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64" r:id="rId6"/>
    <p:sldId id="259" r:id="rId7"/>
    <p:sldId id="260" r:id="rId8"/>
    <p:sldId id="265" r:id="rId9"/>
    <p:sldId id="268" r:id="rId10"/>
    <p:sldId id="270" r:id="rId11"/>
    <p:sldId id="269" r:id="rId12"/>
    <p:sldId id="271" r:id="rId13"/>
    <p:sldId id="261" r:id="rId14"/>
    <p:sldId id="262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54" d="100"/>
          <a:sy n="54" d="100"/>
        </p:scale>
        <p:origin x="2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5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341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862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151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022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81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289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667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251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003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85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E8CD-E1DB-4FC0-9171-4F0C37D1032E}" type="datetimeFigureOut">
              <a:rPr lang="fr-BE" smtClean="0"/>
              <a:t>12-09-22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E58D-6941-4735-98E2-AF89EB0A5B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00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945" y="1122363"/>
            <a:ext cx="11873022" cy="2387600"/>
          </a:xfrm>
        </p:spPr>
        <p:txBody>
          <a:bodyPr>
            <a:normAutofit/>
          </a:bodyPr>
          <a:lstStyle/>
          <a:p>
            <a:r>
              <a:rPr lang="fr-BE" sz="7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The </a:t>
            </a:r>
            <a:r>
              <a:rPr lang="fr-BE" sz="7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birth</a:t>
            </a:r>
            <a:r>
              <a:rPr lang="fr-BE" sz="7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of the Institute</a:t>
            </a:r>
            <a:endParaRPr lang="fr-BE" sz="72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76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0" y="510110"/>
            <a:ext cx="9613283" cy="551562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16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Resources</a:t>
            </a:r>
            <a:r>
              <a:rPr lang="fr-BE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put in </a:t>
            </a:r>
            <a:r>
              <a:rPr lang="fr-BE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common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72" y="1825625"/>
            <a:ext cx="12114028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Extensions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of the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laboratory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to -1 and -2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floors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of building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Polly (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automatic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scanning and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measuring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of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bubble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chamber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pictures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Digital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PDP10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Computer</a:t>
            </a:r>
          </a:p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Mirabelle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and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Gargamelle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scanning tables</a:t>
            </a:r>
          </a:p>
        </p:txBody>
      </p:sp>
    </p:spTree>
    <p:extLst>
      <p:ext uri="{BB962C8B-B14F-4D97-AF65-F5344CB8AC3E}">
        <p14:creationId xmlns:p14="http://schemas.microsoft.com/office/powerpoint/2010/main" val="25968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95" y="-502035"/>
            <a:ext cx="8769189" cy="720763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78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1976</a:t>
            </a:r>
            <a:endParaRPr lang="fr-BE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2" b="-3892"/>
          <a:stretch/>
        </p:blipFill>
        <p:spPr>
          <a:xfrm rot="10800000">
            <a:off x="-1" y="1817004"/>
            <a:ext cx="3895725" cy="531315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73" y="1817004"/>
            <a:ext cx="7097533" cy="48904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9994" y="924952"/>
            <a:ext cx="1190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Second </a:t>
            </a:r>
            <a:r>
              <a:rPr lang="fr-BE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move: </a:t>
            </a:r>
            <a:r>
              <a:rPr lang="fr-BE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Solbosch</a:t>
            </a:r>
            <a:r>
              <a:rPr lang="fr-BE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smtClean="0">
                <a:solidFill>
                  <a:srgbClr val="002060"/>
                </a:solidFill>
                <a:latin typeface="Britannic Bold" panose="020B0903060703020204" pitchFamily="34" charset="0"/>
                <a:sym typeface="Wingdings" panose="05000000000000000000" pitchFamily="2" charset="2"/>
              </a:rPr>
              <a:t></a:t>
            </a:r>
            <a:r>
              <a:rPr lang="fr-BE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Building G on </a:t>
            </a:r>
            <a:r>
              <a:rPr lang="fr-BE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the VUB campus</a:t>
            </a:r>
          </a:p>
        </p:txBody>
      </p:sp>
    </p:spTree>
    <p:extLst>
      <p:ext uri="{BB962C8B-B14F-4D97-AF65-F5344CB8AC3E}">
        <p14:creationId xmlns:p14="http://schemas.microsoft.com/office/powerpoint/2010/main" val="13427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1970528"/>
            <a:ext cx="3878864" cy="478813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97" y="3033817"/>
            <a:ext cx="3884428" cy="26615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7" y="2331877"/>
            <a:ext cx="3522692" cy="36504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8150" y="593982"/>
            <a:ext cx="11519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Large contribution of the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researchers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(16 ULB; 9 VUB) </a:t>
            </a:r>
          </a:p>
          <a:p>
            <a:pPr algn="ctr"/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and of the 30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technicians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endParaRPr lang="fr-BE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8581" y="0"/>
            <a:ext cx="10515600" cy="1325563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1973</a:t>
            </a:r>
            <a:endParaRPr lang="fr-BE" dirty="0">
              <a:solidFill>
                <a:srgbClr val="00B05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90" y="1977900"/>
            <a:ext cx="6384260" cy="47881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5" y="1680581"/>
            <a:ext cx="3645959" cy="49707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91070" y="824525"/>
            <a:ext cx="8635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>
                <a:solidFill>
                  <a:srgbClr val="92D050"/>
                </a:solidFill>
                <a:latin typeface="MT Symbol" panose="04000400000000000000" pitchFamily="82" charset="2"/>
              </a:rPr>
              <a:t>n</a:t>
            </a:r>
            <a:r>
              <a:rPr lang="fr-BE" sz="3600" b="1" baseline="-25000" dirty="0" smtClean="0">
                <a:solidFill>
                  <a:srgbClr val="92D050"/>
                </a:solidFill>
                <a:latin typeface="MT Symbol" panose="04000400000000000000" pitchFamily="82" charset="2"/>
              </a:rPr>
              <a:t>m</a:t>
            </a:r>
            <a:r>
              <a:rPr lang="fr-BE" sz="3600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+ e</a:t>
            </a:r>
            <a:r>
              <a:rPr lang="fr-BE" sz="3600" baseline="30000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-</a:t>
            </a:r>
            <a:r>
              <a:rPr lang="fr-BE" sz="3600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    </a:t>
            </a:r>
            <a:r>
              <a:rPr lang="fr-BE" sz="3600" b="1" dirty="0" smtClean="0">
                <a:solidFill>
                  <a:srgbClr val="92D050"/>
                </a:solidFill>
                <a:latin typeface="MT Symbol" panose="04000400000000000000" pitchFamily="82" charset="2"/>
              </a:rPr>
              <a:t>n</a:t>
            </a:r>
            <a:r>
              <a:rPr lang="fr-BE" sz="3600" b="1" baseline="-25000" dirty="0" smtClean="0">
                <a:solidFill>
                  <a:srgbClr val="92D050"/>
                </a:solidFill>
                <a:latin typeface="MT Symbol" panose="04000400000000000000" pitchFamily="82" charset="2"/>
              </a:rPr>
              <a:t>m</a:t>
            </a:r>
            <a:r>
              <a:rPr lang="fr-BE" sz="3600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+ e</a:t>
            </a:r>
            <a:r>
              <a:rPr lang="fr-BE" sz="3600" baseline="30000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-</a:t>
            </a:r>
            <a:r>
              <a:rPr lang="fr-BE" sz="3600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92D050"/>
                </a:solidFill>
                <a:latin typeface="Britannic Bold" panose="020B0903060703020204" pitchFamily="34" charset="0"/>
              </a:rPr>
              <a:t>observed</a:t>
            </a:r>
            <a:r>
              <a:rPr lang="fr-BE" sz="3600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 by the IIHE teams</a:t>
            </a:r>
            <a:endParaRPr lang="fr-BE" sz="3600" dirty="0">
              <a:solidFill>
                <a:srgbClr val="92D050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97395" y="971107"/>
            <a:ext cx="233917" cy="0"/>
          </a:xfrm>
          <a:prstGeom prst="line">
            <a:avLst/>
          </a:prstGeom>
          <a:ln w="25400" cmpd="sng"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854745" y="980189"/>
            <a:ext cx="233917" cy="0"/>
          </a:xfrm>
          <a:prstGeom prst="line">
            <a:avLst/>
          </a:prstGeom>
          <a:ln w="25400" cmpd="sng"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390900" y="1181100"/>
            <a:ext cx="323850" cy="0"/>
          </a:xfrm>
          <a:prstGeom prst="straightConnector1">
            <a:avLst/>
          </a:prstGeom>
          <a:ln w="25400">
            <a:solidFill>
              <a:srgbClr val="92D05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151887" y="1420899"/>
            <a:ext cx="851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EPS-High </a:t>
            </a:r>
            <a:r>
              <a:rPr lang="fr-BE" sz="24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Energy</a:t>
            </a:r>
            <a:r>
              <a:rPr lang="fr-BE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 and </a:t>
            </a:r>
            <a:r>
              <a:rPr lang="fr-BE" sz="24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Particle</a:t>
            </a:r>
            <a:r>
              <a:rPr lang="fr-BE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Physics</a:t>
            </a:r>
            <a:r>
              <a:rPr lang="fr-BE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Prize</a:t>
            </a:r>
            <a:r>
              <a:rPr lang="fr-BE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fr-BE" sz="24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awarded</a:t>
            </a:r>
            <a:r>
              <a:rPr lang="fr-BE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fr-BE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in 2009</a:t>
            </a:r>
          </a:p>
        </p:txBody>
      </p:sp>
    </p:spTree>
    <p:extLst>
      <p:ext uri="{BB962C8B-B14F-4D97-AF65-F5344CB8AC3E}">
        <p14:creationId xmlns:p14="http://schemas.microsoft.com/office/powerpoint/2010/main" val="23309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447" y="365125"/>
            <a:ext cx="118517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BE" sz="49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End of the 50’s</a:t>
            </a:r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/>
            </a:r>
            <a:b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</a:br>
            <a:r>
              <a:rPr lang="fr-BE" dirty="0" err="1" smtClean="0">
                <a:solidFill>
                  <a:srgbClr val="00B050"/>
                </a:solidFill>
                <a:latin typeface="Britannic Bold" panose="020B0903060703020204" pitchFamily="34" charset="0"/>
              </a:rPr>
              <a:t>Elementary</a:t>
            </a:r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Britannic Bold" panose="020B0903060703020204" pitchFamily="34" charset="0"/>
              </a:rPr>
              <a:t>Particles</a:t>
            </a:r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Britannic Bold" panose="020B0903060703020204" pitchFamily="34" charset="0"/>
              </a:rPr>
              <a:t>Physics</a:t>
            </a:r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Britannic Bold" panose="020B0903060703020204" pitchFamily="34" charset="0"/>
              </a:rPr>
              <a:t>Laboratory</a:t>
            </a:r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Britannic Bold" panose="020B0903060703020204" pitchFamily="34" charset="0"/>
              </a:rPr>
              <a:t>creation</a:t>
            </a:r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.</a:t>
            </a:r>
            <a:endParaRPr lang="fr-BE" dirty="0">
              <a:solidFill>
                <a:srgbClr val="00B05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32" y="3176842"/>
            <a:ext cx="6846843" cy="3822060"/>
          </a:xfrm>
        </p:spPr>
      </p:pic>
      <p:sp>
        <p:nvSpPr>
          <p:cNvPr id="5" name="Rectangle 4"/>
          <p:cNvSpPr/>
          <p:nvPr/>
        </p:nvSpPr>
        <p:spPr>
          <a:xfrm>
            <a:off x="474921" y="1791847"/>
            <a:ext cx="11504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Britannic Bold" panose="020B0903060703020204" pitchFamily="34" charset="0"/>
              </a:rPr>
              <a:t>Monique René, Guy </a:t>
            </a:r>
            <a:r>
              <a:rPr lang="fr-BE" sz="2800" dirty="0" err="1">
                <a:latin typeface="Britannic Bold" panose="020B0903060703020204" pitchFamily="34" charset="0"/>
              </a:rPr>
              <a:t>Vanderhaegen</a:t>
            </a:r>
            <a:r>
              <a:rPr lang="fr-BE" sz="2800" dirty="0">
                <a:latin typeface="Britannic Bold" panose="020B0903060703020204" pitchFamily="34" charset="0"/>
              </a:rPr>
              <a:t>, Jean </a:t>
            </a:r>
            <a:r>
              <a:rPr lang="fr-BE" sz="2800" dirty="0" err="1">
                <a:latin typeface="Britannic Bold" panose="020B0903060703020204" pitchFamily="34" charset="0"/>
              </a:rPr>
              <a:t>Sacton</a:t>
            </a:r>
            <a:r>
              <a:rPr lang="fr-BE" sz="2800" dirty="0">
                <a:latin typeface="Britannic Bold" panose="020B0903060703020204" pitchFamily="34" charset="0"/>
              </a:rPr>
              <a:t>, Jean-Pierre </a:t>
            </a:r>
            <a:r>
              <a:rPr lang="fr-BE" sz="2800" dirty="0" err="1">
                <a:latin typeface="Britannic Bold" panose="020B0903060703020204" pitchFamily="34" charset="0"/>
              </a:rPr>
              <a:t>Lagnaux</a:t>
            </a:r>
            <a:endParaRPr lang="fr-BE" sz="2800" dirty="0">
              <a:latin typeface="Britannic Bold" panose="020B0903060703020204" pitchFamily="34" charset="0"/>
            </a:endParaRPr>
          </a:p>
          <a:p>
            <a:r>
              <a:rPr lang="fr-BE" sz="2800" dirty="0" err="1">
                <a:latin typeface="Britannic Bold" panose="020B0903060703020204" pitchFamily="34" charset="0"/>
              </a:rPr>
              <a:t>Applied</a:t>
            </a:r>
            <a:r>
              <a:rPr lang="fr-BE" sz="2800" dirty="0">
                <a:latin typeface="Britannic Bold" panose="020B0903060703020204" pitchFamily="34" charset="0"/>
              </a:rPr>
              <a:t> Science </a:t>
            </a:r>
            <a:r>
              <a:rPr lang="fr-BE" sz="2800" dirty="0" err="1">
                <a:latin typeface="Britannic Bold" panose="020B0903060703020204" pitchFamily="34" charset="0"/>
              </a:rPr>
              <a:t>Faculty</a:t>
            </a:r>
            <a:r>
              <a:rPr lang="fr-BE" sz="2800" dirty="0">
                <a:latin typeface="Britannic Bold" panose="020B0903060703020204" pitchFamily="34" charset="0"/>
              </a:rPr>
              <a:t>. </a:t>
            </a:r>
            <a:r>
              <a:rPr lang="fr-BE" sz="2800" dirty="0" err="1">
                <a:latin typeface="Britannic Bold" panose="020B0903060703020204" pitchFamily="34" charset="0"/>
              </a:rPr>
              <a:t>Director</a:t>
            </a:r>
            <a:r>
              <a:rPr lang="fr-BE" sz="2800" dirty="0">
                <a:latin typeface="Britannic Bold" panose="020B0903060703020204" pitchFamily="34" charset="0"/>
              </a:rPr>
              <a:t> : Professor </a:t>
            </a:r>
            <a:r>
              <a:rPr lang="fr-BE" sz="2800" dirty="0" err="1">
                <a:latin typeface="Britannic Bold" panose="020B0903060703020204" pitchFamily="34" charset="0"/>
              </a:rPr>
              <a:t>Baudoux</a:t>
            </a:r>
            <a:endParaRPr lang="fr-BE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5684" y="249238"/>
            <a:ext cx="11368641" cy="1655762"/>
          </a:xfrm>
        </p:spPr>
        <p:txBody>
          <a:bodyPr>
            <a:normAutofit fontScale="77500" lnSpcReduction="20000"/>
          </a:bodyPr>
          <a:lstStyle/>
          <a:p>
            <a:r>
              <a:rPr lang="fr-BE" sz="4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1965</a:t>
            </a:r>
          </a:p>
          <a:p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Jacques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Lemonne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defended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his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PhD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Thesis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and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joined</a:t>
            </a:r>
            <a:endParaRPr lang="fr-BE" sz="3600" dirty="0" smtClean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algn="l"/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CERN as a Post Doc in Heavy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Liquid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Bubble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chamber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X2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experiment</a:t>
            </a:r>
            <a:endParaRPr lang="fr-BE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06" y="1648741"/>
            <a:ext cx="6323222" cy="48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1967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9" y="2410047"/>
            <a:ext cx="10420615" cy="3416595"/>
          </a:xfrm>
        </p:spPr>
      </p:pic>
      <p:sp>
        <p:nvSpPr>
          <p:cNvPr id="5" name="ZoneTexte 4"/>
          <p:cNvSpPr txBox="1"/>
          <p:nvPr/>
        </p:nvSpPr>
        <p:spPr>
          <a:xfrm>
            <a:off x="396950" y="1183758"/>
            <a:ext cx="1122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First Move: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Square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group G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  <a:sym typeface="Wingdings" panose="05000000000000000000" pitchFamily="2" charset="2"/>
              </a:rPr>
              <a:t> D Building second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  <a:sym typeface="Wingdings" panose="05000000000000000000" pitchFamily="2" charset="2"/>
              </a:rPr>
              <a:t>floor</a:t>
            </a:r>
            <a:endParaRPr lang="fr-BE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518561" y="1905438"/>
            <a:ext cx="5346162" cy="5411095"/>
            <a:chOff x="3518561" y="1905438"/>
            <a:chExt cx="5346162" cy="5411095"/>
          </a:xfrm>
        </p:grpSpPr>
        <p:pic>
          <p:nvPicPr>
            <p:cNvPr id="3" name="Image 2" descr="Plan Solbosch.pdf - Adobe Acrobat Reader DC (64-bit)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6" t="35224" r="42483" b="31864"/>
            <a:stretch/>
          </p:blipFill>
          <p:spPr>
            <a:xfrm>
              <a:off x="3518561" y="1905438"/>
              <a:ext cx="5346162" cy="5411095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 flipV="1">
              <a:off x="7143750" y="4118344"/>
              <a:ext cx="605613" cy="1234706"/>
            </a:xfrm>
            <a:prstGeom prst="straightConnector1">
              <a:avLst/>
            </a:prstGeom>
            <a:ln w="98425" cmpd="sng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cteur en arc 10"/>
          <p:cNvCxnSpPr/>
          <p:nvPr/>
        </p:nvCxnSpPr>
        <p:spPr>
          <a:xfrm rot="5400000" flipH="1" flipV="1">
            <a:off x="7134225" y="5057776"/>
            <a:ext cx="200025" cy="18097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BE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1969-1970</a:t>
            </a:r>
            <a:endParaRPr lang="fr-BE" dirty="0">
              <a:solidFill>
                <a:srgbClr val="00B05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6582" y="2419152"/>
            <a:ext cx="3817087" cy="506061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4017" y="3168501"/>
            <a:ext cx="5251981" cy="36894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13956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rgbClr val="0070C0"/>
                </a:solidFill>
                <a:latin typeface="Britannic Bold" panose="020B0903060703020204" pitchFamily="34" charset="0"/>
              </a:rPr>
              <a:t>VUB 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Creation</a:t>
            </a:r>
            <a:endParaRPr lang="fr-BE" sz="3200" dirty="0" smtClean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« Laboratoire des Particules Elémentaires » 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  <a:sym typeface="Wingdings" panose="05000000000000000000" pitchFamily="2" charset="2"/>
              </a:rPr>
              <a:t>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the Science 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Faculty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(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Director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Jean 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Sacton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Jacques </a:t>
            </a:r>
            <a:r>
              <a:rPr lang="fr-BE" sz="32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Lemonne</a:t>
            </a:r>
            <a:r>
              <a:rPr lang="fr-BE" sz="3200" dirty="0">
                <a:solidFill>
                  <a:srgbClr val="0070C0"/>
                </a:solidFill>
                <a:latin typeface="Britannic Bold" panose="020B0903060703020204" pitchFamily="34" charset="0"/>
              </a:rPr>
              <a:t>:  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Professor </a:t>
            </a:r>
            <a:endParaRPr lang="fr-BE" sz="32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     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Director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200" dirty="0">
                <a:solidFill>
                  <a:srgbClr val="0070C0"/>
                </a:solidFill>
                <a:latin typeface="Britannic Bold" panose="020B0903060703020204" pitchFamily="34" charset="0"/>
              </a:rPr>
              <a:t>of 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the «</a:t>
            </a:r>
            <a:r>
              <a:rPr lang="fr-BE" sz="3200" dirty="0">
                <a:solidFill>
                  <a:srgbClr val="0070C0"/>
                </a:solidFill>
                <a:latin typeface="Britannic Bold" panose="020B0903060703020204" pitchFamily="34" charset="0"/>
              </a:rPr>
              <a:t> 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Dienst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Fysica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van de 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Elementaire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2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Deeltjes</a:t>
            </a:r>
            <a:r>
              <a:rPr lang="fr-BE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»</a:t>
            </a:r>
            <a:endParaRPr lang="fr-BE" sz="32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935" y="-53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1972</a:t>
            </a:r>
            <a:endParaRPr lang="fr-BE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98" y="1325525"/>
            <a:ext cx="4959887" cy="4692507"/>
          </a:xfrm>
        </p:spPr>
      </p:pic>
      <p:sp>
        <p:nvSpPr>
          <p:cNvPr id="3" name="ZoneTexte 2"/>
          <p:cNvSpPr txBox="1"/>
          <p:nvPr/>
        </p:nvSpPr>
        <p:spPr>
          <a:xfrm>
            <a:off x="70884" y="1835888"/>
            <a:ext cx="7233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IIHE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creation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with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the support of the FNRS-NFWO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General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Secretary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Paul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Levaux</a:t>
            </a:r>
            <a:endParaRPr lang="fr-BE" sz="3600" dirty="0" smtClean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Scientific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committee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headed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by Professor Don Perkins</a:t>
            </a:r>
            <a:b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endParaRPr lang="fr-BE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Resources</a:t>
            </a:r>
            <a:r>
              <a:rPr lang="fr-BE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put in </a:t>
            </a:r>
            <a:r>
              <a:rPr lang="fr-BE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common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72" y="1825625"/>
            <a:ext cx="12114028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Extensions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of the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laboratory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to -1 and -2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floors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of building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D</a:t>
            </a:r>
            <a:endParaRPr lang="fr-BE" sz="3600" dirty="0" smtClean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95" y="510110"/>
            <a:ext cx="8618982" cy="5692216"/>
          </a:xfrm>
        </p:spPr>
      </p:pic>
    </p:spTree>
    <p:extLst>
      <p:ext uri="{BB962C8B-B14F-4D97-AF65-F5344CB8AC3E}">
        <p14:creationId xmlns:p14="http://schemas.microsoft.com/office/powerpoint/2010/main" val="23821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Resources</a:t>
            </a:r>
            <a:r>
              <a:rPr lang="fr-BE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put in </a:t>
            </a:r>
            <a:r>
              <a:rPr lang="fr-BE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common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72" y="1825625"/>
            <a:ext cx="12114028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Extensions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of the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laboratory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to -1 and -2 </a:t>
            </a:r>
            <a:r>
              <a:rPr lang="fr-BE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floors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of building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Polly (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automatic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scanning and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measuring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of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bubble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chamber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fr-BE" sz="3600" dirty="0" err="1" smtClean="0">
                <a:solidFill>
                  <a:srgbClr val="0070C0"/>
                </a:solidFill>
                <a:latin typeface="Britannic Bold" panose="020B0903060703020204" pitchFamily="34" charset="0"/>
              </a:rPr>
              <a:t>pictures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Digital </a:t>
            </a:r>
            <a:r>
              <a:rPr lang="fr-BE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PDP10 </a:t>
            </a:r>
            <a:r>
              <a:rPr lang="fr-BE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Computer</a:t>
            </a:r>
          </a:p>
          <a:p>
            <a:pPr>
              <a:spcAft>
                <a:spcPts val="1200"/>
              </a:spcAft>
            </a:pPr>
            <a:endParaRPr lang="fr-BE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222</Words>
  <Application>Microsoft Office PowerPoint</Application>
  <PresentationFormat>Grand écran</PresentationFormat>
  <Paragraphs>35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Britannic Bold</vt:lpstr>
      <vt:lpstr>Calibri</vt:lpstr>
      <vt:lpstr>Calibri Light</vt:lpstr>
      <vt:lpstr>MT Symbol</vt:lpstr>
      <vt:lpstr>Wingdings</vt:lpstr>
      <vt:lpstr>Thème Office</vt:lpstr>
      <vt:lpstr>The birth of the Institute</vt:lpstr>
      <vt:lpstr>End of the 50’s Elementary Particles Physics Laboratory creation.</vt:lpstr>
      <vt:lpstr>Présentation PowerPoint</vt:lpstr>
      <vt:lpstr>1967  </vt:lpstr>
      <vt:lpstr>1969-1970</vt:lpstr>
      <vt:lpstr>1972</vt:lpstr>
      <vt:lpstr>Resources put in common </vt:lpstr>
      <vt:lpstr>Présentation PowerPoint</vt:lpstr>
      <vt:lpstr>Resources put in common </vt:lpstr>
      <vt:lpstr>Présentation PowerPoint</vt:lpstr>
      <vt:lpstr>Resources put in common </vt:lpstr>
      <vt:lpstr>Présentation PowerPoint</vt:lpstr>
      <vt:lpstr>1976</vt:lpstr>
      <vt:lpstr>Présentation PowerPoint</vt:lpstr>
      <vt:lpstr>1973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</dc:creator>
  <cp:lastModifiedBy>bertrand</cp:lastModifiedBy>
  <cp:revision>41</cp:revision>
  <dcterms:created xsi:type="dcterms:W3CDTF">2022-08-29T06:47:38Z</dcterms:created>
  <dcterms:modified xsi:type="dcterms:W3CDTF">2022-09-12T05:45:11Z</dcterms:modified>
</cp:coreProperties>
</file>