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notesSlides/notesSlide7.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charts/chart6.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7.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2" r:id="rId2"/>
  </p:sldMasterIdLst>
  <p:notesMasterIdLst>
    <p:notesMasterId r:id="rId39"/>
  </p:notesMasterIdLst>
  <p:sldIdLst>
    <p:sldId id="256" r:id="rId3"/>
    <p:sldId id="436" r:id="rId4"/>
    <p:sldId id="939" r:id="rId5"/>
    <p:sldId id="510" r:id="rId6"/>
    <p:sldId id="415" r:id="rId7"/>
    <p:sldId id="416" r:id="rId8"/>
    <p:sldId id="1035" r:id="rId9"/>
    <p:sldId id="1038" r:id="rId10"/>
    <p:sldId id="937" r:id="rId11"/>
    <p:sldId id="1033" r:id="rId12"/>
    <p:sldId id="941" r:id="rId13"/>
    <p:sldId id="938" r:id="rId14"/>
    <p:sldId id="944" r:id="rId15"/>
    <p:sldId id="943" r:id="rId16"/>
    <p:sldId id="564" r:id="rId17"/>
    <p:sldId id="536" r:id="rId18"/>
    <p:sldId id="261" r:id="rId19"/>
    <p:sldId id="947" r:id="rId20"/>
    <p:sldId id="258" r:id="rId21"/>
    <p:sldId id="534" r:id="rId22"/>
    <p:sldId id="544" r:id="rId23"/>
    <p:sldId id="312" r:id="rId24"/>
    <p:sldId id="573" r:id="rId25"/>
    <p:sldId id="570" r:id="rId26"/>
    <p:sldId id="320" r:id="rId27"/>
    <p:sldId id="945" r:id="rId28"/>
    <p:sldId id="949" r:id="rId29"/>
    <p:sldId id="382" r:id="rId30"/>
    <p:sldId id="936" r:id="rId31"/>
    <p:sldId id="401" r:id="rId32"/>
    <p:sldId id="942" r:id="rId33"/>
    <p:sldId id="1029" r:id="rId34"/>
    <p:sldId id="978" r:id="rId35"/>
    <p:sldId id="1037" r:id="rId36"/>
    <p:sldId id="1031" r:id="rId37"/>
    <p:sldId id="103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364" y="60"/>
      </p:cViewPr>
      <p:guideLst/>
    </p:cSldViewPr>
  </p:slideViewPr>
  <p:notesTextViewPr>
    <p:cViewPr>
      <p:scale>
        <a:sx n="1" d="1"/>
        <a:sy n="1" d="1"/>
      </p:scale>
      <p:origin x="0" y="0"/>
    </p:cViewPr>
  </p:notesTextViewPr>
  <p:sorterViewPr>
    <p:cViewPr>
      <p:scale>
        <a:sx n="36" d="100"/>
        <a:sy n="3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charts/_rels/chart1.xml.rels><?xml version="1.0" encoding="UTF-8" standalone="yes"?>
<Relationships xmlns="http://schemas.openxmlformats.org/package/2006/relationships"><Relationship Id="rId3" Type="http://schemas.openxmlformats.org/officeDocument/2006/relationships/oleObject" Target="file:///\\Users\les\Tresors\MacLes3%20Tresors\Les\A_les\cern\historical%20Grid%20talk\Resource%20requirements%20from%20LCG%20TDR.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Users\les\Tresors\MacLes3%20Tresors\Les\A_les\cern\historical%20Grid%20talk\Resource%20requirements%20from%20LCG%20TDR.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Users\les\Tresors\MacLes3%20Tresors\Les\A_les\cern\historical%20Grid%20talk\Resource%20requirements%20from%20LCG%20TDR.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Users\les\Tresors\MacLes3%20Tresors\Les\A_les\cern\historical%20Grid%20talk\Resource%20requirements%20from%20LCG%20TDR.xlsx"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file:///\\Users\les\Tresors\MacLes3%20Tresors\Les\A_les\cern\historical%20Grid%20talk\Resource%20requirements%20from%20LCG%20TDR.xlsx" TargetMode="External"/><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1" Type="http://schemas.openxmlformats.org/officeDocument/2006/relationships/oleObject" Target="file:///\\Users\les\Tresors\MacLes3%20Tresors\Les\A_les\cern\historical%20Grid%20talk\Resource%20requirements%20from%20LCG%20TDR.xlsx" TargetMode="Externa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GB" b="1"/>
              <a:t>CPU MSI2K</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areaChart>
        <c:grouping val="stacked"/>
        <c:varyColors val="0"/>
        <c:ser>
          <c:idx val="0"/>
          <c:order val="0"/>
          <c:tx>
            <c:strRef>
              <c:f>Sheet1!$A$6</c:f>
              <c:strCache>
                <c:ptCount val="1"/>
                <c:pt idx="0">
                  <c:v>CPU (MSI2K)</c:v>
                </c:pt>
              </c:strCache>
            </c:strRef>
          </c:tx>
          <c:spPr>
            <a:solidFill>
              <a:schemeClr val="accent1"/>
            </a:solidFill>
            <a:ln w="25400">
              <a:noFill/>
            </a:ln>
            <a:effectLst/>
          </c:spPr>
          <c:cat>
            <c:numRef>
              <c:f>Sheet1!$B$1:$N$1</c:f>
              <c:numCache>
                <c:formatCode>General</c:formatCode>
                <c:ptCount val="13"/>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numCache>
            </c:numRef>
          </c:cat>
          <c:val>
            <c:numRef>
              <c:f>Sheet1!$B$6:$N$6</c:f>
              <c:numCache>
                <c:formatCode>General</c:formatCode>
                <c:ptCount val="13"/>
                <c:pt idx="7">
                  <c:v>4.7520000000000007</c:v>
                </c:pt>
                <c:pt idx="8">
                  <c:v>15.84</c:v>
                </c:pt>
                <c:pt idx="9">
                  <c:v>52.8</c:v>
                </c:pt>
                <c:pt idx="10">
                  <c:v>142.5</c:v>
                </c:pt>
                <c:pt idx="11">
                  <c:v>210.10000000000002</c:v>
                </c:pt>
                <c:pt idx="12">
                  <c:v>332.29999999999995</c:v>
                </c:pt>
              </c:numCache>
            </c:numRef>
          </c:val>
          <c:extLst>
            <c:ext xmlns:c16="http://schemas.microsoft.com/office/drawing/2014/chart" uri="{C3380CC4-5D6E-409C-BE32-E72D297353CC}">
              <c16:uniqueId val="{00000000-370F-A444-8698-1065BC2B00F3}"/>
            </c:ext>
          </c:extLst>
        </c:ser>
        <c:dLbls>
          <c:showLegendKey val="0"/>
          <c:showVal val="0"/>
          <c:showCatName val="0"/>
          <c:showSerName val="0"/>
          <c:showPercent val="0"/>
          <c:showBubbleSize val="0"/>
        </c:dLbls>
        <c:axId val="204920608"/>
        <c:axId val="196183248"/>
      </c:areaChart>
      <c:lineChart>
        <c:grouping val="stacked"/>
        <c:varyColors val="0"/>
        <c:ser>
          <c:idx val="3"/>
          <c:order val="1"/>
          <c:tx>
            <c:strRef>
              <c:f>Sheet1!$A$7</c:f>
              <c:strCache>
                <c:ptCount val="1"/>
                <c:pt idx="0">
                  <c:v>CERN fixed budget</c:v>
                </c:pt>
              </c:strCache>
            </c:strRef>
          </c:tx>
          <c:spPr>
            <a:ln w="28575" cap="rnd">
              <a:solidFill>
                <a:schemeClr val="accent4"/>
              </a:solidFill>
              <a:round/>
            </a:ln>
            <a:effectLst/>
          </c:spPr>
          <c:marker>
            <c:symbol val="none"/>
          </c:marker>
          <c:cat>
            <c:numRef>
              <c:f>Sheet1!$B$1:$N$1</c:f>
              <c:numCache>
                <c:formatCode>General</c:formatCode>
                <c:ptCount val="13"/>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numCache>
            </c:numRef>
          </c:cat>
          <c:val>
            <c:numRef>
              <c:f>Sheet1!$B$7:$N$7</c:f>
              <c:numCache>
                <c:formatCode>0.000</c:formatCode>
                <c:ptCount val="13"/>
                <c:pt idx="0">
                  <c:v>0.01</c:v>
                </c:pt>
                <c:pt idx="1">
                  <c:v>0.02</c:v>
                </c:pt>
                <c:pt idx="2">
                  <c:v>0.04</c:v>
                </c:pt>
                <c:pt idx="3">
                  <c:v>0.08</c:v>
                </c:pt>
                <c:pt idx="4">
                  <c:v>0.16</c:v>
                </c:pt>
                <c:pt idx="5">
                  <c:v>0.32</c:v>
                </c:pt>
                <c:pt idx="6">
                  <c:v>0.64</c:v>
                </c:pt>
                <c:pt idx="7">
                  <c:v>1.28</c:v>
                </c:pt>
                <c:pt idx="8">
                  <c:v>2.56</c:v>
                </c:pt>
                <c:pt idx="9">
                  <c:v>5.12</c:v>
                </c:pt>
                <c:pt idx="10">
                  <c:v>10.24</c:v>
                </c:pt>
                <c:pt idx="11">
                  <c:v>20.48</c:v>
                </c:pt>
                <c:pt idx="12">
                  <c:v>40.96</c:v>
                </c:pt>
              </c:numCache>
            </c:numRef>
          </c:val>
          <c:smooth val="0"/>
          <c:extLst>
            <c:ext xmlns:c16="http://schemas.microsoft.com/office/drawing/2014/chart" uri="{C3380CC4-5D6E-409C-BE32-E72D297353CC}">
              <c16:uniqueId val="{00000001-370F-A444-8698-1065BC2B00F3}"/>
            </c:ext>
          </c:extLst>
        </c:ser>
        <c:dLbls>
          <c:showLegendKey val="0"/>
          <c:showVal val="0"/>
          <c:showCatName val="0"/>
          <c:showSerName val="0"/>
          <c:showPercent val="0"/>
          <c:showBubbleSize val="0"/>
        </c:dLbls>
        <c:marker val="1"/>
        <c:smooth val="0"/>
        <c:axId val="204920608"/>
        <c:axId val="196183248"/>
      </c:lineChart>
      <c:catAx>
        <c:axId val="20492060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6183248"/>
        <c:crosses val="autoZero"/>
        <c:auto val="1"/>
        <c:lblAlgn val="ctr"/>
        <c:lblOffset val="100"/>
        <c:noMultiLvlLbl val="0"/>
      </c:catAx>
      <c:valAx>
        <c:axId val="1961832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4920608"/>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bg1"/>
    </a:solidFill>
    <a:ln w="25400" cap="flat" cmpd="sng" algn="ctr">
      <a:solidFill>
        <a:schemeClr val="tx1"/>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GB" b="1"/>
              <a:t>DISK PB</a:t>
            </a:r>
          </a:p>
        </c:rich>
      </c:tx>
      <c:overlay val="0"/>
      <c:spPr>
        <a:noFill/>
        <a:ln>
          <a:noFill/>
        </a:ln>
        <a:effectLst/>
      </c:spPr>
    </c:title>
    <c:autoTitleDeleted val="0"/>
    <c:plotArea>
      <c:layout/>
      <c:areaChart>
        <c:grouping val="stacked"/>
        <c:varyColors val="0"/>
        <c:ser>
          <c:idx val="0"/>
          <c:order val="0"/>
          <c:tx>
            <c:strRef>
              <c:f>Sheet1!$A$13</c:f>
              <c:strCache>
                <c:ptCount val="1"/>
                <c:pt idx="0">
                  <c:v>DISK (PB)</c:v>
                </c:pt>
              </c:strCache>
            </c:strRef>
          </c:tx>
          <c:spPr>
            <a:ln w="25400">
              <a:noFill/>
            </a:ln>
          </c:spPr>
          <c:cat>
            <c:numRef>
              <c:f>Sheet1!$B$1:$N$1</c:f>
              <c:numCache>
                <c:formatCode>General</c:formatCode>
                <c:ptCount val="13"/>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numCache>
            </c:numRef>
          </c:cat>
          <c:val>
            <c:numRef>
              <c:f>Sheet1!$B$13:$N$13</c:f>
              <c:numCache>
                <c:formatCode>General</c:formatCode>
                <c:ptCount val="13"/>
                <c:pt idx="7" formatCode="0.000">
                  <c:v>1.5029999999999999</c:v>
                </c:pt>
                <c:pt idx="8" formatCode="0.000">
                  <c:v>5.01</c:v>
                </c:pt>
                <c:pt idx="9" formatCode="0.000">
                  <c:v>16.7</c:v>
                </c:pt>
                <c:pt idx="10" formatCode="0.000">
                  <c:v>56.599999999999994</c:v>
                </c:pt>
                <c:pt idx="11" formatCode="0.000">
                  <c:v>87</c:v>
                </c:pt>
                <c:pt idx="12" formatCode="0.000">
                  <c:v>133.89999999999998</c:v>
                </c:pt>
              </c:numCache>
            </c:numRef>
          </c:val>
          <c:extLst>
            <c:ext xmlns:c16="http://schemas.microsoft.com/office/drawing/2014/chart" uri="{C3380CC4-5D6E-409C-BE32-E72D297353CC}">
              <c16:uniqueId val="{00000000-EB7A-3541-A800-59D52B0D7A63}"/>
            </c:ext>
          </c:extLst>
        </c:ser>
        <c:dLbls>
          <c:showLegendKey val="0"/>
          <c:showVal val="0"/>
          <c:showCatName val="0"/>
          <c:showSerName val="0"/>
          <c:showPercent val="0"/>
          <c:showBubbleSize val="0"/>
        </c:dLbls>
        <c:axId val="204920608"/>
        <c:axId val="196183248"/>
      </c:areaChart>
      <c:catAx>
        <c:axId val="20492060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6183248"/>
        <c:crosses val="autoZero"/>
        <c:auto val="1"/>
        <c:lblAlgn val="ctr"/>
        <c:lblOffset val="100"/>
        <c:noMultiLvlLbl val="0"/>
      </c:catAx>
      <c:valAx>
        <c:axId val="1961832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4920608"/>
        <c:crosses val="autoZero"/>
        <c:crossBetween val="between"/>
      </c:valAx>
    </c:plotArea>
    <c:plotVisOnly val="1"/>
    <c:dispBlanksAs val="zero"/>
    <c:showDLblsOverMax val="0"/>
    <c:extLst/>
  </c:chart>
  <c:spPr>
    <a:ln w="25400">
      <a:solidFill>
        <a:schemeClr val="tx1"/>
      </a:solidFill>
    </a:ln>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GB" b="1"/>
              <a:t>Mass Storage PB</a:t>
            </a:r>
          </a:p>
        </c:rich>
      </c:tx>
      <c:overlay val="0"/>
      <c:spPr>
        <a:noFill/>
        <a:ln>
          <a:noFill/>
        </a:ln>
        <a:effectLst/>
      </c:spPr>
    </c:title>
    <c:autoTitleDeleted val="0"/>
    <c:plotArea>
      <c:layout/>
      <c:areaChart>
        <c:grouping val="stacked"/>
        <c:varyColors val="0"/>
        <c:ser>
          <c:idx val="0"/>
          <c:order val="0"/>
          <c:tx>
            <c:strRef>
              <c:f>Sheet1!$A$19</c:f>
              <c:strCache>
                <c:ptCount val="1"/>
                <c:pt idx="0">
                  <c:v>Mass Storage (PB)</c:v>
                </c:pt>
              </c:strCache>
            </c:strRef>
          </c:tx>
          <c:spPr>
            <a:ln w="25400">
              <a:noFill/>
            </a:ln>
          </c:spPr>
          <c:cat>
            <c:numRef>
              <c:f>Sheet1!$B$1:$N$1</c:f>
              <c:numCache>
                <c:formatCode>General</c:formatCode>
                <c:ptCount val="13"/>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numCache>
            </c:numRef>
          </c:cat>
          <c:val>
            <c:numRef>
              <c:f>Sheet1!$B$19:$N$19</c:f>
              <c:numCache>
                <c:formatCode>General</c:formatCode>
                <c:ptCount val="13"/>
                <c:pt idx="7" formatCode="0.000">
                  <c:v>1.278</c:v>
                </c:pt>
                <c:pt idx="8" formatCode="0.000">
                  <c:v>4.26</c:v>
                </c:pt>
                <c:pt idx="9" formatCode="0.000">
                  <c:v>14.200000000000001</c:v>
                </c:pt>
                <c:pt idx="10" formatCode="0.000">
                  <c:v>52.7</c:v>
                </c:pt>
                <c:pt idx="11" formatCode="0.000">
                  <c:v>91.9</c:v>
                </c:pt>
                <c:pt idx="12" formatCode="0.000">
                  <c:v>137.80000000000001</c:v>
                </c:pt>
              </c:numCache>
            </c:numRef>
          </c:val>
          <c:extLst>
            <c:ext xmlns:c16="http://schemas.microsoft.com/office/drawing/2014/chart" uri="{C3380CC4-5D6E-409C-BE32-E72D297353CC}">
              <c16:uniqueId val="{00000000-571F-B745-9728-59145E0C5500}"/>
            </c:ext>
          </c:extLst>
        </c:ser>
        <c:dLbls>
          <c:showLegendKey val="0"/>
          <c:showVal val="0"/>
          <c:showCatName val="0"/>
          <c:showSerName val="0"/>
          <c:showPercent val="0"/>
          <c:showBubbleSize val="0"/>
        </c:dLbls>
        <c:axId val="204920608"/>
        <c:axId val="196183248"/>
      </c:areaChart>
      <c:catAx>
        <c:axId val="20492060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6183248"/>
        <c:crosses val="autoZero"/>
        <c:auto val="1"/>
        <c:lblAlgn val="ctr"/>
        <c:lblOffset val="100"/>
        <c:noMultiLvlLbl val="0"/>
      </c:catAx>
      <c:valAx>
        <c:axId val="1961832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4920608"/>
        <c:crosses val="autoZero"/>
        <c:crossBetween val="between"/>
      </c:valAx>
    </c:plotArea>
    <c:plotVisOnly val="1"/>
    <c:dispBlanksAs val="zero"/>
    <c:showDLblsOverMax val="0"/>
    <c:extLst/>
  </c:chart>
  <c:spPr>
    <a:ln w="25400">
      <a:solidFill>
        <a:schemeClr val="tx1"/>
      </a:solidFill>
    </a:ln>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GB" b="1"/>
              <a:t>DISK PB</a:t>
            </a:r>
          </a:p>
        </c:rich>
      </c:tx>
      <c:overlay val="0"/>
      <c:spPr>
        <a:noFill/>
        <a:ln>
          <a:noFill/>
        </a:ln>
        <a:effectLst/>
      </c:spPr>
    </c:title>
    <c:autoTitleDeleted val="0"/>
    <c:plotArea>
      <c:layout/>
      <c:areaChart>
        <c:grouping val="stacked"/>
        <c:varyColors val="0"/>
        <c:ser>
          <c:idx val="0"/>
          <c:order val="0"/>
          <c:tx>
            <c:strRef>
              <c:f>Sheet1!$A$10</c:f>
              <c:strCache>
                <c:ptCount val="1"/>
                <c:pt idx="0">
                  <c:v>CERN</c:v>
                </c:pt>
              </c:strCache>
            </c:strRef>
          </c:tx>
          <c:spPr>
            <a:solidFill>
              <a:schemeClr val="accent1"/>
            </a:solidFill>
            <a:ln w="25400">
              <a:noFill/>
            </a:ln>
            <a:effectLst/>
          </c:spPr>
          <c:cat>
            <c:numRef>
              <c:f>Sheet1!$I$1:$N$1</c:f>
              <c:numCache>
                <c:formatCode>General</c:formatCode>
                <c:ptCount val="6"/>
                <c:pt idx="0">
                  <c:v>2005</c:v>
                </c:pt>
                <c:pt idx="1">
                  <c:v>2006</c:v>
                </c:pt>
                <c:pt idx="2">
                  <c:v>2007</c:v>
                </c:pt>
                <c:pt idx="3">
                  <c:v>2008</c:v>
                </c:pt>
                <c:pt idx="4">
                  <c:v>2009</c:v>
                </c:pt>
                <c:pt idx="5">
                  <c:v>2010</c:v>
                </c:pt>
              </c:numCache>
            </c:numRef>
          </c:cat>
          <c:val>
            <c:numRef>
              <c:f>Sheet1!$I$10:$N$10</c:f>
              <c:numCache>
                <c:formatCode>0.000</c:formatCode>
                <c:ptCount val="6"/>
                <c:pt idx="0">
                  <c:v>0.19800000000000001</c:v>
                </c:pt>
                <c:pt idx="1">
                  <c:v>0.66</c:v>
                </c:pt>
                <c:pt idx="2">
                  <c:v>2.2000000000000002</c:v>
                </c:pt>
                <c:pt idx="3">
                  <c:v>6.6</c:v>
                </c:pt>
                <c:pt idx="4">
                  <c:v>9.1999999999999993</c:v>
                </c:pt>
                <c:pt idx="5">
                  <c:v>12.6</c:v>
                </c:pt>
              </c:numCache>
            </c:numRef>
          </c:val>
          <c:extLst>
            <c:ext xmlns:c16="http://schemas.microsoft.com/office/drawing/2014/chart" uri="{C3380CC4-5D6E-409C-BE32-E72D297353CC}">
              <c16:uniqueId val="{00000000-98C5-4B49-AA33-CA5BB4AC2316}"/>
            </c:ext>
          </c:extLst>
        </c:ser>
        <c:ser>
          <c:idx val="1"/>
          <c:order val="1"/>
          <c:tx>
            <c:strRef>
              <c:f>Sheet1!$A$11</c:f>
              <c:strCache>
                <c:ptCount val="1"/>
                <c:pt idx="0">
                  <c:v>Tier-1s</c:v>
                </c:pt>
              </c:strCache>
            </c:strRef>
          </c:tx>
          <c:spPr>
            <a:ln w="25400">
              <a:noFill/>
            </a:ln>
          </c:spPr>
          <c:cat>
            <c:numRef>
              <c:f>Sheet1!$I$1:$N$1</c:f>
              <c:numCache>
                <c:formatCode>General</c:formatCode>
                <c:ptCount val="6"/>
                <c:pt idx="0">
                  <c:v>2005</c:v>
                </c:pt>
                <c:pt idx="1">
                  <c:v>2006</c:v>
                </c:pt>
                <c:pt idx="2">
                  <c:v>2007</c:v>
                </c:pt>
                <c:pt idx="3">
                  <c:v>2008</c:v>
                </c:pt>
                <c:pt idx="4">
                  <c:v>2009</c:v>
                </c:pt>
                <c:pt idx="5">
                  <c:v>2010</c:v>
                </c:pt>
              </c:numCache>
            </c:numRef>
          </c:cat>
          <c:val>
            <c:numRef>
              <c:f>Sheet1!$I$11:$N$11</c:f>
              <c:numCache>
                <c:formatCode>0.000</c:formatCode>
                <c:ptCount val="6"/>
                <c:pt idx="0">
                  <c:v>0.83699999999999997</c:v>
                </c:pt>
                <c:pt idx="1">
                  <c:v>2.79</c:v>
                </c:pt>
                <c:pt idx="2">
                  <c:v>9.3000000000000007</c:v>
                </c:pt>
                <c:pt idx="3">
                  <c:v>31.2</c:v>
                </c:pt>
                <c:pt idx="4">
                  <c:v>45.4</c:v>
                </c:pt>
                <c:pt idx="5">
                  <c:v>72.099999999999994</c:v>
                </c:pt>
              </c:numCache>
            </c:numRef>
          </c:val>
          <c:extLst>
            <c:ext xmlns:c16="http://schemas.microsoft.com/office/drawing/2014/chart" uri="{C3380CC4-5D6E-409C-BE32-E72D297353CC}">
              <c16:uniqueId val="{00000001-98C5-4B49-AA33-CA5BB4AC2316}"/>
            </c:ext>
          </c:extLst>
        </c:ser>
        <c:ser>
          <c:idx val="2"/>
          <c:order val="2"/>
          <c:tx>
            <c:strRef>
              <c:f>Sheet1!$A$12</c:f>
              <c:strCache>
                <c:ptCount val="1"/>
                <c:pt idx="0">
                  <c:v>Tier-2s</c:v>
                </c:pt>
              </c:strCache>
            </c:strRef>
          </c:tx>
          <c:spPr>
            <a:ln w="25400">
              <a:noFill/>
            </a:ln>
          </c:spPr>
          <c:cat>
            <c:numRef>
              <c:f>Sheet1!$I$1:$N$1</c:f>
              <c:numCache>
                <c:formatCode>General</c:formatCode>
                <c:ptCount val="6"/>
                <c:pt idx="0">
                  <c:v>2005</c:v>
                </c:pt>
                <c:pt idx="1">
                  <c:v>2006</c:v>
                </c:pt>
                <c:pt idx="2">
                  <c:v>2007</c:v>
                </c:pt>
                <c:pt idx="3">
                  <c:v>2008</c:v>
                </c:pt>
                <c:pt idx="4">
                  <c:v>2009</c:v>
                </c:pt>
                <c:pt idx="5">
                  <c:v>2010</c:v>
                </c:pt>
              </c:numCache>
            </c:numRef>
          </c:cat>
          <c:val>
            <c:numRef>
              <c:f>Sheet1!$I$12:$N$12</c:f>
              <c:numCache>
                <c:formatCode>0.000</c:formatCode>
                <c:ptCount val="6"/>
                <c:pt idx="0">
                  <c:v>0.46799999999999997</c:v>
                </c:pt>
                <c:pt idx="1">
                  <c:v>1.56</c:v>
                </c:pt>
                <c:pt idx="2">
                  <c:v>5.2</c:v>
                </c:pt>
                <c:pt idx="3">
                  <c:v>18.8</c:v>
                </c:pt>
                <c:pt idx="4">
                  <c:v>32.4</c:v>
                </c:pt>
                <c:pt idx="5">
                  <c:v>49.2</c:v>
                </c:pt>
              </c:numCache>
            </c:numRef>
          </c:val>
          <c:extLst>
            <c:ext xmlns:c16="http://schemas.microsoft.com/office/drawing/2014/chart" uri="{C3380CC4-5D6E-409C-BE32-E72D297353CC}">
              <c16:uniqueId val="{00000002-98C5-4B49-AA33-CA5BB4AC2316}"/>
            </c:ext>
          </c:extLst>
        </c:ser>
        <c:dLbls>
          <c:showLegendKey val="0"/>
          <c:showVal val="0"/>
          <c:showCatName val="0"/>
          <c:showSerName val="0"/>
          <c:showPercent val="0"/>
          <c:showBubbleSize val="0"/>
        </c:dLbls>
        <c:axId val="204920608"/>
        <c:axId val="196183248"/>
      </c:areaChart>
      <c:catAx>
        <c:axId val="20492060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6183248"/>
        <c:crosses val="autoZero"/>
        <c:auto val="1"/>
        <c:lblAlgn val="ctr"/>
        <c:lblOffset val="100"/>
        <c:noMultiLvlLbl val="0"/>
      </c:catAx>
      <c:valAx>
        <c:axId val="1961832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4920608"/>
        <c:crosses val="autoZero"/>
        <c:crossBetween val="between"/>
      </c:valAx>
    </c:plotArea>
    <c:plotVisOnly val="1"/>
    <c:dispBlanksAs val="zero"/>
    <c:showDLblsOverMax val="0"/>
    <c:extLst/>
  </c:chart>
  <c:spPr>
    <a:ln w="25400">
      <a:solidFill>
        <a:schemeClr val="tx1"/>
      </a:solidFill>
    </a:ln>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GB" b="1"/>
              <a:t>CPU MSI2K</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areaChart>
        <c:grouping val="stacked"/>
        <c:varyColors val="0"/>
        <c:ser>
          <c:idx val="0"/>
          <c:order val="0"/>
          <c:tx>
            <c:strRef>
              <c:f>Sheet1!$A$3</c:f>
              <c:strCache>
                <c:ptCount val="1"/>
                <c:pt idx="0">
                  <c:v>CERN</c:v>
                </c:pt>
              </c:strCache>
            </c:strRef>
          </c:tx>
          <c:spPr>
            <a:solidFill>
              <a:schemeClr val="accent1"/>
            </a:solidFill>
            <a:ln>
              <a:noFill/>
            </a:ln>
            <a:effectLst/>
          </c:spPr>
          <c:cat>
            <c:numRef>
              <c:f>Sheet1!$I$1:$N$1</c:f>
              <c:numCache>
                <c:formatCode>General</c:formatCode>
                <c:ptCount val="6"/>
                <c:pt idx="0">
                  <c:v>2005</c:v>
                </c:pt>
                <c:pt idx="1">
                  <c:v>2006</c:v>
                </c:pt>
                <c:pt idx="2">
                  <c:v>2007</c:v>
                </c:pt>
                <c:pt idx="3">
                  <c:v>2008</c:v>
                </c:pt>
                <c:pt idx="4">
                  <c:v>2009</c:v>
                </c:pt>
                <c:pt idx="5">
                  <c:v>2010</c:v>
                </c:pt>
              </c:numCache>
            </c:numRef>
          </c:cat>
          <c:val>
            <c:numRef>
              <c:f>Sheet1!$I$3:$N$3</c:f>
              <c:numCache>
                <c:formatCode>General</c:formatCode>
                <c:ptCount val="6"/>
                <c:pt idx="0">
                  <c:v>0.89999999999999991</c:v>
                </c:pt>
                <c:pt idx="1">
                  <c:v>3</c:v>
                </c:pt>
                <c:pt idx="2">
                  <c:v>10</c:v>
                </c:pt>
                <c:pt idx="3">
                  <c:v>25.3</c:v>
                </c:pt>
                <c:pt idx="4">
                  <c:v>34.5</c:v>
                </c:pt>
                <c:pt idx="5">
                  <c:v>53.7</c:v>
                </c:pt>
              </c:numCache>
            </c:numRef>
          </c:val>
          <c:extLst>
            <c:ext xmlns:c16="http://schemas.microsoft.com/office/drawing/2014/chart" uri="{C3380CC4-5D6E-409C-BE32-E72D297353CC}">
              <c16:uniqueId val="{00000000-B9A6-B343-AC58-300743987FDE}"/>
            </c:ext>
          </c:extLst>
        </c:ser>
        <c:ser>
          <c:idx val="1"/>
          <c:order val="1"/>
          <c:tx>
            <c:strRef>
              <c:f>Sheet1!$A$4</c:f>
              <c:strCache>
                <c:ptCount val="1"/>
                <c:pt idx="0">
                  <c:v>Tier-1s</c:v>
                </c:pt>
              </c:strCache>
            </c:strRef>
          </c:tx>
          <c:spPr>
            <a:solidFill>
              <a:schemeClr val="accent2"/>
            </a:solidFill>
            <a:ln w="25400">
              <a:noFill/>
            </a:ln>
            <a:effectLst/>
          </c:spPr>
          <c:cat>
            <c:numRef>
              <c:f>Sheet1!$I$1:$N$1</c:f>
              <c:numCache>
                <c:formatCode>General</c:formatCode>
                <c:ptCount val="6"/>
                <c:pt idx="0">
                  <c:v>2005</c:v>
                </c:pt>
                <c:pt idx="1">
                  <c:v>2006</c:v>
                </c:pt>
                <c:pt idx="2">
                  <c:v>2007</c:v>
                </c:pt>
                <c:pt idx="3">
                  <c:v>2008</c:v>
                </c:pt>
                <c:pt idx="4">
                  <c:v>2009</c:v>
                </c:pt>
                <c:pt idx="5">
                  <c:v>2010</c:v>
                </c:pt>
              </c:numCache>
            </c:numRef>
          </c:cat>
          <c:val>
            <c:numRef>
              <c:f>Sheet1!$I$4:$N$4</c:f>
              <c:numCache>
                <c:formatCode>General</c:formatCode>
                <c:ptCount val="6"/>
                <c:pt idx="0">
                  <c:v>1.728</c:v>
                </c:pt>
                <c:pt idx="1">
                  <c:v>5.76</c:v>
                </c:pt>
                <c:pt idx="2">
                  <c:v>19.2</c:v>
                </c:pt>
                <c:pt idx="3">
                  <c:v>55.9</c:v>
                </c:pt>
                <c:pt idx="4">
                  <c:v>85.2</c:v>
                </c:pt>
                <c:pt idx="5">
                  <c:v>142</c:v>
                </c:pt>
              </c:numCache>
            </c:numRef>
          </c:val>
          <c:extLst>
            <c:ext xmlns:c16="http://schemas.microsoft.com/office/drawing/2014/chart" uri="{C3380CC4-5D6E-409C-BE32-E72D297353CC}">
              <c16:uniqueId val="{00000001-B9A6-B343-AC58-300743987FDE}"/>
            </c:ext>
          </c:extLst>
        </c:ser>
        <c:ser>
          <c:idx val="2"/>
          <c:order val="2"/>
          <c:tx>
            <c:strRef>
              <c:f>Sheet1!$A$5</c:f>
              <c:strCache>
                <c:ptCount val="1"/>
                <c:pt idx="0">
                  <c:v>Tier-2s</c:v>
                </c:pt>
              </c:strCache>
            </c:strRef>
          </c:tx>
          <c:spPr>
            <a:solidFill>
              <a:schemeClr val="accent3"/>
            </a:solidFill>
            <a:ln w="25400">
              <a:noFill/>
            </a:ln>
            <a:effectLst/>
          </c:spPr>
          <c:cat>
            <c:numRef>
              <c:f>Sheet1!$I$1:$N$1</c:f>
              <c:numCache>
                <c:formatCode>General</c:formatCode>
                <c:ptCount val="6"/>
                <c:pt idx="0">
                  <c:v>2005</c:v>
                </c:pt>
                <c:pt idx="1">
                  <c:v>2006</c:v>
                </c:pt>
                <c:pt idx="2">
                  <c:v>2007</c:v>
                </c:pt>
                <c:pt idx="3">
                  <c:v>2008</c:v>
                </c:pt>
                <c:pt idx="4">
                  <c:v>2009</c:v>
                </c:pt>
                <c:pt idx="5">
                  <c:v>2010</c:v>
                </c:pt>
              </c:numCache>
            </c:numRef>
          </c:cat>
          <c:val>
            <c:numRef>
              <c:f>Sheet1!$I$5:$N$5</c:f>
              <c:numCache>
                <c:formatCode>General</c:formatCode>
                <c:ptCount val="6"/>
                <c:pt idx="0">
                  <c:v>2.1240000000000001</c:v>
                </c:pt>
                <c:pt idx="1">
                  <c:v>7.08</c:v>
                </c:pt>
                <c:pt idx="2">
                  <c:v>23.6</c:v>
                </c:pt>
                <c:pt idx="3">
                  <c:v>61.3</c:v>
                </c:pt>
                <c:pt idx="4">
                  <c:v>90.4</c:v>
                </c:pt>
                <c:pt idx="5">
                  <c:v>136.6</c:v>
                </c:pt>
              </c:numCache>
            </c:numRef>
          </c:val>
          <c:extLst>
            <c:ext xmlns:c16="http://schemas.microsoft.com/office/drawing/2014/chart" uri="{C3380CC4-5D6E-409C-BE32-E72D297353CC}">
              <c16:uniqueId val="{00000002-B9A6-B343-AC58-300743987FDE}"/>
            </c:ext>
          </c:extLst>
        </c:ser>
        <c:dLbls>
          <c:showLegendKey val="0"/>
          <c:showVal val="0"/>
          <c:showCatName val="0"/>
          <c:showSerName val="0"/>
          <c:showPercent val="0"/>
          <c:showBubbleSize val="0"/>
        </c:dLbls>
        <c:axId val="204920608"/>
        <c:axId val="196183248"/>
      </c:areaChart>
      <c:catAx>
        <c:axId val="20492060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6183248"/>
        <c:crosses val="autoZero"/>
        <c:auto val="1"/>
        <c:lblAlgn val="ctr"/>
        <c:lblOffset val="100"/>
        <c:noMultiLvlLbl val="0"/>
      </c:catAx>
      <c:valAx>
        <c:axId val="1961832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4920608"/>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bg1"/>
    </a:solidFill>
    <a:ln w="25400" cap="flat" cmpd="sng" algn="ctr">
      <a:solidFill>
        <a:schemeClr val="tx1"/>
      </a:solid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GB" b="1"/>
              <a:t>Mass Storage PB</a:t>
            </a:r>
          </a:p>
        </c:rich>
      </c:tx>
      <c:overlay val="0"/>
      <c:spPr>
        <a:noFill/>
        <a:ln>
          <a:noFill/>
        </a:ln>
        <a:effectLst/>
      </c:spPr>
    </c:title>
    <c:autoTitleDeleted val="0"/>
    <c:plotArea>
      <c:layout/>
      <c:areaChart>
        <c:grouping val="stacked"/>
        <c:varyColors val="0"/>
        <c:ser>
          <c:idx val="0"/>
          <c:order val="0"/>
          <c:tx>
            <c:strRef>
              <c:f>Sheet1!$A$16</c:f>
              <c:strCache>
                <c:ptCount val="1"/>
                <c:pt idx="0">
                  <c:v>CERN</c:v>
                </c:pt>
              </c:strCache>
            </c:strRef>
          </c:tx>
          <c:spPr>
            <a:ln w="25400">
              <a:noFill/>
            </a:ln>
          </c:spPr>
          <c:cat>
            <c:numRef>
              <c:f>Sheet1!$I$1:$N$1</c:f>
              <c:numCache>
                <c:formatCode>General</c:formatCode>
                <c:ptCount val="6"/>
                <c:pt idx="0">
                  <c:v>2005</c:v>
                </c:pt>
                <c:pt idx="1">
                  <c:v>2006</c:v>
                </c:pt>
                <c:pt idx="2">
                  <c:v>2007</c:v>
                </c:pt>
                <c:pt idx="3">
                  <c:v>2008</c:v>
                </c:pt>
                <c:pt idx="4">
                  <c:v>2009</c:v>
                </c:pt>
                <c:pt idx="5">
                  <c:v>2010</c:v>
                </c:pt>
              </c:numCache>
            </c:numRef>
          </c:cat>
          <c:val>
            <c:numRef>
              <c:f>Sheet1!$I$16:$N$16</c:f>
              <c:numCache>
                <c:formatCode>0.000</c:formatCode>
                <c:ptCount val="6"/>
                <c:pt idx="0">
                  <c:v>0.441</c:v>
                </c:pt>
                <c:pt idx="1">
                  <c:v>1.47</c:v>
                </c:pt>
                <c:pt idx="2">
                  <c:v>4.9000000000000004</c:v>
                </c:pt>
                <c:pt idx="3">
                  <c:v>18</c:v>
                </c:pt>
                <c:pt idx="4">
                  <c:v>31.1</c:v>
                </c:pt>
                <c:pt idx="5">
                  <c:v>45.6</c:v>
                </c:pt>
              </c:numCache>
            </c:numRef>
          </c:val>
          <c:extLst>
            <c:ext xmlns:c16="http://schemas.microsoft.com/office/drawing/2014/chart" uri="{C3380CC4-5D6E-409C-BE32-E72D297353CC}">
              <c16:uniqueId val="{00000000-A7A5-244D-8307-9D0CDF996EDE}"/>
            </c:ext>
          </c:extLst>
        </c:ser>
        <c:ser>
          <c:idx val="1"/>
          <c:order val="1"/>
          <c:tx>
            <c:strRef>
              <c:f>Sheet1!$A$17</c:f>
              <c:strCache>
                <c:ptCount val="1"/>
                <c:pt idx="0">
                  <c:v>Tier-1s</c:v>
                </c:pt>
              </c:strCache>
            </c:strRef>
          </c:tx>
          <c:spPr>
            <a:ln w="25400">
              <a:noFill/>
            </a:ln>
          </c:spPr>
          <c:cat>
            <c:numRef>
              <c:f>Sheet1!$I$1:$N$1</c:f>
              <c:numCache>
                <c:formatCode>General</c:formatCode>
                <c:ptCount val="6"/>
                <c:pt idx="0">
                  <c:v>2005</c:v>
                </c:pt>
                <c:pt idx="1">
                  <c:v>2006</c:v>
                </c:pt>
                <c:pt idx="2">
                  <c:v>2007</c:v>
                </c:pt>
                <c:pt idx="3">
                  <c:v>2008</c:v>
                </c:pt>
                <c:pt idx="4">
                  <c:v>2009</c:v>
                </c:pt>
                <c:pt idx="5">
                  <c:v>2010</c:v>
                </c:pt>
              </c:numCache>
            </c:numRef>
          </c:cat>
          <c:val>
            <c:numRef>
              <c:f>Sheet1!$I$17:$N$17</c:f>
              <c:numCache>
                <c:formatCode>0.000</c:formatCode>
                <c:ptCount val="6"/>
                <c:pt idx="0">
                  <c:v>0.83699999999999997</c:v>
                </c:pt>
                <c:pt idx="1">
                  <c:v>2.79</c:v>
                </c:pt>
                <c:pt idx="2">
                  <c:v>9.3000000000000007</c:v>
                </c:pt>
                <c:pt idx="3">
                  <c:v>34.700000000000003</c:v>
                </c:pt>
                <c:pt idx="4">
                  <c:v>60.8</c:v>
                </c:pt>
                <c:pt idx="5">
                  <c:v>92.2</c:v>
                </c:pt>
              </c:numCache>
            </c:numRef>
          </c:val>
          <c:extLst>
            <c:ext xmlns:c16="http://schemas.microsoft.com/office/drawing/2014/chart" uri="{C3380CC4-5D6E-409C-BE32-E72D297353CC}">
              <c16:uniqueId val="{00000001-A7A5-244D-8307-9D0CDF996EDE}"/>
            </c:ext>
          </c:extLst>
        </c:ser>
        <c:dLbls>
          <c:showLegendKey val="0"/>
          <c:showVal val="0"/>
          <c:showCatName val="0"/>
          <c:showSerName val="0"/>
          <c:showPercent val="0"/>
          <c:showBubbleSize val="0"/>
        </c:dLbls>
        <c:axId val="204920608"/>
        <c:axId val="196183248"/>
      </c:areaChart>
      <c:catAx>
        <c:axId val="20492060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6183248"/>
        <c:crosses val="autoZero"/>
        <c:auto val="1"/>
        <c:lblAlgn val="ctr"/>
        <c:lblOffset val="100"/>
        <c:noMultiLvlLbl val="0"/>
      </c:catAx>
      <c:valAx>
        <c:axId val="1961832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4920608"/>
        <c:crosses val="autoZero"/>
        <c:crossBetween val="between"/>
      </c:valAx>
    </c:plotArea>
    <c:plotVisOnly val="1"/>
    <c:dispBlanksAs val="zero"/>
    <c:showDLblsOverMax val="0"/>
    <c:extLst/>
  </c:chart>
  <c:spPr>
    <a:ln w="25400">
      <a:solidFill>
        <a:srgbClr val="000000"/>
      </a:solidFill>
    </a:ln>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Software Licences, Maintenance</a:t>
            </a:r>
            <a:r>
              <a:rPr lang="en-US" b="1" baseline="0"/>
              <a:t> &amp; Support (</a:t>
            </a:r>
            <a:r>
              <a:rPr lang="en-US" b="1"/>
              <a:t>kCHF)</a:t>
            </a:r>
          </a:p>
        </c:rich>
      </c:tx>
      <c:layout>
        <c:manualLayout>
          <c:xMode val="edge"/>
          <c:yMode val="edge"/>
          <c:x val="0.23643795371005893"/>
          <c:y val="3.6908867791418401E-2"/>
        </c:manualLayout>
      </c:layout>
      <c:overlay val="0"/>
      <c:spPr>
        <a:noFill/>
        <a:ln w="25400">
          <a:noFill/>
        </a:ln>
      </c:spPr>
    </c:title>
    <c:autoTitleDeleted val="0"/>
    <c:plotArea>
      <c:layout>
        <c:manualLayout>
          <c:layoutTarget val="inner"/>
          <c:xMode val="edge"/>
          <c:yMode val="edge"/>
          <c:x val="8.3829592475317807E-2"/>
          <c:y val="0.17111873829796354"/>
          <c:w val="0.85416739747584636"/>
          <c:h val="0.72185353718459444"/>
        </c:manualLayout>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Evolution!$B$5:$B$17</c:f>
              <c:numCache>
                <c:formatCode>0</c:formatCode>
                <c:ptCount val="13"/>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numCache>
            </c:numRef>
          </c:xVal>
          <c:yVal>
            <c:numRef>
              <c:f>Evolution!$C$5:$C$17</c:f>
              <c:numCache>
                <c:formatCode>#,##0</c:formatCode>
                <c:ptCount val="13"/>
                <c:pt idx="0">
                  <c:v>2826.422</c:v>
                </c:pt>
                <c:pt idx="1">
                  <c:v>2716.0709999999999</c:v>
                </c:pt>
                <c:pt idx="2">
                  <c:v>3171.076</c:v>
                </c:pt>
                <c:pt idx="3">
                  <c:v>4127.0249999999996</c:v>
                </c:pt>
                <c:pt idx="4">
                  <c:v>4309.9799999999996</c:v>
                </c:pt>
                <c:pt idx="5">
                  <c:v>4526</c:v>
                </c:pt>
                <c:pt idx="6">
                  <c:v>4911</c:v>
                </c:pt>
                <c:pt idx="7">
                  <c:v>5122</c:v>
                </c:pt>
                <c:pt idx="8">
                  <c:v>5149</c:v>
                </c:pt>
                <c:pt idx="9">
                  <c:v>5034</c:v>
                </c:pt>
                <c:pt idx="10">
                  <c:v>6204</c:v>
                </c:pt>
                <c:pt idx="11">
                  <c:v>5870</c:v>
                </c:pt>
                <c:pt idx="12">
                  <c:v>6055</c:v>
                </c:pt>
              </c:numCache>
            </c:numRef>
          </c:yVal>
          <c:smooth val="0"/>
          <c:extLst>
            <c:ext xmlns:c16="http://schemas.microsoft.com/office/drawing/2014/chart" uri="{C3380CC4-5D6E-409C-BE32-E72D297353CC}">
              <c16:uniqueId val="{00000000-F61A-4171-868E-AA5D998B79A8}"/>
            </c:ext>
          </c:extLst>
        </c:ser>
        <c:dLbls>
          <c:showLegendKey val="0"/>
          <c:showVal val="0"/>
          <c:showCatName val="0"/>
          <c:showSerName val="0"/>
          <c:showPercent val="0"/>
          <c:showBubbleSize val="0"/>
        </c:dLbls>
        <c:axId val="186198520"/>
        <c:axId val="186198904"/>
      </c:scatterChart>
      <c:valAx>
        <c:axId val="186198520"/>
        <c:scaling>
          <c:orientation val="minMax"/>
          <c:max val="2021"/>
          <c:min val="2008"/>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sz="900" b="0" i="0" u="none" strike="noStrike" baseline="0">
                <a:solidFill>
                  <a:srgbClr val="333333"/>
                </a:solidFill>
                <a:latin typeface="Calibri"/>
                <a:ea typeface="Calibri"/>
                <a:cs typeface="Calibri"/>
              </a:defRPr>
            </a:pPr>
            <a:endParaRPr lang="en-US"/>
          </a:p>
        </c:txPr>
        <c:crossAx val="186198904"/>
        <c:crosses val="autoZero"/>
        <c:crossBetween val="midCat"/>
        <c:majorUnit val="1"/>
      </c:valAx>
      <c:valAx>
        <c:axId val="1861989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6198520"/>
        <c:crossesAt val="2008"/>
        <c:crossBetween val="midCat"/>
      </c:valAx>
      <c:spPr>
        <a:noFill/>
        <a:ln w="25400">
          <a:noFill/>
        </a:ln>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0BA410-49BE-4914-8EAF-C9F452526ACC}" type="datetimeFigureOut">
              <a:rPr lang="en-CH" smtClean="0"/>
              <a:t>09/13/2022</a:t>
            </a:fld>
            <a:endParaRPr lang="en-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60DE04-850B-4777-AEC1-74E08F1F4B68}" type="slidenum">
              <a:rPr lang="en-CH" smtClean="0"/>
              <a:t>‹#›</a:t>
            </a:fld>
            <a:endParaRPr lang="en-CH"/>
          </a:p>
        </p:txBody>
      </p:sp>
    </p:spTree>
    <p:extLst>
      <p:ext uri="{BB962C8B-B14F-4D97-AF65-F5344CB8AC3E}">
        <p14:creationId xmlns:p14="http://schemas.microsoft.com/office/powerpoint/2010/main" val="3438450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0349B39-E793-CC40-A333-C35A31BEFB22}" type="slidenum">
              <a:rPr kumimoji="0" lang="en-GB" sz="1200" b="1" i="0" u="none" strike="noStrike" kern="1200" cap="none" spc="0" normalizeH="0" baseline="0" noProof="0">
                <a:ln>
                  <a:noFill/>
                </a:ln>
                <a:solidFill>
                  <a:srgbClr val="000000"/>
                </a:solidFill>
                <a:effectLst/>
                <a:uLnTx/>
                <a:uFillTx/>
                <a:latin typeface="Arial" pitchFamily="-111" charset="0"/>
                <a:ea typeface="ＭＳ Ｐゴシック" pitchFamily="-11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GB" sz="1200" b="1" i="0" u="none" strike="noStrike" kern="1200" cap="none" spc="0" normalizeH="0" baseline="0" noProof="0" dirty="0">
              <a:ln>
                <a:noFill/>
              </a:ln>
              <a:solidFill>
                <a:srgbClr val="000000"/>
              </a:solidFill>
              <a:effectLst/>
              <a:uLnTx/>
              <a:uFillTx/>
              <a:latin typeface="Arial" pitchFamily="-111" charset="0"/>
              <a:ea typeface="ＭＳ Ｐゴシック" pitchFamily="-111" charset="-128"/>
              <a:cs typeface="+mn-cs"/>
            </a:endParaRPr>
          </a:p>
        </p:txBody>
      </p:sp>
      <p:sp>
        <p:nvSpPr>
          <p:cNvPr id="17411" name="Rectangle 7"/>
          <p:cNvSpPr txBox="1">
            <a:spLocks noGrp="1" noChangeArrowheads="1"/>
          </p:cNvSpPr>
          <p:nvPr/>
        </p:nvSpPr>
        <p:spPr bwMode="auto">
          <a:xfrm>
            <a:off x="3852016" y="9431814"/>
            <a:ext cx="2945659" cy="496411"/>
          </a:xfrm>
          <a:prstGeom prst="rect">
            <a:avLst/>
          </a:prstGeom>
          <a:noFill/>
          <a:ln w="9525">
            <a:noFill/>
            <a:miter lim="800000"/>
            <a:headEnd/>
            <a:tailEnd/>
          </a:ln>
        </p:spPr>
        <p:txBody>
          <a:bodyPr anchor="b">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ABDDD2-2266-1E4D-AD49-39AAE94C9749}" type="slidenum">
              <a:rPr kumimoji="0" lang="en-GB"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17412" name="Rectangle 2"/>
          <p:cNvSpPr>
            <a:spLocks noGrp="1" noRot="1" noChangeAspect="1" noChangeArrowheads="1" noTextEdit="1"/>
          </p:cNvSpPr>
          <p:nvPr>
            <p:ph type="sldImg"/>
          </p:nvPr>
        </p:nvSpPr>
        <p:spPr>
          <a:solidFill>
            <a:srgbClr val="FFFFFF"/>
          </a:solidFill>
          <a:ln/>
        </p:spPr>
      </p:sp>
      <p:sp>
        <p:nvSpPr>
          <p:cNvPr id="1741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p>
        </p:txBody>
      </p:sp>
    </p:spTree>
    <p:extLst>
      <p:ext uri="{BB962C8B-B14F-4D97-AF65-F5344CB8AC3E}">
        <p14:creationId xmlns:p14="http://schemas.microsoft.com/office/powerpoint/2010/main" val="76309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D60DE04-850B-4777-AEC1-74E08F1F4B68}" type="slidenum">
              <a:rPr lang="en-CH" smtClean="0"/>
              <a:t>28</a:t>
            </a:fld>
            <a:endParaRPr lang="en-CH"/>
          </a:p>
        </p:txBody>
      </p:sp>
    </p:spTree>
    <p:extLst>
      <p:ext uri="{BB962C8B-B14F-4D97-AF65-F5344CB8AC3E}">
        <p14:creationId xmlns:p14="http://schemas.microsoft.com/office/powerpoint/2010/main" val="4169993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11FC93C-9DB3-8F4E-AA34-AF3CE5B6042D}" type="slidenum">
              <a:rPr kumimoji="0" lang="en-GB" sz="1200" b="1"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GB" sz="1200" b="1"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endParaRPr>
          </a:p>
        </p:txBody>
      </p:sp>
      <p:sp>
        <p:nvSpPr>
          <p:cNvPr id="28675" name="Rectangle 7"/>
          <p:cNvSpPr txBox="1">
            <a:spLocks noGrp="1" noChangeArrowheads="1"/>
          </p:cNvSpPr>
          <p:nvPr/>
        </p:nvSpPr>
        <p:spPr bwMode="auto">
          <a:xfrm>
            <a:off x="3852016" y="9431814"/>
            <a:ext cx="2945659" cy="496411"/>
          </a:xfrm>
          <a:prstGeom prst="rect">
            <a:avLst/>
          </a:prstGeom>
          <a:noFill/>
          <a:ln w="9525">
            <a:noFill/>
            <a:miter lim="800000"/>
            <a:headEnd/>
            <a:tailEnd/>
          </a:ln>
        </p:spPr>
        <p:txBody>
          <a:bodyPr anchor="b">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68E2002-60AE-2145-B876-134F9FFAC958}" type="slidenum">
              <a:rPr kumimoji="0" lang="en-GB" sz="12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GB"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
        <p:nvSpPr>
          <p:cNvPr id="28676" name="Rectangle 2"/>
          <p:cNvSpPr>
            <a:spLocks noGrp="1" noRot="1" noChangeAspect="1" noChangeArrowheads="1" noTextEdit="1"/>
          </p:cNvSpPr>
          <p:nvPr>
            <p:ph type="sldImg"/>
          </p:nvPr>
        </p:nvSpPr>
        <p:spPr>
          <a:solidFill>
            <a:srgbClr val="FFFFFF"/>
          </a:solidFill>
          <a:ln/>
        </p:spPr>
      </p:sp>
      <p:sp>
        <p:nvSpPr>
          <p:cNvPr id="28677" name="Rectangle 3"/>
          <p:cNvSpPr>
            <a:spLocks noGrp="1" noChangeArrowheads="1"/>
          </p:cNvSpPr>
          <p:nvPr>
            <p:ph type="body" idx="1"/>
          </p:nvPr>
        </p:nvSpPr>
        <p:spPr>
          <a:noFill/>
          <a:ln>
            <a:solidFill>
              <a:srgbClr val="000000"/>
            </a:solidFill>
          </a:ln>
        </p:spPr>
        <p:txBody>
          <a:bodyPr/>
          <a:lstStyle/>
          <a:p>
            <a:pPr eaLnBrk="1" hangingPunct="1"/>
            <a:endParaRPr lang="en-US" dirty="0">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109874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75B5B678-E09A-4D15-BA6C-191E0556FD12}" type="slidenum">
              <a:rPr lang="en-GB" smtClean="0"/>
              <a:t>9</a:t>
            </a:fld>
            <a:endParaRPr lang="en-GB"/>
          </a:p>
        </p:txBody>
      </p:sp>
    </p:spTree>
    <p:extLst>
      <p:ext uri="{BB962C8B-B14F-4D97-AF65-F5344CB8AC3E}">
        <p14:creationId xmlns:p14="http://schemas.microsoft.com/office/powerpoint/2010/main" val="253806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D60DE04-850B-4777-AEC1-74E08F1F4B68}" type="slidenum">
              <a:rPr lang="en-CH" smtClean="0"/>
              <a:t>13</a:t>
            </a:fld>
            <a:endParaRPr lang="en-CH"/>
          </a:p>
        </p:txBody>
      </p:sp>
    </p:spTree>
    <p:extLst>
      <p:ext uri="{BB962C8B-B14F-4D97-AF65-F5344CB8AC3E}">
        <p14:creationId xmlns:p14="http://schemas.microsoft.com/office/powerpoint/2010/main" val="1172860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95D106-B165-F14B-B455-14342EC205C1}" type="slidenum">
              <a:rPr lang="en-US" smtClean="0"/>
              <a:t>15</a:t>
            </a:fld>
            <a:endParaRPr lang="en-US"/>
          </a:p>
        </p:txBody>
      </p:sp>
    </p:spTree>
    <p:extLst>
      <p:ext uri="{BB962C8B-B14F-4D97-AF65-F5344CB8AC3E}">
        <p14:creationId xmlns:p14="http://schemas.microsoft.com/office/powerpoint/2010/main" val="3990596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695D106-B165-F14B-B455-14342EC205C1}" type="slidenum">
              <a:rPr lang="en-US" smtClean="0"/>
              <a:t>16</a:t>
            </a:fld>
            <a:endParaRPr lang="en-US"/>
          </a:p>
        </p:txBody>
      </p:sp>
    </p:spTree>
    <p:extLst>
      <p:ext uri="{BB962C8B-B14F-4D97-AF65-F5344CB8AC3E}">
        <p14:creationId xmlns:p14="http://schemas.microsoft.com/office/powerpoint/2010/main" val="1809890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AE14EF74-B3EF-5D03-C0B6-CB70D55198B7}"/>
              </a:ext>
            </a:extLst>
          </p:cNvPr>
          <p:cNvSpPr>
            <a:spLocks noGrp="1" noRot="1" noChangeAspect="1" noChangeArrowheads="1" noTextEdit="1"/>
          </p:cNvSpPr>
          <p:nvPr>
            <p:ph type="sldImg"/>
          </p:nvPr>
        </p:nvSpPr>
        <p:spPr bwMode="auto">
          <a:xfrm>
            <a:off x="69850" y="742950"/>
            <a:ext cx="6607175" cy="3717925"/>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00099" name="Rectangle 3">
            <a:extLst>
              <a:ext uri="{FF2B5EF4-FFF2-40B4-BE49-F238E27FC236}">
                <a16:creationId xmlns:a16="http://schemas.microsoft.com/office/drawing/2014/main" id="{E6F72C5D-FCEF-D93C-67E0-59A4CBD76A91}"/>
              </a:ext>
            </a:extLst>
          </p:cNvPr>
          <p:cNvSpPr>
            <a:spLocks noGrp="1" noChangeArrowheads="1"/>
          </p:cNvSpPr>
          <p:nvPr>
            <p:ph type="body" idx="1"/>
          </p:nvPr>
        </p:nvSpPr>
        <p:spPr bwMode="auto">
          <a:xfrm>
            <a:off x="674688" y="4708525"/>
            <a:ext cx="5397500" cy="446246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sz="1400" b="1">
                <a:latin typeface="Arial" panose="020B0604020202020204" pitchFamily="34" charset="0"/>
              </a:rPr>
              <a:t>Status on 24 July 2003 – </a:t>
            </a:r>
            <a:r>
              <a:rPr lang="en-GB" altLang="en-US" sz="1400">
                <a:latin typeface="Arial" panose="020B0604020202020204" pitchFamily="34" charset="0"/>
              </a:rPr>
              <a:t>I will email an update on the 11</a:t>
            </a:r>
            <a:r>
              <a:rPr lang="en-GB" altLang="en-US" sz="1400" baseline="30000">
                <a:latin typeface="Arial" panose="020B0604020202020204" pitchFamily="34" charset="0"/>
              </a:rPr>
              <a:t>th</a:t>
            </a:r>
            <a:r>
              <a:rPr lang="en-GB" altLang="en-US" sz="1400">
                <a:latin typeface="Arial" panose="020B0604020202020204" pitchFamily="34" charset="0"/>
              </a:rPr>
              <a:t> August</a:t>
            </a:r>
            <a:endParaRPr lang="en-GB" altLang="en-US" sz="1400" b="1">
              <a:latin typeface="Arial" panose="020B0604020202020204" pitchFamily="34" charset="0"/>
            </a:endParaRPr>
          </a:p>
          <a:p>
            <a:r>
              <a:rPr lang="en-GB" altLang="en-US"/>
              <a:t>There are two activities going on in parallel:</a:t>
            </a:r>
          </a:p>
          <a:p>
            <a:r>
              <a:rPr lang="en-GB" altLang="en-US"/>
              <a:t>-- Pre-production software is being deployed to 10 Regional Centres (Academia Sinica Taipei, BNL, CERN, CNAF, FNAL, FZK, IN2P3 Lyon, Moscow State Univ., RAL, Univ. Tokyo). This is a final validation of the distribution and installation process and tools, and establishes the network of service support people, but the Grid middleware is not the final version yet. About half of the sites have successfully installed this – a few (including BNL and Lyon) are very slow.</a:t>
            </a:r>
          </a:p>
          <a:p>
            <a:r>
              <a:rPr lang="en-GB" altLang="en-US"/>
              <a:t>-- Final testing is under way of the first production set of Grid middleware. This is being done by a group of grid experts from the LHC experiments (the “loose cannons”). There are a few “show stoppers” and about 15 very serious bugs.</a:t>
            </a:r>
          </a:p>
          <a:p>
            <a:endParaRPr lang="en-GB" altLang="en-US"/>
          </a:p>
          <a:p>
            <a:r>
              <a:rPr lang="en-GB" altLang="en-US"/>
              <a:t>The target is to install the production software by the end of the month – one week from now!</a:t>
            </a:r>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D60DE04-850B-4777-AEC1-74E08F1F4B68}" type="slidenum">
              <a:rPr lang="en-CH" smtClean="0"/>
              <a:t>24</a:t>
            </a:fld>
            <a:endParaRPr lang="en-CH"/>
          </a:p>
        </p:txBody>
      </p:sp>
    </p:spTree>
    <p:extLst>
      <p:ext uri="{BB962C8B-B14F-4D97-AF65-F5344CB8AC3E}">
        <p14:creationId xmlns:p14="http://schemas.microsoft.com/office/powerpoint/2010/main" val="3852439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D60DE04-850B-4777-AEC1-74E08F1F4B68}" type="slidenum">
              <a:rPr lang="en-CH" smtClean="0"/>
              <a:t>25</a:t>
            </a:fld>
            <a:endParaRPr lang="en-CH"/>
          </a:p>
        </p:txBody>
      </p:sp>
    </p:spTree>
    <p:extLst>
      <p:ext uri="{BB962C8B-B14F-4D97-AF65-F5344CB8AC3E}">
        <p14:creationId xmlns:p14="http://schemas.microsoft.com/office/powerpoint/2010/main" val="88109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tiff"/><Relationship Id="rId1" Type="http://schemas.openxmlformats.org/officeDocument/2006/relationships/slideMaster" Target="../slideMasters/slideMaster1.xml"/><Relationship Id="rId6" Type="http://schemas.openxmlformats.org/officeDocument/2006/relationships/image" Target="../media/image5.gif"/><Relationship Id="rId5" Type="http://schemas.openxmlformats.org/officeDocument/2006/relationships/image" Target="../media/image4.jpeg"/><Relationship Id="rId4" Type="http://schemas.openxmlformats.org/officeDocument/2006/relationships/image" Target="../media/image3.tif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05208-1994-4DBF-8D2A-DC4CF883AF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5D740BF-84AD-4051-8A09-8806B55A4D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2ABD821-9A57-4FC9-92BE-E900CD23D423}"/>
              </a:ext>
            </a:extLst>
          </p:cNvPr>
          <p:cNvSpPr>
            <a:spLocks noGrp="1"/>
          </p:cNvSpPr>
          <p:nvPr>
            <p:ph type="dt" sz="half" idx="10"/>
          </p:nvPr>
        </p:nvSpPr>
        <p:spPr/>
        <p:txBody>
          <a:bodyPr/>
          <a:lstStyle/>
          <a:p>
            <a:r>
              <a:rPr lang="en-US"/>
              <a:t>14 September 2022</a:t>
            </a:r>
            <a:endParaRPr lang="en-GB"/>
          </a:p>
        </p:txBody>
      </p:sp>
      <p:sp>
        <p:nvSpPr>
          <p:cNvPr id="5" name="Footer Placeholder 4">
            <a:extLst>
              <a:ext uri="{FF2B5EF4-FFF2-40B4-BE49-F238E27FC236}">
                <a16:creationId xmlns:a16="http://schemas.microsoft.com/office/drawing/2014/main" id="{9F006C06-FD4A-4741-896F-A15D763DF5C6}"/>
              </a:ext>
            </a:extLst>
          </p:cNvPr>
          <p:cNvSpPr>
            <a:spLocks noGrp="1"/>
          </p:cNvSpPr>
          <p:nvPr>
            <p:ph type="ftr" sz="quarter" idx="11"/>
          </p:nvPr>
        </p:nvSpPr>
        <p:spPr/>
        <p:txBody>
          <a:bodyPr/>
          <a:lstStyle/>
          <a:p>
            <a:r>
              <a:rPr lang="en-GB"/>
              <a:t>Frédéric Hemmer</a:t>
            </a:r>
          </a:p>
        </p:txBody>
      </p:sp>
      <p:sp>
        <p:nvSpPr>
          <p:cNvPr id="6" name="Slide Number Placeholder 5">
            <a:extLst>
              <a:ext uri="{FF2B5EF4-FFF2-40B4-BE49-F238E27FC236}">
                <a16:creationId xmlns:a16="http://schemas.microsoft.com/office/drawing/2014/main" id="{BEE7E6A6-4F72-4D6E-BB13-5371151B55F6}"/>
              </a:ext>
            </a:extLst>
          </p:cNvPr>
          <p:cNvSpPr>
            <a:spLocks noGrp="1"/>
          </p:cNvSpPr>
          <p:nvPr>
            <p:ph type="sldNum" sz="quarter" idx="12"/>
          </p:nvPr>
        </p:nvSpPr>
        <p:spPr/>
        <p:txBody>
          <a:bodyPr/>
          <a:lstStyle/>
          <a:p>
            <a:fld id="{533542ED-50CB-4D43-8DF1-824BC7BE6DE8}" type="slidenum">
              <a:rPr lang="en-GB" smtClean="0"/>
              <a:t>‹#›</a:t>
            </a:fld>
            <a:endParaRPr lang="en-GB"/>
          </a:p>
        </p:txBody>
      </p:sp>
    </p:spTree>
    <p:extLst>
      <p:ext uri="{BB962C8B-B14F-4D97-AF65-F5344CB8AC3E}">
        <p14:creationId xmlns:p14="http://schemas.microsoft.com/office/powerpoint/2010/main" val="4187849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3E738-DB82-444B-A68C-FE2C2A6B58C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9BABBA7-7F6A-4668-9477-D888446CF0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8FE2D0-5652-4CD5-84A8-8D2B8D36F2EF}"/>
              </a:ext>
            </a:extLst>
          </p:cNvPr>
          <p:cNvSpPr>
            <a:spLocks noGrp="1"/>
          </p:cNvSpPr>
          <p:nvPr>
            <p:ph type="dt" sz="half" idx="10"/>
          </p:nvPr>
        </p:nvSpPr>
        <p:spPr/>
        <p:txBody>
          <a:bodyPr/>
          <a:lstStyle/>
          <a:p>
            <a:r>
              <a:rPr lang="en-US"/>
              <a:t>14 September 2022</a:t>
            </a:r>
            <a:endParaRPr lang="en-GB"/>
          </a:p>
        </p:txBody>
      </p:sp>
      <p:sp>
        <p:nvSpPr>
          <p:cNvPr id="5" name="Footer Placeholder 4">
            <a:extLst>
              <a:ext uri="{FF2B5EF4-FFF2-40B4-BE49-F238E27FC236}">
                <a16:creationId xmlns:a16="http://schemas.microsoft.com/office/drawing/2014/main" id="{B0DDF07A-DA8A-48B9-8BF0-F6CDCD7B0D92}"/>
              </a:ext>
            </a:extLst>
          </p:cNvPr>
          <p:cNvSpPr>
            <a:spLocks noGrp="1"/>
          </p:cNvSpPr>
          <p:nvPr>
            <p:ph type="ftr" sz="quarter" idx="11"/>
          </p:nvPr>
        </p:nvSpPr>
        <p:spPr/>
        <p:txBody>
          <a:bodyPr/>
          <a:lstStyle/>
          <a:p>
            <a:r>
              <a:rPr lang="en-GB"/>
              <a:t>Frédéric Hemmer</a:t>
            </a:r>
          </a:p>
        </p:txBody>
      </p:sp>
      <p:sp>
        <p:nvSpPr>
          <p:cNvPr id="6" name="Slide Number Placeholder 5">
            <a:extLst>
              <a:ext uri="{FF2B5EF4-FFF2-40B4-BE49-F238E27FC236}">
                <a16:creationId xmlns:a16="http://schemas.microsoft.com/office/drawing/2014/main" id="{3CF5BB9C-7246-4A73-99BD-812F27B01E25}"/>
              </a:ext>
            </a:extLst>
          </p:cNvPr>
          <p:cNvSpPr>
            <a:spLocks noGrp="1"/>
          </p:cNvSpPr>
          <p:nvPr>
            <p:ph type="sldNum" sz="quarter" idx="12"/>
          </p:nvPr>
        </p:nvSpPr>
        <p:spPr/>
        <p:txBody>
          <a:bodyPr/>
          <a:lstStyle/>
          <a:p>
            <a:fld id="{533542ED-50CB-4D43-8DF1-824BC7BE6DE8}" type="slidenum">
              <a:rPr lang="en-GB" smtClean="0"/>
              <a:t>‹#›</a:t>
            </a:fld>
            <a:endParaRPr lang="en-GB"/>
          </a:p>
        </p:txBody>
      </p:sp>
    </p:spTree>
    <p:extLst>
      <p:ext uri="{BB962C8B-B14F-4D97-AF65-F5344CB8AC3E}">
        <p14:creationId xmlns:p14="http://schemas.microsoft.com/office/powerpoint/2010/main" val="1602943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8EB174-E7B2-477E-99C2-FB46A87A026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4B10502-31F8-415A-BBDE-2BDAF515B4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0BD8599-04DB-4D47-B997-D31E63907058}"/>
              </a:ext>
            </a:extLst>
          </p:cNvPr>
          <p:cNvSpPr>
            <a:spLocks noGrp="1"/>
          </p:cNvSpPr>
          <p:nvPr>
            <p:ph type="dt" sz="half" idx="10"/>
          </p:nvPr>
        </p:nvSpPr>
        <p:spPr/>
        <p:txBody>
          <a:bodyPr/>
          <a:lstStyle/>
          <a:p>
            <a:r>
              <a:rPr lang="en-US"/>
              <a:t>14 September 2022</a:t>
            </a:r>
            <a:endParaRPr lang="en-GB"/>
          </a:p>
        </p:txBody>
      </p:sp>
      <p:sp>
        <p:nvSpPr>
          <p:cNvPr id="5" name="Footer Placeholder 4">
            <a:extLst>
              <a:ext uri="{FF2B5EF4-FFF2-40B4-BE49-F238E27FC236}">
                <a16:creationId xmlns:a16="http://schemas.microsoft.com/office/drawing/2014/main" id="{B2F7915B-9423-41B6-863D-33911721061A}"/>
              </a:ext>
            </a:extLst>
          </p:cNvPr>
          <p:cNvSpPr>
            <a:spLocks noGrp="1"/>
          </p:cNvSpPr>
          <p:nvPr>
            <p:ph type="ftr" sz="quarter" idx="11"/>
          </p:nvPr>
        </p:nvSpPr>
        <p:spPr/>
        <p:txBody>
          <a:bodyPr/>
          <a:lstStyle/>
          <a:p>
            <a:r>
              <a:rPr lang="en-GB"/>
              <a:t>Frédéric Hemmer</a:t>
            </a:r>
          </a:p>
        </p:txBody>
      </p:sp>
      <p:sp>
        <p:nvSpPr>
          <p:cNvPr id="6" name="Slide Number Placeholder 5">
            <a:extLst>
              <a:ext uri="{FF2B5EF4-FFF2-40B4-BE49-F238E27FC236}">
                <a16:creationId xmlns:a16="http://schemas.microsoft.com/office/drawing/2014/main" id="{A5B99FA9-83EF-46C1-AC80-B39761BB2517}"/>
              </a:ext>
            </a:extLst>
          </p:cNvPr>
          <p:cNvSpPr>
            <a:spLocks noGrp="1"/>
          </p:cNvSpPr>
          <p:nvPr>
            <p:ph type="sldNum" sz="quarter" idx="12"/>
          </p:nvPr>
        </p:nvSpPr>
        <p:spPr/>
        <p:txBody>
          <a:bodyPr/>
          <a:lstStyle/>
          <a:p>
            <a:fld id="{533542ED-50CB-4D43-8DF1-824BC7BE6DE8}" type="slidenum">
              <a:rPr lang="en-GB" smtClean="0"/>
              <a:t>‹#›</a:t>
            </a:fld>
            <a:endParaRPr lang="en-GB"/>
          </a:p>
        </p:txBody>
      </p:sp>
    </p:spTree>
    <p:extLst>
      <p:ext uri="{BB962C8B-B14F-4D97-AF65-F5344CB8AC3E}">
        <p14:creationId xmlns:p14="http://schemas.microsoft.com/office/powerpoint/2010/main" val="33877834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DE3F6-92EC-3659-94BA-9D3D73523DE6}"/>
              </a:ext>
            </a:extLst>
          </p:cNvPr>
          <p:cNvSpPr>
            <a:spLocks noGrp="1"/>
          </p:cNvSpPr>
          <p:nvPr>
            <p:ph type="title"/>
          </p:nvPr>
        </p:nvSpPr>
        <p:spPr>
          <a:xfrm>
            <a:off x="1407586" y="333375"/>
            <a:ext cx="9376833" cy="838200"/>
          </a:xfrm>
        </p:spPr>
        <p:txBody>
          <a:bodyPr/>
          <a:lstStyle/>
          <a:p>
            <a:r>
              <a:rPr lang="en-GB"/>
              <a:t>Click to edit Master title style</a:t>
            </a:r>
          </a:p>
        </p:txBody>
      </p:sp>
      <p:sp>
        <p:nvSpPr>
          <p:cNvPr id="3" name="Text Placeholder 2">
            <a:extLst>
              <a:ext uri="{FF2B5EF4-FFF2-40B4-BE49-F238E27FC236}">
                <a16:creationId xmlns:a16="http://schemas.microsoft.com/office/drawing/2014/main" id="{A6CF2D65-A8C7-0948-D067-0FC4FF659D8B}"/>
              </a:ext>
            </a:extLst>
          </p:cNvPr>
          <p:cNvSpPr>
            <a:spLocks noGrp="1"/>
          </p:cNvSpPr>
          <p:nvPr>
            <p:ph type="body" sz="half" idx="1"/>
          </p:nvPr>
        </p:nvSpPr>
        <p:spPr>
          <a:xfrm>
            <a:off x="1130301" y="1785938"/>
            <a:ext cx="4768850" cy="431006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5FA62421-820B-5F72-520A-65D3709C93F2}"/>
              </a:ext>
            </a:extLst>
          </p:cNvPr>
          <p:cNvSpPr>
            <a:spLocks noGrp="1"/>
          </p:cNvSpPr>
          <p:nvPr>
            <p:ph sz="half" idx="2"/>
          </p:nvPr>
        </p:nvSpPr>
        <p:spPr>
          <a:xfrm>
            <a:off x="6102352" y="1785938"/>
            <a:ext cx="4768849" cy="431006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Slide Number Placeholder 4">
            <a:extLst>
              <a:ext uri="{FF2B5EF4-FFF2-40B4-BE49-F238E27FC236}">
                <a16:creationId xmlns:a16="http://schemas.microsoft.com/office/drawing/2014/main" id="{E843C0CD-FA2F-5ED3-BF57-E7BAE993B677}"/>
              </a:ext>
            </a:extLst>
          </p:cNvPr>
          <p:cNvSpPr>
            <a:spLocks noGrp="1"/>
          </p:cNvSpPr>
          <p:nvPr>
            <p:ph type="sldNum" sz="quarter" idx="10"/>
          </p:nvPr>
        </p:nvSpPr>
        <p:spPr>
          <a:xfrm>
            <a:off x="4370917" y="6629400"/>
            <a:ext cx="2537883" cy="228600"/>
          </a:xfrm>
        </p:spPr>
        <p:txBody>
          <a:bodyPr/>
          <a:lstStyle>
            <a:lvl1pPr>
              <a:defRPr/>
            </a:lvl1pPr>
          </a:lstStyle>
          <a:p>
            <a:r>
              <a:rPr lang="en-US" altLang="en-US"/>
              <a:t>les robertson - cern-it-</a:t>
            </a:r>
            <a:fld id="{4C377BF0-7B6B-034A-8BC3-6F378F56552A}" type="slidenum">
              <a:rPr lang="en-US" altLang="en-US"/>
              <a:pPr/>
              <a:t>‹#›</a:t>
            </a:fld>
            <a:endParaRPr lang="en-US" altLang="en-US"/>
          </a:p>
        </p:txBody>
      </p:sp>
    </p:spTree>
    <p:extLst>
      <p:ext uri="{BB962C8B-B14F-4D97-AF65-F5344CB8AC3E}">
        <p14:creationId xmlns:p14="http://schemas.microsoft.com/office/powerpoint/2010/main" val="155015300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wo Conten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914402"/>
            <a:ext cx="11176000" cy="5211763"/>
          </a:xfrm>
        </p:spPr>
        <p:txBody>
          <a:bodyPr/>
          <a:lstStyle>
            <a:lvl1pPr>
              <a:defRPr lang="en-US" sz="3200" kern="1200" dirty="0" smtClean="0">
                <a:solidFill>
                  <a:srgbClr val="003399"/>
                </a:solidFill>
                <a:latin typeface="+mn-lt"/>
                <a:ea typeface="+mn-ea"/>
                <a:cs typeface="+mn-cs"/>
              </a:defRPr>
            </a:lvl1pPr>
            <a:lvl2pPr>
              <a:defRPr lang="en-US" sz="2800" kern="1200" dirty="0" smtClean="0">
                <a:solidFill>
                  <a:schemeClr val="accent5">
                    <a:lumMod val="75000"/>
                  </a:schemeClr>
                </a:solidFill>
                <a:latin typeface="+mn-lt"/>
                <a:ea typeface="+mn-ea"/>
                <a:cs typeface="+mn-cs"/>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a:xfrm>
            <a:off x="4470400" y="6356352"/>
            <a:ext cx="3860800" cy="365125"/>
          </a:xfrm>
        </p:spPr>
        <p:txBody>
          <a:bodyPr/>
          <a:lstStyle/>
          <a:p>
            <a:r>
              <a:rPr lang="en-US"/>
              <a:t>Frédéric Hemmer</a:t>
            </a:r>
            <a:endParaRPr lang="en-US" dirty="0"/>
          </a:p>
        </p:txBody>
      </p:sp>
      <p:sp>
        <p:nvSpPr>
          <p:cNvPr id="7" name="Slide Number Placeholder 6"/>
          <p:cNvSpPr>
            <a:spLocks noGrp="1"/>
          </p:cNvSpPr>
          <p:nvPr>
            <p:ph type="sldNum" sz="quarter" idx="12"/>
          </p:nvPr>
        </p:nvSpPr>
        <p:spPr>
          <a:xfrm>
            <a:off x="9042400" y="6356352"/>
            <a:ext cx="2844800" cy="365125"/>
          </a:xfrm>
        </p:spPr>
        <p:txBody>
          <a:bodyPr/>
          <a:lstStyle/>
          <a:p>
            <a:fld id="{8FA168C2-9F18-4032-8801-50E4CEA0EAFB}" type="slidenum">
              <a:rPr lang="en-US" smtClean="0"/>
              <a:pPr/>
              <a:t>‹#›</a:t>
            </a:fld>
            <a:endParaRPr lang="en-US" dirty="0"/>
          </a:p>
        </p:txBody>
      </p:sp>
      <p:sp>
        <p:nvSpPr>
          <p:cNvPr id="8" name="Rectangle 7"/>
          <p:cNvSpPr/>
          <p:nvPr userDrawn="1"/>
        </p:nvSpPr>
        <p:spPr>
          <a:xfrm rot="16200000">
            <a:off x="-3022600" y="3022601"/>
            <a:ext cx="6858000" cy="8128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descr="01 nyte - globe encounters.tif"/>
          <p:cNvPicPr>
            <a:picLocks noChangeAspect="1"/>
          </p:cNvPicPr>
          <p:nvPr userDrawn="1"/>
        </p:nvPicPr>
        <p:blipFill>
          <a:blip r:embed="rId2" cstate="screen">
            <a:lum contrast="-10000"/>
          </a:blip>
          <a:srcRect/>
          <a:stretch>
            <a:fillRect/>
          </a:stretch>
        </p:blipFill>
        <p:spPr>
          <a:xfrm>
            <a:off x="10602" y="2057400"/>
            <a:ext cx="802198" cy="914400"/>
          </a:xfrm>
          <a:prstGeom prst="rect">
            <a:avLst/>
          </a:prstGeom>
        </p:spPr>
      </p:pic>
      <p:pic>
        <p:nvPicPr>
          <p:cNvPr id="14" name="Picture 13" descr="stacks_banner.jpg"/>
          <p:cNvPicPr>
            <a:picLocks noChangeAspect="1"/>
          </p:cNvPicPr>
          <p:nvPr userDrawn="1"/>
        </p:nvPicPr>
        <p:blipFill>
          <a:blip r:embed="rId3" cstate="screen"/>
          <a:srcRect/>
          <a:stretch>
            <a:fillRect/>
          </a:stretch>
        </p:blipFill>
        <p:spPr>
          <a:xfrm>
            <a:off x="0" y="0"/>
            <a:ext cx="812800" cy="762000"/>
          </a:xfrm>
          <a:prstGeom prst="rect">
            <a:avLst/>
          </a:prstGeom>
        </p:spPr>
      </p:pic>
      <p:pic>
        <p:nvPicPr>
          <p:cNvPr id="15" name="Picture 14" descr="0804041_30.tif"/>
          <p:cNvPicPr>
            <a:picLocks noChangeAspect="1"/>
          </p:cNvPicPr>
          <p:nvPr userDrawn="1"/>
        </p:nvPicPr>
        <p:blipFill>
          <a:blip r:embed="rId4" cstate="screen"/>
          <a:srcRect/>
          <a:stretch>
            <a:fillRect/>
          </a:stretch>
        </p:blipFill>
        <p:spPr>
          <a:xfrm>
            <a:off x="0" y="1371600"/>
            <a:ext cx="812800" cy="685800"/>
          </a:xfrm>
          <a:prstGeom prst="rect">
            <a:avLst/>
          </a:prstGeom>
        </p:spPr>
      </p:pic>
      <p:pic>
        <p:nvPicPr>
          <p:cNvPr id="16" name="Picture 15" descr="blueinstall.jpg"/>
          <p:cNvPicPr>
            <a:picLocks noChangeAspect="1"/>
          </p:cNvPicPr>
          <p:nvPr userDrawn="1"/>
        </p:nvPicPr>
        <p:blipFill>
          <a:blip r:embed="rId5" cstate="screen"/>
          <a:srcRect/>
          <a:stretch>
            <a:fillRect/>
          </a:stretch>
        </p:blipFill>
        <p:spPr>
          <a:xfrm>
            <a:off x="0" y="762000"/>
            <a:ext cx="812800" cy="609600"/>
          </a:xfrm>
          <a:prstGeom prst="rect">
            <a:avLst/>
          </a:prstGeom>
        </p:spPr>
      </p:pic>
      <p:sp>
        <p:nvSpPr>
          <p:cNvPr id="18" name="Rectangle 17"/>
          <p:cNvSpPr/>
          <p:nvPr userDrawn="1"/>
        </p:nvSpPr>
        <p:spPr>
          <a:xfrm>
            <a:off x="812800" y="0"/>
            <a:ext cx="11379200" cy="762000"/>
          </a:xfrm>
          <a:prstGeom prst="rect">
            <a:avLst/>
          </a:prstGeom>
          <a:solidFill>
            <a:schemeClr val="tx1">
              <a:lumMod val="95000"/>
              <a:lumOff val="5000"/>
            </a:schemeClr>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Title 1"/>
          <p:cNvSpPr>
            <a:spLocks noGrp="1"/>
          </p:cNvSpPr>
          <p:nvPr>
            <p:ph type="title"/>
          </p:nvPr>
        </p:nvSpPr>
        <p:spPr>
          <a:xfrm>
            <a:off x="1016000" y="0"/>
            <a:ext cx="10566400" cy="762000"/>
          </a:xfrm>
        </p:spPr>
        <p:txBody>
          <a:bodyPr/>
          <a:lstStyle>
            <a:lvl1pPr>
              <a:defRPr b="1">
                <a:solidFill>
                  <a:schemeClr val="bg1"/>
                </a:solidFill>
                <a:latin typeface="Candara" pitchFamily="34" charset="0"/>
              </a:defRPr>
            </a:lvl1pPr>
          </a:lstStyle>
          <a:p>
            <a:r>
              <a:rPr lang="en-US"/>
              <a:t>Click to edit Master title style</a:t>
            </a:r>
            <a:endParaRPr lang="en-US" dirty="0"/>
          </a:p>
        </p:txBody>
      </p:sp>
      <p:pic>
        <p:nvPicPr>
          <p:cNvPr id="12" name="Picture 2" descr="http://event.twgrid.org/chep2010/images/logo23.gif"/>
          <p:cNvPicPr>
            <a:picLocks noChangeAspect="1" noChangeArrowheads="1"/>
          </p:cNvPicPr>
          <p:nvPr userDrawn="1"/>
        </p:nvPicPr>
        <p:blipFill>
          <a:blip r:embed="rId6" cstate="screen">
            <a:clrChange>
              <a:clrFrom>
                <a:srgbClr val="FFFFFF"/>
              </a:clrFrom>
              <a:clrTo>
                <a:srgbClr val="FFFFFF">
                  <a:alpha val="0"/>
                </a:srgbClr>
              </a:clrTo>
            </a:clrChange>
          </a:blip>
          <a:srcRect b="39224"/>
          <a:stretch>
            <a:fillRect/>
          </a:stretch>
        </p:blipFill>
        <p:spPr bwMode="auto">
          <a:xfrm>
            <a:off x="2" y="6261100"/>
            <a:ext cx="850938" cy="596900"/>
          </a:xfrm>
          <a:prstGeom prst="rect">
            <a:avLst/>
          </a:prstGeom>
          <a:noFill/>
        </p:spPr>
      </p:pic>
    </p:spTree>
    <p:extLst>
      <p:ext uri="{BB962C8B-B14F-4D97-AF65-F5344CB8AC3E}">
        <p14:creationId xmlns:p14="http://schemas.microsoft.com/office/powerpoint/2010/main" val="1191091562"/>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480038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671700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217084" y="1295400"/>
            <a:ext cx="508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500285" y="1295400"/>
            <a:ext cx="5082116"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061588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672949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7079624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684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8F226-E8B6-4483-903A-9214ABF4152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A792D3-4646-44CC-8D2F-C970101381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756B4F3-3217-4FE0-9C18-067424A2B7D9}"/>
              </a:ext>
            </a:extLst>
          </p:cNvPr>
          <p:cNvSpPr>
            <a:spLocks noGrp="1"/>
          </p:cNvSpPr>
          <p:nvPr>
            <p:ph type="dt" sz="half" idx="10"/>
          </p:nvPr>
        </p:nvSpPr>
        <p:spPr/>
        <p:txBody>
          <a:bodyPr/>
          <a:lstStyle/>
          <a:p>
            <a:r>
              <a:rPr lang="en-US"/>
              <a:t>14 September 2022</a:t>
            </a:r>
            <a:endParaRPr lang="en-GB"/>
          </a:p>
        </p:txBody>
      </p:sp>
      <p:sp>
        <p:nvSpPr>
          <p:cNvPr id="5" name="Footer Placeholder 4">
            <a:extLst>
              <a:ext uri="{FF2B5EF4-FFF2-40B4-BE49-F238E27FC236}">
                <a16:creationId xmlns:a16="http://schemas.microsoft.com/office/drawing/2014/main" id="{159DB1EC-9BD0-4A70-AE9A-F3273C6DE01D}"/>
              </a:ext>
            </a:extLst>
          </p:cNvPr>
          <p:cNvSpPr>
            <a:spLocks noGrp="1"/>
          </p:cNvSpPr>
          <p:nvPr>
            <p:ph type="ftr" sz="quarter" idx="11"/>
          </p:nvPr>
        </p:nvSpPr>
        <p:spPr/>
        <p:txBody>
          <a:bodyPr/>
          <a:lstStyle/>
          <a:p>
            <a:r>
              <a:rPr lang="en-GB"/>
              <a:t>Frédéric Hemmer</a:t>
            </a:r>
          </a:p>
        </p:txBody>
      </p:sp>
      <p:sp>
        <p:nvSpPr>
          <p:cNvPr id="6" name="Slide Number Placeholder 5">
            <a:extLst>
              <a:ext uri="{FF2B5EF4-FFF2-40B4-BE49-F238E27FC236}">
                <a16:creationId xmlns:a16="http://schemas.microsoft.com/office/drawing/2014/main" id="{BE322615-40F1-4A27-BA61-C208F75DDA3D}"/>
              </a:ext>
            </a:extLst>
          </p:cNvPr>
          <p:cNvSpPr>
            <a:spLocks noGrp="1"/>
          </p:cNvSpPr>
          <p:nvPr>
            <p:ph type="sldNum" sz="quarter" idx="12"/>
          </p:nvPr>
        </p:nvSpPr>
        <p:spPr/>
        <p:txBody>
          <a:bodyPr/>
          <a:lstStyle/>
          <a:p>
            <a:fld id="{533542ED-50CB-4D43-8DF1-824BC7BE6DE8}" type="slidenum">
              <a:rPr lang="en-GB" smtClean="0"/>
              <a:t>‹#›</a:t>
            </a:fld>
            <a:endParaRPr lang="en-GB"/>
          </a:p>
        </p:txBody>
      </p:sp>
    </p:spTree>
    <p:extLst>
      <p:ext uri="{BB962C8B-B14F-4D97-AF65-F5344CB8AC3E}">
        <p14:creationId xmlns:p14="http://schemas.microsoft.com/office/powerpoint/2010/main" val="11182469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434295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109885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275251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78901" y="152400"/>
            <a:ext cx="2603500" cy="59436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162052" y="152400"/>
            <a:ext cx="7613649"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31574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r>
              <a:rPr lang="en-US"/>
              <a:t>14 September 2022</a:t>
            </a:r>
          </a:p>
        </p:txBody>
      </p:sp>
      <p:sp>
        <p:nvSpPr>
          <p:cNvPr id="5" name="Footer Placeholder 4"/>
          <p:cNvSpPr>
            <a:spLocks noGrp="1"/>
          </p:cNvSpPr>
          <p:nvPr>
            <p:ph type="ftr" sz="quarter" idx="11"/>
          </p:nvPr>
        </p:nvSpPr>
        <p:spPr/>
        <p:txBody>
          <a:bodyPr/>
          <a:lstStyle/>
          <a:p>
            <a:r>
              <a:rPr lang="en-US"/>
              <a:t>Frédéric Hemmer</a:t>
            </a:r>
          </a:p>
        </p:txBody>
      </p:sp>
      <p:sp>
        <p:nvSpPr>
          <p:cNvPr id="6" name="Slide Number Placeholder 5"/>
          <p:cNvSpPr>
            <a:spLocks noGrp="1"/>
          </p:cNvSpPr>
          <p:nvPr>
            <p:ph type="sldNum" sz="quarter" idx="12"/>
          </p:nvPr>
        </p:nvSpPr>
        <p:spPr/>
        <p:txBody>
          <a:bodyPr/>
          <a:lstStyle/>
          <a:p>
            <a:fld id="{5CF73B2E-1C2D-D240-9120-9C4B082A013B}" type="slidenum">
              <a:rPr lang="en-US" smtClean="0"/>
              <a:t>‹#›</a:t>
            </a:fld>
            <a:endParaRPr lang="en-US"/>
          </a:p>
        </p:txBody>
      </p:sp>
    </p:spTree>
    <p:extLst>
      <p:ext uri="{BB962C8B-B14F-4D97-AF65-F5344CB8AC3E}">
        <p14:creationId xmlns:p14="http://schemas.microsoft.com/office/powerpoint/2010/main" val="30248970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a:t>Click to edit Master title style</a:t>
            </a:r>
          </a:p>
        </p:txBody>
      </p:sp>
      <p:sp>
        <p:nvSpPr>
          <p:cNvPr id="3" name="Espace réservé du contenu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1"/>
          <p:cNvSpPr>
            <a:spLocks noGrp="1"/>
          </p:cNvSpPr>
          <p:nvPr>
            <p:ph type="dt" sz="half" idx="2"/>
          </p:nvPr>
        </p:nvSpPr>
        <p:spPr>
          <a:xfrm>
            <a:off x="3959113" y="6362379"/>
            <a:ext cx="2844800" cy="365125"/>
          </a:xfrm>
          <a:prstGeom prst="rect">
            <a:avLst/>
          </a:prstGeom>
        </p:spPr>
        <p:txBody>
          <a:bodyPr vert="horz" lIns="91430" tIns="45715" rIns="91430" bIns="45715" rtlCol="0" anchor="ctr"/>
          <a:lstStyle>
            <a:lvl1pPr algn="l">
              <a:defRPr sz="900">
                <a:solidFill>
                  <a:schemeClr val="tx1">
                    <a:tint val="75000"/>
                  </a:schemeClr>
                </a:solidFill>
              </a:defRPr>
            </a:lvl1pPr>
          </a:lstStyle>
          <a:p>
            <a:r>
              <a:rPr lang="en-US"/>
              <a:t>14 September 2022</a:t>
            </a:r>
            <a:endParaRPr lang="en-US" dirty="0"/>
          </a:p>
        </p:txBody>
      </p:sp>
      <p:sp>
        <p:nvSpPr>
          <p:cNvPr id="9" name="Footer Placeholder 2"/>
          <p:cNvSpPr>
            <a:spLocks noGrp="1"/>
          </p:cNvSpPr>
          <p:nvPr>
            <p:ph type="ftr" sz="quarter" idx="3"/>
          </p:nvPr>
        </p:nvSpPr>
        <p:spPr>
          <a:xfrm>
            <a:off x="6910341" y="6356352"/>
            <a:ext cx="3860800" cy="365125"/>
          </a:xfrm>
          <a:prstGeom prst="rect">
            <a:avLst/>
          </a:prstGeom>
        </p:spPr>
        <p:txBody>
          <a:bodyPr vert="horz" lIns="91430" tIns="45715" rIns="91430" bIns="45715" rtlCol="0" anchor="ctr"/>
          <a:lstStyle>
            <a:lvl1pPr algn="ctr">
              <a:defRPr sz="900">
                <a:solidFill>
                  <a:schemeClr val="tx1">
                    <a:tint val="75000"/>
                  </a:schemeClr>
                </a:solidFill>
              </a:defRPr>
            </a:lvl1pPr>
          </a:lstStyle>
          <a:p>
            <a:r>
              <a:rPr lang="en-US"/>
              <a:t>Frédéric Hemmer</a:t>
            </a:r>
            <a:endParaRPr lang="en-US" dirty="0"/>
          </a:p>
        </p:txBody>
      </p:sp>
      <p:sp>
        <p:nvSpPr>
          <p:cNvPr id="10" name="Slide Number Placeholder 3"/>
          <p:cNvSpPr>
            <a:spLocks noGrp="1"/>
          </p:cNvSpPr>
          <p:nvPr>
            <p:ph type="sldNum" sz="quarter" idx="4"/>
          </p:nvPr>
        </p:nvSpPr>
        <p:spPr>
          <a:xfrm>
            <a:off x="10913836" y="6356352"/>
            <a:ext cx="668565" cy="365125"/>
          </a:xfrm>
          <a:prstGeom prst="rect">
            <a:avLst/>
          </a:prstGeom>
        </p:spPr>
        <p:txBody>
          <a:bodyPr vert="horz" lIns="91430" tIns="45715" rIns="91430" bIns="45715" rtlCol="0" anchor="ctr"/>
          <a:lstStyle>
            <a:lvl1pPr algn="r">
              <a:defRPr sz="900">
                <a:solidFill>
                  <a:schemeClr val="tx1">
                    <a:tint val="75000"/>
                  </a:schemeClr>
                </a:solidFill>
              </a:defRPr>
            </a:lvl1p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3961831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523EB-AB9B-4A8A-B372-BE417CBC77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79D47C4-7250-47DC-9E08-9705CA8731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D28DEF-8521-4733-9B41-25D6E20AFA48}"/>
              </a:ext>
            </a:extLst>
          </p:cNvPr>
          <p:cNvSpPr>
            <a:spLocks noGrp="1"/>
          </p:cNvSpPr>
          <p:nvPr>
            <p:ph type="dt" sz="half" idx="10"/>
          </p:nvPr>
        </p:nvSpPr>
        <p:spPr/>
        <p:txBody>
          <a:bodyPr/>
          <a:lstStyle/>
          <a:p>
            <a:r>
              <a:rPr lang="en-US"/>
              <a:t>14 September 2022</a:t>
            </a:r>
            <a:endParaRPr lang="en-GB"/>
          </a:p>
        </p:txBody>
      </p:sp>
      <p:sp>
        <p:nvSpPr>
          <p:cNvPr id="5" name="Footer Placeholder 4">
            <a:extLst>
              <a:ext uri="{FF2B5EF4-FFF2-40B4-BE49-F238E27FC236}">
                <a16:creationId xmlns:a16="http://schemas.microsoft.com/office/drawing/2014/main" id="{4301EE1E-CD65-44A3-A6FE-C16CAB7DC902}"/>
              </a:ext>
            </a:extLst>
          </p:cNvPr>
          <p:cNvSpPr>
            <a:spLocks noGrp="1"/>
          </p:cNvSpPr>
          <p:nvPr>
            <p:ph type="ftr" sz="quarter" idx="11"/>
          </p:nvPr>
        </p:nvSpPr>
        <p:spPr/>
        <p:txBody>
          <a:bodyPr/>
          <a:lstStyle/>
          <a:p>
            <a:r>
              <a:rPr lang="en-GB"/>
              <a:t>Frédéric Hemmer</a:t>
            </a:r>
          </a:p>
        </p:txBody>
      </p:sp>
      <p:sp>
        <p:nvSpPr>
          <p:cNvPr id="6" name="Slide Number Placeholder 5">
            <a:extLst>
              <a:ext uri="{FF2B5EF4-FFF2-40B4-BE49-F238E27FC236}">
                <a16:creationId xmlns:a16="http://schemas.microsoft.com/office/drawing/2014/main" id="{2A4F543F-5E37-47D9-8E90-F4CB2FE61366}"/>
              </a:ext>
            </a:extLst>
          </p:cNvPr>
          <p:cNvSpPr>
            <a:spLocks noGrp="1"/>
          </p:cNvSpPr>
          <p:nvPr>
            <p:ph type="sldNum" sz="quarter" idx="12"/>
          </p:nvPr>
        </p:nvSpPr>
        <p:spPr/>
        <p:txBody>
          <a:bodyPr/>
          <a:lstStyle/>
          <a:p>
            <a:fld id="{533542ED-50CB-4D43-8DF1-824BC7BE6DE8}" type="slidenum">
              <a:rPr lang="en-GB" smtClean="0"/>
              <a:t>‹#›</a:t>
            </a:fld>
            <a:endParaRPr lang="en-GB"/>
          </a:p>
        </p:txBody>
      </p:sp>
    </p:spTree>
    <p:extLst>
      <p:ext uri="{BB962C8B-B14F-4D97-AF65-F5344CB8AC3E}">
        <p14:creationId xmlns:p14="http://schemas.microsoft.com/office/powerpoint/2010/main" val="2055078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02925-05BC-4235-B0A7-4E64158185D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801AEF1-519B-4CFA-80EB-C63370EAC8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AF9A094-110F-4FE9-B286-48F38C6DC4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C159F4C-9B0A-4F39-A41E-33F297CC8614}"/>
              </a:ext>
            </a:extLst>
          </p:cNvPr>
          <p:cNvSpPr>
            <a:spLocks noGrp="1"/>
          </p:cNvSpPr>
          <p:nvPr>
            <p:ph type="dt" sz="half" idx="10"/>
          </p:nvPr>
        </p:nvSpPr>
        <p:spPr/>
        <p:txBody>
          <a:bodyPr/>
          <a:lstStyle/>
          <a:p>
            <a:r>
              <a:rPr lang="en-US"/>
              <a:t>14 September 2022</a:t>
            </a:r>
            <a:endParaRPr lang="en-GB"/>
          </a:p>
        </p:txBody>
      </p:sp>
      <p:sp>
        <p:nvSpPr>
          <p:cNvPr id="6" name="Footer Placeholder 5">
            <a:extLst>
              <a:ext uri="{FF2B5EF4-FFF2-40B4-BE49-F238E27FC236}">
                <a16:creationId xmlns:a16="http://schemas.microsoft.com/office/drawing/2014/main" id="{8BFA2788-143C-45D9-AE40-19070FBECA49}"/>
              </a:ext>
            </a:extLst>
          </p:cNvPr>
          <p:cNvSpPr>
            <a:spLocks noGrp="1"/>
          </p:cNvSpPr>
          <p:nvPr>
            <p:ph type="ftr" sz="quarter" idx="11"/>
          </p:nvPr>
        </p:nvSpPr>
        <p:spPr/>
        <p:txBody>
          <a:bodyPr/>
          <a:lstStyle/>
          <a:p>
            <a:r>
              <a:rPr lang="en-GB"/>
              <a:t>Frédéric Hemmer</a:t>
            </a:r>
          </a:p>
        </p:txBody>
      </p:sp>
      <p:sp>
        <p:nvSpPr>
          <p:cNvPr id="7" name="Slide Number Placeholder 6">
            <a:extLst>
              <a:ext uri="{FF2B5EF4-FFF2-40B4-BE49-F238E27FC236}">
                <a16:creationId xmlns:a16="http://schemas.microsoft.com/office/drawing/2014/main" id="{6E842CCA-61C2-4D3B-BB22-F5CCFED41217}"/>
              </a:ext>
            </a:extLst>
          </p:cNvPr>
          <p:cNvSpPr>
            <a:spLocks noGrp="1"/>
          </p:cNvSpPr>
          <p:nvPr>
            <p:ph type="sldNum" sz="quarter" idx="12"/>
          </p:nvPr>
        </p:nvSpPr>
        <p:spPr/>
        <p:txBody>
          <a:bodyPr/>
          <a:lstStyle/>
          <a:p>
            <a:fld id="{533542ED-50CB-4D43-8DF1-824BC7BE6DE8}" type="slidenum">
              <a:rPr lang="en-GB" smtClean="0"/>
              <a:t>‹#›</a:t>
            </a:fld>
            <a:endParaRPr lang="en-GB"/>
          </a:p>
        </p:txBody>
      </p:sp>
    </p:spTree>
    <p:extLst>
      <p:ext uri="{BB962C8B-B14F-4D97-AF65-F5344CB8AC3E}">
        <p14:creationId xmlns:p14="http://schemas.microsoft.com/office/powerpoint/2010/main" val="2941740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13611-1DE5-4957-A3B3-3E80BBFA310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17219E8-BD2A-465D-A6AF-6FD6ADE20D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618AD4-814F-48C9-B885-E37C731FF1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FD58A86-DE7F-43EA-9AEB-F79E4E7F2C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073E73-DB6A-4ED0-9D7A-CC4817F962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84ACFD8-4C45-4248-8AE0-C9C64B6AA70D}"/>
              </a:ext>
            </a:extLst>
          </p:cNvPr>
          <p:cNvSpPr>
            <a:spLocks noGrp="1"/>
          </p:cNvSpPr>
          <p:nvPr>
            <p:ph type="dt" sz="half" idx="10"/>
          </p:nvPr>
        </p:nvSpPr>
        <p:spPr/>
        <p:txBody>
          <a:bodyPr/>
          <a:lstStyle/>
          <a:p>
            <a:r>
              <a:rPr lang="en-US"/>
              <a:t>14 September 2022</a:t>
            </a:r>
            <a:endParaRPr lang="en-GB"/>
          </a:p>
        </p:txBody>
      </p:sp>
      <p:sp>
        <p:nvSpPr>
          <p:cNvPr id="8" name="Footer Placeholder 7">
            <a:extLst>
              <a:ext uri="{FF2B5EF4-FFF2-40B4-BE49-F238E27FC236}">
                <a16:creationId xmlns:a16="http://schemas.microsoft.com/office/drawing/2014/main" id="{F7D02362-BFD0-4E34-8374-A8BFEB57C1CC}"/>
              </a:ext>
            </a:extLst>
          </p:cNvPr>
          <p:cNvSpPr>
            <a:spLocks noGrp="1"/>
          </p:cNvSpPr>
          <p:nvPr>
            <p:ph type="ftr" sz="quarter" idx="11"/>
          </p:nvPr>
        </p:nvSpPr>
        <p:spPr/>
        <p:txBody>
          <a:bodyPr/>
          <a:lstStyle/>
          <a:p>
            <a:r>
              <a:rPr lang="en-GB"/>
              <a:t>Frédéric Hemmer</a:t>
            </a:r>
          </a:p>
        </p:txBody>
      </p:sp>
      <p:sp>
        <p:nvSpPr>
          <p:cNvPr id="9" name="Slide Number Placeholder 8">
            <a:extLst>
              <a:ext uri="{FF2B5EF4-FFF2-40B4-BE49-F238E27FC236}">
                <a16:creationId xmlns:a16="http://schemas.microsoft.com/office/drawing/2014/main" id="{DECCFBD3-AE0F-4467-9DCB-3F6C43E8252F}"/>
              </a:ext>
            </a:extLst>
          </p:cNvPr>
          <p:cNvSpPr>
            <a:spLocks noGrp="1"/>
          </p:cNvSpPr>
          <p:nvPr>
            <p:ph type="sldNum" sz="quarter" idx="12"/>
          </p:nvPr>
        </p:nvSpPr>
        <p:spPr/>
        <p:txBody>
          <a:bodyPr/>
          <a:lstStyle/>
          <a:p>
            <a:fld id="{533542ED-50CB-4D43-8DF1-824BC7BE6DE8}" type="slidenum">
              <a:rPr lang="en-GB" smtClean="0"/>
              <a:t>‹#›</a:t>
            </a:fld>
            <a:endParaRPr lang="en-GB"/>
          </a:p>
        </p:txBody>
      </p:sp>
    </p:spTree>
    <p:extLst>
      <p:ext uri="{BB962C8B-B14F-4D97-AF65-F5344CB8AC3E}">
        <p14:creationId xmlns:p14="http://schemas.microsoft.com/office/powerpoint/2010/main" val="123509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94E4A-24C3-4374-B7DF-94CB097792C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380E845-A924-4BA6-8E2A-4EC1B26C6A43}"/>
              </a:ext>
            </a:extLst>
          </p:cNvPr>
          <p:cNvSpPr>
            <a:spLocks noGrp="1"/>
          </p:cNvSpPr>
          <p:nvPr>
            <p:ph type="dt" sz="half" idx="10"/>
          </p:nvPr>
        </p:nvSpPr>
        <p:spPr/>
        <p:txBody>
          <a:bodyPr/>
          <a:lstStyle/>
          <a:p>
            <a:r>
              <a:rPr lang="en-US"/>
              <a:t>14 September 2022</a:t>
            </a:r>
            <a:endParaRPr lang="en-GB"/>
          </a:p>
        </p:txBody>
      </p:sp>
      <p:sp>
        <p:nvSpPr>
          <p:cNvPr id="4" name="Footer Placeholder 3">
            <a:extLst>
              <a:ext uri="{FF2B5EF4-FFF2-40B4-BE49-F238E27FC236}">
                <a16:creationId xmlns:a16="http://schemas.microsoft.com/office/drawing/2014/main" id="{EA567290-28ED-49AC-9D05-8EE2F531A3AD}"/>
              </a:ext>
            </a:extLst>
          </p:cNvPr>
          <p:cNvSpPr>
            <a:spLocks noGrp="1"/>
          </p:cNvSpPr>
          <p:nvPr>
            <p:ph type="ftr" sz="quarter" idx="11"/>
          </p:nvPr>
        </p:nvSpPr>
        <p:spPr/>
        <p:txBody>
          <a:bodyPr/>
          <a:lstStyle/>
          <a:p>
            <a:r>
              <a:rPr lang="en-GB"/>
              <a:t>Frédéric Hemmer</a:t>
            </a:r>
          </a:p>
        </p:txBody>
      </p:sp>
      <p:sp>
        <p:nvSpPr>
          <p:cNvPr id="5" name="Slide Number Placeholder 4">
            <a:extLst>
              <a:ext uri="{FF2B5EF4-FFF2-40B4-BE49-F238E27FC236}">
                <a16:creationId xmlns:a16="http://schemas.microsoft.com/office/drawing/2014/main" id="{75D9F59B-E4DA-49E3-A25A-540A3BCC45C3}"/>
              </a:ext>
            </a:extLst>
          </p:cNvPr>
          <p:cNvSpPr>
            <a:spLocks noGrp="1"/>
          </p:cNvSpPr>
          <p:nvPr>
            <p:ph type="sldNum" sz="quarter" idx="12"/>
          </p:nvPr>
        </p:nvSpPr>
        <p:spPr/>
        <p:txBody>
          <a:bodyPr/>
          <a:lstStyle/>
          <a:p>
            <a:fld id="{533542ED-50CB-4D43-8DF1-824BC7BE6DE8}" type="slidenum">
              <a:rPr lang="en-GB" smtClean="0"/>
              <a:t>‹#›</a:t>
            </a:fld>
            <a:endParaRPr lang="en-GB"/>
          </a:p>
        </p:txBody>
      </p:sp>
    </p:spTree>
    <p:extLst>
      <p:ext uri="{BB962C8B-B14F-4D97-AF65-F5344CB8AC3E}">
        <p14:creationId xmlns:p14="http://schemas.microsoft.com/office/powerpoint/2010/main" val="2145131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A0F16E-7B25-4EA3-9AEB-95DD070D1B8C}"/>
              </a:ext>
            </a:extLst>
          </p:cNvPr>
          <p:cNvSpPr>
            <a:spLocks noGrp="1"/>
          </p:cNvSpPr>
          <p:nvPr>
            <p:ph type="dt" sz="half" idx="10"/>
          </p:nvPr>
        </p:nvSpPr>
        <p:spPr/>
        <p:txBody>
          <a:bodyPr/>
          <a:lstStyle/>
          <a:p>
            <a:r>
              <a:rPr lang="en-US"/>
              <a:t>14 September 2022</a:t>
            </a:r>
            <a:endParaRPr lang="en-GB"/>
          </a:p>
        </p:txBody>
      </p:sp>
      <p:sp>
        <p:nvSpPr>
          <p:cNvPr id="3" name="Footer Placeholder 2">
            <a:extLst>
              <a:ext uri="{FF2B5EF4-FFF2-40B4-BE49-F238E27FC236}">
                <a16:creationId xmlns:a16="http://schemas.microsoft.com/office/drawing/2014/main" id="{C9EB4570-AB44-4542-B8A4-B042A7D5262F}"/>
              </a:ext>
            </a:extLst>
          </p:cNvPr>
          <p:cNvSpPr>
            <a:spLocks noGrp="1"/>
          </p:cNvSpPr>
          <p:nvPr>
            <p:ph type="ftr" sz="quarter" idx="11"/>
          </p:nvPr>
        </p:nvSpPr>
        <p:spPr/>
        <p:txBody>
          <a:bodyPr/>
          <a:lstStyle/>
          <a:p>
            <a:r>
              <a:rPr lang="en-GB"/>
              <a:t>Frédéric Hemmer</a:t>
            </a:r>
          </a:p>
        </p:txBody>
      </p:sp>
      <p:sp>
        <p:nvSpPr>
          <p:cNvPr id="4" name="Slide Number Placeholder 3">
            <a:extLst>
              <a:ext uri="{FF2B5EF4-FFF2-40B4-BE49-F238E27FC236}">
                <a16:creationId xmlns:a16="http://schemas.microsoft.com/office/drawing/2014/main" id="{3CE5EDCD-C953-4272-A69E-A2460A14E04F}"/>
              </a:ext>
            </a:extLst>
          </p:cNvPr>
          <p:cNvSpPr>
            <a:spLocks noGrp="1"/>
          </p:cNvSpPr>
          <p:nvPr>
            <p:ph type="sldNum" sz="quarter" idx="12"/>
          </p:nvPr>
        </p:nvSpPr>
        <p:spPr/>
        <p:txBody>
          <a:bodyPr/>
          <a:lstStyle/>
          <a:p>
            <a:fld id="{533542ED-50CB-4D43-8DF1-824BC7BE6DE8}" type="slidenum">
              <a:rPr lang="en-GB" smtClean="0"/>
              <a:t>‹#›</a:t>
            </a:fld>
            <a:endParaRPr lang="en-GB"/>
          </a:p>
        </p:txBody>
      </p:sp>
    </p:spTree>
    <p:extLst>
      <p:ext uri="{BB962C8B-B14F-4D97-AF65-F5344CB8AC3E}">
        <p14:creationId xmlns:p14="http://schemas.microsoft.com/office/powerpoint/2010/main" val="3313097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1A90A-913D-404E-B9E9-6F5A377527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7D54257-D319-45EC-A05A-8853267DF1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963E7FC-9053-45C5-9E5B-429CE78197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81F05D-1066-497A-9777-3485B3F7DF82}"/>
              </a:ext>
            </a:extLst>
          </p:cNvPr>
          <p:cNvSpPr>
            <a:spLocks noGrp="1"/>
          </p:cNvSpPr>
          <p:nvPr>
            <p:ph type="dt" sz="half" idx="10"/>
          </p:nvPr>
        </p:nvSpPr>
        <p:spPr/>
        <p:txBody>
          <a:bodyPr/>
          <a:lstStyle/>
          <a:p>
            <a:r>
              <a:rPr lang="en-US"/>
              <a:t>14 September 2022</a:t>
            </a:r>
            <a:endParaRPr lang="en-GB"/>
          </a:p>
        </p:txBody>
      </p:sp>
      <p:sp>
        <p:nvSpPr>
          <p:cNvPr id="6" name="Footer Placeholder 5">
            <a:extLst>
              <a:ext uri="{FF2B5EF4-FFF2-40B4-BE49-F238E27FC236}">
                <a16:creationId xmlns:a16="http://schemas.microsoft.com/office/drawing/2014/main" id="{63618B56-B3FF-4160-8885-3E8521F6B842}"/>
              </a:ext>
            </a:extLst>
          </p:cNvPr>
          <p:cNvSpPr>
            <a:spLocks noGrp="1"/>
          </p:cNvSpPr>
          <p:nvPr>
            <p:ph type="ftr" sz="quarter" idx="11"/>
          </p:nvPr>
        </p:nvSpPr>
        <p:spPr/>
        <p:txBody>
          <a:bodyPr/>
          <a:lstStyle/>
          <a:p>
            <a:r>
              <a:rPr lang="en-GB"/>
              <a:t>Frédéric Hemmer</a:t>
            </a:r>
          </a:p>
        </p:txBody>
      </p:sp>
      <p:sp>
        <p:nvSpPr>
          <p:cNvPr id="7" name="Slide Number Placeholder 6">
            <a:extLst>
              <a:ext uri="{FF2B5EF4-FFF2-40B4-BE49-F238E27FC236}">
                <a16:creationId xmlns:a16="http://schemas.microsoft.com/office/drawing/2014/main" id="{CFFFD684-046E-408E-B212-72492FCB18D1}"/>
              </a:ext>
            </a:extLst>
          </p:cNvPr>
          <p:cNvSpPr>
            <a:spLocks noGrp="1"/>
          </p:cNvSpPr>
          <p:nvPr>
            <p:ph type="sldNum" sz="quarter" idx="12"/>
          </p:nvPr>
        </p:nvSpPr>
        <p:spPr/>
        <p:txBody>
          <a:bodyPr/>
          <a:lstStyle/>
          <a:p>
            <a:fld id="{533542ED-50CB-4D43-8DF1-824BC7BE6DE8}" type="slidenum">
              <a:rPr lang="en-GB" smtClean="0"/>
              <a:t>‹#›</a:t>
            </a:fld>
            <a:endParaRPr lang="en-GB"/>
          </a:p>
        </p:txBody>
      </p:sp>
    </p:spTree>
    <p:extLst>
      <p:ext uri="{BB962C8B-B14F-4D97-AF65-F5344CB8AC3E}">
        <p14:creationId xmlns:p14="http://schemas.microsoft.com/office/powerpoint/2010/main" val="1501905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A3463-6DA3-4F42-A4B9-E42552F87D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827DD2C-C03F-4922-9FC9-A3C4F24CF2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392BA2D-E9A2-4E82-913D-2DCD53600F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54C065-7CA1-43EA-8074-AE5C562567DC}"/>
              </a:ext>
            </a:extLst>
          </p:cNvPr>
          <p:cNvSpPr>
            <a:spLocks noGrp="1"/>
          </p:cNvSpPr>
          <p:nvPr>
            <p:ph type="dt" sz="half" idx="10"/>
          </p:nvPr>
        </p:nvSpPr>
        <p:spPr/>
        <p:txBody>
          <a:bodyPr/>
          <a:lstStyle/>
          <a:p>
            <a:r>
              <a:rPr lang="en-US"/>
              <a:t>14 September 2022</a:t>
            </a:r>
            <a:endParaRPr lang="en-GB"/>
          </a:p>
        </p:txBody>
      </p:sp>
      <p:sp>
        <p:nvSpPr>
          <p:cNvPr id="6" name="Footer Placeholder 5">
            <a:extLst>
              <a:ext uri="{FF2B5EF4-FFF2-40B4-BE49-F238E27FC236}">
                <a16:creationId xmlns:a16="http://schemas.microsoft.com/office/drawing/2014/main" id="{4EFBE932-7EC9-4747-B80C-EFA6FFB58A33}"/>
              </a:ext>
            </a:extLst>
          </p:cNvPr>
          <p:cNvSpPr>
            <a:spLocks noGrp="1"/>
          </p:cNvSpPr>
          <p:nvPr>
            <p:ph type="ftr" sz="quarter" idx="11"/>
          </p:nvPr>
        </p:nvSpPr>
        <p:spPr/>
        <p:txBody>
          <a:bodyPr/>
          <a:lstStyle/>
          <a:p>
            <a:r>
              <a:rPr lang="en-GB"/>
              <a:t>Frédéric Hemmer</a:t>
            </a:r>
          </a:p>
        </p:txBody>
      </p:sp>
      <p:sp>
        <p:nvSpPr>
          <p:cNvPr id="7" name="Slide Number Placeholder 6">
            <a:extLst>
              <a:ext uri="{FF2B5EF4-FFF2-40B4-BE49-F238E27FC236}">
                <a16:creationId xmlns:a16="http://schemas.microsoft.com/office/drawing/2014/main" id="{0A533116-3E05-4AB5-AF1A-6CC79CDB774A}"/>
              </a:ext>
            </a:extLst>
          </p:cNvPr>
          <p:cNvSpPr>
            <a:spLocks noGrp="1"/>
          </p:cNvSpPr>
          <p:nvPr>
            <p:ph type="sldNum" sz="quarter" idx="12"/>
          </p:nvPr>
        </p:nvSpPr>
        <p:spPr/>
        <p:txBody>
          <a:bodyPr/>
          <a:lstStyle/>
          <a:p>
            <a:fld id="{533542ED-50CB-4D43-8DF1-824BC7BE6DE8}" type="slidenum">
              <a:rPr lang="en-GB" smtClean="0"/>
              <a:t>‹#›</a:t>
            </a:fld>
            <a:endParaRPr lang="en-GB"/>
          </a:p>
        </p:txBody>
      </p:sp>
    </p:spTree>
    <p:extLst>
      <p:ext uri="{BB962C8B-B14F-4D97-AF65-F5344CB8AC3E}">
        <p14:creationId xmlns:p14="http://schemas.microsoft.com/office/powerpoint/2010/main" val="3655755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7.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98492A-E95F-41C3-A541-E811BB2B39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30C1F59-FD64-47B7-B6C3-2C022751A2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9E561F-1497-4152-9300-92B0DAE926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14 September 2022</a:t>
            </a:r>
            <a:endParaRPr lang="en-GB"/>
          </a:p>
        </p:txBody>
      </p:sp>
      <p:sp>
        <p:nvSpPr>
          <p:cNvPr id="5" name="Footer Placeholder 4">
            <a:extLst>
              <a:ext uri="{FF2B5EF4-FFF2-40B4-BE49-F238E27FC236}">
                <a16:creationId xmlns:a16="http://schemas.microsoft.com/office/drawing/2014/main" id="{7FCCE705-7A81-4AB4-8C71-5AD93EFDCB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Frédéric Hemmer</a:t>
            </a:r>
          </a:p>
        </p:txBody>
      </p:sp>
      <p:sp>
        <p:nvSpPr>
          <p:cNvPr id="6" name="Slide Number Placeholder 5">
            <a:extLst>
              <a:ext uri="{FF2B5EF4-FFF2-40B4-BE49-F238E27FC236}">
                <a16:creationId xmlns:a16="http://schemas.microsoft.com/office/drawing/2014/main" id="{4457FB2F-2250-49E9-BA78-52A6CFAE03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3542ED-50CB-4D43-8DF1-824BC7BE6DE8}" type="slidenum">
              <a:rPr lang="en-GB" smtClean="0"/>
              <a:t>‹#›</a:t>
            </a:fld>
            <a:endParaRPr lang="en-GB"/>
          </a:p>
        </p:txBody>
      </p:sp>
    </p:spTree>
    <p:extLst>
      <p:ext uri="{BB962C8B-B14F-4D97-AF65-F5344CB8AC3E}">
        <p14:creationId xmlns:p14="http://schemas.microsoft.com/office/powerpoint/2010/main" val="1728008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Rectangle 65"/>
          <p:cNvSpPr>
            <a:spLocks noGrp="1" noChangeArrowheads="1"/>
          </p:cNvSpPr>
          <p:nvPr>
            <p:ph type="title"/>
          </p:nvPr>
        </p:nvSpPr>
        <p:spPr bwMode="auto">
          <a:xfrm>
            <a:off x="1162051" y="152400"/>
            <a:ext cx="10420349"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Rectangle 66"/>
          <p:cNvSpPr>
            <a:spLocks noGrp="1" noChangeArrowheads="1"/>
          </p:cNvSpPr>
          <p:nvPr>
            <p:ph type="body" idx="1"/>
          </p:nvPr>
        </p:nvSpPr>
        <p:spPr bwMode="auto">
          <a:xfrm>
            <a:off x="1217085" y="1295400"/>
            <a:ext cx="10365316"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40" name="Rectangle 68"/>
          <p:cNvSpPr>
            <a:spLocks noGrp="1" noChangeArrowheads="1"/>
          </p:cNvSpPr>
          <p:nvPr>
            <p:ph type="ftr" sz="quarter" idx="3"/>
          </p:nvPr>
        </p:nvSpPr>
        <p:spPr bwMode="auto">
          <a:xfrm>
            <a:off x="3556000" y="6400800"/>
            <a:ext cx="44704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967A4"/>
                </a:solidFill>
                <a:latin typeface="Helvetica" pitchFamily="-111" charset="0"/>
                <a:ea typeface="ＭＳ Ｐゴシック" pitchFamily="-111" charset="-128"/>
                <a:cs typeface="ＭＳ Ｐゴシック" pitchFamily="-111" charset="-128"/>
              </a:defRPr>
            </a:lvl1pPr>
          </a:lstStyle>
          <a:p>
            <a:pPr>
              <a:defRPr/>
            </a:pPr>
            <a:r>
              <a:rPr lang="en-US"/>
              <a:t>Frédéric Hemmer</a:t>
            </a:r>
            <a:endParaRPr lang="en-US" dirty="0"/>
          </a:p>
        </p:txBody>
      </p:sp>
      <p:sp>
        <p:nvSpPr>
          <p:cNvPr id="3141" name="Rectangle 69"/>
          <p:cNvSpPr>
            <a:spLocks noGrp="1" noChangeArrowheads="1"/>
          </p:cNvSpPr>
          <p:nvPr>
            <p:ph type="sldNum" sz="quarter" idx="4"/>
          </p:nvPr>
        </p:nvSpPr>
        <p:spPr bwMode="auto">
          <a:xfrm>
            <a:off x="9359900" y="6286500"/>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0967A4"/>
                </a:solidFill>
                <a:latin typeface="Helvetica" pitchFamily="-111" charset="0"/>
                <a:ea typeface="ＭＳ Ｐゴシック" pitchFamily="-111" charset="-128"/>
                <a:cs typeface="ＭＳ Ｐゴシック" pitchFamily="-111" charset="-128"/>
              </a:defRPr>
            </a:lvl1pPr>
          </a:lstStyle>
          <a:p>
            <a:pPr>
              <a:defRPr/>
            </a:pPr>
            <a:fld id="{BCD80EBE-9844-8249-A766-B820430A377D}" type="slidenum">
              <a:rPr lang="en-US"/>
              <a:pPr>
                <a:defRPr/>
              </a:pPr>
              <a:t>‹#›</a:t>
            </a:fld>
            <a:endParaRPr lang="en-US"/>
          </a:p>
        </p:txBody>
      </p:sp>
      <p:pic>
        <p:nvPicPr>
          <p:cNvPr id="1030" name="Picture 17" descr="CERNlogo-bleu"/>
          <p:cNvPicPr>
            <a:picLocks noChangeAspect="1" noChangeArrowheads="1"/>
          </p:cNvPicPr>
          <p:nvPr userDrawn="1"/>
        </p:nvPicPr>
        <p:blipFill>
          <a:blip r:embed="rId14">
            <a:clrChange>
              <a:clrFrom>
                <a:srgbClr val="FFFFFF"/>
              </a:clrFrom>
              <a:clrTo>
                <a:srgbClr val="FFFFFF">
                  <a:alpha val="0"/>
                </a:srgbClr>
              </a:clrTo>
            </a:clrChange>
          </a:blip>
          <a:srcRect/>
          <a:stretch>
            <a:fillRect/>
          </a:stretch>
        </p:blipFill>
        <p:spPr bwMode="auto">
          <a:xfrm>
            <a:off x="508000" y="6324601"/>
            <a:ext cx="711200" cy="512763"/>
          </a:xfrm>
          <a:prstGeom prst="rect">
            <a:avLst/>
          </a:prstGeom>
          <a:noFill/>
          <a:ln w="9525">
            <a:noFill/>
            <a:miter lim="800000"/>
            <a:headEnd/>
            <a:tailEnd/>
          </a:ln>
        </p:spPr>
      </p:pic>
      <p:sp>
        <p:nvSpPr>
          <p:cNvPr id="3143" name="Line 71"/>
          <p:cNvSpPr>
            <a:spLocks noChangeShapeType="1"/>
          </p:cNvSpPr>
          <p:nvPr userDrawn="1"/>
        </p:nvSpPr>
        <p:spPr bwMode="auto">
          <a:xfrm>
            <a:off x="1422400" y="6324600"/>
            <a:ext cx="9652000" cy="0"/>
          </a:xfrm>
          <a:prstGeom prst="line">
            <a:avLst/>
          </a:prstGeom>
          <a:noFill/>
          <a:ln w="12700">
            <a:solidFill>
              <a:srgbClr val="0967A4">
                <a:alpha val="74001"/>
              </a:srgbClr>
            </a:solidFill>
            <a:round/>
            <a:headEnd/>
            <a:tailEnd/>
          </a:ln>
          <a:effectLst/>
        </p:spPr>
        <p:txBody>
          <a:bodyPr wrap="none" anchor="ctr">
            <a:prstTxWarp prst="textNoShape">
              <a:avLst/>
            </a:prstTxWarp>
          </a:bodyPr>
          <a:lstStyle/>
          <a:p>
            <a:pPr eaLnBrk="0" hangingPunct="0">
              <a:defRPr/>
            </a:pPr>
            <a:endParaRPr lang="en-GB" sz="1800">
              <a:latin typeface="Arial" pitchFamily="19" charset="0"/>
              <a:ea typeface="ＭＳ Ｐゴシック" pitchFamily="19" charset="-128"/>
              <a:cs typeface="ＭＳ Ｐゴシック" pitchFamily="19" charset="-128"/>
            </a:endParaRPr>
          </a:p>
        </p:txBody>
      </p:sp>
      <p:sp>
        <p:nvSpPr>
          <p:cNvPr id="3146" name="Rectangle 74"/>
          <p:cNvSpPr>
            <a:spLocks noChangeArrowheads="1"/>
          </p:cNvSpPr>
          <p:nvPr userDrawn="1"/>
        </p:nvSpPr>
        <p:spPr bwMode="auto">
          <a:xfrm>
            <a:off x="0" y="990600"/>
            <a:ext cx="9357784" cy="76200"/>
          </a:xfrm>
          <a:prstGeom prst="rect">
            <a:avLst/>
          </a:prstGeom>
          <a:solidFill>
            <a:schemeClr val="hlink">
              <a:alpha val="50000"/>
            </a:schemeClr>
          </a:solidFill>
          <a:ln w="9525">
            <a:noFill/>
            <a:miter lim="800000"/>
            <a:headEnd/>
            <a:tailEnd/>
          </a:ln>
          <a:effectLst/>
        </p:spPr>
        <p:txBody>
          <a:bodyPr wrap="none" anchor="ctr">
            <a:prstTxWarp prst="textNoShape">
              <a:avLst/>
            </a:prstTxWarp>
          </a:bodyPr>
          <a:lstStyle/>
          <a:p>
            <a:pPr algn="ctr">
              <a:defRPr/>
            </a:pPr>
            <a:endParaRPr kumimoji="1" lang="en-US" sz="1800">
              <a:latin typeface="Helvetica" pitchFamily="-111" charset="0"/>
              <a:ea typeface="ＭＳ Ｐゴシック" pitchFamily="-111" charset="-128"/>
              <a:cs typeface="ＭＳ Ｐゴシック" pitchFamily="-111" charset="-128"/>
            </a:endParaRPr>
          </a:p>
        </p:txBody>
      </p:sp>
      <p:sp>
        <p:nvSpPr>
          <p:cNvPr id="9" name="Rectangle 1042"/>
          <p:cNvSpPr>
            <a:spLocks noChangeArrowheads="1"/>
          </p:cNvSpPr>
          <p:nvPr userDrawn="1"/>
        </p:nvSpPr>
        <p:spPr bwMode="auto">
          <a:xfrm>
            <a:off x="0" y="3175"/>
            <a:ext cx="12192000" cy="6858000"/>
          </a:xfrm>
          <a:prstGeom prst="rect">
            <a:avLst/>
          </a:prstGeom>
          <a:gradFill flip="none" rotWithShape="1">
            <a:gsLst>
              <a:gs pos="0">
                <a:schemeClr val="tx2"/>
              </a:gs>
              <a:gs pos="74000">
                <a:schemeClr val="tx2">
                  <a:lumMod val="50000"/>
                </a:schemeClr>
              </a:gs>
              <a:gs pos="99000">
                <a:srgbClr val="000F20"/>
              </a:gs>
            </a:gsLst>
            <a:path path="shape">
              <a:fillToRect l="50000" t="50000" r="50000" b="50000"/>
            </a:path>
            <a:tileRect/>
          </a:gradFill>
          <a:ln w="9525">
            <a:noFill/>
            <a:miter lim="800000"/>
            <a:headEnd/>
            <a:tailEnd/>
          </a:ln>
        </p:spPr>
        <p:txBody>
          <a:bodyPr>
            <a:prstTxWarp prst="textNoShape">
              <a:avLst/>
            </a:prstTxWarp>
          </a:bodyPr>
          <a:lstStyle/>
          <a:p>
            <a:endParaRPr lang="en-US" sz="1800" dirty="0"/>
          </a:p>
        </p:txBody>
      </p:sp>
      <p:pic>
        <p:nvPicPr>
          <p:cNvPr id="12" name="Picture 11" descr="cern_logo_1.png"/>
          <p:cNvPicPr>
            <a:picLocks noChangeAspect="1"/>
          </p:cNvPicPr>
          <p:nvPr userDrawn="1"/>
        </p:nvPicPr>
        <p:blipFill>
          <a:blip r:embed="rId15" cstate="print">
            <a:lum bright="100000" contrast="-100000"/>
            <a:extLst>
              <a:ext uri="{28A0092B-C50C-407E-A947-70E740481C1C}">
                <a14:useLocalDpi xmlns:a14="http://schemas.microsoft.com/office/drawing/2010/main"/>
              </a:ext>
            </a:extLst>
          </a:blip>
          <a:stretch>
            <a:fillRect/>
          </a:stretch>
        </p:blipFill>
        <p:spPr>
          <a:xfrm>
            <a:off x="125650" y="6143779"/>
            <a:ext cx="630000" cy="630000"/>
          </a:xfrm>
          <a:prstGeom prst="rect">
            <a:avLst/>
          </a:prstGeom>
        </p:spPr>
      </p:pic>
    </p:spTree>
    <p:extLst>
      <p:ext uri="{BB962C8B-B14F-4D97-AF65-F5344CB8AC3E}">
        <p14:creationId xmlns:p14="http://schemas.microsoft.com/office/powerpoint/2010/main" val="68545771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hdr="0"/>
  <p:txStyles>
    <p:titleStyle>
      <a:lvl1pPr algn="l" rtl="0" eaLnBrk="0" fontAlgn="base" hangingPunct="0">
        <a:spcBef>
          <a:spcPct val="0"/>
        </a:spcBef>
        <a:spcAft>
          <a:spcPct val="0"/>
        </a:spcAft>
        <a:defRPr sz="4000">
          <a:solidFill>
            <a:schemeClr val="hlink"/>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chemeClr val="hlink"/>
          </a:solidFill>
          <a:latin typeface="Helvetica" pitchFamily="19" charset="0"/>
          <a:ea typeface="ＭＳ Ｐゴシック" charset="-128"/>
          <a:cs typeface="ＭＳ Ｐゴシック" charset="-128"/>
        </a:defRPr>
      </a:lvl2pPr>
      <a:lvl3pPr algn="l" rtl="0" eaLnBrk="0" fontAlgn="base" hangingPunct="0">
        <a:spcBef>
          <a:spcPct val="0"/>
        </a:spcBef>
        <a:spcAft>
          <a:spcPct val="0"/>
        </a:spcAft>
        <a:defRPr sz="4000">
          <a:solidFill>
            <a:schemeClr val="hlink"/>
          </a:solidFill>
          <a:latin typeface="Helvetica" pitchFamily="19" charset="0"/>
          <a:ea typeface="ＭＳ Ｐゴシック" charset="-128"/>
          <a:cs typeface="ＭＳ Ｐゴシック" charset="-128"/>
        </a:defRPr>
      </a:lvl3pPr>
      <a:lvl4pPr algn="l" rtl="0" eaLnBrk="0" fontAlgn="base" hangingPunct="0">
        <a:spcBef>
          <a:spcPct val="0"/>
        </a:spcBef>
        <a:spcAft>
          <a:spcPct val="0"/>
        </a:spcAft>
        <a:defRPr sz="4000">
          <a:solidFill>
            <a:schemeClr val="hlink"/>
          </a:solidFill>
          <a:latin typeface="Helvetica" pitchFamily="19" charset="0"/>
          <a:ea typeface="ＭＳ Ｐゴシック" charset="-128"/>
          <a:cs typeface="ＭＳ Ｐゴシック" charset="-128"/>
        </a:defRPr>
      </a:lvl4pPr>
      <a:lvl5pPr algn="l" rtl="0" eaLnBrk="0" fontAlgn="base" hangingPunct="0">
        <a:spcBef>
          <a:spcPct val="0"/>
        </a:spcBef>
        <a:spcAft>
          <a:spcPct val="0"/>
        </a:spcAft>
        <a:defRPr sz="4000">
          <a:solidFill>
            <a:schemeClr val="hlink"/>
          </a:solidFill>
          <a:latin typeface="Helvetica" pitchFamily="19" charset="0"/>
          <a:ea typeface="ＭＳ Ｐゴシック" charset="-128"/>
          <a:cs typeface="ＭＳ Ｐゴシック" charset="-128"/>
        </a:defRPr>
      </a:lvl5pPr>
      <a:lvl6pPr marL="457200" algn="l" rtl="0" fontAlgn="base">
        <a:spcBef>
          <a:spcPct val="0"/>
        </a:spcBef>
        <a:spcAft>
          <a:spcPct val="0"/>
        </a:spcAft>
        <a:defRPr sz="4000">
          <a:solidFill>
            <a:schemeClr val="hlink"/>
          </a:solidFill>
          <a:latin typeface="Helvetica" pitchFamily="19" charset="0"/>
        </a:defRPr>
      </a:lvl6pPr>
      <a:lvl7pPr marL="914400" algn="l" rtl="0" fontAlgn="base">
        <a:spcBef>
          <a:spcPct val="0"/>
        </a:spcBef>
        <a:spcAft>
          <a:spcPct val="0"/>
        </a:spcAft>
        <a:defRPr sz="4000">
          <a:solidFill>
            <a:schemeClr val="hlink"/>
          </a:solidFill>
          <a:latin typeface="Helvetica" pitchFamily="19" charset="0"/>
        </a:defRPr>
      </a:lvl7pPr>
      <a:lvl8pPr marL="1371600" algn="l" rtl="0" fontAlgn="base">
        <a:spcBef>
          <a:spcPct val="0"/>
        </a:spcBef>
        <a:spcAft>
          <a:spcPct val="0"/>
        </a:spcAft>
        <a:defRPr sz="4000">
          <a:solidFill>
            <a:schemeClr val="hlink"/>
          </a:solidFill>
          <a:latin typeface="Helvetica" pitchFamily="19" charset="0"/>
        </a:defRPr>
      </a:lvl8pPr>
      <a:lvl9pPr marL="1828800" algn="l" rtl="0" fontAlgn="base">
        <a:spcBef>
          <a:spcPct val="0"/>
        </a:spcBef>
        <a:spcAft>
          <a:spcPct val="0"/>
        </a:spcAft>
        <a:defRPr sz="4000">
          <a:solidFill>
            <a:schemeClr val="hlink"/>
          </a:solidFill>
          <a:latin typeface="Helvetica" pitchFamily="19"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2"/>
        <a:buChar char="n"/>
        <a:defRPr sz="2800">
          <a:solidFill>
            <a:schemeClr val="tx2"/>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folHlink"/>
        </a:buClr>
        <a:buSzPct val="70000"/>
        <a:buFont typeface="Wingdings" charset="2"/>
        <a:buChar char="n"/>
        <a:defRPr sz="2400">
          <a:solidFill>
            <a:schemeClr val="tx2"/>
          </a:solidFill>
          <a:latin typeface="+mn-lt"/>
          <a:ea typeface="ＭＳ Ｐゴシック" pitchFamily="19" charset="-128"/>
        </a:defRPr>
      </a:lvl2pPr>
      <a:lvl3pPr marL="1143000" indent="-228600" algn="l" rtl="0" eaLnBrk="0" fontAlgn="base" hangingPunct="0">
        <a:spcBef>
          <a:spcPct val="20000"/>
        </a:spcBef>
        <a:spcAft>
          <a:spcPct val="0"/>
        </a:spcAft>
        <a:buClr>
          <a:schemeClr val="tx2"/>
        </a:buClr>
        <a:buChar char="•"/>
        <a:defRPr sz="2000">
          <a:solidFill>
            <a:schemeClr val="tx2"/>
          </a:solidFill>
          <a:latin typeface="+mn-lt"/>
          <a:ea typeface="ＭＳ Ｐゴシック" pitchFamily="19" charset="-128"/>
        </a:defRPr>
      </a:lvl3pPr>
      <a:lvl4pPr marL="1600200" indent="-228600" algn="l" rtl="0" eaLnBrk="0" fontAlgn="base" hangingPunct="0">
        <a:spcBef>
          <a:spcPct val="20000"/>
        </a:spcBef>
        <a:spcAft>
          <a:spcPct val="0"/>
        </a:spcAft>
        <a:buClr>
          <a:schemeClr val="hlink"/>
        </a:buClr>
        <a:buChar char="•"/>
        <a:defRPr sz="2000">
          <a:solidFill>
            <a:schemeClr val="tx2"/>
          </a:solidFill>
          <a:latin typeface="+mn-lt"/>
          <a:ea typeface="ＭＳ Ｐゴシック" pitchFamily="19" charset="-128"/>
        </a:defRPr>
      </a:lvl4pPr>
      <a:lvl5pPr marL="2057400" indent="-228600" algn="l" rtl="0" eaLnBrk="0" fontAlgn="base" hangingPunct="0">
        <a:spcBef>
          <a:spcPct val="20000"/>
        </a:spcBef>
        <a:spcAft>
          <a:spcPct val="0"/>
        </a:spcAft>
        <a:buClr>
          <a:schemeClr val="tx1"/>
        </a:buClr>
        <a:buSzPct val="85000"/>
        <a:buChar char="•"/>
        <a:defRPr sz="2000">
          <a:solidFill>
            <a:schemeClr val="tx2"/>
          </a:solidFill>
          <a:latin typeface="+mn-lt"/>
          <a:ea typeface="ＭＳ Ｐゴシック" pitchFamily="19" charset="-128"/>
        </a:defRPr>
      </a:lvl5pPr>
      <a:lvl6pPr marL="2514600" indent="-228600" algn="l" rtl="0" fontAlgn="base">
        <a:spcBef>
          <a:spcPct val="20000"/>
        </a:spcBef>
        <a:spcAft>
          <a:spcPct val="0"/>
        </a:spcAft>
        <a:buClr>
          <a:schemeClr val="tx1"/>
        </a:buClr>
        <a:buSzPct val="85000"/>
        <a:buChar char="•"/>
        <a:defRPr>
          <a:solidFill>
            <a:schemeClr val="tx2"/>
          </a:solidFill>
          <a:latin typeface="+mn-lt"/>
          <a:ea typeface="ＭＳ Ｐゴシック" pitchFamily="19" charset="-128"/>
        </a:defRPr>
      </a:lvl6pPr>
      <a:lvl7pPr marL="2971800" indent="-228600" algn="l" rtl="0" fontAlgn="base">
        <a:spcBef>
          <a:spcPct val="20000"/>
        </a:spcBef>
        <a:spcAft>
          <a:spcPct val="0"/>
        </a:spcAft>
        <a:buClr>
          <a:schemeClr val="tx1"/>
        </a:buClr>
        <a:buSzPct val="85000"/>
        <a:buChar char="•"/>
        <a:defRPr>
          <a:solidFill>
            <a:schemeClr val="tx2"/>
          </a:solidFill>
          <a:latin typeface="+mn-lt"/>
          <a:ea typeface="ＭＳ Ｐゴシック" pitchFamily="19" charset="-128"/>
        </a:defRPr>
      </a:lvl7pPr>
      <a:lvl8pPr marL="3429000" indent="-228600" algn="l" rtl="0" fontAlgn="base">
        <a:spcBef>
          <a:spcPct val="20000"/>
        </a:spcBef>
        <a:spcAft>
          <a:spcPct val="0"/>
        </a:spcAft>
        <a:buClr>
          <a:schemeClr val="tx1"/>
        </a:buClr>
        <a:buSzPct val="85000"/>
        <a:buChar char="•"/>
        <a:defRPr>
          <a:solidFill>
            <a:schemeClr val="tx2"/>
          </a:solidFill>
          <a:latin typeface="+mn-lt"/>
          <a:ea typeface="ＭＳ Ｐゴシック" pitchFamily="19" charset="-128"/>
        </a:defRPr>
      </a:lvl8pPr>
      <a:lvl9pPr marL="3886200" indent="-228600" algn="l" rtl="0" fontAlgn="base">
        <a:spcBef>
          <a:spcPct val="20000"/>
        </a:spcBef>
        <a:spcAft>
          <a:spcPct val="0"/>
        </a:spcAft>
        <a:buClr>
          <a:schemeClr val="tx1"/>
        </a:buClr>
        <a:buSzPct val="85000"/>
        <a:buChar char="•"/>
        <a:defRPr>
          <a:solidFill>
            <a:schemeClr val="tx2"/>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jp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hyperlink" Target="https://videos.cern.ch/record/2728761"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hyperlink" Target="https://datacenter.automation.be/"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jp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oldgoats.substack.com/p/ruminating-with-vint-cerf" TargetMode="Externa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hyperlink" Target="https://www.nature.com/articles/s41557-021-00707-0" TargetMode="External"/><Relationship Id="rId5" Type="http://schemas.openxmlformats.org/officeDocument/2006/relationships/image" Target="../media/image75.png"/><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BB32F-B9D4-49D7-8915-7CA3C9D686E7}"/>
              </a:ext>
            </a:extLst>
          </p:cNvPr>
          <p:cNvSpPr>
            <a:spLocks noGrp="1"/>
          </p:cNvSpPr>
          <p:nvPr>
            <p:ph type="ctrTitle"/>
          </p:nvPr>
        </p:nvSpPr>
        <p:spPr>
          <a:xfrm>
            <a:off x="1398270" y="319088"/>
            <a:ext cx="9144000" cy="4064953"/>
          </a:xfrm>
        </p:spPr>
        <p:txBody>
          <a:bodyPr>
            <a:normAutofit fontScale="90000"/>
          </a:bodyPr>
          <a:lstStyle/>
          <a:p>
            <a:r>
              <a:rPr lang="en-GB" dirty="0"/>
              <a:t>Data processing for large research infrastructures:</a:t>
            </a:r>
            <a:br>
              <a:rPr lang="en-GB" dirty="0"/>
            </a:br>
            <a:br>
              <a:rPr lang="en-GB" dirty="0"/>
            </a:br>
            <a:r>
              <a:rPr lang="en-GB" sz="4900" dirty="0"/>
              <a:t>An example: The Worldwide LHC computing grid – History and some lessons learned</a:t>
            </a:r>
            <a:endParaRPr lang="en-GB" dirty="0"/>
          </a:p>
        </p:txBody>
      </p:sp>
      <p:sp>
        <p:nvSpPr>
          <p:cNvPr id="3" name="Subtitle 2">
            <a:extLst>
              <a:ext uri="{FF2B5EF4-FFF2-40B4-BE49-F238E27FC236}">
                <a16:creationId xmlns:a16="http://schemas.microsoft.com/office/drawing/2014/main" id="{D9FBE83B-D8B7-480A-83FC-DF5A24FAD79A}"/>
              </a:ext>
            </a:extLst>
          </p:cNvPr>
          <p:cNvSpPr>
            <a:spLocks noGrp="1"/>
          </p:cNvSpPr>
          <p:nvPr>
            <p:ph type="subTitle" idx="1"/>
          </p:nvPr>
        </p:nvSpPr>
        <p:spPr>
          <a:xfrm>
            <a:off x="1398270" y="4883150"/>
            <a:ext cx="9144000" cy="1655762"/>
          </a:xfrm>
        </p:spPr>
        <p:txBody>
          <a:bodyPr>
            <a:normAutofit fontScale="47500" lnSpcReduction="20000"/>
          </a:bodyPr>
          <a:lstStyle/>
          <a:p>
            <a:r>
              <a:rPr lang="en-GB" sz="2900" dirty="0"/>
              <a:t>Frédéric Hemmer – European Organization for Nuclear Research</a:t>
            </a:r>
          </a:p>
          <a:p>
            <a:endParaRPr lang="en-GB" dirty="0"/>
          </a:p>
          <a:p>
            <a:r>
              <a:rPr lang="en-GB" dirty="0"/>
              <a:t>LHCb Experiment – Online-Offline transfers</a:t>
            </a:r>
          </a:p>
          <a:p>
            <a:r>
              <a:rPr lang="en-GB" dirty="0"/>
              <a:t>CERN IT Department Head 2009-2021</a:t>
            </a:r>
          </a:p>
          <a:p>
            <a:r>
              <a:rPr lang="en-GB" dirty="0"/>
              <a:t>ULB Alumni – ICME 1984</a:t>
            </a:r>
            <a:br>
              <a:rPr lang="en-GB" dirty="0"/>
            </a:br>
            <a:endParaRPr lang="en-GB" dirty="0"/>
          </a:p>
          <a:p>
            <a:r>
              <a:rPr lang="en-GB" dirty="0"/>
              <a:t>14 September 2022</a:t>
            </a:r>
          </a:p>
        </p:txBody>
      </p:sp>
      <p:sp>
        <p:nvSpPr>
          <p:cNvPr id="4" name="TextBox 3">
            <a:extLst>
              <a:ext uri="{FF2B5EF4-FFF2-40B4-BE49-F238E27FC236}">
                <a16:creationId xmlns:a16="http://schemas.microsoft.com/office/drawing/2014/main" id="{86959C09-0CFD-C64D-8CBB-7C3741FEE8B3}"/>
              </a:ext>
            </a:extLst>
          </p:cNvPr>
          <p:cNvSpPr txBox="1"/>
          <p:nvPr/>
        </p:nvSpPr>
        <p:spPr>
          <a:xfrm>
            <a:off x="9576435" y="5522198"/>
            <a:ext cx="2743200" cy="738664"/>
          </a:xfrm>
          <a:prstGeom prst="rect">
            <a:avLst/>
          </a:prstGeom>
          <a:noFill/>
        </p:spPr>
        <p:txBody>
          <a:bodyPr wrap="square" rtlCol="0">
            <a:spAutoFit/>
          </a:bodyPr>
          <a:lstStyle/>
          <a:p>
            <a:r>
              <a:rPr lang="en-US" sz="1050" i="1" dirty="0">
                <a:solidFill>
                  <a:schemeClr val="accent1">
                    <a:lumMod val="60000"/>
                    <a:lumOff val="40000"/>
                  </a:schemeClr>
                </a:solidFill>
              </a:rPr>
              <a:t>Acknowledgements:</a:t>
            </a:r>
          </a:p>
          <a:p>
            <a:r>
              <a:rPr lang="en-US" sz="1050" i="1" dirty="0">
                <a:solidFill>
                  <a:schemeClr val="accent1">
                    <a:lumMod val="60000"/>
                    <a:lumOff val="40000"/>
                  </a:schemeClr>
                </a:solidFill>
              </a:rPr>
              <a:t>Material from Ian Bird, Simone Campana, Bernd Panzer-Steindel, Les Robertson and many others that I forgot to mention</a:t>
            </a:r>
            <a:endParaRPr lang="en-GB" sz="1050" i="1" dirty="0">
              <a:solidFill>
                <a:schemeClr val="accent1">
                  <a:lumMod val="60000"/>
                  <a:lumOff val="40000"/>
                </a:schemeClr>
              </a:solidFill>
            </a:endParaRPr>
          </a:p>
        </p:txBody>
      </p:sp>
    </p:spTree>
    <p:extLst>
      <p:ext uri="{BB962C8B-B14F-4D97-AF65-F5344CB8AC3E}">
        <p14:creationId xmlns:p14="http://schemas.microsoft.com/office/powerpoint/2010/main" val="368067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1D248-65A2-EF25-5E2E-5058979EBBDF}"/>
              </a:ext>
            </a:extLst>
          </p:cNvPr>
          <p:cNvSpPr>
            <a:spLocks noGrp="1"/>
          </p:cNvSpPr>
          <p:nvPr>
            <p:ph type="title"/>
          </p:nvPr>
        </p:nvSpPr>
        <p:spPr>
          <a:xfrm>
            <a:off x="696685" y="16959"/>
            <a:ext cx="10515600" cy="1325563"/>
          </a:xfrm>
        </p:spPr>
        <p:txBody>
          <a:bodyPr/>
          <a:lstStyle/>
          <a:p>
            <a:r>
              <a:rPr lang="en-US" b="1" dirty="0"/>
              <a:t>Belgium contributions to CMS as a Tier-2</a:t>
            </a:r>
            <a:endParaRPr lang="en-GB" b="1" dirty="0"/>
          </a:p>
        </p:txBody>
      </p:sp>
      <p:pic>
        <p:nvPicPr>
          <p:cNvPr id="8" name="Content Placeholder 7">
            <a:extLst>
              <a:ext uri="{FF2B5EF4-FFF2-40B4-BE49-F238E27FC236}">
                <a16:creationId xmlns:a16="http://schemas.microsoft.com/office/drawing/2014/main" id="{458A23C1-40E0-EED8-CB9C-4C5C09BB08C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2513" y="1455629"/>
            <a:ext cx="11250867" cy="928341"/>
          </a:xfrm>
        </p:spPr>
      </p:pic>
      <p:sp>
        <p:nvSpPr>
          <p:cNvPr id="4" name="Date Placeholder 3">
            <a:extLst>
              <a:ext uri="{FF2B5EF4-FFF2-40B4-BE49-F238E27FC236}">
                <a16:creationId xmlns:a16="http://schemas.microsoft.com/office/drawing/2014/main" id="{07563AF5-B788-104E-D699-0528D84FD7F9}"/>
              </a:ext>
            </a:extLst>
          </p:cNvPr>
          <p:cNvSpPr>
            <a:spLocks noGrp="1"/>
          </p:cNvSpPr>
          <p:nvPr>
            <p:ph type="dt" sz="half" idx="10"/>
          </p:nvPr>
        </p:nvSpPr>
        <p:spPr/>
        <p:txBody>
          <a:bodyPr/>
          <a:lstStyle/>
          <a:p>
            <a:r>
              <a:rPr lang="en-US"/>
              <a:t>14 September 2022</a:t>
            </a:r>
            <a:endParaRPr lang="en-GB"/>
          </a:p>
        </p:txBody>
      </p:sp>
      <p:sp>
        <p:nvSpPr>
          <p:cNvPr id="5" name="Footer Placeholder 4">
            <a:extLst>
              <a:ext uri="{FF2B5EF4-FFF2-40B4-BE49-F238E27FC236}">
                <a16:creationId xmlns:a16="http://schemas.microsoft.com/office/drawing/2014/main" id="{90F38EDE-AC86-052B-A69A-24755BB4DE40}"/>
              </a:ext>
            </a:extLst>
          </p:cNvPr>
          <p:cNvSpPr>
            <a:spLocks noGrp="1"/>
          </p:cNvSpPr>
          <p:nvPr>
            <p:ph type="ftr" sz="quarter" idx="11"/>
          </p:nvPr>
        </p:nvSpPr>
        <p:spPr/>
        <p:txBody>
          <a:bodyPr/>
          <a:lstStyle/>
          <a:p>
            <a:r>
              <a:rPr lang="en-GB"/>
              <a:t>Frédéric Hemmer</a:t>
            </a:r>
          </a:p>
        </p:txBody>
      </p:sp>
      <p:sp>
        <p:nvSpPr>
          <p:cNvPr id="6" name="Slide Number Placeholder 5">
            <a:extLst>
              <a:ext uri="{FF2B5EF4-FFF2-40B4-BE49-F238E27FC236}">
                <a16:creationId xmlns:a16="http://schemas.microsoft.com/office/drawing/2014/main" id="{12E02A04-D094-1AE5-0F06-251E68554166}"/>
              </a:ext>
            </a:extLst>
          </p:cNvPr>
          <p:cNvSpPr>
            <a:spLocks noGrp="1"/>
          </p:cNvSpPr>
          <p:nvPr>
            <p:ph type="sldNum" sz="quarter" idx="12"/>
          </p:nvPr>
        </p:nvSpPr>
        <p:spPr/>
        <p:txBody>
          <a:bodyPr/>
          <a:lstStyle/>
          <a:p>
            <a:fld id="{533542ED-50CB-4D43-8DF1-824BC7BE6DE8}" type="slidenum">
              <a:rPr lang="en-GB" smtClean="0"/>
              <a:t>10</a:t>
            </a:fld>
            <a:endParaRPr lang="en-GB"/>
          </a:p>
        </p:txBody>
      </p:sp>
      <p:pic>
        <p:nvPicPr>
          <p:cNvPr id="10" name="Picture 9" descr="Chart, line chart&#10;&#10;Description automatically generated">
            <a:extLst>
              <a:ext uri="{FF2B5EF4-FFF2-40B4-BE49-F238E27FC236}">
                <a16:creationId xmlns:a16="http://schemas.microsoft.com/office/drawing/2014/main" id="{E45D2AD9-B7F6-9A4C-44CE-8780896C1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610183"/>
            <a:ext cx="5170714" cy="1864766"/>
          </a:xfrm>
          <a:prstGeom prst="rect">
            <a:avLst/>
          </a:prstGeom>
        </p:spPr>
      </p:pic>
      <p:pic>
        <p:nvPicPr>
          <p:cNvPr id="12" name="Picture 11" descr="Chart&#10;&#10;Description automatically generated">
            <a:extLst>
              <a:ext uri="{FF2B5EF4-FFF2-40B4-BE49-F238E27FC236}">
                <a16:creationId xmlns:a16="http://schemas.microsoft.com/office/drawing/2014/main" id="{ECE50506-9E53-4953-3667-3030C31C20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7845" y="3022914"/>
            <a:ext cx="5595257" cy="2714422"/>
          </a:xfrm>
          <a:prstGeom prst="rect">
            <a:avLst/>
          </a:prstGeom>
        </p:spPr>
      </p:pic>
      <p:pic>
        <p:nvPicPr>
          <p:cNvPr id="14" name="Picture 13" descr="Chart, bar chart&#10;&#10;Description automatically generated">
            <a:extLst>
              <a:ext uri="{FF2B5EF4-FFF2-40B4-BE49-F238E27FC236}">
                <a16:creationId xmlns:a16="http://schemas.microsoft.com/office/drawing/2014/main" id="{486DDBB0-4FA2-6628-3882-041B38A4DB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030" y="4458627"/>
            <a:ext cx="3344739" cy="1864766"/>
          </a:xfrm>
          <a:prstGeom prst="rect">
            <a:avLst/>
          </a:prstGeom>
        </p:spPr>
      </p:pic>
    </p:spTree>
    <p:extLst>
      <p:ext uri="{BB962C8B-B14F-4D97-AF65-F5344CB8AC3E}">
        <p14:creationId xmlns:p14="http://schemas.microsoft.com/office/powerpoint/2010/main" val="2816214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BB65B-0850-B291-B200-8FA68366D351}"/>
              </a:ext>
            </a:extLst>
          </p:cNvPr>
          <p:cNvSpPr>
            <a:spLocks noGrp="1"/>
          </p:cNvSpPr>
          <p:nvPr>
            <p:ph type="title"/>
          </p:nvPr>
        </p:nvSpPr>
        <p:spPr/>
        <p:txBody>
          <a:bodyPr/>
          <a:lstStyle/>
          <a:p>
            <a:r>
              <a:rPr lang="fr-CH" dirty="0" err="1"/>
              <a:t>Dedicated</a:t>
            </a:r>
            <a:r>
              <a:rPr lang="fr-CH" dirty="0"/>
              <a:t> global network </a:t>
            </a:r>
            <a:r>
              <a:rPr lang="fr-CH" dirty="0" err="1"/>
              <a:t>connectivity</a:t>
            </a:r>
            <a:endParaRPr lang="en-GB" dirty="0"/>
          </a:p>
        </p:txBody>
      </p:sp>
      <p:sp>
        <p:nvSpPr>
          <p:cNvPr id="4" name="Date Placeholder 3">
            <a:extLst>
              <a:ext uri="{FF2B5EF4-FFF2-40B4-BE49-F238E27FC236}">
                <a16:creationId xmlns:a16="http://schemas.microsoft.com/office/drawing/2014/main" id="{4057235E-64F8-102B-BAA0-7C9616F42354}"/>
              </a:ext>
            </a:extLst>
          </p:cNvPr>
          <p:cNvSpPr>
            <a:spLocks noGrp="1"/>
          </p:cNvSpPr>
          <p:nvPr>
            <p:ph type="dt" sz="half" idx="10"/>
          </p:nvPr>
        </p:nvSpPr>
        <p:spPr/>
        <p:txBody>
          <a:bodyPr/>
          <a:lstStyle/>
          <a:p>
            <a:r>
              <a:rPr lang="en-US"/>
              <a:t>14 September 2022</a:t>
            </a:r>
            <a:endParaRPr lang="en-GB" dirty="0"/>
          </a:p>
        </p:txBody>
      </p:sp>
      <p:sp>
        <p:nvSpPr>
          <p:cNvPr id="5" name="Footer Placeholder 4">
            <a:extLst>
              <a:ext uri="{FF2B5EF4-FFF2-40B4-BE49-F238E27FC236}">
                <a16:creationId xmlns:a16="http://schemas.microsoft.com/office/drawing/2014/main" id="{1E8B6192-17F5-DE08-15AE-0E4DD505E129}"/>
              </a:ext>
            </a:extLst>
          </p:cNvPr>
          <p:cNvSpPr>
            <a:spLocks noGrp="1"/>
          </p:cNvSpPr>
          <p:nvPr>
            <p:ph type="ftr" sz="quarter" idx="11"/>
          </p:nvPr>
        </p:nvSpPr>
        <p:spPr/>
        <p:txBody>
          <a:bodyPr/>
          <a:lstStyle/>
          <a:p>
            <a:r>
              <a:rPr lang="en-GB"/>
              <a:t>Frédéric Hemmer</a:t>
            </a:r>
          </a:p>
        </p:txBody>
      </p:sp>
      <p:sp>
        <p:nvSpPr>
          <p:cNvPr id="6" name="Slide Number Placeholder 5">
            <a:extLst>
              <a:ext uri="{FF2B5EF4-FFF2-40B4-BE49-F238E27FC236}">
                <a16:creationId xmlns:a16="http://schemas.microsoft.com/office/drawing/2014/main" id="{1CF1EB31-AABD-45BA-7117-345FDFC79462}"/>
              </a:ext>
            </a:extLst>
          </p:cNvPr>
          <p:cNvSpPr>
            <a:spLocks noGrp="1"/>
          </p:cNvSpPr>
          <p:nvPr>
            <p:ph type="sldNum" sz="quarter" idx="12"/>
          </p:nvPr>
        </p:nvSpPr>
        <p:spPr/>
        <p:txBody>
          <a:bodyPr/>
          <a:lstStyle/>
          <a:p>
            <a:fld id="{533542ED-50CB-4D43-8DF1-824BC7BE6DE8}" type="slidenum">
              <a:rPr lang="en-GB" smtClean="0"/>
              <a:t>11</a:t>
            </a:fld>
            <a:endParaRPr lang="en-GB"/>
          </a:p>
        </p:txBody>
      </p:sp>
      <p:pic>
        <p:nvPicPr>
          <p:cNvPr id="7" name="Picture 6">
            <a:extLst>
              <a:ext uri="{FF2B5EF4-FFF2-40B4-BE49-F238E27FC236}">
                <a16:creationId xmlns:a16="http://schemas.microsoft.com/office/drawing/2014/main" id="{0057B27E-64B5-696D-74D7-4708051749D2}"/>
              </a:ext>
            </a:extLst>
          </p:cNvPr>
          <p:cNvPicPr>
            <a:picLocks noChangeAspect="1"/>
          </p:cNvPicPr>
          <p:nvPr/>
        </p:nvPicPr>
        <p:blipFill>
          <a:blip r:embed="rId2"/>
          <a:stretch>
            <a:fillRect/>
          </a:stretch>
        </p:blipFill>
        <p:spPr>
          <a:xfrm>
            <a:off x="838200" y="1892619"/>
            <a:ext cx="4653729" cy="3489472"/>
          </a:xfrm>
          <a:prstGeom prst="rect">
            <a:avLst/>
          </a:prstGeom>
        </p:spPr>
      </p:pic>
      <p:pic>
        <p:nvPicPr>
          <p:cNvPr id="9" name="Picture 8">
            <a:extLst>
              <a:ext uri="{FF2B5EF4-FFF2-40B4-BE49-F238E27FC236}">
                <a16:creationId xmlns:a16="http://schemas.microsoft.com/office/drawing/2014/main" id="{0D820AF5-EF97-38B4-2551-215D63D7670B}"/>
              </a:ext>
            </a:extLst>
          </p:cNvPr>
          <p:cNvPicPr>
            <a:picLocks noChangeAspect="1"/>
          </p:cNvPicPr>
          <p:nvPr/>
        </p:nvPicPr>
        <p:blipFill>
          <a:blip r:embed="rId3"/>
          <a:stretch>
            <a:fillRect/>
          </a:stretch>
        </p:blipFill>
        <p:spPr>
          <a:xfrm>
            <a:off x="5637855" y="1892618"/>
            <a:ext cx="5715945" cy="3489472"/>
          </a:xfrm>
          <a:prstGeom prst="rect">
            <a:avLst/>
          </a:prstGeom>
        </p:spPr>
      </p:pic>
      <p:pic>
        <p:nvPicPr>
          <p:cNvPr id="11" name="Picture 10">
            <a:extLst>
              <a:ext uri="{FF2B5EF4-FFF2-40B4-BE49-F238E27FC236}">
                <a16:creationId xmlns:a16="http://schemas.microsoft.com/office/drawing/2014/main" id="{3273E44F-DE50-F9B3-492A-A99CE297068B}"/>
              </a:ext>
            </a:extLst>
          </p:cNvPr>
          <p:cNvPicPr>
            <a:picLocks noChangeAspect="1"/>
          </p:cNvPicPr>
          <p:nvPr/>
        </p:nvPicPr>
        <p:blipFill>
          <a:blip r:embed="rId4"/>
          <a:stretch>
            <a:fillRect/>
          </a:stretch>
        </p:blipFill>
        <p:spPr>
          <a:xfrm>
            <a:off x="7738941" y="5584020"/>
            <a:ext cx="1743318" cy="857370"/>
          </a:xfrm>
          <a:prstGeom prst="rect">
            <a:avLst/>
          </a:prstGeom>
        </p:spPr>
      </p:pic>
      <p:sp>
        <p:nvSpPr>
          <p:cNvPr id="3" name="TextBox 2">
            <a:extLst>
              <a:ext uri="{FF2B5EF4-FFF2-40B4-BE49-F238E27FC236}">
                <a16:creationId xmlns:a16="http://schemas.microsoft.com/office/drawing/2014/main" id="{53E231E6-E77B-A3CB-8ED0-EE9F1B2BC97F}"/>
              </a:ext>
            </a:extLst>
          </p:cNvPr>
          <p:cNvSpPr txBox="1"/>
          <p:nvPr/>
        </p:nvSpPr>
        <p:spPr>
          <a:xfrm>
            <a:off x="1162753" y="5584020"/>
            <a:ext cx="4587281" cy="369332"/>
          </a:xfrm>
          <a:prstGeom prst="rect">
            <a:avLst/>
          </a:prstGeom>
          <a:noFill/>
        </p:spPr>
        <p:txBody>
          <a:bodyPr wrap="none" rtlCol="0">
            <a:spAutoFit/>
          </a:bodyPr>
          <a:lstStyle/>
          <a:p>
            <a:r>
              <a:rPr lang="en-US" dirty="0"/>
              <a:t>This takes many years to establish and evolve…</a:t>
            </a:r>
            <a:endParaRPr lang="en-GB" dirty="0"/>
          </a:p>
        </p:txBody>
      </p:sp>
    </p:spTree>
    <p:extLst>
      <p:ext uri="{BB962C8B-B14F-4D97-AF65-F5344CB8AC3E}">
        <p14:creationId xmlns:p14="http://schemas.microsoft.com/office/powerpoint/2010/main" val="68188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AFB4D6B-42EA-37D8-259D-5610F656A755}"/>
              </a:ext>
            </a:extLst>
          </p:cNvPr>
          <p:cNvPicPr>
            <a:picLocks noChangeAspect="1"/>
          </p:cNvPicPr>
          <p:nvPr/>
        </p:nvPicPr>
        <p:blipFill>
          <a:blip r:embed="rId2"/>
          <a:stretch>
            <a:fillRect/>
          </a:stretch>
        </p:blipFill>
        <p:spPr>
          <a:xfrm>
            <a:off x="169305" y="3967167"/>
            <a:ext cx="7271625" cy="2150787"/>
          </a:xfrm>
          <a:prstGeom prst="rect">
            <a:avLst/>
          </a:prstGeom>
        </p:spPr>
      </p:pic>
      <p:sp>
        <p:nvSpPr>
          <p:cNvPr id="2" name="Title 1">
            <a:extLst>
              <a:ext uri="{FF2B5EF4-FFF2-40B4-BE49-F238E27FC236}">
                <a16:creationId xmlns:a16="http://schemas.microsoft.com/office/drawing/2014/main" id="{7936F8B7-7244-4755-AC7C-6A3CB1F8BC7B}"/>
              </a:ext>
            </a:extLst>
          </p:cNvPr>
          <p:cNvSpPr>
            <a:spLocks noGrp="1"/>
          </p:cNvSpPr>
          <p:nvPr>
            <p:ph type="title"/>
          </p:nvPr>
        </p:nvSpPr>
        <p:spPr>
          <a:xfrm>
            <a:off x="498764" y="2208"/>
            <a:ext cx="10969139" cy="940443"/>
          </a:xfrm>
        </p:spPr>
        <p:txBody>
          <a:bodyPr>
            <a:normAutofit/>
          </a:bodyPr>
          <a:lstStyle/>
          <a:p>
            <a:r>
              <a:rPr lang="en-GB" dirty="0"/>
              <a:t>CERN Computing Facilities</a:t>
            </a:r>
            <a:endParaRPr lang="en-CH" dirty="0"/>
          </a:p>
        </p:txBody>
      </p:sp>
      <p:sp>
        <p:nvSpPr>
          <p:cNvPr id="4" name="Date Placeholder 3">
            <a:extLst>
              <a:ext uri="{FF2B5EF4-FFF2-40B4-BE49-F238E27FC236}">
                <a16:creationId xmlns:a16="http://schemas.microsoft.com/office/drawing/2014/main" id="{45BDBBFF-89F4-498B-96CB-B064FA128A5B}"/>
              </a:ext>
            </a:extLst>
          </p:cNvPr>
          <p:cNvSpPr>
            <a:spLocks noGrp="1"/>
          </p:cNvSpPr>
          <p:nvPr>
            <p:ph type="dt" sz="half" idx="2"/>
          </p:nvPr>
        </p:nvSpPr>
        <p:spPr>
          <a:xfrm>
            <a:off x="3959113" y="6362378"/>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14 September 2022</a:t>
            </a:r>
            <a:endParaRPr lang="en-GB" dirty="0"/>
          </a:p>
        </p:txBody>
      </p:sp>
      <p:sp>
        <p:nvSpPr>
          <p:cNvPr id="5" name="Footer Placeholder 4">
            <a:extLst>
              <a:ext uri="{FF2B5EF4-FFF2-40B4-BE49-F238E27FC236}">
                <a16:creationId xmlns:a16="http://schemas.microsoft.com/office/drawing/2014/main" id="{43F45AAC-75D9-4F31-9540-67B5B45D642F}"/>
              </a:ext>
            </a:extLst>
          </p:cNvPr>
          <p:cNvSpPr>
            <a:spLocks noGrp="1"/>
          </p:cNvSpPr>
          <p:nvPr>
            <p:ph type="ftr" sz="quarter" idx="3"/>
          </p:nvPr>
        </p:nvSpPr>
        <p:spPr>
          <a:xfrm>
            <a:off x="6910341" y="6356351"/>
            <a:ext cx="3860800" cy="365125"/>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Frédéric Hemmer</a:t>
            </a:r>
            <a:endParaRPr lang="en-GB" dirty="0"/>
          </a:p>
        </p:txBody>
      </p:sp>
      <p:sp>
        <p:nvSpPr>
          <p:cNvPr id="6" name="Slide Number Placeholder 5">
            <a:extLst>
              <a:ext uri="{FF2B5EF4-FFF2-40B4-BE49-F238E27FC236}">
                <a16:creationId xmlns:a16="http://schemas.microsoft.com/office/drawing/2014/main" id="{C8683282-8CF0-4D5F-86F0-65584EA9BFB5}"/>
              </a:ext>
            </a:extLst>
          </p:cNvPr>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753BE-1AA1-4261-82AA-6E437A50001C}" type="slidenum">
              <a:rPr lang="en-GB" smtClean="0"/>
              <a:pPr/>
              <a:t>12</a:t>
            </a:fld>
            <a:endParaRPr lang="en-GB"/>
          </a:p>
        </p:txBody>
      </p:sp>
      <p:pic>
        <p:nvPicPr>
          <p:cNvPr id="11" name="Picture 10">
            <a:extLst>
              <a:ext uri="{FF2B5EF4-FFF2-40B4-BE49-F238E27FC236}">
                <a16:creationId xmlns:a16="http://schemas.microsoft.com/office/drawing/2014/main" id="{689A08AB-AA13-482B-A80A-A5A4ADE08882}"/>
              </a:ext>
            </a:extLst>
          </p:cNvPr>
          <p:cNvPicPr>
            <a:picLocks noChangeAspect="1"/>
          </p:cNvPicPr>
          <p:nvPr/>
        </p:nvPicPr>
        <p:blipFill>
          <a:blip r:embed="rId3"/>
          <a:stretch>
            <a:fillRect/>
          </a:stretch>
        </p:blipFill>
        <p:spPr>
          <a:xfrm>
            <a:off x="498764" y="942651"/>
            <a:ext cx="3971636" cy="2670759"/>
          </a:xfrm>
          <a:prstGeom prst="rect">
            <a:avLst/>
          </a:prstGeom>
        </p:spPr>
      </p:pic>
      <p:pic>
        <p:nvPicPr>
          <p:cNvPr id="18" name="Picture 17" descr="A picture containing text, floor, ceiling&#10;&#10;Description automatically generated">
            <a:hlinkClick r:id="rId4"/>
            <a:extLst>
              <a:ext uri="{FF2B5EF4-FFF2-40B4-BE49-F238E27FC236}">
                <a16:creationId xmlns:a16="http://schemas.microsoft.com/office/drawing/2014/main" id="{D41B60C0-9C0B-4020-997F-B901195D3C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23586" y="1996790"/>
            <a:ext cx="1780497" cy="1335372"/>
          </a:xfrm>
          <a:prstGeom prst="rect">
            <a:avLst/>
          </a:prstGeom>
        </p:spPr>
      </p:pic>
      <p:sp>
        <p:nvSpPr>
          <p:cNvPr id="21" name="TextBox 20">
            <a:extLst>
              <a:ext uri="{FF2B5EF4-FFF2-40B4-BE49-F238E27FC236}">
                <a16:creationId xmlns:a16="http://schemas.microsoft.com/office/drawing/2014/main" id="{2E2D59E7-954B-44B8-8200-988CB2D02C5F}"/>
              </a:ext>
            </a:extLst>
          </p:cNvPr>
          <p:cNvSpPr txBox="1"/>
          <p:nvPr/>
        </p:nvSpPr>
        <p:spPr>
          <a:xfrm>
            <a:off x="582509" y="5292040"/>
            <a:ext cx="2743059" cy="307777"/>
          </a:xfrm>
          <a:prstGeom prst="rect">
            <a:avLst/>
          </a:prstGeom>
          <a:noFill/>
        </p:spPr>
        <p:txBody>
          <a:bodyPr wrap="none" rtlCol="0">
            <a:spAutoFit/>
          </a:bodyPr>
          <a:lstStyle/>
          <a:p>
            <a:r>
              <a:rPr lang="en-GB" sz="1400" dirty="0"/>
              <a:t>LHC RUN 1 (2010-2012): 65 PB</a:t>
            </a:r>
            <a:endParaRPr lang="en-CH" sz="1400" dirty="0"/>
          </a:p>
        </p:txBody>
      </p:sp>
      <p:sp>
        <p:nvSpPr>
          <p:cNvPr id="22" name="TextBox 21">
            <a:extLst>
              <a:ext uri="{FF2B5EF4-FFF2-40B4-BE49-F238E27FC236}">
                <a16:creationId xmlns:a16="http://schemas.microsoft.com/office/drawing/2014/main" id="{FFFFCB73-E3C7-4564-ABDC-7F70131BF6A9}"/>
              </a:ext>
            </a:extLst>
          </p:cNvPr>
          <p:cNvSpPr txBox="1"/>
          <p:nvPr/>
        </p:nvSpPr>
        <p:spPr>
          <a:xfrm>
            <a:off x="3026209" y="4558528"/>
            <a:ext cx="2842445" cy="307777"/>
          </a:xfrm>
          <a:prstGeom prst="rect">
            <a:avLst/>
          </a:prstGeom>
          <a:noFill/>
        </p:spPr>
        <p:txBody>
          <a:bodyPr wrap="none" rtlCol="0">
            <a:spAutoFit/>
          </a:bodyPr>
          <a:lstStyle/>
          <a:p>
            <a:r>
              <a:rPr lang="en-GB" sz="1400" dirty="0"/>
              <a:t>LHC RUN 2 (2016-2018): 209 PB</a:t>
            </a:r>
            <a:endParaRPr lang="en-CH" sz="1400" dirty="0"/>
          </a:p>
        </p:txBody>
      </p:sp>
      <p:sp>
        <p:nvSpPr>
          <p:cNvPr id="23" name="TextBox 22">
            <a:extLst>
              <a:ext uri="{FF2B5EF4-FFF2-40B4-BE49-F238E27FC236}">
                <a16:creationId xmlns:a16="http://schemas.microsoft.com/office/drawing/2014/main" id="{359F9220-0979-4B8E-BBC6-FB448157F98F}"/>
              </a:ext>
            </a:extLst>
          </p:cNvPr>
          <p:cNvSpPr txBox="1"/>
          <p:nvPr/>
        </p:nvSpPr>
        <p:spPr>
          <a:xfrm>
            <a:off x="516207" y="6191178"/>
            <a:ext cx="6782626" cy="369332"/>
          </a:xfrm>
          <a:prstGeom prst="rect">
            <a:avLst/>
          </a:prstGeom>
          <a:noFill/>
        </p:spPr>
        <p:txBody>
          <a:bodyPr wrap="none" rtlCol="0">
            <a:spAutoFit/>
          </a:bodyPr>
          <a:lstStyle/>
          <a:p>
            <a:r>
              <a:rPr lang="en-US" dirty="0"/>
              <a:t>The datacenter equipment is renewed ~every 5 years in average</a:t>
            </a:r>
            <a:endParaRPr lang="en-CH" dirty="0"/>
          </a:p>
        </p:txBody>
      </p:sp>
      <p:pic>
        <p:nvPicPr>
          <p:cNvPr id="3" name="Picture 2">
            <a:extLst>
              <a:ext uri="{FF2B5EF4-FFF2-40B4-BE49-F238E27FC236}">
                <a16:creationId xmlns:a16="http://schemas.microsoft.com/office/drawing/2014/main" id="{F68A60A6-4990-8AB7-2849-E5FDB559EB16}"/>
              </a:ext>
            </a:extLst>
          </p:cNvPr>
          <p:cNvPicPr>
            <a:picLocks noChangeAspect="1"/>
          </p:cNvPicPr>
          <p:nvPr/>
        </p:nvPicPr>
        <p:blipFill>
          <a:blip r:embed="rId6"/>
          <a:stretch>
            <a:fillRect/>
          </a:stretch>
        </p:blipFill>
        <p:spPr>
          <a:xfrm>
            <a:off x="7713436" y="3908156"/>
            <a:ext cx="4218363" cy="2372830"/>
          </a:xfrm>
          <a:prstGeom prst="rect">
            <a:avLst/>
          </a:prstGeom>
        </p:spPr>
      </p:pic>
      <p:pic>
        <p:nvPicPr>
          <p:cNvPr id="9" name="Picture 8">
            <a:extLst>
              <a:ext uri="{FF2B5EF4-FFF2-40B4-BE49-F238E27FC236}">
                <a16:creationId xmlns:a16="http://schemas.microsoft.com/office/drawing/2014/main" id="{775423CD-512D-28AC-5550-F41329F3EDB3}"/>
              </a:ext>
            </a:extLst>
          </p:cNvPr>
          <p:cNvPicPr>
            <a:picLocks noChangeAspect="1"/>
          </p:cNvPicPr>
          <p:nvPr/>
        </p:nvPicPr>
        <p:blipFill>
          <a:blip r:embed="rId7"/>
          <a:stretch>
            <a:fillRect/>
          </a:stretch>
        </p:blipFill>
        <p:spPr>
          <a:xfrm>
            <a:off x="4572761" y="942651"/>
            <a:ext cx="5114645" cy="2582901"/>
          </a:xfrm>
          <a:prstGeom prst="rect">
            <a:avLst/>
          </a:prstGeom>
        </p:spPr>
      </p:pic>
      <p:sp>
        <p:nvSpPr>
          <p:cNvPr id="10" name="TextBox 9">
            <a:extLst>
              <a:ext uri="{FF2B5EF4-FFF2-40B4-BE49-F238E27FC236}">
                <a16:creationId xmlns:a16="http://schemas.microsoft.com/office/drawing/2014/main" id="{C96321D4-DB12-7537-ACE8-168319619273}"/>
              </a:ext>
            </a:extLst>
          </p:cNvPr>
          <p:cNvSpPr txBox="1"/>
          <p:nvPr/>
        </p:nvSpPr>
        <p:spPr>
          <a:xfrm>
            <a:off x="5622953" y="4102670"/>
            <a:ext cx="946093" cy="215444"/>
          </a:xfrm>
          <a:prstGeom prst="rect">
            <a:avLst/>
          </a:prstGeom>
          <a:noFill/>
        </p:spPr>
        <p:txBody>
          <a:bodyPr wrap="none" rtlCol="0">
            <a:spAutoFit/>
          </a:bodyPr>
          <a:lstStyle/>
          <a:p>
            <a:r>
              <a:rPr lang="fr-CH" sz="800" dirty="0">
                <a:solidFill>
                  <a:schemeClr val="bg2">
                    <a:lumMod val="50000"/>
                  </a:schemeClr>
                </a:solidFill>
              </a:rPr>
              <a:t>7 </a:t>
            </a:r>
            <a:r>
              <a:rPr lang="fr-CH" sz="800" dirty="0" err="1">
                <a:solidFill>
                  <a:schemeClr val="bg2">
                    <a:lumMod val="50000"/>
                  </a:schemeClr>
                </a:solidFill>
              </a:rPr>
              <a:t>September</a:t>
            </a:r>
            <a:r>
              <a:rPr lang="fr-CH" sz="800" dirty="0">
                <a:solidFill>
                  <a:schemeClr val="bg2">
                    <a:lumMod val="50000"/>
                  </a:schemeClr>
                </a:solidFill>
              </a:rPr>
              <a:t> 2022</a:t>
            </a:r>
            <a:endParaRPr lang="en-GB" sz="800" dirty="0">
              <a:solidFill>
                <a:schemeClr val="bg2">
                  <a:lumMod val="50000"/>
                </a:schemeClr>
              </a:solidFill>
            </a:endParaRPr>
          </a:p>
        </p:txBody>
      </p:sp>
      <p:pic>
        <p:nvPicPr>
          <p:cNvPr id="25" name="Picture 24">
            <a:extLst>
              <a:ext uri="{FF2B5EF4-FFF2-40B4-BE49-F238E27FC236}">
                <a16:creationId xmlns:a16="http://schemas.microsoft.com/office/drawing/2014/main" id="{7FDCFD05-B66E-78A7-23FF-F1D2DF1E1A93}"/>
              </a:ext>
            </a:extLst>
          </p:cNvPr>
          <p:cNvPicPr>
            <a:picLocks noChangeAspect="1"/>
          </p:cNvPicPr>
          <p:nvPr/>
        </p:nvPicPr>
        <p:blipFill>
          <a:blip r:embed="rId8"/>
          <a:stretch>
            <a:fillRect/>
          </a:stretch>
        </p:blipFill>
        <p:spPr>
          <a:xfrm>
            <a:off x="9752619" y="326284"/>
            <a:ext cx="2293374" cy="1162658"/>
          </a:xfrm>
          <a:prstGeom prst="rect">
            <a:avLst/>
          </a:prstGeom>
        </p:spPr>
      </p:pic>
      <p:sp>
        <p:nvSpPr>
          <p:cNvPr id="26" name="TextBox 25">
            <a:extLst>
              <a:ext uri="{FF2B5EF4-FFF2-40B4-BE49-F238E27FC236}">
                <a16:creationId xmlns:a16="http://schemas.microsoft.com/office/drawing/2014/main" id="{9EF41466-C6B3-25B7-FB1D-D0E57B622DA9}"/>
              </a:ext>
            </a:extLst>
          </p:cNvPr>
          <p:cNvSpPr txBox="1"/>
          <p:nvPr/>
        </p:nvSpPr>
        <p:spPr>
          <a:xfrm>
            <a:off x="9875724" y="1459760"/>
            <a:ext cx="1817512" cy="461665"/>
          </a:xfrm>
          <a:prstGeom prst="rect">
            <a:avLst/>
          </a:prstGeom>
          <a:noFill/>
        </p:spPr>
        <p:txBody>
          <a:bodyPr wrap="square" rtlCol="0">
            <a:spAutoFit/>
          </a:bodyPr>
          <a:lstStyle/>
          <a:p>
            <a:pPr algn="ctr"/>
            <a:r>
              <a:rPr lang="en-GB" sz="1200" dirty="0"/>
              <a:t>New energy efficient data centre being built</a:t>
            </a:r>
          </a:p>
        </p:txBody>
      </p:sp>
      <p:sp>
        <p:nvSpPr>
          <p:cNvPr id="27" name="TextBox 26">
            <a:extLst>
              <a:ext uri="{FF2B5EF4-FFF2-40B4-BE49-F238E27FC236}">
                <a16:creationId xmlns:a16="http://schemas.microsoft.com/office/drawing/2014/main" id="{B25237F3-16A4-8D34-A65B-0F641CA17125}"/>
              </a:ext>
            </a:extLst>
          </p:cNvPr>
          <p:cNvSpPr txBox="1"/>
          <p:nvPr/>
        </p:nvSpPr>
        <p:spPr>
          <a:xfrm>
            <a:off x="10023586" y="3371849"/>
            <a:ext cx="1817512" cy="276999"/>
          </a:xfrm>
          <a:prstGeom prst="rect">
            <a:avLst/>
          </a:prstGeom>
          <a:noFill/>
        </p:spPr>
        <p:txBody>
          <a:bodyPr wrap="square" rtlCol="0">
            <a:spAutoFit/>
          </a:bodyPr>
          <a:lstStyle/>
          <a:p>
            <a:pPr algn="ctr"/>
            <a:r>
              <a:rPr lang="en-GB" sz="1200"/>
              <a:t>Tape automated library</a:t>
            </a:r>
          </a:p>
        </p:txBody>
      </p:sp>
    </p:spTree>
    <p:extLst>
      <p:ext uri="{BB962C8B-B14F-4D97-AF65-F5344CB8AC3E}">
        <p14:creationId xmlns:p14="http://schemas.microsoft.com/office/powerpoint/2010/main" val="2365285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85F07-D656-7E6B-F930-A9C32EB1D9C3}"/>
              </a:ext>
            </a:extLst>
          </p:cNvPr>
          <p:cNvSpPr>
            <a:spLocks noGrp="1"/>
          </p:cNvSpPr>
          <p:nvPr>
            <p:ph type="title"/>
          </p:nvPr>
        </p:nvSpPr>
        <p:spPr>
          <a:xfrm>
            <a:off x="788670" y="179158"/>
            <a:ext cx="5928360" cy="1325563"/>
          </a:xfrm>
        </p:spPr>
        <p:txBody>
          <a:bodyPr>
            <a:normAutofit fontScale="90000"/>
          </a:bodyPr>
          <a:lstStyle/>
          <a:p>
            <a:r>
              <a:rPr lang="fr-CH" b="1" dirty="0" err="1"/>
              <a:t>Experiments</a:t>
            </a:r>
            <a:r>
              <a:rPr lang="fr-CH" b="1" dirty="0"/>
              <a:t> Online Computing – </a:t>
            </a:r>
            <a:r>
              <a:rPr lang="fr-CH" b="1" dirty="0" err="1"/>
              <a:t>example</a:t>
            </a:r>
            <a:r>
              <a:rPr lang="fr-CH" b="1" dirty="0"/>
              <a:t> LHCb</a:t>
            </a:r>
            <a:endParaRPr lang="en-GB" b="1" dirty="0"/>
          </a:p>
        </p:txBody>
      </p:sp>
      <p:pic>
        <p:nvPicPr>
          <p:cNvPr id="9" name="Content Placeholder 8">
            <a:extLst>
              <a:ext uri="{FF2B5EF4-FFF2-40B4-BE49-F238E27FC236}">
                <a16:creationId xmlns:a16="http://schemas.microsoft.com/office/drawing/2014/main" id="{8B53FA0B-811A-8BF5-0402-3DCF12C8542D}"/>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4667" y="1466678"/>
            <a:ext cx="6256366" cy="4351338"/>
          </a:xfrm>
        </p:spPr>
      </p:pic>
      <p:sp>
        <p:nvSpPr>
          <p:cNvPr id="4" name="Date Placeholder 3">
            <a:extLst>
              <a:ext uri="{FF2B5EF4-FFF2-40B4-BE49-F238E27FC236}">
                <a16:creationId xmlns:a16="http://schemas.microsoft.com/office/drawing/2014/main" id="{8B2D437B-0985-2865-BAA0-1157FD4E850A}"/>
              </a:ext>
            </a:extLst>
          </p:cNvPr>
          <p:cNvSpPr>
            <a:spLocks noGrp="1"/>
          </p:cNvSpPr>
          <p:nvPr>
            <p:ph type="dt" sz="half" idx="10"/>
          </p:nvPr>
        </p:nvSpPr>
        <p:spPr/>
        <p:txBody>
          <a:bodyPr/>
          <a:lstStyle/>
          <a:p>
            <a:r>
              <a:rPr lang="en-US"/>
              <a:t>14 September 2022</a:t>
            </a:r>
            <a:endParaRPr lang="en-GB"/>
          </a:p>
        </p:txBody>
      </p:sp>
      <p:sp>
        <p:nvSpPr>
          <p:cNvPr id="5" name="Footer Placeholder 4">
            <a:extLst>
              <a:ext uri="{FF2B5EF4-FFF2-40B4-BE49-F238E27FC236}">
                <a16:creationId xmlns:a16="http://schemas.microsoft.com/office/drawing/2014/main" id="{6E9F85A1-AB4C-FA1D-E956-9280B92052A3}"/>
              </a:ext>
            </a:extLst>
          </p:cNvPr>
          <p:cNvSpPr>
            <a:spLocks noGrp="1"/>
          </p:cNvSpPr>
          <p:nvPr>
            <p:ph type="ftr" sz="quarter" idx="11"/>
          </p:nvPr>
        </p:nvSpPr>
        <p:spPr/>
        <p:txBody>
          <a:bodyPr/>
          <a:lstStyle/>
          <a:p>
            <a:r>
              <a:rPr lang="en-GB"/>
              <a:t>Frédéric Hemmer</a:t>
            </a:r>
          </a:p>
        </p:txBody>
      </p:sp>
      <p:sp>
        <p:nvSpPr>
          <p:cNvPr id="6" name="Slide Number Placeholder 5">
            <a:extLst>
              <a:ext uri="{FF2B5EF4-FFF2-40B4-BE49-F238E27FC236}">
                <a16:creationId xmlns:a16="http://schemas.microsoft.com/office/drawing/2014/main" id="{D6E64D89-7469-AAB1-F0F7-0EFAE6BDC520}"/>
              </a:ext>
            </a:extLst>
          </p:cNvPr>
          <p:cNvSpPr>
            <a:spLocks noGrp="1"/>
          </p:cNvSpPr>
          <p:nvPr>
            <p:ph type="sldNum" sz="quarter" idx="12"/>
          </p:nvPr>
        </p:nvSpPr>
        <p:spPr/>
        <p:txBody>
          <a:bodyPr/>
          <a:lstStyle/>
          <a:p>
            <a:fld id="{533542ED-50CB-4D43-8DF1-824BC7BE6DE8}" type="slidenum">
              <a:rPr lang="en-GB" smtClean="0"/>
              <a:t>13</a:t>
            </a:fld>
            <a:endParaRPr lang="en-GB"/>
          </a:p>
        </p:txBody>
      </p:sp>
      <p:pic>
        <p:nvPicPr>
          <p:cNvPr id="10" name="Picture 9">
            <a:extLst>
              <a:ext uri="{FF2B5EF4-FFF2-40B4-BE49-F238E27FC236}">
                <a16:creationId xmlns:a16="http://schemas.microsoft.com/office/drawing/2014/main" id="{156A052F-8074-5EDE-3DFE-D28F3CDF6DAF}"/>
              </a:ext>
            </a:extLst>
          </p:cNvPr>
          <p:cNvPicPr>
            <a:picLocks noChangeAspect="1"/>
          </p:cNvPicPr>
          <p:nvPr/>
        </p:nvPicPr>
        <p:blipFill>
          <a:blip r:embed="rId5"/>
          <a:stretch>
            <a:fillRect/>
          </a:stretch>
        </p:blipFill>
        <p:spPr>
          <a:xfrm>
            <a:off x="6994552" y="478768"/>
            <a:ext cx="5166968" cy="2859272"/>
          </a:xfrm>
          <a:prstGeom prst="rect">
            <a:avLst/>
          </a:prstGeom>
        </p:spPr>
      </p:pic>
      <p:pic>
        <p:nvPicPr>
          <p:cNvPr id="12" name="Picture 11">
            <a:extLst>
              <a:ext uri="{FF2B5EF4-FFF2-40B4-BE49-F238E27FC236}">
                <a16:creationId xmlns:a16="http://schemas.microsoft.com/office/drawing/2014/main" id="{942B5C25-9C24-04BB-9E06-299FC083D362}"/>
              </a:ext>
            </a:extLst>
          </p:cNvPr>
          <p:cNvPicPr>
            <a:picLocks noChangeAspect="1"/>
          </p:cNvPicPr>
          <p:nvPr/>
        </p:nvPicPr>
        <p:blipFill>
          <a:blip r:embed="rId6"/>
          <a:stretch>
            <a:fillRect/>
          </a:stretch>
        </p:blipFill>
        <p:spPr>
          <a:xfrm>
            <a:off x="7031119" y="3816861"/>
            <a:ext cx="5130401" cy="2278383"/>
          </a:xfrm>
          <a:prstGeom prst="rect">
            <a:avLst/>
          </a:prstGeom>
        </p:spPr>
      </p:pic>
      <p:sp>
        <p:nvSpPr>
          <p:cNvPr id="3" name="Oval 2">
            <a:extLst>
              <a:ext uri="{FF2B5EF4-FFF2-40B4-BE49-F238E27FC236}">
                <a16:creationId xmlns:a16="http://schemas.microsoft.com/office/drawing/2014/main" id="{A4601EF6-34B9-E55E-F468-690227C988B2}"/>
              </a:ext>
            </a:extLst>
          </p:cNvPr>
          <p:cNvSpPr/>
          <p:nvPr/>
        </p:nvSpPr>
        <p:spPr>
          <a:xfrm>
            <a:off x="3581400" y="5391322"/>
            <a:ext cx="794657" cy="272143"/>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hlinkClick r:id="rId7"/>
            <a:extLst>
              <a:ext uri="{FF2B5EF4-FFF2-40B4-BE49-F238E27FC236}">
                <a16:creationId xmlns:a16="http://schemas.microsoft.com/office/drawing/2014/main" id="{81CEEF45-CBAC-620C-83C5-BBE2AB45A282}"/>
              </a:ext>
            </a:extLst>
          </p:cNvPr>
          <p:cNvPicPr>
            <a:picLocks noChangeAspect="1"/>
          </p:cNvPicPr>
          <p:nvPr/>
        </p:nvPicPr>
        <p:blipFill>
          <a:blip r:embed="rId8"/>
          <a:stretch>
            <a:fillRect/>
          </a:stretch>
        </p:blipFill>
        <p:spPr>
          <a:xfrm>
            <a:off x="9024884" y="6199565"/>
            <a:ext cx="1142869" cy="521910"/>
          </a:xfrm>
          <a:prstGeom prst="rect">
            <a:avLst/>
          </a:prstGeom>
        </p:spPr>
      </p:pic>
    </p:spTree>
    <p:extLst>
      <p:ext uri="{BB962C8B-B14F-4D97-AF65-F5344CB8AC3E}">
        <p14:creationId xmlns:p14="http://schemas.microsoft.com/office/powerpoint/2010/main" val="391063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DD01E89-B13A-E831-2E53-163314BC418F}"/>
              </a:ext>
            </a:extLst>
          </p:cNvPr>
          <p:cNvSpPr>
            <a:spLocks noGrp="1"/>
          </p:cNvSpPr>
          <p:nvPr>
            <p:ph type="title"/>
          </p:nvPr>
        </p:nvSpPr>
        <p:spPr>
          <a:xfrm>
            <a:off x="831849" y="1709738"/>
            <a:ext cx="10946493" cy="2852737"/>
          </a:xfrm>
        </p:spPr>
        <p:txBody>
          <a:bodyPr>
            <a:normAutofit/>
          </a:bodyPr>
          <a:lstStyle/>
          <a:p>
            <a:r>
              <a:rPr lang="fr-CH" sz="4800" dirty="0"/>
              <a:t>Back to the Future… or how </a:t>
            </a:r>
            <a:r>
              <a:rPr lang="fr-CH" sz="4800" dirty="0" err="1"/>
              <a:t>did</a:t>
            </a:r>
            <a:r>
              <a:rPr lang="fr-CH" sz="4800" dirty="0"/>
              <a:t> </a:t>
            </a:r>
            <a:r>
              <a:rPr lang="fr-CH" sz="4800" dirty="0" err="1"/>
              <a:t>it</a:t>
            </a:r>
            <a:r>
              <a:rPr lang="fr-CH" sz="4800" dirty="0"/>
              <a:t> all start?</a:t>
            </a:r>
            <a:endParaRPr lang="en-GB" sz="4800" dirty="0"/>
          </a:p>
        </p:txBody>
      </p:sp>
      <p:sp>
        <p:nvSpPr>
          <p:cNvPr id="8" name="Text Placeholder 7">
            <a:extLst>
              <a:ext uri="{FF2B5EF4-FFF2-40B4-BE49-F238E27FC236}">
                <a16:creationId xmlns:a16="http://schemas.microsoft.com/office/drawing/2014/main" id="{CD22BF93-8B71-7A74-B2DF-A8A0D9C4407F}"/>
              </a:ext>
            </a:extLst>
          </p:cNvPr>
          <p:cNvSpPr>
            <a:spLocks noGrp="1"/>
          </p:cNvSpPr>
          <p:nvPr>
            <p:ph type="body" idx="1"/>
          </p:nvPr>
        </p:nvSpPr>
        <p:spPr/>
        <p:txBody>
          <a:bodyPr/>
          <a:lstStyle/>
          <a:p>
            <a:endParaRPr lang="en-GB"/>
          </a:p>
        </p:txBody>
      </p:sp>
      <p:sp>
        <p:nvSpPr>
          <p:cNvPr id="4" name="Date Placeholder 3">
            <a:extLst>
              <a:ext uri="{FF2B5EF4-FFF2-40B4-BE49-F238E27FC236}">
                <a16:creationId xmlns:a16="http://schemas.microsoft.com/office/drawing/2014/main" id="{CAD43C90-1745-8533-9B78-F71220E91968}"/>
              </a:ext>
            </a:extLst>
          </p:cNvPr>
          <p:cNvSpPr>
            <a:spLocks noGrp="1"/>
          </p:cNvSpPr>
          <p:nvPr>
            <p:ph type="dt" sz="half" idx="10"/>
          </p:nvPr>
        </p:nvSpPr>
        <p:spPr/>
        <p:txBody>
          <a:bodyPr/>
          <a:lstStyle/>
          <a:p>
            <a:r>
              <a:rPr lang="en-US"/>
              <a:t>14 September 2022</a:t>
            </a:r>
            <a:endParaRPr lang="en-GB"/>
          </a:p>
        </p:txBody>
      </p:sp>
      <p:sp>
        <p:nvSpPr>
          <p:cNvPr id="5" name="Footer Placeholder 4">
            <a:extLst>
              <a:ext uri="{FF2B5EF4-FFF2-40B4-BE49-F238E27FC236}">
                <a16:creationId xmlns:a16="http://schemas.microsoft.com/office/drawing/2014/main" id="{985150C2-500B-A2E6-B9B1-6C043F6B54CC}"/>
              </a:ext>
            </a:extLst>
          </p:cNvPr>
          <p:cNvSpPr>
            <a:spLocks noGrp="1"/>
          </p:cNvSpPr>
          <p:nvPr>
            <p:ph type="ftr" sz="quarter" idx="11"/>
          </p:nvPr>
        </p:nvSpPr>
        <p:spPr/>
        <p:txBody>
          <a:bodyPr/>
          <a:lstStyle/>
          <a:p>
            <a:r>
              <a:rPr lang="en-GB"/>
              <a:t>Frédéric Hemmer</a:t>
            </a:r>
          </a:p>
        </p:txBody>
      </p:sp>
      <p:sp>
        <p:nvSpPr>
          <p:cNvPr id="6" name="Slide Number Placeholder 5">
            <a:extLst>
              <a:ext uri="{FF2B5EF4-FFF2-40B4-BE49-F238E27FC236}">
                <a16:creationId xmlns:a16="http://schemas.microsoft.com/office/drawing/2014/main" id="{555565F1-1D05-0DD6-7061-5443B0C6AF27}"/>
              </a:ext>
            </a:extLst>
          </p:cNvPr>
          <p:cNvSpPr>
            <a:spLocks noGrp="1"/>
          </p:cNvSpPr>
          <p:nvPr>
            <p:ph type="sldNum" sz="quarter" idx="12"/>
          </p:nvPr>
        </p:nvSpPr>
        <p:spPr/>
        <p:txBody>
          <a:bodyPr/>
          <a:lstStyle/>
          <a:p>
            <a:fld id="{533542ED-50CB-4D43-8DF1-824BC7BE6DE8}" type="slidenum">
              <a:rPr lang="en-GB" smtClean="0"/>
              <a:t>14</a:t>
            </a:fld>
            <a:endParaRPr lang="en-GB"/>
          </a:p>
        </p:txBody>
      </p:sp>
    </p:spTree>
    <p:extLst>
      <p:ext uri="{BB962C8B-B14F-4D97-AF65-F5344CB8AC3E}">
        <p14:creationId xmlns:p14="http://schemas.microsoft.com/office/powerpoint/2010/main" val="2488481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F80C82-424F-A77D-0F0E-6A7951A93669}"/>
              </a:ext>
            </a:extLst>
          </p:cNvPr>
          <p:cNvSpPr>
            <a:spLocks noGrp="1"/>
          </p:cNvSpPr>
          <p:nvPr>
            <p:ph type="title"/>
          </p:nvPr>
        </p:nvSpPr>
        <p:spPr/>
        <p:txBody>
          <a:bodyPr>
            <a:normAutofit fontScale="90000"/>
          </a:bodyPr>
          <a:lstStyle/>
          <a:p>
            <a:r>
              <a:rPr lang="en-GB" dirty="0"/>
              <a:t>Work on the LHC computing grid started </a:t>
            </a:r>
            <a:br>
              <a:rPr lang="en-GB" dirty="0"/>
            </a:br>
            <a:r>
              <a:rPr lang="en-GB" dirty="0"/>
              <a:t>24 years ago – Remember 1998?</a:t>
            </a:r>
            <a:br>
              <a:rPr lang="en-GB" dirty="0"/>
            </a:br>
            <a:endParaRPr lang="en-GB" dirty="0"/>
          </a:p>
        </p:txBody>
      </p:sp>
      <p:sp>
        <p:nvSpPr>
          <p:cNvPr id="5" name="Content Placeholder 4">
            <a:extLst>
              <a:ext uri="{FF2B5EF4-FFF2-40B4-BE49-F238E27FC236}">
                <a16:creationId xmlns:a16="http://schemas.microsoft.com/office/drawing/2014/main" id="{FB134A25-F890-EF4E-A380-464249AE2EA4}"/>
              </a:ext>
            </a:extLst>
          </p:cNvPr>
          <p:cNvSpPr>
            <a:spLocks noGrp="1"/>
          </p:cNvSpPr>
          <p:nvPr>
            <p:ph idx="1"/>
          </p:nvPr>
        </p:nvSpPr>
        <p:spPr>
          <a:xfrm>
            <a:off x="702733" y="1489749"/>
            <a:ext cx="10515600" cy="4754563"/>
          </a:xfrm>
        </p:spPr>
        <p:txBody>
          <a:bodyPr>
            <a:normAutofit fontScale="92500" lnSpcReduction="20000"/>
          </a:bodyPr>
          <a:lstStyle/>
          <a:p>
            <a:pPr lvl="1"/>
            <a:r>
              <a:rPr lang="en-US" dirty="0"/>
              <a:t>Bill Clinton was impeached over his affair with Monica</a:t>
            </a:r>
          </a:p>
          <a:p>
            <a:pPr lvl="1"/>
            <a:endParaRPr lang="en-US" sz="2000" dirty="0"/>
          </a:p>
          <a:p>
            <a:pPr lvl="1"/>
            <a:r>
              <a:rPr lang="en-US" dirty="0"/>
              <a:t>Google was launched in September</a:t>
            </a:r>
          </a:p>
          <a:p>
            <a:pPr lvl="1"/>
            <a:endParaRPr lang="en-US" sz="2000" dirty="0"/>
          </a:p>
          <a:p>
            <a:pPr lvl="1"/>
            <a:r>
              <a:rPr lang="en-US" dirty="0"/>
              <a:t>The Nokia 6110 was the best mobile phone available</a:t>
            </a:r>
          </a:p>
          <a:p>
            <a:pPr lvl="2"/>
            <a:r>
              <a:rPr lang="en-US" sz="2100" dirty="0"/>
              <a:t>it would be another 9 years before the iPhone appeared</a:t>
            </a:r>
          </a:p>
          <a:p>
            <a:pPr lvl="1"/>
            <a:endParaRPr lang="en-US" sz="2000" dirty="0"/>
          </a:p>
          <a:p>
            <a:pPr lvl="1"/>
            <a:r>
              <a:rPr lang="en-US" dirty="0"/>
              <a:t>A good home network connection was 64 kbits/sec</a:t>
            </a:r>
            <a:br>
              <a:rPr lang="en-US" dirty="0"/>
            </a:br>
            <a:r>
              <a:rPr lang="en-US" dirty="0"/>
              <a:t>A high-speed inter-site network was 622 </a:t>
            </a:r>
            <a:r>
              <a:rPr lang="en-US" dirty="0" err="1"/>
              <a:t>Mbits</a:t>
            </a:r>
            <a:r>
              <a:rPr lang="en-US" dirty="0"/>
              <a:t>/sec (if available)</a:t>
            </a:r>
          </a:p>
          <a:p>
            <a:pPr lvl="1"/>
            <a:endParaRPr lang="en-US" sz="2000" dirty="0"/>
          </a:p>
          <a:p>
            <a:pPr lvl="1"/>
            <a:r>
              <a:rPr lang="en-US" dirty="0"/>
              <a:t>A big hard disk held 12GB in a hefty 5.25” package</a:t>
            </a:r>
            <a:br>
              <a:rPr lang="en-US" sz="1600" dirty="0"/>
            </a:br>
            <a:r>
              <a:rPr lang="en-US" dirty="0"/>
              <a:t>An IBM tape cartridge</a:t>
            </a:r>
            <a:r>
              <a:rPr lang="en-US" i="1" dirty="0"/>
              <a:t> </a:t>
            </a:r>
            <a:r>
              <a:rPr lang="en-US" dirty="0"/>
              <a:t>held 20GB </a:t>
            </a:r>
          </a:p>
          <a:p>
            <a:pPr lvl="2"/>
            <a:r>
              <a:rPr lang="en-US" dirty="0"/>
              <a:t>less than an Apple Watch today</a:t>
            </a:r>
          </a:p>
          <a:p>
            <a:pPr lvl="1"/>
            <a:endParaRPr lang="en-US" sz="2000" dirty="0"/>
          </a:p>
          <a:p>
            <a:pPr lvl="1"/>
            <a:r>
              <a:rPr lang="en-US" dirty="0"/>
              <a:t>Amazon had been selling books online for three years, but it would be a further 8 years before the announcement of the S3 (storage) and EC2 (Elastic Computing)  services – the first cloud?</a:t>
            </a:r>
          </a:p>
          <a:p>
            <a:endParaRPr lang="en-US" sz="2400" dirty="0"/>
          </a:p>
        </p:txBody>
      </p:sp>
      <p:pic>
        <p:nvPicPr>
          <p:cNvPr id="7" name="Picture 6">
            <a:extLst>
              <a:ext uri="{FF2B5EF4-FFF2-40B4-BE49-F238E27FC236}">
                <a16:creationId xmlns:a16="http://schemas.microsoft.com/office/drawing/2014/main" id="{52BADF66-EB25-4143-98EC-4681EB80F91C}"/>
              </a:ext>
            </a:extLst>
          </p:cNvPr>
          <p:cNvPicPr>
            <a:picLocks noChangeAspect="1"/>
          </p:cNvPicPr>
          <p:nvPr/>
        </p:nvPicPr>
        <p:blipFill>
          <a:blip r:embed="rId3"/>
          <a:stretch>
            <a:fillRect/>
          </a:stretch>
        </p:blipFill>
        <p:spPr>
          <a:xfrm rot="267864">
            <a:off x="8508902" y="1402447"/>
            <a:ext cx="1567448" cy="1044966"/>
          </a:xfrm>
          <a:prstGeom prst="rect">
            <a:avLst/>
          </a:prstGeom>
        </p:spPr>
      </p:pic>
      <p:pic>
        <p:nvPicPr>
          <p:cNvPr id="6" name="Picture 5">
            <a:extLst>
              <a:ext uri="{FF2B5EF4-FFF2-40B4-BE49-F238E27FC236}">
                <a16:creationId xmlns:a16="http://schemas.microsoft.com/office/drawing/2014/main" id="{FEBD123C-9B63-924A-B9E2-62A88F2F9A22}"/>
              </a:ext>
            </a:extLst>
          </p:cNvPr>
          <p:cNvPicPr>
            <a:picLocks noChangeAspect="1"/>
          </p:cNvPicPr>
          <p:nvPr/>
        </p:nvPicPr>
        <p:blipFill>
          <a:blip r:embed="rId4"/>
          <a:stretch>
            <a:fillRect/>
          </a:stretch>
        </p:blipFill>
        <p:spPr>
          <a:xfrm rot="928337">
            <a:off x="8581175" y="4206254"/>
            <a:ext cx="959218" cy="959218"/>
          </a:xfrm>
          <a:prstGeom prst="rect">
            <a:avLst/>
          </a:prstGeom>
        </p:spPr>
      </p:pic>
      <p:pic>
        <p:nvPicPr>
          <p:cNvPr id="4" name="Picture 3">
            <a:extLst>
              <a:ext uri="{FF2B5EF4-FFF2-40B4-BE49-F238E27FC236}">
                <a16:creationId xmlns:a16="http://schemas.microsoft.com/office/drawing/2014/main" id="{EF9172CF-9EEA-8F78-858F-0EBF4215EC8D}"/>
              </a:ext>
            </a:extLst>
          </p:cNvPr>
          <p:cNvPicPr>
            <a:picLocks noChangeAspect="1"/>
          </p:cNvPicPr>
          <p:nvPr/>
        </p:nvPicPr>
        <p:blipFill>
          <a:blip r:embed="rId5"/>
          <a:stretch>
            <a:fillRect/>
          </a:stretch>
        </p:blipFill>
        <p:spPr>
          <a:xfrm rot="1414048">
            <a:off x="9652555" y="2752308"/>
            <a:ext cx="653239" cy="1160153"/>
          </a:xfrm>
          <a:prstGeom prst="rect">
            <a:avLst/>
          </a:prstGeom>
        </p:spPr>
      </p:pic>
      <p:sp>
        <p:nvSpPr>
          <p:cNvPr id="8" name="Date Placeholder 7">
            <a:extLst>
              <a:ext uri="{FF2B5EF4-FFF2-40B4-BE49-F238E27FC236}">
                <a16:creationId xmlns:a16="http://schemas.microsoft.com/office/drawing/2014/main" id="{2B38B50D-8203-691C-5629-747FCD9D05B9}"/>
              </a:ext>
            </a:extLst>
          </p:cNvPr>
          <p:cNvSpPr>
            <a:spLocks noGrp="1"/>
          </p:cNvSpPr>
          <p:nvPr>
            <p:ph type="dt" sz="half" idx="10"/>
          </p:nvPr>
        </p:nvSpPr>
        <p:spPr/>
        <p:txBody>
          <a:bodyPr/>
          <a:lstStyle/>
          <a:p>
            <a:r>
              <a:rPr lang="en-US"/>
              <a:t>14 September 2022</a:t>
            </a:r>
            <a:endParaRPr lang="en-GB"/>
          </a:p>
        </p:txBody>
      </p:sp>
      <p:sp>
        <p:nvSpPr>
          <p:cNvPr id="10" name="Footer Placeholder 9">
            <a:extLst>
              <a:ext uri="{FF2B5EF4-FFF2-40B4-BE49-F238E27FC236}">
                <a16:creationId xmlns:a16="http://schemas.microsoft.com/office/drawing/2014/main" id="{F248EE2A-E4DC-84C8-C9DA-2163573B9762}"/>
              </a:ext>
            </a:extLst>
          </p:cNvPr>
          <p:cNvSpPr>
            <a:spLocks noGrp="1"/>
          </p:cNvSpPr>
          <p:nvPr>
            <p:ph type="ftr" sz="quarter" idx="11"/>
          </p:nvPr>
        </p:nvSpPr>
        <p:spPr/>
        <p:txBody>
          <a:bodyPr/>
          <a:lstStyle/>
          <a:p>
            <a:r>
              <a:rPr lang="en-GB"/>
              <a:t>Frédéric Hemmer</a:t>
            </a:r>
          </a:p>
        </p:txBody>
      </p:sp>
      <p:sp>
        <p:nvSpPr>
          <p:cNvPr id="11" name="Slide Number Placeholder 10">
            <a:extLst>
              <a:ext uri="{FF2B5EF4-FFF2-40B4-BE49-F238E27FC236}">
                <a16:creationId xmlns:a16="http://schemas.microsoft.com/office/drawing/2014/main" id="{E71E35D7-78FA-413C-A32D-E43EA42A5979}"/>
              </a:ext>
            </a:extLst>
          </p:cNvPr>
          <p:cNvSpPr>
            <a:spLocks noGrp="1"/>
          </p:cNvSpPr>
          <p:nvPr>
            <p:ph type="sldNum" sz="quarter" idx="12"/>
          </p:nvPr>
        </p:nvSpPr>
        <p:spPr/>
        <p:txBody>
          <a:bodyPr/>
          <a:lstStyle/>
          <a:p>
            <a:fld id="{533542ED-50CB-4D43-8DF1-824BC7BE6DE8}" type="slidenum">
              <a:rPr lang="en-GB" smtClean="0"/>
              <a:t>15</a:t>
            </a:fld>
            <a:endParaRPr lang="en-GB"/>
          </a:p>
        </p:txBody>
      </p:sp>
    </p:spTree>
    <p:extLst>
      <p:ext uri="{BB962C8B-B14F-4D97-AF65-F5344CB8AC3E}">
        <p14:creationId xmlns:p14="http://schemas.microsoft.com/office/powerpoint/2010/main" val="21266490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B7F387-3DA5-AB41-C4C5-72C7D262CA2C}"/>
              </a:ext>
            </a:extLst>
          </p:cNvPr>
          <p:cNvSpPr txBox="1"/>
          <p:nvPr/>
        </p:nvSpPr>
        <p:spPr>
          <a:xfrm>
            <a:off x="1081206" y="1201453"/>
            <a:ext cx="4016187" cy="2585323"/>
          </a:xfrm>
          <a:prstGeom prst="rect">
            <a:avLst/>
          </a:prstGeom>
          <a:noFill/>
        </p:spPr>
        <p:txBody>
          <a:bodyPr wrap="square" rtlCol="0">
            <a:spAutoFit/>
          </a:bodyPr>
          <a:lstStyle/>
          <a:p>
            <a:pPr marL="285750" indent="-285750">
              <a:buFont typeface="Arial" panose="020B0604020202020204" pitchFamily="34" charset="0"/>
              <a:buChar char="•"/>
            </a:pPr>
            <a:r>
              <a:rPr lang="en-GB" dirty="0"/>
              <a:t>Compared with LEP - LHC detectors</a:t>
            </a:r>
            <a:br>
              <a:rPr lang="en-GB" dirty="0"/>
            </a:br>
            <a:r>
              <a:rPr lang="en-GB" dirty="0"/>
              <a:t>-- would produce much more data</a:t>
            </a:r>
            <a:br>
              <a:rPr lang="en-GB" dirty="0"/>
            </a:br>
            <a:r>
              <a:rPr lang="en-GB" dirty="0"/>
              <a:t>-- with more complex events</a:t>
            </a:r>
          </a:p>
          <a:p>
            <a:pPr marL="285750" indent="-285750">
              <a:buFont typeface="Arial" panose="020B0604020202020204" pitchFamily="34" charset="0"/>
              <a:buChar char="•"/>
            </a:pPr>
            <a:r>
              <a:rPr lang="en-GB" dirty="0"/>
              <a:t>The LHC project budget had no line for computing at CERN</a:t>
            </a:r>
          </a:p>
          <a:p>
            <a:pPr marL="285750" indent="-285750">
              <a:buFont typeface="Arial" panose="020B0604020202020204" pitchFamily="34" charset="0"/>
              <a:buChar char="•"/>
            </a:pPr>
            <a:r>
              <a:rPr lang="en-GB" dirty="0"/>
              <a:t>Most of the computing capacity required would have to come from outside of CERN</a:t>
            </a:r>
          </a:p>
          <a:p>
            <a:endParaRPr lang="en-GB" dirty="0"/>
          </a:p>
        </p:txBody>
      </p:sp>
      <p:sp>
        <p:nvSpPr>
          <p:cNvPr id="5" name="TextBox 4">
            <a:extLst>
              <a:ext uri="{FF2B5EF4-FFF2-40B4-BE49-F238E27FC236}">
                <a16:creationId xmlns:a16="http://schemas.microsoft.com/office/drawing/2014/main" id="{0699AEA3-9D4E-705C-97EE-C6EA7ECC4609}"/>
              </a:ext>
            </a:extLst>
          </p:cNvPr>
          <p:cNvSpPr txBox="1"/>
          <p:nvPr/>
        </p:nvSpPr>
        <p:spPr>
          <a:xfrm>
            <a:off x="3716636" y="6582975"/>
            <a:ext cx="5051126" cy="276999"/>
          </a:xfrm>
          <a:prstGeom prst="rect">
            <a:avLst/>
          </a:prstGeom>
          <a:noFill/>
        </p:spPr>
        <p:txBody>
          <a:bodyPr wrap="none" rtlCol="0">
            <a:spAutoFit/>
          </a:bodyPr>
          <a:lstStyle/>
          <a:p>
            <a:r>
              <a:rPr lang="en-GB" sz="1200" i="1" dirty="0"/>
              <a:t>** adapted from LCG Technical Design Report 2005 with start-up date of 2007 </a:t>
            </a:r>
          </a:p>
        </p:txBody>
      </p:sp>
      <p:graphicFrame>
        <p:nvGraphicFramePr>
          <p:cNvPr id="12" name="Chart 11">
            <a:extLst>
              <a:ext uri="{FF2B5EF4-FFF2-40B4-BE49-F238E27FC236}">
                <a16:creationId xmlns:a16="http://schemas.microsoft.com/office/drawing/2014/main" id="{1522E571-80B0-2C44-BC6B-D04235065A15}"/>
              </a:ext>
            </a:extLst>
          </p:cNvPr>
          <p:cNvGraphicFramePr>
            <a:graphicFrameLocks/>
          </p:cNvGraphicFramePr>
          <p:nvPr/>
        </p:nvGraphicFramePr>
        <p:xfrm>
          <a:off x="5818156" y="955830"/>
          <a:ext cx="4572000" cy="2743200"/>
        </p:xfrm>
        <a:graphic>
          <a:graphicData uri="http://schemas.openxmlformats.org/drawingml/2006/chart">
            <c:chart xmlns:c="http://schemas.openxmlformats.org/drawingml/2006/chart" xmlns:r="http://schemas.openxmlformats.org/officeDocument/2006/relationships" r:id="rId3"/>
          </a:graphicData>
        </a:graphic>
      </p:graphicFrame>
      <p:grpSp>
        <p:nvGrpSpPr>
          <p:cNvPr id="4" name="Group 3">
            <a:extLst>
              <a:ext uri="{FF2B5EF4-FFF2-40B4-BE49-F238E27FC236}">
                <a16:creationId xmlns:a16="http://schemas.microsoft.com/office/drawing/2014/main" id="{E9406096-E204-5732-0479-8A9650B82583}"/>
              </a:ext>
            </a:extLst>
          </p:cNvPr>
          <p:cNvGrpSpPr/>
          <p:nvPr/>
        </p:nvGrpSpPr>
        <p:grpSpPr>
          <a:xfrm>
            <a:off x="6096000" y="2303881"/>
            <a:ext cx="3295706" cy="1019873"/>
            <a:chOff x="5149047" y="2089087"/>
            <a:chExt cx="3295706" cy="1019873"/>
          </a:xfrm>
        </p:grpSpPr>
        <p:sp>
          <p:nvSpPr>
            <p:cNvPr id="2" name="TextBox 1">
              <a:extLst>
                <a:ext uri="{FF2B5EF4-FFF2-40B4-BE49-F238E27FC236}">
                  <a16:creationId xmlns:a16="http://schemas.microsoft.com/office/drawing/2014/main" id="{7288E010-12DB-2A46-E363-F82039D1201E}"/>
                </a:ext>
              </a:extLst>
            </p:cNvPr>
            <p:cNvSpPr txBox="1"/>
            <p:nvPr/>
          </p:nvSpPr>
          <p:spPr>
            <a:xfrm>
              <a:off x="5149047" y="2089087"/>
              <a:ext cx="2574943" cy="461665"/>
            </a:xfrm>
            <a:prstGeom prst="rect">
              <a:avLst/>
            </a:prstGeom>
            <a:noFill/>
          </p:spPr>
          <p:txBody>
            <a:bodyPr wrap="square" rtlCol="0">
              <a:spAutoFit/>
            </a:bodyPr>
            <a:lstStyle/>
            <a:p>
              <a:pPr defTabSz="457200" rtl="1"/>
              <a:r>
                <a:rPr lang="en-GB" sz="1200" b="1" dirty="0"/>
                <a:t>The “Moore’s Law” extrapolation of the funding available at CERN</a:t>
              </a:r>
            </a:p>
          </p:txBody>
        </p:sp>
        <p:cxnSp>
          <p:nvCxnSpPr>
            <p:cNvPr id="6" name="Straight Arrow Connector 5">
              <a:extLst>
                <a:ext uri="{FF2B5EF4-FFF2-40B4-BE49-F238E27FC236}">
                  <a16:creationId xmlns:a16="http://schemas.microsoft.com/office/drawing/2014/main" id="{40817F56-5401-1D49-E9D2-C22009B9690B}"/>
                </a:ext>
              </a:extLst>
            </p:cNvPr>
            <p:cNvCxnSpPr/>
            <p:nvPr/>
          </p:nvCxnSpPr>
          <p:spPr>
            <a:xfrm>
              <a:off x="7196866" y="2399878"/>
              <a:ext cx="1247887" cy="70908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15" name="Chart 14">
            <a:extLst>
              <a:ext uri="{FF2B5EF4-FFF2-40B4-BE49-F238E27FC236}">
                <a16:creationId xmlns:a16="http://schemas.microsoft.com/office/drawing/2014/main" id="{B6E6FA0E-02F7-8F43-A97D-23E0124F3EC9}"/>
              </a:ext>
            </a:extLst>
          </p:cNvPr>
          <p:cNvGraphicFramePr>
            <a:graphicFrameLocks/>
          </p:cNvGraphicFramePr>
          <p:nvPr/>
        </p:nvGraphicFramePr>
        <p:xfrm>
          <a:off x="1246156" y="3699030"/>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Chart 15">
            <a:extLst>
              <a:ext uri="{FF2B5EF4-FFF2-40B4-BE49-F238E27FC236}">
                <a16:creationId xmlns:a16="http://schemas.microsoft.com/office/drawing/2014/main" id="{EE144FF2-0923-F64F-BFEA-3C7AB98A3695}"/>
              </a:ext>
            </a:extLst>
          </p:cNvPr>
          <p:cNvGraphicFramePr>
            <a:graphicFrameLocks/>
          </p:cNvGraphicFramePr>
          <p:nvPr/>
        </p:nvGraphicFramePr>
        <p:xfrm>
          <a:off x="5818156" y="3699030"/>
          <a:ext cx="45720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7" name="Title 6">
            <a:extLst>
              <a:ext uri="{FF2B5EF4-FFF2-40B4-BE49-F238E27FC236}">
                <a16:creationId xmlns:a16="http://schemas.microsoft.com/office/drawing/2014/main" id="{B90CADEA-5753-7163-24A4-46EBC38A7D8B}"/>
              </a:ext>
            </a:extLst>
          </p:cNvPr>
          <p:cNvSpPr>
            <a:spLocks noGrp="1"/>
          </p:cNvSpPr>
          <p:nvPr>
            <p:ph type="title"/>
          </p:nvPr>
        </p:nvSpPr>
        <p:spPr>
          <a:xfrm>
            <a:off x="560356" y="133213"/>
            <a:ext cx="10515600" cy="995791"/>
          </a:xfrm>
        </p:spPr>
        <p:txBody>
          <a:bodyPr>
            <a:noAutofit/>
          </a:bodyPr>
          <a:lstStyle/>
          <a:p>
            <a:r>
              <a:rPr lang="en-GB" sz="3200" dirty="0">
                <a:latin typeface="Calibri"/>
              </a:rPr>
              <a:t>The Problem: </a:t>
            </a:r>
            <a:r>
              <a:rPr lang="en-GB" sz="2800" dirty="0">
                <a:latin typeface="Calibri"/>
              </a:rPr>
              <a:t>Estimated** requirements for LHC offline computing</a:t>
            </a:r>
            <a:br>
              <a:rPr lang="en-GB" sz="2800" dirty="0">
                <a:latin typeface="Calibri"/>
              </a:rPr>
            </a:br>
            <a:endParaRPr lang="en-GB" sz="2800" dirty="0"/>
          </a:p>
        </p:txBody>
      </p:sp>
      <p:sp>
        <p:nvSpPr>
          <p:cNvPr id="9" name="Date Placeholder 8">
            <a:extLst>
              <a:ext uri="{FF2B5EF4-FFF2-40B4-BE49-F238E27FC236}">
                <a16:creationId xmlns:a16="http://schemas.microsoft.com/office/drawing/2014/main" id="{B012FA91-61EA-C48D-1B8F-069B666C7155}"/>
              </a:ext>
            </a:extLst>
          </p:cNvPr>
          <p:cNvSpPr>
            <a:spLocks noGrp="1"/>
          </p:cNvSpPr>
          <p:nvPr>
            <p:ph type="dt" sz="half" idx="10"/>
          </p:nvPr>
        </p:nvSpPr>
        <p:spPr/>
        <p:txBody>
          <a:bodyPr/>
          <a:lstStyle/>
          <a:p>
            <a:r>
              <a:rPr lang="en-US"/>
              <a:t>14 September 2022</a:t>
            </a:r>
            <a:endParaRPr lang="en-GB"/>
          </a:p>
        </p:txBody>
      </p:sp>
      <p:sp>
        <p:nvSpPr>
          <p:cNvPr id="11" name="Footer Placeholder 10">
            <a:extLst>
              <a:ext uri="{FF2B5EF4-FFF2-40B4-BE49-F238E27FC236}">
                <a16:creationId xmlns:a16="http://schemas.microsoft.com/office/drawing/2014/main" id="{503AE716-3C43-787C-1E7D-756EA6B36145}"/>
              </a:ext>
            </a:extLst>
          </p:cNvPr>
          <p:cNvSpPr>
            <a:spLocks noGrp="1"/>
          </p:cNvSpPr>
          <p:nvPr>
            <p:ph type="ftr" sz="quarter" idx="11"/>
          </p:nvPr>
        </p:nvSpPr>
        <p:spPr/>
        <p:txBody>
          <a:bodyPr/>
          <a:lstStyle/>
          <a:p>
            <a:r>
              <a:rPr lang="en-GB"/>
              <a:t>Frédéric Hemmer</a:t>
            </a:r>
          </a:p>
        </p:txBody>
      </p:sp>
      <p:sp>
        <p:nvSpPr>
          <p:cNvPr id="13" name="Slide Number Placeholder 12">
            <a:extLst>
              <a:ext uri="{FF2B5EF4-FFF2-40B4-BE49-F238E27FC236}">
                <a16:creationId xmlns:a16="http://schemas.microsoft.com/office/drawing/2014/main" id="{15C5737A-9109-C92A-44E8-1DB708CB07C8}"/>
              </a:ext>
            </a:extLst>
          </p:cNvPr>
          <p:cNvSpPr>
            <a:spLocks noGrp="1"/>
          </p:cNvSpPr>
          <p:nvPr>
            <p:ph type="sldNum" sz="quarter" idx="12"/>
          </p:nvPr>
        </p:nvSpPr>
        <p:spPr/>
        <p:txBody>
          <a:bodyPr/>
          <a:lstStyle/>
          <a:p>
            <a:fld id="{533542ED-50CB-4D43-8DF1-824BC7BE6DE8}" type="slidenum">
              <a:rPr lang="en-GB" smtClean="0"/>
              <a:t>16</a:t>
            </a:fld>
            <a:endParaRPr lang="en-GB"/>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CE445-E6AE-FBE2-AAD1-CBFE7006A4A0}"/>
              </a:ext>
            </a:extLst>
          </p:cNvPr>
          <p:cNvSpPr>
            <a:spLocks noGrp="1"/>
          </p:cNvSpPr>
          <p:nvPr>
            <p:ph type="title"/>
          </p:nvPr>
        </p:nvSpPr>
        <p:spPr/>
        <p:txBody>
          <a:bodyPr/>
          <a:lstStyle/>
          <a:p>
            <a:r>
              <a:rPr lang="en-GB" dirty="0"/>
              <a:t>Search for a Solution</a:t>
            </a:r>
          </a:p>
        </p:txBody>
      </p:sp>
      <p:sp>
        <p:nvSpPr>
          <p:cNvPr id="3" name="Content Placeholder 2">
            <a:extLst>
              <a:ext uri="{FF2B5EF4-FFF2-40B4-BE49-F238E27FC236}">
                <a16:creationId xmlns:a16="http://schemas.microsoft.com/office/drawing/2014/main" id="{C8F98803-0962-1D48-A8C7-99DC8DD88E34}"/>
              </a:ext>
            </a:extLst>
          </p:cNvPr>
          <p:cNvSpPr>
            <a:spLocks noGrp="1"/>
          </p:cNvSpPr>
          <p:nvPr>
            <p:ph idx="1"/>
          </p:nvPr>
        </p:nvSpPr>
        <p:spPr>
          <a:xfrm>
            <a:off x="838200" y="1825625"/>
            <a:ext cx="7167465" cy="4351338"/>
          </a:xfrm>
        </p:spPr>
        <p:txBody>
          <a:bodyPr>
            <a:normAutofit fontScale="77500" lnSpcReduction="20000"/>
          </a:bodyPr>
          <a:lstStyle/>
          <a:p>
            <a:r>
              <a:rPr lang="en-GB" sz="3000" dirty="0"/>
              <a:t>The MONARC** Project was started in 1997 </a:t>
            </a:r>
          </a:p>
          <a:p>
            <a:r>
              <a:rPr lang="en-GB" sz="3000" dirty="0"/>
              <a:t>to assess requirements, technologies and costs for LHC computing</a:t>
            </a:r>
            <a:r>
              <a:rPr lang="en-GB" sz="3000" i="1" dirty="0"/>
              <a:t>.</a:t>
            </a:r>
          </a:p>
          <a:p>
            <a:pPr lvl="0"/>
            <a:r>
              <a:rPr lang="en-GB" sz="3000" dirty="0"/>
              <a:t>and propose a solution within the constraints of </a:t>
            </a:r>
          </a:p>
          <a:p>
            <a:pPr lvl="1"/>
            <a:r>
              <a:rPr lang="en-GB" sz="3000" dirty="0"/>
              <a:t>the large data volumes</a:t>
            </a:r>
          </a:p>
          <a:p>
            <a:pPr lvl="1"/>
            <a:r>
              <a:rPr lang="en-GB" sz="3000" dirty="0"/>
              <a:t>the need to incorporate resources of different capacity and functionality spread across the world</a:t>
            </a:r>
          </a:p>
          <a:p>
            <a:pPr lvl="1"/>
            <a:r>
              <a:rPr lang="en-GB" sz="3000" dirty="0"/>
              <a:t>the bandwidth of wide area networking that could be expected in 2005</a:t>
            </a:r>
          </a:p>
          <a:p>
            <a:pPr lvl="1"/>
            <a:r>
              <a:rPr lang="en-US" sz="3000" dirty="0"/>
              <a:t>using an architecture that looked feasible to be implemented in the time available</a:t>
            </a:r>
          </a:p>
          <a:p>
            <a:pPr marL="0" indent="0">
              <a:buNone/>
            </a:pPr>
            <a:endParaRPr lang="en-US" sz="3000" dirty="0"/>
          </a:p>
          <a:p>
            <a:pPr marL="0" indent="0">
              <a:buNone/>
            </a:pPr>
            <a:r>
              <a:rPr lang="en-US" sz="2400" dirty="0"/>
              <a:t>** </a:t>
            </a:r>
            <a:r>
              <a:rPr lang="en-GB" sz="2400" i="1" dirty="0"/>
              <a:t>CERN/LCB 2000-001 Models of Networked Analysis at Regional Centres for LHC Experiments – </a:t>
            </a:r>
            <a:r>
              <a:rPr lang="en-GB" sz="2400" i="1" dirty="0" err="1"/>
              <a:t>H.Newman</a:t>
            </a:r>
            <a:r>
              <a:rPr lang="en-GB" sz="2400" i="1" dirty="0"/>
              <a:t> (chair) et al</a:t>
            </a:r>
            <a:endParaRPr lang="en-US" sz="2400" dirty="0"/>
          </a:p>
        </p:txBody>
      </p:sp>
      <p:pic>
        <p:nvPicPr>
          <p:cNvPr id="4" name="Picture 3">
            <a:extLst>
              <a:ext uri="{FF2B5EF4-FFF2-40B4-BE49-F238E27FC236}">
                <a16:creationId xmlns:a16="http://schemas.microsoft.com/office/drawing/2014/main" id="{18B04305-033E-0480-9BCD-67CBC9029334}"/>
              </a:ext>
            </a:extLst>
          </p:cNvPr>
          <p:cNvPicPr>
            <a:picLocks noChangeAspect="1"/>
          </p:cNvPicPr>
          <p:nvPr/>
        </p:nvPicPr>
        <p:blipFill>
          <a:blip r:embed="rId2"/>
          <a:stretch>
            <a:fillRect/>
          </a:stretch>
        </p:blipFill>
        <p:spPr>
          <a:xfrm>
            <a:off x="7790063" y="644843"/>
            <a:ext cx="4202847" cy="5532120"/>
          </a:xfrm>
          <a:prstGeom prst="rect">
            <a:avLst/>
          </a:prstGeom>
        </p:spPr>
      </p:pic>
      <p:sp>
        <p:nvSpPr>
          <p:cNvPr id="6" name="TextBox 5">
            <a:extLst>
              <a:ext uri="{FF2B5EF4-FFF2-40B4-BE49-F238E27FC236}">
                <a16:creationId xmlns:a16="http://schemas.microsoft.com/office/drawing/2014/main" id="{FB0650C6-5A3C-E90C-EBBF-9A051C30DF03}"/>
              </a:ext>
            </a:extLst>
          </p:cNvPr>
          <p:cNvSpPr txBox="1"/>
          <p:nvPr/>
        </p:nvSpPr>
        <p:spPr>
          <a:xfrm rot="19598611">
            <a:off x="8005665" y="3429000"/>
            <a:ext cx="3646311" cy="954107"/>
          </a:xfrm>
          <a:prstGeom prst="rect">
            <a:avLst/>
          </a:prstGeom>
          <a:solidFill>
            <a:schemeClr val="bg1"/>
          </a:solidFill>
          <a:ln>
            <a:solidFill>
              <a:schemeClr val="accent1"/>
            </a:solidFill>
          </a:ln>
        </p:spPr>
        <p:txBody>
          <a:bodyPr wrap="square" rtlCol="0">
            <a:spAutoFit/>
          </a:bodyPr>
          <a:lstStyle/>
          <a:p>
            <a:pPr algn="ctr"/>
            <a:r>
              <a:rPr lang="fr-CH" sz="2800" b="1" dirty="0">
                <a:solidFill>
                  <a:schemeClr val="accent1">
                    <a:lumMod val="50000"/>
                  </a:schemeClr>
                </a:solidFill>
              </a:rPr>
              <a:t>The Importance of Community </a:t>
            </a:r>
            <a:r>
              <a:rPr lang="fr-CH" sz="2800" b="1" dirty="0" err="1">
                <a:solidFill>
                  <a:schemeClr val="accent1">
                    <a:lumMod val="50000"/>
                  </a:schemeClr>
                </a:solidFill>
              </a:rPr>
              <a:t>Buy</a:t>
            </a:r>
            <a:r>
              <a:rPr lang="fr-CH" sz="2800" b="1" dirty="0">
                <a:solidFill>
                  <a:schemeClr val="accent1">
                    <a:lumMod val="50000"/>
                  </a:schemeClr>
                </a:solidFill>
              </a:rPr>
              <a:t>-In</a:t>
            </a:r>
            <a:endParaRPr lang="en-GB" sz="2800" b="1" dirty="0">
              <a:solidFill>
                <a:schemeClr val="accent1">
                  <a:lumMod val="50000"/>
                </a:schemeClr>
              </a:solidFill>
            </a:endParaRPr>
          </a:p>
        </p:txBody>
      </p:sp>
      <p:sp>
        <p:nvSpPr>
          <p:cNvPr id="7" name="Date Placeholder 6">
            <a:extLst>
              <a:ext uri="{FF2B5EF4-FFF2-40B4-BE49-F238E27FC236}">
                <a16:creationId xmlns:a16="http://schemas.microsoft.com/office/drawing/2014/main" id="{9EBD5091-E632-E726-21B5-5E224D68450C}"/>
              </a:ext>
            </a:extLst>
          </p:cNvPr>
          <p:cNvSpPr>
            <a:spLocks noGrp="1"/>
          </p:cNvSpPr>
          <p:nvPr>
            <p:ph type="dt" sz="half" idx="10"/>
          </p:nvPr>
        </p:nvSpPr>
        <p:spPr/>
        <p:txBody>
          <a:bodyPr/>
          <a:lstStyle/>
          <a:p>
            <a:r>
              <a:rPr lang="en-US"/>
              <a:t>14 September 2022</a:t>
            </a:r>
            <a:endParaRPr lang="en-GB"/>
          </a:p>
        </p:txBody>
      </p:sp>
      <p:sp>
        <p:nvSpPr>
          <p:cNvPr id="8" name="Footer Placeholder 7">
            <a:extLst>
              <a:ext uri="{FF2B5EF4-FFF2-40B4-BE49-F238E27FC236}">
                <a16:creationId xmlns:a16="http://schemas.microsoft.com/office/drawing/2014/main" id="{0670B742-93EC-AC88-9477-1C68617B6F0E}"/>
              </a:ext>
            </a:extLst>
          </p:cNvPr>
          <p:cNvSpPr>
            <a:spLocks noGrp="1"/>
          </p:cNvSpPr>
          <p:nvPr>
            <p:ph type="ftr" sz="quarter" idx="11"/>
          </p:nvPr>
        </p:nvSpPr>
        <p:spPr/>
        <p:txBody>
          <a:bodyPr/>
          <a:lstStyle/>
          <a:p>
            <a:r>
              <a:rPr lang="en-GB"/>
              <a:t>Frédéric Hemmer</a:t>
            </a:r>
          </a:p>
        </p:txBody>
      </p:sp>
      <p:sp>
        <p:nvSpPr>
          <p:cNvPr id="9" name="Slide Number Placeholder 8">
            <a:extLst>
              <a:ext uri="{FF2B5EF4-FFF2-40B4-BE49-F238E27FC236}">
                <a16:creationId xmlns:a16="http://schemas.microsoft.com/office/drawing/2014/main" id="{04C21771-1C6D-914A-671C-DAB1CD913DBD}"/>
              </a:ext>
            </a:extLst>
          </p:cNvPr>
          <p:cNvSpPr>
            <a:spLocks noGrp="1"/>
          </p:cNvSpPr>
          <p:nvPr>
            <p:ph type="sldNum" sz="quarter" idx="12"/>
          </p:nvPr>
        </p:nvSpPr>
        <p:spPr/>
        <p:txBody>
          <a:bodyPr/>
          <a:lstStyle/>
          <a:p>
            <a:fld id="{533542ED-50CB-4D43-8DF1-824BC7BE6DE8}" type="slidenum">
              <a:rPr lang="en-GB" smtClean="0"/>
              <a:t>17</a:t>
            </a:fld>
            <a:endParaRPr lang="en-GB"/>
          </a:p>
        </p:txBody>
      </p:sp>
    </p:spTree>
    <p:extLst>
      <p:ext uri="{BB962C8B-B14F-4D97-AF65-F5344CB8AC3E}">
        <p14:creationId xmlns:p14="http://schemas.microsoft.com/office/powerpoint/2010/main" val="138398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7DC39D8-E067-7B42-3298-1E9E5E3FDCBC}"/>
              </a:ext>
            </a:extLst>
          </p:cNvPr>
          <p:cNvSpPr>
            <a:spLocks noGrp="1"/>
          </p:cNvSpPr>
          <p:nvPr>
            <p:ph type="body" idx="1"/>
          </p:nvPr>
        </p:nvSpPr>
        <p:spPr>
          <a:xfrm>
            <a:off x="715610" y="21692"/>
            <a:ext cx="5157787" cy="823912"/>
          </a:xfrm>
        </p:spPr>
        <p:txBody>
          <a:bodyPr/>
          <a:lstStyle/>
          <a:p>
            <a:r>
              <a:rPr lang="en-GB" dirty="0"/>
              <a:t>The </a:t>
            </a:r>
            <a:r>
              <a:rPr lang="en-GB" dirty="0" err="1"/>
              <a:t>Monarc</a:t>
            </a:r>
            <a:r>
              <a:rPr lang="en-GB" dirty="0"/>
              <a:t> distributed model</a:t>
            </a:r>
          </a:p>
        </p:txBody>
      </p:sp>
      <p:pic>
        <p:nvPicPr>
          <p:cNvPr id="12" name="Content Placeholder 11">
            <a:extLst>
              <a:ext uri="{FF2B5EF4-FFF2-40B4-BE49-F238E27FC236}">
                <a16:creationId xmlns:a16="http://schemas.microsoft.com/office/drawing/2014/main" id="{702717D3-6512-347A-68B6-7E24568BD57F}"/>
              </a:ext>
            </a:extLst>
          </p:cNvPr>
          <p:cNvPicPr>
            <a:picLocks noGrp="1" noChangeAspect="1"/>
          </p:cNvPicPr>
          <p:nvPr>
            <p:ph sz="half" idx="2"/>
          </p:nvPr>
        </p:nvPicPr>
        <p:blipFill>
          <a:blip r:embed="rId2"/>
          <a:stretch>
            <a:fillRect/>
          </a:stretch>
        </p:blipFill>
        <p:spPr>
          <a:xfrm>
            <a:off x="715963" y="1257944"/>
            <a:ext cx="5157787" cy="3974686"/>
          </a:xfrm>
          <a:prstGeom prst="rect">
            <a:avLst/>
          </a:prstGeom>
        </p:spPr>
      </p:pic>
      <p:sp>
        <p:nvSpPr>
          <p:cNvPr id="10" name="Text Placeholder 9">
            <a:extLst>
              <a:ext uri="{FF2B5EF4-FFF2-40B4-BE49-F238E27FC236}">
                <a16:creationId xmlns:a16="http://schemas.microsoft.com/office/drawing/2014/main" id="{B959830D-3284-20F5-95FA-8D361513D8A0}"/>
              </a:ext>
            </a:extLst>
          </p:cNvPr>
          <p:cNvSpPr>
            <a:spLocks noGrp="1"/>
          </p:cNvSpPr>
          <p:nvPr>
            <p:ph type="body" sz="quarter" idx="3"/>
          </p:nvPr>
        </p:nvSpPr>
        <p:spPr>
          <a:xfrm>
            <a:off x="6096000" y="21692"/>
            <a:ext cx="5183188" cy="823912"/>
          </a:xfrm>
        </p:spPr>
        <p:txBody>
          <a:bodyPr/>
          <a:lstStyle/>
          <a:p>
            <a:r>
              <a:rPr lang="fr-CH" dirty="0"/>
              <a:t>LHC Computing Model</a:t>
            </a:r>
            <a:endParaRPr lang="en-GB" dirty="0"/>
          </a:p>
        </p:txBody>
      </p:sp>
      <p:pic>
        <p:nvPicPr>
          <p:cNvPr id="13" name="Content Placeholder 12">
            <a:extLst>
              <a:ext uri="{FF2B5EF4-FFF2-40B4-BE49-F238E27FC236}">
                <a16:creationId xmlns:a16="http://schemas.microsoft.com/office/drawing/2014/main" id="{3D53183F-B523-4306-63B7-D0FBA01F5919}"/>
              </a:ext>
            </a:extLst>
          </p:cNvPr>
          <p:cNvPicPr>
            <a:picLocks noGrp="1" noChangeAspect="1"/>
          </p:cNvPicPr>
          <p:nvPr>
            <p:ph sz="quarter" idx="4"/>
          </p:nvPr>
        </p:nvPicPr>
        <p:blipFill>
          <a:blip r:embed="rId3"/>
          <a:stretch>
            <a:fillRect/>
          </a:stretch>
        </p:blipFill>
        <p:spPr>
          <a:xfrm>
            <a:off x="6564086" y="1814890"/>
            <a:ext cx="5183188" cy="3417740"/>
          </a:xfrm>
          <a:prstGeom prst="rect">
            <a:avLst/>
          </a:prstGeom>
        </p:spPr>
      </p:pic>
      <p:sp>
        <p:nvSpPr>
          <p:cNvPr id="4" name="Date Placeholder 3">
            <a:extLst>
              <a:ext uri="{FF2B5EF4-FFF2-40B4-BE49-F238E27FC236}">
                <a16:creationId xmlns:a16="http://schemas.microsoft.com/office/drawing/2014/main" id="{FEF31DDB-2B13-0730-6E80-B1A5393979B6}"/>
              </a:ext>
            </a:extLst>
          </p:cNvPr>
          <p:cNvSpPr>
            <a:spLocks noGrp="1"/>
          </p:cNvSpPr>
          <p:nvPr>
            <p:ph type="dt" sz="half" idx="10"/>
          </p:nvPr>
        </p:nvSpPr>
        <p:spPr/>
        <p:txBody>
          <a:bodyPr/>
          <a:lstStyle/>
          <a:p>
            <a:r>
              <a:rPr lang="en-US"/>
              <a:t>14 September 2022</a:t>
            </a:r>
            <a:endParaRPr lang="en-GB"/>
          </a:p>
        </p:txBody>
      </p:sp>
      <p:sp>
        <p:nvSpPr>
          <p:cNvPr id="5" name="Footer Placeholder 4">
            <a:extLst>
              <a:ext uri="{FF2B5EF4-FFF2-40B4-BE49-F238E27FC236}">
                <a16:creationId xmlns:a16="http://schemas.microsoft.com/office/drawing/2014/main" id="{F83C8B56-A9F9-7868-D290-CDC9DC621089}"/>
              </a:ext>
            </a:extLst>
          </p:cNvPr>
          <p:cNvSpPr>
            <a:spLocks noGrp="1"/>
          </p:cNvSpPr>
          <p:nvPr>
            <p:ph type="ftr" sz="quarter" idx="11"/>
          </p:nvPr>
        </p:nvSpPr>
        <p:spPr/>
        <p:txBody>
          <a:bodyPr/>
          <a:lstStyle/>
          <a:p>
            <a:r>
              <a:rPr lang="en-GB"/>
              <a:t>Frédéric Hemmer</a:t>
            </a:r>
          </a:p>
        </p:txBody>
      </p:sp>
      <p:sp>
        <p:nvSpPr>
          <p:cNvPr id="6" name="Slide Number Placeholder 5">
            <a:extLst>
              <a:ext uri="{FF2B5EF4-FFF2-40B4-BE49-F238E27FC236}">
                <a16:creationId xmlns:a16="http://schemas.microsoft.com/office/drawing/2014/main" id="{937E879E-F9FF-B41B-D11F-69F158F021C0}"/>
              </a:ext>
            </a:extLst>
          </p:cNvPr>
          <p:cNvSpPr>
            <a:spLocks noGrp="1"/>
          </p:cNvSpPr>
          <p:nvPr>
            <p:ph type="sldNum" sz="quarter" idx="12"/>
          </p:nvPr>
        </p:nvSpPr>
        <p:spPr/>
        <p:txBody>
          <a:bodyPr/>
          <a:lstStyle/>
          <a:p>
            <a:fld id="{533542ED-50CB-4D43-8DF1-824BC7BE6DE8}" type="slidenum">
              <a:rPr lang="en-GB" smtClean="0"/>
              <a:t>18</a:t>
            </a:fld>
            <a:endParaRPr lang="en-GB"/>
          </a:p>
        </p:txBody>
      </p:sp>
      <p:sp>
        <p:nvSpPr>
          <p:cNvPr id="14" name="TextBox 13">
            <a:extLst>
              <a:ext uri="{FF2B5EF4-FFF2-40B4-BE49-F238E27FC236}">
                <a16:creationId xmlns:a16="http://schemas.microsoft.com/office/drawing/2014/main" id="{DA81487C-545B-7841-C0A4-9ABE5FA86B83}"/>
              </a:ext>
            </a:extLst>
          </p:cNvPr>
          <p:cNvSpPr txBox="1"/>
          <p:nvPr/>
        </p:nvSpPr>
        <p:spPr>
          <a:xfrm>
            <a:off x="855655" y="5167916"/>
            <a:ext cx="4877696" cy="954107"/>
          </a:xfrm>
          <a:prstGeom prst="rect">
            <a:avLst/>
          </a:prstGeom>
          <a:noFill/>
        </p:spPr>
        <p:txBody>
          <a:bodyPr wrap="square" rtlCol="0">
            <a:spAutoFit/>
          </a:bodyPr>
          <a:lstStyle/>
          <a:p>
            <a:r>
              <a:rPr lang="en-US" sz="1400" dirty="0"/>
              <a:t>Three-tier distributed computing model for the early years of LHC operation – from </a:t>
            </a:r>
            <a:r>
              <a:rPr lang="en-GB" sz="1400" i="1" dirty="0"/>
              <a:t>CERN/LCB 2000-001 Models of Networked Analysis at Regional Centres for LHC Experiments </a:t>
            </a:r>
            <a:r>
              <a:rPr lang="en-GB" sz="1400" dirty="0"/>
              <a:t>(note the WAN data rates and the “optional air freight”)</a:t>
            </a:r>
            <a:endParaRPr lang="en-US" dirty="0"/>
          </a:p>
        </p:txBody>
      </p:sp>
    </p:spTree>
    <p:extLst>
      <p:ext uri="{BB962C8B-B14F-4D97-AF65-F5344CB8AC3E}">
        <p14:creationId xmlns:p14="http://schemas.microsoft.com/office/powerpoint/2010/main" val="145411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420FBF-E7D6-364C-9949-198055593856}"/>
              </a:ext>
            </a:extLst>
          </p:cNvPr>
          <p:cNvPicPr>
            <a:picLocks noChangeAspect="1"/>
          </p:cNvPicPr>
          <p:nvPr/>
        </p:nvPicPr>
        <p:blipFill>
          <a:blip r:embed="rId2"/>
          <a:stretch>
            <a:fillRect/>
          </a:stretch>
        </p:blipFill>
        <p:spPr>
          <a:xfrm>
            <a:off x="9092558" y="2549023"/>
            <a:ext cx="2569570" cy="3267883"/>
          </a:xfrm>
          <a:prstGeom prst="rect">
            <a:avLst/>
          </a:prstGeom>
        </p:spPr>
      </p:pic>
      <p:sp>
        <p:nvSpPr>
          <p:cNvPr id="6" name="Rectangle 3">
            <a:extLst>
              <a:ext uri="{FF2B5EF4-FFF2-40B4-BE49-F238E27FC236}">
                <a16:creationId xmlns:a16="http://schemas.microsoft.com/office/drawing/2014/main" id="{CA1E27CA-CD74-C849-B2AC-61E89E232114}"/>
              </a:ext>
            </a:extLst>
          </p:cNvPr>
          <p:cNvSpPr txBox="1">
            <a:spLocks noChangeArrowheads="1"/>
          </p:cNvSpPr>
          <p:nvPr/>
        </p:nvSpPr>
        <p:spPr>
          <a:xfrm>
            <a:off x="789518" y="1916845"/>
            <a:ext cx="8473451" cy="42848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Symbol" pitchFamily="2" charset="2"/>
              <a:buChar char=""/>
            </a:pPr>
            <a:r>
              <a:rPr lang="en-GB" sz="2400" i="1" dirty="0">
                <a:latin typeface="Calibri" panose="020F0502020204030204" pitchFamily="34" charset="0"/>
                <a:ea typeface="Calibri" panose="020F0502020204030204" pitchFamily="34" charset="0"/>
                <a:cs typeface="Arial" panose="020B0604020202020204" pitchFamily="34" charset="0"/>
              </a:rPr>
              <a:t>The Grid : Blueprint For A New Computing Infrastructure, Morgan Kaufmann, July 1998 – C</a:t>
            </a:r>
            <a:r>
              <a:rPr lang="en-GB" sz="2400" dirty="0">
                <a:latin typeface="Calibri" panose="020F0502020204030204" pitchFamily="34" charset="0"/>
                <a:ea typeface="Calibri" panose="020F0502020204030204" pitchFamily="34" charset="0"/>
                <a:cs typeface="Arial" panose="020B0604020202020204" pitchFamily="34" charset="0"/>
              </a:rPr>
              <a:t>arl </a:t>
            </a:r>
            <a:r>
              <a:rPr lang="en-GB" sz="2400" dirty="0" err="1">
                <a:latin typeface="Calibri" panose="020F0502020204030204" pitchFamily="34" charset="0"/>
                <a:ea typeface="Calibri" panose="020F0502020204030204" pitchFamily="34" charset="0"/>
                <a:cs typeface="Arial" panose="020B0604020202020204" pitchFamily="34" charset="0"/>
              </a:rPr>
              <a:t>Kesselman</a:t>
            </a:r>
            <a:r>
              <a:rPr lang="en-GB" sz="2400" dirty="0">
                <a:latin typeface="Calibri" panose="020F0502020204030204" pitchFamily="34" charset="0"/>
                <a:ea typeface="Calibri" panose="020F0502020204030204" pitchFamily="34" charset="0"/>
                <a:cs typeface="Arial" panose="020B0604020202020204" pitchFamily="34" charset="0"/>
              </a:rPr>
              <a:t> (USC) and Ian Foster (Chicago)</a:t>
            </a:r>
            <a:endParaRPr lang="en-GB" sz="2400" i="1" dirty="0">
              <a:latin typeface="Calibri" panose="020F0502020204030204" pitchFamily="34" charset="0"/>
              <a:ea typeface="Calibri" panose="020F0502020204030204" pitchFamily="34" charset="0"/>
              <a:cs typeface="Arial" panose="020B0604020202020204" pitchFamily="34" charset="0"/>
            </a:endParaRPr>
          </a:p>
          <a:p>
            <a:pPr marL="342900" indent="-342900">
              <a:buFont typeface="Symbol" pitchFamily="2" charset="2"/>
              <a:buChar char=""/>
            </a:pPr>
            <a:r>
              <a:rPr lang="en-GB" sz="2400" dirty="0">
                <a:latin typeface="Calibri" panose="020F0502020204030204" pitchFamily="34" charset="0"/>
                <a:ea typeface="Calibri" panose="020F0502020204030204" pitchFamily="34" charset="0"/>
                <a:cs typeface="Arial" panose="020B0604020202020204" pitchFamily="34" charset="0"/>
              </a:rPr>
              <a:t>The Globus Project supported an open-source toolkit that included the basic functions needed to operate a Grid.</a:t>
            </a:r>
          </a:p>
          <a:p>
            <a:pPr marL="342900" indent="-342900">
              <a:buFont typeface="Symbol" pitchFamily="2" charset="2"/>
              <a:buChar char=""/>
            </a:pPr>
            <a:r>
              <a:rPr lang="en-GB" sz="2400" dirty="0">
                <a:latin typeface="Calibri" panose="020F0502020204030204" pitchFamily="34" charset="0"/>
                <a:ea typeface="Calibri" panose="020F0502020204030204" pitchFamily="34" charset="0"/>
                <a:cs typeface="Arial" panose="020B0604020202020204" pitchFamily="34" charset="0"/>
              </a:rPr>
              <a:t>Early HEP pilots – the Particle Physics Data Grid in the US</a:t>
            </a:r>
            <a:br>
              <a:rPr lang="en-GB" sz="2400" dirty="0">
                <a:latin typeface="Calibri" panose="020F0502020204030204" pitchFamily="34" charset="0"/>
                <a:ea typeface="Calibri" panose="020F0502020204030204" pitchFamily="34" charset="0"/>
                <a:cs typeface="Arial" panose="020B0604020202020204" pitchFamily="34" charset="0"/>
              </a:rPr>
            </a:br>
            <a:r>
              <a:rPr lang="en-GB" sz="2400" dirty="0">
                <a:latin typeface="Calibri" panose="020F0502020204030204" pitchFamily="34" charset="0"/>
                <a:ea typeface="Calibri" panose="020F0502020204030204" pitchFamily="34" charset="0"/>
                <a:cs typeface="Arial" panose="020B0604020202020204" pitchFamily="34" charset="0"/>
              </a:rPr>
              <a:t>                            –  a distributed simulation facility in INFN</a:t>
            </a:r>
          </a:p>
          <a:p>
            <a:pPr marL="342900" indent="-342900">
              <a:buFont typeface="Symbol" pitchFamily="2" charset="2"/>
              <a:buChar char=""/>
            </a:pPr>
            <a:r>
              <a:rPr lang="en-GB" sz="2400" dirty="0">
                <a:latin typeface="Calibri" panose="020F0502020204030204" pitchFamily="34" charset="0"/>
                <a:ea typeface="Calibri" panose="020F0502020204030204" pitchFamily="34" charset="0"/>
                <a:cs typeface="Arial" panose="020B0604020202020204" pitchFamily="34" charset="0"/>
              </a:rPr>
              <a:t>Gave some confidence that distributed computing </a:t>
            </a:r>
            <a:br>
              <a:rPr lang="en-GB" sz="2400" dirty="0">
                <a:latin typeface="Calibri" panose="020F0502020204030204" pitchFamily="34" charset="0"/>
                <a:ea typeface="Calibri" panose="020F0502020204030204" pitchFamily="34" charset="0"/>
                <a:cs typeface="Arial" panose="020B0604020202020204" pitchFamily="34" charset="0"/>
              </a:rPr>
            </a:br>
            <a:r>
              <a:rPr lang="en-GB" sz="2400" dirty="0">
                <a:latin typeface="Calibri" panose="020F0502020204030204" pitchFamily="34" charset="0"/>
                <a:ea typeface="Calibri" panose="020F0502020204030204" pitchFamily="34" charset="0"/>
                <a:cs typeface="Arial" panose="020B0604020202020204" pitchFamily="34" charset="0"/>
              </a:rPr>
              <a:t>services for HEP would be feasible on the timescale</a:t>
            </a:r>
            <a:r>
              <a:rPr lang="he-IL" sz="2400" dirty="0">
                <a:latin typeface="Calibri" panose="020F0502020204030204" pitchFamily="34" charset="0"/>
                <a:ea typeface="Calibri" panose="020F0502020204030204" pitchFamily="34" charset="0"/>
                <a:cs typeface="Arial" panose="020B0604020202020204" pitchFamily="34" charset="0"/>
              </a:rPr>
              <a:t> </a:t>
            </a:r>
            <a:br>
              <a:rPr lang="en-US" sz="2400" dirty="0">
                <a:latin typeface="Calibri" panose="020F0502020204030204" pitchFamily="34" charset="0"/>
                <a:ea typeface="Calibri" panose="020F0502020204030204" pitchFamily="34" charset="0"/>
                <a:cs typeface="Arial" panose="020B0604020202020204" pitchFamily="34" charset="0"/>
              </a:rPr>
            </a:br>
            <a:r>
              <a:rPr lang="en-GB" sz="2400" dirty="0">
                <a:latin typeface="Calibri" panose="020F0502020204030204" pitchFamily="34" charset="0"/>
                <a:ea typeface="Calibri" panose="020F0502020204030204" pitchFamily="34" charset="0"/>
                <a:cs typeface="Arial" panose="020B0604020202020204" pitchFamily="34" charset="0"/>
              </a:rPr>
              <a:t>of LHC</a:t>
            </a:r>
          </a:p>
          <a:p>
            <a:pPr marL="0" indent="0">
              <a:buNone/>
            </a:pPr>
            <a:endParaRPr lang="he-IL" sz="2400" dirty="0">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US" altLang="en-US" sz="2400" dirty="0">
              <a:solidFill>
                <a:schemeClr val="hlink"/>
              </a:solidFill>
            </a:endParaRPr>
          </a:p>
        </p:txBody>
      </p:sp>
      <p:sp>
        <p:nvSpPr>
          <p:cNvPr id="3" name="Title 2">
            <a:extLst>
              <a:ext uri="{FF2B5EF4-FFF2-40B4-BE49-F238E27FC236}">
                <a16:creationId xmlns:a16="http://schemas.microsoft.com/office/drawing/2014/main" id="{067A7C11-9CD5-12D9-B514-175441BB2932}"/>
              </a:ext>
            </a:extLst>
          </p:cNvPr>
          <p:cNvSpPr>
            <a:spLocks noGrp="1"/>
          </p:cNvSpPr>
          <p:nvPr>
            <p:ph type="title"/>
          </p:nvPr>
        </p:nvSpPr>
        <p:spPr/>
        <p:txBody>
          <a:bodyPr>
            <a:normAutofit/>
          </a:bodyPr>
          <a:lstStyle/>
          <a:p>
            <a:r>
              <a:rPr lang="en-GB" b="1" dirty="0"/>
              <a:t>In the wider world the Grid concept was attracting interest</a:t>
            </a:r>
          </a:p>
        </p:txBody>
      </p:sp>
      <p:sp>
        <p:nvSpPr>
          <p:cNvPr id="5" name="Date Placeholder 4">
            <a:extLst>
              <a:ext uri="{FF2B5EF4-FFF2-40B4-BE49-F238E27FC236}">
                <a16:creationId xmlns:a16="http://schemas.microsoft.com/office/drawing/2014/main" id="{73129D9A-BD53-7947-01F1-6EE680F7F676}"/>
              </a:ext>
            </a:extLst>
          </p:cNvPr>
          <p:cNvSpPr>
            <a:spLocks noGrp="1"/>
          </p:cNvSpPr>
          <p:nvPr>
            <p:ph type="dt" sz="half" idx="10"/>
          </p:nvPr>
        </p:nvSpPr>
        <p:spPr/>
        <p:txBody>
          <a:bodyPr/>
          <a:lstStyle/>
          <a:p>
            <a:r>
              <a:rPr lang="en-US"/>
              <a:t>14 September 2022</a:t>
            </a:r>
            <a:endParaRPr lang="en-GB"/>
          </a:p>
        </p:txBody>
      </p:sp>
      <p:sp>
        <p:nvSpPr>
          <p:cNvPr id="7" name="Footer Placeholder 6">
            <a:extLst>
              <a:ext uri="{FF2B5EF4-FFF2-40B4-BE49-F238E27FC236}">
                <a16:creationId xmlns:a16="http://schemas.microsoft.com/office/drawing/2014/main" id="{3A5E8E81-5571-E066-2345-9601E4C7510E}"/>
              </a:ext>
            </a:extLst>
          </p:cNvPr>
          <p:cNvSpPr>
            <a:spLocks noGrp="1"/>
          </p:cNvSpPr>
          <p:nvPr>
            <p:ph type="ftr" sz="quarter" idx="11"/>
          </p:nvPr>
        </p:nvSpPr>
        <p:spPr/>
        <p:txBody>
          <a:bodyPr/>
          <a:lstStyle/>
          <a:p>
            <a:r>
              <a:rPr lang="en-GB"/>
              <a:t>Frédéric Hemmer</a:t>
            </a:r>
          </a:p>
        </p:txBody>
      </p:sp>
      <p:sp>
        <p:nvSpPr>
          <p:cNvPr id="8" name="Slide Number Placeholder 7">
            <a:extLst>
              <a:ext uri="{FF2B5EF4-FFF2-40B4-BE49-F238E27FC236}">
                <a16:creationId xmlns:a16="http://schemas.microsoft.com/office/drawing/2014/main" id="{C1550FB7-527B-C847-51B3-74FF91B51EC6}"/>
              </a:ext>
            </a:extLst>
          </p:cNvPr>
          <p:cNvSpPr>
            <a:spLocks noGrp="1"/>
          </p:cNvSpPr>
          <p:nvPr>
            <p:ph type="sldNum" sz="quarter" idx="12"/>
          </p:nvPr>
        </p:nvSpPr>
        <p:spPr/>
        <p:txBody>
          <a:bodyPr/>
          <a:lstStyle/>
          <a:p>
            <a:fld id="{533542ED-50CB-4D43-8DF1-824BC7BE6DE8}" type="slidenum">
              <a:rPr lang="en-GB" smtClean="0"/>
              <a:t>19</a:t>
            </a:fld>
            <a:endParaRPr lang="en-GB"/>
          </a:p>
        </p:txBody>
      </p:sp>
    </p:spTree>
    <p:extLst>
      <p:ext uri="{BB962C8B-B14F-4D97-AF65-F5344CB8AC3E}">
        <p14:creationId xmlns:p14="http://schemas.microsoft.com/office/powerpoint/2010/main" val="1131379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F8B54-5B7B-3E48-9ADA-DFA987F6B8A9}"/>
              </a:ext>
            </a:extLst>
          </p:cNvPr>
          <p:cNvSpPr>
            <a:spLocks noGrp="1"/>
          </p:cNvSpPr>
          <p:nvPr>
            <p:ph type="title"/>
          </p:nvPr>
        </p:nvSpPr>
        <p:spPr/>
        <p:txBody>
          <a:bodyPr/>
          <a:lstStyle/>
          <a:p>
            <a:r>
              <a:rPr lang="fr-CH" dirty="0" err="1"/>
              <a:t>Outline</a:t>
            </a:r>
            <a:endParaRPr lang="en-GB" dirty="0"/>
          </a:p>
        </p:txBody>
      </p:sp>
      <p:sp>
        <p:nvSpPr>
          <p:cNvPr id="3" name="Content Placeholder 2">
            <a:extLst>
              <a:ext uri="{FF2B5EF4-FFF2-40B4-BE49-F238E27FC236}">
                <a16:creationId xmlns:a16="http://schemas.microsoft.com/office/drawing/2014/main" id="{E078039A-645B-DD18-F89F-1BDFD73C6EA8}"/>
              </a:ext>
            </a:extLst>
          </p:cNvPr>
          <p:cNvSpPr>
            <a:spLocks noGrp="1"/>
          </p:cNvSpPr>
          <p:nvPr>
            <p:ph idx="1"/>
          </p:nvPr>
        </p:nvSpPr>
        <p:spPr/>
        <p:txBody>
          <a:bodyPr>
            <a:normAutofit fontScale="85000" lnSpcReduction="20000"/>
          </a:bodyPr>
          <a:lstStyle/>
          <a:p>
            <a:r>
              <a:rPr lang="en-US" dirty="0"/>
              <a:t>The context</a:t>
            </a:r>
          </a:p>
          <a:p>
            <a:endParaRPr lang="en-US" dirty="0"/>
          </a:p>
          <a:p>
            <a:r>
              <a:rPr lang="en-US" dirty="0"/>
              <a:t>Computing at CERN</a:t>
            </a:r>
          </a:p>
          <a:p>
            <a:endParaRPr lang="en-US" dirty="0"/>
          </a:p>
          <a:p>
            <a:r>
              <a:rPr lang="en-US" dirty="0"/>
              <a:t>Looking backwards</a:t>
            </a:r>
          </a:p>
          <a:p>
            <a:endParaRPr lang="en-US" dirty="0"/>
          </a:p>
          <a:p>
            <a:r>
              <a:rPr lang="en-US" dirty="0"/>
              <a:t>Observations</a:t>
            </a:r>
          </a:p>
          <a:p>
            <a:endParaRPr lang="en-US" dirty="0"/>
          </a:p>
          <a:p>
            <a:r>
              <a:rPr lang="en-US" dirty="0"/>
              <a:t>The future</a:t>
            </a:r>
          </a:p>
          <a:p>
            <a:endParaRPr lang="en-US" dirty="0"/>
          </a:p>
          <a:p>
            <a:r>
              <a:rPr lang="en-US" dirty="0"/>
              <a:t>Finals words</a:t>
            </a:r>
            <a:endParaRPr lang="en-GB" dirty="0"/>
          </a:p>
        </p:txBody>
      </p:sp>
      <p:sp>
        <p:nvSpPr>
          <p:cNvPr id="4" name="Date Placeholder 3">
            <a:extLst>
              <a:ext uri="{FF2B5EF4-FFF2-40B4-BE49-F238E27FC236}">
                <a16:creationId xmlns:a16="http://schemas.microsoft.com/office/drawing/2014/main" id="{DB8A00D7-58EA-4677-1D2E-54778AD41464}"/>
              </a:ext>
            </a:extLst>
          </p:cNvPr>
          <p:cNvSpPr>
            <a:spLocks noGrp="1"/>
          </p:cNvSpPr>
          <p:nvPr>
            <p:ph type="dt" sz="half" idx="10"/>
          </p:nvPr>
        </p:nvSpPr>
        <p:spPr/>
        <p:txBody>
          <a:bodyPr/>
          <a:lstStyle/>
          <a:p>
            <a:r>
              <a:rPr lang="en-US"/>
              <a:t>14 September 2022</a:t>
            </a:r>
            <a:endParaRPr lang="en-GB"/>
          </a:p>
        </p:txBody>
      </p:sp>
      <p:sp>
        <p:nvSpPr>
          <p:cNvPr id="5" name="Footer Placeholder 4">
            <a:extLst>
              <a:ext uri="{FF2B5EF4-FFF2-40B4-BE49-F238E27FC236}">
                <a16:creationId xmlns:a16="http://schemas.microsoft.com/office/drawing/2014/main" id="{2B9E3A94-31E4-D954-97F0-0351B4AAEED8}"/>
              </a:ext>
            </a:extLst>
          </p:cNvPr>
          <p:cNvSpPr>
            <a:spLocks noGrp="1"/>
          </p:cNvSpPr>
          <p:nvPr>
            <p:ph type="ftr" sz="quarter" idx="11"/>
          </p:nvPr>
        </p:nvSpPr>
        <p:spPr/>
        <p:txBody>
          <a:bodyPr/>
          <a:lstStyle/>
          <a:p>
            <a:r>
              <a:rPr lang="en-GB"/>
              <a:t>Frédéric Hemmer</a:t>
            </a:r>
          </a:p>
        </p:txBody>
      </p:sp>
      <p:sp>
        <p:nvSpPr>
          <p:cNvPr id="6" name="Slide Number Placeholder 5">
            <a:extLst>
              <a:ext uri="{FF2B5EF4-FFF2-40B4-BE49-F238E27FC236}">
                <a16:creationId xmlns:a16="http://schemas.microsoft.com/office/drawing/2014/main" id="{2670FC0C-EA0B-656F-29B8-D2CFC85F15B7}"/>
              </a:ext>
            </a:extLst>
          </p:cNvPr>
          <p:cNvSpPr>
            <a:spLocks noGrp="1"/>
          </p:cNvSpPr>
          <p:nvPr>
            <p:ph type="sldNum" sz="quarter" idx="12"/>
          </p:nvPr>
        </p:nvSpPr>
        <p:spPr/>
        <p:txBody>
          <a:bodyPr/>
          <a:lstStyle/>
          <a:p>
            <a:fld id="{533542ED-50CB-4D43-8DF1-824BC7BE6DE8}" type="slidenum">
              <a:rPr lang="en-GB" smtClean="0"/>
              <a:t>2</a:t>
            </a:fld>
            <a:endParaRPr lang="en-GB"/>
          </a:p>
        </p:txBody>
      </p:sp>
    </p:spTree>
    <p:extLst>
      <p:ext uri="{BB962C8B-B14F-4D97-AF65-F5344CB8AC3E}">
        <p14:creationId xmlns:p14="http://schemas.microsoft.com/office/powerpoint/2010/main" val="2903255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E22D6-A065-0E5E-73D4-9A7621FC2746}"/>
              </a:ext>
            </a:extLst>
          </p:cNvPr>
          <p:cNvSpPr>
            <a:spLocks noGrp="1"/>
          </p:cNvSpPr>
          <p:nvPr>
            <p:ph type="title"/>
          </p:nvPr>
        </p:nvSpPr>
        <p:spPr>
          <a:xfrm>
            <a:off x="533400" y="18255"/>
            <a:ext cx="8273143" cy="1325563"/>
          </a:xfrm>
        </p:spPr>
        <p:txBody>
          <a:bodyPr/>
          <a:lstStyle/>
          <a:p>
            <a:r>
              <a:rPr lang="en-GB" b="1" dirty="0"/>
              <a:t>The LHC Computing Grid Project </a:t>
            </a:r>
          </a:p>
        </p:txBody>
      </p:sp>
      <p:sp>
        <p:nvSpPr>
          <p:cNvPr id="3" name="Content Placeholder 2">
            <a:extLst>
              <a:ext uri="{FF2B5EF4-FFF2-40B4-BE49-F238E27FC236}">
                <a16:creationId xmlns:a16="http://schemas.microsoft.com/office/drawing/2014/main" id="{856D8479-8524-B946-9B76-2C1591CBD332}"/>
              </a:ext>
            </a:extLst>
          </p:cNvPr>
          <p:cNvSpPr>
            <a:spLocks noGrp="1"/>
          </p:cNvSpPr>
          <p:nvPr>
            <p:ph sz="half" idx="1"/>
          </p:nvPr>
        </p:nvSpPr>
        <p:spPr>
          <a:xfrm>
            <a:off x="838200" y="1394618"/>
            <a:ext cx="5181600" cy="4782345"/>
          </a:xfrm>
        </p:spPr>
        <p:txBody>
          <a:bodyPr>
            <a:normAutofit fontScale="70000" lnSpcReduction="20000"/>
          </a:bodyPr>
          <a:lstStyle/>
          <a:p>
            <a:pPr marL="0" indent="0">
              <a:buNone/>
            </a:pPr>
            <a:r>
              <a:rPr lang="en-GB" dirty="0"/>
              <a:t>This was all going to be very expensive in money and manpower, so we needed a formal structure acceptable to the CERN Council and the agencies funding the experiments</a:t>
            </a:r>
          </a:p>
          <a:p>
            <a:pPr marL="0" indent="0">
              <a:buNone/>
            </a:pPr>
            <a:endParaRPr lang="en-GB" dirty="0"/>
          </a:p>
          <a:p>
            <a:pPr lvl="0"/>
            <a:r>
              <a:rPr lang="en-GB" dirty="0"/>
              <a:t>The project was set up in 2001 to </a:t>
            </a:r>
          </a:p>
          <a:p>
            <a:pPr lvl="1"/>
            <a:r>
              <a:rPr lang="en-GB" sz="2800" b="1" i="1" dirty="0"/>
              <a:t>coordinate </a:t>
            </a:r>
            <a:r>
              <a:rPr lang="en-GB" sz="2800" dirty="0"/>
              <a:t>planning and provision of the computing resources for the LHC experiments</a:t>
            </a:r>
          </a:p>
          <a:p>
            <a:pPr lvl="1"/>
            <a:r>
              <a:rPr lang="en-GB" sz="2800" dirty="0"/>
              <a:t>enable institutes and funding agencies to pledge formally resources and manpower</a:t>
            </a:r>
          </a:p>
          <a:p>
            <a:pPr lvl="1"/>
            <a:r>
              <a:rPr lang="en-GB" sz="2800" dirty="0"/>
              <a:t>provide a collaboration style structure that ensured the wide representation of stake holders needed to maintain consensus</a:t>
            </a:r>
          </a:p>
          <a:p>
            <a:r>
              <a:rPr lang="en-GB" dirty="0"/>
              <a:t>The project reported to the LHCC – the high-level coordinating body for experiments using the LHC. </a:t>
            </a:r>
          </a:p>
        </p:txBody>
      </p:sp>
      <p:sp>
        <p:nvSpPr>
          <p:cNvPr id="4" name="Content Placeholder 3">
            <a:extLst>
              <a:ext uri="{FF2B5EF4-FFF2-40B4-BE49-F238E27FC236}">
                <a16:creationId xmlns:a16="http://schemas.microsoft.com/office/drawing/2014/main" id="{33AC8E5E-3ECF-BACB-561D-DBC0E5E1B691}"/>
              </a:ext>
            </a:extLst>
          </p:cNvPr>
          <p:cNvSpPr>
            <a:spLocks noGrp="1"/>
          </p:cNvSpPr>
          <p:nvPr>
            <p:ph sz="half" idx="2"/>
          </p:nvPr>
        </p:nvSpPr>
        <p:spPr>
          <a:xfrm>
            <a:off x="6330245" y="1343818"/>
            <a:ext cx="5181600" cy="4001068"/>
          </a:xfrm>
        </p:spPr>
        <p:txBody>
          <a:bodyPr>
            <a:normAutofit fontScale="70000" lnSpcReduction="20000"/>
          </a:bodyPr>
          <a:lstStyle/>
          <a:p>
            <a:r>
              <a:rPr lang="en-US" dirty="0"/>
              <a:t>LHC planning was evolving and the startup date moved to 2007, so we had a breathing space for development before interfaces would have to be fixed</a:t>
            </a:r>
          </a:p>
          <a:p>
            <a:r>
              <a:rPr lang="en-US" dirty="0"/>
              <a:t>The EU DataGrid project included participants from CERN* and many HEP institutes, and for the follow-on project, EGEE, it was agreed that institutes taking part in the LHC project could be associated no matter their home country – eventually involving 34 countries.</a:t>
            </a:r>
          </a:p>
          <a:p>
            <a:r>
              <a:rPr lang="en-US" dirty="0"/>
              <a:t>In the US LHC participants migrated towards </a:t>
            </a:r>
            <a:r>
              <a:rPr lang="en-GB" dirty="0"/>
              <a:t>the Open Science Grid (OSG)</a:t>
            </a:r>
            <a:r>
              <a:rPr lang="en-US" dirty="0"/>
              <a:t> </a:t>
            </a:r>
          </a:p>
          <a:p>
            <a:r>
              <a:rPr lang="en-US" dirty="0"/>
              <a:t>As the LHC beams grew closer it was agreed that each participating </a:t>
            </a:r>
            <a:r>
              <a:rPr lang="en-US" dirty="0" err="1"/>
              <a:t>centre</a:t>
            </a:r>
            <a:r>
              <a:rPr lang="en-US" dirty="0"/>
              <a:t> would support a base set of functions </a:t>
            </a:r>
          </a:p>
          <a:p>
            <a:endParaRPr lang="en-GB" dirty="0"/>
          </a:p>
        </p:txBody>
      </p:sp>
      <p:sp>
        <p:nvSpPr>
          <p:cNvPr id="6" name="TextBox 5">
            <a:extLst>
              <a:ext uri="{FF2B5EF4-FFF2-40B4-BE49-F238E27FC236}">
                <a16:creationId xmlns:a16="http://schemas.microsoft.com/office/drawing/2014/main" id="{85728C03-BF25-FF59-A883-794DCD50B47F}"/>
              </a:ext>
            </a:extLst>
          </p:cNvPr>
          <p:cNvSpPr txBox="1"/>
          <p:nvPr/>
        </p:nvSpPr>
        <p:spPr>
          <a:xfrm>
            <a:off x="7123289" y="5997773"/>
            <a:ext cx="4919133" cy="307777"/>
          </a:xfrm>
          <a:prstGeom prst="rect">
            <a:avLst/>
          </a:prstGeom>
          <a:noFill/>
        </p:spPr>
        <p:txBody>
          <a:bodyPr wrap="square">
            <a:spAutoFit/>
          </a:bodyPr>
          <a:lstStyle/>
          <a:p>
            <a:r>
              <a:rPr lang="en-GB" sz="1400" dirty="0"/>
              <a:t>*The leader of EDG and EGEE was Fabrizio Gagliardi from CERN</a:t>
            </a:r>
          </a:p>
        </p:txBody>
      </p:sp>
      <p:sp>
        <p:nvSpPr>
          <p:cNvPr id="7" name="Date Placeholder 6">
            <a:extLst>
              <a:ext uri="{FF2B5EF4-FFF2-40B4-BE49-F238E27FC236}">
                <a16:creationId xmlns:a16="http://schemas.microsoft.com/office/drawing/2014/main" id="{1E2C00B5-0792-06AE-D5B7-EB0BC908B4BD}"/>
              </a:ext>
            </a:extLst>
          </p:cNvPr>
          <p:cNvSpPr>
            <a:spLocks noGrp="1"/>
          </p:cNvSpPr>
          <p:nvPr>
            <p:ph type="dt" sz="half" idx="10"/>
          </p:nvPr>
        </p:nvSpPr>
        <p:spPr/>
        <p:txBody>
          <a:bodyPr/>
          <a:lstStyle/>
          <a:p>
            <a:r>
              <a:rPr lang="en-US"/>
              <a:t>14 September 2022</a:t>
            </a:r>
            <a:endParaRPr lang="en-GB"/>
          </a:p>
        </p:txBody>
      </p:sp>
      <p:sp>
        <p:nvSpPr>
          <p:cNvPr id="8" name="Footer Placeholder 7">
            <a:extLst>
              <a:ext uri="{FF2B5EF4-FFF2-40B4-BE49-F238E27FC236}">
                <a16:creationId xmlns:a16="http://schemas.microsoft.com/office/drawing/2014/main" id="{6F33CA16-39C8-F10F-4B69-5522699C8FD5}"/>
              </a:ext>
            </a:extLst>
          </p:cNvPr>
          <p:cNvSpPr>
            <a:spLocks noGrp="1"/>
          </p:cNvSpPr>
          <p:nvPr>
            <p:ph type="ftr" sz="quarter" idx="11"/>
          </p:nvPr>
        </p:nvSpPr>
        <p:spPr/>
        <p:txBody>
          <a:bodyPr/>
          <a:lstStyle/>
          <a:p>
            <a:r>
              <a:rPr lang="en-GB"/>
              <a:t>Frédéric Hemmer</a:t>
            </a:r>
          </a:p>
        </p:txBody>
      </p:sp>
      <p:sp>
        <p:nvSpPr>
          <p:cNvPr id="9" name="Slide Number Placeholder 8">
            <a:extLst>
              <a:ext uri="{FF2B5EF4-FFF2-40B4-BE49-F238E27FC236}">
                <a16:creationId xmlns:a16="http://schemas.microsoft.com/office/drawing/2014/main" id="{B8DF177B-1C0E-1EEA-F904-BEF403F2B7F6}"/>
              </a:ext>
            </a:extLst>
          </p:cNvPr>
          <p:cNvSpPr>
            <a:spLocks noGrp="1"/>
          </p:cNvSpPr>
          <p:nvPr>
            <p:ph type="sldNum" sz="quarter" idx="12"/>
          </p:nvPr>
        </p:nvSpPr>
        <p:spPr/>
        <p:txBody>
          <a:bodyPr/>
          <a:lstStyle/>
          <a:p>
            <a:fld id="{533542ED-50CB-4D43-8DF1-824BC7BE6DE8}" type="slidenum">
              <a:rPr lang="en-GB" smtClean="0"/>
              <a:t>20</a:t>
            </a:fld>
            <a:endParaRPr lang="en-GB"/>
          </a:p>
        </p:txBody>
      </p:sp>
    </p:spTree>
    <p:extLst>
      <p:ext uri="{BB962C8B-B14F-4D97-AF65-F5344CB8AC3E}">
        <p14:creationId xmlns:p14="http://schemas.microsoft.com/office/powerpoint/2010/main" val="31037107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074" name="Rectangle 2">
            <a:extLst>
              <a:ext uri="{FF2B5EF4-FFF2-40B4-BE49-F238E27FC236}">
                <a16:creationId xmlns:a16="http://schemas.microsoft.com/office/drawing/2014/main" id="{38508615-F21D-0916-FFB9-C26BAE70C075}"/>
              </a:ext>
            </a:extLst>
          </p:cNvPr>
          <p:cNvSpPr>
            <a:spLocks noGrp="1" noChangeArrowheads="1"/>
          </p:cNvSpPr>
          <p:nvPr>
            <p:ph type="body" sz="half" idx="4294967295"/>
          </p:nvPr>
        </p:nvSpPr>
        <p:spPr>
          <a:xfrm>
            <a:off x="552450" y="598487"/>
            <a:ext cx="8348663" cy="5661025"/>
          </a:xfrm>
        </p:spPr>
        <p:txBody>
          <a:bodyPr>
            <a:normAutofit/>
          </a:bodyPr>
          <a:lstStyle/>
          <a:p>
            <a:r>
              <a:rPr lang="en-GB" altLang="en-US" sz="1800" dirty="0"/>
              <a:t>Middleware package – components from –</a:t>
            </a:r>
          </a:p>
          <a:p>
            <a:pPr lvl="1"/>
            <a:r>
              <a:rPr lang="en-GB" altLang="en-US" dirty="0"/>
              <a:t>European DataGrid (EDG)</a:t>
            </a:r>
          </a:p>
          <a:p>
            <a:pPr lvl="1"/>
            <a:r>
              <a:rPr lang="en-GB" altLang="en-US" dirty="0"/>
              <a:t>US (Globus, Condor, PPDG, </a:t>
            </a:r>
            <a:r>
              <a:rPr lang="en-GB" altLang="en-US" dirty="0" err="1"/>
              <a:t>GriPhyN</a:t>
            </a:r>
            <a:r>
              <a:rPr lang="en-GB" altLang="en-US" dirty="0"/>
              <a:t>) </a:t>
            </a:r>
            <a:r>
              <a:rPr lang="en-GB" altLang="en-US" dirty="0">
                <a:sym typeface="Wingdings" pitchFamily="2" charset="2"/>
              </a:rPr>
              <a:t> the Virtual Data Toolkit</a:t>
            </a:r>
            <a:endParaRPr lang="en-GB" altLang="en-US" dirty="0"/>
          </a:p>
          <a:p>
            <a:r>
              <a:rPr lang="en-GB" altLang="en-US" sz="1800" dirty="0"/>
              <a:t>Agreement reached on principles for registration and security</a:t>
            </a:r>
          </a:p>
          <a:p>
            <a:r>
              <a:rPr lang="en-GB" altLang="en-US" sz="1800" dirty="0"/>
              <a:t>Certification and distribution process established and tested - June</a:t>
            </a:r>
          </a:p>
          <a:p>
            <a:r>
              <a:rPr lang="en-GB" altLang="en-US" sz="1800" dirty="0"/>
              <a:t>Rutherford Lab (UK) to provide the initial Grid Operations Centre</a:t>
            </a:r>
          </a:p>
          <a:p>
            <a:r>
              <a:rPr lang="en-GB" altLang="en-US" sz="1800" dirty="0"/>
              <a:t>FZK (Karlsruhe) to operate the Call Centre</a:t>
            </a:r>
          </a:p>
          <a:p>
            <a:r>
              <a:rPr lang="en-GB" altLang="en-US" sz="1800" dirty="0"/>
              <a:t>Pre-release middleware deployed to the initial 13 centres – July</a:t>
            </a:r>
          </a:p>
          <a:p>
            <a:endParaRPr lang="en-GB" altLang="en-US" sz="1800" dirty="0"/>
          </a:p>
          <a:p>
            <a:r>
              <a:rPr lang="en-GB" altLang="en-US" sz="1800" dirty="0"/>
              <a:t>1 September release :</a:t>
            </a:r>
            <a:endParaRPr lang="en-GB" altLang="en-US" sz="1700" dirty="0"/>
          </a:p>
          <a:p>
            <a:pPr marL="914400" lvl="2" indent="0">
              <a:buNone/>
            </a:pPr>
            <a:r>
              <a:rPr lang="en-GB" altLang="en-US" sz="1600" dirty="0"/>
              <a:t>Taiwan, Brookhaven, CERN, </a:t>
            </a:r>
          </a:p>
          <a:p>
            <a:pPr lvl="2">
              <a:buNone/>
            </a:pPr>
            <a:r>
              <a:rPr lang="en-GB" altLang="en-US" sz="1600" dirty="0"/>
              <a:t>Bologna, Fermilab, Karlsruhe, </a:t>
            </a:r>
          </a:p>
          <a:p>
            <a:pPr lvl="2">
              <a:buNone/>
            </a:pPr>
            <a:r>
              <a:rPr lang="en-GB" altLang="en-US" sz="1600" dirty="0"/>
              <a:t>Lyon, Budapest, Moscow, </a:t>
            </a:r>
          </a:p>
          <a:p>
            <a:pPr lvl="2">
              <a:buNone/>
            </a:pPr>
            <a:r>
              <a:rPr lang="en-GB" altLang="en-US" sz="1600" dirty="0"/>
              <a:t>Prague, Barcelona, </a:t>
            </a:r>
          </a:p>
          <a:p>
            <a:pPr lvl="2">
              <a:buNone/>
            </a:pPr>
            <a:r>
              <a:rPr lang="en-GB" altLang="en-US" sz="1600" dirty="0"/>
              <a:t>Rutherford UK, Tokyo </a:t>
            </a:r>
            <a:endParaRPr lang="en-GB" altLang="en-US" sz="900" dirty="0"/>
          </a:p>
        </p:txBody>
      </p:sp>
      <p:sp>
        <p:nvSpPr>
          <p:cNvPr id="899079" name="Rectangle 7">
            <a:extLst>
              <a:ext uri="{FF2B5EF4-FFF2-40B4-BE49-F238E27FC236}">
                <a16:creationId xmlns:a16="http://schemas.microsoft.com/office/drawing/2014/main" id="{A1D28E56-BD8A-383E-8B60-FB7E9535E17F}"/>
              </a:ext>
            </a:extLst>
          </p:cNvPr>
          <p:cNvSpPr>
            <a:spLocks noGrp="1" noChangeArrowheads="1"/>
          </p:cNvSpPr>
          <p:nvPr>
            <p:ph type="title"/>
          </p:nvPr>
        </p:nvSpPr>
        <p:spPr>
          <a:xfrm>
            <a:off x="293914" y="1"/>
            <a:ext cx="10515600" cy="849086"/>
          </a:xfrm>
          <a:noFill/>
          <a:ln/>
        </p:spPr>
        <p:txBody>
          <a:bodyPr/>
          <a:lstStyle/>
          <a:p>
            <a:r>
              <a:rPr lang="en-GB" altLang="en-US" sz="2800" b="1" dirty="0">
                <a:latin typeface="+mn-lt"/>
              </a:rPr>
              <a:t>LCG</a:t>
            </a:r>
            <a:r>
              <a:rPr lang="he-IL" altLang="en-US" sz="2800" b="1" dirty="0">
                <a:latin typeface="+mn-lt"/>
              </a:rPr>
              <a:t>-</a:t>
            </a:r>
            <a:r>
              <a:rPr lang="en-US" altLang="en-US" sz="2800" b="1" dirty="0">
                <a:latin typeface="+mn-lt"/>
              </a:rPr>
              <a:t>1</a:t>
            </a:r>
            <a:r>
              <a:rPr lang="en-GB" altLang="en-US" sz="2800" b="1" dirty="0">
                <a:latin typeface="+mn-lt"/>
              </a:rPr>
              <a:t> Service Opened September 2003</a:t>
            </a:r>
            <a:endParaRPr lang="en-US" altLang="en-US" sz="2800" b="1" dirty="0">
              <a:latin typeface="+mn-lt"/>
            </a:endParaRPr>
          </a:p>
        </p:txBody>
      </p:sp>
      <p:pic>
        <p:nvPicPr>
          <p:cNvPr id="899075" name="Picture 3">
            <a:extLst>
              <a:ext uri="{FF2B5EF4-FFF2-40B4-BE49-F238E27FC236}">
                <a16:creationId xmlns:a16="http://schemas.microsoft.com/office/drawing/2014/main" id="{EA364710-6920-6092-D84F-869F503017B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6172880" y="3924022"/>
            <a:ext cx="4636634" cy="233549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a:extLst>
              <a:ext uri="{FF2B5EF4-FFF2-40B4-BE49-F238E27FC236}">
                <a16:creationId xmlns:a16="http://schemas.microsoft.com/office/drawing/2014/main" id="{45654722-B27B-97E6-4517-6EE3E9C5571A}"/>
              </a:ext>
            </a:extLst>
          </p:cNvPr>
          <p:cNvSpPr/>
          <p:nvPr/>
        </p:nvSpPr>
        <p:spPr bwMode="auto">
          <a:xfrm>
            <a:off x="1226562" y="6493285"/>
            <a:ext cx="2120202" cy="3429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rot="0" spcFirstLastPara="0" vertOverflow="overflow" horzOverflow="overflow" vert="horz" wrap="none" lIns="92075" tIns="46038" rIns="92075" bIns="46038" numCol="1" spcCol="0" rtlCol="0" fromWordArt="0" anchor="ctr" anchorCtr="0" forceAA="0" compatLnSpc="1">
            <a:prstTxWarp prst="textNoShape">
              <a:avLst/>
            </a:prstTxWarp>
            <a:noAutofit/>
          </a:bodyPr>
          <a:lstStyle/>
          <a:p>
            <a:pPr eaLnBrk="0" fontAlgn="base" hangingPunct="0">
              <a:lnSpc>
                <a:spcPct val="90000"/>
              </a:lnSpc>
              <a:spcBef>
                <a:spcPct val="0"/>
              </a:spcBef>
              <a:spcAft>
                <a:spcPct val="0"/>
              </a:spcAft>
            </a:pPr>
            <a:endParaRPr lang="en-GB" sz="2400" i="1">
              <a:solidFill>
                <a:srgbClr val="000000"/>
              </a:solidFill>
              <a:latin typeface="Times New Roman" panose="02020603050405020304" pitchFamily="18" charset="0"/>
            </a:endParaRPr>
          </a:p>
        </p:txBody>
      </p:sp>
      <p:sp>
        <p:nvSpPr>
          <p:cNvPr id="3" name="Date Placeholder 2">
            <a:extLst>
              <a:ext uri="{FF2B5EF4-FFF2-40B4-BE49-F238E27FC236}">
                <a16:creationId xmlns:a16="http://schemas.microsoft.com/office/drawing/2014/main" id="{DE02EFCA-CCA0-6260-1F5D-E8799795FF63}"/>
              </a:ext>
            </a:extLst>
          </p:cNvPr>
          <p:cNvSpPr>
            <a:spLocks noGrp="1"/>
          </p:cNvSpPr>
          <p:nvPr>
            <p:ph type="dt" sz="half" idx="10"/>
          </p:nvPr>
        </p:nvSpPr>
        <p:spPr/>
        <p:txBody>
          <a:bodyPr/>
          <a:lstStyle/>
          <a:p>
            <a:r>
              <a:rPr lang="en-US"/>
              <a:t>14 September 2022</a:t>
            </a:r>
            <a:endParaRPr lang="en-GB"/>
          </a:p>
        </p:txBody>
      </p:sp>
      <p:sp>
        <p:nvSpPr>
          <p:cNvPr id="4" name="Footer Placeholder 3">
            <a:extLst>
              <a:ext uri="{FF2B5EF4-FFF2-40B4-BE49-F238E27FC236}">
                <a16:creationId xmlns:a16="http://schemas.microsoft.com/office/drawing/2014/main" id="{2ABD8E7B-3B79-1108-2A90-2DA6189E9A39}"/>
              </a:ext>
            </a:extLst>
          </p:cNvPr>
          <p:cNvSpPr>
            <a:spLocks noGrp="1"/>
          </p:cNvSpPr>
          <p:nvPr>
            <p:ph type="ftr" sz="quarter" idx="11"/>
          </p:nvPr>
        </p:nvSpPr>
        <p:spPr/>
        <p:txBody>
          <a:bodyPr/>
          <a:lstStyle/>
          <a:p>
            <a:r>
              <a:rPr lang="en-GB"/>
              <a:t>Frédéric Hemmer</a:t>
            </a:r>
          </a:p>
        </p:txBody>
      </p:sp>
      <p:sp>
        <p:nvSpPr>
          <p:cNvPr id="5" name="Slide Number Placeholder 4">
            <a:extLst>
              <a:ext uri="{FF2B5EF4-FFF2-40B4-BE49-F238E27FC236}">
                <a16:creationId xmlns:a16="http://schemas.microsoft.com/office/drawing/2014/main" id="{EF722F12-C2B0-67DD-1927-8362B521A636}"/>
              </a:ext>
            </a:extLst>
          </p:cNvPr>
          <p:cNvSpPr>
            <a:spLocks noGrp="1"/>
          </p:cNvSpPr>
          <p:nvPr>
            <p:ph type="sldNum" sz="quarter" idx="12"/>
          </p:nvPr>
        </p:nvSpPr>
        <p:spPr/>
        <p:txBody>
          <a:bodyPr/>
          <a:lstStyle/>
          <a:p>
            <a:fld id="{533542ED-50CB-4D43-8DF1-824BC7BE6DE8}" type="slidenum">
              <a:rPr lang="en-GB" smtClean="0"/>
              <a:t>21</a:t>
            </a:fld>
            <a:endParaRPr lang="en-GB"/>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FA168C2-9F18-4032-8801-50E4CEA0EAFB}" type="slidenum">
              <a:rPr lang="en-US">
                <a:solidFill>
                  <a:prstClr val="black">
                    <a:tint val="75000"/>
                  </a:prstClr>
                </a:solidFill>
                <a:latin typeface="Calibri"/>
              </a:rPr>
              <a:pPr/>
              <a:t>22</a:t>
            </a:fld>
            <a:endParaRPr lang="en-US" dirty="0">
              <a:solidFill>
                <a:prstClr val="black">
                  <a:tint val="75000"/>
                </a:prstClr>
              </a:solidFill>
              <a:latin typeface="Calibri"/>
            </a:endParaRPr>
          </a:p>
        </p:txBody>
      </p:sp>
      <p:sp>
        <p:nvSpPr>
          <p:cNvPr id="5" name="Title 4"/>
          <p:cNvSpPr>
            <a:spLocks noGrp="1"/>
          </p:cNvSpPr>
          <p:nvPr>
            <p:ph type="title"/>
          </p:nvPr>
        </p:nvSpPr>
        <p:spPr/>
        <p:txBody>
          <a:bodyPr/>
          <a:lstStyle/>
          <a:p>
            <a:r>
              <a:rPr lang="en-GB" dirty="0"/>
              <a:t>From testing to data:</a:t>
            </a:r>
          </a:p>
        </p:txBody>
      </p:sp>
      <p:sp>
        <p:nvSpPr>
          <p:cNvPr id="6" name="TextBox 5"/>
          <p:cNvSpPr txBox="1"/>
          <p:nvPr/>
        </p:nvSpPr>
        <p:spPr>
          <a:xfrm>
            <a:off x="2595538" y="928670"/>
            <a:ext cx="3643338" cy="33855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GB" sz="1600" dirty="0">
                <a:solidFill>
                  <a:prstClr val="black"/>
                </a:solidFill>
                <a:latin typeface="Calibri"/>
              </a:rPr>
              <a:t>Independent Experiment Data Challenges</a:t>
            </a:r>
          </a:p>
        </p:txBody>
      </p:sp>
      <p:sp>
        <p:nvSpPr>
          <p:cNvPr id="7" name="TextBox 6"/>
          <p:cNvSpPr txBox="1"/>
          <p:nvPr/>
        </p:nvSpPr>
        <p:spPr>
          <a:xfrm>
            <a:off x="2595538" y="1643050"/>
            <a:ext cx="3643338" cy="163121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1600" dirty="0">
                <a:solidFill>
                  <a:prstClr val="black"/>
                </a:solidFill>
                <a:latin typeface="Calibri"/>
              </a:rPr>
              <a:t>Service Challenges proposed in 2004</a:t>
            </a:r>
          </a:p>
          <a:p>
            <a:r>
              <a:rPr lang="en-GB" sz="1200" dirty="0">
                <a:solidFill>
                  <a:prstClr val="black"/>
                </a:solidFill>
                <a:latin typeface="Calibri"/>
              </a:rPr>
              <a:t>To demonstrate service aspects:</a:t>
            </a:r>
          </a:p>
          <a:p>
            <a:pPr lvl="1">
              <a:buFontTx/>
              <a:buChar char="-"/>
            </a:pPr>
            <a:r>
              <a:rPr lang="en-GB" sz="1200" dirty="0">
                <a:solidFill>
                  <a:prstClr val="black"/>
                </a:solidFill>
                <a:latin typeface="Calibri"/>
              </a:rPr>
              <a:t>Data transfers for weeks on end</a:t>
            </a:r>
          </a:p>
          <a:p>
            <a:pPr lvl="1">
              <a:buFontTx/>
              <a:buChar char="-"/>
            </a:pPr>
            <a:r>
              <a:rPr lang="en-GB" sz="1200" dirty="0">
                <a:solidFill>
                  <a:prstClr val="black"/>
                </a:solidFill>
                <a:latin typeface="Calibri"/>
              </a:rPr>
              <a:t>Data management</a:t>
            </a:r>
          </a:p>
          <a:p>
            <a:pPr lvl="1">
              <a:buFontTx/>
              <a:buChar char="-"/>
            </a:pPr>
            <a:r>
              <a:rPr lang="en-GB" sz="1200" dirty="0">
                <a:solidFill>
                  <a:prstClr val="black"/>
                </a:solidFill>
                <a:latin typeface="Calibri"/>
              </a:rPr>
              <a:t>Scaling of job workloads</a:t>
            </a:r>
          </a:p>
          <a:p>
            <a:pPr lvl="1">
              <a:buFontTx/>
              <a:buChar char="-"/>
            </a:pPr>
            <a:r>
              <a:rPr lang="en-GB" sz="1200" dirty="0">
                <a:solidFill>
                  <a:prstClr val="black"/>
                </a:solidFill>
                <a:latin typeface="Calibri"/>
              </a:rPr>
              <a:t>Security incidents (“fire drills”)</a:t>
            </a:r>
          </a:p>
          <a:p>
            <a:pPr lvl="1">
              <a:buFontTx/>
              <a:buChar char="-"/>
            </a:pPr>
            <a:r>
              <a:rPr lang="en-GB" sz="1200" dirty="0">
                <a:solidFill>
                  <a:prstClr val="black"/>
                </a:solidFill>
                <a:latin typeface="Calibri"/>
              </a:rPr>
              <a:t>Interoperability</a:t>
            </a:r>
          </a:p>
          <a:p>
            <a:pPr lvl="1">
              <a:buFontTx/>
              <a:buChar char="-"/>
            </a:pPr>
            <a:r>
              <a:rPr lang="en-GB" sz="1200" dirty="0">
                <a:solidFill>
                  <a:prstClr val="black"/>
                </a:solidFill>
                <a:latin typeface="Calibri"/>
              </a:rPr>
              <a:t>Support processes</a:t>
            </a:r>
          </a:p>
        </p:txBody>
      </p:sp>
      <p:sp>
        <p:nvSpPr>
          <p:cNvPr id="8" name="Striped Right Arrow 7"/>
          <p:cNvSpPr/>
          <p:nvPr/>
        </p:nvSpPr>
        <p:spPr>
          <a:xfrm rot="5400000">
            <a:off x="4667241" y="3357565"/>
            <a:ext cx="5715041" cy="857255"/>
          </a:xfrm>
          <a:prstGeom prst="stripedRightArrow">
            <a:avLst>
              <a:gd name="adj1" fmla="val 50000"/>
              <a:gd name="adj2" fmla="val 41059"/>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solidFill>
                <a:prstClr val="white"/>
              </a:solidFill>
              <a:latin typeface="Calibri"/>
            </a:endParaRPr>
          </a:p>
        </p:txBody>
      </p:sp>
      <p:sp>
        <p:nvSpPr>
          <p:cNvPr id="9" name="TextBox 8"/>
          <p:cNvSpPr txBox="1"/>
          <p:nvPr/>
        </p:nvSpPr>
        <p:spPr>
          <a:xfrm>
            <a:off x="6596068" y="1071546"/>
            <a:ext cx="652743"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GB" dirty="0">
                <a:solidFill>
                  <a:prstClr val="black"/>
                </a:solidFill>
                <a:latin typeface="Calibri"/>
              </a:rPr>
              <a:t>2004</a:t>
            </a:r>
          </a:p>
        </p:txBody>
      </p:sp>
      <p:sp>
        <p:nvSpPr>
          <p:cNvPr id="10" name="TextBox 9"/>
          <p:cNvSpPr txBox="1"/>
          <p:nvPr/>
        </p:nvSpPr>
        <p:spPr>
          <a:xfrm>
            <a:off x="6596068" y="1928802"/>
            <a:ext cx="652743"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GB" dirty="0">
                <a:solidFill>
                  <a:prstClr val="black"/>
                </a:solidFill>
                <a:latin typeface="Calibri"/>
              </a:rPr>
              <a:t>2005</a:t>
            </a:r>
          </a:p>
        </p:txBody>
      </p:sp>
      <p:sp>
        <p:nvSpPr>
          <p:cNvPr id="11" name="TextBox 10"/>
          <p:cNvSpPr txBox="1"/>
          <p:nvPr/>
        </p:nvSpPr>
        <p:spPr>
          <a:xfrm>
            <a:off x="6596068" y="2857496"/>
            <a:ext cx="652743"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GB" dirty="0">
                <a:solidFill>
                  <a:prstClr val="black"/>
                </a:solidFill>
                <a:latin typeface="Calibri"/>
              </a:rPr>
              <a:t>2006</a:t>
            </a:r>
          </a:p>
        </p:txBody>
      </p:sp>
      <p:sp>
        <p:nvSpPr>
          <p:cNvPr id="12" name="TextBox 11"/>
          <p:cNvSpPr txBox="1"/>
          <p:nvPr/>
        </p:nvSpPr>
        <p:spPr>
          <a:xfrm>
            <a:off x="6596068" y="3714752"/>
            <a:ext cx="652743"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GB" dirty="0">
                <a:solidFill>
                  <a:prstClr val="black"/>
                </a:solidFill>
                <a:latin typeface="Calibri"/>
              </a:rPr>
              <a:t>2007</a:t>
            </a:r>
          </a:p>
        </p:txBody>
      </p:sp>
      <p:sp>
        <p:nvSpPr>
          <p:cNvPr id="13" name="TextBox 12"/>
          <p:cNvSpPr txBox="1"/>
          <p:nvPr/>
        </p:nvSpPr>
        <p:spPr>
          <a:xfrm>
            <a:off x="6596068" y="4500570"/>
            <a:ext cx="652743"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GB" dirty="0">
                <a:solidFill>
                  <a:prstClr val="black"/>
                </a:solidFill>
                <a:latin typeface="Calibri"/>
              </a:rPr>
              <a:t>2008</a:t>
            </a:r>
          </a:p>
        </p:txBody>
      </p:sp>
      <p:sp>
        <p:nvSpPr>
          <p:cNvPr id="14" name="TextBox 13"/>
          <p:cNvSpPr txBox="1"/>
          <p:nvPr/>
        </p:nvSpPr>
        <p:spPr>
          <a:xfrm>
            <a:off x="6596068" y="5357826"/>
            <a:ext cx="652743"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GB" dirty="0">
                <a:solidFill>
                  <a:prstClr val="black"/>
                </a:solidFill>
                <a:latin typeface="Calibri"/>
              </a:rPr>
              <a:t>2009</a:t>
            </a:r>
          </a:p>
        </p:txBody>
      </p:sp>
      <p:sp>
        <p:nvSpPr>
          <p:cNvPr id="15" name="TextBox 14"/>
          <p:cNvSpPr txBox="1"/>
          <p:nvPr/>
        </p:nvSpPr>
        <p:spPr>
          <a:xfrm>
            <a:off x="6596068" y="6215082"/>
            <a:ext cx="652743"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GB" dirty="0">
                <a:solidFill>
                  <a:prstClr val="black"/>
                </a:solidFill>
                <a:latin typeface="Calibri"/>
              </a:rPr>
              <a:t>2010</a:t>
            </a:r>
          </a:p>
        </p:txBody>
      </p:sp>
      <p:sp>
        <p:nvSpPr>
          <p:cNvPr id="17" name="TextBox 16"/>
          <p:cNvSpPr txBox="1"/>
          <p:nvPr/>
        </p:nvSpPr>
        <p:spPr>
          <a:xfrm>
            <a:off x="7739076" y="1500176"/>
            <a:ext cx="1881221" cy="307777"/>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GB" sz="1400" dirty="0">
                <a:solidFill>
                  <a:prstClr val="black"/>
                </a:solidFill>
                <a:latin typeface="Calibri"/>
              </a:rPr>
              <a:t>SC1 Basic transfer rates</a:t>
            </a:r>
          </a:p>
        </p:txBody>
      </p:sp>
      <p:sp>
        <p:nvSpPr>
          <p:cNvPr id="18" name="TextBox 17"/>
          <p:cNvSpPr txBox="1"/>
          <p:nvPr/>
        </p:nvSpPr>
        <p:spPr>
          <a:xfrm>
            <a:off x="7739076" y="2000242"/>
            <a:ext cx="1881221" cy="307777"/>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GB" sz="1400" dirty="0">
                <a:solidFill>
                  <a:prstClr val="black"/>
                </a:solidFill>
                <a:latin typeface="Calibri"/>
              </a:rPr>
              <a:t>SC2 Basic transfer rates</a:t>
            </a:r>
          </a:p>
        </p:txBody>
      </p:sp>
      <p:sp>
        <p:nvSpPr>
          <p:cNvPr id="19" name="TextBox 18"/>
          <p:cNvSpPr txBox="1"/>
          <p:nvPr/>
        </p:nvSpPr>
        <p:spPr>
          <a:xfrm>
            <a:off x="7739074" y="2500306"/>
            <a:ext cx="2714644"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1400" dirty="0">
                <a:solidFill>
                  <a:prstClr val="black"/>
                </a:solidFill>
                <a:latin typeface="Calibri"/>
              </a:rPr>
              <a:t>SC3 Sustained rates, data management, service reliability</a:t>
            </a:r>
          </a:p>
        </p:txBody>
      </p:sp>
      <p:sp>
        <p:nvSpPr>
          <p:cNvPr id="20" name="TextBox 19"/>
          <p:cNvSpPr txBox="1"/>
          <p:nvPr/>
        </p:nvSpPr>
        <p:spPr>
          <a:xfrm>
            <a:off x="7739074" y="3214686"/>
            <a:ext cx="2714644"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1400" dirty="0">
                <a:solidFill>
                  <a:prstClr val="black"/>
                </a:solidFill>
                <a:latin typeface="Calibri"/>
              </a:rPr>
              <a:t>SC4 Nominal LHC rates, disk</a:t>
            </a:r>
            <a:r>
              <a:rPr lang="en-GB" sz="1400" dirty="0">
                <a:solidFill>
                  <a:prstClr val="black"/>
                </a:solidFill>
                <a:latin typeface="Calibri"/>
                <a:sym typeface="Wingdings" pitchFamily="2" charset="2"/>
              </a:rPr>
              <a:t> tape tests</a:t>
            </a:r>
            <a:r>
              <a:rPr lang="en-GB" sz="1400" dirty="0">
                <a:solidFill>
                  <a:prstClr val="black"/>
                </a:solidFill>
                <a:latin typeface="Calibri"/>
              </a:rPr>
              <a:t>, all Tier 1s, some Tier 2s</a:t>
            </a:r>
          </a:p>
        </p:txBody>
      </p:sp>
      <p:sp>
        <p:nvSpPr>
          <p:cNvPr id="21" name="TextBox 20"/>
          <p:cNvSpPr txBox="1"/>
          <p:nvPr/>
        </p:nvSpPr>
        <p:spPr>
          <a:xfrm>
            <a:off x="7739074" y="4572008"/>
            <a:ext cx="2714644" cy="738664"/>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GB" sz="1400" dirty="0">
                <a:solidFill>
                  <a:prstClr val="black"/>
                </a:solidFill>
                <a:latin typeface="Calibri"/>
              </a:rPr>
              <a:t>CCRC’08 Readiness challenge, all experiments,  ~full computing models</a:t>
            </a:r>
          </a:p>
        </p:txBody>
      </p:sp>
      <p:sp>
        <p:nvSpPr>
          <p:cNvPr id="22" name="TextBox 21"/>
          <p:cNvSpPr txBox="1"/>
          <p:nvPr/>
        </p:nvSpPr>
        <p:spPr>
          <a:xfrm>
            <a:off x="7739074" y="5429264"/>
            <a:ext cx="2714644" cy="738664"/>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GB" sz="1400" dirty="0">
                <a:solidFill>
                  <a:prstClr val="black"/>
                </a:solidFill>
                <a:latin typeface="Calibri"/>
              </a:rPr>
              <a:t>STEP’09 Scale challenge, all experiments,  full computing models, tape recall + analysis</a:t>
            </a:r>
          </a:p>
        </p:txBody>
      </p:sp>
      <p:sp>
        <p:nvSpPr>
          <p:cNvPr id="23" name="TextBox 22"/>
          <p:cNvSpPr txBox="1"/>
          <p:nvPr/>
        </p:nvSpPr>
        <p:spPr>
          <a:xfrm>
            <a:off x="2595538" y="3700351"/>
            <a:ext cx="3429024" cy="2339102"/>
          </a:xfrm>
          <a:prstGeom prst="rect">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wrap="square" rtlCol="0">
            <a:spAutoFit/>
          </a:bodyPr>
          <a:lstStyle/>
          <a:p>
            <a:pPr>
              <a:buFont typeface="Arial" pitchFamily="34" charset="0"/>
              <a:buChar char="•"/>
            </a:pPr>
            <a:r>
              <a:rPr lang="en-GB" sz="1600" dirty="0">
                <a:solidFill>
                  <a:prstClr val="black"/>
                </a:solidFill>
                <a:latin typeface="Calibri"/>
              </a:rPr>
              <a:t> Focus on real and continuous production use of the service over several years (simulations since 2003, cosmic ray data, etc.)</a:t>
            </a:r>
          </a:p>
          <a:p>
            <a:pPr>
              <a:buFont typeface="Arial" pitchFamily="34" charset="0"/>
              <a:buChar char="•"/>
            </a:pPr>
            <a:r>
              <a:rPr lang="en-GB" sz="1600" dirty="0">
                <a:solidFill>
                  <a:prstClr val="black"/>
                </a:solidFill>
                <a:latin typeface="Calibri"/>
              </a:rPr>
              <a:t> Data and Service challenges to exercise all aspects of the service – not just for data transfers, but workloads, support structures etc.</a:t>
            </a:r>
          </a:p>
          <a:p>
            <a:endParaRPr lang="en-GB" dirty="0">
              <a:solidFill>
                <a:prstClr val="black"/>
              </a:solidFill>
              <a:latin typeface="Calibri"/>
            </a:endParaRPr>
          </a:p>
        </p:txBody>
      </p:sp>
      <p:cxnSp>
        <p:nvCxnSpPr>
          <p:cNvPr id="25" name="Straight Arrow Connector 24"/>
          <p:cNvCxnSpPr>
            <a:stCxn id="6" idx="3"/>
          </p:cNvCxnSpPr>
          <p:nvPr/>
        </p:nvCxnSpPr>
        <p:spPr>
          <a:xfrm flipV="1">
            <a:off x="6238876" y="928671"/>
            <a:ext cx="1000132" cy="169276"/>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27" name="Straight Arrow Connector 26"/>
          <p:cNvCxnSpPr>
            <a:stCxn id="7" idx="3"/>
          </p:cNvCxnSpPr>
          <p:nvPr/>
        </p:nvCxnSpPr>
        <p:spPr>
          <a:xfrm flipV="1">
            <a:off x="6238876" y="1571612"/>
            <a:ext cx="1000132" cy="887046"/>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29" name="TextBox 28"/>
          <p:cNvSpPr txBox="1"/>
          <p:nvPr/>
        </p:nvSpPr>
        <p:spPr>
          <a:xfrm>
            <a:off x="7739074" y="642918"/>
            <a:ext cx="2786082" cy="73866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GB" sz="1400" dirty="0">
                <a:solidFill>
                  <a:prstClr val="black"/>
                </a:solidFill>
                <a:latin typeface="Calibri"/>
              </a:rPr>
              <a:t>e.g. DC04 (ALICE, CMS, </a:t>
            </a:r>
            <a:r>
              <a:rPr lang="en-GB" sz="1400" dirty="0" err="1">
                <a:solidFill>
                  <a:prstClr val="black"/>
                </a:solidFill>
                <a:latin typeface="Calibri"/>
              </a:rPr>
              <a:t>LHCb</a:t>
            </a:r>
            <a:r>
              <a:rPr lang="en-GB" sz="1400" dirty="0">
                <a:solidFill>
                  <a:prstClr val="black"/>
                </a:solidFill>
                <a:latin typeface="Calibri"/>
              </a:rPr>
              <a:t>)/DC2 (ATLAS) in 2004 saw first full chain of computing models on grids</a:t>
            </a:r>
          </a:p>
        </p:txBody>
      </p:sp>
      <p:sp>
        <p:nvSpPr>
          <p:cNvPr id="26" name="TextBox 25">
            <a:extLst>
              <a:ext uri="{FF2B5EF4-FFF2-40B4-BE49-F238E27FC236}">
                <a16:creationId xmlns:a16="http://schemas.microsoft.com/office/drawing/2014/main" id="{76AF4CE9-ED77-CA58-5489-093B202CC4FA}"/>
              </a:ext>
            </a:extLst>
          </p:cNvPr>
          <p:cNvSpPr txBox="1"/>
          <p:nvPr/>
        </p:nvSpPr>
        <p:spPr>
          <a:xfrm>
            <a:off x="1767429" y="6550224"/>
            <a:ext cx="2256870" cy="307777"/>
          </a:xfrm>
          <a:prstGeom prst="rect">
            <a:avLst/>
          </a:prstGeom>
          <a:noFill/>
          <a:ln>
            <a:solidFill>
              <a:schemeClr val="accent1"/>
            </a:solidFill>
          </a:ln>
        </p:spPr>
        <p:txBody>
          <a:bodyPr wrap="square" rtlCol="0">
            <a:spAutoFit/>
          </a:bodyPr>
          <a:lstStyle/>
          <a:p>
            <a:pPr algn="ctr" defTabSz="457200" rtl="1"/>
            <a:r>
              <a:rPr lang="en-US" sz="1400" i="1" dirty="0"/>
              <a:t>Ian Bird, CHEP 2010 Taipei</a:t>
            </a:r>
            <a:endParaRPr lang="en-GB" sz="1400" i="1" dirty="0"/>
          </a:p>
        </p:txBody>
      </p:sp>
      <p:sp>
        <p:nvSpPr>
          <p:cNvPr id="2" name="Footer Placeholder 1">
            <a:extLst>
              <a:ext uri="{FF2B5EF4-FFF2-40B4-BE49-F238E27FC236}">
                <a16:creationId xmlns:a16="http://schemas.microsoft.com/office/drawing/2014/main" id="{C2D116B4-2324-A196-F5A5-02744FB12A60}"/>
              </a:ext>
            </a:extLst>
          </p:cNvPr>
          <p:cNvSpPr>
            <a:spLocks noGrp="1"/>
          </p:cNvSpPr>
          <p:nvPr>
            <p:ph type="ftr" sz="quarter" idx="11"/>
          </p:nvPr>
        </p:nvSpPr>
        <p:spPr/>
        <p:txBody>
          <a:bodyPr/>
          <a:lstStyle/>
          <a:p>
            <a:r>
              <a:rPr lang="en-US"/>
              <a:t>Frédéric Hemmer</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a:extLst>
              <a:ext uri="{FF2B5EF4-FFF2-40B4-BE49-F238E27FC236}">
                <a16:creationId xmlns:a16="http://schemas.microsoft.com/office/drawing/2014/main" id="{06B1CE21-F2AB-0D46-B453-59BB3C20548A}"/>
              </a:ext>
            </a:extLst>
          </p:cNvPr>
          <p:cNvGraphicFramePr>
            <a:graphicFrameLocks/>
          </p:cNvGraphicFramePr>
          <p:nvPr>
            <p:extLst>
              <p:ext uri="{D42A27DB-BD31-4B8C-83A1-F6EECF244321}">
                <p14:modId xmlns:p14="http://schemas.microsoft.com/office/powerpoint/2010/main" val="292009359"/>
              </p:ext>
            </p:extLst>
          </p:nvPr>
        </p:nvGraphicFramePr>
        <p:xfrm>
          <a:off x="4574174" y="1495855"/>
          <a:ext cx="2896895" cy="3876465"/>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9AA1AD3A-A3EF-B9C2-129C-1F885AD6CC78}"/>
              </a:ext>
            </a:extLst>
          </p:cNvPr>
          <p:cNvSpPr>
            <a:spLocks noGrp="1"/>
          </p:cNvSpPr>
          <p:nvPr>
            <p:ph type="title"/>
          </p:nvPr>
        </p:nvSpPr>
        <p:spPr>
          <a:xfrm>
            <a:off x="1621570" y="330479"/>
            <a:ext cx="8543925" cy="995043"/>
          </a:xfrm>
        </p:spPr>
        <p:txBody>
          <a:bodyPr>
            <a:normAutofit fontScale="90000"/>
          </a:bodyPr>
          <a:lstStyle/>
          <a:p>
            <a:r>
              <a:rPr lang="en-GB" sz="3600" b="1" dirty="0">
                <a:solidFill>
                  <a:srgbClr val="002060"/>
                </a:solidFill>
                <a:latin typeface="+mn-lt"/>
              </a:rPr>
              <a:t>Planned distribution of Resources across the Grid</a:t>
            </a:r>
            <a:br>
              <a:rPr lang="en-GB" sz="3600" b="1" dirty="0">
                <a:solidFill>
                  <a:srgbClr val="002060"/>
                </a:solidFill>
                <a:latin typeface="+mn-lt"/>
              </a:rPr>
            </a:br>
            <a:r>
              <a:rPr lang="en-GB" sz="2400" b="1" dirty="0">
                <a:solidFill>
                  <a:srgbClr val="002060"/>
                </a:solidFill>
                <a:latin typeface="+mn-lt"/>
              </a:rPr>
              <a:t> </a:t>
            </a:r>
            <a:br>
              <a:rPr lang="en-GB" sz="2400" b="1" dirty="0">
                <a:solidFill>
                  <a:srgbClr val="002060"/>
                </a:solidFill>
                <a:latin typeface="+mn-lt"/>
              </a:rPr>
            </a:br>
            <a:r>
              <a:rPr lang="en-GB" sz="2400" dirty="0">
                <a:solidFill>
                  <a:srgbClr val="002060"/>
                </a:solidFill>
                <a:latin typeface="+mn-lt"/>
              </a:rPr>
              <a:t>from LCG Technical Design Report – LHCC2005-0024 - start-up in 2007 - </a:t>
            </a:r>
            <a:br>
              <a:rPr lang="en-GB" sz="3600" b="1" dirty="0">
                <a:solidFill>
                  <a:srgbClr val="002060"/>
                </a:solidFill>
                <a:latin typeface="+mn-lt"/>
              </a:rPr>
            </a:br>
            <a:endParaRPr lang="en-GB" sz="3600" b="1" dirty="0">
              <a:solidFill>
                <a:srgbClr val="002060"/>
              </a:solidFill>
              <a:latin typeface="+mn-lt"/>
            </a:endParaRPr>
          </a:p>
        </p:txBody>
      </p:sp>
      <p:grpSp>
        <p:nvGrpSpPr>
          <p:cNvPr id="9" name="Group 8">
            <a:extLst>
              <a:ext uri="{FF2B5EF4-FFF2-40B4-BE49-F238E27FC236}">
                <a16:creationId xmlns:a16="http://schemas.microsoft.com/office/drawing/2014/main" id="{8A01DCEF-0931-291F-1896-C53721D3D84E}"/>
              </a:ext>
            </a:extLst>
          </p:cNvPr>
          <p:cNvGrpSpPr/>
          <p:nvPr/>
        </p:nvGrpSpPr>
        <p:grpSpPr>
          <a:xfrm>
            <a:off x="1621570" y="1495855"/>
            <a:ext cx="8746392" cy="3896706"/>
            <a:chOff x="478570" y="1848671"/>
            <a:chExt cx="9969500" cy="2744431"/>
          </a:xfrm>
        </p:grpSpPr>
        <p:graphicFrame>
          <p:nvGraphicFramePr>
            <p:cNvPr id="4" name="Chart 3">
              <a:extLst>
                <a:ext uri="{FF2B5EF4-FFF2-40B4-BE49-F238E27FC236}">
                  <a16:creationId xmlns:a16="http://schemas.microsoft.com/office/drawing/2014/main" id="{DEFC9F08-98F3-03F0-1191-EBD50CE2E864}"/>
                </a:ext>
              </a:extLst>
            </p:cNvPr>
            <p:cNvGraphicFramePr>
              <a:graphicFrameLocks/>
            </p:cNvGraphicFramePr>
            <p:nvPr/>
          </p:nvGraphicFramePr>
          <p:xfrm>
            <a:off x="478570" y="1849902"/>
            <a:ext cx="33655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6BD89B67-07E6-D647-853B-C551EAFF580B}"/>
                </a:ext>
              </a:extLst>
            </p:cNvPr>
            <p:cNvGraphicFramePr>
              <a:graphicFrameLocks/>
            </p:cNvGraphicFramePr>
            <p:nvPr>
              <p:extLst>
                <p:ext uri="{D42A27DB-BD31-4B8C-83A1-F6EECF244321}">
                  <p14:modId xmlns:p14="http://schemas.microsoft.com/office/powerpoint/2010/main" val="2912380660"/>
                </p:ext>
              </p:extLst>
            </p:nvPr>
          </p:nvGraphicFramePr>
          <p:xfrm>
            <a:off x="7146070" y="1848671"/>
            <a:ext cx="3302000" cy="2733879"/>
          </p:xfrm>
          <a:graphic>
            <a:graphicData uri="http://schemas.openxmlformats.org/drawingml/2006/chart">
              <c:chart xmlns:c="http://schemas.openxmlformats.org/drawingml/2006/chart" xmlns:r="http://schemas.openxmlformats.org/officeDocument/2006/relationships" r:id="rId4"/>
            </a:graphicData>
          </a:graphic>
        </p:graphicFrame>
      </p:grpSp>
      <p:sp>
        <p:nvSpPr>
          <p:cNvPr id="10" name="TextBox 9">
            <a:extLst>
              <a:ext uri="{FF2B5EF4-FFF2-40B4-BE49-F238E27FC236}">
                <a16:creationId xmlns:a16="http://schemas.microsoft.com/office/drawing/2014/main" id="{21414796-0C0A-17A9-BA4B-54237B5F3C3F}"/>
              </a:ext>
            </a:extLst>
          </p:cNvPr>
          <p:cNvSpPr txBox="1"/>
          <p:nvPr/>
        </p:nvSpPr>
        <p:spPr>
          <a:xfrm>
            <a:off x="3577591" y="4718190"/>
            <a:ext cx="694421" cy="369332"/>
          </a:xfrm>
          <a:prstGeom prst="rect">
            <a:avLst/>
          </a:prstGeom>
          <a:noFill/>
        </p:spPr>
        <p:txBody>
          <a:bodyPr wrap="none" rtlCol="0">
            <a:spAutoFit/>
          </a:bodyPr>
          <a:lstStyle/>
          <a:p>
            <a:r>
              <a:rPr lang="en-GB" dirty="0">
                <a:solidFill>
                  <a:schemeClr val="bg1"/>
                </a:solidFill>
              </a:rPr>
              <a:t>CERN</a:t>
            </a:r>
          </a:p>
        </p:txBody>
      </p:sp>
      <p:sp>
        <p:nvSpPr>
          <p:cNvPr id="11" name="TextBox 10">
            <a:extLst>
              <a:ext uri="{FF2B5EF4-FFF2-40B4-BE49-F238E27FC236}">
                <a16:creationId xmlns:a16="http://schemas.microsoft.com/office/drawing/2014/main" id="{ED167028-3C56-15D4-BD13-F1A861C5155F}"/>
              </a:ext>
            </a:extLst>
          </p:cNvPr>
          <p:cNvSpPr txBox="1"/>
          <p:nvPr/>
        </p:nvSpPr>
        <p:spPr>
          <a:xfrm>
            <a:off x="6430756" y="4712023"/>
            <a:ext cx="694421" cy="369332"/>
          </a:xfrm>
          <a:prstGeom prst="rect">
            <a:avLst/>
          </a:prstGeom>
          <a:noFill/>
        </p:spPr>
        <p:txBody>
          <a:bodyPr wrap="none" rtlCol="0">
            <a:spAutoFit/>
          </a:bodyPr>
          <a:lstStyle/>
          <a:p>
            <a:r>
              <a:rPr lang="en-GB" dirty="0">
                <a:solidFill>
                  <a:schemeClr val="bg1"/>
                </a:solidFill>
              </a:rPr>
              <a:t>CERN</a:t>
            </a:r>
          </a:p>
        </p:txBody>
      </p:sp>
      <p:sp>
        <p:nvSpPr>
          <p:cNvPr id="12" name="TextBox 11">
            <a:extLst>
              <a:ext uri="{FF2B5EF4-FFF2-40B4-BE49-F238E27FC236}">
                <a16:creationId xmlns:a16="http://schemas.microsoft.com/office/drawing/2014/main" id="{5DEA54AF-50DA-0B50-9623-82575CCBDEBA}"/>
              </a:ext>
            </a:extLst>
          </p:cNvPr>
          <p:cNvSpPr txBox="1"/>
          <p:nvPr/>
        </p:nvSpPr>
        <p:spPr>
          <a:xfrm>
            <a:off x="9339435" y="4621154"/>
            <a:ext cx="694421" cy="369332"/>
          </a:xfrm>
          <a:prstGeom prst="rect">
            <a:avLst/>
          </a:prstGeom>
          <a:noFill/>
        </p:spPr>
        <p:txBody>
          <a:bodyPr wrap="none" rtlCol="0">
            <a:spAutoFit/>
          </a:bodyPr>
          <a:lstStyle/>
          <a:p>
            <a:r>
              <a:rPr lang="en-GB" dirty="0">
                <a:solidFill>
                  <a:schemeClr val="bg1"/>
                </a:solidFill>
              </a:rPr>
              <a:t>CERN</a:t>
            </a:r>
          </a:p>
        </p:txBody>
      </p:sp>
      <p:sp>
        <p:nvSpPr>
          <p:cNvPr id="14" name="TextBox 13">
            <a:extLst>
              <a:ext uri="{FF2B5EF4-FFF2-40B4-BE49-F238E27FC236}">
                <a16:creationId xmlns:a16="http://schemas.microsoft.com/office/drawing/2014/main" id="{73E59744-0752-76CC-2DCF-55AB32A9EBA0}"/>
              </a:ext>
            </a:extLst>
          </p:cNvPr>
          <p:cNvSpPr txBox="1"/>
          <p:nvPr/>
        </p:nvSpPr>
        <p:spPr>
          <a:xfrm>
            <a:off x="3459685" y="4251822"/>
            <a:ext cx="826188" cy="369332"/>
          </a:xfrm>
          <a:prstGeom prst="rect">
            <a:avLst/>
          </a:prstGeom>
          <a:noFill/>
        </p:spPr>
        <p:txBody>
          <a:bodyPr wrap="none" rtlCol="0">
            <a:spAutoFit/>
          </a:bodyPr>
          <a:lstStyle/>
          <a:p>
            <a:r>
              <a:rPr lang="en-GB" b="1" dirty="0"/>
              <a:t>Tier-1s</a:t>
            </a:r>
          </a:p>
        </p:txBody>
      </p:sp>
      <p:sp>
        <p:nvSpPr>
          <p:cNvPr id="15" name="TextBox 14">
            <a:extLst>
              <a:ext uri="{FF2B5EF4-FFF2-40B4-BE49-F238E27FC236}">
                <a16:creationId xmlns:a16="http://schemas.microsoft.com/office/drawing/2014/main" id="{C3E0A0A4-F96F-2355-386D-4887BD429625}"/>
              </a:ext>
            </a:extLst>
          </p:cNvPr>
          <p:cNvSpPr txBox="1"/>
          <p:nvPr/>
        </p:nvSpPr>
        <p:spPr>
          <a:xfrm>
            <a:off x="6354005" y="3864730"/>
            <a:ext cx="826188" cy="369332"/>
          </a:xfrm>
          <a:prstGeom prst="rect">
            <a:avLst/>
          </a:prstGeom>
          <a:noFill/>
        </p:spPr>
        <p:txBody>
          <a:bodyPr wrap="none" rtlCol="0">
            <a:spAutoFit/>
          </a:bodyPr>
          <a:lstStyle/>
          <a:p>
            <a:r>
              <a:rPr lang="en-GB" b="1" dirty="0"/>
              <a:t>Tier-1s</a:t>
            </a:r>
          </a:p>
        </p:txBody>
      </p:sp>
      <p:sp>
        <p:nvSpPr>
          <p:cNvPr id="16" name="TextBox 15">
            <a:extLst>
              <a:ext uri="{FF2B5EF4-FFF2-40B4-BE49-F238E27FC236}">
                <a16:creationId xmlns:a16="http://schemas.microsoft.com/office/drawing/2014/main" id="{1D6B21E7-5E67-6898-3973-1B55F27234D6}"/>
              </a:ext>
            </a:extLst>
          </p:cNvPr>
          <p:cNvSpPr txBox="1"/>
          <p:nvPr/>
        </p:nvSpPr>
        <p:spPr>
          <a:xfrm>
            <a:off x="9273550" y="3864730"/>
            <a:ext cx="826188" cy="369332"/>
          </a:xfrm>
          <a:prstGeom prst="rect">
            <a:avLst/>
          </a:prstGeom>
          <a:noFill/>
        </p:spPr>
        <p:txBody>
          <a:bodyPr wrap="none" rtlCol="0">
            <a:spAutoFit/>
          </a:bodyPr>
          <a:lstStyle/>
          <a:p>
            <a:r>
              <a:rPr lang="en-GB" b="1" dirty="0"/>
              <a:t>Tier-1s</a:t>
            </a:r>
          </a:p>
        </p:txBody>
      </p:sp>
      <p:sp>
        <p:nvSpPr>
          <p:cNvPr id="17" name="TextBox 16">
            <a:extLst>
              <a:ext uri="{FF2B5EF4-FFF2-40B4-BE49-F238E27FC236}">
                <a16:creationId xmlns:a16="http://schemas.microsoft.com/office/drawing/2014/main" id="{E7C05BA3-3886-E606-DE50-008A93F3CEAD}"/>
              </a:ext>
            </a:extLst>
          </p:cNvPr>
          <p:cNvSpPr txBox="1"/>
          <p:nvPr/>
        </p:nvSpPr>
        <p:spPr>
          <a:xfrm>
            <a:off x="3445823" y="2921325"/>
            <a:ext cx="826188" cy="369332"/>
          </a:xfrm>
          <a:prstGeom prst="rect">
            <a:avLst/>
          </a:prstGeom>
          <a:noFill/>
        </p:spPr>
        <p:txBody>
          <a:bodyPr wrap="none" rtlCol="0">
            <a:spAutoFit/>
          </a:bodyPr>
          <a:lstStyle/>
          <a:p>
            <a:r>
              <a:rPr lang="en-GB" b="1" dirty="0"/>
              <a:t>Tier-2s</a:t>
            </a:r>
          </a:p>
        </p:txBody>
      </p:sp>
      <p:sp>
        <p:nvSpPr>
          <p:cNvPr id="19" name="TextBox 18">
            <a:extLst>
              <a:ext uri="{FF2B5EF4-FFF2-40B4-BE49-F238E27FC236}">
                <a16:creationId xmlns:a16="http://schemas.microsoft.com/office/drawing/2014/main" id="{6E90F4F8-F4FC-5D53-0344-331F070D9EB2}"/>
              </a:ext>
            </a:extLst>
          </p:cNvPr>
          <p:cNvSpPr txBox="1"/>
          <p:nvPr/>
        </p:nvSpPr>
        <p:spPr>
          <a:xfrm>
            <a:off x="6298988" y="2923434"/>
            <a:ext cx="826188" cy="369332"/>
          </a:xfrm>
          <a:prstGeom prst="rect">
            <a:avLst/>
          </a:prstGeom>
          <a:noFill/>
        </p:spPr>
        <p:txBody>
          <a:bodyPr wrap="none" rtlCol="0">
            <a:spAutoFit/>
          </a:bodyPr>
          <a:lstStyle/>
          <a:p>
            <a:r>
              <a:rPr lang="en-GB" b="1" dirty="0"/>
              <a:t>Tier-2s</a:t>
            </a:r>
          </a:p>
        </p:txBody>
      </p:sp>
      <p:sp>
        <p:nvSpPr>
          <p:cNvPr id="3" name="TextBox 2">
            <a:extLst>
              <a:ext uri="{FF2B5EF4-FFF2-40B4-BE49-F238E27FC236}">
                <a16:creationId xmlns:a16="http://schemas.microsoft.com/office/drawing/2014/main" id="{0FAD2085-E237-8BD3-2BBA-E2DEC656CC05}"/>
              </a:ext>
            </a:extLst>
          </p:cNvPr>
          <p:cNvSpPr txBox="1"/>
          <p:nvPr/>
        </p:nvSpPr>
        <p:spPr>
          <a:xfrm>
            <a:off x="1621571" y="5523502"/>
            <a:ext cx="8482366" cy="369332"/>
          </a:xfrm>
          <a:prstGeom prst="rect">
            <a:avLst/>
          </a:prstGeom>
          <a:noFill/>
        </p:spPr>
        <p:txBody>
          <a:bodyPr wrap="square" rtlCol="0">
            <a:spAutoFit/>
          </a:bodyPr>
          <a:lstStyle/>
          <a:p>
            <a:r>
              <a:rPr lang="en-GB" i="1" dirty="0"/>
              <a:t>                           16%                                            9%                                                  33%       </a:t>
            </a:r>
          </a:p>
        </p:txBody>
      </p:sp>
      <p:sp>
        <p:nvSpPr>
          <p:cNvPr id="5" name="Date Placeholder 4">
            <a:extLst>
              <a:ext uri="{FF2B5EF4-FFF2-40B4-BE49-F238E27FC236}">
                <a16:creationId xmlns:a16="http://schemas.microsoft.com/office/drawing/2014/main" id="{93B25D2F-A023-FF86-3C29-44C3B67A9193}"/>
              </a:ext>
            </a:extLst>
          </p:cNvPr>
          <p:cNvSpPr>
            <a:spLocks noGrp="1"/>
          </p:cNvSpPr>
          <p:nvPr>
            <p:ph type="dt" sz="half" idx="10"/>
          </p:nvPr>
        </p:nvSpPr>
        <p:spPr/>
        <p:txBody>
          <a:bodyPr/>
          <a:lstStyle/>
          <a:p>
            <a:r>
              <a:rPr lang="en-US"/>
              <a:t>14 September 2022</a:t>
            </a:r>
            <a:endParaRPr lang="en-GB"/>
          </a:p>
        </p:txBody>
      </p:sp>
      <p:sp>
        <p:nvSpPr>
          <p:cNvPr id="6" name="Footer Placeholder 5">
            <a:extLst>
              <a:ext uri="{FF2B5EF4-FFF2-40B4-BE49-F238E27FC236}">
                <a16:creationId xmlns:a16="http://schemas.microsoft.com/office/drawing/2014/main" id="{06B9667C-B01A-30FC-862F-2317ACC8997C}"/>
              </a:ext>
            </a:extLst>
          </p:cNvPr>
          <p:cNvSpPr>
            <a:spLocks noGrp="1"/>
          </p:cNvSpPr>
          <p:nvPr>
            <p:ph type="ftr" sz="quarter" idx="11"/>
          </p:nvPr>
        </p:nvSpPr>
        <p:spPr/>
        <p:txBody>
          <a:bodyPr/>
          <a:lstStyle/>
          <a:p>
            <a:r>
              <a:rPr lang="en-GB"/>
              <a:t>Frédéric Hemmer</a:t>
            </a:r>
          </a:p>
        </p:txBody>
      </p:sp>
      <p:sp>
        <p:nvSpPr>
          <p:cNvPr id="8" name="Slide Number Placeholder 7">
            <a:extLst>
              <a:ext uri="{FF2B5EF4-FFF2-40B4-BE49-F238E27FC236}">
                <a16:creationId xmlns:a16="http://schemas.microsoft.com/office/drawing/2014/main" id="{8FE4ED01-F315-8CD7-D39C-3E7BE7C72101}"/>
              </a:ext>
            </a:extLst>
          </p:cNvPr>
          <p:cNvSpPr>
            <a:spLocks noGrp="1"/>
          </p:cNvSpPr>
          <p:nvPr>
            <p:ph type="sldNum" sz="quarter" idx="12"/>
          </p:nvPr>
        </p:nvSpPr>
        <p:spPr/>
        <p:txBody>
          <a:bodyPr/>
          <a:lstStyle/>
          <a:p>
            <a:fld id="{533542ED-50CB-4D43-8DF1-824BC7BE6DE8}" type="slidenum">
              <a:rPr lang="en-GB" smtClean="0"/>
              <a:t>23</a:t>
            </a:fld>
            <a:endParaRPr lang="en-GB"/>
          </a:p>
        </p:txBody>
      </p:sp>
      <p:sp>
        <p:nvSpPr>
          <p:cNvPr id="20" name="TextBox 19">
            <a:extLst>
              <a:ext uri="{FF2B5EF4-FFF2-40B4-BE49-F238E27FC236}">
                <a16:creationId xmlns:a16="http://schemas.microsoft.com/office/drawing/2014/main" id="{1BD7313E-08AA-FC92-CC82-43C8F9498A53}"/>
              </a:ext>
            </a:extLst>
          </p:cNvPr>
          <p:cNvSpPr txBox="1"/>
          <p:nvPr/>
        </p:nvSpPr>
        <p:spPr>
          <a:xfrm>
            <a:off x="204032" y="5501606"/>
            <a:ext cx="1437315" cy="369332"/>
          </a:xfrm>
          <a:prstGeom prst="rect">
            <a:avLst/>
          </a:prstGeom>
          <a:noFill/>
        </p:spPr>
        <p:txBody>
          <a:bodyPr wrap="square" rtlCol="0">
            <a:spAutoFit/>
          </a:bodyPr>
          <a:lstStyle/>
          <a:p>
            <a:r>
              <a:rPr lang="en-GB" i="1" dirty="0"/>
              <a:t>CERN share :</a:t>
            </a:r>
          </a:p>
        </p:txBody>
      </p:sp>
    </p:spTree>
    <p:extLst>
      <p:ext uri="{BB962C8B-B14F-4D97-AF65-F5344CB8AC3E}">
        <p14:creationId xmlns:p14="http://schemas.microsoft.com/office/powerpoint/2010/main" val="4931066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B1E3F-B1A3-7DA0-7FCD-D5C02F2FAA2A}"/>
              </a:ext>
            </a:extLst>
          </p:cNvPr>
          <p:cNvSpPr>
            <a:spLocks noGrp="1"/>
          </p:cNvSpPr>
          <p:nvPr>
            <p:ph type="title"/>
          </p:nvPr>
        </p:nvSpPr>
        <p:spPr>
          <a:xfrm>
            <a:off x="838200" y="62204"/>
            <a:ext cx="10515600" cy="1325563"/>
          </a:xfrm>
        </p:spPr>
        <p:txBody>
          <a:bodyPr>
            <a:normAutofit/>
          </a:bodyPr>
          <a:lstStyle/>
          <a:p>
            <a:r>
              <a:rPr lang="en-GB" dirty="0">
                <a:latin typeface="+mn-lt"/>
              </a:rPr>
              <a:t>How did it work for first data taking?</a:t>
            </a:r>
            <a:br>
              <a:rPr lang="en-GB" dirty="0">
                <a:latin typeface="+mn-lt"/>
              </a:rPr>
            </a:br>
            <a:r>
              <a:rPr lang="en-GB" sz="2400" b="1" dirty="0">
                <a:latin typeface="+mn-lt"/>
              </a:rPr>
              <a:t>&gt;140 sites, ˜250K CPU cores, ˜100 PB disk</a:t>
            </a:r>
          </a:p>
        </p:txBody>
      </p:sp>
      <p:grpSp>
        <p:nvGrpSpPr>
          <p:cNvPr id="19" name="Group 18">
            <a:extLst>
              <a:ext uri="{FF2B5EF4-FFF2-40B4-BE49-F238E27FC236}">
                <a16:creationId xmlns:a16="http://schemas.microsoft.com/office/drawing/2014/main" id="{66819F12-D74B-38E6-0DD2-E4DA07E383AC}"/>
              </a:ext>
            </a:extLst>
          </p:cNvPr>
          <p:cNvGrpSpPr/>
          <p:nvPr/>
        </p:nvGrpSpPr>
        <p:grpSpPr>
          <a:xfrm>
            <a:off x="1243307" y="1400279"/>
            <a:ext cx="9541006" cy="4956071"/>
            <a:chOff x="66441" y="1690690"/>
            <a:chExt cx="9541006" cy="4956071"/>
          </a:xfrm>
        </p:grpSpPr>
        <p:pic>
          <p:nvPicPr>
            <p:cNvPr id="4" name="Picture 3">
              <a:extLst>
                <a:ext uri="{FF2B5EF4-FFF2-40B4-BE49-F238E27FC236}">
                  <a16:creationId xmlns:a16="http://schemas.microsoft.com/office/drawing/2014/main" id="{A007FFFA-57BB-AB7D-0593-E58F792DB5B3}"/>
                </a:ext>
              </a:extLst>
            </p:cNvPr>
            <p:cNvPicPr>
              <a:picLocks noChangeAspect="1" noChangeArrowheads="1"/>
            </p:cNvPicPr>
            <p:nvPr/>
          </p:nvPicPr>
          <p:blipFill>
            <a:blip r:embed="rId3" cstate="screen"/>
            <a:srcRect/>
            <a:stretch>
              <a:fillRect/>
            </a:stretch>
          </p:blipFill>
          <p:spPr bwMode="auto">
            <a:xfrm>
              <a:off x="118673" y="1690690"/>
              <a:ext cx="9488774" cy="4934966"/>
            </a:xfrm>
            <a:prstGeom prst="rect">
              <a:avLst/>
            </a:prstGeom>
            <a:noFill/>
            <a:ln w="9525">
              <a:noFill/>
              <a:miter lim="800000"/>
              <a:headEnd/>
              <a:tailEnd/>
            </a:ln>
            <a:effectLst/>
          </p:spPr>
        </p:pic>
        <p:sp>
          <p:nvSpPr>
            <p:cNvPr id="6" name="Down Arrow 5">
              <a:extLst>
                <a:ext uri="{FF2B5EF4-FFF2-40B4-BE49-F238E27FC236}">
                  <a16:creationId xmlns:a16="http://schemas.microsoft.com/office/drawing/2014/main" id="{B3E6BDA9-CBED-BC57-CB2F-A8D8FEF20797}"/>
                </a:ext>
              </a:extLst>
            </p:cNvPr>
            <p:cNvSpPr/>
            <p:nvPr/>
          </p:nvSpPr>
          <p:spPr>
            <a:xfrm flipH="1">
              <a:off x="3178662" y="3028012"/>
              <a:ext cx="194124" cy="7794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Down Arrow 6">
              <a:extLst>
                <a:ext uri="{FF2B5EF4-FFF2-40B4-BE49-F238E27FC236}">
                  <a16:creationId xmlns:a16="http://schemas.microsoft.com/office/drawing/2014/main" id="{B7DC70B3-50C9-D2C6-DFE7-59F543CAA5B1}"/>
                </a:ext>
              </a:extLst>
            </p:cNvPr>
            <p:cNvSpPr/>
            <p:nvPr/>
          </p:nvSpPr>
          <p:spPr>
            <a:xfrm flipH="1">
              <a:off x="6608166" y="2864732"/>
              <a:ext cx="194124" cy="7794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093CB649-BD39-DCBD-F090-089524C8FA66}"/>
                </a:ext>
              </a:extLst>
            </p:cNvPr>
            <p:cNvSpPr txBox="1"/>
            <p:nvPr/>
          </p:nvSpPr>
          <p:spPr>
            <a:xfrm>
              <a:off x="2705724" y="2410404"/>
              <a:ext cx="1334124" cy="646331"/>
            </a:xfrm>
            <a:prstGeom prst="rect">
              <a:avLst/>
            </a:prstGeom>
            <a:noFill/>
          </p:spPr>
          <p:txBody>
            <a:bodyPr wrap="square" rtlCol="0">
              <a:spAutoFit/>
            </a:bodyPr>
            <a:lstStyle/>
            <a:p>
              <a:r>
                <a:rPr lang="en-GB" dirty="0">
                  <a:solidFill>
                    <a:schemeClr val="accent1">
                      <a:lumMod val="75000"/>
                    </a:schemeClr>
                  </a:solidFill>
                </a:rPr>
                <a:t>Initial start &amp; accident</a:t>
              </a:r>
            </a:p>
          </p:txBody>
        </p:sp>
        <p:sp>
          <p:nvSpPr>
            <p:cNvPr id="9" name="TextBox 8">
              <a:extLst>
                <a:ext uri="{FF2B5EF4-FFF2-40B4-BE49-F238E27FC236}">
                  <a16:creationId xmlns:a16="http://schemas.microsoft.com/office/drawing/2014/main" id="{1B85FFE2-C055-0971-04DC-9105D83FA34E}"/>
                </a:ext>
              </a:extLst>
            </p:cNvPr>
            <p:cNvSpPr txBox="1"/>
            <p:nvPr/>
          </p:nvSpPr>
          <p:spPr>
            <a:xfrm>
              <a:off x="6246528" y="2314885"/>
              <a:ext cx="723275" cy="369332"/>
            </a:xfrm>
            <a:prstGeom prst="rect">
              <a:avLst/>
            </a:prstGeom>
            <a:noFill/>
          </p:spPr>
          <p:txBody>
            <a:bodyPr wrap="none" rtlCol="0">
              <a:spAutoFit/>
            </a:bodyPr>
            <a:lstStyle/>
            <a:p>
              <a:r>
                <a:rPr lang="en-GB" dirty="0">
                  <a:solidFill>
                    <a:schemeClr val="accent1">
                      <a:lumMod val="75000"/>
                    </a:schemeClr>
                  </a:solidFill>
                </a:rPr>
                <a:t>Run 1</a:t>
              </a:r>
            </a:p>
          </p:txBody>
        </p:sp>
        <p:cxnSp>
          <p:nvCxnSpPr>
            <p:cNvPr id="11" name="Straight Connector 10">
              <a:extLst>
                <a:ext uri="{FF2B5EF4-FFF2-40B4-BE49-F238E27FC236}">
                  <a16:creationId xmlns:a16="http://schemas.microsoft.com/office/drawing/2014/main" id="{B1A003D3-6298-8F54-409A-977E61816B4B}"/>
                </a:ext>
              </a:extLst>
            </p:cNvPr>
            <p:cNvCxnSpPr>
              <a:cxnSpLocks/>
            </p:cNvCxnSpPr>
            <p:nvPr/>
          </p:nvCxnSpPr>
          <p:spPr>
            <a:xfrm>
              <a:off x="7210270" y="2314885"/>
              <a:ext cx="2263516"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B38B9F9-AA39-1038-8063-9E96A8D7AFBB}"/>
                </a:ext>
              </a:extLst>
            </p:cNvPr>
            <p:cNvSpPr txBox="1"/>
            <p:nvPr/>
          </p:nvSpPr>
          <p:spPr>
            <a:xfrm>
              <a:off x="7165299" y="1933731"/>
              <a:ext cx="1394421" cy="369332"/>
            </a:xfrm>
            <a:prstGeom prst="rect">
              <a:avLst/>
            </a:prstGeom>
            <a:noFill/>
          </p:spPr>
          <p:txBody>
            <a:bodyPr wrap="none" rtlCol="0">
              <a:spAutoFit/>
            </a:bodyPr>
            <a:lstStyle/>
            <a:p>
              <a:r>
                <a:rPr lang="en-GB" b="1" dirty="0"/>
                <a:t>1M jobs/day</a:t>
              </a:r>
            </a:p>
          </p:txBody>
        </p:sp>
        <p:sp>
          <p:nvSpPr>
            <p:cNvPr id="15" name="TextBox 14">
              <a:extLst>
                <a:ext uri="{FF2B5EF4-FFF2-40B4-BE49-F238E27FC236}">
                  <a16:creationId xmlns:a16="http://schemas.microsoft.com/office/drawing/2014/main" id="{91CA65B5-910E-740A-7DE3-88F77D85A601}"/>
                </a:ext>
              </a:extLst>
            </p:cNvPr>
            <p:cNvSpPr txBox="1"/>
            <p:nvPr/>
          </p:nvSpPr>
          <p:spPr>
            <a:xfrm>
              <a:off x="66441" y="6338984"/>
              <a:ext cx="2256870" cy="307777"/>
            </a:xfrm>
            <a:prstGeom prst="rect">
              <a:avLst/>
            </a:prstGeom>
            <a:noFill/>
            <a:ln>
              <a:noFill/>
            </a:ln>
          </p:spPr>
          <p:txBody>
            <a:bodyPr wrap="square" rtlCol="0">
              <a:spAutoFit/>
            </a:bodyPr>
            <a:lstStyle/>
            <a:p>
              <a:pPr algn="ctr" defTabSz="457200" rtl="1"/>
              <a:r>
                <a:rPr lang="en-US" sz="1400" i="1" dirty="0"/>
                <a:t>Ian Bird, CHEP 2010 Taipei</a:t>
              </a:r>
              <a:endParaRPr lang="en-GB" sz="1400" i="1" dirty="0"/>
            </a:p>
          </p:txBody>
        </p:sp>
      </p:grpSp>
      <p:sp>
        <p:nvSpPr>
          <p:cNvPr id="3" name="Date Placeholder 2">
            <a:extLst>
              <a:ext uri="{FF2B5EF4-FFF2-40B4-BE49-F238E27FC236}">
                <a16:creationId xmlns:a16="http://schemas.microsoft.com/office/drawing/2014/main" id="{C7374C06-CE52-74D5-AAAA-E17E0E986342}"/>
              </a:ext>
            </a:extLst>
          </p:cNvPr>
          <p:cNvSpPr>
            <a:spLocks noGrp="1"/>
          </p:cNvSpPr>
          <p:nvPr>
            <p:ph type="dt" sz="half" idx="10"/>
          </p:nvPr>
        </p:nvSpPr>
        <p:spPr/>
        <p:txBody>
          <a:bodyPr/>
          <a:lstStyle/>
          <a:p>
            <a:r>
              <a:rPr lang="en-US"/>
              <a:t>14 September 2022</a:t>
            </a:r>
            <a:endParaRPr lang="en-GB"/>
          </a:p>
        </p:txBody>
      </p:sp>
      <p:sp>
        <p:nvSpPr>
          <p:cNvPr id="5" name="Footer Placeholder 4">
            <a:extLst>
              <a:ext uri="{FF2B5EF4-FFF2-40B4-BE49-F238E27FC236}">
                <a16:creationId xmlns:a16="http://schemas.microsoft.com/office/drawing/2014/main" id="{61DF9716-2F5B-B8C5-B157-709B363DFD83}"/>
              </a:ext>
            </a:extLst>
          </p:cNvPr>
          <p:cNvSpPr>
            <a:spLocks noGrp="1"/>
          </p:cNvSpPr>
          <p:nvPr>
            <p:ph type="ftr" sz="quarter" idx="11"/>
          </p:nvPr>
        </p:nvSpPr>
        <p:spPr/>
        <p:txBody>
          <a:bodyPr/>
          <a:lstStyle/>
          <a:p>
            <a:r>
              <a:rPr lang="en-GB"/>
              <a:t>Frédéric Hemmer</a:t>
            </a:r>
          </a:p>
        </p:txBody>
      </p:sp>
      <p:sp>
        <p:nvSpPr>
          <p:cNvPr id="10" name="Slide Number Placeholder 9">
            <a:extLst>
              <a:ext uri="{FF2B5EF4-FFF2-40B4-BE49-F238E27FC236}">
                <a16:creationId xmlns:a16="http://schemas.microsoft.com/office/drawing/2014/main" id="{054AAF37-81D9-C6DD-9109-59288E6025FF}"/>
              </a:ext>
            </a:extLst>
          </p:cNvPr>
          <p:cNvSpPr>
            <a:spLocks noGrp="1"/>
          </p:cNvSpPr>
          <p:nvPr>
            <p:ph type="sldNum" sz="quarter" idx="12"/>
          </p:nvPr>
        </p:nvSpPr>
        <p:spPr/>
        <p:txBody>
          <a:bodyPr/>
          <a:lstStyle/>
          <a:p>
            <a:fld id="{533542ED-50CB-4D43-8DF1-824BC7BE6DE8}" type="slidenum">
              <a:rPr lang="en-GB" smtClean="0"/>
              <a:t>24</a:t>
            </a:fld>
            <a:endParaRPr lang="en-GB"/>
          </a:p>
        </p:txBody>
      </p:sp>
    </p:spTree>
    <p:extLst>
      <p:ext uri="{BB962C8B-B14F-4D97-AF65-F5344CB8AC3E}">
        <p14:creationId xmlns:p14="http://schemas.microsoft.com/office/powerpoint/2010/main" val="24459868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5807970" y="898525"/>
            <a:ext cx="4860032" cy="1826096"/>
          </a:xfrm>
        </p:spPr>
        <p:txBody>
          <a:bodyPr>
            <a:normAutofit fontScale="85000" lnSpcReduction="20000"/>
          </a:bodyPr>
          <a:lstStyle/>
          <a:p>
            <a:r>
              <a:rPr lang="en-GB" dirty="0"/>
              <a:t>Significant use of Tier 2s for analysis </a:t>
            </a:r>
          </a:p>
          <a:p>
            <a:pPr lvl="1"/>
            <a:r>
              <a:rPr lang="en-GB" dirty="0"/>
              <a:t>frequently-expressed concern that too much analysis would be done at CERN is not reflected</a:t>
            </a:r>
          </a:p>
        </p:txBody>
      </p:sp>
      <p:sp>
        <p:nvSpPr>
          <p:cNvPr id="3" name="Footer Placeholder 2"/>
          <p:cNvSpPr>
            <a:spLocks noGrp="1"/>
          </p:cNvSpPr>
          <p:nvPr>
            <p:ph type="ftr" sz="quarter" idx="11"/>
          </p:nvPr>
        </p:nvSpPr>
        <p:spPr/>
        <p:txBody>
          <a:bodyPr/>
          <a:lstStyle/>
          <a:p>
            <a:r>
              <a:rPr lang="en-US">
                <a:solidFill>
                  <a:prstClr val="black">
                    <a:tint val="75000"/>
                  </a:prstClr>
                </a:solidFill>
                <a:latin typeface="Calibri"/>
              </a:rPr>
              <a:t>Frédéric Hemmer</a:t>
            </a:r>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FA168C2-9F18-4032-8801-50E4CEA0EAFB}" type="slidenum">
              <a:rPr lang="en-US">
                <a:solidFill>
                  <a:prstClr val="black">
                    <a:tint val="75000"/>
                  </a:prstClr>
                </a:solidFill>
                <a:latin typeface="Calibri"/>
              </a:rPr>
              <a:pPr/>
              <a:t>25</a:t>
            </a:fld>
            <a:endParaRPr lang="en-US" dirty="0">
              <a:solidFill>
                <a:prstClr val="black">
                  <a:tint val="75000"/>
                </a:prstClr>
              </a:solidFill>
              <a:latin typeface="Calibri"/>
            </a:endParaRPr>
          </a:p>
        </p:txBody>
      </p:sp>
      <p:sp>
        <p:nvSpPr>
          <p:cNvPr id="5" name="Title 4"/>
          <p:cNvSpPr>
            <a:spLocks noGrp="1"/>
          </p:cNvSpPr>
          <p:nvPr>
            <p:ph type="title"/>
          </p:nvPr>
        </p:nvSpPr>
        <p:spPr>
          <a:xfrm>
            <a:off x="5539736" y="0"/>
            <a:ext cx="4671064" cy="762000"/>
          </a:xfrm>
        </p:spPr>
        <p:txBody>
          <a:bodyPr/>
          <a:lstStyle/>
          <a:p>
            <a:r>
              <a:rPr lang="en-GB" dirty="0"/>
              <a:t>CPU – July 2010</a:t>
            </a:r>
          </a:p>
        </p:txBody>
      </p:sp>
      <p:pic>
        <p:nvPicPr>
          <p:cNvPr id="20482" name="Picture 2"/>
          <p:cNvPicPr>
            <a:picLocks noChangeAspect="1" noChangeArrowheads="1"/>
          </p:cNvPicPr>
          <p:nvPr/>
        </p:nvPicPr>
        <p:blipFill>
          <a:blip r:embed="rId3" cstate="screen"/>
          <a:srcRect/>
          <a:stretch>
            <a:fillRect/>
          </a:stretch>
        </p:blipFill>
        <p:spPr bwMode="auto">
          <a:xfrm>
            <a:off x="1183760" y="0"/>
            <a:ext cx="4355976" cy="3818154"/>
          </a:xfrm>
          <a:prstGeom prst="rect">
            <a:avLst/>
          </a:prstGeom>
          <a:noFill/>
          <a:ln w="9525">
            <a:noFill/>
            <a:miter lim="800000"/>
            <a:headEnd/>
            <a:tailEnd/>
          </a:ln>
          <a:effectLst/>
        </p:spPr>
      </p:pic>
      <p:pic>
        <p:nvPicPr>
          <p:cNvPr id="20484" name="Picture 4"/>
          <p:cNvPicPr>
            <a:picLocks noChangeAspect="1" noChangeArrowheads="1"/>
          </p:cNvPicPr>
          <p:nvPr/>
        </p:nvPicPr>
        <p:blipFill>
          <a:blip r:embed="rId4" cstate="screen"/>
          <a:srcRect/>
          <a:stretch>
            <a:fillRect/>
          </a:stretch>
        </p:blipFill>
        <p:spPr bwMode="auto">
          <a:xfrm>
            <a:off x="4982235" y="2848027"/>
            <a:ext cx="5685767" cy="4009975"/>
          </a:xfrm>
          <a:prstGeom prst="rect">
            <a:avLst/>
          </a:prstGeom>
          <a:noFill/>
          <a:ln w="9525">
            <a:noFill/>
            <a:miter lim="800000"/>
            <a:headEnd/>
            <a:tailEnd/>
          </a:ln>
          <a:effectLst/>
        </p:spPr>
      </p:pic>
      <p:cxnSp>
        <p:nvCxnSpPr>
          <p:cNvPr id="19" name="Straight Arrow Connector 18"/>
          <p:cNvCxnSpPr/>
          <p:nvPr/>
        </p:nvCxnSpPr>
        <p:spPr>
          <a:xfrm>
            <a:off x="2927648" y="3212976"/>
            <a:ext cx="2592288" cy="93610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9" name="Content Placeholder 1"/>
          <p:cNvSpPr txBox="1">
            <a:spLocks/>
          </p:cNvSpPr>
          <p:nvPr/>
        </p:nvSpPr>
        <p:spPr>
          <a:xfrm>
            <a:off x="1143745" y="4000039"/>
            <a:ext cx="3742251" cy="2115141"/>
          </a:xfrm>
          <a:prstGeom prst="rect">
            <a:avLst/>
          </a:prstGeom>
        </p:spPr>
        <p:txBody>
          <a:bodyPr vert="horz" lIns="91440" tIns="45720" rIns="91440" bIns="45720" rtlCol="0">
            <a:noAutofit/>
          </a:bodyPr>
          <a:lstStyle/>
          <a:p>
            <a:pPr marL="342900" indent="-342900">
              <a:spcBef>
                <a:spcPct val="20000"/>
              </a:spcBef>
              <a:buFont typeface="Arial" pitchFamily="34" charset="0"/>
              <a:buChar char="•"/>
              <a:defRPr/>
            </a:pPr>
            <a:r>
              <a:rPr lang="en-GB" sz="2400" dirty="0">
                <a:solidFill>
                  <a:srgbClr val="003399"/>
                </a:solidFill>
                <a:latin typeface="Calibri"/>
              </a:rPr>
              <a:t>Tier 0 capacity underused in general </a:t>
            </a:r>
          </a:p>
          <a:p>
            <a:pPr marL="742950" lvl="1" indent="-285750">
              <a:spcBef>
                <a:spcPct val="20000"/>
              </a:spcBef>
              <a:buFont typeface="Arial" pitchFamily="34" charset="0"/>
              <a:buChar char="–"/>
              <a:defRPr/>
            </a:pPr>
            <a:r>
              <a:rPr lang="en-GB" sz="2000" dirty="0">
                <a:solidFill>
                  <a:srgbClr val="4BACC6">
                    <a:lumMod val="75000"/>
                  </a:srgbClr>
                </a:solidFill>
                <a:latin typeface="Calibri"/>
              </a:rPr>
              <a:t>But this is expected to change as luminosity increases</a:t>
            </a:r>
          </a:p>
        </p:txBody>
      </p:sp>
      <p:sp>
        <p:nvSpPr>
          <p:cNvPr id="6" name="TextBox 5">
            <a:extLst>
              <a:ext uri="{FF2B5EF4-FFF2-40B4-BE49-F238E27FC236}">
                <a16:creationId xmlns:a16="http://schemas.microsoft.com/office/drawing/2014/main" id="{D7EE1A90-E4A1-943F-544C-55310469C9FC}"/>
              </a:ext>
            </a:extLst>
          </p:cNvPr>
          <p:cNvSpPr txBox="1"/>
          <p:nvPr/>
        </p:nvSpPr>
        <p:spPr>
          <a:xfrm>
            <a:off x="1714474" y="6565693"/>
            <a:ext cx="2256870" cy="307777"/>
          </a:xfrm>
          <a:prstGeom prst="rect">
            <a:avLst/>
          </a:prstGeom>
          <a:noFill/>
          <a:ln>
            <a:solidFill>
              <a:schemeClr val="accent1"/>
            </a:solidFill>
          </a:ln>
        </p:spPr>
        <p:txBody>
          <a:bodyPr wrap="square" rtlCol="0">
            <a:spAutoFit/>
          </a:bodyPr>
          <a:lstStyle/>
          <a:p>
            <a:pPr algn="ctr" defTabSz="457200" rtl="1"/>
            <a:r>
              <a:rPr lang="en-US" sz="1400" i="1" dirty="0"/>
              <a:t>Ian Bird, CHEP 2010 Taipei</a:t>
            </a:r>
            <a:endParaRPr lang="en-GB" sz="1400" i="1" dirty="0"/>
          </a:p>
        </p:txBody>
      </p:sp>
      <p:sp>
        <p:nvSpPr>
          <p:cNvPr id="7" name="Oval 6">
            <a:extLst>
              <a:ext uri="{FF2B5EF4-FFF2-40B4-BE49-F238E27FC236}">
                <a16:creationId xmlns:a16="http://schemas.microsoft.com/office/drawing/2014/main" id="{7D19B490-95C8-C443-32FA-EEEB54959406}"/>
              </a:ext>
            </a:extLst>
          </p:cNvPr>
          <p:cNvSpPr/>
          <p:nvPr/>
        </p:nvSpPr>
        <p:spPr>
          <a:xfrm>
            <a:off x="8331200" y="5987143"/>
            <a:ext cx="791029" cy="232684"/>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Connector: Curved 9">
            <a:extLst>
              <a:ext uri="{FF2B5EF4-FFF2-40B4-BE49-F238E27FC236}">
                <a16:creationId xmlns:a16="http://schemas.microsoft.com/office/drawing/2014/main" id="{2873521A-23A4-AF4A-CA0C-CF4CD28C1FF6}"/>
              </a:ext>
            </a:extLst>
          </p:cNvPr>
          <p:cNvCxnSpPr>
            <a:endCxn id="7" idx="0"/>
          </p:cNvCxnSpPr>
          <p:nvPr/>
        </p:nvCxnSpPr>
        <p:spPr>
          <a:xfrm rot="16200000" flipH="1">
            <a:off x="6684234" y="3951919"/>
            <a:ext cx="2198103" cy="1872343"/>
          </a:xfrm>
          <a:prstGeom prst="curvedConnector3">
            <a:avLst>
              <a:gd name="adj1" fmla="val -17352"/>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2B84DF1-1A0A-CB68-F090-83761570D7C1}"/>
              </a:ext>
            </a:extLst>
          </p:cNvPr>
          <p:cNvSpPr txBox="1"/>
          <p:nvPr/>
        </p:nvSpPr>
        <p:spPr>
          <a:xfrm rot="19598611">
            <a:off x="2814627" y="2207642"/>
            <a:ext cx="6914460" cy="2677656"/>
          </a:xfrm>
          <a:prstGeom prst="rect">
            <a:avLst/>
          </a:prstGeom>
          <a:solidFill>
            <a:schemeClr val="bg1"/>
          </a:solidFill>
          <a:ln>
            <a:solidFill>
              <a:schemeClr val="accent1"/>
            </a:solidFill>
          </a:ln>
        </p:spPr>
        <p:txBody>
          <a:bodyPr wrap="square" rtlCol="0">
            <a:spAutoFit/>
          </a:bodyPr>
          <a:lstStyle/>
          <a:p>
            <a:pPr marL="457200" indent="-457200">
              <a:buFont typeface="Arial" panose="020B0604020202020204" pitchFamily="34" charset="0"/>
              <a:buChar char="•"/>
            </a:pPr>
            <a:r>
              <a:rPr lang="en-GB" sz="2800" b="1" dirty="0">
                <a:solidFill>
                  <a:schemeClr val="accent1">
                    <a:lumMod val="50000"/>
                  </a:schemeClr>
                </a:solidFill>
              </a:rPr>
              <a:t>The Importance of the Tier-2’s</a:t>
            </a:r>
          </a:p>
          <a:p>
            <a:pPr marL="457200" indent="-457200">
              <a:buFont typeface="Arial" panose="020B0604020202020204" pitchFamily="34" charset="0"/>
              <a:buChar char="•"/>
            </a:pPr>
            <a:r>
              <a:rPr lang="en-GB" sz="2800" b="1" dirty="0">
                <a:solidFill>
                  <a:schemeClr val="accent1">
                    <a:lumMod val="50000"/>
                  </a:schemeClr>
                </a:solidFill>
              </a:rPr>
              <a:t>Training Scientists and Engineers in distributed computing, networking and operations</a:t>
            </a:r>
          </a:p>
          <a:p>
            <a:pPr marL="457200" indent="-457200">
              <a:buFont typeface="Arial" panose="020B0604020202020204" pitchFamily="34" charset="0"/>
              <a:buChar char="•"/>
            </a:pPr>
            <a:r>
              <a:rPr lang="en-GB" sz="2800" b="1" dirty="0">
                <a:solidFill>
                  <a:schemeClr val="accent1">
                    <a:lumMod val="50000"/>
                  </a:schemeClr>
                </a:solidFill>
              </a:rPr>
              <a:t>Allows for local computing resources investments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498C7A-08E7-1C10-50E4-160C639F6389}"/>
              </a:ext>
            </a:extLst>
          </p:cNvPr>
          <p:cNvSpPr>
            <a:spLocks noGrp="1"/>
          </p:cNvSpPr>
          <p:nvPr>
            <p:ph type="title"/>
          </p:nvPr>
        </p:nvSpPr>
        <p:spPr/>
        <p:txBody>
          <a:bodyPr/>
          <a:lstStyle/>
          <a:p>
            <a:r>
              <a:rPr lang="fr-CH" dirty="0" err="1"/>
              <a:t>Words</a:t>
            </a:r>
            <a:r>
              <a:rPr lang="fr-CH" dirty="0"/>
              <a:t> of caution</a:t>
            </a:r>
            <a:endParaRPr lang="en-GB" dirty="0"/>
          </a:p>
        </p:txBody>
      </p:sp>
      <p:sp>
        <p:nvSpPr>
          <p:cNvPr id="6" name="Text Placeholder 5">
            <a:extLst>
              <a:ext uri="{FF2B5EF4-FFF2-40B4-BE49-F238E27FC236}">
                <a16:creationId xmlns:a16="http://schemas.microsoft.com/office/drawing/2014/main" id="{7386A691-C9D4-5072-0E3F-BDBE9BC72383}"/>
              </a:ext>
            </a:extLst>
          </p:cNvPr>
          <p:cNvSpPr>
            <a:spLocks noGrp="1"/>
          </p:cNvSpPr>
          <p:nvPr>
            <p:ph type="body" idx="1"/>
          </p:nvPr>
        </p:nvSpPr>
        <p:spPr/>
        <p:txBody>
          <a:bodyPr/>
          <a:lstStyle/>
          <a:p>
            <a:endParaRPr lang="en-GB"/>
          </a:p>
        </p:txBody>
      </p:sp>
      <p:sp>
        <p:nvSpPr>
          <p:cNvPr id="2" name="Date Placeholder 1">
            <a:extLst>
              <a:ext uri="{FF2B5EF4-FFF2-40B4-BE49-F238E27FC236}">
                <a16:creationId xmlns:a16="http://schemas.microsoft.com/office/drawing/2014/main" id="{11A6D131-18C9-5129-65EB-25E88F9119EE}"/>
              </a:ext>
            </a:extLst>
          </p:cNvPr>
          <p:cNvSpPr>
            <a:spLocks noGrp="1"/>
          </p:cNvSpPr>
          <p:nvPr>
            <p:ph type="dt" sz="half" idx="10"/>
          </p:nvPr>
        </p:nvSpPr>
        <p:spPr/>
        <p:txBody>
          <a:bodyPr/>
          <a:lstStyle/>
          <a:p>
            <a:r>
              <a:rPr lang="en-US"/>
              <a:t>14 September 2022</a:t>
            </a:r>
            <a:endParaRPr lang="en-GB"/>
          </a:p>
        </p:txBody>
      </p:sp>
      <p:sp>
        <p:nvSpPr>
          <p:cNvPr id="3" name="Footer Placeholder 2">
            <a:extLst>
              <a:ext uri="{FF2B5EF4-FFF2-40B4-BE49-F238E27FC236}">
                <a16:creationId xmlns:a16="http://schemas.microsoft.com/office/drawing/2014/main" id="{C2C7B45A-1A97-44C3-E323-CB4E9BD84964}"/>
              </a:ext>
            </a:extLst>
          </p:cNvPr>
          <p:cNvSpPr>
            <a:spLocks noGrp="1"/>
          </p:cNvSpPr>
          <p:nvPr>
            <p:ph type="ftr" sz="quarter" idx="11"/>
          </p:nvPr>
        </p:nvSpPr>
        <p:spPr/>
        <p:txBody>
          <a:bodyPr/>
          <a:lstStyle/>
          <a:p>
            <a:r>
              <a:rPr lang="en-GB"/>
              <a:t>Frédéric Hemmer</a:t>
            </a:r>
          </a:p>
        </p:txBody>
      </p:sp>
      <p:sp>
        <p:nvSpPr>
          <p:cNvPr id="4" name="Slide Number Placeholder 3">
            <a:extLst>
              <a:ext uri="{FF2B5EF4-FFF2-40B4-BE49-F238E27FC236}">
                <a16:creationId xmlns:a16="http://schemas.microsoft.com/office/drawing/2014/main" id="{A83F56E1-7783-B8E0-35D0-E2D883D1A3A1}"/>
              </a:ext>
            </a:extLst>
          </p:cNvPr>
          <p:cNvSpPr>
            <a:spLocks noGrp="1"/>
          </p:cNvSpPr>
          <p:nvPr>
            <p:ph type="sldNum" sz="quarter" idx="12"/>
          </p:nvPr>
        </p:nvSpPr>
        <p:spPr/>
        <p:txBody>
          <a:bodyPr/>
          <a:lstStyle/>
          <a:p>
            <a:fld id="{533542ED-50CB-4D43-8DF1-824BC7BE6DE8}" type="slidenum">
              <a:rPr lang="en-GB" smtClean="0"/>
              <a:t>26</a:t>
            </a:fld>
            <a:endParaRPr lang="en-GB"/>
          </a:p>
        </p:txBody>
      </p:sp>
    </p:spTree>
    <p:extLst>
      <p:ext uri="{BB962C8B-B14F-4D97-AF65-F5344CB8AC3E}">
        <p14:creationId xmlns:p14="http://schemas.microsoft.com/office/powerpoint/2010/main" val="19864733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47395156-5194-769F-4520-B54F86F4BD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9409" y="919079"/>
            <a:ext cx="6782383" cy="4139127"/>
          </a:xfrm>
          <a:prstGeom prst="rect">
            <a:avLst/>
          </a:prstGeom>
        </p:spPr>
      </p:pic>
      <p:sp>
        <p:nvSpPr>
          <p:cNvPr id="7" name="Title 6">
            <a:extLst>
              <a:ext uri="{FF2B5EF4-FFF2-40B4-BE49-F238E27FC236}">
                <a16:creationId xmlns:a16="http://schemas.microsoft.com/office/drawing/2014/main" id="{024B3C1F-EFDE-4A4B-44A1-20B11F626383}"/>
              </a:ext>
            </a:extLst>
          </p:cNvPr>
          <p:cNvSpPr>
            <a:spLocks noGrp="1"/>
          </p:cNvSpPr>
          <p:nvPr>
            <p:ph type="title"/>
          </p:nvPr>
        </p:nvSpPr>
        <p:spPr>
          <a:xfrm>
            <a:off x="838200" y="-12727"/>
            <a:ext cx="10515600" cy="1325563"/>
          </a:xfrm>
        </p:spPr>
        <p:txBody>
          <a:bodyPr/>
          <a:lstStyle/>
          <a:p>
            <a:r>
              <a:rPr lang="en-US" b="1" dirty="0"/>
              <a:t>Price performance evolution</a:t>
            </a:r>
            <a:endParaRPr lang="en-GB" b="1" dirty="0"/>
          </a:p>
        </p:txBody>
      </p:sp>
      <p:sp>
        <p:nvSpPr>
          <p:cNvPr id="4" name="Date Placeholder 3">
            <a:extLst>
              <a:ext uri="{FF2B5EF4-FFF2-40B4-BE49-F238E27FC236}">
                <a16:creationId xmlns:a16="http://schemas.microsoft.com/office/drawing/2014/main" id="{A706C413-2BE6-F0D1-4A6A-420CAC6B56C3}"/>
              </a:ext>
            </a:extLst>
          </p:cNvPr>
          <p:cNvSpPr>
            <a:spLocks noGrp="1"/>
          </p:cNvSpPr>
          <p:nvPr>
            <p:ph type="dt" sz="half" idx="10"/>
          </p:nvPr>
        </p:nvSpPr>
        <p:spPr/>
        <p:txBody>
          <a:bodyPr/>
          <a:lstStyle/>
          <a:p>
            <a:r>
              <a:rPr lang="en-US"/>
              <a:t>14 September 2022</a:t>
            </a:r>
            <a:endParaRPr lang="en-GB"/>
          </a:p>
        </p:txBody>
      </p:sp>
      <p:sp>
        <p:nvSpPr>
          <p:cNvPr id="5" name="Footer Placeholder 4">
            <a:extLst>
              <a:ext uri="{FF2B5EF4-FFF2-40B4-BE49-F238E27FC236}">
                <a16:creationId xmlns:a16="http://schemas.microsoft.com/office/drawing/2014/main" id="{674A45CE-73F7-30CE-F645-66496A903214}"/>
              </a:ext>
            </a:extLst>
          </p:cNvPr>
          <p:cNvSpPr>
            <a:spLocks noGrp="1"/>
          </p:cNvSpPr>
          <p:nvPr>
            <p:ph type="ftr" sz="quarter" idx="11"/>
          </p:nvPr>
        </p:nvSpPr>
        <p:spPr/>
        <p:txBody>
          <a:bodyPr/>
          <a:lstStyle/>
          <a:p>
            <a:r>
              <a:rPr lang="en-GB"/>
              <a:t>Frédéric Hemmer</a:t>
            </a:r>
          </a:p>
        </p:txBody>
      </p:sp>
      <p:sp>
        <p:nvSpPr>
          <p:cNvPr id="6" name="Slide Number Placeholder 5">
            <a:extLst>
              <a:ext uri="{FF2B5EF4-FFF2-40B4-BE49-F238E27FC236}">
                <a16:creationId xmlns:a16="http://schemas.microsoft.com/office/drawing/2014/main" id="{627C42E9-E68E-1410-A27D-7F8206E0612F}"/>
              </a:ext>
            </a:extLst>
          </p:cNvPr>
          <p:cNvSpPr>
            <a:spLocks noGrp="1"/>
          </p:cNvSpPr>
          <p:nvPr>
            <p:ph type="sldNum" sz="quarter" idx="12"/>
          </p:nvPr>
        </p:nvSpPr>
        <p:spPr/>
        <p:txBody>
          <a:bodyPr/>
          <a:lstStyle/>
          <a:p>
            <a:fld id="{533542ED-50CB-4D43-8DF1-824BC7BE6DE8}" type="slidenum">
              <a:rPr lang="en-GB" smtClean="0"/>
              <a:t>27</a:t>
            </a:fld>
            <a:endParaRPr lang="en-GB"/>
          </a:p>
        </p:txBody>
      </p:sp>
      <p:pic>
        <p:nvPicPr>
          <p:cNvPr id="13" name="Picture 12" descr="Chart&#10;&#10;Description automatically generated">
            <a:extLst>
              <a:ext uri="{FF2B5EF4-FFF2-40B4-BE49-F238E27FC236}">
                <a16:creationId xmlns:a16="http://schemas.microsoft.com/office/drawing/2014/main" id="{4942D719-F78D-7D64-E231-E551367FEE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08" y="2256902"/>
            <a:ext cx="6782383" cy="4141960"/>
          </a:xfrm>
          <a:prstGeom prst="rect">
            <a:avLst/>
          </a:prstGeom>
        </p:spPr>
      </p:pic>
      <p:sp>
        <p:nvSpPr>
          <p:cNvPr id="9" name="TextBox 8">
            <a:extLst>
              <a:ext uri="{FF2B5EF4-FFF2-40B4-BE49-F238E27FC236}">
                <a16:creationId xmlns:a16="http://schemas.microsoft.com/office/drawing/2014/main" id="{CC20382B-35F8-93F3-2F95-F6E1CC3D971F}"/>
              </a:ext>
            </a:extLst>
          </p:cNvPr>
          <p:cNvSpPr txBox="1"/>
          <p:nvPr/>
        </p:nvSpPr>
        <p:spPr>
          <a:xfrm rot="19598611">
            <a:off x="2886786" y="2635818"/>
            <a:ext cx="6914460" cy="954107"/>
          </a:xfrm>
          <a:prstGeom prst="rect">
            <a:avLst/>
          </a:prstGeom>
          <a:solidFill>
            <a:schemeClr val="bg1"/>
          </a:solidFill>
          <a:ln>
            <a:solidFill>
              <a:schemeClr val="accent1"/>
            </a:solidFill>
          </a:ln>
        </p:spPr>
        <p:txBody>
          <a:bodyPr wrap="square" rtlCol="0">
            <a:spAutoFit/>
          </a:bodyPr>
          <a:lstStyle/>
          <a:p>
            <a:pPr marL="457200" indent="-457200">
              <a:buFont typeface="Arial" panose="020B0604020202020204" pitchFamily="34" charset="0"/>
              <a:buChar char="•"/>
            </a:pPr>
            <a:r>
              <a:rPr lang="en-GB" sz="2800" b="1" dirty="0">
                <a:solidFill>
                  <a:schemeClr val="accent1">
                    <a:lumMod val="50000"/>
                  </a:schemeClr>
                </a:solidFill>
              </a:rPr>
              <a:t>Markets can be volatile: must be agile in procurement</a:t>
            </a:r>
          </a:p>
        </p:txBody>
      </p:sp>
    </p:spTree>
    <p:extLst>
      <p:ext uri="{BB962C8B-B14F-4D97-AF65-F5344CB8AC3E}">
        <p14:creationId xmlns:p14="http://schemas.microsoft.com/office/powerpoint/2010/main" val="362118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517" y="0"/>
            <a:ext cx="11187340" cy="1325563"/>
          </a:xfrm>
        </p:spPr>
        <p:txBody>
          <a:bodyPr>
            <a:noAutofit/>
          </a:bodyPr>
          <a:lstStyle/>
          <a:p>
            <a:r>
              <a:rPr lang="en-GB" sz="3600" b="1" u="sng" dirty="0"/>
              <a:t>2008-2020 at CERN</a:t>
            </a:r>
            <a:r>
              <a:rPr lang="en-GB" sz="3600" b="1" dirty="0"/>
              <a:t>: Major Increase of </a:t>
            </a:r>
            <a:r>
              <a:rPr lang="en-GB" sz="3600" b="1" u="sng" dirty="0"/>
              <a:t>Software</a:t>
            </a:r>
            <a:r>
              <a:rPr lang="en-GB" sz="3600" b="1" dirty="0"/>
              <a:t> Expenses</a:t>
            </a:r>
          </a:p>
        </p:txBody>
      </p:sp>
      <p:sp>
        <p:nvSpPr>
          <p:cNvPr id="4" name="Slide Number Placeholder 3"/>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753BE-1AA1-4261-82AA-6E437A50001C}" type="slidenum">
              <a:rPr lang="en-GB" smtClean="0"/>
              <a:pPr/>
              <a:t>28</a:t>
            </a:fld>
            <a:endParaRPr lang="en-GB"/>
          </a:p>
        </p:txBody>
      </p:sp>
      <p:sp>
        <p:nvSpPr>
          <p:cNvPr id="5" name="Date Placeholder 4"/>
          <p:cNvSpPr>
            <a:spLocks noGrp="1"/>
          </p:cNvSpPr>
          <p:nvPr>
            <p:ph type="dt" sz="half" idx="2"/>
          </p:nvPr>
        </p:nvSpPr>
        <p:spPr>
          <a:xfrm>
            <a:off x="3959113" y="6362378"/>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14 September 2022</a:t>
            </a:r>
            <a:endParaRPr lang="en-US" dirty="0"/>
          </a:p>
        </p:txBody>
      </p:sp>
      <p:sp>
        <p:nvSpPr>
          <p:cNvPr id="6" name="Footer Placeholder 5"/>
          <p:cNvSpPr>
            <a:spLocks noGrp="1"/>
          </p:cNvSpPr>
          <p:nvPr>
            <p:ph type="ftr" sz="quarter" idx="3"/>
          </p:nvPr>
        </p:nvSpPr>
        <p:spPr>
          <a:xfrm>
            <a:off x="6910341" y="6356351"/>
            <a:ext cx="3860800" cy="365125"/>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Frédéric Hemmer</a:t>
            </a:r>
            <a:endParaRPr lang="en-US" dirty="0"/>
          </a:p>
        </p:txBody>
      </p:sp>
      <p:graphicFrame>
        <p:nvGraphicFramePr>
          <p:cNvPr id="13" name="Chart 12">
            <a:extLst>
              <a:ext uri="{FF2B5EF4-FFF2-40B4-BE49-F238E27FC236}">
                <a16:creationId xmlns:a16="http://schemas.microsoft.com/office/drawing/2014/main" id="{00000000-0008-0000-0000-000002000000}"/>
              </a:ext>
            </a:extLst>
          </p:cNvPr>
          <p:cNvGraphicFramePr>
            <a:graphicFrameLocks/>
          </p:cNvGraphicFramePr>
          <p:nvPr/>
        </p:nvGraphicFramePr>
        <p:xfrm>
          <a:off x="1642858" y="975673"/>
          <a:ext cx="9395273" cy="4464228"/>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p:cNvSpPr txBox="1"/>
          <p:nvPr/>
        </p:nvSpPr>
        <p:spPr>
          <a:xfrm>
            <a:off x="938463" y="5139110"/>
            <a:ext cx="10816389" cy="1277273"/>
          </a:xfrm>
          <a:prstGeom prst="rect">
            <a:avLst/>
          </a:prstGeom>
          <a:noFill/>
        </p:spPr>
        <p:txBody>
          <a:bodyPr wrap="square" rtlCol="0">
            <a:spAutoFit/>
          </a:bodyPr>
          <a:lstStyle/>
          <a:p>
            <a:pPr marL="285750" indent="-285750">
              <a:buFont typeface="Arial" panose="020B0604020202020204" pitchFamily="34" charset="0"/>
              <a:buChar char="•"/>
            </a:pPr>
            <a:endParaRPr lang="en-GB" sz="700" b="1" dirty="0"/>
          </a:p>
          <a:p>
            <a:r>
              <a:rPr lang="en-GB" b="1" u="sng" dirty="0"/>
              <a:t>Clear Trend</a:t>
            </a:r>
            <a:r>
              <a:rPr lang="en-GB" b="1" dirty="0"/>
              <a:t>:</a:t>
            </a:r>
          </a:p>
          <a:p>
            <a:r>
              <a:rPr lang="en-GB" sz="1600" dirty="0"/>
              <a:t>Software costs would continue to increase in the near future due to commercial trends impacting the academic world</a:t>
            </a:r>
          </a:p>
          <a:p>
            <a:pPr marL="742950" lvl="1" indent="-285750">
              <a:buFont typeface="Arial" panose="020B0604020202020204" pitchFamily="34" charset="0"/>
              <a:buChar char="•"/>
            </a:pPr>
            <a:r>
              <a:rPr lang="en-GB" sz="1400" dirty="0"/>
              <a:t>Since 2020: Autodesk, </a:t>
            </a:r>
            <a:r>
              <a:rPr lang="en-GB" sz="1400" dirty="0" err="1"/>
              <a:t>Mathworks</a:t>
            </a:r>
            <a:r>
              <a:rPr lang="en-GB" sz="1400" dirty="0"/>
              <a:t>, Gitlab, Atlassian</a:t>
            </a:r>
          </a:p>
          <a:p>
            <a:pPr marL="742950" lvl="1" indent="-285750">
              <a:buFont typeface="Arial" panose="020B0604020202020204" pitchFamily="34" charset="0"/>
              <a:buChar char="•"/>
            </a:pPr>
            <a:r>
              <a:rPr lang="en-GB" sz="1400" dirty="0"/>
              <a:t>Uncertainties about Microsoft, Oracle, </a:t>
            </a:r>
            <a:r>
              <a:rPr lang="en-GB" sz="1400" dirty="0" err="1"/>
              <a:t>Smarteam</a:t>
            </a:r>
            <a:r>
              <a:rPr lang="en-GB" sz="1400" dirty="0"/>
              <a:t>, Catia, Cadence, etc.</a:t>
            </a:r>
            <a:endParaRPr lang="en-US" sz="1400" dirty="0"/>
          </a:p>
          <a:p>
            <a:pPr marL="2571750" lvl="5" indent="-285750">
              <a:buFont typeface="Arial" panose="020B0604020202020204" pitchFamily="34" charset="0"/>
              <a:buChar char="•"/>
            </a:pPr>
            <a:endParaRPr lang="en-US" sz="800" i="1" dirty="0"/>
          </a:p>
        </p:txBody>
      </p:sp>
      <p:sp>
        <p:nvSpPr>
          <p:cNvPr id="15" name="Left Arrow 14"/>
          <p:cNvSpPr/>
          <p:nvPr/>
        </p:nvSpPr>
        <p:spPr>
          <a:xfrm rot="9659324">
            <a:off x="8684435" y="2555543"/>
            <a:ext cx="750323" cy="364594"/>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TextBox 15"/>
          <p:cNvSpPr txBox="1"/>
          <p:nvPr/>
        </p:nvSpPr>
        <p:spPr>
          <a:xfrm>
            <a:off x="8526080" y="3133930"/>
            <a:ext cx="1503485" cy="523220"/>
          </a:xfrm>
          <a:prstGeom prst="rect">
            <a:avLst/>
          </a:prstGeom>
          <a:noFill/>
        </p:spPr>
        <p:txBody>
          <a:bodyPr wrap="square" rtlCol="0">
            <a:spAutoFit/>
          </a:bodyPr>
          <a:lstStyle/>
          <a:p>
            <a:r>
              <a:rPr lang="en-GB" sz="1400" b="1" dirty="0">
                <a:solidFill>
                  <a:srgbClr val="FF0000"/>
                </a:solidFill>
              </a:rPr>
              <a:t>Expenses</a:t>
            </a:r>
            <a:r>
              <a:rPr lang="en-GB" sz="1400" dirty="0">
                <a:solidFill>
                  <a:srgbClr val="FF0000"/>
                </a:solidFill>
              </a:rPr>
              <a:t> </a:t>
            </a:r>
            <a:r>
              <a:rPr lang="en-GB" sz="1400" b="1" dirty="0">
                <a:solidFill>
                  <a:srgbClr val="FF0000"/>
                </a:solidFill>
              </a:rPr>
              <a:t>x2</a:t>
            </a:r>
            <a:r>
              <a:rPr lang="en-GB" sz="1400" dirty="0">
                <a:solidFill>
                  <a:srgbClr val="FF0000"/>
                </a:solidFill>
              </a:rPr>
              <a:t> </a:t>
            </a:r>
            <a:r>
              <a:rPr lang="en-GB" sz="1400" b="1" dirty="0">
                <a:solidFill>
                  <a:srgbClr val="FF0000"/>
                </a:solidFill>
              </a:rPr>
              <a:t>over 12 years</a:t>
            </a:r>
          </a:p>
        </p:txBody>
      </p:sp>
    </p:spTree>
    <p:extLst>
      <p:ext uri="{BB962C8B-B14F-4D97-AF65-F5344CB8AC3E}">
        <p14:creationId xmlns:p14="http://schemas.microsoft.com/office/powerpoint/2010/main" val="9421123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2C2BE-B171-43A2-AC96-1D8589E7D1F4}"/>
              </a:ext>
            </a:extLst>
          </p:cNvPr>
          <p:cNvSpPr>
            <a:spLocks noGrp="1"/>
          </p:cNvSpPr>
          <p:nvPr>
            <p:ph type="title"/>
          </p:nvPr>
        </p:nvSpPr>
        <p:spPr>
          <a:xfrm>
            <a:off x="595604" y="0"/>
            <a:ext cx="10515600" cy="1325563"/>
          </a:xfrm>
        </p:spPr>
        <p:txBody>
          <a:bodyPr>
            <a:normAutofit/>
          </a:bodyPr>
          <a:lstStyle/>
          <a:p>
            <a:r>
              <a:rPr lang="en-GB" b="1" dirty="0"/>
              <a:t>Software: Market Trends (II)</a:t>
            </a:r>
            <a:endParaRPr lang="en-CH" b="1" dirty="0"/>
          </a:p>
        </p:txBody>
      </p:sp>
      <p:sp>
        <p:nvSpPr>
          <p:cNvPr id="4" name="Date Placeholder 3">
            <a:extLst>
              <a:ext uri="{FF2B5EF4-FFF2-40B4-BE49-F238E27FC236}">
                <a16:creationId xmlns:a16="http://schemas.microsoft.com/office/drawing/2014/main" id="{29D21BDC-8A33-45DB-894F-885789C8E4EE}"/>
              </a:ext>
            </a:extLst>
          </p:cNvPr>
          <p:cNvSpPr>
            <a:spLocks noGrp="1"/>
          </p:cNvSpPr>
          <p:nvPr>
            <p:ph type="dt" sz="half" idx="2"/>
          </p:nvPr>
        </p:nvSpPr>
        <p:spPr>
          <a:xfrm>
            <a:off x="3959113" y="6362378"/>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14 September 2022</a:t>
            </a:r>
            <a:endParaRPr lang="en-GB" dirty="0"/>
          </a:p>
        </p:txBody>
      </p:sp>
      <p:sp>
        <p:nvSpPr>
          <p:cNvPr id="5" name="Footer Placeholder 4">
            <a:extLst>
              <a:ext uri="{FF2B5EF4-FFF2-40B4-BE49-F238E27FC236}">
                <a16:creationId xmlns:a16="http://schemas.microsoft.com/office/drawing/2014/main" id="{3140CB4E-89C7-4AD4-BB2F-5C4DFC74E933}"/>
              </a:ext>
            </a:extLst>
          </p:cNvPr>
          <p:cNvSpPr>
            <a:spLocks noGrp="1"/>
          </p:cNvSpPr>
          <p:nvPr>
            <p:ph type="ftr" sz="quarter" idx="3"/>
          </p:nvPr>
        </p:nvSpPr>
        <p:spPr>
          <a:xfrm>
            <a:off x="6910341" y="6356351"/>
            <a:ext cx="3860800" cy="365125"/>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Frédéric Hemmer</a:t>
            </a:r>
            <a:endParaRPr lang="en-GB"/>
          </a:p>
        </p:txBody>
      </p:sp>
      <p:sp>
        <p:nvSpPr>
          <p:cNvPr id="6" name="Slide Number Placeholder 5">
            <a:extLst>
              <a:ext uri="{FF2B5EF4-FFF2-40B4-BE49-F238E27FC236}">
                <a16:creationId xmlns:a16="http://schemas.microsoft.com/office/drawing/2014/main" id="{88344A85-7ADD-4186-A3C9-6E13ED8B15D3}"/>
              </a:ext>
            </a:extLst>
          </p:cNvPr>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753BE-1AA1-4261-82AA-6E437A50001C}" type="slidenum">
              <a:rPr lang="en-GB" smtClean="0"/>
              <a:pPr/>
              <a:t>29</a:t>
            </a:fld>
            <a:endParaRPr lang="en-GB"/>
          </a:p>
        </p:txBody>
      </p:sp>
      <p:pic>
        <p:nvPicPr>
          <p:cNvPr id="8" name="Picture 7">
            <a:extLst>
              <a:ext uri="{FF2B5EF4-FFF2-40B4-BE49-F238E27FC236}">
                <a16:creationId xmlns:a16="http://schemas.microsoft.com/office/drawing/2014/main" id="{FDE19AB6-9D68-4D45-A57A-16379000DF04}"/>
              </a:ext>
            </a:extLst>
          </p:cNvPr>
          <p:cNvPicPr>
            <a:picLocks noChangeAspect="1"/>
          </p:cNvPicPr>
          <p:nvPr/>
        </p:nvPicPr>
        <p:blipFill>
          <a:blip r:embed="rId2"/>
          <a:stretch>
            <a:fillRect/>
          </a:stretch>
        </p:blipFill>
        <p:spPr>
          <a:xfrm>
            <a:off x="457200" y="1173936"/>
            <a:ext cx="5773158" cy="3229998"/>
          </a:xfrm>
          <a:prstGeom prst="rect">
            <a:avLst/>
          </a:prstGeom>
          <a:ln>
            <a:solidFill>
              <a:schemeClr val="accent1"/>
            </a:solidFill>
          </a:ln>
        </p:spPr>
      </p:pic>
      <p:sp>
        <p:nvSpPr>
          <p:cNvPr id="9" name="Rectangle 8">
            <a:extLst>
              <a:ext uri="{FF2B5EF4-FFF2-40B4-BE49-F238E27FC236}">
                <a16:creationId xmlns:a16="http://schemas.microsoft.com/office/drawing/2014/main" id="{7D38EC45-1283-471B-9446-06E16599E7CD}"/>
              </a:ext>
            </a:extLst>
          </p:cNvPr>
          <p:cNvSpPr/>
          <p:nvPr/>
        </p:nvSpPr>
        <p:spPr>
          <a:xfrm>
            <a:off x="7012258" y="662781"/>
            <a:ext cx="5138508" cy="3477875"/>
          </a:xfrm>
          <a:prstGeom prst="rect">
            <a:avLst/>
          </a:prstGeom>
        </p:spPr>
        <p:txBody>
          <a:bodyPr wrap="square">
            <a:spAutoFit/>
          </a:bodyPr>
          <a:lstStyle/>
          <a:p>
            <a:r>
              <a:rPr lang="en-US" sz="2000" dirty="0"/>
              <a:t>Linux CentOS Future</a:t>
            </a:r>
          </a:p>
          <a:p>
            <a:endParaRPr lang="en-US" sz="2000" dirty="0"/>
          </a:p>
          <a:p>
            <a:r>
              <a:rPr lang="en-US" sz="2000" dirty="0"/>
              <a:t>The CentOS Project shifted its focus from CentOS Linux to CentOS Stream (announced in Dec 2020) </a:t>
            </a:r>
            <a:endParaRPr lang="en-US" dirty="0"/>
          </a:p>
          <a:p>
            <a:pPr marL="285750" indent="-285750">
              <a:buFont typeface="Arial" panose="020B0604020202020204" pitchFamily="34" charset="0"/>
              <a:buChar char="•"/>
            </a:pPr>
            <a:r>
              <a:rPr lang="en-US" sz="2000" dirty="0"/>
              <a:t>Stream is more dynamic (less stable) than CentOS Linux</a:t>
            </a:r>
          </a:p>
          <a:p>
            <a:pPr marL="285750" indent="-285750">
              <a:buFont typeface="Arial" panose="020B0604020202020204" pitchFamily="34" charset="0"/>
              <a:buChar char="•"/>
            </a:pPr>
            <a:r>
              <a:rPr lang="en-US" sz="2000" dirty="0"/>
              <a:t>Stream will have a 5 year support (rather than 10)</a:t>
            </a:r>
          </a:p>
          <a:p>
            <a:pPr marL="285750" indent="-285750">
              <a:buFont typeface="Arial" panose="020B0604020202020204" pitchFamily="34" charset="0"/>
              <a:buChar char="•"/>
            </a:pPr>
            <a:r>
              <a:rPr lang="en-US" sz="2000" dirty="0"/>
              <a:t>CentOS Linux 8 end of support: in 2022 (was 2029)  </a:t>
            </a:r>
          </a:p>
        </p:txBody>
      </p:sp>
      <p:pic>
        <p:nvPicPr>
          <p:cNvPr id="10" name="Picture 9">
            <a:extLst>
              <a:ext uri="{FF2B5EF4-FFF2-40B4-BE49-F238E27FC236}">
                <a16:creationId xmlns:a16="http://schemas.microsoft.com/office/drawing/2014/main" id="{F6ECDFCC-8FA7-4348-8B62-6EFB38C04B6C}"/>
              </a:ext>
            </a:extLst>
          </p:cNvPr>
          <p:cNvPicPr>
            <a:picLocks noChangeAspect="1"/>
          </p:cNvPicPr>
          <p:nvPr/>
        </p:nvPicPr>
        <p:blipFill>
          <a:blip r:embed="rId3"/>
          <a:stretch>
            <a:fillRect/>
          </a:stretch>
        </p:blipFill>
        <p:spPr>
          <a:xfrm>
            <a:off x="2391920" y="4634754"/>
            <a:ext cx="6767313" cy="1799924"/>
          </a:xfrm>
          <a:prstGeom prst="rect">
            <a:avLst/>
          </a:prstGeom>
        </p:spPr>
      </p:pic>
      <p:sp>
        <p:nvSpPr>
          <p:cNvPr id="11" name="TextBox 10">
            <a:extLst>
              <a:ext uri="{FF2B5EF4-FFF2-40B4-BE49-F238E27FC236}">
                <a16:creationId xmlns:a16="http://schemas.microsoft.com/office/drawing/2014/main" id="{CFF597E0-F0F8-8136-C66F-99A17E988DAF}"/>
              </a:ext>
            </a:extLst>
          </p:cNvPr>
          <p:cNvSpPr txBox="1"/>
          <p:nvPr/>
        </p:nvSpPr>
        <p:spPr>
          <a:xfrm rot="19598611">
            <a:off x="3242726" y="2950530"/>
            <a:ext cx="6914460" cy="1384995"/>
          </a:xfrm>
          <a:prstGeom prst="rect">
            <a:avLst/>
          </a:prstGeom>
          <a:solidFill>
            <a:schemeClr val="bg1"/>
          </a:solidFill>
          <a:ln>
            <a:solidFill>
              <a:schemeClr val="accent1"/>
            </a:solidFill>
          </a:ln>
        </p:spPr>
        <p:txBody>
          <a:bodyPr wrap="square" rtlCol="0">
            <a:spAutoFit/>
          </a:bodyPr>
          <a:lstStyle/>
          <a:p>
            <a:pPr marL="457200" indent="-457200">
              <a:buFont typeface="Arial" panose="020B0604020202020204" pitchFamily="34" charset="0"/>
              <a:buChar char="•"/>
            </a:pPr>
            <a:r>
              <a:rPr lang="en-GB" sz="2800" b="1" dirty="0">
                <a:solidFill>
                  <a:schemeClr val="accent1">
                    <a:lumMod val="50000"/>
                  </a:schemeClr>
                </a:solidFill>
              </a:rPr>
              <a:t>We are very small</a:t>
            </a:r>
          </a:p>
          <a:p>
            <a:pPr marL="914400" lvl="1" indent="-457200">
              <a:buFont typeface="Arial" panose="020B0604020202020204" pitchFamily="34" charset="0"/>
              <a:buChar char="•"/>
            </a:pPr>
            <a:r>
              <a:rPr lang="en-GB" sz="2800" b="1" dirty="0">
                <a:solidFill>
                  <a:schemeClr val="accent1">
                    <a:lumMod val="50000"/>
                  </a:schemeClr>
                </a:solidFill>
              </a:rPr>
              <a:t>We must be able to face the unexpected, even in the Open Source</a:t>
            </a:r>
          </a:p>
        </p:txBody>
      </p:sp>
    </p:spTree>
    <p:extLst>
      <p:ext uri="{BB962C8B-B14F-4D97-AF65-F5344CB8AC3E}">
        <p14:creationId xmlns:p14="http://schemas.microsoft.com/office/powerpoint/2010/main" val="4204539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ECA11ED-890E-7758-B428-4601AE931593}"/>
              </a:ext>
            </a:extLst>
          </p:cNvPr>
          <p:cNvSpPr>
            <a:spLocks noGrp="1"/>
          </p:cNvSpPr>
          <p:nvPr>
            <p:ph type="title"/>
          </p:nvPr>
        </p:nvSpPr>
        <p:spPr/>
        <p:txBody>
          <a:bodyPr/>
          <a:lstStyle/>
          <a:p>
            <a:r>
              <a:rPr lang="fr-CH" dirty="0"/>
              <a:t>The </a:t>
            </a:r>
            <a:r>
              <a:rPr lang="fr-CH" dirty="0" err="1"/>
              <a:t>context</a:t>
            </a:r>
            <a:endParaRPr lang="en-GB" dirty="0"/>
          </a:p>
        </p:txBody>
      </p:sp>
      <p:sp>
        <p:nvSpPr>
          <p:cNvPr id="8" name="Text Placeholder 7">
            <a:extLst>
              <a:ext uri="{FF2B5EF4-FFF2-40B4-BE49-F238E27FC236}">
                <a16:creationId xmlns:a16="http://schemas.microsoft.com/office/drawing/2014/main" id="{98B09A9F-3678-CB6C-AF56-C056FB12AAC2}"/>
              </a:ext>
            </a:extLst>
          </p:cNvPr>
          <p:cNvSpPr>
            <a:spLocks noGrp="1"/>
          </p:cNvSpPr>
          <p:nvPr>
            <p:ph type="body" idx="1"/>
          </p:nvPr>
        </p:nvSpPr>
        <p:spPr/>
        <p:txBody>
          <a:bodyPr/>
          <a:lstStyle/>
          <a:p>
            <a:endParaRPr lang="en-GB"/>
          </a:p>
        </p:txBody>
      </p:sp>
      <p:sp>
        <p:nvSpPr>
          <p:cNvPr id="4" name="Date Placeholder 3">
            <a:extLst>
              <a:ext uri="{FF2B5EF4-FFF2-40B4-BE49-F238E27FC236}">
                <a16:creationId xmlns:a16="http://schemas.microsoft.com/office/drawing/2014/main" id="{DF941222-F276-83C0-6C9D-1508DBA27CDF}"/>
              </a:ext>
            </a:extLst>
          </p:cNvPr>
          <p:cNvSpPr>
            <a:spLocks noGrp="1"/>
          </p:cNvSpPr>
          <p:nvPr>
            <p:ph type="dt" sz="half" idx="10"/>
          </p:nvPr>
        </p:nvSpPr>
        <p:spPr/>
        <p:txBody>
          <a:bodyPr/>
          <a:lstStyle/>
          <a:p>
            <a:r>
              <a:rPr lang="en-US"/>
              <a:t>14 September 2022</a:t>
            </a:r>
            <a:endParaRPr lang="en-GB"/>
          </a:p>
        </p:txBody>
      </p:sp>
      <p:sp>
        <p:nvSpPr>
          <p:cNvPr id="5" name="Footer Placeholder 4">
            <a:extLst>
              <a:ext uri="{FF2B5EF4-FFF2-40B4-BE49-F238E27FC236}">
                <a16:creationId xmlns:a16="http://schemas.microsoft.com/office/drawing/2014/main" id="{FA1EE08F-E6D7-D50F-72D8-C93D620FDED5}"/>
              </a:ext>
            </a:extLst>
          </p:cNvPr>
          <p:cNvSpPr>
            <a:spLocks noGrp="1"/>
          </p:cNvSpPr>
          <p:nvPr>
            <p:ph type="ftr" sz="quarter" idx="11"/>
          </p:nvPr>
        </p:nvSpPr>
        <p:spPr/>
        <p:txBody>
          <a:bodyPr/>
          <a:lstStyle/>
          <a:p>
            <a:r>
              <a:rPr lang="en-GB"/>
              <a:t>Frédéric Hemmer</a:t>
            </a:r>
          </a:p>
        </p:txBody>
      </p:sp>
      <p:sp>
        <p:nvSpPr>
          <p:cNvPr id="6" name="Slide Number Placeholder 5">
            <a:extLst>
              <a:ext uri="{FF2B5EF4-FFF2-40B4-BE49-F238E27FC236}">
                <a16:creationId xmlns:a16="http://schemas.microsoft.com/office/drawing/2014/main" id="{A99576B8-5D14-C9BE-43E0-909A69402FE1}"/>
              </a:ext>
            </a:extLst>
          </p:cNvPr>
          <p:cNvSpPr>
            <a:spLocks noGrp="1"/>
          </p:cNvSpPr>
          <p:nvPr>
            <p:ph type="sldNum" sz="quarter" idx="12"/>
          </p:nvPr>
        </p:nvSpPr>
        <p:spPr/>
        <p:txBody>
          <a:bodyPr/>
          <a:lstStyle/>
          <a:p>
            <a:fld id="{533542ED-50CB-4D43-8DF1-824BC7BE6DE8}" type="slidenum">
              <a:rPr lang="en-GB" smtClean="0"/>
              <a:t>3</a:t>
            </a:fld>
            <a:endParaRPr lang="en-GB"/>
          </a:p>
        </p:txBody>
      </p:sp>
    </p:spTree>
    <p:extLst>
      <p:ext uri="{BB962C8B-B14F-4D97-AF65-F5344CB8AC3E}">
        <p14:creationId xmlns:p14="http://schemas.microsoft.com/office/powerpoint/2010/main" val="34288752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43818"/>
            <a:ext cx="8594669" cy="4833145"/>
          </a:xfrm>
        </p:spPr>
        <p:txBody>
          <a:bodyPr>
            <a:normAutofit lnSpcReduction="10000"/>
          </a:bodyPr>
          <a:lstStyle/>
          <a:p>
            <a:r>
              <a:rPr lang="en-US" sz="1600" dirty="0"/>
              <a:t>Re-use: by Collaboration, Theorists, Scientists, Public, Others for Science, Education, &amp; more </a:t>
            </a:r>
          </a:p>
          <a:p>
            <a:pPr lvl="1"/>
            <a:r>
              <a:rPr lang="en-US" sz="1400" dirty="0"/>
              <a:t>New analyses, reproducibility of results, linking papers to data, data sharing, </a:t>
            </a:r>
            <a:r>
              <a:rPr lang="en-US" sz="1400" dirty="0" err="1"/>
              <a:t>etc</a:t>
            </a:r>
            <a:r>
              <a:rPr lang="en-US" sz="1400" dirty="0"/>
              <a:t> (= Data Management Plan)</a:t>
            </a:r>
          </a:p>
          <a:p>
            <a:pPr lvl="1"/>
            <a:r>
              <a:rPr lang="en-US" sz="1400" dirty="0"/>
              <a:t>LEP data: ~100TB/</a:t>
            </a:r>
            <a:r>
              <a:rPr lang="en-US" sz="1400" dirty="0" err="1"/>
              <a:t>expt</a:t>
            </a:r>
            <a:r>
              <a:rPr lang="en-US" sz="1400" dirty="0"/>
              <a:t> until ~2030 (and more)</a:t>
            </a:r>
          </a:p>
          <a:p>
            <a:pPr lvl="1"/>
            <a:r>
              <a:rPr lang="en-US" sz="1400" dirty="0"/>
              <a:t>LHC data: many Exabytes and more – until FCC??</a:t>
            </a:r>
          </a:p>
          <a:p>
            <a:endParaRPr lang="en-US" sz="1600" dirty="0"/>
          </a:p>
          <a:p>
            <a:r>
              <a:rPr lang="en-US" sz="1600" dirty="0"/>
              <a:t>Preserve data, documentation, code, meta-data, </a:t>
            </a:r>
            <a:r>
              <a:rPr lang="en-US" sz="1600" dirty="0" err="1"/>
              <a:t>etc</a:t>
            </a:r>
            <a:endParaRPr lang="en-US" sz="1600" dirty="0"/>
          </a:p>
          <a:p>
            <a:pPr lvl="1"/>
            <a:r>
              <a:rPr lang="en-US" sz="1400" dirty="0"/>
              <a:t>“Data” is the “easy” bit</a:t>
            </a:r>
          </a:p>
          <a:p>
            <a:pPr lvl="1"/>
            <a:r>
              <a:rPr lang="en-US" sz="1400" dirty="0"/>
              <a:t>More complicated is the metadata (calibration/alignment, logbooks, technical reports, </a:t>
            </a:r>
            <a:r>
              <a:rPr lang="en-US" sz="1400" dirty="0" err="1"/>
              <a:t>powerpoint</a:t>
            </a:r>
            <a:r>
              <a:rPr lang="en-US" sz="1400" dirty="0"/>
              <a:t> slides, etc.)</a:t>
            </a:r>
          </a:p>
          <a:p>
            <a:pPr lvl="1"/>
            <a:r>
              <a:rPr lang="en-US" sz="1400" dirty="0"/>
              <a:t>Even more complicated: data formats, operating systems and programming languages</a:t>
            </a:r>
          </a:p>
          <a:p>
            <a:pPr lvl="1"/>
            <a:endParaRPr lang="en-US" sz="1400" dirty="0"/>
          </a:p>
          <a:p>
            <a:r>
              <a:rPr lang="en-US" sz="1600" dirty="0"/>
              <a:t>We have evidence that we are already losing “data”</a:t>
            </a:r>
          </a:p>
          <a:p>
            <a:pPr lvl="1"/>
            <a:r>
              <a:rPr lang="en-US" sz="1400" dirty="0"/>
              <a:t>Some LEP experimental data could only be rescued because retired scientists had a private copy … at home</a:t>
            </a:r>
          </a:p>
          <a:p>
            <a:pPr lvl="1"/>
            <a:r>
              <a:rPr lang="en-US" sz="1400" dirty="0"/>
              <a:t>Early CERN WWW </a:t>
            </a:r>
            <a:r>
              <a:rPr lang="en-US" sz="1400" dirty="0" err="1"/>
              <a:t>inforemoation</a:t>
            </a:r>
            <a:r>
              <a:rPr lang="en-US" sz="1400" dirty="0"/>
              <a:t> was rescued from Robert </a:t>
            </a:r>
            <a:r>
              <a:rPr lang="en-US" sz="1400" dirty="0" err="1"/>
              <a:t>Cailleau’s</a:t>
            </a:r>
            <a:r>
              <a:rPr lang="en-US" sz="1400" dirty="0"/>
              <a:t> early Linux servers</a:t>
            </a:r>
          </a:p>
          <a:p>
            <a:pPr lvl="1"/>
            <a:r>
              <a:rPr lang="en-US" sz="1400" dirty="0"/>
              <a:t>…</a:t>
            </a:r>
          </a:p>
          <a:p>
            <a:pPr marL="457200" lvl="1" indent="0">
              <a:buNone/>
            </a:pPr>
            <a:endParaRPr lang="en-US" sz="1400" dirty="0"/>
          </a:p>
          <a:p>
            <a:r>
              <a:rPr lang="en-US" sz="1600" dirty="0"/>
              <a:t>The problem is not limited to High Energy Physics, Science, etc..</a:t>
            </a:r>
          </a:p>
          <a:p>
            <a:pPr lvl="1"/>
            <a:r>
              <a:rPr lang="en-US" sz="1400" dirty="0"/>
              <a:t>Think of legal documents or medical records…</a:t>
            </a:r>
          </a:p>
        </p:txBody>
      </p:sp>
      <p:sp>
        <p:nvSpPr>
          <p:cNvPr id="2" name="Title 1"/>
          <p:cNvSpPr>
            <a:spLocks noGrp="1"/>
          </p:cNvSpPr>
          <p:nvPr>
            <p:ph type="title"/>
          </p:nvPr>
        </p:nvSpPr>
        <p:spPr>
          <a:xfrm>
            <a:off x="719137" y="18255"/>
            <a:ext cx="10515600" cy="1325563"/>
          </a:xfrm>
        </p:spPr>
        <p:txBody>
          <a:bodyPr>
            <a:normAutofit/>
          </a:bodyPr>
          <a:lstStyle/>
          <a:p>
            <a:r>
              <a:rPr lang="en-US" b="1" dirty="0"/>
              <a:t>Data Preservation for </a:t>
            </a:r>
            <a:r>
              <a:rPr lang="en-US" b="1" u="sng" dirty="0"/>
              <a:t>Re-Use</a:t>
            </a:r>
          </a:p>
        </p:txBody>
      </p:sp>
      <p:sp>
        <p:nvSpPr>
          <p:cNvPr id="4" name="Date Placeholder 3"/>
          <p:cNvSpPr>
            <a:spLocks noGrp="1"/>
          </p:cNvSpPr>
          <p:nvPr>
            <p:ph type="dt" sz="half" idx="2"/>
          </p:nvPr>
        </p:nvSpPr>
        <p:spPr>
          <a:xfrm>
            <a:off x="3959113" y="6362378"/>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14 September 2022</a:t>
            </a:r>
            <a:endParaRPr lang="en-GB" dirty="0"/>
          </a:p>
        </p:txBody>
      </p:sp>
      <p:sp>
        <p:nvSpPr>
          <p:cNvPr id="5" name="Footer Placeholder 4"/>
          <p:cNvSpPr>
            <a:spLocks noGrp="1"/>
          </p:cNvSpPr>
          <p:nvPr>
            <p:ph type="ftr" sz="quarter" idx="3"/>
          </p:nvPr>
        </p:nvSpPr>
        <p:spPr>
          <a:xfrm>
            <a:off x="6910341" y="6356351"/>
            <a:ext cx="3860800" cy="365125"/>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Frédéric Hemmer</a:t>
            </a:r>
          </a:p>
        </p:txBody>
      </p:sp>
      <p:sp>
        <p:nvSpPr>
          <p:cNvPr id="6" name="Slide Number Placeholder 5"/>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753BE-1AA1-4261-82AA-6E437A50001C}" type="slidenum">
              <a:rPr lang="en-GB" smtClean="0"/>
              <a:pPr/>
              <a:t>30</a:t>
            </a:fld>
            <a:endParaRPr lang="en-GB"/>
          </a:p>
        </p:txBody>
      </p:sp>
      <p:pic>
        <p:nvPicPr>
          <p:cNvPr id="8" name="Picture 7">
            <a:hlinkClick r:id="rId2"/>
            <a:extLst>
              <a:ext uri="{FF2B5EF4-FFF2-40B4-BE49-F238E27FC236}">
                <a16:creationId xmlns:a16="http://schemas.microsoft.com/office/drawing/2014/main" id="{A8CB442A-E5C9-4C02-EBC3-E4EDB8FE9618}"/>
              </a:ext>
            </a:extLst>
          </p:cNvPr>
          <p:cNvPicPr>
            <a:picLocks noChangeAspect="1"/>
          </p:cNvPicPr>
          <p:nvPr/>
        </p:nvPicPr>
        <p:blipFill>
          <a:blip r:embed="rId3"/>
          <a:stretch>
            <a:fillRect/>
          </a:stretch>
        </p:blipFill>
        <p:spPr>
          <a:xfrm rot="3424623">
            <a:off x="8396868" y="2956044"/>
            <a:ext cx="3795132" cy="1582174"/>
          </a:xfrm>
          <a:prstGeom prst="rect">
            <a:avLst/>
          </a:prstGeom>
        </p:spPr>
      </p:pic>
      <p:sp>
        <p:nvSpPr>
          <p:cNvPr id="12" name="TextBox 11">
            <a:extLst>
              <a:ext uri="{FF2B5EF4-FFF2-40B4-BE49-F238E27FC236}">
                <a16:creationId xmlns:a16="http://schemas.microsoft.com/office/drawing/2014/main" id="{9049A92F-3982-6651-07FF-BA5C9221351D}"/>
              </a:ext>
            </a:extLst>
          </p:cNvPr>
          <p:cNvSpPr txBox="1"/>
          <p:nvPr/>
        </p:nvSpPr>
        <p:spPr>
          <a:xfrm>
            <a:off x="7962107" y="5803574"/>
            <a:ext cx="4027715" cy="276999"/>
          </a:xfrm>
          <a:prstGeom prst="rect">
            <a:avLst/>
          </a:prstGeom>
          <a:noFill/>
        </p:spPr>
        <p:txBody>
          <a:bodyPr wrap="square">
            <a:spAutoFit/>
          </a:bodyPr>
          <a:lstStyle/>
          <a:p>
            <a:r>
              <a:rPr lang="en-GB" sz="1200" dirty="0">
                <a:hlinkClick r:id="rId2"/>
              </a:rPr>
              <a:t>https://oldgoats.substack.com/p/ruminating-with-vint-cerf</a:t>
            </a:r>
            <a:endParaRPr lang="en-GB" sz="1200" dirty="0"/>
          </a:p>
        </p:txBody>
      </p:sp>
      <p:pic>
        <p:nvPicPr>
          <p:cNvPr id="7" name="Picture 6">
            <a:extLst>
              <a:ext uri="{FF2B5EF4-FFF2-40B4-BE49-F238E27FC236}">
                <a16:creationId xmlns:a16="http://schemas.microsoft.com/office/drawing/2014/main" id="{AD03415D-639B-7F2B-2508-4903B69C20A2}"/>
              </a:ext>
            </a:extLst>
          </p:cNvPr>
          <p:cNvPicPr>
            <a:picLocks noChangeAspect="1"/>
          </p:cNvPicPr>
          <p:nvPr/>
        </p:nvPicPr>
        <p:blipFill>
          <a:blip r:embed="rId4"/>
          <a:stretch>
            <a:fillRect/>
          </a:stretch>
        </p:blipFill>
        <p:spPr>
          <a:xfrm>
            <a:off x="402782" y="2035960"/>
            <a:ext cx="10875499" cy="1432265"/>
          </a:xfrm>
          <a:prstGeom prst="rect">
            <a:avLst/>
          </a:prstGeom>
        </p:spPr>
      </p:pic>
      <p:pic>
        <p:nvPicPr>
          <p:cNvPr id="16" name="Picture 15">
            <a:extLst>
              <a:ext uri="{FF2B5EF4-FFF2-40B4-BE49-F238E27FC236}">
                <a16:creationId xmlns:a16="http://schemas.microsoft.com/office/drawing/2014/main" id="{8F357DCA-F746-2880-8BAE-91E286CDF73D}"/>
              </a:ext>
            </a:extLst>
          </p:cNvPr>
          <p:cNvPicPr>
            <a:picLocks noChangeAspect="1"/>
          </p:cNvPicPr>
          <p:nvPr/>
        </p:nvPicPr>
        <p:blipFill>
          <a:blip r:embed="rId5"/>
          <a:stretch>
            <a:fillRect/>
          </a:stretch>
        </p:blipFill>
        <p:spPr>
          <a:xfrm>
            <a:off x="957262" y="2181225"/>
            <a:ext cx="10277475" cy="2495550"/>
          </a:xfrm>
          <a:prstGeom prst="rect">
            <a:avLst/>
          </a:prstGeom>
          <a:ln>
            <a:solidFill>
              <a:schemeClr val="accent1"/>
            </a:solidFill>
          </a:ln>
        </p:spPr>
      </p:pic>
      <p:sp>
        <p:nvSpPr>
          <p:cNvPr id="14" name="TextBox 13">
            <a:extLst>
              <a:ext uri="{FF2B5EF4-FFF2-40B4-BE49-F238E27FC236}">
                <a16:creationId xmlns:a16="http://schemas.microsoft.com/office/drawing/2014/main" id="{96EA77C1-FCB5-CE29-A786-6AA23C4A36AE}"/>
              </a:ext>
            </a:extLst>
          </p:cNvPr>
          <p:cNvSpPr txBox="1"/>
          <p:nvPr/>
        </p:nvSpPr>
        <p:spPr>
          <a:xfrm rot="19598611">
            <a:off x="2807296" y="1763975"/>
            <a:ext cx="6914460" cy="2677656"/>
          </a:xfrm>
          <a:prstGeom prst="rect">
            <a:avLst/>
          </a:prstGeom>
          <a:solidFill>
            <a:schemeClr val="bg1"/>
          </a:solidFill>
          <a:ln>
            <a:solidFill>
              <a:schemeClr val="accent1"/>
            </a:solidFill>
          </a:ln>
        </p:spPr>
        <p:txBody>
          <a:bodyPr wrap="square" rtlCol="0">
            <a:spAutoFit/>
          </a:bodyPr>
          <a:lstStyle/>
          <a:p>
            <a:pPr marL="457200" indent="-457200">
              <a:buFont typeface="Arial" panose="020B0604020202020204" pitchFamily="34" charset="0"/>
              <a:buChar char="•"/>
            </a:pPr>
            <a:r>
              <a:rPr lang="en-GB" sz="2800" b="1" dirty="0">
                <a:solidFill>
                  <a:schemeClr val="accent1">
                    <a:lumMod val="50000"/>
                  </a:schemeClr>
                </a:solidFill>
              </a:rPr>
              <a:t>The Importance of Data Preservation</a:t>
            </a:r>
          </a:p>
          <a:p>
            <a:pPr marL="914400" lvl="1" indent="-457200">
              <a:buFont typeface="Arial" panose="020B0604020202020204" pitchFamily="34" charset="0"/>
              <a:buChar char="•"/>
            </a:pPr>
            <a:r>
              <a:rPr lang="en-GB" sz="2800" b="1" dirty="0">
                <a:solidFill>
                  <a:schemeClr val="accent1">
                    <a:lumMod val="50000"/>
                  </a:schemeClr>
                </a:solidFill>
              </a:rPr>
              <a:t>Must be considered and funded  during the life of a project, after is too late</a:t>
            </a:r>
          </a:p>
          <a:p>
            <a:pPr marL="914400" lvl="1" indent="-457200">
              <a:buFont typeface="Arial" panose="020B0604020202020204" pitchFamily="34" charset="0"/>
              <a:buChar char="•"/>
            </a:pPr>
            <a:r>
              <a:rPr lang="en-GB" sz="2800" b="1" dirty="0">
                <a:solidFill>
                  <a:schemeClr val="accent1">
                    <a:lumMod val="50000"/>
                  </a:schemeClr>
                </a:solidFill>
              </a:rPr>
              <a:t>This is our legacy to younger generations</a:t>
            </a:r>
          </a:p>
          <a:p>
            <a:pPr marL="914400" lvl="1" indent="-457200">
              <a:buFont typeface="Arial" panose="020B0604020202020204" pitchFamily="34" charset="0"/>
              <a:buChar char="•"/>
            </a:pPr>
            <a:r>
              <a:rPr lang="en-GB" sz="2800" b="1" dirty="0">
                <a:solidFill>
                  <a:schemeClr val="accent1">
                    <a:lumMod val="50000"/>
                  </a:schemeClr>
                </a:solidFill>
              </a:rPr>
              <a:t>The challenge is NOT limited to science</a:t>
            </a:r>
          </a:p>
        </p:txBody>
      </p:sp>
    </p:spTree>
    <p:extLst>
      <p:ext uri="{BB962C8B-B14F-4D97-AF65-F5344CB8AC3E}">
        <p14:creationId xmlns:p14="http://schemas.microsoft.com/office/powerpoint/2010/main" val="144555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438803-6AB6-26BE-9EAA-37741B962C3B}"/>
              </a:ext>
            </a:extLst>
          </p:cNvPr>
          <p:cNvSpPr>
            <a:spLocks noGrp="1"/>
          </p:cNvSpPr>
          <p:nvPr>
            <p:ph type="title"/>
          </p:nvPr>
        </p:nvSpPr>
        <p:spPr/>
        <p:txBody>
          <a:bodyPr/>
          <a:lstStyle/>
          <a:p>
            <a:r>
              <a:rPr lang="fr-CH" dirty="0"/>
              <a:t>The future</a:t>
            </a:r>
            <a:endParaRPr lang="en-GB" dirty="0"/>
          </a:p>
        </p:txBody>
      </p:sp>
      <p:sp>
        <p:nvSpPr>
          <p:cNvPr id="6" name="Text Placeholder 5">
            <a:extLst>
              <a:ext uri="{FF2B5EF4-FFF2-40B4-BE49-F238E27FC236}">
                <a16:creationId xmlns:a16="http://schemas.microsoft.com/office/drawing/2014/main" id="{B2D49F78-3E25-5EB0-00EA-4CF89773E5AF}"/>
              </a:ext>
            </a:extLst>
          </p:cNvPr>
          <p:cNvSpPr>
            <a:spLocks noGrp="1"/>
          </p:cNvSpPr>
          <p:nvPr>
            <p:ph type="body" idx="1"/>
          </p:nvPr>
        </p:nvSpPr>
        <p:spPr/>
        <p:txBody>
          <a:bodyPr/>
          <a:lstStyle/>
          <a:p>
            <a:endParaRPr lang="en-GB"/>
          </a:p>
        </p:txBody>
      </p:sp>
      <p:sp>
        <p:nvSpPr>
          <p:cNvPr id="2" name="Date Placeholder 1">
            <a:extLst>
              <a:ext uri="{FF2B5EF4-FFF2-40B4-BE49-F238E27FC236}">
                <a16:creationId xmlns:a16="http://schemas.microsoft.com/office/drawing/2014/main" id="{AF430297-9351-E905-69DF-45162DF0A790}"/>
              </a:ext>
            </a:extLst>
          </p:cNvPr>
          <p:cNvSpPr>
            <a:spLocks noGrp="1"/>
          </p:cNvSpPr>
          <p:nvPr>
            <p:ph type="dt" sz="half" idx="10"/>
          </p:nvPr>
        </p:nvSpPr>
        <p:spPr/>
        <p:txBody>
          <a:bodyPr/>
          <a:lstStyle/>
          <a:p>
            <a:r>
              <a:rPr lang="en-US"/>
              <a:t>14 September 2022</a:t>
            </a:r>
            <a:endParaRPr lang="en-GB"/>
          </a:p>
        </p:txBody>
      </p:sp>
      <p:sp>
        <p:nvSpPr>
          <p:cNvPr id="3" name="Footer Placeholder 2">
            <a:extLst>
              <a:ext uri="{FF2B5EF4-FFF2-40B4-BE49-F238E27FC236}">
                <a16:creationId xmlns:a16="http://schemas.microsoft.com/office/drawing/2014/main" id="{2698A78F-A3AA-4383-321B-83C6576FE8BD}"/>
              </a:ext>
            </a:extLst>
          </p:cNvPr>
          <p:cNvSpPr>
            <a:spLocks noGrp="1"/>
          </p:cNvSpPr>
          <p:nvPr>
            <p:ph type="ftr" sz="quarter" idx="11"/>
          </p:nvPr>
        </p:nvSpPr>
        <p:spPr/>
        <p:txBody>
          <a:bodyPr/>
          <a:lstStyle/>
          <a:p>
            <a:r>
              <a:rPr lang="en-GB"/>
              <a:t>Frédéric Hemmer</a:t>
            </a:r>
          </a:p>
        </p:txBody>
      </p:sp>
      <p:sp>
        <p:nvSpPr>
          <p:cNvPr id="4" name="Slide Number Placeholder 3">
            <a:extLst>
              <a:ext uri="{FF2B5EF4-FFF2-40B4-BE49-F238E27FC236}">
                <a16:creationId xmlns:a16="http://schemas.microsoft.com/office/drawing/2014/main" id="{DFC62BF8-E76A-4B2A-DA87-522543104CD6}"/>
              </a:ext>
            </a:extLst>
          </p:cNvPr>
          <p:cNvSpPr>
            <a:spLocks noGrp="1"/>
          </p:cNvSpPr>
          <p:nvPr>
            <p:ph type="sldNum" sz="quarter" idx="12"/>
          </p:nvPr>
        </p:nvSpPr>
        <p:spPr/>
        <p:txBody>
          <a:bodyPr/>
          <a:lstStyle/>
          <a:p>
            <a:fld id="{533542ED-50CB-4D43-8DF1-824BC7BE6DE8}" type="slidenum">
              <a:rPr lang="en-GB" smtClean="0"/>
              <a:t>31</a:t>
            </a:fld>
            <a:endParaRPr lang="en-GB"/>
          </a:p>
        </p:txBody>
      </p:sp>
    </p:spTree>
    <p:extLst>
      <p:ext uri="{BB962C8B-B14F-4D97-AF65-F5344CB8AC3E}">
        <p14:creationId xmlns:p14="http://schemas.microsoft.com/office/powerpoint/2010/main" val="30653089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A5688-E6D5-F64C-9663-4E73049D353D}"/>
              </a:ext>
            </a:extLst>
          </p:cNvPr>
          <p:cNvSpPr>
            <a:spLocks noGrp="1"/>
          </p:cNvSpPr>
          <p:nvPr>
            <p:ph type="title"/>
          </p:nvPr>
        </p:nvSpPr>
        <p:spPr>
          <a:xfrm>
            <a:off x="239889" y="25482"/>
            <a:ext cx="10515600" cy="1325563"/>
          </a:xfrm>
        </p:spPr>
        <p:txBody>
          <a:bodyPr>
            <a:normAutofit/>
          </a:bodyPr>
          <a:lstStyle/>
          <a:p>
            <a:r>
              <a:rPr lang="en-CH" sz="3600" b="1" dirty="0"/>
              <a:t>Resource needs for Run-3: outlook</a:t>
            </a:r>
            <a:endParaRPr lang="en-GB" sz="3600" b="1" dirty="0"/>
          </a:p>
        </p:txBody>
      </p:sp>
      <p:sp>
        <p:nvSpPr>
          <p:cNvPr id="4" name="Date Placeholder 3">
            <a:extLst>
              <a:ext uri="{FF2B5EF4-FFF2-40B4-BE49-F238E27FC236}">
                <a16:creationId xmlns:a16="http://schemas.microsoft.com/office/drawing/2014/main" id="{15DE1E30-AD2B-C844-8BDC-B6954546E5AC}"/>
              </a:ext>
            </a:extLst>
          </p:cNvPr>
          <p:cNvSpPr>
            <a:spLocks noGrp="1"/>
          </p:cNvSpPr>
          <p:nvPr>
            <p:ph type="dt" sz="half" idx="10"/>
          </p:nvPr>
        </p:nvSpPr>
        <p:spPr/>
        <p:txBody>
          <a:bodyPr/>
          <a:lstStyle/>
          <a:p>
            <a:r>
              <a:rPr lang="en-US"/>
              <a:t>14 September 2022</a:t>
            </a:r>
          </a:p>
        </p:txBody>
      </p:sp>
      <p:sp>
        <p:nvSpPr>
          <p:cNvPr id="5" name="Footer Placeholder 4">
            <a:extLst>
              <a:ext uri="{FF2B5EF4-FFF2-40B4-BE49-F238E27FC236}">
                <a16:creationId xmlns:a16="http://schemas.microsoft.com/office/drawing/2014/main" id="{1C6394AB-94BB-F34E-98A1-6BABA5C27A18}"/>
              </a:ext>
            </a:extLst>
          </p:cNvPr>
          <p:cNvSpPr>
            <a:spLocks noGrp="1"/>
          </p:cNvSpPr>
          <p:nvPr>
            <p:ph type="ftr" sz="quarter" idx="11"/>
          </p:nvPr>
        </p:nvSpPr>
        <p:spPr/>
        <p:txBody>
          <a:bodyPr/>
          <a:lstStyle/>
          <a:p>
            <a:r>
              <a:rPr lang="en-US"/>
              <a:t>Frédéric Hemmer</a:t>
            </a:r>
          </a:p>
        </p:txBody>
      </p:sp>
      <p:sp>
        <p:nvSpPr>
          <p:cNvPr id="6" name="Slide Number Placeholder 5">
            <a:extLst>
              <a:ext uri="{FF2B5EF4-FFF2-40B4-BE49-F238E27FC236}">
                <a16:creationId xmlns:a16="http://schemas.microsoft.com/office/drawing/2014/main" id="{97EFB632-1AE2-524C-842B-0B86F669D899}"/>
              </a:ext>
            </a:extLst>
          </p:cNvPr>
          <p:cNvSpPr>
            <a:spLocks noGrp="1"/>
          </p:cNvSpPr>
          <p:nvPr>
            <p:ph type="sldNum" sz="quarter" idx="12"/>
          </p:nvPr>
        </p:nvSpPr>
        <p:spPr/>
        <p:txBody>
          <a:bodyPr/>
          <a:lstStyle/>
          <a:p>
            <a:fld id="{D3517025-743B-E149-A4BA-6A929B1A7CEC}" type="slidenum">
              <a:rPr lang="en-US" smtClean="0"/>
              <a:t>32</a:t>
            </a:fld>
            <a:endParaRPr lang="en-US"/>
          </a:p>
        </p:txBody>
      </p:sp>
      <p:pic>
        <p:nvPicPr>
          <p:cNvPr id="8" name="Picture 7">
            <a:extLst>
              <a:ext uri="{FF2B5EF4-FFF2-40B4-BE49-F238E27FC236}">
                <a16:creationId xmlns:a16="http://schemas.microsoft.com/office/drawing/2014/main" id="{418CE0A6-7599-FE41-B243-5C211541421B}"/>
              </a:ext>
            </a:extLst>
          </p:cNvPr>
          <p:cNvPicPr>
            <a:picLocks noChangeAspect="1"/>
          </p:cNvPicPr>
          <p:nvPr/>
        </p:nvPicPr>
        <p:blipFill>
          <a:blip r:embed="rId2"/>
          <a:stretch>
            <a:fillRect/>
          </a:stretch>
        </p:blipFill>
        <p:spPr>
          <a:xfrm>
            <a:off x="1575249" y="4202542"/>
            <a:ext cx="2974530" cy="1713275"/>
          </a:xfrm>
          <a:prstGeom prst="rect">
            <a:avLst/>
          </a:prstGeom>
          <a:noFill/>
          <a:ln>
            <a:solidFill>
              <a:schemeClr val="accent1"/>
            </a:solidFill>
          </a:ln>
        </p:spPr>
      </p:pic>
      <p:pic>
        <p:nvPicPr>
          <p:cNvPr id="10" name="Picture 9">
            <a:extLst>
              <a:ext uri="{FF2B5EF4-FFF2-40B4-BE49-F238E27FC236}">
                <a16:creationId xmlns:a16="http://schemas.microsoft.com/office/drawing/2014/main" id="{8E9EC3A5-4796-AD42-8A7B-52AC18CDFD4C}"/>
              </a:ext>
            </a:extLst>
          </p:cNvPr>
          <p:cNvPicPr>
            <a:picLocks noChangeAspect="1"/>
          </p:cNvPicPr>
          <p:nvPr/>
        </p:nvPicPr>
        <p:blipFill>
          <a:blip r:embed="rId3"/>
          <a:stretch>
            <a:fillRect/>
          </a:stretch>
        </p:blipFill>
        <p:spPr>
          <a:xfrm>
            <a:off x="4586463" y="4202542"/>
            <a:ext cx="2972008" cy="1713275"/>
          </a:xfrm>
          <a:prstGeom prst="rect">
            <a:avLst/>
          </a:prstGeom>
          <a:ln>
            <a:solidFill>
              <a:schemeClr val="accent1"/>
            </a:solidFill>
          </a:ln>
        </p:spPr>
      </p:pic>
      <p:pic>
        <p:nvPicPr>
          <p:cNvPr id="11" name="Picture 10">
            <a:extLst>
              <a:ext uri="{FF2B5EF4-FFF2-40B4-BE49-F238E27FC236}">
                <a16:creationId xmlns:a16="http://schemas.microsoft.com/office/drawing/2014/main" id="{12BBA60F-4407-A949-8002-E88F4CF743D3}"/>
              </a:ext>
            </a:extLst>
          </p:cNvPr>
          <p:cNvPicPr>
            <a:picLocks noChangeAspect="1"/>
          </p:cNvPicPr>
          <p:nvPr/>
        </p:nvPicPr>
        <p:blipFill>
          <a:blip r:embed="rId4"/>
          <a:stretch>
            <a:fillRect/>
          </a:stretch>
        </p:blipFill>
        <p:spPr>
          <a:xfrm>
            <a:off x="7591129" y="4194567"/>
            <a:ext cx="3023102" cy="1721250"/>
          </a:xfrm>
          <a:prstGeom prst="rect">
            <a:avLst/>
          </a:prstGeom>
          <a:ln>
            <a:solidFill>
              <a:schemeClr val="accent1"/>
            </a:solidFill>
          </a:ln>
        </p:spPr>
      </p:pic>
      <p:pic>
        <p:nvPicPr>
          <p:cNvPr id="12" name="Picture 11">
            <a:extLst>
              <a:ext uri="{FF2B5EF4-FFF2-40B4-BE49-F238E27FC236}">
                <a16:creationId xmlns:a16="http://schemas.microsoft.com/office/drawing/2014/main" id="{274900FE-7B27-1047-93AB-022680F5CB90}"/>
              </a:ext>
            </a:extLst>
          </p:cNvPr>
          <p:cNvPicPr>
            <a:picLocks noChangeAspect="1"/>
          </p:cNvPicPr>
          <p:nvPr/>
        </p:nvPicPr>
        <p:blipFill>
          <a:blip r:embed="rId5"/>
          <a:stretch>
            <a:fillRect/>
          </a:stretch>
        </p:blipFill>
        <p:spPr>
          <a:xfrm>
            <a:off x="6578119" y="1025003"/>
            <a:ext cx="4739397" cy="2668143"/>
          </a:xfrm>
          <a:prstGeom prst="rect">
            <a:avLst/>
          </a:prstGeom>
        </p:spPr>
      </p:pic>
      <p:sp>
        <p:nvSpPr>
          <p:cNvPr id="14" name="TextBox 13">
            <a:extLst>
              <a:ext uri="{FF2B5EF4-FFF2-40B4-BE49-F238E27FC236}">
                <a16:creationId xmlns:a16="http://schemas.microsoft.com/office/drawing/2014/main" id="{233CE119-8F41-BB4E-9789-D92E5AB85C26}"/>
              </a:ext>
            </a:extLst>
          </p:cNvPr>
          <p:cNvSpPr txBox="1"/>
          <p:nvPr/>
        </p:nvSpPr>
        <p:spPr>
          <a:xfrm>
            <a:off x="776514" y="1392003"/>
            <a:ext cx="4572000" cy="2585323"/>
          </a:xfrm>
          <a:prstGeom prst="rect">
            <a:avLst/>
          </a:prstGeom>
          <a:noFill/>
        </p:spPr>
        <p:txBody>
          <a:bodyPr wrap="square">
            <a:spAutoFit/>
          </a:bodyPr>
          <a:lstStyle/>
          <a:p>
            <a:r>
              <a:rPr lang="en-US" dirty="0"/>
              <a:t>WLCG resources for 2022 are deployed </a:t>
            </a:r>
          </a:p>
          <a:p>
            <a:endParaRPr lang="en-US" dirty="0"/>
          </a:p>
          <a:p>
            <a:r>
              <a:rPr lang="en-US" dirty="0"/>
              <a:t>Resource needs for 2023 are compatible with “flat budget scenario”. </a:t>
            </a:r>
          </a:p>
          <a:p>
            <a:endParaRPr lang="en-US" dirty="0"/>
          </a:p>
          <a:p>
            <a:r>
              <a:rPr lang="en-US" dirty="0"/>
              <a:t>Expect resource needs exceeding +15% growth in 2024 e.g. from </a:t>
            </a:r>
            <a:r>
              <a:rPr lang="en-US" dirty="0" err="1"/>
              <a:t>LHCb</a:t>
            </a:r>
            <a:endParaRPr lang="en-US" dirty="0"/>
          </a:p>
          <a:p>
            <a:endParaRPr lang="en-US" dirty="0"/>
          </a:p>
          <a:p>
            <a:endParaRPr lang="en-US" dirty="0"/>
          </a:p>
        </p:txBody>
      </p:sp>
    </p:spTree>
    <p:extLst>
      <p:ext uri="{BB962C8B-B14F-4D97-AF65-F5344CB8AC3E}">
        <p14:creationId xmlns:p14="http://schemas.microsoft.com/office/powerpoint/2010/main" val="27528853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2DDCC-7780-6B48-B6D5-FFD481974F52}"/>
              </a:ext>
            </a:extLst>
          </p:cNvPr>
          <p:cNvSpPr>
            <a:spLocks noGrp="1"/>
          </p:cNvSpPr>
          <p:nvPr>
            <p:ph type="title"/>
          </p:nvPr>
        </p:nvSpPr>
        <p:spPr>
          <a:xfrm>
            <a:off x="648928" y="338328"/>
            <a:ext cx="3685032" cy="1608328"/>
          </a:xfrm>
        </p:spPr>
        <p:txBody>
          <a:bodyPr vert="horz" lIns="91440" tIns="45720" rIns="91440" bIns="45720" rtlCol="0" anchor="ctr">
            <a:normAutofit/>
          </a:bodyPr>
          <a:lstStyle/>
          <a:p>
            <a:r>
              <a:rPr lang="en-US" sz="3600" b="1"/>
              <a:t>ATLAS and CMS needs for HL-LHC </a:t>
            </a:r>
          </a:p>
        </p:txBody>
      </p:sp>
      <p:sp>
        <p:nvSpPr>
          <p:cNvPr id="8" name="Rectangle 7">
            <a:extLst>
              <a:ext uri="{FF2B5EF4-FFF2-40B4-BE49-F238E27FC236}">
                <a16:creationId xmlns:a16="http://schemas.microsoft.com/office/drawing/2014/main" id="{DCB5E1BF-9264-0247-A501-018E89DE4979}"/>
              </a:ext>
            </a:extLst>
          </p:cNvPr>
          <p:cNvSpPr/>
          <p:nvPr/>
        </p:nvSpPr>
        <p:spPr>
          <a:xfrm>
            <a:off x="4864100" y="338328"/>
            <a:ext cx="6675627" cy="1605083"/>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n-US" sz="1900"/>
              <a:t>The gap between available and needed resources is filling up, assuming the main R&amp;D activities are successful</a:t>
            </a:r>
          </a:p>
          <a:p>
            <a:pPr marL="285750" indent="-228600">
              <a:lnSpc>
                <a:spcPct val="90000"/>
              </a:lnSpc>
              <a:spcAft>
                <a:spcPts val="600"/>
              </a:spcAft>
              <a:buFont typeface="Arial" panose="020B0604020202020204" pitchFamily="34" charset="0"/>
              <a:buChar char="•"/>
            </a:pPr>
            <a:r>
              <a:rPr lang="en-US" sz="1900"/>
              <a:t>Investing in further (identified) R&amp;D activities would fill this gap further. Need more effort</a:t>
            </a:r>
          </a:p>
          <a:p>
            <a:pPr marL="285750" indent="-228600">
              <a:lnSpc>
                <a:spcPct val="90000"/>
              </a:lnSpc>
              <a:spcAft>
                <a:spcPts val="600"/>
              </a:spcAft>
              <a:buFont typeface="Arial" panose="020B0604020202020204" pitchFamily="34" charset="0"/>
              <a:buChar char="•"/>
            </a:pPr>
            <a:r>
              <a:rPr lang="en-US" sz="1900"/>
              <a:t>There are still large uncertainties</a:t>
            </a:r>
          </a:p>
        </p:txBody>
      </p:sp>
      <p:sp>
        <p:nvSpPr>
          <p:cNvPr id="7177" name="Rectangle 7176">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2211010"/>
            <a:ext cx="12192002" cy="464699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79" name="Rounded Rectangle 26">
            <a:extLst>
              <a:ext uri="{FF2B5EF4-FFF2-40B4-BE49-F238E27FC236}">
                <a16:creationId xmlns:a16="http://schemas.microsoft.com/office/drawing/2014/main" id="{1B10F861-B8F1-49C7-BD58-EAB20CEE7F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5C4619B-4EB3-8F48-9660-1B2C59312EC0}"/>
              </a:ext>
            </a:extLst>
          </p:cNvPr>
          <p:cNvPicPr>
            <a:picLocks noChangeAspect="1"/>
          </p:cNvPicPr>
          <p:nvPr/>
        </p:nvPicPr>
        <p:blipFill>
          <a:blip r:embed="rId2"/>
          <a:stretch>
            <a:fillRect/>
          </a:stretch>
        </p:blipFill>
        <p:spPr>
          <a:xfrm>
            <a:off x="904132" y="2742397"/>
            <a:ext cx="4448432" cy="3291840"/>
          </a:xfrm>
          <a:prstGeom prst="rect">
            <a:avLst/>
          </a:prstGeom>
        </p:spPr>
      </p:pic>
      <p:sp>
        <p:nvSpPr>
          <p:cNvPr id="4" name="Date Placeholder 3">
            <a:extLst>
              <a:ext uri="{FF2B5EF4-FFF2-40B4-BE49-F238E27FC236}">
                <a16:creationId xmlns:a16="http://schemas.microsoft.com/office/drawing/2014/main" id="{A20593B9-885C-3848-884A-B75C597D6BE1}"/>
              </a:ext>
            </a:extLst>
          </p:cNvPr>
          <p:cNvSpPr>
            <a:spLocks noGrp="1"/>
          </p:cNvSpPr>
          <p:nvPr>
            <p:ph type="dt" sz="half" idx="10"/>
          </p:nvPr>
        </p:nvSpPr>
        <p:spPr>
          <a:xfrm>
            <a:off x="649224" y="6356350"/>
            <a:ext cx="2660904" cy="365125"/>
          </a:xfrm>
        </p:spPr>
        <p:txBody>
          <a:bodyPr vert="horz" lIns="91440" tIns="45720" rIns="91440" bIns="45720" rtlCol="0" anchor="ctr">
            <a:normAutofit/>
          </a:bodyPr>
          <a:lstStyle/>
          <a:p>
            <a:pPr>
              <a:spcAft>
                <a:spcPts val="600"/>
              </a:spcAft>
            </a:pPr>
            <a:r>
              <a:rPr lang="en-US">
                <a:solidFill>
                  <a:srgbClr val="595959"/>
                </a:solidFill>
              </a:rPr>
              <a:t>14 September 2022</a:t>
            </a:r>
          </a:p>
        </p:txBody>
      </p:sp>
      <p:sp>
        <p:nvSpPr>
          <p:cNvPr id="7181" name="Rounded Rectangle 16">
            <a:extLst>
              <a:ext uri="{FF2B5EF4-FFF2-40B4-BE49-F238E27FC236}">
                <a16:creationId xmlns:a16="http://schemas.microsoft.com/office/drawing/2014/main" id="{61F6E425-22AB-4DA2-8FAC-58ADB58EF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4749"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a:extLst>
              <a:ext uri="{FF2B5EF4-FFF2-40B4-BE49-F238E27FC236}">
                <a16:creationId xmlns:a16="http://schemas.microsoft.com/office/drawing/2014/main" id="{9018BFDC-7D09-B94C-B1BE-2273EF0207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987" b="9504"/>
          <a:stretch/>
        </p:blipFill>
        <p:spPr bwMode="auto">
          <a:xfrm>
            <a:off x="6576484" y="3186880"/>
            <a:ext cx="4974336" cy="2402874"/>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042CBCDC-6BC7-FE44-8008-0D4DC92EE282}"/>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rgbClr val="595959"/>
                </a:solidFill>
                <a:latin typeface="+mn-lt"/>
                <a:ea typeface="+mn-ea"/>
                <a:cs typeface="+mn-cs"/>
              </a:rPr>
              <a:t>Frédéric Hemmer</a:t>
            </a:r>
          </a:p>
        </p:txBody>
      </p:sp>
      <p:sp>
        <p:nvSpPr>
          <p:cNvPr id="6" name="Slide Number Placeholder 5">
            <a:extLst>
              <a:ext uri="{FF2B5EF4-FFF2-40B4-BE49-F238E27FC236}">
                <a16:creationId xmlns:a16="http://schemas.microsoft.com/office/drawing/2014/main" id="{D599AA9A-1B46-664B-AF43-E9BA8238778F}"/>
              </a:ext>
            </a:extLst>
          </p:cNvPr>
          <p:cNvSpPr>
            <a:spLocks noGrp="1"/>
          </p:cNvSpPr>
          <p:nvPr>
            <p:ph type="sldNum" sz="quarter" idx="12"/>
          </p:nvPr>
        </p:nvSpPr>
        <p:spPr>
          <a:xfrm>
            <a:off x="10853928" y="6356350"/>
            <a:ext cx="685800" cy="365125"/>
          </a:xfrm>
        </p:spPr>
        <p:txBody>
          <a:bodyPr vert="horz" lIns="91440" tIns="45720" rIns="91440" bIns="45720" rtlCol="0" anchor="ctr">
            <a:normAutofit/>
          </a:bodyPr>
          <a:lstStyle/>
          <a:p>
            <a:pPr>
              <a:spcAft>
                <a:spcPts val="600"/>
              </a:spcAft>
            </a:pPr>
            <a:fld id="{D3517025-743B-E149-A4BA-6A929B1A7CEC}" type="slidenum">
              <a:rPr lang="en-US">
                <a:solidFill>
                  <a:srgbClr val="595959"/>
                </a:solidFill>
              </a:rPr>
              <a:pPr>
                <a:spcAft>
                  <a:spcPts val="600"/>
                </a:spcAft>
              </a:pPr>
              <a:t>33</a:t>
            </a:fld>
            <a:endParaRPr lang="en-US">
              <a:solidFill>
                <a:srgbClr val="595959"/>
              </a:solidFill>
            </a:endParaRPr>
          </a:p>
        </p:txBody>
      </p:sp>
    </p:spTree>
    <p:extLst>
      <p:ext uri="{BB962C8B-B14F-4D97-AF65-F5344CB8AC3E}">
        <p14:creationId xmlns:p14="http://schemas.microsoft.com/office/powerpoint/2010/main" val="35704914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A6AE45E-6F09-B427-1B61-BEDD9E632FC5}"/>
              </a:ext>
            </a:extLst>
          </p:cNvPr>
          <p:cNvSpPr>
            <a:spLocks noGrp="1"/>
          </p:cNvSpPr>
          <p:nvPr>
            <p:ph type="title"/>
          </p:nvPr>
        </p:nvSpPr>
        <p:spPr/>
        <p:txBody>
          <a:bodyPr vert="horz" lIns="91440" tIns="45720" rIns="91440" bIns="45720" rtlCol="0" anchor="b">
            <a:normAutofit/>
          </a:bodyPr>
          <a:lstStyle/>
          <a:p>
            <a:r>
              <a:rPr lang="en-US" sz="8800" kern="1200" dirty="0">
                <a:solidFill>
                  <a:schemeClr val="tx1"/>
                </a:solidFill>
                <a:latin typeface="+mj-lt"/>
                <a:ea typeface="+mj-ea"/>
                <a:cs typeface="+mj-cs"/>
              </a:rPr>
              <a:t>Finally…</a:t>
            </a:r>
          </a:p>
        </p:txBody>
      </p:sp>
      <p:sp>
        <p:nvSpPr>
          <p:cNvPr id="9" name="Text Placeholder 8">
            <a:extLst>
              <a:ext uri="{FF2B5EF4-FFF2-40B4-BE49-F238E27FC236}">
                <a16:creationId xmlns:a16="http://schemas.microsoft.com/office/drawing/2014/main" id="{85A3F5D0-3BFB-C880-AFCC-F82D8ABCCD74}"/>
              </a:ext>
            </a:extLst>
          </p:cNvPr>
          <p:cNvSpPr>
            <a:spLocks noGrp="1"/>
          </p:cNvSpPr>
          <p:nvPr>
            <p:ph type="body" idx="1"/>
          </p:nvPr>
        </p:nvSpPr>
        <p:spPr/>
        <p:txBody>
          <a:bodyPr/>
          <a:lstStyle/>
          <a:p>
            <a:endParaRPr lang="en-GB"/>
          </a:p>
        </p:txBody>
      </p:sp>
      <p:sp>
        <p:nvSpPr>
          <p:cNvPr id="4" name="Date Placeholder 3">
            <a:extLst>
              <a:ext uri="{FF2B5EF4-FFF2-40B4-BE49-F238E27FC236}">
                <a16:creationId xmlns:a16="http://schemas.microsoft.com/office/drawing/2014/main" id="{DBD92FF4-065F-C1E0-BA83-CEAC45FFD8F3}"/>
              </a:ext>
            </a:extLst>
          </p:cNvPr>
          <p:cNvSpPr>
            <a:spLocks noGrp="1"/>
          </p:cNvSpPr>
          <p:nvPr>
            <p:ph type="dt" sz="half" idx="10"/>
          </p:nvPr>
        </p:nvSpPr>
        <p:spPr/>
        <p:txBody>
          <a:bodyPr vert="horz" lIns="91440" tIns="45720" rIns="91440" bIns="45720" rtlCol="0" anchor="b">
            <a:normAutofit/>
          </a:bodyPr>
          <a:lstStyle/>
          <a:p>
            <a:pPr>
              <a:spcAft>
                <a:spcPts val="600"/>
              </a:spcAft>
            </a:pPr>
            <a:r>
              <a:rPr lang="en-US" sz="1400">
                <a:solidFill>
                  <a:srgbClr val="FFFFFF"/>
                </a:solidFill>
              </a:rPr>
              <a:t>14 September 2022</a:t>
            </a:r>
          </a:p>
        </p:txBody>
      </p:sp>
      <p:sp>
        <p:nvSpPr>
          <p:cNvPr id="5" name="Footer Placeholder 4">
            <a:extLst>
              <a:ext uri="{FF2B5EF4-FFF2-40B4-BE49-F238E27FC236}">
                <a16:creationId xmlns:a16="http://schemas.microsoft.com/office/drawing/2014/main" id="{895CE5DB-3E7D-6FD7-32BB-66CD1433F351}"/>
              </a:ext>
            </a:extLst>
          </p:cNvPr>
          <p:cNvSpPr>
            <a:spLocks noGrp="1"/>
          </p:cNvSpPr>
          <p:nvPr>
            <p:ph type="ftr" sz="quarter" idx="11"/>
          </p:nvPr>
        </p:nvSpPr>
        <p:spPr/>
        <p:txBody>
          <a:bodyPr vert="horz" lIns="91440" tIns="45720" rIns="91440" bIns="45720" rtlCol="0" anchor="b">
            <a:normAutofit/>
          </a:bodyPr>
          <a:lstStyle/>
          <a:p>
            <a:pPr algn="l">
              <a:lnSpc>
                <a:spcPct val="90000"/>
              </a:lnSpc>
              <a:spcAft>
                <a:spcPts val="600"/>
              </a:spcAft>
            </a:pPr>
            <a:r>
              <a:rPr lang="en-US" sz="800" kern="1200">
                <a:solidFill>
                  <a:srgbClr val="FFFFFF"/>
                </a:solidFill>
                <a:latin typeface="+mn-lt"/>
                <a:ea typeface="+mn-ea"/>
                <a:cs typeface="+mn-cs"/>
              </a:rPr>
              <a:t>Frédéric Hemmer</a:t>
            </a:r>
          </a:p>
        </p:txBody>
      </p:sp>
      <p:sp>
        <p:nvSpPr>
          <p:cNvPr id="6" name="Slide Number Placeholder 5">
            <a:extLst>
              <a:ext uri="{FF2B5EF4-FFF2-40B4-BE49-F238E27FC236}">
                <a16:creationId xmlns:a16="http://schemas.microsoft.com/office/drawing/2014/main" id="{B9D3A095-21DC-86B6-616A-49F631794C38}"/>
              </a:ext>
            </a:extLst>
          </p:cNvPr>
          <p:cNvSpPr>
            <a:spLocks noGrp="1"/>
          </p:cNvSpPr>
          <p:nvPr>
            <p:ph type="sldNum" sz="quarter" idx="12"/>
          </p:nvPr>
        </p:nvSpPr>
        <p:spPr/>
        <p:txBody>
          <a:bodyPr vert="horz" lIns="91440" tIns="45720" rIns="91440" bIns="45720" rtlCol="0" anchor="ctr">
            <a:normAutofit fontScale="62500" lnSpcReduction="20000"/>
          </a:bodyPr>
          <a:lstStyle/>
          <a:p>
            <a:pPr>
              <a:spcAft>
                <a:spcPts val="600"/>
              </a:spcAft>
            </a:pPr>
            <a:fld id="{533542ED-50CB-4D43-8DF1-824BC7BE6DE8}" type="slidenum">
              <a:rPr lang="en-US" sz="3200">
                <a:solidFill>
                  <a:srgbClr val="FFFFFF"/>
                </a:solidFill>
              </a:rPr>
              <a:pPr>
                <a:spcAft>
                  <a:spcPts val="600"/>
                </a:spcAft>
              </a:pPr>
              <a:t>34</a:t>
            </a:fld>
            <a:endParaRPr lang="en-US" sz="3200">
              <a:solidFill>
                <a:srgbClr val="FFFFFF"/>
              </a:solidFill>
            </a:endParaRPr>
          </a:p>
        </p:txBody>
      </p:sp>
    </p:spTree>
    <p:extLst>
      <p:ext uri="{BB962C8B-B14F-4D97-AF65-F5344CB8AC3E}">
        <p14:creationId xmlns:p14="http://schemas.microsoft.com/office/powerpoint/2010/main" val="42164417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74DB1-B9DD-D600-7DBE-61A8EAAC186E}"/>
              </a:ext>
            </a:extLst>
          </p:cNvPr>
          <p:cNvSpPr>
            <a:spLocks noGrp="1"/>
          </p:cNvSpPr>
          <p:nvPr>
            <p:ph type="title"/>
          </p:nvPr>
        </p:nvSpPr>
        <p:spPr>
          <a:xfrm>
            <a:off x="838200" y="3013"/>
            <a:ext cx="4800600" cy="874066"/>
          </a:xfrm>
        </p:spPr>
        <p:txBody>
          <a:bodyPr/>
          <a:lstStyle/>
          <a:p>
            <a:r>
              <a:rPr lang="fr-CH" b="1" dirty="0"/>
              <a:t>Impact on society</a:t>
            </a:r>
            <a:endParaRPr lang="en-GB" b="1" dirty="0"/>
          </a:p>
        </p:txBody>
      </p:sp>
      <p:pic>
        <p:nvPicPr>
          <p:cNvPr id="12" name="Content Placeholder 11">
            <a:extLst>
              <a:ext uri="{FF2B5EF4-FFF2-40B4-BE49-F238E27FC236}">
                <a16:creationId xmlns:a16="http://schemas.microsoft.com/office/drawing/2014/main" id="{A6CA518F-0737-D068-3BCA-12D924BF27A1}"/>
              </a:ext>
            </a:extLst>
          </p:cNvPr>
          <p:cNvPicPr>
            <a:picLocks noGrp="1" noChangeAspect="1"/>
          </p:cNvPicPr>
          <p:nvPr>
            <p:ph idx="1"/>
          </p:nvPr>
        </p:nvPicPr>
        <p:blipFill>
          <a:blip r:embed="rId2"/>
          <a:stretch>
            <a:fillRect/>
          </a:stretch>
        </p:blipFill>
        <p:spPr>
          <a:xfrm>
            <a:off x="6138517" y="2915959"/>
            <a:ext cx="4944165" cy="3248478"/>
          </a:xfrm>
        </p:spPr>
      </p:pic>
      <p:sp>
        <p:nvSpPr>
          <p:cNvPr id="4" name="Date Placeholder 3">
            <a:extLst>
              <a:ext uri="{FF2B5EF4-FFF2-40B4-BE49-F238E27FC236}">
                <a16:creationId xmlns:a16="http://schemas.microsoft.com/office/drawing/2014/main" id="{0B1294EE-EA8C-7E9D-CBDD-E72201BAAC8A}"/>
              </a:ext>
            </a:extLst>
          </p:cNvPr>
          <p:cNvSpPr>
            <a:spLocks noGrp="1"/>
          </p:cNvSpPr>
          <p:nvPr>
            <p:ph type="dt" sz="half" idx="10"/>
          </p:nvPr>
        </p:nvSpPr>
        <p:spPr/>
        <p:txBody>
          <a:bodyPr/>
          <a:lstStyle/>
          <a:p>
            <a:r>
              <a:rPr lang="en-US"/>
              <a:t>14 September 2022</a:t>
            </a:r>
            <a:endParaRPr lang="en-GB"/>
          </a:p>
        </p:txBody>
      </p:sp>
      <p:sp>
        <p:nvSpPr>
          <p:cNvPr id="5" name="Footer Placeholder 4">
            <a:extLst>
              <a:ext uri="{FF2B5EF4-FFF2-40B4-BE49-F238E27FC236}">
                <a16:creationId xmlns:a16="http://schemas.microsoft.com/office/drawing/2014/main" id="{333E70AE-4949-8988-8947-904EF9CCC245}"/>
              </a:ext>
            </a:extLst>
          </p:cNvPr>
          <p:cNvSpPr>
            <a:spLocks noGrp="1"/>
          </p:cNvSpPr>
          <p:nvPr>
            <p:ph type="ftr" sz="quarter" idx="11"/>
          </p:nvPr>
        </p:nvSpPr>
        <p:spPr/>
        <p:txBody>
          <a:bodyPr/>
          <a:lstStyle/>
          <a:p>
            <a:r>
              <a:rPr lang="en-GB"/>
              <a:t>Frédéric Hemmer</a:t>
            </a:r>
          </a:p>
        </p:txBody>
      </p:sp>
      <p:sp>
        <p:nvSpPr>
          <p:cNvPr id="6" name="Slide Number Placeholder 5">
            <a:extLst>
              <a:ext uri="{FF2B5EF4-FFF2-40B4-BE49-F238E27FC236}">
                <a16:creationId xmlns:a16="http://schemas.microsoft.com/office/drawing/2014/main" id="{80F45497-F459-8C4F-E9BF-56258FA024C3}"/>
              </a:ext>
            </a:extLst>
          </p:cNvPr>
          <p:cNvSpPr>
            <a:spLocks noGrp="1"/>
          </p:cNvSpPr>
          <p:nvPr>
            <p:ph type="sldNum" sz="quarter" idx="12"/>
          </p:nvPr>
        </p:nvSpPr>
        <p:spPr/>
        <p:txBody>
          <a:bodyPr/>
          <a:lstStyle/>
          <a:p>
            <a:fld id="{533542ED-50CB-4D43-8DF1-824BC7BE6DE8}" type="slidenum">
              <a:rPr lang="en-GB" smtClean="0"/>
              <a:t>35</a:t>
            </a:fld>
            <a:endParaRPr lang="en-GB"/>
          </a:p>
        </p:txBody>
      </p:sp>
      <p:pic>
        <p:nvPicPr>
          <p:cNvPr id="8" name="Picture 7">
            <a:extLst>
              <a:ext uri="{FF2B5EF4-FFF2-40B4-BE49-F238E27FC236}">
                <a16:creationId xmlns:a16="http://schemas.microsoft.com/office/drawing/2014/main" id="{39BDAF36-3723-8B23-F7A9-3CD14C4ECB6A}"/>
              </a:ext>
            </a:extLst>
          </p:cNvPr>
          <p:cNvPicPr>
            <a:picLocks noChangeAspect="1"/>
          </p:cNvPicPr>
          <p:nvPr/>
        </p:nvPicPr>
        <p:blipFill>
          <a:blip r:embed="rId3"/>
          <a:stretch>
            <a:fillRect/>
          </a:stretch>
        </p:blipFill>
        <p:spPr>
          <a:xfrm>
            <a:off x="502920" y="779213"/>
            <a:ext cx="4280096" cy="2713126"/>
          </a:xfrm>
          <a:prstGeom prst="rect">
            <a:avLst/>
          </a:prstGeom>
        </p:spPr>
      </p:pic>
      <p:pic>
        <p:nvPicPr>
          <p:cNvPr id="10" name="Picture 9">
            <a:extLst>
              <a:ext uri="{FF2B5EF4-FFF2-40B4-BE49-F238E27FC236}">
                <a16:creationId xmlns:a16="http://schemas.microsoft.com/office/drawing/2014/main" id="{1895DAEA-5B3C-1E46-A4B1-4A823BF75B5A}"/>
              </a:ext>
            </a:extLst>
          </p:cNvPr>
          <p:cNvPicPr>
            <a:picLocks noChangeAspect="1"/>
          </p:cNvPicPr>
          <p:nvPr/>
        </p:nvPicPr>
        <p:blipFill>
          <a:blip r:embed="rId4"/>
          <a:stretch>
            <a:fillRect/>
          </a:stretch>
        </p:blipFill>
        <p:spPr>
          <a:xfrm>
            <a:off x="699055" y="3542171"/>
            <a:ext cx="4141773" cy="2814179"/>
          </a:xfrm>
          <a:prstGeom prst="rect">
            <a:avLst/>
          </a:prstGeom>
        </p:spPr>
      </p:pic>
      <p:sp>
        <p:nvSpPr>
          <p:cNvPr id="13" name="Rectangle 12">
            <a:extLst>
              <a:ext uri="{FF2B5EF4-FFF2-40B4-BE49-F238E27FC236}">
                <a16:creationId xmlns:a16="http://schemas.microsoft.com/office/drawing/2014/main" id="{EA5F5D4E-879C-B7FC-7DB8-3AFF5D18DA1A}"/>
              </a:ext>
            </a:extLst>
          </p:cNvPr>
          <p:cNvSpPr/>
          <p:nvPr/>
        </p:nvSpPr>
        <p:spPr>
          <a:xfrm>
            <a:off x="7547309" y="5520380"/>
            <a:ext cx="3434822" cy="139959"/>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F03312C-E4C9-510E-2BD2-8F3AB9467AC7}"/>
              </a:ext>
            </a:extLst>
          </p:cNvPr>
          <p:cNvSpPr/>
          <p:nvPr/>
        </p:nvSpPr>
        <p:spPr>
          <a:xfrm>
            <a:off x="6138517" y="5672780"/>
            <a:ext cx="4843614" cy="139959"/>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FEA29D53-5BFC-4063-14AD-FA92B207F457}"/>
              </a:ext>
            </a:extLst>
          </p:cNvPr>
          <p:cNvPicPr>
            <a:picLocks noChangeAspect="1"/>
          </p:cNvPicPr>
          <p:nvPr/>
        </p:nvPicPr>
        <p:blipFill>
          <a:blip r:embed="rId5"/>
          <a:stretch>
            <a:fillRect/>
          </a:stretch>
        </p:blipFill>
        <p:spPr>
          <a:xfrm>
            <a:off x="6413931" y="32756"/>
            <a:ext cx="3924848" cy="2867425"/>
          </a:xfrm>
          <a:prstGeom prst="rect">
            <a:avLst/>
          </a:prstGeom>
        </p:spPr>
      </p:pic>
      <p:sp>
        <p:nvSpPr>
          <p:cNvPr id="18" name="TextBox 17">
            <a:extLst>
              <a:ext uri="{FF2B5EF4-FFF2-40B4-BE49-F238E27FC236}">
                <a16:creationId xmlns:a16="http://schemas.microsoft.com/office/drawing/2014/main" id="{55A9EE67-33C7-A7F1-834D-36F9BE3A4EF1}"/>
              </a:ext>
            </a:extLst>
          </p:cNvPr>
          <p:cNvSpPr txBox="1"/>
          <p:nvPr/>
        </p:nvSpPr>
        <p:spPr>
          <a:xfrm>
            <a:off x="6860187" y="6185980"/>
            <a:ext cx="5472360" cy="461665"/>
          </a:xfrm>
          <a:prstGeom prst="rect">
            <a:avLst/>
          </a:prstGeom>
          <a:noFill/>
        </p:spPr>
        <p:txBody>
          <a:bodyPr wrap="square">
            <a:spAutoFit/>
          </a:bodyPr>
          <a:lstStyle/>
          <a:p>
            <a:r>
              <a:rPr lang="en-GB" sz="1200" dirty="0">
                <a:hlinkClick r:id="rId6"/>
              </a:rPr>
              <a:t>SARS-CoV-2 simulations go </a:t>
            </a:r>
            <a:r>
              <a:rPr lang="en-GB" sz="1200" dirty="0" err="1">
                <a:hlinkClick r:id="rId6"/>
              </a:rPr>
              <a:t>exascale</a:t>
            </a:r>
            <a:r>
              <a:rPr lang="en-GB" sz="1200" dirty="0">
                <a:hlinkClick r:id="rId6"/>
              </a:rPr>
              <a:t> to predict dramatic spike opening and cryptic pockets across the proteome | Nature Chemistry</a:t>
            </a:r>
            <a:endParaRPr lang="en-GB" sz="1200" dirty="0"/>
          </a:p>
        </p:txBody>
      </p:sp>
    </p:spTree>
    <p:extLst>
      <p:ext uri="{BB962C8B-B14F-4D97-AF65-F5344CB8AC3E}">
        <p14:creationId xmlns:p14="http://schemas.microsoft.com/office/powerpoint/2010/main" val="10862726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AE213-F4B8-7807-3721-A6540D740C2B}"/>
              </a:ext>
            </a:extLst>
          </p:cNvPr>
          <p:cNvSpPr>
            <a:spLocks noGrp="1"/>
          </p:cNvSpPr>
          <p:nvPr>
            <p:ph type="title"/>
          </p:nvPr>
        </p:nvSpPr>
        <p:spPr/>
        <p:txBody>
          <a:bodyPr/>
          <a:lstStyle/>
          <a:p>
            <a:r>
              <a:rPr lang="en-US" b="1" dirty="0"/>
              <a:t>Building large data intensive infrastructures</a:t>
            </a:r>
            <a:br>
              <a:rPr lang="en-US" b="1" dirty="0"/>
            </a:br>
            <a:r>
              <a:rPr lang="en-US" dirty="0"/>
              <a:t>Summary</a:t>
            </a:r>
            <a:endParaRPr lang="en-GB" dirty="0"/>
          </a:p>
        </p:txBody>
      </p:sp>
      <p:sp>
        <p:nvSpPr>
          <p:cNvPr id="3" name="Content Placeholder 2">
            <a:extLst>
              <a:ext uri="{FF2B5EF4-FFF2-40B4-BE49-F238E27FC236}">
                <a16:creationId xmlns:a16="http://schemas.microsoft.com/office/drawing/2014/main" id="{1706F222-5D11-270E-5BCC-8C07079D46B9}"/>
              </a:ext>
            </a:extLst>
          </p:cNvPr>
          <p:cNvSpPr>
            <a:spLocks noGrp="1"/>
          </p:cNvSpPr>
          <p:nvPr>
            <p:ph idx="1"/>
          </p:nvPr>
        </p:nvSpPr>
        <p:spPr/>
        <p:txBody>
          <a:bodyPr>
            <a:normAutofit fontScale="70000" lnSpcReduction="20000"/>
          </a:bodyPr>
          <a:lstStyle/>
          <a:p>
            <a:r>
              <a:rPr lang="en-US" dirty="0"/>
              <a:t>Importance of community buy-in</a:t>
            </a:r>
          </a:p>
          <a:p>
            <a:r>
              <a:rPr lang="en-US" dirty="0"/>
              <a:t>Small contributions are important</a:t>
            </a:r>
          </a:p>
          <a:p>
            <a:pPr lvl="1"/>
            <a:r>
              <a:rPr lang="en-US" dirty="0"/>
              <a:t>“Unity make strength”</a:t>
            </a:r>
          </a:p>
          <a:p>
            <a:r>
              <a:rPr lang="en-US" dirty="0"/>
              <a:t>Computing costs are driven by the markets, not the technology</a:t>
            </a:r>
          </a:p>
          <a:p>
            <a:pPr lvl="1"/>
            <a:r>
              <a:rPr lang="en-US" dirty="0"/>
              <a:t>Significant costs can be optimized by being clever</a:t>
            </a:r>
          </a:p>
          <a:p>
            <a:pPr lvl="1"/>
            <a:r>
              <a:rPr lang="en-US" dirty="0"/>
              <a:t>Software license costs may become a major hurdle</a:t>
            </a:r>
          </a:p>
          <a:p>
            <a:pPr lvl="2"/>
            <a:r>
              <a:rPr lang="en-US" dirty="0"/>
              <a:t>While Open Source is not cost free</a:t>
            </a:r>
          </a:p>
          <a:p>
            <a:r>
              <a:rPr lang="en-US" dirty="0"/>
              <a:t>Data preservation: this is not just about data</a:t>
            </a:r>
          </a:p>
          <a:p>
            <a:pPr lvl="1"/>
            <a:r>
              <a:rPr lang="en-US" dirty="0"/>
              <a:t>Metadata and platforms are equally important</a:t>
            </a:r>
          </a:p>
          <a:p>
            <a:pPr lvl="1"/>
            <a:r>
              <a:rPr lang="en-US" dirty="0"/>
              <a:t>Much harder IMHO than paper preservation</a:t>
            </a:r>
          </a:p>
          <a:p>
            <a:r>
              <a:rPr lang="en-US" dirty="0"/>
              <a:t>HEP might be leading, but others have and will have similar requirements and needs</a:t>
            </a:r>
          </a:p>
          <a:p>
            <a:pPr lvl="1"/>
            <a:r>
              <a:rPr lang="en-US" dirty="0"/>
              <a:t>And will observe the </a:t>
            </a:r>
            <a:r>
              <a:rPr lang="en-US"/>
              <a:t>same issues</a:t>
            </a:r>
          </a:p>
          <a:p>
            <a:pPr lvl="1"/>
            <a:r>
              <a:rPr lang="en-US" dirty="0"/>
              <a:t>This is not just limited to science</a:t>
            </a:r>
          </a:p>
          <a:p>
            <a:pPr marL="0" indent="0">
              <a:buNone/>
            </a:pPr>
            <a:endParaRPr lang="en-US" dirty="0"/>
          </a:p>
          <a:p>
            <a:pPr marL="0" indent="0">
              <a:buNone/>
            </a:pPr>
            <a:r>
              <a:rPr lang="en-US" b="1" i="1" dirty="0"/>
              <a:t>We have built a quite unique infrastructure for high energy physics, and we should be proud of it!</a:t>
            </a:r>
            <a:endParaRPr lang="en-GB" b="1" i="1" dirty="0"/>
          </a:p>
        </p:txBody>
      </p:sp>
      <p:sp>
        <p:nvSpPr>
          <p:cNvPr id="4" name="Date Placeholder 3">
            <a:extLst>
              <a:ext uri="{FF2B5EF4-FFF2-40B4-BE49-F238E27FC236}">
                <a16:creationId xmlns:a16="http://schemas.microsoft.com/office/drawing/2014/main" id="{BCF4FCCC-240E-FC27-B971-294F9CFDE91B}"/>
              </a:ext>
            </a:extLst>
          </p:cNvPr>
          <p:cNvSpPr>
            <a:spLocks noGrp="1"/>
          </p:cNvSpPr>
          <p:nvPr>
            <p:ph type="dt" sz="half" idx="10"/>
          </p:nvPr>
        </p:nvSpPr>
        <p:spPr/>
        <p:txBody>
          <a:bodyPr/>
          <a:lstStyle/>
          <a:p>
            <a:r>
              <a:rPr lang="en-US"/>
              <a:t>14 September 2022</a:t>
            </a:r>
            <a:endParaRPr lang="en-GB"/>
          </a:p>
        </p:txBody>
      </p:sp>
      <p:sp>
        <p:nvSpPr>
          <p:cNvPr id="5" name="Footer Placeholder 4">
            <a:extLst>
              <a:ext uri="{FF2B5EF4-FFF2-40B4-BE49-F238E27FC236}">
                <a16:creationId xmlns:a16="http://schemas.microsoft.com/office/drawing/2014/main" id="{98EBEC77-E95E-88AA-F4F5-51CF17BAB8DD}"/>
              </a:ext>
            </a:extLst>
          </p:cNvPr>
          <p:cNvSpPr>
            <a:spLocks noGrp="1"/>
          </p:cNvSpPr>
          <p:nvPr>
            <p:ph type="ftr" sz="quarter" idx="11"/>
          </p:nvPr>
        </p:nvSpPr>
        <p:spPr/>
        <p:txBody>
          <a:bodyPr/>
          <a:lstStyle/>
          <a:p>
            <a:r>
              <a:rPr lang="en-GB" dirty="0"/>
              <a:t>Frédéric Hemmer</a:t>
            </a:r>
          </a:p>
        </p:txBody>
      </p:sp>
      <p:sp>
        <p:nvSpPr>
          <p:cNvPr id="6" name="Slide Number Placeholder 5">
            <a:extLst>
              <a:ext uri="{FF2B5EF4-FFF2-40B4-BE49-F238E27FC236}">
                <a16:creationId xmlns:a16="http://schemas.microsoft.com/office/drawing/2014/main" id="{E8E9F525-9D4A-86AE-C487-FED524382969}"/>
              </a:ext>
            </a:extLst>
          </p:cNvPr>
          <p:cNvSpPr>
            <a:spLocks noGrp="1"/>
          </p:cNvSpPr>
          <p:nvPr>
            <p:ph type="sldNum" sz="quarter" idx="12"/>
          </p:nvPr>
        </p:nvSpPr>
        <p:spPr/>
        <p:txBody>
          <a:bodyPr/>
          <a:lstStyle/>
          <a:p>
            <a:fld id="{533542ED-50CB-4D43-8DF1-824BC7BE6DE8}" type="slidenum">
              <a:rPr lang="en-GB" smtClean="0"/>
              <a:t>36</a:t>
            </a:fld>
            <a:endParaRPr lang="en-GB"/>
          </a:p>
        </p:txBody>
      </p:sp>
    </p:spTree>
    <p:extLst>
      <p:ext uri="{BB962C8B-B14F-4D97-AF65-F5344CB8AC3E}">
        <p14:creationId xmlns:p14="http://schemas.microsoft.com/office/powerpoint/2010/main" val="4229872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1027"/>
          <p:cNvSpPr>
            <a:spLocks noGrp="1" noChangeArrowheads="1"/>
          </p:cNvSpPr>
          <p:nvPr>
            <p:ph type="title" idx="4294967295"/>
          </p:nvPr>
        </p:nvSpPr>
        <p:spPr>
          <a:xfrm>
            <a:off x="3276600" y="228600"/>
            <a:ext cx="6705600" cy="685800"/>
          </a:xfrm>
          <a:effectLst>
            <a:outerShdw blurRad="63500" dist="38099" dir="2700000" algn="ctr" rotWithShape="0">
              <a:schemeClr val="tx1">
                <a:alpha val="74997"/>
              </a:schemeClr>
            </a:outerShdw>
          </a:effectLst>
        </p:spPr>
        <p:txBody>
          <a:bodyPr anchor="ctr"/>
          <a:lstStyle/>
          <a:p>
            <a:pPr eaLnBrk="1" hangingPunct="1">
              <a:defRPr/>
            </a:pPr>
            <a:r>
              <a:rPr lang="en-GB" dirty="0">
                <a:solidFill>
                  <a:schemeClr val="accent1"/>
                </a:solidFill>
                <a:effectLst>
                  <a:outerShdw blurRad="38100" dist="38100" dir="2700000">
                    <a:srgbClr val="000000"/>
                  </a:outerShdw>
                </a:effectLst>
                <a:ea typeface="+mj-ea"/>
                <a:cs typeface="+mj-cs"/>
              </a:rPr>
              <a:t>The Mission of CERN</a:t>
            </a:r>
          </a:p>
        </p:txBody>
      </p:sp>
      <p:sp>
        <p:nvSpPr>
          <p:cNvPr id="37892" name="Rectangle 1028"/>
          <p:cNvSpPr>
            <a:spLocks noGrp="1" noChangeArrowheads="1"/>
          </p:cNvSpPr>
          <p:nvPr>
            <p:ph type="body" idx="4294967295"/>
          </p:nvPr>
        </p:nvSpPr>
        <p:spPr>
          <a:xfrm>
            <a:off x="1752600" y="1600200"/>
            <a:ext cx="6172200" cy="5181600"/>
          </a:xfrm>
        </p:spPr>
        <p:txBody>
          <a:bodyPr/>
          <a:lstStyle/>
          <a:p>
            <a:pPr eaLnBrk="1" hangingPunct="1">
              <a:lnSpc>
                <a:spcPct val="90000"/>
              </a:lnSpc>
              <a:buClrTx/>
              <a:buFont typeface="Wingdings" charset="2"/>
              <a:buChar char="q"/>
              <a:defRPr/>
            </a:pPr>
            <a:r>
              <a:rPr lang="en-GB" sz="2400" dirty="0">
                <a:solidFill>
                  <a:srgbClr val="FCF933"/>
                </a:solidFill>
                <a:effectLst>
                  <a:outerShdw blurRad="50800" dist="38100" dir="2700000" algn="tl" rotWithShape="0">
                    <a:srgbClr val="000000"/>
                  </a:outerShdw>
                </a:effectLst>
                <a:ea typeface="+mn-ea"/>
                <a:cs typeface="+mn-cs"/>
              </a:rPr>
              <a:t>Push back </a:t>
            </a:r>
            <a:r>
              <a:rPr lang="en-GB" sz="2400" dirty="0">
                <a:solidFill>
                  <a:srgbClr val="FFFFFF"/>
                </a:solidFill>
                <a:effectLst>
                  <a:outerShdw blurRad="50800" dist="38100" dir="2700000" algn="tl" rotWithShape="0">
                    <a:srgbClr val="000000"/>
                  </a:outerShdw>
                </a:effectLst>
                <a:ea typeface="+mn-ea"/>
                <a:cs typeface="+mn-cs"/>
              </a:rPr>
              <a:t>the frontiers of knowledge</a:t>
            </a:r>
          </a:p>
          <a:p>
            <a:pPr eaLnBrk="1" hangingPunct="1">
              <a:lnSpc>
                <a:spcPct val="90000"/>
              </a:lnSpc>
              <a:buClrTx/>
              <a:buFont typeface="Wingdings" pitchFamily="-112" charset="2"/>
              <a:buNone/>
              <a:defRPr/>
            </a:pPr>
            <a:r>
              <a:rPr lang="en-GB" sz="2400" dirty="0">
                <a:solidFill>
                  <a:srgbClr val="FFFFFF"/>
                </a:solidFill>
                <a:effectLst>
                  <a:outerShdw blurRad="50800" dist="38100" dir="2700000" algn="tl" rotWithShape="0">
                    <a:srgbClr val="000000"/>
                  </a:outerShdw>
                </a:effectLst>
                <a:ea typeface="+mn-ea"/>
                <a:cs typeface="+mn-cs"/>
              </a:rPr>
              <a:t>	</a:t>
            </a:r>
            <a:r>
              <a:rPr lang="en-GB" sz="1600" dirty="0">
                <a:solidFill>
                  <a:srgbClr val="FFFFFF"/>
                </a:solidFill>
                <a:effectLst>
                  <a:outerShdw blurRad="50800" dist="38100" dir="2700000" algn="tl" rotWithShape="0">
                    <a:srgbClr val="000000"/>
                  </a:outerShdw>
                </a:effectLst>
                <a:ea typeface="+mn-ea"/>
                <a:cs typeface="+mn-cs"/>
              </a:rPr>
              <a:t>E.g. the secrets of the Big Bang …what was the matter like within the first moments of the Universe’s existence?</a:t>
            </a:r>
          </a:p>
          <a:p>
            <a:pPr eaLnBrk="1" hangingPunct="1">
              <a:lnSpc>
                <a:spcPct val="90000"/>
              </a:lnSpc>
              <a:buClrTx/>
              <a:defRPr/>
            </a:pPr>
            <a:endParaRPr lang="en-GB" sz="1600" dirty="0">
              <a:solidFill>
                <a:srgbClr val="FFFFFF"/>
              </a:solidFill>
              <a:effectLst>
                <a:outerShdw blurRad="50800" dist="38100" dir="2700000" algn="tl" rotWithShape="0">
                  <a:srgbClr val="000000"/>
                </a:outerShdw>
              </a:effectLst>
              <a:ea typeface="+mn-ea"/>
              <a:cs typeface="+mn-cs"/>
            </a:endParaRPr>
          </a:p>
          <a:p>
            <a:pPr eaLnBrk="1" hangingPunct="1">
              <a:lnSpc>
                <a:spcPct val="90000"/>
              </a:lnSpc>
              <a:buClrTx/>
              <a:buFont typeface="Wingdings" charset="2"/>
              <a:buChar char="q"/>
              <a:defRPr/>
            </a:pPr>
            <a:r>
              <a:rPr lang="en-GB" sz="2400" dirty="0">
                <a:solidFill>
                  <a:srgbClr val="FCF933"/>
                </a:solidFill>
                <a:effectLst>
                  <a:outerShdw blurRad="50800" dist="38100" dir="2700000" algn="tl" rotWithShape="0">
                    <a:srgbClr val="000000"/>
                  </a:outerShdw>
                </a:effectLst>
                <a:ea typeface="+mn-ea"/>
                <a:cs typeface="+mn-cs"/>
              </a:rPr>
              <a:t>Develop</a:t>
            </a:r>
            <a:r>
              <a:rPr lang="en-GB" sz="2400" dirty="0">
                <a:solidFill>
                  <a:srgbClr val="FFFFFF"/>
                </a:solidFill>
                <a:effectLst>
                  <a:outerShdw blurRad="50800" dist="38100" dir="2700000" algn="tl" rotWithShape="0">
                    <a:srgbClr val="000000"/>
                  </a:outerShdw>
                </a:effectLst>
                <a:ea typeface="+mn-ea"/>
                <a:cs typeface="+mn-cs"/>
              </a:rPr>
              <a:t> new technologies for accelerators and detectors</a:t>
            </a:r>
          </a:p>
          <a:p>
            <a:pPr eaLnBrk="1" hangingPunct="1">
              <a:lnSpc>
                <a:spcPct val="90000"/>
              </a:lnSpc>
              <a:buClrTx/>
              <a:buFont typeface="Wingdings" pitchFamily="-112" charset="2"/>
              <a:buNone/>
              <a:defRPr/>
            </a:pPr>
            <a:r>
              <a:rPr lang="en-GB" sz="2400" dirty="0">
                <a:solidFill>
                  <a:srgbClr val="FFFFFF"/>
                </a:solidFill>
                <a:effectLst>
                  <a:outerShdw blurRad="50800" dist="38100" dir="2700000" algn="tl" rotWithShape="0">
                    <a:srgbClr val="000000"/>
                  </a:outerShdw>
                </a:effectLst>
                <a:ea typeface="+mn-ea"/>
                <a:cs typeface="+mn-cs"/>
              </a:rPr>
              <a:t>	</a:t>
            </a:r>
            <a:r>
              <a:rPr lang="en-GB" sz="1600" dirty="0">
                <a:solidFill>
                  <a:srgbClr val="FFFFFF"/>
                </a:solidFill>
                <a:effectLst>
                  <a:outerShdw blurRad="50800" dist="38100" dir="2700000" algn="tl" rotWithShape="0">
                    <a:srgbClr val="000000"/>
                  </a:outerShdw>
                </a:effectLst>
                <a:ea typeface="+mn-ea"/>
                <a:cs typeface="+mn-cs"/>
              </a:rPr>
              <a:t>Information technology - the Web and the GRID</a:t>
            </a:r>
          </a:p>
          <a:p>
            <a:pPr eaLnBrk="1" hangingPunct="1">
              <a:lnSpc>
                <a:spcPct val="90000"/>
              </a:lnSpc>
              <a:buClrTx/>
              <a:buFont typeface="Wingdings" pitchFamily="-112" charset="2"/>
              <a:buNone/>
              <a:defRPr/>
            </a:pPr>
            <a:r>
              <a:rPr lang="en-GB" sz="1600" dirty="0">
                <a:solidFill>
                  <a:srgbClr val="FFFFFF"/>
                </a:solidFill>
                <a:effectLst>
                  <a:outerShdw blurRad="50800" dist="38100" dir="2700000" algn="tl" rotWithShape="0">
                    <a:srgbClr val="000000"/>
                  </a:outerShdw>
                </a:effectLst>
                <a:ea typeface="+mn-ea"/>
                <a:cs typeface="+mn-cs"/>
              </a:rPr>
              <a:t>	Medicine - diagnosis and therapy</a:t>
            </a:r>
            <a:endParaRPr lang="en-GB" sz="2400" dirty="0">
              <a:solidFill>
                <a:srgbClr val="FFFFFF"/>
              </a:solidFill>
              <a:effectLst>
                <a:outerShdw blurRad="50800" dist="38100" dir="2700000" algn="tl" rotWithShape="0">
                  <a:srgbClr val="000000"/>
                </a:outerShdw>
              </a:effectLst>
              <a:ea typeface="+mn-ea"/>
              <a:cs typeface="+mn-cs"/>
            </a:endParaRPr>
          </a:p>
          <a:p>
            <a:pPr eaLnBrk="1" hangingPunct="1">
              <a:lnSpc>
                <a:spcPct val="90000"/>
              </a:lnSpc>
              <a:buClrTx/>
              <a:defRPr/>
            </a:pPr>
            <a:endParaRPr lang="en-GB" sz="2400" dirty="0">
              <a:solidFill>
                <a:srgbClr val="FFFFFF"/>
              </a:solidFill>
              <a:effectLst>
                <a:outerShdw blurRad="50800" dist="38100" dir="2700000" algn="tl" rotWithShape="0">
                  <a:srgbClr val="000000"/>
                </a:outerShdw>
              </a:effectLst>
              <a:ea typeface="+mn-ea"/>
              <a:cs typeface="+mn-cs"/>
            </a:endParaRPr>
          </a:p>
          <a:p>
            <a:pPr eaLnBrk="1" hangingPunct="1">
              <a:lnSpc>
                <a:spcPct val="90000"/>
              </a:lnSpc>
              <a:buClrTx/>
              <a:buFont typeface="Wingdings" charset="2"/>
              <a:buChar char="q"/>
              <a:defRPr/>
            </a:pPr>
            <a:r>
              <a:rPr lang="en-GB" sz="2400" dirty="0">
                <a:solidFill>
                  <a:srgbClr val="FCF933"/>
                </a:solidFill>
                <a:effectLst>
                  <a:outerShdw blurRad="50800" dist="38100" dir="2700000" algn="tl" rotWithShape="0">
                    <a:srgbClr val="000000"/>
                  </a:outerShdw>
                </a:effectLst>
                <a:ea typeface="+mn-ea"/>
                <a:cs typeface="+mn-cs"/>
              </a:rPr>
              <a:t>Train</a:t>
            </a:r>
            <a:r>
              <a:rPr lang="en-GB" sz="2400" dirty="0">
                <a:solidFill>
                  <a:srgbClr val="FFFFFF"/>
                </a:solidFill>
                <a:effectLst>
                  <a:outerShdw blurRad="50800" dist="38100" dir="2700000" algn="tl" rotWithShape="0">
                    <a:srgbClr val="000000"/>
                  </a:outerShdw>
                </a:effectLst>
                <a:ea typeface="+mn-ea"/>
                <a:cs typeface="+mn-cs"/>
              </a:rPr>
              <a:t> scientists and engineers of tomorrow</a:t>
            </a:r>
          </a:p>
          <a:p>
            <a:pPr eaLnBrk="1" hangingPunct="1">
              <a:lnSpc>
                <a:spcPct val="90000"/>
              </a:lnSpc>
              <a:buClrTx/>
              <a:defRPr/>
            </a:pPr>
            <a:endParaRPr lang="en-GB" sz="2400" dirty="0">
              <a:solidFill>
                <a:srgbClr val="FFFFFF"/>
              </a:solidFill>
              <a:effectLst>
                <a:outerShdw blurRad="50800" dist="38100" dir="2700000" algn="tl" rotWithShape="0">
                  <a:srgbClr val="000000"/>
                </a:outerShdw>
              </a:effectLst>
              <a:ea typeface="+mn-ea"/>
              <a:cs typeface="+mn-cs"/>
            </a:endParaRPr>
          </a:p>
          <a:p>
            <a:pPr eaLnBrk="1" hangingPunct="1">
              <a:lnSpc>
                <a:spcPct val="90000"/>
              </a:lnSpc>
              <a:buClrTx/>
              <a:buFont typeface="Wingdings" charset="2"/>
              <a:buChar char="q"/>
              <a:defRPr/>
            </a:pPr>
            <a:r>
              <a:rPr lang="en-GB" sz="2400" dirty="0">
                <a:solidFill>
                  <a:srgbClr val="FCF933"/>
                </a:solidFill>
                <a:effectLst>
                  <a:outerShdw blurRad="50800" dist="38100" dir="2700000" algn="tl" rotWithShape="0">
                    <a:srgbClr val="000000"/>
                  </a:outerShdw>
                </a:effectLst>
                <a:ea typeface="+mn-ea"/>
                <a:cs typeface="+mn-cs"/>
              </a:rPr>
              <a:t>Unite</a:t>
            </a:r>
            <a:r>
              <a:rPr lang="en-GB" sz="2400" dirty="0">
                <a:solidFill>
                  <a:srgbClr val="FFFFFF"/>
                </a:solidFill>
                <a:effectLst>
                  <a:outerShdw blurRad="50800" dist="38100" dir="2700000" algn="tl" rotWithShape="0">
                    <a:srgbClr val="000000"/>
                  </a:outerShdw>
                </a:effectLst>
                <a:ea typeface="+mn-ea"/>
                <a:cs typeface="+mn-cs"/>
              </a:rPr>
              <a:t> people from different countries and cultures</a:t>
            </a:r>
            <a:endParaRPr lang="en-GB" sz="2000" dirty="0">
              <a:solidFill>
                <a:srgbClr val="FFFFFF"/>
              </a:solidFill>
              <a:effectLst>
                <a:outerShdw blurRad="50800" dist="38100" dir="2700000" algn="tl" rotWithShape="0">
                  <a:srgbClr val="000000"/>
                </a:outerShdw>
              </a:effectLst>
              <a:ea typeface="+mn-ea"/>
              <a:cs typeface="+mn-cs"/>
            </a:endParaRPr>
          </a:p>
        </p:txBody>
      </p:sp>
      <p:pic>
        <p:nvPicPr>
          <p:cNvPr id="37894" name="Picture 1030" descr="einstein-1"/>
          <p:cNvPicPr>
            <a:picLocks noChangeAspect="1" noChangeArrowheads="1"/>
          </p:cNvPicPr>
          <p:nvPr/>
        </p:nvPicPr>
        <p:blipFill>
          <a:blip r:embed="rId3"/>
          <a:srcRect/>
          <a:stretch>
            <a:fillRect/>
          </a:stretch>
        </p:blipFill>
        <p:spPr bwMode="auto">
          <a:xfrm>
            <a:off x="9142413" y="990600"/>
            <a:ext cx="1217612" cy="1676400"/>
          </a:xfrm>
          <a:prstGeom prst="rect">
            <a:avLst/>
          </a:prstGeom>
          <a:noFill/>
          <a:ln w="9525">
            <a:noFill/>
            <a:miter lim="800000"/>
            <a:headEnd/>
            <a:tailEnd/>
          </a:ln>
          <a:effectLst>
            <a:outerShdw blurRad="63500" dist="38099" dir="2700000" algn="ctr" rotWithShape="0">
              <a:srgbClr val="000000">
                <a:alpha val="74997"/>
              </a:srgbClr>
            </a:outerShdw>
          </a:effectLst>
        </p:spPr>
      </p:pic>
      <p:pic>
        <p:nvPicPr>
          <p:cNvPr id="37896" name="Picture 1032" descr="PET_Alzheimer"/>
          <p:cNvPicPr>
            <a:picLocks noChangeAspect="1" noChangeArrowheads="1"/>
          </p:cNvPicPr>
          <p:nvPr/>
        </p:nvPicPr>
        <p:blipFill>
          <a:blip r:embed="rId4"/>
          <a:srcRect/>
          <a:stretch>
            <a:fillRect/>
          </a:stretch>
        </p:blipFill>
        <p:spPr bwMode="auto">
          <a:xfrm>
            <a:off x="8683625" y="2838450"/>
            <a:ext cx="1828800" cy="1371600"/>
          </a:xfrm>
          <a:prstGeom prst="rect">
            <a:avLst/>
          </a:prstGeom>
          <a:noFill/>
          <a:ln w="9525">
            <a:noFill/>
            <a:miter lim="800000"/>
            <a:headEnd/>
            <a:tailEnd/>
          </a:ln>
          <a:effectLst>
            <a:outerShdw blurRad="63500" dist="38099" dir="2700000" algn="ctr" rotWithShape="0">
              <a:srgbClr val="000000">
                <a:alpha val="74997"/>
              </a:srgbClr>
            </a:outerShdw>
          </a:effectLst>
        </p:spPr>
      </p:pic>
      <p:pic>
        <p:nvPicPr>
          <p:cNvPr id="37897" name="Picture 1033" descr="Grid_globe_V1"/>
          <p:cNvPicPr>
            <a:picLocks noChangeAspect="1" noChangeArrowheads="1"/>
          </p:cNvPicPr>
          <p:nvPr/>
        </p:nvPicPr>
        <p:blipFill>
          <a:blip r:embed="rId5"/>
          <a:srcRect/>
          <a:stretch>
            <a:fillRect/>
          </a:stretch>
        </p:blipFill>
        <p:spPr bwMode="auto">
          <a:xfrm>
            <a:off x="7007225" y="2819401"/>
            <a:ext cx="1600200" cy="1349375"/>
          </a:xfrm>
          <a:prstGeom prst="rect">
            <a:avLst/>
          </a:prstGeom>
          <a:noFill/>
          <a:ln w="9525">
            <a:noFill/>
            <a:miter lim="800000"/>
            <a:headEnd/>
            <a:tailEnd/>
          </a:ln>
          <a:effectLst>
            <a:outerShdw blurRad="63500" dist="38099" dir="2700000" algn="ctr" rotWithShape="0">
              <a:srgbClr val="000000">
                <a:alpha val="74997"/>
              </a:srgbClr>
            </a:outerShdw>
          </a:effectLst>
        </p:spPr>
      </p:pic>
      <p:pic>
        <p:nvPicPr>
          <p:cNvPr id="37898" name="Picture 1034" descr="Picture 1"/>
          <p:cNvPicPr>
            <a:picLocks noChangeAspect="1" noChangeArrowheads="1"/>
          </p:cNvPicPr>
          <p:nvPr/>
        </p:nvPicPr>
        <p:blipFill>
          <a:blip r:embed="rId6"/>
          <a:srcRect/>
          <a:stretch>
            <a:fillRect/>
          </a:stretch>
        </p:blipFill>
        <p:spPr bwMode="auto">
          <a:xfrm>
            <a:off x="7391400" y="4425951"/>
            <a:ext cx="1447800" cy="1058863"/>
          </a:xfrm>
          <a:prstGeom prst="rect">
            <a:avLst/>
          </a:prstGeom>
          <a:noFill/>
          <a:ln w="9525">
            <a:noFill/>
            <a:miter lim="800000"/>
            <a:headEnd/>
            <a:tailEnd/>
          </a:ln>
          <a:effectLst>
            <a:outerShdw blurRad="63500" dist="38099" dir="2700000" algn="ctr" rotWithShape="0">
              <a:srgbClr val="000000">
                <a:alpha val="74997"/>
              </a:srgbClr>
            </a:outerShdw>
          </a:effectLst>
        </p:spPr>
      </p:pic>
      <p:pic>
        <p:nvPicPr>
          <p:cNvPr id="37904" name="Picture 1040" descr="Picture 3"/>
          <p:cNvPicPr>
            <a:picLocks noChangeAspect="1" noChangeArrowheads="1"/>
          </p:cNvPicPr>
          <p:nvPr/>
        </p:nvPicPr>
        <p:blipFill>
          <a:blip r:embed="rId7"/>
          <a:srcRect/>
          <a:stretch>
            <a:fillRect/>
          </a:stretch>
        </p:blipFill>
        <p:spPr bwMode="auto">
          <a:xfrm>
            <a:off x="8947150" y="4427538"/>
            <a:ext cx="1568450" cy="1058862"/>
          </a:xfrm>
          <a:prstGeom prst="rect">
            <a:avLst/>
          </a:prstGeom>
          <a:noFill/>
          <a:ln w="9525">
            <a:noFill/>
            <a:miter lim="800000"/>
            <a:headEnd/>
            <a:tailEnd/>
          </a:ln>
          <a:effectLst>
            <a:outerShdw blurRad="63500" dist="38099" dir="2700000" algn="ctr" rotWithShape="0">
              <a:srgbClr val="000000">
                <a:alpha val="74997"/>
              </a:srgbClr>
            </a:outerShdw>
          </a:effectLst>
        </p:spPr>
      </p:pic>
      <p:pic>
        <p:nvPicPr>
          <p:cNvPr id="37905" name="Picture 1041" descr="Picture 2"/>
          <p:cNvPicPr>
            <a:picLocks noChangeAspect="1" noChangeArrowheads="1"/>
          </p:cNvPicPr>
          <p:nvPr/>
        </p:nvPicPr>
        <p:blipFill>
          <a:blip r:embed="rId8"/>
          <a:srcRect/>
          <a:stretch>
            <a:fillRect/>
          </a:stretch>
        </p:blipFill>
        <p:spPr bwMode="auto">
          <a:xfrm>
            <a:off x="7772400" y="1219201"/>
            <a:ext cx="1265238" cy="1255713"/>
          </a:xfrm>
          <a:prstGeom prst="rect">
            <a:avLst/>
          </a:prstGeom>
          <a:noFill/>
          <a:ln w="9525">
            <a:noFill/>
            <a:miter lim="800000"/>
            <a:headEnd/>
            <a:tailEnd/>
          </a:ln>
          <a:effectLst>
            <a:outerShdw blurRad="63500" dist="38099" dir="2700000" algn="ctr" rotWithShape="0">
              <a:srgbClr val="000000">
                <a:alpha val="74997"/>
              </a:srgbClr>
            </a:outerShdw>
          </a:effectLst>
        </p:spPr>
      </p:pic>
      <p:grpSp>
        <p:nvGrpSpPr>
          <p:cNvPr id="2" name="Group 15"/>
          <p:cNvGrpSpPr/>
          <p:nvPr/>
        </p:nvGrpSpPr>
        <p:grpSpPr>
          <a:xfrm>
            <a:off x="1524000" y="1"/>
            <a:ext cx="1714500" cy="1304925"/>
            <a:chOff x="0" y="0"/>
            <a:chExt cx="1714500" cy="1304925"/>
          </a:xfrm>
        </p:grpSpPr>
        <p:sp>
          <p:nvSpPr>
            <p:cNvPr id="16389" name="Rectangle 3"/>
            <p:cNvSpPr>
              <a:spLocks noChangeArrowheads="1"/>
            </p:cNvSpPr>
            <p:nvPr/>
          </p:nvSpPr>
          <p:spPr bwMode="auto">
            <a:xfrm>
              <a:off x="609600" y="457200"/>
              <a:ext cx="533400" cy="381000"/>
            </a:xfrm>
            <a:prstGeom prst="rect">
              <a:avLst/>
            </a:prstGeom>
            <a:solidFill>
              <a:schemeClr val="accent1"/>
            </a:solidFill>
            <a:ln w="9525">
              <a:no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pic>
          <p:nvPicPr>
            <p:cNvPr id="16399" name="Picture 13" descr="Picture 21"/>
            <p:cNvPicPr>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0" y="0"/>
              <a:ext cx="1714500" cy="1304925"/>
            </a:xfrm>
            <a:prstGeom prst="rect">
              <a:avLst/>
            </a:prstGeom>
            <a:noFill/>
            <a:ln w="9525">
              <a:noFill/>
              <a:miter lim="800000"/>
              <a:headEnd/>
              <a:tailEnd/>
            </a:ln>
          </p:spPr>
        </p:pic>
      </p:grpSp>
      <p:pic>
        <p:nvPicPr>
          <p:cNvPr id="3" name="Picture 2"/>
          <p:cNvPicPr>
            <a:picLocks noChangeAspect="1"/>
          </p:cNvPicPr>
          <p:nvPr/>
        </p:nvPicPr>
        <p:blipFill rotWithShape="1">
          <a:blip r:embed="rId10"/>
          <a:srcRect t="4680" b="15027"/>
          <a:stretch/>
        </p:blipFill>
        <p:spPr>
          <a:xfrm>
            <a:off x="8040216" y="5540070"/>
            <a:ext cx="2376264" cy="1273307"/>
          </a:xfrm>
          <a:prstGeom prst="rect">
            <a:avLst/>
          </a:prstGeom>
        </p:spPr>
      </p:pic>
    </p:spTree>
    <p:extLst>
      <p:ext uri="{BB962C8B-B14F-4D97-AF65-F5344CB8AC3E}">
        <p14:creationId xmlns:p14="http://schemas.microsoft.com/office/powerpoint/2010/main" val="8225038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7892">
                                            <p:txEl>
                                              <p:pRg st="0" end="0"/>
                                            </p:txEl>
                                          </p:spTgt>
                                        </p:tgtEl>
                                        <p:attrNameLst>
                                          <p:attrName>style.visibility</p:attrName>
                                        </p:attrNameLst>
                                      </p:cBhvr>
                                      <p:to>
                                        <p:strVal val="visible"/>
                                      </p:to>
                                    </p:set>
                                    <p:animEffect transition="in" filter="fade">
                                      <p:cBhvr>
                                        <p:cTn id="13" dur="1000"/>
                                        <p:tgtEl>
                                          <p:spTgt spid="37892">
                                            <p:txEl>
                                              <p:pRg st="0" end="0"/>
                                            </p:txEl>
                                          </p:spTgt>
                                        </p:tgtEl>
                                      </p:cBhvr>
                                    </p:animEffect>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37892">
                                            <p:txEl>
                                              <p:pRg st="1" end="1"/>
                                            </p:txEl>
                                          </p:spTgt>
                                        </p:tgtEl>
                                        <p:attrNameLst>
                                          <p:attrName>style.visibility</p:attrName>
                                        </p:attrNameLst>
                                      </p:cBhvr>
                                      <p:to>
                                        <p:strVal val="visible"/>
                                      </p:to>
                                    </p:set>
                                    <p:animEffect transition="in" filter="fade">
                                      <p:cBhvr>
                                        <p:cTn id="17" dur="1000"/>
                                        <p:tgtEl>
                                          <p:spTgt spid="37892">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7905"/>
                                        </p:tgtEl>
                                        <p:attrNameLst>
                                          <p:attrName>style.visibility</p:attrName>
                                        </p:attrNameLst>
                                      </p:cBhvr>
                                      <p:to>
                                        <p:strVal val="visible"/>
                                      </p:to>
                                    </p:set>
                                    <p:animEffect transition="in" filter="fade">
                                      <p:cBhvr>
                                        <p:cTn id="20" dur="1000"/>
                                        <p:tgtEl>
                                          <p:spTgt spid="37905"/>
                                        </p:tgtEl>
                                      </p:cBhvr>
                                    </p:animEffect>
                                  </p:childTnLst>
                                </p:cTn>
                              </p:par>
                              <p:par>
                                <p:cTn id="21" presetID="10" presetClass="entr" presetSubtype="0" fill="hold" nodeType="withEffect">
                                  <p:stCondLst>
                                    <p:cond delay="0"/>
                                  </p:stCondLst>
                                  <p:childTnLst>
                                    <p:set>
                                      <p:cBhvr>
                                        <p:cTn id="22" dur="1" fill="hold">
                                          <p:stCondLst>
                                            <p:cond delay="0"/>
                                          </p:stCondLst>
                                        </p:cTn>
                                        <p:tgtEl>
                                          <p:spTgt spid="37894"/>
                                        </p:tgtEl>
                                        <p:attrNameLst>
                                          <p:attrName>style.visibility</p:attrName>
                                        </p:attrNameLst>
                                      </p:cBhvr>
                                      <p:to>
                                        <p:strVal val="visible"/>
                                      </p:to>
                                    </p:set>
                                    <p:animEffect transition="in" filter="fade">
                                      <p:cBhvr>
                                        <p:cTn id="23" dur="1000"/>
                                        <p:tgtEl>
                                          <p:spTgt spid="37894"/>
                                        </p:tgtEl>
                                      </p:cBhvr>
                                    </p:animEffect>
                                  </p:childTnLst>
                                </p:cTn>
                              </p:par>
                            </p:childTnLst>
                          </p:cTn>
                        </p:par>
                        <p:par>
                          <p:cTn id="24" fill="hold">
                            <p:stCondLst>
                              <p:cond delay="3000"/>
                            </p:stCondLst>
                            <p:childTnLst>
                              <p:par>
                                <p:cTn id="25" presetID="10" presetClass="entr" presetSubtype="0" fill="hold" grpId="0" nodeType="afterEffect">
                                  <p:stCondLst>
                                    <p:cond delay="1000"/>
                                  </p:stCondLst>
                                  <p:childTnLst>
                                    <p:set>
                                      <p:cBhvr>
                                        <p:cTn id="26" dur="1" fill="hold">
                                          <p:stCondLst>
                                            <p:cond delay="0"/>
                                          </p:stCondLst>
                                        </p:cTn>
                                        <p:tgtEl>
                                          <p:spTgt spid="37892">
                                            <p:txEl>
                                              <p:pRg st="3" end="3"/>
                                            </p:txEl>
                                          </p:spTgt>
                                        </p:tgtEl>
                                        <p:attrNameLst>
                                          <p:attrName>style.visibility</p:attrName>
                                        </p:attrNameLst>
                                      </p:cBhvr>
                                      <p:to>
                                        <p:strVal val="visible"/>
                                      </p:to>
                                    </p:set>
                                    <p:animEffect transition="in" filter="fade">
                                      <p:cBhvr>
                                        <p:cTn id="27" dur="1000"/>
                                        <p:tgtEl>
                                          <p:spTgt spid="37892">
                                            <p:txEl>
                                              <p:pRg st="3" end="3"/>
                                            </p:txEl>
                                          </p:spTgt>
                                        </p:tgtEl>
                                      </p:cBhvr>
                                    </p:animEffect>
                                  </p:childTnLst>
                                </p:cTn>
                              </p:par>
                            </p:childTnLst>
                          </p:cTn>
                        </p:par>
                        <p:par>
                          <p:cTn id="28" fill="hold">
                            <p:stCondLst>
                              <p:cond delay="5000"/>
                            </p:stCondLst>
                            <p:childTnLst>
                              <p:par>
                                <p:cTn id="29" presetID="10" presetClass="entr" presetSubtype="0" fill="hold" grpId="0" nodeType="afterEffect">
                                  <p:stCondLst>
                                    <p:cond delay="0"/>
                                  </p:stCondLst>
                                  <p:childTnLst>
                                    <p:set>
                                      <p:cBhvr>
                                        <p:cTn id="30" dur="1" fill="hold">
                                          <p:stCondLst>
                                            <p:cond delay="0"/>
                                          </p:stCondLst>
                                        </p:cTn>
                                        <p:tgtEl>
                                          <p:spTgt spid="37892">
                                            <p:txEl>
                                              <p:pRg st="4" end="4"/>
                                            </p:txEl>
                                          </p:spTgt>
                                        </p:tgtEl>
                                        <p:attrNameLst>
                                          <p:attrName>style.visibility</p:attrName>
                                        </p:attrNameLst>
                                      </p:cBhvr>
                                      <p:to>
                                        <p:strVal val="visible"/>
                                      </p:to>
                                    </p:set>
                                    <p:animEffect transition="in" filter="fade">
                                      <p:cBhvr>
                                        <p:cTn id="31" dur="1000"/>
                                        <p:tgtEl>
                                          <p:spTgt spid="37892">
                                            <p:txEl>
                                              <p:pRg st="4" end="4"/>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7897"/>
                                        </p:tgtEl>
                                        <p:attrNameLst>
                                          <p:attrName>style.visibility</p:attrName>
                                        </p:attrNameLst>
                                      </p:cBhvr>
                                      <p:to>
                                        <p:strVal val="visible"/>
                                      </p:to>
                                    </p:set>
                                    <p:animEffect transition="in" filter="fade">
                                      <p:cBhvr>
                                        <p:cTn id="34" dur="1000"/>
                                        <p:tgtEl>
                                          <p:spTgt spid="37897"/>
                                        </p:tgtEl>
                                      </p:cBhvr>
                                    </p:animEffect>
                                  </p:childTnLst>
                                </p:cTn>
                              </p:par>
                            </p:childTnLst>
                          </p:cTn>
                        </p:par>
                        <p:par>
                          <p:cTn id="35" fill="hold">
                            <p:stCondLst>
                              <p:cond delay="6000"/>
                            </p:stCondLst>
                            <p:childTnLst>
                              <p:par>
                                <p:cTn id="36" presetID="10" presetClass="entr" presetSubtype="0" fill="hold" grpId="0" nodeType="afterEffect">
                                  <p:stCondLst>
                                    <p:cond delay="0"/>
                                  </p:stCondLst>
                                  <p:childTnLst>
                                    <p:set>
                                      <p:cBhvr>
                                        <p:cTn id="37" dur="1" fill="hold">
                                          <p:stCondLst>
                                            <p:cond delay="0"/>
                                          </p:stCondLst>
                                        </p:cTn>
                                        <p:tgtEl>
                                          <p:spTgt spid="37892">
                                            <p:txEl>
                                              <p:pRg st="5" end="5"/>
                                            </p:txEl>
                                          </p:spTgt>
                                        </p:tgtEl>
                                        <p:attrNameLst>
                                          <p:attrName>style.visibility</p:attrName>
                                        </p:attrNameLst>
                                      </p:cBhvr>
                                      <p:to>
                                        <p:strVal val="visible"/>
                                      </p:to>
                                    </p:set>
                                    <p:animEffect transition="in" filter="fade">
                                      <p:cBhvr>
                                        <p:cTn id="38" dur="1000"/>
                                        <p:tgtEl>
                                          <p:spTgt spid="37892">
                                            <p:txEl>
                                              <p:pRg st="5" end="5"/>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7896"/>
                                        </p:tgtEl>
                                        <p:attrNameLst>
                                          <p:attrName>style.visibility</p:attrName>
                                        </p:attrNameLst>
                                      </p:cBhvr>
                                      <p:to>
                                        <p:strVal val="visible"/>
                                      </p:to>
                                    </p:set>
                                    <p:animEffect transition="in" filter="fade">
                                      <p:cBhvr>
                                        <p:cTn id="41" dur="1000"/>
                                        <p:tgtEl>
                                          <p:spTgt spid="37896"/>
                                        </p:tgtEl>
                                      </p:cBhvr>
                                    </p:animEffect>
                                  </p:childTnLst>
                                </p:cTn>
                              </p:par>
                            </p:childTnLst>
                          </p:cTn>
                        </p:par>
                        <p:par>
                          <p:cTn id="42" fill="hold">
                            <p:stCondLst>
                              <p:cond delay="7000"/>
                            </p:stCondLst>
                            <p:childTnLst>
                              <p:par>
                                <p:cTn id="43" presetID="10" presetClass="entr" presetSubtype="0" fill="hold" grpId="0" nodeType="afterEffect">
                                  <p:stCondLst>
                                    <p:cond delay="1000"/>
                                  </p:stCondLst>
                                  <p:childTnLst>
                                    <p:set>
                                      <p:cBhvr>
                                        <p:cTn id="44" dur="1" fill="hold">
                                          <p:stCondLst>
                                            <p:cond delay="0"/>
                                          </p:stCondLst>
                                        </p:cTn>
                                        <p:tgtEl>
                                          <p:spTgt spid="37892">
                                            <p:txEl>
                                              <p:pRg st="7" end="7"/>
                                            </p:txEl>
                                          </p:spTgt>
                                        </p:tgtEl>
                                        <p:attrNameLst>
                                          <p:attrName>style.visibility</p:attrName>
                                        </p:attrNameLst>
                                      </p:cBhvr>
                                      <p:to>
                                        <p:strVal val="visible"/>
                                      </p:to>
                                    </p:set>
                                    <p:animEffect transition="in" filter="fade">
                                      <p:cBhvr>
                                        <p:cTn id="45" dur="1000"/>
                                        <p:tgtEl>
                                          <p:spTgt spid="37892">
                                            <p:txEl>
                                              <p:pRg st="7" end="7"/>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37898"/>
                                        </p:tgtEl>
                                        <p:attrNameLst>
                                          <p:attrName>style.visibility</p:attrName>
                                        </p:attrNameLst>
                                      </p:cBhvr>
                                      <p:to>
                                        <p:strVal val="visible"/>
                                      </p:to>
                                    </p:set>
                                    <p:animEffect transition="in" filter="fade">
                                      <p:cBhvr>
                                        <p:cTn id="48" dur="1000"/>
                                        <p:tgtEl>
                                          <p:spTgt spid="37898"/>
                                        </p:tgtEl>
                                      </p:cBhvr>
                                    </p:animEffect>
                                  </p:childTnLst>
                                </p:cTn>
                              </p:par>
                              <p:par>
                                <p:cTn id="49" presetID="10" presetClass="entr" presetSubtype="0" fill="hold" nodeType="withEffect">
                                  <p:stCondLst>
                                    <p:cond delay="0"/>
                                  </p:stCondLst>
                                  <p:childTnLst>
                                    <p:set>
                                      <p:cBhvr>
                                        <p:cTn id="50" dur="1" fill="hold">
                                          <p:stCondLst>
                                            <p:cond delay="0"/>
                                          </p:stCondLst>
                                        </p:cTn>
                                        <p:tgtEl>
                                          <p:spTgt spid="37904"/>
                                        </p:tgtEl>
                                        <p:attrNameLst>
                                          <p:attrName>style.visibility</p:attrName>
                                        </p:attrNameLst>
                                      </p:cBhvr>
                                      <p:to>
                                        <p:strVal val="visible"/>
                                      </p:to>
                                    </p:set>
                                    <p:animEffect transition="in" filter="fade">
                                      <p:cBhvr>
                                        <p:cTn id="51" dur="1000"/>
                                        <p:tgtEl>
                                          <p:spTgt spid="37904"/>
                                        </p:tgtEl>
                                      </p:cBhvr>
                                    </p:animEffect>
                                  </p:childTnLst>
                                </p:cTn>
                              </p:par>
                            </p:childTnLst>
                          </p:cTn>
                        </p:par>
                        <p:par>
                          <p:cTn id="52" fill="hold">
                            <p:stCondLst>
                              <p:cond delay="9000"/>
                            </p:stCondLst>
                            <p:childTnLst>
                              <p:par>
                                <p:cTn id="53" presetID="10" presetClass="entr" presetSubtype="0" fill="hold" grpId="0" nodeType="afterEffect">
                                  <p:stCondLst>
                                    <p:cond delay="1000"/>
                                  </p:stCondLst>
                                  <p:childTnLst>
                                    <p:set>
                                      <p:cBhvr>
                                        <p:cTn id="54" dur="1" fill="hold">
                                          <p:stCondLst>
                                            <p:cond delay="0"/>
                                          </p:stCondLst>
                                        </p:cTn>
                                        <p:tgtEl>
                                          <p:spTgt spid="37892">
                                            <p:txEl>
                                              <p:pRg st="9" end="9"/>
                                            </p:txEl>
                                          </p:spTgt>
                                        </p:tgtEl>
                                        <p:attrNameLst>
                                          <p:attrName>style.visibility</p:attrName>
                                        </p:attrNameLst>
                                      </p:cBhvr>
                                      <p:to>
                                        <p:strVal val="visible"/>
                                      </p:to>
                                    </p:set>
                                    <p:animEffect transition="in" filter="fade">
                                      <p:cBhvr>
                                        <p:cTn id="55" dur="1000"/>
                                        <p:tgtEl>
                                          <p:spTgt spid="37892">
                                            <p:txEl>
                                              <p:pRg st="9" end="9"/>
                                            </p:txEl>
                                          </p:spTgt>
                                        </p:tgtEl>
                                      </p:cBhvr>
                                    </p:animEffect>
                                  </p:childTnLst>
                                </p:cTn>
                              </p:par>
                            </p:childTnLst>
                          </p:cTn>
                        </p:par>
                        <p:par>
                          <p:cTn id="56" fill="hold">
                            <p:stCondLst>
                              <p:cond delay="11000"/>
                            </p:stCondLst>
                            <p:childTnLst>
                              <p:par>
                                <p:cTn id="57" presetID="10" presetClass="entr" presetSubtype="0" fill="hold" nodeType="after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descr="0807031_01-A4-at-144-dpi.jpg"/>
          <p:cNvPicPr>
            <a:picLocks noChangeAspect="1"/>
          </p:cNvPicPr>
          <p:nvPr/>
        </p:nvPicPr>
        <p:blipFill>
          <a:blip r:embed="rId3">
            <a:lum bright="-2000" contrast="2000"/>
          </a:blip>
          <a:stretch>
            <a:fillRect/>
          </a:stretch>
        </p:blipFill>
        <p:spPr>
          <a:xfrm>
            <a:off x="1524001" y="-12958"/>
            <a:ext cx="9161277" cy="6870958"/>
          </a:xfrm>
          <a:prstGeom prst="rect">
            <a:avLst/>
          </a:prstGeom>
        </p:spPr>
      </p:pic>
      <p:sp>
        <p:nvSpPr>
          <p:cNvPr id="6" name="Rectangle 4"/>
          <p:cNvSpPr txBox="1">
            <a:spLocks noChangeArrowheads="1"/>
          </p:cNvSpPr>
          <p:nvPr/>
        </p:nvSpPr>
        <p:spPr bwMode="auto">
          <a:xfrm>
            <a:off x="1524000" y="76200"/>
            <a:ext cx="9144000" cy="457200"/>
          </a:xfrm>
          <a:prstGeom prst="rect">
            <a:avLst/>
          </a:prstGeom>
          <a:noFill/>
          <a:ln w="9525">
            <a:noFill/>
            <a:miter lim="800000"/>
            <a:headEnd/>
            <a:tailEnd/>
          </a:ln>
          <a:effectLst>
            <a:outerShdw blurRad="38100" dist="38100" dir="2700000" algn="tl" rotWithShape="0">
              <a:prstClr val="black"/>
            </a:outerShdw>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GB" sz="3600" kern="0" dirty="0">
                <a:solidFill>
                  <a:srgbClr val="FFFFFF"/>
                </a:solidFill>
                <a:effectLst>
                  <a:outerShdw blurRad="38100" dist="38100" dir="2700000" algn="tl" rotWithShape="0">
                    <a:prstClr val="black"/>
                  </a:outerShdw>
                </a:effectLst>
                <a:latin typeface="Helvetica"/>
                <a:ea typeface="ＭＳ Ｐゴシック" pitchFamily="-111" charset="-128"/>
                <a:cs typeface="ＭＳ Ｐゴシック" pitchFamily="-111" charset="-128"/>
              </a:rPr>
              <a:t>2010: a New Era in Fundamental Science</a:t>
            </a:r>
            <a:endParaRPr lang="en-GB" sz="4000" kern="0" dirty="0">
              <a:solidFill>
                <a:srgbClr val="FFFFFF"/>
              </a:solidFill>
              <a:effectLst>
                <a:outerShdw blurRad="38100" dist="38100" dir="2700000" algn="tl" rotWithShape="0">
                  <a:prstClr val="black"/>
                </a:outerShdw>
              </a:effectLst>
              <a:latin typeface="Helvetica"/>
              <a:ea typeface="ＭＳ Ｐゴシック" pitchFamily="-111" charset="-128"/>
              <a:cs typeface="ＭＳ Ｐゴシック" pitchFamily="-111" charset="-128"/>
            </a:endParaRPr>
          </a:p>
        </p:txBody>
      </p:sp>
      <p:sp>
        <p:nvSpPr>
          <p:cNvPr id="8" name="Rectangle 31"/>
          <p:cNvSpPr>
            <a:spLocks noChangeArrowheads="1"/>
          </p:cNvSpPr>
          <p:nvPr/>
        </p:nvSpPr>
        <p:spPr bwMode="auto">
          <a:xfrm>
            <a:off x="1524000" y="3581400"/>
            <a:ext cx="9144000" cy="903068"/>
          </a:xfrm>
          <a:prstGeom prst="rect">
            <a:avLst/>
          </a:prstGeom>
          <a:noFill/>
          <a:ln w="9525">
            <a:noFill/>
            <a:miter lim="800000"/>
            <a:headEnd/>
            <a:tailEnd/>
          </a:ln>
          <a:effectLst>
            <a:outerShdw blurRad="38100" dist="38100" dir="2700000" algn="tl" rotWithShape="0">
              <a:prstClr val="black"/>
            </a:outerShdw>
          </a:effectLst>
        </p:spPr>
        <p:txBody>
          <a:bodyPr>
            <a:prstTxWarp prst="textNoShape">
              <a:avLst/>
            </a:prstTxWarp>
            <a:spAutoFit/>
          </a:bodyPr>
          <a:lstStyle/>
          <a:p>
            <a:pPr algn="ctr" eaLnBrk="0" fontAlgn="base" hangingPunct="0">
              <a:lnSpc>
                <a:spcPct val="90000"/>
              </a:lnSpc>
              <a:spcBef>
                <a:spcPct val="0"/>
              </a:spcBef>
              <a:spcAft>
                <a:spcPct val="0"/>
              </a:spcAft>
              <a:defRPr/>
            </a:pPr>
            <a:r>
              <a:rPr lang="en-GB" sz="2900" dirty="0">
                <a:solidFill>
                  <a:srgbClr val="FCF933"/>
                </a:solidFill>
                <a:effectLst>
                  <a:outerShdw blurRad="38100" dist="38100" dir="2700000" algn="tl" rotWithShape="0">
                    <a:prstClr val="black"/>
                  </a:outerShdw>
                </a:effectLst>
                <a:latin typeface="Arial" pitchFamily="-111" charset="0"/>
                <a:ea typeface="ＭＳ Ｐゴシック" pitchFamily="-111" charset="-128"/>
                <a:cs typeface="ＭＳ Ｐゴシック" pitchFamily="-111" charset="-128"/>
              </a:rPr>
              <a:t>Exploration of a new energy frontier</a:t>
            </a:r>
          </a:p>
          <a:p>
            <a:pPr algn="ctr" eaLnBrk="0" fontAlgn="base" hangingPunct="0">
              <a:lnSpc>
                <a:spcPct val="90000"/>
              </a:lnSpc>
              <a:spcBef>
                <a:spcPct val="0"/>
              </a:spcBef>
              <a:spcAft>
                <a:spcPct val="0"/>
              </a:spcAft>
              <a:defRPr/>
            </a:pPr>
            <a:r>
              <a:rPr lang="en-GB" sz="2900" dirty="0">
                <a:solidFill>
                  <a:srgbClr val="FCF933"/>
                </a:solidFill>
                <a:effectLst>
                  <a:outerShdw blurRad="38100" dist="38100" dir="2700000" algn="tl" rotWithShape="0">
                    <a:prstClr val="black"/>
                  </a:outerShdw>
                </a:effectLst>
                <a:latin typeface="Arial" pitchFamily="-111" charset="0"/>
                <a:ea typeface="ＭＳ Ｐゴシック" pitchFamily="-111" charset="-128"/>
                <a:cs typeface="ＭＳ Ｐゴシック" pitchFamily="-111" charset="-128"/>
              </a:rPr>
              <a:t>in p-p and Pb-Pb collisions </a:t>
            </a:r>
          </a:p>
        </p:txBody>
      </p:sp>
      <p:pic>
        <p:nvPicPr>
          <p:cNvPr id="9" name="Picture 42" descr="0510028_03-A4-at-144-dpi.jpg"/>
          <p:cNvPicPr>
            <a:picLocks noChangeAspect="1"/>
          </p:cNvPicPr>
          <p:nvPr/>
        </p:nvPicPr>
        <p:blipFill>
          <a:blip r:embed="rId4"/>
          <a:srcRect/>
          <a:stretch>
            <a:fillRect/>
          </a:stretch>
        </p:blipFill>
        <p:spPr bwMode="auto">
          <a:xfrm>
            <a:off x="4367214" y="4648201"/>
            <a:ext cx="2947987" cy="1935163"/>
          </a:xfrm>
          <a:prstGeom prst="rect">
            <a:avLst/>
          </a:prstGeom>
          <a:noFill/>
          <a:ln w="9525">
            <a:noFill/>
            <a:miter lim="800000"/>
            <a:headEnd/>
            <a:tailEnd/>
          </a:ln>
          <a:effectLst>
            <a:outerShdw blurRad="38100" dist="38100" dir="2700000" algn="tl" rotWithShape="0">
              <a:prstClr val="black"/>
            </a:outerShdw>
          </a:effectLst>
        </p:spPr>
      </p:pic>
      <p:sp>
        <p:nvSpPr>
          <p:cNvPr id="12" name="Rectangle 8"/>
          <p:cNvSpPr>
            <a:spLocks noChangeArrowheads="1"/>
          </p:cNvSpPr>
          <p:nvPr/>
        </p:nvSpPr>
        <p:spPr bwMode="auto">
          <a:xfrm>
            <a:off x="4705138" y="4648200"/>
            <a:ext cx="2326967" cy="595548"/>
          </a:xfrm>
          <a:prstGeom prst="rect">
            <a:avLst/>
          </a:prstGeom>
          <a:noFill/>
          <a:ln w="9525">
            <a:noFill/>
            <a:miter lim="800000"/>
            <a:headEnd/>
            <a:tailEnd/>
          </a:ln>
          <a:effectLst>
            <a:outerShdw blurRad="38100" dist="38100" dir="2700000" algn="tl" rotWithShape="0">
              <a:prstClr val="black"/>
            </a:outerShdw>
          </a:effectLst>
        </p:spPr>
        <p:txBody>
          <a:bodyPr wrap="none">
            <a:prstTxWarp prst="textNoShape">
              <a:avLst/>
            </a:prstTxWarp>
            <a:spAutoFit/>
          </a:bodyPr>
          <a:lstStyle/>
          <a:p>
            <a:pPr algn="ctr" eaLnBrk="0" fontAlgn="base" hangingPunct="0">
              <a:lnSpc>
                <a:spcPct val="90000"/>
              </a:lnSpc>
              <a:spcBef>
                <a:spcPct val="0"/>
              </a:spcBef>
              <a:spcAft>
                <a:spcPct val="0"/>
              </a:spcAft>
            </a:pPr>
            <a:r>
              <a:rPr lang="en-GB" dirty="0">
                <a:solidFill>
                  <a:srgbClr val="FFFFFF"/>
                </a:solidFill>
                <a:effectLst>
                  <a:outerShdw blurRad="38100" dist="38100" dir="2700000" algn="tl" rotWithShape="0">
                    <a:prstClr val="black"/>
                  </a:outerShdw>
                </a:effectLst>
                <a:latin typeface="Arial" charset="0"/>
                <a:ea typeface="ＭＳ Ｐゴシック" charset="-128"/>
              </a:rPr>
              <a:t>LHC ring:</a:t>
            </a:r>
          </a:p>
          <a:p>
            <a:pPr algn="ctr" eaLnBrk="0" fontAlgn="base" hangingPunct="0">
              <a:lnSpc>
                <a:spcPct val="90000"/>
              </a:lnSpc>
              <a:spcBef>
                <a:spcPct val="0"/>
              </a:spcBef>
              <a:spcAft>
                <a:spcPct val="0"/>
              </a:spcAft>
            </a:pPr>
            <a:r>
              <a:rPr lang="en-GB" dirty="0">
                <a:solidFill>
                  <a:srgbClr val="FFFFFF"/>
                </a:solidFill>
                <a:effectLst>
                  <a:outerShdw blurRad="38100" dist="38100" dir="2700000" algn="tl" rotWithShape="0">
                    <a:prstClr val="black"/>
                  </a:outerShdw>
                </a:effectLst>
                <a:latin typeface="Arial" charset="0"/>
                <a:ea typeface="ＭＳ Ｐゴシック" charset="-128"/>
              </a:rPr>
              <a:t>27 km circumference</a:t>
            </a:r>
            <a:endParaRPr lang="en-GB" dirty="0">
              <a:solidFill>
                <a:srgbClr val="000000"/>
              </a:solidFill>
              <a:effectLst>
                <a:outerShdw blurRad="38100" dist="38100" dir="2700000" algn="tl" rotWithShape="0">
                  <a:prstClr val="black"/>
                </a:outerShdw>
              </a:effectLst>
              <a:latin typeface="Arial" charset="0"/>
              <a:ea typeface="ＭＳ Ｐゴシック" charset="-128"/>
            </a:endParaRPr>
          </a:p>
        </p:txBody>
      </p:sp>
      <p:grpSp>
        <p:nvGrpSpPr>
          <p:cNvPr id="2" name="Group 69"/>
          <p:cNvGrpSpPr>
            <a:grpSpLocks/>
          </p:cNvGrpSpPr>
          <p:nvPr/>
        </p:nvGrpSpPr>
        <p:grpSpPr bwMode="auto">
          <a:xfrm>
            <a:off x="1524000" y="1676400"/>
            <a:ext cx="2667000" cy="2438400"/>
            <a:chOff x="288" y="1072"/>
            <a:chExt cx="1680" cy="1536"/>
          </a:xfrm>
        </p:grpSpPr>
        <p:sp>
          <p:nvSpPr>
            <p:cNvPr id="15" name="Line 70"/>
            <p:cNvSpPr>
              <a:spLocks noChangeShapeType="1"/>
            </p:cNvSpPr>
            <p:nvPr/>
          </p:nvSpPr>
          <p:spPr bwMode="auto">
            <a:xfrm flipH="1">
              <a:off x="816" y="2176"/>
              <a:ext cx="1152" cy="400"/>
            </a:xfrm>
            <a:prstGeom prst="line">
              <a:avLst/>
            </a:prstGeom>
            <a:noFill/>
            <a:ln w="38100">
              <a:solidFill>
                <a:schemeClr val="bg1"/>
              </a:solidFill>
              <a:prstDash val="sysDot"/>
              <a:round/>
              <a:headEnd/>
              <a:tailEnd/>
            </a:ln>
          </p:spPr>
          <p:txBody>
            <a:bodyPr wrap="none" anchor="ctr">
              <a:prstTxWarp prst="textNoShape">
                <a:avLst/>
              </a:prstTxWarp>
            </a:bodyPr>
            <a:lstStyle/>
            <a:p>
              <a:pPr fontAlgn="base">
                <a:spcBef>
                  <a:spcPct val="0"/>
                </a:spcBef>
                <a:spcAft>
                  <a:spcPct val="0"/>
                </a:spcAft>
              </a:pPr>
              <a:endParaRPr lang="en-US" sz="2400" dirty="0">
                <a:solidFill>
                  <a:srgbClr val="000000"/>
                </a:solidFill>
                <a:latin typeface="Arial" charset="0"/>
                <a:ea typeface="ＭＳ Ｐゴシック" charset="-128"/>
              </a:endParaRPr>
            </a:p>
          </p:txBody>
        </p:sp>
        <p:sp>
          <p:nvSpPr>
            <p:cNvPr id="16" name="Line 71"/>
            <p:cNvSpPr>
              <a:spLocks noChangeShapeType="1"/>
            </p:cNvSpPr>
            <p:nvPr/>
          </p:nvSpPr>
          <p:spPr bwMode="auto">
            <a:xfrm>
              <a:off x="288" y="2176"/>
              <a:ext cx="528" cy="408"/>
            </a:xfrm>
            <a:prstGeom prst="line">
              <a:avLst/>
            </a:prstGeom>
            <a:noFill/>
            <a:ln w="38100">
              <a:solidFill>
                <a:schemeClr val="bg1"/>
              </a:solidFill>
              <a:prstDash val="sysDot"/>
              <a:round/>
              <a:headEnd/>
              <a:tailEnd/>
            </a:ln>
          </p:spPr>
          <p:txBody>
            <a:bodyPr wrap="none" anchor="ctr">
              <a:prstTxWarp prst="textNoShape">
                <a:avLst/>
              </a:prstTxWarp>
            </a:bodyPr>
            <a:lstStyle/>
            <a:p>
              <a:pPr fontAlgn="base">
                <a:spcBef>
                  <a:spcPct val="0"/>
                </a:spcBef>
                <a:spcAft>
                  <a:spcPct val="0"/>
                </a:spcAft>
              </a:pPr>
              <a:endParaRPr lang="en-US" sz="2400" dirty="0">
                <a:solidFill>
                  <a:srgbClr val="000000"/>
                </a:solidFill>
                <a:latin typeface="Arial" charset="0"/>
                <a:ea typeface="ＭＳ Ｐゴシック" charset="-128"/>
              </a:endParaRPr>
            </a:p>
          </p:txBody>
        </p:sp>
        <p:sp>
          <p:nvSpPr>
            <p:cNvPr id="17" name="Oval 72"/>
            <p:cNvSpPr>
              <a:spLocks noChangeArrowheads="1"/>
            </p:cNvSpPr>
            <p:nvPr/>
          </p:nvSpPr>
          <p:spPr bwMode="auto">
            <a:xfrm>
              <a:off x="768" y="2537"/>
              <a:ext cx="93" cy="71"/>
            </a:xfrm>
            <a:prstGeom prst="ellipse">
              <a:avLst/>
            </a:prstGeom>
            <a:solidFill>
              <a:schemeClr val="accent1"/>
            </a:solidFill>
            <a:ln w="9525">
              <a:solidFill>
                <a:schemeClr val="accent2"/>
              </a:solidFill>
              <a:round/>
              <a:headEnd/>
              <a:tailEnd/>
            </a:ln>
          </p:spPr>
          <p:txBody>
            <a:bodyPr wrap="none" anchor="ctr">
              <a:prstTxWarp prst="textNoShape">
                <a:avLst/>
              </a:prstTxWarp>
            </a:bodyPr>
            <a:lstStyle/>
            <a:p>
              <a:pPr fontAlgn="base">
                <a:spcBef>
                  <a:spcPct val="0"/>
                </a:spcBef>
                <a:spcAft>
                  <a:spcPct val="0"/>
                </a:spcAft>
              </a:pPr>
              <a:endParaRPr lang="en-US" sz="2400" dirty="0">
                <a:solidFill>
                  <a:srgbClr val="000000"/>
                </a:solidFill>
                <a:latin typeface="Arial" charset="0"/>
                <a:ea typeface="ＭＳ Ｐゴシック" charset="-128"/>
              </a:endParaRPr>
            </a:p>
          </p:txBody>
        </p:sp>
        <p:pic>
          <p:nvPicPr>
            <p:cNvPr id="18" name="Picture 73" descr="bul-pho-2007-079"/>
            <p:cNvPicPr>
              <a:picLocks noChangeAspect="1" noChangeArrowheads="1"/>
            </p:cNvPicPr>
            <p:nvPr/>
          </p:nvPicPr>
          <p:blipFill>
            <a:blip r:embed="rId5"/>
            <a:srcRect/>
            <a:stretch>
              <a:fillRect/>
            </a:stretch>
          </p:blipFill>
          <p:spPr bwMode="auto">
            <a:xfrm>
              <a:off x="336" y="1072"/>
              <a:ext cx="1632" cy="1088"/>
            </a:xfrm>
            <a:prstGeom prst="rect">
              <a:avLst/>
            </a:prstGeom>
            <a:noFill/>
            <a:ln w="9525">
              <a:noFill/>
              <a:miter lim="800000"/>
              <a:headEnd/>
              <a:tailEnd/>
            </a:ln>
            <a:effectLst>
              <a:outerShdw blurRad="38100" dist="38100" dir="2700000" algn="tl" rotWithShape="0">
                <a:prstClr val="black"/>
              </a:outerShdw>
            </a:effectLst>
          </p:spPr>
        </p:pic>
        <p:sp>
          <p:nvSpPr>
            <p:cNvPr id="19" name="Text Box 74"/>
            <p:cNvSpPr txBox="1">
              <a:spLocks noChangeArrowheads="1"/>
            </p:cNvSpPr>
            <p:nvPr/>
          </p:nvSpPr>
          <p:spPr bwMode="auto">
            <a:xfrm>
              <a:off x="1488" y="1168"/>
              <a:ext cx="401" cy="212"/>
            </a:xfrm>
            <a:prstGeom prst="rect">
              <a:avLst/>
            </a:prstGeom>
            <a:noFill/>
            <a:ln w="9525">
              <a:noFill/>
              <a:miter lim="800000"/>
              <a:headEnd/>
              <a:tailEnd/>
            </a:ln>
            <a:effectLst>
              <a:outerShdw blurRad="38100" dist="38100" dir="2700000" algn="tl" rotWithShape="0">
                <a:prstClr val="black"/>
              </a:outerShdw>
            </a:effectLst>
          </p:spPr>
          <p:txBody>
            <a:bodyPr wrap="none">
              <a:prstTxWarp prst="textNoShape">
                <a:avLst/>
              </a:prstTxWarp>
              <a:spAutoFit/>
            </a:bodyPr>
            <a:lstStyle/>
            <a:p>
              <a:pPr eaLnBrk="0" fontAlgn="base" hangingPunct="0">
                <a:spcBef>
                  <a:spcPct val="0"/>
                </a:spcBef>
                <a:spcAft>
                  <a:spcPct val="0"/>
                </a:spcAft>
                <a:defRPr/>
              </a:pPr>
              <a:r>
                <a:rPr lang="de-CH" sz="1600" dirty="0">
                  <a:solidFill>
                    <a:srgbClr val="EAEAEA"/>
                  </a:solidFill>
                  <a:effectLst>
                    <a:outerShdw blurRad="38100" dist="38100" dir="2700000" algn="tl" rotWithShape="0">
                      <a:prstClr val="black"/>
                    </a:outerShdw>
                  </a:effectLst>
                  <a:latin typeface="Helvetica"/>
                  <a:ea typeface="ＭＳ Ｐゴシック" pitchFamily="-111" charset="-128"/>
                  <a:cs typeface="ＭＳ Ｐゴシック" pitchFamily="-111" charset="-128"/>
                </a:rPr>
                <a:t>CMS</a:t>
              </a:r>
              <a:endParaRPr lang="de-CH" sz="2000" dirty="0">
                <a:solidFill>
                  <a:srgbClr val="EAEAEA"/>
                </a:solidFill>
                <a:effectLst>
                  <a:outerShdw blurRad="38100" dist="38100" dir="2700000" algn="tl" rotWithShape="0">
                    <a:prstClr val="black"/>
                  </a:outerShdw>
                </a:effectLst>
                <a:latin typeface="Helvetica"/>
                <a:ea typeface="ＭＳ Ｐゴシック" pitchFamily="-111" charset="-128"/>
                <a:cs typeface="ＭＳ Ｐゴシック" pitchFamily="-111" charset="-128"/>
              </a:endParaRPr>
            </a:p>
          </p:txBody>
        </p:sp>
      </p:grpSp>
      <p:grpSp>
        <p:nvGrpSpPr>
          <p:cNvPr id="3" name="Group 75"/>
          <p:cNvGrpSpPr>
            <a:grpSpLocks/>
          </p:cNvGrpSpPr>
          <p:nvPr/>
        </p:nvGrpSpPr>
        <p:grpSpPr bwMode="auto">
          <a:xfrm>
            <a:off x="8559800" y="3733799"/>
            <a:ext cx="1955800" cy="1830388"/>
            <a:chOff x="304" y="2344"/>
            <a:chExt cx="1232" cy="1153"/>
          </a:xfrm>
        </p:grpSpPr>
        <p:sp>
          <p:nvSpPr>
            <p:cNvPr id="21" name="Oval 76"/>
            <p:cNvSpPr>
              <a:spLocks noChangeArrowheads="1"/>
            </p:cNvSpPr>
            <p:nvPr/>
          </p:nvSpPr>
          <p:spPr bwMode="auto">
            <a:xfrm>
              <a:off x="1089" y="2344"/>
              <a:ext cx="84" cy="65"/>
            </a:xfrm>
            <a:prstGeom prst="ellipse">
              <a:avLst/>
            </a:prstGeom>
            <a:solidFill>
              <a:schemeClr val="accent1"/>
            </a:solidFill>
            <a:ln w="9525">
              <a:solidFill>
                <a:schemeClr val="accent2"/>
              </a:solidFill>
              <a:round/>
              <a:headEnd/>
              <a:tailEnd/>
            </a:ln>
          </p:spPr>
          <p:txBody>
            <a:bodyPr wrap="none" anchor="ctr">
              <a:prstTxWarp prst="textNoShape">
                <a:avLst/>
              </a:prstTxWarp>
            </a:bodyPr>
            <a:lstStyle/>
            <a:p>
              <a:pPr fontAlgn="base">
                <a:spcBef>
                  <a:spcPct val="0"/>
                </a:spcBef>
                <a:spcAft>
                  <a:spcPct val="0"/>
                </a:spcAft>
              </a:pPr>
              <a:endParaRPr lang="en-US" sz="2400" dirty="0">
                <a:solidFill>
                  <a:srgbClr val="000000"/>
                </a:solidFill>
                <a:latin typeface="Arial" charset="0"/>
                <a:ea typeface="ＭＳ Ｐゴシック" charset="-128"/>
              </a:endParaRPr>
            </a:p>
          </p:txBody>
        </p:sp>
        <p:sp>
          <p:nvSpPr>
            <p:cNvPr id="22" name="Line 77"/>
            <p:cNvSpPr>
              <a:spLocks noChangeShapeType="1"/>
            </p:cNvSpPr>
            <p:nvPr/>
          </p:nvSpPr>
          <p:spPr bwMode="auto">
            <a:xfrm flipV="1">
              <a:off x="336" y="2392"/>
              <a:ext cx="792" cy="192"/>
            </a:xfrm>
            <a:prstGeom prst="line">
              <a:avLst/>
            </a:prstGeom>
            <a:noFill/>
            <a:ln w="38100">
              <a:solidFill>
                <a:schemeClr val="bg1"/>
              </a:solidFill>
              <a:prstDash val="sysDot"/>
              <a:round/>
              <a:headEnd/>
              <a:tailEnd/>
            </a:ln>
          </p:spPr>
          <p:txBody>
            <a:bodyPr wrap="none" anchor="ctr">
              <a:prstTxWarp prst="textNoShape">
                <a:avLst/>
              </a:prstTxWarp>
            </a:bodyPr>
            <a:lstStyle/>
            <a:p>
              <a:pPr fontAlgn="base">
                <a:spcBef>
                  <a:spcPct val="0"/>
                </a:spcBef>
                <a:spcAft>
                  <a:spcPct val="0"/>
                </a:spcAft>
              </a:pPr>
              <a:endParaRPr lang="en-US" sz="2400" dirty="0">
                <a:solidFill>
                  <a:srgbClr val="000000"/>
                </a:solidFill>
                <a:latin typeface="Arial" charset="0"/>
                <a:ea typeface="ＭＳ Ｐゴシック" charset="-128"/>
              </a:endParaRPr>
            </a:p>
          </p:txBody>
        </p:sp>
        <p:sp>
          <p:nvSpPr>
            <p:cNvPr id="23" name="Line 78"/>
            <p:cNvSpPr>
              <a:spLocks noChangeShapeType="1"/>
            </p:cNvSpPr>
            <p:nvPr/>
          </p:nvSpPr>
          <p:spPr bwMode="auto">
            <a:xfrm flipH="1" flipV="1">
              <a:off x="1152" y="2392"/>
              <a:ext cx="384" cy="240"/>
            </a:xfrm>
            <a:prstGeom prst="line">
              <a:avLst/>
            </a:prstGeom>
            <a:noFill/>
            <a:ln w="38100">
              <a:solidFill>
                <a:schemeClr val="bg1"/>
              </a:solidFill>
              <a:prstDash val="sysDot"/>
              <a:round/>
              <a:headEnd/>
              <a:tailEnd/>
            </a:ln>
          </p:spPr>
          <p:txBody>
            <a:bodyPr wrap="none" anchor="ctr">
              <a:prstTxWarp prst="textNoShape">
                <a:avLst/>
              </a:prstTxWarp>
            </a:bodyPr>
            <a:lstStyle/>
            <a:p>
              <a:pPr fontAlgn="base">
                <a:spcBef>
                  <a:spcPct val="0"/>
                </a:spcBef>
                <a:spcAft>
                  <a:spcPct val="0"/>
                </a:spcAft>
              </a:pPr>
              <a:endParaRPr lang="en-US" sz="2400" dirty="0">
                <a:solidFill>
                  <a:srgbClr val="000000"/>
                </a:solidFill>
                <a:latin typeface="Arial" charset="0"/>
                <a:ea typeface="ＭＳ Ｐゴシック" charset="-128"/>
              </a:endParaRPr>
            </a:p>
          </p:txBody>
        </p:sp>
        <p:pic>
          <p:nvPicPr>
            <p:cNvPr id="24" name="Picture 79" descr="Picture 2"/>
            <p:cNvPicPr>
              <a:picLocks noChangeAspect="1" noChangeArrowheads="1"/>
            </p:cNvPicPr>
            <p:nvPr/>
          </p:nvPicPr>
          <p:blipFill>
            <a:blip r:embed="rId6"/>
            <a:srcRect/>
            <a:stretch>
              <a:fillRect/>
            </a:stretch>
          </p:blipFill>
          <p:spPr bwMode="auto">
            <a:xfrm>
              <a:off x="304" y="2584"/>
              <a:ext cx="1232" cy="913"/>
            </a:xfrm>
            <a:prstGeom prst="rect">
              <a:avLst/>
            </a:prstGeom>
            <a:noFill/>
            <a:ln w="9525">
              <a:noFill/>
              <a:miter lim="800000"/>
              <a:headEnd/>
              <a:tailEnd/>
            </a:ln>
            <a:effectLst>
              <a:outerShdw blurRad="38100" dist="38100" dir="2700000" algn="tl" rotWithShape="0">
                <a:prstClr val="black"/>
              </a:outerShdw>
            </a:effectLst>
          </p:spPr>
        </p:pic>
        <p:sp>
          <p:nvSpPr>
            <p:cNvPr id="25" name="Text Box 80"/>
            <p:cNvSpPr txBox="1">
              <a:spLocks noChangeArrowheads="1"/>
            </p:cNvSpPr>
            <p:nvPr/>
          </p:nvSpPr>
          <p:spPr bwMode="auto">
            <a:xfrm>
              <a:off x="960" y="2611"/>
              <a:ext cx="490" cy="213"/>
            </a:xfrm>
            <a:prstGeom prst="rect">
              <a:avLst/>
            </a:prstGeom>
            <a:noFill/>
            <a:ln w="9525">
              <a:noFill/>
              <a:miter lim="800000"/>
              <a:headEnd/>
              <a:tailEnd/>
            </a:ln>
            <a:effectLst>
              <a:outerShdw blurRad="38100" dist="38100" dir="2700000" algn="tl" rotWithShape="0">
                <a:prstClr val="black"/>
              </a:outerShdw>
            </a:effectLst>
          </p:spPr>
          <p:txBody>
            <a:bodyPr wrap="none">
              <a:prstTxWarp prst="textNoShape">
                <a:avLst/>
              </a:prstTxWarp>
              <a:spAutoFit/>
            </a:bodyPr>
            <a:lstStyle/>
            <a:p>
              <a:pPr eaLnBrk="0" fontAlgn="base" hangingPunct="0">
                <a:spcBef>
                  <a:spcPct val="0"/>
                </a:spcBef>
                <a:spcAft>
                  <a:spcPct val="0"/>
                </a:spcAft>
              </a:pPr>
              <a:r>
                <a:rPr lang="de-CH" sz="1600" dirty="0">
                  <a:solidFill>
                    <a:srgbClr val="EAEAEA"/>
                  </a:solidFill>
                  <a:effectLst>
                    <a:outerShdw blurRad="38100" dist="38100" dir="2700000" algn="tl" rotWithShape="0">
                      <a:prstClr val="black"/>
                    </a:outerShdw>
                  </a:effectLst>
                  <a:latin typeface="Helvetica"/>
                  <a:ea typeface="ＭＳ Ｐゴシック" charset="-128"/>
                </a:rPr>
                <a:t>ALICE</a:t>
              </a:r>
              <a:endParaRPr lang="de-CH" sz="2000" dirty="0">
                <a:solidFill>
                  <a:srgbClr val="EAEAEA"/>
                </a:solidFill>
                <a:effectLst>
                  <a:outerShdw blurRad="38100" dist="38100" dir="2700000" algn="tl" rotWithShape="0">
                    <a:prstClr val="black"/>
                  </a:outerShdw>
                </a:effectLst>
                <a:latin typeface="Helvetica"/>
                <a:ea typeface="ＭＳ Ｐゴシック" charset="-128"/>
              </a:endParaRPr>
            </a:p>
          </p:txBody>
        </p:sp>
      </p:grpSp>
      <p:grpSp>
        <p:nvGrpSpPr>
          <p:cNvPr id="4" name="Group 81"/>
          <p:cNvGrpSpPr>
            <a:grpSpLocks/>
          </p:cNvGrpSpPr>
          <p:nvPr/>
        </p:nvGrpSpPr>
        <p:grpSpPr bwMode="auto">
          <a:xfrm>
            <a:off x="5410201" y="762001"/>
            <a:ext cx="2244725" cy="1978025"/>
            <a:chOff x="4224" y="1084"/>
            <a:chExt cx="1414" cy="1246"/>
          </a:xfrm>
        </p:grpSpPr>
        <p:grpSp>
          <p:nvGrpSpPr>
            <p:cNvPr id="5" name="Group 82"/>
            <p:cNvGrpSpPr>
              <a:grpSpLocks/>
            </p:cNvGrpSpPr>
            <p:nvPr/>
          </p:nvGrpSpPr>
          <p:grpSpPr bwMode="auto">
            <a:xfrm>
              <a:off x="4224" y="1104"/>
              <a:ext cx="1364" cy="1226"/>
              <a:chOff x="4224" y="1104"/>
              <a:chExt cx="1364" cy="1226"/>
            </a:xfrm>
          </p:grpSpPr>
          <p:sp>
            <p:nvSpPr>
              <p:cNvPr id="30" name="Oval 83"/>
              <p:cNvSpPr>
                <a:spLocks noChangeArrowheads="1"/>
              </p:cNvSpPr>
              <p:nvPr/>
            </p:nvSpPr>
            <p:spPr bwMode="auto">
              <a:xfrm>
                <a:off x="4977" y="2274"/>
                <a:ext cx="76" cy="56"/>
              </a:xfrm>
              <a:prstGeom prst="ellipse">
                <a:avLst/>
              </a:prstGeom>
              <a:solidFill>
                <a:schemeClr val="accent1"/>
              </a:solidFill>
              <a:ln w="9525">
                <a:solidFill>
                  <a:schemeClr val="accent2"/>
                </a:solidFill>
                <a:round/>
                <a:headEnd/>
                <a:tailEnd/>
              </a:ln>
            </p:spPr>
            <p:txBody>
              <a:bodyPr wrap="none" anchor="ctr">
                <a:prstTxWarp prst="textNoShape">
                  <a:avLst/>
                </a:prstTxWarp>
              </a:bodyPr>
              <a:lstStyle/>
              <a:p>
                <a:pPr fontAlgn="base">
                  <a:spcBef>
                    <a:spcPct val="0"/>
                  </a:spcBef>
                  <a:spcAft>
                    <a:spcPct val="0"/>
                  </a:spcAft>
                </a:pPr>
                <a:endParaRPr lang="en-US" sz="2400" dirty="0">
                  <a:solidFill>
                    <a:srgbClr val="000000"/>
                  </a:solidFill>
                  <a:latin typeface="Arial" charset="0"/>
                  <a:ea typeface="ＭＳ Ｐゴシック" charset="-128"/>
                </a:endParaRPr>
              </a:p>
            </p:txBody>
          </p:sp>
          <p:sp>
            <p:nvSpPr>
              <p:cNvPr id="31" name="Line 84"/>
              <p:cNvSpPr>
                <a:spLocks noChangeShapeType="1"/>
              </p:cNvSpPr>
              <p:nvPr/>
            </p:nvSpPr>
            <p:spPr bwMode="auto">
              <a:xfrm>
                <a:off x="4272" y="1968"/>
                <a:ext cx="743" cy="344"/>
              </a:xfrm>
              <a:prstGeom prst="line">
                <a:avLst/>
              </a:prstGeom>
              <a:noFill/>
              <a:ln w="38100">
                <a:solidFill>
                  <a:schemeClr val="bg1"/>
                </a:solidFill>
                <a:prstDash val="sysDot"/>
                <a:round/>
                <a:headEnd/>
                <a:tailEnd/>
              </a:ln>
            </p:spPr>
            <p:txBody>
              <a:bodyPr wrap="none" anchor="ctr">
                <a:prstTxWarp prst="textNoShape">
                  <a:avLst/>
                </a:prstTxWarp>
              </a:bodyPr>
              <a:lstStyle/>
              <a:p>
                <a:pPr fontAlgn="base">
                  <a:spcBef>
                    <a:spcPct val="0"/>
                  </a:spcBef>
                  <a:spcAft>
                    <a:spcPct val="0"/>
                  </a:spcAft>
                </a:pPr>
                <a:endParaRPr lang="en-US" sz="2400" dirty="0">
                  <a:solidFill>
                    <a:srgbClr val="000000"/>
                  </a:solidFill>
                  <a:latin typeface="Arial" charset="0"/>
                  <a:ea typeface="ＭＳ Ｐゴシック" charset="-128"/>
                </a:endParaRPr>
              </a:p>
            </p:txBody>
          </p:sp>
          <p:sp>
            <p:nvSpPr>
              <p:cNvPr id="32" name="Line 85"/>
              <p:cNvSpPr>
                <a:spLocks noChangeShapeType="1"/>
              </p:cNvSpPr>
              <p:nvPr/>
            </p:nvSpPr>
            <p:spPr bwMode="auto">
              <a:xfrm flipH="1">
                <a:off x="5015" y="1968"/>
                <a:ext cx="553" cy="344"/>
              </a:xfrm>
              <a:prstGeom prst="line">
                <a:avLst/>
              </a:prstGeom>
              <a:noFill/>
              <a:ln w="38100">
                <a:solidFill>
                  <a:schemeClr val="bg1"/>
                </a:solidFill>
                <a:prstDash val="sysDot"/>
                <a:round/>
                <a:headEnd/>
                <a:tailEnd/>
              </a:ln>
            </p:spPr>
            <p:txBody>
              <a:bodyPr wrap="none" anchor="ctr">
                <a:prstTxWarp prst="textNoShape">
                  <a:avLst/>
                </a:prstTxWarp>
              </a:bodyPr>
              <a:lstStyle/>
              <a:p>
                <a:pPr fontAlgn="base">
                  <a:spcBef>
                    <a:spcPct val="0"/>
                  </a:spcBef>
                  <a:spcAft>
                    <a:spcPct val="0"/>
                  </a:spcAft>
                </a:pPr>
                <a:endParaRPr lang="en-US" sz="2400" dirty="0">
                  <a:solidFill>
                    <a:srgbClr val="000000"/>
                  </a:solidFill>
                  <a:latin typeface="Arial" charset="0"/>
                  <a:ea typeface="ＭＳ Ｐゴシック" charset="-128"/>
                </a:endParaRPr>
              </a:p>
            </p:txBody>
          </p:sp>
          <p:pic>
            <p:nvPicPr>
              <p:cNvPr id="33" name="Picture 86" descr="Picture 3"/>
              <p:cNvPicPr>
                <a:picLocks noChangeAspect="1" noChangeArrowheads="1"/>
              </p:cNvPicPr>
              <p:nvPr/>
            </p:nvPicPr>
            <p:blipFill>
              <a:blip r:embed="rId7"/>
              <a:srcRect/>
              <a:stretch>
                <a:fillRect/>
              </a:stretch>
            </p:blipFill>
            <p:spPr bwMode="auto">
              <a:xfrm>
                <a:off x="4224" y="1104"/>
                <a:ext cx="1364" cy="867"/>
              </a:xfrm>
              <a:prstGeom prst="rect">
                <a:avLst/>
              </a:prstGeom>
              <a:noFill/>
              <a:ln w="9525">
                <a:noFill/>
                <a:miter lim="800000"/>
                <a:headEnd/>
                <a:tailEnd/>
              </a:ln>
              <a:effectLst>
                <a:outerShdw blurRad="50800" dist="38100" dir="2700000">
                  <a:srgbClr val="000000"/>
                </a:outerShdw>
              </a:effectLst>
            </p:spPr>
          </p:pic>
        </p:grpSp>
        <p:sp>
          <p:nvSpPr>
            <p:cNvPr id="28" name="Rectangle 87"/>
            <p:cNvSpPr>
              <a:spLocks noChangeArrowheads="1"/>
            </p:cNvSpPr>
            <p:nvPr/>
          </p:nvSpPr>
          <p:spPr bwMode="auto">
            <a:xfrm>
              <a:off x="5208" y="1104"/>
              <a:ext cx="384" cy="192"/>
            </a:xfrm>
            <a:prstGeom prst="rect">
              <a:avLst/>
            </a:prstGeom>
            <a:gradFill rotWithShape="0">
              <a:gsLst>
                <a:gs pos="0">
                  <a:srgbClr val="C89A09"/>
                </a:gs>
                <a:gs pos="100000">
                  <a:srgbClr val="D3D90D"/>
                </a:gs>
              </a:gsLst>
              <a:lin ang="5400000" scaled="1"/>
            </a:gradFill>
            <a:ln w="9525">
              <a:noFill/>
              <a:miter lim="800000"/>
              <a:headEnd/>
              <a:tailEnd/>
            </a:ln>
          </p:spPr>
          <p:txBody>
            <a:bodyPr wrap="none" anchor="ctr">
              <a:prstTxWarp prst="textNoShape">
                <a:avLst/>
              </a:prstTxWarp>
            </a:bodyPr>
            <a:lstStyle/>
            <a:p>
              <a:pPr fontAlgn="base">
                <a:spcBef>
                  <a:spcPct val="0"/>
                </a:spcBef>
                <a:spcAft>
                  <a:spcPct val="0"/>
                </a:spcAft>
              </a:pPr>
              <a:endParaRPr lang="en-US" sz="2400" dirty="0">
                <a:solidFill>
                  <a:srgbClr val="000000"/>
                </a:solidFill>
                <a:latin typeface="Arial" charset="0"/>
                <a:ea typeface="ＭＳ Ｐゴシック" charset="-128"/>
              </a:endParaRPr>
            </a:p>
          </p:txBody>
        </p:sp>
        <p:sp>
          <p:nvSpPr>
            <p:cNvPr id="29" name="Text Box 88"/>
            <p:cNvSpPr txBox="1">
              <a:spLocks noChangeArrowheads="1"/>
            </p:cNvSpPr>
            <p:nvPr/>
          </p:nvSpPr>
          <p:spPr bwMode="auto">
            <a:xfrm>
              <a:off x="5184" y="1084"/>
              <a:ext cx="454" cy="212"/>
            </a:xfrm>
            <a:prstGeom prst="rect">
              <a:avLst/>
            </a:prstGeom>
            <a:noFill/>
            <a:ln w="9525">
              <a:noFill/>
              <a:miter lim="800000"/>
              <a:headEnd/>
              <a:tailEnd/>
            </a:ln>
            <a:effectLst>
              <a:outerShdw blurRad="38100" dist="38100" dir="2700000" algn="tl" rotWithShape="0">
                <a:prstClr val="black"/>
              </a:outerShdw>
            </a:effectLst>
          </p:spPr>
          <p:txBody>
            <a:bodyPr wrap="none">
              <a:prstTxWarp prst="textNoShape">
                <a:avLst/>
              </a:prstTxWarp>
              <a:spAutoFit/>
            </a:bodyPr>
            <a:lstStyle/>
            <a:p>
              <a:pPr eaLnBrk="0" fontAlgn="base" hangingPunct="0">
                <a:spcBef>
                  <a:spcPct val="0"/>
                </a:spcBef>
                <a:spcAft>
                  <a:spcPct val="0"/>
                </a:spcAft>
                <a:defRPr/>
              </a:pPr>
              <a:r>
                <a:rPr lang="de-CH" sz="1600" dirty="0" err="1">
                  <a:solidFill>
                    <a:srgbClr val="EAEAEA"/>
                  </a:solidFill>
                  <a:effectLst>
                    <a:outerShdw blurRad="38100" dist="38100" dir="2700000" algn="tl">
                      <a:srgbClr val="000000">
                        <a:alpha val="43137"/>
                      </a:srgbClr>
                    </a:outerShdw>
                  </a:effectLst>
                  <a:latin typeface="Helvetica"/>
                  <a:ea typeface="ＭＳ Ｐゴシック" pitchFamily="-111" charset="-128"/>
                  <a:cs typeface="ＭＳ Ｐゴシック" pitchFamily="-111" charset="-128"/>
                </a:rPr>
                <a:t>LHCb</a:t>
              </a:r>
              <a:endParaRPr lang="de-CH" sz="2000" dirty="0">
                <a:solidFill>
                  <a:srgbClr val="EAEAEA"/>
                </a:solidFill>
                <a:effectLst>
                  <a:outerShdw blurRad="38100" dist="38100" dir="2700000" algn="tl">
                    <a:srgbClr val="000000">
                      <a:alpha val="43137"/>
                    </a:srgbClr>
                  </a:outerShdw>
                </a:effectLst>
                <a:latin typeface="Helvetica"/>
                <a:ea typeface="ＭＳ Ｐゴシック" pitchFamily="-111" charset="-128"/>
                <a:cs typeface="ＭＳ Ｐゴシック" pitchFamily="-111" charset="-128"/>
              </a:endParaRPr>
            </a:p>
          </p:txBody>
        </p:sp>
      </p:grpSp>
      <p:grpSp>
        <p:nvGrpSpPr>
          <p:cNvPr id="7" name="Group 89"/>
          <p:cNvGrpSpPr>
            <a:grpSpLocks/>
          </p:cNvGrpSpPr>
          <p:nvPr/>
        </p:nvGrpSpPr>
        <p:grpSpPr bwMode="auto">
          <a:xfrm>
            <a:off x="8001001" y="761999"/>
            <a:ext cx="2667002" cy="2286000"/>
            <a:chOff x="3408" y="2112"/>
            <a:chExt cx="1680" cy="1440"/>
          </a:xfrm>
        </p:grpSpPr>
        <p:grpSp>
          <p:nvGrpSpPr>
            <p:cNvPr id="11" name="Group 90"/>
            <p:cNvGrpSpPr>
              <a:grpSpLocks/>
            </p:cNvGrpSpPr>
            <p:nvPr/>
          </p:nvGrpSpPr>
          <p:grpSpPr bwMode="auto">
            <a:xfrm>
              <a:off x="3408" y="2112"/>
              <a:ext cx="1680" cy="1440"/>
              <a:chOff x="3408" y="2112"/>
              <a:chExt cx="1680" cy="1440"/>
            </a:xfrm>
          </p:grpSpPr>
          <p:sp>
            <p:nvSpPr>
              <p:cNvPr id="38" name="Oval 91"/>
              <p:cNvSpPr>
                <a:spLocks noChangeArrowheads="1"/>
              </p:cNvSpPr>
              <p:nvPr/>
            </p:nvSpPr>
            <p:spPr bwMode="auto">
              <a:xfrm>
                <a:off x="3669" y="3492"/>
                <a:ext cx="75" cy="60"/>
              </a:xfrm>
              <a:prstGeom prst="ellipse">
                <a:avLst/>
              </a:prstGeom>
              <a:solidFill>
                <a:schemeClr val="accent1"/>
              </a:solidFill>
              <a:ln w="9525">
                <a:solidFill>
                  <a:schemeClr val="accent2"/>
                </a:solidFill>
                <a:round/>
                <a:headEnd/>
                <a:tailEnd/>
              </a:ln>
            </p:spPr>
            <p:txBody>
              <a:bodyPr wrap="none" anchor="ctr">
                <a:prstTxWarp prst="textNoShape">
                  <a:avLst/>
                </a:prstTxWarp>
              </a:bodyPr>
              <a:lstStyle/>
              <a:p>
                <a:pPr fontAlgn="base">
                  <a:spcBef>
                    <a:spcPct val="0"/>
                  </a:spcBef>
                  <a:spcAft>
                    <a:spcPct val="0"/>
                  </a:spcAft>
                </a:pPr>
                <a:endParaRPr lang="en-US" sz="2400" dirty="0">
                  <a:solidFill>
                    <a:srgbClr val="000000"/>
                  </a:solidFill>
                  <a:latin typeface="Arial" charset="0"/>
                  <a:ea typeface="ＭＳ Ｐゴシック" charset="-128"/>
                </a:endParaRPr>
              </a:p>
            </p:txBody>
          </p:sp>
          <p:sp>
            <p:nvSpPr>
              <p:cNvPr id="39" name="Line 92"/>
              <p:cNvSpPr>
                <a:spLocks noChangeShapeType="1"/>
              </p:cNvSpPr>
              <p:nvPr/>
            </p:nvSpPr>
            <p:spPr bwMode="auto">
              <a:xfrm flipH="1" flipV="1">
                <a:off x="3456" y="3168"/>
                <a:ext cx="240" cy="288"/>
              </a:xfrm>
              <a:prstGeom prst="line">
                <a:avLst/>
              </a:prstGeom>
              <a:noFill/>
              <a:ln w="38100">
                <a:solidFill>
                  <a:schemeClr val="bg1"/>
                </a:solidFill>
                <a:prstDash val="sysDot"/>
                <a:round/>
                <a:headEnd/>
                <a:tailEnd/>
              </a:ln>
            </p:spPr>
            <p:txBody>
              <a:bodyPr wrap="none" anchor="ctr">
                <a:prstTxWarp prst="textNoShape">
                  <a:avLst/>
                </a:prstTxWarp>
              </a:bodyPr>
              <a:lstStyle/>
              <a:p>
                <a:pPr fontAlgn="base">
                  <a:spcBef>
                    <a:spcPct val="0"/>
                  </a:spcBef>
                  <a:spcAft>
                    <a:spcPct val="0"/>
                  </a:spcAft>
                </a:pPr>
                <a:endParaRPr lang="en-US" sz="2400" dirty="0">
                  <a:solidFill>
                    <a:srgbClr val="000000"/>
                  </a:solidFill>
                  <a:latin typeface="Arial" charset="0"/>
                  <a:ea typeface="ＭＳ Ｐゴシック" charset="-128"/>
                </a:endParaRPr>
              </a:p>
            </p:txBody>
          </p:sp>
          <p:sp>
            <p:nvSpPr>
              <p:cNvPr id="40" name="Line 93"/>
              <p:cNvSpPr>
                <a:spLocks noChangeShapeType="1"/>
              </p:cNvSpPr>
              <p:nvPr/>
            </p:nvSpPr>
            <p:spPr bwMode="auto">
              <a:xfrm flipV="1">
                <a:off x="3696" y="3168"/>
                <a:ext cx="1392" cy="336"/>
              </a:xfrm>
              <a:prstGeom prst="line">
                <a:avLst/>
              </a:prstGeom>
              <a:noFill/>
              <a:ln w="38100">
                <a:solidFill>
                  <a:schemeClr val="bg1"/>
                </a:solidFill>
                <a:prstDash val="sysDot"/>
                <a:round/>
                <a:headEnd/>
                <a:tailEnd/>
              </a:ln>
            </p:spPr>
            <p:txBody>
              <a:bodyPr wrap="none" anchor="ctr">
                <a:prstTxWarp prst="textNoShape">
                  <a:avLst/>
                </a:prstTxWarp>
              </a:bodyPr>
              <a:lstStyle/>
              <a:p>
                <a:pPr fontAlgn="base">
                  <a:spcBef>
                    <a:spcPct val="0"/>
                  </a:spcBef>
                  <a:spcAft>
                    <a:spcPct val="0"/>
                  </a:spcAft>
                </a:pPr>
                <a:endParaRPr lang="en-US" sz="2400" dirty="0">
                  <a:solidFill>
                    <a:srgbClr val="000000"/>
                  </a:solidFill>
                  <a:latin typeface="Arial" charset="0"/>
                  <a:ea typeface="ＭＳ Ｐゴシック" charset="-128"/>
                </a:endParaRPr>
              </a:p>
            </p:txBody>
          </p:sp>
          <p:pic>
            <p:nvPicPr>
              <p:cNvPr id="41" name="Picture 94" descr="0511013_01"/>
              <p:cNvPicPr>
                <a:picLocks noChangeAspect="1" noChangeArrowheads="1"/>
              </p:cNvPicPr>
              <p:nvPr/>
            </p:nvPicPr>
            <p:blipFill>
              <a:blip r:embed="rId8"/>
              <a:srcRect/>
              <a:stretch>
                <a:fillRect/>
              </a:stretch>
            </p:blipFill>
            <p:spPr bwMode="auto">
              <a:xfrm>
                <a:off x="3408" y="2112"/>
                <a:ext cx="1632" cy="1063"/>
              </a:xfrm>
              <a:prstGeom prst="rect">
                <a:avLst/>
              </a:prstGeom>
              <a:noFill/>
              <a:ln w="9525">
                <a:noFill/>
                <a:miter lim="800000"/>
                <a:headEnd/>
                <a:tailEnd/>
              </a:ln>
              <a:effectLst>
                <a:outerShdw blurRad="38100" dist="38100" dir="2700000" algn="tl" rotWithShape="0">
                  <a:prstClr val="black"/>
                </a:outerShdw>
              </a:effectLst>
            </p:spPr>
          </p:pic>
        </p:grpSp>
        <p:sp>
          <p:nvSpPr>
            <p:cNvPr id="37" name="Text Box 96"/>
            <p:cNvSpPr txBox="1">
              <a:spLocks noChangeArrowheads="1"/>
            </p:cNvSpPr>
            <p:nvPr/>
          </p:nvSpPr>
          <p:spPr bwMode="auto">
            <a:xfrm>
              <a:off x="4464" y="2928"/>
              <a:ext cx="516" cy="213"/>
            </a:xfrm>
            <a:prstGeom prst="rect">
              <a:avLst/>
            </a:prstGeom>
            <a:solidFill>
              <a:srgbClr val="7AA5BF"/>
            </a:solidFill>
            <a:ln w="9525">
              <a:noFill/>
              <a:miter lim="800000"/>
              <a:headEnd/>
              <a:tailEnd/>
            </a:ln>
            <a:effectLst>
              <a:outerShdw blurRad="38100" dist="38100" dir="2700000" algn="tl" rotWithShape="0">
                <a:prstClr val="black"/>
              </a:outerShdw>
            </a:effectLst>
          </p:spPr>
          <p:txBody>
            <a:bodyPr wrap="none">
              <a:prstTxWarp prst="textNoShape">
                <a:avLst/>
              </a:prstTxWarp>
              <a:spAutoFit/>
            </a:bodyPr>
            <a:lstStyle/>
            <a:p>
              <a:pPr eaLnBrk="0" fontAlgn="base" hangingPunct="0">
                <a:spcBef>
                  <a:spcPct val="0"/>
                </a:spcBef>
                <a:spcAft>
                  <a:spcPct val="0"/>
                </a:spcAft>
              </a:pPr>
              <a:r>
                <a:rPr lang="de-CH" sz="1600" dirty="0">
                  <a:solidFill>
                    <a:srgbClr val="FFFFFF"/>
                  </a:solidFill>
                  <a:effectLst>
                    <a:outerShdw blurRad="38100" dist="38100" dir="2700000" algn="tl" rotWithShape="0">
                      <a:prstClr val="black"/>
                    </a:outerShdw>
                  </a:effectLst>
                  <a:latin typeface="Helvetica"/>
                  <a:ea typeface="ＭＳ Ｐゴシック" charset="-128"/>
                </a:rPr>
                <a:t>ATLAS</a:t>
              </a:r>
            </a:p>
          </p:txBody>
        </p:sp>
      </p:grpSp>
      <p:pic>
        <p:nvPicPr>
          <p:cNvPr id="35" name="Picture 34" descr="cern_logo_1.png"/>
          <p:cNvPicPr>
            <a:picLocks noChangeAspect="1"/>
          </p:cNvPicPr>
          <p:nvPr/>
        </p:nvPicPr>
        <p:blipFill>
          <a:blip r:embed="rId9" cstate="print">
            <a:lum bright="100000" contrast="-100000"/>
            <a:extLst>
              <a:ext uri="{28A0092B-C50C-407E-A947-70E740481C1C}">
                <a14:useLocalDpi xmlns:a14="http://schemas.microsoft.com/office/drawing/2010/main"/>
              </a:ext>
            </a:extLst>
          </a:blip>
          <a:stretch>
            <a:fillRect/>
          </a:stretch>
        </p:blipFill>
        <p:spPr>
          <a:xfrm>
            <a:off x="1601630" y="6285594"/>
            <a:ext cx="493870" cy="485638"/>
          </a:xfrm>
          <a:prstGeom prst="rect">
            <a:avLst/>
          </a:prstGeom>
        </p:spPr>
      </p:pic>
      <p:sp>
        <p:nvSpPr>
          <p:cNvPr id="13" name="Date Placeholder 12">
            <a:extLst>
              <a:ext uri="{FF2B5EF4-FFF2-40B4-BE49-F238E27FC236}">
                <a16:creationId xmlns:a16="http://schemas.microsoft.com/office/drawing/2014/main" id="{6A1DF205-925C-D870-7923-62CFA08C3028}"/>
              </a:ext>
            </a:extLst>
          </p:cNvPr>
          <p:cNvSpPr>
            <a:spLocks noGrp="1"/>
          </p:cNvSpPr>
          <p:nvPr>
            <p:ph type="dt" sz="half" idx="10"/>
          </p:nvPr>
        </p:nvSpPr>
        <p:spPr/>
        <p:txBody>
          <a:bodyPr/>
          <a:lstStyle/>
          <a:p>
            <a:r>
              <a:rPr lang="en-US"/>
              <a:t>14 September 2022</a:t>
            </a:r>
            <a:endParaRPr lang="en-GB"/>
          </a:p>
        </p:txBody>
      </p:sp>
      <p:sp>
        <p:nvSpPr>
          <p:cNvPr id="14" name="Footer Placeholder 13">
            <a:extLst>
              <a:ext uri="{FF2B5EF4-FFF2-40B4-BE49-F238E27FC236}">
                <a16:creationId xmlns:a16="http://schemas.microsoft.com/office/drawing/2014/main" id="{7E973DCF-6711-61C3-489F-3110E13FE106}"/>
              </a:ext>
            </a:extLst>
          </p:cNvPr>
          <p:cNvSpPr>
            <a:spLocks noGrp="1"/>
          </p:cNvSpPr>
          <p:nvPr>
            <p:ph type="ftr" sz="quarter" idx="11"/>
          </p:nvPr>
        </p:nvSpPr>
        <p:spPr/>
        <p:txBody>
          <a:bodyPr/>
          <a:lstStyle/>
          <a:p>
            <a:r>
              <a:rPr lang="en-GB"/>
              <a:t>Frédéric Hemmer</a:t>
            </a:r>
          </a:p>
        </p:txBody>
      </p:sp>
      <p:sp>
        <p:nvSpPr>
          <p:cNvPr id="20" name="Slide Number Placeholder 19">
            <a:extLst>
              <a:ext uri="{FF2B5EF4-FFF2-40B4-BE49-F238E27FC236}">
                <a16:creationId xmlns:a16="http://schemas.microsoft.com/office/drawing/2014/main" id="{C38D58F3-64F9-4BC2-5821-582C9CCB4236}"/>
              </a:ext>
            </a:extLst>
          </p:cNvPr>
          <p:cNvSpPr>
            <a:spLocks noGrp="1"/>
          </p:cNvSpPr>
          <p:nvPr>
            <p:ph type="sldNum" sz="quarter" idx="12"/>
          </p:nvPr>
        </p:nvSpPr>
        <p:spPr/>
        <p:txBody>
          <a:bodyPr/>
          <a:lstStyle/>
          <a:p>
            <a:fld id="{533542ED-50CB-4D43-8DF1-824BC7BE6DE8}" type="slidenum">
              <a:rPr lang="en-GB" smtClean="0"/>
              <a:t>5</a:t>
            </a:fld>
            <a:endParaRPr lang="en-GB"/>
          </a:p>
        </p:txBody>
      </p:sp>
    </p:spTree>
    <p:extLst>
      <p:ext uri="{BB962C8B-B14F-4D97-AF65-F5344CB8AC3E}">
        <p14:creationId xmlns:p14="http://schemas.microsoft.com/office/powerpoint/2010/main" val="386970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ppt_h/2"/>
                                          </p:val>
                                        </p:tav>
                                        <p:tav tm="100000">
                                          <p:val>
                                            <p:strVal val="#ppt_y"/>
                                          </p:val>
                                        </p:tav>
                                      </p:tavLst>
                                    </p:anim>
                                    <p:anim calcmode="lin" valueType="num">
                                      <p:cBhvr>
                                        <p:cTn id="14" dur="1000" fill="hold"/>
                                        <p:tgtEl>
                                          <p:spTgt spid="7"/>
                                        </p:tgtEl>
                                        <p:attrNameLst>
                                          <p:attrName>ppt_w</p:attrName>
                                        </p:attrNameLst>
                                      </p:cBhvr>
                                      <p:tavLst>
                                        <p:tav tm="0">
                                          <p:val>
                                            <p:strVal val="#ppt_w"/>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childTnLst>
                                </p:cTn>
                              </p:par>
                            </p:childTnLst>
                          </p:cTn>
                        </p:par>
                        <p:par>
                          <p:cTn id="16" fill="hold">
                            <p:stCondLst>
                              <p:cond delay="1000"/>
                            </p:stCondLst>
                            <p:childTnLst>
                              <p:par>
                                <p:cTn id="17" presetID="17" presetClass="entr" presetSubtype="4"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ppt_h/2"/>
                                          </p:val>
                                        </p:tav>
                                        <p:tav tm="100000">
                                          <p:val>
                                            <p:strVal val="#ppt_y"/>
                                          </p:val>
                                        </p:tav>
                                      </p:tavLst>
                                    </p:anim>
                                    <p:anim calcmode="lin" valueType="num">
                                      <p:cBhvr>
                                        <p:cTn id="21" dur="1000" fill="hold"/>
                                        <p:tgtEl>
                                          <p:spTgt spid="2"/>
                                        </p:tgtEl>
                                        <p:attrNameLst>
                                          <p:attrName>ppt_w</p:attrName>
                                        </p:attrNameLst>
                                      </p:cBhvr>
                                      <p:tavLst>
                                        <p:tav tm="0">
                                          <p:val>
                                            <p:strVal val="#ppt_w"/>
                                          </p:val>
                                        </p:tav>
                                        <p:tav tm="100000">
                                          <p:val>
                                            <p:strVal val="#ppt_w"/>
                                          </p:val>
                                        </p:tav>
                                      </p:tavLst>
                                    </p:anim>
                                    <p:anim calcmode="lin" valueType="num">
                                      <p:cBhvr>
                                        <p:cTn id="22" dur="1000" fill="hold"/>
                                        <p:tgtEl>
                                          <p:spTgt spid="2"/>
                                        </p:tgtEl>
                                        <p:attrNameLst>
                                          <p:attrName>ppt_h</p:attrName>
                                        </p:attrNameLst>
                                      </p:cBhvr>
                                      <p:tavLst>
                                        <p:tav tm="0">
                                          <p:val>
                                            <p:fltVal val="0"/>
                                          </p:val>
                                        </p:tav>
                                        <p:tav tm="100000">
                                          <p:val>
                                            <p:strVal val="#ppt_h"/>
                                          </p:val>
                                        </p:tav>
                                      </p:tavLst>
                                    </p:anim>
                                  </p:childTnLst>
                                </p:cTn>
                              </p:par>
                            </p:childTnLst>
                          </p:cTn>
                        </p:par>
                        <p:par>
                          <p:cTn id="23" fill="hold">
                            <p:stCondLst>
                              <p:cond delay="2000"/>
                            </p:stCondLst>
                            <p:childTnLst>
                              <p:par>
                                <p:cTn id="24" presetID="17" presetClass="entr" presetSubtype="4"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ppt_h/2"/>
                                          </p:val>
                                        </p:tav>
                                        <p:tav tm="100000">
                                          <p:val>
                                            <p:strVal val="#ppt_y"/>
                                          </p:val>
                                        </p:tav>
                                      </p:tavLst>
                                    </p:anim>
                                    <p:anim calcmode="lin" valueType="num">
                                      <p:cBhvr>
                                        <p:cTn id="28" dur="1000" fill="hold"/>
                                        <p:tgtEl>
                                          <p:spTgt spid="4"/>
                                        </p:tgtEl>
                                        <p:attrNameLst>
                                          <p:attrName>ppt_w</p:attrName>
                                        </p:attrNameLst>
                                      </p:cBhvr>
                                      <p:tavLst>
                                        <p:tav tm="0">
                                          <p:val>
                                            <p:strVal val="#ppt_w"/>
                                          </p:val>
                                        </p:tav>
                                        <p:tav tm="100000">
                                          <p:val>
                                            <p:strVal val="#ppt_w"/>
                                          </p:val>
                                        </p:tav>
                                      </p:tavLst>
                                    </p:anim>
                                    <p:anim calcmode="lin" valueType="num">
                                      <p:cBhvr>
                                        <p:cTn id="29" dur="1000" fill="hold"/>
                                        <p:tgtEl>
                                          <p:spTgt spid="4"/>
                                        </p:tgtEl>
                                        <p:attrNameLst>
                                          <p:attrName>ppt_h</p:attrName>
                                        </p:attrNameLst>
                                      </p:cBhvr>
                                      <p:tavLst>
                                        <p:tav tm="0">
                                          <p:val>
                                            <p:fltVal val="0"/>
                                          </p:val>
                                        </p:tav>
                                        <p:tav tm="100000">
                                          <p:val>
                                            <p:strVal val="#ppt_h"/>
                                          </p:val>
                                        </p:tav>
                                      </p:tavLst>
                                    </p:anim>
                                  </p:childTnLst>
                                </p:cTn>
                              </p:par>
                            </p:childTnLst>
                          </p:cTn>
                        </p:par>
                        <p:par>
                          <p:cTn id="30" fill="hold">
                            <p:stCondLst>
                              <p:cond delay="3000"/>
                            </p:stCondLst>
                            <p:childTnLst>
                              <p:par>
                                <p:cTn id="31" presetID="17" presetClass="entr" presetSubtype="1"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ppt_h/2"/>
                                          </p:val>
                                        </p:tav>
                                        <p:tav tm="100000">
                                          <p:val>
                                            <p:strVal val="#ppt_y"/>
                                          </p:val>
                                        </p:tav>
                                      </p:tavLst>
                                    </p:anim>
                                    <p:anim calcmode="lin" valueType="num">
                                      <p:cBhvr>
                                        <p:cTn id="35" dur="1000" fill="hold"/>
                                        <p:tgtEl>
                                          <p:spTgt spid="3"/>
                                        </p:tgtEl>
                                        <p:attrNameLst>
                                          <p:attrName>ppt_w</p:attrName>
                                        </p:attrNameLst>
                                      </p:cBhvr>
                                      <p:tavLst>
                                        <p:tav tm="0">
                                          <p:val>
                                            <p:strVal val="#ppt_w"/>
                                          </p:val>
                                        </p:tav>
                                        <p:tav tm="100000">
                                          <p:val>
                                            <p:strVal val="#ppt_w"/>
                                          </p:val>
                                        </p:tav>
                                      </p:tavLst>
                                    </p:anim>
                                    <p:anim calcmode="lin" valueType="num">
                                      <p:cBhvr>
                                        <p:cTn id="36" dur="10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061" r="8784" b="30569"/>
          <a:stretch/>
        </p:blipFill>
        <p:spPr>
          <a:xfrm>
            <a:off x="2135561" y="703390"/>
            <a:ext cx="7878073" cy="4237779"/>
          </a:xfrm>
          <a:prstGeom prst="rect">
            <a:avLst/>
          </a:prstGeom>
        </p:spPr>
      </p:pic>
      <p:sp>
        <p:nvSpPr>
          <p:cNvPr id="5" name="TextBox 4"/>
          <p:cNvSpPr txBox="1"/>
          <p:nvPr/>
        </p:nvSpPr>
        <p:spPr>
          <a:xfrm>
            <a:off x="1631504" y="44624"/>
            <a:ext cx="8928992" cy="584776"/>
          </a:xfrm>
          <a:prstGeom prst="rect">
            <a:avLst/>
          </a:prstGeom>
          <a:noFill/>
        </p:spPr>
        <p:txBody>
          <a:bodyPr wrap="square" rtlCol="0">
            <a:spAutoFit/>
          </a:bodyPr>
          <a:lstStyle/>
          <a:p>
            <a:pPr algn="ctr" fontAlgn="base">
              <a:spcBef>
                <a:spcPct val="0"/>
              </a:spcBef>
              <a:spcAft>
                <a:spcPct val="0"/>
              </a:spcAft>
            </a:pPr>
            <a:r>
              <a:rPr lang="en-US" sz="3200" dirty="0">
                <a:solidFill>
                  <a:srgbClr val="FFFFFF"/>
                </a:solidFill>
                <a:latin typeface="Helvetica"/>
                <a:ea typeface="ＭＳ Ｐゴシック" charset="-128"/>
              </a:rPr>
              <a:t>Discovery 2012, Nobel Prize in Physics 2013</a:t>
            </a:r>
          </a:p>
        </p:txBody>
      </p:sp>
      <p:sp>
        <p:nvSpPr>
          <p:cNvPr id="6" name="TextBox 5"/>
          <p:cNvSpPr txBox="1"/>
          <p:nvPr/>
        </p:nvSpPr>
        <p:spPr>
          <a:xfrm>
            <a:off x="2207568" y="4987042"/>
            <a:ext cx="7704856" cy="1754327"/>
          </a:xfrm>
          <a:prstGeom prst="rect">
            <a:avLst/>
          </a:prstGeom>
          <a:noFill/>
        </p:spPr>
        <p:txBody>
          <a:bodyPr wrap="square" rtlCol="0">
            <a:spAutoFit/>
          </a:bodyPr>
          <a:lstStyle/>
          <a:p>
            <a:pPr algn="just" fontAlgn="base">
              <a:spcBef>
                <a:spcPct val="0"/>
              </a:spcBef>
              <a:spcAft>
                <a:spcPct val="0"/>
              </a:spcAft>
            </a:pPr>
            <a:r>
              <a:rPr lang="en-US" dirty="0">
                <a:solidFill>
                  <a:srgbClr val="FFFFFF"/>
                </a:solidFill>
                <a:latin typeface="Helvetica"/>
                <a:ea typeface="ＭＳ Ｐゴシック" charset="-128"/>
              </a:rPr>
              <a:t>The Nobel Prize in Physics 2013 was awarded jointly to François Englert and Peter W. Higgs </a:t>
            </a:r>
            <a:r>
              <a:rPr lang="en-US" i="1" dirty="0">
                <a:solidFill>
                  <a:srgbClr val="FFFFFF"/>
                </a:solidFill>
                <a:latin typeface="Helvetica"/>
                <a:ea typeface="ＭＳ Ｐゴシック" charset="-128"/>
              </a:rPr>
              <a:t>"for the theoretical discovery of a mechanism that contributes to our understanding of the origin of mass of subatomic particles, and which recently was </a:t>
            </a:r>
            <a:r>
              <a:rPr lang="en-US" i="1" dirty="0">
                <a:solidFill>
                  <a:srgbClr val="FFC000"/>
                </a:solidFill>
                <a:latin typeface="Helvetica"/>
                <a:ea typeface="ＭＳ Ｐゴシック" charset="-128"/>
              </a:rPr>
              <a:t>confirmed through the discovery of the predicted fundamental particle, by the ATLAS and CMS experiments at CERN's Large Hadron Collider</a:t>
            </a:r>
            <a:r>
              <a:rPr lang="en-US" i="1" dirty="0">
                <a:solidFill>
                  <a:schemeClr val="bg1"/>
                </a:solidFill>
                <a:latin typeface="Helvetica"/>
                <a:ea typeface="ＭＳ Ｐゴシック" charset="-128"/>
              </a:rPr>
              <a:t>”.</a:t>
            </a:r>
            <a:endParaRPr lang="en-US" dirty="0">
              <a:solidFill>
                <a:schemeClr val="bg1"/>
              </a:solidFill>
              <a:latin typeface="Helvetica"/>
              <a:ea typeface="ＭＳ Ｐゴシック" charset="-128"/>
            </a:endParaRPr>
          </a:p>
        </p:txBody>
      </p:sp>
      <p:pic>
        <p:nvPicPr>
          <p:cNvPr id="2" name="Picture 1"/>
          <p:cNvPicPr>
            <a:picLocks noChangeAspect="1"/>
          </p:cNvPicPr>
          <p:nvPr/>
        </p:nvPicPr>
        <p:blipFill>
          <a:blip r:embed="rId3"/>
          <a:stretch>
            <a:fillRect/>
          </a:stretch>
        </p:blipFill>
        <p:spPr>
          <a:xfrm>
            <a:off x="8832304" y="682654"/>
            <a:ext cx="1772816" cy="1772816"/>
          </a:xfrm>
          <a:prstGeom prst="rect">
            <a:avLst/>
          </a:prstGeom>
        </p:spPr>
      </p:pic>
    </p:spTree>
    <p:extLst>
      <p:ext uri="{BB962C8B-B14F-4D97-AF65-F5344CB8AC3E}">
        <p14:creationId xmlns:p14="http://schemas.microsoft.com/office/powerpoint/2010/main" val="1345550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3B9D1-FF53-4F32-7288-9E40D0F052EE}"/>
              </a:ext>
            </a:extLst>
          </p:cNvPr>
          <p:cNvSpPr>
            <a:spLocks noGrp="1"/>
          </p:cNvSpPr>
          <p:nvPr>
            <p:ph type="title"/>
          </p:nvPr>
        </p:nvSpPr>
        <p:spPr>
          <a:xfrm>
            <a:off x="838200" y="4802"/>
            <a:ext cx="10515600" cy="1325563"/>
          </a:xfrm>
        </p:spPr>
        <p:txBody>
          <a:bodyPr/>
          <a:lstStyle/>
          <a:p>
            <a:r>
              <a:rPr lang="en-US" b="1" dirty="0"/>
              <a:t>The three pillars of a discovery at CERN</a:t>
            </a:r>
            <a:endParaRPr lang="en-GB" b="1" dirty="0"/>
          </a:p>
        </p:txBody>
      </p:sp>
      <p:sp>
        <p:nvSpPr>
          <p:cNvPr id="3" name="Content Placeholder 2">
            <a:extLst>
              <a:ext uri="{FF2B5EF4-FFF2-40B4-BE49-F238E27FC236}">
                <a16:creationId xmlns:a16="http://schemas.microsoft.com/office/drawing/2014/main" id="{85E72DCE-E555-2259-15FB-69C7CA8C7FA2}"/>
              </a:ext>
            </a:extLst>
          </p:cNvPr>
          <p:cNvSpPr>
            <a:spLocks noGrp="1"/>
          </p:cNvSpPr>
          <p:nvPr>
            <p:ph idx="1"/>
          </p:nvPr>
        </p:nvSpPr>
        <p:spPr>
          <a:xfrm>
            <a:off x="838200" y="1825625"/>
            <a:ext cx="10515600" cy="627243"/>
          </a:xfrm>
        </p:spPr>
        <p:txBody>
          <a:bodyPr>
            <a:normAutofit lnSpcReduction="10000"/>
          </a:bodyPr>
          <a:lstStyle/>
          <a:p>
            <a:r>
              <a:rPr lang="en-US" sz="4000" dirty="0"/>
              <a:t>Accelerators</a:t>
            </a:r>
            <a:endParaRPr lang="en-US" dirty="0"/>
          </a:p>
        </p:txBody>
      </p:sp>
      <p:sp>
        <p:nvSpPr>
          <p:cNvPr id="4" name="Date Placeholder 3">
            <a:extLst>
              <a:ext uri="{FF2B5EF4-FFF2-40B4-BE49-F238E27FC236}">
                <a16:creationId xmlns:a16="http://schemas.microsoft.com/office/drawing/2014/main" id="{EB1DAA69-E267-2C38-1E50-6F95CADF5770}"/>
              </a:ext>
            </a:extLst>
          </p:cNvPr>
          <p:cNvSpPr>
            <a:spLocks noGrp="1"/>
          </p:cNvSpPr>
          <p:nvPr>
            <p:ph type="dt" sz="half" idx="10"/>
          </p:nvPr>
        </p:nvSpPr>
        <p:spPr/>
        <p:txBody>
          <a:bodyPr/>
          <a:lstStyle/>
          <a:p>
            <a:r>
              <a:rPr lang="en-US"/>
              <a:t>14 September 2022</a:t>
            </a:r>
            <a:endParaRPr lang="en-GB" dirty="0"/>
          </a:p>
        </p:txBody>
      </p:sp>
      <p:sp>
        <p:nvSpPr>
          <p:cNvPr id="5" name="Footer Placeholder 4">
            <a:extLst>
              <a:ext uri="{FF2B5EF4-FFF2-40B4-BE49-F238E27FC236}">
                <a16:creationId xmlns:a16="http://schemas.microsoft.com/office/drawing/2014/main" id="{46E173E9-BF4A-6D5A-1CC4-8EA263D81F07}"/>
              </a:ext>
            </a:extLst>
          </p:cNvPr>
          <p:cNvSpPr>
            <a:spLocks noGrp="1"/>
          </p:cNvSpPr>
          <p:nvPr>
            <p:ph type="ftr" sz="quarter" idx="11"/>
          </p:nvPr>
        </p:nvSpPr>
        <p:spPr/>
        <p:txBody>
          <a:bodyPr/>
          <a:lstStyle/>
          <a:p>
            <a:r>
              <a:rPr lang="en-GB"/>
              <a:t>Frédéric Hemmer</a:t>
            </a:r>
          </a:p>
        </p:txBody>
      </p:sp>
      <p:sp>
        <p:nvSpPr>
          <p:cNvPr id="6" name="Slide Number Placeholder 5">
            <a:extLst>
              <a:ext uri="{FF2B5EF4-FFF2-40B4-BE49-F238E27FC236}">
                <a16:creationId xmlns:a16="http://schemas.microsoft.com/office/drawing/2014/main" id="{0E277441-811E-87DD-3F96-20EA3B0379B6}"/>
              </a:ext>
            </a:extLst>
          </p:cNvPr>
          <p:cNvSpPr>
            <a:spLocks noGrp="1"/>
          </p:cNvSpPr>
          <p:nvPr>
            <p:ph type="sldNum" sz="quarter" idx="12"/>
          </p:nvPr>
        </p:nvSpPr>
        <p:spPr/>
        <p:txBody>
          <a:bodyPr/>
          <a:lstStyle/>
          <a:p>
            <a:fld id="{533542ED-50CB-4D43-8DF1-824BC7BE6DE8}" type="slidenum">
              <a:rPr lang="en-GB" smtClean="0"/>
              <a:t>7</a:t>
            </a:fld>
            <a:endParaRPr lang="en-GB"/>
          </a:p>
        </p:txBody>
      </p:sp>
      <p:pic>
        <p:nvPicPr>
          <p:cNvPr id="7" name="Picture 6">
            <a:extLst>
              <a:ext uri="{FF2B5EF4-FFF2-40B4-BE49-F238E27FC236}">
                <a16:creationId xmlns:a16="http://schemas.microsoft.com/office/drawing/2014/main" id="{3CD5A06E-431D-4C21-A07D-B1EB13817E46}"/>
              </a:ext>
            </a:extLst>
          </p:cNvPr>
          <p:cNvPicPr>
            <a:picLocks noChangeAspect="1"/>
          </p:cNvPicPr>
          <p:nvPr/>
        </p:nvPicPr>
        <p:blipFill>
          <a:blip r:embed="rId2"/>
          <a:stretch>
            <a:fillRect/>
          </a:stretch>
        </p:blipFill>
        <p:spPr>
          <a:xfrm>
            <a:off x="3839174" y="2968083"/>
            <a:ext cx="3153375" cy="1775234"/>
          </a:xfrm>
          <a:prstGeom prst="rect">
            <a:avLst/>
          </a:prstGeom>
        </p:spPr>
      </p:pic>
      <p:pic>
        <p:nvPicPr>
          <p:cNvPr id="8" name="Picture 7">
            <a:extLst>
              <a:ext uri="{FF2B5EF4-FFF2-40B4-BE49-F238E27FC236}">
                <a16:creationId xmlns:a16="http://schemas.microsoft.com/office/drawing/2014/main" id="{4FE58476-E995-CC56-CCA4-D06D253A4FAF}"/>
              </a:ext>
            </a:extLst>
          </p:cNvPr>
          <p:cNvPicPr>
            <a:picLocks noChangeAspect="1"/>
          </p:cNvPicPr>
          <p:nvPr/>
        </p:nvPicPr>
        <p:blipFill>
          <a:blip r:embed="rId3"/>
          <a:stretch>
            <a:fillRect/>
          </a:stretch>
        </p:blipFill>
        <p:spPr>
          <a:xfrm>
            <a:off x="8416814" y="4445457"/>
            <a:ext cx="2936986" cy="1960031"/>
          </a:xfrm>
          <a:prstGeom prst="rect">
            <a:avLst/>
          </a:prstGeom>
        </p:spPr>
      </p:pic>
      <p:pic>
        <p:nvPicPr>
          <p:cNvPr id="9" name="Picture 8">
            <a:extLst>
              <a:ext uri="{FF2B5EF4-FFF2-40B4-BE49-F238E27FC236}">
                <a16:creationId xmlns:a16="http://schemas.microsoft.com/office/drawing/2014/main" id="{FCF47400-6D11-B5A6-3CF7-933D539C3CC0}"/>
              </a:ext>
            </a:extLst>
          </p:cNvPr>
          <p:cNvPicPr>
            <a:picLocks noChangeAspect="1"/>
          </p:cNvPicPr>
          <p:nvPr/>
        </p:nvPicPr>
        <p:blipFill>
          <a:blip r:embed="rId4"/>
          <a:stretch>
            <a:fillRect/>
          </a:stretch>
        </p:blipFill>
        <p:spPr>
          <a:xfrm>
            <a:off x="7119259" y="1115500"/>
            <a:ext cx="4591148" cy="2824907"/>
          </a:xfrm>
          <a:prstGeom prst="rect">
            <a:avLst/>
          </a:prstGeom>
        </p:spPr>
      </p:pic>
      <p:sp>
        <p:nvSpPr>
          <p:cNvPr id="10" name="Content Placeholder 2">
            <a:extLst>
              <a:ext uri="{FF2B5EF4-FFF2-40B4-BE49-F238E27FC236}">
                <a16:creationId xmlns:a16="http://schemas.microsoft.com/office/drawing/2014/main" id="{6E179075-E910-38C1-485A-772D7E400FB5}"/>
              </a:ext>
            </a:extLst>
          </p:cNvPr>
          <p:cNvSpPr txBox="1">
            <a:spLocks/>
          </p:cNvSpPr>
          <p:nvPr/>
        </p:nvSpPr>
        <p:spPr>
          <a:xfrm>
            <a:off x="838200" y="3359089"/>
            <a:ext cx="10515600" cy="55669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300" dirty="0"/>
              <a:t>Detectors</a:t>
            </a:r>
            <a:endParaRPr lang="en-US" dirty="0"/>
          </a:p>
        </p:txBody>
      </p:sp>
      <p:sp>
        <p:nvSpPr>
          <p:cNvPr id="11" name="Content Placeholder 2">
            <a:extLst>
              <a:ext uri="{FF2B5EF4-FFF2-40B4-BE49-F238E27FC236}">
                <a16:creationId xmlns:a16="http://schemas.microsoft.com/office/drawing/2014/main" id="{35323D32-1C1E-E00F-1DEB-8D224E2AC90C}"/>
              </a:ext>
            </a:extLst>
          </p:cNvPr>
          <p:cNvSpPr txBox="1">
            <a:spLocks/>
          </p:cNvSpPr>
          <p:nvPr/>
        </p:nvSpPr>
        <p:spPr>
          <a:xfrm>
            <a:off x="1045028" y="5050906"/>
            <a:ext cx="10515600" cy="6457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i="1" dirty="0"/>
              <a:t>Computing</a:t>
            </a:r>
            <a:endParaRPr lang="en-GB" sz="2400" i="1" dirty="0"/>
          </a:p>
        </p:txBody>
      </p:sp>
    </p:spTree>
    <p:extLst>
      <p:ext uri="{BB962C8B-B14F-4D97-AF65-F5344CB8AC3E}">
        <p14:creationId xmlns:p14="http://schemas.microsoft.com/office/powerpoint/2010/main" val="26390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F403688-7DF7-1A5D-E8A3-0A71E41CD82C}"/>
              </a:ext>
            </a:extLst>
          </p:cNvPr>
          <p:cNvSpPr>
            <a:spLocks noGrp="1"/>
          </p:cNvSpPr>
          <p:nvPr>
            <p:ph type="title"/>
          </p:nvPr>
        </p:nvSpPr>
        <p:spPr/>
        <p:txBody>
          <a:bodyPr/>
          <a:lstStyle/>
          <a:p>
            <a:r>
              <a:rPr lang="en-US" dirty="0"/>
              <a:t>Computing @ LHC</a:t>
            </a:r>
            <a:endParaRPr lang="en-GB" dirty="0"/>
          </a:p>
        </p:txBody>
      </p:sp>
      <p:sp>
        <p:nvSpPr>
          <p:cNvPr id="8" name="Text Placeholder 7">
            <a:extLst>
              <a:ext uri="{FF2B5EF4-FFF2-40B4-BE49-F238E27FC236}">
                <a16:creationId xmlns:a16="http://schemas.microsoft.com/office/drawing/2014/main" id="{B6901F19-F635-C940-5C13-A4044116FF4B}"/>
              </a:ext>
            </a:extLst>
          </p:cNvPr>
          <p:cNvSpPr>
            <a:spLocks noGrp="1"/>
          </p:cNvSpPr>
          <p:nvPr>
            <p:ph type="body" idx="1"/>
          </p:nvPr>
        </p:nvSpPr>
        <p:spPr/>
        <p:txBody>
          <a:bodyPr/>
          <a:lstStyle/>
          <a:p>
            <a:endParaRPr lang="en-GB"/>
          </a:p>
        </p:txBody>
      </p:sp>
      <p:sp>
        <p:nvSpPr>
          <p:cNvPr id="4" name="Date Placeholder 3">
            <a:extLst>
              <a:ext uri="{FF2B5EF4-FFF2-40B4-BE49-F238E27FC236}">
                <a16:creationId xmlns:a16="http://schemas.microsoft.com/office/drawing/2014/main" id="{B6402DD5-9088-36AF-DAE4-32C637B05025}"/>
              </a:ext>
            </a:extLst>
          </p:cNvPr>
          <p:cNvSpPr>
            <a:spLocks noGrp="1"/>
          </p:cNvSpPr>
          <p:nvPr>
            <p:ph type="dt" sz="half" idx="10"/>
          </p:nvPr>
        </p:nvSpPr>
        <p:spPr/>
        <p:txBody>
          <a:bodyPr/>
          <a:lstStyle/>
          <a:p>
            <a:r>
              <a:rPr lang="en-US"/>
              <a:t>14 September 2022</a:t>
            </a:r>
            <a:endParaRPr lang="en-GB"/>
          </a:p>
        </p:txBody>
      </p:sp>
      <p:sp>
        <p:nvSpPr>
          <p:cNvPr id="5" name="Footer Placeholder 4">
            <a:extLst>
              <a:ext uri="{FF2B5EF4-FFF2-40B4-BE49-F238E27FC236}">
                <a16:creationId xmlns:a16="http://schemas.microsoft.com/office/drawing/2014/main" id="{B194994E-4421-823C-38D0-83A060EDA2AF}"/>
              </a:ext>
            </a:extLst>
          </p:cNvPr>
          <p:cNvSpPr>
            <a:spLocks noGrp="1"/>
          </p:cNvSpPr>
          <p:nvPr>
            <p:ph type="ftr" sz="quarter" idx="11"/>
          </p:nvPr>
        </p:nvSpPr>
        <p:spPr/>
        <p:txBody>
          <a:bodyPr/>
          <a:lstStyle/>
          <a:p>
            <a:r>
              <a:rPr lang="en-GB"/>
              <a:t>Frédéric Hemmer</a:t>
            </a:r>
          </a:p>
        </p:txBody>
      </p:sp>
      <p:sp>
        <p:nvSpPr>
          <p:cNvPr id="6" name="Slide Number Placeholder 5">
            <a:extLst>
              <a:ext uri="{FF2B5EF4-FFF2-40B4-BE49-F238E27FC236}">
                <a16:creationId xmlns:a16="http://schemas.microsoft.com/office/drawing/2014/main" id="{7AEB0628-B102-F647-6135-D1D8708D56A1}"/>
              </a:ext>
            </a:extLst>
          </p:cNvPr>
          <p:cNvSpPr>
            <a:spLocks noGrp="1"/>
          </p:cNvSpPr>
          <p:nvPr>
            <p:ph type="sldNum" sz="quarter" idx="12"/>
          </p:nvPr>
        </p:nvSpPr>
        <p:spPr/>
        <p:txBody>
          <a:bodyPr/>
          <a:lstStyle/>
          <a:p>
            <a:fld id="{533542ED-50CB-4D43-8DF1-824BC7BE6DE8}" type="slidenum">
              <a:rPr lang="en-GB" smtClean="0"/>
              <a:t>8</a:t>
            </a:fld>
            <a:endParaRPr lang="en-GB"/>
          </a:p>
        </p:txBody>
      </p:sp>
    </p:spTree>
    <p:extLst>
      <p:ext uri="{BB962C8B-B14F-4D97-AF65-F5344CB8AC3E}">
        <p14:creationId xmlns:p14="http://schemas.microsoft.com/office/powerpoint/2010/main" val="1602087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640650D-17E7-43D3-8C71-6D682770796B}"/>
              </a:ext>
            </a:extLst>
          </p:cNvPr>
          <p:cNvSpPr txBox="1"/>
          <p:nvPr/>
        </p:nvSpPr>
        <p:spPr>
          <a:xfrm>
            <a:off x="184865" y="1120676"/>
            <a:ext cx="5392043" cy="2308324"/>
          </a:xfrm>
          <a:prstGeom prst="rect">
            <a:avLst/>
          </a:prstGeom>
          <a:noFill/>
        </p:spPr>
        <p:txBody>
          <a:bodyPr wrap="square" rtlCol="0">
            <a:spAutoFit/>
          </a:bodyPr>
          <a:lstStyle/>
          <a:p>
            <a:r>
              <a:rPr lang="en-US" dirty="0"/>
              <a:t>Used to store, distribute, process and </a:t>
            </a:r>
            <a:r>
              <a:rPr lang="en-US" dirty="0" err="1"/>
              <a:t>analyse</a:t>
            </a:r>
            <a:r>
              <a:rPr lang="en-US" dirty="0"/>
              <a:t> data.</a:t>
            </a:r>
          </a:p>
          <a:p>
            <a:endParaRPr lang="en-US" dirty="0"/>
          </a:p>
          <a:p>
            <a:pPr marL="285750" indent="-285750">
              <a:buFont typeface="Arial" panose="020B0604020202020204" pitchFamily="34" charset="0"/>
              <a:buChar char="•"/>
            </a:pPr>
            <a:r>
              <a:rPr lang="en-US" dirty="0"/>
              <a:t>1 million processing cores in about 160 data </a:t>
            </a:r>
            <a:r>
              <a:rPr lang="en-US" dirty="0" err="1"/>
              <a:t>centres</a:t>
            </a:r>
            <a:r>
              <a:rPr lang="en-US" dirty="0"/>
              <a:t> and 42 countries.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More than 1000 Petabytes of CERN data stored world-wide.</a:t>
            </a:r>
          </a:p>
          <a:p>
            <a:endParaRPr lang="en-US" dirty="0"/>
          </a:p>
        </p:txBody>
      </p:sp>
      <p:pic>
        <p:nvPicPr>
          <p:cNvPr id="7" name="Picture 6">
            <a:extLst>
              <a:ext uri="{FF2B5EF4-FFF2-40B4-BE49-F238E27FC236}">
                <a16:creationId xmlns:a16="http://schemas.microsoft.com/office/drawing/2014/main" id="{E7FDCBCF-2E60-47DC-94E3-E56363B38F3F}"/>
              </a:ext>
            </a:extLst>
          </p:cNvPr>
          <p:cNvPicPr>
            <a:picLocks noChangeAspect="1"/>
          </p:cNvPicPr>
          <p:nvPr/>
        </p:nvPicPr>
        <p:blipFill rotWithShape="1">
          <a:blip r:embed="rId3"/>
          <a:srcRect r="13330"/>
          <a:stretch/>
        </p:blipFill>
        <p:spPr>
          <a:xfrm>
            <a:off x="5922308" y="905195"/>
            <a:ext cx="5459261" cy="3149439"/>
          </a:xfrm>
          <a:prstGeom prst="rect">
            <a:avLst/>
          </a:prstGeom>
        </p:spPr>
      </p:pic>
      <p:sp>
        <p:nvSpPr>
          <p:cNvPr id="2" name="Title 1">
            <a:extLst>
              <a:ext uri="{FF2B5EF4-FFF2-40B4-BE49-F238E27FC236}">
                <a16:creationId xmlns:a16="http://schemas.microsoft.com/office/drawing/2014/main" id="{BE3080BA-5994-46E3-96EA-1164FAD0924D}"/>
              </a:ext>
            </a:extLst>
          </p:cNvPr>
          <p:cNvSpPr>
            <a:spLocks noGrp="1"/>
          </p:cNvSpPr>
          <p:nvPr>
            <p:ph type="title"/>
          </p:nvPr>
        </p:nvSpPr>
        <p:spPr>
          <a:xfrm>
            <a:off x="457910" y="0"/>
            <a:ext cx="10969139" cy="940443"/>
          </a:xfrm>
        </p:spPr>
        <p:txBody>
          <a:bodyPr>
            <a:noAutofit/>
          </a:bodyPr>
          <a:lstStyle/>
          <a:p>
            <a:r>
              <a:rPr lang="en-GB" sz="4000" b="1" dirty="0"/>
              <a:t>The Worldwide LHC Computing Grid (WLCG)</a:t>
            </a:r>
            <a:endParaRPr lang="en-CH" sz="4000" b="1" dirty="0"/>
          </a:p>
        </p:txBody>
      </p:sp>
      <p:sp>
        <p:nvSpPr>
          <p:cNvPr id="4" name="Date Placeholder 3">
            <a:extLst>
              <a:ext uri="{FF2B5EF4-FFF2-40B4-BE49-F238E27FC236}">
                <a16:creationId xmlns:a16="http://schemas.microsoft.com/office/drawing/2014/main" id="{BD70146A-81CB-4042-A1D0-F50ACD7995CC}"/>
              </a:ext>
            </a:extLst>
          </p:cNvPr>
          <p:cNvSpPr>
            <a:spLocks noGrp="1"/>
          </p:cNvSpPr>
          <p:nvPr>
            <p:ph type="dt" sz="half" idx="2"/>
          </p:nvPr>
        </p:nvSpPr>
        <p:spPr>
          <a:xfrm>
            <a:off x="3959113" y="6362378"/>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14 September 2022</a:t>
            </a:r>
            <a:endParaRPr lang="en-GB" dirty="0"/>
          </a:p>
        </p:txBody>
      </p:sp>
      <p:sp>
        <p:nvSpPr>
          <p:cNvPr id="5" name="Footer Placeholder 4">
            <a:extLst>
              <a:ext uri="{FF2B5EF4-FFF2-40B4-BE49-F238E27FC236}">
                <a16:creationId xmlns:a16="http://schemas.microsoft.com/office/drawing/2014/main" id="{C097754D-542F-41B2-AC4D-C99DBDD6D24C}"/>
              </a:ext>
            </a:extLst>
          </p:cNvPr>
          <p:cNvSpPr>
            <a:spLocks noGrp="1"/>
          </p:cNvSpPr>
          <p:nvPr>
            <p:ph type="ftr" sz="quarter" idx="3"/>
          </p:nvPr>
        </p:nvSpPr>
        <p:spPr>
          <a:xfrm>
            <a:off x="6910341" y="6356351"/>
            <a:ext cx="3860800" cy="365125"/>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Frédéric Hemmer</a:t>
            </a:r>
            <a:endParaRPr lang="en-GB" dirty="0"/>
          </a:p>
        </p:txBody>
      </p:sp>
      <p:sp>
        <p:nvSpPr>
          <p:cNvPr id="6" name="Slide Number Placeholder 5">
            <a:extLst>
              <a:ext uri="{FF2B5EF4-FFF2-40B4-BE49-F238E27FC236}">
                <a16:creationId xmlns:a16="http://schemas.microsoft.com/office/drawing/2014/main" id="{97020CD6-7F98-497C-8B2E-847BF64E7A1F}"/>
              </a:ext>
            </a:extLst>
          </p:cNvPr>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753BE-1AA1-4261-82AA-6E437A50001C}" type="slidenum">
              <a:rPr lang="en-GB" smtClean="0"/>
              <a:pPr/>
              <a:t>9</a:t>
            </a:fld>
            <a:endParaRPr lang="en-GB"/>
          </a:p>
        </p:txBody>
      </p:sp>
      <p:pic>
        <p:nvPicPr>
          <p:cNvPr id="8" name="Content Placeholder 7">
            <a:extLst>
              <a:ext uri="{FF2B5EF4-FFF2-40B4-BE49-F238E27FC236}">
                <a16:creationId xmlns:a16="http://schemas.microsoft.com/office/drawing/2014/main" id="{FAA32A9F-DD34-40F1-8090-557D5CD856CC}"/>
              </a:ext>
            </a:extLst>
          </p:cNvPr>
          <p:cNvPicPr>
            <a:picLocks noGrp="1" noChangeAspect="1"/>
          </p:cNvPicPr>
          <p:nvPr>
            <p:ph idx="1"/>
          </p:nvPr>
        </p:nvPicPr>
        <p:blipFill rotWithShape="1">
          <a:blip r:embed="rId3"/>
          <a:srcRect l="88488" t="5697" r="1628" b="75000"/>
          <a:stretch/>
        </p:blipFill>
        <p:spPr>
          <a:xfrm>
            <a:off x="7307400" y="1495276"/>
            <a:ext cx="941451" cy="919305"/>
          </a:xfrm>
          <a:prstGeom prst="rect">
            <a:avLst/>
          </a:prstGeom>
        </p:spPr>
      </p:pic>
      <p:pic>
        <p:nvPicPr>
          <p:cNvPr id="13" name="Picture 12">
            <a:extLst>
              <a:ext uri="{FF2B5EF4-FFF2-40B4-BE49-F238E27FC236}">
                <a16:creationId xmlns:a16="http://schemas.microsoft.com/office/drawing/2014/main" id="{DB003975-D893-4DAE-8BA7-F73F68EBB6DD}"/>
              </a:ext>
            </a:extLst>
          </p:cNvPr>
          <p:cNvPicPr>
            <a:picLocks noChangeAspect="1"/>
          </p:cNvPicPr>
          <p:nvPr/>
        </p:nvPicPr>
        <p:blipFill>
          <a:blip r:embed="rId4"/>
          <a:stretch>
            <a:fillRect/>
          </a:stretch>
        </p:blipFill>
        <p:spPr>
          <a:xfrm>
            <a:off x="5942479" y="3987136"/>
            <a:ext cx="6033191" cy="2430687"/>
          </a:xfrm>
          <a:prstGeom prst="rect">
            <a:avLst/>
          </a:prstGeom>
        </p:spPr>
      </p:pic>
      <p:pic>
        <p:nvPicPr>
          <p:cNvPr id="14" name="Picture 13">
            <a:extLst>
              <a:ext uri="{FF2B5EF4-FFF2-40B4-BE49-F238E27FC236}">
                <a16:creationId xmlns:a16="http://schemas.microsoft.com/office/drawing/2014/main" id="{7F07B2F2-0503-4B90-A18F-12F74F3A268D}"/>
              </a:ext>
            </a:extLst>
          </p:cNvPr>
          <p:cNvPicPr>
            <a:picLocks noChangeAspect="1"/>
          </p:cNvPicPr>
          <p:nvPr/>
        </p:nvPicPr>
        <p:blipFill>
          <a:blip r:embed="rId5"/>
          <a:stretch>
            <a:fillRect/>
          </a:stretch>
        </p:blipFill>
        <p:spPr>
          <a:xfrm>
            <a:off x="316530" y="3821264"/>
            <a:ext cx="5128715" cy="2639485"/>
          </a:xfrm>
          <a:prstGeom prst="rect">
            <a:avLst/>
          </a:prstGeom>
        </p:spPr>
      </p:pic>
    </p:spTree>
    <p:extLst>
      <p:ext uri="{BB962C8B-B14F-4D97-AF65-F5344CB8AC3E}">
        <p14:creationId xmlns:p14="http://schemas.microsoft.com/office/powerpoint/2010/main" val="16103725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Arial" pitchFamily="19" charset="0"/>
            <a:ea typeface="ＭＳ Ｐゴシック" pitchFamily="19" charset="-128"/>
            <a:cs typeface="ＭＳ Ｐゴシック" pitchFamily="19"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Arial" pitchFamily="19" charset="0"/>
            <a:ea typeface="ＭＳ Ｐゴシック" pitchFamily="19" charset="-128"/>
            <a:cs typeface="ＭＳ Ｐゴシック" pitchFamily="19" charset="-128"/>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2207</TotalTime>
  <Words>2569</Words>
  <Application>Microsoft Office PowerPoint</Application>
  <PresentationFormat>Widescreen</PresentationFormat>
  <Paragraphs>380</Paragraphs>
  <Slides>36</Slides>
  <Notes>10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36</vt:i4>
      </vt:variant>
    </vt:vector>
  </HeadingPairs>
  <TitlesOfParts>
    <vt:vector size="46" baseType="lpstr">
      <vt:lpstr>Arial</vt:lpstr>
      <vt:lpstr>Calibri</vt:lpstr>
      <vt:lpstr>Calibri Light</vt:lpstr>
      <vt:lpstr>Candara</vt:lpstr>
      <vt:lpstr>Helvetica</vt:lpstr>
      <vt:lpstr>Symbol</vt:lpstr>
      <vt:lpstr>Times New Roman</vt:lpstr>
      <vt:lpstr>Wingdings</vt:lpstr>
      <vt:lpstr>Office Theme</vt:lpstr>
      <vt:lpstr>Bold Stripes</vt:lpstr>
      <vt:lpstr>Data processing for large research infrastructures:  An example: The Worldwide LHC computing grid – History and some lessons learned</vt:lpstr>
      <vt:lpstr>Outline</vt:lpstr>
      <vt:lpstr>The context</vt:lpstr>
      <vt:lpstr>The Mission of CERN</vt:lpstr>
      <vt:lpstr>PowerPoint Presentation</vt:lpstr>
      <vt:lpstr>PowerPoint Presentation</vt:lpstr>
      <vt:lpstr>The three pillars of a discovery at CERN</vt:lpstr>
      <vt:lpstr>Computing @ LHC</vt:lpstr>
      <vt:lpstr>The Worldwide LHC Computing Grid (WLCG)</vt:lpstr>
      <vt:lpstr>Belgium contributions to CMS as a Tier-2</vt:lpstr>
      <vt:lpstr>Dedicated global network connectivity</vt:lpstr>
      <vt:lpstr>CERN Computing Facilities</vt:lpstr>
      <vt:lpstr>Experiments Online Computing – example LHCb</vt:lpstr>
      <vt:lpstr>Back to the Future… or how did it all start?</vt:lpstr>
      <vt:lpstr>Work on the LHC computing grid started  24 years ago – Remember 1998? </vt:lpstr>
      <vt:lpstr>The Problem: Estimated** requirements for LHC offline computing </vt:lpstr>
      <vt:lpstr>Search for a Solution</vt:lpstr>
      <vt:lpstr>PowerPoint Presentation</vt:lpstr>
      <vt:lpstr>In the wider world the Grid concept was attracting interest</vt:lpstr>
      <vt:lpstr>The LHC Computing Grid Project </vt:lpstr>
      <vt:lpstr>LCG-1 Service Opened September 2003</vt:lpstr>
      <vt:lpstr>From testing to data:</vt:lpstr>
      <vt:lpstr>Planned distribution of Resources across the Grid   from LCG Technical Design Report – LHCC2005-0024 - start-up in 2007 -  </vt:lpstr>
      <vt:lpstr>How did it work for first data taking? &gt;140 sites, ˜250K CPU cores, ˜100 PB disk</vt:lpstr>
      <vt:lpstr>CPU – July 2010</vt:lpstr>
      <vt:lpstr>Words of caution</vt:lpstr>
      <vt:lpstr>Price performance evolution</vt:lpstr>
      <vt:lpstr>2008-2020 at CERN: Major Increase of Software Expenses</vt:lpstr>
      <vt:lpstr>Software: Market Trends (II)</vt:lpstr>
      <vt:lpstr>Data Preservation for Re-Use</vt:lpstr>
      <vt:lpstr>The future</vt:lpstr>
      <vt:lpstr>Resource needs for Run-3: outlook</vt:lpstr>
      <vt:lpstr>ATLAS and CMS needs for HL-LHC </vt:lpstr>
      <vt:lpstr>Finally…</vt:lpstr>
      <vt:lpstr>Impact on society</vt:lpstr>
      <vt:lpstr>Building large data intensive infrastructures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Frederic Hemmer</dc:creator>
  <cp:lastModifiedBy>Frederic Hemmer</cp:lastModifiedBy>
  <cp:revision>102</cp:revision>
  <dcterms:created xsi:type="dcterms:W3CDTF">2022-02-17T07:41:28Z</dcterms:created>
  <dcterms:modified xsi:type="dcterms:W3CDTF">2022-09-13T15:57:03Z</dcterms:modified>
</cp:coreProperties>
</file>