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04" r:id="rId3"/>
    <p:sldId id="605" r:id="rId4"/>
    <p:sldId id="606" r:id="rId5"/>
    <p:sldId id="514" r:id="rId6"/>
    <p:sldId id="515" r:id="rId7"/>
    <p:sldId id="511" r:id="rId8"/>
    <p:sldId id="510" r:id="rId9"/>
    <p:sldId id="512" r:id="rId10"/>
  </p:sldIdLst>
  <p:sldSz cx="12192000" cy="68580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060"/>
    <a:srgbClr val="ACAA00"/>
    <a:srgbClr val="DED100"/>
    <a:srgbClr val="91BAD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51" d="100"/>
          <a:sy n="51" d="100"/>
        </p:scale>
        <p:origin x="10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122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uprdfnrdatafb0c.file.core.windows.net\data\Prospective%20&amp;%20Evaluation\Analyse%20&amp;%20Prospective\Demandes%20par%20pays\2022%20Physique%20hautes%20&#233;nergies\R&#233;sul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uprdfnrdatafb0c.file.core.windows.net\data\Prospective%20&amp;%20Evaluation\Analyse%20&amp;%20Prospective\Demandes%20par%20pays\2022%20Physique%20hautes%20&#233;nergies\R&#233;sul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frsfnrsbe-my.sharepoint.com/personal/maxime_gehrenbeck_frs-fnrs_be/Documents/Ancien-U/IIHE%20Presentation/Etude%20IIH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Feuil1!$B$51</c:f>
              <c:strCache>
                <c:ptCount val="1"/>
                <c:pt idx="0">
                  <c:v>Part des publications en Physique / Astronomie (Scopus) publiées en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840060"/>
              </a:solidFill>
              <a:ln>
                <a:solidFill>
                  <a:srgbClr val="8B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17-4421-A80D-C586676558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Feuil1!$A$52:$A$62</c:f>
              <c:strCache>
                <c:ptCount val="11"/>
                <c:pt idx="0">
                  <c:v>France</c:v>
                </c:pt>
                <c:pt idx="1">
                  <c:v>Germany</c:v>
                </c:pt>
                <c:pt idx="2">
                  <c:v>Israël</c:v>
                </c:pt>
                <c:pt idx="3">
                  <c:v>Switzerland</c:v>
                </c:pt>
                <c:pt idx="4">
                  <c:v>Italy</c:v>
                </c:pt>
                <c:pt idx="5">
                  <c:v>Sweden</c:v>
                </c:pt>
                <c:pt idx="6">
                  <c:v>Belgium</c:v>
                </c:pt>
                <c:pt idx="7">
                  <c:v>Spain</c:v>
                </c:pt>
                <c:pt idx="8">
                  <c:v>United Kingdom</c:v>
                </c:pt>
                <c:pt idx="9">
                  <c:v>Netherlands</c:v>
                </c:pt>
                <c:pt idx="10">
                  <c:v>United States</c:v>
                </c:pt>
              </c:strCache>
            </c:strRef>
          </c:cat>
          <c:val>
            <c:numRef>
              <c:f>Feuil1!$B$52:$B$62</c:f>
              <c:numCache>
                <c:formatCode>0.0%</c:formatCode>
                <c:ptCount val="11"/>
                <c:pt idx="0">
                  <c:v>0.13614102306610842</c:v>
                </c:pt>
                <c:pt idx="1">
                  <c:v>0.13183333412816123</c:v>
                </c:pt>
                <c:pt idx="2">
                  <c:v>0.11886514369933678</c:v>
                </c:pt>
                <c:pt idx="3">
                  <c:v>0.11726525313717005</c:v>
                </c:pt>
                <c:pt idx="4">
                  <c:v>0.11226531730756975</c:v>
                </c:pt>
                <c:pt idx="5">
                  <c:v>0.10131505091813006</c:v>
                </c:pt>
                <c:pt idx="6">
                  <c:v>9.7149729404690313E-2</c:v>
                </c:pt>
                <c:pt idx="7">
                  <c:v>9.5932239176865164E-2</c:v>
                </c:pt>
                <c:pt idx="8">
                  <c:v>8.7821013423175526E-2</c:v>
                </c:pt>
                <c:pt idx="9">
                  <c:v>8.6251551286893643E-2</c:v>
                </c:pt>
                <c:pt idx="10">
                  <c:v>8.0866717263919377E-2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17-4421-A80D-C586676558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5660415"/>
        <c:axId val="1165651679"/>
      </c:barChart>
      <c:catAx>
        <c:axId val="116566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1165651679"/>
        <c:crosses val="autoZero"/>
        <c:auto val="1"/>
        <c:lblAlgn val="ctr"/>
        <c:lblOffset val="100"/>
        <c:noMultiLvlLbl val="0"/>
      </c:catAx>
      <c:valAx>
        <c:axId val="11656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1165660415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Arial Narrow" panose="020B0606020202030204" pitchFamily="34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9781675017896"/>
          <c:y val="5.0314465408805034E-2"/>
          <c:w val="0.5712339537103317"/>
          <c:h val="0.892935175555885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Feuil5!$B$1</c:f>
              <c:strCache>
                <c:ptCount val="1"/>
                <c:pt idx="0">
                  <c:v># publications 2011-2021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40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4EA-49B7-8804-368E10351F10}"/>
              </c:ext>
            </c:extLst>
          </c:dPt>
          <c:dPt>
            <c:idx val="7"/>
            <c:invertIfNegative val="0"/>
            <c:bubble3D val="0"/>
            <c:spPr>
              <a:solidFill>
                <a:srgbClr val="840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26-4920-8194-828003A4CB8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EA-49B7-8804-368E10351F10}"/>
              </c:ext>
            </c:extLst>
          </c:dPt>
          <c:cat>
            <c:strRef>
              <c:f>Feuil5!$A$2:$A$11</c:f>
              <c:strCache>
                <c:ptCount val="10"/>
                <c:pt idx="0">
                  <c:v>FWO</c:v>
                </c:pt>
                <c:pt idx="1">
                  <c:v>Seventh Framework Programme</c:v>
                </c:pt>
                <c:pt idx="2">
                  <c:v>European Commission</c:v>
                </c:pt>
                <c:pt idx="3">
                  <c:v>Horizon 2020 Framework Programme</c:v>
                </c:pt>
                <c:pt idx="4">
                  <c:v>Science and Technology Facilities Council</c:v>
                </c:pt>
                <c:pt idx="5">
                  <c:v>National Science Foundation</c:v>
                </c:pt>
                <c:pt idx="6">
                  <c:v>European Research Council</c:v>
                </c:pt>
                <c:pt idx="7">
                  <c:v>F.R.S.-FNRS</c:v>
                </c:pt>
                <c:pt idx="8">
                  <c:v>Belgian Federal Science Policy Office</c:v>
                </c:pt>
                <c:pt idx="9">
                  <c:v>Deutsche Forschungsgemeinschaft</c:v>
                </c:pt>
              </c:strCache>
            </c:strRef>
          </c:cat>
          <c:val>
            <c:numRef>
              <c:f>Feuil5!$B$2:$B$11</c:f>
              <c:numCache>
                <c:formatCode>General</c:formatCode>
                <c:ptCount val="10"/>
                <c:pt idx="0">
                  <c:v>3803</c:v>
                </c:pt>
                <c:pt idx="1">
                  <c:v>3773</c:v>
                </c:pt>
                <c:pt idx="2">
                  <c:v>3498</c:v>
                </c:pt>
                <c:pt idx="3">
                  <c:v>3438</c:v>
                </c:pt>
                <c:pt idx="4">
                  <c:v>3220</c:v>
                </c:pt>
                <c:pt idx="5">
                  <c:v>2730</c:v>
                </c:pt>
                <c:pt idx="6">
                  <c:v>2526</c:v>
                </c:pt>
                <c:pt idx="7">
                  <c:v>2462</c:v>
                </c:pt>
                <c:pt idx="8">
                  <c:v>1981</c:v>
                </c:pt>
                <c:pt idx="9">
                  <c:v>1551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26-4920-8194-828003A4C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4398095"/>
        <c:axId val="1794405583"/>
      </c:barChart>
      <c:catAx>
        <c:axId val="17943980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1794405583"/>
        <c:crosses val="autoZero"/>
        <c:auto val="1"/>
        <c:lblAlgn val="ctr"/>
        <c:lblOffset val="100"/>
        <c:noMultiLvlLbl val="0"/>
      </c:catAx>
      <c:valAx>
        <c:axId val="17944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1794398095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ysClr val="windowText" lastClr="000000"/>
          </a:solidFill>
          <a:latin typeface="Arial Narrow" panose="020B0606020202030204" pitchFamily="34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fr-BE" sz="2800" b="1" dirty="0" err="1"/>
              <a:t>credit</a:t>
            </a:r>
            <a:r>
              <a:rPr lang="fr-BE" sz="2800" b="1" dirty="0"/>
              <a:t> budget </a:t>
            </a:r>
            <a:r>
              <a:rPr lang="fr-BE" sz="2800" b="1" dirty="0" err="1"/>
              <a:t>awarded</a:t>
            </a:r>
            <a:r>
              <a:rPr lang="fr-BE" sz="2800" b="1" dirty="0"/>
              <a:t> by F.R.S.-FNRS to </a:t>
            </a:r>
            <a:r>
              <a:rPr lang="fr-BE" sz="2800" b="1" dirty="0" err="1"/>
              <a:t>projects</a:t>
            </a:r>
            <a:r>
              <a:rPr lang="fr-BE" sz="2800" b="1" dirty="0"/>
              <a:t> </a:t>
            </a:r>
            <a:r>
              <a:rPr lang="fr-BE" sz="2800" b="1" dirty="0" err="1"/>
              <a:t>involving</a:t>
            </a:r>
            <a:r>
              <a:rPr lang="fr-BE" sz="2800" b="1" dirty="0"/>
              <a:t> IIHE</a:t>
            </a:r>
          </a:p>
          <a:p>
            <a:pPr>
              <a:defRPr/>
            </a:pPr>
            <a:r>
              <a:rPr lang="fr-BE" sz="2800" b="1" dirty="0"/>
              <a:t>(2013-2021), €</a:t>
            </a:r>
          </a:p>
        </c:rich>
      </c:tx>
      <c:layout>
        <c:manualLayout>
          <c:xMode val="edge"/>
          <c:yMode val="edge"/>
          <c:x val="3.1804899387576553E-3"/>
          <c:y val="4.30753931307975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'TCR budget et crédits'!$C$27</c:f>
              <c:strCache>
                <c:ptCount val="1"/>
                <c:pt idx="0">
                  <c:v>Personnel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'TCR budget et crédits'!$A$28:$A$36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'TCR budget et crédits'!$C$28:$C$36</c:f>
              <c:numCache>
                <c:formatCode>#,##0</c:formatCode>
                <c:ptCount val="9"/>
                <c:pt idx="0">
                  <c:v>567800</c:v>
                </c:pt>
                <c:pt idx="1">
                  <c:v>1489116</c:v>
                </c:pt>
                <c:pt idx="2">
                  <c:v>1338396</c:v>
                </c:pt>
                <c:pt idx="3">
                  <c:v>1033775</c:v>
                </c:pt>
                <c:pt idx="4">
                  <c:v>748076</c:v>
                </c:pt>
                <c:pt idx="5">
                  <c:v>1287776</c:v>
                </c:pt>
                <c:pt idx="6">
                  <c:v>1404241</c:v>
                </c:pt>
                <c:pt idx="7">
                  <c:v>1409403</c:v>
                </c:pt>
                <c:pt idx="8">
                  <c:v>1604166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6-472A-82DA-EA5E8C079E66}"/>
            </c:ext>
          </c:extLst>
        </c:ser>
        <c:ser>
          <c:idx val="1"/>
          <c:order val="1"/>
          <c:tx>
            <c:strRef>
              <c:f>'TCR budget et crédits'!$D$27</c:f>
              <c:strCache>
                <c:ptCount val="1"/>
                <c:pt idx="0">
                  <c:v>Equipment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'TCR budget et crédits'!$A$28:$A$36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'TCR budget et crédits'!$D$28:$D$36</c:f>
              <c:numCache>
                <c:formatCode>#,##0</c:formatCode>
                <c:ptCount val="9"/>
                <c:pt idx="0">
                  <c:v>160524</c:v>
                </c:pt>
                <c:pt idx="1">
                  <c:v>505652</c:v>
                </c:pt>
                <c:pt idx="2">
                  <c:v>174965</c:v>
                </c:pt>
                <c:pt idx="3">
                  <c:v>167787</c:v>
                </c:pt>
                <c:pt idx="4">
                  <c:v>532868</c:v>
                </c:pt>
                <c:pt idx="5">
                  <c:v>594837</c:v>
                </c:pt>
                <c:pt idx="6">
                  <c:v>432519</c:v>
                </c:pt>
                <c:pt idx="7">
                  <c:v>369521</c:v>
                </c:pt>
                <c:pt idx="8">
                  <c:v>426680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6-472A-82DA-EA5E8C079E66}"/>
            </c:ext>
          </c:extLst>
        </c:ser>
        <c:ser>
          <c:idx val="2"/>
          <c:order val="2"/>
          <c:tx>
            <c:strRef>
              <c:f>'TCR budget et crédits'!$E$27</c:f>
              <c:strCache>
                <c:ptCount val="1"/>
                <c:pt idx="0">
                  <c:v>Operating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'TCR budget et crédits'!$A$28:$A$36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'TCR budget et crédits'!$E$28:$E$36</c:f>
              <c:numCache>
                <c:formatCode>#,##0</c:formatCode>
                <c:ptCount val="9"/>
                <c:pt idx="0">
                  <c:v>603025</c:v>
                </c:pt>
                <c:pt idx="1">
                  <c:v>627695</c:v>
                </c:pt>
                <c:pt idx="2">
                  <c:v>508215</c:v>
                </c:pt>
                <c:pt idx="3">
                  <c:v>486026</c:v>
                </c:pt>
                <c:pt idx="4">
                  <c:v>474981</c:v>
                </c:pt>
                <c:pt idx="5">
                  <c:v>543211.19999999995</c:v>
                </c:pt>
                <c:pt idx="6">
                  <c:v>605225.19999999995</c:v>
                </c:pt>
                <c:pt idx="7">
                  <c:v>644915.19999999995</c:v>
                </c:pt>
                <c:pt idx="8">
                  <c:v>685130.2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E6-472A-82DA-EA5E8C079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9598479"/>
        <c:axId val="1249598063"/>
      </c:barChart>
      <c:catAx>
        <c:axId val="124959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1249598063"/>
        <c:crosses val="autoZero"/>
        <c:auto val="1"/>
        <c:lblAlgn val="ctr"/>
        <c:lblOffset val="100"/>
        <c:noMultiLvlLbl val="0"/>
      </c:catAx>
      <c:valAx>
        <c:axId val="1249598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124959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25573053368328"/>
          <c:y val="0.9110416817176159"/>
          <c:w val="0.50860761154855638"/>
          <c:h val="5.23441601049868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latin typeface="Arial Narrow" panose="020B0606020202030204" pitchFamily="34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7EDEB3C-BB16-46DE-8248-4F8DEF4A96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D58E690-F6CA-44BC-8836-F3B2C8DEFC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511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AFCF62BB-4FEF-4130-8CC3-5D7B8BA080F3}" type="datetimeFigureOut">
              <a:rPr lang="fr-BE" smtClean="0"/>
              <a:t>12-09-22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74895B-40C3-4890-84B4-81CD104CF8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6221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01BB4A-96CA-4240-AB35-AA5B408749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511" y="6456221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BA12FDCB-B22F-4CFF-9D7E-9E11644E70B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33843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511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0BB48F9A-C2E1-43B4-A66B-0527C2BC261E}" type="datetimeFigureOut">
              <a:rPr lang="fr-BE" smtClean="0"/>
              <a:t>12-09-22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221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511" y="6456221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EDCEB290-3762-4345-BA55-7B091D53760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872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Maxime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EB290-3762-4345-BA55-7B091D53760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683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Maxime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EB290-3762-4345-BA55-7B091D537607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500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8A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8A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8A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3E0BA3-891C-8E4E-B866-79EB9CC507B0}"/>
              </a:ext>
            </a:extLst>
          </p:cNvPr>
          <p:cNvSpPr/>
          <p:nvPr userDrawn="1"/>
        </p:nvSpPr>
        <p:spPr>
          <a:xfrm>
            <a:off x="-11764" y="0"/>
            <a:ext cx="12192000" cy="6858000"/>
          </a:xfrm>
          <a:prstGeom prst="rect">
            <a:avLst/>
          </a:prstGeom>
          <a:solidFill>
            <a:srgbClr val="8B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6" name="Titre 1"/>
          <p:cNvSpPr>
            <a:spLocks noGrp="1" noChangeAspect="1"/>
          </p:cNvSpPr>
          <p:nvPr>
            <p:ph type="ctrTitle" hasCustomPrompt="1"/>
          </p:nvPr>
        </p:nvSpPr>
        <p:spPr>
          <a:xfrm>
            <a:off x="1133670" y="3736413"/>
            <a:ext cx="9924663" cy="984885"/>
          </a:xfrm>
          <a:prstGeom prst="rect">
            <a:avLst/>
          </a:prstGeom>
        </p:spPr>
        <p:txBody>
          <a:bodyPr/>
          <a:lstStyle>
            <a:lvl1pPr algn="ctr">
              <a:defRPr sz="3200" b="1" i="0" u="none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fr-BE" dirty="0"/>
              <a:t>TITRE DE LA PRESENTATION </a:t>
            </a:r>
            <a:br>
              <a:rPr lang="fr-BE" dirty="0"/>
            </a:br>
            <a:r>
              <a:rPr lang="fr-BE" dirty="0"/>
              <a:t>+ horaire</a:t>
            </a:r>
          </a:p>
        </p:txBody>
      </p:sp>
      <p:pic>
        <p:nvPicPr>
          <p:cNvPr id="7" name="Image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35FD8A74-0EE0-284E-989F-AB2C653FE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33" y="1189440"/>
            <a:ext cx="1409937" cy="895411"/>
          </a:xfrm>
          <a:prstGeom prst="rect">
            <a:avLst/>
          </a:prstGeom>
        </p:spPr>
      </p:pic>
      <p:pic>
        <p:nvPicPr>
          <p:cNvPr id="8" name="Image 7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2ED636FC-BAFA-C943-AA29-A31D69DAD6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431" y="6168510"/>
            <a:ext cx="896991" cy="56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4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7491" y="6112764"/>
            <a:ext cx="920495" cy="5806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920" y="132714"/>
            <a:ext cx="764984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8A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606" y="1240282"/>
            <a:ext cx="11276787" cy="433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C36C1-F9E6-774B-BFB9-C17CACA85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668" y="2895600"/>
            <a:ext cx="9924663" cy="2646878"/>
          </a:xfrm>
        </p:spPr>
        <p:txBody>
          <a:bodyPr/>
          <a:lstStyle/>
          <a:p>
            <a:r>
              <a:rPr lang="fr-FR" sz="3600" dirty="0" err="1">
                <a:latin typeface="Arial Narrow" panose="020B0606020202030204" pitchFamily="34" charset="0"/>
              </a:rPr>
              <a:t>Colloquium</a:t>
            </a:r>
            <a:r>
              <a:rPr lang="fr-FR" sz="3600" dirty="0">
                <a:latin typeface="Arial Narrow" panose="020B0606020202030204" pitchFamily="34" charset="0"/>
              </a:rPr>
              <a:t>: 50 </a:t>
            </a:r>
            <a:r>
              <a:rPr lang="fr-FR" sz="3600" dirty="0" err="1">
                <a:latin typeface="Arial Narrow" panose="020B0606020202030204" pitchFamily="34" charset="0"/>
              </a:rPr>
              <a:t>years</a:t>
            </a:r>
            <a:r>
              <a:rPr lang="fr-FR" sz="3600" dirty="0">
                <a:latin typeface="Arial Narrow" panose="020B0606020202030204" pitchFamily="34" charset="0"/>
              </a:rPr>
              <a:t> of </a:t>
            </a:r>
            <a:r>
              <a:rPr lang="fr-FR" sz="3600" dirty="0" err="1">
                <a:latin typeface="Arial Narrow" panose="020B0606020202030204" pitchFamily="34" charset="0"/>
              </a:rPr>
              <a:t>particle</a:t>
            </a:r>
            <a:r>
              <a:rPr lang="fr-FR" sz="3600" dirty="0">
                <a:latin typeface="Arial Narrow" panose="020B0606020202030204" pitchFamily="34" charset="0"/>
              </a:rPr>
              <a:t> </a:t>
            </a:r>
            <a:r>
              <a:rPr lang="fr-FR" sz="3600" dirty="0" err="1">
                <a:latin typeface="Arial Narrow" panose="020B0606020202030204" pitchFamily="34" charset="0"/>
              </a:rPr>
              <a:t>physics</a:t>
            </a:r>
            <a:r>
              <a:rPr lang="fr-FR" sz="3600" dirty="0">
                <a:latin typeface="Arial Narrow" panose="020B0606020202030204" pitchFamily="34" charset="0"/>
              </a:rPr>
              <a:t> </a:t>
            </a:r>
            <a:r>
              <a:rPr lang="fr-FR" sz="3600" dirty="0" err="1">
                <a:latin typeface="Arial Narrow" panose="020B0606020202030204" pitchFamily="34" charset="0"/>
              </a:rPr>
              <a:t>research</a:t>
            </a:r>
            <a:br>
              <a:rPr lang="fr-FR" sz="3600" dirty="0">
                <a:latin typeface="Arial Narrow" panose="020B0606020202030204" pitchFamily="34" charset="0"/>
              </a:rPr>
            </a:br>
            <a:r>
              <a:rPr lang="fr-FR" sz="3600" i="1" dirty="0" err="1">
                <a:latin typeface="Arial Narrow" panose="020B0606020202030204" pitchFamily="34" charset="0"/>
              </a:rPr>
              <a:t>Words</a:t>
            </a:r>
            <a:r>
              <a:rPr lang="fr-FR" sz="3600" i="1" dirty="0">
                <a:latin typeface="Arial Narrow" panose="020B0606020202030204" pitchFamily="34" charset="0"/>
              </a:rPr>
              <a:t> </a:t>
            </a:r>
            <a:r>
              <a:rPr lang="fr-FR" sz="3600" i="1" dirty="0" err="1">
                <a:latin typeface="Arial Narrow" panose="020B0606020202030204" pitchFamily="34" charset="0"/>
              </a:rPr>
              <a:t>from</a:t>
            </a:r>
            <a:r>
              <a:rPr lang="fr-FR" sz="3600" i="1" dirty="0">
                <a:latin typeface="Arial Narrow" panose="020B0606020202030204" pitchFamily="34" charset="0"/>
              </a:rPr>
              <a:t> the </a:t>
            </a:r>
            <a:r>
              <a:rPr lang="fr-FR" sz="3600" i="1" dirty="0" err="1">
                <a:latin typeface="Arial Narrow" panose="020B0606020202030204" pitchFamily="34" charset="0"/>
              </a:rPr>
              <a:t>funding</a:t>
            </a:r>
            <a:r>
              <a:rPr lang="fr-FR" sz="3600" i="1" dirty="0">
                <a:latin typeface="Arial Narrow" panose="020B0606020202030204" pitchFamily="34" charset="0"/>
              </a:rPr>
              <a:t> </a:t>
            </a:r>
            <a:r>
              <a:rPr lang="fr-FR" sz="3600" i="1" dirty="0" err="1">
                <a:latin typeface="Arial Narrow" panose="020B0606020202030204" pitchFamily="34" charset="0"/>
              </a:rPr>
              <a:t>agencies</a:t>
            </a:r>
            <a:br>
              <a:rPr lang="fr-FR" sz="3600" i="1" dirty="0">
                <a:latin typeface="Arial Narrow" panose="020B0606020202030204" pitchFamily="34" charset="0"/>
              </a:rPr>
            </a:br>
            <a:r>
              <a:rPr lang="fr-FR" sz="3600" i="1" dirty="0">
                <a:latin typeface="Arial Narrow" panose="020B0606020202030204" pitchFamily="34" charset="0"/>
              </a:rPr>
              <a:t>(F.R.S.-FNRS)</a:t>
            </a:r>
            <a:br>
              <a:rPr lang="fr-FR" sz="3600" dirty="0">
                <a:latin typeface="Arial Narrow" panose="020B0606020202030204" pitchFamily="34" charset="0"/>
              </a:rPr>
            </a:br>
            <a:br>
              <a:rPr lang="fr-FR" sz="3600" dirty="0">
                <a:latin typeface="Arial Narrow" panose="020B0606020202030204" pitchFamily="34" charset="0"/>
              </a:rPr>
            </a:br>
            <a:r>
              <a:rPr lang="fr-FR" sz="2800" dirty="0">
                <a:latin typeface="Arial Narrow" panose="020B0606020202030204" pitchFamily="34" charset="0"/>
              </a:rPr>
              <a:t>14 </a:t>
            </a:r>
            <a:r>
              <a:rPr lang="fr-FR" sz="2800" dirty="0" err="1">
                <a:latin typeface="Arial Narrow" panose="020B0606020202030204" pitchFamily="34" charset="0"/>
              </a:rPr>
              <a:t>September</a:t>
            </a:r>
            <a:r>
              <a:rPr lang="fr-FR" sz="2800" dirty="0">
                <a:latin typeface="Arial Narrow" panose="020B0606020202030204" pitchFamily="34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95429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36202D1-3DCA-8673-747D-E534F0739D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2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9F6DA2-45C3-304B-4F14-1D27327B4B95}"/>
              </a:ext>
            </a:extLst>
          </p:cNvPr>
          <p:cNvSpPr txBox="1"/>
          <p:nvPr/>
        </p:nvSpPr>
        <p:spPr>
          <a:xfrm>
            <a:off x="304800" y="69374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>
                <a:solidFill>
                  <a:srgbClr val="840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1. THE FUND FOR SCIENTIFIC RESEARCH – FNRS</a:t>
            </a:r>
          </a:p>
        </p:txBody>
      </p:sp>
      <p:sp>
        <p:nvSpPr>
          <p:cNvPr id="11" name="Lorem ipsum dolor sit amet, consectetur adipiscing elit, sed do eiusmod tempor incididunt ut labore et dolore magna aliqua.…">
            <a:extLst>
              <a:ext uri="{FF2B5EF4-FFF2-40B4-BE49-F238E27FC236}">
                <a16:creationId xmlns:a16="http://schemas.microsoft.com/office/drawing/2014/main" id="{06A624EF-8E3D-42A6-B9B1-D8D3B4DE6051}"/>
              </a:ext>
            </a:extLst>
          </p:cNvPr>
          <p:cNvSpPr txBox="1"/>
          <p:nvPr/>
        </p:nvSpPr>
        <p:spPr>
          <a:xfrm>
            <a:off x="1017740" y="907797"/>
            <a:ext cx="11174260" cy="5042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635000" indent="-635000" algn="l" defTabSz="457200">
              <a:spcBef>
                <a:spcPts val="3000"/>
              </a:spcBef>
              <a:buSzPct val="100000"/>
              <a:buFont typeface="Wingdings" panose="05000000000000000000" pitchFamily="2" charset="2"/>
              <a:buChar char="§"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r-BE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Private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fr-BE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foundation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of public utility (</a:t>
            </a:r>
            <a:r>
              <a:rPr lang="fr-BE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since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1928)</a:t>
            </a:r>
          </a:p>
          <a:p>
            <a:pPr marL="635000" indent="-635000" algn="l" defTabSz="457200">
              <a:spcBef>
                <a:spcPts val="3000"/>
              </a:spcBef>
              <a:buSzPct val="100000"/>
              <a:buFont typeface="Wingdings" panose="05000000000000000000" pitchFamily="2" charset="2"/>
              <a:buChar char="§"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  <a:sym typeface="Helvetica"/>
              </a:rPr>
              <a:t>2,000 researchers at all stages of their scientific careers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  <a:sym typeface="Helvetica"/>
              </a:rPr>
              <a:t> </a:t>
            </a:r>
          </a:p>
          <a:p>
            <a:pPr marL="635000" indent="-635000" algn="l" defTabSz="457200">
              <a:spcBef>
                <a:spcPts val="3000"/>
              </a:spcBef>
              <a:buSzPct val="100000"/>
              <a:buFont typeface="Wingdings" panose="05000000000000000000" pitchFamily="2" charset="2"/>
              <a:buChar char="§"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  <a:sym typeface="Helvetica"/>
              </a:rPr>
              <a:t>1,000 research projects (research programs, research credits, equipment, international projects, ...)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  <a:sym typeface="Helvetica"/>
              </a:rPr>
              <a:t> </a:t>
            </a:r>
          </a:p>
          <a:p>
            <a:pPr marL="635000" indent="-635000" algn="l" defTabSz="457200">
              <a:spcBef>
                <a:spcPts val="3000"/>
              </a:spcBef>
              <a:buSzPct val="100000"/>
              <a:buFont typeface="Wingdings" panose="05000000000000000000" pitchFamily="2" charset="2"/>
              <a:buChar char="§"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r-F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All the </a:t>
            </a:r>
            <a:r>
              <a:rPr lang="fr-FR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fields</a:t>
            </a:r>
            <a:r>
              <a:rPr lang="fr-F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of science</a:t>
            </a:r>
          </a:p>
          <a:p>
            <a:pPr marL="635000" indent="-635000" algn="l" defTabSz="457200">
              <a:spcBef>
                <a:spcPts val="3000"/>
              </a:spcBef>
              <a:buSzPct val="100000"/>
              <a:buFont typeface="Wingdings" panose="05000000000000000000" pitchFamily="2" charset="2"/>
              <a:buChar char="§"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~ 200 Million € </a:t>
            </a:r>
            <a:r>
              <a:rPr lang="fr-BE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budget</a:t>
            </a:r>
            <a:r>
              <a:rPr lang="fr-BE" sz="2800" dirty="0" err="1">
                <a:latin typeface="Arial Narrow" panose="020B0606020202030204" pitchFamily="34" charset="0"/>
              </a:rPr>
              <a:t>t</a:t>
            </a:r>
            <a:endParaRPr lang="fr-BE" sz="2800" dirty="0">
              <a:latin typeface="Arial Narrow" panose="020B0606020202030204" pitchFamily="34" charset="0"/>
            </a:endParaRPr>
          </a:p>
          <a:p>
            <a:pPr marL="635000" indent="-635000" algn="l" defTabSz="457200">
              <a:spcBef>
                <a:spcPts val="3000"/>
              </a:spcBef>
              <a:buSzPct val="100000"/>
              <a:buFont typeface="Wingdings" panose="05000000000000000000" pitchFamily="2" charset="2"/>
              <a:buChar char="§"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Science administration and </a:t>
            </a:r>
            <a:r>
              <a:rPr lang="fr-BE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evaluation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(more </a:t>
            </a:r>
            <a:r>
              <a:rPr lang="fr-BE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than</a:t>
            </a:r>
            <a:r>
              <a:rPr lang="fr-BE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15.000 international experts)</a:t>
            </a:r>
          </a:p>
        </p:txBody>
      </p:sp>
    </p:spTree>
    <p:extLst>
      <p:ext uri="{BB962C8B-B14F-4D97-AF65-F5344CB8AC3E}">
        <p14:creationId xmlns:p14="http://schemas.microsoft.com/office/powerpoint/2010/main" val="307428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36202D1-3DCA-8673-747D-E534F0739D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3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9F6DA2-45C3-304B-4F14-1D27327B4B95}"/>
              </a:ext>
            </a:extLst>
          </p:cNvPr>
          <p:cNvSpPr txBox="1"/>
          <p:nvPr/>
        </p:nvSpPr>
        <p:spPr>
          <a:xfrm>
            <a:off x="381000" y="199362"/>
            <a:ext cx="1143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2. THE FUND FOR SCIENTIFIC RESEARCH – FNRS AND ITS SUPPORT TO FUNDAMENTAL PHYSICS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878A2B8-39D2-7FCC-A4B4-F37919694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92" y="1153469"/>
            <a:ext cx="6962925" cy="48767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6D2182B-2642-50BC-7BDD-3C8B266E7ED1}"/>
              </a:ext>
            </a:extLst>
          </p:cNvPr>
          <p:cNvSpPr/>
          <p:nvPr/>
        </p:nvSpPr>
        <p:spPr>
          <a:xfrm>
            <a:off x="6077211" y="2927504"/>
            <a:ext cx="1752600" cy="1676400"/>
          </a:xfrm>
          <a:prstGeom prst="rect">
            <a:avLst/>
          </a:prstGeom>
          <a:noFill/>
          <a:ln w="57150">
            <a:solidFill>
              <a:srgbClr val="840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EA827EF-0963-FA98-E18A-4FC78839E6B3}"/>
              </a:ext>
            </a:extLst>
          </p:cNvPr>
          <p:cNvSpPr txBox="1"/>
          <p:nvPr/>
        </p:nvSpPr>
        <p:spPr>
          <a:xfrm>
            <a:off x="381000" y="2688486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>
                <a:latin typeface="Arial Narrow" panose="020B0606020202030204" pitchFamily="34" charset="0"/>
              </a:rPr>
              <a:t>8 </a:t>
            </a:r>
            <a:r>
              <a:rPr lang="fr-BE" sz="3200" dirty="0" err="1">
                <a:latin typeface="Arial Narrow" panose="020B0606020202030204" pitchFamily="34" charset="0"/>
              </a:rPr>
              <a:t>specialised</a:t>
            </a:r>
            <a:r>
              <a:rPr lang="fr-BE" sz="3200" dirty="0">
                <a:latin typeface="Arial Narrow" panose="020B0606020202030204" pitchFamily="34" charset="0"/>
              </a:rPr>
              <a:t> </a:t>
            </a:r>
            <a:r>
              <a:rPr lang="fr-BE" sz="3200" dirty="0" err="1">
                <a:latin typeface="Arial Narrow" panose="020B0606020202030204" pitchFamily="34" charset="0"/>
              </a:rPr>
              <a:t>associated</a:t>
            </a:r>
            <a:r>
              <a:rPr lang="fr-BE" sz="3200" dirty="0">
                <a:latin typeface="Arial Narrow" panose="020B0606020202030204" pitchFamily="34" charset="0"/>
              </a:rPr>
              <a:t> Funds</a:t>
            </a:r>
          </a:p>
        </p:txBody>
      </p:sp>
    </p:spTree>
    <p:extLst>
      <p:ext uri="{BB962C8B-B14F-4D97-AF65-F5344CB8AC3E}">
        <p14:creationId xmlns:p14="http://schemas.microsoft.com/office/powerpoint/2010/main" val="314445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36202D1-3DCA-8673-747D-E534F0739D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4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9F6DA2-45C3-304B-4F14-1D27327B4B95}"/>
              </a:ext>
            </a:extLst>
          </p:cNvPr>
          <p:cNvSpPr txBox="1"/>
          <p:nvPr/>
        </p:nvSpPr>
        <p:spPr>
          <a:xfrm>
            <a:off x="381000" y="199362"/>
            <a:ext cx="1143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2. THE FUND FOR SCIENTIFIC RESEARCH – FNRS AND ITS SUPPORT TO FUNDAMENTAL PHYSICS (2)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36A4A30-C3C9-C68E-5546-86C37886ACFE}"/>
              </a:ext>
            </a:extLst>
          </p:cNvPr>
          <p:cNvSpPr txBox="1"/>
          <p:nvPr/>
        </p:nvSpPr>
        <p:spPr>
          <a:xfrm>
            <a:off x="457200" y="1559883"/>
            <a:ext cx="1097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BE" sz="3200" b="1" dirty="0">
                <a:latin typeface="Arial Narrow" panose="020B0606020202030204" pitchFamily="34" charset="0"/>
              </a:rPr>
              <a:t>1928: FNRS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BE" sz="32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BE" sz="3200" b="1" dirty="0">
                <a:latin typeface="Arial Narrow" panose="020B0606020202030204" pitchFamily="34" charset="0"/>
              </a:rPr>
              <a:t>1947 : IISN (</a:t>
            </a:r>
            <a:r>
              <a:rPr lang="en-US" sz="3200" dirty="0">
                <a:latin typeface="Arial Narrow" panose="020B0606020202030204" pitchFamily="34" charset="0"/>
              </a:rPr>
              <a:t>Interuniversity Institute for </a:t>
            </a:r>
          </a:p>
          <a:p>
            <a:pPr algn="just"/>
            <a:r>
              <a:rPr lang="en-US" sz="3200" dirty="0">
                <a:latin typeface="Arial Narrow" panose="020B0606020202030204" pitchFamily="34" charset="0"/>
              </a:rPr>
              <a:t>              Nuclear Sciences</a:t>
            </a:r>
            <a:r>
              <a:rPr lang="en-US" sz="3200" b="1" dirty="0">
                <a:latin typeface="Arial Narrow" panose="020B0606020202030204" pitchFamily="34" charset="0"/>
              </a:rPr>
              <a:t>) </a:t>
            </a:r>
          </a:p>
          <a:p>
            <a:pPr algn="just"/>
            <a:endParaRPr lang="en-US" sz="32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200" b="1" dirty="0">
                <a:latin typeface="Arial Narrow" panose="020B0606020202030204" pitchFamily="34" charset="0"/>
              </a:rPr>
              <a:t>1953: CERN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200" b="1" dirty="0">
                <a:latin typeface="Arial Narrow" panose="020B0606020202030204" pitchFamily="34" charset="0"/>
              </a:rPr>
              <a:t>1972: IIHE</a:t>
            </a:r>
            <a:endParaRPr lang="fr-FR" sz="3200" b="1" dirty="0">
              <a:latin typeface="Arial Narrow" panose="020B0606020202030204" pitchFamily="34" charset="0"/>
            </a:endParaRPr>
          </a:p>
          <a:p>
            <a:endParaRPr lang="fr-BE" sz="3200" dirty="0">
              <a:latin typeface="Arial Narrow" panose="020B0606020202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1762A4C-B7E7-9FDC-FA62-71BC755D7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481" y="859343"/>
            <a:ext cx="3516594" cy="579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3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10CCAF1-D2E2-8437-507F-E8AB441BA54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5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0FD4EC-5F4A-4510-A903-21F5BFD11616}"/>
              </a:ext>
            </a:extLst>
          </p:cNvPr>
          <p:cNvSpPr txBox="1"/>
          <p:nvPr/>
        </p:nvSpPr>
        <p:spPr>
          <a:xfrm>
            <a:off x="381000" y="199362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3. BELGIUM AS A KEY PLAYER IN RESEARCH IN PHYSICS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BA4F7B81-0F38-986A-9361-9B0293B83D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441962"/>
              </p:ext>
            </p:extLst>
          </p:nvPr>
        </p:nvGraphicFramePr>
        <p:xfrm>
          <a:off x="1544877" y="1964725"/>
          <a:ext cx="9144000" cy="441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773EF918-611C-4C28-4928-B752DD0E6B40}"/>
              </a:ext>
            </a:extLst>
          </p:cNvPr>
          <p:cNvSpPr txBox="1"/>
          <p:nvPr/>
        </p:nvSpPr>
        <p:spPr>
          <a:xfrm>
            <a:off x="1295400" y="1087769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latin typeface="Arial Narrow" panose="020B0606020202030204" pitchFamily="34" charset="0"/>
              </a:rPr>
              <a:t>part of </a:t>
            </a:r>
            <a:r>
              <a:rPr lang="fr-BE" sz="2400" b="1" dirty="0" err="1">
                <a:latin typeface="Arial Narrow" panose="020B0606020202030204" pitchFamily="34" charset="0"/>
              </a:rPr>
              <a:t>physics</a:t>
            </a:r>
            <a:r>
              <a:rPr lang="fr-BE" sz="2400" b="1" dirty="0">
                <a:latin typeface="Arial Narrow" panose="020B0606020202030204" pitchFamily="34" charset="0"/>
              </a:rPr>
              <a:t> / </a:t>
            </a:r>
            <a:r>
              <a:rPr lang="fr-BE" sz="2400" b="1" dirty="0" err="1">
                <a:latin typeface="Arial Narrow" panose="020B0606020202030204" pitchFamily="34" charset="0"/>
              </a:rPr>
              <a:t>astronomy</a:t>
            </a:r>
            <a:r>
              <a:rPr lang="fr-BE" sz="2400" b="1" dirty="0">
                <a:latin typeface="Arial Narrow" panose="020B0606020202030204" pitchFamily="34" charset="0"/>
              </a:rPr>
              <a:t> </a:t>
            </a:r>
            <a:r>
              <a:rPr lang="fr-BE" sz="2400" b="1" dirty="0" err="1">
                <a:latin typeface="Arial Narrow" panose="020B0606020202030204" pitchFamily="34" charset="0"/>
              </a:rPr>
              <a:t>amongst</a:t>
            </a:r>
            <a:r>
              <a:rPr lang="fr-BE" sz="2400" b="1" dirty="0">
                <a:latin typeface="Arial Narrow" panose="020B0606020202030204" pitchFamily="34" charset="0"/>
              </a:rPr>
              <a:t> 2021 « Belgian » publications (</a:t>
            </a:r>
            <a:r>
              <a:rPr lang="fr-BE" sz="2400" b="1" dirty="0" err="1">
                <a:latin typeface="Arial Narrow" panose="020B0606020202030204" pitchFamily="34" charset="0"/>
              </a:rPr>
              <a:t>scopus</a:t>
            </a:r>
            <a:r>
              <a:rPr lang="fr-BE" sz="2400" b="1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587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8F305B9-675C-9E79-FBCF-729FFEA4B3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6</a:t>
            </a:fld>
            <a:endParaRPr lang="fr-BE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A73C2B3C-4760-0E14-C753-D15A0FF77A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8298726"/>
              </p:ext>
            </p:extLst>
          </p:nvPr>
        </p:nvGraphicFramePr>
        <p:xfrm>
          <a:off x="762000" y="2532711"/>
          <a:ext cx="10820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1075D56D-D8CF-B203-343D-0C0BF23FEDC4}"/>
              </a:ext>
            </a:extLst>
          </p:cNvPr>
          <p:cNvSpPr txBox="1"/>
          <p:nvPr/>
        </p:nvSpPr>
        <p:spPr>
          <a:xfrm>
            <a:off x="495300" y="835478"/>
            <a:ext cx="1120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err="1">
                <a:latin typeface="Arial Narrow" panose="020B0606020202030204" pitchFamily="34" charset="0"/>
              </a:rPr>
              <a:t>most</a:t>
            </a:r>
            <a:r>
              <a:rPr lang="fr-BE" sz="2800" b="1" dirty="0">
                <a:latin typeface="Arial Narrow" panose="020B0606020202030204" pitchFamily="34" charset="0"/>
              </a:rPr>
              <a:t> </a:t>
            </a:r>
            <a:r>
              <a:rPr lang="fr-BE" sz="2800" b="1" dirty="0" err="1">
                <a:latin typeface="Arial Narrow" panose="020B0606020202030204" pitchFamily="34" charset="0"/>
              </a:rPr>
              <a:t>frequently</a:t>
            </a:r>
            <a:r>
              <a:rPr lang="fr-BE" sz="2800" b="1" dirty="0">
                <a:latin typeface="Arial Narrow" panose="020B0606020202030204" pitchFamily="34" charset="0"/>
              </a:rPr>
              <a:t> </a:t>
            </a:r>
            <a:r>
              <a:rPr lang="fr-BE" sz="2800" b="1" dirty="0" err="1">
                <a:latin typeface="Arial Narrow" panose="020B0606020202030204" pitchFamily="34" charset="0"/>
              </a:rPr>
              <a:t>acknowledged</a:t>
            </a:r>
            <a:r>
              <a:rPr lang="fr-BE" sz="2800" b="1" dirty="0">
                <a:latin typeface="Arial Narrow" panose="020B0606020202030204" pitchFamily="34" charset="0"/>
              </a:rPr>
              <a:t> sources of </a:t>
            </a:r>
            <a:r>
              <a:rPr lang="fr-BE" sz="2800" b="1" dirty="0" err="1">
                <a:latin typeface="Arial Narrow" panose="020B0606020202030204" pitchFamily="34" charset="0"/>
              </a:rPr>
              <a:t>financing</a:t>
            </a:r>
            <a:r>
              <a:rPr lang="fr-BE" sz="2800" b="1" dirty="0">
                <a:latin typeface="Arial Narrow" panose="020B0606020202030204" pitchFamily="34" charset="0"/>
              </a:rPr>
              <a:t> in Belgian publications in </a:t>
            </a:r>
            <a:r>
              <a:rPr lang="fr-BE" sz="2800" b="1" dirty="0" err="1">
                <a:latin typeface="Arial Narrow" panose="020B0606020202030204" pitchFamily="34" charset="0"/>
              </a:rPr>
              <a:t>physics</a:t>
            </a:r>
            <a:r>
              <a:rPr lang="fr-BE" sz="2800" b="1" dirty="0">
                <a:latin typeface="Arial Narrow" panose="020B0606020202030204" pitchFamily="34" charset="0"/>
              </a:rPr>
              <a:t> / </a:t>
            </a:r>
            <a:r>
              <a:rPr lang="fr-BE" sz="2800" b="1" dirty="0" err="1">
                <a:latin typeface="Arial Narrow" panose="020B0606020202030204" pitchFamily="34" charset="0"/>
              </a:rPr>
              <a:t>astronomy</a:t>
            </a:r>
            <a:r>
              <a:rPr lang="fr-BE" sz="2800" b="1" dirty="0">
                <a:latin typeface="Arial Narrow" panose="020B0606020202030204" pitchFamily="34" charset="0"/>
              </a:rPr>
              <a:t> (2011-2021) </a:t>
            </a:r>
          </a:p>
          <a:p>
            <a:pPr algn="ctr"/>
            <a:r>
              <a:rPr lang="fr-BE" sz="2800" i="1" dirty="0">
                <a:latin typeface="Arial Narrow" panose="020B0606020202030204" pitchFamily="34" charset="0"/>
              </a:rPr>
              <a:t>publications </a:t>
            </a:r>
            <a:r>
              <a:rPr lang="fr-BE" sz="2800" i="1" dirty="0" err="1">
                <a:latin typeface="Arial Narrow" panose="020B0606020202030204" pitchFamily="34" charset="0"/>
              </a:rPr>
              <a:t>involving</a:t>
            </a:r>
            <a:r>
              <a:rPr lang="fr-BE" sz="2800" i="1" dirty="0">
                <a:latin typeface="Arial Narrow" panose="020B0606020202030204" pitchFamily="34" charset="0"/>
              </a:rPr>
              <a:t> at least one </a:t>
            </a:r>
            <a:r>
              <a:rPr lang="fr-BE" sz="2800" i="1" dirty="0" err="1">
                <a:latin typeface="Arial Narrow" panose="020B0606020202030204" pitchFamily="34" charset="0"/>
              </a:rPr>
              <a:t>author</a:t>
            </a:r>
            <a:r>
              <a:rPr lang="fr-BE" sz="2800" i="1" dirty="0">
                <a:latin typeface="Arial Narrow" panose="020B0606020202030204" pitchFamily="34" charset="0"/>
              </a:rPr>
              <a:t> </a:t>
            </a:r>
            <a:r>
              <a:rPr lang="fr-BE" sz="2800" i="1" dirty="0" err="1">
                <a:latin typeface="Arial Narrow" panose="020B0606020202030204" pitchFamily="34" charset="0"/>
              </a:rPr>
              <a:t>affiliated</a:t>
            </a:r>
            <a:r>
              <a:rPr lang="fr-BE" sz="2800" i="1" dirty="0">
                <a:latin typeface="Arial Narrow" panose="020B0606020202030204" pitchFamily="34" charset="0"/>
              </a:rPr>
              <a:t> to </a:t>
            </a:r>
            <a:r>
              <a:rPr lang="fr-BE" sz="2800" i="1">
                <a:latin typeface="Arial Narrow" panose="020B0606020202030204" pitchFamily="34" charset="0"/>
              </a:rPr>
              <a:t>a </a:t>
            </a:r>
            <a:r>
              <a:rPr lang="fr-BE" sz="2800" i="1" dirty="0">
                <a:latin typeface="Arial Narrow" panose="020B0606020202030204" pitchFamily="34" charset="0"/>
              </a:rPr>
              <a:t>B</a:t>
            </a:r>
            <a:r>
              <a:rPr lang="fr-BE" sz="2800" i="1">
                <a:latin typeface="Arial Narrow" panose="020B0606020202030204" pitchFamily="34" charset="0"/>
              </a:rPr>
              <a:t>elgian </a:t>
            </a:r>
            <a:r>
              <a:rPr lang="fr-BE" sz="2800" i="1" dirty="0">
                <a:latin typeface="Arial Narrow" panose="020B0606020202030204" pitchFamily="34" charset="0"/>
              </a:rPr>
              <a:t>institution - </a:t>
            </a:r>
            <a:r>
              <a:rPr lang="fr-BE" sz="2800" dirty="0" err="1">
                <a:latin typeface="Arial Narrow" panose="020B0606020202030204" pitchFamily="34" charset="0"/>
              </a:rPr>
              <a:t>scopus</a:t>
            </a:r>
            <a:endParaRPr lang="fr-BE" sz="2800" dirty="0">
              <a:latin typeface="Arial Narrow" panose="020B0606020202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3452C4-830C-C32A-7B75-52275BABC0BB}"/>
              </a:ext>
            </a:extLst>
          </p:cNvPr>
          <p:cNvSpPr txBox="1"/>
          <p:nvPr/>
        </p:nvSpPr>
        <p:spPr>
          <a:xfrm>
            <a:off x="381000" y="199362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3. BELGIUM AS A KEY PLAYER IN RESEARCH IN PHYSICS (2)</a:t>
            </a:r>
          </a:p>
        </p:txBody>
      </p:sp>
    </p:spTree>
    <p:extLst>
      <p:ext uri="{BB962C8B-B14F-4D97-AF65-F5344CB8AC3E}">
        <p14:creationId xmlns:p14="http://schemas.microsoft.com/office/powerpoint/2010/main" val="72114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81788B2-CB28-06D7-D168-7DBB43F8F0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7</a:t>
            </a:fld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74BEE3C-D0BE-8A4F-E583-8EFA74EFA962}"/>
              </a:ext>
            </a:extLst>
          </p:cNvPr>
          <p:cNvSpPr txBox="1"/>
          <p:nvPr/>
        </p:nvSpPr>
        <p:spPr>
          <a:xfrm>
            <a:off x="838200" y="1143000"/>
            <a:ext cx="1074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>
                <a:latin typeface="Arial Narrow" panose="020B0606020202030204" pitchFamily="34" charset="0"/>
              </a:rPr>
              <a:t>F.R.S.-FNRS </a:t>
            </a:r>
            <a:r>
              <a:rPr lang="fr-BE" sz="2800" b="1" u="sng" dirty="0">
                <a:latin typeface="Arial Narrow" panose="020B0606020202030204" pitchFamily="34" charset="0"/>
              </a:rPr>
              <a:t>PhD </a:t>
            </a:r>
            <a:r>
              <a:rPr lang="fr-BE" sz="2800" b="1" u="sng" dirty="0" err="1">
                <a:latin typeface="Arial Narrow" panose="020B0606020202030204" pitchFamily="34" charset="0"/>
              </a:rPr>
              <a:t>grants</a:t>
            </a:r>
            <a:r>
              <a:rPr lang="fr-BE" sz="2800" b="1" u="sng" dirty="0">
                <a:latin typeface="Arial Narrow" panose="020B0606020202030204" pitchFamily="34" charset="0"/>
              </a:rPr>
              <a:t> and </a:t>
            </a:r>
            <a:r>
              <a:rPr lang="fr-BE" sz="2800" b="1" u="sng" dirty="0" err="1">
                <a:latin typeface="Arial Narrow" panose="020B0606020202030204" pitchFamily="34" charset="0"/>
              </a:rPr>
              <a:t>fellowships</a:t>
            </a:r>
            <a:r>
              <a:rPr lang="fr-BE" sz="2800" b="1" u="sng" dirty="0">
                <a:latin typeface="Arial Narrow" panose="020B0606020202030204" pitchFamily="34" charset="0"/>
              </a:rPr>
              <a:t> </a:t>
            </a:r>
            <a:r>
              <a:rPr lang="fr-BE" sz="2800" b="1" dirty="0" err="1">
                <a:latin typeface="Arial Narrow" panose="020B0606020202030204" pitchFamily="34" charset="0"/>
              </a:rPr>
              <a:t>awarded</a:t>
            </a:r>
            <a:r>
              <a:rPr lang="fr-BE" sz="2800" b="1" dirty="0">
                <a:latin typeface="Arial Narrow" panose="020B0606020202030204" pitchFamily="34" charset="0"/>
              </a:rPr>
              <a:t> to IIHE (2013-2022)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9EC8F45-B4FE-9BE4-CB81-2B53031D7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97392"/>
              </p:ext>
            </p:extLst>
          </p:nvPr>
        </p:nvGraphicFramePr>
        <p:xfrm>
          <a:off x="1295400" y="1908608"/>
          <a:ext cx="10134600" cy="4226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9011">
                  <a:extLst>
                    <a:ext uri="{9D8B030D-6E8A-4147-A177-3AD203B41FA5}">
                      <a16:colId xmlns:a16="http://schemas.microsoft.com/office/drawing/2014/main" val="1707812944"/>
                    </a:ext>
                  </a:extLst>
                </a:gridCol>
                <a:gridCol w="4305589">
                  <a:extLst>
                    <a:ext uri="{9D8B030D-6E8A-4147-A177-3AD203B41FA5}">
                      <a16:colId xmlns:a16="http://schemas.microsoft.com/office/drawing/2014/main" val="3526104087"/>
                    </a:ext>
                  </a:extLst>
                </a:gridCol>
              </a:tblGrid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PhD g</a:t>
                      </a:r>
                      <a:r>
                        <a:rPr lang="fr-BE" sz="2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rants</a:t>
                      </a:r>
                      <a:r>
                        <a:rPr lang="fr-BE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fr-BE" sz="2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fellowships</a:t>
                      </a:r>
                      <a:endParaRPr lang="fr-BE" sz="2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0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Awarded</a:t>
                      </a:r>
                      <a:r>
                        <a:rPr lang="fr-BE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to IIHE (2013-2022)</a:t>
                      </a:r>
                      <a:endParaRPr lang="fr-BE" sz="2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0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8234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BE" sz="2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Fellows</a:t>
                      </a:r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 (ASP)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fr-BE" sz="2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78163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FRIA doctoral </a:t>
                      </a:r>
                      <a:r>
                        <a:rPr lang="fr-FR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grants</a:t>
                      </a:r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(FRIA)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882527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dirty="0">
                          <a:latin typeface="Arial Narrow" panose="020B0606020202030204" pitchFamily="34" charset="0"/>
                        </a:rPr>
                        <a:t>Postdoctoral </a:t>
                      </a:r>
                      <a:r>
                        <a:rPr lang="fr-BE" sz="2800" b="1" dirty="0" err="1">
                          <a:latin typeface="Arial Narrow" panose="020B0606020202030204" pitchFamily="34" charset="0"/>
                        </a:rPr>
                        <a:t>Researchers</a:t>
                      </a:r>
                      <a:r>
                        <a:rPr lang="fr-BE" sz="2800" b="1" dirty="0">
                          <a:latin typeface="Arial Narrow" panose="020B0606020202030204" pitchFamily="34" charset="0"/>
                        </a:rPr>
                        <a:t> (CR)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598222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Scientific </a:t>
                      </a:r>
                      <a:r>
                        <a:rPr lang="fr-BE" sz="2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collaborators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615869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dirty="0" err="1"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fr-BE" sz="2800" b="1" dirty="0">
                          <a:latin typeface="Arial Narrow" panose="020B0606020202030204" pitchFamily="34" charset="0"/>
                        </a:rPr>
                        <a:t> Associates (CQ)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271418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dirty="0">
                          <a:latin typeface="Arial Narrow" panose="020B0606020202030204" pitchFamily="34" charset="0"/>
                        </a:rPr>
                        <a:t>Senior </a:t>
                      </a:r>
                      <a:r>
                        <a:rPr lang="fr-BE" sz="2800" b="1" dirty="0" err="1"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fr-BE" sz="2800" b="1" dirty="0">
                          <a:latin typeface="Arial Narrow" panose="020B0606020202030204" pitchFamily="34" charset="0"/>
                        </a:rPr>
                        <a:t> Associates </a:t>
                      </a:r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(MR)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941000"/>
                  </a:ext>
                </a:extLst>
              </a:tr>
              <a:tr h="52836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B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esearch</a:t>
                      </a:r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B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Directors</a:t>
                      </a:r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(DR)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72216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DD1770A-1627-12CE-EE46-9C656BCD80AA}"/>
              </a:ext>
            </a:extLst>
          </p:cNvPr>
          <p:cNvSpPr txBox="1"/>
          <p:nvPr/>
        </p:nvSpPr>
        <p:spPr>
          <a:xfrm>
            <a:off x="495300" y="387656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4. F.R.S.-FNRS CONTRIBUTION TO IIHE (1)</a:t>
            </a:r>
          </a:p>
        </p:txBody>
      </p:sp>
    </p:spTree>
    <p:extLst>
      <p:ext uri="{BB962C8B-B14F-4D97-AF65-F5344CB8AC3E}">
        <p14:creationId xmlns:p14="http://schemas.microsoft.com/office/powerpoint/2010/main" val="249595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7805065-4BD8-4E3A-BB6D-D233ACF72587}"/>
              </a:ext>
            </a:extLst>
          </p:cNvPr>
          <p:cNvSpPr txBox="1"/>
          <p:nvPr/>
        </p:nvSpPr>
        <p:spPr>
          <a:xfrm>
            <a:off x="381000" y="333031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4. F.R.S.-FNRS CONTRIBUTION TO IIHE (2)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9E898-D795-471B-8938-C08683DD5D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8</a:t>
            </a:fld>
            <a:endParaRPr lang="fr-BE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8CD0160-055C-00C2-EE95-32277C9D6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20448"/>
              </p:ext>
            </p:extLst>
          </p:nvPr>
        </p:nvGraphicFramePr>
        <p:xfrm>
          <a:off x="1066800" y="2438400"/>
          <a:ext cx="10287000" cy="321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3461">
                  <a:extLst>
                    <a:ext uri="{9D8B030D-6E8A-4147-A177-3AD203B41FA5}">
                      <a16:colId xmlns:a16="http://schemas.microsoft.com/office/drawing/2014/main" val="693148286"/>
                    </a:ext>
                  </a:extLst>
                </a:gridCol>
                <a:gridCol w="3213539">
                  <a:extLst>
                    <a:ext uri="{9D8B030D-6E8A-4147-A177-3AD203B41FA5}">
                      <a16:colId xmlns:a16="http://schemas.microsoft.com/office/drawing/2014/main" val="112112827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Funding</a:t>
                      </a:r>
                      <a:r>
                        <a:rPr lang="fr-BE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instruments</a:t>
                      </a:r>
                      <a:endParaRPr lang="fr-BE" sz="2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0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Awarded</a:t>
                      </a:r>
                      <a:r>
                        <a:rPr lang="fr-FR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to IIHE</a:t>
                      </a:r>
                      <a:endParaRPr lang="fr-FR" sz="2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0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336338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 Narrow" panose="020B0606020202030204" pitchFamily="34" charset="0"/>
                        </a:rPr>
                        <a:t>Interuniversity Institute for Nuclear Sciences (IISN) 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4863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Excellence of Science (EOS)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9938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Equipment (infrastructure)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48303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BE" sz="2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logistic</a:t>
                      </a:r>
                      <a:r>
                        <a:rPr lang="fr-BE" sz="28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BE" sz="2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collaborator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73599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u="none" strike="noStrike">
                          <a:effectLst/>
                          <a:latin typeface="Arial Narrow" panose="020B0606020202030204" pitchFamily="34" charset="0"/>
                        </a:rPr>
                        <a:t>PINT-BILAT-M</a:t>
                      </a:r>
                      <a:endParaRPr lang="fr-BE" sz="2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29468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87F048A5-EE6B-BDE4-CB40-6961015F1C99}"/>
              </a:ext>
            </a:extLst>
          </p:cNvPr>
          <p:cNvSpPr txBox="1"/>
          <p:nvPr/>
        </p:nvSpPr>
        <p:spPr>
          <a:xfrm>
            <a:off x="2628900" y="1170272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>
                <a:latin typeface="Arial Narrow" panose="020B0606020202030204" pitchFamily="34" charset="0"/>
              </a:rPr>
              <a:t>F.R.S.-FNRS </a:t>
            </a:r>
            <a:r>
              <a:rPr lang="fr-BE" sz="2800" b="1" u="sng" dirty="0" err="1">
                <a:latin typeface="Arial Narrow" panose="020B0606020202030204" pitchFamily="34" charset="0"/>
              </a:rPr>
              <a:t>credits</a:t>
            </a:r>
            <a:r>
              <a:rPr lang="fr-BE" sz="2800" b="1" dirty="0">
                <a:latin typeface="Arial Narrow" panose="020B0606020202030204" pitchFamily="34" charset="0"/>
              </a:rPr>
              <a:t> </a:t>
            </a:r>
            <a:r>
              <a:rPr lang="fr-BE" sz="2800" b="1" dirty="0" err="1">
                <a:latin typeface="Arial Narrow" panose="020B0606020202030204" pitchFamily="34" charset="0"/>
              </a:rPr>
              <a:t>awarded</a:t>
            </a:r>
            <a:r>
              <a:rPr lang="fr-BE" sz="2800" b="1" dirty="0">
                <a:latin typeface="Arial Narrow" panose="020B0606020202030204" pitchFamily="34" charset="0"/>
              </a:rPr>
              <a:t> to IIHE (2013-2022)</a:t>
            </a:r>
          </a:p>
          <a:p>
            <a:pPr algn="ctr"/>
            <a:r>
              <a:rPr lang="fr-BE" sz="2800" i="1" dirty="0">
                <a:latin typeface="Arial Narrow" panose="020B0606020202030204" pitchFamily="34" charset="0"/>
              </a:rPr>
              <a:t>(IIHE main </a:t>
            </a:r>
            <a:r>
              <a:rPr lang="fr-BE" sz="2800" i="1" dirty="0" err="1">
                <a:latin typeface="Arial Narrow" panose="020B0606020202030204" pitchFamily="34" charset="0"/>
              </a:rPr>
              <a:t>promoters</a:t>
            </a:r>
            <a:r>
              <a:rPr lang="fr-BE" sz="2800" i="1" dirty="0">
                <a:latin typeface="Arial Narrow" panose="020B0606020202030204" pitchFamily="34" charset="0"/>
              </a:rPr>
              <a:t> and </a:t>
            </a:r>
            <a:r>
              <a:rPr lang="fr-BE" sz="2800" i="1" dirty="0" err="1">
                <a:latin typeface="Arial Narrow" panose="020B0606020202030204" pitchFamily="34" charset="0"/>
              </a:rPr>
              <a:t>co-promoters</a:t>
            </a:r>
            <a:r>
              <a:rPr lang="fr-BE" sz="2800" i="1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4384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94B5D42-23A4-841B-5818-7A56C3A0568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BE" smtClean="0"/>
              <a:t>9</a:t>
            </a:fld>
            <a:endParaRPr lang="fr-BE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130EE917-83BA-7675-FFE7-4F3637839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664392"/>
              </p:ext>
            </p:extLst>
          </p:nvPr>
        </p:nvGraphicFramePr>
        <p:xfrm>
          <a:off x="381000" y="496448"/>
          <a:ext cx="11430000" cy="589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130624D-F49F-8D13-3547-5CD4AC9A8EAC}"/>
              </a:ext>
            </a:extLst>
          </p:cNvPr>
          <p:cNvSpPr txBox="1"/>
          <p:nvPr/>
        </p:nvSpPr>
        <p:spPr>
          <a:xfrm>
            <a:off x="381000" y="199362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840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4. F.R.S.-FNRS CONTRIBUTION TO IIHE (3)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719E3A-BDFE-0705-4483-9CBEA0DA8310}"/>
              </a:ext>
            </a:extLst>
          </p:cNvPr>
          <p:cNvSpPr txBox="1"/>
          <p:nvPr/>
        </p:nvSpPr>
        <p:spPr>
          <a:xfrm>
            <a:off x="8077200" y="1284048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b="1" i="1" dirty="0">
                <a:solidFill>
                  <a:schemeClr val="accent5"/>
                </a:solidFill>
                <a:latin typeface="Arial Narrow" panose="020B0606020202030204" pitchFamily="34" charset="0"/>
              </a:rPr>
              <a:t>+</a:t>
            </a:r>
            <a:r>
              <a:rPr lang="fr-BE" sz="2800" b="1" i="1" dirty="0">
                <a:solidFill>
                  <a:schemeClr val="accent5"/>
                </a:solidFill>
                <a:latin typeface="Arial Narrow" panose="020B0606020202030204" pitchFamily="34" charset="0"/>
              </a:rPr>
              <a:t> 5 M€ to CMS upgrade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84A3869C-FE89-6918-856F-B76F97F4301A}"/>
              </a:ext>
            </a:extLst>
          </p:cNvPr>
          <p:cNvCxnSpPr>
            <a:cxnSpLocks/>
          </p:cNvCxnSpPr>
          <p:nvPr/>
        </p:nvCxnSpPr>
        <p:spPr>
          <a:xfrm flipV="1">
            <a:off x="7924800" y="1838406"/>
            <a:ext cx="4038600" cy="30417"/>
          </a:xfrm>
          <a:prstGeom prst="straightConnector1">
            <a:avLst/>
          </a:prstGeom>
          <a:ln w="50800">
            <a:solidFill>
              <a:schemeClr val="accent5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>
            <a:extLst>
              <a:ext uri="{FF2B5EF4-FFF2-40B4-BE49-F238E27FC236}">
                <a16:creationId xmlns:a16="http://schemas.microsoft.com/office/drawing/2014/main" id="{D99C1871-B4EF-5A8D-E3CB-66C8820BE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93891"/>
            <a:ext cx="1063394" cy="98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60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424</Words>
  <Application>Microsoft Office PowerPoint</Application>
  <PresentationFormat>Grand écran</PresentationFormat>
  <Paragraphs>73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Century Gothic</vt:lpstr>
      <vt:lpstr>Wingdings</vt:lpstr>
      <vt:lpstr>Office Theme</vt:lpstr>
      <vt:lpstr>Colloquium: 50 years of particle physics research Words from the funding agencies (F.R.S.-FNRS)  14 September 2022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Halloin</dc:creator>
  <cp:lastModifiedBy>Véronique Halloin</cp:lastModifiedBy>
  <cp:revision>84</cp:revision>
  <cp:lastPrinted>2022-09-12T08:53:23Z</cp:lastPrinted>
  <dcterms:created xsi:type="dcterms:W3CDTF">2021-09-30T11:21:36Z</dcterms:created>
  <dcterms:modified xsi:type="dcterms:W3CDTF">2022-09-12T17:21:47Z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2020-01-10T00:00:00Z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2021-09-30T00:00:00Z</vt:filetime>
  </property>
</Properties>
</file>