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2" r:id="rId1"/>
  </p:sldMasterIdLst>
  <p:notesMasterIdLst>
    <p:notesMasterId r:id="rId74"/>
  </p:notesMasterIdLst>
  <p:handoutMasterIdLst>
    <p:handoutMasterId r:id="rId75"/>
  </p:handout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3" r:id="rId9"/>
    <p:sldId id="268" r:id="rId10"/>
    <p:sldId id="269" r:id="rId11"/>
    <p:sldId id="270" r:id="rId12"/>
    <p:sldId id="265" r:id="rId13"/>
    <p:sldId id="282" r:id="rId14"/>
    <p:sldId id="291" r:id="rId15"/>
    <p:sldId id="290" r:id="rId16"/>
    <p:sldId id="289" r:id="rId17"/>
    <p:sldId id="283" r:id="rId18"/>
    <p:sldId id="284" r:id="rId19"/>
    <p:sldId id="285" r:id="rId20"/>
    <p:sldId id="286" r:id="rId21"/>
    <p:sldId id="287" r:id="rId22"/>
    <p:sldId id="273" r:id="rId23"/>
    <p:sldId id="288" r:id="rId24"/>
    <p:sldId id="299" r:id="rId25"/>
    <p:sldId id="275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300" r:id="rId34"/>
    <p:sldId id="271" r:id="rId35"/>
    <p:sldId id="272" r:id="rId36"/>
    <p:sldId id="292" r:id="rId37"/>
    <p:sldId id="293" r:id="rId38"/>
    <p:sldId id="294" r:id="rId39"/>
    <p:sldId id="295" r:id="rId40"/>
    <p:sldId id="317" r:id="rId41"/>
    <p:sldId id="318" r:id="rId42"/>
    <p:sldId id="319" r:id="rId43"/>
    <p:sldId id="320" r:id="rId44"/>
    <p:sldId id="296" r:id="rId45"/>
    <p:sldId id="301" r:id="rId46"/>
    <p:sldId id="302" r:id="rId47"/>
    <p:sldId id="303" r:id="rId48"/>
    <p:sldId id="304" r:id="rId49"/>
    <p:sldId id="311" r:id="rId50"/>
    <p:sldId id="312" r:id="rId51"/>
    <p:sldId id="327" r:id="rId52"/>
    <p:sldId id="314" r:id="rId53"/>
    <p:sldId id="305" r:id="rId54"/>
    <p:sldId id="308" r:id="rId55"/>
    <p:sldId id="309" r:id="rId56"/>
    <p:sldId id="306" r:id="rId57"/>
    <p:sldId id="307" r:id="rId58"/>
    <p:sldId id="310" r:id="rId59"/>
    <p:sldId id="321" r:id="rId60"/>
    <p:sldId id="322" r:id="rId61"/>
    <p:sldId id="323" r:id="rId62"/>
    <p:sldId id="324" r:id="rId63"/>
    <p:sldId id="325" r:id="rId64"/>
    <p:sldId id="326" r:id="rId65"/>
    <p:sldId id="315" r:id="rId66"/>
    <p:sldId id="316" r:id="rId67"/>
    <p:sldId id="332" r:id="rId68"/>
    <p:sldId id="330" r:id="rId69"/>
    <p:sldId id="331" r:id="rId70"/>
    <p:sldId id="333" r:id="rId71"/>
    <p:sldId id="328" r:id="rId72"/>
    <p:sldId id="329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0" autoAdjust="0"/>
    <p:restoredTop sz="95040" autoAdjust="0"/>
  </p:normalViewPr>
  <p:slideViewPr>
    <p:cSldViewPr>
      <p:cViewPr varScale="1">
        <p:scale>
          <a:sx n="93" d="100"/>
          <a:sy n="93" d="100"/>
        </p:scale>
        <p:origin x="-5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631D3-85BE-D544-8D66-98117170F8A8}" type="datetimeFigureOut">
              <a:rPr lang="en-US" smtClean="0"/>
              <a:t>06/10/16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00C40-AB80-9D46-BE03-CE496D7CE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0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7C5E79-854F-8F48-AD29-A453A83DC9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6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529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14400"/>
            <a:ext cx="41529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400800"/>
            <a:ext cx="2286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B00FFA-09BD-584A-A760-71601BB234B4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629400"/>
            <a:ext cx="7239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4770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0B7ED395-B395-934B-97CD-D4B384442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D8B0-E649-E141-975F-4EC799C6C4BC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3E571-C6DD-4C4E-A5EC-366478356E43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0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EE6FF-B6D5-1449-882C-06DEFBABA3AD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7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F3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1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8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7D14-22EF-0947-B630-6373E85700B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0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3A8A-6C08-0D45-9F5E-5E052315BC7C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750D-D7BC-0746-9BD9-44F10AA23C70}" type="datetime1">
              <a:rPr lang="en-US" smtClean="0"/>
              <a:t>06/10/16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6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DEAD-8A11-B04B-8958-C6F28EDB094E}" type="datetime1">
              <a:rPr lang="en-US" smtClean="0"/>
              <a:t>06/10/16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D941-6BD3-A442-9BF6-236AACF68CB1}" type="datetime1">
              <a:rPr lang="en-US" smtClean="0"/>
              <a:t>06/10/16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3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A4C-D263-9047-B655-D5FEC69D111F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8710"/>
            <a:ext cx="8229600" cy="517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0372" y="6456145"/>
            <a:ext cx="1283137" cy="265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EF3F00"/>
                </a:solidFill>
                <a:latin typeface="TeX Gyre Adventor"/>
                <a:cs typeface="TeX Gyre Adventor"/>
              </a:defRPr>
            </a:lvl1pPr>
          </a:lstStyle>
          <a:p>
            <a:fld id="{C7FE0432-225C-2842-B0C5-5C74A7EC3F66}" type="datetime1">
              <a:rPr lang="en-US" smtClean="0"/>
              <a:t>06/10/16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0911" y="6456145"/>
            <a:ext cx="4788611" cy="265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rgbClr val="EF3F00"/>
                </a:solidFill>
                <a:latin typeface="TeX Gyre Adventor"/>
                <a:cs typeface="TeX Gyre Adventor"/>
              </a:defRPr>
            </a:lvl1pPr>
          </a:lstStyle>
          <a:p>
            <a:r>
              <a:rPr lang="en-US" smtClean="0"/>
              <a:t>Freya Blekman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1804" y="6456145"/>
            <a:ext cx="524995" cy="265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EF3F00"/>
                </a:solidFill>
                <a:latin typeface="TeX Gyre Adventor"/>
                <a:cs typeface="TeX Gyre Adventor"/>
              </a:defRPr>
            </a:lvl1pPr>
          </a:lstStyle>
          <a:p>
            <a:fld id="{D21E089E-94EA-ED43-B675-13BDBC6B06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creen Shot 2016-07-24 at 08.53.32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5" y="5962128"/>
            <a:ext cx="1918067" cy="78844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050372" y="6350308"/>
            <a:ext cx="6636428" cy="0"/>
          </a:xfrm>
          <a:prstGeom prst="line">
            <a:avLst/>
          </a:prstGeom>
          <a:ln>
            <a:solidFill>
              <a:srgbClr val="0B367A"/>
            </a:solidFill>
          </a:ln>
          <a:effectLst>
            <a:outerShdw blurRad="40000" dist="20000" dir="5640000" rotWithShape="0">
              <a:srgbClr val="FF66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46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u="sng" kern="1200">
          <a:solidFill>
            <a:srgbClr val="0B367A"/>
          </a:solidFill>
          <a:latin typeface="TeX Gyre Adventor"/>
          <a:ea typeface="+mj-ea"/>
          <a:cs typeface="TeX Gyre Advento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F3F00"/>
        </a:buClr>
        <a:buFont typeface="Arial"/>
        <a:buChar char="•"/>
        <a:defRPr sz="3200" b="0" i="0" kern="1200">
          <a:solidFill>
            <a:schemeClr val="tx1"/>
          </a:solidFill>
          <a:latin typeface="TeX Gyre Adventor"/>
          <a:ea typeface="+mn-ea"/>
          <a:cs typeface="TeX Gyre Adventor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F3F00"/>
        </a:buClr>
        <a:buFont typeface="Arial"/>
        <a:buChar char="•"/>
        <a:defRPr sz="2800" b="0" i="0" kern="1200">
          <a:solidFill>
            <a:schemeClr val="tx1"/>
          </a:solidFill>
          <a:latin typeface="TeX Gyre Adventor"/>
          <a:ea typeface="+mn-ea"/>
          <a:cs typeface="TeX Gyre Adventor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F3F00"/>
        </a:buClr>
        <a:buFont typeface="Arial"/>
        <a:buChar char="•"/>
        <a:defRPr sz="2400" b="0" i="0" kern="1200">
          <a:solidFill>
            <a:schemeClr val="tx1"/>
          </a:solidFill>
          <a:latin typeface="TeX Gyre Adventor"/>
          <a:ea typeface="+mn-ea"/>
          <a:cs typeface="TeX Gyre Adventor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EF3F00"/>
        </a:buClr>
        <a:buFont typeface="Arial"/>
        <a:buChar char="•"/>
        <a:defRPr sz="2000" b="0" i="0" kern="1200">
          <a:solidFill>
            <a:schemeClr val="tx1"/>
          </a:solidFill>
          <a:latin typeface="TeX Gyre Adventor"/>
          <a:ea typeface="+mn-ea"/>
          <a:cs typeface="TeX Gyre Adventor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F3F00"/>
        </a:buClr>
        <a:buFont typeface="Arial"/>
        <a:buChar char="•"/>
        <a:defRPr sz="2000" b="0" i="0" kern="1200">
          <a:solidFill>
            <a:schemeClr val="tx1"/>
          </a:solidFill>
          <a:latin typeface="TeX Gyre Adventor"/>
          <a:ea typeface="+mn-ea"/>
          <a:cs typeface="TeX Gyre Advento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3" Type="http://schemas.openxmlformats.org/officeDocument/2006/relationships/hyperlink" Target="http://indico.iihe.ac.be/indico/conferenceDisplay.py?confId=1056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584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ICHEP2016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509120"/>
            <a:ext cx="7488832" cy="1129680"/>
          </a:xfrm>
        </p:spPr>
        <p:txBody>
          <a:bodyPr/>
          <a:lstStyle/>
          <a:p>
            <a:r>
              <a:rPr lang="en-US" sz="2400" dirty="0" smtClean="0"/>
              <a:t>Freya </a:t>
            </a:r>
            <a:r>
              <a:rPr lang="en-US" sz="2400" dirty="0" smtClean="0"/>
              <a:t>Blekman</a:t>
            </a:r>
          </a:p>
        </p:txBody>
      </p:sp>
    </p:spTree>
    <p:extLst>
      <p:ext uri="{BB962C8B-B14F-4D97-AF65-F5344CB8AC3E}">
        <p14:creationId xmlns:p14="http://schemas.microsoft.com/office/powerpoint/2010/main" val="108404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Detector performance: from detector to four-vector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256" r="-925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4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luminosity: mixed blessing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423" r="-942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3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Model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740" r="-974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362" b="-22362"/>
          <a:stretch>
            <a:fillRect/>
          </a:stretch>
        </p:blipFill>
        <p:spPr>
          <a:xfrm>
            <a:off x="88510" y="274638"/>
            <a:ext cx="4462510" cy="500102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7755" b="-37755"/>
          <a:stretch>
            <a:fillRect/>
          </a:stretch>
        </p:blipFill>
        <p:spPr>
          <a:xfrm>
            <a:off x="4307120" y="-56706"/>
            <a:ext cx="4462510" cy="5001029"/>
          </a:xfrm>
        </p:spPr>
      </p:pic>
      <p:sp>
        <p:nvSpPr>
          <p:cNvPr id="11" name="TextBox 10"/>
          <p:cNvSpPr txBox="1"/>
          <p:nvPr/>
        </p:nvSpPr>
        <p:spPr>
          <a:xfrm>
            <a:off x="6583741" y="5749512"/>
            <a:ext cx="205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CMS-PAS-SMP-16-009</a:t>
            </a:r>
          </a:p>
          <a:p>
            <a:r>
              <a:rPr lang="en-US" sz="1400" dirty="0" smtClean="0"/>
              <a:t>CMS-PAS-</a:t>
            </a:r>
            <a:r>
              <a:rPr lang="cs-CZ" sz="1400" dirty="0" smtClean="0"/>
              <a:t>EXO-16-031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2293" y="4365103"/>
            <a:ext cx="8724677" cy="2030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Very often, searches and SM measurements examine same data</a:t>
            </a:r>
          </a:p>
          <a:p>
            <a:pPr lvl="1"/>
            <a:r>
              <a:rPr lang="en-US" sz="2000" dirty="0" smtClean="0"/>
              <a:t>Usually searches have more data, and are released earlier, but also larger uncertainties </a:t>
            </a:r>
          </a:p>
          <a:p>
            <a:pPr lvl="1"/>
            <a:r>
              <a:rPr lang="en-US" sz="2000" dirty="0" smtClean="0"/>
              <a:t>SM measurements give very good feedback about more subtle effects, typically take longer but provide useful output like unfolded distributions and standard tools regarding data availability for </a:t>
            </a:r>
            <a:r>
              <a:rPr lang="en-US" sz="2000" dirty="0" err="1" smtClean="0"/>
              <a:t>pheno</a:t>
            </a:r>
            <a:r>
              <a:rPr lang="en-US" sz="2000" dirty="0" smtClean="0"/>
              <a:t> such as </a:t>
            </a:r>
            <a:r>
              <a:rPr lang="en-US" sz="2000" dirty="0" err="1" smtClean="0"/>
              <a:t>hepdata</a:t>
            </a:r>
            <a:r>
              <a:rPr lang="en-US" sz="2000" dirty="0" smtClean="0"/>
              <a:t> and rivet</a:t>
            </a:r>
          </a:p>
          <a:p>
            <a:r>
              <a:rPr lang="en-US" sz="2400" dirty="0" smtClean="0"/>
              <a:t>Example: Differential cross sections </a:t>
            </a:r>
          </a:p>
          <a:p>
            <a:pPr lvl="1"/>
            <a:r>
              <a:rPr lang="en-US" sz="2000" dirty="0" smtClean="0"/>
              <a:t>useful input to theory and generator community</a:t>
            </a:r>
          </a:p>
          <a:p>
            <a:pPr lvl="1"/>
            <a:r>
              <a:rPr lang="en-US" sz="2000" dirty="0" smtClean="0"/>
              <a:t>Serve different goal but very similar distributions </a:t>
            </a:r>
          </a:p>
          <a:p>
            <a:pPr lvl="2"/>
            <a:r>
              <a:rPr lang="en-US" sz="1800" dirty="0" smtClean="0"/>
              <a:t>In case of </a:t>
            </a:r>
            <a:r>
              <a:rPr lang="en-US" sz="1800" dirty="0" err="1" smtClean="0"/>
              <a:t>dileptons</a:t>
            </a:r>
            <a:r>
              <a:rPr lang="en-US" sz="1800" dirty="0" smtClean="0"/>
              <a:t>: range is also very similar!</a:t>
            </a:r>
          </a:p>
          <a:p>
            <a:pPr lvl="2"/>
            <a:r>
              <a:rPr lang="en-US" sz="1800" dirty="0" smtClean="0"/>
              <a:t>Often measurements come much later due to detailed systematic studies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Intro: SM precision </a:t>
            </a:r>
            <a:r>
              <a:rPr lang="en-US" sz="3600" dirty="0" err="1" smtClean="0"/>
              <a:t>vs</a:t>
            </a:r>
            <a:r>
              <a:rPr lang="en-US" sz="3600" dirty="0" smtClean="0"/>
              <a:t> direct search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2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591" r="-1591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3A8A-6C08-0D45-9F5E-5E052315BC7C}" type="datetime1">
              <a:rPr lang="en-US" smtClean="0"/>
              <a:t>06/10/16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356100" y="6456363"/>
            <a:ext cx="4787900" cy="265112"/>
          </a:xfrm>
        </p:spPr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8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3A8A-6C08-0D45-9F5E-5E052315BC7C}" type="datetime1">
              <a:rPr lang="en-US" smtClean="0"/>
              <a:t>06/10/16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356100" y="6456363"/>
            <a:ext cx="4787900" cy="265112"/>
          </a:xfrm>
        </p:spPr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1286" r="-128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1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876" r="-8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3A8A-6C08-0D45-9F5E-5E052315BC7C}" type="datetime1">
              <a:rPr lang="en-US" smtClean="0"/>
              <a:t>06/10/16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356100" y="6456363"/>
            <a:ext cx="4787900" cy="265112"/>
          </a:xfrm>
        </p:spPr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Triple gauge boson constraints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0" y="1172461"/>
            <a:ext cx="3218670" cy="2968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21" y="1172460"/>
            <a:ext cx="2637880" cy="2554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01" y="1172460"/>
            <a:ext cx="3019858" cy="296840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001016"/>
            <a:ext cx="8229600" cy="23903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Multiboson</a:t>
            </a:r>
            <a:r>
              <a:rPr lang="en-US" dirty="0" smtClean="0"/>
              <a:t> production with photons </a:t>
            </a:r>
          </a:p>
          <a:p>
            <a:r>
              <a:rPr lang="en-US" dirty="0" smtClean="0"/>
              <a:t>Provides sensitivity to EWK sector</a:t>
            </a:r>
          </a:p>
          <a:p>
            <a:r>
              <a:rPr lang="en-US" dirty="0" smtClean="0"/>
              <a:t>Highest rate </a:t>
            </a:r>
            <a:r>
              <a:rPr lang="en-US" dirty="0" err="1" smtClean="0"/>
              <a:t>triboson</a:t>
            </a:r>
            <a:r>
              <a:rPr lang="en-US" dirty="0" smtClean="0"/>
              <a:t> production</a:t>
            </a:r>
          </a:p>
          <a:p>
            <a:r>
              <a:rPr lang="en-US" dirty="0" smtClean="0"/>
              <a:t>Access to BSM though Triple/Quartic-Gauge-Couplings</a:t>
            </a:r>
          </a:p>
          <a:p>
            <a:pPr lvl="1"/>
            <a:r>
              <a:rPr lang="en-US" dirty="0" smtClean="0"/>
              <a:t>Using effective SM </a:t>
            </a:r>
            <a:r>
              <a:rPr lang="en-US" dirty="0" err="1"/>
              <a:t>L</a:t>
            </a:r>
            <a:r>
              <a:rPr lang="en-US" dirty="0" err="1" smtClean="0"/>
              <a:t>agrangean</a:t>
            </a:r>
            <a:r>
              <a:rPr lang="en-US" dirty="0" smtClean="0"/>
              <a:t> with Dim-6 and Dim-8 operators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870" y="95504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CMS-PAS-</a:t>
            </a:r>
            <a:r>
              <a:rPr lang="cs-CZ" sz="1600" dirty="0" smtClean="0"/>
              <a:t>SMP-16-004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55808" y="955043"/>
            <a:ext cx="2029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CMS-PAS-</a:t>
            </a:r>
            <a:r>
              <a:rPr lang="cs-CZ" sz="1600" dirty="0" smtClean="0"/>
              <a:t>SMP</a:t>
            </a:r>
            <a:r>
              <a:rPr lang="cs-CZ" sz="1600" dirty="0"/>
              <a:t>-</a:t>
            </a:r>
            <a:r>
              <a:rPr lang="cs-CZ" sz="1600" dirty="0" smtClean="0"/>
              <a:t>14-011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620264" y="95504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CMS-PAS-</a:t>
            </a:r>
            <a:r>
              <a:rPr lang="cs-CZ" sz="1600" dirty="0" smtClean="0"/>
              <a:t>SMP-14-018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467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Limits on Triple Gauge Couplings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072" r="-5072"/>
          <a:stretch>
            <a:fillRect/>
          </a:stretch>
        </p:blipFill>
        <p:spPr>
          <a:xfrm>
            <a:off x="706445" y="1078710"/>
            <a:ext cx="7572322" cy="47653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8217" y="5613397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aTGC</a:t>
            </a:r>
            <a:r>
              <a:rPr lang="en-US" dirty="0" smtClean="0"/>
              <a:t>/</a:t>
            </a:r>
            <a:r>
              <a:rPr lang="en-US" dirty="0" err="1" smtClean="0"/>
              <a:t>aQGC</a:t>
            </a:r>
            <a:r>
              <a:rPr lang="en-US" dirty="0" smtClean="0"/>
              <a:t> results at: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twiki.cern.ch</a:t>
            </a:r>
            <a:r>
              <a:rPr lang="en-US" dirty="0"/>
              <a:t>/</a:t>
            </a:r>
            <a:r>
              <a:rPr lang="en-US" dirty="0" err="1"/>
              <a:t>twiki</a:t>
            </a:r>
            <a:r>
              <a:rPr lang="en-US" dirty="0"/>
              <a:t>/bin/view/</a:t>
            </a:r>
            <a:r>
              <a:rPr lang="en-US" dirty="0" err="1"/>
              <a:t>CMSPublic</a:t>
            </a:r>
            <a:r>
              <a:rPr lang="en-US" dirty="0"/>
              <a:t>/</a:t>
            </a:r>
            <a:r>
              <a:rPr lang="en-US" dirty="0" err="1"/>
              <a:t>PhysicsResultsSMPaTGC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0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Limits Quartic Gauge Couplings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072" r="-5072"/>
          <a:stretch>
            <a:fillRect/>
          </a:stretch>
        </p:blipFill>
        <p:spPr>
          <a:xfrm>
            <a:off x="707835" y="969473"/>
            <a:ext cx="7704604" cy="48486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18217" y="5613397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aTGC</a:t>
            </a:r>
            <a:r>
              <a:rPr lang="en-US" dirty="0" smtClean="0"/>
              <a:t>/</a:t>
            </a:r>
            <a:r>
              <a:rPr lang="en-US" dirty="0" err="1" smtClean="0"/>
              <a:t>aQGC</a:t>
            </a:r>
            <a:r>
              <a:rPr lang="en-US" dirty="0" smtClean="0"/>
              <a:t> results at: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twiki.cern.ch</a:t>
            </a:r>
            <a:r>
              <a:rPr lang="en-US" dirty="0"/>
              <a:t>/</a:t>
            </a:r>
            <a:r>
              <a:rPr lang="en-US" dirty="0" err="1"/>
              <a:t>twiki</a:t>
            </a:r>
            <a:r>
              <a:rPr lang="en-US" dirty="0"/>
              <a:t>/bin/view/</a:t>
            </a:r>
            <a:r>
              <a:rPr lang="en-US" dirty="0" err="1"/>
              <a:t>CMSPublic</a:t>
            </a:r>
            <a:r>
              <a:rPr lang="en-US" dirty="0"/>
              <a:t>/</a:t>
            </a:r>
            <a:r>
              <a:rPr lang="en-US" dirty="0" err="1"/>
              <a:t>PhysicsResultsSMPaTGC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3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Largest conference in particle physics</a:t>
            </a:r>
            <a:endParaRPr lang="en-US" sz="3200" dirty="0"/>
          </a:p>
        </p:txBody>
      </p:sp>
      <p:pic>
        <p:nvPicPr>
          <p:cNvPr id="6" name="Content Placeholder 5" descr="13908895_1170133093051879_1724079541261040622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9" r="-9589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C779-2F15-8D44-8B86-5D19F8CBADC7}" type="datetime1">
              <a:rPr lang="en-US" smtClean="0"/>
              <a:t>06/10/16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96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aTGC</a:t>
            </a:r>
            <a:r>
              <a:rPr lang="en-US" dirty="0"/>
              <a:t> from </a:t>
            </a:r>
            <a:r>
              <a:rPr lang="en-US" dirty="0" err="1"/>
              <a:t>semileptonic</a:t>
            </a:r>
            <a:r>
              <a:rPr lang="en-US" dirty="0"/>
              <a:t> WV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710"/>
            <a:ext cx="8229600" cy="24474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First look at the13 </a:t>
            </a:r>
            <a:r>
              <a:rPr lang="en-US" dirty="0" err="1" smtClean="0"/>
              <a:t>TeV</a:t>
            </a:r>
            <a:r>
              <a:rPr lang="en-US" dirty="0" smtClean="0"/>
              <a:t> data:</a:t>
            </a:r>
          </a:p>
          <a:p>
            <a:pPr lvl="1"/>
            <a:r>
              <a:rPr lang="en-US" dirty="0" smtClean="0"/>
              <a:t>2015 dataset with one W boson to e/μ plus hadronic Z or W boson</a:t>
            </a:r>
          </a:p>
          <a:p>
            <a:pPr lvl="2"/>
            <a:r>
              <a:rPr lang="en-US" dirty="0" smtClean="0"/>
              <a:t>Using substructure techniques as high-mass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diboson</a:t>
            </a:r>
            <a:r>
              <a:rPr lang="en-US" dirty="0" smtClean="0"/>
              <a:t> mass distributions to constrain anomalous coupling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3741" y="6025632"/>
            <a:ext cx="226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CMS-PAS-</a:t>
            </a:r>
            <a:r>
              <a:rPr lang="cs-CZ" dirty="0" smtClean="0"/>
              <a:t>SMP-16-012</a:t>
            </a:r>
            <a:endParaRPr lang="en-US" dirty="0"/>
          </a:p>
        </p:txBody>
      </p:sp>
      <p:pic>
        <p:nvPicPr>
          <p:cNvPr id="9" name="Picture 8" descr="Screen Shot 2016-08-28 at 19.4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333232"/>
            <a:ext cx="76962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1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aTGC</a:t>
            </a:r>
            <a:r>
              <a:rPr lang="en-US" dirty="0"/>
              <a:t> from </a:t>
            </a:r>
            <a:r>
              <a:rPr lang="en-US" dirty="0" err="1"/>
              <a:t>semileptonic</a:t>
            </a:r>
            <a:r>
              <a:rPr lang="en-US" dirty="0"/>
              <a:t> WV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710"/>
            <a:ext cx="8229600" cy="24474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First look at the13 </a:t>
            </a:r>
            <a:r>
              <a:rPr lang="en-US" dirty="0" err="1" smtClean="0"/>
              <a:t>TeV</a:t>
            </a:r>
            <a:r>
              <a:rPr lang="en-US" dirty="0" smtClean="0"/>
              <a:t> data:</a:t>
            </a:r>
          </a:p>
          <a:p>
            <a:pPr lvl="1"/>
            <a:r>
              <a:rPr lang="en-US" dirty="0" smtClean="0"/>
              <a:t>2015 dataset with one W boson to e/μ plus hadronic Z or W boson</a:t>
            </a:r>
          </a:p>
          <a:p>
            <a:pPr lvl="2"/>
            <a:r>
              <a:rPr lang="en-US" dirty="0" smtClean="0"/>
              <a:t>Using substructure techniques as high-mass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diboson</a:t>
            </a:r>
            <a:r>
              <a:rPr lang="en-US" dirty="0" smtClean="0"/>
              <a:t> mass distributions to constrain anomalous coupling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3741" y="6025632"/>
            <a:ext cx="226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CMS-PAS-</a:t>
            </a:r>
            <a:r>
              <a:rPr lang="cs-CZ" dirty="0" smtClean="0"/>
              <a:t>SMP-16-012</a:t>
            </a:r>
            <a:endParaRPr lang="en-US" dirty="0"/>
          </a:p>
        </p:txBody>
      </p:sp>
      <p:pic>
        <p:nvPicPr>
          <p:cNvPr id="8" name="Picture 7" descr="Screen Shot 2016-08-28 at 19.5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8" y="3318517"/>
            <a:ext cx="7823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8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024" r="-3024"/>
          <a:stretch>
            <a:fillRect/>
          </a:stretch>
        </p:blipFill>
        <p:spPr>
          <a:xfrm>
            <a:off x="457200" y="476672"/>
            <a:ext cx="8229600" cy="57810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356100" y="6456363"/>
            <a:ext cx="4787900" cy="265112"/>
          </a:xfrm>
        </p:spPr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Model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783" r="-978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4013" b="-34013"/>
          <a:stretch>
            <a:fillRect/>
          </a:stretch>
        </p:blipFill>
        <p:spPr>
          <a:xfrm>
            <a:off x="165415" y="274638"/>
            <a:ext cx="3460719" cy="38783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mass </a:t>
            </a:r>
            <a:r>
              <a:rPr lang="en-US" dirty="0" err="1" smtClean="0"/>
              <a:t>vs</a:t>
            </a:r>
            <a:r>
              <a:rPr lang="en-US" dirty="0" smtClean="0"/>
              <a:t> BSM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Screen Shot 2016-08-30 at 15.11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" y="3620966"/>
            <a:ext cx="4625615" cy="228587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86149" y="921137"/>
            <a:ext cx="4887384" cy="54113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SM fits: dependence top mass </a:t>
            </a:r>
            <a:r>
              <a:rPr lang="en-US" dirty="0" err="1" smtClean="0"/>
              <a:t>w.r.t</a:t>
            </a:r>
            <a:r>
              <a:rPr lang="en-US" dirty="0" smtClean="0"/>
              <a:t>. Higgs and W boson important</a:t>
            </a:r>
          </a:p>
          <a:p>
            <a:r>
              <a:rPr lang="en-US" dirty="0" smtClean="0"/>
              <a:t>CMS: latest </a:t>
            </a:r>
            <a:r>
              <a:rPr lang="en-US" dirty="0"/>
              <a:t>mass measurement in </a:t>
            </a:r>
            <a:r>
              <a:rPr lang="en-US" dirty="0" err="1"/>
              <a:t>dileptons</a:t>
            </a:r>
            <a:r>
              <a:rPr lang="en-US" dirty="0"/>
              <a:t> using MT2/</a:t>
            </a:r>
            <a:r>
              <a:rPr lang="en-US" dirty="0" smtClean="0"/>
              <a:t>MAOS (</a:t>
            </a:r>
            <a:r>
              <a:rPr lang="en-US" dirty="0"/>
              <a:t>search-like variables)</a:t>
            </a:r>
          </a:p>
          <a:p>
            <a:r>
              <a:rPr lang="en-US" dirty="0" smtClean="0"/>
              <a:t>Single measurement with a      &lt;</a:t>
            </a:r>
            <a:r>
              <a:rPr lang="en-US" dirty="0"/>
              <a:t>1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uncertainty:</a:t>
            </a:r>
          </a:p>
          <a:p>
            <a:pPr lvl="1"/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=172.22 </a:t>
            </a:r>
            <a:r>
              <a:rPr lang="en-US" dirty="0" smtClean="0"/>
              <a:t>± 0.18 (stat) +0.89 -0.93 (</a:t>
            </a:r>
            <a:r>
              <a:rPr lang="en-US" dirty="0" err="1" smtClean="0"/>
              <a:t>syst</a:t>
            </a:r>
            <a:r>
              <a:rPr lang="en-US" dirty="0" smtClean="0"/>
              <a:t>)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Fractional:± </a:t>
            </a:r>
            <a:r>
              <a:rPr lang="en-US" dirty="0"/>
              <a:t>0.001% ±0.005</a:t>
            </a:r>
            <a:r>
              <a:rPr lang="en-US" dirty="0" smtClean="0"/>
              <a:t>%</a:t>
            </a:r>
          </a:p>
          <a:p>
            <a:r>
              <a:rPr lang="en-US" dirty="0" smtClean="0"/>
              <a:t>Top quark mass measurements are getting more and more accurate</a:t>
            </a:r>
          </a:p>
          <a:p>
            <a:pPr lvl="1"/>
            <a:r>
              <a:rPr lang="en-US" dirty="0" smtClean="0"/>
              <a:t>Theory: NLO </a:t>
            </a:r>
            <a:r>
              <a:rPr lang="en-US" dirty="0" err="1" smtClean="0"/>
              <a:t>MSbar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pole mass uncertainty is of order 1/2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3741" y="5774727"/>
            <a:ext cx="22979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600" dirty="0" smtClean="0"/>
          </a:p>
          <a:p>
            <a:r>
              <a:rPr lang="cs-CZ" sz="1600" dirty="0" smtClean="0"/>
              <a:t>CMS-PAS-TOP-15-008</a:t>
            </a:r>
          </a:p>
        </p:txBody>
      </p:sp>
    </p:spTree>
    <p:extLst>
      <p:ext uri="{BB962C8B-B14F-4D97-AF65-F5344CB8AC3E}">
        <p14:creationId xmlns:p14="http://schemas.microsoft.com/office/powerpoint/2010/main" val="342220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52" r="-1352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1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161" r="-6161"/>
          <a:stretch>
            <a:fillRect/>
          </a:stretch>
        </p:blipFill>
        <p:spPr>
          <a:xfrm>
            <a:off x="457200" y="765175"/>
            <a:ext cx="8229600" cy="54927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8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05" r="-100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65" r="-126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5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82" r="-1482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ICHEP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wikipedia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Specific structure: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irst 3 days: only parallel sessions</a:t>
            </a:r>
          </a:p>
          <a:p>
            <a:pPr lvl="1"/>
            <a:r>
              <a:rPr lang="en-US" dirty="0" smtClean="0"/>
              <a:t>Second 3 days: only plenary sessions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3A24-655B-ED47-A1A9-813683F54423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Screen Shot 2016-10-06 at 09.47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7" y="1700808"/>
            <a:ext cx="7631247" cy="23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86" r="-1286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65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more results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5630" b="-563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40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more results: top FCNC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3587" r="-33587"/>
          <a:stretch>
            <a:fillRect/>
          </a:stretch>
        </p:blipFill>
        <p:spPr>
          <a:xfrm>
            <a:off x="-1188640" y="1078710"/>
            <a:ext cx="8229600" cy="51789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32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08104" y="1340767"/>
            <a:ext cx="3384376" cy="3024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F3F0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eX Gyre Adventor"/>
                <a:ea typeface="+mn-ea"/>
                <a:cs typeface="TeX Gyre Advento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EF3F00"/>
                </a:solidFill>
              </a:rPr>
              <a:t>FCNC</a:t>
            </a:r>
            <a:r>
              <a:rPr lang="en-US" dirty="0" smtClean="0"/>
              <a:t> are one of the best handles on constraining SM/indirectly discovering BSM in the top sector</a:t>
            </a:r>
          </a:p>
          <a:p>
            <a:r>
              <a:rPr lang="en-US" dirty="0" smtClean="0"/>
              <a:t>Almost all popular BSM extensions predict </a:t>
            </a:r>
            <a:r>
              <a:rPr lang="en-US" b="1" dirty="0" smtClean="0">
                <a:solidFill>
                  <a:srgbClr val="EF3F00"/>
                </a:solidFill>
              </a:rPr>
              <a:t>increased</a:t>
            </a:r>
            <a:r>
              <a:rPr lang="en-US" dirty="0" smtClean="0">
                <a:solidFill>
                  <a:srgbClr val="EF3F00"/>
                </a:solidFill>
              </a:rPr>
              <a:t> </a:t>
            </a:r>
            <a:r>
              <a:rPr lang="en-US" dirty="0" smtClean="0"/>
              <a:t>rare decays of the top quark</a:t>
            </a:r>
          </a:p>
          <a:p>
            <a:endParaRPr lang="en-US" dirty="0"/>
          </a:p>
        </p:txBody>
      </p:sp>
      <p:pic>
        <p:nvPicPr>
          <p:cNvPr id="9" name="Picture 8" descr="Screen Shot 2016-07-25 at 15.5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37112"/>
            <a:ext cx="3463410" cy="1440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0366" y="5949280"/>
            <a:ext cx="2087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arXiv:1311.2028 </a:t>
            </a:r>
          </a:p>
        </p:txBody>
      </p:sp>
    </p:spTree>
    <p:extLst>
      <p:ext uri="{BB962C8B-B14F-4D97-AF65-F5344CB8AC3E}">
        <p14:creationId xmlns:p14="http://schemas.microsoft.com/office/powerpoint/2010/main" val="2340728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 72"/>
          <p:cNvSpPr/>
          <p:nvPr/>
        </p:nvSpPr>
        <p:spPr bwMode="auto">
          <a:xfrm>
            <a:off x="2954215" y="3581400"/>
            <a:ext cx="2743200" cy="1524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sp>
        <p:nvSpPr>
          <p:cNvPr id="75" name="Right Arrow 74"/>
          <p:cNvSpPr/>
          <p:nvPr/>
        </p:nvSpPr>
        <p:spPr bwMode="auto">
          <a:xfrm rot="18269052">
            <a:off x="5127381" y="3642825"/>
            <a:ext cx="381000" cy="14067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sp>
        <p:nvSpPr>
          <p:cNvPr id="76" name="Right Arrow 75"/>
          <p:cNvSpPr/>
          <p:nvPr/>
        </p:nvSpPr>
        <p:spPr bwMode="auto">
          <a:xfrm rot="17619860">
            <a:off x="4727331" y="3487250"/>
            <a:ext cx="381000" cy="14067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sp>
        <p:nvSpPr>
          <p:cNvPr id="77" name="Right Arrow 76"/>
          <p:cNvSpPr/>
          <p:nvPr/>
        </p:nvSpPr>
        <p:spPr bwMode="auto">
          <a:xfrm rot="14261396">
            <a:off x="3409950" y="3560274"/>
            <a:ext cx="381000" cy="14067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sp>
        <p:nvSpPr>
          <p:cNvPr id="78" name="Right Arrow 77"/>
          <p:cNvSpPr/>
          <p:nvPr/>
        </p:nvSpPr>
        <p:spPr bwMode="auto">
          <a:xfrm rot="10480100">
            <a:off x="2749062" y="4284663"/>
            <a:ext cx="351692" cy="1524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sp>
        <p:nvSpPr>
          <p:cNvPr id="79" name="Right Arrow 78"/>
          <p:cNvSpPr/>
          <p:nvPr/>
        </p:nvSpPr>
        <p:spPr bwMode="auto">
          <a:xfrm rot="4308841">
            <a:off x="4541227" y="5082687"/>
            <a:ext cx="381000" cy="14067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360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98731" y="4368800"/>
            <a:ext cx="2535115" cy="0"/>
          </a:xfrm>
          <a:prstGeom prst="line">
            <a:avLst/>
          </a:prstGeom>
          <a:solidFill>
            <a:srgbClr val="095CC4"/>
          </a:solidFill>
          <a:ln w="57150" cap="flat" cmpd="sng" algn="ctr">
            <a:solidFill>
              <a:srgbClr val="0B367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899139" y="4368800"/>
            <a:ext cx="2665535" cy="1270000"/>
          </a:xfrm>
          <a:prstGeom prst="line">
            <a:avLst/>
          </a:prstGeom>
          <a:solidFill>
            <a:srgbClr val="095CC4"/>
          </a:solidFill>
          <a:ln w="57150" cap="flat" cmpd="sng" algn="ctr">
            <a:solidFill>
              <a:srgbClr val="0B367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4431323" y="1828800"/>
            <a:ext cx="67408" cy="2540000"/>
          </a:xfrm>
          <a:prstGeom prst="line">
            <a:avLst/>
          </a:prstGeom>
          <a:solidFill>
            <a:srgbClr val="095CC4"/>
          </a:solidFill>
          <a:ln w="57150" cap="flat" cmpd="sng" algn="ctr">
            <a:solidFill>
              <a:srgbClr val="0B367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211015" y="168276"/>
            <a:ext cx="8792308" cy="746125"/>
          </a:xfrm>
        </p:spPr>
        <p:txBody>
          <a:bodyPr>
            <a:normAutofit fontScale="90000"/>
          </a:bodyPr>
          <a:lstStyle/>
          <a:p>
            <a:r>
              <a:rPr lang="en-US" sz="3500" dirty="0">
                <a:ea typeface="ヒラギノ角ゴ ProN W3" charset="0"/>
              </a:rPr>
              <a:t>Extreme phase space </a:t>
            </a:r>
            <a:r>
              <a:rPr lang="en-US" sz="3500" dirty="0" err="1">
                <a:ea typeface="ヒラギノ角ゴ ProN W3" charset="0"/>
              </a:rPr>
              <a:t>ttbar</a:t>
            </a:r>
            <a:r>
              <a:rPr lang="en-US" sz="3500" dirty="0">
                <a:ea typeface="ヒラギノ角ゴ ProN W3" charset="0"/>
              </a:rPr>
              <a:t>: background for searches </a:t>
            </a:r>
          </a:p>
        </p:txBody>
      </p:sp>
      <p:sp>
        <p:nvSpPr>
          <p:cNvPr id="16392" name="TextBox 17"/>
          <p:cNvSpPr txBox="1">
            <a:spLocks noChangeArrowheads="1"/>
          </p:cNvSpPr>
          <p:nvPr/>
        </p:nvSpPr>
        <p:spPr bwMode="auto">
          <a:xfrm rot="5400000">
            <a:off x="2999703" y="2443442"/>
            <a:ext cx="2360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800"/>
              <a:t>more jets/V bosons</a:t>
            </a:r>
          </a:p>
        </p:txBody>
      </p:sp>
      <p:sp>
        <p:nvSpPr>
          <p:cNvPr id="16393" name="TextBox 23"/>
          <p:cNvSpPr txBox="1">
            <a:spLocks noChangeArrowheads="1"/>
          </p:cNvSpPr>
          <p:nvPr/>
        </p:nvSpPr>
        <p:spPr bwMode="auto">
          <a:xfrm>
            <a:off x="5838092" y="4495801"/>
            <a:ext cx="979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400"/>
              <a:t>High MET</a:t>
            </a:r>
          </a:p>
        </p:txBody>
      </p:sp>
      <p:sp>
        <p:nvSpPr>
          <p:cNvPr id="16394" name="TextBox 24"/>
          <p:cNvSpPr txBox="1">
            <a:spLocks noChangeArrowheads="1"/>
          </p:cNvSpPr>
          <p:nvPr/>
        </p:nvSpPr>
        <p:spPr bwMode="auto">
          <a:xfrm rot="20114623">
            <a:off x="1687167" y="4805302"/>
            <a:ext cx="1826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800" dirty="0" err="1"/>
              <a:t>TeV</a:t>
            </a:r>
            <a:r>
              <a:rPr lang="en-US" sz="1800" dirty="0"/>
              <a:t>-scale mass</a:t>
            </a:r>
          </a:p>
        </p:txBody>
      </p:sp>
      <p:sp>
        <p:nvSpPr>
          <p:cNvPr id="16395" name="TextBox 38"/>
          <p:cNvSpPr txBox="1">
            <a:spLocks noChangeArrowheads="1"/>
          </p:cNvSpPr>
          <p:nvPr/>
        </p:nvSpPr>
        <p:spPr bwMode="auto">
          <a:xfrm>
            <a:off x="1289538" y="5664200"/>
            <a:ext cx="1117830" cy="5847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Z’---&gt;ttbar</a:t>
            </a:r>
          </a:p>
          <a:p>
            <a:pPr eaLnBrk="1" hangingPunct="1"/>
            <a:r>
              <a:rPr lang="en-US" sz="1600"/>
              <a:t>W’---&gt;tb</a:t>
            </a:r>
          </a:p>
        </p:txBody>
      </p:sp>
      <p:sp>
        <p:nvSpPr>
          <p:cNvPr id="16396" name="TextBox 40"/>
          <p:cNvSpPr txBox="1">
            <a:spLocks noChangeArrowheads="1"/>
          </p:cNvSpPr>
          <p:nvPr/>
        </p:nvSpPr>
        <p:spPr bwMode="auto">
          <a:xfrm>
            <a:off x="3024554" y="4978400"/>
            <a:ext cx="1172116" cy="584776"/>
          </a:xfrm>
          <a:prstGeom prst="rect">
            <a:avLst/>
          </a:prstGeom>
          <a:solidFill>
            <a:srgbClr val="FFFFFF">
              <a:alpha val="63921"/>
            </a:srgb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H</a:t>
            </a:r>
            <a:r>
              <a:rPr lang="en-US" sz="1600" baseline="30000"/>
              <a:t>0</a:t>
            </a:r>
            <a:r>
              <a:rPr lang="en-US" sz="1600"/>
              <a:t>---&gt;ttbar</a:t>
            </a:r>
          </a:p>
          <a:p>
            <a:pPr eaLnBrk="1" hangingPunct="1"/>
            <a:r>
              <a:rPr lang="en-US" sz="1600"/>
              <a:t>H</a:t>
            </a:r>
            <a:r>
              <a:rPr lang="en-US" sz="1600" baseline="30000"/>
              <a:t>±</a:t>
            </a:r>
            <a:r>
              <a:rPr lang="en-US" sz="1600"/>
              <a:t>---&gt;tb</a:t>
            </a:r>
          </a:p>
        </p:txBody>
      </p:sp>
      <p:sp>
        <p:nvSpPr>
          <p:cNvPr id="16397" name="TextBox 46"/>
          <p:cNvSpPr txBox="1">
            <a:spLocks noChangeArrowheads="1"/>
          </p:cNvSpPr>
          <p:nvPr/>
        </p:nvSpPr>
        <p:spPr bwMode="auto">
          <a:xfrm>
            <a:off x="7209693" y="3894138"/>
            <a:ext cx="1562666" cy="830997"/>
          </a:xfrm>
          <a:prstGeom prst="rect">
            <a:avLst/>
          </a:prstGeom>
          <a:solidFill>
            <a:srgbClr val="FFFFFF">
              <a:alpha val="63921"/>
            </a:srgb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Ttbar+DM</a:t>
            </a:r>
          </a:p>
          <a:p>
            <a:pPr eaLnBrk="1" hangingPunct="1"/>
            <a:r>
              <a:rPr lang="en-US" sz="1600"/>
              <a:t>Single top+DM</a:t>
            </a:r>
          </a:p>
          <a:p>
            <a:pPr eaLnBrk="1" hangingPunct="1"/>
            <a:r>
              <a:rPr lang="en-US" sz="1600"/>
              <a:t>(monotop)</a:t>
            </a:r>
          </a:p>
        </p:txBody>
      </p:sp>
      <p:grpSp>
        <p:nvGrpSpPr>
          <p:cNvPr id="16398" name="Group 57"/>
          <p:cNvGrpSpPr>
            <a:grpSpLocks/>
          </p:cNvGrpSpPr>
          <p:nvPr/>
        </p:nvGrpSpPr>
        <p:grpSpPr bwMode="auto">
          <a:xfrm>
            <a:off x="5697415" y="3886199"/>
            <a:ext cx="914400" cy="584776"/>
            <a:chOff x="5791200" y="3657600"/>
            <a:chExt cx="1219200" cy="791948"/>
          </a:xfrm>
        </p:grpSpPr>
        <p:sp>
          <p:nvSpPr>
            <p:cNvPr id="16413" name="TextBox 47"/>
            <p:cNvSpPr txBox="1">
              <a:spLocks noChangeArrowheads="1"/>
            </p:cNvSpPr>
            <p:nvPr/>
          </p:nvSpPr>
          <p:spPr bwMode="auto">
            <a:xfrm>
              <a:off x="5791200" y="3657600"/>
              <a:ext cx="1219200" cy="791948"/>
            </a:xfrm>
            <a:prstGeom prst="rect">
              <a:avLst/>
            </a:prstGeom>
            <a:solidFill>
              <a:srgbClr val="FFFFFF">
                <a:alpha val="6392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1pPr>
              <a:lvl2pPr marL="742950" indent="-285750" eaLnBrk="0" hangingPunct="0"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2pPr>
              <a:lvl3pPr marL="1143000" indent="-228600" eaLnBrk="0" hangingPunct="0"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3pPr>
              <a:lvl4pPr marL="1600200" indent="-228600" eaLnBrk="0" hangingPunct="0"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4pPr>
              <a:lvl5pPr marL="2057400" indent="-228600" eaLnBrk="0" hangingPunct="0"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rgbClr val="000000"/>
                  </a:solidFill>
                  <a:latin typeface="Helvetica Light" charset="0"/>
                  <a:ea typeface="ヒラギノ角ゴ ProN W3" charset="0"/>
                  <a:cs typeface="ヒラギノ角ゴ ProN W3" charset="0"/>
                  <a:sym typeface="Helvetica Light" charset="0"/>
                </a:defRPr>
              </a:lvl9pPr>
            </a:lstStyle>
            <a:p>
              <a:pPr eaLnBrk="1" hangingPunct="1"/>
              <a:endParaRPr lang="en-US" sz="1600"/>
            </a:p>
            <a:p>
              <a:pPr eaLnBrk="1" hangingPunct="1"/>
              <a:r>
                <a:rPr lang="en-US" sz="1600"/>
                <a:t>     </a:t>
              </a:r>
            </a:p>
          </p:txBody>
        </p:sp>
        <p:pic>
          <p:nvPicPr>
            <p:cNvPr id="16414" name="Picture 48" descr="Screen Shot 2014-09-27 at 11.57.2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733800"/>
              <a:ext cx="993723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9" name="TextBox 49"/>
          <p:cNvSpPr txBox="1">
            <a:spLocks noChangeArrowheads="1"/>
          </p:cNvSpPr>
          <p:nvPr/>
        </p:nvSpPr>
        <p:spPr bwMode="auto">
          <a:xfrm>
            <a:off x="2391508" y="1066800"/>
            <a:ext cx="2898418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Top quark compositeness (t*)</a:t>
            </a:r>
          </a:p>
        </p:txBody>
      </p:sp>
      <p:sp>
        <p:nvSpPr>
          <p:cNvPr id="16400" name="TextBox 53"/>
          <p:cNvSpPr txBox="1">
            <a:spLocks noChangeArrowheads="1"/>
          </p:cNvSpPr>
          <p:nvPr/>
        </p:nvSpPr>
        <p:spPr bwMode="auto">
          <a:xfrm>
            <a:off x="562708" y="3200400"/>
            <a:ext cx="2362057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Vector-like quarks (t’/b’)</a:t>
            </a:r>
          </a:p>
        </p:txBody>
      </p:sp>
      <p:sp>
        <p:nvSpPr>
          <p:cNvPr id="16401" name="TextBox 56"/>
          <p:cNvSpPr txBox="1">
            <a:spLocks noChangeArrowheads="1"/>
          </p:cNvSpPr>
          <p:nvPr/>
        </p:nvSpPr>
        <p:spPr bwMode="auto">
          <a:xfrm>
            <a:off x="4290646" y="1447800"/>
            <a:ext cx="459712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ttH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3235569" y="3733800"/>
            <a:ext cx="2250831" cy="1219200"/>
          </a:xfrm>
          <a:prstGeom prst="ellipse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400" dirty="0"/>
              <a:t>SM differential &amp; BR measurements</a:t>
            </a:r>
          </a:p>
          <a:p>
            <a:pPr>
              <a:defRPr/>
            </a:pPr>
            <a:r>
              <a:rPr lang="en-US" sz="1400" dirty="0" err="1"/>
              <a:t>incl</a:t>
            </a:r>
            <a:r>
              <a:rPr lang="en-US" sz="1400" dirty="0"/>
              <a:t> spin correlations</a:t>
            </a:r>
          </a:p>
        </p:txBody>
      </p:sp>
      <p:pic>
        <p:nvPicPr>
          <p:cNvPr id="16404" name="Picture 67" descr="Screen Shot 2014-09-27 at 12.0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4" y="2603500"/>
            <a:ext cx="2460381" cy="36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5" name="TextBox 69"/>
          <p:cNvSpPr txBox="1">
            <a:spLocks noChangeArrowheads="1"/>
          </p:cNvSpPr>
          <p:nvPr/>
        </p:nvSpPr>
        <p:spPr bwMode="auto">
          <a:xfrm>
            <a:off x="2391508" y="1447800"/>
            <a:ext cx="937279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1pPr>
            <a:lvl2pPr marL="742950" indent="-28575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2pPr>
            <a:lvl3pPr marL="11430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3pPr>
            <a:lvl4pPr marL="16002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4pPr>
            <a:lvl5pPr marL="2057400" indent="-228600" eaLnBrk="0" hangingPunct="0"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Helvetica Light" charset="0"/>
                <a:ea typeface="ヒラギノ角ゴ ProN W3" charset="0"/>
                <a:cs typeface="ヒラギノ角ゴ ProN W3" charset="0"/>
                <a:sym typeface="Helvetica Light" charset="0"/>
              </a:defRPr>
            </a:lvl9pPr>
          </a:lstStyle>
          <a:p>
            <a:pPr eaLnBrk="1" hangingPunct="1"/>
            <a:r>
              <a:rPr lang="en-US" sz="1600"/>
              <a:t>sGluons</a:t>
            </a:r>
          </a:p>
        </p:txBody>
      </p:sp>
      <p:pic>
        <p:nvPicPr>
          <p:cNvPr id="16406" name="Picture 70" descr="Screen Shot 2014-09-27 at 12.0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2362200"/>
            <a:ext cx="2460381" cy="36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31/Aug/2016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Blekman, "SM at CMS",SEARCH'16, Oxford, UK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1117" r="-11117"/>
          <a:stretch>
            <a:fillRect/>
          </a:stretch>
        </p:blipFill>
        <p:spPr>
          <a:xfrm>
            <a:off x="457200" y="620688"/>
            <a:ext cx="8229600" cy="51789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356100" y="6456363"/>
            <a:ext cx="4787900" cy="265112"/>
          </a:xfrm>
        </p:spPr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78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094" r="-11094"/>
          <a:stretch>
            <a:fillRect/>
          </a:stretch>
        </p:blipFill>
        <p:spPr>
          <a:xfrm>
            <a:off x="467544" y="620688"/>
            <a:ext cx="8229600" cy="517898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16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960" r="-296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41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607" r="-260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29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846" r="-2846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72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913" r="-2913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4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Many many many talks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078710"/>
            <a:ext cx="5482952" cy="5178988"/>
          </a:xfrm>
        </p:spPr>
        <p:txBody>
          <a:bodyPr/>
          <a:lstStyle/>
          <a:p>
            <a:r>
              <a:rPr lang="en-US" dirty="0" smtClean="0"/>
              <a:t>Some cherry-picking</a:t>
            </a:r>
          </a:p>
          <a:p>
            <a:r>
              <a:rPr lang="en-US" dirty="0" smtClean="0"/>
              <a:t>And substantial borrowing from plenary summary speakers </a:t>
            </a:r>
          </a:p>
          <a:p>
            <a:r>
              <a:rPr lang="en-US" dirty="0" smtClean="0"/>
              <a:t>And still beware this is only highlights!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 </a:t>
            </a:r>
            <a:r>
              <a:rPr lang="mr-IN" dirty="0" smtClean="0"/>
              <a:t>–</a:t>
            </a:r>
            <a:r>
              <a:rPr lang="en-US" dirty="0" smtClean="0"/>
              <a:t> let’s get started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5AA1-E1CA-0B47-94F9-05289B44F5CF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Freya Blekman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Screen Shot 2016-10-06 at 09.4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2076741" cy="5302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1322999" y="3409403"/>
            <a:ext cx="276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One day of parallel sessions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6461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79" r="-1079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11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55" r="-105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48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41" r="-134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84" r="-148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73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28" r="-152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18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77" r="-147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4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92" r="-1292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85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91" r="-109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5589240"/>
            <a:ext cx="476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Very active subject </a:t>
            </a:r>
            <a:r>
              <a:rPr lang="mr-IN" sz="1800" dirty="0" smtClean="0"/>
              <a:t>–</a:t>
            </a:r>
            <a:r>
              <a:rPr lang="en-US" sz="1800" dirty="0" smtClean="0"/>
              <a:t> experimental experts at</a:t>
            </a:r>
          </a:p>
          <a:p>
            <a:r>
              <a:rPr lang="en-US" sz="1800" dirty="0" smtClean="0"/>
              <a:t>VUB </a:t>
            </a:r>
            <a:r>
              <a:rPr lang="mr-IN" sz="1800" dirty="0" smtClean="0"/>
              <a:t>–</a:t>
            </a:r>
            <a:r>
              <a:rPr lang="en-US" sz="1800" dirty="0" smtClean="0"/>
              <a:t> HEP@VUB meeting?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9181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285" r="-1028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09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25" r="-112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2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639" r="-96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92" r="-1292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2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11" r="-151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77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</a:t>
            </a:r>
            <a:r>
              <a:rPr lang="en-US" dirty="0" err="1" smtClean="0"/>
              <a:t>Kiwoon</a:t>
            </a:r>
            <a:r>
              <a:rPr lang="en-US" dirty="0" smtClean="0"/>
              <a:t> Choi: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</a:t>
            </a:r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 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  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  </a:t>
            </a:r>
            <a:r>
              <a:rPr lang="en-US" altLang="ko-KR" sz="3500" b="1" dirty="0" smtClean="0"/>
              <a:t>          </a:t>
            </a:r>
            <a:r>
              <a:rPr lang="en-US" altLang="ko-KR" sz="35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ko-KR" sz="2200" dirty="0" smtClean="0">
                <a:solidFill>
                  <a:srgbClr val="0000FF"/>
                </a:solidFill>
              </a:rPr>
              <a:t>           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76" y="764704"/>
            <a:ext cx="8676456" cy="484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/>
              <a:t>This was not an waste of time!</a:t>
            </a:r>
          </a:p>
          <a:p>
            <a:pPr>
              <a:lnSpc>
                <a:spcPct val="150000"/>
              </a:lnSpc>
            </a:pPr>
            <a:endParaRPr lang="en-US" altLang="ko-KR" sz="5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We could learn more on many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things related to BSM physics which communicate with the SM mainly through the SM gauge bosons:  </a:t>
            </a:r>
          </a:p>
          <a:p>
            <a:pPr>
              <a:lnSpc>
                <a:spcPct val="150000"/>
              </a:lnSpc>
            </a:pPr>
            <a:endParaRPr lang="en-US" altLang="ko-KR" sz="6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Vector-like fermions,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EW symmetry preserving </a:t>
            </a:r>
            <a:r>
              <a:rPr lang="en-US" altLang="ko-KR" sz="2000" dirty="0">
                <a:solidFill>
                  <a:srgbClr val="0000FF"/>
                </a:solidFill>
              </a:rPr>
              <a:t>n</a:t>
            </a:r>
            <a:r>
              <a:rPr lang="en-US" altLang="ko-KR" sz="2000" dirty="0" smtClean="0">
                <a:solidFill>
                  <a:srgbClr val="0000FF"/>
                </a:solidFill>
              </a:rPr>
              <a:t>ew strong forces,     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FF"/>
                </a:solidFill>
              </a:rPr>
              <a:t>    </a:t>
            </a:r>
            <a:r>
              <a:rPr lang="en-US" altLang="ko-KR" sz="2000" dirty="0" err="1">
                <a:solidFill>
                  <a:srgbClr val="0000FF"/>
                </a:solidFill>
              </a:rPr>
              <a:t>A</a:t>
            </a:r>
            <a:r>
              <a:rPr lang="en-US" altLang="ko-KR" sz="2000" dirty="0" err="1" smtClean="0">
                <a:solidFill>
                  <a:srgbClr val="0000FF"/>
                </a:solidFill>
              </a:rPr>
              <a:t>xion</a:t>
            </a:r>
            <a:r>
              <a:rPr lang="en-US" altLang="ko-KR" sz="2000" dirty="0" smtClean="0">
                <a:solidFill>
                  <a:srgbClr val="0000FF"/>
                </a:solidFill>
              </a:rPr>
              <a:t>-like-particles,  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</a:t>
            </a:r>
            <a:r>
              <a:rPr lang="en-US" altLang="ko-KR" sz="2000" dirty="0">
                <a:solidFill>
                  <a:srgbClr val="0000FF"/>
                </a:solidFill>
              </a:rPr>
              <a:t>N</a:t>
            </a:r>
            <a:r>
              <a:rPr lang="en-US" altLang="ko-KR" sz="2000" dirty="0" smtClean="0">
                <a:solidFill>
                  <a:srgbClr val="0000FF"/>
                </a:solidFill>
              </a:rPr>
              <a:t>ear</a:t>
            </a:r>
            <a:r>
              <a:rPr lang="ko-KR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threshold behavior of heavy particle loops,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</a:t>
            </a:r>
            <a:r>
              <a:rPr lang="en-US" altLang="ko-KR" sz="2000" dirty="0">
                <a:solidFill>
                  <a:srgbClr val="0000FF"/>
                </a:solidFill>
              </a:rPr>
              <a:t>R</a:t>
            </a:r>
            <a:r>
              <a:rPr lang="en-US" altLang="ko-KR" sz="2000" dirty="0" smtClean="0">
                <a:solidFill>
                  <a:srgbClr val="0000FF"/>
                </a:solidFill>
              </a:rPr>
              <a:t>esonance-continuum interference,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Single photon vs </a:t>
            </a:r>
            <a:r>
              <a:rPr lang="en-US" altLang="ko-KR" sz="2000" dirty="0" err="1" smtClean="0">
                <a:solidFill>
                  <a:srgbClr val="0000FF"/>
                </a:solidFill>
              </a:rPr>
              <a:t>diphoton</a:t>
            </a:r>
            <a:r>
              <a:rPr lang="en-US" altLang="ko-KR" sz="2000" dirty="0" smtClean="0">
                <a:solidFill>
                  <a:srgbClr val="0000FF"/>
                </a:solidFill>
              </a:rPr>
              <a:t>-jet,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   .....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                    </a:t>
            </a:r>
            <a:r>
              <a:rPr lang="en-US" altLang="ko-KR" sz="1400" dirty="0" smtClean="0">
                <a:solidFill>
                  <a:srgbClr val="0000FF"/>
                </a:solidFill>
              </a:rPr>
              <a:t>                                         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58" r="-125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03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08" r="-110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1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28" b="112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20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95" r="-159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45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75" r="-127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73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11" r="-151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67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80" r="-158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438" r="-9438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46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97" r="-119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97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41" r="-134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777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317" r="-131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47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097" b="109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31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84" r="-148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48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39" r="-1039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18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24" r="-102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89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7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335" r="-2335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76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398" r="-239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3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202" r="-920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015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185" b="2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3006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464" r="-246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12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331" r="-233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47B-C14A-CA41-8CF9-5E198DAE0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06/10/16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1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89040"/>
            <a:ext cx="8388424" cy="2518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ATLAS: 64 new results for ICHEP</a:t>
            </a:r>
          </a:p>
          <a:p>
            <a:r>
              <a:rPr lang="en-US" dirty="0" smtClean="0"/>
              <a:t>CMS: Over 70 new results for ICHEP</a:t>
            </a:r>
          </a:p>
          <a:p>
            <a:pPr lvl="1"/>
            <a:r>
              <a:rPr lang="en-US" dirty="0" smtClean="0"/>
              <a:t>Hard work by many people in Brussels  </a:t>
            </a:r>
            <a:r>
              <a:rPr lang="en-US" dirty="0" smtClean="0">
                <a:hlinkClick r:id="rId3"/>
              </a:rPr>
              <a:t>IIHE workshop last week</a:t>
            </a:r>
            <a:r>
              <a:rPr lang="en-US" dirty="0" smtClean="0"/>
              <a:t> with some (not all) results we contributed to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4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 performance: trigger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700" r="-970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A6D-FBB3-E34A-BAF4-20966A69E684}" type="datetime1">
              <a:rPr lang="en-US" smtClean="0"/>
              <a:t>06/10/16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Freya Blekman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089E-94EA-ED43-B675-13BDBC6B0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1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17327</TotalTime>
  <Words>1149</Words>
  <Application>Microsoft Macintosh PowerPoint</Application>
  <PresentationFormat>On-screen Show (4:3)</PresentationFormat>
  <Paragraphs>310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Overview ICHEP2016</vt:lpstr>
      <vt:lpstr>Largest conference in particle physics</vt:lpstr>
      <vt:lpstr>ICHEP - history</vt:lpstr>
      <vt:lpstr>           Many many many talks</vt:lpstr>
      <vt:lpstr>LHC</vt:lpstr>
      <vt:lpstr>LHC</vt:lpstr>
      <vt:lpstr>LHC</vt:lpstr>
      <vt:lpstr>LHC</vt:lpstr>
      <vt:lpstr>Detector performance: trigger</vt:lpstr>
      <vt:lpstr>Detector performance: from detector to four-vector</vt:lpstr>
      <vt:lpstr>High luminosity: mixed blessing</vt:lpstr>
      <vt:lpstr>Standard Model</vt:lpstr>
      <vt:lpstr>Intro: SM precision vs direct search</vt:lpstr>
      <vt:lpstr>PowerPoint Presentation</vt:lpstr>
      <vt:lpstr>PowerPoint Presentation</vt:lpstr>
      <vt:lpstr>PowerPoint Presentation</vt:lpstr>
      <vt:lpstr>Triple gauge boson constraints</vt:lpstr>
      <vt:lpstr>Limits on Triple Gauge Couplings</vt:lpstr>
      <vt:lpstr>Limits Quartic Gauge Couplings</vt:lpstr>
      <vt:lpstr>aTGC from semileptonic WV</vt:lpstr>
      <vt:lpstr>aTGC from semileptonic WV</vt:lpstr>
      <vt:lpstr>PowerPoint Presentation</vt:lpstr>
      <vt:lpstr>Standard Model</vt:lpstr>
      <vt:lpstr>Top mass vs BSM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more results</vt:lpstr>
      <vt:lpstr>Many more results: top FCNC</vt:lpstr>
      <vt:lpstr>Extreme phase space ttbar: background for searches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Kiwoon Choi: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Physics exercise</dc:title>
  <dc:creator>CERN User</dc:creator>
  <cp:lastModifiedBy>Freya Blekman</cp:lastModifiedBy>
  <cp:revision>291</cp:revision>
  <cp:lastPrinted>2012-09-27T22:04:21Z</cp:lastPrinted>
  <dcterms:created xsi:type="dcterms:W3CDTF">2011-03-29T07:17:40Z</dcterms:created>
  <dcterms:modified xsi:type="dcterms:W3CDTF">2016-10-06T09:58:15Z</dcterms:modified>
</cp:coreProperties>
</file>