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unknown"/>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1.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23.xml" ContentType="application/vnd.openxmlformats-officedocument.presentationml.notesSlide+xml"/>
  <Override PartName="/ppt/embeddings/oleObject4.bin" ContentType="application/vnd.openxmlformats-officedocument.oleObject"/>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5.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6.bin" ContentType="application/vnd.openxmlformats-officedocument.oleObject"/>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embeddings/oleObject7.bin" ContentType="application/vnd.openxmlformats-officedocument.oleObject"/>
  <Override PartName="/ppt/notesSlides/notesSlide43.xml" ContentType="application/vnd.openxmlformats-officedocument.presentationml.notesSlide+xml"/>
  <Override PartName="/ppt/embeddings/oleObject8.bin" ContentType="application/vnd.openxmlformats-officedocument.oleObject"/>
  <Override PartName="/ppt/notesSlides/notesSlide44.xml" ContentType="application/vnd.openxmlformats-officedocument.presentationml.notesSlide+xml"/>
  <Override PartName="/ppt/embeddings/oleObject9.bin" ContentType="application/vnd.openxmlformats-officedocument.oleObject"/>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61" r:id="rId1"/>
  </p:sldMasterIdLst>
  <p:notesMasterIdLst>
    <p:notesMasterId r:id="rId58"/>
  </p:notesMasterIdLst>
  <p:handoutMasterIdLst>
    <p:handoutMasterId r:id="rId59"/>
  </p:handoutMasterIdLst>
  <p:sldIdLst>
    <p:sldId id="427" r:id="rId2"/>
    <p:sldId id="442" r:id="rId3"/>
    <p:sldId id="598" r:id="rId4"/>
    <p:sldId id="597" r:id="rId5"/>
    <p:sldId id="615" r:id="rId6"/>
    <p:sldId id="620" r:id="rId7"/>
    <p:sldId id="583" r:id="rId8"/>
    <p:sldId id="595" r:id="rId9"/>
    <p:sldId id="577" r:id="rId10"/>
    <p:sldId id="596" r:id="rId11"/>
    <p:sldId id="581" r:id="rId12"/>
    <p:sldId id="604" r:id="rId13"/>
    <p:sldId id="631" r:id="rId14"/>
    <p:sldId id="621" r:id="rId15"/>
    <p:sldId id="585" r:id="rId16"/>
    <p:sldId id="602" r:id="rId17"/>
    <p:sldId id="599" r:id="rId18"/>
    <p:sldId id="601" r:id="rId19"/>
    <p:sldId id="584" r:id="rId20"/>
    <p:sldId id="580" r:id="rId21"/>
    <p:sldId id="630" r:id="rId22"/>
    <p:sldId id="616" r:id="rId23"/>
    <p:sldId id="622" r:id="rId24"/>
    <p:sldId id="632" r:id="rId25"/>
    <p:sldId id="547" r:id="rId26"/>
    <p:sldId id="610" r:id="rId27"/>
    <p:sldId id="568" r:id="rId28"/>
    <p:sldId id="571" r:id="rId29"/>
    <p:sldId id="592" r:id="rId30"/>
    <p:sldId id="594" r:id="rId31"/>
    <p:sldId id="627" r:id="rId32"/>
    <p:sldId id="625" r:id="rId33"/>
    <p:sldId id="612" r:id="rId34"/>
    <p:sldId id="554" r:id="rId35"/>
    <p:sldId id="634" r:id="rId36"/>
    <p:sldId id="567" r:id="rId37"/>
    <p:sldId id="613" r:id="rId38"/>
    <p:sldId id="611" r:id="rId39"/>
    <p:sldId id="633" r:id="rId40"/>
    <p:sldId id="629" r:id="rId41"/>
    <p:sldId id="518" r:id="rId42"/>
    <p:sldId id="628" r:id="rId43"/>
    <p:sldId id="614" r:id="rId44"/>
    <p:sldId id="603" r:id="rId45"/>
    <p:sldId id="566" r:id="rId46"/>
    <p:sldId id="491" r:id="rId47"/>
    <p:sldId id="573" r:id="rId48"/>
    <p:sldId id="574" r:id="rId49"/>
    <p:sldId id="569" r:id="rId50"/>
    <p:sldId id="575" r:id="rId51"/>
    <p:sldId id="617" r:id="rId52"/>
    <p:sldId id="626" r:id="rId53"/>
    <p:sldId id="509" r:id="rId54"/>
    <p:sldId id="619" r:id="rId55"/>
    <p:sldId id="635" r:id="rId56"/>
    <p:sldId id="553" r:id="rId5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FF"/>
    <a:srgbClr val="CD103E"/>
    <a:srgbClr val="010002"/>
    <a:srgbClr val="CAFF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207" autoAdjust="0"/>
  </p:normalViewPr>
  <p:slideViewPr>
    <p:cSldViewPr>
      <p:cViewPr varScale="1">
        <p:scale>
          <a:sx n="63" d="100"/>
          <a:sy n="63" d="100"/>
        </p:scale>
        <p:origin x="-240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emf"/><Relationship Id="rId2" Type="http://schemas.openxmlformats.org/officeDocument/2006/relationships/image" Target="../media/image5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3EB38DA5-B5BD-4A4F-98F6-27A90A67BB8A}" type="datetime1">
              <a:rPr lang="en-US"/>
              <a:pPr>
                <a:defRPr/>
              </a:pPr>
              <a:t>10/14/16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71EC99B9-0BE7-104E-BBF6-A2850E8322AA}" type="slidenum">
              <a:rPr lang="en-US"/>
              <a:pPr>
                <a:defRPr/>
              </a:pPr>
              <a:t>‹#›</a:t>
            </a:fld>
            <a:endParaRPr lang="en-US"/>
          </a:p>
        </p:txBody>
      </p:sp>
    </p:spTree>
    <p:extLst>
      <p:ext uri="{BB962C8B-B14F-4D97-AF65-F5344CB8AC3E}">
        <p14:creationId xmlns:p14="http://schemas.microsoft.com/office/powerpoint/2010/main" val="18502015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E1BDBE5-509C-534B-BD3D-63461EA3EF2C}" type="slidenum">
              <a:rPr lang="en-US"/>
              <a:pPr>
                <a:defRPr/>
              </a:pPr>
              <a:t>‹#›</a:t>
            </a:fld>
            <a:endParaRPr lang="en-US"/>
          </a:p>
        </p:txBody>
      </p:sp>
    </p:spTree>
    <p:extLst>
      <p:ext uri="{BB962C8B-B14F-4D97-AF65-F5344CB8AC3E}">
        <p14:creationId xmlns:p14="http://schemas.microsoft.com/office/powerpoint/2010/main" val="96450754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E342F04-3B4A-CE4F-B158-EFE32B8F7615}"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A94BF1-165E-A647-8BE7-AEB24C8C4F15}" type="slidenum">
              <a:rPr lang="en-US" sz="1200"/>
              <a:pPr eaLnBrk="1" hangingPunct="1"/>
              <a:t>10</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9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F8328A-03BA-6C4A-888F-F174BD68403C}" type="slidenum">
              <a:rPr lang="en-US" sz="1200"/>
              <a:pPr eaLnBrk="1" hangingPunct="1"/>
              <a:t>11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8B0E0B-54F1-B540-865C-5171A59AA4D9}" type="slidenum">
              <a:rPr lang="en-US" sz="1200"/>
              <a:pPr eaLnBrk="1" hangingPunct="1"/>
              <a:t>12</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8B0E0B-54F1-B540-865C-5171A59AA4D9}" type="slidenum">
              <a:rPr lang="en-US" sz="1200"/>
              <a:pPr eaLnBrk="1" hangingPunct="1"/>
              <a:t>13</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8B0E0B-54F1-B540-865C-5171A59AA4D9}" type="slidenum">
              <a:rPr lang="en-US" sz="1200"/>
              <a:pPr eaLnBrk="1" hangingPunct="1"/>
              <a:t>14</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a:ln/>
        </p:spPr>
      </p:sp>
      <p:sp>
        <p:nvSpPr>
          <p:cNvPr id="460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46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8A6075-95FF-3C4E-BA61-F879E0A3FAB9}" type="slidenum">
              <a:rPr lang="en-US" sz="1200"/>
              <a:pPr eaLnBrk="1" hangingPunct="1"/>
              <a:t>19</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Equatorial Coordinates</a:t>
            </a:r>
            <a:endParaRPr lang="en-US" dirty="0"/>
          </a:p>
        </p:txBody>
      </p:sp>
      <p:sp>
        <p:nvSpPr>
          <p:cNvPr id="4" name="Slide Number Placeholder 3"/>
          <p:cNvSpPr>
            <a:spLocks noGrp="1"/>
          </p:cNvSpPr>
          <p:nvPr>
            <p:ph type="sldNum" sz="quarter" idx="10"/>
          </p:nvPr>
        </p:nvSpPr>
        <p:spPr/>
        <p:txBody>
          <a:bodyPr/>
          <a:lstStyle/>
          <a:p>
            <a:pPr>
              <a:defRPr/>
            </a:pPr>
            <a:fld id="{2E1BDBE5-509C-534B-BD3D-63461EA3EF2C}" type="slidenum">
              <a:rPr lang="en-US" smtClean="0"/>
              <a:pPr>
                <a:defRPr/>
              </a:pPr>
              <a:t>20</a:t>
            </a:fld>
            <a:endParaRPr lang="en-US"/>
          </a:p>
        </p:txBody>
      </p:sp>
    </p:spTree>
    <p:extLst>
      <p:ext uri="{BB962C8B-B14F-4D97-AF65-F5344CB8AC3E}">
        <p14:creationId xmlns:p14="http://schemas.microsoft.com/office/powerpoint/2010/main" val="2542821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E1BDBE5-509C-534B-BD3D-63461EA3EF2C}" type="slidenum">
              <a:rPr lang="en-US" smtClean="0"/>
              <a:pPr>
                <a:defRPr/>
              </a:pPr>
              <a:t>21</a:t>
            </a:fld>
            <a:endParaRPr lang="en-US"/>
          </a:p>
        </p:txBody>
      </p:sp>
    </p:spTree>
    <p:extLst>
      <p:ext uri="{BB962C8B-B14F-4D97-AF65-F5344CB8AC3E}">
        <p14:creationId xmlns:p14="http://schemas.microsoft.com/office/powerpoint/2010/main" val="2542821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a:ln/>
        </p:spPr>
      </p:sp>
      <p:sp>
        <p:nvSpPr>
          <p:cNvPr id="460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46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8A6075-95FF-3C4E-BA61-F879E0A3FAB9}" type="slidenum">
              <a:rPr lang="en-US" sz="1200"/>
              <a:pPr eaLnBrk="1" hangingPunct="1"/>
              <a:t>22</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just"/>
            <a:r>
              <a:rPr lang="en-US" sz="1200" dirty="0" err="1" smtClean="0"/>
              <a:t>Larmor</a:t>
            </a:r>
            <a:r>
              <a:rPr lang="en-US" sz="1200" dirty="0" smtClean="0"/>
              <a:t> Radius for 1TeV proton in 10</a:t>
            </a:r>
            <a:r>
              <a:rPr lang="en-US" sz="1200" baseline="0" dirty="0" smtClean="0"/>
              <a:t> </a:t>
            </a:r>
            <a:r>
              <a:rPr lang="en-US" sz="1200" baseline="0" dirty="0" err="1" smtClean="0"/>
              <a:t>micro</a:t>
            </a:r>
            <a:r>
              <a:rPr lang="en-US" sz="1200" dirty="0" err="1" smtClean="0"/>
              <a:t>G</a:t>
            </a:r>
            <a:r>
              <a:rPr lang="en-US" sz="1200" dirty="0" smtClean="0"/>
              <a:t>/1nT field is .001 pc = .003</a:t>
            </a:r>
            <a:r>
              <a:rPr lang="en-US" sz="1200" baseline="0" dirty="0" smtClean="0"/>
              <a:t> light years, orders of magnitude smaller than nearest sources, so why the anisotropy?!</a:t>
            </a:r>
            <a:endParaRPr lang="en-US" sz="1200" dirty="0" smtClean="0"/>
          </a:p>
          <a:p>
            <a:pPr algn="just"/>
            <a:endParaRPr lang="en-US" sz="1200" dirty="0" smtClean="0"/>
          </a:p>
          <a:p>
            <a:pPr algn="just"/>
            <a:r>
              <a:rPr lang="en-US" sz="1200" dirty="0" smtClean="0"/>
              <a:t>The origin of the cosmic-ray anisotropy is currently not clear, but the discovery of this anisotropy clearly implies that the propagation of cosmic rays from their sources to us is not understood.  Several scenarios for the origin of the anisotropy are currently discussed in the literature, making this a very active area of research.</a:t>
            </a:r>
          </a:p>
          <a:p>
            <a:pPr algn="just"/>
            <a:r>
              <a:rPr lang="en-US" sz="1200" dirty="0" smtClean="0"/>
              <a:t>The small-scale structure could be the product of turbulence in the Galactic magnetic field or an additional </a:t>
            </a:r>
            <a:r>
              <a:rPr lang="en-US" sz="1200" dirty="0" err="1" smtClean="0"/>
              <a:t>heliospheric</a:t>
            </a:r>
            <a:r>
              <a:rPr lang="en-US" sz="1200" dirty="0" smtClean="0"/>
              <a:t> effect. It also been suggested that the small-scale structure is produced in the decay of quark matter present in pulsars or in the self-annihilation of dark matter.</a:t>
            </a:r>
          </a:p>
          <a:p>
            <a:pPr algn="just"/>
            <a:endParaRPr lang="en-US" sz="1200" dirty="0" smtClean="0"/>
          </a:p>
          <a:p>
            <a:endParaRPr lang="en-US" dirty="0">
              <a:ea typeface="ＭＳ Ｐゴシック" charset="0"/>
              <a:cs typeface="ＭＳ Ｐゴシック" charset="0"/>
            </a:endParaRPr>
          </a:p>
        </p:txBody>
      </p:sp>
      <p:sp>
        <p:nvSpPr>
          <p:cNvPr id="81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4D27AB-A677-2543-868D-A86F2D9A26F0}" type="slidenum">
              <a:rPr lang="en-US" sz="1200"/>
              <a:pPr eaLnBrk="1" hangingPunct="1"/>
              <a:t>23</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3A184F2-52CD-9943-BEE3-C827A7B3A07E}" type="slidenum">
              <a:rPr lang="en-US" sz="1200"/>
              <a:pPr eaLnBrk="1" hangingPunct="1"/>
              <a:t>2</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81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4D27AB-A677-2543-868D-A86F2D9A26F0}" type="slidenum">
              <a:rPr lang="en-US" sz="1200"/>
              <a:pPr eaLnBrk="1" hangingPunct="1"/>
              <a:t>24</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a:ln/>
        </p:spPr>
      </p:sp>
      <p:sp>
        <p:nvSpPr>
          <p:cNvPr id="532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53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B8777E-29EE-B84F-B5F4-5F360CB04AC8}" type="slidenum">
              <a:rPr lang="en-US" sz="1200"/>
              <a:pPr eaLnBrk="1" hangingPunct="1"/>
              <a:t>25</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Very overhead, zenith &lt; 17 deg</a:t>
            </a: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B0BA89-7B9D-0F4A-80B8-BFB965330CD7}" type="slidenum">
              <a:rPr lang="en-US" sz="1200"/>
              <a:pPr eaLnBrk="1" hangingPunct="1"/>
              <a:t>26</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a:ln/>
        </p:spPr>
      </p:sp>
      <p:sp>
        <p:nvSpPr>
          <p:cNvPr id="59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59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19BCC7-58F6-9749-9681-7AEC00B26302}" type="slidenum">
              <a:rPr lang="en-US" sz="1200"/>
              <a:pPr eaLnBrk="1" hangingPunct="1"/>
              <a:t>27</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charset="0"/>
                <a:cs typeface="ＭＳ Ｐゴシック" charset="0"/>
              </a:rPr>
              <a:t>Detect detection</a:t>
            </a:r>
            <a:r>
              <a:rPr lang="en-US" baseline="0" dirty="0" smtClean="0">
                <a:ea typeface="ＭＳ Ｐゴシック" charset="0"/>
                <a:cs typeface="ＭＳ Ｐゴシック" charset="0"/>
              </a:rPr>
              <a:t> region peters out</a:t>
            </a:r>
            <a:r>
              <a:rPr lang="is-IS" baseline="0" dirty="0" smtClean="0">
                <a:ea typeface="ＭＳ Ｐゴシック" charset="0"/>
                <a:cs typeface="ＭＳ Ｐゴシック" charset="0"/>
              </a:rPr>
              <a:t>… Beyond knee region dedicated detectors. HAWC suited to bridge the gap!</a:t>
            </a:r>
          </a:p>
        </p:txBody>
      </p:sp>
      <p:sp>
        <p:nvSpPr>
          <p:cNvPr id="634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AEA160-2FD9-B04E-8295-454CAA0D7DE7}" type="slidenum">
              <a:rPr lang="en-US" sz="1200"/>
              <a:pPr eaLnBrk="1" hangingPunct="1"/>
              <a:t>28</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a:ln/>
        </p:spPr>
      </p:sp>
      <p:sp>
        <p:nvSpPr>
          <p:cNvPr id="778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778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5A150A-A7EF-0A4A-8055-CE54C4FA51E6}" type="slidenum">
              <a:rPr lang="en-US" sz="1200"/>
              <a:pPr eaLnBrk="1" hangingPunct="1"/>
              <a:t>29</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81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4D27AB-A677-2543-868D-A86F2D9A26F0}" type="slidenum">
              <a:rPr lang="en-US" sz="1200"/>
              <a:pPr eaLnBrk="1" hangingPunct="1"/>
              <a:t>30</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81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4D27AB-A677-2543-868D-A86F2D9A26F0}" type="slidenum">
              <a:rPr lang="en-US" sz="1200"/>
              <a:pPr eaLnBrk="1" hangingPunct="1"/>
              <a:t>31</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81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4D27AB-A677-2543-868D-A86F2D9A26F0}" type="slidenum">
              <a:rPr lang="en-US" sz="1200"/>
              <a:pPr eaLnBrk="1" hangingPunct="1"/>
              <a:t>32</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ea typeface="ＭＳ Ｐゴシック" charset="0"/>
                <a:cs typeface="ＭＳ Ｐゴシック" charset="0"/>
              </a:rPr>
              <a:t>This is my ‘Make</a:t>
            </a:r>
            <a:r>
              <a:rPr lang="en-US" baseline="0" dirty="0" smtClean="0">
                <a:ea typeface="ＭＳ Ｐゴシック" charset="0"/>
                <a:cs typeface="ＭＳ Ｐゴシック" charset="0"/>
              </a:rPr>
              <a:t> HAWC Great Again, Again’ slide </a:t>
            </a:r>
            <a:r>
              <a:rPr lang="en-US" baseline="0" dirty="0" smtClean="0">
                <a:ea typeface="ＭＳ Ｐゴシック" charset="0"/>
                <a:cs typeface="ＭＳ Ｐゴシック" charset="0"/>
                <a:sym typeface="Wingdings"/>
              </a:rPr>
              <a:t></a:t>
            </a:r>
            <a:endParaRPr lang="en-US" dirty="0">
              <a:ea typeface="ＭＳ Ｐゴシック" charset="0"/>
              <a:cs typeface="ＭＳ Ｐゴシック" charset="0"/>
            </a:endParaRPr>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9C9FA7-C1E7-3F4B-92B4-57761A05FF0E}" type="slidenum">
              <a:rPr lang="en-US" sz="1200"/>
              <a:pPr eaLnBrk="1" hangingPunct="1"/>
              <a:t>33</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8FF03F-6A24-774B-9BFB-8D7959EDAB12}" type="slidenum">
              <a:rPr lang="en-US" sz="1200"/>
              <a:pPr eaLnBrk="1" hangingPunct="1"/>
              <a:t>3</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9C9FA7-C1E7-3F4B-92B4-57761A05FF0E}" type="slidenum">
              <a:rPr lang="en-US" sz="1200"/>
              <a:pPr eaLnBrk="1" hangingPunct="1"/>
              <a:t>34</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9C9FA7-C1E7-3F4B-92B4-57761A05FF0E}" type="slidenum">
              <a:rPr lang="en-US" sz="1200"/>
              <a:pPr eaLnBrk="1" hangingPunct="1"/>
              <a:t>35</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860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860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A017474-2F46-9841-8F4B-21029E49FA18}" type="slidenum">
              <a:rPr lang="en-US" sz="1200"/>
              <a:pPr eaLnBrk="1" hangingPunct="1"/>
              <a:t>36</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Equatorial Coordinates</a:t>
            </a:r>
            <a:endParaRPr lang="en-US" dirty="0"/>
          </a:p>
        </p:txBody>
      </p:sp>
      <p:sp>
        <p:nvSpPr>
          <p:cNvPr id="4" name="Slide Number Placeholder 3"/>
          <p:cNvSpPr>
            <a:spLocks noGrp="1"/>
          </p:cNvSpPr>
          <p:nvPr>
            <p:ph type="sldNum" sz="quarter" idx="10"/>
          </p:nvPr>
        </p:nvSpPr>
        <p:spPr/>
        <p:txBody>
          <a:bodyPr/>
          <a:lstStyle/>
          <a:p>
            <a:pPr>
              <a:defRPr/>
            </a:pPr>
            <a:fld id="{2E1BDBE5-509C-534B-BD3D-63461EA3EF2C}" type="slidenum">
              <a:rPr lang="en-US" smtClean="0"/>
              <a:pPr>
                <a:defRPr/>
              </a:pPr>
              <a:t>37</a:t>
            </a:fld>
            <a:endParaRPr lang="en-US"/>
          </a:p>
        </p:txBody>
      </p:sp>
    </p:spTree>
    <p:extLst>
      <p:ext uri="{BB962C8B-B14F-4D97-AF65-F5344CB8AC3E}">
        <p14:creationId xmlns:p14="http://schemas.microsoft.com/office/powerpoint/2010/main" val="2542821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a:t>
            </a:r>
            <a:r>
              <a:rPr lang="en-US" baseline="0" dirty="0" smtClean="0"/>
              <a:t> </a:t>
            </a:r>
            <a:r>
              <a:rPr lang="en-US" dirty="0" smtClean="0"/>
              <a:t>present</a:t>
            </a:r>
            <a:r>
              <a:rPr lang="en-US" baseline="0" dirty="0" smtClean="0"/>
              <a:t> </a:t>
            </a:r>
            <a:r>
              <a:rPr lang="en-US" dirty="0" smtClean="0"/>
              <a:t>max</a:t>
            </a:r>
            <a:r>
              <a:rPr lang="en-US" baseline="0" dirty="0" smtClean="0"/>
              <a:t> </a:t>
            </a:r>
            <a:r>
              <a:rPr lang="en-US" dirty="0" smtClean="0"/>
              <a:t>likelihood</a:t>
            </a:r>
            <a:r>
              <a:rPr lang="en-US" baseline="0" dirty="0" smtClean="0"/>
              <a:t> </a:t>
            </a:r>
            <a:r>
              <a:rPr lang="en-US" dirty="0" smtClean="0"/>
              <a:t>fits</a:t>
            </a:r>
            <a:r>
              <a:rPr lang="en-US" baseline="0" dirty="0" smtClean="0"/>
              <a:t> </a:t>
            </a:r>
            <a:r>
              <a:rPr lang="en-US" dirty="0" smtClean="0"/>
              <a:t>to</a:t>
            </a:r>
            <a:r>
              <a:rPr lang="en-US" baseline="0" dirty="0" smtClean="0"/>
              <a:t> </a:t>
            </a:r>
            <a:r>
              <a:rPr lang="en-US" dirty="0" smtClean="0"/>
              <a:t>poin</a:t>
            </a:r>
            <a:r>
              <a:rPr lang="en-US" baseline="0" dirty="0" smtClean="0"/>
              <a:t>t </a:t>
            </a:r>
            <a:r>
              <a:rPr lang="en-US" dirty="0" smtClean="0"/>
              <a:t>sources with</a:t>
            </a:r>
            <a:r>
              <a:rPr lang="en-US" baseline="0" dirty="0" smtClean="0"/>
              <a:t> </a:t>
            </a:r>
            <a:r>
              <a:rPr lang="en-US" dirty="0" smtClean="0"/>
              <a:t>power</a:t>
            </a:r>
            <a:r>
              <a:rPr lang="en-US" baseline="0" dirty="0" smtClean="0"/>
              <a:t> </a:t>
            </a:r>
            <a:r>
              <a:rPr lang="en-US" dirty="0" smtClean="0"/>
              <a:t>law</a:t>
            </a:r>
            <a:r>
              <a:rPr lang="en-US" baseline="0" dirty="0" smtClean="0"/>
              <a:t> </a:t>
            </a:r>
            <a:r>
              <a:rPr lang="en-US" dirty="0" smtClean="0"/>
              <a:t>spectra</a:t>
            </a:r>
            <a:r>
              <a:rPr lang="en-US" baseline="0" dirty="0" smtClean="0"/>
              <a:t> </a:t>
            </a:r>
            <a:r>
              <a:rPr lang="en-US" dirty="0" smtClean="0"/>
              <a:t>with</a:t>
            </a:r>
            <a:r>
              <a:rPr lang="en-US" baseline="0" dirty="0" smtClean="0"/>
              <a:t> </a:t>
            </a:r>
            <a:r>
              <a:rPr lang="en-US" dirty="0" smtClean="0"/>
              <a:t>index=-2.7</a:t>
            </a:r>
            <a:endParaRPr lang="en-US" dirty="0"/>
          </a:p>
        </p:txBody>
      </p:sp>
      <p:sp>
        <p:nvSpPr>
          <p:cNvPr id="4" name="Slide Number Placeholder 3"/>
          <p:cNvSpPr>
            <a:spLocks noGrp="1"/>
          </p:cNvSpPr>
          <p:nvPr>
            <p:ph type="sldNum" sz="quarter" idx="10"/>
          </p:nvPr>
        </p:nvSpPr>
        <p:spPr/>
        <p:txBody>
          <a:bodyPr/>
          <a:lstStyle/>
          <a:p>
            <a:pPr>
              <a:defRPr/>
            </a:pPr>
            <a:fld id="{2E1BDBE5-509C-534B-BD3D-63461EA3EF2C}" type="slidenum">
              <a:rPr lang="en-US" smtClean="0"/>
              <a:pPr>
                <a:defRPr/>
              </a:pPr>
              <a:t>38</a:t>
            </a:fld>
            <a:endParaRPr lang="en-US"/>
          </a:p>
        </p:txBody>
      </p:sp>
    </p:spTree>
    <p:extLst>
      <p:ext uri="{BB962C8B-B14F-4D97-AF65-F5344CB8AC3E}">
        <p14:creationId xmlns:p14="http://schemas.microsoft.com/office/powerpoint/2010/main" val="39923359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Equatorial Coordinates</a:t>
            </a:r>
            <a:endParaRPr lang="en-US" dirty="0"/>
          </a:p>
        </p:txBody>
      </p:sp>
      <p:sp>
        <p:nvSpPr>
          <p:cNvPr id="4" name="Slide Number Placeholder 3"/>
          <p:cNvSpPr>
            <a:spLocks noGrp="1"/>
          </p:cNvSpPr>
          <p:nvPr>
            <p:ph type="sldNum" sz="quarter" idx="10"/>
          </p:nvPr>
        </p:nvSpPr>
        <p:spPr/>
        <p:txBody>
          <a:bodyPr/>
          <a:lstStyle/>
          <a:p>
            <a:pPr>
              <a:defRPr/>
            </a:pPr>
            <a:fld id="{2E1BDBE5-509C-534B-BD3D-63461EA3EF2C}" type="slidenum">
              <a:rPr lang="en-US" smtClean="0"/>
              <a:pPr>
                <a:defRPr/>
              </a:pPr>
              <a:t>39</a:t>
            </a:fld>
            <a:endParaRPr lang="en-US"/>
          </a:p>
        </p:txBody>
      </p:sp>
    </p:spTree>
    <p:extLst>
      <p:ext uri="{BB962C8B-B14F-4D97-AF65-F5344CB8AC3E}">
        <p14:creationId xmlns:p14="http://schemas.microsoft.com/office/powerpoint/2010/main" val="2542821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a:ln/>
        </p:spPr>
      </p:sp>
      <p:sp>
        <p:nvSpPr>
          <p:cNvPr id="778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778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5A150A-A7EF-0A4A-8055-CE54C4FA51E6}" type="slidenum">
              <a:rPr lang="en-US" sz="1200"/>
              <a:pPr eaLnBrk="1" hangingPunct="1"/>
              <a:t>40</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Very overhead, zenith &lt; 17 deg</a:t>
            </a: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B0BA89-7B9D-0F4A-80B8-BFB965330CD7}" type="slidenum">
              <a:rPr lang="en-US" sz="1200"/>
              <a:pPr eaLnBrk="1" hangingPunct="1"/>
              <a:t>41</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Very overhead, zenith &lt; 17 deg</a:t>
            </a: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B0BA89-7B9D-0F4A-80B8-BFB965330CD7}" type="slidenum">
              <a:rPr lang="en-US" sz="1200"/>
              <a:pPr eaLnBrk="1" hangingPunct="1"/>
              <a:t>42</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Very overhead, zenith &lt; 17 deg</a:t>
            </a: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B0BA89-7B9D-0F4A-80B8-BFB965330CD7}" type="slidenum">
              <a:rPr lang="en-US" sz="1200"/>
              <a:pPr eaLnBrk="1" hangingPunct="1"/>
              <a:t>43</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C12C0E-A326-124B-8D26-7DEB6D08CDCC}" type="slidenum">
              <a:rPr lang="en-US" sz="1200"/>
              <a:pPr eaLnBrk="1" hangingPunct="1"/>
              <a:t>4</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a:ln/>
        </p:spPr>
      </p:sp>
      <p:sp>
        <p:nvSpPr>
          <p:cNvPr id="880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880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6EC5D3-6A14-1C4F-97B5-F73411DE7017}" type="slidenum">
              <a:rPr lang="en-US" sz="1200"/>
              <a:pPr eaLnBrk="1" hangingPunct="1"/>
              <a:t>45</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8C72F76-341D-C74B-8580-F989543BFB9E}" type="slidenum">
              <a:rPr lang="en-US" sz="1200"/>
              <a:pPr eaLnBrk="1" hangingPunct="1"/>
              <a:t>46</a:t>
            </a:fld>
            <a:endParaRPr 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a:ln/>
        </p:spPr>
      </p:sp>
      <p:sp>
        <p:nvSpPr>
          <p:cNvPr id="901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5C0362-9CDD-924F-97F4-A9EF6D9CCA3B}" type="slidenum">
              <a:rPr lang="en-US" sz="1200"/>
              <a:pPr eaLnBrk="1" hangingPunct="1"/>
              <a:t>47</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921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25E447-BDDC-234B-B0F3-A96DA8C8B203}" type="slidenum">
              <a:rPr lang="en-US" sz="1200"/>
              <a:pPr eaLnBrk="1" hangingPunct="1"/>
              <a:t>48</a:t>
            </a:fld>
            <a:endParaRPr 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a:ln/>
        </p:spPr>
      </p:sp>
      <p:sp>
        <p:nvSpPr>
          <p:cNvPr id="61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Differential flux vs energy</a:t>
            </a:r>
          </a:p>
        </p:txBody>
      </p:sp>
      <p:sp>
        <p:nvSpPr>
          <p:cNvPr id="614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9C7E38-6000-294B-970F-CDCA322B5E1E}" type="slidenum">
              <a:rPr lang="en-US" sz="1200"/>
              <a:pPr eaLnBrk="1" hangingPunct="1"/>
              <a:t>49</a:t>
            </a:fld>
            <a:endParaRPr 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942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4DBABF-05DB-FB4A-AD98-5ECF9E8C08DC}" type="slidenum">
              <a:rPr lang="en-US" sz="1200"/>
              <a:pPr eaLnBrk="1" hangingPunct="1"/>
              <a:t>50</a:t>
            </a:fld>
            <a:endParaRPr 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81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4D27AB-A677-2543-868D-A86F2D9A26F0}" type="slidenum">
              <a:rPr lang="en-US" sz="1200"/>
              <a:pPr eaLnBrk="1" hangingPunct="1"/>
              <a:t>51</a:t>
            </a:fld>
            <a:endParaRPr 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81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64D27AB-A677-2543-868D-A86F2D9A26F0}" type="slidenum">
              <a:rPr lang="en-US" sz="1200"/>
              <a:pPr eaLnBrk="1" hangingPunct="1"/>
              <a:t>52</a:t>
            </a:fld>
            <a:endParaRPr 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ln/>
        </p:spPr>
      </p:sp>
      <p:sp>
        <p:nvSpPr>
          <p:cNvPr id="512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512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4102E6-7897-FC4F-8EA8-3CA3669BD543}" type="slidenum">
              <a:rPr lang="en-US" sz="1200"/>
              <a:pPr eaLnBrk="1" hangingPunct="1"/>
              <a:t>53</a:t>
            </a:fld>
            <a:endParaRPr 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BF6AC1-50EA-2541-818D-F5CB0E8046B7}" type="slidenum">
              <a:rPr lang="en-US" sz="1200"/>
              <a:pPr eaLnBrk="1" hangingPunct="1"/>
              <a:t>54</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8FF03F-6A24-774B-9BFB-8D7959EDAB12}" type="slidenum">
              <a:rPr lang="en-US" sz="1200"/>
              <a:pPr eaLnBrk="1" hangingPunct="1"/>
              <a:t>5</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8FF03F-6A24-774B-9BFB-8D7959EDAB12}" type="slidenum">
              <a:rPr lang="en-US" sz="1200"/>
              <a:pPr eaLnBrk="1" hangingPunct="1"/>
              <a:t>6</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CCB0AE3-BF41-A84E-B052-67513FB60C8A}" type="slidenum">
              <a:rPr lang="en-US" sz="1200"/>
              <a:pPr eaLnBrk="1" hangingPunct="1"/>
              <a:t>7</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BF6AC1-50EA-2541-818D-F5CB0E8046B7}" type="slidenum">
              <a:rPr lang="en-US" sz="1200"/>
              <a:pPr eaLnBrk="1" hangingPunct="1"/>
              <a:t>8</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D5499D-A4FE-BC48-AFB6-3455FA30D2BC}" type="slidenum">
              <a:rPr lang="en-US" sz="1200"/>
              <a:pPr eaLnBrk="1" hangingPunct="1"/>
              <a:t>9</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14/10/16</a:t>
            </a:r>
          </a:p>
        </p:txBody>
      </p:sp>
      <p:sp>
        <p:nvSpPr>
          <p:cNvPr id="5" name="Footer Placeholder 4"/>
          <p:cNvSpPr>
            <a:spLocks noGrp="1"/>
          </p:cNvSpPr>
          <p:nvPr>
            <p:ph type="ftr" sz="quarter" idx="11"/>
          </p:nvPr>
        </p:nvSpPr>
        <p:spPr/>
        <p:txBody>
          <a:bodyPr/>
          <a:lstStyle>
            <a:lvl1pPr>
              <a:defRPr/>
            </a:lvl1pPr>
          </a:lstStyle>
          <a:p>
            <a:pPr>
              <a:defRPr/>
            </a:pPr>
            <a:r>
              <a:rPr lang="en-US"/>
              <a:t>Z. Hampel-Arias, IIHE</a:t>
            </a:r>
          </a:p>
        </p:txBody>
      </p:sp>
      <p:sp>
        <p:nvSpPr>
          <p:cNvPr id="6" name="Slide Number Placeholder 5"/>
          <p:cNvSpPr>
            <a:spLocks noGrp="1"/>
          </p:cNvSpPr>
          <p:nvPr>
            <p:ph type="sldNum" sz="quarter" idx="12"/>
          </p:nvPr>
        </p:nvSpPr>
        <p:spPr/>
        <p:txBody>
          <a:bodyPr/>
          <a:lstStyle>
            <a:lvl1pPr>
              <a:defRPr/>
            </a:lvl1pPr>
          </a:lstStyle>
          <a:p>
            <a:pPr>
              <a:defRPr/>
            </a:pPr>
            <a:fld id="{70AFCE62-134B-2748-8713-A502163DB936}" type="slidenum">
              <a:rPr lang="en-US"/>
              <a:pPr>
                <a:defRPr/>
              </a:pPr>
              <a:t>‹#›</a:t>
            </a:fld>
            <a:endParaRPr lang="en-US"/>
          </a:p>
        </p:txBody>
      </p:sp>
    </p:spTree>
    <p:extLst>
      <p:ext uri="{BB962C8B-B14F-4D97-AF65-F5344CB8AC3E}">
        <p14:creationId xmlns:p14="http://schemas.microsoft.com/office/powerpoint/2010/main" val="3079682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14/10/16</a:t>
            </a:r>
          </a:p>
        </p:txBody>
      </p:sp>
      <p:sp>
        <p:nvSpPr>
          <p:cNvPr id="5" name="Footer Placeholder 4"/>
          <p:cNvSpPr>
            <a:spLocks noGrp="1"/>
          </p:cNvSpPr>
          <p:nvPr>
            <p:ph type="ftr" sz="quarter" idx="11"/>
          </p:nvPr>
        </p:nvSpPr>
        <p:spPr/>
        <p:txBody>
          <a:bodyPr/>
          <a:lstStyle>
            <a:lvl1pPr>
              <a:defRPr/>
            </a:lvl1pPr>
          </a:lstStyle>
          <a:p>
            <a:pPr>
              <a:defRPr/>
            </a:pPr>
            <a:r>
              <a:rPr lang="en-US"/>
              <a:t>Z. Hampel-Arias, IIHE</a:t>
            </a:r>
          </a:p>
        </p:txBody>
      </p:sp>
      <p:sp>
        <p:nvSpPr>
          <p:cNvPr id="6" name="Slide Number Placeholder 5"/>
          <p:cNvSpPr>
            <a:spLocks noGrp="1"/>
          </p:cNvSpPr>
          <p:nvPr>
            <p:ph type="sldNum" sz="quarter" idx="12"/>
          </p:nvPr>
        </p:nvSpPr>
        <p:spPr/>
        <p:txBody>
          <a:bodyPr/>
          <a:lstStyle>
            <a:lvl1pPr>
              <a:defRPr/>
            </a:lvl1pPr>
          </a:lstStyle>
          <a:p>
            <a:pPr>
              <a:defRPr/>
            </a:pPr>
            <a:fld id="{94EB1642-4EDD-7C44-B9C5-F06586AC0041}" type="slidenum">
              <a:rPr lang="en-US"/>
              <a:pPr>
                <a:defRPr/>
              </a:pPr>
              <a:t>‹#›</a:t>
            </a:fld>
            <a:endParaRPr lang="en-US"/>
          </a:p>
        </p:txBody>
      </p:sp>
    </p:spTree>
    <p:extLst>
      <p:ext uri="{BB962C8B-B14F-4D97-AF65-F5344CB8AC3E}">
        <p14:creationId xmlns:p14="http://schemas.microsoft.com/office/powerpoint/2010/main" val="154411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14/10/16</a:t>
            </a:r>
          </a:p>
        </p:txBody>
      </p:sp>
      <p:sp>
        <p:nvSpPr>
          <p:cNvPr id="5" name="Footer Placeholder 4"/>
          <p:cNvSpPr>
            <a:spLocks noGrp="1"/>
          </p:cNvSpPr>
          <p:nvPr>
            <p:ph type="ftr" sz="quarter" idx="11"/>
          </p:nvPr>
        </p:nvSpPr>
        <p:spPr/>
        <p:txBody>
          <a:bodyPr/>
          <a:lstStyle>
            <a:lvl1pPr>
              <a:defRPr/>
            </a:lvl1pPr>
          </a:lstStyle>
          <a:p>
            <a:pPr>
              <a:defRPr/>
            </a:pPr>
            <a:r>
              <a:rPr lang="en-US"/>
              <a:t>Z. Hampel-Arias, IIHE</a:t>
            </a:r>
          </a:p>
        </p:txBody>
      </p:sp>
      <p:sp>
        <p:nvSpPr>
          <p:cNvPr id="6" name="Slide Number Placeholder 5"/>
          <p:cNvSpPr>
            <a:spLocks noGrp="1"/>
          </p:cNvSpPr>
          <p:nvPr>
            <p:ph type="sldNum" sz="quarter" idx="12"/>
          </p:nvPr>
        </p:nvSpPr>
        <p:spPr/>
        <p:txBody>
          <a:bodyPr/>
          <a:lstStyle>
            <a:lvl1pPr>
              <a:defRPr/>
            </a:lvl1pPr>
          </a:lstStyle>
          <a:p>
            <a:pPr>
              <a:defRPr/>
            </a:pPr>
            <a:fld id="{126B3C5A-4A99-4249-8E3D-42EC37797AD9}" type="slidenum">
              <a:rPr lang="en-US"/>
              <a:pPr>
                <a:defRPr/>
              </a:pPr>
              <a:t>‹#›</a:t>
            </a:fld>
            <a:endParaRPr lang="en-US"/>
          </a:p>
        </p:txBody>
      </p:sp>
    </p:spTree>
    <p:extLst>
      <p:ext uri="{BB962C8B-B14F-4D97-AF65-F5344CB8AC3E}">
        <p14:creationId xmlns:p14="http://schemas.microsoft.com/office/powerpoint/2010/main" val="1239677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14/10/16</a:t>
            </a:r>
          </a:p>
        </p:txBody>
      </p:sp>
      <p:sp>
        <p:nvSpPr>
          <p:cNvPr id="5" name="Footer Placeholder 4"/>
          <p:cNvSpPr>
            <a:spLocks noGrp="1"/>
          </p:cNvSpPr>
          <p:nvPr>
            <p:ph type="ftr" sz="quarter" idx="11"/>
          </p:nvPr>
        </p:nvSpPr>
        <p:spPr/>
        <p:txBody>
          <a:bodyPr/>
          <a:lstStyle>
            <a:lvl1pPr>
              <a:defRPr/>
            </a:lvl1pPr>
          </a:lstStyle>
          <a:p>
            <a:pPr>
              <a:defRPr/>
            </a:pPr>
            <a:r>
              <a:rPr lang="en-US"/>
              <a:t>Z. Hampel-Arias, IIHE</a:t>
            </a:r>
          </a:p>
        </p:txBody>
      </p:sp>
      <p:sp>
        <p:nvSpPr>
          <p:cNvPr id="6" name="Slide Number Placeholder 5"/>
          <p:cNvSpPr>
            <a:spLocks noGrp="1"/>
          </p:cNvSpPr>
          <p:nvPr>
            <p:ph type="sldNum" sz="quarter" idx="12"/>
          </p:nvPr>
        </p:nvSpPr>
        <p:spPr/>
        <p:txBody>
          <a:bodyPr/>
          <a:lstStyle>
            <a:lvl1pPr>
              <a:defRPr/>
            </a:lvl1pPr>
          </a:lstStyle>
          <a:p>
            <a:pPr>
              <a:defRPr/>
            </a:pPr>
            <a:fld id="{8B6F272F-C9AC-A443-B8A9-6FADD0124B6D}" type="slidenum">
              <a:rPr lang="en-US"/>
              <a:pPr>
                <a:defRPr/>
              </a:pPr>
              <a:t>‹#›</a:t>
            </a:fld>
            <a:endParaRPr lang="en-US"/>
          </a:p>
        </p:txBody>
      </p:sp>
    </p:spTree>
    <p:extLst>
      <p:ext uri="{BB962C8B-B14F-4D97-AF65-F5344CB8AC3E}">
        <p14:creationId xmlns:p14="http://schemas.microsoft.com/office/powerpoint/2010/main" val="2160555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14/10/16</a:t>
            </a:r>
          </a:p>
        </p:txBody>
      </p:sp>
      <p:sp>
        <p:nvSpPr>
          <p:cNvPr id="5" name="Footer Placeholder 4"/>
          <p:cNvSpPr>
            <a:spLocks noGrp="1"/>
          </p:cNvSpPr>
          <p:nvPr>
            <p:ph type="ftr" sz="quarter" idx="11"/>
          </p:nvPr>
        </p:nvSpPr>
        <p:spPr/>
        <p:txBody>
          <a:bodyPr/>
          <a:lstStyle>
            <a:lvl1pPr>
              <a:defRPr/>
            </a:lvl1pPr>
          </a:lstStyle>
          <a:p>
            <a:pPr>
              <a:defRPr/>
            </a:pPr>
            <a:r>
              <a:rPr lang="en-US"/>
              <a:t>Z. Hampel-Arias, IIHE</a:t>
            </a:r>
          </a:p>
        </p:txBody>
      </p:sp>
      <p:sp>
        <p:nvSpPr>
          <p:cNvPr id="6" name="Slide Number Placeholder 5"/>
          <p:cNvSpPr>
            <a:spLocks noGrp="1"/>
          </p:cNvSpPr>
          <p:nvPr>
            <p:ph type="sldNum" sz="quarter" idx="12"/>
          </p:nvPr>
        </p:nvSpPr>
        <p:spPr/>
        <p:txBody>
          <a:bodyPr/>
          <a:lstStyle>
            <a:lvl1pPr>
              <a:defRPr/>
            </a:lvl1pPr>
          </a:lstStyle>
          <a:p>
            <a:pPr>
              <a:defRPr/>
            </a:pPr>
            <a:fld id="{C930CE90-8975-0649-BB30-63ED935246C8}" type="slidenum">
              <a:rPr lang="en-US"/>
              <a:pPr>
                <a:defRPr/>
              </a:pPr>
              <a:t>‹#›</a:t>
            </a:fld>
            <a:endParaRPr lang="en-US"/>
          </a:p>
        </p:txBody>
      </p:sp>
    </p:spTree>
    <p:extLst>
      <p:ext uri="{BB962C8B-B14F-4D97-AF65-F5344CB8AC3E}">
        <p14:creationId xmlns:p14="http://schemas.microsoft.com/office/powerpoint/2010/main" val="1232914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14/10/16</a:t>
            </a:r>
          </a:p>
        </p:txBody>
      </p:sp>
      <p:sp>
        <p:nvSpPr>
          <p:cNvPr id="6" name="Footer Placeholder 4"/>
          <p:cNvSpPr>
            <a:spLocks noGrp="1"/>
          </p:cNvSpPr>
          <p:nvPr>
            <p:ph type="ftr" sz="quarter" idx="11"/>
          </p:nvPr>
        </p:nvSpPr>
        <p:spPr/>
        <p:txBody>
          <a:bodyPr/>
          <a:lstStyle>
            <a:lvl1pPr>
              <a:defRPr/>
            </a:lvl1pPr>
          </a:lstStyle>
          <a:p>
            <a:pPr>
              <a:defRPr/>
            </a:pPr>
            <a:r>
              <a:rPr lang="en-US"/>
              <a:t>Z. Hampel-Arias, IIHE</a:t>
            </a:r>
          </a:p>
        </p:txBody>
      </p:sp>
      <p:sp>
        <p:nvSpPr>
          <p:cNvPr id="7" name="Slide Number Placeholder 5"/>
          <p:cNvSpPr>
            <a:spLocks noGrp="1"/>
          </p:cNvSpPr>
          <p:nvPr>
            <p:ph type="sldNum" sz="quarter" idx="12"/>
          </p:nvPr>
        </p:nvSpPr>
        <p:spPr/>
        <p:txBody>
          <a:bodyPr/>
          <a:lstStyle>
            <a:lvl1pPr>
              <a:defRPr/>
            </a:lvl1pPr>
          </a:lstStyle>
          <a:p>
            <a:pPr>
              <a:defRPr/>
            </a:pPr>
            <a:fld id="{7EF29AC5-0B55-1B4E-878A-76906C1B66AA}" type="slidenum">
              <a:rPr lang="en-US"/>
              <a:pPr>
                <a:defRPr/>
              </a:pPr>
              <a:t>‹#›</a:t>
            </a:fld>
            <a:endParaRPr lang="en-US"/>
          </a:p>
        </p:txBody>
      </p:sp>
    </p:spTree>
    <p:extLst>
      <p:ext uri="{BB962C8B-B14F-4D97-AF65-F5344CB8AC3E}">
        <p14:creationId xmlns:p14="http://schemas.microsoft.com/office/powerpoint/2010/main" val="3543652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14/10/16</a:t>
            </a:r>
          </a:p>
        </p:txBody>
      </p:sp>
      <p:sp>
        <p:nvSpPr>
          <p:cNvPr id="8" name="Footer Placeholder 4"/>
          <p:cNvSpPr>
            <a:spLocks noGrp="1"/>
          </p:cNvSpPr>
          <p:nvPr>
            <p:ph type="ftr" sz="quarter" idx="11"/>
          </p:nvPr>
        </p:nvSpPr>
        <p:spPr/>
        <p:txBody>
          <a:bodyPr/>
          <a:lstStyle>
            <a:lvl1pPr>
              <a:defRPr/>
            </a:lvl1pPr>
          </a:lstStyle>
          <a:p>
            <a:pPr>
              <a:defRPr/>
            </a:pPr>
            <a:r>
              <a:rPr lang="en-US"/>
              <a:t>Z. Hampel-Arias, IIHE</a:t>
            </a:r>
          </a:p>
        </p:txBody>
      </p:sp>
      <p:sp>
        <p:nvSpPr>
          <p:cNvPr id="9" name="Slide Number Placeholder 5"/>
          <p:cNvSpPr>
            <a:spLocks noGrp="1"/>
          </p:cNvSpPr>
          <p:nvPr>
            <p:ph type="sldNum" sz="quarter" idx="12"/>
          </p:nvPr>
        </p:nvSpPr>
        <p:spPr/>
        <p:txBody>
          <a:bodyPr/>
          <a:lstStyle>
            <a:lvl1pPr>
              <a:defRPr/>
            </a:lvl1pPr>
          </a:lstStyle>
          <a:p>
            <a:pPr>
              <a:defRPr/>
            </a:pPr>
            <a:fld id="{3951DA3F-2152-CD4A-BF6C-59755CD54905}" type="slidenum">
              <a:rPr lang="en-US"/>
              <a:pPr>
                <a:defRPr/>
              </a:pPr>
              <a:t>‹#›</a:t>
            </a:fld>
            <a:endParaRPr lang="en-US"/>
          </a:p>
        </p:txBody>
      </p:sp>
    </p:spTree>
    <p:extLst>
      <p:ext uri="{BB962C8B-B14F-4D97-AF65-F5344CB8AC3E}">
        <p14:creationId xmlns:p14="http://schemas.microsoft.com/office/powerpoint/2010/main" val="2451800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14/10/16</a:t>
            </a:r>
          </a:p>
        </p:txBody>
      </p:sp>
      <p:sp>
        <p:nvSpPr>
          <p:cNvPr id="4" name="Footer Placeholder 4"/>
          <p:cNvSpPr>
            <a:spLocks noGrp="1"/>
          </p:cNvSpPr>
          <p:nvPr>
            <p:ph type="ftr" sz="quarter" idx="11"/>
          </p:nvPr>
        </p:nvSpPr>
        <p:spPr/>
        <p:txBody>
          <a:bodyPr/>
          <a:lstStyle>
            <a:lvl1pPr>
              <a:defRPr/>
            </a:lvl1pPr>
          </a:lstStyle>
          <a:p>
            <a:pPr>
              <a:defRPr/>
            </a:pPr>
            <a:r>
              <a:rPr lang="en-US"/>
              <a:t>Z. Hampel-Arias, IIHE</a:t>
            </a:r>
          </a:p>
        </p:txBody>
      </p:sp>
      <p:sp>
        <p:nvSpPr>
          <p:cNvPr id="5" name="Slide Number Placeholder 5"/>
          <p:cNvSpPr>
            <a:spLocks noGrp="1"/>
          </p:cNvSpPr>
          <p:nvPr>
            <p:ph type="sldNum" sz="quarter" idx="12"/>
          </p:nvPr>
        </p:nvSpPr>
        <p:spPr/>
        <p:txBody>
          <a:bodyPr/>
          <a:lstStyle>
            <a:lvl1pPr>
              <a:defRPr/>
            </a:lvl1pPr>
          </a:lstStyle>
          <a:p>
            <a:pPr>
              <a:defRPr/>
            </a:pPr>
            <a:fld id="{B93AF46D-EB32-EF45-95D4-AE4A304176CD}" type="slidenum">
              <a:rPr lang="en-US"/>
              <a:pPr>
                <a:defRPr/>
              </a:pPr>
              <a:t>‹#›</a:t>
            </a:fld>
            <a:endParaRPr lang="en-US"/>
          </a:p>
        </p:txBody>
      </p:sp>
    </p:spTree>
    <p:extLst>
      <p:ext uri="{BB962C8B-B14F-4D97-AF65-F5344CB8AC3E}">
        <p14:creationId xmlns:p14="http://schemas.microsoft.com/office/powerpoint/2010/main" val="106231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14/10/16</a:t>
            </a:r>
          </a:p>
        </p:txBody>
      </p:sp>
      <p:sp>
        <p:nvSpPr>
          <p:cNvPr id="3" name="Footer Placeholder 4"/>
          <p:cNvSpPr>
            <a:spLocks noGrp="1"/>
          </p:cNvSpPr>
          <p:nvPr>
            <p:ph type="ftr" sz="quarter" idx="11"/>
          </p:nvPr>
        </p:nvSpPr>
        <p:spPr/>
        <p:txBody>
          <a:bodyPr/>
          <a:lstStyle>
            <a:lvl1pPr>
              <a:defRPr/>
            </a:lvl1pPr>
          </a:lstStyle>
          <a:p>
            <a:pPr>
              <a:defRPr/>
            </a:pPr>
            <a:r>
              <a:rPr lang="en-US"/>
              <a:t>Z. Hampel-Arias, IIHE</a:t>
            </a:r>
          </a:p>
        </p:txBody>
      </p:sp>
      <p:sp>
        <p:nvSpPr>
          <p:cNvPr id="4" name="Slide Number Placeholder 5"/>
          <p:cNvSpPr>
            <a:spLocks noGrp="1"/>
          </p:cNvSpPr>
          <p:nvPr>
            <p:ph type="sldNum" sz="quarter" idx="12"/>
          </p:nvPr>
        </p:nvSpPr>
        <p:spPr/>
        <p:txBody>
          <a:bodyPr/>
          <a:lstStyle>
            <a:lvl1pPr>
              <a:defRPr/>
            </a:lvl1pPr>
          </a:lstStyle>
          <a:p>
            <a:pPr>
              <a:defRPr/>
            </a:pPr>
            <a:fld id="{A0DD954D-4DD1-AF42-9E47-40624AB4D018}" type="slidenum">
              <a:rPr lang="en-US"/>
              <a:pPr>
                <a:defRPr/>
              </a:pPr>
              <a:t>‹#›</a:t>
            </a:fld>
            <a:endParaRPr lang="en-US"/>
          </a:p>
        </p:txBody>
      </p:sp>
    </p:spTree>
    <p:extLst>
      <p:ext uri="{BB962C8B-B14F-4D97-AF65-F5344CB8AC3E}">
        <p14:creationId xmlns:p14="http://schemas.microsoft.com/office/powerpoint/2010/main" val="2368452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14/10/16</a:t>
            </a:r>
          </a:p>
        </p:txBody>
      </p:sp>
      <p:sp>
        <p:nvSpPr>
          <p:cNvPr id="6" name="Footer Placeholder 4"/>
          <p:cNvSpPr>
            <a:spLocks noGrp="1"/>
          </p:cNvSpPr>
          <p:nvPr>
            <p:ph type="ftr" sz="quarter" idx="11"/>
          </p:nvPr>
        </p:nvSpPr>
        <p:spPr/>
        <p:txBody>
          <a:bodyPr/>
          <a:lstStyle>
            <a:lvl1pPr>
              <a:defRPr/>
            </a:lvl1pPr>
          </a:lstStyle>
          <a:p>
            <a:pPr>
              <a:defRPr/>
            </a:pPr>
            <a:r>
              <a:rPr lang="en-US"/>
              <a:t>Z. Hampel-Arias, IIHE</a:t>
            </a:r>
          </a:p>
        </p:txBody>
      </p:sp>
      <p:sp>
        <p:nvSpPr>
          <p:cNvPr id="7" name="Slide Number Placeholder 5"/>
          <p:cNvSpPr>
            <a:spLocks noGrp="1"/>
          </p:cNvSpPr>
          <p:nvPr>
            <p:ph type="sldNum" sz="quarter" idx="12"/>
          </p:nvPr>
        </p:nvSpPr>
        <p:spPr/>
        <p:txBody>
          <a:bodyPr/>
          <a:lstStyle>
            <a:lvl1pPr>
              <a:defRPr/>
            </a:lvl1pPr>
          </a:lstStyle>
          <a:p>
            <a:pPr>
              <a:defRPr/>
            </a:pPr>
            <a:fld id="{725C0531-A1A6-3E43-8375-41B4C33FC8CE}" type="slidenum">
              <a:rPr lang="en-US"/>
              <a:pPr>
                <a:defRPr/>
              </a:pPr>
              <a:t>‹#›</a:t>
            </a:fld>
            <a:endParaRPr lang="en-US"/>
          </a:p>
        </p:txBody>
      </p:sp>
    </p:spTree>
    <p:extLst>
      <p:ext uri="{BB962C8B-B14F-4D97-AF65-F5344CB8AC3E}">
        <p14:creationId xmlns:p14="http://schemas.microsoft.com/office/powerpoint/2010/main" val="1396596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005629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1" charset="0"/>
                <a:ea typeface="+mn-ea"/>
                <a:cs typeface="+mn-cs"/>
              </a:defRPr>
            </a:lvl1pPr>
          </a:lstStyle>
          <a:p>
            <a:pPr>
              <a:defRPr/>
            </a:pPr>
            <a:r>
              <a:rPr lang="en-US"/>
              <a:t>14/10/16</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 charset="0"/>
                <a:ea typeface="+mn-ea"/>
                <a:cs typeface="+mn-cs"/>
              </a:defRPr>
            </a:lvl1pPr>
          </a:lstStyle>
          <a:p>
            <a:pPr>
              <a:defRPr/>
            </a:pPr>
            <a:r>
              <a:rPr lang="en-US"/>
              <a:t>Z. Hampel-Arias, IIHE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B2598602-6055-CF45-80D1-136E012655F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66" r:id="rId1"/>
    <p:sldLayoutId id="2147485367" r:id="rId2"/>
    <p:sldLayoutId id="2147485368" r:id="rId3"/>
    <p:sldLayoutId id="2147485369" r:id="rId4"/>
    <p:sldLayoutId id="2147485370" r:id="rId5"/>
    <p:sldLayoutId id="2147485371" r:id="rId6"/>
    <p:sldLayoutId id="2147485372" r:id="rId7"/>
    <p:sldLayoutId id="2147485373" r:id="rId8"/>
    <p:sldLayoutId id="2147485376" r:id="rId9"/>
    <p:sldLayoutId id="2147485374" r:id="rId10"/>
    <p:sldLayoutId id="2147485375" r:id="rId11"/>
  </p:sldLayoutIdLst>
  <p:hf hdr="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jpeg"/><Relationship Id="rId8" Type="http://schemas.openxmlformats.org/officeDocument/2006/relationships/image" Target="../media/image19.jpeg"/><Relationship Id="rId9" Type="http://schemas.openxmlformats.org/officeDocument/2006/relationships/image" Target="../media/image20.jpeg"/><Relationship Id="rId10"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3.pn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jpeg"/><Relationship Id="rId10" Type="http://schemas.openxmlformats.org/officeDocument/2006/relationships/image" Target="../media/image39.gif"/><Relationship Id="rId11"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1.jpeg"/><Relationship Id="rId5" Type="http://schemas.openxmlformats.org/officeDocument/2006/relationships/image" Target="../media/image42.png"/><Relationship Id="rId6" Type="http://schemas.openxmlformats.org/officeDocument/2006/relationships/image" Target="../media/image43.png"/><Relationship Id="rId1" Type="http://schemas.microsoft.com/office/2007/relationships/media" Target="../media/media1.mp4"/><Relationship Id="rId2" Type="http://schemas.openxmlformats.org/officeDocument/2006/relationships/video" Target="../media/media1.mp4"/></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oleObject" Target="../embeddings/oleObject1.bin"/><Relationship Id="rId7" Type="http://schemas.openxmlformats.org/officeDocument/2006/relationships/image" Target="../media/image4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2.tiff"/><Relationship Id="rId5" Type="http://schemas.openxmlformats.org/officeDocument/2006/relationships/image" Target="../media/image53.tif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4.tif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5.tif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2.png"/><Relationship Id="rId5"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2.png"/><Relationship Id="rId5" Type="http://schemas.openxmlformats.org/officeDocument/2006/relationships/image" Target="../media/image60.png"/><Relationship Id="rId6" Type="http://schemas.openxmlformats.org/officeDocument/2006/relationships/oleObject" Target="../embeddings/oleObject2.bin"/><Relationship Id="rId7" Type="http://schemas.openxmlformats.org/officeDocument/2006/relationships/image" Target="../media/image58.emf"/><Relationship Id="rId8" Type="http://schemas.openxmlformats.org/officeDocument/2006/relationships/oleObject" Target="../embeddings/oleObject3.bin"/><Relationship Id="rId9" Type="http://schemas.openxmlformats.org/officeDocument/2006/relationships/image" Target="../media/image59.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2.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oleObject" Target="../embeddings/oleObject4.bin"/><Relationship Id="rId8" Type="http://schemas.openxmlformats.org/officeDocument/2006/relationships/image" Target="../media/image61.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67.png"/><Relationship Id="rId5" Type="http://schemas.openxmlformats.org/officeDocument/2006/relationships/oleObject" Target="../embeddings/oleObject5.bin"/><Relationship Id="rId6" Type="http://schemas.openxmlformats.org/officeDocument/2006/relationships/image" Target="../media/image66.emf"/><Relationship Id="rId7" Type="http://schemas.openxmlformats.org/officeDocument/2006/relationships/image" Target="../media/image2.png"/><Relationship Id="rId8" Type="http://schemas.openxmlformats.org/officeDocument/2006/relationships/image" Target="../media/image68.gi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4.tiff"/><Relationship Id="rId5" Type="http://schemas.openxmlformats.org/officeDocument/2006/relationships/image" Target="../media/image75.tiff"/><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6.tiff"/><Relationship Id="rId5" Type="http://schemas.openxmlformats.org/officeDocument/2006/relationships/image" Target="../media/image77.tiff"/><Relationship Id="rId6" Type="http://schemas.openxmlformats.org/officeDocument/2006/relationships/image" Target="../media/image78.tiff"/><Relationship Id="rId7"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1.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image" Target="../media/image84.png"/><Relationship Id="rId9"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6.png"/><Relationship Id="rId5"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8.tiff"/><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2.png"/><Relationship Id="rId5" Type="http://schemas.openxmlformats.org/officeDocument/2006/relationships/image" Target="../media/image90.tiff"/><Relationship Id="rId6" Type="http://schemas.openxmlformats.org/officeDocument/2006/relationships/oleObject" Target="../embeddings/oleObject6.bin"/><Relationship Id="rId7" Type="http://schemas.openxmlformats.org/officeDocument/2006/relationships/image" Target="../media/image89.emf"/><Relationship Id="rId8" Type="http://schemas.openxmlformats.org/officeDocument/2006/relationships/image" Target="../media/image91.tiff"/><Relationship Id="rId9" Type="http://schemas.openxmlformats.org/officeDocument/2006/relationships/image" Target="../media/image92.tif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6.png"/><Relationship Id="rId5"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4.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4.png"/><Relationship Id="rId5"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oleObject" Target="../embeddings/oleObject7.bin"/><Relationship Id="rId5" Type="http://schemas.openxmlformats.org/officeDocument/2006/relationships/image" Target="../media/image106.emf"/><Relationship Id="rId6" Type="http://schemas.openxmlformats.org/officeDocument/2006/relationships/image" Target="../media/image2.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oleObject" Target="../embeddings/oleObject8.bin"/><Relationship Id="rId8" Type="http://schemas.openxmlformats.org/officeDocument/2006/relationships/image" Target="../media/image107.emf"/><Relationship Id="rId9" Type="http://schemas.openxmlformats.org/officeDocument/2006/relationships/image" Target="../media/image2.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image" Target="../media/image111.png"/><Relationship Id="rId5" Type="http://schemas.openxmlformats.org/officeDocument/2006/relationships/image" Target="../media/image2.png"/><Relationship Id="rId6" Type="http://schemas.openxmlformats.org/officeDocument/2006/relationships/oleObject" Target="../embeddings/oleObject9.bin"/><Relationship Id="rId7" Type="http://schemas.openxmlformats.org/officeDocument/2006/relationships/image" Target="../media/image61.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2.png"/><Relationship Id="rId5" Type="http://schemas.openxmlformats.org/officeDocument/2006/relationships/image" Target="../media/image113.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4.tiff"/><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0" y="0"/>
            <a:ext cx="9163050" cy="1524000"/>
          </a:xfrm>
          <a:prstGeom prst="rect">
            <a:avLst/>
          </a:prstGeom>
          <a:solidFill>
            <a:schemeClr val="accent4">
              <a:lumMod val="75000"/>
              <a:alpha val="79000"/>
            </a:schemeClr>
          </a:solidFill>
          <a:ln>
            <a:noFill/>
          </a:ln>
          <a:extLst>
            <a:ext uri="{FAA26D3D-D897-4be2-8F04-BA451C77F1D7}">
              <ma14:placeholderFlag xmlns:ma14="http://schemas.microsoft.com/office/mac/drawingml/2011/main" val="1"/>
            </a:ext>
          </a:extLst>
        </p:spPr>
        <p:txBody>
          <a:bodyPr anchor="ctr"/>
          <a:lst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pPr eaLnBrk="1" hangingPunct="1">
              <a:defRPr/>
            </a:pPr>
            <a:r>
              <a:rPr lang="en-US" dirty="0" smtClean="0">
                <a:solidFill>
                  <a:srgbClr val="FFFFFF"/>
                </a:solidFill>
                <a:latin typeface="Calibri" charset="0"/>
              </a:rPr>
              <a:t>VHE Cosmic Ray Observations </a:t>
            </a:r>
          </a:p>
          <a:p>
            <a:pPr eaLnBrk="1" hangingPunct="1">
              <a:defRPr/>
            </a:pPr>
            <a:r>
              <a:rPr lang="en-US" dirty="0" smtClean="0">
                <a:solidFill>
                  <a:srgbClr val="FFFFFF"/>
                </a:solidFill>
                <a:latin typeface="Calibri" charset="0"/>
              </a:rPr>
              <a:t>with HAWC</a:t>
            </a:r>
            <a:endParaRPr lang="en-US" dirty="0">
              <a:solidFill>
                <a:srgbClr val="FFFFFF"/>
              </a:solidFill>
              <a:latin typeface="Calibri" charset="0"/>
            </a:endParaRPr>
          </a:p>
        </p:txBody>
      </p:sp>
      <p:pic>
        <p:nvPicPr>
          <p:cNvPr id="14338" name="Picture 11" descr="HAWC_POD.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47800"/>
            <a:ext cx="9163050"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2"/>
          <p:cNvSpPr txBox="1">
            <a:spLocks noChangeArrowheads="1"/>
          </p:cNvSpPr>
          <p:nvPr/>
        </p:nvSpPr>
        <p:spPr bwMode="auto">
          <a:xfrm>
            <a:off x="5802313" y="3429000"/>
            <a:ext cx="3352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ct val="150000"/>
              </a:lnSpc>
            </a:pPr>
            <a:r>
              <a:rPr lang="en-US">
                <a:solidFill>
                  <a:schemeClr val="bg1"/>
                </a:solidFill>
              </a:rPr>
              <a:t>Zigfried Hampel-Arias</a:t>
            </a:r>
          </a:p>
          <a:p>
            <a:pPr algn="r" eaLnBrk="1" hangingPunct="1">
              <a:lnSpc>
                <a:spcPct val="150000"/>
              </a:lnSpc>
            </a:pPr>
            <a:r>
              <a:rPr lang="en-US">
                <a:solidFill>
                  <a:schemeClr val="bg1"/>
                </a:solidFill>
              </a:rPr>
              <a:t>14 October, 2016</a:t>
            </a:r>
          </a:p>
        </p:txBody>
      </p:sp>
      <p:pic>
        <p:nvPicPr>
          <p:cNvPr id="14340" name="Picture 5" descr="HAWC.tif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4838" y="617220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6" descr="uw-logo.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6132513"/>
            <a:ext cx="17526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4" descr="NSF_Logo.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91400" y="61722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ooter Placeholder 2"/>
          <p:cNvSpPr>
            <a:spLocks noGrp="1"/>
          </p:cNvSpPr>
          <p:nvPr>
            <p:ph type="ftr" sz="quarter" idx="11"/>
          </p:nvPr>
        </p:nvSpPr>
        <p:spPr>
          <a:xfrm>
            <a:off x="3124200" y="6356350"/>
            <a:ext cx="3124200" cy="349250"/>
          </a:xfrm>
        </p:spPr>
        <p:txBody>
          <a:bodyPr/>
          <a:lstStyle/>
          <a:p>
            <a:pPr>
              <a:defRPr/>
            </a:pPr>
            <a:r>
              <a:rPr lang="en-US" sz="1600" smtClean="0"/>
              <a:t>Z. Hampel-Arias, IIHE</a:t>
            </a:r>
            <a:endParaRPr lang="en-US" sz="1600" dirty="0"/>
          </a:p>
        </p:txBody>
      </p:sp>
      <p:pic>
        <p:nvPicPr>
          <p:cNvPr id="2" name="Picture 1" descr="Bucky.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28800" y="6076073"/>
            <a:ext cx="609600" cy="79039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12"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  Construction</a:t>
            </a:r>
          </a:p>
        </p:txBody>
      </p:sp>
      <p:sp>
        <p:nvSpPr>
          <p:cNvPr id="28677" name="Content Placeholder 2"/>
          <p:cNvSpPr>
            <a:spLocks noGrp="1"/>
          </p:cNvSpPr>
          <p:nvPr>
            <p:ph idx="1"/>
          </p:nvPr>
        </p:nvSpPr>
        <p:spPr>
          <a:xfrm>
            <a:off x="0" y="685800"/>
            <a:ext cx="3124200" cy="5410200"/>
          </a:xfrm>
        </p:spPr>
        <p:txBody>
          <a:bodyPr/>
          <a:lstStyle/>
          <a:p>
            <a:pPr marL="0" indent="0" defTabSz="731520">
              <a:spcBef>
                <a:spcPts val="500"/>
              </a:spcBef>
              <a:buFont typeface="Arial" charset="0"/>
              <a:buNone/>
              <a:defRPr sz="1800"/>
            </a:pPr>
            <a:r>
              <a:rPr lang="en-US" sz="2000" b="1" u="sng" dirty="0" smtClean="0"/>
              <a:t>Important </a:t>
            </a:r>
            <a:r>
              <a:rPr lang="en-US" sz="2000" b="1" u="sng" dirty="0"/>
              <a:t>Dates</a:t>
            </a:r>
          </a:p>
          <a:p>
            <a:pPr marL="0" indent="0" defTabSz="731520">
              <a:spcBef>
                <a:spcPts val="500"/>
              </a:spcBef>
              <a:buFont typeface="Arial" charset="0"/>
              <a:buNone/>
              <a:defRPr sz="1800"/>
            </a:pPr>
            <a:r>
              <a:rPr lang="en-US" sz="2000" dirty="0" smtClean="0"/>
              <a:t>Feb 2011:</a:t>
            </a:r>
          </a:p>
          <a:p>
            <a:pPr marL="182880" indent="0" defTabSz="731520">
              <a:spcBef>
                <a:spcPts val="500"/>
              </a:spcBef>
              <a:buFont typeface="Arial" charset="0"/>
              <a:buNone/>
              <a:defRPr sz="1800"/>
            </a:pPr>
            <a:r>
              <a:rPr lang="en-US" sz="2000" dirty="0" smtClean="0"/>
              <a:t>Project </a:t>
            </a:r>
            <a:r>
              <a:rPr lang="en-US" sz="2000" dirty="0"/>
              <a:t>funding </a:t>
            </a:r>
            <a:r>
              <a:rPr lang="en-US" sz="2000" dirty="0" smtClean="0"/>
              <a:t>began</a:t>
            </a:r>
          </a:p>
          <a:p>
            <a:pPr marL="0" indent="0" defTabSz="731520">
              <a:spcBef>
                <a:spcPts val="500"/>
              </a:spcBef>
              <a:buFont typeface="Arial" charset="0"/>
              <a:buNone/>
              <a:defRPr sz="1800"/>
            </a:pPr>
            <a:endParaRPr lang="en-US" sz="2000" dirty="0" smtClean="0"/>
          </a:p>
          <a:p>
            <a:pPr marL="0" indent="0" defTabSz="731520">
              <a:spcBef>
                <a:spcPts val="500"/>
              </a:spcBef>
              <a:buFont typeface="Arial" charset="0"/>
              <a:buNone/>
              <a:defRPr sz="1800"/>
            </a:pPr>
            <a:r>
              <a:rPr lang="en-US" sz="2000" dirty="0" smtClean="0"/>
              <a:t>Aug 2013:</a:t>
            </a:r>
          </a:p>
          <a:p>
            <a:pPr marL="182880" indent="0" defTabSz="731520">
              <a:spcBef>
                <a:spcPts val="500"/>
              </a:spcBef>
              <a:buFont typeface="Arial" charset="0"/>
              <a:buNone/>
              <a:defRPr sz="1800"/>
            </a:pPr>
            <a:r>
              <a:rPr lang="en-US" sz="2000" dirty="0" smtClean="0"/>
              <a:t>Operations </a:t>
            </a:r>
            <a:r>
              <a:rPr lang="en-US" sz="2000" dirty="0"/>
              <a:t>with </a:t>
            </a:r>
            <a:r>
              <a:rPr lang="en-US" sz="2000" dirty="0" smtClean="0"/>
              <a:t>111 water </a:t>
            </a:r>
            <a:r>
              <a:rPr lang="en-US" sz="2000" dirty="0"/>
              <a:t>Cherenkov </a:t>
            </a:r>
            <a:r>
              <a:rPr lang="en-US" sz="2000" dirty="0" smtClean="0"/>
              <a:t>detectors (WCD)</a:t>
            </a:r>
            <a:endParaRPr lang="en-US" sz="2000" dirty="0"/>
          </a:p>
          <a:p>
            <a:pPr marL="365760" indent="-365760" defTabSz="731520">
              <a:spcBef>
                <a:spcPts val="500"/>
              </a:spcBef>
              <a:defRPr sz="1800"/>
            </a:pPr>
            <a:endParaRPr lang="en-US" sz="2000" dirty="0" smtClean="0"/>
          </a:p>
          <a:p>
            <a:pPr marL="0" indent="0" defTabSz="731520">
              <a:spcBef>
                <a:spcPts val="500"/>
              </a:spcBef>
              <a:buFont typeface="Arial" charset="0"/>
              <a:buNone/>
              <a:defRPr sz="1800"/>
            </a:pPr>
            <a:r>
              <a:rPr lang="en-US" sz="2000" dirty="0" smtClean="0"/>
              <a:t>Nov 2014:</a:t>
            </a:r>
          </a:p>
          <a:p>
            <a:pPr marL="182880" indent="0" defTabSz="731520">
              <a:spcBef>
                <a:spcPts val="500"/>
              </a:spcBef>
              <a:buFont typeface="Arial" charset="0"/>
              <a:buNone/>
              <a:defRPr sz="1800"/>
            </a:pPr>
            <a:r>
              <a:rPr lang="en-US" sz="2000" dirty="0" smtClean="0"/>
              <a:t>250 </a:t>
            </a:r>
            <a:r>
              <a:rPr lang="en-US" sz="2000" dirty="0"/>
              <a:t>WCD array </a:t>
            </a:r>
            <a:r>
              <a:rPr lang="en-US" sz="2000" dirty="0" smtClean="0"/>
              <a:t>complete</a:t>
            </a:r>
            <a:endParaRPr lang="en-US" sz="2000" dirty="0"/>
          </a:p>
          <a:p>
            <a:pPr marL="365760" indent="-365760" defTabSz="731520">
              <a:spcBef>
                <a:spcPts val="500"/>
              </a:spcBef>
              <a:defRPr sz="1800"/>
            </a:pPr>
            <a:endParaRPr lang="en-US" sz="2000" dirty="0" smtClean="0"/>
          </a:p>
          <a:p>
            <a:pPr marL="0" indent="0" defTabSz="731520">
              <a:spcBef>
                <a:spcPts val="500"/>
              </a:spcBef>
              <a:buFont typeface="Arial" charset="0"/>
              <a:buNone/>
              <a:defRPr sz="1800"/>
            </a:pPr>
            <a:r>
              <a:rPr lang="en-US" sz="2000" dirty="0" smtClean="0"/>
              <a:t>March 2015:</a:t>
            </a:r>
          </a:p>
          <a:p>
            <a:pPr marL="182880" indent="0" defTabSz="731520">
              <a:spcBef>
                <a:spcPts val="500"/>
              </a:spcBef>
              <a:buFont typeface="Arial" charset="0"/>
              <a:buNone/>
              <a:defRPr sz="1800"/>
            </a:pPr>
            <a:r>
              <a:rPr lang="en-US" sz="2000" dirty="0" smtClean="0"/>
              <a:t>300 </a:t>
            </a:r>
            <a:r>
              <a:rPr lang="en-US" sz="2000" dirty="0"/>
              <a:t>WCD array </a:t>
            </a:r>
            <a:r>
              <a:rPr lang="en-US" sz="2000" dirty="0" smtClean="0"/>
              <a:t>complete</a:t>
            </a:r>
          </a:p>
          <a:p>
            <a:pPr marL="182880" indent="0" defTabSz="731520">
              <a:spcBef>
                <a:spcPts val="500"/>
              </a:spcBef>
              <a:buFont typeface="Arial" charset="0"/>
              <a:buNone/>
              <a:defRPr sz="1800"/>
            </a:pPr>
            <a:r>
              <a:rPr lang="en-US" sz="2000" dirty="0" smtClean="0">
                <a:latin typeface="Arial" charset="0"/>
                <a:ea typeface="ＭＳ Ｐゴシック" charset="0"/>
                <a:cs typeface="Arial" charset="0"/>
              </a:rPr>
              <a:t>~15 kHz data taking!</a:t>
            </a:r>
            <a:endParaRPr lang="en-US" sz="2200" dirty="0">
              <a:latin typeface="Arial" charset="0"/>
              <a:ea typeface="ＭＳ Ｐゴシック" charset="0"/>
              <a:cs typeface="Arial" charset="0"/>
            </a:endParaRPr>
          </a:p>
        </p:txBody>
      </p:sp>
      <p:sp>
        <p:nvSpPr>
          <p:cNvPr id="3277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F8DBB7-CB47-0544-96E9-BD1AE9ADBD5B}" type="slidenum">
              <a:rPr lang="en-US" sz="1200">
                <a:solidFill>
                  <a:srgbClr val="898989"/>
                </a:solidFill>
              </a:rPr>
              <a:pPr eaLnBrk="1" hangingPunct="1"/>
              <a:t>10</a:t>
            </a:fld>
            <a:endParaRPr lang="en-US" sz="1200">
              <a:solidFill>
                <a:srgbClr val="898989"/>
              </a:solidFill>
            </a:endParaRPr>
          </a:p>
        </p:txBody>
      </p:sp>
      <p:pic>
        <p:nvPicPr>
          <p:cNvPr id="32775"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HAWC 300_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24200" y="5141913"/>
            <a:ext cx="6035675"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777" name="image6.png" descr="HAWC07Aug2012try2 v2.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24200" y="2590800"/>
            <a:ext cx="60356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778" name="image7.png" descr="HAWCPanoramaFeb2012.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24200" y="1143000"/>
            <a:ext cx="6035675"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2779" name="image8.jpeg" descr="HAWCPanorama3by1.jpe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24200" y="0"/>
            <a:ext cx="6035675"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2780" name="Shape 576"/>
          <p:cNvSpPr>
            <a:spLocks noChangeArrowheads="1"/>
          </p:cNvSpPr>
          <p:nvPr/>
        </p:nvSpPr>
        <p:spPr bwMode="auto">
          <a:xfrm>
            <a:off x="3154363" y="833438"/>
            <a:ext cx="22288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lIns="45719" tIns="45719" rIns="45719" bIns="45719">
            <a:spAutoFit/>
          </a:bodyPr>
          <a:lstStyle/>
          <a:p>
            <a:pPr>
              <a:lnSpc>
                <a:spcPct val="93000"/>
              </a:lnSpc>
            </a:pPr>
            <a:r>
              <a:rPr lang="en-US" sz="2400">
                <a:solidFill>
                  <a:srgbClr val="FFFF00"/>
                </a:solidFill>
                <a:latin typeface="Times New Roman" charset="0"/>
                <a:cs typeface="Times New Roman" charset="0"/>
                <a:sym typeface="Times New Roman" charset="0"/>
              </a:rPr>
              <a:t>11/2010</a:t>
            </a:r>
          </a:p>
        </p:txBody>
      </p:sp>
      <p:sp>
        <p:nvSpPr>
          <p:cNvPr id="32781" name="Shape 577"/>
          <p:cNvSpPr>
            <a:spLocks noChangeArrowheads="1"/>
          </p:cNvSpPr>
          <p:nvPr/>
        </p:nvSpPr>
        <p:spPr bwMode="auto">
          <a:xfrm>
            <a:off x="3165475" y="2128838"/>
            <a:ext cx="2122488"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lIns="45719" tIns="45719" rIns="45719" bIns="45719">
            <a:spAutoFit/>
          </a:bodyPr>
          <a:lstStyle/>
          <a:p>
            <a:pPr>
              <a:lnSpc>
                <a:spcPct val="93000"/>
              </a:lnSpc>
            </a:pPr>
            <a:r>
              <a:rPr lang="en-US" sz="2400">
                <a:solidFill>
                  <a:srgbClr val="FFFF00"/>
                </a:solidFill>
                <a:latin typeface="Times New Roman" charset="0"/>
                <a:cs typeface="Times New Roman" charset="0"/>
                <a:sym typeface="Times New Roman" charset="0"/>
              </a:rPr>
              <a:t>02/2012</a:t>
            </a:r>
          </a:p>
        </p:txBody>
      </p:sp>
      <p:sp>
        <p:nvSpPr>
          <p:cNvPr id="32782" name="Shape 578"/>
          <p:cNvSpPr>
            <a:spLocks noChangeArrowheads="1"/>
          </p:cNvSpPr>
          <p:nvPr/>
        </p:nvSpPr>
        <p:spPr bwMode="auto">
          <a:xfrm>
            <a:off x="3154363" y="3576638"/>
            <a:ext cx="1874837"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lIns="45719" tIns="45719" rIns="45719" bIns="45719">
            <a:spAutoFit/>
          </a:bodyPr>
          <a:lstStyle/>
          <a:p>
            <a:pPr>
              <a:lnSpc>
                <a:spcPct val="93000"/>
              </a:lnSpc>
            </a:pPr>
            <a:r>
              <a:rPr lang="en-US" sz="2400">
                <a:solidFill>
                  <a:srgbClr val="FFFF00"/>
                </a:solidFill>
                <a:latin typeface="Times New Roman" charset="0"/>
                <a:cs typeface="Times New Roman" charset="0"/>
                <a:sym typeface="Times New Roman" charset="0"/>
              </a:rPr>
              <a:t>08/2012</a:t>
            </a:r>
          </a:p>
        </p:txBody>
      </p:sp>
      <p:pic>
        <p:nvPicPr>
          <p:cNvPr id="32783" name="image10.jpg" descr="HAWC_Panorama May 2013.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24200" y="4114800"/>
            <a:ext cx="6035675"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nvGrpSpPr>
          <p:cNvPr id="32784" name="Group 585"/>
          <p:cNvGrpSpPr>
            <a:grpSpLocks/>
          </p:cNvGrpSpPr>
          <p:nvPr/>
        </p:nvGrpSpPr>
        <p:grpSpPr bwMode="auto">
          <a:xfrm>
            <a:off x="3200400" y="5100638"/>
            <a:ext cx="2032000" cy="1735137"/>
            <a:chOff x="0" y="0"/>
            <a:chExt cx="2031970" cy="1735516"/>
          </a:xfrm>
        </p:grpSpPr>
        <p:sp>
          <p:nvSpPr>
            <p:cNvPr id="32785" name="Shape 583"/>
            <p:cNvSpPr>
              <a:spLocks noChangeArrowheads="1"/>
            </p:cNvSpPr>
            <p:nvPr/>
          </p:nvSpPr>
          <p:spPr bwMode="auto">
            <a:xfrm>
              <a:off x="0" y="0"/>
              <a:ext cx="2031968" cy="44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lIns="45719" tIns="45719" rIns="45719" bIns="45719">
              <a:spAutoFit/>
            </a:bodyPr>
            <a:lstStyle/>
            <a:p>
              <a:pPr>
                <a:lnSpc>
                  <a:spcPct val="93000"/>
                </a:lnSpc>
              </a:pPr>
              <a:r>
                <a:rPr lang="en-US" sz="2400">
                  <a:solidFill>
                    <a:srgbClr val="FFFF00"/>
                  </a:solidFill>
                  <a:latin typeface="Times New Roman" charset="0"/>
                  <a:cs typeface="Times New Roman" charset="0"/>
                  <a:sym typeface="Times New Roman" charset="0"/>
                </a:rPr>
                <a:t>05/2013</a:t>
              </a:r>
            </a:p>
          </p:txBody>
        </p:sp>
        <p:sp>
          <p:nvSpPr>
            <p:cNvPr id="32786" name="Shape 584"/>
            <p:cNvSpPr>
              <a:spLocks noChangeArrowheads="1"/>
            </p:cNvSpPr>
            <p:nvPr/>
          </p:nvSpPr>
          <p:spPr bwMode="auto">
            <a:xfrm>
              <a:off x="0" y="1295399"/>
              <a:ext cx="2031970" cy="44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lIns="45719" tIns="45719" rIns="45719" bIns="45719">
              <a:spAutoFit/>
            </a:bodyPr>
            <a:lstStyle/>
            <a:p>
              <a:pPr>
                <a:lnSpc>
                  <a:spcPct val="93000"/>
                </a:lnSpc>
              </a:pPr>
              <a:r>
                <a:rPr lang="en-US" sz="2400">
                  <a:solidFill>
                    <a:srgbClr val="FFFF00"/>
                  </a:solidFill>
                  <a:latin typeface="Times New Roman" charset="0"/>
                  <a:cs typeface="Times New Roman" charset="0"/>
                  <a:sym typeface="Times New Roman" charset="0"/>
                </a:rPr>
                <a:t>12/2014</a:t>
              </a:r>
            </a:p>
          </p:txBody>
        </p:sp>
      </p:grpSp>
      <p:pic>
        <p:nvPicPr>
          <p:cNvPr id="3" name="Picture 2" descr="MeWorking.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267200" y="1905000"/>
            <a:ext cx="4876800" cy="3657600"/>
          </a:xfrm>
          <a:prstGeom prst="rect">
            <a:avLst/>
          </a:prstGeom>
          <a:ln>
            <a:solidFill>
              <a:srgbClr val="000000"/>
            </a:solidFill>
          </a:ln>
        </p:spPr>
      </p:pic>
      <p:pic>
        <p:nvPicPr>
          <p:cNvPr id="2" name="Picture 1" descr="WorkingOnHAWC.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33400" y="914400"/>
            <a:ext cx="3581400" cy="5367399"/>
          </a:xfrm>
          <a:prstGeom prst="rect">
            <a:avLst/>
          </a:prstGeom>
          <a:ln>
            <a:solidFill>
              <a:schemeClr val="tx1"/>
            </a:solid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12"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	The HAWC Collaboration</a:t>
            </a:r>
          </a:p>
        </p:txBody>
      </p:sp>
      <p:sp>
        <p:nvSpPr>
          <p:cNvPr id="3891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4FC17A-5412-7847-9886-3F98D92250AE}" type="slidenum">
              <a:rPr lang="en-US" sz="1200">
                <a:solidFill>
                  <a:srgbClr val="898989"/>
                </a:solidFill>
              </a:rPr>
              <a:pPr eaLnBrk="1" hangingPunct="1"/>
              <a:t>11</a:t>
            </a:fld>
            <a:endParaRPr lang="en-US" sz="1200">
              <a:solidFill>
                <a:srgbClr val="898989"/>
              </a:solidFill>
            </a:endParaRPr>
          </a:p>
        </p:txBody>
      </p:sp>
      <p:pic>
        <p:nvPicPr>
          <p:cNvPr id="38918" name="Picture 1" descr="CollabPhoto.jpe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830263"/>
            <a:ext cx="8229600" cy="40465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919" name="Picture 5" descr="HAWC.tif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3" descr="USFlag.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1000" y="5181600"/>
            <a:ext cx="1349375" cy="7112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8921" name="Picture 4" descr="MexicanFlag.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33600" y="5181600"/>
            <a:ext cx="1295400" cy="7397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922" name="Picture 5" descr="PolishFlag.GIF"/>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27475" y="5181600"/>
            <a:ext cx="1177925" cy="741363"/>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8923" name="Picture 6" descr="GermanFlag.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726113" y="5181600"/>
            <a:ext cx="1208087" cy="7254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8924" name="Picture 7" descr="CRFlag.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467600" y="5181600"/>
            <a:ext cx="1270000" cy="762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12"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On the Shoulders of </a:t>
            </a:r>
            <a:r>
              <a:rPr lang="en-US" sz="3600" dirty="0" err="1" smtClean="0">
                <a:solidFill>
                  <a:schemeClr val="bg1"/>
                </a:solidFill>
              </a:rPr>
              <a:t>Milagro</a:t>
            </a:r>
            <a:endParaRPr lang="en-US" sz="3600" dirty="0" smtClean="0">
              <a:solidFill>
                <a:schemeClr val="bg1"/>
              </a:solidFill>
            </a:endParaRPr>
          </a:p>
        </p:txBody>
      </p:sp>
      <p:sp>
        <p:nvSpPr>
          <p:cNvPr id="3687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8F20C1-ABAE-7E42-A71A-9EC00854C4C9}" type="slidenum">
              <a:rPr lang="en-US" sz="1200">
                <a:solidFill>
                  <a:srgbClr val="898989"/>
                </a:solidFill>
              </a:rPr>
              <a:pPr eaLnBrk="1" hangingPunct="1"/>
              <a:t>12</a:t>
            </a:fld>
            <a:endParaRPr lang="en-US" sz="1200">
              <a:solidFill>
                <a:srgbClr val="898989"/>
              </a:solidFill>
            </a:endParaRPr>
          </a:p>
        </p:txBody>
      </p:sp>
      <p:pic>
        <p:nvPicPr>
          <p:cNvPr id="36871"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p:cNvSpPr/>
          <p:nvPr/>
        </p:nvSpPr>
        <p:spPr>
          <a:xfrm>
            <a:off x="152400" y="914400"/>
            <a:ext cx="5029200" cy="5105400"/>
          </a:xfrm>
          <a:prstGeom prst="roundRect">
            <a:avLst/>
          </a:prstGeom>
          <a:solidFill>
            <a:srgbClr val="FF0000">
              <a:alpha val="20000"/>
            </a:srgb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Content Placeholder 2"/>
          <p:cNvSpPr txBox="1">
            <a:spLocks/>
          </p:cNvSpPr>
          <p:nvPr/>
        </p:nvSpPr>
        <p:spPr bwMode="auto">
          <a:xfrm>
            <a:off x="152400" y="1066800"/>
            <a:ext cx="499659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4038" indent="-192024" defTabSz="1058863" eaLnBrk="1" hangingPunct="1">
              <a:lnSpc>
                <a:spcPct val="140000"/>
              </a:lnSpc>
              <a:spcBef>
                <a:spcPts val="600"/>
              </a:spcBef>
            </a:pPr>
            <a:r>
              <a:rPr lang="en-US" sz="1800" dirty="0">
                <a:latin typeface="Arial" charset="0"/>
                <a:ea typeface="ＭＳ Ｐゴシック" charset="0"/>
                <a:cs typeface="Arial" charset="0"/>
              </a:rPr>
              <a:t>Los Alamos, NM</a:t>
            </a:r>
          </a:p>
          <a:p>
            <a:pPr marL="612648" lvl="1" indent="-100584" defTabSz="1058863" eaLnBrk="1" hangingPunct="1">
              <a:lnSpc>
                <a:spcPct val="140000"/>
              </a:lnSpc>
              <a:spcBef>
                <a:spcPts val="600"/>
              </a:spcBef>
              <a:buFont typeface="Arial"/>
              <a:buChar char="•"/>
            </a:pPr>
            <a:r>
              <a:rPr lang="en-US" sz="1400" dirty="0">
                <a:latin typeface="Arial" charset="0"/>
                <a:ea typeface="ＭＳ Ｐゴシック" charset="0"/>
                <a:cs typeface="Arial" charset="0"/>
              </a:rPr>
              <a:t>4000 m</a:t>
            </a:r>
            <a:r>
              <a:rPr lang="en-US" sz="1400" baseline="30000" dirty="0">
                <a:latin typeface="Arial" charset="0"/>
                <a:ea typeface="ＭＳ Ｐゴシック" charset="0"/>
                <a:cs typeface="Arial" charset="0"/>
              </a:rPr>
              <a:t>2</a:t>
            </a:r>
            <a:endParaRPr lang="en-US" sz="1400" dirty="0">
              <a:latin typeface="Arial" charset="0"/>
              <a:ea typeface="ＭＳ Ｐゴシック" charset="0"/>
              <a:cs typeface="Arial" charset="0"/>
            </a:endParaRPr>
          </a:p>
          <a:p>
            <a:pPr marL="612648" lvl="1" indent="-100584" defTabSz="1058863" eaLnBrk="1" hangingPunct="1">
              <a:lnSpc>
                <a:spcPct val="140000"/>
              </a:lnSpc>
              <a:spcBef>
                <a:spcPts val="600"/>
              </a:spcBef>
              <a:buFont typeface="Arial"/>
              <a:buChar char="•"/>
            </a:pPr>
            <a:r>
              <a:rPr lang="en-US" sz="1400" dirty="0">
                <a:latin typeface="Arial" charset="0"/>
                <a:ea typeface="ＭＳ Ｐゴシック" charset="0"/>
                <a:cs typeface="Arial" charset="0"/>
              </a:rPr>
              <a:t>2350 </a:t>
            </a:r>
            <a:r>
              <a:rPr lang="en-US" sz="1400" dirty="0" err="1">
                <a:latin typeface="Arial" charset="0"/>
                <a:ea typeface="ＭＳ Ｐゴシック" charset="0"/>
                <a:cs typeface="Arial" charset="0"/>
              </a:rPr>
              <a:t>masl</a:t>
            </a:r>
            <a:endParaRPr lang="en-US" sz="1400" dirty="0">
              <a:latin typeface="Arial" charset="0"/>
              <a:ea typeface="ＭＳ Ｐゴシック" charset="0"/>
              <a:cs typeface="Arial" charset="0"/>
            </a:endParaRPr>
          </a:p>
          <a:p>
            <a:pPr marL="612648" lvl="1" indent="-100584" defTabSz="1058863" eaLnBrk="1" hangingPunct="1">
              <a:lnSpc>
                <a:spcPct val="140000"/>
              </a:lnSpc>
              <a:spcBef>
                <a:spcPts val="600"/>
              </a:spcBef>
              <a:buFont typeface="Arial"/>
              <a:buChar char="•"/>
            </a:pPr>
            <a:r>
              <a:rPr lang="en-US" sz="1400" dirty="0">
                <a:latin typeface="Arial" charset="0"/>
                <a:ea typeface="ＭＳ Ｐゴシック" charset="0"/>
                <a:cs typeface="Arial" charset="0"/>
              </a:rPr>
              <a:t>100 </a:t>
            </a:r>
            <a:r>
              <a:rPr lang="en-US" sz="1400" dirty="0" err="1">
                <a:latin typeface="Arial" charset="0"/>
                <a:ea typeface="ＭＳ Ｐゴシック" charset="0"/>
                <a:cs typeface="Arial" charset="0"/>
              </a:rPr>
              <a:t>GeV</a:t>
            </a:r>
            <a:r>
              <a:rPr lang="en-US" sz="1400" dirty="0">
                <a:latin typeface="Arial" charset="0"/>
                <a:ea typeface="ＭＳ Ｐゴシック" charset="0"/>
                <a:cs typeface="Arial" charset="0"/>
              </a:rPr>
              <a:t> - 10 </a:t>
            </a:r>
            <a:r>
              <a:rPr lang="en-US" sz="1400" dirty="0" err="1" smtClean="0">
                <a:latin typeface="Arial" charset="0"/>
                <a:ea typeface="ＭＳ Ｐゴシック" charset="0"/>
                <a:cs typeface="Arial" charset="0"/>
              </a:rPr>
              <a:t>TeV</a:t>
            </a:r>
            <a:endParaRPr lang="en-US" sz="1800" dirty="0" smtClean="0">
              <a:latin typeface="Arial" charset="0"/>
              <a:ea typeface="ＭＳ Ｐゴシック" charset="0"/>
              <a:cs typeface="Arial" charset="0"/>
            </a:endParaRPr>
          </a:p>
          <a:p>
            <a:pPr marL="304038" indent="-192024" defTabSz="1058863" eaLnBrk="1" hangingPunct="1">
              <a:lnSpc>
                <a:spcPct val="140000"/>
              </a:lnSpc>
              <a:spcBef>
                <a:spcPts val="600"/>
              </a:spcBef>
            </a:pPr>
            <a:r>
              <a:rPr lang="en-US" sz="1800" dirty="0" smtClean="0">
                <a:latin typeface="Arial" charset="0"/>
                <a:ea typeface="ＭＳ Ｐゴシック" charset="0"/>
                <a:cs typeface="Arial" charset="0"/>
              </a:rPr>
              <a:t>1</a:t>
            </a:r>
            <a:r>
              <a:rPr lang="en-US" sz="1800" baseline="30000" dirty="0" smtClean="0">
                <a:latin typeface="Arial" charset="0"/>
                <a:ea typeface="ＭＳ Ｐゴシック" charset="0"/>
                <a:cs typeface="Arial" charset="0"/>
              </a:rPr>
              <a:t>st</a:t>
            </a:r>
            <a:r>
              <a:rPr lang="en-US" sz="1800" dirty="0" smtClean="0">
                <a:latin typeface="Arial" charset="0"/>
                <a:ea typeface="ＭＳ Ｐゴシック" charset="0"/>
                <a:cs typeface="Arial" charset="0"/>
              </a:rPr>
              <a:t> </a:t>
            </a:r>
            <a:r>
              <a:rPr lang="en-US" sz="1800" dirty="0">
                <a:latin typeface="Arial" charset="0"/>
                <a:ea typeface="ＭＳ Ｐゴシック" charset="0"/>
                <a:cs typeface="Arial" charset="0"/>
              </a:rPr>
              <a:t>generation wide-field gamma </a:t>
            </a:r>
            <a:r>
              <a:rPr lang="en-US" sz="1800" dirty="0" smtClean="0">
                <a:latin typeface="Arial" charset="0"/>
                <a:ea typeface="ＭＳ Ｐゴシック" charset="0"/>
                <a:cs typeface="Arial" charset="0"/>
              </a:rPr>
              <a:t>telescope</a:t>
            </a:r>
          </a:p>
          <a:p>
            <a:pPr marL="304038" indent="-192024" defTabSz="1058863" eaLnBrk="1" hangingPunct="1">
              <a:lnSpc>
                <a:spcPct val="140000"/>
              </a:lnSpc>
              <a:spcBef>
                <a:spcPts val="600"/>
              </a:spcBef>
            </a:pPr>
            <a:r>
              <a:rPr lang="en-US" sz="1800" dirty="0">
                <a:latin typeface="Arial" charset="0"/>
                <a:ea typeface="ＭＳ Ｐゴシック" charset="0"/>
                <a:cs typeface="Arial" charset="0"/>
              </a:rPr>
              <a:t>Discovered:</a:t>
            </a:r>
          </a:p>
          <a:p>
            <a:pPr marL="521208" lvl="1" indent="-192024" defTabSz="1058863" eaLnBrk="1" hangingPunct="1">
              <a:lnSpc>
                <a:spcPct val="140000"/>
              </a:lnSpc>
              <a:spcBef>
                <a:spcPts val="600"/>
              </a:spcBef>
              <a:buFont typeface="Arial"/>
              <a:buChar char="•"/>
            </a:pPr>
            <a:r>
              <a:rPr lang="en-US" sz="1400" dirty="0">
                <a:latin typeface="Arial" charset="0"/>
                <a:ea typeface="ＭＳ Ｐゴシック" charset="0"/>
                <a:cs typeface="Arial" charset="0"/>
              </a:rPr>
              <a:t>&gt;10TeV sources (</a:t>
            </a:r>
            <a:r>
              <a:rPr lang="en-US" sz="1200" i="1" dirty="0" err="1">
                <a:solidFill>
                  <a:schemeClr val="accent2"/>
                </a:solidFill>
              </a:rPr>
              <a:t>Astrophys</a:t>
            </a:r>
            <a:r>
              <a:rPr lang="en-US" sz="1200" i="1" dirty="0">
                <a:solidFill>
                  <a:schemeClr val="accent2"/>
                </a:solidFill>
              </a:rPr>
              <a:t>. J. 700 (2009) L127</a:t>
            </a:r>
            <a:r>
              <a:rPr lang="en-US" sz="1400" dirty="0">
                <a:latin typeface="Arial" charset="0"/>
                <a:ea typeface="ＭＳ Ｐゴシック" charset="0"/>
                <a:cs typeface="Arial" charset="0"/>
              </a:rPr>
              <a:t>)</a:t>
            </a:r>
          </a:p>
          <a:p>
            <a:pPr marL="521208" lvl="1" indent="-192024" defTabSz="1058863" eaLnBrk="1" hangingPunct="1">
              <a:lnSpc>
                <a:spcPct val="140000"/>
              </a:lnSpc>
              <a:spcBef>
                <a:spcPts val="600"/>
              </a:spcBef>
              <a:buFont typeface="Arial"/>
              <a:buChar char="•"/>
            </a:pPr>
            <a:r>
              <a:rPr lang="en-US" sz="1400" dirty="0">
                <a:latin typeface="Arial" charset="0"/>
                <a:ea typeface="ＭＳ Ｐゴシック" charset="0"/>
                <a:cs typeface="Arial" charset="0"/>
              </a:rPr>
              <a:t>Diffuse galactic emission (</a:t>
            </a:r>
            <a:r>
              <a:rPr lang="en-US" sz="1200" i="1" dirty="0" err="1">
                <a:solidFill>
                  <a:schemeClr val="accent2"/>
                </a:solidFill>
              </a:rPr>
              <a:t>Astrophys</a:t>
            </a:r>
            <a:r>
              <a:rPr lang="en-US" sz="1200" i="1" dirty="0">
                <a:solidFill>
                  <a:schemeClr val="accent2"/>
                </a:solidFill>
              </a:rPr>
              <a:t>. J. 688 (2008) 1078</a:t>
            </a:r>
            <a:r>
              <a:rPr lang="en-US" sz="1400" dirty="0">
                <a:latin typeface="Arial" charset="0"/>
                <a:ea typeface="ＭＳ Ｐゴシック" charset="0"/>
                <a:cs typeface="Arial" charset="0"/>
              </a:rPr>
              <a:t>)</a:t>
            </a:r>
          </a:p>
          <a:p>
            <a:pPr marL="521208" lvl="1" indent="-192024" defTabSz="1058863" eaLnBrk="1" hangingPunct="1">
              <a:lnSpc>
                <a:spcPct val="140000"/>
              </a:lnSpc>
              <a:spcBef>
                <a:spcPts val="600"/>
              </a:spcBef>
              <a:buFont typeface="Arial"/>
              <a:buChar char="•"/>
            </a:pPr>
            <a:r>
              <a:rPr lang="en-US" sz="1400" b="1" dirty="0" err="1">
                <a:latin typeface="Arial" charset="0"/>
                <a:ea typeface="ＭＳ Ｐゴシック" charset="0"/>
                <a:cs typeface="Arial" charset="0"/>
              </a:rPr>
              <a:t>TeV</a:t>
            </a:r>
            <a:r>
              <a:rPr lang="en-US" sz="1400" b="1" dirty="0">
                <a:latin typeface="Arial" charset="0"/>
                <a:ea typeface="ＭＳ Ｐゴシック" charset="0"/>
                <a:cs typeface="Arial" charset="0"/>
              </a:rPr>
              <a:t> cosmic ray anisotropy</a:t>
            </a:r>
            <a:r>
              <a:rPr lang="en-US" sz="1400" dirty="0">
                <a:latin typeface="Arial" charset="0"/>
                <a:ea typeface="ＭＳ Ｐゴシック" charset="0"/>
                <a:cs typeface="Arial" charset="0"/>
              </a:rPr>
              <a:t> (</a:t>
            </a:r>
            <a:r>
              <a:rPr lang="en-US" sz="1200" i="1" dirty="0" err="1">
                <a:solidFill>
                  <a:schemeClr val="accent2"/>
                </a:solidFill>
              </a:rPr>
              <a:t>Astrophys</a:t>
            </a:r>
            <a:r>
              <a:rPr lang="en-US" sz="1200" i="1" dirty="0">
                <a:solidFill>
                  <a:schemeClr val="accent2"/>
                </a:solidFill>
              </a:rPr>
              <a:t>. J. 698 (2009) 2121, Phys. Rev. </a:t>
            </a:r>
            <a:r>
              <a:rPr lang="en-US" sz="1200" i="1" dirty="0" err="1">
                <a:solidFill>
                  <a:schemeClr val="accent2"/>
                </a:solidFill>
              </a:rPr>
              <a:t>Lett</a:t>
            </a:r>
            <a:r>
              <a:rPr lang="en-US" sz="1200" i="1" dirty="0">
                <a:solidFill>
                  <a:schemeClr val="accent2"/>
                </a:solidFill>
              </a:rPr>
              <a:t>. 101 (2008) 221101</a:t>
            </a:r>
            <a:r>
              <a:rPr lang="en-US" sz="1400" dirty="0" smtClean="0">
                <a:latin typeface="Arial" charset="0"/>
                <a:ea typeface="ＭＳ Ｐゴシック" charset="0"/>
                <a:cs typeface="Arial" charset="0"/>
              </a:rPr>
              <a:t>)</a:t>
            </a:r>
            <a:endParaRPr lang="en-US" sz="1800" dirty="0" smtClean="0">
              <a:latin typeface="Arial" charset="0"/>
              <a:ea typeface="ＭＳ Ｐゴシック" charset="0"/>
              <a:cs typeface="Arial" charset="0"/>
            </a:endParaRPr>
          </a:p>
          <a:p>
            <a:pPr marL="304038" indent="-192024" defTabSz="1058863" eaLnBrk="1" hangingPunct="1">
              <a:lnSpc>
                <a:spcPct val="140000"/>
              </a:lnSpc>
              <a:spcBef>
                <a:spcPts val="600"/>
              </a:spcBef>
            </a:pPr>
            <a:r>
              <a:rPr lang="en-US" sz="1800" dirty="0" smtClean="0">
                <a:latin typeface="Arial" charset="0"/>
                <a:ea typeface="ＭＳ Ｐゴシック" charset="0"/>
                <a:cs typeface="Arial" charset="0"/>
              </a:rPr>
              <a:t>HAWC builds on the success of </a:t>
            </a:r>
            <a:r>
              <a:rPr lang="en-US" sz="1800" dirty="0" err="1" smtClean="0">
                <a:latin typeface="Arial" charset="0"/>
                <a:ea typeface="ＭＳ Ｐゴシック" charset="0"/>
                <a:cs typeface="Arial" charset="0"/>
              </a:rPr>
              <a:t>Milagro</a:t>
            </a:r>
            <a:endParaRPr lang="en-US" sz="1800" dirty="0" smtClean="0">
              <a:latin typeface="Arial" charset="0"/>
              <a:ea typeface="ＭＳ Ｐゴシック" charset="0"/>
              <a:cs typeface="Arial" charset="0"/>
            </a:endParaRPr>
          </a:p>
          <a:p>
            <a:pPr marL="521208" lvl="1" indent="-192024" defTabSz="1058863" eaLnBrk="1" hangingPunct="1">
              <a:lnSpc>
                <a:spcPct val="140000"/>
              </a:lnSpc>
              <a:spcBef>
                <a:spcPts val="600"/>
              </a:spcBef>
              <a:buFont typeface="Arial"/>
              <a:buChar char="•"/>
            </a:pPr>
            <a:r>
              <a:rPr lang="en-US" sz="1400" dirty="0" smtClean="0">
                <a:latin typeface="Arial" charset="0"/>
                <a:ea typeface="ＭＳ Ｐゴシック" charset="0"/>
                <a:cs typeface="Arial" charset="0"/>
              </a:rPr>
              <a:t>Literally: we recycled the PMTs!</a:t>
            </a:r>
          </a:p>
        </p:txBody>
      </p:sp>
      <p:pic>
        <p:nvPicPr>
          <p:cNvPr id="2" name="Picture 1" descr="MilagroDiagra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57800" y="4685052"/>
            <a:ext cx="3886200" cy="1106148"/>
          </a:xfrm>
          <a:prstGeom prst="rect">
            <a:avLst/>
          </a:prstGeom>
        </p:spPr>
      </p:pic>
      <p:pic>
        <p:nvPicPr>
          <p:cNvPr id="3" name="Picture 2" descr="Milagr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76088" y="1188628"/>
            <a:ext cx="3563112" cy="3426320"/>
          </a:xfrm>
          <a:prstGeom prst="rect">
            <a:avLst/>
          </a:prstGeom>
        </p:spPr>
      </p:pic>
    </p:spTree>
    <p:extLst>
      <p:ext uri="{BB962C8B-B14F-4D97-AF65-F5344CB8AC3E}">
        <p14:creationId xmlns:p14="http://schemas.microsoft.com/office/powerpoint/2010/main" val="23929015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12"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Detector Complementarity</a:t>
            </a:r>
          </a:p>
        </p:txBody>
      </p:sp>
      <p:sp>
        <p:nvSpPr>
          <p:cNvPr id="3687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8F20C1-ABAE-7E42-A71A-9EC00854C4C9}" type="slidenum">
              <a:rPr lang="en-US" sz="1200">
                <a:solidFill>
                  <a:srgbClr val="898989"/>
                </a:solidFill>
              </a:rPr>
              <a:pPr eaLnBrk="1" hangingPunct="1"/>
              <a:t>13</a:t>
            </a:fld>
            <a:endParaRPr lang="en-US" sz="1200">
              <a:solidFill>
                <a:srgbClr val="898989"/>
              </a:solidFill>
            </a:endParaRPr>
          </a:p>
        </p:txBody>
      </p:sp>
      <p:pic>
        <p:nvPicPr>
          <p:cNvPr id="36871"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p:cNvSpPr/>
          <p:nvPr/>
        </p:nvSpPr>
        <p:spPr>
          <a:xfrm>
            <a:off x="3124200" y="1752600"/>
            <a:ext cx="5867400" cy="2514600"/>
          </a:xfrm>
          <a:prstGeom prst="roundRect">
            <a:avLst/>
          </a:prstGeom>
          <a:solidFill>
            <a:srgbClr val="FF0000">
              <a:alpha val="37000"/>
            </a:srgb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381000" y="1447800"/>
            <a:ext cx="5638800" cy="2514600"/>
          </a:xfrm>
          <a:prstGeom prst="roundRect">
            <a:avLst/>
          </a:prstGeom>
          <a:solidFill>
            <a:srgbClr val="0000FF">
              <a:alpha val="20000"/>
            </a:srgbClr>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Content Placeholder 2"/>
          <p:cNvSpPr txBox="1">
            <a:spLocks/>
          </p:cNvSpPr>
          <p:nvPr/>
        </p:nvSpPr>
        <p:spPr bwMode="auto">
          <a:xfrm>
            <a:off x="457200" y="1066800"/>
            <a:ext cx="4495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88" indent="0" defTabSz="1058863" eaLnBrk="1" hangingPunct="1">
              <a:spcBef>
                <a:spcPts val="600"/>
              </a:spcBef>
              <a:buNone/>
            </a:pPr>
            <a:r>
              <a:rPr lang="en-US" sz="2200" dirty="0" smtClean="0">
                <a:latin typeface="Arial" charset="0"/>
                <a:ea typeface="ＭＳ Ｐゴシック" charset="0"/>
                <a:cs typeface="Arial" charset="0"/>
              </a:rPr>
              <a:t>Wide-field / Continuous Operation</a:t>
            </a:r>
            <a:endParaRPr lang="en-US" sz="2200" dirty="0">
              <a:latin typeface="Arial" charset="0"/>
              <a:ea typeface="ＭＳ Ｐゴシック" charset="0"/>
              <a:cs typeface="Arial" charset="0"/>
            </a:endParaRPr>
          </a:p>
        </p:txBody>
      </p:sp>
      <p:sp>
        <p:nvSpPr>
          <p:cNvPr id="43" name="Content Placeholder 2"/>
          <p:cNvSpPr txBox="1">
            <a:spLocks/>
          </p:cNvSpPr>
          <p:nvPr/>
        </p:nvSpPr>
        <p:spPr bwMode="auto">
          <a:xfrm>
            <a:off x="6096000" y="1371600"/>
            <a:ext cx="2286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88" indent="0" defTabSz="1058863" eaLnBrk="1" hangingPunct="1">
              <a:spcBef>
                <a:spcPts val="600"/>
              </a:spcBef>
              <a:buNone/>
            </a:pPr>
            <a:r>
              <a:rPr lang="en-US" sz="2200" dirty="0" smtClean="0">
                <a:latin typeface="Arial" charset="0"/>
                <a:ea typeface="ＭＳ Ｐゴシック" charset="0"/>
                <a:cs typeface="Arial" charset="0"/>
              </a:rPr>
              <a:t>VHE Sensitivity</a:t>
            </a:r>
            <a:endParaRPr lang="en-US" sz="2200" dirty="0">
              <a:latin typeface="Arial" charset="0"/>
              <a:ea typeface="ＭＳ Ｐゴシック" charset="0"/>
              <a:cs typeface="Arial" charset="0"/>
            </a:endParaRPr>
          </a:p>
        </p:txBody>
      </p:sp>
      <p:pic>
        <p:nvPicPr>
          <p:cNvPr id="36873" name="Picture 36872" descr="Fermi.jpe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3000" y="1600200"/>
            <a:ext cx="1295400" cy="1601456"/>
          </a:xfrm>
          <a:prstGeom prst="rect">
            <a:avLst/>
          </a:prstGeom>
        </p:spPr>
      </p:pic>
      <p:sp>
        <p:nvSpPr>
          <p:cNvPr id="45" name="Content Placeholder 2"/>
          <p:cNvSpPr txBox="1">
            <a:spLocks/>
          </p:cNvSpPr>
          <p:nvPr/>
        </p:nvSpPr>
        <p:spPr bwMode="auto">
          <a:xfrm>
            <a:off x="533400" y="4114800"/>
            <a:ext cx="243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4038" indent="-192024" defTabSz="1058863" eaLnBrk="1" hangingPunct="1">
              <a:spcBef>
                <a:spcPts val="600"/>
              </a:spcBef>
            </a:pPr>
            <a:r>
              <a:rPr lang="en-US" sz="1800" dirty="0" smtClean="0">
                <a:latin typeface="Arial" charset="0"/>
                <a:ea typeface="ＭＳ Ｐゴシック" charset="0"/>
                <a:cs typeface="Arial" charset="0"/>
              </a:rPr>
              <a:t>Space-Based</a:t>
            </a:r>
          </a:p>
          <a:p>
            <a:pPr marL="304038" indent="-192024" defTabSz="1058863" eaLnBrk="1" hangingPunct="1">
              <a:spcBef>
                <a:spcPts val="600"/>
              </a:spcBef>
            </a:pPr>
            <a:r>
              <a:rPr lang="en-US" sz="1800" dirty="0" smtClean="0">
                <a:latin typeface="Arial" charset="0"/>
                <a:ea typeface="ＭＳ Ｐゴシック" charset="0"/>
                <a:cs typeface="Arial" charset="0"/>
              </a:rPr>
              <a:t>All sky coverage</a:t>
            </a:r>
          </a:p>
          <a:p>
            <a:pPr marL="304038" indent="-192024" defTabSz="1058863" eaLnBrk="1" hangingPunct="1">
              <a:spcBef>
                <a:spcPts val="600"/>
              </a:spcBef>
            </a:pPr>
            <a:r>
              <a:rPr lang="en-US" sz="1800" dirty="0" smtClean="0">
                <a:solidFill>
                  <a:srgbClr val="FF0000"/>
                </a:solidFill>
                <a:latin typeface="Arial" charset="0"/>
                <a:ea typeface="ＭＳ Ｐゴシック" charset="0"/>
                <a:cs typeface="Arial" charset="0"/>
              </a:rPr>
              <a:t>&lt;10 </a:t>
            </a:r>
            <a:r>
              <a:rPr lang="en-US" sz="1800" dirty="0" err="1" smtClean="0">
                <a:solidFill>
                  <a:srgbClr val="FF0000"/>
                </a:solidFill>
                <a:latin typeface="Arial" charset="0"/>
                <a:ea typeface="ＭＳ Ｐゴシック" charset="0"/>
                <a:cs typeface="Arial" charset="0"/>
              </a:rPr>
              <a:t>GeV</a:t>
            </a:r>
            <a:r>
              <a:rPr lang="en-US" sz="1800" dirty="0" smtClean="0">
                <a:solidFill>
                  <a:srgbClr val="FF0000"/>
                </a:solidFill>
                <a:latin typeface="Arial" charset="0"/>
                <a:ea typeface="ＭＳ Ｐゴシック" charset="0"/>
                <a:cs typeface="Arial" charset="0"/>
              </a:rPr>
              <a:t> range</a:t>
            </a:r>
            <a:r>
              <a:rPr lang="en-US" sz="1800" dirty="0">
                <a:solidFill>
                  <a:srgbClr val="FF0000"/>
                </a:solidFill>
                <a:latin typeface="Arial" charset="0"/>
                <a:ea typeface="ＭＳ Ｐゴシック" charset="0"/>
                <a:cs typeface="Arial" charset="0"/>
              </a:rPr>
              <a:t> </a:t>
            </a:r>
            <a:r>
              <a:rPr lang="en-US" sz="1800" dirty="0" smtClean="0">
                <a:solidFill>
                  <a:srgbClr val="FF0000"/>
                </a:solidFill>
                <a:latin typeface="Arial" charset="0"/>
                <a:ea typeface="ＭＳ Ｐゴシック" charset="0"/>
                <a:cs typeface="Arial" charset="0"/>
              </a:rPr>
              <a:t>(area-&gt;flux limited)</a:t>
            </a:r>
          </a:p>
        </p:txBody>
      </p:sp>
      <p:sp>
        <p:nvSpPr>
          <p:cNvPr id="46" name="Content Placeholder 2"/>
          <p:cNvSpPr txBox="1">
            <a:spLocks/>
          </p:cNvSpPr>
          <p:nvPr/>
        </p:nvSpPr>
        <p:spPr bwMode="auto">
          <a:xfrm>
            <a:off x="3048000" y="4343400"/>
            <a:ext cx="3276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4038" indent="-192024" defTabSz="1058863" eaLnBrk="1" hangingPunct="1">
              <a:spcBef>
                <a:spcPts val="600"/>
              </a:spcBef>
            </a:pPr>
            <a:r>
              <a:rPr lang="en-US" sz="1800" dirty="0" smtClean="0">
                <a:latin typeface="Arial" charset="0"/>
                <a:ea typeface="ＭＳ Ｐゴシック" charset="0"/>
                <a:cs typeface="Arial" charset="0"/>
              </a:rPr>
              <a:t>Ground Air Shower Arrays</a:t>
            </a:r>
          </a:p>
          <a:p>
            <a:pPr marL="304038" indent="-192024" defTabSz="1058863" eaLnBrk="1" hangingPunct="1">
              <a:spcBef>
                <a:spcPts val="600"/>
              </a:spcBef>
            </a:pPr>
            <a:r>
              <a:rPr lang="en-US" sz="1800" dirty="0" smtClean="0">
                <a:latin typeface="Arial" charset="0"/>
                <a:ea typeface="ＭＳ Ｐゴシック" charset="0"/>
                <a:cs typeface="Arial" charset="0"/>
              </a:rPr>
              <a:t>24 </a:t>
            </a:r>
            <a:r>
              <a:rPr lang="en-US" sz="1800" dirty="0" err="1" smtClean="0">
                <a:latin typeface="Arial" charset="0"/>
                <a:ea typeface="ＭＳ Ｐゴシック" charset="0"/>
                <a:cs typeface="Arial" charset="0"/>
              </a:rPr>
              <a:t>hr</a:t>
            </a:r>
            <a:r>
              <a:rPr lang="en-US" sz="1800" dirty="0" smtClean="0">
                <a:latin typeface="Arial" charset="0"/>
                <a:ea typeface="ＭＳ Ｐゴシック" charset="0"/>
                <a:cs typeface="Arial" charset="0"/>
              </a:rPr>
              <a:t> coverage of ½ sky</a:t>
            </a:r>
          </a:p>
          <a:p>
            <a:pPr marL="304038" indent="-192024" defTabSz="1058863" eaLnBrk="1" hangingPunct="1">
              <a:spcBef>
                <a:spcPts val="600"/>
              </a:spcBef>
            </a:pPr>
            <a:r>
              <a:rPr lang="en-US" sz="1800" dirty="0" smtClean="0">
                <a:latin typeface="Arial" charset="0"/>
                <a:ea typeface="ＭＳ Ｐゴシック" charset="0"/>
                <a:cs typeface="Arial" charset="0"/>
              </a:rPr>
              <a:t>Unbiased surveys</a:t>
            </a:r>
          </a:p>
          <a:p>
            <a:pPr marL="304038" indent="-192024" defTabSz="1058863" eaLnBrk="1" hangingPunct="1">
              <a:spcBef>
                <a:spcPts val="600"/>
              </a:spcBef>
            </a:pPr>
            <a:r>
              <a:rPr lang="en-US" sz="1800" dirty="0" smtClean="0">
                <a:latin typeface="Arial" charset="0"/>
                <a:ea typeface="ＭＳ Ｐゴシック" charset="0"/>
                <a:cs typeface="Arial" charset="0"/>
              </a:rPr>
              <a:t>Highest energies</a:t>
            </a:r>
          </a:p>
        </p:txBody>
      </p:sp>
      <p:sp>
        <p:nvSpPr>
          <p:cNvPr id="47" name="Content Placeholder 2"/>
          <p:cNvSpPr txBox="1">
            <a:spLocks/>
          </p:cNvSpPr>
          <p:nvPr/>
        </p:nvSpPr>
        <p:spPr bwMode="auto">
          <a:xfrm>
            <a:off x="6553200" y="4495800"/>
            <a:ext cx="2362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4038" indent="-192024" defTabSz="1058863" eaLnBrk="1" hangingPunct="1">
              <a:spcBef>
                <a:spcPts val="600"/>
              </a:spcBef>
            </a:pPr>
            <a:r>
              <a:rPr lang="en-US" sz="1800" dirty="0" smtClean="0">
                <a:latin typeface="Arial" charset="0"/>
                <a:ea typeface="ＭＳ Ｐゴシック" charset="0"/>
                <a:cs typeface="Arial" charset="0"/>
              </a:rPr>
              <a:t>IACTs</a:t>
            </a:r>
          </a:p>
          <a:p>
            <a:pPr marL="304038" indent="-192024" defTabSz="1058863" eaLnBrk="1" hangingPunct="1">
              <a:spcBef>
                <a:spcPts val="600"/>
              </a:spcBef>
            </a:pPr>
            <a:r>
              <a:rPr lang="en-US" sz="1800" dirty="0" smtClean="0">
                <a:latin typeface="Arial" charset="0"/>
                <a:ea typeface="ＭＳ Ｐゴシック" charset="0"/>
                <a:cs typeface="Arial" charset="0"/>
              </a:rPr>
              <a:t>Excellent pointing</a:t>
            </a:r>
          </a:p>
          <a:p>
            <a:pPr marL="304038" indent="-192024" defTabSz="1058863" eaLnBrk="1" hangingPunct="1">
              <a:spcBef>
                <a:spcPts val="600"/>
              </a:spcBef>
            </a:pPr>
            <a:r>
              <a:rPr lang="en-US" sz="1800" dirty="0" smtClean="0">
                <a:solidFill>
                  <a:srgbClr val="FF0000"/>
                </a:solidFill>
                <a:latin typeface="Arial" charset="0"/>
                <a:ea typeface="ＭＳ Ｐゴシック" charset="0"/>
                <a:cs typeface="Arial" charset="0"/>
              </a:rPr>
              <a:t>Surveys limited</a:t>
            </a:r>
          </a:p>
        </p:txBody>
      </p:sp>
      <p:pic>
        <p:nvPicPr>
          <p:cNvPr id="36875" name="Picture 36874" descr="HAWCDistView.jpe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81400" y="1905000"/>
            <a:ext cx="2057400" cy="1543050"/>
          </a:xfrm>
          <a:prstGeom prst="rect">
            <a:avLst/>
          </a:prstGeom>
        </p:spPr>
      </p:pic>
      <p:pic>
        <p:nvPicPr>
          <p:cNvPr id="36876" name="Picture 36875" descr="IACT.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00800" y="2209800"/>
            <a:ext cx="1828800" cy="1477670"/>
          </a:xfrm>
          <a:prstGeom prst="rect">
            <a:avLst/>
          </a:prstGeom>
        </p:spPr>
      </p:pic>
      <p:sp>
        <p:nvSpPr>
          <p:cNvPr id="51" name="Content Placeholder 2"/>
          <p:cNvSpPr txBox="1">
            <a:spLocks/>
          </p:cNvSpPr>
          <p:nvPr/>
        </p:nvSpPr>
        <p:spPr bwMode="auto">
          <a:xfrm>
            <a:off x="914400" y="3200400"/>
            <a:ext cx="1905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88" indent="0" defTabSz="1058863" eaLnBrk="1" hangingPunct="1">
              <a:spcBef>
                <a:spcPts val="600"/>
              </a:spcBef>
              <a:buNone/>
            </a:pPr>
            <a:r>
              <a:rPr lang="en-US" sz="1800" dirty="0" smtClean="0">
                <a:latin typeface="Arial" charset="0"/>
                <a:ea typeface="ＭＳ Ｐゴシック" charset="0"/>
                <a:cs typeface="Arial" charset="0"/>
              </a:rPr>
              <a:t>Fermi, AGILE, </a:t>
            </a:r>
          </a:p>
          <a:p>
            <a:pPr marL="18288" indent="0" defTabSz="1058863" eaLnBrk="1" hangingPunct="1">
              <a:spcBef>
                <a:spcPts val="600"/>
              </a:spcBef>
              <a:buNone/>
            </a:pPr>
            <a:r>
              <a:rPr lang="en-US" sz="1800" dirty="0" smtClean="0">
                <a:latin typeface="Arial" charset="0"/>
                <a:ea typeface="ＭＳ Ｐゴシック" charset="0"/>
                <a:cs typeface="Arial" charset="0"/>
              </a:rPr>
              <a:t>EGRET</a:t>
            </a:r>
            <a:endParaRPr lang="en-US" sz="1800" dirty="0">
              <a:latin typeface="Arial" charset="0"/>
              <a:ea typeface="ＭＳ Ｐゴシック" charset="0"/>
              <a:cs typeface="Arial" charset="0"/>
            </a:endParaRPr>
          </a:p>
        </p:txBody>
      </p:sp>
      <p:sp>
        <p:nvSpPr>
          <p:cNvPr id="52" name="Content Placeholder 2"/>
          <p:cNvSpPr txBox="1">
            <a:spLocks/>
          </p:cNvSpPr>
          <p:nvPr/>
        </p:nvSpPr>
        <p:spPr bwMode="auto">
          <a:xfrm>
            <a:off x="3352800" y="3581400"/>
            <a:ext cx="2743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88" indent="0" defTabSz="1058863" eaLnBrk="1" hangingPunct="1">
              <a:spcBef>
                <a:spcPts val="600"/>
              </a:spcBef>
              <a:buNone/>
            </a:pPr>
            <a:r>
              <a:rPr lang="en-US" sz="1800" dirty="0" smtClean="0">
                <a:latin typeface="Arial" charset="0"/>
                <a:ea typeface="ＭＳ Ｐゴシック" charset="0"/>
                <a:cs typeface="Arial" charset="0"/>
              </a:rPr>
              <a:t>HAWC, ARGO, </a:t>
            </a:r>
            <a:r>
              <a:rPr lang="en-US" sz="1800" dirty="0" err="1" smtClean="0">
                <a:latin typeface="Arial" charset="0"/>
                <a:ea typeface="ＭＳ Ｐゴシック" charset="0"/>
                <a:cs typeface="Arial" charset="0"/>
              </a:rPr>
              <a:t>Milagro</a:t>
            </a:r>
            <a:endParaRPr lang="en-US" sz="1800" dirty="0">
              <a:latin typeface="Arial" charset="0"/>
              <a:ea typeface="ＭＳ Ｐゴシック" charset="0"/>
              <a:cs typeface="Arial" charset="0"/>
            </a:endParaRPr>
          </a:p>
        </p:txBody>
      </p:sp>
      <p:sp>
        <p:nvSpPr>
          <p:cNvPr id="53" name="Content Placeholder 2"/>
          <p:cNvSpPr txBox="1">
            <a:spLocks/>
          </p:cNvSpPr>
          <p:nvPr/>
        </p:nvSpPr>
        <p:spPr bwMode="auto">
          <a:xfrm>
            <a:off x="6096000" y="3810000"/>
            <a:ext cx="2819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88" indent="0" defTabSz="1058863" eaLnBrk="1" hangingPunct="1">
              <a:spcBef>
                <a:spcPts val="600"/>
              </a:spcBef>
              <a:buNone/>
            </a:pPr>
            <a:r>
              <a:rPr lang="en-US" sz="1800" dirty="0" smtClean="0">
                <a:latin typeface="Arial" charset="0"/>
                <a:ea typeface="ＭＳ Ｐゴシック" charset="0"/>
                <a:cs typeface="Arial" charset="0"/>
              </a:rPr>
              <a:t>VERITAS, HESS, MAGIC</a:t>
            </a:r>
            <a:endParaRPr lang="en-US" sz="1800" dirty="0">
              <a:latin typeface="Arial" charset="0"/>
              <a:ea typeface="ＭＳ Ｐゴシック" charset="0"/>
              <a:cs typeface="Arial" charset="0"/>
            </a:endParaRPr>
          </a:p>
        </p:txBody>
      </p:sp>
    </p:spTree>
    <p:extLst>
      <p:ext uri="{BB962C8B-B14F-4D97-AF65-F5344CB8AC3E}">
        <p14:creationId xmlns:p14="http://schemas.microsoft.com/office/powerpoint/2010/main" val="511345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12"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Science Goals</a:t>
            </a:r>
          </a:p>
        </p:txBody>
      </p:sp>
      <p:sp>
        <p:nvSpPr>
          <p:cNvPr id="36869" name="Content Placeholder 2"/>
          <p:cNvSpPr>
            <a:spLocks noGrp="1"/>
          </p:cNvSpPr>
          <p:nvPr>
            <p:ph idx="1"/>
          </p:nvPr>
        </p:nvSpPr>
        <p:spPr>
          <a:xfrm>
            <a:off x="1905000" y="1143000"/>
            <a:ext cx="2286000" cy="2895600"/>
          </a:xfrm>
        </p:spPr>
        <p:txBody>
          <a:bodyPr/>
          <a:lstStyle/>
          <a:p>
            <a:pPr marL="182880" indent="-164592" defTabSz="1058863" eaLnBrk="1" hangingPunct="1"/>
            <a:r>
              <a:rPr lang="en-US" sz="1800" dirty="0">
                <a:latin typeface="Arial" charset="0"/>
                <a:ea typeface="ＭＳ Ｐゴシック" charset="0"/>
                <a:cs typeface="Arial" charset="0"/>
              </a:rPr>
              <a:t>SNRs as </a:t>
            </a:r>
            <a:r>
              <a:rPr lang="en-US" sz="1800" dirty="0" smtClean="0">
                <a:latin typeface="Arial" charset="0"/>
                <a:ea typeface="ＭＳ Ｐゴシック" charset="0"/>
                <a:cs typeface="Arial" charset="0"/>
              </a:rPr>
              <a:t>accelerators</a:t>
            </a:r>
          </a:p>
          <a:p>
            <a:pPr marL="182880" indent="-164592" defTabSz="1058863" eaLnBrk="1" hangingPunct="1"/>
            <a:r>
              <a:rPr lang="en-US" sz="1800" dirty="0" smtClean="0">
                <a:latin typeface="Arial" charset="0"/>
                <a:ea typeface="ＭＳ Ｐゴシック" charset="0"/>
                <a:cs typeface="Arial" charset="0"/>
              </a:rPr>
              <a:t>PWN – spectra, flares, e±</a:t>
            </a:r>
          </a:p>
          <a:p>
            <a:pPr marL="182880" indent="-164592" defTabSz="1058863" eaLnBrk="1" hangingPunct="1"/>
            <a:r>
              <a:rPr lang="en-US" sz="1800" dirty="0" err="1" smtClean="0">
                <a:latin typeface="Arial" charset="0"/>
                <a:ea typeface="ＭＳ Ｐゴシック" charset="0"/>
                <a:cs typeface="Arial" charset="0"/>
              </a:rPr>
              <a:t>TeV</a:t>
            </a:r>
            <a:r>
              <a:rPr lang="en-US" sz="1800" dirty="0" smtClean="0">
                <a:latin typeface="Arial" charset="0"/>
                <a:ea typeface="ＭＳ Ｐゴシック" charset="0"/>
                <a:cs typeface="Arial" charset="0"/>
              </a:rPr>
              <a:t> Binaries</a:t>
            </a:r>
          </a:p>
          <a:p>
            <a:pPr marL="182880" indent="-164592" defTabSz="1058863" eaLnBrk="1" hangingPunct="1"/>
            <a:r>
              <a:rPr lang="en-US" sz="1800" dirty="0" smtClean="0">
                <a:latin typeface="Arial" charset="0"/>
                <a:ea typeface="ＭＳ Ｐゴシック" charset="0"/>
                <a:cs typeface="Arial" charset="0"/>
              </a:rPr>
              <a:t>Galactic diffuse emission</a:t>
            </a:r>
          </a:p>
          <a:p>
            <a:pPr marL="182880" indent="-164592" defTabSz="1058863" eaLnBrk="1" hangingPunct="1"/>
            <a:r>
              <a:rPr lang="en-US" sz="1800" dirty="0" smtClean="0">
                <a:latin typeface="Arial" charset="0"/>
                <a:ea typeface="ＭＳ Ｐゴシック" charset="0"/>
                <a:cs typeface="Arial" charset="0"/>
              </a:rPr>
              <a:t>Extended sources</a:t>
            </a:r>
          </a:p>
          <a:p>
            <a:pPr marL="182880" indent="-164592" defTabSz="1058863" eaLnBrk="1" hangingPunct="1"/>
            <a:r>
              <a:rPr lang="en-US" sz="1800" dirty="0" smtClean="0">
                <a:latin typeface="Arial" charset="0"/>
                <a:ea typeface="ＭＳ Ｐゴシック" charset="0"/>
                <a:cs typeface="Arial" charset="0"/>
              </a:rPr>
              <a:t>Fermi Bubbles</a:t>
            </a:r>
            <a:endParaRPr lang="en-US" sz="1800" dirty="0">
              <a:latin typeface="Arial" charset="0"/>
              <a:ea typeface="ＭＳ Ｐゴシック" charset="0"/>
              <a:cs typeface="Arial" charset="0"/>
            </a:endParaRPr>
          </a:p>
        </p:txBody>
      </p:sp>
      <p:sp>
        <p:nvSpPr>
          <p:cNvPr id="3687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8F20C1-ABAE-7E42-A71A-9EC00854C4C9}" type="slidenum">
              <a:rPr lang="en-US" sz="1200">
                <a:solidFill>
                  <a:srgbClr val="898989"/>
                </a:solidFill>
              </a:rPr>
              <a:pPr eaLnBrk="1" hangingPunct="1"/>
              <a:t>14</a:t>
            </a:fld>
            <a:endParaRPr lang="en-US" sz="1200">
              <a:solidFill>
                <a:srgbClr val="898989"/>
              </a:solidFill>
            </a:endParaRPr>
          </a:p>
        </p:txBody>
      </p:sp>
      <p:pic>
        <p:nvPicPr>
          <p:cNvPr id="36871"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228600" y="838200"/>
            <a:ext cx="3962400" cy="3429000"/>
          </a:xfrm>
          <a:prstGeom prst="round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4953000" y="3581400"/>
            <a:ext cx="3962400" cy="24384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228600" y="4419600"/>
            <a:ext cx="4343400" cy="1600200"/>
          </a:xfrm>
          <a:prstGeom prst="roundRect">
            <a:avLst/>
          </a:prstGeom>
          <a:noFill/>
          <a:ln w="3810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4572000" y="838200"/>
            <a:ext cx="4343400" cy="2514600"/>
          </a:xfrm>
          <a:prstGeom prst="round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ontent Placeholder 2"/>
          <p:cNvSpPr txBox="1">
            <a:spLocks/>
          </p:cNvSpPr>
          <p:nvPr/>
        </p:nvSpPr>
        <p:spPr bwMode="auto">
          <a:xfrm>
            <a:off x="533400" y="685800"/>
            <a:ext cx="1219200" cy="381000"/>
          </a:xfrm>
          <a:prstGeom prst="rect">
            <a:avLst/>
          </a:prstGeom>
          <a:solidFill>
            <a:schemeClr val="bg1"/>
          </a:solid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058863" eaLnBrk="1" hangingPunct="1">
              <a:buNone/>
            </a:pPr>
            <a:r>
              <a:rPr lang="en-US" sz="2000" b="1" dirty="0" smtClean="0">
                <a:solidFill>
                  <a:srgbClr val="008000"/>
                </a:solidFill>
                <a:latin typeface="Arial" charset="0"/>
                <a:ea typeface="ＭＳ Ｐゴシック" charset="0"/>
                <a:cs typeface="Arial" charset="0"/>
              </a:rPr>
              <a:t>Galactic</a:t>
            </a:r>
            <a:endParaRPr lang="en-US" sz="2000" b="1" dirty="0">
              <a:solidFill>
                <a:srgbClr val="008000"/>
              </a:solidFill>
              <a:latin typeface="Arial" charset="0"/>
              <a:ea typeface="ＭＳ Ｐゴシック" charset="0"/>
              <a:cs typeface="Arial" charset="0"/>
            </a:endParaRPr>
          </a:p>
        </p:txBody>
      </p:sp>
      <p:sp>
        <p:nvSpPr>
          <p:cNvPr id="18" name="Content Placeholder 2"/>
          <p:cNvSpPr txBox="1">
            <a:spLocks/>
          </p:cNvSpPr>
          <p:nvPr/>
        </p:nvSpPr>
        <p:spPr bwMode="auto">
          <a:xfrm>
            <a:off x="5105400" y="685800"/>
            <a:ext cx="1828800" cy="381000"/>
          </a:xfrm>
          <a:prstGeom prst="rect">
            <a:avLst/>
          </a:prstGeom>
          <a:solidFill>
            <a:schemeClr val="bg1"/>
          </a:solid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058863" eaLnBrk="1" hangingPunct="1">
              <a:buNone/>
            </a:pPr>
            <a:r>
              <a:rPr lang="en-US" sz="2000" b="1" dirty="0" smtClean="0">
                <a:solidFill>
                  <a:srgbClr val="0000FF"/>
                </a:solidFill>
                <a:latin typeface="Arial" charset="0"/>
                <a:ea typeface="ＭＳ Ｐゴシック" charset="0"/>
                <a:cs typeface="Arial" charset="0"/>
              </a:rPr>
              <a:t>Extragalactic</a:t>
            </a:r>
            <a:endParaRPr lang="en-US" sz="2000" b="1" dirty="0">
              <a:solidFill>
                <a:srgbClr val="0000FF"/>
              </a:solidFill>
              <a:latin typeface="Arial" charset="0"/>
              <a:ea typeface="ＭＳ Ｐゴシック" charset="0"/>
              <a:cs typeface="Arial" charset="0"/>
            </a:endParaRPr>
          </a:p>
        </p:txBody>
      </p:sp>
      <p:sp>
        <p:nvSpPr>
          <p:cNvPr id="19" name="Content Placeholder 2"/>
          <p:cNvSpPr txBox="1">
            <a:spLocks/>
          </p:cNvSpPr>
          <p:nvPr/>
        </p:nvSpPr>
        <p:spPr bwMode="auto">
          <a:xfrm>
            <a:off x="381000" y="4343400"/>
            <a:ext cx="1600200" cy="381000"/>
          </a:xfrm>
          <a:prstGeom prst="rect">
            <a:avLst/>
          </a:prstGeom>
          <a:solidFill>
            <a:schemeClr val="bg1"/>
          </a:solid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058863" eaLnBrk="1" hangingPunct="1">
              <a:buNone/>
            </a:pPr>
            <a:r>
              <a:rPr lang="en-US" sz="2000" b="1" dirty="0" smtClean="0">
                <a:solidFill>
                  <a:schemeClr val="accent6"/>
                </a:solidFill>
                <a:latin typeface="Arial" charset="0"/>
                <a:ea typeface="ＭＳ Ｐゴシック" charset="0"/>
                <a:cs typeface="Arial" charset="0"/>
              </a:rPr>
              <a:t>Dark Matter</a:t>
            </a:r>
            <a:endParaRPr lang="en-US" sz="2000" b="1" dirty="0">
              <a:solidFill>
                <a:schemeClr val="accent6"/>
              </a:solidFill>
              <a:latin typeface="Arial" charset="0"/>
              <a:ea typeface="ＭＳ Ｐゴシック" charset="0"/>
              <a:cs typeface="Arial" charset="0"/>
            </a:endParaRPr>
          </a:p>
        </p:txBody>
      </p:sp>
      <p:sp>
        <p:nvSpPr>
          <p:cNvPr id="20" name="Content Placeholder 2"/>
          <p:cNvSpPr txBox="1">
            <a:spLocks/>
          </p:cNvSpPr>
          <p:nvPr/>
        </p:nvSpPr>
        <p:spPr bwMode="auto">
          <a:xfrm>
            <a:off x="5105400" y="3429000"/>
            <a:ext cx="1905000" cy="381000"/>
          </a:xfrm>
          <a:prstGeom prst="rect">
            <a:avLst/>
          </a:prstGeom>
          <a:solidFill>
            <a:schemeClr val="bg1"/>
          </a:solid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058863" eaLnBrk="1" hangingPunct="1">
              <a:buNone/>
            </a:pPr>
            <a:r>
              <a:rPr lang="en-US" sz="2000" b="1" dirty="0" smtClean="0">
                <a:solidFill>
                  <a:srgbClr val="FF0000"/>
                </a:solidFill>
                <a:latin typeface="Arial" charset="0"/>
                <a:ea typeface="ＭＳ Ｐゴシック" charset="0"/>
                <a:cs typeface="Arial" charset="0"/>
              </a:rPr>
              <a:t>Cosmic Rays</a:t>
            </a:r>
            <a:endParaRPr lang="en-US" sz="2000" b="1" dirty="0">
              <a:solidFill>
                <a:srgbClr val="FF0000"/>
              </a:solidFill>
              <a:latin typeface="Arial" charset="0"/>
              <a:ea typeface="ＭＳ Ｐゴシック" charset="0"/>
              <a:cs typeface="Arial" charset="0"/>
            </a:endParaRPr>
          </a:p>
        </p:txBody>
      </p:sp>
      <p:sp>
        <p:nvSpPr>
          <p:cNvPr id="23" name="Content Placeholder 2"/>
          <p:cNvSpPr txBox="1">
            <a:spLocks/>
          </p:cNvSpPr>
          <p:nvPr/>
        </p:nvSpPr>
        <p:spPr bwMode="auto">
          <a:xfrm>
            <a:off x="4724400" y="1066800"/>
            <a:ext cx="2362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880" indent="-164592" defTabSz="1058863" eaLnBrk="1" hangingPunct="1">
              <a:spcBef>
                <a:spcPts val="600"/>
              </a:spcBef>
            </a:pPr>
            <a:r>
              <a:rPr lang="en-US" sz="1800" dirty="0" err="1" smtClean="0">
                <a:latin typeface="Arial" charset="0"/>
                <a:ea typeface="ＭＳ Ｐゴシック" charset="0"/>
                <a:cs typeface="Arial" charset="0"/>
              </a:rPr>
              <a:t>Blazars</a:t>
            </a:r>
            <a:r>
              <a:rPr lang="en-US" sz="1800" dirty="0" smtClean="0">
                <a:latin typeface="Arial" charset="0"/>
                <a:ea typeface="ＭＳ Ｐゴシック" charset="0"/>
                <a:cs typeface="Arial" charset="0"/>
              </a:rPr>
              <a:t> – flares, </a:t>
            </a:r>
            <a:r>
              <a:rPr lang="en-US" sz="1800" dirty="0" err="1" smtClean="0">
                <a:latin typeface="Arial" charset="0"/>
                <a:ea typeface="ＭＳ Ｐゴシック" charset="0"/>
                <a:cs typeface="Arial" charset="0"/>
              </a:rPr>
              <a:t>accel</a:t>
            </a:r>
            <a:r>
              <a:rPr lang="en-US" sz="1800" dirty="0" smtClean="0">
                <a:latin typeface="Arial" charset="0"/>
                <a:ea typeface="ＭＳ Ｐゴシック" charset="0"/>
                <a:cs typeface="Arial" charset="0"/>
              </a:rPr>
              <a:t> mechanisms</a:t>
            </a:r>
          </a:p>
          <a:p>
            <a:pPr marL="182880" indent="-164592" defTabSz="1058863" eaLnBrk="1" hangingPunct="1">
              <a:spcBef>
                <a:spcPts val="600"/>
              </a:spcBef>
            </a:pPr>
            <a:r>
              <a:rPr lang="en-US" sz="1800" dirty="0" smtClean="0">
                <a:latin typeface="Arial" charset="0"/>
                <a:ea typeface="ＭＳ Ｐゴシック" charset="0"/>
                <a:cs typeface="Arial" charset="0"/>
              </a:rPr>
              <a:t>EBL &amp; propagation studies</a:t>
            </a:r>
          </a:p>
          <a:p>
            <a:pPr marL="182880" indent="-164592" defTabSz="1058863" eaLnBrk="1" hangingPunct="1">
              <a:spcBef>
                <a:spcPts val="600"/>
              </a:spcBef>
            </a:pPr>
            <a:r>
              <a:rPr lang="en-US" sz="1800" dirty="0" smtClean="0">
                <a:latin typeface="Arial" charset="0"/>
                <a:ea typeface="ＭＳ Ｐゴシック" charset="0"/>
                <a:cs typeface="Arial" charset="0"/>
              </a:rPr>
              <a:t>GRB mechanisms</a:t>
            </a:r>
          </a:p>
          <a:p>
            <a:pPr marL="182880" indent="-164592" defTabSz="1058863" eaLnBrk="1" hangingPunct="1">
              <a:spcBef>
                <a:spcPts val="600"/>
              </a:spcBef>
            </a:pPr>
            <a:r>
              <a:rPr lang="en-US" sz="1800" dirty="0" smtClean="0">
                <a:latin typeface="Arial" charset="0"/>
                <a:ea typeface="ＭＳ Ｐゴシック" charset="0"/>
                <a:cs typeface="Arial" charset="0"/>
              </a:rPr>
              <a:t>EG CR production &amp; propagation</a:t>
            </a:r>
          </a:p>
        </p:txBody>
      </p:sp>
      <p:sp>
        <p:nvSpPr>
          <p:cNvPr id="24" name="Content Placeholder 2"/>
          <p:cNvSpPr txBox="1">
            <a:spLocks/>
          </p:cNvSpPr>
          <p:nvPr/>
        </p:nvSpPr>
        <p:spPr bwMode="auto">
          <a:xfrm>
            <a:off x="228600" y="4648200"/>
            <a:ext cx="2590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880" indent="-164592" defTabSz="1058863" eaLnBrk="1" hangingPunct="1">
              <a:spcBef>
                <a:spcPts val="600"/>
              </a:spcBef>
            </a:pPr>
            <a:r>
              <a:rPr lang="en-US" sz="1800" dirty="0" smtClean="0">
                <a:latin typeface="Arial" charset="0"/>
                <a:ea typeface="ＭＳ Ｐゴシック" charset="0"/>
                <a:cs typeface="Arial" charset="0"/>
              </a:rPr>
              <a:t>Annihilating dark matter in DSG</a:t>
            </a:r>
          </a:p>
          <a:p>
            <a:pPr marL="182880" indent="-164592" defTabSz="1058863" eaLnBrk="1" hangingPunct="1">
              <a:spcBef>
                <a:spcPts val="600"/>
              </a:spcBef>
            </a:pPr>
            <a:r>
              <a:rPr lang="en-US" sz="1800" dirty="0" smtClean="0">
                <a:latin typeface="Arial" charset="0"/>
                <a:ea typeface="ＭＳ Ｐゴシック" charset="0"/>
                <a:cs typeface="Arial" charset="0"/>
              </a:rPr>
              <a:t>DM decay limits</a:t>
            </a:r>
          </a:p>
          <a:p>
            <a:pPr marL="182880" indent="-164592" defTabSz="1058863" eaLnBrk="1" hangingPunct="1">
              <a:spcBef>
                <a:spcPts val="600"/>
              </a:spcBef>
            </a:pPr>
            <a:r>
              <a:rPr lang="en-US" sz="1800" dirty="0" smtClean="0">
                <a:latin typeface="Arial" charset="0"/>
                <a:ea typeface="ＭＳ Ｐゴシック" charset="0"/>
                <a:cs typeface="Arial" charset="0"/>
              </a:rPr>
              <a:t>PBH, Q-Balls, exotics</a:t>
            </a:r>
            <a:endParaRPr lang="en-US" sz="1800" dirty="0">
              <a:latin typeface="Arial" charset="0"/>
              <a:ea typeface="ＭＳ Ｐゴシック" charset="0"/>
              <a:cs typeface="Arial" charset="0"/>
            </a:endParaRPr>
          </a:p>
        </p:txBody>
      </p:sp>
      <p:pic>
        <p:nvPicPr>
          <p:cNvPr id="26" name="Picture 25" descr="Unf-CRSpectrum-Compare-Scal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57800" y="3810000"/>
            <a:ext cx="1600200" cy="1066800"/>
          </a:xfrm>
          <a:prstGeom prst="rect">
            <a:avLst/>
          </a:prstGeom>
        </p:spPr>
      </p:pic>
      <p:pic>
        <p:nvPicPr>
          <p:cNvPr id="6" name="Picture 5" descr="SNR.jpe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3400" y="1212660"/>
            <a:ext cx="1295400" cy="920940"/>
          </a:xfrm>
          <a:prstGeom prst="rect">
            <a:avLst/>
          </a:prstGeom>
        </p:spPr>
      </p:pic>
      <p:pic>
        <p:nvPicPr>
          <p:cNvPr id="8" name="Picture 7" descr="Blazar.jpe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91400" y="1143000"/>
            <a:ext cx="1295400" cy="976636"/>
          </a:xfrm>
          <a:prstGeom prst="rect">
            <a:avLst/>
          </a:prstGeom>
        </p:spPr>
      </p:pic>
      <p:pic>
        <p:nvPicPr>
          <p:cNvPr id="9" name="Picture 8" descr="FermiBubbles.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3400" y="3272570"/>
            <a:ext cx="1295400" cy="766030"/>
          </a:xfrm>
          <a:prstGeom prst="rect">
            <a:avLst/>
          </a:prstGeom>
        </p:spPr>
      </p:pic>
      <p:pic>
        <p:nvPicPr>
          <p:cNvPr id="10" name="Picture 9" descr="Aniso.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85264" y="4876800"/>
            <a:ext cx="1396536" cy="1001999"/>
          </a:xfrm>
          <a:prstGeom prst="rect">
            <a:avLst/>
          </a:prstGeom>
        </p:spPr>
      </p:pic>
      <p:pic>
        <p:nvPicPr>
          <p:cNvPr id="11" name="Picture 10" descr="GRB.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91400" y="2382176"/>
            <a:ext cx="1319153" cy="742024"/>
          </a:xfrm>
          <a:prstGeom prst="rect">
            <a:avLst/>
          </a:prstGeom>
        </p:spPr>
      </p:pic>
      <p:pic>
        <p:nvPicPr>
          <p:cNvPr id="29" name="Picture 28" descr="DwardSphGalaxy.gif"/>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971800" y="4572000"/>
            <a:ext cx="1295400" cy="1297614"/>
          </a:xfrm>
          <a:prstGeom prst="rect">
            <a:avLst/>
          </a:prstGeom>
        </p:spPr>
      </p:pic>
      <p:pic>
        <p:nvPicPr>
          <p:cNvPr id="31" name="Picture 30" descr="AccelMech.png"/>
          <p:cNvPicPr>
            <a:picLocks noChangeAspect="1"/>
          </p:cNvPicPr>
          <p:nvPr/>
        </p:nvPicPr>
        <p:blipFill rotWithShape="1">
          <a:blip r:embed="rId11" cstate="email">
            <a:extLst>
              <a:ext uri="{28A0092B-C50C-407E-A947-70E740481C1C}">
                <a14:useLocalDpi xmlns:a14="http://schemas.microsoft.com/office/drawing/2010/main"/>
              </a:ext>
            </a:extLst>
          </a:blip>
          <a:srcRect r="186"/>
          <a:stretch/>
        </p:blipFill>
        <p:spPr>
          <a:xfrm>
            <a:off x="533400" y="2286000"/>
            <a:ext cx="1293259" cy="755803"/>
          </a:xfrm>
          <a:prstGeom prst="rect">
            <a:avLst/>
          </a:prstGeom>
          <a:ln>
            <a:solidFill>
              <a:schemeClr val="tx1"/>
            </a:solidFill>
          </a:ln>
        </p:spPr>
      </p:pic>
      <p:cxnSp>
        <p:nvCxnSpPr>
          <p:cNvPr id="36865" name="Straight Arrow Connector 36864"/>
          <p:cNvCxnSpPr/>
          <p:nvPr/>
        </p:nvCxnSpPr>
        <p:spPr>
          <a:xfrm>
            <a:off x="3810000" y="2590800"/>
            <a:ext cx="1371600" cy="205740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5" name="Content Placeholder 2"/>
          <p:cNvSpPr txBox="1">
            <a:spLocks/>
          </p:cNvSpPr>
          <p:nvPr/>
        </p:nvSpPr>
        <p:spPr bwMode="auto">
          <a:xfrm>
            <a:off x="6705600" y="37338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880" indent="-164592" defTabSz="1058863" eaLnBrk="1" hangingPunct="1">
              <a:spcBef>
                <a:spcPts val="600"/>
              </a:spcBef>
            </a:pPr>
            <a:r>
              <a:rPr lang="en-US" sz="1800" dirty="0" smtClean="0">
                <a:latin typeface="Arial" charset="0"/>
                <a:ea typeface="ＭＳ Ｐゴシック" charset="0"/>
                <a:cs typeface="Arial" charset="0"/>
              </a:rPr>
              <a:t>Cosmic ray energy spectrum &amp; composition</a:t>
            </a:r>
          </a:p>
          <a:p>
            <a:pPr marL="182880" indent="-164592" defTabSz="1058863" eaLnBrk="1" hangingPunct="1">
              <a:spcBef>
                <a:spcPts val="600"/>
              </a:spcBef>
            </a:pPr>
            <a:r>
              <a:rPr lang="en-US" sz="1800" dirty="0" smtClean="0">
                <a:latin typeface="Arial" charset="0"/>
                <a:ea typeface="ＭＳ Ｐゴシック" charset="0"/>
                <a:cs typeface="Arial" charset="0"/>
              </a:rPr>
              <a:t>Anisotropy</a:t>
            </a:r>
            <a:r>
              <a:rPr lang="en-US" sz="1800" dirty="0">
                <a:latin typeface="Arial" charset="0"/>
                <a:ea typeface="ＭＳ Ｐゴシック" charset="0"/>
                <a:cs typeface="Arial" charset="0"/>
              </a:rPr>
              <a:t> </a:t>
            </a:r>
            <a:r>
              <a:rPr lang="en-US" sz="1800" dirty="0" smtClean="0">
                <a:latin typeface="Arial" charset="0"/>
                <a:ea typeface="ＭＳ Ｐゴシック" charset="0"/>
                <a:cs typeface="Arial" charset="0"/>
              </a:rPr>
              <a:t>energy dependence</a:t>
            </a:r>
          </a:p>
          <a:p>
            <a:pPr marL="182880" indent="-164592" defTabSz="1058863" eaLnBrk="1" hangingPunct="1">
              <a:spcBef>
                <a:spcPts val="600"/>
              </a:spcBef>
            </a:pPr>
            <a:r>
              <a:rPr lang="en-US" sz="1800" dirty="0" smtClean="0">
                <a:latin typeface="Arial" charset="0"/>
                <a:ea typeface="ＭＳ Ｐゴシック" charset="0"/>
                <a:cs typeface="Arial" charset="0"/>
              </a:rPr>
              <a:t>Solar physics</a:t>
            </a:r>
            <a:endParaRPr lang="en-US" sz="1800" dirty="0">
              <a:latin typeface="Arial" charset="0"/>
              <a:ea typeface="ＭＳ Ｐゴシック" charset="0"/>
              <a:cs typeface="Arial" charset="0"/>
            </a:endParaRPr>
          </a:p>
        </p:txBody>
      </p:sp>
    </p:spTree>
    <p:extLst>
      <p:ext uri="{BB962C8B-B14F-4D97-AF65-F5344CB8AC3E}">
        <p14:creationId xmlns:p14="http://schemas.microsoft.com/office/powerpoint/2010/main" val="2152495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Picture 11" descr="HAWC_POD.jpg"/>
          <p:cNvSpPr>
            <a:spLocks noChangeAspect="1"/>
          </p:cNvSpPr>
          <p:nvPr/>
        </p:nvSpPr>
        <p:spPr bwMode="auto">
          <a:xfrm>
            <a:off x="0" y="609600"/>
            <a:ext cx="91630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 name="Title 8"/>
          <p:cNvSpPr txBox="1">
            <a:spLocks/>
          </p:cNvSpPr>
          <p:nvPr/>
        </p:nvSpPr>
        <p:spPr>
          <a:xfrm>
            <a:off x="0" y="0"/>
            <a:ext cx="7791450" cy="685800"/>
          </a:xfrm>
          <a:prstGeom prst="rect">
            <a:avLst/>
          </a:prstGeom>
          <a:gradFill flip="none" rotWithShape="1">
            <a:gsLst>
              <a:gs pos="31000">
                <a:schemeClr val="accent4">
                  <a:lumMod val="75000"/>
                </a:schemeClr>
              </a:gs>
              <a:gs pos="100000">
                <a:srgbClr val="FFFFFF"/>
              </a:gs>
            </a:gsLst>
            <a:lin ang="0" scaled="1"/>
            <a:tileRect/>
          </a:gradFill>
        </p:spPr>
        <p:txBody>
          <a:bodyP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pPr algn="l" eaLnBrk="1" fontAlgn="auto" hangingPunct="1">
              <a:spcAft>
                <a:spcPts val="0"/>
              </a:spcAft>
              <a:defRPr/>
            </a:pPr>
            <a:r>
              <a:rPr lang="en-US" sz="3600" dirty="0">
                <a:solidFill>
                  <a:schemeClr val="bg1"/>
                </a:solidFill>
              </a:rPr>
              <a:t> </a:t>
            </a:r>
            <a:r>
              <a:rPr lang="en-US" sz="3600" dirty="0" smtClean="0">
                <a:solidFill>
                  <a:schemeClr val="bg1"/>
                </a:solidFill>
              </a:rPr>
              <a:t> Air Showers in HAWC</a:t>
            </a:r>
          </a:p>
        </p:txBody>
      </p:sp>
      <p:cxnSp>
        <p:nvCxnSpPr>
          <p:cNvPr id="11" name="Straight Connector 10"/>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quarter" idx="10"/>
          </p:nvPr>
        </p:nvSpPr>
        <p:spPr/>
        <p:txBody>
          <a:bodyPr/>
          <a:lstStyle/>
          <a:p>
            <a:pPr>
              <a:defRPr/>
            </a:pPr>
            <a:r>
              <a:rPr lang="en-US"/>
              <a:t>14/10/16</a:t>
            </a:r>
          </a:p>
        </p:txBody>
      </p:sp>
      <p:sp>
        <p:nvSpPr>
          <p:cNvPr id="3" name="Footer Placeholder 2"/>
          <p:cNvSpPr>
            <a:spLocks noGrp="1"/>
          </p:cNvSpPr>
          <p:nvPr>
            <p:ph type="ftr" sz="quarter" idx="11"/>
          </p:nvPr>
        </p:nvSpPr>
        <p:spPr/>
        <p:txBody>
          <a:bodyPr/>
          <a:lstStyle/>
          <a:p>
            <a:pPr>
              <a:defRPr/>
            </a:pPr>
            <a:r>
              <a:rPr lang="en-US" smtClean="0"/>
              <a:t>Z. Hampel-Arias, IIHE</a:t>
            </a:r>
            <a:endParaRPr lang="en-US"/>
          </a:p>
        </p:txBody>
      </p:sp>
      <p:sp>
        <p:nvSpPr>
          <p:cNvPr id="4096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1F6AC6-D4BB-3441-8A14-02E8E2A0EBB4}" type="slidenum">
              <a:rPr lang="en-US" sz="1200">
                <a:solidFill>
                  <a:srgbClr val="898989"/>
                </a:solidFill>
              </a:rPr>
              <a:pPr eaLnBrk="1" hangingPunct="1"/>
              <a:t>15</a:t>
            </a:fld>
            <a:endParaRPr lang="en-US" sz="1200">
              <a:solidFill>
                <a:srgbClr val="898989"/>
              </a:solidFill>
            </a:endParaRPr>
          </a:p>
        </p:txBody>
      </p:sp>
      <p:pic>
        <p:nvPicPr>
          <p:cNvPr id="40968" name="Picture 11" descr="HAWC_POD.jpg"/>
          <p:cNvPicPr>
            <a:picLocks/>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685800"/>
            <a:ext cx="91630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image21.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2700000">
            <a:off x="5097463" y="693738"/>
            <a:ext cx="25082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pic>
      <p:sp>
        <p:nvSpPr>
          <p:cNvPr id="12" name="Content Placeholder 2"/>
          <p:cNvSpPr txBox="1">
            <a:spLocks/>
          </p:cNvSpPr>
          <p:nvPr/>
        </p:nvSpPr>
        <p:spPr bwMode="auto">
          <a:xfrm>
            <a:off x="7086600" y="685800"/>
            <a:ext cx="2057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88" indent="0" defTabSz="1058863" eaLnBrk="1" hangingPunct="1">
              <a:spcBef>
                <a:spcPts val="600"/>
              </a:spcBef>
              <a:buNone/>
            </a:pPr>
            <a:r>
              <a:rPr lang="en-US" sz="1800" dirty="0" smtClean="0">
                <a:latin typeface="Arial" charset="0"/>
                <a:ea typeface="ＭＳ Ｐゴシック" charset="0"/>
                <a:cs typeface="Arial" charset="0"/>
              </a:rPr>
              <a:t>Primary particle:</a:t>
            </a:r>
          </a:p>
          <a:p>
            <a:pPr marL="18288" indent="0" defTabSz="1058863" eaLnBrk="1" hangingPunct="1">
              <a:spcBef>
                <a:spcPts val="600"/>
              </a:spcBef>
              <a:buNone/>
            </a:pPr>
            <a:r>
              <a:rPr lang="en-US" sz="1800" dirty="0" err="1" smtClean="0">
                <a:latin typeface="Arial" charset="0"/>
                <a:ea typeface="ＭＳ Ｐゴシック" charset="0"/>
                <a:cs typeface="Arial" charset="0"/>
              </a:rPr>
              <a:t>γ</a:t>
            </a:r>
            <a:r>
              <a:rPr lang="en-US" sz="1800" dirty="0" smtClean="0">
                <a:latin typeface="Arial" charset="0"/>
                <a:ea typeface="ＭＳ Ｐゴシック" charset="0"/>
                <a:cs typeface="Arial" charset="0"/>
              </a:rPr>
              <a:t>, p, He</a:t>
            </a:r>
            <a:r>
              <a:rPr lang="is-IS" sz="1800" dirty="0" smtClean="0">
                <a:latin typeface="Arial" charset="0"/>
                <a:ea typeface="ＭＳ Ｐゴシック" charset="0"/>
                <a:cs typeface="Arial" charset="0"/>
              </a:rPr>
              <a:t>…</a:t>
            </a:r>
            <a:endParaRPr lang="en-US" sz="1800" dirty="0">
              <a:latin typeface="Arial" charset="0"/>
              <a:ea typeface="ＭＳ Ｐゴシック" charset="0"/>
              <a:cs typeface="Arial" charset="0"/>
            </a:endParaRPr>
          </a:p>
        </p:txBody>
      </p:sp>
      <p:pic>
        <p:nvPicPr>
          <p:cNvPr id="6" name="Show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685800"/>
            <a:ext cx="4476750" cy="35814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6" name="Date Placeholder 59"/>
          <p:cNvSpPr>
            <a:spLocks noGrp="1"/>
          </p:cNvSpPr>
          <p:nvPr>
            <p:ph type="dt" sz="quarter" idx="10"/>
          </p:nvPr>
        </p:nvSpPr>
        <p:spPr/>
        <p:txBody>
          <a:bodyPr/>
          <a:lstStyle/>
          <a:p>
            <a:pPr>
              <a:defRPr/>
            </a:pPr>
            <a:r>
              <a:rPr lang="en-US"/>
              <a:t>14/10/16</a:t>
            </a:r>
          </a:p>
        </p:txBody>
      </p:sp>
      <p:sp>
        <p:nvSpPr>
          <p:cNvPr id="23577" name="Footer Placeholder 60"/>
          <p:cNvSpPr>
            <a:spLocks noGrp="1"/>
          </p:cNvSpPr>
          <p:nvPr>
            <p:ph type="ftr" sz="quarter" idx="11"/>
          </p:nvPr>
        </p:nvSpPr>
        <p:spPr/>
        <p:txBody>
          <a:bodyPr/>
          <a:lstStyle/>
          <a:p>
            <a:pPr>
              <a:defRPr/>
            </a:pPr>
            <a:r>
              <a:rPr lang="en-US"/>
              <a:t>Z. Hampel-Arias, IIHE</a:t>
            </a:r>
          </a:p>
        </p:txBody>
      </p:sp>
      <p:cxnSp>
        <p:nvCxnSpPr>
          <p:cNvPr id="63" name="Straight Connector 62"/>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1" name="Title 8"/>
          <p:cNvSpPr txBox="1">
            <a:spLocks/>
          </p:cNvSpPr>
          <p:nvPr/>
        </p:nvSpPr>
        <p:spPr bwMode="auto">
          <a:xfrm>
            <a:off x="0" y="0"/>
            <a:ext cx="7791450" cy="685800"/>
          </a:xfrm>
          <a:prstGeom prst="rect">
            <a:avLst/>
          </a:prstGeom>
          <a:gradFill flip="none" rotWithShape="1">
            <a:gsLst>
              <a:gs pos="19000">
                <a:schemeClr val="accent4">
                  <a:lumMod val="75000"/>
                </a:schemeClr>
              </a:gs>
              <a:gs pos="100000">
                <a:srgbClr val="FFFFFF"/>
              </a:gs>
            </a:gsLst>
            <a:lin ang="0" scaled="1"/>
            <a:tileRect/>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pPr algn="l" eaLnBrk="1" fontAlgn="auto" hangingPunct="1">
              <a:spcAft>
                <a:spcPts val="0"/>
              </a:spcAft>
              <a:defRPr/>
            </a:pPr>
            <a:r>
              <a:rPr lang="en-US" sz="3600" dirty="0" smtClean="0">
                <a:solidFill>
                  <a:schemeClr val="bg1"/>
                </a:solidFill>
              </a:rPr>
              <a:t>Event Identification</a:t>
            </a:r>
          </a:p>
        </p:txBody>
      </p:sp>
      <p:pic>
        <p:nvPicPr>
          <p:cNvPr id="43013"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BE8427-4115-7941-AD4B-B4C28B77FB03}" type="slidenum">
              <a:rPr lang="en-US" sz="1200">
                <a:solidFill>
                  <a:srgbClr val="898989"/>
                </a:solidFill>
              </a:rPr>
              <a:pPr eaLnBrk="1" hangingPunct="1"/>
              <a:t>16</a:t>
            </a:fld>
            <a:endParaRPr lang="en-US" sz="1200">
              <a:solidFill>
                <a:srgbClr val="898989"/>
              </a:solidFill>
            </a:endParaRPr>
          </a:p>
        </p:txBody>
      </p:sp>
      <p:sp>
        <p:nvSpPr>
          <p:cNvPr id="43015" name="Content Placeholder 2"/>
          <p:cNvSpPr>
            <a:spLocks noGrp="1"/>
          </p:cNvSpPr>
          <p:nvPr>
            <p:ph idx="1"/>
          </p:nvPr>
        </p:nvSpPr>
        <p:spPr>
          <a:xfrm>
            <a:off x="1828800" y="762000"/>
            <a:ext cx="5105400" cy="457200"/>
          </a:xfrm>
          <a:extLst>
            <a:ext uri="{91240B29-F687-4f45-9708-019B960494DF}">
              <a14:hiddenLine xmlns:a14="http://schemas.microsoft.com/office/drawing/2010/main" w="19050">
                <a:solidFill>
                  <a:srgbClr val="000000"/>
                </a:solidFill>
                <a:miter lim="800000"/>
                <a:headEnd/>
                <a:tailEnd/>
              </a14:hiddenLine>
            </a:ext>
          </a:extLst>
        </p:spPr>
        <p:txBody>
          <a:bodyPr/>
          <a:lstStyle/>
          <a:p>
            <a:pPr marL="0" indent="0" algn="ctr" eaLnBrk="1" hangingPunct="1">
              <a:buFont typeface="Arial" charset="0"/>
              <a:buNone/>
            </a:pPr>
            <a:r>
              <a:rPr lang="en-US" sz="2000" dirty="0">
                <a:latin typeface="Arial" charset="0"/>
                <a:ea typeface="ＭＳ Ｐゴシック" charset="0"/>
                <a:cs typeface="Arial" charset="0"/>
              </a:rPr>
              <a:t>Primary particle dictates shower </a:t>
            </a:r>
            <a:r>
              <a:rPr lang="en-US" sz="2000" dirty="0" smtClean="0">
                <a:latin typeface="Arial" charset="0"/>
                <a:ea typeface="ＭＳ Ｐゴシック" charset="0"/>
                <a:cs typeface="Arial" charset="0"/>
              </a:rPr>
              <a:t>evolution</a:t>
            </a:r>
            <a:endParaRPr lang="en-US" sz="2000" dirty="0">
              <a:latin typeface="Arial" charset="0"/>
              <a:ea typeface="ＭＳ Ｐゴシック" charset="0"/>
              <a:cs typeface="Arial" charset="0"/>
            </a:endParaRPr>
          </a:p>
          <a:p>
            <a:pPr marL="0" indent="0" algn="ctr" eaLnBrk="1" hangingPunct="1">
              <a:buFont typeface="Arial" charset="0"/>
              <a:buNone/>
            </a:pPr>
            <a:endParaRPr lang="en-US" sz="2000" dirty="0">
              <a:latin typeface="Arial" charset="0"/>
              <a:ea typeface="ＭＳ Ｐゴシック" charset="0"/>
              <a:cs typeface="Arial" charset="0"/>
            </a:endParaRPr>
          </a:p>
          <a:p>
            <a:pPr marL="0" indent="0" algn="ctr" eaLnBrk="1" hangingPunct="1">
              <a:buFont typeface="Arial" charset="0"/>
              <a:buNone/>
            </a:pPr>
            <a:endParaRPr lang="en-US" sz="2000" dirty="0">
              <a:latin typeface="Arial" charset="0"/>
              <a:ea typeface="ＭＳ Ｐゴシック" charset="0"/>
              <a:cs typeface="Arial" charset="0"/>
            </a:endParaRPr>
          </a:p>
        </p:txBody>
      </p:sp>
      <p:sp>
        <p:nvSpPr>
          <p:cNvPr id="43016" name="Content Placeholder 2"/>
          <p:cNvSpPr txBox="1">
            <a:spLocks/>
          </p:cNvSpPr>
          <p:nvPr/>
        </p:nvSpPr>
        <p:spPr bwMode="auto">
          <a:xfrm>
            <a:off x="533400" y="121920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 uri="{FAA26D3D-D897-4be2-8F04-BA451C77F1D7}">
              <ma14:placeholderFlag xmlns:ma14="http://schemas.microsoft.com/office/mac/drawingml/2011/main" val="1"/>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20000"/>
              </a:spcBef>
              <a:buFont typeface="Arial" charset="0"/>
              <a:buNone/>
            </a:pPr>
            <a:r>
              <a:rPr lang="en-US" sz="2000">
                <a:solidFill>
                  <a:srgbClr val="3366FF"/>
                </a:solidFill>
                <a:cs typeface="Arial" charset="0"/>
              </a:rPr>
              <a:t>Hadronic Shower</a:t>
            </a:r>
          </a:p>
        </p:txBody>
      </p:sp>
      <p:sp>
        <p:nvSpPr>
          <p:cNvPr id="43017" name="Content Placeholder 2"/>
          <p:cNvSpPr txBox="1">
            <a:spLocks/>
          </p:cNvSpPr>
          <p:nvPr/>
        </p:nvSpPr>
        <p:spPr bwMode="auto">
          <a:xfrm>
            <a:off x="5105400" y="1219200"/>
            <a:ext cx="2743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 uri="{FAA26D3D-D897-4be2-8F04-BA451C77F1D7}">
              <ma14:placeholderFlag xmlns:ma14="http://schemas.microsoft.com/office/mac/drawingml/2011/main" val="1"/>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20000"/>
              </a:spcBef>
              <a:buFont typeface="Arial" charset="0"/>
              <a:buNone/>
            </a:pPr>
            <a:r>
              <a:rPr lang="en-US" sz="2000">
                <a:solidFill>
                  <a:srgbClr val="FF0000"/>
                </a:solidFill>
                <a:cs typeface="Arial" charset="0"/>
              </a:rPr>
              <a:t>Gamma Shower</a:t>
            </a:r>
          </a:p>
        </p:txBody>
      </p:sp>
      <p:grpSp>
        <p:nvGrpSpPr>
          <p:cNvPr id="43018" name="Group 5"/>
          <p:cNvGrpSpPr>
            <a:grpSpLocks/>
          </p:cNvGrpSpPr>
          <p:nvPr/>
        </p:nvGrpSpPr>
        <p:grpSpPr bwMode="auto">
          <a:xfrm>
            <a:off x="4976813" y="1752600"/>
            <a:ext cx="2490787" cy="3913188"/>
            <a:chOff x="4977388" y="1676400"/>
            <a:chExt cx="2490212" cy="3912881"/>
          </a:xfrm>
        </p:grpSpPr>
        <p:pic>
          <p:nvPicPr>
            <p:cNvPr id="43024" name="Picture 2" descr="GammaProtonshower.png"/>
            <p:cNvPicPr>
              <a:picLocks noChangeAspect="1"/>
            </p:cNvPicPr>
            <p:nvPr/>
          </p:nvPicPr>
          <p:blipFill>
            <a:blip r:embed="rId4" cstate="email">
              <a:extLst>
                <a:ext uri="{28A0092B-C50C-407E-A947-70E740481C1C}">
                  <a14:useLocalDpi xmlns:a14="http://schemas.microsoft.com/office/drawing/2010/main"/>
                </a:ext>
              </a:extLst>
            </a:blip>
            <a:srcRect r="54475" b="6323"/>
            <a:stretch>
              <a:fillRect/>
            </a:stretch>
          </p:blipFill>
          <p:spPr bwMode="auto">
            <a:xfrm>
              <a:off x="4977388" y="1676400"/>
              <a:ext cx="2490212" cy="391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5" name="Content Placeholder 2"/>
            <p:cNvSpPr txBox="1">
              <a:spLocks/>
            </p:cNvSpPr>
            <p:nvPr/>
          </p:nvSpPr>
          <p:spPr bwMode="auto">
            <a:xfrm>
              <a:off x="6172200" y="1676400"/>
              <a:ext cx="5334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20000"/>
                </a:spcBef>
                <a:buFont typeface="Arial" charset="0"/>
                <a:buNone/>
              </a:pPr>
              <a:endParaRPr lang="en-US" sz="2000">
                <a:cs typeface="Arial" charset="0"/>
              </a:endParaRPr>
            </a:p>
          </p:txBody>
        </p:sp>
      </p:grpSp>
      <p:grpSp>
        <p:nvGrpSpPr>
          <p:cNvPr id="43019" name="Group 6"/>
          <p:cNvGrpSpPr>
            <a:grpSpLocks/>
          </p:cNvGrpSpPr>
          <p:nvPr/>
        </p:nvGrpSpPr>
        <p:grpSpPr bwMode="auto">
          <a:xfrm>
            <a:off x="457200" y="1854200"/>
            <a:ext cx="2743200" cy="3556000"/>
            <a:chOff x="381000" y="1854200"/>
            <a:chExt cx="2743200" cy="3556000"/>
          </a:xfrm>
        </p:grpSpPr>
        <p:grpSp>
          <p:nvGrpSpPr>
            <p:cNvPr id="43020" name="Group 4"/>
            <p:cNvGrpSpPr>
              <a:grpSpLocks/>
            </p:cNvGrpSpPr>
            <p:nvPr/>
          </p:nvGrpSpPr>
          <p:grpSpPr bwMode="auto">
            <a:xfrm>
              <a:off x="381000" y="1854200"/>
              <a:ext cx="2743200" cy="3556000"/>
              <a:chOff x="381000" y="1981200"/>
              <a:chExt cx="2743200" cy="3556000"/>
            </a:xfrm>
          </p:grpSpPr>
          <p:pic>
            <p:nvPicPr>
              <p:cNvPr id="43022" name="Picture 1" descr="protonshower.gif"/>
              <p:cNvPicPr>
                <a:picLocks noChangeAspect="1"/>
              </p:cNvPicPr>
              <p:nvPr/>
            </p:nvPicPr>
            <p:blipFill>
              <a:blip r:embed="rId5" cstate="email">
                <a:extLst>
                  <a:ext uri="{28A0092B-C50C-407E-A947-70E740481C1C}">
                    <a14:useLocalDpi xmlns:a14="http://schemas.microsoft.com/office/drawing/2010/main"/>
                  </a:ext>
                </a:extLst>
              </a:blip>
              <a:srcRect r="18848"/>
              <a:stretch>
                <a:fillRect/>
              </a:stretch>
            </p:blipFill>
            <p:spPr bwMode="auto">
              <a:xfrm>
                <a:off x="381000" y="1981200"/>
                <a:ext cx="2598483"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3" name="Content Placeholder 2"/>
              <p:cNvSpPr txBox="1">
                <a:spLocks/>
              </p:cNvSpPr>
              <p:nvPr/>
            </p:nvSpPr>
            <p:spPr bwMode="auto">
              <a:xfrm>
                <a:off x="2667000" y="2667000"/>
                <a:ext cx="457200" cy="137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20000"/>
                  </a:spcBef>
                  <a:buFont typeface="Arial" charset="0"/>
                  <a:buNone/>
                </a:pPr>
                <a:endParaRPr lang="en-US" sz="2000">
                  <a:cs typeface="Arial" charset="0"/>
                </a:endParaRPr>
              </a:p>
            </p:txBody>
          </p:sp>
        </p:grpSp>
        <p:graphicFrame>
          <p:nvGraphicFramePr>
            <p:cNvPr id="43021" name="Object 6"/>
            <p:cNvGraphicFramePr>
              <a:graphicFrameLocks noChangeAspect="1"/>
            </p:cNvGraphicFramePr>
            <p:nvPr/>
          </p:nvGraphicFramePr>
          <p:xfrm>
            <a:off x="1746251" y="2636520"/>
            <a:ext cx="141079" cy="182880"/>
          </p:xfrm>
          <a:graphic>
            <a:graphicData uri="http://schemas.openxmlformats.org/presentationml/2006/ole">
              <mc:AlternateContent xmlns:mc="http://schemas.openxmlformats.org/markup-compatibility/2006">
                <mc:Choice xmlns:v="urn:schemas-microsoft-com:vml" Requires="v">
                  <p:oleObj spid="_x0000_s111400" name="Equation" r:id="rId6" imgW="127000" imgH="165100" progId="Equation.3">
                    <p:embed/>
                  </p:oleObj>
                </mc:Choice>
                <mc:Fallback>
                  <p:oleObj name="Equation" r:id="rId6" imgW="127000" imgH="1651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6251" y="2636520"/>
                          <a:ext cx="141079"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32971888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6" name="Date Placeholder 59"/>
          <p:cNvSpPr>
            <a:spLocks noGrp="1"/>
          </p:cNvSpPr>
          <p:nvPr>
            <p:ph type="dt" sz="quarter" idx="10"/>
          </p:nvPr>
        </p:nvSpPr>
        <p:spPr/>
        <p:txBody>
          <a:bodyPr/>
          <a:lstStyle/>
          <a:p>
            <a:pPr>
              <a:defRPr/>
            </a:pPr>
            <a:r>
              <a:rPr lang="en-US"/>
              <a:t>14/10/16</a:t>
            </a:r>
          </a:p>
        </p:txBody>
      </p:sp>
      <p:sp>
        <p:nvSpPr>
          <p:cNvPr id="23577" name="Footer Placeholder 60"/>
          <p:cNvSpPr>
            <a:spLocks noGrp="1"/>
          </p:cNvSpPr>
          <p:nvPr>
            <p:ph type="ftr" sz="quarter" idx="11"/>
          </p:nvPr>
        </p:nvSpPr>
        <p:spPr/>
        <p:txBody>
          <a:bodyPr/>
          <a:lstStyle/>
          <a:p>
            <a:pPr>
              <a:defRPr/>
            </a:pPr>
            <a:r>
              <a:rPr lang="en-US"/>
              <a:t>Z. Hampel-Arias, IIHE</a:t>
            </a:r>
          </a:p>
        </p:txBody>
      </p:sp>
      <p:cxnSp>
        <p:nvCxnSpPr>
          <p:cNvPr id="63" name="Straight Connector 62"/>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1" name="Title 8"/>
          <p:cNvSpPr txBox="1">
            <a:spLocks/>
          </p:cNvSpPr>
          <p:nvPr/>
        </p:nvSpPr>
        <p:spPr bwMode="auto">
          <a:xfrm>
            <a:off x="0" y="0"/>
            <a:ext cx="7791450" cy="685800"/>
          </a:xfrm>
          <a:prstGeom prst="rect">
            <a:avLst/>
          </a:prstGeom>
          <a:gradFill flip="none" rotWithShape="1">
            <a:gsLst>
              <a:gs pos="19000">
                <a:schemeClr val="accent4">
                  <a:lumMod val="75000"/>
                </a:schemeClr>
              </a:gs>
              <a:gs pos="100000">
                <a:srgbClr val="FFFFFF"/>
              </a:gs>
            </a:gsLst>
            <a:lin ang="0" scaled="1"/>
            <a:tileRect/>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pPr algn="l" eaLnBrk="1" fontAlgn="auto" hangingPunct="1">
              <a:spcAft>
                <a:spcPts val="0"/>
              </a:spcAft>
              <a:defRPr/>
            </a:pPr>
            <a:r>
              <a:rPr lang="en-US" sz="3600" dirty="0" smtClean="0">
                <a:solidFill>
                  <a:schemeClr val="bg1"/>
                </a:solidFill>
              </a:rPr>
              <a:t>Event Identification</a:t>
            </a:r>
          </a:p>
        </p:txBody>
      </p:sp>
      <p:pic>
        <p:nvPicPr>
          <p:cNvPr id="43013" name="Picture 5" descr="HAWC.tif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53380E9-6EEE-5943-8B35-89A080B72358}" type="slidenum">
              <a:rPr lang="en-US" sz="1200">
                <a:solidFill>
                  <a:srgbClr val="898989"/>
                </a:solidFill>
              </a:rPr>
              <a:pPr eaLnBrk="1" hangingPunct="1"/>
              <a:t>17</a:t>
            </a:fld>
            <a:endParaRPr lang="en-US" sz="1200">
              <a:solidFill>
                <a:srgbClr val="898989"/>
              </a:solidFill>
            </a:endParaRPr>
          </a:p>
        </p:txBody>
      </p:sp>
      <p:pic>
        <p:nvPicPr>
          <p:cNvPr id="43015" name="Picture 1" descr="Event-CR.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922463"/>
            <a:ext cx="457200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2" descr="Event-G.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1922463"/>
            <a:ext cx="457200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7" name="Content Placeholder 2"/>
          <p:cNvSpPr>
            <a:spLocks noGrp="1"/>
          </p:cNvSpPr>
          <p:nvPr>
            <p:ph idx="1"/>
          </p:nvPr>
        </p:nvSpPr>
        <p:spPr>
          <a:xfrm>
            <a:off x="3276600" y="762000"/>
            <a:ext cx="2362200" cy="457200"/>
          </a:xfrm>
          <a:extLst>
            <a:ext uri="{91240B29-F687-4f45-9708-019B960494DF}">
              <a14:hiddenLine xmlns:a14="http://schemas.microsoft.com/office/drawing/2010/main" w="19050">
                <a:solidFill>
                  <a:srgbClr val="000000"/>
                </a:solidFill>
                <a:miter lim="800000"/>
                <a:headEnd/>
                <a:tailEnd/>
              </a14:hiddenLine>
            </a:ext>
          </a:extLst>
        </p:spPr>
        <p:txBody>
          <a:bodyPr/>
          <a:lstStyle/>
          <a:p>
            <a:pPr marL="0" indent="0" algn="ctr" eaLnBrk="1" hangingPunct="1">
              <a:buFont typeface="Arial" charset="0"/>
              <a:buNone/>
            </a:pPr>
            <a:r>
              <a:rPr lang="en-US" sz="2000" dirty="0" smtClean="0">
                <a:latin typeface="Arial" charset="0"/>
                <a:ea typeface="ＭＳ Ｐゴシック" charset="0"/>
                <a:cs typeface="Arial" charset="0"/>
              </a:rPr>
              <a:t>Event Display</a:t>
            </a:r>
            <a:endParaRPr lang="en-US" sz="2000" dirty="0">
              <a:latin typeface="Arial" charset="0"/>
              <a:ea typeface="ＭＳ Ｐゴシック" charset="0"/>
              <a:cs typeface="Arial" charset="0"/>
            </a:endParaRPr>
          </a:p>
        </p:txBody>
      </p:sp>
      <p:sp>
        <p:nvSpPr>
          <p:cNvPr id="12" name="Content Placeholder 2"/>
          <p:cNvSpPr txBox="1">
            <a:spLocks/>
          </p:cNvSpPr>
          <p:nvPr/>
        </p:nvSpPr>
        <p:spPr bwMode="auto">
          <a:xfrm>
            <a:off x="0" y="5562600"/>
            <a:ext cx="5410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eaLnBrk="1" hangingPunct="1">
              <a:buFont typeface="Arial" charset="0"/>
              <a:buNone/>
              <a:defRPr/>
            </a:pPr>
            <a:r>
              <a:rPr lang="en-US" sz="1600" dirty="0" smtClean="0">
                <a:latin typeface="Arial" charset="0"/>
                <a:ea typeface="ＭＳ Ｐゴシック" charset="0"/>
                <a:cs typeface="Arial" charset="0"/>
              </a:rPr>
              <a:t>Play the G/H Separation game!</a:t>
            </a:r>
          </a:p>
          <a:p>
            <a:pPr marL="0" indent="0" algn="just" eaLnBrk="1" hangingPunct="1">
              <a:buFont typeface="Arial" charset="0"/>
              <a:buNone/>
              <a:defRPr/>
            </a:pPr>
            <a:r>
              <a:rPr lang="en-US" sz="1600" spc="-1" dirty="0" smtClean="0">
                <a:solidFill>
                  <a:srgbClr val="000000"/>
                </a:solidFill>
                <a:uFill>
                  <a:solidFill>
                    <a:srgbClr val="FFFFFF"/>
                  </a:solidFill>
                </a:uFill>
                <a:latin typeface="DejaVu Sans Condensed"/>
              </a:rPr>
              <a:t>http://</a:t>
            </a:r>
            <a:r>
              <a:rPr lang="en-US" sz="1600" spc="-1" dirty="0" err="1" smtClean="0">
                <a:solidFill>
                  <a:srgbClr val="000000"/>
                </a:solidFill>
                <a:uFill>
                  <a:solidFill>
                    <a:srgbClr val="FFFFFF"/>
                  </a:solidFill>
                </a:uFill>
                <a:latin typeface="DejaVu Sans Condensed"/>
              </a:rPr>
              <a:t>www.hawc-observatory.org</a:t>
            </a:r>
            <a:r>
              <a:rPr lang="en-US" sz="1600" spc="-1" dirty="0" smtClean="0">
                <a:solidFill>
                  <a:srgbClr val="000000"/>
                </a:solidFill>
                <a:uFill>
                  <a:solidFill>
                    <a:srgbClr val="FFFFFF"/>
                  </a:solidFill>
                </a:uFill>
                <a:latin typeface="DejaVu Sans Condensed"/>
              </a:rPr>
              <a:t>/observatory/</a:t>
            </a:r>
            <a:r>
              <a:rPr lang="en-US" sz="1600" spc="-1" dirty="0" err="1" smtClean="0">
                <a:solidFill>
                  <a:srgbClr val="000000"/>
                </a:solidFill>
                <a:uFill>
                  <a:solidFill>
                    <a:srgbClr val="FFFFFF"/>
                  </a:solidFill>
                </a:uFill>
                <a:latin typeface="DejaVu Sans Condensed"/>
              </a:rPr>
              <a:t>ghsep.php</a:t>
            </a:r>
            <a:endParaRPr lang="en-US" sz="1600" spc="-1" dirty="0" smtClean="0">
              <a:solidFill>
                <a:srgbClr val="000000"/>
              </a:solidFill>
              <a:uFill>
                <a:solidFill>
                  <a:srgbClr val="FFFFFF"/>
                </a:solidFill>
              </a:uFill>
              <a:latin typeface="Arial"/>
            </a:endParaRPr>
          </a:p>
          <a:p>
            <a:pPr marL="0" indent="0" algn="just" eaLnBrk="1" hangingPunct="1">
              <a:buFont typeface="Arial" charset="0"/>
              <a:buNone/>
              <a:defRPr/>
            </a:pPr>
            <a:endParaRPr lang="en-US" sz="1600" dirty="0" smtClean="0">
              <a:latin typeface="Arial" charset="0"/>
              <a:ea typeface="ＭＳ Ｐゴシック" charset="0"/>
              <a:cs typeface="Arial" charset="0"/>
            </a:endParaRPr>
          </a:p>
          <a:p>
            <a:pPr marL="0" indent="0" algn="just" eaLnBrk="1" hangingPunct="1">
              <a:buFont typeface="Arial" charset="0"/>
              <a:buNone/>
              <a:defRPr/>
            </a:pPr>
            <a:endParaRPr lang="en-US" sz="1600" dirty="0">
              <a:latin typeface="Arial" charset="0"/>
              <a:ea typeface="ＭＳ Ｐゴシック" charset="0"/>
              <a:cs typeface="Arial" charset="0"/>
            </a:endParaRPr>
          </a:p>
        </p:txBody>
      </p:sp>
      <p:sp>
        <p:nvSpPr>
          <p:cNvPr id="4" name="Oval 3"/>
          <p:cNvSpPr/>
          <p:nvPr/>
        </p:nvSpPr>
        <p:spPr>
          <a:xfrm rot="2100684">
            <a:off x="1347788" y="2800350"/>
            <a:ext cx="2198687" cy="6096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020" name="Content Placeholder 2"/>
          <p:cNvSpPr txBox="1">
            <a:spLocks/>
          </p:cNvSpPr>
          <p:nvPr/>
        </p:nvSpPr>
        <p:spPr bwMode="auto">
          <a:xfrm>
            <a:off x="533400" y="121920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 uri="{FAA26D3D-D897-4be2-8F04-BA451C77F1D7}">
              <ma14:placeholderFlag xmlns:ma14="http://schemas.microsoft.com/office/mac/drawingml/2011/main" val="1"/>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20000"/>
              </a:spcBef>
              <a:buFont typeface="Arial" charset="0"/>
              <a:buNone/>
            </a:pPr>
            <a:r>
              <a:rPr lang="en-US" sz="2000">
                <a:solidFill>
                  <a:srgbClr val="3366FF"/>
                </a:solidFill>
                <a:cs typeface="Arial" charset="0"/>
              </a:rPr>
              <a:t>Hadronic Shower</a:t>
            </a:r>
          </a:p>
          <a:p>
            <a:pPr algn="just" eaLnBrk="1" hangingPunct="1">
              <a:spcBef>
                <a:spcPct val="20000"/>
              </a:spcBef>
              <a:buFont typeface="Arial" charset="0"/>
              <a:buNone/>
            </a:pPr>
            <a:r>
              <a:rPr lang="en-US" sz="2000">
                <a:cs typeface="Arial" charset="0"/>
              </a:rPr>
              <a:t>(Crab Off-Source)</a:t>
            </a:r>
          </a:p>
        </p:txBody>
      </p:sp>
      <p:sp>
        <p:nvSpPr>
          <p:cNvPr id="43021" name="Content Placeholder 2"/>
          <p:cNvSpPr txBox="1">
            <a:spLocks/>
          </p:cNvSpPr>
          <p:nvPr/>
        </p:nvSpPr>
        <p:spPr bwMode="auto">
          <a:xfrm>
            <a:off x="5105400" y="1219200"/>
            <a:ext cx="2743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 uri="{FAA26D3D-D897-4be2-8F04-BA451C77F1D7}">
              <ma14:placeholderFlag xmlns:ma14="http://schemas.microsoft.com/office/mac/drawingml/2011/main" val="1"/>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20000"/>
              </a:spcBef>
              <a:buFont typeface="Arial" charset="0"/>
              <a:buNone/>
            </a:pPr>
            <a:r>
              <a:rPr lang="en-US" sz="2000" dirty="0">
                <a:solidFill>
                  <a:srgbClr val="FF0000"/>
                </a:solidFill>
                <a:cs typeface="Arial" charset="0"/>
              </a:rPr>
              <a:t>Likely Gamma Shower</a:t>
            </a:r>
          </a:p>
          <a:p>
            <a:pPr algn="just" eaLnBrk="1" hangingPunct="1">
              <a:spcBef>
                <a:spcPct val="20000"/>
              </a:spcBef>
              <a:buFont typeface="Arial" charset="0"/>
              <a:buNone/>
            </a:pPr>
            <a:r>
              <a:rPr lang="en-US" sz="2000" dirty="0">
                <a:cs typeface="Arial" charset="0"/>
              </a:rPr>
              <a:t>(Crab On-Source)</a:t>
            </a:r>
          </a:p>
          <a:p>
            <a:pPr algn="just" eaLnBrk="1" hangingPunct="1">
              <a:spcBef>
                <a:spcPct val="20000"/>
              </a:spcBef>
              <a:buFont typeface="Arial" charset="0"/>
              <a:buNone/>
            </a:pPr>
            <a:endParaRPr lang="en-US" sz="2000" dirty="0">
              <a:cs typeface="Arial" charset="0"/>
            </a:endParaRPr>
          </a:p>
        </p:txBody>
      </p:sp>
      <p:sp>
        <p:nvSpPr>
          <p:cNvPr id="43022" name="Content Placeholder 2"/>
          <p:cNvSpPr txBox="1">
            <a:spLocks/>
          </p:cNvSpPr>
          <p:nvPr/>
        </p:nvSpPr>
        <p:spPr bwMode="auto">
          <a:xfrm>
            <a:off x="6781800" y="5486400"/>
            <a:ext cx="236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 uri="{FAA26D3D-D897-4be2-8F04-BA451C77F1D7}">
              <ma14:placeholderFlag xmlns:ma14="http://schemas.microsoft.com/office/mac/drawingml/2011/main" val="1"/>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None/>
            </a:pPr>
            <a:r>
              <a:rPr lang="en-US" sz="1800">
                <a:cs typeface="Arial" charset="0"/>
              </a:rPr>
              <a:t>Events from HAWC-250 Data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6" name="Date Placeholder 59"/>
          <p:cNvSpPr>
            <a:spLocks noGrp="1"/>
          </p:cNvSpPr>
          <p:nvPr>
            <p:ph type="dt" sz="quarter" idx="10"/>
          </p:nvPr>
        </p:nvSpPr>
        <p:spPr/>
        <p:txBody>
          <a:bodyPr/>
          <a:lstStyle/>
          <a:p>
            <a:pPr>
              <a:defRPr/>
            </a:pPr>
            <a:r>
              <a:rPr lang="en-US"/>
              <a:t>14/10/16</a:t>
            </a:r>
          </a:p>
        </p:txBody>
      </p:sp>
      <p:sp>
        <p:nvSpPr>
          <p:cNvPr id="23577" name="Footer Placeholder 60"/>
          <p:cNvSpPr>
            <a:spLocks noGrp="1"/>
          </p:cNvSpPr>
          <p:nvPr>
            <p:ph type="ftr" sz="quarter" idx="11"/>
          </p:nvPr>
        </p:nvSpPr>
        <p:spPr/>
        <p:txBody>
          <a:bodyPr/>
          <a:lstStyle/>
          <a:p>
            <a:pPr>
              <a:defRPr/>
            </a:pPr>
            <a:r>
              <a:rPr lang="en-US"/>
              <a:t>Z. Hampel-Arias, IIHE</a:t>
            </a:r>
          </a:p>
        </p:txBody>
      </p:sp>
      <p:cxnSp>
        <p:nvCxnSpPr>
          <p:cNvPr id="63" name="Straight Connector 62"/>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1" name="Title 8"/>
          <p:cNvSpPr txBox="1">
            <a:spLocks/>
          </p:cNvSpPr>
          <p:nvPr/>
        </p:nvSpPr>
        <p:spPr bwMode="auto">
          <a:xfrm>
            <a:off x="0" y="0"/>
            <a:ext cx="7791450" cy="685800"/>
          </a:xfrm>
          <a:prstGeom prst="rect">
            <a:avLst/>
          </a:prstGeom>
          <a:gradFill flip="none" rotWithShape="1">
            <a:gsLst>
              <a:gs pos="19000">
                <a:schemeClr val="accent4">
                  <a:lumMod val="75000"/>
                </a:schemeClr>
              </a:gs>
              <a:gs pos="100000">
                <a:srgbClr val="FFFFFF"/>
              </a:gs>
            </a:gsLst>
            <a:lin ang="0" scaled="1"/>
            <a:tileRect/>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pPr algn="l" eaLnBrk="1" fontAlgn="auto" hangingPunct="1">
              <a:spcAft>
                <a:spcPts val="0"/>
              </a:spcAft>
              <a:defRPr/>
            </a:pPr>
            <a:r>
              <a:rPr lang="en-US" sz="3600" dirty="0" smtClean="0">
                <a:solidFill>
                  <a:schemeClr val="bg1"/>
                </a:solidFill>
              </a:rPr>
              <a:t>Event Identification</a:t>
            </a:r>
          </a:p>
        </p:txBody>
      </p:sp>
      <p:pic>
        <p:nvPicPr>
          <p:cNvPr id="44037" name="Picture 5" descr="HAWC.tif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A7248AA-9C34-7345-9C1E-E04EC650C157}" type="slidenum">
              <a:rPr lang="en-US" sz="1200">
                <a:solidFill>
                  <a:srgbClr val="898989"/>
                </a:solidFill>
              </a:rPr>
              <a:pPr eaLnBrk="1" hangingPunct="1"/>
              <a:t>18</a:t>
            </a:fld>
            <a:endParaRPr lang="en-US" sz="1200">
              <a:solidFill>
                <a:srgbClr val="898989"/>
              </a:solidFill>
            </a:endParaRPr>
          </a:p>
        </p:txBody>
      </p:sp>
      <p:sp>
        <p:nvSpPr>
          <p:cNvPr id="44039" name="Content Placeholder 2"/>
          <p:cNvSpPr>
            <a:spLocks noGrp="1"/>
          </p:cNvSpPr>
          <p:nvPr>
            <p:ph idx="1"/>
          </p:nvPr>
        </p:nvSpPr>
        <p:spPr>
          <a:xfrm>
            <a:off x="2895600" y="762000"/>
            <a:ext cx="3200400" cy="457200"/>
          </a:xfrm>
          <a:extLst>
            <a:ext uri="{91240B29-F687-4f45-9708-019B960494DF}">
              <a14:hiddenLine xmlns:a14="http://schemas.microsoft.com/office/drawing/2010/main" w="19050">
                <a:solidFill>
                  <a:srgbClr val="000000"/>
                </a:solidFill>
                <a:miter lim="800000"/>
                <a:headEnd/>
                <a:tailEnd/>
              </a14:hiddenLine>
            </a:ext>
          </a:extLst>
        </p:spPr>
        <p:txBody>
          <a:bodyPr/>
          <a:lstStyle/>
          <a:p>
            <a:pPr marL="0" indent="0" algn="ctr" eaLnBrk="1" hangingPunct="1">
              <a:buFont typeface="Arial" charset="0"/>
              <a:buNone/>
            </a:pPr>
            <a:r>
              <a:rPr lang="en-US" sz="2000" dirty="0" smtClean="0">
                <a:latin typeface="Arial" charset="0"/>
                <a:ea typeface="ＭＳ Ｐゴシック" charset="0"/>
                <a:cs typeface="Arial" charset="0"/>
              </a:rPr>
              <a:t>Lateral Charge Distribution</a:t>
            </a:r>
            <a:endParaRPr lang="en-US" sz="2000" dirty="0">
              <a:latin typeface="Arial" charset="0"/>
              <a:ea typeface="ＭＳ Ｐゴシック" charset="0"/>
              <a:cs typeface="Arial" charset="0"/>
            </a:endParaRPr>
          </a:p>
        </p:txBody>
      </p:sp>
      <p:sp>
        <p:nvSpPr>
          <p:cNvPr id="12" name="Content Placeholder 2"/>
          <p:cNvSpPr txBox="1">
            <a:spLocks/>
          </p:cNvSpPr>
          <p:nvPr/>
        </p:nvSpPr>
        <p:spPr bwMode="auto">
          <a:xfrm>
            <a:off x="0" y="5562600"/>
            <a:ext cx="5410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eaLnBrk="1" hangingPunct="1">
              <a:buFont typeface="Arial" charset="0"/>
              <a:buNone/>
              <a:defRPr/>
            </a:pPr>
            <a:r>
              <a:rPr lang="en-US" sz="1600" dirty="0" smtClean="0">
                <a:latin typeface="Arial" charset="0"/>
                <a:ea typeface="ＭＳ Ｐゴシック" charset="0"/>
                <a:cs typeface="Arial" charset="0"/>
              </a:rPr>
              <a:t>Play the G/H Separation game!</a:t>
            </a:r>
          </a:p>
          <a:p>
            <a:pPr marL="0" indent="0" algn="just" eaLnBrk="1" hangingPunct="1">
              <a:buFont typeface="Arial" charset="0"/>
              <a:buNone/>
              <a:defRPr/>
            </a:pPr>
            <a:r>
              <a:rPr lang="en-US" sz="1600" spc="-1" dirty="0" smtClean="0">
                <a:solidFill>
                  <a:srgbClr val="000000"/>
                </a:solidFill>
                <a:uFill>
                  <a:solidFill>
                    <a:srgbClr val="FFFFFF"/>
                  </a:solidFill>
                </a:uFill>
                <a:latin typeface="DejaVu Sans Condensed"/>
              </a:rPr>
              <a:t>http://</a:t>
            </a:r>
            <a:r>
              <a:rPr lang="en-US" sz="1600" spc="-1" dirty="0" err="1" smtClean="0">
                <a:solidFill>
                  <a:srgbClr val="000000"/>
                </a:solidFill>
                <a:uFill>
                  <a:solidFill>
                    <a:srgbClr val="FFFFFF"/>
                  </a:solidFill>
                </a:uFill>
                <a:latin typeface="DejaVu Sans Condensed"/>
              </a:rPr>
              <a:t>www.hawc-observatory.org</a:t>
            </a:r>
            <a:r>
              <a:rPr lang="en-US" sz="1600" spc="-1" dirty="0" smtClean="0">
                <a:solidFill>
                  <a:srgbClr val="000000"/>
                </a:solidFill>
                <a:uFill>
                  <a:solidFill>
                    <a:srgbClr val="FFFFFF"/>
                  </a:solidFill>
                </a:uFill>
                <a:latin typeface="DejaVu Sans Condensed"/>
              </a:rPr>
              <a:t>/observatory/</a:t>
            </a:r>
            <a:r>
              <a:rPr lang="en-US" sz="1600" spc="-1" dirty="0" err="1" smtClean="0">
                <a:solidFill>
                  <a:srgbClr val="000000"/>
                </a:solidFill>
                <a:uFill>
                  <a:solidFill>
                    <a:srgbClr val="FFFFFF"/>
                  </a:solidFill>
                </a:uFill>
                <a:latin typeface="DejaVu Sans Condensed"/>
              </a:rPr>
              <a:t>ghsep.php</a:t>
            </a:r>
            <a:endParaRPr lang="en-US" sz="1600" spc="-1" dirty="0" smtClean="0">
              <a:solidFill>
                <a:srgbClr val="000000"/>
              </a:solidFill>
              <a:uFill>
                <a:solidFill>
                  <a:srgbClr val="FFFFFF"/>
                </a:solidFill>
              </a:uFill>
              <a:latin typeface="Arial"/>
            </a:endParaRPr>
          </a:p>
          <a:p>
            <a:pPr marL="0" indent="0" algn="just" eaLnBrk="1" hangingPunct="1">
              <a:buFont typeface="Arial" charset="0"/>
              <a:buNone/>
              <a:defRPr/>
            </a:pPr>
            <a:endParaRPr lang="en-US" sz="1600" dirty="0" smtClean="0">
              <a:latin typeface="Arial" charset="0"/>
              <a:ea typeface="ＭＳ Ｐゴシック" charset="0"/>
              <a:cs typeface="Arial" charset="0"/>
            </a:endParaRPr>
          </a:p>
          <a:p>
            <a:pPr marL="0" indent="0" algn="just" eaLnBrk="1" hangingPunct="1">
              <a:buFont typeface="Arial" charset="0"/>
              <a:buNone/>
              <a:defRPr/>
            </a:pPr>
            <a:endParaRPr lang="en-US" sz="1600" dirty="0">
              <a:latin typeface="Arial" charset="0"/>
              <a:ea typeface="ＭＳ Ｐゴシック" charset="0"/>
              <a:cs typeface="Arial" charset="0"/>
            </a:endParaRPr>
          </a:p>
        </p:txBody>
      </p:sp>
      <p:sp>
        <p:nvSpPr>
          <p:cNvPr id="44041" name="Content Placeholder 2"/>
          <p:cNvSpPr txBox="1">
            <a:spLocks/>
          </p:cNvSpPr>
          <p:nvPr/>
        </p:nvSpPr>
        <p:spPr bwMode="auto">
          <a:xfrm>
            <a:off x="533400" y="121920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 uri="{FAA26D3D-D897-4be2-8F04-BA451C77F1D7}">
              <ma14:placeholderFlag xmlns:ma14="http://schemas.microsoft.com/office/mac/drawingml/2011/main" val="1"/>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20000"/>
              </a:spcBef>
              <a:buFont typeface="Arial" charset="0"/>
              <a:buNone/>
            </a:pPr>
            <a:r>
              <a:rPr lang="en-US" sz="2000">
                <a:solidFill>
                  <a:srgbClr val="3366FF"/>
                </a:solidFill>
                <a:cs typeface="Arial" charset="0"/>
              </a:rPr>
              <a:t>Hadronic Shower</a:t>
            </a:r>
          </a:p>
          <a:p>
            <a:pPr algn="just" eaLnBrk="1" hangingPunct="1">
              <a:spcBef>
                <a:spcPct val="20000"/>
              </a:spcBef>
              <a:buFont typeface="Arial" charset="0"/>
              <a:buNone/>
            </a:pPr>
            <a:r>
              <a:rPr lang="en-US" sz="2000">
                <a:cs typeface="Arial" charset="0"/>
              </a:rPr>
              <a:t>(Crab Off-Source)</a:t>
            </a:r>
          </a:p>
        </p:txBody>
      </p:sp>
      <p:sp>
        <p:nvSpPr>
          <p:cNvPr id="44042" name="Content Placeholder 2"/>
          <p:cNvSpPr txBox="1">
            <a:spLocks/>
          </p:cNvSpPr>
          <p:nvPr/>
        </p:nvSpPr>
        <p:spPr bwMode="auto">
          <a:xfrm>
            <a:off x="5105400" y="1219200"/>
            <a:ext cx="2743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 uri="{FAA26D3D-D897-4be2-8F04-BA451C77F1D7}">
              <ma14:placeholderFlag xmlns:ma14="http://schemas.microsoft.com/office/mac/drawingml/2011/main" val="1"/>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20000"/>
              </a:spcBef>
              <a:buFont typeface="Arial" charset="0"/>
              <a:buNone/>
            </a:pPr>
            <a:r>
              <a:rPr lang="en-US" sz="2000">
                <a:solidFill>
                  <a:srgbClr val="FF0000"/>
                </a:solidFill>
                <a:cs typeface="Arial" charset="0"/>
              </a:rPr>
              <a:t>Likely Gamma Shower</a:t>
            </a:r>
          </a:p>
          <a:p>
            <a:pPr algn="just" eaLnBrk="1" hangingPunct="1">
              <a:spcBef>
                <a:spcPct val="20000"/>
              </a:spcBef>
              <a:buFont typeface="Arial" charset="0"/>
              <a:buNone/>
            </a:pPr>
            <a:r>
              <a:rPr lang="en-US" sz="2000">
                <a:cs typeface="Arial" charset="0"/>
              </a:rPr>
              <a:t>(Crab On-Source)</a:t>
            </a:r>
          </a:p>
          <a:p>
            <a:pPr algn="just" eaLnBrk="1" hangingPunct="1">
              <a:spcBef>
                <a:spcPct val="20000"/>
              </a:spcBef>
              <a:buFont typeface="Arial" charset="0"/>
              <a:buNone/>
            </a:pPr>
            <a:endParaRPr lang="en-US" sz="2000">
              <a:cs typeface="Arial" charset="0"/>
            </a:endParaRPr>
          </a:p>
        </p:txBody>
      </p:sp>
      <p:sp>
        <p:nvSpPr>
          <p:cNvPr id="44043" name="Content Placeholder 2"/>
          <p:cNvSpPr txBox="1">
            <a:spLocks/>
          </p:cNvSpPr>
          <p:nvPr/>
        </p:nvSpPr>
        <p:spPr bwMode="auto">
          <a:xfrm>
            <a:off x="6781800" y="5486400"/>
            <a:ext cx="2362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 uri="{FAA26D3D-D897-4be2-8F04-BA451C77F1D7}">
              <ma14:placeholderFlag xmlns:ma14="http://schemas.microsoft.com/office/mac/drawingml/2011/main" val="1"/>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None/>
            </a:pPr>
            <a:r>
              <a:rPr lang="en-US" sz="1800" dirty="0">
                <a:cs typeface="Arial" charset="0"/>
              </a:rPr>
              <a:t>Events from HAWC-250 Data</a:t>
            </a:r>
          </a:p>
        </p:txBody>
      </p:sp>
      <p:pic>
        <p:nvPicPr>
          <p:cNvPr id="44044" name="Picture 5" descr="Event-CR-latdist.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057400"/>
            <a:ext cx="4364038"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6" descr="Event-G-latdist.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6800" y="2057400"/>
            <a:ext cx="4230688"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p:cNvSpPr/>
          <p:nvPr/>
        </p:nvSpPr>
        <p:spPr>
          <a:xfrm rot="2100684">
            <a:off x="1728788" y="2709863"/>
            <a:ext cx="2198687" cy="6096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6172200"/>
            <a:ext cx="9144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quarter" idx="10"/>
          </p:nvPr>
        </p:nvSpPr>
        <p:spPr/>
        <p:txBody>
          <a:bodyPr/>
          <a:lstStyle/>
          <a:p>
            <a:pPr>
              <a:defRPr/>
            </a:pPr>
            <a:r>
              <a:rPr lang="en-US"/>
              <a:t>14/10/16</a:t>
            </a:r>
          </a:p>
        </p:txBody>
      </p:sp>
      <p:sp>
        <p:nvSpPr>
          <p:cNvPr id="3" name="Footer Placeholder 2"/>
          <p:cNvSpPr>
            <a:spLocks noGrp="1"/>
          </p:cNvSpPr>
          <p:nvPr>
            <p:ph type="ftr" sz="quarter" idx="11"/>
          </p:nvPr>
        </p:nvSpPr>
        <p:spPr/>
        <p:txBody>
          <a:bodyPr/>
          <a:lstStyle/>
          <a:p>
            <a:pPr>
              <a:defRPr/>
            </a:pPr>
            <a:r>
              <a:rPr lang="en-US"/>
              <a:t>Z. Hampel-Arias, IIHE</a:t>
            </a:r>
            <a:endParaRPr lang="en-US" dirty="0"/>
          </a:p>
        </p:txBody>
      </p:sp>
      <p:sp>
        <p:nvSpPr>
          <p:cNvPr id="450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B14070-9946-D940-BB92-79ABD7DF3AC3}" type="slidenum">
              <a:rPr lang="en-US" sz="1200">
                <a:solidFill>
                  <a:srgbClr val="898989"/>
                </a:solidFill>
              </a:rPr>
              <a:pPr eaLnBrk="1" hangingPunct="1"/>
              <a:t>19</a:t>
            </a:fld>
            <a:endParaRPr lang="en-US" sz="1200">
              <a:solidFill>
                <a:srgbClr val="898989"/>
              </a:solidFill>
            </a:endParaRPr>
          </a:p>
        </p:txBody>
      </p:sp>
      <p:pic>
        <p:nvPicPr>
          <p:cNvPr id="45061" name="Picture 1" descr="HAWC_POD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1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
          <p:cNvSpPr txBox="1">
            <a:spLocks noChangeArrowheads="1"/>
          </p:cNvSpPr>
          <p:nvPr/>
        </p:nvSpPr>
        <p:spPr bwMode="auto">
          <a:xfrm>
            <a:off x="0" y="0"/>
            <a:ext cx="9144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lnSpc>
                <a:spcPct val="120000"/>
              </a:lnSpc>
              <a:defRPr/>
            </a:pPr>
            <a:r>
              <a:rPr lang="en-US" sz="3600" dirty="0" smtClean="0">
                <a:solidFill>
                  <a:srgbClr val="000000"/>
                </a:solidFill>
              </a:rPr>
              <a:t>Outline</a:t>
            </a:r>
          </a:p>
          <a:p>
            <a:pPr marL="0" indent="0" algn="ctr" eaLnBrk="1" hangingPunct="1">
              <a:lnSpc>
                <a:spcPct val="120000"/>
              </a:lnSpc>
              <a:defRPr/>
            </a:pPr>
            <a:endParaRPr lang="en-US" sz="3000" dirty="0" smtClean="0">
              <a:solidFill>
                <a:srgbClr val="000000"/>
              </a:solidFill>
            </a:endParaRPr>
          </a:p>
          <a:p>
            <a:pPr lvl="5" eaLnBrk="1" hangingPunct="1">
              <a:lnSpc>
                <a:spcPct val="120000"/>
              </a:lnSpc>
              <a:buFont typeface="Arial" charset="0"/>
              <a:buChar char="•"/>
              <a:defRPr/>
            </a:pPr>
            <a:r>
              <a:rPr lang="en-US" sz="3000" dirty="0" smtClean="0">
                <a:solidFill>
                  <a:srgbClr val="000000"/>
                </a:solidFill>
              </a:rPr>
              <a:t>Very High Energy Astronomy</a:t>
            </a:r>
          </a:p>
          <a:p>
            <a:pPr lvl="5" eaLnBrk="1" hangingPunct="1">
              <a:lnSpc>
                <a:spcPct val="120000"/>
              </a:lnSpc>
              <a:buFont typeface="Arial" charset="0"/>
              <a:buChar char="•"/>
              <a:defRPr/>
            </a:pPr>
            <a:r>
              <a:rPr lang="en-US" sz="3000" dirty="0" smtClean="0">
                <a:solidFill>
                  <a:srgbClr val="000000"/>
                </a:solidFill>
              </a:rPr>
              <a:t>The HAWC Observatory</a:t>
            </a:r>
          </a:p>
          <a:p>
            <a:pPr lvl="5" eaLnBrk="1" hangingPunct="1">
              <a:lnSpc>
                <a:spcPct val="120000"/>
              </a:lnSpc>
              <a:buFont typeface="Arial" charset="0"/>
              <a:buChar char="•"/>
              <a:defRPr/>
            </a:pPr>
            <a:r>
              <a:rPr lang="en-US" sz="3000" b="1" u="sng" dirty="0" smtClean="0">
                <a:solidFill>
                  <a:srgbClr val="000000"/>
                </a:solidFill>
              </a:rPr>
              <a:t>Experimental Results</a:t>
            </a:r>
            <a:r>
              <a:rPr lang="en-US" sz="3000" b="1" dirty="0" smtClean="0">
                <a:solidFill>
                  <a:srgbClr val="000000"/>
                </a:solidFill>
              </a:rPr>
              <a:t>:</a:t>
            </a:r>
            <a:endParaRPr lang="en-US" sz="3000" b="1" dirty="0" smtClean="0">
              <a:solidFill>
                <a:schemeClr val="bg1"/>
              </a:solidFill>
            </a:endParaRPr>
          </a:p>
          <a:p>
            <a:pPr marL="2743200" lvl="6" indent="0" eaLnBrk="1" hangingPunct="1">
              <a:lnSpc>
                <a:spcPct val="150000"/>
              </a:lnSpc>
              <a:defRPr/>
            </a:pPr>
            <a:r>
              <a:rPr lang="en-US" sz="3000" b="1" dirty="0" smtClean="0">
                <a:solidFill>
                  <a:schemeClr val="bg1"/>
                </a:solidFill>
              </a:rPr>
              <a:t>	Gamma Rays</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6172200"/>
            <a:ext cx="9144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quarter" idx="10"/>
          </p:nvPr>
        </p:nvSpPr>
        <p:spPr/>
        <p:txBody>
          <a:bodyPr/>
          <a:lstStyle/>
          <a:p>
            <a:pPr>
              <a:defRPr/>
            </a:pPr>
            <a:r>
              <a:rPr lang="en-US"/>
              <a:t>14/10/16</a:t>
            </a:r>
          </a:p>
        </p:txBody>
      </p:sp>
      <p:sp>
        <p:nvSpPr>
          <p:cNvPr id="3" name="Footer Placeholder 2"/>
          <p:cNvSpPr>
            <a:spLocks noGrp="1"/>
          </p:cNvSpPr>
          <p:nvPr>
            <p:ph type="ftr" sz="quarter" idx="11"/>
          </p:nvPr>
        </p:nvSpPr>
        <p:spPr/>
        <p:txBody>
          <a:bodyPr/>
          <a:lstStyle/>
          <a:p>
            <a:pPr>
              <a:defRPr/>
            </a:pPr>
            <a:r>
              <a:rPr lang="en-US"/>
              <a:t>Z. Hampel-Arias, IIHE</a:t>
            </a:r>
            <a:endParaRPr lang="en-US" dirty="0"/>
          </a:p>
        </p:txBody>
      </p:sp>
      <p:sp>
        <p:nvSpPr>
          <p:cNvPr id="1638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166794-E477-1E47-93AD-7EF0B2F9EFC8}" type="slidenum">
              <a:rPr lang="en-US" sz="1200">
                <a:solidFill>
                  <a:srgbClr val="898989"/>
                </a:solidFill>
              </a:rPr>
              <a:pPr eaLnBrk="1" hangingPunct="1"/>
              <a:t>2</a:t>
            </a:fld>
            <a:endParaRPr lang="en-US" sz="1200">
              <a:solidFill>
                <a:srgbClr val="898989"/>
              </a:solidFill>
            </a:endParaRPr>
          </a:p>
        </p:txBody>
      </p:sp>
      <p:pic>
        <p:nvPicPr>
          <p:cNvPr id="16389" name="Picture 1" descr="HAWC_POD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1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
          <p:cNvSpPr txBox="1">
            <a:spLocks noChangeArrowheads="1"/>
          </p:cNvSpPr>
          <p:nvPr/>
        </p:nvSpPr>
        <p:spPr bwMode="auto">
          <a:xfrm>
            <a:off x="0" y="0"/>
            <a:ext cx="9144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lnSpc>
                <a:spcPct val="120000"/>
              </a:lnSpc>
              <a:defRPr/>
            </a:pPr>
            <a:r>
              <a:rPr lang="en-US" sz="3600" dirty="0" smtClean="0">
                <a:solidFill>
                  <a:srgbClr val="000000"/>
                </a:solidFill>
              </a:rPr>
              <a:t>Outline</a:t>
            </a:r>
          </a:p>
          <a:p>
            <a:pPr marL="0" indent="0" algn="ctr" eaLnBrk="1" hangingPunct="1">
              <a:lnSpc>
                <a:spcPct val="120000"/>
              </a:lnSpc>
              <a:defRPr/>
            </a:pPr>
            <a:endParaRPr lang="en-US" sz="3000" dirty="0" smtClean="0">
              <a:solidFill>
                <a:srgbClr val="000000"/>
              </a:solidFill>
            </a:endParaRPr>
          </a:p>
          <a:p>
            <a:pPr lvl="5" eaLnBrk="1" hangingPunct="1">
              <a:lnSpc>
                <a:spcPct val="120000"/>
              </a:lnSpc>
              <a:buFont typeface="Arial" charset="0"/>
              <a:buChar char="•"/>
              <a:defRPr/>
            </a:pPr>
            <a:r>
              <a:rPr lang="en-US" sz="3000" dirty="0" smtClean="0">
                <a:solidFill>
                  <a:srgbClr val="000000"/>
                </a:solidFill>
              </a:rPr>
              <a:t>Very High Energy Astronomy</a:t>
            </a:r>
          </a:p>
          <a:p>
            <a:pPr lvl="5" eaLnBrk="1" hangingPunct="1">
              <a:lnSpc>
                <a:spcPct val="120000"/>
              </a:lnSpc>
              <a:buFont typeface="Arial" charset="0"/>
              <a:buChar char="•"/>
              <a:defRPr/>
            </a:pPr>
            <a:r>
              <a:rPr lang="en-US" sz="3000" dirty="0" smtClean="0">
                <a:solidFill>
                  <a:srgbClr val="000000"/>
                </a:solidFill>
              </a:rPr>
              <a:t>The HAWC Observatory</a:t>
            </a:r>
          </a:p>
          <a:p>
            <a:pPr lvl="5" eaLnBrk="1" hangingPunct="1">
              <a:lnSpc>
                <a:spcPct val="120000"/>
              </a:lnSpc>
              <a:buFont typeface="Arial" charset="0"/>
              <a:buChar char="•"/>
              <a:defRPr/>
            </a:pPr>
            <a:r>
              <a:rPr lang="en-US" sz="3000" dirty="0" smtClean="0">
                <a:solidFill>
                  <a:srgbClr val="000000"/>
                </a:solidFill>
              </a:rPr>
              <a:t>Experimental Results</a:t>
            </a:r>
          </a:p>
        </p:txBody>
      </p:sp>
      <p:sp>
        <p:nvSpPr>
          <p:cNvPr id="8" name="TextBox 2"/>
          <p:cNvSpPr txBox="1">
            <a:spLocks noChangeArrowheads="1"/>
          </p:cNvSpPr>
          <p:nvPr/>
        </p:nvSpPr>
        <p:spPr bwMode="auto">
          <a:xfrm>
            <a:off x="0" y="0"/>
            <a:ext cx="9144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lnSpc>
                <a:spcPct val="120000"/>
              </a:lnSpc>
              <a:defRPr/>
            </a:pPr>
            <a:r>
              <a:rPr lang="en-US" sz="3600" dirty="0" smtClean="0">
                <a:solidFill>
                  <a:srgbClr val="000000"/>
                </a:solidFill>
              </a:rPr>
              <a:t>Outline</a:t>
            </a:r>
          </a:p>
          <a:p>
            <a:pPr marL="0" indent="0" algn="ctr" eaLnBrk="1" hangingPunct="1">
              <a:lnSpc>
                <a:spcPct val="120000"/>
              </a:lnSpc>
              <a:defRPr/>
            </a:pPr>
            <a:endParaRPr lang="en-US" sz="3000" dirty="0" smtClean="0">
              <a:solidFill>
                <a:srgbClr val="000000"/>
              </a:solidFill>
            </a:endParaRPr>
          </a:p>
          <a:p>
            <a:pPr lvl="5" eaLnBrk="1" hangingPunct="1">
              <a:lnSpc>
                <a:spcPct val="120000"/>
              </a:lnSpc>
              <a:buFont typeface="Arial" charset="0"/>
              <a:buChar char="•"/>
              <a:defRPr/>
            </a:pPr>
            <a:r>
              <a:rPr lang="en-US" sz="3000" b="1" u="sng" dirty="0" smtClean="0">
                <a:solidFill>
                  <a:srgbClr val="000000"/>
                </a:solidFill>
              </a:rPr>
              <a:t>Very High Energy Astronomy</a:t>
            </a:r>
          </a:p>
          <a:p>
            <a:pPr lvl="5" eaLnBrk="1" hangingPunct="1">
              <a:lnSpc>
                <a:spcPct val="120000"/>
              </a:lnSpc>
              <a:buFont typeface="Arial" charset="0"/>
              <a:buChar char="•"/>
              <a:defRPr/>
            </a:pPr>
            <a:r>
              <a:rPr lang="en-US" sz="3000" dirty="0" smtClean="0">
                <a:solidFill>
                  <a:srgbClr val="000000"/>
                </a:solidFill>
              </a:rPr>
              <a:t>The HAWC Observatory</a:t>
            </a:r>
          </a:p>
          <a:p>
            <a:pPr lvl="5" eaLnBrk="1" hangingPunct="1">
              <a:lnSpc>
                <a:spcPct val="120000"/>
              </a:lnSpc>
              <a:buFont typeface="Arial" charset="0"/>
              <a:buChar char="•"/>
              <a:defRPr/>
            </a:pPr>
            <a:r>
              <a:rPr lang="en-US" sz="3000" dirty="0" smtClean="0">
                <a:solidFill>
                  <a:srgbClr val="000000"/>
                </a:solidFill>
              </a:rPr>
              <a:t>Experimental Results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6" name="Date Placeholder 59"/>
          <p:cNvSpPr>
            <a:spLocks noGrp="1"/>
          </p:cNvSpPr>
          <p:nvPr>
            <p:ph type="dt" sz="quarter" idx="10"/>
          </p:nvPr>
        </p:nvSpPr>
        <p:spPr/>
        <p:txBody>
          <a:bodyPr/>
          <a:lstStyle/>
          <a:p>
            <a:pPr>
              <a:defRPr/>
            </a:pPr>
            <a:r>
              <a:rPr lang="en-US"/>
              <a:t>14/10/16</a:t>
            </a:r>
          </a:p>
        </p:txBody>
      </p:sp>
      <p:sp>
        <p:nvSpPr>
          <p:cNvPr id="23577" name="Footer Placeholder 60"/>
          <p:cNvSpPr>
            <a:spLocks noGrp="1"/>
          </p:cNvSpPr>
          <p:nvPr>
            <p:ph type="ftr" sz="quarter" idx="11"/>
          </p:nvPr>
        </p:nvSpPr>
        <p:spPr/>
        <p:txBody>
          <a:bodyPr/>
          <a:lstStyle/>
          <a:p>
            <a:pPr>
              <a:defRPr/>
            </a:pPr>
            <a:r>
              <a:rPr lang="en-US"/>
              <a:t>Z. Hampel-Arias, IIHE</a:t>
            </a:r>
          </a:p>
        </p:txBody>
      </p:sp>
      <p:cxnSp>
        <p:nvCxnSpPr>
          <p:cNvPr id="63" name="Straight Connector 62"/>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1" name="Title 8"/>
          <p:cNvSpPr txBox="1">
            <a:spLocks/>
          </p:cNvSpPr>
          <p:nvPr/>
        </p:nvSpPr>
        <p:spPr bwMode="auto">
          <a:xfrm>
            <a:off x="0" y="0"/>
            <a:ext cx="7791450" cy="685800"/>
          </a:xfrm>
          <a:prstGeom prst="rect">
            <a:avLst/>
          </a:prstGeom>
          <a:gradFill flip="none" rotWithShape="1">
            <a:gsLst>
              <a:gs pos="19000">
                <a:schemeClr val="accent4">
                  <a:lumMod val="75000"/>
                </a:schemeClr>
              </a:gs>
              <a:gs pos="100000">
                <a:srgbClr val="FFFFFF"/>
              </a:gs>
            </a:gsLst>
            <a:lin ang="0" scaled="1"/>
            <a:tileRect/>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pPr algn="l" eaLnBrk="1" fontAlgn="auto" hangingPunct="1">
              <a:spcAft>
                <a:spcPts val="0"/>
              </a:spcAft>
              <a:defRPr/>
            </a:pPr>
            <a:r>
              <a:rPr lang="en-US" sz="3600" dirty="0" smtClean="0">
                <a:solidFill>
                  <a:schemeClr val="bg1"/>
                </a:solidFill>
              </a:rPr>
              <a:t>HAWC View of Gamma Ray Sky</a:t>
            </a:r>
          </a:p>
        </p:txBody>
      </p:sp>
      <p:pic>
        <p:nvPicPr>
          <p:cNvPr id="47131"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99E16C-660B-2548-A81F-2D15920C0555}" type="slidenum">
              <a:rPr lang="en-US" sz="1200">
                <a:solidFill>
                  <a:srgbClr val="898989"/>
                </a:solidFill>
              </a:rPr>
              <a:pPr eaLnBrk="1" hangingPunct="1"/>
              <a:t>20</a:t>
            </a:fld>
            <a:endParaRPr lang="en-US" sz="1200">
              <a:solidFill>
                <a:srgbClr val="898989"/>
              </a:solidFill>
            </a:endParaRPr>
          </a:p>
        </p:txBody>
      </p:sp>
      <p:pic>
        <p:nvPicPr>
          <p:cNvPr id="4" name="Picture 3" descr="HAWCGammaSky.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8215" y="1685120"/>
            <a:ext cx="9144000" cy="3039280"/>
          </a:xfrm>
          <a:prstGeom prst="rect">
            <a:avLst/>
          </a:prstGeom>
        </p:spPr>
      </p:pic>
      <p:sp>
        <p:nvSpPr>
          <p:cNvPr id="77" name="Content Placeholder 2"/>
          <p:cNvSpPr txBox="1">
            <a:spLocks/>
          </p:cNvSpPr>
          <p:nvPr/>
        </p:nvSpPr>
        <p:spPr bwMode="auto">
          <a:xfrm>
            <a:off x="6477000" y="4123520"/>
            <a:ext cx="2057400" cy="38100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buFont typeface="Arial" charset="0"/>
              <a:buNone/>
            </a:pPr>
            <a:r>
              <a:rPr lang="en-US" sz="1600" dirty="0" err="1" smtClean="0">
                <a:solidFill>
                  <a:srgbClr val="A6A6A6"/>
                </a:solidFill>
                <a:latin typeface="Arial" charset="0"/>
                <a:ea typeface="ＭＳ Ｐゴシック" charset="0"/>
                <a:cs typeface="Arial" charset="0"/>
              </a:rPr>
              <a:t>M.Hui</a:t>
            </a:r>
            <a:r>
              <a:rPr lang="en-US" sz="1600" dirty="0" smtClean="0">
                <a:solidFill>
                  <a:srgbClr val="A6A6A6"/>
                </a:solidFill>
                <a:latin typeface="Arial" charset="0"/>
                <a:ea typeface="ＭＳ Ｐゴシック" charset="0"/>
                <a:cs typeface="Arial" charset="0"/>
              </a:rPr>
              <a:t>, APS 2016</a:t>
            </a:r>
            <a:endParaRPr lang="en-US" sz="1600" dirty="0">
              <a:solidFill>
                <a:srgbClr val="A6A6A6"/>
              </a:solidFill>
              <a:latin typeface="Arial" charset="0"/>
              <a:ea typeface="ＭＳ Ｐゴシック" charset="0"/>
              <a:cs typeface="Arial" charset="0"/>
            </a:endParaRPr>
          </a:p>
        </p:txBody>
      </p:sp>
      <p:sp>
        <p:nvSpPr>
          <p:cNvPr id="12" name="Content Placeholder 2"/>
          <p:cNvSpPr txBox="1">
            <a:spLocks/>
          </p:cNvSpPr>
          <p:nvPr/>
        </p:nvSpPr>
        <p:spPr bwMode="auto">
          <a:xfrm>
            <a:off x="4419600" y="4038600"/>
            <a:ext cx="1524000" cy="45720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Font typeface="Arial" charset="0"/>
              <a:buNone/>
            </a:pPr>
            <a:r>
              <a:rPr lang="en-US" sz="2200" b="1" dirty="0" smtClean="0">
                <a:solidFill>
                  <a:schemeClr val="bg1">
                    <a:lumMod val="65000"/>
                  </a:schemeClr>
                </a:solidFill>
                <a:latin typeface="Arial" charset="0"/>
                <a:ea typeface="ＭＳ Ｐゴシック" charset="0"/>
                <a:cs typeface="Arial" charset="0"/>
              </a:rPr>
              <a:t>1-100 </a:t>
            </a:r>
            <a:r>
              <a:rPr lang="en-US" sz="2200" b="1" dirty="0" err="1" smtClean="0">
                <a:solidFill>
                  <a:schemeClr val="bg1">
                    <a:lumMod val="65000"/>
                  </a:schemeClr>
                </a:solidFill>
                <a:latin typeface="Arial" charset="0"/>
                <a:ea typeface="ＭＳ Ｐゴシック" charset="0"/>
                <a:cs typeface="Arial" charset="0"/>
              </a:rPr>
              <a:t>TeV</a:t>
            </a:r>
            <a:endParaRPr lang="en-US" sz="2200" dirty="0">
              <a:solidFill>
                <a:schemeClr val="bg1">
                  <a:lumMod val="65000"/>
                </a:schemeClr>
              </a:solidFill>
              <a:latin typeface="Arial" charset="0"/>
              <a:ea typeface="ＭＳ Ｐゴシック" charset="0"/>
              <a:cs typeface="Arial" charset="0"/>
            </a:endParaRPr>
          </a:p>
        </p:txBody>
      </p:sp>
      <p:sp>
        <p:nvSpPr>
          <p:cNvPr id="13" name="Content Placeholder 2"/>
          <p:cNvSpPr>
            <a:spLocks noGrp="1"/>
          </p:cNvSpPr>
          <p:nvPr>
            <p:ph idx="1"/>
          </p:nvPr>
        </p:nvSpPr>
        <p:spPr>
          <a:xfrm>
            <a:off x="2895600" y="4876800"/>
            <a:ext cx="3200400" cy="838200"/>
          </a:xfrm>
          <a:extLst>
            <a:ext uri="{91240B29-F687-4f45-9708-019B960494DF}">
              <a14:hiddenLine xmlns:a14="http://schemas.microsoft.com/office/drawing/2010/main" w="19050">
                <a:solidFill>
                  <a:srgbClr val="000000"/>
                </a:solidFill>
                <a:miter lim="800000"/>
                <a:headEnd/>
                <a:tailEnd/>
              </a14:hiddenLine>
            </a:ext>
          </a:extLst>
        </p:spPr>
        <p:txBody>
          <a:bodyPr/>
          <a:lstStyle/>
          <a:p>
            <a:pPr marL="0" indent="0" algn="ctr" eaLnBrk="1" hangingPunct="1">
              <a:buFont typeface="Arial" charset="0"/>
              <a:buNone/>
            </a:pPr>
            <a:r>
              <a:rPr lang="en-US" sz="2000" dirty="0" smtClean="0">
                <a:latin typeface="Arial" charset="0"/>
                <a:ea typeface="ＭＳ Ｐゴシック" charset="0"/>
                <a:cs typeface="Arial" charset="0"/>
              </a:rPr>
              <a:t>Significance Map – Equatorial Coordinates</a:t>
            </a:r>
            <a:endParaRPr lang="en-US" sz="2000" dirty="0">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6" name="Date Placeholder 59"/>
          <p:cNvSpPr>
            <a:spLocks noGrp="1"/>
          </p:cNvSpPr>
          <p:nvPr>
            <p:ph type="dt" sz="quarter" idx="10"/>
          </p:nvPr>
        </p:nvSpPr>
        <p:spPr/>
        <p:txBody>
          <a:bodyPr/>
          <a:lstStyle/>
          <a:p>
            <a:pPr>
              <a:defRPr/>
            </a:pPr>
            <a:r>
              <a:rPr lang="en-US"/>
              <a:t>14/10/16</a:t>
            </a:r>
          </a:p>
        </p:txBody>
      </p:sp>
      <p:sp>
        <p:nvSpPr>
          <p:cNvPr id="23577" name="Footer Placeholder 60"/>
          <p:cNvSpPr>
            <a:spLocks noGrp="1"/>
          </p:cNvSpPr>
          <p:nvPr>
            <p:ph type="ftr" sz="quarter" idx="11"/>
          </p:nvPr>
        </p:nvSpPr>
        <p:spPr/>
        <p:txBody>
          <a:bodyPr/>
          <a:lstStyle/>
          <a:p>
            <a:pPr>
              <a:defRPr/>
            </a:pPr>
            <a:r>
              <a:rPr lang="en-US"/>
              <a:t>Z. Hampel-Arias, IIHE</a:t>
            </a:r>
          </a:p>
        </p:txBody>
      </p:sp>
      <p:cxnSp>
        <p:nvCxnSpPr>
          <p:cNvPr id="63" name="Straight Connector 62"/>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47131"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99E16C-660B-2548-A81F-2D15920C0555}" type="slidenum">
              <a:rPr lang="en-US" sz="1200">
                <a:solidFill>
                  <a:srgbClr val="898989"/>
                </a:solidFill>
              </a:rPr>
              <a:pPr eaLnBrk="1" hangingPunct="1"/>
              <a:t>21</a:t>
            </a:fld>
            <a:endParaRPr lang="en-US" sz="1200">
              <a:solidFill>
                <a:srgbClr val="898989"/>
              </a:solidFill>
            </a:endParaRPr>
          </a:p>
        </p:txBody>
      </p:sp>
      <p:pic>
        <p:nvPicPr>
          <p:cNvPr id="2" name="Picture 1" descr="CRAB-slide.tiff"/>
          <p:cNvPicPr>
            <a:picLocks noChangeAspect="1"/>
          </p:cNvPicPr>
          <p:nvPr/>
        </p:nvPicPr>
        <p:blipFill rotWithShape="1">
          <a:blip r:embed="rId4" cstate="email">
            <a:extLst>
              <a:ext uri="{28A0092B-C50C-407E-A947-70E740481C1C}">
                <a14:useLocalDpi xmlns:a14="http://schemas.microsoft.com/office/drawing/2010/main"/>
              </a:ext>
            </a:extLst>
          </a:blip>
          <a:srcRect l="703" r="1281" b="1901"/>
          <a:stretch/>
        </p:blipFill>
        <p:spPr>
          <a:xfrm>
            <a:off x="1428928" y="1"/>
            <a:ext cx="7715072" cy="5791200"/>
          </a:xfrm>
          <a:prstGeom prst="rect">
            <a:avLst/>
          </a:prstGeom>
          <a:ln>
            <a:solidFill>
              <a:srgbClr val="000000"/>
            </a:solidFill>
          </a:ln>
          <a:effectLst>
            <a:outerShdw blurRad="50800" dist="38100" dir="8100000" algn="tr" rotWithShape="0">
              <a:prstClr val="black">
                <a:alpha val="40000"/>
              </a:prstClr>
            </a:outerShdw>
          </a:effectLst>
        </p:spPr>
      </p:pic>
      <p:sp>
        <p:nvSpPr>
          <p:cNvPr id="13" name="Content Placeholder 2"/>
          <p:cNvSpPr txBox="1">
            <a:spLocks/>
          </p:cNvSpPr>
          <p:nvPr/>
        </p:nvSpPr>
        <p:spPr bwMode="auto">
          <a:xfrm>
            <a:off x="7010400" y="5867400"/>
            <a:ext cx="2057400" cy="228600"/>
          </a:xfrm>
          <a:prstGeom prst="rect">
            <a:avLst/>
          </a:prstGeom>
          <a:solidFill>
            <a:srgbClr val="FFFFFF"/>
          </a:solid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eaLnBrk="1" hangingPunct="1">
              <a:buFont typeface="Arial" charset="0"/>
              <a:buNone/>
            </a:pPr>
            <a:r>
              <a:rPr lang="en-US" sz="1200" dirty="0" smtClean="0">
                <a:latin typeface="Arial" charset="0"/>
                <a:ea typeface="ＭＳ Ｐゴシック" charset="0"/>
                <a:cs typeface="Arial" charset="0"/>
              </a:rPr>
              <a:t>T. </a:t>
            </a:r>
            <a:r>
              <a:rPr lang="en-US" sz="1200" dirty="0" err="1" smtClean="0">
                <a:latin typeface="Arial" charset="0"/>
                <a:ea typeface="ＭＳ Ｐゴシック" charset="0"/>
                <a:cs typeface="Arial" charset="0"/>
              </a:rPr>
              <a:t>Weisgarber</a:t>
            </a:r>
            <a:r>
              <a:rPr lang="en-US" sz="1200" dirty="0" smtClean="0">
                <a:latin typeface="Arial" charset="0"/>
                <a:ea typeface="ＭＳ Ｐゴシック" charset="0"/>
                <a:cs typeface="Arial" charset="0"/>
              </a:rPr>
              <a:t> </a:t>
            </a:r>
            <a:r>
              <a:rPr lang="en-US" sz="1200" dirty="0" err="1" smtClean="0">
                <a:latin typeface="Arial" charset="0"/>
                <a:ea typeface="ＭＳ Ｐゴシック" charset="0"/>
                <a:cs typeface="Arial" charset="0"/>
              </a:rPr>
              <a:t>TeVPA</a:t>
            </a:r>
            <a:r>
              <a:rPr lang="en-US" sz="1200" dirty="0" smtClean="0">
                <a:latin typeface="Arial" charset="0"/>
                <a:ea typeface="ＭＳ Ｐゴシック" charset="0"/>
                <a:cs typeface="Arial" charset="0"/>
              </a:rPr>
              <a:t> 2016</a:t>
            </a:r>
            <a:endParaRPr lang="en-US" sz="1200" dirty="0">
              <a:latin typeface="Arial" charset="0"/>
              <a:ea typeface="ＭＳ Ｐゴシック" charset="0"/>
              <a:cs typeface="Arial" charset="0"/>
            </a:endParaRPr>
          </a:p>
        </p:txBody>
      </p:sp>
      <p:pic>
        <p:nvPicPr>
          <p:cNvPr id="3" name="Picture 2" descr="GemingaSlide.tif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352800"/>
            <a:ext cx="5148554" cy="3155565"/>
          </a:xfrm>
          <a:prstGeom prst="rect">
            <a:avLst/>
          </a:prstGeom>
          <a:ln>
            <a:solidFill>
              <a:schemeClr val="tx1"/>
            </a:solidFill>
          </a:ln>
          <a:effectLst>
            <a:outerShdw blurRad="50800" dist="38100" dir="2700000" algn="tl" rotWithShape="0">
              <a:prstClr val="black">
                <a:alpha val="40000"/>
              </a:prstClr>
            </a:outerShdw>
          </a:effectLst>
        </p:spPr>
      </p:pic>
      <p:sp>
        <p:nvSpPr>
          <p:cNvPr id="15" name="Content Placeholder 2"/>
          <p:cNvSpPr txBox="1">
            <a:spLocks/>
          </p:cNvSpPr>
          <p:nvPr/>
        </p:nvSpPr>
        <p:spPr bwMode="auto">
          <a:xfrm>
            <a:off x="5791200" y="2286000"/>
            <a:ext cx="1472496" cy="76200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Font typeface="Arial" charset="0"/>
              <a:buNone/>
            </a:pPr>
            <a:r>
              <a:rPr lang="en-US" sz="2000" dirty="0" smtClean="0">
                <a:solidFill>
                  <a:schemeClr val="bg1">
                    <a:lumMod val="65000"/>
                  </a:schemeClr>
                </a:solidFill>
                <a:latin typeface="Arial" charset="0"/>
                <a:ea typeface="ＭＳ Ｐゴシック" charset="0"/>
                <a:cs typeface="Arial" charset="0"/>
              </a:rPr>
              <a:t>POINT SOURCE</a:t>
            </a:r>
            <a:endParaRPr lang="en-US" sz="2000" dirty="0">
              <a:solidFill>
                <a:schemeClr val="bg1">
                  <a:lumMod val="65000"/>
                </a:schemeClr>
              </a:solidFill>
              <a:latin typeface="Arial" charset="0"/>
              <a:ea typeface="ＭＳ Ｐゴシック" charset="0"/>
              <a:cs typeface="Arial" charset="0"/>
            </a:endParaRPr>
          </a:p>
        </p:txBody>
      </p:sp>
      <p:sp>
        <p:nvSpPr>
          <p:cNvPr id="16" name="Content Placeholder 2"/>
          <p:cNvSpPr txBox="1">
            <a:spLocks/>
          </p:cNvSpPr>
          <p:nvPr/>
        </p:nvSpPr>
        <p:spPr bwMode="auto">
          <a:xfrm>
            <a:off x="0" y="2286000"/>
            <a:ext cx="2514600" cy="83820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Font typeface="Arial" charset="0"/>
              <a:buNone/>
            </a:pPr>
            <a:r>
              <a:rPr lang="en-US" sz="2200" b="1" dirty="0" err="1" smtClean="0">
                <a:latin typeface="Arial" charset="0"/>
                <a:ea typeface="ＭＳ Ｐゴシック" charset="0"/>
                <a:cs typeface="Arial" charset="0"/>
              </a:rPr>
              <a:t>Geminga</a:t>
            </a:r>
            <a:endParaRPr lang="en-US" sz="2200" b="1" dirty="0" smtClean="0">
              <a:latin typeface="Arial" charset="0"/>
              <a:ea typeface="ＭＳ Ｐゴシック" charset="0"/>
              <a:cs typeface="Arial" charset="0"/>
            </a:endParaRPr>
          </a:p>
          <a:p>
            <a:pPr marL="0" indent="0" eaLnBrk="1" hangingPunct="1">
              <a:buFont typeface="Arial" charset="0"/>
              <a:buNone/>
            </a:pPr>
            <a:r>
              <a:rPr lang="en-US" sz="1800" dirty="0" err="1" smtClean="0">
                <a:latin typeface="Arial" charset="0"/>
                <a:ea typeface="ＭＳ Ｐゴシック" charset="0"/>
                <a:cs typeface="Arial" charset="0"/>
              </a:rPr>
              <a:t>Milagro</a:t>
            </a:r>
            <a:r>
              <a:rPr lang="en-US" sz="1800" dirty="0" smtClean="0">
                <a:latin typeface="Arial" charset="0"/>
                <a:ea typeface="ＭＳ Ｐゴシック" charset="0"/>
                <a:cs typeface="Arial" charset="0"/>
              </a:rPr>
              <a:t> </a:t>
            </a:r>
            <a:r>
              <a:rPr lang="en-US" sz="1800" dirty="0" err="1" smtClean="0">
                <a:latin typeface="Arial" charset="0"/>
                <a:ea typeface="ＭＳ Ｐゴシック" charset="0"/>
                <a:cs typeface="Arial" charset="0"/>
              </a:rPr>
              <a:t>TeV</a:t>
            </a:r>
            <a:endParaRPr lang="en-US" sz="1800" dirty="0" smtClean="0">
              <a:latin typeface="Arial" charset="0"/>
              <a:ea typeface="ＭＳ Ｐゴシック" charset="0"/>
              <a:cs typeface="Arial" charset="0"/>
            </a:endParaRPr>
          </a:p>
          <a:p>
            <a:pPr marL="0" indent="0" eaLnBrk="1" hangingPunct="1">
              <a:buFont typeface="Arial" charset="0"/>
              <a:buNone/>
            </a:pPr>
            <a:r>
              <a:rPr lang="en-US" sz="1800" dirty="0" smtClean="0">
                <a:latin typeface="Arial" charset="0"/>
                <a:ea typeface="ＭＳ Ｐゴシック" charset="0"/>
                <a:cs typeface="Arial" charset="0"/>
              </a:rPr>
              <a:t>(extended)</a:t>
            </a:r>
            <a:endParaRPr lang="en-US" sz="1800" dirty="0">
              <a:latin typeface="Arial" charset="0"/>
              <a:ea typeface="ＭＳ Ｐゴシック" charset="0"/>
              <a:cs typeface="Arial" charset="0"/>
            </a:endParaRPr>
          </a:p>
        </p:txBody>
      </p:sp>
    </p:spTree>
    <p:extLst>
      <p:ext uri="{BB962C8B-B14F-4D97-AF65-F5344CB8AC3E}">
        <p14:creationId xmlns:p14="http://schemas.microsoft.com/office/powerpoint/2010/main" val="83118943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6172200"/>
            <a:ext cx="9144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quarter" idx="10"/>
          </p:nvPr>
        </p:nvSpPr>
        <p:spPr/>
        <p:txBody>
          <a:bodyPr/>
          <a:lstStyle/>
          <a:p>
            <a:pPr>
              <a:defRPr/>
            </a:pPr>
            <a:r>
              <a:rPr lang="en-US"/>
              <a:t>14/10/16</a:t>
            </a:r>
          </a:p>
        </p:txBody>
      </p:sp>
      <p:sp>
        <p:nvSpPr>
          <p:cNvPr id="3" name="Footer Placeholder 2"/>
          <p:cNvSpPr>
            <a:spLocks noGrp="1"/>
          </p:cNvSpPr>
          <p:nvPr>
            <p:ph type="ftr" sz="quarter" idx="11"/>
          </p:nvPr>
        </p:nvSpPr>
        <p:spPr/>
        <p:txBody>
          <a:bodyPr/>
          <a:lstStyle/>
          <a:p>
            <a:pPr>
              <a:defRPr/>
            </a:pPr>
            <a:r>
              <a:rPr lang="en-US"/>
              <a:t>Z. Hampel-Arias, IIHE</a:t>
            </a:r>
            <a:endParaRPr lang="en-US" dirty="0"/>
          </a:p>
        </p:txBody>
      </p:sp>
      <p:sp>
        <p:nvSpPr>
          <p:cNvPr id="450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B14070-9946-D940-BB92-79ABD7DF3AC3}" type="slidenum">
              <a:rPr lang="en-US" sz="1200">
                <a:solidFill>
                  <a:srgbClr val="898989"/>
                </a:solidFill>
              </a:rPr>
              <a:pPr eaLnBrk="1" hangingPunct="1"/>
              <a:t>22</a:t>
            </a:fld>
            <a:endParaRPr lang="en-US" sz="1200">
              <a:solidFill>
                <a:srgbClr val="898989"/>
              </a:solidFill>
            </a:endParaRPr>
          </a:p>
        </p:txBody>
      </p:sp>
      <p:pic>
        <p:nvPicPr>
          <p:cNvPr id="45061" name="Picture 1" descr="HAWC_POD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1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
          <p:cNvSpPr txBox="1">
            <a:spLocks noChangeArrowheads="1"/>
          </p:cNvSpPr>
          <p:nvPr/>
        </p:nvSpPr>
        <p:spPr bwMode="auto">
          <a:xfrm>
            <a:off x="0" y="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lnSpc>
                <a:spcPct val="120000"/>
              </a:lnSpc>
              <a:defRPr/>
            </a:pPr>
            <a:r>
              <a:rPr lang="en-US" sz="3600" dirty="0" smtClean="0">
                <a:solidFill>
                  <a:srgbClr val="000000"/>
                </a:solidFill>
              </a:rPr>
              <a:t>Outline</a:t>
            </a:r>
          </a:p>
          <a:p>
            <a:pPr marL="0" indent="0" algn="ctr" eaLnBrk="1" hangingPunct="1">
              <a:lnSpc>
                <a:spcPct val="120000"/>
              </a:lnSpc>
              <a:defRPr/>
            </a:pPr>
            <a:endParaRPr lang="en-US" sz="3000" dirty="0" smtClean="0">
              <a:solidFill>
                <a:srgbClr val="000000"/>
              </a:solidFill>
            </a:endParaRPr>
          </a:p>
          <a:p>
            <a:pPr lvl="5" eaLnBrk="1" hangingPunct="1">
              <a:lnSpc>
                <a:spcPct val="120000"/>
              </a:lnSpc>
              <a:buFont typeface="Arial" charset="0"/>
              <a:buChar char="•"/>
              <a:defRPr/>
            </a:pPr>
            <a:r>
              <a:rPr lang="en-US" sz="3000" dirty="0" smtClean="0">
                <a:solidFill>
                  <a:srgbClr val="000000"/>
                </a:solidFill>
              </a:rPr>
              <a:t>Very High Energy Astronomy</a:t>
            </a:r>
          </a:p>
          <a:p>
            <a:pPr lvl="5" eaLnBrk="1" hangingPunct="1">
              <a:lnSpc>
                <a:spcPct val="120000"/>
              </a:lnSpc>
              <a:buFont typeface="Arial" charset="0"/>
              <a:buChar char="•"/>
              <a:defRPr/>
            </a:pPr>
            <a:r>
              <a:rPr lang="en-US" sz="3000" dirty="0" smtClean="0">
                <a:solidFill>
                  <a:srgbClr val="000000"/>
                </a:solidFill>
              </a:rPr>
              <a:t>The HAWC Observatory</a:t>
            </a:r>
          </a:p>
          <a:p>
            <a:pPr lvl="5" eaLnBrk="1" hangingPunct="1">
              <a:lnSpc>
                <a:spcPct val="120000"/>
              </a:lnSpc>
              <a:buFont typeface="Arial" charset="0"/>
              <a:buChar char="•"/>
              <a:defRPr/>
            </a:pPr>
            <a:r>
              <a:rPr lang="en-US" sz="3000" b="1" u="sng" dirty="0" smtClean="0">
                <a:solidFill>
                  <a:srgbClr val="000000"/>
                </a:solidFill>
              </a:rPr>
              <a:t>Experimental Results</a:t>
            </a:r>
            <a:r>
              <a:rPr lang="en-US" sz="3000" b="1" dirty="0" smtClean="0">
                <a:solidFill>
                  <a:srgbClr val="000000"/>
                </a:solidFill>
              </a:rPr>
              <a:t>:</a:t>
            </a:r>
            <a:endParaRPr lang="en-US" sz="3000" b="1" dirty="0" smtClean="0">
              <a:solidFill>
                <a:schemeClr val="bg1"/>
              </a:solidFill>
            </a:endParaRPr>
          </a:p>
          <a:p>
            <a:pPr marL="2743200" lvl="6" indent="0" eaLnBrk="1" hangingPunct="1">
              <a:lnSpc>
                <a:spcPct val="150000"/>
              </a:lnSpc>
              <a:defRPr/>
            </a:pPr>
            <a:r>
              <a:rPr lang="en-US" sz="3000" b="1" dirty="0" smtClean="0">
                <a:solidFill>
                  <a:schemeClr val="bg1"/>
                </a:solidFill>
              </a:rPr>
              <a:t>	Cosmic Rays</a:t>
            </a:r>
          </a:p>
          <a:p>
            <a:pPr marL="3657600" lvl="7" indent="-182880" eaLnBrk="1" hangingPunct="1">
              <a:lnSpc>
                <a:spcPct val="120000"/>
              </a:lnSpc>
              <a:buFont typeface="Arial"/>
              <a:buChar char="•"/>
              <a:defRPr/>
            </a:pPr>
            <a:r>
              <a:rPr lang="en-US" b="1" dirty="0">
                <a:solidFill>
                  <a:schemeClr val="bg1"/>
                </a:solidFill>
              </a:rPr>
              <a:t>Energy Spectrum</a:t>
            </a:r>
          </a:p>
          <a:p>
            <a:pPr marL="3657600" lvl="7" indent="-182880" eaLnBrk="1" hangingPunct="1">
              <a:lnSpc>
                <a:spcPct val="120000"/>
              </a:lnSpc>
              <a:buFont typeface="Arial"/>
              <a:buChar char="•"/>
              <a:defRPr/>
            </a:pPr>
            <a:r>
              <a:rPr lang="en-US" b="1" dirty="0">
                <a:solidFill>
                  <a:schemeClr val="bg1"/>
                </a:solidFill>
              </a:rPr>
              <a:t>Moon Shadow</a:t>
            </a:r>
          </a:p>
          <a:p>
            <a:pPr marL="3657600" lvl="7" indent="-182880" eaLnBrk="1" hangingPunct="1">
              <a:lnSpc>
                <a:spcPct val="120000"/>
              </a:lnSpc>
              <a:buFont typeface="Arial"/>
              <a:buChar char="•"/>
              <a:defRPr/>
            </a:pPr>
            <a:r>
              <a:rPr lang="en-US" b="1" dirty="0" smtClean="0">
                <a:solidFill>
                  <a:schemeClr val="bg1"/>
                </a:solidFill>
              </a:rPr>
              <a:t>Anisotropy</a:t>
            </a:r>
            <a:endParaRPr lang="en-US" b="1" dirty="0">
              <a:solidFill>
                <a:schemeClr val="bg1"/>
              </a:solidFill>
            </a:endParaRPr>
          </a:p>
        </p:txBody>
      </p:sp>
    </p:spTree>
    <p:extLst>
      <p:ext uri="{BB962C8B-B14F-4D97-AF65-F5344CB8AC3E}">
        <p14:creationId xmlns:p14="http://schemas.microsoft.com/office/powerpoint/2010/main" val="359355969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9171D4-32CC-604B-B357-0F9C0E51934C}" type="slidenum">
              <a:rPr lang="en-US" sz="1200">
                <a:solidFill>
                  <a:srgbClr val="898989"/>
                </a:solidFill>
              </a:rPr>
              <a:pPr eaLnBrk="1" hangingPunct="1"/>
              <a:t>23</a:t>
            </a:fld>
            <a:endParaRPr lang="en-US" sz="1200">
              <a:solidFill>
                <a:srgbClr val="898989"/>
              </a:solidFill>
            </a:endParaRPr>
          </a:p>
        </p:txBody>
      </p:sp>
      <p:sp>
        <p:nvSpPr>
          <p:cNvPr id="10" name="Date Placeholder 9"/>
          <p:cNvSpPr>
            <a:spLocks noGrp="1"/>
          </p:cNvSpPr>
          <p:nvPr>
            <p:ph type="dt" sz="quarter" idx="10"/>
          </p:nvPr>
        </p:nvSpPr>
        <p:spPr/>
        <p:txBody>
          <a:bodyPr/>
          <a:lstStyle/>
          <a:p>
            <a:pPr>
              <a:defRPr/>
            </a:pPr>
            <a:r>
              <a:rPr lang="en-US"/>
              <a:t>29/06/16</a:t>
            </a:r>
          </a:p>
        </p:txBody>
      </p:sp>
      <p:sp>
        <p:nvSpPr>
          <p:cNvPr id="15" name="Title 8"/>
          <p:cNvSpPr txBox="1">
            <a:spLocks/>
          </p:cNvSpPr>
          <p:nvPr/>
        </p:nvSpPr>
        <p:spPr bwMode="auto">
          <a:xfrm>
            <a:off x="0" y="0"/>
            <a:ext cx="7791450" cy="685800"/>
          </a:xfrm>
          <a:prstGeom prst="rect">
            <a:avLst/>
          </a:prstGeom>
          <a:gradFill flip="none" rotWithShape="1">
            <a:gsLst>
              <a:gs pos="31000">
                <a:schemeClr val="accent4">
                  <a:lumMod val="75000"/>
                </a:schemeClr>
              </a:gs>
              <a:gs pos="100000">
                <a:srgbClr val="FFFFFF"/>
              </a:gs>
            </a:gsLst>
            <a:lin ang="0" scaled="1"/>
            <a:tileRect/>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pPr algn="l" eaLnBrk="1" fontAlgn="auto" hangingPunct="1">
              <a:spcAft>
                <a:spcPts val="0"/>
              </a:spcAft>
              <a:defRPr/>
            </a:pPr>
            <a:r>
              <a:rPr lang="en-US" sz="3600" dirty="0" smtClean="0">
                <a:solidFill>
                  <a:schemeClr val="bg1"/>
                </a:solidFill>
              </a:rPr>
              <a:t>Large Scale Anisotropy</a:t>
            </a:r>
            <a:endParaRPr lang="en-US" sz="3600" b="1" dirty="0" smtClean="0">
              <a:solidFill>
                <a:schemeClr val="bg1"/>
              </a:solidFill>
            </a:endParaRPr>
          </a:p>
        </p:txBody>
      </p:sp>
      <p:pic>
        <p:nvPicPr>
          <p:cNvPr id="80907"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Footer Placeholder 2"/>
          <p:cNvSpPr>
            <a:spLocks noGrp="1"/>
          </p:cNvSpPr>
          <p:nvPr>
            <p:ph type="ftr" sz="quarter" idx="11"/>
          </p:nvPr>
        </p:nvSpPr>
        <p:spPr>
          <a:xfrm>
            <a:off x="3124200" y="6356350"/>
            <a:ext cx="2895600" cy="365125"/>
          </a:xfrm>
        </p:spPr>
        <p:txBody>
          <a:bodyPr/>
          <a:lstStyle/>
          <a:p>
            <a:pPr>
              <a:defRPr/>
            </a:pPr>
            <a:r>
              <a:rPr lang="en-US"/>
              <a:t>Z. Hampel-Arias, IIHE</a:t>
            </a:r>
            <a:endParaRPr lang="en-US" dirty="0"/>
          </a:p>
        </p:txBody>
      </p:sp>
      <p:pic>
        <p:nvPicPr>
          <p:cNvPr id="2" name="Picture 1" descr="MilagroAniso.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079" y="2057400"/>
            <a:ext cx="9093200" cy="4089400"/>
          </a:xfrm>
          <a:prstGeom prst="rect">
            <a:avLst/>
          </a:prstGeom>
        </p:spPr>
      </p:pic>
      <p:sp>
        <p:nvSpPr>
          <p:cNvPr id="19" name="Content Placeholder 2"/>
          <p:cNvSpPr txBox="1">
            <a:spLocks/>
          </p:cNvSpPr>
          <p:nvPr/>
        </p:nvSpPr>
        <p:spPr bwMode="auto">
          <a:xfrm>
            <a:off x="3429000" y="762000"/>
            <a:ext cx="5715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4038" indent="-192024" defTabSz="1058863" eaLnBrk="1" hangingPunct="1">
              <a:lnSpc>
                <a:spcPct val="90000"/>
              </a:lnSpc>
              <a:spcBef>
                <a:spcPts val="600"/>
              </a:spcBef>
            </a:pPr>
            <a:r>
              <a:rPr lang="en-US" sz="1800" b="1" dirty="0" err="1" smtClean="0">
                <a:latin typeface="Arial" charset="0"/>
                <a:ea typeface="ＭＳ Ｐゴシック" charset="0"/>
                <a:cs typeface="Arial" charset="0"/>
              </a:rPr>
              <a:t>Milagro</a:t>
            </a:r>
            <a:r>
              <a:rPr lang="en-US" sz="1800" b="1" dirty="0" smtClean="0">
                <a:latin typeface="Arial" charset="0"/>
                <a:ea typeface="ＭＳ Ｐゴシック" charset="0"/>
                <a:cs typeface="Arial" charset="0"/>
              </a:rPr>
              <a:t> observed </a:t>
            </a:r>
            <a:r>
              <a:rPr lang="en-US" sz="1800" b="1" dirty="0" err="1" smtClean="0">
                <a:latin typeface="Arial" charset="0"/>
                <a:ea typeface="ＭＳ Ｐゴシック" charset="0"/>
                <a:cs typeface="Arial" charset="0"/>
              </a:rPr>
              <a:t>TeV</a:t>
            </a:r>
            <a:r>
              <a:rPr lang="en-US" sz="1800" b="1" dirty="0" smtClean="0">
                <a:latin typeface="Arial" charset="0"/>
                <a:ea typeface="ＭＳ Ｐゴシック" charset="0"/>
                <a:cs typeface="Arial" charset="0"/>
              </a:rPr>
              <a:t> anisotropy</a:t>
            </a:r>
          </a:p>
          <a:p>
            <a:pPr marL="304038" indent="-192024" defTabSz="1058863" eaLnBrk="1" hangingPunct="1">
              <a:lnSpc>
                <a:spcPct val="90000"/>
              </a:lnSpc>
              <a:spcBef>
                <a:spcPts val="600"/>
              </a:spcBef>
            </a:pPr>
            <a:r>
              <a:rPr lang="en-US" sz="1800" dirty="0" smtClean="0">
                <a:latin typeface="Arial" charset="0"/>
                <a:ea typeface="ＭＳ Ｐゴシック" charset="0"/>
                <a:cs typeface="Arial" charset="0"/>
              </a:rPr>
              <a:t>Unexpected: 1 </a:t>
            </a:r>
            <a:r>
              <a:rPr lang="en-US" sz="1800" dirty="0" err="1" smtClean="0">
                <a:latin typeface="Arial" charset="0"/>
                <a:ea typeface="ＭＳ Ｐゴシック" charset="0"/>
                <a:cs typeface="Arial" charset="0"/>
              </a:rPr>
              <a:t>TeV</a:t>
            </a:r>
            <a:r>
              <a:rPr lang="en-US" sz="1800" dirty="0" smtClean="0">
                <a:latin typeface="Arial" charset="0"/>
                <a:ea typeface="ＭＳ Ｐゴシック" charset="0"/>
                <a:cs typeface="Arial" charset="0"/>
              </a:rPr>
              <a:t> proton &amp; </a:t>
            </a:r>
            <a:r>
              <a:rPr lang="en-US" sz="1800" dirty="0" err="1" smtClean="0">
                <a:latin typeface="Arial" charset="0"/>
                <a:ea typeface="ＭＳ Ｐゴシック" charset="0"/>
                <a:cs typeface="Arial" charset="0"/>
              </a:rPr>
              <a:t>μG</a:t>
            </a:r>
            <a:r>
              <a:rPr lang="en-US" sz="1800" dirty="0" smtClean="0">
                <a:latin typeface="Arial" charset="0"/>
                <a:ea typeface="ＭＳ Ｐゴシック" charset="0"/>
                <a:cs typeface="Arial" charset="0"/>
              </a:rPr>
              <a:t> -&gt; 0.001 pc </a:t>
            </a:r>
            <a:r>
              <a:rPr lang="en-US" sz="1800" dirty="0" err="1" smtClean="0">
                <a:latin typeface="Arial" charset="0"/>
                <a:ea typeface="ＭＳ Ｐゴシック" charset="0"/>
                <a:cs typeface="Arial" charset="0"/>
              </a:rPr>
              <a:t>R</a:t>
            </a:r>
            <a:r>
              <a:rPr lang="en-US" sz="1800" baseline="-25000" dirty="0" err="1" smtClean="0">
                <a:latin typeface="Arial" charset="0"/>
                <a:ea typeface="ＭＳ Ｐゴシック" charset="0"/>
                <a:cs typeface="Arial" charset="0"/>
              </a:rPr>
              <a:t>g</a:t>
            </a:r>
            <a:r>
              <a:rPr lang="en-US" sz="1800" dirty="0" smtClean="0">
                <a:latin typeface="Arial" charset="0"/>
                <a:ea typeface="ＭＳ Ｐゴシック" charset="0"/>
                <a:cs typeface="Arial" charset="0"/>
              </a:rPr>
              <a:t> &lt;&lt; Nearest source</a:t>
            </a:r>
            <a:endParaRPr lang="en-US" sz="1800" dirty="0">
              <a:latin typeface="Arial" charset="0"/>
              <a:ea typeface="ＭＳ Ｐゴシック" charset="0"/>
              <a:cs typeface="Arial" charset="0"/>
            </a:endParaRPr>
          </a:p>
          <a:p>
            <a:pPr marL="304038" indent="-192024" defTabSz="1058863" eaLnBrk="1" hangingPunct="1">
              <a:lnSpc>
                <a:spcPct val="90000"/>
              </a:lnSpc>
              <a:spcBef>
                <a:spcPts val="600"/>
              </a:spcBef>
            </a:pPr>
            <a:r>
              <a:rPr lang="en-US" sz="1800" dirty="0" smtClean="0">
                <a:latin typeface="Arial" charset="0"/>
                <a:ea typeface="ＭＳ Ｐゴシック" charset="0"/>
                <a:cs typeface="Arial" charset="0"/>
              </a:rPr>
              <a:t>7 years of data</a:t>
            </a:r>
          </a:p>
          <a:p>
            <a:pPr marL="304038" indent="-192024" defTabSz="1058863" eaLnBrk="1" hangingPunct="1">
              <a:lnSpc>
                <a:spcPct val="90000"/>
              </a:lnSpc>
              <a:spcBef>
                <a:spcPts val="600"/>
              </a:spcBef>
            </a:pPr>
            <a:r>
              <a:rPr lang="en-US" sz="1800" dirty="0" smtClean="0">
                <a:latin typeface="Arial" charset="0"/>
                <a:ea typeface="ＭＳ Ｐゴシック" charset="0"/>
                <a:cs typeface="Arial" charset="0"/>
              </a:rPr>
              <a:t>95 billion events</a:t>
            </a:r>
          </a:p>
          <a:p>
            <a:pPr marL="304038" indent="-192024" defTabSz="1058863" eaLnBrk="1" hangingPunct="1">
              <a:lnSpc>
                <a:spcPct val="90000"/>
              </a:lnSpc>
              <a:spcBef>
                <a:spcPts val="600"/>
              </a:spcBef>
            </a:pPr>
            <a:r>
              <a:rPr lang="en-US" sz="1800" dirty="0" smtClean="0">
                <a:solidFill>
                  <a:srgbClr val="FF0000"/>
                </a:solidFill>
                <a:latin typeface="Arial" charset="0"/>
                <a:ea typeface="ＭＳ Ｐゴシック" charset="0"/>
                <a:cs typeface="Arial" charset="0"/>
              </a:rPr>
              <a:t>Limited energy resolution</a:t>
            </a:r>
          </a:p>
        </p:txBody>
      </p:sp>
    </p:spTree>
    <p:extLst>
      <p:ext uri="{BB962C8B-B14F-4D97-AF65-F5344CB8AC3E}">
        <p14:creationId xmlns:p14="http://schemas.microsoft.com/office/powerpoint/2010/main" val="410269548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9171D4-32CC-604B-B357-0F9C0E51934C}" type="slidenum">
              <a:rPr lang="en-US" sz="1200">
                <a:solidFill>
                  <a:srgbClr val="898989"/>
                </a:solidFill>
              </a:rPr>
              <a:pPr eaLnBrk="1" hangingPunct="1"/>
              <a:t>24</a:t>
            </a:fld>
            <a:endParaRPr lang="en-US" sz="1200">
              <a:solidFill>
                <a:srgbClr val="898989"/>
              </a:solidFill>
            </a:endParaRPr>
          </a:p>
        </p:txBody>
      </p:sp>
      <p:sp>
        <p:nvSpPr>
          <p:cNvPr id="10" name="Date Placeholder 9"/>
          <p:cNvSpPr>
            <a:spLocks noGrp="1"/>
          </p:cNvSpPr>
          <p:nvPr>
            <p:ph type="dt" sz="quarter" idx="10"/>
          </p:nvPr>
        </p:nvSpPr>
        <p:spPr/>
        <p:txBody>
          <a:bodyPr/>
          <a:lstStyle/>
          <a:p>
            <a:pPr>
              <a:defRPr/>
            </a:pPr>
            <a:r>
              <a:rPr lang="en-US"/>
              <a:t>29/06/16</a:t>
            </a:r>
          </a:p>
        </p:txBody>
      </p:sp>
      <p:sp>
        <p:nvSpPr>
          <p:cNvPr id="15" name="Title 8"/>
          <p:cNvSpPr txBox="1">
            <a:spLocks/>
          </p:cNvSpPr>
          <p:nvPr/>
        </p:nvSpPr>
        <p:spPr bwMode="auto">
          <a:xfrm>
            <a:off x="0" y="0"/>
            <a:ext cx="7791450" cy="685800"/>
          </a:xfrm>
          <a:prstGeom prst="rect">
            <a:avLst/>
          </a:prstGeom>
          <a:gradFill flip="none" rotWithShape="1">
            <a:gsLst>
              <a:gs pos="31000">
                <a:schemeClr val="accent4">
                  <a:lumMod val="75000"/>
                </a:schemeClr>
              </a:gs>
              <a:gs pos="100000">
                <a:srgbClr val="FFFFFF"/>
              </a:gs>
            </a:gsLst>
            <a:lin ang="0" scaled="1"/>
            <a:tileRect/>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pPr algn="l" eaLnBrk="1" fontAlgn="auto" hangingPunct="1">
              <a:spcAft>
                <a:spcPts val="0"/>
              </a:spcAft>
              <a:defRPr/>
            </a:pPr>
            <a:r>
              <a:rPr lang="en-US" sz="3600" dirty="0" smtClean="0">
                <a:solidFill>
                  <a:schemeClr val="bg1"/>
                </a:solidFill>
              </a:rPr>
              <a:t>Large Scale Anisotropy - HAWC</a:t>
            </a:r>
            <a:endParaRPr lang="en-US" sz="3600" b="1" dirty="0" smtClean="0">
              <a:solidFill>
                <a:schemeClr val="bg1"/>
              </a:solidFill>
            </a:endParaRPr>
          </a:p>
        </p:txBody>
      </p:sp>
      <p:pic>
        <p:nvPicPr>
          <p:cNvPr id="80907"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0" y="762000"/>
            <a:ext cx="9145766" cy="5257800"/>
            <a:chOff x="0" y="685800"/>
            <a:chExt cx="9145766" cy="5257800"/>
          </a:xfrm>
        </p:grpSpPr>
        <p:grpSp>
          <p:nvGrpSpPr>
            <p:cNvPr id="3" name="Group 2"/>
            <p:cNvGrpSpPr/>
            <p:nvPr/>
          </p:nvGrpSpPr>
          <p:grpSpPr>
            <a:xfrm>
              <a:off x="0" y="685800"/>
              <a:ext cx="9145766" cy="5257800"/>
              <a:chOff x="0" y="685800"/>
              <a:chExt cx="9145766" cy="5257800"/>
            </a:xfrm>
          </p:grpSpPr>
          <p:pic>
            <p:nvPicPr>
              <p:cNvPr id="4" name="Picture 3" descr="AllLSASmooth.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85800"/>
                <a:ext cx="9145766" cy="5029200"/>
              </a:xfrm>
              <a:prstGeom prst="rect">
                <a:avLst/>
              </a:prstGeom>
            </p:spPr>
          </p:pic>
          <p:sp>
            <p:nvSpPr>
              <p:cNvPr id="12" name="Content Placeholder 2"/>
              <p:cNvSpPr txBox="1">
                <a:spLocks/>
              </p:cNvSpPr>
              <p:nvPr/>
            </p:nvSpPr>
            <p:spPr bwMode="auto">
              <a:xfrm>
                <a:off x="5943600" y="5486400"/>
                <a:ext cx="3200400" cy="457200"/>
              </a:xfrm>
              <a:prstGeom prst="rect">
                <a:avLst/>
              </a:prstGeom>
              <a:solidFill>
                <a:srgbClr val="FFFFFF"/>
              </a:solidFill>
              <a:ln>
                <a:noFill/>
              </a:ln>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 indent="0"/>
                <a:r>
                  <a:rPr lang="en-US" sz="1200" dirty="0" smtClean="0">
                    <a:cs typeface="Arial" charset="0"/>
                  </a:rPr>
                  <a:t>Measurements of Cosmic Ray Anisotropy with HAWC – D. </a:t>
                </a:r>
                <a:r>
                  <a:rPr lang="en-US" sz="1200" dirty="0" err="1" smtClean="0">
                    <a:cs typeface="Arial" charset="0"/>
                  </a:rPr>
                  <a:t>Fiorino</a:t>
                </a:r>
                <a:r>
                  <a:rPr lang="en-US" sz="1200" dirty="0" smtClean="0">
                    <a:cs typeface="Arial" charset="0"/>
                  </a:rPr>
                  <a:t>, </a:t>
                </a:r>
                <a:r>
                  <a:rPr lang="en-US" sz="1200" dirty="0" err="1" smtClean="0">
                    <a:cs typeface="Arial" charset="0"/>
                  </a:rPr>
                  <a:t>TeVPA</a:t>
                </a:r>
                <a:r>
                  <a:rPr lang="en-US" sz="1200" dirty="0" smtClean="0">
                    <a:cs typeface="Arial" charset="0"/>
                  </a:rPr>
                  <a:t> 2016</a:t>
                </a:r>
              </a:p>
            </p:txBody>
          </p:sp>
        </p:grpSp>
        <p:sp>
          <p:nvSpPr>
            <p:cNvPr id="14" name="Content Placeholder 2"/>
            <p:cNvSpPr txBox="1">
              <a:spLocks/>
            </p:cNvSpPr>
            <p:nvPr/>
          </p:nvSpPr>
          <p:spPr bwMode="auto">
            <a:xfrm>
              <a:off x="24066" y="685800"/>
              <a:ext cx="3200400" cy="1295400"/>
            </a:xfrm>
            <a:prstGeom prst="rect">
              <a:avLst/>
            </a:prstGeom>
            <a:solidFill>
              <a:srgbClr val="FFFFFF"/>
            </a:solidFill>
            <a:ln>
              <a:noFill/>
            </a:ln>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 indent="0"/>
              <a:endParaRPr lang="en-US" sz="1200" dirty="0" smtClean="0">
                <a:cs typeface="Arial" charset="0"/>
              </a:endParaRPr>
            </a:p>
          </p:txBody>
        </p:sp>
      </p:grpSp>
      <p:sp>
        <p:nvSpPr>
          <p:cNvPr id="16" name="Footer Placeholder 2"/>
          <p:cNvSpPr>
            <a:spLocks noGrp="1"/>
          </p:cNvSpPr>
          <p:nvPr>
            <p:ph type="ftr" sz="quarter" idx="11"/>
          </p:nvPr>
        </p:nvSpPr>
        <p:spPr>
          <a:xfrm>
            <a:off x="3124200" y="6356350"/>
            <a:ext cx="2895600" cy="365125"/>
          </a:xfrm>
        </p:spPr>
        <p:txBody>
          <a:bodyPr/>
          <a:lstStyle/>
          <a:p>
            <a:pPr>
              <a:defRPr/>
            </a:pPr>
            <a:r>
              <a:rPr lang="en-US"/>
              <a:t>Z. Hampel-Arias, IIHE</a:t>
            </a:r>
            <a:endParaRPr lang="en-US" dirty="0"/>
          </a:p>
        </p:txBody>
      </p:sp>
      <p:sp>
        <p:nvSpPr>
          <p:cNvPr id="20" name="Content Placeholder 2"/>
          <p:cNvSpPr txBox="1">
            <a:spLocks/>
          </p:cNvSpPr>
          <p:nvPr/>
        </p:nvSpPr>
        <p:spPr bwMode="auto">
          <a:xfrm>
            <a:off x="-22460" y="762000"/>
            <a:ext cx="383246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2014" indent="0" defTabSz="1058863" eaLnBrk="1" hangingPunct="1">
              <a:lnSpc>
                <a:spcPct val="140000"/>
              </a:lnSpc>
              <a:spcBef>
                <a:spcPts val="600"/>
              </a:spcBef>
              <a:buNone/>
            </a:pPr>
            <a:r>
              <a:rPr lang="en-US" sz="1800" dirty="0" smtClean="0">
                <a:latin typeface="Arial" charset="0"/>
                <a:ea typeface="ＭＳ Ｐゴシック" charset="0"/>
                <a:cs typeface="Arial" charset="0"/>
              </a:rPr>
              <a:t>Can study anisotropy features in greater detail</a:t>
            </a:r>
            <a:r>
              <a:rPr lang="en-US" sz="1800" b="1" dirty="0" smtClean="0">
                <a:latin typeface="Arial" charset="0"/>
                <a:ea typeface="ＭＳ Ｐゴシック" charset="0"/>
                <a:cs typeface="Arial" charset="0"/>
              </a:rPr>
              <a:t>:</a:t>
            </a:r>
            <a:r>
              <a:rPr lang="en-US" sz="1800" dirty="0">
                <a:latin typeface="Arial" charset="0"/>
                <a:ea typeface="ＭＳ Ｐゴシック" charset="0"/>
                <a:cs typeface="Arial" charset="0"/>
              </a:rPr>
              <a:t> </a:t>
            </a:r>
            <a:r>
              <a:rPr lang="en-US" sz="1800" dirty="0" smtClean="0">
                <a:latin typeface="Arial" charset="0"/>
                <a:ea typeface="ＭＳ Ｐゴシック" charset="0"/>
                <a:cs typeface="Arial" charset="0"/>
              </a:rPr>
              <a:t>spatial, </a:t>
            </a:r>
            <a:r>
              <a:rPr lang="en-US" sz="1800" b="1" u="sng" dirty="0" smtClean="0">
                <a:latin typeface="Arial" charset="0"/>
                <a:ea typeface="ＭＳ Ｐゴシック" charset="0"/>
                <a:cs typeface="Arial" charset="0"/>
              </a:rPr>
              <a:t>energy</a:t>
            </a:r>
            <a:endParaRPr lang="en-US" sz="1800" b="1" u="sng" dirty="0">
              <a:latin typeface="Arial" charset="0"/>
              <a:ea typeface="ＭＳ Ｐゴシック" charset="0"/>
              <a:cs typeface="Arial" charset="0"/>
            </a:endParaRPr>
          </a:p>
        </p:txBody>
      </p:sp>
    </p:spTree>
    <p:extLst>
      <p:ext uri="{BB962C8B-B14F-4D97-AF65-F5344CB8AC3E}">
        <p14:creationId xmlns:p14="http://schemas.microsoft.com/office/powerpoint/2010/main" val="351376576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5" name="Group 1"/>
          <p:cNvGrpSpPr>
            <a:grpSpLocks/>
          </p:cNvGrpSpPr>
          <p:nvPr/>
        </p:nvGrpSpPr>
        <p:grpSpPr bwMode="auto">
          <a:xfrm>
            <a:off x="152400" y="609600"/>
            <a:ext cx="4572000" cy="3671071"/>
            <a:chOff x="152400" y="1946275"/>
            <a:chExt cx="4572000" cy="3671071"/>
          </a:xfrm>
        </p:grpSpPr>
        <p:pic>
          <p:nvPicPr>
            <p:cNvPr id="52233" name="Picture 2" descr="Aeff.png"/>
            <p:cNvPicPr>
              <a:picLocks noChangeAspect="1"/>
            </p:cNvPicPr>
            <p:nvPr/>
          </p:nvPicPr>
          <p:blipFill>
            <a:blip r:embed="rId3" cstate="email">
              <a:extLst>
                <a:ext uri="{28A0092B-C50C-407E-A947-70E740481C1C}">
                  <a14:useLocalDpi xmlns:a14="http://schemas.microsoft.com/office/drawing/2010/main"/>
                </a:ext>
              </a:extLst>
            </a:blip>
            <a:srcRect l="2528" r="8766"/>
            <a:stretch>
              <a:fillRect/>
            </a:stretch>
          </p:blipFill>
          <p:spPr bwMode="auto">
            <a:xfrm>
              <a:off x="152400" y="2174875"/>
              <a:ext cx="4572000" cy="344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4" name="Content Placeholder 2"/>
            <p:cNvSpPr txBox="1">
              <a:spLocks/>
            </p:cNvSpPr>
            <p:nvPr/>
          </p:nvSpPr>
          <p:spPr bwMode="auto">
            <a:xfrm>
              <a:off x="1524000" y="1946275"/>
              <a:ext cx="2286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50000"/>
                </a:lnSpc>
              </a:pPr>
              <a:r>
                <a:rPr lang="is-IS" sz="1800" dirty="0">
                  <a:latin typeface="PT Serif" charset="0"/>
                  <a:cs typeface="PT Serif" charset="0"/>
                </a:rPr>
                <a:t>Detector Efficiency</a:t>
              </a:r>
            </a:p>
          </p:txBody>
        </p:sp>
      </p:grpSp>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cxnSp>
        <p:nvCxnSpPr>
          <p:cNvPr id="12" name="Straight Connector 1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2230" name="Content Placeholder 2"/>
          <p:cNvSpPr txBox="1">
            <a:spLocks/>
          </p:cNvSpPr>
          <p:nvPr/>
        </p:nvSpPr>
        <p:spPr bwMode="auto">
          <a:xfrm>
            <a:off x="838200" y="4495800"/>
            <a:ext cx="3505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2880" indent="-164592">
              <a:lnSpc>
                <a:spcPct val="120000"/>
              </a:lnSpc>
              <a:buFont typeface="Arial" charset="0"/>
              <a:buChar char="•"/>
            </a:pPr>
            <a:r>
              <a:rPr lang="en-US" sz="1800" dirty="0" err="1" smtClean="0">
                <a:cs typeface="Arial" charset="0"/>
              </a:rPr>
              <a:t>A</a:t>
            </a:r>
            <a:r>
              <a:rPr lang="en-US" sz="1800" baseline="-25000" dirty="0" err="1" smtClean="0">
                <a:cs typeface="Arial" charset="0"/>
              </a:rPr>
              <a:t>eff</a:t>
            </a:r>
            <a:r>
              <a:rPr lang="en-US" sz="1800" dirty="0" smtClean="0">
                <a:cs typeface="Arial" charset="0"/>
              </a:rPr>
              <a:t> equal </a:t>
            </a:r>
            <a:r>
              <a:rPr lang="en-US" sz="1800" dirty="0">
                <a:cs typeface="Arial" charset="0"/>
              </a:rPr>
              <a:t>to detector area (22,000 m</a:t>
            </a:r>
            <a:r>
              <a:rPr lang="en-US" sz="1800" baseline="30000" dirty="0">
                <a:cs typeface="Arial" charset="0"/>
              </a:rPr>
              <a:t>2</a:t>
            </a:r>
            <a:r>
              <a:rPr lang="en-US" sz="1800" dirty="0">
                <a:cs typeface="Arial" charset="0"/>
              </a:rPr>
              <a:t>) beyond </a:t>
            </a:r>
            <a:r>
              <a:rPr lang="en-US" sz="1800" b="1" dirty="0" smtClean="0">
                <a:cs typeface="Arial" charset="0"/>
              </a:rPr>
              <a:t>~30 </a:t>
            </a:r>
            <a:r>
              <a:rPr lang="en-US" sz="1800" b="1" dirty="0" err="1" smtClean="0">
                <a:cs typeface="Arial" charset="0"/>
              </a:rPr>
              <a:t>TeV</a:t>
            </a:r>
            <a:endParaRPr lang="en-US" sz="1800" dirty="0">
              <a:cs typeface="Arial" charset="0"/>
            </a:endParaRPr>
          </a:p>
          <a:p>
            <a:pPr marL="182880" indent="-164592">
              <a:lnSpc>
                <a:spcPct val="120000"/>
              </a:lnSpc>
              <a:buFont typeface="Arial" charset="0"/>
              <a:buChar char="•"/>
            </a:pPr>
            <a:r>
              <a:rPr lang="en-US" sz="1800" dirty="0">
                <a:cs typeface="Arial" charset="0"/>
              </a:rPr>
              <a:t>Flattening of efficiency indicates linear response</a:t>
            </a:r>
            <a:r>
              <a:rPr lang="en-US" sz="1800" dirty="0" smtClean="0">
                <a:cs typeface="Arial" charset="0"/>
              </a:rPr>
              <a:t>.</a:t>
            </a:r>
          </a:p>
        </p:txBody>
      </p:sp>
      <p:pic>
        <p:nvPicPr>
          <p:cNvPr id="52231" name="Picture 5" descr="HAWC.tif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A51B34-934A-F44A-8A0B-46A9D34C9236}" type="slidenum">
              <a:rPr lang="en-US" sz="1200">
                <a:solidFill>
                  <a:srgbClr val="898989"/>
                </a:solidFill>
              </a:rPr>
              <a:pPr eaLnBrk="1" hangingPunct="1"/>
              <a:t>25</a:t>
            </a:fld>
            <a:endParaRPr lang="en-US" sz="1200" dirty="0">
              <a:solidFill>
                <a:srgbClr val="898989"/>
              </a:solidFill>
            </a:endParaRPr>
          </a:p>
        </p:txBody>
      </p:sp>
      <p:pic>
        <p:nvPicPr>
          <p:cNvPr id="14" name="Picture 2" descr="ResponseMatrix.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4800600" y="1021912"/>
            <a:ext cx="4237540" cy="333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2"/>
          <p:cNvSpPr txBox="1">
            <a:spLocks/>
          </p:cNvSpPr>
          <p:nvPr/>
        </p:nvSpPr>
        <p:spPr bwMode="auto">
          <a:xfrm>
            <a:off x="5486400" y="1371600"/>
            <a:ext cx="1828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7F7F7F"/>
                </a:solidFill>
                <a:cs typeface="Arial" charset="0"/>
              </a:rPr>
              <a:t>Linear </a:t>
            </a:r>
            <a:r>
              <a:rPr lang="en-US" sz="1800" dirty="0" smtClean="0">
                <a:solidFill>
                  <a:srgbClr val="7F7F7F"/>
                </a:solidFill>
                <a:cs typeface="Arial" charset="0"/>
              </a:rPr>
              <a:t>response</a:t>
            </a:r>
          </a:p>
          <a:p>
            <a:r>
              <a:rPr lang="en-US" sz="1800" b="1" dirty="0" smtClean="0">
                <a:solidFill>
                  <a:srgbClr val="7F7F7F"/>
                </a:solidFill>
                <a:cs typeface="Arial" charset="0"/>
              </a:rPr>
              <a:t>E&gt;30 </a:t>
            </a:r>
            <a:r>
              <a:rPr lang="en-US" sz="1800" b="1" dirty="0" err="1">
                <a:solidFill>
                  <a:srgbClr val="7F7F7F"/>
                </a:solidFill>
                <a:cs typeface="Arial" charset="0"/>
              </a:rPr>
              <a:t>TeV</a:t>
            </a:r>
            <a:endParaRPr lang="en-US" sz="1800" b="1" dirty="0">
              <a:solidFill>
                <a:srgbClr val="7F7F7F"/>
              </a:solidFill>
              <a:cs typeface="Arial" charset="0"/>
            </a:endParaRPr>
          </a:p>
        </p:txBody>
      </p:sp>
      <p:sp>
        <p:nvSpPr>
          <p:cNvPr id="17" name="Content Placeholder 2"/>
          <p:cNvSpPr txBox="1">
            <a:spLocks/>
          </p:cNvSpPr>
          <p:nvPr/>
        </p:nvSpPr>
        <p:spPr bwMode="auto">
          <a:xfrm>
            <a:off x="5638800" y="609600"/>
            <a:ext cx="2286000" cy="594360"/>
          </a:xfrm>
          <a:prstGeom prst="rect">
            <a:avLst/>
          </a:prstGeom>
          <a:solidFill>
            <a:schemeClr val="bg1"/>
          </a:solidFill>
          <a:ln>
            <a:noFill/>
          </a:ln>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50000"/>
              </a:lnSpc>
            </a:pPr>
            <a:r>
              <a:rPr lang="is-IS" sz="1800" dirty="0" smtClean="0">
                <a:latin typeface="PT Serif" charset="0"/>
                <a:cs typeface="PT Serif" charset="0"/>
              </a:rPr>
              <a:t>Response Matrix</a:t>
            </a:r>
            <a:endParaRPr lang="is-IS" sz="1800" dirty="0">
              <a:latin typeface="PT Serif" charset="0"/>
              <a:cs typeface="PT Serif" charset="0"/>
            </a:endParaRPr>
          </a:p>
        </p:txBody>
      </p:sp>
      <p:sp>
        <p:nvSpPr>
          <p:cNvPr id="18" name="Content Placeholder 2"/>
          <p:cNvSpPr txBox="1">
            <a:spLocks/>
          </p:cNvSpPr>
          <p:nvPr/>
        </p:nvSpPr>
        <p:spPr bwMode="auto">
          <a:xfrm>
            <a:off x="5257800" y="4343400"/>
            <a:ext cx="350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2880" indent="-164592">
              <a:lnSpc>
                <a:spcPct val="120000"/>
              </a:lnSpc>
              <a:buFont typeface="Arial" charset="0"/>
              <a:buChar char="•"/>
            </a:pPr>
            <a:r>
              <a:rPr lang="en-US" sz="1800" dirty="0" smtClean="0">
                <a:cs typeface="Arial" charset="0"/>
              </a:rPr>
              <a:t>Connects </a:t>
            </a:r>
            <a:r>
              <a:rPr lang="en-US" sz="1800" dirty="0" err="1">
                <a:cs typeface="Arial" charset="0"/>
              </a:rPr>
              <a:t>E</a:t>
            </a:r>
            <a:r>
              <a:rPr lang="en-US" sz="1800" baseline="-25000" dirty="0" err="1">
                <a:cs typeface="Arial" charset="0"/>
              </a:rPr>
              <a:t>reco</a:t>
            </a:r>
            <a:r>
              <a:rPr lang="en-US" sz="1800" dirty="0">
                <a:cs typeface="Arial" charset="0"/>
              </a:rPr>
              <a:t> to </a:t>
            </a:r>
            <a:r>
              <a:rPr lang="en-US" sz="1800" dirty="0" err="1" smtClean="0">
                <a:cs typeface="Arial" charset="0"/>
              </a:rPr>
              <a:t>E</a:t>
            </a:r>
            <a:r>
              <a:rPr lang="en-US" sz="1800" baseline="-25000" dirty="0" err="1" smtClean="0">
                <a:cs typeface="Arial" charset="0"/>
              </a:rPr>
              <a:t>true</a:t>
            </a:r>
            <a:endParaRPr lang="en-US" sz="1800" baseline="-25000" dirty="0" smtClean="0">
              <a:cs typeface="Arial" charset="0"/>
            </a:endParaRPr>
          </a:p>
          <a:p>
            <a:pPr marL="182880" indent="-164592">
              <a:lnSpc>
                <a:spcPct val="120000"/>
              </a:lnSpc>
              <a:buFont typeface="Arial" charset="0"/>
              <a:buChar char="•"/>
            </a:pPr>
            <a:r>
              <a:rPr lang="en-US" sz="1800" dirty="0" err="1" smtClean="0">
                <a:cs typeface="Arial" charset="0"/>
              </a:rPr>
              <a:t>E</a:t>
            </a:r>
            <a:r>
              <a:rPr lang="en-US" sz="1800" baseline="-25000" dirty="0" err="1" smtClean="0">
                <a:cs typeface="Arial" charset="0"/>
              </a:rPr>
              <a:t>reco</a:t>
            </a:r>
            <a:r>
              <a:rPr lang="en-US" sz="1800" dirty="0" smtClean="0">
                <a:cs typeface="Arial" charset="0"/>
              </a:rPr>
              <a:t> </a:t>
            </a:r>
            <a:r>
              <a:rPr lang="en-US" sz="1800" b="1" dirty="0" smtClean="0">
                <a:cs typeface="Arial" charset="0"/>
              </a:rPr>
              <a:t>proton</a:t>
            </a:r>
            <a:r>
              <a:rPr lang="en-US" sz="1800" dirty="0" smtClean="0">
                <a:cs typeface="Arial" charset="0"/>
              </a:rPr>
              <a:t> hypothesis based</a:t>
            </a:r>
          </a:p>
          <a:p>
            <a:pPr marL="182880" indent="-164592">
              <a:lnSpc>
                <a:spcPct val="120000"/>
              </a:lnSpc>
              <a:buFont typeface="Arial" charset="0"/>
              <a:buChar char="•"/>
            </a:pPr>
            <a:r>
              <a:rPr lang="en-US" sz="1800" dirty="0" smtClean="0">
                <a:cs typeface="Arial" charset="0"/>
              </a:rPr>
              <a:t>Must </a:t>
            </a:r>
            <a:r>
              <a:rPr lang="en-US" sz="1800" b="1" dirty="0" smtClean="0">
                <a:cs typeface="Arial" charset="0"/>
              </a:rPr>
              <a:t>assume</a:t>
            </a:r>
            <a:r>
              <a:rPr lang="en-US" sz="1800" dirty="0" smtClean="0">
                <a:cs typeface="Arial" charset="0"/>
              </a:rPr>
              <a:t> spectrum: </a:t>
            </a:r>
          </a:p>
          <a:p>
            <a:pPr marL="18288" indent="0">
              <a:lnSpc>
                <a:spcPct val="120000"/>
              </a:lnSpc>
            </a:pPr>
            <a:r>
              <a:rPr lang="en-US" sz="1800" dirty="0" smtClean="0">
                <a:cs typeface="Arial" charset="0"/>
              </a:rPr>
              <a:t>    fits to CREAM-II flight data</a:t>
            </a:r>
          </a:p>
          <a:p>
            <a:pPr marL="18288" lvl="2" indent="0" algn="ctr">
              <a:lnSpc>
                <a:spcPct val="120000"/>
              </a:lnSpc>
            </a:pPr>
            <a:r>
              <a:rPr lang="en-US" sz="1800" dirty="0" smtClean="0">
                <a:cs typeface="Arial" charset="0"/>
              </a:rPr>
              <a:t>p, He, C, O, Si, Mg, Ne, Fe</a:t>
            </a:r>
          </a:p>
          <a:p>
            <a:pPr marL="182880" indent="-164592">
              <a:lnSpc>
                <a:spcPct val="120000"/>
              </a:lnSpc>
              <a:buFont typeface="Arial" charset="0"/>
              <a:buChar char="•"/>
            </a:pPr>
            <a:endParaRPr lang="en-US" sz="1800" dirty="0" smtClean="0">
              <a:cs typeface="Arial" charset="0"/>
            </a:endParaRPr>
          </a:p>
        </p:txBody>
      </p:sp>
      <p:sp>
        <p:nvSpPr>
          <p:cNvPr id="13"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Detector Response to Cosmic Rays</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12"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Reconstructed Data Sample</a:t>
            </a:r>
          </a:p>
        </p:txBody>
      </p:sp>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56329" name="Picture 5" descr="HAWC.tif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DE05C5-D8E5-F042-9A84-7DF42D828637}" type="slidenum">
              <a:rPr lang="en-US" sz="1200">
                <a:solidFill>
                  <a:srgbClr val="898989"/>
                </a:solidFill>
              </a:rPr>
              <a:pPr eaLnBrk="1" hangingPunct="1"/>
              <a:t>26</a:t>
            </a:fld>
            <a:endParaRPr lang="en-US" sz="1200">
              <a:solidFill>
                <a:srgbClr val="898989"/>
              </a:solidFill>
            </a:endParaRPr>
          </a:p>
        </p:txBody>
      </p:sp>
      <p:pic>
        <p:nvPicPr>
          <p:cNvPr id="13" name="Picture 2" descr="Unf-RecoSpectrum.png"/>
          <p:cNvPicPr>
            <a:picLocks noChangeAspect="1"/>
          </p:cNvPicPr>
          <p:nvPr/>
        </p:nvPicPr>
        <p:blipFill>
          <a:blip r:embed="rId5" cstate="email">
            <a:extLst>
              <a:ext uri="{28A0092B-C50C-407E-A947-70E740481C1C}">
                <a14:useLocalDpi xmlns:a14="http://schemas.microsoft.com/office/drawing/2010/main"/>
              </a:ext>
            </a:extLst>
          </a:blip>
          <a:srcRect l="2882" t="9465" r="7976"/>
          <a:stretch>
            <a:fillRect/>
          </a:stretch>
        </p:blipFill>
        <p:spPr bwMode="auto">
          <a:xfrm>
            <a:off x="2846387" y="1524000"/>
            <a:ext cx="6069013" cy="458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2"/>
          <p:cNvSpPr txBox="1">
            <a:spLocks/>
          </p:cNvSpPr>
          <p:nvPr/>
        </p:nvSpPr>
        <p:spPr bwMode="auto">
          <a:xfrm>
            <a:off x="0" y="838200"/>
            <a:ext cx="883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50000"/>
              </a:lnSpc>
              <a:buFont typeface="Arial" charset="0"/>
              <a:buChar char="•"/>
              <a:defRPr/>
            </a:pPr>
            <a:r>
              <a:rPr lang="is-IS" sz="2000" dirty="0" smtClean="0">
                <a:cs typeface="Arial" charset="0"/>
              </a:rPr>
              <a:t>Reconstructed </a:t>
            </a:r>
            <a:r>
              <a:rPr lang="is-IS" sz="2000" b="1" dirty="0" smtClean="0">
                <a:cs typeface="Arial" charset="0"/>
              </a:rPr>
              <a:t>~394 days </a:t>
            </a:r>
            <a:r>
              <a:rPr lang="is-IS" sz="2000" dirty="0" smtClean="0">
                <a:cs typeface="Arial" charset="0"/>
              </a:rPr>
              <a:t>spanning November 2014 - February 2016</a:t>
            </a:r>
          </a:p>
          <a:p>
            <a:pPr marL="0" indent="0">
              <a:lnSpc>
                <a:spcPct val="150000"/>
              </a:lnSpc>
              <a:defRPr/>
            </a:pPr>
            <a:r>
              <a:rPr lang="is-IS" sz="2000" dirty="0" smtClean="0">
                <a:cs typeface="Arial" charset="0"/>
              </a:rPr>
              <a:t>     (</a:t>
            </a:r>
            <a:r>
              <a:rPr lang="cs-CZ" sz="2000" dirty="0"/>
              <a:t>	 </a:t>
            </a:r>
            <a:r>
              <a:rPr lang="cs-CZ" sz="2000" dirty="0" smtClean="0"/>
              <a:t>         s)</a:t>
            </a:r>
            <a:br>
              <a:rPr lang="cs-CZ" sz="2000" dirty="0" smtClean="0"/>
            </a:br>
            <a:endParaRPr lang="cs-CZ" sz="2000" dirty="0" smtClean="0"/>
          </a:p>
          <a:p>
            <a:pPr>
              <a:lnSpc>
                <a:spcPct val="150000"/>
              </a:lnSpc>
              <a:buFont typeface="Arial" charset="0"/>
              <a:buChar char="•"/>
              <a:defRPr/>
            </a:pPr>
            <a:r>
              <a:rPr lang="is-IS" sz="2000" dirty="0" smtClean="0"/>
              <a:t>_________ events</a:t>
            </a:r>
          </a:p>
          <a:p>
            <a:pPr>
              <a:lnSpc>
                <a:spcPct val="150000"/>
              </a:lnSpc>
              <a:buFont typeface="Arial" charset="0"/>
              <a:buChar char="•"/>
              <a:defRPr/>
            </a:pPr>
            <a:endParaRPr lang="is-IS" sz="2000" dirty="0"/>
          </a:p>
          <a:p>
            <a:pPr>
              <a:lnSpc>
                <a:spcPct val="150000"/>
              </a:lnSpc>
              <a:buFont typeface="Arial" charset="0"/>
              <a:buChar char="•"/>
              <a:defRPr/>
            </a:pPr>
            <a:r>
              <a:rPr lang="is-IS" sz="2000" dirty="0" smtClean="0"/>
              <a:t>Core </a:t>
            </a:r>
            <a:r>
              <a:rPr lang="is-IS" sz="2000" b="1" dirty="0" smtClean="0"/>
              <a:t>ON Array</a:t>
            </a:r>
            <a:endParaRPr lang="is-IS" sz="2000" dirty="0" smtClean="0"/>
          </a:p>
          <a:p>
            <a:pPr>
              <a:lnSpc>
                <a:spcPct val="150000"/>
              </a:lnSpc>
              <a:buFont typeface="Arial" charset="0"/>
              <a:buChar char="•"/>
              <a:defRPr/>
            </a:pPr>
            <a:endParaRPr lang="is-IS" sz="2000" dirty="0" smtClean="0"/>
          </a:p>
          <a:p>
            <a:pPr>
              <a:lnSpc>
                <a:spcPct val="150000"/>
              </a:lnSpc>
              <a:buFont typeface="Arial" charset="0"/>
              <a:buChar char="•"/>
              <a:defRPr/>
            </a:pPr>
            <a:r>
              <a:rPr lang="en-US" sz="2000" dirty="0" err="1">
                <a:latin typeface="Calibri" pitchFamily="1" charset="0"/>
              </a:rPr>
              <a:t>cos</a:t>
            </a:r>
            <a:r>
              <a:rPr lang="en-US" sz="2000" dirty="0">
                <a:latin typeface="Calibri" pitchFamily="1" charset="0"/>
              </a:rPr>
              <a:t>(</a:t>
            </a:r>
            <a:r>
              <a:rPr lang="el-GR" sz="2000" dirty="0">
                <a:latin typeface="Calibri" pitchFamily="1" charset="0"/>
              </a:rPr>
              <a:t>θ</a:t>
            </a:r>
            <a:r>
              <a:rPr lang="en-US" sz="2000" dirty="0">
                <a:latin typeface="Calibri" pitchFamily="1" charset="0"/>
              </a:rPr>
              <a:t>)</a:t>
            </a:r>
            <a:r>
              <a:rPr lang="en-US" sz="2000" dirty="0">
                <a:cs typeface="Arial" charset="0"/>
              </a:rPr>
              <a:t> &gt; </a:t>
            </a:r>
            <a:r>
              <a:rPr lang="en-US" sz="2000" dirty="0" smtClean="0">
                <a:cs typeface="Arial" charset="0"/>
              </a:rPr>
              <a:t>0.96</a:t>
            </a:r>
          </a:p>
        </p:txBody>
      </p:sp>
      <p:graphicFrame>
        <p:nvGraphicFramePr>
          <p:cNvPr id="15" name="Object 6"/>
          <p:cNvGraphicFramePr>
            <a:graphicFrameLocks noChangeAspect="1"/>
          </p:cNvGraphicFramePr>
          <p:nvPr>
            <p:extLst>
              <p:ext uri="{D42A27DB-BD31-4B8C-83A1-F6EECF244321}">
                <p14:modId xmlns:p14="http://schemas.microsoft.com/office/powerpoint/2010/main" val="3767475414"/>
              </p:ext>
            </p:extLst>
          </p:nvPr>
        </p:nvGraphicFramePr>
        <p:xfrm>
          <a:off x="381000" y="2286000"/>
          <a:ext cx="1358900" cy="381000"/>
        </p:xfrm>
        <a:graphic>
          <a:graphicData uri="http://schemas.openxmlformats.org/presentationml/2006/ole">
            <mc:AlternateContent xmlns:mc="http://schemas.openxmlformats.org/markup-compatibility/2006">
              <mc:Choice xmlns:v="urn:schemas-microsoft-com:vml" Requires="v">
                <p:oleObj spid="_x0000_s1257" name="Equation" r:id="rId6" imgW="723900" imgH="203200" progId="Equation.3">
                  <p:embed/>
                </p:oleObj>
              </mc:Choice>
              <mc:Fallback>
                <p:oleObj name="Equation" r:id="rId6" imgW="723900" imgH="203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2286000"/>
                        <a:ext cx="1358900" cy="381000"/>
                      </a:xfrm>
                      <a:prstGeom prst="rect">
                        <a:avLst/>
                      </a:prstGeom>
                      <a:noFill/>
                      <a:ln>
                        <a:noFill/>
                      </a:ln>
                      <a:extLst/>
                    </p:spPr>
                  </p:pic>
                </p:oleObj>
              </mc:Fallback>
            </mc:AlternateContent>
          </a:graphicData>
        </a:graphic>
      </p:graphicFrame>
      <p:graphicFrame>
        <p:nvGraphicFramePr>
          <p:cNvPr id="16" name="Object 6"/>
          <p:cNvGraphicFramePr>
            <a:graphicFrameLocks noChangeAspect="1"/>
          </p:cNvGraphicFramePr>
          <p:nvPr/>
        </p:nvGraphicFramePr>
        <p:xfrm>
          <a:off x="512763" y="1447800"/>
          <a:ext cx="1196975" cy="341313"/>
        </p:xfrm>
        <a:graphic>
          <a:graphicData uri="http://schemas.openxmlformats.org/presentationml/2006/ole">
            <mc:AlternateContent xmlns:mc="http://schemas.openxmlformats.org/markup-compatibility/2006">
              <mc:Choice xmlns:v="urn:schemas-microsoft-com:vml" Requires="v">
                <p:oleObj spid="_x0000_s1258" name="Equation" r:id="rId8" imgW="711200" imgH="203200" progId="Equation.3">
                  <p:embed/>
                </p:oleObj>
              </mc:Choice>
              <mc:Fallback>
                <p:oleObj name="Equation" r:id="rId8" imgW="711200" imgH="203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2763" y="1447800"/>
                        <a:ext cx="11969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941636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14"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Unfolded Spectrum</a:t>
            </a:r>
          </a:p>
        </p:txBody>
      </p:sp>
      <p:pic>
        <p:nvPicPr>
          <p:cNvPr id="58375" name="Picture 5" descr="HAWC.tif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B85F9E0-1F30-0542-BF7A-4408E3AB264B}" type="slidenum">
              <a:rPr lang="en-US" sz="1200">
                <a:solidFill>
                  <a:srgbClr val="898989"/>
                </a:solidFill>
              </a:rPr>
              <a:pPr eaLnBrk="1" hangingPunct="1"/>
              <a:t>27</a:t>
            </a:fld>
            <a:endParaRPr lang="en-US" sz="1200">
              <a:solidFill>
                <a:srgbClr val="898989"/>
              </a:solidFill>
            </a:endParaRPr>
          </a:p>
        </p:txBody>
      </p:sp>
      <p:pic>
        <p:nvPicPr>
          <p:cNvPr id="9" name="Picture 2" descr="Unf-CRSpectrum.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113" y="1219200"/>
            <a:ext cx="557371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txBox="1">
            <a:spLocks/>
          </p:cNvSpPr>
          <p:nvPr/>
        </p:nvSpPr>
        <p:spPr bwMode="auto">
          <a:xfrm>
            <a:off x="5638800" y="1143000"/>
            <a:ext cx="3505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50000"/>
              </a:lnSpc>
              <a:defRPr/>
            </a:pPr>
            <a:r>
              <a:rPr lang="en-US" sz="2000" b="1" u="sng" dirty="0" smtClean="0">
                <a:cs typeface="Arial" charset="0"/>
              </a:rPr>
              <a:t>Bayesian Unfolding</a:t>
            </a:r>
          </a:p>
          <a:p>
            <a:pPr marL="342900" indent="-342900">
              <a:lnSpc>
                <a:spcPct val="150000"/>
              </a:lnSpc>
              <a:buFont typeface="Arial"/>
              <a:buChar char="•"/>
              <a:defRPr/>
            </a:pPr>
            <a:r>
              <a:rPr lang="en-US" sz="2000" dirty="0" smtClean="0">
                <a:cs typeface="Arial" charset="0"/>
              </a:rPr>
              <a:t>A la </a:t>
            </a:r>
            <a:r>
              <a:rPr lang="en-US" sz="2000" dirty="0" err="1" smtClean="0">
                <a:cs typeface="Arial" charset="0"/>
              </a:rPr>
              <a:t>D’Agostini</a:t>
            </a:r>
            <a:r>
              <a:rPr lang="en-US" sz="2000" dirty="0" smtClean="0">
                <a:cs typeface="Arial" charset="0"/>
              </a:rPr>
              <a:t> </a:t>
            </a:r>
            <a:r>
              <a:rPr lang="en-US" sz="2000" baseline="30000" dirty="0" smtClean="0">
                <a:cs typeface="Arial" charset="0"/>
              </a:rPr>
              <a:t>[1]</a:t>
            </a:r>
            <a:endParaRPr lang="en-US" sz="2000" dirty="0" smtClean="0">
              <a:cs typeface="Arial" charset="0"/>
            </a:endParaRPr>
          </a:p>
          <a:p>
            <a:pPr marL="342900" indent="-342900">
              <a:lnSpc>
                <a:spcPct val="150000"/>
              </a:lnSpc>
              <a:buFont typeface="Arial"/>
              <a:buChar char="•"/>
              <a:defRPr/>
            </a:pPr>
            <a:r>
              <a:rPr lang="en-US" sz="2000" dirty="0" smtClean="0">
                <a:cs typeface="Arial" charset="0"/>
              </a:rPr>
              <a:t>Converged in 2 iterations</a:t>
            </a:r>
          </a:p>
          <a:p>
            <a:pPr lvl="1">
              <a:lnSpc>
                <a:spcPct val="150000"/>
              </a:lnSpc>
              <a:defRPr/>
            </a:pPr>
            <a:r>
              <a:rPr lang="en-US" sz="1600" dirty="0" smtClean="0">
                <a:cs typeface="Arial" charset="0"/>
              </a:rPr>
              <a:t>(KS test btw </a:t>
            </a:r>
            <a:r>
              <a:rPr lang="en-US" sz="1600" dirty="0" err="1">
                <a:cs typeface="Arial" charset="0"/>
              </a:rPr>
              <a:t>iters</a:t>
            </a:r>
            <a:r>
              <a:rPr lang="en-US" sz="1600" dirty="0">
                <a:cs typeface="Arial" charset="0"/>
              </a:rPr>
              <a:t> &lt; </a:t>
            </a:r>
            <a:r>
              <a:rPr lang="en-US" sz="1600" dirty="0" smtClean="0">
                <a:cs typeface="Arial" charset="0"/>
              </a:rPr>
              <a:t>10</a:t>
            </a:r>
            <a:r>
              <a:rPr lang="en-US" sz="1600" baseline="30000" dirty="0" smtClean="0">
                <a:cs typeface="Arial" charset="0"/>
              </a:rPr>
              <a:t>-3</a:t>
            </a:r>
            <a:r>
              <a:rPr lang="en-US" sz="1600" dirty="0" smtClean="0">
                <a:cs typeface="Arial" charset="0"/>
              </a:rPr>
              <a:t>)</a:t>
            </a:r>
          </a:p>
          <a:p>
            <a:pPr marL="342900" indent="-342900">
              <a:lnSpc>
                <a:spcPct val="150000"/>
              </a:lnSpc>
              <a:buFont typeface="Arial"/>
              <a:buChar char="•"/>
              <a:defRPr/>
            </a:pPr>
            <a:r>
              <a:rPr lang="en-US" sz="2000" dirty="0" smtClean="0">
                <a:cs typeface="Arial" charset="0"/>
              </a:rPr>
              <a:t>Regularized to power law at each step</a:t>
            </a:r>
            <a:endParaRPr lang="en-US" sz="2000" dirty="0">
              <a:cs typeface="Arial" charset="0"/>
            </a:endParaRPr>
          </a:p>
          <a:p>
            <a:pPr marL="342900" indent="-342900">
              <a:lnSpc>
                <a:spcPct val="150000"/>
              </a:lnSpc>
              <a:buFont typeface="Arial"/>
              <a:buChar char="•"/>
              <a:defRPr/>
            </a:pPr>
            <a:r>
              <a:rPr lang="en-US" sz="2000" dirty="0" smtClean="0">
                <a:cs typeface="Arial" charset="0"/>
              </a:rPr>
              <a:t>Bands are </a:t>
            </a:r>
            <a:r>
              <a:rPr lang="en-US" sz="2000" b="1" dirty="0" smtClean="0">
                <a:cs typeface="Arial" charset="0"/>
              </a:rPr>
              <a:t>systematics </a:t>
            </a:r>
            <a:r>
              <a:rPr lang="en-US" sz="2000" dirty="0" smtClean="0">
                <a:cs typeface="Arial" charset="0"/>
              </a:rPr>
              <a:t>due to limited MC in response matrix</a:t>
            </a:r>
          </a:p>
        </p:txBody>
      </p:sp>
      <p:sp>
        <p:nvSpPr>
          <p:cNvPr id="11" name="Content Placeholder 2"/>
          <p:cNvSpPr txBox="1">
            <a:spLocks/>
          </p:cNvSpPr>
          <p:nvPr/>
        </p:nvSpPr>
        <p:spPr bwMode="auto">
          <a:xfrm>
            <a:off x="3657600" y="5638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[1] G. </a:t>
            </a:r>
            <a:r>
              <a:rPr lang="en-US" sz="1600" dirty="0" err="1"/>
              <a:t>D'Agostini</a:t>
            </a:r>
            <a:r>
              <a:rPr lang="en-US" sz="1600" dirty="0"/>
              <a:t>, </a:t>
            </a:r>
            <a:r>
              <a:rPr lang="en-US" sz="1600" dirty="0" err="1"/>
              <a:t>Nucl</a:t>
            </a:r>
            <a:r>
              <a:rPr lang="en-US" sz="1600" dirty="0"/>
              <a:t>. </a:t>
            </a:r>
            <a:r>
              <a:rPr lang="is-IS" sz="1600" dirty="0"/>
              <a:t>Instrum. Meth. A 362 (1995) 487.</a:t>
            </a:r>
            <a:endParaRPr lang="en-US" sz="1600" dirty="0">
              <a:cs typeface="Arial" charset="0"/>
            </a:endParaRPr>
          </a:p>
        </p:txBody>
      </p:sp>
      <p:grpSp>
        <p:nvGrpSpPr>
          <p:cNvPr id="12" name="Group 11"/>
          <p:cNvGrpSpPr/>
          <p:nvPr/>
        </p:nvGrpSpPr>
        <p:grpSpPr>
          <a:xfrm>
            <a:off x="685800" y="762000"/>
            <a:ext cx="7924800" cy="5283200"/>
            <a:chOff x="685800" y="762000"/>
            <a:chExt cx="7924800" cy="5283200"/>
          </a:xfrm>
        </p:grpSpPr>
        <p:pic>
          <p:nvPicPr>
            <p:cNvPr id="13" name="Picture 12" descr="Unf-CRSpectrum-FluxFit-Scal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5800" y="762000"/>
              <a:ext cx="7924800" cy="5283200"/>
            </a:xfrm>
            <a:prstGeom prst="rect">
              <a:avLst/>
            </a:prstGeom>
          </p:spPr>
        </p:pic>
        <p:graphicFrame>
          <p:nvGraphicFramePr>
            <p:cNvPr id="15" name="Object 6"/>
            <p:cNvGraphicFramePr>
              <a:graphicFrameLocks noChangeAspect="1"/>
            </p:cNvGraphicFramePr>
            <p:nvPr>
              <p:extLst>
                <p:ext uri="{D42A27DB-BD31-4B8C-83A1-F6EECF244321}">
                  <p14:modId xmlns:p14="http://schemas.microsoft.com/office/powerpoint/2010/main" val="151463926"/>
                </p:ext>
              </p:extLst>
            </p:nvPr>
          </p:nvGraphicFramePr>
          <p:xfrm>
            <a:off x="3724275" y="3505200"/>
            <a:ext cx="3948113" cy="1600200"/>
          </p:xfrm>
          <a:graphic>
            <a:graphicData uri="http://schemas.openxmlformats.org/presentationml/2006/ole">
              <mc:AlternateContent xmlns:mc="http://schemas.openxmlformats.org/markup-compatibility/2006">
                <mc:Choice xmlns:v="urn:schemas-microsoft-com:vml" Requires="v">
                  <p:oleObj spid="_x0000_s123187" name="Equation" r:id="rId7" imgW="2349500" imgH="952500" progId="Equation.3">
                    <p:embed/>
                  </p:oleObj>
                </mc:Choice>
                <mc:Fallback>
                  <p:oleObj name="Equation" r:id="rId7" imgW="2349500" imgH="952500" progId="Equation.3">
                    <p:embed/>
                    <p:pic>
                      <p:nvPicPr>
                        <p:cNvPr id="0" name=""/>
                        <p:cNvPicPr>
                          <a:picLocks noChangeAspect="1" noChangeArrowheads="1"/>
                        </p:cNvPicPr>
                        <p:nvPr/>
                      </p:nvPicPr>
                      <p:blipFill>
                        <a:blip r:embed="rId8"/>
                        <a:srcRect/>
                        <a:stretch>
                          <a:fillRect/>
                        </a:stretch>
                      </p:blipFill>
                      <p:spPr bwMode="auto">
                        <a:xfrm>
                          <a:off x="3724275" y="3505200"/>
                          <a:ext cx="39481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Unf-CRSpectrum-Compare-Scal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609600"/>
            <a:ext cx="8229600" cy="5486400"/>
          </a:xfrm>
          <a:prstGeom prst="rect">
            <a:avLst/>
          </a:prstGeom>
        </p:spPr>
      </p:pic>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12"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Comparison to </a:t>
            </a:r>
            <a:r>
              <a:rPr lang="en-US" sz="3600" dirty="0">
                <a:solidFill>
                  <a:schemeClr val="bg1"/>
                </a:solidFill>
              </a:rPr>
              <a:t>O</a:t>
            </a:r>
            <a:r>
              <a:rPr lang="en-US" sz="3600" dirty="0" smtClean="0">
                <a:solidFill>
                  <a:schemeClr val="bg1"/>
                </a:solidFill>
              </a:rPr>
              <a:t>ther Experiments</a:t>
            </a:r>
            <a:endParaRPr lang="en-US" sz="3600" b="1" dirty="0" smtClean="0">
              <a:solidFill>
                <a:schemeClr val="bg1"/>
              </a:solidFill>
            </a:endParaRPr>
          </a:p>
        </p:txBody>
      </p:sp>
      <p:sp>
        <p:nvSpPr>
          <p:cNvPr id="15" name="Content Placeholder 2"/>
          <p:cNvSpPr txBox="1">
            <a:spLocks/>
          </p:cNvSpPr>
          <p:nvPr/>
        </p:nvSpPr>
        <p:spPr bwMode="auto">
          <a:xfrm>
            <a:off x="1524000" y="6248400"/>
            <a:ext cx="6781800" cy="381000"/>
          </a:xfrm>
          <a:prstGeom prst="rect">
            <a:avLst/>
          </a:prstGeom>
          <a:solidFill>
            <a:schemeClr val="bg1"/>
          </a:solidFill>
          <a:ln>
            <a:noFill/>
          </a:ln>
        </p:spPr>
        <p:txBody>
          <a:bodyPr numCol="2"/>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00" dirty="0" smtClean="0"/>
              <a:t>ARGO-YBJ: </a:t>
            </a:r>
            <a:r>
              <a:rPr lang="en-US" sz="1000" dirty="0" err="1" smtClean="0"/>
              <a:t>Frascati</a:t>
            </a:r>
            <a:r>
              <a:rPr lang="en-US" sz="1000" dirty="0" smtClean="0"/>
              <a:t> Physics Series Vol. 58 (2014).</a:t>
            </a:r>
          </a:p>
          <a:p>
            <a:pPr>
              <a:defRPr/>
            </a:pPr>
            <a:r>
              <a:rPr lang="en-US" sz="1000" dirty="0" err="1" smtClean="0"/>
              <a:t>IceTop</a:t>
            </a:r>
            <a:r>
              <a:rPr lang="en-US" sz="1000" dirty="0" smtClean="0"/>
              <a:t>: Phys. Rev. D 88, 042004 (2013).</a:t>
            </a:r>
          </a:p>
          <a:p>
            <a:pPr>
              <a:defRPr/>
            </a:pPr>
            <a:r>
              <a:rPr lang="en-US" sz="1000" dirty="0" smtClean="0">
                <a:cs typeface="Arial" charset="0"/>
              </a:rPr>
              <a:t>ATIC: </a:t>
            </a:r>
            <a:r>
              <a:rPr lang="it-IT" sz="1000" dirty="0">
                <a:cs typeface="Arial" charset="0"/>
              </a:rPr>
              <a:t>Bull. Russian </a:t>
            </a:r>
            <a:r>
              <a:rPr lang="it-IT" sz="1000" dirty="0" err="1">
                <a:cs typeface="Arial" charset="0"/>
              </a:rPr>
              <a:t>Acad</a:t>
            </a:r>
            <a:r>
              <a:rPr lang="it-IT" sz="1000" dirty="0">
                <a:cs typeface="Arial" charset="0"/>
              </a:rPr>
              <a:t>. Sci. 73, 564 (2009</a:t>
            </a:r>
            <a:r>
              <a:rPr lang="it-IT" sz="1000" dirty="0" smtClean="0">
                <a:cs typeface="Arial" charset="0"/>
              </a:rPr>
              <a:t>)</a:t>
            </a:r>
          </a:p>
          <a:p>
            <a:pPr>
              <a:defRPr/>
            </a:pPr>
            <a:r>
              <a:rPr lang="it-IT" sz="1000" dirty="0" smtClean="0">
                <a:cs typeface="Arial" charset="0"/>
              </a:rPr>
              <a:t>GRAPES: </a:t>
            </a:r>
            <a:r>
              <a:rPr lang="pt-BR" sz="1000" dirty="0"/>
              <a:t>J. </a:t>
            </a:r>
            <a:r>
              <a:rPr lang="pt-BR" sz="1000" dirty="0" err="1"/>
              <a:t>Phys</a:t>
            </a:r>
            <a:r>
              <a:rPr lang="pt-BR" sz="1000" dirty="0"/>
              <a:t>. </a:t>
            </a:r>
            <a:r>
              <a:rPr lang="pt-BR" sz="1000" dirty="0" err="1"/>
              <a:t>G</a:t>
            </a:r>
            <a:r>
              <a:rPr lang="pt-BR" sz="1000" dirty="0"/>
              <a:t>: Nucl. Part. </a:t>
            </a:r>
            <a:r>
              <a:rPr lang="pt-BR" sz="1000" dirty="0" err="1"/>
              <a:t>Phys</a:t>
            </a:r>
            <a:r>
              <a:rPr lang="pt-BR" sz="1000" dirty="0"/>
              <a:t>. 39 (2012)</a:t>
            </a:r>
            <a:endParaRPr lang="en-US" sz="1000" dirty="0" smtClean="0">
              <a:cs typeface="Arial" charset="0"/>
            </a:endParaRPr>
          </a:p>
        </p:txBody>
      </p:sp>
      <p:sp>
        <p:nvSpPr>
          <p:cNvPr id="62471" name="Content Placeholder 2"/>
          <p:cNvSpPr txBox="1">
            <a:spLocks/>
          </p:cNvSpPr>
          <p:nvPr/>
        </p:nvSpPr>
        <p:spPr bwMode="auto">
          <a:xfrm>
            <a:off x="1828800" y="1752600"/>
            <a:ext cx="396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18872" indent="-192024">
              <a:buFont typeface="Arial"/>
              <a:buChar char="•"/>
            </a:pPr>
            <a:r>
              <a:rPr lang="en-US" sz="1800" dirty="0" smtClean="0">
                <a:solidFill>
                  <a:schemeClr val="bg1">
                    <a:lumMod val="50000"/>
                  </a:schemeClr>
                </a:solidFill>
                <a:cs typeface="Arial" charset="0"/>
              </a:rPr>
              <a:t>HAWC </a:t>
            </a:r>
            <a:r>
              <a:rPr lang="en-US" sz="1800" dirty="0">
                <a:solidFill>
                  <a:schemeClr val="bg1">
                    <a:lumMod val="50000"/>
                  </a:schemeClr>
                </a:solidFill>
                <a:cs typeface="Arial" charset="0"/>
              </a:rPr>
              <a:t>bands are </a:t>
            </a:r>
            <a:r>
              <a:rPr lang="en-US" sz="1800" b="1" dirty="0" smtClean="0">
                <a:solidFill>
                  <a:schemeClr val="bg1">
                    <a:lumMod val="50000"/>
                  </a:schemeClr>
                </a:solidFill>
                <a:cs typeface="Arial" charset="0"/>
              </a:rPr>
              <a:t>systematics </a:t>
            </a:r>
            <a:r>
              <a:rPr lang="en-US" sz="1800" dirty="0" smtClean="0">
                <a:solidFill>
                  <a:schemeClr val="bg1">
                    <a:lumMod val="50000"/>
                  </a:schemeClr>
                </a:solidFill>
                <a:cs typeface="Arial" charset="0"/>
              </a:rPr>
              <a:t>from </a:t>
            </a:r>
            <a:r>
              <a:rPr lang="en-US" sz="1800" b="1" dirty="0" smtClean="0">
                <a:solidFill>
                  <a:schemeClr val="bg1">
                    <a:lumMod val="50000"/>
                  </a:schemeClr>
                </a:solidFill>
                <a:cs typeface="Arial" charset="0"/>
              </a:rPr>
              <a:t>limited MC </a:t>
            </a:r>
            <a:r>
              <a:rPr lang="en-US" sz="1800" dirty="0" smtClean="0">
                <a:solidFill>
                  <a:schemeClr val="bg1">
                    <a:lumMod val="50000"/>
                  </a:schemeClr>
                </a:solidFill>
                <a:cs typeface="Arial" charset="0"/>
              </a:rPr>
              <a:t>in response matrix</a:t>
            </a:r>
          </a:p>
          <a:p>
            <a:pPr marL="118872" indent="-192024">
              <a:buFont typeface="Arial"/>
              <a:buChar char="•"/>
            </a:pPr>
            <a:r>
              <a:rPr lang="en-US" sz="1800" dirty="0" smtClean="0">
                <a:solidFill>
                  <a:srgbClr val="7F7F7F"/>
                </a:solidFill>
                <a:cs typeface="Arial" charset="0"/>
              </a:rPr>
              <a:t>Other </a:t>
            </a:r>
            <a:r>
              <a:rPr lang="en-US" sz="1800" dirty="0">
                <a:solidFill>
                  <a:srgbClr val="7F7F7F"/>
                </a:solidFill>
                <a:cs typeface="Arial" charset="0"/>
              </a:rPr>
              <a:t>bands are </a:t>
            </a:r>
            <a:r>
              <a:rPr lang="en-US" sz="1800" b="1" dirty="0">
                <a:solidFill>
                  <a:srgbClr val="7F7F7F"/>
                </a:solidFill>
                <a:cs typeface="Arial" charset="0"/>
              </a:rPr>
              <a:t>full </a:t>
            </a:r>
            <a:r>
              <a:rPr lang="en-US" sz="1800" b="1" dirty="0" smtClean="0">
                <a:solidFill>
                  <a:srgbClr val="7F7F7F"/>
                </a:solidFill>
                <a:cs typeface="Arial" charset="0"/>
              </a:rPr>
              <a:t>systematics</a:t>
            </a:r>
            <a:endParaRPr lang="en-US" sz="1800" dirty="0">
              <a:solidFill>
                <a:srgbClr val="7F7F7F"/>
              </a:solidFill>
              <a:cs typeface="Arial" charset="0"/>
            </a:endParaRPr>
          </a:p>
        </p:txBody>
      </p:sp>
      <p:pic>
        <p:nvPicPr>
          <p:cNvPr id="62472" name="Picture 5" descr="HAWC.tif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33DF6F-D3B8-F24F-8B76-E92AF4B90EE6}" type="slidenum">
              <a:rPr lang="en-US" sz="1200">
                <a:solidFill>
                  <a:srgbClr val="898989"/>
                </a:solidFill>
              </a:rPr>
              <a:pPr eaLnBrk="1" hangingPunct="1"/>
              <a:t>28</a:t>
            </a:fld>
            <a:endParaRPr lang="en-US" sz="1200">
              <a:solidFill>
                <a:srgbClr val="898989"/>
              </a:solidFill>
            </a:endParaRPr>
          </a:p>
        </p:txBody>
      </p:sp>
      <p:sp>
        <p:nvSpPr>
          <p:cNvPr id="13" name="Content Placeholder 2"/>
          <p:cNvSpPr txBox="1">
            <a:spLocks/>
          </p:cNvSpPr>
          <p:nvPr/>
        </p:nvSpPr>
        <p:spPr bwMode="auto">
          <a:xfrm>
            <a:off x="1676400" y="4114800"/>
            <a:ext cx="6324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288" indent="0" algn="just">
              <a:lnSpc>
                <a:spcPct val="120000"/>
              </a:lnSpc>
            </a:pPr>
            <a:r>
              <a:rPr lang="en-US" sz="1800" dirty="0" smtClean="0">
                <a:solidFill>
                  <a:srgbClr val="7F7F7F"/>
                </a:solidFill>
                <a:cs typeface="Arial" charset="0"/>
              </a:rPr>
              <a:t>Direct Det. Region			   Knee Region</a:t>
            </a:r>
          </a:p>
          <a:p>
            <a:pPr marL="18288" indent="0" algn="ctr">
              <a:lnSpc>
                <a:spcPct val="120000"/>
              </a:lnSpc>
            </a:pPr>
            <a:r>
              <a:rPr lang="en-US" sz="1800" dirty="0" smtClean="0">
                <a:solidFill>
                  <a:srgbClr val="7F7F7F"/>
                </a:solidFill>
                <a:cs typeface="Arial" charset="0"/>
              </a:rPr>
              <a:t>    HAWC in Between!</a:t>
            </a:r>
            <a:endParaRPr lang="en-US" sz="1800" dirty="0">
              <a:solidFill>
                <a:srgbClr val="7F7F7F"/>
              </a:solidFill>
              <a:cs typeface="Arial" charset="0"/>
            </a:endParaRPr>
          </a:p>
        </p:txBody>
      </p:sp>
      <p:sp>
        <p:nvSpPr>
          <p:cNvPr id="16" name="Content Placeholder 2"/>
          <p:cNvSpPr txBox="1">
            <a:spLocks/>
          </p:cNvSpPr>
          <p:nvPr/>
        </p:nvSpPr>
        <p:spPr bwMode="auto">
          <a:xfrm>
            <a:off x="4953000" y="1219200"/>
            <a:ext cx="1676400" cy="4572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288" indent="0">
              <a:lnSpc>
                <a:spcPct val="70000"/>
              </a:lnSpc>
            </a:pPr>
            <a:r>
              <a:rPr lang="en-US" sz="1600" dirty="0" smtClean="0">
                <a:cs typeface="Arial" charset="0"/>
              </a:rPr>
              <a:t>-- </a:t>
            </a:r>
            <a:r>
              <a:rPr lang="en-US" sz="1200" dirty="0" err="1" smtClean="0">
                <a:cs typeface="Arial" charset="0"/>
              </a:rPr>
              <a:t>Gaisser</a:t>
            </a:r>
            <a:r>
              <a:rPr lang="en-US" sz="1200" dirty="0" smtClean="0">
                <a:cs typeface="Arial" charset="0"/>
              </a:rPr>
              <a:t> et al 2013</a:t>
            </a:r>
          </a:p>
          <a:p>
            <a:pPr marL="18288" indent="0">
              <a:lnSpc>
                <a:spcPct val="70000"/>
              </a:lnSpc>
            </a:pPr>
            <a:r>
              <a:rPr lang="en-US" sz="1600" dirty="0" smtClean="0">
                <a:solidFill>
                  <a:srgbClr val="FF0000"/>
                </a:solidFill>
                <a:cs typeface="Arial" charset="0"/>
              </a:rPr>
              <a:t>--</a:t>
            </a:r>
            <a:r>
              <a:rPr lang="en-US" sz="1600" dirty="0" smtClean="0">
                <a:cs typeface="Arial" charset="0"/>
              </a:rPr>
              <a:t> </a:t>
            </a:r>
            <a:r>
              <a:rPr lang="en-US" sz="1200" dirty="0" err="1" smtClean="0">
                <a:cs typeface="Arial" charset="0"/>
              </a:rPr>
              <a:t>Polygonato</a:t>
            </a:r>
            <a:endParaRPr lang="en-US" sz="1200" dirty="0" smtClean="0">
              <a:solidFill>
                <a:srgbClr val="0000FF"/>
              </a:solidFill>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81B2D-3772-1248-8A6D-C90EAB3B4D11}" type="slidenum">
              <a:rPr lang="en-US" sz="1200">
                <a:solidFill>
                  <a:srgbClr val="898989"/>
                </a:solidFill>
              </a:rPr>
              <a:pPr eaLnBrk="1" hangingPunct="1"/>
              <a:t>29</a:t>
            </a:fld>
            <a:endParaRPr lang="en-US" sz="1200">
              <a:solidFill>
                <a:srgbClr val="898989"/>
              </a:solidFill>
            </a:endParaRPr>
          </a:p>
        </p:txBody>
      </p:sp>
      <p:sp>
        <p:nvSpPr>
          <p:cNvPr id="76803" name="Picture 1" descr="combined_moon_N512_S01p000_relint.png"/>
          <p:cNvSpPr>
            <a:spLocks noChangeAspect="1"/>
          </p:cNvSpPr>
          <p:nvPr/>
        </p:nvSpPr>
        <p:spPr bwMode="auto">
          <a:xfrm>
            <a:off x="0" y="114300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Date Placeholder 1"/>
          <p:cNvSpPr>
            <a:spLocks noGrp="1"/>
          </p:cNvSpPr>
          <p:nvPr>
            <p:ph type="dt" sz="quarter" idx="10"/>
          </p:nvPr>
        </p:nvSpPr>
        <p:spPr/>
        <p:txBody>
          <a:bodyPr/>
          <a:lstStyle/>
          <a:p>
            <a:pPr>
              <a:defRPr/>
            </a:pPr>
            <a:r>
              <a:rPr lang="en-US"/>
              <a:t>29/06/16</a:t>
            </a:r>
          </a:p>
        </p:txBody>
      </p:sp>
      <p:sp>
        <p:nvSpPr>
          <p:cNvPr id="10" name="Title 8"/>
          <p:cNvSpPr txBox="1">
            <a:spLocks/>
          </p:cNvSpPr>
          <p:nvPr/>
        </p:nvSpPr>
        <p:spPr bwMode="auto">
          <a:xfrm>
            <a:off x="0" y="0"/>
            <a:ext cx="7791450" cy="685800"/>
          </a:xfrm>
          <a:prstGeom prst="rect">
            <a:avLst/>
          </a:prstGeom>
          <a:gradFill flip="none" rotWithShape="1">
            <a:gsLst>
              <a:gs pos="31000">
                <a:schemeClr val="accent4">
                  <a:lumMod val="75000"/>
                </a:schemeClr>
              </a:gs>
              <a:gs pos="100000">
                <a:srgbClr val="FFFFFF"/>
              </a:gs>
            </a:gsLst>
            <a:lin ang="0" scaled="1"/>
            <a:tileRect/>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pPr algn="l" eaLnBrk="1" fontAlgn="auto" hangingPunct="1">
              <a:spcAft>
                <a:spcPts val="0"/>
              </a:spcAft>
              <a:defRPr/>
            </a:pPr>
            <a:r>
              <a:rPr lang="en-US" sz="3600" dirty="0" smtClean="0">
                <a:solidFill>
                  <a:schemeClr val="bg1"/>
                </a:solidFill>
              </a:rPr>
              <a:t>Moon Shadow</a:t>
            </a:r>
            <a:endParaRPr lang="en-US" sz="3600" b="1" dirty="0" smtClean="0">
              <a:solidFill>
                <a:schemeClr val="bg1"/>
              </a:solidFill>
            </a:endParaRPr>
          </a:p>
        </p:txBody>
      </p:sp>
      <p:pic>
        <p:nvPicPr>
          <p:cNvPr id="76807"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5" name="Picture 4" descr="MoonShadowDiagra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219200"/>
            <a:ext cx="6051715" cy="4648200"/>
          </a:xfrm>
          <a:prstGeom prst="rect">
            <a:avLst/>
          </a:prstGeom>
        </p:spPr>
      </p:pic>
      <p:sp>
        <p:nvSpPr>
          <p:cNvPr id="14" name="Content Placeholder 2"/>
          <p:cNvSpPr txBox="1">
            <a:spLocks/>
          </p:cNvSpPr>
          <p:nvPr/>
        </p:nvSpPr>
        <p:spPr bwMode="auto">
          <a:xfrm>
            <a:off x="0" y="1295400"/>
            <a:ext cx="1752600" cy="30480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Font typeface="Arial" charset="0"/>
              <a:buNone/>
            </a:pPr>
            <a:r>
              <a:rPr lang="en-US" sz="1600" b="1" dirty="0" smtClean="0">
                <a:solidFill>
                  <a:schemeClr val="bg1">
                    <a:lumMod val="65000"/>
                  </a:schemeClr>
                </a:solidFill>
                <a:latin typeface="Arial" charset="0"/>
                <a:ea typeface="ＭＳ Ｐゴシック" charset="0"/>
                <a:cs typeface="Arial" charset="0"/>
              </a:rPr>
              <a:t>Source: WIPAC</a:t>
            </a:r>
            <a:endParaRPr lang="en-US" sz="1600" b="1" dirty="0">
              <a:solidFill>
                <a:schemeClr val="bg1">
                  <a:lumMod val="65000"/>
                </a:schemeClr>
              </a:solidFill>
              <a:latin typeface="Arial" charset="0"/>
              <a:ea typeface="ＭＳ Ｐゴシック" charset="0"/>
              <a:cs typeface="Arial" charset="0"/>
            </a:endParaRPr>
          </a:p>
        </p:txBody>
      </p:sp>
      <p:sp>
        <p:nvSpPr>
          <p:cNvPr id="15" name="Content Placeholder 2"/>
          <p:cNvSpPr txBox="1">
            <a:spLocks/>
          </p:cNvSpPr>
          <p:nvPr/>
        </p:nvSpPr>
        <p:spPr bwMode="auto">
          <a:xfrm>
            <a:off x="6172200" y="1905000"/>
            <a:ext cx="2895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 indent="182880">
              <a:lnSpc>
                <a:spcPct val="120000"/>
              </a:lnSpc>
              <a:buFont typeface="Arial"/>
              <a:buChar char="•"/>
            </a:pPr>
            <a:r>
              <a:rPr lang="en-US" sz="2000" dirty="0" smtClean="0">
                <a:cs typeface="Arial" charset="0"/>
              </a:rPr>
              <a:t>Earth’s B-field deflects </a:t>
            </a:r>
            <a:r>
              <a:rPr lang="en-US" sz="2000" dirty="0" err="1" smtClean="0">
                <a:cs typeface="Arial" charset="0"/>
              </a:rPr>
              <a:t>TeV</a:t>
            </a:r>
            <a:r>
              <a:rPr lang="en-US" sz="2000" dirty="0">
                <a:cs typeface="Arial" charset="0"/>
              </a:rPr>
              <a:t>-</a:t>
            </a:r>
            <a:r>
              <a:rPr lang="en-US" sz="2000" dirty="0" smtClean="0">
                <a:cs typeface="Arial" charset="0"/>
              </a:rPr>
              <a:t>scale charged particles</a:t>
            </a:r>
            <a:r>
              <a:rPr lang="is-IS" sz="2000" dirty="0" smtClean="0">
                <a:cs typeface="Arial" charset="0"/>
              </a:rPr>
              <a:t>…</a:t>
            </a:r>
            <a:endParaRPr lang="en-US" sz="2000" dirty="0" smtClean="0">
              <a:cs typeface="Arial" charset="0"/>
            </a:endParaRPr>
          </a:p>
          <a:p>
            <a:pPr marL="91440" indent="182880">
              <a:lnSpc>
                <a:spcPct val="120000"/>
              </a:lnSpc>
              <a:buFont typeface="Arial"/>
              <a:buChar char="•"/>
            </a:pPr>
            <a:endParaRPr lang="en-US" sz="2000" dirty="0">
              <a:cs typeface="Arial" charset="0"/>
            </a:endParaRPr>
          </a:p>
          <a:p>
            <a:pPr marL="91440" indent="182880">
              <a:lnSpc>
                <a:spcPct val="120000"/>
              </a:lnSpc>
              <a:buFont typeface="Arial"/>
              <a:buChar char="•"/>
            </a:pPr>
            <a:r>
              <a:rPr lang="en-US" sz="2000" dirty="0" smtClean="0">
                <a:cs typeface="Arial" charset="0"/>
              </a:rPr>
              <a:t>Thus, Moon shadow evolves with Energy!</a:t>
            </a:r>
          </a:p>
          <a:p>
            <a:pPr marL="91440" indent="182880">
              <a:lnSpc>
                <a:spcPct val="120000"/>
              </a:lnSpc>
              <a:buFont typeface="Arial"/>
              <a:buChar char="•"/>
            </a:pPr>
            <a:endParaRPr lang="en-US" sz="2000" dirty="0">
              <a:cs typeface="Arial" charset="0"/>
            </a:endParaRPr>
          </a:p>
          <a:p>
            <a:pPr marL="91440" indent="182880">
              <a:lnSpc>
                <a:spcPct val="120000"/>
              </a:lnSpc>
              <a:buFont typeface="Arial"/>
              <a:buChar char="•"/>
            </a:pPr>
            <a:r>
              <a:rPr lang="en-US" sz="2000" b="1" dirty="0" smtClean="0">
                <a:cs typeface="Arial" charset="0"/>
              </a:rPr>
              <a:t>GPU </a:t>
            </a:r>
            <a:r>
              <a:rPr lang="en-US" sz="2000" b="1" dirty="0">
                <a:cs typeface="Arial" charset="0"/>
              </a:rPr>
              <a:t>s</a:t>
            </a:r>
            <a:r>
              <a:rPr lang="en-US" sz="2000" b="1" dirty="0" smtClean="0">
                <a:cs typeface="Arial" charset="0"/>
              </a:rPr>
              <a:t>imulation </a:t>
            </a:r>
            <a:r>
              <a:rPr lang="en-US" sz="2000" dirty="0" smtClean="0">
                <a:cs typeface="Arial" charset="0"/>
              </a:rPr>
              <a:t>speed ups x50</a:t>
            </a:r>
          </a:p>
        </p:txBody>
      </p:sp>
      <p:sp>
        <p:nvSpPr>
          <p:cNvPr id="16" name="Footer Placeholder 2"/>
          <p:cNvSpPr>
            <a:spLocks noGrp="1"/>
          </p:cNvSpPr>
          <p:nvPr>
            <p:ph type="ftr" sz="quarter" idx="11"/>
          </p:nvPr>
        </p:nvSpPr>
        <p:spPr>
          <a:xfrm>
            <a:off x="3124200" y="6356350"/>
            <a:ext cx="2895600" cy="365125"/>
          </a:xfrm>
        </p:spPr>
        <p:txBody>
          <a:bodyPr/>
          <a:lstStyle/>
          <a:p>
            <a:pPr>
              <a:defRPr/>
            </a:pPr>
            <a:r>
              <a:rPr lang="en-US"/>
              <a:t>Z. Hampel-Arias, IIHE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ontent Placeholder 2"/>
          <p:cNvSpPr txBox="1">
            <a:spLocks/>
          </p:cNvSpPr>
          <p:nvPr/>
        </p:nvSpPr>
        <p:spPr bwMode="auto">
          <a:xfrm>
            <a:off x="0" y="1143000"/>
            <a:ext cx="4953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a:lnSpc>
                <a:spcPct val="150000"/>
              </a:lnSpc>
              <a:buFont typeface="Arial"/>
              <a:buChar char="•"/>
            </a:pPr>
            <a:r>
              <a:rPr lang="en-US" sz="2000" dirty="0" smtClean="0">
                <a:cs typeface="Arial" charset="0"/>
              </a:rPr>
              <a:t>Flux </a:t>
            </a:r>
            <a:r>
              <a:rPr lang="en-US" sz="2000" b="1" dirty="0" smtClean="0">
                <a:cs typeface="Arial" charset="0"/>
              </a:rPr>
              <a:t>nearly</a:t>
            </a:r>
            <a:r>
              <a:rPr lang="en-US" sz="2000" dirty="0" smtClean="0">
                <a:cs typeface="Arial" charset="0"/>
              </a:rPr>
              <a:t> single power law over:</a:t>
            </a:r>
          </a:p>
          <a:p>
            <a:pPr marL="1085850" lvl="1" indent="-342900">
              <a:lnSpc>
                <a:spcPct val="150000"/>
              </a:lnSpc>
              <a:buFont typeface="Arial"/>
              <a:buChar char="•"/>
            </a:pPr>
            <a:r>
              <a:rPr lang="en-US" sz="2000" dirty="0" smtClean="0">
                <a:cs typeface="Arial" charset="0"/>
              </a:rPr>
              <a:t>10 decades in energy</a:t>
            </a:r>
          </a:p>
          <a:p>
            <a:pPr marL="1085850" lvl="1" indent="-342900">
              <a:lnSpc>
                <a:spcPct val="150000"/>
              </a:lnSpc>
              <a:buFont typeface="Arial"/>
              <a:buChar char="•"/>
            </a:pPr>
            <a:r>
              <a:rPr lang="en-US" sz="2000" dirty="0" smtClean="0">
                <a:cs typeface="Arial" charset="0"/>
              </a:rPr>
              <a:t>30 decades in flux</a:t>
            </a:r>
          </a:p>
          <a:p>
            <a:pPr marL="1085850" lvl="1" indent="-342900">
              <a:lnSpc>
                <a:spcPct val="150000"/>
              </a:lnSpc>
              <a:buFont typeface="Arial"/>
              <a:buChar char="•"/>
            </a:pPr>
            <a:r>
              <a:rPr lang="en-US" sz="2000" dirty="0" smtClean="0">
                <a:cs typeface="Arial" charset="0"/>
              </a:rPr>
              <a:t>Kinks</a:t>
            </a:r>
          </a:p>
          <a:p>
            <a:pPr marL="342900" indent="-342900">
              <a:lnSpc>
                <a:spcPct val="150000"/>
              </a:lnSpc>
              <a:buFont typeface="Arial"/>
              <a:buChar char="•"/>
            </a:pPr>
            <a:r>
              <a:rPr lang="en-US" sz="2000" b="1" dirty="0">
                <a:cs typeface="Arial" charset="0"/>
              </a:rPr>
              <a:t>V</a:t>
            </a:r>
            <a:r>
              <a:rPr lang="en-US" sz="2000" dirty="0">
                <a:cs typeface="Arial" charset="0"/>
              </a:rPr>
              <a:t>ery </a:t>
            </a:r>
            <a:r>
              <a:rPr lang="en-US" sz="2000" b="1" dirty="0">
                <a:cs typeface="Arial" charset="0"/>
              </a:rPr>
              <a:t>H</a:t>
            </a:r>
            <a:r>
              <a:rPr lang="en-US" sz="2000" dirty="0">
                <a:cs typeface="Arial" charset="0"/>
              </a:rPr>
              <a:t>igh </a:t>
            </a:r>
            <a:r>
              <a:rPr lang="en-US" sz="2000" b="1" dirty="0">
                <a:cs typeface="Arial" charset="0"/>
              </a:rPr>
              <a:t>E</a:t>
            </a:r>
            <a:r>
              <a:rPr lang="en-US" sz="2000" dirty="0">
                <a:cs typeface="Arial" charset="0"/>
              </a:rPr>
              <a:t>nergy &lt;-&gt; </a:t>
            </a:r>
            <a:r>
              <a:rPr lang="en-US" sz="2000" dirty="0" smtClean="0">
                <a:cs typeface="Arial" charset="0"/>
              </a:rPr>
              <a:t>Galactic</a:t>
            </a:r>
          </a:p>
          <a:p>
            <a:pPr marL="342900" indent="-342900">
              <a:lnSpc>
                <a:spcPct val="150000"/>
              </a:lnSpc>
              <a:buFont typeface="Arial"/>
              <a:buChar char="•"/>
            </a:pPr>
            <a:endParaRPr lang="en-US" sz="2000" dirty="0" smtClean="0">
              <a:cs typeface="Arial" charset="0"/>
            </a:endParaRPr>
          </a:p>
          <a:p>
            <a:pPr marL="342900" indent="-342900">
              <a:lnSpc>
                <a:spcPct val="150000"/>
              </a:lnSpc>
              <a:buFont typeface="Arial"/>
              <a:buChar char="•"/>
            </a:pPr>
            <a:r>
              <a:rPr lang="en-US" sz="2000" dirty="0" smtClean="0">
                <a:cs typeface="Arial" charset="0"/>
              </a:rPr>
              <a:t>We have good ideas of how particle acceleration to high energies works, yet VHE sources </a:t>
            </a:r>
            <a:r>
              <a:rPr lang="en-US" sz="2000" b="1" dirty="0" smtClean="0">
                <a:cs typeface="Arial" charset="0"/>
              </a:rPr>
              <a:t>elusive</a:t>
            </a:r>
          </a:p>
        </p:txBody>
      </p:sp>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Date Placeholder 1"/>
          <p:cNvSpPr>
            <a:spLocks noGrp="1"/>
          </p:cNvSpPr>
          <p:nvPr>
            <p:ph type="dt" sz="quarter" idx="10"/>
          </p:nvPr>
        </p:nvSpPr>
        <p:spPr/>
        <p:txBody>
          <a:bodyPr/>
          <a:lstStyle/>
          <a:p>
            <a:pPr>
              <a:defRPr/>
            </a:pPr>
            <a:r>
              <a:rPr lang="en-US"/>
              <a:t>14/10/16</a:t>
            </a:r>
            <a:endParaRPr lang="en-US" dirty="0"/>
          </a:p>
        </p:txBody>
      </p:sp>
      <p:sp>
        <p:nvSpPr>
          <p:cNvPr id="30" name="Footer Placeholder 2"/>
          <p:cNvSpPr>
            <a:spLocks noGrp="1"/>
          </p:cNvSpPr>
          <p:nvPr>
            <p:ph type="ftr" sz="quarter" idx="11"/>
          </p:nvPr>
        </p:nvSpPr>
        <p:spPr/>
        <p:txBody>
          <a:bodyPr/>
          <a:lstStyle/>
          <a:p>
            <a:pPr>
              <a:defRPr/>
            </a:pPr>
            <a:r>
              <a:rPr lang="en-US" dirty="0"/>
              <a:t>Z. Hampel-Arias, IIHE</a:t>
            </a:r>
          </a:p>
        </p:txBody>
      </p:sp>
      <p:sp>
        <p:nvSpPr>
          <p:cNvPr id="12"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Galactic Cosmic Rays</a:t>
            </a:r>
          </a:p>
        </p:txBody>
      </p:sp>
      <p:pic>
        <p:nvPicPr>
          <p:cNvPr id="22534"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45FCD1-A970-1C49-B59E-B102E3615D3F}" type="slidenum">
              <a:rPr lang="en-US" sz="1200">
                <a:solidFill>
                  <a:srgbClr val="898989"/>
                </a:solidFill>
              </a:rPr>
              <a:pPr eaLnBrk="1" hangingPunct="1"/>
              <a:t>3</a:t>
            </a:fld>
            <a:endParaRPr lang="en-US" sz="1200">
              <a:solidFill>
                <a:srgbClr val="898989"/>
              </a:solidFill>
            </a:endParaRPr>
          </a:p>
        </p:txBody>
      </p:sp>
      <p:pic>
        <p:nvPicPr>
          <p:cNvPr id="22536" name="Picture 1" descr="CRSpectrum.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29200" y="1219200"/>
            <a:ext cx="387081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5257800" y="1295400"/>
            <a:ext cx="914400" cy="4343400"/>
            <a:chOff x="5257800" y="1295400"/>
            <a:chExt cx="914400" cy="4343400"/>
          </a:xfrm>
        </p:grpSpPr>
        <p:sp>
          <p:nvSpPr>
            <p:cNvPr id="17" name="Content Placeholder 2"/>
            <p:cNvSpPr txBox="1">
              <a:spLocks/>
            </p:cNvSpPr>
            <p:nvPr/>
          </p:nvSpPr>
          <p:spPr bwMode="auto">
            <a:xfrm>
              <a:off x="5257800" y="1828800"/>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1800" dirty="0" smtClean="0">
                  <a:solidFill>
                    <a:srgbClr val="008000"/>
                  </a:solidFill>
                  <a:cs typeface="Arial" charset="0"/>
                </a:rPr>
                <a:t>Solar</a:t>
              </a:r>
            </a:p>
            <a:p>
              <a:pPr algn="ctr">
                <a:lnSpc>
                  <a:spcPct val="90000"/>
                </a:lnSpc>
              </a:pPr>
              <a:r>
                <a:rPr lang="en-US" sz="1800" dirty="0" smtClean="0">
                  <a:solidFill>
                    <a:srgbClr val="008000"/>
                  </a:solidFill>
                  <a:cs typeface="Arial" charset="0"/>
                </a:rPr>
                <a:t>Effects</a:t>
              </a:r>
              <a:endParaRPr lang="en-US" sz="1800" dirty="0">
                <a:solidFill>
                  <a:srgbClr val="008000"/>
                </a:solidFill>
                <a:cs typeface="Arial" charset="0"/>
              </a:endParaRPr>
            </a:p>
          </p:txBody>
        </p:sp>
        <p:sp>
          <p:nvSpPr>
            <p:cNvPr id="9" name="Rectangle 8"/>
            <p:cNvSpPr/>
            <p:nvPr/>
          </p:nvSpPr>
          <p:spPr>
            <a:xfrm>
              <a:off x="5410200" y="1295400"/>
              <a:ext cx="457200" cy="4343400"/>
            </a:xfrm>
            <a:prstGeom prst="rect">
              <a:avLst/>
            </a:prstGeom>
            <a:solidFill>
              <a:srgbClr val="008000">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7391400" y="762000"/>
            <a:ext cx="1524000" cy="4876800"/>
            <a:chOff x="7391400" y="762000"/>
            <a:chExt cx="1524000" cy="4876800"/>
          </a:xfrm>
        </p:grpSpPr>
        <p:sp>
          <p:nvSpPr>
            <p:cNvPr id="24" name="Rectangle 23"/>
            <p:cNvSpPr/>
            <p:nvPr/>
          </p:nvSpPr>
          <p:spPr>
            <a:xfrm>
              <a:off x="7467600" y="1295400"/>
              <a:ext cx="1295400" cy="4343400"/>
            </a:xfrm>
            <a:prstGeom prst="rect">
              <a:avLst/>
            </a:prstGeom>
            <a:solidFill>
              <a:srgbClr val="0000FF">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Content Placeholder 2"/>
            <p:cNvSpPr txBox="1">
              <a:spLocks/>
            </p:cNvSpPr>
            <p:nvPr/>
          </p:nvSpPr>
          <p:spPr bwMode="auto">
            <a:xfrm>
              <a:off x="7391400" y="7620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50000"/>
                </a:lnSpc>
              </a:pPr>
              <a:r>
                <a:rPr lang="en-US" sz="1800" dirty="0" smtClean="0">
                  <a:solidFill>
                    <a:srgbClr val="0000FF"/>
                  </a:solidFill>
                  <a:cs typeface="Arial" charset="0"/>
                </a:rPr>
                <a:t>Extragalactic</a:t>
              </a:r>
            </a:p>
          </p:txBody>
        </p:sp>
      </p:grpSp>
      <p:sp>
        <p:nvSpPr>
          <p:cNvPr id="29" name="Content Placeholder 2"/>
          <p:cNvSpPr txBox="1">
            <a:spLocks/>
          </p:cNvSpPr>
          <p:nvPr/>
        </p:nvSpPr>
        <p:spPr bwMode="auto">
          <a:xfrm>
            <a:off x="6324600" y="5105400"/>
            <a:ext cx="1981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50000"/>
              </a:lnSpc>
            </a:pPr>
            <a:r>
              <a:rPr lang="en-US" sz="1200" dirty="0" err="1" smtClean="0">
                <a:solidFill>
                  <a:srgbClr val="3366FF"/>
                </a:solidFill>
                <a:cs typeface="Arial" charset="0"/>
              </a:rPr>
              <a:t>Tevatron</a:t>
            </a:r>
            <a:r>
              <a:rPr lang="en-US" sz="1200" dirty="0">
                <a:solidFill>
                  <a:srgbClr val="3366FF"/>
                </a:solidFill>
                <a:cs typeface="Arial" charset="0"/>
              </a:rPr>
              <a:t> </a:t>
            </a:r>
            <a:r>
              <a:rPr lang="en-US" sz="1200" dirty="0" smtClean="0">
                <a:solidFill>
                  <a:srgbClr val="3366FF"/>
                </a:solidFill>
                <a:cs typeface="Arial" charset="0"/>
              </a:rPr>
              <a:t> LHC</a:t>
            </a:r>
            <a:endParaRPr lang="en-US" sz="1200" dirty="0">
              <a:solidFill>
                <a:srgbClr val="3366FF"/>
              </a:solidFill>
              <a:cs typeface="Arial" charset="0"/>
            </a:endParaRPr>
          </a:p>
        </p:txBody>
      </p:sp>
      <p:cxnSp>
        <p:nvCxnSpPr>
          <p:cNvPr id="18" name="Straight Arrow Connector 17"/>
          <p:cNvCxnSpPr/>
          <p:nvPr/>
        </p:nvCxnSpPr>
        <p:spPr>
          <a:xfrm>
            <a:off x="7696200" y="5410200"/>
            <a:ext cx="0" cy="228600"/>
          </a:xfrm>
          <a:prstGeom prst="straightConnector1">
            <a:avLst/>
          </a:prstGeom>
          <a:ln w="63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7239000" y="5410200"/>
            <a:ext cx="0" cy="228600"/>
          </a:xfrm>
          <a:prstGeom prst="straightConnector1">
            <a:avLst/>
          </a:prstGeom>
          <a:ln w="63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nvGrpSpPr>
          <p:cNvPr id="11" name="Group 10"/>
          <p:cNvGrpSpPr/>
          <p:nvPr/>
        </p:nvGrpSpPr>
        <p:grpSpPr>
          <a:xfrm>
            <a:off x="5486400" y="762000"/>
            <a:ext cx="1905000" cy="4876800"/>
            <a:chOff x="5943600" y="762000"/>
            <a:chExt cx="1447800" cy="4876800"/>
          </a:xfrm>
        </p:grpSpPr>
        <p:sp>
          <p:nvSpPr>
            <p:cNvPr id="21" name="Rectangle 20"/>
            <p:cNvSpPr/>
            <p:nvPr/>
          </p:nvSpPr>
          <p:spPr>
            <a:xfrm>
              <a:off x="5943600" y="1295400"/>
              <a:ext cx="1447800" cy="4343400"/>
            </a:xfrm>
            <a:prstGeom prst="rect">
              <a:avLst/>
            </a:prstGeom>
            <a:solidFill>
              <a:srgbClr val="FF6600">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Content Placeholder 2"/>
            <p:cNvSpPr txBox="1">
              <a:spLocks/>
            </p:cNvSpPr>
            <p:nvPr/>
          </p:nvSpPr>
          <p:spPr bwMode="auto">
            <a:xfrm>
              <a:off x="6233160" y="762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50000"/>
                </a:lnSpc>
              </a:pPr>
              <a:r>
                <a:rPr lang="en-US" sz="1800" dirty="0" smtClean="0">
                  <a:solidFill>
                    <a:srgbClr val="FF6600"/>
                  </a:solidFill>
                  <a:cs typeface="Arial" charset="0"/>
                </a:rPr>
                <a:t>Galactic</a:t>
              </a:r>
            </a:p>
            <a:p>
              <a:pPr algn="ctr">
                <a:lnSpc>
                  <a:spcPct val="150000"/>
                </a:lnSpc>
              </a:pPr>
              <a:r>
                <a:rPr lang="en-US" sz="1800" dirty="0" smtClean="0">
                  <a:solidFill>
                    <a:srgbClr val="FF6600"/>
                  </a:solidFill>
                  <a:cs typeface="Arial" charset="0"/>
                </a:rPr>
                <a:t>(</a:t>
              </a:r>
              <a:r>
                <a:rPr lang="en-US" sz="1800" b="1" dirty="0" smtClean="0">
                  <a:solidFill>
                    <a:srgbClr val="FF6600"/>
                  </a:solidFill>
                  <a:cs typeface="Arial" charset="0"/>
                </a:rPr>
                <a:t>VHE</a:t>
              </a:r>
              <a:r>
                <a:rPr lang="en-US" sz="1800" dirty="0" smtClean="0">
                  <a:solidFill>
                    <a:srgbClr val="FF6600"/>
                  </a:solidFill>
                  <a:cs typeface="Arial" charset="0"/>
                </a:rPr>
                <a:t>)</a:t>
              </a:r>
              <a:endParaRPr lang="en-US" sz="1800" dirty="0">
                <a:solidFill>
                  <a:srgbClr val="FF6600"/>
                </a:solidFill>
                <a:cs typeface="Arial" charset="0"/>
              </a:endParaRPr>
            </a:p>
          </p:txBody>
        </p:sp>
      </p:grpSp>
      <p:sp>
        <p:nvSpPr>
          <p:cNvPr id="26" name="Content Placeholder 2"/>
          <p:cNvSpPr txBox="1">
            <a:spLocks/>
          </p:cNvSpPr>
          <p:nvPr/>
        </p:nvSpPr>
        <p:spPr bwMode="auto">
          <a:xfrm>
            <a:off x="0" y="5562600"/>
            <a:ext cx="495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a:lnSpc>
                <a:spcPct val="150000"/>
              </a:lnSpc>
              <a:buFont typeface="Arial"/>
              <a:buChar char="•"/>
            </a:pPr>
            <a:r>
              <a:rPr lang="en-US" sz="2000" dirty="0" smtClean="0">
                <a:cs typeface="Arial" charset="0"/>
              </a:rPr>
              <a:t>Other particles can help</a:t>
            </a:r>
            <a:r>
              <a:rPr lang="is-IS" sz="2000" dirty="0" smtClean="0">
                <a:cs typeface="Arial" charset="0"/>
              </a:rPr>
              <a:t>…</a:t>
            </a:r>
            <a:endParaRPr lang="en-US" sz="2000" dirty="0" smtClean="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oondeltaRA.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9600" y="914400"/>
            <a:ext cx="4648200" cy="4067175"/>
          </a:xfrm>
          <a:prstGeom prst="rect">
            <a:avLst/>
          </a:prstGeom>
        </p:spPr>
      </p:pic>
      <p:sp>
        <p:nvSpPr>
          <p:cNvPr id="8089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9171D4-32CC-604B-B357-0F9C0E51934C}" type="slidenum">
              <a:rPr lang="en-US" sz="1200">
                <a:solidFill>
                  <a:srgbClr val="898989"/>
                </a:solidFill>
              </a:rPr>
              <a:pPr eaLnBrk="1" hangingPunct="1"/>
              <a:t>30</a:t>
            </a:fld>
            <a:endParaRPr lang="en-US" sz="1200">
              <a:solidFill>
                <a:srgbClr val="898989"/>
              </a:solidFill>
            </a:endParaRPr>
          </a:p>
        </p:txBody>
      </p:sp>
      <p:graphicFrame>
        <p:nvGraphicFramePr>
          <p:cNvPr id="80903" name="Object 6"/>
          <p:cNvGraphicFramePr>
            <a:graphicFrameLocks noChangeAspect="1"/>
          </p:cNvGraphicFramePr>
          <p:nvPr>
            <p:extLst>
              <p:ext uri="{D42A27DB-BD31-4B8C-83A1-F6EECF244321}">
                <p14:modId xmlns:p14="http://schemas.microsoft.com/office/powerpoint/2010/main" val="23565250"/>
              </p:ext>
            </p:extLst>
          </p:nvPr>
        </p:nvGraphicFramePr>
        <p:xfrm>
          <a:off x="6705600" y="2374900"/>
          <a:ext cx="1741487" cy="749300"/>
        </p:xfrm>
        <a:graphic>
          <a:graphicData uri="http://schemas.openxmlformats.org/presentationml/2006/ole">
            <mc:AlternateContent xmlns:mc="http://schemas.openxmlformats.org/markup-compatibility/2006">
              <mc:Choice xmlns:v="urn:schemas-microsoft-com:vml" Requires="v">
                <p:oleObj spid="_x0000_s108346" name="Equation" r:id="rId5" imgW="1003300" imgH="431800" progId="Equation.3">
                  <p:embed/>
                </p:oleObj>
              </mc:Choice>
              <mc:Fallback>
                <p:oleObj name="Equation" r:id="rId5" imgW="1003300" imgH="4318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374900"/>
                        <a:ext cx="174148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Date Placeholder 9"/>
          <p:cNvSpPr>
            <a:spLocks noGrp="1"/>
          </p:cNvSpPr>
          <p:nvPr>
            <p:ph type="dt" sz="quarter" idx="10"/>
          </p:nvPr>
        </p:nvSpPr>
        <p:spPr/>
        <p:txBody>
          <a:bodyPr/>
          <a:lstStyle/>
          <a:p>
            <a:pPr>
              <a:defRPr/>
            </a:pPr>
            <a:r>
              <a:rPr lang="en-US"/>
              <a:t>29/06/16</a:t>
            </a:r>
          </a:p>
        </p:txBody>
      </p:sp>
      <p:sp>
        <p:nvSpPr>
          <p:cNvPr id="15" name="Title 8"/>
          <p:cNvSpPr txBox="1">
            <a:spLocks/>
          </p:cNvSpPr>
          <p:nvPr/>
        </p:nvSpPr>
        <p:spPr bwMode="auto">
          <a:xfrm>
            <a:off x="0" y="0"/>
            <a:ext cx="7791450" cy="685800"/>
          </a:xfrm>
          <a:prstGeom prst="rect">
            <a:avLst/>
          </a:prstGeom>
          <a:gradFill flip="none" rotWithShape="1">
            <a:gsLst>
              <a:gs pos="31000">
                <a:schemeClr val="accent4">
                  <a:lumMod val="75000"/>
                </a:schemeClr>
              </a:gs>
              <a:gs pos="100000">
                <a:srgbClr val="FFFFFF"/>
              </a:gs>
            </a:gsLst>
            <a:lin ang="0" scaled="1"/>
            <a:tileRect/>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pPr algn="l" eaLnBrk="1" fontAlgn="auto" hangingPunct="1">
              <a:spcAft>
                <a:spcPts val="0"/>
              </a:spcAft>
              <a:defRPr/>
            </a:pPr>
            <a:r>
              <a:rPr lang="en-US" sz="3600" dirty="0">
                <a:solidFill>
                  <a:schemeClr val="bg1"/>
                </a:solidFill>
              </a:rPr>
              <a:t>Moon Shadow</a:t>
            </a:r>
            <a:endParaRPr lang="en-US" sz="3600" b="1" dirty="0">
              <a:solidFill>
                <a:schemeClr val="bg1"/>
              </a:solidFill>
            </a:endParaRPr>
          </a:p>
        </p:txBody>
      </p:sp>
      <p:pic>
        <p:nvPicPr>
          <p:cNvPr id="80907" name="Picture 5" descr="HAWC.tiff"/>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Footer Placeholder 2"/>
          <p:cNvSpPr>
            <a:spLocks noGrp="1"/>
          </p:cNvSpPr>
          <p:nvPr>
            <p:ph type="ftr" sz="quarter" idx="11"/>
          </p:nvPr>
        </p:nvSpPr>
        <p:spPr>
          <a:xfrm>
            <a:off x="3124200" y="6356350"/>
            <a:ext cx="2895600" cy="365125"/>
          </a:xfrm>
        </p:spPr>
        <p:txBody>
          <a:bodyPr/>
          <a:lstStyle/>
          <a:p>
            <a:pPr>
              <a:defRPr/>
            </a:pPr>
            <a:r>
              <a:rPr lang="en-US"/>
              <a:t>Z. Hampel-Arias, IIHE</a:t>
            </a:r>
            <a:endParaRPr lang="en-US" dirty="0"/>
          </a:p>
        </p:txBody>
      </p:sp>
      <p:pic>
        <p:nvPicPr>
          <p:cNvPr id="4" name="Picture 3" descr="MoonGIF.gi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838200"/>
            <a:ext cx="4495800" cy="5058707"/>
          </a:xfrm>
          <a:prstGeom prst="rect">
            <a:avLst/>
          </a:prstGeom>
        </p:spPr>
      </p:pic>
      <p:sp>
        <p:nvSpPr>
          <p:cNvPr id="16" name="Content Placeholder 2"/>
          <p:cNvSpPr txBox="1">
            <a:spLocks/>
          </p:cNvSpPr>
          <p:nvPr/>
        </p:nvSpPr>
        <p:spPr bwMode="auto">
          <a:xfrm>
            <a:off x="2895600" y="52578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20000"/>
              </a:lnSpc>
            </a:pPr>
            <a:r>
              <a:rPr lang="en-US" sz="1000" dirty="0">
                <a:solidFill>
                  <a:schemeClr val="tx1">
                    <a:lumMod val="65000"/>
                    <a:lumOff val="35000"/>
                  </a:schemeClr>
                </a:solidFill>
                <a:cs typeface="Arial" charset="0"/>
              </a:rPr>
              <a:t>x</a:t>
            </a:r>
            <a:r>
              <a:rPr lang="en-US" sz="1000" dirty="0" smtClean="0">
                <a:solidFill>
                  <a:schemeClr val="tx1">
                    <a:lumMod val="65000"/>
                    <a:lumOff val="35000"/>
                  </a:schemeClr>
                </a:solidFill>
                <a:cs typeface="Arial" charset="0"/>
              </a:rPr>
              <a:t>10</a:t>
            </a:r>
            <a:r>
              <a:rPr lang="en-US" sz="1000" baseline="30000" dirty="0" smtClean="0">
                <a:solidFill>
                  <a:schemeClr val="tx1">
                    <a:lumMod val="65000"/>
                    <a:lumOff val="35000"/>
                  </a:schemeClr>
                </a:solidFill>
                <a:cs typeface="Arial" charset="0"/>
              </a:rPr>
              <a:t>-3</a:t>
            </a:r>
            <a:endParaRPr lang="is-IS" sz="1000" dirty="0" smtClean="0">
              <a:solidFill>
                <a:schemeClr val="tx1">
                  <a:lumMod val="65000"/>
                  <a:lumOff val="35000"/>
                </a:schemeClr>
              </a:solidFill>
            </a:endParaRPr>
          </a:p>
        </p:txBody>
      </p:sp>
      <p:sp>
        <p:nvSpPr>
          <p:cNvPr id="20" name="Content Placeholder 2"/>
          <p:cNvSpPr txBox="1">
            <a:spLocks/>
          </p:cNvSpPr>
          <p:nvPr/>
        </p:nvSpPr>
        <p:spPr bwMode="auto">
          <a:xfrm>
            <a:off x="4572000" y="5029200"/>
            <a:ext cx="449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 indent="0">
              <a:lnSpc>
                <a:spcPct val="120000"/>
              </a:lnSpc>
            </a:pPr>
            <a:r>
              <a:rPr lang="en-US" sz="1800" dirty="0" smtClean="0">
                <a:cs typeface="Arial" charset="0"/>
              </a:rPr>
              <a:t>Fit to shadow centroid. Expect 1/E in </a:t>
            </a:r>
            <a:r>
              <a:rPr lang="en-US" sz="1800" dirty="0" err="1" smtClean="0">
                <a:cs typeface="Arial" charset="0"/>
              </a:rPr>
              <a:t>sim</a:t>
            </a:r>
            <a:endParaRPr lang="en-US" sz="1800" dirty="0" smtClean="0">
              <a:cs typeface="Arial" charset="0"/>
            </a:endParaRPr>
          </a:p>
          <a:p>
            <a:pPr marL="91440" indent="0">
              <a:lnSpc>
                <a:spcPct val="120000"/>
              </a:lnSpc>
            </a:pPr>
            <a:r>
              <a:rPr lang="en-US" sz="1800" dirty="0" smtClean="0">
                <a:cs typeface="Arial" charset="0"/>
              </a:rPr>
              <a:t>Observing heavier composition? </a:t>
            </a:r>
          </a:p>
          <a:p>
            <a:pPr marL="91440" indent="0">
              <a:lnSpc>
                <a:spcPct val="120000"/>
              </a:lnSpc>
            </a:pPr>
            <a:r>
              <a:rPr lang="en-US" sz="1800" dirty="0" smtClean="0">
                <a:cs typeface="Arial" charset="0"/>
              </a:rPr>
              <a:t>He crossover (CREAM)?</a:t>
            </a:r>
          </a:p>
        </p:txBody>
      </p:sp>
      <p:sp>
        <p:nvSpPr>
          <p:cNvPr id="21" name="Content Placeholder 2"/>
          <p:cNvSpPr txBox="1">
            <a:spLocks/>
          </p:cNvSpPr>
          <p:nvPr/>
        </p:nvSpPr>
        <p:spPr bwMode="auto">
          <a:xfrm>
            <a:off x="685800" y="56388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 indent="0">
              <a:lnSpc>
                <a:spcPct val="120000"/>
              </a:lnSpc>
            </a:pPr>
            <a:r>
              <a:rPr lang="en-US" sz="1800" dirty="0" smtClean="0">
                <a:cs typeface="Arial" charset="0"/>
              </a:rPr>
              <a:t>Moon true position at (0,0)</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2"/>
          <p:cNvSpPr>
            <a:spLocks noGrp="1"/>
          </p:cNvSpPr>
          <p:nvPr>
            <p:ph type="ftr" sz="quarter" idx="11"/>
          </p:nvPr>
        </p:nvSpPr>
        <p:spPr>
          <a:xfrm>
            <a:off x="3124200" y="6356350"/>
            <a:ext cx="2895600" cy="365125"/>
          </a:xfrm>
        </p:spPr>
        <p:txBody>
          <a:bodyPr/>
          <a:lstStyle/>
          <a:p>
            <a:pPr>
              <a:defRPr/>
            </a:pPr>
            <a:r>
              <a:rPr lang="en-US" dirty="0"/>
              <a:t>Z. Hampel-Arias, IIHE</a:t>
            </a:r>
          </a:p>
        </p:txBody>
      </p:sp>
      <p:sp>
        <p:nvSpPr>
          <p:cNvPr id="8089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9171D4-32CC-604B-B357-0F9C0E51934C}" type="slidenum">
              <a:rPr lang="en-US" sz="1200">
                <a:solidFill>
                  <a:srgbClr val="898989"/>
                </a:solidFill>
              </a:rPr>
              <a:pPr eaLnBrk="1" hangingPunct="1"/>
              <a:t>31</a:t>
            </a:fld>
            <a:endParaRPr lang="en-US" sz="1200">
              <a:solidFill>
                <a:srgbClr val="898989"/>
              </a:solidFill>
            </a:endParaRPr>
          </a:p>
        </p:txBody>
      </p:sp>
      <p:sp>
        <p:nvSpPr>
          <p:cNvPr id="10" name="Date Placeholder 9"/>
          <p:cNvSpPr>
            <a:spLocks noGrp="1"/>
          </p:cNvSpPr>
          <p:nvPr>
            <p:ph type="dt" sz="quarter" idx="10"/>
          </p:nvPr>
        </p:nvSpPr>
        <p:spPr/>
        <p:txBody>
          <a:bodyPr/>
          <a:lstStyle/>
          <a:p>
            <a:pPr>
              <a:defRPr/>
            </a:pPr>
            <a:r>
              <a:rPr lang="en-US"/>
              <a:t>29/06/16</a:t>
            </a:r>
          </a:p>
        </p:txBody>
      </p:sp>
      <p:cxnSp>
        <p:nvCxnSpPr>
          <p:cNvPr id="17" name="Straight Connector 16"/>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ontent Placeholder 2"/>
          <p:cNvSpPr txBox="1">
            <a:spLocks/>
          </p:cNvSpPr>
          <p:nvPr/>
        </p:nvSpPr>
        <p:spPr bwMode="auto">
          <a:xfrm>
            <a:off x="4572000" y="609600"/>
            <a:ext cx="4572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 indent="182880">
              <a:lnSpc>
                <a:spcPct val="130000"/>
              </a:lnSpc>
              <a:buFont typeface="Arial"/>
              <a:buChar char="•"/>
            </a:pPr>
            <a:r>
              <a:rPr lang="en-US" sz="2000" dirty="0">
                <a:cs typeface="Arial" charset="0"/>
              </a:rPr>
              <a:t>Beginning to investigate energy dependency of </a:t>
            </a:r>
            <a:r>
              <a:rPr lang="en-US" sz="2000" dirty="0" err="1" smtClean="0">
                <a:cs typeface="Arial" charset="0"/>
              </a:rPr>
              <a:t>anis</a:t>
            </a:r>
            <a:r>
              <a:rPr lang="en-US" sz="2000" dirty="0" smtClean="0">
                <a:cs typeface="Arial" charset="0"/>
              </a:rPr>
              <a:t> &amp; specific regions</a:t>
            </a:r>
          </a:p>
          <a:p>
            <a:pPr marL="91440" indent="182880">
              <a:lnSpc>
                <a:spcPct val="130000"/>
              </a:lnSpc>
              <a:buFont typeface="Arial"/>
              <a:buChar char="•"/>
            </a:pPr>
            <a:r>
              <a:rPr lang="en-US" sz="2000" dirty="0" smtClean="0">
                <a:cs typeface="Arial" charset="0"/>
              </a:rPr>
              <a:t>Stat </a:t>
            </a:r>
            <a:r>
              <a:rPr lang="en-US" sz="2000" dirty="0" err="1" smtClean="0">
                <a:cs typeface="Arial" charset="0"/>
              </a:rPr>
              <a:t>fluct</a:t>
            </a:r>
            <a:r>
              <a:rPr lang="en-US" sz="2000" dirty="0" smtClean="0">
                <a:cs typeface="Arial" charset="0"/>
              </a:rPr>
              <a:t> dominate highest energies</a:t>
            </a:r>
          </a:p>
          <a:p>
            <a:pPr marL="91440" indent="182880">
              <a:lnSpc>
                <a:spcPct val="130000"/>
              </a:lnSpc>
              <a:buFont typeface="Arial"/>
              <a:buChar char="•"/>
            </a:pPr>
            <a:r>
              <a:rPr lang="en-US" sz="2000" dirty="0" smtClean="0">
                <a:cs typeface="Arial" charset="0"/>
              </a:rPr>
              <a:t>More dipolar with energy</a:t>
            </a:r>
            <a:endParaRPr lang="en-US" sz="2000" dirty="0">
              <a:cs typeface="Arial" charset="0"/>
            </a:endParaRPr>
          </a:p>
        </p:txBody>
      </p:sp>
      <p:sp>
        <p:nvSpPr>
          <p:cNvPr id="19" name="Content Placeholder 2"/>
          <p:cNvSpPr txBox="1">
            <a:spLocks/>
          </p:cNvSpPr>
          <p:nvPr/>
        </p:nvSpPr>
        <p:spPr bwMode="auto">
          <a:xfrm>
            <a:off x="5638800" y="4953000"/>
            <a:ext cx="609600" cy="762000"/>
          </a:xfrm>
          <a:prstGeom prst="rect">
            <a:avLst/>
          </a:prstGeom>
          <a:solidFill>
            <a:schemeClr val="bg1"/>
          </a:solidFill>
          <a:ln>
            <a:noFill/>
          </a:ln>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 indent="182880">
              <a:lnSpc>
                <a:spcPct val="120000"/>
              </a:lnSpc>
              <a:buFont typeface="Arial" charset="0"/>
              <a:buChar char="•"/>
            </a:pPr>
            <a:endParaRPr lang="en-US" sz="2000" dirty="0">
              <a:cs typeface="Arial" charset="0"/>
            </a:endParaRPr>
          </a:p>
        </p:txBody>
      </p:sp>
      <p:sp>
        <p:nvSpPr>
          <p:cNvPr id="20" name="Content Placeholder 2"/>
          <p:cNvSpPr txBox="1">
            <a:spLocks/>
          </p:cNvSpPr>
          <p:nvPr/>
        </p:nvSpPr>
        <p:spPr bwMode="auto">
          <a:xfrm>
            <a:off x="5562600" y="5410200"/>
            <a:ext cx="609600" cy="152400"/>
          </a:xfrm>
          <a:prstGeom prst="rect">
            <a:avLst/>
          </a:prstGeom>
          <a:solidFill>
            <a:schemeClr val="bg1"/>
          </a:solidFill>
          <a:ln>
            <a:noFill/>
          </a:ln>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 indent="182880">
              <a:lnSpc>
                <a:spcPct val="120000"/>
              </a:lnSpc>
              <a:buFont typeface="Arial" charset="0"/>
              <a:buChar char="•"/>
            </a:pPr>
            <a:endParaRPr lang="en-US" sz="2000" dirty="0">
              <a:cs typeface="Arial" charset="0"/>
            </a:endParaRPr>
          </a:p>
        </p:txBody>
      </p:sp>
      <p:pic>
        <p:nvPicPr>
          <p:cNvPr id="11" name="Picture 10" descr="ampphasedipole.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00600" y="2514600"/>
            <a:ext cx="4024026" cy="4191000"/>
          </a:xfrm>
          <a:prstGeom prst="rect">
            <a:avLst/>
          </a:prstGeom>
          <a:ln>
            <a:solidFill>
              <a:schemeClr val="tx1"/>
            </a:solidFill>
          </a:ln>
        </p:spPr>
      </p:pic>
      <p:pic>
        <p:nvPicPr>
          <p:cNvPr id="2" name="Picture 1" descr="bin2_64_A10_relint.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81" y="61609"/>
            <a:ext cx="4572000" cy="2529191"/>
          </a:xfrm>
          <a:prstGeom prst="rect">
            <a:avLst/>
          </a:prstGeom>
        </p:spPr>
      </p:pic>
      <p:pic>
        <p:nvPicPr>
          <p:cNvPr id="3" name="Picture 2" descr="bin3_64_A10_relint.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0" y="1723476"/>
            <a:ext cx="4572000" cy="2238924"/>
          </a:xfrm>
          <a:prstGeom prst="rect">
            <a:avLst/>
          </a:prstGeom>
        </p:spPr>
      </p:pic>
      <p:pic>
        <p:nvPicPr>
          <p:cNvPr id="4" name="Picture 3" descr="bin4_64_A10_relint.pn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835" y="3151332"/>
            <a:ext cx="4572000" cy="2258868"/>
          </a:xfrm>
          <a:prstGeom prst="rect">
            <a:avLst/>
          </a:prstGeom>
        </p:spPr>
      </p:pic>
      <p:pic>
        <p:nvPicPr>
          <p:cNvPr id="5" name="Picture 4" descr="bin5_64_A10_relint.pn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4622921"/>
            <a:ext cx="4572000" cy="2235079"/>
          </a:xfrm>
          <a:prstGeom prst="rect">
            <a:avLst/>
          </a:prstGeom>
        </p:spPr>
      </p:pic>
      <p:sp>
        <p:nvSpPr>
          <p:cNvPr id="15" name="Title 8"/>
          <p:cNvSpPr txBox="1">
            <a:spLocks/>
          </p:cNvSpPr>
          <p:nvPr/>
        </p:nvSpPr>
        <p:spPr bwMode="auto">
          <a:xfrm>
            <a:off x="1" y="0"/>
            <a:ext cx="8001000" cy="381000"/>
          </a:xfrm>
          <a:prstGeom prst="rect">
            <a:avLst/>
          </a:prstGeom>
          <a:gradFill flip="none" rotWithShape="1">
            <a:gsLst>
              <a:gs pos="31000">
                <a:schemeClr val="accent4">
                  <a:lumMod val="75000"/>
                </a:schemeClr>
              </a:gs>
              <a:gs pos="100000">
                <a:srgbClr val="FFFFFF"/>
              </a:gs>
            </a:gsLst>
            <a:lin ang="0" scaled="1"/>
            <a:tileRect/>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pPr algn="l" eaLnBrk="1" fontAlgn="auto" hangingPunct="1">
              <a:spcAft>
                <a:spcPts val="0"/>
              </a:spcAft>
              <a:defRPr/>
            </a:pPr>
            <a:r>
              <a:rPr lang="en-US" sz="2200" dirty="0" smtClean="0">
                <a:solidFill>
                  <a:schemeClr val="bg1"/>
                </a:solidFill>
              </a:rPr>
              <a:t>Anisotropy Energy Dependence</a:t>
            </a:r>
            <a:endParaRPr lang="en-US" sz="2200" b="1" dirty="0" smtClean="0">
              <a:solidFill>
                <a:schemeClr val="bg1"/>
              </a:solidFill>
            </a:endParaRPr>
          </a:p>
        </p:txBody>
      </p:sp>
    </p:spTree>
    <p:extLst>
      <p:ext uri="{BB962C8B-B14F-4D97-AF65-F5344CB8AC3E}">
        <p14:creationId xmlns:p14="http://schemas.microsoft.com/office/powerpoint/2010/main" val="296459205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9171D4-32CC-604B-B357-0F9C0E51934C}" type="slidenum">
              <a:rPr lang="en-US" sz="1200">
                <a:solidFill>
                  <a:srgbClr val="898989"/>
                </a:solidFill>
              </a:rPr>
              <a:pPr eaLnBrk="1" hangingPunct="1"/>
              <a:t>32</a:t>
            </a:fld>
            <a:endParaRPr lang="en-US" sz="1200">
              <a:solidFill>
                <a:srgbClr val="898989"/>
              </a:solidFill>
            </a:endParaRPr>
          </a:p>
        </p:txBody>
      </p:sp>
      <p:sp>
        <p:nvSpPr>
          <p:cNvPr id="30" name="Footer Placeholder 2"/>
          <p:cNvSpPr>
            <a:spLocks noGrp="1"/>
          </p:cNvSpPr>
          <p:nvPr>
            <p:ph type="ftr" sz="quarter" idx="11"/>
          </p:nvPr>
        </p:nvSpPr>
        <p:spPr/>
        <p:txBody>
          <a:bodyPr/>
          <a:lstStyle/>
          <a:p>
            <a:pPr>
              <a:defRPr/>
            </a:pPr>
            <a:r>
              <a:rPr lang="en-US"/>
              <a:t>Z. Hampel-Arias - MSU Collab. Meeting</a:t>
            </a:r>
            <a:endParaRPr lang="en-US" dirty="0"/>
          </a:p>
        </p:txBody>
      </p:sp>
      <p:sp>
        <p:nvSpPr>
          <p:cNvPr id="10" name="Date Placeholder 9"/>
          <p:cNvSpPr>
            <a:spLocks noGrp="1"/>
          </p:cNvSpPr>
          <p:nvPr>
            <p:ph type="dt" sz="quarter" idx="10"/>
          </p:nvPr>
        </p:nvSpPr>
        <p:spPr/>
        <p:txBody>
          <a:bodyPr/>
          <a:lstStyle/>
          <a:p>
            <a:pPr>
              <a:defRPr/>
            </a:pPr>
            <a:r>
              <a:rPr lang="en-US"/>
              <a:t>29/06/16</a:t>
            </a:r>
          </a:p>
        </p:txBody>
      </p:sp>
      <p:sp>
        <p:nvSpPr>
          <p:cNvPr id="15" name="Title 8"/>
          <p:cNvSpPr txBox="1">
            <a:spLocks/>
          </p:cNvSpPr>
          <p:nvPr/>
        </p:nvSpPr>
        <p:spPr bwMode="auto">
          <a:xfrm>
            <a:off x="1" y="0"/>
            <a:ext cx="8000999" cy="685800"/>
          </a:xfrm>
          <a:prstGeom prst="rect">
            <a:avLst/>
          </a:prstGeom>
          <a:gradFill flip="none" rotWithShape="1">
            <a:gsLst>
              <a:gs pos="31000">
                <a:schemeClr val="accent4">
                  <a:lumMod val="75000"/>
                </a:schemeClr>
              </a:gs>
              <a:gs pos="100000">
                <a:srgbClr val="FFFFFF"/>
              </a:gs>
            </a:gsLst>
            <a:lin ang="0" scaled="1"/>
            <a:tileRect/>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pPr algn="l" eaLnBrk="1" fontAlgn="auto" hangingPunct="1">
              <a:spcAft>
                <a:spcPts val="0"/>
              </a:spcAft>
              <a:defRPr/>
            </a:pPr>
            <a:r>
              <a:rPr lang="en-US" sz="3600" dirty="0" smtClean="0">
                <a:solidFill>
                  <a:schemeClr val="bg1"/>
                </a:solidFill>
              </a:rPr>
              <a:t>Anisotropy Comparison</a:t>
            </a:r>
            <a:endParaRPr lang="en-US" sz="3600" b="1" dirty="0" smtClean="0">
              <a:solidFill>
                <a:schemeClr val="bg1"/>
              </a:solidFill>
            </a:endParaRPr>
          </a:p>
        </p:txBody>
      </p:sp>
      <p:cxnSp>
        <p:nvCxnSpPr>
          <p:cNvPr id="17" name="Straight Connector 16"/>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ontent Placeholder 2"/>
          <p:cNvSpPr txBox="1">
            <a:spLocks/>
          </p:cNvSpPr>
          <p:nvPr/>
        </p:nvSpPr>
        <p:spPr bwMode="auto">
          <a:xfrm>
            <a:off x="5638800" y="4953000"/>
            <a:ext cx="609600" cy="762000"/>
          </a:xfrm>
          <a:prstGeom prst="rect">
            <a:avLst/>
          </a:prstGeom>
          <a:solidFill>
            <a:schemeClr val="bg1"/>
          </a:solidFill>
          <a:ln>
            <a:noFill/>
          </a:ln>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 indent="182880">
              <a:lnSpc>
                <a:spcPct val="120000"/>
              </a:lnSpc>
              <a:buFont typeface="Arial" charset="0"/>
              <a:buChar char="•"/>
            </a:pPr>
            <a:endParaRPr lang="en-US" sz="2000" dirty="0">
              <a:cs typeface="Arial" charset="0"/>
            </a:endParaRPr>
          </a:p>
        </p:txBody>
      </p:sp>
      <p:sp>
        <p:nvSpPr>
          <p:cNvPr id="20" name="Content Placeholder 2"/>
          <p:cNvSpPr txBox="1">
            <a:spLocks/>
          </p:cNvSpPr>
          <p:nvPr/>
        </p:nvSpPr>
        <p:spPr bwMode="auto">
          <a:xfrm>
            <a:off x="5562600" y="5410200"/>
            <a:ext cx="609600" cy="152400"/>
          </a:xfrm>
          <a:prstGeom prst="rect">
            <a:avLst/>
          </a:prstGeom>
          <a:solidFill>
            <a:schemeClr val="bg1"/>
          </a:solidFill>
          <a:ln>
            <a:noFill/>
          </a:ln>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 indent="182880">
              <a:lnSpc>
                <a:spcPct val="120000"/>
              </a:lnSpc>
              <a:buFont typeface="Arial" charset="0"/>
              <a:buChar char="•"/>
            </a:pPr>
            <a:endParaRPr lang="en-US" sz="2000" dirty="0">
              <a:cs typeface="Arial" charset="0"/>
            </a:endParaRPr>
          </a:p>
        </p:txBody>
      </p:sp>
      <p:pic>
        <p:nvPicPr>
          <p:cNvPr id="2" name="Picture 1" descr="HAWCIceCube-13TeV.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0950"/>
            <a:ext cx="9144000" cy="4431126"/>
          </a:xfrm>
          <a:prstGeom prst="rect">
            <a:avLst/>
          </a:prstGeom>
        </p:spPr>
      </p:pic>
      <p:pic>
        <p:nvPicPr>
          <p:cNvPr id="5" name="Picture 4" descr="HAWCIceCube-45TeV.tiff"/>
          <p:cNvPicPr>
            <a:picLocks noChangeAspect="1"/>
          </p:cNvPicPr>
          <p:nvPr/>
        </p:nvPicPr>
        <p:blipFill rotWithShape="1">
          <a:blip r:embed="rId5" cstate="email">
            <a:extLst>
              <a:ext uri="{28A0092B-C50C-407E-A947-70E740481C1C}">
                <a14:useLocalDpi xmlns:a14="http://schemas.microsoft.com/office/drawing/2010/main"/>
              </a:ext>
            </a:extLst>
          </a:blip>
          <a:srcRect t="13894"/>
          <a:stretch/>
        </p:blipFill>
        <p:spPr>
          <a:xfrm>
            <a:off x="0" y="3038760"/>
            <a:ext cx="9144000" cy="3819239"/>
          </a:xfrm>
          <a:prstGeom prst="rect">
            <a:avLst/>
          </a:prstGeom>
        </p:spPr>
      </p:pic>
    </p:spTree>
    <p:extLst>
      <p:ext uri="{BB962C8B-B14F-4D97-AF65-F5344CB8AC3E}">
        <p14:creationId xmlns:p14="http://schemas.microsoft.com/office/powerpoint/2010/main" val="34524639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12"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Outrigger Extension</a:t>
            </a:r>
          </a:p>
        </p:txBody>
      </p:sp>
      <p:sp>
        <p:nvSpPr>
          <p:cNvPr id="10" name="Content Placeholder 2"/>
          <p:cNvSpPr txBox="1">
            <a:spLocks/>
          </p:cNvSpPr>
          <p:nvPr/>
        </p:nvSpPr>
        <p:spPr bwMode="auto">
          <a:xfrm>
            <a:off x="0" y="762000"/>
            <a:ext cx="6705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a:lnSpc>
                <a:spcPct val="120000"/>
              </a:lnSpc>
              <a:buFont typeface="Arial"/>
              <a:buChar char="•"/>
              <a:defRPr/>
            </a:pPr>
            <a:r>
              <a:rPr lang="en-US" sz="2200" dirty="0" smtClean="0">
                <a:cs typeface="Arial" charset="0"/>
              </a:rPr>
              <a:t>Increase sensitivity to highest energy gammas and cosmic rays by improving core reconstruction</a:t>
            </a:r>
          </a:p>
          <a:p>
            <a:pPr marL="457200" indent="-457200">
              <a:lnSpc>
                <a:spcPct val="120000"/>
              </a:lnSpc>
              <a:buFont typeface="Arial"/>
              <a:buChar char="•"/>
              <a:defRPr/>
            </a:pPr>
            <a:r>
              <a:rPr lang="en-US" sz="2200" dirty="0" smtClean="0">
                <a:cs typeface="Arial" charset="0"/>
              </a:rPr>
              <a:t>350 small WCD which</a:t>
            </a:r>
            <a:r>
              <a:rPr lang="en-US" sz="2200" dirty="0">
                <a:cs typeface="Arial" charset="0"/>
              </a:rPr>
              <a:t> </a:t>
            </a:r>
            <a:r>
              <a:rPr lang="en-US" sz="2200" dirty="0" smtClean="0">
                <a:cs typeface="Arial" charset="0"/>
              </a:rPr>
              <a:t>will cover 4x HAWC area, boosting sensitivity by 3-4x at 50 </a:t>
            </a:r>
            <a:r>
              <a:rPr lang="en-US" sz="2200" dirty="0" err="1" smtClean="0">
                <a:cs typeface="Arial" charset="0"/>
              </a:rPr>
              <a:t>TeV</a:t>
            </a:r>
            <a:endParaRPr lang="en-US" sz="2200" dirty="0">
              <a:cs typeface="Arial" charset="0"/>
            </a:endParaRPr>
          </a:p>
          <a:p>
            <a:pPr marL="457200" indent="-457200">
              <a:lnSpc>
                <a:spcPct val="120000"/>
              </a:lnSpc>
              <a:buFont typeface="Arial"/>
              <a:buChar char="•"/>
              <a:defRPr/>
            </a:pPr>
            <a:r>
              <a:rPr lang="en-US" sz="2200" dirty="0" smtClean="0">
                <a:cs typeface="Arial" charset="0"/>
              </a:rPr>
              <a:t>Funded and in progress! ~1yr to completion</a:t>
            </a:r>
          </a:p>
        </p:txBody>
      </p:sp>
      <p:pic>
        <p:nvPicPr>
          <p:cNvPr id="82950"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0B0F88-CD07-3442-B12C-95A78A034F72}" type="slidenum">
              <a:rPr lang="en-US" sz="1200">
                <a:solidFill>
                  <a:srgbClr val="898989"/>
                </a:solidFill>
              </a:rPr>
              <a:pPr eaLnBrk="1" hangingPunct="1"/>
              <a:t>33</a:t>
            </a:fld>
            <a:endParaRPr lang="en-US" sz="1200">
              <a:solidFill>
                <a:srgbClr val="898989"/>
              </a:solidFill>
            </a:endParaRPr>
          </a:p>
        </p:txBody>
      </p:sp>
      <p:pic>
        <p:nvPicPr>
          <p:cNvPr id="2" name="Picture 1" descr="Outrigger.tiff"/>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2400" y="3429000"/>
            <a:ext cx="2668358" cy="2697006"/>
          </a:xfrm>
          <a:prstGeom prst="rect">
            <a:avLst/>
          </a:prstGeom>
        </p:spPr>
      </p:pic>
      <p:pic>
        <p:nvPicPr>
          <p:cNvPr id="3" name="Picture 2" descr="OutriggerInstall.tiff"/>
          <p:cNvPicPr>
            <a:picLocks noChangeAspect="1"/>
          </p:cNvPicPr>
          <p:nvPr/>
        </p:nvPicPr>
        <p:blipFill rotWithShape="1">
          <a:blip r:embed="rId5" cstate="email">
            <a:extLst>
              <a:ext uri="{28A0092B-C50C-407E-A947-70E740481C1C}">
                <a14:useLocalDpi xmlns:a14="http://schemas.microsoft.com/office/drawing/2010/main"/>
              </a:ext>
            </a:extLst>
          </a:blip>
          <a:srcRect l="1934" t="9180" r="2602" b="4192"/>
          <a:stretch/>
        </p:blipFill>
        <p:spPr>
          <a:xfrm>
            <a:off x="2971800" y="3733800"/>
            <a:ext cx="3200400" cy="2230034"/>
          </a:xfrm>
          <a:prstGeom prst="rect">
            <a:avLst/>
          </a:prstGeom>
        </p:spPr>
      </p:pic>
      <p:pic>
        <p:nvPicPr>
          <p:cNvPr id="4" name="Picture 3" descr="OutriggerEvent.tiff"/>
          <p:cNvPicPr>
            <a:picLocks noChangeAspect="1"/>
          </p:cNvPicPr>
          <p:nvPr/>
        </p:nvPicPr>
        <p:blipFill rotWithShape="1">
          <a:blip r:embed="rId6" cstate="email">
            <a:extLst>
              <a:ext uri="{28A0092B-C50C-407E-A947-70E740481C1C}">
                <a14:useLocalDpi xmlns:a14="http://schemas.microsoft.com/office/drawing/2010/main"/>
              </a:ext>
            </a:extLst>
          </a:blip>
          <a:srcRect l="6474" t="7675" r="4295" b="7587"/>
          <a:stretch/>
        </p:blipFill>
        <p:spPr>
          <a:xfrm>
            <a:off x="6172200" y="3505200"/>
            <a:ext cx="2971800" cy="2486426"/>
          </a:xfrm>
          <a:prstGeom prst="rect">
            <a:avLst/>
          </a:prstGeom>
        </p:spPr>
      </p:pic>
      <p:sp>
        <p:nvSpPr>
          <p:cNvPr id="14" name="Content Placeholder 2"/>
          <p:cNvSpPr txBox="1">
            <a:spLocks/>
          </p:cNvSpPr>
          <p:nvPr/>
        </p:nvSpPr>
        <p:spPr bwMode="auto">
          <a:xfrm>
            <a:off x="5867400" y="3124200"/>
            <a:ext cx="327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lnSpc>
                <a:spcPct val="150000"/>
              </a:lnSpc>
            </a:pPr>
            <a:r>
              <a:rPr lang="en-US" sz="1800" dirty="0" smtClean="0">
                <a:cs typeface="Arial" charset="0"/>
              </a:rPr>
              <a:t>Simulated Outrigger Event</a:t>
            </a:r>
            <a:endParaRPr lang="en-US" sz="1800" dirty="0">
              <a:cs typeface="Arial" charset="0"/>
            </a:endParaRPr>
          </a:p>
        </p:txBody>
      </p:sp>
      <p:pic>
        <p:nvPicPr>
          <p:cNvPr id="13" name="Picture 1" descr="Event-CR.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700168" y="990600"/>
            <a:ext cx="244383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7086600" y="1828800"/>
            <a:ext cx="1600200" cy="762000"/>
          </a:xfrm>
          <a:prstGeom prst="round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46680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12"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  Conclusions &amp; Outlook</a:t>
            </a:r>
          </a:p>
        </p:txBody>
      </p:sp>
      <p:sp>
        <p:nvSpPr>
          <p:cNvPr id="10" name="Content Placeholder 2"/>
          <p:cNvSpPr txBox="1">
            <a:spLocks/>
          </p:cNvSpPr>
          <p:nvPr/>
        </p:nvSpPr>
        <p:spPr bwMode="auto">
          <a:xfrm>
            <a:off x="1447800" y="838200"/>
            <a:ext cx="6629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nSpc>
                <a:spcPct val="150000"/>
              </a:lnSpc>
              <a:defRPr/>
            </a:pPr>
            <a:r>
              <a:rPr lang="en-US" sz="2000" b="1" dirty="0" smtClean="0">
                <a:cs typeface="Arial" charset="0"/>
              </a:rPr>
              <a:t>Conclusions</a:t>
            </a:r>
          </a:p>
          <a:p>
            <a:pPr>
              <a:lnSpc>
                <a:spcPct val="150000"/>
              </a:lnSpc>
              <a:buFont typeface="Arial"/>
              <a:buChar char="•"/>
              <a:defRPr/>
            </a:pPr>
            <a:r>
              <a:rPr lang="en-US" sz="2000" dirty="0" smtClean="0">
                <a:cs typeface="Arial" charset="0"/>
              </a:rPr>
              <a:t>HAWC is versatile </a:t>
            </a:r>
            <a:r>
              <a:rPr lang="en-US" sz="2000" dirty="0" err="1" smtClean="0">
                <a:cs typeface="Arial" charset="0"/>
              </a:rPr>
              <a:t>TeV</a:t>
            </a:r>
            <a:r>
              <a:rPr lang="en-US" sz="2000" dirty="0" smtClean="0">
                <a:cs typeface="Arial" charset="0"/>
              </a:rPr>
              <a:t> instrument</a:t>
            </a:r>
          </a:p>
          <a:p>
            <a:pPr>
              <a:lnSpc>
                <a:spcPct val="150000"/>
              </a:lnSpc>
              <a:buFont typeface="Arial"/>
              <a:buChar char="•"/>
              <a:defRPr/>
            </a:pPr>
            <a:r>
              <a:rPr lang="en-US" sz="2000" dirty="0" smtClean="0">
                <a:cs typeface="Arial" charset="0"/>
              </a:rPr>
              <a:t>Probing VHE sky in </a:t>
            </a:r>
            <a:r>
              <a:rPr lang="en-US" sz="2000" b="1" dirty="0" smtClean="0">
                <a:cs typeface="Arial" charset="0"/>
              </a:rPr>
              <a:t>both</a:t>
            </a:r>
            <a:r>
              <a:rPr lang="en-US" sz="2000" dirty="0" smtClean="0">
                <a:cs typeface="Arial" charset="0"/>
              </a:rPr>
              <a:t> gamma and cosmic rays</a:t>
            </a:r>
          </a:p>
          <a:p>
            <a:pPr>
              <a:lnSpc>
                <a:spcPct val="150000"/>
              </a:lnSpc>
              <a:buFont typeface="Arial"/>
              <a:buChar char="•"/>
              <a:defRPr/>
            </a:pPr>
            <a:r>
              <a:rPr lang="en-US" sz="2000" dirty="0" smtClean="0">
                <a:cs typeface="Arial" charset="0"/>
              </a:rPr>
              <a:t>Large </a:t>
            </a:r>
            <a:r>
              <a:rPr lang="en-US" sz="2000" dirty="0" err="1">
                <a:cs typeface="Arial" charset="0"/>
              </a:rPr>
              <a:t>TeV</a:t>
            </a:r>
            <a:r>
              <a:rPr lang="en-US" sz="2000" dirty="0">
                <a:cs typeface="Arial" charset="0"/>
              </a:rPr>
              <a:t> data set: 1 billion events / </a:t>
            </a:r>
            <a:r>
              <a:rPr lang="en-US" sz="2000" dirty="0" smtClean="0">
                <a:cs typeface="Arial" charset="0"/>
              </a:rPr>
              <a:t>day</a:t>
            </a:r>
          </a:p>
          <a:p>
            <a:pPr>
              <a:buFont typeface="Arial"/>
              <a:buChar char="•"/>
              <a:defRPr/>
            </a:pPr>
            <a:endParaRPr lang="en-US" sz="2000" b="1" dirty="0" smtClean="0">
              <a:cs typeface="Arial" charset="0"/>
            </a:endParaRPr>
          </a:p>
          <a:p>
            <a:pPr>
              <a:buFont typeface="Arial"/>
              <a:buChar char="•"/>
              <a:defRPr/>
            </a:pPr>
            <a:endParaRPr lang="en-US" sz="2000" b="1" dirty="0" smtClean="0">
              <a:cs typeface="Arial" charset="0"/>
            </a:endParaRPr>
          </a:p>
          <a:p>
            <a:pPr marL="0" indent="0">
              <a:lnSpc>
                <a:spcPct val="150000"/>
              </a:lnSpc>
              <a:defRPr/>
            </a:pPr>
            <a:r>
              <a:rPr lang="en-US" sz="2000" b="1" dirty="0" smtClean="0">
                <a:cs typeface="Arial" charset="0"/>
              </a:rPr>
              <a:t>In Progress</a:t>
            </a:r>
          </a:p>
          <a:p>
            <a:pPr>
              <a:lnSpc>
                <a:spcPct val="150000"/>
              </a:lnSpc>
              <a:buFont typeface="Arial"/>
              <a:buChar char="•"/>
              <a:defRPr/>
            </a:pPr>
            <a:r>
              <a:rPr lang="en-US" sz="2000" dirty="0" smtClean="0">
                <a:cs typeface="Arial" charset="0"/>
              </a:rPr>
              <a:t>Second HAWC Catalog coming soon</a:t>
            </a:r>
          </a:p>
          <a:p>
            <a:pPr>
              <a:lnSpc>
                <a:spcPct val="150000"/>
              </a:lnSpc>
              <a:buFont typeface="Arial"/>
              <a:buChar char="•"/>
              <a:defRPr/>
            </a:pPr>
            <a:r>
              <a:rPr lang="en-US" sz="2000" dirty="0">
                <a:cs typeface="Arial" charset="0"/>
              </a:rPr>
              <a:t>Improving upon and extending </a:t>
            </a:r>
            <a:r>
              <a:rPr lang="en-US" sz="2000" dirty="0" err="1">
                <a:cs typeface="Arial" charset="0"/>
              </a:rPr>
              <a:t>TeV</a:t>
            </a:r>
            <a:r>
              <a:rPr lang="en-US" sz="2000" dirty="0">
                <a:cs typeface="Arial" charset="0"/>
              </a:rPr>
              <a:t> CR </a:t>
            </a:r>
            <a:r>
              <a:rPr lang="en-US" sz="2000" dirty="0" smtClean="0">
                <a:cs typeface="Arial" charset="0"/>
              </a:rPr>
              <a:t>anisotropy</a:t>
            </a:r>
          </a:p>
          <a:p>
            <a:pPr>
              <a:lnSpc>
                <a:spcPct val="150000"/>
              </a:lnSpc>
              <a:buFont typeface="Arial"/>
              <a:buChar char="•"/>
              <a:defRPr/>
            </a:pPr>
            <a:r>
              <a:rPr lang="en-US" sz="2000" dirty="0" smtClean="0">
                <a:cs typeface="Arial" charset="0"/>
              </a:rPr>
              <a:t>Outriggers </a:t>
            </a:r>
            <a:r>
              <a:rPr lang="en-US" sz="2000" dirty="0">
                <a:cs typeface="Arial" charset="0"/>
              </a:rPr>
              <a:t>to improve sensitivity beyond 50 </a:t>
            </a:r>
            <a:r>
              <a:rPr lang="en-US" sz="2000" dirty="0" err="1" smtClean="0">
                <a:cs typeface="Arial" charset="0"/>
              </a:rPr>
              <a:t>TeV</a:t>
            </a:r>
            <a:endParaRPr lang="en-US" sz="2000" dirty="0" smtClean="0">
              <a:cs typeface="Arial" charset="0"/>
            </a:endParaRPr>
          </a:p>
          <a:p>
            <a:pPr>
              <a:lnSpc>
                <a:spcPct val="150000"/>
              </a:lnSpc>
              <a:buFont typeface="Arial"/>
              <a:buChar char="•"/>
              <a:defRPr/>
            </a:pPr>
            <a:r>
              <a:rPr lang="en-US" sz="2000" dirty="0" smtClean="0">
                <a:cs typeface="Arial" charset="0"/>
              </a:rPr>
              <a:t>Look forward to upcoming results!</a:t>
            </a:r>
            <a:endParaRPr lang="en-US" sz="2000" dirty="0">
              <a:cs typeface="Arial" charset="0"/>
            </a:endParaRPr>
          </a:p>
        </p:txBody>
      </p:sp>
      <p:pic>
        <p:nvPicPr>
          <p:cNvPr id="82950"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0B0F88-CD07-3442-B12C-95A78A034F72}" type="slidenum">
              <a:rPr lang="en-US" sz="1200">
                <a:solidFill>
                  <a:srgbClr val="898989"/>
                </a:solidFill>
              </a:rPr>
              <a:pPr eaLnBrk="1" hangingPunct="1"/>
              <a:t>34</a:t>
            </a:fld>
            <a:endParaRPr lang="en-US" sz="1200">
              <a:solidFill>
                <a:srgbClr val="898989"/>
              </a:solidFill>
            </a:endParaRPr>
          </a:p>
        </p:txBody>
      </p:sp>
      <p:sp>
        <p:nvSpPr>
          <p:cNvPr id="2" name="Rounded Rectangle 1"/>
          <p:cNvSpPr/>
          <p:nvPr/>
        </p:nvSpPr>
        <p:spPr>
          <a:xfrm>
            <a:off x="990600" y="838200"/>
            <a:ext cx="7162800" cy="4953000"/>
          </a:xfrm>
          <a:prstGeom prst="roundRect">
            <a:avLst/>
          </a:prstGeom>
          <a:solidFill>
            <a:srgbClr val="FF00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12"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 </a:t>
            </a:r>
          </a:p>
        </p:txBody>
      </p:sp>
      <p:sp>
        <p:nvSpPr>
          <p:cNvPr id="10" name="Content Placeholder 2"/>
          <p:cNvSpPr txBox="1">
            <a:spLocks/>
          </p:cNvSpPr>
          <p:nvPr/>
        </p:nvSpPr>
        <p:spPr bwMode="auto">
          <a:xfrm>
            <a:off x="3124200" y="457200"/>
            <a:ext cx="3200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nSpc>
                <a:spcPct val="150000"/>
              </a:lnSpc>
              <a:defRPr/>
            </a:pPr>
            <a:r>
              <a:rPr lang="en-US" sz="4000" b="1" dirty="0" smtClean="0">
                <a:cs typeface="Arial" charset="0"/>
              </a:rPr>
              <a:t>Thank you!</a:t>
            </a:r>
            <a:endParaRPr lang="en-US" sz="4000" dirty="0">
              <a:cs typeface="Arial" charset="0"/>
            </a:endParaRPr>
          </a:p>
        </p:txBody>
      </p:sp>
      <p:pic>
        <p:nvPicPr>
          <p:cNvPr id="82950"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0B0F88-CD07-3442-B12C-95A78A034F72}" type="slidenum">
              <a:rPr lang="en-US" sz="1200">
                <a:solidFill>
                  <a:srgbClr val="898989"/>
                </a:solidFill>
              </a:rPr>
              <a:pPr eaLnBrk="1" hangingPunct="1"/>
              <a:t>35</a:t>
            </a:fld>
            <a:endParaRPr lang="en-US" sz="1200">
              <a:solidFill>
                <a:srgbClr val="898989"/>
              </a:solidFill>
            </a:endParaRPr>
          </a:p>
        </p:txBody>
      </p:sp>
      <p:pic>
        <p:nvPicPr>
          <p:cNvPr id="3" name="Picture 2" descr="HAWC&amp;Me.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3000" y="1523999"/>
            <a:ext cx="7086600" cy="4373567"/>
          </a:xfrm>
          <a:prstGeom prst="rect">
            <a:avLst/>
          </a:prstGeom>
        </p:spPr>
      </p:pic>
    </p:spTree>
    <p:extLst>
      <p:ext uri="{BB962C8B-B14F-4D97-AF65-F5344CB8AC3E}">
        <p14:creationId xmlns:p14="http://schemas.microsoft.com/office/powerpoint/2010/main" val="90467251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12"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   Los Backups</a:t>
            </a:r>
          </a:p>
        </p:txBody>
      </p:sp>
      <p:pic>
        <p:nvPicPr>
          <p:cNvPr id="84997"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B2BB00-1B7F-0B4A-B6FC-690255B8EC32}" type="slidenum">
              <a:rPr lang="en-US" sz="1200">
                <a:solidFill>
                  <a:srgbClr val="898989"/>
                </a:solidFill>
              </a:rPr>
              <a:pPr eaLnBrk="1" hangingPunct="1"/>
              <a:t>36</a:t>
            </a:fld>
            <a:endParaRPr lang="en-US" sz="1200">
              <a:solidFill>
                <a:srgbClr val="898989"/>
              </a:solidFill>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6" name="Date Placeholder 59"/>
          <p:cNvSpPr>
            <a:spLocks noGrp="1"/>
          </p:cNvSpPr>
          <p:nvPr>
            <p:ph type="dt" sz="quarter" idx="10"/>
          </p:nvPr>
        </p:nvSpPr>
        <p:spPr/>
        <p:txBody>
          <a:bodyPr/>
          <a:lstStyle/>
          <a:p>
            <a:pPr>
              <a:defRPr/>
            </a:pPr>
            <a:r>
              <a:rPr lang="en-US"/>
              <a:t>14/10/16</a:t>
            </a:r>
          </a:p>
        </p:txBody>
      </p:sp>
      <p:sp>
        <p:nvSpPr>
          <p:cNvPr id="23577" name="Footer Placeholder 60"/>
          <p:cNvSpPr>
            <a:spLocks noGrp="1"/>
          </p:cNvSpPr>
          <p:nvPr>
            <p:ph type="ftr" sz="quarter" idx="11"/>
          </p:nvPr>
        </p:nvSpPr>
        <p:spPr/>
        <p:txBody>
          <a:bodyPr/>
          <a:lstStyle/>
          <a:p>
            <a:pPr>
              <a:defRPr/>
            </a:pPr>
            <a:r>
              <a:rPr lang="en-US"/>
              <a:t>Z. Hampel-Arias, IIHE</a:t>
            </a:r>
          </a:p>
        </p:txBody>
      </p:sp>
      <p:cxnSp>
        <p:nvCxnSpPr>
          <p:cNvPr id="63" name="Straight Connector 62"/>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1" name="Title 8"/>
          <p:cNvSpPr txBox="1">
            <a:spLocks/>
          </p:cNvSpPr>
          <p:nvPr/>
        </p:nvSpPr>
        <p:spPr bwMode="auto">
          <a:xfrm>
            <a:off x="0" y="0"/>
            <a:ext cx="7791450" cy="685800"/>
          </a:xfrm>
          <a:prstGeom prst="rect">
            <a:avLst/>
          </a:prstGeom>
          <a:gradFill flip="none" rotWithShape="1">
            <a:gsLst>
              <a:gs pos="19000">
                <a:schemeClr val="accent4">
                  <a:lumMod val="75000"/>
                </a:schemeClr>
              </a:gs>
              <a:gs pos="100000">
                <a:srgbClr val="FFFFFF"/>
              </a:gs>
            </a:gsLst>
            <a:lin ang="0" scaled="1"/>
            <a:tileRect/>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pPr algn="l" eaLnBrk="1" fontAlgn="auto" hangingPunct="1">
              <a:spcAft>
                <a:spcPts val="0"/>
              </a:spcAft>
              <a:defRPr/>
            </a:pPr>
            <a:r>
              <a:rPr lang="en-US" sz="3600" dirty="0" smtClean="0">
                <a:solidFill>
                  <a:schemeClr val="bg1"/>
                </a:solidFill>
              </a:rPr>
              <a:t>HAWC View of Gamma Ray Sky</a:t>
            </a:r>
          </a:p>
        </p:txBody>
      </p:sp>
      <p:pic>
        <p:nvPicPr>
          <p:cNvPr id="47131"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99E16C-660B-2548-A81F-2D15920C0555}" type="slidenum">
              <a:rPr lang="en-US" sz="1200">
                <a:solidFill>
                  <a:srgbClr val="898989"/>
                </a:solidFill>
              </a:rPr>
              <a:pPr eaLnBrk="1" hangingPunct="1"/>
              <a:t>37</a:t>
            </a:fld>
            <a:endParaRPr lang="en-US" sz="1200">
              <a:solidFill>
                <a:srgbClr val="898989"/>
              </a:solidFill>
            </a:endParaRPr>
          </a:p>
        </p:txBody>
      </p:sp>
      <p:pic>
        <p:nvPicPr>
          <p:cNvPr id="4" name="Picture 3" descr="HAWCGammaSky.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8215" y="685800"/>
            <a:ext cx="9144000" cy="3039280"/>
          </a:xfrm>
          <a:prstGeom prst="rect">
            <a:avLst/>
          </a:prstGeom>
        </p:spPr>
      </p:pic>
      <p:sp>
        <p:nvSpPr>
          <p:cNvPr id="77" name="Content Placeholder 2"/>
          <p:cNvSpPr txBox="1">
            <a:spLocks/>
          </p:cNvSpPr>
          <p:nvPr/>
        </p:nvSpPr>
        <p:spPr bwMode="auto">
          <a:xfrm>
            <a:off x="6477000" y="3124200"/>
            <a:ext cx="2057400" cy="38100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buFont typeface="Arial" charset="0"/>
              <a:buNone/>
            </a:pPr>
            <a:r>
              <a:rPr lang="en-US" sz="1600" dirty="0" err="1" smtClean="0">
                <a:solidFill>
                  <a:srgbClr val="FFFFFF"/>
                </a:solidFill>
                <a:latin typeface="Arial" charset="0"/>
                <a:ea typeface="ＭＳ Ｐゴシック" charset="0"/>
                <a:cs typeface="Arial" charset="0"/>
              </a:rPr>
              <a:t>M.Hui</a:t>
            </a:r>
            <a:r>
              <a:rPr lang="en-US" sz="1600" dirty="0" smtClean="0">
                <a:solidFill>
                  <a:srgbClr val="FFFFFF"/>
                </a:solidFill>
                <a:latin typeface="Arial" charset="0"/>
                <a:ea typeface="ＭＳ Ｐゴシック" charset="0"/>
                <a:cs typeface="Arial" charset="0"/>
              </a:rPr>
              <a:t>, APS 2016</a:t>
            </a:r>
            <a:endParaRPr lang="en-US" sz="1600" dirty="0">
              <a:solidFill>
                <a:srgbClr val="FFFFFF"/>
              </a:solidFill>
              <a:latin typeface="Arial" charset="0"/>
              <a:ea typeface="ＭＳ Ｐゴシック" charset="0"/>
              <a:cs typeface="Arial" charset="0"/>
            </a:endParaRPr>
          </a:p>
        </p:txBody>
      </p:sp>
      <p:pic>
        <p:nvPicPr>
          <p:cNvPr id="2" name="Picture 1" descr="Flare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0" y="3733800"/>
            <a:ext cx="1600200" cy="1600200"/>
          </a:xfrm>
          <a:prstGeom prst="rect">
            <a:avLst/>
          </a:prstGeom>
        </p:spPr>
      </p:pic>
      <p:pic>
        <p:nvPicPr>
          <p:cNvPr id="3" name="Picture 2" descr="Flare2.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90800" y="3733800"/>
            <a:ext cx="1600200" cy="1600200"/>
          </a:xfrm>
          <a:prstGeom prst="rect">
            <a:avLst/>
          </a:prstGeom>
        </p:spPr>
      </p:pic>
      <p:pic>
        <p:nvPicPr>
          <p:cNvPr id="5" name="Picture 4" descr="Flare3.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43400" y="3733800"/>
            <a:ext cx="1600200" cy="1600200"/>
          </a:xfrm>
          <a:prstGeom prst="rect">
            <a:avLst/>
          </a:prstGeom>
        </p:spPr>
      </p:pic>
      <p:pic>
        <p:nvPicPr>
          <p:cNvPr id="6" name="Picture 5" descr="Flare4.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172200" y="3733800"/>
            <a:ext cx="1600200" cy="1600200"/>
          </a:xfrm>
          <a:prstGeom prst="rect">
            <a:avLst/>
          </a:prstGeom>
        </p:spPr>
      </p:pic>
      <p:pic>
        <p:nvPicPr>
          <p:cNvPr id="7" name="Picture 6" descr="MRK501Alert.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332030" y="685800"/>
            <a:ext cx="3811970" cy="3048000"/>
          </a:xfrm>
          <a:prstGeom prst="rect">
            <a:avLst/>
          </a:prstGeom>
        </p:spPr>
      </p:pic>
      <p:sp>
        <p:nvSpPr>
          <p:cNvPr id="17" name="Content Placeholder 2"/>
          <p:cNvSpPr txBox="1">
            <a:spLocks/>
          </p:cNvSpPr>
          <p:nvPr/>
        </p:nvSpPr>
        <p:spPr bwMode="auto">
          <a:xfrm>
            <a:off x="3276600" y="1981200"/>
            <a:ext cx="2209800" cy="68580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buFont typeface="Arial" charset="0"/>
              <a:buNone/>
            </a:pPr>
            <a:r>
              <a:rPr lang="en-US" sz="1600" b="1" dirty="0" smtClean="0">
                <a:solidFill>
                  <a:srgbClr val="FFFFFF"/>
                </a:solidFill>
                <a:latin typeface="Arial" charset="0"/>
                <a:ea typeface="ＭＳ Ｐゴシック" charset="0"/>
                <a:cs typeface="Arial" charset="0"/>
              </a:rPr>
              <a:t>Sending Alerts of Flaring Sources!</a:t>
            </a:r>
            <a:endParaRPr lang="en-US" sz="1600" b="1" dirty="0">
              <a:solidFill>
                <a:srgbClr val="FFFFFF"/>
              </a:solidFill>
              <a:latin typeface="Arial" charset="0"/>
              <a:ea typeface="ＭＳ Ｐゴシック" charset="0"/>
              <a:cs typeface="Arial" charset="0"/>
            </a:endParaRPr>
          </a:p>
        </p:txBody>
      </p:sp>
      <p:cxnSp>
        <p:nvCxnSpPr>
          <p:cNvPr id="19" name="Straight Arrow Connector 18"/>
          <p:cNvCxnSpPr/>
          <p:nvPr/>
        </p:nvCxnSpPr>
        <p:spPr>
          <a:xfrm flipH="1">
            <a:off x="1371600" y="1828800"/>
            <a:ext cx="1447800" cy="1981200"/>
          </a:xfrm>
          <a:prstGeom prst="straightConnector1">
            <a:avLst/>
          </a:prstGeom>
          <a:ln>
            <a:solidFill>
              <a:srgbClr val="A6A6A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2" name="Content Placeholder 2"/>
          <p:cNvSpPr txBox="1">
            <a:spLocks/>
          </p:cNvSpPr>
          <p:nvPr/>
        </p:nvSpPr>
        <p:spPr bwMode="auto">
          <a:xfrm>
            <a:off x="914400" y="5334000"/>
            <a:ext cx="7391400" cy="45720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Font typeface="Arial" charset="0"/>
              <a:buNone/>
            </a:pPr>
            <a:r>
              <a:rPr lang="en-US" sz="1600" dirty="0" smtClean="0">
                <a:solidFill>
                  <a:srgbClr val="000000"/>
                </a:solidFill>
                <a:latin typeface="Arial" charset="0"/>
                <a:ea typeface="ＭＳ Ｐゴシック" charset="0"/>
                <a:cs typeface="Arial" charset="0"/>
              </a:rPr>
              <a:t>April 5, 2016		April 6, 2016		April 7,2016		April 8, 2016	</a:t>
            </a:r>
            <a:endParaRPr lang="en-US" sz="1600" dirty="0">
              <a:solidFill>
                <a:srgbClr val="000000"/>
              </a:solidFill>
              <a:latin typeface="Arial" charset="0"/>
              <a:ea typeface="ＭＳ Ｐゴシック" charset="0"/>
              <a:cs typeface="Arial" charset="0"/>
            </a:endParaRPr>
          </a:p>
        </p:txBody>
      </p:sp>
      <p:sp>
        <p:nvSpPr>
          <p:cNvPr id="35" name="Content Placeholder 2"/>
          <p:cNvSpPr txBox="1">
            <a:spLocks/>
          </p:cNvSpPr>
          <p:nvPr/>
        </p:nvSpPr>
        <p:spPr bwMode="auto">
          <a:xfrm>
            <a:off x="914400" y="5791200"/>
            <a:ext cx="7391400" cy="45720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buFont typeface="Arial" charset="0"/>
              <a:buNone/>
            </a:pPr>
            <a:r>
              <a:rPr lang="en-US" sz="1600" dirty="0" smtClean="0">
                <a:solidFill>
                  <a:srgbClr val="000000"/>
                </a:solidFill>
                <a:latin typeface="Arial" charset="0"/>
                <a:ea typeface="ＭＳ Ｐゴシック" charset="0"/>
                <a:cs typeface="Arial" charset="0"/>
              </a:rPr>
              <a:t>Monitoring all gamma ray sources visible to HAWC every day.</a:t>
            </a:r>
            <a:endParaRPr lang="en-US" sz="1600" dirty="0">
              <a:solidFill>
                <a:srgbClr val="000000"/>
              </a:solidFill>
              <a:latin typeface="Arial" charset="0"/>
              <a:ea typeface="ＭＳ Ｐゴシック" charset="0"/>
              <a:cs typeface="Arial" charset="0"/>
            </a:endParaRPr>
          </a:p>
        </p:txBody>
      </p:sp>
    </p:spTree>
    <p:extLst>
      <p:ext uri="{BB962C8B-B14F-4D97-AF65-F5344CB8AC3E}">
        <p14:creationId xmlns:p14="http://schemas.microsoft.com/office/powerpoint/2010/main" val="11872747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6" name="Date Placeholder 59"/>
          <p:cNvSpPr>
            <a:spLocks noGrp="1"/>
          </p:cNvSpPr>
          <p:nvPr>
            <p:ph type="dt" sz="quarter" idx="10"/>
          </p:nvPr>
        </p:nvSpPr>
        <p:spPr/>
        <p:txBody>
          <a:bodyPr/>
          <a:lstStyle/>
          <a:p>
            <a:pPr>
              <a:defRPr/>
            </a:pPr>
            <a:r>
              <a:rPr lang="en-US"/>
              <a:t>14/10/16</a:t>
            </a:r>
          </a:p>
        </p:txBody>
      </p:sp>
      <p:sp>
        <p:nvSpPr>
          <p:cNvPr id="23577" name="Footer Placeholder 60"/>
          <p:cNvSpPr>
            <a:spLocks noGrp="1"/>
          </p:cNvSpPr>
          <p:nvPr>
            <p:ph type="ftr" sz="quarter" idx="11"/>
          </p:nvPr>
        </p:nvSpPr>
        <p:spPr/>
        <p:txBody>
          <a:bodyPr/>
          <a:lstStyle/>
          <a:p>
            <a:pPr>
              <a:defRPr/>
            </a:pPr>
            <a:r>
              <a:rPr lang="en-US"/>
              <a:t>Z. Hampel-Arias, IIHE</a:t>
            </a:r>
          </a:p>
        </p:txBody>
      </p:sp>
      <p:cxnSp>
        <p:nvCxnSpPr>
          <p:cNvPr id="63" name="Straight Connector 62"/>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1" name="Title 8"/>
          <p:cNvSpPr txBox="1">
            <a:spLocks/>
          </p:cNvSpPr>
          <p:nvPr/>
        </p:nvSpPr>
        <p:spPr bwMode="auto">
          <a:xfrm>
            <a:off x="0" y="0"/>
            <a:ext cx="7791450" cy="685800"/>
          </a:xfrm>
          <a:prstGeom prst="rect">
            <a:avLst/>
          </a:prstGeom>
          <a:gradFill flip="none" rotWithShape="1">
            <a:gsLst>
              <a:gs pos="19000">
                <a:schemeClr val="accent4">
                  <a:lumMod val="75000"/>
                </a:schemeClr>
              </a:gs>
              <a:gs pos="100000">
                <a:srgbClr val="FFFFFF"/>
              </a:gs>
            </a:gsLst>
            <a:lin ang="0" scaled="1"/>
            <a:tileRect/>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pPr algn="l" eaLnBrk="1" fontAlgn="auto" hangingPunct="1">
              <a:spcAft>
                <a:spcPts val="0"/>
              </a:spcAft>
              <a:defRPr/>
            </a:pPr>
            <a:r>
              <a:rPr lang="en-US" sz="3600" dirty="0" smtClean="0">
                <a:solidFill>
                  <a:schemeClr val="bg1"/>
                </a:solidFill>
              </a:rPr>
              <a:t>HAWC View of Galactic Plane</a:t>
            </a:r>
          </a:p>
        </p:txBody>
      </p:sp>
      <p:pic>
        <p:nvPicPr>
          <p:cNvPr id="47131"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99E16C-660B-2548-A81F-2D15920C0555}" type="slidenum">
              <a:rPr lang="en-US" sz="1200">
                <a:solidFill>
                  <a:srgbClr val="898989"/>
                </a:solidFill>
              </a:rPr>
              <a:pPr eaLnBrk="1" hangingPunct="1"/>
              <a:t>38</a:t>
            </a:fld>
            <a:endParaRPr lang="en-US" sz="1200">
              <a:solidFill>
                <a:srgbClr val="898989"/>
              </a:solidFill>
            </a:endParaRPr>
          </a:p>
        </p:txBody>
      </p:sp>
      <p:pic>
        <p:nvPicPr>
          <p:cNvPr id="3" name="Picture 2" descr="HAWCGammaSky.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2400" y="990600"/>
            <a:ext cx="8790482" cy="2168900"/>
          </a:xfrm>
          <a:prstGeom prst="rect">
            <a:avLst/>
          </a:prstGeom>
        </p:spPr>
      </p:pic>
      <p:sp>
        <p:nvSpPr>
          <p:cNvPr id="76" name="Content Placeholder 2"/>
          <p:cNvSpPr txBox="1">
            <a:spLocks/>
          </p:cNvSpPr>
          <p:nvPr/>
        </p:nvSpPr>
        <p:spPr bwMode="auto">
          <a:xfrm>
            <a:off x="5334000" y="685800"/>
            <a:ext cx="3581400" cy="83820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buFont typeface="Arial" charset="0"/>
              <a:buNone/>
            </a:pPr>
            <a:r>
              <a:rPr lang="en-US" sz="2000" dirty="0" smtClean="0">
                <a:latin typeface="Arial" charset="0"/>
                <a:ea typeface="ＭＳ Ｐゴシック" charset="0"/>
                <a:cs typeface="Arial" charset="0"/>
              </a:rPr>
              <a:t>~40 new sources in 1</a:t>
            </a:r>
            <a:r>
              <a:rPr lang="en-US" sz="2000" baseline="30000" dirty="0" smtClean="0">
                <a:latin typeface="Arial" charset="0"/>
                <a:ea typeface="ＭＳ Ｐゴシック" charset="0"/>
                <a:cs typeface="Arial" charset="0"/>
              </a:rPr>
              <a:t>st</a:t>
            </a:r>
            <a:r>
              <a:rPr lang="en-US" sz="2000" dirty="0" smtClean="0">
                <a:latin typeface="Arial" charset="0"/>
                <a:ea typeface="ＭＳ Ｐゴシック" charset="0"/>
                <a:cs typeface="Arial" charset="0"/>
              </a:rPr>
              <a:t> year</a:t>
            </a:r>
          </a:p>
          <a:p>
            <a:pPr marL="0" indent="0" algn="ctr" eaLnBrk="1" hangingPunct="1">
              <a:buFont typeface="Arial" charset="0"/>
              <a:buNone/>
            </a:pPr>
            <a:r>
              <a:rPr lang="en-US" sz="2000" dirty="0" smtClean="0">
                <a:solidFill>
                  <a:schemeClr val="bg1"/>
                </a:solidFill>
                <a:latin typeface="Arial" charset="0"/>
                <a:ea typeface="ＭＳ Ｐゴシック" charset="0"/>
                <a:cs typeface="Arial" charset="0"/>
              </a:rPr>
              <a:t>	25% are new </a:t>
            </a:r>
            <a:r>
              <a:rPr lang="en-US" sz="2000" dirty="0" err="1" smtClean="0">
                <a:solidFill>
                  <a:schemeClr val="bg1"/>
                </a:solidFill>
                <a:latin typeface="Arial" charset="0"/>
                <a:ea typeface="ＭＳ Ｐゴシック" charset="0"/>
                <a:cs typeface="Arial" charset="0"/>
              </a:rPr>
              <a:t>TeV</a:t>
            </a:r>
            <a:r>
              <a:rPr lang="en-US" sz="2000" dirty="0" smtClean="0">
                <a:solidFill>
                  <a:schemeClr val="bg1"/>
                </a:solidFill>
                <a:latin typeface="Arial" charset="0"/>
                <a:ea typeface="ＭＳ Ｐゴシック" charset="0"/>
                <a:cs typeface="Arial" charset="0"/>
              </a:rPr>
              <a:t> emitters!</a:t>
            </a:r>
            <a:endParaRPr lang="en-US" sz="2000" dirty="0">
              <a:solidFill>
                <a:schemeClr val="bg1"/>
              </a:solidFill>
              <a:latin typeface="Arial" charset="0"/>
              <a:ea typeface="ＭＳ Ｐゴシック" charset="0"/>
              <a:cs typeface="Arial" charset="0"/>
            </a:endParaRPr>
          </a:p>
        </p:txBody>
      </p:sp>
      <p:sp>
        <p:nvSpPr>
          <p:cNvPr id="12" name="Content Placeholder 2"/>
          <p:cNvSpPr txBox="1">
            <a:spLocks/>
          </p:cNvSpPr>
          <p:nvPr/>
        </p:nvSpPr>
        <p:spPr bwMode="auto">
          <a:xfrm>
            <a:off x="3962400" y="990600"/>
            <a:ext cx="1676400" cy="457200"/>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Font typeface="Arial" charset="0"/>
              <a:buNone/>
            </a:pPr>
            <a:r>
              <a:rPr lang="en-US" sz="2000" dirty="0" smtClean="0">
                <a:solidFill>
                  <a:schemeClr val="bg1"/>
                </a:solidFill>
                <a:latin typeface="Arial" charset="0"/>
                <a:ea typeface="ＭＳ Ｐゴシック" charset="0"/>
                <a:cs typeface="Arial" charset="0"/>
              </a:rPr>
              <a:t>Preliminary</a:t>
            </a:r>
            <a:endParaRPr lang="en-US" sz="2000" dirty="0">
              <a:solidFill>
                <a:schemeClr val="bg1"/>
              </a:solidFill>
              <a:latin typeface="Arial" charset="0"/>
              <a:ea typeface="ＭＳ Ｐゴシック" charset="0"/>
              <a:cs typeface="Arial" charset="0"/>
            </a:endParaRPr>
          </a:p>
        </p:txBody>
      </p:sp>
      <p:pic>
        <p:nvPicPr>
          <p:cNvPr id="2" name="Picture 1" descr="HAWCNewSourc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57400" y="3342171"/>
            <a:ext cx="3352800" cy="2601429"/>
          </a:xfrm>
          <a:prstGeom prst="rect">
            <a:avLst/>
          </a:prstGeom>
        </p:spPr>
      </p:pic>
      <p:sp>
        <p:nvSpPr>
          <p:cNvPr id="14" name="Content Placeholder 2"/>
          <p:cNvSpPr txBox="1">
            <a:spLocks/>
          </p:cNvSpPr>
          <p:nvPr/>
        </p:nvSpPr>
        <p:spPr bwMode="auto">
          <a:xfrm>
            <a:off x="5486400" y="4125429"/>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Font typeface="Arial" charset="0"/>
              <a:buNone/>
            </a:pPr>
            <a:r>
              <a:rPr lang="en-US" sz="2000" dirty="0" smtClean="0">
                <a:latin typeface="Arial" charset="0"/>
                <a:ea typeface="ＭＳ Ｐゴシック" charset="0"/>
                <a:cs typeface="Arial" charset="0"/>
              </a:rPr>
              <a:t>Pulsar ~8kpc (26,000 </a:t>
            </a:r>
            <a:r>
              <a:rPr lang="en-US" sz="2000" dirty="0" err="1" smtClean="0">
                <a:latin typeface="Arial" charset="0"/>
                <a:ea typeface="ＭＳ Ｐゴシック" charset="0"/>
                <a:cs typeface="Arial" charset="0"/>
              </a:rPr>
              <a:t>ly</a:t>
            </a:r>
            <a:r>
              <a:rPr lang="en-US" sz="2000" dirty="0" smtClean="0">
                <a:latin typeface="Arial" charset="0"/>
                <a:ea typeface="ＭＳ Ｐゴシック" charset="0"/>
                <a:cs typeface="Arial" charset="0"/>
              </a:rPr>
              <a:t>) away</a:t>
            </a:r>
            <a:endParaRPr lang="en-US" sz="2000" dirty="0">
              <a:latin typeface="Arial" charset="0"/>
              <a:ea typeface="ＭＳ Ｐゴシック" charset="0"/>
              <a:cs typeface="Arial" charset="0"/>
            </a:endParaRPr>
          </a:p>
        </p:txBody>
      </p:sp>
      <p:cxnSp>
        <p:nvCxnSpPr>
          <p:cNvPr id="6" name="Straight Connector 5"/>
          <p:cNvCxnSpPr/>
          <p:nvPr/>
        </p:nvCxnSpPr>
        <p:spPr>
          <a:xfrm flipH="1">
            <a:off x="2057400" y="1752600"/>
            <a:ext cx="1676400" cy="1600200"/>
          </a:xfrm>
          <a:prstGeom prst="line">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114800" y="1752600"/>
            <a:ext cx="1295400" cy="1600200"/>
          </a:xfrm>
          <a:prstGeom prst="line">
            <a:avLst/>
          </a:prstGeom>
          <a:ln>
            <a:solidFill>
              <a:srgbClr val="A6A6A6"/>
            </a:solidFill>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14" idx="1"/>
          </p:cNvCxnSpPr>
          <p:nvPr/>
        </p:nvCxnSpPr>
        <p:spPr>
          <a:xfrm flipH="1">
            <a:off x="4191000" y="4354029"/>
            <a:ext cx="1295400" cy="304800"/>
          </a:xfrm>
          <a:prstGeom prst="straightConnector1">
            <a:avLst/>
          </a:prstGeom>
          <a:ln>
            <a:solidFill>
              <a:srgbClr val="A6A6A6"/>
            </a:solidFill>
            <a:tailEnd type="arrow"/>
          </a:ln>
        </p:spPr>
        <p:style>
          <a:lnRef idx="2">
            <a:schemeClr val="accent1"/>
          </a:lnRef>
          <a:fillRef idx="0">
            <a:schemeClr val="accent1"/>
          </a:fillRef>
          <a:effectRef idx="1">
            <a:schemeClr val="accent1"/>
          </a:effectRef>
          <a:fontRef idx="minor">
            <a:schemeClr val="tx1"/>
          </a:fontRef>
        </p:style>
      </p:cxnSp>
      <p:sp>
        <p:nvSpPr>
          <p:cNvPr id="23" name="Content Placeholder 2"/>
          <p:cNvSpPr txBox="1">
            <a:spLocks/>
          </p:cNvSpPr>
          <p:nvPr/>
        </p:nvSpPr>
        <p:spPr bwMode="auto">
          <a:xfrm>
            <a:off x="6096000" y="3657600"/>
            <a:ext cx="251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Font typeface="Arial" charset="0"/>
              <a:buNone/>
            </a:pPr>
            <a:r>
              <a:rPr lang="en-US" sz="2000" dirty="0" smtClean="0">
                <a:latin typeface="Arial" charset="0"/>
                <a:ea typeface="ＭＳ Ｐゴシック" charset="0"/>
                <a:cs typeface="Arial" charset="0"/>
              </a:rPr>
              <a:t>Association unclear</a:t>
            </a:r>
            <a:endParaRPr lang="en-US" sz="2000" dirty="0">
              <a:latin typeface="Arial" charset="0"/>
              <a:ea typeface="ＭＳ Ｐゴシック" charset="0"/>
              <a:cs typeface="Arial" charset="0"/>
            </a:endParaRPr>
          </a:p>
        </p:txBody>
      </p:sp>
      <p:cxnSp>
        <p:nvCxnSpPr>
          <p:cNvPr id="27" name="Straight Arrow Connector 26"/>
          <p:cNvCxnSpPr>
            <a:stCxn id="23" idx="1"/>
          </p:cNvCxnSpPr>
          <p:nvPr/>
        </p:nvCxnSpPr>
        <p:spPr>
          <a:xfrm flipH="1">
            <a:off x="3733800" y="3886200"/>
            <a:ext cx="2362200" cy="228600"/>
          </a:xfrm>
          <a:prstGeom prst="straightConnector1">
            <a:avLst/>
          </a:prstGeom>
          <a:ln>
            <a:solidFill>
              <a:srgbClr val="A6A6A6"/>
            </a:solidFill>
            <a:tailEnd type="arrow"/>
          </a:ln>
        </p:spPr>
        <p:style>
          <a:lnRef idx="2">
            <a:schemeClr val="accent1"/>
          </a:lnRef>
          <a:fillRef idx="0">
            <a:schemeClr val="accent1"/>
          </a:fillRef>
          <a:effectRef idx="1">
            <a:schemeClr val="accent1"/>
          </a:effectRef>
          <a:fontRef idx="minor">
            <a:schemeClr val="tx1"/>
          </a:fontRef>
        </p:style>
      </p:cxnSp>
      <p:sp>
        <p:nvSpPr>
          <p:cNvPr id="30" name="Content Placeholder 2"/>
          <p:cNvSpPr txBox="1">
            <a:spLocks/>
          </p:cNvSpPr>
          <p:nvPr/>
        </p:nvSpPr>
        <p:spPr bwMode="auto">
          <a:xfrm>
            <a:off x="2985" y="3962400"/>
            <a:ext cx="213061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Font typeface="Arial" charset="0"/>
              <a:buNone/>
            </a:pPr>
            <a:r>
              <a:rPr lang="en-US" sz="2000" dirty="0" smtClean="0">
                <a:latin typeface="Arial" charset="0"/>
                <a:ea typeface="ＭＳ Ｐゴシック" charset="0"/>
                <a:cs typeface="Arial" charset="0"/>
              </a:rPr>
              <a:t>SNR w/ very energetic pulsar </a:t>
            </a:r>
            <a:endParaRPr lang="en-US" sz="2000" dirty="0">
              <a:latin typeface="Arial" charset="0"/>
              <a:ea typeface="ＭＳ Ｐゴシック" charset="0"/>
              <a:cs typeface="Arial" charset="0"/>
            </a:endParaRPr>
          </a:p>
        </p:txBody>
      </p:sp>
      <p:cxnSp>
        <p:nvCxnSpPr>
          <p:cNvPr id="31" name="Straight Arrow Connector 30"/>
          <p:cNvCxnSpPr/>
          <p:nvPr/>
        </p:nvCxnSpPr>
        <p:spPr>
          <a:xfrm>
            <a:off x="1676400" y="4191000"/>
            <a:ext cx="762000" cy="239229"/>
          </a:xfrm>
          <a:prstGeom prst="straightConnector1">
            <a:avLst/>
          </a:prstGeom>
          <a:ln>
            <a:solidFill>
              <a:srgbClr val="A6A6A6"/>
            </a:solidFill>
            <a:tailEnd type="arrow"/>
          </a:ln>
        </p:spPr>
        <p:style>
          <a:lnRef idx="2">
            <a:schemeClr val="accent1"/>
          </a:lnRef>
          <a:fillRef idx="0">
            <a:schemeClr val="accent1"/>
          </a:fillRef>
          <a:effectRef idx="1">
            <a:schemeClr val="accent1"/>
          </a:effectRef>
          <a:fontRef idx="minor">
            <a:schemeClr val="tx1"/>
          </a:fontRef>
        </p:style>
      </p:cxnSp>
      <p:sp>
        <p:nvSpPr>
          <p:cNvPr id="37" name="Content Placeholder 2"/>
          <p:cNvSpPr txBox="1">
            <a:spLocks/>
          </p:cNvSpPr>
          <p:nvPr/>
        </p:nvSpPr>
        <p:spPr bwMode="auto">
          <a:xfrm>
            <a:off x="5715000" y="4876800"/>
            <a:ext cx="3124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eaLnBrk="1" hangingPunct="1">
              <a:buNone/>
            </a:pPr>
            <a:r>
              <a:rPr lang="en-US" sz="2400" b="1" dirty="0" smtClean="0">
                <a:latin typeface="Arial" charset="0"/>
                <a:ea typeface="ＭＳ Ｐゴシック" charset="0"/>
                <a:cs typeface="Arial" charset="0"/>
              </a:rPr>
              <a:t>2</a:t>
            </a:r>
            <a:r>
              <a:rPr lang="en-US" sz="2400" b="1" baseline="30000" dirty="0" smtClean="0">
                <a:latin typeface="Arial" charset="0"/>
                <a:ea typeface="ＭＳ Ｐゴシック" charset="0"/>
                <a:cs typeface="Arial" charset="0"/>
              </a:rPr>
              <a:t>nd </a:t>
            </a:r>
            <a:r>
              <a:rPr lang="en-US" sz="2400" b="1" dirty="0" smtClean="0">
                <a:latin typeface="Arial" charset="0"/>
                <a:ea typeface="ＭＳ Ｐゴシック" charset="0"/>
                <a:cs typeface="Arial" charset="0"/>
              </a:rPr>
              <a:t>HAWC Catalog in Preparation</a:t>
            </a:r>
            <a:endParaRPr lang="en-US" sz="2400" b="1" dirty="0">
              <a:latin typeface="Arial" charset="0"/>
              <a:ea typeface="ＭＳ Ｐゴシック" charset="0"/>
              <a:cs typeface="Arial" charset="0"/>
            </a:endParaRPr>
          </a:p>
        </p:txBody>
      </p:sp>
    </p:spTree>
    <p:extLst>
      <p:ext uri="{BB962C8B-B14F-4D97-AF65-F5344CB8AC3E}">
        <p14:creationId xmlns:p14="http://schemas.microsoft.com/office/powerpoint/2010/main" val="266227531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6" name="Date Placeholder 59"/>
          <p:cNvSpPr>
            <a:spLocks noGrp="1"/>
          </p:cNvSpPr>
          <p:nvPr>
            <p:ph type="dt" sz="quarter" idx="10"/>
          </p:nvPr>
        </p:nvSpPr>
        <p:spPr/>
        <p:txBody>
          <a:bodyPr/>
          <a:lstStyle/>
          <a:p>
            <a:pPr>
              <a:defRPr/>
            </a:pPr>
            <a:r>
              <a:rPr lang="en-US"/>
              <a:t>14/10/16</a:t>
            </a:r>
          </a:p>
        </p:txBody>
      </p:sp>
      <p:sp>
        <p:nvSpPr>
          <p:cNvPr id="23577" name="Footer Placeholder 60"/>
          <p:cNvSpPr>
            <a:spLocks noGrp="1"/>
          </p:cNvSpPr>
          <p:nvPr>
            <p:ph type="ftr" sz="quarter" idx="11"/>
          </p:nvPr>
        </p:nvSpPr>
        <p:spPr/>
        <p:txBody>
          <a:bodyPr/>
          <a:lstStyle/>
          <a:p>
            <a:pPr>
              <a:defRPr/>
            </a:pPr>
            <a:r>
              <a:rPr lang="en-US"/>
              <a:t>Z. Hampel-Arias, IIHE</a:t>
            </a:r>
          </a:p>
        </p:txBody>
      </p:sp>
      <p:cxnSp>
        <p:nvCxnSpPr>
          <p:cNvPr id="63" name="Straight Connector 62"/>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47131"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99E16C-660B-2548-A81F-2D15920C0555}" type="slidenum">
              <a:rPr lang="en-US" sz="1200">
                <a:solidFill>
                  <a:srgbClr val="898989"/>
                </a:solidFill>
              </a:rPr>
              <a:pPr eaLnBrk="1" hangingPunct="1"/>
              <a:t>39</a:t>
            </a:fld>
            <a:endParaRPr lang="en-US" sz="1200">
              <a:solidFill>
                <a:srgbClr val="898989"/>
              </a:solidFill>
            </a:endParaRPr>
          </a:p>
        </p:txBody>
      </p:sp>
      <p:pic>
        <p:nvPicPr>
          <p:cNvPr id="4" name="Picture 3" descr="GemingaFullSlide.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699"/>
            <a:ext cx="9144000" cy="6855301"/>
          </a:xfrm>
          <a:prstGeom prst="rect">
            <a:avLst/>
          </a:prstGeom>
        </p:spPr>
      </p:pic>
      <p:sp>
        <p:nvSpPr>
          <p:cNvPr id="13" name="Content Placeholder 2"/>
          <p:cNvSpPr txBox="1">
            <a:spLocks/>
          </p:cNvSpPr>
          <p:nvPr/>
        </p:nvSpPr>
        <p:spPr bwMode="auto">
          <a:xfrm>
            <a:off x="6324600" y="228600"/>
            <a:ext cx="2667000" cy="2209800"/>
          </a:xfrm>
          <a:prstGeom prst="rect">
            <a:avLst/>
          </a:prstGeom>
          <a:solidFill>
            <a:srgbClr val="FFFFFF"/>
          </a:solid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 charset="-128"/>
                <a:cs typeface="ＭＳ Ｐゴシック" pitchFamily="1"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eaLnBrk="1" hangingPunct="1">
              <a:buFont typeface="Arial" charset="0"/>
              <a:buNone/>
            </a:pPr>
            <a:r>
              <a:rPr lang="en-US" sz="1200" dirty="0" smtClean="0">
                <a:latin typeface="Arial" charset="0"/>
                <a:ea typeface="ＭＳ Ｐゴシック" charset="0"/>
                <a:cs typeface="Arial" charset="0"/>
              </a:rPr>
              <a:t>T. </a:t>
            </a:r>
            <a:r>
              <a:rPr lang="en-US" sz="1200" dirty="0" err="1" smtClean="0">
                <a:latin typeface="Arial" charset="0"/>
                <a:ea typeface="ＭＳ Ｐゴシック" charset="0"/>
                <a:cs typeface="Arial" charset="0"/>
              </a:rPr>
              <a:t>Weisgarber</a:t>
            </a:r>
            <a:r>
              <a:rPr lang="en-US" sz="1200" dirty="0" smtClean="0">
                <a:latin typeface="Arial" charset="0"/>
                <a:ea typeface="ＭＳ Ｐゴシック" charset="0"/>
                <a:cs typeface="Arial" charset="0"/>
              </a:rPr>
              <a:t> </a:t>
            </a:r>
            <a:r>
              <a:rPr lang="en-US" sz="1200" dirty="0" err="1" smtClean="0">
                <a:latin typeface="Arial" charset="0"/>
                <a:ea typeface="ＭＳ Ｐゴシック" charset="0"/>
                <a:cs typeface="Arial" charset="0"/>
              </a:rPr>
              <a:t>TeVPA</a:t>
            </a:r>
            <a:r>
              <a:rPr lang="en-US" sz="1200" dirty="0" smtClean="0">
                <a:latin typeface="Arial" charset="0"/>
                <a:ea typeface="ＭＳ Ｐゴシック" charset="0"/>
                <a:cs typeface="Arial" charset="0"/>
              </a:rPr>
              <a:t> 2016</a:t>
            </a:r>
            <a:endParaRPr lang="en-US" sz="1200" dirty="0">
              <a:latin typeface="Arial" charset="0"/>
              <a:ea typeface="ＭＳ Ｐゴシック" charset="0"/>
              <a:cs typeface="Arial" charset="0"/>
            </a:endParaRPr>
          </a:p>
        </p:txBody>
      </p:sp>
    </p:spTree>
    <p:extLst>
      <p:ext uri="{BB962C8B-B14F-4D97-AF65-F5344CB8AC3E}">
        <p14:creationId xmlns:p14="http://schemas.microsoft.com/office/powerpoint/2010/main" val="53182682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Source-CR.jpg"/>
          <p:cNvPicPr>
            <a:picLocks/>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 name="Date Placeholder 1"/>
          <p:cNvSpPr>
            <a:spLocks noGrp="1"/>
          </p:cNvSpPr>
          <p:nvPr>
            <p:ph type="dt" sz="quarter" idx="10"/>
          </p:nvPr>
        </p:nvSpPr>
        <p:spPr/>
        <p:txBody>
          <a:bodyPr/>
          <a:lstStyle/>
          <a:p>
            <a:pPr>
              <a:defRPr/>
            </a:pPr>
            <a:r>
              <a:rPr lang="en-US"/>
              <a:t>14/10/16</a:t>
            </a:r>
            <a:endParaRPr lang="en-US" dirty="0"/>
          </a:p>
        </p:txBody>
      </p:sp>
      <p:sp>
        <p:nvSpPr>
          <p:cNvPr id="30" name="Footer Placeholder 2"/>
          <p:cNvSpPr>
            <a:spLocks noGrp="1"/>
          </p:cNvSpPr>
          <p:nvPr>
            <p:ph type="ftr" sz="quarter" idx="11"/>
          </p:nvPr>
        </p:nvSpPr>
        <p:spPr/>
        <p:txBody>
          <a:bodyPr/>
          <a:lstStyle/>
          <a:p>
            <a:pPr>
              <a:defRPr/>
            </a:pPr>
            <a:r>
              <a:rPr lang="en-US" dirty="0"/>
              <a:t>Z. Hampel-Arias, IIHE</a:t>
            </a:r>
          </a:p>
        </p:txBody>
      </p:sp>
      <p:sp>
        <p:nvSpPr>
          <p:cNvPr id="24580" name="TextBox 23"/>
          <p:cNvSpPr txBox="1">
            <a:spLocks noChangeArrowheads="1"/>
          </p:cNvSpPr>
          <p:nvPr/>
        </p:nvSpPr>
        <p:spPr bwMode="auto">
          <a:xfrm>
            <a:off x="7924800" y="0"/>
            <a:ext cx="1219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200">
                <a:solidFill>
                  <a:schemeClr val="bg1"/>
                </a:solidFill>
              </a:rPr>
              <a:t>Source: HAAP</a:t>
            </a:r>
          </a:p>
        </p:txBody>
      </p:sp>
      <p:sp>
        <p:nvSpPr>
          <p:cNvPr id="20489" name="TextBox 46"/>
          <p:cNvSpPr txBox="1">
            <a:spLocks noChangeArrowheads="1"/>
          </p:cNvSpPr>
          <p:nvPr/>
        </p:nvSpPr>
        <p:spPr bwMode="auto">
          <a:xfrm>
            <a:off x="3429000" y="690563"/>
            <a:ext cx="57912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1800" dirty="0" smtClean="0">
                <a:solidFill>
                  <a:schemeClr val="bg1"/>
                </a:solidFill>
              </a:rPr>
              <a:t> </a:t>
            </a:r>
            <a:r>
              <a:rPr lang="en-US" sz="1800" dirty="0" smtClean="0">
                <a:solidFill>
                  <a:schemeClr val="accent6">
                    <a:lumMod val="75000"/>
                  </a:schemeClr>
                </a:solidFill>
              </a:rPr>
              <a:t>Neutrinos</a:t>
            </a:r>
            <a:r>
              <a:rPr lang="en-US" sz="1800" dirty="0" smtClean="0">
                <a:solidFill>
                  <a:schemeClr val="bg1"/>
                </a:solidFill>
              </a:rPr>
              <a:t> are </a:t>
            </a:r>
            <a:r>
              <a:rPr lang="en-US" sz="1800" b="1" dirty="0" smtClean="0">
                <a:solidFill>
                  <a:schemeClr val="bg1"/>
                </a:solidFill>
              </a:rPr>
              <a:t>abundant</a:t>
            </a:r>
            <a:r>
              <a:rPr lang="en-US" sz="1800" dirty="0" smtClean="0">
                <a:solidFill>
                  <a:schemeClr val="bg1"/>
                </a:solidFill>
              </a:rPr>
              <a:t>, propagate </a:t>
            </a:r>
            <a:r>
              <a:rPr lang="en-US" sz="1800" b="1" dirty="0" smtClean="0">
                <a:solidFill>
                  <a:schemeClr val="bg1"/>
                </a:solidFill>
              </a:rPr>
              <a:t>unperturbed</a:t>
            </a:r>
            <a:r>
              <a:rPr lang="en-US" sz="1800" dirty="0" smtClean="0">
                <a:solidFill>
                  <a:schemeClr val="bg1"/>
                </a:solidFill>
              </a:rPr>
              <a:t>, 	but are </a:t>
            </a:r>
            <a:r>
              <a:rPr lang="en-US" sz="1800" b="1" dirty="0" smtClean="0">
                <a:solidFill>
                  <a:schemeClr val="bg1"/>
                </a:solidFill>
              </a:rPr>
              <a:t>weakly</a:t>
            </a:r>
            <a:r>
              <a:rPr lang="en-US" sz="1800" dirty="0" smtClean="0">
                <a:solidFill>
                  <a:schemeClr val="bg1"/>
                </a:solidFill>
              </a:rPr>
              <a:t> interacting.</a:t>
            </a:r>
          </a:p>
          <a:p>
            <a:pPr eaLnBrk="1" hangingPunct="1">
              <a:lnSpc>
                <a:spcPct val="90000"/>
              </a:lnSpc>
              <a:buFont typeface="Arial" charset="0"/>
              <a:buChar char="•"/>
              <a:defRPr/>
            </a:pPr>
            <a:endParaRPr lang="en-US" sz="1800" dirty="0" smtClean="0">
              <a:solidFill>
                <a:schemeClr val="bg1"/>
              </a:solidFill>
            </a:endParaRPr>
          </a:p>
          <a:p>
            <a:pPr eaLnBrk="1" hangingPunct="1">
              <a:buFont typeface="Arial" charset="0"/>
              <a:buChar char="•"/>
              <a:defRPr/>
            </a:pPr>
            <a:r>
              <a:rPr lang="en-US" sz="1800" dirty="0" smtClean="0">
                <a:solidFill>
                  <a:schemeClr val="bg1"/>
                </a:solidFill>
              </a:rPr>
              <a:t> </a:t>
            </a:r>
            <a:r>
              <a:rPr lang="en-US" sz="1800" dirty="0" smtClean="0">
                <a:solidFill>
                  <a:srgbClr val="FFFF00"/>
                </a:solidFill>
              </a:rPr>
              <a:t>Gamma rays </a:t>
            </a:r>
            <a:r>
              <a:rPr lang="en-US" sz="1800" dirty="0" smtClean="0">
                <a:solidFill>
                  <a:schemeClr val="bg1"/>
                </a:solidFill>
              </a:rPr>
              <a:t>propagate </a:t>
            </a:r>
            <a:r>
              <a:rPr lang="en-US" sz="1800" b="1" dirty="0" err="1" smtClean="0">
                <a:solidFill>
                  <a:schemeClr val="bg1"/>
                </a:solidFill>
              </a:rPr>
              <a:t>undeflected</a:t>
            </a:r>
            <a:r>
              <a:rPr lang="en-US" sz="1800" b="1" dirty="0" smtClean="0">
                <a:solidFill>
                  <a:schemeClr val="bg1"/>
                </a:solidFill>
              </a:rPr>
              <a:t>, </a:t>
            </a:r>
            <a:r>
              <a:rPr lang="en-US" sz="1800" dirty="0" smtClean="0">
                <a:solidFill>
                  <a:schemeClr val="bg1"/>
                </a:solidFill>
              </a:rPr>
              <a:t>but are</a:t>
            </a:r>
          </a:p>
          <a:p>
            <a:pPr eaLnBrk="1" hangingPunct="1">
              <a:defRPr/>
            </a:pPr>
            <a:r>
              <a:rPr lang="en-US" sz="1800" dirty="0" smtClean="0">
                <a:solidFill>
                  <a:schemeClr val="bg1"/>
                </a:solidFill>
              </a:rPr>
              <a:t>	</a:t>
            </a:r>
            <a:r>
              <a:rPr lang="en-US" sz="1800" b="1" dirty="0" smtClean="0">
                <a:solidFill>
                  <a:schemeClr val="bg1"/>
                </a:solidFill>
              </a:rPr>
              <a:t>1000x less abundant</a:t>
            </a:r>
            <a:r>
              <a:rPr lang="en-US" sz="1800" dirty="0" smtClean="0">
                <a:solidFill>
                  <a:schemeClr val="bg1"/>
                </a:solidFill>
              </a:rPr>
              <a:t> than VHE CR.</a:t>
            </a:r>
          </a:p>
          <a:p>
            <a:pPr eaLnBrk="1" hangingPunct="1">
              <a:lnSpc>
                <a:spcPct val="90000"/>
              </a:lnSpc>
              <a:buFont typeface="Arial" charset="0"/>
              <a:buChar char="•"/>
              <a:defRPr/>
            </a:pPr>
            <a:endParaRPr lang="en-US" sz="1800" dirty="0" smtClean="0">
              <a:solidFill>
                <a:schemeClr val="bg1"/>
              </a:solidFill>
            </a:endParaRPr>
          </a:p>
          <a:p>
            <a:pPr eaLnBrk="1" hangingPunct="1">
              <a:buFont typeface="Arial" charset="0"/>
              <a:buChar char="•"/>
              <a:defRPr/>
            </a:pPr>
            <a:r>
              <a:rPr lang="en-US" sz="1800" dirty="0" smtClean="0">
                <a:solidFill>
                  <a:schemeClr val="bg1"/>
                </a:solidFill>
              </a:rPr>
              <a:t> Charged particles (</a:t>
            </a:r>
            <a:r>
              <a:rPr lang="en-US" sz="1800" dirty="0" smtClean="0">
                <a:solidFill>
                  <a:srgbClr val="008000"/>
                </a:solidFill>
              </a:rPr>
              <a:t>Cosmic rays</a:t>
            </a:r>
            <a:r>
              <a:rPr lang="en-US" sz="1800" dirty="0" smtClean="0">
                <a:solidFill>
                  <a:schemeClr val="bg1"/>
                </a:solidFill>
              </a:rPr>
              <a:t>) are </a:t>
            </a:r>
            <a:r>
              <a:rPr lang="en-US" sz="1800" b="1" dirty="0" smtClean="0">
                <a:solidFill>
                  <a:schemeClr val="bg1"/>
                </a:solidFill>
              </a:rPr>
              <a:t>abundant</a:t>
            </a:r>
            <a:r>
              <a:rPr lang="en-US" sz="1800" dirty="0" smtClean="0">
                <a:solidFill>
                  <a:schemeClr val="bg1"/>
                </a:solidFill>
              </a:rPr>
              <a:t> but 	are </a:t>
            </a:r>
            <a:r>
              <a:rPr lang="en-US" sz="1800" b="1" dirty="0" smtClean="0">
                <a:solidFill>
                  <a:schemeClr val="bg1"/>
                </a:solidFill>
              </a:rPr>
              <a:t>deflected</a:t>
            </a:r>
            <a:r>
              <a:rPr lang="en-US" sz="1800" dirty="0" smtClean="0">
                <a:solidFill>
                  <a:schemeClr val="bg1"/>
                </a:solidFill>
              </a:rPr>
              <a:t> in magnetic fields. </a:t>
            </a:r>
          </a:p>
          <a:p>
            <a:pPr eaLnBrk="1" hangingPunct="1">
              <a:buFont typeface="Arial" charset="0"/>
              <a:buAutoNum type="arabicPeriod"/>
              <a:defRPr/>
            </a:pPr>
            <a:endParaRPr lang="en-US" sz="1800" dirty="0" smtClean="0">
              <a:solidFill>
                <a:schemeClr val="bg1"/>
              </a:solidFill>
            </a:endParaRPr>
          </a:p>
        </p:txBody>
      </p:sp>
      <p:sp>
        <p:nvSpPr>
          <p:cNvPr id="24582" name="TextBox 23"/>
          <p:cNvSpPr txBox="1">
            <a:spLocks noChangeArrowheads="1"/>
          </p:cNvSpPr>
          <p:nvPr/>
        </p:nvSpPr>
        <p:spPr bwMode="auto">
          <a:xfrm>
            <a:off x="304800" y="4052888"/>
            <a:ext cx="3443287"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dirty="0" smtClean="0">
                <a:solidFill>
                  <a:schemeClr val="bg1"/>
                </a:solidFill>
              </a:rPr>
              <a:t>Notable VHE Experiments</a:t>
            </a:r>
            <a:endParaRPr lang="en-US" sz="2200" dirty="0">
              <a:solidFill>
                <a:schemeClr val="bg1"/>
              </a:solidFill>
            </a:endParaRPr>
          </a:p>
          <a:p>
            <a:pPr eaLnBrk="1" hangingPunct="1">
              <a:buFont typeface="Arial" charset="0"/>
              <a:buChar char="•"/>
            </a:pPr>
            <a:r>
              <a:rPr lang="en-US" sz="2200" dirty="0">
                <a:solidFill>
                  <a:srgbClr val="E46C0A"/>
                </a:solidFill>
              </a:rPr>
              <a:t> </a:t>
            </a:r>
            <a:r>
              <a:rPr lang="en-US" sz="2200" dirty="0" err="1">
                <a:solidFill>
                  <a:srgbClr val="E46C0A"/>
                </a:solidFill>
              </a:rPr>
              <a:t>IceCube</a:t>
            </a:r>
            <a:r>
              <a:rPr lang="en-US" sz="2200" dirty="0">
                <a:solidFill>
                  <a:srgbClr val="E46C0A"/>
                </a:solidFill>
              </a:rPr>
              <a:t>, ARA</a:t>
            </a:r>
          </a:p>
          <a:p>
            <a:pPr eaLnBrk="1" hangingPunct="1">
              <a:buFont typeface="Arial" charset="0"/>
              <a:buChar char="•"/>
            </a:pPr>
            <a:r>
              <a:rPr lang="en-US" sz="2200" dirty="0">
                <a:solidFill>
                  <a:srgbClr val="FFFF00"/>
                </a:solidFill>
              </a:rPr>
              <a:t> CTA, </a:t>
            </a:r>
            <a:r>
              <a:rPr lang="en-US" sz="2200" b="1" dirty="0">
                <a:solidFill>
                  <a:srgbClr val="FFFF00"/>
                </a:solidFill>
              </a:rPr>
              <a:t>HAWC</a:t>
            </a:r>
            <a:endParaRPr lang="en-US" sz="2200" dirty="0">
              <a:solidFill>
                <a:srgbClr val="FF0000"/>
              </a:solidFill>
            </a:endParaRPr>
          </a:p>
          <a:p>
            <a:pPr eaLnBrk="1" hangingPunct="1">
              <a:buFont typeface="Arial" charset="0"/>
              <a:buChar char="•"/>
            </a:pPr>
            <a:r>
              <a:rPr lang="en-US" sz="2200" dirty="0">
                <a:solidFill>
                  <a:srgbClr val="008000"/>
                </a:solidFill>
              </a:rPr>
              <a:t> </a:t>
            </a:r>
            <a:r>
              <a:rPr lang="en-US" sz="2200" dirty="0" err="1">
                <a:solidFill>
                  <a:srgbClr val="008000"/>
                </a:solidFill>
              </a:rPr>
              <a:t>IceTop</a:t>
            </a:r>
            <a:r>
              <a:rPr lang="en-US" sz="2200" dirty="0">
                <a:solidFill>
                  <a:srgbClr val="008000"/>
                </a:solidFill>
              </a:rPr>
              <a:t>, </a:t>
            </a:r>
            <a:r>
              <a:rPr lang="en-US" sz="2200" b="1" dirty="0" smtClean="0">
                <a:solidFill>
                  <a:srgbClr val="008000"/>
                </a:solidFill>
              </a:rPr>
              <a:t>HAWC</a:t>
            </a:r>
            <a:endParaRPr lang="en-US" sz="2200" b="1" dirty="0">
              <a:solidFill>
                <a:srgbClr val="008000"/>
              </a:solidFill>
            </a:endParaRPr>
          </a:p>
        </p:txBody>
      </p:sp>
      <p:sp>
        <p:nvSpPr>
          <p:cNvPr id="2458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01B22CE-A653-AB4F-A68C-21446FED36AA}" type="slidenum">
              <a:rPr lang="en-US" sz="1200">
                <a:solidFill>
                  <a:srgbClr val="898989"/>
                </a:solidFill>
              </a:rPr>
              <a:pPr eaLnBrk="1" hangingPunct="1"/>
              <a:t>4</a:t>
            </a:fld>
            <a:endParaRPr lang="en-US" sz="1200">
              <a:solidFill>
                <a:srgbClr val="898989"/>
              </a:solidFill>
            </a:endParaRPr>
          </a:p>
        </p:txBody>
      </p:sp>
      <p:sp>
        <p:nvSpPr>
          <p:cNvPr id="24583" name="TextBox 23"/>
          <p:cNvSpPr txBox="1">
            <a:spLocks noChangeArrowheads="1"/>
          </p:cNvSpPr>
          <p:nvPr/>
        </p:nvSpPr>
        <p:spPr bwMode="auto">
          <a:xfrm>
            <a:off x="0" y="838200"/>
            <a:ext cx="152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solidFill>
                  <a:schemeClr val="bg1"/>
                </a:solidFill>
              </a:rPr>
              <a:t>Extragalactic</a:t>
            </a:r>
          </a:p>
          <a:p>
            <a:pPr eaLnBrk="1" hangingPunct="1"/>
            <a:r>
              <a:rPr lang="en-US" sz="1400" b="1" dirty="0">
                <a:solidFill>
                  <a:schemeClr val="bg1"/>
                </a:solidFill>
              </a:rPr>
              <a:t>accelerator</a:t>
            </a:r>
          </a:p>
        </p:txBody>
      </p:sp>
      <p:sp>
        <p:nvSpPr>
          <p:cNvPr id="24584" name="Title 8"/>
          <p:cNvSpPr>
            <a:spLocks noGrp="1"/>
          </p:cNvSpPr>
          <p:nvPr>
            <p:ph type="title"/>
          </p:nvPr>
        </p:nvSpPr>
        <p:spPr>
          <a:xfrm>
            <a:off x="0" y="0"/>
            <a:ext cx="7791450" cy="685800"/>
          </a:xfrm>
        </p:spPr>
        <p:txBody>
          <a:bodyPr/>
          <a:lstStyle/>
          <a:p>
            <a:pPr algn="l" eaLnBrk="1" hangingPunct="1"/>
            <a:r>
              <a:rPr lang="en-US" sz="3600" dirty="0">
                <a:solidFill>
                  <a:schemeClr val="bg1"/>
                </a:solidFill>
                <a:latin typeface="Calibri" charset="0"/>
                <a:ea typeface="ＭＳ Ｐゴシック" charset="0"/>
                <a:cs typeface="ＭＳ Ｐゴシック" charset="0"/>
              </a:rPr>
              <a:t>Universe in Multi-Messengers</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2D81B2D-3772-1248-8A6D-C90EAB3B4D11}" type="slidenum">
              <a:rPr lang="en-US" sz="1200">
                <a:solidFill>
                  <a:srgbClr val="898989"/>
                </a:solidFill>
              </a:rPr>
              <a:pPr eaLnBrk="1" hangingPunct="1"/>
              <a:t>40</a:t>
            </a:fld>
            <a:endParaRPr lang="en-US" sz="1200">
              <a:solidFill>
                <a:srgbClr val="898989"/>
              </a:solidFill>
            </a:endParaRPr>
          </a:p>
        </p:txBody>
      </p:sp>
      <p:sp>
        <p:nvSpPr>
          <p:cNvPr id="76803" name="Picture 1" descr="combined_moon_N512_S01p000_relint.png"/>
          <p:cNvSpPr>
            <a:spLocks noChangeAspect="1"/>
          </p:cNvSpPr>
          <p:nvPr/>
        </p:nvSpPr>
        <p:spPr bwMode="auto">
          <a:xfrm>
            <a:off x="0" y="1143000"/>
            <a:ext cx="457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 name="Date Placeholder 1"/>
          <p:cNvSpPr>
            <a:spLocks noGrp="1"/>
          </p:cNvSpPr>
          <p:nvPr>
            <p:ph type="dt" sz="quarter" idx="10"/>
          </p:nvPr>
        </p:nvSpPr>
        <p:spPr/>
        <p:txBody>
          <a:bodyPr/>
          <a:lstStyle/>
          <a:p>
            <a:pPr>
              <a:defRPr/>
            </a:pPr>
            <a:r>
              <a:rPr lang="en-US"/>
              <a:t>29/06/16</a:t>
            </a:r>
          </a:p>
        </p:txBody>
      </p:sp>
      <p:sp>
        <p:nvSpPr>
          <p:cNvPr id="10" name="Title 8"/>
          <p:cNvSpPr txBox="1">
            <a:spLocks/>
          </p:cNvSpPr>
          <p:nvPr/>
        </p:nvSpPr>
        <p:spPr bwMode="auto">
          <a:xfrm>
            <a:off x="0" y="0"/>
            <a:ext cx="7791450" cy="685800"/>
          </a:xfrm>
          <a:prstGeom prst="rect">
            <a:avLst/>
          </a:prstGeom>
          <a:gradFill flip="none" rotWithShape="1">
            <a:gsLst>
              <a:gs pos="31000">
                <a:schemeClr val="accent4">
                  <a:lumMod val="75000"/>
                </a:schemeClr>
              </a:gs>
              <a:gs pos="100000">
                <a:srgbClr val="FFFFFF"/>
              </a:gs>
            </a:gsLst>
            <a:lin ang="0" scaled="1"/>
            <a:tileRect/>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pPr algn="l" eaLnBrk="1" fontAlgn="auto" hangingPunct="1">
              <a:spcAft>
                <a:spcPts val="0"/>
              </a:spcAft>
              <a:defRPr/>
            </a:pPr>
            <a:r>
              <a:rPr lang="en-US" sz="3600" dirty="0" smtClean="0">
                <a:solidFill>
                  <a:schemeClr val="bg1"/>
                </a:solidFill>
              </a:rPr>
              <a:t>Aside: Making HAWC Sky Maps</a:t>
            </a:r>
            <a:endParaRPr lang="en-US" sz="3600" b="1" dirty="0" smtClean="0">
              <a:solidFill>
                <a:schemeClr val="bg1"/>
              </a:solidFill>
            </a:endParaRPr>
          </a:p>
        </p:txBody>
      </p:sp>
      <p:pic>
        <p:nvPicPr>
          <p:cNvPr id="76807" name="Picture 5" descr="HAWC.tif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Content Placeholder 2"/>
          <p:cNvSpPr txBox="1">
            <a:spLocks/>
          </p:cNvSpPr>
          <p:nvPr/>
        </p:nvSpPr>
        <p:spPr bwMode="auto">
          <a:xfrm>
            <a:off x="914400" y="685800"/>
            <a:ext cx="7620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 indent="182880">
              <a:lnSpc>
                <a:spcPct val="150000"/>
              </a:lnSpc>
              <a:buFont typeface="Arial"/>
              <a:buChar char="•"/>
            </a:pPr>
            <a:r>
              <a:rPr lang="en-US" sz="2000" dirty="0" smtClean="0">
                <a:cs typeface="Arial" charset="0"/>
              </a:rPr>
              <a:t>Estimate background at each point in sky (&lt;N&gt;)</a:t>
            </a:r>
          </a:p>
          <a:p>
            <a:pPr marL="91440" indent="182880">
              <a:lnSpc>
                <a:spcPct val="150000"/>
              </a:lnSpc>
              <a:buFont typeface="Arial"/>
              <a:buChar char="•"/>
            </a:pPr>
            <a:r>
              <a:rPr lang="en-US" sz="2000" dirty="0" smtClean="0">
                <a:cs typeface="Arial" charset="0"/>
              </a:rPr>
              <a:t>Relative Intensity: fractional deviation from background</a:t>
            </a:r>
          </a:p>
          <a:p>
            <a:pPr marL="91440" indent="182880">
              <a:lnSpc>
                <a:spcPct val="150000"/>
              </a:lnSpc>
              <a:buFont typeface="Arial"/>
              <a:buChar char="•"/>
            </a:pPr>
            <a:endParaRPr lang="en-US" sz="2000" dirty="0">
              <a:cs typeface="Arial" charset="0"/>
            </a:endParaRPr>
          </a:p>
          <a:p>
            <a:pPr marL="91440" indent="182880">
              <a:lnSpc>
                <a:spcPct val="150000"/>
              </a:lnSpc>
              <a:buFont typeface="Arial"/>
              <a:buChar char="•"/>
            </a:pPr>
            <a:endParaRPr lang="en-US" sz="2000" dirty="0" smtClean="0">
              <a:cs typeface="Arial" charset="0"/>
            </a:endParaRPr>
          </a:p>
          <a:p>
            <a:pPr marL="91440" indent="182880">
              <a:lnSpc>
                <a:spcPct val="150000"/>
              </a:lnSpc>
              <a:buFont typeface="Arial"/>
              <a:buChar char="•"/>
            </a:pPr>
            <a:endParaRPr lang="en-US" sz="2000" dirty="0">
              <a:cs typeface="Arial" charset="0"/>
            </a:endParaRPr>
          </a:p>
          <a:p>
            <a:pPr marL="91440" indent="182880">
              <a:lnSpc>
                <a:spcPct val="150000"/>
              </a:lnSpc>
              <a:buFont typeface="Arial"/>
              <a:buChar char="•"/>
            </a:pPr>
            <a:endParaRPr lang="en-US" sz="2000" dirty="0" smtClean="0">
              <a:cs typeface="Arial" charset="0"/>
            </a:endParaRPr>
          </a:p>
          <a:p>
            <a:pPr marL="91440" indent="0">
              <a:lnSpc>
                <a:spcPct val="150000"/>
              </a:lnSpc>
            </a:pPr>
            <a:endParaRPr lang="en-US" sz="2000" dirty="0" smtClean="0">
              <a:cs typeface="Arial" charset="0"/>
            </a:endParaRPr>
          </a:p>
          <a:p>
            <a:pPr marL="91440" indent="0">
              <a:lnSpc>
                <a:spcPct val="150000"/>
              </a:lnSpc>
            </a:pPr>
            <a:endParaRPr lang="en-US" sz="2000" dirty="0">
              <a:cs typeface="Arial" charset="0"/>
            </a:endParaRPr>
          </a:p>
          <a:p>
            <a:pPr marL="91440" indent="182880">
              <a:lnSpc>
                <a:spcPct val="150000"/>
              </a:lnSpc>
              <a:buFont typeface="Arial"/>
              <a:buChar char="•"/>
            </a:pPr>
            <a:r>
              <a:rPr lang="en-US" sz="2000" dirty="0" smtClean="0">
                <a:cs typeface="Arial" charset="0"/>
              </a:rPr>
              <a:t>Significance via Li &amp; Ma formula</a:t>
            </a:r>
          </a:p>
        </p:txBody>
      </p:sp>
      <p:sp>
        <p:nvSpPr>
          <p:cNvPr id="16" name="Footer Placeholder 2"/>
          <p:cNvSpPr>
            <a:spLocks noGrp="1"/>
          </p:cNvSpPr>
          <p:nvPr>
            <p:ph type="ftr" sz="quarter" idx="11"/>
          </p:nvPr>
        </p:nvSpPr>
        <p:spPr>
          <a:xfrm>
            <a:off x="3124200" y="6356350"/>
            <a:ext cx="2895600" cy="365125"/>
          </a:xfrm>
        </p:spPr>
        <p:txBody>
          <a:bodyPr/>
          <a:lstStyle/>
          <a:p>
            <a:pPr>
              <a:defRPr/>
            </a:pPr>
            <a:r>
              <a:rPr lang="en-US"/>
              <a:t>Z. Hampel-Arias, IIHE</a:t>
            </a:r>
            <a:endParaRPr lang="en-US" dirty="0"/>
          </a:p>
        </p:txBody>
      </p:sp>
      <p:pic>
        <p:nvPicPr>
          <p:cNvPr id="3" name="Picture 2" descr="RelIntFormula.tif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71600" y="1600200"/>
            <a:ext cx="6096000" cy="945754"/>
          </a:xfrm>
          <a:prstGeom prst="rect">
            <a:avLst/>
          </a:prstGeom>
        </p:spPr>
      </p:pic>
      <p:grpSp>
        <p:nvGrpSpPr>
          <p:cNvPr id="6" name="Group 5"/>
          <p:cNvGrpSpPr/>
          <p:nvPr/>
        </p:nvGrpSpPr>
        <p:grpSpPr>
          <a:xfrm>
            <a:off x="2514600" y="2514600"/>
            <a:ext cx="3962400" cy="1981200"/>
            <a:chOff x="3124200" y="3886200"/>
            <a:chExt cx="3962400" cy="1981200"/>
          </a:xfrm>
        </p:grpSpPr>
        <p:graphicFrame>
          <p:nvGraphicFramePr>
            <p:cNvPr id="4" name="Object 3"/>
            <p:cNvGraphicFramePr>
              <a:graphicFrameLocks noChangeAspect="1"/>
            </p:cNvGraphicFramePr>
            <p:nvPr>
              <p:extLst>
                <p:ext uri="{D42A27DB-BD31-4B8C-83A1-F6EECF244321}">
                  <p14:modId xmlns:p14="http://schemas.microsoft.com/office/powerpoint/2010/main" val="1749448746"/>
                </p:ext>
              </p:extLst>
            </p:nvPr>
          </p:nvGraphicFramePr>
          <p:xfrm>
            <a:off x="3124200" y="4038600"/>
            <a:ext cx="594225" cy="1731962"/>
          </p:xfrm>
          <a:graphic>
            <a:graphicData uri="http://schemas.openxmlformats.org/presentationml/2006/ole">
              <mc:AlternateContent xmlns:mc="http://schemas.openxmlformats.org/markup-compatibility/2006">
                <mc:Choice xmlns:v="urn:schemas-microsoft-com:vml" Requires="v">
                  <p:oleObj spid="_x0000_s118341" name="Equation" r:id="rId6" imgW="317500" imgH="927100" progId="Equation.3">
                    <p:embed/>
                  </p:oleObj>
                </mc:Choice>
                <mc:Fallback>
                  <p:oleObj name="Equation" r:id="rId6" imgW="317500" imgH="927100" progId="Equation.3">
                    <p:embed/>
                    <p:pic>
                      <p:nvPicPr>
                        <p:cNvPr id="0" name=""/>
                        <p:cNvPicPr/>
                        <p:nvPr/>
                      </p:nvPicPr>
                      <p:blipFill>
                        <a:blip r:embed="rId7"/>
                        <a:stretch>
                          <a:fillRect/>
                        </a:stretch>
                      </p:blipFill>
                      <p:spPr>
                        <a:xfrm>
                          <a:off x="3124200" y="4038600"/>
                          <a:ext cx="594225" cy="1731962"/>
                        </a:xfrm>
                        <a:prstGeom prst="rect">
                          <a:avLst/>
                        </a:prstGeom>
                      </p:spPr>
                    </p:pic>
                  </p:oleObj>
                </mc:Fallback>
              </mc:AlternateContent>
            </a:graphicData>
          </a:graphic>
        </p:graphicFrame>
        <p:sp>
          <p:nvSpPr>
            <p:cNvPr id="17" name="Content Placeholder 2"/>
            <p:cNvSpPr txBox="1">
              <a:spLocks/>
            </p:cNvSpPr>
            <p:nvPr/>
          </p:nvSpPr>
          <p:spPr bwMode="auto">
            <a:xfrm>
              <a:off x="3581400" y="38862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 indent="0">
                <a:lnSpc>
                  <a:spcPct val="150000"/>
                </a:lnSpc>
                <a:spcAft>
                  <a:spcPts val="0"/>
                </a:spcAft>
              </a:pPr>
              <a:r>
                <a:rPr lang="en-US" sz="2000" dirty="0" smtClean="0">
                  <a:cs typeface="Arial" charset="0"/>
                </a:rPr>
                <a:t>- Number of events in bin</a:t>
              </a:r>
            </a:p>
            <a:p>
              <a:pPr marL="91440" indent="0">
                <a:lnSpc>
                  <a:spcPct val="150000"/>
                </a:lnSpc>
                <a:spcAft>
                  <a:spcPts val="0"/>
                </a:spcAft>
              </a:pPr>
              <a:r>
                <a:rPr lang="en-US" sz="2000" dirty="0" smtClean="0">
                  <a:cs typeface="Arial" charset="0"/>
                </a:rPr>
                <a:t>- </a:t>
              </a:r>
              <a:r>
                <a:rPr lang="en-US" sz="2000" dirty="0" err="1" smtClean="0">
                  <a:cs typeface="Arial" charset="0"/>
                </a:rPr>
                <a:t>Est</a:t>
              </a:r>
              <a:r>
                <a:rPr lang="en-US" sz="2000" dirty="0" smtClean="0">
                  <a:cs typeface="Arial" charset="0"/>
                </a:rPr>
                <a:t> </a:t>
              </a:r>
              <a:r>
                <a:rPr lang="en-US" sz="2000" dirty="0" err="1" smtClean="0">
                  <a:cs typeface="Arial" charset="0"/>
                </a:rPr>
                <a:t>Bkg</a:t>
              </a:r>
              <a:r>
                <a:rPr lang="en-US" sz="2000" dirty="0" smtClean="0">
                  <a:cs typeface="Arial" charset="0"/>
                </a:rPr>
                <a:t> events in bin</a:t>
              </a:r>
            </a:p>
            <a:p>
              <a:pPr marL="91440" indent="0">
                <a:lnSpc>
                  <a:spcPct val="150000"/>
                </a:lnSpc>
                <a:spcAft>
                  <a:spcPts val="0"/>
                </a:spcAft>
              </a:pPr>
              <a:r>
                <a:rPr lang="en-US" sz="2000" dirty="0" smtClean="0">
                  <a:cs typeface="Arial" charset="0"/>
                </a:rPr>
                <a:t>- Right Ascension</a:t>
              </a:r>
            </a:p>
            <a:p>
              <a:pPr marL="91440" indent="0">
                <a:lnSpc>
                  <a:spcPct val="150000"/>
                </a:lnSpc>
                <a:spcAft>
                  <a:spcPts val="0"/>
                </a:spcAft>
              </a:pPr>
              <a:r>
                <a:rPr lang="en-US" sz="2000" dirty="0" smtClean="0">
                  <a:cs typeface="Arial" charset="0"/>
                </a:rPr>
                <a:t>- Declination</a:t>
              </a:r>
            </a:p>
          </p:txBody>
        </p:sp>
      </p:grpSp>
      <p:pic>
        <p:nvPicPr>
          <p:cNvPr id="8" name="Picture 7" descr="Li&amp;MaAlpha.tiff"/>
          <p:cNvPicPr>
            <a:picLocks noChangeAspect="1"/>
          </p:cNvPicPr>
          <p:nvPr/>
        </p:nvPicPr>
        <p:blipFill rotWithShape="1">
          <a:blip r:embed="rId8" cstate="email">
            <a:extLst>
              <a:ext uri="{28A0092B-C50C-407E-A947-70E740481C1C}">
                <a14:useLocalDpi xmlns:a14="http://schemas.microsoft.com/office/drawing/2010/main"/>
              </a:ext>
            </a:extLst>
          </a:blip>
          <a:srcRect t="14447" b="15433"/>
          <a:stretch/>
        </p:blipFill>
        <p:spPr>
          <a:xfrm>
            <a:off x="3048000" y="5587117"/>
            <a:ext cx="3048000" cy="549366"/>
          </a:xfrm>
          <a:prstGeom prst="rect">
            <a:avLst/>
          </a:prstGeom>
        </p:spPr>
      </p:pic>
      <p:pic>
        <p:nvPicPr>
          <p:cNvPr id="7" name="Picture 6" descr="Li&amp;MaFormula.tiff"/>
          <p:cNvPicPr>
            <a:picLocks noChangeAspect="1"/>
          </p:cNvPicPr>
          <p:nvPr/>
        </p:nvPicPr>
        <p:blipFill rotWithShape="1">
          <a:blip r:embed="rId9" cstate="email">
            <a:extLst>
              <a:ext uri="{28A0092B-C50C-407E-A947-70E740481C1C}">
                <a14:useLocalDpi xmlns:a14="http://schemas.microsoft.com/office/drawing/2010/main"/>
              </a:ext>
            </a:extLst>
          </a:blip>
          <a:srcRect b="12621"/>
          <a:stretch/>
        </p:blipFill>
        <p:spPr>
          <a:xfrm>
            <a:off x="914400" y="4800600"/>
            <a:ext cx="7391400" cy="776803"/>
          </a:xfrm>
          <a:prstGeom prst="rect">
            <a:avLst/>
          </a:prstGeom>
        </p:spPr>
      </p:pic>
    </p:spTree>
    <p:extLst>
      <p:ext uri="{BB962C8B-B14F-4D97-AF65-F5344CB8AC3E}">
        <p14:creationId xmlns:p14="http://schemas.microsoft.com/office/powerpoint/2010/main" val="410973607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12"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Energy Bins for Maps</a:t>
            </a:r>
          </a:p>
        </p:txBody>
      </p:sp>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56329"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DE05C5-D8E5-F042-9A84-7DF42D828637}" type="slidenum">
              <a:rPr lang="en-US" sz="1200">
                <a:solidFill>
                  <a:srgbClr val="898989"/>
                </a:solidFill>
              </a:rPr>
              <a:pPr eaLnBrk="1" hangingPunct="1"/>
              <a:t>41</a:t>
            </a:fld>
            <a:endParaRPr lang="en-US" sz="1200">
              <a:solidFill>
                <a:srgbClr val="898989"/>
              </a:solidFill>
            </a:endParaRPr>
          </a:p>
        </p:txBody>
      </p:sp>
      <p:pic>
        <p:nvPicPr>
          <p:cNvPr id="9" name="Picture 8" descr="DanBinDist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3048001"/>
            <a:ext cx="4572000" cy="3047999"/>
          </a:xfrm>
          <a:prstGeom prst="rect">
            <a:avLst/>
          </a:prstGeom>
        </p:spPr>
      </p:pic>
      <p:pic>
        <p:nvPicPr>
          <p:cNvPr id="10" name="Picture 9" descr="DanECont.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048000"/>
            <a:ext cx="4572000" cy="3048000"/>
          </a:xfrm>
          <a:prstGeom prst="rect">
            <a:avLst/>
          </a:prstGeom>
        </p:spPr>
      </p:pic>
      <p:pic>
        <p:nvPicPr>
          <p:cNvPr id="11" name="Picture 10" descr="DanM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95783" y="28515"/>
            <a:ext cx="4572000" cy="286766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12"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Reconstruction: Cosmic Rays</a:t>
            </a:r>
          </a:p>
        </p:txBody>
      </p:sp>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56329"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DE05C5-D8E5-F042-9A84-7DF42D828637}" type="slidenum">
              <a:rPr lang="en-US" sz="1200">
                <a:solidFill>
                  <a:srgbClr val="898989"/>
                </a:solidFill>
              </a:rPr>
              <a:pPr eaLnBrk="1" hangingPunct="1"/>
              <a:t>42</a:t>
            </a:fld>
            <a:endParaRPr lang="en-US" sz="1200">
              <a:solidFill>
                <a:srgbClr val="898989"/>
              </a:solidFill>
            </a:endParaRPr>
          </a:p>
        </p:txBody>
      </p:sp>
      <p:sp>
        <p:nvSpPr>
          <p:cNvPr id="14" name="Content Placeholder 2"/>
          <p:cNvSpPr txBox="1">
            <a:spLocks/>
          </p:cNvSpPr>
          <p:nvPr/>
        </p:nvSpPr>
        <p:spPr bwMode="auto">
          <a:xfrm>
            <a:off x="0" y="838200"/>
            <a:ext cx="883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nSpc>
                <a:spcPct val="150000"/>
              </a:lnSpc>
              <a:defRPr/>
            </a:pPr>
            <a:r>
              <a:rPr lang="is-IS" sz="2000" dirty="0" smtClean="0"/>
              <a:t>	Need some data quality cuts!</a:t>
            </a:r>
          </a:p>
          <a:p>
            <a:pPr marL="0" indent="0">
              <a:lnSpc>
                <a:spcPct val="150000"/>
              </a:lnSpc>
              <a:defRPr/>
            </a:pPr>
            <a:r>
              <a:rPr lang="is-IS" sz="2000" dirty="0"/>
              <a:t>	</a:t>
            </a:r>
            <a:r>
              <a:rPr lang="is-IS" sz="2000" dirty="0" smtClean="0"/>
              <a:t>Energy estimators very sensitive.</a:t>
            </a:r>
          </a:p>
          <a:p>
            <a:pPr>
              <a:lnSpc>
                <a:spcPct val="150000"/>
              </a:lnSpc>
              <a:buFont typeface="Arial" charset="0"/>
              <a:buChar char="•"/>
              <a:defRPr/>
            </a:pPr>
            <a:r>
              <a:rPr lang="is-IS" sz="2000" dirty="0" smtClean="0"/>
              <a:t>Core </a:t>
            </a:r>
            <a:r>
              <a:rPr lang="is-IS" sz="2000" b="1" dirty="0" smtClean="0"/>
              <a:t>ON Array </a:t>
            </a:r>
            <a:r>
              <a:rPr lang="is-IS" sz="2000" dirty="0" smtClean="0"/>
              <a:t>cuts</a:t>
            </a:r>
            <a:endParaRPr lang="is-IS" sz="2000" dirty="0"/>
          </a:p>
          <a:p>
            <a:pPr>
              <a:lnSpc>
                <a:spcPct val="150000"/>
              </a:lnSpc>
              <a:buFont typeface="Arial" charset="0"/>
              <a:buChar char="•"/>
              <a:defRPr/>
            </a:pPr>
            <a:r>
              <a:rPr lang="en-US" sz="2000" dirty="0" err="1" smtClean="0">
                <a:latin typeface="Calibri" pitchFamily="1" charset="0"/>
              </a:rPr>
              <a:t>cos</a:t>
            </a:r>
            <a:r>
              <a:rPr lang="en-US" sz="2000" dirty="0">
                <a:latin typeface="Calibri" pitchFamily="1" charset="0"/>
              </a:rPr>
              <a:t>(</a:t>
            </a:r>
            <a:r>
              <a:rPr lang="el-GR" sz="2000" dirty="0">
                <a:latin typeface="Calibri" pitchFamily="1" charset="0"/>
              </a:rPr>
              <a:t>θ</a:t>
            </a:r>
            <a:r>
              <a:rPr lang="en-US" sz="2000" dirty="0">
                <a:latin typeface="Calibri" pitchFamily="1" charset="0"/>
              </a:rPr>
              <a:t>)</a:t>
            </a:r>
            <a:r>
              <a:rPr lang="en-US" sz="2000" dirty="0">
                <a:cs typeface="Arial" charset="0"/>
              </a:rPr>
              <a:t> &gt; </a:t>
            </a:r>
            <a:r>
              <a:rPr lang="en-US" sz="2000" dirty="0" smtClean="0">
                <a:cs typeface="Arial" charset="0"/>
              </a:rPr>
              <a:t>0.96</a:t>
            </a:r>
            <a:endParaRPr lang="is-IS" sz="2000" dirty="0" smtClean="0"/>
          </a:p>
          <a:p>
            <a:pPr marL="0" indent="0">
              <a:lnSpc>
                <a:spcPct val="150000"/>
              </a:lnSpc>
              <a:defRPr/>
            </a:pPr>
            <a:endParaRPr lang="is-IS" sz="2000" dirty="0" smtClean="0"/>
          </a:p>
        </p:txBody>
      </p:sp>
      <p:pic>
        <p:nvPicPr>
          <p:cNvPr id="17" name="Picture 16" descr="XY_rec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05400" y="1371600"/>
            <a:ext cx="4038600" cy="3021508"/>
          </a:xfrm>
          <a:prstGeom prst="rect">
            <a:avLst/>
          </a:prstGeom>
        </p:spPr>
      </p:pic>
      <p:pic>
        <p:nvPicPr>
          <p:cNvPr id="18" name="Picture 17" descr="Zenith_true_vs_rec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 y="2769693"/>
            <a:ext cx="4038600" cy="3021507"/>
          </a:xfrm>
          <a:prstGeom prst="rect">
            <a:avLst/>
          </a:prstGeom>
        </p:spPr>
      </p:pic>
      <p:sp>
        <p:nvSpPr>
          <p:cNvPr id="19" name="Content Placeholder 2"/>
          <p:cNvSpPr txBox="1">
            <a:spLocks/>
          </p:cNvSpPr>
          <p:nvPr/>
        </p:nvSpPr>
        <p:spPr bwMode="auto">
          <a:xfrm>
            <a:off x="6096000" y="1371600"/>
            <a:ext cx="1905000" cy="609600"/>
          </a:xfrm>
          <a:prstGeom prst="rect">
            <a:avLst/>
          </a:prstGeom>
          <a:solidFill>
            <a:schemeClr val="bg1"/>
          </a:solidFill>
          <a:ln>
            <a:noFill/>
          </a:ln>
          <a:extLst>
            <a:ext uri="{FAA26D3D-D897-4be2-8F04-BA451C77F1D7}">
              <ma14:placeholderFlag xmlns:ma14="http://schemas.microsoft.com/office/mac/drawingml/2011/main" val="1"/>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Font typeface="Arial" charset="0"/>
              <a:buNone/>
            </a:pPr>
            <a:r>
              <a:rPr lang="en-US" sz="1800" dirty="0" smtClean="0">
                <a:cs typeface="Arial" charset="0"/>
              </a:rPr>
              <a:t>Reconstructed </a:t>
            </a:r>
          </a:p>
          <a:p>
            <a:pPr algn="ctr" eaLnBrk="1" hangingPunct="1">
              <a:spcBef>
                <a:spcPct val="20000"/>
              </a:spcBef>
              <a:buFont typeface="Arial" charset="0"/>
              <a:buNone/>
            </a:pPr>
            <a:r>
              <a:rPr lang="en-US" sz="1800" dirty="0" smtClean="0">
                <a:cs typeface="Arial" charset="0"/>
              </a:rPr>
              <a:t>Core Distribution</a:t>
            </a:r>
            <a:endParaRPr lang="en-US" sz="1800" dirty="0">
              <a:cs typeface="Arial" charset="0"/>
            </a:endParaRPr>
          </a:p>
        </p:txBody>
      </p:sp>
      <p:sp>
        <p:nvSpPr>
          <p:cNvPr id="20" name="Content Placeholder 2"/>
          <p:cNvSpPr txBox="1">
            <a:spLocks/>
          </p:cNvSpPr>
          <p:nvPr/>
        </p:nvSpPr>
        <p:spPr bwMode="auto">
          <a:xfrm>
            <a:off x="1524000" y="2743200"/>
            <a:ext cx="1905000" cy="609600"/>
          </a:xfrm>
          <a:prstGeom prst="rect">
            <a:avLst/>
          </a:prstGeom>
          <a:solidFill>
            <a:schemeClr val="bg1"/>
          </a:solidFill>
          <a:ln>
            <a:noFill/>
          </a:ln>
          <a:extLst>
            <a:ext uri="{FAA26D3D-D897-4be2-8F04-BA451C77F1D7}">
              <ma14:placeholderFlag xmlns:ma14="http://schemas.microsoft.com/office/mac/drawingml/2011/main" val="1"/>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Font typeface="Arial" charset="0"/>
              <a:buNone/>
            </a:pPr>
            <a:r>
              <a:rPr lang="en-US" sz="1800" dirty="0" smtClean="0">
                <a:cs typeface="Arial" charset="0"/>
              </a:rPr>
              <a:t>Angular Reconstruction</a:t>
            </a:r>
            <a:endParaRPr lang="en-US" sz="1800" dirty="0">
              <a:cs typeface="Arial" charset="0"/>
            </a:endParaRPr>
          </a:p>
        </p:txBody>
      </p:sp>
      <p:cxnSp>
        <p:nvCxnSpPr>
          <p:cNvPr id="3" name="Straight Connector 2"/>
          <p:cNvCxnSpPr/>
          <p:nvPr/>
        </p:nvCxnSpPr>
        <p:spPr>
          <a:xfrm>
            <a:off x="838200" y="4876800"/>
            <a:ext cx="8382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1676400" y="4876800"/>
            <a:ext cx="0" cy="609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Content Placeholder 2"/>
          <p:cNvSpPr txBox="1">
            <a:spLocks/>
          </p:cNvSpPr>
          <p:nvPr/>
        </p:nvSpPr>
        <p:spPr bwMode="auto">
          <a:xfrm>
            <a:off x="4876800" y="4724400"/>
            <a:ext cx="3505200" cy="1066800"/>
          </a:xfrm>
          <a:prstGeom prst="rect">
            <a:avLst/>
          </a:prstGeom>
          <a:solidFill>
            <a:schemeClr val="bg1"/>
          </a:solidFill>
          <a:ln>
            <a:solidFill>
              <a:srgbClr val="000000"/>
            </a:solidFill>
          </a:ln>
          <a:extLst>
            <a:ext uri="{FAA26D3D-D897-4be2-8F04-BA451C77F1D7}">
              <ma14:placeholderFlag xmlns:ma14="http://schemas.microsoft.com/office/mac/drawingml/2011/main" val="1"/>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None/>
            </a:pPr>
            <a:r>
              <a:rPr lang="en-US" b="1" dirty="0" err="1" smtClean="0">
                <a:latin typeface="Calibri" pitchFamily="1" charset="0"/>
              </a:rPr>
              <a:t>X</a:t>
            </a:r>
            <a:r>
              <a:rPr lang="en-US" b="1" baseline="-25000" dirty="0" err="1" smtClean="0">
                <a:latin typeface="Calibri" pitchFamily="1" charset="0"/>
              </a:rPr>
              <a:t>res</a:t>
            </a:r>
            <a:r>
              <a:rPr lang="en-US" b="1" dirty="0" smtClean="0">
                <a:latin typeface="Calibri" pitchFamily="1" charset="0"/>
              </a:rPr>
              <a:t> ≈ 18 m (2 tank </a:t>
            </a:r>
            <a:r>
              <a:rPr lang="en-US" b="1" dirty="0" err="1" smtClean="0">
                <a:latin typeface="Calibri" pitchFamily="1" charset="0"/>
              </a:rPr>
              <a:t>diams</a:t>
            </a:r>
            <a:r>
              <a:rPr lang="en-US" b="1" dirty="0" smtClean="0">
                <a:latin typeface="Calibri" pitchFamily="1" charset="0"/>
              </a:rPr>
              <a:t>)</a:t>
            </a:r>
          </a:p>
          <a:p>
            <a:pPr eaLnBrk="1" hangingPunct="1">
              <a:spcBef>
                <a:spcPct val="20000"/>
              </a:spcBef>
              <a:buFont typeface="Arial" charset="0"/>
              <a:buNone/>
            </a:pPr>
            <a:r>
              <a:rPr lang="el-GR" b="1" dirty="0" smtClean="0">
                <a:latin typeface="Calibri" pitchFamily="1" charset="0"/>
              </a:rPr>
              <a:t>θ</a:t>
            </a:r>
            <a:r>
              <a:rPr lang="en-US" b="1" baseline="-25000" dirty="0" smtClean="0">
                <a:latin typeface="Calibri" pitchFamily="1" charset="0"/>
              </a:rPr>
              <a:t>res</a:t>
            </a:r>
            <a:r>
              <a:rPr lang="en-US" b="1" dirty="0" smtClean="0">
                <a:latin typeface="Calibri" pitchFamily="1" charset="0"/>
              </a:rPr>
              <a:t> </a:t>
            </a:r>
            <a:r>
              <a:rPr lang="en-US" b="1" dirty="0">
                <a:latin typeface="Calibri" pitchFamily="1" charset="0"/>
              </a:rPr>
              <a:t>≈</a:t>
            </a:r>
            <a:r>
              <a:rPr lang="en-US" b="1" dirty="0" smtClean="0">
                <a:latin typeface="Calibri" pitchFamily="1" charset="0"/>
              </a:rPr>
              <a:t> 0.5 </a:t>
            </a:r>
            <a:r>
              <a:rPr lang="en-US" b="1" dirty="0" err="1" smtClean="0">
                <a:latin typeface="Calibri" pitchFamily="1" charset="0"/>
              </a:rPr>
              <a:t>deg</a:t>
            </a:r>
            <a:endParaRPr lang="en-US" b="1" dirty="0">
              <a:cs typeface="Arial" charset="0"/>
            </a:endParaRPr>
          </a:p>
        </p:txBody>
      </p:sp>
    </p:spTree>
    <p:extLst>
      <p:ext uri="{BB962C8B-B14F-4D97-AF65-F5344CB8AC3E}">
        <p14:creationId xmlns:p14="http://schemas.microsoft.com/office/powerpoint/2010/main" val="183435287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NCCrab.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1676400"/>
            <a:ext cx="4082345" cy="3276600"/>
          </a:xfrm>
          <a:prstGeom prst="rect">
            <a:avLst/>
          </a:prstGeom>
        </p:spPr>
      </p:pic>
      <p:pic>
        <p:nvPicPr>
          <p:cNvPr id="2" name="Picture 1" descr="AngRes-Crab.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743200"/>
            <a:ext cx="4906505" cy="3327400"/>
          </a:xfrm>
          <a:prstGeom prst="rect">
            <a:avLst/>
          </a:prstGeom>
        </p:spPr>
      </p:pic>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12"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Reconstruction: Gamma Rays</a:t>
            </a:r>
          </a:p>
        </p:txBody>
      </p:sp>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56329" name="Picture 5" descr="HAWC.tif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DE05C5-D8E5-F042-9A84-7DF42D828637}" type="slidenum">
              <a:rPr lang="en-US" sz="1200">
                <a:solidFill>
                  <a:srgbClr val="898989"/>
                </a:solidFill>
              </a:rPr>
              <a:pPr eaLnBrk="1" hangingPunct="1"/>
              <a:t>43</a:t>
            </a:fld>
            <a:endParaRPr lang="en-US" sz="1200">
              <a:solidFill>
                <a:srgbClr val="898989"/>
              </a:solidFill>
            </a:endParaRPr>
          </a:p>
        </p:txBody>
      </p:sp>
      <p:sp>
        <p:nvSpPr>
          <p:cNvPr id="14" name="Content Placeholder 2"/>
          <p:cNvSpPr txBox="1">
            <a:spLocks/>
          </p:cNvSpPr>
          <p:nvPr/>
        </p:nvSpPr>
        <p:spPr bwMode="auto">
          <a:xfrm>
            <a:off x="0" y="838200"/>
            <a:ext cx="883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nSpc>
                <a:spcPct val="150000"/>
              </a:lnSpc>
              <a:defRPr/>
            </a:pPr>
            <a:r>
              <a:rPr lang="is-IS" sz="2000" dirty="0" smtClean="0">
                <a:latin typeface="Arial"/>
                <a:cs typeface="Arial"/>
              </a:rPr>
              <a:t>	On-source/Off-source distributions</a:t>
            </a:r>
          </a:p>
          <a:p>
            <a:pPr marL="0" indent="0">
              <a:lnSpc>
                <a:spcPct val="150000"/>
              </a:lnSpc>
              <a:defRPr/>
            </a:pPr>
            <a:r>
              <a:rPr lang="is-IS" sz="2000" dirty="0">
                <a:latin typeface="Arial"/>
                <a:cs typeface="Arial"/>
              </a:rPr>
              <a:t>	</a:t>
            </a:r>
            <a:endParaRPr lang="is-IS" sz="2000" dirty="0" smtClean="0">
              <a:latin typeface="Arial"/>
              <a:cs typeface="Arial"/>
            </a:endParaRPr>
          </a:p>
          <a:p>
            <a:pPr>
              <a:lnSpc>
                <a:spcPct val="150000"/>
              </a:lnSpc>
              <a:buFont typeface="Arial" charset="0"/>
              <a:buChar char="•"/>
              <a:defRPr/>
            </a:pPr>
            <a:r>
              <a:rPr lang="is-IS" sz="2000" dirty="0" smtClean="0">
                <a:latin typeface="Arial"/>
                <a:cs typeface="Arial"/>
              </a:rPr>
              <a:t>G/H Separation Parameter</a:t>
            </a:r>
            <a:endParaRPr lang="is-IS" sz="2000" dirty="0">
              <a:latin typeface="Arial"/>
              <a:cs typeface="Arial"/>
            </a:endParaRPr>
          </a:p>
          <a:p>
            <a:pPr>
              <a:lnSpc>
                <a:spcPct val="150000"/>
              </a:lnSpc>
              <a:buFont typeface="Arial" charset="0"/>
              <a:buChar char="•"/>
              <a:defRPr/>
            </a:pPr>
            <a:r>
              <a:rPr lang="en-US" sz="2000" dirty="0" smtClean="0">
                <a:latin typeface="Arial"/>
                <a:cs typeface="Arial"/>
              </a:rPr>
              <a:t>Excess events near Crab</a:t>
            </a:r>
            <a:endParaRPr lang="is-IS" sz="2000" dirty="0" smtClean="0">
              <a:latin typeface="Arial"/>
              <a:cs typeface="Arial"/>
            </a:endParaRPr>
          </a:p>
          <a:p>
            <a:pPr marL="0" indent="0">
              <a:lnSpc>
                <a:spcPct val="150000"/>
              </a:lnSpc>
              <a:defRPr/>
            </a:pPr>
            <a:endParaRPr lang="is-IS" sz="2000" dirty="0" smtClean="0">
              <a:latin typeface="Arial"/>
              <a:cs typeface="Arial"/>
            </a:endParaRPr>
          </a:p>
        </p:txBody>
      </p:sp>
      <p:sp>
        <p:nvSpPr>
          <p:cNvPr id="19" name="Content Placeholder 2"/>
          <p:cNvSpPr txBox="1">
            <a:spLocks/>
          </p:cNvSpPr>
          <p:nvPr/>
        </p:nvSpPr>
        <p:spPr bwMode="auto">
          <a:xfrm>
            <a:off x="5486400" y="1219200"/>
            <a:ext cx="3276600" cy="609600"/>
          </a:xfrm>
          <a:prstGeom prst="rect">
            <a:avLst/>
          </a:prstGeom>
          <a:solidFill>
            <a:schemeClr val="bg1"/>
          </a:solidFill>
          <a:ln>
            <a:noFill/>
          </a:ln>
          <a:extLst>
            <a:ext uri="{FAA26D3D-D897-4be2-8F04-BA451C77F1D7}">
              <ma14:placeholderFlag xmlns:ma14="http://schemas.microsoft.com/office/mac/drawingml/2011/main" val="1"/>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Font typeface="Arial" charset="0"/>
              <a:buNone/>
            </a:pPr>
            <a:r>
              <a:rPr lang="en-US" sz="1800" dirty="0" smtClean="0">
                <a:cs typeface="Arial" charset="0"/>
              </a:rPr>
              <a:t>G/H Separation</a:t>
            </a:r>
          </a:p>
          <a:p>
            <a:pPr algn="ctr" eaLnBrk="1" hangingPunct="1">
              <a:spcBef>
                <a:spcPct val="20000"/>
              </a:spcBef>
              <a:buFont typeface="Arial" charset="0"/>
              <a:buNone/>
            </a:pPr>
            <a:r>
              <a:rPr lang="en-US" sz="1800" dirty="0" smtClean="0">
                <a:cs typeface="Arial" charset="0"/>
              </a:rPr>
              <a:t>Ring Averaged Deviations</a:t>
            </a:r>
            <a:endParaRPr lang="en-US" sz="1800" dirty="0">
              <a:cs typeface="Arial" charset="0"/>
            </a:endParaRPr>
          </a:p>
        </p:txBody>
      </p:sp>
      <p:sp>
        <p:nvSpPr>
          <p:cNvPr id="20" name="Content Placeholder 2"/>
          <p:cNvSpPr txBox="1">
            <a:spLocks/>
          </p:cNvSpPr>
          <p:nvPr/>
        </p:nvSpPr>
        <p:spPr bwMode="auto">
          <a:xfrm>
            <a:off x="1524000" y="2743200"/>
            <a:ext cx="1905000" cy="609600"/>
          </a:xfrm>
          <a:prstGeom prst="rect">
            <a:avLst/>
          </a:prstGeom>
          <a:solidFill>
            <a:schemeClr val="bg1"/>
          </a:solidFill>
          <a:ln>
            <a:noFill/>
          </a:ln>
          <a:extLst>
            <a:ext uri="{FAA26D3D-D897-4be2-8F04-BA451C77F1D7}">
              <ma14:placeholderFlag xmlns:ma14="http://schemas.microsoft.com/office/mac/drawingml/2011/main" val="1"/>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Font typeface="Arial" charset="0"/>
              <a:buNone/>
            </a:pPr>
            <a:r>
              <a:rPr lang="en-US" sz="1800" dirty="0" smtClean="0">
                <a:cs typeface="Arial" charset="0"/>
              </a:rPr>
              <a:t>Angular Reconstruction</a:t>
            </a:r>
            <a:endParaRPr lang="en-US" sz="1800" dirty="0">
              <a:cs typeface="Arial" charset="0"/>
            </a:endParaRPr>
          </a:p>
        </p:txBody>
      </p:sp>
      <p:sp>
        <p:nvSpPr>
          <p:cNvPr id="23" name="Oval 22"/>
          <p:cNvSpPr/>
          <p:nvPr/>
        </p:nvSpPr>
        <p:spPr>
          <a:xfrm>
            <a:off x="5638800" y="3949260"/>
            <a:ext cx="1117939" cy="92754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039172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6" name="Date Placeholder 59"/>
          <p:cNvSpPr>
            <a:spLocks noGrp="1"/>
          </p:cNvSpPr>
          <p:nvPr>
            <p:ph type="dt" sz="quarter" idx="10"/>
          </p:nvPr>
        </p:nvSpPr>
        <p:spPr/>
        <p:txBody>
          <a:bodyPr/>
          <a:lstStyle/>
          <a:p>
            <a:pPr>
              <a:defRPr/>
            </a:pPr>
            <a:r>
              <a:rPr lang="en-US"/>
              <a:t>14/10/16</a:t>
            </a:r>
          </a:p>
        </p:txBody>
      </p:sp>
      <p:sp>
        <p:nvSpPr>
          <p:cNvPr id="23577" name="Footer Placeholder 60"/>
          <p:cNvSpPr>
            <a:spLocks noGrp="1"/>
          </p:cNvSpPr>
          <p:nvPr>
            <p:ph type="ftr" sz="quarter" idx="11"/>
          </p:nvPr>
        </p:nvSpPr>
        <p:spPr/>
        <p:txBody>
          <a:bodyPr/>
          <a:lstStyle/>
          <a:p>
            <a:pPr>
              <a:defRPr/>
            </a:pPr>
            <a:r>
              <a:rPr lang="en-US"/>
              <a:t>Z. Hampel-Arias, IIHE</a:t>
            </a:r>
          </a:p>
        </p:txBody>
      </p:sp>
      <p:pic>
        <p:nvPicPr>
          <p:cNvPr id="47107" name="Picture 10" descr="Gauss_13.10_0.00_gamma.png"/>
          <p:cNvPicPr>
            <a:picLocks noChangeAspect="1"/>
          </p:cNvPicPr>
          <p:nvPr/>
        </p:nvPicPr>
        <p:blipFill>
          <a:blip r:embed="rId2" cstate="email">
            <a:extLst>
              <a:ext uri="{28A0092B-C50C-407E-A947-70E740481C1C}">
                <a14:useLocalDpi xmlns:a14="http://schemas.microsoft.com/office/drawing/2010/main"/>
              </a:ext>
            </a:extLst>
          </a:blip>
          <a:srcRect t="7114" r="-1035"/>
          <a:stretch>
            <a:fillRect/>
          </a:stretch>
        </p:blipFill>
        <p:spPr bwMode="auto">
          <a:xfrm>
            <a:off x="6172200" y="4338638"/>
            <a:ext cx="2819400"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15" descr="gamma_5.4TeV_28.6de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838200"/>
            <a:ext cx="2463800"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bwMode="auto">
          <a:xfrm rot="16200000" flipH="1">
            <a:off x="1638300" y="3924300"/>
            <a:ext cx="381000" cy="0"/>
          </a:xfrm>
          <a:prstGeom prst="line">
            <a:avLst/>
          </a:prstGeom>
          <a:ln>
            <a:solidFill>
              <a:srgbClr val="660066"/>
            </a:solidFill>
            <a:tailEnd type="triangle" w="lg"/>
          </a:ln>
        </p:spPr>
        <p:style>
          <a:lnRef idx="2">
            <a:schemeClr val="accent1"/>
          </a:lnRef>
          <a:fillRef idx="0">
            <a:schemeClr val="accent1"/>
          </a:fillRef>
          <a:effectRef idx="1">
            <a:schemeClr val="accent1"/>
          </a:effectRef>
          <a:fontRef idx="minor">
            <a:schemeClr val="tx1"/>
          </a:fontRef>
        </p:style>
      </p:cxnSp>
      <p:pic>
        <p:nvPicPr>
          <p:cNvPr id="47110" name="Picture 22" descr="Gauss_11.10_0.00_gamma.png"/>
          <p:cNvPicPr>
            <a:picLocks noChangeAspect="1"/>
          </p:cNvPicPr>
          <p:nvPr/>
        </p:nvPicPr>
        <p:blipFill>
          <a:blip r:embed="rId4" cstate="email">
            <a:extLst>
              <a:ext uri="{28A0092B-C50C-407E-A947-70E740481C1C}">
                <a14:useLocalDpi xmlns:a14="http://schemas.microsoft.com/office/drawing/2010/main"/>
              </a:ext>
            </a:extLst>
          </a:blip>
          <a:srcRect t="7520"/>
          <a:stretch>
            <a:fillRect/>
          </a:stretch>
        </p:blipFill>
        <p:spPr bwMode="auto">
          <a:xfrm>
            <a:off x="0" y="4354513"/>
            <a:ext cx="2776538"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Connector 23"/>
          <p:cNvCxnSpPr/>
          <p:nvPr/>
        </p:nvCxnSpPr>
        <p:spPr bwMode="auto">
          <a:xfrm>
            <a:off x="2819400" y="3735388"/>
            <a:ext cx="479425" cy="379412"/>
          </a:xfrm>
          <a:prstGeom prst="line">
            <a:avLst/>
          </a:prstGeom>
          <a:ln>
            <a:solidFill>
              <a:srgbClr val="660066"/>
            </a:solidFill>
            <a:tailEnd type="triangle" w="lg"/>
          </a:ln>
        </p:spPr>
        <p:style>
          <a:lnRef idx="2">
            <a:schemeClr val="accent1"/>
          </a:lnRef>
          <a:fillRef idx="0">
            <a:schemeClr val="accent1"/>
          </a:fillRef>
          <a:effectRef idx="1">
            <a:schemeClr val="accent1"/>
          </a:effectRef>
          <a:fontRef idx="minor">
            <a:schemeClr val="tx1"/>
          </a:fontRef>
        </p:style>
      </p:cxnSp>
      <p:pic>
        <p:nvPicPr>
          <p:cNvPr id="47112" name="Picture 28" descr="Gauss_12.00_0.00_gamma.png"/>
          <p:cNvPicPr>
            <a:picLocks noChangeAspect="1"/>
          </p:cNvPicPr>
          <p:nvPr/>
        </p:nvPicPr>
        <p:blipFill>
          <a:blip r:embed="rId5" cstate="email">
            <a:extLst>
              <a:ext uri="{28A0092B-C50C-407E-A947-70E740481C1C}">
                <a14:useLocalDpi xmlns:a14="http://schemas.microsoft.com/office/drawing/2010/main"/>
              </a:ext>
            </a:extLst>
          </a:blip>
          <a:srcRect t="7191"/>
          <a:stretch>
            <a:fillRect/>
          </a:stretch>
        </p:blipFill>
        <p:spPr bwMode="auto">
          <a:xfrm>
            <a:off x="3071813" y="4338638"/>
            <a:ext cx="2795587"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Straight Connector 30"/>
          <p:cNvCxnSpPr/>
          <p:nvPr/>
        </p:nvCxnSpPr>
        <p:spPr bwMode="auto">
          <a:xfrm>
            <a:off x="2971800" y="3505200"/>
            <a:ext cx="3124200" cy="685800"/>
          </a:xfrm>
          <a:prstGeom prst="line">
            <a:avLst/>
          </a:prstGeom>
          <a:ln>
            <a:solidFill>
              <a:srgbClr val="660066"/>
            </a:solidFill>
            <a:tailEnd type="triangle" w="lg"/>
          </a:ln>
        </p:spPr>
        <p:style>
          <a:lnRef idx="2">
            <a:schemeClr val="accent1"/>
          </a:lnRef>
          <a:fillRef idx="0">
            <a:schemeClr val="accent1"/>
          </a:fillRef>
          <a:effectRef idx="1">
            <a:schemeClr val="accent1"/>
          </a:effectRef>
          <a:fontRef idx="minor">
            <a:schemeClr val="tx1"/>
          </a:fontRef>
        </p:style>
      </p:cxnSp>
      <p:sp>
        <p:nvSpPr>
          <p:cNvPr id="47114" name="Rectangle 12"/>
          <p:cNvSpPr>
            <a:spLocks noChangeArrowheads="1"/>
          </p:cNvSpPr>
          <p:nvPr/>
        </p:nvSpPr>
        <p:spPr bwMode="auto">
          <a:xfrm>
            <a:off x="1447800" y="3776663"/>
            <a:ext cx="3095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latin typeface="Calibri" charset="0"/>
                <a:cs typeface="Wingdings" charset="0"/>
              </a:rPr>
              <a:t>?</a:t>
            </a:r>
          </a:p>
        </p:txBody>
      </p:sp>
      <p:sp>
        <p:nvSpPr>
          <p:cNvPr id="47115" name="Rectangle 12"/>
          <p:cNvSpPr>
            <a:spLocks noChangeArrowheads="1"/>
          </p:cNvSpPr>
          <p:nvPr/>
        </p:nvSpPr>
        <p:spPr bwMode="auto">
          <a:xfrm>
            <a:off x="2590800" y="3776663"/>
            <a:ext cx="3095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latin typeface="Calibri" charset="0"/>
                <a:cs typeface="Wingdings" charset="0"/>
              </a:rPr>
              <a:t>?</a:t>
            </a:r>
          </a:p>
        </p:txBody>
      </p:sp>
      <p:sp>
        <p:nvSpPr>
          <p:cNvPr id="47116" name="Rectangle 12"/>
          <p:cNvSpPr>
            <a:spLocks noChangeArrowheads="1"/>
          </p:cNvSpPr>
          <p:nvPr/>
        </p:nvSpPr>
        <p:spPr bwMode="auto">
          <a:xfrm>
            <a:off x="4033838" y="3810000"/>
            <a:ext cx="3095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a:latin typeface="Calibri" charset="0"/>
                <a:cs typeface="Wingdings" charset="0"/>
              </a:rPr>
              <a:t>?</a:t>
            </a:r>
          </a:p>
        </p:txBody>
      </p:sp>
      <p:grpSp>
        <p:nvGrpSpPr>
          <p:cNvPr id="47117" name="Group 52"/>
          <p:cNvGrpSpPr>
            <a:grpSpLocks/>
          </p:cNvGrpSpPr>
          <p:nvPr/>
        </p:nvGrpSpPr>
        <p:grpSpPr bwMode="auto">
          <a:xfrm>
            <a:off x="681038" y="4848225"/>
            <a:ext cx="990600" cy="960438"/>
            <a:chOff x="4489104" y="759173"/>
            <a:chExt cx="991809" cy="959448"/>
          </a:xfrm>
        </p:grpSpPr>
        <p:sp>
          <p:nvSpPr>
            <p:cNvPr id="47161" name="Rectangle 39"/>
            <p:cNvSpPr>
              <a:spLocks noChangeArrowheads="1"/>
            </p:cNvSpPr>
            <p:nvPr/>
          </p:nvSpPr>
          <p:spPr bwMode="auto">
            <a:xfrm>
              <a:off x="4979738" y="1166168"/>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62" name="Rectangle 41"/>
            <p:cNvSpPr>
              <a:spLocks noChangeArrowheads="1"/>
            </p:cNvSpPr>
            <p:nvPr/>
          </p:nvSpPr>
          <p:spPr bwMode="auto">
            <a:xfrm>
              <a:off x="5132138" y="1318568"/>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63" name="Rectangle 42"/>
            <p:cNvSpPr>
              <a:spLocks noChangeArrowheads="1"/>
            </p:cNvSpPr>
            <p:nvPr/>
          </p:nvSpPr>
          <p:spPr bwMode="auto">
            <a:xfrm>
              <a:off x="4921708" y="1457011"/>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64" name="Rectangle 43"/>
            <p:cNvSpPr>
              <a:spLocks noChangeArrowheads="1"/>
            </p:cNvSpPr>
            <p:nvPr/>
          </p:nvSpPr>
          <p:spPr bwMode="auto">
            <a:xfrm>
              <a:off x="5214763" y="1191833"/>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65" name="Rectangle 45"/>
            <p:cNvSpPr>
              <a:spLocks noChangeArrowheads="1"/>
            </p:cNvSpPr>
            <p:nvPr/>
          </p:nvSpPr>
          <p:spPr bwMode="auto">
            <a:xfrm>
              <a:off x="4740294" y="1052266"/>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66" name="Rectangle 46"/>
            <p:cNvSpPr>
              <a:spLocks noChangeArrowheads="1"/>
            </p:cNvSpPr>
            <p:nvPr/>
          </p:nvSpPr>
          <p:spPr bwMode="auto">
            <a:xfrm>
              <a:off x="4489104" y="1010395"/>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67" name="Rectangle 47"/>
            <p:cNvSpPr>
              <a:spLocks noChangeArrowheads="1"/>
            </p:cNvSpPr>
            <p:nvPr/>
          </p:nvSpPr>
          <p:spPr bwMode="auto">
            <a:xfrm>
              <a:off x="4796114" y="870828"/>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68" name="Rectangle 48"/>
            <p:cNvSpPr>
              <a:spLocks noChangeArrowheads="1"/>
            </p:cNvSpPr>
            <p:nvPr/>
          </p:nvSpPr>
          <p:spPr bwMode="auto">
            <a:xfrm>
              <a:off x="4586789" y="898742"/>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69" name="Rectangle 49"/>
            <p:cNvSpPr>
              <a:spLocks noChangeArrowheads="1"/>
            </p:cNvSpPr>
            <p:nvPr/>
          </p:nvSpPr>
          <p:spPr bwMode="auto">
            <a:xfrm>
              <a:off x="4614699" y="759173"/>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70" name="Rectangle 50"/>
            <p:cNvSpPr>
              <a:spLocks noChangeArrowheads="1"/>
            </p:cNvSpPr>
            <p:nvPr/>
          </p:nvSpPr>
          <p:spPr bwMode="auto">
            <a:xfrm>
              <a:off x="4670519" y="982482"/>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71" name="Rectangle 51"/>
            <p:cNvSpPr>
              <a:spLocks noChangeArrowheads="1"/>
            </p:cNvSpPr>
            <p:nvPr/>
          </p:nvSpPr>
          <p:spPr bwMode="auto">
            <a:xfrm>
              <a:off x="4517014" y="815001"/>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grpSp>
      <p:grpSp>
        <p:nvGrpSpPr>
          <p:cNvPr id="47118" name="Group 53"/>
          <p:cNvGrpSpPr>
            <a:grpSpLocks/>
          </p:cNvGrpSpPr>
          <p:nvPr/>
        </p:nvGrpSpPr>
        <p:grpSpPr bwMode="auto">
          <a:xfrm>
            <a:off x="3910013" y="4903788"/>
            <a:ext cx="990600" cy="958850"/>
            <a:chOff x="4489104" y="759173"/>
            <a:chExt cx="991809" cy="959448"/>
          </a:xfrm>
        </p:grpSpPr>
        <p:sp>
          <p:nvSpPr>
            <p:cNvPr id="47150" name="Rectangle 54"/>
            <p:cNvSpPr>
              <a:spLocks noChangeArrowheads="1"/>
            </p:cNvSpPr>
            <p:nvPr/>
          </p:nvSpPr>
          <p:spPr bwMode="auto">
            <a:xfrm>
              <a:off x="4979738" y="1166168"/>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51" name="Rectangle 55"/>
            <p:cNvSpPr>
              <a:spLocks noChangeArrowheads="1"/>
            </p:cNvSpPr>
            <p:nvPr/>
          </p:nvSpPr>
          <p:spPr bwMode="auto">
            <a:xfrm>
              <a:off x="5132138" y="1318568"/>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52" name="Rectangle 56"/>
            <p:cNvSpPr>
              <a:spLocks noChangeArrowheads="1"/>
            </p:cNvSpPr>
            <p:nvPr/>
          </p:nvSpPr>
          <p:spPr bwMode="auto">
            <a:xfrm>
              <a:off x="4921708" y="1457011"/>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53" name="Rectangle 57"/>
            <p:cNvSpPr>
              <a:spLocks noChangeArrowheads="1"/>
            </p:cNvSpPr>
            <p:nvPr/>
          </p:nvSpPr>
          <p:spPr bwMode="auto">
            <a:xfrm>
              <a:off x="5214763" y="1191833"/>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54" name="Rectangle 59"/>
            <p:cNvSpPr>
              <a:spLocks noChangeArrowheads="1"/>
            </p:cNvSpPr>
            <p:nvPr/>
          </p:nvSpPr>
          <p:spPr bwMode="auto">
            <a:xfrm>
              <a:off x="4740294" y="1052266"/>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55" name="Rectangle 60"/>
            <p:cNvSpPr>
              <a:spLocks noChangeArrowheads="1"/>
            </p:cNvSpPr>
            <p:nvPr/>
          </p:nvSpPr>
          <p:spPr bwMode="auto">
            <a:xfrm>
              <a:off x="4489104" y="1010395"/>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56" name="Rectangle 61"/>
            <p:cNvSpPr>
              <a:spLocks noChangeArrowheads="1"/>
            </p:cNvSpPr>
            <p:nvPr/>
          </p:nvSpPr>
          <p:spPr bwMode="auto">
            <a:xfrm>
              <a:off x="4796114" y="870828"/>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57" name="Rectangle 62"/>
            <p:cNvSpPr>
              <a:spLocks noChangeArrowheads="1"/>
            </p:cNvSpPr>
            <p:nvPr/>
          </p:nvSpPr>
          <p:spPr bwMode="auto">
            <a:xfrm>
              <a:off x="4586789" y="898742"/>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58" name="Rectangle 63"/>
            <p:cNvSpPr>
              <a:spLocks noChangeArrowheads="1"/>
            </p:cNvSpPr>
            <p:nvPr/>
          </p:nvSpPr>
          <p:spPr bwMode="auto">
            <a:xfrm>
              <a:off x="4614699" y="759173"/>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59" name="Rectangle 64"/>
            <p:cNvSpPr>
              <a:spLocks noChangeArrowheads="1"/>
            </p:cNvSpPr>
            <p:nvPr/>
          </p:nvSpPr>
          <p:spPr bwMode="auto">
            <a:xfrm>
              <a:off x="4670519" y="982482"/>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60" name="Rectangle 65"/>
            <p:cNvSpPr>
              <a:spLocks noChangeArrowheads="1"/>
            </p:cNvSpPr>
            <p:nvPr/>
          </p:nvSpPr>
          <p:spPr bwMode="auto">
            <a:xfrm>
              <a:off x="4517014" y="815001"/>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grpSp>
      <p:grpSp>
        <p:nvGrpSpPr>
          <p:cNvPr id="47119" name="Group 66"/>
          <p:cNvGrpSpPr>
            <a:grpSpLocks/>
          </p:cNvGrpSpPr>
          <p:nvPr/>
        </p:nvGrpSpPr>
        <p:grpSpPr bwMode="auto">
          <a:xfrm>
            <a:off x="7013575" y="4903788"/>
            <a:ext cx="992188" cy="958850"/>
            <a:chOff x="4489104" y="759173"/>
            <a:chExt cx="991809" cy="959448"/>
          </a:xfrm>
        </p:grpSpPr>
        <p:sp>
          <p:nvSpPr>
            <p:cNvPr id="47139" name="Rectangle 67"/>
            <p:cNvSpPr>
              <a:spLocks noChangeArrowheads="1"/>
            </p:cNvSpPr>
            <p:nvPr/>
          </p:nvSpPr>
          <p:spPr bwMode="auto">
            <a:xfrm>
              <a:off x="4979738" y="1166168"/>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40" name="Rectangle 68"/>
            <p:cNvSpPr>
              <a:spLocks noChangeArrowheads="1"/>
            </p:cNvSpPr>
            <p:nvPr/>
          </p:nvSpPr>
          <p:spPr bwMode="auto">
            <a:xfrm>
              <a:off x="5132138" y="1318568"/>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41" name="Rectangle 69"/>
            <p:cNvSpPr>
              <a:spLocks noChangeArrowheads="1"/>
            </p:cNvSpPr>
            <p:nvPr/>
          </p:nvSpPr>
          <p:spPr bwMode="auto">
            <a:xfrm>
              <a:off x="4921708" y="1457011"/>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42" name="Rectangle 70"/>
            <p:cNvSpPr>
              <a:spLocks noChangeArrowheads="1"/>
            </p:cNvSpPr>
            <p:nvPr/>
          </p:nvSpPr>
          <p:spPr bwMode="auto">
            <a:xfrm>
              <a:off x="5214763" y="1191833"/>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43" name="Rectangle 72"/>
            <p:cNvSpPr>
              <a:spLocks noChangeArrowheads="1"/>
            </p:cNvSpPr>
            <p:nvPr/>
          </p:nvSpPr>
          <p:spPr bwMode="auto">
            <a:xfrm>
              <a:off x="4740294" y="1052266"/>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44" name="Rectangle 73"/>
            <p:cNvSpPr>
              <a:spLocks noChangeArrowheads="1"/>
            </p:cNvSpPr>
            <p:nvPr/>
          </p:nvSpPr>
          <p:spPr bwMode="auto">
            <a:xfrm>
              <a:off x="4489104" y="1010395"/>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45" name="Rectangle 74"/>
            <p:cNvSpPr>
              <a:spLocks noChangeArrowheads="1"/>
            </p:cNvSpPr>
            <p:nvPr/>
          </p:nvSpPr>
          <p:spPr bwMode="auto">
            <a:xfrm>
              <a:off x="4796114" y="870828"/>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46" name="Rectangle 75"/>
            <p:cNvSpPr>
              <a:spLocks noChangeArrowheads="1"/>
            </p:cNvSpPr>
            <p:nvPr/>
          </p:nvSpPr>
          <p:spPr bwMode="auto">
            <a:xfrm>
              <a:off x="4586789" y="898742"/>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47" name="Rectangle 76"/>
            <p:cNvSpPr>
              <a:spLocks noChangeArrowheads="1"/>
            </p:cNvSpPr>
            <p:nvPr/>
          </p:nvSpPr>
          <p:spPr bwMode="auto">
            <a:xfrm>
              <a:off x="4614699" y="759173"/>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48" name="Rectangle 77"/>
            <p:cNvSpPr>
              <a:spLocks noChangeArrowheads="1"/>
            </p:cNvSpPr>
            <p:nvPr/>
          </p:nvSpPr>
          <p:spPr bwMode="auto">
            <a:xfrm>
              <a:off x="4670519" y="982482"/>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sp>
          <p:nvSpPr>
            <p:cNvPr id="47149" name="Rectangle 78"/>
            <p:cNvSpPr>
              <a:spLocks noChangeArrowheads="1"/>
            </p:cNvSpPr>
            <p:nvPr/>
          </p:nvSpPr>
          <p:spPr bwMode="auto">
            <a:xfrm>
              <a:off x="4517014" y="815001"/>
              <a:ext cx="2661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a:latin typeface="Wingdings" charset="0"/>
                  <a:cs typeface="Wingdings" charset="0"/>
                </a:rPr>
                <a:t></a:t>
              </a:r>
              <a:endParaRPr lang="en-US" sz="1100">
                <a:cs typeface="Wingdings" charset="0"/>
              </a:endParaRPr>
            </a:p>
          </p:txBody>
        </p:sp>
      </p:grpSp>
      <p:sp>
        <p:nvSpPr>
          <p:cNvPr id="47120" name="Content Placeholder 2"/>
          <p:cNvSpPr txBox="1">
            <a:spLocks/>
          </p:cNvSpPr>
          <p:nvPr/>
        </p:nvSpPr>
        <p:spPr bwMode="auto">
          <a:xfrm>
            <a:off x="4191000" y="3124200"/>
            <a:ext cx="49530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marL="169863" indent="-1698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20000"/>
              </a:spcBef>
              <a:buClr>
                <a:schemeClr val="tx2"/>
              </a:buClr>
              <a:buSzPct val="70000"/>
              <a:buFont typeface="Wingdings" charset="0"/>
              <a:buNone/>
            </a:pPr>
            <a:r>
              <a:rPr lang="en-US" sz="2000">
                <a:cs typeface="Arial" charset="0"/>
              </a:rPr>
              <a:t> Maximum likelihood for hits to come from</a:t>
            </a:r>
            <a:r>
              <a:rPr lang="en-US" sz="2000" b="1" i="1">
                <a:cs typeface="Arial" charset="0"/>
              </a:rPr>
              <a:t> </a:t>
            </a:r>
            <a:r>
              <a:rPr lang="en-US" sz="2000" b="1">
                <a:solidFill>
                  <a:srgbClr val="0000FF"/>
                </a:solidFill>
                <a:cs typeface="Arial" charset="0"/>
              </a:rPr>
              <a:t>radial, charge, zenith, energy</a:t>
            </a:r>
            <a:r>
              <a:rPr lang="en-US" sz="2000" i="1">
                <a:cs typeface="Arial" charset="0"/>
              </a:rPr>
              <a:t> </a:t>
            </a:r>
            <a:r>
              <a:rPr lang="en-US" sz="2000">
                <a:cs typeface="Arial" charset="0"/>
              </a:rPr>
              <a:t>bins.</a:t>
            </a:r>
          </a:p>
        </p:txBody>
      </p:sp>
      <p:sp>
        <p:nvSpPr>
          <p:cNvPr id="47121" name="Content Placeholder 2"/>
          <p:cNvSpPr txBox="1">
            <a:spLocks/>
          </p:cNvSpPr>
          <p:nvPr/>
        </p:nvSpPr>
        <p:spPr bwMode="auto">
          <a:xfrm>
            <a:off x="76200" y="3305175"/>
            <a:ext cx="29718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lstStyle>
            <a:lvl1pPr marL="169863" indent="-1698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Clr>
                <a:schemeClr val="tx2"/>
              </a:buClr>
              <a:buSzPct val="70000"/>
              <a:buFont typeface="Wingdings" charset="0"/>
              <a:buNone/>
            </a:pPr>
            <a:r>
              <a:rPr lang="en-US" sz="1800">
                <a:latin typeface="Calibri" charset="0"/>
              </a:rPr>
              <a:t>Shower of unknown energy</a:t>
            </a:r>
          </a:p>
        </p:txBody>
      </p:sp>
      <p:cxnSp>
        <p:nvCxnSpPr>
          <p:cNvPr id="63" name="Straight Connector 62"/>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5" name="Group 65"/>
          <p:cNvGrpSpPr>
            <a:grpSpLocks/>
          </p:cNvGrpSpPr>
          <p:nvPr/>
        </p:nvGrpSpPr>
        <p:grpSpPr bwMode="auto">
          <a:xfrm>
            <a:off x="1600200" y="4572000"/>
            <a:ext cx="611188" cy="685800"/>
            <a:chOff x="1828800" y="4648200"/>
            <a:chExt cx="611190" cy="685802"/>
          </a:xfrm>
        </p:grpSpPr>
        <p:cxnSp>
          <p:nvCxnSpPr>
            <p:cNvPr id="60" name="Straight Connector 59"/>
            <p:cNvCxnSpPr/>
            <p:nvPr/>
          </p:nvCxnSpPr>
          <p:spPr>
            <a:xfrm rot="16200000" flipH="1">
              <a:off x="1808957" y="4668043"/>
              <a:ext cx="647702" cy="608015"/>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5400000">
              <a:off x="1791494" y="4685506"/>
              <a:ext cx="685802" cy="61119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6" name="Group 75"/>
          <p:cNvGrpSpPr>
            <a:grpSpLocks/>
          </p:cNvGrpSpPr>
          <p:nvPr/>
        </p:nvGrpSpPr>
        <p:grpSpPr bwMode="auto">
          <a:xfrm>
            <a:off x="4800600" y="4572000"/>
            <a:ext cx="611188" cy="685800"/>
            <a:chOff x="4876799" y="4571999"/>
            <a:chExt cx="611190" cy="685802"/>
          </a:xfrm>
        </p:grpSpPr>
        <p:cxnSp>
          <p:nvCxnSpPr>
            <p:cNvPr id="67" name="Straight Connector 66"/>
            <p:cNvCxnSpPr/>
            <p:nvPr/>
          </p:nvCxnSpPr>
          <p:spPr>
            <a:xfrm rot="16200000" flipH="1">
              <a:off x="4856956" y="4591842"/>
              <a:ext cx="647702" cy="608015"/>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5400000">
              <a:off x="4839493" y="4609305"/>
              <a:ext cx="685802" cy="611190"/>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7" name="Group 74"/>
          <p:cNvGrpSpPr>
            <a:grpSpLocks/>
          </p:cNvGrpSpPr>
          <p:nvPr/>
        </p:nvGrpSpPr>
        <p:grpSpPr bwMode="auto">
          <a:xfrm>
            <a:off x="7772400" y="4114800"/>
            <a:ext cx="1066800" cy="1066800"/>
            <a:chOff x="7772401" y="4114799"/>
            <a:chExt cx="1066800" cy="1066801"/>
          </a:xfrm>
        </p:grpSpPr>
        <p:cxnSp>
          <p:nvCxnSpPr>
            <p:cNvPr id="69" name="Straight Connector 68"/>
            <p:cNvCxnSpPr/>
            <p:nvPr/>
          </p:nvCxnSpPr>
          <p:spPr>
            <a:xfrm rot="16200000" flipH="1">
              <a:off x="7752558" y="4820443"/>
              <a:ext cx="342900" cy="303213"/>
            </a:xfrm>
            <a:prstGeom prst="line">
              <a:avLst/>
            </a:prstGeom>
            <a:ln w="508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5400000">
              <a:off x="7924801" y="4267200"/>
              <a:ext cx="1066801" cy="762000"/>
            </a:xfrm>
            <a:prstGeom prst="line">
              <a:avLst/>
            </a:prstGeom>
            <a:ln w="50800">
              <a:solidFill>
                <a:srgbClr val="008000"/>
              </a:solidFill>
            </a:ln>
          </p:spPr>
          <p:style>
            <a:lnRef idx="2">
              <a:schemeClr val="accent1"/>
            </a:lnRef>
            <a:fillRef idx="0">
              <a:schemeClr val="accent1"/>
            </a:fillRef>
            <a:effectRef idx="1">
              <a:schemeClr val="accent1"/>
            </a:effectRef>
            <a:fontRef idx="minor">
              <a:schemeClr val="tx1"/>
            </a:fontRef>
          </p:style>
        </p:cxnSp>
      </p:grpSp>
      <p:sp>
        <p:nvSpPr>
          <p:cNvPr id="66" name="Content Placeholder 2"/>
          <p:cNvSpPr>
            <a:spLocks noGrp="1"/>
          </p:cNvSpPr>
          <p:nvPr>
            <p:ph idx="1"/>
          </p:nvPr>
        </p:nvSpPr>
        <p:spPr>
          <a:xfrm>
            <a:off x="2743200" y="762000"/>
            <a:ext cx="6019800" cy="2438400"/>
          </a:xfrm>
          <a:ln w="19050"/>
        </p:spPr>
        <p:txBody>
          <a:bodyPr/>
          <a:lstStyle/>
          <a:p>
            <a:pPr marL="0" indent="0" algn="just" eaLnBrk="1" hangingPunct="1">
              <a:buFont typeface="Arial" pitchFamily="1" charset="0"/>
              <a:buNone/>
              <a:defRPr/>
            </a:pPr>
            <a:r>
              <a:rPr lang="en-US" sz="2000" dirty="0" smtClean="0">
                <a:latin typeface="Arial"/>
                <a:cs typeface="Arial"/>
              </a:rPr>
              <a:t>Built lateral distribution tables of MC </a:t>
            </a:r>
            <a:r>
              <a:rPr lang="en-US" sz="2000" b="1" dirty="0" smtClean="0">
                <a:solidFill>
                  <a:srgbClr val="FF0000"/>
                </a:solidFill>
                <a:latin typeface="Arial"/>
                <a:cs typeface="Arial"/>
              </a:rPr>
              <a:t>proton</a:t>
            </a:r>
            <a:r>
              <a:rPr lang="en-US" sz="2000" dirty="0" smtClean="0">
                <a:latin typeface="Arial"/>
                <a:cs typeface="Arial"/>
              </a:rPr>
              <a:t> shower hit patterns for range of simulated:</a:t>
            </a:r>
          </a:p>
          <a:p>
            <a:pPr marL="230188" indent="0" algn="just" eaLnBrk="1" hangingPunct="1">
              <a:buFont typeface="Arial"/>
              <a:buChar char="•"/>
              <a:defRPr/>
            </a:pPr>
            <a:r>
              <a:rPr lang="en-US" sz="2000" dirty="0" smtClean="0">
                <a:latin typeface="Arial"/>
                <a:cs typeface="Arial"/>
              </a:rPr>
              <a:t> Energies</a:t>
            </a:r>
          </a:p>
          <a:p>
            <a:pPr marL="230188" indent="0" algn="just" eaLnBrk="1" hangingPunct="1">
              <a:buFont typeface="Arial"/>
              <a:buChar char="•"/>
              <a:defRPr/>
            </a:pPr>
            <a:r>
              <a:rPr lang="en-US" sz="2000" dirty="0" smtClean="0">
                <a:latin typeface="Arial"/>
                <a:cs typeface="Arial"/>
              </a:rPr>
              <a:t> Arrival directions</a:t>
            </a:r>
          </a:p>
          <a:p>
            <a:pPr marL="230188" indent="0" algn="just" eaLnBrk="1" hangingPunct="1">
              <a:buNone/>
              <a:defRPr/>
            </a:pPr>
            <a:endParaRPr lang="en-US" sz="2000" dirty="0" smtClean="0">
              <a:latin typeface="Arial"/>
              <a:cs typeface="Arial"/>
            </a:endParaRPr>
          </a:p>
          <a:p>
            <a:pPr marL="230188" indent="0" algn="just" eaLnBrk="1" hangingPunct="1">
              <a:buNone/>
              <a:defRPr/>
            </a:pPr>
            <a:r>
              <a:rPr lang="en-US" sz="2000" dirty="0" smtClean="0">
                <a:latin typeface="Arial"/>
                <a:cs typeface="Arial"/>
              </a:rPr>
              <a:t>Search tables to find the </a:t>
            </a:r>
            <a:r>
              <a:rPr lang="en-US" sz="2000" b="1" u="sng" dirty="0" smtClean="0">
                <a:latin typeface="Arial"/>
                <a:cs typeface="Arial"/>
              </a:rPr>
              <a:t>most likely</a:t>
            </a:r>
            <a:r>
              <a:rPr lang="en-US" sz="2000" b="1" dirty="0" smtClean="0">
                <a:latin typeface="Arial"/>
                <a:cs typeface="Arial"/>
              </a:rPr>
              <a:t> energy!</a:t>
            </a:r>
            <a:endParaRPr lang="en-US" sz="2000" dirty="0">
              <a:latin typeface="Arial"/>
              <a:cs typeface="Arial"/>
            </a:endParaRPr>
          </a:p>
        </p:txBody>
      </p:sp>
      <p:sp>
        <p:nvSpPr>
          <p:cNvPr id="71" name="Title 8"/>
          <p:cNvSpPr txBox="1">
            <a:spLocks/>
          </p:cNvSpPr>
          <p:nvPr/>
        </p:nvSpPr>
        <p:spPr bwMode="auto">
          <a:xfrm>
            <a:off x="0" y="0"/>
            <a:ext cx="7791450" cy="685800"/>
          </a:xfrm>
          <a:prstGeom prst="rect">
            <a:avLst/>
          </a:prstGeom>
          <a:gradFill flip="none" rotWithShape="1">
            <a:gsLst>
              <a:gs pos="19000">
                <a:schemeClr val="accent4">
                  <a:lumMod val="75000"/>
                </a:schemeClr>
              </a:gs>
              <a:gs pos="100000">
                <a:srgbClr val="FFFFFF"/>
              </a:gs>
            </a:gsLst>
            <a:lin ang="0" scaled="1"/>
            <a:tileRect/>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pPr algn="l" eaLnBrk="1" fontAlgn="auto" hangingPunct="1">
              <a:spcAft>
                <a:spcPts val="0"/>
              </a:spcAft>
              <a:defRPr/>
            </a:pPr>
            <a:r>
              <a:rPr lang="en-US" sz="3600" dirty="0" smtClean="0">
                <a:solidFill>
                  <a:schemeClr val="bg1"/>
                </a:solidFill>
              </a:rPr>
              <a:t>Cosmic Ray Energy Estimation</a:t>
            </a:r>
          </a:p>
        </p:txBody>
      </p:sp>
      <p:sp>
        <p:nvSpPr>
          <p:cNvPr id="73" name="Content Placeholder 2"/>
          <p:cNvSpPr txBox="1">
            <a:spLocks/>
          </p:cNvSpPr>
          <p:nvPr/>
        </p:nvSpPr>
        <p:spPr bwMode="auto">
          <a:xfrm rot="5400000">
            <a:off x="2438400" y="4724400"/>
            <a:ext cx="838200" cy="228600"/>
          </a:xfrm>
          <a:prstGeom prst="rect">
            <a:avLst/>
          </a:prstGeom>
          <a:noFill/>
          <a:ln w="19050">
            <a:noFill/>
            <a:miter lim="800000"/>
            <a:headEnd/>
            <a:tailEnd/>
          </a:ln>
          <a:effectLst/>
        </p:spPr>
        <p:txBody>
          <a:bodyPr/>
          <a:lstStyle/>
          <a:p>
            <a:pPr marL="169863" indent="-169863" algn="just" eaLnBrk="0" hangingPunct="0">
              <a:spcBef>
                <a:spcPct val="20000"/>
              </a:spcBef>
              <a:buClr>
                <a:schemeClr val="tx2"/>
              </a:buClr>
              <a:buSzPct val="70000"/>
              <a:buFont typeface="Wingdings" pitchFamily="1" charset="2"/>
              <a:buNone/>
              <a:defRPr/>
            </a:pPr>
            <a:r>
              <a:rPr lang="en-US" sz="1000" dirty="0">
                <a:latin typeface="Arial"/>
                <a:ea typeface="+mn-ea"/>
                <a:cs typeface="Arial"/>
              </a:rPr>
              <a:t>Probability</a:t>
            </a:r>
          </a:p>
        </p:txBody>
      </p:sp>
      <p:sp>
        <p:nvSpPr>
          <p:cNvPr id="74" name="Content Placeholder 2"/>
          <p:cNvSpPr txBox="1">
            <a:spLocks/>
          </p:cNvSpPr>
          <p:nvPr/>
        </p:nvSpPr>
        <p:spPr bwMode="auto">
          <a:xfrm rot="5400000">
            <a:off x="5562600" y="4724400"/>
            <a:ext cx="838200" cy="228600"/>
          </a:xfrm>
          <a:prstGeom prst="rect">
            <a:avLst/>
          </a:prstGeom>
          <a:noFill/>
          <a:ln w="19050">
            <a:noFill/>
            <a:miter lim="800000"/>
            <a:headEnd/>
            <a:tailEnd/>
          </a:ln>
          <a:effectLst/>
        </p:spPr>
        <p:txBody>
          <a:bodyPr/>
          <a:lstStyle/>
          <a:p>
            <a:pPr marL="169863" indent="-169863" algn="just" eaLnBrk="0" hangingPunct="0">
              <a:spcBef>
                <a:spcPct val="20000"/>
              </a:spcBef>
              <a:buClr>
                <a:schemeClr val="tx2"/>
              </a:buClr>
              <a:buSzPct val="70000"/>
              <a:buFont typeface="Wingdings" pitchFamily="1" charset="2"/>
              <a:buNone/>
              <a:defRPr/>
            </a:pPr>
            <a:r>
              <a:rPr lang="en-US" sz="1000" dirty="0">
                <a:latin typeface="Arial"/>
                <a:ea typeface="+mn-ea"/>
                <a:cs typeface="Arial"/>
              </a:rPr>
              <a:t>Probability</a:t>
            </a:r>
          </a:p>
        </p:txBody>
      </p:sp>
      <p:sp>
        <p:nvSpPr>
          <p:cNvPr id="75" name="Content Placeholder 2"/>
          <p:cNvSpPr txBox="1">
            <a:spLocks/>
          </p:cNvSpPr>
          <p:nvPr/>
        </p:nvSpPr>
        <p:spPr bwMode="auto">
          <a:xfrm rot="5400000">
            <a:off x="8610600" y="4724400"/>
            <a:ext cx="838200" cy="228600"/>
          </a:xfrm>
          <a:prstGeom prst="rect">
            <a:avLst/>
          </a:prstGeom>
          <a:noFill/>
          <a:ln w="19050">
            <a:noFill/>
            <a:miter lim="800000"/>
            <a:headEnd/>
            <a:tailEnd/>
          </a:ln>
          <a:effectLst/>
        </p:spPr>
        <p:txBody>
          <a:bodyPr/>
          <a:lstStyle/>
          <a:p>
            <a:pPr marL="169863" indent="-169863" algn="just" eaLnBrk="0" hangingPunct="0">
              <a:spcBef>
                <a:spcPct val="20000"/>
              </a:spcBef>
              <a:buClr>
                <a:schemeClr val="tx2"/>
              </a:buClr>
              <a:buSzPct val="70000"/>
              <a:buFont typeface="Wingdings" pitchFamily="1" charset="2"/>
              <a:buNone/>
              <a:defRPr/>
            </a:pPr>
            <a:r>
              <a:rPr lang="en-US" sz="1000" dirty="0">
                <a:latin typeface="Arial"/>
                <a:ea typeface="+mn-ea"/>
                <a:cs typeface="Arial"/>
              </a:rPr>
              <a:t>Probability</a:t>
            </a:r>
          </a:p>
        </p:txBody>
      </p:sp>
      <p:pic>
        <p:nvPicPr>
          <p:cNvPr id="47131" name="Picture 5" descr="HAWC.tiff"/>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99E16C-660B-2548-A81F-2D15920C0555}" type="slidenum">
              <a:rPr lang="en-US" sz="1200">
                <a:solidFill>
                  <a:srgbClr val="898989"/>
                </a:solidFill>
              </a:rPr>
              <a:pPr eaLnBrk="1" hangingPunct="1"/>
              <a:t>44</a:t>
            </a:fld>
            <a:endParaRPr lang="en-US" sz="1200">
              <a:solidFill>
                <a:srgbClr val="898989"/>
              </a:solidFill>
            </a:endParaRPr>
          </a:p>
        </p:txBody>
      </p:sp>
    </p:spTree>
    <p:extLst>
      <p:ext uri="{BB962C8B-B14F-4D97-AF65-F5344CB8AC3E}">
        <p14:creationId xmlns:p14="http://schemas.microsoft.com/office/powerpoint/2010/main" val="31767793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12"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	HAWC Data Sample</a:t>
            </a:r>
          </a:p>
        </p:txBody>
      </p:sp>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87048"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1F0560-C337-8149-9D70-623C21427272}" type="slidenum">
              <a:rPr lang="en-US" sz="1200">
                <a:solidFill>
                  <a:srgbClr val="898989"/>
                </a:solidFill>
              </a:rPr>
              <a:pPr eaLnBrk="1" hangingPunct="1"/>
              <a:t>45</a:t>
            </a:fld>
            <a:endParaRPr lang="en-US" sz="1200">
              <a:solidFill>
                <a:srgbClr val="898989"/>
              </a:solidFill>
            </a:endParaRPr>
          </a:p>
        </p:txBody>
      </p:sp>
      <p:sp>
        <p:nvSpPr>
          <p:cNvPr id="11" name="Content Placeholder 2"/>
          <p:cNvSpPr txBox="1">
            <a:spLocks/>
          </p:cNvSpPr>
          <p:nvPr/>
        </p:nvSpPr>
        <p:spPr bwMode="auto">
          <a:xfrm>
            <a:off x="76200" y="2743200"/>
            <a:ext cx="3657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nSpc>
                <a:spcPct val="150000"/>
              </a:lnSpc>
              <a:defRPr/>
            </a:pPr>
            <a:r>
              <a:rPr lang="en-US" sz="2000" dirty="0" smtClean="0">
                <a:cs typeface="Arial" charset="0"/>
              </a:rPr>
              <a:t>Applied Cuts:</a:t>
            </a:r>
          </a:p>
          <a:p>
            <a:pPr>
              <a:lnSpc>
                <a:spcPct val="150000"/>
              </a:lnSpc>
              <a:buFont typeface="Arial"/>
              <a:buChar char="•"/>
              <a:defRPr/>
            </a:pPr>
            <a:r>
              <a:rPr lang="en-US" sz="2000" dirty="0" smtClean="0">
                <a:cs typeface="Arial" charset="0"/>
              </a:rPr>
              <a:t>Core </a:t>
            </a:r>
            <a:r>
              <a:rPr lang="en-US" sz="2000" b="1" dirty="0" smtClean="0">
                <a:cs typeface="Arial" charset="0"/>
              </a:rPr>
              <a:t>ON</a:t>
            </a:r>
            <a:r>
              <a:rPr lang="en-US" sz="2000" dirty="0" smtClean="0">
                <a:cs typeface="Arial" charset="0"/>
              </a:rPr>
              <a:t> array</a:t>
            </a:r>
          </a:p>
          <a:p>
            <a:pPr>
              <a:lnSpc>
                <a:spcPct val="150000"/>
              </a:lnSpc>
              <a:buFont typeface="Arial"/>
              <a:buChar char="•"/>
              <a:defRPr/>
            </a:pPr>
            <a:r>
              <a:rPr lang="en-US" sz="2000" dirty="0" err="1" smtClean="0">
                <a:cs typeface="Arial" charset="0"/>
              </a:rPr>
              <a:t>nHit</a:t>
            </a:r>
            <a:r>
              <a:rPr lang="en-US" sz="2000" dirty="0" smtClean="0">
                <a:cs typeface="Arial" charset="0"/>
              </a:rPr>
              <a:t> &gt; 75</a:t>
            </a:r>
          </a:p>
          <a:p>
            <a:pPr>
              <a:lnSpc>
                <a:spcPct val="150000"/>
              </a:lnSpc>
              <a:buFont typeface="Arial"/>
              <a:buChar char="•"/>
              <a:defRPr/>
            </a:pPr>
            <a:r>
              <a:rPr lang="en-US" sz="2000" dirty="0" err="1" smtClean="0">
                <a:cs typeface="Arial" charset="0"/>
              </a:rPr>
              <a:t>nHit</a:t>
            </a:r>
            <a:r>
              <a:rPr lang="en-US" sz="2000" dirty="0" smtClean="0">
                <a:cs typeface="Arial" charset="0"/>
              </a:rPr>
              <a:t> Core</a:t>
            </a:r>
            <a:r>
              <a:rPr lang="en-US" sz="2000" baseline="-25000" dirty="0">
                <a:cs typeface="Arial" charset="0"/>
              </a:rPr>
              <a:t>&lt;40m </a:t>
            </a:r>
            <a:r>
              <a:rPr lang="en-US" sz="2000" dirty="0" smtClean="0">
                <a:cs typeface="Arial" charset="0"/>
              </a:rPr>
              <a:t> &gt;= 40</a:t>
            </a:r>
          </a:p>
          <a:p>
            <a:pPr>
              <a:lnSpc>
                <a:spcPct val="150000"/>
              </a:lnSpc>
              <a:buFont typeface="Arial"/>
              <a:buChar char="•"/>
              <a:defRPr/>
            </a:pPr>
            <a:r>
              <a:rPr lang="en-US" sz="2000" dirty="0" err="1">
                <a:latin typeface="Calibri" pitchFamily="1" charset="0"/>
              </a:rPr>
              <a:t>cos</a:t>
            </a:r>
            <a:r>
              <a:rPr lang="en-US" sz="2000" dirty="0">
                <a:latin typeface="Calibri" pitchFamily="1" charset="0"/>
              </a:rPr>
              <a:t>(</a:t>
            </a:r>
            <a:r>
              <a:rPr lang="el-GR" sz="2000" dirty="0" smtClean="0">
                <a:latin typeface="Calibri" pitchFamily="1" charset="0"/>
              </a:rPr>
              <a:t>θ</a:t>
            </a:r>
            <a:r>
              <a:rPr lang="en-US" sz="2000" baseline="-25000" dirty="0" err="1" smtClean="0">
                <a:latin typeface="Calibri" pitchFamily="1" charset="0"/>
              </a:rPr>
              <a:t>reco</a:t>
            </a:r>
            <a:r>
              <a:rPr lang="en-US" sz="2000" dirty="0" smtClean="0">
                <a:latin typeface="Calibri" pitchFamily="1" charset="0"/>
              </a:rPr>
              <a:t>)</a:t>
            </a:r>
            <a:r>
              <a:rPr lang="en-US" sz="2000" dirty="0" smtClean="0">
                <a:cs typeface="Arial" charset="0"/>
              </a:rPr>
              <a:t> &gt; 0.96 </a:t>
            </a:r>
          </a:p>
          <a:p>
            <a:pPr marL="457200" lvl="1" indent="0">
              <a:lnSpc>
                <a:spcPct val="150000"/>
              </a:lnSpc>
              <a:defRPr/>
            </a:pPr>
            <a:r>
              <a:rPr lang="en-US" sz="1600" dirty="0" smtClean="0">
                <a:latin typeface="Calibri" pitchFamily="1" charset="0"/>
              </a:rPr>
              <a:t>         (</a:t>
            </a:r>
            <a:r>
              <a:rPr lang="el-GR" sz="1600" dirty="0" smtClean="0">
                <a:latin typeface="Calibri" pitchFamily="1" charset="0"/>
              </a:rPr>
              <a:t>θ</a:t>
            </a:r>
            <a:r>
              <a:rPr lang="en-US" sz="1600" baseline="-25000" dirty="0" err="1" smtClean="0">
                <a:latin typeface="Calibri" pitchFamily="1" charset="0"/>
              </a:rPr>
              <a:t>reco</a:t>
            </a:r>
            <a:r>
              <a:rPr lang="en-US" sz="1600" dirty="0" smtClean="0">
                <a:latin typeface="Calibri" pitchFamily="1" charset="0"/>
              </a:rPr>
              <a:t> &lt; 17°)</a:t>
            </a:r>
            <a:endParaRPr lang="en-US" sz="1600" dirty="0" smtClean="0">
              <a:cs typeface="Arial" charset="0"/>
            </a:endParaRPr>
          </a:p>
        </p:txBody>
      </p:sp>
      <p:sp>
        <p:nvSpPr>
          <p:cNvPr id="13" name="Content Placeholder 2"/>
          <p:cNvSpPr txBox="1">
            <a:spLocks/>
          </p:cNvSpPr>
          <p:nvPr/>
        </p:nvSpPr>
        <p:spPr bwMode="auto">
          <a:xfrm>
            <a:off x="0" y="762000"/>
            <a:ext cx="5181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50000"/>
              </a:lnSpc>
              <a:buFont typeface="Arial" charset="0"/>
              <a:buChar char="•"/>
            </a:pPr>
            <a:r>
              <a:rPr lang="is-IS" sz="2000">
                <a:cs typeface="Arial" charset="0"/>
              </a:rPr>
              <a:t>Full HAWC array</a:t>
            </a:r>
          </a:p>
          <a:p>
            <a:pPr>
              <a:lnSpc>
                <a:spcPct val="150000"/>
              </a:lnSpc>
              <a:buFont typeface="Arial" charset="0"/>
              <a:buChar char="•"/>
            </a:pPr>
            <a:r>
              <a:rPr lang="is-IS" sz="2000">
                <a:cs typeface="Arial" charset="0"/>
              </a:rPr>
              <a:t>Reconstructed ~394 days (</a:t>
            </a:r>
            <a:r>
              <a:rPr lang="cs-CZ" sz="2000"/>
              <a:t>3.406 x 10</a:t>
            </a:r>
            <a:r>
              <a:rPr lang="cs-CZ" sz="2000" baseline="30000"/>
              <a:t>7</a:t>
            </a:r>
            <a:r>
              <a:rPr lang="cs-CZ" sz="2000"/>
              <a:t> s)</a:t>
            </a:r>
          </a:p>
          <a:p>
            <a:pPr>
              <a:lnSpc>
                <a:spcPct val="150000"/>
              </a:lnSpc>
              <a:buFont typeface="Arial" charset="0"/>
              <a:buChar char="•"/>
            </a:pPr>
            <a:r>
              <a:rPr lang="is-IS" sz="2000"/>
              <a:t>1.271x10</a:t>
            </a:r>
            <a:r>
              <a:rPr lang="is-IS" sz="2000" baseline="30000"/>
              <a:t>10</a:t>
            </a:r>
            <a:r>
              <a:rPr lang="is-IS" sz="2000"/>
              <a:t> events</a:t>
            </a:r>
          </a:p>
        </p:txBody>
      </p:sp>
      <p:pic>
        <p:nvPicPr>
          <p:cNvPr id="14" name="Picture 10" descr="Unf-RecoSpectrum.png"/>
          <p:cNvPicPr>
            <a:picLocks noChangeAspect="1"/>
          </p:cNvPicPr>
          <p:nvPr/>
        </p:nvPicPr>
        <p:blipFill>
          <a:blip r:embed="rId4" cstate="email">
            <a:extLst>
              <a:ext uri="{28A0092B-C50C-407E-A947-70E740481C1C}">
                <a14:useLocalDpi xmlns:a14="http://schemas.microsoft.com/office/drawing/2010/main"/>
              </a:ext>
            </a:extLst>
          </a:blip>
          <a:srcRect l="2882" t="4077" r="7976"/>
          <a:stretch>
            <a:fillRect/>
          </a:stretch>
        </p:blipFill>
        <p:spPr bwMode="auto">
          <a:xfrm>
            <a:off x="3582988" y="1676400"/>
            <a:ext cx="5561012"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Content Placeholder 2"/>
          <p:cNvSpPr txBox="1">
            <a:spLocks/>
          </p:cNvSpPr>
          <p:nvPr/>
        </p:nvSpPr>
        <p:spPr bwMode="auto">
          <a:xfrm>
            <a:off x="609600" y="990600"/>
            <a:ext cx="8153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50000"/>
              </a:lnSpc>
            </a:pPr>
            <a:r>
              <a:rPr lang="en-US" sz="2000" dirty="0" err="1">
                <a:cs typeface="Arial" charset="0"/>
              </a:rPr>
              <a:t>D’Agostini</a:t>
            </a:r>
            <a:r>
              <a:rPr lang="en-US" sz="2000" dirty="0">
                <a:cs typeface="Arial" charset="0"/>
              </a:rPr>
              <a:t> [</a:t>
            </a:r>
            <a:r>
              <a:rPr lang="en-US" sz="2000" dirty="0">
                <a:solidFill>
                  <a:srgbClr val="3366FF"/>
                </a:solidFill>
                <a:cs typeface="Arial" charset="0"/>
              </a:rPr>
              <a:t>1</a:t>
            </a:r>
            <a:r>
              <a:rPr lang="en-US" sz="2000" dirty="0">
                <a:cs typeface="Arial" charset="0"/>
              </a:rPr>
              <a:t>] </a:t>
            </a:r>
            <a:r>
              <a:rPr lang="en-US" sz="2000" b="1" dirty="0">
                <a:cs typeface="Arial" charset="0"/>
              </a:rPr>
              <a:t>iterative unfolding </a:t>
            </a:r>
            <a:r>
              <a:rPr lang="en-US" sz="2000" dirty="0">
                <a:cs typeface="Arial" charset="0"/>
              </a:rPr>
              <a:t>requires some machinery:</a:t>
            </a:r>
          </a:p>
          <a:p>
            <a:pPr>
              <a:lnSpc>
                <a:spcPct val="150000"/>
              </a:lnSpc>
            </a:pPr>
            <a:r>
              <a:rPr lang="en-US" sz="2000" dirty="0">
                <a:cs typeface="Arial" charset="0"/>
              </a:rPr>
              <a:t>	E     = True </a:t>
            </a:r>
            <a:r>
              <a:rPr lang="en-US" sz="2000" dirty="0" smtClean="0">
                <a:cs typeface="Arial" charset="0"/>
              </a:rPr>
              <a:t>Energy</a:t>
            </a:r>
            <a:endParaRPr lang="en-US" sz="2000" dirty="0">
              <a:cs typeface="Arial" charset="0"/>
            </a:endParaRPr>
          </a:p>
          <a:p>
            <a:pPr>
              <a:lnSpc>
                <a:spcPct val="150000"/>
              </a:lnSpc>
            </a:pPr>
            <a:r>
              <a:rPr lang="en-US" sz="2000" dirty="0">
                <a:cs typeface="Arial" charset="0"/>
              </a:rPr>
              <a:t>	</a:t>
            </a:r>
            <a:r>
              <a:rPr lang="en-US" sz="2000" dirty="0" err="1">
                <a:cs typeface="Arial" charset="0"/>
              </a:rPr>
              <a:t>E</a:t>
            </a:r>
            <a:r>
              <a:rPr lang="en-US" sz="2000" baseline="-25000" dirty="0" err="1">
                <a:cs typeface="Arial" charset="0"/>
              </a:rPr>
              <a:t>reco</a:t>
            </a:r>
            <a:r>
              <a:rPr lang="en-US" sz="2000" baseline="-25000" dirty="0">
                <a:cs typeface="Arial" charset="0"/>
              </a:rPr>
              <a:t> </a:t>
            </a:r>
            <a:r>
              <a:rPr lang="en-US" sz="2000" dirty="0">
                <a:cs typeface="Arial" charset="0"/>
              </a:rPr>
              <a:t>= Reconstructed Energy</a:t>
            </a:r>
          </a:p>
        </p:txBody>
      </p:sp>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grpSp>
        <p:nvGrpSpPr>
          <p:cNvPr id="48133" name="Group 2"/>
          <p:cNvGrpSpPr>
            <a:grpSpLocks/>
          </p:cNvGrpSpPr>
          <p:nvPr/>
        </p:nvGrpSpPr>
        <p:grpSpPr bwMode="auto">
          <a:xfrm>
            <a:off x="0" y="2819400"/>
            <a:ext cx="8991600" cy="2286000"/>
            <a:chOff x="0" y="2743200"/>
            <a:chExt cx="8991600" cy="2286000"/>
          </a:xfrm>
        </p:grpSpPr>
        <p:grpSp>
          <p:nvGrpSpPr>
            <p:cNvPr id="48138" name="Group 1"/>
            <p:cNvGrpSpPr>
              <a:grpSpLocks/>
            </p:cNvGrpSpPr>
            <p:nvPr/>
          </p:nvGrpSpPr>
          <p:grpSpPr bwMode="auto">
            <a:xfrm>
              <a:off x="0" y="2743200"/>
              <a:ext cx="8991600" cy="2286000"/>
              <a:chOff x="0" y="2743200"/>
              <a:chExt cx="8991600" cy="2286000"/>
            </a:xfrm>
          </p:grpSpPr>
          <p:grpSp>
            <p:nvGrpSpPr>
              <p:cNvPr id="48140" name="Group 8"/>
              <p:cNvGrpSpPr>
                <a:grpSpLocks/>
              </p:cNvGrpSpPr>
              <p:nvPr/>
            </p:nvGrpSpPr>
            <p:grpSpPr bwMode="auto">
              <a:xfrm>
                <a:off x="1295400" y="2743200"/>
                <a:ext cx="7696200" cy="2286000"/>
                <a:chOff x="152400" y="3581402"/>
                <a:chExt cx="6348412" cy="1460500"/>
              </a:xfrm>
            </p:grpSpPr>
            <p:grpSp>
              <p:nvGrpSpPr>
                <p:cNvPr id="48142" name="Group 23"/>
                <p:cNvGrpSpPr>
                  <a:grpSpLocks noChangeAspect="1"/>
                </p:cNvGrpSpPr>
                <p:nvPr/>
              </p:nvGrpSpPr>
              <p:grpSpPr bwMode="auto">
                <a:xfrm>
                  <a:off x="152400" y="3581402"/>
                  <a:ext cx="6348412" cy="1460500"/>
                  <a:chOff x="381110" y="3962400"/>
                  <a:chExt cx="8610490" cy="1980338"/>
                </a:xfrm>
              </p:grpSpPr>
              <p:sp>
                <p:nvSpPr>
                  <p:cNvPr id="25" name="Rounded Rectangle 24"/>
                  <p:cNvSpPr/>
                  <p:nvPr/>
                </p:nvSpPr>
                <p:spPr>
                  <a:xfrm>
                    <a:off x="381110" y="3962400"/>
                    <a:ext cx="2209457" cy="76188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Rounded Rectangle 25"/>
                  <p:cNvSpPr/>
                  <p:nvPr/>
                </p:nvSpPr>
                <p:spPr>
                  <a:xfrm>
                    <a:off x="381110" y="5180858"/>
                    <a:ext cx="2209457" cy="761880"/>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146" name="Content Placeholder 2"/>
                  <p:cNvSpPr txBox="1">
                    <a:spLocks/>
                  </p:cNvSpPr>
                  <p:nvPr/>
                </p:nvSpPr>
                <p:spPr bwMode="auto">
                  <a:xfrm>
                    <a:off x="460105" y="4028411"/>
                    <a:ext cx="1981200" cy="5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dirty="0">
                        <a:cs typeface="Arial" charset="0"/>
                      </a:rPr>
                      <a:t>Raw Counts</a:t>
                    </a:r>
                  </a:p>
                  <a:p>
                    <a:pPr algn="ctr"/>
                    <a:r>
                      <a:rPr lang="en-US" sz="2000" dirty="0">
                        <a:cs typeface="Arial" charset="0"/>
                      </a:rPr>
                      <a:t>N(</a:t>
                    </a:r>
                    <a:r>
                      <a:rPr lang="en-US" sz="2000" dirty="0" err="1">
                        <a:cs typeface="Arial" charset="0"/>
                      </a:rPr>
                      <a:t>E</a:t>
                    </a:r>
                    <a:r>
                      <a:rPr lang="en-US" sz="2000" baseline="-25000" dirty="0" err="1">
                        <a:cs typeface="Arial" charset="0"/>
                      </a:rPr>
                      <a:t>reco</a:t>
                    </a:r>
                    <a:r>
                      <a:rPr lang="en-US" sz="2000" dirty="0">
                        <a:cs typeface="Arial" charset="0"/>
                      </a:rPr>
                      <a:t>)</a:t>
                    </a:r>
                  </a:p>
                </p:txBody>
              </p:sp>
              <p:sp>
                <p:nvSpPr>
                  <p:cNvPr id="48147" name="Content Placeholder 2"/>
                  <p:cNvSpPr txBox="1">
                    <a:spLocks/>
                  </p:cNvSpPr>
                  <p:nvPr/>
                </p:nvSpPr>
                <p:spPr bwMode="auto">
                  <a:xfrm>
                    <a:off x="460105" y="5259863"/>
                    <a:ext cx="1981200" cy="56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dirty="0">
                        <a:cs typeface="Arial" charset="0"/>
                      </a:rPr>
                      <a:t>Mixing Matrix</a:t>
                    </a:r>
                  </a:p>
                  <a:p>
                    <a:pPr algn="ctr"/>
                    <a:r>
                      <a:rPr lang="en-US" sz="2000" dirty="0">
                        <a:latin typeface="Apple Chancery" charset="0"/>
                        <a:cs typeface="Apple Chancery" charset="0"/>
                      </a:rPr>
                      <a:t>P</a:t>
                    </a:r>
                    <a:r>
                      <a:rPr lang="en-US" sz="2000" dirty="0">
                        <a:cs typeface="Arial" charset="0"/>
                      </a:rPr>
                      <a:t>(</a:t>
                    </a:r>
                    <a:r>
                      <a:rPr lang="en-US" sz="2000" dirty="0" err="1">
                        <a:cs typeface="Arial" charset="0"/>
                      </a:rPr>
                      <a:t>E</a:t>
                    </a:r>
                    <a:r>
                      <a:rPr lang="en-US" sz="2000" baseline="-25000" dirty="0" err="1">
                        <a:cs typeface="Arial" charset="0"/>
                      </a:rPr>
                      <a:t>reco</a:t>
                    </a:r>
                    <a:r>
                      <a:rPr lang="en-US" sz="2000" dirty="0" err="1">
                        <a:cs typeface="Arial" charset="0"/>
                      </a:rPr>
                      <a:t>|E</a:t>
                    </a:r>
                    <a:r>
                      <a:rPr lang="en-US" sz="2000" dirty="0">
                        <a:cs typeface="Arial" charset="0"/>
                      </a:rPr>
                      <a:t>)</a:t>
                    </a:r>
                  </a:p>
                </p:txBody>
              </p:sp>
              <p:sp>
                <p:nvSpPr>
                  <p:cNvPr id="29" name="Rounded Rectangle 28"/>
                  <p:cNvSpPr/>
                  <p:nvPr/>
                </p:nvSpPr>
                <p:spPr>
                  <a:xfrm>
                    <a:off x="3199767" y="3962400"/>
                    <a:ext cx="2438573" cy="76188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149" name="Content Placeholder 2"/>
                  <p:cNvSpPr txBox="1">
                    <a:spLocks/>
                  </p:cNvSpPr>
                  <p:nvPr/>
                </p:nvSpPr>
                <p:spPr bwMode="auto">
                  <a:xfrm>
                    <a:off x="3161992" y="4041311"/>
                    <a:ext cx="2590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dirty="0">
                        <a:cs typeface="Arial" charset="0"/>
                      </a:rPr>
                      <a:t>Unfolded Counts</a:t>
                    </a:r>
                  </a:p>
                  <a:p>
                    <a:pPr algn="ctr"/>
                    <a:r>
                      <a:rPr lang="en-US" sz="2000" dirty="0">
                        <a:cs typeface="Arial" charset="0"/>
                      </a:rPr>
                      <a:t>N(E)</a:t>
                    </a:r>
                  </a:p>
                </p:txBody>
              </p:sp>
              <p:sp>
                <p:nvSpPr>
                  <p:cNvPr id="31" name="Rounded Rectangle 30"/>
                  <p:cNvSpPr/>
                  <p:nvPr/>
                </p:nvSpPr>
                <p:spPr>
                  <a:xfrm>
                    <a:off x="3109186" y="5180858"/>
                    <a:ext cx="2438574" cy="761880"/>
                  </a:xfrm>
                  <a:prstGeom prst="round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 name="Rounded Rectangle 32"/>
                  <p:cNvSpPr/>
                  <p:nvPr/>
                </p:nvSpPr>
                <p:spPr>
                  <a:xfrm>
                    <a:off x="6094796" y="3962400"/>
                    <a:ext cx="2822208" cy="76188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152" name="Content Placeholder 2"/>
                  <p:cNvSpPr txBox="1">
                    <a:spLocks/>
                  </p:cNvSpPr>
                  <p:nvPr/>
                </p:nvSpPr>
                <p:spPr bwMode="auto">
                  <a:xfrm>
                    <a:off x="6096000" y="4030688"/>
                    <a:ext cx="2895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dirty="0">
                        <a:cs typeface="Arial" charset="0"/>
                      </a:rPr>
                      <a:t>Unfolded Spectrum</a:t>
                    </a:r>
                  </a:p>
                  <a:p>
                    <a:pPr algn="ctr"/>
                    <a:r>
                      <a:rPr lang="en-US" sz="2000" dirty="0">
                        <a:latin typeface="Apple Chancery" charset="0"/>
                        <a:cs typeface="Apple Chancery" charset="0"/>
                      </a:rPr>
                      <a:t>F</a:t>
                    </a:r>
                    <a:r>
                      <a:rPr lang="en-US" sz="2000" dirty="0">
                        <a:cs typeface="Arial" charset="0"/>
                      </a:rPr>
                      <a:t>(E)</a:t>
                    </a:r>
                  </a:p>
                </p:txBody>
              </p:sp>
              <p:cxnSp>
                <p:nvCxnSpPr>
                  <p:cNvPr id="35" name="Straight Connector 34"/>
                  <p:cNvCxnSpPr>
                    <a:stCxn id="26" idx="3"/>
                  </p:cNvCxnSpPr>
                  <p:nvPr/>
                </p:nvCxnSpPr>
                <p:spPr>
                  <a:xfrm flipV="1">
                    <a:off x="2590567" y="4343340"/>
                    <a:ext cx="380084" cy="121845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1"/>
                  </p:cNvCxnSpPr>
                  <p:nvPr/>
                </p:nvCxnSpPr>
                <p:spPr>
                  <a:xfrm>
                    <a:off x="2590567" y="4343340"/>
                    <a:ext cx="609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endCxn id="33" idx="1"/>
                  </p:cNvCxnSpPr>
                  <p:nvPr/>
                </p:nvCxnSpPr>
                <p:spPr>
                  <a:xfrm>
                    <a:off x="5638340" y="4343340"/>
                    <a:ext cx="45645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39" name="Straight Connector 38"/>
                <p:cNvCxnSpPr>
                  <a:endCxn id="31" idx="3"/>
                </p:cNvCxnSpPr>
                <p:nvPr/>
              </p:nvCxnSpPr>
              <p:spPr bwMode="auto">
                <a:xfrm flipH="1">
                  <a:off x="3961710" y="3883644"/>
                  <a:ext cx="213447" cy="87731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48141" name="Content Placeholder 2"/>
              <p:cNvSpPr txBox="1">
                <a:spLocks/>
              </p:cNvSpPr>
              <p:nvPr/>
            </p:nvSpPr>
            <p:spPr bwMode="auto">
              <a:xfrm>
                <a:off x="0" y="2819400"/>
                <a:ext cx="1066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50000"/>
                  </a:lnSpc>
                </a:pPr>
                <a:r>
                  <a:rPr lang="en-US" sz="2000">
                    <a:cs typeface="Arial" charset="0"/>
                  </a:rPr>
                  <a:t>DATA:</a:t>
                </a:r>
              </a:p>
              <a:p>
                <a:pPr algn="ctr">
                  <a:lnSpc>
                    <a:spcPct val="150000"/>
                  </a:lnSpc>
                </a:pPr>
                <a:endParaRPr lang="en-US" sz="2000">
                  <a:cs typeface="Arial" charset="0"/>
                </a:endParaRPr>
              </a:p>
              <a:p>
                <a:pPr algn="ctr">
                  <a:lnSpc>
                    <a:spcPct val="150000"/>
                  </a:lnSpc>
                </a:pPr>
                <a:endParaRPr lang="en-US" sz="2000">
                  <a:cs typeface="Arial" charset="0"/>
                </a:endParaRPr>
              </a:p>
              <a:p>
                <a:pPr algn="ctr">
                  <a:lnSpc>
                    <a:spcPct val="150000"/>
                  </a:lnSpc>
                </a:pPr>
                <a:r>
                  <a:rPr lang="en-US" sz="2000">
                    <a:cs typeface="Arial" charset="0"/>
                  </a:rPr>
                  <a:t>MC:</a:t>
                </a:r>
              </a:p>
            </p:txBody>
          </p:sp>
        </p:grpSp>
        <p:sp>
          <p:nvSpPr>
            <p:cNvPr id="48139" name="Content Placeholder 2"/>
            <p:cNvSpPr txBox="1">
              <a:spLocks/>
            </p:cNvSpPr>
            <p:nvPr/>
          </p:nvSpPr>
          <p:spPr bwMode="auto">
            <a:xfrm>
              <a:off x="3886200" y="4219575"/>
              <a:ext cx="18462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dirty="0">
                  <a:cs typeface="Arial" charset="0"/>
                </a:rPr>
                <a:t>Mixing </a:t>
              </a:r>
              <a:r>
                <a:rPr lang="en-US" sz="2000" dirty="0" smtClean="0">
                  <a:cs typeface="Arial" charset="0"/>
                </a:rPr>
                <a:t>Matrix Error Estimate</a:t>
              </a:r>
              <a:endParaRPr lang="en-US" sz="2000" dirty="0">
                <a:cs typeface="Arial" charset="0"/>
              </a:endParaRPr>
            </a:p>
          </p:txBody>
        </p:sp>
      </p:grpSp>
      <p:sp>
        <p:nvSpPr>
          <p:cNvPr id="41"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Bayesian Unfolding: Machinery</a:t>
            </a:r>
          </a:p>
        </p:txBody>
      </p:sp>
      <p:sp>
        <p:nvSpPr>
          <p:cNvPr id="48135" name="Content Placeholder 2"/>
          <p:cNvSpPr txBox="1">
            <a:spLocks/>
          </p:cNvSpPr>
          <p:nvPr/>
        </p:nvSpPr>
        <p:spPr bwMode="auto">
          <a:xfrm>
            <a:off x="3657600" y="5638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a:t>[1] G. </a:t>
            </a:r>
            <a:r>
              <a:rPr lang="en-US" sz="1600" dirty="0" err="1"/>
              <a:t>D'Agostini</a:t>
            </a:r>
            <a:r>
              <a:rPr lang="en-US" sz="1600" dirty="0"/>
              <a:t>, </a:t>
            </a:r>
            <a:r>
              <a:rPr lang="en-US" sz="1600" dirty="0" err="1"/>
              <a:t>Nucl</a:t>
            </a:r>
            <a:r>
              <a:rPr lang="en-US" sz="1600" dirty="0"/>
              <a:t>. </a:t>
            </a:r>
            <a:r>
              <a:rPr lang="is-IS" sz="1600" dirty="0"/>
              <a:t>Instrum. Meth. A 362 (1995) 487.</a:t>
            </a:r>
            <a:endParaRPr lang="en-US" sz="1600" dirty="0">
              <a:cs typeface="Arial" charset="0"/>
            </a:endParaRPr>
          </a:p>
        </p:txBody>
      </p:sp>
      <p:pic>
        <p:nvPicPr>
          <p:cNvPr id="48136"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5E7EE4-B55E-F54F-A670-F35DBB5099D5}" type="slidenum">
              <a:rPr lang="en-US" sz="1200">
                <a:solidFill>
                  <a:srgbClr val="898989"/>
                </a:solidFill>
              </a:rPr>
              <a:pPr eaLnBrk="1" hangingPunct="1"/>
              <a:t>46</a:t>
            </a:fld>
            <a:endParaRPr lang="en-US" sz="1200">
              <a:solidFill>
                <a:srgbClr val="898989"/>
              </a:solidFill>
            </a:endParaRPr>
          </a:p>
        </p:txBody>
      </p:sp>
      <p:pic>
        <p:nvPicPr>
          <p:cNvPr id="32" name="Picture 2" descr="ResponseMatrix.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2209800" y="4999301"/>
            <a:ext cx="2362200" cy="18586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4" name="Picture 2" descr="Unf-RecoSpectru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1066800" y="1013094"/>
            <a:ext cx="2406323" cy="19495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12"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  Bayesian Unfolding Procedure</a:t>
            </a:r>
          </a:p>
        </p:txBody>
      </p:sp>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9093" name="Content Placeholder 2"/>
          <p:cNvSpPr txBox="1">
            <a:spLocks/>
          </p:cNvSpPr>
          <p:nvPr/>
        </p:nvSpPr>
        <p:spPr bwMode="auto">
          <a:xfrm>
            <a:off x="0" y="762000"/>
            <a:ext cx="3200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50000"/>
              </a:lnSpc>
              <a:buFont typeface="Arial" charset="0"/>
              <a:buChar char="•"/>
            </a:pPr>
            <a:r>
              <a:rPr lang="en-US" sz="2000" i="1">
                <a:cs typeface="Arial" charset="0"/>
              </a:rPr>
              <a:t>n</a:t>
            </a:r>
            <a:r>
              <a:rPr lang="en-US" sz="2000">
                <a:cs typeface="Arial" charset="0"/>
              </a:rPr>
              <a:t> – reco-distribution</a:t>
            </a:r>
          </a:p>
          <a:p>
            <a:pPr>
              <a:lnSpc>
                <a:spcPct val="150000"/>
              </a:lnSpc>
              <a:buFont typeface="Arial" charset="0"/>
              <a:buChar char="•"/>
            </a:pPr>
            <a:r>
              <a:rPr lang="en-US" sz="2000" i="1">
                <a:cs typeface="Arial" charset="0"/>
              </a:rPr>
              <a:t>φ</a:t>
            </a:r>
            <a:r>
              <a:rPr lang="en-US" sz="2000">
                <a:cs typeface="Arial" charset="0"/>
              </a:rPr>
              <a:t> – true-distribution</a:t>
            </a:r>
          </a:p>
          <a:p>
            <a:pPr>
              <a:lnSpc>
                <a:spcPct val="150000"/>
              </a:lnSpc>
              <a:buFont typeface="Arial" charset="0"/>
              <a:buChar char="•"/>
            </a:pPr>
            <a:r>
              <a:rPr lang="is-IS" sz="2000" i="1">
                <a:cs typeface="Arial" charset="0"/>
              </a:rPr>
              <a:t>P</a:t>
            </a:r>
            <a:r>
              <a:rPr lang="is-IS" sz="2000">
                <a:cs typeface="Arial" charset="0"/>
              </a:rPr>
              <a:t> – response matrix</a:t>
            </a:r>
          </a:p>
          <a:p>
            <a:pPr>
              <a:lnSpc>
                <a:spcPct val="150000"/>
              </a:lnSpc>
              <a:buFont typeface="Arial" charset="0"/>
              <a:buChar char="•"/>
            </a:pPr>
            <a:r>
              <a:rPr lang="is-IS" sz="2000" i="1">
                <a:cs typeface="Arial" charset="0"/>
              </a:rPr>
              <a:t>M</a:t>
            </a:r>
            <a:r>
              <a:rPr lang="is-IS" sz="2000">
                <a:cs typeface="Arial" charset="0"/>
              </a:rPr>
              <a:t> – inverse of P</a:t>
            </a:r>
          </a:p>
        </p:txBody>
      </p:sp>
      <p:graphicFrame>
        <p:nvGraphicFramePr>
          <p:cNvPr id="89094" name="Object 6"/>
          <p:cNvGraphicFramePr>
            <a:graphicFrameLocks noChangeAspect="1"/>
          </p:cNvGraphicFramePr>
          <p:nvPr/>
        </p:nvGraphicFramePr>
        <p:xfrm>
          <a:off x="2641600" y="2819400"/>
          <a:ext cx="4445000" cy="1709738"/>
        </p:xfrm>
        <a:graphic>
          <a:graphicData uri="http://schemas.openxmlformats.org/presentationml/2006/ole">
            <mc:AlternateContent xmlns:mc="http://schemas.openxmlformats.org/markup-compatibility/2006">
              <mc:Choice xmlns:v="urn:schemas-microsoft-com:vml" Requires="v">
                <p:oleObj spid="_x0000_s107327" name="Equation" r:id="rId4" imgW="1155700" imgH="444500" progId="Equation.3">
                  <p:embed/>
                </p:oleObj>
              </mc:Choice>
              <mc:Fallback>
                <p:oleObj name="Equation" r:id="rId4" imgW="1155700" imgH="4445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1600" y="2819400"/>
                        <a:ext cx="4445000"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9095" name="Content Placeholder 2"/>
          <p:cNvSpPr txBox="1">
            <a:spLocks/>
          </p:cNvSpPr>
          <p:nvPr/>
        </p:nvSpPr>
        <p:spPr bwMode="auto">
          <a:xfrm>
            <a:off x="4724400" y="1600200"/>
            <a:ext cx="2971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50000"/>
              </a:lnSpc>
            </a:pPr>
            <a:r>
              <a:rPr lang="en-US" sz="2000">
                <a:cs typeface="Arial" charset="0"/>
              </a:rPr>
              <a:t>We have this from MC</a:t>
            </a:r>
            <a:endParaRPr lang="is-IS" sz="2000">
              <a:cs typeface="Arial" charset="0"/>
            </a:endParaRPr>
          </a:p>
        </p:txBody>
      </p:sp>
      <p:sp>
        <p:nvSpPr>
          <p:cNvPr id="89096" name="Content Placeholder 2"/>
          <p:cNvSpPr txBox="1">
            <a:spLocks/>
          </p:cNvSpPr>
          <p:nvPr/>
        </p:nvSpPr>
        <p:spPr bwMode="auto">
          <a:xfrm>
            <a:off x="5867400" y="5181600"/>
            <a:ext cx="2971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50000"/>
              </a:lnSpc>
            </a:pPr>
            <a:r>
              <a:rPr lang="en-US" sz="2000">
                <a:cs typeface="Arial" charset="0"/>
              </a:rPr>
              <a:t>We have this from data</a:t>
            </a:r>
            <a:endParaRPr lang="is-IS" sz="2000">
              <a:cs typeface="Arial" charset="0"/>
            </a:endParaRPr>
          </a:p>
        </p:txBody>
      </p:sp>
      <p:sp>
        <p:nvSpPr>
          <p:cNvPr id="89097" name="Content Placeholder 2"/>
          <p:cNvSpPr txBox="1">
            <a:spLocks/>
          </p:cNvSpPr>
          <p:nvPr/>
        </p:nvSpPr>
        <p:spPr bwMode="auto">
          <a:xfrm>
            <a:off x="76200" y="4343400"/>
            <a:ext cx="1828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50000"/>
              </a:lnSpc>
            </a:pPr>
            <a:r>
              <a:rPr lang="en-US" sz="2000">
                <a:cs typeface="Arial" charset="0"/>
              </a:rPr>
              <a:t>We want this</a:t>
            </a:r>
            <a:endParaRPr lang="is-IS" sz="2000">
              <a:cs typeface="Arial" charset="0"/>
            </a:endParaRPr>
          </a:p>
        </p:txBody>
      </p:sp>
      <p:sp>
        <p:nvSpPr>
          <p:cNvPr id="89098" name="Content Placeholder 2"/>
          <p:cNvSpPr txBox="1">
            <a:spLocks/>
          </p:cNvSpPr>
          <p:nvPr/>
        </p:nvSpPr>
        <p:spPr bwMode="auto">
          <a:xfrm>
            <a:off x="2590800" y="5105400"/>
            <a:ext cx="2895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50000"/>
              </a:lnSpc>
            </a:pPr>
            <a:r>
              <a:rPr lang="is-IS" sz="2000">
                <a:cs typeface="Arial" charset="0"/>
              </a:rPr>
              <a:t>Get this from unfolding</a:t>
            </a:r>
          </a:p>
        </p:txBody>
      </p:sp>
      <p:cxnSp>
        <p:nvCxnSpPr>
          <p:cNvPr id="9" name="Straight Arrow Connector 8"/>
          <p:cNvCxnSpPr>
            <a:stCxn id="89095" idx="2"/>
          </p:cNvCxnSpPr>
          <p:nvPr/>
        </p:nvCxnSpPr>
        <p:spPr>
          <a:xfrm flipH="1">
            <a:off x="5486400" y="2362200"/>
            <a:ext cx="72390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89096" idx="0"/>
          </p:cNvCxnSpPr>
          <p:nvPr/>
        </p:nvCxnSpPr>
        <p:spPr>
          <a:xfrm flipH="1" flipV="1">
            <a:off x="6400800" y="4572000"/>
            <a:ext cx="952500" cy="609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89098" idx="0"/>
          </p:cNvCxnSpPr>
          <p:nvPr/>
        </p:nvCxnSpPr>
        <p:spPr>
          <a:xfrm flipV="1">
            <a:off x="4038600" y="4419600"/>
            <a:ext cx="533400" cy="685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89097" idx="3"/>
          </p:cNvCxnSpPr>
          <p:nvPr/>
        </p:nvCxnSpPr>
        <p:spPr>
          <a:xfrm flipV="1">
            <a:off x="1905000" y="4495800"/>
            <a:ext cx="7620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9103" name="Content Placeholder 2"/>
          <p:cNvSpPr txBox="1">
            <a:spLocks/>
          </p:cNvSpPr>
          <p:nvPr/>
        </p:nvSpPr>
        <p:spPr bwMode="auto">
          <a:xfrm>
            <a:off x="2209800" y="6248400"/>
            <a:ext cx="5486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[1] G. D'Agostini, Nucl. </a:t>
            </a:r>
            <a:r>
              <a:rPr lang="is-IS" sz="1600"/>
              <a:t>Instrum. Meth. A 362 (1995) 487.</a:t>
            </a:r>
            <a:endParaRPr lang="en-US" sz="1600">
              <a:cs typeface="Arial" charset="0"/>
            </a:endParaRPr>
          </a:p>
        </p:txBody>
      </p:sp>
      <p:pic>
        <p:nvPicPr>
          <p:cNvPr id="89104" name="Picture 5" descr="HAWC.tiff"/>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CB11AB3-B488-DC45-AB6D-413227BCF166}" type="slidenum">
              <a:rPr lang="en-US" sz="1200">
                <a:solidFill>
                  <a:srgbClr val="898989"/>
                </a:solidFill>
              </a:rPr>
              <a:pPr eaLnBrk="1" hangingPunct="1"/>
              <a:t>47</a:t>
            </a:fld>
            <a:endParaRPr lang="en-US" sz="1200">
              <a:solidFill>
                <a:srgbClr val="898989"/>
              </a:solidFill>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12"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  Bayesian Unfolding Procedure</a:t>
            </a:r>
          </a:p>
        </p:txBody>
      </p:sp>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91141" name="Picture 1" descr="Unf_Alg.tif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0" y="914400"/>
            <a:ext cx="31956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2" descr="unf_useful2.tif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348538" y="1143000"/>
            <a:ext cx="1719262"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4" descr="Algorithm.tiff"/>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648200" y="2590800"/>
            <a:ext cx="43561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4" name="Content Placeholder 2"/>
          <p:cNvSpPr txBox="1">
            <a:spLocks/>
          </p:cNvSpPr>
          <p:nvPr/>
        </p:nvSpPr>
        <p:spPr bwMode="auto">
          <a:xfrm>
            <a:off x="0" y="762000"/>
            <a:ext cx="5181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50000"/>
              </a:lnSpc>
              <a:buFont typeface="Arial" charset="0"/>
              <a:buChar char="•"/>
            </a:pPr>
            <a:r>
              <a:rPr lang="is-IS" sz="2000">
                <a:cs typeface="Arial" charset="0"/>
              </a:rPr>
              <a:t>Latin indices: </a:t>
            </a:r>
            <a:r>
              <a:rPr lang="is-IS" sz="2000" b="1">
                <a:cs typeface="Arial" charset="0"/>
              </a:rPr>
              <a:t>reco</a:t>
            </a:r>
            <a:r>
              <a:rPr lang="is-IS" sz="2000">
                <a:cs typeface="Arial" charset="0"/>
              </a:rPr>
              <a:t> variable index</a:t>
            </a:r>
          </a:p>
          <a:p>
            <a:pPr>
              <a:lnSpc>
                <a:spcPct val="150000"/>
              </a:lnSpc>
              <a:buFont typeface="Arial" charset="0"/>
              <a:buChar char="•"/>
            </a:pPr>
            <a:r>
              <a:rPr lang="is-IS" sz="2000">
                <a:cs typeface="Arial" charset="0"/>
              </a:rPr>
              <a:t>Greek indices: </a:t>
            </a:r>
            <a:r>
              <a:rPr lang="is-IS" sz="2000" b="1">
                <a:cs typeface="Arial" charset="0"/>
              </a:rPr>
              <a:t>true</a:t>
            </a:r>
            <a:r>
              <a:rPr lang="is-IS" sz="2000">
                <a:cs typeface="Arial" charset="0"/>
              </a:rPr>
              <a:t> variable index</a:t>
            </a:r>
          </a:p>
          <a:p>
            <a:pPr>
              <a:lnSpc>
                <a:spcPct val="150000"/>
              </a:lnSpc>
              <a:buFont typeface="Arial" charset="0"/>
              <a:buChar char="•"/>
            </a:pPr>
            <a:r>
              <a:rPr lang="en-US" sz="2000" i="1">
                <a:cs typeface="Arial" charset="0"/>
              </a:rPr>
              <a:t>i</a:t>
            </a:r>
            <a:r>
              <a:rPr lang="en-US" sz="2000">
                <a:cs typeface="Arial" charset="0"/>
              </a:rPr>
              <a:t> – iteration number</a:t>
            </a:r>
            <a:endParaRPr lang="is-IS" sz="2000">
              <a:cs typeface="Arial" charset="0"/>
            </a:endParaRPr>
          </a:p>
          <a:p>
            <a:pPr>
              <a:lnSpc>
                <a:spcPct val="150000"/>
              </a:lnSpc>
              <a:buFont typeface="Arial" charset="0"/>
              <a:buChar char="•"/>
            </a:pPr>
            <a:r>
              <a:rPr lang="is-IS" sz="2000" i="1">
                <a:cs typeface="Arial" charset="0"/>
              </a:rPr>
              <a:t>P</a:t>
            </a:r>
            <a:r>
              <a:rPr lang="is-IS" sz="2000">
                <a:cs typeface="Arial" charset="0"/>
              </a:rPr>
              <a:t> - response matrix</a:t>
            </a:r>
          </a:p>
          <a:p>
            <a:pPr>
              <a:lnSpc>
                <a:spcPct val="150000"/>
              </a:lnSpc>
              <a:buFont typeface="Arial" charset="0"/>
              <a:buChar char="•"/>
            </a:pPr>
            <a:r>
              <a:rPr lang="en-US" sz="2000" i="1">
                <a:cs typeface="Arial" charset="0"/>
              </a:rPr>
              <a:t>n</a:t>
            </a:r>
            <a:r>
              <a:rPr lang="en-US" sz="2000">
                <a:cs typeface="Arial" charset="0"/>
              </a:rPr>
              <a:t> – reco-distribution</a:t>
            </a:r>
          </a:p>
          <a:p>
            <a:pPr>
              <a:lnSpc>
                <a:spcPct val="150000"/>
              </a:lnSpc>
              <a:buFont typeface="Arial" charset="0"/>
              <a:buChar char="•"/>
            </a:pPr>
            <a:r>
              <a:rPr lang="en-US" sz="2000" i="1">
                <a:cs typeface="Arial" charset="0"/>
              </a:rPr>
              <a:t>φ</a:t>
            </a:r>
            <a:r>
              <a:rPr lang="en-US" sz="2000">
                <a:cs typeface="Arial" charset="0"/>
              </a:rPr>
              <a:t> – true-distribution</a:t>
            </a:r>
            <a:endParaRPr lang="is-IS" sz="2000">
              <a:cs typeface="Arial" charset="0"/>
            </a:endParaRPr>
          </a:p>
          <a:p>
            <a:pPr>
              <a:lnSpc>
                <a:spcPct val="150000"/>
              </a:lnSpc>
              <a:buFont typeface="Arial" charset="0"/>
              <a:buChar char="•"/>
            </a:pPr>
            <a:r>
              <a:rPr lang="is-IS" sz="2000">
                <a:cs typeface="Arial" charset="0"/>
              </a:rPr>
              <a:t>Initial prior of true variable</a:t>
            </a:r>
          </a:p>
          <a:p>
            <a:pPr>
              <a:lnSpc>
                <a:spcPct val="150000"/>
              </a:lnSpc>
              <a:buFont typeface="Arial" charset="0"/>
              <a:buChar char="•"/>
            </a:pPr>
            <a:r>
              <a:rPr lang="is-IS" sz="2000"/>
              <a:t>To calculate posterior, </a:t>
            </a:r>
            <a:r>
              <a:rPr lang="is-IS" sz="2000" i="1"/>
              <a:t>M</a:t>
            </a:r>
          </a:p>
          <a:p>
            <a:pPr lvl="1">
              <a:lnSpc>
                <a:spcPct val="150000"/>
              </a:lnSpc>
              <a:buFont typeface="Arial" charset="0"/>
              <a:buChar char="•"/>
            </a:pPr>
            <a:r>
              <a:rPr lang="is-IS" sz="2000" i="1"/>
              <a:t>M</a:t>
            </a:r>
            <a:r>
              <a:rPr lang="is-IS" sz="2000"/>
              <a:t> is pseudo-inverse of </a:t>
            </a:r>
            <a:r>
              <a:rPr lang="is-IS" sz="2000" i="1"/>
              <a:t>P</a:t>
            </a:r>
          </a:p>
        </p:txBody>
      </p:sp>
      <p:graphicFrame>
        <p:nvGraphicFramePr>
          <p:cNvPr id="91145" name="Object 31"/>
          <p:cNvGraphicFramePr>
            <a:graphicFrameLocks noChangeAspect="1"/>
          </p:cNvGraphicFramePr>
          <p:nvPr/>
        </p:nvGraphicFramePr>
        <p:xfrm>
          <a:off x="2667000" y="5132388"/>
          <a:ext cx="4114800" cy="912812"/>
        </p:xfrm>
        <a:graphic>
          <a:graphicData uri="http://schemas.openxmlformats.org/presentationml/2006/ole">
            <mc:AlternateContent xmlns:mc="http://schemas.openxmlformats.org/markup-compatibility/2006">
              <mc:Choice xmlns:v="urn:schemas-microsoft-com:vml" Requires="v">
                <p:oleObj spid="_x0000_s109370" name="Equation" r:id="rId7" imgW="1943100" imgH="431800" progId="Equation.3">
                  <p:embed/>
                </p:oleObj>
              </mc:Choice>
              <mc:Fallback>
                <p:oleObj name="Equation" r:id="rId7" imgW="1943100" imgH="431800" progId="Equation.3">
                  <p:embed/>
                  <p:pic>
                    <p:nvPicPr>
                      <p:cNvPr id="0" name="Object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5132388"/>
                        <a:ext cx="41148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1146" name="Content Placeholder 2"/>
          <p:cNvSpPr txBox="1">
            <a:spLocks/>
          </p:cNvSpPr>
          <p:nvPr/>
        </p:nvSpPr>
        <p:spPr bwMode="auto">
          <a:xfrm>
            <a:off x="2209800" y="6248400"/>
            <a:ext cx="5486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[1] G. D'Agostini, Nucl. </a:t>
            </a:r>
            <a:r>
              <a:rPr lang="is-IS" sz="1600"/>
              <a:t>Instrum. Meth. A 362 (1995) 487.</a:t>
            </a:r>
            <a:endParaRPr lang="en-US" sz="1600">
              <a:cs typeface="Arial" charset="0"/>
            </a:endParaRPr>
          </a:p>
        </p:txBody>
      </p:sp>
      <p:pic>
        <p:nvPicPr>
          <p:cNvPr id="91147" name="Picture 5" descr="HAWC.tiff"/>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C2D790-BEAC-814D-87BC-27DAA5EA5D15}" type="slidenum">
              <a:rPr lang="en-US" sz="1200">
                <a:solidFill>
                  <a:srgbClr val="898989"/>
                </a:solidFill>
              </a:rPr>
              <a:pPr eaLnBrk="1" hangingPunct="1"/>
              <a:t>48</a:t>
            </a:fld>
            <a:endParaRPr lang="en-US" sz="1200">
              <a:solidFill>
                <a:srgbClr val="898989"/>
              </a:solidFill>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Unf-CRSpectrum-Fit.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0" y="685800"/>
            <a:ext cx="8277225"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16"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  Spectrum: Power Law Fit</a:t>
            </a:r>
          </a:p>
        </p:txBody>
      </p:sp>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60423" name="Picture 5" descr="HAWC.tif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56AD70-2822-CA43-92FD-68F020ADC258}" type="slidenum">
              <a:rPr lang="en-US" sz="1200">
                <a:solidFill>
                  <a:srgbClr val="898989"/>
                </a:solidFill>
              </a:rPr>
              <a:pPr eaLnBrk="1" hangingPunct="1"/>
              <a:t>49</a:t>
            </a:fld>
            <a:endParaRPr lang="en-US" sz="1200">
              <a:solidFill>
                <a:srgbClr val="898989"/>
              </a:solidFill>
            </a:endParaRPr>
          </a:p>
        </p:txBody>
      </p:sp>
      <p:graphicFrame>
        <p:nvGraphicFramePr>
          <p:cNvPr id="11" name="Object 6"/>
          <p:cNvGraphicFramePr>
            <a:graphicFrameLocks noChangeAspect="1"/>
          </p:cNvGraphicFramePr>
          <p:nvPr>
            <p:extLst>
              <p:ext uri="{D42A27DB-BD31-4B8C-83A1-F6EECF244321}">
                <p14:modId xmlns:p14="http://schemas.microsoft.com/office/powerpoint/2010/main" val="2173682051"/>
              </p:ext>
            </p:extLst>
          </p:nvPr>
        </p:nvGraphicFramePr>
        <p:xfrm>
          <a:off x="1614487" y="3048000"/>
          <a:ext cx="3948113" cy="1600200"/>
        </p:xfrm>
        <a:graphic>
          <a:graphicData uri="http://schemas.openxmlformats.org/presentationml/2006/ole">
            <mc:AlternateContent xmlns:mc="http://schemas.openxmlformats.org/markup-compatibility/2006">
              <mc:Choice xmlns:v="urn:schemas-microsoft-com:vml" Requires="v">
                <p:oleObj spid="_x0000_s110390" name="Equation" r:id="rId6" imgW="2349500" imgH="952500" progId="Equation.3">
                  <p:embed/>
                </p:oleObj>
              </mc:Choice>
              <mc:Fallback>
                <p:oleObj name="Equation" r:id="rId6" imgW="2349500" imgH="952500" progId="Equation.3">
                  <p:embed/>
                  <p:pic>
                    <p:nvPicPr>
                      <p:cNvPr id="0" name=""/>
                      <p:cNvPicPr>
                        <a:picLocks noChangeAspect="1" noChangeArrowheads="1"/>
                      </p:cNvPicPr>
                      <p:nvPr/>
                    </p:nvPicPr>
                    <p:blipFill>
                      <a:blip r:embed="rId7"/>
                      <a:srcRect/>
                      <a:stretch>
                        <a:fillRect/>
                      </a:stretch>
                    </p:blipFill>
                    <p:spPr bwMode="auto">
                      <a:xfrm>
                        <a:off x="1614487" y="3048000"/>
                        <a:ext cx="39481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SS2016.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4255681"/>
            <a:ext cx="2133600" cy="1916519"/>
          </a:xfrm>
          <a:prstGeom prst="rect">
            <a:avLst/>
          </a:prstGeom>
        </p:spPr>
      </p:pic>
      <p:pic>
        <p:nvPicPr>
          <p:cNvPr id="22541" name="Picture 22540" descr="CrabSpectrumNew.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05200" y="2441491"/>
            <a:ext cx="5410200" cy="3654509"/>
          </a:xfrm>
          <a:prstGeom prst="rect">
            <a:avLst/>
          </a:prstGeom>
        </p:spPr>
      </p:pic>
      <p:sp>
        <p:nvSpPr>
          <p:cNvPr id="22529" name="Content Placeholder 2"/>
          <p:cNvSpPr txBox="1">
            <a:spLocks/>
          </p:cNvSpPr>
          <p:nvPr/>
        </p:nvSpPr>
        <p:spPr bwMode="auto">
          <a:xfrm>
            <a:off x="2209800" y="685800"/>
            <a:ext cx="6934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256032">
              <a:lnSpc>
                <a:spcPct val="150000"/>
              </a:lnSpc>
              <a:buFont typeface="Arial"/>
              <a:buChar char="•"/>
            </a:pPr>
            <a:r>
              <a:rPr lang="en-US" sz="2200" b="1" dirty="0" smtClean="0">
                <a:cs typeface="Arial" charset="0"/>
              </a:rPr>
              <a:t>Galactic</a:t>
            </a:r>
            <a:r>
              <a:rPr lang="en-US" sz="2200" dirty="0" smtClean="0">
                <a:cs typeface="Arial" charset="0"/>
              </a:rPr>
              <a:t> </a:t>
            </a:r>
            <a:r>
              <a:rPr lang="en-US" sz="2200" b="1" dirty="0" err="1" smtClean="0">
                <a:cs typeface="Arial" charset="0"/>
              </a:rPr>
              <a:t>TeV</a:t>
            </a:r>
            <a:r>
              <a:rPr lang="en-US" sz="2200" dirty="0" smtClean="0">
                <a:cs typeface="Arial" charset="0"/>
              </a:rPr>
              <a:t> </a:t>
            </a:r>
            <a:r>
              <a:rPr lang="en-US" sz="2200" b="1" dirty="0" smtClean="0">
                <a:cs typeface="Arial" charset="0"/>
              </a:rPr>
              <a:t>gamma </a:t>
            </a:r>
            <a:r>
              <a:rPr lang="en-US" sz="2200" dirty="0" smtClean="0">
                <a:cs typeface="Arial" charset="0"/>
              </a:rPr>
              <a:t>emitter</a:t>
            </a:r>
          </a:p>
          <a:p>
            <a:pPr marL="342900" indent="-256032">
              <a:lnSpc>
                <a:spcPct val="150000"/>
              </a:lnSpc>
              <a:buFont typeface="Arial"/>
              <a:buChar char="•"/>
            </a:pPr>
            <a:r>
              <a:rPr lang="en-US" sz="2200" dirty="0" smtClean="0">
                <a:cs typeface="Arial" charset="0"/>
              </a:rPr>
              <a:t>VHE gamma environment -&gt; particle acceleration</a:t>
            </a:r>
          </a:p>
          <a:p>
            <a:pPr marL="342900" indent="-256032">
              <a:lnSpc>
                <a:spcPct val="150000"/>
              </a:lnSpc>
              <a:buFont typeface="Arial"/>
              <a:buChar char="•"/>
            </a:pPr>
            <a:r>
              <a:rPr lang="en-US" sz="2200" dirty="0" smtClean="0">
                <a:cs typeface="Arial" charset="0"/>
              </a:rPr>
              <a:t>Again, huge flux variation over huge energy range!</a:t>
            </a:r>
          </a:p>
        </p:txBody>
      </p:sp>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Date Placeholder 1"/>
          <p:cNvSpPr>
            <a:spLocks noGrp="1"/>
          </p:cNvSpPr>
          <p:nvPr>
            <p:ph type="dt" sz="quarter" idx="10"/>
          </p:nvPr>
        </p:nvSpPr>
        <p:spPr/>
        <p:txBody>
          <a:bodyPr/>
          <a:lstStyle/>
          <a:p>
            <a:pPr>
              <a:defRPr/>
            </a:pPr>
            <a:r>
              <a:rPr lang="en-US"/>
              <a:t>14/10/16</a:t>
            </a:r>
            <a:endParaRPr lang="en-US" dirty="0"/>
          </a:p>
        </p:txBody>
      </p:sp>
      <p:sp>
        <p:nvSpPr>
          <p:cNvPr id="30" name="Footer Placeholder 2"/>
          <p:cNvSpPr>
            <a:spLocks noGrp="1"/>
          </p:cNvSpPr>
          <p:nvPr>
            <p:ph type="ftr" sz="quarter" idx="11"/>
          </p:nvPr>
        </p:nvSpPr>
        <p:spPr/>
        <p:txBody>
          <a:bodyPr/>
          <a:lstStyle/>
          <a:p>
            <a:pPr>
              <a:defRPr/>
            </a:pPr>
            <a:r>
              <a:rPr lang="en-US" dirty="0"/>
              <a:t>Z. Hampel-Arias, IIHE</a:t>
            </a:r>
          </a:p>
        </p:txBody>
      </p:sp>
      <p:sp>
        <p:nvSpPr>
          <p:cNvPr id="12"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Galactic </a:t>
            </a:r>
            <a:r>
              <a:rPr lang="en-US" sz="3600" b="1" dirty="0" smtClean="0">
                <a:solidFill>
                  <a:schemeClr val="bg1"/>
                </a:solidFill>
              </a:rPr>
              <a:t>Gamma</a:t>
            </a:r>
            <a:r>
              <a:rPr lang="en-US" sz="3600" dirty="0" smtClean="0">
                <a:solidFill>
                  <a:schemeClr val="bg1"/>
                </a:solidFill>
              </a:rPr>
              <a:t> Source</a:t>
            </a:r>
          </a:p>
        </p:txBody>
      </p:sp>
      <p:pic>
        <p:nvPicPr>
          <p:cNvPr id="22534" name="Picture 5" descr="HAWC.tif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45FCD1-A970-1C49-B59E-B102E3615D3F}" type="slidenum">
              <a:rPr lang="en-US" sz="1200">
                <a:solidFill>
                  <a:srgbClr val="898989"/>
                </a:solidFill>
              </a:rPr>
              <a:pPr eaLnBrk="1" hangingPunct="1"/>
              <a:t>5</a:t>
            </a:fld>
            <a:endParaRPr lang="en-US" sz="1200">
              <a:solidFill>
                <a:srgbClr val="898989"/>
              </a:solidFill>
            </a:endParaRPr>
          </a:p>
        </p:txBody>
      </p:sp>
      <p:grpSp>
        <p:nvGrpSpPr>
          <p:cNvPr id="2" name="Group 1"/>
          <p:cNvGrpSpPr>
            <a:grpSpLocks noChangeAspect="1"/>
          </p:cNvGrpSpPr>
          <p:nvPr/>
        </p:nvGrpSpPr>
        <p:grpSpPr>
          <a:xfrm>
            <a:off x="33867" y="609600"/>
            <a:ext cx="2220686" cy="3048001"/>
            <a:chOff x="5029200" y="762000"/>
            <a:chExt cx="3886200" cy="5334000"/>
          </a:xfrm>
        </p:grpSpPr>
        <p:pic>
          <p:nvPicPr>
            <p:cNvPr id="22536" name="Picture 1" descr="CRSpectrum.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29200" y="1219200"/>
              <a:ext cx="3870816"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5181600" y="762000"/>
              <a:ext cx="838200" cy="4876800"/>
              <a:chOff x="5181600" y="762000"/>
              <a:chExt cx="838200" cy="4876800"/>
            </a:xfrm>
          </p:grpSpPr>
          <p:sp>
            <p:nvSpPr>
              <p:cNvPr id="17" name="Content Placeholder 2"/>
              <p:cNvSpPr txBox="1">
                <a:spLocks/>
              </p:cNvSpPr>
              <p:nvPr/>
            </p:nvSpPr>
            <p:spPr bwMode="auto">
              <a:xfrm>
                <a:off x="5181600" y="7620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50000"/>
                  </a:lnSpc>
                </a:pPr>
                <a:r>
                  <a:rPr lang="en-US" sz="1000" dirty="0" smtClean="0">
                    <a:solidFill>
                      <a:srgbClr val="008000"/>
                    </a:solidFill>
                    <a:cs typeface="Arial" charset="0"/>
                  </a:rPr>
                  <a:t>Solar</a:t>
                </a:r>
                <a:endParaRPr lang="en-US" sz="1000" dirty="0">
                  <a:solidFill>
                    <a:srgbClr val="008000"/>
                  </a:solidFill>
                  <a:cs typeface="Arial" charset="0"/>
                </a:endParaRPr>
              </a:p>
            </p:txBody>
          </p:sp>
          <p:sp>
            <p:nvSpPr>
              <p:cNvPr id="9" name="Rectangle 8"/>
              <p:cNvSpPr/>
              <p:nvPr/>
            </p:nvSpPr>
            <p:spPr>
              <a:xfrm>
                <a:off x="5410200" y="1295400"/>
                <a:ext cx="457200" cy="4343400"/>
              </a:xfrm>
              <a:prstGeom prst="rect">
                <a:avLst/>
              </a:prstGeom>
              <a:solidFill>
                <a:srgbClr val="008000">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5503333" y="762000"/>
              <a:ext cx="1888067" cy="4876800"/>
              <a:chOff x="5503333" y="762000"/>
              <a:chExt cx="1888067" cy="4876800"/>
            </a:xfrm>
          </p:grpSpPr>
          <p:sp>
            <p:nvSpPr>
              <p:cNvPr id="21" name="Rectangle 20"/>
              <p:cNvSpPr/>
              <p:nvPr/>
            </p:nvSpPr>
            <p:spPr>
              <a:xfrm>
                <a:off x="5503333" y="1295400"/>
                <a:ext cx="1888067" cy="4343400"/>
              </a:xfrm>
              <a:prstGeom prst="rect">
                <a:avLst/>
              </a:prstGeom>
              <a:solidFill>
                <a:srgbClr val="FF6600">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Content Placeholder 2"/>
              <p:cNvSpPr txBox="1">
                <a:spLocks/>
              </p:cNvSpPr>
              <p:nvPr/>
            </p:nvSpPr>
            <p:spPr bwMode="auto">
              <a:xfrm>
                <a:off x="6096000" y="76200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50000"/>
                  </a:lnSpc>
                </a:pPr>
                <a:r>
                  <a:rPr lang="en-US" sz="1000" dirty="0" smtClean="0">
                    <a:solidFill>
                      <a:srgbClr val="FF6600"/>
                    </a:solidFill>
                    <a:cs typeface="Arial" charset="0"/>
                  </a:rPr>
                  <a:t>Galactic</a:t>
                </a:r>
              </a:p>
              <a:p>
                <a:pPr algn="ctr">
                  <a:lnSpc>
                    <a:spcPct val="150000"/>
                  </a:lnSpc>
                </a:pPr>
                <a:r>
                  <a:rPr lang="en-US" sz="1000" dirty="0" smtClean="0">
                    <a:solidFill>
                      <a:srgbClr val="FF6600"/>
                    </a:solidFill>
                    <a:cs typeface="Arial" charset="0"/>
                  </a:rPr>
                  <a:t>(</a:t>
                </a:r>
                <a:r>
                  <a:rPr lang="en-US" sz="1000" b="1" dirty="0" smtClean="0">
                    <a:solidFill>
                      <a:srgbClr val="FF6600"/>
                    </a:solidFill>
                    <a:cs typeface="Arial" charset="0"/>
                  </a:rPr>
                  <a:t>VHE</a:t>
                </a:r>
                <a:r>
                  <a:rPr lang="en-US" sz="1000" dirty="0" smtClean="0">
                    <a:solidFill>
                      <a:srgbClr val="FF6600"/>
                    </a:solidFill>
                    <a:cs typeface="Arial" charset="0"/>
                  </a:rPr>
                  <a:t>)</a:t>
                </a:r>
                <a:endParaRPr lang="en-US" sz="1000" dirty="0">
                  <a:solidFill>
                    <a:srgbClr val="FF6600"/>
                  </a:solidFill>
                  <a:cs typeface="Arial" charset="0"/>
                </a:endParaRPr>
              </a:p>
            </p:txBody>
          </p:sp>
        </p:grpSp>
        <p:grpSp>
          <p:nvGrpSpPr>
            <p:cNvPr id="13" name="Group 12"/>
            <p:cNvGrpSpPr/>
            <p:nvPr/>
          </p:nvGrpSpPr>
          <p:grpSpPr>
            <a:xfrm>
              <a:off x="7103532" y="762000"/>
              <a:ext cx="1811868" cy="4876800"/>
              <a:chOff x="7103532" y="762000"/>
              <a:chExt cx="1811868" cy="4876800"/>
            </a:xfrm>
          </p:grpSpPr>
          <p:sp>
            <p:nvSpPr>
              <p:cNvPr id="24" name="Rectangle 23"/>
              <p:cNvSpPr/>
              <p:nvPr/>
            </p:nvSpPr>
            <p:spPr>
              <a:xfrm>
                <a:off x="7467600" y="1295400"/>
                <a:ext cx="1295400" cy="4343400"/>
              </a:xfrm>
              <a:prstGeom prst="rect">
                <a:avLst/>
              </a:prstGeom>
              <a:solidFill>
                <a:srgbClr val="0000FF">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Content Placeholder 2"/>
              <p:cNvSpPr txBox="1">
                <a:spLocks/>
              </p:cNvSpPr>
              <p:nvPr/>
            </p:nvSpPr>
            <p:spPr bwMode="auto">
              <a:xfrm>
                <a:off x="7103532" y="762000"/>
                <a:ext cx="1811868" cy="400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50000"/>
                  </a:lnSpc>
                </a:pPr>
                <a:r>
                  <a:rPr lang="en-US" sz="1000" dirty="0" smtClean="0">
                    <a:solidFill>
                      <a:srgbClr val="0000FF"/>
                    </a:solidFill>
                    <a:cs typeface="Arial" charset="0"/>
                  </a:rPr>
                  <a:t>Extragalactic</a:t>
                </a:r>
              </a:p>
            </p:txBody>
          </p:sp>
        </p:grpSp>
      </p:grpSp>
      <p:cxnSp>
        <p:nvCxnSpPr>
          <p:cNvPr id="31" name="Curved Connector 30"/>
          <p:cNvCxnSpPr/>
          <p:nvPr/>
        </p:nvCxnSpPr>
        <p:spPr>
          <a:xfrm rot="16200000" flipH="1">
            <a:off x="609600" y="3505200"/>
            <a:ext cx="1066800" cy="457200"/>
          </a:xfrm>
          <a:prstGeom prst="curvedConnector3">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8" name="Curved Connector 37"/>
          <p:cNvCxnSpPr/>
          <p:nvPr/>
        </p:nvCxnSpPr>
        <p:spPr>
          <a:xfrm flipV="1">
            <a:off x="2590800" y="4419600"/>
            <a:ext cx="990600" cy="762000"/>
          </a:xfrm>
          <a:prstGeom prst="curvedConnector3">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7" name="Content Placeholder 2"/>
          <p:cNvSpPr txBox="1">
            <a:spLocks/>
          </p:cNvSpPr>
          <p:nvPr/>
        </p:nvSpPr>
        <p:spPr bwMode="auto">
          <a:xfrm>
            <a:off x="4191000" y="2667000"/>
            <a:ext cx="1981200" cy="304800"/>
          </a:xfrm>
          <a:prstGeom prst="rect">
            <a:avLst/>
          </a:prstGeom>
          <a:solidFill>
            <a:schemeClr val="accent5">
              <a:lumMod val="40000"/>
              <a:lumOff val="60000"/>
              <a:alpha val="50000"/>
            </a:schemeClr>
          </a:solidFill>
          <a:ln>
            <a:noFill/>
          </a:ln>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err="1" smtClean="0">
                <a:solidFill>
                  <a:srgbClr val="7F7F7F"/>
                </a:solidFill>
              </a:rPr>
              <a:t>Aleksic</a:t>
            </a:r>
            <a:r>
              <a:rPr lang="en-US" sz="1200" dirty="0" smtClean="0">
                <a:solidFill>
                  <a:srgbClr val="7F7F7F"/>
                </a:solidFill>
              </a:rPr>
              <a:t> </a:t>
            </a:r>
            <a:r>
              <a:rPr lang="en-US" sz="1200" dirty="0">
                <a:solidFill>
                  <a:srgbClr val="7F7F7F"/>
                </a:solidFill>
              </a:rPr>
              <a:t>et al. JHEA (2015)</a:t>
            </a:r>
            <a:endParaRPr lang="en-US" sz="1200" dirty="0" smtClean="0">
              <a:solidFill>
                <a:srgbClr val="7F7F7F"/>
              </a:solidFill>
            </a:endParaRPr>
          </a:p>
        </p:txBody>
      </p:sp>
      <p:sp>
        <p:nvSpPr>
          <p:cNvPr id="51" name="Rectangle 50"/>
          <p:cNvSpPr/>
          <p:nvPr/>
        </p:nvSpPr>
        <p:spPr>
          <a:xfrm>
            <a:off x="7391400" y="2362200"/>
            <a:ext cx="1752600" cy="1752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7" name="Rectangle 46"/>
          <p:cNvSpPr/>
          <p:nvPr/>
        </p:nvSpPr>
        <p:spPr>
          <a:xfrm>
            <a:off x="7391400" y="2666999"/>
            <a:ext cx="1219200" cy="3038857"/>
          </a:xfrm>
          <a:prstGeom prst="rect">
            <a:avLst/>
          </a:prstGeom>
          <a:solidFill>
            <a:srgbClr val="FF6600">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Content Placeholder 2"/>
          <p:cNvSpPr txBox="1">
            <a:spLocks/>
          </p:cNvSpPr>
          <p:nvPr/>
        </p:nvSpPr>
        <p:spPr bwMode="auto">
          <a:xfrm>
            <a:off x="7315200" y="2209800"/>
            <a:ext cx="1219200" cy="602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50000"/>
              </a:lnSpc>
            </a:pPr>
            <a:r>
              <a:rPr lang="en-US" sz="1800" b="1" dirty="0" smtClean="0">
                <a:solidFill>
                  <a:srgbClr val="FF6600"/>
                </a:solidFill>
                <a:cs typeface="Arial" charset="0"/>
              </a:rPr>
              <a:t>VHE</a:t>
            </a:r>
            <a:endParaRPr lang="en-US" sz="1800" dirty="0">
              <a:solidFill>
                <a:srgbClr val="FF6600"/>
              </a:solidFill>
              <a:cs typeface="Arial" charset="0"/>
            </a:endParaRPr>
          </a:p>
        </p:txBody>
      </p:sp>
      <p:sp>
        <p:nvSpPr>
          <p:cNvPr id="32" name="TextBox 23"/>
          <p:cNvSpPr txBox="1">
            <a:spLocks noChangeArrowheads="1"/>
          </p:cNvSpPr>
          <p:nvPr/>
        </p:nvSpPr>
        <p:spPr bwMode="auto">
          <a:xfrm>
            <a:off x="609600" y="5715000"/>
            <a:ext cx="68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smtClean="0">
                <a:solidFill>
                  <a:schemeClr val="bg1"/>
                </a:solidFill>
              </a:rPr>
              <a:t>SNR</a:t>
            </a:r>
            <a:endParaRPr lang="en-US" sz="1400" b="1" dirty="0">
              <a:solidFill>
                <a:schemeClr val="bg1"/>
              </a:solidFill>
            </a:endParaRPr>
          </a:p>
        </p:txBody>
      </p:sp>
    </p:spTree>
    <p:extLst>
      <p:ext uri="{BB962C8B-B14F-4D97-AF65-F5344CB8AC3E}">
        <p14:creationId xmlns:p14="http://schemas.microsoft.com/office/powerpoint/2010/main" val="45452269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12"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  CREAM Model Abundances</a:t>
            </a:r>
          </a:p>
        </p:txBody>
      </p:sp>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93189" name="Picture 1" descr="CREAM_Iso_CR_Flux.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88" y="1371600"/>
            <a:ext cx="4572001"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5" descr="HAWC.tif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Picture 1" descr="frac_int_flux.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76800" y="1524000"/>
            <a:ext cx="4267200"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2" name="Content Placeholder 2"/>
          <p:cNvSpPr txBox="1">
            <a:spLocks/>
          </p:cNvSpPr>
          <p:nvPr/>
        </p:nvSpPr>
        <p:spPr bwMode="auto">
          <a:xfrm rot="-5400000">
            <a:off x="3467100" y="3103563"/>
            <a:ext cx="2590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50000"/>
              </a:lnSpc>
            </a:pPr>
            <a:r>
              <a:rPr lang="is-IS" sz="1600">
                <a:latin typeface="PT Serif" charset="0"/>
                <a:cs typeface="PT Serif" charset="0"/>
              </a:rPr>
              <a:t>Ratio to Total CR Flux</a:t>
            </a:r>
          </a:p>
        </p:txBody>
      </p:sp>
      <p:sp>
        <p:nvSpPr>
          <p:cNvPr id="93193" name="Content Placeholder 2"/>
          <p:cNvSpPr txBox="1">
            <a:spLocks/>
          </p:cNvSpPr>
          <p:nvPr/>
        </p:nvSpPr>
        <p:spPr bwMode="auto">
          <a:xfrm>
            <a:off x="5334000" y="1295400"/>
            <a:ext cx="34290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150000"/>
              </a:lnSpc>
            </a:pPr>
            <a:r>
              <a:rPr lang="is-IS" sz="1800">
                <a:latin typeface="PT Serif" charset="0"/>
                <a:cs typeface="PT Serif" charset="0"/>
              </a:rPr>
              <a:t>Fractional Abundances</a:t>
            </a:r>
          </a:p>
        </p:txBody>
      </p:sp>
      <p:sp>
        <p:nvSpPr>
          <p:cNvPr id="9319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CEE492-AEEA-6940-A59D-C3C54A3D1AFF}" type="slidenum">
              <a:rPr lang="en-US" sz="1200">
                <a:solidFill>
                  <a:srgbClr val="898989"/>
                </a:solidFill>
              </a:rPr>
              <a:pPr eaLnBrk="1" hangingPunct="1"/>
              <a:t>50</a:t>
            </a:fld>
            <a:endParaRPr lang="en-US" sz="1200">
              <a:solidFill>
                <a:srgbClr val="898989"/>
              </a:solidFill>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9171D4-32CC-604B-B357-0F9C0E51934C}" type="slidenum">
              <a:rPr lang="en-US" sz="1200">
                <a:solidFill>
                  <a:srgbClr val="898989"/>
                </a:solidFill>
              </a:rPr>
              <a:pPr eaLnBrk="1" hangingPunct="1"/>
              <a:t>51</a:t>
            </a:fld>
            <a:endParaRPr lang="en-US" sz="1200">
              <a:solidFill>
                <a:srgbClr val="898989"/>
              </a:solidFill>
            </a:endParaRPr>
          </a:p>
        </p:txBody>
      </p:sp>
      <p:sp>
        <p:nvSpPr>
          <p:cNvPr id="10" name="Date Placeholder 9"/>
          <p:cNvSpPr>
            <a:spLocks noGrp="1"/>
          </p:cNvSpPr>
          <p:nvPr>
            <p:ph type="dt" sz="quarter" idx="10"/>
          </p:nvPr>
        </p:nvSpPr>
        <p:spPr/>
        <p:txBody>
          <a:bodyPr/>
          <a:lstStyle/>
          <a:p>
            <a:pPr>
              <a:defRPr/>
            </a:pPr>
            <a:r>
              <a:rPr lang="en-US"/>
              <a:t>29/06/16</a:t>
            </a:r>
          </a:p>
        </p:txBody>
      </p:sp>
      <p:pic>
        <p:nvPicPr>
          <p:cNvPr id="80907"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4" name="Picture 3" descr="PubSSASmooth.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8" y="657895"/>
            <a:ext cx="9144000" cy="5133305"/>
          </a:xfrm>
          <a:prstGeom prst="rect">
            <a:avLst/>
          </a:prstGeom>
        </p:spPr>
      </p:pic>
      <p:sp>
        <p:nvSpPr>
          <p:cNvPr id="16" name="Content Placeholder 2"/>
          <p:cNvSpPr txBox="1">
            <a:spLocks/>
          </p:cNvSpPr>
          <p:nvPr/>
        </p:nvSpPr>
        <p:spPr bwMode="auto">
          <a:xfrm>
            <a:off x="5943600" y="5562600"/>
            <a:ext cx="3200400" cy="457200"/>
          </a:xfrm>
          <a:prstGeom prst="rect">
            <a:avLst/>
          </a:prstGeom>
          <a:solidFill>
            <a:srgbClr val="FFFFFF"/>
          </a:solidFill>
          <a:ln>
            <a:noFill/>
          </a:ln>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 indent="0"/>
            <a:r>
              <a:rPr lang="en-US" sz="1200" dirty="0" smtClean="0">
                <a:cs typeface="Arial" charset="0"/>
              </a:rPr>
              <a:t>Measurements of Cosmic Ray Anisotropy with HAWC – D. </a:t>
            </a:r>
            <a:r>
              <a:rPr lang="en-US" sz="1200" dirty="0" err="1" smtClean="0">
                <a:cs typeface="Arial" charset="0"/>
              </a:rPr>
              <a:t>Fiorino</a:t>
            </a:r>
            <a:r>
              <a:rPr lang="en-US" sz="1200" dirty="0" smtClean="0">
                <a:cs typeface="Arial" charset="0"/>
              </a:rPr>
              <a:t>, </a:t>
            </a:r>
            <a:r>
              <a:rPr lang="en-US" sz="1200" dirty="0" err="1" smtClean="0">
                <a:cs typeface="Arial" charset="0"/>
              </a:rPr>
              <a:t>TeVPA</a:t>
            </a:r>
            <a:r>
              <a:rPr lang="en-US" sz="1200" dirty="0" smtClean="0">
                <a:cs typeface="Arial" charset="0"/>
              </a:rPr>
              <a:t> 2016</a:t>
            </a:r>
          </a:p>
        </p:txBody>
      </p:sp>
      <p:sp>
        <p:nvSpPr>
          <p:cNvPr id="18" name="Content Placeholder 2"/>
          <p:cNvSpPr txBox="1">
            <a:spLocks/>
          </p:cNvSpPr>
          <p:nvPr/>
        </p:nvSpPr>
        <p:spPr bwMode="auto">
          <a:xfrm>
            <a:off x="100266" y="685800"/>
            <a:ext cx="3100134" cy="685800"/>
          </a:xfrm>
          <a:prstGeom prst="rect">
            <a:avLst/>
          </a:prstGeom>
          <a:solidFill>
            <a:srgbClr val="FFFFFF"/>
          </a:solidFill>
          <a:ln>
            <a:noFill/>
          </a:ln>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 indent="0"/>
            <a:endParaRPr lang="en-US" sz="1200" dirty="0" smtClean="0">
              <a:cs typeface="Arial" charset="0"/>
            </a:endParaRPr>
          </a:p>
        </p:txBody>
      </p:sp>
      <p:sp>
        <p:nvSpPr>
          <p:cNvPr id="15" name="Title 8"/>
          <p:cNvSpPr txBox="1">
            <a:spLocks/>
          </p:cNvSpPr>
          <p:nvPr/>
        </p:nvSpPr>
        <p:spPr bwMode="auto">
          <a:xfrm>
            <a:off x="0" y="0"/>
            <a:ext cx="7791450" cy="685800"/>
          </a:xfrm>
          <a:prstGeom prst="rect">
            <a:avLst/>
          </a:prstGeom>
          <a:gradFill flip="none" rotWithShape="1">
            <a:gsLst>
              <a:gs pos="31000">
                <a:schemeClr val="accent4">
                  <a:lumMod val="75000"/>
                </a:schemeClr>
              </a:gs>
              <a:gs pos="100000">
                <a:srgbClr val="FFFFFF"/>
              </a:gs>
            </a:gsLst>
            <a:lin ang="0" scaled="1"/>
            <a:tileRect/>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pPr algn="l" eaLnBrk="1" fontAlgn="auto" hangingPunct="1">
              <a:spcAft>
                <a:spcPts val="0"/>
              </a:spcAft>
              <a:defRPr/>
            </a:pPr>
            <a:r>
              <a:rPr lang="en-US" sz="3600" dirty="0" smtClean="0">
                <a:solidFill>
                  <a:schemeClr val="bg1"/>
                </a:solidFill>
              </a:rPr>
              <a:t>Anisotropy: Previous Results</a:t>
            </a:r>
            <a:endParaRPr lang="en-US" sz="3600" b="1" dirty="0" smtClean="0">
              <a:solidFill>
                <a:schemeClr val="bg1"/>
              </a:solidFill>
            </a:endParaRPr>
          </a:p>
        </p:txBody>
      </p:sp>
      <p:sp>
        <p:nvSpPr>
          <p:cNvPr id="19" name="Content Placeholder 2"/>
          <p:cNvSpPr txBox="1">
            <a:spLocks/>
          </p:cNvSpPr>
          <p:nvPr/>
        </p:nvSpPr>
        <p:spPr bwMode="auto">
          <a:xfrm>
            <a:off x="0" y="5715000"/>
            <a:ext cx="1676400" cy="381000"/>
          </a:xfrm>
          <a:prstGeom prst="rect">
            <a:avLst/>
          </a:prstGeom>
          <a:solidFill>
            <a:srgbClr val="FFFFFF"/>
          </a:solidFill>
          <a:ln>
            <a:noFill/>
          </a:ln>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 indent="0"/>
            <a:r>
              <a:rPr lang="en-US" sz="1200" dirty="0" err="1" smtClean="0">
                <a:cs typeface="Arial" charset="0"/>
              </a:rPr>
              <a:t>Arxiv</a:t>
            </a:r>
            <a:r>
              <a:rPr lang="en-US" sz="1200" dirty="0" smtClean="0">
                <a:cs typeface="Arial" charset="0"/>
              </a:rPr>
              <a:t>: 1408.4805v2</a:t>
            </a:r>
          </a:p>
        </p:txBody>
      </p:sp>
      <p:sp>
        <p:nvSpPr>
          <p:cNvPr id="20" name="Footer Placeholder 2"/>
          <p:cNvSpPr>
            <a:spLocks noGrp="1"/>
          </p:cNvSpPr>
          <p:nvPr>
            <p:ph type="ftr" sz="quarter" idx="11"/>
          </p:nvPr>
        </p:nvSpPr>
        <p:spPr>
          <a:xfrm>
            <a:off x="3124200" y="6356350"/>
            <a:ext cx="2895600" cy="365125"/>
          </a:xfrm>
        </p:spPr>
        <p:txBody>
          <a:bodyPr/>
          <a:lstStyle/>
          <a:p>
            <a:pPr>
              <a:defRPr/>
            </a:pPr>
            <a:r>
              <a:rPr lang="en-US"/>
              <a:t>Z. Hampel-Arias, IIHE</a:t>
            </a:r>
            <a:endParaRPr lang="en-US" dirty="0"/>
          </a:p>
        </p:txBody>
      </p:sp>
    </p:spTree>
    <p:extLst>
      <p:ext uri="{BB962C8B-B14F-4D97-AF65-F5344CB8AC3E}">
        <p14:creationId xmlns:p14="http://schemas.microsoft.com/office/powerpoint/2010/main" val="300432734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9171D4-32CC-604B-B357-0F9C0E51934C}" type="slidenum">
              <a:rPr lang="en-US" sz="1200">
                <a:solidFill>
                  <a:srgbClr val="898989"/>
                </a:solidFill>
              </a:rPr>
              <a:pPr eaLnBrk="1" hangingPunct="1"/>
              <a:t>52</a:t>
            </a:fld>
            <a:endParaRPr lang="en-US" sz="1200">
              <a:solidFill>
                <a:srgbClr val="898989"/>
              </a:solidFill>
            </a:endParaRPr>
          </a:p>
        </p:txBody>
      </p:sp>
      <p:sp>
        <p:nvSpPr>
          <p:cNvPr id="10" name="Date Placeholder 9"/>
          <p:cNvSpPr>
            <a:spLocks noGrp="1"/>
          </p:cNvSpPr>
          <p:nvPr>
            <p:ph type="dt" sz="quarter" idx="10"/>
          </p:nvPr>
        </p:nvSpPr>
        <p:spPr/>
        <p:txBody>
          <a:bodyPr/>
          <a:lstStyle/>
          <a:p>
            <a:pPr>
              <a:defRPr/>
            </a:pPr>
            <a:r>
              <a:rPr lang="en-US"/>
              <a:t>29/06/16</a:t>
            </a:r>
          </a:p>
        </p:txBody>
      </p:sp>
      <p:sp>
        <p:nvSpPr>
          <p:cNvPr id="15" name="Title 8"/>
          <p:cNvSpPr txBox="1">
            <a:spLocks/>
          </p:cNvSpPr>
          <p:nvPr/>
        </p:nvSpPr>
        <p:spPr bwMode="auto">
          <a:xfrm>
            <a:off x="1" y="0"/>
            <a:ext cx="8000999" cy="685800"/>
          </a:xfrm>
          <a:prstGeom prst="rect">
            <a:avLst/>
          </a:prstGeom>
          <a:gradFill flip="none" rotWithShape="1">
            <a:gsLst>
              <a:gs pos="31000">
                <a:schemeClr val="accent4">
                  <a:lumMod val="75000"/>
                </a:schemeClr>
              </a:gs>
              <a:gs pos="100000">
                <a:srgbClr val="FFFFFF"/>
              </a:gs>
            </a:gsLst>
            <a:lin ang="0" scaled="1"/>
            <a:tileRect/>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pPr algn="l" eaLnBrk="1" fontAlgn="auto" hangingPunct="1">
              <a:spcAft>
                <a:spcPts val="0"/>
              </a:spcAft>
              <a:defRPr/>
            </a:pPr>
            <a:r>
              <a:rPr lang="en-US" sz="3600" dirty="0" smtClean="0">
                <a:solidFill>
                  <a:schemeClr val="bg1"/>
                </a:solidFill>
              </a:rPr>
              <a:t>Anisotropy Energy Dependence</a:t>
            </a:r>
            <a:endParaRPr lang="en-US" sz="3600" b="1" dirty="0" smtClean="0">
              <a:solidFill>
                <a:schemeClr val="bg1"/>
              </a:solidFill>
            </a:endParaRPr>
          </a:p>
        </p:txBody>
      </p:sp>
      <p:cxnSp>
        <p:nvCxnSpPr>
          <p:cNvPr id="17" name="Straight Connector 16"/>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4"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ontent Placeholder 2"/>
          <p:cNvSpPr txBox="1">
            <a:spLocks/>
          </p:cNvSpPr>
          <p:nvPr/>
        </p:nvSpPr>
        <p:spPr bwMode="auto">
          <a:xfrm>
            <a:off x="5638800" y="4953000"/>
            <a:ext cx="609600" cy="762000"/>
          </a:xfrm>
          <a:prstGeom prst="rect">
            <a:avLst/>
          </a:prstGeom>
          <a:solidFill>
            <a:schemeClr val="bg1"/>
          </a:solidFill>
          <a:ln>
            <a:noFill/>
          </a:ln>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 indent="182880">
              <a:lnSpc>
                <a:spcPct val="120000"/>
              </a:lnSpc>
              <a:buFont typeface="Arial" charset="0"/>
              <a:buChar char="•"/>
            </a:pPr>
            <a:endParaRPr lang="en-US" sz="2000" dirty="0">
              <a:cs typeface="Arial" charset="0"/>
            </a:endParaRPr>
          </a:p>
        </p:txBody>
      </p:sp>
      <p:sp>
        <p:nvSpPr>
          <p:cNvPr id="20" name="Content Placeholder 2"/>
          <p:cNvSpPr txBox="1">
            <a:spLocks/>
          </p:cNvSpPr>
          <p:nvPr/>
        </p:nvSpPr>
        <p:spPr bwMode="auto">
          <a:xfrm>
            <a:off x="5562600" y="5410200"/>
            <a:ext cx="609600" cy="152400"/>
          </a:xfrm>
          <a:prstGeom prst="rect">
            <a:avLst/>
          </a:prstGeom>
          <a:solidFill>
            <a:schemeClr val="bg1"/>
          </a:solidFill>
          <a:ln>
            <a:noFill/>
          </a:ln>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 indent="182880">
              <a:lnSpc>
                <a:spcPct val="120000"/>
              </a:lnSpc>
              <a:buFont typeface="Arial" charset="0"/>
              <a:buChar char="•"/>
            </a:pPr>
            <a:endParaRPr lang="en-US" sz="2000" dirty="0">
              <a:cs typeface="Arial" charset="0"/>
            </a:endParaRPr>
          </a:p>
        </p:txBody>
      </p:sp>
      <p:pic>
        <p:nvPicPr>
          <p:cNvPr id="11" name="Picture 10" descr="ampphasedipol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685800"/>
            <a:ext cx="8153400" cy="4076700"/>
          </a:xfrm>
          <a:prstGeom prst="rect">
            <a:avLst/>
          </a:prstGeom>
        </p:spPr>
      </p:pic>
      <p:sp>
        <p:nvSpPr>
          <p:cNvPr id="13" name="Content Placeholder 2"/>
          <p:cNvSpPr txBox="1">
            <a:spLocks/>
          </p:cNvSpPr>
          <p:nvPr/>
        </p:nvSpPr>
        <p:spPr bwMode="auto">
          <a:xfrm>
            <a:off x="609600" y="4800600"/>
            <a:ext cx="8001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 indent="182880">
              <a:lnSpc>
                <a:spcPct val="120000"/>
              </a:lnSpc>
              <a:buFont typeface="Arial"/>
              <a:buChar char="•"/>
            </a:pPr>
            <a:r>
              <a:rPr lang="en-US" sz="2000" dirty="0">
                <a:cs typeface="Arial" charset="0"/>
              </a:rPr>
              <a:t>Dipole plot is attractive because it can be simply explained</a:t>
            </a:r>
            <a:r>
              <a:rPr lang="en-US" sz="2000" dirty="0" smtClean="0">
                <a:cs typeface="Arial" charset="0"/>
              </a:rPr>
              <a:t>.</a:t>
            </a:r>
          </a:p>
          <a:p>
            <a:pPr marL="91440" indent="182880">
              <a:lnSpc>
                <a:spcPct val="120000"/>
              </a:lnSpc>
              <a:buFont typeface="Arial"/>
              <a:buChar char="•"/>
            </a:pPr>
            <a:r>
              <a:rPr lang="en-US" sz="2000" dirty="0" smtClean="0">
                <a:cs typeface="Arial" charset="0"/>
              </a:rPr>
              <a:t>It’s </a:t>
            </a:r>
            <a:r>
              <a:rPr lang="en-US" sz="2000" dirty="0">
                <a:cs typeface="Arial" charset="0"/>
              </a:rPr>
              <a:t>clear that a phase change is seen around 100 </a:t>
            </a:r>
            <a:r>
              <a:rPr lang="en-US" sz="2000" dirty="0" err="1">
                <a:cs typeface="Arial" charset="0"/>
              </a:rPr>
              <a:t>TeV</a:t>
            </a:r>
            <a:r>
              <a:rPr lang="en-US" sz="2000" dirty="0" smtClean="0">
                <a:cs typeface="Arial" charset="0"/>
              </a:rPr>
              <a:t>.</a:t>
            </a:r>
          </a:p>
          <a:p>
            <a:pPr marL="91440" indent="182880">
              <a:lnSpc>
                <a:spcPct val="120000"/>
              </a:lnSpc>
              <a:buFont typeface="Arial"/>
              <a:buChar char="•"/>
            </a:pPr>
            <a:r>
              <a:rPr lang="en-US" sz="2000" dirty="0" smtClean="0">
                <a:cs typeface="Arial" charset="0"/>
              </a:rPr>
              <a:t>It’s </a:t>
            </a:r>
            <a:r>
              <a:rPr lang="en-US" sz="2000" dirty="0">
                <a:cs typeface="Arial" charset="0"/>
              </a:rPr>
              <a:t>less clear when exactly this happens &amp;</a:t>
            </a:r>
            <a:r>
              <a:rPr lang="en-US" sz="2000" dirty="0" smtClean="0">
                <a:cs typeface="Arial" charset="0"/>
              </a:rPr>
              <a:t> trend </a:t>
            </a:r>
            <a:r>
              <a:rPr lang="en-US" sz="2000" dirty="0">
                <a:cs typeface="Arial" charset="0"/>
              </a:rPr>
              <a:t>at lower energies.</a:t>
            </a:r>
          </a:p>
        </p:txBody>
      </p:sp>
      <p:sp>
        <p:nvSpPr>
          <p:cNvPr id="21" name="Footer Placeholder 2"/>
          <p:cNvSpPr>
            <a:spLocks noGrp="1"/>
          </p:cNvSpPr>
          <p:nvPr>
            <p:ph type="ftr" sz="quarter" idx="11"/>
          </p:nvPr>
        </p:nvSpPr>
        <p:spPr>
          <a:xfrm>
            <a:off x="3124200" y="6356350"/>
            <a:ext cx="2895600" cy="365125"/>
          </a:xfrm>
        </p:spPr>
        <p:txBody>
          <a:bodyPr/>
          <a:lstStyle/>
          <a:p>
            <a:pPr>
              <a:defRPr/>
            </a:pPr>
            <a:r>
              <a:rPr lang="en-US"/>
              <a:t>Z. Hampel-Arias, IIHE</a:t>
            </a:r>
            <a:endParaRPr lang="en-US" dirty="0"/>
          </a:p>
        </p:txBody>
      </p:sp>
    </p:spTree>
    <p:extLst>
      <p:ext uri="{BB962C8B-B14F-4D97-AF65-F5344CB8AC3E}">
        <p14:creationId xmlns:p14="http://schemas.microsoft.com/office/powerpoint/2010/main" val="17204130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Content Placeholder 2"/>
          <p:cNvSpPr txBox="1">
            <a:spLocks/>
          </p:cNvSpPr>
          <p:nvPr/>
        </p:nvSpPr>
        <p:spPr bwMode="auto">
          <a:xfrm>
            <a:off x="381000" y="1066800"/>
            <a:ext cx="8534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50000"/>
              </a:lnSpc>
              <a:buFont typeface="Arial"/>
              <a:buChar char="•"/>
              <a:defRPr/>
            </a:pPr>
            <a:r>
              <a:rPr lang="en-US" sz="2000" dirty="0" smtClean="0">
                <a:cs typeface="Arial" charset="0"/>
              </a:rPr>
              <a:t>Simulation:</a:t>
            </a:r>
          </a:p>
          <a:p>
            <a:pPr lvl="1">
              <a:lnSpc>
                <a:spcPct val="150000"/>
              </a:lnSpc>
              <a:buFont typeface="Arial" charset="0"/>
              <a:buChar char="•"/>
              <a:defRPr/>
            </a:pPr>
            <a:r>
              <a:rPr lang="en-US" sz="2000" dirty="0" err="1" smtClean="0">
                <a:cs typeface="Arial" charset="0"/>
              </a:rPr>
              <a:t>Hadronic</a:t>
            </a:r>
            <a:r>
              <a:rPr lang="en-US" sz="2000" dirty="0" smtClean="0">
                <a:cs typeface="Arial" charset="0"/>
              </a:rPr>
              <a:t> showers simulated with CORSIKA-740</a:t>
            </a:r>
          </a:p>
          <a:p>
            <a:pPr lvl="2">
              <a:lnSpc>
                <a:spcPct val="150000"/>
              </a:lnSpc>
              <a:buFont typeface="Arial" charset="0"/>
              <a:buChar char="•"/>
              <a:defRPr/>
            </a:pPr>
            <a:r>
              <a:rPr lang="en-US" sz="2000" dirty="0" err="1">
                <a:cs typeface="Arial" charset="0"/>
              </a:rPr>
              <a:t>QGSJetII</a:t>
            </a:r>
            <a:r>
              <a:rPr lang="en-US" sz="2000" dirty="0">
                <a:cs typeface="Arial" charset="0"/>
              </a:rPr>
              <a:t>, FLUKA interaction </a:t>
            </a:r>
            <a:r>
              <a:rPr lang="en-US" sz="2000" dirty="0" smtClean="0">
                <a:cs typeface="Arial" charset="0"/>
              </a:rPr>
              <a:t>models</a:t>
            </a:r>
          </a:p>
          <a:p>
            <a:pPr lvl="2">
              <a:lnSpc>
                <a:spcPct val="150000"/>
              </a:lnSpc>
              <a:buFont typeface="Arial" charset="0"/>
              <a:buChar char="•"/>
              <a:defRPr/>
            </a:pPr>
            <a:r>
              <a:rPr lang="en-US" sz="2000" dirty="0" smtClean="0">
                <a:cs typeface="Arial" charset="0"/>
              </a:rPr>
              <a:t>CREAM Composition Model: p</a:t>
            </a:r>
            <a:r>
              <a:rPr lang="en-US" sz="2000" dirty="0">
                <a:cs typeface="Arial" charset="0"/>
              </a:rPr>
              <a:t>, He, C, O, Si, Mg, Ne, </a:t>
            </a:r>
            <a:r>
              <a:rPr lang="en-US" sz="2000" dirty="0" smtClean="0">
                <a:cs typeface="Arial" charset="0"/>
              </a:rPr>
              <a:t>Fe</a:t>
            </a:r>
          </a:p>
          <a:p>
            <a:pPr lvl="1">
              <a:lnSpc>
                <a:spcPct val="150000"/>
              </a:lnSpc>
              <a:buFont typeface="Arial" charset="0"/>
              <a:buChar char="•"/>
              <a:defRPr/>
            </a:pPr>
            <a:r>
              <a:rPr lang="en-US" sz="2000" dirty="0" smtClean="0">
                <a:cs typeface="Arial" charset="0"/>
              </a:rPr>
              <a:t>Dedicated </a:t>
            </a:r>
            <a:r>
              <a:rPr lang="en-US" sz="2000" b="1" dirty="0" smtClean="0">
                <a:cs typeface="Arial" charset="0"/>
              </a:rPr>
              <a:t>HAWC</a:t>
            </a:r>
            <a:r>
              <a:rPr lang="en-US" sz="2000" dirty="0" smtClean="0">
                <a:cs typeface="Arial" charset="0"/>
              </a:rPr>
              <a:t> detector simulation and event reconstruction</a:t>
            </a:r>
          </a:p>
          <a:p>
            <a:pPr marL="0" indent="0">
              <a:lnSpc>
                <a:spcPct val="150000"/>
              </a:lnSpc>
              <a:defRPr/>
            </a:pPr>
            <a:endParaRPr lang="en-US" sz="2000" dirty="0" smtClean="0">
              <a:cs typeface="Arial" charset="0"/>
            </a:endParaRPr>
          </a:p>
          <a:p>
            <a:pPr>
              <a:lnSpc>
                <a:spcPct val="150000"/>
              </a:lnSpc>
              <a:buFont typeface="Arial"/>
              <a:buChar char="•"/>
              <a:defRPr/>
            </a:pPr>
            <a:r>
              <a:rPr lang="en-US" sz="2000" b="1" dirty="0" smtClean="0">
                <a:solidFill>
                  <a:srgbClr val="000000"/>
                </a:solidFill>
                <a:cs typeface="Arial" charset="0"/>
              </a:rPr>
              <a:t>Proton</a:t>
            </a:r>
            <a:r>
              <a:rPr lang="en-US" sz="2000" b="1" dirty="0" smtClean="0">
                <a:cs typeface="Arial" charset="0"/>
              </a:rPr>
              <a:t> hypothesis</a:t>
            </a:r>
            <a:r>
              <a:rPr lang="en-US" sz="2000" dirty="0" smtClean="0">
                <a:cs typeface="Arial" charset="0"/>
              </a:rPr>
              <a:t> used as energy estimate</a:t>
            </a:r>
            <a:r>
              <a:rPr lang="en-US" sz="2000" dirty="0" smtClean="0">
                <a:latin typeface="Arial"/>
                <a:cs typeface="Arial"/>
              </a:rPr>
              <a:t>, </a:t>
            </a:r>
            <a:r>
              <a:rPr lang="en-US" sz="2000" dirty="0" err="1" smtClean="0">
                <a:latin typeface="Arial"/>
                <a:cs typeface="Arial"/>
              </a:rPr>
              <a:t>E</a:t>
            </a:r>
            <a:r>
              <a:rPr lang="en-US" sz="2000" baseline="-25000" dirty="0" err="1" smtClean="0">
                <a:latin typeface="Arial"/>
                <a:cs typeface="Arial"/>
              </a:rPr>
              <a:t>reco</a:t>
            </a:r>
            <a:r>
              <a:rPr lang="en-US" sz="2000" dirty="0" smtClean="0">
                <a:latin typeface="Arial"/>
                <a:cs typeface="Arial"/>
              </a:rPr>
              <a:t>,</a:t>
            </a:r>
            <a:r>
              <a:rPr lang="en-US" sz="2000" dirty="0" smtClean="0">
                <a:cs typeface="Arial" charset="0"/>
              </a:rPr>
              <a:t> for all events</a:t>
            </a:r>
          </a:p>
          <a:p>
            <a:pPr>
              <a:lnSpc>
                <a:spcPct val="150000"/>
              </a:lnSpc>
              <a:buFont typeface="Arial"/>
              <a:buChar char="•"/>
              <a:defRPr/>
            </a:pPr>
            <a:endParaRPr lang="en-US" sz="2000" dirty="0" smtClean="0">
              <a:cs typeface="Arial" charset="0"/>
            </a:endParaRPr>
          </a:p>
          <a:p>
            <a:pPr>
              <a:lnSpc>
                <a:spcPct val="150000"/>
              </a:lnSpc>
              <a:buFont typeface="Arial"/>
              <a:buChar char="•"/>
              <a:defRPr/>
            </a:pPr>
            <a:r>
              <a:rPr lang="en-US" sz="2000" dirty="0" smtClean="0">
                <a:cs typeface="Arial" charset="0"/>
              </a:rPr>
              <a:t>Data quality cuts to ensure cores are </a:t>
            </a:r>
            <a:r>
              <a:rPr lang="en-US" sz="2000" b="1" dirty="0" smtClean="0">
                <a:cs typeface="Arial" charset="0"/>
              </a:rPr>
              <a:t>ON</a:t>
            </a:r>
            <a:r>
              <a:rPr lang="en-US" sz="2000" dirty="0" smtClean="0">
                <a:cs typeface="Arial" charset="0"/>
              </a:rPr>
              <a:t> the array</a:t>
            </a:r>
          </a:p>
        </p:txBody>
      </p:sp>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12"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	MC Details</a:t>
            </a:r>
          </a:p>
        </p:txBody>
      </p:sp>
      <p:pic>
        <p:nvPicPr>
          <p:cNvPr id="50182"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68B9A8-DE01-2E4F-AE26-B26D73D83447}" type="slidenum">
              <a:rPr lang="en-US" sz="1200">
                <a:solidFill>
                  <a:srgbClr val="898989"/>
                </a:solidFill>
              </a:rPr>
              <a:pPr eaLnBrk="1" hangingPunct="1"/>
              <a:t>53</a:t>
            </a:fld>
            <a:endParaRPr lang="en-US" sz="1200">
              <a:solidFill>
                <a:srgbClr val="898989"/>
              </a:solidFill>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2867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9EDCC6-2580-9240-A193-4B6371BE80C9}" type="slidenum">
              <a:rPr lang="en-US" sz="1200">
                <a:solidFill>
                  <a:srgbClr val="898989"/>
                </a:solidFill>
              </a:rPr>
              <a:pPr eaLnBrk="1" hangingPunct="1"/>
              <a:t>54</a:t>
            </a:fld>
            <a:endParaRPr lang="en-US" sz="1200">
              <a:solidFill>
                <a:srgbClr val="898989"/>
              </a:solidFill>
            </a:endParaRPr>
          </a:p>
        </p:txBody>
      </p:sp>
      <p:sp>
        <p:nvSpPr>
          <p:cNvPr id="25" name="TextShape 3"/>
          <p:cNvSpPr txBox="1"/>
          <p:nvPr/>
        </p:nvSpPr>
        <p:spPr>
          <a:xfrm>
            <a:off x="7696200" y="2938463"/>
            <a:ext cx="1447800" cy="871537"/>
          </a:xfrm>
          <a:prstGeom prst="rect">
            <a:avLst/>
          </a:prstGeom>
          <a:noFill/>
          <a:ln>
            <a:noFill/>
          </a:ln>
        </p:spPr>
        <p:txBody>
          <a:bodyPr lIns="90000" tIns="45000" rIns="90000" bIns="45000"/>
          <a:lstStyle/>
          <a:p>
            <a:pPr>
              <a:defRPr/>
            </a:pPr>
            <a:r>
              <a:rPr lang="en-US" sz="1400" b="1" spc="-1" dirty="0">
                <a:solidFill>
                  <a:srgbClr val="FFFFFF"/>
                </a:solidFill>
                <a:uFill>
                  <a:solidFill>
                    <a:srgbClr val="FFFFFF"/>
                  </a:solidFill>
                </a:uFill>
                <a:latin typeface="Calibri" pitchFamily="34" charset="0"/>
                <a:ea typeface="Verdana" pitchFamily="34" charset="0"/>
                <a:cs typeface="Verdana" pitchFamily="34" charset="0"/>
              </a:rPr>
              <a:t>L</a:t>
            </a:r>
            <a:r>
              <a:rPr lang="en-US" sz="1400" spc="-1" dirty="0">
                <a:solidFill>
                  <a:srgbClr val="FFFFFF"/>
                </a:solidFill>
                <a:uFill>
                  <a:solidFill>
                    <a:srgbClr val="FFFFFF"/>
                  </a:solidFill>
                </a:uFill>
                <a:latin typeface="Calibri" pitchFamily="34" charset="0"/>
                <a:ea typeface="Verdana" pitchFamily="34" charset="0"/>
                <a:cs typeface="Verdana" pitchFamily="34" charset="0"/>
              </a:rPr>
              <a:t>arge </a:t>
            </a:r>
            <a:r>
              <a:rPr lang="en-US" sz="1400" b="1" spc="-1" dirty="0">
                <a:solidFill>
                  <a:srgbClr val="FFFFFF"/>
                </a:solidFill>
                <a:uFill>
                  <a:solidFill>
                    <a:srgbClr val="FFFFFF"/>
                  </a:solidFill>
                </a:uFill>
                <a:latin typeface="Calibri" pitchFamily="34" charset="0"/>
                <a:ea typeface="Verdana" pitchFamily="34" charset="0"/>
                <a:cs typeface="Verdana" pitchFamily="34" charset="0"/>
              </a:rPr>
              <a:t>M</a:t>
            </a:r>
            <a:r>
              <a:rPr lang="en-US" sz="1400" spc="-1" dirty="0">
                <a:solidFill>
                  <a:srgbClr val="FFFFFF"/>
                </a:solidFill>
                <a:uFill>
                  <a:solidFill>
                    <a:srgbClr val="FFFFFF"/>
                  </a:solidFill>
                </a:uFill>
                <a:latin typeface="Calibri" pitchFamily="34" charset="0"/>
                <a:ea typeface="Verdana" pitchFamily="34" charset="0"/>
                <a:cs typeface="Verdana" pitchFamily="34" charset="0"/>
              </a:rPr>
              <a:t>illimeter </a:t>
            </a:r>
            <a:r>
              <a:rPr lang="en-US" sz="1400" b="1" spc="-1" dirty="0">
                <a:solidFill>
                  <a:srgbClr val="FFFFFF"/>
                </a:solidFill>
                <a:uFill>
                  <a:solidFill>
                    <a:srgbClr val="FFFFFF"/>
                  </a:solidFill>
                </a:uFill>
                <a:latin typeface="Calibri" pitchFamily="34" charset="0"/>
                <a:ea typeface="Verdana" pitchFamily="34" charset="0"/>
                <a:cs typeface="Verdana" pitchFamily="34" charset="0"/>
              </a:rPr>
              <a:t>T</a:t>
            </a:r>
            <a:r>
              <a:rPr lang="en-US" sz="1400" spc="-1" dirty="0">
                <a:solidFill>
                  <a:srgbClr val="FFFFFF"/>
                </a:solidFill>
                <a:uFill>
                  <a:solidFill>
                    <a:srgbClr val="FFFFFF"/>
                  </a:solidFill>
                </a:uFill>
                <a:latin typeface="Calibri" pitchFamily="34" charset="0"/>
                <a:ea typeface="Verdana" pitchFamily="34" charset="0"/>
                <a:cs typeface="Verdana" pitchFamily="34" charset="0"/>
              </a:rPr>
              <a:t>elescope</a:t>
            </a:r>
            <a:endParaRPr lang="en-US" spc="-1" dirty="0">
              <a:solidFill>
                <a:srgbClr val="000000"/>
              </a:solidFill>
              <a:uFill>
                <a:solidFill>
                  <a:srgbClr val="FFFFFF"/>
                </a:solidFill>
              </a:uFill>
              <a:latin typeface="Calibri" pitchFamily="34" charset="0"/>
              <a:ea typeface="Verdana" pitchFamily="34" charset="0"/>
              <a:cs typeface="Verdana" pitchFamily="34" charset="0"/>
            </a:endParaRPr>
          </a:p>
        </p:txBody>
      </p:sp>
      <p:pic>
        <p:nvPicPr>
          <p:cNvPr id="28685"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1066800" y="762000"/>
            <a:ext cx="6705600" cy="5348408"/>
            <a:chOff x="1066800" y="762000"/>
            <a:chExt cx="6705600" cy="5348408"/>
          </a:xfrm>
        </p:grpSpPr>
        <p:pic>
          <p:nvPicPr>
            <p:cNvPr id="3" name="Picture 2" descr="HAWCPointSourceSensitivity.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6800" y="762000"/>
              <a:ext cx="6705600" cy="5348408"/>
            </a:xfrm>
            <a:prstGeom prst="rect">
              <a:avLst/>
            </a:prstGeom>
          </p:spPr>
        </p:pic>
        <p:sp>
          <p:nvSpPr>
            <p:cNvPr id="17" name="TextShape 3"/>
            <p:cNvSpPr txBox="1"/>
            <p:nvPr/>
          </p:nvSpPr>
          <p:spPr>
            <a:xfrm>
              <a:off x="2514600" y="762000"/>
              <a:ext cx="4495800" cy="280416"/>
            </a:xfrm>
            <a:prstGeom prst="rect">
              <a:avLst/>
            </a:prstGeom>
            <a:solidFill>
              <a:schemeClr val="bg1"/>
            </a:solidFill>
            <a:ln>
              <a:noFill/>
            </a:ln>
          </p:spPr>
          <p:txBody>
            <a:bodyPr lIns="90000" tIns="45000" rIns="90000" bIns="45000"/>
            <a:lstStyle/>
            <a:p>
              <a:pPr>
                <a:defRPr/>
              </a:pPr>
              <a:endParaRPr lang="en-US" spc="-1" dirty="0">
                <a:solidFill>
                  <a:srgbClr val="FFFFFF"/>
                </a:solidFill>
                <a:uFill>
                  <a:solidFill>
                    <a:srgbClr val="FFFFFF"/>
                  </a:solidFill>
                </a:uFill>
                <a:latin typeface="Calibri" pitchFamily="34" charset="0"/>
                <a:ea typeface="Verdana" pitchFamily="34" charset="0"/>
                <a:cs typeface="Verdana" pitchFamily="34" charset="0"/>
              </a:endParaRPr>
            </a:p>
          </p:txBody>
        </p:sp>
      </p:grpSp>
      <p:sp>
        <p:nvSpPr>
          <p:cNvPr id="12"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Sensitivity to Point Sources</a:t>
            </a:r>
          </a:p>
        </p:txBody>
      </p:sp>
    </p:spTree>
    <p:extLst>
      <p:ext uri="{BB962C8B-B14F-4D97-AF65-F5344CB8AC3E}">
        <p14:creationId xmlns:p14="http://schemas.microsoft.com/office/powerpoint/2010/main" val="283089066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6" name="Date Placeholder 59"/>
          <p:cNvSpPr>
            <a:spLocks noGrp="1"/>
          </p:cNvSpPr>
          <p:nvPr>
            <p:ph type="dt" sz="quarter" idx="10"/>
          </p:nvPr>
        </p:nvSpPr>
        <p:spPr/>
        <p:txBody>
          <a:bodyPr/>
          <a:lstStyle/>
          <a:p>
            <a:pPr>
              <a:defRPr/>
            </a:pPr>
            <a:r>
              <a:rPr lang="en-US"/>
              <a:t>14/10/16</a:t>
            </a:r>
          </a:p>
        </p:txBody>
      </p:sp>
      <p:sp>
        <p:nvSpPr>
          <p:cNvPr id="23577" name="Footer Placeholder 60"/>
          <p:cNvSpPr>
            <a:spLocks noGrp="1"/>
          </p:cNvSpPr>
          <p:nvPr>
            <p:ph type="ftr" sz="quarter" idx="11"/>
          </p:nvPr>
        </p:nvSpPr>
        <p:spPr/>
        <p:txBody>
          <a:bodyPr/>
          <a:lstStyle/>
          <a:p>
            <a:pPr>
              <a:defRPr/>
            </a:pPr>
            <a:r>
              <a:rPr lang="en-US"/>
              <a:t>Z. Hampel-Arias, IIHE</a:t>
            </a:r>
          </a:p>
        </p:txBody>
      </p:sp>
      <p:cxnSp>
        <p:nvCxnSpPr>
          <p:cNvPr id="63" name="Straight Connector 62"/>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1" name="Title 8"/>
          <p:cNvSpPr txBox="1">
            <a:spLocks/>
          </p:cNvSpPr>
          <p:nvPr/>
        </p:nvSpPr>
        <p:spPr bwMode="auto">
          <a:xfrm>
            <a:off x="0" y="0"/>
            <a:ext cx="7791450" cy="685800"/>
          </a:xfrm>
          <a:prstGeom prst="rect">
            <a:avLst/>
          </a:prstGeom>
          <a:gradFill flip="none" rotWithShape="1">
            <a:gsLst>
              <a:gs pos="19000">
                <a:schemeClr val="accent4">
                  <a:lumMod val="75000"/>
                </a:schemeClr>
              </a:gs>
              <a:gs pos="100000">
                <a:srgbClr val="FFFFFF"/>
              </a:gs>
            </a:gsLst>
            <a:lin ang="0" scaled="1"/>
            <a:tileRect/>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pPr algn="l" eaLnBrk="1" fontAlgn="auto" hangingPunct="1">
              <a:spcAft>
                <a:spcPts val="0"/>
              </a:spcAft>
              <a:defRPr/>
            </a:pPr>
            <a:r>
              <a:rPr lang="en-US" sz="3600" dirty="0" smtClean="0">
                <a:solidFill>
                  <a:schemeClr val="bg1"/>
                </a:solidFill>
              </a:rPr>
              <a:t>Shower Development &amp; HAWC</a:t>
            </a:r>
          </a:p>
        </p:txBody>
      </p:sp>
      <p:pic>
        <p:nvPicPr>
          <p:cNvPr id="41991" name="Picture 5" descr="HAWC.tif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6A9C71-FCAD-A84B-8700-78F0FD22FCDC}" type="slidenum">
              <a:rPr lang="en-US" sz="1200">
                <a:solidFill>
                  <a:srgbClr val="898989"/>
                </a:solidFill>
              </a:rPr>
              <a:pPr eaLnBrk="1" hangingPunct="1"/>
              <a:t>55</a:t>
            </a:fld>
            <a:endParaRPr lang="en-US" sz="1200">
              <a:solidFill>
                <a:srgbClr val="898989"/>
              </a:solidFill>
            </a:endParaRPr>
          </a:p>
        </p:txBody>
      </p:sp>
      <p:sp>
        <p:nvSpPr>
          <p:cNvPr id="12" name="CustomShape 3"/>
          <p:cNvSpPr/>
          <p:nvPr/>
        </p:nvSpPr>
        <p:spPr>
          <a:xfrm>
            <a:off x="4046400" y="1647342"/>
            <a:ext cx="1794960" cy="4296960"/>
          </a:xfrm>
          <a:custGeom>
            <a:avLst/>
            <a:gdLst/>
            <a:ahLst/>
            <a:cxnLst/>
            <a:rect l="0" t="0" r="r" b="b"/>
            <a:pathLst>
              <a:path w="4988" h="11938">
                <a:moveTo>
                  <a:pt x="2493" y="0"/>
                </a:moveTo>
                <a:lnTo>
                  <a:pt x="4987" y="11937"/>
                </a:lnTo>
                <a:lnTo>
                  <a:pt x="0" y="11937"/>
                </a:lnTo>
                <a:lnTo>
                  <a:pt x="2493" y="0"/>
                </a:lnTo>
              </a:path>
            </a:pathLst>
          </a:custGeom>
          <a:solidFill>
            <a:srgbClr val="83CAFF">
              <a:alpha val="50000"/>
            </a:srgbClr>
          </a:solidFill>
          <a:ln>
            <a:noFill/>
          </a:ln>
        </p:spPr>
        <p:style>
          <a:lnRef idx="0">
            <a:scrgbClr r="0" g="0" b="0"/>
          </a:lnRef>
          <a:fillRef idx="0">
            <a:scrgbClr r="0" g="0" b="0"/>
          </a:fillRef>
          <a:effectRef idx="0">
            <a:scrgbClr r="0" g="0" b="0"/>
          </a:effectRef>
          <a:fontRef idx="minor"/>
        </p:style>
      </p:sp>
      <p:pic>
        <p:nvPicPr>
          <p:cNvPr id="13" name="Picture 3"/>
          <p:cNvPicPr/>
          <p:nvPr/>
        </p:nvPicPr>
        <p:blipFill>
          <a:blip r:embed="rId3" cstate="email">
            <a:extLst>
              <a:ext uri="{28A0092B-C50C-407E-A947-70E740481C1C}">
                <a14:useLocalDpi xmlns:a14="http://schemas.microsoft.com/office/drawing/2010/main"/>
              </a:ext>
            </a:extLst>
          </a:blip>
          <a:srcRect t="-14541" r="-51906" b="-20374"/>
          <a:stretch/>
        </p:blipFill>
        <p:spPr>
          <a:xfrm rot="21596400">
            <a:off x="4306320" y="305982"/>
            <a:ext cx="2259000" cy="5232960"/>
          </a:xfrm>
          <a:prstGeom prst="rect">
            <a:avLst/>
          </a:prstGeom>
          <a:ln>
            <a:noFill/>
          </a:ln>
        </p:spPr>
      </p:pic>
      <p:sp>
        <p:nvSpPr>
          <p:cNvPr id="14" name="TextShape 4"/>
          <p:cNvSpPr txBox="1"/>
          <p:nvPr/>
        </p:nvSpPr>
        <p:spPr>
          <a:xfrm>
            <a:off x="3675600" y="1647342"/>
            <a:ext cx="1372320" cy="584280"/>
          </a:xfrm>
          <a:prstGeom prst="rect">
            <a:avLst/>
          </a:prstGeom>
          <a:noFill/>
          <a:ln>
            <a:noFill/>
          </a:ln>
        </p:spPr>
        <p:txBody>
          <a:bodyPr lIns="90000" tIns="45000" rIns="90000" bIns="45000"/>
          <a:lstStyle/>
          <a:p>
            <a:r>
              <a:rPr lang="en-US" sz="1600" strike="noStrike" spc="-1">
                <a:solidFill>
                  <a:srgbClr val="000000"/>
                </a:solidFill>
                <a:uFill>
                  <a:solidFill>
                    <a:srgbClr val="FFFFFF"/>
                  </a:solidFill>
                </a:uFill>
                <a:latin typeface="URW Gothic L"/>
              </a:rPr>
              <a:t>Simulation</a:t>
            </a:r>
            <a:endParaRPr lang="en-US" sz="1800" strike="noStrike" spc="-1">
              <a:solidFill>
                <a:srgbClr val="000000"/>
              </a:solidFill>
              <a:uFill>
                <a:solidFill>
                  <a:srgbClr val="FFFFFF"/>
                </a:solidFill>
              </a:uFill>
              <a:latin typeface="Arial"/>
            </a:endParaRPr>
          </a:p>
          <a:p>
            <a:r>
              <a:rPr lang="en-US" sz="1600" strike="noStrike" spc="-1">
                <a:solidFill>
                  <a:srgbClr val="000000"/>
                </a:solidFill>
                <a:uFill>
                  <a:solidFill>
                    <a:srgbClr val="FFFFFF"/>
                  </a:solidFill>
                </a:uFill>
                <a:latin typeface="URW Gothic L"/>
              </a:rPr>
              <a:t>(CORSIKA)</a:t>
            </a:r>
            <a:endParaRPr lang="en-US" sz="1800" strike="noStrike" spc="-1">
              <a:solidFill>
                <a:srgbClr val="000000"/>
              </a:solidFill>
              <a:uFill>
                <a:solidFill>
                  <a:srgbClr val="FFFFFF"/>
                </a:solidFill>
              </a:uFill>
              <a:latin typeface="Arial"/>
            </a:endParaRPr>
          </a:p>
        </p:txBody>
      </p:sp>
      <p:sp>
        <p:nvSpPr>
          <p:cNvPr id="15" name="Line 7"/>
          <p:cNvSpPr/>
          <p:nvPr/>
        </p:nvSpPr>
        <p:spPr>
          <a:xfrm>
            <a:off x="4459680" y="3884742"/>
            <a:ext cx="1402920" cy="0"/>
          </a:xfrm>
          <a:prstGeom prst="line">
            <a:avLst/>
          </a:prstGeom>
          <a:ln>
            <a:solidFill>
              <a:srgbClr val="3465A4"/>
            </a:solidFill>
            <a:tailEnd type="triangle" w="med" len="med"/>
          </a:ln>
        </p:spPr>
        <p:style>
          <a:lnRef idx="0">
            <a:scrgbClr r="0" g="0" b="0"/>
          </a:lnRef>
          <a:fillRef idx="0">
            <a:scrgbClr r="0" g="0" b="0"/>
          </a:fillRef>
          <a:effectRef idx="0">
            <a:scrgbClr r="0" g="0" b="0"/>
          </a:effectRef>
          <a:fontRef idx="minor"/>
        </p:style>
      </p:sp>
      <p:sp>
        <p:nvSpPr>
          <p:cNvPr id="16" name="CustomShape 8"/>
          <p:cNvSpPr/>
          <p:nvPr/>
        </p:nvSpPr>
        <p:spPr>
          <a:xfrm>
            <a:off x="4533120" y="3806622"/>
            <a:ext cx="117720" cy="78120"/>
          </a:xfrm>
          <a:prstGeom prst="rect">
            <a:avLst/>
          </a:prstGeom>
          <a:solidFill>
            <a:srgbClr val="C0C0C0"/>
          </a:solidFill>
          <a:ln>
            <a:solidFill>
              <a:srgbClr val="3465A4"/>
            </a:solidFill>
          </a:ln>
        </p:spPr>
        <p:style>
          <a:lnRef idx="0">
            <a:scrgbClr r="0" g="0" b="0"/>
          </a:lnRef>
          <a:fillRef idx="0">
            <a:scrgbClr r="0" g="0" b="0"/>
          </a:fillRef>
          <a:effectRef idx="0">
            <a:scrgbClr r="0" g="0" b="0"/>
          </a:effectRef>
          <a:fontRef idx="minor"/>
        </p:style>
      </p:sp>
      <p:sp>
        <p:nvSpPr>
          <p:cNvPr id="17" name="CustomShape 9"/>
          <p:cNvSpPr/>
          <p:nvPr/>
        </p:nvSpPr>
        <p:spPr>
          <a:xfrm>
            <a:off x="4708440" y="3806622"/>
            <a:ext cx="117720" cy="78120"/>
          </a:xfrm>
          <a:prstGeom prst="rect">
            <a:avLst/>
          </a:prstGeom>
          <a:solidFill>
            <a:srgbClr val="C0C0C0"/>
          </a:solidFill>
          <a:ln>
            <a:solidFill>
              <a:srgbClr val="3465A4"/>
            </a:solidFill>
          </a:ln>
        </p:spPr>
        <p:style>
          <a:lnRef idx="0">
            <a:scrgbClr r="0" g="0" b="0"/>
          </a:lnRef>
          <a:fillRef idx="0">
            <a:scrgbClr r="0" g="0" b="0"/>
          </a:fillRef>
          <a:effectRef idx="0">
            <a:scrgbClr r="0" g="0" b="0"/>
          </a:effectRef>
          <a:fontRef idx="minor"/>
        </p:style>
      </p:sp>
      <p:sp>
        <p:nvSpPr>
          <p:cNvPr id="18" name="CustomShape 10"/>
          <p:cNvSpPr/>
          <p:nvPr/>
        </p:nvSpPr>
        <p:spPr>
          <a:xfrm>
            <a:off x="4879080" y="3806622"/>
            <a:ext cx="118080" cy="78120"/>
          </a:xfrm>
          <a:prstGeom prst="rect">
            <a:avLst/>
          </a:prstGeom>
          <a:solidFill>
            <a:srgbClr val="C0C0C0"/>
          </a:solidFill>
          <a:ln>
            <a:solidFill>
              <a:srgbClr val="3465A4"/>
            </a:solidFill>
          </a:ln>
        </p:spPr>
        <p:style>
          <a:lnRef idx="0">
            <a:scrgbClr r="0" g="0" b="0"/>
          </a:lnRef>
          <a:fillRef idx="0">
            <a:scrgbClr r="0" g="0" b="0"/>
          </a:fillRef>
          <a:effectRef idx="0">
            <a:scrgbClr r="0" g="0" b="0"/>
          </a:effectRef>
          <a:fontRef idx="minor"/>
        </p:style>
      </p:sp>
      <p:sp>
        <p:nvSpPr>
          <p:cNvPr id="19" name="CustomShape 11"/>
          <p:cNvSpPr/>
          <p:nvPr/>
        </p:nvSpPr>
        <p:spPr>
          <a:xfrm>
            <a:off x="5055120" y="3806622"/>
            <a:ext cx="117720" cy="78120"/>
          </a:xfrm>
          <a:prstGeom prst="rect">
            <a:avLst/>
          </a:prstGeom>
          <a:solidFill>
            <a:srgbClr val="C0C0C0"/>
          </a:solidFill>
          <a:ln>
            <a:solidFill>
              <a:srgbClr val="3465A4"/>
            </a:solidFill>
          </a:ln>
        </p:spPr>
        <p:style>
          <a:lnRef idx="0">
            <a:scrgbClr r="0" g="0" b="0"/>
          </a:lnRef>
          <a:fillRef idx="0">
            <a:scrgbClr r="0" g="0" b="0"/>
          </a:fillRef>
          <a:effectRef idx="0">
            <a:scrgbClr r="0" g="0" b="0"/>
          </a:effectRef>
          <a:fontRef idx="minor"/>
        </p:style>
      </p:sp>
      <p:sp>
        <p:nvSpPr>
          <p:cNvPr id="20" name="CustomShape 12"/>
          <p:cNvSpPr/>
          <p:nvPr/>
        </p:nvSpPr>
        <p:spPr>
          <a:xfrm>
            <a:off x="5222160" y="3806622"/>
            <a:ext cx="118080" cy="78120"/>
          </a:xfrm>
          <a:prstGeom prst="rect">
            <a:avLst/>
          </a:prstGeom>
          <a:solidFill>
            <a:srgbClr val="C0C0C0"/>
          </a:solidFill>
          <a:ln>
            <a:solidFill>
              <a:srgbClr val="3465A4"/>
            </a:solidFill>
          </a:ln>
        </p:spPr>
        <p:style>
          <a:lnRef idx="0">
            <a:scrgbClr r="0" g="0" b="0"/>
          </a:lnRef>
          <a:fillRef idx="0">
            <a:scrgbClr r="0" g="0" b="0"/>
          </a:fillRef>
          <a:effectRef idx="0">
            <a:scrgbClr r="0" g="0" b="0"/>
          </a:effectRef>
          <a:fontRef idx="minor"/>
        </p:style>
      </p:sp>
      <p:sp>
        <p:nvSpPr>
          <p:cNvPr id="21" name="CustomShape 13"/>
          <p:cNvSpPr/>
          <p:nvPr/>
        </p:nvSpPr>
        <p:spPr>
          <a:xfrm>
            <a:off x="5022000" y="1033542"/>
            <a:ext cx="139320" cy="34920"/>
          </a:xfrm>
          <a:prstGeom prst="rect">
            <a:avLst/>
          </a:pr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22" name="CustomShape 14"/>
          <p:cNvSpPr/>
          <p:nvPr/>
        </p:nvSpPr>
        <p:spPr>
          <a:xfrm>
            <a:off x="4725000" y="1033542"/>
            <a:ext cx="139320" cy="34920"/>
          </a:xfrm>
          <a:prstGeom prst="rect">
            <a:avLst/>
          </a:pr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23" name="Line 15"/>
          <p:cNvSpPr/>
          <p:nvPr/>
        </p:nvSpPr>
        <p:spPr>
          <a:xfrm>
            <a:off x="4864320" y="1050102"/>
            <a:ext cx="157680" cy="0"/>
          </a:xfrm>
          <a:prstGeom prst="line">
            <a:avLst/>
          </a:prstGeom>
          <a:ln>
            <a:solidFill>
              <a:srgbClr val="3465A4"/>
            </a:solidFill>
          </a:ln>
        </p:spPr>
        <p:style>
          <a:lnRef idx="0">
            <a:scrgbClr r="0" g="0" b="0"/>
          </a:lnRef>
          <a:fillRef idx="0">
            <a:scrgbClr r="0" g="0" b="0"/>
          </a:fillRef>
          <a:effectRef idx="0">
            <a:scrgbClr r="0" g="0" b="0"/>
          </a:effectRef>
          <a:fontRef idx="minor"/>
        </p:style>
      </p:sp>
      <p:sp>
        <p:nvSpPr>
          <p:cNvPr id="24" name="CustomShape 16"/>
          <p:cNvSpPr/>
          <p:nvPr/>
        </p:nvSpPr>
        <p:spPr>
          <a:xfrm>
            <a:off x="4896360" y="1010142"/>
            <a:ext cx="96840" cy="78480"/>
          </a:xfrm>
          <a:prstGeom prst="rect">
            <a:avLst/>
          </a:prstGeom>
          <a:solidFill>
            <a:srgbClr val="FFB515"/>
          </a:solidFill>
          <a:ln>
            <a:solidFill>
              <a:srgbClr val="3465A4"/>
            </a:solidFill>
          </a:ln>
        </p:spPr>
        <p:style>
          <a:lnRef idx="0">
            <a:scrgbClr r="0" g="0" b="0"/>
          </a:lnRef>
          <a:fillRef idx="0">
            <a:scrgbClr r="0" g="0" b="0"/>
          </a:fillRef>
          <a:effectRef idx="0">
            <a:scrgbClr r="0" g="0" b="0"/>
          </a:effectRef>
          <a:fontRef idx="minor"/>
        </p:style>
      </p:sp>
      <p:sp>
        <p:nvSpPr>
          <p:cNvPr id="25" name="Line 17"/>
          <p:cNvSpPr/>
          <p:nvPr/>
        </p:nvSpPr>
        <p:spPr>
          <a:xfrm>
            <a:off x="5242320" y="1056222"/>
            <a:ext cx="462960" cy="0"/>
          </a:xfrm>
          <a:prstGeom prst="line">
            <a:avLst/>
          </a:prstGeom>
          <a:ln>
            <a:solidFill>
              <a:srgbClr val="3465A4"/>
            </a:solidFill>
            <a:tailEnd type="triangle" w="med" len="med"/>
          </a:ln>
        </p:spPr>
        <p:style>
          <a:lnRef idx="0">
            <a:scrgbClr r="0" g="0" b="0"/>
          </a:lnRef>
          <a:fillRef idx="0">
            <a:scrgbClr r="0" g="0" b="0"/>
          </a:fillRef>
          <a:effectRef idx="0">
            <a:scrgbClr r="0" g="0" b="0"/>
          </a:effectRef>
          <a:fontRef idx="minor"/>
        </p:style>
      </p:sp>
      <p:sp>
        <p:nvSpPr>
          <p:cNvPr id="26" name="CustomShape 19"/>
          <p:cNvSpPr/>
          <p:nvPr/>
        </p:nvSpPr>
        <p:spPr>
          <a:xfrm rot="18712800">
            <a:off x="5415120" y="5757822"/>
            <a:ext cx="56520" cy="235080"/>
          </a:xfrm>
          <a:custGeom>
            <a:avLst/>
            <a:gdLst/>
            <a:ahLst/>
            <a:cxnLst/>
            <a:rect l="0" t="0" r="r" b="b"/>
            <a:pathLst>
              <a:path w="548" h="500">
                <a:moveTo>
                  <a:pt x="489" y="0"/>
                </a:moveTo>
                <a:cubicBezTo>
                  <a:pt x="472" y="68"/>
                  <a:pt x="427" y="160"/>
                  <a:pt x="297" y="276"/>
                </a:cubicBezTo>
                <a:cubicBezTo>
                  <a:pt x="168" y="391"/>
                  <a:pt x="71" y="425"/>
                  <a:pt x="0" y="434"/>
                </a:cubicBezTo>
                <a:cubicBezTo>
                  <a:pt x="58" y="499"/>
                  <a:pt x="216" y="454"/>
                  <a:pt x="350" y="335"/>
                </a:cubicBezTo>
                <a:cubicBezTo>
                  <a:pt x="484" y="215"/>
                  <a:pt x="547" y="65"/>
                  <a:pt x="489" y="0"/>
                </a:cubicBezTo>
              </a:path>
            </a:pathLst>
          </a:custGeom>
          <a:solidFill>
            <a:srgbClr val="666666"/>
          </a:solidFill>
          <a:ln>
            <a:noFill/>
          </a:ln>
        </p:spPr>
        <p:style>
          <a:lnRef idx="0">
            <a:scrgbClr r="0" g="0" b="0"/>
          </a:lnRef>
          <a:fillRef idx="0">
            <a:scrgbClr r="0" g="0" b="0"/>
          </a:fillRef>
          <a:effectRef idx="0">
            <a:scrgbClr r="0" g="0" b="0"/>
          </a:effectRef>
          <a:fontRef idx="minor"/>
        </p:style>
      </p:sp>
      <p:sp>
        <p:nvSpPr>
          <p:cNvPr id="27" name="CustomShape 20"/>
          <p:cNvSpPr/>
          <p:nvPr/>
        </p:nvSpPr>
        <p:spPr>
          <a:xfrm>
            <a:off x="5618880" y="5834142"/>
            <a:ext cx="108000" cy="108720"/>
          </a:xfrm>
          <a:custGeom>
            <a:avLst/>
            <a:gdLst/>
            <a:ahLst/>
            <a:cxnLst/>
            <a:rect l="0" t="0" r="r" b="b"/>
            <a:pathLst>
              <a:path w="302" h="304">
                <a:moveTo>
                  <a:pt x="144" y="0"/>
                </a:moveTo>
                <a:lnTo>
                  <a:pt x="301" y="303"/>
                </a:lnTo>
                <a:lnTo>
                  <a:pt x="0" y="303"/>
                </a:lnTo>
                <a:lnTo>
                  <a:pt x="144" y="0"/>
                </a:lnTo>
              </a:path>
            </a:pathLst>
          </a:custGeom>
          <a:solidFill>
            <a:srgbClr val="666666"/>
          </a:solidFill>
          <a:ln w="18360">
            <a:solidFill>
              <a:srgbClr val="666666"/>
            </a:solidFill>
            <a:round/>
          </a:ln>
        </p:spPr>
        <p:style>
          <a:lnRef idx="0">
            <a:scrgbClr r="0" g="0" b="0"/>
          </a:lnRef>
          <a:fillRef idx="0">
            <a:scrgbClr r="0" g="0" b="0"/>
          </a:fillRef>
          <a:effectRef idx="0">
            <a:scrgbClr r="0" g="0" b="0"/>
          </a:effectRef>
          <a:fontRef idx="minor"/>
        </p:style>
      </p:sp>
      <p:sp>
        <p:nvSpPr>
          <p:cNvPr id="28" name="CustomShape 21"/>
          <p:cNvSpPr/>
          <p:nvPr/>
        </p:nvSpPr>
        <p:spPr>
          <a:xfrm rot="18712800">
            <a:off x="5174640" y="5758902"/>
            <a:ext cx="56160" cy="234360"/>
          </a:xfrm>
          <a:custGeom>
            <a:avLst/>
            <a:gdLst/>
            <a:ahLst/>
            <a:cxnLst/>
            <a:rect l="0" t="0" r="r" b="b"/>
            <a:pathLst>
              <a:path w="540" h="506">
                <a:moveTo>
                  <a:pt x="481" y="0"/>
                </a:moveTo>
                <a:cubicBezTo>
                  <a:pt x="465" y="69"/>
                  <a:pt x="421" y="162"/>
                  <a:pt x="293" y="279"/>
                </a:cubicBezTo>
                <a:cubicBezTo>
                  <a:pt x="166" y="395"/>
                  <a:pt x="70" y="430"/>
                  <a:pt x="0" y="440"/>
                </a:cubicBezTo>
                <a:cubicBezTo>
                  <a:pt x="58" y="505"/>
                  <a:pt x="214" y="457"/>
                  <a:pt x="345" y="337"/>
                </a:cubicBezTo>
                <a:cubicBezTo>
                  <a:pt x="477" y="216"/>
                  <a:pt x="539" y="65"/>
                  <a:pt x="481" y="0"/>
                </a:cubicBezTo>
              </a:path>
            </a:pathLst>
          </a:custGeom>
          <a:solidFill>
            <a:srgbClr val="666666"/>
          </a:solidFill>
          <a:ln>
            <a:noFill/>
          </a:ln>
        </p:spPr>
        <p:style>
          <a:lnRef idx="0">
            <a:scrgbClr r="0" g="0" b="0"/>
          </a:lnRef>
          <a:fillRef idx="0">
            <a:scrgbClr r="0" g="0" b="0"/>
          </a:fillRef>
          <a:effectRef idx="0">
            <a:scrgbClr r="0" g="0" b="0"/>
          </a:effectRef>
          <a:fontRef idx="minor"/>
        </p:style>
      </p:sp>
      <p:sp>
        <p:nvSpPr>
          <p:cNvPr id="29" name="CustomShape 22"/>
          <p:cNvSpPr/>
          <p:nvPr/>
        </p:nvSpPr>
        <p:spPr>
          <a:xfrm>
            <a:off x="5378400" y="5835942"/>
            <a:ext cx="108000" cy="108360"/>
          </a:xfrm>
          <a:custGeom>
            <a:avLst/>
            <a:gdLst/>
            <a:ahLst/>
            <a:cxnLst/>
            <a:rect l="0" t="0" r="r" b="b"/>
            <a:pathLst>
              <a:path w="302" h="303">
                <a:moveTo>
                  <a:pt x="144" y="0"/>
                </a:moveTo>
                <a:lnTo>
                  <a:pt x="301" y="302"/>
                </a:lnTo>
                <a:lnTo>
                  <a:pt x="0" y="302"/>
                </a:lnTo>
                <a:lnTo>
                  <a:pt x="144" y="0"/>
                </a:lnTo>
              </a:path>
            </a:pathLst>
          </a:custGeom>
          <a:solidFill>
            <a:srgbClr val="666666"/>
          </a:solidFill>
          <a:ln w="18360">
            <a:solidFill>
              <a:srgbClr val="666666"/>
            </a:solidFill>
            <a:round/>
          </a:ln>
        </p:spPr>
        <p:style>
          <a:lnRef idx="0">
            <a:scrgbClr r="0" g="0" b="0"/>
          </a:lnRef>
          <a:fillRef idx="0">
            <a:scrgbClr r="0" g="0" b="0"/>
          </a:fillRef>
          <a:effectRef idx="0">
            <a:scrgbClr r="0" g="0" b="0"/>
          </a:effectRef>
          <a:fontRef idx="minor"/>
        </p:style>
      </p:sp>
      <p:pic>
        <p:nvPicPr>
          <p:cNvPr id="30" name="Picture 29"/>
          <p:cNvPicPr/>
          <p:nvPr/>
        </p:nvPicPr>
        <p:blipFill>
          <a:blip r:embed="rId4" cstate="email">
            <a:extLst>
              <a:ext uri="{28A0092B-C50C-407E-A947-70E740481C1C}">
                <a14:useLocalDpi xmlns:a14="http://schemas.microsoft.com/office/drawing/2010/main"/>
              </a:ext>
            </a:extLst>
          </a:blip>
          <a:stretch/>
        </p:blipFill>
        <p:spPr>
          <a:xfrm>
            <a:off x="320760" y="685800"/>
            <a:ext cx="3032040" cy="5355102"/>
          </a:xfrm>
          <a:prstGeom prst="rect">
            <a:avLst/>
          </a:prstGeom>
          <a:ln>
            <a:noFill/>
          </a:ln>
        </p:spPr>
      </p:pic>
    </p:spTree>
    <p:extLst>
      <p:ext uri="{BB962C8B-B14F-4D97-AF65-F5344CB8AC3E}">
        <p14:creationId xmlns:p14="http://schemas.microsoft.com/office/powerpoint/2010/main" val="54715552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6" name="Date Placeholder 59"/>
          <p:cNvSpPr>
            <a:spLocks noGrp="1"/>
          </p:cNvSpPr>
          <p:nvPr>
            <p:ph type="dt" sz="quarter" idx="10"/>
          </p:nvPr>
        </p:nvSpPr>
        <p:spPr/>
        <p:txBody>
          <a:bodyPr/>
          <a:lstStyle/>
          <a:p>
            <a:pPr>
              <a:defRPr/>
            </a:pPr>
            <a:r>
              <a:rPr lang="en-US"/>
              <a:t>14/10/16</a:t>
            </a:r>
          </a:p>
        </p:txBody>
      </p:sp>
      <p:sp>
        <p:nvSpPr>
          <p:cNvPr id="23577" name="Footer Placeholder 60"/>
          <p:cNvSpPr>
            <a:spLocks noGrp="1"/>
          </p:cNvSpPr>
          <p:nvPr>
            <p:ph type="ftr" sz="quarter" idx="11"/>
          </p:nvPr>
        </p:nvSpPr>
        <p:spPr/>
        <p:txBody>
          <a:bodyPr/>
          <a:lstStyle/>
          <a:p>
            <a:pPr>
              <a:defRPr/>
            </a:pPr>
            <a:r>
              <a:rPr lang="en-US"/>
              <a:t>Z. Hampel-Arias, IIHE</a:t>
            </a:r>
          </a:p>
        </p:txBody>
      </p:sp>
      <p:cxnSp>
        <p:nvCxnSpPr>
          <p:cNvPr id="63" name="Straight Connector 62"/>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1989" name="Content Placeholder 2"/>
          <p:cNvSpPr>
            <a:spLocks noGrp="1"/>
          </p:cNvSpPr>
          <p:nvPr>
            <p:ph idx="1"/>
          </p:nvPr>
        </p:nvSpPr>
        <p:spPr>
          <a:xfrm>
            <a:off x="5029200" y="1600200"/>
            <a:ext cx="3505200" cy="3505200"/>
          </a:xfrm>
          <a:extLst>
            <a:ext uri="{91240B29-F687-4f45-9708-019B960494DF}">
              <a14:hiddenLine xmlns:a14="http://schemas.microsoft.com/office/drawing/2010/main" w="19050">
                <a:solidFill>
                  <a:srgbClr val="000000"/>
                </a:solidFill>
                <a:miter lim="800000"/>
                <a:headEnd/>
                <a:tailEnd/>
              </a14:hiddenLine>
            </a:ext>
          </a:extLst>
        </p:spPr>
        <p:txBody>
          <a:bodyPr/>
          <a:lstStyle/>
          <a:p>
            <a:pPr marL="0" indent="0" algn="just" eaLnBrk="1" hangingPunct="1">
              <a:buFont typeface="Arial" charset="0"/>
              <a:buNone/>
            </a:pPr>
            <a:r>
              <a:rPr lang="en-US" sz="2000" dirty="0" smtClean="0">
                <a:latin typeface="Arial" charset="0"/>
                <a:ea typeface="ＭＳ Ｐゴシック" charset="0"/>
                <a:cs typeface="Arial" charset="0"/>
              </a:rPr>
              <a:t>Arrival Direction</a:t>
            </a:r>
          </a:p>
          <a:p>
            <a:pPr algn="just" eaLnBrk="1" hangingPunct="1">
              <a:buFont typeface="Arial"/>
              <a:buChar char="•"/>
            </a:pPr>
            <a:r>
              <a:rPr lang="en-US" sz="2000" dirty="0" smtClean="0">
                <a:latin typeface="Arial" charset="0"/>
                <a:ea typeface="ＭＳ Ｐゴシック" charset="0"/>
                <a:cs typeface="Arial" charset="0"/>
              </a:rPr>
              <a:t>Timing</a:t>
            </a:r>
          </a:p>
          <a:p>
            <a:pPr algn="just" eaLnBrk="1" hangingPunct="1">
              <a:buFont typeface="Arial"/>
              <a:buChar char="•"/>
            </a:pPr>
            <a:r>
              <a:rPr lang="en-US" sz="2000" dirty="0" smtClean="0">
                <a:latin typeface="Arial" charset="0"/>
                <a:ea typeface="ＭＳ Ｐゴシック" charset="0"/>
                <a:cs typeface="Arial" charset="0"/>
              </a:rPr>
              <a:t>Charge Distribution</a:t>
            </a:r>
            <a:endParaRPr lang="en-US" sz="2000" dirty="0">
              <a:latin typeface="Arial" charset="0"/>
              <a:ea typeface="ＭＳ Ｐゴシック" charset="0"/>
              <a:cs typeface="Arial" charset="0"/>
            </a:endParaRPr>
          </a:p>
          <a:p>
            <a:pPr marL="0" indent="0" algn="just" eaLnBrk="1" hangingPunct="1">
              <a:buFont typeface="Arial" charset="0"/>
              <a:buNone/>
            </a:pPr>
            <a:r>
              <a:rPr lang="en-US" sz="2000" dirty="0" smtClean="0">
                <a:latin typeface="Arial" charset="0"/>
                <a:ea typeface="ＭＳ Ｐゴシック" charset="0"/>
                <a:cs typeface="Arial" charset="0"/>
              </a:rPr>
              <a:t>Core Position (  )</a:t>
            </a:r>
          </a:p>
          <a:p>
            <a:pPr algn="just" eaLnBrk="1" hangingPunct="1"/>
            <a:r>
              <a:rPr lang="en-US" sz="2000" dirty="0" smtClean="0">
                <a:latin typeface="Arial" charset="0"/>
                <a:ea typeface="ＭＳ Ｐゴシック" charset="0"/>
                <a:cs typeface="Arial" charset="0"/>
              </a:rPr>
              <a:t>Lateral distribution</a:t>
            </a:r>
          </a:p>
          <a:p>
            <a:pPr algn="just" eaLnBrk="1" hangingPunct="1"/>
            <a:r>
              <a:rPr lang="en-US" sz="2000" dirty="0" smtClean="0">
                <a:latin typeface="Arial" charset="0"/>
                <a:ea typeface="ＭＳ Ｐゴシック" charset="0"/>
                <a:cs typeface="Arial" charset="0"/>
              </a:rPr>
              <a:t>Fit to modified NKG</a:t>
            </a:r>
          </a:p>
        </p:txBody>
      </p:sp>
      <p:sp>
        <p:nvSpPr>
          <p:cNvPr id="71" name="Title 8"/>
          <p:cNvSpPr txBox="1">
            <a:spLocks/>
          </p:cNvSpPr>
          <p:nvPr/>
        </p:nvSpPr>
        <p:spPr bwMode="auto">
          <a:xfrm>
            <a:off x="0" y="0"/>
            <a:ext cx="7791450" cy="685800"/>
          </a:xfrm>
          <a:prstGeom prst="rect">
            <a:avLst/>
          </a:prstGeom>
          <a:gradFill flip="none" rotWithShape="1">
            <a:gsLst>
              <a:gs pos="19000">
                <a:schemeClr val="accent4">
                  <a:lumMod val="75000"/>
                </a:schemeClr>
              </a:gs>
              <a:gs pos="100000">
                <a:srgbClr val="FFFFFF"/>
              </a:gs>
            </a:gsLst>
            <a:lin ang="0" scaled="1"/>
            <a:tileRect/>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1" charset="-128"/>
                <a:cs typeface="ＭＳ Ｐゴシック" pitchFamily="1" charset="-128"/>
              </a:defRPr>
            </a:lvl1pPr>
            <a:lvl2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2pPr>
            <a:lvl3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3pPr>
            <a:lvl4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4pPr>
            <a:lvl5pPr algn="ctr" defTabSz="457200" rtl="0" eaLnBrk="0" fontAlgn="base" hangingPunct="0">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cs typeface="ＭＳ Ｐゴシック" pitchFamily="1" charset="-128"/>
              </a:defRPr>
            </a:lvl9pPr>
          </a:lstStyle>
          <a:p>
            <a:pPr algn="l" eaLnBrk="1" fontAlgn="auto" hangingPunct="1">
              <a:spcAft>
                <a:spcPts val="0"/>
              </a:spcAft>
              <a:defRPr/>
            </a:pPr>
            <a:r>
              <a:rPr lang="en-US" sz="3600" dirty="0" smtClean="0">
                <a:solidFill>
                  <a:schemeClr val="bg1"/>
                </a:solidFill>
              </a:rPr>
              <a:t>Event Reconstruction</a:t>
            </a:r>
          </a:p>
        </p:txBody>
      </p:sp>
      <p:pic>
        <p:nvPicPr>
          <p:cNvPr id="41991" name="Picture 5" descr="HAWC.tif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6A9C71-FCAD-A84B-8700-78F0FD22FCDC}" type="slidenum">
              <a:rPr lang="en-US" sz="1200">
                <a:solidFill>
                  <a:srgbClr val="898989"/>
                </a:solidFill>
              </a:rPr>
              <a:pPr eaLnBrk="1" hangingPunct="1"/>
              <a:t>56</a:t>
            </a:fld>
            <a:endParaRPr lang="en-US" sz="1200">
              <a:solidFill>
                <a:srgbClr val="898989"/>
              </a:solidFill>
            </a:endParaRPr>
          </a:p>
        </p:txBody>
      </p:sp>
      <p:pic>
        <p:nvPicPr>
          <p:cNvPr id="10" name="Picture 2" descr="Event-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905000"/>
            <a:ext cx="457200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txBox="1">
            <a:spLocks/>
          </p:cNvSpPr>
          <p:nvPr/>
        </p:nvSpPr>
        <p:spPr bwMode="auto">
          <a:xfrm>
            <a:off x="685800" y="1371600"/>
            <a:ext cx="350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 uri="{FAA26D3D-D897-4be2-8F04-BA451C77F1D7}">
              <ma14:placeholderFlag xmlns:ma14="http://schemas.microsoft.com/office/mac/drawingml/2011/main" val="1"/>
            </a:ext>
          </a:extLst>
        </p:spPr>
        <p:txBody>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None/>
            </a:pPr>
            <a:r>
              <a:rPr lang="en-US" sz="2000" dirty="0" smtClean="0">
                <a:cs typeface="Arial" charset="0"/>
              </a:rPr>
              <a:t>Typical high multiplicity event</a:t>
            </a:r>
            <a:endParaRPr lang="en-US" sz="2000" dirty="0">
              <a:cs typeface="Arial" charset="0"/>
            </a:endParaRPr>
          </a:p>
        </p:txBody>
      </p:sp>
      <p:sp>
        <p:nvSpPr>
          <p:cNvPr id="3" name="5-Point Star 2"/>
          <p:cNvSpPr/>
          <p:nvPr/>
        </p:nvSpPr>
        <p:spPr>
          <a:xfrm>
            <a:off x="6781800" y="2819400"/>
            <a:ext cx="152400" cy="152400"/>
          </a:xfrm>
          <a:prstGeom prst="star5">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ontent Placeholder 2"/>
          <p:cNvSpPr txBox="1">
            <a:spLocks/>
          </p:cNvSpPr>
          <p:nvPr/>
        </p:nvSpPr>
        <p:spPr bwMode="auto">
          <a:xfrm>
            <a:off x="990600" y="1295400"/>
            <a:ext cx="7239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86868">
              <a:lnSpc>
                <a:spcPct val="150000"/>
              </a:lnSpc>
            </a:pPr>
            <a:r>
              <a:rPr lang="en-US" u="sng" dirty="0" smtClean="0">
                <a:cs typeface="Arial" charset="0"/>
              </a:rPr>
              <a:t>Probing the </a:t>
            </a:r>
            <a:r>
              <a:rPr lang="en-US" b="1" u="sng" dirty="0" smtClean="0">
                <a:cs typeface="Arial" charset="0"/>
              </a:rPr>
              <a:t>VHE</a:t>
            </a:r>
            <a:r>
              <a:rPr lang="en-US" u="sng" dirty="0" smtClean="0">
                <a:cs typeface="Arial" charset="0"/>
              </a:rPr>
              <a:t> sky</a:t>
            </a:r>
          </a:p>
          <a:p>
            <a:pPr marL="544068" indent="-365760">
              <a:lnSpc>
                <a:spcPct val="150000"/>
              </a:lnSpc>
              <a:buFont typeface="+mj-lt"/>
              <a:buAutoNum type="arabicPeriod"/>
            </a:pPr>
            <a:r>
              <a:rPr lang="en-US" dirty="0" smtClean="0">
                <a:cs typeface="Arial" charset="0"/>
              </a:rPr>
              <a:t>Use gammas to identify and characterize galactic </a:t>
            </a:r>
            <a:r>
              <a:rPr lang="en-US" dirty="0">
                <a:cs typeface="Arial" charset="0"/>
              </a:rPr>
              <a:t>cosmic ray </a:t>
            </a:r>
            <a:r>
              <a:rPr lang="en-US" dirty="0" smtClean="0">
                <a:cs typeface="Arial" charset="0"/>
              </a:rPr>
              <a:t>acceleration sites</a:t>
            </a:r>
          </a:p>
          <a:p>
            <a:pPr marL="544068" indent="-365760">
              <a:lnSpc>
                <a:spcPct val="150000"/>
              </a:lnSpc>
              <a:buFont typeface="+mj-lt"/>
              <a:buAutoNum type="arabicPeriod"/>
            </a:pPr>
            <a:r>
              <a:rPr lang="en-US" dirty="0" smtClean="0">
                <a:cs typeface="Arial" charset="0"/>
              </a:rPr>
              <a:t>Measure cosmic ray energy spectra and arrival distribution to understand galactic environment</a:t>
            </a:r>
          </a:p>
          <a:p>
            <a:pPr marL="86868">
              <a:lnSpc>
                <a:spcPct val="150000"/>
              </a:lnSpc>
            </a:pPr>
            <a:endParaRPr lang="en-US" dirty="0">
              <a:cs typeface="Arial" charset="0"/>
            </a:endParaRPr>
          </a:p>
          <a:p>
            <a:pPr marL="86868" algn="ctr">
              <a:lnSpc>
                <a:spcPct val="150000"/>
              </a:lnSpc>
            </a:pPr>
            <a:r>
              <a:rPr lang="en-US" u="sng" dirty="0" smtClean="0">
                <a:cs typeface="Arial" charset="0"/>
              </a:rPr>
              <a:t>HAWC can measure both!</a:t>
            </a:r>
          </a:p>
        </p:txBody>
      </p:sp>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Date Placeholder 1"/>
          <p:cNvSpPr>
            <a:spLocks noGrp="1"/>
          </p:cNvSpPr>
          <p:nvPr>
            <p:ph type="dt" sz="quarter" idx="10"/>
          </p:nvPr>
        </p:nvSpPr>
        <p:spPr/>
        <p:txBody>
          <a:bodyPr/>
          <a:lstStyle/>
          <a:p>
            <a:pPr>
              <a:defRPr/>
            </a:pPr>
            <a:r>
              <a:rPr lang="en-US"/>
              <a:t>14/10/16</a:t>
            </a:r>
            <a:endParaRPr lang="en-US" dirty="0"/>
          </a:p>
        </p:txBody>
      </p:sp>
      <p:sp>
        <p:nvSpPr>
          <p:cNvPr id="30" name="Footer Placeholder 2"/>
          <p:cNvSpPr>
            <a:spLocks noGrp="1"/>
          </p:cNvSpPr>
          <p:nvPr>
            <p:ph type="ftr" sz="quarter" idx="11"/>
          </p:nvPr>
        </p:nvSpPr>
        <p:spPr/>
        <p:txBody>
          <a:bodyPr/>
          <a:lstStyle/>
          <a:p>
            <a:pPr>
              <a:defRPr/>
            </a:pPr>
            <a:r>
              <a:rPr lang="en-US" dirty="0"/>
              <a:t>Z. Hampel-Arias, IIHE</a:t>
            </a:r>
          </a:p>
        </p:txBody>
      </p:sp>
      <p:sp>
        <p:nvSpPr>
          <p:cNvPr id="12" name="Title 8"/>
          <p:cNvSpPr>
            <a:spLocks noGrp="1"/>
          </p:cNvSpPr>
          <p:nvPr>
            <p:ph type="title"/>
          </p:nvPr>
        </p:nvSpPr>
        <p:spPr>
          <a:xfrm>
            <a:off x="0" y="0"/>
            <a:ext cx="7791450" cy="685800"/>
          </a:xfrm>
          <a:gradFill flip="none" rotWithShape="1">
            <a:gsLst>
              <a:gs pos="31000">
                <a:schemeClr val="accent4">
                  <a:lumMod val="75000"/>
                </a:schemeClr>
              </a:gs>
              <a:gs pos="100000">
                <a:srgbClr val="FFFFFF"/>
              </a:gs>
            </a:gsLst>
            <a:lin ang="0" scaled="1"/>
            <a:tileRect/>
          </a:gradFill>
        </p:spPr>
        <p:txBody>
          <a:bodyPr rtlCol="0">
            <a:normAutofit/>
          </a:bodyPr>
          <a:lstStyle/>
          <a:p>
            <a:pPr algn="l" eaLnBrk="1" fontAlgn="auto" hangingPunct="1">
              <a:spcAft>
                <a:spcPts val="0"/>
              </a:spcAft>
              <a:defRPr/>
            </a:pPr>
            <a:r>
              <a:rPr lang="en-US" sz="3600" dirty="0" smtClean="0">
                <a:solidFill>
                  <a:schemeClr val="bg1"/>
                </a:solidFill>
              </a:rPr>
              <a:t>Very High Energy </a:t>
            </a:r>
            <a:r>
              <a:rPr lang="en-US" sz="3600" b="1" dirty="0" smtClean="0">
                <a:solidFill>
                  <a:schemeClr val="bg1"/>
                </a:solidFill>
              </a:rPr>
              <a:t>Astronomy</a:t>
            </a:r>
          </a:p>
        </p:txBody>
      </p:sp>
      <p:pic>
        <p:nvPicPr>
          <p:cNvPr id="22534" name="Picture 5" descr="HAWC.tif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45FCD1-A970-1C49-B59E-B102E3615D3F}" type="slidenum">
              <a:rPr lang="en-US" sz="1200">
                <a:solidFill>
                  <a:srgbClr val="898989"/>
                </a:solidFill>
              </a:rPr>
              <a:pPr eaLnBrk="1" hangingPunct="1"/>
              <a:t>6</a:t>
            </a:fld>
            <a:endParaRPr lang="en-US" sz="1200">
              <a:solidFill>
                <a:srgbClr val="898989"/>
              </a:solidFill>
            </a:endParaRPr>
          </a:p>
        </p:txBody>
      </p:sp>
      <p:sp>
        <p:nvSpPr>
          <p:cNvPr id="45" name="Content Placeholder 2"/>
          <p:cNvSpPr txBox="1">
            <a:spLocks/>
          </p:cNvSpPr>
          <p:nvPr/>
        </p:nvSpPr>
        <p:spPr bwMode="auto">
          <a:xfrm>
            <a:off x="152400" y="5638800"/>
            <a:ext cx="1600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50000"/>
              </a:lnSpc>
            </a:pPr>
            <a:r>
              <a:rPr lang="en-US" sz="1600" b="1" dirty="0" smtClean="0">
                <a:ln>
                  <a:solidFill>
                    <a:srgbClr val="FFFFFF"/>
                  </a:solidFill>
                </a:ln>
                <a:solidFill>
                  <a:schemeClr val="bg1"/>
                </a:solidFill>
              </a:rPr>
              <a:t>Crab Nebula</a:t>
            </a:r>
            <a:endParaRPr lang="en-US" sz="1600" b="1" dirty="0">
              <a:ln>
                <a:solidFill>
                  <a:srgbClr val="FFFFFF"/>
                </a:solidFill>
              </a:ln>
              <a:solidFill>
                <a:schemeClr val="bg1"/>
              </a:solidFill>
            </a:endParaRPr>
          </a:p>
        </p:txBody>
      </p:sp>
    </p:spTree>
    <p:extLst>
      <p:ext uri="{BB962C8B-B14F-4D97-AF65-F5344CB8AC3E}">
        <p14:creationId xmlns:p14="http://schemas.microsoft.com/office/powerpoint/2010/main" val="266314120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HAWC_POD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18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0" y="6172200"/>
            <a:ext cx="9144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quarter" idx="10"/>
          </p:nvPr>
        </p:nvSpPr>
        <p:spPr/>
        <p:txBody>
          <a:bodyPr/>
          <a:lstStyle/>
          <a:p>
            <a:pPr>
              <a:defRPr/>
            </a:pPr>
            <a:r>
              <a:rPr lang="en-US"/>
              <a:t>14/10/16</a:t>
            </a:r>
          </a:p>
        </p:txBody>
      </p:sp>
      <p:sp>
        <p:nvSpPr>
          <p:cNvPr id="3" name="Footer Placeholder 2"/>
          <p:cNvSpPr>
            <a:spLocks noGrp="1"/>
          </p:cNvSpPr>
          <p:nvPr>
            <p:ph type="ftr" sz="quarter" idx="11"/>
          </p:nvPr>
        </p:nvSpPr>
        <p:spPr/>
        <p:txBody>
          <a:bodyPr/>
          <a:lstStyle/>
          <a:p>
            <a:pPr>
              <a:defRPr/>
            </a:pPr>
            <a:r>
              <a:rPr lang="en-US"/>
              <a:t>Z. Hampel-Arias, IIHE</a:t>
            </a:r>
            <a:endParaRPr lang="en-US" dirty="0"/>
          </a:p>
        </p:txBody>
      </p:sp>
      <p:sp>
        <p:nvSpPr>
          <p:cNvPr id="2662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1A83D3-7E51-9D4E-B383-8006B0DB13C5}" type="slidenum">
              <a:rPr lang="en-US" sz="1200">
                <a:solidFill>
                  <a:srgbClr val="898989"/>
                </a:solidFill>
              </a:rPr>
              <a:pPr eaLnBrk="1" hangingPunct="1"/>
              <a:t>7</a:t>
            </a:fld>
            <a:endParaRPr lang="en-US" sz="1200">
              <a:solidFill>
                <a:srgbClr val="898989"/>
              </a:solidFill>
            </a:endParaRPr>
          </a:p>
        </p:txBody>
      </p:sp>
      <p:sp>
        <p:nvSpPr>
          <p:cNvPr id="11" name="TextBox 2"/>
          <p:cNvSpPr txBox="1">
            <a:spLocks noChangeArrowheads="1"/>
          </p:cNvSpPr>
          <p:nvPr/>
        </p:nvSpPr>
        <p:spPr bwMode="auto">
          <a:xfrm>
            <a:off x="0" y="0"/>
            <a:ext cx="9144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eaLnBrk="1" hangingPunct="1">
              <a:lnSpc>
                <a:spcPct val="120000"/>
              </a:lnSpc>
              <a:defRPr/>
            </a:pPr>
            <a:r>
              <a:rPr lang="en-US" sz="3600" dirty="0" smtClean="0">
                <a:solidFill>
                  <a:srgbClr val="000000"/>
                </a:solidFill>
              </a:rPr>
              <a:t>Outline</a:t>
            </a:r>
          </a:p>
          <a:p>
            <a:pPr marL="0" indent="0" algn="ctr" eaLnBrk="1" hangingPunct="1">
              <a:lnSpc>
                <a:spcPct val="120000"/>
              </a:lnSpc>
              <a:defRPr/>
            </a:pPr>
            <a:endParaRPr lang="en-US" sz="3000" dirty="0" smtClean="0">
              <a:solidFill>
                <a:srgbClr val="000000"/>
              </a:solidFill>
            </a:endParaRPr>
          </a:p>
          <a:p>
            <a:pPr lvl="5" eaLnBrk="1" hangingPunct="1">
              <a:lnSpc>
                <a:spcPct val="120000"/>
              </a:lnSpc>
              <a:buFont typeface="Arial" charset="0"/>
              <a:buChar char="•"/>
              <a:defRPr/>
            </a:pPr>
            <a:r>
              <a:rPr lang="en-US" sz="3000" dirty="0" smtClean="0">
                <a:solidFill>
                  <a:srgbClr val="000000"/>
                </a:solidFill>
              </a:rPr>
              <a:t>Very High Energy Astronomy</a:t>
            </a:r>
          </a:p>
          <a:p>
            <a:pPr lvl="5" eaLnBrk="1" hangingPunct="1">
              <a:lnSpc>
                <a:spcPct val="120000"/>
              </a:lnSpc>
              <a:buFont typeface="Arial" charset="0"/>
              <a:buChar char="•"/>
              <a:defRPr/>
            </a:pPr>
            <a:r>
              <a:rPr lang="en-US" sz="3000" b="1" u="sng" dirty="0" smtClean="0">
                <a:solidFill>
                  <a:srgbClr val="000000"/>
                </a:solidFill>
              </a:rPr>
              <a:t>The HAWC Observatory</a:t>
            </a:r>
          </a:p>
          <a:p>
            <a:pPr lvl="5" eaLnBrk="1" hangingPunct="1">
              <a:lnSpc>
                <a:spcPct val="120000"/>
              </a:lnSpc>
              <a:buFont typeface="Arial" charset="0"/>
              <a:buChar char="•"/>
              <a:defRPr/>
            </a:pPr>
            <a:r>
              <a:rPr lang="en-US" sz="3000" dirty="0" smtClean="0">
                <a:solidFill>
                  <a:srgbClr val="000000"/>
                </a:solidFill>
              </a:rPr>
              <a:t>Experimental Results</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066800"/>
            <a:ext cx="9144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28678" name="Content Placeholder 2"/>
          <p:cNvSpPr>
            <a:spLocks noGrp="1"/>
          </p:cNvSpPr>
          <p:nvPr>
            <p:ph idx="1"/>
          </p:nvPr>
        </p:nvSpPr>
        <p:spPr>
          <a:xfrm>
            <a:off x="0" y="228600"/>
            <a:ext cx="9144000" cy="838200"/>
          </a:xfrm>
        </p:spPr>
        <p:txBody>
          <a:bodyPr/>
          <a:lstStyle/>
          <a:p>
            <a:pPr marL="0" indent="0" algn="ctr" defTabSz="1058863" eaLnBrk="1" hangingPunct="1">
              <a:buNone/>
            </a:pPr>
            <a:r>
              <a:rPr lang="en-US" sz="3600" b="1" dirty="0" smtClean="0">
                <a:latin typeface="Arial" charset="0"/>
                <a:ea typeface="ＭＳ Ｐゴシック" charset="0"/>
                <a:cs typeface="Arial" charset="0"/>
              </a:rPr>
              <a:t>H</a:t>
            </a:r>
            <a:r>
              <a:rPr lang="en-US" sz="3600" dirty="0" smtClean="0">
                <a:latin typeface="Arial" charset="0"/>
                <a:ea typeface="ＭＳ Ｐゴシック" charset="0"/>
                <a:cs typeface="Arial" charset="0"/>
              </a:rPr>
              <a:t>igh </a:t>
            </a:r>
            <a:r>
              <a:rPr lang="en-US" sz="3600" b="1" dirty="0" smtClean="0">
                <a:latin typeface="Arial" charset="0"/>
                <a:ea typeface="ＭＳ Ｐゴシック" charset="0"/>
                <a:cs typeface="Arial" charset="0"/>
              </a:rPr>
              <a:t>A</a:t>
            </a:r>
            <a:r>
              <a:rPr lang="en-US" sz="3600" dirty="0" smtClean="0">
                <a:latin typeface="Arial" charset="0"/>
                <a:ea typeface="ＭＳ Ｐゴシック" charset="0"/>
                <a:cs typeface="Arial" charset="0"/>
              </a:rPr>
              <a:t>ltitude </a:t>
            </a:r>
            <a:r>
              <a:rPr lang="en-US" sz="3600" b="1" dirty="0" smtClean="0">
                <a:latin typeface="Arial" charset="0"/>
                <a:ea typeface="ＭＳ Ｐゴシック" charset="0"/>
                <a:cs typeface="Arial" charset="0"/>
              </a:rPr>
              <a:t>W</a:t>
            </a:r>
            <a:r>
              <a:rPr lang="en-US" sz="3600" dirty="0" smtClean="0">
                <a:latin typeface="Arial" charset="0"/>
                <a:ea typeface="ＭＳ Ｐゴシック" charset="0"/>
                <a:cs typeface="Arial" charset="0"/>
              </a:rPr>
              <a:t>ater </a:t>
            </a:r>
            <a:r>
              <a:rPr lang="en-US" sz="3600" b="1" dirty="0" smtClean="0">
                <a:latin typeface="Arial" charset="0"/>
                <a:ea typeface="ＭＳ Ｐゴシック" charset="0"/>
                <a:cs typeface="Arial" charset="0"/>
              </a:rPr>
              <a:t>C</a:t>
            </a:r>
            <a:r>
              <a:rPr lang="en-US" sz="3600" dirty="0" smtClean="0">
                <a:latin typeface="Arial" charset="0"/>
                <a:ea typeface="ＭＳ Ｐゴシック" charset="0"/>
                <a:cs typeface="Arial" charset="0"/>
              </a:rPr>
              <a:t>herenkov</a:t>
            </a:r>
          </a:p>
        </p:txBody>
      </p:sp>
      <p:sp>
        <p:nvSpPr>
          <p:cNvPr id="2867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9EDCC6-2580-9240-A193-4B6371BE80C9}" type="slidenum">
              <a:rPr lang="en-US" sz="1200">
                <a:solidFill>
                  <a:srgbClr val="898989"/>
                </a:solidFill>
              </a:rPr>
              <a:pPr eaLnBrk="1" hangingPunct="1"/>
              <a:t>8</a:t>
            </a:fld>
            <a:endParaRPr lang="en-US" sz="1200">
              <a:solidFill>
                <a:srgbClr val="898989"/>
              </a:solidFill>
            </a:endParaRPr>
          </a:p>
        </p:txBody>
      </p:sp>
      <p:sp>
        <p:nvSpPr>
          <p:cNvPr id="20" name="Line 4"/>
          <p:cNvSpPr/>
          <p:nvPr/>
        </p:nvSpPr>
        <p:spPr>
          <a:xfrm flipV="1">
            <a:off x="4572000" y="3810000"/>
            <a:ext cx="1295400" cy="304800"/>
          </a:xfrm>
          <a:prstGeom prst="line">
            <a:avLst/>
          </a:prstGeom>
          <a:ln w="18360">
            <a:solidFill>
              <a:srgbClr val="FF0000"/>
            </a:solidFill>
            <a:round/>
          </a:ln>
        </p:spPr>
        <p:style>
          <a:lnRef idx="0">
            <a:scrgbClr r="0" g="0" b="0"/>
          </a:lnRef>
          <a:fillRef idx="0">
            <a:scrgbClr r="0" g="0" b="0"/>
          </a:fillRef>
          <a:effectRef idx="0">
            <a:scrgbClr r="0" g="0" b="0"/>
          </a:effectRef>
          <a:fontRef idx="minor"/>
        </p:style>
      </p:sp>
      <p:sp>
        <p:nvSpPr>
          <p:cNvPr id="21" name="CustomShape 5"/>
          <p:cNvSpPr/>
          <p:nvPr/>
        </p:nvSpPr>
        <p:spPr>
          <a:xfrm>
            <a:off x="5867400" y="3795713"/>
            <a:ext cx="635000" cy="319087"/>
          </a:xfrm>
          <a:prstGeom prst="rect">
            <a:avLst/>
          </a:prstGeom>
          <a:noFill/>
          <a:ln w="18360">
            <a:solidFill>
              <a:srgbClr val="FF0000"/>
            </a:solidFill>
            <a:round/>
          </a:ln>
        </p:spPr>
        <p:style>
          <a:lnRef idx="0">
            <a:scrgbClr r="0" g="0" b="0"/>
          </a:lnRef>
          <a:fillRef idx="0">
            <a:scrgbClr r="0" g="0" b="0"/>
          </a:fillRef>
          <a:effectRef idx="0">
            <a:scrgbClr r="0" g="0" b="0"/>
          </a:effectRef>
          <a:fontRef idx="minor"/>
        </p:style>
      </p:sp>
      <p:sp>
        <p:nvSpPr>
          <p:cNvPr id="23" name="Line 6"/>
          <p:cNvSpPr/>
          <p:nvPr/>
        </p:nvSpPr>
        <p:spPr>
          <a:xfrm flipV="1">
            <a:off x="4572000" y="4114800"/>
            <a:ext cx="1295400" cy="1905000"/>
          </a:xfrm>
          <a:prstGeom prst="line">
            <a:avLst/>
          </a:prstGeom>
          <a:ln w="18360">
            <a:solidFill>
              <a:srgbClr val="FF0000"/>
            </a:solidFill>
            <a:round/>
          </a:ln>
        </p:spPr>
        <p:style>
          <a:lnRef idx="0">
            <a:scrgbClr r="0" g="0" b="0"/>
          </a:lnRef>
          <a:fillRef idx="0">
            <a:scrgbClr r="0" g="0" b="0"/>
          </a:fillRef>
          <a:effectRef idx="0">
            <a:scrgbClr r="0" g="0" b="0"/>
          </a:effectRef>
          <a:fontRef idx="minor"/>
        </p:style>
      </p:sp>
      <p:pic>
        <p:nvPicPr>
          <p:cNvPr id="28683" name="Picture 2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4133850"/>
            <a:ext cx="4595813" cy="1885950"/>
          </a:xfrm>
          <a:prstGeom prst="rect">
            <a:avLst/>
          </a:prstGeom>
          <a:noFill/>
          <a:ln w="18360">
            <a:solidFill>
              <a:srgbClr val="FF0000"/>
            </a:solidFill>
            <a:round/>
            <a:headEnd/>
            <a:tailEnd/>
          </a:ln>
          <a:extLst>
            <a:ext uri="{909E8E84-426E-40dd-AFC4-6F175D3DCCD1}">
              <a14:hiddenFill xmlns:a14="http://schemas.microsoft.com/office/drawing/2010/main">
                <a:solidFill>
                  <a:srgbClr val="FFFFFF"/>
                </a:solidFill>
              </a14:hiddenFill>
            </a:ext>
          </a:extLst>
        </p:spPr>
      </p:pic>
      <p:sp>
        <p:nvSpPr>
          <p:cNvPr id="25" name="TextShape 3"/>
          <p:cNvSpPr txBox="1"/>
          <p:nvPr/>
        </p:nvSpPr>
        <p:spPr>
          <a:xfrm>
            <a:off x="7696200" y="2786063"/>
            <a:ext cx="1447800" cy="871537"/>
          </a:xfrm>
          <a:prstGeom prst="rect">
            <a:avLst/>
          </a:prstGeom>
          <a:noFill/>
          <a:ln>
            <a:noFill/>
          </a:ln>
        </p:spPr>
        <p:txBody>
          <a:bodyPr lIns="90000" tIns="45000" rIns="90000" bIns="45000"/>
          <a:lstStyle/>
          <a:p>
            <a:pPr>
              <a:defRPr/>
            </a:pPr>
            <a:r>
              <a:rPr lang="en-US" sz="1400" b="1" spc="-1" dirty="0">
                <a:solidFill>
                  <a:srgbClr val="FFFFFF"/>
                </a:solidFill>
                <a:uFill>
                  <a:solidFill>
                    <a:srgbClr val="FFFFFF"/>
                  </a:solidFill>
                </a:uFill>
                <a:latin typeface="Calibri" pitchFamily="34" charset="0"/>
                <a:ea typeface="Verdana" pitchFamily="34" charset="0"/>
                <a:cs typeface="Verdana" pitchFamily="34" charset="0"/>
              </a:rPr>
              <a:t>L</a:t>
            </a:r>
            <a:r>
              <a:rPr lang="en-US" sz="1400" spc="-1" dirty="0">
                <a:solidFill>
                  <a:srgbClr val="FFFFFF"/>
                </a:solidFill>
                <a:uFill>
                  <a:solidFill>
                    <a:srgbClr val="FFFFFF"/>
                  </a:solidFill>
                </a:uFill>
                <a:latin typeface="Calibri" pitchFamily="34" charset="0"/>
                <a:ea typeface="Verdana" pitchFamily="34" charset="0"/>
                <a:cs typeface="Verdana" pitchFamily="34" charset="0"/>
              </a:rPr>
              <a:t>arge </a:t>
            </a:r>
            <a:r>
              <a:rPr lang="en-US" sz="1400" b="1" spc="-1" dirty="0">
                <a:solidFill>
                  <a:srgbClr val="FFFFFF"/>
                </a:solidFill>
                <a:uFill>
                  <a:solidFill>
                    <a:srgbClr val="FFFFFF"/>
                  </a:solidFill>
                </a:uFill>
                <a:latin typeface="Calibri" pitchFamily="34" charset="0"/>
                <a:ea typeface="Verdana" pitchFamily="34" charset="0"/>
                <a:cs typeface="Verdana" pitchFamily="34" charset="0"/>
              </a:rPr>
              <a:t>M</a:t>
            </a:r>
            <a:r>
              <a:rPr lang="en-US" sz="1400" spc="-1" dirty="0">
                <a:solidFill>
                  <a:srgbClr val="FFFFFF"/>
                </a:solidFill>
                <a:uFill>
                  <a:solidFill>
                    <a:srgbClr val="FFFFFF"/>
                  </a:solidFill>
                </a:uFill>
                <a:latin typeface="Calibri" pitchFamily="34" charset="0"/>
                <a:ea typeface="Verdana" pitchFamily="34" charset="0"/>
                <a:cs typeface="Verdana" pitchFamily="34" charset="0"/>
              </a:rPr>
              <a:t>illimeter </a:t>
            </a:r>
            <a:r>
              <a:rPr lang="en-US" sz="1400" b="1" spc="-1" dirty="0">
                <a:solidFill>
                  <a:srgbClr val="FFFFFF"/>
                </a:solidFill>
                <a:uFill>
                  <a:solidFill>
                    <a:srgbClr val="FFFFFF"/>
                  </a:solidFill>
                </a:uFill>
                <a:latin typeface="Calibri" pitchFamily="34" charset="0"/>
                <a:ea typeface="Verdana" pitchFamily="34" charset="0"/>
                <a:cs typeface="Verdana" pitchFamily="34" charset="0"/>
              </a:rPr>
              <a:t>T</a:t>
            </a:r>
            <a:r>
              <a:rPr lang="en-US" sz="1400" spc="-1" dirty="0">
                <a:solidFill>
                  <a:srgbClr val="FFFFFF"/>
                </a:solidFill>
                <a:uFill>
                  <a:solidFill>
                    <a:srgbClr val="FFFFFF"/>
                  </a:solidFill>
                </a:uFill>
                <a:latin typeface="Calibri" pitchFamily="34" charset="0"/>
                <a:ea typeface="Verdana" pitchFamily="34" charset="0"/>
                <a:cs typeface="Verdana" pitchFamily="34" charset="0"/>
              </a:rPr>
              <a:t>elescope</a:t>
            </a:r>
            <a:endParaRPr lang="en-US" spc="-1" dirty="0">
              <a:solidFill>
                <a:srgbClr val="000000"/>
              </a:solidFill>
              <a:uFill>
                <a:solidFill>
                  <a:srgbClr val="FFFFFF"/>
                </a:solidFill>
              </a:uFill>
              <a:latin typeface="Calibri" pitchFamily="34" charset="0"/>
              <a:ea typeface="Verdana" pitchFamily="34" charset="0"/>
              <a:cs typeface="Verdana" pitchFamily="34" charset="0"/>
            </a:endParaRPr>
          </a:p>
        </p:txBody>
      </p:sp>
      <p:pic>
        <p:nvPicPr>
          <p:cNvPr id="28685" name="Picture 5" descr="HAWC.tif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24838" y="0"/>
            <a:ext cx="9191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Shape 3"/>
          <p:cNvSpPr txBox="1"/>
          <p:nvPr/>
        </p:nvSpPr>
        <p:spPr>
          <a:xfrm>
            <a:off x="1524000" y="1143001"/>
            <a:ext cx="1447800" cy="380999"/>
          </a:xfrm>
          <a:prstGeom prst="rect">
            <a:avLst/>
          </a:prstGeom>
          <a:noFill/>
          <a:ln>
            <a:noFill/>
          </a:ln>
        </p:spPr>
        <p:txBody>
          <a:bodyPr lIns="90000" tIns="45000" rIns="90000" bIns="45000"/>
          <a:lstStyle/>
          <a:p>
            <a:pPr>
              <a:defRPr/>
            </a:pPr>
            <a:r>
              <a:rPr lang="en-US" sz="1400" b="1" spc="-1" dirty="0" smtClean="0">
                <a:solidFill>
                  <a:srgbClr val="FFFFFF"/>
                </a:solidFill>
                <a:uFill>
                  <a:solidFill>
                    <a:srgbClr val="FFFFFF"/>
                  </a:solidFill>
                </a:uFill>
                <a:latin typeface="Calibri" pitchFamily="34" charset="0"/>
                <a:ea typeface="Verdana" pitchFamily="34" charset="0"/>
                <a:cs typeface="Verdana" pitchFamily="34" charset="0"/>
              </a:rPr>
              <a:t>Pico de Orizaba</a:t>
            </a:r>
          </a:p>
          <a:p>
            <a:pPr>
              <a:defRPr/>
            </a:pPr>
            <a:r>
              <a:rPr lang="en-US" sz="1400" b="1" spc="-1" dirty="0" smtClean="0">
                <a:solidFill>
                  <a:srgbClr val="FFFFFF"/>
                </a:solidFill>
                <a:uFill>
                  <a:solidFill>
                    <a:srgbClr val="FFFFFF"/>
                  </a:solidFill>
                </a:uFill>
                <a:latin typeface="Calibri" pitchFamily="34" charset="0"/>
                <a:ea typeface="Verdana" pitchFamily="34" charset="0"/>
                <a:cs typeface="Verdana" pitchFamily="34" charset="0"/>
              </a:rPr>
              <a:t>5160 m </a:t>
            </a:r>
            <a:r>
              <a:rPr lang="en-US" sz="1400" b="1" spc="-1" dirty="0" err="1" smtClean="0">
                <a:solidFill>
                  <a:srgbClr val="FFFFFF"/>
                </a:solidFill>
                <a:uFill>
                  <a:solidFill>
                    <a:srgbClr val="FFFFFF"/>
                  </a:solidFill>
                </a:uFill>
                <a:latin typeface="Calibri" pitchFamily="34" charset="0"/>
                <a:ea typeface="Verdana" pitchFamily="34" charset="0"/>
                <a:cs typeface="Verdana" pitchFamily="34" charset="0"/>
              </a:rPr>
              <a:t>a.s.l</a:t>
            </a:r>
            <a:r>
              <a:rPr lang="en-US" sz="1400" b="1" spc="-1" dirty="0" smtClean="0">
                <a:solidFill>
                  <a:srgbClr val="FFFFFF"/>
                </a:solidFill>
                <a:uFill>
                  <a:solidFill>
                    <a:srgbClr val="FFFFFF"/>
                  </a:solidFill>
                </a:uFill>
                <a:latin typeface="Calibri" pitchFamily="34" charset="0"/>
                <a:ea typeface="Verdana" pitchFamily="34" charset="0"/>
                <a:cs typeface="Verdana" pitchFamily="34" charset="0"/>
              </a:rPr>
              <a:t>.</a:t>
            </a:r>
            <a:endParaRPr lang="en-US" spc="-1" dirty="0">
              <a:solidFill>
                <a:srgbClr val="000000"/>
              </a:solidFill>
              <a:uFill>
                <a:solidFill>
                  <a:srgbClr val="FFFFFF"/>
                </a:solidFill>
              </a:uFill>
              <a:latin typeface="Calibri" pitchFamily="34" charset="0"/>
              <a:ea typeface="Verdana" pitchFamily="34" charset="0"/>
              <a:cs typeface="Verdana" pitchFamily="34" charset="0"/>
            </a:endParaRPr>
          </a:p>
        </p:txBody>
      </p:sp>
      <p:sp>
        <p:nvSpPr>
          <p:cNvPr id="15" name="TextBox 2"/>
          <p:cNvSpPr txBox="1">
            <a:spLocks noChangeArrowheads="1"/>
          </p:cNvSpPr>
          <p:nvPr/>
        </p:nvSpPr>
        <p:spPr bwMode="auto">
          <a:xfrm>
            <a:off x="4191000" y="990600"/>
            <a:ext cx="4953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defRPr/>
            </a:pPr>
            <a:r>
              <a:rPr lang="en-US" sz="2000" dirty="0" smtClean="0">
                <a:cs typeface="Arial" charset="0"/>
              </a:rPr>
              <a:t>Air shower </a:t>
            </a:r>
            <a:r>
              <a:rPr lang="en-US" sz="2000" dirty="0">
                <a:cs typeface="Arial" charset="0"/>
              </a:rPr>
              <a:t>a</a:t>
            </a:r>
            <a:r>
              <a:rPr lang="en-US" sz="2000" dirty="0" smtClean="0">
                <a:cs typeface="Arial" charset="0"/>
              </a:rPr>
              <a:t>rray near Puebla, Mexico</a:t>
            </a:r>
          </a:p>
          <a:p>
            <a:pPr>
              <a:buFont typeface="Arial" charset="0"/>
              <a:buChar char="•"/>
              <a:defRPr/>
            </a:pPr>
            <a:r>
              <a:rPr lang="en-US" sz="2000" dirty="0" smtClean="0">
                <a:cs typeface="Arial" charset="0"/>
              </a:rPr>
              <a:t>4,100 </a:t>
            </a:r>
            <a:r>
              <a:rPr lang="en-US" sz="2000" dirty="0">
                <a:cs typeface="Arial" charset="0"/>
              </a:rPr>
              <a:t>m </a:t>
            </a:r>
            <a:r>
              <a:rPr lang="en-US" sz="2000" dirty="0" err="1">
                <a:cs typeface="Arial" charset="0"/>
              </a:rPr>
              <a:t>a.s.l</a:t>
            </a:r>
            <a:r>
              <a:rPr lang="en-US" sz="2000" dirty="0">
                <a:cs typeface="Arial" charset="0"/>
              </a:rPr>
              <a:t>.</a:t>
            </a:r>
          </a:p>
          <a:p>
            <a:pPr>
              <a:buFont typeface="Arial" charset="0"/>
              <a:buChar char="•"/>
              <a:defRPr/>
            </a:pPr>
            <a:r>
              <a:rPr lang="en-US" sz="2000" dirty="0" smtClean="0">
                <a:cs typeface="Arial" charset="0"/>
              </a:rPr>
              <a:t>300 </a:t>
            </a:r>
            <a:r>
              <a:rPr lang="en-US" sz="2000" dirty="0">
                <a:cs typeface="Arial" charset="0"/>
              </a:rPr>
              <a:t>optically isolated water tanks</a:t>
            </a:r>
          </a:p>
          <a:p>
            <a:pPr>
              <a:buFont typeface="Arial" charset="0"/>
              <a:buChar char="•"/>
              <a:defRPr/>
            </a:pPr>
            <a:r>
              <a:rPr lang="en-US" sz="2000" dirty="0" smtClean="0">
                <a:cs typeface="Arial" charset="0"/>
              </a:rPr>
              <a:t>Dense 22,000 </a:t>
            </a:r>
            <a:r>
              <a:rPr lang="en-US" sz="2000" dirty="0">
                <a:cs typeface="Arial" charset="0"/>
              </a:rPr>
              <a:t>m</a:t>
            </a:r>
            <a:r>
              <a:rPr lang="en-US" sz="2000" baseline="30000" dirty="0">
                <a:cs typeface="Arial" charset="0"/>
              </a:rPr>
              <a:t>2</a:t>
            </a:r>
            <a:r>
              <a:rPr lang="en-US" sz="2000" dirty="0">
                <a:cs typeface="Arial" charset="0"/>
              </a:rPr>
              <a:t> coverage</a:t>
            </a:r>
          </a:p>
          <a:p>
            <a:pPr>
              <a:buFont typeface="Arial" charset="0"/>
              <a:buChar char="•"/>
              <a:defRPr/>
            </a:pPr>
            <a:r>
              <a:rPr lang="en-US" sz="2000" dirty="0" smtClean="0">
                <a:cs typeface="Arial" charset="0"/>
              </a:rPr>
              <a:t>~95% </a:t>
            </a:r>
            <a:r>
              <a:rPr lang="en-US" sz="2000" dirty="0">
                <a:cs typeface="Arial" charset="0"/>
              </a:rPr>
              <a:t>duty cycle</a:t>
            </a:r>
          </a:p>
          <a:p>
            <a:pPr>
              <a:buFont typeface="Arial" charset="0"/>
              <a:buChar char="•"/>
              <a:defRPr/>
            </a:pPr>
            <a:r>
              <a:rPr lang="en-US" sz="2000" dirty="0" smtClean="0">
                <a:cs typeface="Arial" charset="0"/>
              </a:rPr>
              <a:t>~</a:t>
            </a:r>
            <a:r>
              <a:rPr lang="en-US" sz="2000" dirty="0">
                <a:cs typeface="Arial" charset="0"/>
              </a:rPr>
              <a:t>2 </a:t>
            </a:r>
            <a:r>
              <a:rPr lang="en-US" sz="2000" dirty="0" err="1">
                <a:cs typeface="Arial" charset="0"/>
              </a:rPr>
              <a:t>sr</a:t>
            </a:r>
            <a:r>
              <a:rPr lang="en-US" sz="2000" dirty="0">
                <a:cs typeface="Arial" charset="0"/>
              </a:rPr>
              <a:t> field of </a:t>
            </a:r>
            <a:r>
              <a:rPr lang="en-US" sz="2000" dirty="0" smtClean="0">
                <a:cs typeface="Arial" charset="0"/>
              </a:rPr>
              <a:t>view</a:t>
            </a:r>
            <a:endParaRPr lang="en-US" sz="2000" dirty="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1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Connector 21"/>
          <p:cNvCxnSpPr/>
          <p:nvPr/>
        </p:nvCxnSpPr>
        <p:spPr>
          <a:xfrm>
            <a:off x="0" y="6170613"/>
            <a:ext cx="9144000"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Date Placeholder 1"/>
          <p:cNvSpPr>
            <a:spLocks noGrp="1"/>
          </p:cNvSpPr>
          <p:nvPr>
            <p:ph type="dt" sz="quarter" idx="10"/>
          </p:nvPr>
        </p:nvSpPr>
        <p:spPr/>
        <p:txBody>
          <a:bodyPr/>
          <a:lstStyle/>
          <a:p>
            <a:pPr>
              <a:defRPr/>
            </a:pPr>
            <a:r>
              <a:rPr lang="en-US"/>
              <a:t>14/10/16</a:t>
            </a:r>
          </a:p>
        </p:txBody>
      </p:sp>
      <p:sp>
        <p:nvSpPr>
          <p:cNvPr id="30" name="Footer Placeholder 2"/>
          <p:cNvSpPr>
            <a:spLocks noGrp="1"/>
          </p:cNvSpPr>
          <p:nvPr>
            <p:ph type="ftr" sz="quarter" idx="11"/>
          </p:nvPr>
        </p:nvSpPr>
        <p:spPr/>
        <p:txBody>
          <a:bodyPr/>
          <a:lstStyle/>
          <a:p>
            <a:pPr>
              <a:defRPr/>
            </a:pPr>
            <a:r>
              <a:rPr lang="en-US"/>
              <a:t>Z. Hampel-Arias, IIHE</a:t>
            </a:r>
            <a:endParaRPr lang="en-US" dirty="0"/>
          </a:p>
        </p:txBody>
      </p:sp>
      <p:sp>
        <p:nvSpPr>
          <p:cNvPr id="3072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70E3B3E-7D94-8C4D-A9B1-3E4AF9BCE52B}" type="slidenum">
              <a:rPr lang="en-US" sz="1200">
                <a:solidFill>
                  <a:srgbClr val="898989"/>
                </a:solidFill>
              </a:rPr>
              <a:pPr eaLnBrk="1" hangingPunct="1"/>
              <a:t>9</a:t>
            </a:fld>
            <a:endParaRPr lang="en-US" sz="1200">
              <a:solidFill>
                <a:srgbClr val="898989"/>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20596</TotalTime>
  <Words>2888</Words>
  <Application>Microsoft Macintosh PowerPoint</Application>
  <PresentationFormat>On-screen Show (4:3)</PresentationFormat>
  <Paragraphs>688</Paragraphs>
  <Slides>56</Slides>
  <Notes>49</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Office Theme</vt:lpstr>
      <vt:lpstr>Equation</vt:lpstr>
      <vt:lpstr>PowerPoint Presentation</vt:lpstr>
      <vt:lpstr>PowerPoint Presentation</vt:lpstr>
      <vt:lpstr>Galactic Cosmic Rays</vt:lpstr>
      <vt:lpstr>Universe in Multi-Messengers</vt:lpstr>
      <vt:lpstr>Galactic Gamma Source</vt:lpstr>
      <vt:lpstr>Very High Energy Astronomy</vt:lpstr>
      <vt:lpstr>PowerPoint Presentation</vt:lpstr>
      <vt:lpstr>PowerPoint Presentation</vt:lpstr>
      <vt:lpstr>PowerPoint Presentation</vt:lpstr>
      <vt:lpstr>  Construction</vt:lpstr>
      <vt:lpstr> The HAWC Collaboration</vt:lpstr>
      <vt:lpstr>On the Shoulders of Milagro</vt:lpstr>
      <vt:lpstr>Detector Complementarity</vt:lpstr>
      <vt:lpstr>Science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Detector Response to Cosmic Rays</vt:lpstr>
      <vt:lpstr>Reconstructed Data Sample</vt:lpstr>
      <vt:lpstr>Unfolded Spectrum</vt:lpstr>
      <vt:lpstr>Comparison to Other Experiments</vt:lpstr>
      <vt:lpstr>PowerPoint Presentation</vt:lpstr>
      <vt:lpstr>PowerPoint Presentation</vt:lpstr>
      <vt:lpstr>PowerPoint Presentation</vt:lpstr>
      <vt:lpstr>PowerPoint Presentation</vt:lpstr>
      <vt:lpstr>Outrigger Extension</vt:lpstr>
      <vt:lpstr>  Conclusions &amp; Outlook</vt:lpstr>
      <vt:lpstr> </vt:lpstr>
      <vt:lpstr>   Los Backups</vt:lpstr>
      <vt:lpstr>PowerPoint Presentation</vt:lpstr>
      <vt:lpstr>PowerPoint Presentation</vt:lpstr>
      <vt:lpstr>PowerPoint Presentation</vt:lpstr>
      <vt:lpstr>PowerPoint Presentation</vt:lpstr>
      <vt:lpstr>Energy Bins for Maps</vt:lpstr>
      <vt:lpstr>Reconstruction: Cosmic Rays</vt:lpstr>
      <vt:lpstr>Reconstruction: Gamma Rays</vt:lpstr>
      <vt:lpstr>PowerPoint Presentation</vt:lpstr>
      <vt:lpstr> HAWC Data Sample</vt:lpstr>
      <vt:lpstr>Bayesian Unfolding: Machinery</vt:lpstr>
      <vt:lpstr>  Bayesian Unfolding Procedure</vt:lpstr>
      <vt:lpstr>  Bayesian Unfolding Procedure</vt:lpstr>
      <vt:lpstr>  Spectrum: Power Law Fit</vt:lpstr>
      <vt:lpstr>  CREAM Model Abundances</vt:lpstr>
      <vt:lpstr>PowerPoint Presentation</vt:lpstr>
      <vt:lpstr>PowerPoint Presentation</vt:lpstr>
      <vt:lpstr> MC Details</vt:lpstr>
      <vt:lpstr>Sensitivity to Point Sources</vt:lpstr>
      <vt:lpstr>PowerPoint Presentation</vt:lpstr>
      <vt:lpstr>PowerPoint Presentation</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ME964 Generic Presentation</dc:title>
  <dc:creator>Dan Negrut</dc:creator>
  <cp:lastModifiedBy>Zigfried Hampel-Arias</cp:lastModifiedBy>
  <cp:revision>3079</cp:revision>
  <cp:lastPrinted>2016-10-12T21:34:13Z</cp:lastPrinted>
  <dcterms:created xsi:type="dcterms:W3CDTF">2013-09-25T12:52:01Z</dcterms:created>
  <dcterms:modified xsi:type="dcterms:W3CDTF">2016-10-14T13:18:33Z</dcterms:modified>
</cp:coreProperties>
</file>