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101F98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228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101F98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457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101F98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101F98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914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101F98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11430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101F98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101F98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1600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101F98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1828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101F98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" name="Shape 1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/>
          </p:nvPr>
        </p:nvSpPr>
        <p:spPr>
          <a:xfrm>
            <a:off x="952500" y="114300"/>
            <a:ext cx="11099800" cy="1146027"/>
          </a:xfrm>
          <a:prstGeom prst="rect">
            <a:avLst/>
          </a:prstGeom>
        </p:spPr>
        <p:txBody>
          <a:bodyPr/>
          <a:lstStyle>
            <a:lvl1pPr defTabSz="91440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5" name="Shape 85"/>
          <p:cNvSpPr/>
          <p:nvPr>
            <p:ph type="sldNum" sz="quarter" idx="2"/>
          </p:nvPr>
        </p:nvSpPr>
        <p:spPr>
          <a:xfrm>
            <a:off x="12571475" y="9340850"/>
            <a:ext cx="396749" cy="406400"/>
          </a:xfrm>
          <a:prstGeom prst="rect">
            <a:avLst/>
          </a:prstGeom>
        </p:spPr>
        <p:txBody>
          <a:bodyPr/>
          <a:lstStyle>
            <a:lvl1pPr>
              <a:defRPr i="1"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4600"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3" name="Shape 93"/>
          <p:cNvSpPr/>
          <p:nvPr>
            <p:ph type="sldNum" sz="quarter" idx="2"/>
          </p:nvPr>
        </p:nvSpPr>
        <p:spPr>
          <a:xfrm>
            <a:off x="12599697" y="9378068"/>
            <a:ext cx="368504" cy="381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title"/>
          </p:nvPr>
        </p:nvSpPr>
        <p:spPr>
          <a:xfrm>
            <a:off x="952500" y="114300"/>
            <a:ext cx="11099800" cy="1146027"/>
          </a:xfrm>
          <a:prstGeom prst="rect">
            <a:avLst/>
          </a:prstGeom>
        </p:spPr>
        <p:txBody>
          <a:bodyPr/>
          <a:lstStyle>
            <a:lvl1pPr defTabSz="914400">
              <a:lnSpc>
                <a:spcPct val="93000"/>
              </a:lnSpc>
              <a:defRPr sz="50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1" name="Shape 101"/>
          <p:cNvSpPr/>
          <p:nvPr>
            <p:ph type="sldNum" sz="quarter" idx="2"/>
          </p:nvPr>
        </p:nvSpPr>
        <p:spPr>
          <a:xfrm>
            <a:off x="12596875" y="9340850"/>
            <a:ext cx="396749" cy="406400"/>
          </a:xfrm>
          <a:prstGeom prst="rect">
            <a:avLst/>
          </a:prstGeom>
        </p:spPr>
        <p:txBody>
          <a:bodyPr/>
          <a:lstStyle>
            <a:lvl1pPr>
              <a:defRPr i="1"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xfrm>
            <a:off x="952500" y="0"/>
            <a:ext cx="11099800" cy="1146027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Shape 109"/>
          <p:cNvSpPr/>
          <p:nvPr>
            <p:ph type="sldNum" sz="quarter" idx="2"/>
          </p:nvPr>
        </p:nvSpPr>
        <p:spPr>
          <a:xfrm>
            <a:off x="12636922" y="9359110"/>
            <a:ext cx="368504" cy="381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title"/>
          </p:nvPr>
        </p:nvSpPr>
        <p:spPr>
          <a:xfrm>
            <a:off x="952500" y="304800"/>
            <a:ext cx="11099800" cy="980133"/>
          </a:xfrm>
          <a:prstGeom prst="rect">
            <a:avLst/>
          </a:prstGeom>
        </p:spPr>
        <p:txBody>
          <a:bodyPr/>
          <a:lstStyle>
            <a:lvl1pPr defTabSz="914400">
              <a:defRPr sz="4600"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7" name="Shape 11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95111" indent="-395111" defTabSz="914400">
              <a:lnSpc>
                <a:spcPct val="120000"/>
              </a:lnSpc>
              <a:spcBef>
                <a:spcPts val="0"/>
              </a:spcBef>
              <a:defRPr sz="3800">
                <a:solidFill>
                  <a:srgbClr val="101F98"/>
                </a:solidFill>
                <a:uFill>
                  <a:solidFill>
                    <a:srgbClr val="000099"/>
                  </a:solidFill>
                </a:uFill>
              </a:defRPr>
            </a:lvl1pPr>
            <a:lvl2pPr marL="790222" indent="-345722" defTabSz="914400">
              <a:lnSpc>
                <a:spcPct val="120000"/>
              </a:lnSpc>
              <a:spcBef>
                <a:spcPts val="0"/>
              </a:spcBef>
              <a:defRPr sz="2800">
                <a:solidFill>
                  <a:srgbClr val="101F98"/>
                </a:solidFill>
                <a:uFill>
                  <a:solidFill>
                    <a:srgbClr val="000099"/>
                  </a:solidFill>
                </a:uFill>
              </a:defRPr>
            </a:lvl2pPr>
            <a:lvl3pPr marL="1210027" indent="-321027" defTabSz="914400">
              <a:lnSpc>
                <a:spcPct val="120000"/>
              </a:lnSpc>
              <a:spcBef>
                <a:spcPts val="0"/>
              </a:spcBef>
              <a:defRPr sz="2600">
                <a:solidFill>
                  <a:srgbClr val="101F98"/>
                </a:solidFill>
                <a:uFill>
                  <a:solidFill>
                    <a:srgbClr val="000099"/>
                  </a:solidFill>
                </a:uFill>
              </a:defRPr>
            </a:lvl3pPr>
            <a:lvl4pPr marL="1654527" indent="-321027" defTabSz="914400">
              <a:spcBef>
                <a:spcPts val="0"/>
              </a:spcBef>
              <a:defRPr sz="2600">
                <a:solidFill>
                  <a:srgbClr val="101F98"/>
                </a:solidFill>
                <a:uFill>
                  <a:solidFill>
                    <a:srgbClr val="000099"/>
                  </a:solidFill>
                </a:uFill>
              </a:defRPr>
            </a:lvl4pPr>
            <a:lvl5pPr marL="2099027" indent="-321027" defTabSz="914400">
              <a:spcBef>
                <a:spcPts val="0"/>
              </a:spcBef>
              <a:defRPr sz="2600">
                <a:solidFill>
                  <a:srgbClr val="101F98"/>
                </a:solidFill>
                <a:uFill>
                  <a:solidFill>
                    <a:srgbClr val="00009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hape 118"/>
          <p:cNvSpPr/>
          <p:nvPr>
            <p:ph type="sldNum" sz="quarter" idx="2"/>
          </p:nvPr>
        </p:nvSpPr>
        <p:spPr>
          <a:xfrm>
            <a:off x="12540608" y="9321351"/>
            <a:ext cx="368505" cy="381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Num" sz="quarter" idx="2"/>
          </p:nvPr>
        </p:nvSpPr>
        <p:spPr>
          <a:xfrm>
            <a:off x="12551274" y="9274951"/>
            <a:ext cx="453527" cy="451108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i="1"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6" name="Shape 126"/>
          <p:cNvSpPr/>
          <p:nvPr>
            <p:ph type="title"/>
          </p:nvPr>
        </p:nvSpPr>
        <p:spPr>
          <a:xfrm>
            <a:off x="975359" y="-325121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50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Shape 127"/>
          <p:cNvSpPr/>
          <p:nvPr>
            <p:ph type="body" idx="1"/>
          </p:nvPr>
        </p:nvSpPr>
        <p:spPr>
          <a:xfrm>
            <a:off x="975359" y="1733973"/>
            <a:ext cx="11054082" cy="6935894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sz="44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19100" defTabSz="1300480">
              <a:spcBef>
                <a:spcPts val="1000"/>
              </a:spcBef>
              <a:buSzPct val="100000"/>
              <a:defRPr sz="44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sz="44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" name="Shape 2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8" name="Shape 2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xfrm>
            <a:off x="952500" y="304800"/>
            <a:ext cx="11099800" cy="98013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95111" indent="-395111">
              <a:lnSpc>
                <a:spcPct val="120000"/>
              </a:lnSpc>
              <a:spcBef>
                <a:spcPts val="0"/>
              </a:spcBef>
              <a:defRPr sz="3800">
                <a:solidFill>
                  <a:srgbClr val="101F98"/>
                </a:solidFill>
              </a:defRPr>
            </a:lvl1pPr>
            <a:lvl2pPr marL="790222" indent="-345722">
              <a:lnSpc>
                <a:spcPct val="120000"/>
              </a:lnSpc>
              <a:spcBef>
                <a:spcPts val="0"/>
              </a:spcBef>
              <a:defRPr sz="2800">
                <a:solidFill>
                  <a:srgbClr val="101F98"/>
                </a:solidFill>
              </a:defRPr>
            </a:lvl2pPr>
            <a:lvl3pPr marL="1185333" indent="-296333">
              <a:lnSpc>
                <a:spcPct val="120000"/>
              </a:lnSpc>
              <a:spcBef>
                <a:spcPts val="0"/>
              </a:spcBef>
              <a:defRPr sz="2400">
                <a:solidFill>
                  <a:srgbClr val="101F98"/>
                </a:solidFill>
              </a:defRPr>
            </a:lvl3pPr>
            <a:lvl4pPr marL="1629833" indent="-296333">
              <a:spcBef>
                <a:spcPts val="0"/>
              </a:spcBef>
              <a:defRPr sz="2400">
                <a:solidFill>
                  <a:srgbClr val="101F98"/>
                </a:solidFill>
              </a:defRPr>
            </a:lvl4pPr>
            <a:lvl5pPr marL="2074333" indent="-296333">
              <a:spcBef>
                <a:spcPts val="0"/>
              </a:spcBef>
              <a:defRPr sz="2400">
                <a:solidFill>
                  <a:srgbClr val="101F9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hape 37"/>
          <p:cNvSpPr/>
          <p:nvPr>
            <p:ph type="sldNum" sz="quarter" idx="2"/>
          </p:nvPr>
        </p:nvSpPr>
        <p:spPr>
          <a:xfrm>
            <a:off x="12540608" y="9321351"/>
            <a:ext cx="368505" cy="381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1F98"/>
                </a:solidFill>
              </a:defRPr>
            </a:lvl1pPr>
            <a:lvl2pPr>
              <a:defRPr>
                <a:solidFill>
                  <a:srgbClr val="101F98"/>
                </a:solidFill>
              </a:defRPr>
            </a:lvl2pPr>
            <a:lvl3pPr>
              <a:defRPr>
                <a:solidFill>
                  <a:srgbClr val="101F98"/>
                </a:solidFill>
              </a:defRPr>
            </a:lvl3pPr>
            <a:lvl4pPr>
              <a:defRPr>
                <a:solidFill>
                  <a:srgbClr val="101F98"/>
                </a:solidFill>
              </a:defRPr>
            </a:lvl4pPr>
            <a:lvl5pPr>
              <a:defRPr>
                <a:solidFill>
                  <a:srgbClr val="101F9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title"/>
          </p:nvPr>
        </p:nvSpPr>
        <p:spPr>
          <a:xfrm>
            <a:off x="952500" y="304800"/>
            <a:ext cx="11099800" cy="98013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0" name="Shape 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95111" indent="-395111">
              <a:lnSpc>
                <a:spcPct val="120000"/>
              </a:lnSpc>
              <a:spcBef>
                <a:spcPts val="0"/>
              </a:spcBef>
              <a:defRPr sz="3800">
                <a:solidFill>
                  <a:srgbClr val="101F98"/>
                </a:solidFill>
              </a:defRPr>
            </a:lvl1pPr>
            <a:lvl2pPr marL="790222" indent="-345722">
              <a:lnSpc>
                <a:spcPct val="120000"/>
              </a:lnSpc>
              <a:spcBef>
                <a:spcPts val="0"/>
              </a:spcBef>
              <a:defRPr sz="2800">
                <a:solidFill>
                  <a:srgbClr val="101F98"/>
                </a:solidFill>
              </a:defRPr>
            </a:lvl2pPr>
            <a:lvl3pPr marL="1185333" indent="-296333">
              <a:lnSpc>
                <a:spcPct val="120000"/>
              </a:lnSpc>
              <a:spcBef>
                <a:spcPts val="0"/>
              </a:spcBef>
              <a:defRPr sz="2400">
                <a:solidFill>
                  <a:srgbClr val="101F98"/>
                </a:solidFill>
              </a:defRPr>
            </a:lvl3pPr>
            <a:lvl4pPr marL="1629833" indent="-296333">
              <a:spcBef>
                <a:spcPts val="0"/>
              </a:spcBef>
              <a:defRPr sz="2400">
                <a:solidFill>
                  <a:srgbClr val="101F98"/>
                </a:solidFill>
              </a:defRPr>
            </a:lvl4pPr>
            <a:lvl5pPr marL="2074333" indent="-296333">
              <a:spcBef>
                <a:spcPts val="0"/>
              </a:spcBef>
              <a:defRPr sz="2400">
                <a:solidFill>
                  <a:srgbClr val="101F9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hape 61"/>
          <p:cNvSpPr/>
          <p:nvPr>
            <p:ph type="sldNum" sz="quarter" idx="2"/>
          </p:nvPr>
        </p:nvSpPr>
        <p:spPr>
          <a:xfrm>
            <a:off x="12540608" y="9321351"/>
            <a:ext cx="368505" cy="381001"/>
          </a:xfrm>
          <a:prstGeom prst="rect">
            <a:avLst/>
          </a:prstGeom>
        </p:spPr>
        <p:txBody>
          <a:bodyPr/>
          <a:lstStyle>
            <a:lvl1pPr>
              <a:defRPr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Shape 69"/>
          <p:cNvSpPr/>
          <p:nvPr>
            <p:ph type="sldNum" sz="quarter" idx="2"/>
          </p:nvPr>
        </p:nvSpPr>
        <p:spPr>
          <a:xfrm>
            <a:off x="12588088" y="9350361"/>
            <a:ext cx="368504" cy="381001"/>
          </a:xfrm>
          <a:prstGeom prst="rect">
            <a:avLst/>
          </a:prstGeom>
        </p:spPr>
        <p:txBody>
          <a:bodyPr/>
          <a:lstStyle>
            <a:lvl1pPr>
              <a:defRPr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Shape 77"/>
          <p:cNvSpPr/>
          <p:nvPr>
            <p:ph type="sldNum" sz="quarter" idx="2"/>
          </p:nvPr>
        </p:nvSpPr>
        <p:spPr>
          <a:xfrm>
            <a:off x="12612076" y="9373940"/>
            <a:ext cx="368574" cy="381001"/>
          </a:xfrm>
          <a:prstGeom prst="rect">
            <a:avLst/>
          </a:prstGeom>
        </p:spPr>
        <p:txBody>
          <a:bodyPr/>
          <a:lstStyle>
            <a:lvl1pPr>
              <a:defRPr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28600"/>
            <a:ext cx="11099800" cy="1146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rgbClr val="101F98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rgbClr val="101F98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rgbClr val="101F98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rgbClr val="101F98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rgbClr val="101F98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rgbClr val="101F98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rgbClr val="101F98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rgbClr val="101F98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rgbClr val="101F98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Relationship Id="rId3" Type="http://schemas.openxmlformats.org/officeDocument/2006/relationships/image" Target="../media/image4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5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g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0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1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62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6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7.png"/><Relationship Id="rId3" Type="http://schemas.openxmlformats.org/officeDocument/2006/relationships/image" Target="../media/image6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.bmp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png"/><Relationship Id="rId3" Type="http://schemas.openxmlformats.org/officeDocument/2006/relationships/image" Target="../media/image69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acebook.com/ALICE.EXPERIMENT/" TargetMode="External"/><Relationship Id="rId3" Type="http://schemas.openxmlformats.org/officeDocument/2006/relationships/hyperlink" Target="https://twitter.com/ALICEexperiment" TargetMode="Externa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5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9.png"/><Relationship Id="rId3" Type="http://schemas.openxmlformats.org/officeDocument/2006/relationships/image" Target="../media/image67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2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5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8.png"/><Relationship Id="rId3" Type="http://schemas.openxmlformats.org/officeDocument/2006/relationships/image" Target="../media/image7.tif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9.png"/><Relationship Id="rId3" Type="http://schemas.openxmlformats.org/officeDocument/2006/relationships/image" Target="../media/image69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image" Target="../media/image105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8.png"/><Relationship Id="rId3" Type="http://schemas.openxmlformats.org/officeDocument/2006/relationships/image" Target="../media/image50.png"/><Relationship Id="rId4" Type="http://schemas.openxmlformats.org/officeDocument/2006/relationships/image" Target="../media/image52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9.png"/><Relationship Id="rId8" Type="http://schemas.openxmlformats.org/officeDocument/2006/relationships/image" Target="../media/image58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8.png"/><Relationship Id="rId5" Type="http://schemas.openxmlformats.org/officeDocument/2006/relationships/hyperlink" Target="https://madai-public.cs.unc.edu/visualization/heavy-ion-collisions/" TargetMode="External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7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0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1.png"/><Relationship Id="rId3" Type="http://schemas.openxmlformats.org/officeDocument/2006/relationships/image" Target="../media/image3.tif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8" Type="http://schemas.openxmlformats.org/officeDocument/2006/relationships/image" Target="../media/image126.pn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2.pn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3.png"/><Relationship Id="rId3" Type="http://schemas.openxmlformats.org/officeDocument/2006/relationships/image" Target="../media/image132.pn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3.png"/><Relationship Id="rId3" Type="http://schemas.openxmlformats.org/officeDocument/2006/relationships/hyperlink" Target="http://arxiv.org/abs/1410.4825" TargetMode="Externa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pn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Relationship Id="rId3" Type="http://schemas.openxmlformats.org/officeDocument/2006/relationships/image" Target="../media/image139.png"/><Relationship Id="rId4" Type="http://schemas.openxmlformats.org/officeDocument/2006/relationships/image" Target="../media/image140.png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5.png"/><Relationship Id="rId3" Type="http://schemas.openxmlformats.org/officeDocument/2006/relationships/image" Target="../media/image59.png"/><Relationship Id="rId4" Type="http://schemas.openxmlformats.org/officeDocument/2006/relationships/image" Target="../media/image58.png"/><Relationship Id="rId5" Type="http://schemas.openxmlformats.org/officeDocument/2006/relationships/image" Target="../media/image14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3.tif"/><Relationship Id="rId8" Type="http://schemas.openxmlformats.org/officeDocument/2006/relationships/image" Target="../media/image15.png"/><Relationship Id="rId9" Type="http://schemas.openxmlformats.org/officeDocument/2006/relationships/image" Target="../media/image16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Soft and hard probes of </a:t>
            </a:r>
            <a:br/>
            <a:r>
              <a:t>the Quark Gluon Plasma at the LHC</a:t>
            </a:r>
          </a:p>
        </p:txBody>
      </p:sp>
      <p:sp>
        <p:nvSpPr>
          <p:cNvPr id="137" name="Shape 137"/>
          <p:cNvSpPr/>
          <p:nvPr/>
        </p:nvSpPr>
        <p:spPr>
          <a:xfrm>
            <a:off x="3737892" y="5308599"/>
            <a:ext cx="509423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i="1"/>
            </a:pPr>
            <a:r>
              <a:t>Marco van Leeuwen</a:t>
            </a:r>
          </a:p>
          <a:p>
            <a:pPr algn="ctr">
              <a:defRPr i="1"/>
            </a:pPr>
            <a:r>
              <a:t>CERN, Nikhef and Utrecht University</a:t>
            </a:r>
          </a:p>
        </p:txBody>
      </p:sp>
      <p:pic>
        <p:nvPicPr>
          <p:cNvPr id="138" name="nikhef_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1837" y="8641121"/>
            <a:ext cx="2019181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EMMEPH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801" y="8438695"/>
            <a:ext cx="2136549" cy="118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Music_hydro_I0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7759" y="383822"/>
            <a:ext cx="5310295" cy="5310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Music_hydro_K056.png"/>
          <p:cNvPicPr>
            <a:picLocks noChangeAspect="1"/>
          </p:cNvPicPr>
          <p:nvPr/>
        </p:nvPicPr>
        <p:blipFill>
          <a:blip r:embed="rId3">
            <a:extLst/>
          </a:blip>
          <a:srcRect l="0" t="16285" r="0" b="0"/>
          <a:stretch>
            <a:fillRect/>
          </a:stretch>
        </p:blipFill>
        <p:spPr>
          <a:xfrm>
            <a:off x="7464213" y="5080000"/>
            <a:ext cx="5323841" cy="4456854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Shape 4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Higher harmonics and viscosity</a:t>
            </a:r>
          </a:p>
        </p:txBody>
      </p:sp>
      <p:sp>
        <p:nvSpPr>
          <p:cNvPr id="470" name="Shape 47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1" name="Music_hydro_I0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733973"/>
            <a:ext cx="5527041" cy="5527041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Shape 472"/>
          <p:cNvSpPr/>
          <p:nvPr/>
        </p:nvSpPr>
        <p:spPr>
          <a:xfrm>
            <a:off x="4009813" y="1083733"/>
            <a:ext cx="3796851" cy="327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Schenke and Jeon, Phys.Rev.Lett.106:042301</a:t>
            </a:r>
          </a:p>
        </p:txBody>
      </p:sp>
      <p:sp>
        <p:nvSpPr>
          <p:cNvPr id="473" name="Shape 473"/>
          <p:cNvSpPr/>
          <p:nvPr/>
        </p:nvSpPr>
        <p:spPr>
          <a:xfrm>
            <a:off x="755766" y="1494648"/>
            <a:ext cx="4868948" cy="78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general: initial state may be ‘lumpy’</a:t>
            </a:r>
          </a:p>
          <a:p>
            <a:pPr algn="ctr" defTabSz="1300480">
              <a:def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(not a smooth ellipse)</a:t>
            </a:r>
          </a:p>
        </p:txBody>
      </p:sp>
      <p:sp>
        <p:nvSpPr>
          <p:cNvPr id="474" name="Shape 474"/>
          <p:cNvSpPr/>
          <p:nvPr/>
        </p:nvSpPr>
        <p:spPr>
          <a:xfrm>
            <a:off x="6371449" y="3154115"/>
            <a:ext cx="1236809" cy="555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 sz="2800">
                <a:solidFill>
                  <a:srgbClr val="000099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t>η</a:t>
            </a:r>
            <a:r>
              <a:rPr>
                <a:latin typeface="Arial"/>
                <a:ea typeface="Arial"/>
                <a:cs typeface="Arial"/>
                <a:sym typeface="Arial"/>
              </a:rPr>
              <a:t>/s = 0</a:t>
            </a:r>
          </a:p>
        </p:txBody>
      </p:sp>
      <p:sp>
        <p:nvSpPr>
          <p:cNvPr id="475" name="Shape 475"/>
          <p:cNvSpPr/>
          <p:nvPr/>
        </p:nvSpPr>
        <p:spPr>
          <a:xfrm>
            <a:off x="5635413" y="6177279"/>
            <a:ext cx="1731142" cy="55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 sz="2800">
                <a:solidFill>
                  <a:srgbClr val="000099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t>η</a:t>
            </a:r>
            <a:r>
              <a:rPr>
                <a:latin typeface="Arial"/>
                <a:ea typeface="Arial"/>
                <a:cs typeface="Arial"/>
                <a:sym typeface="Arial"/>
              </a:rPr>
              <a:t>/s = 0.16</a:t>
            </a:r>
          </a:p>
        </p:txBody>
      </p:sp>
      <p:sp>
        <p:nvSpPr>
          <p:cNvPr id="476" name="Shape 476"/>
          <p:cNvSpPr/>
          <p:nvPr/>
        </p:nvSpPr>
        <p:spPr>
          <a:xfrm flipV="1">
            <a:off x="5527039" y="3576319"/>
            <a:ext cx="2492588" cy="108373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7" name="Shape 477"/>
          <p:cNvSpPr/>
          <p:nvPr/>
        </p:nvSpPr>
        <p:spPr>
          <a:xfrm>
            <a:off x="5527039" y="4985173"/>
            <a:ext cx="2275841" cy="140885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8" name="Shape 478"/>
          <p:cNvSpPr/>
          <p:nvPr/>
        </p:nvSpPr>
        <p:spPr>
          <a:xfrm>
            <a:off x="758613" y="7369386"/>
            <a:ext cx="6633352" cy="857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ctr"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How much of this is visible in the final state, depends on shear viscosity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η</a:t>
            </a:r>
          </a:p>
        </p:txBody>
      </p:sp>
      <p:sp>
        <p:nvSpPr>
          <p:cNvPr id="479" name="Shape 479"/>
          <p:cNvSpPr/>
          <p:nvPr/>
        </p:nvSpPr>
        <p:spPr>
          <a:xfrm>
            <a:off x="1196935" y="8467049"/>
            <a:ext cx="565457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and a number of other model parameters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Global fit: input</a:t>
            </a:r>
          </a:p>
        </p:txBody>
      </p:sp>
      <p:sp>
        <p:nvSpPr>
          <p:cNvPr id="482" name="Shape 48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3" name="observables_sampl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787" y="2331852"/>
            <a:ext cx="10912990" cy="5205353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Shape 484"/>
          <p:cNvSpPr/>
          <p:nvPr/>
        </p:nvSpPr>
        <p:spPr>
          <a:xfrm>
            <a:off x="8897520" y="990599"/>
            <a:ext cx="360426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J. E. Bernhard et al, arXiv: 1605.03954</a:t>
            </a:r>
          </a:p>
        </p:txBody>
      </p:sp>
      <p:sp>
        <p:nvSpPr>
          <p:cNvPr id="485" name="Shape 485"/>
          <p:cNvSpPr/>
          <p:nvPr/>
        </p:nvSpPr>
        <p:spPr>
          <a:xfrm>
            <a:off x="1714884" y="1529389"/>
            <a:ext cx="957503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Experimental input: yields, mean p</a:t>
            </a:r>
            <a:r>
              <a:rPr baseline="-5999"/>
              <a:t>T</a:t>
            </a:r>
            <a:r>
              <a:t> and harmonic flow vs p</a:t>
            </a:r>
            <a:r>
              <a:rPr baseline="-5999"/>
              <a:t>T</a:t>
            </a:r>
          </a:p>
        </p:txBody>
      </p:sp>
      <p:sp>
        <p:nvSpPr>
          <p:cNvPr id="486" name="Shape 486"/>
          <p:cNvSpPr/>
          <p:nvPr/>
        </p:nvSpPr>
        <p:spPr>
          <a:xfrm>
            <a:off x="3221267" y="8033263"/>
            <a:ext cx="630659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Model: initial anisotropies + medium response</a:t>
            </a:r>
          </a:p>
        </p:txBody>
      </p:sp>
      <p:sp>
        <p:nvSpPr>
          <p:cNvPr id="487" name="Shape 487"/>
          <p:cNvSpPr/>
          <p:nvPr/>
        </p:nvSpPr>
        <p:spPr>
          <a:xfrm>
            <a:off x="907745" y="8608730"/>
            <a:ext cx="1158433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A251C"/>
                </a:solidFill>
              </a:defRPr>
            </a:lvl1pPr>
          </a:lstStyle>
          <a:p>
            <a:pPr/>
            <a:r>
              <a:t>Explores a large parameter space to investigate reliability/robustness of the modeling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Global fit of initial state+hydrodynamics</a:t>
            </a:r>
          </a:p>
        </p:txBody>
      </p:sp>
      <p:sp>
        <p:nvSpPr>
          <p:cNvPr id="490" name="Shape 49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1" name="Shape 491"/>
          <p:cNvSpPr/>
          <p:nvPr/>
        </p:nvSpPr>
        <p:spPr>
          <a:xfrm>
            <a:off x="8897520" y="1130299"/>
            <a:ext cx="360426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J. E. Bernhard et al, arXiv: 1605.03954</a:t>
            </a:r>
          </a:p>
        </p:txBody>
      </p:sp>
      <p:pic>
        <p:nvPicPr>
          <p:cNvPr id="492" name="posterio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2077" y="1736717"/>
            <a:ext cx="7077866" cy="7077867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Shape 493"/>
          <p:cNvSpPr/>
          <p:nvPr/>
        </p:nvSpPr>
        <p:spPr>
          <a:xfrm>
            <a:off x="253242" y="4216400"/>
            <a:ext cx="552664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96057" indent="-496057">
              <a:tabLst>
                <a:tab pos="368300" algn="l"/>
              </a:tabLst>
              <a:defRPr sz="2000"/>
            </a:pPr>
            <a:r>
              <a:t>ε</a:t>
            </a:r>
            <a:r>
              <a:rPr baseline="-5999"/>
              <a:t>n</a:t>
            </a:r>
            <a:r>
              <a:t> : initial spatial anisotropies from initial state model</a:t>
            </a:r>
          </a:p>
          <a:p>
            <a:pPr marL="496057" indent="-496057">
              <a:tabLst>
                <a:tab pos="749300" algn="l"/>
              </a:tabLst>
              <a:defRPr sz="2000"/>
            </a:pPr>
            <a:r>
              <a:rPr i="1"/>
              <a:t>v</a:t>
            </a:r>
            <a:r>
              <a:rPr baseline="-5999"/>
              <a:t>n</a:t>
            </a:r>
            <a:r>
              <a:t> : observed final state momentum anisotropy</a:t>
            </a:r>
          </a:p>
          <a:p>
            <a:pPr marL="496057" indent="-496057">
              <a:tabLst>
                <a:tab pos="749300" algn="l"/>
              </a:tabLst>
              <a:defRPr sz="2000"/>
            </a:pPr>
            <a:r>
              <a:t>Response: modeled by hydrodynamic evolution </a:t>
            </a:r>
          </a:p>
        </p:txBody>
      </p:sp>
      <p:sp>
        <p:nvSpPr>
          <p:cNvPr id="494" name="Shape 494"/>
          <p:cNvSpPr/>
          <p:nvPr/>
        </p:nvSpPr>
        <p:spPr>
          <a:xfrm>
            <a:off x="200996" y="5865044"/>
            <a:ext cx="3653316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Total 9 parameters: </a:t>
            </a:r>
          </a:p>
          <a:p>
            <a:pPr marL="296333" indent="-296333">
              <a:buSzPct val="75000"/>
              <a:buChar char="-"/>
            </a:pPr>
            <a:r>
              <a:t>3 initial state  ⟹ ε</a:t>
            </a:r>
            <a:r>
              <a:rPr baseline="-5999"/>
              <a:t>n</a:t>
            </a:r>
          </a:p>
          <a:p>
            <a:pPr marL="296333" indent="-296333">
              <a:buSzPct val="75000"/>
              <a:buChar char="-"/>
            </a:pPr>
            <a:r>
              <a:t>4 QGP ⟹ response</a:t>
            </a:r>
          </a:p>
          <a:p>
            <a:pPr marL="296333" indent="-296333">
              <a:buSzPct val="75000"/>
              <a:buChar char="-"/>
            </a:pPr>
            <a:r>
              <a:t>2 model parameters</a:t>
            </a:r>
          </a:p>
        </p:txBody>
      </p:sp>
      <p:pic>
        <p:nvPicPr>
          <p:cNvPr id="495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063" y="1462855"/>
            <a:ext cx="5207001" cy="242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global fit to anisotropic flow: main results</a:t>
            </a:r>
          </a:p>
        </p:txBody>
      </p:sp>
      <p:sp>
        <p:nvSpPr>
          <p:cNvPr id="498" name="Shape 49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9" name="Shape 499"/>
          <p:cNvSpPr/>
          <p:nvPr/>
        </p:nvSpPr>
        <p:spPr>
          <a:xfrm>
            <a:off x="8897520" y="1206499"/>
            <a:ext cx="360426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J. E. Bernhard et al, arXiv: 1605.03954</a:t>
            </a:r>
          </a:p>
        </p:txBody>
      </p:sp>
      <p:sp>
        <p:nvSpPr>
          <p:cNvPr id="500" name="Shape 500"/>
          <p:cNvSpPr/>
          <p:nvPr/>
        </p:nvSpPr>
        <p:spPr>
          <a:xfrm>
            <a:off x="521850" y="1198564"/>
            <a:ext cx="3653316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Total 9 parameters: </a:t>
            </a:r>
          </a:p>
          <a:p>
            <a:pPr marL="296333" indent="-296333">
              <a:buSzPct val="75000"/>
              <a:buChar char="-"/>
            </a:pPr>
            <a:r>
              <a:t>3 initial state  ⟹ ε</a:t>
            </a:r>
            <a:r>
              <a:rPr baseline="-5999"/>
              <a:t>n</a:t>
            </a:r>
          </a:p>
          <a:p>
            <a:pPr marL="296333" indent="-296333">
              <a:buSzPct val="75000"/>
              <a:buChar char="-"/>
            </a:pPr>
            <a:r>
              <a:t>4 QGP ⟹ response</a:t>
            </a:r>
          </a:p>
          <a:p>
            <a:pPr marL="296333" indent="-296333">
              <a:buSzPct val="75000"/>
              <a:buChar char="-"/>
            </a:pPr>
            <a:r>
              <a:t>2 model parameters</a:t>
            </a:r>
          </a:p>
        </p:txBody>
      </p:sp>
      <p:grpSp>
        <p:nvGrpSpPr>
          <p:cNvPr id="503" name="Group 503"/>
          <p:cNvGrpSpPr/>
          <p:nvPr/>
        </p:nvGrpSpPr>
        <p:grpSpPr>
          <a:xfrm>
            <a:off x="6624667" y="1890481"/>
            <a:ext cx="6132997" cy="4360914"/>
            <a:chOff x="0" y="0"/>
            <a:chExt cx="6132996" cy="4360912"/>
          </a:xfrm>
        </p:grpSpPr>
        <p:pic>
          <p:nvPicPr>
            <p:cNvPr id="501" name="etas_estimat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570432"/>
              <a:ext cx="6132997" cy="3790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2" name="Shape 502"/>
            <p:cNvSpPr/>
            <p:nvPr/>
          </p:nvSpPr>
          <p:spPr>
            <a:xfrm>
              <a:off x="2003557" y="-1"/>
              <a:ext cx="2920902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Viscosity of the QGP</a:t>
              </a:r>
            </a:p>
          </p:txBody>
        </p:sp>
      </p:grpSp>
      <p:sp>
        <p:nvSpPr>
          <p:cNvPr id="504" name="Shape 504"/>
          <p:cNvSpPr/>
          <p:nvPr/>
        </p:nvSpPr>
        <p:spPr>
          <a:xfrm>
            <a:off x="6986987" y="6527017"/>
            <a:ext cx="596524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9A251C"/>
                </a:solidFill>
              </a:defRPr>
            </a:lvl1pPr>
          </a:lstStyle>
          <a:p>
            <a:pPr/>
            <a:r>
              <a:t>Fit constrains initial state geometry and transport properties at the same time</a:t>
            </a:r>
          </a:p>
        </p:txBody>
      </p:sp>
      <p:sp>
        <p:nvSpPr>
          <p:cNvPr id="505" name="Shape 505"/>
          <p:cNvSpPr/>
          <p:nvPr/>
        </p:nvSpPr>
        <p:spPr>
          <a:xfrm>
            <a:off x="7720273" y="7640841"/>
            <a:ext cx="419189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A251C"/>
                </a:solidFill>
              </a:defRPr>
            </a:lvl1pPr>
          </a:lstStyle>
          <a:p>
            <a:pPr/>
            <a:r>
              <a:t>Viscosity close to lower bound</a:t>
            </a:r>
          </a:p>
        </p:txBody>
      </p:sp>
      <p:grpSp>
        <p:nvGrpSpPr>
          <p:cNvPr id="508" name="Group 508"/>
          <p:cNvGrpSpPr/>
          <p:nvPr/>
        </p:nvGrpSpPr>
        <p:grpSpPr>
          <a:xfrm>
            <a:off x="602881" y="4531375"/>
            <a:ext cx="5526643" cy="2053674"/>
            <a:chOff x="0" y="0"/>
            <a:chExt cx="5526642" cy="2053672"/>
          </a:xfrm>
        </p:grpSpPr>
        <p:pic>
          <p:nvPicPr>
            <p:cNvPr id="506" name="posterior_p_arrows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526643" cy="1707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7" name="Shape 507"/>
            <p:cNvSpPr/>
            <p:nvPr/>
          </p:nvSpPr>
          <p:spPr>
            <a:xfrm>
              <a:off x="791869" y="1583772"/>
              <a:ext cx="3942904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Multiplicity production model</a:t>
              </a:r>
            </a:p>
          </p:txBody>
        </p:sp>
      </p:grpSp>
      <p:pic>
        <p:nvPicPr>
          <p:cNvPr id="50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85898" y="3813055"/>
            <a:ext cx="2262710" cy="515766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Shape 510"/>
          <p:cNvSpPr/>
          <p:nvPr/>
        </p:nvSpPr>
        <p:spPr>
          <a:xfrm>
            <a:off x="742213" y="7126257"/>
            <a:ext cx="524797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Follows an effective ‘saturation’ model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Viscosity</a:t>
            </a:r>
          </a:p>
        </p:txBody>
      </p:sp>
      <p:sp>
        <p:nvSpPr>
          <p:cNvPr id="513" name="Shape 51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4" name="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17999" b="0"/>
          <a:stretch>
            <a:fillRect/>
          </a:stretch>
        </p:blipFill>
        <p:spPr>
          <a:xfrm>
            <a:off x="6719146" y="1905000"/>
            <a:ext cx="5852161" cy="5845387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Shape 515"/>
          <p:cNvSpPr/>
          <p:nvPr/>
        </p:nvSpPr>
        <p:spPr>
          <a:xfrm>
            <a:off x="650239" y="2420619"/>
            <a:ext cx="3142828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16" name="Shape 516"/>
          <p:cNvSpPr/>
          <p:nvPr/>
        </p:nvSpPr>
        <p:spPr>
          <a:xfrm>
            <a:off x="650239" y="3179233"/>
            <a:ext cx="3142828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17" name="Shape 517"/>
          <p:cNvSpPr/>
          <p:nvPr/>
        </p:nvSpPr>
        <p:spPr>
          <a:xfrm>
            <a:off x="1950719" y="2528993"/>
            <a:ext cx="433495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18" name="Shape 518"/>
          <p:cNvSpPr/>
          <p:nvPr/>
        </p:nvSpPr>
        <p:spPr>
          <a:xfrm>
            <a:off x="1950719" y="2745739"/>
            <a:ext cx="32512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19" name="Shape 519"/>
          <p:cNvSpPr/>
          <p:nvPr/>
        </p:nvSpPr>
        <p:spPr>
          <a:xfrm>
            <a:off x="1950719" y="3070860"/>
            <a:ext cx="216748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20" name="Shape 520"/>
          <p:cNvSpPr/>
          <p:nvPr/>
        </p:nvSpPr>
        <p:spPr>
          <a:xfrm>
            <a:off x="2709333" y="2203873"/>
            <a:ext cx="1083734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21" name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3955" y="2312246"/>
            <a:ext cx="1469814" cy="950526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Shape 522"/>
          <p:cNvSpPr/>
          <p:nvPr/>
        </p:nvSpPr>
        <p:spPr>
          <a:xfrm>
            <a:off x="758613" y="1445259"/>
            <a:ext cx="4998911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Viscous liquid dissipate energy</a:t>
            </a:r>
          </a:p>
        </p:txBody>
      </p:sp>
      <p:pic>
        <p:nvPicPr>
          <p:cNvPr id="523" name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8613" y="4646506"/>
            <a:ext cx="1770098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Shape 524"/>
          <p:cNvSpPr/>
          <p:nvPr/>
        </p:nvSpPr>
        <p:spPr>
          <a:xfrm>
            <a:off x="433493" y="3912446"/>
            <a:ext cx="2692547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For a dilute gas:</a:t>
            </a:r>
          </a:p>
        </p:txBody>
      </p:sp>
      <p:pic>
        <p:nvPicPr>
          <p:cNvPr id="525" name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34453" y="4425244"/>
            <a:ext cx="1370472" cy="1088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50719" y="5201920"/>
            <a:ext cx="1083735" cy="584765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Shape 527"/>
          <p:cNvSpPr/>
          <p:nvPr/>
        </p:nvSpPr>
        <p:spPr>
          <a:xfrm>
            <a:off x="896337" y="5826759"/>
            <a:ext cx="2613296" cy="502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>
                <a:solidFill>
                  <a:srgbClr val="000099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t>η</a:t>
            </a:r>
            <a:r>
              <a:rPr>
                <a:latin typeface="Arial"/>
                <a:ea typeface="Arial"/>
                <a:cs typeface="Arial"/>
                <a:sym typeface="Arial"/>
              </a:rPr>
              <a:t> increases with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sp>
        <p:nvSpPr>
          <p:cNvPr id="528" name="Shape 528"/>
          <p:cNvSpPr/>
          <p:nvPr/>
        </p:nvSpPr>
        <p:spPr>
          <a:xfrm>
            <a:off x="325119" y="6827519"/>
            <a:ext cx="4432522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Liquid, densely packed, so:</a:t>
            </a:r>
          </a:p>
        </p:txBody>
      </p:sp>
      <p:pic>
        <p:nvPicPr>
          <p:cNvPr id="529" name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17226" y="7369386"/>
            <a:ext cx="1986845" cy="686366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Shape 530"/>
          <p:cNvSpPr/>
          <p:nvPr/>
        </p:nvSpPr>
        <p:spPr>
          <a:xfrm>
            <a:off x="541866" y="8128000"/>
            <a:ext cx="4216241" cy="380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 sz="16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</a:t>
            </a:r>
            <a:r>
              <a:rPr baseline="-20250"/>
              <a:t>vac</a:t>
            </a:r>
            <a:r>
              <a:t>: activation energy for jumps of vacancies</a:t>
            </a:r>
          </a:p>
        </p:txBody>
      </p:sp>
      <p:sp>
        <p:nvSpPr>
          <p:cNvPr id="531" name="Shape 531"/>
          <p:cNvSpPr/>
          <p:nvPr/>
        </p:nvSpPr>
        <p:spPr>
          <a:xfrm>
            <a:off x="1113084" y="8561493"/>
            <a:ext cx="2715094" cy="502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>
                <a:solidFill>
                  <a:srgbClr val="000099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t>η</a:t>
            </a:r>
            <a:r>
              <a:rPr>
                <a:latin typeface="Arial"/>
                <a:ea typeface="Arial"/>
                <a:cs typeface="Arial"/>
                <a:sym typeface="Arial"/>
              </a:rPr>
              <a:t> decreases with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sp>
        <p:nvSpPr>
          <p:cNvPr id="532" name="Shape 532"/>
          <p:cNvSpPr/>
          <p:nvPr/>
        </p:nvSpPr>
        <p:spPr>
          <a:xfrm>
            <a:off x="7694507" y="4601633"/>
            <a:ext cx="1091826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Liquid</a:t>
            </a:r>
          </a:p>
        </p:txBody>
      </p:sp>
      <p:sp>
        <p:nvSpPr>
          <p:cNvPr id="533" name="Shape 533"/>
          <p:cNvSpPr/>
          <p:nvPr/>
        </p:nvSpPr>
        <p:spPr>
          <a:xfrm>
            <a:off x="11379200" y="5251873"/>
            <a:ext cx="716084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gas</a:t>
            </a:r>
          </a:p>
        </p:txBody>
      </p:sp>
      <p:pic>
        <p:nvPicPr>
          <p:cNvPr id="534" name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02880" y="5143500"/>
            <a:ext cx="1426916" cy="492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162453" y="4710006"/>
            <a:ext cx="1192108" cy="661530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Shape 536"/>
          <p:cNvSpPr/>
          <p:nvPr/>
        </p:nvSpPr>
        <p:spPr>
          <a:xfrm>
            <a:off x="7261013" y="7872307"/>
            <a:ext cx="5075632" cy="45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Viscosity minimal at liquid-gas transition</a:t>
            </a:r>
          </a:p>
        </p:txBody>
      </p:sp>
      <p:sp>
        <p:nvSpPr>
          <p:cNvPr id="537" name="Shape 537"/>
          <p:cNvSpPr/>
          <p:nvPr/>
        </p:nvSpPr>
        <p:spPr>
          <a:xfrm>
            <a:off x="7023946" y="8453120"/>
            <a:ext cx="5556806" cy="45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QGP viscosity lower than any atomic matter</a:t>
            </a:r>
          </a:p>
        </p:txBody>
      </p:sp>
      <p:sp>
        <p:nvSpPr>
          <p:cNvPr id="538" name="Shape 538"/>
          <p:cNvSpPr/>
          <p:nvPr/>
        </p:nvSpPr>
        <p:spPr>
          <a:xfrm>
            <a:off x="7361946" y="1385874"/>
            <a:ext cx="516329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Temperature dependence of viscosity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Higher p</a:t>
            </a:r>
            <a:r>
              <a:rPr baseline="-5999"/>
              <a:t>T</a:t>
            </a:r>
            <a:r>
              <a:t>: probes of the QGP</a:t>
            </a:r>
          </a:p>
        </p:txBody>
      </p:sp>
      <p:sp>
        <p:nvSpPr>
          <p:cNvPr id="541" name="Shape 54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2" name="Shape 542"/>
          <p:cNvSpPr/>
          <p:nvPr/>
        </p:nvSpPr>
        <p:spPr>
          <a:xfrm>
            <a:off x="3813403" y="7604641"/>
            <a:ext cx="5682252" cy="109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Hard probes</a:t>
            </a:r>
            <a:endParaRPr b="1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Hard-scatterings produce quasi-free partons</a:t>
            </a:r>
            <a:endParaRPr>
              <a:solidFill>
                <a:srgbClr val="000099"/>
              </a:solidFill>
            </a:endParaRPr>
          </a:p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200">
                <a:solidFill>
                  <a:srgbClr val="000099"/>
                </a:solidFill>
                <a:latin typeface="Symbol"/>
                <a:ea typeface="Symbol"/>
                <a:cs typeface="Symbol"/>
                <a:sym typeface="Symbol"/>
              </a:rPr>
              <a:t>⇒</a:t>
            </a:r>
            <a:r>
              <a: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Probe medium through energy loss</a:t>
            </a:r>
          </a:p>
        </p:txBody>
      </p:sp>
      <p:pic>
        <p:nvPicPr>
          <p:cNvPr id="543" name="jewel_animation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636038"/>
            <a:ext cx="12043140" cy="5707191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Shape 544"/>
          <p:cNvSpPr/>
          <p:nvPr/>
        </p:nvSpPr>
        <p:spPr>
          <a:xfrm>
            <a:off x="9381543" y="1204238"/>
            <a:ext cx="273781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R Bertens, JEWEL simulation</a:t>
            </a:r>
          </a:p>
        </p:txBody>
      </p:sp>
      <p:sp>
        <p:nvSpPr>
          <p:cNvPr id="545" name="Shape 545"/>
          <p:cNvSpPr/>
          <p:nvPr/>
        </p:nvSpPr>
        <p:spPr>
          <a:xfrm>
            <a:off x="4028853" y="8745625"/>
            <a:ext cx="525135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Expected to be dominant for p</a:t>
            </a:r>
            <a:r>
              <a:rPr baseline="-5999"/>
              <a:t>T</a:t>
            </a:r>
            <a:r>
              <a:t> &gt; 5 GeV or so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65023" tIns="65023" rIns="65023" bIns="65023"/>
          <a:lstStyle>
            <a:lvl1pPr>
              <a:defRPr sz="4400">
                <a:solidFill>
                  <a:srgbClr val="000099"/>
                </a:solidFill>
              </a:defRPr>
            </a:lvl1pPr>
          </a:lstStyle>
          <a:p>
            <a:pPr>
              <a:defRPr sz="5000"/>
            </a:pPr>
            <a:r>
              <a:rPr sz="4400"/>
              <a:t>Nuclear modification factor: definition</a:t>
            </a:r>
          </a:p>
        </p:txBody>
      </p:sp>
      <p:sp>
        <p:nvSpPr>
          <p:cNvPr id="548" name="Shape 548"/>
          <p:cNvSpPr/>
          <p:nvPr>
            <p:ph type="sldNum" sz="quarter" idx="2"/>
          </p:nvPr>
        </p:nvSpPr>
        <p:spPr>
          <a:xfrm>
            <a:off x="12567746" y="9324017"/>
            <a:ext cx="453526" cy="45110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>
            <a:lvl1pPr algn="l" defTabSz="914400">
              <a:defRPr i="1"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49" name="gamma_spec_pp_auau.png"/>
          <p:cNvPicPr>
            <a:picLocks noChangeAspect="1"/>
          </p:cNvPicPr>
          <p:nvPr/>
        </p:nvPicPr>
        <p:blipFill>
          <a:blip r:embed="rId2">
            <a:extLst/>
          </a:blip>
          <a:srcRect l="0" t="6666" r="0" b="0"/>
          <a:stretch>
            <a:fillRect/>
          </a:stretch>
        </p:blipFill>
        <p:spPr>
          <a:xfrm>
            <a:off x="650239" y="1733973"/>
            <a:ext cx="4671344" cy="6394027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Shape 550"/>
          <p:cNvSpPr/>
          <p:nvPr/>
        </p:nvSpPr>
        <p:spPr>
          <a:xfrm>
            <a:off x="3917244" y="2059093"/>
            <a:ext cx="899292" cy="3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PHENIX</a:t>
            </a:r>
          </a:p>
        </p:txBody>
      </p:sp>
      <p:sp>
        <p:nvSpPr>
          <p:cNvPr id="551" name="Shape 551"/>
          <p:cNvSpPr/>
          <p:nvPr/>
        </p:nvSpPr>
        <p:spPr>
          <a:xfrm>
            <a:off x="1542472" y="1392875"/>
            <a:ext cx="3281261" cy="523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 sz="2600">
                <a:uFill>
                  <a:solidFill>
                    <a:srgbClr val="000099"/>
                  </a:solidFill>
                </a:uFill>
              </a:defRPr>
            </a:lvl1pPr>
          </a:lstStyle>
          <a:p>
            <a:pPr/>
            <a:r>
              <a:t>Direct photon spectra</a:t>
            </a:r>
          </a:p>
        </p:txBody>
      </p:sp>
      <p:sp>
        <p:nvSpPr>
          <p:cNvPr id="552" name="Shape 552"/>
          <p:cNvSpPr/>
          <p:nvPr/>
        </p:nvSpPr>
        <p:spPr>
          <a:xfrm>
            <a:off x="650239" y="3034453"/>
            <a:ext cx="433495" cy="758614"/>
          </a:xfrm>
          <a:prstGeom prst="ellipse">
            <a:avLst/>
          </a:prstGeom>
          <a:ln w="38100">
            <a:solidFill>
              <a:srgbClr val="990000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53" name="Shape 553"/>
          <p:cNvSpPr/>
          <p:nvPr/>
        </p:nvSpPr>
        <p:spPr>
          <a:xfrm>
            <a:off x="164808" y="7892555"/>
            <a:ext cx="2091008" cy="519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Scaled by N</a:t>
            </a:r>
            <a:r>
              <a:rPr baseline="-20250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coll</a:t>
            </a:r>
          </a:p>
        </p:txBody>
      </p:sp>
      <p:sp>
        <p:nvSpPr>
          <p:cNvPr id="554" name="Shape 554"/>
          <p:cNvSpPr/>
          <p:nvPr/>
        </p:nvSpPr>
        <p:spPr>
          <a:xfrm flipV="1">
            <a:off x="650239" y="3901439"/>
            <a:ext cx="108375" cy="3901441"/>
          </a:xfrm>
          <a:prstGeom prst="line">
            <a:avLst/>
          </a:prstGeom>
          <a:ln w="25400">
            <a:solidFill>
              <a:srgbClr val="000099"/>
            </a:solidFill>
            <a:tailEnd type="triangle"/>
          </a:ln>
        </p:spPr>
        <p:txBody>
          <a:bodyPr lIns="65023" tIns="65023" rIns="65023" bIns="65023"/>
          <a:lstStyle/>
          <a:p>
            <a:pPr defTabSz="457200">
              <a:defRPr sz="1600">
                <a:solidFill>
                  <a:srgbClr val="000000"/>
                </a:solidFill>
              </a:defRPr>
            </a:pPr>
          </a:p>
        </p:txBody>
      </p:sp>
      <p:pic>
        <p:nvPicPr>
          <p:cNvPr id="555" name="gamma_ra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9777" y="1783644"/>
            <a:ext cx="6175023" cy="3851770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Shape 556"/>
          <p:cNvSpPr/>
          <p:nvPr/>
        </p:nvSpPr>
        <p:spPr>
          <a:xfrm rot="5400000">
            <a:off x="11454267" y="3237759"/>
            <a:ext cx="2473397" cy="352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>
              <a:defRPr sz="160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000099"/>
                  </a:solidFill>
                </a:uFill>
              </a:rPr>
              <a:t>PHENIX, PRL 94, 232301</a:t>
            </a:r>
          </a:p>
        </p:txBody>
      </p:sp>
      <p:pic>
        <p:nvPicPr>
          <p:cNvPr id="557" name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18666" y="6177279"/>
            <a:ext cx="3063805" cy="1047610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Shape 558"/>
          <p:cNvSpPr/>
          <p:nvPr/>
        </p:nvSpPr>
        <p:spPr>
          <a:xfrm>
            <a:off x="7169025" y="7865573"/>
            <a:ext cx="4982705" cy="573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Direct </a:t>
            </a:r>
            <a:r>
              <a: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γ</a:t>
            </a:r>
            <a:r>
              <a: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 in A+A scales with </a:t>
            </a:r>
            <a:r>
              <a:rPr i="1"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aseline="-19571" i="1"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coll</a:t>
            </a:r>
          </a:p>
        </p:txBody>
      </p:sp>
      <p:sp>
        <p:nvSpPr>
          <p:cNvPr id="559" name="Shape 559"/>
          <p:cNvSpPr/>
          <p:nvPr/>
        </p:nvSpPr>
        <p:spPr>
          <a:xfrm>
            <a:off x="5310293" y="5960533"/>
            <a:ext cx="3359574" cy="1625601"/>
          </a:xfrm>
          <a:prstGeom prst="ellipse">
            <a:avLst/>
          </a:prstGeom>
          <a:ln w="381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60" name="Shape 560"/>
          <p:cNvSpPr/>
          <p:nvPr/>
        </p:nvSpPr>
        <p:spPr>
          <a:xfrm>
            <a:off x="6719146" y="3142826"/>
            <a:ext cx="541868" cy="758614"/>
          </a:xfrm>
          <a:prstGeom prst="ellipse">
            <a:avLst/>
          </a:prstGeom>
          <a:ln w="381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61" name="Shape 561"/>
          <p:cNvSpPr/>
          <p:nvPr/>
        </p:nvSpPr>
        <p:spPr>
          <a:xfrm>
            <a:off x="6937699" y="3901439"/>
            <a:ext cx="1" cy="2059095"/>
          </a:xfrm>
          <a:prstGeom prst="line">
            <a:avLst/>
          </a:prstGeom>
          <a:ln w="38100">
            <a:solidFill>
              <a:srgbClr val="000099"/>
            </a:solidFill>
          </a:ln>
        </p:spPr>
        <p:txBody>
          <a:bodyPr lIns="65023" tIns="65023" rIns="65023" bIns="65023"/>
          <a:lstStyle/>
          <a:p>
            <a:pPr defTabSz="457200">
              <a:defRPr sz="1600">
                <a:solidFill>
                  <a:srgbClr val="000000"/>
                </a:solidFill>
              </a:defRPr>
            </a:pPr>
          </a:p>
        </p:txBody>
      </p:sp>
      <p:sp>
        <p:nvSpPr>
          <p:cNvPr id="562" name="Shape 562"/>
          <p:cNvSpPr/>
          <p:nvPr/>
        </p:nvSpPr>
        <p:spPr>
          <a:xfrm>
            <a:off x="9132711" y="5310293"/>
            <a:ext cx="1431427" cy="45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 b="1" sz="22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Centrality</a:t>
            </a:r>
          </a:p>
        </p:txBody>
      </p:sp>
      <p:grpSp>
        <p:nvGrpSpPr>
          <p:cNvPr id="565" name="Group 565"/>
          <p:cNvGrpSpPr/>
          <p:nvPr/>
        </p:nvGrpSpPr>
        <p:grpSpPr>
          <a:xfrm>
            <a:off x="11379200" y="5310293"/>
            <a:ext cx="541867" cy="433494"/>
            <a:chOff x="0" y="0"/>
            <a:chExt cx="541866" cy="433493"/>
          </a:xfrm>
        </p:grpSpPr>
        <p:sp>
          <p:nvSpPr>
            <p:cNvPr id="563" name="Shape 563"/>
            <p:cNvSpPr/>
            <p:nvPr/>
          </p:nvSpPr>
          <p:spPr>
            <a:xfrm>
              <a:off x="0" y="0"/>
              <a:ext cx="433494" cy="433494"/>
            </a:xfrm>
            <a:prstGeom prst="ellipse">
              <a:avLst/>
            </a:prstGeom>
            <a:noFill/>
            <a:ln w="381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400">
                <a:defRPr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4" name="Shape 564"/>
            <p:cNvSpPr/>
            <p:nvPr/>
          </p:nvSpPr>
          <p:spPr>
            <a:xfrm>
              <a:off x="108373" y="0"/>
              <a:ext cx="433494" cy="433494"/>
            </a:xfrm>
            <a:prstGeom prst="ellipse">
              <a:avLst/>
            </a:prstGeom>
            <a:noFill/>
            <a:ln w="381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400">
                <a:defRPr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68" name="Group 568"/>
          <p:cNvGrpSpPr/>
          <p:nvPr/>
        </p:nvGrpSpPr>
        <p:grpSpPr>
          <a:xfrm>
            <a:off x="7261013" y="5310293"/>
            <a:ext cx="758614" cy="433494"/>
            <a:chOff x="0" y="0"/>
            <a:chExt cx="758613" cy="433493"/>
          </a:xfrm>
        </p:grpSpPr>
        <p:sp>
          <p:nvSpPr>
            <p:cNvPr id="566" name="Shape 566"/>
            <p:cNvSpPr/>
            <p:nvPr/>
          </p:nvSpPr>
          <p:spPr>
            <a:xfrm>
              <a:off x="0" y="0"/>
              <a:ext cx="433494" cy="433494"/>
            </a:xfrm>
            <a:prstGeom prst="ellipse">
              <a:avLst/>
            </a:prstGeom>
            <a:noFill/>
            <a:ln w="381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400">
                <a:defRPr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7" name="Shape 567"/>
            <p:cNvSpPr/>
            <p:nvPr/>
          </p:nvSpPr>
          <p:spPr>
            <a:xfrm>
              <a:off x="325120" y="0"/>
              <a:ext cx="433494" cy="433494"/>
            </a:xfrm>
            <a:prstGeom prst="ellipse">
              <a:avLst/>
            </a:prstGeom>
            <a:noFill/>
            <a:ln w="381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400">
                <a:defRPr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69" name="Shape 569"/>
          <p:cNvSpPr/>
          <p:nvPr/>
        </p:nvSpPr>
        <p:spPr>
          <a:xfrm>
            <a:off x="1440698" y="8699038"/>
            <a:ext cx="10520782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 sz="280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Arial"/>
                <a:ea typeface="Arial"/>
                <a:cs typeface="Arial"/>
                <a:sym typeface="Arial"/>
              </a:rPr>
              <a:t>A+A initial state is incoherent superposition of p+p for hard probes</a:t>
            </a:r>
          </a:p>
        </p:txBody>
      </p:sp>
      <p:sp>
        <p:nvSpPr>
          <p:cNvPr id="570" name="Shape 570"/>
          <p:cNvSpPr/>
          <p:nvPr/>
        </p:nvSpPr>
        <p:spPr>
          <a:xfrm>
            <a:off x="7890289" y="1289049"/>
            <a:ext cx="429850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Nuclear modification factor </a:t>
            </a:r>
            <a:r>
              <a:rPr i="1"/>
              <a:t>R</a:t>
            </a:r>
            <a:r>
              <a:rPr baseline="-5999"/>
              <a:t>AA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pPr/>
            <a:r>
              <a:t>Non-interacting probes at LHC</a:t>
            </a:r>
          </a:p>
        </p:txBody>
      </p:sp>
      <p:sp>
        <p:nvSpPr>
          <p:cNvPr id="573" name="Shape 573"/>
          <p:cNvSpPr/>
          <p:nvPr>
            <p:ph type="sldNum" sz="quarter" idx="2"/>
          </p:nvPr>
        </p:nvSpPr>
        <p:spPr>
          <a:xfrm>
            <a:off x="12546075" y="9340850"/>
            <a:ext cx="396749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4" name="RAACentral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104" y="1593850"/>
            <a:ext cx="6692526" cy="6362030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Shape 575"/>
          <p:cNvSpPr/>
          <p:nvPr/>
        </p:nvSpPr>
        <p:spPr>
          <a:xfrm rot="5400000">
            <a:off x="5263314" y="3422073"/>
            <a:ext cx="2215159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CMS, arXiv:1201.3093 </a:t>
            </a:r>
          </a:p>
        </p:txBody>
      </p:sp>
      <p:sp>
        <p:nvSpPr>
          <p:cNvPr id="576" name="Shape 576"/>
          <p:cNvSpPr/>
          <p:nvPr/>
        </p:nvSpPr>
        <p:spPr>
          <a:xfrm>
            <a:off x="2409816" y="8200503"/>
            <a:ext cx="8472435" cy="49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200"/>
              </a:spcBef>
              <a:defRPr sz="2600"/>
            </a:pPr>
            <a:r>
              <a:rPr i="1"/>
              <a:t>N</a:t>
            </a:r>
            <a:r>
              <a:rPr baseline="-5999"/>
              <a:t>coll</a:t>
            </a:r>
            <a:r>
              <a:t> scaling also confirmed at LHC with 𝛾 and even Z (W)</a:t>
            </a:r>
          </a:p>
        </p:txBody>
      </p:sp>
      <p:pic>
        <p:nvPicPr>
          <p:cNvPr id="57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72685" y="1813867"/>
            <a:ext cx="6170470" cy="5921995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Shape 578"/>
          <p:cNvSpPr/>
          <p:nvPr/>
        </p:nvSpPr>
        <p:spPr>
          <a:xfrm rot="5400000">
            <a:off x="11583847" y="3422073"/>
            <a:ext cx="2158703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CMS, arXiv:1410.4825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Nuclear modification: Pb+Pb</a:t>
            </a:r>
          </a:p>
        </p:txBody>
      </p:sp>
      <p:sp>
        <p:nvSpPr>
          <p:cNvPr id="581" name="Shape 58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2" name="lhc_spectra_highp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150" y="1390359"/>
            <a:ext cx="6036067" cy="6972882"/>
          </a:xfrm>
          <a:prstGeom prst="rect">
            <a:avLst/>
          </a:prstGeom>
          <a:ln w="12700">
            <a:miter lim="400000"/>
          </a:ln>
        </p:spPr>
      </p:pic>
      <p:sp>
        <p:nvSpPr>
          <p:cNvPr id="583" name="Shape 583"/>
          <p:cNvSpPr/>
          <p:nvPr/>
        </p:nvSpPr>
        <p:spPr>
          <a:xfrm>
            <a:off x="1268421" y="1142999"/>
            <a:ext cx="412152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t>Charged particle p</a:t>
            </a:r>
            <a:r>
              <a:rPr baseline="-5999"/>
              <a:t>T</a:t>
            </a:r>
            <a:r>
              <a:t> spectra</a:t>
            </a:r>
          </a:p>
        </p:txBody>
      </p:sp>
      <p:sp>
        <p:nvSpPr>
          <p:cNvPr id="584" name="Shape 584"/>
          <p:cNvSpPr/>
          <p:nvPr/>
        </p:nvSpPr>
        <p:spPr>
          <a:xfrm>
            <a:off x="127000" y="3627967"/>
            <a:ext cx="809030" cy="1090083"/>
          </a:xfrm>
          <a:prstGeom prst="ellipse">
            <a:avLst/>
          </a:prstGeom>
          <a:ln w="38100">
            <a:solidFill>
              <a:srgbClr val="101F9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585" name="Shape 585"/>
          <p:cNvSpPr/>
          <p:nvPr/>
        </p:nvSpPr>
        <p:spPr>
          <a:xfrm>
            <a:off x="255984" y="8032749"/>
            <a:ext cx="337596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rPr i="1"/>
              <a:t>N</a:t>
            </a:r>
            <a:r>
              <a:rPr baseline="-5999"/>
              <a:t>coll</a:t>
            </a:r>
            <a:r>
              <a:t>: number of binary </a:t>
            </a:r>
            <a:br/>
            <a:r>
              <a:t>nucleon-nucleon collisions</a:t>
            </a:r>
          </a:p>
        </p:txBody>
      </p:sp>
      <p:grpSp>
        <p:nvGrpSpPr>
          <p:cNvPr id="589" name="Group 589"/>
          <p:cNvGrpSpPr/>
          <p:nvPr/>
        </p:nvGrpSpPr>
        <p:grpSpPr>
          <a:xfrm>
            <a:off x="6480970" y="1765300"/>
            <a:ext cx="6517480" cy="5563005"/>
            <a:chOff x="0" y="0"/>
            <a:chExt cx="6517479" cy="5563004"/>
          </a:xfrm>
        </p:grpSpPr>
        <p:pic>
          <p:nvPicPr>
            <p:cNvPr id="586" name="lhc_RAA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51367"/>
              <a:ext cx="6517480" cy="41380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7" name="Shape 587"/>
            <p:cNvSpPr/>
            <p:nvPr/>
          </p:nvSpPr>
          <p:spPr>
            <a:xfrm>
              <a:off x="1247073" y="0"/>
              <a:ext cx="4023334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/>
              </a:lvl1pPr>
            </a:lstStyle>
            <a:p>
              <a:pPr/>
              <a:r>
                <a:t>Nuclear modification factor</a:t>
              </a:r>
            </a:p>
          </p:txBody>
        </p:sp>
        <p:pic>
          <p:nvPicPr>
            <p:cNvPr id="588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42732" y="4404603"/>
              <a:ext cx="3605852" cy="1158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0" name="Shape 590"/>
          <p:cNvSpPr/>
          <p:nvPr/>
        </p:nvSpPr>
        <p:spPr>
          <a:xfrm>
            <a:off x="3951684" y="8591549"/>
            <a:ext cx="881127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9A251C"/>
                </a:solidFill>
              </a:defRPr>
            </a:pPr>
            <a:r>
              <a:t>Pb+Pb: clear suppression (</a:t>
            </a:r>
            <a:r>
              <a:rPr i="1"/>
              <a:t>R</a:t>
            </a:r>
            <a:r>
              <a:rPr baseline="-5999"/>
              <a:t>AA</a:t>
            </a:r>
            <a:r>
              <a:t> &lt; 1): parton energy loss</a:t>
            </a:r>
          </a:p>
        </p:txBody>
      </p:sp>
      <p:sp>
        <p:nvSpPr>
          <p:cNvPr id="591" name="Shape 591"/>
          <p:cNvSpPr/>
          <p:nvPr/>
        </p:nvSpPr>
        <p:spPr>
          <a:xfrm>
            <a:off x="10302649" y="603250"/>
            <a:ext cx="241107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1600">
                <a:solidFill>
                  <a:srgbClr val="000000"/>
                </a:solidFill>
              </a:defRPr>
            </a:pPr>
            <a:r>
              <a:t>ALICE, PLB720, 52</a:t>
            </a:r>
          </a:p>
          <a:p>
            <a:pPr algn="ctr">
              <a:defRPr sz="1600">
                <a:solidFill>
                  <a:srgbClr val="000000"/>
                </a:solidFill>
              </a:defRPr>
            </a:pPr>
            <a:r>
              <a:t>CMS, EPJC, 72, 1945</a:t>
            </a:r>
          </a:p>
          <a:p>
            <a:pPr algn="ctr">
              <a:defRPr sz="1600">
                <a:solidFill>
                  <a:srgbClr val="000000"/>
                </a:solidFill>
              </a:defRPr>
            </a:pPr>
            <a:r>
              <a:t>ATLAS, arXiv:1504.04337</a:t>
            </a:r>
          </a:p>
        </p:txBody>
      </p:sp>
      <p:sp>
        <p:nvSpPr>
          <p:cNvPr id="592" name="Shape 592"/>
          <p:cNvSpPr/>
          <p:nvPr/>
        </p:nvSpPr>
        <p:spPr>
          <a:xfrm flipV="1">
            <a:off x="531514" y="4678610"/>
            <a:ext cx="1" cy="3317492"/>
          </a:xfrm>
          <a:prstGeom prst="line">
            <a:avLst/>
          </a:prstGeom>
          <a:ln w="25400">
            <a:solidFill>
              <a:srgbClr val="101F9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grpSp>
        <p:nvGrpSpPr>
          <p:cNvPr id="595" name="Group 595"/>
          <p:cNvGrpSpPr/>
          <p:nvPr/>
        </p:nvGrpSpPr>
        <p:grpSpPr>
          <a:xfrm>
            <a:off x="6453584" y="3917950"/>
            <a:ext cx="2463751" cy="3270251"/>
            <a:chOff x="0" y="0"/>
            <a:chExt cx="2463750" cy="3270250"/>
          </a:xfrm>
        </p:grpSpPr>
        <p:sp>
          <p:nvSpPr>
            <p:cNvPr id="593" name="Shape 593"/>
            <p:cNvSpPr/>
            <p:nvPr/>
          </p:nvSpPr>
          <p:spPr>
            <a:xfrm>
              <a:off x="239315" y="0"/>
              <a:ext cx="1465611" cy="2070100"/>
            </a:xfrm>
            <a:prstGeom prst="ellipse">
              <a:avLst/>
            </a:prstGeom>
            <a:noFill/>
            <a:ln w="381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594" name="Shape 594"/>
            <p:cNvSpPr/>
            <p:nvPr/>
          </p:nvSpPr>
          <p:spPr>
            <a:xfrm>
              <a:off x="0" y="1987550"/>
              <a:ext cx="2463751" cy="1282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600"/>
              </a:pPr>
              <a:r>
                <a:t>Low </a:t>
              </a:r>
              <a:r>
                <a:rPr i="1"/>
                <a:t>p</a:t>
              </a:r>
              <a:r>
                <a:rPr baseline="-5999"/>
                <a:t>T</a:t>
              </a:r>
              <a:r>
                <a:t>: </a:t>
              </a:r>
              <a:br/>
              <a:r>
                <a:t>soft production,</a:t>
              </a:r>
            </a:p>
            <a:p>
              <a:pPr>
                <a:defRPr sz="2600"/>
              </a:pPr>
              <a:r>
                <a:rPr i="1"/>
                <a:t>N</a:t>
              </a:r>
              <a:r>
                <a:rPr baseline="-5999"/>
                <a:t>part</a:t>
              </a:r>
              <a:r>
                <a:t> scaling</a:t>
              </a:r>
            </a:p>
          </p:txBody>
        </p:sp>
      </p:grpSp>
      <p:sp>
        <p:nvSpPr>
          <p:cNvPr id="596" name="Shape 596"/>
          <p:cNvSpPr/>
          <p:nvPr/>
        </p:nvSpPr>
        <p:spPr>
          <a:xfrm>
            <a:off x="7079108" y="7491216"/>
            <a:ext cx="1213620" cy="937625"/>
          </a:xfrm>
          <a:prstGeom prst="rect">
            <a:avLst/>
          </a:prstGeom>
          <a:gradFill>
            <a:gsLst>
              <a:gs pos="0">
                <a:srgbClr val="FD3C15"/>
              </a:gs>
              <a:gs pos="100000">
                <a:srgbClr val="FFE667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97" name="Shape 597"/>
          <p:cNvSpPr/>
          <p:nvPr/>
        </p:nvSpPr>
        <p:spPr>
          <a:xfrm>
            <a:off x="6799042" y="7958174"/>
            <a:ext cx="1867107" cy="1946"/>
          </a:xfrm>
          <a:prstGeom prst="line">
            <a:avLst/>
          </a:prstGeom>
          <a:ln w="1908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 defTabSz="9144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00" name="Group 600"/>
          <p:cNvGrpSpPr/>
          <p:nvPr/>
        </p:nvGrpSpPr>
        <p:grpSpPr>
          <a:xfrm>
            <a:off x="7500501" y="7962778"/>
            <a:ext cx="771026" cy="467050"/>
            <a:chOff x="0" y="0"/>
            <a:chExt cx="771024" cy="467049"/>
          </a:xfrm>
        </p:grpSpPr>
        <p:sp>
          <p:nvSpPr>
            <p:cNvPr id="598" name="Shape 598"/>
            <p:cNvSpPr/>
            <p:nvPr/>
          </p:nvSpPr>
          <p:spPr>
            <a:xfrm rot="1320000">
              <a:off x="14129" y="93331"/>
              <a:ext cx="533101" cy="179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383" fill="norm" stroke="1" extrusionOk="0">
                  <a:moveTo>
                    <a:pt x="0" y="418"/>
                  </a:moveTo>
                  <a:cubicBezTo>
                    <a:pt x="603" y="418"/>
                    <a:pt x="2501" y="-217"/>
                    <a:pt x="3664" y="418"/>
                  </a:cubicBezTo>
                  <a:cubicBezTo>
                    <a:pt x="4826" y="1052"/>
                    <a:pt x="6386" y="1281"/>
                    <a:pt x="6945" y="4174"/>
                  </a:cubicBezTo>
                  <a:cubicBezTo>
                    <a:pt x="7504" y="7068"/>
                    <a:pt x="7269" y="15114"/>
                    <a:pt x="7033" y="17855"/>
                  </a:cubicBezTo>
                  <a:cubicBezTo>
                    <a:pt x="6798" y="20596"/>
                    <a:pt x="6077" y="20672"/>
                    <a:pt x="5503" y="20672"/>
                  </a:cubicBezTo>
                  <a:cubicBezTo>
                    <a:pt x="5503" y="20672"/>
                    <a:pt x="3884" y="20647"/>
                    <a:pt x="3561" y="17855"/>
                  </a:cubicBezTo>
                  <a:cubicBezTo>
                    <a:pt x="3237" y="15063"/>
                    <a:pt x="3031" y="6814"/>
                    <a:pt x="3561" y="3946"/>
                  </a:cubicBezTo>
                  <a:cubicBezTo>
                    <a:pt x="4090" y="1077"/>
                    <a:pt x="5474" y="1179"/>
                    <a:pt x="6739" y="595"/>
                  </a:cubicBezTo>
                  <a:cubicBezTo>
                    <a:pt x="8004" y="11"/>
                    <a:pt x="9976" y="-65"/>
                    <a:pt x="11183" y="519"/>
                  </a:cubicBezTo>
                  <a:cubicBezTo>
                    <a:pt x="12389" y="1103"/>
                    <a:pt x="13537" y="1103"/>
                    <a:pt x="14008" y="4174"/>
                  </a:cubicBezTo>
                  <a:cubicBezTo>
                    <a:pt x="14478" y="7245"/>
                    <a:pt x="14228" y="15139"/>
                    <a:pt x="13993" y="18007"/>
                  </a:cubicBezTo>
                  <a:cubicBezTo>
                    <a:pt x="13757" y="20875"/>
                    <a:pt x="12845" y="21383"/>
                    <a:pt x="12257" y="21358"/>
                  </a:cubicBezTo>
                  <a:cubicBezTo>
                    <a:pt x="11668" y="21332"/>
                    <a:pt x="10771" y="20875"/>
                    <a:pt x="10417" y="18007"/>
                  </a:cubicBezTo>
                  <a:cubicBezTo>
                    <a:pt x="10064" y="15139"/>
                    <a:pt x="9888" y="7220"/>
                    <a:pt x="10476" y="4174"/>
                  </a:cubicBezTo>
                  <a:cubicBezTo>
                    <a:pt x="11065" y="1128"/>
                    <a:pt x="12772" y="1154"/>
                    <a:pt x="14008" y="519"/>
                  </a:cubicBezTo>
                  <a:cubicBezTo>
                    <a:pt x="15244" y="-115"/>
                    <a:pt x="16686" y="-192"/>
                    <a:pt x="17863" y="418"/>
                  </a:cubicBezTo>
                  <a:cubicBezTo>
                    <a:pt x="19040" y="1027"/>
                    <a:pt x="20541" y="1103"/>
                    <a:pt x="21070" y="4174"/>
                  </a:cubicBezTo>
                  <a:cubicBezTo>
                    <a:pt x="21600" y="7144"/>
                    <a:pt x="21335" y="15317"/>
                    <a:pt x="21041" y="18185"/>
                  </a:cubicBezTo>
                  <a:cubicBezTo>
                    <a:pt x="20747" y="21053"/>
                    <a:pt x="19864" y="21383"/>
                    <a:pt x="19290" y="21383"/>
                  </a:cubicBezTo>
                  <a:cubicBezTo>
                    <a:pt x="19290" y="21383"/>
                    <a:pt x="17863" y="21053"/>
                    <a:pt x="17568" y="18185"/>
                  </a:cubicBezTo>
                  <a:cubicBezTo>
                    <a:pt x="17274" y="15317"/>
                    <a:pt x="17289" y="6788"/>
                    <a:pt x="17877" y="3743"/>
                  </a:cubicBezTo>
                  <a:cubicBezTo>
                    <a:pt x="18466" y="697"/>
                    <a:pt x="20408" y="1204"/>
                    <a:pt x="21070" y="519"/>
                  </a:cubicBezTo>
                </a:path>
              </a:pathLst>
            </a:custGeom>
            <a:noFill/>
            <a:ln w="1908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99" name="Shape 599"/>
            <p:cNvSpPr/>
            <p:nvPr/>
          </p:nvSpPr>
          <p:spPr>
            <a:xfrm rot="1320000">
              <a:off x="470779" y="249046"/>
              <a:ext cx="278122" cy="172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7" fill="norm" stroke="1" extrusionOk="0">
                  <a:moveTo>
                    <a:pt x="0" y="263"/>
                  </a:moveTo>
                  <a:cubicBezTo>
                    <a:pt x="1168" y="263"/>
                    <a:pt x="4844" y="-353"/>
                    <a:pt x="7067" y="302"/>
                  </a:cubicBezTo>
                  <a:cubicBezTo>
                    <a:pt x="9318" y="956"/>
                    <a:pt x="12339" y="1187"/>
                    <a:pt x="13422" y="4190"/>
                  </a:cubicBezTo>
                  <a:cubicBezTo>
                    <a:pt x="14504" y="7194"/>
                    <a:pt x="14049" y="15510"/>
                    <a:pt x="13593" y="18321"/>
                  </a:cubicBezTo>
                  <a:cubicBezTo>
                    <a:pt x="13137" y="21170"/>
                    <a:pt x="11740" y="21247"/>
                    <a:pt x="10629" y="21247"/>
                  </a:cubicBezTo>
                  <a:cubicBezTo>
                    <a:pt x="10629" y="21247"/>
                    <a:pt x="7494" y="21208"/>
                    <a:pt x="6896" y="18321"/>
                  </a:cubicBezTo>
                  <a:cubicBezTo>
                    <a:pt x="6269" y="15433"/>
                    <a:pt x="5870" y="6924"/>
                    <a:pt x="6896" y="3959"/>
                  </a:cubicBezTo>
                  <a:cubicBezTo>
                    <a:pt x="7893" y="995"/>
                    <a:pt x="10572" y="1072"/>
                    <a:pt x="13023" y="494"/>
                  </a:cubicBezTo>
                  <a:cubicBezTo>
                    <a:pt x="15473" y="-122"/>
                    <a:pt x="20175" y="417"/>
                    <a:pt x="21600" y="417"/>
                  </a:cubicBezTo>
                </a:path>
              </a:pathLst>
            </a:custGeom>
            <a:noFill/>
            <a:ln w="1908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603" name="Group 603"/>
          <p:cNvGrpSpPr/>
          <p:nvPr/>
        </p:nvGrpSpPr>
        <p:grpSpPr>
          <a:xfrm>
            <a:off x="7113028" y="7490027"/>
            <a:ext cx="842295" cy="477452"/>
            <a:chOff x="0" y="0"/>
            <a:chExt cx="842293" cy="477451"/>
          </a:xfrm>
        </p:grpSpPr>
        <p:sp>
          <p:nvSpPr>
            <p:cNvPr id="601" name="Shape 601"/>
            <p:cNvSpPr/>
            <p:nvPr/>
          </p:nvSpPr>
          <p:spPr>
            <a:xfrm flipH="1" rot="9480000">
              <a:off x="12637" y="204802"/>
              <a:ext cx="554271" cy="175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383" fill="norm" stroke="1" extrusionOk="0">
                  <a:moveTo>
                    <a:pt x="0" y="418"/>
                  </a:moveTo>
                  <a:cubicBezTo>
                    <a:pt x="603" y="418"/>
                    <a:pt x="2501" y="-217"/>
                    <a:pt x="3664" y="418"/>
                  </a:cubicBezTo>
                  <a:cubicBezTo>
                    <a:pt x="4826" y="1052"/>
                    <a:pt x="6386" y="1281"/>
                    <a:pt x="6945" y="4174"/>
                  </a:cubicBezTo>
                  <a:cubicBezTo>
                    <a:pt x="7504" y="7068"/>
                    <a:pt x="7269" y="15114"/>
                    <a:pt x="7033" y="17855"/>
                  </a:cubicBezTo>
                  <a:cubicBezTo>
                    <a:pt x="6798" y="20596"/>
                    <a:pt x="6077" y="20672"/>
                    <a:pt x="5503" y="20672"/>
                  </a:cubicBezTo>
                  <a:cubicBezTo>
                    <a:pt x="5503" y="20672"/>
                    <a:pt x="3884" y="20647"/>
                    <a:pt x="3561" y="17855"/>
                  </a:cubicBezTo>
                  <a:cubicBezTo>
                    <a:pt x="3237" y="15063"/>
                    <a:pt x="3031" y="6814"/>
                    <a:pt x="3561" y="3946"/>
                  </a:cubicBezTo>
                  <a:cubicBezTo>
                    <a:pt x="4090" y="1077"/>
                    <a:pt x="5474" y="1179"/>
                    <a:pt x="6739" y="595"/>
                  </a:cubicBezTo>
                  <a:cubicBezTo>
                    <a:pt x="8004" y="11"/>
                    <a:pt x="9976" y="-65"/>
                    <a:pt x="11183" y="519"/>
                  </a:cubicBezTo>
                  <a:cubicBezTo>
                    <a:pt x="12389" y="1103"/>
                    <a:pt x="13537" y="1103"/>
                    <a:pt x="14008" y="4174"/>
                  </a:cubicBezTo>
                  <a:cubicBezTo>
                    <a:pt x="14478" y="7245"/>
                    <a:pt x="14228" y="15139"/>
                    <a:pt x="13993" y="18007"/>
                  </a:cubicBezTo>
                  <a:cubicBezTo>
                    <a:pt x="13757" y="20875"/>
                    <a:pt x="12845" y="21383"/>
                    <a:pt x="12257" y="21358"/>
                  </a:cubicBezTo>
                  <a:cubicBezTo>
                    <a:pt x="11668" y="21332"/>
                    <a:pt x="10771" y="20875"/>
                    <a:pt x="10417" y="18007"/>
                  </a:cubicBezTo>
                  <a:cubicBezTo>
                    <a:pt x="10064" y="15139"/>
                    <a:pt x="9888" y="7220"/>
                    <a:pt x="10476" y="4174"/>
                  </a:cubicBezTo>
                  <a:cubicBezTo>
                    <a:pt x="11065" y="1128"/>
                    <a:pt x="12772" y="1154"/>
                    <a:pt x="14008" y="519"/>
                  </a:cubicBezTo>
                  <a:cubicBezTo>
                    <a:pt x="15244" y="-115"/>
                    <a:pt x="16686" y="-192"/>
                    <a:pt x="17863" y="418"/>
                  </a:cubicBezTo>
                  <a:cubicBezTo>
                    <a:pt x="19040" y="1027"/>
                    <a:pt x="20541" y="1103"/>
                    <a:pt x="21070" y="4174"/>
                  </a:cubicBezTo>
                  <a:cubicBezTo>
                    <a:pt x="21600" y="7144"/>
                    <a:pt x="21335" y="15317"/>
                    <a:pt x="21041" y="18185"/>
                  </a:cubicBezTo>
                  <a:cubicBezTo>
                    <a:pt x="20747" y="21053"/>
                    <a:pt x="19864" y="21383"/>
                    <a:pt x="19290" y="21383"/>
                  </a:cubicBezTo>
                  <a:cubicBezTo>
                    <a:pt x="19290" y="21383"/>
                    <a:pt x="17863" y="21053"/>
                    <a:pt x="17568" y="18185"/>
                  </a:cubicBezTo>
                  <a:cubicBezTo>
                    <a:pt x="17274" y="15317"/>
                    <a:pt x="17289" y="6788"/>
                    <a:pt x="17877" y="3743"/>
                  </a:cubicBezTo>
                  <a:cubicBezTo>
                    <a:pt x="18466" y="697"/>
                    <a:pt x="20408" y="1204"/>
                    <a:pt x="21070" y="519"/>
                  </a:cubicBezTo>
                </a:path>
              </a:pathLst>
            </a:custGeom>
            <a:noFill/>
            <a:ln w="1908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02" name="Shape 602"/>
            <p:cNvSpPr/>
            <p:nvPr/>
          </p:nvSpPr>
          <p:spPr>
            <a:xfrm flipH="1" rot="9480000">
              <a:off x="531521" y="48149"/>
              <a:ext cx="289791" cy="168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7" fill="norm" stroke="1" extrusionOk="0">
                  <a:moveTo>
                    <a:pt x="0" y="263"/>
                  </a:moveTo>
                  <a:cubicBezTo>
                    <a:pt x="1168" y="263"/>
                    <a:pt x="4844" y="-353"/>
                    <a:pt x="7067" y="302"/>
                  </a:cubicBezTo>
                  <a:cubicBezTo>
                    <a:pt x="9318" y="956"/>
                    <a:pt x="12339" y="1187"/>
                    <a:pt x="13422" y="4190"/>
                  </a:cubicBezTo>
                  <a:cubicBezTo>
                    <a:pt x="14504" y="7194"/>
                    <a:pt x="14049" y="15510"/>
                    <a:pt x="13593" y="18321"/>
                  </a:cubicBezTo>
                  <a:cubicBezTo>
                    <a:pt x="13137" y="21170"/>
                    <a:pt x="11740" y="21247"/>
                    <a:pt x="10629" y="21247"/>
                  </a:cubicBezTo>
                  <a:cubicBezTo>
                    <a:pt x="10629" y="21247"/>
                    <a:pt x="7494" y="21208"/>
                    <a:pt x="6896" y="18321"/>
                  </a:cubicBezTo>
                  <a:cubicBezTo>
                    <a:pt x="6269" y="15433"/>
                    <a:pt x="5870" y="6924"/>
                    <a:pt x="6896" y="3959"/>
                  </a:cubicBezTo>
                  <a:cubicBezTo>
                    <a:pt x="7893" y="995"/>
                    <a:pt x="10572" y="1072"/>
                    <a:pt x="13023" y="494"/>
                  </a:cubicBezTo>
                  <a:cubicBezTo>
                    <a:pt x="15473" y="-122"/>
                    <a:pt x="20175" y="417"/>
                    <a:pt x="21600" y="417"/>
                  </a:cubicBezTo>
                </a:path>
              </a:pathLst>
            </a:custGeom>
            <a:noFill/>
            <a:ln w="1908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604" name="Shape 604"/>
          <p:cNvSpPr/>
          <p:nvPr/>
        </p:nvSpPr>
        <p:spPr>
          <a:xfrm>
            <a:off x="7962325" y="7512405"/>
            <a:ext cx="2791400" cy="381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/>
          <a:lstStyle>
            <a:lvl1pPr defTabSz="457200">
              <a:lnSpc>
                <a:spcPct val="93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Energy loss</a:t>
            </a:r>
          </a:p>
        </p:txBody>
      </p:sp>
      <p:sp>
        <p:nvSpPr>
          <p:cNvPr id="605" name="Shape 605"/>
          <p:cNvSpPr/>
          <p:nvPr/>
        </p:nvSpPr>
        <p:spPr>
          <a:xfrm>
            <a:off x="8272383" y="7993872"/>
            <a:ext cx="862348" cy="381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799" tIns="46799" rIns="46799" bIns="46799">
            <a:spAutoFit/>
          </a:bodyPr>
          <a:lstStyle/>
          <a:p>
            <a:pPr algn="ctr" defTabSz="457200">
              <a:lnSpc>
                <a:spcPct val="93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</a:t>
            </a:r>
            <a:r>
              <a:rPr baseline="-18666"/>
              <a:t>AA</a:t>
            </a:r>
            <a:r>
              <a:t> &lt; 1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9" grpId="1"/>
      <p:bldP build="whole" bldLvl="1" animBg="1" rev="0" advAuto="0" spid="590" grpId="2"/>
      <p:bldP build="whole" bldLvl="1" animBg="1" rev="0" advAuto="0" spid="595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65023" tIns="65023" rIns="65023" bIns="65023"/>
          <a:lstStyle/>
          <a:p>
            <a:pPr/>
            <a:r>
              <a:t>Medium-induced radiation</a:t>
            </a:r>
          </a:p>
        </p:txBody>
      </p:sp>
      <p:sp>
        <p:nvSpPr>
          <p:cNvPr id="608" name="Shape 608"/>
          <p:cNvSpPr/>
          <p:nvPr>
            <p:ph type="sldNum" sz="quarter" idx="2"/>
          </p:nvPr>
        </p:nvSpPr>
        <p:spPr>
          <a:xfrm>
            <a:off x="12579350" y="9366250"/>
            <a:ext cx="396952" cy="40944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>
            <a:lvl1pPr algn="l" defTabSz="914400">
              <a:defRPr i="0"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09" name="Shape 609"/>
          <p:cNvSpPr/>
          <p:nvPr/>
        </p:nvSpPr>
        <p:spPr>
          <a:xfrm>
            <a:off x="8240872" y="5565823"/>
            <a:ext cx="4040756" cy="879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914400"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If </a:t>
            </a: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λ</a:t>
            </a: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 &lt; </a:t>
            </a: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τ</a:t>
            </a:r>
            <a:r>
              <a:rPr baseline="-21833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, multiple scatterings </a:t>
            </a:r>
            <a:endParaRPr>
              <a:solidFill>
                <a:srgbClr val="000099"/>
              </a:solidFill>
              <a:uFill>
                <a:solidFill>
                  <a:srgbClr val="000099"/>
                </a:solidFill>
              </a:uFill>
            </a:endParaRPr>
          </a:p>
          <a:p>
            <a:pPr algn="ctr" defTabSz="914400"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add coherently</a:t>
            </a:r>
          </a:p>
        </p:txBody>
      </p:sp>
      <p:pic>
        <p:nvPicPr>
          <p:cNvPr id="610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5395" y="8079576"/>
            <a:ext cx="3851770" cy="10001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5" name="Group 615"/>
          <p:cNvGrpSpPr/>
          <p:nvPr/>
        </p:nvGrpSpPr>
        <p:grpSpPr>
          <a:xfrm>
            <a:off x="7477759" y="1829646"/>
            <a:ext cx="5527041" cy="3548381"/>
            <a:chOff x="0" y="-12700"/>
            <a:chExt cx="5527040" cy="3548380"/>
          </a:xfrm>
        </p:grpSpPr>
        <p:pic>
          <p:nvPicPr>
            <p:cNvPr id="611" name="zapp_L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85137"/>
              <a:ext cx="5527041" cy="335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2" name="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83733" y="510257"/>
              <a:ext cx="1300481" cy="1004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3" name="Shape 613"/>
            <p:cNvSpPr/>
            <p:nvPr/>
          </p:nvSpPr>
          <p:spPr>
            <a:xfrm>
              <a:off x="3037450" y="-12700"/>
              <a:ext cx="1294487" cy="371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ctr">
                <a:defRPr sz="16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1pPr>
            </a:lstStyle>
            <a:p>
              <a:pPr/>
              <a:r>
                <a:t>Zapp, QM09</a:t>
              </a:r>
            </a:p>
          </p:txBody>
        </p:sp>
        <p:sp>
          <p:nvSpPr>
            <p:cNvPr id="614" name="Shape 614"/>
            <p:cNvSpPr/>
            <p:nvPr/>
          </p:nvSpPr>
          <p:spPr>
            <a:xfrm>
              <a:off x="3607929" y="2388729"/>
              <a:ext cx="1391813" cy="519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914400"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i="1" sz="24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L</a:t>
              </a:r>
              <a:r>
                <a:rPr baseline="-20250" i="1" sz="24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c</a:t>
              </a:r>
              <a:r>
                <a:rPr sz="24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 = </a:t>
              </a:r>
              <a:r>
                <a:rPr sz="24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Symbol"/>
                  <a:ea typeface="Symbol"/>
                  <a:cs typeface="Symbol"/>
                  <a:sym typeface="Symbol"/>
                </a:rPr>
                <a:t>τ</a:t>
              </a:r>
              <a:r>
                <a:rPr baseline="-20250" sz="24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f,max</a:t>
              </a:r>
            </a:p>
          </p:txBody>
        </p:sp>
      </p:grpSp>
      <p:pic>
        <p:nvPicPr>
          <p:cNvPr id="616" name="medium_ra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8613" y="1842346"/>
            <a:ext cx="5852161" cy="4264944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Shape 617"/>
          <p:cNvSpPr/>
          <p:nvPr/>
        </p:nvSpPr>
        <p:spPr>
          <a:xfrm>
            <a:off x="1047608" y="4032391"/>
            <a:ext cx="1470929" cy="698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914400">
              <a:spcBef>
                <a:spcPts val="300"/>
              </a:spcBef>
              <a:defRPr sz="1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propagating </a:t>
            </a:r>
          </a:p>
          <a:p>
            <a:pPr defTabSz="914400">
              <a:spcBef>
                <a:spcPts val="300"/>
              </a:spcBef>
              <a:defRPr sz="1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parton</a:t>
            </a:r>
          </a:p>
        </p:txBody>
      </p:sp>
      <p:sp>
        <p:nvSpPr>
          <p:cNvPr id="618" name="Shape 618"/>
          <p:cNvSpPr/>
          <p:nvPr/>
        </p:nvSpPr>
        <p:spPr>
          <a:xfrm>
            <a:off x="6329679" y="2709333"/>
            <a:ext cx="1026007" cy="65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radiated</a:t>
            </a:r>
          </a:p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gluon</a:t>
            </a:r>
          </a:p>
        </p:txBody>
      </p:sp>
      <p:sp>
        <p:nvSpPr>
          <p:cNvPr id="619" name="Shape 619"/>
          <p:cNvSpPr/>
          <p:nvPr/>
        </p:nvSpPr>
        <p:spPr>
          <a:xfrm>
            <a:off x="3719688" y="1124373"/>
            <a:ext cx="4633886" cy="78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914400"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Landau-Pomeranchuk-Migdal effect</a:t>
            </a:r>
            <a:endParaRPr>
              <a:solidFill>
                <a:srgbClr val="000099"/>
              </a:solidFill>
              <a:uFill>
                <a:solidFill>
                  <a:srgbClr val="000099"/>
                </a:solidFill>
              </a:uFill>
            </a:endParaRPr>
          </a:p>
          <a:p>
            <a:pPr defTabSz="914400"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Formation time important</a:t>
            </a:r>
          </a:p>
        </p:txBody>
      </p:sp>
      <p:grpSp>
        <p:nvGrpSpPr>
          <p:cNvPr id="622" name="Group 622"/>
          <p:cNvGrpSpPr/>
          <p:nvPr/>
        </p:nvGrpSpPr>
        <p:grpSpPr>
          <a:xfrm>
            <a:off x="2492586" y="3707270"/>
            <a:ext cx="5704971" cy="1773486"/>
            <a:chOff x="0" y="0"/>
            <a:chExt cx="5704970" cy="1773484"/>
          </a:xfrm>
        </p:grpSpPr>
        <p:sp>
          <p:nvSpPr>
            <p:cNvPr id="620" name="Shape 620"/>
            <p:cNvSpPr/>
            <p:nvPr/>
          </p:nvSpPr>
          <p:spPr>
            <a:xfrm>
              <a:off x="0" y="0"/>
              <a:ext cx="3251201" cy="1219200"/>
            </a:xfrm>
            <a:prstGeom prst="ellipse">
              <a:avLst/>
            </a:prstGeom>
            <a:noFill/>
            <a:ln w="12700" cap="flat">
              <a:solidFill>
                <a:srgbClr val="99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21" name="Shape 621"/>
            <p:cNvSpPr/>
            <p:nvPr/>
          </p:nvSpPr>
          <p:spPr>
            <a:xfrm>
              <a:off x="3786293" y="1083733"/>
              <a:ext cx="1918678" cy="689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914400"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8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Radiation sees </a:t>
              </a:r>
              <a:br>
                <a:rPr sz="18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</a:br>
              <a:r>
                <a:rPr sz="18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length ~</a:t>
              </a:r>
              <a:r>
                <a:rPr sz="18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Symbol"/>
                  <a:ea typeface="Symbol"/>
                  <a:cs typeface="Symbol"/>
                  <a:sym typeface="Symbol"/>
                </a:rPr>
                <a:t>τ</a:t>
              </a:r>
              <a:r>
                <a:rPr baseline="-20777" sz="18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sz="18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 at once</a:t>
              </a:r>
            </a:p>
          </p:txBody>
        </p:sp>
      </p:grpSp>
      <p:sp>
        <p:nvSpPr>
          <p:cNvPr id="623" name="Shape 623"/>
          <p:cNvSpPr/>
          <p:nvPr/>
        </p:nvSpPr>
        <p:spPr>
          <a:xfrm>
            <a:off x="519288" y="6371449"/>
            <a:ext cx="5282454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101F98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Energy loss depends on density:</a:t>
            </a:r>
          </a:p>
        </p:txBody>
      </p:sp>
      <p:pic>
        <p:nvPicPr>
          <p:cNvPr id="624" name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60533" y="6068906"/>
            <a:ext cx="1174045" cy="1140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01920" y="8060266"/>
            <a:ext cx="1408854" cy="1151468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Shape 626"/>
          <p:cNvSpPr/>
          <p:nvPr/>
        </p:nvSpPr>
        <p:spPr>
          <a:xfrm>
            <a:off x="3702700" y="7059166"/>
            <a:ext cx="5213745" cy="8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914400">
              <a:defRPr sz="2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and nature of scattering centers</a:t>
            </a:r>
            <a:endParaRPr sz="2200">
              <a:solidFill>
                <a:srgbClr val="000099"/>
              </a:solidFill>
              <a:uFill>
                <a:solidFill>
                  <a:srgbClr val="000099"/>
                </a:solidFill>
              </a:uFill>
            </a:endParaRPr>
          </a:p>
          <a:p>
            <a:pPr algn="ctr" defTabSz="914400"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(scattering cross section)</a:t>
            </a:r>
          </a:p>
        </p:txBody>
      </p:sp>
      <p:sp>
        <p:nvSpPr>
          <p:cNvPr id="627" name="Shape 627"/>
          <p:cNvSpPr/>
          <p:nvPr/>
        </p:nvSpPr>
        <p:spPr>
          <a:xfrm>
            <a:off x="1733973" y="8430541"/>
            <a:ext cx="3344711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101F98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Transport coefficient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9" grpId="1"/>
      <p:bldP build="whole" bldLvl="1" animBg="1" rev="0" advAuto="0" spid="615" grpId="3"/>
      <p:bldP build="whole" bldLvl="1" animBg="1" rev="0" advAuto="0" spid="622" grpId="2"/>
      <p:bldP build="whole" bldLvl="1" animBg="1" rev="0" advAuto="0" spid="609" grpId="4"/>
      <p:bldP build="whole" bldLvl="1" animBg="1" rev="0" advAuto="0" spid="610" grpId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Quark, gluons and QCD</a:t>
            </a:r>
          </a:p>
        </p:txBody>
      </p:sp>
      <p:sp>
        <p:nvSpPr>
          <p:cNvPr id="142" name="Shape 142"/>
          <p:cNvSpPr/>
          <p:nvPr>
            <p:ph type="sldNum" sz="quarter" idx="2"/>
          </p:nvPr>
        </p:nvSpPr>
        <p:spPr>
          <a:xfrm>
            <a:off x="12604159" y="9321351"/>
            <a:ext cx="241403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3" name="Shape 143"/>
          <p:cNvSpPr/>
          <p:nvPr/>
        </p:nvSpPr>
        <p:spPr>
          <a:xfrm>
            <a:off x="5768371" y="2353437"/>
            <a:ext cx="6089028" cy="831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In high-energy collisions:</a:t>
            </a:r>
            <a:endParaRPr>
              <a:solidFill>
                <a:srgbClr val="000099"/>
              </a:solidFill>
              <a:uFill>
                <a:solidFill>
                  <a:srgbClr val="000099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algn="ctr"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Observe signatures of quarks, gluons (‘jets’)</a:t>
            </a:r>
          </a:p>
        </p:txBody>
      </p:sp>
      <p:sp>
        <p:nvSpPr>
          <p:cNvPr id="144" name="Shape 144"/>
          <p:cNvSpPr/>
          <p:nvPr/>
        </p:nvSpPr>
        <p:spPr>
          <a:xfrm>
            <a:off x="1998116" y="1210060"/>
            <a:ext cx="900856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Quantum Chromodynamics is the theory of the strong interaction, </a:t>
            </a:r>
            <a:br/>
            <a:r>
              <a:t>which binds quarks into hadrons</a:t>
            </a:r>
          </a:p>
        </p:txBody>
      </p:sp>
      <p:grpSp>
        <p:nvGrpSpPr>
          <p:cNvPr id="148" name="Group 148"/>
          <p:cNvGrpSpPr/>
          <p:nvPr/>
        </p:nvGrpSpPr>
        <p:grpSpPr>
          <a:xfrm>
            <a:off x="4157152" y="3237542"/>
            <a:ext cx="9311466" cy="5990182"/>
            <a:chOff x="0" y="0"/>
            <a:chExt cx="9311465" cy="5990180"/>
          </a:xfrm>
        </p:grpSpPr>
        <p:pic>
          <p:nvPicPr>
            <p:cNvPr id="145" name="schaefer_seeing_qg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66199"/>
              <a:ext cx="9311466" cy="5923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68544" y="26790"/>
              <a:ext cx="2008986" cy="5690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" name="pasted-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78754" y="0"/>
              <a:ext cx="2215920" cy="569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9" name="Shape 149"/>
          <p:cNvSpPr/>
          <p:nvPr/>
        </p:nvSpPr>
        <p:spPr>
          <a:xfrm>
            <a:off x="696776" y="7451973"/>
            <a:ext cx="3452367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In the ground state</a:t>
            </a:r>
          </a:p>
          <a:p>
            <a:pPr algn="ctr"/>
            <a:r>
              <a:t>quarks are bound inside </a:t>
            </a:r>
            <a:br/>
            <a:r>
              <a:t>protons and neutrons</a:t>
            </a:r>
          </a:p>
        </p:txBody>
      </p:sp>
      <p:pic>
        <p:nvPicPr>
          <p:cNvPr id="150" name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9565" y="3330237"/>
            <a:ext cx="3965195" cy="3982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8" grpId="2"/>
      <p:bldP build="whole" bldLvl="1" animBg="1" rev="0" advAuto="0" spid="14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lv-RAA_LHC_Fi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7445" y="3772783"/>
            <a:ext cx="4896087" cy="4284076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Shape 630"/>
          <p:cNvSpPr/>
          <p:nvPr/>
        </p:nvSpPr>
        <p:spPr>
          <a:xfrm>
            <a:off x="3262031" y="3772783"/>
            <a:ext cx="1362352" cy="13083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631" name="Shape 6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RHIC and LHC</a:t>
            </a:r>
          </a:p>
        </p:txBody>
      </p:sp>
      <p:sp>
        <p:nvSpPr>
          <p:cNvPr id="632" name="Shape 63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3" name="Shape 633"/>
          <p:cNvSpPr/>
          <p:nvPr/>
        </p:nvSpPr>
        <p:spPr>
          <a:xfrm rot="5400000">
            <a:off x="10470488" y="4010230"/>
            <a:ext cx="440293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Burke et al, JET Collaboration, arXiv:1312.5003</a:t>
            </a:r>
          </a:p>
        </p:txBody>
      </p:sp>
      <p:pic>
        <p:nvPicPr>
          <p:cNvPr id="634" name="glv-RAA_RHIC_Fit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439" y="1204594"/>
            <a:ext cx="4896088" cy="4284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raa_htbw_lhc_pt15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55418" y="4686192"/>
            <a:ext cx="4980196" cy="3372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raa_htbw_rhic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97472" y="1282298"/>
            <a:ext cx="4896087" cy="3315869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Shape 637"/>
          <p:cNvSpPr/>
          <p:nvPr/>
        </p:nvSpPr>
        <p:spPr>
          <a:xfrm>
            <a:off x="2313628" y="2043908"/>
            <a:ext cx="79724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>
                <a:solidFill>
                  <a:schemeClr val="accent5"/>
                </a:solidFill>
              </a:defRPr>
            </a:lvl1pPr>
          </a:lstStyle>
          <a:p>
            <a:pPr/>
            <a:r>
              <a:t>RHIC</a:t>
            </a:r>
          </a:p>
        </p:txBody>
      </p:sp>
      <p:sp>
        <p:nvSpPr>
          <p:cNvPr id="638" name="Shape 638"/>
          <p:cNvSpPr/>
          <p:nvPr/>
        </p:nvSpPr>
        <p:spPr>
          <a:xfrm>
            <a:off x="11060789" y="1637508"/>
            <a:ext cx="79724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>
                <a:solidFill>
                  <a:schemeClr val="accent5"/>
                </a:solidFill>
              </a:defRPr>
            </a:lvl1pPr>
          </a:lstStyle>
          <a:p>
            <a:pPr/>
            <a:r>
              <a:t>RHIC</a:t>
            </a:r>
          </a:p>
        </p:txBody>
      </p:sp>
      <p:sp>
        <p:nvSpPr>
          <p:cNvPr id="639" name="Shape 639"/>
          <p:cNvSpPr/>
          <p:nvPr/>
        </p:nvSpPr>
        <p:spPr>
          <a:xfrm>
            <a:off x="4234002" y="6567689"/>
            <a:ext cx="688517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>
                <a:solidFill>
                  <a:schemeClr val="accent5"/>
                </a:solidFill>
              </a:defRPr>
            </a:lvl1pPr>
          </a:lstStyle>
          <a:p>
            <a:pPr/>
            <a:r>
              <a:t>LHC</a:t>
            </a:r>
          </a:p>
        </p:txBody>
      </p:sp>
      <p:sp>
        <p:nvSpPr>
          <p:cNvPr id="640" name="Shape 640"/>
          <p:cNvSpPr/>
          <p:nvPr/>
        </p:nvSpPr>
        <p:spPr>
          <a:xfrm>
            <a:off x="11115155" y="6599180"/>
            <a:ext cx="688517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>
                <a:solidFill>
                  <a:schemeClr val="accent5"/>
                </a:solidFill>
              </a:defRPr>
            </a:lvl1pPr>
          </a:lstStyle>
          <a:p>
            <a:pPr/>
            <a:r>
              <a:t>LHC</a:t>
            </a:r>
          </a:p>
        </p:txBody>
      </p:sp>
      <p:sp>
        <p:nvSpPr>
          <p:cNvPr id="641" name="Shape 641"/>
          <p:cNvSpPr/>
          <p:nvPr/>
        </p:nvSpPr>
        <p:spPr>
          <a:xfrm>
            <a:off x="2334276" y="8052926"/>
            <a:ext cx="8336249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600"/>
            </a:pPr>
            <a:r>
              <a:t>Systematic comparison of energy loss models with data</a:t>
            </a:r>
          </a:p>
          <a:p>
            <a:pPr algn="ctr">
              <a:defRPr sz="2600"/>
            </a:pPr>
            <a:r>
              <a:t>Medium modelled by Hydrodynamics (2+1D, 3+1D)</a:t>
            </a:r>
          </a:p>
        </p:txBody>
      </p:sp>
      <p:sp>
        <p:nvSpPr>
          <p:cNvPr id="642" name="Shape 642"/>
          <p:cNvSpPr/>
          <p:nvPr/>
        </p:nvSpPr>
        <p:spPr>
          <a:xfrm>
            <a:off x="3464793" y="8909791"/>
            <a:ext cx="604935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rPr i="1"/>
              <a:t>p</a:t>
            </a:r>
            <a:r>
              <a:rPr baseline="-5999"/>
              <a:t>T</a:t>
            </a:r>
            <a:r>
              <a:t> dependence matches reasonably well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RHIC and LHC</a:t>
            </a:r>
          </a:p>
        </p:txBody>
      </p:sp>
      <p:sp>
        <p:nvSpPr>
          <p:cNvPr id="645" name="Shape 64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6" name="chi-htbw_lhc_pt1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6294" y="2178050"/>
            <a:ext cx="6342605" cy="4754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glv-chi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5181" y="1581804"/>
            <a:ext cx="6979876" cy="6107392"/>
          </a:xfrm>
          <a:prstGeom prst="rect">
            <a:avLst/>
          </a:prstGeom>
          <a:ln w="12700">
            <a:miter lim="400000"/>
          </a:ln>
        </p:spPr>
      </p:pic>
      <p:sp>
        <p:nvSpPr>
          <p:cNvPr id="648" name="Shape 648"/>
          <p:cNvSpPr/>
          <p:nvPr/>
        </p:nvSpPr>
        <p:spPr>
          <a:xfrm>
            <a:off x="2426679" y="1276350"/>
            <a:ext cx="172322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CUJET 2.0</a:t>
            </a:r>
          </a:p>
        </p:txBody>
      </p:sp>
      <p:sp>
        <p:nvSpPr>
          <p:cNvPr id="649" name="Shape 649"/>
          <p:cNvSpPr/>
          <p:nvPr/>
        </p:nvSpPr>
        <p:spPr>
          <a:xfrm>
            <a:off x="9219471" y="1658974"/>
            <a:ext cx="117826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HT-BW</a:t>
            </a:r>
          </a:p>
        </p:txBody>
      </p:sp>
      <p:sp>
        <p:nvSpPr>
          <p:cNvPr id="650" name="Shape 650"/>
          <p:cNvSpPr/>
          <p:nvPr/>
        </p:nvSpPr>
        <p:spPr>
          <a:xfrm>
            <a:off x="855783" y="7678552"/>
            <a:ext cx="4917948" cy="891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600"/>
            </a:pPr>
            <a:r>
              <a:t>CUJET: 𝛼</a:t>
            </a:r>
            <a:r>
              <a:rPr baseline="-5999"/>
              <a:t>s</a:t>
            </a:r>
            <a:r>
              <a:t> is medium parameter</a:t>
            </a:r>
          </a:p>
          <a:p>
            <a:pPr algn="ctr">
              <a:defRPr sz="2600"/>
            </a:pPr>
            <a:r>
              <a:t>Lower at LHC</a:t>
            </a:r>
          </a:p>
        </p:txBody>
      </p:sp>
      <p:sp>
        <p:nvSpPr>
          <p:cNvPr id="651" name="Shape 651"/>
          <p:cNvSpPr/>
          <p:nvPr/>
        </p:nvSpPr>
        <p:spPr>
          <a:xfrm>
            <a:off x="7396196" y="7705242"/>
            <a:ext cx="482481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600"/>
            </a:pPr>
            <a:r>
              <a:t>HT: transport coeff is parameter</a:t>
            </a:r>
          </a:p>
          <a:p>
            <a:pPr algn="ctr">
              <a:defRPr sz="2600"/>
            </a:pPr>
            <a:r>
              <a:t>Higher at LHC</a:t>
            </a:r>
          </a:p>
        </p:txBody>
      </p:sp>
      <p:sp>
        <p:nvSpPr>
          <p:cNvPr id="652" name="Shape 652"/>
          <p:cNvSpPr/>
          <p:nvPr/>
        </p:nvSpPr>
        <p:spPr>
          <a:xfrm rot="5400000">
            <a:off x="10584629" y="4076401"/>
            <a:ext cx="440293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Burke et al, JET Collaboration, arXiv:1312.5003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 of transport coefficient study</a:t>
            </a:r>
          </a:p>
        </p:txBody>
      </p:sp>
      <p:sp>
        <p:nvSpPr>
          <p:cNvPr id="655" name="Shape 65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6" name="qha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1575" y="-465003"/>
            <a:ext cx="7200901" cy="7200901"/>
          </a:xfrm>
          <a:prstGeom prst="rect">
            <a:avLst/>
          </a:prstGeom>
          <a:ln w="12700">
            <a:miter lim="400000"/>
          </a:ln>
        </p:spPr>
      </p:pic>
      <p:sp>
        <p:nvSpPr>
          <p:cNvPr id="657" name="Shape 657"/>
          <p:cNvSpPr/>
          <p:nvPr/>
        </p:nvSpPr>
        <p:spPr>
          <a:xfrm>
            <a:off x="5883064" y="3157649"/>
            <a:ext cx="789754" cy="1270001"/>
          </a:xfrm>
          <a:prstGeom prst="ellipse">
            <a:avLst/>
          </a:prstGeom>
          <a:ln w="38100">
            <a:solidFill>
              <a:srgbClr val="9A251C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pic>
        <p:nvPicPr>
          <p:cNvPr id="65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9398" y="6746881"/>
            <a:ext cx="451038" cy="518215"/>
          </a:xfrm>
          <a:prstGeom prst="rect">
            <a:avLst/>
          </a:prstGeom>
          <a:ln w="12700">
            <a:miter lim="400000"/>
          </a:ln>
        </p:spPr>
      </p:pic>
      <p:sp>
        <p:nvSpPr>
          <p:cNvPr id="659" name="Shape 659"/>
          <p:cNvSpPr/>
          <p:nvPr/>
        </p:nvSpPr>
        <p:spPr>
          <a:xfrm>
            <a:off x="500989" y="1147437"/>
            <a:ext cx="101316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RHIC:</a:t>
            </a:r>
          </a:p>
        </p:txBody>
      </p:sp>
      <p:sp>
        <p:nvSpPr>
          <p:cNvPr id="660" name="Shape 660"/>
          <p:cNvSpPr/>
          <p:nvPr/>
        </p:nvSpPr>
        <p:spPr>
          <a:xfrm>
            <a:off x="500989" y="3040995"/>
            <a:ext cx="86660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LHC:</a:t>
            </a:r>
          </a:p>
        </p:txBody>
      </p:sp>
      <p:pic>
        <p:nvPicPr>
          <p:cNvPr id="66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4443" y="1830600"/>
            <a:ext cx="3879856" cy="526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9426" y="3630669"/>
            <a:ext cx="3879856" cy="526895"/>
          </a:xfrm>
          <a:prstGeom prst="rect">
            <a:avLst/>
          </a:prstGeom>
          <a:ln w="12700">
            <a:miter lim="400000"/>
          </a:ln>
        </p:spPr>
      </p:pic>
      <p:sp>
        <p:nvSpPr>
          <p:cNvPr id="663" name="Shape 663"/>
          <p:cNvSpPr/>
          <p:nvPr/>
        </p:nvSpPr>
        <p:spPr>
          <a:xfrm rot="5400000">
            <a:off x="10412999" y="3621199"/>
            <a:ext cx="440293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Burke et al, JET Collaboration, arXiv:1312.5003</a:t>
            </a:r>
          </a:p>
        </p:txBody>
      </p:sp>
      <p:sp>
        <p:nvSpPr>
          <p:cNvPr id="664" name="Shape 664"/>
          <p:cNvSpPr/>
          <p:nvPr/>
        </p:nvSpPr>
        <p:spPr>
          <a:xfrm>
            <a:off x="1382338" y="2367059"/>
            <a:ext cx="244954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(</a:t>
            </a:r>
            <a:r>
              <a:rPr i="1"/>
              <a:t>T</a:t>
            </a:r>
            <a:r>
              <a:rPr baseline="-5999" i="1"/>
              <a:t>i</a:t>
            </a:r>
            <a:r>
              <a:rPr i="1"/>
              <a:t> </a:t>
            </a:r>
            <a:r>
              <a:t>= 370 MeV)</a:t>
            </a:r>
          </a:p>
        </p:txBody>
      </p:sp>
      <p:sp>
        <p:nvSpPr>
          <p:cNvPr id="665" name="Shape 665"/>
          <p:cNvSpPr/>
          <p:nvPr/>
        </p:nvSpPr>
        <p:spPr>
          <a:xfrm>
            <a:off x="1382338" y="4232887"/>
            <a:ext cx="244954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(</a:t>
            </a:r>
            <a:r>
              <a:rPr i="1"/>
              <a:t>T</a:t>
            </a:r>
            <a:r>
              <a:rPr baseline="-5999" i="1"/>
              <a:t>i</a:t>
            </a:r>
            <a:r>
              <a:rPr i="1"/>
              <a:t> </a:t>
            </a:r>
            <a:r>
              <a:t>= 470 MeV)</a:t>
            </a:r>
          </a:p>
        </p:txBody>
      </p:sp>
      <p:pic>
        <p:nvPicPr>
          <p:cNvPr id="666" name="Screen Shot 2016-04-03 at 17.30.4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8839" y="5349825"/>
            <a:ext cx="4689632" cy="8065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1" name="Group 671"/>
          <p:cNvGrpSpPr/>
          <p:nvPr/>
        </p:nvGrpSpPr>
        <p:grpSpPr>
          <a:xfrm>
            <a:off x="394601" y="7011378"/>
            <a:ext cx="7087591" cy="1303912"/>
            <a:chOff x="0" y="19050"/>
            <a:chExt cx="7087590" cy="1303911"/>
          </a:xfrm>
        </p:grpSpPr>
        <p:pic>
          <p:nvPicPr>
            <p:cNvPr id="667" name="pasted-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94913" y="350174"/>
              <a:ext cx="3911736" cy="597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8" name="Shape 668"/>
            <p:cNvSpPr/>
            <p:nvPr/>
          </p:nvSpPr>
          <p:spPr>
            <a:xfrm>
              <a:off x="196016" y="19050"/>
              <a:ext cx="3156002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1600">
                  <a:solidFill>
                    <a:srgbClr val="000000"/>
                  </a:solidFill>
                </a:defRPr>
              </a:lvl1pPr>
            </a:lstStyle>
            <a:p>
              <a:pPr/>
              <a:r>
                <a:t>Arnold and Xiao, arXiv:0810.1026</a:t>
              </a:r>
            </a:p>
          </p:txBody>
        </p:sp>
        <p:sp>
          <p:nvSpPr>
            <p:cNvPr id="669" name="Shape 669"/>
            <p:cNvSpPr/>
            <p:nvPr/>
          </p:nvSpPr>
          <p:spPr>
            <a:xfrm>
              <a:off x="-1" y="432880"/>
              <a:ext cx="2216213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2200"/>
              </a:lvl1pPr>
            </a:lstStyle>
            <a:p>
              <a:pPr/>
              <a:r>
                <a:t>HTL expectation:</a:t>
              </a:r>
            </a:p>
          </p:txBody>
        </p:sp>
        <p:sp>
          <p:nvSpPr>
            <p:cNvPr id="670" name="Shape 670"/>
            <p:cNvSpPr/>
            <p:nvPr/>
          </p:nvSpPr>
          <p:spPr>
            <a:xfrm>
              <a:off x="30003" y="916561"/>
              <a:ext cx="7057588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/>
              </a:pPr>
              <a:r>
                <a:t>Sizeable uncertainties from 𝛼</a:t>
              </a:r>
              <a:r>
                <a:rPr baseline="-5999"/>
                <a:t>S</a:t>
              </a:r>
              <a:r>
                <a:t>, treatment of logs etc expected</a:t>
              </a:r>
            </a:p>
          </p:txBody>
        </p:sp>
      </p:grpSp>
      <p:grpSp>
        <p:nvGrpSpPr>
          <p:cNvPr id="674" name="Group 674"/>
          <p:cNvGrpSpPr/>
          <p:nvPr/>
        </p:nvGrpSpPr>
        <p:grpSpPr>
          <a:xfrm>
            <a:off x="2349152" y="8385938"/>
            <a:ext cx="8867627" cy="891680"/>
            <a:chOff x="0" y="0"/>
            <a:chExt cx="8867626" cy="891678"/>
          </a:xfrm>
        </p:grpSpPr>
        <p:sp>
          <p:nvSpPr>
            <p:cNvPr id="672" name="Shape 672"/>
            <p:cNvSpPr/>
            <p:nvPr/>
          </p:nvSpPr>
          <p:spPr>
            <a:xfrm>
              <a:off x="0" y="-1"/>
              <a:ext cx="8867627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9A251C"/>
                  </a:solidFill>
                </a:defRPr>
              </a:lvl1pPr>
            </a:lstStyle>
            <a:p>
              <a:pPr/>
              <a:r>
                <a:t>Values found are in the right ballpark compared (p)QCD estimate</a:t>
              </a:r>
            </a:p>
          </p:txBody>
        </p:sp>
        <p:sp>
          <p:nvSpPr>
            <p:cNvPr id="673" name="Shape 673"/>
            <p:cNvSpPr/>
            <p:nvPr/>
          </p:nvSpPr>
          <p:spPr>
            <a:xfrm>
              <a:off x="1376964" y="421778"/>
              <a:ext cx="6383537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9A251C"/>
                  </a:solidFill>
                </a:defRPr>
              </a:lvl1pPr>
            </a:lstStyle>
            <a:p>
              <a:pPr/>
              <a:r>
                <a:t>Magnitude of parton energy loss is understood</a:t>
              </a:r>
            </a:p>
          </p:txBody>
        </p:sp>
      </p:grpSp>
      <p:sp>
        <p:nvSpPr>
          <p:cNvPr id="675" name="Shape 675"/>
          <p:cNvSpPr/>
          <p:nvPr/>
        </p:nvSpPr>
        <p:spPr>
          <a:xfrm>
            <a:off x="6738164" y="6791331"/>
            <a:ext cx="59026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      values from different models consistent</a:t>
            </a:r>
          </a:p>
        </p:txBody>
      </p:sp>
      <p:sp>
        <p:nvSpPr>
          <p:cNvPr id="676" name="Shape 676"/>
          <p:cNvSpPr/>
          <p:nvPr/>
        </p:nvSpPr>
        <p:spPr>
          <a:xfrm>
            <a:off x="1719934" y="1182392"/>
            <a:ext cx="1948874" cy="460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√</a:t>
            </a: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aseline="-231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NN</a:t>
            </a: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 = 200 GeV</a:t>
            </a:r>
          </a:p>
        </p:txBody>
      </p:sp>
      <p:sp>
        <p:nvSpPr>
          <p:cNvPr id="677" name="Shape 677"/>
          <p:cNvSpPr/>
          <p:nvPr/>
        </p:nvSpPr>
        <p:spPr>
          <a:xfrm>
            <a:off x="1649303" y="3086975"/>
            <a:ext cx="2090136" cy="460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√</a:t>
            </a: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aseline="-231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NN</a:t>
            </a: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 = 2760 GeV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1" grpId="1"/>
      <p:bldP build="whole" bldLvl="1" animBg="1" rev="0" advAuto="0" spid="67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Heavy flavour </a:t>
            </a:r>
            <a:r>
              <a:rPr i="1"/>
              <a:t>R</a:t>
            </a:r>
            <a:r>
              <a:rPr baseline="-5999" i="1"/>
              <a:t>AA</a:t>
            </a:r>
            <a:r>
              <a:t>; mass dependence</a:t>
            </a:r>
          </a:p>
        </p:txBody>
      </p:sp>
      <p:sp>
        <p:nvSpPr>
          <p:cNvPr id="680" name="Shape 68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1" name="2015-Jun-29-DmesNonPromptJpsi_8to16_CompDjordjevic_11061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4627" y="1761643"/>
            <a:ext cx="6759523" cy="6556857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Shape 682"/>
          <p:cNvSpPr/>
          <p:nvPr/>
        </p:nvSpPr>
        <p:spPr>
          <a:xfrm>
            <a:off x="10412041" y="1538816"/>
            <a:ext cx="197764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ALICE, JHEP11, 205</a:t>
            </a:r>
          </a:p>
        </p:txBody>
      </p:sp>
      <p:sp>
        <p:nvSpPr>
          <p:cNvPr id="683" name="Shape 683"/>
          <p:cNvSpPr/>
          <p:nvPr/>
        </p:nvSpPr>
        <p:spPr>
          <a:xfrm>
            <a:off x="858779" y="2044199"/>
            <a:ext cx="341754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Compare </a:t>
            </a:r>
          </a:p>
          <a:p>
            <a:pPr>
              <a:defRPr>
                <a:solidFill>
                  <a:schemeClr val="accent1"/>
                </a:solidFill>
              </a:defRPr>
            </a:pPr>
            <a:r>
              <a:t>beauty: non-prompt J/Ψ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charm: D-mesons</a:t>
            </a:r>
          </a:p>
        </p:txBody>
      </p:sp>
      <p:sp>
        <p:nvSpPr>
          <p:cNvPr id="684" name="Shape 684"/>
          <p:cNvSpPr/>
          <p:nvPr/>
        </p:nvSpPr>
        <p:spPr>
          <a:xfrm>
            <a:off x="1205726" y="5116522"/>
            <a:ext cx="324862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Larger suppression for </a:t>
            </a:r>
            <a:br/>
            <a:r>
              <a:t>charm than for beauty</a:t>
            </a:r>
          </a:p>
        </p:txBody>
      </p:sp>
      <p:sp>
        <p:nvSpPr>
          <p:cNvPr id="685" name="Shape 685"/>
          <p:cNvSpPr/>
          <p:nvPr/>
        </p:nvSpPr>
        <p:spPr>
          <a:xfrm>
            <a:off x="625370" y="6542068"/>
            <a:ext cx="4409332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Agrees with expected</a:t>
            </a:r>
          </a:p>
          <a:p>
            <a:pPr algn="ctr"/>
            <a:r>
              <a:t>‘dead-cone effect’</a:t>
            </a:r>
          </a:p>
          <a:p>
            <a:pPr algn="ctr"/>
            <a:r>
              <a:t>energy loss reduced when </a:t>
            </a:r>
            <a:r>
              <a:rPr i="1"/>
              <a:t>v</a:t>
            </a:r>
            <a:r>
              <a:t> &lt; </a:t>
            </a:r>
            <a:r>
              <a:rPr i="1"/>
              <a:t>c</a:t>
            </a:r>
          </a:p>
        </p:txBody>
      </p:sp>
      <p:sp>
        <p:nvSpPr>
          <p:cNvPr id="686" name="Shape 686"/>
          <p:cNvSpPr/>
          <p:nvPr/>
        </p:nvSpPr>
        <p:spPr>
          <a:xfrm>
            <a:off x="1654340" y="8769811"/>
            <a:ext cx="985944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9A251C"/>
                </a:solidFill>
              </a:defRPr>
            </a:lvl1pPr>
          </a:lstStyle>
          <a:p>
            <a:pPr/>
            <a:r>
              <a:t>Indicates radiative energy loss: induced gluon bremsstrahlung</a:t>
            </a:r>
          </a:p>
        </p:txBody>
      </p:sp>
      <p:grpSp>
        <p:nvGrpSpPr>
          <p:cNvPr id="689" name="Group 689"/>
          <p:cNvGrpSpPr/>
          <p:nvPr/>
        </p:nvGrpSpPr>
        <p:grpSpPr>
          <a:xfrm>
            <a:off x="6856238" y="8085666"/>
            <a:ext cx="1054502" cy="596873"/>
            <a:chOff x="0" y="0"/>
            <a:chExt cx="1054500" cy="596871"/>
          </a:xfrm>
        </p:grpSpPr>
        <p:sp>
          <p:nvSpPr>
            <p:cNvPr id="687" name="Shape 687"/>
            <p:cNvSpPr/>
            <p:nvPr/>
          </p:nvSpPr>
          <p:spPr>
            <a:xfrm>
              <a:off x="0" y="0"/>
              <a:ext cx="596872" cy="596872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688" name="Shape 688"/>
            <p:cNvSpPr/>
            <p:nvPr/>
          </p:nvSpPr>
          <p:spPr>
            <a:xfrm>
              <a:off x="457628" y="0"/>
              <a:ext cx="596873" cy="596872"/>
            </a:xfrm>
            <a:prstGeom prst="ellipse">
              <a:avLst/>
            </a:prstGeom>
            <a:noFill/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grpSp>
        <p:nvGrpSpPr>
          <p:cNvPr id="692" name="Group 692"/>
          <p:cNvGrpSpPr/>
          <p:nvPr/>
        </p:nvGrpSpPr>
        <p:grpSpPr>
          <a:xfrm>
            <a:off x="11034479" y="8085666"/>
            <a:ext cx="732768" cy="596873"/>
            <a:chOff x="0" y="0"/>
            <a:chExt cx="732766" cy="596871"/>
          </a:xfrm>
        </p:grpSpPr>
        <p:sp>
          <p:nvSpPr>
            <p:cNvPr id="690" name="Shape 690"/>
            <p:cNvSpPr/>
            <p:nvPr/>
          </p:nvSpPr>
          <p:spPr>
            <a:xfrm>
              <a:off x="0" y="0"/>
              <a:ext cx="596872" cy="596872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691" name="Shape 691"/>
            <p:cNvSpPr/>
            <p:nvPr/>
          </p:nvSpPr>
          <p:spPr>
            <a:xfrm>
              <a:off x="135895" y="0"/>
              <a:ext cx="596872" cy="596872"/>
            </a:xfrm>
            <a:prstGeom prst="ellipse">
              <a:avLst/>
            </a:prstGeom>
            <a:noFill/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sp>
        <p:nvSpPr>
          <p:cNvPr id="693" name="Shape 693"/>
          <p:cNvSpPr/>
          <p:nvPr/>
        </p:nvSpPr>
        <p:spPr>
          <a:xfrm>
            <a:off x="4267737" y="2698579"/>
            <a:ext cx="2869664" cy="1543221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694" name="Shape 694"/>
          <p:cNvSpPr/>
          <p:nvPr/>
        </p:nvSpPr>
        <p:spPr>
          <a:xfrm>
            <a:off x="3473709" y="3077620"/>
            <a:ext cx="4402213" cy="294765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Charm v</a:t>
            </a:r>
            <a:r>
              <a:rPr baseline="-5999"/>
              <a:t>2</a:t>
            </a:r>
          </a:p>
        </p:txBody>
      </p:sp>
      <p:sp>
        <p:nvSpPr>
          <p:cNvPr id="697" name="Shape 69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8" name="2017-Feb-02-D0DplusAveragev2_Comparison_with_pions_304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0823" y="2200579"/>
            <a:ext cx="6462686" cy="5892785"/>
          </a:xfrm>
          <a:prstGeom prst="rect">
            <a:avLst/>
          </a:prstGeom>
          <a:ln w="12700">
            <a:miter lim="400000"/>
          </a:ln>
        </p:spPr>
      </p:pic>
      <p:sp>
        <p:nvSpPr>
          <p:cNvPr id="699" name="Shape 699"/>
          <p:cNvSpPr/>
          <p:nvPr/>
        </p:nvSpPr>
        <p:spPr>
          <a:xfrm>
            <a:off x="707848" y="2436926"/>
            <a:ext cx="51799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Azimuthal anisotropy of heavy quarks</a:t>
            </a:r>
            <a:br/>
            <a:r>
              <a:t>very similar to light quarks (pions)</a:t>
            </a:r>
          </a:p>
        </p:txBody>
      </p:sp>
      <p:sp>
        <p:nvSpPr>
          <p:cNvPr id="700" name="Shape 700"/>
          <p:cNvSpPr/>
          <p:nvPr/>
        </p:nvSpPr>
        <p:spPr>
          <a:xfrm>
            <a:off x="925211" y="6113962"/>
            <a:ext cx="474523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>
                <a:solidFill>
                  <a:srgbClr val="9A251C"/>
                </a:solidFill>
              </a:defRPr>
            </a:pPr>
            <a:r>
              <a:t>Heavy quarks ‘feel’ the flow of the</a:t>
            </a:r>
          </a:p>
          <a:p>
            <a:pPr algn="ctr">
              <a:defRPr>
                <a:solidFill>
                  <a:srgbClr val="9A251C"/>
                </a:solidFill>
              </a:defRPr>
            </a:pPr>
            <a:r>
              <a:t>Quark Gluon Plasma</a:t>
            </a:r>
          </a:p>
        </p:txBody>
      </p:sp>
      <p:sp>
        <p:nvSpPr>
          <p:cNvPr id="701" name="Shape 701"/>
          <p:cNvSpPr/>
          <p:nvPr/>
        </p:nvSpPr>
        <p:spPr>
          <a:xfrm>
            <a:off x="1194648" y="4453244"/>
            <a:ext cx="385837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Initial production is isotropic</a:t>
            </a:r>
          </a:p>
        </p:txBody>
      </p:sp>
      <p:sp>
        <p:nvSpPr>
          <p:cNvPr id="702" name="Shape 702"/>
          <p:cNvSpPr/>
          <p:nvPr/>
        </p:nvSpPr>
        <p:spPr>
          <a:xfrm>
            <a:off x="10059470" y="1835851"/>
            <a:ext cx="266669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ALICE, QM2017, A Barbano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Jet reconstruction</a:t>
            </a:r>
          </a:p>
        </p:txBody>
      </p:sp>
      <p:sp>
        <p:nvSpPr>
          <p:cNvPr id="705" name="Shape 70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6" name="schaefer_seeing_qg.png"/>
          <p:cNvPicPr>
            <a:picLocks noChangeAspect="1"/>
          </p:cNvPicPr>
          <p:nvPr/>
        </p:nvPicPr>
        <p:blipFill>
          <a:blip r:embed="rId2">
            <a:extLst/>
          </a:blip>
          <a:srcRect l="0" t="0" r="48150" b="0"/>
          <a:stretch>
            <a:fillRect/>
          </a:stretch>
        </p:blipFill>
        <p:spPr>
          <a:xfrm>
            <a:off x="-242579" y="1579131"/>
            <a:ext cx="5064074" cy="6213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4268" y="1494269"/>
            <a:ext cx="2008987" cy="569070"/>
          </a:xfrm>
          <a:prstGeom prst="rect">
            <a:avLst/>
          </a:prstGeom>
          <a:ln w="12700">
            <a:miter lim="400000"/>
          </a:ln>
        </p:spPr>
      </p:pic>
      <p:sp>
        <p:nvSpPr>
          <p:cNvPr id="708" name="Shape 708"/>
          <p:cNvSpPr/>
          <p:nvPr/>
        </p:nvSpPr>
        <p:spPr>
          <a:xfrm>
            <a:off x="932425" y="8564348"/>
            <a:ext cx="115161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9A251C"/>
                </a:solidFill>
              </a:defRPr>
            </a:pPr>
            <a:r>
              <a:t>The summed momentum is a measure of the parton energy; accuracy depends on </a:t>
            </a:r>
            <a:r>
              <a:rPr i="1"/>
              <a:t>R</a:t>
            </a:r>
          </a:p>
        </p:txBody>
      </p:sp>
      <p:grpSp>
        <p:nvGrpSpPr>
          <p:cNvPr id="714" name="Group 714"/>
          <p:cNvGrpSpPr/>
          <p:nvPr/>
        </p:nvGrpSpPr>
        <p:grpSpPr>
          <a:xfrm>
            <a:off x="1091293" y="2009216"/>
            <a:ext cx="9678233" cy="6521982"/>
            <a:chOff x="0" y="0"/>
            <a:chExt cx="9678231" cy="6521980"/>
          </a:xfrm>
        </p:grpSpPr>
        <p:sp>
          <p:nvSpPr>
            <p:cNvPr id="709" name="Shape 709"/>
            <p:cNvSpPr/>
            <p:nvPr/>
          </p:nvSpPr>
          <p:spPr>
            <a:xfrm>
              <a:off x="1143980" y="5683780"/>
              <a:ext cx="8534252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/>
              <a:r>
                <a:t>Jet reconstruction: group particles together and add momenta</a:t>
              </a:r>
            </a:p>
            <a:p>
              <a:pPr algn="ctr"/>
              <a:r>
                <a:t>Several algorithms available; conceptually: draw cones, size </a:t>
              </a:r>
              <a:r>
                <a:rPr i="1"/>
                <a:t>R</a:t>
              </a:r>
            </a:p>
          </p:txBody>
        </p:sp>
        <p:grpSp>
          <p:nvGrpSpPr>
            <p:cNvPr id="713" name="Group 713"/>
            <p:cNvGrpSpPr/>
            <p:nvPr/>
          </p:nvGrpSpPr>
          <p:grpSpPr>
            <a:xfrm rot="21470301">
              <a:off x="34335" y="34043"/>
              <a:ext cx="1840098" cy="1855317"/>
              <a:chOff x="0" y="0"/>
              <a:chExt cx="1840096" cy="1855316"/>
            </a:xfrm>
          </p:grpSpPr>
          <p:sp>
            <p:nvSpPr>
              <p:cNvPr id="710" name="Shape 710"/>
              <p:cNvSpPr/>
              <p:nvPr/>
            </p:nvSpPr>
            <p:spPr>
              <a:xfrm flipH="1" flipV="1">
                <a:off x="248097" y="1036727"/>
                <a:ext cx="1591327" cy="815663"/>
              </a:xfrm>
              <a:prstGeom prst="line">
                <a:avLst/>
              </a:prstGeom>
              <a:noFill/>
              <a:ln w="25400" cap="flat">
                <a:solidFill>
                  <a:srgbClr val="C500E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</a:p>
            </p:txBody>
          </p:sp>
          <p:sp>
            <p:nvSpPr>
              <p:cNvPr id="711" name="Shape 711"/>
              <p:cNvSpPr/>
              <p:nvPr/>
            </p:nvSpPr>
            <p:spPr>
              <a:xfrm flipH="1" flipV="1">
                <a:off x="1028206" y="218126"/>
                <a:ext cx="811891" cy="1637191"/>
              </a:xfrm>
              <a:prstGeom prst="line">
                <a:avLst/>
              </a:prstGeom>
              <a:noFill/>
              <a:ln w="25400" cap="flat">
                <a:solidFill>
                  <a:srgbClr val="C500E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</a:p>
            </p:txBody>
          </p:sp>
          <p:sp>
            <p:nvSpPr>
              <p:cNvPr id="712" name="Shape 712"/>
              <p:cNvSpPr/>
              <p:nvPr/>
            </p:nvSpPr>
            <p:spPr>
              <a:xfrm rot="18927107">
                <a:off x="36541" y="316341"/>
                <a:ext cx="1134980" cy="569070"/>
              </a:xfrm>
              <a:prstGeom prst="ellipse">
                <a:avLst/>
              </a:prstGeom>
              <a:noFill/>
              <a:ln w="25400" cap="flat">
                <a:solidFill>
                  <a:srgbClr val="C500E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</a:p>
            </p:txBody>
          </p:sp>
        </p:grpSp>
      </p:grpSp>
      <p:grpSp>
        <p:nvGrpSpPr>
          <p:cNvPr id="718" name="Group 718"/>
          <p:cNvGrpSpPr/>
          <p:nvPr/>
        </p:nvGrpSpPr>
        <p:grpSpPr>
          <a:xfrm rot="10372593">
            <a:off x="3084025" y="3709906"/>
            <a:ext cx="1840098" cy="1855317"/>
            <a:chOff x="0" y="0"/>
            <a:chExt cx="1840096" cy="1855316"/>
          </a:xfrm>
        </p:grpSpPr>
        <p:sp>
          <p:nvSpPr>
            <p:cNvPr id="715" name="Shape 715"/>
            <p:cNvSpPr/>
            <p:nvPr/>
          </p:nvSpPr>
          <p:spPr>
            <a:xfrm flipH="1" flipV="1">
              <a:off x="248097" y="1036727"/>
              <a:ext cx="1591327" cy="815663"/>
            </a:xfrm>
            <a:prstGeom prst="line">
              <a:avLst/>
            </a:prstGeom>
            <a:noFill/>
            <a:ln w="25400" cap="flat">
              <a:solidFill>
                <a:srgbClr val="C500E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716" name="Shape 716"/>
            <p:cNvSpPr/>
            <p:nvPr/>
          </p:nvSpPr>
          <p:spPr>
            <a:xfrm flipH="1" flipV="1">
              <a:off x="1028206" y="218126"/>
              <a:ext cx="811891" cy="1637191"/>
            </a:xfrm>
            <a:prstGeom prst="line">
              <a:avLst/>
            </a:prstGeom>
            <a:noFill/>
            <a:ln w="25400" cap="flat">
              <a:solidFill>
                <a:srgbClr val="B201E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717" name="Shape 717"/>
            <p:cNvSpPr/>
            <p:nvPr/>
          </p:nvSpPr>
          <p:spPr>
            <a:xfrm rot="18927107">
              <a:off x="36541" y="316341"/>
              <a:ext cx="1134980" cy="569070"/>
            </a:xfrm>
            <a:prstGeom prst="ellipse">
              <a:avLst/>
            </a:prstGeom>
            <a:noFill/>
            <a:ln w="25400" cap="flat">
              <a:solidFill>
                <a:srgbClr val="C500E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pic>
        <p:nvPicPr>
          <p:cNvPr id="719" name="shower_trans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 rot="13500000">
            <a:off x="7565782" y="3083772"/>
            <a:ext cx="2787685" cy="18030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3" name="Group 723"/>
          <p:cNvGrpSpPr/>
          <p:nvPr/>
        </p:nvGrpSpPr>
        <p:grpSpPr>
          <a:xfrm rot="21470301">
            <a:off x="6845447" y="1872833"/>
            <a:ext cx="3126573" cy="3152433"/>
            <a:chOff x="0" y="0"/>
            <a:chExt cx="3126572" cy="3152432"/>
          </a:xfrm>
        </p:grpSpPr>
        <p:sp>
          <p:nvSpPr>
            <p:cNvPr id="720" name="Shape 720"/>
            <p:cNvSpPr/>
            <p:nvPr/>
          </p:nvSpPr>
          <p:spPr>
            <a:xfrm flipH="1" flipV="1">
              <a:off x="421550" y="1761539"/>
              <a:ext cx="2703879" cy="1385920"/>
            </a:xfrm>
            <a:prstGeom prst="line">
              <a:avLst/>
            </a:prstGeom>
            <a:noFill/>
            <a:ln w="25400" cap="flat">
              <a:solidFill>
                <a:srgbClr val="C500E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721" name="Shape 721"/>
            <p:cNvSpPr/>
            <p:nvPr/>
          </p:nvSpPr>
          <p:spPr>
            <a:xfrm flipH="1" flipV="1">
              <a:off x="1747060" y="370626"/>
              <a:ext cx="1379512" cy="2781807"/>
            </a:xfrm>
            <a:prstGeom prst="line">
              <a:avLst/>
            </a:prstGeom>
            <a:noFill/>
            <a:ln w="25400" cap="flat">
              <a:solidFill>
                <a:srgbClr val="C500E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722" name="Shape 722"/>
            <p:cNvSpPr/>
            <p:nvPr/>
          </p:nvSpPr>
          <p:spPr>
            <a:xfrm rot="18927107">
              <a:off x="62088" y="537506"/>
              <a:ext cx="1928484" cy="966925"/>
            </a:xfrm>
            <a:prstGeom prst="ellipse">
              <a:avLst/>
            </a:prstGeom>
            <a:noFill/>
            <a:ln w="25400" cap="flat">
              <a:solidFill>
                <a:srgbClr val="C500E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sp>
        <p:nvSpPr>
          <p:cNvPr id="724" name="Shape 724"/>
          <p:cNvSpPr/>
          <p:nvPr/>
        </p:nvSpPr>
        <p:spPr>
          <a:xfrm>
            <a:off x="1787408" y="1112232"/>
            <a:ext cx="235029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Experiment view</a:t>
            </a:r>
          </a:p>
        </p:txBody>
      </p:sp>
      <p:sp>
        <p:nvSpPr>
          <p:cNvPr id="725" name="Shape 725"/>
          <p:cNvSpPr/>
          <p:nvPr/>
        </p:nvSpPr>
        <p:spPr>
          <a:xfrm>
            <a:off x="7451327" y="1289049"/>
            <a:ext cx="26722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Theory/model view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4" grpId="1"/>
      <p:bldP build="whole" bldLvl="1" animBg="1" rev="0" advAuto="0" spid="718" grpId="2"/>
      <p:bldP build="whole" bldLvl="1" animBg="1" rev="0" advAuto="0" spid="708" grpId="4"/>
      <p:bldP build="whole" bldLvl="1" animBg="1" rev="0" advAuto="0" spid="723" grpId="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/>
          <p:nvPr>
            <p:ph type="title"/>
          </p:nvPr>
        </p:nvSpPr>
        <p:spPr>
          <a:xfrm>
            <a:off x="952500" y="88900"/>
            <a:ext cx="11099800" cy="1146027"/>
          </a:xfrm>
          <a:prstGeom prst="rect">
            <a:avLst/>
          </a:prstGeom>
        </p:spPr>
        <p:txBody>
          <a:bodyPr/>
          <a:lstStyle/>
          <a:p>
            <a:pPr/>
            <a:r>
              <a:t>Jets at LHC</a:t>
            </a:r>
          </a:p>
        </p:txBody>
      </p:sp>
      <p:sp>
        <p:nvSpPr>
          <p:cNvPr id="728" name="Shape 728"/>
          <p:cNvSpPr/>
          <p:nvPr>
            <p:ph type="sldNum" sz="quarter" idx="2"/>
          </p:nvPr>
        </p:nvSpPr>
        <p:spPr>
          <a:xfrm>
            <a:off x="12589001" y="9366250"/>
            <a:ext cx="396749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r" defTabSz="914400">
              <a:defRPr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29" name="cms_dijet_evt_h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9333" y="2600960"/>
            <a:ext cx="10295468" cy="5635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0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517226"/>
            <a:ext cx="4768428" cy="4084321"/>
          </a:xfrm>
          <a:prstGeom prst="rect">
            <a:avLst/>
          </a:prstGeom>
          <a:ln w="12700">
            <a:miter lim="400000"/>
          </a:ln>
        </p:spPr>
      </p:pic>
      <p:sp>
        <p:nvSpPr>
          <p:cNvPr id="731" name="Shape 731"/>
          <p:cNvSpPr/>
          <p:nvPr/>
        </p:nvSpPr>
        <p:spPr>
          <a:xfrm>
            <a:off x="2926079" y="1192106"/>
            <a:ext cx="1095024" cy="45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b="1" sz="22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ALICE</a:t>
            </a:r>
          </a:p>
        </p:txBody>
      </p:sp>
      <p:sp>
        <p:nvSpPr>
          <p:cNvPr id="732" name="Shape 732"/>
          <p:cNvSpPr/>
          <p:nvPr/>
        </p:nvSpPr>
        <p:spPr>
          <a:xfrm>
            <a:off x="650239" y="5743786"/>
            <a:ext cx="2059095" cy="32512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457200">
              <a:defRPr sz="1600">
                <a:solidFill>
                  <a:srgbClr val="000000"/>
                </a:solidFill>
              </a:defRPr>
            </a:pPr>
          </a:p>
        </p:txBody>
      </p:sp>
      <p:sp>
        <p:nvSpPr>
          <p:cNvPr id="733" name="Shape 733"/>
          <p:cNvSpPr/>
          <p:nvPr/>
        </p:nvSpPr>
        <p:spPr>
          <a:xfrm>
            <a:off x="1386275" y="6080195"/>
            <a:ext cx="357185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>
              <a:defRPr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η</a:t>
            </a:r>
          </a:p>
        </p:txBody>
      </p:sp>
      <p:sp>
        <p:nvSpPr>
          <p:cNvPr id="734" name="Shape 734"/>
          <p:cNvSpPr/>
          <p:nvPr/>
        </p:nvSpPr>
        <p:spPr>
          <a:xfrm>
            <a:off x="4474915" y="2184390"/>
            <a:ext cx="566703" cy="602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59" h="20521" fill="norm" stroke="1" extrusionOk="0">
                <a:moveTo>
                  <a:pt x="0" y="13107"/>
                </a:moveTo>
                <a:cubicBezTo>
                  <a:pt x="1223" y="7956"/>
                  <a:pt x="-1141" y="654"/>
                  <a:pt x="9048" y="39"/>
                </a:cubicBezTo>
                <a:cubicBezTo>
                  <a:pt x="19236" y="-576"/>
                  <a:pt x="20459" y="6265"/>
                  <a:pt x="20459" y="10801"/>
                </a:cubicBezTo>
                <a:cubicBezTo>
                  <a:pt x="20459" y="15336"/>
                  <a:pt x="19236" y="21024"/>
                  <a:pt x="13205" y="20486"/>
                </a:cubicBezTo>
              </a:path>
            </a:pathLst>
          </a:custGeom>
          <a:ln w="12700">
            <a:solidFill>
              <a:srgbClr val="000000"/>
            </a:solidFill>
            <a:headEnd type="triangle"/>
          </a:ln>
        </p:spPr>
        <p:txBody>
          <a:bodyPr lIns="65023" tIns="65023" rIns="65023" bIns="65023"/>
          <a:lstStyle/>
          <a:p>
            <a:pPr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735" name="Shape 735"/>
          <p:cNvSpPr/>
          <p:nvPr/>
        </p:nvSpPr>
        <p:spPr>
          <a:xfrm>
            <a:off x="5070968" y="2287128"/>
            <a:ext cx="357186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>
              <a:defRPr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ϕ</a:t>
            </a:r>
          </a:p>
        </p:txBody>
      </p:sp>
      <p:sp>
        <p:nvSpPr>
          <p:cNvPr id="736" name="Shape 736"/>
          <p:cNvSpPr/>
          <p:nvPr/>
        </p:nvSpPr>
        <p:spPr>
          <a:xfrm>
            <a:off x="5712177" y="1603022"/>
            <a:ext cx="5874542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 b="1"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Transverse energy map of 1 event</a:t>
            </a:r>
          </a:p>
        </p:txBody>
      </p:sp>
      <p:sp>
        <p:nvSpPr>
          <p:cNvPr id="737" name="Shape 737"/>
          <p:cNvSpPr/>
          <p:nvPr/>
        </p:nvSpPr>
        <p:spPr>
          <a:xfrm>
            <a:off x="3114921" y="7990654"/>
            <a:ext cx="5835648" cy="9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>
              <a:spcBef>
                <a:spcPts val="500"/>
              </a:spcBef>
              <a:defRPr sz="2600"/>
            </a:pPr>
            <a:r>
              <a: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Clear peaks:</a:t>
            </a:r>
            <a:r>
              <a:rPr i="1"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 jets</a:t>
            </a:r>
            <a:r>
              <a: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 of fragments </a:t>
            </a:r>
            <a:br>
              <a: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from high-energy quarks and gluons</a:t>
            </a:r>
          </a:p>
        </p:txBody>
      </p:sp>
      <p:sp>
        <p:nvSpPr>
          <p:cNvPr id="738" name="Shape 738"/>
          <p:cNvSpPr/>
          <p:nvPr/>
        </p:nvSpPr>
        <p:spPr>
          <a:xfrm>
            <a:off x="2845430" y="8886613"/>
            <a:ext cx="6374629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 b="1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And a lot of uncorrelated ‘soft’ background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Di-jet momentum balance</a:t>
            </a:r>
          </a:p>
        </p:txBody>
      </p:sp>
      <p:sp>
        <p:nvSpPr>
          <p:cNvPr id="741" name="Shape 74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42" name="Shape 742"/>
          <p:cNvSpPr/>
          <p:nvPr/>
        </p:nvSpPr>
        <p:spPr>
          <a:xfrm>
            <a:off x="9999113" y="1083113"/>
            <a:ext cx="214711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CMS, PRC 84, 024906</a:t>
            </a:r>
          </a:p>
        </p:txBody>
      </p:sp>
      <p:pic>
        <p:nvPicPr>
          <p:cNvPr id="743" name="dijet_imbalance_all_cent_20101126_v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1606" y="1744539"/>
            <a:ext cx="9236293" cy="5929472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Shape 744"/>
          <p:cNvSpPr/>
          <p:nvPr/>
        </p:nvSpPr>
        <p:spPr>
          <a:xfrm>
            <a:off x="5093758" y="7795467"/>
            <a:ext cx="304864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Balanced di-jet: A</a:t>
            </a:r>
            <a:r>
              <a:rPr baseline="-5999"/>
              <a:t>j</a:t>
            </a:r>
            <a:r>
              <a:t> = 0</a:t>
            </a:r>
          </a:p>
        </p:txBody>
      </p:sp>
      <p:sp>
        <p:nvSpPr>
          <p:cNvPr id="745" name="Shape 745"/>
          <p:cNvSpPr/>
          <p:nvPr/>
        </p:nvSpPr>
        <p:spPr>
          <a:xfrm>
            <a:off x="1384688" y="8310623"/>
            <a:ext cx="1046678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Already pp, balance is not perfect: out-of-cone radiation and three-jet events</a:t>
            </a:r>
          </a:p>
        </p:txBody>
      </p:sp>
      <p:sp>
        <p:nvSpPr>
          <p:cNvPr id="746" name="Shape 746"/>
          <p:cNvSpPr/>
          <p:nvPr/>
        </p:nvSpPr>
        <p:spPr>
          <a:xfrm>
            <a:off x="3566611" y="8804643"/>
            <a:ext cx="651822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A251C"/>
                </a:solidFill>
              </a:defRPr>
            </a:lvl1pPr>
          </a:lstStyle>
          <a:p>
            <a:pPr/>
            <a:r>
              <a:t>In-balance in Pb-Pb is much larger: energy loss</a:t>
            </a:r>
          </a:p>
        </p:txBody>
      </p:sp>
      <p:grpSp>
        <p:nvGrpSpPr>
          <p:cNvPr id="749" name="Group 749"/>
          <p:cNvGrpSpPr/>
          <p:nvPr/>
        </p:nvGrpSpPr>
        <p:grpSpPr>
          <a:xfrm>
            <a:off x="6800791" y="3209147"/>
            <a:ext cx="1054501" cy="596872"/>
            <a:chOff x="0" y="0"/>
            <a:chExt cx="1054500" cy="596871"/>
          </a:xfrm>
        </p:grpSpPr>
        <p:sp>
          <p:nvSpPr>
            <p:cNvPr id="747" name="Shape 747"/>
            <p:cNvSpPr/>
            <p:nvPr/>
          </p:nvSpPr>
          <p:spPr>
            <a:xfrm>
              <a:off x="0" y="0"/>
              <a:ext cx="596872" cy="596872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748" name="Shape 748"/>
            <p:cNvSpPr/>
            <p:nvPr/>
          </p:nvSpPr>
          <p:spPr>
            <a:xfrm>
              <a:off x="457628" y="0"/>
              <a:ext cx="596873" cy="596872"/>
            </a:xfrm>
            <a:prstGeom prst="ellipse">
              <a:avLst/>
            </a:prstGeom>
            <a:noFill/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grpSp>
        <p:nvGrpSpPr>
          <p:cNvPr id="752" name="Group 752"/>
          <p:cNvGrpSpPr/>
          <p:nvPr/>
        </p:nvGrpSpPr>
        <p:grpSpPr>
          <a:xfrm>
            <a:off x="9868952" y="4578364"/>
            <a:ext cx="732768" cy="596872"/>
            <a:chOff x="0" y="0"/>
            <a:chExt cx="732766" cy="596871"/>
          </a:xfrm>
        </p:grpSpPr>
        <p:sp>
          <p:nvSpPr>
            <p:cNvPr id="750" name="Shape 750"/>
            <p:cNvSpPr/>
            <p:nvPr/>
          </p:nvSpPr>
          <p:spPr>
            <a:xfrm>
              <a:off x="0" y="0"/>
              <a:ext cx="596872" cy="596872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751" name="Shape 751"/>
            <p:cNvSpPr/>
            <p:nvPr/>
          </p:nvSpPr>
          <p:spPr>
            <a:xfrm>
              <a:off x="135895" y="0"/>
              <a:ext cx="596872" cy="596872"/>
            </a:xfrm>
            <a:prstGeom prst="ellipse">
              <a:avLst/>
            </a:prstGeom>
            <a:noFill/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Photon-jet </a:t>
            </a:r>
            <a:r>
              <a:rPr i="1"/>
              <a:t>p</a:t>
            </a:r>
            <a:r>
              <a:rPr baseline="-5999"/>
              <a:t>T</a:t>
            </a:r>
            <a:r>
              <a:t> balance</a:t>
            </a:r>
          </a:p>
        </p:txBody>
      </p:sp>
      <p:sp>
        <p:nvSpPr>
          <p:cNvPr id="755" name="Shape 75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56" name="Shape 756"/>
          <p:cNvSpPr/>
          <p:nvPr/>
        </p:nvSpPr>
        <p:spPr>
          <a:xfrm>
            <a:off x="10201034" y="1352549"/>
            <a:ext cx="210870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CMS-PAS-HIN-16-002</a:t>
            </a:r>
          </a:p>
        </p:txBody>
      </p:sp>
      <p:pic>
        <p:nvPicPr>
          <p:cNvPr id="757" name="gamma_jet_models_CMS-PAS-HIN-16-002_Figure-aux_0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1480" y="2216391"/>
            <a:ext cx="13476280" cy="50149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0" name="Group 760"/>
          <p:cNvGrpSpPr/>
          <p:nvPr/>
        </p:nvGrpSpPr>
        <p:grpSpPr>
          <a:xfrm>
            <a:off x="832773" y="1929324"/>
            <a:ext cx="673119" cy="381001"/>
            <a:chOff x="0" y="0"/>
            <a:chExt cx="673117" cy="381000"/>
          </a:xfrm>
        </p:grpSpPr>
        <p:sp>
          <p:nvSpPr>
            <p:cNvPr id="758" name="Shape 758"/>
            <p:cNvSpPr/>
            <p:nvPr/>
          </p:nvSpPr>
          <p:spPr>
            <a:xfrm>
              <a:off x="0" y="0"/>
              <a:ext cx="381001" cy="381001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759" name="Shape 759"/>
            <p:cNvSpPr/>
            <p:nvPr/>
          </p:nvSpPr>
          <p:spPr>
            <a:xfrm>
              <a:off x="292117" y="0"/>
              <a:ext cx="381001" cy="381001"/>
            </a:xfrm>
            <a:prstGeom prst="ellipse">
              <a:avLst/>
            </a:prstGeom>
            <a:noFill/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grpSp>
        <p:nvGrpSpPr>
          <p:cNvPr id="763" name="Group 763"/>
          <p:cNvGrpSpPr/>
          <p:nvPr/>
        </p:nvGrpSpPr>
        <p:grpSpPr>
          <a:xfrm>
            <a:off x="11957085" y="1929324"/>
            <a:ext cx="467746" cy="381001"/>
            <a:chOff x="0" y="0"/>
            <a:chExt cx="467745" cy="381000"/>
          </a:xfrm>
        </p:grpSpPr>
        <p:sp>
          <p:nvSpPr>
            <p:cNvPr id="761" name="Shape 761"/>
            <p:cNvSpPr/>
            <p:nvPr/>
          </p:nvSpPr>
          <p:spPr>
            <a:xfrm>
              <a:off x="0" y="0"/>
              <a:ext cx="381001" cy="381001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762" name="Shape 762"/>
            <p:cNvSpPr/>
            <p:nvPr/>
          </p:nvSpPr>
          <p:spPr>
            <a:xfrm>
              <a:off x="86745" y="0"/>
              <a:ext cx="381001" cy="381001"/>
            </a:xfrm>
            <a:prstGeom prst="ellipse">
              <a:avLst/>
            </a:prstGeom>
            <a:noFill/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sp>
        <p:nvSpPr>
          <p:cNvPr id="764" name="Shape 764"/>
          <p:cNvSpPr/>
          <p:nvPr/>
        </p:nvSpPr>
        <p:spPr>
          <a:xfrm>
            <a:off x="5148306" y="6981386"/>
            <a:ext cx="5671989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Photon does not lose energy in the QGP</a:t>
            </a:r>
          </a:p>
          <a:p>
            <a:pPr algn="ctr"/>
            <a:r>
              <a:t>Directly measures energy loss of jets</a:t>
            </a:r>
          </a:p>
          <a:p>
            <a:pPr algn="ctr"/>
            <a:r>
              <a:t>Sensitive to energy loss fluctuations</a:t>
            </a:r>
          </a:p>
        </p:txBody>
      </p:sp>
      <p:grpSp>
        <p:nvGrpSpPr>
          <p:cNvPr id="788" name="Group 788"/>
          <p:cNvGrpSpPr/>
          <p:nvPr/>
        </p:nvGrpSpPr>
        <p:grpSpPr>
          <a:xfrm>
            <a:off x="919077" y="6677031"/>
            <a:ext cx="1937175" cy="2057704"/>
            <a:chOff x="0" y="0"/>
            <a:chExt cx="1937173" cy="2057702"/>
          </a:xfrm>
        </p:grpSpPr>
        <p:sp>
          <p:nvSpPr>
            <p:cNvPr id="765" name="Shape 765"/>
            <p:cNvSpPr/>
            <p:nvPr/>
          </p:nvSpPr>
          <p:spPr>
            <a:xfrm rot="10800000">
              <a:off x="143307" y="752928"/>
              <a:ext cx="1647188" cy="874207"/>
            </a:xfrm>
            <a:prstGeom prst="rect">
              <a:avLst/>
            </a:prstGeom>
            <a:solidFill>
              <a:srgbClr val="FF5050"/>
            </a:solidFill>
            <a:ln w="127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766" name="Shape 766"/>
            <p:cNvSpPr/>
            <p:nvPr/>
          </p:nvSpPr>
          <p:spPr>
            <a:xfrm rot="10800000">
              <a:off x="846354" y="1256565"/>
              <a:ext cx="741825" cy="175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7428" y="21394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767" name="Shape 767"/>
            <p:cNvSpPr/>
            <p:nvPr/>
          </p:nvSpPr>
          <p:spPr>
            <a:xfrm flipV="1">
              <a:off x="375970" y="1076333"/>
              <a:ext cx="546253" cy="1179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Shape 768"/>
            <p:cNvSpPr/>
            <p:nvPr/>
          </p:nvSpPr>
          <p:spPr>
            <a:xfrm flipH="1">
              <a:off x="504103" y="1435111"/>
              <a:ext cx="343938" cy="587858"/>
            </a:xfrm>
            <a:prstGeom prst="line">
              <a:avLst/>
            </a:prstGeom>
            <a:noFill/>
            <a:ln w="25400" cap="flat">
              <a:solidFill>
                <a:srgbClr val="00009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Shape 769"/>
            <p:cNvSpPr/>
            <p:nvPr/>
          </p:nvSpPr>
          <p:spPr>
            <a:xfrm flipH="1">
              <a:off x="588401" y="1435111"/>
              <a:ext cx="259640" cy="261084"/>
            </a:xfrm>
            <a:prstGeom prst="line">
              <a:avLst/>
            </a:prstGeom>
            <a:noFill/>
            <a:ln w="25400" cap="flat">
              <a:solidFill>
                <a:srgbClr val="00009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Shape 770"/>
            <p:cNvSpPr/>
            <p:nvPr/>
          </p:nvSpPr>
          <p:spPr>
            <a:xfrm flipH="1">
              <a:off x="822750" y="1435112"/>
              <a:ext cx="25291" cy="286349"/>
            </a:xfrm>
            <a:prstGeom prst="line">
              <a:avLst/>
            </a:prstGeom>
            <a:noFill/>
            <a:ln w="25400" cap="flat">
              <a:solidFill>
                <a:srgbClr val="00009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Shape 771"/>
            <p:cNvSpPr/>
            <p:nvPr/>
          </p:nvSpPr>
          <p:spPr>
            <a:xfrm flipH="1">
              <a:off x="866585" y="1369420"/>
              <a:ext cx="33721" cy="609755"/>
            </a:xfrm>
            <a:prstGeom prst="line">
              <a:avLst/>
            </a:prstGeom>
            <a:noFill/>
            <a:ln w="25400" cap="flat">
              <a:solidFill>
                <a:srgbClr val="FFCC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Shape 772"/>
            <p:cNvSpPr/>
            <p:nvPr/>
          </p:nvSpPr>
          <p:spPr>
            <a:xfrm flipH="1">
              <a:off x="369226" y="1369420"/>
              <a:ext cx="531080" cy="335197"/>
            </a:xfrm>
            <a:prstGeom prst="line">
              <a:avLst/>
            </a:prstGeom>
            <a:noFill/>
            <a:ln w="25400" cap="flat">
              <a:solidFill>
                <a:srgbClr val="FFCC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Shape 773"/>
            <p:cNvSpPr/>
            <p:nvPr/>
          </p:nvSpPr>
          <p:spPr>
            <a:xfrm rot="12480000">
              <a:off x="325391" y="1760201"/>
              <a:ext cx="571543" cy="173495"/>
            </a:xfrm>
            <a:prstGeom prst="ellipse">
              <a:avLst/>
            </a:prstGeom>
            <a:noFill/>
            <a:ln w="25400" cap="flat">
              <a:solidFill>
                <a:srgbClr val="FFCC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774" name="Shape 774"/>
            <p:cNvSpPr/>
            <p:nvPr/>
          </p:nvSpPr>
          <p:spPr>
            <a:xfrm rot="20100000">
              <a:off x="927915" y="1089903"/>
              <a:ext cx="40477" cy="178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600" fill="norm" stroke="1" extrusionOk="0">
                  <a:moveTo>
                    <a:pt x="9049" y="0"/>
                  </a:moveTo>
                  <a:cubicBezTo>
                    <a:pt x="10762" y="500"/>
                    <a:pt x="20508" y="1950"/>
                    <a:pt x="19059" y="2800"/>
                  </a:cubicBezTo>
                  <a:cubicBezTo>
                    <a:pt x="17610" y="3650"/>
                    <a:pt x="93" y="4400"/>
                    <a:pt x="93" y="5200"/>
                  </a:cubicBezTo>
                  <a:cubicBezTo>
                    <a:pt x="93" y="6000"/>
                    <a:pt x="19059" y="6800"/>
                    <a:pt x="19059" y="7600"/>
                  </a:cubicBezTo>
                  <a:cubicBezTo>
                    <a:pt x="19059" y="8400"/>
                    <a:pt x="93" y="9200"/>
                    <a:pt x="93" y="10000"/>
                  </a:cubicBezTo>
                  <a:cubicBezTo>
                    <a:pt x="93" y="10800"/>
                    <a:pt x="19059" y="11600"/>
                    <a:pt x="19059" y="12400"/>
                  </a:cubicBezTo>
                  <a:cubicBezTo>
                    <a:pt x="19059" y="13200"/>
                    <a:pt x="93" y="14000"/>
                    <a:pt x="93" y="14800"/>
                  </a:cubicBezTo>
                  <a:cubicBezTo>
                    <a:pt x="93" y="15600"/>
                    <a:pt x="19059" y="16400"/>
                    <a:pt x="19059" y="17200"/>
                  </a:cubicBezTo>
                  <a:cubicBezTo>
                    <a:pt x="19059" y="18000"/>
                    <a:pt x="1279" y="18850"/>
                    <a:pt x="93" y="19600"/>
                  </a:cubicBezTo>
                  <a:cubicBezTo>
                    <a:pt x="-1092" y="20350"/>
                    <a:pt x="9313" y="21200"/>
                    <a:pt x="11684" y="21600"/>
                  </a:cubicBezTo>
                </a:path>
              </a:pathLst>
            </a:custGeom>
            <a:noFill/>
            <a:ln w="25400" cap="flat">
              <a:solidFill>
                <a:srgbClr val="CC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775" name="Shape 775"/>
            <p:cNvSpPr/>
            <p:nvPr/>
          </p:nvSpPr>
          <p:spPr>
            <a:xfrm rot="10800000">
              <a:off x="1650559" y="752928"/>
              <a:ext cx="286615" cy="874207"/>
            </a:xfrm>
            <a:prstGeom prst="ellipse">
              <a:avLst/>
            </a:prstGeom>
            <a:solidFill>
              <a:srgbClr val="66CCFF"/>
            </a:solidFill>
            <a:ln w="12700" cap="flat">
              <a:solidFill>
                <a:srgbClr val="000099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776" name="Shape 776"/>
            <p:cNvSpPr/>
            <p:nvPr/>
          </p:nvSpPr>
          <p:spPr>
            <a:xfrm rot="10800000">
              <a:off x="0" y="752928"/>
              <a:ext cx="286614" cy="874207"/>
            </a:xfrm>
            <a:prstGeom prst="ellipse">
              <a:avLst/>
            </a:prstGeom>
            <a:solidFill>
              <a:srgbClr val="66CCFF"/>
            </a:solidFill>
            <a:ln w="12700" cap="flat">
              <a:solidFill>
                <a:srgbClr val="000099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779" name="Group 779"/>
            <p:cNvGrpSpPr/>
            <p:nvPr/>
          </p:nvGrpSpPr>
          <p:grpSpPr>
            <a:xfrm>
              <a:off x="945533" y="1352050"/>
              <a:ext cx="162146" cy="175705"/>
              <a:chOff x="0" y="0"/>
              <a:chExt cx="162145" cy="175703"/>
            </a:xfrm>
          </p:grpSpPr>
          <p:sp>
            <p:nvSpPr>
              <p:cNvPr id="777" name="Shape 777"/>
              <p:cNvSpPr/>
              <p:nvPr/>
            </p:nvSpPr>
            <p:spPr>
              <a:xfrm flipH="1" rot="13740000">
                <a:off x="27162" y="13305"/>
                <a:ext cx="85906" cy="111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984" fill="norm" stroke="1" extrusionOk="0">
                    <a:moveTo>
                      <a:pt x="0" y="9525"/>
                    </a:moveTo>
                    <a:cubicBezTo>
                      <a:pt x="1200" y="4125"/>
                      <a:pt x="2400" y="-1275"/>
                      <a:pt x="3600" y="268"/>
                    </a:cubicBezTo>
                    <a:cubicBezTo>
                      <a:pt x="4800" y="1811"/>
                      <a:pt x="6000" y="17239"/>
                      <a:pt x="7200" y="18782"/>
                    </a:cubicBezTo>
                    <a:cubicBezTo>
                      <a:pt x="8400" y="20325"/>
                      <a:pt x="9600" y="12611"/>
                      <a:pt x="10800" y="9525"/>
                    </a:cubicBezTo>
                    <a:cubicBezTo>
                      <a:pt x="12000" y="6439"/>
                      <a:pt x="13200" y="-1275"/>
                      <a:pt x="14400" y="268"/>
                    </a:cubicBezTo>
                    <a:cubicBezTo>
                      <a:pt x="15600" y="1811"/>
                      <a:pt x="16800" y="17239"/>
                      <a:pt x="18000" y="18782"/>
                    </a:cubicBezTo>
                    <a:cubicBezTo>
                      <a:pt x="19200" y="20325"/>
                      <a:pt x="21000" y="11068"/>
                      <a:pt x="21600" y="9525"/>
                    </a:cubicBezTo>
                  </a:path>
                </a:pathLst>
              </a:custGeom>
              <a:noFill/>
              <a:ln w="25400" cap="flat">
                <a:solidFill>
                  <a:srgbClr val="00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914400">
                  <a:defRPr sz="3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78" name="Shape 778"/>
              <p:cNvSpPr/>
              <p:nvPr/>
            </p:nvSpPr>
            <p:spPr>
              <a:xfrm>
                <a:off x="96392" y="99905"/>
                <a:ext cx="65754" cy="75799"/>
              </a:xfrm>
              <a:prstGeom prst="line">
                <a:avLst/>
              </a:prstGeom>
              <a:noFill/>
              <a:ln w="25400" cap="flat">
                <a:solidFill>
                  <a:srgbClr val="0099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200">
                  <a:defRPr sz="16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82" name="Group 782"/>
            <p:cNvGrpSpPr/>
            <p:nvPr/>
          </p:nvGrpSpPr>
          <p:grpSpPr>
            <a:xfrm>
              <a:off x="947432" y="1281097"/>
              <a:ext cx="487324" cy="243289"/>
              <a:chOff x="0" y="0"/>
              <a:chExt cx="487323" cy="243287"/>
            </a:xfrm>
          </p:grpSpPr>
          <p:sp>
            <p:nvSpPr>
              <p:cNvPr id="780" name="Shape 780"/>
              <p:cNvSpPr/>
              <p:nvPr/>
            </p:nvSpPr>
            <p:spPr>
              <a:xfrm rot="1440000">
                <a:off x="3499" y="45744"/>
                <a:ext cx="239408" cy="680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984" fill="norm" stroke="1" extrusionOk="0">
                    <a:moveTo>
                      <a:pt x="0" y="9525"/>
                    </a:moveTo>
                    <a:cubicBezTo>
                      <a:pt x="1200" y="4125"/>
                      <a:pt x="2400" y="-1275"/>
                      <a:pt x="3600" y="268"/>
                    </a:cubicBezTo>
                    <a:cubicBezTo>
                      <a:pt x="4800" y="1811"/>
                      <a:pt x="6000" y="17239"/>
                      <a:pt x="7200" y="18782"/>
                    </a:cubicBezTo>
                    <a:cubicBezTo>
                      <a:pt x="8400" y="20325"/>
                      <a:pt x="9600" y="12611"/>
                      <a:pt x="10800" y="9525"/>
                    </a:cubicBezTo>
                    <a:cubicBezTo>
                      <a:pt x="12000" y="6439"/>
                      <a:pt x="13200" y="-1275"/>
                      <a:pt x="14400" y="268"/>
                    </a:cubicBezTo>
                    <a:cubicBezTo>
                      <a:pt x="15600" y="1811"/>
                      <a:pt x="16800" y="17239"/>
                      <a:pt x="18000" y="18782"/>
                    </a:cubicBezTo>
                    <a:cubicBezTo>
                      <a:pt x="19200" y="20325"/>
                      <a:pt x="21000" y="11068"/>
                      <a:pt x="21600" y="9525"/>
                    </a:cubicBezTo>
                  </a:path>
                </a:pathLst>
              </a:custGeom>
              <a:noFill/>
              <a:ln w="25400" cap="flat">
                <a:solidFill>
                  <a:srgbClr val="00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914400">
                  <a:defRPr sz="3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81" name="Shape 781"/>
              <p:cNvSpPr/>
              <p:nvPr/>
            </p:nvSpPr>
            <p:spPr>
              <a:xfrm>
                <a:off x="232743" y="128748"/>
                <a:ext cx="254581" cy="114540"/>
              </a:xfrm>
              <a:prstGeom prst="line">
                <a:avLst/>
              </a:prstGeom>
              <a:noFill/>
              <a:ln w="25400" cap="flat">
                <a:solidFill>
                  <a:srgbClr val="0099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200">
                  <a:defRPr sz="16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85" name="Group 785"/>
            <p:cNvGrpSpPr/>
            <p:nvPr/>
          </p:nvGrpSpPr>
          <p:grpSpPr>
            <a:xfrm>
              <a:off x="431606" y="1285414"/>
              <a:ext cx="507370" cy="178333"/>
              <a:chOff x="0" y="0"/>
              <a:chExt cx="507368" cy="178332"/>
            </a:xfrm>
          </p:grpSpPr>
          <p:sp>
            <p:nvSpPr>
              <p:cNvPr id="783" name="Shape 783"/>
              <p:cNvSpPr/>
              <p:nvPr/>
            </p:nvSpPr>
            <p:spPr>
              <a:xfrm flipH="1" rot="20640000">
                <a:off x="264663" y="31414"/>
                <a:ext cx="237722" cy="6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984" fill="norm" stroke="1" extrusionOk="0">
                    <a:moveTo>
                      <a:pt x="0" y="9525"/>
                    </a:moveTo>
                    <a:cubicBezTo>
                      <a:pt x="1200" y="4125"/>
                      <a:pt x="2400" y="-1275"/>
                      <a:pt x="3600" y="268"/>
                    </a:cubicBezTo>
                    <a:cubicBezTo>
                      <a:pt x="4800" y="1811"/>
                      <a:pt x="6000" y="17239"/>
                      <a:pt x="7200" y="18782"/>
                    </a:cubicBezTo>
                    <a:cubicBezTo>
                      <a:pt x="8400" y="20325"/>
                      <a:pt x="9600" y="12611"/>
                      <a:pt x="10800" y="9525"/>
                    </a:cubicBezTo>
                    <a:cubicBezTo>
                      <a:pt x="12000" y="6439"/>
                      <a:pt x="13200" y="-1275"/>
                      <a:pt x="14400" y="268"/>
                    </a:cubicBezTo>
                    <a:cubicBezTo>
                      <a:pt x="15600" y="1811"/>
                      <a:pt x="16800" y="17239"/>
                      <a:pt x="18000" y="18782"/>
                    </a:cubicBezTo>
                    <a:cubicBezTo>
                      <a:pt x="19200" y="20325"/>
                      <a:pt x="21000" y="11068"/>
                      <a:pt x="21600" y="9525"/>
                    </a:cubicBezTo>
                  </a:path>
                </a:pathLst>
              </a:custGeom>
              <a:noFill/>
              <a:ln w="25400" cap="flat">
                <a:solidFill>
                  <a:srgbClr val="00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914400">
                  <a:defRPr sz="3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84" name="Shape 784"/>
              <p:cNvSpPr/>
              <p:nvPr/>
            </p:nvSpPr>
            <p:spPr>
              <a:xfrm flipH="1">
                <a:off x="-1" y="100849"/>
                <a:ext cx="269756" cy="77484"/>
              </a:xfrm>
              <a:prstGeom prst="line">
                <a:avLst/>
              </a:prstGeom>
              <a:noFill/>
              <a:ln w="25400" cap="flat">
                <a:solidFill>
                  <a:srgbClr val="0099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200">
                  <a:defRPr sz="16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86" name="Shape 786"/>
            <p:cNvSpPr/>
            <p:nvPr/>
          </p:nvSpPr>
          <p:spPr>
            <a:xfrm flipV="1">
              <a:off x="934024" y="276242"/>
              <a:ext cx="288301" cy="796724"/>
            </a:xfrm>
            <a:prstGeom prst="line">
              <a:avLst/>
            </a:prstGeom>
            <a:noFill/>
            <a:ln w="25400" cap="flat">
              <a:solidFill>
                <a:srgbClr val="000099"/>
              </a:solidFill>
              <a:prstDash val="dash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7" name="Shape 787"/>
            <p:cNvSpPr/>
            <p:nvPr/>
          </p:nvSpPr>
          <p:spPr>
            <a:xfrm>
              <a:off x="1203778" y="0"/>
              <a:ext cx="271135" cy="437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6559" tIns="66559" rIns="66559" bIns="66559" numCol="1" anchor="t">
              <a:spAutoFit/>
            </a:bodyPr>
            <a:lstStyle>
              <a:lvl1pPr defTabSz="650240">
                <a:lnSpc>
                  <a:spcPct val="109000"/>
                </a:lnSpc>
                <a:tabLst>
                  <a:tab pos="1295400" algn="l"/>
                  <a:tab pos="2590800" algn="l"/>
                  <a:tab pos="3898900" algn="l"/>
                  <a:tab pos="5194300" algn="l"/>
                  <a:tab pos="6502400" algn="l"/>
                  <a:tab pos="7797800" algn="l"/>
                  <a:tab pos="9093200" algn="l"/>
                  <a:tab pos="10401300" algn="l"/>
                  <a:tab pos="11696700" algn="l"/>
                  <a:tab pos="13004800" algn="l"/>
                  <a:tab pos="14300200" algn="l"/>
                </a:tabLst>
                <a:defRPr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Symbol"/>
                  <a:ea typeface="Symbol"/>
                  <a:cs typeface="Symbol"/>
                  <a:sym typeface="Symbol"/>
                </a:rPr>
                <a:t>γ</a:t>
              </a:r>
            </a:p>
          </p:txBody>
        </p:sp>
      </p:grpSp>
      <p:sp>
        <p:nvSpPr>
          <p:cNvPr id="789" name="Shape 789"/>
          <p:cNvSpPr/>
          <p:nvPr/>
        </p:nvSpPr>
        <p:spPr>
          <a:xfrm>
            <a:off x="4683850" y="8562150"/>
            <a:ext cx="692482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A251C"/>
                </a:solidFill>
              </a:defRPr>
            </a:lvl1pPr>
          </a:lstStyle>
          <a:p>
            <a:pPr/>
            <a:r>
              <a:t>Recoil jet loses energy in the Quark Gluon Plasma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Jets: zooming in on energy loss</a:t>
            </a:r>
          </a:p>
        </p:txBody>
      </p:sp>
      <p:sp>
        <p:nvSpPr>
          <p:cNvPr id="792" name="Shape 79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3" name="SchematicGluonRadiationJetCo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3433" y="3502287"/>
            <a:ext cx="7245778" cy="3306597"/>
          </a:xfrm>
          <a:prstGeom prst="rect">
            <a:avLst/>
          </a:prstGeom>
          <a:ln w="12700">
            <a:miter lim="400000"/>
          </a:ln>
        </p:spPr>
      </p:pic>
      <p:sp>
        <p:nvSpPr>
          <p:cNvPr id="794" name="Shape 794"/>
          <p:cNvSpPr/>
          <p:nvPr/>
        </p:nvSpPr>
        <p:spPr>
          <a:xfrm>
            <a:off x="3726160" y="1577297"/>
            <a:ext cx="555248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Goal: measure energy loss distributions</a:t>
            </a:r>
          </a:p>
          <a:p>
            <a:pPr marL="345722" indent="-345722">
              <a:buSzPct val="75000"/>
              <a:buChar char="-"/>
            </a:pPr>
            <a:r>
              <a:t>Longitudinal (fragmentation function)</a:t>
            </a:r>
          </a:p>
          <a:p>
            <a:pPr marL="345722" indent="-345722">
              <a:buSzPct val="75000"/>
              <a:buChar char="-"/>
            </a:pPr>
            <a:r>
              <a:t>Transverse (jet profiles)</a:t>
            </a:r>
          </a:p>
        </p:txBody>
      </p:sp>
      <p:sp>
        <p:nvSpPr>
          <p:cNvPr id="795" name="Shape 795"/>
          <p:cNvSpPr/>
          <p:nvPr/>
        </p:nvSpPr>
        <p:spPr>
          <a:xfrm>
            <a:off x="782721" y="7527374"/>
            <a:ext cx="11439358" cy="573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marL="457200" indent="-457200" defTabSz="914400"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Limiting behaviour: for </a:t>
            </a:r>
            <a:r>
              <a:rPr i="1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large enough R</a:t>
            </a: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, expect </a:t>
            </a:r>
            <a:r>
              <a:rPr i="1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baseline="-19571" i="1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AA</a:t>
            </a: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 = 1 (no suppression)</a:t>
            </a:r>
          </a:p>
        </p:txBody>
      </p:sp>
      <p:sp>
        <p:nvSpPr>
          <p:cNvPr id="796" name="Shape 796"/>
          <p:cNvSpPr/>
          <p:nvPr/>
        </p:nvSpPr>
        <p:spPr>
          <a:xfrm flipV="1">
            <a:off x="10503289" y="3932345"/>
            <a:ext cx="1" cy="1389058"/>
          </a:xfrm>
          <a:prstGeom prst="line">
            <a:avLst/>
          </a:prstGeom>
          <a:ln w="25400">
            <a:solidFill>
              <a:srgbClr val="101F98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797" name="Shape 797"/>
          <p:cNvSpPr/>
          <p:nvPr/>
        </p:nvSpPr>
        <p:spPr>
          <a:xfrm>
            <a:off x="10656385" y="4391923"/>
            <a:ext cx="174054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Jet radius </a:t>
            </a:r>
            <a:r>
              <a:rPr i="1"/>
              <a:t>R</a:t>
            </a:r>
          </a:p>
        </p:txBody>
      </p:sp>
      <p:sp>
        <p:nvSpPr>
          <p:cNvPr id="798" name="Shape 798"/>
          <p:cNvSpPr/>
          <p:nvPr/>
        </p:nvSpPr>
        <p:spPr>
          <a:xfrm>
            <a:off x="336867" y="7004856"/>
            <a:ext cx="285898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Simple expectation: </a:t>
            </a:r>
          </a:p>
        </p:txBody>
      </p:sp>
      <p:pic>
        <p:nvPicPr>
          <p:cNvPr id="799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77148" y="6142510"/>
            <a:ext cx="2884752" cy="455925"/>
          </a:xfrm>
          <a:prstGeom prst="rect">
            <a:avLst/>
          </a:prstGeom>
          <a:ln w="12700">
            <a:miter lim="400000"/>
          </a:ln>
        </p:spPr>
      </p:pic>
      <p:sp>
        <p:nvSpPr>
          <p:cNvPr id="800" name="Shape 800"/>
          <p:cNvSpPr/>
          <p:nvPr/>
        </p:nvSpPr>
        <p:spPr>
          <a:xfrm>
            <a:off x="1775567" y="8153066"/>
            <a:ext cx="96692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For smaller R: study </a:t>
            </a:r>
            <a:r>
              <a:rPr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out-of-cone radiation</a:t>
            </a:r>
            <a:r>
              <a:t> and </a:t>
            </a:r>
            <a:r>
              <a:rPr>
                <a:solidFill>
                  <a:schemeClr val="accent5"/>
                </a:solidFill>
              </a:rPr>
              <a:t>in-cone jet modifications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Introduction: Heavy Ion Physics</a:t>
            </a:r>
          </a:p>
        </p:txBody>
      </p:sp>
      <p:sp>
        <p:nvSpPr>
          <p:cNvPr id="153" name="Shape 153"/>
          <p:cNvSpPr/>
          <p:nvPr>
            <p:ph type="body" sz="quarter" idx="1"/>
          </p:nvPr>
        </p:nvSpPr>
        <p:spPr>
          <a:xfrm>
            <a:off x="1473164" y="7547310"/>
            <a:ext cx="11099801" cy="1342690"/>
          </a:xfrm>
          <a:prstGeom prst="rect">
            <a:avLst/>
          </a:prstGeom>
        </p:spPr>
        <p:txBody>
          <a:bodyPr/>
          <a:lstStyle/>
          <a:p>
            <a:pPr marL="300284" indent="-300284" defTabSz="443991">
              <a:defRPr sz="2888"/>
            </a:pPr>
            <a:r>
              <a:t>Study the properties of many-body QCD systems</a:t>
            </a:r>
          </a:p>
          <a:p>
            <a:pPr lvl="1" marL="600568" indent="-262748" defTabSz="443991">
              <a:defRPr sz="2128"/>
            </a:pPr>
            <a:r>
              <a:t>Properties of </a:t>
            </a:r>
            <a:r>
              <a:rPr b="1"/>
              <a:t>equilibrium matter</a:t>
            </a:r>
            <a:r>
              <a:t>: equation of state, transport coefficient</a:t>
            </a:r>
          </a:p>
          <a:p>
            <a:pPr lvl="1" marL="600568" indent="-262748" defTabSz="443991">
              <a:defRPr sz="2128"/>
            </a:pPr>
            <a:r>
              <a:rPr b="1"/>
              <a:t>Dynamics</a:t>
            </a:r>
            <a:r>
              <a:t>: hadronisation, interactions of partons with the medium</a:t>
            </a:r>
          </a:p>
        </p:txBody>
      </p:sp>
      <p:sp>
        <p:nvSpPr>
          <p:cNvPr id="154" name="Shape 154"/>
          <p:cNvSpPr/>
          <p:nvPr>
            <p:ph type="sldNum" sz="quarter" idx="2"/>
          </p:nvPr>
        </p:nvSpPr>
        <p:spPr>
          <a:xfrm>
            <a:off x="12604159" y="9321351"/>
            <a:ext cx="241403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5" name="Shape 155"/>
          <p:cNvSpPr/>
          <p:nvPr/>
        </p:nvSpPr>
        <p:spPr>
          <a:xfrm>
            <a:off x="4334265" y="1392639"/>
            <a:ext cx="424800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Equation of state </a:t>
            </a:r>
          </a:p>
          <a:p>
            <a:pPr algn="ctr"/>
            <a:r>
              <a:t>Energy density vs temperature</a:t>
            </a:r>
          </a:p>
        </p:txBody>
      </p:sp>
      <p:pic>
        <p:nvPicPr>
          <p:cNvPr id="156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52342" y="2612230"/>
            <a:ext cx="1275082" cy="546227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 rot="5400000">
            <a:off x="8189518" y="3590425"/>
            <a:ext cx="256529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Borsanyi et al, PLB 730, 99</a:t>
            </a:r>
          </a:p>
        </p:txBody>
      </p:sp>
      <p:pic>
        <p:nvPicPr>
          <p:cNvPr id="158" name="entropy_etal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0310" y="2472088"/>
            <a:ext cx="5923108" cy="4594879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 flipV="1">
            <a:off x="4515297" y="3900945"/>
            <a:ext cx="1" cy="2727112"/>
          </a:xfrm>
          <a:prstGeom prst="line">
            <a:avLst/>
          </a:prstGeom>
          <a:ln w="25400">
            <a:solidFill>
              <a:srgbClr val="9A251C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160" name="Shape 160"/>
          <p:cNvSpPr/>
          <p:nvPr/>
        </p:nvSpPr>
        <p:spPr>
          <a:xfrm>
            <a:off x="3689657" y="6730717"/>
            <a:ext cx="165128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9A251C"/>
                </a:solidFill>
              </a:defRPr>
            </a:pPr>
            <a:r>
              <a:t>T</a:t>
            </a:r>
            <a:r>
              <a:rPr baseline="-5999"/>
              <a:t>c</a:t>
            </a:r>
            <a:r>
              <a:t> ≈ 150 MeV</a:t>
            </a:r>
          </a:p>
        </p:txBody>
      </p:sp>
      <p:sp>
        <p:nvSpPr>
          <p:cNvPr id="161" name="Shape 161"/>
          <p:cNvSpPr/>
          <p:nvPr/>
        </p:nvSpPr>
        <p:spPr>
          <a:xfrm flipV="1">
            <a:off x="9976651" y="3673520"/>
            <a:ext cx="1" cy="2728530"/>
          </a:xfrm>
          <a:prstGeom prst="line">
            <a:avLst/>
          </a:prstGeom>
          <a:ln w="38100">
            <a:solidFill>
              <a:srgbClr val="000099"/>
            </a:solidFill>
            <a:tailEnd type="stealth"/>
          </a:ln>
        </p:spPr>
        <p:txBody>
          <a:bodyPr lIns="45719" rIns="45719"/>
          <a:lstStyle/>
          <a:p>
            <a:pPr defTabSz="9144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2" name="Shape 162"/>
          <p:cNvSpPr/>
          <p:nvPr/>
        </p:nvSpPr>
        <p:spPr>
          <a:xfrm>
            <a:off x="10228932" y="3151127"/>
            <a:ext cx="2574936" cy="376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i="1" sz="200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</a:t>
            </a:r>
            <a:r>
              <a:rPr i="0">
                <a:latin typeface="Arial"/>
                <a:ea typeface="Arial"/>
                <a:cs typeface="Arial"/>
                <a:sym typeface="Arial"/>
              </a:rPr>
              <a:t>: degrees of freedom</a:t>
            </a:r>
          </a:p>
        </p:txBody>
      </p:sp>
      <p:grpSp>
        <p:nvGrpSpPr>
          <p:cNvPr id="220" name="Group 220"/>
          <p:cNvGrpSpPr/>
          <p:nvPr/>
        </p:nvGrpSpPr>
        <p:grpSpPr>
          <a:xfrm>
            <a:off x="1185380" y="5200530"/>
            <a:ext cx="1487821" cy="1159625"/>
            <a:chOff x="0" y="0"/>
            <a:chExt cx="1487819" cy="1159624"/>
          </a:xfrm>
        </p:grpSpPr>
        <p:sp>
          <p:nvSpPr>
            <p:cNvPr id="163" name="Shape 163"/>
            <p:cNvSpPr/>
            <p:nvPr/>
          </p:nvSpPr>
          <p:spPr>
            <a:xfrm>
              <a:off x="0" y="0"/>
              <a:ext cx="1487820" cy="1159625"/>
            </a:xfrm>
            <a:prstGeom prst="rect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219" name="Group 219"/>
            <p:cNvGrpSpPr/>
            <p:nvPr/>
          </p:nvGrpSpPr>
          <p:grpSpPr>
            <a:xfrm>
              <a:off x="389218" y="204762"/>
              <a:ext cx="793087" cy="768905"/>
              <a:chOff x="0" y="0"/>
              <a:chExt cx="793085" cy="768903"/>
            </a:xfrm>
          </p:grpSpPr>
          <p:grpSp>
            <p:nvGrpSpPr>
              <p:cNvPr id="168" name="Group 168"/>
              <p:cNvGrpSpPr/>
              <p:nvPr/>
            </p:nvGrpSpPr>
            <p:grpSpPr>
              <a:xfrm>
                <a:off x="20925" y="139990"/>
                <a:ext cx="261573" cy="236105"/>
                <a:chOff x="0" y="0"/>
                <a:chExt cx="261571" cy="236103"/>
              </a:xfrm>
            </p:grpSpPr>
            <p:sp>
              <p:nvSpPr>
                <p:cNvPr id="164" name="Shape 164"/>
                <p:cNvSpPr/>
                <p:nvPr/>
              </p:nvSpPr>
              <p:spPr>
                <a:xfrm>
                  <a:off x="0" y="0"/>
                  <a:ext cx="261572" cy="236104"/>
                </a:xfrm>
                <a:prstGeom prst="ellipse">
                  <a:avLst/>
                </a:prstGeom>
                <a:solidFill>
                  <a:srgbClr val="FFFFFF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65" name="Shape 165"/>
                <p:cNvSpPr/>
                <p:nvPr/>
              </p:nvSpPr>
              <p:spPr>
                <a:xfrm>
                  <a:off x="190233" y="47220"/>
                  <a:ext cx="25762" cy="25579"/>
                </a:xfrm>
                <a:prstGeom prst="ellipse">
                  <a:avLst/>
                </a:prstGeom>
                <a:solidFill>
                  <a:srgbClr val="00CC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66" name="Shape 166"/>
                <p:cNvSpPr/>
                <p:nvPr/>
              </p:nvSpPr>
              <p:spPr>
                <a:xfrm>
                  <a:off x="71337" y="94441"/>
                  <a:ext cx="25762" cy="25579"/>
                </a:xfrm>
                <a:prstGeom prst="ellipse">
                  <a:avLst/>
                </a:prstGeom>
                <a:solidFill>
                  <a:srgbClr val="3333CC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67" name="Shape 167"/>
                <p:cNvSpPr/>
                <p:nvPr/>
              </p:nvSpPr>
              <p:spPr>
                <a:xfrm>
                  <a:off x="166454" y="141662"/>
                  <a:ext cx="25762" cy="25579"/>
                </a:xfrm>
                <a:prstGeom prst="ellipse">
                  <a:avLst/>
                </a:prstGeom>
                <a:solidFill>
                  <a:srgbClr val="0033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  <p:grpSp>
            <p:nvGrpSpPr>
              <p:cNvPr id="173" name="Group 173"/>
              <p:cNvGrpSpPr/>
              <p:nvPr/>
            </p:nvGrpSpPr>
            <p:grpSpPr>
              <a:xfrm>
                <a:off x="177868" y="0"/>
                <a:ext cx="261573" cy="238194"/>
                <a:chOff x="0" y="0"/>
                <a:chExt cx="261571" cy="238193"/>
              </a:xfrm>
            </p:grpSpPr>
            <p:sp>
              <p:nvSpPr>
                <p:cNvPr id="169" name="Shape 169"/>
                <p:cNvSpPr/>
                <p:nvPr/>
              </p:nvSpPr>
              <p:spPr>
                <a:xfrm>
                  <a:off x="0" y="0"/>
                  <a:ext cx="261572" cy="238194"/>
                </a:xfrm>
                <a:prstGeom prst="ellipse">
                  <a:avLst/>
                </a:prstGeom>
                <a:solidFill>
                  <a:srgbClr val="FFFFFF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70" name="Shape 170"/>
                <p:cNvSpPr/>
                <p:nvPr/>
              </p:nvSpPr>
              <p:spPr>
                <a:xfrm>
                  <a:off x="190233" y="47638"/>
                  <a:ext cx="25762" cy="25805"/>
                </a:xfrm>
                <a:prstGeom prst="ellipse">
                  <a:avLst/>
                </a:prstGeom>
                <a:solidFill>
                  <a:srgbClr val="00CC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71" name="Shape 171"/>
                <p:cNvSpPr/>
                <p:nvPr/>
              </p:nvSpPr>
              <p:spPr>
                <a:xfrm>
                  <a:off x="71337" y="95277"/>
                  <a:ext cx="25762" cy="25805"/>
                </a:xfrm>
                <a:prstGeom prst="ellipse">
                  <a:avLst/>
                </a:prstGeom>
                <a:solidFill>
                  <a:srgbClr val="3333CC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72" name="Shape 172"/>
                <p:cNvSpPr/>
                <p:nvPr/>
              </p:nvSpPr>
              <p:spPr>
                <a:xfrm>
                  <a:off x="166454" y="142915"/>
                  <a:ext cx="25762" cy="25806"/>
                </a:xfrm>
                <a:prstGeom prst="ellipse">
                  <a:avLst/>
                </a:prstGeom>
                <a:solidFill>
                  <a:srgbClr val="0033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  <p:grpSp>
            <p:nvGrpSpPr>
              <p:cNvPr id="178" name="Group 178"/>
              <p:cNvGrpSpPr/>
              <p:nvPr/>
            </p:nvGrpSpPr>
            <p:grpSpPr>
              <a:xfrm>
                <a:off x="119276" y="353110"/>
                <a:ext cx="261573" cy="238194"/>
                <a:chOff x="0" y="0"/>
                <a:chExt cx="261571" cy="238193"/>
              </a:xfrm>
            </p:grpSpPr>
            <p:sp>
              <p:nvSpPr>
                <p:cNvPr id="174" name="Shape 174"/>
                <p:cNvSpPr/>
                <p:nvPr/>
              </p:nvSpPr>
              <p:spPr>
                <a:xfrm>
                  <a:off x="0" y="0"/>
                  <a:ext cx="261572" cy="238194"/>
                </a:xfrm>
                <a:prstGeom prst="ellipse">
                  <a:avLst/>
                </a:prstGeom>
                <a:solidFill>
                  <a:srgbClr val="FFFFFF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75" name="Shape 175"/>
                <p:cNvSpPr/>
                <p:nvPr/>
              </p:nvSpPr>
              <p:spPr>
                <a:xfrm>
                  <a:off x="190233" y="47638"/>
                  <a:ext cx="25762" cy="25805"/>
                </a:xfrm>
                <a:prstGeom prst="ellipse">
                  <a:avLst/>
                </a:prstGeom>
                <a:solidFill>
                  <a:srgbClr val="00CC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76" name="Shape 176"/>
                <p:cNvSpPr/>
                <p:nvPr/>
              </p:nvSpPr>
              <p:spPr>
                <a:xfrm>
                  <a:off x="71337" y="95277"/>
                  <a:ext cx="25762" cy="25805"/>
                </a:xfrm>
                <a:prstGeom prst="ellipse">
                  <a:avLst/>
                </a:prstGeom>
                <a:solidFill>
                  <a:srgbClr val="3333CC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77" name="Shape 177"/>
                <p:cNvSpPr/>
                <p:nvPr/>
              </p:nvSpPr>
              <p:spPr>
                <a:xfrm>
                  <a:off x="166454" y="142915"/>
                  <a:ext cx="25762" cy="25806"/>
                </a:xfrm>
                <a:prstGeom prst="ellipse">
                  <a:avLst/>
                </a:prstGeom>
                <a:solidFill>
                  <a:srgbClr val="0033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  <p:grpSp>
            <p:nvGrpSpPr>
              <p:cNvPr id="183" name="Group 183"/>
              <p:cNvGrpSpPr/>
              <p:nvPr/>
            </p:nvGrpSpPr>
            <p:grpSpPr>
              <a:xfrm>
                <a:off x="414329" y="177600"/>
                <a:ext cx="259480" cy="238194"/>
                <a:chOff x="0" y="0"/>
                <a:chExt cx="259479" cy="238193"/>
              </a:xfrm>
            </p:grpSpPr>
            <p:sp>
              <p:nvSpPr>
                <p:cNvPr id="179" name="Shape 179"/>
                <p:cNvSpPr/>
                <p:nvPr/>
              </p:nvSpPr>
              <p:spPr>
                <a:xfrm>
                  <a:off x="-1" y="0"/>
                  <a:ext cx="259481" cy="238194"/>
                </a:xfrm>
                <a:prstGeom prst="ellipse">
                  <a:avLst/>
                </a:prstGeom>
                <a:solidFill>
                  <a:srgbClr val="FFFFFF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80" name="Shape 180"/>
                <p:cNvSpPr/>
                <p:nvPr/>
              </p:nvSpPr>
              <p:spPr>
                <a:xfrm>
                  <a:off x="188712" y="47638"/>
                  <a:ext cx="25555" cy="25805"/>
                </a:xfrm>
                <a:prstGeom prst="ellipse">
                  <a:avLst/>
                </a:prstGeom>
                <a:solidFill>
                  <a:srgbClr val="00CC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81" name="Shape 181"/>
                <p:cNvSpPr/>
                <p:nvPr/>
              </p:nvSpPr>
              <p:spPr>
                <a:xfrm>
                  <a:off x="70767" y="95277"/>
                  <a:ext cx="25555" cy="25805"/>
                </a:xfrm>
                <a:prstGeom prst="ellipse">
                  <a:avLst/>
                </a:prstGeom>
                <a:solidFill>
                  <a:srgbClr val="3333CC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82" name="Shape 182"/>
                <p:cNvSpPr/>
                <p:nvPr/>
              </p:nvSpPr>
              <p:spPr>
                <a:xfrm>
                  <a:off x="165123" y="142915"/>
                  <a:ext cx="25555" cy="25806"/>
                </a:xfrm>
                <a:prstGeom prst="ellipse">
                  <a:avLst/>
                </a:prstGeom>
                <a:solidFill>
                  <a:srgbClr val="0033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  <p:grpSp>
            <p:nvGrpSpPr>
              <p:cNvPr id="188" name="Group 188"/>
              <p:cNvGrpSpPr/>
              <p:nvPr/>
            </p:nvGrpSpPr>
            <p:grpSpPr>
              <a:xfrm>
                <a:off x="353644" y="411614"/>
                <a:ext cx="261573" cy="238194"/>
                <a:chOff x="0" y="0"/>
                <a:chExt cx="261571" cy="238193"/>
              </a:xfrm>
            </p:grpSpPr>
            <p:sp>
              <p:nvSpPr>
                <p:cNvPr id="184" name="Shape 184"/>
                <p:cNvSpPr/>
                <p:nvPr/>
              </p:nvSpPr>
              <p:spPr>
                <a:xfrm>
                  <a:off x="0" y="0"/>
                  <a:ext cx="261572" cy="238194"/>
                </a:xfrm>
                <a:prstGeom prst="ellipse">
                  <a:avLst/>
                </a:prstGeom>
                <a:solidFill>
                  <a:srgbClr val="FFFFFF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85" name="Shape 185"/>
                <p:cNvSpPr/>
                <p:nvPr/>
              </p:nvSpPr>
              <p:spPr>
                <a:xfrm>
                  <a:off x="190233" y="47638"/>
                  <a:ext cx="25762" cy="25805"/>
                </a:xfrm>
                <a:prstGeom prst="ellipse">
                  <a:avLst/>
                </a:prstGeom>
                <a:solidFill>
                  <a:srgbClr val="00CC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86" name="Shape 186"/>
                <p:cNvSpPr/>
                <p:nvPr/>
              </p:nvSpPr>
              <p:spPr>
                <a:xfrm>
                  <a:off x="71337" y="95277"/>
                  <a:ext cx="25762" cy="25805"/>
                </a:xfrm>
                <a:prstGeom prst="ellipse">
                  <a:avLst/>
                </a:prstGeom>
                <a:solidFill>
                  <a:srgbClr val="3333CC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87" name="Shape 187"/>
                <p:cNvSpPr/>
                <p:nvPr/>
              </p:nvSpPr>
              <p:spPr>
                <a:xfrm>
                  <a:off x="166454" y="142915"/>
                  <a:ext cx="25762" cy="25806"/>
                </a:xfrm>
                <a:prstGeom prst="ellipse">
                  <a:avLst/>
                </a:prstGeom>
                <a:solidFill>
                  <a:srgbClr val="0033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  <p:grpSp>
            <p:nvGrpSpPr>
              <p:cNvPr id="193" name="Group 193"/>
              <p:cNvGrpSpPr/>
              <p:nvPr/>
            </p:nvGrpSpPr>
            <p:grpSpPr>
              <a:xfrm>
                <a:off x="-1" y="353110"/>
                <a:ext cx="261573" cy="238194"/>
                <a:chOff x="0" y="0"/>
                <a:chExt cx="261571" cy="238193"/>
              </a:xfrm>
            </p:grpSpPr>
            <p:sp>
              <p:nvSpPr>
                <p:cNvPr id="189" name="Shape 189"/>
                <p:cNvSpPr/>
                <p:nvPr/>
              </p:nvSpPr>
              <p:spPr>
                <a:xfrm>
                  <a:off x="0" y="0"/>
                  <a:ext cx="261572" cy="238194"/>
                </a:xfrm>
                <a:prstGeom prst="ellipse">
                  <a:avLst/>
                </a:prstGeom>
                <a:solidFill>
                  <a:srgbClr val="FFFFFF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90" name="Shape 190"/>
                <p:cNvSpPr/>
                <p:nvPr/>
              </p:nvSpPr>
              <p:spPr>
                <a:xfrm>
                  <a:off x="190233" y="47638"/>
                  <a:ext cx="25762" cy="25805"/>
                </a:xfrm>
                <a:prstGeom prst="ellipse">
                  <a:avLst/>
                </a:prstGeom>
                <a:solidFill>
                  <a:srgbClr val="00CC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91" name="Shape 191"/>
                <p:cNvSpPr/>
                <p:nvPr/>
              </p:nvSpPr>
              <p:spPr>
                <a:xfrm>
                  <a:off x="71337" y="95277"/>
                  <a:ext cx="25762" cy="25805"/>
                </a:xfrm>
                <a:prstGeom prst="ellipse">
                  <a:avLst/>
                </a:prstGeom>
                <a:solidFill>
                  <a:srgbClr val="3333CC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92" name="Shape 192"/>
                <p:cNvSpPr/>
                <p:nvPr/>
              </p:nvSpPr>
              <p:spPr>
                <a:xfrm>
                  <a:off x="166454" y="142915"/>
                  <a:ext cx="25762" cy="25806"/>
                </a:xfrm>
                <a:prstGeom prst="ellipse">
                  <a:avLst/>
                </a:prstGeom>
                <a:solidFill>
                  <a:srgbClr val="0033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  <p:grpSp>
            <p:nvGrpSpPr>
              <p:cNvPr id="198" name="Group 198"/>
              <p:cNvGrpSpPr/>
              <p:nvPr/>
            </p:nvGrpSpPr>
            <p:grpSpPr>
              <a:xfrm>
                <a:off x="472921" y="58503"/>
                <a:ext cx="261573" cy="238194"/>
                <a:chOff x="0" y="0"/>
                <a:chExt cx="261571" cy="238193"/>
              </a:xfrm>
            </p:grpSpPr>
            <p:sp>
              <p:nvSpPr>
                <p:cNvPr id="194" name="Shape 194"/>
                <p:cNvSpPr/>
                <p:nvPr/>
              </p:nvSpPr>
              <p:spPr>
                <a:xfrm>
                  <a:off x="0" y="0"/>
                  <a:ext cx="261572" cy="238194"/>
                </a:xfrm>
                <a:prstGeom prst="ellipse">
                  <a:avLst/>
                </a:prstGeom>
                <a:solidFill>
                  <a:srgbClr val="FFFFFF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95" name="Shape 195"/>
                <p:cNvSpPr/>
                <p:nvPr/>
              </p:nvSpPr>
              <p:spPr>
                <a:xfrm>
                  <a:off x="190233" y="47638"/>
                  <a:ext cx="25762" cy="25805"/>
                </a:xfrm>
                <a:prstGeom prst="ellipse">
                  <a:avLst/>
                </a:prstGeom>
                <a:solidFill>
                  <a:srgbClr val="00CC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96" name="Shape 196"/>
                <p:cNvSpPr/>
                <p:nvPr/>
              </p:nvSpPr>
              <p:spPr>
                <a:xfrm>
                  <a:off x="71337" y="95277"/>
                  <a:ext cx="25762" cy="25805"/>
                </a:xfrm>
                <a:prstGeom prst="ellipse">
                  <a:avLst/>
                </a:prstGeom>
                <a:solidFill>
                  <a:srgbClr val="3333CC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97" name="Shape 197"/>
                <p:cNvSpPr/>
                <p:nvPr/>
              </p:nvSpPr>
              <p:spPr>
                <a:xfrm>
                  <a:off x="166454" y="142915"/>
                  <a:ext cx="25762" cy="25806"/>
                </a:xfrm>
                <a:prstGeom prst="ellipse">
                  <a:avLst/>
                </a:prstGeom>
                <a:solidFill>
                  <a:srgbClr val="0033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  <p:grpSp>
            <p:nvGrpSpPr>
              <p:cNvPr id="203" name="Group 203"/>
              <p:cNvGrpSpPr/>
              <p:nvPr/>
            </p:nvGrpSpPr>
            <p:grpSpPr>
              <a:xfrm>
                <a:off x="140202" y="256997"/>
                <a:ext cx="261573" cy="238194"/>
                <a:chOff x="0" y="0"/>
                <a:chExt cx="261571" cy="238193"/>
              </a:xfrm>
            </p:grpSpPr>
            <p:sp>
              <p:nvSpPr>
                <p:cNvPr id="199" name="Shape 199"/>
                <p:cNvSpPr/>
                <p:nvPr/>
              </p:nvSpPr>
              <p:spPr>
                <a:xfrm>
                  <a:off x="0" y="0"/>
                  <a:ext cx="261572" cy="238194"/>
                </a:xfrm>
                <a:prstGeom prst="ellipse">
                  <a:avLst/>
                </a:prstGeom>
                <a:solidFill>
                  <a:srgbClr val="FFFFFF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00" name="Shape 200"/>
                <p:cNvSpPr/>
                <p:nvPr/>
              </p:nvSpPr>
              <p:spPr>
                <a:xfrm>
                  <a:off x="190233" y="47638"/>
                  <a:ext cx="25762" cy="25805"/>
                </a:xfrm>
                <a:prstGeom prst="ellipse">
                  <a:avLst/>
                </a:prstGeom>
                <a:solidFill>
                  <a:srgbClr val="00CC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01" name="Shape 201"/>
                <p:cNvSpPr/>
                <p:nvPr/>
              </p:nvSpPr>
              <p:spPr>
                <a:xfrm>
                  <a:off x="71337" y="95277"/>
                  <a:ext cx="25762" cy="25805"/>
                </a:xfrm>
                <a:prstGeom prst="ellipse">
                  <a:avLst/>
                </a:prstGeom>
                <a:solidFill>
                  <a:srgbClr val="3333CC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02" name="Shape 202"/>
                <p:cNvSpPr/>
                <p:nvPr/>
              </p:nvSpPr>
              <p:spPr>
                <a:xfrm>
                  <a:off x="166454" y="142915"/>
                  <a:ext cx="25762" cy="25806"/>
                </a:xfrm>
                <a:prstGeom prst="ellipse">
                  <a:avLst/>
                </a:prstGeom>
                <a:solidFill>
                  <a:srgbClr val="0033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  <p:grpSp>
            <p:nvGrpSpPr>
              <p:cNvPr id="208" name="Group 208"/>
              <p:cNvGrpSpPr/>
              <p:nvPr/>
            </p:nvGrpSpPr>
            <p:grpSpPr>
              <a:xfrm>
                <a:off x="177868" y="530710"/>
                <a:ext cx="261573" cy="238194"/>
                <a:chOff x="0" y="0"/>
                <a:chExt cx="261571" cy="238193"/>
              </a:xfrm>
            </p:grpSpPr>
            <p:sp>
              <p:nvSpPr>
                <p:cNvPr id="204" name="Shape 204"/>
                <p:cNvSpPr/>
                <p:nvPr/>
              </p:nvSpPr>
              <p:spPr>
                <a:xfrm>
                  <a:off x="0" y="0"/>
                  <a:ext cx="261572" cy="238194"/>
                </a:xfrm>
                <a:prstGeom prst="ellipse">
                  <a:avLst/>
                </a:prstGeom>
                <a:solidFill>
                  <a:srgbClr val="FFFFFF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05" name="Shape 205"/>
                <p:cNvSpPr/>
                <p:nvPr/>
              </p:nvSpPr>
              <p:spPr>
                <a:xfrm>
                  <a:off x="190233" y="47638"/>
                  <a:ext cx="25762" cy="25805"/>
                </a:xfrm>
                <a:prstGeom prst="ellipse">
                  <a:avLst/>
                </a:prstGeom>
                <a:solidFill>
                  <a:srgbClr val="00CC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06" name="Shape 206"/>
                <p:cNvSpPr/>
                <p:nvPr/>
              </p:nvSpPr>
              <p:spPr>
                <a:xfrm>
                  <a:off x="71337" y="95277"/>
                  <a:ext cx="25762" cy="25805"/>
                </a:xfrm>
                <a:prstGeom prst="ellipse">
                  <a:avLst/>
                </a:prstGeom>
                <a:solidFill>
                  <a:srgbClr val="3333CC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07" name="Shape 207"/>
                <p:cNvSpPr/>
                <p:nvPr/>
              </p:nvSpPr>
              <p:spPr>
                <a:xfrm>
                  <a:off x="166454" y="142915"/>
                  <a:ext cx="25762" cy="25806"/>
                </a:xfrm>
                <a:prstGeom prst="ellipse">
                  <a:avLst/>
                </a:prstGeom>
                <a:solidFill>
                  <a:srgbClr val="0033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  <p:grpSp>
            <p:nvGrpSpPr>
              <p:cNvPr id="213" name="Group 213"/>
              <p:cNvGrpSpPr/>
              <p:nvPr/>
            </p:nvGrpSpPr>
            <p:grpSpPr>
              <a:xfrm>
                <a:off x="531513" y="236103"/>
                <a:ext cx="261573" cy="238194"/>
                <a:chOff x="0" y="0"/>
                <a:chExt cx="261571" cy="238193"/>
              </a:xfrm>
            </p:grpSpPr>
            <p:sp>
              <p:nvSpPr>
                <p:cNvPr id="209" name="Shape 209"/>
                <p:cNvSpPr/>
                <p:nvPr/>
              </p:nvSpPr>
              <p:spPr>
                <a:xfrm>
                  <a:off x="0" y="0"/>
                  <a:ext cx="261572" cy="238194"/>
                </a:xfrm>
                <a:prstGeom prst="ellipse">
                  <a:avLst/>
                </a:prstGeom>
                <a:solidFill>
                  <a:srgbClr val="FFFFFF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10" name="Shape 210"/>
                <p:cNvSpPr/>
                <p:nvPr/>
              </p:nvSpPr>
              <p:spPr>
                <a:xfrm>
                  <a:off x="190233" y="47638"/>
                  <a:ext cx="25762" cy="25805"/>
                </a:xfrm>
                <a:prstGeom prst="ellipse">
                  <a:avLst/>
                </a:prstGeom>
                <a:solidFill>
                  <a:srgbClr val="00CC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11" name="Shape 211"/>
                <p:cNvSpPr/>
                <p:nvPr/>
              </p:nvSpPr>
              <p:spPr>
                <a:xfrm>
                  <a:off x="71337" y="95277"/>
                  <a:ext cx="25762" cy="25805"/>
                </a:xfrm>
                <a:prstGeom prst="ellipse">
                  <a:avLst/>
                </a:prstGeom>
                <a:solidFill>
                  <a:srgbClr val="3333CC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12" name="Shape 212"/>
                <p:cNvSpPr/>
                <p:nvPr/>
              </p:nvSpPr>
              <p:spPr>
                <a:xfrm>
                  <a:off x="166454" y="142915"/>
                  <a:ext cx="25762" cy="25806"/>
                </a:xfrm>
                <a:prstGeom prst="ellipse">
                  <a:avLst/>
                </a:prstGeom>
                <a:solidFill>
                  <a:srgbClr val="0033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  <p:grpSp>
            <p:nvGrpSpPr>
              <p:cNvPr id="218" name="Group 218"/>
              <p:cNvGrpSpPr/>
              <p:nvPr/>
            </p:nvGrpSpPr>
            <p:grpSpPr>
              <a:xfrm>
                <a:off x="472921" y="530710"/>
                <a:ext cx="261573" cy="238194"/>
                <a:chOff x="0" y="0"/>
                <a:chExt cx="261571" cy="238193"/>
              </a:xfrm>
            </p:grpSpPr>
            <p:sp>
              <p:nvSpPr>
                <p:cNvPr id="214" name="Shape 214"/>
                <p:cNvSpPr/>
                <p:nvPr/>
              </p:nvSpPr>
              <p:spPr>
                <a:xfrm>
                  <a:off x="0" y="0"/>
                  <a:ext cx="261572" cy="238194"/>
                </a:xfrm>
                <a:prstGeom prst="ellipse">
                  <a:avLst/>
                </a:prstGeom>
                <a:solidFill>
                  <a:srgbClr val="FFFFFF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15" name="Shape 215"/>
                <p:cNvSpPr/>
                <p:nvPr/>
              </p:nvSpPr>
              <p:spPr>
                <a:xfrm>
                  <a:off x="190233" y="47638"/>
                  <a:ext cx="25762" cy="25805"/>
                </a:xfrm>
                <a:prstGeom prst="ellipse">
                  <a:avLst/>
                </a:prstGeom>
                <a:solidFill>
                  <a:srgbClr val="00CC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16" name="Shape 216"/>
                <p:cNvSpPr/>
                <p:nvPr/>
              </p:nvSpPr>
              <p:spPr>
                <a:xfrm>
                  <a:off x="71337" y="95277"/>
                  <a:ext cx="25762" cy="25805"/>
                </a:xfrm>
                <a:prstGeom prst="ellipse">
                  <a:avLst/>
                </a:prstGeom>
                <a:solidFill>
                  <a:srgbClr val="3333CC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17" name="Shape 217"/>
                <p:cNvSpPr/>
                <p:nvPr/>
              </p:nvSpPr>
              <p:spPr>
                <a:xfrm>
                  <a:off x="166454" y="142915"/>
                  <a:ext cx="25762" cy="25806"/>
                </a:xfrm>
                <a:prstGeom prst="ellipse">
                  <a:avLst/>
                </a:prstGeom>
                <a:solidFill>
                  <a:srgbClr val="003399"/>
                </a:solidFill>
                <a:ln w="12700" cap="sq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</p:grpSp>
      <p:grpSp>
        <p:nvGrpSpPr>
          <p:cNvPr id="379" name="Group 379"/>
          <p:cNvGrpSpPr/>
          <p:nvPr/>
        </p:nvGrpSpPr>
        <p:grpSpPr>
          <a:xfrm>
            <a:off x="10836955" y="5160312"/>
            <a:ext cx="1487821" cy="1208854"/>
            <a:chOff x="0" y="0"/>
            <a:chExt cx="1487819" cy="1208853"/>
          </a:xfrm>
        </p:grpSpPr>
        <p:sp>
          <p:nvSpPr>
            <p:cNvPr id="221" name="Shape 221"/>
            <p:cNvSpPr/>
            <p:nvPr/>
          </p:nvSpPr>
          <p:spPr>
            <a:xfrm>
              <a:off x="0" y="0"/>
              <a:ext cx="1487820" cy="1208854"/>
            </a:xfrm>
            <a:prstGeom prst="rect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22" name="Shape 222"/>
            <p:cNvSpPr/>
            <p:nvPr/>
          </p:nvSpPr>
          <p:spPr>
            <a:xfrm>
              <a:off x="324348" y="201475"/>
              <a:ext cx="883068" cy="805904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248" name="Group 248"/>
            <p:cNvGrpSpPr/>
            <p:nvPr/>
          </p:nvGrpSpPr>
          <p:grpSpPr>
            <a:xfrm>
              <a:off x="405959" y="271992"/>
              <a:ext cx="410145" cy="316317"/>
              <a:chOff x="0" y="0"/>
              <a:chExt cx="410144" cy="316316"/>
            </a:xfrm>
          </p:grpSpPr>
          <p:sp>
            <p:nvSpPr>
              <p:cNvPr id="223" name="Shape 223"/>
              <p:cNvSpPr/>
              <p:nvPr/>
            </p:nvSpPr>
            <p:spPr>
              <a:xfrm>
                <a:off x="123043" y="79079"/>
                <a:ext cx="41015" cy="39540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4" name="Shape 224"/>
              <p:cNvSpPr/>
              <p:nvPr/>
            </p:nvSpPr>
            <p:spPr>
              <a:xfrm>
                <a:off x="246086" y="118618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5" name="Shape 225"/>
              <p:cNvSpPr/>
              <p:nvPr/>
            </p:nvSpPr>
            <p:spPr>
              <a:xfrm>
                <a:off x="123043" y="197697"/>
                <a:ext cx="41015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6" name="Shape 226"/>
              <p:cNvSpPr/>
              <p:nvPr/>
            </p:nvSpPr>
            <p:spPr>
              <a:xfrm>
                <a:off x="-1" y="118618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7" name="Shape 227"/>
              <p:cNvSpPr/>
              <p:nvPr/>
            </p:nvSpPr>
            <p:spPr>
              <a:xfrm>
                <a:off x="328115" y="118618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8" name="Shape 228"/>
              <p:cNvSpPr/>
              <p:nvPr/>
            </p:nvSpPr>
            <p:spPr>
              <a:xfrm>
                <a:off x="164057" y="237237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9" name="Shape 229"/>
              <p:cNvSpPr/>
              <p:nvPr/>
            </p:nvSpPr>
            <p:spPr>
              <a:xfrm>
                <a:off x="287101" y="0"/>
                <a:ext cx="41015" cy="39540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0" name="Shape 230"/>
              <p:cNvSpPr/>
              <p:nvPr/>
            </p:nvSpPr>
            <p:spPr>
              <a:xfrm>
                <a:off x="205072" y="79079"/>
                <a:ext cx="41015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1" name="Shape 231"/>
              <p:cNvSpPr/>
              <p:nvPr/>
            </p:nvSpPr>
            <p:spPr>
              <a:xfrm>
                <a:off x="246086" y="276777"/>
                <a:ext cx="41016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2" name="Shape 232"/>
              <p:cNvSpPr/>
              <p:nvPr/>
            </p:nvSpPr>
            <p:spPr>
              <a:xfrm>
                <a:off x="369129" y="79079"/>
                <a:ext cx="41016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3" name="Shape 233"/>
              <p:cNvSpPr/>
              <p:nvPr/>
            </p:nvSpPr>
            <p:spPr>
              <a:xfrm>
                <a:off x="205072" y="39539"/>
                <a:ext cx="41015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4" name="Shape 234"/>
              <p:cNvSpPr/>
              <p:nvPr/>
            </p:nvSpPr>
            <p:spPr>
              <a:xfrm>
                <a:off x="287101" y="237237"/>
                <a:ext cx="41015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5" name="Shape 235"/>
              <p:cNvSpPr/>
              <p:nvPr/>
            </p:nvSpPr>
            <p:spPr>
              <a:xfrm>
                <a:off x="82028" y="237237"/>
                <a:ext cx="41016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6" name="Shape 236"/>
              <p:cNvSpPr/>
              <p:nvPr/>
            </p:nvSpPr>
            <p:spPr>
              <a:xfrm>
                <a:off x="246086" y="79079"/>
                <a:ext cx="41016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7" name="Shape 237"/>
              <p:cNvSpPr/>
              <p:nvPr/>
            </p:nvSpPr>
            <p:spPr>
              <a:xfrm>
                <a:off x="82028" y="39539"/>
                <a:ext cx="41016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8" name="Shape 238"/>
              <p:cNvSpPr/>
              <p:nvPr/>
            </p:nvSpPr>
            <p:spPr>
              <a:xfrm>
                <a:off x="205072" y="118618"/>
                <a:ext cx="41015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9" name="Shape 239"/>
              <p:cNvSpPr/>
              <p:nvPr/>
            </p:nvSpPr>
            <p:spPr>
              <a:xfrm>
                <a:off x="164057" y="39539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0" name="Shape 240"/>
              <p:cNvSpPr/>
              <p:nvPr/>
            </p:nvSpPr>
            <p:spPr>
              <a:xfrm>
                <a:off x="164057" y="158158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328115" y="118618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2" name="Shape 242"/>
              <p:cNvSpPr/>
              <p:nvPr/>
            </p:nvSpPr>
            <p:spPr>
              <a:xfrm>
                <a:off x="82028" y="158158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3" name="Shape 243"/>
              <p:cNvSpPr/>
              <p:nvPr/>
            </p:nvSpPr>
            <p:spPr>
              <a:xfrm>
                <a:off x="246086" y="197697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82028" y="79079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-1" y="237237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6" name="Shape 246"/>
              <p:cNvSpPr/>
              <p:nvPr/>
            </p:nvSpPr>
            <p:spPr>
              <a:xfrm>
                <a:off x="164057" y="276777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7" name="Shape 247"/>
              <p:cNvSpPr/>
              <p:nvPr/>
            </p:nvSpPr>
            <p:spPr>
              <a:xfrm>
                <a:off x="123043" y="79079"/>
                <a:ext cx="41015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274" name="Group 274"/>
            <p:cNvGrpSpPr/>
            <p:nvPr/>
          </p:nvGrpSpPr>
          <p:grpSpPr>
            <a:xfrm>
              <a:off x="468736" y="376759"/>
              <a:ext cx="410145" cy="316318"/>
              <a:chOff x="0" y="0"/>
              <a:chExt cx="410144" cy="316316"/>
            </a:xfrm>
          </p:grpSpPr>
          <p:sp>
            <p:nvSpPr>
              <p:cNvPr id="249" name="Shape 249"/>
              <p:cNvSpPr/>
              <p:nvPr/>
            </p:nvSpPr>
            <p:spPr>
              <a:xfrm>
                <a:off x="123043" y="79079"/>
                <a:ext cx="41015" cy="39540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0" name="Shape 250"/>
              <p:cNvSpPr/>
              <p:nvPr/>
            </p:nvSpPr>
            <p:spPr>
              <a:xfrm>
                <a:off x="246086" y="118618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1" name="Shape 251"/>
              <p:cNvSpPr/>
              <p:nvPr/>
            </p:nvSpPr>
            <p:spPr>
              <a:xfrm>
                <a:off x="123043" y="197697"/>
                <a:ext cx="41015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2" name="Shape 252"/>
              <p:cNvSpPr/>
              <p:nvPr/>
            </p:nvSpPr>
            <p:spPr>
              <a:xfrm>
                <a:off x="-1" y="118618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3" name="Shape 253"/>
              <p:cNvSpPr/>
              <p:nvPr/>
            </p:nvSpPr>
            <p:spPr>
              <a:xfrm>
                <a:off x="328115" y="118618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4" name="Shape 254"/>
              <p:cNvSpPr/>
              <p:nvPr/>
            </p:nvSpPr>
            <p:spPr>
              <a:xfrm>
                <a:off x="164057" y="237237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5" name="Shape 255"/>
              <p:cNvSpPr/>
              <p:nvPr/>
            </p:nvSpPr>
            <p:spPr>
              <a:xfrm>
                <a:off x="287101" y="0"/>
                <a:ext cx="41015" cy="39540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6" name="Shape 256"/>
              <p:cNvSpPr/>
              <p:nvPr/>
            </p:nvSpPr>
            <p:spPr>
              <a:xfrm>
                <a:off x="205072" y="79079"/>
                <a:ext cx="41015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7" name="Shape 257"/>
              <p:cNvSpPr/>
              <p:nvPr/>
            </p:nvSpPr>
            <p:spPr>
              <a:xfrm>
                <a:off x="246086" y="276777"/>
                <a:ext cx="41016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8" name="Shape 258"/>
              <p:cNvSpPr/>
              <p:nvPr/>
            </p:nvSpPr>
            <p:spPr>
              <a:xfrm>
                <a:off x="369129" y="79079"/>
                <a:ext cx="41016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9" name="Shape 259"/>
              <p:cNvSpPr/>
              <p:nvPr/>
            </p:nvSpPr>
            <p:spPr>
              <a:xfrm>
                <a:off x="205072" y="39539"/>
                <a:ext cx="41015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0" name="Shape 260"/>
              <p:cNvSpPr/>
              <p:nvPr/>
            </p:nvSpPr>
            <p:spPr>
              <a:xfrm>
                <a:off x="287101" y="237237"/>
                <a:ext cx="41015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1" name="Shape 261"/>
              <p:cNvSpPr/>
              <p:nvPr/>
            </p:nvSpPr>
            <p:spPr>
              <a:xfrm>
                <a:off x="82028" y="237237"/>
                <a:ext cx="41016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2" name="Shape 262"/>
              <p:cNvSpPr/>
              <p:nvPr/>
            </p:nvSpPr>
            <p:spPr>
              <a:xfrm>
                <a:off x="246086" y="79079"/>
                <a:ext cx="41016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3" name="Shape 263"/>
              <p:cNvSpPr/>
              <p:nvPr/>
            </p:nvSpPr>
            <p:spPr>
              <a:xfrm>
                <a:off x="82028" y="39539"/>
                <a:ext cx="41016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4" name="Shape 264"/>
              <p:cNvSpPr/>
              <p:nvPr/>
            </p:nvSpPr>
            <p:spPr>
              <a:xfrm>
                <a:off x="205072" y="118618"/>
                <a:ext cx="41015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5" name="Shape 265"/>
              <p:cNvSpPr/>
              <p:nvPr/>
            </p:nvSpPr>
            <p:spPr>
              <a:xfrm>
                <a:off x="164057" y="39539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6" name="Shape 266"/>
              <p:cNvSpPr/>
              <p:nvPr/>
            </p:nvSpPr>
            <p:spPr>
              <a:xfrm>
                <a:off x="164057" y="158158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7" name="Shape 267"/>
              <p:cNvSpPr/>
              <p:nvPr/>
            </p:nvSpPr>
            <p:spPr>
              <a:xfrm>
                <a:off x="328115" y="118618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8" name="Shape 268"/>
              <p:cNvSpPr/>
              <p:nvPr/>
            </p:nvSpPr>
            <p:spPr>
              <a:xfrm>
                <a:off x="82028" y="158158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9" name="Shape 269"/>
              <p:cNvSpPr/>
              <p:nvPr/>
            </p:nvSpPr>
            <p:spPr>
              <a:xfrm>
                <a:off x="246086" y="197697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0" name="Shape 270"/>
              <p:cNvSpPr/>
              <p:nvPr/>
            </p:nvSpPr>
            <p:spPr>
              <a:xfrm>
                <a:off x="82028" y="79079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1" name="Shape 271"/>
              <p:cNvSpPr/>
              <p:nvPr/>
            </p:nvSpPr>
            <p:spPr>
              <a:xfrm>
                <a:off x="-1" y="237237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2" name="Shape 272"/>
              <p:cNvSpPr/>
              <p:nvPr/>
            </p:nvSpPr>
            <p:spPr>
              <a:xfrm>
                <a:off x="164057" y="276777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3" name="Shape 273"/>
              <p:cNvSpPr/>
              <p:nvPr/>
            </p:nvSpPr>
            <p:spPr>
              <a:xfrm>
                <a:off x="123043" y="79079"/>
                <a:ext cx="41015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300" name="Group 300"/>
            <p:cNvGrpSpPr/>
            <p:nvPr/>
          </p:nvGrpSpPr>
          <p:grpSpPr>
            <a:xfrm>
              <a:off x="669623" y="614500"/>
              <a:ext cx="410146" cy="316318"/>
              <a:chOff x="0" y="0"/>
              <a:chExt cx="410144" cy="316316"/>
            </a:xfrm>
          </p:grpSpPr>
          <p:sp>
            <p:nvSpPr>
              <p:cNvPr id="275" name="Shape 275"/>
              <p:cNvSpPr/>
              <p:nvPr/>
            </p:nvSpPr>
            <p:spPr>
              <a:xfrm>
                <a:off x="123043" y="79079"/>
                <a:ext cx="41015" cy="39540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6" name="Shape 276"/>
              <p:cNvSpPr/>
              <p:nvPr/>
            </p:nvSpPr>
            <p:spPr>
              <a:xfrm>
                <a:off x="246086" y="118618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7" name="Shape 277"/>
              <p:cNvSpPr/>
              <p:nvPr/>
            </p:nvSpPr>
            <p:spPr>
              <a:xfrm>
                <a:off x="123043" y="197697"/>
                <a:ext cx="41015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8" name="Shape 278"/>
              <p:cNvSpPr/>
              <p:nvPr/>
            </p:nvSpPr>
            <p:spPr>
              <a:xfrm>
                <a:off x="-1" y="118618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9" name="Shape 279"/>
              <p:cNvSpPr/>
              <p:nvPr/>
            </p:nvSpPr>
            <p:spPr>
              <a:xfrm>
                <a:off x="328115" y="118618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0" name="Shape 280"/>
              <p:cNvSpPr/>
              <p:nvPr/>
            </p:nvSpPr>
            <p:spPr>
              <a:xfrm>
                <a:off x="164057" y="237237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1" name="Shape 281"/>
              <p:cNvSpPr/>
              <p:nvPr/>
            </p:nvSpPr>
            <p:spPr>
              <a:xfrm>
                <a:off x="287101" y="0"/>
                <a:ext cx="41015" cy="39540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2" name="Shape 282"/>
              <p:cNvSpPr/>
              <p:nvPr/>
            </p:nvSpPr>
            <p:spPr>
              <a:xfrm>
                <a:off x="205072" y="79079"/>
                <a:ext cx="41015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3" name="Shape 283"/>
              <p:cNvSpPr/>
              <p:nvPr/>
            </p:nvSpPr>
            <p:spPr>
              <a:xfrm>
                <a:off x="246086" y="276777"/>
                <a:ext cx="41016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4" name="Shape 284"/>
              <p:cNvSpPr/>
              <p:nvPr/>
            </p:nvSpPr>
            <p:spPr>
              <a:xfrm>
                <a:off x="369129" y="79079"/>
                <a:ext cx="41016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5" name="Shape 285"/>
              <p:cNvSpPr/>
              <p:nvPr/>
            </p:nvSpPr>
            <p:spPr>
              <a:xfrm>
                <a:off x="205072" y="39539"/>
                <a:ext cx="41015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6" name="Shape 286"/>
              <p:cNvSpPr/>
              <p:nvPr/>
            </p:nvSpPr>
            <p:spPr>
              <a:xfrm>
                <a:off x="287101" y="237237"/>
                <a:ext cx="41015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7" name="Shape 287"/>
              <p:cNvSpPr/>
              <p:nvPr/>
            </p:nvSpPr>
            <p:spPr>
              <a:xfrm>
                <a:off x="82028" y="237237"/>
                <a:ext cx="41016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8" name="Shape 288"/>
              <p:cNvSpPr/>
              <p:nvPr/>
            </p:nvSpPr>
            <p:spPr>
              <a:xfrm>
                <a:off x="246086" y="79079"/>
                <a:ext cx="41016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9" name="Shape 289"/>
              <p:cNvSpPr/>
              <p:nvPr/>
            </p:nvSpPr>
            <p:spPr>
              <a:xfrm>
                <a:off x="82028" y="39539"/>
                <a:ext cx="41016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0" name="Shape 290"/>
              <p:cNvSpPr/>
              <p:nvPr/>
            </p:nvSpPr>
            <p:spPr>
              <a:xfrm>
                <a:off x="205072" y="118618"/>
                <a:ext cx="41015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1" name="Shape 291"/>
              <p:cNvSpPr/>
              <p:nvPr/>
            </p:nvSpPr>
            <p:spPr>
              <a:xfrm>
                <a:off x="164057" y="39539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2" name="Shape 292"/>
              <p:cNvSpPr/>
              <p:nvPr/>
            </p:nvSpPr>
            <p:spPr>
              <a:xfrm>
                <a:off x="164057" y="158158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3" name="Shape 293"/>
              <p:cNvSpPr/>
              <p:nvPr/>
            </p:nvSpPr>
            <p:spPr>
              <a:xfrm>
                <a:off x="328115" y="118618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4" name="Shape 294"/>
              <p:cNvSpPr/>
              <p:nvPr/>
            </p:nvSpPr>
            <p:spPr>
              <a:xfrm>
                <a:off x="82028" y="158158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5" name="Shape 295"/>
              <p:cNvSpPr/>
              <p:nvPr/>
            </p:nvSpPr>
            <p:spPr>
              <a:xfrm>
                <a:off x="246086" y="197697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6" name="Shape 296"/>
              <p:cNvSpPr/>
              <p:nvPr/>
            </p:nvSpPr>
            <p:spPr>
              <a:xfrm>
                <a:off x="82028" y="79079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7" name="Shape 297"/>
              <p:cNvSpPr/>
              <p:nvPr/>
            </p:nvSpPr>
            <p:spPr>
              <a:xfrm>
                <a:off x="-1" y="237237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8" name="Shape 298"/>
              <p:cNvSpPr/>
              <p:nvPr/>
            </p:nvSpPr>
            <p:spPr>
              <a:xfrm>
                <a:off x="164057" y="276777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9" name="Shape 299"/>
              <p:cNvSpPr/>
              <p:nvPr/>
            </p:nvSpPr>
            <p:spPr>
              <a:xfrm>
                <a:off x="123043" y="79079"/>
                <a:ext cx="41015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326" name="Group 326"/>
            <p:cNvGrpSpPr/>
            <p:nvPr/>
          </p:nvGrpSpPr>
          <p:grpSpPr>
            <a:xfrm>
              <a:off x="807733" y="658825"/>
              <a:ext cx="410145" cy="316317"/>
              <a:chOff x="0" y="0"/>
              <a:chExt cx="410144" cy="316316"/>
            </a:xfrm>
          </p:grpSpPr>
          <p:sp>
            <p:nvSpPr>
              <p:cNvPr id="301" name="Shape 301"/>
              <p:cNvSpPr/>
              <p:nvPr/>
            </p:nvSpPr>
            <p:spPr>
              <a:xfrm>
                <a:off x="123043" y="79079"/>
                <a:ext cx="41015" cy="39540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2" name="Shape 302"/>
              <p:cNvSpPr/>
              <p:nvPr/>
            </p:nvSpPr>
            <p:spPr>
              <a:xfrm>
                <a:off x="246086" y="118618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3" name="Shape 303"/>
              <p:cNvSpPr/>
              <p:nvPr/>
            </p:nvSpPr>
            <p:spPr>
              <a:xfrm>
                <a:off x="123043" y="197697"/>
                <a:ext cx="41015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4" name="Shape 304"/>
              <p:cNvSpPr/>
              <p:nvPr/>
            </p:nvSpPr>
            <p:spPr>
              <a:xfrm>
                <a:off x="-1" y="118618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5" name="Shape 305"/>
              <p:cNvSpPr/>
              <p:nvPr/>
            </p:nvSpPr>
            <p:spPr>
              <a:xfrm>
                <a:off x="328115" y="118618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164057" y="237237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7" name="Shape 307"/>
              <p:cNvSpPr/>
              <p:nvPr/>
            </p:nvSpPr>
            <p:spPr>
              <a:xfrm>
                <a:off x="287101" y="0"/>
                <a:ext cx="41015" cy="39540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8" name="Shape 308"/>
              <p:cNvSpPr/>
              <p:nvPr/>
            </p:nvSpPr>
            <p:spPr>
              <a:xfrm>
                <a:off x="205072" y="79079"/>
                <a:ext cx="41015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9" name="Shape 309"/>
              <p:cNvSpPr/>
              <p:nvPr/>
            </p:nvSpPr>
            <p:spPr>
              <a:xfrm>
                <a:off x="246086" y="276777"/>
                <a:ext cx="41016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0" name="Shape 310"/>
              <p:cNvSpPr/>
              <p:nvPr/>
            </p:nvSpPr>
            <p:spPr>
              <a:xfrm>
                <a:off x="369129" y="79079"/>
                <a:ext cx="41016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1" name="Shape 311"/>
              <p:cNvSpPr/>
              <p:nvPr/>
            </p:nvSpPr>
            <p:spPr>
              <a:xfrm>
                <a:off x="205072" y="39539"/>
                <a:ext cx="41015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2" name="Shape 312"/>
              <p:cNvSpPr/>
              <p:nvPr/>
            </p:nvSpPr>
            <p:spPr>
              <a:xfrm>
                <a:off x="287101" y="237237"/>
                <a:ext cx="41015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3" name="Shape 313"/>
              <p:cNvSpPr/>
              <p:nvPr/>
            </p:nvSpPr>
            <p:spPr>
              <a:xfrm>
                <a:off x="82028" y="237237"/>
                <a:ext cx="41016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4" name="Shape 314"/>
              <p:cNvSpPr/>
              <p:nvPr/>
            </p:nvSpPr>
            <p:spPr>
              <a:xfrm>
                <a:off x="246086" y="79079"/>
                <a:ext cx="41016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5" name="Shape 315"/>
              <p:cNvSpPr/>
              <p:nvPr/>
            </p:nvSpPr>
            <p:spPr>
              <a:xfrm>
                <a:off x="82028" y="39539"/>
                <a:ext cx="41016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6" name="Shape 316"/>
              <p:cNvSpPr/>
              <p:nvPr/>
            </p:nvSpPr>
            <p:spPr>
              <a:xfrm>
                <a:off x="205072" y="118618"/>
                <a:ext cx="41015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7" name="Shape 317"/>
              <p:cNvSpPr/>
              <p:nvPr/>
            </p:nvSpPr>
            <p:spPr>
              <a:xfrm>
                <a:off x="164057" y="39539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8" name="Shape 318"/>
              <p:cNvSpPr/>
              <p:nvPr/>
            </p:nvSpPr>
            <p:spPr>
              <a:xfrm>
                <a:off x="164057" y="158158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9" name="Shape 319"/>
              <p:cNvSpPr/>
              <p:nvPr/>
            </p:nvSpPr>
            <p:spPr>
              <a:xfrm>
                <a:off x="328115" y="118618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0" name="Shape 320"/>
              <p:cNvSpPr/>
              <p:nvPr/>
            </p:nvSpPr>
            <p:spPr>
              <a:xfrm>
                <a:off x="82028" y="158158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1" name="Shape 321"/>
              <p:cNvSpPr/>
              <p:nvPr/>
            </p:nvSpPr>
            <p:spPr>
              <a:xfrm>
                <a:off x="246086" y="197697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2" name="Shape 322"/>
              <p:cNvSpPr/>
              <p:nvPr/>
            </p:nvSpPr>
            <p:spPr>
              <a:xfrm>
                <a:off x="82028" y="79079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3" name="Shape 323"/>
              <p:cNvSpPr/>
              <p:nvPr/>
            </p:nvSpPr>
            <p:spPr>
              <a:xfrm>
                <a:off x="-1" y="237237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4" name="Shape 324"/>
              <p:cNvSpPr/>
              <p:nvPr/>
            </p:nvSpPr>
            <p:spPr>
              <a:xfrm>
                <a:off x="164057" y="276777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5" name="Shape 325"/>
              <p:cNvSpPr/>
              <p:nvPr/>
            </p:nvSpPr>
            <p:spPr>
              <a:xfrm>
                <a:off x="123043" y="79079"/>
                <a:ext cx="41015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352" name="Group 352"/>
            <p:cNvGrpSpPr/>
            <p:nvPr/>
          </p:nvGrpSpPr>
          <p:grpSpPr>
            <a:xfrm>
              <a:off x="776344" y="318331"/>
              <a:ext cx="410146" cy="316318"/>
              <a:chOff x="0" y="0"/>
              <a:chExt cx="410144" cy="316316"/>
            </a:xfrm>
          </p:grpSpPr>
          <p:sp>
            <p:nvSpPr>
              <p:cNvPr id="327" name="Shape 327"/>
              <p:cNvSpPr/>
              <p:nvPr/>
            </p:nvSpPr>
            <p:spPr>
              <a:xfrm>
                <a:off x="123043" y="79079"/>
                <a:ext cx="41015" cy="39540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8" name="Shape 328"/>
              <p:cNvSpPr/>
              <p:nvPr/>
            </p:nvSpPr>
            <p:spPr>
              <a:xfrm>
                <a:off x="246086" y="118618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9" name="Shape 329"/>
              <p:cNvSpPr/>
              <p:nvPr/>
            </p:nvSpPr>
            <p:spPr>
              <a:xfrm>
                <a:off x="123043" y="197697"/>
                <a:ext cx="41015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0" name="Shape 330"/>
              <p:cNvSpPr/>
              <p:nvPr/>
            </p:nvSpPr>
            <p:spPr>
              <a:xfrm>
                <a:off x="-1" y="118618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1" name="Shape 331"/>
              <p:cNvSpPr/>
              <p:nvPr/>
            </p:nvSpPr>
            <p:spPr>
              <a:xfrm>
                <a:off x="328115" y="118618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2" name="Shape 332"/>
              <p:cNvSpPr/>
              <p:nvPr/>
            </p:nvSpPr>
            <p:spPr>
              <a:xfrm>
                <a:off x="164057" y="237237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3" name="Shape 333"/>
              <p:cNvSpPr/>
              <p:nvPr/>
            </p:nvSpPr>
            <p:spPr>
              <a:xfrm>
                <a:off x="287101" y="0"/>
                <a:ext cx="41015" cy="39540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4" name="Shape 334"/>
              <p:cNvSpPr/>
              <p:nvPr/>
            </p:nvSpPr>
            <p:spPr>
              <a:xfrm>
                <a:off x="205072" y="79079"/>
                <a:ext cx="41015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5" name="Shape 335"/>
              <p:cNvSpPr/>
              <p:nvPr/>
            </p:nvSpPr>
            <p:spPr>
              <a:xfrm>
                <a:off x="246086" y="276777"/>
                <a:ext cx="41016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369129" y="79079"/>
                <a:ext cx="41016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7" name="Shape 337"/>
              <p:cNvSpPr/>
              <p:nvPr/>
            </p:nvSpPr>
            <p:spPr>
              <a:xfrm>
                <a:off x="205072" y="39539"/>
                <a:ext cx="41015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8" name="Shape 338"/>
              <p:cNvSpPr/>
              <p:nvPr/>
            </p:nvSpPr>
            <p:spPr>
              <a:xfrm>
                <a:off x="287101" y="237237"/>
                <a:ext cx="41015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82028" y="237237"/>
                <a:ext cx="41016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246086" y="79079"/>
                <a:ext cx="41016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82028" y="39539"/>
                <a:ext cx="41016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205072" y="118618"/>
                <a:ext cx="41015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164057" y="39539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164057" y="158158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328115" y="118618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82028" y="158158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246086" y="197697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82028" y="79079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-1" y="237237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164057" y="276777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123043" y="79079"/>
                <a:ext cx="41015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378" name="Group 378"/>
            <p:cNvGrpSpPr/>
            <p:nvPr/>
          </p:nvGrpSpPr>
          <p:grpSpPr>
            <a:xfrm>
              <a:off x="420607" y="600397"/>
              <a:ext cx="410145" cy="316318"/>
              <a:chOff x="0" y="0"/>
              <a:chExt cx="410144" cy="316316"/>
            </a:xfrm>
          </p:grpSpPr>
          <p:sp>
            <p:nvSpPr>
              <p:cNvPr id="353" name="Shape 353"/>
              <p:cNvSpPr/>
              <p:nvPr/>
            </p:nvSpPr>
            <p:spPr>
              <a:xfrm>
                <a:off x="123043" y="79079"/>
                <a:ext cx="41015" cy="39540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246086" y="118618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123043" y="197697"/>
                <a:ext cx="41015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118618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328115" y="118618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164057" y="237237"/>
                <a:ext cx="41016" cy="39541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287101" y="0"/>
                <a:ext cx="41015" cy="39540"/>
              </a:xfrm>
              <a:prstGeom prst="ellipse">
                <a:avLst/>
              </a:prstGeom>
              <a:solidFill>
                <a:srgbClr val="00CC99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205072" y="79079"/>
                <a:ext cx="41015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246086" y="276777"/>
                <a:ext cx="41016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369129" y="79079"/>
                <a:ext cx="41016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205072" y="39539"/>
                <a:ext cx="41015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287101" y="237237"/>
                <a:ext cx="41015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82028" y="237237"/>
                <a:ext cx="41016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6" name="Shape 366"/>
              <p:cNvSpPr/>
              <p:nvPr/>
            </p:nvSpPr>
            <p:spPr>
              <a:xfrm>
                <a:off x="246086" y="79079"/>
                <a:ext cx="41016" cy="39540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7" name="Shape 367"/>
              <p:cNvSpPr/>
              <p:nvPr/>
            </p:nvSpPr>
            <p:spPr>
              <a:xfrm>
                <a:off x="82028" y="39539"/>
                <a:ext cx="41016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8" name="Shape 368"/>
              <p:cNvSpPr/>
              <p:nvPr/>
            </p:nvSpPr>
            <p:spPr>
              <a:xfrm>
                <a:off x="205072" y="118618"/>
                <a:ext cx="41015" cy="39541"/>
              </a:xfrm>
              <a:prstGeom prst="ellipse">
                <a:avLst/>
              </a:prstGeom>
              <a:solidFill>
                <a:srgbClr val="CCCCFF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9" name="Shape 369"/>
              <p:cNvSpPr/>
              <p:nvPr/>
            </p:nvSpPr>
            <p:spPr>
              <a:xfrm>
                <a:off x="164057" y="39539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0" name="Shape 370"/>
              <p:cNvSpPr/>
              <p:nvPr/>
            </p:nvSpPr>
            <p:spPr>
              <a:xfrm>
                <a:off x="164057" y="158158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1" name="Shape 371"/>
              <p:cNvSpPr/>
              <p:nvPr/>
            </p:nvSpPr>
            <p:spPr>
              <a:xfrm>
                <a:off x="328115" y="118618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2" name="Shape 372"/>
              <p:cNvSpPr/>
              <p:nvPr/>
            </p:nvSpPr>
            <p:spPr>
              <a:xfrm>
                <a:off x="82028" y="158158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3" name="Shape 373"/>
              <p:cNvSpPr/>
              <p:nvPr/>
            </p:nvSpPr>
            <p:spPr>
              <a:xfrm>
                <a:off x="246086" y="197697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4" name="Shape 374"/>
              <p:cNvSpPr/>
              <p:nvPr/>
            </p:nvSpPr>
            <p:spPr>
              <a:xfrm>
                <a:off x="82028" y="79079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5" name="Shape 375"/>
              <p:cNvSpPr/>
              <p:nvPr/>
            </p:nvSpPr>
            <p:spPr>
              <a:xfrm>
                <a:off x="-1" y="237237"/>
                <a:ext cx="41016" cy="39541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6" name="Shape 376"/>
              <p:cNvSpPr/>
              <p:nvPr/>
            </p:nvSpPr>
            <p:spPr>
              <a:xfrm>
                <a:off x="164057" y="276777"/>
                <a:ext cx="41016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7" name="Shape 377"/>
              <p:cNvSpPr/>
              <p:nvPr/>
            </p:nvSpPr>
            <p:spPr>
              <a:xfrm>
                <a:off x="123043" y="79079"/>
                <a:ext cx="41015" cy="39540"/>
              </a:xfrm>
              <a:prstGeom prst="ellipse">
                <a:avLst/>
              </a:prstGeom>
              <a:solidFill>
                <a:srgbClr val="3333CC"/>
              </a:solidFill>
              <a:ln w="12700" cap="sq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</p:grpSp>
      <p:sp>
        <p:nvSpPr>
          <p:cNvPr id="380" name="Shape 380"/>
          <p:cNvSpPr/>
          <p:nvPr/>
        </p:nvSpPr>
        <p:spPr>
          <a:xfrm>
            <a:off x="1127684" y="4653724"/>
            <a:ext cx="160321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Nuclear matter</a:t>
            </a:r>
          </a:p>
        </p:txBody>
      </p:sp>
      <p:sp>
        <p:nvSpPr>
          <p:cNvPr id="381" name="Shape 381"/>
          <p:cNvSpPr/>
          <p:nvPr/>
        </p:nvSpPr>
        <p:spPr>
          <a:xfrm>
            <a:off x="10467892" y="4701469"/>
            <a:ext cx="2225947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Quark Gluon Plasma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1F98"/>
                </a:solidFill>
              </a:defRPr>
            </a:lvl1pPr>
          </a:lstStyle>
          <a:p>
            <a:pPr/>
            <a:r>
              <a:t>Radial redistribution of energy</a:t>
            </a:r>
          </a:p>
        </p:txBody>
      </p:sp>
      <p:sp>
        <p:nvSpPr>
          <p:cNvPr id="803" name="Shape 80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04" name="Shape 804"/>
          <p:cNvSpPr/>
          <p:nvPr/>
        </p:nvSpPr>
        <p:spPr>
          <a:xfrm rot="5400000">
            <a:off x="11517723" y="5900029"/>
            <a:ext cx="2121137" cy="37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189" tIns="68189" rIns="68189" bIns="68189">
            <a:spAutoFit/>
          </a:bodyPr>
          <a:lstStyle>
            <a:lvl1pPr algn="ctr"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CMS PAS HIN-12-013</a:t>
            </a:r>
          </a:p>
        </p:txBody>
      </p:sp>
      <p:sp>
        <p:nvSpPr>
          <p:cNvPr id="805" name="Shape 805"/>
          <p:cNvSpPr/>
          <p:nvPr/>
        </p:nvSpPr>
        <p:spPr>
          <a:xfrm rot="5400000">
            <a:off x="11505735" y="3408948"/>
            <a:ext cx="2170514" cy="37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189" tIns="68189" rIns="68189" bIns="68189">
            <a:spAutoFit/>
          </a:bodyPr>
          <a:lstStyle>
            <a:lvl1pPr algn="ctr"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CMS, arXiv:1310.0878</a:t>
            </a:r>
          </a:p>
        </p:txBody>
      </p:sp>
      <p:grpSp>
        <p:nvGrpSpPr>
          <p:cNvPr id="809" name="Group 809"/>
          <p:cNvGrpSpPr/>
          <p:nvPr/>
        </p:nvGrpSpPr>
        <p:grpSpPr>
          <a:xfrm>
            <a:off x="-30191" y="1731426"/>
            <a:ext cx="6444920" cy="6731555"/>
            <a:chOff x="0" y="0"/>
            <a:chExt cx="6444919" cy="6731554"/>
          </a:xfrm>
        </p:grpSpPr>
        <p:pic>
          <p:nvPicPr>
            <p:cNvPr id="806" name="Figure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8272" t="0" r="0" b="51544"/>
            <a:stretch>
              <a:fillRect/>
            </a:stretch>
          </p:blipFill>
          <p:spPr>
            <a:xfrm>
              <a:off x="1115438" y="0"/>
              <a:ext cx="5329482" cy="5512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7" name="Figure2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8272" t="87196" r="0" b="0"/>
            <a:stretch>
              <a:fillRect/>
            </a:stretch>
          </p:blipFill>
          <p:spPr>
            <a:xfrm>
              <a:off x="1115438" y="5274903"/>
              <a:ext cx="5329482" cy="1456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8" name="Figure2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5751" r="94595" b="51341"/>
            <a:stretch>
              <a:fillRect/>
            </a:stretch>
          </p:blipFill>
          <p:spPr>
            <a:xfrm>
              <a:off x="0" y="642804"/>
              <a:ext cx="1325674" cy="48816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10" name="Shape 810"/>
          <p:cNvSpPr/>
          <p:nvPr/>
        </p:nvSpPr>
        <p:spPr>
          <a:xfrm>
            <a:off x="831750" y="1733549"/>
            <a:ext cx="51118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Radial distribution of momentum flow</a:t>
            </a:r>
          </a:p>
        </p:txBody>
      </p:sp>
      <p:pic>
        <p:nvPicPr>
          <p:cNvPr id="811" name="Figure2.pdf"/>
          <p:cNvPicPr>
            <a:picLocks noChangeAspect="1"/>
          </p:cNvPicPr>
          <p:nvPr/>
        </p:nvPicPr>
        <p:blipFill>
          <a:blip r:embed="rId2">
            <a:extLst/>
          </a:blip>
          <a:srcRect l="26810" t="8975" r="59464" b="82148"/>
          <a:stretch>
            <a:fillRect/>
          </a:stretch>
        </p:blipFill>
        <p:spPr>
          <a:xfrm>
            <a:off x="2885658" y="2903398"/>
            <a:ext cx="2410978" cy="723187"/>
          </a:xfrm>
          <a:prstGeom prst="rect">
            <a:avLst/>
          </a:prstGeom>
          <a:ln w="12700">
            <a:miter lim="400000"/>
          </a:ln>
        </p:spPr>
      </p:pic>
      <p:sp>
        <p:nvSpPr>
          <p:cNvPr id="812" name="Shape 812"/>
          <p:cNvSpPr/>
          <p:nvPr/>
        </p:nvSpPr>
        <p:spPr>
          <a:xfrm>
            <a:off x="1052090" y="8247878"/>
            <a:ext cx="467112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Most of the jet energy is at small </a:t>
            </a:r>
            <a:r>
              <a:rPr i="1"/>
              <a:t>r</a:t>
            </a:r>
          </a:p>
        </p:txBody>
      </p:sp>
      <p:grpSp>
        <p:nvGrpSpPr>
          <p:cNvPr id="816" name="Group 816"/>
          <p:cNvGrpSpPr/>
          <p:nvPr/>
        </p:nvGrpSpPr>
        <p:grpSpPr>
          <a:xfrm>
            <a:off x="5958861" y="1733549"/>
            <a:ext cx="6070601" cy="7181851"/>
            <a:chOff x="0" y="0"/>
            <a:chExt cx="6070600" cy="7181849"/>
          </a:xfrm>
        </p:grpSpPr>
        <p:pic>
          <p:nvPicPr>
            <p:cNvPr id="813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80753"/>
              <a:ext cx="6070600" cy="576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14" name="Shape 814"/>
            <p:cNvSpPr/>
            <p:nvPr/>
          </p:nvSpPr>
          <p:spPr>
            <a:xfrm>
              <a:off x="1980973" y="-1"/>
              <a:ext cx="2384674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Ratio Pb—Pb/pp</a:t>
              </a:r>
            </a:p>
          </p:txBody>
        </p:sp>
        <p:sp>
          <p:nvSpPr>
            <p:cNvPr id="815" name="Shape 815"/>
            <p:cNvSpPr/>
            <p:nvPr/>
          </p:nvSpPr>
          <p:spPr>
            <a:xfrm>
              <a:off x="841545" y="6343649"/>
              <a:ext cx="5044530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/>
              <a:r>
                <a:t>Modification in Pb—Pb: decrease at </a:t>
              </a:r>
              <a:br/>
              <a:r>
                <a:t>intermediate </a:t>
              </a:r>
              <a:r>
                <a:rPr i="1"/>
                <a:t>r</a:t>
              </a:r>
              <a:r>
                <a:t>,  increase at large </a:t>
              </a:r>
              <a:r>
                <a:rPr i="1"/>
                <a:t>r</a:t>
              </a:r>
            </a:p>
          </p:txBody>
        </p:sp>
      </p:grpSp>
      <p:grpSp>
        <p:nvGrpSpPr>
          <p:cNvPr id="819" name="Group 819"/>
          <p:cNvGrpSpPr/>
          <p:nvPr/>
        </p:nvGrpSpPr>
        <p:grpSpPr>
          <a:xfrm>
            <a:off x="9008367" y="810617"/>
            <a:ext cx="3779392" cy="4396383"/>
            <a:chOff x="0" y="0"/>
            <a:chExt cx="3779391" cy="4396382"/>
          </a:xfrm>
        </p:grpSpPr>
        <p:sp>
          <p:nvSpPr>
            <p:cNvPr id="817" name="Shape 817"/>
            <p:cNvSpPr/>
            <p:nvPr/>
          </p:nvSpPr>
          <p:spPr>
            <a:xfrm>
              <a:off x="0" y="1315591"/>
              <a:ext cx="3170933" cy="3080792"/>
            </a:xfrm>
            <a:prstGeom prst="ellipse">
              <a:avLst/>
            </a:prstGeom>
            <a:noFill/>
            <a:ln w="25400" cap="flat">
              <a:solidFill>
                <a:srgbClr val="101F98"/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818" name="Shape 818"/>
            <p:cNvSpPr/>
            <p:nvPr/>
          </p:nvSpPr>
          <p:spPr>
            <a:xfrm>
              <a:off x="1665882" y="0"/>
              <a:ext cx="2113510" cy="1206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/>
              <a:r>
                <a:t>Will this </a:t>
              </a:r>
              <a:br/>
              <a:r>
                <a:t>continue at </a:t>
              </a:r>
              <a:br/>
              <a:r>
                <a:t>even larger </a:t>
              </a:r>
              <a:r>
                <a:rPr i="1"/>
                <a:t>R</a:t>
              </a:r>
              <a:r>
                <a:t>?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9" grpId="2"/>
      <p:bldP build="whole" bldLvl="1" animBg="1" rev="0" advAuto="0" spid="81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roup 825"/>
          <p:cNvGrpSpPr/>
          <p:nvPr/>
        </p:nvGrpSpPr>
        <p:grpSpPr>
          <a:xfrm>
            <a:off x="5978271" y="2245659"/>
            <a:ext cx="6806715" cy="5246788"/>
            <a:chOff x="0" y="0"/>
            <a:chExt cx="6806713" cy="5246786"/>
          </a:xfrm>
        </p:grpSpPr>
        <p:pic>
          <p:nvPicPr>
            <p:cNvPr id="821" name="CMS_radialprofiles_largeR_CMS-HIN-15-011_Figure_00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7572" t="51817" r="0" b="0"/>
            <a:stretch>
              <a:fillRect/>
            </a:stretch>
          </p:blipFill>
          <p:spPr>
            <a:xfrm>
              <a:off x="1337893" y="0"/>
              <a:ext cx="5468821" cy="5245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2" name="CMS_radialprofiles_largeR_CMS-HIN-15-011_Figure_002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8979" t="52154" r="62549" b="0"/>
            <a:stretch>
              <a:fillRect/>
            </a:stretch>
          </p:blipFill>
          <p:spPr>
            <a:xfrm>
              <a:off x="34504" y="38167"/>
              <a:ext cx="1428524" cy="52086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3" name="CMS_radialprofiles_largeR_CMS-HIN-15-011_Figure_002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245" t="56064" r="33600" b="33207"/>
            <a:stretch>
              <a:fillRect/>
            </a:stretch>
          </p:blipFill>
          <p:spPr>
            <a:xfrm>
              <a:off x="1633666" y="1230225"/>
              <a:ext cx="3102818" cy="7370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24" name="Shape 824"/>
            <p:cNvSpPr/>
            <p:nvPr/>
          </p:nvSpPr>
          <p:spPr>
            <a:xfrm>
              <a:off x="0" y="20314"/>
              <a:ext cx="597724" cy="4292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sp>
        <p:nvSpPr>
          <p:cNvPr id="826" name="Shape 8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Radial distribution, large </a:t>
            </a:r>
            <a:r>
              <a:rPr i="1"/>
              <a:t>R</a:t>
            </a:r>
          </a:p>
        </p:txBody>
      </p:sp>
      <p:sp>
        <p:nvSpPr>
          <p:cNvPr id="827" name="Shape 82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261" y="1998403"/>
            <a:ext cx="6070601" cy="5765801"/>
          </a:xfrm>
          <a:prstGeom prst="rect">
            <a:avLst/>
          </a:prstGeom>
          <a:ln w="12700">
            <a:miter lim="400000"/>
          </a:ln>
        </p:spPr>
      </p:pic>
      <p:sp>
        <p:nvSpPr>
          <p:cNvPr id="829" name="Shape 829"/>
          <p:cNvSpPr/>
          <p:nvPr/>
        </p:nvSpPr>
        <p:spPr>
          <a:xfrm>
            <a:off x="2086437" y="1560346"/>
            <a:ext cx="276307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Ratio Pb—Pb/pp</a:t>
            </a:r>
          </a:p>
        </p:txBody>
      </p:sp>
      <p:sp>
        <p:nvSpPr>
          <p:cNvPr id="830" name="Shape 830"/>
          <p:cNvSpPr/>
          <p:nvPr/>
        </p:nvSpPr>
        <p:spPr>
          <a:xfrm>
            <a:off x="945707" y="7924799"/>
            <a:ext cx="504453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Modification in Pb—Pb: decrease at </a:t>
            </a:r>
            <a:br/>
            <a:r>
              <a:t>intermediate </a:t>
            </a:r>
            <a:r>
              <a:rPr i="1"/>
              <a:t>r</a:t>
            </a:r>
            <a:r>
              <a:t>,  increase at large </a:t>
            </a:r>
            <a:r>
              <a:rPr i="1"/>
              <a:t>r</a:t>
            </a:r>
          </a:p>
        </p:txBody>
      </p:sp>
      <p:sp>
        <p:nvSpPr>
          <p:cNvPr id="831" name="Shape 831"/>
          <p:cNvSpPr/>
          <p:nvPr/>
        </p:nvSpPr>
        <p:spPr>
          <a:xfrm>
            <a:off x="8032650" y="2578099"/>
            <a:ext cx="2697958" cy="711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Pb—Pb 0-30% central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p</a:t>
            </a:r>
            <a:r>
              <a:rPr baseline="-5999"/>
              <a:t>T,jet</a:t>
            </a:r>
            <a:r>
              <a:t> &gt; 120 GeV/c</a:t>
            </a:r>
          </a:p>
        </p:txBody>
      </p:sp>
      <p:sp>
        <p:nvSpPr>
          <p:cNvPr id="832" name="Shape 832"/>
          <p:cNvSpPr/>
          <p:nvPr/>
        </p:nvSpPr>
        <p:spPr>
          <a:xfrm>
            <a:off x="8521605" y="1652513"/>
            <a:ext cx="276306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Ratio Pb—Pb/pp</a:t>
            </a:r>
          </a:p>
        </p:txBody>
      </p:sp>
      <p:sp>
        <p:nvSpPr>
          <p:cNvPr id="833" name="Shape 833"/>
          <p:cNvSpPr/>
          <p:nvPr/>
        </p:nvSpPr>
        <p:spPr>
          <a:xfrm>
            <a:off x="8380338" y="7610237"/>
            <a:ext cx="326558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Increase of energy flow</a:t>
            </a:r>
            <a:br/>
            <a:r>
              <a:t>continues at large </a:t>
            </a:r>
            <a:r>
              <a:rPr i="1"/>
              <a:t>r</a:t>
            </a:r>
          </a:p>
        </p:txBody>
      </p:sp>
      <p:sp>
        <p:nvSpPr>
          <p:cNvPr id="834" name="Shape 834"/>
          <p:cNvSpPr/>
          <p:nvPr/>
        </p:nvSpPr>
        <p:spPr>
          <a:xfrm>
            <a:off x="8236272" y="8477779"/>
            <a:ext cx="355371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>
                <a:solidFill>
                  <a:srgbClr val="9A251C"/>
                </a:solidFill>
              </a:defRPr>
            </a:pPr>
            <a:r>
              <a:t>No sign of a limit </a:t>
            </a:r>
            <a:br/>
            <a:r>
              <a:t>or ‘typical radiation angle’</a:t>
            </a:r>
          </a:p>
        </p:txBody>
      </p:sp>
      <p:sp>
        <p:nvSpPr>
          <p:cNvPr id="835" name="Shape 835"/>
          <p:cNvSpPr/>
          <p:nvPr/>
        </p:nvSpPr>
        <p:spPr>
          <a:xfrm rot="5400000">
            <a:off x="11620093" y="3430728"/>
            <a:ext cx="224871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CMS, arXiv:1609.02466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6257" y="2189518"/>
            <a:ext cx="6933143" cy="4954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83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27832" y="1157576"/>
            <a:ext cx="2409806" cy="172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581" y="2614138"/>
            <a:ext cx="6113975" cy="5189557"/>
          </a:xfrm>
          <a:prstGeom prst="rect">
            <a:avLst/>
          </a:prstGeom>
          <a:ln w="12700">
            <a:miter lim="400000"/>
          </a:ln>
        </p:spPr>
      </p:pic>
      <p:sp>
        <p:nvSpPr>
          <p:cNvPr id="840" name="Shape 84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41" name="Shape 841"/>
          <p:cNvSpPr/>
          <p:nvPr/>
        </p:nvSpPr>
        <p:spPr>
          <a:xfrm>
            <a:off x="8209079" y="1231899"/>
            <a:ext cx="347401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1600">
                <a:solidFill>
                  <a:srgbClr val="000000"/>
                </a:solidFill>
              </a:defRPr>
            </a:pPr>
            <a:r>
              <a:t>Salgado, Mehtar-Tani, Tywoniuk et al</a:t>
            </a:r>
          </a:p>
          <a:p>
            <a:pPr algn="ctr">
              <a:defRPr sz="1600">
                <a:solidFill>
                  <a:srgbClr val="000000"/>
                </a:solidFill>
              </a:defRPr>
            </a:pPr>
            <a:r>
              <a:t>PRL106, 122002 and follow-ups</a:t>
            </a:r>
          </a:p>
        </p:txBody>
      </p:sp>
      <p:sp>
        <p:nvSpPr>
          <p:cNvPr id="842" name="Shape 842"/>
          <p:cNvSpPr/>
          <p:nvPr/>
        </p:nvSpPr>
        <p:spPr>
          <a:xfrm>
            <a:off x="3951597" y="3005732"/>
            <a:ext cx="1762275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arXiv:1102.4317</a:t>
            </a:r>
          </a:p>
        </p:txBody>
      </p:sp>
      <p:sp>
        <p:nvSpPr>
          <p:cNvPr id="843" name="Shape 843"/>
          <p:cNvSpPr/>
          <p:nvPr/>
        </p:nvSpPr>
        <p:spPr>
          <a:xfrm>
            <a:off x="10196172" y="2031437"/>
            <a:ext cx="158262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arXiv:1210.7765</a:t>
            </a:r>
          </a:p>
        </p:txBody>
      </p:sp>
      <p:sp>
        <p:nvSpPr>
          <p:cNvPr id="844" name="Shape 8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(anti-) Angular ordering in the medium</a:t>
            </a:r>
          </a:p>
        </p:txBody>
      </p:sp>
      <p:sp>
        <p:nvSpPr>
          <p:cNvPr id="845" name="Shape 845"/>
          <p:cNvSpPr/>
          <p:nvPr/>
        </p:nvSpPr>
        <p:spPr>
          <a:xfrm>
            <a:off x="819768" y="7451202"/>
            <a:ext cx="6095257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>
                <a:solidFill>
                  <a:srgbClr val="9A251C"/>
                </a:solidFill>
              </a:rPr>
              <a:t>Vacuum radiation: angular ordering</a:t>
            </a:r>
            <a:r>
              <a:t> </a:t>
            </a:r>
            <a:br/>
            <a:r>
              <a:t>subsequent radiations are at smaller angles</a:t>
            </a:r>
          </a:p>
          <a:p>
            <a:pPr/>
            <a:r>
              <a:rPr>
                <a:solidFill>
                  <a:srgbClr val="9A251C"/>
                </a:solidFill>
              </a:rPr>
              <a:t>In-medium: opposite effect</a:t>
            </a:r>
            <a:r>
              <a:t> </a:t>
            </a:r>
            <a:br/>
            <a:r>
              <a:t>radiation outside cone preferred</a:t>
            </a:r>
          </a:p>
        </p:txBody>
      </p:sp>
      <p:sp>
        <p:nvSpPr>
          <p:cNvPr id="846" name="Shape 846"/>
          <p:cNvSpPr/>
          <p:nvPr/>
        </p:nvSpPr>
        <p:spPr>
          <a:xfrm>
            <a:off x="7142908" y="7298403"/>
            <a:ext cx="473984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600"/>
            </a:pPr>
            <a:r>
              <a:t>Two resolution scales: </a:t>
            </a:r>
            <a:br/>
            <a:r>
              <a:t>medium scale vs opening angle</a:t>
            </a:r>
          </a:p>
        </p:txBody>
      </p:sp>
      <p:sp>
        <p:nvSpPr>
          <p:cNvPr id="847" name="Shape 847"/>
          <p:cNvSpPr/>
          <p:nvPr/>
        </p:nvSpPr>
        <p:spPr>
          <a:xfrm>
            <a:off x="6781708" y="8341950"/>
            <a:ext cx="5253039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600"/>
            </a:pPr>
            <a:r>
              <a:t>Ongoing development</a:t>
            </a:r>
          </a:p>
          <a:p>
            <a:pPr algn="ctr">
              <a:defRPr sz="2600"/>
            </a:pPr>
            <a:r>
              <a:t>Full implications not yet worked out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6" grpId="2"/>
      <p:bldP build="whole" bldLvl="1" animBg="1" rev="0" advAuto="0" spid="847" grpId="3"/>
      <p:bldP build="whole" bldLvl="1" animBg="1" rev="0" advAuto="0" spid="83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  <p:sp>
        <p:nvSpPr>
          <p:cNvPr id="850" name="Shape 850"/>
          <p:cNvSpPr/>
          <p:nvPr>
            <p:ph type="body" sz="half" idx="1"/>
          </p:nvPr>
        </p:nvSpPr>
        <p:spPr>
          <a:xfrm>
            <a:off x="952500" y="1422149"/>
            <a:ext cx="11099800" cy="361706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2400"/>
            </a:pPr>
            <a:r>
              <a:t>Things that we know:</a:t>
            </a:r>
          </a:p>
          <a:p>
            <a:pPr lvl="1" marL="508000" indent="-254000">
              <a:buSzPct val="100000"/>
              <a:defRPr sz="2400"/>
            </a:pPr>
            <a:r>
              <a:t>QGP behaves like a liquid with extremely low viscosity η/s ≈ 0.1</a:t>
            </a:r>
          </a:p>
          <a:p>
            <a:pPr lvl="2" marL="1143000" indent="-254000">
              <a:buSzPct val="100000"/>
              <a:defRPr sz="2200"/>
            </a:pPr>
            <a:r>
              <a:t>Implies short mean free path: high density, strong interactions </a:t>
            </a:r>
            <a:br/>
            <a:r>
              <a:t>(quasi-particle picture may not be applicable)</a:t>
            </a:r>
          </a:p>
          <a:p>
            <a:pPr lvl="1" marL="550333" indent="-296333">
              <a:buSzPct val="100000"/>
              <a:defRPr sz="2400"/>
            </a:pPr>
            <a:r>
              <a:t>High-momentum partons lose energy in the QGP</a:t>
            </a:r>
          </a:p>
          <a:p>
            <a:pPr lvl="2" marL="1143000" indent="-254000">
              <a:buSzPct val="100000"/>
              <a:defRPr sz="2200"/>
            </a:pPr>
            <a:r>
              <a:t>Magnitude of basic effect in agreement with expectations from (p)QCD</a:t>
            </a:r>
          </a:p>
          <a:p>
            <a:pPr lvl="2" marL="1143000" indent="-254000">
              <a:buSzPct val="100000"/>
              <a:defRPr sz="2200"/>
            </a:pPr>
            <a:r>
              <a:t>Charm/beauty difference indicates radiative energy loss dominates</a:t>
            </a:r>
          </a:p>
        </p:txBody>
      </p:sp>
      <p:sp>
        <p:nvSpPr>
          <p:cNvPr id="851" name="Shape 85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52" name="Shape 852"/>
          <p:cNvSpPr/>
          <p:nvPr/>
        </p:nvSpPr>
        <p:spPr>
          <a:xfrm>
            <a:off x="929113" y="4940433"/>
            <a:ext cx="9930979" cy="2946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b="1"/>
            </a:pPr>
            <a:r>
              <a:t>Things that we wonder about:</a:t>
            </a:r>
          </a:p>
          <a:p>
            <a:pPr lvl="1" marL="508000" indent="-254000">
              <a:lnSpc>
                <a:spcPct val="120000"/>
              </a:lnSpc>
              <a:buSzPct val="100000"/>
              <a:buChar char="•"/>
            </a:pPr>
            <a:r>
              <a:t>pp, p+Pb show flow-like behaviour</a:t>
            </a:r>
          </a:p>
          <a:p>
            <a:pPr lvl="2" marL="1143000" indent="-254000">
              <a:lnSpc>
                <a:spcPct val="120000"/>
              </a:lnSpc>
              <a:buSzPct val="100000"/>
              <a:buChar char="•"/>
              <a:defRPr sz="2200"/>
            </a:pPr>
            <a:r>
              <a:t>What is the physical mechanism?</a:t>
            </a:r>
          </a:p>
          <a:p>
            <a:pPr lvl="2" marL="1143000" indent="-254000">
              <a:lnSpc>
                <a:spcPct val="120000"/>
              </a:lnSpc>
              <a:buSzPct val="100000"/>
              <a:buChar char="•"/>
              <a:defRPr sz="2200"/>
            </a:pPr>
            <a:r>
              <a:t>Does this have implications for understanding Pb+Pb? Or vice versa?</a:t>
            </a:r>
          </a:p>
          <a:p>
            <a:pPr lvl="1" marL="550333" indent="-296333">
              <a:lnSpc>
                <a:spcPct val="120000"/>
              </a:lnSpc>
              <a:buSzPct val="75000"/>
              <a:buChar char="•"/>
            </a:pPr>
            <a:r>
              <a:t>Energy loss: can we study the large-angle radiation?</a:t>
            </a:r>
          </a:p>
          <a:p>
            <a:pPr lvl="2" marL="1143000" indent="-254000">
              <a:lnSpc>
                <a:spcPct val="120000"/>
              </a:lnSpc>
              <a:buSzPct val="100000"/>
              <a:buChar char="•"/>
              <a:defRPr sz="2200"/>
            </a:pPr>
            <a:r>
              <a:t>Theory tools for jet-measurements under active development</a:t>
            </a:r>
          </a:p>
          <a:p>
            <a:pPr lvl="2" marL="1143000" indent="-254000">
              <a:lnSpc>
                <a:spcPct val="120000"/>
              </a:lnSpc>
              <a:buSzPct val="100000"/>
              <a:buChar char="•"/>
              <a:defRPr sz="2200"/>
            </a:pPr>
            <a:r>
              <a:t>Can we calculate soft radiation?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Shape 8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you for your attention</a:t>
            </a:r>
          </a:p>
        </p:txBody>
      </p:sp>
      <p:sp>
        <p:nvSpPr>
          <p:cNvPr id="855" name="Shape 855"/>
          <p:cNvSpPr/>
          <p:nvPr/>
        </p:nvSpPr>
        <p:spPr>
          <a:xfrm>
            <a:off x="4020691" y="7632735"/>
            <a:ext cx="496341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Facebook: </a:t>
            </a:r>
            <a:r>
              <a:rPr u="sng">
                <a:hlinkClick r:id="rId2" invalidUrl="" action="" tgtFrame="" tooltip="" history="1" highlightClick="0" endSnd="0"/>
              </a:rPr>
              <a:t>@ALICE.EXPERIMENT</a:t>
            </a:r>
          </a:p>
          <a:p>
            <a:pPr algn="ctr"/>
            <a:r>
              <a:t>Twitter: </a:t>
            </a:r>
            <a:r>
              <a:rPr u="sng">
                <a:hlinkClick r:id="rId3" invalidUrl="" action="" tgtFrame="" tooltip="" history="1" highlightClick="0" endSnd="0"/>
              </a:rPr>
              <a:t>@ALICEexperiment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Shape 8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QCD phase diagram</a:t>
            </a:r>
          </a:p>
        </p:txBody>
      </p:sp>
      <p:sp>
        <p:nvSpPr>
          <p:cNvPr id="858" name="Shape 85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880" name="Group 880"/>
          <p:cNvGrpSpPr/>
          <p:nvPr/>
        </p:nvGrpSpPr>
        <p:grpSpPr>
          <a:xfrm>
            <a:off x="2205371" y="1729118"/>
            <a:ext cx="8074485" cy="6295364"/>
            <a:chOff x="0" y="0"/>
            <a:chExt cx="8074483" cy="6295362"/>
          </a:xfrm>
        </p:grpSpPr>
        <p:sp>
          <p:nvSpPr>
            <p:cNvPr id="859" name="Shape 859"/>
            <p:cNvSpPr/>
            <p:nvPr/>
          </p:nvSpPr>
          <p:spPr>
            <a:xfrm>
              <a:off x="710458" y="12641"/>
              <a:ext cx="6548358" cy="5284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860" name="Shape 860"/>
            <p:cNvSpPr/>
            <p:nvPr/>
          </p:nvSpPr>
          <p:spPr>
            <a:xfrm rot="16200000">
              <a:off x="-801558" y="861036"/>
              <a:ext cx="2102238" cy="499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b="0"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sz="1600">
                  <a:latin typeface="Arial"/>
                  <a:ea typeface="Arial"/>
                  <a:cs typeface="Arial"/>
                  <a:sym typeface="Arial"/>
                </a:rPr>
                <a:t>Temperature</a:t>
              </a:r>
            </a:p>
          </p:txBody>
        </p:sp>
        <p:sp>
          <p:nvSpPr>
            <p:cNvPr id="861" name="Shape 861"/>
            <p:cNvSpPr/>
            <p:nvPr/>
          </p:nvSpPr>
          <p:spPr>
            <a:xfrm>
              <a:off x="2500511" y="1413332"/>
              <a:ext cx="3592748" cy="3886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535" y="436"/>
                    <a:pt x="5670" y="970"/>
                    <a:pt x="9333" y="2740"/>
                  </a:cubicBezTo>
                  <a:cubicBezTo>
                    <a:pt x="12996" y="4511"/>
                    <a:pt x="15231" y="6479"/>
                    <a:pt x="17283" y="9627"/>
                  </a:cubicBezTo>
                  <a:cubicBezTo>
                    <a:pt x="19320" y="12774"/>
                    <a:pt x="20703" y="19113"/>
                    <a:pt x="21600" y="2160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862" name="Shape 862"/>
            <p:cNvSpPr/>
            <p:nvPr/>
          </p:nvSpPr>
          <p:spPr>
            <a:xfrm>
              <a:off x="2403755" y="2384208"/>
              <a:ext cx="1551222" cy="1227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9144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6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Confined </a:t>
              </a:r>
              <a:br>
                <a:rPr sz="16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sz="16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hadronic </a:t>
              </a:r>
              <a:br>
                <a:rPr sz="16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sz="16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matter</a:t>
              </a:r>
            </a:p>
          </p:txBody>
        </p:sp>
        <p:sp>
          <p:nvSpPr>
            <p:cNvPr id="863" name="Shape 863"/>
            <p:cNvSpPr/>
            <p:nvPr/>
          </p:nvSpPr>
          <p:spPr>
            <a:xfrm>
              <a:off x="2496671" y="0"/>
              <a:ext cx="4626927" cy="863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9144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6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Quark Gluon Plasma</a:t>
              </a:r>
              <a:endParaRPr sz="1600">
                <a:solidFill>
                  <a:srgbClr val="000099"/>
                </a:solidFill>
              </a:endParaRPr>
            </a:p>
            <a:p>
              <a:pPr algn="ctr" defTabSz="9144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6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(Quasi-)free quarks and gluons</a:t>
              </a:r>
            </a:p>
          </p:txBody>
        </p:sp>
        <p:sp>
          <p:nvSpPr>
            <p:cNvPr id="864" name="Shape 864"/>
            <p:cNvSpPr/>
            <p:nvPr/>
          </p:nvSpPr>
          <p:spPr>
            <a:xfrm>
              <a:off x="3911315" y="5109741"/>
              <a:ext cx="422231" cy="419702"/>
            </a:xfrm>
            <a:prstGeom prst="ellipse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5" name="Shape 865"/>
            <p:cNvSpPr/>
            <p:nvPr/>
          </p:nvSpPr>
          <p:spPr>
            <a:xfrm flipV="1">
              <a:off x="3183158" y="5542084"/>
              <a:ext cx="728158" cy="43740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Shape 866"/>
            <p:cNvSpPr/>
            <p:nvPr/>
          </p:nvSpPr>
          <p:spPr>
            <a:xfrm>
              <a:off x="1777411" y="5835369"/>
              <a:ext cx="2022793" cy="459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00">
                  <a:latin typeface="Arial"/>
                  <a:ea typeface="Arial"/>
                  <a:cs typeface="Arial"/>
                  <a:sym typeface="Arial"/>
                </a:rPr>
                <a:t>Nuclear matter</a:t>
              </a:r>
            </a:p>
          </p:txBody>
        </p:sp>
        <p:sp>
          <p:nvSpPr>
            <p:cNvPr id="867" name="Shape 867"/>
            <p:cNvSpPr/>
            <p:nvPr/>
          </p:nvSpPr>
          <p:spPr>
            <a:xfrm>
              <a:off x="5946615" y="5097099"/>
              <a:ext cx="1190841" cy="1"/>
            </a:xfrm>
            <a:prstGeom prst="line">
              <a:avLst/>
            </a:prstGeom>
            <a:noFill/>
            <a:ln w="19050" cap="flat">
              <a:solidFill>
                <a:srgbClr val="FF66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Shape 868"/>
            <p:cNvSpPr/>
            <p:nvPr/>
          </p:nvSpPr>
          <p:spPr>
            <a:xfrm>
              <a:off x="4925173" y="4611661"/>
              <a:ext cx="1749600" cy="4208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120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20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Neutron stars</a:t>
              </a:r>
            </a:p>
          </p:txBody>
        </p:sp>
        <p:sp>
          <p:nvSpPr>
            <p:cNvPr id="869" name="Shape 869"/>
            <p:cNvSpPr/>
            <p:nvPr/>
          </p:nvSpPr>
          <p:spPr>
            <a:xfrm flipH="1">
              <a:off x="854573" y="4733020"/>
              <a:ext cx="359023" cy="376721"/>
            </a:xfrm>
            <a:prstGeom prst="line">
              <a:avLst/>
            </a:prstGeom>
            <a:noFill/>
            <a:ln w="19050" cap="flat">
              <a:solidFill>
                <a:srgbClr val="008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Shape 870"/>
            <p:cNvSpPr/>
            <p:nvPr/>
          </p:nvSpPr>
          <p:spPr>
            <a:xfrm>
              <a:off x="1092235" y="4004864"/>
              <a:ext cx="2506296" cy="704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200">
                  <a:solidFill>
                    <a:srgbClr val="008000"/>
                  </a:solidFill>
                  <a:latin typeface="Arial"/>
                  <a:ea typeface="Arial"/>
                  <a:cs typeface="Arial"/>
                  <a:sym typeface="Arial"/>
                </a:rPr>
                <a:t>Elementary collisions</a:t>
              </a:r>
              <a:endParaRPr sz="1200">
                <a:solidFill>
                  <a:srgbClr val="008000"/>
                </a:solidFill>
              </a:endParaRPr>
            </a:p>
            <a:p>
              <a:pPr defTabSz="9144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200">
                  <a:solidFill>
                    <a:srgbClr val="008000"/>
                  </a:solidFill>
                  <a:latin typeface="Arial"/>
                  <a:ea typeface="Arial"/>
                  <a:cs typeface="Arial"/>
                  <a:sym typeface="Arial"/>
                </a:rPr>
                <a:t>(accelerator physics)</a:t>
              </a:r>
            </a:p>
          </p:txBody>
        </p:sp>
        <p:sp>
          <p:nvSpPr>
            <p:cNvPr id="871" name="Shape 871"/>
            <p:cNvSpPr/>
            <p:nvPr/>
          </p:nvSpPr>
          <p:spPr>
            <a:xfrm>
              <a:off x="6256050" y="3946712"/>
              <a:ext cx="1818434" cy="7836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9144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High-density </a:t>
              </a:r>
              <a:br>
                <a:rPr sz="14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sz="14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phases? </a:t>
              </a:r>
            </a:p>
          </p:txBody>
        </p:sp>
        <p:sp>
          <p:nvSpPr>
            <p:cNvPr id="872" name="Shape 872"/>
            <p:cNvSpPr/>
            <p:nvPr/>
          </p:nvSpPr>
          <p:spPr>
            <a:xfrm flipH="1">
              <a:off x="1170613" y="680118"/>
              <a:ext cx="1" cy="2839308"/>
            </a:xfrm>
            <a:prstGeom prst="line">
              <a:avLst/>
            </a:prstGeom>
            <a:noFill/>
            <a:ln w="38100" cap="flat">
              <a:solidFill>
                <a:srgbClr val="0000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3" name="Shape 873"/>
            <p:cNvSpPr/>
            <p:nvPr/>
          </p:nvSpPr>
          <p:spPr>
            <a:xfrm rot="16200000">
              <a:off x="18468" y="2295326"/>
              <a:ext cx="1703712" cy="4208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12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2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Early universe</a:t>
              </a:r>
            </a:p>
          </p:txBody>
        </p:sp>
        <p:sp>
          <p:nvSpPr>
            <p:cNvPr id="874" name="Shape 874"/>
            <p:cNvSpPr/>
            <p:nvPr/>
          </p:nvSpPr>
          <p:spPr>
            <a:xfrm>
              <a:off x="728157" y="1326395"/>
              <a:ext cx="1709147" cy="79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43" fill="norm" stroke="1" extrusionOk="0">
                  <a:moveTo>
                    <a:pt x="0" y="2216"/>
                  </a:moveTo>
                  <a:cubicBezTo>
                    <a:pt x="2812" y="-402"/>
                    <a:pt x="5592" y="-1057"/>
                    <a:pt x="9202" y="2216"/>
                  </a:cubicBezTo>
                  <a:cubicBezTo>
                    <a:pt x="12813" y="5488"/>
                    <a:pt x="19012" y="16616"/>
                    <a:pt x="21600" y="20543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lg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875" name="Shape 875"/>
            <p:cNvSpPr/>
            <p:nvPr/>
          </p:nvSpPr>
          <p:spPr>
            <a:xfrm>
              <a:off x="2285603" y="1304614"/>
              <a:ext cx="242720" cy="242720"/>
            </a:xfrm>
            <a:prstGeom prst="ellipse">
              <a:avLst/>
            </a:prstGeom>
            <a:solidFill>
              <a:srgbClr val="CC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876" name="Shape 876"/>
            <p:cNvSpPr/>
            <p:nvPr/>
          </p:nvSpPr>
          <p:spPr>
            <a:xfrm>
              <a:off x="1886128" y="897554"/>
              <a:ext cx="907527" cy="4208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12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2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Critical</a:t>
              </a:r>
            </a:p>
          </p:txBody>
        </p:sp>
        <p:sp>
          <p:nvSpPr>
            <p:cNvPr id="877" name="Shape 877"/>
            <p:cNvSpPr/>
            <p:nvPr/>
          </p:nvSpPr>
          <p:spPr>
            <a:xfrm>
              <a:off x="1946808" y="1456314"/>
              <a:ext cx="719088" cy="4208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12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2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Point</a:t>
              </a:r>
            </a:p>
          </p:txBody>
        </p:sp>
        <p:sp>
          <p:nvSpPr>
            <p:cNvPr id="878" name="Shape 878"/>
            <p:cNvSpPr/>
            <p:nvPr/>
          </p:nvSpPr>
          <p:spPr>
            <a:xfrm>
              <a:off x="4733020" y="5097099"/>
              <a:ext cx="1334956" cy="1"/>
            </a:xfrm>
            <a:prstGeom prst="line">
              <a:avLst/>
            </a:prstGeom>
            <a:noFill/>
            <a:ln w="19050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879" name="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461177" y="5339818"/>
              <a:ext cx="2548551" cy="7584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Shape 8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Time evolution in a heavy ion collision</a:t>
            </a:r>
          </a:p>
        </p:txBody>
      </p:sp>
      <p:sp>
        <p:nvSpPr>
          <p:cNvPr id="883" name="Shape 88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4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986" y="2389293"/>
            <a:ext cx="11270828" cy="2661921"/>
          </a:xfrm>
          <a:prstGeom prst="rect">
            <a:avLst/>
          </a:prstGeom>
          <a:ln w="12700">
            <a:miter lim="400000"/>
          </a:ln>
        </p:spPr>
      </p:pic>
      <p:sp>
        <p:nvSpPr>
          <p:cNvPr id="885" name="Shape 885"/>
          <p:cNvSpPr/>
          <p:nvPr/>
        </p:nvSpPr>
        <p:spPr>
          <a:xfrm>
            <a:off x="2914670" y="6113052"/>
            <a:ext cx="3325971" cy="45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 defTabSz="1300480">
              <a:defRPr sz="2200">
                <a:solidFill>
                  <a:srgbClr val="9A25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99"/>
                </a:solidFill>
              </a:defRPr>
            </a:pPr>
            <a:r>
              <a:rPr>
                <a:solidFill>
                  <a:srgbClr val="9A251C"/>
                </a:solidFill>
              </a:rPr>
              <a:t>(near) thermal equilibrium</a:t>
            </a:r>
          </a:p>
        </p:txBody>
      </p:sp>
      <p:sp>
        <p:nvSpPr>
          <p:cNvPr id="886" name="Shape 886"/>
          <p:cNvSpPr/>
          <p:nvPr/>
        </p:nvSpPr>
        <p:spPr>
          <a:xfrm>
            <a:off x="3509235" y="2387600"/>
            <a:ext cx="2136842" cy="3703903"/>
          </a:xfrm>
          <a:prstGeom prst="rect">
            <a:avLst/>
          </a:prstGeom>
          <a:ln w="38100">
            <a:solidFill>
              <a:srgbClr val="101F9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887" name="Shape 887"/>
          <p:cNvSpPr/>
          <p:nvPr/>
        </p:nvSpPr>
        <p:spPr>
          <a:xfrm>
            <a:off x="3604201" y="5262879"/>
            <a:ext cx="194690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200"/>
            </a:pPr>
            <a:r>
              <a:t>Quark Gluon</a:t>
            </a:r>
            <a:br/>
            <a:r>
              <a:t> Plasma/Liquid</a:t>
            </a:r>
          </a:p>
        </p:txBody>
      </p:sp>
      <p:sp>
        <p:nvSpPr>
          <p:cNvPr id="888" name="Shape 888"/>
          <p:cNvSpPr/>
          <p:nvPr/>
        </p:nvSpPr>
        <p:spPr>
          <a:xfrm>
            <a:off x="1157700" y="6982531"/>
            <a:ext cx="216355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/>
            </a:lvl1pPr>
          </a:lstStyle>
          <a:p>
            <a:pPr/>
            <a:r>
              <a:t>Pre-equilibrium</a:t>
            </a:r>
          </a:p>
        </p:txBody>
      </p:sp>
      <p:sp>
        <p:nvSpPr>
          <p:cNvPr id="889" name="Shape 889"/>
          <p:cNvSpPr/>
          <p:nvPr/>
        </p:nvSpPr>
        <p:spPr>
          <a:xfrm>
            <a:off x="5755101" y="6982531"/>
            <a:ext cx="397924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/>
            </a:lvl1pPr>
          </a:lstStyle>
          <a:p>
            <a:pPr/>
            <a:r>
              <a:t>Freeze-out (post-equilibrium)</a:t>
            </a:r>
          </a:p>
        </p:txBody>
      </p:sp>
      <p:sp>
        <p:nvSpPr>
          <p:cNvPr id="890" name="Shape 890"/>
          <p:cNvSpPr/>
          <p:nvPr/>
        </p:nvSpPr>
        <p:spPr>
          <a:xfrm>
            <a:off x="799534" y="8169605"/>
            <a:ext cx="1140573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Expectation: main difference between heavy ion collisions and pp, p+Pb</a:t>
            </a:r>
            <a:br/>
            <a:r>
              <a:t>volume + density ⇒ rescattering during evolution ⇒ approach to thermal equilibrium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Shape 8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 2: Hard and soft processes</a:t>
            </a:r>
          </a:p>
        </p:txBody>
      </p:sp>
      <p:sp>
        <p:nvSpPr>
          <p:cNvPr id="893" name="Shape 89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94" name="Shape 894"/>
          <p:cNvSpPr/>
          <p:nvPr/>
        </p:nvSpPr>
        <p:spPr>
          <a:xfrm>
            <a:off x="6532505" y="5814734"/>
            <a:ext cx="5796031" cy="14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‘Hard probes’</a:t>
            </a:r>
            <a:endParaRPr b="1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Hard-scatterings produce ‘quasi-free’ partons</a:t>
            </a:r>
            <a:endParaRPr>
              <a:solidFill>
                <a:srgbClr val="000099"/>
              </a:solidFill>
            </a:endParaRPr>
          </a:p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200">
                <a:solidFill>
                  <a:srgbClr val="000099"/>
                </a:solidFill>
                <a:latin typeface="Symbol"/>
                <a:ea typeface="Symbol"/>
                <a:cs typeface="Symbol"/>
                <a:sym typeface="Symbol"/>
              </a:rPr>
              <a:t>⇒</a:t>
            </a:r>
            <a:r>
              <a: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Probe medium through energy loss</a:t>
            </a:r>
            <a:endParaRPr sz="2200">
              <a:solidFill>
                <a:srgbClr val="000099"/>
              </a:solidFill>
            </a:endParaRPr>
          </a:p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aseline="-19818"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&gt; 5 GeV</a:t>
            </a:r>
          </a:p>
        </p:txBody>
      </p:sp>
      <p:sp>
        <p:nvSpPr>
          <p:cNvPr id="895" name="Shape 895"/>
          <p:cNvSpPr/>
          <p:nvPr/>
        </p:nvSpPr>
        <p:spPr>
          <a:xfrm>
            <a:off x="400828" y="1612053"/>
            <a:ext cx="4025473" cy="1325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spcBef>
                <a:spcPts val="200"/>
              </a:spcBef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Heavy-ion collisions produce</a:t>
            </a:r>
            <a:b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‘quasi-thermal’ QCD matter</a:t>
            </a:r>
            <a:endParaRPr>
              <a:solidFill>
                <a:srgbClr val="000099"/>
              </a:solidFill>
            </a:endParaRPr>
          </a:p>
          <a:p>
            <a:pPr algn="ctr" defTabSz="650240">
              <a:lnSpc>
                <a:spcPct val="93000"/>
              </a:lnSpc>
              <a:spcBef>
                <a:spcPts val="100"/>
              </a:spcBef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Dominated by soft partons </a:t>
            </a:r>
            <a:b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p ~ T ~ 100-300 MeV</a:t>
            </a:r>
          </a:p>
        </p:txBody>
      </p:sp>
      <p:grpSp>
        <p:nvGrpSpPr>
          <p:cNvPr id="899" name="Group 899"/>
          <p:cNvGrpSpPr/>
          <p:nvPr/>
        </p:nvGrpSpPr>
        <p:grpSpPr>
          <a:xfrm>
            <a:off x="4768426" y="3510844"/>
            <a:ext cx="4226562" cy="1822027"/>
            <a:chOff x="0" y="0"/>
            <a:chExt cx="4226560" cy="1822026"/>
          </a:xfrm>
        </p:grpSpPr>
        <p:sp>
          <p:nvSpPr>
            <p:cNvPr id="896" name="Shape 896"/>
            <p:cNvSpPr/>
            <p:nvPr/>
          </p:nvSpPr>
          <p:spPr>
            <a:xfrm>
              <a:off x="221262" y="9031"/>
              <a:ext cx="3788552" cy="1812996"/>
            </a:xfrm>
            <a:prstGeom prst="rect">
              <a:avLst/>
            </a:prstGeom>
            <a:gradFill flip="none" rotWithShape="1">
              <a:gsLst>
                <a:gs pos="0">
                  <a:srgbClr val="FD3C15"/>
                </a:gs>
                <a:gs pos="100000">
                  <a:srgbClr val="FFE667"/>
                </a:gs>
              </a:gsLst>
              <a:path path="circle">
                <a:fillToRect l="37721" t="-19636" r="62278" b="119636"/>
              </a:path>
            </a:gradFill>
            <a:ln w="127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897" name="Shape 897"/>
            <p:cNvSpPr/>
            <p:nvPr/>
          </p:nvSpPr>
          <p:spPr>
            <a:xfrm>
              <a:off x="0" y="9031"/>
              <a:ext cx="433494" cy="1812996"/>
            </a:xfrm>
            <a:prstGeom prst="ellipse">
              <a:avLst/>
            </a:prstGeom>
            <a:solidFill>
              <a:srgbClr val="D1D9FF"/>
            </a:solidFill>
            <a:ln w="12700" cap="flat">
              <a:solidFill>
                <a:srgbClr val="000099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898" name="Shape 898"/>
            <p:cNvSpPr/>
            <p:nvPr/>
          </p:nvSpPr>
          <p:spPr>
            <a:xfrm>
              <a:off x="3793066" y="0"/>
              <a:ext cx="433495" cy="1812996"/>
            </a:xfrm>
            <a:prstGeom prst="ellipse">
              <a:avLst/>
            </a:prstGeom>
            <a:solidFill>
              <a:srgbClr val="D1D9FF"/>
            </a:solidFill>
            <a:ln w="12700" cap="flat">
              <a:solidFill>
                <a:srgbClr val="000099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900" name="Shape 900"/>
          <p:cNvSpPr/>
          <p:nvPr/>
        </p:nvSpPr>
        <p:spPr>
          <a:xfrm>
            <a:off x="2384213" y="3020906"/>
            <a:ext cx="3034454" cy="758615"/>
          </a:xfrm>
          <a:prstGeom prst="line">
            <a:avLst/>
          </a:prstGeom>
          <a:ln w="25400">
            <a:solidFill>
              <a:srgbClr val="000099"/>
            </a:solidFill>
            <a:miter/>
            <a:tailEnd type="triangle"/>
          </a:ln>
        </p:spPr>
        <p:txBody>
          <a:bodyPr lIns="65023" tIns="65023" rIns="65023" bIns="65023"/>
          <a:lstStyle/>
          <a:p>
            <a:pPr defTabSz="457200">
              <a:defRPr sz="1600">
                <a:solidFill>
                  <a:srgbClr val="000000"/>
                </a:solidFill>
              </a:defRPr>
            </a:pPr>
          </a:p>
        </p:txBody>
      </p:sp>
      <p:grpSp>
        <p:nvGrpSpPr>
          <p:cNvPr id="915" name="Group 915"/>
          <p:cNvGrpSpPr/>
          <p:nvPr/>
        </p:nvGrpSpPr>
        <p:grpSpPr>
          <a:xfrm>
            <a:off x="5504462" y="2693528"/>
            <a:ext cx="2756747" cy="3386668"/>
            <a:chOff x="0" y="0"/>
            <a:chExt cx="2756746" cy="3386666"/>
          </a:xfrm>
        </p:grpSpPr>
        <p:grpSp>
          <p:nvGrpSpPr>
            <p:cNvPr id="910" name="Group 910"/>
            <p:cNvGrpSpPr/>
            <p:nvPr/>
          </p:nvGrpSpPr>
          <p:grpSpPr>
            <a:xfrm>
              <a:off x="0" y="0"/>
              <a:ext cx="2756747" cy="3386667"/>
              <a:chOff x="0" y="0"/>
              <a:chExt cx="2756746" cy="3386666"/>
            </a:xfrm>
          </p:grpSpPr>
          <p:sp>
            <p:nvSpPr>
              <p:cNvPr id="901" name="Shape 901"/>
              <p:cNvSpPr/>
              <p:nvPr/>
            </p:nvSpPr>
            <p:spPr>
              <a:xfrm>
                <a:off x="0" y="1223715"/>
                <a:ext cx="1736232" cy="363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7502" y="21192"/>
                    </a:ln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914400">
                  <a:defRPr sz="34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902" name="Shape 902"/>
              <p:cNvSpPr/>
              <p:nvPr/>
            </p:nvSpPr>
            <p:spPr>
              <a:xfrm>
                <a:off x="1237262" y="1937173"/>
                <a:ext cx="1519485" cy="363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4681" y="204"/>
                    </a:lnTo>
                    <a:lnTo>
                      <a:pt x="0" y="2160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914400">
                  <a:defRPr sz="34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903" name="Shape 903"/>
              <p:cNvSpPr/>
              <p:nvPr/>
            </p:nvSpPr>
            <p:spPr>
              <a:xfrm flipV="1">
                <a:off x="1736231" y="0"/>
                <a:ext cx="783450" cy="1225974"/>
              </a:xfrm>
              <a:prstGeom prst="line">
                <a:avLst/>
              </a:prstGeom>
              <a:noFill/>
              <a:ln w="25400" cap="flat">
                <a:solidFill>
                  <a:srgbClr val="000099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200">
                  <a:defRPr sz="16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4" name="Shape 904"/>
              <p:cNvSpPr/>
              <p:nvPr/>
            </p:nvSpPr>
            <p:spPr>
              <a:xfrm flipV="1">
                <a:off x="1736231" y="679591"/>
                <a:ext cx="587023" cy="546383"/>
              </a:xfrm>
              <a:prstGeom prst="line">
                <a:avLst/>
              </a:prstGeom>
              <a:noFill/>
              <a:ln w="25400" cap="flat">
                <a:solidFill>
                  <a:srgbClr val="000099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200">
                  <a:defRPr sz="16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5" name="Shape 905"/>
              <p:cNvSpPr/>
              <p:nvPr/>
            </p:nvSpPr>
            <p:spPr>
              <a:xfrm flipV="1">
                <a:off x="1736231" y="625404"/>
                <a:ext cx="51930" cy="600570"/>
              </a:xfrm>
              <a:prstGeom prst="line">
                <a:avLst/>
              </a:prstGeom>
              <a:noFill/>
              <a:ln w="25400" cap="flat">
                <a:solidFill>
                  <a:srgbClr val="000099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200">
                  <a:defRPr sz="16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6" name="Shape 906"/>
              <p:cNvSpPr/>
              <p:nvPr/>
            </p:nvSpPr>
            <p:spPr>
              <a:xfrm flipH="1">
                <a:off x="255128" y="2318737"/>
                <a:ext cx="970846" cy="1067930"/>
              </a:xfrm>
              <a:prstGeom prst="line">
                <a:avLst/>
              </a:prstGeom>
              <a:noFill/>
              <a:ln w="25400" cap="flat">
                <a:solidFill>
                  <a:srgbClr val="000099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200">
                  <a:defRPr sz="16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7" name="Shape 907"/>
              <p:cNvSpPr/>
              <p:nvPr/>
            </p:nvSpPr>
            <p:spPr>
              <a:xfrm flipH="1">
                <a:off x="568960" y="2302933"/>
                <a:ext cx="663787" cy="428979"/>
              </a:xfrm>
              <a:prstGeom prst="line">
                <a:avLst/>
              </a:prstGeom>
              <a:noFill/>
              <a:ln w="25400" cap="flat">
                <a:solidFill>
                  <a:srgbClr val="000099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200">
                  <a:defRPr sz="16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8" name="Shape 908"/>
              <p:cNvSpPr/>
              <p:nvPr/>
            </p:nvSpPr>
            <p:spPr>
              <a:xfrm flipH="1">
                <a:off x="1097279" y="2287129"/>
                <a:ext cx="144499" cy="582507"/>
              </a:xfrm>
              <a:prstGeom prst="line">
                <a:avLst/>
              </a:prstGeom>
              <a:noFill/>
              <a:ln w="25400" cap="flat">
                <a:solidFill>
                  <a:srgbClr val="000099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200">
                  <a:defRPr sz="16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9" name="Shape 909"/>
              <p:cNvSpPr/>
              <p:nvPr/>
            </p:nvSpPr>
            <p:spPr>
              <a:xfrm rot="9300000">
                <a:off x="1453180" y="1571208"/>
                <a:ext cx="88332" cy="368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6" h="21600" fill="norm" stroke="1" extrusionOk="0">
                    <a:moveTo>
                      <a:pt x="9049" y="0"/>
                    </a:moveTo>
                    <a:cubicBezTo>
                      <a:pt x="10762" y="500"/>
                      <a:pt x="20508" y="1950"/>
                      <a:pt x="19059" y="2800"/>
                    </a:cubicBezTo>
                    <a:cubicBezTo>
                      <a:pt x="17610" y="3650"/>
                      <a:pt x="93" y="4400"/>
                      <a:pt x="93" y="5200"/>
                    </a:cubicBezTo>
                    <a:cubicBezTo>
                      <a:pt x="93" y="6000"/>
                      <a:pt x="19059" y="6800"/>
                      <a:pt x="19059" y="7600"/>
                    </a:cubicBezTo>
                    <a:cubicBezTo>
                      <a:pt x="19059" y="8400"/>
                      <a:pt x="93" y="9200"/>
                      <a:pt x="93" y="10000"/>
                    </a:cubicBezTo>
                    <a:cubicBezTo>
                      <a:pt x="93" y="10800"/>
                      <a:pt x="19059" y="11600"/>
                      <a:pt x="19059" y="12400"/>
                    </a:cubicBezTo>
                    <a:cubicBezTo>
                      <a:pt x="19059" y="13200"/>
                      <a:pt x="93" y="14000"/>
                      <a:pt x="93" y="14800"/>
                    </a:cubicBezTo>
                    <a:cubicBezTo>
                      <a:pt x="93" y="15600"/>
                      <a:pt x="19059" y="16400"/>
                      <a:pt x="19059" y="17200"/>
                    </a:cubicBezTo>
                    <a:cubicBezTo>
                      <a:pt x="19059" y="18000"/>
                      <a:pt x="1279" y="18850"/>
                      <a:pt x="93" y="19600"/>
                    </a:cubicBezTo>
                    <a:cubicBezTo>
                      <a:pt x="-1092" y="20350"/>
                      <a:pt x="9313" y="21200"/>
                      <a:pt x="11684" y="21600"/>
                    </a:cubicBezTo>
                  </a:path>
                </a:pathLst>
              </a:custGeom>
              <a:noFill/>
              <a:ln w="25400" cap="flat">
                <a:solidFill>
                  <a:srgbClr val="CC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914400">
                  <a:defRPr sz="34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911" name="Shape 911"/>
            <p:cNvSpPr/>
            <p:nvPr/>
          </p:nvSpPr>
          <p:spPr>
            <a:xfrm rot="9000000">
              <a:off x="1286763" y="682054"/>
              <a:ext cx="164446" cy="75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5" h="21600" fill="norm" stroke="1" extrusionOk="0">
                  <a:moveTo>
                    <a:pt x="9430" y="0"/>
                  </a:moveTo>
                  <a:cubicBezTo>
                    <a:pt x="14830" y="811"/>
                    <a:pt x="20230" y="1623"/>
                    <a:pt x="18687" y="2434"/>
                  </a:cubicBezTo>
                  <a:cubicBezTo>
                    <a:pt x="17144" y="3245"/>
                    <a:pt x="173" y="4056"/>
                    <a:pt x="173" y="4868"/>
                  </a:cubicBezTo>
                  <a:cubicBezTo>
                    <a:pt x="173" y="5679"/>
                    <a:pt x="18687" y="6490"/>
                    <a:pt x="18687" y="7301"/>
                  </a:cubicBezTo>
                  <a:cubicBezTo>
                    <a:pt x="18687" y="8113"/>
                    <a:pt x="173" y="8924"/>
                    <a:pt x="173" y="9735"/>
                  </a:cubicBezTo>
                  <a:cubicBezTo>
                    <a:pt x="173" y="10546"/>
                    <a:pt x="18687" y="11358"/>
                    <a:pt x="18687" y="12169"/>
                  </a:cubicBezTo>
                  <a:cubicBezTo>
                    <a:pt x="18687" y="12980"/>
                    <a:pt x="1716" y="13792"/>
                    <a:pt x="173" y="14603"/>
                  </a:cubicBezTo>
                  <a:cubicBezTo>
                    <a:pt x="-1370" y="15414"/>
                    <a:pt x="7887" y="15870"/>
                    <a:pt x="9430" y="17037"/>
                  </a:cubicBezTo>
                  <a:cubicBezTo>
                    <a:pt x="10973" y="18203"/>
                    <a:pt x="9430" y="20637"/>
                    <a:pt x="9430" y="21600"/>
                  </a:cubicBezTo>
                </a:path>
              </a:pathLst>
            </a:custGeom>
            <a:noFill/>
            <a:ln w="12700" cap="flat">
              <a:solidFill>
                <a:srgbClr val="6666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912" name="Shape 912"/>
            <p:cNvSpPr/>
            <p:nvPr/>
          </p:nvSpPr>
          <p:spPr>
            <a:xfrm flipH="1" rot="6300000">
              <a:off x="903810" y="1678207"/>
              <a:ext cx="186239" cy="756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5" h="21600" fill="norm" stroke="1" extrusionOk="0">
                  <a:moveTo>
                    <a:pt x="9430" y="0"/>
                  </a:moveTo>
                  <a:cubicBezTo>
                    <a:pt x="14830" y="811"/>
                    <a:pt x="20230" y="1623"/>
                    <a:pt x="18687" y="2434"/>
                  </a:cubicBezTo>
                  <a:cubicBezTo>
                    <a:pt x="17144" y="3245"/>
                    <a:pt x="173" y="4056"/>
                    <a:pt x="173" y="4868"/>
                  </a:cubicBezTo>
                  <a:cubicBezTo>
                    <a:pt x="173" y="5679"/>
                    <a:pt x="18687" y="6490"/>
                    <a:pt x="18687" y="7301"/>
                  </a:cubicBezTo>
                  <a:cubicBezTo>
                    <a:pt x="18687" y="8113"/>
                    <a:pt x="173" y="8924"/>
                    <a:pt x="173" y="9735"/>
                  </a:cubicBezTo>
                  <a:cubicBezTo>
                    <a:pt x="173" y="10546"/>
                    <a:pt x="18687" y="11358"/>
                    <a:pt x="18687" y="12169"/>
                  </a:cubicBezTo>
                  <a:cubicBezTo>
                    <a:pt x="18687" y="12980"/>
                    <a:pt x="1716" y="13792"/>
                    <a:pt x="173" y="14603"/>
                  </a:cubicBezTo>
                  <a:cubicBezTo>
                    <a:pt x="-1370" y="15414"/>
                    <a:pt x="7887" y="15870"/>
                    <a:pt x="9430" y="17037"/>
                  </a:cubicBezTo>
                  <a:cubicBezTo>
                    <a:pt x="10973" y="18203"/>
                    <a:pt x="9430" y="20637"/>
                    <a:pt x="9430" y="21600"/>
                  </a:cubicBezTo>
                </a:path>
              </a:pathLst>
            </a:custGeom>
            <a:noFill/>
            <a:ln w="12700" cap="flat">
              <a:solidFill>
                <a:srgbClr val="6666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913" name="Shape 913"/>
            <p:cNvSpPr/>
            <p:nvPr/>
          </p:nvSpPr>
          <p:spPr>
            <a:xfrm rot="18600000">
              <a:off x="1572993" y="2041844"/>
              <a:ext cx="164445" cy="75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5" h="21600" fill="norm" stroke="1" extrusionOk="0">
                  <a:moveTo>
                    <a:pt x="9430" y="0"/>
                  </a:moveTo>
                  <a:cubicBezTo>
                    <a:pt x="14830" y="811"/>
                    <a:pt x="20230" y="1623"/>
                    <a:pt x="18687" y="2434"/>
                  </a:cubicBezTo>
                  <a:cubicBezTo>
                    <a:pt x="17144" y="3245"/>
                    <a:pt x="173" y="4056"/>
                    <a:pt x="173" y="4868"/>
                  </a:cubicBezTo>
                  <a:cubicBezTo>
                    <a:pt x="173" y="5679"/>
                    <a:pt x="18687" y="6490"/>
                    <a:pt x="18687" y="7301"/>
                  </a:cubicBezTo>
                  <a:cubicBezTo>
                    <a:pt x="18687" y="8113"/>
                    <a:pt x="173" y="8924"/>
                    <a:pt x="173" y="9735"/>
                  </a:cubicBezTo>
                  <a:cubicBezTo>
                    <a:pt x="173" y="10546"/>
                    <a:pt x="18687" y="11358"/>
                    <a:pt x="18687" y="12169"/>
                  </a:cubicBezTo>
                  <a:cubicBezTo>
                    <a:pt x="18687" y="12980"/>
                    <a:pt x="1716" y="13792"/>
                    <a:pt x="173" y="14603"/>
                  </a:cubicBezTo>
                  <a:cubicBezTo>
                    <a:pt x="-1370" y="15414"/>
                    <a:pt x="7887" y="15870"/>
                    <a:pt x="9430" y="17037"/>
                  </a:cubicBezTo>
                  <a:cubicBezTo>
                    <a:pt x="10973" y="18203"/>
                    <a:pt x="9430" y="20637"/>
                    <a:pt x="9430" y="21600"/>
                  </a:cubicBezTo>
                </a:path>
              </a:pathLst>
            </a:custGeom>
            <a:noFill/>
            <a:ln w="12700" cap="flat">
              <a:solidFill>
                <a:srgbClr val="6666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914" name="Shape 914"/>
            <p:cNvSpPr/>
            <p:nvPr/>
          </p:nvSpPr>
          <p:spPr>
            <a:xfrm flipH="1" rot="15600000">
              <a:off x="1852037" y="979205"/>
              <a:ext cx="186239" cy="756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5" h="21600" fill="norm" stroke="1" extrusionOk="0">
                  <a:moveTo>
                    <a:pt x="9430" y="0"/>
                  </a:moveTo>
                  <a:cubicBezTo>
                    <a:pt x="14830" y="811"/>
                    <a:pt x="20230" y="1623"/>
                    <a:pt x="18687" y="2434"/>
                  </a:cubicBezTo>
                  <a:cubicBezTo>
                    <a:pt x="17144" y="3245"/>
                    <a:pt x="173" y="4056"/>
                    <a:pt x="173" y="4868"/>
                  </a:cubicBezTo>
                  <a:cubicBezTo>
                    <a:pt x="173" y="5679"/>
                    <a:pt x="18687" y="6490"/>
                    <a:pt x="18687" y="7301"/>
                  </a:cubicBezTo>
                  <a:cubicBezTo>
                    <a:pt x="18687" y="8113"/>
                    <a:pt x="173" y="8924"/>
                    <a:pt x="173" y="9735"/>
                  </a:cubicBezTo>
                  <a:cubicBezTo>
                    <a:pt x="173" y="10546"/>
                    <a:pt x="18687" y="11358"/>
                    <a:pt x="18687" y="12169"/>
                  </a:cubicBezTo>
                  <a:cubicBezTo>
                    <a:pt x="18687" y="12980"/>
                    <a:pt x="1716" y="13792"/>
                    <a:pt x="173" y="14603"/>
                  </a:cubicBezTo>
                  <a:cubicBezTo>
                    <a:pt x="-1370" y="15414"/>
                    <a:pt x="7887" y="15870"/>
                    <a:pt x="9430" y="17037"/>
                  </a:cubicBezTo>
                  <a:cubicBezTo>
                    <a:pt x="10973" y="18203"/>
                    <a:pt x="9430" y="20637"/>
                    <a:pt x="9430" y="21600"/>
                  </a:cubicBezTo>
                </a:path>
              </a:pathLst>
            </a:custGeom>
            <a:noFill/>
            <a:ln w="12700" cap="flat">
              <a:solidFill>
                <a:srgbClr val="6666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916" name="Shape 916"/>
          <p:cNvSpPr/>
          <p:nvPr/>
        </p:nvSpPr>
        <p:spPr>
          <a:xfrm>
            <a:off x="390675" y="3671146"/>
            <a:ext cx="3948694" cy="1019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914400"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‘Bulk observables’</a:t>
            </a:r>
            <a:endParaRPr b="1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400"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Study hadrons produced by the QGP</a:t>
            </a:r>
            <a:endParaRPr>
              <a:solidFill>
                <a:srgbClr val="000099"/>
              </a:solidFill>
            </a:endParaRPr>
          </a:p>
          <a:p>
            <a:pPr algn="ctr" defTabSz="91440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Typically p</a:t>
            </a:r>
            <a:r>
              <a:rPr baseline="-20777" sz="1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sz="1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&lt; 1-2 GeV</a:t>
            </a:r>
          </a:p>
        </p:txBody>
      </p:sp>
      <p:sp>
        <p:nvSpPr>
          <p:cNvPr id="917" name="Shape 917"/>
          <p:cNvSpPr/>
          <p:nvPr/>
        </p:nvSpPr>
        <p:spPr>
          <a:xfrm>
            <a:off x="3523262" y="8071555"/>
            <a:ext cx="6471069" cy="1192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marL="284162" indent="-284162" defTabSz="9144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Two basic approaches to learn about the QGP</a:t>
            </a:r>
            <a:endParaRPr>
              <a:solidFill>
                <a:srgbClr val="000099"/>
              </a:solidFill>
            </a:endParaRPr>
          </a:p>
          <a:p>
            <a:pPr marL="284162" indent="-284162" defTabSz="914400">
              <a:buClr>
                <a:srgbClr val="000099"/>
              </a:buClr>
              <a:buSzPct val="100000"/>
              <a:buFont typeface="Arial"/>
              <a:buAutoNum type="arabicParenR" startAt="1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</a:rPr>
              <a:t> </a:t>
            </a:r>
            <a: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Bulk observables</a:t>
            </a:r>
            <a:endParaRPr>
              <a:solidFill>
                <a:srgbClr val="000099"/>
              </a:solidFill>
            </a:endParaRPr>
          </a:p>
          <a:p>
            <a:pPr marL="284162" indent="-284162" defTabSz="914400">
              <a:buClr>
                <a:srgbClr val="000099"/>
              </a:buClr>
              <a:buSzPct val="100000"/>
              <a:buFont typeface="Arial"/>
              <a:buAutoNum type="arabicParenR" startAt="1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</a:rPr>
              <a:t> </a:t>
            </a:r>
            <a:r>
              <a:rPr>
                <a:solidFill>
                  <a:srgbClr val="101F98"/>
                </a:solidFill>
                <a:latin typeface="Arial"/>
                <a:ea typeface="Arial"/>
                <a:cs typeface="Arial"/>
                <a:sym typeface="Arial"/>
              </a:rPr>
              <a:t>Hard probes</a:t>
            </a:r>
          </a:p>
        </p:txBody>
      </p:sp>
      <p:sp>
        <p:nvSpPr>
          <p:cNvPr id="918" name="Shape 918"/>
          <p:cNvSpPr/>
          <p:nvPr/>
        </p:nvSpPr>
        <p:spPr>
          <a:xfrm>
            <a:off x="999707" y="4747265"/>
            <a:ext cx="306478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200"/>
            </a:pPr>
            <a:r>
              <a:t>Physical model/picture: </a:t>
            </a:r>
            <a:br/>
            <a:r>
              <a:t>hydrodynamical flow, </a:t>
            </a:r>
            <a:br/>
            <a:r>
              <a:t>thermodynamics</a:t>
            </a:r>
          </a:p>
        </p:txBody>
      </p:sp>
      <p:sp>
        <p:nvSpPr>
          <p:cNvPr id="919" name="Shape 919"/>
          <p:cNvSpPr/>
          <p:nvPr/>
        </p:nvSpPr>
        <p:spPr>
          <a:xfrm>
            <a:off x="7218388" y="7232022"/>
            <a:ext cx="442426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200"/>
            </a:pPr>
            <a:r>
              <a:t>Physical model/picture: </a:t>
            </a:r>
            <a:br/>
            <a:r>
              <a:t>hard scattering+parton energy loss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5" grpId="1"/>
      <p:bldP build="whole" bldLvl="1" animBg="1" rev="0" advAuto="0" spid="894" grpId="2"/>
      <p:bldP build="whole" bldLvl="1" animBg="1" rev="0" advAuto="0" spid="919" grpId="3"/>
      <p:bldP build="whole" bldLvl="1" animBg="1" rev="0" advAuto="0" spid="917" grpId="4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Elliptic flow</a:t>
            </a:r>
          </a:p>
        </p:txBody>
      </p:sp>
      <p:sp>
        <p:nvSpPr>
          <p:cNvPr id="922" name="Shape 92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23" name="Shape 923"/>
          <p:cNvSpPr/>
          <p:nvPr/>
        </p:nvSpPr>
        <p:spPr>
          <a:xfrm>
            <a:off x="3050257" y="8561493"/>
            <a:ext cx="1316286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24" name="Shape 924"/>
          <p:cNvSpPr/>
          <p:nvPr/>
        </p:nvSpPr>
        <p:spPr>
          <a:xfrm>
            <a:off x="2813191" y="5639929"/>
            <a:ext cx="2727396" cy="2580641"/>
          </a:xfrm>
          <a:prstGeom prst="ellipse">
            <a:avLst/>
          </a:prstGeom>
          <a:solidFill>
            <a:srgbClr val="FF3399"/>
          </a:solidFill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925" name="Shape 925"/>
          <p:cNvSpPr/>
          <p:nvPr/>
        </p:nvSpPr>
        <p:spPr>
          <a:xfrm>
            <a:off x="1781386" y="5635413"/>
            <a:ext cx="2729654" cy="2582899"/>
          </a:xfrm>
          <a:prstGeom prst="ellipse">
            <a:avLst/>
          </a:prstGeom>
          <a:solidFill>
            <a:srgbClr val="0000FF">
              <a:alpha val="51763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926" name="Shape 926"/>
          <p:cNvSpPr/>
          <p:nvPr/>
        </p:nvSpPr>
        <p:spPr>
          <a:xfrm flipH="1">
            <a:off x="325119" y="6935893"/>
            <a:ext cx="6394028" cy="15805"/>
          </a:xfrm>
          <a:prstGeom prst="line">
            <a:avLst/>
          </a:prstGeom>
          <a:ln w="25400">
            <a:solidFill>
              <a:srgbClr val="000000"/>
            </a:solidFill>
            <a:prstDash val="sysDot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36" name="Group 936"/>
          <p:cNvGrpSpPr/>
          <p:nvPr/>
        </p:nvGrpSpPr>
        <p:grpSpPr>
          <a:xfrm>
            <a:off x="3238797" y="6060527"/>
            <a:ext cx="846638" cy="725349"/>
            <a:chOff x="0" y="0"/>
            <a:chExt cx="846637" cy="725348"/>
          </a:xfrm>
        </p:grpSpPr>
        <p:sp>
          <p:nvSpPr>
            <p:cNvPr id="927" name="Shape 927"/>
            <p:cNvSpPr/>
            <p:nvPr/>
          </p:nvSpPr>
          <p:spPr>
            <a:xfrm rot="14579999">
              <a:off x="397221" y="175546"/>
              <a:ext cx="268990" cy="33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993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935" name="Group 935"/>
            <p:cNvGrpSpPr/>
            <p:nvPr/>
          </p:nvGrpSpPr>
          <p:grpSpPr>
            <a:xfrm>
              <a:off x="0" y="-1"/>
              <a:ext cx="846638" cy="725350"/>
              <a:chOff x="0" y="0"/>
              <a:chExt cx="846637" cy="725348"/>
            </a:xfrm>
          </p:grpSpPr>
          <p:sp>
            <p:nvSpPr>
              <p:cNvPr id="928" name="Shape 928"/>
              <p:cNvSpPr/>
              <p:nvPr/>
            </p:nvSpPr>
            <p:spPr>
              <a:xfrm flipH="1" flipV="1">
                <a:off x="0" y="182642"/>
                <a:ext cx="544435" cy="17997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9" name="Shape 929"/>
              <p:cNvSpPr/>
              <p:nvPr/>
            </p:nvSpPr>
            <p:spPr>
              <a:xfrm flipH="1">
                <a:off x="303762" y="363226"/>
                <a:ext cx="242568" cy="12044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0" name="Shape 930"/>
              <p:cNvSpPr/>
              <p:nvPr/>
            </p:nvSpPr>
            <p:spPr>
              <a:xfrm flipH="1" flipV="1">
                <a:off x="332255" y="92207"/>
                <a:ext cx="212180" cy="27040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1" name="Shape 931"/>
              <p:cNvSpPr/>
              <p:nvPr/>
            </p:nvSpPr>
            <p:spPr>
              <a:xfrm flipH="1">
                <a:off x="423740" y="362614"/>
                <a:ext cx="120695" cy="3627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2" name="Shape 932"/>
              <p:cNvSpPr/>
              <p:nvPr/>
            </p:nvSpPr>
            <p:spPr>
              <a:xfrm>
                <a:off x="544434" y="362614"/>
                <a:ext cx="302204" cy="1488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3" name="Shape 933"/>
              <p:cNvSpPr/>
              <p:nvPr/>
            </p:nvSpPr>
            <p:spPr>
              <a:xfrm flipH="1" flipV="1">
                <a:off x="513223" y="-1"/>
                <a:ext cx="31212" cy="36261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4" name="Shape 934"/>
              <p:cNvSpPr/>
              <p:nvPr/>
            </p:nvSpPr>
            <p:spPr>
              <a:xfrm>
                <a:off x="544434" y="362614"/>
                <a:ext cx="90613" cy="18094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937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61013" y="2167466"/>
            <a:ext cx="4985175" cy="4971628"/>
          </a:xfrm>
          <a:prstGeom prst="rect">
            <a:avLst/>
          </a:prstGeom>
          <a:ln w="12700">
            <a:miter lim="400000"/>
          </a:ln>
        </p:spPr>
      </p:pic>
      <p:sp>
        <p:nvSpPr>
          <p:cNvPr id="938" name="Shape 938"/>
          <p:cNvSpPr/>
          <p:nvPr/>
        </p:nvSpPr>
        <p:spPr>
          <a:xfrm>
            <a:off x="7802880" y="1648177"/>
            <a:ext cx="3852885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Hydrodynamical calculation</a:t>
            </a:r>
          </a:p>
        </p:txBody>
      </p:sp>
      <p:pic>
        <p:nvPicPr>
          <p:cNvPr id="939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644" y="1300479"/>
            <a:ext cx="5807005" cy="2914793"/>
          </a:xfrm>
          <a:prstGeom prst="rect">
            <a:avLst/>
          </a:prstGeom>
          <a:ln w="12700">
            <a:miter lim="400000"/>
          </a:ln>
        </p:spPr>
      </p:pic>
      <p:sp>
        <p:nvSpPr>
          <p:cNvPr id="940" name="Shape 940"/>
          <p:cNvSpPr/>
          <p:nvPr/>
        </p:nvSpPr>
        <p:spPr>
          <a:xfrm rot="18900000">
            <a:off x="3697248" y="3410150"/>
            <a:ext cx="1407403" cy="327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140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Reaction plane</a:t>
            </a:r>
          </a:p>
        </p:txBody>
      </p:sp>
      <p:sp>
        <p:nvSpPr>
          <p:cNvPr id="941" name="Shape 941"/>
          <p:cNvSpPr/>
          <p:nvPr/>
        </p:nvSpPr>
        <p:spPr>
          <a:xfrm>
            <a:off x="7012671" y="7369386"/>
            <a:ext cx="5895031" cy="9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 sz="2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Anisotropy reduces during evolution </a:t>
            </a:r>
            <a:br/>
            <a:r>
              <a:rPr>
                <a:solidFill>
                  <a:schemeClr val="accent5"/>
                </a:solidFill>
              </a:rPr>
              <a:t>v</a:t>
            </a:r>
            <a:r>
              <a:rPr baseline="-19571">
                <a:solidFill>
                  <a:schemeClr val="accent5"/>
                </a:solidFill>
              </a:rPr>
              <a:t>2</a:t>
            </a:r>
            <a:r>
              <a:rPr>
                <a:solidFill>
                  <a:schemeClr val="accent5"/>
                </a:solidFill>
              </a:rPr>
              <a:t> more sensitive to early times</a:t>
            </a:r>
          </a:p>
        </p:txBody>
      </p:sp>
      <p:sp>
        <p:nvSpPr>
          <p:cNvPr id="942" name="Shape 942"/>
          <p:cNvSpPr/>
          <p:nvPr/>
        </p:nvSpPr>
        <p:spPr>
          <a:xfrm>
            <a:off x="904995" y="4404924"/>
            <a:ext cx="4807556" cy="78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Elliptic flow:</a:t>
            </a:r>
          </a:p>
          <a:p>
            <a:pPr algn="ctr" defTabSz="1300480">
              <a:def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Yield modulation in-out reaction plane</a:t>
            </a:r>
          </a:p>
        </p:txBody>
      </p:sp>
      <p:grpSp>
        <p:nvGrpSpPr>
          <p:cNvPr id="952" name="Group 952"/>
          <p:cNvGrpSpPr/>
          <p:nvPr/>
        </p:nvGrpSpPr>
        <p:grpSpPr>
          <a:xfrm>
            <a:off x="3130423" y="7361008"/>
            <a:ext cx="846638" cy="725349"/>
            <a:chOff x="0" y="0"/>
            <a:chExt cx="846637" cy="725348"/>
          </a:xfrm>
        </p:grpSpPr>
        <p:sp>
          <p:nvSpPr>
            <p:cNvPr id="943" name="Shape 943"/>
            <p:cNvSpPr/>
            <p:nvPr/>
          </p:nvSpPr>
          <p:spPr>
            <a:xfrm rot="14579999">
              <a:off x="397221" y="175546"/>
              <a:ext cx="268990" cy="33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993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951" name="Group 951"/>
            <p:cNvGrpSpPr/>
            <p:nvPr/>
          </p:nvGrpSpPr>
          <p:grpSpPr>
            <a:xfrm>
              <a:off x="0" y="-1"/>
              <a:ext cx="846638" cy="725350"/>
              <a:chOff x="0" y="0"/>
              <a:chExt cx="846637" cy="725348"/>
            </a:xfrm>
          </p:grpSpPr>
          <p:sp>
            <p:nvSpPr>
              <p:cNvPr id="944" name="Shape 944"/>
              <p:cNvSpPr/>
              <p:nvPr/>
            </p:nvSpPr>
            <p:spPr>
              <a:xfrm flipH="1" flipV="1">
                <a:off x="0" y="182642"/>
                <a:ext cx="544435" cy="17997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5" name="Shape 945"/>
              <p:cNvSpPr/>
              <p:nvPr/>
            </p:nvSpPr>
            <p:spPr>
              <a:xfrm flipH="1">
                <a:off x="303762" y="363226"/>
                <a:ext cx="242568" cy="12044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6" name="Shape 946"/>
              <p:cNvSpPr/>
              <p:nvPr/>
            </p:nvSpPr>
            <p:spPr>
              <a:xfrm flipH="1" flipV="1">
                <a:off x="332255" y="92207"/>
                <a:ext cx="212180" cy="27040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7" name="Shape 947"/>
              <p:cNvSpPr/>
              <p:nvPr/>
            </p:nvSpPr>
            <p:spPr>
              <a:xfrm flipH="1">
                <a:off x="423740" y="362614"/>
                <a:ext cx="120695" cy="3627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8" name="Shape 948"/>
              <p:cNvSpPr/>
              <p:nvPr/>
            </p:nvSpPr>
            <p:spPr>
              <a:xfrm>
                <a:off x="544434" y="362614"/>
                <a:ext cx="302204" cy="1488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9" name="Shape 949"/>
              <p:cNvSpPr/>
              <p:nvPr/>
            </p:nvSpPr>
            <p:spPr>
              <a:xfrm flipH="1" flipV="1">
                <a:off x="513223" y="-1"/>
                <a:ext cx="31212" cy="36261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0" name="Shape 950"/>
              <p:cNvSpPr/>
              <p:nvPr/>
            </p:nvSpPr>
            <p:spPr>
              <a:xfrm>
                <a:off x="544434" y="362614"/>
                <a:ext cx="90613" cy="18094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962" name="Group 962"/>
          <p:cNvGrpSpPr/>
          <p:nvPr/>
        </p:nvGrpSpPr>
        <p:grpSpPr>
          <a:xfrm>
            <a:off x="3563916" y="6819141"/>
            <a:ext cx="846639" cy="725349"/>
            <a:chOff x="0" y="0"/>
            <a:chExt cx="846637" cy="725348"/>
          </a:xfrm>
        </p:grpSpPr>
        <p:sp>
          <p:nvSpPr>
            <p:cNvPr id="953" name="Shape 953"/>
            <p:cNvSpPr/>
            <p:nvPr/>
          </p:nvSpPr>
          <p:spPr>
            <a:xfrm rot="14579999">
              <a:off x="397221" y="175546"/>
              <a:ext cx="268990" cy="33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993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961" name="Group 961"/>
            <p:cNvGrpSpPr/>
            <p:nvPr/>
          </p:nvGrpSpPr>
          <p:grpSpPr>
            <a:xfrm>
              <a:off x="0" y="-1"/>
              <a:ext cx="846638" cy="725350"/>
              <a:chOff x="0" y="0"/>
              <a:chExt cx="846637" cy="725348"/>
            </a:xfrm>
          </p:grpSpPr>
          <p:sp>
            <p:nvSpPr>
              <p:cNvPr id="954" name="Shape 954"/>
              <p:cNvSpPr/>
              <p:nvPr/>
            </p:nvSpPr>
            <p:spPr>
              <a:xfrm flipH="1" flipV="1">
                <a:off x="0" y="182642"/>
                <a:ext cx="544435" cy="17997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5" name="Shape 955"/>
              <p:cNvSpPr/>
              <p:nvPr/>
            </p:nvSpPr>
            <p:spPr>
              <a:xfrm flipH="1">
                <a:off x="303762" y="363226"/>
                <a:ext cx="242568" cy="12044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6" name="Shape 956"/>
              <p:cNvSpPr/>
              <p:nvPr/>
            </p:nvSpPr>
            <p:spPr>
              <a:xfrm flipH="1" flipV="1">
                <a:off x="332255" y="92207"/>
                <a:ext cx="212180" cy="27040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7" name="Shape 957"/>
              <p:cNvSpPr/>
              <p:nvPr/>
            </p:nvSpPr>
            <p:spPr>
              <a:xfrm flipH="1">
                <a:off x="423740" y="362614"/>
                <a:ext cx="120695" cy="3627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8" name="Shape 958"/>
              <p:cNvSpPr/>
              <p:nvPr/>
            </p:nvSpPr>
            <p:spPr>
              <a:xfrm>
                <a:off x="544434" y="362614"/>
                <a:ext cx="302204" cy="1488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9" name="Shape 959"/>
              <p:cNvSpPr/>
              <p:nvPr/>
            </p:nvSpPr>
            <p:spPr>
              <a:xfrm flipH="1" flipV="1">
                <a:off x="513223" y="-1"/>
                <a:ext cx="31212" cy="36261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0" name="Shape 960"/>
              <p:cNvSpPr/>
              <p:nvPr/>
            </p:nvSpPr>
            <p:spPr>
              <a:xfrm>
                <a:off x="544434" y="362614"/>
                <a:ext cx="90613" cy="18094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972" name="Group 972"/>
          <p:cNvGrpSpPr/>
          <p:nvPr/>
        </p:nvGrpSpPr>
        <p:grpSpPr>
          <a:xfrm>
            <a:off x="2696930" y="6385647"/>
            <a:ext cx="846638" cy="725349"/>
            <a:chOff x="0" y="0"/>
            <a:chExt cx="846637" cy="725348"/>
          </a:xfrm>
        </p:grpSpPr>
        <p:sp>
          <p:nvSpPr>
            <p:cNvPr id="963" name="Shape 963"/>
            <p:cNvSpPr/>
            <p:nvPr/>
          </p:nvSpPr>
          <p:spPr>
            <a:xfrm rot="14579999">
              <a:off x="397221" y="175546"/>
              <a:ext cx="268990" cy="33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993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971" name="Group 971"/>
            <p:cNvGrpSpPr/>
            <p:nvPr/>
          </p:nvGrpSpPr>
          <p:grpSpPr>
            <a:xfrm>
              <a:off x="0" y="-1"/>
              <a:ext cx="846638" cy="725350"/>
              <a:chOff x="0" y="0"/>
              <a:chExt cx="846637" cy="725348"/>
            </a:xfrm>
          </p:grpSpPr>
          <p:sp>
            <p:nvSpPr>
              <p:cNvPr id="964" name="Shape 964"/>
              <p:cNvSpPr/>
              <p:nvPr/>
            </p:nvSpPr>
            <p:spPr>
              <a:xfrm flipH="1" flipV="1">
                <a:off x="0" y="182642"/>
                <a:ext cx="544435" cy="17997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5" name="Shape 965"/>
              <p:cNvSpPr/>
              <p:nvPr/>
            </p:nvSpPr>
            <p:spPr>
              <a:xfrm flipH="1">
                <a:off x="303762" y="363226"/>
                <a:ext cx="242568" cy="12044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6" name="Shape 966"/>
              <p:cNvSpPr/>
              <p:nvPr/>
            </p:nvSpPr>
            <p:spPr>
              <a:xfrm flipH="1" flipV="1">
                <a:off x="332255" y="92207"/>
                <a:ext cx="212180" cy="27040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7" name="Shape 967"/>
              <p:cNvSpPr/>
              <p:nvPr/>
            </p:nvSpPr>
            <p:spPr>
              <a:xfrm flipH="1">
                <a:off x="423740" y="362614"/>
                <a:ext cx="120695" cy="3627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8" name="Shape 968"/>
              <p:cNvSpPr/>
              <p:nvPr/>
            </p:nvSpPr>
            <p:spPr>
              <a:xfrm>
                <a:off x="544434" y="362614"/>
                <a:ext cx="302204" cy="1488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9" name="Shape 969"/>
              <p:cNvSpPr/>
              <p:nvPr/>
            </p:nvSpPr>
            <p:spPr>
              <a:xfrm flipH="1" flipV="1">
                <a:off x="513223" y="-1"/>
                <a:ext cx="31212" cy="36261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0" name="Shape 970"/>
              <p:cNvSpPr/>
              <p:nvPr/>
            </p:nvSpPr>
            <p:spPr>
              <a:xfrm>
                <a:off x="544434" y="362614"/>
                <a:ext cx="90613" cy="18094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973" name="Shape 973"/>
          <p:cNvSpPr/>
          <p:nvPr/>
        </p:nvSpPr>
        <p:spPr>
          <a:xfrm>
            <a:off x="360775" y="6549813"/>
            <a:ext cx="922112" cy="684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spcBef>
                <a:spcPts val="800"/>
              </a:spcBef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reaction</a:t>
            </a:r>
          </a:p>
          <a:p>
            <a:pPr algn="ctr" defTabSz="1300480">
              <a:spcBef>
                <a:spcPts val="800"/>
              </a:spcBef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plane</a:t>
            </a:r>
          </a:p>
        </p:txBody>
      </p:sp>
      <p:sp>
        <p:nvSpPr>
          <p:cNvPr id="974" name="Shape 974"/>
          <p:cNvSpPr/>
          <p:nvPr/>
        </p:nvSpPr>
        <p:spPr>
          <a:xfrm>
            <a:off x="5852159" y="5743786"/>
            <a:ext cx="357186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800">
                <a:solidFill>
                  <a:srgbClr val="000000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ϕ</a:t>
            </a:r>
          </a:p>
        </p:txBody>
      </p:sp>
      <p:sp>
        <p:nvSpPr>
          <p:cNvPr id="975" name="Shape 975"/>
          <p:cNvSpPr/>
          <p:nvPr/>
        </p:nvSpPr>
        <p:spPr>
          <a:xfrm flipV="1">
            <a:off x="3576319" y="5310293"/>
            <a:ext cx="1950721" cy="162560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76" name="Shape 976"/>
          <p:cNvSpPr/>
          <p:nvPr/>
        </p:nvSpPr>
        <p:spPr>
          <a:xfrm>
            <a:off x="5359405" y="5560878"/>
            <a:ext cx="601129" cy="1377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2593" y="2165"/>
                  <a:pt x="21600" y="11172"/>
                  <a:pt x="21600" y="2160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977" name="Shape 977"/>
          <p:cNvSpPr/>
          <p:nvPr/>
        </p:nvSpPr>
        <p:spPr>
          <a:xfrm>
            <a:off x="3467946" y="8128000"/>
            <a:ext cx="269885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i="1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</a:t>
            </a:r>
          </a:p>
        </p:txBody>
      </p:sp>
      <p:pic>
        <p:nvPicPr>
          <p:cNvPr id="978" name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2346" y="8669866"/>
            <a:ext cx="3467948" cy="1013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Shape 9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Comparing hadrons and jets</a:t>
            </a:r>
          </a:p>
        </p:txBody>
      </p:sp>
      <p:sp>
        <p:nvSpPr>
          <p:cNvPr id="981" name="Shape 98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2" name="ComparisonJetsALICE_ATLAS_TracksCM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5235" y="1361245"/>
            <a:ext cx="8774941" cy="6236862"/>
          </a:xfrm>
          <a:prstGeom prst="rect">
            <a:avLst/>
          </a:prstGeom>
          <a:ln w="12700">
            <a:miter lim="400000"/>
          </a:ln>
        </p:spPr>
      </p:pic>
      <p:sp>
        <p:nvSpPr>
          <p:cNvPr id="983" name="Shape 983"/>
          <p:cNvSpPr/>
          <p:nvPr/>
        </p:nvSpPr>
        <p:spPr>
          <a:xfrm>
            <a:off x="1713100" y="8409830"/>
            <a:ext cx="9926958" cy="93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914400"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Suppression of hadron (leading fragment) and jet yield similar</a:t>
            </a:r>
            <a:endParaRPr>
              <a:solidFill>
                <a:srgbClr val="000099"/>
              </a:solidFill>
              <a:uFill>
                <a:solidFill>
                  <a:srgbClr val="000099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algn="ctr" defTabSz="914400"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Arial"/>
                <a:ea typeface="Arial"/>
                <a:cs typeface="Arial"/>
                <a:sym typeface="Arial"/>
              </a:rPr>
              <a:t>Lost energy is transported to large angles (</a:t>
            </a:r>
            <a:r>
              <a:rPr i="1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Arial"/>
                <a:ea typeface="Arial"/>
                <a:cs typeface="Arial"/>
                <a:sym typeface="Arial"/>
              </a:rPr>
              <a:t> &gt; 0.3)</a:t>
            </a:r>
          </a:p>
        </p:txBody>
      </p:sp>
      <p:pic>
        <p:nvPicPr>
          <p:cNvPr id="984" name="SchematicGluonRadiationJetCon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202" y="6935384"/>
            <a:ext cx="3293030" cy="15027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Intro: RHIC and LHC</a:t>
            </a:r>
          </a:p>
        </p:txBody>
      </p:sp>
      <p:sp>
        <p:nvSpPr>
          <p:cNvPr id="384" name="Shape 384"/>
          <p:cNvSpPr/>
          <p:nvPr>
            <p:ph type="sldNum" sz="quarter" idx="2"/>
          </p:nvPr>
        </p:nvSpPr>
        <p:spPr>
          <a:xfrm>
            <a:off x="12604159" y="9321351"/>
            <a:ext cx="241403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5" name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5653" y="2859757"/>
            <a:ext cx="6610774" cy="4481690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Shape 386"/>
          <p:cNvSpPr/>
          <p:nvPr/>
        </p:nvSpPr>
        <p:spPr>
          <a:xfrm>
            <a:off x="1699024" y="1814406"/>
            <a:ext cx="3273778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914400">
              <a:def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RHIC, Brookhaven</a:t>
            </a:r>
          </a:p>
        </p:txBody>
      </p:sp>
      <p:sp>
        <p:nvSpPr>
          <p:cNvPr id="387" name="Shape 387"/>
          <p:cNvSpPr/>
          <p:nvPr/>
        </p:nvSpPr>
        <p:spPr>
          <a:xfrm>
            <a:off x="8529133" y="1928706"/>
            <a:ext cx="2297185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 defTabSz="914400">
              <a:def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LHC, Geneva</a:t>
            </a:r>
          </a:p>
        </p:txBody>
      </p:sp>
      <p:sp>
        <p:nvSpPr>
          <p:cNvPr id="388" name="Shape 388"/>
          <p:cNvSpPr/>
          <p:nvPr/>
        </p:nvSpPr>
        <p:spPr>
          <a:xfrm>
            <a:off x="1664613" y="2222190"/>
            <a:ext cx="3317200" cy="52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Au+Au </a:t>
            </a: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√</a:t>
            </a:r>
            <a:r>
              <a:rPr b="1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1" baseline="-20250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NN</a:t>
            </a:r>
            <a:r>
              <a:rPr b="1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= 200 GeV</a:t>
            </a:r>
          </a:p>
        </p:txBody>
      </p:sp>
      <p:sp>
        <p:nvSpPr>
          <p:cNvPr id="389" name="Shape 389"/>
          <p:cNvSpPr/>
          <p:nvPr/>
        </p:nvSpPr>
        <p:spPr>
          <a:xfrm>
            <a:off x="7613585" y="2314222"/>
            <a:ext cx="4485947" cy="52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Run 2: Pb+Pb </a:t>
            </a: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√</a:t>
            </a:r>
            <a:r>
              <a:rPr b="1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1" baseline="-20250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NN</a:t>
            </a:r>
            <a:r>
              <a:rPr b="1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= 5020 GeV</a:t>
            </a:r>
          </a:p>
        </p:txBody>
      </p:sp>
      <p:sp>
        <p:nvSpPr>
          <p:cNvPr id="390" name="Shape 390"/>
          <p:cNvSpPr/>
          <p:nvPr/>
        </p:nvSpPr>
        <p:spPr>
          <a:xfrm>
            <a:off x="1876915" y="7522160"/>
            <a:ext cx="2435396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 defTabSz="914400">
              <a:def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First run: 2000</a:t>
            </a:r>
          </a:p>
        </p:txBody>
      </p:sp>
      <p:sp>
        <p:nvSpPr>
          <p:cNvPr id="391" name="Shape 391"/>
          <p:cNvSpPr/>
          <p:nvPr/>
        </p:nvSpPr>
        <p:spPr>
          <a:xfrm>
            <a:off x="8015093" y="7522160"/>
            <a:ext cx="3325265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 defTabSz="914400">
              <a:def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First run: 2009/2010</a:t>
            </a:r>
          </a:p>
        </p:txBody>
      </p:sp>
      <p:sp>
        <p:nvSpPr>
          <p:cNvPr id="392" name="Shape 392"/>
          <p:cNvSpPr/>
          <p:nvPr/>
        </p:nvSpPr>
        <p:spPr>
          <a:xfrm>
            <a:off x="1559872" y="8235949"/>
            <a:ext cx="309488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STAR, PHENIX,</a:t>
            </a:r>
          </a:p>
          <a:p>
            <a:pPr algn="ctr"/>
            <a:r>
              <a:t>(PHOBOS, BRAHMS)</a:t>
            </a:r>
          </a:p>
        </p:txBody>
      </p:sp>
      <p:sp>
        <p:nvSpPr>
          <p:cNvPr id="393" name="Shape 393"/>
          <p:cNvSpPr/>
          <p:nvPr/>
        </p:nvSpPr>
        <p:spPr>
          <a:xfrm>
            <a:off x="8547524" y="8235949"/>
            <a:ext cx="226040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ALICE, ATLAS, </a:t>
            </a:r>
            <a:br/>
            <a:r>
              <a:t>CMS, LHCb</a:t>
            </a:r>
          </a:p>
        </p:txBody>
      </p:sp>
      <p:grpSp>
        <p:nvGrpSpPr>
          <p:cNvPr id="396" name="Group 396"/>
          <p:cNvGrpSpPr/>
          <p:nvPr/>
        </p:nvGrpSpPr>
        <p:grpSpPr>
          <a:xfrm>
            <a:off x="216746" y="2789766"/>
            <a:ext cx="6395559" cy="4679648"/>
            <a:chOff x="0" y="0"/>
            <a:chExt cx="6395558" cy="4679647"/>
          </a:xfrm>
        </p:grpSpPr>
        <p:pic>
          <p:nvPicPr>
            <p:cNvPr id="394" name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395559" cy="46796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" name="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93914" y="1302029"/>
              <a:ext cx="649358" cy="381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Shape 9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Increasing </a:t>
            </a:r>
            <a:r>
              <a:rPr i="1"/>
              <a:t>R</a:t>
            </a:r>
            <a:r>
              <a:t> to recover the energy</a:t>
            </a:r>
          </a:p>
        </p:txBody>
      </p:sp>
      <p:sp>
        <p:nvSpPr>
          <p:cNvPr id="987" name="Shape 98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8" name="rcp_vs_R_cent_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384" y="1604041"/>
            <a:ext cx="4650014" cy="5839171"/>
          </a:xfrm>
          <a:prstGeom prst="rect">
            <a:avLst/>
          </a:prstGeom>
          <a:ln w="12700">
            <a:miter lim="400000"/>
          </a:ln>
        </p:spPr>
      </p:pic>
      <p:sp>
        <p:nvSpPr>
          <p:cNvPr id="989" name="Shape 989"/>
          <p:cNvSpPr/>
          <p:nvPr/>
        </p:nvSpPr>
        <p:spPr>
          <a:xfrm rot="5400000">
            <a:off x="4005823" y="3157390"/>
            <a:ext cx="316901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ATLAS, arXiv:1208.1867</a:t>
            </a:r>
          </a:p>
        </p:txBody>
      </p:sp>
      <p:sp>
        <p:nvSpPr>
          <p:cNvPr id="990" name="Shape 990"/>
          <p:cNvSpPr/>
          <p:nvPr/>
        </p:nvSpPr>
        <p:spPr>
          <a:xfrm>
            <a:off x="11641032" y="7463667"/>
            <a:ext cx="690903" cy="690904"/>
          </a:xfrm>
          <a:prstGeom prst="ellipse">
            <a:avLst/>
          </a:prstGeom>
          <a:ln w="381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991" name="Shape 991"/>
          <p:cNvSpPr/>
          <p:nvPr/>
        </p:nvSpPr>
        <p:spPr>
          <a:xfrm>
            <a:off x="11272753" y="7213065"/>
            <a:ext cx="1192107" cy="1192107"/>
          </a:xfrm>
          <a:prstGeom prst="ellipse">
            <a:avLst/>
          </a:prstGeom>
          <a:ln w="381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992" name="Shape 992"/>
          <p:cNvSpPr/>
          <p:nvPr/>
        </p:nvSpPr>
        <p:spPr>
          <a:xfrm>
            <a:off x="3188076" y="8186393"/>
            <a:ext cx="6922937" cy="979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However, </a:t>
            </a:r>
            <a:r>
              <a:rPr i="1" sz="2800">
                <a:solidFill>
                  <a:srgbClr val="9A251C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sz="2800">
                <a:solidFill>
                  <a:srgbClr val="9A251C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 = 0.5 still has </a:t>
            </a:r>
            <a:r>
              <a:rPr i="1" sz="2800">
                <a:solidFill>
                  <a:srgbClr val="9A251C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baseline="-19571" i="1" sz="2800">
                <a:solidFill>
                  <a:srgbClr val="9A251C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AA </a:t>
            </a:r>
            <a:r>
              <a:rPr sz="2800">
                <a:solidFill>
                  <a:srgbClr val="9A251C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&lt; 1</a:t>
            </a:r>
            <a:endParaRPr sz="2800">
              <a:solidFill>
                <a:srgbClr val="000099"/>
              </a:solidFill>
              <a:uFill>
                <a:solidFill>
                  <a:srgbClr val="000099"/>
                </a:solidFill>
              </a:uFill>
            </a:endParaRPr>
          </a:p>
          <a:p>
            <a:pPr defTabSz="914400"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– Hard to see/measure the radiated energy</a:t>
            </a:r>
          </a:p>
        </p:txBody>
      </p:sp>
      <p:pic>
        <p:nvPicPr>
          <p:cNvPr id="993" name="rcpRratio_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3034" y="1638038"/>
            <a:ext cx="7507933" cy="5389293"/>
          </a:xfrm>
          <a:prstGeom prst="rect">
            <a:avLst/>
          </a:prstGeom>
          <a:ln w="12700">
            <a:miter lim="400000"/>
          </a:ln>
        </p:spPr>
      </p:pic>
      <p:sp>
        <p:nvSpPr>
          <p:cNvPr id="994" name="Shape 994"/>
          <p:cNvSpPr/>
          <p:nvPr/>
        </p:nvSpPr>
        <p:spPr>
          <a:xfrm>
            <a:off x="1555144" y="7344454"/>
            <a:ext cx="9234510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914400"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Larger jet cone: ‘catch’ more radiation </a:t>
            </a: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Jet broadening</a:t>
            </a:r>
          </a:p>
        </p:txBody>
      </p:sp>
      <p:sp>
        <p:nvSpPr>
          <p:cNvPr id="995" name="Shape 995"/>
          <p:cNvSpPr/>
          <p:nvPr/>
        </p:nvSpPr>
        <p:spPr>
          <a:xfrm>
            <a:off x="6576027" y="1243631"/>
            <a:ext cx="5097361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 sz="2800"/>
            </a:pPr>
            <a:r>
              <a:t>Ratio of spectra with different </a:t>
            </a:r>
            <a:r>
              <a:rPr i="1"/>
              <a:t>R</a:t>
            </a:r>
          </a:p>
        </p:txBody>
      </p:sp>
      <p:sp>
        <p:nvSpPr>
          <p:cNvPr id="996" name="Shape 996"/>
          <p:cNvSpPr/>
          <p:nvPr/>
        </p:nvSpPr>
        <p:spPr>
          <a:xfrm rot="5400000">
            <a:off x="11151150" y="3103930"/>
            <a:ext cx="229809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ATLAS, arXiv:1208.1967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Radial profiles in pT bins</a:t>
            </a:r>
          </a:p>
        </p:txBody>
      </p:sp>
      <p:sp>
        <p:nvSpPr>
          <p:cNvPr id="999" name="Shape 99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0" name="radial_profile_pt_CMS-PAS-HIN-16-020_Figure_0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5174" y="1772456"/>
            <a:ext cx="11194814" cy="6594476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Shape 1001"/>
          <p:cNvSpPr/>
          <p:nvPr/>
        </p:nvSpPr>
        <p:spPr>
          <a:xfrm>
            <a:off x="9051762" y="1385742"/>
            <a:ext cx="315753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CMS-PAS-HIN-16-020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hape 10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Hints of collective effects in p+p, p+Pb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Mean </a:t>
            </a:r>
            <a:r>
              <a:rPr i="1"/>
              <a:t>p</a:t>
            </a:r>
            <a:r>
              <a:rPr baseline="-5999"/>
              <a:t>T</a:t>
            </a:r>
            <a:r>
              <a:t> overview pp</a:t>
            </a:r>
          </a:p>
        </p:txBody>
      </p:sp>
      <p:sp>
        <p:nvSpPr>
          <p:cNvPr id="1006" name="Shape 100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7" name="2015-Dec-01-MeanPt_Logx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4227" y="1490799"/>
            <a:ext cx="5953023" cy="74754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8" name="Shape 1008"/>
          <p:cNvSpPr/>
          <p:nvPr/>
        </p:nvSpPr>
        <p:spPr>
          <a:xfrm>
            <a:off x="10025383" y="1157816"/>
            <a:ext cx="200040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QM15 talk, L Bianchi</a:t>
            </a:r>
          </a:p>
        </p:txBody>
      </p:sp>
      <p:sp>
        <p:nvSpPr>
          <p:cNvPr id="1009" name="Shape 1009"/>
          <p:cNvSpPr/>
          <p:nvPr/>
        </p:nvSpPr>
        <p:spPr>
          <a:xfrm>
            <a:off x="456902" y="2362199"/>
            <a:ext cx="5371034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800">
                <a:solidFill>
                  <a:srgbClr val="9A251C"/>
                </a:solidFill>
              </a:defRPr>
            </a:pPr>
            <a:r>
              <a:t>Mean </a:t>
            </a:r>
            <a:r>
              <a:rPr i="1"/>
              <a:t>p</a:t>
            </a:r>
            <a:r>
              <a:rPr baseline="-5999"/>
              <a:t>T</a:t>
            </a:r>
            <a:r>
              <a:t> in pp collisions</a:t>
            </a:r>
            <a:br/>
            <a:r>
              <a:t>also increases </a:t>
            </a:r>
            <a:br/>
            <a:r>
              <a:t>with multiplicity and particle mass</a:t>
            </a:r>
          </a:p>
        </p:txBody>
      </p:sp>
      <p:sp>
        <p:nvSpPr>
          <p:cNvPr id="1010" name="Shape 1010"/>
          <p:cNvSpPr/>
          <p:nvPr/>
        </p:nvSpPr>
        <p:spPr>
          <a:xfrm>
            <a:off x="522684" y="4559633"/>
            <a:ext cx="547017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800"/>
            </a:pPr>
            <a:r>
              <a:t>Multiple (initial state) interactions </a:t>
            </a:r>
          </a:p>
          <a:p>
            <a:pPr algn="ctr">
              <a:defRPr sz="2800"/>
            </a:pPr>
            <a:r>
              <a:t>or proto-flow?</a:t>
            </a:r>
          </a:p>
        </p:txBody>
      </p:sp>
      <p:sp>
        <p:nvSpPr>
          <p:cNvPr id="1011" name="Shape 1011"/>
          <p:cNvSpPr/>
          <p:nvPr/>
        </p:nvSpPr>
        <p:spPr>
          <a:xfrm>
            <a:off x="1431652" y="6074833"/>
            <a:ext cx="365224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Or are they the same?</a:t>
            </a:r>
          </a:p>
        </p:txBody>
      </p:sp>
      <p:pic>
        <p:nvPicPr>
          <p:cNvPr id="101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0741" y="8555566"/>
            <a:ext cx="3163610" cy="556030"/>
          </a:xfrm>
          <a:prstGeom prst="rect">
            <a:avLst/>
          </a:prstGeom>
          <a:ln w="12700">
            <a:miter lim="400000"/>
          </a:ln>
        </p:spPr>
      </p:pic>
      <p:sp>
        <p:nvSpPr>
          <p:cNvPr id="1013" name="Shape 1013"/>
          <p:cNvSpPr/>
          <p:nvPr/>
        </p:nvSpPr>
        <p:spPr>
          <a:xfrm>
            <a:off x="1197142" y="8115299"/>
            <a:ext cx="412126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/>
            <a:r>
              <a:t>Logarithmic fit ‘to guide the eye’: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Shape 10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Mean </a:t>
            </a:r>
            <a:r>
              <a:rPr i="1"/>
              <a:t>p</a:t>
            </a:r>
            <a:r>
              <a:rPr baseline="-5999"/>
              <a:t>T</a:t>
            </a:r>
            <a:r>
              <a:t> overview pp, p+Pb, Pb+Pb</a:t>
            </a:r>
          </a:p>
        </p:txBody>
      </p:sp>
      <p:sp>
        <p:nvSpPr>
          <p:cNvPr id="1016" name="Shape 101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7" name="2015-Sep-25-MeanPtVersusV0MMult_collisionSystem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0750" y="1416050"/>
            <a:ext cx="8623300" cy="5824910"/>
          </a:xfrm>
          <a:prstGeom prst="rect">
            <a:avLst/>
          </a:prstGeom>
          <a:ln w="12700">
            <a:miter lim="400000"/>
          </a:ln>
        </p:spPr>
      </p:pic>
      <p:sp>
        <p:nvSpPr>
          <p:cNvPr id="1018" name="Shape 1018"/>
          <p:cNvSpPr/>
          <p:nvPr/>
        </p:nvSpPr>
        <p:spPr>
          <a:xfrm>
            <a:off x="9996935" y="1568449"/>
            <a:ext cx="177789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QM15 talk, A Ortiz</a:t>
            </a:r>
          </a:p>
        </p:txBody>
      </p:sp>
      <p:sp>
        <p:nvSpPr>
          <p:cNvPr id="1019" name="Shape 1019"/>
          <p:cNvSpPr/>
          <p:nvPr/>
        </p:nvSpPr>
        <p:spPr>
          <a:xfrm>
            <a:off x="2979768" y="7372077"/>
            <a:ext cx="704526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Increasing mean </a:t>
            </a:r>
            <a:r>
              <a:rPr i="1"/>
              <a:t>p</a:t>
            </a:r>
            <a:r>
              <a:rPr baseline="-5999" sz="3100"/>
              <a:t>T</a:t>
            </a:r>
            <a:r>
              <a:t> trend continues in p+Pb</a:t>
            </a:r>
          </a:p>
        </p:txBody>
      </p:sp>
      <p:sp>
        <p:nvSpPr>
          <p:cNvPr id="1020" name="Shape 1020"/>
          <p:cNvSpPr/>
          <p:nvPr/>
        </p:nvSpPr>
        <p:spPr>
          <a:xfrm>
            <a:off x="1686851" y="8135272"/>
            <a:ext cx="1014628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Raises question: </a:t>
            </a:r>
            <a:r>
              <a:rPr>
                <a:solidFill>
                  <a:srgbClr val="9A251C"/>
                </a:solidFill>
              </a:rPr>
              <a:t>is there flow, collective behaviour in pp, p+Pb?</a:t>
            </a:r>
          </a:p>
        </p:txBody>
      </p:sp>
      <p:sp>
        <p:nvSpPr>
          <p:cNvPr id="1021" name="Shape 1021"/>
          <p:cNvSpPr/>
          <p:nvPr/>
        </p:nvSpPr>
        <p:spPr>
          <a:xfrm>
            <a:off x="5025326" y="8743559"/>
            <a:ext cx="34693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And how is it generated?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3" name="image40.png"/>
          <p:cNvPicPr>
            <a:picLocks noChangeAspect="1"/>
          </p:cNvPicPr>
          <p:nvPr/>
        </p:nvPicPr>
        <p:blipFill>
          <a:blip r:embed="rId2">
            <a:extLst/>
          </a:blip>
          <a:srcRect l="0" t="6703" r="0" b="0"/>
          <a:stretch>
            <a:fillRect/>
          </a:stretch>
        </p:blipFill>
        <p:spPr>
          <a:xfrm>
            <a:off x="7855271" y="3139005"/>
            <a:ext cx="4801584" cy="4021483"/>
          </a:xfrm>
          <a:prstGeom prst="rect">
            <a:avLst/>
          </a:prstGeom>
          <a:ln w="12700">
            <a:miter lim="400000"/>
          </a:ln>
        </p:spPr>
      </p:pic>
      <p:sp>
        <p:nvSpPr>
          <p:cNvPr id="1024" name="Shape 10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Two-particle correlations in pp and Pb+Pb</a:t>
            </a:r>
          </a:p>
        </p:txBody>
      </p:sp>
      <p:sp>
        <p:nvSpPr>
          <p:cNvPr id="1025" name="Shape 102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26" name="image39.png"/>
          <p:cNvPicPr>
            <a:picLocks noChangeAspect="1"/>
          </p:cNvPicPr>
          <p:nvPr/>
        </p:nvPicPr>
        <p:blipFill>
          <a:blip r:embed="rId3">
            <a:extLst/>
          </a:blip>
          <a:srcRect l="0" t="6463" r="0" b="0"/>
          <a:stretch>
            <a:fillRect/>
          </a:stretch>
        </p:blipFill>
        <p:spPr>
          <a:xfrm>
            <a:off x="4048733" y="3262472"/>
            <a:ext cx="4659861" cy="3912761"/>
          </a:xfrm>
          <a:prstGeom prst="rect">
            <a:avLst/>
          </a:prstGeom>
          <a:ln w="12700">
            <a:miter lim="400000"/>
          </a:ln>
        </p:spPr>
      </p:pic>
      <p:sp>
        <p:nvSpPr>
          <p:cNvPr id="1027" name="Shape 1027"/>
          <p:cNvSpPr/>
          <p:nvPr/>
        </p:nvSpPr>
        <p:spPr>
          <a:xfrm rot="5400000">
            <a:off x="11768607" y="4198282"/>
            <a:ext cx="2007465" cy="279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CMS, PLB 718, 795</a:t>
            </a:r>
          </a:p>
        </p:txBody>
      </p:sp>
      <p:sp>
        <p:nvSpPr>
          <p:cNvPr id="1028" name="Shape 1028"/>
          <p:cNvSpPr/>
          <p:nvPr/>
        </p:nvSpPr>
        <p:spPr>
          <a:xfrm>
            <a:off x="4739784" y="2984956"/>
            <a:ext cx="1050583" cy="660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>
              <a:defRPr sz="2200">
                <a:solidFill>
                  <a:srgbClr val="000000"/>
                </a:solidFill>
              </a:defRPr>
            </a:pPr>
            <a:br/>
            <a:r>
              <a:t>N</a:t>
            </a:r>
            <a:r>
              <a:rPr baseline="-5998"/>
              <a:t>trk</a:t>
            </a:r>
            <a:r>
              <a:t> &lt; 35</a:t>
            </a:r>
          </a:p>
        </p:txBody>
      </p:sp>
      <p:sp>
        <p:nvSpPr>
          <p:cNvPr id="1029" name="Shape 1029"/>
          <p:cNvSpPr/>
          <p:nvPr/>
        </p:nvSpPr>
        <p:spPr>
          <a:xfrm>
            <a:off x="8433702" y="2853840"/>
            <a:ext cx="1185372" cy="660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>
              <a:defRPr sz="2200">
                <a:solidFill>
                  <a:srgbClr val="000000"/>
                </a:solidFill>
              </a:defRPr>
            </a:pPr>
            <a:br/>
            <a:r>
              <a:t>N</a:t>
            </a:r>
            <a:r>
              <a:rPr baseline="-5998"/>
              <a:t>trk</a:t>
            </a:r>
            <a:r>
              <a:t> &gt; 110</a:t>
            </a:r>
          </a:p>
        </p:txBody>
      </p:sp>
      <p:sp>
        <p:nvSpPr>
          <p:cNvPr id="1030" name="Shape 1030"/>
          <p:cNvSpPr/>
          <p:nvPr/>
        </p:nvSpPr>
        <p:spPr>
          <a:xfrm>
            <a:off x="9561207" y="2507784"/>
            <a:ext cx="27826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p+p high multiplicity</a:t>
            </a:r>
          </a:p>
        </p:txBody>
      </p:sp>
      <p:pic>
        <p:nvPicPr>
          <p:cNvPr id="1031" name="Corr2D_T1Min30T1Max35_A1Min10A1Max15_FlowOrder0.pdf"/>
          <p:cNvPicPr>
            <a:picLocks noChangeAspect="1"/>
          </p:cNvPicPr>
          <p:nvPr/>
        </p:nvPicPr>
        <p:blipFill>
          <a:blip r:embed="rId4">
            <a:extLst/>
          </a:blip>
          <a:srcRect l="0" t="8306" r="72286" b="61841"/>
          <a:stretch>
            <a:fillRect/>
          </a:stretch>
        </p:blipFill>
        <p:spPr>
          <a:xfrm>
            <a:off x="210819" y="2961878"/>
            <a:ext cx="4509897" cy="3829837"/>
          </a:xfrm>
          <a:prstGeom prst="rect">
            <a:avLst/>
          </a:prstGeom>
          <a:ln w="12700">
            <a:miter lim="400000"/>
          </a:ln>
        </p:spPr>
      </p:pic>
      <p:sp>
        <p:nvSpPr>
          <p:cNvPr id="1032" name="Shape 1032"/>
          <p:cNvSpPr/>
          <p:nvPr/>
        </p:nvSpPr>
        <p:spPr>
          <a:xfrm>
            <a:off x="131486" y="3012590"/>
            <a:ext cx="254339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CMS, arXiv:1201.3158</a:t>
            </a:r>
          </a:p>
        </p:txBody>
      </p:sp>
      <p:sp>
        <p:nvSpPr>
          <p:cNvPr id="1033" name="Shape 1033"/>
          <p:cNvSpPr/>
          <p:nvPr/>
        </p:nvSpPr>
        <p:spPr>
          <a:xfrm>
            <a:off x="1413276" y="2507784"/>
            <a:ext cx="210517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Central Pb+Pb</a:t>
            </a:r>
          </a:p>
        </p:txBody>
      </p:sp>
      <p:sp>
        <p:nvSpPr>
          <p:cNvPr id="1034" name="Shape 1034"/>
          <p:cNvSpPr/>
          <p:nvPr/>
        </p:nvSpPr>
        <p:spPr>
          <a:xfrm>
            <a:off x="5519587" y="2507784"/>
            <a:ext cx="266372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p+p low multiplicity</a:t>
            </a:r>
          </a:p>
        </p:txBody>
      </p:sp>
      <p:grpSp>
        <p:nvGrpSpPr>
          <p:cNvPr id="1038" name="Group 1038"/>
          <p:cNvGrpSpPr/>
          <p:nvPr/>
        </p:nvGrpSpPr>
        <p:grpSpPr>
          <a:xfrm>
            <a:off x="2667125" y="5515973"/>
            <a:ext cx="8659078" cy="2831419"/>
            <a:chOff x="0" y="0"/>
            <a:chExt cx="8659077" cy="2831417"/>
          </a:xfrm>
        </p:grpSpPr>
        <p:sp>
          <p:nvSpPr>
            <p:cNvPr id="1035" name="Shape 1035"/>
            <p:cNvSpPr/>
            <p:nvPr/>
          </p:nvSpPr>
          <p:spPr>
            <a:xfrm>
              <a:off x="582175" y="2361517"/>
              <a:ext cx="8076903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Near-side long range correlation: indicates early time origin</a:t>
              </a:r>
            </a:p>
          </p:txBody>
        </p:sp>
        <p:sp>
          <p:nvSpPr>
            <p:cNvPr id="1036" name="Shape 1036"/>
            <p:cNvSpPr/>
            <p:nvPr/>
          </p:nvSpPr>
          <p:spPr>
            <a:xfrm flipH="1" flipV="1">
              <a:off x="0" y="-1"/>
              <a:ext cx="3416355" cy="2317151"/>
            </a:xfrm>
            <a:prstGeom prst="line">
              <a:avLst/>
            </a:prstGeom>
            <a:noFill/>
            <a:ln w="25400" cap="flat">
              <a:solidFill>
                <a:srgbClr val="101F98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1037" name="Shape 1037"/>
            <p:cNvSpPr/>
            <p:nvPr/>
          </p:nvSpPr>
          <p:spPr>
            <a:xfrm flipV="1">
              <a:off x="5357818" y="185773"/>
              <a:ext cx="2422302" cy="2125168"/>
            </a:xfrm>
            <a:prstGeom prst="line">
              <a:avLst/>
            </a:prstGeom>
            <a:noFill/>
            <a:ln w="25400" cap="flat">
              <a:solidFill>
                <a:srgbClr val="101F98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sp>
        <p:nvSpPr>
          <p:cNvPr id="1039" name="Shape 1039"/>
          <p:cNvSpPr/>
          <p:nvPr/>
        </p:nvSpPr>
        <p:spPr>
          <a:xfrm>
            <a:off x="3924412" y="8482575"/>
            <a:ext cx="612085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Seen in high-multiplicity pp and p+Pb events</a:t>
            </a:r>
          </a:p>
        </p:txBody>
      </p:sp>
      <p:sp>
        <p:nvSpPr>
          <p:cNvPr id="1040" name="Shape 1040"/>
          <p:cNvSpPr/>
          <p:nvPr/>
        </p:nvSpPr>
        <p:spPr>
          <a:xfrm>
            <a:off x="7718688" y="3530725"/>
            <a:ext cx="163078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t>1 &lt; p</a:t>
            </a:r>
            <a:r>
              <a:rPr baseline="-5999"/>
              <a:t>T</a:t>
            </a:r>
            <a:r>
              <a:t> &lt; 3 GeV</a:t>
            </a:r>
          </a:p>
        </p:txBody>
      </p:sp>
      <p:grpSp>
        <p:nvGrpSpPr>
          <p:cNvPr id="1050" name="Group 1050"/>
          <p:cNvGrpSpPr/>
          <p:nvPr/>
        </p:nvGrpSpPr>
        <p:grpSpPr>
          <a:xfrm>
            <a:off x="62290" y="889091"/>
            <a:ext cx="2681786" cy="1602838"/>
            <a:chOff x="0" y="0"/>
            <a:chExt cx="2681784" cy="1602836"/>
          </a:xfrm>
        </p:grpSpPr>
        <p:sp>
          <p:nvSpPr>
            <p:cNvPr id="1041" name="Shape 1041"/>
            <p:cNvSpPr/>
            <p:nvPr/>
          </p:nvSpPr>
          <p:spPr>
            <a:xfrm>
              <a:off x="1394768" y="188569"/>
              <a:ext cx="1287017" cy="745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6559" tIns="66559" rIns="66559" bIns="66559" numCol="1" anchor="t">
              <a:noAutofit/>
            </a:bodyPr>
            <a:lstStyle/>
            <a:p>
              <a:pPr algn="ctr" defTabSz="650240">
                <a:lnSpc>
                  <a:spcPct val="93000"/>
                </a:lnSpc>
                <a:tabLst>
                  <a:tab pos="1295400" algn="l"/>
                  <a:tab pos="2590800" algn="l"/>
                  <a:tab pos="3898900" algn="l"/>
                  <a:tab pos="5194300" algn="l"/>
                  <a:tab pos="6502400" algn="l"/>
                  <a:tab pos="7797800" algn="l"/>
                  <a:tab pos="9093200" algn="l"/>
                  <a:tab pos="10401300" algn="l"/>
                  <a:tab pos="11696700" algn="l"/>
                  <a:tab pos="13004800" algn="l"/>
                  <a:tab pos="14300200" algn="l"/>
                </a:tabLst>
                <a:defRPr sz="16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Near side</a:t>
              </a:r>
              <a:endPara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</a:endParaRPr>
            </a:p>
            <a:p>
              <a:pPr algn="ctr" defTabSz="650240">
                <a:lnSpc>
                  <a:spcPct val="93000"/>
                </a:lnSpc>
                <a:tabLst>
                  <a:tab pos="1295400" algn="l"/>
                  <a:tab pos="2590800" algn="l"/>
                  <a:tab pos="3898900" algn="l"/>
                  <a:tab pos="5194300" algn="l"/>
                  <a:tab pos="6502400" algn="l"/>
                  <a:tab pos="7797800" algn="l"/>
                  <a:tab pos="9093200" algn="l"/>
                  <a:tab pos="10401300" algn="l"/>
                  <a:tab pos="11696700" algn="l"/>
                  <a:tab pos="13004800" algn="l"/>
                  <a:tab pos="14300200" algn="l"/>
                </a:tabLst>
                <a:defRPr sz="16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associated</a:t>
              </a:r>
            </a:p>
          </p:txBody>
        </p:sp>
        <p:sp>
          <p:nvSpPr>
            <p:cNvPr id="1042" name="Shape 1042"/>
            <p:cNvSpPr/>
            <p:nvPr/>
          </p:nvSpPr>
          <p:spPr>
            <a:xfrm>
              <a:off x="1294448" y="907488"/>
              <a:ext cx="214105" cy="601065"/>
            </a:xfrm>
            <a:prstGeom prst="line">
              <a:avLst/>
            </a:prstGeom>
            <a:noFill/>
            <a:ln w="38100" cap="flat">
              <a:solidFill>
                <a:srgbClr val="00009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Shape 1043"/>
            <p:cNvSpPr/>
            <p:nvPr/>
          </p:nvSpPr>
          <p:spPr>
            <a:xfrm flipH="1" flipV="1">
              <a:off x="471422" y="565707"/>
              <a:ext cx="823026" cy="341782"/>
            </a:xfrm>
            <a:prstGeom prst="line">
              <a:avLst/>
            </a:prstGeom>
            <a:noFill/>
            <a:ln w="38100" cap="flat">
              <a:solidFill>
                <a:srgbClr val="00009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Shape 1044"/>
            <p:cNvSpPr/>
            <p:nvPr/>
          </p:nvSpPr>
          <p:spPr>
            <a:xfrm flipH="1" flipV="1">
              <a:off x="663920" y="200354"/>
              <a:ext cx="632493" cy="709099"/>
            </a:xfrm>
            <a:prstGeom prst="line">
              <a:avLst/>
            </a:prstGeom>
            <a:noFill/>
            <a:ln w="38100" cap="flat">
              <a:solidFill>
                <a:srgbClr val="99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Shape 1045"/>
            <p:cNvSpPr/>
            <p:nvPr/>
          </p:nvSpPr>
          <p:spPr>
            <a:xfrm flipH="1" flipV="1">
              <a:off x="1213913" y="359459"/>
              <a:ext cx="82500" cy="549994"/>
            </a:xfrm>
            <a:prstGeom prst="line">
              <a:avLst/>
            </a:prstGeom>
            <a:noFill/>
            <a:ln w="38100" cap="flat">
              <a:solidFill>
                <a:srgbClr val="00009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Shape 1046"/>
            <p:cNvSpPr/>
            <p:nvPr/>
          </p:nvSpPr>
          <p:spPr>
            <a:xfrm>
              <a:off x="0" y="0"/>
              <a:ext cx="75624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6559" tIns="66559" rIns="66559" bIns="66559" numCol="1" anchor="t">
              <a:noAutofit/>
            </a:bodyPr>
            <a:lstStyle>
              <a:lvl1pPr defTabSz="650240">
                <a:lnSpc>
                  <a:spcPct val="93000"/>
                </a:lnSpc>
                <a:tabLst>
                  <a:tab pos="1295400" algn="l"/>
                  <a:tab pos="2590800" algn="l"/>
                  <a:tab pos="3898900" algn="l"/>
                  <a:tab pos="5194300" algn="l"/>
                  <a:tab pos="6502400" algn="l"/>
                  <a:tab pos="7797800" algn="l"/>
                  <a:tab pos="9093200" algn="l"/>
                  <a:tab pos="10401300" algn="l"/>
                  <a:tab pos="11696700" algn="l"/>
                  <a:tab pos="13004800" algn="l"/>
                  <a:tab pos="14300200" algn="l"/>
                </a:tabLst>
                <a:defRPr sz="1600">
                  <a:solidFill>
                    <a:srgbClr val="990000"/>
                  </a:solidFill>
                  <a:uFill>
                    <a:solidFill>
                      <a:srgbClr val="99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solidFill>
                    <a:srgbClr val="990000"/>
                  </a:solidFill>
                  <a:uFill>
                    <a:solidFill>
                      <a:srgbClr val="9900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trigger</a:t>
              </a:r>
            </a:p>
          </p:txBody>
        </p:sp>
        <p:sp>
          <p:nvSpPr>
            <p:cNvPr id="1047" name="Shape 1047"/>
            <p:cNvSpPr/>
            <p:nvPr/>
          </p:nvSpPr>
          <p:spPr>
            <a:xfrm flipV="1">
              <a:off x="170890" y="909452"/>
              <a:ext cx="1044988" cy="196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Shape 1048"/>
            <p:cNvSpPr/>
            <p:nvPr/>
          </p:nvSpPr>
          <p:spPr>
            <a:xfrm flipH="1" flipV="1">
              <a:off x="1319983" y="909452"/>
              <a:ext cx="976239" cy="785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Shape 1049"/>
            <p:cNvSpPr/>
            <p:nvPr/>
          </p:nvSpPr>
          <p:spPr>
            <a:xfrm flipH="1">
              <a:off x="942845" y="901595"/>
              <a:ext cx="335889" cy="701242"/>
            </a:xfrm>
            <a:prstGeom prst="line">
              <a:avLst/>
            </a:prstGeom>
            <a:noFill/>
            <a:ln w="38100" cap="flat">
              <a:solidFill>
                <a:srgbClr val="00009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8" grpId="1"/>
      <p:bldP build="whole" bldLvl="1" animBg="1" rev="0" advAuto="0" spid="1039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245" y="123094"/>
            <a:ext cx="2545233" cy="2433827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Shape 10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Two-particle correlations</a:t>
            </a:r>
          </a:p>
        </p:txBody>
      </p:sp>
      <p:sp>
        <p:nvSpPr>
          <p:cNvPr id="1054" name="Shape 105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55" name="Shape 1055"/>
          <p:cNvSpPr/>
          <p:nvPr/>
        </p:nvSpPr>
        <p:spPr>
          <a:xfrm>
            <a:off x="9234118" y="1701799"/>
            <a:ext cx="227513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ATLAS-CONF-2016-026</a:t>
            </a:r>
          </a:p>
        </p:txBody>
      </p:sp>
      <p:pic>
        <p:nvPicPr>
          <p:cNvPr id="1056" name="ATLAS_ppb_dphi_flow_CONF-2016-026_fig_05.pdf"/>
          <p:cNvPicPr>
            <a:picLocks noChangeAspect="1"/>
          </p:cNvPicPr>
          <p:nvPr/>
        </p:nvPicPr>
        <p:blipFill>
          <a:blip r:embed="rId3">
            <a:extLst/>
          </a:blip>
          <a:srcRect l="50374" t="62862" r="0" b="0"/>
          <a:stretch>
            <a:fillRect/>
          </a:stretch>
        </p:blipFill>
        <p:spPr>
          <a:xfrm>
            <a:off x="6670228" y="3058716"/>
            <a:ext cx="5690175" cy="4258189"/>
          </a:xfrm>
          <a:prstGeom prst="rect">
            <a:avLst/>
          </a:prstGeom>
          <a:ln w="12700">
            <a:miter lim="400000"/>
          </a:ln>
        </p:spPr>
      </p:pic>
      <p:sp>
        <p:nvSpPr>
          <p:cNvPr id="1057" name="Shape 1057"/>
          <p:cNvSpPr/>
          <p:nvPr/>
        </p:nvSpPr>
        <p:spPr>
          <a:xfrm>
            <a:off x="8235850" y="2409973"/>
            <a:ext cx="305335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High-multiplicity p+Pb</a:t>
            </a:r>
          </a:p>
        </p:txBody>
      </p:sp>
      <p:pic>
        <p:nvPicPr>
          <p:cNvPr id="1058" name="atlas_pp_dphi_flow_CONF-2016-026_fig_04.pdf"/>
          <p:cNvPicPr>
            <a:picLocks noChangeAspect="1"/>
          </p:cNvPicPr>
          <p:nvPr/>
        </p:nvPicPr>
        <p:blipFill>
          <a:blip r:embed="rId4">
            <a:extLst/>
          </a:blip>
          <a:srcRect l="50125" t="63060" r="0" b="0"/>
          <a:stretch>
            <a:fillRect/>
          </a:stretch>
        </p:blipFill>
        <p:spPr>
          <a:xfrm>
            <a:off x="391219" y="3018680"/>
            <a:ext cx="5742892" cy="4253535"/>
          </a:xfrm>
          <a:prstGeom prst="rect">
            <a:avLst/>
          </a:prstGeom>
          <a:ln w="12700">
            <a:miter lim="400000"/>
          </a:ln>
        </p:spPr>
      </p:pic>
      <p:sp>
        <p:nvSpPr>
          <p:cNvPr id="1059" name="Shape 1059"/>
          <p:cNvSpPr/>
          <p:nvPr/>
        </p:nvSpPr>
        <p:spPr>
          <a:xfrm>
            <a:off x="1987450" y="2397273"/>
            <a:ext cx="285006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High-multiplicity p+p</a:t>
            </a:r>
          </a:p>
        </p:txBody>
      </p:sp>
      <p:sp>
        <p:nvSpPr>
          <p:cNvPr id="1060" name="Shape 1060"/>
          <p:cNvSpPr/>
          <p:nvPr/>
        </p:nvSpPr>
        <p:spPr>
          <a:xfrm>
            <a:off x="2453159" y="7486915"/>
            <a:ext cx="855062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Clear change in shape from low multiplicity to high multiplicity: </a:t>
            </a:r>
            <a:br/>
            <a:r>
              <a:t>no near-side peak in low multiplicity events</a:t>
            </a:r>
          </a:p>
        </p:txBody>
      </p:sp>
      <p:sp>
        <p:nvSpPr>
          <p:cNvPr id="1061" name="Shape 1061"/>
          <p:cNvSpPr/>
          <p:nvPr/>
        </p:nvSpPr>
        <p:spPr>
          <a:xfrm>
            <a:off x="2267658" y="8311753"/>
            <a:ext cx="915278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>
                <a:solidFill>
                  <a:srgbClr val="9A251C"/>
                </a:solidFill>
              </a:defRPr>
            </a:lvl1pPr>
          </a:lstStyle>
          <a:p>
            <a:pPr/>
            <a:r>
              <a:t>Away-side also affected: well described by dipole term (cos (2 Δ𝜑))</a:t>
            </a:r>
          </a:p>
        </p:txBody>
      </p:sp>
      <p:sp>
        <p:nvSpPr>
          <p:cNvPr id="1062" name="Shape 1062"/>
          <p:cNvSpPr/>
          <p:nvPr/>
        </p:nvSpPr>
        <p:spPr>
          <a:xfrm>
            <a:off x="1364613" y="3889821"/>
            <a:ext cx="144631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pPr/>
            <a:r>
              <a:t>2 &lt; |Δη| &lt; 5</a:t>
            </a:r>
          </a:p>
        </p:txBody>
      </p:sp>
      <p:sp>
        <p:nvSpPr>
          <p:cNvPr id="1063" name="Shape 1063"/>
          <p:cNvSpPr/>
          <p:nvPr/>
        </p:nvSpPr>
        <p:spPr>
          <a:xfrm>
            <a:off x="2858729" y="8778872"/>
            <a:ext cx="79706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Smooth evolution from pp to p+Pb: effect stronger in p+Pb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Shape 10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Changing the projectile</a:t>
            </a:r>
          </a:p>
        </p:txBody>
      </p:sp>
      <p:sp>
        <p:nvSpPr>
          <p:cNvPr id="1066" name="Shape 106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67" name="Shape 1067"/>
          <p:cNvSpPr/>
          <p:nvPr/>
        </p:nvSpPr>
        <p:spPr>
          <a:xfrm>
            <a:off x="2343134" y="1352549"/>
            <a:ext cx="1096977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B Schenke</a:t>
            </a:r>
          </a:p>
        </p:txBody>
      </p:sp>
      <p:sp>
        <p:nvSpPr>
          <p:cNvPr id="1068" name="Shape 1068"/>
          <p:cNvSpPr/>
          <p:nvPr/>
        </p:nvSpPr>
        <p:spPr>
          <a:xfrm>
            <a:off x="212226" y="7596830"/>
            <a:ext cx="580161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RHIC has collided a variety of small </a:t>
            </a:r>
            <a:br/>
            <a:r>
              <a:t>nuclei with Au to explore geometric effects</a:t>
            </a:r>
          </a:p>
        </p:txBody>
      </p:sp>
      <p:sp>
        <p:nvSpPr>
          <p:cNvPr id="1069" name="Shape 1069"/>
          <p:cNvSpPr/>
          <p:nvPr/>
        </p:nvSpPr>
        <p:spPr>
          <a:xfrm>
            <a:off x="3097975" y="8566491"/>
            <a:ext cx="72920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aseline="31999"/>
              <a:t>3</a:t>
            </a:r>
            <a:r>
              <a:t>He gives explicit triangular contribution in initial state</a:t>
            </a:r>
          </a:p>
        </p:txBody>
      </p:sp>
      <p:grpSp>
        <p:nvGrpSpPr>
          <p:cNvPr id="1072" name="Group 1072"/>
          <p:cNvGrpSpPr/>
          <p:nvPr/>
        </p:nvGrpSpPr>
        <p:grpSpPr>
          <a:xfrm>
            <a:off x="832267" y="1794042"/>
            <a:ext cx="3543325" cy="5873751"/>
            <a:chOff x="0" y="0"/>
            <a:chExt cx="3543324" cy="5873750"/>
          </a:xfrm>
        </p:grpSpPr>
        <p:pic>
          <p:nvPicPr>
            <p:cNvPr id="1070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8838" t="0" r="0" b="0"/>
            <a:stretch>
              <a:fillRect/>
            </a:stretch>
          </p:blipFill>
          <p:spPr>
            <a:xfrm>
              <a:off x="950655" y="34"/>
              <a:ext cx="2592670" cy="58737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1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87620" b="0"/>
            <a:stretch>
              <a:fillRect/>
            </a:stretch>
          </p:blipFill>
          <p:spPr>
            <a:xfrm>
              <a:off x="0" y="0"/>
              <a:ext cx="1030032" cy="58737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73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1022" y="2040950"/>
            <a:ext cx="5564702" cy="5188266"/>
          </a:xfrm>
          <a:prstGeom prst="rect">
            <a:avLst/>
          </a:prstGeom>
          <a:ln w="12700">
            <a:miter lim="400000"/>
          </a:ln>
        </p:spPr>
      </p:pic>
      <p:sp>
        <p:nvSpPr>
          <p:cNvPr id="1074" name="Shape 1074"/>
          <p:cNvSpPr/>
          <p:nvPr/>
        </p:nvSpPr>
        <p:spPr>
          <a:xfrm>
            <a:off x="7335082" y="1577646"/>
            <a:ext cx="315545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i="1"/>
              <a:t>v</a:t>
            </a:r>
            <a:r>
              <a:rPr baseline="-5999"/>
              <a:t>2</a:t>
            </a:r>
            <a:r>
              <a:t> and </a:t>
            </a:r>
            <a:r>
              <a:rPr i="1"/>
              <a:t>v</a:t>
            </a:r>
            <a:r>
              <a:rPr baseline="-5999"/>
              <a:t>3</a:t>
            </a:r>
            <a:r>
              <a:t> from </a:t>
            </a:r>
            <a:r>
              <a:rPr baseline="31999"/>
              <a:t>3</a:t>
            </a:r>
            <a:r>
              <a:t>He+Au</a:t>
            </a:r>
          </a:p>
        </p:txBody>
      </p:sp>
      <p:sp>
        <p:nvSpPr>
          <p:cNvPr id="1075" name="Shape 1075"/>
          <p:cNvSpPr/>
          <p:nvPr/>
        </p:nvSpPr>
        <p:spPr>
          <a:xfrm>
            <a:off x="6307201" y="7227930"/>
            <a:ext cx="52537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Sizeable </a:t>
            </a:r>
            <a:r>
              <a:rPr i="1"/>
              <a:t>v</a:t>
            </a:r>
            <a:r>
              <a:rPr baseline="-5999"/>
              <a:t>3</a:t>
            </a:r>
            <a:r>
              <a:t> contribution seen with </a:t>
            </a:r>
            <a:r>
              <a:rPr baseline="31999"/>
              <a:t>3</a:t>
            </a:r>
            <a:r>
              <a:t>He</a:t>
            </a:r>
          </a:p>
        </p:txBody>
      </p:sp>
      <p:sp>
        <p:nvSpPr>
          <p:cNvPr id="1076" name="Shape 1076"/>
          <p:cNvSpPr/>
          <p:nvPr/>
        </p:nvSpPr>
        <p:spPr>
          <a:xfrm>
            <a:off x="3453432" y="8975255"/>
            <a:ext cx="617413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>
                <a:solidFill>
                  <a:srgbClr val="9A251C"/>
                </a:solidFill>
              </a:defRPr>
            </a:lvl1pPr>
          </a:lstStyle>
          <a:p>
            <a:pPr/>
            <a:r>
              <a:t> Effect is driven by initial spatial configuration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04576" y="1093356"/>
            <a:ext cx="4149583" cy="3260916"/>
          </a:xfrm>
          <a:prstGeom prst="rect">
            <a:avLst/>
          </a:prstGeom>
          <a:ln w="12700">
            <a:miter lim="400000"/>
          </a:ln>
        </p:spPr>
      </p:pic>
      <p:sp>
        <p:nvSpPr>
          <p:cNvPr id="1079" name="Shape 10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365"/>
            </a:lvl1pPr>
          </a:lstStyle>
          <a:p>
            <a:pPr/>
            <a:r>
              <a:t>Flow in small systems: comparisons to hydro</a:t>
            </a:r>
          </a:p>
        </p:txBody>
      </p:sp>
      <p:sp>
        <p:nvSpPr>
          <p:cNvPr id="1080" name="Shape 108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8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6209" y="6698597"/>
            <a:ext cx="4149583" cy="2916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8031" y="4247408"/>
            <a:ext cx="4022673" cy="2643549"/>
          </a:xfrm>
          <a:prstGeom prst="rect">
            <a:avLst/>
          </a:prstGeom>
          <a:ln w="12700">
            <a:miter lim="400000"/>
          </a:ln>
        </p:spPr>
      </p:pic>
      <p:sp>
        <p:nvSpPr>
          <p:cNvPr id="1083" name="Shape 1083"/>
          <p:cNvSpPr/>
          <p:nvPr/>
        </p:nvSpPr>
        <p:spPr>
          <a:xfrm rot="5400000">
            <a:off x="11506759" y="7741635"/>
            <a:ext cx="253116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Romatschke, EPJC75, 305</a:t>
            </a:r>
          </a:p>
        </p:txBody>
      </p:sp>
      <p:sp>
        <p:nvSpPr>
          <p:cNvPr id="1084" name="Shape 1084"/>
          <p:cNvSpPr/>
          <p:nvPr/>
        </p:nvSpPr>
        <p:spPr>
          <a:xfrm rot="5400000">
            <a:off x="9359797" y="3856966"/>
            <a:ext cx="682508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Kozlov et al, Nucl. Phys. A931 (2014)</a:t>
            </a:r>
          </a:p>
        </p:txBody>
      </p:sp>
      <p:sp>
        <p:nvSpPr>
          <p:cNvPr id="1085" name="Shape 1085"/>
          <p:cNvSpPr/>
          <p:nvPr/>
        </p:nvSpPr>
        <p:spPr>
          <a:xfrm>
            <a:off x="484974" y="4763593"/>
            <a:ext cx="572214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>
                <a:solidFill>
                  <a:srgbClr val="9A251C"/>
                </a:solidFill>
              </a:defRPr>
            </a:lvl1pPr>
          </a:lstStyle>
          <a:p>
            <a:pPr/>
            <a:r>
              <a:t>Why would the system behave as a fluid?</a:t>
            </a:r>
          </a:p>
        </p:txBody>
      </p:sp>
      <p:sp>
        <p:nvSpPr>
          <p:cNvPr id="1086" name="Shape 1086"/>
          <p:cNvSpPr/>
          <p:nvPr/>
        </p:nvSpPr>
        <p:spPr>
          <a:xfrm>
            <a:off x="456052" y="5597218"/>
            <a:ext cx="7077839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6333" indent="-296333">
              <a:buSzPct val="75000"/>
              <a:buChar char="•"/>
              <a:defRPr sz="2200"/>
            </a:pPr>
            <a:r>
              <a:t>Hydrodynamisation (isotropisation) of a dense gluon system?</a:t>
            </a:r>
          </a:p>
          <a:p>
            <a:pPr marL="296333" indent="-296333">
              <a:buSzPct val="75000"/>
              <a:buChar char="•"/>
              <a:defRPr sz="2200"/>
            </a:pPr>
            <a:r>
              <a:t>Partonic/hadronic rescattering?</a:t>
            </a:r>
          </a:p>
          <a:p>
            <a:pPr marL="296333" indent="-296333">
              <a:buSzPct val="75000"/>
              <a:buChar char="•"/>
              <a:defRPr sz="2200"/>
            </a:pPr>
            <a:r>
              <a:t>How many scatterings/what density is needed to approximate fluid behaviour?</a:t>
            </a:r>
          </a:p>
        </p:txBody>
      </p:sp>
      <p:sp>
        <p:nvSpPr>
          <p:cNvPr id="1087" name="Shape 1087"/>
          <p:cNvSpPr/>
          <p:nvPr/>
        </p:nvSpPr>
        <p:spPr>
          <a:xfrm>
            <a:off x="1535353" y="7713543"/>
            <a:ext cx="470579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Many recent developments; </a:t>
            </a:r>
            <a:br/>
            <a:r>
              <a:t>active discussion on interpretation</a:t>
            </a:r>
          </a:p>
        </p:txBody>
      </p:sp>
      <p:sp>
        <p:nvSpPr>
          <p:cNvPr id="1088" name="Shape 1088"/>
          <p:cNvSpPr/>
          <p:nvPr/>
        </p:nvSpPr>
        <p:spPr>
          <a:xfrm>
            <a:off x="605777" y="1734908"/>
            <a:ext cx="5773342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Many aspects of the observed ridge have </a:t>
            </a:r>
            <a:br/>
            <a:r>
              <a:t>a </a:t>
            </a:r>
            <a:r>
              <a:rPr>
                <a:solidFill>
                  <a:srgbClr val="9A251C"/>
                </a:solidFill>
              </a:rPr>
              <a:t>natural explanation in hydrodynamics</a:t>
            </a:r>
            <a:r>
              <a:t>:</a:t>
            </a:r>
          </a:p>
          <a:p>
            <a:pPr marL="296333" indent="-296333">
              <a:buSzPct val="75000"/>
              <a:buChar char="•"/>
            </a:pPr>
            <a:r>
              <a:t>Long range correlation</a:t>
            </a:r>
          </a:p>
          <a:p>
            <a:pPr marL="296333" indent="-296333">
              <a:buSzPct val="75000"/>
              <a:buChar char="•"/>
            </a:pPr>
            <a:r>
              <a:t>2- and 3-fold symmetries</a:t>
            </a:r>
          </a:p>
          <a:p>
            <a:pPr marL="296333" indent="-296333">
              <a:buSzPct val="75000"/>
              <a:buChar char="•"/>
            </a:pPr>
            <a:r>
              <a:t>Dependence on initial geometry</a:t>
            </a:r>
          </a:p>
          <a:p>
            <a:pPr marL="296333" indent="-296333">
              <a:buSzPct val="75000"/>
              <a:buChar char="•"/>
            </a:pPr>
            <a:r>
              <a:t>Particle mass dependence</a:t>
            </a:r>
          </a:p>
        </p:txBody>
      </p:sp>
      <p:sp>
        <p:nvSpPr>
          <p:cNvPr id="1089" name="Shape 1089"/>
          <p:cNvSpPr/>
          <p:nvPr/>
        </p:nvSpPr>
        <p:spPr>
          <a:xfrm>
            <a:off x="470418" y="5169132"/>
            <a:ext cx="604406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A251C"/>
                </a:solidFill>
              </a:defRPr>
            </a:lvl1pPr>
          </a:lstStyle>
          <a:p>
            <a:pPr/>
            <a:r>
              <a:t>Is there enough time, volume to thermalise?</a:t>
            </a:r>
          </a:p>
        </p:txBody>
      </p:sp>
      <p:sp>
        <p:nvSpPr>
          <p:cNvPr id="1090" name="Shape 1090"/>
          <p:cNvSpPr/>
          <p:nvPr/>
        </p:nvSpPr>
        <p:spPr>
          <a:xfrm>
            <a:off x="1188594" y="8622461"/>
            <a:ext cx="56127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2016 p+Pb run to shed more light on this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Shape 10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Hydro fit model parameters</a:t>
            </a:r>
          </a:p>
        </p:txBody>
      </p:sp>
      <p:sp>
        <p:nvSpPr>
          <p:cNvPr id="1093" name="Shape 109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94" name="Screen Shot 2016-11-03 at 08.41.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1454" y="2241550"/>
            <a:ext cx="7632701" cy="5270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5" name="Shape 1095"/>
          <p:cNvSpPr/>
          <p:nvPr/>
        </p:nvSpPr>
        <p:spPr>
          <a:xfrm>
            <a:off x="8213980" y="1879565"/>
            <a:ext cx="360426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J. E. Bernhard et al, arXiv: 1605.03954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/>
          <p:nvPr>
            <p:ph type="sldNum" sz="quarter" idx="2"/>
          </p:nvPr>
        </p:nvSpPr>
        <p:spPr>
          <a:xfrm>
            <a:off x="12706663" y="9274951"/>
            <a:ext cx="298138" cy="4511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9" name="Shape 399"/>
          <p:cNvSpPr/>
          <p:nvPr>
            <p:ph type="title"/>
          </p:nvPr>
        </p:nvSpPr>
        <p:spPr>
          <a:xfrm>
            <a:off x="975359" y="-325121"/>
            <a:ext cx="11054082" cy="1625601"/>
          </a:xfrm>
          <a:prstGeom prst="rect">
            <a:avLst/>
          </a:prstGeom>
        </p:spPr>
        <p:txBody>
          <a:bodyPr/>
          <a:lstStyle>
            <a:lvl1pPr>
              <a:lnSpc>
                <a:spcPct val="93000"/>
              </a:lnSpc>
            </a:lvl1pPr>
          </a:lstStyle>
          <a:p>
            <a:pPr/>
            <a:r>
              <a:t>Detector example: ALICE</a:t>
            </a:r>
          </a:p>
        </p:txBody>
      </p:sp>
      <p:pic>
        <p:nvPicPr>
          <p:cNvPr id="400" name="ALICE-SetUp-NewSimple_small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4213" y="1625599"/>
            <a:ext cx="9536854" cy="6996855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Shape 401"/>
          <p:cNvSpPr/>
          <p:nvPr/>
        </p:nvSpPr>
        <p:spPr>
          <a:xfrm>
            <a:off x="9991742" y="7477760"/>
            <a:ext cx="2802010" cy="8577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Forward muon arm</a:t>
            </a:r>
          </a:p>
          <a:p>
            <a:pPr algn="ctr"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-4 &lt;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η</a:t>
            </a:r>
            <a:r>
              <a:t> &lt; -2.5</a:t>
            </a:r>
          </a:p>
        </p:txBody>
      </p:sp>
      <p:sp>
        <p:nvSpPr>
          <p:cNvPr id="402" name="Shape 402"/>
          <p:cNvSpPr/>
          <p:nvPr/>
        </p:nvSpPr>
        <p:spPr>
          <a:xfrm>
            <a:off x="8994986" y="1733973"/>
            <a:ext cx="3142828" cy="21674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403" name="Shape 403"/>
          <p:cNvSpPr/>
          <p:nvPr/>
        </p:nvSpPr>
        <p:spPr>
          <a:xfrm>
            <a:off x="1506748" y="8887862"/>
            <a:ext cx="10224217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e.g. 2015: 100M hadronic Pb+Pb collisions, 800M p+p collisions</a:t>
            </a:r>
          </a:p>
        </p:txBody>
      </p:sp>
      <p:grpSp>
        <p:nvGrpSpPr>
          <p:cNvPr id="407" name="Group 407"/>
          <p:cNvGrpSpPr/>
          <p:nvPr/>
        </p:nvGrpSpPr>
        <p:grpSpPr>
          <a:xfrm>
            <a:off x="866986" y="1300479"/>
            <a:ext cx="4985175" cy="3793068"/>
            <a:chOff x="0" y="0"/>
            <a:chExt cx="4985173" cy="3793066"/>
          </a:xfrm>
        </p:grpSpPr>
        <p:sp>
          <p:nvSpPr>
            <p:cNvPr id="404" name="Shape 404"/>
            <p:cNvSpPr/>
            <p:nvPr/>
          </p:nvSpPr>
          <p:spPr>
            <a:xfrm>
              <a:off x="0" y="0"/>
              <a:ext cx="2310877" cy="1924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marL="241582" indent="-241582" defTabSz="1300480">
                <a:defRPr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Central tracker:</a:t>
              </a:r>
            </a:p>
            <a:p>
              <a:pPr marL="241582" indent="-241582" defTabSz="1300480">
                <a:defRPr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|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η</a:t>
              </a:r>
              <a:r>
                <a:t>| &lt; 0.9</a:t>
              </a:r>
            </a:p>
            <a:p>
              <a:pPr marL="241582" indent="-241582" defTabSz="1300480">
                <a:defRPr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High resolution</a:t>
              </a:r>
            </a:p>
            <a:p>
              <a:pPr marL="226483" indent="-226483" defTabSz="1300480">
                <a:buSzPct val="100000"/>
                <a:buChar char="•"/>
                <a:defRPr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TPC</a:t>
              </a:r>
            </a:p>
            <a:p>
              <a:pPr marL="226483" indent="-226483" defTabSz="1300480">
                <a:buSzPct val="100000"/>
                <a:buChar char="•"/>
                <a:defRPr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ITS</a:t>
              </a:r>
            </a:p>
          </p:txBody>
        </p:sp>
        <p:sp>
          <p:nvSpPr>
            <p:cNvPr id="405" name="Shape 405"/>
            <p:cNvSpPr/>
            <p:nvPr/>
          </p:nvSpPr>
          <p:spPr>
            <a:xfrm>
              <a:off x="1083733" y="1408853"/>
              <a:ext cx="3901441" cy="1842347"/>
            </a:xfrm>
            <a:prstGeom prst="line">
              <a:avLst/>
            </a:prstGeom>
            <a:noFill/>
            <a:ln w="25400" cap="flat">
              <a:solidFill>
                <a:srgbClr val="0000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6" name="Shape 406"/>
            <p:cNvSpPr/>
            <p:nvPr/>
          </p:nvSpPr>
          <p:spPr>
            <a:xfrm>
              <a:off x="1083733" y="1842346"/>
              <a:ext cx="3467948" cy="1950721"/>
            </a:xfrm>
            <a:prstGeom prst="line">
              <a:avLst/>
            </a:prstGeom>
            <a:noFill/>
            <a:ln w="25400" cap="flat">
              <a:solidFill>
                <a:srgbClr val="0000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11" name="Group 411"/>
          <p:cNvGrpSpPr/>
          <p:nvPr/>
        </p:nvGrpSpPr>
        <p:grpSpPr>
          <a:xfrm>
            <a:off x="216746" y="4743591"/>
            <a:ext cx="4443308" cy="1898077"/>
            <a:chOff x="0" y="0"/>
            <a:chExt cx="4443306" cy="1898076"/>
          </a:xfrm>
        </p:grpSpPr>
        <p:sp>
          <p:nvSpPr>
            <p:cNvPr id="408" name="Shape 408"/>
            <p:cNvSpPr/>
            <p:nvPr/>
          </p:nvSpPr>
          <p:spPr>
            <a:xfrm>
              <a:off x="0" y="0"/>
              <a:ext cx="3022870" cy="1898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marL="155786" indent="-155786" defTabSz="1300480">
                <a:defRPr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Particle identification</a:t>
              </a:r>
            </a:p>
            <a:p>
              <a:pPr marL="146050" indent="-146050" defTabSz="1300480">
                <a:buSzPct val="100000"/>
                <a:buChar char="•"/>
                <a:defRPr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HMPID </a:t>
              </a:r>
            </a:p>
            <a:p>
              <a:pPr marL="146050" indent="-146050" defTabSz="1300480">
                <a:buSzPct val="100000"/>
                <a:buChar char="•"/>
                <a:defRPr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TRD</a:t>
              </a:r>
            </a:p>
            <a:p>
              <a:pPr marL="146050" indent="-146050" defTabSz="1300480">
                <a:buSzPct val="100000"/>
                <a:buChar char="•"/>
                <a:defRPr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TOF</a:t>
              </a:r>
            </a:p>
          </p:txBody>
        </p:sp>
        <p:sp>
          <p:nvSpPr>
            <p:cNvPr id="409" name="Shape 409"/>
            <p:cNvSpPr/>
            <p:nvPr/>
          </p:nvSpPr>
          <p:spPr>
            <a:xfrm flipV="1">
              <a:off x="1083733" y="1216942"/>
              <a:ext cx="3142827" cy="216747"/>
            </a:xfrm>
            <a:prstGeom prst="line">
              <a:avLst/>
            </a:prstGeom>
            <a:noFill/>
            <a:ln w="25400" cap="flat">
              <a:solidFill>
                <a:srgbClr val="0000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0" name="Shape 410"/>
            <p:cNvSpPr/>
            <p:nvPr/>
          </p:nvSpPr>
          <p:spPr>
            <a:xfrm flipV="1">
              <a:off x="1517226" y="349955"/>
              <a:ext cx="2926081" cy="216748"/>
            </a:xfrm>
            <a:prstGeom prst="line">
              <a:avLst/>
            </a:prstGeom>
            <a:noFill/>
            <a:ln w="25400" cap="flat">
              <a:solidFill>
                <a:srgbClr val="0000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15" name="Group 415"/>
          <p:cNvGrpSpPr/>
          <p:nvPr/>
        </p:nvGrpSpPr>
        <p:grpSpPr>
          <a:xfrm>
            <a:off x="4985173" y="1300479"/>
            <a:ext cx="6967312" cy="4985175"/>
            <a:chOff x="0" y="0"/>
            <a:chExt cx="6967311" cy="4985173"/>
          </a:xfrm>
        </p:grpSpPr>
        <p:sp>
          <p:nvSpPr>
            <p:cNvPr id="412" name="Shape 412"/>
            <p:cNvSpPr/>
            <p:nvPr/>
          </p:nvSpPr>
          <p:spPr>
            <a:xfrm flipH="1">
              <a:off x="758613" y="650240"/>
              <a:ext cx="3684695" cy="1842347"/>
            </a:xfrm>
            <a:prstGeom prst="line">
              <a:avLst/>
            </a:prstGeom>
            <a:noFill/>
            <a:ln w="25400" cap="flat">
              <a:solidFill>
                <a:srgbClr val="0000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3" name="Shape 413"/>
            <p:cNvSpPr/>
            <p:nvPr/>
          </p:nvSpPr>
          <p:spPr>
            <a:xfrm flipH="1">
              <a:off x="-1" y="1210168"/>
              <a:ext cx="4551681" cy="3775006"/>
            </a:xfrm>
            <a:prstGeom prst="line">
              <a:avLst/>
            </a:prstGeom>
            <a:noFill/>
            <a:ln w="25400" cap="flat">
              <a:solidFill>
                <a:srgbClr val="0000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4" name="Shape 414"/>
            <p:cNvSpPr/>
            <p:nvPr/>
          </p:nvSpPr>
          <p:spPr>
            <a:xfrm>
              <a:off x="4470399" y="0"/>
              <a:ext cx="2496913" cy="1186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marL="241582" indent="-241582" defTabSz="1300480">
                <a:defRPr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EM Calorimeters</a:t>
              </a:r>
            </a:p>
            <a:p>
              <a:pPr marL="226483" indent="-226483" defTabSz="1300480">
                <a:buSzPct val="100000"/>
                <a:buChar char="•"/>
                <a:defRPr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EMCal</a:t>
              </a:r>
            </a:p>
            <a:p>
              <a:pPr marL="226483" indent="-226483" defTabSz="1300480">
                <a:buSzPct val="100000"/>
                <a:buChar char="•"/>
                <a:defRPr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PHOS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1" grpId="4"/>
      <p:bldP build="whole" bldLvl="1" animBg="1" rev="0" advAuto="0" spid="411" grpId="2"/>
      <p:bldP build="whole" bldLvl="1" animBg="1" rev="0" advAuto="0" spid="415" grpId="3"/>
      <p:bldP build="whole" bldLvl="1" animBg="1" rev="0" advAuto="0" spid="407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65023" tIns="65023" rIns="65023" bIns="65023"/>
          <a:lstStyle/>
          <a:p>
            <a:pPr>
              <a:defRPr sz="5000">
                <a:solidFill>
                  <a:srgbClr val="000099"/>
                </a:solidFill>
              </a:defRPr>
            </a:pPr>
            <a:r>
              <a:t>Nuclear geometry: </a:t>
            </a:r>
            <a:r>
              <a:rPr i="1"/>
              <a:t>N</a:t>
            </a:r>
            <a:r>
              <a:rPr baseline="-19680"/>
              <a:t>part</a:t>
            </a:r>
            <a:r>
              <a:t>, </a:t>
            </a:r>
            <a:r>
              <a:rPr i="1"/>
              <a:t>N</a:t>
            </a:r>
            <a:r>
              <a:rPr baseline="-19680"/>
              <a:t>coll</a:t>
            </a:r>
          </a:p>
        </p:txBody>
      </p:sp>
      <p:sp>
        <p:nvSpPr>
          <p:cNvPr id="1098" name="Shape 1098"/>
          <p:cNvSpPr/>
          <p:nvPr>
            <p:ph type="sldNum" sz="quarter" idx="2"/>
          </p:nvPr>
        </p:nvSpPr>
        <p:spPr>
          <a:xfrm>
            <a:off x="12544691" y="9267301"/>
            <a:ext cx="453527" cy="4511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>
            <a:lvl1pPr algn="l" defTabSz="914400">
              <a:defRPr i="1"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116" name="Group 1116"/>
          <p:cNvGrpSpPr/>
          <p:nvPr/>
        </p:nvGrpSpPr>
        <p:grpSpPr>
          <a:xfrm>
            <a:off x="4027558" y="1786392"/>
            <a:ext cx="4443307" cy="2817708"/>
            <a:chOff x="0" y="0"/>
            <a:chExt cx="4443306" cy="2817706"/>
          </a:xfrm>
        </p:grpSpPr>
        <p:sp>
          <p:nvSpPr>
            <p:cNvPr id="1099" name="Shape 1099"/>
            <p:cNvSpPr/>
            <p:nvPr/>
          </p:nvSpPr>
          <p:spPr>
            <a:xfrm>
              <a:off x="673228" y="-1"/>
              <a:ext cx="1077166" cy="1972396"/>
            </a:xfrm>
            <a:prstGeom prst="ellipse">
              <a:avLst/>
            </a:prstGeom>
            <a:noFill/>
            <a:ln w="254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00" name="Shape 1100"/>
            <p:cNvSpPr/>
            <p:nvPr/>
          </p:nvSpPr>
          <p:spPr>
            <a:xfrm>
              <a:off x="2423622" y="845311"/>
              <a:ext cx="1077166" cy="1972396"/>
            </a:xfrm>
            <a:prstGeom prst="ellipse">
              <a:avLst/>
            </a:prstGeom>
            <a:noFill/>
            <a:ln w="254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01" name="Shape 1101"/>
            <p:cNvSpPr/>
            <p:nvPr/>
          </p:nvSpPr>
          <p:spPr>
            <a:xfrm>
              <a:off x="-1" y="1831509"/>
              <a:ext cx="2962206" cy="1"/>
            </a:xfrm>
            <a:prstGeom prst="line">
              <a:avLst/>
            </a:prstGeom>
            <a:noFill/>
            <a:ln w="25400" cap="flat">
              <a:solidFill>
                <a:srgbClr val="99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Shape 1102"/>
            <p:cNvSpPr/>
            <p:nvPr/>
          </p:nvSpPr>
          <p:spPr>
            <a:xfrm>
              <a:off x="1211811" y="986197"/>
              <a:ext cx="3231496" cy="1"/>
            </a:xfrm>
            <a:prstGeom prst="line">
              <a:avLst/>
            </a:prstGeom>
            <a:noFill/>
            <a:ln w="25400" cap="flat">
              <a:solidFill>
                <a:srgbClr val="99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3" name="Shape 1103"/>
            <p:cNvSpPr/>
            <p:nvPr/>
          </p:nvSpPr>
          <p:spPr>
            <a:xfrm>
              <a:off x="2019684" y="986197"/>
              <a:ext cx="1" cy="845313"/>
            </a:xfrm>
            <a:prstGeom prst="line">
              <a:avLst/>
            </a:prstGeom>
            <a:noFill/>
            <a:ln w="25400" cap="flat">
              <a:solidFill>
                <a:srgbClr val="0066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4" name="Shape 1104"/>
            <p:cNvSpPr/>
            <p:nvPr/>
          </p:nvSpPr>
          <p:spPr>
            <a:xfrm>
              <a:off x="807873" y="1408853"/>
              <a:ext cx="269293" cy="281772"/>
            </a:xfrm>
            <a:prstGeom prst="ellipse">
              <a:avLst/>
            </a:prstGeom>
            <a:solidFill>
              <a:srgbClr val="0099FF"/>
            </a:solidFill>
            <a:ln w="127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05" name="Shape 1105"/>
            <p:cNvSpPr/>
            <p:nvPr/>
          </p:nvSpPr>
          <p:spPr>
            <a:xfrm>
              <a:off x="1158513" y="1458750"/>
              <a:ext cx="269292" cy="281771"/>
            </a:xfrm>
            <a:prstGeom prst="ellipse">
              <a:avLst/>
            </a:prstGeom>
            <a:solidFill>
              <a:srgbClr val="0099FF"/>
            </a:solidFill>
            <a:ln w="127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06" name="Shape 1106"/>
            <p:cNvSpPr/>
            <p:nvPr/>
          </p:nvSpPr>
          <p:spPr>
            <a:xfrm>
              <a:off x="1388533" y="1423528"/>
              <a:ext cx="269292" cy="281772"/>
            </a:xfrm>
            <a:prstGeom prst="ellipse">
              <a:avLst/>
            </a:prstGeom>
            <a:solidFill>
              <a:srgbClr val="0099FF"/>
            </a:solidFill>
            <a:ln w="127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07" name="Shape 1107"/>
            <p:cNvSpPr/>
            <p:nvPr/>
          </p:nvSpPr>
          <p:spPr>
            <a:xfrm>
              <a:off x="2423622" y="1408853"/>
              <a:ext cx="269292" cy="281772"/>
            </a:xfrm>
            <a:prstGeom prst="ellipse">
              <a:avLst/>
            </a:prstGeom>
            <a:solidFill>
              <a:srgbClr val="0099FF"/>
            </a:solidFill>
            <a:ln w="127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08" name="Shape 1108"/>
            <p:cNvSpPr/>
            <p:nvPr/>
          </p:nvSpPr>
          <p:spPr>
            <a:xfrm>
              <a:off x="942519" y="1303189"/>
              <a:ext cx="269292" cy="281772"/>
            </a:xfrm>
            <a:prstGeom prst="ellipse">
              <a:avLst/>
            </a:prstGeom>
            <a:solidFill>
              <a:srgbClr val="0099FF"/>
            </a:solidFill>
            <a:ln w="127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09" name="Shape 1109"/>
            <p:cNvSpPr/>
            <p:nvPr/>
          </p:nvSpPr>
          <p:spPr>
            <a:xfrm>
              <a:off x="2692913" y="1335475"/>
              <a:ext cx="269292" cy="281772"/>
            </a:xfrm>
            <a:prstGeom prst="ellipse">
              <a:avLst/>
            </a:prstGeom>
            <a:solidFill>
              <a:srgbClr val="0099FF"/>
            </a:solidFill>
            <a:ln w="127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10" name="Shape 1110"/>
            <p:cNvSpPr/>
            <p:nvPr/>
          </p:nvSpPr>
          <p:spPr>
            <a:xfrm>
              <a:off x="2883661" y="1464620"/>
              <a:ext cx="269292" cy="281772"/>
            </a:xfrm>
            <a:prstGeom prst="ellipse">
              <a:avLst/>
            </a:prstGeom>
            <a:solidFill>
              <a:srgbClr val="0099FF"/>
            </a:solidFill>
            <a:ln w="127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11" name="Shape 1111"/>
            <p:cNvSpPr/>
            <p:nvPr/>
          </p:nvSpPr>
          <p:spPr>
            <a:xfrm>
              <a:off x="3119291" y="1306124"/>
              <a:ext cx="269292" cy="281772"/>
            </a:xfrm>
            <a:prstGeom prst="ellipse">
              <a:avLst/>
            </a:prstGeom>
            <a:solidFill>
              <a:srgbClr val="0099FF"/>
            </a:solidFill>
            <a:ln w="127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12" name="Shape 1112"/>
            <p:cNvSpPr/>
            <p:nvPr/>
          </p:nvSpPr>
          <p:spPr>
            <a:xfrm>
              <a:off x="3237106" y="1499841"/>
              <a:ext cx="269292" cy="281772"/>
            </a:xfrm>
            <a:prstGeom prst="ellipse">
              <a:avLst/>
            </a:prstGeom>
            <a:solidFill>
              <a:srgbClr val="0099FF"/>
            </a:solidFill>
            <a:ln w="127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13" name="Shape 1113"/>
            <p:cNvSpPr/>
            <p:nvPr/>
          </p:nvSpPr>
          <p:spPr>
            <a:xfrm>
              <a:off x="723720" y="1335475"/>
              <a:ext cx="2673278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Shape 1114"/>
            <p:cNvSpPr/>
            <p:nvPr/>
          </p:nvSpPr>
          <p:spPr>
            <a:xfrm>
              <a:off x="847145" y="1702364"/>
              <a:ext cx="2673278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Shape 1115"/>
            <p:cNvSpPr/>
            <p:nvPr/>
          </p:nvSpPr>
          <p:spPr>
            <a:xfrm>
              <a:off x="2019684" y="1068380"/>
              <a:ext cx="488092" cy="451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914400">
                <a:defRPr sz="2200">
                  <a:solidFill>
                    <a:srgbClr val="006600"/>
                  </a:solidFill>
                  <a:uFill>
                    <a:solidFill>
                      <a:srgbClr val="0066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solidFill>
                    <a:srgbClr val="006600"/>
                  </a:solidFill>
                  <a:uFill>
                    <a:solidFill>
                      <a:srgbClr val="0066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b</a:t>
              </a:r>
            </a:p>
          </p:txBody>
        </p:sp>
      </p:grpSp>
      <p:sp>
        <p:nvSpPr>
          <p:cNvPr id="1117" name="Shape 1117"/>
          <p:cNvSpPr/>
          <p:nvPr/>
        </p:nvSpPr>
        <p:spPr>
          <a:xfrm>
            <a:off x="1860091" y="5090011"/>
            <a:ext cx="11595948" cy="3020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169862" indent="-169862" defTabSz="914400">
              <a:lnSpc>
                <a:spcPct val="104999"/>
              </a:lnSpc>
              <a:spcBef>
                <a:spcPts val="500"/>
              </a:spcBef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Two limiting possibilities:</a:t>
            </a:r>
            <a:endParaRPr>
              <a:solidFill>
                <a:srgbClr val="000099"/>
              </a:solidFill>
              <a:uFill>
                <a:solidFill>
                  <a:srgbClr val="000099"/>
                </a:solidFill>
              </a:uFill>
            </a:endParaRPr>
          </a:p>
          <a:p>
            <a:pPr marL="169862" indent="-169862" defTabSz="914400">
              <a:lnSpc>
                <a:spcPct val="104999"/>
              </a:lnSpc>
              <a:spcBef>
                <a:spcPts val="500"/>
              </a:spcBef>
              <a:buClr>
                <a:srgbClr val="000099"/>
              </a:buClr>
              <a:buSzPct val="100000"/>
              <a:buFont typeface="Arial"/>
              <a:buChar char="-"/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Each nucleon only </a:t>
            </a:r>
            <a:r>
              <a:rPr b="1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interacts once</a:t>
            </a: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, ‘wounded nucleons’</a:t>
            </a:r>
            <a:b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240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aseline="-20250" sz="240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Arial"/>
                <a:ea typeface="Arial"/>
                <a:cs typeface="Arial"/>
                <a:sym typeface="Arial"/>
              </a:rPr>
              <a:t>part</a:t>
            </a:r>
            <a:r>
              <a:rPr sz="240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Arial"/>
                <a:ea typeface="Arial"/>
                <a:cs typeface="Arial"/>
                <a:sym typeface="Arial"/>
              </a:rPr>
              <a:t> = n</a:t>
            </a:r>
            <a:r>
              <a:rPr baseline="-20250" sz="240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sz="240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Arial"/>
                <a:ea typeface="Arial"/>
                <a:cs typeface="Arial"/>
                <a:sym typeface="Arial"/>
              </a:rPr>
              <a:t> + n</a:t>
            </a:r>
            <a:r>
              <a:rPr baseline="-20250" sz="240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sz="2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(ex: 4 + 5 = 9 + …) </a:t>
            </a:r>
            <a:b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Relevant for soft production; long timescales: </a:t>
            </a: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σ</a:t>
            </a: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∝</a:t>
            </a: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aseline="-20250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part</a:t>
            </a: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endParaRPr baseline="-20250" sz="2400">
              <a:solidFill>
                <a:srgbClr val="000099"/>
              </a:solidFill>
              <a:uFill>
                <a:solidFill>
                  <a:srgbClr val="000099"/>
                </a:solidFill>
              </a:uFill>
            </a:endParaRPr>
          </a:p>
          <a:p>
            <a:pPr marL="169862" indent="-169862" defTabSz="914400">
              <a:lnSpc>
                <a:spcPct val="104999"/>
              </a:lnSpc>
              <a:spcBef>
                <a:spcPts val="500"/>
              </a:spcBef>
              <a:buClr>
                <a:srgbClr val="000099"/>
              </a:buClr>
              <a:buSzPct val="100000"/>
              <a:buFont typeface="Arial"/>
              <a:buChar char="-"/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Nucleons </a:t>
            </a:r>
            <a:r>
              <a:rPr b="1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interact with all</a:t>
            </a: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 nucleons they encounter</a:t>
            </a:r>
            <a:b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240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aseline="-20250" sz="240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Arial"/>
                <a:ea typeface="Arial"/>
                <a:cs typeface="Arial"/>
                <a:sym typeface="Arial"/>
              </a:rPr>
              <a:t>coll</a:t>
            </a:r>
            <a:r>
              <a:rPr sz="240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Arial"/>
                <a:ea typeface="Arial"/>
                <a:cs typeface="Arial"/>
                <a:sym typeface="Arial"/>
              </a:rPr>
              <a:t> = n</a:t>
            </a:r>
            <a:r>
              <a:rPr baseline="-20250" sz="240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sz="240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Arial"/>
                <a:ea typeface="Arial"/>
                <a:cs typeface="Arial"/>
                <a:sym typeface="Arial"/>
              </a:rPr>
              <a:t> x n</a:t>
            </a:r>
            <a:r>
              <a:rPr baseline="-20250" sz="240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sz="240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(ex: 4 x 5 = 20 + …) </a:t>
            </a:r>
            <a:b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Relevant for hard processes; short timescales: </a:t>
            </a: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σ ∝</a:t>
            </a: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aseline="-20250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coll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CMS-RAA-5TeV-PAS-HIN-15-015_Figure_003-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5808" y="1403350"/>
            <a:ext cx="7615942" cy="6433926"/>
          </a:xfrm>
          <a:prstGeom prst="rect">
            <a:avLst/>
          </a:prstGeom>
          <a:ln w="12700">
            <a:miter lim="400000"/>
          </a:ln>
        </p:spPr>
      </p:pic>
      <p:sp>
        <p:nvSpPr>
          <p:cNvPr id="1120" name="Shape 11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Nuclear modification factor </a:t>
            </a:r>
            <a:r>
              <a:rPr i="1"/>
              <a:t>R</a:t>
            </a:r>
            <a:r>
              <a:rPr baseline="-5999"/>
              <a:t>AA</a:t>
            </a:r>
          </a:p>
        </p:txBody>
      </p:sp>
      <p:sp>
        <p:nvSpPr>
          <p:cNvPr id="1121" name="Shape 112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22" name="Shape 1122"/>
          <p:cNvSpPr/>
          <p:nvPr/>
        </p:nvSpPr>
        <p:spPr>
          <a:xfrm rot="5400000">
            <a:off x="11588396" y="2908299"/>
            <a:ext cx="210870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CMS-PAS-HIN-15-015</a:t>
            </a:r>
          </a:p>
        </p:txBody>
      </p:sp>
      <p:sp>
        <p:nvSpPr>
          <p:cNvPr id="1123" name="Shape 1123"/>
          <p:cNvSpPr/>
          <p:nvPr/>
        </p:nvSpPr>
        <p:spPr>
          <a:xfrm>
            <a:off x="651783" y="1912863"/>
            <a:ext cx="431889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New run 2 result:</a:t>
            </a:r>
          </a:p>
          <a:p>
            <a:pPr algn="ctr"/>
            <a:r>
              <a:t>R</a:t>
            </a:r>
            <a:r>
              <a:rPr baseline="-5999"/>
              <a:t>AA</a:t>
            </a:r>
            <a:r>
              <a:t> for 5 TeV Pb+Pb collisions</a:t>
            </a:r>
          </a:p>
        </p:txBody>
      </p:sp>
      <p:sp>
        <p:nvSpPr>
          <p:cNvPr id="1124" name="Shape 1124"/>
          <p:cNvSpPr/>
          <p:nvPr/>
        </p:nvSpPr>
        <p:spPr>
          <a:xfrm>
            <a:off x="1099483" y="5739343"/>
            <a:ext cx="342349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Increase vs p</a:t>
            </a:r>
            <a:r>
              <a:rPr baseline="-5999"/>
              <a:t>T</a:t>
            </a:r>
            <a:r>
              <a:t> indicates </a:t>
            </a:r>
            <a:br/>
            <a:r>
              <a:t>ΔE/E decreases with E</a:t>
            </a:r>
          </a:p>
        </p:txBody>
      </p:sp>
      <p:sp>
        <p:nvSpPr>
          <p:cNvPr id="1125" name="Shape 1125"/>
          <p:cNvSpPr/>
          <p:nvPr/>
        </p:nvSpPr>
        <p:spPr>
          <a:xfrm>
            <a:off x="396109" y="7770376"/>
            <a:ext cx="727992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Expect                             in high energy limit E &gt;&gt; ΔE</a:t>
            </a:r>
          </a:p>
        </p:txBody>
      </p:sp>
      <p:sp>
        <p:nvSpPr>
          <p:cNvPr id="1126" name="Shape 1126"/>
          <p:cNvSpPr/>
          <p:nvPr/>
        </p:nvSpPr>
        <p:spPr>
          <a:xfrm>
            <a:off x="416362" y="3657600"/>
            <a:ext cx="4789736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Values similar to 2.76 TeV </a:t>
            </a:r>
          </a:p>
          <a:p>
            <a:pPr algn="ctr"/>
            <a:r>
              <a:t>expected: medium density similar </a:t>
            </a:r>
          </a:p>
          <a:p>
            <a:pPr algn="ctr"/>
            <a:r>
              <a:t>(multiplicity increase 20%)</a:t>
            </a:r>
          </a:p>
        </p:txBody>
      </p:sp>
      <p:pic>
        <p:nvPicPr>
          <p:cNvPr id="1127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9683" y="7770376"/>
            <a:ext cx="2222293" cy="510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Shape 11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Changes in fragmentation </a:t>
            </a:r>
          </a:p>
        </p:txBody>
      </p:sp>
      <p:sp>
        <p:nvSpPr>
          <p:cNvPr id="1130" name="Shape 113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31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31521" r="0" b="0"/>
          <a:stretch>
            <a:fillRect/>
          </a:stretch>
        </p:blipFill>
        <p:spPr>
          <a:xfrm>
            <a:off x="7479036" y="2022095"/>
            <a:ext cx="4163415" cy="6677009"/>
          </a:xfrm>
          <a:prstGeom prst="rect">
            <a:avLst/>
          </a:prstGeom>
          <a:ln w="12700">
            <a:miter lim="400000"/>
          </a:ln>
        </p:spPr>
      </p:pic>
      <p:sp>
        <p:nvSpPr>
          <p:cNvPr id="1132" name="Shape 1132"/>
          <p:cNvSpPr/>
          <p:nvPr/>
        </p:nvSpPr>
        <p:spPr>
          <a:xfrm rot="5400000">
            <a:off x="10574224" y="2864970"/>
            <a:ext cx="262795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1200">
                <a:solidFill>
                  <a:srgbClr val="000000"/>
                </a:solidFill>
              </a:defRPr>
            </a:pPr>
          </a:p>
          <a:p>
            <a:pPr marL="243840" marR="1541780" defTabSz="457200">
              <a:defRPr sz="1800">
                <a:solidFill>
                  <a:srgbClr val="000000"/>
                </a:solidFill>
              </a:defRPr>
            </a:pPr>
            <a:r>
              <a:t>PAS CMS-HIN-12-013</a:t>
            </a:r>
          </a:p>
        </p:txBody>
      </p:sp>
      <p:sp>
        <p:nvSpPr>
          <p:cNvPr id="1133" name="Shape 1133"/>
          <p:cNvSpPr/>
          <p:nvPr/>
        </p:nvSpPr>
        <p:spPr>
          <a:xfrm>
            <a:off x="10146658" y="2593415"/>
            <a:ext cx="106878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000000"/>
                </a:solidFill>
              </a:defRPr>
            </a:lvl1pPr>
          </a:lstStyle>
          <a:p>
            <a:pPr/>
            <a:r>
              <a:t>0-10%</a:t>
            </a:r>
          </a:p>
        </p:txBody>
      </p:sp>
      <p:sp>
        <p:nvSpPr>
          <p:cNvPr id="1134" name="Shape 1134"/>
          <p:cNvSpPr/>
          <p:nvPr/>
        </p:nvSpPr>
        <p:spPr>
          <a:xfrm>
            <a:off x="8352660" y="1126684"/>
            <a:ext cx="302820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600"/>
            </a:pPr>
            <a:r>
              <a:rPr b="1"/>
              <a:t>Longitudinal</a:t>
            </a:r>
            <a:r>
              <a:t> </a:t>
            </a:r>
            <a:br/>
            <a:r>
              <a:rPr sz="2400"/>
              <a:t>fragment distributions</a:t>
            </a:r>
          </a:p>
        </p:txBody>
      </p:sp>
      <p:pic>
        <p:nvPicPr>
          <p:cNvPr id="113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2161" y="1947603"/>
            <a:ext cx="6070601" cy="5765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6" name="Shape 1136"/>
          <p:cNvSpPr/>
          <p:nvPr/>
        </p:nvSpPr>
        <p:spPr>
          <a:xfrm rot="5400000">
            <a:off x="5534149" y="3218102"/>
            <a:ext cx="2449033" cy="395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189" tIns="68189" rIns="68189" bIns="68189">
            <a:spAutoFit/>
          </a:bodyPr>
          <a:lstStyle>
            <a:lvl1pPr defTabSz="1361439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CMS, arXiv:1310.0878</a:t>
            </a:r>
          </a:p>
        </p:txBody>
      </p:sp>
      <p:sp>
        <p:nvSpPr>
          <p:cNvPr id="1137" name="Shape 1137"/>
          <p:cNvSpPr/>
          <p:nvPr/>
        </p:nvSpPr>
        <p:spPr>
          <a:xfrm>
            <a:off x="2410544" y="1271995"/>
            <a:ext cx="302820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600"/>
            </a:pPr>
            <a:r>
              <a:rPr b="1"/>
              <a:t>Transverse</a:t>
            </a:r>
            <a:br/>
            <a:r>
              <a:rPr sz="2400"/>
              <a:t>fragment distributions</a:t>
            </a:r>
          </a:p>
        </p:txBody>
      </p:sp>
      <p:sp>
        <p:nvSpPr>
          <p:cNvPr id="1138" name="Shape 1138"/>
          <p:cNvSpPr/>
          <p:nvPr/>
        </p:nvSpPr>
        <p:spPr>
          <a:xfrm>
            <a:off x="1363798" y="7546343"/>
            <a:ext cx="512169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800"/>
            </a:pPr>
            <a:r>
              <a:t>Enhancement at large </a:t>
            </a:r>
            <a:r>
              <a:rPr i="1"/>
              <a:t>R</a:t>
            </a:r>
            <a:r>
              <a:t>, low </a:t>
            </a:r>
            <a:r>
              <a:rPr i="1"/>
              <a:t>p</a:t>
            </a:r>
            <a:r>
              <a:rPr baseline="-5999"/>
              <a:t>T</a:t>
            </a:r>
          </a:p>
        </p:txBody>
      </p:sp>
      <p:sp>
        <p:nvSpPr>
          <p:cNvPr id="1139" name="Shape 1139"/>
          <p:cNvSpPr/>
          <p:nvPr/>
        </p:nvSpPr>
        <p:spPr>
          <a:xfrm>
            <a:off x="602244" y="8068787"/>
            <a:ext cx="717612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No/very little modification at small </a:t>
            </a:r>
            <a:r>
              <a:rPr i="1"/>
              <a:t>R</a:t>
            </a:r>
            <a:r>
              <a:t>, large </a:t>
            </a:r>
            <a:r>
              <a:rPr i="1"/>
              <a:t>p</a:t>
            </a:r>
            <a:r>
              <a:rPr baseline="-5999"/>
              <a:t>T</a:t>
            </a:r>
          </a:p>
        </p:txBody>
      </p:sp>
      <p:sp>
        <p:nvSpPr>
          <p:cNvPr id="1140" name="Shape 1140"/>
          <p:cNvSpPr/>
          <p:nvPr/>
        </p:nvSpPr>
        <p:spPr>
          <a:xfrm>
            <a:off x="551133" y="1178548"/>
            <a:ext cx="690903" cy="690904"/>
          </a:xfrm>
          <a:prstGeom prst="ellipse">
            <a:avLst/>
          </a:prstGeom>
          <a:ln w="381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141" name="Shape 1141"/>
          <p:cNvSpPr/>
          <p:nvPr/>
        </p:nvSpPr>
        <p:spPr>
          <a:xfrm>
            <a:off x="300531" y="927946"/>
            <a:ext cx="1192107" cy="1192108"/>
          </a:xfrm>
          <a:prstGeom prst="ellipse">
            <a:avLst/>
          </a:prstGeom>
          <a:ln w="381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142" name="Shape 1142"/>
          <p:cNvSpPr/>
          <p:nvPr/>
        </p:nvSpPr>
        <p:spPr>
          <a:xfrm>
            <a:off x="4224940" y="8845231"/>
            <a:ext cx="466105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9A251C"/>
                </a:solidFill>
              </a:defRPr>
            </a:lvl1pPr>
          </a:lstStyle>
          <a:p>
            <a:pPr/>
            <a:r>
              <a:t>Is this expected/understood?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Shape 11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Soft-collinear Effective Theory</a:t>
            </a:r>
          </a:p>
        </p:txBody>
      </p:sp>
      <p:sp>
        <p:nvSpPr>
          <p:cNvPr id="1145" name="Shape 114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46" name="Shape 1146"/>
          <p:cNvSpPr/>
          <p:nvPr/>
        </p:nvSpPr>
        <p:spPr>
          <a:xfrm>
            <a:off x="718926" y="1183598"/>
            <a:ext cx="456824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Y-T Chien, I Vitev, JHEP 1412, 061 and 1605, 023</a:t>
            </a:r>
          </a:p>
        </p:txBody>
      </p:sp>
      <p:pic>
        <p:nvPicPr>
          <p:cNvPr id="1147" name="Screen Shot 2016-08-07 at 11.50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429" y="2219311"/>
            <a:ext cx="5252661" cy="3438963"/>
          </a:xfrm>
          <a:prstGeom prst="rect">
            <a:avLst/>
          </a:prstGeom>
          <a:ln w="12700">
            <a:miter lim="400000"/>
          </a:ln>
        </p:spPr>
      </p:pic>
      <p:sp>
        <p:nvSpPr>
          <p:cNvPr id="1148" name="Shape 1148"/>
          <p:cNvSpPr/>
          <p:nvPr/>
        </p:nvSpPr>
        <p:spPr>
          <a:xfrm>
            <a:off x="2191824" y="1840075"/>
            <a:ext cx="231695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Radial profile pp</a:t>
            </a:r>
          </a:p>
        </p:txBody>
      </p:sp>
      <p:sp>
        <p:nvSpPr>
          <p:cNvPr id="1149" name="Shape 1149"/>
          <p:cNvSpPr/>
          <p:nvPr/>
        </p:nvSpPr>
        <p:spPr>
          <a:xfrm>
            <a:off x="1082236" y="5485325"/>
            <a:ext cx="45361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Need resummation </a:t>
            </a:r>
            <a:br/>
            <a:r>
              <a:t>to properly describe radial profile</a:t>
            </a:r>
          </a:p>
        </p:txBody>
      </p:sp>
      <p:pic>
        <p:nvPicPr>
          <p:cNvPr id="1150" name="Rshape_CMS_010-fi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2069" y="2029141"/>
            <a:ext cx="5420999" cy="337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151" name="Shape 1151"/>
          <p:cNvSpPr/>
          <p:nvPr/>
        </p:nvSpPr>
        <p:spPr>
          <a:xfrm>
            <a:off x="8903361" y="1619406"/>
            <a:ext cx="290155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Radial profile Pb+Pb</a:t>
            </a:r>
          </a:p>
        </p:txBody>
      </p:sp>
      <p:pic>
        <p:nvPicPr>
          <p:cNvPr id="1152" name="RCP_RCP02_ATLAS-fi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42069" y="5895676"/>
            <a:ext cx="5420998" cy="337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153" name="Shape 1153"/>
          <p:cNvSpPr/>
          <p:nvPr/>
        </p:nvSpPr>
        <p:spPr>
          <a:xfrm>
            <a:off x="8729733" y="5406409"/>
            <a:ext cx="302870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i="1"/>
              <a:t>R</a:t>
            </a:r>
            <a:r>
              <a:t>-dependence of </a:t>
            </a:r>
            <a:r>
              <a:rPr i="1"/>
              <a:t>R</a:t>
            </a:r>
            <a:r>
              <a:rPr baseline="-5999"/>
              <a:t>AA</a:t>
            </a:r>
          </a:p>
        </p:txBody>
      </p:sp>
      <p:sp>
        <p:nvSpPr>
          <p:cNvPr id="1154" name="Shape 1154"/>
          <p:cNvSpPr/>
          <p:nvPr/>
        </p:nvSpPr>
        <p:spPr>
          <a:xfrm>
            <a:off x="1093417" y="6916732"/>
            <a:ext cx="52134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>
                <a:solidFill>
                  <a:srgbClr val="9A251C"/>
                </a:solidFill>
              </a:defRPr>
            </a:lvl1pPr>
          </a:lstStyle>
          <a:p>
            <a:pPr/>
            <a:r>
              <a:t>Radial profile well described by SCET</a:t>
            </a:r>
          </a:p>
        </p:txBody>
      </p:sp>
      <p:sp>
        <p:nvSpPr>
          <p:cNvPr id="1155" name="Shape 1155"/>
          <p:cNvSpPr/>
          <p:nvPr/>
        </p:nvSpPr>
        <p:spPr>
          <a:xfrm rot="5400000">
            <a:off x="11408303" y="7107752"/>
            <a:ext cx="229809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ATLAS, arXiv:1208.1967</a:t>
            </a:r>
          </a:p>
        </p:txBody>
      </p:sp>
      <p:sp>
        <p:nvSpPr>
          <p:cNvPr id="1156" name="Shape 1156"/>
          <p:cNvSpPr/>
          <p:nvPr/>
        </p:nvSpPr>
        <p:spPr>
          <a:xfrm rot="5400000">
            <a:off x="11503841" y="3225974"/>
            <a:ext cx="2170514" cy="37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189" tIns="68189" rIns="68189" bIns="68189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CMS, arXiv:1310.0878</a:t>
            </a:r>
          </a:p>
        </p:txBody>
      </p:sp>
      <p:sp>
        <p:nvSpPr>
          <p:cNvPr id="1157" name="Shape 1157"/>
          <p:cNvSpPr/>
          <p:nvPr/>
        </p:nvSpPr>
        <p:spPr>
          <a:xfrm>
            <a:off x="1511440" y="8518090"/>
            <a:ext cx="401850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Predictions for 𝛾-jet available</a:t>
            </a:r>
          </a:p>
        </p:txBody>
      </p:sp>
      <p:sp>
        <p:nvSpPr>
          <p:cNvPr id="1158" name="Shape 1158"/>
          <p:cNvSpPr/>
          <p:nvPr/>
        </p:nvSpPr>
        <p:spPr>
          <a:xfrm>
            <a:off x="1667263" y="7654597"/>
            <a:ext cx="370686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9A251C"/>
                </a:solidFill>
              </a:defRPr>
            </a:pPr>
            <a:r>
              <a:rPr i="1"/>
              <a:t>R</a:t>
            </a:r>
            <a:r>
              <a:t> dependence too strong?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2015-Sep-25-UnfoldedAnguPbPb4060Trunc30Symmet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5317" y="1682750"/>
            <a:ext cx="7200901" cy="5524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1" name="Shape 11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Jet shapes: radial moment</a:t>
            </a:r>
          </a:p>
        </p:txBody>
      </p:sp>
      <p:sp>
        <p:nvSpPr>
          <p:cNvPr id="1162" name="Shape 116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63" name="2015-Sep-25-UnfoldedAnguPbPb4060Trunc30Model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22483" y="1682750"/>
            <a:ext cx="7200901" cy="5524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4" name="Shape 1164"/>
          <p:cNvSpPr/>
          <p:nvPr/>
        </p:nvSpPr>
        <p:spPr>
          <a:xfrm>
            <a:off x="892121" y="7363883"/>
            <a:ext cx="464596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Radial moment smaller in Pb+Pb</a:t>
            </a:r>
          </a:p>
          <a:p>
            <a:pPr algn="ctr"/>
            <a:r>
              <a:t>than pp (PYTHIA)</a:t>
            </a:r>
          </a:p>
        </p:txBody>
      </p:sp>
      <p:sp>
        <p:nvSpPr>
          <p:cNvPr id="1165" name="Shape 1165"/>
          <p:cNvSpPr/>
          <p:nvPr/>
        </p:nvSpPr>
        <p:spPr>
          <a:xfrm>
            <a:off x="3243460" y="8519583"/>
            <a:ext cx="651788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9A251C"/>
                </a:solidFill>
              </a:defRPr>
            </a:lvl1pPr>
          </a:lstStyle>
          <a:p>
            <a:pPr/>
            <a:r>
              <a:t>Jets in medium narrower than in vacuum</a:t>
            </a:r>
          </a:p>
        </p:txBody>
      </p:sp>
      <p:sp>
        <p:nvSpPr>
          <p:cNvPr id="1166" name="Shape 1166"/>
          <p:cNvSpPr/>
          <p:nvPr/>
        </p:nvSpPr>
        <p:spPr>
          <a:xfrm>
            <a:off x="8192483" y="7363883"/>
            <a:ext cx="298281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JEWEL model shows</a:t>
            </a:r>
            <a:br/>
            <a:r>
              <a:t>similar trend</a:t>
            </a:r>
          </a:p>
        </p:txBody>
      </p:sp>
      <p:pic>
        <p:nvPicPr>
          <p:cNvPr id="116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3389" y="1096094"/>
            <a:ext cx="1565770" cy="965201"/>
          </a:xfrm>
          <a:prstGeom prst="rect">
            <a:avLst/>
          </a:prstGeom>
          <a:ln w="12700">
            <a:miter lim="400000"/>
          </a:ln>
        </p:spPr>
      </p:pic>
      <p:sp>
        <p:nvSpPr>
          <p:cNvPr id="1168" name="Shape 1168"/>
          <p:cNvSpPr/>
          <p:nvPr/>
        </p:nvSpPr>
        <p:spPr>
          <a:xfrm>
            <a:off x="837216" y="1441449"/>
            <a:ext cx="293236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</a:t>
            </a:r>
            <a:r>
              <a:rPr baseline="-5999"/>
              <a:t>T</a:t>
            </a:r>
            <a:r>
              <a:t>-weighted jet width</a:t>
            </a:r>
          </a:p>
        </p:txBody>
      </p:sp>
      <p:sp>
        <p:nvSpPr>
          <p:cNvPr id="1169" name="Shape 1169"/>
          <p:cNvSpPr/>
          <p:nvPr/>
        </p:nvSpPr>
        <p:spPr>
          <a:xfrm>
            <a:off x="9947831" y="1504949"/>
            <a:ext cx="258379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L. Cunqueiro, Quark Matter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Shape 11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Splitting fraction</a:t>
            </a:r>
          </a:p>
        </p:txBody>
      </p:sp>
      <p:sp>
        <p:nvSpPr>
          <p:cNvPr id="1172" name="Shape 117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73" name="Shape 1173"/>
          <p:cNvSpPr/>
          <p:nvPr/>
        </p:nvSpPr>
        <p:spPr>
          <a:xfrm>
            <a:off x="524346" y="1137724"/>
            <a:ext cx="1195610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SoftDrop grooming, momentum fraction of the first splitting: sensitive to splitting function</a:t>
            </a:r>
          </a:p>
        </p:txBody>
      </p:sp>
      <p:sp>
        <p:nvSpPr>
          <p:cNvPr id="1174" name="Shape 1174"/>
          <p:cNvSpPr/>
          <p:nvPr/>
        </p:nvSpPr>
        <p:spPr>
          <a:xfrm>
            <a:off x="10596372" y="2533936"/>
            <a:ext cx="210870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CMS-PAS-HIN-16-006</a:t>
            </a:r>
          </a:p>
        </p:txBody>
      </p:sp>
      <p:pic>
        <p:nvPicPr>
          <p:cNvPr id="1175" name="CMS-PAS-HIN-16-006_Ratio_vs_cent_JEWEL.png"/>
          <p:cNvPicPr>
            <a:picLocks noChangeAspect="1"/>
          </p:cNvPicPr>
          <p:nvPr/>
        </p:nvPicPr>
        <p:blipFill>
          <a:blip r:embed="rId2">
            <a:extLst/>
          </a:blip>
          <a:srcRect l="0" t="0" r="48036" b="0"/>
          <a:stretch>
            <a:fillRect/>
          </a:stretch>
        </p:blipFill>
        <p:spPr>
          <a:xfrm>
            <a:off x="6125175" y="2991445"/>
            <a:ext cx="6604598" cy="3586649"/>
          </a:xfrm>
          <a:prstGeom prst="rect">
            <a:avLst/>
          </a:prstGeom>
          <a:ln w="12700">
            <a:miter lim="400000"/>
          </a:ln>
        </p:spPr>
      </p:pic>
      <p:sp>
        <p:nvSpPr>
          <p:cNvPr id="1176" name="Shape 1176"/>
          <p:cNvSpPr/>
          <p:nvPr/>
        </p:nvSpPr>
        <p:spPr>
          <a:xfrm>
            <a:off x="7183756" y="6854569"/>
            <a:ext cx="530364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Comparison to JEWEL MC generator:</a:t>
            </a:r>
          </a:p>
          <a:p>
            <a:pPr algn="ctr"/>
            <a:r>
              <a:t>good (qualitative) agreement</a:t>
            </a:r>
          </a:p>
        </p:txBody>
      </p:sp>
      <p:sp>
        <p:nvSpPr>
          <p:cNvPr id="1177" name="Shape 1177"/>
          <p:cNvSpPr/>
          <p:nvPr/>
        </p:nvSpPr>
        <p:spPr>
          <a:xfrm>
            <a:off x="677422" y="8573255"/>
            <a:ext cx="5626051" cy="476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⟨</a:t>
            </a:r>
            <a:r>
              <a:rPr i="1"/>
              <a:t>z</a:t>
            </a:r>
            <a:r>
              <a:rPr baseline="-5999"/>
              <a:t>g</a:t>
            </a:r>
            <a:r>
              <a:t>⟩ lower in Pb+Pb: softer fragmentation</a:t>
            </a:r>
          </a:p>
        </p:txBody>
      </p:sp>
      <p:pic>
        <p:nvPicPr>
          <p:cNvPr id="1178" name="CMS-PAS-HIN-16-006_Figure_003.png"/>
          <p:cNvPicPr>
            <a:picLocks noChangeAspect="1"/>
          </p:cNvPicPr>
          <p:nvPr/>
        </p:nvPicPr>
        <p:blipFill>
          <a:blip r:embed="rId3">
            <a:extLst/>
          </a:blip>
          <a:srcRect l="0" t="0" r="70883" b="0"/>
          <a:stretch>
            <a:fillRect/>
          </a:stretch>
        </p:blipFill>
        <p:spPr>
          <a:xfrm>
            <a:off x="962235" y="1655621"/>
            <a:ext cx="4165706" cy="6913873"/>
          </a:xfrm>
          <a:prstGeom prst="rect">
            <a:avLst/>
          </a:prstGeom>
          <a:ln w="12700">
            <a:miter lim="400000"/>
          </a:ln>
        </p:spPr>
      </p:pic>
      <p:sp>
        <p:nvSpPr>
          <p:cNvPr id="1179" name="Shape 1179"/>
          <p:cNvSpPr/>
          <p:nvPr/>
        </p:nvSpPr>
        <p:spPr>
          <a:xfrm>
            <a:off x="2130236" y="7232363"/>
            <a:ext cx="298027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SoftDrop β = 0, </a:t>
            </a:r>
            <a:r>
              <a:rPr i="1"/>
              <a:t>z</a:t>
            </a:r>
            <a:r>
              <a:rPr baseline="-5999"/>
              <a:t>cut</a:t>
            </a:r>
            <a:r>
              <a:t> = 0.1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Δ</a:t>
            </a:r>
            <a:r>
              <a:rPr i="1"/>
              <a:t>R</a:t>
            </a:r>
            <a:r>
              <a:rPr baseline="-5999"/>
              <a:t>12</a:t>
            </a:r>
            <a:r>
              <a:t> &gt; 0.1</a:t>
            </a:r>
          </a:p>
        </p:txBody>
      </p:sp>
      <p:sp>
        <p:nvSpPr>
          <p:cNvPr id="1180" name="Shape 1180"/>
          <p:cNvSpPr/>
          <p:nvPr/>
        </p:nvSpPr>
        <p:spPr>
          <a:xfrm>
            <a:off x="9699964" y="1588645"/>
            <a:ext cx="290403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Larkoski et al, PRD 91, 111501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Shape 11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i="1"/>
              <a:t>R</a:t>
            </a:r>
            <a:r>
              <a:rPr baseline="-5999" i="1"/>
              <a:t>AA</a:t>
            </a:r>
            <a:r>
              <a:t> vs models</a:t>
            </a:r>
          </a:p>
        </p:txBody>
      </p:sp>
      <p:sp>
        <p:nvSpPr>
          <p:cNvPr id="1183" name="Shape 118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84" name="glv-RAA_LHC_Fi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111" y="1266649"/>
            <a:ext cx="4015325" cy="3513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5" name="raa_htbw_lhc_pt1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2928" y="1862857"/>
            <a:ext cx="3427092" cy="2320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6" name="chi-htbw_lhc_pt15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85043" y="1629240"/>
            <a:ext cx="3755735" cy="2815146"/>
          </a:xfrm>
          <a:prstGeom prst="rect">
            <a:avLst/>
          </a:prstGeom>
          <a:ln w="12700">
            <a:miter lim="400000"/>
          </a:ln>
        </p:spPr>
      </p:pic>
      <p:sp>
        <p:nvSpPr>
          <p:cNvPr id="1187" name="Shape 1187"/>
          <p:cNvSpPr/>
          <p:nvPr/>
        </p:nvSpPr>
        <p:spPr>
          <a:xfrm>
            <a:off x="10078839" y="2531591"/>
            <a:ext cx="101457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HT-BW</a:t>
            </a:r>
          </a:p>
        </p:txBody>
      </p:sp>
      <p:sp>
        <p:nvSpPr>
          <p:cNvPr id="1188" name="Shape 1188"/>
          <p:cNvSpPr/>
          <p:nvPr/>
        </p:nvSpPr>
        <p:spPr>
          <a:xfrm>
            <a:off x="7746139" y="1171733"/>
            <a:ext cx="510447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Burke et al, JET Collaboration, arXiv:1312.5003</a:t>
            </a:r>
          </a:p>
        </p:txBody>
      </p:sp>
      <p:sp>
        <p:nvSpPr>
          <p:cNvPr id="1189" name="Shape 1189"/>
          <p:cNvSpPr/>
          <p:nvPr/>
        </p:nvSpPr>
        <p:spPr>
          <a:xfrm>
            <a:off x="2574856" y="4508499"/>
            <a:ext cx="868605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Several formalisms/approximations for parton energy loss exist</a:t>
            </a:r>
          </a:p>
          <a:p>
            <a:pPr algn="ctr"/>
            <a:r>
              <a:t>Allows to </a:t>
            </a:r>
            <a:r>
              <a:rPr>
                <a:solidFill>
                  <a:srgbClr val="9A251C"/>
                </a:solidFill>
              </a:rPr>
              <a:t>determine medium properties</a:t>
            </a:r>
            <a:r>
              <a:t>, transport coefficient  </a:t>
            </a:r>
          </a:p>
        </p:txBody>
      </p:sp>
      <p:sp>
        <p:nvSpPr>
          <p:cNvPr id="1190" name="Shape 1190"/>
          <p:cNvSpPr/>
          <p:nvPr/>
        </p:nvSpPr>
        <p:spPr>
          <a:xfrm>
            <a:off x="4476634" y="1289049"/>
            <a:ext cx="287536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‘Analytical models’</a:t>
            </a:r>
          </a:p>
        </p:txBody>
      </p:sp>
      <p:sp>
        <p:nvSpPr>
          <p:cNvPr id="1191" name="Shape 1191"/>
          <p:cNvSpPr/>
          <p:nvPr/>
        </p:nvSpPr>
        <p:spPr>
          <a:xfrm>
            <a:off x="3933773" y="5547706"/>
            <a:ext cx="9440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RHIC:</a:t>
            </a:r>
          </a:p>
        </p:txBody>
      </p:sp>
      <p:sp>
        <p:nvSpPr>
          <p:cNvPr id="1192" name="Shape 1192"/>
          <p:cNvSpPr/>
          <p:nvPr/>
        </p:nvSpPr>
        <p:spPr>
          <a:xfrm>
            <a:off x="8194652" y="5547706"/>
            <a:ext cx="8087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LHC:</a:t>
            </a:r>
          </a:p>
        </p:txBody>
      </p:sp>
      <p:pic>
        <p:nvPicPr>
          <p:cNvPr id="1193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15972" y="5900443"/>
            <a:ext cx="3179619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4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09209" y="5896390"/>
            <a:ext cx="3179619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5" name="Shape 1195"/>
          <p:cNvSpPr/>
          <p:nvPr/>
        </p:nvSpPr>
        <p:spPr>
          <a:xfrm>
            <a:off x="3455067" y="6292412"/>
            <a:ext cx="190142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(T=370 MeV)</a:t>
            </a:r>
          </a:p>
        </p:txBody>
      </p:sp>
      <p:sp>
        <p:nvSpPr>
          <p:cNvPr id="1196" name="Shape 1196"/>
          <p:cNvSpPr/>
          <p:nvPr/>
        </p:nvSpPr>
        <p:spPr>
          <a:xfrm>
            <a:off x="7648304" y="6292412"/>
            <a:ext cx="190142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(T=470 MeV)</a:t>
            </a:r>
          </a:p>
        </p:txBody>
      </p:sp>
      <p:pic>
        <p:nvPicPr>
          <p:cNvPr id="1197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02214" y="6898002"/>
            <a:ext cx="3911736" cy="597213"/>
          </a:xfrm>
          <a:prstGeom prst="rect">
            <a:avLst/>
          </a:prstGeom>
          <a:ln w="12700">
            <a:miter lim="400000"/>
          </a:ln>
        </p:spPr>
      </p:pic>
      <p:sp>
        <p:nvSpPr>
          <p:cNvPr id="1198" name="Shape 1198"/>
          <p:cNvSpPr/>
          <p:nvPr/>
        </p:nvSpPr>
        <p:spPr>
          <a:xfrm>
            <a:off x="681773" y="7925414"/>
            <a:ext cx="31560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Arnold and Xiao, arXiv:0810.1026</a:t>
            </a:r>
          </a:p>
        </p:txBody>
      </p:sp>
      <p:sp>
        <p:nvSpPr>
          <p:cNvPr id="1199" name="Shape 1199"/>
          <p:cNvSpPr/>
          <p:nvPr/>
        </p:nvSpPr>
        <p:spPr>
          <a:xfrm>
            <a:off x="2349152" y="8385938"/>
            <a:ext cx="886762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A251C"/>
                </a:solidFill>
              </a:defRPr>
            </a:lvl1pPr>
          </a:lstStyle>
          <a:p>
            <a:pPr/>
            <a:r>
              <a:t>Values found are in the right ballpark compared (p)QCD estimate</a:t>
            </a:r>
          </a:p>
        </p:txBody>
      </p:sp>
      <p:sp>
        <p:nvSpPr>
          <p:cNvPr id="1200" name="Shape 1200"/>
          <p:cNvSpPr/>
          <p:nvPr/>
        </p:nvSpPr>
        <p:spPr>
          <a:xfrm>
            <a:off x="407301" y="6980708"/>
            <a:ext cx="221621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200"/>
            </a:lvl1pPr>
          </a:lstStyle>
          <a:p>
            <a:pPr/>
            <a:r>
              <a:t>HTL expectation:</a:t>
            </a:r>
          </a:p>
        </p:txBody>
      </p:sp>
      <p:pic>
        <p:nvPicPr>
          <p:cNvPr id="1201" name="Screen Shot 2016-04-03 at 17.30.4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953561" y="7060186"/>
            <a:ext cx="4689632" cy="806551"/>
          </a:xfrm>
          <a:prstGeom prst="rect">
            <a:avLst/>
          </a:prstGeom>
          <a:ln w="12700">
            <a:miter lim="400000"/>
          </a:ln>
        </p:spPr>
      </p:pic>
      <p:sp>
        <p:nvSpPr>
          <p:cNvPr id="1202" name="Shape 1202"/>
          <p:cNvSpPr/>
          <p:nvPr/>
        </p:nvSpPr>
        <p:spPr>
          <a:xfrm>
            <a:off x="437304" y="7464389"/>
            <a:ext cx="70575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Sizeable uncertainties from 𝛼</a:t>
            </a:r>
            <a:r>
              <a:rPr baseline="-5999"/>
              <a:t>S</a:t>
            </a:r>
            <a:r>
              <a:t>, treatment of logs etc expected</a:t>
            </a:r>
          </a:p>
        </p:txBody>
      </p:sp>
      <p:sp>
        <p:nvSpPr>
          <p:cNvPr id="1203" name="Shape 1203"/>
          <p:cNvSpPr/>
          <p:nvPr/>
        </p:nvSpPr>
        <p:spPr>
          <a:xfrm>
            <a:off x="3726116" y="8807717"/>
            <a:ext cx="638353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A251C"/>
                </a:solidFill>
              </a:defRPr>
            </a:lvl1pPr>
          </a:lstStyle>
          <a:p>
            <a:pPr/>
            <a:r>
              <a:t>Magnitude of parton energy loss is understood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Shape 12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2-particle correlations</a:t>
            </a:r>
          </a:p>
        </p:txBody>
      </p:sp>
      <p:sp>
        <p:nvSpPr>
          <p:cNvPr id="1206" name="Shape 120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07" name="2012-Jun-06-PbPb_dihadr_fig01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450" y="2362200"/>
            <a:ext cx="6230899" cy="4000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8" name="2012-Jun-06-PbPb_dihadr_fig01b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01987" y="2294592"/>
            <a:ext cx="6588563" cy="4229696"/>
          </a:xfrm>
          <a:prstGeom prst="rect">
            <a:avLst/>
          </a:prstGeom>
          <a:ln w="12700">
            <a:miter lim="400000"/>
          </a:ln>
        </p:spPr>
      </p:pic>
      <p:sp>
        <p:nvSpPr>
          <p:cNvPr id="1209" name="Shape 1209"/>
          <p:cNvSpPr/>
          <p:nvPr/>
        </p:nvSpPr>
        <p:spPr>
          <a:xfrm>
            <a:off x="2414984" y="1758949"/>
            <a:ext cx="218688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Intermediate p</a:t>
            </a:r>
            <a:r>
              <a:rPr baseline="-5999"/>
              <a:t>T</a:t>
            </a:r>
          </a:p>
        </p:txBody>
      </p:sp>
      <p:sp>
        <p:nvSpPr>
          <p:cNvPr id="1210" name="Shape 1210"/>
          <p:cNvSpPr/>
          <p:nvPr/>
        </p:nvSpPr>
        <p:spPr>
          <a:xfrm>
            <a:off x="9184084" y="1758949"/>
            <a:ext cx="111948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High p</a:t>
            </a:r>
            <a:r>
              <a:rPr baseline="-5999"/>
              <a:t>T</a:t>
            </a:r>
          </a:p>
        </p:txBody>
      </p:sp>
      <p:sp>
        <p:nvSpPr>
          <p:cNvPr id="1211" name="Shape 1211"/>
          <p:cNvSpPr/>
          <p:nvPr/>
        </p:nvSpPr>
        <p:spPr>
          <a:xfrm>
            <a:off x="11328291" y="1192529"/>
            <a:ext cx="133431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PLB 708, 249</a:t>
            </a:r>
          </a:p>
        </p:txBody>
      </p:sp>
      <p:sp>
        <p:nvSpPr>
          <p:cNvPr id="1212" name="Shape 1212"/>
          <p:cNvSpPr/>
          <p:nvPr/>
        </p:nvSpPr>
        <p:spPr>
          <a:xfrm>
            <a:off x="363173" y="7334673"/>
            <a:ext cx="919068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="1"/>
              <a:t>Flow v</a:t>
            </a:r>
            <a:r>
              <a:rPr b="1" baseline="-5999"/>
              <a:t>2</a:t>
            </a:r>
            <a:r>
              <a:rPr b="1"/>
              <a:t>, v</a:t>
            </a:r>
            <a:r>
              <a:rPr b="1" baseline="-5999"/>
              <a:t>3</a:t>
            </a:r>
            <a:r>
              <a:rPr b="1"/>
              <a:t>: long range correlation </a:t>
            </a:r>
            <a:r>
              <a:t>(early times+ long expansion)</a:t>
            </a:r>
          </a:p>
          <a:p>
            <a:pPr algn="ctr"/>
            <a:r>
              <a:t>Near side long range correlation: flow (v</a:t>
            </a:r>
            <a:r>
              <a:rPr baseline="-5999"/>
              <a:t>2</a:t>
            </a:r>
            <a:r>
              <a:t>, v</a:t>
            </a:r>
            <a:r>
              <a:rPr baseline="-5999"/>
              <a:t>3</a:t>
            </a:r>
            <a:r>
              <a:t>)</a:t>
            </a:r>
          </a:p>
          <a:p>
            <a:pPr algn="ctr"/>
            <a:r>
              <a:t>Most prominent at lower p</a:t>
            </a:r>
            <a:r>
              <a:rPr baseline="-5999"/>
              <a:t>T</a:t>
            </a:r>
          </a:p>
        </p:txBody>
      </p:sp>
      <p:sp>
        <p:nvSpPr>
          <p:cNvPr id="1213" name="Shape 1213"/>
          <p:cNvSpPr/>
          <p:nvPr/>
        </p:nvSpPr>
        <p:spPr>
          <a:xfrm>
            <a:off x="2976575" y="6590029"/>
            <a:ext cx="675248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="1"/>
              <a:t>Near-side peak: jets</a:t>
            </a:r>
            <a:r>
              <a:t> (+decays): larger at high p</a:t>
            </a:r>
            <a:r>
              <a:rPr baseline="-5999"/>
              <a:t>T</a:t>
            </a:r>
          </a:p>
        </p:txBody>
      </p:sp>
      <p:sp>
        <p:nvSpPr>
          <p:cNvPr id="1214" name="Shape 1214"/>
          <p:cNvSpPr/>
          <p:nvPr/>
        </p:nvSpPr>
        <p:spPr>
          <a:xfrm>
            <a:off x="3892417" y="8815916"/>
            <a:ext cx="902310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="1"/>
              <a:t>Away-side: recoil jet</a:t>
            </a:r>
            <a:r>
              <a:t> also gives a long-range correlation (η</a:t>
            </a:r>
            <a:r>
              <a:rPr baseline="-5999"/>
              <a:t>1</a:t>
            </a:r>
            <a:r>
              <a:t> ≠ η</a:t>
            </a:r>
            <a:r>
              <a:rPr baseline="-5999"/>
              <a:t>2</a:t>
            </a:r>
            <a:r>
              <a:t>)</a:t>
            </a:r>
          </a:p>
        </p:txBody>
      </p:sp>
      <p:grpSp>
        <p:nvGrpSpPr>
          <p:cNvPr id="1217" name="Group 1217"/>
          <p:cNvGrpSpPr/>
          <p:nvPr/>
        </p:nvGrpSpPr>
        <p:grpSpPr>
          <a:xfrm>
            <a:off x="3277944" y="4116229"/>
            <a:ext cx="5892012" cy="2332003"/>
            <a:chOff x="0" y="0"/>
            <a:chExt cx="5892010" cy="2332002"/>
          </a:xfrm>
        </p:grpSpPr>
        <p:sp>
          <p:nvSpPr>
            <p:cNvPr id="1215" name="Shape 1215"/>
            <p:cNvSpPr/>
            <p:nvPr/>
          </p:nvSpPr>
          <p:spPr>
            <a:xfrm flipV="1">
              <a:off x="1129312" y="507054"/>
              <a:ext cx="4762699" cy="1814645"/>
            </a:xfrm>
            <a:prstGeom prst="line">
              <a:avLst/>
            </a:prstGeom>
            <a:noFill/>
            <a:ln w="38100" cap="flat">
              <a:solidFill>
                <a:srgbClr val="101F98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1216" name="Shape 1216"/>
            <p:cNvSpPr/>
            <p:nvPr/>
          </p:nvSpPr>
          <p:spPr>
            <a:xfrm flipH="1" flipV="1">
              <a:off x="-1" y="0"/>
              <a:ext cx="1136146" cy="2332003"/>
            </a:xfrm>
            <a:prstGeom prst="line">
              <a:avLst/>
            </a:prstGeom>
            <a:noFill/>
            <a:ln w="38100" cap="flat">
              <a:solidFill>
                <a:srgbClr val="101F98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grpSp>
        <p:nvGrpSpPr>
          <p:cNvPr id="1227" name="Group 1227"/>
          <p:cNvGrpSpPr/>
          <p:nvPr/>
        </p:nvGrpSpPr>
        <p:grpSpPr>
          <a:xfrm>
            <a:off x="106115" y="323856"/>
            <a:ext cx="2681785" cy="1602838"/>
            <a:chOff x="0" y="0"/>
            <a:chExt cx="2681784" cy="1602836"/>
          </a:xfrm>
        </p:grpSpPr>
        <p:sp>
          <p:nvSpPr>
            <p:cNvPr id="1218" name="Shape 1218"/>
            <p:cNvSpPr/>
            <p:nvPr/>
          </p:nvSpPr>
          <p:spPr>
            <a:xfrm>
              <a:off x="1394768" y="188569"/>
              <a:ext cx="1287017" cy="745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6559" tIns="66559" rIns="66559" bIns="66559" numCol="1" anchor="t">
              <a:noAutofit/>
            </a:bodyPr>
            <a:lstStyle/>
            <a:p>
              <a:pPr algn="ctr" defTabSz="650240">
                <a:lnSpc>
                  <a:spcPct val="93000"/>
                </a:lnSpc>
                <a:tabLst>
                  <a:tab pos="1295400" algn="l"/>
                  <a:tab pos="2590800" algn="l"/>
                  <a:tab pos="3898900" algn="l"/>
                  <a:tab pos="5194300" algn="l"/>
                  <a:tab pos="6502400" algn="l"/>
                  <a:tab pos="7797800" algn="l"/>
                  <a:tab pos="9093200" algn="l"/>
                  <a:tab pos="10401300" algn="l"/>
                  <a:tab pos="11696700" algn="l"/>
                  <a:tab pos="13004800" algn="l"/>
                  <a:tab pos="14300200" algn="l"/>
                </a:tabLst>
                <a:defRPr sz="16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Near side</a:t>
              </a:r>
              <a:endPara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</a:endParaRPr>
            </a:p>
            <a:p>
              <a:pPr algn="ctr" defTabSz="650240">
                <a:lnSpc>
                  <a:spcPct val="93000"/>
                </a:lnSpc>
                <a:tabLst>
                  <a:tab pos="1295400" algn="l"/>
                  <a:tab pos="2590800" algn="l"/>
                  <a:tab pos="3898900" algn="l"/>
                  <a:tab pos="5194300" algn="l"/>
                  <a:tab pos="6502400" algn="l"/>
                  <a:tab pos="7797800" algn="l"/>
                  <a:tab pos="9093200" algn="l"/>
                  <a:tab pos="10401300" algn="l"/>
                  <a:tab pos="11696700" algn="l"/>
                  <a:tab pos="13004800" algn="l"/>
                  <a:tab pos="14300200" algn="l"/>
                </a:tabLst>
                <a:defRPr sz="16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associated</a:t>
              </a:r>
            </a:p>
          </p:txBody>
        </p:sp>
        <p:sp>
          <p:nvSpPr>
            <p:cNvPr id="1219" name="Shape 1219"/>
            <p:cNvSpPr/>
            <p:nvPr/>
          </p:nvSpPr>
          <p:spPr>
            <a:xfrm>
              <a:off x="1294448" y="907488"/>
              <a:ext cx="214105" cy="601065"/>
            </a:xfrm>
            <a:prstGeom prst="line">
              <a:avLst/>
            </a:prstGeom>
            <a:noFill/>
            <a:ln w="38100" cap="flat">
              <a:solidFill>
                <a:srgbClr val="00009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Shape 1220"/>
            <p:cNvSpPr/>
            <p:nvPr/>
          </p:nvSpPr>
          <p:spPr>
            <a:xfrm flipH="1" flipV="1">
              <a:off x="471422" y="565707"/>
              <a:ext cx="823026" cy="341782"/>
            </a:xfrm>
            <a:prstGeom prst="line">
              <a:avLst/>
            </a:prstGeom>
            <a:noFill/>
            <a:ln w="38100" cap="flat">
              <a:solidFill>
                <a:srgbClr val="00009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Shape 1221"/>
            <p:cNvSpPr/>
            <p:nvPr/>
          </p:nvSpPr>
          <p:spPr>
            <a:xfrm flipH="1" flipV="1">
              <a:off x="663920" y="200354"/>
              <a:ext cx="632493" cy="709099"/>
            </a:xfrm>
            <a:prstGeom prst="line">
              <a:avLst/>
            </a:prstGeom>
            <a:noFill/>
            <a:ln w="38100" cap="flat">
              <a:solidFill>
                <a:srgbClr val="99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Shape 1222"/>
            <p:cNvSpPr/>
            <p:nvPr/>
          </p:nvSpPr>
          <p:spPr>
            <a:xfrm flipH="1" flipV="1">
              <a:off x="1213913" y="359459"/>
              <a:ext cx="82500" cy="549994"/>
            </a:xfrm>
            <a:prstGeom prst="line">
              <a:avLst/>
            </a:prstGeom>
            <a:noFill/>
            <a:ln w="38100" cap="flat">
              <a:solidFill>
                <a:srgbClr val="00009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Shape 1223"/>
            <p:cNvSpPr/>
            <p:nvPr/>
          </p:nvSpPr>
          <p:spPr>
            <a:xfrm>
              <a:off x="0" y="0"/>
              <a:ext cx="75624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6559" tIns="66559" rIns="66559" bIns="66559" numCol="1" anchor="t">
              <a:noAutofit/>
            </a:bodyPr>
            <a:lstStyle>
              <a:lvl1pPr defTabSz="650240">
                <a:lnSpc>
                  <a:spcPct val="93000"/>
                </a:lnSpc>
                <a:tabLst>
                  <a:tab pos="1295400" algn="l"/>
                  <a:tab pos="2590800" algn="l"/>
                  <a:tab pos="3898900" algn="l"/>
                  <a:tab pos="5194300" algn="l"/>
                  <a:tab pos="6502400" algn="l"/>
                  <a:tab pos="7797800" algn="l"/>
                  <a:tab pos="9093200" algn="l"/>
                  <a:tab pos="10401300" algn="l"/>
                  <a:tab pos="11696700" algn="l"/>
                  <a:tab pos="13004800" algn="l"/>
                  <a:tab pos="14300200" algn="l"/>
                </a:tabLst>
                <a:defRPr sz="1600">
                  <a:solidFill>
                    <a:srgbClr val="990000"/>
                  </a:solidFill>
                  <a:uFill>
                    <a:solidFill>
                      <a:srgbClr val="99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solidFill>
                    <a:srgbClr val="990000"/>
                  </a:solidFill>
                  <a:uFill>
                    <a:solidFill>
                      <a:srgbClr val="9900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trigger</a:t>
              </a:r>
            </a:p>
          </p:txBody>
        </p:sp>
        <p:sp>
          <p:nvSpPr>
            <p:cNvPr id="1224" name="Shape 1224"/>
            <p:cNvSpPr/>
            <p:nvPr/>
          </p:nvSpPr>
          <p:spPr>
            <a:xfrm flipV="1">
              <a:off x="170890" y="909452"/>
              <a:ext cx="1044988" cy="196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Shape 1225"/>
            <p:cNvSpPr/>
            <p:nvPr/>
          </p:nvSpPr>
          <p:spPr>
            <a:xfrm flipH="1" flipV="1">
              <a:off x="1319983" y="909452"/>
              <a:ext cx="976239" cy="785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Shape 1226"/>
            <p:cNvSpPr/>
            <p:nvPr/>
          </p:nvSpPr>
          <p:spPr>
            <a:xfrm flipH="1">
              <a:off x="942845" y="901595"/>
              <a:ext cx="335889" cy="701242"/>
            </a:xfrm>
            <a:prstGeom prst="line">
              <a:avLst/>
            </a:prstGeom>
            <a:noFill/>
            <a:ln w="38100" cap="flat">
              <a:solidFill>
                <a:srgbClr val="00009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28" name="Shape 1228"/>
          <p:cNvSpPr/>
          <p:nvPr/>
        </p:nvSpPr>
        <p:spPr>
          <a:xfrm flipV="1">
            <a:off x="1786466" y="5121539"/>
            <a:ext cx="1828537" cy="2134395"/>
          </a:xfrm>
          <a:prstGeom prst="line">
            <a:avLst/>
          </a:prstGeom>
          <a:ln w="38100">
            <a:solidFill>
              <a:srgbClr val="101F98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1229" name="Shape 1229"/>
          <p:cNvSpPr/>
          <p:nvPr/>
        </p:nvSpPr>
        <p:spPr>
          <a:xfrm flipV="1">
            <a:off x="11817826" y="5611934"/>
            <a:ext cx="1" cy="3103293"/>
          </a:xfrm>
          <a:prstGeom prst="line">
            <a:avLst/>
          </a:prstGeom>
          <a:ln w="38100">
            <a:solidFill>
              <a:srgbClr val="101F98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1230" name="Shape 1230"/>
          <p:cNvSpPr/>
          <p:nvPr/>
        </p:nvSpPr>
        <p:spPr>
          <a:xfrm>
            <a:off x="4563533" y="2379839"/>
            <a:ext cx="1921339" cy="6414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1231" name="Shape 1231"/>
          <p:cNvSpPr/>
          <p:nvPr/>
        </p:nvSpPr>
        <p:spPr>
          <a:xfrm>
            <a:off x="10907957" y="2354439"/>
            <a:ext cx="2116535" cy="6414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1232" name="Shape 1232"/>
          <p:cNvSpPr/>
          <p:nvPr/>
        </p:nvSpPr>
        <p:spPr>
          <a:xfrm>
            <a:off x="5005238" y="2732331"/>
            <a:ext cx="103792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Pb+Pb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8" grpId="4"/>
      <p:bldP build="whole" bldLvl="1" animBg="1" rev="0" advAuto="0" spid="1229" grpId="5"/>
      <p:bldP build="whole" bldLvl="1" animBg="1" rev="0" advAuto="0" spid="1229" grpId="6"/>
      <p:bldP build="whole" bldLvl="1" animBg="1" rev="0" advAuto="0" spid="1217" grpId="1"/>
      <p:bldP build="whole" bldLvl="1" animBg="1" rev="0" advAuto="0" spid="1217" grpId="2"/>
      <p:bldP build="whole" bldLvl="1" animBg="1" rev="0" advAuto="0" spid="1228" grpId="3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Shape 12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Strangeness production in pp, p+Pb</a:t>
            </a:r>
          </a:p>
        </p:txBody>
      </p:sp>
      <p:sp>
        <p:nvSpPr>
          <p:cNvPr id="1235" name="Shape 123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36" name="strangenes_pp_ppb_spectra-1952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277" y="2144738"/>
            <a:ext cx="3675745" cy="5776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7" name="strangeness_pp_ppb_ratios-1952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62941" y="1919933"/>
            <a:ext cx="3636274" cy="5775719"/>
          </a:xfrm>
          <a:prstGeom prst="rect">
            <a:avLst/>
          </a:prstGeom>
          <a:ln w="12700">
            <a:miter lim="400000"/>
          </a:ln>
        </p:spPr>
      </p:pic>
      <p:sp>
        <p:nvSpPr>
          <p:cNvPr id="1238" name="Shape 1238"/>
          <p:cNvSpPr/>
          <p:nvPr/>
        </p:nvSpPr>
        <p:spPr>
          <a:xfrm rot="5400000">
            <a:off x="9652552" y="4705350"/>
            <a:ext cx="566003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ALICE, arXiv:1606.07424, arXiv:1307.6796, arXiv:1512.07227</a:t>
            </a:r>
          </a:p>
        </p:txBody>
      </p:sp>
      <p:sp>
        <p:nvSpPr>
          <p:cNvPr id="1239" name="Shape 1239"/>
          <p:cNvSpPr/>
          <p:nvPr/>
        </p:nvSpPr>
        <p:spPr>
          <a:xfrm>
            <a:off x="653272" y="1274311"/>
            <a:ext cx="45017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p</a:t>
            </a:r>
            <a:r>
              <a:rPr baseline="-5999"/>
              <a:t>T</a:t>
            </a:r>
            <a:r>
              <a:t> spectra in </a:t>
            </a:r>
            <a:br/>
            <a:r>
              <a:t>multiplicity-selected pp collisions</a:t>
            </a:r>
          </a:p>
        </p:txBody>
      </p:sp>
      <p:sp>
        <p:nvSpPr>
          <p:cNvPr id="1240" name="Shape 1240"/>
          <p:cNvSpPr/>
          <p:nvPr/>
        </p:nvSpPr>
        <p:spPr>
          <a:xfrm>
            <a:off x="7172617" y="1412329"/>
            <a:ext cx="441692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particle yields in multiplicity bins</a:t>
            </a:r>
          </a:p>
        </p:txBody>
      </p:sp>
      <p:sp>
        <p:nvSpPr>
          <p:cNvPr id="1241" name="Shape 1241"/>
          <p:cNvSpPr/>
          <p:nvPr/>
        </p:nvSpPr>
        <p:spPr>
          <a:xfrm>
            <a:off x="768250" y="7953132"/>
            <a:ext cx="476131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Mean </a:t>
            </a:r>
            <a:r>
              <a:rPr i="1"/>
              <a:t>p</a:t>
            </a:r>
            <a:r>
              <a:rPr baseline="-5999"/>
              <a:t>T</a:t>
            </a:r>
            <a:r>
              <a:t> increases with multiplicity</a:t>
            </a:r>
          </a:p>
        </p:txBody>
      </p:sp>
      <p:sp>
        <p:nvSpPr>
          <p:cNvPr id="1242" name="Shape 1242"/>
          <p:cNvSpPr/>
          <p:nvPr/>
        </p:nvSpPr>
        <p:spPr>
          <a:xfrm>
            <a:off x="6799950" y="7610232"/>
            <a:ext cx="4882110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spcBef>
                <a:spcPts val="500"/>
              </a:spcBef>
              <a:defRPr sz="2200"/>
            </a:pPr>
            <a:r>
              <a:t>Fraction of strange hadrons increases </a:t>
            </a:r>
            <a:br/>
            <a:r>
              <a:t>with multiplicity</a:t>
            </a:r>
          </a:p>
          <a:p>
            <a:pPr algn="ctr">
              <a:spcBef>
                <a:spcPts val="500"/>
              </a:spcBef>
              <a:defRPr sz="2200"/>
            </a:pPr>
            <a:r>
              <a:t>Large effect for multi-strange Ξ and Ω</a:t>
            </a:r>
          </a:p>
        </p:txBody>
      </p:sp>
      <p:sp>
        <p:nvSpPr>
          <p:cNvPr id="1243" name="Shape 1243"/>
          <p:cNvSpPr/>
          <p:nvPr/>
        </p:nvSpPr>
        <p:spPr>
          <a:xfrm>
            <a:off x="311050" y="8691018"/>
            <a:ext cx="1211029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Similar enhancement in PbPb has been interpreted as thermalisation; global equilibration</a:t>
            </a:r>
            <a:br/>
            <a:r>
              <a:t>of the strangeness yield. Are they related?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Shape 12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Multiplicity dN</a:t>
            </a:r>
            <a:r>
              <a:rPr baseline="-5999"/>
              <a:t>ch</a:t>
            </a:r>
            <a:r>
              <a:t>/dη in pp, Pb+Pb</a:t>
            </a:r>
          </a:p>
        </p:txBody>
      </p:sp>
      <p:sp>
        <p:nvSpPr>
          <p:cNvPr id="1246" name="Shape 124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47" name="sqrtsFi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1994" y="1394398"/>
            <a:ext cx="6480812" cy="6286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8" name="Shape 1248"/>
          <p:cNvSpPr/>
          <p:nvPr/>
        </p:nvSpPr>
        <p:spPr>
          <a:xfrm>
            <a:off x="8296364" y="1230899"/>
            <a:ext cx="133431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PLB 753, 319</a:t>
            </a:r>
          </a:p>
        </p:txBody>
      </p:sp>
      <p:sp>
        <p:nvSpPr>
          <p:cNvPr id="1249" name="Shape 1249"/>
          <p:cNvSpPr/>
          <p:nvPr/>
        </p:nvSpPr>
        <p:spPr>
          <a:xfrm>
            <a:off x="2630900" y="7672916"/>
            <a:ext cx="710996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First results from Run-2: multiplicity at new energies</a:t>
            </a:r>
          </a:p>
        </p:txBody>
      </p:sp>
      <p:sp>
        <p:nvSpPr>
          <p:cNvPr id="1250" name="Shape 1250"/>
          <p:cNvSpPr/>
          <p:nvPr/>
        </p:nvSpPr>
        <p:spPr>
          <a:xfrm>
            <a:off x="1532061" y="8470899"/>
            <a:ext cx="994067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Trend continues to</a:t>
            </a:r>
            <a:r>
              <a:rPr>
                <a:solidFill>
                  <a:srgbClr val="9A251C"/>
                </a:solidFill>
              </a:rPr>
              <a:t> rise faster for AA than pp</a:t>
            </a:r>
            <a:r>
              <a:t>: </a:t>
            </a:r>
            <a:br/>
            <a:r>
              <a:t>conversion of energy to particles in AA is more efficient (larger ‘stopping’)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Soft probes: anisotropic flow</a:t>
            </a:r>
          </a:p>
        </p:txBody>
      </p:sp>
      <p:sp>
        <p:nvSpPr>
          <p:cNvPr id="418" name="Shape 418"/>
          <p:cNvSpPr/>
          <p:nvPr>
            <p:ph type="sldNum" sz="quarter" idx="2"/>
          </p:nvPr>
        </p:nvSpPr>
        <p:spPr>
          <a:xfrm>
            <a:off x="12651638" y="9350361"/>
            <a:ext cx="241403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9" name="Shape 419"/>
          <p:cNvSpPr/>
          <p:nvPr/>
        </p:nvSpPr>
        <p:spPr>
          <a:xfrm>
            <a:off x="2841156" y="8211463"/>
            <a:ext cx="7322488" cy="990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Initial state (spatial) anisotropy ⇒ Pressure gradients </a:t>
            </a:r>
            <a:br/>
            <a:r>
              <a:t> ⇒ anisotropic flow: momentum space anisotropy</a:t>
            </a:r>
          </a:p>
        </p:txBody>
      </p:sp>
      <p:pic>
        <p:nvPicPr>
          <p:cNvPr id="420" name="hybrid_e200_smooth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581077" y="2132526"/>
            <a:ext cx="7842646" cy="5679157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hape 421"/>
          <p:cNvSpPr/>
          <p:nvPr/>
        </p:nvSpPr>
        <p:spPr>
          <a:xfrm>
            <a:off x="11149484" y="2235262"/>
            <a:ext cx="10796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" tgtFrame="" tooltip="" history="1" highlightClick="0" endSnd="0"/>
              </a:rPr>
              <a:t>MADAI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3332" fill="hold"/>
                                        <p:tgtEl>
                                          <p:spTgt spid="4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20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Shape 12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Multiplicity vs centrality PbPb</a:t>
            </a:r>
          </a:p>
        </p:txBody>
      </p:sp>
      <p:sp>
        <p:nvSpPr>
          <p:cNvPr id="1253" name="Shape 125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54" name="npartFi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983" y="1910233"/>
            <a:ext cx="5920134" cy="5742634"/>
          </a:xfrm>
          <a:prstGeom prst="rect">
            <a:avLst/>
          </a:prstGeom>
          <a:ln w="12700">
            <a:miter lim="400000"/>
          </a:ln>
        </p:spPr>
      </p:pic>
      <p:sp>
        <p:nvSpPr>
          <p:cNvPr id="1255" name="Shape 1255"/>
          <p:cNvSpPr/>
          <p:nvPr/>
        </p:nvSpPr>
        <p:spPr>
          <a:xfrm>
            <a:off x="1131837" y="7253816"/>
            <a:ext cx="4632426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Centrality dependence </a:t>
            </a:r>
          </a:p>
          <a:p>
            <a:pPr algn="ctr"/>
            <a:r>
              <a:t>very similar at 5.02 and 2.76 TeV</a:t>
            </a:r>
          </a:p>
          <a:p>
            <a:pPr algn="ctr"/>
            <a:r>
              <a:t>(overall factor 1.2)</a:t>
            </a:r>
          </a:p>
        </p:txBody>
      </p:sp>
      <p:sp>
        <p:nvSpPr>
          <p:cNvPr id="1256" name="Shape 1256"/>
          <p:cNvSpPr/>
          <p:nvPr/>
        </p:nvSpPr>
        <p:spPr>
          <a:xfrm>
            <a:off x="2107703" y="8478308"/>
            <a:ext cx="275689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A251C"/>
                </a:solidFill>
              </a:defRPr>
            </a:lvl1pPr>
          </a:lstStyle>
          <a:p>
            <a:pPr/>
            <a:r>
              <a:t>Driven by geometry</a:t>
            </a:r>
          </a:p>
        </p:txBody>
      </p:sp>
      <p:sp>
        <p:nvSpPr>
          <p:cNvPr id="1257" name="Shape 1257"/>
          <p:cNvSpPr/>
          <p:nvPr/>
        </p:nvSpPr>
        <p:spPr>
          <a:xfrm>
            <a:off x="1940731" y="8906933"/>
            <a:ext cx="306543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000"/>
            </a:pPr>
            <a:r>
              <a:t>No change in contribution </a:t>
            </a:r>
            <a:br/>
            <a:r>
              <a:t>hard vs soft processes</a:t>
            </a:r>
          </a:p>
        </p:txBody>
      </p:sp>
      <p:grpSp>
        <p:nvGrpSpPr>
          <p:cNvPr id="1261" name="Group 1261"/>
          <p:cNvGrpSpPr/>
          <p:nvPr/>
        </p:nvGrpSpPr>
        <p:grpSpPr>
          <a:xfrm>
            <a:off x="6427127" y="1936261"/>
            <a:ext cx="6089690" cy="7033672"/>
            <a:chOff x="0" y="0"/>
            <a:chExt cx="6089688" cy="7033671"/>
          </a:xfrm>
        </p:grpSpPr>
        <p:pic>
          <p:nvPicPr>
            <p:cNvPr id="1258" name="modelsFig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089689" cy="59071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9" name="Shape 1259"/>
            <p:cNvSpPr/>
            <p:nvPr/>
          </p:nvSpPr>
          <p:spPr>
            <a:xfrm>
              <a:off x="1821704" y="5685855"/>
              <a:ext cx="2841725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Model comparisons:</a:t>
              </a:r>
            </a:p>
          </p:txBody>
        </p:sp>
        <p:sp>
          <p:nvSpPr>
            <p:cNvPr id="1260" name="Shape 1260"/>
            <p:cNvSpPr/>
            <p:nvPr/>
          </p:nvSpPr>
          <p:spPr>
            <a:xfrm>
              <a:off x="1355723" y="6195471"/>
              <a:ext cx="3773687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/>
              <a:r>
                <a:t>Soft physics models agree</a:t>
              </a:r>
            </a:p>
            <a:p>
              <a:pPr algn="ctr"/>
              <a:r>
                <a:t>Hijing: some deviations</a:t>
              </a:r>
            </a:p>
          </p:txBody>
        </p:sp>
      </p:grpSp>
      <p:grpSp>
        <p:nvGrpSpPr>
          <p:cNvPr id="1264" name="Group 1264"/>
          <p:cNvGrpSpPr/>
          <p:nvPr/>
        </p:nvGrpSpPr>
        <p:grpSpPr>
          <a:xfrm>
            <a:off x="1075266" y="1430866"/>
            <a:ext cx="1054501" cy="596873"/>
            <a:chOff x="0" y="0"/>
            <a:chExt cx="1054500" cy="596871"/>
          </a:xfrm>
        </p:grpSpPr>
        <p:sp>
          <p:nvSpPr>
            <p:cNvPr id="1262" name="Shape 1262"/>
            <p:cNvSpPr/>
            <p:nvPr/>
          </p:nvSpPr>
          <p:spPr>
            <a:xfrm>
              <a:off x="0" y="0"/>
              <a:ext cx="596872" cy="596872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1263" name="Shape 1263"/>
            <p:cNvSpPr/>
            <p:nvPr/>
          </p:nvSpPr>
          <p:spPr>
            <a:xfrm>
              <a:off x="457628" y="0"/>
              <a:ext cx="596873" cy="596872"/>
            </a:xfrm>
            <a:prstGeom prst="ellipse">
              <a:avLst/>
            </a:prstGeom>
            <a:noFill/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grpSp>
        <p:nvGrpSpPr>
          <p:cNvPr id="1267" name="Group 1267"/>
          <p:cNvGrpSpPr/>
          <p:nvPr/>
        </p:nvGrpSpPr>
        <p:grpSpPr>
          <a:xfrm>
            <a:off x="5638800" y="1430866"/>
            <a:ext cx="732767" cy="596873"/>
            <a:chOff x="0" y="0"/>
            <a:chExt cx="732766" cy="596871"/>
          </a:xfrm>
        </p:grpSpPr>
        <p:sp>
          <p:nvSpPr>
            <p:cNvPr id="1265" name="Shape 1265"/>
            <p:cNvSpPr/>
            <p:nvPr/>
          </p:nvSpPr>
          <p:spPr>
            <a:xfrm>
              <a:off x="0" y="0"/>
              <a:ext cx="596872" cy="596872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1266" name="Shape 1266"/>
            <p:cNvSpPr/>
            <p:nvPr/>
          </p:nvSpPr>
          <p:spPr>
            <a:xfrm>
              <a:off x="135895" y="0"/>
              <a:ext cx="596872" cy="596872"/>
            </a:xfrm>
            <a:prstGeom prst="ellipse">
              <a:avLst/>
            </a:prstGeom>
            <a:noFill/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sp>
        <p:nvSpPr>
          <p:cNvPr id="1268" name="Shape 1268"/>
          <p:cNvSpPr/>
          <p:nvPr/>
        </p:nvSpPr>
        <p:spPr>
          <a:xfrm>
            <a:off x="10416238" y="1708463"/>
            <a:ext cx="175209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 arXiv:1509.07299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Shape 12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</a:t>
            </a:r>
            <a:r>
              <a:rPr baseline="-5999"/>
              <a:t>2</a:t>
            </a:r>
            <a:r>
              <a:t> from di-hadron correlations</a:t>
            </a:r>
          </a:p>
        </p:txBody>
      </p:sp>
      <p:sp>
        <p:nvSpPr>
          <p:cNvPr id="1271" name="Shape 127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72" name="Shape 1272"/>
          <p:cNvSpPr/>
          <p:nvPr/>
        </p:nvSpPr>
        <p:spPr>
          <a:xfrm>
            <a:off x="10762709" y="1919816"/>
            <a:ext cx="196667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ALICE, PLB 726,164</a:t>
            </a:r>
          </a:p>
        </p:txBody>
      </p:sp>
      <p:pic>
        <p:nvPicPr>
          <p:cNvPr id="1273" name="2013-Aug-14-pPb_v2ish_Fig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25775" y="2265907"/>
            <a:ext cx="6851780" cy="3903219"/>
          </a:xfrm>
          <a:prstGeom prst="rect">
            <a:avLst/>
          </a:prstGeom>
          <a:ln w="12700">
            <a:miter lim="400000"/>
          </a:ln>
        </p:spPr>
      </p:pic>
      <p:sp>
        <p:nvSpPr>
          <p:cNvPr id="1274" name="Shape 1274"/>
          <p:cNvSpPr/>
          <p:nvPr/>
        </p:nvSpPr>
        <p:spPr>
          <a:xfrm>
            <a:off x="2633960" y="7454899"/>
            <a:ext cx="773688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>
                <a:solidFill>
                  <a:srgbClr val="9A251C"/>
                </a:solidFill>
              </a:defRPr>
            </a:pPr>
            <a:r>
              <a:t>Similar ‘mass ordering’ observed for v</a:t>
            </a:r>
            <a:r>
              <a:rPr baseline="-5999"/>
              <a:t>2</a:t>
            </a:r>
            <a:r>
              <a:t> from two-particle </a:t>
            </a:r>
            <a:br/>
            <a:r>
              <a:t>correlations in p+Pb</a:t>
            </a:r>
          </a:p>
        </p:txBody>
      </p:sp>
      <p:sp>
        <p:nvSpPr>
          <p:cNvPr id="1275" name="Shape 1275"/>
          <p:cNvSpPr/>
          <p:nvPr/>
        </p:nvSpPr>
        <p:spPr>
          <a:xfrm>
            <a:off x="4539431" y="8502649"/>
            <a:ext cx="392593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Is this also pressure-driven?</a:t>
            </a:r>
          </a:p>
        </p:txBody>
      </p:sp>
      <p:sp>
        <p:nvSpPr>
          <p:cNvPr id="1276" name="Shape 1276"/>
          <p:cNvSpPr/>
          <p:nvPr/>
        </p:nvSpPr>
        <p:spPr>
          <a:xfrm>
            <a:off x="8934350" y="1856316"/>
            <a:ext cx="83462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p+Pb</a:t>
            </a:r>
          </a:p>
        </p:txBody>
      </p:sp>
      <p:pic>
        <p:nvPicPr>
          <p:cNvPr id="1277" name="CMS-pp_v2_massdep_HIN-16-010_Figure_007-b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2272" y="2108244"/>
            <a:ext cx="4616353" cy="4523345"/>
          </a:xfrm>
          <a:prstGeom prst="rect">
            <a:avLst/>
          </a:prstGeom>
          <a:ln w="12700">
            <a:miter lim="400000"/>
          </a:ln>
        </p:spPr>
      </p:pic>
      <p:sp>
        <p:nvSpPr>
          <p:cNvPr id="1278" name="Shape 1278"/>
          <p:cNvSpPr/>
          <p:nvPr/>
        </p:nvSpPr>
        <p:spPr>
          <a:xfrm>
            <a:off x="2012850" y="1676399"/>
            <a:ext cx="6313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p+p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Shape 12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4410"/>
            </a:lvl1pPr>
          </a:lstStyle>
          <a:p>
            <a:pPr/>
            <a:r>
              <a:t>Multi-particle correlations: testing collectivity</a:t>
            </a:r>
          </a:p>
        </p:txBody>
      </p:sp>
      <p:sp>
        <p:nvSpPr>
          <p:cNvPr id="1281" name="Shape 128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82" name="Shape 1282"/>
          <p:cNvSpPr/>
          <p:nvPr/>
        </p:nvSpPr>
        <p:spPr>
          <a:xfrm>
            <a:off x="1292360" y="7051354"/>
            <a:ext cx="1066770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Multi-particle methods suppress few-particle (non-flow) correlations</a:t>
            </a:r>
          </a:p>
        </p:txBody>
      </p:sp>
      <p:sp>
        <p:nvSpPr>
          <p:cNvPr id="1283" name="Shape 1283"/>
          <p:cNvSpPr/>
          <p:nvPr/>
        </p:nvSpPr>
        <p:spPr>
          <a:xfrm>
            <a:off x="3459515" y="7790492"/>
            <a:ext cx="685615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9A251C"/>
                </a:solidFill>
              </a:defRPr>
            </a:lvl1pPr>
          </a:lstStyle>
          <a:p>
            <a:pPr/>
            <a:r>
              <a:t>Flow-like effect is indeed a multi-particle effect</a:t>
            </a:r>
          </a:p>
        </p:txBody>
      </p:sp>
      <p:pic>
        <p:nvPicPr>
          <p:cNvPr id="1284" name="CMS-pp_ppb_cumulants_HIN-16-010_Figure_0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450" y="2241474"/>
            <a:ext cx="11614512" cy="4424576"/>
          </a:xfrm>
          <a:prstGeom prst="rect">
            <a:avLst/>
          </a:prstGeom>
          <a:ln w="12700">
            <a:miter lim="400000"/>
          </a:ln>
        </p:spPr>
      </p:pic>
      <p:sp>
        <p:nvSpPr>
          <p:cNvPr id="1285" name="Shape 1285"/>
          <p:cNvSpPr/>
          <p:nvPr/>
        </p:nvSpPr>
        <p:spPr>
          <a:xfrm rot="5400000">
            <a:off x="10676071" y="4133849"/>
            <a:ext cx="377470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CMS-HIN-16-010, arXiv:1606.06198</a:t>
            </a:r>
          </a:p>
        </p:txBody>
      </p:sp>
      <p:sp>
        <p:nvSpPr>
          <p:cNvPr id="1286" name="Shape 1286"/>
          <p:cNvSpPr/>
          <p:nvPr/>
        </p:nvSpPr>
        <p:spPr>
          <a:xfrm>
            <a:off x="2526117" y="1828799"/>
            <a:ext cx="45333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pp</a:t>
            </a:r>
          </a:p>
        </p:txBody>
      </p:sp>
      <p:sp>
        <p:nvSpPr>
          <p:cNvPr id="1287" name="Shape 1287"/>
          <p:cNvSpPr/>
          <p:nvPr/>
        </p:nvSpPr>
        <p:spPr>
          <a:xfrm>
            <a:off x="6085085" y="1828799"/>
            <a:ext cx="8346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p+Pb</a:t>
            </a:r>
          </a:p>
        </p:txBody>
      </p:sp>
      <p:sp>
        <p:nvSpPr>
          <p:cNvPr id="1288" name="Shape 1288"/>
          <p:cNvSpPr/>
          <p:nvPr/>
        </p:nvSpPr>
        <p:spPr>
          <a:xfrm>
            <a:off x="9780934" y="1828799"/>
            <a:ext cx="103792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Pb+Pb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Shape 12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Quarkonia: J/Ψ suppression</a:t>
            </a:r>
          </a:p>
        </p:txBody>
      </p:sp>
      <p:sp>
        <p:nvSpPr>
          <p:cNvPr id="1291" name="Shape 129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92" name="Shape 1292"/>
          <p:cNvSpPr/>
          <p:nvPr/>
        </p:nvSpPr>
        <p:spPr>
          <a:xfrm>
            <a:off x="8909707" y="1250949"/>
            <a:ext cx="238445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ALICE, arXiv:1606.08197</a:t>
            </a:r>
          </a:p>
        </p:txBody>
      </p:sp>
      <p:pic>
        <p:nvPicPr>
          <p:cNvPr id="1293" name="RAA_pT-1960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050" y="2362200"/>
            <a:ext cx="5905242" cy="4259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4" name="r_theory-1960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9795" y="2442738"/>
            <a:ext cx="6026892" cy="4347442"/>
          </a:xfrm>
          <a:prstGeom prst="rect">
            <a:avLst/>
          </a:prstGeom>
          <a:ln w="12700">
            <a:miter lim="400000"/>
          </a:ln>
        </p:spPr>
      </p:pic>
      <p:sp>
        <p:nvSpPr>
          <p:cNvPr id="1295" name="Shape 1295"/>
          <p:cNvSpPr/>
          <p:nvPr/>
        </p:nvSpPr>
        <p:spPr>
          <a:xfrm>
            <a:off x="267684" y="7268864"/>
            <a:ext cx="426601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Increase by recombination:</a:t>
            </a:r>
          </a:p>
          <a:p>
            <a:pPr algn="ctr"/>
            <a:r>
              <a:t>No sign of energy dependence</a:t>
            </a:r>
          </a:p>
        </p:txBody>
      </p:sp>
      <p:sp>
        <p:nvSpPr>
          <p:cNvPr id="1296" name="Shape 1296"/>
          <p:cNvSpPr/>
          <p:nvPr/>
        </p:nvSpPr>
        <p:spPr>
          <a:xfrm>
            <a:off x="533400" y="3181350"/>
            <a:ext cx="2633415" cy="2280792"/>
          </a:xfrm>
          <a:prstGeom prst="ellipse">
            <a:avLst/>
          </a:prstGeom>
          <a:ln w="25400">
            <a:solidFill>
              <a:srgbClr val="101F98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1297" name="Shape 1297"/>
          <p:cNvSpPr/>
          <p:nvPr/>
        </p:nvSpPr>
        <p:spPr>
          <a:xfrm flipH="1" flipV="1">
            <a:off x="1955527" y="5466010"/>
            <a:ext cx="216173" cy="1931740"/>
          </a:xfrm>
          <a:prstGeom prst="line">
            <a:avLst/>
          </a:prstGeom>
          <a:ln w="25400">
            <a:solidFill>
              <a:srgbClr val="101F9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1298" name="Shape 1298"/>
          <p:cNvSpPr/>
          <p:nvPr/>
        </p:nvSpPr>
        <p:spPr>
          <a:xfrm>
            <a:off x="7537350" y="7473968"/>
            <a:ext cx="507831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Compatible with model expectations</a:t>
            </a:r>
          </a:p>
          <a:p>
            <a:pPr algn="ctr"/>
            <a:r>
              <a:t>(small effects expected)</a:t>
            </a:r>
          </a:p>
        </p:txBody>
      </p:sp>
      <p:sp>
        <p:nvSpPr>
          <p:cNvPr id="1299" name="Shape 1299"/>
          <p:cNvSpPr/>
          <p:nvPr/>
        </p:nvSpPr>
        <p:spPr>
          <a:xfrm>
            <a:off x="9914111" y="1815094"/>
            <a:ext cx="28793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3B9549"/>
                </a:solidFill>
              </a:defRPr>
            </a:lvl1pPr>
          </a:lstStyle>
          <a:p>
            <a:pPr/>
            <a:r>
              <a:t>Run 2: 5 TeV Pb+Pb</a:t>
            </a:r>
          </a:p>
        </p:txBody>
      </p:sp>
      <p:sp>
        <p:nvSpPr>
          <p:cNvPr id="1300" name="Shape 1300"/>
          <p:cNvSpPr/>
          <p:nvPr/>
        </p:nvSpPr>
        <p:spPr>
          <a:xfrm>
            <a:off x="3379918" y="8377911"/>
            <a:ext cx="495984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Suppression by quarkonium melting</a:t>
            </a:r>
          </a:p>
        </p:txBody>
      </p:sp>
      <p:sp>
        <p:nvSpPr>
          <p:cNvPr id="1301" name="Shape 1301"/>
          <p:cNvSpPr/>
          <p:nvPr/>
        </p:nvSpPr>
        <p:spPr>
          <a:xfrm flipH="1" flipV="1">
            <a:off x="4560391" y="4906297"/>
            <a:ext cx="1336282" cy="3497924"/>
          </a:xfrm>
          <a:prstGeom prst="line">
            <a:avLst/>
          </a:prstGeom>
          <a:ln w="25400">
            <a:solidFill>
              <a:srgbClr val="101F9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Shape 13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Quarkonia: ϒ suppression</a:t>
            </a:r>
          </a:p>
        </p:txBody>
      </p:sp>
      <p:sp>
        <p:nvSpPr>
          <p:cNvPr id="1304" name="Shape 130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05" name="2016-Jun-26-RAA_Npart_Data_2015vs201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1350" y="1873250"/>
            <a:ext cx="7200900" cy="52324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6" name="Shape 1306"/>
          <p:cNvSpPr/>
          <p:nvPr/>
        </p:nvSpPr>
        <p:spPr>
          <a:xfrm>
            <a:off x="3869531" y="7604273"/>
            <a:ext cx="582052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ϒ suppression at 5 TeV similar to 2.76 TeV</a:t>
            </a:r>
          </a:p>
        </p:txBody>
      </p:sp>
      <p:sp>
        <p:nvSpPr>
          <p:cNvPr id="1307" name="Shape 1307"/>
          <p:cNvSpPr/>
          <p:nvPr/>
        </p:nvSpPr>
        <p:spPr>
          <a:xfrm>
            <a:off x="9829861" y="1289049"/>
            <a:ext cx="28793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3B9549"/>
                </a:solidFill>
              </a:defRPr>
            </a:lvl1pPr>
          </a:lstStyle>
          <a:p>
            <a:pPr/>
            <a:r>
              <a:t>Run 2: 5 TeV Pb+Pb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Shape 13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 state: colliding nuclear matter</a:t>
            </a:r>
          </a:p>
        </p:txBody>
      </p:sp>
      <p:sp>
        <p:nvSpPr>
          <p:cNvPr id="1310" name="Shape 131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11" name="glauber_ex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772" y="1365250"/>
            <a:ext cx="5140834" cy="4896032"/>
          </a:xfrm>
          <a:prstGeom prst="rect">
            <a:avLst/>
          </a:prstGeom>
          <a:ln w="12700">
            <a:miter lim="400000"/>
          </a:ln>
        </p:spPr>
      </p:pic>
      <p:sp>
        <p:nvSpPr>
          <p:cNvPr id="1312" name="Shape 1312"/>
          <p:cNvSpPr/>
          <p:nvPr/>
        </p:nvSpPr>
        <p:spPr>
          <a:xfrm>
            <a:off x="725884" y="6292849"/>
            <a:ext cx="522371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3200"/>
              </a:spcBef>
              <a:defRPr sz="2200"/>
            </a:lvl1pPr>
          </a:lstStyle>
          <a:p>
            <a:pPr/>
            <a:r>
              <a:t>Characterise shape by angular moments:</a:t>
            </a:r>
          </a:p>
        </p:txBody>
      </p:sp>
      <p:pic>
        <p:nvPicPr>
          <p:cNvPr id="131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5493" y="6889750"/>
            <a:ext cx="4882201" cy="1235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4" name="glauber_ecc_ex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6132" y="1344167"/>
            <a:ext cx="5156113" cy="4910583"/>
          </a:xfrm>
          <a:prstGeom prst="rect">
            <a:avLst/>
          </a:prstGeom>
          <a:ln w="12700">
            <a:miter lim="400000"/>
          </a:ln>
        </p:spPr>
      </p:pic>
      <p:sp>
        <p:nvSpPr>
          <p:cNvPr id="1315" name="Shape 1315"/>
          <p:cNvSpPr/>
          <p:nvPr/>
        </p:nvSpPr>
        <p:spPr>
          <a:xfrm>
            <a:off x="993072" y="1289049"/>
            <a:ext cx="42822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MC event: location of nucleons</a:t>
            </a:r>
          </a:p>
        </p:txBody>
      </p:sp>
      <p:grpSp>
        <p:nvGrpSpPr>
          <p:cNvPr id="1319" name="Group 1319"/>
          <p:cNvGrpSpPr/>
          <p:nvPr/>
        </p:nvGrpSpPr>
        <p:grpSpPr>
          <a:xfrm>
            <a:off x="5920949" y="1303270"/>
            <a:ext cx="6853828" cy="6914438"/>
            <a:chOff x="0" y="0"/>
            <a:chExt cx="6853826" cy="6914436"/>
          </a:xfrm>
        </p:grpSpPr>
        <p:pic>
          <p:nvPicPr>
            <p:cNvPr id="1316" name="glauber_ecc_smooth_exa_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50014" y="3599737"/>
              <a:ext cx="3452069" cy="32876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7" name="glauber_ecc_smooth_exa_3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3572721"/>
              <a:ext cx="3508801" cy="3341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8" name="glauber_ecc_smooth_exa_4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298271" y="0"/>
              <a:ext cx="3555556" cy="33862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20" name="Shape 1320"/>
          <p:cNvSpPr/>
          <p:nvPr/>
        </p:nvSpPr>
        <p:spPr>
          <a:xfrm>
            <a:off x="6373754" y="8336493"/>
            <a:ext cx="62472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Symmetry planes change from event to event</a:t>
            </a:r>
          </a:p>
        </p:txBody>
      </p:sp>
      <p:grpSp>
        <p:nvGrpSpPr>
          <p:cNvPr id="1323" name="Group 1323"/>
          <p:cNvGrpSpPr/>
          <p:nvPr/>
        </p:nvGrpSpPr>
        <p:grpSpPr>
          <a:xfrm>
            <a:off x="5832049" y="1130299"/>
            <a:ext cx="3508801" cy="3536951"/>
            <a:chOff x="0" y="0"/>
            <a:chExt cx="3508800" cy="3536950"/>
          </a:xfrm>
        </p:grpSpPr>
        <p:pic>
          <p:nvPicPr>
            <p:cNvPr id="1321" name="glauber_ecc_smooth_exa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195235"/>
              <a:ext cx="3508801" cy="3341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2" name="Shape 1322"/>
            <p:cNvSpPr/>
            <p:nvPr/>
          </p:nvSpPr>
          <p:spPr>
            <a:xfrm>
              <a:off x="28366" y="-1"/>
              <a:ext cx="3452069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with gaussian smoothing</a:t>
              </a:r>
            </a:p>
          </p:txBody>
        </p:sp>
      </p:grpSp>
      <p:sp>
        <p:nvSpPr>
          <p:cNvPr id="1324" name="Shape 1324"/>
          <p:cNvSpPr/>
          <p:nvPr/>
        </p:nvSpPr>
        <p:spPr>
          <a:xfrm>
            <a:off x="6924344" y="8793657"/>
            <a:ext cx="514603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Orientation measured for every event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4" grpId="5"/>
      <p:bldP build="whole" bldLvl="1" animBg="1" rev="0" advAuto="0" spid="1314" grpId="1"/>
      <p:bldP build="whole" bldLvl="1" animBg="1" rev="0" advAuto="0" spid="1323" grpId="2"/>
      <p:bldP build="whole" bldLvl="1" animBg="1" rev="0" advAuto="0" spid="1319" grpId="3"/>
      <p:bldP build="whole" bldLvl="1" animBg="1" rev="0" advAuto="0" spid="1320" grpId="4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Shape 13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Changing the projectile</a:t>
            </a:r>
          </a:p>
        </p:txBody>
      </p:sp>
      <p:sp>
        <p:nvSpPr>
          <p:cNvPr id="1327" name="Shape 132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2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2331" y="1631283"/>
            <a:ext cx="8320138" cy="5873717"/>
          </a:xfrm>
          <a:prstGeom prst="rect">
            <a:avLst/>
          </a:prstGeom>
          <a:ln w="12700">
            <a:miter lim="400000"/>
          </a:ln>
        </p:spPr>
      </p:pic>
      <p:sp>
        <p:nvSpPr>
          <p:cNvPr id="1329" name="Shape 1329"/>
          <p:cNvSpPr/>
          <p:nvPr/>
        </p:nvSpPr>
        <p:spPr>
          <a:xfrm rot="5400000">
            <a:off x="10239561" y="2146577"/>
            <a:ext cx="109697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B Schenke</a:t>
            </a:r>
          </a:p>
        </p:txBody>
      </p:sp>
      <p:sp>
        <p:nvSpPr>
          <p:cNvPr id="1330" name="Shape 1330"/>
          <p:cNvSpPr/>
          <p:nvPr/>
        </p:nvSpPr>
        <p:spPr>
          <a:xfrm>
            <a:off x="3775248" y="7568496"/>
            <a:ext cx="580161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RHIC has collided a variety of small </a:t>
            </a:r>
            <a:br/>
            <a:r>
              <a:t>nuclei with Au to explore geometric effects</a:t>
            </a:r>
          </a:p>
        </p:txBody>
      </p:sp>
      <p:sp>
        <p:nvSpPr>
          <p:cNvPr id="1331" name="Shape 1331"/>
          <p:cNvSpPr/>
          <p:nvPr/>
        </p:nvSpPr>
        <p:spPr>
          <a:xfrm>
            <a:off x="3359355" y="8470193"/>
            <a:ext cx="72920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aseline="31999"/>
              <a:t>3</a:t>
            </a:r>
            <a:r>
              <a:t>He gives explicit triangular contribution in initial state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Shape 13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Explore more degrees of constraint</a:t>
            </a:r>
          </a:p>
        </p:txBody>
      </p:sp>
      <p:sp>
        <p:nvSpPr>
          <p:cNvPr id="1334" name="Shape 133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35" name="Shape 1335"/>
          <p:cNvSpPr/>
          <p:nvPr/>
        </p:nvSpPr>
        <p:spPr>
          <a:xfrm rot="5400000">
            <a:off x="10357867" y="5141838"/>
            <a:ext cx="436097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Niemi et al,  arXiv:1509.02767, PRC93, 024907</a:t>
            </a:r>
          </a:p>
        </p:txBody>
      </p:sp>
      <p:pic>
        <p:nvPicPr>
          <p:cNvPr id="1336" name="vnintegrated_RG04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1077" y="1830877"/>
            <a:ext cx="4211693" cy="3391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7" name="vnintegrated_RHIC_all_RG04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02910" y="1774973"/>
            <a:ext cx="4448381" cy="355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8" name="ex_2epcorrelators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3690" y="6202042"/>
            <a:ext cx="3983867" cy="3256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9" name="ex_3epcorrelators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23242" y="6247498"/>
            <a:ext cx="3865090" cy="3165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0" name="etapers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10466" y="3764058"/>
            <a:ext cx="3983868" cy="3098460"/>
          </a:xfrm>
          <a:prstGeom prst="rect">
            <a:avLst/>
          </a:prstGeom>
          <a:ln w="12700">
            <a:miter lim="400000"/>
          </a:ln>
        </p:spPr>
      </p:pic>
      <p:sp>
        <p:nvSpPr>
          <p:cNvPr id="1341" name="Shape 1341"/>
          <p:cNvSpPr/>
          <p:nvPr/>
        </p:nvSpPr>
        <p:spPr>
          <a:xfrm>
            <a:off x="2711350" y="1396999"/>
            <a:ext cx="7240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LHC</a:t>
            </a:r>
          </a:p>
        </p:txBody>
      </p:sp>
      <p:sp>
        <p:nvSpPr>
          <p:cNvPr id="1342" name="Shape 1342"/>
          <p:cNvSpPr/>
          <p:nvPr/>
        </p:nvSpPr>
        <p:spPr>
          <a:xfrm>
            <a:off x="9924950" y="1289049"/>
            <a:ext cx="85933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RHIC</a:t>
            </a:r>
          </a:p>
        </p:txBody>
      </p:sp>
      <p:sp>
        <p:nvSpPr>
          <p:cNvPr id="1343" name="Shape 1343"/>
          <p:cNvSpPr/>
          <p:nvPr/>
        </p:nvSpPr>
        <p:spPr>
          <a:xfrm>
            <a:off x="4700116" y="7638133"/>
            <a:ext cx="335056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New observable: </a:t>
            </a:r>
            <a:br/>
            <a:r>
              <a:t>event plane correlations</a:t>
            </a:r>
          </a:p>
        </p:txBody>
      </p:sp>
      <p:sp>
        <p:nvSpPr>
          <p:cNvPr id="1344" name="Shape 1344"/>
          <p:cNvSpPr/>
          <p:nvPr/>
        </p:nvSpPr>
        <p:spPr>
          <a:xfrm>
            <a:off x="4679850" y="3361803"/>
            <a:ext cx="3875039" cy="381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Model input: viscosity vs temperature</a:t>
            </a:r>
          </a:p>
        </p:txBody>
      </p:sp>
      <p:grpSp>
        <p:nvGrpSpPr>
          <p:cNvPr id="1347" name="Group 1347"/>
          <p:cNvGrpSpPr/>
          <p:nvPr/>
        </p:nvGrpSpPr>
        <p:grpSpPr>
          <a:xfrm>
            <a:off x="969964" y="5191021"/>
            <a:ext cx="569387" cy="469901"/>
            <a:chOff x="0" y="0"/>
            <a:chExt cx="569386" cy="469900"/>
          </a:xfrm>
        </p:grpSpPr>
        <p:sp>
          <p:nvSpPr>
            <p:cNvPr id="1345" name="Shape 1345"/>
            <p:cNvSpPr/>
            <p:nvPr/>
          </p:nvSpPr>
          <p:spPr>
            <a:xfrm>
              <a:off x="0" y="0"/>
              <a:ext cx="469900" cy="469900"/>
            </a:xfrm>
            <a:prstGeom prst="ellipse">
              <a:avLst/>
            </a:prstGeom>
            <a:noFill/>
            <a:ln w="25400" cap="flat">
              <a:solidFill>
                <a:schemeClr val="accent1">
                  <a:hueOff val="273561"/>
                  <a:satOff val="2937"/>
                  <a:lumOff val="-22233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1346" name="Shape 1346"/>
            <p:cNvSpPr/>
            <p:nvPr/>
          </p:nvSpPr>
          <p:spPr>
            <a:xfrm>
              <a:off x="99486" y="0"/>
              <a:ext cx="469901" cy="469900"/>
            </a:xfrm>
            <a:prstGeom prst="ellipse">
              <a:avLst/>
            </a:prstGeom>
            <a:noFill/>
            <a:ln w="25400" cap="flat">
              <a:solidFill>
                <a:schemeClr val="accent1">
                  <a:hueOff val="273561"/>
                  <a:satOff val="2937"/>
                  <a:lumOff val="-22233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grpSp>
        <p:nvGrpSpPr>
          <p:cNvPr id="1350" name="Group 1350"/>
          <p:cNvGrpSpPr/>
          <p:nvPr/>
        </p:nvGrpSpPr>
        <p:grpSpPr>
          <a:xfrm>
            <a:off x="3848332" y="5191021"/>
            <a:ext cx="817011" cy="469901"/>
            <a:chOff x="0" y="0"/>
            <a:chExt cx="817009" cy="469900"/>
          </a:xfrm>
        </p:grpSpPr>
        <p:sp>
          <p:nvSpPr>
            <p:cNvPr id="1348" name="Shape 1348"/>
            <p:cNvSpPr/>
            <p:nvPr/>
          </p:nvSpPr>
          <p:spPr>
            <a:xfrm>
              <a:off x="0" y="0"/>
              <a:ext cx="469900" cy="469900"/>
            </a:xfrm>
            <a:prstGeom prst="ellipse">
              <a:avLst/>
            </a:prstGeom>
            <a:noFill/>
            <a:ln w="25400" cap="flat">
              <a:solidFill>
                <a:schemeClr val="accent1">
                  <a:hueOff val="273561"/>
                  <a:satOff val="2937"/>
                  <a:lumOff val="-22233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1349" name="Shape 1349"/>
            <p:cNvSpPr/>
            <p:nvPr/>
          </p:nvSpPr>
          <p:spPr>
            <a:xfrm>
              <a:off x="347109" y="0"/>
              <a:ext cx="469901" cy="469900"/>
            </a:xfrm>
            <a:prstGeom prst="ellipse">
              <a:avLst/>
            </a:prstGeom>
            <a:noFill/>
            <a:ln w="25400" cap="flat">
              <a:solidFill>
                <a:schemeClr val="accent1">
                  <a:hueOff val="273561"/>
                  <a:satOff val="2937"/>
                  <a:lumOff val="-22233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grpSp>
        <p:nvGrpSpPr>
          <p:cNvPr id="1353" name="Group 1353"/>
          <p:cNvGrpSpPr/>
          <p:nvPr/>
        </p:nvGrpSpPr>
        <p:grpSpPr>
          <a:xfrm>
            <a:off x="8427246" y="5191021"/>
            <a:ext cx="569388" cy="469901"/>
            <a:chOff x="0" y="0"/>
            <a:chExt cx="569386" cy="469900"/>
          </a:xfrm>
        </p:grpSpPr>
        <p:sp>
          <p:nvSpPr>
            <p:cNvPr id="1351" name="Shape 1351"/>
            <p:cNvSpPr/>
            <p:nvPr/>
          </p:nvSpPr>
          <p:spPr>
            <a:xfrm>
              <a:off x="0" y="0"/>
              <a:ext cx="469900" cy="469900"/>
            </a:xfrm>
            <a:prstGeom prst="ellipse">
              <a:avLst/>
            </a:prstGeom>
            <a:noFill/>
            <a:ln w="25400" cap="flat">
              <a:solidFill>
                <a:schemeClr val="accent1">
                  <a:hueOff val="273561"/>
                  <a:satOff val="2937"/>
                  <a:lumOff val="-22233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1352" name="Shape 1352"/>
            <p:cNvSpPr/>
            <p:nvPr/>
          </p:nvSpPr>
          <p:spPr>
            <a:xfrm>
              <a:off x="99486" y="0"/>
              <a:ext cx="469901" cy="469900"/>
            </a:xfrm>
            <a:prstGeom prst="ellipse">
              <a:avLst/>
            </a:prstGeom>
            <a:noFill/>
            <a:ln w="25400" cap="flat">
              <a:solidFill>
                <a:schemeClr val="accent1">
                  <a:hueOff val="273561"/>
                  <a:satOff val="2937"/>
                  <a:lumOff val="-22233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grpSp>
        <p:nvGrpSpPr>
          <p:cNvPr id="1356" name="Group 1356"/>
          <p:cNvGrpSpPr/>
          <p:nvPr/>
        </p:nvGrpSpPr>
        <p:grpSpPr>
          <a:xfrm>
            <a:off x="11305615" y="5191021"/>
            <a:ext cx="817010" cy="469901"/>
            <a:chOff x="0" y="0"/>
            <a:chExt cx="817009" cy="469900"/>
          </a:xfrm>
        </p:grpSpPr>
        <p:sp>
          <p:nvSpPr>
            <p:cNvPr id="1354" name="Shape 1354"/>
            <p:cNvSpPr/>
            <p:nvPr/>
          </p:nvSpPr>
          <p:spPr>
            <a:xfrm>
              <a:off x="0" y="0"/>
              <a:ext cx="469900" cy="469900"/>
            </a:xfrm>
            <a:prstGeom prst="ellipse">
              <a:avLst/>
            </a:prstGeom>
            <a:noFill/>
            <a:ln w="25400" cap="flat">
              <a:solidFill>
                <a:schemeClr val="accent1">
                  <a:hueOff val="273561"/>
                  <a:satOff val="2937"/>
                  <a:lumOff val="-22233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1355" name="Shape 1355"/>
            <p:cNvSpPr/>
            <p:nvPr/>
          </p:nvSpPr>
          <p:spPr>
            <a:xfrm>
              <a:off x="347109" y="0"/>
              <a:ext cx="469901" cy="469900"/>
            </a:xfrm>
            <a:prstGeom prst="ellipse">
              <a:avLst/>
            </a:prstGeom>
            <a:noFill/>
            <a:ln w="25400" cap="flat">
              <a:solidFill>
                <a:schemeClr val="accent1">
                  <a:hueOff val="273561"/>
                  <a:satOff val="2937"/>
                  <a:lumOff val="-22233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Shape 13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Changing the projectile</a:t>
            </a:r>
          </a:p>
        </p:txBody>
      </p:sp>
      <p:sp>
        <p:nvSpPr>
          <p:cNvPr id="1359" name="Shape 135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6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368" y="2244039"/>
            <a:ext cx="5564702" cy="5188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7194" y="2208745"/>
            <a:ext cx="5564702" cy="5258855"/>
          </a:xfrm>
          <a:prstGeom prst="rect">
            <a:avLst/>
          </a:prstGeom>
          <a:ln w="12700">
            <a:miter lim="400000"/>
          </a:ln>
        </p:spPr>
      </p:pic>
      <p:sp>
        <p:nvSpPr>
          <p:cNvPr id="1362" name="Shape 1362"/>
          <p:cNvSpPr/>
          <p:nvPr/>
        </p:nvSpPr>
        <p:spPr>
          <a:xfrm rot="5400000">
            <a:off x="4354636" y="3962480"/>
            <a:ext cx="363146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PHENIX, PRL 115 (2015) 142301 </a:t>
            </a:r>
          </a:p>
        </p:txBody>
      </p:sp>
      <p:sp>
        <p:nvSpPr>
          <p:cNvPr id="1363" name="Shape 1363"/>
          <p:cNvSpPr/>
          <p:nvPr/>
        </p:nvSpPr>
        <p:spPr>
          <a:xfrm>
            <a:off x="1997428" y="1780735"/>
            <a:ext cx="31554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</a:t>
            </a:r>
            <a:r>
              <a:rPr baseline="-5999"/>
              <a:t>2</a:t>
            </a:r>
            <a:r>
              <a:t> and v</a:t>
            </a:r>
            <a:r>
              <a:rPr baseline="-5999"/>
              <a:t>3</a:t>
            </a:r>
            <a:r>
              <a:t> from </a:t>
            </a:r>
            <a:r>
              <a:rPr baseline="31999"/>
              <a:t>3</a:t>
            </a:r>
            <a:r>
              <a:t>He+Au</a:t>
            </a:r>
          </a:p>
        </p:txBody>
      </p:sp>
      <p:sp>
        <p:nvSpPr>
          <p:cNvPr id="1364" name="Shape 1364"/>
          <p:cNvSpPr/>
          <p:nvPr/>
        </p:nvSpPr>
        <p:spPr>
          <a:xfrm>
            <a:off x="387877" y="7632062"/>
            <a:ext cx="66569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Sizable v</a:t>
            </a:r>
            <a:r>
              <a:rPr baseline="-5999"/>
              <a:t>3</a:t>
            </a:r>
            <a:r>
              <a:t> contribution seen with </a:t>
            </a:r>
            <a:r>
              <a:rPr baseline="31999"/>
              <a:t>3</a:t>
            </a:r>
            <a:r>
              <a:t>He</a:t>
            </a:r>
          </a:p>
          <a:p>
            <a:pPr/>
            <a:r>
              <a:t>—&gt; Effect is driven by initial spatial configuration</a:t>
            </a:r>
          </a:p>
        </p:txBody>
      </p:sp>
      <p:sp>
        <p:nvSpPr>
          <p:cNvPr id="1365" name="Shape 1365"/>
          <p:cNvSpPr/>
          <p:nvPr/>
        </p:nvSpPr>
        <p:spPr>
          <a:xfrm>
            <a:off x="8075810" y="7632062"/>
            <a:ext cx="380747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v</a:t>
            </a:r>
            <a:r>
              <a:rPr baseline="-5999"/>
              <a:t>2</a:t>
            </a:r>
            <a:r>
              <a:t> smallest for p+Au, </a:t>
            </a:r>
            <a:br/>
            <a:r>
              <a:t>as expected from geometry</a:t>
            </a:r>
          </a:p>
        </p:txBody>
      </p:sp>
      <p:sp>
        <p:nvSpPr>
          <p:cNvPr id="1366" name="Shape 1366"/>
          <p:cNvSpPr/>
          <p:nvPr/>
        </p:nvSpPr>
        <p:spPr>
          <a:xfrm>
            <a:off x="8548872" y="1780735"/>
            <a:ext cx="36191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</a:t>
            </a:r>
            <a:r>
              <a:rPr baseline="-5999"/>
              <a:t>2</a:t>
            </a:r>
            <a:r>
              <a:t> in p+Au, d+Au, </a:t>
            </a:r>
            <a:r>
              <a:rPr baseline="31999"/>
              <a:t>3</a:t>
            </a:r>
            <a:r>
              <a:t>He+Au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Shape 1368"/>
          <p:cNvSpPr/>
          <p:nvPr/>
        </p:nvSpPr>
        <p:spPr>
          <a:xfrm>
            <a:off x="1402968" y="4133029"/>
            <a:ext cx="1408855" cy="2063611"/>
          </a:xfrm>
          <a:prstGeom prst="rect">
            <a:avLst/>
          </a:prstGeom>
          <a:gradFill>
            <a:gsLst>
              <a:gs pos="0">
                <a:srgbClr val="FD3C15"/>
              </a:gs>
              <a:gs pos="100000">
                <a:srgbClr val="FFE667"/>
              </a:gs>
            </a:gsLst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369" name="Shape 13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i="1"/>
              <a:t>R</a:t>
            </a:r>
            <a:r>
              <a:rPr baseline="-5999"/>
              <a:t>AA</a:t>
            </a:r>
            <a:r>
              <a:t> overview</a:t>
            </a:r>
          </a:p>
        </p:txBody>
      </p:sp>
      <p:sp>
        <p:nvSpPr>
          <p:cNvPr id="1370" name="Shape 137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71" name="2015-Jul-20-RAA_all2newZ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4354" y="2183207"/>
            <a:ext cx="7062796" cy="6327866"/>
          </a:xfrm>
          <a:prstGeom prst="rect">
            <a:avLst/>
          </a:prstGeom>
          <a:ln w="12700">
            <a:miter lim="400000"/>
          </a:ln>
        </p:spPr>
      </p:pic>
      <p:sp>
        <p:nvSpPr>
          <p:cNvPr id="1372" name="Shape 1372"/>
          <p:cNvSpPr/>
          <p:nvPr/>
        </p:nvSpPr>
        <p:spPr>
          <a:xfrm>
            <a:off x="921376" y="3700177"/>
            <a:ext cx="2305912" cy="392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>
            <a:lvl1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Hadrons: energy loss</a:t>
            </a:r>
          </a:p>
        </p:txBody>
      </p:sp>
      <p:grpSp>
        <p:nvGrpSpPr>
          <p:cNvPr id="1376" name="Group 1376"/>
          <p:cNvGrpSpPr/>
          <p:nvPr/>
        </p:nvGrpSpPr>
        <p:grpSpPr>
          <a:xfrm>
            <a:off x="1075873" y="5477812"/>
            <a:ext cx="2628327" cy="817523"/>
            <a:chOff x="0" y="0"/>
            <a:chExt cx="2628326" cy="817521"/>
          </a:xfrm>
        </p:grpSpPr>
        <p:sp>
          <p:nvSpPr>
            <p:cNvPr id="1373" name="Shape 1373"/>
            <p:cNvSpPr/>
            <p:nvPr/>
          </p:nvSpPr>
          <p:spPr>
            <a:xfrm>
              <a:off x="0" y="433493"/>
              <a:ext cx="2167467" cy="225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Shape 1374"/>
            <p:cNvSpPr/>
            <p:nvPr/>
          </p:nvSpPr>
          <p:spPr>
            <a:xfrm>
              <a:off x="102735" y="0"/>
              <a:ext cx="1853623" cy="4122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6559" tIns="66559" rIns="66559" bIns="66559" numCol="1" anchor="t">
              <a:spAutoFit/>
            </a:bodyPr>
            <a:lstStyle/>
            <a:p>
              <a:pPr algn="ctr" defTabSz="650240">
                <a:lnSpc>
                  <a:spcPct val="109000"/>
                </a:lnSpc>
                <a:tabLst>
                  <a:tab pos="1295400" algn="l"/>
                  <a:tab pos="2590800" algn="l"/>
                  <a:tab pos="3898900" algn="l"/>
                  <a:tab pos="5194300" algn="l"/>
                  <a:tab pos="6502400" algn="l"/>
                  <a:tab pos="7797800" algn="l"/>
                  <a:tab pos="9093200" algn="l"/>
                  <a:tab pos="10401300" algn="l"/>
                  <a:tab pos="11696700" algn="l"/>
                  <a:tab pos="13004800" algn="l"/>
                  <a:tab pos="14300200" algn="l"/>
                </a:tabLst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8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Symbol"/>
                  <a:ea typeface="Symbol"/>
                  <a:cs typeface="Symbol"/>
                  <a:sym typeface="Symbol"/>
                </a:rPr>
                <a:t>γ</a:t>
              </a:r>
              <a:r>
                <a:rPr sz="18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: no interactions</a:t>
              </a:r>
            </a:p>
          </p:txBody>
        </p:sp>
        <p:sp>
          <p:nvSpPr>
            <p:cNvPr id="1375" name="Shape 1375"/>
            <p:cNvSpPr/>
            <p:nvPr/>
          </p:nvSpPr>
          <p:spPr>
            <a:xfrm>
              <a:off x="1810464" y="433493"/>
              <a:ext cx="817863" cy="3840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6559" tIns="66559" rIns="66559" bIns="66559" numCol="1" anchor="t">
              <a:spAutoFit/>
            </a:bodyPr>
            <a:lstStyle/>
            <a:p>
              <a:pPr algn="ctr" defTabSz="650240">
                <a:lnSpc>
                  <a:spcPct val="93000"/>
                </a:lnSpc>
                <a:tabLst>
                  <a:tab pos="1295400" algn="l"/>
                  <a:tab pos="2590800" algn="l"/>
                  <a:tab pos="3898900" algn="l"/>
                  <a:tab pos="5194300" algn="l"/>
                  <a:tab pos="6502400" algn="l"/>
                  <a:tab pos="7797800" algn="l"/>
                  <a:tab pos="9093200" algn="l"/>
                  <a:tab pos="10401300" algn="l"/>
                  <a:tab pos="11696700" algn="l"/>
                  <a:tab pos="13004800" algn="l"/>
                  <a:tab pos="14300200" algn="l"/>
                </a:tabLst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6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R</a:t>
              </a:r>
              <a:r>
                <a:rPr baseline="-20250" sz="16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AA</a:t>
              </a:r>
              <a:r>
                <a:rPr sz="16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 = 1</a:t>
              </a:r>
            </a:p>
          </p:txBody>
        </p:sp>
      </p:grpSp>
      <p:grpSp>
        <p:nvGrpSpPr>
          <p:cNvPr id="1383" name="Group 1383"/>
          <p:cNvGrpSpPr/>
          <p:nvPr/>
        </p:nvGrpSpPr>
        <p:grpSpPr>
          <a:xfrm>
            <a:off x="1073615" y="4327867"/>
            <a:ext cx="2632843" cy="1090985"/>
            <a:chOff x="0" y="0"/>
            <a:chExt cx="2632841" cy="1090984"/>
          </a:xfrm>
        </p:grpSpPr>
        <p:sp>
          <p:nvSpPr>
            <p:cNvPr id="1377" name="Shape 1377"/>
            <p:cNvSpPr/>
            <p:nvPr/>
          </p:nvSpPr>
          <p:spPr>
            <a:xfrm>
              <a:off x="0" y="543456"/>
              <a:ext cx="2167467" cy="225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Shape 1378"/>
            <p:cNvSpPr/>
            <p:nvPr/>
          </p:nvSpPr>
          <p:spPr>
            <a:xfrm rot="1320000">
              <a:off x="830706" y="657147"/>
              <a:ext cx="618860" cy="207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383" fill="norm" stroke="1" extrusionOk="0">
                  <a:moveTo>
                    <a:pt x="0" y="418"/>
                  </a:moveTo>
                  <a:cubicBezTo>
                    <a:pt x="603" y="418"/>
                    <a:pt x="2501" y="-217"/>
                    <a:pt x="3664" y="418"/>
                  </a:cubicBezTo>
                  <a:cubicBezTo>
                    <a:pt x="4826" y="1052"/>
                    <a:pt x="6386" y="1281"/>
                    <a:pt x="6945" y="4174"/>
                  </a:cubicBezTo>
                  <a:cubicBezTo>
                    <a:pt x="7504" y="7068"/>
                    <a:pt x="7269" y="15114"/>
                    <a:pt x="7033" y="17855"/>
                  </a:cubicBezTo>
                  <a:cubicBezTo>
                    <a:pt x="6798" y="20596"/>
                    <a:pt x="6077" y="20672"/>
                    <a:pt x="5503" y="20672"/>
                  </a:cubicBezTo>
                  <a:cubicBezTo>
                    <a:pt x="5503" y="20672"/>
                    <a:pt x="3884" y="20647"/>
                    <a:pt x="3561" y="17855"/>
                  </a:cubicBezTo>
                  <a:cubicBezTo>
                    <a:pt x="3237" y="15063"/>
                    <a:pt x="3031" y="6814"/>
                    <a:pt x="3561" y="3946"/>
                  </a:cubicBezTo>
                  <a:cubicBezTo>
                    <a:pt x="4090" y="1077"/>
                    <a:pt x="5474" y="1179"/>
                    <a:pt x="6739" y="595"/>
                  </a:cubicBezTo>
                  <a:cubicBezTo>
                    <a:pt x="8004" y="11"/>
                    <a:pt x="9976" y="-65"/>
                    <a:pt x="11183" y="519"/>
                  </a:cubicBezTo>
                  <a:cubicBezTo>
                    <a:pt x="12389" y="1103"/>
                    <a:pt x="13537" y="1103"/>
                    <a:pt x="14008" y="4174"/>
                  </a:cubicBezTo>
                  <a:cubicBezTo>
                    <a:pt x="14478" y="7245"/>
                    <a:pt x="14228" y="15139"/>
                    <a:pt x="13993" y="18007"/>
                  </a:cubicBezTo>
                  <a:cubicBezTo>
                    <a:pt x="13757" y="20875"/>
                    <a:pt x="12845" y="21383"/>
                    <a:pt x="12257" y="21358"/>
                  </a:cubicBezTo>
                  <a:cubicBezTo>
                    <a:pt x="11668" y="21332"/>
                    <a:pt x="10771" y="20875"/>
                    <a:pt x="10417" y="18007"/>
                  </a:cubicBezTo>
                  <a:cubicBezTo>
                    <a:pt x="10064" y="15139"/>
                    <a:pt x="9888" y="7220"/>
                    <a:pt x="10476" y="4174"/>
                  </a:cubicBezTo>
                  <a:cubicBezTo>
                    <a:pt x="11065" y="1128"/>
                    <a:pt x="12772" y="1154"/>
                    <a:pt x="14008" y="519"/>
                  </a:cubicBezTo>
                  <a:cubicBezTo>
                    <a:pt x="15244" y="-115"/>
                    <a:pt x="16686" y="-192"/>
                    <a:pt x="17863" y="418"/>
                  </a:cubicBezTo>
                  <a:cubicBezTo>
                    <a:pt x="19040" y="1027"/>
                    <a:pt x="20541" y="1103"/>
                    <a:pt x="21070" y="4174"/>
                  </a:cubicBezTo>
                  <a:cubicBezTo>
                    <a:pt x="21600" y="7144"/>
                    <a:pt x="21335" y="15317"/>
                    <a:pt x="21041" y="18185"/>
                  </a:cubicBezTo>
                  <a:cubicBezTo>
                    <a:pt x="20747" y="21053"/>
                    <a:pt x="19864" y="21383"/>
                    <a:pt x="19290" y="21383"/>
                  </a:cubicBezTo>
                  <a:cubicBezTo>
                    <a:pt x="19290" y="21383"/>
                    <a:pt x="17863" y="21053"/>
                    <a:pt x="17568" y="18185"/>
                  </a:cubicBezTo>
                  <a:cubicBezTo>
                    <a:pt x="17274" y="15317"/>
                    <a:pt x="17289" y="6788"/>
                    <a:pt x="17877" y="3743"/>
                  </a:cubicBezTo>
                  <a:cubicBezTo>
                    <a:pt x="18466" y="697"/>
                    <a:pt x="20408" y="1204"/>
                    <a:pt x="21070" y="519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379" name="Shape 1379"/>
            <p:cNvSpPr/>
            <p:nvPr/>
          </p:nvSpPr>
          <p:spPr>
            <a:xfrm rot="1320000">
              <a:off x="1360817" y="837912"/>
              <a:ext cx="322863" cy="19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7" fill="norm" stroke="1" extrusionOk="0">
                  <a:moveTo>
                    <a:pt x="0" y="263"/>
                  </a:moveTo>
                  <a:cubicBezTo>
                    <a:pt x="1168" y="263"/>
                    <a:pt x="4844" y="-353"/>
                    <a:pt x="7067" y="302"/>
                  </a:cubicBezTo>
                  <a:cubicBezTo>
                    <a:pt x="9318" y="956"/>
                    <a:pt x="12339" y="1187"/>
                    <a:pt x="13422" y="4190"/>
                  </a:cubicBezTo>
                  <a:cubicBezTo>
                    <a:pt x="14504" y="7194"/>
                    <a:pt x="14049" y="15510"/>
                    <a:pt x="13593" y="18321"/>
                  </a:cubicBezTo>
                  <a:cubicBezTo>
                    <a:pt x="13137" y="21170"/>
                    <a:pt x="11740" y="21247"/>
                    <a:pt x="10629" y="21247"/>
                  </a:cubicBezTo>
                  <a:cubicBezTo>
                    <a:pt x="10629" y="21247"/>
                    <a:pt x="7494" y="21208"/>
                    <a:pt x="6896" y="18321"/>
                  </a:cubicBezTo>
                  <a:cubicBezTo>
                    <a:pt x="6269" y="15433"/>
                    <a:pt x="5870" y="6924"/>
                    <a:pt x="6896" y="3959"/>
                  </a:cubicBezTo>
                  <a:cubicBezTo>
                    <a:pt x="7893" y="995"/>
                    <a:pt x="10572" y="1072"/>
                    <a:pt x="13023" y="494"/>
                  </a:cubicBezTo>
                  <a:cubicBezTo>
                    <a:pt x="15473" y="-122"/>
                    <a:pt x="20175" y="417"/>
                    <a:pt x="21600" y="417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380" name="Shape 1380"/>
            <p:cNvSpPr/>
            <p:nvPr/>
          </p:nvSpPr>
          <p:spPr>
            <a:xfrm flipH="1" rot="9480000">
              <a:off x="379169" y="237748"/>
              <a:ext cx="643436" cy="203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383" fill="norm" stroke="1" extrusionOk="0">
                  <a:moveTo>
                    <a:pt x="0" y="418"/>
                  </a:moveTo>
                  <a:cubicBezTo>
                    <a:pt x="603" y="418"/>
                    <a:pt x="2501" y="-217"/>
                    <a:pt x="3664" y="418"/>
                  </a:cubicBezTo>
                  <a:cubicBezTo>
                    <a:pt x="4826" y="1052"/>
                    <a:pt x="6386" y="1281"/>
                    <a:pt x="6945" y="4174"/>
                  </a:cubicBezTo>
                  <a:cubicBezTo>
                    <a:pt x="7504" y="7068"/>
                    <a:pt x="7269" y="15114"/>
                    <a:pt x="7033" y="17855"/>
                  </a:cubicBezTo>
                  <a:cubicBezTo>
                    <a:pt x="6798" y="20596"/>
                    <a:pt x="6077" y="20672"/>
                    <a:pt x="5503" y="20672"/>
                  </a:cubicBezTo>
                  <a:cubicBezTo>
                    <a:pt x="5503" y="20672"/>
                    <a:pt x="3884" y="20647"/>
                    <a:pt x="3561" y="17855"/>
                  </a:cubicBezTo>
                  <a:cubicBezTo>
                    <a:pt x="3237" y="15063"/>
                    <a:pt x="3031" y="6814"/>
                    <a:pt x="3561" y="3946"/>
                  </a:cubicBezTo>
                  <a:cubicBezTo>
                    <a:pt x="4090" y="1077"/>
                    <a:pt x="5474" y="1179"/>
                    <a:pt x="6739" y="595"/>
                  </a:cubicBezTo>
                  <a:cubicBezTo>
                    <a:pt x="8004" y="11"/>
                    <a:pt x="9976" y="-65"/>
                    <a:pt x="11183" y="519"/>
                  </a:cubicBezTo>
                  <a:cubicBezTo>
                    <a:pt x="12389" y="1103"/>
                    <a:pt x="13537" y="1103"/>
                    <a:pt x="14008" y="4174"/>
                  </a:cubicBezTo>
                  <a:cubicBezTo>
                    <a:pt x="14478" y="7245"/>
                    <a:pt x="14228" y="15139"/>
                    <a:pt x="13993" y="18007"/>
                  </a:cubicBezTo>
                  <a:cubicBezTo>
                    <a:pt x="13757" y="20875"/>
                    <a:pt x="12845" y="21383"/>
                    <a:pt x="12257" y="21358"/>
                  </a:cubicBezTo>
                  <a:cubicBezTo>
                    <a:pt x="11668" y="21332"/>
                    <a:pt x="10771" y="20875"/>
                    <a:pt x="10417" y="18007"/>
                  </a:cubicBezTo>
                  <a:cubicBezTo>
                    <a:pt x="10064" y="15139"/>
                    <a:pt x="9888" y="7220"/>
                    <a:pt x="10476" y="4174"/>
                  </a:cubicBezTo>
                  <a:cubicBezTo>
                    <a:pt x="11065" y="1128"/>
                    <a:pt x="12772" y="1154"/>
                    <a:pt x="14008" y="519"/>
                  </a:cubicBezTo>
                  <a:cubicBezTo>
                    <a:pt x="15244" y="-115"/>
                    <a:pt x="16686" y="-192"/>
                    <a:pt x="17863" y="418"/>
                  </a:cubicBezTo>
                  <a:cubicBezTo>
                    <a:pt x="19040" y="1027"/>
                    <a:pt x="20541" y="1103"/>
                    <a:pt x="21070" y="4174"/>
                  </a:cubicBezTo>
                  <a:cubicBezTo>
                    <a:pt x="21600" y="7144"/>
                    <a:pt x="21335" y="15317"/>
                    <a:pt x="21041" y="18185"/>
                  </a:cubicBezTo>
                  <a:cubicBezTo>
                    <a:pt x="20747" y="21053"/>
                    <a:pt x="19864" y="21383"/>
                    <a:pt x="19290" y="21383"/>
                  </a:cubicBezTo>
                  <a:cubicBezTo>
                    <a:pt x="19290" y="21383"/>
                    <a:pt x="17863" y="21053"/>
                    <a:pt x="17568" y="18185"/>
                  </a:cubicBezTo>
                  <a:cubicBezTo>
                    <a:pt x="17274" y="15317"/>
                    <a:pt x="17289" y="6788"/>
                    <a:pt x="17877" y="3743"/>
                  </a:cubicBezTo>
                  <a:cubicBezTo>
                    <a:pt x="18466" y="697"/>
                    <a:pt x="20408" y="1204"/>
                    <a:pt x="21070" y="519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381" name="Shape 1381"/>
            <p:cNvSpPr/>
            <p:nvPr/>
          </p:nvSpPr>
          <p:spPr>
            <a:xfrm flipH="1" rot="9480000">
              <a:off x="981525" y="55895"/>
              <a:ext cx="336410" cy="19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7" fill="norm" stroke="1" extrusionOk="0">
                  <a:moveTo>
                    <a:pt x="0" y="263"/>
                  </a:moveTo>
                  <a:cubicBezTo>
                    <a:pt x="1168" y="263"/>
                    <a:pt x="4844" y="-353"/>
                    <a:pt x="7067" y="302"/>
                  </a:cubicBezTo>
                  <a:cubicBezTo>
                    <a:pt x="9318" y="956"/>
                    <a:pt x="12339" y="1187"/>
                    <a:pt x="13422" y="4190"/>
                  </a:cubicBezTo>
                  <a:cubicBezTo>
                    <a:pt x="14504" y="7194"/>
                    <a:pt x="14049" y="15510"/>
                    <a:pt x="13593" y="18321"/>
                  </a:cubicBezTo>
                  <a:cubicBezTo>
                    <a:pt x="13137" y="21170"/>
                    <a:pt x="11740" y="21247"/>
                    <a:pt x="10629" y="21247"/>
                  </a:cubicBezTo>
                  <a:cubicBezTo>
                    <a:pt x="10629" y="21247"/>
                    <a:pt x="7494" y="21208"/>
                    <a:pt x="6896" y="18321"/>
                  </a:cubicBezTo>
                  <a:cubicBezTo>
                    <a:pt x="6269" y="15433"/>
                    <a:pt x="5870" y="6924"/>
                    <a:pt x="6896" y="3959"/>
                  </a:cubicBezTo>
                  <a:cubicBezTo>
                    <a:pt x="7893" y="995"/>
                    <a:pt x="10572" y="1072"/>
                    <a:pt x="13023" y="494"/>
                  </a:cubicBezTo>
                  <a:cubicBezTo>
                    <a:pt x="15473" y="-122"/>
                    <a:pt x="20175" y="417"/>
                    <a:pt x="21600" y="417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382" name="Shape 1382"/>
            <p:cNvSpPr/>
            <p:nvPr/>
          </p:nvSpPr>
          <p:spPr>
            <a:xfrm>
              <a:off x="1814980" y="543456"/>
              <a:ext cx="817862" cy="384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6559" tIns="66559" rIns="66559" bIns="66559" numCol="1" anchor="t">
              <a:spAutoFit/>
            </a:bodyPr>
            <a:lstStyle/>
            <a:p>
              <a:pPr algn="ctr" defTabSz="650240">
                <a:lnSpc>
                  <a:spcPct val="93000"/>
                </a:lnSpc>
                <a:tabLst>
                  <a:tab pos="1295400" algn="l"/>
                  <a:tab pos="2590800" algn="l"/>
                  <a:tab pos="3898900" algn="l"/>
                  <a:tab pos="5194300" algn="l"/>
                  <a:tab pos="6502400" algn="l"/>
                  <a:tab pos="7797800" algn="l"/>
                  <a:tab pos="9093200" algn="l"/>
                  <a:tab pos="10401300" algn="l"/>
                  <a:tab pos="11696700" algn="l"/>
                  <a:tab pos="13004800" algn="l"/>
                  <a:tab pos="14300200" algn="l"/>
                </a:tabLst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6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R</a:t>
              </a:r>
              <a:r>
                <a:rPr baseline="-20250" sz="16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AA</a:t>
              </a:r>
              <a:r>
                <a:rPr sz="16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 &lt; 1</a:t>
              </a:r>
            </a:p>
          </p:txBody>
        </p:sp>
      </p:grpSp>
      <p:sp>
        <p:nvSpPr>
          <p:cNvPr id="1384" name="Shape 1384"/>
          <p:cNvSpPr/>
          <p:nvPr/>
        </p:nvSpPr>
        <p:spPr>
          <a:xfrm>
            <a:off x="930900" y="2387299"/>
            <a:ext cx="291827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i="1"/>
              <a:t>R</a:t>
            </a:r>
            <a:r>
              <a:rPr baseline="-5999" i="1"/>
              <a:t>AA</a:t>
            </a:r>
            <a:r>
              <a:t> &lt; 1 for hadrons:</a:t>
            </a:r>
          </a:p>
          <a:p>
            <a:pPr/>
            <a:r>
              <a:t>Parton energy loss</a:t>
            </a:r>
          </a:p>
        </p:txBody>
      </p:sp>
      <p:sp>
        <p:nvSpPr>
          <p:cNvPr id="1385" name="Shape 1385"/>
          <p:cNvSpPr/>
          <p:nvPr/>
        </p:nvSpPr>
        <p:spPr>
          <a:xfrm>
            <a:off x="965992" y="6675817"/>
            <a:ext cx="467201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i="1"/>
              <a:t>R</a:t>
            </a:r>
            <a:r>
              <a:rPr baseline="-5999" i="1"/>
              <a:t>AA</a:t>
            </a:r>
            <a:r>
              <a:t> ≈ 1 for 𝛾, Z, W:</a:t>
            </a:r>
          </a:p>
          <a:p>
            <a:pPr/>
            <a:r>
              <a:t>No energy loss for </a:t>
            </a:r>
            <a:br/>
            <a:r>
              <a:t>electromagnetic and weak probes</a:t>
            </a:r>
          </a:p>
        </p:txBody>
      </p:sp>
      <p:sp>
        <p:nvSpPr>
          <p:cNvPr id="1386" name="Shape 1386"/>
          <p:cNvSpPr/>
          <p:nvPr/>
        </p:nvSpPr>
        <p:spPr>
          <a:xfrm>
            <a:off x="920617" y="8262799"/>
            <a:ext cx="824627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="1"/>
              <a:t>p+Pb</a:t>
            </a:r>
            <a:r>
              <a:t>: </a:t>
            </a:r>
            <a:r>
              <a:rPr i="1"/>
              <a:t>R</a:t>
            </a:r>
            <a:r>
              <a:rPr baseline="-5999"/>
              <a:t>pPb</a:t>
            </a:r>
            <a:r>
              <a:t> ≈ 1 at high p</a:t>
            </a:r>
            <a:r>
              <a:rPr baseline="-5999"/>
              <a:t>T</a:t>
            </a:r>
          </a:p>
          <a:p>
            <a:pPr/>
            <a:r>
              <a:t>No/very small ‘cold nuclear matter’ effects on high-p</a:t>
            </a:r>
            <a:r>
              <a:rPr baseline="-5999"/>
              <a:t>T</a:t>
            </a:r>
            <a:r>
              <a:t> probes</a:t>
            </a:r>
          </a:p>
        </p:txBody>
      </p:sp>
      <p:sp>
        <p:nvSpPr>
          <p:cNvPr id="1387" name="Shape 1387"/>
          <p:cNvSpPr/>
          <p:nvPr/>
        </p:nvSpPr>
        <p:spPr>
          <a:xfrm>
            <a:off x="7664424" y="1341646"/>
            <a:ext cx="47879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r>
              <a:t>ALICE:	PLB	720, 52; EPJ. C74, 3054</a:t>
            </a:r>
          </a:p>
          <a:p>
            <a:pPr>
              <a:defRPr sz="1600">
                <a:solidFill>
                  <a:srgbClr val="000000"/>
                </a:solidFill>
              </a:defRPr>
            </a:pPr>
            <a:r>
              <a:t>CMS:		 </a:t>
            </a:r>
            <a:r>
              <a:rPr u="sng">
                <a:hlinkClick r:id="rId3" invalidUrl="" action="" tgtFrame="" tooltip="" history="1" highlightClick="0" endSnd="0"/>
              </a:rPr>
              <a:t>http://arxiv.org/abs/1410.4825</a:t>
            </a:r>
            <a:r>
              <a:t> (Z0)   </a:t>
            </a:r>
            <a:br/>
            <a:r>
              <a:t>EPJ. C72, 1945; PLB 710, 256; PLB 715, 66		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5" grpId="2"/>
      <p:bldP build="whole" bldLvl="1" animBg="1" rev="0" advAuto="0" spid="1386" grpId="3"/>
      <p:bldP build="whole" bldLvl="1" animBg="1" rev="0" advAuto="0" spid="137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ALICE_spectra_pid_pbpb_pp_2tev76_scaled_5gev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54388" y="1590230"/>
            <a:ext cx="5787429" cy="6522340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hape 4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Radial and elliptic flow</a:t>
            </a:r>
          </a:p>
        </p:txBody>
      </p:sp>
      <p:sp>
        <p:nvSpPr>
          <p:cNvPr id="425" name="Shape 425"/>
          <p:cNvSpPr/>
          <p:nvPr>
            <p:ph type="sldNum" sz="quarter" idx="2"/>
          </p:nvPr>
        </p:nvSpPr>
        <p:spPr>
          <a:xfrm>
            <a:off x="12642088" y="9340850"/>
            <a:ext cx="255525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6" name="Shape 426"/>
          <p:cNvSpPr/>
          <p:nvPr/>
        </p:nvSpPr>
        <p:spPr>
          <a:xfrm>
            <a:off x="979896" y="2369584"/>
            <a:ext cx="4873785" cy="11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Spectra change from pp to Pb+Pb:</a:t>
            </a:r>
          </a:p>
          <a:p>
            <a:pPr marL="228600" indent="-228600">
              <a:buSzPct val="100000"/>
              <a:buChar char="•"/>
            </a:pPr>
            <a:r>
              <a:t>Increase in mean p</a:t>
            </a:r>
            <a:r>
              <a:rPr baseline="-5999"/>
              <a:t>T</a:t>
            </a:r>
          </a:p>
          <a:p>
            <a:pPr marL="228600" indent="-228600">
              <a:buSzPct val="100000"/>
              <a:buChar char="•"/>
            </a:pPr>
            <a:r>
              <a:t>Larger effect for larger mass</a:t>
            </a:r>
          </a:p>
        </p:txBody>
      </p:sp>
      <p:sp>
        <p:nvSpPr>
          <p:cNvPr id="427" name="Shape 427"/>
          <p:cNvSpPr/>
          <p:nvPr/>
        </p:nvSpPr>
        <p:spPr>
          <a:xfrm>
            <a:off x="295882" y="4998816"/>
            <a:ext cx="6668694" cy="2008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b="1"/>
              <a:t>First indication of collective behaviour</a:t>
            </a:r>
            <a:br/>
            <a:r>
              <a:t>Pressure leads to radial flow</a:t>
            </a:r>
          </a:p>
          <a:p>
            <a:pPr algn="ctr"/>
            <a:r>
              <a:t>Same Lorentz boost (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β</a:t>
            </a:r>
            <a:r>
              <a:t>) gives larger momentum for heavier particles</a:t>
            </a:r>
            <a:endParaRPr>
              <a:solidFill>
                <a:srgbClr val="000099"/>
              </a:solidFill>
            </a:endParaRPr>
          </a:p>
          <a:p>
            <a:pPr algn="ctr"/>
            <a:r>
              <a:t>(m</a:t>
            </a:r>
            <a:r>
              <a:rPr baseline="-17083"/>
              <a:t>p</a:t>
            </a:r>
            <a:r>
              <a:t> &gt; m</a:t>
            </a:r>
            <a:r>
              <a:rPr baseline="-17083"/>
              <a:t>K</a:t>
            </a:r>
            <a:r>
              <a:t> &gt; m</a:t>
            </a:r>
            <a:r>
              <a:rPr baseline="-17083">
                <a:latin typeface="Symbol"/>
                <a:ea typeface="Symbol"/>
                <a:cs typeface="Symbol"/>
                <a:sym typeface="Symbol"/>
              </a:rPr>
              <a:t>π</a:t>
            </a:r>
            <a:r>
              <a:t>)</a:t>
            </a:r>
          </a:p>
        </p:txBody>
      </p:sp>
      <p:sp>
        <p:nvSpPr>
          <p:cNvPr id="428" name="Shape 428"/>
          <p:cNvSpPr/>
          <p:nvPr/>
        </p:nvSpPr>
        <p:spPr>
          <a:xfrm rot="5400000">
            <a:off x="11758269" y="2667051"/>
            <a:ext cx="202316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ALICE, PLB 736, 196</a:t>
            </a:r>
          </a:p>
        </p:txBody>
      </p:sp>
      <p:sp>
        <p:nvSpPr>
          <p:cNvPr id="429" name="Shape 429"/>
          <p:cNvSpPr/>
          <p:nvPr/>
        </p:nvSpPr>
        <p:spPr>
          <a:xfrm>
            <a:off x="7743152" y="1289049"/>
            <a:ext cx="479539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Transverse momentum distribution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Shape 13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Z-jet imbalance</a:t>
            </a:r>
          </a:p>
        </p:txBody>
      </p:sp>
      <p:sp>
        <p:nvSpPr>
          <p:cNvPr id="1390" name="Shape 139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91" name="Shape 1391"/>
          <p:cNvSpPr/>
          <p:nvPr/>
        </p:nvSpPr>
        <p:spPr>
          <a:xfrm>
            <a:off x="9757205" y="1187467"/>
            <a:ext cx="210870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CMS-PAS-HIN-15-013</a:t>
            </a:r>
          </a:p>
        </p:txBody>
      </p:sp>
      <p:pic>
        <p:nvPicPr>
          <p:cNvPr id="1392" name="CMS-Zjet_xj_PAS-HIN-15-013_Figure_006-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6328" y="1717310"/>
            <a:ext cx="6192591" cy="6072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3" name="CMS-Zjet-imbalance_PAS-HIN-15-013_Figure_004-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4" y="1912952"/>
            <a:ext cx="6044971" cy="5927696"/>
          </a:xfrm>
          <a:prstGeom prst="rect">
            <a:avLst/>
          </a:prstGeom>
          <a:ln w="12700">
            <a:miter lim="400000"/>
          </a:ln>
        </p:spPr>
      </p:pic>
      <p:sp>
        <p:nvSpPr>
          <p:cNvPr id="1394" name="Shape 1394"/>
          <p:cNvSpPr/>
          <p:nvPr/>
        </p:nvSpPr>
        <p:spPr>
          <a:xfrm>
            <a:off x="855610" y="7929735"/>
            <a:ext cx="498232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Recoil jet p</a:t>
            </a:r>
            <a:r>
              <a:rPr baseline="-5999"/>
              <a:t>T</a:t>
            </a:r>
            <a:r>
              <a:t> reduced by energy loss</a:t>
            </a:r>
          </a:p>
        </p:txBody>
      </p:sp>
      <p:sp>
        <p:nvSpPr>
          <p:cNvPr id="1395" name="Shape 1395"/>
          <p:cNvSpPr/>
          <p:nvPr/>
        </p:nvSpPr>
        <p:spPr>
          <a:xfrm>
            <a:off x="8318176" y="7929735"/>
            <a:ext cx="382488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Effect persists up to high p</a:t>
            </a:r>
            <a:r>
              <a:rPr baseline="-5999"/>
              <a:t>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Shape 13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 how is the lost energy distributed?</a:t>
            </a:r>
          </a:p>
        </p:txBody>
      </p:sp>
      <p:sp>
        <p:nvSpPr>
          <p:cNvPr id="1398" name="Shape 139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99" name="Shape 1399"/>
          <p:cNvSpPr/>
          <p:nvPr/>
        </p:nvSpPr>
        <p:spPr>
          <a:xfrm>
            <a:off x="1261866" y="1829055"/>
            <a:ext cx="10481067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Most results point towards</a:t>
            </a:r>
          </a:p>
          <a:p>
            <a:pPr marL="345722" indent="-345722">
              <a:buSzPct val="75000"/>
              <a:buChar char="-"/>
            </a:pPr>
            <a:r>
              <a:t>Relatively large loss: 5-10 GeV per jet</a:t>
            </a:r>
          </a:p>
          <a:p>
            <a:pPr marL="345722" indent="-345722">
              <a:buSzPct val="75000"/>
              <a:buChar char="-"/>
            </a:pPr>
            <a:r>
              <a:t>Distributed to </a:t>
            </a:r>
            <a:r>
              <a:rPr>
                <a:solidFill>
                  <a:srgbClr val="9A251C"/>
                </a:solidFill>
              </a:rPr>
              <a:t>large angles</a:t>
            </a:r>
            <a:r>
              <a:t> (</a:t>
            </a:r>
            <a:r>
              <a:rPr i="1"/>
              <a:t>R</a:t>
            </a:r>
            <a:r>
              <a:t> &gt; 0.5) and </a:t>
            </a:r>
            <a:r>
              <a:rPr>
                <a:solidFill>
                  <a:srgbClr val="9A251C"/>
                </a:solidFill>
              </a:rPr>
              <a:t>soft particle</a:t>
            </a:r>
            <a:r>
              <a:t> production (few GeV)</a:t>
            </a:r>
          </a:p>
        </p:txBody>
      </p:sp>
      <p:sp>
        <p:nvSpPr>
          <p:cNvPr id="1400" name="Shape 1400"/>
          <p:cNvSpPr/>
          <p:nvPr/>
        </p:nvSpPr>
        <p:spPr>
          <a:xfrm>
            <a:off x="1227044" y="3489984"/>
            <a:ext cx="1027732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This is </a:t>
            </a:r>
            <a:r>
              <a:rPr>
                <a:solidFill>
                  <a:srgbClr val="9A251C"/>
                </a:solidFill>
              </a:rPr>
              <a:t>dramatically different from vacuum jets</a:t>
            </a:r>
            <a:r>
              <a:t>:</a:t>
            </a:r>
          </a:p>
          <a:p>
            <a:pPr marL="345722" indent="-345722">
              <a:buSzPct val="75000"/>
              <a:buChar char="-"/>
            </a:pPr>
            <a:r>
              <a:t>Most energy carried by a small number of particles in the jet core </a:t>
            </a:r>
            <a:r>
              <a:rPr i="1"/>
              <a:t>R</a:t>
            </a:r>
            <a:r>
              <a:t> &lt; 0.2</a:t>
            </a:r>
          </a:p>
        </p:txBody>
      </p:sp>
      <p:sp>
        <p:nvSpPr>
          <p:cNvPr id="1401" name="Shape 1401"/>
          <p:cNvSpPr/>
          <p:nvPr/>
        </p:nvSpPr>
        <p:spPr>
          <a:xfrm>
            <a:off x="1819080" y="4782613"/>
            <a:ext cx="909325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… But reconstructed </a:t>
            </a:r>
            <a:r>
              <a:rPr>
                <a:solidFill>
                  <a:srgbClr val="9A251C"/>
                </a:solidFill>
              </a:rPr>
              <a:t>jets in Pb—Pb events look quite similar to pp</a:t>
            </a:r>
            <a:r>
              <a:t> </a:t>
            </a:r>
          </a:p>
        </p:txBody>
      </p:sp>
      <p:sp>
        <p:nvSpPr>
          <p:cNvPr id="1402" name="Shape 1402"/>
          <p:cNvSpPr/>
          <p:nvPr/>
        </p:nvSpPr>
        <p:spPr>
          <a:xfrm>
            <a:off x="2365703" y="6204391"/>
            <a:ext cx="7739212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Focus of the field: understanding this apparent paradox:</a:t>
            </a:r>
          </a:p>
          <a:p>
            <a:pPr marL="345722" indent="-345722">
              <a:buSzPct val="75000"/>
              <a:buChar char="-"/>
            </a:pPr>
            <a:r>
              <a:t>Measurements: new observables, e.g. jet shape</a:t>
            </a:r>
          </a:p>
          <a:p>
            <a:pPr marL="345722" indent="-345722">
              <a:buSzPct val="75000"/>
              <a:buChar char="-"/>
            </a:pPr>
            <a:r>
              <a:t>Modeling: event generators (JEWEL, YaJEM etc)</a:t>
            </a:r>
          </a:p>
          <a:p>
            <a:pPr marL="345722" indent="-345722">
              <a:buSzPct val="75000"/>
              <a:buChar char="-"/>
            </a:pPr>
            <a:r>
              <a:t>Theory: exploring multi-particle emission in QCD </a:t>
            </a:r>
            <a:br/>
            <a:r>
              <a:rPr sz="1600"/>
              <a:t>(anti-angular ordering, democratic splittings due to color flow, thermalisation etc)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2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Shape 14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Jet </a:t>
            </a:r>
            <a:r>
              <a:rPr i="1"/>
              <a:t>R</a:t>
            </a:r>
            <a:r>
              <a:rPr baseline="-5999" i="1"/>
              <a:t>AA</a:t>
            </a:r>
            <a:r>
              <a:t> comparison</a:t>
            </a:r>
          </a:p>
        </p:txBody>
      </p:sp>
      <p:sp>
        <p:nvSpPr>
          <p:cNvPr id="1405" name="Shape 140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6" name="Shape 140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07" name="2015-Apr-22-fig_RAA_CMS_ATLAS_Cent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71" y="1822789"/>
            <a:ext cx="6475613" cy="6224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8" name="2015-Apr-22-fig_RAA_CMS_ATLAS_RCPscaled_Cent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2405" y="1822789"/>
            <a:ext cx="6475612" cy="6224354"/>
          </a:xfrm>
          <a:prstGeom prst="rect">
            <a:avLst/>
          </a:prstGeom>
          <a:ln w="12700">
            <a:miter lim="400000"/>
          </a:ln>
        </p:spPr>
      </p:pic>
      <p:sp>
        <p:nvSpPr>
          <p:cNvPr id="1409" name="Shape 1409"/>
          <p:cNvSpPr/>
          <p:nvPr/>
        </p:nvSpPr>
        <p:spPr>
          <a:xfrm>
            <a:off x="3359034" y="8417983"/>
            <a:ext cx="589210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Good agreement between the experiments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Shape 14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Direct photons</a:t>
            </a:r>
          </a:p>
        </p:txBody>
      </p:sp>
      <p:sp>
        <p:nvSpPr>
          <p:cNvPr id="1412" name="Shape 1412"/>
          <p:cNvSpPr/>
          <p:nvPr>
            <p:ph type="body" sz="half" idx="1"/>
          </p:nvPr>
        </p:nvSpPr>
        <p:spPr>
          <a:xfrm>
            <a:off x="457253" y="815110"/>
            <a:ext cx="5780183" cy="6286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/>
            </a:pPr>
            <a:r>
              <a:t>Main expected sources:</a:t>
            </a:r>
          </a:p>
          <a:p>
            <a:pPr lvl="1" marL="847842" indent="-403342"/>
            <a:r>
              <a:t>High p</a:t>
            </a:r>
            <a:r>
              <a:rPr baseline="-5999"/>
              <a:t>T</a:t>
            </a:r>
            <a:r>
              <a:t>: hard scattering; quark-gluon Compton process</a:t>
            </a:r>
          </a:p>
          <a:p>
            <a:pPr lvl="1" marL="847842" indent="-403342"/>
            <a:r>
              <a:t>Low p</a:t>
            </a:r>
            <a:r>
              <a:rPr baseline="-5999"/>
              <a:t>T</a:t>
            </a:r>
            <a:r>
              <a:t>: thermal radiation</a:t>
            </a:r>
          </a:p>
        </p:txBody>
      </p:sp>
      <p:sp>
        <p:nvSpPr>
          <p:cNvPr id="1413" name="Shape 141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14" name="Shape 1414"/>
          <p:cNvSpPr/>
          <p:nvPr/>
        </p:nvSpPr>
        <p:spPr>
          <a:xfrm>
            <a:off x="10673083" y="1441449"/>
            <a:ext cx="169560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arXiv:1509.07324</a:t>
            </a:r>
          </a:p>
        </p:txBody>
      </p:sp>
      <p:pic>
        <p:nvPicPr>
          <p:cNvPr id="1415" name="2015-Sep-24-DirGammaSpectrumPlusMcGill_ReducedX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62118" y="1819520"/>
            <a:ext cx="6091832" cy="6983581"/>
          </a:xfrm>
          <a:prstGeom prst="rect">
            <a:avLst/>
          </a:prstGeom>
          <a:ln w="12700">
            <a:miter lim="400000"/>
          </a:ln>
        </p:spPr>
      </p:pic>
      <p:sp>
        <p:nvSpPr>
          <p:cNvPr id="1416" name="Shape 1416"/>
          <p:cNvSpPr/>
          <p:nvPr/>
        </p:nvSpPr>
        <p:spPr>
          <a:xfrm>
            <a:off x="473262" y="7161662"/>
            <a:ext cx="5748165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Excess at low p</a:t>
            </a:r>
            <a:r>
              <a:rPr baseline="-5999"/>
              <a:t>T</a:t>
            </a:r>
            <a:r>
              <a:t> in central collisions</a:t>
            </a:r>
          </a:p>
          <a:p>
            <a:pPr algn="ctr">
              <a:defRPr sz="2800">
                <a:solidFill>
                  <a:srgbClr val="9A251C"/>
                </a:solidFill>
              </a:defRPr>
            </a:pPr>
            <a:r>
              <a:t>indicates thermal photon production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Shape 14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Jet shapes</a:t>
            </a:r>
          </a:p>
        </p:txBody>
      </p:sp>
      <p:sp>
        <p:nvSpPr>
          <p:cNvPr id="1419" name="Shape 1419"/>
          <p:cNvSpPr/>
          <p:nvPr>
            <p:ph type="body" idx="1"/>
          </p:nvPr>
        </p:nvSpPr>
        <p:spPr>
          <a:xfrm>
            <a:off x="952500" y="-1619250"/>
            <a:ext cx="11099800" cy="62865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2800">
                <a:solidFill>
                  <a:srgbClr val="9A251C"/>
                </a:solidFill>
              </a:defRPr>
            </a:lvl1pPr>
          </a:lstStyle>
          <a:p>
            <a:pPr/>
            <a:r>
              <a:t>Measure particle distribution inside jets on a jet-by-jet basis</a:t>
            </a:r>
          </a:p>
        </p:txBody>
      </p:sp>
      <p:sp>
        <p:nvSpPr>
          <p:cNvPr id="1420" name="Shape 142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21" name="Shape 1421"/>
          <p:cNvSpPr/>
          <p:nvPr/>
        </p:nvSpPr>
        <p:spPr>
          <a:xfrm>
            <a:off x="1458251" y="2514600"/>
            <a:ext cx="353313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Radial moment (girth)</a:t>
            </a:r>
          </a:p>
        </p:txBody>
      </p:sp>
      <p:sp>
        <p:nvSpPr>
          <p:cNvPr id="1422" name="Shape 1422"/>
          <p:cNvSpPr/>
          <p:nvPr/>
        </p:nvSpPr>
        <p:spPr>
          <a:xfrm>
            <a:off x="1370616" y="5417642"/>
            <a:ext cx="340203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p</a:t>
            </a:r>
            <a:r>
              <a:rPr baseline="-5999"/>
              <a:t>T</a:t>
            </a:r>
            <a:r>
              <a:t>-weighted jet width</a:t>
            </a:r>
          </a:p>
        </p:txBody>
      </p:sp>
      <p:sp>
        <p:nvSpPr>
          <p:cNvPr id="1423" name="Shape 1423"/>
          <p:cNvSpPr/>
          <p:nvPr/>
        </p:nvSpPr>
        <p:spPr>
          <a:xfrm>
            <a:off x="8726884" y="2404533"/>
            <a:ext cx="219615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p</a:t>
            </a:r>
            <a:r>
              <a:rPr baseline="-5999"/>
              <a:t>T</a:t>
            </a:r>
            <a:r>
              <a:t>-dispersion</a:t>
            </a:r>
          </a:p>
        </p:txBody>
      </p:sp>
      <p:sp>
        <p:nvSpPr>
          <p:cNvPr id="1424" name="Shape 1424"/>
          <p:cNvSpPr/>
          <p:nvPr/>
        </p:nvSpPr>
        <p:spPr>
          <a:xfrm>
            <a:off x="8700839" y="5277942"/>
            <a:ext cx="2248248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(Normalised) </a:t>
            </a:r>
            <a:br/>
            <a:r>
              <a:t>spread of p</a:t>
            </a:r>
            <a:r>
              <a:rPr baseline="-5999"/>
              <a:t>T</a:t>
            </a:r>
          </a:p>
        </p:txBody>
      </p:sp>
      <p:sp>
        <p:nvSpPr>
          <p:cNvPr id="1425" name="Shape 1425"/>
          <p:cNvSpPr/>
          <p:nvPr/>
        </p:nvSpPr>
        <p:spPr>
          <a:xfrm>
            <a:off x="8087828" y="6310329"/>
            <a:ext cx="318868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Anti-correlated with multiplicity</a:t>
            </a:r>
          </a:p>
        </p:txBody>
      </p:sp>
      <p:pic>
        <p:nvPicPr>
          <p:cNvPr id="142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1336" y="3157952"/>
            <a:ext cx="3120597" cy="1923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0" y="6287077"/>
            <a:ext cx="2066331" cy="923588"/>
          </a:xfrm>
          <a:prstGeom prst="rect">
            <a:avLst/>
          </a:prstGeom>
          <a:ln w="12700">
            <a:miter lim="400000"/>
          </a:ln>
        </p:spPr>
      </p:pic>
      <p:sp>
        <p:nvSpPr>
          <p:cNvPr id="1428" name="Shape 1428"/>
          <p:cNvSpPr/>
          <p:nvPr/>
        </p:nvSpPr>
        <p:spPr>
          <a:xfrm>
            <a:off x="2392660" y="7325783"/>
            <a:ext cx="821948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800"/>
            </a:pPr>
            <a:r>
              <a:t>Large range of jet shape variables can be explored</a:t>
            </a:r>
          </a:p>
          <a:p>
            <a:pPr algn="ctr">
              <a:defRPr sz="2800"/>
            </a:pPr>
            <a:r>
              <a:t>So far, focused on two: 1 transverse, 1 longitudinal</a:t>
            </a:r>
          </a:p>
        </p:txBody>
      </p:sp>
      <p:sp>
        <p:nvSpPr>
          <p:cNvPr id="1429" name="Shape 1429"/>
          <p:cNvSpPr/>
          <p:nvPr/>
        </p:nvSpPr>
        <p:spPr>
          <a:xfrm flipV="1">
            <a:off x="6357805" y="2477012"/>
            <a:ext cx="1" cy="4142671"/>
          </a:xfrm>
          <a:prstGeom prst="line">
            <a:avLst/>
          </a:prstGeom>
          <a:ln w="25400">
            <a:solidFill>
              <a:srgbClr val="101F9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pic>
        <p:nvPicPr>
          <p:cNvPr id="143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5060" y="3286698"/>
            <a:ext cx="3936336" cy="1801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Shape 14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Jet shapes: </a:t>
            </a:r>
            <a:r>
              <a:rPr i="1"/>
              <a:t>p</a:t>
            </a:r>
            <a:r>
              <a:rPr baseline="-5999"/>
              <a:t>T,D</a:t>
            </a:r>
          </a:p>
        </p:txBody>
      </p:sp>
      <p:sp>
        <p:nvSpPr>
          <p:cNvPr id="1433" name="Shape 143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34" name="2015-Sep-25-UnfoldedpTDPbPb4060Trunc30Symmet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171" y="1317696"/>
            <a:ext cx="7132155" cy="5471759"/>
          </a:xfrm>
          <a:prstGeom prst="rect">
            <a:avLst/>
          </a:prstGeom>
          <a:ln w="12700">
            <a:miter lim="400000"/>
          </a:ln>
        </p:spPr>
      </p:pic>
      <p:sp>
        <p:nvSpPr>
          <p:cNvPr id="1435" name="Shape 1435"/>
          <p:cNvSpPr/>
          <p:nvPr/>
        </p:nvSpPr>
        <p:spPr>
          <a:xfrm>
            <a:off x="1122670" y="7015285"/>
            <a:ext cx="451207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800"/>
            </a:pPr>
            <a:r>
              <a:t>p</a:t>
            </a:r>
            <a:r>
              <a:rPr baseline="-5999"/>
              <a:t>T,D</a:t>
            </a:r>
            <a:r>
              <a:t> slightly larger in Pb+Pb</a:t>
            </a:r>
          </a:p>
          <a:p>
            <a:pPr algn="ctr">
              <a:defRPr sz="2800"/>
            </a:pPr>
            <a:r>
              <a:t>than pp (PYTHIA)</a:t>
            </a:r>
          </a:p>
        </p:txBody>
      </p:sp>
      <p:sp>
        <p:nvSpPr>
          <p:cNvPr id="1436" name="Shape 1436"/>
          <p:cNvSpPr/>
          <p:nvPr/>
        </p:nvSpPr>
        <p:spPr>
          <a:xfrm>
            <a:off x="1286879" y="8206316"/>
            <a:ext cx="1043104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9A251C"/>
                </a:solidFill>
              </a:defRPr>
            </a:pPr>
            <a:r>
              <a:t>Larger p</a:t>
            </a:r>
            <a:r>
              <a:rPr baseline="-5999"/>
              <a:t>T,D</a:t>
            </a:r>
            <a:r>
              <a:t>: smaller multiplicity and/or harder fragment distribution</a:t>
            </a:r>
          </a:p>
        </p:txBody>
      </p:sp>
      <p:sp>
        <p:nvSpPr>
          <p:cNvPr id="1437" name="Shape 1437"/>
          <p:cNvSpPr/>
          <p:nvPr/>
        </p:nvSpPr>
        <p:spPr>
          <a:xfrm>
            <a:off x="8178896" y="6923025"/>
            <a:ext cx="346089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800"/>
            </a:pPr>
            <a:r>
              <a:t>JEWEL model shows</a:t>
            </a:r>
            <a:br/>
            <a:r>
              <a:t>similar trend</a:t>
            </a:r>
          </a:p>
        </p:txBody>
      </p:sp>
      <p:pic>
        <p:nvPicPr>
          <p:cNvPr id="1438" name="2015-Sep-25-UnfoldedpTDPbPb4060Trunc30Model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5308" y="1319001"/>
            <a:ext cx="7228076" cy="5545349"/>
          </a:xfrm>
          <a:prstGeom prst="rect">
            <a:avLst/>
          </a:prstGeom>
          <a:ln w="12700">
            <a:miter lim="400000"/>
          </a:ln>
        </p:spPr>
      </p:pic>
      <p:sp>
        <p:nvSpPr>
          <p:cNvPr id="1439" name="Shape 1439"/>
          <p:cNvSpPr/>
          <p:nvPr/>
        </p:nvSpPr>
        <p:spPr>
          <a:xfrm>
            <a:off x="10786033" y="1352549"/>
            <a:ext cx="187218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QM talk, Cunqueiro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Shape 14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 tools: JEWEL</a:t>
            </a:r>
          </a:p>
        </p:txBody>
      </p:sp>
      <p:sp>
        <p:nvSpPr>
          <p:cNvPr id="1442" name="Shape 144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43" name="Shape 1443"/>
          <p:cNvSpPr/>
          <p:nvPr/>
        </p:nvSpPr>
        <p:spPr>
          <a:xfrm>
            <a:off x="7665680" y="7472660"/>
            <a:ext cx="4406042" cy="497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rPr i="1"/>
              <a:t>T</a:t>
            </a:r>
            <a:r>
              <a:rPr baseline="-5999"/>
              <a:t>i</a:t>
            </a:r>
            <a:r>
              <a:t> = 530 MeV @ 𝜏</a:t>
            </a:r>
            <a:r>
              <a:rPr baseline="-5999"/>
              <a:t>0</a:t>
            </a:r>
            <a:r>
              <a:t> = 0.5 fm/</a:t>
            </a:r>
            <a:r>
              <a:rPr i="1"/>
              <a:t>c</a:t>
            </a:r>
          </a:p>
        </p:txBody>
      </p:sp>
      <p:sp>
        <p:nvSpPr>
          <p:cNvPr id="1444" name="Shape 1444"/>
          <p:cNvSpPr/>
          <p:nvPr/>
        </p:nvSpPr>
        <p:spPr>
          <a:xfrm>
            <a:off x="8475390" y="1058288"/>
            <a:ext cx="4123437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Zapp, Krauss, Wiedemann, arXiv:1212.1599</a:t>
            </a:r>
          </a:p>
        </p:txBody>
      </p:sp>
      <p:pic>
        <p:nvPicPr>
          <p:cNvPr id="1445" name="jewel-letter-raa-cms-charge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7187476" y="1952378"/>
            <a:ext cx="4592969" cy="6561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6" name="jewel-letter-raa-phenix-pi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894732" y="1898305"/>
            <a:ext cx="4668670" cy="6669529"/>
          </a:xfrm>
          <a:prstGeom prst="rect">
            <a:avLst/>
          </a:prstGeom>
          <a:ln w="12700">
            <a:miter lim="400000"/>
          </a:ln>
        </p:spPr>
      </p:pic>
      <p:sp>
        <p:nvSpPr>
          <p:cNvPr id="1447" name="Shape 1447"/>
          <p:cNvSpPr/>
          <p:nvPr/>
        </p:nvSpPr>
        <p:spPr>
          <a:xfrm>
            <a:off x="3098302" y="2570930"/>
            <a:ext cx="92142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RHIC</a:t>
            </a:r>
          </a:p>
        </p:txBody>
      </p:sp>
      <p:sp>
        <p:nvSpPr>
          <p:cNvPr id="1448" name="Shape 1448"/>
          <p:cNvSpPr/>
          <p:nvPr/>
        </p:nvSpPr>
        <p:spPr>
          <a:xfrm>
            <a:off x="9481270" y="2570930"/>
            <a:ext cx="77486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LHC</a:t>
            </a:r>
          </a:p>
        </p:txBody>
      </p:sp>
      <p:sp>
        <p:nvSpPr>
          <p:cNvPr id="1449" name="Shape 1449"/>
          <p:cNvSpPr/>
          <p:nvPr/>
        </p:nvSpPr>
        <p:spPr>
          <a:xfrm>
            <a:off x="1674719" y="1571089"/>
            <a:ext cx="1003320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600"/>
            </a:pPr>
            <a:r>
              <a:t>Elastic+radiative energy loss; follows BDMPS-Z in appropriate limits</a:t>
            </a:r>
            <a:br/>
            <a:r>
              <a:t>Medium: Bjorken-expanding Glauber overlap</a:t>
            </a:r>
          </a:p>
        </p:txBody>
      </p:sp>
      <p:sp>
        <p:nvSpPr>
          <p:cNvPr id="1450" name="Shape 1450"/>
          <p:cNvSpPr/>
          <p:nvPr/>
        </p:nvSpPr>
        <p:spPr>
          <a:xfrm>
            <a:off x="1510302" y="7472660"/>
            <a:ext cx="4399692" cy="497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rPr i="1"/>
              <a:t>T</a:t>
            </a:r>
            <a:r>
              <a:rPr baseline="-5999"/>
              <a:t>i</a:t>
            </a:r>
            <a:r>
              <a:t> = 350 MeV @ 𝜏</a:t>
            </a:r>
            <a:r>
              <a:rPr baseline="-5999"/>
              <a:t>0</a:t>
            </a:r>
            <a:r>
              <a:t> = 0.8 fm/</a:t>
            </a:r>
            <a:r>
              <a:rPr i="1" sz="2500"/>
              <a:t>c</a:t>
            </a:r>
          </a:p>
        </p:txBody>
      </p:sp>
      <p:sp>
        <p:nvSpPr>
          <p:cNvPr id="1451" name="Shape 1451"/>
          <p:cNvSpPr/>
          <p:nvPr/>
        </p:nvSpPr>
        <p:spPr>
          <a:xfrm>
            <a:off x="2687804" y="8158449"/>
            <a:ext cx="800702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A251C"/>
                </a:solidFill>
              </a:defRPr>
            </a:lvl1pPr>
          </a:lstStyle>
          <a:p>
            <a:pPr/>
            <a:r>
              <a:t>Good agreement with JET collaboration values</a:t>
            </a:r>
          </a:p>
        </p:txBody>
      </p:sp>
      <p:sp>
        <p:nvSpPr>
          <p:cNvPr id="1452" name="Shape 1452"/>
          <p:cNvSpPr/>
          <p:nvPr/>
        </p:nvSpPr>
        <p:spPr>
          <a:xfrm>
            <a:off x="5373625" y="1028448"/>
            <a:ext cx="225755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/>
            <a:r>
              <a:t>Publicly available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Shape 14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to pQCD expectation</a:t>
            </a:r>
          </a:p>
        </p:txBody>
      </p:sp>
      <p:sp>
        <p:nvSpPr>
          <p:cNvPr id="1455" name="Shape 145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5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5100" y="3602617"/>
            <a:ext cx="5054600" cy="151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06850" y="6297763"/>
            <a:ext cx="4991100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8" name="Shape 1458"/>
          <p:cNvSpPr/>
          <p:nvPr/>
        </p:nvSpPr>
        <p:spPr>
          <a:xfrm>
            <a:off x="2289688" y="7232586"/>
            <a:ext cx="886762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Constant depends on 𝛼</a:t>
            </a:r>
            <a:r>
              <a:rPr baseline="-5999"/>
              <a:t>s</a:t>
            </a:r>
            <a:r>
              <a:t> (took 𝛼</a:t>
            </a:r>
            <a:r>
              <a:rPr baseline="-5999"/>
              <a:t>s </a:t>
            </a:r>
            <a:r>
              <a:t>= 0.3) and jet E (via ln)</a:t>
            </a:r>
          </a:p>
          <a:p>
            <a:pPr algn="ctr"/>
            <a:r>
              <a:t>plus uncertainties due to assumptions, low momentum cut-off etc</a:t>
            </a:r>
          </a:p>
        </p:txBody>
      </p:sp>
      <p:sp>
        <p:nvSpPr>
          <p:cNvPr id="1459" name="Shape 1459"/>
          <p:cNvSpPr/>
          <p:nvPr/>
        </p:nvSpPr>
        <p:spPr>
          <a:xfrm>
            <a:off x="686725" y="4751967"/>
            <a:ext cx="315600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Arnold and Xiao, arXiv:0810.1026</a:t>
            </a:r>
          </a:p>
        </p:txBody>
      </p:sp>
      <p:sp>
        <p:nvSpPr>
          <p:cNvPr id="1460" name="Shape 1460"/>
          <p:cNvSpPr/>
          <p:nvPr/>
        </p:nvSpPr>
        <p:spPr>
          <a:xfrm>
            <a:off x="7935480" y="6310463"/>
            <a:ext cx="1056904" cy="667677"/>
          </a:xfrm>
          <a:prstGeom prst="rect">
            <a:avLst/>
          </a:prstGeom>
          <a:ln w="25400">
            <a:solidFill>
              <a:srgbClr val="9A251C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1461" name="Shape 1461"/>
          <p:cNvSpPr/>
          <p:nvPr/>
        </p:nvSpPr>
        <p:spPr>
          <a:xfrm>
            <a:off x="1289515" y="8243609"/>
            <a:ext cx="1093671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A251C"/>
                </a:solidFill>
              </a:defRPr>
            </a:lvl1pPr>
          </a:lstStyle>
          <a:p>
            <a:pPr/>
            <a:r>
              <a:t>Values found are in ‘reasonable agreement’ with pQCD estimate</a:t>
            </a:r>
          </a:p>
        </p:txBody>
      </p:sp>
      <p:sp>
        <p:nvSpPr>
          <p:cNvPr id="1462" name="Shape 1462"/>
          <p:cNvSpPr/>
          <p:nvPr/>
        </p:nvSpPr>
        <p:spPr>
          <a:xfrm>
            <a:off x="774454" y="4033887"/>
            <a:ext cx="298054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000"/>
            </a:lvl1pPr>
          </a:lstStyle>
          <a:p>
            <a:pPr/>
            <a:r>
              <a:t>HTL expectation:</a:t>
            </a:r>
          </a:p>
        </p:txBody>
      </p:sp>
      <p:pic>
        <p:nvPicPr>
          <p:cNvPr id="1463" name="Screen Shot 2016-04-03 at 17.30.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00" y="1922388"/>
            <a:ext cx="7162800" cy="1231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4" name="Shape 1464"/>
          <p:cNvSpPr/>
          <p:nvPr/>
        </p:nvSpPr>
        <p:spPr>
          <a:xfrm>
            <a:off x="720367" y="2258938"/>
            <a:ext cx="197111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000"/>
            </a:lvl1pPr>
          </a:lstStyle>
          <a:p>
            <a:pPr/>
            <a:r>
              <a:t>JET paper:</a:t>
            </a:r>
          </a:p>
        </p:txBody>
      </p:sp>
      <p:pic>
        <p:nvPicPr>
          <p:cNvPr id="1465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57806" y="4896789"/>
            <a:ext cx="3644801" cy="1018978"/>
          </a:xfrm>
          <a:prstGeom prst="rect">
            <a:avLst/>
          </a:prstGeom>
          <a:ln w="12700">
            <a:miter lim="400000"/>
          </a:ln>
        </p:spPr>
      </p:pic>
      <p:sp>
        <p:nvSpPr>
          <p:cNvPr id="1466" name="Shape 1466"/>
          <p:cNvSpPr/>
          <p:nvPr/>
        </p:nvSpPr>
        <p:spPr>
          <a:xfrm>
            <a:off x="596082" y="3254362"/>
            <a:ext cx="266689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Burke et al, arXiv:1312.5003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Azimuthal anisotropy: initial and final states</a:t>
            </a:r>
          </a:p>
        </p:txBody>
      </p:sp>
      <p:sp>
        <p:nvSpPr>
          <p:cNvPr id="432" name="Shape 432"/>
          <p:cNvSpPr/>
          <p:nvPr>
            <p:ph type="sldNum" sz="quarter" idx="2"/>
          </p:nvPr>
        </p:nvSpPr>
        <p:spPr>
          <a:xfrm>
            <a:off x="12651638" y="9350361"/>
            <a:ext cx="241403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3" name="optical_ex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366" y="1475313"/>
            <a:ext cx="5904038" cy="5622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MCglauber_ex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366" y="1475313"/>
            <a:ext cx="5904038" cy="5622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MCglauber_eps2_ex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366" y="1475313"/>
            <a:ext cx="5904038" cy="5622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MCglauber_eps2_eps3_ex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9366" y="1475313"/>
            <a:ext cx="5904038" cy="5622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MCglauber_ecc_ex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9366" y="1475313"/>
            <a:ext cx="5904038" cy="5622894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Shape 438"/>
          <p:cNvSpPr/>
          <p:nvPr/>
        </p:nvSpPr>
        <p:spPr>
          <a:xfrm>
            <a:off x="559525" y="6911907"/>
            <a:ext cx="522371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3200"/>
              </a:spcBef>
              <a:defRPr sz="2200"/>
            </a:lvl1pPr>
          </a:lstStyle>
          <a:p>
            <a:pPr/>
            <a:r>
              <a:t>Characterise shape by angular moments:</a:t>
            </a:r>
          </a:p>
        </p:txBody>
      </p:sp>
      <p:pic>
        <p:nvPicPr>
          <p:cNvPr id="439" name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1681" y="7398753"/>
            <a:ext cx="4882201" cy="123578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hape 440"/>
          <p:cNvSpPr/>
          <p:nvPr/>
        </p:nvSpPr>
        <p:spPr>
          <a:xfrm>
            <a:off x="1030268" y="1481645"/>
            <a:ext cx="42822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MC event: location of nucleons</a:t>
            </a:r>
          </a:p>
        </p:txBody>
      </p:sp>
      <p:grpSp>
        <p:nvGrpSpPr>
          <p:cNvPr id="444" name="Group 444"/>
          <p:cNvGrpSpPr/>
          <p:nvPr/>
        </p:nvGrpSpPr>
        <p:grpSpPr>
          <a:xfrm>
            <a:off x="7956106" y="1333499"/>
            <a:ext cx="4504265" cy="3449586"/>
            <a:chOff x="0" y="0"/>
            <a:chExt cx="4504263" cy="3449584"/>
          </a:xfrm>
        </p:grpSpPr>
        <p:pic>
          <p:nvPicPr>
            <p:cNvPr id="441" name="fig_1-eps-converted-to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222448"/>
              <a:ext cx="4473805" cy="3227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2" name="Shape 442"/>
            <p:cNvSpPr/>
            <p:nvPr/>
          </p:nvSpPr>
          <p:spPr>
            <a:xfrm>
              <a:off x="88049" y="-1"/>
              <a:ext cx="441621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Azimuthal distribution single event </a:t>
              </a:r>
            </a:p>
          </p:txBody>
        </p:sp>
        <p:sp>
          <p:nvSpPr>
            <p:cNvPr id="443" name="Shape 443"/>
            <p:cNvSpPr/>
            <p:nvPr/>
          </p:nvSpPr>
          <p:spPr>
            <a:xfrm rot="5400000">
              <a:off x="3182289" y="1458058"/>
              <a:ext cx="2023161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1600">
                  <a:solidFill>
                    <a:srgbClr val="000000"/>
                  </a:solidFill>
                </a:defRPr>
              </a:lvl1pPr>
            </a:lstStyle>
            <a:p>
              <a:pPr/>
              <a:r>
                <a:t>ALICE, PLB 753, 511</a:t>
              </a:r>
            </a:p>
          </p:txBody>
        </p:sp>
      </p:grpSp>
      <p:grpSp>
        <p:nvGrpSpPr>
          <p:cNvPr id="448" name="Group 448"/>
          <p:cNvGrpSpPr/>
          <p:nvPr/>
        </p:nvGrpSpPr>
        <p:grpSpPr>
          <a:xfrm>
            <a:off x="7859297" y="4818816"/>
            <a:ext cx="4462130" cy="4008767"/>
            <a:chOff x="0" y="0"/>
            <a:chExt cx="4462129" cy="4008765"/>
          </a:xfrm>
        </p:grpSpPr>
        <p:sp>
          <p:nvSpPr>
            <p:cNvPr id="445" name="Shape 445"/>
            <p:cNvSpPr/>
            <p:nvPr/>
          </p:nvSpPr>
          <p:spPr>
            <a:xfrm>
              <a:off x="957965" y="-1"/>
              <a:ext cx="2971603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Sum over many events</a:t>
              </a:r>
            </a:p>
          </p:txBody>
        </p:sp>
        <p:pic>
          <p:nvPicPr>
            <p:cNvPr id="446" name="Fig4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391148"/>
              <a:ext cx="4282232" cy="3617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7" name="Shape 447"/>
            <p:cNvSpPr/>
            <p:nvPr/>
          </p:nvSpPr>
          <p:spPr>
            <a:xfrm rot="5400000">
              <a:off x="3109629" y="1597353"/>
              <a:ext cx="236210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1600">
                  <a:solidFill>
                    <a:srgbClr val="000000"/>
                  </a:solidFill>
                </a:defRPr>
              </a:lvl1pPr>
            </a:lstStyle>
            <a:p>
              <a:pPr/>
              <a:r>
                <a:t>ALICE PRL. 107, 032301</a:t>
              </a:r>
            </a:p>
          </p:txBody>
        </p:sp>
      </p:grpSp>
      <p:sp>
        <p:nvSpPr>
          <p:cNvPr id="449" name="Shape 449"/>
          <p:cNvSpPr/>
          <p:nvPr/>
        </p:nvSpPr>
        <p:spPr>
          <a:xfrm>
            <a:off x="144701" y="6981593"/>
            <a:ext cx="7602439" cy="1943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</a:p>
          <a:p>
            <a:pPr algn="ctr"/>
            <a:r>
              <a:rPr>
                <a:solidFill>
                  <a:srgbClr val="9A251C"/>
                </a:solidFill>
              </a:rPr>
              <a:t>Initial state spatial anisotropies ε</a:t>
            </a:r>
            <a:r>
              <a:rPr baseline="-5999" i="1">
                <a:solidFill>
                  <a:srgbClr val="9A251C"/>
                </a:solidFill>
              </a:rPr>
              <a:t>n</a:t>
            </a:r>
            <a:r>
              <a:t> are transferred into </a:t>
            </a:r>
            <a:br/>
            <a:r>
              <a:rPr>
                <a:solidFill>
                  <a:srgbClr val="9A251C"/>
                </a:solidFill>
              </a:rPr>
              <a:t>final state momentum anisotropies </a:t>
            </a:r>
            <a:r>
              <a:rPr i="1">
                <a:solidFill>
                  <a:srgbClr val="9A251C"/>
                </a:solidFill>
              </a:rPr>
              <a:t>v</a:t>
            </a:r>
            <a:r>
              <a:rPr baseline="-5999" i="1">
                <a:solidFill>
                  <a:srgbClr val="9A251C"/>
                </a:solidFill>
              </a:rPr>
              <a:t>n</a:t>
            </a:r>
            <a:r>
              <a:t> </a:t>
            </a:r>
            <a:br/>
            <a:r>
              <a:rPr>
                <a:solidFill>
                  <a:srgbClr val="9A251C"/>
                </a:solidFill>
              </a:rPr>
              <a:t>by pressure gradients, flow</a:t>
            </a:r>
            <a:r>
              <a:t> of the Quark Gluon Plasma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4" grpId="1"/>
      <p:bldP build="whole" bldLvl="1" animBg="1" rev="0" advAuto="0" spid="448" grpId="7"/>
      <p:bldP build="whole" bldLvl="1" animBg="1" rev="0" advAuto="0" spid="435" grpId="2"/>
      <p:bldP build="whole" bldLvl="1" animBg="1" rev="0" advAuto="0" spid="437" grpId="4"/>
      <p:bldP build="whole" bldLvl="1" animBg="1" rev="0" advAuto="0" spid="449" grpId="5"/>
      <p:bldP build="whole" bldLvl="1" animBg="1" rev="0" advAuto="0" spid="444" grpId="6"/>
      <p:bldP build="whole" bldLvl="1" animBg="1" rev="0" advAuto="0" spid="436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Anisotropic flow results</a:t>
            </a:r>
          </a:p>
        </p:txBody>
      </p:sp>
      <p:sp>
        <p:nvSpPr>
          <p:cNvPr id="452" name="Shape 452"/>
          <p:cNvSpPr/>
          <p:nvPr>
            <p:ph type="sldNum" sz="quarter" idx="2"/>
          </p:nvPr>
        </p:nvSpPr>
        <p:spPr>
          <a:xfrm>
            <a:off x="12651638" y="9350361"/>
            <a:ext cx="241403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3" name="2014-May-16-v2Centrality20To3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1825" y="1932133"/>
            <a:ext cx="7548073" cy="5111923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hape 454"/>
          <p:cNvSpPr/>
          <p:nvPr/>
        </p:nvSpPr>
        <p:spPr>
          <a:xfrm>
            <a:off x="5089699" y="2437734"/>
            <a:ext cx="140177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JHEP106, 190</a:t>
            </a:r>
          </a:p>
        </p:txBody>
      </p:sp>
      <p:sp>
        <p:nvSpPr>
          <p:cNvPr id="455" name="Shape 455"/>
          <p:cNvSpPr/>
          <p:nvPr/>
        </p:nvSpPr>
        <p:spPr>
          <a:xfrm>
            <a:off x="2368041" y="8007962"/>
            <a:ext cx="839571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9A251C"/>
                </a:solidFill>
              </a:defRPr>
            </a:lvl1pPr>
          </a:lstStyle>
          <a:p>
            <a:pPr/>
            <a:r>
              <a:t>Tests hydrodynamical description, freeze-out models</a:t>
            </a:r>
          </a:p>
        </p:txBody>
      </p:sp>
      <p:sp>
        <p:nvSpPr>
          <p:cNvPr id="456" name="Shape 456"/>
          <p:cNvSpPr/>
          <p:nvPr/>
        </p:nvSpPr>
        <p:spPr>
          <a:xfrm>
            <a:off x="2791864" y="7485108"/>
            <a:ext cx="7548072" cy="573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 sz="2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Mass-dependence of v</a:t>
            </a:r>
            <a:r>
              <a:rPr baseline="-19571"/>
              <a:t>2</a:t>
            </a:r>
            <a:r>
              <a:t> measures flow velocity</a:t>
            </a:r>
          </a:p>
        </p:txBody>
      </p:sp>
      <p:sp>
        <p:nvSpPr>
          <p:cNvPr id="457" name="Shape 457"/>
          <p:cNvSpPr/>
          <p:nvPr/>
        </p:nvSpPr>
        <p:spPr>
          <a:xfrm>
            <a:off x="10666964" y="2833477"/>
            <a:ext cx="175209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 arXiv:1606.06057</a:t>
            </a:r>
          </a:p>
        </p:txBody>
      </p:sp>
      <p:grpSp>
        <p:nvGrpSpPr>
          <p:cNvPr id="460" name="Group 460"/>
          <p:cNvGrpSpPr/>
          <p:nvPr/>
        </p:nvGrpSpPr>
        <p:grpSpPr>
          <a:xfrm>
            <a:off x="9707537" y="4064508"/>
            <a:ext cx="3158718" cy="3074374"/>
            <a:chOff x="0" y="0"/>
            <a:chExt cx="3158716" cy="3074373"/>
          </a:xfrm>
        </p:grpSpPr>
        <p:pic>
          <p:nvPicPr>
            <p:cNvPr id="458" name="Hydro_diff_v4-1935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797" b="48378"/>
            <a:stretch>
              <a:fillRect/>
            </a:stretch>
          </p:blipFill>
          <p:spPr>
            <a:xfrm>
              <a:off x="8195" y="0"/>
              <a:ext cx="3142146" cy="26628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9" name="Hydro_diff_v4-19351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90939" r="50537" b="0"/>
            <a:stretch>
              <a:fillRect/>
            </a:stretch>
          </p:blipFill>
          <p:spPr>
            <a:xfrm>
              <a:off x="0" y="2606977"/>
              <a:ext cx="3158717" cy="4673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63" name="Group 463"/>
          <p:cNvGrpSpPr/>
          <p:nvPr/>
        </p:nvGrpSpPr>
        <p:grpSpPr>
          <a:xfrm>
            <a:off x="6660498" y="2214818"/>
            <a:ext cx="3082758" cy="2999021"/>
            <a:chOff x="0" y="0"/>
            <a:chExt cx="3082756" cy="2999019"/>
          </a:xfrm>
        </p:grpSpPr>
        <p:pic>
          <p:nvPicPr>
            <p:cNvPr id="461" name="Hydro_diff_v3-19348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50992" b="48996"/>
            <a:stretch>
              <a:fillRect/>
            </a:stretch>
          </p:blipFill>
          <p:spPr>
            <a:xfrm>
              <a:off x="705" y="0"/>
              <a:ext cx="3051404" cy="25651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2" name="Hydro_diff_v3-19348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90580" r="50488" b="0"/>
            <a:stretch>
              <a:fillRect/>
            </a:stretch>
          </p:blipFill>
          <p:spPr>
            <a:xfrm>
              <a:off x="0" y="2525269"/>
              <a:ext cx="3082757" cy="473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4" name="Shape 464"/>
          <p:cNvSpPr/>
          <p:nvPr/>
        </p:nvSpPr>
        <p:spPr>
          <a:xfrm>
            <a:off x="8151721" y="1921547"/>
            <a:ext cx="37971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</a:t>
            </a:r>
            <a:r>
              <a:rPr baseline="-5999"/>
              <a:t>3</a:t>
            </a:r>
          </a:p>
        </p:txBody>
      </p:sp>
      <p:sp>
        <p:nvSpPr>
          <p:cNvPr id="465" name="Shape 465"/>
          <p:cNvSpPr/>
          <p:nvPr/>
        </p:nvSpPr>
        <p:spPr>
          <a:xfrm>
            <a:off x="11340455" y="3782664"/>
            <a:ext cx="37971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</a:t>
            </a:r>
            <a:r>
              <a:rPr baseline="-5999"/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101F98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101F98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101F98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