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  <p:sldMasterId id="2147483779" r:id="rId2"/>
  </p:sldMasterIdLst>
  <p:notesMasterIdLst>
    <p:notesMasterId r:id="rId71"/>
  </p:notesMasterIdLst>
  <p:sldIdLst>
    <p:sldId id="324" r:id="rId3"/>
    <p:sldId id="260" r:id="rId4"/>
    <p:sldId id="261" r:id="rId5"/>
    <p:sldId id="339" r:id="rId6"/>
    <p:sldId id="340" r:id="rId7"/>
    <p:sldId id="362" r:id="rId8"/>
    <p:sldId id="268" r:id="rId9"/>
    <p:sldId id="265" r:id="rId10"/>
    <p:sldId id="279" r:id="rId11"/>
    <p:sldId id="280" r:id="rId12"/>
    <p:sldId id="269" r:id="rId13"/>
    <p:sldId id="278" r:id="rId14"/>
    <p:sldId id="281" r:id="rId15"/>
    <p:sldId id="282" r:id="rId16"/>
    <p:sldId id="283" r:id="rId17"/>
    <p:sldId id="284" r:id="rId18"/>
    <p:sldId id="285" r:id="rId19"/>
    <p:sldId id="286" r:id="rId20"/>
    <p:sldId id="291" r:id="rId21"/>
    <p:sldId id="292" r:id="rId22"/>
    <p:sldId id="271" r:id="rId23"/>
    <p:sldId id="295" r:id="rId24"/>
    <p:sldId id="344" r:id="rId25"/>
    <p:sldId id="303" r:id="rId26"/>
    <p:sldId id="355" r:id="rId27"/>
    <p:sldId id="356" r:id="rId28"/>
    <p:sldId id="357" r:id="rId29"/>
    <p:sldId id="367" r:id="rId30"/>
    <p:sldId id="369" r:id="rId31"/>
    <p:sldId id="368" r:id="rId32"/>
    <p:sldId id="304" r:id="rId33"/>
    <p:sldId id="287" r:id="rId34"/>
    <p:sldId id="290" r:id="rId35"/>
    <p:sldId id="293" r:id="rId36"/>
    <p:sldId id="294" r:id="rId37"/>
    <p:sldId id="314" r:id="rId38"/>
    <p:sldId id="342" r:id="rId39"/>
    <p:sldId id="343" r:id="rId40"/>
    <p:sldId id="350" r:id="rId41"/>
    <p:sldId id="351" r:id="rId42"/>
    <p:sldId id="347" r:id="rId43"/>
    <p:sldId id="353" r:id="rId44"/>
    <p:sldId id="358" r:id="rId45"/>
    <p:sldId id="361" r:id="rId46"/>
    <p:sldId id="352" r:id="rId47"/>
    <p:sldId id="348" r:id="rId48"/>
    <p:sldId id="354" r:id="rId49"/>
    <p:sldId id="363" r:id="rId50"/>
    <p:sldId id="364" r:id="rId51"/>
    <p:sldId id="365" r:id="rId52"/>
    <p:sldId id="288" r:id="rId53"/>
    <p:sldId id="341" r:id="rId54"/>
    <p:sldId id="317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38" r:id="rId63"/>
    <p:sldId id="263" r:id="rId64"/>
    <p:sldId id="325" r:id="rId65"/>
    <p:sldId id="326" r:id="rId66"/>
    <p:sldId id="327" r:id="rId67"/>
    <p:sldId id="328" r:id="rId68"/>
    <p:sldId id="329" r:id="rId69"/>
    <p:sldId id="330" r:id="rId7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66"/>
    <a:srgbClr val="21FF2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94" autoAdjust="0"/>
  </p:normalViewPr>
  <p:slideViewPr>
    <p:cSldViewPr>
      <p:cViewPr varScale="1">
        <p:scale>
          <a:sx n="108" d="100"/>
          <a:sy n="108" d="100"/>
        </p:scale>
        <p:origin x="-170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3.wmf"/><Relationship Id="rId1" Type="http://schemas.openxmlformats.org/officeDocument/2006/relationships/image" Target="../media/image24.wmf"/><Relationship Id="rId4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37.emf"/><Relationship Id="rId4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ABC06-B9CA-459C-BA68-5204B9046E22}" type="datetimeFigureOut">
              <a:rPr lang="nl-NL" smtClean="0"/>
              <a:pPr/>
              <a:t>13-2-2017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175D2-D8F7-447A-9C4A-6CA23E99003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173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1A07051-4A18-4E31-B96C-50668047975E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253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7240" rIns="90000" bIns="46800" anchor="b"/>
          <a:lstStyle/>
          <a:p>
            <a:pPr algn="r"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8EB6EEE-A3EF-4A6A-9B3B-2C3F3C1BE6BE}" type="slidenum">
              <a:rPr lang="en-US" sz="1200" b="0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93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US" sz="1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208463"/>
          </a:xfrm>
          <a:noFill/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8"/>
          <p:cNvSpPr txBox="1">
            <a:spLocks noGrp="1"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3B26F10-2471-459D-AD79-8F575788BF7B}" type="slidenum">
              <a:rPr lang="en-US" sz="1200">
                <a:solidFill>
                  <a:srgbClr val="000000"/>
                </a:solidFill>
              </a:rPr>
              <a:pPr algn="r" eaLnBrk="1" hangingPunct="1">
                <a:lnSpc>
                  <a:spcPct val="87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11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12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1EC17E5-3571-432B-A34C-718AA1BE822D}" type="slidenum">
              <a:rPr lang="en-US"/>
              <a:pPr/>
              <a:t>13</a:t>
            </a:fld>
            <a:endParaRPr lang="en-US"/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208463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DD6EE2E-B1F6-4DF2-95B7-040AA7C944B3}" type="slidenum">
              <a:rPr lang="en-US"/>
              <a:pPr/>
              <a:t>14</a:t>
            </a:fld>
            <a:endParaRPr lang="en-US"/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208463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82094E1-4165-4009-A0E6-882FC3B42C6A}" type="slidenum">
              <a:rPr lang="en-US"/>
              <a:pPr/>
              <a:t>15</a:t>
            </a:fld>
            <a:endParaRPr lang="en-US"/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208463"/>
          </a:xfrm>
          <a:noFill/>
        </p:spPr>
        <p:txBody>
          <a:bodyPr wrap="none" anchor="ctr"/>
          <a:lstStyle/>
          <a:p>
            <a:r>
              <a:rPr lang="en-US" dirty="0" smtClean="0"/>
              <a:t>z=-ct’     </a:t>
            </a:r>
            <a:r>
              <a:rPr lang="en-US" dirty="0" err="1" smtClean="0"/>
              <a:t>Assen</a:t>
            </a:r>
            <a:r>
              <a:rPr lang="en-US" dirty="0" smtClean="0"/>
              <a:t> </a:t>
            </a:r>
            <a:r>
              <a:rPr lang="en-US" dirty="0" err="1" smtClean="0"/>
              <a:t>aanpassen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B5A7890-B797-468F-8830-A1A67557C94F}" type="slidenum">
              <a:rPr lang="en-US"/>
              <a:pPr/>
              <a:t>16</a:t>
            </a:fld>
            <a:endParaRPr lang="en-US"/>
          </a:p>
        </p:txBody>
      </p:sp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208463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33091D6-172D-40BE-9FD7-D81487634680}" type="slidenum">
              <a:rPr lang="en-US"/>
              <a:pPr/>
              <a:t>17</a:t>
            </a:fld>
            <a:endParaRPr lang="en-US"/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208463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D8FBF87-1DDF-46FE-988F-1E3DEC49FADA}" type="slidenum">
              <a:rPr lang="en-US"/>
              <a:pPr/>
              <a:t>18</a:t>
            </a:fld>
            <a:endParaRPr lang="en-US"/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208463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21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2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Antwoord</a:t>
            </a:r>
            <a:r>
              <a:rPr lang="nl-NL" baseline="0" dirty="0" smtClean="0"/>
              <a:t> op vragen vorige </a:t>
            </a:r>
            <a:r>
              <a:rPr lang="nl-NL" baseline="0" dirty="0" err="1" smtClean="0"/>
              <a:t>slide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175D2-D8F7-447A-9C4A-6CA23E99003A}" type="slidenum">
              <a:rPr lang="nl-NL" smtClean="0"/>
              <a:pPr/>
              <a:t>24</a:t>
            </a:fld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C6E2CBC-7724-43AE-8A32-8321AA7CA400}" type="slidenum">
              <a:rPr lang="en-US" smtClean="0">
                <a:solidFill>
                  <a:prstClr val="white"/>
                </a:solidFill>
              </a:rPr>
              <a:pPr/>
              <a:t>25</a:t>
            </a:fld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9B43D4-457E-4F25-AA23-E05857E7A8DD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 smtClean="0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F254F16-374E-44D8-8F07-69BEFDDB7027}" type="slidenum">
              <a:rPr lang="en-US" smtClean="0">
                <a:solidFill>
                  <a:prstClr val="white"/>
                </a:solidFill>
              </a:rPr>
              <a:pPr/>
              <a:t>27</a:t>
            </a:fld>
            <a:endParaRPr lang="en-US" smtClean="0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F254F16-374E-44D8-8F07-69BEFDDB7027}" type="slidenum">
              <a:rPr lang="en-US" smtClean="0">
                <a:solidFill>
                  <a:prstClr val="white"/>
                </a:solidFill>
              </a:rPr>
              <a:pPr/>
              <a:t>28</a:t>
            </a:fld>
            <a:endParaRPr lang="en-US" smtClean="0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F254F16-374E-44D8-8F07-69BEFDDB7027}" type="slidenum">
              <a:rPr lang="en-US" smtClean="0">
                <a:solidFill>
                  <a:prstClr val="white"/>
                </a:solidFill>
              </a:rPr>
              <a:pPr/>
              <a:t>30</a:t>
            </a:fld>
            <a:endParaRPr lang="en-US" smtClean="0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18ADB28-D2E7-412E-86C7-A40E30087A8A}" type="slidenum">
              <a:rPr lang="en-US"/>
              <a:pPr/>
              <a:t>32</a:t>
            </a:fld>
            <a:endParaRPr lang="en-US"/>
          </a:p>
        </p:txBody>
      </p:sp>
      <p:sp>
        <p:nvSpPr>
          <p:cNvPr id="368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8"/>
          <p:cNvSpPr txBox="1">
            <a:spLocks noGrp="1"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B96276B-5CB2-4822-983C-584A679DA176}" type="slidenum">
              <a:rPr lang="en-US" sz="1200">
                <a:solidFill>
                  <a:srgbClr val="000000"/>
                </a:solidFill>
              </a:rPr>
              <a:pPr algn="r" eaLnBrk="1" hangingPunct="1">
                <a:lnSpc>
                  <a:spcPct val="87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en-US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208463"/>
          </a:xfrm>
          <a:noFill/>
        </p:spPr>
        <p:txBody>
          <a:bodyPr wrap="none" anchor="ctr"/>
          <a:lstStyle/>
          <a:p>
            <a:r>
              <a:rPr lang="en-US" dirty="0" smtClean="0"/>
              <a:t>Simple explanation, field of a single charge/current. Interesting due</a:t>
            </a:r>
            <a:r>
              <a:rPr lang="en-US" baseline="0" dirty="0" smtClean="0"/>
              <a:t> to physics and dense media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/>
          <p:cNvSpPr txBox="1">
            <a:spLocks noGrp="1"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3D13685-F95E-4F8F-9155-461F3716A27C}" type="slidenum">
              <a:rPr lang="en-US" sz="1200">
                <a:solidFill>
                  <a:srgbClr val="000000"/>
                </a:solidFill>
              </a:rPr>
              <a:pPr algn="r" eaLnBrk="1" hangingPunct="1">
                <a:lnSpc>
                  <a:spcPct val="87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r>
              <a:rPr lang="en-US" dirty="0" smtClean="0"/>
              <a:t>2 types Cherenkov radiation -&gt; normal emission due to charged particles and </a:t>
            </a:r>
            <a:r>
              <a:rPr lang="en-US" dirty="0" err="1" smtClean="0"/>
              <a:t>cherenkov</a:t>
            </a:r>
            <a:r>
              <a:rPr lang="en-US" baseline="0" dirty="0" smtClean="0"/>
              <a:t> emission due to a moving current.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54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3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55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56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57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58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59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60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62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36D13-C25D-43EE-BEC5-5E65DBF51C38}" type="slidenum">
              <a:rPr lang="en-US"/>
              <a:pPr/>
              <a:t>64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65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68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4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5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6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7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FB500-4829-4541-B40C-861695EFFE76}" type="slidenum">
              <a:rPr lang="en-US"/>
              <a:pPr/>
              <a:t>8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3FB6119-0AAD-4120-81A9-D06E0EB6CA67}" type="slidenum">
              <a:rPr lang="en-US"/>
              <a:pPr/>
              <a:t>9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797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 smtClean="0"/>
              <a:t>Klik om het opmaakprofiel van de modelondertitel te bewerken</a:t>
            </a:r>
            <a:endParaRPr kumimoji="0" lang="en-US"/>
          </a:p>
        </p:txBody>
      </p:sp>
      <p:sp>
        <p:nvSpPr>
          <p:cNvPr id="30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C27-781B-481C-AFBF-D24DC50CD11A}" type="datetimeFigureOut">
              <a:rPr lang="nl-NL" smtClean="0"/>
              <a:pPr/>
              <a:t>13-2-2017</a:t>
            </a:fld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7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36D2-4463-4938-A689-496428AAE19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C27-781B-481C-AFBF-D24DC50CD11A}" type="datetimeFigureOut">
              <a:rPr lang="nl-NL" smtClean="0"/>
              <a:pPr/>
              <a:t>13-2-2017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36D2-4463-4938-A689-496428AAE19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C27-781B-481C-AFBF-D24DC50CD11A}" type="datetimeFigureOut">
              <a:rPr lang="nl-NL" smtClean="0"/>
              <a:pPr/>
              <a:t>13-2-2017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36D2-4463-4938-A689-496428AAE19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6425" cy="1136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600200"/>
            <a:ext cx="4037012" cy="45243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21-10-10</a:t>
            </a:r>
            <a:endParaRPr lang="nl-NL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AAA06-B805-45DD-9A79-CB47D0F95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21-10-10</a:t>
            </a:r>
            <a:endParaRPr lang="nl-NL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B4B0E-FCA4-4113-852E-D00E46924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4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21-10-10</a:t>
            </a:r>
            <a:endParaRPr lang="nl-NL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481BB-4900-4392-BD21-CD1DCEE55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77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21-10-10</a:t>
            </a:r>
            <a:endParaRPr lang="nl-NL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A04DD-A59D-4E66-B21A-0E7F83161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39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21-10-10</a:t>
            </a:r>
            <a:endParaRPr lang="nl-NL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FA24C-6374-4A39-A4A3-8B9C9111F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86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21-10-10</a:t>
            </a:r>
            <a:endParaRPr lang="nl-NL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F4788-8F56-466F-9774-4BDD7CF9B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07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21-10-10</a:t>
            </a:r>
            <a:endParaRPr lang="nl-NL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A0218-D8CF-4F9A-9CF8-3E598DAFB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78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21-10-10</a:t>
            </a:r>
            <a:endParaRPr lang="nl-NL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E3E7D-F079-4A1A-9EBE-18F5B30A2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C27-781B-481C-AFBF-D24DC50CD11A}" type="datetimeFigureOut">
              <a:rPr lang="nl-NL" smtClean="0"/>
              <a:pPr/>
              <a:t>13-2-2017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36D2-4463-4938-A689-496428AAE19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21-10-10</a:t>
            </a:r>
            <a:endParaRPr lang="nl-NL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CFD4C-D28E-4D5E-A3AC-3B2C861B4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36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21-10-10</a:t>
            </a:r>
            <a:endParaRPr lang="nl-NL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36A9C-83EB-45D6-BA0C-819215784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44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21-10-10</a:t>
            </a:r>
            <a:endParaRPr lang="nl-NL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B2792-ED85-49CA-9C0F-A3445166B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32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21-10-10</a:t>
            </a:r>
            <a:endParaRPr lang="nl-NL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47C18-FD89-4A58-BF85-551A474B2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72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2275"/>
            <a:ext cx="7769225" cy="1733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21-10-10</a:t>
            </a:r>
            <a:endParaRPr lang="nl-NL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6AD08-647B-4F99-AAD7-B9DF89418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1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rije v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C27-781B-481C-AFBF-D24DC50CD11A}" type="datetimeFigureOut">
              <a:rPr lang="nl-NL" smtClean="0"/>
              <a:pPr/>
              <a:t>13-2-2017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36D2-4463-4938-A689-496428AAE19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C27-781B-481C-AFBF-D24DC50CD11A}" type="datetimeFigureOut">
              <a:rPr lang="nl-NL" smtClean="0"/>
              <a:pPr/>
              <a:t>13-2-2017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36D2-4463-4938-A689-496428AAE19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C27-781B-481C-AFBF-D24DC50CD11A}" type="datetimeFigureOut">
              <a:rPr lang="nl-NL" smtClean="0"/>
              <a:pPr/>
              <a:t>13-2-2017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36D2-4463-4938-A689-496428AAE19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C27-781B-481C-AFBF-D24DC50CD11A}" type="datetimeFigureOut">
              <a:rPr lang="nl-NL" smtClean="0"/>
              <a:pPr/>
              <a:t>13-2-2017</a:t>
            </a:fld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7D36D2-4463-4938-A689-496428AAE197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C27-781B-481C-AFBF-D24DC50CD11A}" type="datetimeFigureOut">
              <a:rPr lang="nl-NL" smtClean="0"/>
              <a:pPr/>
              <a:t>13-2-2017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36D2-4463-4938-A689-496428AAE19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5C27-781B-481C-AFBF-D24DC50CD11A}" type="datetimeFigureOut">
              <a:rPr lang="nl-NL" smtClean="0"/>
              <a:pPr/>
              <a:t>13-2-2017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5D7D36D2-4463-4938-A689-496428AAE19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 smtClean="0"/>
              <a:t>Klik op het pictogram als u een afbeelding wilt toevoegen</a:t>
            </a:r>
            <a:endParaRPr kumimoji="0"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44CA5C27-781B-481C-AFBF-D24DC50CD11A}" type="datetimeFigureOut">
              <a:rPr lang="nl-NL" smtClean="0"/>
              <a:pPr/>
              <a:t>13-2-2017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36D2-4463-4938-A689-496428AAE197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Vrije v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4CA5C27-781B-481C-AFBF-D24DC50CD11A}" type="datetimeFigureOut">
              <a:rPr lang="nl-NL" smtClean="0"/>
              <a:pPr/>
              <a:t>13-2-2017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D7D36D2-4463-4938-A689-496428AAE197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8" r:id="rId12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CC"/>
            </a:gs>
            <a:gs pos="100000">
              <a:srgbClr val="00274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0" y="0"/>
            <a:ext cx="9147175" cy="6850063"/>
            <a:chOff x="0" y="0"/>
            <a:chExt cx="5762" cy="4315"/>
          </a:xfrm>
        </p:grpSpPr>
        <p:sp>
          <p:nvSpPr>
            <p:cNvPr id="1031" name="Freeform 2"/>
            <p:cNvSpPr>
              <a:spLocks noChangeArrowheads="1"/>
            </p:cNvSpPr>
            <p:nvPr/>
          </p:nvSpPr>
          <p:spPr bwMode="auto">
            <a:xfrm>
              <a:off x="5044" y="2626"/>
              <a:ext cx="718" cy="1689"/>
            </a:xfrm>
            <a:custGeom>
              <a:avLst/>
              <a:gdLst>
                <a:gd name="T0" fmla="*/ 724 w 717"/>
                <a:gd name="T1" fmla="*/ 72 h 1690"/>
                <a:gd name="T2" fmla="*/ 724 w 717"/>
                <a:gd name="T3" fmla="*/ 0 h 1690"/>
                <a:gd name="T4" fmla="*/ 706 w 717"/>
                <a:gd name="T5" fmla="*/ 101 h 1690"/>
                <a:gd name="T6" fmla="*/ 682 w 717"/>
                <a:gd name="T7" fmla="*/ 209 h 1690"/>
                <a:gd name="T8" fmla="*/ 634 w 717"/>
                <a:gd name="T9" fmla="*/ 389 h 1690"/>
                <a:gd name="T10" fmla="*/ 581 w 717"/>
                <a:gd name="T11" fmla="*/ 569 h 1690"/>
                <a:gd name="T12" fmla="*/ 509 w 717"/>
                <a:gd name="T13" fmla="*/ 749 h 1690"/>
                <a:gd name="T14" fmla="*/ 431 w 717"/>
                <a:gd name="T15" fmla="*/ 928 h 1690"/>
                <a:gd name="T16" fmla="*/ 334 w 717"/>
                <a:gd name="T17" fmla="*/ 1114 h 1690"/>
                <a:gd name="T18" fmla="*/ 233 w 717"/>
                <a:gd name="T19" fmla="*/ 1305 h 1690"/>
                <a:gd name="T20" fmla="*/ 125 w 717"/>
                <a:gd name="T21" fmla="*/ 1491 h 1690"/>
                <a:gd name="T22" fmla="*/ 0 w 717"/>
                <a:gd name="T23" fmla="*/ 1683 h 1690"/>
                <a:gd name="T24" fmla="*/ 11 w 717"/>
                <a:gd name="T25" fmla="*/ 1683 h 1690"/>
                <a:gd name="T26" fmla="*/ 137 w 717"/>
                <a:gd name="T27" fmla="*/ 1491 h 1690"/>
                <a:gd name="T28" fmla="*/ 245 w 717"/>
                <a:gd name="T29" fmla="*/ 1305 h 1690"/>
                <a:gd name="T30" fmla="*/ 346 w 717"/>
                <a:gd name="T31" fmla="*/ 1114 h 1690"/>
                <a:gd name="T32" fmla="*/ 443 w 717"/>
                <a:gd name="T33" fmla="*/ 928 h 1690"/>
                <a:gd name="T34" fmla="*/ 521 w 717"/>
                <a:gd name="T35" fmla="*/ 749 h 1690"/>
                <a:gd name="T36" fmla="*/ 592 w 717"/>
                <a:gd name="T37" fmla="*/ 569 h 1690"/>
                <a:gd name="T38" fmla="*/ 646 w 717"/>
                <a:gd name="T39" fmla="*/ 389 h 1690"/>
                <a:gd name="T40" fmla="*/ 694 w 717"/>
                <a:gd name="T41" fmla="*/ 209 h 1690"/>
                <a:gd name="T42" fmla="*/ 712 w 717"/>
                <a:gd name="T43" fmla="*/ 143 h 1690"/>
                <a:gd name="T44" fmla="*/ 724 w 717"/>
                <a:gd name="T45" fmla="*/ 72 h 1690"/>
                <a:gd name="T46" fmla="*/ 724 w 717"/>
                <a:gd name="T47" fmla="*/ 72 h 169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3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nl-NL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2" name="Freeform 3"/>
            <p:cNvSpPr>
              <a:spLocks noChangeArrowheads="1"/>
            </p:cNvSpPr>
            <p:nvPr/>
          </p:nvSpPr>
          <p:spPr bwMode="auto">
            <a:xfrm>
              <a:off x="5385" y="3794"/>
              <a:ext cx="377" cy="521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1 h 522"/>
                <a:gd name="T6" fmla="*/ 102 w 377"/>
                <a:gd name="T7" fmla="*/ 389 h 522"/>
                <a:gd name="T8" fmla="*/ 0 w 377"/>
                <a:gd name="T9" fmla="*/ 515 h 522"/>
                <a:gd name="T10" fmla="*/ 12 w 377"/>
                <a:gd name="T11" fmla="*/ 515 h 522"/>
                <a:gd name="T12" fmla="*/ 114 w 377"/>
                <a:gd name="T13" fmla="*/ 395 h 522"/>
                <a:gd name="T14" fmla="*/ 204 w 377"/>
                <a:gd name="T15" fmla="*/ 275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3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nl-NL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3" name="Freeform 4"/>
            <p:cNvSpPr>
              <a:spLocks noChangeArrowheads="1"/>
            </p:cNvSpPr>
            <p:nvPr/>
          </p:nvSpPr>
          <p:spPr bwMode="auto">
            <a:xfrm>
              <a:off x="5679" y="4214"/>
              <a:ext cx="83" cy="101"/>
            </a:xfrm>
            <a:custGeom>
              <a:avLst/>
              <a:gdLst>
                <a:gd name="T0" fmla="*/ 0 w 84"/>
                <a:gd name="T1" fmla="*/ 95 h 102"/>
                <a:gd name="T2" fmla="*/ 18 w 84"/>
                <a:gd name="T3" fmla="*/ 95 h 102"/>
                <a:gd name="T4" fmla="*/ 42 w 84"/>
                <a:gd name="T5" fmla="*/ 53 h 102"/>
                <a:gd name="T6" fmla="*/ 77 w 84"/>
                <a:gd name="T7" fmla="*/ 24 h 102"/>
                <a:gd name="T8" fmla="*/ 77 w 84"/>
                <a:gd name="T9" fmla="*/ 0 h 102"/>
                <a:gd name="T10" fmla="*/ 42 w 84"/>
                <a:gd name="T11" fmla="*/ 51 h 102"/>
                <a:gd name="T12" fmla="*/ 0 w 84"/>
                <a:gd name="T13" fmla="*/ 95 h 102"/>
                <a:gd name="T14" fmla="*/ 0 w 84"/>
                <a:gd name="T15" fmla="*/ 95 h 1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3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nl-NL" b="1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7178" name="Group 5"/>
            <p:cNvGrpSpPr>
              <a:grpSpLocks/>
            </p:cNvGrpSpPr>
            <p:nvPr/>
          </p:nvGrpSpPr>
          <p:grpSpPr bwMode="auto">
            <a:xfrm>
              <a:off x="287" y="0"/>
              <a:ext cx="5097" cy="4315"/>
              <a:chOff x="287" y="0"/>
              <a:chExt cx="5097" cy="4315"/>
            </a:xfrm>
          </p:grpSpPr>
          <p:sp>
            <p:nvSpPr>
              <p:cNvPr id="1054" name="Freeform 6"/>
              <p:cNvSpPr>
                <a:spLocks noChangeArrowheads="1"/>
              </p:cNvSpPr>
              <p:nvPr/>
            </p:nvSpPr>
            <p:spPr bwMode="auto">
              <a:xfrm>
                <a:off x="2788" y="0"/>
                <a:ext cx="71" cy="4315"/>
              </a:xfrm>
              <a:custGeom>
                <a:avLst/>
                <a:gdLst>
                  <a:gd name="T0" fmla="*/ 0 w 72"/>
                  <a:gd name="T1" fmla="*/ 0 h 4316"/>
                  <a:gd name="T2" fmla="*/ 53 w 72"/>
                  <a:gd name="T3" fmla="*/ 4309 h 4316"/>
                  <a:gd name="T4" fmla="*/ 65 w 72"/>
                  <a:gd name="T5" fmla="*/ 4309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55" name="Freeform 7"/>
              <p:cNvSpPr>
                <a:spLocks noChangeArrowheads="1"/>
              </p:cNvSpPr>
              <p:nvPr/>
            </p:nvSpPr>
            <p:spPr bwMode="auto">
              <a:xfrm>
                <a:off x="3088" y="0"/>
                <a:ext cx="173" cy="4315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89 w 174"/>
                  <a:gd name="T9" fmla="*/ 689 h 4316"/>
                  <a:gd name="T10" fmla="*/ 113 w 174"/>
                  <a:gd name="T11" fmla="*/ 947 h 4316"/>
                  <a:gd name="T12" fmla="*/ 125 w 174"/>
                  <a:gd name="T13" fmla="*/ 1211 h 4316"/>
                  <a:gd name="T14" fmla="*/ 143 w 174"/>
                  <a:gd name="T15" fmla="*/ 1487 h 4316"/>
                  <a:gd name="T16" fmla="*/ 149 w 174"/>
                  <a:gd name="T17" fmla="*/ 1768 h 4316"/>
                  <a:gd name="T18" fmla="*/ 155 w 174"/>
                  <a:gd name="T19" fmla="*/ 2062 h 4316"/>
                  <a:gd name="T20" fmla="*/ 149 w 174"/>
                  <a:gd name="T21" fmla="*/ 2637 h 4316"/>
                  <a:gd name="T22" fmla="*/ 119 w 174"/>
                  <a:gd name="T23" fmla="*/ 3218 h 4316"/>
                  <a:gd name="T24" fmla="*/ 101 w 174"/>
                  <a:gd name="T25" fmla="*/ 3500 h 4316"/>
                  <a:gd name="T26" fmla="*/ 78 w 174"/>
                  <a:gd name="T27" fmla="*/ 3781 h 4316"/>
                  <a:gd name="T28" fmla="*/ 42 w 174"/>
                  <a:gd name="T29" fmla="*/ 4051 h 4316"/>
                  <a:gd name="T30" fmla="*/ 0 w 174"/>
                  <a:gd name="T31" fmla="*/ 4309 h 4316"/>
                  <a:gd name="T32" fmla="*/ 12 w 174"/>
                  <a:gd name="T33" fmla="*/ 4309 h 4316"/>
                  <a:gd name="T34" fmla="*/ 54 w 174"/>
                  <a:gd name="T35" fmla="*/ 4051 h 4316"/>
                  <a:gd name="T36" fmla="*/ 87 w 174"/>
                  <a:gd name="T37" fmla="*/ 3775 h 4316"/>
                  <a:gd name="T38" fmla="*/ 113 w 174"/>
                  <a:gd name="T39" fmla="*/ 3500 h 4316"/>
                  <a:gd name="T40" fmla="*/ 131 w 174"/>
                  <a:gd name="T41" fmla="*/ 3212 h 4316"/>
                  <a:gd name="T42" fmla="*/ 161 w 174"/>
                  <a:gd name="T43" fmla="*/ 2631 h 4316"/>
                  <a:gd name="T44" fmla="*/ 167 w 174"/>
                  <a:gd name="T45" fmla="*/ 2056 h 4316"/>
                  <a:gd name="T46" fmla="*/ 161 w 174"/>
                  <a:gd name="T47" fmla="*/ 1768 h 4316"/>
                  <a:gd name="T48" fmla="*/ 155 w 174"/>
                  <a:gd name="T49" fmla="*/ 1487 h 4316"/>
                  <a:gd name="T50" fmla="*/ 137 w 174"/>
                  <a:gd name="T51" fmla="*/ 1211 h 4316"/>
                  <a:gd name="T52" fmla="*/ 125 w 174"/>
                  <a:gd name="T53" fmla="*/ 941 h 4316"/>
                  <a:gd name="T54" fmla="*/ 101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56" name="Freeform 8"/>
              <p:cNvSpPr>
                <a:spLocks noChangeArrowheads="1"/>
              </p:cNvSpPr>
              <p:nvPr/>
            </p:nvSpPr>
            <p:spPr bwMode="auto">
              <a:xfrm>
                <a:off x="3357" y="0"/>
                <a:ext cx="336" cy="4315"/>
              </a:xfrm>
              <a:custGeom>
                <a:avLst/>
                <a:gdLst>
                  <a:gd name="T0" fmla="*/ 336 w 335"/>
                  <a:gd name="T1" fmla="*/ 2014 h 4316"/>
                  <a:gd name="T2" fmla="*/ 324 w 335"/>
                  <a:gd name="T3" fmla="*/ 1726 h 4316"/>
                  <a:gd name="T4" fmla="*/ 300 w 335"/>
                  <a:gd name="T5" fmla="*/ 1445 h 4316"/>
                  <a:gd name="T6" fmla="*/ 270 w 335"/>
                  <a:gd name="T7" fmla="*/ 1175 h 4316"/>
                  <a:gd name="T8" fmla="*/ 235 w 335"/>
                  <a:gd name="T9" fmla="*/ 917 h 4316"/>
                  <a:gd name="T10" fmla="*/ 193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81 w 335"/>
                  <a:gd name="T25" fmla="*/ 665 h 4316"/>
                  <a:gd name="T26" fmla="*/ 223 w 335"/>
                  <a:gd name="T27" fmla="*/ 917 h 4316"/>
                  <a:gd name="T28" fmla="*/ 258 w 335"/>
                  <a:gd name="T29" fmla="*/ 1175 h 4316"/>
                  <a:gd name="T30" fmla="*/ 288 w 335"/>
                  <a:gd name="T31" fmla="*/ 1445 h 4316"/>
                  <a:gd name="T32" fmla="*/ 312 w 335"/>
                  <a:gd name="T33" fmla="*/ 1726 h 4316"/>
                  <a:gd name="T34" fmla="*/ 324 w 335"/>
                  <a:gd name="T35" fmla="*/ 2014 h 4316"/>
                  <a:gd name="T36" fmla="*/ 330 w 335"/>
                  <a:gd name="T37" fmla="*/ 2307 h 4316"/>
                  <a:gd name="T38" fmla="*/ 324 w 335"/>
                  <a:gd name="T39" fmla="*/ 2601 h 4316"/>
                  <a:gd name="T40" fmla="*/ 312 w 335"/>
                  <a:gd name="T41" fmla="*/ 2900 h 4316"/>
                  <a:gd name="T42" fmla="*/ 288 w 335"/>
                  <a:gd name="T43" fmla="*/ 3194 h 4316"/>
                  <a:gd name="T44" fmla="*/ 264 w 335"/>
                  <a:gd name="T45" fmla="*/ 3482 h 4316"/>
                  <a:gd name="T46" fmla="*/ 223 w 335"/>
                  <a:gd name="T47" fmla="*/ 3770 h 4316"/>
                  <a:gd name="T48" fmla="*/ 181 w 335"/>
                  <a:gd name="T49" fmla="*/ 4045 h 4316"/>
                  <a:gd name="T50" fmla="*/ 120 w 335"/>
                  <a:gd name="T51" fmla="*/ 4309 h 4316"/>
                  <a:gd name="T52" fmla="*/ 132 w 335"/>
                  <a:gd name="T53" fmla="*/ 4309 h 4316"/>
                  <a:gd name="T54" fmla="*/ 193 w 335"/>
                  <a:gd name="T55" fmla="*/ 4045 h 4316"/>
                  <a:gd name="T56" fmla="*/ 235 w 335"/>
                  <a:gd name="T57" fmla="*/ 3770 h 4316"/>
                  <a:gd name="T58" fmla="*/ 276 w 335"/>
                  <a:gd name="T59" fmla="*/ 3482 h 4316"/>
                  <a:gd name="T60" fmla="*/ 300 w 335"/>
                  <a:gd name="T61" fmla="*/ 3194 h 4316"/>
                  <a:gd name="T62" fmla="*/ 324 w 335"/>
                  <a:gd name="T63" fmla="*/ 2900 h 4316"/>
                  <a:gd name="T64" fmla="*/ 336 w 335"/>
                  <a:gd name="T65" fmla="*/ 2601 h 4316"/>
                  <a:gd name="T66" fmla="*/ 342 w 335"/>
                  <a:gd name="T67" fmla="*/ 2307 h 4316"/>
                  <a:gd name="T68" fmla="*/ 336 w 335"/>
                  <a:gd name="T69" fmla="*/ 2014 h 4316"/>
                  <a:gd name="T70" fmla="*/ 336 w 335"/>
                  <a:gd name="T71" fmla="*/ 2014 h 43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57" name="Freeform 9"/>
              <p:cNvSpPr>
                <a:spLocks noChangeArrowheads="1"/>
              </p:cNvSpPr>
              <p:nvPr/>
            </p:nvSpPr>
            <p:spPr bwMode="auto">
              <a:xfrm>
                <a:off x="3675" y="0"/>
                <a:ext cx="426" cy="4315"/>
              </a:xfrm>
              <a:custGeom>
                <a:avLst/>
                <a:gdLst>
                  <a:gd name="T0" fmla="*/ 420 w 425"/>
                  <a:gd name="T1" fmla="*/ 1924 h 4316"/>
                  <a:gd name="T2" fmla="*/ 402 w 425"/>
                  <a:gd name="T3" fmla="*/ 1690 h 4316"/>
                  <a:gd name="T4" fmla="*/ 372 w 425"/>
                  <a:gd name="T5" fmla="*/ 1457 h 4316"/>
                  <a:gd name="T6" fmla="*/ 336 w 425"/>
                  <a:gd name="T7" fmla="*/ 1229 h 4316"/>
                  <a:gd name="T8" fmla="*/ 288 w 425"/>
                  <a:gd name="T9" fmla="*/ 1001 h 4316"/>
                  <a:gd name="T10" fmla="*/ 234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23 w 425"/>
                  <a:gd name="T25" fmla="*/ 767 h 4316"/>
                  <a:gd name="T26" fmla="*/ 282 w 425"/>
                  <a:gd name="T27" fmla="*/ 1001 h 4316"/>
                  <a:gd name="T28" fmla="*/ 324 w 425"/>
                  <a:gd name="T29" fmla="*/ 1235 h 4316"/>
                  <a:gd name="T30" fmla="*/ 360 w 425"/>
                  <a:gd name="T31" fmla="*/ 1463 h 4316"/>
                  <a:gd name="T32" fmla="*/ 390 w 425"/>
                  <a:gd name="T33" fmla="*/ 1690 h 4316"/>
                  <a:gd name="T34" fmla="*/ 408 w 425"/>
                  <a:gd name="T35" fmla="*/ 1924 h 4316"/>
                  <a:gd name="T36" fmla="*/ 420 w 425"/>
                  <a:gd name="T37" fmla="*/ 2181 h 4316"/>
                  <a:gd name="T38" fmla="*/ 414 w 425"/>
                  <a:gd name="T39" fmla="*/ 2451 h 4316"/>
                  <a:gd name="T40" fmla="*/ 402 w 425"/>
                  <a:gd name="T41" fmla="*/ 2726 h 4316"/>
                  <a:gd name="T42" fmla="*/ 372 w 425"/>
                  <a:gd name="T43" fmla="*/ 3014 h 4316"/>
                  <a:gd name="T44" fmla="*/ 336 w 425"/>
                  <a:gd name="T45" fmla="*/ 3314 h 4316"/>
                  <a:gd name="T46" fmla="*/ 282 w 425"/>
                  <a:gd name="T47" fmla="*/ 3632 h 4316"/>
                  <a:gd name="T48" fmla="*/ 204 w 425"/>
                  <a:gd name="T49" fmla="*/ 3961 h 4316"/>
                  <a:gd name="T50" fmla="*/ 126 w 425"/>
                  <a:gd name="T51" fmla="*/ 4309 h 4316"/>
                  <a:gd name="T52" fmla="*/ 138 w 425"/>
                  <a:gd name="T53" fmla="*/ 4309 h 4316"/>
                  <a:gd name="T54" fmla="*/ 223 w 425"/>
                  <a:gd name="T55" fmla="*/ 3961 h 4316"/>
                  <a:gd name="T56" fmla="*/ 294 w 425"/>
                  <a:gd name="T57" fmla="*/ 3632 h 4316"/>
                  <a:gd name="T58" fmla="*/ 348 w 425"/>
                  <a:gd name="T59" fmla="*/ 3314 h 4316"/>
                  <a:gd name="T60" fmla="*/ 384 w 425"/>
                  <a:gd name="T61" fmla="*/ 3014 h 4316"/>
                  <a:gd name="T62" fmla="*/ 414 w 425"/>
                  <a:gd name="T63" fmla="*/ 2726 h 4316"/>
                  <a:gd name="T64" fmla="*/ 426 w 425"/>
                  <a:gd name="T65" fmla="*/ 2451 h 4316"/>
                  <a:gd name="T66" fmla="*/ 432 w 425"/>
                  <a:gd name="T67" fmla="*/ 2181 h 4316"/>
                  <a:gd name="T68" fmla="*/ 420 w 425"/>
                  <a:gd name="T69" fmla="*/ 1924 h 4316"/>
                  <a:gd name="T70" fmla="*/ 420 w 425"/>
                  <a:gd name="T71" fmla="*/ 1924 h 43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58" name="Freeform 10"/>
              <p:cNvSpPr>
                <a:spLocks noChangeArrowheads="1"/>
              </p:cNvSpPr>
              <p:nvPr/>
            </p:nvSpPr>
            <p:spPr bwMode="auto">
              <a:xfrm>
                <a:off x="3945" y="0"/>
                <a:ext cx="557" cy="4315"/>
              </a:xfrm>
              <a:custGeom>
                <a:avLst/>
                <a:gdLst>
                  <a:gd name="T0" fmla="*/ 563 w 556"/>
                  <a:gd name="T1" fmla="*/ 2020 h 4316"/>
                  <a:gd name="T2" fmla="*/ 545 w 556"/>
                  <a:gd name="T3" fmla="*/ 1732 h 4316"/>
                  <a:gd name="T4" fmla="*/ 510 w 556"/>
                  <a:gd name="T5" fmla="*/ 1445 h 4316"/>
                  <a:gd name="T6" fmla="*/ 462 w 556"/>
                  <a:gd name="T7" fmla="*/ 1175 h 4316"/>
                  <a:gd name="T8" fmla="*/ 402 w 556"/>
                  <a:gd name="T9" fmla="*/ 911 h 4316"/>
                  <a:gd name="T10" fmla="*/ 324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12 w 556"/>
                  <a:gd name="T25" fmla="*/ 659 h 4316"/>
                  <a:gd name="T26" fmla="*/ 390 w 556"/>
                  <a:gd name="T27" fmla="*/ 911 h 4316"/>
                  <a:gd name="T28" fmla="*/ 450 w 556"/>
                  <a:gd name="T29" fmla="*/ 1175 h 4316"/>
                  <a:gd name="T30" fmla="*/ 498 w 556"/>
                  <a:gd name="T31" fmla="*/ 1445 h 4316"/>
                  <a:gd name="T32" fmla="*/ 533 w 556"/>
                  <a:gd name="T33" fmla="*/ 1732 h 4316"/>
                  <a:gd name="T34" fmla="*/ 551 w 556"/>
                  <a:gd name="T35" fmla="*/ 2020 h 4316"/>
                  <a:gd name="T36" fmla="*/ 551 w 556"/>
                  <a:gd name="T37" fmla="*/ 2319 h 4316"/>
                  <a:gd name="T38" fmla="*/ 539 w 556"/>
                  <a:gd name="T39" fmla="*/ 2625 h 4316"/>
                  <a:gd name="T40" fmla="*/ 510 w 556"/>
                  <a:gd name="T41" fmla="*/ 2924 h 4316"/>
                  <a:gd name="T42" fmla="*/ 462 w 556"/>
                  <a:gd name="T43" fmla="*/ 3218 h 4316"/>
                  <a:gd name="T44" fmla="*/ 396 w 556"/>
                  <a:gd name="T45" fmla="*/ 3506 h 4316"/>
                  <a:gd name="T46" fmla="*/ 318 w 556"/>
                  <a:gd name="T47" fmla="*/ 3781 h 4316"/>
                  <a:gd name="T48" fmla="*/ 216 w 556"/>
                  <a:gd name="T49" fmla="*/ 4051 h 4316"/>
                  <a:gd name="T50" fmla="*/ 102 w 556"/>
                  <a:gd name="T51" fmla="*/ 4309 h 4316"/>
                  <a:gd name="T52" fmla="*/ 114 w 556"/>
                  <a:gd name="T53" fmla="*/ 4309 h 4316"/>
                  <a:gd name="T54" fmla="*/ 228 w 556"/>
                  <a:gd name="T55" fmla="*/ 4051 h 4316"/>
                  <a:gd name="T56" fmla="*/ 330 w 556"/>
                  <a:gd name="T57" fmla="*/ 3781 h 4316"/>
                  <a:gd name="T58" fmla="*/ 408 w 556"/>
                  <a:gd name="T59" fmla="*/ 3506 h 4316"/>
                  <a:gd name="T60" fmla="*/ 474 w 556"/>
                  <a:gd name="T61" fmla="*/ 3218 h 4316"/>
                  <a:gd name="T62" fmla="*/ 522 w 556"/>
                  <a:gd name="T63" fmla="*/ 2924 h 4316"/>
                  <a:gd name="T64" fmla="*/ 551 w 556"/>
                  <a:gd name="T65" fmla="*/ 2625 h 4316"/>
                  <a:gd name="T66" fmla="*/ 563 w 556"/>
                  <a:gd name="T67" fmla="*/ 2319 h 4316"/>
                  <a:gd name="T68" fmla="*/ 563 w 556"/>
                  <a:gd name="T69" fmla="*/ 2020 h 4316"/>
                  <a:gd name="T70" fmla="*/ 563 w 556"/>
                  <a:gd name="T71" fmla="*/ 2020 h 43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59" name="Freeform 11"/>
              <p:cNvSpPr>
                <a:spLocks noChangeArrowheads="1"/>
              </p:cNvSpPr>
              <p:nvPr/>
            </p:nvSpPr>
            <p:spPr bwMode="auto">
              <a:xfrm>
                <a:off x="4245" y="0"/>
                <a:ext cx="689" cy="4315"/>
              </a:xfrm>
              <a:custGeom>
                <a:avLst/>
                <a:gdLst>
                  <a:gd name="T0" fmla="*/ 695 w 688"/>
                  <a:gd name="T1" fmla="*/ 2086 h 4316"/>
                  <a:gd name="T2" fmla="*/ 677 w 688"/>
                  <a:gd name="T3" fmla="*/ 1810 h 4316"/>
                  <a:gd name="T4" fmla="*/ 641 w 688"/>
                  <a:gd name="T5" fmla="*/ 1541 h 4316"/>
                  <a:gd name="T6" fmla="*/ 581 w 688"/>
                  <a:gd name="T7" fmla="*/ 1271 h 4316"/>
                  <a:gd name="T8" fmla="*/ 504 w 688"/>
                  <a:gd name="T9" fmla="*/ 1007 h 4316"/>
                  <a:gd name="T10" fmla="*/ 408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96 w 688"/>
                  <a:gd name="T25" fmla="*/ 749 h 4316"/>
                  <a:gd name="T26" fmla="*/ 492 w 688"/>
                  <a:gd name="T27" fmla="*/ 1007 h 4316"/>
                  <a:gd name="T28" fmla="*/ 569 w 688"/>
                  <a:gd name="T29" fmla="*/ 1271 h 4316"/>
                  <a:gd name="T30" fmla="*/ 629 w 688"/>
                  <a:gd name="T31" fmla="*/ 1541 h 4316"/>
                  <a:gd name="T32" fmla="*/ 665 w 688"/>
                  <a:gd name="T33" fmla="*/ 1810 h 4316"/>
                  <a:gd name="T34" fmla="*/ 683 w 688"/>
                  <a:gd name="T35" fmla="*/ 2086 h 4316"/>
                  <a:gd name="T36" fmla="*/ 683 w 688"/>
                  <a:gd name="T37" fmla="*/ 2361 h 4316"/>
                  <a:gd name="T38" fmla="*/ 665 w 688"/>
                  <a:gd name="T39" fmla="*/ 2643 h 4316"/>
                  <a:gd name="T40" fmla="*/ 623 w 688"/>
                  <a:gd name="T41" fmla="*/ 2924 h 4316"/>
                  <a:gd name="T42" fmla="*/ 563 w 688"/>
                  <a:gd name="T43" fmla="*/ 3206 h 4316"/>
                  <a:gd name="T44" fmla="*/ 480 w 688"/>
                  <a:gd name="T45" fmla="*/ 3488 h 4316"/>
                  <a:gd name="T46" fmla="*/ 378 w 688"/>
                  <a:gd name="T47" fmla="*/ 3770 h 4316"/>
                  <a:gd name="T48" fmla="*/ 251 w 688"/>
                  <a:gd name="T49" fmla="*/ 4039 h 4316"/>
                  <a:gd name="T50" fmla="*/ 114 w 688"/>
                  <a:gd name="T51" fmla="*/ 4309 h 4316"/>
                  <a:gd name="T52" fmla="*/ 126 w 688"/>
                  <a:gd name="T53" fmla="*/ 4309 h 4316"/>
                  <a:gd name="T54" fmla="*/ 263 w 688"/>
                  <a:gd name="T55" fmla="*/ 4039 h 4316"/>
                  <a:gd name="T56" fmla="*/ 390 w 688"/>
                  <a:gd name="T57" fmla="*/ 3770 h 4316"/>
                  <a:gd name="T58" fmla="*/ 492 w 688"/>
                  <a:gd name="T59" fmla="*/ 3488 h 4316"/>
                  <a:gd name="T60" fmla="*/ 575 w 688"/>
                  <a:gd name="T61" fmla="*/ 3212 h 4316"/>
                  <a:gd name="T62" fmla="*/ 635 w 688"/>
                  <a:gd name="T63" fmla="*/ 2930 h 4316"/>
                  <a:gd name="T64" fmla="*/ 677 w 688"/>
                  <a:gd name="T65" fmla="*/ 2649 h 4316"/>
                  <a:gd name="T66" fmla="*/ 695 w 688"/>
                  <a:gd name="T67" fmla="*/ 2361 h 4316"/>
                  <a:gd name="T68" fmla="*/ 695 w 688"/>
                  <a:gd name="T69" fmla="*/ 2086 h 4316"/>
                  <a:gd name="T70" fmla="*/ 695 w 688"/>
                  <a:gd name="T71" fmla="*/ 2086 h 43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60" name="Freeform 12"/>
              <p:cNvSpPr>
                <a:spLocks noChangeArrowheads="1"/>
              </p:cNvSpPr>
              <p:nvPr/>
            </p:nvSpPr>
            <p:spPr bwMode="auto">
              <a:xfrm>
                <a:off x="4521" y="0"/>
                <a:ext cx="863" cy="4315"/>
              </a:xfrm>
              <a:custGeom>
                <a:avLst/>
                <a:gdLst>
                  <a:gd name="T0" fmla="*/ 869 w 861"/>
                  <a:gd name="T1" fmla="*/ 2128 h 4316"/>
                  <a:gd name="T2" fmla="*/ 845 w 861"/>
                  <a:gd name="T3" fmla="*/ 1834 h 4316"/>
                  <a:gd name="T4" fmla="*/ 822 w 861"/>
                  <a:gd name="T5" fmla="*/ 1684 h 4316"/>
                  <a:gd name="T6" fmla="*/ 798 w 861"/>
                  <a:gd name="T7" fmla="*/ 1541 h 4316"/>
                  <a:gd name="T8" fmla="*/ 762 w 861"/>
                  <a:gd name="T9" fmla="*/ 1397 h 4316"/>
                  <a:gd name="T10" fmla="*/ 726 w 861"/>
                  <a:gd name="T11" fmla="*/ 1253 h 4316"/>
                  <a:gd name="T12" fmla="*/ 678 w 861"/>
                  <a:gd name="T13" fmla="*/ 1115 h 4316"/>
                  <a:gd name="T14" fmla="*/ 617 w 861"/>
                  <a:gd name="T15" fmla="*/ 977 h 4316"/>
                  <a:gd name="T16" fmla="*/ 498 w 861"/>
                  <a:gd name="T17" fmla="*/ 719 h 4316"/>
                  <a:gd name="T18" fmla="*/ 360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8 w 861"/>
                  <a:gd name="T29" fmla="*/ 468 h 4316"/>
                  <a:gd name="T30" fmla="*/ 486 w 861"/>
                  <a:gd name="T31" fmla="*/ 719 h 4316"/>
                  <a:gd name="T32" fmla="*/ 605 w 861"/>
                  <a:gd name="T33" fmla="*/ 983 h 4316"/>
                  <a:gd name="T34" fmla="*/ 666 w 861"/>
                  <a:gd name="T35" fmla="*/ 1121 h 4316"/>
                  <a:gd name="T36" fmla="*/ 714 w 861"/>
                  <a:gd name="T37" fmla="*/ 1259 h 4316"/>
                  <a:gd name="T38" fmla="*/ 750 w 861"/>
                  <a:gd name="T39" fmla="*/ 1403 h 4316"/>
                  <a:gd name="T40" fmla="*/ 786 w 861"/>
                  <a:gd name="T41" fmla="*/ 1547 h 4316"/>
                  <a:gd name="T42" fmla="*/ 816 w 861"/>
                  <a:gd name="T43" fmla="*/ 1690 h 4316"/>
                  <a:gd name="T44" fmla="*/ 833 w 861"/>
                  <a:gd name="T45" fmla="*/ 1834 h 4316"/>
                  <a:gd name="T46" fmla="*/ 851 w 861"/>
                  <a:gd name="T47" fmla="*/ 1984 h 4316"/>
                  <a:gd name="T48" fmla="*/ 857 w 861"/>
                  <a:gd name="T49" fmla="*/ 2128 h 4316"/>
                  <a:gd name="T50" fmla="*/ 863 w 861"/>
                  <a:gd name="T51" fmla="*/ 2271 h 4316"/>
                  <a:gd name="T52" fmla="*/ 857 w 861"/>
                  <a:gd name="T53" fmla="*/ 2421 h 4316"/>
                  <a:gd name="T54" fmla="*/ 845 w 861"/>
                  <a:gd name="T55" fmla="*/ 2565 h 4316"/>
                  <a:gd name="T56" fmla="*/ 833 w 861"/>
                  <a:gd name="T57" fmla="*/ 2714 h 4316"/>
                  <a:gd name="T58" fmla="*/ 810 w 861"/>
                  <a:gd name="T59" fmla="*/ 2858 h 4316"/>
                  <a:gd name="T60" fmla="*/ 780 w 861"/>
                  <a:gd name="T61" fmla="*/ 3008 h 4316"/>
                  <a:gd name="T62" fmla="*/ 738 w 861"/>
                  <a:gd name="T63" fmla="*/ 3152 h 4316"/>
                  <a:gd name="T64" fmla="*/ 696 w 861"/>
                  <a:gd name="T65" fmla="*/ 3296 h 4316"/>
                  <a:gd name="T66" fmla="*/ 593 w 861"/>
                  <a:gd name="T67" fmla="*/ 3560 h 4316"/>
                  <a:gd name="T68" fmla="*/ 480 w 861"/>
                  <a:gd name="T69" fmla="*/ 3817 h 4316"/>
                  <a:gd name="T70" fmla="*/ 342 w 861"/>
                  <a:gd name="T71" fmla="*/ 4069 h 4316"/>
                  <a:gd name="T72" fmla="*/ 180 w 861"/>
                  <a:gd name="T73" fmla="*/ 4309 h 4316"/>
                  <a:gd name="T74" fmla="*/ 192 w 861"/>
                  <a:gd name="T75" fmla="*/ 4309 h 4316"/>
                  <a:gd name="T76" fmla="*/ 354 w 861"/>
                  <a:gd name="T77" fmla="*/ 4069 h 4316"/>
                  <a:gd name="T78" fmla="*/ 492 w 861"/>
                  <a:gd name="T79" fmla="*/ 3817 h 4316"/>
                  <a:gd name="T80" fmla="*/ 605 w 861"/>
                  <a:gd name="T81" fmla="*/ 3566 h 4316"/>
                  <a:gd name="T82" fmla="*/ 708 w 861"/>
                  <a:gd name="T83" fmla="*/ 3302 h 4316"/>
                  <a:gd name="T84" fmla="*/ 750 w 861"/>
                  <a:gd name="T85" fmla="*/ 3158 h 4316"/>
                  <a:gd name="T86" fmla="*/ 792 w 861"/>
                  <a:gd name="T87" fmla="*/ 3014 h 4316"/>
                  <a:gd name="T88" fmla="*/ 822 w 861"/>
                  <a:gd name="T89" fmla="*/ 2864 h 4316"/>
                  <a:gd name="T90" fmla="*/ 845 w 861"/>
                  <a:gd name="T91" fmla="*/ 2720 h 4316"/>
                  <a:gd name="T92" fmla="*/ 857 w 861"/>
                  <a:gd name="T93" fmla="*/ 2571 h 4316"/>
                  <a:gd name="T94" fmla="*/ 869 w 861"/>
                  <a:gd name="T95" fmla="*/ 2421 h 4316"/>
                  <a:gd name="T96" fmla="*/ 875 w 861"/>
                  <a:gd name="T97" fmla="*/ 2271 h 4316"/>
                  <a:gd name="T98" fmla="*/ 869 w 861"/>
                  <a:gd name="T99" fmla="*/ 2128 h 4316"/>
                  <a:gd name="T100" fmla="*/ 869 w 861"/>
                  <a:gd name="T101" fmla="*/ 2128 h 4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61" name="Freeform 13"/>
              <p:cNvSpPr>
                <a:spLocks noChangeArrowheads="1"/>
              </p:cNvSpPr>
              <p:nvPr/>
            </p:nvSpPr>
            <p:spPr bwMode="auto">
              <a:xfrm>
                <a:off x="2398" y="0"/>
                <a:ext cx="149" cy="4315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1 h 4316"/>
                  <a:gd name="T54" fmla="*/ 6 w 149"/>
                  <a:gd name="T55" fmla="*/ 2595 h 4316"/>
                  <a:gd name="T56" fmla="*/ 12 w 149"/>
                  <a:gd name="T57" fmla="*/ 2912 h 4316"/>
                  <a:gd name="T58" fmla="*/ 24 w 149"/>
                  <a:gd name="T59" fmla="*/ 3212 h 4316"/>
                  <a:gd name="T60" fmla="*/ 36 w 149"/>
                  <a:gd name="T61" fmla="*/ 3506 h 4316"/>
                  <a:gd name="T62" fmla="*/ 59 w 149"/>
                  <a:gd name="T63" fmla="*/ 3787 h 4316"/>
                  <a:gd name="T64" fmla="*/ 89 w 149"/>
                  <a:gd name="T65" fmla="*/ 4051 h 4316"/>
                  <a:gd name="T66" fmla="*/ 125 w 149"/>
                  <a:gd name="T67" fmla="*/ 4309 h 4316"/>
                  <a:gd name="T68" fmla="*/ 137 w 149"/>
                  <a:gd name="T69" fmla="*/ 4309 h 4316"/>
                  <a:gd name="T70" fmla="*/ 101 w 149"/>
                  <a:gd name="T71" fmla="*/ 4051 h 4316"/>
                  <a:gd name="T72" fmla="*/ 71 w 149"/>
                  <a:gd name="T73" fmla="*/ 3787 h 4316"/>
                  <a:gd name="T74" fmla="*/ 48 w 149"/>
                  <a:gd name="T75" fmla="*/ 3506 h 4316"/>
                  <a:gd name="T76" fmla="*/ 36 w 149"/>
                  <a:gd name="T77" fmla="*/ 3218 h 4316"/>
                  <a:gd name="T78" fmla="*/ 24 w 149"/>
                  <a:gd name="T79" fmla="*/ 2912 h 4316"/>
                  <a:gd name="T80" fmla="*/ 18 w 149"/>
                  <a:gd name="T81" fmla="*/ 2601 h 4316"/>
                  <a:gd name="T82" fmla="*/ 12 w 149"/>
                  <a:gd name="T83" fmla="*/ 2271 h 4316"/>
                  <a:gd name="T84" fmla="*/ 18 w 149"/>
                  <a:gd name="T85" fmla="*/ 1942 h 4316"/>
                  <a:gd name="T86" fmla="*/ 18 w 149"/>
                  <a:gd name="T87" fmla="*/ 1942 h 43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62" name="Freeform 14"/>
              <p:cNvSpPr>
                <a:spLocks noChangeArrowheads="1"/>
              </p:cNvSpPr>
              <p:nvPr/>
            </p:nvSpPr>
            <p:spPr bwMode="auto">
              <a:xfrm>
                <a:off x="1966" y="0"/>
                <a:ext cx="299" cy="4315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67 h 4316"/>
                  <a:gd name="T38" fmla="*/ 12 w 299"/>
                  <a:gd name="T39" fmla="*/ 2667 h 4316"/>
                  <a:gd name="T40" fmla="*/ 30 w 299"/>
                  <a:gd name="T41" fmla="*/ 2966 h 4316"/>
                  <a:gd name="T42" fmla="*/ 54 w 299"/>
                  <a:gd name="T43" fmla="*/ 3248 h 4316"/>
                  <a:gd name="T44" fmla="*/ 96 w 299"/>
                  <a:gd name="T45" fmla="*/ 3530 h 4316"/>
                  <a:gd name="T46" fmla="*/ 144 w 299"/>
                  <a:gd name="T47" fmla="*/ 3799 h 4316"/>
                  <a:gd name="T48" fmla="*/ 203 w 299"/>
                  <a:gd name="T49" fmla="*/ 4057 h 4316"/>
                  <a:gd name="T50" fmla="*/ 275 w 299"/>
                  <a:gd name="T51" fmla="*/ 4309 h 4316"/>
                  <a:gd name="T52" fmla="*/ 287 w 299"/>
                  <a:gd name="T53" fmla="*/ 4309 h 4316"/>
                  <a:gd name="T54" fmla="*/ 215 w 299"/>
                  <a:gd name="T55" fmla="*/ 4057 h 4316"/>
                  <a:gd name="T56" fmla="*/ 156 w 299"/>
                  <a:gd name="T57" fmla="*/ 3799 h 4316"/>
                  <a:gd name="T58" fmla="*/ 108 w 299"/>
                  <a:gd name="T59" fmla="*/ 3530 h 4316"/>
                  <a:gd name="T60" fmla="*/ 66 w 299"/>
                  <a:gd name="T61" fmla="*/ 3254 h 4316"/>
                  <a:gd name="T62" fmla="*/ 42 w 299"/>
                  <a:gd name="T63" fmla="*/ 2966 h 4316"/>
                  <a:gd name="T64" fmla="*/ 24 w 299"/>
                  <a:gd name="T65" fmla="*/ 2673 h 4316"/>
                  <a:gd name="T66" fmla="*/ 12 w 299"/>
                  <a:gd name="T67" fmla="*/ 2367 h 4316"/>
                  <a:gd name="T68" fmla="*/ 18 w 299"/>
                  <a:gd name="T69" fmla="*/ 2062 h 4316"/>
                  <a:gd name="T70" fmla="*/ 18 w 299"/>
                  <a:gd name="T71" fmla="*/ 2062 h 43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63" name="Freeform 15"/>
              <p:cNvSpPr>
                <a:spLocks noChangeArrowheads="1"/>
              </p:cNvSpPr>
              <p:nvPr/>
            </p:nvSpPr>
            <p:spPr bwMode="auto">
              <a:xfrm>
                <a:off x="1565" y="0"/>
                <a:ext cx="424" cy="4315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397 h 4316"/>
                  <a:gd name="T22" fmla="*/ 24 w 424"/>
                  <a:gd name="T23" fmla="*/ 2679 h 4316"/>
                  <a:gd name="T24" fmla="*/ 47 w 424"/>
                  <a:gd name="T25" fmla="*/ 2954 h 4316"/>
                  <a:gd name="T26" fmla="*/ 89 w 424"/>
                  <a:gd name="T27" fmla="*/ 3236 h 4316"/>
                  <a:gd name="T28" fmla="*/ 137 w 424"/>
                  <a:gd name="T29" fmla="*/ 3512 h 4316"/>
                  <a:gd name="T30" fmla="*/ 197 w 424"/>
                  <a:gd name="T31" fmla="*/ 3781 h 4316"/>
                  <a:gd name="T32" fmla="*/ 269 w 424"/>
                  <a:gd name="T33" fmla="*/ 4051 h 4316"/>
                  <a:gd name="T34" fmla="*/ 346 w 424"/>
                  <a:gd name="T35" fmla="*/ 4309 h 4316"/>
                  <a:gd name="T36" fmla="*/ 358 w 424"/>
                  <a:gd name="T37" fmla="*/ 4309 h 4316"/>
                  <a:gd name="T38" fmla="*/ 281 w 424"/>
                  <a:gd name="T39" fmla="*/ 4051 h 4316"/>
                  <a:gd name="T40" fmla="*/ 209 w 424"/>
                  <a:gd name="T41" fmla="*/ 3781 h 4316"/>
                  <a:gd name="T42" fmla="*/ 149 w 424"/>
                  <a:gd name="T43" fmla="*/ 3512 h 4316"/>
                  <a:gd name="T44" fmla="*/ 101 w 424"/>
                  <a:gd name="T45" fmla="*/ 3236 h 4316"/>
                  <a:gd name="T46" fmla="*/ 59 w 424"/>
                  <a:gd name="T47" fmla="*/ 2954 h 4316"/>
                  <a:gd name="T48" fmla="*/ 35 w 424"/>
                  <a:gd name="T49" fmla="*/ 2679 h 4316"/>
                  <a:gd name="T50" fmla="*/ 18 w 424"/>
                  <a:gd name="T51" fmla="*/ 2397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64" name="Freeform 16"/>
              <p:cNvSpPr>
                <a:spLocks noChangeArrowheads="1"/>
              </p:cNvSpPr>
              <p:nvPr/>
            </p:nvSpPr>
            <p:spPr bwMode="auto">
              <a:xfrm>
                <a:off x="1127" y="0"/>
                <a:ext cx="574" cy="4315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27 h 4316"/>
                  <a:gd name="T38" fmla="*/ 30 w 574"/>
                  <a:gd name="T39" fmla="*/ 2708 h 4316"/>
                  <a:gd name="T40" fmla="*/ 66 w 574"/>
                  <a:gd name="T41" fmla="*/ 2990 h 4316"/>
                  <a:gd name="T42" fmla="*/ 120 w 574"/>
                  <a:gd name="T43" fmla="*/ 3266 h 4316"/>
                  <a:gd name="T44" fmla="*/ 191 w 574"/>
                  <a:gd name="T45" fmla="*/ 3542 h 4316"/>
                  <a:gd name="T46" fmla="*/ 275 w 574"/>
                  <a:gd name="T47" fmla="*/ 3805 h 4316"/>
                  <a:gd name="T48" fmla="*/ 371 w 574"/>
                  <a:gd name="T49" fmla="*/ 4063 h 4316"/>
                  <a:gd name="T50" fmla="*/ 484 w 574"/>
                  <a:gd name="T51" fmla="*/ 4309 h 4316"/>
                  <a:gd name="T52" fmla="*/ 496 w 574"/>
                  <a:gd name="T53" fmla="*/ 4309 h 4316"/>
                  <a:gd name="T54" fmla="*/ 383 w 574"/>
                  <a:gd name="T55" fmla="*/ 4063 h 4316"/>
                  <a:gd name="T56" fmla="*/ 287 w 574"/>
                  <a:gd name="T57" fmla="*/ 3805 h 4316"/>
                  <a:gd name="T58" fmla="*/ 203 w 574"/>
                  <a:gd name="T59" fmla="*/ 3542 h 4316"/>
                  <a:gd name="T60" fmla="*/ 132 w 574"/>
                  <a:gd name="T61" fmla="*/ 3266 h 4316"/>
                  <a:gd name="T62" fmla="*/ 78 w 574"/>
                  <a:gd name="T63" fmla="*/ 2990 h 4316"/>
                  <a:gd name="T64" fmla="*/ 42 w 574"/>
                  <a:gd name="T65" fmla="*/ 2708 h 4316"/>
                  <a:gd name="T66" fmla="*/ 18 w 574"/>
                  <a:gd name="T67" fmla="*/ 2427 h 4316"/>
                  <a:gd name="T68" fmla="*/ 12 w 574"/>
                  <a:gd name="T69" fmla="*/ 2146 h 4316"/>
                  <a:gd name="T70" fmla="*/ 12 w 574"/>
                  <a:gd name="T71" fmla="*/ 2146 h 43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65" name="Freeform 17"/>
              <p:cNvSpPr>
                <a:spLocks noChangeArrowheads="1"/>
              </p:cNvSpPr>
              <p:nvPr/>
            </p:nvSpPr>
            <p:spPr bwMode="auto">
              <a:xfrm>
                <a:off x="701" y="0"/>
                <a:ext cx="736" cy="4315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9 w 735"/>
                  <a:gd name="T13" fmla="*/ 444 h 4316"/>
                  <a:gd name="T14" fmla="*/ 587 w 735"/>
                  <a:gd name="T15" fmla="*/ 216 h 4316"/>
                  <a:gd name="T16" fmla="*/ 742 w 735"/>
                  <a:gd name="T17" fmla="*/ 0 h 4316"/>
                  <a:gd name="T18" fmla="*/ 730 w 735"/>
                  <a:gd name="T19" fmla="*/ 0 h 4316"/>
                  <a:gd name="T20" fmla="*/ 575 w 735"/>
                  <a:gd name="T21" fmla="*/ 210 h 4316"/>
                  <a:gd name="T22" fmla="*/ 437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397 h 4316"/>
                  <a:gd name="T38" fmla="*/ 29 w 735"/>
                  <a:gd name="T39" fmla="*/ 2702 h 4316"/>
                  <a:gd name="T40" fmla="*/ 77 w 735"/>
                  <a:gd name="T41" fmla="*/ 3008 h 4316"/>
                  <a:gd name="T42" fmla="*/ 149 w 735"/>
                  <a:gd name="T43" fmla="*/ 3308 h 4316"/>
                  <a:gd name="T44" fmla="*/ 227 w 735"/>
                  <a:gd name="T45" fmla="*/ 3566 h 4316"/>
                  <a:gd name="T46" fmla="*/ 316 w 735"/>
                  <a:gd name="T47" fmla="*/ 3817 h 4316"/>
                  <a:gd name="T48" fmla="*/ 431 w 735"/>
                  <a:gd name="T49" fmla="*/ 4069 h 4316"/>
                  <a:gd name="T50" fmla="*/ 551 w 735"/>
                  <a:gd name="T51" fmla="*/ 4309 h 4316"/>
                  <a:gd name="T52" fmla="*/ 563 w 735"/>
                  <a:gd name="T53" fmla="*/ 4309 h 4316"/>
                  <a:gd name="T54" fmla="*/ 443 w 735"/>
                  <a:gd name="T55" fmla="*/ 4069 h 4316"/>
                  <a:gd name="T56" fmla="*/ 328 w 735"/>
                  <a:gd name="T57" fmla="*/ 3817 h 4316"/>
                  <a:gd name="T58" fmla="*/ 239 w 735"/>
                  <a:gd name="T59" fmla="*/ 3566 h 4316"/>
                  <a:gd name="T60" fmla="*/ 161 w 735"/>
                  <a:gd name="T61" fmla="*/ 3308 h 4316"/>
                  <a:gd name="T62" fmla="*/ 89 w 735"/>
                  <a:gd name="T63" fmla="*/ 3008 h 4316"/>
                  <a:gd name="T64" fmla="*/ 41 w 735"/>
                  <a:gd name="T65" fmla="*/ 2702 h 4316"/>
                  <a:gd name="T66" fmla="*/ 18 w 735"/>
                  <a:gd name="T67" fmla="*/ 2397 h 4316"/>
                  <a:gd name="T68" fmla="*/ 12 w 735"/>
                  <a:gd name="T69" fmla="*/ 2098 h 4316"/>
                  <a:gd name="T70" fmla="*/ 12 w 735"/>
                  <a:gd name="T71" fmla="*/ 2098 h 43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66" name="Freeform 18"/>
              <p:cNvSpPr>
                <a:spLocks noChangeArrowheads="1"/>
              </p:cNvSpPr>
              <p:nvPr/>
            </p:nvSpPr>
            <p:spPr bwMode="auto">
              <a:xfrm>
                <a:off x="287" y="0"/>
                <a:ext cx="839" cy="4315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8 w 837"/>
                  <a:gd name="T9" fmla="*/ 995 h 4316"/>
                  <a:gd name="T10" fmla="*/ 372 w 837"/>
                  <a:gd name="T11" fmla="*/ 755 h 4316"/>
                  <a:gd name="T12" fmla="*/ 503 w 837"/>
                  <a:gd name="T13" fmla="*/ 510 h 4316"/>
                  <a:gd name="T14" fmla="*/ 672 w 837"/>
                  <a:gd name="T15" fmla="*/ 258 h 4316"/>
                  <a:gd name="T16" fmla="*/ 755 w 837"/>
                  <a:gd name="T17" fmla="*/ 132 h 4316"/>
                  <a:gd name="T18" fmla="*/ 851 w 837"/>
                  <a:gd name="T19" fmla="*/ 0 h 4316"/>
                  <a:gd name="T20" fmla="*/ 839 w 837"/>
                  <a:gd name="T21" fmla="*/ 0 h 4316"/>
                  <a:gd name="T22" fmla="*/ 743 w 837"/>
                  <a:gd name="T23" fmla="*/ 132 h 4316"/>
                  <a:gd name="T24" fmla="*/ 654 w 837"/>
                  <a:gd name="T25" fmla="*/ 258 h 4316"/>
                  <a:gd name="T26" fmla="*/ 569 w 837"/>
                  <a:gd name="T27" fmla="*/ 384 h 4316"/>
                  <a:gd name="T28" fmla="*/ 491 w 837"/>
                  <a:gd name="T29" fmla="*/ 510 h 4316"/>
                  <a:gd name="T30" fmla="*/ 360 w 837"/>
                  <a:gd name="T31" fmla="*/ 755 h 4316"/>
                  <a:gd name="T32" fmla="*/ 246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193 h 4316"/>
                  <a:gd name="T44" fmla="*/ 12 w 837"/>
                  <a:gd name="T45" fmla="*/ 2463 h 4316"/>
                  <a:gd name="T46" fmla="*/ 48 w 837"/>
                  <a:gd name="T47" fmla="*/ 2732 h 4316"/>
                  <a:gd name="T48" fmla="*/ 114 w 837"/>
                  <a:gd name="T49" fmla="*/ 3020 h 4316"/>
                  <a:gd name="T50" fmla="*/ 150 w 837"/>
                  <a:gd name="T51" fmla="*/ 3164 h 4316"/>
                  <a:gd name="T52" fmla="*/ 197 w 837"/>
                  <a:gd name="T53" fmla="*/ 3314 h 4316"/>
                  <a:gd name="T54" fmla="*/ 252 w 837"/>
                  <a:gd name="T55" fmla="*/ 3470 h 4316"/>
                  <a:gd name="T56" fmla="*/ 312 w 837"/>
                  <a:gd name="T57" fmla="*/ 3632 h 4316"/>
                  <a:gd name="T58" fmla="*/ 372 w 837"/>
                  <a:gd name="T59" fmla="*/ 3793 h 4316"/>
                  <a:gd name="T60" fmla="*/ 444 w 837"/>
                  <a:gd name="T61" fmla="*/ 3961 h 4316"/>
                  <a:gd name="T62" fmla="*/ 515 w 837"/>
                  <a:gd name="T63" fmla="*/ 4129 h 4316"/>
                  <a:gd name="T64" fmla="*/ 599 w 837"/>
                  <a:gd name="T65" fmla="*/ 4309 h 4316"/>
                  <a:gd name="T66" fmla="*/ 611 w 837"/>
                  <a:gd name="T67" fmla="*/ 4309 h 4316"/>
                  <a:gd name="T68" fmla="*/ 527 w 837"/>
                  <a:gd name="T69" fmla="*/ 4129 h 4316"/>
                  <a:gd name="T70" fmla="*/ 455 w 837"/>
                  <a:gd name="T71" fmla="*/ 3961 h 4316"/>
                  <a:gd name="T72" fmla="*/ 384 w 837"/>
                  <a:gd name="T73" fmla="*/ 3793 h 4316"/>
                  <a:gd name="T74" fmla="*/ 324 w 837"/>
                  <a:gd name="T75" fmla="*/ 3632 h 4316"/>
                  <a:gd name="T76" fmla="*/ 264 w 837"/>
                  <a:gd name="T77" fmla="*/ 3470 h 4316"/>
                  <a:gd name="T78" fmla="*/ 209 w 837"/>
                  <a:gd name="T79" fmla="*/ 3320 h 4316"/>
                  <a:gd name="T80" fmla="*/ 161 w 837"/>
                  <a:gd name="T81" fmla="*/ 3164 h 4316"/>
                  <a:gd name="T82" fmla="*/ 126 w 837"/>
                  <a:gd name="T83" fmla="*/ 3020 h 4316"/>
                  <a:gd name="T84" fmla="*/ 60 w 837"/>
                  <a:gd name="T85" fmla="*/ 2732 h 4316"/>
                  <a:gd name="T86" fmla="*/ 24 w 837"/>
                  <a:gd name="T87" fmla="*/ 2463 h 4316"/>
                  <a:gd name="T88" fmla="*/ 12 w 837"/>
                  <a:gd name="T89" fmla="*/ 2199 h 4316"/>
                  <a:gd name="T90" fmla="*/ 18 w 837"/>
                  <a:gd name="T91" fmla="*/ 1948 h 4316"/>
                  <a:gd name="T92" fmla="*/ 18 w 837"/>
                  <a:gd name="T93" fmla="*/ 1948 h 431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1035" name="Freeform 19"/>
            <p:cNvSpPr>
              <a:spLocks noChangeArrowheads="1"/>
            </p:cNvSpPr>
            <p:nvPr/>
          </p:nvSpPr>
          <p:spPr bwMode="auto">
            <a:xfrm>
              <a:off x="5" y="2901"/>
              <a:ext cx="605" cy="1414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37 h 1415"/>
                <a:gd name="T10" fmla="*/ 312 w 604"/>
                <a:gd name="T11" fmla="*/ 910 h 1415"/>
                <a:gd name="T12" fmla="*/ 396 w 604"/>
                <a:gd name="T13" fmla="*/ 1078 h 1415"/>
                <a:gd name="T14" fmla="*/ 491 w 604"/>
                <a:gd name="T15" fmla="*/ 1246 h 1415"/>
                <a:gd name="T16" fmla="*/ 593 w 604"/>
                <a:gd name="T17" fmla="*/ 1408 h 1415"/>
                <a:gd name="T18" fmla="*/ 611 w 604"/>
                <a:gd name="T19" fmla="*/ 1408 h 1415"/>
                <a:gd name="T20" fmla="*/ 503 w 604"/>
                <a:gd name="T21" fmla="*/ 1240 h 1415"/>
                <a:gd name="T22" fmla="*/ 408 w 604"/>
                <a:gd name="T23" fmla="*/ 1066 h 1415"/>
                <a:gd name="T24" fmla="*/ 318 w 604"/>
                <a:gd name="T25" fmla="*/ 892 h 1415"/>
                <a:gd name="T26" fmla="*/ 233 w 604"/>
                <a:gd name="T27" fmla="*/ 713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3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nl-NL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6" name="Freeform 20"/>
            <p:cNvSpPr>
              <a:spLocks noChangeArrowheads="1"/>
            </p:cNvSpPr>
            <p:nvPr/>
          </p:nvSpPr>
          <p:spPr bwMode="auto">
            <a:xfrm>
              <a:off x="5" y="3890"/>
              <a:ext cx="227" cy="425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33 h 426"/>
                <a:gd name="T4" fmla="*/ 215 w 227"/>
                <a:gd name="T5" fmla="*/ 419 h 426"/>
                <a:gd name="T6" fmla="*/ 227 w 227"/>
                <a:gd name="T7" fmla="*/ 419 h 426"/>
                <a:gd name="T8" fmla="*/ 167 w 227"/>
                <a:gd name="T9" fmla="*/ 323 h 426"/>
                <a:gd name="T10" fmla="*/ 114 w 227"/>
                <a:gd name="T11" fmla="*/ 215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3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nl-NL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7" name="Freeform 21"/>
            <p:cNvSpPr>
              <a:spLocks noChangeArrowheads="1"/>
            </p:cNvSpPr>
            <p:nvPr/>
          </p:nvSpPr>
          <p:spPr bwMode="auto">
            <a:xfrm>
              <a:off x="4775" y="0"/>
              <a:ext cx="983" cy="1785"/>
            </a:xfrm>
            <a:custGeom>
              <a:avLst/>
              <a:gdLst>
                <a:gd name="T0" fmla="*/ 995 w 981"/>
                <a:gd name="T1" fmla="*/ 1779 h 1786"/>
                <a:gd name="T2" fmla="*/ 995 w 981"/>
                <a:gd name="T3" fmla="*/ 1713 h 1786"/>
                <a:gd name="T4" fmla="*/ 983 w 981"/>
                <a:gd name="T5" fmla="*/ 1659 h 1786"/>
                <a:gd name="T6" fmla="*/ 971 w 981"/>
                <a:gd name="T7" fmla="*/ 1606 h 1786"/>
                <a:gd name="T8" fmla="*/ 935 w 981"/>
                <a:gd name="T9" fmla="*/ 1480 h 1786"/>
                <a:gd name="T10" fmla="*/ 899 w 981"/>
                <a:gd name="T11" fmla="*/ 1354 h 1786"/>
                <a:gd name="T12" fmla="*/ 810 w 981"/>
                <a:gd name="T13" fmla="*/ 1114 h 1786"/>
                <a:gd name="T14" fmla="*/ 689 w 981"/>
                <a:gd name="T15" fmla="*/ 893 h 1786"/>
                <a:gd name="T16" fmla="*/ 569 w 981"/>
                <a:gd name="T17" fmla="*/ 689 h 1786"/>
                <a:gd name="T18" fmla="*/ 438 w 981"/>
                <a:gd name="T19" fmla="*/ 498 h 1786"/>
                <a:gd name="T20" fmla="*/ 300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82 w 981"/>
                <a:gd name="T31" fmla="*/ 318 h 1786"/>
                <a:gd name="T32" fmla="*/ 420 w 981"/>
                <a:gd name="T33" fmla="*/ 498 h 1786"/>
                <a:gd name="T34" fmla="*/ 552 w 981"/>
                <a:gd name="T35" fmla="*/ 689 h 1786"/>
                <a:gd name="T36" fmla="*/ 677 w 981"/>
                <a:gd name="T37" fmla="*/ 893 h 1786"/>
                <a:gd name="T38" fmla="*/ 792 w 981"/>
                <a:gd name="T39" fmla="*/ 1114 h 1786"/>
                <a:gd name="T40" fmla="*/ 887 w 981"/>
                <a:gd name="T41" fmla="*/ 1354 h 1786"/>
                <a:gd name="T42" fmla="*/ 923 w 981"/>
                <a:gd name="T43" fmla="*/ 1480 h 1786"/>
                <a:gd name="T44" fmla="*/ 959 w 981"/>
                <a:gd name="T45" fmla="*/ 1612 h 1786"/>
                <a:gd name="T46" fmla="*/ 977 w 981"/>
                <a:gd name="T47" fmla="*/ 1695 h 1786"/>
                <a:gd name="T48" fmla="*/ 995 w 981"/>
                <a:gd name="T49" fmla="*/ 1779 h 1786"/>
                <a:gd name="T50" fmla="*/ 995 w 981"/>
                <a:gd name="T51" fmla="*/ 1779 h 178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5FB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nl-NL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8" name="Freeform 22"/>
            <p:cNvSpPr>
              <a:spLocks noChangeArrowheads="1"/>
            </p:cNvSpPr>
            <p:nvPr/>
          </p:nvSpPr>
          <p:spPr bwMode="auto">
            <a:xfrm>
              <a:off x="5040" y="0"/>
              <a:ext cx="718" cy="844"/>
            </a:xfrm>
            <a:custGeom>
              <a:avLst/>
              <a:gdLst>
                <a:gd name="T0" fmla="*/ 724 w 717"/>
                <a:gd name="T1" fmla="*/ 838 h 845"/>
                <a:gd name="T2" fmla="*/ 724 w 717"/>
                <a:gd name="T3" fmla="*/ 814 h 845"/>
                <a:gd name="T4" fmla="*/ 581 w 717"/>
                <a:gd name="T5" fmla="*/ 598 h 845"/>
                <a:gd name="T6" fmla="*/ 413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7 w 717"/>
                <a:gd name="T17" fmla="*/ 408 h 845"/>
                <a:gd name="T18" fmla="*/ 575 w 717"/>
                <a:gd name="T19" fmla="*/ 616 h 845"/>
                <a:gd name="T20" fmla="*/ 724 w 717"/>
                <a:gd name="T21" fmla="*/ 838 h 845"/>
                <a:gd name="T22" fmla="*/ 724 w 717"/>
                <a:gd name="T23" fmla="*/ 838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rgbClr val="0066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nl-NL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9" name="Freeform 23"/>
            <p:cNvSpPr>
              <a:spLocks noChangeArrowheads="1"/>
            </p:cNvSpPr>
            <p:nvPr/>
          </p:nvSpPr>
          <p:spPr bwMode="auto">
            <a:xfrm>
              <a:off x="5351" y="0"/>
              <a:ext cx="407" cy="413"/>
            </a:xfrm>
            <a:custGeom>
              <a:avLst/>
              <a:gdLst>
                <a:gd name="T0" fmla="*/ 407 w 407"/>
                <a:gd name="T1" fmla="*/ 407 h 414"/>
                <a:gd name="T2" fmla="*/ 407 w 407"/>
                <a:gd name="T3" fmla="*/ 389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07 h 414"/>
                <a:gd name="T16" fmla="*/ 407 w 407"/>
                <a:gd name="T17" fmla="*/ 407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rgbClr val="0066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nl-NL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0" name="Freeform 24"/>
            <p:cNvSpPr>
              <a:spLocks noChangeArrowheads="1"/>
            </p:cNvSpPr>
            <p:nvPr/>
          </p:nvSpPr>
          <p:spPr bwMode="auto">
            <a:xfrm>
              <a:off x="5" y="0"/>
              <a:ext cx="857" cy="1408"/>
            </a:xfrm>
            <a:custGeom>
              <a:avLst/>
              <a:gdLst>
                <a:gd name="T0" fmla="*/ 0 w 855"/>
                <a:gd name="T1" fmla="*/ 1354 h 1409"/>
                <a:gd name="T2" fmla="*/ 0 w 855"/>
                <a:gd name="T3" fmla="*/ 1402 h 1409"/>
                <a:gd name="T4" fmla="*/ 54 w 855"/>
                <a:gd name="T5" fmla="*/ 1204 h 1409"/>
                <a:gd name="T6" fmla="*/ 126 w 855"/>
                <a:gd name="T7" fmla="*/ 1006 h 1409"/>
                <a:gd name="T8" fmla="*/ 222 w 855"/>
                <a:gd name="T9" fmla="*/ 820 h 1409"/>
                <a:gd name="T10" fmla="*/ 318 w 855"/>
                <a:gd name="T11" fmla="*/ 647 h 1409"/>
                <a:gd name="T12" fmla="*/ 438 w 855"/>
                <a:gd name="T13" fmla="*/ 474 h 1409"/>
                <a:gd name="T14" fmla="*/ 563 w 855"/>
                <a:gd name="T15" fmla="*/ 312 h 1409"/>
                <a:gd name="T16" fmla="*/ 714 w 855"/>
                <a:gd name="T17" fmla="*/ 150 h 1409"/>
                <a:gd name="T18" fmla="*/ 869 w 855"/>
                <a:gd name="T19" fmla="*/ 0 h 1409"/>
                <a:gd name="T20" fmla="*/ 851 w 855"/>
                <a:gd name="T21" fmla="*/ 0 h 1409"/>
                <a:gd name="T22" fmla="*/ 702 w 855"/>
                <a:gd name="T23" fmla="*/ 144 h 1409"/>
                <a:gd name="T24" fmla="*/ 557 w 855"/>
                <a:gd name="T25" fmla="*/ 300 h 1409"/>
                <a:gd name="T26" fmla="*/ 432 w 855"/>
                <a:gd name="T27" fmla="*/ 462 h 1409"/>
                <a:gd name="T28" fmla="*/ 318 w 855"/>
                <a:gd name="T29" fmla="*/ 629 h 1409"/>
                <a:gd name="T30" fmla="*/ 222 w 855"/>
                <a:gd name="T31" fmla="*/ 796 h 1409"/>
                <a:gd name="T32" fmla="*/ 132 w 855"/>
                <a:gd name="T33" fmla="*/ 976 h 1409"/>
                <a:gd name="T34" fmla="*/ 60 w 855"/>
                <a:gd name="T35" fmla="*/ 1162 h 1409"/>
                <a:gd name="T36" fmla="*/ 0 w 855"/>
                <a:gd name="T37" fmla="*/ 1354 h 1409"/>
                <a:gd name="T38" fmla="*/ 0 w 855"/>
                <a:gd name="T39" fmla="*/ 1354 h 14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5FB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nl-NL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1" name="Freeform 25"/>
            <p:cNvSpPr>
              <a:spLocks noChangeArrowheads="1"/>
            </p:cNvSpPr>
            <p:nvPr/>
          </p:nvSpPr>
          <p:spPr bwMode="auto">
            <a:xfrm>
              <a:off x="5" y="0"/>
              <a:ext cx="587" cy="598"/>
            </a:xfrm>
            <a:custGeom>
              <a:avLst/>
              <a:gdLst>
                <a:gd name="T0" fmla="*/ 593 w 586"/>
                <a:gd name="T1" fmla="*/ 0 h 599"/>
                <a:gd name="T2" fmla="*/ 575 w 586"/>
                <a:gd name="T3" fmla="*/ 0 h 599"/>
                <a:gd name="T4" fmla="*/ 414 w 586"/>
                <a:gd name="T5" fmla="*/ 132 h 599"/>
                <a:gd name="T6" fmla="*/ 257 w 586"/>
                <a:gd name="T7" fmla="*/ 270 h 599"/>
                <a:gd name="T8" fmla="*/ 120 w 586"/>
                <a:gd name="T9" fmla="*/ 413 h 599"/>
                <a:gd name="T10" fmla="*/ 0 w 586"/>
                <a:gd name="T11" fmla="*/ 568 h 599"/>
                <a:gd name="T12" fmla="*/ 0 w 586"/>
                <a:gd name="T13" fmla="*/ 592 h 599"/>
                <a:gd name="T14" fmla="*/ 120 w 586"/>
                <a:gd name="T15" fmla="*/ 425 h 599"/>
                <a:gd name="T16" fmla="*/ 257 w 586"/>
                <a:gd name="T17" fmla="*/ 282 h 599"/>
                <a:gd name="T18" fmla="*/ 420 w 586"/>
                <a:gd name="T19" fmla="*/ 138 h 599"/>
                <a:gd name="T20" fmla="*/ 593 w 586"/>
                <a:gd name="T21" fmla="*/ 0 h 599"/>
                <a:gd name="T22" fmla="*/ 593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0066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nl-NL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2" name="Freeform 26"/>
            <p:cNvSpPr>
              <a:spLocks noChangeArrowheads="1"/>
            </p:cNvSpPr>
            <p:nvPr/>
          </p:nvSpPr>
          <p:spPr bwMode="auto">
            <a:xfrm>
              <a:off x="5" y="0"/>
              <a:ext cx="269" cy="251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67 h 252"/>
                <a:gd name="T8" fmla="*/ 0 w 269"/>
                <a:gd name="T9" fmla="*/ 227 h 252"/>
                <a:gd name="T10" fmla="*/ 0 w 269"/>
                <a:gd name="T11" fmla="*/ 245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066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nl-NL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3" name="Line 27"/>
            <p:cNvSpPr>
              <a:spLocks noChangeShapeType="1"/>
            </p:cNvSpPr>
            <p:nvPr/>
          </p:nvSpPr>
          <p:spPr bwMode="auto">
            <a:xfrm>
              <a:off x="0" y="2749"/>
              <a:ext cx="5757" cy="0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nl-NL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auto">
            <a:xfrm>
              <a:off x="0" y="2356"/>
              <a:ext cx="5757" cy="0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nl-NL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auto">
            <a:xfrm>
              <a:off x="0" y="3142"/>
              <a:ext cx="5757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nl-NL" b="1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7190" name="Group 30"/>
            <p:cNvGrpSpPr>
              <a:grpSpLocks/>
            </p:cNvGrpSpPr>
            <p:nvPr/>
          </p:nvGrpSpPr>
          <p:grpSpPr bwMode="auto">
            <a:xfrm>
              <a:off x="0" y="392"/>
              <a:ext cx="5757" cy="1571"/>
              <a:chOff x="0" y="392"/>
              <a:chExt cx="5757" cy="1571"/>
            </a:xfrm>
          </p:grpSpPr>
          <p:sp>
            <p:nvSpPr>
              <p:cNvPr id="1049" name="Line 31"/>
              <p:cNvSpPr>
                <a:spLocks noChangeShapeType="1"/>
              </p:cNvSpPr>
              <p:nvPr/>
            </p:nvSpPr>
            <p:spPr bwMode="auto">
              <a:xfrm>
                <a:off x="0" y="784"/>
                <a:ext cx="5757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50" name="Line 32"/>
              <p:cNvSpPr>
                <a:spLocks noChangeShapeType="1"/>
              </p:cNvSpPr>
              <p:nvPr/>
            </p:nvSpPr>
            <p:spPr bwMode="auto">
              <a:xfrm>
                <a:off x="0" y="1963"/>
                <a:ext cx="5757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/>
            </p:nvSpPr>
            <p:spPr bwMode="auto">
              <a:xfrm>
                <a:off x="0" y="1570"/>
                <a:ext cx="5757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/>
            </p:nvSpPr>
            <p:spPr bwMode="auto">
              <a:xfrm>
                <a:off x="0" y="1177"/>
                <a:ext cx="5757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/>
            </p:nvSpPr>
            <p:spPr bwMode="auto">
              <a:xfrm>
                <a:off x="0" y="392"/>
                <a:ext cx="5757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1047" name="Line 36"/>
            <p:cNvSpPr>
              <a:spLocks noChangeShapeType="1"/>
            </p:cNvSpPr>
            <p:nvPr/>
          </p:nvSpPr>
          <p:spPr bwMode="auto">
            <a:xfrm>
              <a:off x="0" y="3928"/>
              <a:ext cx="5757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nl-NL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8" name="Line 37"/>
            <p:cNvSpPr>
              <a:spLocks noChangeShapeType="1"/>
            </p:cNvSpPr>
            <p:nvPr/>
          </p:nvSpPr>
          <p:spPr bwMode="auto">
            <a:xfrm>
              <a:off x="0" y="3535"/>
              <a:ext cx="5757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nl-NL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086" name="Rectangle 3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92275"/>
            <a:ext cx="7769225" cy="1733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 van de titeltekst te bewerken</a:t>
            </a:r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3638"/>
            <a:ext cx="2130425" cy="454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4000"/>
              </a:lnSpc>
              <a:tabLst>
                <a:tab pos="723900" algn="l"/>
                <a:tab pos="14478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nl-NL" smtClean="0"/>
              <a:t>21-10-10</a:t>
            </a:r>
            <a:endParaRPr lang="nl-NL"/>
          </a:p>
        </p:txBody>
      </p:sp>
      <p:sp>
        <p:nvSpPr>
          <p:cNvPr id="2088" name="Rectangle 40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4000"/>
              </a:lnSpc>
              <a:tabLst>
                <a:tab pos="723900" algn="l"/>
                <a:tab pos="1447800" algn="l"/>
                <a:tab pos="21717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2089" name="Rectangle 41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30425" cy="454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4000"/>
              </a:lnSpc>
              <a:tabLst>
                <a:tab pos="723900" algn="l"/>
                <a:tab pos="14478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fld id="{CE40B25B-2A8D-453E-B0FA-FB90C1E4EDEC}" type="slidenum">
              <a:rPr lang="en-US"/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6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hf sldNum="0" hdr="0" ftr="0"/>
  <p:txStyles>
    <p:titleStyle>
      <a:lvl1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2514600" indent="-228600" algn="ctr" defTabSz="449263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2971800" indent="-228600" algn="ctr" defTabSz="449263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3429000" indent="-228600" algn="ctr" defTabSz="449263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3886200" indent="-228600" algn="ctr" defTabSz="449263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104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4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defTabSz="449263" rtl="0" eaLnBrk="0" fontAlgn="base" hangingPunct="0">
        <a:lnSpc>
          <a:spcPct val="104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defTabSz="449263" rtl="0" eaLnBrk="0" fontAlgn="base" hangingPunct="0">
        <a:lnSpc>
          <a:spcPct val="10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defTabSz="449263" rtl="0" eaLnBrk="0" fontAlgn="base" hangingPunct="0">
        <a:lnSpc>
          <a:spcPct val="10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wmf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34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3.wmf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pn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pn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0.pn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oleObject" Target="../embeddings/oleObject20.bin"/><Relationship Id="rId7" Type="http://schemas.openxmlformats.org/officeDocument/2006/relationships/image" Target="../media/image41.wmf"/><Relationship Id="rId12" Type="http://schemas.openxmlformats.org/officeDocument/2006/relationships/image" Target="../media/image4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43.wmf"/><Relationship Id="rId5" Type="http://schemas.openxmlformats.org/officeDocument/2006/relationships/image" Target="../media/image40.png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37.emf"/><Relationship Id="rId9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nl/url?sa=i&amp;rct=j&amp;q=&amp;esrc=s&amp;source=images&amp;cd=&amp;cad=rja&amp;uact=8&amp;ved=0ahUKEwjG-uCI6f_NAhWLL8AKHa2PAacQjRwIBw&amp;url=https://en.wikipedia.org/wiki/Antarctic_Impulse_Transient_Antenna&amp;bvm=bv.127178174,d.ZGg&amp;psig=AFQjCNGtdj7lT6EH40usSxOdhSX8kI5vvQ&amp;ust=1469027770593736" TargetMode="External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nl/url?sa=i&amp;rct=j&amp;q=&amp;esrc=s&amp;source=images&amp;cd=&amp;cad=rja&amp;uact=8&amp;ved=0ahUKEwjbhpbf6P_NAhWlKsAKHYsrBS4QjRwIBw&amp;url=https://arianna.ps.uci.edu/science&amp;bvm=bv.127178174,d.ZGg&amp;psig=AFQjCNFiDoRnSxFM_v0R_7G75tVa9KZHlw&amp;ust=1469027665053874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52.png"/><Relationship Id="rId10" Type="http://schemas.openxmlformats.org/officeDocument/2006/relationships/image" Target="../media/image17.png"/><Relationship Id="rId4" Type="http://schemas.openxmlformats.org/officeDocument/2006/relationships/hyperlink" Target="https://www.google.nl/url?sa=i&amp;rct=j&amp;q=&amp;esrc=s&amp;source=images&amp;cd=&amp;cad=rja&amp;uact=8&amp;ved=0ahUKEwiho5DA6P_NAhXMJcAKHXggBWgQjRwIBw&amp;url=https://ara.wipac.wisc.edu/&amp;bvm=bv.127178174,d.ZGg&amp;psig=AFQjCNGU-sL0nkznLBnrZgfx0zDuuf7lJQ&amp;ust=1469027621207915" TargetMode="External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28.bin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66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68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9.png"/><Relationship Id="rId11" Type="http://schemas.openxmlformats.org/officeDocument/2006/relationships/oleObject" Target="../embeddings/oleObject27.bin"/><Relationship Id="rId5" Type="http://schemas.openxmlformats.org/officeDocument/2006/relationships/image" Target="../media/image63.wmf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65.wmf"/><Relationship Id="rId4" Type="http://schemas.openxmlformats.org/officeDocument/2006/relationships/oleObject" Target="../embeddings/oleObject24.bin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67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1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3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77.wmf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4.png"/><Relationship Id="rId5" Type="http://schemas.openxmlformats.org/officeDocument/2006/relationships/image" Target="../media/image82.wmf"/><Relationship Id="rId4" Type="http://schemas.openxmlformats.org/officeDocument/2006/relationships/oleObject" Target="../embeddings/oleObject34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107.wm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04.wmf"/><Relationship Id="rId12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106.wmf"/><Relationship Id="rId5" Type="http://schemas.openxmlformats.org/officeDocument/2006/relationships/image" Target="../media/image103.wmf"/><Relationship Id="rId15" Type="http://schemas.openxmlformats.org/officeDocument/2006/relationships/image" Target="../media/image108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105.wmf"/><Relationship Id="rId14" Type="http://schemas.openxmlformats.org/officeDocument/2006/relationships/oleObject" Target="../embeddings/oleObject40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109.5805v1" TargetMode="External"/><Relationship Id="rId2" Type="http://schemas.openxmlformats.org/officeDocument/2006/relationships/hyperlink" Target="http://arxiv.org/find/astro-ph/1/au:+Corstanje_A/0/1/0/all/0/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source=images&amp;cd=&amp;cad=rja&amp;uact=8&amp;ved=0ahUKEwiwlb-F3v_NAhWlAcAKHROzBscQjRwIBQ&amp;url=http://www.slac.stanford.edu/econf/C041213/papers/2413.PDF&amp;bvm=bv.127178174,d.ZGg&amp;psig=AFQjCNFlTnagmBX_-wjAwxhpKW9XCzuWQw&amp;ust=1469024776563201" TargetMode="External"/><Relationship Id="rId13" Type="http://schemas.openxmlformats.org/officeDocument/2006/relationships/image" Target="../media/image15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hyperlink" Target="http://www.google.nl/url?sa=i&amp;rct=j&amp;q=&amp;esrc=s&amp;source=images&amp;cd=&amp;cad=rja&amp;uact=8&amp;ved=0ahUKEwjsxe_q3v_NAhVgFMAKHRMeDwcQjRwIBQ&amp;url=http://www.ikp.kit.edu/tunka-rex/downloads/TunkaRexTAUP2013.pdf&amp;bvm=bv.127178174,d.ZGg&amp;psig=AFQjCNH1FyXuKFBWnbtGTHiPuRjDAPZ4aw&amp;ust=1469024999330185" TargetMode="External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6" Type="http://schemas.openxmlformats.org/officeDocument/2006/relationships/hyperlink" Target="http://www.google.nl/url?sa=i&amp;rct=j&amp;q=&amp;esrc=s&amp;source=images&amp;cd=&amp;cad=rja&amp;uact=8&amp;ved=0ahUKEwjz0uvn3__NAhWVOsAKHXiKBOQQjRwIBQ&amp;url=http://iopscience.iop.org/article/10.1088/1742-6596/409/1/012074/pdf&amp;bvm=bv.127178174,d.ZGg&amp;psig=AFQjCNHDtoQlxnjdZA0v74oLDRdP3lsZHw&amp;ust=146902527729762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7.png"/><Relationship Id="rId10" Type="http://schemas.openxmlformats.org/officeDocument/2006/relationships/hyperlink" Target="http://www.google.nl/url?sa=i&amp;rct=j&amp;q=&amp;esrc=s&amp;source=images&amp;cd=&amp;cad=rja&amp;uact=8&amp;ved=0ahUKEwjhzK_g3v_NAhUlLMAKHTObA5EQjRwIBw&amp;url=http://www.ikp.kit.edu/tunka-rex/publications.php&amp;bvm=bv.127178174,d.ZGg&amp;psig=AFQjCNH1FyXuKFBWnbtGTHiPuRjDAPZ4aw&amp;ust=1469024999330185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685800" y="-71462"/>
            <a:ext cx="7772400" cy="2990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846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lnSpc>
                <a:spcPct val="93000"/>
              </a:lnSpc>
              <a:defRPr/>
            </a:pPr>
            <a:r>
              <a:rPr lang="en-US" sz="4000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Radio detection techniques for high-energy cosmic-ray or neutrino-induced particle cascades</a:t>
            </a:r>
            <a:endParaRPr lang="en-US" sz="4000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357290" y="2735271"/>
            <a:ext cx="6580187" cy="1979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1033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1000"/>
              </a:lnSpc>
              <a:spcBef>
                <a:spcPts val="500"/>
              </a:spcBef>
              <a:defRPr/>
            </a:pPr>
            <a:r>
              <a:rPr lang="en-US" sz="2400" b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Krijn</a:t>
            </a:r>
            <a:r>
              <a:rPr lang="en-US" sz="2400" b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de </a:t>
            </a:r>
            <a:r>
              <a:rPr lang="en-US" sz="2400" b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Vries</a:t>
            </a:r>
            <a:r>
              <a:rPr lang="en-US" sz="2400" b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endParaRPr lang="en-US" sz="2400" b="0" dirty="0" smtClean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 eaLnBrk="1" hangingPunct="1">
              <a:lnSpc>
                <a:spcPct val="81000"/>
              </a:lnSpc>
              <a:spcBef>
                <a:spcPts val="500"/>
              </a:spcBef>
              <a:defRPr/>
            </a:pPr>
            <a:r>
              <a:rPr lang="en-US" sz="2400" b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IIHE</a:t>
            </a:r>
          </a:p>
          <a:p>
            <a:pPr algn="ctr" eaLnBrk="1" hangingPunct="1">
              <a:lnSpc>
                <a:spcPct val="81000"/>
              </a:lnSpc>
              <a:spcBef>
                <a:spcPts val="500"/>
              </a:spcBef>
              <a:defRPr/>
            </a:pPr>
            <a:r>
              <a:rPr lang="en-US" sz="2400" b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Vrije</a:t>
            </a:r>
            <a:r>
              <a:rPr lang="en-US" sz="2400" b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  <a:r>
              <a:rPr lang="en-US" sz="2400" b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Universiteit</a:t>
            </a:r>
            <a:r>
              <a:rPr lang="en-US" sz="2400" b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  <a:r>
              <a:rPr lang="en-US" sz="2400" b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Brussel</a:t>
            </a:r>
            <a:endParaRPr lang="en-US" sz="2400" b="0" dirty="0" smtClean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929066"/>
            <a:ext cx="199548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929066"/>
            <a:ext cx="338422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5143512"/>
            <a:ext cx="3000396" cy="117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5161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7" name="Picture 7" descr="nchargedzx0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710565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Text Box 4"/>
          <p:cNvSpPr txBox="1">
            <a:spLocks noChangeArrowheads="1"/>
          </p:cNvSpPr>
          <p:nvPr/>
        </p:nvSpPr>
        <p:spPr bwMode="auto">
          <a:xfrm>
            <a:off x="8534400" y="6405133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rgbClr val="FFFFFF"/>
                </a:solidFill>
                <a:latin typeface="Verdana" pitchFamily="34" charset="0"/>
              </a:rPr>
              <a:t>9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4643438" y="6170613"/>
            <a:ext cx="3673475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1">
              <a:lnSpc>
                <a:spcPct val="93000"/>
              </a:lnSpc>
            </a:pPr>
            <a:r>
              <a:rPr lang="de-DE" sz="1400"/>
              <a:t>J. Oehlschläger and </a:t>
            </a:r>
          </a:p>
          <a:p>
            <a:pPr defTabSz="914400" eaLnBrk="1">
              <a:lnSpc>
                <a:spcPct val="93000"/>
              </a:lnSpc>
            </a:pPr>
            <a:r>
              <a:rPr lang="de-DE" sz="1400"/>
              <a:t>R. Engel: http://www-ik.fzk.de/corsika/movies/Movies.htm</a:t>
            </a:r>
          </a:p>
        </p:txBody>
      </p:sp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8913"/>
            <a:ext cx="7129462" cy="5870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146521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Radio emission mechanisms:</a:t>
            </a:r>
            <a:b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Geomagnetic radiation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2060848"/>
            <a:ext cx="5400676" cy="5219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42900" eaLnBrk="1" hangingPunct="1">
              <a:lnSpc>
                <a:spcPct val="102000"/>
              </a:lnSpc>
              <a:spcBef>
                <a:spcPts val="700"/>
              </a:spcBef>
              <a:buClr>
                <a:schemeClr val="tx1"/>
              </a:buClr>
              <a:buSzPct val="150000"/>
              <a:buFont typeface="Wingdings" pitchFamily="2" charset="2"/>
              <a:buChar char="§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US" sz="2400" b="1" dirty="0" err="1">
                <a:latin typeface="Verdana" pitchFamily="34" charset="0"/>
              </a:rPr>
              <a:t>e</a:t>
            </a:r>
            <a:r>
              <a:rPr lang="en-US" sz="2400" b="1" baseline="30000" dirty="0" err="1">
                <a:latin typeface="Verdana" pitchFamily="34" charset="0"/>
              </a:rPr>
              <a:t>+</a:t>
            </a:r>
            <a:r>
              <a:rPr lang="en-US" sz="2400" b="1" dirty="0" err="1">
                <a:latin typeface="Verdana" pitchFamily="34" charset="0"/>
              </a:rPr>
              <a:t>e</a:t>
            </a:r>
            <a:r>
              <a:rPr lang="en-US" sz="2400" b="1" baseline="30000" dirty="0">
                <a:latin typeface="Verdana" pitchFamily="34" charset="0"/>
              </a:rPr>
              <a:t>-</a:t>
            </a:r>
            <a:r>
              <a:rPr lang="en-US" sz="2400" b="1" dirty="0">
                <a:latin typeface="Verdana" pitchFamily="34" charset="0"/>
              </a:rPr>
              <a:t> pairs are deflected in Earth’s magnetic field due to the Lorentz force.</a:t>
            </a:r>
          </a:p>
          <a:p>
            <a:pPr marL="342900" indent="-342900" eaLnBrk="1" hangingPunct="1">
              <a:lnSpc>
                <a:spcPct val="102000"/>
              </a:lnSpc>
              <a:spcBef>
                <a:spcPts val="700"/>
              </a:spcBef>
              <a:buFontTx/>
              <a:buChar char="-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en-US" sz="2400" b="1" dirty="0">
              <a:latin typeface="Verdana" pitchFamily="34" charset="0"/>
            </a:endParaRPr>
          </a:p>
          <a:p>
            <a:pPr marL="342900" indent="-342900" eaLnBrk="1" hangingPunct="1">
              <a:lnSpc>
                <a:spcPct val="102000"/>
              </a:lnSpc>
              <a:spcBef>
                <a:spcPts val="700"/>
              </a:spcBef>
              <a:buClr>
                <a:schemeClr val="tx1"/>
              </a:buClr>
              <a:buSzPct val="150000"/>
              <a:buFont typeface="Wingdings" pitchFamily="2" charset="2"/>
              <a:buChar char="§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US" sz="2400" b="1" dirty="0">
                <a:latin typeface="Verdana" pitchFamily="34" charset="0"/>
              </a:rPr>
              <a:t>Net macroscopic current in the direction of the Lorentz force.</a:t>
            </a:r>
          </a:p>
          <a:p>
            <a:pPr marL="342900" indent="-342900" eaLnBrk="1" hangingPunct="1">
              <a:lnSpc>
                <a:spcPct val="102000"/>
              </a:lnSpc>
              <a:spcBef>
                <a:spcPts val="700"/>
              </a:spcBef>
              <a:buFontTx/>
              <a:buChar char="-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en-US" sz="2400" b="1" dirty="0">
              <a:latin typeface="Verdana" pitchFamily="34" charset="0"/>
            </a:endParaRPr>
          </a:p>
          <a:p>
            <a:pPr marL="342900" indent="-342900" eaLnBrk="1" hangingPunct="1">
              <a:lnSpc>
                <a:spcPct val="102000"/>
              </a:lnSpc>
              <a:spcBef>
                <a:spcPts val="700"/>
              </a:spcBef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en-US" sz="2800" b="1" i="1" dirty="0">
              <a:latin typeface="Verdana" pitchFamily="34" charset="0"/>
            </a:endParaRPr>
          </a:p>
        </p:txBody>
      </p:sp>
      <p:sp>
        <p:nvSpPr>
          <p:cNvPr id="53" name="Stroomdiagram: Proces 52"/>
          <p:cNvSpPr/>
          <p:nvPr/>
        </p:nvSpPr>
        <p:spPr>
          <a:xfrm>
            <a:off x="5364088" y="1772816"/>
            <a:ext cx="3528392" cy="4608512"/>
          </a:xfrm>
          <a:prstGeom prst="flowChartProcess">
            <a:avLst/>
          </a:prstGeom>
          <a:solidFill>
            <a:schemeClr val="tx1"/>
          </a:solidFill>
          <a:ln w="38100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54" name="Rechte verbindingslijn 53"/>
          <p:cNvCxnSpPr/>
          <p:nvPr/>
        </p:nvCxnSpPr>
        <p:spPr>
          <a:xfrm>
            <a:off x="5796136" y="6021288"/>
            <a:ext cx="288032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Gelijkbenige driehoek 54"/>
          <p:cNvSpPr/>
          <p:nvPr/>
        </p:nvSpPr>
        <p:spPr>
          <a:xfrm>
            <a:off x="8460432" y="5589240"/>
            <a:ext cx="144016" cy="43204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6" name="Rechte verbindingslijn met pijl 55"/>
          <p:cNvCxnSpPr/>
          <p:nvPr/>
        </p:nvCxnSpPr>
        <p:spPr>
          <a:xfrm>
            <a:off x="7308304" y="6021288"/>
            <a:ext cx="720080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echte verbindingslijn met pijl 56"/>
          <p:cNvCxnSpPr/>
          <p:nvPr/>
        </p:nvCxnSpPr>
        <p:spPr>
          <a:xfrm flipV="1">
            <a:off x="7380312" y="5373216"/>
            <a:ext cx="0" cy="64807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echte verbindingslijn met pijl 57"/>
          <p:cNvCxnSpPr/>
          <p:nvPr/>
        </p:nvCxnSpPr>
        <p:spPr>
          <a:xfrm flipV="1">
            <a:off x="7380312" y="5733256"/>
            <a:ext cx="288032" cy="28803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kstvak 58"/>
          <p:cNvSpPr txBox="1"/>
          <p:nvPr/>
        </p:nvSpPr>
        <p:spPr>
          <a:xfrm>
            <a:off x="7812360" y="566124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60" name="Tekstvak 59"/>
          <p:cNvSpPr txBox="1"/>
          <p:nvPr/>
        </p:nvSpPr>
        <p:spPr>
          <a:xfrm>
            <a:off x="7380312" y="51571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z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1" name="Tekstvak 60"/>
          <p:cNvSpPr txBox="1"/>
          <p:nvPr/>
        </p:nvSpPr>
        <p:spPr>
          <a:xfrm>
            <a:off x="7596336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y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2" name="Tekstvak 61"/>
          <p:cNvSpPr txBox="1"/>
          <p:nvPr/>
        </p:nvSpPr>
        <p:spPr>
          <a:xfrm>
            <a:off x="7380312" y="508518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^</a:t>
            </a:r>
          </a:p>
        </p:txBody>
      </p:sp>
      <p:sp>
        <p:nvSpPr>
          <p:cNvPr id="63" name="Tekstvak 62"/>
          <p:cNvSpPr txBox="1"/>
          <p:nvPr/>
        </p:nvSpPr>
        <p:spPr>
          <a:xfrm>
            <a:off x="7596336" y="530120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^</a:t>
            </a:r>
          </a:p>
        </p:txBody>
      </p:sp>
      <p:sp>
        <p:nvSpPr>
          <p:cNvPr id="64" name="Tekstvak 63"/>
          <p:cNvSpPr txBox="1"/>
          <p:nvPr/>
        </p:nvSpPr>
        <p:spPr>
          <a:xfrm>
            <a:off x="7812360" y="55892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^</a:t>
            </a:r>
          </a:p>
        </p:txBody>
      </p:sp>
      <p:grpSp>
        <p:nvGrpSpPr>
          <p:cNvPr id="65" name="Group 10"/>
          <p:cNvGrpSpPr>
            <a:grpSpLocks noChangeAspect="1"/>
          </p:cNvGrpSpPr>
          <p:nvPr/>
        </p:nvGrpSpPr>
        <p:grpSpPr bwMode="auto">
          <a:xfrm rot="761299">
            <a:off x="7034599" y="4314550"/>
            <a:ext cx="1678812" cy="1548172"/>
            <a:chOff x="14515" y="8410"/>
            <a:chExt cx="5184" cy="5184"/>
          </a:xfrm>
        </p:grpSpPr>
        <p:cxnSp>
          <p:nvCxnSpPr>
            <p:cNvPr id="66" name="AutoShape 11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4515" y="8410"/>
              <a:ext cx="1728" cy="1728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</p:cxnSp>
        <p:cxnSp>
          <p:nvCxnSpPr>
            <p:cNvPr id="67" name="AutoShape 12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6243" y="10138"/>
              <a:ext cx="1728" cy="1728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</p:cxnSp>
        <p:cxnSp>
          <p:nvCxnSpPr>
            <p:cNvPr id="68" name="AutoShape 13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7971" y="11866"/>
              <a:ext cx="1728" cy="1728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</p:cxnSp>
      </p:grpSp>
      <p:grpSp>
        <p:nvGrpSpPr>
          <p:cNvPr id="69" name="Group 10"/>
          <p:cNvGrpSpPr>
            <a:grpSpLocks noChangeAspect="1"/>
          </p:cNvGrpSpPr>
          <p:nvPr/>
        </p:nvGrpSpPr>
        <p:grpSpPr bwMode="auto">
          <a:xfrm rot="15816640">
            <a:off x="5692803" y="4297912"/>
            <a:ext cx="1708487" cy="1575538"/>
            <a:chOff x="14515" y="8410"/>
            <a:chExt cx="5184" cy="5184"/>
          </a:xfrm>
        </p:grpSpPr>
        <p:cxnSp>
          <p:nvCxnSpPr>
            <p:cNvPr id="70" name="AutoShape 11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4515" y="8410"/>
              <a:ext cx="1728" cy="1728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</p:cxnSp>
        <p:cxnSp>
          <p:nvCxnSpPr>
            <p:cNvPr id="71" name="AutoShape 12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6243" y="10138"/>
              <a:ext cx="1728" cy="1728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</p:cxnSp>
        <p:cxnSp>
          <p:nvCxnSpPr>
            <p:cNvPr id="72" name="AutoShape 13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7971" y="11866"/>
              <a:ext cx="1728" cy="1728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</p:cxnSp>
      </p:grpSp>
      <p:sp>
        <p:nvSpPr>
          <p:cNvPr id="73" name="Maan 72"/>
          <p:cNvSpPr/>
          <p:nvPr/>
        </p:nvSpPr>
        <p:spPr>
          <a:xfrm rot="16200000">
            <a:off x="6804248" y="2276872"/>
            <a:ext cx="792088" cy="2952328"/>
          </a:xfrm>
          <a:prstGeom prst="moon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Tekstvak 73"/>
          <p:cNvSpPr txBox="1"/>
          <p:nvPr/>
        </p:nvSpPr>
        <p:spPr>
          <a:xfrm>
            <a:off x="7740352" y="602128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chemeClr val="bg1"/>
                </a:solidFill>
              </a:rPr>
              <a:t>observer</a:t>
            </a:r>
            <a:endParaRPr lang="nl-NL" b="1" dirty="0">
              <a:solidFill>
                <a:schemeClr val="bg1"/>
              </a:solidFill>
            </a:endParaRPr>
          </a:p>
        </p:txBody>
      </p:sp>
      <p:cxnSp>
        <p:nvCxnSpPr>
          <p:cNvPr id="75" name="Rechte verbindingslijn met pijl 74"/>
          <p:cNvCxnSpPr/>
          <p:nvPr/>
        </p:nvCxnSpPr>
        <p:spPr>
          <a:xfrm flipH="1">
            <a:off x="6444208" y="3933056"/>
            <a:ext cx="1584176" cy="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kstvak 75"/>
          <p:cNvSpPr txBox="1"/>
          <p:nvPr/>
        </p:nvSpPr>
        <p:spPr>
          <a:xfrm>
            <a:off x="6444208" y="3284984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rgbClr val="FF0000"/>
                </a:solidFill>
              </a:rPr>
              <a:t>J</a:t>
            </a:r>
            <a:endParaRPr lang="nl-NL" sz="2400" dirty="0">
              <a:solidFill>
                <a:srgbClr val="FF0000"/>
              </a:solidFill>
            </a:endParaRPr>
          </a:p>
        </p:txBody>
      </p:sp>
      <p:cxnSp>
        <p:nvCxnSpPr>
          <p:cNvPr id="77" name="Rechte verbindingslijn met pijl 76"/>
          <p:cNvCxnSpPr/>
          <p:nvPr/>
        </p:nvCxnSpPr>
        <p:spPr>
          <a:xfrm flipV="1">
            <a:off x="6452592" y="3284984"/>
            <a:ext cx="351656" cy="838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echte verbindingslijn 77"/>
          <p:cNvCxnSpPr>
            <a:endCxn id="73" idx="3"/>
          </p:cNvCxnSpPr>
          <p:nvPr/>
        </p:nvCxnSpPr>
        <p:spPr>
          <a:xfrm>
            <a:off x="7164288" y="1916832"/>
            <a:ext cx="36004" cy="183620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al 78"/>
          <p:cNvSpPr/>
          <p:nvPr/>
        </p:nvSpPr>
        <p:spPr>
          <a:xfrm>
            <a:off x="5868144" y="4365104"/>
            <a:ext cx="432048" cy="432048"/>
          </a:xfrm>
          <a:prstGeom prst="ellipse">
            <a:avLst/>
          </a:prstGeom>
          <a:noFill/>
          <a:ln w="317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0" name="Rechte verbindingslijn 79"/>
          <p:cNvCxnSpPr>
            <a:stCxn id="79" idx="7"/>
            <a:endCxn id="79" idx="3"/>
          </p:cNvCxnSpPr>
          <p:nvPr/>
        </p:nvCxnSpPr>
        <p:spPr>
          <a:xfrm flipH="1">
            <a:off x="5931416" y="4428376"/>
            <a:ext cx="305504" cy="305504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echte verbindingslijn 80"/>
          <p:cNvCxnSpPr>
            <a:stCxn id="79" idx="1"/>
            <a:endCxn id="79" idx="5"/>
          </p:cNvCxnSpPr>
          <p:nvPr/>
        </p:nvCxnSpPr>
        <p:spPr>
          <a:xfrm>
            <a:off x="5931416" y="4428376"/>
            <a:ext cx="305504" cy="305504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kstvak 81"/>
          <p:cNvSpPr txBox="1"/>
          <p:nvPr/>
        </p:nvSpPr>
        <p:spPr>
          <a:xfrm>
            <a:off x="5652120" y="4869160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accent6">
                    <a:lumMod val="50000"/>
                  </a:schemeClr>
                </a:solidFill>
              </a:rPr>
              <a:t>B</a:t>
            </a:r>
          </a:p>
        </p:txBody>
      </p:sp>
      <p:cxnSp>
        <p:nvCxnSpPr>
          <p:cNvPr id="83" name="Rechte verbindingslijn met pijl 82"/>
          <p:cNvCxnSpPr/>
          <p:nvPr/>
        </p:nvCxnSpPr>
        <p:spPr>
          <a:xfrm flipV="1">
            <a:off x="5660504" y="4869160"/>
            <a:ext cx="351656" cy="8384"/>
          </a:xfrm>
          <a:prstGeom prst="straightConnector1">
            <a:avLst/>
          </a:prstGeom>
          <a:ln w="349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4" name="Object 83"/>
          <p:cNvGraphicFramePr>
            <a:graphicFrameLocks noChangeAspect="1"/>
          </p:cNvGraphicFramePr>
          <p:nvPr/>
        </p:nvGraphicFramePr>
        <p:xfrm>
          <a:off x="7380312" y="2636912"/>
          <a:ext cx="1440160" cy="508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3" name="Vergelijking" r:id="rId4" imgW="647640" imgH="228600" progId="Equation.3">
                  <p:embed/>
                </p:oleObj>
              </mc:Choice>
              <mc:Fallback>
                <p:oleObj name="Vergelijking" r:id="rId4" imgW="64764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2636912"/>
                        <a:ext cx="1440160" cy="5082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5" name="Rechte verbindingslijn 84"/>
          <p:cNvCxnSpPr/>
          <p:nvPr/>
        </p:nvCxnSpPr>
        <p:spPr>
          <a:xfrm>
            <a:off x="5760132" y="4149080"/>
            <a:ext cx="291632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echte verbindingslijn met pijl 85"/>
          <p:cNvCxnSpPr/>
          <p:nvPr/>
        </p:nvCxnSpPr>
        <p:spPr>
          <a:xfrm flipV="1">
            <a:off x="6084168" y="3717032"/>
            <a:ext cx="0" cy="43204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7" name="Object 3"/>
          <p:cNvGraphicFramePr>
            <a:graphicFrameLocks noChangeAspect="1"/>
          </p:cNvGraphicFramePr>
          <p:nvPr/>
        </p:nvGraphicFramePr>
        <p:xfrm>
          <a:off x="5652120" y="3645024"/>
          <a:ext cx="28098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4" name="Vergelijking" r:id="rId6" imgW="126720" imgH="177480" progId="Equation.3">
                  <p:embed/>
                </p:oleObj>
              </mc:Choice>
              <mc:Fallback>
                <p:oleObj name="Vergelijking" r:id="rId6" imgW="126720" imgH="177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3645024"/>
                        <a:ext cx="280988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8534400" y="6474881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10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Ovaal 92"/>
          <p:cNvSpPr/>
          <p:nvPr/>
        </p:nvSpPr>
        <p:spPr>
          <a:xfrm>
            <a:off x="6516216" y="2852936"/>
            <a:ext cx="576064" cy="576064"/>
          </a:xfrm>
          <a:prstGeom prst="ellipse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  <a:tileRect/>
          </a:gra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146521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Radio emission mechanisms:</a:t>
            </a:r>
            <a:b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Charge-excess emission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5420" y="1665684"/>
            <a:ext cx="5400676" cy="5219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42900" eaLnBrk="1" hangingPunct="1">
              <a:lnSpc>
                <a:spcPct val="102000"/>
              </a:lnSpc>
              <a:spcBef>
                <a:spcPts val="700"/>
              </a:spcBef>
              <a:buClr>
                <a:schemeClr val="tx1"/>
              </a:buClr>
              <a:buSzPct val="150000"/>
              <a:buFont typeface="Wingdings" pitchFamily="2" charset="2"/>
              <a:buChar char="§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US" sz="2400" b="1" dirty="0">
                <a:latin typeface="Verdana" pitchFamily="34" charset="0"/>
              </a:rPr>
              <a:t>Several processes give rise to a net negative charge of the shower front (</a:t>
            </a:r>
            <a:r>
              <a:rPr lang="en-US" sz="2400" b="1" dirty="0" err="1">
                <a:latin typeface="Verdana" pitchFamily="34" charset="0"/>
              </a:rPr>
              <a:t>Askaryan</a:t>
            </a:r>
            <a:r>
              <a:rPr lang="en-US" sz="2400" b="1" dirty="0">
                <a:latin typeface="Verdana" pitchFamily="34" charset="0"/>
              </a:rPr>
              <a:t>):</a:t>
            </a:r>
          </a:p>
          <a:p>
            <a:pPr marL="342900" indent="-342900" eaLnBrk="1" hangingPunct="1">
              <a:lnSpc>
                <a:spcPct val="102000"/>
              </a:lnSpc>
              <a:spcBef>
                <a:spcPts val="700"/>
              </a:spcBef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US" sz="2400" b="1" i="1" dirty="0">
                <a:latin typeface="Verdana" pitchFamily="34" charset="0"/>
              </a:rPr>
              <a:t>1. Compton scattering</a:t>
            </a:r>
          </a:p>
          <a:p>
            <a:pPr marL="342900" indent="-342900" eaLnBrk="1" hangingPunct="1">
              <a:lnSpc>
                <a:spcPct val="102000"/>
              </a:lnSpc>
              <a:spcBef>
                <a:spcPts val="700"/>
              </a:spcBef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US" sz="2400" b="1" i="1" dirty="0">
                <a:latin typeface="Verdana" pitchFamily="34" charset="0"/>
              </a:rPr>
              <a:t>2. Knock out by shower </a:t>
            </a:r>
            <a:r>
              <a:rPr lang="en-US" sz="2400" b="1" i="1" dirty="0" smtClean="0">
                <a:latin typeface="Verdana" pitchFamily="34" charset="0"/>
              </a:rPr>
              <a:t>particles</a:t>
            </a:r>
          </a:p>
          <a:p>
            <a:pPr marL="342900" indent="-342900" eaLnBrk="1" hangingPunct="1">
              <a:lnSpc>
                <a:spcPct val="102000"/>
              </a:lnSpc>
              <a:spcBef>
                <a:spcPts val="700"/>
              </a:spcBef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en-US" sz="2400" b="1" i="1" dirty="0">
              <a:latin typeface="Verdana" pitchFamily="34" charset="0"/>
            </a:endParaRPr>
          </a:p>
          <a:p>
            <a:pPr marL="342900" indent="-342900" eaLnBrk="1" hangingPunct="1">
              <a:lnSpc>
                <a:spcPct val="102000"/>
              </a:lnSpc>
              <a:spcBef>
                <a:spcPts val="700"/>
              </a:spcBef>
              <a:buClr>
                <a:schemeClr val="tx1"/>
              </a:buClr>
              <a:buSzPct val="150000"/>
              <a:buFont typeface="Wingdings" pitchFamily="2" charset="2"/>
              <a:buChar char="§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US" sz="2400" b="1" dirty="0">
                <a:latin typeface="Verdana" pitchFamily="34" charset="0"/>
              </a:rPr>
              <a:t>This leads to a net negative current in the direction of movement of the shower.</a:t>
            </a:r>
          </a:p>
          <a:p>
            <a:pPr marL="342900" indent="-342900" eaLnBrk="1" hangingPunct="1">
              <a:lnSpc>
                <a:spcPct val="102000"/>
              </a:lnSpc>
              <a:spcBef>
                <a:spcPts val="700"/>
              </a:spcBef>
              <a:buFontTx/>
              <a:buChar char="-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en-US" sz="2800" i="1" dirty="0">
              <a:latin typeface="Verdana" pitchFamily="34" charset="0"/>
            </a:endParaRPr>
          </a:p>
          <a:p>
            <a:pPr marL="342900" indent="-342900" eaLnBrk="1" hangingPunct="1">
              <a:lnSpc>
                <a:spcPct val="102000"/>
              </a:lnSpc>
              <a:spcBef>
                <a:spcPts val="700"/>
              </a:spcBef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en-US" sz="2800" i="1" dirty="0">
              <a:latin typeface="Verdana" pitchFamily="34" charset="0"/>
            </a:endParaRPr>
          </a:p>
        </p:txBody>
      </p:sp>
      <p:sp>
        <p:nvSpPr>
          <p:cNvPr id="16" name="Stroomdiagram: Proces 15"/>
          <p:cNvSpPr/>
          <p:nvPr/>
        </p:nvSpPr>
        <p:spPr>
          <a:xfrm>
            <a:off x="5364088" y="1772816"/>
            <a:ext cx="3528392" cy="4608512"/>
          </a:xfrm>
          <a:prstGeom prst="flowChartProcess">
            <a:avLst/>
          </a:prstGeom>
          <a:solidFill>
            <a:schemeClr val="tx1"/>
          </a:solidFill>
          <a:ln w="38100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18" name="Rechte verbindingslijn 17"/>
          <p:cNvCxnSpPr/>
          <p:nvPr/>
        </p:nvCxnSpPr>
        <p:spPr>
          <a:xfrm>
            <a:off x="5796136" y="6021288"/>
            <a:ext cx="288032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elijkbenige driehoek 19"/>
          <p:cNvSpPr/>
          <p:nvPr/>
        </p:nvSpPr>
        <p:spPr>
          <a:xfrm>
            <a:off x="8460432" y="5589240"/>
            <a:ext cx="144016" cy="43204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2" name="Rechte verbindingslijn met pijl 21"/>
          <p:cNvCxnSpPr/>
          <p:nvPr/>
        </p:nvCxnSpPr>
        <p:spPr>
          <a:xfrm>
            <a:off x="7308304" y="6021288"/>
            <a:ext cx="720080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/>
          <p:cNvCxnSpPr/>
          <p:nvPr/>
        </p:nvCxnSpPr>
        <p:spPr>
          <a:xfrm flipV="1">
            <a:off x="7380312" y="5373216"/>
            <a:ext cx="0" cy="64807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/>
          <p:nvPr/>
        </p:nvCxnSpPr>
        <p:spPr>
          <a:xfrm flipV="1">
            <a:off x="7380312" y="5733256"/>
            <a:ext cx="288032" cy="28803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kstvak 27"/>
          <p:cNvSpPr txBox="1"/>
          <p:nvPr/>
        </p:nvSpPr>
        <p:spPr>
          <a:xfrm>
            <a:off x="7812360" y="566124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9" name="Tekstvak 28"/>
          <p:cNvSpPr txBox="1"/>
          <p:nvPr/>
        </p:nvSpPr>
        <p:spPr>
          <a:xfrm>
            <a:off x="7380312" y="51571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z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7596336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y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7380312" y="508518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^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7596336" y="530120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^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7812360" y="55892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^</a:t>
            </a:r>
          </a:p>
        </p:txBody>
      </p:sp>
      <p:grpSp>
        <p:nvGrpSpPr>
          <p:cNvPr id="38" name="Group 10"/>
          <p:cNvGrpSpPr>
            <a:grpSpLocks noChangeAspect="1"/>
          </p:cNvGrpSpPr>
          <p:nvPr/>
        </p:nvGrpSpPr>
        <p:grpSpPr bwMode="auto">
          <a:xfrm rot="761299">
            <a:off x="7034599" y="4314550"/>
            <a:ext cx="1678812" cy="1548172"/>
            <a:chOff x="14515" y="8410"/>
            <a:chExt cx="5184" cy="5184"/>
          </a:xfrm>
        </p:grpSpPr>
        <p:cxnSp>
          <p:nvCxnSpPr>
            <p:cNvPr id="39" name="AutoShape 11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4515" y="8410"/>
              <a:ext cx="1728" cy="1728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</p:cxnSp>
        <p:cxnSp>
          <p:nvCxnSpPr>
            <p:cNvPr id="40" name="AutoShape 12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6243" y="10138"/>
              <a:ext cx="1728" cy="1728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</p:cxnSp>
        <p:cxnSp>
          <p:nvCxnSpPr>
            <p:cNvPr id="41" name="AutoShape 13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7971" y="11866"/>
              <a:ext cx="1728" cy="1728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</p:cxnSp>
      </p:grpSp>
      <p:grpSp>
        <p:nvGrpSpPr>
          <p:cNvPr id="42" name="Group 10"/>
          <p:cNvGrpSpPr>
            <a:grpSpLocks noChangeAspect="1"/>
          </p:cNvGrpSpPr>
          <p:nvPr/>
        </p:nvGrpSpPr>
        <p:grpSpPr bwMode="auto">
          <a:xfrm rot="15816640">
            <a:off x="5692803" y="4297912"/>
            <a:ext cx="1708487" cy="1575538"/>
            <a:chOff x="14515" y="8410"/>
            <a:chExt cx="5184" cy="5184"/>
          </a:xfrm>
        </p:grpSpPr>
        <p:cxnSp>
          <p:nvCxnSpPr>
            <p:cNvPr id="45" name="AutoShape 11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4515" y="8410"/>
              <a:ext cx="1728" cy="1728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</p:cxnSp>
        <p:cxnSp>
          <p:nvCxnSpPr>
            <p:cNvPr id="46" name="AutoShape 12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6243" y="10138"/>
              <a:ext cx="1728" cy="1728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</p:cxnSp>
        <p:cxnSp>
          <p:nvCxnSpPr>
            <p:cNvPr id="53" name="AutoShape 13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7971" y="11866"/>
              <a:ext cx="1728" cy="1728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</p:cxnSp>
      </p:grpSp>
      <p:sp>
        <p:nvSpPr>
          <p:cNvPr id="55" name="Maan 54"/>
          <p:cNvSpPr/>
          <p:nvPr/>
        </p:nvSpPr>
        <p:spPr>
          <a:xfrm rot="16200000">
            <a:off x="6804248" y="2276872"/>
            <a:ext cx="792088" cy="2952328"/>
          </a:xfrm>
          <a:prstGeom prst="moon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6" name="Tekstvak 55"/>
          <p:cNvSpPr txBox="1"/>
          <p:nvPr/>
        </p:nvSpPr>
        <p:spPr>
          <a:xfrm>
            <a:off x="7740352" y="602128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chemeClr val="bg1"/>
                </a:solidFill>
              </a:rPr>
              <a:t>observer</a:t>
            </a:r>
            <a:endParaRPr lang="nl-NL" b="1" dirty="0">
              <a:solidFill>
                <a:schemeClr val="bg1"/>
              </a:solidFill>
            </a:endParaRPr>
          </a:p>
        </p:txBody>
      </p:sp>
      <p:cxnSp>
        <p:nvCxnSpPr>
          <p:cNvPr id="71" name="Rechte verbindingslijn 70"/>
          <p:cNvCxnSpPr>
            <a:endCxn id="55" idx="3"/>
          </p:cNvCxnSpPr>
          <p:nvPr/>
        </p:nvCxnSpPr>
        <p:spPr>
          <a:xfrm>
            <a:off x="7164288" y="1916832"/>
            <a:ext cx="36004" cy="183620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3" name="Object 82"/>
          <p:cNvGraphicFramePr>
            <a:graphicFrameLocks noChangeAspect="1"/>
          </p:cNvGraphicFramePr>
          <p:nvPr/>
        </p:nvGraphicFramePr>
        <p:xfrm>
          <a:off x="7308304" y="2924944"/>
          <a:ext cx="1440160" cy="508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2" name="Vergelijking" r:id="rId4" imgW="647640" imgH="228600" progId="Equation.3">
                  <p:embed/>
                </p:oleObj>
              </mc:Choice>
              <mc:Fallback>
                <p:oleObj name="Vergelijking" r:id="rId4" imgW="64764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2924944"/>
                        <a:ext cx="1440160" cy="5082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5" name="Rechte verbindingslijn 84"/>
          <p:cNvCxnSpPr/>
          <p:nvPr/>
        </p:nvCxnSpPr>
        <p:spPr>
          <a:xfrm>
            <a:off x="5760132" y="4149080"/>
            <a:ext cx="291632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chte verbindingslijn met pijl 87"/>
          <p:cNvCxnSpPr/>
          <p:nvPr/>
        </p:nvCxnSpPr>
        <p:spPr>
          <a:xfrm flipV="1">
            <a:off x="6084168" y="3717032"/>
            <a:ext cx="0" cy="43204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5652120" y="3645024"/>
          <a:ext cx="28098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3" name="Vergelijking" r:id="rId6" imgW="126720" imgH="177480" progId="Equation.3">
                  <p:embed/>
                </p:oleObj>
              </mc:Choice>
              <mc:Fallback>
                <p:oleObj name="Vergelijking" r:id="rId6" imgW="126720" imgH="177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3645024"/>
                        <a:ext cx="280988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Ovaal 88"/>
          <p:cNvSpPr/>
          <p:nvPr/>
        </p:nvSpPr>
        <p:spPr>
          <a:xfrm>
            <a:off x="6516216" y="2060848"/>
            <a:ext cx="576064" cy="576064"/>
          </a:xfrm>
          <a:prstGeom prst="ellipse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  <a:tileRect/>
          </a:gra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2" name="Ovaal 91"/>
          <p:cNvSpPr/>
          <p:nvPr/>
        </p:nvSpPr>
        <p:spPr>
          <a:xfrm>
            <a:off x="6876256" y="3573016"/>
            <a:ext cx="576064" cy="576064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4" name="Ovaal 93"/>
          <p:cNvSpPr/>
          <p:nvPr/>
        </p:nvSpPr>
        <p:spPr>
          <a:xfrm>
            <a:off x="6516216" y="2852936"/>
            <a:ext cx="576064" cy="576064"/>
          </a:xfrm>
          <a:prstGeom prst="ellipse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circle">
              <a:fillToRect l="50000" t="50000" r="50000" b="50000"/>
            </a:path>
            <a:tileRect/>
          </a:gra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6588224" y="2924944"/>
          <a:ext cx="395287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4" name="Vergelijking" r:id="rId8" imgW="177480" imgH="203040" progId="Equation.3">
                  <p:embed/>
                </p:oleObj>
              </mc:Choice>
              <mc:Fallback>
                <p:oleObj name="Vergelijking" r:id="rId8" imgW="177480" imgH="2030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2924944"/>
                        <a:ext cx="395287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6" name="Object 6"/>
          <p:cNvGraphicFramePr>
            <a:graphicFrameLocks noChangeAspect="1"/>
          </p:cNvGraphicFramePr>
          <p:nvPr/>
        </p:nvGraphicFramePr>
        <p:xfrm>
          <a:off x="6588224" y="2132856"/>
          <a:ext cx="395287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5" name="Vergelijking" r:id="rId10" imgW="177480" imgH="203040" progId="Equation.3">
                  <p:embed/>
                </p:oleObj>
              </mc:Choice>
              <mc:Fallback>
                <p:oleObj name="Vergelijking" r:id="rId10" imgW="177480" imgH="2030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2132856"/>
                        <a:ext cx="395287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6948264" y="3645024"/>
          <a:ext cx="395287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6" name="Vergelijking" r:id="rId11" imgW="177480" imgH="203040" progId="Equation.3">
                  <p:embed/>
                </p:oleObj>
              </mc:Choice>
              <mc:Fallback>
                <p:oleObj name="Vergelijking" r:id="rId11" imgW="17748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3645024"/>
                        <a:ext cx="395287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8534400" y="6474881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11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AutoShape 2"/>
          <p:cNvSpPr>
            <a:spLocks noChangeArrowheads="1"/>
          </p:cNvSpPr>
          <p:nvPr/>
        </p:nvSpPr>
        <p:spPr bwMode="auto">
          <a:xfrm>
            <a:off x="4679950" y="1547813"/>
            <a:ext cx="3959225" cy="20875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AutoShape 3"/>
          <p:cNvSpPr>
            <a:spLocks noChangeArrowheads="1"/>
          </p:cNvSpPr>
          <p:nvPr/>
        </p:nvSpPr>
        <p:spPr bwMode="auto">
          <a:xfrm>
            <a:off x="395288" y="1547813"/>
            <a:ext cx="4176712" cy="23132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45" name="Object 4"/>
          <p:cNvGraphicFramePr>
            <a:graphicFrameLocks noChangeAspect="1"/>
          </p:cNvGraphicFramePr>
          <p:nvPr/>
        </p:nvGraphicFramePr>
        <p:xfrm>
          <a:off x="827584" y="1571302"/>
          <a:ext cx="3149600" cy="221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0" name="Vergelijking" r:id="rId4" imgW="1422360" imgH="1091880" progId="Equation.3">
                  <p:embed/>
                </p:oleObj>
              </mc:Choice>
              <mc:Fallback>
                <p:oleObj name="Vergelijking" r:id="rId4" imgW="1422360" imgH="10918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571302"/>
                        <a:ext cx="3149600" cy="221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5"/>
          <p:cNvGraphicFramePr>
            <a:graphicFrameLocks noChangeAspect="1"/>
          </p:cNvGraphicFramePr>
          <p:nvPr/>
        </p:nvGraphicFramePr>
        <p:xfrm>
          <a:off x="5076825" y="1700213"/>
          <a:ext cx="3154363" cy="155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1" name="Vergelijking" r:id="rId6" imgW="1498600" imgH="660400" progId="Equation.3">
                  <p:embed/>
                </p:oleObj>
              </mc:Choice>
              <mc:Fallback>
                <p:oleObj name="Vergelijking" r:id="rId6" imgW="1498600" imgH="660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1700213"/>
                        <a:ext cx="3154363" cy="155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AutoShape 6"/>
          <p:cNvSpPr>
            <a:spLocks noChangeArrowheads="1"/>
          </p:cNvSpPr>
          <p:nvPr/>
        </p:nvSpPr>
        <p:spPr bwMode="auto">
          <a:xfrm>
            <a:off x="2555875" y="4032250"/>
            <a:ext cx="3959225" cy="11874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48" name="Object 7"/>
          <p:cNvGraphicFramePr>
            <a:graphicFrameLocks noChangeAspect="1"/>
          </p:cNvGraphicFramePr>
          <p:nvPr/>
        </p:nvGraphicFramePr>
        <p:xfrm>
          <a:off x="3419475" y="4149725"/>
          <a:ext cx="2035175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2" name="Vergelijking" r:id="rId8" imgW="799920" imgH="393480" progId="Equation.3">
                  <p:embed/>
                </p:oleObj>
              </mc:Choice>
              <mc:Fallback>
                <p:oleObj name="Vergelijking" r:id="rId8" imgW="79992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4149725"/>
                        <a:ext cx="2035175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Text Box 8"/>
          <p:cNvSpPr txBox="1">
            <a:spLocks noChangeArrowheads="1"/>
          </p:cNvSpPr>
          <p:nvPr/>
        </p:nvSpPr>
        <p:spPr bwMode="auto">
          <a:xfrm>
            <a:off x="1260475" y="5400675"/>
            <a:ext cx="7380288" cy="1187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dirty="0">
                <a:solidFill>
                  <a:srgbClr val="FFFFCC"/>
                </a:solidFill>
              </a:rPr>
              <a:t>D can become zero for index of refraction deviating from unity!</a:t>
            </a:r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8534400" y="6461125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12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146521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Modelling: The </a:t>
            </a:r>
            <a:r>
              <a:rPr lang="en-AU" sz="3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Liénard-Wiechert</a:t>
            </a: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potentials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287339" y="1700807"/>
            <a:ext cx="7957070" cy="499526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316" name="Object 3"/>
          <p:cNvGraphicFramePr>
            <a:graphicFrameLocks noChangeAspect="1"/>
          </p:cNvGraphicFramePr>
          <p:nvPr/>
        </p:nvGraphicFramePr>
        <p:xfrm>
          <a:off x="1907704" y="1844824"/>
          <a:ext cx="3040063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44" name="Vergelijking" r:id="rId4" imgW="1231366" imgH="215806" progId="Equation.3">
                  <p:embed/>
                </p:oleObj>
              </mc:Choice>
              <mc:Fallback>
                <p:oleObj name="Vergelijking" r:id="rId4" imgW="1231366" imgH="215806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844824"/>
                        <a:ext cx="3040063" cy="56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Line 4"/>
          <p:cNvSpPr>
            <a:spLocks noChangeShapeType="1"/>
          </p:cNvSpPr>
          <p:nvPr/>
        </p:nvSpPr>
        <p:spPr bwMode="auto">
          <a:xfrm>
            <a:off x="2447925" y="2197100"/>
            <a:ext cx="1588" cy="3959225"/>
          </a:xfrm>
          <a:prstGeom prst="line">
            <a:avLst/>
          </a:prstGeom>
          <a:noFill/>
          <a:ln w="720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3318" name="Line 5"/>
          <p:cNvSpPr>
            <a:spLocks noChangeShapeType="1"/>
          </p:cNvSpPr>
          <p:nvPr/>
        </p:nvSpPr>
        <p:spPr bwMode="auto">
          <a:xfrm>
            <a:off x="2447925" y="3097213"/>
            <a:ext cx="2916238" cy="3060700"/>
          </a:xfrm>
          <a:prstGeom prst="line">
            <a:avLst/>
          </a:prstGeom>
          <a:noFill/>
          <a:ln w="720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3319" name="Line 6"/>
          <p:cNvSpPr>
            <a:spLocks noChangeShapeType="1"/>
          </p:cNvSpPr>
          <p:nvPr/>
        </p:nvSpPr>
        <p:spPr bwMode="auto">
          <a:xfrm flipH="1">
            <a:off x="2443163" y="6156325"/>
            <a:ext cx="5407025" cy="1588"/>
          </a:xfrm>
          <a:prstGeom prst="line">
            <a:avLst/>
          </a:prstGeom>
          <a:noFill/>
          <a:ln w="720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 flipV="1">
            <a:off x="1187450" y="2689225"/>
            <a:ext cx="2519363" cy="360363"/>
          </a:xfrm>
          <a:custGeom>
            <a:avLst/>
            <a:gdLst>
              <a:gd name="T0" fmla="*/ 1259682 w 21600"/>
              <a:gd name="T1" fmla="*/ 0 h 21600"/>
              <a:gd name="T2" fmla="*/ 314920 w 21600"/>
              <a:gd name="T3" fmla="*/ 180182 h 21600"/>
              <a:gd name="T4" fmla="*/ 1259682 w 21600"/>
              <a:gd name="T5" fmla="*/ 90091 h 21600"/>
              <a:gd name="T6" fmla="*/ 2204443 w 21600"/>
              <a:gd name="T7" fmla="*/ 18018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aphicFrame>
        <p:nvGraphicFramePr>
          <p:cNvPr id="13321" name="Object 8"/>
          <p:cNvGraphicFramePr>
            <a:graphicFrameLocks noChangeAspect="1"/>
          </p:cNvGraphicFramePr>
          <p:nvPr/>
        </p:nvGraphicFramePr>
        <p:xfrm>
          <a:off x="5652120" y="2924944"/>
          <a:ext cx="2366962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45" name="Vergelijking" r:id="rId6" imgW="1066800" imgH="457200" progId="Equation.3">
                  <p:embed/>
                </p:oleObj>
              </mc:Choice>
              <mc:Fallback>
                <p:oleObj name="Vergelijking" r:id="rId6" imgW="106680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2924944"/>
                        <a:ext cx="2366962" cy="1206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2" name="Object 9"/>
          <p:cNvGraphicFramePr>
            <a:graphicFrameLocks noChangeAspect="1"/>
          </p:cNvGraphicFramePr>
          <p:nvPr/>
        </p:nvGraphicFramePr>
        <p:xfrm>
          <a:off x="2555875" y="3536950"/>
          <a:ext cx="2921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46" r:id="rId8" imgW="144436" imgH="216646" progId="Equation.3">
                  <p:embed/>
                </p:oleObj>
              </mc:Choice>
              <mc:Fallback>
                <p:oleObj r:id="rId8" imgW="144436" imgH="216646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3536950"/>
                        <a:ext cx="292100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Text Box 10"/>
          <p:cNvSpPr txBox="1">
            <a:spLocks noChangeArrowheads="1"/>
          </p:cNvSpPr>
          <p:nvPr/>
        </p:nvSpPr>
        <p:spPr bwMode="auto">
          <a:xfrm>
            <a:off x="5256213" y="5400675"/>
            <a:ext cx="2519362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>
                <a:solidFill>
                  <a:srgbClr val="000000"/>
                </a:solidFill>
              </a:rPr>
              <a:t>Observer</a:t>
            </a:r>
          </a:p>
        </p:txBody>
      </p:sp>
      <p:sp>
        <p:nvSpPr>
          <p:cNvPr id="13324" name="Text Box 11"/>
          <p:cNvSpPr txBox="1">
            <a:spLocks noChangeArrowheads="1"/>
          </p:cNvSpPr>
          <p:nvPr/>
        </p:nvSpPr>
        <p:spPr bwMode="auto">
          <a:xfrm>
            <a:off x="8391525" y="6497638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13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325" name="AutoShape 12"/>
          <p:cNvSpPr>
            <a:spLocks noChangeArrowheads="1"/>
          </p:cNvSpPr>
          <p:nvPr/>
        </p:nvSpPr>
        <p:spPr bwMode="auto">
          <a:xfrm>
            <a:off x="5220072" y="1268760"/>
            <a:ext cx="3635375" cy="11874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326" name="Object 13"/>
          <p:cNvGraphicFramePr>
            <a:graphicFrameLocks noChangeAspect="1"/>
          </p:cNvGraphicFramePr>
          <p:nvPr/>
        </p:nvGraphicFramePr>
        <p:xfrm>
          <a:off x="6084168" y="1340768"/>
          <a:ext cx="2035175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47" name="Vergelijking" r:id="rId10" imgW="799753" imgH="393529" progId="Equation.3">
                  <p:embed/>
                </p:oleObj>
              </mc:Choice>
              <mc:Fallback>
                <p:oleObj name="Vergelijking" r:id="rId10" imgW="799753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340768"/>
                        <a:ext cx="2035175" cy="1001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9" name="Object 3"/>
          <p:cNvGraphicFramePr>
            <a:graphicFrameLocks noChangeAspect="1"/>
          </p:cNvGraphicFramePr>
          <p:nvPr/>
        </p:nvGraphicFramePr>
        <p:xfrm>
          <a:off x="3924300" y="4076700"/>
          <a:ext cx="376238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48" name="Vergelijking" r:id="rId12" imgW="152280" imgH="177480" progId="Equation.3">
                  <p:embed/>
                </p:oleObj>
              </mc:Choice>
              <mc:Fallback>
                <p:oleObj name="Vergelijking" r:id="rId12" imgW="152280" imgH="177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4076700"/>
                        <a:ext cx="376238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Retarded distance D(1)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3131840" y="623731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100 m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1331640" y="45091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4 km</a:t>
            </a:r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2"/>
          <p:cNvSpPr>
            <a:spLocks noChangeArrowheads="1"/>
          </p:cNvSpPr>
          <p:nvPr/>
        </p:nvSpPr>
        <p:spPr bwMode="auto">
          <a:xfrm>
            <a:off x="252413" y="1260475"/>
            <a:ext cx="2484437" cy="1511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340" name="Object 3"/>
          <p:cNvGraphicFramePr>
            <a:graphicFrameLocks noChangeAspect="1"/>
          </p:cNvGraphicFramePr>
          <p:nvPr/>
        </p:nvGraphicFramePr>
        <p:xfrm>
          <a:off x="628650" y="1435100"/>
          <a:ext cx="2008188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8" name="Vergelijking" r:id="rId4" imgW="685800" imgH="393480" progId="Equation.3">
                  <p:embed/>
                </p:oleObj>
              </mc:Choice>
              <mc:Fallback>
                <p:oleObj name="Vergelijking" r:id="rId4" imgW="68580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1435100"/>
                        <a:ext cx="2008188" cy="1085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534400" y="6461125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14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9725" y="1439863"/>
            <a:ext cx="5759450" cy="4859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0" y="3419475"/>
            <a:ext cx="2879725" cy="2039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dirty="0">
                <a:solidFill>
                  <a:srgbClr val="FFFFFF"/>
                </a:solidFill>
              </a:rPr>
              <a:t>t': emission time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dirty="0">
                <a:solidFill>
                  <a:srgbClr val="FFFFFF"/>
                </a:solidFill>
              </a:rPr>
              <a:t>t: observer time </a:t>
            </a:r>
          </a:p>
        </p:txBody>
      </p:sp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Retarded distance D(2)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2"/>
          <p:cNvSpPr>
            <a:spLocks noChangeArrowheads="1"/>
          </p:cNvSpPr>
          <p:nvPr/>
        </p:nvSpPr>
        <p:spPr bwMode="auto">
          <a:xfrm>
            <a:off x="252413" y="1260475"/>
            <a:ext cx="2484437" cy="1511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8534400" y="6453188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14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graphicFrame>
        <p:nvGraphicFramePr>
          <p:cNvPr id="15365" name="Object 4"/>
          <p:cNvGraphicFramePr>
            <a:graphicFrameLocks noChangeAspect="1"/>
          </p:cNvGraphicFramePr>
          <p:nvPr/>
        </p:nvGraphicFramePr>
        <p:xfrm>
          <a:off x="561975" y="1439863"/>
          <a:ext cx="2143125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2" r:id="rId4" imgW="732600" imgH="390960" progId="Equation.3">
                  <p:embed/>
                </p:oleObj>
              </mc:Choice>
              <mc:Fallback>
                <p:oleObj r:id="rId4" imgW="732600" imgH="390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1439863"/>
                        <a:ext cx="2143125" cy="1076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9725" y="1439863"/>
            <a:ext cx="5759450" cy="4859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179388" y="3421063"/>
            <a:ext cx="2879725" cy="203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>
                <a:solidFill>
                  <a:srgbClr val="FFFFFF"/>
                </a:solidFill>
              </a:rPr>
              <a:t>t': emission time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>
                <a:solidFill>
                  <a:srgbClr val="FFFFFF"/>
                </a:solidFill>
              </a:rPr>
              <a:t>t: observer time </a:t>
            </a:r>
          </a:p>
        </p:txBody>
      </p:sp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Retarded distance D(2)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AutoShape 2"/>
          <p:cNvSpPr>
            <a:spLocks noChangeArrowheads="1"/>
          </p:cNvSpPr>
          <p:nvPr/>
        </p:nvSpPr>
        <p:spPr bwMode="auto">
          <a:xfrm>
            <a:off x="252413" y="1260475"/>
            <a:ext cx="2484437" cy="1511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8534400" y="6453188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14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graphicFrame>
        <p:nvGraphicFramePr>
          <p:cNvPr id="16389" name="Object 4"/>
          <p:cNvGraphicFramePr>
            <a:graphicFrameLocks noChangeAspect="1"/>
          </p:cNvGraphicFramePr>
          <p:nvPr/>
        </p:nvGraphicFramePr>
        <p:xfrm>
          <a:off x="561975" y="1439863"/>
          <a:ext cx="2143125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6" r:id="rId4" imgW="732600" imgH="390960" progId="Equation.3">
                  <p:embed/>
                </p:oleObj>
              </mc:Choice>
              <mc:Fallback>
                <p:oleObj r:id="rId4" imgW="732600" imgH="390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1439863"/>
                        <a:ext cx="2143125" cy="1076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213" y="1449388"/>
            <a:ext cx="5691187" cy="4859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0" y="3421063"/>
            <a:ext cx="2879725" cy="203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>
                <a:solidFill>
                  <a:srgbClr val="FFFFFF"/>
                </a:solidFill>
              </a:rPr>
              <a:t>t': emission time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>
                <a:solidFill>
                  <a:srgbClr val="FFFFFF"/>
                </a:solidFill>
              </a:rPr>
              <a:t>t: observer time </a:t>
            </a:r>
          </a:p>
        </p:txBody>
      </p:sp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Retarded distance D(2)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AutoShape 2"/>
          <p:cNvSpPr>
            <a:spLocks noChangeArrowheads="1"/>
          </p:cNvSpPr>
          <p:nvPr/>
        </p:nvSpPr>
        <p:spPr bwMode="auto">
          <a:xfrm>
            <a:off x="252413" y="1260475"/>
            <a:ext cx="2484437" cy="1511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8534400" y="6453188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14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graphicFrame>
        <p:nvGraphicFramePr>
          <p:cNvPr id="17413" name="Object 4"/>
          <p:cNvGraphicFramePr>
            <a:graphicFrameLocks noChangeAspect="1"/>
          </p:cNvGraphicFramePr>
          <p:nvPr/>
        </p:nvGraphicFramePr>
        <p:xfrm>
          <a:off x="561975" y="1439863"/>
          <a:ext cx="2143125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0" r:id="rId4" imgW="732600" imgH="390960" progId="Equation.3">
                  <p:embed/>
                </p:oleObj>
              </mc:Choice>
              <mc:Fallback>
                <p:oleObj r:id="rId4" imgW="732600" imgH="390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1439863"/>
                        <a:ext cx="2143125" cy="1076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213" y="1438275"/>
            <a:ext cx="5759450" cy="487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0" y="3421063"/>
            <a:ext cx="2879725" cy="203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>
                <a:solidFill>
                  <a:srgbClr val="FFFFFF"/>
                </a:solidFill>
              </a:rPr>
              <a:t>t': emission time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>
                <a:solidFill>
                  <a:srgbClr val="FFFFFF"/>
                </a:solidFill>
              </a:rPr>
              <a:t>t: observer time </a:t>
            </a:r>
          </a:p>
        </p:txBody>
      </p:sp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Retarded distance D(2)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252413" y="1260475"/>
            <a:ext cx="2484437" cy="1511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561975" y="1439863"/>
          <a:ext cx="2143125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14" r:id="rId3" imgW="732600" imgH="390960" progId="Equation.3">
                  <p:embed/>
                </p:oleObj>
              </mc:Choice>
              <mc:Fallback>
                <p:oleObj r:id="rId3" imgW="732600" imgH="390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1439863"/>
                        <a:ext cx="2143125" cy="1076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1438275"/>
            <a:ext cx="5759450" cy="487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0" y="3421063"/>
            <a:ext cx="2879725" cy="203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t': emission time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t: observer time 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8534400" y="6308725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0" dirty="0" smtClean="0">
                <a:solidFill>
                  <a:srgbClr val="FFFFFF"/>
                </a:solidFill>
                <a:latin typeface="Verdana" pitchFamily="34" charset="0"/>
              </a:rPr>
              <a:t>14</a:t>
            </a:r>
            <a:endParaRPr lang="en-US" sz="2000" b="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 rot="16200000">
            <a:off x="2602707" y="3671094"/>
            <a:ext cx="1027112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-t’(</a:t>
            </a:r>
            <a:r>
              <a:rPr kumimoji="0" lang="el-G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μ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s)</a:t>
            </a: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TextBox 8"/>
          <p:cNvSpPr txBox="1">
            <a:spLocks noChangeArrowheads="1"/>
          </p:cNvSpPr>
          <p:nvPr/>
        </p:nvSpPr>
        <p:spPr bwMode="auto">
          <a:xfrm>
            <a:off x="5416550" y="5876925"/>
            <a:ext cx="1027113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t(</a:t>
            </a:r>
            <a:r>
              <a:rPr kumimoji="0" lang="el-G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μ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s)</a:t>
            </a: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5435600" y="1444625"/>
            <a:ext cx="1223963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</a:t>
            </a:r>
            <a:r>
              <a:rPr kumimoji="0" lang="en-US" sz="20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·10</a:t>
            </a:r>
            <a:r>
              <a:rPr kumimoji="0" lang="en-US" sz="2000" b="0" i="0" u="none" strike="noStrike" kern="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-11</a:t>
            </a:r>
            <a:endParaRPr kumimoji="0" lang="en-US" sz="2000" b="0" i="0" u="none" strike="noStrike" kern="0" cap="none" spc="0" normalizeH="0" baseline="30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29" name="Rechte verbindingslijn met pijl 10"/>
          <p:cNvCxnSpPr>
            <a:cxnSpLocks noChangeShapeType="1"/>
          </p:cNvCxnSpPr>
          <p:nvPr/>
        </p:nvCxnSpPr>
        <p:spPr bwMode="auto">
          <a:xfrm>
            <a:off x="4921250" y="3068638"/>
            <a:ext cx="0" cy="2592387"/>
          </a:xfrm>
          <a:prstGeom prst="straightConnector1">
            <a:avLst/>
          </a:prstGeom>
          <a:noFill/>
          <a:ln w="34925" algn="ctr">
            <a:solidFill>
              <a:srgbClr val="0000FF"/>
            </a:solidFill>
            <a:prstDash val="sysDash"/>
            <a:round/>
            <a:headEnd/>
            <a:tailEnd type="arrow" w="med" len="med"/>
          </a:ln>
          <a:effectLst/>
        </p:spPr>
      </p:cxnSp>
      <p:graphicFrame>
        <p:nvGraphicFramePr>
          <p:cNvPr id="30" name="Object 11"/>
          <p:cNvGraphicFramePr>
            <a:graphicFrameLocks noChangeAspect="1"/>
          </p:cNvGraphicFramePr>
          <p:nvPr/>
        </p:nvGraphicFramePr>
        <p:xfrm>
          <a:off x="3784600" y="5013325"/>
          <a:ext cx="1074738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15" name="Vergelijking" r:id="rId6" imgW="609336" imgH="253890" progId="Equation.3">
                  <p:embed/>
                </p:oleObj>
              </mc:Choice>
              <mc:Fallback>
                <p:oleObj name="Vergelijking" r:id="rId6" imgW="609336" imgH="25389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4600" y="5013325"/>
                        <a:ext cx="1074738" cy="447675"/>
                      </a:xfrm>
                      <a:prstGeom prst="rect">
                        <a:avLst/>
                      </a:prstGeom>
                      <a:solidFill>
                        <a:srgbClr val="0000FF">
                          <a:alpha val="2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Rechte verbindingslijn met pijl 12"/>
          <p:cNvCxnSpPr>
            <a:cxnSpLocks noChangeShapeType="1"/>
          </p:cNvCxnSpPr>
          <p:nvPr/>
        </p:nvCxnSpPr>
        <p:spPr bwMode="auto">
          <a:xfrm flipH="1">
            <a:off x="5105400" y="3141663"/>
            <a:ext cx="0" cy="2519362"/>
          </a:xfrm>
          <a:prstGeom prst="straightConnector1">
            <a:avLst/>
          </a:prstGeom>
          <a:noFill/>
          <a:ln w="34925" algn="ctr">
            <a:solidFill>
              <a:srgbClr val="CC00CC"/>
            </a:solidFill>
            <a:prstDash val="sysDot"/>
            <a:round/>
            <a:headEnd/>
            <a:tailEnd type="arrow" w="med" len="med"/>
          </a:ln>
          <a:effectLst/>
        </p:spPr>
      </p:cxnSp>
      <p:graphicFrame>
        <p:nvGraphicFramePr>
          <p:cNvPr id="32" name="Object 13"/>
          <p:cNvGraphicFramePr>
            <a:graphicFrameLocks noChangeAspect="1"/>
          </p:cNvGraphicFramePr>
          <p:nvPr/>
        </p:nvGraphicFramePr>
        <p:xfrm>
          <a:off x="5162550" y="4868863"/>
          <a:ext cx="1073150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16" name="Vergelijking" r:id="rId8" imgW="609336" imgH="253890" progId="Equation.3">
                  <p:embed/>
                </p:oleObj>
              </mc:Choice>
              <mc:Fallback>
                <p:oleObj name="Vergelijking" r:id="rId8" imgW="609336" imgH="25389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2550" y="4868863"/>
                        <a:ext cx="1073150" cy="449262"/>
                      </a:xfrm>
                      <a:prstGeom prst="rect">
                        <a:avLst/>
                      </a:prstGeom>
                      <a:solidFill>
                        <a:srgbClr val="CC00CC">
                          <a:alpha val="2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Ovaal 14"/>
          <p:cNvSpPr>
            <a:spLocks noChangeArrowheads="1"/>
          </p:cNvSpPr>
          <p:nvPr/>
        </p:nvSpPr>
        <p:spPr bwMode="auto">
          <a:xfrm>
            <a:off x="4878388" y="3006725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Ovaal 15"/>
          <p:cNvSpPr>
            <a:spLocks noChangeArrowheads="1"/>
          </p:cNvSpPr>
          <p:nvPr/>
        </p:nvSpPr>
        <p:spPr bwMode="auto">
          <a:xfrm>
            <a:off x="5068888" y="3141663"/>
            <a:ext cx="71437" cy="71437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Ovaal 16"/>
          <p:cNvSpPr>
            <a:spLocks noChangeArrowheads="1"/>
          </p:cNvSpPr>
          <p:nvPr/>
        </p:nvSpPr>
        <p:spPr bwMode="auto">
          <a:xfrm>
            <a:off x="6372225" y="3141663"/>
            <a:ext cx="71438" cy="71437"/>
          </a:xfrm>
          <a:prstGeom prst="ellipse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36" name="Object 17"/>
          <p:cNvGraphicFramePr>
            <a:graphicFrameLocks noChangeAspect="1"/>
          </p:cNvGraphicFramePr>
          <p:nvPr/>
        </p:nvGraphicFramePr>
        <p:xfrm>
          <a:off x="6516688" y="2981325"/>
          <a:ext cx="935037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17" name="Vergelijking" r:id="rId10" imgW="393359" imgH="177646" progId="Equation.3">
                  <p:embed/>
                </p:oleObj>
              </mc:Choice>
              <mc:Fallback>
                <p:oleObj name="Vergelijking" r:id="rId10" imgW="393359" imgH="177646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2981325"/>
                        <a:ext cx="935037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Retarded distance D(2)</a:t>
            </a:r>
          </a:p>
        </p:txBody>
      </p:sp>
      <p:pic>
        <p:nvPicPr>
          <p:cNvPr id="19" name="Picture 4" descr="http://strangesounds.org/wp-content/uploads/2013/08/sonic-boom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05105" y="4966803"/>
            <a:ext cx="1738108" cy="1341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-27384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Why do we study high energy cosmic rays and neutrinos?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6555" y="1484784"/>
            <a:ext cx="8424936" cy="5965825"/>
          </a:xfrm>
        </p:spPr>
        <p:txBody>
          <a:bodyPr>
            <a:normAutofit/>
          </a:bodyPr>
          <a:lstStyle/>
          <a:p>
            <a:pPr marL="339725" indent="-339725"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800" b="1" dirty="0" smtClean="0">
                <a:solidFill>
                  <a:srgbClr val="FFC000"/>
                </a:solidFill>
              </a:rPr>
              <a:t>Origin</a:t>
            </a:r>
            <a:r>
              <a:rPr lang="en-US" sz="2800" dirty="0" smtClean="0"/>
              <a:t> of cosmic rays at the highest energies and their </a:t>
            </a:r>
            <a:r>
              <a:rPr lang="en-US" sz="2800" b="1" dirty="0" smtClean="0">
                <a:solidFill>
                  <a:srgbClr val="FFC000"/>
                </a:solidFill>
              </a:rPr>
              <a:t>acceleration mechanism still unknown</a:t>
            </a:r>
            <a:r>
              <a:rPr lang="en-US" sz="2800" dirty="0" smtClean="0"/>
              <a:t>:</a:t>
            </a:r>
          </a:p>
          <a:p>
            <a:pPr marL="339725" indent="-339725">
              <a:buClr>
                <a:srgbClr val="FFFFCC"/>
              </a:buClr>
              <a:buSzPct val="6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800" dirty="0" smtClean="0"/>
              <a:t>   </a:t>
            </a:r>
            <a:r>
              <a:rPr lang="en-US" sz="2800" b="1" i="1" dirty="0" smtClean="0"/>
              <a:t>AGN, GRB, Exotic decay?</a:t>
            </a:r>
          </a:p>
          <a:p>
            <a:pPr marL="339725" indent="-339725"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sz="2800" dirty="0" smtClean="0"/>
          </a:p>
          <a:p>
            <a:pPr marL="339725" indent="-339725"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800" dirty="0" smtClean="0"/>
              <a:t>Do we see the </a:t>
            </a:r>
            <a:r>
              <a:rPr lang="en-US" sz="2800" b="1" i="1" dirty="0" smtClean="0">
                <a:solidFill>
                  <a:srgbClr val="FFC000"/>
                </a:solidFill>
              </a:rPr>
              <a:t>GZK</a:t>
            </a:r>
            <a:r>
              <a:rPr lang="en-US" sz="2800" dirty="0" smtClean="0"/>
              <a:t> effect?</a:t>
            </a:r>
          </a:p>
          <a:p>
            <a:pPr marL="339725" indent="-339725">
              <a:buClr>
                <a:srgbClr val="FFFFCC"/>
              </a:buClr>
              <a:buSzPct val="6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sz="2800" b="1" i="1" dirty="0" smtClean="0"/>
          </a:p>
          <a:p>
            <a:pPr marL="339725" indent="-339725"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800" dirty="0" smtClean="0"/>
              <a:t>Cascade </a:t>
            </a:r>
            <a:r>
              <a:rPr lang="en-US" sz="2800" b="1" dirty="0" smtClean="0">
                <a:solidFill>
                  <a:srgbClr val="FFC000"/>
                </a:solidFill>
              </a:rPr>
              <a:t>physics</a:t>
            </a:r>
            <a:r>
              <a:rPr lang="en-US" sz="2800" dirty="0" smtClean="0"/>
              <a:t>:</a:t>
            </a:r>
          </a:p>
          <a:p>
            <a:pPr marL="339725" indent="-339725">
              <a:buClr>
                <a:srgbClr val="FFFFCC"/>
              </a:buClr>
              <a:buSzPct val="6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800" dirty="0" smtClean="0"/>
              <a:t>   </a:t>
            </a:r>
            <a:r>
              <a:rPr lang="en-US" sz="2800" b="1" i="1" dirty="0" smtClean="0"/>
              <a:t>E&gt;E(LHC), </a:t>
            </a:r>
            <a:r>
              <a:rPr lang="en-US" sz="2800" b="1" i="1" dirty="0" smtClean="0">
                <a:solidFill>
                  <a:srgbClr val="FFC000"/>
                </a:solidFill>
              </a:rPr>
              <a:t>new physics</a:t>
            </a:r>
            <a:r>
              <a:rPr lang="en-US" sz="2800" b="1" i="1" dirty="0" smtClean="0"/>
              <a:t>…?</a:t>
            </a:r>
            <a:endParaRPr lang="en-US" sz="2800" dirty="0" smtClean="0"/>
          </a:p>
          <a:p>
            <a:pPr marL="339725" indent="-339725" eaLnBrk="1" hangingPunct="1">
              <a:buClr>
                <a:srgbClr val="FFFFCC"/>
              </a:buClr>
              <a:buSzPct val="60000"/>
              <a:buFont typeface="Wingdings" pitchFamily="2" charset="2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sz="2300" dirty="0" smtClean="0"/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8391525" y="6208713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" name="Picture 10" descr="http://www.spacetelescope.org/static/archives/images/screen/opo9901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2089" y="2492896"/>
            <a:ext cx="2115800" cy="2160240"/>
          </a:xfrm>
          <a:prstGeom prst="rect">
            <a:avLst/>
          </a:prstGeom>
          <a:noFill/>
        </p:spPr>
      </p:pic>
      <p:pic>
        <p:nvPicPr>
          <p:cNvPr id="6" name="Picture 4" descr="ag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437112"/>
            <a:ext cx="1944216" cy="204706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6932" y="3026742"/>
            <a:ext cx="3424238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395" y="2887042"/>
            <a:ext cx="3656012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146620" y="1663079"/>
            <a:ext cx="2655887" cy="822325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1" hangingPunct="1">
              <a:buClrTx/>
              <a:buSzTx/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Sharp edge of shower front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6699820" y="2455242"/>
            <a:ext cx="2278062" cy="4572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1" hangingPunct="1">
              <a:buClrTx/>
              <a:buSzTx/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Shower max</a:t>
            </a:r>
          </a:p>
        </p:txBody>
      </p:sp>
      <p:cxnSp>
        <p:nvCxnSpPr>
          <p:cNvPr id="6" name="Straight Arrow Connector 10"/>
          <p:cNvCxnSpPr>
            <a:cxnSpLocks noChangeShapeType="1"/>
            <a:stCxn id="5" idx="2"/>
          </p:cNvCxnSpPr>
          <p:nvPr/>
        </p:nvCxnSpPr>
        <p:spPr bwMode="auto">
          <a:xfrm flipH="1">
            <a:off x="6855395" y="2912442"/>
            <a:ext cx="984250" cy="1127125"/>
          </a:xfrm>
          <a:prstGeom prst="straightConnector1">
            <a:avLst/>
          </a:prstGeom>
          <a:noFill/>
          <a:ln w="762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7" name="Straight Arrow Connector 14"/>
          <p:cNvCxnSpPr>
            <a:cxnSpLocks noChangeShapeType="1"/>
            <a:stCxn id="14" idx="2"/>
          </p:cNvCxnSpPr>
          <p:nvPr/>
        </p:nvCxnSpPr>
        <p:spPr bwMode="auto">
          <a:xfrm>
            <a:off x="5723507" y="2526679"/>
            <a:ext cx="830263" cy="2211388"/>
          </a:xfrm>
          <a:prstGeom prst="straightConnector1">
            <a:avLst/>
          </a:prstGeom>
          <a:noFill/>
          <a:ln w="76200" algn="ctr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75182" y="999504"/>
            <a:ext cx="45354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2800" b="1" dirty="0"/>
              <a:t>Cherenkov distance: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261170" y="2285379"/>
            <a:ext cx="2278062" cy="4572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1" hangingPunct="1">
              <a:buClrTx/>
              <a:buSzTx/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Particle max</a:t>
            </a:r>
          </a:p>
        </p:txBody>
      </p:sp>
      <p:cxnSp>
        <p:nvCxnSpPr>
          <p:cNvPr id="10" name="Straight Arrow Connector 10"/>
          <p:cNvCxnSpPr>
            <a:cxnSpLocks noChangeShapeType="1"/>
            <a:stCxn id="9" idx="1"/>
          </p:cNvCxnSpPr>
          <p:nvPr/>
        </p:nvCxnSpPr>
        <p:spPr bwMode="auto">
          <a:xfrm>
            <a:off x="2261170" y="2513979"/>
            <a:ext cx="92075" cy="1112838"/>
          </a:xfrm>
          <a:prstGeom prst="straightConnector1">
            <a:avLst/>
          </a:prstGeom>
          <a:noFill/>
          <a:ln w="762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11" name="Straight Arrow Connector 14"/>
          <p:cNvCxnSpPr>
            <a:cxnSpLocks noChangeShapeType="1"/>
            <a:stCxn id="4" idx="2"/>
          </p:cNvCxnSpPr>
          <p:nvPr/>
        </p:nvCxnSpPr>
        <p:spPr bwMode="auto">
          <a:xfrm>
            <a:off x="1475357" y="2485404"/>
            <a:ext cx="803275" cy="1625600"/>
          </a:xfrm>
          <a:prstGeom prst="straightConnector1">
            <a:avLst/>
          </a:prstGeom>
          <a:noFill/>
          <a:ln w="76200" algn="ctr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4467795" y="799479"/>
            <a:ext cx="45354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2800" b="1" dirty="0"/>
              <a:t>Far from the Cherenkov distance: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8604448" y="6309320"/>
            <a:ext cx="609600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0" dirty="0" smtClean="0">
                <a:solidFill>
                  <a:srgbClr val="FFFFFF"/>
                </a:solidFill>
                <a:latin typeface="Verdana" pitchFamily="34" charset="0"/>
              </a:rPr>
              <a:t>15</a:t>
            </a:r>
            <a:endParaRPr lang="en-US" sz="2000" b="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394770" y="1696417"/>
            <a:ext cx="2655887" cy="83026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1" hangingPunct="1">
              <a:buClrTx/>
              <a:buSzTx/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Shower profile pre shower max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099370" y="5047629"/>
            <a:ext cx="719137" cy="431800"/>
          </a:xfrm>
          <a:prstGeom prst="rect">
            <a:avLst/>
          </a:prstGeom>
          <a:solidFill>
            <a:srgbClr val="00B8FF">
              <a:alpha val="2901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7707882" y="5192092"/>
            <a:ext cx="719138" cy="431800"/>
          </a:xfrm>
          <a:prstGeom prst="rect">
            <a:avLst/>
          </a:prstGeom>
          <a:solidFill>
            <a:srgbClr val="00B8FF">
              <a:alpha val="2901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7" name="Rectangle 1"/>
          <p:cNvSpPr txBox="1">
            <a:spLocks noChangeArrowheads="1"/>
          </p:cNvSpPr>
          <p:nvPr/>
        </p:nvSpPr>
        <p:spPr>
          <a:xfrm>
            <a:off x="395536" y="0"/>
            <a:ext cx="8228013" cy="13382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General pulse shape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146521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Data vs Simulation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4462" y="1556792"/>
            <a:ext cx="8999538" cy="5965825"/>
          </a:xfrm>
        </p:spPr>
        <p:txBody>
          <a:bodyPr>
            <a:normAutofit/>
          </a:bodyPr>
          <a:lstStyle/>
          <a:p>
            <a:pPr marL="339725" indent="-339725"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3200" dirty="0" smtClean="0"/>
              <a:t>Can we observe </a:t>
            </a:r>
            <a:r>
              <a:rPr lang="en-US" sz="3200" dirty="0" smtClean="0">
                <a:solidFill>
                  <a:srgbClr val="FFC000"/>
                </a:solidFill>
              </a:rPr>
              <a:t>Cherenkov effects</a:t>
            </a:r>
            <a:r>
              <a:rPr lang="en-US" sz="3200" dirty="0" smtClean="0"/>
              <a:t> in radio emission from air showers?</a:t>
            </a:r>
          </a:p>
          <a:p>
            <a:pPr marL="339725" indent="-339725"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sz="3200" dirty="0" smtClean="0"/>
          </a:p>
          <a:p>
            <a:pPr marL="339725" indent="-339725"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3200" dirty="0" smtClean="0"/>
              <a:t>Can we observe and distinguish the different emission mechanisms:</a:t>
            </a:r>
          </a:p>
          <a:p>
            <a:pPr marL="339725" indent="-339725">
              <a:buClr>
                <a:srgbClr val="FFFFCC"/>
              </a:buClr>
              <a:buSzPct val="60000"/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3200" b="1" i="1" dirty="0" smtClean="0">
                <a:solidFill>
                  <a:srgbClr val="FFC000"/>
                </a:solidFill>
              </a:rPr>
              <a:t>Geomagnetic emission</a:t>
            </a:r>
          </a:p>
          <a:p>
            <a:pPr marL="339725" indent="-339725">
              <a:buClr>
                <a:srgbClr val="FFFFCC"/>
              </a:buClr>
              <a:buSzPct val="60000"/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3200" b="1" i="1" dirty="0" smtClean="0">
                <a:solidFill>
                  <a:srgbClr val="FFC000"/>
                </a:solidFill>
              </a:rPr>
              <a:t>Charge-excess emission</a:t>
            </a:r>
          </a:p>
          <a:p>
            <a:pPr marL="339725" indent="-339725">
              <a:buClr>
                <a:srgbClr val="FFFFCC"/>
              </a:buClr>
              <a:buSzPct val="6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sz="3200" b="1" i="1" dirty="0" smtClean="0"/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8534400" y="6400272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16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2627784" y="112474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err="1" smtClean="0">
                <a:solidFill>
                  <a:srgbClr val="21FF26"/>
                </a:solidFill>
              </a:rPr>
              <a:t>Well</a:t>
            </a:r>
            <a:r>
              <a:rPr lang="nl-NL" sz="3600" dirty="0" smtClean="0">
                <a:solidFill>
                  <a:srgbClr val="21FF26"/>
                </a:solidFill>
              </a:rPr>
              <a:t> </a:t>
            </a:r>
            <a:r>
              <a:rPr lang="nl-NL" sz="3600" dirty="0" err="1" smtClean="0">
                <a:solidFill>
                  <a:srgbClr val="21FF26"/>
                </a:solidFill>
              </a:rPr>
              <a:t>established</a:t>
            </a:r>
            <a:r>
              <a:rPr lang="nl-NL" sz="3600" dirty="0" smtClean="0">
                <a:solidFill>
                  <a:srgbClr val="21FF26"/>
                </a:solidFill>
              </a:rPr>
              <a:t>!!</a:t>
            </a:r>
            <a:endParaRPr lang="nl-NL" sz="3600" dirty="0">
              <a:solidFill>
                <a:srgbClr val="21FF26"/>
              </a:solidFill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96952"/>
            <a:ext cx="2736304" cy="26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79512" y="5662989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B. Revenu </a:t>
            </a:r>
            <a:r>
              <a:rPr lang="nl-NL" b="1" dirty="0" smtClean="0"/>
              <a:t>CODALEMA</a:t>
            </a:r>
            <a:r>
              <a:rPr lang="nl-NL" dirty="0" smtClean="0"/>
              <a:t>, http://arxiv.org/abs/0906.2832</a:t>
            </a:r>
            <a:endParaRPr lang="nl-NL" dirty="0"/>
          </a:p>
        </p:txBody>
      </p:sp>
      <p:sp>
        <p:nvSpPr>
          <p:cNvPr id="7" name="Ovaal 6"/>
          <p:cNvSpPr/>
          <p:nvPr/>
        </p:nvSpPr>
        <p:spPr>
          <a:xfrm>
            <a:off x="1547664" y="4509120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772816"/>
            <a:ext cx="3024304" cy="21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3059832" y="4006805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Tim </a:t>
            </a:r>
            <a:r>
              <a:rPr lang="nl-NL" dirty="0" err="1" smtClean="0"/>
              <a:t>Huege</a:t>
            </a:r>
            <a:r>
              <a:rPr lang="nl-NL" dirty="0" smtClean="0"/>
              <a:t>, </a:t>
            </a:r>
            <a:r>
              <a:rPr lang="nl-NL" b="1" dirty="0" smtClean="0"/>
              <a:t>LOPES</a:t>
            </a:r>
            <a:r>
              <a:rPr lang="nl-NL" dirty="0" smtClean="0"/>
              <a:t>, http://arxiv.org/pdf/</a:t>
            </a:r>
          </a:p>
          <a:p>
            <a:r>
              <a:rPr lang="nl-NL" dirty="0" smtClean="0"/>
              <a:t>1009.0345</a:t>
            </a:r>
            <a:endParaRPr lang="nl-NL" dirty="0"/>
          </a:p>
        </p:txBody>
      </p:sp>
      <p:sp>
        <p:nvSpPr>
          <p:cNvPr id="10" name="Rechthoek 9"/>
          <p:cNvSpPr/>
          <p:nvPr/>
        </p:nvSpPr>
        <p:spPr>
          <a:xfrm>
            <a:off x="4572000" y="56612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 smtClean="0"/>
              <a:t>H. Schoorlemmer, </a:t>
            </a:r>
            <a:r>
              <a:rPr lang="nl-NL" b="1" dirty="0" smtClean="0"/>
              <a:t>Pierre </a:t>
            </a:r>
            <a:r>
              <a:rPr lang="nl-NL" b="1" dirty="0" err="1" smtClean="0"/>
              <a:t>Auger</a:t>
            </a:r>
            <a:r>
              <a:rPr lang="nl-NL" b="1" dirty="0" smtClean="0"/>
              <a:t> </a:t>
            </a:r>
            <a:r>
              <a:rPr lang="nl-NL" b="1" dirty="0" err="1" smtClean="0"/>
              <a:t>Collaboration</a:t>
            </a:r>
            <a:r>
              <a:rPr lang="nl-NL" b="1" dirty="0" smtClean="0"/>
              <a:t>, </a:t>
            </a:r>
            <a:r>
              <a:rPr lang="nl-NL" dirty="0" err="1" smtClean="0"/>
              <a:t>Nucl.Instrum.Meth</a:t>
            </a:r>
            <a:r>
              <a:rPr lang="nl-NL" dirty="0" smtClean="0"/>
              <a:t>. A662 (2012) S134-S137</a:t>
            </a:r>
            <a:endParaRPr lang="nl-NL" dirty="0"/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286310"/>
            <a:ext cx="3240360" cy="233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-900608" y="-99392"/>
            <a:ext cx="11124728" cy="13382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Example: The emission mechanisms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Geomagnetic emission</a:t>
            </a:r>
            <a:endParaRPr kumimoji="0" lang="en-AU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8465231" y="6393018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17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"/>
          <p:cNvSpPr txBox="1">
            <a:spLocks noChangeArrowheads="1"/>
          </p:cNvSpPr>
          <p:nvPr/>
        </p:nvSpPr>
        <p:spPr>
          <a:xfrm>
            <a:off x="0" y="-141511"/>
            <a:ext cx="9144000" cy="13382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Results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Cherenkov effects + Emission mechanisms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Slide from </a:t>
            </a:r>
            <a:r>
              <a:rPr kumimoji="0" lang="en-A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Stijn</a:t>
            </a:r>
            <a:r>
              <a:rPr kumimoji="0" lang="en-A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</a:t>
            </a:r>
            <a:r>
              <a:rPr kumimoji="0" lang="en-A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Buitink</a:t>
            </a:r>
            <a:r>
              <a:rPr kumimoji="0" lang="en-A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@ ARENA 2016 conference</a:t>
            </a:r>
          </a:p>
        </p:txBody>
      </p: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8570912" y="6430257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18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121" y="1506529"/>
            <a:ext cx="6867300" cy="521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5333" y="1506529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S.B. et al, </a:t>
            </a:r>
            <a:r>
              <a:rPr lang="da-DK" i="1" dirty="0">
                <a:solidFill>
                  <a:schemeClr val="bg1"/>
                </a:solidFill>
              </a:rPr>
              <a:t>Nature </a:t>
            </a:r>
            <a:r>
              <a:rPr lang="da-DK" b="1" dirty="0">
                <a:solidFill>
                  <a:schemeClr val="bg1"/>
                </a:solidFill>
              </a:rPr>
              <a:t>531</a:t>
            </a:r>
            <a:r>
              <a:rPr lang="da-DK" dirty="0">
                <a:solidFill>
                  <a:schemeClr val="bg1"/>
                </a:solidFill>
              </a:rPr>
              <a:t>, 70 (2016)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9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473075" y="332656"/>
            <a:ext cx="852805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air to ice/rock</a:t>
            </a:r>
          </a:p>
          <a:p>
            <a:pPr marL="0" marR="0" lvl="0" indent="0" algn="ctr" defTabSz="91440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High-energy</a:t>
            </a:r>
            <a:r>
              <a:rPr kumimoji="0" lang="en-US" sz="3200" b="1" i="0" u="none" strike="noStrike" kern="0" cap="none" spc="0" normalizeH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neutrino detection </a:t>
            </a:r>
          </a:p>
          <a:p>
            <a:pPr marL="0" marR="0" lvl="0" indent="0" algn="ctr" defTabSz="91440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(GZK neutrino flux)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496" y="892175"/>
            <a:ext cx="8999538" cy="59658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en-US" sz="2800" dirty="0" smtClean="0">
              <a:solidFill>
                <a:srgbClr val="FFC000"/>
              </a:solidFill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kumimoji="0" lang="en-US" sz="3600" b="1" i="1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489759" y="6347324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19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1" y="1413838"/>
            <a:ext cx="4680520" cy="269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5" name="Picture 9" descr="https://ara.wipac.wisc.edu/ara/static/images/ara-header.png?bd=2012011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22" y="3563135"/>
            <a:ext cx="3384376" cy="53816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1867" name="Picture 11" descr="https://arianna.ps.uci.edu/sites/default/files/inline-images/ARIANNA_principle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148" y="4211549"/>
            <a:ext cx="2160240" cy="201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56148" y="6191761"/>
            <a:ext cx="2160240" cy="4061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ARIANNA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1869" name="Picture 13" descr="https://upload.wikimedia.org/wikipedia/commons/thumb/9/99/ANITA_3.jpg/220px-ANITA_3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348429"/>
            <a:ext cx="2089775" cy="156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403649" y="5897196"/>
            <a:ext cx="2089774" cy="4061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ANITA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64" y="1413838"/>
            <a:ext cx="1410720" cy="133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617664" y="2753309"/>
            <a:ext cx="1842768" cy="6036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GRAND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46991" y="3574248"/>
            <a:ext cx="1093361" cy="233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6646991" y="5897196"/>
            <a:ext cx="1842768" cy="6036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Pierre Auger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Text Box 3"/>
          <p:cNvSpPr txBox="1">
            <a:spLocks noChangeArrowheads="1"/>
          </p:cNvSpPr>
          <p:nvPr/>
        </p:nvSpPr>
        <p:spPr bwMode="auto">
          <a:xfrm>
            <a:off x="8642920" y="6502265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fontAlgn="base" hangingPunct="0">
              <a:lnSpc>
                <a:spcPct val="102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</a:rPr>
              <a:t>20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6" name="Text Box 1"/>
          <p:cNvSpPr txBox="1">
            <a:spLocks noChangeArrowheads="1"/>
          </p:cNvSpPr>
          <p:nvPr/>
        </p:nvSpPr>
        <p:spPr bwMode="auto">
          <a:xfrm>
            <a:off x="972320" y="319088"/>
            <a:ext cx="7772400" cy="1395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846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4400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400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4400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" name="Text Box 1"/>
          <p:cNvSpPr txBox="1">
            <a:spLocks noChangeArrowheads="1"/>
          </p:cNvSpPr>
          <p:nvPr/>
        </p:nvSpPr>
        <p:spPr bwMode="auto">
          <a:xfrm>
            <a:off x="714348" y="71414"/>
            <a:ext cx="7772400" cy="11810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846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4400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Radar detection</a:t>
            </a:r>
            <a:br>
              <a:rPr lang="en-US" sz="4400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4400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752" y="928670"/>
            <a:ext cx="568039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 bwMode="auto">
          <a:xfrm>
            <a:off x="1786686" y="714356"/>
            <a:ext cx="2000264" cy="5786478"/>
          </a:xfrm>
          <a:prstGeom prst="rect">
            <a:avLst/>
          </a:prstGeom>
          <a:solidFill>
            <a:srgbClr val="FF00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072834" y="714356"/>
            <a:ext cx="3429024" cy="5786478"/>
          </a:xfrm>
          <a:prstGeom prst="rect">
            <a:avLst/>
          </a:prstGeom>
          <a:solidFill>
            <a:schemeClr val="accent2">
              <a:alpha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00802" y="857232"/>
            <a:ext cx="22860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IceCube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sensitive below several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PeV</a:t>
            </a:r>
            <a:endParaRPr lang="nl-NL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419872" y="3789040"/>
            <a:ext cx="22860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Sensitivity Gap in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PeV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–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EeV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region</a:t>
            </a:r>
            <a:endParaRPr lang="nl-NL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930222" y="4786322"/>
            <a:ext cx="228601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Askaryan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Radio detectors become sensitive close to the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</a:rPr>
              <a:t>EeV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region</a:t>
            </a:r>
            <a:endParaRPr lang="nl-NL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Accolade fermante 21"/>
          <p:cNvSpPr/>
          <p:nvPr/>
        </p:nvSpPr>
        <p:spPr bwMode="auto">
          <a:xfrm rot="5400000">
            <a:off x="4144140" y="5214950"/>
            <a:ext cx="571504" cy="1285884"/>
          </a:xfrm>
          <a:prstGeom prst="rightBrace">
            <a:avLst/>
          </a:prstGeom>
          <a:solidFill>
            <a:schemeClr val="bg1">
              <a:alpha val="0"/>
            </a:scheme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706392" y="4581128"/>
            <a:ext cx="14401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Radar?</a:t>
            </a:r>
            <a:endParaRPr lang="nl-NL" sz="28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3" name="Picture 10" descr="http://www.telescopearray.org/tara/technical/Experime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1" y="4365104"/>
            <a:ext cx="2267744" cy="201622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-36512" y="4005064"/>
            <a:ext cx="2267744" cy="5770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050" b="1" dirty="0" smtClean="0">
                <a:solidFill>
                  <a:srgbClr val="0000FF"/>
                </a:solidFill>
                <a:latin typeface="Arial" charset="0"/>
              </a:rPr>
              <a:t>M. </a:t>
            </a:r>
            <a:r>
              <a:rPr lang="en-US" sz="1050" b="1" dirty="0" err="1" smtClean="0">
                <a:solidFill>
                  <a:srgbClr val="0000FF"/>
                </a:solidFill>
                <a:latin typeface="Arial" charset="0"/>
              </a:rPr>
              <a:t>Abou</a:t>
            </a:r>
            <a:r>
              <a:rPr lang="en-US" sz="105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050" b="1" dirty="0" err="1" smtClean="0">
                <a:solidFill>
                  <a:srgbClr val="0000FF"/>
                </a:solidFill>
                <a:latin typeface="Arial" charset="0"/>
              </a:rPr>
              <a:t>Bakr</a:t>
            </a:r>
            <a:r>
              <a:rPr lang="en-US" sz="1050" b="1" dirty="0" smtClean="0">
                <a:solidFill>
                  <a:srgbClr val="0000FF"/>
                </a:solidFill>
                <a:latin typeface="Arial" charset="0"/>
              </a:rPr>
              <a:t> Othman et al, </a:t>
            </a:r>
            <a:br>
              <a:rPr lang="en-US" sz="1050" b="1" dirty="0" smtClean="0">
                <a:solidFill>
                  <a:srgbClr val="0000FF"/>
                </a:solidFill>
                <a:latin typeface="Arial" charset="0"/>
              </a:rPr>
            </a:br>
            <a:r>
              <a:rPr lang="en-US" sz="1050" b="1" dirty="0" smtClean="0">
                <a:solidFill>
                  <a:srgbClr val="0000FF"/>
                </a:solidFill>
                <a:latin typeface="Arial" charset="0"/>
              </a:rPr>
              <a:t>Proceedings 32nd ICRC, Beijing 2011 </a:t>
            </a:r>
            <a:endParaRPr lang="nl-NL" sz="105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77340" y="6165304"/>
            <a:ext cx="67151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nl-NL" sz="17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nl-NL" sz="1600" b="1" dirty="0">
                <a:solidFill>
                  <a:srgbClr val="FFFFFF"/>
                </a:solidFill>
                <a:latin typeface="Arial" charset="0"/>
              </a:rPr>
              <a:t>K.D. de Vries, Kael Hanson, Thomas Meures, Aongus O’Murchadha</a:t>
            </a:r>
          </a:p>
          <a:p>
            <a:pPr marL="342900" indent="-3429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nl-NL" sz="1700" b="1" dirty="0" smtClean="0">
                <a:solidFill>
                  <a:srgbClr val="FFFFFF"/>
                </a:solidFill>
                <a:latin typeface="Arial" charset="0"/>
              </a:rPr>
              <a:t>Astropart.Phys.60:25-31,2015; arXiv:1312.4331 </a:t>
            </a:r>
            <a:endParaRPr lang="en-US" sz="1700" b="1" dirty="0" smtClean="0">
              <a:solidFill>
                <a:srgbClr val="FFC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91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Rectangle 10"/>
          <p:cNvSpPr>
            <a:spLocks noGrp="1" noChangeArrowheads="1"/>
          </p:cNvSpPr>
          <p:nvPr>
            <p:ph type="title"/>
          </p:nvPr>
        </p:nvSpPr>
        <p:spPr>
          <a:xfrm>
            <a:off x="785786" y="0"/>
            <a:ext cx="7769225" cy="1242997"/>
          </a:xfrm>
          <a:noFill/>
        </p:spPr>
        <p:txBody>
          <a:bodyPr/>
          <a:lstStyle/>
          <a:p>
            <a:pPr defTabSz="914400"/>
            <a:r>
              <a:rPr lang="en-US" sz="4000" b="1" dirty="0" smtClean="0">
                <a:solidFill>
                  <a:srgbClr val="FFFF99"/>
                </a:solidFill>
                <a:effectLst/>
              </a:rPr>
              <a:t>Radar scattering of a neutrino induced plasma</a:t>
            </a:r>
          </a:p>
        </p:txBody>
      </p:sp>
      <p:sp>
        <p:nvSpPr>
          <p:cNvPr id="11276" name="Text Box 3"/>
          <p:cNvSpPr txBox="1">
            <a:spLocks noChangeArrowheads="1"/>
          </p:cNvSpPr>
          <p:nvPr/>
        </p:nvSpPr>
        <p:spPr bwMode="auto">
          <a:xfrm>
            <a:off x="8591044" y="6303569"/>
            <a:ext cx="609600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eaLnBrk="0" fontAlgn="base" hangingPunct="0"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</a:rPr>
              <a:t>21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2857488" y="1291224"/>
            <a:ext cx="3500462" cy="1111049"/>
          </a:xfrm>
          <a:prstGeom prst="rect">
            <a:avLst/>
          </a:prstGeom>
          <a:noFill/>
          <a:ln w="508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b="1" kern="0" dirty="0" smtClean="0">
                <a:solidFill>
                  <a:sysClr val="window" lastClr="FFFFFF"/>
                </a:solidFill>
                <a:latin typeface="Calibri"/>
              </a:rPr>
              <a:t>Leftover electrons from ionization:</a:t>
            </a:r>
          </a:p>
          <a:p>
            <a:pPr algn="ctr">
              <a:defRPr/>
            </a:pPr>
            <a:r>
              <a:rPr lang="en-GB" b="1" kern="0" dirty="0" smtClean="0">
                <a:solidFill>
                  <a:sysClr val="window" lastClr="FFFFFF"/>
                </a:solidFill>
                <a:latin typeface="Calibri"/>
              </a:rPr>
              <a:t>Extension: </a:t>
            </a:r>
            <a:r>
              <a:rPr lang="en-GB" b="1" kern="0" dirty="0" smtClean="0">
                <a:solidFill>
                  <a:srgbClr val="FFC000"/>
                </a:solidFill>
                <a:latin typeface="Calibri"/>
              </a:rPr>
              <a:t>O(30 cm)</a:t>
            </a:r>
          </a:p>
          <a:p>
            <a:pPr algn="ctr">
              <a:defRPr/>
            </a:pPr>
            <a:r>
              <a:rPr lang="en-GB" b="1" kern="0" dirty="0" smtClean="0">
                <a:solidFill>
                  <a:sysClr val="window" lastClr="FFFFFF"/>
                </a:solidFill>
                <a:latin typeface="Calibri"/>
              </a:rPr>
              <a:t>Lifetime: </a:t>
            </a:r>
            <a:r>
              <a:rPr lang="en-GB" b="1" kern="0" dirty="0" smtClean="0">
                <a:solidFill>
                  <a:srgbClr val="FFC000"/>
                </a:solidFill>
                <a:latin typeface="Calibri"/>
              </a:rPr>
              <a:t>O(1-20 ns)</a:t>
            </a:r>
            <a:endParaRPr lang="en-GB" b="1" kern="0" dirty="0">
              <a:solidFill>
                <a:srgbClr val="FFC000"/>
              </a:solidFill>
              <a:latin typeface="Calibri"/>
            </a:endParaRP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135">
            <a:off x="2000057" y="3546254"/>
            <a:ext cx="6038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6" name="Straight Arrow Connector 4"/>
          <p:cNvCxnSpPr/>
          <p:nvPr/>
        </p:nvCxnSpPr>
        <p:spPr>
          <a:xfrm>
            <a:off x="153104" y="3209450"/>
            <a:ext cx="1863059" cy="323693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148" name="Can 12"/>
          <p:cNvSpPr/>
          <p:nvPr/>
        </p:nvSpPr>
        <p:spPr>
          <a:xfrm rot="16745036">
            <a:off x="4555656" y="3932743"/>
            <a:ext cx="1741017" cy="323698"/>
          </a:xfrm>
          <a:prstGeom prst="can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149" name="Straight Arrow Connector 14"/>
          <p:cNvCxnSpPr>
            <a:stCxn id="275" idx="1"/>
            <a:endCxn id="148" idx="4"/>
          </p:cNvCxnSpPr>
          <p:nvPr/>
        </p:nvCxnSpPr>
        <p:spPr>
          <a:xfrm rot="10800000" flipV="1">
            <a:off x="5563601" y="2948105"/>
            <a:ext cx="1144486" cy="286896"/>
          </a:xfrm>
          <a:prstGeom prst="straightConnector1">
            <a:avLst/>
          </a:prstGeom>
          <a:noFill/>
          <a:ln w="3175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grpSp>
        <p:nvGrpSpPr>
          <p:cNvPr id="2" name="Group 50"/>
          <p:cNvGrpSpPr/>
          <p:nvPr/>
        </p:nvGrpSpPr>
        <p:grpSpPr>
          <a:xfrm>
            <a:off x="3017949" y="3413498"/>
            <a:ext cx="256032" cy="215444"/>
            <a:chOff x="2865732" y="5934237"/>
            <a:chExt cx="256032" cy="215444"/>
          </a:xfrm>
        </p:grpSpPr>
        <p:sp>
          <p:nvSpPr>
            <p:cNvPr id="151" name="Oval 51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52" name="TextBox 52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3" name="Group 53"/>
          <p:cNvGrpSpPr/>
          <p:nvPr/>
        </p:nvGrpSpPr>
        <p:grpSpPr>
          <a:xfrm>
            <a:off x="2863350" y="3433021"/>
            <a:ext cx="256032" cy="215444"/>
            <a:chOff x="2865732" y="5934237"/>
            <a:chExt cx="256032" cy="215444"/>
          </a:xfrm>
        </p:grpSpPr>
        <p:sp>
          <p:nvSpPr>
            <p:cNvPr id="154" name="Oval 54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55" name="TextBox 55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3015750" y="3585421"/>
            <a:ext cx="256032" cy="215444"/>
            <a:chOff x="2865732" y="5934237"/>
            <a:chExt cx="256032" cy="215444"/>
          </a:xfrm>
        </p:grpSpPr>
        <p:sp>
          <p:nvSpPr>
            <p:cNvPr id="157" name="Oval 57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58" name="TextBox 58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5" name="Group 59"/>
          <p:cNvGrpSpPr/>
          <p:nvPr/>
        </p:nvGrpSpPr>
        <p:grpSpPr>
          <a:xfrm>
            <a:off x="3150898" y="3737821"/>
            <a:ext cx="256032" cy="215444"/>
            <a:chOff x="2865732" y="5934237"/>
            <a:chExt cx="256032" cy="215444"/>
          </a:xfrm>
        </p:grpSpPr>
        <p:sp>
          <p:nvSpPr>
            <p:cNvPr id="160" name="Oval 60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61" name="TextBox 61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6" name="Group 62"/>
          <p:cNvGrpSpPr/>
          <p:nvPr/>
        </p:nvGrpSpPr>
        <p:grpSpPr>
          <a:xfrm>
            <a:off x="2989232" y="3739527"/>
            <a:ext cx="256032" cy="215444"/>
            <a:chOff x="2865732" y="5934237"/>
            <a:chExt cx="256032" cy="215444"/>
          </a:xfrm>
        </p:grpSpPr>
        <p:sp>
          <p:nvSpPr>
            <p:cNvPr id="163" name="Oval 63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64" name="TextBox 64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7" name="Group 65"/>
          <p:cNvGrpSpPr/>
          <p:nvPr/>
        </p:nvGrpSpPr>
        <p:grpSpPr>
          <a:xfrm>
            <a:off x="3149438" y="3420045"/>
            <a:ext cx="256032" cy="215444"/>
            <a:chOff x="2865732" y="5934237"/>
            <a:chExt cx="256032" cy="215444"/>
          </a:xfrm>
        </p:grpSpPr>
        <p:sp>
          <p:nvSpPr>
            <p:cNvPr id="166" name="Oval 66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67" name="TextBox 67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8" name="Group 68"/>
          <p:cNvGrpSpPr/>
          <p:nvPr/>
        </p:nvGrpSpPr>
        <p:grpSpPr>
          <a:xfrm>
            <a:off x="2892610" y="3553800"/>
            <a:ext cx="256032" cy="215444"/>
            <a:chOff x="2865732" y="5934237"/>
            <a:chExt cx="256032" cy="215444"/>
          </a:xfrm>
        </p:grpSpPr>
        <p:sp>
          <p:nvSpPr>
            <p:cNvPr id="169" name="Oval 69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0" name="TextBox 70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9" name="Group 71"/>
          <p:cNvGrpSpPr/>
          <p:nvPr/>
        </p:nvGrpSpPr>
        <p:grpSpPr>
          <a:xfrm>
            <a:off x="2884385" y="3717809"/>
            <a:ext cx="256032" cy="215444"/>
            <a:chOff x="2865732" y="5934237"/>
            <a:chExt cx="256032" cy="215444"/>
          </a:xfrm>
        </p:grpSpPr>
        <p:sp>
          <p:nvSpPr>
            <p:cNvPr id="172" name="Oval 72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3" name="TextBox 73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cxnSp>
        <p:nvCxnSpPr>
          <p:cNvPr id="174" name="Straight Arrow Connector 79"/>
          <p:cNvCxnSpPr>
            <a:stCxn id="276" idx="0"/>
          </p:cNvCxnSpPr>
          <p:nvPr/>
        </p:nvCxnSpPr>
        <p:spPr>
          <a:xfrm flipV="1">
            <a:off x="1703225" y="4042779"/>
            <a:ext cx="1757728" cy="260122"/>
          </a:xfrm>
          <a:prstGeom prst="straightConnector1">
            <a:avLst/>
          </a:prstGeom>
          <a:noFill/>
          <a:ln w="3175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grpSp>
        <p:nvGrpSpPr>
          <p:cNvPr id="10" name="Group 83"/>
          <p:cNvGrpSpPr/>
          <p:nvPr/>
        </p:nvGrpSpPr>
        <p:grpSpPr>
          <a:xfrm>
            <a:off x="5000892" y="4074138"/>
            <a:ext cx="256032" cy="215444"/>
            <a:chOff x="2839214" y="5930928"/>
            <a:chExt cx="256032" cy="215444"/>
          </a:xfrm>
        </p:grpSpPr>
        <p:sp>
          <p:nvSpPr>
            <p:cNvPr id="176" name="Oval 84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7" name="TextBox 85"/>
            <p:cNvSpPr txBox="1"/>
            <p:nvPr/>
          </p:nvSpPr>
          <p:spPr>
            <a:xfrm>
              <a:off x="2839214" y="5930928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 smtClean="0">
                  <a:solidFill>
                    <a:sysClr val="windowText" lastClr="000000"/>
                  </a:solidFill>
                  <a:latin typeface="Arial" charset="0"/>
                </a:rPr>
                <a:t>e</a:t>
              </a:r>
              <a:r>
                <a:rPr lang="en-GB" sz="800" kern="0" baseline="30000" dirty="0">
                  <a:solidFill>
                    <a:sysClr val="windowText" lastClr="000000"/>
                  </a:solidFill>
                  <a:latin typeface="Arial" charset="0"/>
                </a:rPr>
                <a:t>-</a:t>
              </a:r>
            </a:p>
          </p:txBody>
        </p:sp>
      </p:grpSp>
      <p:grpSp>
        <p:nvGrpSpPr>
          <p:cNvPr id="11" name="Group 86"/>
          <p:cNvGrpSpPr/>
          <p:nvPr/>
        </p:nvGrpSpPr>
        <p:grpSpPr>
          <a:xfrm>
            <a:off x="5128908" y="3781383"/>
            <a:ext cx="256032" cy="215444"/>
            <a:chOff x="2839214" y="5930928"/>
            <a:chExt cx="256032" cy="215444"/>
          </a:xfrm>
        </p:grpSpPr>
        <p:sp>
          <p:nvSpPr>
            <p:cNvPr id="179" name="Oval 87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0" name="TextBox 88"/>
            <p:cNvSpPr txBox="1"/>
            <p:nvPr/>
          </p:nvSpPr>
          <p:spPr>
            <a:xfrm>
              <a:off x="2839214" y="5930928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 smtClean="0">
                  <a:solidFill>
                    <a:sysClr val="windowText" lastClr="000000"/>
                  </a:solidFill>
                  <a:latin typeface="Arial" charset="0"/>
                </a:rPr>
                <a:t>e</a:t>
              </a:r>
              <a:r>
                <a:rPr lang="en-GB" sz="800" kern="0" baseline="30000" dirty="0">
                  <a:solidFill>
                    <a:sysClr val="windowText" lastClr="000000"/>
                  </a:solidFill>
                  <a:latin typeface="Arial" charset="0"/>
                </a:rPr>
                <a:t>-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4824108" y="3736754"/>
            <a:ext cx="256032" cy="215444"/>
            <a:chOff x="2839214" y="5930928"/>
            <a:chExt cx="256032" cy="215444"/>
          </a:xfrm>
        </p:grpSpPr>
        <p:sp>
          <p:nvSpPr>
            <p:cNvPr id="182" name="Oval 90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3" name="TextBox 91"/>
            <p:cNvSpPr txBox="1"/>
            <p:nvPr/>
          </p:nvSpPr>
          <p:spPr>
            <a:xfrm>
              <a:off x="2839214" y="5930928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 smtClean="0">
                  <a:solidFill>
                    <a:sysClr val="windowText" lastClr="000000"/>
                  </a:solidFill>
                  <a:latin typeface="Arial" charset="0"/>
                </a:rPr>
                <a:t>e</a:t>
              </a:r>
              <a:r>
                <a:rPr lang="en-GB" sz="800" kern="0" baseline="30000" dirty="0">
                  <a:solidFill>
                    <a:sysClr val="windowText" lastClr="000000"/>
                  </a:solidFill>
                  <a:latin typeface="Arial" charset="0"/>
                </a:rPr>
                <a:t>-</a:t>
              </a:r>
            </a:p>
          </p:txBody>
        </p:sp>
      </p:grpSp>
      <p:grpSp>
        <p:nvGrpSpPr>
          <p:cNvPr id="13" name="Group 92"/>
          <p:cNvGrpSpPr/>
          <p:nvPr/>
        </p:nvGrpSpPr>
        <p:grpSpPr>
          <a:xfrm>
            <a:off x="4976508" y="3889154"/>
            <a:ext cx="256032" cy="215444"/>
            <a:chOff x="2839214" y="5930928"/>
            <a:chExt cx="256032" cy="215444"/>
          </a:xfrm>
        </p:grpSpPr>
        <p:sp>
          <p:nvSpPr>
            <p:cNvPr id="185" name="Oval 93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6" name="TextBox 94"/>
            <p:cNvSpPr txBox="1"/>
            <p:nvPr/>
          </p:nvSpPr>
          <p:spPr>
            <a:xfrm>
              <a:off x="2839214" y="5930928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 smtClean="0">
                  <a:solidFill>
                    <a:sysClr val="windowText" lastClr="000000"/>
                  </a:solidFill>
                  <a:latin typeface="Arial" charset="0"/>
                </a:rPr>
                <a:t>e</a:t>
              </a:r>
              <a:r>
                <a:rPr lang="en-GB" sz="800" kern="0" baseline="30000" dirty="0">
                  <a:solidFill>
                    <a:sysClr val="windowText" lastClr="000000"/>
                  </a:solidFill>
                  <a:latin typeface="Arial" charset="0"/>
                </a:rPr>
                <a:t>-</a:t>
              </a:r>
            </a:p>
          </p:txBody>
        </p:sp>
      </p:grpSp>
      <p:grpSp>
        <p:nvGrpSpPr>
          <p:cNvPr id="14" name="Group 95"/>
          <p:cNvGrpSpPr/>
          <p:nvPr/>
        </p:nvGrpSpPr>
        <p:grpSpPr>
          <a:xfrm>
            <a:off x="5128908" y="4041554"/>
            <a:ext cx="256032" cy="215444"/>
            <a:chOff x="2839214" y="5930928"/>
            <a:chExt cx="256032" cy="215444"/>
          </a:xfrm>
        </p:grpSpPr>
        <p:sp>
          <p:nvSpPr>
            <p:cNvPr id="188" name="Oval 96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9" name="TextBox 97"/>
            <p:cNvSpPr txBox="1"/>
            <p:nvPr/>
          </p:nvSpPr>
          <p:spPr>
            <a:xfrm>
              <a:off x="2839214" y="5930928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 smtClean="0">
                  <a:solidFill>
                    <a:sysClr val="windowText" lastClr="000000"/>
                  </a:solidFill>
                  <a:latin typeface="Arial" charset="0"/>
                </a:rPr>
                <a:t>e</a:t>
              </a:r>
              <a:r>
                <a:rPr lang="en-GB" sz="800" kern="0" baseline="30000" dirty="0">
                  <a:solidFill>
                    <a:sysClr val="windowText" lastClr="000000"/>
                  </a:solidFill>
                  <a:latin typeface="Arial" charset="0"/>
                </a:rPr>
                <a:t>-</a:t>
              </a:r>
            </a:p>
          </p:txBody>
        </p:sp>
      </p:grpSp>
      <p:grpSp>
        <p:nvGrpSpPr>
          <p:cNvPr id="15" name="Group 98"/>
          <p:cNvGrpSpPr/>
          <p:nvPr/>
        </p:nvGrpSpPr>
        <p:grpSpPr>
          <a:xfrm>
            <a:off x="4979554" y="3629033"/>
            <a:ext cx="256032" cy="215444"/>
            <a:chOff x="2839214" y="5930928"/>
            <a:chExt cx="256032" cy="215444"/>
          </a:xfrm>
        </p:grpSpPr>
        <p:sp>
          <p:nvSpPr>
            <p:cNvPr id="191" name="Oval 99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92" name="TextBox 100"/>
            <p:cNvSpPr txBox="1"/>
            <p:nvPr/>
          </p:nvSpPr>
          <p:spPr>
            <a:xfrm>
              <a:off x="2839214" y="5930928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 smtClean="0">
                  <a:solidFill>
                    <a:sysClr val="windowText" lastClr="000000"/>
                  </a:solidFill>
                  <a:latin typeface="Arial" charset="0"/>
                </a:rPr>
                <a:t>e</a:t>
              </a:r>
              <a:r>
                <a:rPr lang="en-GB" sz="800" kern="0" baseline="30000" dirty="0">
                  <a:solidFill>
                    <a:sysClr val="windowText" lastClr="000000"/>
                  </a:solidFill>
                  <a:latin typeface="Arial" charset="0"/>
                </a:rPr>
                <a:t>-</a:t>
              </a:r>
            </a:p>
          </p:txBody>
        </p:sp>
      </p:grpSp>
      <p:grpSp>
        <p:nvGrpSpPr>
          <p:cNvPr id="16" name="Group 101"/>
          <p:cNvGrpSpPr/>
          <p:nvPr/>
        </p:nvGrpSpPr>
        <p:grpSpPr>
          <a:xfrm>
            <a:off x="4835689" y="3991210"/>
            <a:ext cx="256032" cy="215444"/>
            <a:chOff x="2839214" y="5930928"/>
            <a:chExt cx="256032" cy="215444"/>
          </a:xfrm>
        </p:grpSpPr>
        <p:sp>
          <p:nvSpPr>
            <p:cNvPr id="194" name="Oval 102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95" name="TextBox 103"/>
            <p:cNvSpPr txBox="1"/>
            <p:nvPr/>
          </p:nvSpPr>
          <p:spPr>
            <a:xfrm>
              <a:off x="2839214" y="5930928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 smtClean="0">
                  <a:solidFill>
                    <a:sysClr val="windowText" lastClr="000000"/>
                  </a:solidFill>
                  <a:latin typeface="Arial" charset="0"/>
                </a:rPr>
                <a:t>e</a:t>
              </a:r>
              <a:r>
                <a:rPr lang="en-GB" sz="800" kern="0" baseline="30000" dirty="0">
                  <a:solidFill>
                    <a:sysClr val="windowText" lastClr="000000"/>
                  </a:solidFill>
                  <a:latin typeface="Arial" charset="0"/>
                </a:rPr>
                <a:t>-</a:t>
              </a:r>
            </a:p>
          </p:txBody>
        </p:sp>
      </p:grpSp>
      <p:grpSp>
        <p:nvGrpSpPr>
          <p:cNvPr id="17" name="Group 104"/>
          <p:cNvGrpSpPr/>
          <p:nvPr/>
        </p:nvGrpSpPr>
        <p:grpSpPr>
          <a:xfrm>
            <a:off x="3466501" y="3482506"/>
            <a:ext cx="256032" cy="215444"/>
            <a:chOff x="2865732" y="5934237"/>
            <a:chExt cx="256032" cy="215444"/>
          </a:xfrm>
        </p:grpSpPr>
        <p:sp>
          <p:nvSpPr>
            <p:cNvPr id="197" name="Oval 105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98" name="TextBox 106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18" name="Group 107"/>
          <p:cNvGrpSpPr/>
          <p:nvPr/>
        </p:nvGrpSpPr>
        <p:grpSpPr>
          <a:xfrm>
            <a:off x="3311902" y="3502029"/>
            <a:ext cx="256032" cy="215444"/>
            <a:chOff x="2865732" y="5934237"/>
            <a:chExt cx="256032" cy="215444"/>
          </a:xfrm>
        </p:grpSpPr>
        <p:sp>
          <p:nvSpPr>
            <p:cNvPr id="200" name="Oval 108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01" name="TextBox 109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19" name="Group 110"/>
          <p:cNvGrpSpPr/>
          <p:nvPr/>
        </p:nvGrpSpPr>
        <p:grpSpPr>
          <a:xfrm>
            <a:off x="3464302" y="3654429"/>
            <a:ext cx="256032" cy="215444"/>
            <a:chOff x="2865732" y="5934237"/>
            <a:chExt cx="256032" cy="215444"/>
          </a:xfrm>
        </p:grpSpPr>
        <p:sp>
          <p:nvSpPr>
            <p:cNvPr id="203" name="Oval 111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04" name="TextBox 112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0" name="Group 113"/>
          <p:cNvGrpSpPr/>
          <p:nvPr/>
        </p:nvGrpSpPr>
        <p:grpSpPr>
          <a:xfrm>
            <a:off x="3437784" y="3808535"/>
            <a:ext cx="256032" cy="215444"/>
            <a:chOff x="2865732" y="5934237"/>
            <a:chExt cx="256032" cy="215444"/>
          </a:xfrm>
        </p:grpSpPr>
        <p:sp>
          <p:nvSpPr>
            <p:cNvPr id="206" name="Oval 114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07" name="TextBox 115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1" name="Group 116"/>
          <p:cNvGrpSpPr/>
          <p:nvPr/>
        </p:nvGrpSpPr>
        <p:grpSpPr>
          <a:xfrm>
            <a:off x="3341162" y="3622808"/>
            <a:ext cx="256032" cy="215444"/>
            <a:chOff x="2865732" y="5934237"/>
            <a:chExt cx="256032" cy="215444"/>
          </a:xfrm>
        </p:grpSpPr>
        <p:sp>
          <p:nvSpPr>
            <p:cNvPr id="209" name="Oval 117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10" name="TextBox 118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2" name="Group 119"/>
          <p:cNvGrpSpPr/>
          <p:nvPr/>
        </p:nvGrpSpPr>
        <p:grpSpPr>
          <a:xfrm>
            <a:off x="3332937" y="3786817"/>
            <a:ext cx="256032" cy="215444"/>
            <a:chOff x="2865732" y="5934237"/>
            <a:chExt cx="256032" cy="215444"/>
          </a:xfrm>
        </p:grpSpPr>
        <p:sp>
          <p:nvSpPr>
            <p:cNvPr id="212" name="Oval 120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13" name="TextBox 121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3" name="Group 122"/>
          <p:cNvGrpSpPr/>
          <p:nvPr/>
        </p:nvGrpSpPr>
        <p:grpSpPr>
          <a:xfrm>
            <a:off x="3782795" y="3540020"/>
            <a:ext cx="256032" cy="215444"/>
            <a:chOff x="2865732" y="5934237"/>
            <a:chExt cx="256032" cy="215444"/>
          </a:xfrm>
        </p:grpSpPr>
        <p:sp>
          <p:nvSpPr>
            <p:cNvPr id="215" name="Oval 123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16" name="TextBox 124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4" name="Group 125"/>
          <p:cNvGrpSpPr/>
          <p:nvPr/>
        </p:nvGrpSpPr>
        <p:grpSpPr>
          <a:xfrm>
            <a:off x="3628196" y="3559543"/>
            <a:ext cx="256032" cy="215444"/>
            <a:chOff x="2865732" y="5934237"/>
            <a:chExt cx="256032" cy="215444"/>
          </a:xfrm>
        </p:grpSpPr>
        <p:sp>
          <p:nvSpPr>
            <p:cNvPr id="218" name="Oval 126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19" name="TextBox 127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5" name="Group 128"/>
          <p:cNvGrpSpPr/>
          <p:nvPr/>
        </p:nvGrpSpPr>
        <p:grpSpPr>
          <a:xfrm>
            <a:off x="3780596" y="3711943"/>
            <a:ext cx="256032" cy="215444"/>
            <a:chOff x="2865732" y="5934237"/>
            <a:chExt cx="256032" cy="215444"/>
          </a:xfrm>
        </p:grpSpPr>
        <p:sp>
          <p:nvSpPr>
            <p:cNvPr id="221" name="Oval 129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22" name="TextBox 130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6" name="Group 131"/>
          <p:cNvGrpSpPr/>
          <p:nvPr/>
        </p:nvGrpSpPr>
        <p:grpSpPr>
          <a:xfrm>
            <a:off x="3915744" y="3864343"/>
            <a:ext cx="256032" cy="215444"/>
            <a:chOff x="2865732" y="5934237"/>
            <a:chExt cx="256032" cy="215444"/>
          </a:xfrm>
        </p:grpSpPr>
        <p:sp>
          <p:nvSpPr>
            <p:cNvPr id="224" name="Oval 132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25" name="TextBox 133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7" name="Group 134"/>
          <p:cNvGrpSpPr/>
          <p:nvPr/>
        </p:nvGrpSpPr>
        <p:grpSpPr>
          <a:xfrm>
            <a:off x="3754078" y="3866049"/>
            <a:ext cx="256032" cy="215444"/>
            <a:chOff x="2865732" y="5934237"/>
            <a:chExt cx="256032" cy="215444"/>
          </a:xfrm>
        </p:grpSpPr>
        <p:sp>
          <p:nvSpPr>
            <p:cNvPr id="227" name="Oval 135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28" name="TextBox 136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8" name="Group 137"/>
          <p:cNvGrpSpPr/>
          <p:nvPr/>
        </p:nvGrpSpPr>
        <p:grpSpPr>
          <a:xfrm>
            <a:off x="3914284" y="3546567"/>
            <a:ext cx="256032" cy="215444"/>
            <a:chOff x="2865732" y="5934237"/>
            <a:chExt cx="256032" cy="215444"/>
          </a:xfrm>
        </p:grpSpPr>
        <p:sp>
          <p:nvSpPr>
            <p:cNvPr id="230" name="Oval 138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31" name="TextBox 139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9" name="Group 140"/>
          <p:cNvGrpSpPr/>
          <p:nvPr/>
        </p:nvGrpSpPr>
        <p:grpSpPr>
          <a:xfrm>
            <a:off x="3657456" y="3680322"/>
            <a:ext cx="256032" cy="215444"/>
            <a:chOff x="2865732" y="5934237"/>
            <a:chExt cx="256032" cy="215444"/>
          </a:xfrm>
        </p:grpSpPr>
        <p:sp>
          <p:nvSpPr>
            <p:cNvPr id="233" name="Oval 141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34" name="TextBox 142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30" name="Group 143"/>
          <p:cNvGrpSpPr/>
          <p:nvPr/>
        </p:nvGrpSpPr>
        <p:grpSpPr>
          <a:xfrm>
            <a:off x="3649231" y="3844331"/>
            <a:ext cx="256032" cy="215444"/>
            <a:chOff x="2865732" y="5934237"/>
            <a:chExt cx="256032" cy="215444"/>
          </a:xfrm>
        </p:grpSpPr>
        <p:sp>
          <p:nvSpPr>
            <p:cNvPr id="236" name="Oval 144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37" name="TextBox 145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31" name="Group 146"/>
          <p:cNvGrpSpPr/>
          <p:nvPr/>
        </p:nvGrpSpPr>
        <p:grpSpPr>
          <a:xfrm>
            <a:off x="4231347" y="3609028"/>
            <a:ext cx="256032" cy="215444"/>
            <a:chOff x="2865732" y="5934237"/>
            <a:chExt cx="256032" cy="215444"/>
          </a:xfrm>
        </p:grpSpPr>
        <p:sp>
          <p:nvSpPr>
            <p:cNvPr id="239" name="Oval 147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40" name="TextBox 148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26" name="Group 149"/>
          <p:cNvGrpSpPr/>
          <p:nvPr/>
        </p:nvGrpSpPr>
        <p:grpSpPr>
          <a:xfrm>
            <a:off x="4076748" y="3628551"/>
            <a:ext cx="256032" cy="215444"/>
            <a:chOff x="2865732" y="5934237"/>
            <a:chExt cx="256032" cy="215444"/>
          </a:xfrm>
        </p:grpSpPr>
        <p:sp>
          <p:nvSpPr>
            <p:cNvPr id="242" name="Oval 150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43" name="TextBox 151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29" name="Group 152"/>
          <p:cNvGrpSpPr/>
          <p:nvPr/>
        </p:nvGrpSpPr>
        <p:grpSpPr>
          <a:xfrm>
            <a:off x="4229148" y="3780951"/>
            <a:ext cx="256032" cy="215444"/>
            <a:chOff x="2865732" y="5934237"/>
            <a:chExt cx="256032" cy="215444"/>
          </a:xfrm>
        </p:grpSpPr>
        <p:sp>
          <p:nvSpPr>
            <p:cNvPr id="245" name="Oval 153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46" name="TextBox 154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32" name="Group 155"/>
          <p:cNvGrpSpPr/>
          <p:nvPr/>
        </p:nvGrpSpPr>
        <p:grpSpPr>
          <a:xfrm>
            <a:off x="4202630" y="3935057"/>
            <a:ext cx="256032" cy="215444"/>
            <a:chOff x="2865732" y="5934237"/>
            <a:chExt cx="256032" cy="215444"/>
          </a:xfrm>
        </p:grpSpPr>
        <p:sp>
          <p:nvSpPr>
            <p:cNvPr id="248" name="Oval 156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49" name="TextBox 157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35" name="Group 158"/>
          <p:cNvGrpSpPr/>
          <p:nvPr/>
        </p:nvGrpSpPr>
        <p:grpSpPr>
          <a:xfrm>
            <a:off x="4106008" y="3749330"/>
            <a:ext cx="256032" cy="215444"/>
            <a:chOff x="2865732" y="5934237"/>
            <a:chExt cx="256032" cy="215444"/>
          </a:xfrm>
        </p:grpSpPr>
        <p:sp>
          <p:nvSpPr>
            <p:cNvPr id="251" name="Oval 159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52" name="TextBox 160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38" name="Group 161"/>
          <p:cNvGrpSpPr/>
          <p:nvPr/>
        </p:nvGrpSpPr>
        <p:grpSpPr>
          <a:xfrm>
            <a:off x="4097783" y="3913339"/>
            <a:ext cx="256032" cy="215444"/>
            <a:chOff x="2865732" y="5934237"/>
            <a:chExt cx="256032" cy="215444"/>
          </a:xfrm>
        </p:grpSpPr>
        <p:sp>
          <p:nvSpPr>
            <p:cNvPr id="254" name="Oval 162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55" name="TextBox 163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cxnSp>
        <p:nvCxnSpPr>
          <p:cNvPr id="256" name="Straight Arrow Connector 74"/>
          <p:cNvCxnSpPr>
            <a:stCxn id="144" idx="2"/>
            <a:endCxn id="145" idx="0"/>
          </p:cNvCxnSpPr>
          <p:nvPr/>
        </p:nvCxnSpPr>
        <p:spPr>
          <a:xfrm rot="16200000" flipH="1">
            <a:off x="4275745" y="2734247"/>
            <a:ext cx="1149510" cy="485562"/>
          </a:xfrm>
          <a:prstGeom prst="straightConnector1">
            <a:avLst/>
          </a:prstGeom>
          <a:noFill/>
          <a:ln w="31750" cap="flat" cmpd="sng" algn="ctr">
            <a:solidFill>
              <a:srgbClr val="FFC000"/>
            </a:solidFill>
            <a:prstDash val="solid"/>
            <a:tailEnd type="arrow"/>
          </a:ln>
          <a:effectLst/>
        </p:spPr>
      </p:cxnSp>
      <p:grpSp>
        <p:nvGrpSpPr>
          <p:cNvPr id="241" name="Group 208"/>
          <p:cNvGrpSpPr/>
          <p:nvPr/>
        </p:nvGrpSpPr>
        <p:grpSpPr>
          <a:xfrm>
            <a:off x="4525536" y="3656981"/>
            <a:ext cx="256032" cy="215444"/>
            <a:chOff x="2865732" y="5934237"/>
            <a:chExt cx="256032" cy="215444"/>
          </a:xfrm>
        </p:grpSpPr>
        <p:sp>
          <p:nvSpPr>
            <p:cNvPr id="258" name="Oval 209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59" name="TextBox 210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44" name="Group 211"/>
          <p:cNvGrpSpPr/>
          <p:nvPr/>
        </p:nvGrpSpPr>
        <p:grpSpPr>
          <a:xfrm>
            <a:off x="4229148" y="3780951"/>
            <a:ext cx="256032" cy="215444"/>
            <a:chOff x="2865732" y="5934237"/>
            <a:chExt cx="256032" cy="215444"/>
          </a:xfrm>
        </p:grpSpPr>
        <p:sp>
          <p:nvSpPr>
            <p:cNvPr id="261" name="Oval 212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62" name="TextBox 213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47" name="Group 214"/>
          <p:cNvGrpSpPr/>
          <p:nvPr/>
        </p:nvGrpSpPr>
        <p:grpSpPr>
          <a:xfrm>
            <a:off x="4381548" y="3933351"/>
            <a:ext cx="256032" cy="215444"/>
            <a:chOff x="2865732" y="5934237"/>
            <a:chExt cx="256032" cy="215444"/>
          </a:xfrm>
        </p:grpSpPr>
        <p:sp>
          <p:nvSpPr>
            <p:cNvPr id="264" name="Oval 215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65" name="TextBox 216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50" name="Group 217"/>
          <p:cNvGrpSpPr/>
          <p:nvPr/>
        </p:nvGrpSpPr>
        <p:grpSpPr>
          <a:xfrm>
            <a:off x="4355030" y="4087457"/>
            <a:ext cx="256032" cy="215444"/>
            <a:chOff x="2865732" y="5934237"/>
            <a:chExt cx="256032" cy="215444"/>
          </a:xfrm>
        </p:grpSpPr>
        <p:sp>
          <p:nvSpPr>
            <p:cNvPr id="267" name="Oval 218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68" name="TextBox 219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53" name="Group 220"/>
          <p:cNvGrpSpPr/>
          <p:nvPr/>
        </p:nvGrpSpPr>
        <p:grpSpPr>
          <a:xfrm>
            <a:off x="4400197" y="3797283"/>
            <a:ext cx="256032" cy="215444"/>
            <a:chOff x="2865732" y="5934237"/>
            <a:chExt cx="256032" cy="215444"/>
          </a:xfrm>
        </p:grpSpPr>
        <p:sp>
          <p:nvSpPr>
            <p:cNvPr id="270" name="Oval 221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71" name="TextBox 222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257" name="Group 223"/>
          <p:cNvGrpSpPr/>
          <p:nvPr/>
        </p:nvGrpSpPr>
        <p:grpSpPr>
          <a:xfrm>
            <a:off x="4391972" y="3961292"/>
            <a:ext cx="256032" cy="215444"/>
            <a:chOff x="2865732" y="5934237"/>
            <a:chExt cx="256032" cy="215444"/>
          </a:xfrm>
        </p:grpSpPr>
        <p:sp>
          <p:nvSpPr>
            <p:cNvPr id="273" name="Oval 224"/>
            <p:cNvSpPr/>
            <p:nvPr/>
          </p:nvSpPr>
          <p:spPr>
            <a:xfrm>
              <a:off x="2911452" y="5977758"/>
              <a:ext cx="111556" cy="121783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000" kern="0" baseline="30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74" name="TextBox 225"/>
            <p:cNvSpPr txBox="1"/>
            <p:nvPr/>
          </p:nvSpPr>
          <p:spPr>
            <a:xfrm>
              <a:off x="2865732" y="5934237"/>
              <a:ext cx="256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800" kern="0" dirty="0">
                  <a:solidFill>
                    <a:sysClr val="windowText" lastClr="000000"/>
                  </a:solidFill>
                  <a:latin typeface="Arial" charset="0"/>
                </a:rPr>
                <a:t>I</a:t>
              </a:r>
              <a:endParaRPr lang="en-GB" sz="800" kern="0" baseline="3000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sp>
        <p:nvSpPr>
          <p:cNvPr id="275" name="Rectangle 274"/>
          <p:cNvSpPr/>
          <p:nvPr/>
        </p:nvSpPr>
        <p:spPr>
          <a:xfrm>
            <a:off x="6708087" y="2355033"/>
            <a:ext cx="2278751" cy="1186144"/>
          </a:xfrm>
          <a:prstGeom prst="rect">
            <a:avLst/>
          </a:prstGeom>
          <a:noFill/>
          <a:ln w="508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600" b="1" kern="0" dirty="0" smtClean="0">
                <a:solidFill>
                  <a:sysClr val="window" lastClr="FFFFFF"/>
                </a:solidFill>
                <a:latin typeface="Calibri"/>
              </a:rPr>
              <a:t>Shower front electrons:</a:t>
            </a:r>
          </a:p>
          <a:p>
            <a:pPr algn="ctr">
              <a:defRPr/>
            </a:pPr>
            <a:r>
              <a:rPr lang="en-GB" sz="1600" b="1" kern="0" dirty="0" smtClean="0">
                <a:solidFill>
                  <a:sysClr val="window" lastClr="FFFFFF"/>
                </a:solidFill>
                <a:latin typeface="Calibri"/>
              </a:rPr>
              <a:t>Extension: R</a:t>
            </a:r>
            <a:r>
              <a:rPr lang="en-GB" sz="1600" b="1" kern="0" baseline="-25000" dirty="0" smtClean="0">
                <a:solidFill>
                  <a:sysClr val="window" lastClr="FFFFFF"/>
                </a:solidFill>
                <a:latin typeface="Calibri"/>
              </a:rPr>
              <a:t>L</a:t>
            </a:r>
            <a:r>
              <a:rPr lang="en-GB" sz="1600" b="1" kern="0" dirty="0" smtClean="0">
                <a:solidFill>
                  <a:sysClr val="window" lastClr="FFFFFF"/>
                </a:solidFill>
                <a:latin typeface="Calibri"/>
              </a:rPr>
              <a:t> </a:t>
            </a:r>
            <a:r>
              <a:rPr lang="en-GB" sz="1600" b="1" kern="0" dirty="0">
                <a:solidFill>
                  <a:sysClr val="window" lastClr="FFFFFF"/>
                </a:solidFill>
                <a:latin typeface="Calibri"/>
              </a:rPr>
              <a:t>= </a:t>
            </a:r>
            <a:r>
              <a:rPr lang="en-GB" sz="1600" b="1" kern="0" dirty="0" smtClean="0">
                <a:solidFill>
                  <a:srgbClr val="FFC000"/>
                </a:solidFill>
                <a:latin typeface="Calibri"/>
              </a:rPr>
              <a:t>O(10 cm)</a:t>
            </a:r>
          </a:p>
          <a:p>
            <a:pPr algn="ctr">
              <a:defRPr/>
            </a:pPr>
            <a:r>
              <a:rPr lang="en-GB" b="1" kern="0" dirty="0" smtClean="0">
                <a:solidFill>
                  <a:sysClr val="window" lastClr="FFFFFF"/>
                </a:solidFill>
                <a:latin typeface="Calibri"/>
              </a:rPr>
              <a:t>Lifetime</a:t>
            </a:r>
            <a:r>
              <a:rPr lang="en-GB" sz="1600" b="1" kern="0" dirty="0" smtClean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GB" sz="1600" b="1" kern="0" dirty="0" smtClean="0">
                <a:solidFill>
                  <a:srgbClr val="FFC000"/>
                </a:solidFill>
                <a:latin typeface="Calibri"/>
              </a:rPr>
              <a:t>O(100ns)</a:t>
            </a:r>
          </a:p>
          <a:p>
            <a:pPr algn="ctr">
              <a:defRPr/>
            </a:pPr>
            <a:r>
              <a:rPr lang="en-GB" sz="1600" b="1" kern="0" dirty="0" smtClean="0">
                <a:solidFill>
                  <a:srgbClr val="FFC000"/>
                </a:solidFill>
                <a:latin typeface="Calibri"/>
              </a:rPr>
              <a:t>Moving!</a:t>
            </a:r>
          </a:p>
        </p:txBody>
      </p:sp>
      <p:sp>
        <p:nvSpPr>
          <p:cNvPr id="276" name="Rectangle 275"/>
          <p:cNvSpPr/>
          <p:nvPr/>
        </p:nvSpPr>
        <p:spPr>
          <a:xfrm>
            <a:off x="364788" y="4302901"/>
            <a:ext cx="2676873" cy="1101343"/>
          </a:xfrm>
          <a:prstGeom prst="rect">
            <a:avLst/>
          </a:prstGeom>
          <a:noFill/>
          <a:ln w="508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b="1" kern="0" dirty="0" smtClean="0">
                <a:solidFill>
                  <a:sysClr val="window" lastClr="FFFFFF"/>
                </a:solidFill>
                <a:latin typeface="Calibri"/>
              </a:rPr>
              <a:t>Leftover protons from ionization:</a:t>
            </a:r>
          </a:p>
          <a:p>
            <a:pPr algn="ctr">
              <a:defRPr/>
            </a:pPr>
            <a:r>
              <a:rPr lang="en-GB" b="1" kern="0" dirty="0" smtClean="0">
                <a:solidFill>
                  <a:sysClr val="window" lastClr="FFFFFF"/>
                </a:solidFill>
                <a:latin typeface="Calibri"/>
              </a:rPr>
              <a:t>Wide extension: </a:t>
            </a:r>
            <a:r>
              <a:rPr lang="en-GB" b="1" kern="0" dirty="0" smtClean="0">
                <a:solidFill>
                  <a:srgbClr val="FFC000"/>
                </a:solidFill>
                <a:latin typeface="Calibri"/>
              </a:rPr>
              <a:t>O(5m)</a:t>
            </a:r>
          </a:p>
          <a:p>
            <a:pPr algn="ctr">
              <a:defRPr/>
            </a:pPr>
            <a:r>
              <a:rPr lang="en-GB" b="1" kern="0" dirty="0" smtClean="0">
                <a:solidFill>
                  <a:sysClr val="window" lastClr="FFFFFF"/>
                </a:solidFill>
                <a:latin typeface="Calibri"/>
              </a:rPr>
              <a:t>Lifetime</a:t>
            </a:r>
            <a:r>
              <a:rPr lang="en-GB" b="1" kern="0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GB" b="1" kern="0" dirty="0" smtClean="0">
                <a:solidFill>
                  <a:srgbClr val="FFC000"/>
                </a:solidFill>
                <a:latin typeface="Calibri"/>
              </a:rPr>
              <a:t>O(10-1000 ns)</a:t>
            </a:r>
          </a:p>
        </p:txBody>
      </p:sp>
      <p:sp>
        <p:nvSpPr>
          <p:cNvPr id="277" name="TextBox 2"/>
          <p:cNvSpPr txBox="1"/>
          <p:nvPr/>
        </p:nvSpPr>
        <p:spPr>
          <a:xfrm>
            <a:off x="3214678" y="5072074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 kern="0" dirty="0" smtClean="0">
                <a:solidFill>
                  <a:srgbClr val="FFFFFF"/>
                </a:solidFill>
                <a:latin typeface="Arial" charset="0"/>
              </a:rPr>
              <a:t>Ionization numbers come from Physical Chemistry research!</a:t>
            </a:r>
            <a:endParaRPr lang="en-GB" b="1" kern="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5214950"/>
            <a:ext cx="2096056" cy="14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8" name="Rectangle 137"/>
          <p:cNvSpPr/>
          <p:nvPr/>
        </p:nvSpPr>
        <p:spPr>
          <a:xfrm>
            <a:off x="214282" y="6215082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nl-NL" b="1" dirty="0" err="1" smtClean="0">
                <a:solidFill>
                  <a:srgbClr val="FFFFFF"/>
                </a:solidFill>
                <a:latin typeface="Arial" charset="0"/>
              </a:rPr>
              <a:t>Figure</a:t>
            </a:r>
            <a:r>
              <a:rPr lang="nl-NL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nl-NL" b="1" dirty="0" err="1" smtClean="0">
                <a:solidFill>
                  <a:srgbClr val="FFFFFF"/>
                </a:solidFill>
                <a:latin typeface="Arial" charset="0"/>
              </a:rPr>
              <a:t>from</a:t>
            </a:r>
            <a:r>
              <a:rPr lang="nl-NL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nl-NL" b="1" dirty="0" err="1" smtClean="0">
                <a:solidFill>
                  <a:srgbClr val="FFFFFF"/>
                </a:solidFill>
                <a:latin typeface="Arial" charset="0"/>
              </a:rPr>
              <a:t>arXiv</a:t>
            </a:r>
            <a:r>
              <a:rPr lang="nl-NL" b="1" dirty="0" smtClean="0">
                <a:solidFill>
                  <a:srgbClr val="FFFFFF"/>
                </a:solidFill>
                <a:latin typeface="Arial" charset="0"/>
              </a:rPr>
              <a:t>:1210.5140v2</a:t>
            </a:r>
            <a:endParaRPr lang="nl-NL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14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857224" y="-143545"/>
            <a:ext cx="7769225" cy="1484313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FFCC"/>
                </a:solidFill>
              </a:rPr>
              <a:t>RADAR scattering</a:t>
            </a:r>
          </a:p>
        </p:txBody>
      </p:sp>
      <p:sp>
        <p:nvSpPr>
          <p:cNvPr id="19462" name="Text Box 3"/>
          <p:cNvSpPr txBox="1">
            <a:spLocks noChangeArrowheads="1"/>
          </p:cNvSpPr>
          <p:nvPr/>
        </p:nvSpPr>
        <p:spPr bwMode="auto">
          <a:xfrm>
            <a:off x="8534400" y="6388124"/>
            <a:ext cx="609600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eaLnBrk="0" fontAlgn="base" hangingPunct="0"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</a:rPr>
              <a:t>22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Espace réservé du contenu 8"/>
          <p:cNvSpPr>
            <a:spLocks noGrp="1"/>
          </p:cNvSpPr>
          <p:nvPr>
            <p:ph sz="half" idx="2"/>
          </p:nvPr>
        </p:nvSpPr>
        <p:spPr>
          <a:xfrm>
            <a:off x="4857752" y="909022"/>
            <a:ext cx="4038600" cy="4248170"/>
          </a:xfrm>
        </p:spPr>
        <p:txBody>
          <a:bodyPr/>
          <a:lstStyle/>
          <a:p>
            <a:r>
              <a:rPr lang="en-US" dirty="0" smtClean="0"/>
              <a:t>Under-dense scattering:</a:t>
            </a:r>
            <a:endParaRPr lang="nl-NL" dirty="0"/>
          </a:p>
        </p:txBody>
      </p:sp>
      <p:sp>
        <p:nvSpPr>
          <p:cNvPr id="11" name="Espace réservé du contenu 8"/>
          <p:cNvSpPr>
            <a:spLocks noGrp="1"/>
          </p:cNvSpPr>
          <p:nvPr>
            <p:ph sz="half" idx="2"/>
          </p:nvPr>
        </p:nvSpPr>
        <p:spPr>
          <a:xfrm>
            <a:off x="500034" y="908452"/>
            <a:ext cx="4038600" cy="4176732"/>
          </a:xfrm>
        </p:spPr>
        <p:txBody>
          <a:bodyPr/>
          <a:lstStyle/>
          <a:p>
            <a:r>
              <a:rPr lang="en-US" dirty="0" smtClean="0"/>
              <a:t>Over-dense scattering:</a:t>
            </a:r>
            <a:endParaRPr lang="nl-NL" dirty="0"/>
          </a:p>
        </p:txBody>
      </p:sp>
      <p:sp>
        <p:nvSpPr>
          <p:cNvPr id="12" name="Cylindre 11"/>
          <p:cNvSpPr/>
          <p:nvPr/>
        </p:nvSpPr>
        <p:spPr bwMode="auto">
          <a:xfrm>
            <a:off x="765631" y="2251297"/>
            <a:ext cx="785818" cy="1857388"/>
          </a:xfrm>
          <a:prstGeom prst="can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Forme libre 12"/>
          <p:cNvSpPr/>
          <p:nvPr/>
        </p:nvSpPr>
        <p:spPr bwMode="auto">
          <a:xfrm rot="1394029">
            <a:off x="1592970" y="2950823"/>
            <a:ext cx="1857388" cy="592348"/>
          </a:xfrm>
          <a:custGeom>
            <a:avLst/>
            <a:gdLst>
              <a:gd name="connsiteX0" fmla="*/ 0 w 3260785"/>
              <a:gd name="connsiteY0" fmla="*/ 592348 h 592348"/>
              <a:gd name="connsiteX1" fmla="*/ 612475 w 3260785"/>
              <a:gd name="connsiteY1" fmla="*/ 230038 h 592348"/>
              <a:gd name="connsiteX2" fmla="*/ 1224951 w 3260785"/>
              <a:gd name="connsiteY2" fmla="*/ 523336 h 592348"/>
              <a:gd name="connsiteX3" fmla="*/ 1699404 w 3260785"/>
              <a:gd name="connsiteY3" fmla="*/ 109268 h 592348"/>
              <a:gd name="connsiteX4" fmla="*/ 2242868 w 3260785"/>
              <a:gd name="connsiteY4" fmla="*/ 445699 h 592348"/>
              <a:gd name="connsiteX5" fmla="*/ 2648309 w 3260785"/>
              <a:gd name="connsiteY5" fmla="*/ 23004 h 592348"/>
              <a:gd name="connsiteX6" fmla="*/ 3260785 w 3260785"/>
              <a:gd name="connsiteY6" fmla="*/ 307676 h 59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785" h="592348">
                <a:moveTo>
                  <a:pt x="0" y="592348"/>
                </a:moveTo>
                <a:cubicBezTo>
                  <a:pt x="204158" y="416944"/>
                  <a:pt x="408317" y="241540"/>
                  <a:pt x="612475" y="230038"/>
                </a:cubicBezTo>
                <a:cubicBezTo>
                  <a:pt x="816633" y="218536"/>
                  <a:pt x="1043796" y="543464"/>
                  <a:pt x="1224951" y="523336"/>
                </a:cubicBezTo>
                <a:cubicBezTo>
                  <a:pt x="1406106" y="503208"/>
                  <a:pt x="1529751" y="122208"/>
                  <a:pt x="1699404" y="109268"/>
                </a:cubicBezTo>
                <a:cubicBezTo>
                  <a:pt x="1869057" y="96329"/>
                  <a:pt x="2084717" y="460076"/>
                  <a:pt x="2242868" y="445699"/>
                </a:cubicBezTo>
                <a:cubicBezTo>
                  <a:pt x="2401019" y="431322"/>
                  <a:pt x="2478656" y="46008"/>
                  <a:pt x="2648309" y="23004"/>
                </a:cubicBezTo>
                <a:cubicBezTo>
                  <a:pt x="2817962" y="0"/>
                  <a:pt x="3039373" y="153838"/>
                  <a:pt x="3260785" y="307676"/>
                </a:cubicBezTo>
              </a:path>
            </a:pathLst>
          </a:custGeom>
          <a:solidFill>
            <a:srgbClr val="CC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14" name="Forme libre 13"/>
          <p:cNvSpPr/>
          <p:nvPr/>
        </p:nvSpPr>
        <p:spPr bwMode="auto">
          <a:xfrm rot="20829406">
            <a:off x="1452252" y="2369301"/>
            <a:ext cx="1771180" cy="592348"/>
          </a:xfrm>
          <a:custGeom>
            <a:avLst/>
            <a:gdLst>
              <a:gd name="connsiteX0" fmla="*/ 0 w 3260785"/>
              <a:gd name="connsiteY0" fmla="*/ 592348 h 592348"/>
              <a:gd name="connsiteX1" fmla="*/ 612475 w 3260785"/>
              <a:gd name="connsiteY1" fmla="*/ 230038 h 592348"/>
              <a:gd name="connsiteX2" fmla="*/ 1224951 w 3260785"/>
              <a:gd name="connsiteY2" fmla="*/ 523336 h 592348"/>
              <a:gd name="connsiteX3" fmla="*/ 1699404 w 3260785"/>
              <a:gd name="connsiteY3" fmla="*/ 109268 h 592348"/>
              <a:gd name="connsiteX4" fmla="*/ 2242868 w 3260785"/>
              <a:gd name="connsiteY4" fmla="*/ 445699 h 592348"/>
              <a:gd name="connsiteX5" fmla="*/ 2648309 w 3260785"/>
              <a:gd name="connsiteY5" fmla="*/ 23004 h 592348"/>
              <a:gd name="connsiteX6" fmla="*/ 3260785 w 3260785"/>
              <a:gd name="connsiteY6" fmla="*/ 307676 h 59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785" h="592348">
                <a:moveTo>
                  <a:pt x="0" y="592348"/>
                </a:moveTo>
                <a:cubicBezTo>
                  <a:pt x="204158" y="416944"/>
                  <a:pt x="408317" y="241540"/>
                  <a:pt x="612475" y="230038"/>
                </a:cubicBezTo>
                <a:cubicBezTo>
                  <a:pt x="816633" y="218536"/>
                  <a:pt x="1043796" y="543464"/>
                  <a:pt x="1224951" y="523336"/>
                </a:cubicBezTo>
                <a:cubicBezTo>
                  <a:pt x="1406106" y="503208"/>
                  <a:pt x="1529751" y="122208"/>
                  <a:pt x="1699404" y="109268"/>
                </a:cubicBezTo>
                <a:cubicBezTo>
                  <a:pt x="1869057" y="96329"/>
                  <a:pt x="2084717" y="460076"/>
                  <a:pt x="2242868" y="445699"/>
                </a:cubicBezTo>
                <a:cubicBezTo>
                  <a:pt x="2401019" y="431322"/>
                  <a:pt x="2478656" y="46008"/>
                  <a:pt x="2648309" y="23004"/>
                </a:cubicBezTo>
                <a:cubicBezTo>
                  <a:pt x="2817962" y="0"/>
                  <a:pt x="3039373" y="153838"/>
                  <a:pt x="3260785" y="307676"/>
                </a:cubicBezTo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Cylindre 14"/>
          <p:cNvSpPr/>
          <p:nvPr/>
        </p:nvSpPr>
        <p:spPr bwMode="auto">
          <a:xfrm>
            <a:off x="5214942" y="2236477"/>
            <a:ext cx="785818" cy="1857388"/>
          </a:xfrm>
          <a:prstGeom prst="can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5357818" y="2522229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5500694" y="2888943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5305428" y="3041343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5715008" y="3193743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5786446" y="2879419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5357818" y="3498543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5572132" y="3650943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5429256" y="3308047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5786446" y="3522361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5572132" y="2665105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5857884" y="3879551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5643570" y="3950989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5286380" y="3879551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" name="Ellipse 28"/>
          <p:cNvSpPr/>
          <p:nvPr/>
        </p:nvSpPr>
        <p:spPr bwMode="auto">
          <a:xfrm>
            <a:off x="5715008" y="3736675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" name="Ellipse 29"/>
          <p:cNvSpPr/>
          <p:nvPr/>
        </p:nvSpPr>
        <p:spPr bwMode="auto">
          <a:xfrm>
            <a:off x="5572132" y="3450923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" name="Ellipse 30"/>
          <p:cNvSpPr/>
          <p:nvPr/>
        </p:nvSpPr>
        <p:spPr bwMode="auto">
          <a:xfrm>
            <a:off x="5500694" y="3093733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2" name="Ellipse 31"/>
          <p:cNvSpPr/>
          <p:nvPr/>
        </p:nvSpPr>
        <p:spPr bwMode="auto">
          <a:xfrm>
            <a:off x="5715008" y="3379485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3" name="Ellipse 32"/>
          <p:cNvSpPr/>
          <p:nvPr/>
        </p:nvSpPr>
        <p:spPr bwMode="auto">
          <a:xfrm>
            <a:off x="5357818" y="3665237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4" name="Ellipse 33"/>
          <p:cNvSpPr/>
          <p:nvPr/>
        </p:nvSpPr>
        <p:spPr bwMode="auto">
          <a:xfrm>
            <a:off x="5786446" y="2476510"/>
            <a:ext cx="71438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5" name="Forme libre 34"/>
          <p:cNvSpPr/>
          <p:nvPr/>
        </p:nvSpPr>
        <p:spPr bwMode="auto">
          <a:xfrm rot="1394029">
            <a:off x="5685091" y="3293193"/>
            <a:ext cx="1857388" cy="592348"/>
          </a:xfrm>
          <a:custGeom>
            <a:avLst/>
            <a:gdLst>
              <a:gd name="connsiteX0" fmla="*/ 0 w 3260785"/>
              <a:gd name="connsiteY0" fmla="*/ 592348 h 592348"/>
              <a:gd name="connsiteX1" fmla="*/ 612475 w 3260785"/>
              <a:gd name="connsiteY1" fmla="*/ 230038 h 592348"/>
              <a:gd name="connsiteX2" fmla="*/ 1224951 w 3260785"/>
              <a:gd name="connsiteY2" fmla="*/ 523336 h 592348"/>
              <a:gd name="connsiteX3" fmla="*/ 1699404 w 3260785"/>
              <a:gd name="connsiteY3" fmla="*/ 109268 h 592348"/>
              <a:gd name="connsiteX4" fmla="*/ 2242868 w 3260785"/>
              <a:gd name="connsiteY4" fmla="*/ 445699 h 592348"/>
              <a:gd name="connsiteX5" fmla="*/ 2648309 w 3260785"/>
              <a:gd name="connsiteY5" fmla="*/ 23004 h 592348"/>
              <a:gd name="connsiteX6" fmla="*/ 3260785 w 3260785"/>
              <a:gd name="connsiteY6" fmla="*/ 307676 h 59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785" h="592348">
                <a:moveTo>
                  <a:pt x="0" y="592348"/>
                </a:moveTo>
                <a:cubicBezTo>
                  <a:pt x="204158" y="416944"/>
                  <a:pt x="408317" y="241540"/>
                  <a:pt x="612475" y="230038"/>
                </a:cubicBezTo>
                <a:cubicBezTo>
                  <a:pt x="816633" y="218536"/>
                  <a:pt x="1043796" y="543464"/>
                  <a:pt x="1224951" y="523336"/>
                </a:cubicBezTo>
                <a:cubicBezTo>
                  <a:pt x="1406106" y="503208"/>
                  <a:pt x="1529751" y="122208"/>
                  <a:pt x="1699404" y="109268"/>
                </a:cubicBezTo>
                <a:cubicBezTo>
                  <a:pt x="1869057" y="96329"/>
                  <a:pt x="2084717" y="460076"/>
                  <a:pt x="2242868" y="445699"/>
                </a:cubicBezTo>
                <a:cubicBezTo>
                  <a:pt x="2401019" y="431322"/>
                  <a:pt x="2478656" y="46008"/>
                  <a:pt x="2648309" y="23004"/>
                </a:cubicBezTo>
                <a:cubicBezTo>
                  <a:pt x="2817962" y="0"/>
                  <a:pt x="3039373" y="153838"/>
                  <a:pt x="3260785" y="307676"/>
                </a:cubicBezTo>
              </a:path>
            </a:pathLst>
          </a:custGeom>
          <a:solidFill>
            <a:srgbClr val="CC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dirty="0" smtClean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36" name="Forme libre 35"/>
          <p:cNvSpPr/>
          <p:nvPr/>
        </p:nvSpPr>
        <p:spPr bwMode="auto">
          <a:xfrm rot="20829406">
            <a:off x="5544373" y="2711672"/>
            <a:ext cx="1771180" cy="592348"/>
          </a:xfrm>
          <a:custGeom>
            <a:avLst/>
            <a:gdLst>
              <a:gd name="connsiteX0" fmla="*/ 0 w 3260785"/>
              <a:gd name="connsiteY0" fmla="*/ 592348 h 592348"/>
              <a:gd name="connsiteX1" fmla="*/ 612475 w 3260785"/>
              <a:gd name="connsiteY1" fmla="*/ 230038 h 592348"/>
              <a:gd name="connsiteX2" fmla="*/ 1224951 w 3260785"/>
              <a:gd name="connsiteY2" fmla="*/ 523336 h 592348"/>
              <a:gd name="connsiteX3" fmla="*/ 1699404 w 3260785"/>
              <a:gd name="connsiteY3" fmla="*/ 109268 h 592348"/>
              <a:gd name="connsiteX4" fmla="*/ 2242868 w 3260785"/>
              <a:gd name="connsiteY4" fmla="*/ 445699 h 592348"/>
              <a:gd name="connsiteX5" fmla="*/ 2648309 w 3260785"/>
              <a:gd name="connsiteY5" fmla="*/ 23004 h 592348"/>
              <a:gd name="connsiteX6" fmla="*/ 3260785 w 3260785"/>
              <a:gd name="connsiteY6" fmla="*/ 307676 h 59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785" h="592348">
                <a:moveTo>
                  <a:pt x="0" y="592348"/>
                </a:moveTo>
                <a:cubicBezTo>
                  <a:pt x="204158" y="416944"/>
                  <a:pt x="408317" y="241540"/>
                  <a:pt x="612475" y="230038"/>
                </a:cubicBezTo>
                <a:cubicBezTo>
                  <a:pt x="816633" y="218536"/>
                  <a:pt x="1043796" y="543464"/>
                  <a:pt x="1224951" y="523336"/>
                </a:cubicBezTo>
                <a:cubicBezTo>
                  <a:pt x="1406106" y="503208"/>
                  <a:pt x="1529751" y="122208"/>
                  <a:pt x="1699404" y="109268"/>
                </a:cubicBezTo>
                <a:cubicBezTo>
                  <a:pt x="1869057" y="96329"/>
                  <a:pt x="2084717" y="460076"/>
                  <a:pt x="2242868" y="445699"/>
                </a:cubicBezTo>
                <a:cubicBezTo>
                  <a:pt x="2401019" y="431322"/>
                  <a:pt x="2478656" y="46008"/>
                  <a:pt x="2648309" y="23004"/>
                </a:cubicBezTo>
                <a:cubicBezTo>
                  <a:pt x="2817962" y="0"/>
                  <a:pt x="3039373" y="153838"/>
                  <a:pt x="3260785" y="307676"/>
                </a:cubicBezTo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357158" y="4390072"/>
            <a:ext cx="4572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 dirty="0" smtClean="0">
                <a:solidFill>
                  <a:srgbClr val="FFC000"/>
                </a:solidFill>
                <a:latin typeface="Arial" charset="0"/>
              </a:rPr>
              <a:t>Radar frequency &lt; Plasma Frequency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000" b="1" dirty="0" smtClean="0">
              <a:solidFill>
                <a:srgbClr val="FFC000"/>
              </a:solidFill>
              <a:latin typeface="Arial" charset="0"/>
            </a:endParaRP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</a:rPr>
              <a:t>Reflection from the surface of the plasma tube</a:t>
            </a:r>
            <a:endParaRPr lang="nl-NL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929190" y="4390072"/>
            <a:ext cx="42862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 dirty="0" smtClean="0">
                <a:solidFill>
                  <a:srgbClr val="FFC000"/>
                </a:solidFill>
                <a:latin typeface="Arial" charset="0"/>
              </a:rPr>
              <a:t>Radar frequency &gt; Plasma Frequency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000" b="1" dirty="0" smtClean="0">
              <a:solidFill>
                <a:srgbClr val="FFC000"/>
              </a:solidFill>
              <a:latin typeface="Arial" charset="0"/>
            </a:endParaRP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</a:rPr>
              <a:t>Scattering off of the individual charges in the plasma</a:t>
            </a:r>
          </a:p>
        </p:txBody>
      </p:sp>
      <p:sp>
        <p:nvSpPr>
          <p:cNvPr id="40" name="Rectangle 4"/>
          <p:cNvSpPr txBox="1">
            <a:spLocks noChangeArrowheads="1"/>
          </p:cNvSpPr>
          <p:nvPr/>
        </p:nvSpPr>
        <p:spPr bwMode="auto">
          <a:xfrm>
            <a:off x="803303" y="692696"/>
            <a:ext cx="7769225" cy="148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algn="ct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800" b="1" kern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7606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857224" y="-143545"/>
            <a:ext cx="7769225" cy="1484313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FFCC"/>
                </a:solidFill>
              </a:rPr>
              <a:t>Modeling the radar scatter</a:t>
            </a:r>
          </a:p>
        </p:txBody>
      </p:sp>
      <p:sp>
        <p:nvSpPr>
          <p:cNvPr id="19462" name="Text Box 3"/>
          <p:cNvSpPr txBox="1">
            <a:spLocks noChangeArrowheads="1"/>
          </p:cNvSpPr>
          <p:nvPr/>
        </p:nvSpPr>
        <p:spPr bwMode="auto">
          <a:xfrm>
            <a:off x="8534400" y="6388124"/>
            <a:ext cx="609600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eaLnBrk="0" fontAlgn="base" hangingPunct="0"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</a:rPr>
              <a:t>23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46270"/>
            <a:ext cx="7272808" cy="489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859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285720" y="1443030"/>
            <a:ext cx="51847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104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800" b="1" i="1" dirty="0">
              <a:solidFill>
                <a:srgbClr val="FFFF9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 bwMode="auto">
          <a:xfrm rot="5400000">
            <a:off x="6429388" y="1984850"/>
            <a:ext cx="571504" cy="158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cteur droit 11"/>
          <p:cNvCxnSpPr/>
          <p:nvPr/>
        </p:nvCxnSpPr>
        <p:spPr bwMode="auto">
          <a:xfrm>
            <a:off x="6500826" y="1841974"/>
            <a:ext cx="428628" cy="158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onnecteur droit 12"/>
          <p:cNvCxnSpPr/>
          <p:nvPr/>
        </p:nvCxnSpPr>
        <p:spPr bwMode="auto">
          <a:xfrm>
            <a:off x="6572264" y="2056288"/>
            <a:ext cx="285752" cy="158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cteur droit 13"/>
          <p:cNvCxnSpPr/>
          <p:nvPr/>
        </p:nvCxnSpPr>
        <p:spPr bwMode="auto">
          <a:xfrm>
            <a:off x="6643702" y="2199164"/>
            <a:ext cx="142876" cy="158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14"/>
          <p:cNvCxnSpPr/>
          <p:nvPr/>
        </p:nvCxnSpPr>
        <p:spPr bwMode="auto">
          <a:xfrm>
            <a:off x="1071538" y="1052736"/>
            <a:ext cx="7286676" cy="1588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Lune 15"/>
          <p:cNvSpPr/>
          <p:nvPr/>
        </p:nvSpPr>
        <p:spPr bwMode="auto">
          <a:xfrm rot="19311558">
            <a:off x="5285209" y="2617535"/>
            <a:ext cx="214314" cy="2150534"/>
          </a:xfrm>
          <a:prstGeom prst="moon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Lune 16"/>
          <p:cNvSpPr/>
          <p:nvPr/>
        </p:nvSpPr>
        <p:spPr bwMode="auto">
          <a:xfrm rot="19272756">
            <a:off x="6402727" y="2145622"/>
            <a:ext cx="214314" cy="446484"/>
          </a:xfrm>
          <a:prstGeom prst="moon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Lune 17"/>
          <p:cNvSpPr/>
          <p:nvPr/>
        </p:nvSpPr>
        <p:spPr bwMode="auto">
          <a:xfrm rot="19272756">
            <a:off x="6004634" y="2377738"/>
            <a:ext cx="214314" cy="1000132"/>
          </a:xfrm>
          <a:prstGeom prst="moon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" name="Cylindre 18"/>
          <p:cNvSpPr/>
          <p:nvPr/>
        </p:nvSpPr>
        <p:spPr bwMode="auto">
          <a:xfrm rot="16200000">
            <a:off x="4464843" y="3836203"/>
            <a:ext cx="285752" cy="928694"/>
          </a:xfrm>
          <a:prstGeom prst="ca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Lune 19"/>
          <p:cNvSpPr/>
          <p:nvPr/>
        </p:nvSpPr>
        <p:spPr bwMode="auto">
          <a:xfrm rot="2893236">
            <a:off x="3845458" y="3877327"/>
            <a:ext cx="214314" cy="446484"/>
          </a:xfrm>
          <a:prstGeom prst="moon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Lune 20"/>
          <p:cNvSpPr/>
          <p:nvPr/>
        </p:nvSpPr>
        <p:spPr bwMode="auto">
          <a:xfrm rot="2473630">
            <a:off x="3303368" y="2889884"/>
            <a:ext cx="214314" cy="1000132"/>
          </a:xfrm>
          <a:prstGeom prst="moon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Lune 21"/>
          <p:cNvSpPr/>
          <p:nvPr/>
        </p:nvSpPr>
        <p:spPr bwMode="auto">
          <a:xfrm rot="2614860">
            <a:off x="2640529" y="1720624"/>
            <a:ext cx="214314" cy="2150534"/>
          </a:xfrm>
          <a:prstGeom prst="moon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smtClean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23" name="Connecteur droit 22"/>
          <p:cNvCxnSpPr/>
          <p:nvPr/>
        </p:nvCxnSpPr>
        <p:spPr bwMode="auto">
          <a:xfrm rot="5400000">
            <a:off x="1785918" y="2062334"/>
            <a:ext cx="571504" cy="158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Connecteur droit 23"/>
          <p:cNvCxnSpPr/>
          <p:nvPr/>
        </p:nvCxnSpPr>
        <p:spPr bwMode="auto">
          <a:xfrm>
            <a:off x="1857356" y="1919458"/>
            <a:ext cx="428628" cy="158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Connecteur droit 24"/>
          <p:cNvCxnSpPr/>
          <p:nvPr/>
        </p:nvCxnSpPr>
        <p:spPr bwMode="auto">
          <a:xfrm>
            <a:off x="1928794" y="2133772"/>
            <a:ext cx="285752" cy="158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onnecteur droit 25"/>
          <p:cNvCxnSpPr/>
          <p:nvPr/>
        </p:nvCxnSpPr>
        <p:spPr bwMode="auto">
          <a:xfrm>
            <a:off x="2000232" y="2276648"/>
            <a:ext cx="142876" cy="158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ZoneTexte 26"/>
          <p:cNvSpPr txBox="1"/>
          <p:nvPr/>
        </p:nvSpPr>
        <p:spPr>
          <a:xfrm>
            <a:off x="6929454" y="1484784"/>
            <a:ext cx="2214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</a:rPr>
              <a:t>Transmitted power: </a:t>
            </a:r>
            <a:r>
              <a:rPr lang="en-US" sz="2000" b="1" dirty="0" smtClean="0">
                <a:solidFill>
                  <a:srgbClr val="FFC000"/>
                </a:solidFill>
                <a:latin typeface="Arial" charset="0"/>
              </a:rPr>
              <a:t>P</a:t>
            </a:r>
            <a:r>
              <a:rPr lang="en-US" sz="2000" b="1" baseline="-25000" dirty="0" smtClean="0">
                <a:solidFill>
                  <a:srgbClr val="FFC000"/>
                </a:solidFill>
                <a:latin typeface="Arial" charset="0"/>
              </a:rPr>
              <a:t>t</a:t>
            </a:r>
            <a:endParaRPr lang="nl-NL" sz="2000" b="1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42844" y="1484784"/>
            <a:ext cx="1785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</a:rPr>
              <a:t>Effective area of receiver: </a:t>
            </a:r>
            <a:r>
              <a:rPr lang="en-US" sz="2000" b="1" dirty="0" err="1" smtClean="0">
                <a:solidFill>
                  <a:srgbClr val="00FF00"/>
                </a:solidFill>
                <a:latin typeface="Arial" charset="0"/>
              </a:rPr>
              <a:t>A</a:t>
            </a:r>
            <a:r>
              <a:rPr lang="en-US" sz="2000" b="1" baseline="-25000" dirty="0" err="1" smtClean="0">
                <a:solidFill>
                  <a:srgbClr val="00FF00"/>
                </a:solidFill>
                <a:latin typeface="Arial" charset="0"/>
              </a:rPr>
              <a:t>eff</a:t>
            </a:r>
            <a:endParaRPr lang="nl-NL" sz="2000" b="1" dirty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286116" y="4514864"/>
            <a:ext cx="2428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</a:rPr>
              <a:t>Plasma scattering surface: </a:t>
            </a:r>
            <a:r>
              <a:rPr lang="en-US" sz="2000" b="1" dirty="0" err="1" smtClean="0">
                <a:solidFill>
                  <a:srgbClr val="FFFF00"/>
                </a:solidFill>
                <a:latin typeface="Arial" charset="0"/>
              </a:rPr>
              <a:t>σ</a:t>
            </a:r>
            <a:r>
              <a:rPr lang="en-US" sz="2000" b="1" baseline="-25000" dirty="0" err="1" smtClean="0">
                <a:solidFill>
                  <a:srgbClr val="FFFF00"/>
                </a:solidFill>
                <a:latin typeface="Arial" charset="0"/>
              </a:rPr>
              <a:t>eff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300192" y="3356992"/>
            <a:ext cx="2571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</a:rPr>
              <a:t>Transmission over ¼ of a sphere: </a:t>
            </a:r>
            <a:r>
              <a:rPr lang="en-US" sz="2000" b="1" dirty="0" smtClean="0">
                <a:solidFill>
                  <a:srgbClr val="FFC000"/>
                </a:solidFill>
                <a:latin typeface="Arial" charset="0"/>
              </a:rPr>
              <a:t>1/(</a:t>
            </a:r>
            <a:r>
              <a:rPr lang="el-GR" sz="2000" b="1" dirty="0" smtClean="0">
                <a:solidFill>
                  <a:srgbClr val="FFC000"/>
                </a:solidFill>
                <a:latin typeface="Arial" charset="0"/>
              </a:rPr>
              <a:t>π</a:t>
            </a:r>
            <a:r>
              <a:rPr lang="en-US" sz="2000" b="1" dirty="0" smtClean="0">
                <a:solidFill>
                  <a:srgbClr val="FFC000"/>
                </a:solidFill>
                <a:latin typeface="Arial" charset="0"/>
              </a:rPr>
              <a:t>R</a:t>
            </a:r>
            <a:r>
              <a:rPr lang="en-US" sz="2000" b="1" baseline="30000" dirty="0" smtClean="0">
                <a:solidFill>
                  <a:srgbClr val="FFC000"/>
                </a:solidFill>
                <a:latin typeface="Arial" charset="0"/>
              </a:rPr>
              <a:t>2</a:t>
            </a:r>
            <a:r>
              <a:rPr lang="en-US" sz="2000" b="1" dirty="0" smtClean="0">
                <a:solidFill>
                  <a:srgbClr val="FFC000"/>
                </a:solidFill>
                <a:latin typeface="Arial" charset="0"/>
              </a:rPr>
              <a:t>)</a:t>
            </a:r>
            <a:endParaRPr lang="nl-NL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95536" y="3729046"/>
            <a:ext cx="2571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</a:rPr>
              <a:t>Re-scattering over a sphere: </a:t>
            </a:r>
            <a:r>
              <a:rPr lang="en-US" sz="2000" b="1" dirty="0" smtClean="0">
                <a:solidFill>
                  <a:srgbClr val="00FF00"/>
                </a:solidFill>
                <a:latin typeface="Arial" charset="0"/>
              </a:rPr>
              <a:t>1/(4</a:t>
            </a:r>
            <a:r>
              <a:rPr lang="el-GR" sz="2000" b="1" dirty="0" smtClean="0">
                <a:solidFill>
                  <a:srgbClr val="00FF00"/>
                </a:solidFill>
                <a:latin typeface="Arial" charset="0"/>
              </a:rPr>
              <a:t>π</a:t>
            </a:r>
            <a:r>
              <a:rPr lang="en-US" sz="2000" b="1" dirty="0" smtClean="0">
                <a:solidFill>
                  <a:srgbClr val="00FF00"/>
                </a:solidFill>
                <a:latin typeface="Arial" charset="0"/>
              </a:rPr>
              <a:t>R</a:t>
            </a:r>
            <a:r>
              <a:rPr lang="en-US" sz="2000" b="1" baseline="30000" dirty="0" smtClean="0">
                <a:solidFill>
                  <a:srgbClr val="00FF00"/>
                </a:solidFill>
                <a:latin typeface="Arial" charset="0"/>
              </a:rPr>
              <a:t>2</a:t>
            </a:r>
            <a:r>
              <a:rPr lang="en-US" sz="2000" b="1" dirty="0" smtClean="0">
                <a:solidFill>
                  <a:srgbClr val="00FF00"/>
                </a:solidFill>
                <a:latin typeface="Arial" charset="0"/>
              </a:rPr>
              <a:t>)</a:t>
            </a:r>
            <a:endParaRPr lang="nl-NL" sz="2000" b="1" dirty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214546" y="385500"/>
            <a:ext cx="54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</a:rPr>
              <a:t>Bi-static RADAR configuration</a:t>
            </a:r>
            <a:endParaRPr lang="nl-NL" sz="28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5443558"/>
            <a:ext cx="3762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Ellipse 33"/>
          <p:cNvSpPr/>
          <p:nvPr/>
        </p:nvSpPr>
        <p:spPr bwMode="auto">
          <a:xfrm>
            <a:off x="5286380" y="5586434"/>
            <a:ext cx="1143008" cy="642942"/>
          </a:xfrm>
          <a:prstGeom prst="ellipse">
            <a:avLst/>
          </a:prstGeom>
          <a:solidFill>
            <a:srgbClr val="00B8FF">
              <a:alpha val="0"/>
            </a:srgbClr>
          </a:solidFill>
          <a:ln w="50800" cap="flat" cmpd="sng" algn="ctr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smtClean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35" name="Connecteur droit avec flèche 34"/>
          <p:cNvCxnSpPr>
            <a:stCxn id="34" idx="6"/>
          </p:cNvCxnSpPr>
          <p:nvPr/>
        </p:nvCxnSpPr>
        <p:spPr bwMode="auto">
          <a:xfrm flipV="1">
            <a:off x="6429388" y="5372120"/>
            <a:ext cx="357190" cy="535785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rgbClr val="99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ZoneTexte 35"/>
          <p:cNvSpPr txBox="1"/>
          <p:nvPr/>
        </p:nvSpPr>
        <p:spPr>
          <a:xfrm>
            <a:off x="6357950" y="4800616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</a:rPr>
              <a:t>Attenuation by the 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</a:rPr>
              <a:t>medium</a:t>
            </a:r>
            <a:endParaRPr lang="nl-NL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8572528" y="6403467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fontAlgn="base" hangingPunct="0">
              <a:lnSpc>
                <a:spcPct val="102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</a:rPr>
              <a:t>24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5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146521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do we need to find an answer to these questions?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4462" y="1772816"/>
            <a:ext cx="8999538" cy="5965825"/>
          </a:xfrm>
        </p:spPr>
        <p:txBody>
          <a:bodyPr>
            <a:normAutofit/>
          </a:bodyPr>
          <a:lstStyle/>
          <a:p>
            <a:pPr marL="339725" indent="-339725"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800" dirty="0" smtClean="0"/>
              <a:t>Origin, acceleration mechanisms of cosmic rays at the highest energies and the GZK effect:</a:t>
            </a:r>
          </a:p>
          <a:p>
            <a:pPr marL="339725" indent="-339725">
              <a:buClr>
                <a:srgbClr val="FFFFCC"/>
              </a:buClr>
              <a:buSzPct val="6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800" dirty="0" smtClean="0">
                <a:solidFill>
                  <a:srgbClr val="FFC000"/>
                </a:solidFill>
              </a:rPr>
              <a:t>   </a:t>
            </a:r>
            <a:r>
              <a:rPr lang="en-US" sz="2800" b="1" i="1" dirty="0" smtClean="0">
                <a:solidFill>
                  <a:srgbClr val="FFC000"/>
                </a:solidFill>
              </a:rPr>
              <a:t>The cosmic-ray / neutrino spectrum</a:t>
            </a:r>
          </a:p>
          <a:p>
            <a:pPr marL="339725" indent="-339725">
              <a:buClr>
                <a:srgbClr val="FFFFCC"/>
              </a:buClr>
              <a:buSzPct val="6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800" b="1" i="1" dirty="0" smtClean="0">
                <a:solidFill>
                  <a:srgbClr val="FFC000"/>
                </a:solidFill>
              </a:rPr>
              <a:t>   Composition of the initial cosmic ray</a:t>
            </a:r>
          </a:p>
          <a:p>
            <a:pPr marL="339725" indent="-339725">
              <a:buClr>
                <a:srgbClr val="FFFFCC"/>
              </a:buClr>
              <a:buSzPct val="6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sz="2800" b="1" i="1" dirty="0" smtClean="0"/>
          </a:p>
          <a:p>
            <a:pPr marL="339725" indent="-339725"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800" dirty="0" smtClean="0"/>
              <a:t>Shower physics:</a:t>
            </a:r>
          </a:p>
          <a:p>
            <a:pPr marL="339725" indent="-339725">
              <a:buClr>
                <a:srgbClr val="FFFFCC"/>
              </a:buClr>
              <a:buSzPct val="6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800" dirty="0" smtClean="0"/>
              <a:t>   </a:t>
            </a:r>
            <a:r>
              <a:rPr lang="en-US" sz="2800" b="1" i="1" dirty="0" smtClean="0">
                <a:solidFill>
                  <a:srgbClr val="FFC000"/>
                </a:solidFill>
              </a:rPr>
              <a:t>Accurate shower measurements</a:t>
            </a:r>
          </a:p>
          <a:p>
            <a:pPr marL="339725" indent="-339725" eaLnBrk="1" hangingPunct="1">
              <a:buClr>
                <a:srgbClr val="FFFFCC"/>
              </a:buClr>
              <a:buSzPct val="60000"/>
              <a:buFont typeface="Wingdings" pitchFamily="2" charset="2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800" dirty="0" smtClean="0"/>
              <a:t>   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8391525" y="6208713"/>
            <a:ext cx="609600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rgbClr val="FFFFFF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5" name="PIJL-OMHOOG en -OMLAAG 4"/>
          <p:cNvSpPr/>
          <p:nvPr/>
        </p:nvSpPr>
        <p:spPr>
          <a:xfrm>
            <a:off x="5580112" y="3717032"/>
            <a:ext cx="511636" cy="1080120"/>
          </a:xfrm>
          <a:prstGeom prst="upDownArrow">
            <a:avLst/>
          </a:prstGeom>
          <a:solidFill>
            <a:srgbClr val="21FF2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857224" y="-315416"/>
            <a:ext cx="7769225" cy="1484313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FFCC"/>
                </a:solidFill>
              </a:rPr>
              <a:t>Sensitivity (Preliminary)</a:t>
            </a:r>
          </a:p>
        </p:txBody>
      </p:sp>
      <p:sp>
        <p:nvSpPr>
          <p:cNvPr id="19462" name="Text Box 3"/>
          <p:cNvSpPr txBox="1">
            <a:spLocks noChangeArrowheads="1"/>
          </p:cNvSpPr>
          <p:nvPr/>
        </p:nvSpPr>
        <p:spPr bwMode="auto">
          <a:xfrm>
            <a:off x="8534400" y="6388124"/>
            <a:ext cx="609600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eaLnBrk="0" fontAlgn="base" hangingPunct="0"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</a:rPr>
              <a:t>25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5400"/>
            <a:ext cx="4494659" cy="602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648" y="836712"/>
            <a:ext cx="500062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4653136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Multiple events expected in the </a:t>
            </a:r>
            <a:r>
              <a:rPr lang="en-US" b="1" dirty="0" err="1" smtClean="0">
                <a:solidFill>
                  <a:schemeClr val="bg1"/>
                </a:solidFill>
              </a:rPr>
              <a:t>PeV-EeV</a:t>
            </a:r>
            <a:r>
              <a:rPr lang="en-US" b="1" dirty="0" smtClean="0">
                <a:solidFill>
                  <a:schemeClr val="bg1"/>
                </a:solidFill>
              </a:rPr>
              <a:t> region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Credits: S. </a:t>
            </a:r>
            <a:r>
              <a:rPr lang="en-US" b="1" dirty="0" err="1" smtClean="0">
                <a:solidFill>
                  <a:schemeClr val="bg1"/>
                </a:solidFill>
              </a:rPr>
              <a:t>Toscano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65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627784" y="1124744"/>
            <a:ext cx="3993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Questions</a:t>
            </a:r>
            <a:r>
              <a:rPr lang="nl-NL" sz="5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nl-NL" sz="5400" b="1" cap="none" spc="0" dirty="0" smtClean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929066"/>
            <a:ext cx="199548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929066"/>
            <a:ext cx="338422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5143512"/>
            <a:ext cx="3000396" cy="117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755650" y="2168525"/>
            <a:ext cx="1944688" cy="53975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620838"/>
            <a:ext cx="8542338" cy="5337175"/>
          </a:xfrm>
        </p:spPr>
        <p:txBody>
          <a:bodyPr/>
          <a:lstStyle/>
          <a:p>
            <a:pPr marL="606425" indent="-606425" eaLnBrk="1" hangingPunct="1">
              <a:spcBef>
                <a:spcPts val="700"/>
              </a:spcBef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6064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</a:pPr>
            <a:r>
              <a:rPr lang="en-US" sz="2800" smtClean="0">
                <a:cs typeface="Arial" charset="0"/>
              </a:rPr>
              <a:t>Link emission time t' to observer time t:</a:t>
            </a:r>
          </a:p>
          <a:p>
            <a:pPr marL="606425" indent="-606425" eaLnBrk="1" hangingPunct="1">
              <a:spcBef>
                <a:spcPts val="700"/>
              </a:spcBef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6064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</a:pPr>
            <a:endParaRPr lang="en-US" sz="2800" smtClean="0">
              <a:cs typeface="Arial" charset="0"/>
            </a:endParaRPr>
          </a:p>
          <a:p>
            <a:pPr marL="606425" indent="-606425" eaLnBrk="1" hangingPunct="1">
              <a:spcBef>
                <a:spcPts val="700"/>
              </a:spcBef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6064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</a:pPr>
            <a:r>
              <a:rPr lang="en-US" sz="2800" smtClean="0">
                <a:cs typeface="Arial" charset="0"/>
              </a:rPr>
              <a:t>Integrate over the particle distributions to obtain the full vector potential at the observer time t:</a:t>
            </a:r>
          </a:p>
          <a:p>
            <a:pPr marL="606425" indent="-606425" eaLnBrk="1" hangingPunct="1">
              <a:spcBef>
                <a:spcPts val="700"/>
              </a:spcBef>
              <a:buClr>
                <a:srgbClr val="FFFFCC"/>
              </a:buClr>
              <a:buSzPct val="60000"/>
              <a:buFont typeface="Wingdings" pitchFamily="2" charset="2"/>
              <a:buNone/>
              <a:tabLst>
                <a:tab pos="6064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</a:pPr>
            <a:endParaRPr lang="en-US" sz="2800" smtClean="0">
              <a:cs typeface="Arial" charset="0"/>
            </a:endParaRPr>
          </a:p>
          <a:p>
            <a:pPr marL="606425" indent="-606425" eaLnBrk="1" hangingPunct="1">
              <a:spcBef>
                <a:spcPts val="700"/>
              </a:spcBef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6064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</a:pPr>
            <a:endParaRPr lang="en-US" sz="2800" smtClean="0">
              <a:cs typeface="Arial" charset="0"/>
            </a:endParaRPr>
          </a:p>
        </p:txBody>
      </p:sp>
      <p:graphicFrame>
        <p:nvGraphicFramePr>
          <p:cNvPr id="11270" name="Object 5"/>
          <p:cNvGraphicFramePr>
            <a:graphicFrameLocks noChangeAspect="1"/>
          </p:cNvGraphicFramePr>
          <p:nvPr/>
        </p:nvGraphicFramePr>
        <p:xfrm>
          <a:off x="971550" y="2214563"/>
          <a:ext cx="1520825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94" name="Vergelijking" r:id="rId4" imgW="660113" imgH="215806" progId="Equation.3">
                  <p:embed/>
                </p:oleObj>
              </mc:Choice>
              <mc:Fallback>
                <p:oleObj name="Vergelijking" r:id="rId4" imgW="660113" imgH="21580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2214563"/>
                        <a:ext cx="1520825" cy="436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4365625"/>
            <a:ext cx="4968875" cy="1441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273" name="AutoShape 8"/>
          <p:cNvSpPr>
            <a:spLocks noChangeArrowheads="1"/>
          </p:cNvSpPr>
          <p:nvPr/>
        </p:nvSpPr>
        <p:spPr bwMode="auto">
          <a:xfrm>
            <a:off x="5256213" y="3565525"/>
            <a:ext cx="3779837" cy="29527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AutoShape 9"/>
          <p:cNvSpPr>
            <a:spLocks noChangeArrowheads="1"/>
          </p:cNvSpPr>
          <p:nvPr/>
        </p:nvSpPr>
        <p:spPr bwMode="auto">
          <a:xfrm flipV="1">
            <a:off x="6083300" y="3800475"/>
            <a:ext cx="1798638" cy="360363"/>
          </a:xfrm>
          <a:custGeom>
            <a:avLst/>
            <a:gdLst>
              <a:gd name="T0" fmla="*/ 899319 w 21600"/>
              <a:gd name="T1" fmla="*/ 0 h 21600"/>
              <a:gd name="T2" fmla="*/ 224830 w 21600"/>
              <a:gd name="T3" fmla="*/ 180181 h 21600"/>
              <a:gd name="T4" fmla="*/ 899319 w 21600"/>
              <a:gd name="T5" fmla="*/ 90091 h 21600"/>
              <a:gd name="T6" fmla="*/ 1573807 w 21600"/>
              <a:gd name="T7" fmla="*/ 1801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1275" name="Line 10"/>
          <p:cNvSpPr>
            <a:spLocks noChangeShapeType="1"/>
          </p:cNvSpPr>
          <p:nvPr/>
        </p:nvSpPr>
        <p:spPr bwMode="auto">
          <a:xfrm>
            <a:off x="6983413" y="3800475"/>
            <a:ext cx="1587" cy="2339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276" name="Line 11"/>
          <p:cNvSpPr>
            <a:spLocks noChangeShapeType="1"/>
          </p:cNvSpPr>
          <p:nvPr/>
        </p:nvSpPr>
        <p:spPr bwMode="auto">
          <a:xfrm>
            <a:off x="5616575" y="6140450"/>
            <a:ext cx="324008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277" name="Line 12"/>
          <p:cNvSpPr>
            <a:spLocks noChangeShapeType="1"/>
          </p:cNvSpPr>
          <p:nvPr/>
        </p:nvSpPr>
        <p:spPr bwMode="auto">
          <a:xfrm>
            <a:off x="7415213" y="3979863"/>
            <a:ext cx="1260475" cy="2160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278" name="Line 13"/>
          <p:cNvSpPr>
            <a:spLocks noChangeShapeType="1"/>
          </p:cNvSpPr>
          <p:nvPr/>
        </p:nvSpPr>
        <p:spPr bwMode="auto">
          <a:xfrm>
            <a:off x="6983413" y="6211888"/>
            <a:ext cx="18002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graphicFrame>
        <p:nvGraphicFramePr>
          <p:cNvPr id="11279" name="Object 14"/>
          <p:cNvGraphicFramePr>
            <a:graphicFrameLocks noChangeAspect="1"/>
          </p:cNvGraphicFramePr>
          <p:nvPr/>
        </p:nvGraphicFramePr>
        <p:xfrm>
          <a:off x="7518400" y="6156325"/>
          <a:ext cx="293688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95" name="Vergelijking" r:id="rId7" imgW="126890" imgH="190335" progId="Equation.3">
                  <p:embed/>
                </p:oleObj>
              </mc:Choice>
              <mc:Fallback>
                <p:oleObj name="Vergelijking" r:id="rId7" imgW="126890" imgH="190335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8400" y="6156325"/>
                        <a:ext cx="293688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0" name="Object 15"/>
          <p:cNvGraphicFramePr>
            <a:graphicFrameLocks noChangeAspect="1"/>
          </p:cNvGraphicFramePr>
          <p:nvPr/>
        </p:nvGraphicFramePr>
        <p:xfrm>
          <a:off x="8096250" y="3922713"/>
          <a:ext cx="292100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96" name="Vergelijking" r:id="rId9" imgW="126890" imgH="190335" progId="Equation.3">
                  <p:embed/>
                </p:oleObj>
              </mc:Choice>
              <mc:Fallback>
                <p:oleObj name="Vergelijking" r:id="rId9" imgW="126890" imgH="190335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0" y="3922713"/>
                        <a:ext cx="292100" cy="388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1" name="Object 16"/>
          <p:cNvGraphicFramePr>
            <a:graphicFrameLocks noChangeAspect="1"/>
          </p:cNvGraphicFramePr>
          <p:nvPr/>
        </p:nvGraphicFramePr>
        <p:xfrm>
          <a:off x="5340350" y="4811713"/>
          <a:ext cx="142081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97" name="Vergelijking" r:id="rId11" imgW="609336" imgH="215806" progId="Equation.3">
                  <p:embed/>
                </p:oleObj>
              </mc:Choice>
              <mc:Fallback>
                <p:oleObj name="Vergelijking" r:id="rId11" imgW="609336" imgH="215806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350" y="4811713"/>
                        <a:ext cx="1420813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2" name="Object 17"/>
          <p:cNvGraphicFramePr>
            <a:graphicFrameLocks noChangeAspect="1"/>
          </p:cNvGraphicFramePr>
          <p:nvPr/>
        </p:nvGraphicFramePr>
        <p:xfrm>
          <a:off x="7099300" y="3660775"/>
          <a:ext cx="292100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98" name="Vergelijking" r:id="rId13" imgW="126725" imgH="177415" progId="Equation.3">
                  <p:embed/>
                </p:oleObj>
              </mc:Choice>
              <mc:Fallback>
                <p:oleObj name="Vergelijking" r:id="rId13" imgW="126725" imgH="177415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9300" y="3660775"/>
                        <a:ext cx="292100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3" name="Line 18"/>
          <p:cNvSpPr>
            <a:spLocks noChangeShapeType="1"/>
          </p:cNvSpPr>
          <p:nvPr/>
        </p:nvSpPr>
        <p:spPr bwMode="auto">
          <a:xfrm>
            <a:off x="6983413" y="3979863"/>
            <a:ext cx="53975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284" name="Line 19"/>
          <p:cNvSpPr>
            <a:spLocks noChangeShapeType="1"/>
          </p:cNvSpPr>
          <p:nvPr/>
        </p:nvSpPr>
        <p:spPr bwMode="auto">
          <a:xfrm flipV="1">
            <a:off x="8064500" y="3906838"/>
            <a:ext cx="1588" cy="3635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285" name="Line 20"/>
          <p:cNvSpPr>
            <a:spLocks noChangeShapeType="1"/>
          </p:cNvSpPr>
          <p:nvPr/>
        </p:nvSpPr>
        <p:spPr bwMode="auto">
          <a:xfrm flipV="1">
            <a:off x="6840538" y="4159250"/>
            <a:ext cx="1587" cy="19827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graphicFrame>
        <p:nvGraphicFramePr>
          <p:cNvPr id="11286" name="Object 21"/>
          <p:cNvGraphicFramePr>
            <a:graphicFrameLocks noChangeAspect="1"/>
          </p:cNvGraphicFramePr>
          <p:nvPr/>
        </p:nvGraphicFramePr>
        <p:xfrm>
          <a:off x="7978775" y="4694238"/>
          <a:ext cx="82550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99" name="Vergelijking" r:id="rId15" imgW="355446" imgH="241195" progId="Equation.3">
                  <p:embed/>
                </p:oleObj>
              </mc:Choice>
              <mc:Fallback>
                <p:oleObj name="Vergelijking" r:id="rId15" imgW="355446" imgH="241195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8775" y="4694238"/>
                        <a:ext cx="825500" cy="481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7" name="Line 22"/>
          <p:cNvSpPr>
            <a:spLocks noChangeShapeType="1"/>
          </p:cNvSpPr>
          <p:nvPr/>
        </p:nvSpPr>
        <p:spPr bwMode="auto">
          <a:xfrm>
            <a:off x="7415213" y="3979863"/>
            <a:ext cx="1260475" cy="2160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8534400" y="6474881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15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3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Resolve the divergences: </a:t>
            </a:r>
            <a:b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Finite dimensions of the shower front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8532813" y="6308725"/>
            <a:ext cx="609600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18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4756" name="Text Box 11"/>
          <p:cNvSpPr txBox="1">
            <a:spLocks noChangeArrowheads="1"/>
          </p:cNvSpPr>
          <p:nvPr/>
        </p:nvSpPr>
        <p:spPr bwMode="auto">
          <a:xfrm>
            <a:off x="827088" y="4508500"/>
            <a:ext cx="32004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2848" rIns="90000" bIns="46800">
            <a:spAutoFit/>
          </a:bodyPr>
          <a:lstStyle/>
          <a:p>
            <a:pPr eaLnBrk="1">
              <a:lnSpc>
                <a:spcPct val="98000"/>
              </a:lnSpc>
              <a:spcBef>
                <a:spcPts val="15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400">
                <a:solidFill>
                  <a:srgbClr val="FFFFFF"/>
                </a:solidFill>
                <a:latin typeface="Tahoma" pitchFamily="34" charset="0"/>
              </a:rPr>
              <a:t>Geomagnetic: </a:t>
            </a:r>
          </a:p>
        </p:txBody>
      </p:sp>
      <p:sp>
        <p:nvSpPr>
          <p:cNvPr id="74757" name="Text Box 15"/>
          <p:cNvSpPr txBox="1">
            <a:spLocks noChangeArrowheads="1"/>
          </p:cNvSpPr>
          <p:nvPr/>
        </p:nvSpPr>
        <p:spPr bwMode="auto">
          <a:xfrm>
            <a:off x="6670675" y="4791075"/>
            <a:ext cx="243840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n-US" b="1"/>
          </a:p>
        </p:txBody>
      </p:sp>
      <p:sp>
        <p:nvSpPr>
          <p:cNvPr id="74758" name="Text Box 16"/>
          <p:cNvSpPr txBox="1">
            <a:spLocks noChangeArrowheads="1"/>
          </p:cNvSpPr>
          <p:nvPr/>
        </p:nvSpPr>
        <p:spPr bwMode="auto">
          <a:xfrm>
            <a:off x="4859338" y="4510088"/>
            <a:ext cx="3816350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2848" rIns="90000" bIns="46800">
            <a:spAutoFit/>
          </a:bodyPr>
          <a:lstStyle/>
          <a:p>
            <a:pPr eaLnBrk="1">
              <a:lnSpc>
                <a:spcPct val="98000"/>
              </a:lnSpc>
              <a:spcBef>
                <a:spcPts val="15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400">
                <a:solidFill>
                  <a:srgbClr val="FFFFFF"/>
                </a:solidFill>
                <a:latin typeface="Tahoma" pitchFamily="34" charset="0"/>
              </a:rPr>
              <a:t>Charge excess (Askaryan):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27088" y="1268413"/>
            <a:ext cx="3048000" cy="3222625"/>
            <a:chOff x="1051" y="1026"/>
            <a:chExt cx="1920" cy="203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1052" y="1288"/>
              <a:ext cx="1919" cy="1768"/>
              <a:chOff x="0" y="1152"/>
              <a:chExt cx="1919" cy="1768"/>
            </a:xfrm>
          </p:grpSpPr>
          <p:pic>
            <p:nvPicPr>
              <p:cNvPr id="74761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1152"/>
                <a:ext cx="1920" cy="176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74762" name="Text Box 4"/>
              <p:cNvSpPr txBox="1">
                <a:spLocks noChangeArrowheads="1"/>
              </p:cNvSpPr>
              <p:nvPr/>
            </p:nvSpPr>
            <p:spPr bwMode="auto">
              <a:xfrm>
                <a:off x="0" y="1152"/>
                <a:ext cx="1920" cy="176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en-US" b="1"/>
              </a:p>
            </p:txBody>
          </p:sp>
        </p:grpSp>
        <p:sp>
          <p:nvSpPr>
            <p:cNvPr id="74763" name="Text Box 20"/>
            <p:cNvSpPr txBox="1">
              <a:spLocks noChangeArrowheads="1"/>
            </p:cNvSpPr>
            <p:nvPr/>
          </p:nvSpPr>
          <p:spPr bwMode="auto">
            <a:xfrm>
              <a:off x="1051" y="1026"/>
              <a:ext cx="1920" cy="5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1">
                <a:lnSpc>
                  <a:spcPct val="102000"/>
                </a:lnSpc>
                <a:spcBef>
                  <a:spcPts val="1125"/>
                </a:spcBef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en-US" sz="2400" b="1">
                  <a:solidFill>
                    <a:srgbClr val="000000"/>
                  </a:solidFill>
                  <a:latin typeface="Verdana" pitchFamily="34" charset="0"/>
                </a:rPr>
                <a:t>Leading: Geomagnetic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508625" y="1196975"/>
            <a:ext cx="2971800" cy="3233738"/>
            <a:chOff x="3470" y="1026"/>
            <a:chExt cx="1872" cy="2037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3470" y="1288"/>
              <a:ext cx="1871" cy="1775"/>
              <a:chOff x="3888" y="1152"/>
              <a:chExt cx="1871" cy="1775"/>
            </a:xfrm>
          </p:grpSpPr>
          <p:pic>
            <p:nvPicPr>
              <p:cNvPr id="74766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88" y="1152"/>
                <a:ext cx="1872" cy="177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</p:pic>
          <p:sp>
            <p:nvSpPr>
              <p:cNvPr id="74767" name="Text Box 10"/>
              <p:cNvSpPr txBox="1">
                <a:spLocks noChangeArrowheads="1"/>
              </p:cNvSpPr>
              <p:nvPr/>
            </p:nvSpPr>
            <p:spPr bwMode="auto">
              <a:xfrm>
                <a:off x="3888" y="1152"/>
                <a:ext cx="1872" cy="177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en-US" b="1"/>
              </a:p>
            </p:txBody>
          </p:sp>
        </p:grpSp>
        <p:sp>
          <p:nvSpPr>
            <p:cNvPr id="74768" name="Text Box 17"/>
            <p:cNvSpPr txBox="1">
              <a:spLocks noChangeArrowheads="1"/>
            </p:cNvSpPr>
            <p:nvPr/>
          </p:nvSpPr>
          <p:spPr bwMode="auto">
            <a:xfrm>
              <a:off x="4024" y="1480"/>
              <a:ext cx="480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 b="1"/>
            </a:p>
          </p:txBody>
        </p:sp>
        <p:sp>
          <p:nvSpPr>
            <p:cNvPr id="74769" name="Text Box 18"/>
            <p:cNvSpPr txBox="1">
              <a:spLocks noChangeArrowheads="1"/>
            </p:cNvSpPr>
            <p:nvPr/>
          </p:nvSpPr>
          <p:spPr bwMode="auto">
            <a:xfrm>
              <a:off x="3539" y="1343"/>
              <a:ext cx="384" cy="3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 b="1"/>
            </a:p>
          </p:txBody>
        </p:sp>
        <p:sp>
          <p:nvSpPr>
            <p:cNvPr id="74770" name="Text Box 22"/>
            <p:cNvSpPr txBox="1">
              <a:spLocks noChangeArrowheads="1"/>
            </p:cNvSpPr>
            <p:nvPr/>
          </p:nvSpPr>
          <p:spPr bwMode="auto">
            <a:xfrm>
              <a:off x="3470" y="1026"/>
              <a:ext cx="1872" cy="5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1">
                <a:lnSpc>
                  <a:spcPct val="102000"/>
                </a:lnSpc>
                <a:spcBef>
                  <a:spcPts val="1125"/>
                </a:spcBef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en-US" sz="2400" b="1">
                  <a:solidFill>
                    <a:srgbClr val="000000"/>
                  </a:solidFill>
                  <a:latin typeface="Verdana" pitchFamily="34" charset="0"/>
                </a:rPr>
                <a:t>Sub Leading: Charge Excess</a:t>
              </a:r>
            </a:p>
          </p:txBody>
        </p:sp>
      </p:grpSp>
      <p:sp>
        <p:nvSpPr>
          <p:cNvPr id="74771" name="AutoShape 6"/>
          <p:cNvSpPr>
            <a:spLocks noChangeArrowheads="1"/>
          </p:cNvSpPr>
          <p:nvPr/>
        </p:nvSpPr>
        <p:spPr bwMode="auto">
          <a:xfrm>
            <a:off x="252413" y="5040313"/>
            <a:ext cx="4535487" cy="11874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en-US"/>
          </a:p>
        </p:txBody>
      </p:sp>
      <p:graphicFrame>
        <p:nvGraphicFramePr>
          <p:cNvPr id="74772" name="Object 7"/>
          <p:cNvGraphicFramePr>
            <a:graphicFrameLocks noChangeAspect="1"/>
          </p:cNvGraphicFramePr>
          <p:nvPr/>
        </p:nvGraphicFramePr>
        <p:xfrm>
          <a:off x="179388" y="5157788"/>
          <a:ext cx="4878387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2" name="Vergelijking" r:id="rId6" imgW="1917700" imgH="419100" progId="Equation.3">
                  <p:embed/>
                </p:oleObj>
              </mc:Choice>
              <mc:Fallback>
                <p:oleObj name="Vergelijking" r:id="rId6" imgW="1917700" imgH="4191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157788"/>
                        <a:ext cx="4878387" cy="1068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73" name="AutoShape 6"/>
          <p:cNvSpPr>
            <a:spLocks noChangeArrowheads="1"/>
          </p:cNvSpPr>
          <p:nvPr/>
        </p:nvSpPr>
        <p:spPr bwMode="auto">
          <a:xfrm>
            <a:off x="4862513" y="5049838"/>
            <a:ext cx="3886200" cy="11874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en-US"/>
          </a:p>
        </p:txBody>
      </p:sp>
      <p:graphicFrame>
        <p:nvGraphicFramePr>
          <p:cNvPr id="74774" name="Object 7"/>
          <p:cNvGraphicFramePr>
            <a:graphicFrameLocks noChangeAspect="1"/>
          </p:cNvGraphicFramePr>
          <p:nvPr/>
        </p:nvGraphicFramePr>
        <p:xfrm>
          <a:off x="5005388" y="5135563"/>
          <a:ext cx="3814762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3" name="Vergelijking" r:id="rId8" imgW="1549400" imgH="419100" progId="Equation.3">
                  <p:embed/>
                </p:oleObj>
              </mc:Choice>
              <mc:Fallback>
                <p:oleObj name="Vergelijking" r:id="rId8" imgW="1549400" imgH="419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5388" y="5135563"/>
                        <a:ext cx="3814762" cy="1068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75" name="Rectangle 23"/>
          <p:cNvSpPr>
            <a:spLocks noChangeArrowheads="1"/>
          </p:cNvSpPr>
          <p:nvPr/>
        </p:nvSpPr>
        <p:spPr bwMode="auto">
          <a:xfrm>
            <a:off x="2124075" y="6308725"/>
            <a:ext cx="5473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 defTabSz="914400"/>
            <a:r>
              <a:rPr lang="en-GB"/>
              <a:t>K.D. de Vries, O. Scholten, K. Werner: Proceedings of the 31th ICRC (2009), Lodz, Poland.</a:t>
            </a:r>
            <a:r>
              <a:rPr lang="en-GB" b="1"/>
              <a:t> </a:t>
            </a:r>
          </a:p>
        </p:txBody>
      </p:sp>
      <p:sp>
        <p:nvSpPr>
          <p:cNvPr id="24" name="Rectangle 1"/>
          <p:cNvSpPr txBox="1">
            <a:spLocks noChangeArrowheads="1"/>
          </p:cNvSpPr>
          <p:nvPr/>
        </p:nvSpPr>
        <p:spPr>
          <a:xfrm>
            <a:off x="-900608" y="-99392"/>
            <a:ext cx="11124728" cy="13382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Results: The emission mechanisms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The polarization of the radio emission</a:t>
            </a:r>
            <a:endParaRPr kumimoji="0" lang="en-AU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534400" y="6474881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20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90114" name="Picture 2" descr="D:\Desktop\proefschrift\Experiment\Rgeometr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35" y="2569021"/>
            <a:ext cx="9118165" cy="3812307"/>
          </a:xfrm>
          <a:prstGeom prst="rect">
            <a:avLst/>
          </a:prstGeom>
          <a:noFill/>
        </p:spPr>
      </p:pic>
      <p:sp>
        <p:nvSpPr>
          <p:cNvPr id="6" name="Afgeronde rechthoek 5"/>
          <p:cNvSpPr/>
          <p:nvPr/>
        </p:nvSpPr>
        <p:spPr>
          <a:xfrm>
            <a:off x="611560" y="1196752"/>
            <a:ext cx="2952328" cy="129614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55576" y="1196752"/>
          <a:ext cx="26289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5" name="Vergelijking" r:id="rId4" imgW="1028520" imgH="469800" progId="Equation.3">
                  <p:embed/>
                </p:oleObj>
              </mc:Choice>
              <mc:Fallback>
                <p:oleObj name="Vergelijking" r:id="rId4" imgW="1028520" imgH="469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196752"/>
                        <a:ext cx="2628900" cy="1200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1115616" y="645333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/>
              <a:t>Figure</a:t>
            </a:r>
            <a:r>
              <a:rPr lang="nl-NL" b="1" dirty="0" smtClean="0"/>
              <a:t> </a:t>
            </a:r>
            <a:r>
              <a:rPr lang="nl-NL" b="1" dirty="0" err="1" smtClean="0"/>
              <a:t>from</a:t>
            </a:r>
            <a:r>
              <a:rPr lang="nl-NL" b="1" dirty="0" smtClean="0"/>
              <a:t> E.D. </a:t>
            </a:r>
            <a:r>
              <a:rPr lang="nl-NL" b="1" dirty="0" err="1" smtClean="0"/>
              <a:t>Fraenkel</a:t>
            </a:r>
            <a:endParaRPr lang="nl-NL" b="1" dirty="0"/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-900608" y="-99392"/>
            <a:ext cx="11124728" cy="13382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Results: The emission mechanisms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Charge-excess emission</a:t>
            </a:r>
            <a:endParaRPr kumimoji="0" lang="en-AU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179388" y="5589588"/>
            <a:ext cx="2089150" cy="93503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6372225" y="3357563"/>
            <a:ext cx="2771775" cy="2447925"/>
            <a:chOff x="0" y="1152"/>
            <a:chExt cx="1919" cy="1768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152"/>
              <a:ext cx="1920" cy="17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>
              <a:off x="0" y="1152"/>
              <a:ext cx="1920" cy="17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Group 8"/>
          <p:cNvGrpSpPr>
            <a:grpSpLocks/>
          </p:cNvGrpSpPr>
          <p:nvPr/>
        </p:nvGrpSpPr>
        <p:grpSpPr bwMode="auto">
          <a:xfrm>
            <a:off x="6372225" y="1198563"/>
            <a:ext cx="2771775" cy="2519362"/>
            <a:chOff x="3888" y="1152"/>
            <a:chExt cx="1871" cy="1775"/>
          </a:xfrm>
        </p:grpSpPr>
        <p:pic>
          <p:nvPicPr>
            <p:cNvPr id="2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88" y="1152"/>
              <a:ext cx="1872" cy="17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</p:pic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3888" y="1152"/>
              <a:ext cx="1872" cy="17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196975"/>
            <a:ext cx="6121400" cy="462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2411413" y="5811838"/>
            <a:ext cx="6264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E.D.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Fraenkel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. Data from MAXIMA Setup @ Pierre Auger.</a:t>
            </a: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4284663" y="1773238"/>
            <a:ext cx="1296987" cy="7191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4354513" y="1700213"/>
            <a:ext cx="129698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Data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EVA (n=1)</a:t>
            </a: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7467600" y="1703388"/>
            <a:ext cx="762000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6443663" y="1270000"/>
            <a:ext cx="609600" cy="5048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6443663" y="2925763"/>
            <a:ext cx="609600" cy="5048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6410325" y="5229225"/>
            <a:ext cx="609600" cy="5048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8243888" y="5086350"/>
            <a:ext cx="863600" cy="71913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8316913" y="2997200"/>
            <a:ext cx="827087" cy="6477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Text Box 18"/>
          <p:cNvSpPr txBox="1">
            <a:spLocks noChangeArrowheads="1"/>
          </p:cNvSpPr>
          <p:nvPr/>
        </p:nvSpPr>
        <p:spPr bwMode="auto">
          <a:xfrm>
            <a:off x="6443663" y="3284538"/>
            <a:ext cx="720725" cy="57785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41" name="Object 23"/>
          <p:cNvGraphicFramePr>
            <a:graphicFrameLocks noChangeAspect="1"/>
          </p:cNvGraphicFramePr>
          <p:nvPr/>
        </p:nvGraphicFramePr>
        <p:xfrm>
          <a:off x="215900" y="5516563"/>
          <a:ext cx="1979613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0" name="Vergelijking" r:id="rId6" imgW="914400" imgH="419040" progId="Equation.3">
                  <p:embed/>
                </p:oleObj>
              </mc:Choice>
              <mc:Fallback>
                <p:oleObj name="Vergelijking" r:id="rId6" imgW="914400" imgH="419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" y="5516563"/>
                        <a:ext cx="1979613" cy="90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1"/>
          <p:cNvSpPr txBox="1">
            <a:spLocks noChangeArrowheads="1"/>
          </p:cNvSpPr>
          <p:nvPr/>
        </p:nvSpPr>
        <p:spPr>
          <a:xfrm>
            <a:off x="0" y="-141511"/>
            <a:ext cx="9144000" cy="13382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Results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sz="3200" b="1" noProof="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Charge-excess emission</a:t>
            </a:r>
            <a:endParaRPr kumimoji="0" lang="en-AU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8570912" y="6309320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21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473075" y="188640"/>
            <a:ext cx="82296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Cherenkov effects: Probing the shower profile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675688" y="6057899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22</a:t>
            </a:r>
            <a:endParaRPr lang="en-US" sz="2000" b="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435600" y="1017587"/>
            <a:ext cx="3240088" cy="5473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4618037"/>
            <a:ext cx="30956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2613" y="1090612"/>
            <a:ext cx="2586037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0" y="2817812"/>
            <a:ext cx="2760663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1017587"/>
            <a:ext cx="52578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10392" y="578779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b="1" kern="0" dirty="0"/>
              <a:t>K.D. de </a:t>
            </a:r>
            <a:r>
              <a:rPr lang="en-US" b="1" kern="0" dirty="0" err="1"/>
              <a:t>Vries</a:t>
            </a:r>
            <a:r>
              <a:rPr lang="en-US" b="1" kern="0" dirty="0"/>
              <a:t> et al., </a:t>
            </a:r>
            <a:r>
              <a:rPr lang="en-US" b="1" kern="0" dirty="0" err="1"/>
              <a:t>PhysRevLett</a:t>
            </a:r>
            <a:r>
              <a:rPr lang="en-US" b="1" kern="0" dirty="0"/>
              <a:t>. 107, 061101 (2011</a:t>
            </a:r>
            <a:r>
              <a:rPr lang="en-US" b="1" kern="0" dirty="0" smtClean="0"/>
              <a:t>) ; K. Werner et al., </a:t>
            </a:r>
            <a:r>
              <a:rPr lang="fr-FR" b="1" dirty="0" err="1"/>
              <a:t>Astroparticle</a:t>
            </a:r>
            <a:r>
              <a:rPr lang="fr-FR" b="1" dirty="0"/>
              <a:t> </a:t>
            </a:r>
            <a:r>
              <a:rPr lang="fr-FR" b="1" dirty="0" err="1"/>
              <a:t>Physics</a:t>
            </a:r>
            <a:r>
              <a:rPr lang="fr-FR" b="1" dirty="0"/>
              <a:t> 37 (2012) 5-16 </a:t>
            </a:r>
            <a:r>
              <a:rPr lang="en-US" b="1" kern="0" dirty="0" smtClean="0"/>
              <a:t> </a:t>
            </a:r>
            <a:endParaRPr lang="en-US" b="1" kern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473075" y="296863"/>
            <a:ext cx="82296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</a:rPr>
              <a:t>Results: Cherenkov effects the LDF</a:t>
            </a:r>
          </a:p>
        </p:txBody>
      </p:sp>
      <p:pic>
        <p:nvPicPr>
          <p:cNvPr id="3" name="Picture 10" descr="4-ld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564904"/>
            <a:ext cx="4334210" cy="3096344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1628775"/>
            <a:ext cx="31321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Cherenkov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ring clearly visible, becomes sharper at high frequencies!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Link position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d_max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to emission height by: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11188" y="4652963"/>
          <a:ext cx="2447925" cy="119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35" name="Vergelijking" r:id="rId4" imgW="965200" imgH="469900" progId="Equation.3">
                  <p:embed/>
                </p:oleObj>
              </mc:Choice>
              <mc:Fallback>
                <p:oleObj name="Vergelijking" r:id="rId4" imgW="9652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652963"/>
                        <a:ext cx="2447925" cy="11922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2613" y="1412875"/>
            <a:ext cx="5842000" cy="488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8391525" y="6309320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23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48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473075" y="296863"/>
            <a:ext cx="82296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</a:rPr>
              <a:t>Results: Cherenkov effects determining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</a:rPr>
              <a:t>X_max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3946" y="1224136"/>
            <a:ext cx="6866446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391525" y="6309320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24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406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468544" cy="17335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From air to ice:</a:t>
            </a:r>
            <a:br>
              <a:rPr lang="en-U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Transition radiation and sudden appearance</a:t>
            </a:r>
            <a:br>
              <a:rPr lang="en-U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8" name="Picture 3" descr="C:\Users\krijn\AppData\Local\Temp\DSC00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3787025" cy="2592288"/>
          </a:xfrm>
          <a:prstGeom prst="rect">
            <a:avLst/>
          </a:prstGeom>
          <a:noFill/>
        </p:spPr>
      </p:pic>
      <p:sp>
        <p:nvSpPr>
          <p:cNvPr id="21" name="Flèche droite 20"/>
          <p:cNvSpPr/>
          <p:nvPr/>
        </p:nvSpPr>
        <p:spPr bwMode="auto">
          <a:xfrm rot="16200000">
            <a:off x="2043070" y="2448872"/>
            <a:ext cx="1025653" cy="22899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268348" y="1690502"/>
            <a:ext cx="546061" cy="345172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Ice</a:t>
            </a:r>
            <a:endParaRPr kumimoji="0" lang="nl-NL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10594" name="Picture 2" descr="http://www.southpolestation.com/1112/aradiagram1.jpg"/>
          <p:cNvPicPr>
            <a:picLocks noChangeAspect="1" noChangeArrowheads="1"/>
          </p:cNvPicPr>
          <p:nvPr/>
        </p:nvPicPr>
        <p:blipFill>
          <a:blip r:embed="rId3" cstate="print"/>
          <a:srcRect t="44724" r="14173"/>
          <a:stretch>
            <a:fillRect/>
          </a:stretch>
        </p:blipFill>
        <p:spPr bwMode="auto">
          <a:xfrm>
            <a:off x="107504" y="3645024"/>
            <a:ext cx="5345544" cy="2066253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5166319"/>
            <a:ext cx="6234788" cy="128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>
            <a:off x="1979712" y="6453336"/>
            <a:ext cx="623478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Astropart.Phys</a:t>
            </a:r>
            <a:r>
              <a:rPr lang="en-US" sz="1400" b="1" dirty="0">
                <a:solidFill>
                  <a:schemeClr val="bg1"/>
                </a:solidFill>
              </a:rPr>
              <a:t>. 74 (2016) 96-104 </a:t>
            </a:r>
            <a:endParaRPr lang="nl-NL" sz="1400" b="1" dirty="0">
              <a:solidFill>
                <a:schemeClr val="bg1"/>
              </a:solidFill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8605870" y="6237312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0" dirty="0" smtClean="0">
                <a:solidFill>
                  <a:srgbClr val="FFFFFF"/>
                </a:solidFill>
                <a:latin typeface="Verdana" pitchFamily="34" charset="0"/>
              </a:rPr>
              <a:t>27</a:t>
            </a:r>
            <a:endParaRPr lang="en-US" sz="2000" b="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1378" name="Picture 2" descr="http://www.armaghplanet.com/blog/wp-content/uploads/2012/09/IMAGE-of-cosmic-ray-track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196752"/>
            <a:ext cx="4084340" cy="3063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734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80382" y="-315416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cosmic-ray spectrum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8423464" y="5593360"/>
            <a:ext cx="609600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>
                <a:solidFill>
                  <a:srgbClr val="FFFFFF"/>
                </a:solidFill>
                <a:latin typeface="Verdana" pitchFamily="34" charset="0"/>
              </a:rPr>
              <a:t>2</a:t>
            </a:r>
          </a:p>
        </p:txBody>
      </p:sp>
      <p:pic>
        <p:nvPicPr>
          <p:cNvPr id="1026" name="Picture 2" descr="D:\Desktop\proefschrift\Introduction\cr_spectrum_ex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483" y="797423"/>
            <a:ext cx="8208912" cy="5086350"/>
          </a:xfrm>
          <a:prstGeom prst="rect">
            <a:avLst/>
          </a:prstGeom>
          <a:noFill/>
        </p:spPr>
      </p:pic>
      <p:sp>
        <p:nvSpPr>
          <p:cNvPr id="19" name="Ovaal 18"/>
          <p:cNvSpPr/>
          <p:nvPr/>
        </p:nvSpPr>
        <p:spPr>
          <a:xfrm>
            <a:off x="3595827" y="2525615"/>
            <a:ext cx="1296144" cy="936104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Afgeronde rechthoek 20"/>
          <p:cNvSpPr/>
          <p:nvPr/>
        </p:nvSpPr>
        <p:spPr>
          <a:xfrm>
            <a:off x="2227675" y="3317703"/>
            <a:ext cx="1944216" cy="648072"/>
          </a:xfrm>
          <a:prstGeom prst="roundRect">
            <a:avLst/>
          </a:pr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ekstvak 19"/>
          <p:cNvSpPr txBox="1"/>
          <p:nvPr/>
        </p:nvSpPr>
        <p:spPr>
          <a:xfrm>
            <a:off x="2227675" y="331770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chemeClr val="bg1"/>
                </a:solidFill>
              </a:rPr>
              <a:t>Knee</a:t>
            </a:r>
            <a:r>
              <a:rPr lang="nl-NL" b="1" dirty="0" smtClean="0">
                <a:solidFill>
                  <a:schemeClr val="bg1"/>
                </a:solidFill>
              </a:rPr>
              <a:t>, </a:t>
            </a:r>
            <a:r>
              <a:rPr lang="nl-NL" b="1" dirty="0" err="1" smtClean="0">
                <a:solidFill>
                  <a:schemeClr val="bg1"/>
                </a:solidFill>
              </a:rPr>
              <a:t>galactic</a:t>
            </a:r>
            <a:r>
              <a:rPr lang="nl-NL" b="1" dirty="0" smtClean="0">
                <a:solidFill>
                  <a:schemeClr val="bg1"/>
                </a:solidFill>
              </a:rPr>
              <a:t> to </a:t>
            </a:r>
            <a:r>
              <a:rPr lang="nl-NL" b="1" dirty="0" err="1" smtClean="0">
                <a:solidFill>
                  <a:schemeClr val="bg1"/>
                </a:solidFill>
              </a:rPr>
              <a:t>extragalactic</a:t>
            </a:r>
            <a:r>
              <a:rPr lang="nl-NL" b="1" dirty="0" smtClean="0">
                <a:solidFill>
                  <a:schemeClr val="bg1"/>
                </a:solidFill>
              </a:rPr>
              <a:t>?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2" name="Ovaal 21"/>
          <p:cNvSpPr/>
          <p:nvPr/>
        </p:nvSpPr>
        <p:spPr>
          <a:xfrm>
            <a:off x="6044099" y="3389711"/>
            <a:ext cx="1008112" cy="1152128"/>
          </a:xfrm>
          <a:prstGeom prst="ellipse">
            <a:avLst/>
          </a:prstGeom>
          <a:solidFill>
            <a:schemeClr val="accent2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Afgeronde rechthoek 23"/>
          <p:cNvSpPr/>
          <p:nvPr/>
        </p:nvSpPr>
        <p:spPr>
          <a:xfrm>
            <a:off x="5396027" y="2597623"/>
            <a:ext cx="2952328" cy="792088"/>
          </a:xfrm>
          <a:prstGeom prst="roundRect">
            <a:avLst/>
          </a:prstGeom>
          <a:solidFill>
            <a:schemeClr val="accent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5396027" y="2669631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chemeClr val="bg1"/>
                </a:solidFill>
              </a:rPr>
              <a:t>Ankle</a:t>
            </a:r>
            <a:r>
              <a:rPr lang="nl-NL" b="1" dirty="0" smtClean="0">
                <a:solidFill>
                  <a:schemeClr val="bg1"/>
                </a:solidFill>
              </a:rPr>
              <a:t>, </a:t>
            </a:r>
            <a:r>
              <a:rPr lang="nl-NL" b="1" dirty="0" err="1" smtClean="0">
                <a:solidFill>
                  <a:schemeClr val="bg1"/>
                </a:solidFill>
              </a:rPr>
              <a:t>onset</a:t>
            </a:r>
            <a:r>
              <a:rPr lang="nl-NL" b="1" dirty="0" smtClean="0">
                <a:solidFill>
                  <a:schemeClr val="bg1"/>
                </a:solidFill>
              </a:rPr>
              <a:t> of the </a:t>
            </a:r>
            <a:r>
              <a:rPr lang="nl-NL" b="1" dirty="0" err="1" smtClean="0">
                <a:solidFill>
                  <a:schemeClr val="bg1"/>
                </a:solidFill>
              </a:rPr>
              <a:t>extragalactic</a:t>
            </a:r>
            <a:r>
              <a:rPr lang="nl-NL" b="1" dirty="0" smtClean="0">
                <a:solidFill>
                  <a:schemeClr val="bg1"/>
                </a:solidFill>
              </a:rPr>
              <a:t> component?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5" name="Ovaal 24"/>
          <p:cNvSpPr/>
          <p:nvPr/>
        </p:nvSpPr>
        <p:spPr>
          <a:xfrm>
            <a:off x="7268235" y="4253807"/>
            <a:ext cx="864096" cy="936104"/>
          </a:xfrm>
          <a:prstGeom prst="ellipse">
            <a:avLst/>
          </a:prstGeom>
          <a:solidFill>
            <a:srgbClr val="FFFF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Afgeronde rechthoek 25"/>
          <p:cNvSpPr/>
          <p:nvPr/>
        </p:nvSpPr>
        <p:spPr>
          <a:xfrm>
            <a:off x="6764179" y="5189911"/>
            <a:ext cx="2016224" cy="720080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ekstvak 26"/>
          <p:cNvSpPr txBox="1"/>
          <p:nvPr/>
        </p:nvSpPr>
        <p:spPr>
          <a:xfrm>
            <a:off x="7052211" y="5405935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GZK </a:t>
            </a:r>
            <a:r>
              <a:rPr lang="nl-NL" b="1" dirty="0" err="1" smtClean="0">
                <a:solidFill>
                  <a:schemeClr val="bg1"/>
                </a:solidFill>
              </a:rPr>
              <a:t>cut-off</a:t>
            </a:r>
            <a:r>
              <a:rPr lang="nl-NL" b="1" dirty="0" smtClean="0">
                <a:solidFill>
                  <a:schemeClr val="bg1"/>
                </a:solidFill>
              </a:rPr>
              <a:t>?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8728264" y="6472253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6" name="Rectangle 1"/>
          <p:cNvSpPr txBox="1">
            <a:spLocks noChangeArrowheads="1"/>
          </p:cNvSpPr>
          <p:nvPr/>
        </p:nvSpPr>
        <p:spPr>
          <a:xfrm>
            <a:off x="632782" y="5517232"/>
            <a:ext cx="8228013" cy="13382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45720" tIns="157752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Very low flux at the highest energies</a:t>
            </a:r>
          </a:p>
        </p:txBody>
      </p:sp>
    </p:spTree>
    <p:extLst>
      <p:ext uri="{BB962C8B-B14F-4D97-AF65-F5344CB8AC3E}">
        <p14:creationId xmlns:p14="http://schemas.microsoft.com/office/powerpoint/2010/main" val="2883995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-360040" y="-171400"/>
            <a:ext cx="9468544" cy="17335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cosmic ray air shower signal in </a:t>
            </a:r>
            <a:r>
              <a:rPr lang="en-US" sz="3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Askaryan</a:t>
            </a:r>
            <a:r>
              <a:rPr lang="en-U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radio detectors</a:t>
            </a: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55721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7"/>
          <p:cNvCxnSpPr/>
          <p:nvPr/>
        </p:nvCxnSpPr>
        <p:spPr bwMode="auto">
          <a:xfrm flipV="1">
            <a:off x="4283968" y="2060848"/>
            <a:ext cx="1872208" cy="1152128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ZoneTexte 9"/>
          <p:cNvSpPr txBox="1"/>
          <p:nvPr/>
        </p:nvSpPr>
        <p:spPr>
          <a:xfrm>
            <a:off x="6228184" y="1412776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Sudden appearance signal very similar to transition radiation!!</a:t>
            </a:r>
            <a:endParaRPr lang="nl-NL" b="1" dirty="0"/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452" y="3284984"/>
            <a:ext cx="4905548" cy="342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395536" y="3284984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Cosmic-ray air shower signal </a:t>
            </a:r>
            <a:r>
              <a:rPr lang="en-US" b="1" dirty="0" smtClean="0">
                <a:solidFill>
                  <a:srgbClr val="FFC000"/>
                </a:solidFill>
              </a:rPr>
              <a:t>very similar </a:t>
            </a:r>
            <a:r>
              <a:rPr lang="en-US" b="1" dirty="0" smtClean="0"/>
              <a:t>to neutrino induced signal.</a:t>
            </a:r>
          </a:p>
          <a:p>
            <a:pPr marL="342900" indent="-342900"/>
            <a:r>
              <a:rPr lang="en-US" b="1" dirty="0" smtClean="0"/>
              <a:t>1)   </a:t>
            </a:r>
            <a:r>
              <a:rPr lang="en-US" b="1" dirty="0" smtClean="0">
                <a:solidFill>
                  <a:srgbClr val="FFC000"/>
                </a:solidFill>
              </a:rPr>
              <a:t>Possible background </a:t>
            </a:r>
            <a:r>
              <a:rPr lang="en-US" b="1" dirty="0" smtClean="0"/>
              <a:t>for </a:t>
            </a:r>
          </a:p>
          <a:p>
            <a:pPr marL="342900" indent="-342900"/>
            <a:r>
              <a:rPr lang="en-US" b="1" dirty="0" smtClean="0"/>
              <a:t>      </a:t>
            </a:r>
            <a:r>
              <a:rPr lang="en-US" b="1" dirty="0" err="1" smtClean="0"/>
              <a:t>Askaryan</a:t>
            </a:r>
            <a:r>
              <a:rPr lang="en-US" b="1" dirty="0" smtClean="0"/>
              <a:t> radio detectors</a:t>
            </a:r>
          </a:p>
          <a:p>
            <a:pPr marL="342900" indent="-342900"/>
            <a:r>
              <a:rPr lang="en-US" b="1" dirty="0" smtClean="0"/>
              <a:t>2)   In combination with surface</a:t>
            </a:r>
          </a:p>
          <a:p>
            <a:pPr marL="342900" indent="-342900"/>
            <a:r>
              <a:rPr lang="en-US" b="1" dirty="0" smtClean="0"/>
              <a:t>      detectors, the signal becomes a </a:t>
            </a:r>
            <a:r>
              <a:rPr lang="en-US" b="1" dirty="0" smtClean="0">
                <a:solidFill>
                  <a:srgbClr val="FFC000"/>
                </a:solidFill>
              </a:rPr>
              <a:t>very interesting calibration signal.</a:t>
            </a:r>
          </a:p>
          <a:p>
            <a:pPr marL="342900" indent="-342900"/>
            <a:r>
              <a:rPr lang="en-US" b="1" dirty="0" smtClean="0"/>
              <a:t>3)   Observed signal would show </a:t>
            </a:r>
            <a:r>
              <a:rPr lang="en-US" b="1" dirty="0" smtClean="0">
                <a:solidFill>
                  <a:srgbClr val="FFC000"/>
                </a:solidFill>
              </a:rPr>
              <a:t>on-site feasibility of the detection method!!</a:t>
            </a:r>
            <a:endParaRPr lang="nl-NL" b="1" dirty="0">
              <a:solidFill>
                <a:srgbClr val="FFC000"/>
              </a:solidFill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8605870" y="6237312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0" dirty="0" smtClean="0">
                <a:solidFill>
                  <a:schemeClr val="tx1"/>
                </a:solidFill>
                <a:latin typeface="Verdana" pitchFamily="34" charset="0"/>
              </a:rPr>
              <a:t>21</a:t>
            </a:r>
            <a:endParaRPr lang="en-US" sz="2000" b="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8534400" y="6389712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0" dirty="0" smtClean="0">
                <a:solidFill>
                  <a:schemeClr val="bg1"/>
                </a:solidFill>
                <a:latin typeface="Verdana" pitchFamily="34" charset="0"/>
              </a:rPr>
              <a:t>28</a:t>
            </a:r>
            <a:endParaRPr lang="en-US" sz="2000" b="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7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468313" y="534972"/>
            <a:ext cx="8229600" cy="6080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defTabSz="914400" eaLnBrk="1" hangingPunct="1">
              <a:lnSpc>
                <a:spcPct val="87000"/>
              </a:lnSpc>
              <a:defRPr/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air shower signal </a:t>
            </a:r>
            <a:r>
              <a:rPr lang="en-AU" sz="3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vs</a:t>
            </a: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 neutrino induced cascade</a:t>
            </a:r>
            <a:endParaRPr lang="en-AU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682942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5652120" y="1412776"/>
            <a:ext cx="3491880" cy="30243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6084168" y="2780928"/>
            <a:ext cx="2736304" cy="0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necteur droit avec flèche 9"/>
          <p:cNvCxnSpPr/>
          <p:nvPr/>
        </p:nvCxnSpPr>
        <p:spPr bwMode="auto">
          <a:xfrm>
            <a:off x="6876256" y="1844824"/>
            <a:ext cx="0" cy="122413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ZoneTexte 10"/>
          <p:cNvSpPr txBox="1"/>
          <p:nvPr/>
        </p:nvSpPr>
        <p:spPr>
          <a:xfrm>
            <a:off x="5724128" y="1628800"/>
            <a:ext cx="1944216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Air Shower</a:t>
            </a:r>
            <a:endParaRPr lang="nl-NL" dirty="0">
              <a:solidFill>
                <a:schemeClr val="accent2"/>
              </a:solidFill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8532440" y="3789040"/>
            <a:ext cx="144016" cy="144016"/>
          </a:xfrm>
          <a:prstGeom prst="ellipse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956376" y="40050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Observer</a:t>
            </a:r>
            <a:endParaRPr lang="nl-NL" dirty="0">
              <a:solidFill>
                <a:schemeClr val="tx1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 bwMode="auto">
          <a:xfrm>
            <a:off x="6732240" y="2852936"/>
            <a:ext cx="0" cy="100811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ZoneTexte 17"/>
          <p:cNvSpPr txBox="1"/>
          <p:nvPr/>
        </p:nvSpPr>
        <p:spPr>
          <a:xfrm>
            <a:off x="5796136" y="32129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100 m</a:t>
            </a:r>
            <a:endParaRPr lang="nl-NL" dirty="0">
              <a:solidFill>
                <a:schemeClr val="tx1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 bwMode="auto">
          <a:xfrm flipH="1">
            <a:off x="6804248" y="3861048"/>
            <a:ext cx="165618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ZoneTexte 21"/>
          <p:cNvSpPr txBox="1"/>
          <p:nvPr/>
        </p:nvSpPr>
        <p:spPr>
          <a:xfrm>
            <a:off x="7020272" y="38610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250 m</a:t>
            </a:r>
            <a:endParaRPr lang="nl-NL" dirty="0">
              <a:solidFill>
                <a:schemeClr val="tx1"/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 bwMode="auto">
          <a:xfrm>
            <a:off x="7020272" y="2780928"/>
            <a:ext cx="0" cy="50405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ZoneTexte 25"/>
          <p:cNvSpPr txBox="1"/>
          <p:nvPr/>
        </p:nvSpPr>
        <p:spPr>
          <a:xfrm>
            <a:off x="7164288" y="1844824"/>
            <a:ext cx="1188640" cy="92333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Neutrino induced cascade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8570912" y="6332922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0" dirty="0" smtClean="0">
                <a:solidFill>
                  <a:srgbClr val="FFFFFF"/>
                </a:solidFill>
                <a:latin typeface="Verdana" pitchFamily="34" charset="0"/>
              </a:rPr>
              <a:t>29</a:t>
            </a:r>
            <a:endParaRPr lang="en-US" sz="2000" b="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74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335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Beam “sudden appearance” signal</a:t>
            </a:r>
            <a:br>
              <a:rPr lang="en-U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radio beam test experiments</a:t>
            </a:r>
            <a:br>
              <a:rPr lang="en-U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テキスト ボックス 2"/>
          <p:cNvSpPr txBox="1"/>
          <p:nvPr/>
        </p:nvSpPr>
        <p:spPr>
          <a:xfrm>
            <a:off x="95693" y="1268760"/>
            <a:ext cx="904830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Tokonatsu Yamamoto, Izumi S. </a:t>
            </a:r>
            <a:r>
              <a:rPr lang="en-US" sz="1600" b="1" dirty="0" err="1" smtClean="0"/>
              <a:t>Ohota</a:t>
            </a:r>
            <a:r>
              <a:rPr lang="en-US" sz="1600" b="1" dirty="0" smtClean="0"/>
              <a:t>  </a:t>
            </a:r>
            <a:r>
              <a:rPr lang="en-US" sz="1600" dirty="0" smtClean="0"/>
              <a:t>(Konan U)</a:t>
            </a:r>
            <a:r>
              <a:rPr lang="en-US" sz="1600" b="1" dirty="0" smtClean="0"/>
              <a:t> </a:t>
            </a:r>
          </a:p>
          <a:p>
            <a:r>
              <a:rPr lang="en-US" sz="1600" b="1" dirty="0" err="1" smtClean="0"/>
              <a:t>Krijn</a:t>
            </a:r>
            <a:r>
              <a:rPr lang="en-US" sz="1600" b="1" dirty="0" smtClean="0"/>
              <a:t> de </a:t>
            </a:r>
            <a:r>
              <a:rPr lang="en-US" sz="1600" b="1" dirty="0" err="1" smtClean="0"/>
              <a:t>Vries</a:t>
            </a:r>
            <a:r>
              <a:rPr lang="en-US" sz="1600" b="1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Vrije</a:t>
            </a:r>
            <a:r>
              <a:rPr lang="en-US" sz="1600" dirty="0" smtClean="0"/>
              <a:t> </a:t>
            </a:r>
            <a:r>
              <a:rPr lang="en-US" sz="1600" dirty="0" err="1" smtClean="0"/>
              <a:t>Universiteit</a:t>
            </a:r>
            <a:r>
              <a:rPr lang="en-US" sz="1600" dirty="0" smtClean="0"/>
              <a:t> </a:t>
            </a:r>
            <a:r>
              <a:rPr lang="en-US" sz="1600" dirty="0" err="1" smtClean="0"/>
              <a:t>Brussel</a:t>
            </a:r>
            <a:r>
              <a:rPr lang="en-US" sz="1600" dirty="0" smtClean="0"/>
              <a:t>)</a:t>
            </a:r>
          </a:p>
          <a:p>
            <a:r>
              <a:rPr lang="en-US" sz="1600" b="1" dirty="0"/>
              <a:t>Kael </a:t>
            </a:r>
            <a:r>
              <a:rPr lang="en-US" sz="1600" b="1" dirty="0" smtClean="0"/>
              <a:t>Hanson,  </a:t>
            </a:r>
            <a:r>
              <a:rPr lang="en-US" sz="1600" b="1" dirty="0"/>
              <a:t>Thomas </a:t>
            </a:r>
            <a:r>
              <a:rPr lang="en-US" sz="1600" b="1" dirty="0" err="1" smtClean="0"/>
              <a:t>Meures</a:t>
            </a:r>
            <a:r>
              <a:rPr lang="en-US" sz="1600" b="1" dirty="0" smtClean="0"/>
              <a:t> </a:t>
            </a:r>
            <a:r>
              <a:rPr lang="en-US" sz="1600" dirty="0" smtClean="0"/>
              <a:t>(UW-Madison), </a:t>
            </a:r>
            <a:r>
              <a:rPr lang="en-US" sz="1600" dirty="0" err="1" smtClean="0"/>
              <a:t>Aongus</a:t>
            </a:r>
            <a:r>
              <a:rPr lang="en-US" sz="1600" dirty="0" smtClean="0"/>
              <a:t> O' </a:t>
            </a:r>
            <a:r>
              <a:rPr lang="en-US" sz="1600" dirty="0" err="1" smtClean="0"/>
              <a:t>Murchadha</a:t>
            </a:r>
            <a:r>
              <a:rPr lang="en-US" sz="1600" dirty="0" smtClean="0"/>
              <a:t> (ULB)</a:t>
            </a:r>
            <a:endParaRPr lang="en-US" sz="1600" dirty="0"/>
          </a:p>
          <a:p>
            <a:r>
              <a:rPr lang="en-US" sz="1600" b="1" dirty="0" smtClean="0"/>
              <a:t>Daisuke Ikeda, </a:t>
            </a:r>
            <a:r>
              <a:rPr lang="en-US" sz="1600" b="1" dirty="0"/>
              <a:t>Masaki </a:t>
            </a:r>
            <a:r>
              <a:rPr lang="en-US" sz="1600" b="1" dirty="0" smtClean="0"/>
              <a:t>Fukushima, </a:t>
            </a:r>
            <a:r>
              <a:rPr lang="en-US" sz="1600" b="1" dirty="0"/>
              <a:t>Hiroyuki </a:t>
            </a:r>
            <a:r>
              <a:rPr lang="en-US" sz="1600" b="1" dirty="0" smtClean="0"/>
              <a:t>Sagawa, </a:t>
            </a:r>
            <a:r>
              <a:rPr lang="en-US" sz="1600" dirty="0" smtClean="0"/>
              <a:t>(ICRR)</a:t>
            </a:r>
          </a:p>
          <a:p>
            <a:r>
              <a:rPr lang="en-US" sz="1600" b="1" dirty="0" err="1" smtClean="0"/>
              <a:t>Romain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Gaior</a:t>
            </a:r>
            <a:r>
              <a:rPr lang="en-US" sz="1600" b="1" dirty="0" smtClean="0"/>
              <a:t>, Keiichi </a:t>
            </a:r>
            <a:r>
              <a:rPr lang="en-US" sz="1600" b="1" dirty="0" err="1" smtClean="0"/>
              <a:t>Mase</a:t>
            </a:r>
            <a:r>
              <a:rPr lang="en-US" sz="1600" b="1" dirty="0" smtClean="0"/>
              <a:t>, Shigeru Yoshida, </a:t>
            </a:r>
            <a:r>
              <a:rPr lang="en-US" sz="1600" b="1" dirty="0" err="1" smtClean="0"/>
              <a:t>Aya</a:t>
            </a:r>
            <a:r>
              <a:rPr lang="en-US" sz="1600" b="1" dirty="0" smtClean="0"/>
              <a:t> Ishihara, Matthew </a:t>
            </a:r>
            <a:r>
              <a:rPr lang="en-US" sz="1600" b="1" dirty="0" err="1" smtClean="0"/>
              <a:t>Relich</a:t>
            </a:r>
            <a:r>
              <a:rPr lang="en-US" sz="1600" b="1" dirty="0" smtClean="0"/>
              <a:t>, Takao </a:t>
            </a:r>
            <a:r>
              <a:rPr lang="en-US" sz="1600" b="1" dirty="0" err="1" smtClean="0"/>
              <a:t>Kuwabara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Shunsuke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Ueyama</a:t>
            </a:r>
            <a:r>
              <a:rPr lang="en-US" sz="1600" b="1" dirty="0" smtClean="0"/>
              <a:t> </a:t>
            </a:r>
            <a:r>
              <a:rPr lang="en-US" sz="1600" dirty="0" smtClean="0"/>
              <a:t>(U of Chiba)</a:t>
            </a:r>
          </a:p>
          <a:p>
            <a:r>
              <a:rPr lang="en-US" sz="1600" b="1" dirty="0" smtClean="0"/>
              <a:t>Gordon Thomson, John N. Matthews </a:t>
            </a:r>
            <a:r>
              <a:rPr lang="en-US" sz="1600" dirty="0" smtClean="0"/>
              <a:t>(U of Utah)</a:t>
            </a:r>
            <a:endParaRPr lang="en-US" sz="1600" dirty="0"/>
          </a:p>
          <a:p>
            <a:r>
              <a:rPr lang="en-US" sz="1600" b="1" dirty="0" err="1" smtClean="0"/>
              <a:t>Shouich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Ogio</a:t>
            </a:r>
            <a:r>
              <a:rPr lang="en-US" sz="1600" b="1" dirty="0"/>
              <a:t> </a:t>
            </a:r>
            <a:r>
              <a:rPr lang="en-US" sz="1600" dirty="0" smtClean="0"/>
              <a:t>(OCU),  </a:t>
            </a:r>
            <a:r>
              <a:rPr lang="en-US" sz="1600" b="1" dirty="0"/>
              <a:t>Shin </a:t>
            </a:r>
            <a:r>
              <a:rPr lang="en-US" sz="1600" b="1" dirty="0" err="1" smtClean="0"/>
              <a:t>Bakkyun</a:t>
            </a:r>
            <a:r>
              <a:rPr lang="en-US" sz="1600" b="1" dirty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Hanyang</a:t>
            </a:r>
            <a:r>
              <a:rPr lang="en-US" sz="1600" dirty="0" smtClean="0"/>
              <a:t> U), </a:t>
            </a:r>
            <a:r>
              <a:rPr lang="en-US" sz="1600" b="1" dirty="0" err="1" smtClean="0"/>
              <a:t>Tatsunobu</a:t>
            </a:r>
            <a:r>
              <a:rPr lang="en-US" sz="1600" b="1" dirty="0" smtClean="0"/>
              <a:t> Shibata </a:t>
            </a:r>
            <a:r>
              <a:rPr lang="en-US" sz="1600" dirty="0" smtClean="0"/>
              <a:t>(KEK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1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6922896-12AA-451F-A26B-812A454DBD44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3" name="図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227" y="3346770"/>
            <a:ext cx="2355852" cy="3523555"/>
          </a:xfrm>
          <a:prstGeom prst="rect">
            <a:avLst/>
          </a:prstGeom>
        </p:spPr>
      </p:pic>
      <p:pic>
        <p:nvPicPr>
          <p:cNvPr id="14" name="図 6"/>
          <p:cNvPicPr>
            <a:picLocks noChangeAspect="1"/>
          </p:cNvPicPr>
          <p:nvPr/>
        </p:nvPicPr>
        <p:blipFill>
          <a:blip r:embed="rId3" cstate="print">
            <a:lum bright="12000" contrast="27000"/>
          </a:blip>
          <a:stretch>
            <a:fillRect/>
          </a:stretch>
        </p:blipFill>
        <p:spPr>
          <a:xfrm>
            <a:off x="2845492" y="3360948"/>
            <a:ext cx="2481419" cy="1748583"/>
          </a:xfrm>
          <a:prstGeom prst="rect">
            <a:avLst/>
          </a:prstGeom>
        </p:spPr>
      </p:pic>
      <p:pic>
        <p:nvPicPr>
          <p:cNvPr id="15" name="図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3172" y="3361211"/>
            <a:ext cx="2632178" cy="1949350"/>
          </a:xfrm>
          <a:prstGeom prst="rect">
            <a:avLst/>
          </a:prstGeom>
        </p:spPr>
      </p:pic>
      <p:pic>
        <p:nvPicPr>
          <p:cNvPr id="16" name="図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83172" y="5321829"/>
            <a:ext cx="2756009" cy="1548500"/>
          </a:xfrm>
          <a:prstGeom prst="rect">
            <a:avLst/>
          </a:prstGeom>
        </p:spPr>
      </p:pic>
      <p:pic>
        <p:nvPicPr>
          <p:cNvPr id="17" name="Picture 2" descr="E:\ScienceWork\BSanntena\ELS\130310\photo\IMG_20130311_0820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5492" y="5040346"/>
            <a:ext cx="2466753" cy="1850065"/>
          </a:xfrm>
          <a:prstGeom prst="rect">
            <a:avLst/>
          </a:prstGeom>
          <a:noFill/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8570912" y="6332922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30</a:t>
            </a:r>
            <a:endParaRPr lang="en-US" sz="2000" b="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06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-315416"/>
            <a:ext cx="7769225" cy="173355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FFCC"/>
                </a:solidFill>
              </a:rPr>
              <a:t>Experimental setup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534400" y="6474881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fontAlgn="base" hangingPunct="0">
              <a:lnSpc>
                <a:spcPct val="102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</a:rPr>
              <a:t>31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4994" name="AutoShape 2" descr="DSC004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" name="Picture 3" descr="C:\Users\krijn\AppData\Local\Temp\DSC00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54312"/>
            <a:ext cx="8064896" cy="5520569"/>
          </a:xfrm>
          <a:prstGeom prst="rect">
            <a:avLst/>
          </a:prstGeom>
          <a:noFill/>
        </p:spPr>
      </p:pic>
      <p:sp>
        <p:nvSpPr>
          <p:cNvPr id="11" name="Flèche droite 20"/>
          <p:cNvSpPr/>
          <p:nvPr/>
        </p:nvSpPr>
        <p:spPr bwMode="auto">
          <a:xfrm rot="16200000">
            <a:off x="4234738" y="4846383"/>
            <a:ext cx="2546732" cy="100811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nl-NL" sz="20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Electron Beam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860032" y="2801076"/>
            <a:ext cx="1162898" cy="699932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ce</a:t>
            </a:r>
            <a:endParaRPr kumimoji="0" lang="nl-NL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907231" y="-459432"/>
            <a:ext cx="7769225" cy="173355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FFCC"/>
                </a:solidFill>
              </a:rPr>
              <a:t/>
            </a:r>
            <a:br>
              <a:rPr lang="en-US" b="1" dirty="0" smtClean="0">
                <a:solidFill>
                  <a:srgbClr val="FFFFCC"/>
                </a:solidFill>
              </a:rPr>
            </a:br>
            <a:r>
              <a:rPr lang="en-US" b="1" dirty="0" smtClean="0">
                <a:solidFill>
                  <a:srgbClr val="FFFFCC"/>
                </a:solidFill>
              </a:rPr>
              <a:t>Beam characteristics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95536" y="6309320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fontAlgn="base" hangingPunct="0">
              <a:lnSpc>
                <a:spcPct val="102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</a:rPr>
              <a:t>32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9874" name="AutoShape 2" descr="BeamDistribution1mAway.pn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nl-NL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9875" name="Picture 3" descr="C:\Users\krijn\AppData\Local\Temp\BeamDistribution1mAw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25742"/>
            <a:ext cx="4968552" cy="3355386"/>
          </a:xfrm>
          <a:prstGeom prst="rect">
            <a:avLst/>
          </a:prstGeom>
          <a:noFill/>
        </p:spPr>
      </p:pic>
      <p:pic>
        <p:nvPicPr>
          <p:cNvPr id="79876" name="Picture 4" descr="C:\Users\krijn\AppData\Local\Temp\BunchStruc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9876" y="3322367"/>
            <a:ext cx="5414124" cy="3535633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5292080" y="1340768"/>
            <a:ext cx="385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~10</a:t>
            </a:r>
            <a:r>
              <a:rPr lang="en-US" sz="2400" b="1" baseline="30000" dirty="0" smtClean="0">
                <a:solidFill>
                  <a:srgbClr val="FFFFFF"/>
                </a:solidFill>
                <a:latin typeface="Arial" charset="0"/>
              </a:rPr>
              <a:t>9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 (40 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</a:rPr>
              <a:t>MeV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) electrons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~ 40 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</a:rPr>
              <a:t>PeV</a:t>
            </a:r>
            <a:endParaRPr lang="nl-NL" sz="24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69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-360040" y="-171400"/>
            <a:ext cx="9468544" cy="17335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Sudden appearance energy density spectrum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 cstate="print"/>
          <a:srcRect l="15748" t="13998" r="15748" b="8749"/>
          <a:stretch>
            <a:fillRect/>
          </a:stretch>
        </p:blipFill>
        <p:spPr bwMode="auto">
          <a:xfrm>
            <a:off x="827584" y="1484784"/>
            <a:ext cx="7705063" cy="488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 rot="19625095">
            <a:off x="5743602" y="2472897"/>
            <a:ext cx="30508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Preliminary</a:t>
            </a:r>
            <a:endParaRPr lang="fr-FR" sz="4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2" name="Picture 4" descr="C:\Users\krijn\AppData\Local\Temp\BunchStruc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00"/>
            <a:ext cx="2494186" cy="1628800"/>
          </a:xfrm>
          <a:prstGeom prst="rect">
            <a:avLst/>
          </a:prstGeom>
          <a:noFill/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534400" y="6474881"/>
            <a:ext cx="609600" cy="3883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fontAlgn="base" hangingPunct="0">
              <a:lnSpc>
                <a:spcPct val="102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</a:rPr>
              <a:t>33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6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468313" y="260648"/>
            <a:ext cx="8229600" cy="6080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defTabSz="914400" eaLnBrk="1" hangingPunct="1">
              <a:lnSpc>
                <a:spcPct val="87000"/>
              </a:lnSpc>
              <a:defRPr/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Cosmic-Ray air shower signal in </a:t>
            </a:r>
            <a:r>
              <a:rPr lang="en-AU" sz="3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Askaryan</a:t>
            </a: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radio detectors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23528" y="1124744"/>
            <a:ext cx="849694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The in-ice emission is due to the same </a:t>
            </a:r>
          </a:p>
          <a:p>
            <a:r>
              <a:rPr lang="en-US" sz="2800" dirty="0" smtClean="0"/>
              <a:t>  mechanism (</a:t>
            </a:r>
            <a:r>
              <a:rPr lang="en-US" sz="2800" dirty="0" err="1" smtClean="0"/>
              <a:t>Askaryan</a:t>
            </a:r>
            <a:r>
              <a:rPr lang="en-US" sz="2800" dirty="0" smtClean="0"/>
              <a:t> emission) as for a </a:t>
            </a:r>
          </a:p>
          <a:p>
            <a:r>
              <a:rPr lang="en-US" sz="2800" dirty="0" smtClean="0"/>
              <a:t>  neutrino induced cascade. </a:t>
            </a:r>
            <a:r>
              <a:rPr lang="en-US" sz="2800" dirty="0" smtClean="0">
                <a:solidFill>
                  <a:srgbClr val="FFC000"/>
                </a:solidFill>
              </a:rPr>
              <a:t>The expected </a:t>
            </a:r>
          </a:p>
          <a:p>
            <a:r>
              <a:rPr lang="en-US" sz="2800" dirty="0" smtClean="0">
                <a:solidFill>
                  <a:srgbClr val="FFC000"/>
                </a:solidFill>
              </a:rPr>
              <a:t>  signal is similar for CR and neutrino induced </a:t>
            </a:r>
          </a:p>
          <a:p>
            <a:r>
              <a:rPr lang="en-US" sz="2800" dirty="0" smtClean="0">
                <a:solidFill>
                  <a:srgbClr val="FFC000"/>
                </a:solidFill>
              </a:rPr>
              <a:t>  cascades.</a:t>
            </a:r>
          </a:p>
          <a:p>
            <a:endParaRPr lang="en-US" sz="2800" dirty="0" smtClean="0"/>
          </a:p>
          <a:p>
            <a:r>
              <a:rPr lang="en-US" sz="2800" dirty="0" smtClean="0"/>
              <a:t>- In combination with surface detector the</a:t>
            </a:r>
          </a:p>
          <a:p>
            <a:r>
              <a:rPr lang="en-US" sz="2800" dirty="0" smtClean="0"/>
              <a:t>  detected signal might provide an </a:t>
            </a:r>
            <a:r>
              <a:rPr lang="en-US" sz="2800" dirty="0" smtClean="0">
                <a:solidFill>
                  <a:srgbClr val="FFC000"/>
                </a:solidFill>
              </a:rPr>
              <a:t>excellent  </a:t>
            </a:r>
          </a:p>
          <a:p>
            <a:r>
              <a:rPr lang="en-US" sz="2800" dirty="0" smtClean="0">
                <a:solidFill>
                  <a:srgbClr val="FFC000"/>
                </a:solidFill>
              </a:rPr>
              <a:t>  (cross-) calibration.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FFC000"/>
                </a:solidFill>
              </a:rPr>
              <a:t>- Emission mechanisms under investigation </a:t>
            </a:r>
            <a:r>
              <a:rPr lang="en-US" sz="2800" dirty="0" smtClean="0"/>
              <a:t>with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experimental results. Preliminary results show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good understanding</a:t>
            </a:r>
            <a:r>
              <a:rPr lang="en-US" sz="2800" dirty="0" smtClean="0"/>
              <a:t>.</a:t>
            </a:r>
            <a:endParaRPr lang="nl-NL" sz="28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570912" y="6332922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0" dirty="0" smtClean="0">
                <a:solidFill>
                  <a:srgbClr val="FFFFFF"/>
                </a:solidFill>
                <a:latin typeface="Verdana" pitchFamily="34" charset="0"/>
              </a:rPr>
              <a:t>34</a:t>
            </a:r>
            <a:endParaRPr lang="en-US" sz="2000" b="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67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457200" y="188640"/>
            <a:ext cx="8229600" cy="6080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defTabSz="914400" eaLnBrk="1" hangingPunct="1">
              <a:lnSpc>
                <a:spcPct val="87000"/>
              </a:lnSpc>
              <a:defRPr/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Conclusions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23528" y="686130"/>
            <a:ext cx="87129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/>
              <a:t>Radio emission mechanisms very well understood!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</a:rPr>
              <a:t>Geomagnetic emission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</a:rPr>
              <a:t>Charge excess (</a:t>
            </a:r>
            <a:r>
              <a:rPr lang="en-US" sz="2800" dirty="0" err="1" smtClean="0">
                <a:solidFill>
                  <a:srgbClr val="FFC000"/>
                </a:solidFill>
              </a:rPr>
              <a:t>Askaryan</a:t>
            </a:r>
            <a:r>
              <a:rPr lang="en-US" sz="2800" dirty="0" smtClean="0">
                <a:solidFill>
                  <a:srgbClr val="FFC000"/>
                </a:solidFill>
              </a:rPr>
              <a:t>) emission</a:t>
            </a:r>
          </a:p>
          <a:p>
            <a:pPr marL="457200" indent="-457200">
              <a:buFontTx/>
              <a:buChar char="-"/>
            </a:pPr>
            <a:endParaRPr lang="en-US" sz="2800" dirty="0" smtClean="0"/>
          </a:p>
          <a:p>
            <a:pPr marL="457200" indent="-457200">
              <a:buFontTx/>
              <a:buChar char="-"/>
            </a:pPr>
            <a:r>
              <a:rPr lang="en-US" sz="2800" dirty="0" smtClean="0"/>
              <a:t>Geometry effects well understood!!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</a:rPr>
              <a:t>Cherenkov effects (crucial in air!!)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</a:rPr>
              <a:t>Transition radiation / sudden appearance radiation</a:t>
            </a:r>
          </a:p>
          <a:p>
            <a:endParaRPr lang="en-US" sz="2800" dirty="0" smtClean="0"/>
          </a:p>
          <a:p>
            <a:r>
              <a:rPr lang="en-US" sz="2800" dirty="0" smtClean="0"/>
              <a:t>-    Detailed air shower physics possible: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Xmax</a:t>
            </a:r>
            <a:r>
              <a:rPr lang="en-US" sz="2800" dirty="0" smtClean="0">
                <a:solidFill>
                  <a:srgbClr val="FFC000"/>
                </a:solidFill>
              </a:rPr>
              <a:t> determination -&gt; Chemical composition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Thunderstorm detection (not treated)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>
              <a:solidFill>
                <a:srgbClr val="FFC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FF66"/>
                </a:solidFill>
              </a:rPr>
              <a:t>The hunt for GZK neutrinos has started!!!</a:t>
            </a:r>
            <a:endParaRPr lang="nl-NL" sz="3200" b="1" dirty="0">
              <a:solidFill>
                <a:srgbClr val="FFFF66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570912" y="6332922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0" dirty="0" smtClean="0">
                <a:solidFill>
                  <a:srgbClr val="FFFFFF"/>
                </a:solidFill>
                <a:latin typeface="Verdana" pitchFamily="34" charset="0"/>
              </a:rPr>
              <a:t>35</a:t>
            </a:r>
            <a:endParaRPr lang="en-US" sz="2000" b="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6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4624"/>
            <a:ext cx="9468544" cy="173355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FFCC"/>
                </a:solidFill>
              </a:rPr>
              <a:t>Radar scattering</a:t>
            </a:r>
            <a:br>
              <a:rPr lang="en-US" b="1" dirty="0" smtClean="0">
                <a:solidFill>
                  <a:srgbClr val="FFFFCC"/>
                </a:solidFill>
              </a:rPr>
            </a:br>
            <a:r>
              <a:rPr lang="en-US" b="1" dirty="0" smtClean="0">
                <a:solidFill>
                  <a:srgbClr val="FFFFCC"/>
                </a:solidFill>
              </a:rPr>
              <a:t>Air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3568"/>
            <a:ext cx="9144000" cy="530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>
            <a:stCxn id="7" idx="2"/>
          </p:cNvCxnSpPr>
          <p:nvPr/>
        </p:nvCxnSpPr>
        <p:spPr bwMode="auto">
          <a:xfrm>
            <a:off x="4752020" y="3322152"/>
            <a:ext cx="1332148" cy="53889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ZoneTexte 6"/>
          <p:cNvSpPr txBox="1"/>
          <p:nvPr/>
        </p:nvSpPr>
        <p:spPr>
          <a:xfrm>
            <a:off x="3707904" y="1844824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No scaling observed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We do see a strong signal, to be continued....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605870" y="6237288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0" dirty="0" smtClean="0">
                <a:solidFill>
                  <a:schemeClr val="tx1"/>
                </a:solidFill>
                <a:latin typeface="Verdana" pitchFamily="34" charset="0"/>
              </a:rPr>
              <a:t>16</a:t>
            </a:r>
            <a:endParaRPr lang="en-US" sz="2000" b="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779912" y="378904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Accelerator background</a:t>
            </a:r>
            <a:endParaRPr lang="nl-NL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 bwMode="auto">
          <a:xfrm flipH="1" flipV="1">
            <a:off x="3275856" y="3356992"/>
            <a:ext cx="720080" cy="50405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2631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4624"/>
            <a:ext cx="9468544" cy="173355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FFCC"/>
                </a:solidFill>
              </a:rPr>
              <a:t>Radar scattering</a:t>
            </a:r>
            <a:br>
              <a:rPr lang="en-US" b="1" dirty="0" smtClean="0">
                <a:solidFill>
                  <a:srgbClr val="FFFFCC"/>
                </a:solidFill>
              </a:rPr>
            </a:br>
            <a:r>
              <a:rPr lang="en-US" b="1" dirty="0" smtClean="0">
                <a:solidFill>
                  <a:srgbClr val="FFFFCC"/>
                </a:solidFill>
              </a:rPr>
              <a:t>Ice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471420"/>
            <a:ext cx="9262050" cy="519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 bwMode="auto">
          <a:xfrm>
            <a:off x="4427984" y="2852936"/>
            <a:ext cx="1080120" cy="216024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ZoneTexte 8"/>
          <p:cNvSpPr txBox="1"/>
          <p:nvPr/>
        </p:nvSpPr>
        <p:spPr>
          <a:xfrm>
            <a:off x="3059832" y="213285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Scaling with input power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605870" y="6237288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0" dirty="0" smtClean="0">
                <a:solidFill>
                  <a:schemeClr val="tx1"/>
                </a:solidFill>
                <a:latin typeface="Verdana" pitchFamily="34" charset="0"/>
              </a:rPr>
              <a:t>17</a:t>
            </a:r>
            <a:endParaRPr lang="en-US" sz="2000" b="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627784" y="328498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Accelerator background</a:t>
            </a:r>
            <a:endParaRPr lang="nl-NL" dirty="0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 bwMode="auto">
          <a:xfrm flipH="1">
            <a:off x="2987824" y="3861048"/>
            <a:ext cx="1080120" cy="648072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1987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75" y="1124744"/>
            <a:ext cx="6768752" cy="476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-213519"/>
            <a:ext cx="8568952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cosmic-neutrino spectrum</a:t>
            </a: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8714928" y="6430257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4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94689" y="1129007"/>
            <a:ext cx="3937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Phys. Rev. </a:t>
            </a:r>
            <a:r>
              <a:rPr lang="en-US" b="1" dirty="0" err="1">
                <a:solidFill>
                  <a:schemeClr val="bg1"/>
                </a:solidFill>
              </a:rPr>
              <a:t>Lett</a:t>
            </a:r>
            <a:r>
              <a:rPr lang="en-US" b="1" dirty="0">
                <a:solidFill>
                  <a:schemeClr val="bg1"/>
                </a:solidFill>
              </a:rPr>
              <a:t>. 113, 101101 (2014)</a:t>
            </a:r>
          </a:p>
        </p:txBody>
      </p:sp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609902" y="6432954"/>
            <a:ext cx="8228013" cy="13382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45720" tIns="157752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Very low flux at the highest energies</a:t>
            </a:r>
          </a:p>
        </p:txBody>
      </p:sp>
      <p:sp>
        <p:nvSpPr>
          <p:cNvPr id="14" name="Rectangle 1"/>
          <p:cNvSpPr txBox="1">
            <a:spLocks noChangeArrowheads="1"/>
          </p:cNvSpPr>
          <p:nvPr/>
        </p:nvSpPr>
        <p:spPr>
          <a:xfrm>
            <a:off x="632782" y="5517232"/>
            <a:ext cx="8228013" cy="13382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45720" tIns="157752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Very low flux at the highest energies</a:t>
            </a:r>
          </a:p>
        </p:txBody>
      </p:sp>
    </p:spTree>
    <p:extLst>
      <p:ext uri="{BB962C8B-B14F-4D97-AF65-F5344CB8AC3E}">
        <p14:creationId xmlns:p14="http://schemas.microsoft.com/office/powerpoint/2010/main" val="321378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-360040" y="-171400"/>
            <a:ext cx="9468544" cy="173355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FFCC"/>
                </a:solidFill>
              </a:rPr>
              <a:t>Conclusions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79512" y="1268760"/>
            <a:ext cx="979308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Modeling the RADAR scattering of </a:t>
            </a:r>
          </a:p>
          <a:p>
            <a:r>
              <a:rPr lang="en-US" sz="3200" dirty="0" smtClean="0"/>
              <a:t>  high-energy neutrino induced cascades   </a:t>
            </a:r>
          </a:p>
          <a:p>
            <a:r>
              <a:rPr lang="en-US" sz="3200" dirty="0" smtClean="0"/>
              <a:t>  gives an energy threshold of </a:t>
            </a:r>
            <a:r>
              <a:rPr lang="en-US" sz="3200" dirty="0" smtClean="0">
                <a:solidFill>
                  <a:srgbClr val="FFC000"/>
                </a:solidFill>
              </a:rPr>
              <a:t>several </a:t>
            </a:r>
            <a:r>
              <a:rPr lang="en-US" sz="3200" dirty="0" err="1" smtClean="0">
                <a:solidFill>
                  <a:srgbClr val="FFC000"/>
                </a:solidFill>
              </a:rPr>
              <a:t>PeV</a:t>
            </a:r>
            <a:r>
              <a:rPr lang="en-US" sz="3200" dirty="0" smtClean="0">
                <a:solidFill>
                  <a:srgbClr val="FFC000"/>
                </a:solidFill>
              </a:rPr>
              <a:t>.</a:t>
            </a:r>
          </a:p>
          <a:p>
            <a:endParaRPr lang="en-US" sz="3200" dirty="0" smtClean="0">
              <a:solidFill>
                <a:srgbClr val="FFC000"/>
              </a:solidFill>
            </a:endParaRPr>
          </a:p>
          <a:p>
            <a:r>
              <a:rPr lang="en-US" sz="3200" dirty="0" smtClean="0"/>
              <a:t>- We performed a measurement to </a:t>
            </a:r>
          </a:p>
          <a:p>
            <a:r>
              <a:rPr lang="en-US" sz="3200" dirty="0" smtClean="0"/>
              <a:t>  determine the feasibility of this method.</a:t>
            </a:r>
          </a:p>
          <a:p>
            <a:endParaRPr lang="en-US" sz="3200" dirty="0" smtClean="0"/>
          </a:p>
          <a:p>
            <a:r>
              <a:rPr lang="en-US" sz="3200" dirty="0" smtClean="0"/>
              <a:t>- Obtained data </a:t>
            </a:r>
            <a:r>
              <a:rPr lang="en-US" sz="3200" dirty="0" smtClean="0">
                <a:solidFill>
                  <a:srgbClr val="FFC000"/>
                </a:solidFill>
              </a:rPr>
              <a:t>hints toward a scattered </a:t>
            </a:r>
          </a:p>
          <a:p>
            <a:r>
              <a:rPr lang="en-US" sz="3200" dirty="0" smtClean="0">
                <a:solidFill>
                  <a:srgbClr val="FFC000"/>
                </a:solidFill>
              </a:rPr>
              <a:t>  signal, analysis is ongoing.</a:t>
            </a:r>
          </a:p>
          <a:p>
            <a:endParaRPr lang="en-US" sz="3200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endParaRPr lang="nl-NL" sz="3200" dirty="0">
              <a:solidFill>
                <a:srgbClr val="FFC000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8605870" y="6237312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0" dirty="0" smtClean="0">
                <a:solidFill>
                  <a:srgbClr val="FFFFFF"/>
                </a:solidFill>
                <a:latin typeface="Verdana" pitchFamily="34" charset="0"/>
              </a:rPr>
              <a:t>18</a:t>
            </a:r>
            <a:endParaRPr lang="en-US" sz="2000" b="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5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ChangeArrowheads="1"/>
          </p:cNvSpPr>
          <p:nvPr/>
        </p:nvSpPr>
        <p:spPr bwMode="auto">
          <a:xfrm>
            <a:off x="144463" y="1556792"/>
            <a:ext cx="8496300" cy="5175796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5539" name="Rectangle 2"/>
          <p:cNvSpPr>
            <a:spLocks noChangeArrowheads="1"/>
          </p:cNvSpPr>
          <p:nvPr/>
        </p:nvSpPr>
        <p:spPr bwMode="auto">
          <a:xfrm>
            <a:off x="5148263" y="2492375"/>
            <a:ext cx="3241675" cy="2781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en-US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5795963" y="2571750"/>
            <a:ext cx="2232025" cy="863600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en-US"/>
          </a:p>
        </p:txBody>
      </p:sp>
      <p:sp>
        <p:nvSpPr>
          <p:cNvPr id="65542" name="AutoShape 6"/>
          <p:cNvSpPr>
            <a:spLocks noChangeArrowheads="1"/>
          </p:cNvSpPr>
          <p:nvPr/>
        </p:nvSpPr>
        <p:spPr bwMode="auto">
          <a:xfrm>
            <a:off x="6011863" y="3074988"/>
            <a:ext cx="1800225" cy="288925"/>
          </a:xfrm>
          <a:prstGeom prst="rightArrow">
            <a:avLst>
              <a:gd name="adj1" fmla="val 50000"/>
              <a:gd name="adj2" fmla="val 155769"/>
            </a:avLst>
          </a:prstGeom>
          <a:solidFill>
            <a:srgbClr val="FFCC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en-US"/>
          </a:p>
        </p:txBody>
      </p:sp>
      <p:graphicFrame>
        <p:nvGraphicFramePr>
          <p:cNvPr id="65543" name="Object 7"/>
          <p:cNvGraphicFramePr>
            <a:graphicFrameLocks noChangeAspect="1"/>
          </p:cNvGraphicFramePr>
          <p:nvPr/>
        </p:nvGraphicFramePr>
        <p:xfrm>
          <a:off x="5940425" y="2497138"/>
          <a:ext cx="20193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18" r:id="rId4" imgW="511631" imgH="251186" progId="Equation.3">
                  <p:embed/>
                </p:oleObj>
              </mc:Choice>
              <mc:Fallback>
                <p:oleObj r:id="rId4" imgW="511631" imgH="251186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2497138"/>
                        <a:ext cx="20193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4" name="AutoShape 8"/>
          <p:cNvSpPr>
            <a:spLocks noChangeArrowheads="1"/>
          </p:cNvSpPr>
          <p:nvPr/>
        </p:nvSpPr>
        <p:spPr bwMode="auto">
          <a:xfrm>
            <a:off x="6804025" y="3508375"/>
            <a:ext cx="144463" cy="1511300"/>
          </a:xfrm>
          <a:prstGeom prst="downArrow">
            <a:avLst>
              <a:gd name="adj1" fmla="val 50000"/>
              <a:gd name="adj2" fmla="val 261538"/>
            </a:avLst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en-US"/>
          </a:p>
        </p:txBody>
      </p:sp>
      <p:graphicFrame>
        <p:nvGraphicFramePr>
          <p:cNvPr id="65545" name="Object 9"/>
          <p:cNvGraphicFramePr>
            <a:graphicFrameLocks noChangeAspect="1"/>
          </p:cNvGraphicFramePr>
          <p:nvPr/>
        </p:nvGraphicFramePr>
        <p:xfrm>
          <a:off x="5148263" y="3578225"/>
          <a:ext cx="16383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19" r:id="rId6" imgW="511876" imgH="449702" progId="Equation.3">
                  <p:embed/>
                </p:oleObj>
              </mc:Choice>
              <mc:Fallback>
                <p:oleObj r:id="rId6" imgW="511876" imgH="449702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3578225"/>
                        <a:ext cx="16383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6" name="Line 10"/>
          <p:cNvSpPr>
            <a:spLocks noChangeShapeType="1"/>
          </p:cNvSpPr>
          <p:nvPr/>
        </p:nvSpPr>
        <p:spPr bwMode="auto">
          <a:xfrm>
            <a:off x="7453313" y="4083050"/>
            <a:ext cx="1587" cy="792163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>
            <a:off x="7453313" y="4083050"/>
            <a:ext cx="792162" cy="1588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graphicFrame>
        <p:nvGraphicFramePr>
          <p:cNvPr id="65548" name="Object 12"/>
          <p:cNvGraphicFramePr>
            <a:graphicFrameLocks noChangeAspect="1"/>
          </p:cNvGraphicFramePr>
          <p:nvPr/>
        </p:nvGraphicFramePr>
        <p:xfrm>
          <a:off x="7956550" y="3651250"/>
          <a:ext cx="3810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20" r:id="rId8" imgW="171607" imgH="188754" progId="Equation.3">
                  <p:embed/>
                </p:oleObj>
              </mc:Choice>
              <mc:Fallback>
                <p:oleObj r:id="rId8" imgW="171607" imgH="188754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550" y="3651250"/>
                        <a:ext cx="3810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55" name="Object 12"/>
          <p:cNvGraphicFramePr>
            <a:graphicFrameLocks noChangeAspect="1"/>
          </p:cNvGraphicFramePr>
          <p:nvPr/>
        </p:nvGraphicFramePr>
        <p:xfrm>
          <a:off x="7069138" y="4797425"/>
          <a:ext cx="282575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21" name="Vergelijking" r:id="rId10" imgW="126725" imgH="126725" progId="Equation.3">
                  <p:embed/>
                </p:oleObj>
              </mc:Choice>
              <mc:Fallback>
                <p:oleObj name="Vergelijking" r:id="rId10" imgW="126725" imgH="126725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9138" y="4797425"/>
                        <a:ext cx="282575" cy="280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56" name="Object 4"/>
          <p:cNvGraphicFramePr>
            <a:graphicFrameLocks noChangeAspect="1"/>
          </p:cNvGraphicFramePr>
          <p:nvPr/>
        </p:nvGraphicFramePr>
        <p:xfrm>
          <a:off x="107950" y="1557338"/>
          <a:ext cx="6440488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22" name="Vergelijking" r:id="rId12" imgW="2908300" imgH="419100" progId="Equation.3">
                  <p:embed/>
                </p:oleObj>
              </mc:Choice>
              <mc:Fallback>
                <p:oleObj name="Vergelijking" r:id="rId12" imgW="2908300" imgH="419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557338"/>
                        <a:ext cx="6440488" cy="849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57" name="Object 4"/>
          <p:cNvGraphicFramePr>
            <a:graphicFrameLocks noChangeAspect="1"/>
          </p:cNvGraphicFramePr>
          <p:nvPr/>
        </p:nvGraphicFramePr>
        <p:xfrm>
          <a:off x="107950" y="4525963"/>
          <a:ext cx="8521700" cy="185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23" name="Vergelijking" r:id="rId14" imgW="3848100" imgH="914400" progId="Equation.3">
                  <p:embed/>
                </p:oleObj>
              </mc:Choice>
              <mc:Fallback>
                <p:oleObj name="Vergelijking" r:id="rId14" imgW="3848100" imgH="9144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4525963"/>
                        <a:ext cx="8521700" cy="1855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58" name="Text Box 4"/>
          <p:cNvSpPr txBox="1">
            <a:spLocks noChangeArrowheads="1"/>
          </p:cNvSpPr>
          <p:nvPr/>
        </p:nvSpPr>
        <p:spPr bwMode="auto">
          <a:xfrm>
            <a:off x="8570913" y="6237288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16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5560" name="Text Box 24"/>
          <p:cNvSpPr txBox="1">
            <a:spLocks noChangeArrowheads="1"/>
          </p:cNvSpPr>
          <p:nvPr/>
        </p:nvSpPr>
        <p:spPr bwMode="auto">
          <a:xfrm>
            <a:off x="179388" y="2708275"/>
            <a:ext cx="48285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Make a partial integration such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that the derivatives acting on 1/|D|</a:t>
            </a:r>
          </a:p>
          <a:p>
            <a:r>
              <a:rPr lang="en-US" sz="2400" dirty="0">
                <a:solidFill>
                  <a:schemeClr val="bg1"/>
                </a:solidFill>
              </a:rPr>
              <a:t>act on the particle distributions.</a:t>
            </a:r>
          </a:p>
        </p:txBody>
      </p:sp>
      <p:sp>
        <p:nvSpPr>
          <p:cNvPr id="65561" name="AutoShape 8"/>
          <p:cNvSpPr>
            <a:spLocks noChangeArrowheads="1"/>
          </p:cNvSpPr>
          <p:nvPr/>
        </p:nvSpPr>
        <p:spPr bwMode="auto">
          <a:xfrm>
            <a:off x="3924300" y="3860800"/>
            <a:ext cx="287338" cy="1439863"/>
          </a:xfrm>
          <a:prstGeom prst="downArrow">
            <a:avLst>
              <a:gd name="adj1" fmla="val 50000"/>
              <a:gd name="adj2" fmla="val 125276"/>
            </a:avLst>
          </a:prstGeom>
          <a:solidFill>
            <a:srgbClr val="0000FF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en-US"/>
          </a:p>
        </p:txBody>
      </p:sp>
      <p:sp>
        <p:nvSpPr>
          <p:cNvPr id="19" name="Rectangle 1"/>
          <p:cNvSpPr txBox="1">
            <a:spLocks noChangeArrowheads="1"/>
          </p:cNvSpPr>
          <p:nvPr/>
        </p:nvSpPr>
        <p:spPr>
          <a:xfrm>
            <a:off x="395536" y="0"/>
            <a:ext cx="8228013" cy="13382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Electric field: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sz="4400" b="1" dirty="0" smtClean="0">
                <a:solidFill>
                  <a:srgbClr val="FFFF66"/>
                </a:solidFill>
                <a:ea typeface="+mj-ea"/>
                <a:cs typeface="+mj-cs"/>
              </a:rPr>
              <a:t>Geomagnetic radiation</a:t>
            </a:r>
            <a:endParaRPr kumimoji="0" lang="en-AU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412776"/>
            <a:ext cx="5594350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473075" y="296863"/>
            <a:ext cx="82296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</a:rPr>
              <a:t>Results: Cherenkov effects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1557338"/>
            <a:ext cx="3419872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FF00"/>
                </a:solidFill>
              </a:rPr>
              <a:t>EVA </a:t>
            </a:r>
            <a:r>
              <a:rPr lang="en-US" sz="3200" dirty="0" smtClean="0">
                <a:solidFill>
                  <a:srgbClr val="FFFF00"/>
                </a:solidFill>
              </a:rPr>
              <a:t>Simulation </a:t>
            </a:r>
            <a:r>
              <a:rPr lang="en-US" sz="3200" dirty="0">
                <a:solidFill>
                  <a:srgbClr val="FFFF00"/>
                </a:solidFill>
              </a:rPr>
              <a:t>for 60 degrees shower at the Auger site. 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FF00"/>
                </a:solidFill>
              </a:rPr>
              <a:t>Geometry of </a:t>
            </a:r>
            <a:r>
              <a:rPr lang="en-US" sz="3200" b="1" dirty="0">
                <a:solidFill>
                  <a:srgbClr val="FFFF00"/>
                </a:solidFill>
              </a:rPr>
              <a:t>ANITA</a:t>
            </a:r>
            <a:r>
              <a:rPr lang="en-US" sz="3200" dirty="0">
                <a:solidFill>
                  <a:srgbClr val="FFFF00"/>
                </a:solidFill>
              </a:rPr>
              <a:t> event not known, so not 1 to 1 comparable!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391525" y="6309320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31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748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473075" y="165100"/>
            <a:ext cx="4402505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+mj-ea"/>
                <a:cs typeface="+mj-cs"/>
              </a:rPr>
              <a:t>LOFAR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" y="1455730"/>
            <a:ext cx="4499992" cy="67712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+mn-cs"/>
                <a:hlinkClick r:id="rId2"/>
              </a:rPr>
              <a:t>A.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+mn-cs"/>
                <a:hlinkClick r:id="rId2"/>
              </a:rPr>
              <a:t>Corstanje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+mn-cs"/>
                <a:hlinkClick r:id="rId2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et al,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+mn-cs"/>
                <a:hlinkClick r:id="rId3"/>
              </a:rPr>
              <a:t>arXiv:1109.5805v1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[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astro-ph.HE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] (ICRC)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18" name="Picture 6" descr="ldf_new.jpg"/>
          <p:cNvPicPr>
            <a:picLocks noChangeAspect="1"/>
          </p:cNvPicPr>
          <p:nvPr/>
        </p:nvPicPr>
        <p:blipFill>
          <a:blip r:embed="rId4" cstate="print"/>
          <a:srcRect l="1564" t="4144" r="5827" b="2060"/>
          <a:stretch>
            <a:fillRect/>
          </a:stretch>
        </p:blipFill>
        <p:spPr>
          <a:xfrm>
            <a:off x="4572000" y="13725"/>
            <a:ext cx="4496105" cy="3415275"/>
          </a:xfrm>
          <a:prstGeom prst="rect">
            <a:avLst/>
          </a:prstGeom>
        </p:spPr>
      </p:pic>
      <p:pic>
        <p:nvPicPr>
          <p:cNvPr id="19" name="Picture 7" descr="pycrfig-0001-icrc_footprint.jpg"/>
          <p:cNvPicPr>
            <a:picLocks noChangeAspect="1"/>
          </p:cNvPicPr>
          <p:nvPr/>
        </p:nvPicPr>
        <p:blipFill>
          <a:blip r:embed="rId5" cstate="print"/>
          <a:srcRect l="4755" t="8061" r="8686" b="1956"/>
          <a:stretch>
            <a:fillRect/>
          </a:stretch>
        </p:blipFill>
        <p:spPr>
          <a:xfrm>
            <a:off x="18300" y="2214680"/>
            <a:ext cx="4477805" cy="3491170"/>
          </a:xfrm>
          <a:prstGeom prst="rect">
            <a:avLst/>
          </a:prstGeom>
        </p:spPr>
      </p:pic>
      <p:sp>
        <p:nvSpPr>
          <p:cNvPr id="20" name="TextBox 8"/>
          <p:cNvSpPr txBox="1"/>
          <p:nvPr/>
        </p:nvSpPr>
        <p:spPr>
          <a:xfrm>
            <a:off x="0" y="76638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6 x 48 antennas 40-70 MHz</a:t>
            </a:r>
          </a:p>
        </p:txBody>
      </p:sp>
      <p:pic>
        <p:nvPicPr>
          <p:cNvPr id="22" name="Picture 10" descr="4-ld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501008"/>
            <a:ext cx="3505806" cy="2504535"/>
          </a:xfrm>
          <a:prstGeom prst="rect">
            <a:avLst/>
          </a:prstGeom>
        </p:spPr>
      </p:pic>
      <p:sp>
        <p:nvSpPr>
          <p:cNvPr id="23" name="Rectangle 11"/>
          <p:cNvSpPr/>
          <p:nvPr/>
        </p:nvSpPr>
        <p:spPr>
          <a:xfrm>
            <a:off x="5255056" y="5955920"/>
            <a:ext cx="3111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/>
              <a:t>K.D. d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e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Vries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et al.,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PhysRevLett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. 107, 061101 (2011)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74513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The Pierre Auger Observatory</a:t>
            </a:r>
          </a:p>
        </p:txBody>
      </p:sp>
      <p:pic>
        <p:nvPicPr>
          <p:cNvPr id="46082" name="Picture 2" descr="http://www.augeraccess.net/Immagini/Pierre_Auger_Observatory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700808"/>
            <a:ext cx="5760640" cy="4536504"/>
          </a:xfrm>
          <a:prstGeom prst="rect">
            <a:avLst/>
          </a:prstGeom>
          <a:noFill/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228184" y="1556792"/>
            <a:ext cx="2915816" cy="504056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3000 km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en-US" sz="2800" noProof="0" dirty="0" smtClean="0"/>
              <a:t>1660 water Cherenkov tanks</a:t>
            </a:r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en-US" sz="2800" dirty="0" smtClean="0"/>
              <a:t>4 Fluorescence detectors</a:t>
            </a:r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en-US" sz="2800" noProof="0" dirty="0" err="1" smtClean="0"/>
              <a:t>Muon</a:t>
            </a:r>
            <a:r>
              <a:rPr lang="en-US" sz="2800" noProof="0" dirty="0" smtClean="0"/>
              <a:t> detectors</a:t>
            </a:r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en-US" sz="2800" dirty="0" smtClean="0"/>
              <a:t>Radio detection stations</a:t>
            </a:r>
            <a:endParaRPr lang="en-US" sz="2800" noProof="0" dirty="0" smtClean="0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8391525" y="6208713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10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12244"/>
            <a:ext cx="864096" cy="184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37384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74513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The Pierre Auger Observatory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12482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0" name="Rechte verbindingslijn 59"/>
          <p:cNvCxnSpPr/>
          <p:nvPr/>
        </p:nvCxnSpPr>
        <p:spPr>
          <a:xfrm flipH="1">
            <a:off x="3059832" y="1628800"/>
            <a:ext cx="2376264" cy="50405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62"/>
          <p:cNvCxnSpPr/>
          <p:nvPr/>
        </p:nvCxnSpPr>
        <p:spPr>
          <a:xfrm flipH="1">
            <a:off x="2267744" y="2132856"/>
            <a:ext cx="792088" cy="151216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64"/>
          <p:cNvCxnSpPr/>
          <p:nvPr/>
        </p:nvCxnSpPr>
        <p:spPr>
          <a:xfrm>
            <a:off x="2267744" y="3645024"/>
            <a:ext cx="1152128" cy="187220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66"/>
          <p:cNvCxnSpPr/>
          <p:nvPr/>
        </p:nvCxnSpPr>
        <p:spPr>
          <a:xfrm>
            <a:off x="3419872" y="5517232"/>
            <a:ext cx="648072" cy="28803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echte verbindingslijn 68"/>
          <p:cNvCxnSpPr/>
          <p:nvPr/>
        </p:nvCxnSpPr>
        <p:spPr>
          <a:xfrm flipV="1">
            <a:off x="4067944" y="5157192"/>
            <a:ext cx="1080120" cy="64807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70"/>
          <p:cNvCxnSpPr/>
          <p:nvPr/>
        </p:nvCxnSpPr>
        <p:spPr>
          <a:xfrm flipV="1">
            <a:off x="5148064" y="2996952"/>
            <a:ext cx="1152128" cy="216024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echte verbindingslijn 72"/>
          <p:cNvCxnSpPr/>
          <p:nvPr/>
        </p:nvCxnSpPr>
        <p:spPr>
          <a:xfrm flipH="1" flipV="1">
            <a:off x="5436096" y="1628800"/>
            <a:ext cx="864096" cy="136815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Box 3"/>
          <p:cNvSpPr txBox="1">
            <a:spLocks noChangeArrowheads="1"/>
          </p:cNvSpPr>
          <p:nvPr/>
        </p:nvSpPr>
        <p:spPr bwMode="auto">
          <a:xfrm>
            <a:off x="8391525" y="6208713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11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12244"/>
            <a:ext cx="864096" cy="184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9762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fgeronde rechthoek 10"/>
          <p:cNvSpPr/>
          <p:nvPr/>
        </p:nvSpPr>
        <p:spPr>
          <a:xfrm>
            <a:off x="5724128" y="4005064"/>
            <a:ext cx="3168352" cy="208823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Afgeronde rechthoek 9"/>
          <p:cNvSpPr/>
          <p:nvPr/>
        </p:nvSpPr>
        <p:spPr>
          <a:xfrm>
            <a:off x="5508104" y="1772816"/>
            <a:ext cx="3456384" cy="16561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74513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The Pierre Auger Observatory:</a:t>
            </a:r>
            <a:br>
              <a:rPr lang="en-AU" sz="4400" b="1" dirty="0" smtClean="0">
                <a:solidFill>
                  <a:srgbClr val="FFFF66"/>
                </a:solidFill>
                <a:latin typeface="+mn-lt"/>
              </a:rPr>
            </a:b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Air shower detection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8391525" y="6208713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12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4896544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724128" y="1916832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 smtClean="0">
                <a:solidFill>
                  <a:schemeClr val="bg1"/>
                </a:solidFill>
              </a:rPr>
              <a:t>Fluorescence</a:t>
            </a:r>
            <a:r>
              <a:rPr lang="nl-NL" sz="2000" b="1" dirty="0" smtClean="0">
                <a:solidFill>
                  <a:schemeClr val="bg1"/>
                </a:solidFill>
              </a:rPr>
              <a:t> </a:t>
            </a:r>
            <a:r>
              <a:rPr lang="nl-NL" sz="2000" b="1" dirty="0" err="1" smtClean="0">
                <a:solidFill>
                  <a:schemeClr val="bg1"/>
                </a:solidFill>
              </a:rPr>
              <a:t>detection</a:t>
            </a:r>
            <a:r>
              <a:rPr lang="nl-NL" sz="2000" b="1" dirty="0" smtClean="0">
                <a:solidFill>
                  <a:schemeClr val="bg1"/>
                </a:solidFill>
              </a:rPr>
              <a:t> (FD): </a:t>
            </a:r>
            <a:r>
              <a:rPr lang="nl-NL" sz="2000" b="1" dirty="0" err="1" smtClean="0">
                <a:solidFill>
                  <a:schemeClr val="bg1"/>
                </a:solidFill>
              </a:rPr>
              <a:t>Measure</a:t>
            </a:r>
            <a:r>
              <a:rPr lang="nl-NL" sz="2000" b="1" dirty="0" smtClean="0">
                <a:solidFill>
                  <a:schemeClr val="bg1"/>
                </a:solidFill>
              </a:rPr>
              <a:t> </a:t>
            </a:r>
            <a:r>
              <a:rPr lang="nl-NL" sz="2000" b="1" dirty="0" err="1" smtClean="0">
                <a:solidFill>
                  <a:schemeClr val="bg1"/>
                </a:solidFill>
              </a:rPr>
              <a:t>electronic</a:t>
            </a:r>
            <a:r>
              <a:rPr lang="nl-NL" sz="2000" b="1" dirty="0" smtClean="0">
                <a:solidFill>
                  <a:schemeClr val="bg1"/>
                </a:solidFill>
              </a:rPr>
              <a:t> component </a:t>
            </a:r>
            <a:r>
              <a:rPr lang="nl-NL" sz="2000" b="1" dirty="0" err="1" smtClean="0">
                <a:solidFill>
                  <a:schemeClr val="bg1"/>
                </a:solidFill>
              </a:rPr>
              <a:t>due</a:t>
            </a:r>
            <a:r>
              <a:rPr lang="nl-NL" sz="2000" b="1" dirty="0" smtClean="0">
                <a:solidFill>
                  <a:schemeClr val="bg1"/>
                </a:solidFill>
              </a:rPr>
              <a:t> to </a:t>
            </a:r>
            <a:r>
              <a:rPr lang="nl-NL" sz="2000" b="1" dirty="0" err="1" smtClean="0">
                <a:solidFill>
                  <a:schemeClr val="bg1"/>
                </a:solidFill>
              </a:rPr>
              <a:t>excited</a:t>
            </a:r>
            <a:r>
              <a:rPr lang="nl-NL" sz="2000" b="1" dirty="0" smtClean="0">
                <a:solidFill>
                  <a:schemeClr val="bg1"/>
                </a:solidFill>
              </a:rPr>
              <a:t> </a:t>
            </a:r>
            <a:r>
              <a:rPr lang="nl-NL" sz="2000" b="1" dirty="0" err="1" smtClean="0">
                <a:solidFill>
                  <a:schemeClr val="bg1"/>
                </a:solidFill>
              </a:rPr>
              <a:t>nitrogen</a:t>
            </a:r>
            <a:r>
              <a:rPr lang="nl-NL" sz="2000" b="1" dirty="0" smtClean="0">
                <a:solidFill>
                  <a:schemeClr val="bg1"/>
                </a:solidFill>
              </a:rPr>
              <a:t> </a:t>
            </a:r>
            <a:r>
              <a:rPr lang="nl-NL" sz="2000" b="1" dirty="0" err="1" smtClean="0">
                <a:solidFill>
                  <a:schemeClr val="bg1"/>
                </a:solidFill>
              </a:rPr>
              <a:t>atoms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724128" y="4077072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 smtClean="0">
                <a:solidFill>
                  <a:schemeClr val="bg1"/>
                </a:solidFill>
              </a:rPr>
              <a:t>Surface</a:t>
            </a:r>
            <a:r>
              <a:rPr lang="nl-NL" sz="2000" b="1" dirty="0" smtClean="0">
                <a:solidFill>
                  <a:schemeClr val="bg1"/>
                </a:solidFill>
              </a:rPr>
              <a:t> detector (SD):</a:t>
            </a:r>
          </a:p>
          <a:p>
            <a:r>
              <a:rPr lang="nl-NL" sz="2000" b="1" dirty="0" err="1" smtClean="0">
                <a:solidFill>
                  <a:schemeClr val="bg1"/>
                </a:solidFill>
              </a:rPr>
              <a:t>Measure</a:t>
            </a:r>
            <a:r>
              <a:rPr lang="nl-NL" sz="2000" b="1" dirty="0" smtClean="0">
                <a:solidFill>
                  <a:schemeClr val="bg1"/>
                </a:solidFill>
              </a:rPr>
              <a:t> </a:t>
            </a:r>
            <a:r>
              <a:rPr lang="nl-NL" sz="2000" b="1" dirty="0" err="1" smtClean="0">
                <a:solidFill>
                  <a:schemeClr val="bg1"/>
                </a:solidFill>
              </a:rPr>
              <a:t>muonic</a:t>
            </a:r>
            <a:r>
              <a:rPr lang="nl-NL" sz="2000" b="1" dirty="0" smtClean="0">
                <a:solidFill>
                  <a:schemeClr val="bg1"/>
                </a:solidFill>
              </a:rPr>
              <a:t> component </a:t>
            </a:r>
            <a:r>
              <a:rPr lang="nl-NL" sz="2000" b="1" dirty="0" err="1" smtClean="0">
                <a:solidFill>
                  <a:schemeClr val="bg1"/>
                </a:solidFill>
              </a:rPr>
              <a:t>through</a:t>
            </a:r>
            <a:r>
              <a:rPr lang="nl-NL" sz="2000" b="1" dirty="0" smtClean="0">
                <a:solidFill>
                  <a:schemeClr val="bg1"/>
                </a:solidFill>
              </a:rPr>
              <a:t> </a:t>
            </a:r>
            <a:r>
              <a:rPr lang="nl-NL" sz="2000" b="1" dirty="0" err="1" smtClean="0">
                <a:solidFill>
                  <a:schemeClr val="bg1"/>
                </a:solidFill>
              </a:rPr>
              <a:t>Cherenkov</a:t>
            </a:r>
            <a:r>
              <a:rPr lang="nl-NL" sz="2000" b="1" dirty="0" smtClean="0">
                <a:solidFill>
                  <a:schemeClr val="bg1"/>
                </a:solidFill>
              </a:rPr>
              <a:t> </a:t>
            </a:r>
            <a:r>
              <a:rPr lang="nl-NL" sz="2000" b="1" dirty="0" err="1" smtClean="0">
                <a:solidFill>
                  <a:schemeClr val="bg1"/>
                </a:solidFill>
              </a:rPr>
              <a:t>light</a:t>
            </a:r>
            <a:r>
              <a:rPr lang="nl-NL" sz="2000" b="1" dirty="0" smtClean="0">
                <a:solidFill>
                  <a:schemeClr val="bg1"/>
                </a:solidFill>
              </a:rPr>
              <a:t> of high </a:t>
            </a:r>
            <a:r>
              <a:rPr lang="nl-NL" sz="2000" b="1" dirty="0" err="1" smtClean="0">
                <a:solidFill>
                  <a:schemeClr val="bg1"/>
                </a:solidFill>
              </a:rPr>
              <a:t>energetic</a:t>
            </a:r>
            <a:r>
              <a:rPr lang="nl-NL" sz="2000" b="1" dirty="0" smtClean="0">
                <a:solidFill>
                  <a:schemeClr val="bg1"/>
                </a:solidFill>
              </a:rPr>
              <a:t> </a:t>
            </a:r>
            <a:r>
              <a:rPr lang="nl-NL" sz="2000" b="1" dirty="0" err="1" smtClean="0">
                <a:solidFill>
                  <a:schemeClr val="bg1"/>
                </a:solidFill>
              </a:rPr>
              <a:t>muons</a:t>
            </a:r>
            <a:r>
              <a:rPr lang="nl-NL" sz="2000" b="1" dirty="0" smtClean="0">
                <a:solidFill>
                  <a:schemeClr val="bg1"/>
                </a:solidFill>
              </a:rPr>
              <a:t> </a:t>
            </a:r>
            <a:r>
              <a:rPr lang="nl-NL" sz="2000" b="1" dirty="0" err="1" smtClean="0">
                <a:solidFill>
                  <a:schemeClr val="bg1"/>
                </a:solidFill>
              </a:rPr>
              <a:t>hitting</a:t>
            </a:r>
            <a:r>
              <a:rPr lang="nl-NL" sz="2000" b="1" dirty="0" smtClean="0">
                <a:solidFill>
                  <a:schemeClr val="bg1"/>
                </a:solidFill>
              </a:rPr>
              <a:t> the water tanks.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9" name="PIJL-RECHTS 8"/>
          <p:cNvSpPr/>
          <p:nvPr/>
        </p:nvSpPr>
        <p:spPr>
          <a:xfrm rot="9623918">
            <a:off x="3143453" y="2612480"/>
            <a:ext cx="2517154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-RECHTS 11"/>
          <p:cNvSpPr/>
          <p:nvPr/>
        </p:nvSpPr>
        <p:spPr>
          <a:xfrm rot="9798030">
            <a:off x="4568634" y="4486192"/>
            <a:ext cx="1095689" cy="576064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12244"/>
            <a:ext cx="864096" cy="184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16218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146521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The Pierre Auger Observatory:</a:t>
            </a:r>
            <a:br>
              <a:rPr lang="en-AU" sz="4400" b="1" dirty="0" smtClean="0">
                <a:solidFill>
                  <a:srgbClr val="FFFF66"/>
                </a:solidFill>
                <a:latin typeface="+mn-lt"/>
              </a:rPr>
            </a:b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Latest results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36512" y="1556793"/>
            <a:ext cx="8999538" cy="720080"/>
          </a:xfrm>
        </p:spPr>
        <p:txBody>
          <a:bodyPr>
            <a:normAutofit/>
          </a:bodyPr>
          <a:lstStyle/>
          <a:p>
            <a:pPr marL="339725" indent="-339725">
              <a:buClr>
                <a:srgbClr val="FFFFCC"/>
              </a:buClr>
              <a:buSzPct val="6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3600" b="1" i="1" dirty="0" smtClean="0">
                <a:solidFill>
                  <a:srgbClr val="FFC000"/>
                </a:solidFill>
              </a:rPr>
              <a:t>The cosmic-ray spectrum, GZK effect??: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8391525" y="6208713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13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2289" name="Picture 1" descr="D:\Desktop\proefschrift\Introduction\cr_aug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06353"/>
            <a:ext cx="6984776" cy="4463007"/>
          </a:xfrm>
          <a:prstGeom prst="rect">
            <a:avLst/>
          </a:prstGeom>
          <a:noFill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301099"/>
            <a:ext cx="6704235" cy="55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Rechte verbindingslijn 7"/>
          <p:cNvCxnSpPr/>
          <p:nvPr/>
        </p:nvCxnSpPr>
        <p:spPr>
          <a:xfrm flipH="1" flipV="1">
            <a:off x="5724128" y="2708920"/>
            <a:ext cx="72008" cy="338437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2204864"/>
            <a:ext cx="864096" cy="184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77287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146521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The Pierre Auger Observatory:</a:t>
            </a:r>
            <a:br>
              <a:rPr lang="en-AU" sz="4400" b="1" dirty="0" smtClean="0">
                <a:solidFill>
                  <a:srgbClr val="FFFF66"/>
                </a:solidFill>
                <a:latin typeface="+mn-lt"/>
              </a:rPr>
            </a:b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Latest results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4462" y="1556793"/>
            <a:ext cx="8999538" cy="720080"/>
          </a:xfrm>
        </p:spPr>
        <p:txBody>
          <a:bodyPr>
            <a:normAutofit/>
          </a:bodyPr>
          <a:lstStyle/>
          <a:p>
            <a:pPr marL="339725" indent="-339725">
              <a:buClr>
                <a:srgbClr val="FFFFCC"/>
              </a:buClr>
              <a:buSzPct val="6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3600" b="1" i="1" dirty="0" smtClean="0">
                <a:solidFill>
                  <a:srgbClr val="FFC000"/>
                </a:solidFill>
              </a:rPr>
              <a:t>The Chemical composition: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8391525" y="6208713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14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76872"/>
            <a:ext cx="590465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Rechte verbindingslijn 8"/>
          <p:cNvCxnSpPr/>
          <p:nvPr/>
        </p:nvCxnSpPr>
        <p:spPr>
          <a:xfrm>
            <a:off x="3995936" y="2348880"/>
            <a:ext cx="0" cy="388843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3635896" y="2348880"/>
            <a:ext cx="0" cy="388843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/>
          <p:cNvSpPr txBox="1"/>
          <p:nvPr/>
        </p:nvSpPr>
        <p:spPr>
          <a:xfrm>
            <a:off x="6156176" y="2300679"/>
            <a:ext cx="2987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 smtClean="0">
                <a:solidFill>
                  <a:srgbClr val="FFFF00"/>
                </a:solidFill>
              </a:rPr>
              <a:t>Xmax</a:t>
            </a:r>
            <a:r>
              <a:rPr lang="nl-NL" sz="2400" b="1" dirty="0" smtClean="0">
                <a:solidFill>
                  <a:srgbClr val="FFFF00"/>
                </a:solidFill>
              </a:rPr>
              <a:t>:</a:t>
            </a:r>
            <a:r>
              <a:rPr lang="nl-NL" sz="2400" b="1" dirty="0" smtClean="0"/>
              <a:t> Proton </a:t>
            </a:r>
            <a:r>
              <a:rPr lang="nl-NL" sz="2400" b="1" dirty="0" err="1" smtClean="0"/>
              <a:t>penetrates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deeper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compared</a:t>
            </a:r>
            <a:r>
              <a:rPr lang="nl-NL" sz="2400" b="1" dirty="0" smtClean="0"/>
              <a:t> to </a:t>
            </a:r>
            <a:r>
              <a:rPr lang="nl-NL" sz="2400" b="1" dirty="0" err="1" smtClean="0"/>
              <a:t>iron</a:t>
            </a:r>
            <a:r>
              <a:rPr lang="nl-NL" sz="2400" b="1" dirty="0" smtClean="0"/>
              <a:t>. </a:t>
            </a:r>
            <a:endParaRPr lang="nl-NL" sz="2400" b="1" dirty="0"/>
          </a:p>
        </p:txBody>
      </p:sp>
      <p:sp>
        <p:nvSpPr>
          <p:cNvPr id="13" name="Tekstvak 12"/>
          <p:cNvSpPr txBox="1"/>
          <p:nvPr/>
        </p:nvSpPr>
        <p:spPr>
          <a:xfrm>
            <a:off x="6156176" y="4154304"/>
            <a:ext cx="2987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rgbClr val="FFFF00"/>
                </a:solidFill>
              </a:rPr>
              <a:t>&lt;</a:t>
            </a:r>
            <a:r>
              <a:rPr lang="nl-NL" sz="2400" b="1" dirty="0" err="1" smtClean="0">
                <a:solidFill>
                  <a:srgbClr val="FFFF00"/>
                </a:solidFill>
              </a:rPr>
              <a:t>Xmax</a:t>
            </a:r>
            <a:r>
              <a:rPr lang="nl-NL" sz="2400" b="1" dirty="0" smtClean="0">
                <a:solidFill>
                  <a:srgbClr val="FFFF00"/>
                </a:solidFill>
              </a:rPr>
              <a:t>&gt;: </a:t>
            </a:r>
            <a:r>
              <a:rPr lang="nl-NL" sz="2400" b="1" dirty="0" smtClean="0"/>
              <a:t>More </a:t>
            </a:r>
            <a:r>
              <a:rPr lang="nl-NL" sz="2400" b="1" dirty="0" err="1" smtClean="0"/>
              <a:t>statistical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fluctuations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for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protons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compared</a:t>
            </a:r>
            <a:r>
              <a:rPr lang="nl-NL" sz="2400" b="1" dirty="0" smtClean="0"/>
              <a:t> to </a:t>
            </a:r>
            <a:r>
              <a:rPr lang="nl-NL" sz="2400" b="1" dirty="0" err="1" smtClean="0"/>
              <a:t>iron</a:t>
            </a:r>
            <a:r>
              <a:rPr lang="nl-NL" sz="2400" b="1" dirty="0" smtClean="0"/>
              <a:t>.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930434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2505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The Pierre Auger Observatory:</a:t>
            </a:r>
            <a:br>
              <a:rPr lang="en-AU" sz="4400" b="1" dirty="0" smtClean="0">
                <a:solidFill>
                  <a:srgbClr val="FFFF66"/>
                </a:solidFill>
                <a:latin typeface="+mn-lt"/>
              </a:rPr>
            </a:b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Latest results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4462" y="1340768"/>
            <a:ext cx="8999538" cy="720080"/>
          </a:xfrm>
        </p:spPr>
        <p:txBody>
          <a:bodyPr>
            <a:normAutofit/>
          </a:bodyPr>
          <a:lstStyle/>
          <a:p>
            <a:pPr marL="339725" indent="-339725">
              <a:buClr>
                <a:srgbClr val="FFFFCC"/>
              </a:buClr>
              <a:buSzPct val="6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3600" b="1" i="1" dirty="0" smtClean="0">
                <a:solidFill>
                  <a:srgbClr val="FFC000"/>
                </a:solidFill>
              </a:rPr>
              <a:t>The Chemical composition: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8391525" y="6208713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15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060848"/>
            <a:ext cx="6192688" cy="441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398468"/>
            <a:ext cx="7848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2060848"/>
            <a:ext cx="864096" cy="184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37651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Olaf\Documents\AstroPhys\Lunatic\talks\Stijn-LOFAR-Anna_0337.JPG"/>
          <p:cNvPicPr>
            <a:picLocks noChangeAspect="1" noChangeArrowheads="1"/>
          </p:cNvPicPr>
          <p:nvPr/>
        </p:nvPicPr>
        <p:blipFill>
          <a:blip r:embed="rId3" cstate="print"/>
          <a:srcRect r="31496"/>
          <a:stretch>
            <a:fillRect/>
          </a:stretch>
        </p:blipFill>
        <p:spPr bwMode="auto">
          <a:xfrm>
            <a:off x="3482853" y="4208744"/>
            <a:ext cx="2313283" cy="2532624"/>
          </a:xfrm>
          <a:prstGeom prst="rect">
            <a:avLst/>
          </a:prstGeom>
          <a:noFill/>
        </p:spPr>
      </p:pic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8714928" y="6430257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rgbClr val="FFFFFF"/>
                </a:solidFill>
                <a:latin typeface="Verdana" pitchFamily="34" charset="0"/>
              </a:rPr>
              <a:t>5</a:t>
            </a:r>
          </a:p>
        </p:txBody>
      </p:sp>
      <p:sp>
        <p:nvSpPr>
          <p:cNvPr id="14" name="Rectangle 1"/>
          <p:cNvSpPr txBox="1">
            <a:spLocks noChangeArrowheads="1"/>
          </p:cNvSpPr>
          <p:nvPr/>
        </p:nvSpPr>
        <p:spPr>
          <a:xfrm>
            <a:off x="520451" y="-315416"/>
            <a:ext cx="8228013" cy="13382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45720" tIns="157752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Very low flux at the highest energies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3855" y="836712"/>
            <a:ext cx="669674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To detect this flux we need a very large detection volume</a:t>
            </a:r>
          </a:p>
          <a:p>
            <a:pPr algn="ctr"/>
            <a:endParaRPr lang="en-US" sz="3200" b="1" dirty="0"/>
          </a:p>
          <a:p>
            <a:pPr marL="457200" indent="-457200" algn="ctr">
              <a:buFontTx/>
              <a:buChar char="-"/>
            </a:pPr>
            <a:r>
              <a:rPr lang="en-US" sz="3200" b="1" dirty="0" smtClean="0"/>
              <a:t>Signal with long attenuation length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 smtClean="0"/>
              <a:t>Cost efficient detector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 smtClean="0">
                <a:solidFill>
                  <a:srgbClr val="FFC000"/>
                </a:solidFill>
              </a:rPr>
              <a:t>Radio</a:t>
            </a:r>
          </a:p>
          <a:p>
            <a:pPr marL="457200" indent="-457200" algn="ctr">
              <a:buFontTx/>
              <a:buChar char="-"/>
            </a:pPr>
            <a:endParaRPr lang="en-US" sz="3200" b="1" dirty="0" smtClean="0"/>
          </a:p>
          <a:p>
            <a:pPr marL="457200" indent="-457200" algn="ctr">
              <a:buFontTx/>
              <a:buChar char="-"/>
            </a:pPr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37557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44624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The Pierre Auger Observatory:</a:t>
            </a:r>
            <a:br>
              <a:rPr lang="en-AU" sz="4400" b="1" dirty="0" smtClean="0">
                <a:solidFill>
                  <a:srgbClr val="FFFF66"/>
                </a:solidFill>
                <a:latin typeface="+mn-lt"/>
              </a:rPr>
            </a:b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Latest results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4462" y="1340768"/>
            <a:ext cx="8999538" cy="720080"/>
          </a:xfrm>
        </p:spPr>
        <p:txBody>
          <a:bodyPr>
            <a:normAutofit/>
          </a:bodyPr>
          <a:lstStyle/>
          <a:p>
            <a:pPr marL="339725" indent="-339725">
              <a:buClr>
                <a:srgbClr val="FFFFCC"/>
              </a:buClr>
              <a:buSzPct val="6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3600" b="1" i="1" dirty="0" smtClean="0">
                <a:solidFill>
                  <a:srgbClr val="FFC000"/>
                </a:solidFill>
              </a:rPr>
              <a:t>The Chemical composition: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8391525" y="6208713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16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988840"/>
            <a:ext cx="6075784" cy="439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381328"/>
            <a:ext cx="7848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1988840"/>
            <a:ext cx="864096" cy="184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76819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44624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The Pierre Auger Observatory:</a:t>
            </a:r>
            <a:br>
              <a:rPr lang="en-AU" sz="4400" b="1" dirty="0" smtClean="0">
                <a:solidFill>
                  <a:srgbClr val="FFFF66"/>
                </a:solidFill>
                <a:latin typeface="+mn-lt"/>
              </a:rPr>
            </a:b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Latest results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4462" y="1484784"/>
            <a:ext cx="8999538" cy="129614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CC"/>
              </a:buClr>
              <a:buSzPct val="60000"/>
              <a:buFont typeface="Wingdings 2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en-US" sz="3600" b="1" i="1" noProof="0" dirty="0" smtClean="0">
                <a:solidFill>
                  <a:srgbClr val="FFC000"/>
                </a:solidFill>
              </a:rPr>
              <a:t>New Physics at the highest energies? 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02932"/>
            <a:ext cx="6336704" cy="448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hoek 6"/>
          <p:cNvSpPr/>
          <p:nvPr/>
        </p:nvSpPr>
        <p:spPr>
          <a:xfrm>
            <a:off x="6732241" y="2780928"/>
            <a:ext cx="24117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/>
              <a:t>P. </a:t>
            </a:r>
            <a:r>
              <a:rPr lang="nl-NL" b="1" dirty="0" err="1" smtClean="0"/>
              <a:t>Abrue</a:t>
            </a:r>
            <a:r>
              <a:rPr lang="nl-NL" b="1" dirty="0" smtClean="0"/>
              <a:t> </a:t>
            </a:r>
            <a:r>
              <a:rPr lang="nl-NL" b="1" i="1" dirty="0" smtClean="0"/>
              <a:t>et al </a:t>
            </a:r>
          </a:p>
          <a:p>
            <a:r>
              <a:rPr lang="nl-NL" b="1" i="1" dirty="0" smtClean="0"/>
              <a:t>(Pierre </a:t>
            </a:r>
            <a:r>
              <a:rPr lang="nl-NL" b="1" i="1" dirty="0" err="1" smtClean="0"/>
              <a:t>Auger</a:t>
            </a:r>
            <a:r>
              <a:rPr lang="nl-NL" b="1" i="1" dirty="0" smtClean="0"/>
              <a:t> </a:t>
            </a:r>
            <a:r>
              <a:rPr lang="nl-NL" b="1" i="1" dirty="0" err="1" smtClean="0"/>
              <a:t>Collaboration</a:t>
            </a:r>
            <a:r>
              <a:rPr lang="nl-NL" b="1" i="1" dirty="0" smtClean="0"/>
              <a:t>)</a:t>
            </a:r>
            <a:endParaRPr lang="nl-NL" b="1" dirty="0" smtClean="0"/>
          </a:p>
          <a:p>
            <a:r>
              <a:rPr lang="nl-NL" b="1" dirty="0" err="1" smtClean="0"/>
              <a:t>Phys</a:t>
            </a:r>
            <a:r>
              <a:rPr lang="nl-NL" b="1" dirty="0" smtClean="0"/>
              <a:t>. </a:t>
            </a:r>
            <a:r>
              <a:rPr lang="nl-NL" b="1" dirty="0" err="1" smtClean="0"/>
              <a:t>Rev</a:t>
            </a:r>
            <a:r>
              <a:rPr lang="nl-NL" b="1" dirty="0" smtClean="0"/>
              <a:t>. </a:t>
            </a:r>
            <a:r>
              <a:rPr lang="nl-NL" b="1" dirty="0" err="1" smtClean="0"/>
              <a:t>Lett</a:t>
            </a:r>
            <a:r>
              <a:rPr lang="nl-NL" b="1" dirty="0" smtClean="0"/>
              <a:t>. 109, 062002 (2012)</a:t>
            </a:r>
            <a:endParaRPr lang="nl-NL" b="1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391525" y="6309320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17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725144"/>
            <a:ext cx="864096" cy="184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131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-171400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Acceleration mechanisms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8391525" y="6208713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rgbClr val="FFFFFF"/>
                </a:solidFill>
                <a:latin typeface="Verdana" pitchFamily="34" charset="0"/>
              </a:rPr>
              <a:t>4</a:t>
            </a:r>
          </a:p>
        </p:txBody>
      </p:sp>
      <p:pic>
        <p:nvPicPr>
          <p:cNvPr id="20484" name="Picture 4" descr="Full-size image (18 K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052736"/>
            <a:ext cx="6984776" cy="56111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-99392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Cosmic Ray propagation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44462" y="1556792"/>
            <a:ext cx="8999538" cy="596582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en-US" sz="3600" dirty="0" smtClean="0"/>
              <a:t>Deflection in galactic and intergalactic magnetic fields</a:t>
            </a:r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CC"/>
              </a:buClr>
              <a:buSzPct val="60000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en-US" sz="3600" dirty="0" smtClean="0"/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CC"/>
              </a:buClr>
              <a:buSzPct val="60000"/>
              <a:buFont typeface="Wingdings" pitchFamily="2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en-US" sz="3600" dirty="0" smtClean="0"/>
              <a:t>Particle production:</a:t>
            </a:r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CC"/>
              </a:buClr>
              <a:buSzPct val="60000"/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kumimoji="0" lang="en-US" sz="36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GZK effect</a:t>
            </a:r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CC"/>
              </a:buClr>
              <a:buSzPct val="60000"/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en-US" sz="3600" dirty="0" err="1" smtClean="0"/>
              <a:t>Photodesintegration</a:t>
            </a:r>
            <a:endParaRPr kumimoji="0" lang="en-US" sz="360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391525" y="6208713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rgbClr val="FFFFFF"/>
                </a:solidFill>
                <a:latin typeface="Verdana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218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/>
        </p:nvSpPr>
        <p:spPr>
          <a:xfrm>
            <a:off x="2123728" y="1052736"/>
            <a:ext cx="6624736" cy="55446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6950" y="1268760"/>
            <a:ext cx="6411913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41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66"/>
                </a:solidFill>
                <a:latin typeface="+mn-lt"/>
              </a:rPr>
              <a:t>Transport: </a:t>
            </a:r>
            <a:br>
              <a:rPr lang="en-US" b="1" dirty="0" smtClean="0">
                <a:solidFill>
                  <a:srgbClr val="FFFF66"/>
                </a:solidFill>
                <a:latin typeface="+mn-lt"/>
              </a:rPr>
            </a:br>
            <a:r>
              <a:rPr lang="en-US" b="1" dirty="0" smtClean="0">
                <a:solidFill>
                  <a:srgbClr val="FFFF66"/>
                </a:solidFill>
                <a:latin typeface="+mn-lt"/>
              </a:rPr>
              <a:t>Magnetic Field containment</a:t>
            </a:r>
            <a:endParaRPr lang="en-US" b="1" dirty="0">
              <a:solidFill>
                <a:srgbClr val="FFFF66"/>
              </a:solidFill>
              <a:latin typeface="+mn-lt"/>
            </a:endParaRP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36512" y="1624012"/>
            <a:ext cx="2304256" cy="1949003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n-US" b="1" dirty="0" smtClean="0"/>
              <a:t>Inter- Galactic </a:t>
            </a:r>
          </a:p>
          <a:p>
            <a:pPr marL="0" indent="0">
              <a:buFontTx/>
              <a:buNone/>
            </a:pPr>
            <a:r>
              <a:rPr lang="en-US" b="1" dirty="0" smtClean="0"/>
              <a:t>B≤ 1-10 </a:t>
            </a:r>
            <a:r>
              <a:rPr lang="en-US" b="1" dirty="0" err="1" smtClean="0"/>
              <a:t>nG</a:t>
            </a:r>
            <a:endParaRPr lang="en-US" b="1" dirty="0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 rot="16200000">
            <a:off x="7720713" y="4442410"/>
            <a:ext cx="2284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/>
              <a:t>From: J. Cronin, 2004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714928" y="6309320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4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275856" y="2276872"/>
            <a:ext cx="1224136" cy="23762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smtClean="0">
              <a:solidFill>
                <a:schemeClr val="bg1"/>
              </a:solidFill>
            </a:endParaRP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B=10</a:t>
            </a:r>
            <a:r>
              <a:rPr lang="nl-NL" b="1" baseline="30000" dirty="0" smtClean="0">
                <a:solidFill>
                  <a:schemeClr val="bg1"/>
                </a:solidFill>
              </a:rPr>
              <a:t>-9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gauss</a:t>
            </a:r>
            <a:endParaRPr lang="nl-NL" b="1" dirty="0" smtClean="0">
              <a:solidFill>
                <a:schemeClr val="bg1"/>
              </a:solidFill>
            </a:endParaRP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B </a:t>
            </a:r>
            <a:r>
              <a:rPr lang="nl-NL" b="1" dirty="0" err="1" smtClean="0">
                <a:solidFill>
                  <a:schemeClr val="bg1"/>
                </a:solidFill>
              </a:rPr>
              <a:t>dir</a:t>
            </a:r>
            <a:r>
              <a:rPr lang="nl-NL" b="1" dirty="0" smtClean="0">
                <a:solidFill>
                  <a:schemeClr val="bg1"/>
                </a:solidFill>
              </a:rPr>
              <a:t> random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2195736" y="3212976"/>
            <a:ext cx="1008112" cy="12241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Y(</a:t>
            </a:r>
            <a:r>
              <a:rPr lang="nl-NL" b="1" dirty="0" err="1" smtClean="0">
                <a:solidFill>
                  <a:schemeClr val="bg1"/>
                </a:solidFill>
              </a:rPr>
              <a:t>Mpc</a:t>
            </a:r>
            <a:r>
              <a:rPr lang="nl-NL" b="1" dirty="0" smtClean="0">
                <a:solidFill>
                  <a:schemeClr val="bg1"/>
                </a:solidFill>
              </a:rPr>
              <a:t>)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4572000" y="3212976"/>
            <a:ext cx="1008112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1 </a:t>
            </a:r>
            <a:r>
              <a:rPr lang="nl-NL" b="1" dirty="0" err="1" smtClean="0">
                <a:solidFill>
                  <a:schemeClr val="bg1"/>
                </a:solidFill>
              </a:rPr>
              <a:t>EeV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6588224" y="3212976"/>
            <a:ext cx="1008112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3 </a:t>
            </a:r>
            <a:r>
              <a:rPr lang="nl-NL" b="1" dirty="0" err="1" smtClean="0">
                <a:solidFill>
                  <a:schemeClr val="bg1"/>
                </a:solidFill>
              </a:rPr>
              <a:t>EeV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4572000" y="5373216"/>
            <a:ext cx="1008112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10 </a:t>
            </a:r>
            <a:r>
              <a:rPr lang="nl-NL" b="1" dirty="0" err="1" smtClean="0">
                <a:solidFill>
                  <a:schemeClr val="bg1"/>
                </a:solidFill>
              </a:rPr>
              <a:t>EeV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6588224" y="5373216"/>
            <a:ext cx="1224136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100 </a:t>
            </a:r>
            <a:r>
              <a:rPr lang="nl-NL" b="1" dirty="0" err="1" smtClean="0">
                <a:solidFill>
                  <a:schemeClr val="bg1"/>
                </a:solidFill>
              </a:rPr>
              <a:t>EeV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5508104" y="5877272"/>
            <a:ext cx="1008112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X(</a:t>
            </a:r>
            <a:r>
              <a:rPr lang="nl-NL" b="1" dirty="0" err="1" smtClean="0">
                <a:solidFill>
                  <a:schemeClr val="bg1"/>
                </a:solidFill>
              </a:rPr>
              <a:t>Mpc</a:t>
            </a:r>
            <a:r>
              <a:rPr lang="nl-NL" b="1" dirty="0" smtClean="0">
                <a:solidFill>
                  <a:schemeClr val="bg1"/>
                </a:solidFill>
              </a:rPr>
              <a:t>)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2339752" y="2132856"/>
            <a:ext cx="86409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50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2339752" y="4869160"/>
            <a:ext cx="86409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-50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3635896" y="5877272"/>
            <a:ext cx="86409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-100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7524328" y="5949280"/>
            <a:ext cx="86409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100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3419872" y="1124744"/>
            <a:ext cx="489654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3D </a:t>
            </a:r>
            <a:r>
              <a:rPr lang="nl-NL" b="1" dirty="0" err="1" smtClean="0">
                <a:solidFill>
                  <a:schemeClr val="bg1"/>
                </a:solidFill>
              </a:rPr>
              <a:t>trajectories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projected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on</a:t>
            </a:r>
            <a:r>
              <a:rPr lang="nl-NL" b="1" dirty="0" smtClean="0">
                <a:solidFill>
                  <a:schemeClr val="bg1"/>
                </a:solidFill>
              </a:rPr>
              <a:t> X-Y </a:t>
            </a:r>
            <a:r>
              <a:rPr lang="nl-NL" b="1" dirty="0" err="1" smtClean="0">
                <a:solidFill>
                  <a:schemeClr val="bg1"/>
                </a:solidFill>
              </a:rPr>
              <a:t>plane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88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251520" y="2492896"/>
            <a:ext cx="4896544" cy="33843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-27384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The GZK cut-off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8391525" y="6208713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6" name="Picture 2" descr="pionph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739" y="2667000"/>
            <a:ext cx="393401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69875" y="5740400"/>
            <a:ext cx="872172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</a:rPr>
              <a:t>Greisen</a:t>
            </a:r>
            <a:r>
              <a:rPr lang="en-US" sz="3200" dirty="0">
                <a:solidFill>
                  <a:srgbClr val="FFFF00"/>
                </a:solidFill>
              </a:rPr>
              <a:t> – </a:t>
            </a:r>
            <a:r>
              <a:rPr lang="en-US" sz="3200" dirty="0" err="1">
                <a:solidFill>
                  <a:srgbClr val="FFFF00"/>
                </a:solidFill>
              </a:rPr>
              <a:t>Zatsepin</a:t>
            </a:r>
            <a:r>
              <a:rPr lang="en-US" sz="3200" dirty="0">
                <a:solidFill>
                  <a:srgbClr val="FFFF00"/>
                </a:solidFill>
              </a:rPr>
              <a:t> - </a:t>
            </a:r>
            <a:r>
              <a:rPr lang="en-US" sz="3200" dirty="0" err="1">
                <a:solidFill>
                  <a:srgbClr val="FFFF00"/>
                </a:solidFill>
              </a:rPr>
              <a:t>K’uzmin</a:t>
            </a:r>
            <a:r>
              <a:rPr lang="en-US" sz="3200" dirty="0">
                <a:solidFill>
                  <a:srgbClr val="FFFF00"/>
                </a:solidFill>
              </a:rPr>
              <a:t>   (GZK)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11560" y="1124744"/>
            <a:ext cx="76962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0" dirty="0">
                <a:cs typeface="Arial" charset="0"/>
              </a:rPr>
              <a:t>Energetic protons loose energy through </a:t>
            </a:r>
          </a:p>
          <a:p>
            <a:r>
              <a:rPr lang="en-US" sz="2800" b="0" dirty="0">
                <a:cs typeface="Arial" charset="0"/>
              </a:rPr>
              <a:t>Interactions with the cosmic microwave </a:t>
            </a:r>
          </a:p>
          <a:p>
            <a:r>
              <a:rPr lang="en-US" sz="2800" b="0" dirty="0">
                <a:cs typeface="Arial" charset="0"/>
              </a:rPr>
              <a:t>background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23528" y="3068960"/>
            <a:ext cx="2514600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>
                <a:solidFill>
                  <a:schemeClr val="bg1"/>
                </a:solidFill>
                <a:cs typeface="Arial" charset="0"/>
              </a:rPr>
              <a:t>E</a:t>
            </a:r>
            <a:r>
              <a:rPr lang="en-US" sz="2800" b="1" i="1" dirty="0" smtClean="0">
                <a:solidFill>
                  <a:schemeClr val="bg1"/>
                </a:solidFill>
                <a:cs typeface="Arial" charset="0"/>
              </a:rPr>
              <a:t>&gt; 6x10</a:t>
            </a:r>
            <a:r>
              <a:rPr lang="en-US" sz="2800" b="1" i="1" baseline="30000" dirty="0" smtClean="0">
                <a:solidFill>
                  <a:schemeClr val="bg1"/>
                </a:solidFill>
                <a:cs typeface="Arial" charset="0"/>
              </a:rPr>
              <a:t>19</a:t>
            </a:r>
            <a:r>
              <a:rPr lang="en-US" sz="28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cs typeface="Arial" charset="0"/>
              </a:rPr>
              <a:t>eV</a:t>
            </a:r>
            <a:endParaRPr lang="en-US" sz="28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828800" y="4267200"/>
            <a:ext cx="8382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FF9966"/>
                </a:solidFill>
                <a:cs typeface="Arial" charset="0"/>
              </a:rPr>
              <a:t>CMB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0200" y="52210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Based on Lorentz Invariance,</a:t>
            </a:r>
          </a:p>
          <a:p>
            <a:r>
              <a:rPr lang="en-US" b="1" dirty="0" smtClean="0"/>
              <a:t>What if …?</a:t>
            </a:r>
            <a:endParaRPr lang="en-US" b="1" dirty="0"/>
          </a:p>
        </p:txBody>
      </p:sp>
      <p:sp>
        <p:nvSpPr>
          <p:cNvPr id="14" name="Tekstvak 13"/>
          <p:cNvSpPr txBox="1"/>
          <p:nvPr/>
        </p:nvSpPr>
        <p:spPr>
          <a:xfrm>
            <a:off x="5292080" y="2478375"/>
            <a:ext cx="3888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FFC000"/>
                </a:solidFill>
              </a:rPr>
              <a:t>UHE </a:t>
            </a:r>
            <a:r>
              <a:rPr lang="nl-NL" sz="2800" b="1" dirty="0" err="1" smtClean="0">
                <a:solidFill>
                  <a:srgbClr val="FFC000"/>
                </a:solidFill>
              </a:rPr>
              <a:t>protons</a:t>
            </a:r>
            <a:r>
              <a:rPr lang="nl-NL" sz="2800" b="1" dirty="0" smtClean="0">
                <a:solidFill>
                  <a:srgbClr val="FFC000"/>
                </a:solidFill>
              </a:rPr>
              <a:t> </a:t>
            </a:r>
            <a:r>
              <a:rPr lang="nl-NL" sz="2800" b="1" dirty="0" err="1" smtClean="0">
                <a:solidFill>
                  <a:srgbClr val="FFC000"/>
                </a:solidFill>
              </a:rPr>
              <a:t>loose</a:t>
            </a:r>
            <a:r>
              <a:rPr lang="nl-NL" sz="2800" b="1" dirty="0" smtClean="0">
                <a:solidFill>
                  <a:srgbClr val="FFC000"/>
                </a:solidFill>
              </a:rPr>
              <a:t> </a:t>
            </a:r>
            <a:r>
              <a:rPr lang="nl-NL" sz="2800" b="1" dirty="0" err="1" smtClean="0">
                <a:solidFill>
                  <a:srgbClr val="FFC000"/>
                </a:solidFill>
              </a:rPr>
              <a:t>energy</a:t>
            </a:r>
            <a:endParaRPr lang="nl-NL" sz="2800" b="1" dirty="0" smtClean="0">
              <a:solidFill>
                <a:srgbClr val="FFC000"/>
              </a:solidFill>
            </a:endParaRPr>
          </a:p>
          <a:p>
            <a:endParaRPr lang="nl-NL" sz="2800" b="1" dirty="0">
              <a:solidFill>
                <a:srgbClr val="FFC000"/>
              </a:solidFill>
            </a:endParaRPr>
          </a:p>
          <a:p>
            <a:r>
              <a:rPr lang="nl-NL" sz="2800" b="1" dirty="0" err="1" smtClean="0">
                <a:solidFill>
                  <a:srgbClr val="FFC000"/>
                </a:solidFill>
              </a:rPr>
              <a:t>Production</a:t>
            </a:r>
            <a:r>
              <a:rPr lang="nl-NL" sz="2800" b="1" dirty="0" smtClean="0">
                <a:solidFill>
                  <a:srgbClr val="FFC000"/>
                </a:solidFill>
              </a:rPr>
              <a:t> of </a:t>
            </a:r>
            <a:r>
              <a:rPr lang="nl-NL" sz="2800" b="1" dirty="0" err="1" smtClean="0">
                <a:solidFill>
                  <a:srgbClr val="FFC000"/>
                </a:solidFill>
              </a:rPr>
              <a:t>energetic</a:t>
            </a:r>
            <a:r>
              <a:rPr lang="nl-NL" sz="2800" b="1" dirty="0" smtClean="0">
                <a:solidFill>
                  <a:srgbClr val="FFC000"/>
                </a:solidFill>
              </a:rPr>
              <a:t> neutrino’s</a:t>
            </a:r>
            <a:endParaRPr lang="nl-NL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94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-27384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The GZK cut-off, but also…..</a:t>
            </a:r>
          </a:p>
        </p:txBody>
      </p:sp>
      <p:pic>
        <p:nvPicPr>
          <p:cNvPr id="29698" name="Picture 2" descr="http://astronomy.swin.edu.au/cms/imagedb/albums/userpics/photodisintegratio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4320481" cy="3629205"/>
          </a:xfrm>
          <a:prstGeom prst="rect">
            <a:avLst/>
          </a:prstGeom>
          <a:noFill/>
        </p:spPr>
      </p:pic>
      <p:pic>
        <p:nvPicPr>
          <p:cNvPr id="29700" name="Picture 4" descr="http://burro.astr.cwru.edu/stu/media/equations/photodisinteg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36912"/>
            <a:ext cx="3481069" cy="1108324"/>
          </a:xfrm>
          <a:prstGeom prst="rect">
            <a:avLst/>
          </a:prstGeom>
          <a:noFill/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547936" y="5043065"/>
            <a:ext cx="8228013" cy="13382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45720" tIns="157752" rIns="4572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Photodisintegration at similar energies,</a:t>
            </a:r>
            <a:r>
              <a:rPr kumimoji="0" lang="en-AU" sz="4400" b="1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so we need to know the </a:t>
            </a:r>
            <a:r>
              <a:rPr kumimoji="0" lang="en-AU" sz="4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composition</a:t>
            </a:r>
            <a:endParaRPr kumimoji="0" lang="en-AU" sz="44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Afgeronde rechthoek 5"/>
          <p:cNvSpPr/>
          <p:nvPr/>
        </p:nvSpPr>
        <p:spPr>
          <a:xfrm>
            <a:off x="611560" y="3284984"/>
            <a:ext cx="1008112" cy="50405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11560" y="206084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CMB </a:t>
            </a:r>
            <a:r>
              <a:rPr lang="nl-NL" dirty="0" err="1" smtClean="0">
                <a:solidFill>
                  <a:schemeClr val="bg1"/>
                </a:solidFill>
              </a:rPr>
              <a:t>photon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391525" y="6309320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9637713" cy="696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30152" y="152400"/>
            <a:ext cx="6083717" cy="646331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600" dirty="0" smtClean="0">
                <a:solidFill>
                  <a:srgbClr val="FFFF66"/>
                </a:solidFill>
              </a:rPr>
              <a:t>Active Galactic Nuclei (AGN)</a:t>
            </a:r>
            <a:endParaRPr lang="en-US" sz="3600" dirty="0">
              <a:solidFill>
                <a:srgbClr val="FFFF66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243263"/>
            <a:ext cx="3105150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22250" y="3322638"/>
            <a:ext cx="28194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3200" b="1" i="0">
                <a:solidFill>
                  <a:srgbClr val="000000"/>
                </a:solidFill>
                <a:latin typeface="Lucida Grande" charset="0"/>
              </a:rPr>
              <a:t>supermassive </a:t>
            </a:r>
            <a:endParaRPr lang="en-US" i="0">
              <a:latin typeface="Comic Sans MS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04788" y="3305175"/>
            <a:ext cx="2819400" cy="487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3200" b="1" i="0" dirty="0" err="1">
                <a:solidFill>
                  <a:srgbClr val="FFFFFF"/>
                </a:solidFill>
                <a:latin typeface="Lucida Grande" charset="0"/>
              </a:rPr>
              <a:t>supermassive</a:t>
            </a:r>
            <a:r>
              <a:rPr lang="en-US" sz="3200" b="1" i="0" dirty="0">
                <a:solidFill>
                  <a:srgbClr val="FFFFFF"/>
                </a:solidFill>
                <a:latin typeface="Lucida Grande" charset="0"/>
              </a:rPr>
              <a:t> </a:t>
            </a:r>
            <a:endParaRPr lang="en-US" i="0" dirty="0">
              <a:latin typeface="Comic Sans MS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019175" y="3808413"/>
            <a:ext cx="2176463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3200" b="1" i="0">
                <a:solidFill>
                  <a:srgbClr val="000000"/>
                </a:solidFill>
                <a:latin typeface="Lucida Grande" charset="0"/>
              </a:rPr>
              <a:t>black hole</a:t>
            </a:r>
            <a:endParaRPr lang="en-US" i="0">
              <a:latin typeface="Comic Sans MS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003300" y="3792538"/>
            <a:ext cx="2176463" cy="547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3200" b="1" i="0" dirty="0">
                <a:solidFill>
                  <a:srgbClr val="FFFFFF"/>
                </a:solidFill>
                <a:latin typeface="Lucida Grande" charset="0"/>
              </a:rPr>
              <a:t>black hole</a:t>
            </a:r>
            <a:endParaRPr lang="en-US" i="0" dirty="0">
              <a:latin typeface="Comic Sans MS" charset="0"/>
            </a:endParaRP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2727325" y="3235325"/>
            <a:ext cx="1749425" cy="582613"/>
            <a:chOff x="1718" y="2038"/>
            <a:chExt cx="1102" cy="367"/>
          </a:xfrm>
        </p:grpSpPr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718" y="2079"/>
              <a:ext cx="1008" cy="326"/>
            </a:xfrm>
            <a:custGeom>
              <a:avLst/>
              <a:gdLst>
                <a:gd name="T0" fmla="*/ 0 w 1008"/>
                <a:gd name="T1" fmla="*/ 303 h 326"/>
                <a:gd name="T2" fmla="*/ 7 w 1008"/>
                <a:gd name="T3" fmla="*/ 326 h 326"/>
                <a:gd name="T4" fmla="*/ 1008 w 1008"/>
                <a:gd name="T5" fmla="*/ 22 h 326"/>
                <a:gd name="T6" fmla="*/ 1000 w 1008"/>
                <a:gd name="T7" fmla="*/ 0 h 326"/>
                <a:gd name="T8" fmla="*/ 0 w 1008"/>
                <a:gd name="T9" fmla="*/ 303 h 3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8"/>
                <a:gd name="T16" fmla="*/ 0 h 326"/>
                <a:gd name="T17" fmla="*/ 1008 w 1008"/>
                <a:gd name="T18" fmla="*/ 326 h 3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8" h="326">
                  <a:moveTo>
                    <a:pt x="0" y="303"/>
                  </a:moveTo>
                  <a:lnTo>
                    <a:pt x="7" y="326"/>
                  </a:lnTo>
                  <a:lnTo>
                    <a:pt x="1008" y="22"/>
                  </a:lnTo>
                  <a:lnTo>
                    <a:pt x="1000" y="0"/>
                  </a:lnTo>
                  <a:lnTo>
                    <a:pt x="0" y="30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2702" y="2038"/>
              <a:ext cx="118" cy="104"/>
            </a:xfrm>
            <a:custGeom>
              <a:avLst/>
              <a:gdLst>
                <a:gd name="T0" fmla="*/ 33 w 118"/>
                <a:gd name="T1" fmla="*/ 104 h 104"/>
                <a:gd name="T2" fmla="*/ 118 w 118"/>
                <a:gd name="T3" fmla="*/ 20 h 104"/>
                <a:gd name="T4" fmla="*/ 0 w 118"/>
                <a:gd name="T5" fmla="*/ 0 h 104"/>
                <a:gd name="T6" fmla="*/ 33 w 118"/>
                <a:gd name="T7" fmla="*/ 104 h 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"/>
                <a:gd name="T13" fmla="*/ 0 h 104"/>
                <a:gd name="T14" fmla="*/ 118 w 118"/>
                <a:gd name="T15" fmla="*/ 104 h 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" h="104">
                  <a:moveTo>
                    <a:pt x="33" y="104"/>
                  </a:moveTo>
                  <a:lnTo>
                    <a:pt x="118" y="20"/>
                  </a:lnTo>
                  <a:lnTo>
                    <a:pt x="0" y="0"/>
                  </a:lnTo>
                  <a:lnTo>
                    <a:pt x="33" y="1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33400" y="4308157"/>
            <a:ext cx="1548501" cy="4924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3200" b="1" i="0" dirty="0" smtClean="0">
                <a:solidFill>
                  <a:srgbClr val="FFFFFF"/>
                </a:solidFill>
                <a:latin typeface="Lucida Grande" charset="0"/>
              </a:rPr>
              <a:t>10</a:t>
            </a:r>
            <a:r>
              <a:rPr lang="en-US" sz="3200" b="1" i="0" baseline="30000" dirty="0" smtClean="0">
                <a:solidFill>
                  <a:srgbClr val="FFFFFF"/>
                </a:solidFill>
                <a:latin typeface="Lucida Grande" charset="0"/>
              </a:rPr>
              <a:t>8</a:t>
            </a:r>
            <a:r>
              <a:rPr lang="en-US" sz="3200" b="1" i="0" dirty="0" smtClean="0">
                <a:solidFill>
                  <a:srgbClr val="FFFFFF"/>
                </a:solidFill>
                <a:latin typeface="Lucida Grande" charset="0"/>
              </a:rPr>
              <a:t> </a:t>
            </a:r>
            <a:r>
              <a:rPr lang="en-US" sz="3200" b="1" i="0" dirty="0" err="1" smtClean="0">
                <a:solidFill>
                  <a:srgbClr val="FFFFFF"/>
                </a:solidFill>
                <a:latin typeface="Lucida Grande" charset="0"/>
              </a:rPr>
              <a:t>M</a:t>
            </a:r>
            <a:r>
              <a:rPr lang="en-US" sz="3200" b="1" i="0" baseline="-25000" dirty="0" err="1" smtClean="0">
                <a:solidFill>
                  <a:srgbClr val="FFFFFF"/>
                </a:solidFill>
                <a:latin typeface="Lucida Grande" charset="0"/>
              </a:rPr>
              <a:t>sun</a:t>
            </a:r>
            <a:endParaRPr lang="en-US" i="0" dirty="0">
              <a:latin typeface="Comic Sans MS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3203848" y="5373216"/>
            <a:ext cx="4667945" cy="9848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3200" b="1" dirty="0" smtClean="0">
                <a:solidFill>
                  <a:srgbClr val="FFFFFF"/>
                </a:solidFill>
                <a:latin typeface="Lucida Grande" charset="0"/>
              </a:rPr>
              <a:t>Extremely high B-fields</a:t>
            </a:r>
          </a:p>
          <a:p>
            <a:pPr eaLnBrk="1" hangingPunct="1"/>
            <a:r>
              <a:rPr lang="en-US" sz="3200" b="1" i="0" dirty="0" smtClean="0">
                <a:solidFill>
                  <a:srgbClr val="FFFFFF"/>
                </a:solidFill>
                <a:latin typeface="Lucida Grande" charset="0"/>
              </a:rPr>
              <a:t>&gt; </a:t>
            </a:r>
            <a:r>
              <a:rPr lang="en-US" sz="3200" b="1" i="0" dirty="0" err="1" smtClean="0">
                <a:solidFill>
                  <a:srgbClr val="FFFFFF"/>
                </a:solidFill>
                <a:latin typeface="Lucida Grande" charset="0"/>
              </a:rPr>
              <a:t>EeV</a:t>
            </a:r>
            <a:r>
              <a:rPr lang="en-US" sz="3200" b="1" i="0" dirty="0" smtClean="0">
                <a:solidFill>
                  <a:srgbClr val="FFFFFF"/>
                </a:solidFill>
                <a:latin typeface="Lucida Grande" charset="0"/>
              </a:rPr>
              <a:t> particles? </a:t>
            </a:r>
            <a:endParaRPr lang="en-US" i="0" dirty="0">
              <a:latin typeface="Comic Sans MS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8391525" y="6309320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222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4400" b="1" dirty="0" smtClean="0">
                <a:solidFill>
                  <a:srgbClr val="FFFF66"/>
                </a:solidFill>
                <a:latin typeface="+mn-lt"/>
              </a:rPr>
              <a:t>The cosmic-ray spectrum: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8391525" y="6208713"/>
            <a:ext cx="609600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>
                <a:solidFill>
                  <a:srgbClr val="FFFFFF"/>
                </a:solidFill>
                <a:latin typeface="Verdana" pitchFamily="34" charset="0"/>
              </a:rPr>
              <a:t>2</a:t>
            </a:r>
          </a:p>
        </p:txBody>
      </p:sp>
      <p:pic>
        <p:nvPicPr>
          <p:cNvPr id="1026" name="Picture 2" descr="D:\Desktop\proefschrift\Introduction\cr_spectrum_ex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8208912" cy="5086350"/>
          </a:xfrm>
          <a:prstGeom prst="rect">
            <a:avLst/>
          </a:prstGeom>
          <a:noFill/>
        </p:spPr>
      </p:pic>
      <p:sp>
        <p:nvSpPr>
          <p:cNvPr id="19" name="Ovaal 18"/>
          <p:cNvSpPr/>
          <p:nvPr/>
        </p:nvSpPr>
        <p:spPr>
          <a:xfrm>
            <a:off x="3563888" y="3140968"/>
            <a:ext cx="1296144" cy="936104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Afgeronde rechthoek 20"/>
          <p:cNvSpPr/>
          <p:nvPr/>
        </p:nvSpPr>
        <p:spPr>
          <a:xfrm>
            <a:off x="2195736" y="3933056"/>
            <a:ext cx="1944216" cy="648072"/>
          </a:xfrm>
          <a:prstGeom prst="roundRect">
            <a:avLst/>
          </a:pr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ekstvak 19"/>
          <p:cNvSpPr txBox="1"/>
          <p:nvPr/>
        </p:nvSpPr>
        <p:spPr>
          <a:xfrm>
            <a:off x="2195736" y="393305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chemeClr val="bg1"/>
                </a:solidFill>
              </a:rPr>
              <a:t>Knee</a:t>
            </a:r>
            <a:r>
              <a:rPr lang="nl-NL" b="1" dirty="0" smtClean="0">
                <a:solidFill>
                  <a:schemeClr val="bg1"/>
                </a:solidFill>
              </a:rPr>
              <a:t>, </a:t>
            </a:r>
            <a:r>
              <a:rPr lang="nl-NL" b="1" dirty="0" err="1" smtClean="0">
                <a:solidFill>
                  <a:schemeClr val="bg1"/>
                </a:solidFill>
              </a:rPr>
              <a:t>galactic</a:t>
            </a:r>
            <a:r>
              <a:rPr lang="nl-NL" b="1" dirty="0" smtClean="0">
                <a:solidFill>
                  <a:schemeClr val="bg1"/>
                </a:solidFill>
              </a:rPr>
              <a:t> to </a:t>
            </a:r>
            <a:r>
              <a:rPr lang="nl-NL" b="1" dirty="0" err="1" smtClean="0">
                <a:solidFill>
                  <a:schemeClr val="bg1"/>
                </a:solidFill>
              </a:rPr>
              <a:t>extragalactic</a:t>
            </a:r>
            <a:r>
              <a:rPr lang="nl-NL" b="1" dirty="0" smtClean="0">
                <a:solidFill>
                  <a:schemeClr val="bg1"/>
                </a:solidFill>
              </a:rPr>
              <a:t>?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2" name="Ovaal 21"/>
          <p:cNvSpPr/>
          <p:nvPr/>
        </p:nvSpPr>
        <p:spPr>
          <a:xfrm>
            <a:off x="6012160" y="4005064"/>
            <a:ext cx="1008112" cy="1152128"/>
          </a:xfrm>
          <a:prstGeom prst="ellipse">
            <a:avLst/>
          </a:prstGeom>
          <a:solidFill>
            <a:schemeClr val="accent2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Afgeronde rechthoek 23"/>
          <p:cNvSpPr/>
          <p:nvPr/>
        </p:nvSpPr>
        <p:spPr>
          <a:xfrm>
            <a:off x="5364088" y="3212976"/>
            <a:ext cx="2952328" cy="792088"/>
          </a:xfrm>
          <a:prstGeom prst="roundRect">
            <a:avLst/>
          </a:prstGeom>
          <a:solidFill>
            <a:schemeClr val="accent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5364088" y="328498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chemeClr val="bg1"/>
                </a:solidFill>
              </a:rPr>
              <a:t>Ankle</a:t>
            </a:r>
            <a:r>
              <a:rPr lang="nl-NL" b="1" dirty="0" smtClean="0">
                <a:solidFill>
                  <a:schemeClr val="bg1"/>
                </a:solidFill>
              </a:rPr>
              <a:t>, </a:t>
            </a:r>
            <a:r>
              <a:rPr lang="nl-NL" b="1" dirty="0" err="1" smtClean="0">
                <a:solidFill>
                  <a:schemeClr val="bg1"/>
                </a:solidFill>
              </a:rPr>
              <a:t>onset</a:t>
            </a:r>
            <a:r>
              <a:rPr lang="nl-NL" b="1" dirty="0" smtClean="0">
                <a:solidFill>
                  <a:schemeClr val="bg1"/>
                </a:solidFill>
              </a:rPr>
              <a:t> of the </a:t>
            </a:r>
            <a:r>
              <a:rPr lang="nl-NL" b="1" dirty="0" err="1" smtClean="0">
                <a:solidFill>
                  <a:schemeClr val="bg1"/>
                </a:solidFill>
              </a:rPr>
              <a:t>extragalactic</a:t>
            </a:r>
            <a:r>
              <a:rPr lang="nl-NL" b="1" dirty="0" smtClean="0">
                <a:solidFill>
                  <a:schemeClr val="bg1"/>
                </a:solidFill>
              </a:rPr>
              <a:t> component?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5" name="Ovaal 24"/>
          <p:cNvSpPr/>
          <p:nvPr/>
        </p:nvSpPr>
        <p:spPr>
          <a:xfrm>
            <a:off x="7236296" y="4869160"/>
            <a:ext cx="864096" cy="936104"/>
          </a:xfrm>
          <a:prstGeom prst="ellipse">
            <a:avLst/>
          </a:prstGeom>
          <a:solidFill>
            <a:srgbClr val="FFFF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Afgeronde rechthoek 25"/>
          <p:cNvSpPr/>
          <p:nvPr/>
        </p:nvSpPr>
        <p:spPr>
          <a:xfrm>
            <a:off x="6732240" y="5805264"/>
            <a:ext cx="2016224" cy="720080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ekstvak 26"/>
          <p:cNvSpPr txBox="1"/>
          <p:nvPr/>
        </p:nvSpPr>
        <p:spPr>
          <a:xfrm>
            <a:off x="7020272" y="602128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GZK </a:t>
            </a:r>
            <a:r>
              <a:rPr lang="nl-NL" b="1" dirty="0" err="1" smtClean="0">
                <a:solidFill>
                  <a:schemeClr val="bg1"/>
                </a:solidFill>
              </a:rPr>
              <a:t>cut-off</a:t>
            </a:r>
            <a:r>
              <a:rPr lang="nl-NL" b="1" dirty="0" smtClean="0">
                <a:solidFill>
                  <a:schemeClr val="bg1"/>
                </a:solidFill>
              </a:rPr>
              <a:t>?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8714928" y="6430257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90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146521"/>
            <a:ext cx="8228013" cy="1338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Can we use the Radio detection technique to measure air showers? YES!!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8550165" y="6419200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rgbClr val="FFFFFF"/>
                </a:solidFill>
                <a:latin typeface="Verdana" pitchFamily="34" charset="0"/>
              </a:rPr>
              <a:t>6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685" y="1700808"/>
            <a:ext cx="1855160" cy="188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221" y="3588745"/>
            <a:ext cx="1840419" cy="83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Olaf\Documents\AstroPhys\Lunatic\talks\Stijn-LOFAR-Anna_0337.JPG"/>
          <p:cNvPicPr>
            <a:picLocks noChangeAspect="1" noChangeArrowheads="1"/>
          </p:cNvPicPr>
          <p:nvPr/>
        </p:nvPicPr>
        <p:blipFill>
          <a:blip r:embed="rId5" cstate="print"/>
          <a:srcRect r="31496"/>
          <a:stretch>
            <a:fillRect/>
          </a:stretch>
        </p:blipFill>
        <p:spPr bwMode="auto">
          <a:xfrm>
            <a:off x="6579197" y="2250630"/>
            <a:ext cx="2313283" cy="2532624"/>
          </a:xfrm>
          <a:prstGeom prst="rect">
            <a:avLst/>
          </a:prstGeom>
          <a:noFill/>
        </p:spPr>
      </p:pic>
      <p:pic>
        <p:nvPicPr>
          <p:cNvPr id="8" name="Picture 5" descr="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9196" y="1556792"/>
            <a:ext cx="231328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8845" y="1700808"/>
            <a:ext cx="678701" cy="144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AutoShape 2" descr="data:image/jpeg;base64,/9j/4AAQSkZJRgABAQAAAQABAAD/2wCEAAkGBxMTEhUTExIVFRUVGBYYFRUVFRcXFxcVFxUWFxYVFhUYHSggGBolGxUXITEhJSkrLi4uFx8zODMtNygtLisBCgoKDg0OGhAQGi0gHx8tLS0tLS0tLS0tLS0tLS0tLS0tLS0tLS0tLS0tLS0tLS0tLS0tLS0tKy0tLSstLS0tLf/AABEIALQBFwMBIgACEQEDEQH/xAAbAAACAwEBAQAAAAAAAAAAAAACAwABBAUGB//EAEYQAAEDAgQCBwUEBwYFBQAAAAEAAhEDIQQSMUFRYQUGEyJxgZEyobHB8BRCUtEjM2JyguHxBxZDU6KyFWODs8IkNERUkv/EABkBAQEBAQEBAAAAAAAAAAAAAAECAAMEBf/EACURAAICAQUBAQABBQAAAAAAAAABAhESAyExQVETYSIEFDJScf/aAAwDAQACEQMRAD8A0NCMBWAiAX1D5hqwdMTNpR4wgkeCzsRKa3sb2oohQBEAihVYEARBW0JgagxTUYCjWprWrWJQCNoWjDYcO3WqjhWzBUOdFKDZhaE1q2YrDQJCyAITsWq2CCILTh8CXDUBMqYGND6ozRWLMrUxgVZYRMCwBBqINKbSdCay5RZVCmtTnUTbmifSgrQx3dHJS5FKJlfQcNQqaVsLzukkA6IyBoqm9PpVYlRlJsSVfZA+CzaY0wmVFup1gVjZhCd05uEI+8Fzliy1Y12KAQGvKW7Cu5JRpGYWUYmbkaqda9001wueQRqrBS4IFNo3GulyVnajBRjQ5WOCiBrwoijHykBGAoAjAXuPGQBEAoAiAWMQBGAqCaAtZgqdOQia1Rqc0KbGgWUzrCY1aKMAa3QVLmYhSnZdUA2ycyoUsBGE8gbG17XSDrZC1GApqim7NmExOXVHWxE3WMJgUuKuylJ1RCrCpEEkhtTqT4KQEYWFGypiJuhp1LykBG1TRWRoqVJQtKWCiBRRrNeHcN07LfksLXJgqFTRSkdNrgjBHFcoPKY2sVL0ylM6QhZ60cbrP2pUykrKFC5WU66qEcKQrIoEFXKuFYCxqIFSKFaDUfN+x4FUacIgUUyvRZ52LARAIwxWGpsKKDUbWomtRALWagqYTCha1MAQWUAmNCoBOYizFNplOp4fcm3JRhC30AIiFzlKi4xTMbKbeaohdRlGNELsLOqlTRbh4cwIwt7MA3iVy6/TeAp1DTfiW5wYLZNjwOUQFX0RPzY6EQCeKbXDOx4c06EGUICU0+AcaBa1GArRBYxGhMDUITGuQYmRW1qsOTJQVRBSFrrUKLQFklGCpdiqHtLQI2Q5RNkCJpWoTXSohMICydoVeZTixsNz0OZCVSaCy1FAE6i1ZujJWLhRbAFSnMrE+XhqIBasg4FEcMDoV6M0efBmYBMawIjRIVNam0aqByomhH2ZRBi1hRGhMYFQajaixoshG1QNTaYCGxSKaVqpVyk5BxVkDZDplK0dOnXBR5ea5jXJrKx4rm4eFqfp0Wt4L4Z1zYGY+oW0szHVC4ZACDuT5lrz5FfS+snT5psyNu9xDYb7TnO0ptOzjudhK5tfowUn4FrodUdiC6o6BBd2L+6B+ECABwHiuct9jSkmej6o16FTCsNHLlIuBaHbyNjZb6lKTZfPMPhamAxdVtAEscO1FL/Mo/fDP+ZTJtxaQvcYDGtrU21KbszXCQfkeBVQs1qqHFkKAJjQtDKY5Lo5UCjZma1M7I8FqEcEUqc2UoIytpFH2SdJ2RNlGQ4ozimiDU4yNkspTJaKVhW1qJgCbCiBNa0HdAVJQKNDWgI8yzB5VioVFFWaQAdlCxZ+0KheVsWOSH5uatZpUTiGR4RtQpgqlYMNiw4kQQQSLjWN/BbIV2mc3kg806o2kcEmVnqdIsaTJ0Enz0/om0gVs6QfyVl3JYG9I05DQ4STEC+0/D4plPGNkDQmY/hMFFoWmalbQgbWGkpoTYUEETQhpOadCDGsHRPa0IyFRAATA1GAFbQDoVsisCmsWTpLFdmIBGd2nADdx5BPxuIbTbmNz91vE7BeXx4dWqjDF3fqw7EO/BR1FMcC+I8J4qJT6QNdDeq2CNaocY6SwS3DzuPvVjzdseC6PT7gK+DJMAVnkk2AAovuStXSnS1DB0g57gxoGVjB7ToFmsbvb03XzzpTpqtjXjtGhlKKgZT1Imm6XOdFzHkh/wAVRq2Pe9O0O2ptqUHNdWontKJa4GSPaZbZzZHoudSxHYgY7DtJw9YB2IojVjjZ1RjdiDIc3lK8LhsEGz4y2LEDgtWCxdelNOlULc0uYCA4Fx9tpDgZ/F6ob7ZqPruFxDHta9jszXCWkaEJ2cr5J0Z0pi8I1wloY4yLHJTceQ0aeWi6bet+Oae9h2O/dcR8inNdirPpQqlX2pXz6n19qj28G/8AhcD8QFopf2i0x7dCsP4PyJTlEdz3IcUYevNdE9csPiHZGCrmAmOzcvQ0nyAbieIIPmDcJTQDcygQqwkwYVhZ8LimVG5qb2vbxa4OHhI3WDrDjuyYCHlr5EARfxnbb0WMddRYuicZ2tJlQkd4TI+fAraFjBBWlVKzWxmcBJgSQJPATqU1A0XKqVSqVrNQUqJNTENaJLgBprvwVrWaj4ZR6fqtd+H2Q61zHHyXWp9bwGmWEukxBju7HxT+muj2vxdWWsJyg3J0tw8UdTqo28MZl1Bzukj0XlTnHg7fwZyanXAtkNaTO5MGPSxWNnWA55JcWakTO5McvVd13U1pE9m2eHaOQ/3NH4PSp71nKTMsTj0em6Zc94Zlc7TvWBtO3Jb8D1iAntCXHiTwnbjcJ7upbZ0M7xVE+8LLierNGi9geaoD83ezBzREWMDeVrkZuI1/TjTbPbLxIg5iYzTtARN6yfow15kDV28AW15pD+gMIQYrvB2MOt/o0XNd1e4Yml55x4fdV3IlYne6Oxhs8BzgXAFzASDB/wBOnvXp8B0lnOYnK2LNMgiCQZnXbZeM6EwzmubTpPc0usS0xMSZuvQHorE/59T1YfkuibRD3Op0n0xSYD+kEgi1/wAQB0B5rl9HdMFpcTeBAE3JPL3WVHo7FC/bP8SKen/5WPFmsKFSqX5sgLmlzWgDyAF7+9TOXYfh06/S7IfVq3c21OkDrUPssB4zE/yXO6Nw9RlUl7watSXVCLu0lwjQAHuheJGI4meR4nU+K0DFubBY4iQdDzH8lw+qT3OkdLs+s4isx1JwMEhrgJE7HWdF84Hts/6n/bcsPR2JqucQ1xkC4zC41Iub6aLaT32fx/7HLup5ROepGhyhoF5aGmH5gWHg6bfl5qpWjBH9Iz95vxC6PdEHpOjsJTr0Q4yCZbUYQDleLPYfA/Jc52C+yvbTqOJoPMU6pF6bj/hP/Z4FdWoewxAd/hYkgO4Nrgd138TRHiAulisOyox1N7Q5rgQ4HguNs6Y2YXdCjZw9P5pFToM/slB0din4ao3DV3Esd/7eqdx/lPP4htxXecqyZkkeXxLPsjqdWLh+g3GUm/muh0p1zyuDWxOUFx1DSY9YF4XN6+viiw/8wf7HLwbqp1v4rnLUaZ0UE0fR29dcr+8CQYuDaIIkjyRY3rkGtqMEhwIDTMyIEkERC+b1w4DOTMlZ61dxGYuJJG+sDRH1YOCPqXQ/SFKh2RALM7u+GHumWgNmTAvt58Vt6c6bwrgHlzXmnmDGZjGaYz2HL3r5NRxzjIkukc/jsteHwDnju16I/Zc9zI5Aub81a1JNcBij6Hhuk6TMKf0wLczxTaJb3ZB7wnvERC63RvWek1gFao0R95zhzseYAXybGUa9NgaXscxpJ7lVjhfWwMj0XO+1l7u9Bm1wLW25qszYn1LrL14wUt7MurvbMdm0gDNlMio8ZZ7u06rmN/tOqnLmoZIcCS1wcXNB0hwAErw4aFZAt7xGibZOx9RZ/aThHxmFWnxlk+9krznSPWF7yXsxVOZkAVMkxp3agavIQvWYToprqTHcWNOg4KJrJbitjDgsY8z2lRxvIDKgcJ3JykyrR9M4RtGmagDZkC44nkZVLi9LxlbnMr9L1KrhUdOY2P3ZjiPILVS6x4rQVIa20FrbrN2TdLDhZVTw7fxAjTKRbx4rz5S9KYeG6zYppcHVXEvJIkBwaNhpDfBezqPrO7A9tGdjnQ1sXhh3kHVeNdRYT90eEx6BLqUTbKbiR7Thqumnq48g42eow+CDsRWD3ucRkMzluWxeOQCnSWDbTNIguOaoBckjXmvMNfUa/NnMwRq6PGw1CXiX1X/4xaQZBDXkg7akLstdBgfVXUGfgb6KvstPUNb6L5x/xHE//ZdHAtnxvPFD/wAQxAMmtVd+yHENFhz+pKPsjYnW6CfOKb+87/yXuM2q+UYXG1mVQ9rIABiSCcxOtxwK7eC6QruBqVarg1ouRDc5I9nKAByVvWiyaxPV1q3bnIz2B7R4nh4T6+SzdMnPlwdKxqCah/BRmCT+0TYeJXja/T+KE9m5tNpBGUBrjqACJGoAUoY6o0P7xJqRnMgkxoMxuFy+qqzYntG9AtDcoc7KBAEN003C8h1j6tPoAPa4FlgQSJBJ1EgWSe3dM53z+84jhpKk/tO8oUT14yXBa2ENY1tteJ5p+bvN49//ALbkh2FaTMv9fiALoMXXyd83DW1HQN4pkrvDWg1SOUkzUwum5afAEH3la8C6Xs/eb/uC59Cpma134mgx43TaeLDDnIJDDmIGpAO3ouv2g+wpn0PpDDNq0nU3WDhqNQdWuHMGD5LJ0bj3vpOzR2tOW1BtnaJnwcId5rk4frnSfTL2sqZRPtBoNhPFYcP1lp1Htrsa9rKzTTqAxNiQx9jqDI8CuTnH06P09X0hh216Yp1QCHgaAy06hwM2IOhWDonpB9N/2XEGXgfoqm1Zg/8AMbhczo/ra17Q4B0AubBY0E5XFpvmPBY+k+sdLEOOHNF4LYc2qHDuOiQ5vwR9I778Ga8N/wDaFWDaDCbjtQP9D/yXjcK3O2Q4AcDr6L0T+mH1qQpVGjtaZl3BzQCM4HnfgueQDqwei5T1YqW6sVK0Kp0WixOYbg6e66ThKmR0tMEm++/NPOGZ+D3n80t2FZ+Dn7R/NK/qILiINP009ZmBldwmYDdQBtwAASegYdXYCJBm38JSnUGm5aZH7R/NCGhpzNa+bGWlwNhaIT/cJ9Go9P03hGChUIaNPS/Nede1pw+fKwOFTLIYxpIyTctAm6VWxhvLKpnUHMQfUrDUxIFvs7/SFlrfhlsWXIc6yvxD80ig+IIyzvaDPqkYitWzNLMOWtBMgmc3KdvJdvqgSOmCvedE1P8A09InTK0ephfNXHEGIpZTN7tNoPHx9y69DpLFhgphwDQIEhpPnbiolrRSGj0/WdoNB0iRIt/EOCi843F4gsy1KrnDk1g3n8Ki5vXiWmlyFm5Ig9KJP1oqDjOojZeZsm2N7Q8lbZ3KTJkQfrdEKngi2Fsbmm0ydd0stvyP1KNlWDz4qGpwvG2qRYIzT/JE+q7+gUpnj9RC0YamajoGvwCy3ButwujqLnuuYaBLnHYDVHj8eT3WNGRvszufxFPc11T9Dh25gPaI+8ebtAJ4ros6pyzv18rjrkGYCdpdr42XRQb2XBK9Z5N2IqGHBgdE8hzPNC/pCrvR9CF7Sp1WPZ0203tEe257JLhFssEBo9ePNAeqZ3qu/hY3kNDH9SBrMdFpSFNnjh0g8/4J8Zj5Kji3zak4/wAX8l7AdUAdcRUAt9wabmx0htQ+DOYVDqg204l+0y0iP1c6u27Q+ir4s2TPGvx1XaifMk/JBS7aq2rnAaAx4bYiS5jmgL246ltj9e4+A5E/j/Yf7kD+pwa4UzXcM5nMB+BrnOMl027roGrXHcJWnRt+z5yzEYkNDACAABZnDmhpNxJ2e4b2Oi+rs6jtH/yq2+7T8QRu3ledDIlTqU8TkxDTyqUQbzABLYOttNdpstg1wkVb8PnHSVGtLRSkNNMBw070uBtxiFjw2GrtAbOVoERrHpovotbqti2mQyjUH/Lc1pIg3io0jY7/ADWWrgGsg16WNpEH2g2jVZaD3gxtx47LOMn4bP1Hkeyd7QMA+00TZ+pIjjr6p2DBa5zgDLgLGNBpBXoftrGtLBUoYhmjmhv2evE2s4Q4jkfLZKbRo1PYrOpO2bWaY8qjR8lEtOfQKa7OY7OSHey5t2u3B+Y5LS3E5wXAAOHts/CdnN4sPu0TcT0XWaJLMw/Gwh7f9OnnC5mcghzSMw9I3a4btK4r/WSM65RqFc8vdwQms46NJ+EJZhwztFtHtNzTdwPFvApZrA7CPqyhwSe4rEa2sSNEJxZnQFVn46fVkLqg5eSKXRthhxWtj70H2i3j5JZeOA+fipb8kUA11fn70BxAO6W6k2Jj0slNpDndNDRoOIhL7VL7AcTzVGgOJTijIc2tGgVJWQjQx4qJxGh+c8CdrfNGRexlJFex4R4Jv2juzAB8PefekxZbNpP5aou0H5elvj7liq4kTrfe31um08Q3U6/KyANThYQRI14cRCrPIG31rKWaw2DfoeCWcV4Tw5AC8rCb8BRNSqKTHNLiCWyYEC5E8YC9I3A0sPRcazg1tswFi6TGUnYLw1HEOpuzOIDPu2aSCbkzAPqStI60ET3iJIJ/RNuRoSvVHSS3slqz2WF60YJjQGODWj7rR5Xv/NaT1vwf440A7ug4QvCf3uI0e7Un9W3U6nxVf3wOmd+hbHZt9k3I13XSv0nFnvj1wwkT2upNiNT3Zk+kn9kCwVjrlg/80nxAuNbxoS7WNBYLwB656/pH3yz3G/d9ka6BWOuzpntKk5i6crfaIjNrrCq/0cWe/b1zwdpqE3bPdFxOZ++5geAhC3rrhfxye4fZ37XtHb6GwHgvBDro4CM9SAC32W+y4y4a7qndd3f5lW+WbN+57G+2yBqR7/8Avnhdhe8dzdtU1G+4kHxWXEdZcE/WnMA5XGmCWgOzUzpoPZOxEcF4s9d6g7wqVtS6QW+0RBOupST12fEB1eIyxmaO7MxrpOyTVI99T614cWa2qIIENabEiwjjsBu0weKIdbKeuSuRr+rJtoddpj56Ar57U65PmS+tJj74vGh8kB64u41d/wDEG+uy1/oYs+kDrWNBRxBuB+qOupGmsX+pUHWp2ow2I0n9U7SYmV82/va87VD/ANThpstOC6bdVmJECYdUN5iRYc/cs5JcscJHuMR0z2lqnR1R+o71LhqLrk4jD03exgK9LS7HlovyJiPrkuG7HPjTyzHZLb0g46NHAgl35rn9Yeg4Ps7lBlamTkbid4mpRFp4xKrpHFYh9nYZrtbvdSzCf2muBXGdiX7NHmXRHjOqXRx5OobMc/mUPVg+QUKG0cLiG1M4Y0d27S8Q5p1YRJlHiMCQxrwA2xzNzgkHMYtrpF1lqY50kQBYRYT4gEXR4bGPLXBxkXkAATGUjbmpnhJbdDi0JzOG/iqknb6jRMNjIO+iMskbD4+mq8qQ0Lb9WUY8TfTn4SjLiAIF90nEPMwAS2NwG33G/NViNF1cSNOav7TYBZ6VEkkmAOSP7MD976iFqNRZrOm2ioPO8QrqtAEC49SsWKxEiAwi2okpUbCjb9oMqLl0sVA708tVFvmxo7L6I1ARUqYu3j8NJ58fJJqggkZtrX2R0nANBJ4yQJgHj5LUWkVXpiZAb4fD4pb6IgGSNLETI33hWXCD4mPSw+Cy/aI14f0iExRLGPq6WOszPhtyj3pWIxrW6HMddx6rDWxjnGNBHuWW66x0/TNnX6TrTSa46nKT5tXFdVXWxjZosH7n+wLilq6klGoUtzyiO6gHJUihZeeCgqck0stKrs7A8ZWtFC2mdTA8PcrL0ynQlC2iSVhsDtbaKSmswpny47pww319c0WgbMZJ8EdMlM7G191ppYWfrkhujWIYStOHruaQQI4H87Jr8LHkT8kZwxgqXJMVI7PRvSLX2NnT5Hx4LY+o2O64G/CDbe2q8tkII93itlDFPbY8YETtquMoLlF/VNUzttBaA4mduW3wMJD6sm4Bne3gsb8aSMugnTYGyYHjXTT8viueJyddDnAHjZHSbGccz8GLPTqA2nTmmU3WJkG2vkPyVw7/AOEuxtEgTqRw3PhzRBwPHlb4mVVKvaIEAzm+8ia+dx6HRc7KQL2ugkAwNSATvBuk9rlG/ObhMNQzcjxtdRw5ecJQGapVbazvIKm1bWgeKs1W8BbTwCrOCLNLktGI2s6TaSdI4p1HEDSIMXESfEc7qQLW92lkAObT2vQf1W6MBUDI4HiRtwhRGKloIdYnQA66x6KIp+jiwaz3OiYmwBJjkqMhoFiYBMcxpPJMOGJdlNzIA/lwRvw5GsaaCHR489PVNlPYytFpsl08CS4TAzSR5rQacfXwVZrz5/XuWUqIrcyPwNggp4WTewBt9cF18M4OMOMCwnUgSJtN4EqVaTQ45TIBhpIg6naUrUfYmepSsBGke4BYamCFhHr8V1BBGW4jx+auvh4APEGxB0J9oWRmwo4dXo1wtrK0UujxlkC++9l0g3SdBY+XHyTKwcLRHy4J+rYpHK+wzl0kGCPz2Ct3RWvKxXUPeIht9y3d0AE6ckqCTEn89byt9XwNGAYLaIkcEs9HxcDyXWYdc2l/eNQo7EGB3ojQmNALLKbNSMNLAe/4qVOiXATIFpmfTTmtAxWZ1jflotBYSLusOWnkjNoEcx2EEDQnWwtM8/FPoUWgXWkmQBlFpBI3vIJ+HkszaeYwJHMWS5Xyaw6tMTxVVCLbx5SioUTfgAbnSOZ2QVIGhB8CCPCQpo1BCkHbRBB0QPo725fMwjYM03F9t/RMptsZ3stYUZTSJMtE8Rqfr81oDW2Ea6k7fyQ1M7ZIbvGveJgXjwhUzFRlnXmCLbaqmmaqJ2IE34eY4LUKjXNhw2iwEggWPnuga3NpoNTGkq3RImPH4ypTHYUxhAsfEkC/8k4PJNiBPPfVWWggGRf8ztHJILQIDTP1vN1uTD+0jXz+vJWXg2ggEAj8vRY314sRExEfNGY46WP1yWqjVQ1rmXM8RHwS6lE7E3urptBNzHA7bJhgzl7viSS7mE7iIkj81BWN766o30jz89ABuhcRcWmJj4poxRceP1zVq+yEanW0Rw0JlRajDdXAcY+K14hga0AAXynNF7zN9lFFBa4OcdTyJCFg3+tVFEdnLsdh6QzDmD8FczE8/kFFEy6Kf+KArNhwHGQnVqhtpqNtohRRBPQbWiSItB9wsll0FvMhUoshCrEGDAByxa03dcjSbC6CswRO9/y+SiiXyU+S8K/McpiByvqN0zF4drSWjQExPJRRF7g+C+j8Ew1Q2IE3gxMtJ+IWTBAOmR96NTpPioorbF8DcZQDWsImXMk8zmjRHVxDjRpPJu4QRt3HFgMcYAlRRUh6ZjoVSCG7OEGeBdtw0CXVgB0ACNPJRRcyShUMzuSJ89VrouJvOtj5CQooujA1UBmdB3aT5xNkAojKD+95RcQoopexT4M85XW4FKxuoN9ONtFFFkHRTah9/usYWsssTJMFo8nNkqKIXZJGt+vCU9uDbI1vm35a+KiiLOiM1ZgA4zGvNHTYDHjGqiiSXyTbf8vBAzDgmJIzaxqooqKMj3loiePxUUUVox//2Q==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38100" y="-822325"/>
            <a:ext cx="26574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xMTEhUTExIVFRUVGBYYFRUVFRcXFxcVFxUWFxYVFhUYHSggGBolGxUXITEhJSkrLi4uFx8zODMtNygtLisBCgoKDg0OGhAQGi0gHx8tLS0tLS0tLS0tLS0tLS0tLS0tLS0tLS0tLS0tLS0tLS0tLS0tLS0tKy0tLSstLS0tLf/AABEIALQBFwMBIgACEQEDEQH/xAAbAAACAwEBAQAAAAAAAAAAAAACAwABBAUGB//EAEYQAAEDAgQCBwUEBwYFBQAAAAEAAhEDIQQSMUFRYQUGEyJxgZEyobHB8BRCUtEjM2JyguHxBxZDU6KyFWODs8IkNERUkv/EABkBAQEBAQEBAAAAAAAAAAAAAAECAAMEBf/EACURAAICAQUBAQABBQAAAAAAAAABAhESAyExQVETYSIEFDJScf/aAAwDAQACEQMRAD8A0NCMBWAiAX1D5hqwdMTNpR4wgkeCzsRKa3sb2oohQBEAihVYEARBW0JgagxTUYCjWprWrWJQCNoWjDYcO3WqjhWzBUOdFKDZhaE1q2YrDQJCyAITsWq2CCILTh8CXDUBMqYGND6ozRWLMrUxgVZYRMCwBBqINKbSdCay5RZVCmtTnUTbmifSgrQx3dHJS5FKJlfQcNQqaVsLzukkA6IyBoqm9PpVYlRlJsSVfZA+CzaY0wmVFup1gVjZhCd05uEI+8Fzliy1Y12KAQGvKW7Cu5JRpGYWUYmbkaqda9001wueQRqrBS4IFNo3GulyVnajBRjQ5WOCiBrwoijHykBGAoAjAXuPGQBEAoAiAWMQBGAqCaAtZgqdOQia1Rqc0KbGgWUzrCY1aKMAa3QVLmYhSnZdUA2ycyoUsBGE8gbG17XSDrZC1GApqim7NmExOXVHWxE3WMJgUuKuylJ1RCrCpEEkhtTqT4KQEYWFGypiJuhp1LykBG1TRWRoqVJQtKWCiBRRrNeHcN07LfksLXJgqFTRSkdNrgjBHFcoPKY2sVL0ylM6QhZ60cbrP2pUykrKFC5WU66qEcKQrIoEFXKuFYCxqIFSKFaDUfN+x4FUacIgUUyvRZ52LARAIwxWGpsKKDUbWomtRALWagqYTCha1MAQWUAmNCoBOYizFNplOp4fcm3JRhC30AIiFzlKi4xTMbKbeaohdRlGNELsLOqlTRbh4cwIwt7MA3iVy6/TeAp1DTfiW5wYLZNjwOUQFX0RPzY6EQCeKbXDOx4c06EGUICU0+AcaBa1GArRBYxGhMDUITGuQYmRW1qsOTJQVRBSFrrUKLQFklGCpdiqHtLQI2Q5RNkCJpWoTXSohMICydoVeZTixsNz0OZCVSaCy1FAE6i1ZujJWLhRbAFSnMrE+XhqIBasg4FEcMDoV6M0efBmYBMawIjRIVNam0aqByomhH2ZRBi1hRGhMYFQajaixoshG1QNTaYCGxSKaVqpVyk5BxVkDZDplK0dOnXBR5ea5jXJrKx4rm4eFqfp0Wt4L4Z1zYGY+oW0szHVC4ZACDuT5lrz5FfS+snT5psyNu9xDYb7TnO0ptOzjudhK5tfowUn4FrodUdiC6o6BBd2L+6B+ECABwHiuct9jSkmej6o16FTCsNHLlIuBaHbyNjZb6lKTZfPMPhamAxdVtAEscO1FL/Mo/fDP+ZTJtxaQvcYDGtrU21KbszXCQfkeBVQs1qqHFkKAJjQtDKY5Lo5UCjZma1M7I8FqEcEUqc2UoIytpFH2SdJ2RNlGQ4ozimiDU4yNkspTJaKVhW1qJgCbCiBNa0HdAVJQKNDWgI8yzB5VioVFFWaQAdlCxZ+0KheVsWOSH5uatZpUTiGR4RtQpgqlYMNiw4kQQQSLjWN/BbIV2mc3kg806o2kcEmVnqdIsaTJ0Enz0/om0gVs6QfyVl3JYG9I05DQ4STEC+0/D4plPGNkDQmY/hMFFoWmalbQgbWGkpoTYUEETQhpOadCDGsHRPa0IyFRAATA1GAFbQDoVsisCmsWTpLFdmIBGd2nADdx5BPxuIbTbmNz91vE7BeXx4dWqjDF3fqw7EO/BR1FMcC+I8J4qJT6QNdDeq2CNaocY6SwS3DzuPvVjzdseC6PT7gK+DJMAVnkk2AAovuStXSnS1DB0g57gxoGVjB7ToFmsbvb03XzzpTpqtjXjtGhlKKgZT1Imm6XOdFzHkh/wAVRq2Pe9O0O2ptqUHNdWontKJa4GSPaZbZzZHoudSxHYgY7DtJw9YB2IojVjjZ1RjdiDIc3lK8LhsEGz4y2LEDgtWCxdelNOlULc0uYCA4Fx9tpDgZ/F6ob7ZqPruFxDHta9jszXCWkaEJ2cr5J0Z0pi8I1wloY4yLHJTceQ0aeWi6bet+Oae9h2O/dcR8inNdirPpQqlX2pXz6n19qj28G/8AhcD8QFopf2i0x7dCsP4PyJTlEdz3IcUYevNdE9csPiHZGCrmAmOzcvQ0nyAbieIIPmDcJTQDcygQqwkwYVhZ8LimVG5qb2vbxa4OHhI3WDrDjuyYCHlr5EARfxnbb0WMddRYuicZ2tJlQkd4TI+fAraFjBBWlVKzWxmcBJgSQJPATqU1A0XKqVSqVrNQUqJNTENaJLgBprvwVrWaj4ZR6fqtd+H2Q61zHHyXWp9bwGmWEukxBju7HxT+muj2vxdWWsJyg3J0tw8UdTqo28MZl1Bzukj0XlTnHg7fwZyanXAtkNaTO5MGPSxWNnWA55JcWakTO5McvVd13U1pE9m2eHaOQ/3NH4PSp71nKTMsTj0em6Zc94Zlc7TvWBtO3Jb8D1iAntCXHiTwnbjcJ7upbZ0M7xVE+8LLierNGi9geaoD83ezBzREWMDeVrkZuI1/TjTbPbLxIg5iYzTtARN6yfow15kDV28AW15pD+gMIQYrvB2MOt/o0XNd1e4Yml55x4fdV3IlYne6Oxhs8BzgXAFzASDB/wBOnvXp8B0lnOYnK2LNMgiCQZnXbZeM6EwzmubTpPc0usS0xMSZuvQHorE/59T1YfkuibRD3Op0n0xSYD+kEgi1/wAQB0B5rl9HdMFpcTeBAE3JPL3WVHo7FC/bP8SKen/5WPFmsKFSqX5sgLmlzWgDyAF7+9TOXYfh06/S7IfVq3c21OkDrUPssB4zE/yXO6Nw9RlUl7watSXVCLu0lwjQAHuheJGI4meR4nU+K0DFubBY4iQdDzH8lw+qT3OkdLs+s4isx1JwMEhrgJE7HWdF84Hts/6n/bcsPR2JqucQ1xkC4zC41Iub6aLaT32fx/7HLup5ROepGhyhoF5aGmH5gWHg6bfl5qpWjBH9Iz95vxC6PdEHpOjsJTr0Q4yCZbUYQDleLPYfA/Jc52C+yvbTqOJoPMU6pF6bj/hP/Z4FdWoewxAd/hYkgO4Nrgd138TRHiAulisOyox1N7Q5rgQ4HguNs6Y2YXdCjZw9P5pFToM/slB0din4ao3DV3Esd/7eqdx/lPP4htxXecqyZkkeXxLPsjqdWLh+g3GUm/muh0p1zyuDWxOUFx1DSY9YF4XN6+viiw/8wf7HLwbqp1v4rnLUaZ0UE0fR29dcr+8CQYuDaIIkjyRY3rkGtqMEhwIDTMyIEkERC+b1w4DOTMlZ61dxGYuJJG+sDRH1YOCPqXQ/SFKh2RALM7u+GHumWgNmTAvt58Vt6c6bwrgHlzXmnmDGZjGaYz2HL3r5NRxzjIkukc/jsteHwDnju16I/Zc9zI5Aub81a1JNcBij6Hhuk6TMKf0wLczxTaJb3ZB7wnvERC63RvWek1gFao0R95zhzseYAXybGUa9NgaXscxpJ7lVjhfWwMj0XO+1l7u9Bm1wLW25qszYn1LrL14wUt7MurvbMdm0gDNlMio8ZZ7u06rmN/tOqnLmoZIcCS1wcXNB0hwAErw4aFZAt7xGibZOx9RZ/aThHxmFWnxlk+9krznSPWF7yXsxVOZkAVMkxp3agavIQvWYToprqTHcWNOg4KJrJbitjDgsY8z2lRxvIDKgcJ3JykyrR9M4RtGmagDZkC44nkZVLi9LxlbnMr9L1KrhUdOY2P3ZjiPILVS6x4rQVIa20FrbrN2TdLDhZVTw7fxAjTKRbx4rz5S9KYeG6zYppcHVXEvJIkBwaNhpDfBezqPrO7A9tGdjnQ1sXhh3kHVeNdRYT90eEx6BLqUTbKbiR7Thqumnq48g42eow+CDsRWD3ucRkMzluWxeOQCnSWDbTNIguOaoBckjXmvMNfUa/NnMwRq6PGw1CXiX1X/4xaQZBDXkg7akLstdBgfVXUGfgb6KvstPUNb6L5x/xHE//ZdHAtnxvPFD/wAQxAMmtVd+yHENFhz+pKPsjYnW6CfOKb+87/yXuM2q+UYXG1mVQ9rIABiSCcxOtxwK7eC6QruBqVarg1ouRDc5I9nKAByVvWiyaxPV1q3bnIz2B7R4nh4T6+SzdMnPlwdKxqCah/BRmCT+0TYeJXja/T+KE9m5tNpBGUBrjqACJGoAUoY6o0P7xJqRnMgkxoMxuFy+qqzYntG9AtDcoc7KBAEN003C8h1j6tPoAPa4FlgQSJBJ1EgWSe3dM53z+84jhpKk/tO8oUT14yXBa2ENY1tteJ5p+bvN49//ALbkh2FaTMv9fiALoMXXyd83DW1HQN4pkrvDWg1SOUkzUwum5afAEH3la8C6Xs/eb/uC59Cpma134mgx43TaeLDDnIJDDmIGpAO3ouv2g+wpn0PpDDNq0nU3WDhqNQdWuHMGD5LJ0bj3vpOzR2tOW1BtnaJnwcId5rk4frnSfTL2sqZRPtBoNhPFYcP1lp1Htrsa9rKzTTqAxNiQx9jqDI8CuTnH06P09X0hh216Yp1QCHgaAy06hwM2IOhWDonpB9N/2XEGXgfoqm1Zg/8AMbhczo/ra17Q4B0AubBY0E5XFpvmPBY+k+sdLEOOHNF4LYc2qHDuOiQ5vwR9I778Ga8N/wDaFWDaDCbjtQP9D/yXjcK3O2Q4AcDr6L0T+mH1qQpVGjtaZl3BzQCM4HnfgueQDqwei5T1YqW6sVK0Kp0WixOYbg6e66ThKmR0tMEm++/NPOGZ+D3n80t2FZ+Dn7R/NK/qILiINP009ZmBldwmYDdQBtwAASegYdXYCJBm38JSnUGm5aZH7R/NCGhpzNa+bGWlwNhaIT/cJ9Go9P03hGChUIaNPS/Nede1pw+fKwOFTLIYxpIyTctAm6VWxhvLKpnUHMQfUrDUxIFvs7/SFlrfhlsWXIc6yvxD80ig+IIyzvaDPqkYitWzNLMOWtBMgmc3KdvJdvqgSOmCvedE1P8A09InTK0ephfNXHEGIpZTN7tNoPHx9y69DpLFhgphwDQIEhpPnbiolrRSGj0/WdoNB0iRIt/EOCi843F4gsy1KrnDk1g3n8Ki5vXiWmlyFm5Ig9KJP1oqDjOojZeZsm2N7Q8lbZ3KTJkQfrdEKngi2Fsbmm0ydd0stvyP1KNlWDz4qGpwvG2qRYIzT/JE+q7+gUpnj9RC0YamajoGvwCy3ButwujqLnuuYaBLnHYDVHj8eT3WNGRvszufxFPc11T9Dh25gPaI+8ebtAJ4ros6pyzv18rjrkGYCdpdr42XRQb2XBK9Z5N2IqGHBgdE8hzPNC/pCrvR9CF7Sp1WPZ0203tEe257JLhFssEBo9ePNAeqZ3qu/hY3kNDH9SBrMdFpSFNnjh0g8/4J8Zj5Kji3zak4/wAX8l7AdUAdcRUAt9wabmx0htQ+DOYVDqg204l+0y0iP1c6u27Q+ir4s2TPGvx1XaifMk/JBS7aq2rnAaAx4bYiS5jmgL246ltj9e4+A5E/j/Yf7kD+pwa4UzXcM5nMB+BrnOMl027roGrXHcJWnRt+z5yzEYkNDACAABZnDmhpNxJ2e4b2Oi+rs6jtH/yq2+7T8QRu3ledDIlTqU8TkxDTyqUQbzABLYOttNdpstg1wkVb8PnHSVGtLRSkNNMBw070uBtxiFjw2GrtAbOVoERrHpovotbqti2mQyjUH/Lc1pIg3io0jY7/ADWWrgGsg16WNpEH2g2jVZaD3gxtx47LOMn4bP1Hkeyd7QMA+00TZ+pIjjr6p2DBa5zgDLgLGNBpBXoftrGtLBUoYhmjmhv2evE2s4Q4jkfLZKbRo1PYrOpO2bWaY8qjR8lEtOfQKa7OY7OSHey5t2u3B+Y5LS3E5wXAAOHts/CdnN4sPu0TcT0XWaJLMw/Gwh7f9OnnC5mcghzSMw9I3a4btK4r/WSM65RqFc8vdwQms46NJ+EJZhwztFtHtNzTdwPFvApZrA7CPqyhwSe4rEa2sSNEJxZnQFVn46fVkLqg5eSKXRthhxWtj70H2i3j5JZeOA+fipb8kUA11fn70BxAO6W6k2Jj0slNpDndNDRoOIhL7VL7AcTzVGgOJTijIc2tGgVJWQjQx4qJxGh+c8CdrfNGRexlJFex4R4Jv2juzAB8PefekxZbNpP5aou0H5elvj7liq4kTrfe31um08Q3U6/KyANThYQRI14cRCrPIG31rKWaw2DfoeCWcV4Tw5AC8rCb8BRNSqKTHNLiCWyYEC5E8YC9I3A0sPRcazg1tswFi6TGUnYLw1HEOpuzOIDPu2aSCbkzAPqStI60ET3iJIJ/RNuRoSvVHSS3slqz2WF60YJjQGODWj7rR5Xv/NaT1vwf440A7ug4QvCf3uI0e7Un9W3U6nxVf3wOmd+hbHZt9k3I13XSv0nFnvj1wwkT2upNiNT3Zk+kn9kCwVjrlg/80nxAuNbxoS7WNBYLwB656/pH3yz3G/d9ka6BWOuzpntKk5i6crfaIjNrrCq/0cWe/b1zwdpqE3bPdFxOZ++5geAhC3rrhfxye4fZ37XtHb6GwHgvBDro4CM9SAC32W+y4y4a7qndd3f5lW+WbN+57G+2yBqR7/8Avnhdhe8dzdtU1G+4kHxWXEdZcE/WnMA5XGmCWgOzUzpoPZOxEcF4s9d6g7wqVtS6QW+0RBOupST12fEB1eIyxmaO7MxrpOyTVI99T614cWa2qIIENabEiwjjsBu0weKIdbKeuSuRr+rJtoddpj56Ar57U65PmS+tJj74vGh8kB64u41d/wDEG+uy1/oYs+kDrWNBRxBuB+qOupGmsX+pUHWp2ow2I0n9U7SYmV82/va87VD/ANThpstOC6bdVmJECYdUN5iRYc/cs5JcscJHuMR0z2lqnR1R+o71LhqLrk4jD03exgK9LS7HlovyJiPrkuG7HPjTyzHZLb0g46NHAgl35rn9Yeg4Ps7lBlamTkbid4mpRFp4xKrpHFYh9nYZrtbvdSzCf2muBXGdiX7NHmXRHjOqXRx5OobMc/mUPVg+QUKG0cLiG1M4Y0d27S8Q5p1YRJlHiMCQxrwA2xzNzgkHMYtrpF1lqY50kQBYRYT4gEXR4bGPLXBxkXkAATGUjbmpnhJbdDi0JzOG/iqknb6jRMNjIO+iMskbD4+mq8qQ0Lb9WUY8TfTn4SjLiAIF90nEPMwAS2NwG33G/NViNF1cSNOav7TYBZ6VEkkmAOSP7MD976iFqNRZrOm2ioPO8QrqtAEC49SsWKxEiAwi2okpUbCjb9oMqLl0sVA708tVFvmxo7L6I1ARUqYu3j8NJ58fJJqggkZtrX2R0nANBJ4yQJgHj5LUWkVXpiZAb4fD4pb6IgGSNLETI33hWXCD4mPSw+Cy/aI14f0iExRLGPq6WOszPhtyj3pWIxrW6HMddx6rDWxjnGNBHuWW66x0/TNnX6TrTSa46nKT5tXFdVXWxjZosH7n+wLilq6klGoUtzyiO6gHJUihZeeCgqck0stKrs7A8ZWtFC2mdTA8PcrL0ynQlC2iSVhsDtbaKSmswpny47pww319c0WgbMZJ8EdMlM7G191ppYWfrkhujWIYStOHruaQQI4H87Jr8LHkT8kZwxgqXJMVI7PRvSLX2NnT5Hx4LY+o2O64G/CDbe2q8tkII93itlDFPbY8YETtquMoLlF/VNUzttBaA4mduW3wMJD6sm4Bne3gsb8aSMugnTYGyYHjXTT8viueJyddDnAHjZHSbGccz8GLPTqA2nTmmU3WJkG2vkPyVw7/AOEuxtEgTqRw3PhzRBwPHlb4mVVKvaIEAzm+8ia+dx6HRc7KQL2ugkAwNSATvBuk9rlG/ObhMNQzcjxtdRw5ecJQGapVbazvIKm1bWgeKs1W8BbTwCrOCLNLktGI2s6TaSdI4p1HEDSIMXESfEc7qQLW92lkAObT2vQf1W6MBUDI4HiRtwhRGKloIdYnQA66x6KIp+jiwaz3OiYmwBJjkqMhoFiYBMcxpPJMOGJdlNzIA/lwRvw5GsaaCHR489PVNlPYytFpsl08CS4TAzSR5rQacfXwVZrz5/XuWUqIrcyPwNggp4WTewBt9cF18M4OMOMCwnUgSJtN4EqVaTQ45TIBhpIg6naUrUfYmepSsBGke4BYamCFhHr8V1BBGW4jx+auvh4APEGxB0J9oWRmwo4dXo1wtrK0UujxlkC++9l0g3SdBY+XHyTKwcLRHy4J+rYpHK+wzl0kGCPz2Ct3RWvKxXUPeIht9y3d0AE6ckqCTEn89byt9XwNGAYLaIkcEs9HxcDyXWYdc2l/eNQo7EGB3ojQmNALLKbNSMNLAe/4qVOiXATIFpmfTTmtAxWZ1jflotBYSLusOWnkjNoEcx2EEDQnWwtM8/FPoUWgXWkmQBlFpBI3vIJ+HkszaeYwJHMWS5Xyaw6tMTxVVCLbx5SioUTfgAbnSOZ2QVIGhB8CCPCQpo1BCkHbRBB0QPo725fMwjYM03F9t/RMptsZ3stYUZTSJMtE8Rqfr81oDW2Ea6k7fyQ1M7ZIbvGveJgXjwhUzFRlnXmCLbaqmmaqJ2IE34eY4LUKjXNhw2iwEggWPnuga3NpoNTGkq3RImPH4ypTHYUxhAsfEkC/8k4PJNiBPPfVWWggGRf8ztHJILQIDTP1vN1uTD+0jXz+vJWXg2ggEAj8vRY314sRExEfNGY46WP1yWqjVQ1rmXM8RHwS6lE7E3urptBNzHA7bJhgzl7viSS7mE7iIkj81BWN766o30jz89ABuhcRcWmJj4poxRceP1zVq+yEanW0Rw0JlRajDdXAcY+K14hga0AAXynNF7zN9lFFBa4OcdTyJCFg3+tVFEdnLsdh6QzDmD8FczE8/kFFEy6Kf+KArNhwHGQnVqhtpqNtohRRBPQbWiSItB9wsll0FvMhUoshCrEGDAByxa03dcjSbC6CswRO9/y+SiiXyU+S8K/McpiByvqN0zF4drSWjQExPJRRF7g+C+j8Ew1Q2IE3gxMtJ+IWTBAOmR96NTpPioorbF8DcZQDWsImXMk8zmjRHVxDjRpPJu4QRt3HFgMcYAlRRUh6ZjoVSCG7OEGeBdtw0CXVgB0ACNPJRRcyShUMzuSJ89VrouJvOtj5CQooujA1UBmdB3aT5xNkAojKD+95RcQoopexT4M85XW4FKxuoN9ONtFFFkHRTah9/usYWsssTJMFo8nNkqKIXZJGt+vCU9uDbI1vm35a+KiiLOiM1ZgA4zGvNHTYDHjGqiiSXyTbf8vBAzDgmJIzaxqooqKMj3loiePxUUUVox//2Q==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190500" y="-669925"/>
            <a:ext cx="26574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xMTEhUTExIVFRUVGBYYFRUVFRcXFxcVFxUWFxYVFhUYHSggGBolGxUXITEhJSkrLi4uFx8zODMtNygtLisBCgoKDg0OGhAQGi0gHx8tLS0tLS0tLS0tLS0tLS0tLS0tLS0tLS0tLS0tLS0tLS0tLS0tLS0tKy0tLSstLS0tLf/AABEIALQBFwMBIgACEQEDEQH/xAAbAAACAwEBAQAAAAAAAAAAAAACAwABBAUGB//EAEYQAAEDAgQCBwUEBwYFBQAAAAEAAhEDIQQSMUFRYQUGEyJxgZEyobHB8BRCUtEjM2JyguHxBxZDU6KyFWODs8IkNERUkv/EABkBAQEBAQEBAAAAAAAAAAAAAAECAAMEBf/EACURAAICAQUBAQABBQAAAAAAAAABAhESAyExQVETYSIEFDJScf/aAAwDAQACEQMRAD8A0NCMBWAiAX1D5hqwdMTNpR4wgkeCzsRKa3sb2oohQBEAihVYEARBW0JgagxTUYCjWprWrWJQCNoWjDYcO3WqjhWzBUOdFKDZhaE1q2YrDQJCyAITsWq2CCILTh8CXDUBMqYGND6ozRWLMrUxgVZYRMCwBBqINKbSdCay5RZVCmtTnUTbmifSgrQx3dHJS5FKJlfQcNQqaVsLzukkA6IyBoqm9PpVYlRlJsSVfZA+CzaY0wmVFup1gVjZhCd05uEI+8Fzliy1Y12KAQGvKW7Cu5JRpGYWUYmbkaqda9001wueQRqrBS4IFNo3GulyVnajBRjQ5WOCiBrwoijHykBGAoAjAXuPGQBEAoAiAWMQBGAqCaAtZgqdOQia1Rqc0KbGgWUzrCY1aKMAa3QVLmYhSnZdUA2ycyoUsBGE8gbG17XSDrZC1GApqim7NmExOXVHWxE3WMJgUuKuylJ1RCrCpEEkhtTqT4KQEYWFGypiJuhp1LykBG1TRWRoqVJQtKWCiBRRrNeHcN07LfksLXJgqFTRSkdNrgjBHFcoPKY2sVL0ylM6QhZ60cbrP2pUykrKFC5WU66qEcKQrIoEFXKuFYCxqIFSKFaDUfN+x4FUacIgUUyvRZ52LARAIwxWGpsKKDUbWomtRALWagqYTCha1MAQWUAmNCoBOYizFNplOp4fcm3JRhC30AIiFzlKi4xTMbKbeaohdRlGNELsLOqlTRbh4cwIwt7MA3iVy6/TeAp1DTfiW5wYLZNjwOUQFX0RPzY6EQCeKbXDOx4c06EGUICU0+AcaBa1GArRBYxGhMDUITGuQYmRW1qsOTJQVRBSFrrUKLQFklGCpdiqHtLQI2Q5RNkCJpWoTXSohMICydoVeZTixsNz0OZCVSaCy1FAE6i1ZujJWLhRbAFSnMrE+XhqIBasg4FEcMDoV6M0efBmYBMawIjRIVNam0aqByomhH2ZRBi1hRGhMYFQajaixoshG1QNTaYCGxSKaVqpVyk5BxVkDZDplK0dOnXBR5ea5jXJrKx4rm4eFqfp0Wt4L4Z1zYGY+oW0szHVC4ZACDuT5lrz5FfS+snT5psyNu9xDYb7TnO0ptOzjudhK5tfowUn4FrodUdiC6o6BBd2L+6B+ECABwHiuct9jSkmej6o16FTCsNHLlIuBaHbyNjZb6lKTZfPMPhamAxdVtAEscO1FL/Mo/fDP+ZTJtxaQvcYDGtrU21KbszXCQfkeBVQs1qqHFkKAJjQtDKY5Lo5UCjZma1M7I8FqEcEUqc2UoIytpFH2SdJ2RNlGQ4ozimiDU4yNkspTJaKVhW1qJgCbCiBNa0HdAVJQKNDWgI8yzB5VioVFFWaQAdlCxZ+0KheVsWOSH5uatZpUTiGR4RtQpgqlYMNiw4kQQQSLjWN/BbIV2mc3kg806o2kcEmVnqdIsaTJ0Enz0/om0gVs6QfyVl3JYG9I05DQ4STEC+0/D4plPGNkDQmY/hMFFoWmalbQgbWGkpoTYUEETQhpOadCDGsHRPa0IyFRAATA1GAFbQDoVsisCmsWTpLFdmIBGd2nADdx5BPxuIbTbmNz91vE7BeXx4dWqjDF3fqw7EO/BR1FMcC+I8J4qJT6QNdDeq2CNaocY6SwS3DzuPvVjzdseC6PT7gK+DJMAVnkk2AAovuStXSnS1DB0g57gxoGVjB7ToFmsbvb03XzzpTpqtjXjtGhlKKgZT1Imm6XOdFzHkh/wAVRq2Pe9O0O2ptqUHNdWontKJa4GSPaZbZzZHoudSxHYgY7DtJw9YB2IojVjjZ1RjdiDIc3lK8LhsEGz4y2LEDgtWCxdelNOlULc0uYCA4Fx9tpDgZ/F6ob7ZqPruFxDHta9jszXCWkaEJ2cr5J0Z0pi8I1wloY4yLHJTceQ0aeWi6bet+Oae9h2O/dcR8inNdirPpQqlX2pXz6n19qj28G/8AhcD8QFopf2i0x7dCsP4PyJTlEdz3IcUYevNdE9csPiHZGCrmAmOzcvQ0nyAbieIIPmDcJTQDcygQqwkwYVhZ8LimVG5qb2vbxa4OHhI3WDrDjuyYCHlr5EARfxnbb0WMddRYuicZ2tJlQkd4TI+fAraFjBBWlVKzWxmcBJgSQJPATqU1A0XKqVSqVrNQUqJNTENaJLgBprvwVrWaj4ZR6fqtd+H2Q61zHHyXWp9bwGmWEukxBju7HxT+muj2vxdWWsJyg3J0tw8UdTqo28MZl1Bzukj0XlTnHg7fwZyanXAtkNaTO5MGPSxWNnWA55JcWakTO5McvVd13U1pE9m2eHaOQ/3NH4PSp71nKTMsTj0em6Zc94Zlc7TvWBtO3Jb8D1iAntCXHiTwnbjcJ7upbZ0M7xVE+8LLierNGi9geaoD83ezBzREWMDeVrkZuI1/TjTbPbLxIg5iYzTtARN6yfow15kDV28AW15pD+gMIQYrvB2MOt/o0XNd1e4Yml55x4fdV3IlYne6Oxhs8BzgXAFzASDB/wBOnvXp8B0lnOYnK2LNMgiCQZnXbZeM6EwzmubTpPc0usS0xMSZuvQHorE/59T1YfkuibRD3Op0n0xSYD+kEgi1/wAQB0B5rl9HdMFpcTeBAE3JPL3WVHo7FC/bP8SKen/5WPFmsKFSqX5sgLmlzWgDyAF7+9TOXYfh06/S7IfVq3c21OkDrUPssB4zE/yXO6Nw9RlUl7watSXVCLu0lwjQAHuheJGI4meR4nU+K0DFubBY4iQdDzH8lw+qT3OkdLs+s4isx1JwMEhrgJE7HWdF84Hts/6n/bcsPR2JqucQ1xkC4zC41Iub6aLaT32fx/7HLup5ROepGhyhoF5aGmH5gWHg6bfl5qpWjBH9Iz95vxC6PdEHpOjsJTr0Q4yCZbUYQDleLPYfA/Jc52C+yvbTqOJoPMU6pF6bj/hP/Z4FdWoewxAd/hYkgO4Nrgd138TRHiAulisOyox1N7Q5rgQ4HguNs6Y2YXdCjZw9P5pFToM/slB0din4ao3DV3Esd/7eqdx/lPP4htxXecqyZkkeXxLPsjqdWLh+g3GUm/muh0p1zyuDWxOUFx1DSY9YF4XN6+viiw/8wf7HLwbqp1v4rnLUaZ0UE0fR29dcr+8CQYuDaIIkjyRY3rkGtqMEhwIDTMyIEkERC+b1w4DOTMlZ61dxGYuJJG+sDRH1YOCPqXQ/SFKh2RALM7u+GHumWgNmTAvt58Vt6c6bwrgHlzXmnmDGZjGaYz2HL3r5NRxzjIkukc/jsteHwDnju16I/Zc9zI5Aub81a1JNcBij6Hhuk6TMKf0wLczxTaJb3ZB7wnvERC63RvWek1gFao0R95zhzseYAXybGUa9NgaXscxpJ7lVjhfWwMj0XO+1l7u9Bm1wLW25qszYn1LrL14wUt7MurvbMdm0gDNlMio8ZZ7u06rmN/tOqnLmoZIcCS1wcXNB0hwAErw4aFZAt7xGibZOx9RZ/aThHxmFWnxlk+9krznSPWF7yXsxVOZkAVMkxp3agavIQvWYToprqTHcWNOg4KJrJbitjDgsY8z2lRxvIDKgcJ3JykyrR9M4RtGmagDZkC44nkZVLi9LxlbnMr9L1KrhUdOY2P3ZjiPILVS6x4rQVIa20FrbrN2TdLDhZVTw7fxAjTKRbx4rz5S9KYeG6zYppcHVXEvJIkBwaNhpDfBezqPrO7A9tGdjnQ1sXhh3kHVeNdRYT90eEx6BLqUTbKbiR7Thqumnq48g42eow+CDsRWD3ucRkMzluWxeOQCnSWDbTNIguOaoBckjXmvMNfUa/NnMwRq6PGw1CXiX1X/4xaQZBDXkg7akLstdBgfVXUGfgb6KvstPUNb6L5x/xHE//ZdHAtnxvPFD/wAQxAMmtVd+yHENFhz+pKPsjYnW6CfOKb+87/yXuM2q+UYXG1mVQ9rIABiSCcxOtxwK7eC6QruBqVarg1ouRDc5I9nKAByVvWiyaxPV1q3bnIz2B7R4nh4T6+SzdMnPlwdKxqCah/BRmCT+0TYeJXja/T+KE9m5tNpBGUBrjqACJGoAUoY6o0P7xJqRnMgkxoMxuFy+qqzYntG9AtDcoc7KBAEN003C8h1j6tPoAPa4FlgQSJBJ1EgWSe3dM53z+84jhpKk/tO8oUT14yXBa2ENY1tteJ5p+bvN49//ALbkh2FaTMv9fiALoMXXyd83DW1HQN4pkrvDWg1SOUkzUwum5afAEH3la8C6Xs/eb/uC59Cpma134mgx43TaeLDDnIJDDmIGpAO3ouv2g+wpn0PpDDNq0nU3WDhqNQdWuHMGD5LJ0bj3vpOzR2tOW1BtnaJnwcId5rk4frnSfTL2sqZRPtBoNhPFYcP1lp1Htrsa9rKzTTqAxNiQx9jqDI8CuTnH06P09X0hh216Yp1QCHgaAy06hwM2IOhWDonpB9N/2XEGXgfoqm1Zg/8AMbhczo/ra17Q4B0AubBY0E5XFpvmPBY+k+sdLEOOHNF4LYc2qHDuOiQ5vwR9I778Ga8N/wDaFWDaDCbjtQP9D/yXjcK3O2Q4AcDr6L0T+mH1qQpVGjtaZl3BzQCM4HnfgueQDqwei5T1YqW6sVK0Kp0WixOYbg6e66ThKmR0tMEm++/NPOGZ+D3n80t2FZ+Dn7R/NK/qILiINP009ZmBldwmYDdQBtwAASegYdXYCJBm38JSnUGm5aZH7R/NCGhpzNa+bGWlwNhaIT/cJ9Go9P03hGChUIaNPS/Nede1pw+fKwOFTLIYxpIyTctAm6VWxhvLKpnUHMQfUrDUxIFvs7/SFlrfhlsWXIc6yvxD80ig+IIyzvaDPqkYitWzNLMOWtBMgmc3KdvJdvqgSOmCvedE1P8A09InTK0ephfNXHEGIpZTN7tNoPHx9y69DpLFhgphwDQIEhpPnbiolrRSGj0/WdoNB0iRIt/EOCi843F4gsy1KrnDk1g3n8Ki5vXiWmlyFm5Ig9KJP1oqDjOojZeZsm2N7Q8lbZ3KTJkQfrdEKngi2Fsbmm0ydd0stvyP1KNlWDz4qGpwvG2qRYIzT/JE+q7+gUpnj9RC0YamajoGvwCy3ButwujqLnuuYaBLnHYDVHj8eT3WNGRvszufxFPc11T9Dh25gPaI+8ebtAJ4ros6pyzv18rjrkGYCdpdr42XRQb2XBK9Z5N2IqGHBgdE8hzPNC/pCrvR9CF7Sp1WPZ0203tEe257JLhFssEBo9ePNAeqZ3qu/hY3kNDH9SBrMdFpSFNnjh0g8/4J8Zj5Kji3zak4/wAX8l7AdUAdcRUAt9wabmx0htQ+DOYVDqg204l+0y0iP1c6u27Q+ir4s2TPGvx1XaifMk/JBS7aq2rnAaAx4bYiS5jmgL246ltj9e4+A5E/j/Yf7kD+pwa4UzXcM5nMB+BrnOMl027roGrXHcJWnRt+z5yzEYkNDACAABZnDmhpNxJ2e4b2Oi+rs6jtH/yq2+7T8QRu3ledDIlTqU8TkxDTyqUQbzABLYOttNdpstg1wkVb8PnHSVGtLRSkNNMBw070uBtxiFjw2GrtAbOVoERrHpovotbqti2mQyjUH/Lc1pIg3io0jY7/ADWWrgGsg16WNpEH2g2jVZaD3gxtx47LOMn4bP1Hkeyd7QMA+00TZ+pIjjr6p2DBa5zgDLgLGNBpBXoftrGtLBUoYhmjmhv2evE2s4Q4jkfLZKbRo1PYrOpO2bWaY8qjR8lEtOfQKa7OY7OSHey5t2u3B+Y5LS3E5wXAAOHts/CdnN4sPu0TcT0XWaJLMw/Gwh7f9OnnC5mcghzSMw9I3a4btK4r/WSM65RqFc8vdwQms46NJ+EJZhwztFtHtNzTdwPFvApZrA7CPqyhwSe4rEa2sSNEJxZnQFVn46fVkLqg5eSKXRthhxWtj70H2i3j5JZeOA+fipb8kUA11fn70BxAO6W6k2Jj0slNpDndNDRoOIhL7VL7AcTzVGgOJTijIc2tGgVJWQjQx4qJxGh+c8CdrfNGRexlJFex4R4Jv2juzAB8PefekxZbNpP5aou0H5elvj7liq4kTrfe31um08Q3U6/KyANThYQRI14cRCrPIG31rKWaw2DfoeCWcV4Tw5AC8rCb8BRNSqKTHNLiCWyYEC5E8YC9I3A0sPRcazg1tswFi6TGUnYLw1HEOpuzOIDPu2aSCbkzAPqStI60ET3iJIJ/RNuRoSvVHSS3slqz2WF60YJjQGODWj7rR5Xv/NaT1vwf440A7ug4QvCf3uI0e7Un9W3U6nxVf3wOmd+hbHZt9k3I13XSv0nFnvj1wwkT2upNiNT3Zk+kn9kCwVjrlg/80nxAuNbxoS7WNBYLwB656/pH3yz3G/d9ka6BWOuzpntKk5i6crfaIjNrrCq/0cWe/b1zwdpqE3bPdFxOZ++5geAhC3rrhfxye4fZ37XtHb6GwHgvBDro4CM9SAC32W+y4y4a7qndd3f5lW+WbN+57G+2yBqR7/8Avnhdhe8dzdtU1G+4kHxWXEdZcE/WnMA5XGmCWgOzUzpoPZOxEcF4s9d6g7wqVtS6QW+0RBOupST12fEB1eIyxmaO7MxrpOyTVI99T614cWa2qIIENabEiwjjsBu0weKIdbKeuSuRr+rJtoddpj56Ar57U65PmS+tJj74vGh8kB64u41d/wDEG+uy1/oYs+kDrWNBRxBuB+qOupGmsX+pUHWp2ow2I0n9U7SYmV82/va87VD/ANThpstOC6bdVmJECYdUN5iRYc/cs5JcscJHuMR0z2lqnR1R+o71LhqLrk4jD03exgK9LS7HlovyJiPrkuG7HPjTyzHZLb0g46NHAgl35rn9Yeg4Ps7lBlamTkbid4mpRFp4xKrpHFYh9nYZrtbvdSzCf2muBXGdiX7NHmXRHjOqXRx5OobMc/mUPVg+QUKG0cLiG1M4Y0d27S8Q5p1YRJlHiMCQxrwA2xzNzgkHMYtrpF1lqY50kQBYRYT4gEXR4bGPLXBxkXkAATGUjbmpnhJbdDi0JzOG/iqknb6jRMNjIO+iMskbD4+mq8qQ0Lb9WUY8TfTn4SjLiAIF90nEPMwAS2NwG33G/NViNF1cSNOav7TYBZ6VEkkmAOSP7MD976iFqNRZrOm2ioPO8QrqtAEC49SsWKxEiAwi2okpUbCjb9oMqLl0sVA708tVFvmxo7L6I1ARUqYu3j8NJ58fJJqggkZtrX2R0nANBJ4yQJgHj5LUWkVXpiZAb4fD4pb6IgGSNLETI33hWXCD4mPSw+Cy/aI14f0iExRLGPq6WOszPhtyj3pWIxrW6HMddx6rDWxjnGNBHuWW66x0/TNnX6TrTSa46nKT5tXFdVXWxjZosH7n+wLilq6klGoUtzyiO6gHJUihZeeCgqck0stKrs7A8ZWtFC2mdTA8PcrL0ynQlC2iSVhsDtbaKSmswpny47pww319c0WgbMZJ8EdMlM7G191ppYWfrkhujWIYStOHruaQQI4H87Jr8LHkT8kZwxgqXJMVI7PRvSLX2NnT5Hx4LY+o2O64G/CDbe2q8tkII93itlDFPbY8YETtquMoLlF/VNUzttBaA4mduW3wMJD6sm4Bne3gsb8aSMugnTYGyYHjXTT8viueJyddDnAHjZHSbGccz8GLPTqA2nTmmU3WJkG2vkPyVw7/AOEuxtEgTqRw3PhzRBwPHlb4mVVKvaIEAzm+8ia+dx6HRc7KQL2ugkAwNSATvBuk9rlG/ObhMNQzcjxtdRw5ecJQGapVbazvIKm1bWgeKs1W8BbTwCrOCLNLktGI2s6TaSdI4p1HEDSIMXESfEc7qQLW92lkAObT2vQf1W6MBUDI4HiRtwhRGKloIdYnQA66x6KIp+jiwaz3OiYmwBJjkqMhoFiYBMcxpPJMOGJdlNzIA/lwRvw5GsaaCHR489PVNlPYytFpsl08CS4TAzSR5rQacfXwVZrz5/XuWUqIrcyPwNggp4WTewBt9cF18M4OMOMCwnUgSJtN4EqVaTQ45TIBhpIg6naUrUfYmepSsBGke4BYamCFhHr8V1BBGW4jx+auvh4APEGxB0J9oWRmwo4dXo1wtrK0UujxlkC++9l0g3SdBY+XHyTKwcLRHy4J+rYpHK+wzl0kGCPz2Ct3RWvKxXUPeIht9y3d0AE6ckqCTEn89byt9XwNGAYLaIkcEs9HxcDyXWYdc2l/eNQo7EGB3ojQmNALLKbNSMNLAe/4qVOiXATIFpmfTTmtAxWZ1jflotBYSLusOWnkjNoEcx2EEDQnWwtM8/FPoUWgXWkmQBlFpBI3vIJ+HkszaeYwJHMWS5Xyaw6tMTxVVCLbx5SioUTfgAbnSOZ2QVIGhB8CCPCQpo1BCkHbRBB0QPo725fMwjYM03F9t/RMptsZ3stYUZTSJMtE8Rqfr81oDW2Ea6k7fyQ1M7ZIbvGveJgXjwhUzFRlnXmCLbaqmmaqJ2IE34eY4LUKjXNhw2iwEggWPnuga3NpoNTGkq3RImPH4ypTHYUxhAsfEkC/8k4PJNiBPPfVWWggGRf8ztHJILQIDTP1vN1uTD+0jXz+vJWXg2ggEAj8vRY314sRExEfNGY46WP1yWqjVQ1rmXM8RHwS6lE7E3urptBNzHA7bJhgzl7viSS7mE7iIkj81BWN766o30jz89ABuhcRcWmJj4poxRceP1zVq+yEanW0Rw0JlRajDdXAcY+K14hga0AAXynNF7zN9lFFBa4OcdTyJCFg3+tVFEdnLsdh6QzDmD8FczE8/kFFEy6Kf+KArNhwHGQnVqhtpqNtohRRBPQbWiSItB9wsll0FvMhUoshCrEGDAByxa03dcjSbC6CswRO9/y+SiiXyU+S8K/McpiByvqN0zF4drSWjQExPJRRF7g+C+j8Ew1Q2IE3gxMtJ+IWTBAOmR96NTpPioorbF8DcZQDWsImXMk8zmjRHVxDjRpPJu4QRt3HFgMcYAlRRUh6ZjoVSCG7OEGeBdtw0CXVgB0ACNPJRRcyShUMzuSJ89VrouJvOtj5CQooujA1UBmdB3aT5xNkAojKD+95RcQoopexT4M85XW4FKxuoN9ONtFFFkHRTah9/usYWsssTJMFo8nNkqKIXZJGt+vCU9uDbI1vm35a+KiiLOiM1ZgA4zGvNHTYDHjGqiiSXyTbf8vBAzDgmJIzaxqooqKMj3loiePxUUUVox//2Q==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342900" y="-517525"/>
            <a:ext cx="26574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879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53" y="4708249"/>
            <a:ext cx="265747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66853" y="4221088"/>
            <a:ext cx="1707267" cy="487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LOPES</a:t>
            </a:r>
            <a:endParaRPr lang="en-US" b="1" dirty="0"/>
          </a:p>
        </p:txBody>
      </p:sp>
      <p:pic>
        <p:nvPicPr>
          <p:cNvPr id="118793" name="Picture 9" descr="http://www.ikp.kit.edu/tunka-rex/img/LogoForWebpageWithFrame.pn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737511"/>
            <a:ext cx="1377462" cy="64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5" name="Picture 11" descr="https://encrypted-tbn2.gstatic.com/images?q=tbn:ANd9GcRob32LEPGvKVtRxxj3969tieSp7bp9uWbSNDjopohuBF7QarG4Q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6" y="4427417"/>
            <a:ext cx="1513536" cy="141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7" name="Picture 13" descr="http://player.slideplayer.com/39/10852714/data/images/img1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00808"/>
            <a:ext cx="2172236" cy="163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80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25738"/>
            <a:ext cx="94297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290839" y="3322385"/>
            <a:ext cx="1707267" cy="487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TREND</a:t>
            </a:r>
            <a:endParaRPr lang="en-US" b="1" dirty="0"/>
          </a:p>
        </p:txBody>
      </p:sp>
      <p:pic>
        <p:nvPicPr>
          <p:cNvPr id="118802" name="Picture 18" descr="https://encrypted-tbn0.gstatic.com/images?q=tbn:ANd9GcQSpzQ2YjRBeOs61-xv5xwteE0yJBBjV-wTXJvIDUVON-AleueGvg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543" y="4235474"/>
            <a:ext cx="2005296" cy="150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285543" y="5737511"/>
            <a:ext cx="2005296" cy="487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CODALEMA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-27383"/>
            <a:ext cx="8228013" cy="115212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157752">
            <a:noAutofit/>
          </a:bodyPr>
          <a:lstStyle/>
          <a:p>
            <a:pPr algn="ct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Why do we see radio emission?</a:t>
            </a:r>
            <a:br>
              <a:rPr lang="en-AU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AU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Coherence over dimensions of the cascade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8510954" y="6447027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</a:rPr>
              <a:t> 7</a:t>
            </a:r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" name="Picture 7" descr="trafix15fe0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5832648" cy="5399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372200" y="1268760"/>
            <a:ext cx="2771800" cy="123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</a:pPr>
            <a:r>
              <a:rPr lang="de-DE" sz="2000" b="1" dirty="0"/>
              <a:t>J. </a:t>
            </a:r>
            <a:r>
              <a:rPr lang="de-DE" sz="2000" b="1" dirty="0" err="1"/>
              <a:t>Oehlschläger</a:t>
            </a:r>
            <a:r>
              <a:rPr lang="de-DE" sz="2000" b="1" dirty="0"/>
              <a:t> </a:t>
            </a:r>
            <a:r>
              <a:rPr lang="de-DE" sz="2000" b="1" dirty="0" err="1"/>
              <a:t>and</a:t>
            </a:r>
            <a:r>
              <a:rPr lang="de-DE" sz="2000" b="1" dirty="0"/>
              <a:t> </a:t>
            </a:r>
          </a:p>
          <a:p>
            <a:pPr eaLnBrk="1">
              <a:lnSpc>
                <a:spcPct val="93000"/>
              </a:lnSpc>
            </a:pPr>
            <a:r>
              <a:rPr lang="de-DE" sz="2000" b="1" dirty="0"/>
              <a:t>R. Engel: http://www-ik.fzk.de/corsika/movies/Movies.htm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8548497" y="6400272"/>
            <a:ext cx="609600" cy="383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02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rgbClr val="FFFFFF"/>
                </a:solidFill>
                <a:latin typeface="Verdana" pitchFamily="34" charset="0"/>
              </a:rPr>
              <a:t>8</a:t>
            </a:r>
          </a:p>
        </p:txBody>
      </p:sp>
      <p:pic>
        <p:nvPicPr>
          <p:cNvPr id="7171" name="Picture 7" descr="nchargedzx0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710565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643438" y="6170613"/>
            <a:ext cx="3673475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</a:pPr>
            <a:r>
              <a:rPr lang="de-DE" sz="1400"/>
              <a:t>J. Oehlschläger and </a:t>
            </a:r>
          </a:p>
          <a:p>
            <a:pPr eaLnBrk="1">
              <a:lnSpc>
                <a:spcPct val="93000"/>
              </a:lnSpc>
            </a:pPr>
            <a:r>
              <a:rPr lang="de-DE" sz="1400"/>
              <a:t>R. Engel: http://www-ik.fzk.de/corsika/movies/Movies.htm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chnisch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chnisch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sch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326</TotalTime>
  <Words>2044</Words>
  <Application>Microsoft Office PowerPoint</Application>
  <PresentationFormat>On-screen Show (4:3)</PresentationFormat>
  <Paragraphs>526</Paragraphs>
  <Slides>68</Slides>
  <Notes>39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Technisch</vt:lpstr>
      <vt:lpstr>1_Default Design</vt:lpstr>
      <vt:lpstr>Vergelijking</vt:lpstr>
      <vt:lpstr>Microsoft Equation 3.0</vt:lpstr>
      <vt:lpstr>PowerPoint Presentation</vt:lpstr>
      <vt:lpstr>Why do we study high energy cosmic rays and neutrinos?</vt:lpstr>
      <vt:lpstr>What do we need to find an answer to these questions?</vt:lpstr>
      <vt:lpstr>The cosmic-ray spectrum</vt:lpstr>
      <vt:lpstr>The cosmic-neutrino spectrum</vt:lpstr>
      <vt:lpstr>PowerPoint Presentation</vt:lpstr>
      <vt:lpstr>Can we use the Radio detection technique to measure air showers? YES!!</vt:lpstr>
      <vt:lpstr>Why do we see radio emission? Coherence over dimensions of the cascade</vt:lpstr>
      <vt:lpstr>PowerPoint Presentation</vt:lpstr>
      <vt:lpstr>PowerPoint Presentation</vt:lpstr>
      <vt:lpstr>Radio emission mechanisms: Geomagnetic radiation</vt:lpstr>
      <vt:lpstr>Radio emission mechanisms: Charge-excess emission</vt:lpstr>
      <vt:lpstr>Modelling: The Liénard-Wiechert potentials</vt:lpstr>
      <vt:lpstr>Retarded distance D(1)</vt:lpstr>
      <vt:lpstr>Retarded distance D(2)</vt:lpstr>
      <vt:lpstr>Retarded distance D(2)</vt:lpstr>
      <vt:lpstr>Retarded distance D(2)</vt:lpstr>
      <vt:lpstr>Retarded distance D(2)</vt:lpstr>
      <vt:lpstr>Retarded distance D(2)</vt:lpstr>
      <vt:lpstr>PowerPoint Presentation</vt:lpstr>
      <vt:lpstr>Data vs Simulation</vt:lpstr>
      <vt:lpstr>PowerPoint Presentation</vt:lpstr>
      <vt:lpstr>PowerPoint Presentation</vt:lpstr>
      <vt:lpstr>PowerPoint Presentation</vt:lpstr>
      <vt:lpstr>PowerPoint Presentation</vt:lpstr>
      <vt:lpstr>Radar scattering of a neutrino induced plasma</vt:lpstr>
      <vt:lpstr>RADAR scattering</vt:lpstr>
      <vt:lpstr>Modeling the radar scatter</vt:lpstr>
      <vt:lpstr>PowerPoint Presentation</vt:lpstr>
      <vt:lpstr>Sensitivity (Preliminary)</vt:lpstr>
      <vt:lpstr>PowerPoint Presentation</vt:lpstr>
      <vt:lpstr>Resolve the divergences:  Finite dimensions of the shower front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air to ice: Transition radiation and sudden appearance </vt:lpstr>
      <vt:lpstr>The cosmic ray air shower signal in Askaryan radio detectors</vt:lpstr>
      <vt:lpstr>PowerPoint Presentation</vt:lpstr>
      <vt:lpstr>Beam “sudden appearance” signal in radio beam test experiments </vt:lpstr>
      <vt:lpstr>Experimental setup</vt:lpstr>
      <vt:lpstr> Beam characteristics</vt:lpstr>
      <vt:lpstr>Sudden appearance energy density spectrum</vt:lpstr>
      <vt:lpstr>PowerPoint Presentation</vt:lpstr>
      <vt:lpstr>PowerPoint Presentation</vt:lpstr>
      <vt:lpstr>Radar scattering Air</vt:lpstr>
      <vt:lpstr>Radar scattering Ice</vt:lpstr>
      <vt:lpstr>Conclusions</vt:lpstr>
      <vt:lpstr>PowerPoint Presentation</vt:lpstr>
      <vt:lpstr>PowerPoint Presentation</vt:lpstr>
      <vt:lpstr>PowerPoint Presentation</vt:lpstr>
      <vt:lpstr>The Pierre Auger Observatory</vt:lpstr>
      <vt:lpstr>The Pierre Auger Observatory</vt:lpstr>
      <vt:lpstr>The Pierre Auger Observatory: Air shower detection</vt:lpstr>
      <vt:lpstr>The Pierre Auger Observatory: Latest results</vt:lpstr>
      <vt:lpstr>The Pierre Auger Observatory: Latest results</vt:lpstr>
      <vt:lpstr>The Pierre Auger Observatory: Latest results</vt:lpstr>
      <vt:lpstr>The Pierre Auger Observatory: Latest results</vt:lpstr>
      <vt:lpstr>The Pierre Auger Observatory: Latest results</vt:lpstr>
      <vt:lpstr>Acceleration mechanisms</vt:lpstr>
      <vt:lpstr>Cosmic Ray propagation</vt:lpstr>
      <vt:lpstr>Transport:  Magnetic Field containment</vt:lpstr>
      <vt:lpstr>The GZK cut-off</vt:lpstr>
      <vt:lpstr>The GZK cut-off, but also…..</vt:lpstr>
      <vt:lpstr>PowerPoint Presentation</vt:lpstr>
      <vt:lpstr>The cosmic-ray spectrum: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Gebruiker</dc:creator>
  <cp:lastModifiedBy>Krijn De Vries</cp:lastModifiedBy>
  <cp:revision>123</cp:revision>
  <dcterms:created xsi:type="dcterms:W3CDTF">2012-10-10T08:55:38Z</dcterms:created>
  <dcterms:modified xsi:type="dcterms:W3CDTF">2017-02-13T09:06:24Z</dcterms:modified>
</cp:coreProperties>
</file>