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7"/>
  </p:notesMasterIdLst>
  <p:handoutMasterIdLst>
    <p:handoutMasterId r:id="rId48"/>
  </p:handoutMasterIdLst>
  <p:sldIdLst>
    <p:sldId id="289" r:id="rId2"/>
    <p:sldId id="258" r:id="rId3"/>
    <p:sldId id="282" r:id="rId4"/>
    <p:sldId id="281" r:id="rId5"/>
    <p:sldId id="283" r:id="rId6"/>
    <p:sldId id="278" r:id="rId7"/>
    <p:sldId id="280" r:id="rId8"/>
    <p:sldId id="284" r:id="rId9"/>
    <p:sldId id="299" r:id="rId10"/>
    <p:sldId id="273" r:id="rId11"/>
    <p:sldId id="275" r:id="rId12"/>
    <p:sldId id="276" r:id="rId13"/>
    <p:sldId id="274" r:id="rId14"/>
    <p:sldId id="277" r:id="rId15"/>
    <p:sldId id="288" r:id="rId16"/>
    <p:sldId id="285" r:id="rId17"/>
    <p:sldId id="286" r:id="rId18"/>
    <p:sldId id="287" r:id="rId19"/>
    <p:sldId id="295" r:id="rId20"/>
    <p:sldId id="296" r:id="rId21"/>
    <p:sldId id="297" r:id="rId22"/>
    <p:sldId id="292" r:id="rId23"/>
    <p:sldId id="259" r:id="rId24"/>
    <p:sldId id="270" r:id="rId25"/>
    <p:sldId id="272" r:id="rId26"/>
    <p:sldId id="260" r:id="rId27"/>
    <p:sldId id="263" r:id="rId28"/>
    <p:sldId id="261" r:id="rId29"/>
    <p:sldId id="265" r:id="rId30"/>
    <p:sldId id="290" r:id="rId31"/>
    <p:sldId id="267" r:id="rId32"/>
    <p:sldId id="269" r:id="rId33"/>
    <p:sldId id="298" r:id="rId34"/>
    <p:sldId id="257" r:id="rId35"/>
    <p:sldId id="291" r:id="rId36"/>
    <p:sldId id="293" r:id="rId37"/>
    <p:sldId id="294" r:id="rId38"/>
    <p:sldId id="300" r:id="rId39"/>
    <p:sldId id="305" r:id="rId40"/>
    <p:sldId id="279" r:id="rId41"/>
    <p:sldId id="301" r:id="rId42"/>
    <p:sldId id="304" r:id="rId43"/>
    <p:sldId id="302" r:id="rId44"/>
    <p:sldId id="303" r:id="rId45"/>
    <p:sldId id="271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94" d="100"/>
          <a:sy n="94" d="100"/>
        </p:scale>
        <p:origin x="-120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handoutMaster" Target="handoutMasters/handout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Relationship Id="rId2" Type="http://schemas.openxmlformats.org/officeDocument/2006/relationships/image" Target="../media/image9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B6455-4D3F-AC46-8774-801E500A7DBC}" type="datetimeFigureOut">
              <a:rPr lang="en-US" smtClean="0"/>
              <a:t>21/04/17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15D2A8-A6D1-394D-9E2F-515811CCCD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9792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561C7D-74A1-694E-83C8-8929E2832A85}" type="datetimeFigureOut">
              <a:rPr lang="en-US" smtClean="0"/>
              <a:t>21/04/17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E281FC-5E21-B74E-8CE9-CFE66EEB1A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89233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21/04/17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RECFA public session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A9B-68E8-B044-8070-3CE459D7B43B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16"/>
          <p:cNvGrpSpPr/>
          <p:nvPr/>
        </p:nvGrpSpPr>
        <p:grpSpPr>
          <a:xfrm>
            <a:off x="284163" y="1906542"/>
            <a:ext cx="8576373" cy="141215"/>
            <a:chOff x="284163" y="1759424"/>
            <a:chExt cx="8576373" cy="141215"/>
          </a:xfrm>
        </p:grpSpPr>
        <p:sp>
          <p:nvSpPr>
            <p:cNvPr id="9" name="Rectangle 8"/>
            <p:cNvSpPr/>
            <p:nvPr/>
          </p:nvSpPr>
          <p:spPr>
            <a:xfrm>
              <a:off x="1883664" y="1763228"/>
              <a:ext cx="2743200" cy="137411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84163" y="1759424"/>
              <a:ext cx="1600200" cy="137411"/>
            </a:xfrm>
            <a:prstGeom prst="rect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341" y="449005"/>
            <a:ext cx="7808976" cy="1088136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marL="0" algn="l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205" y="1532427"/>
            <a:ext cx="7754112" cy="48463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Click to edit Master subtitle style</a:t>
            </a:r>
            <a:endParaRPr dirty="0"/>
          </a:p>
        </p:txBody>
      </p:sp>
      <p:sp>
        <p:nvSpPr>
          <p:cNvPr id="13" name="Rectangle 12"/>
          <p:cNvSpPr/>
          <p:nvPr/>
        </p:nvSpPr>
        <p:spPr>
          <a:xfrm>
            <a:off x="284163" y="6227064"/>
            <a:ext cx="8574087" cy="173736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1" y="1298762"/>
            <a:ext cx="4069080" cy="1162050"/>
          </a:xfrm>
          <a:noFill/>
        </p:spPr>
        <p:txBody>
          <a:bodyPr anchor="b">
            <a:noAutofit/>
          </a:bodyPr>
          <a:lstStyle>
            <a:lvl1pPr algn="ctr"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nl-B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567" y="914400"/>
            <a:ext cx="4069080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941" y="2456329"/>
            <a:ext cx="4069080" cy="318247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21/04/17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RECFA public session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A9B-68E8-B044-8070-3CE459D7B43B}" type="slidenum">
              <a:rPr lang="en-GB" smtClean="0"/>
              <a:t>‹#›</a:t>
            </a:fld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800600"/>
            <a:ext cx="8360242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199"/>
            <a:ext cx="8577072" cy="435254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BE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67338"/>
            <a:ext cx="8304213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21/04/17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RECFA public session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A9B-68E8-B044-8070-3CE459D7B43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284163" y="4280647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778189"/>
            <a:ext cx="8360242" cy="566738"/>
          </a:xfrm>
          <a:noFill/>
        </p:spPr>
        <p:txBody>
          <a:bodyPr anchor="b">
            <a:normAutofit/>
          </a:bodyPr>
          <a:lstStyle>
            <a:lvl1pPr algn="l">
              <a:defRPr sz="2800" b="0">
                <a:solidFill>
                  <a:schemeClr val="accent2"/>
                </a:solidFill>
              </a:defRPr>
            </a:lvl1pPr>
          </a:lstStyle>
          <a:p>
            <a:r>
              <a:rPr lang="nl-BE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200"/>
            <a:ext cx="8577072" cy="38221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BE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44927"/>
            <a:ext cx="8304213" cy="804862"/>
          </a:xfrm>
          <a:noFill/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21/04/17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RECFA public session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A9B-68E8-B044-8070-3CE459D7B43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914400"/>
            <a:ext cx="5195047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21/04/17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RECFA public session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A9B-68E8-B044-8070-3CE459D7B43B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284163" y="4267200"/>
            <a:ext cx="2743200" cy="212015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1" y="4953001"/>
            <a:ext cx="2472017" cy="124609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64" y="4419600"/>
            <a:ext cx="2475395" cy="510988"/>
          </a:xfrm>
          <a:noFill/>
        </p:spPr>
        <p:txBody>
          <a:bodyPr anchor="b">
            <a:norm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nl-BE" smtClean="0"/>
              <a:t>Click to edit Master title style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84164" y="594360"/>
            <a:ext cx="2743200" cy="36758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nl-BE" smtClean="0"/>
              <a:t>Drag picture to placeholder or click icon to add</a:t>
            </a:r>
            <a:endParaRPr/>
          </a:p>
        </p:txBody>
      </p:sp>
      <p:grpSp>
        <p:nvGrpSpPr>
          <p:cNvPr id="8" name="Group 14"/>
          <p:cNvGrpSpPr/>
          <p:nvPr/>
        </p:nvGrpSpPr>
        <p:grpSpPr>
          <a:xfrm>
            <a:off x="284163" y="461682"/>
            <a:ext cx="8576373" cy="137411"/>
            <a:chOff x="284163" y="1759424"/>
            <a:chExt cx="8576373" cy="137411"/>
          </a:xfrm>
        </p:grpSpPr>
        <p:sp>
          <p:nvSpPr>
            <p:cNvPr id="16" name="Rectangle 15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21013" y="4801575"/>
            <a:ext cx="583723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1661" y="4800600"/>
            <a:ext cx="5691651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21014" y="457199"/>
            <a:ext cx="5833872" cy="43525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BE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9805" y="5367338"/>
            <a:ext cx="5653507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21/04/17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RECFA public session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A9B-68E8-B044-8070-3CE459D7B43B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284164" y="457200"/>
            <a:ext cx="2736850" cy="290779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BE" smtClean="0"/>
              <a:t>Drag picture to placeholder or click icon to add</a:t>
            </a:r>
            <a:endParaRPr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284164" y="3364992"/>
            <a:ext cx="2736850" cy="289864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BE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2133600"/>
            <a:ext cx="8574087" cy="40132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21/04/17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RECFA public session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A9B-68E8-B044-8070-3CE459D7B43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5313882" y="2857535"/>
            <a:ext cx="5934615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5124" y="473075"/>
            <a:ext cx="969264" cy="5921375"/>
          </a:xfrm>
        </p:spPr>
        <p:txBody>
          <a:bodyPr vert="eaVert"/>
          <a:lstStyle>
            <a:lvl1pPr algn="l">
              <a:defRPr sz="3400"/>
            </a:lvl1pPr>
          </a:lstStyle>
          <a:p>
            <a:r>
              <a:rPr lang="nl-BE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457200"/>
            <a:ext cx="6497637" cy="5937250"/>
          </a:xfrm>
        </p:spPr>
        <p:txBody>
          <a:bodyPr vert="eaVert"/>
          <a:lstStyle>
            <a:lvl5pPr algn="l">
              <a:defRPr/>
            </a:lvl5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21/04/17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RECFA public session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A9B-68E8-B044-8070-3CE459D7B43B}" type="slidenum">
              <a:rPr lang="en-GB" smtClean="0"/>
              <a:t>‹#›</a:t>
            </a:fld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 rot="5400000">
            <a:off x="4658724" y="3355723"/>
            <a:ext cx="5934456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19244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28353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163" y="336072"/>
            <a:ext cx="8574087" cy="967840"/>
          </a:xfrm>
        </p:spPr>
        <p:txBody>
          <a:bodyPr/>
          <a:lstStyle/>
          <a:p>
            <a:r>
              <a:rPr lang="nl-B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699" y="1548948"/>
            <a:ext cx="8737382" cy="4965534"/>
          </a:xfrm>
        </p:spPr>
        <p:txBody>
          <a:bodyPr/>
          <a:lstStyle>
            <a:lvl1pPr marL="454025" indent="-454025">
              <a:buFont typeface="Wingdings" charset="2"/>
              <a:buChar char="Ø"/>
              <a:defRPr/>
            </a:lvl1pPr>
            <a:lvl2pPr marL="914400" indent="-457200">
              <a:buFont typeface="Wingdings" charset="2"/>
              <a:buChar char="Ø"/>
              <a:defRPr/>
            </a:lvl2pPr>
            <a:lvl3pPr marL="1260475" indent="-346075">
              <a:buFont typeface="Wingdings" charset="2"/>
              <a:buChar char="Ø"/>
              <a:defRPr/>
            </a:lvl3pPr>
            <a:lvl4pPr marL="1600200" indent="-339725">
              <a:buFont typeface="Wingdings" charset="2"/>
              <a:buChar char="Ø"/>
              <a:defRPr/>
            </a:lvl4pPr>
            <a:lvl5pPr marL="1939925" indent="-331788">
              <a:buFont typeface="Wingdings" charset="2"/>
              <a:buChar char="Ø"/>
              <a:defRPr/>
            </a:lvl5pPr>
          </a:lstStyle>
          <a:p>
            <a:pPr lvl="0"/>
            <a:r>
              <a:rPr lang="nl-BE" dirty="0" smtClean="0"/>
              <a:t>Click to edit Master text styles</a:t>
            </a:r>
          </a:p>
          <a:p>
            <a:pPr lvl="1"/>
            <a:r>
              <a:rPr lang="nl-BE" dirty="0" smtClean="0"/>
              <a:t>Second level</a:t>
            </a:r>
          </a:p>
          <a:p>
            <a:pPr lvl="2"/>
            <a:r>
              <a:rPr lang="nl-BE" dirty="0" smtClean="0"/>
              <a:t>Third level</a:t>
            </a:r>
          </a:p>
          <a:p>
            <a:pPr lvl="3"/>
            <a:r>
              <a:rPr lang="nl-BE" dirty="0" smtClean="0"/>
              <a:t>Fourth level</a:t>
            </a:r>
          </a:p>
          <a:p>
            <a:pPr lvl="4"/>
            <a:r>
              <a:rPr lang="nl-BE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94936" y="6514482"/>
            <a:ext cx="2133600" cy="365125"/>
          </a:xfrm>
        </p:spPr>
        <p:txBody>
          <a:bodyPr/>
          <a:lstStyle/>
          <a:p>
            <a:r>
              <a:rPr lang="nl-BE" smtClean="0"/>
              <a:t>21/04/17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9698" y="6514482"/>
            <a:ext cx="6124902" cy="365125"/>
          </a:xfrm>
        </p:spPr>
        <p:txBody>
          <a:bodyPr/>
          <a:lstStyle/>
          <a:p>
            <a:r>
              <a:rPr lang="en-US" smtClean="0"/>
              <a:t>RECFA public session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6459" y="-126963"/>
            <a:ext cx="630621" cy="359760"/>
          </a:xfrm>
        </p:spPr>
        <p:txBody>
          <a:bodyPr/>
          <a:lstStyle/>
          <a:p>
            <a:fld id="{F4E87A9B-68E8-B044-8070-3CE459D7B43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21/04/17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RECFA public session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A9B-68E8-B044-8070-3CE459D7B43B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2017058"/>
            <a:ext cx="8574087" cy="4377391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nl-BE" smtClean="0"/>
              <a:t>Drag picture to placeholder or click icon to add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20" y="1532965"/>
            <a:ext cx="7754284" cy="48409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Click to edit Master subtitle style</a:t>
            </a:r>
            <a:endParaRPr dirty="0"/>
          </a:p>
        </p:txBody>
      </p:sp>
      <p:grpSp>
        <p:nvGrpSpPr>
          <p:cNvPr id="7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11" name="Rectangle 10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633" y="444728"/>
            <a:ext cx="7810967" cy="1088237"/>
          </a:xfrm>
          <a:noFill/>
        </p:spPr>
        <p:txBody>
          <a:bodyPr bIns="45720" anchor="b" anchorCtr="0">
            <a:normAutofit/>
          </a:bodyPr>
          <a:lstStyle>
            <a:lvl1pPr algn="l">
              <a:lnSpc>
                <a:spcPts val="4600"/>
              </a:lnSpc>
              <a:defRPr/>
            </a:lvl1pPr>
          </a:lstStyle>
          <a:p>
            <a:r>
              <a:rPr lang="nl-BE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4814125"/>
            <a:ext cx="7772400" cy="1051560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488" y="5861304"/>
            <a:ext cx="7735824" cy="402336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</a:pPr>
            <a:r>
              <a:rPr lang="nl-B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21/04/17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RECFA public session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A9B-68E8-B044-8070-3CE459D7B43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443754"/>
            <a:ext cx="8574087" cy="437029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nl-BE" smtClean="0"/>
              <a:t>Drag picture to placeholder or click icon to add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21/04/17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RECFA public session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A9B-68E8-B044-8070-3CE459D7B43B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306" y="4814047"/>
            <a:ext cx="7772400" cy="1048871"/>
          </a:xfrm>
          <a:noFill/>
        </p:spPr>
        <p:txBody>
          <a:bodyPr anchor="b" anchorCtr="0">
            <a:normAutofit/>
          </a:bodyPr>
          <a:lstStyle>
            <a:lvl1pPr algn="l">
              <a:defRPr sz="4200" b="0" i="0" cap="none" baseline="0"/>
            </a:lvl1pPr>
          </a:lstStyle>
          <a:p>
            <a:r>
              <a:rPr lang="nl-BE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47" y="5862918"/>
            <a:ext cx="7732059" cy="40341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9" name="Group 8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412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21/04/17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RECFA public session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A9B-68E8-B044-8070-3CE459D7B43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" name="Group 10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2" name="Rectangle 11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412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412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9495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9495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21/04/17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RECFA public session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A9B-68E8-B044-8070-3CE459D7B43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7" name="Group 6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8" name="Rectangle 7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21/04/17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RECFA public session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A9B-68E8-B044-8070-3CE459D7B43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21/04/17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RECFA public session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A9B-68E8-B044-8070-3CE459D7B43B}" type="slidenum">
              <a:rPr lang="en-GB" smtClean="0"/>
              <a:t>‹#›</a:t>
            </a:fld>
            <a:endParaRPr lang="en-GB"/>
          </a:p>
        </p:txBody>
      </p:sp>
      <p:grpSp>
        <p:nvGrpSpPr>
          <p:cNvPr id="5" name="Group 4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6" name="Rectangle 5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7" name="Rectangle 6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1503" y="2133600"/>
            <a:ext cx="7076747" cy="399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4936" y="64370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nl-BE" smtClean="0"/>
              <a:t>21/04/17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698" y="6437032"/>
            <a:ext cx="6124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smtClean="0"/>
              <a:t>RECFA public session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6459" y="167347"/>
            <a:ext cx="630621" cy="359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F4E87A9B-68E8-B044-8070-3CE459D7B43B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4163" y="630382"/>
            <a:ext cx="8574087" cy="96784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smtClean="0"/>
              <a:t>Click to edit Master title style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/>
  <p:txStyles>
    <p:titleStyle>
      <a:lvl1pPr algn="r" defTabSz="914400" rtl="0" eaLnBrk="1" latinLnBrk="0" hangingPunct="1">
        <a:spcBef>
          <a:spcPct val="0"/>
        </a:spcBef>
        <a:buNone/>
        <a:defRPr sz="4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4025" indent="-454025" algn="l" defTabSz="914400" rtl="0" eaLnBrk="1" latinLnBrk="0" hangingPunct="1">
        <a:spcBef>
          <a:spcPts val="2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260475" indent="-346075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339725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939925" indent="-3317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tiff"/><Relationship Id="rId5" Type="http://schemas.openxmlformats.org/officeDocument/2006/relationships/image" Target="../media/image4.jpeg"/><Relationship Id="rId6" Type="http://schemas.openxmlformats.org/officeDocument/2006/relationships/image" Target="../media/image5.tiff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32.png"/><Relationship Id="rId7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jpeg"/><Relationship Id="rId5" Type="http://schemas.openxmlformats.org/officeDocument/2006/relationships/image" Target="../media/image43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3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6.png"/><Relationship Id="rId5" Type="http://schemas.openxmlformats.org/officeDocument/2006/relationships/image" Target="../media/image32.png"/><Relationship Id="rId6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32.png"/><Relationship Id="rId6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tiff"/><Relationship Id="rId3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4" Type="http://schemas.openxmlformats.org/officeDocument/2006/relationships/image" Target="../media/image56.png"/><Relationship Id="rId5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4" Type="http://schemas.openxmlformats.org/officeDocument/2006/relationships/image" Target="../media/image58.png"/><Relationship Id="rId5" Type="http://schemas.openxmlformats.org/officeDocument/2006/relationships/image" Target="../media/image56.png"/><Relationship Id="rId6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33.jpeg"/><Relationship Id="rId5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33.jpeg"/><Relationship Id="rId5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3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jpeg"/><Relationship Id="rId5" Type="http://schemas.openxmlformats.org/officeDocument/2006/relationships/image" Target="../media/image68.png"/><Relationship Id="rId6" Type="http://schemas.openxmlformats.org/officeDocument/2006/relationships/image" Target="../media/image33.jpeg"/><Relationship Id="rId7" Type="http://schemas.openxmlformats.org/officeDocument/2006/relationships/image" Target="../media/image36.png"/><Relationship Id="rId8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33.jpeg"/><Relationship Id="rId8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g"/><Relationship Id="rId3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4" Type="http://schemas.openxmlformats.org/officeDocument/2006/relationships/image" Target="../media/image9.jpeg"/><Relationship Id="rId5" Type="http://schemas.openxmlformats.org/officeDocument/2006/relationships/image" Target="../media/image76.png"/><Relationship Id="rId6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4" Type="http://schemas.openxmlformats.org/officeDocument/2006/relationships/image" Target="../media/image14.png"/><Relationship Id="rId5" Type="http://schemas.openxmlformats.org/officeDocument/2006/relationships/image" Target="../media/image82.jpg"/><Relationship Id="rId6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image" Target="../media/image1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89.w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90.wmf"/><Relationship Id="rId7" Type="http://schemas.openxmlformats.org/officeDocument/2006/relationships/image" Target="../media/image91.png"/><Relationship Id="rId8" Type="http://schemas.openxmlformats.org/officeDocument/2006/relationships/image" Target="../media/image33.jpeg"/><Relationship Id="rId9" Type="http://schemas.openxmlformats.org/officeDocument/2006/relationships/image" Target="../media/image35.jp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2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19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24.emf"/><Relationship Id="rId8" Type="http://schemas.openxmlformats.org/officeDocument/2006/relationships/image" Target="../media/image28.png"/><Relationship Id="rId9" Type="http://schemas.openxmlformats.org/officeDocument/2006/relationships/image" Target="../media/image1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8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jpeg"/><Relationship Id="rId8" Type="http://schemas.openxmlformats.org/officeDocument/2006/relationships/image" Target="../media/image34.jpeg"/><Relationship Id="rId9" Type="http://schemas.openxmlformats.org/officeDocument/2006/relationships/image" Target="../media/image35.jpg"/><Relationship Id="rId10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21/04/17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RECFA public session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A9B-68E8-B044-8070-3CE459D7B43B}" type="slidenum">
              <a:rPr lang="en-GB" smtClean="0"/>
              <a:t>1</a:t>
            </a:fld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R&amp;D activities in Belgium</a:t>
            </a:r>
            <a:endParaRPr lang="en-GB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G. De Lentdecker (ULB)</a:t>
            </a:r>
            <a:endParaRPr lang="en-GB" dirty="0"/>
          </a:p>
        </p:txBody>
      </p:sp>
      <p:pic>
        <p:nvPicPr>
          <p:cNvPr id="9" name="Picture 8" descr="SpecMAT-clos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154" y="3291257"/>
            <a:ext cx="728655" cy="5801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5314" y="4548926"/>
            <a:ext cx="2245455" cy="9811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0762" y="3832732"/>
            <a:ext cx="2544047" cy="1697356"/>
          </a:xfrm>
          <a:prstGeom prst="rect">
            <a:avLst/>
          </a:prstGeom>
        </p:spPr>
      </p:pic>
      <p:pic>
        <p:nvPicPr>
          <p:cNvPr id="12" name="Picture 6" descr="IMG_225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321" y="3468926"/>
            <a:ext cx="1618659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4603" y="2473021"/>
            <a:ext cx="1712227" cy="2129945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49543" y="2475764"/>
            <a:ext cx="1827304" cy="1370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lum/>
            <a:alphaModFix/>
          </a:blip>
          <a:srcRect l="4106" r="2788"/>
          <a:stretch/>
        </p:blipFill>
        <p:spPr>
          <a:xfrm>
            <a:off x="4499384" y="2453038"/>
            <a:ext cx="1136446" cy="990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/>
          <a:srcRect l="1391" t="12901" r="77028" b="61451"/>
          <a:stretch/>
        </p:blipFill>
        <p:spPr>
          <a:xfrm>
            <a:off x="3276847" y="2488479"/>
            <a:ext cx="1368709" cy="914731"/>
          </a:xfrm>
          <a:prstGeom prst="rect">
            <a:avLst/>
          </a:prstGeom>
        </p:spPr>
      </p:pic>
      <p:pic>
        <p:nvPicPr>
          <p:cNvPr id="17" name="Picture 6" descr="receiver_imag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768" y="4546829"/>
            <a:ext cx="2006061" cy="983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7145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CMS </a:t>
            </a:r>
            <a:r>
              <a:rPr lang="en-GB" dirty="0" err="1" smtClean="0"/>
              <a:t>Muon</a:t>
            </a:r>
            <a:r>
              <a:rPr lang="en-GB" dirty="0" smtClean="0"/>
              <a:t> system upgrade for HL-LHC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21/04/17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RECFA public session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A9B-68E8-B044-8070-3CE459D7B43B}" type="slidenum">
              <a:rPr lang="en-GB" smtClean="0"/>
              <a:t>10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4369" y="2281145"/>
            <a:ext cx="4869464" cy="3148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09563" y="5545708"/>
            <a:ext cx="3916362" cy="1092200"/>
          </a:xfrm>
          <a:prstGeom prst="rect">
            <a:avLst/>
          </a:prstGeom>
          <a:solidFill>
            <a:srgbClr val="33F0F0"/>
          </a:solidFill>
          <a:ln w="25400">
            <a:solidFill>
              <a:srgbClr val="1D24FF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nl-BE" sz="1300" b="1" u="sng" dirty="0">
                <a:latin typeface="+mj-lt"/>
                <a:cs typeface="Arial" pitchFamily="34" charset="0"/>
              </a:rPr>
              <a:t>Post LS2 2019 scenario</a:t>
            </a:r>
            <a:endParaRPr lang="nl-BE" sz="1300" b="1" dirty="0">
              <a:latin typeface="+mj-lt"/>
              <a:cs typeface="Arial" pitchFamily="34" charset="0"/>
            </a:endParaRPr>
          </a:p>
          <a:p>
            <a:pPr>
              <a:defRPr/>
            </a:pPr>
            <a:endParaRPr lang="nl-BE" sz="1300" b="1" dirty="0">
              <a:latin typeface="+mj-lt"/>
              <a:cs typeface="Arial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nl-BE" sz="1300" b="1" dirty="0">
                <a:latin typeface="+mj-lt"/>
                <a:cs typeface="Arial" pitchFamily="34" charset="0"/>
              </a:rPr>
              <a:t> GE1/1 GEM station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nl-BE" sz="1300" b="1" dirty="0">
                <a:latin typeface="+mj-lt"/>
                <a:cs typeface="Arial" pitchFamily="34" charset="0"/>
              </a:rPr>
              <a:t> Demonstrator </a:t>
            </a:r>
            <a:r>
              <a:rPr lang="nl-BE" sz="1300" b="1" dirty="0" smtClean="0">
                <a:latin typeface="+mj-lt"/>
                <a:cs typeface="Arial" pitchFamily="34" charset="0"/>
              </a:rPr>
              <a:t>installed 2016 EYETS </a:t>
            </a:r>
            <a:endParaRPr lang="nl-BE" sz="1300" b="1" dirty="0">
              <a:latin typeface="+mj-lt"/>
              <a:cs typeface="Arial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nl-BE" sz="1300" b="1" dirty="0">
                <a:latin typeface="+mj-lt"/>
                <a:cs typeface="Arial" pitchFamily="34" charset="0"/>
              </a:rPr>
              <a:t> Full installation approved for LHC LS2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0" y="5507608"/>
            <a:ext cx="4224338" cy="1092607"/>
          </a:xfrm>
          <a:prstGeom prst="rect">
            <a:avLst/>
          </a:prstGeom>
          <a:solidFill>
            <a:srgbClr val="F38E7E"/>
          </a:solidFill>
          <a:ln w="25400">
            <a:solidFill>
              <a:srgbClr val="FF000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nl-BE" sz="1300" b="1" u="sng" dirty="0">
                <a:latin typeface="+mj-lt"/>
                <a:cs typeface="Arial" pitchFamily="34" charset="0"/>
              </a:rPr>
              <a:t>Post LS3 2023 scenario</a:t>
            </a:r>
            <a:endParaRPr lang="nl-BE" sz="1300" b="1" dirty="0">
              <a:latin typeface="+mj-lt"/>
              <a:cs typeface="Arial" pitchFamily="34" charset="0"/>
            </a:endParaRPr>
          </a:p>
          <a:p>
            <a:pPr>
              <a:defRPr/>
            </a:pPr>
            <a:endParaRPr lang="nl-BE" sz="1300" b="1" dirty="0">
              <a:latin typeface="+mj-lt"/>
              <a:cs typeface="Arial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nl-BE" sz="1300" b="1" dirty="0">
                <a:latin typeface="+mj-lt"/>
                <a:cs typeface="Arial" pitchFamily="34" charset="0"/>
              </a:rPr>
              <a:t> ME0 </a:t>
            </a:r>
            <a:r>
              <a:rPr lang="nl-BE" sz="1300" b="1" dirty="0" smtClean="0">
                <a:latin typeface="+mj-lt"/>
                <a:cs typeface="Arial" pitchFamily="34" charset="0"/>
              </a:rPr>
              <a:t>GEM station: </a:t>
            </a:r>
            <a:endParaRPr lang="nl-BE" sz="1300" b="1" dirty="0">
              <a:latin typeface="+mj-lt"/>
              <a:cs typeface="Arial" pitchFamily="34" charset="0"/>
            </a:endParaRPr>
          </a:p>
          <a:p>
            <a:pPr lvl="1">
              <a:buFont typeface="Arial" pitchFamily="34" charset="0"/>
              <a:buChar char="•"/>
              <a:defRPr/>
            </a:pPr>
            <a:r>
              <a:rPr lang="nl-BE" sz="1300" b="1" dirty="0">
                <a:latin typeface="+mj-lt"/>
                <a:cs typeface="Arial" pitchFamily="34" charset="0"/>
              </a:rPr>
              <a:t> extending coverage up to |</a:t>
            </a:r>
            <a:r>
              <a:rPr lang="el-GR" sz="1300" b="1" dirty="0">
                <a:latin typeface="+mj-lt"/>
                <a:cs typeface="Arial" pitchFamily="34" charset="0"/>
              </a:rPr>
              <a:t>η</a:t>
            </a:r>
            <a:r>
              <a:rPr lang="nl-BE" sz="1300" b="1" dirty="0" smtClean="0">
                <a:latin typeface="+mj-lt"/>
                <a:cs typeface="Arial" pitchFamily="34" charset="0"/>
              </a:rPr>
              <a:t>|=3.8</a:t>
            </a:r>
            <a:endParaRPr lang="nl-BE" sz="1300" b="1" dirty="0">
              <a:latin typeface="+mj-lt"/>
              <a:cs typeface="Arial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nl-BE" sz="1300" b="1" dirty="0">
                <a:latin typeface="+mj-lt"/>
                <a:cs typeface="Arial" pitchFamily="34" charset="0"/>
              </a:rPr>
              <a:t> GE2/1 GEM station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8888" y="3434333"/>
            <a:ext cx="2535237" cy="892175"/>
          </a:xfrm>
          <a:prstGeom prst="rect">
            <a:avLst/>
          </a:prstGeom>
          <a:solidFill>
            <a:srgbClr val="EA8978"/>
          </a:solidFill>
          <a:ln w="25400">
            <a:solidFill>
              <a:srgbClr val="FF000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nl-BE" sz="1300" b="1" u="sng" dirty="0">
                <a:latin typeface="+mj-lt"/>
                <a:cs typeface="Arial" pitchFamily="34" charset="0"/>
              </a:rPr>
              <a:t>Post LS3 2023 scenario</a:t>
            </a:r>
            <a:endParaRPr lang="nl-BE" sz="1300" b="1" dirty="0">
              <a:latin typeface="+mj-lt"/>
              <a:cs typeface="Arial" pitchFamily="34" charset="0"/>
            </a:endParaRPr>
          </a:p>
          <a:p>
            <a:pPr>
              <a:defRPr/>
            </a:pPr>
            <a:endParaRPr lang="nl-BE" sz="1300" b="1" dirty="0">
              <a:latin typeface="+mj-lt"/>
              <a:cs typeface="Arial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nl-BE" sz="1300" b="1" dirty="0">
                <a:latin typeface="+mj-lt"/>
                <a:cs typeface="Arial" pitchFamily="34" charset="0"/>
              </a:rPr>
              <a:t> RE3-4/1, new generation of RPCs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036081" y="4597366"/>
            <a:ext cx="587735" cy="948342"/>
          </a:xfrm>
          <a:prstGeom prst="straightConnector1">
            <a:avLst/>
          </a:prstGeom>
          <a:ln w="25400">
            <a:solidFill>
              <a:srgbClr val="1D24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9" idx="0"/>
          </p:cNvCxnSpPr>
          <p:nvPr/>
        </p:nvCxnSpPr>
        <p:spPr>
          <a:xfrm flipH="1" flipV="1">
            <a:off x="2781245" y="4985728"/>
            <a:ext cx="3902924" cy="52188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0"/>
          </p:cNvCxnSpPr>
          <p:nvPr/>
        </p:nvCxnSpPr>
        <p:spPr>
          <a:xfrm flipH="1" flipV="1">
            <a:off x="3652352" y="4492403"/>
            <a:ext cx="3031817" cy="101520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0" idx="1"/>
          </p:cNvCxnSpPr>
          <p:nvPr/>
        </p:nvCxnSpPr>
        <p:spPr>
          <a:xfrm flipH="1">
            <a:off x="4481478" y="3880421"/>
            <a:ext cx="1857410" cy="33907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22"/>
          <p:cNvSpPr txBox="1">
            <a:spLocks noChangeArrowheads="1"/>
          </p:cNvSpPr>
          <p:nvPr/>
        </p:nvSpPr>
        <p:spPr bwMode="auto">
          <a:xfrm>
            <a:off x="5729723" y="2142108"/>
            <a:ext cx="29210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BE" sz="1300" b="1" dirty="0"/>
          </a:p>
          <a:p>
            <a:pPr>
              <a:buFont typeface="Wingdings" pitchFamily="2" charset="2"/>
              <a:buChar char="q"/>
            </a:pPr>
            <a:r>
              <a:rPr lang="nl-BE" sz="1300" b="1" dirty="0"/>
              <a:t> GE1/1 Technical Design Report </a:t>
            </a:r>
          </a:p>
          <a:p>
            <a:pPr>
              <a:buFont typeface="Wingdings" pitchFamily="2" charset="2"/>
              <a:buChar char="q"/>
            </a:pPr>
            <a:r>
              <a:rPr lang="nl-BE" sz="1300" b="1" dirty="0"/>
              <a:t> Muon Phase-2 Technical Proposal</a:t>
            </a:r>
          </a:p>
          <a:p>
            <a:pPr>
              <a:buFont typeface="Wingdings" pitchFamily="2" charset="2"/>
              <a:buChar char="q"/>
            </a:pPr>
            <a:r>
              <a:rPr lang="nl-BE" sz="1300" b="1" dirty="0"/>
              <a:t> </a:t>
            </a:r>
            <a:r>
              <a:rPr lang="nl-BE" sz="1300" b="1" dirty="0">
                <a:solidFill>
                  <a:srgbClr val="FF0000"/>
                </a:solidFill>
              </a:rPr>
              <a:t>Muon TDR </a:t>
            </a:r>
            <a:r>
              <a:rPr lang="nl-BE" sz="1300" b="1" i="1" dirty="0">
                <a:solidFill>
                  <a:srgbClr val="FF0000"/>
                </a:solidFill>
              </a:rPr>
              <a:t>to be submitted to LHCC in Sept. 2017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199699" y="1548948"/>
            <a:ext cx="8737382" cy="655269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To increase </a:t>
            </a:r>
            <a:r>
              <a:rPr lang="en-GB" dirty="0" err="1" smtClean="0"/>
              <a:t>muon</a:t>
            </a:r>
            <a:r>
              <a:rPr lang="en-GB" dirty="0" smtClean="0"/>
              <a:t> system redundancy, improve tracking and triggering, recover CSC inefficiencies at trigger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0500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Triple-GEM detectors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2000" dirty="0" smtClean="0"/>
              <a:t>CMS-GEM project initiated in 2009 by CERN &amp; U</a:t>
            </a:r>
            <a:r>
              <a:rPr lang="en-US" sz="2000" dirty="0"/>
              <a:t>G</a:t>
            </a:r>
            <a:r>
              <a:rPr lang="en-GB" sz="2000" dirty="0" err="1" smtClean="0"/>
              <a:t>ent</a:t>
            </a:r>
            <a:endParaRPr lang="en-GB" sz="2000" dirty="0" smtClean="0"/>
          </a:p>
          <a:p>
            <a:pPr lvl="1"/>
            <a:r>
              <a:rPr lang="en-GB" sz="2000" dirty="0" smtClean="0"/>
              <a:t>Leader of the CMS Triple-GEM detector R&amp;D</a:t>
            </a:r>
          </a:p>
          <a:p>
            <a:pPr lvl="1"/>
            <a:r>
              <a:rPr lang="en-GB" sz="2000" dirty="0" smtClean="0"/>
              <a:t>One of the CMS </a:t>
            </a:r>
            <a:r>
              <a:rPr lang="en-GB" sz="2000" dirty="0"/>
              <a:t>Triple-GEM detector </a:t>
            </a:r>
            <a:r>
              <a:rPr lang="en-GB" sz="2000" dirty="0" smtClean="0"/>
              <a:t>site</a:t>
            </a:r>
          </a:p>
          <a:p>
            <a:pPr lvl="1"/>
            <a:r>
              <a:rPr lang="en-GB" sz="2000" dirty="0" smtClean="0"/>
              <a:t>Close collaboration with RD51 @ CERN</a:t>
            </a:r>
          </a:p>
          <a:p>
            <a:pPr lvl="1"/>
            <a:endParaRPr lang="en-GB" sz="2000" dirty="0"/>
          </a:p>
          <a:p>
            <a:pPr lvl="1"/>
            <a:endParaRPr lang="en-GB" sz="2000" dirty="0" smtClean="0"/>
          </a:p>
          <a:p>
            <a:pPr lvl="1"/>
            <a:endParaRPr lang="en-GB" sz="2000" dirty="0"/>
          </a:p>
          <a:p>
            <a:pPr lvl="1"/>
            <a:endParaRPr lang="en-GB" sz="2000" dirty="0" smtClean="0"/>
          </a:p>
          <a:p>
            <a:r>
              <a:rPr lang="en-GB" sz="2000" dirty="0" smtClean="0"/>
              <a:t>ULB joined the project in 2011</a:t>
            </a:r>
          </a:p>
          <a:p>
            <a:pPr lvl="1"/>
            <a:r>
              <a:rPr lang="en-GB" sz="2000" dirty="0" smtClean="0"/>
              <a:t>Leader of the </a:t>
            </a:r>
            <a:r>
              <a:rPr lang="en-GB" sz="2000" dirty="0"/>
              <a:t>CMS Triple-GEM detector </a:t>
            </a:r>
            <a:r>
              <a:rPr lang="en-GB" sz="2000" dirty="0" smtClean="0"/>
              <a:t>electronics</a:t>
            </a:r>
          </a:p>
          <a:p>
            <a:r>
              <a:rPr lang="en-GB" sz="2000" dirty="0" smtClean="0"/>
              <a:t>Project approved for installation in LS2 (2019-2020)</a:t>
            </a:r>
          </a:p>
          <a:p>
            <a:r>
              <a:rPr lang="en-GB" sz="2000" dirty="0" smtClean="0"/>
              <a:t>Pilot installation of 10 detectors in CMS recently completed </a:t>
            </a:r>
            <a:endParaRPr lang="en-GB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21/04/17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RECFA public session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A9B-68E8-B044-8070-3CE459D7B43B}" type="slidenum">
              <a:rPr lang="en-GB" smtClean="0"/>
              <a:t>11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b="16633"/>
          <a:stretch/>
        </p:blipFill>
        <p:spPr bwMode="auto">
          <a:xfrm>
            <a:off x="822600" y="2877527"/>
            <a:ext cx="3963241" cy="1667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IMG_225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464161"/>
            <a:ext cx="1618659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68089" y="4733817"/>
            <a:ext cx="2128835" cy="19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71696" y="2733094"/>
            <a:ext cx="3556840" cy="2000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8135949" y="1464161"/>
            <a:ext cx="792587" cy="68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logo_ULB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949" y="2148086"/>
            <a:ext cx="585008" cy="58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001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</a:t>
            </a:r>
            <a:r>
              <a:rPr lang="en-GB" dirty="0" err="1" smtClean="0"/>
              <a:t>ew</a:t>
            </a:r>
            <a:r>
              <a:rPr lang="en-GB" dirty="0" smtClean="0"/>
              <a:t> CMS </a:t>
            </a:r>
            <a:r>
              <a:rPr lang="en-GB" dirty="0" err="1" smtClean="0"/>
              <a:t>Muon</a:t>
            </a:r>
            <a:r>
              <a:rPr lang="en-GB" dirty="0" smtClean="0"/>
              <a:t> Tagger (ME0)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770" y="3993800"/>
            <a:ext cx="8741766" cy="1797064"/>
          </a:xfrm>
        </p:spPr>
        <p:txBody>
          <a:bodyPr>
            <a:normAutofit/>
          </a:bodyPr>
          <a:lstStyle/>
          <a:p>
            <a:pPr>
              <a:lnSpc>
                <a:spcPct val="50000"/>
              </a:lnSpc>
            </a:pPr>
            <a:r>
              <a:rPr lang="en-GB" sz="1800" dirty="0" smtClean="0"/>
              <a:t>Compact GEM stacks: 2 triple-GEM detectors back-to-back in common gas volume</a:t>
            </a:r>
          </a:p>
          <a:p>
            <a:pPr>
              <a:lnSpc>
                <a:spcPct val="50000"/>
              </a:lnSpc>
            </a:pPr>
            <a:r>
              <a:rPr lang="en-GB" sz="1800" dirty="0" smtClean="0"/>
              <a:t>Lab tests of first prototypes and SPS beam tests at CERN by </a:t>
            </a:r>
            <a:r>
              <a:rPr lang="en-GB" sz="1800" dirty="0" err="1" smtClean="0"/>
              <a:t>UGent</a:t>
            </a:r>
            <a:endParaRPr lang="en-GB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21/04/17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RECFA public session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A9B-68E8-B044-8070-3CE459D7B43B}" type="slidenum">
              <a:rPr lang="en-GB" smtClean="0"/>
              <a:t>12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53149"/>
            <a:ext cx="3799286" cy="2456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2649" t="35961" r="51932" b="3751"/>
          <a:stretch/>
        </p:blipFill>
        <p:spPr bwMode="auto">
          <a:xfrm>
            <a:off x="3799286" y="1658411"/>
            <a:ext cx="1994101" cy="236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 flipH="1">
            <a:off x="1721224" y="2022582"/>
            <a:ext cx="3006767" cy="148317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86808" y="1674417"/>
            <a:ext cx="3257191" cy="183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37956" y="4707320"/>
            <a:ext cx="3980069" cy="215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8351413" y="3510839"/>
            <a:ext cx="792587" cy="68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25248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High rate capable RPC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860" y="1433489"/>
            <a:ext cx="8847220" cy="496553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Basic requirements </a:t>
            </a:r>
            <a:r>
              <a:rPr lang="en-US" dirty="0" smtClean="0"/>
              <a:t>compared </a:t>
            </a:r>
            <a:r>
              <a:rPr lang="en-US" dirty="0"/>
              <a:t>to </a:t>
            </a:r>
            <a:r>
              <a:rPr lang="en-US" dirty="0" smtClean="0"/>
              <a:t>standard (</a:t>
            </a:r>
            <a:r>
              <a:rPr lang="en-US" dirty="0" err="1" smtClean="0"/>
              <a:t>bakelite</a:t>
            </a:r>
            <a:r>
              <a:rPr lang="en-US" dirty="0" smtClean="0"/>
              <a:t>) </a:t>
            </a:r>
          </a:p>
          <a:p>
            <a:pPr lvl="1"/>
            <a:r>
              <a:rPr lang="en-US" dirty="0" smtClean="0"/>
              <a:t>increased </a:t>
            </a:r>
            <a:r>
              <a:rPr lang="en-US" dirty="0"/>
              <a:t>rate capability, i.e. O(2kHz/cm</a:t>
            </a:r>
            <a:r>
              <a:rPr lang="en-US" baseline="30000" dirty="0"/>
              <a:t>2</a:t>
            </a:r>
            <a:r>
              <a:rPr lang="en-US" dirty="0"/>
              <a:t>); </a:t>
            </a:r>
            <a:endParaRPr lang="en-US" dirty="0" smtClean="0"/>
          </a:p>
          <a:p>
            <a:pPr lvl="1"/>
            <a:r>
              <a:rPr lang="en-US" dirty="0" smtClean="0"/>
              <a:t>sufficient </a:t>
            </a:r>
            <a:r>
              <a:rPr lang="en-US" dirty="0"/>
              <a:t>aging tolerance, i.e. O(2C/cm</a:t>
            </a:r>
            <a:r>
              <a:rPr lang="en-US" baseline="30000" dirty="0"/>
              <a:t>2</a:t>
            </a:r>
            <a:r>
              <a:rPr lang="en-US" dirty="0"/>
              <a:t>)</a:t>
            </a:r>
            <a:r>
              <a:rPr lang="en-US" dirty="0" smtClean="0"/>
              <a:t>;</a:t>
            </a:r>
          </a:p>
          <a:p>
            <a:pPr lvl="1"/>
            <a:r>
              <a:rPr lang="en-US" baseline="30000" dirty="0" smtClean="0"/>
              <a:t> </a:t>
            </a:r>
            <a:r>
              <a:rPr lang="en-US" dirty="0"/>
              <a:t>improved space resolution for tracking; </a:t>
            </a:r>
            <a:endParaRPr lang="en-US" dirty="0" smtClean="0"/>
          </a:p>
          <a:p>
            <a:pPr lvl="1"/>
            <a:r>
              <a:rPr lang="en-US" dirty="0" smtClean="0"/>
              <a:t>new </a:t>
            </a:r>
            <a:r>
              <a:rPr lang="en-US" dirty="0"/>
              <a:t>front-end electronics</a:t>
            </a:r>
          </a:p>
          <a:p>
            <a:r>
              <a:rPr lang="en-US" dirty="0" smtClean="0"/>
              <a:t>R&amp;D :</a:t>
            </a:r>
          </a:p>
          <a:p>
            <a:pPr lvl="1"/>
            <a:r>
              <a:rPr lang="en-US" dirty="0" smtClean="0"/>
              <a:t>low</a:t>
            </a:r>
            <a:r>
              <a:rPr lang="en-US" dirty="0"/>
              <a:t>-resistivity electrode material </a:t>
            </a:r>
            <a:r>
              <a:rPr lang="en-US" dirty="0" smtClean="0"/>
              <a:t>like semi</a:t>
            </a:r>
            <a:r>
              <a:rPr lang="en-US" dirty="0"/>
              <a:t>-conductive glass </a:t>
            </a:r>
          </a:p>
          <a:p>
            <a:pPr lvl="2"/>
            <a:r>
              <a:rPr lang="en-US" sz="1700" dirty="0" smtClean="0"/>
              <a:t>vanadium </a:t>
            </a:r>
            <a:r>
              <a:rPr lang="en-US" sz="1700" dirty="0"/>
              <a:t>based glass, </a:t>
            </a:r>
            <a:r>
              <a:rPr lang="en-US" sz="1700" dirty="0" smtClean="0"/>
              <a:t> tunable </a:t>
            </a:r>
            <a:r>
              <a:rPr lang="en-US" sz="1700" dirty="0"/>
              <a:t>bulk resistivity 10</a:t>
            </a:r>
            <a:r>
              <a:rPr lang="en-US" sz="1700" baseline="30000" dirty="0"/>
              <a:t>8-10</a:t>
            </a:r>
            <a:r>
              <a:rPr lang="en-US" sz="1700" dirty="0">
                <a:sym typeface="Symbol"/>
              </a:rPr>
              <a:t>cm; relatively inexpensive, </a:t>
            </a:r>
          </a:p>
          <a:p>
            <a:pPr marL="1260475" lvl="3" indent="0">
              <a:buNone/>
            </a:pPr>
            <a:r>
              <a:rPr lang="en-US" sz="1700" dirty="0" smtClean="0">
                <a:sym typeface="Symbol"/>
              </a:rPr>
              <a:t>industrial </a:t>
            </a:r>
            <a:r>
              <a:rPr lang="en-US" sz="1700" dirty="0">
                <a:sym typeface="Symbol"/>
              </a:rPr>
              <a:t>production </a:t>
            </a:r>
            <a:r>
              <a:rPr lang="en-US" sz="1700" dirty="0" smtClean="0">
                <a:sym typeface="Symbol"/>
              </a:rPr>
              <a:t>possible</a:t>
            </a:r>
            <a:endParaRPr lang="en-US" dirty="0"/>
          </a:p>
          <a:p>
            <a:pPr lvl="1"/>
            <a:r>
              <a:rPr lang="en-US" dirty="0" smtClean="0"/>
              <a:t>new </a:t>
            </a:r>
            <a:r>
              <a:rPr lang="en-US" dirty="0"/>
              <a:t>geometries </a:t>
            </a:r>
            <a:endParaRPr lang="en-US" dirty="0" smtClean="0"/>
          </a:p>
          <a:p>
            <a:pPr lvl="2"/>
            <a:r>
              <a:rPr lang="en-US" dirty="0" smtClean="0"/>
              <a:t>thinner </a:t>
            </a:r>
            <a:r>
              <a:rPr lang="en-US" dirty="0"/>
              <a:t>electrodes and gas gaps, multi-gap </a:t>
            </a:r>
            <a:r>
              <a:rPr lang="en-US" dirty="0" smtClean="0"/>
              <a:t>structures, </a:t>
            </a:r>
          </a:p>
          <a:p>
            <a:pPr lvl="1"/>
            <a:r>
              <a:rPr lang="en-US" dirty="0" smtClean="0"/>
              <a:t>New electronics</a:t>
            </a:r>
          </a:p>
          <a:p>
            <a:pPr lvl="2"/>
            <a:r>
              <a:rPr lang="en-US" dirty="0" smtClean="0"/>
              <a:t>more </a:t>
            </a:r>
            <a:r>
              <a:rPr lang="en-US" dirty="0"/>
              <a:t>sensitive, low noise front-end electronics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21/04/17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RECFA public session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A9B-68E8-B044-8070-3CE459D7B43B}" type="slidenum">
              <a:rPr lang="en-GB" smtClean="0"/>
              <a:t>13</a:t>
            </a:fld>
            <a:endParaRPr lang="en-GB"/>
          </a:p>
        </p:txBody>
      </p:sp>
      <p:pic>
        <p:nvPicPr>
          <p:cNvPr id="7" name="Picture 6" descr="20170410_1733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77203" y="4437205"/>
            <a:ext cx="1969716" cy="2420795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135949" y="1464161"/>
            <a:ext cx="792587" cy="68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1633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CALICE Semi-Digital HCAL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699" y="1367506"/>
            <a:ext cx="8737382" cy="1342809"/>
          </a:xfrm>
        </p:spPr>
        <p:txBody>
          <a:bodyPr>
            <a:normAutofit fontScale="92500" lnSpcReduction="10000"/>
          </a:bodyPr>
          <a:lstStyle/>
          <a:p>
            <a:r>
              <a:rPr lang="en-GB" sz="1800" dirty="0" smtClean="0"/>
              <a:t>Semi-digital HCAL based on glass RPCs</a:t>
            </a:r>
          </a:p>
          <a:p>
            <a:pPr lvl="1"/>
            <a:r>
              <a:rPr lang="en-US" sz="1600" dirty="0" smtClean="0"/>
              <a:t>A</a:t>
            </a:r>
            <a:r>
              <a:rPr lang="en-GB" sz="1600" dirty="0" err="1" smtClean="0"/>
              <a:t>nalogue</a:t>
            </a:r>
            <a:r>
              <a:rPr lang="en-GB" sz="1600" dirty="0" smtClean="0"/>
              <a:t> energy measurements replaced by simple hit counting</a:t>
            </a:r>
          </a:p>
          <a:p>
            <a:r>
              <a:rPr lang="en-US" sz="1800" dirty="0"/>
              <a:t>V</a:t>
            </a:r>
            <a:r>
              <a:rPr lang="en-US" sz="1800" dirty="0">
                <a:solidFill>
                  <a:schemeClr val="tx1"/>
                </a:solidFill>
              </a:rPr>
              <a:t>ery compact 1m</a:t>
            </a:r>
            <a:r>
              <a:rPr lang="en-US" sz="1800" baseline="30000" dirty="0">
                <a:solidFill>
                  <a:schemeClr val="tx1"/>
                </a:solidFill>
              </a:rPr>
              <a:t>2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gRPC</a:t>
            </a:r>
            <a:r>
              <a:rPr lang="en-US" sz="1800" dirty="0">
                <a:solidFill>
                  <a:schemeClr val="tx1"/>
                </a:solidFill>
              </a:rPr>
              <a:t> design (6mm) with embedded FE electronics, used for 1m</a:t>
            </a:r>
            <a:r>
              <a:rPr lang="en-US" sz="1800" baseline="30000" dirty="0">
                <a:solidFill>
                  <a:schemeClr val="tx1"/>
                </a:solidFill>
              </a:rPr>
              <a:t>3</a:t>
            </a:r>
            <a:r>
              <a:rPr lang="en-US" sz="1800" dirty="0">
                <a:solidFill>
                  <a:schemeClr val="tx1"/>
                </a:solidFill>
              </a:rPr>
              <a:t> SDHCAL technological prototype with 50 planes 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21/04/17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RECFA public session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A9B-68E8-B044-8070-3CE459D7B43B}" type="slidenum">
              <a:rPr lang="en-GB" smtClean="0"/>
              <a:t>14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2670082"/>
            <a:ext cx="4128282" cy="1536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163" y="4137491"/>
            <a:ext cx="3379640" cy="2534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0008" y="2512579"/>
            <a:ext cx="3040470" cy="412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762978" y="4206089"/>
            <a:ext cx="23872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sng" dirty="0" err="1" smtClean="0"/>
              <a:t>UGent</a:t>
            </a:r>
            <a:r>
              <a:rPr lang="en-US" sz="1800" u="sng" dirty="0" smtClean="0"/>
              <a:t> contribution to: </a:t>
            </a:r>
            <a:r>
              <a:rPr lang="en-US" sz="1800" dirty="0" smtClean="0"/>
              <a:t>chamber production, test beams, analysis, online tools</a:t>
            </a:r>
          </a:p>
          <a:p>
            <a:r>
              <a:rPr lang="en-US" u="sng" dirty="0" smtClean="0"/>
              <a:t>UCL contribution to:</a:t>
            </a:r>
          </a:p>
          <a:p>
            <a:r>
              <a:rPr lang="en-US" sz="1800" dirty="0" smtClean="0"/>
              <a:t>Powering and cooling, test beams, analysis (energy resolution and particle Identification</a:t>
            </a:r>
            <a:endParaRPr lang="nl-BE" sz="1800" dirty="0"/>
          </a:p>
        </p:txBody>
      </p:sp>
      <p:pic>
        <p:nvPicPr>
          <p:cNvPr id="11" name="Picture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8135949" y="1464161"/>
            <a:ext cx="801132" cy="691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UCL_mention_quadri282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493" y="1437141"/>
            <a:ext cx="596456" cy="82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481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5678"/>
          <a:stretch/>
        </p:blipFill>
        <p:spPr>
          <a:xfrm>
            <a:off x="5359974" y="2981299"/>
            <a:ext cx="3591492" cy="23005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Muography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09" y="1325975"/>
            <a:ext cx="9104791" cy="758546"/>
          </a:xfrm>
        </p:spPr>
        <p:txBody>
          <a:bodyPr>
            <a:normAutofit/>
          </a:bodyPr>
          <a:lstStyle/>
          <a:p>
            <a:r>
              <a:rPr lang="en-US" sz="1800" dirty="0" smtClean="0"/>
              <a:t>Imaging </a:t>
            </a:r>
            <a:r>
              <a:rPr lang="en-US" sz="1800" dirty="0"/>
              <a:t>technique that relies on the measurement of the absorption of </a:t>
            </a:r>
            <a:r>
              <a:rPr lang="en-US" sz="1800" dirty="0" smtClean="0"/>
              <a:t>cosmic </a:t>
            </a:r>
            <a:r>
              <a:rPr lang="en-US" sz="1800" dirty="0" err="1" smtClean="0"/>
              <a:t>muons</a:t>
            </a:r>
            <a:endParaRPr lang="en-US" sz="1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21/04/17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RECFA public session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A9B-68E8-B044-8070-3CE459D7B43B}" type="slidenum">
              <a:rPr lang="en-GB" smtClean="0"/>
              <a:t>15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8403" y="1662908"/>
            <a:ext cx="2409075" cy="1141885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9209" y="1662908"/>
            <a:ext cx="5937405" cy="1052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4025" indent="-454025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charset="2"/>
              <a:buChar char="Ø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Ø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charset="2"/>
              <a:buChar char="Ø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9725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Ø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39925" indent="-3317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charset="2"/>
              <a:buChar char="Ø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Applications include geophysics (studying the interior of mountains; remote quasi-online monitoring of active volcanoes), archaeology, monitoring of nuclear reactors</a:t>
            </a:r>
          </a:p>
          <a:p>
            <a:endParaRPr lang="en-US" dirty="0" smtClean="0"/>
          </a:p>
          <a:p>
            <a:endParaRPr lang="en-GB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4956" y="2652070"/>
            <a:ext cx="8715785" cy="404281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454025" indent="-454025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charset="2"/>
              <a:buChar char="Ø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Ø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charset="2"/>
              <a:buChar char="Ø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9725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Ø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39925" indent="-3317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charset="2"/>
              <a:buChar char="Ø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Use of the local facilities at UCL and Ghent for further hardware developments based on glass </a:t>
            </a:r>
            <a:r>
              <a:rPr lang="en-US" sz="1800" dirty="0" smtClean="0"/>
              <a:t>RPCs</a:t>
            </a:r>
          </a:p>
          <a:p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Also </a:t>
            </a:r>
            <a:r>
              <a:rPr lang="en-US" sz="1800" dirty="0" smtClean="0"/>
              <a:t>gaining </a:t>
            </a:r>
            <a:r>
              <a:rPr lang="en-US" sz="1800" dirty="0"/>
              <a:t>experience by participating to the MURAVES collaboration (Italy) through algorithmic and data-analysis aspects (implementation of time-of-flight capabilities, optimization of the reconstruction algorithms, understanding of physics and instrumental backgrounds</a:t>
            </a:r>
            <a:r>
              <a:rPr lang="en-US" sz="1800" dirty="0" smtClean="0"/>
              <a:t>)</a:t>
            </a:r>
          </a:p>
          <a:p>
            <a:r>
              <a:rPr lang="en-US" sz="1800" dirty="0" smtClean="0"/>
              <a:t>Local synergy with volcanologist P. </a:t>
            </a:r>
            <a:r>
              <a:rPr lang="en-US" sz="1800" dirty="0" err="1" smtClean="0"/>
              <a:t>Delmelle</a:t>
            </a:r>
            <a:r>
              <a:rPr lang="en-US" sz="1800" dirty="0" smtClean="0"/>
              <a:t> (UCL)</a:t>
            </a:r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302" y="3272538"/>
            <a:ext cx="4238762" cy="158451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54836" y="4750137"/>
            <a:ext cx="28559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dirty="0" smtClean="0">
                <a:solidFill>
                  <a:srgbClr val="800000"/>
                </a:solidFill>
              </a:rPr>
              <a:t>Cosmic test bench at UCL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24600" y="3785176"/>
            <a:ext cx="28559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dirty="0" smtClean="0">
                <a:solidFill>
                  <a:srgbClr val="800000"/>
                </a:solidFill>
              </a:rPr>
              <a:t>Study of the </a:t>
            </a:r>
            <a:r>
              <a:rPr lang="en-GB" sz="1400" dirty="0" err="1" smtClean="0">
                <a:solidFill>
                  <a:srgbClr val="800000"/>
                </a:solidFill>
              </a:rPr>
              <a:t>muon</a:t>
            </a:r>
            <a:r>
              <a:rPr lang="en-GB" sz="1400" dirty="0" smtClean="0">
                <a:solidFill>
                  <a:srgbClr val="800000"/>
                </a:solidFill>
              </a:rPr>
              <a:t> TOF with the MURAVES telescope</a:t>
            </a:r>
          </a:p>
        </p:txBody>
      </p:sp>
      <p:pic>
        <p:nvPicPr>
          <p:cNvPr id="16" name="Picture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8226346" y="5896098"/>
            <a:ext cx="801132" cy="691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UCL_mention_quadri282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890" y="5869078"/>
            <a:ext cx="596456" cy="82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291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TRAPPISTe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19051"/>
            <a:ext cx="9144000" cy="4965534"/>
          </a:xfrm>
        </p:spPr>
        <p:txBody>
          <a:bodyPr/>
          <a:lstStyle/>
          <a:p>
            <a:r>
              <a:rPr lang="en-GB" sz="1800" dirty="0" err="1" smtClean="0"/>
              <a:t>TRAcking</a:t>
            </a:r>
            <a:r>
              <a:rPr lang="en-GB" sz="1800" dirty="0" smtClean="0"/>
              <a:t> for Particle Physics In SOI Technology</a:t>
            </a:r>
          </a:p>
          <a:p>
            <a:pPr lvl="1"/>
            <a:r>
              <a:rPr lang="en-GB" sz="1800" dirty="0" smtClean="0"/>
              <a:t>Silicon On Insulator Monolithic Active Pixel Sensor</a:t>
            </a:r>
          </a:p>
          <a:p>
            <a:pPr lvl="2"/>
            <a:r>
              <a:rPr lang="en-US" sz="1800" dirty="0"/>
              <a:t>Top active layer holds readout electronics</a:t>
            </a:r>
          </a:p>
          <a:p>
            <a:pPr lvl="2"/>
            <a:r>
              <a:rPr lang="en-US" sz="1800" dirty="0"/>
              <a:t> Bottom handle wafer (HR) contains sensor</a:t>
            </a:r>
          </a:p>
          <a:p>
            <a:pPr lvl="2"/>
            <a:r>
              <a:rPr lang="en-US" sz="1800" dirty="0"/>
              <a:t>Middle silicon oxide layer insulates the electronics from the </a:t>
            </a:r>
            <a:r>
              <a:rPr lang="en-US" sz="1800" dirty="0" smtClean="0"/>
              <a:t>sensor</a:t>
            </a:r>
          </a:p>
          <a:p>
            <a:r>
              <a:rPr lang="en-US" sz="1800" dirty="0" smtClean="0"/>
              <a:t>SOI features</a:t>
            </a:r>
          </a:p>
          <a:p>
            <a:pPr lvl="1"/>
            <a:r>
              <a:rPr lang="en-US" sz="1800" dirty="0" smtClean="0"/>
              <a:t>No mechanical bonding (no bump pads and smaller sizes possible)</a:t>
            </a:r>
          </a:p>
          <a:p>
            <a:pPr lvl="1"/>
            <a:r>
              <a:rPr lang="en-US" sz="1800" dirty="0" smtClean="0"/>
              <a:t>Large gain and low noise operation are possible</a:t>
            </a:r>
          </a:p>
          <a:p>
            <a:pPr lvl="1"/>
            <a:r>
              <a:rPr lang="en-US" sz="1800" dirty="0" smtClean="0"/>
              <a:t>Full CMOS circuitry can be implemented on each pixel</a:t>
            </a:r>
          </a:p>
          <a:p>
            <a:pPr lvl="1"/>
            <a:r>
              <a:rPr lang="en-US" sz="1800" dirty="0" smtClean="0"/>
              <a:t>SEE cross sections are very small; latch-up almost absent </a:t>
            </a:r>
            <a:r>
              <a:rPr lang="en-US" sz="1800" dirty="0" err="1" smtClean="0"/>
              <a:t>wrt</a:t>
            </a:r>
            <a:r>
              <a:rPr lang="en-US" sz="1800" dirty="0" smtClean="0"/>
              <a:t> conventional CMOS</a:t>
            </a:r>
          </a:p>
          <a:p>
            <a:pPr lvl="1"/>
            <a:r>
              <a:rPr lang="en-US" sz="1800" dirty="0" smtClean="0"/>
              <a:t>Based on Industry Standard technology</a:t>
            </a:r>
          </a:p>
          <a:p>
            <a:pPr lvl="1"/>
            <a:r>
              <a:rPr lang="en-US" sz="1800" dirty="0" smtClean="0"/>
              <a:t>Emerging 3D integration techniques are a natural extension</a:t>
            </a:r>
            <a:endParaRPr lang="en-US" sz="1800" dirty="0"/>
          </a:p>
          <a:p>
            <a:pPr lvl="1"/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21/04/17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RECFA public session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A9B-68E8-B044-8070-3CE459D7B43B}" type="slidenum">
              <a:rPr lang="en-GB" smtClean="0"/>
              <a:t>16</a:t>
            </a:fld>
            <a:endParaRPr lang="en-GB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0408" y="1424205"/>
            <a:ext cx="3156672" cy="1816660"/>
          </a:xfrm>
          <a:prstGeom prst="rect">
            <a:avLst/>
          </a:prstGeom>
        </p:spPr>
      </p:pic>
      <p:pic>
        <p:nvPicPr>
          <p:cNvPr id="8" name="Picture 7" descr="UCL_mention_quadri282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080" y="3018474"/>
            <a:ext cx="596456" cy="82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529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TRAPPISTe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 smtClean="0"/>
              <a:t>UCL joined the SOIPIX collaboration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sz="2000" dirty="0" smtClean="0"/>
              <a:t>TRAPPISTe-3</a:t>
            </a:r>
          </a:p>
          <a:p>
            <a:pPr lvl="1"/>
            <a:r>
              <a:rPr lang="en-GB" sz="1800" dirty="0" smtClean="0"/>
              <a:t>LAPIS Technology</a:t>
            </a:r>
          </a:p>
          <a:p>
            <a:pPr lvl="1"/>
            <a:r>
              <a:rPr lang="en-GB" sz="1800" dirty="0" smtClean="0"/>
              <a:t>Buried </a:t>
            </a:r>
            <a:r>
              <a:rPr lang="en-GB" sz="1800" dirty="0" smtClean="0"/>
              <a:t>P Well (BPW) + Double </a:t>
            </a:r>
            <a:r>
              <a:rPr lang="en-GB" sz="1800" dirty="0" smtClean="0"/>
              <a:t>SOI (SiO2) </a:t>
            </a:r>
            <a:r>
              <a:rPr lang="en-GB" sz="1800" dirty="0" smtClean="0"/>
              <a:t>implemented</a:t>
            </a:r>
          </a:p>
          <a:p>
            <a:pPr lvl="2"/>
            <a:r>
              <a:rPr lang="en-US" sz="1800" dirty="0" smtClean="0"/>
              <a:t>N</a:t>
            </a:r>
            <a:r>
              <a:rPr lang="en-GB" sz="1800" dirty="0" err="1" smtClean="0"/>
              <a:t>eeded</a:t>
            </a:r>
            <a:r>
              <a:rPr lang="en-GB" sz="1800" dirty="0" smtClean="0"/>
              <a:t> to correct for both </a:t>
            </a:r>
            <a:r>
              <a:rPr lang="en-GB" sz="1800" dirty="0" err="1" smtClean="0"/>
              <a:t>backgate</a:t>
            </a:r>
            <a:r>
              <a:rPr lang="en-GB" sz="1800" dirty="0" smtClean="0"/>
              <a:t> and TID effects</a:t>
            </a:r>
          </a:p>
          <a:p>
            <a:pPr lvl="1"/>
            <a:r>
              <a:rPr lang="en-GB" sz="1800" dirty="0" smtClean="0"/>
              <a:t>Fully working</a:t>
            </a:r>
          </a:p>
          <a:p>
            <a:pPr lvl="1"/>
            <a:r>
              <a:rPr lang="en-GB" sz="1800" dirty="0" smtClean="0"/>
              <a:t>Final test (laser and beam) in May 2017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21/04/17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RECFA public session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A9B-68E8-B044-8070-3CE459D7B43B}" type="slidenum">
              <a:rPr lang="en-GB" smtClean="0"/>
              <a:t>17</a:t>
            </a:fld>
            <a:endParaRPr lang="en-GB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8774" y="1548948"/>
            <a:ext cx="3285539" cy="25548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506" y="2143744"/>
            <a:ext cx="1575692" cy="19601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58121" y="2277896"/>
            <a:ext cx="246706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 smtClean="0"/>
              <a:t>UCLouvain</a:t>
            </a:r>
            <a:r>
              <a:rPr lang="en-GB" sz="1600" dirty="0" smtClean="0"/>
              <a:t> chip</a:t>
            </a:r>
          </a:p>
          <a:p>
            <a:r>
              <a:rPr lang="en-GB" sz="1600" dirty="0" smtClean="0"/>
              <a:t>2.9 x 2.9 mm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760198" y="2985782"/>
            <a:ext cx="694164" cy="9367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UCL_mention_quadri282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318" y="3283786"/>
            <a:ext cx="596456" cy="82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495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AIDA2020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01525"/>
            <a:ext cx="8737382" cy="4965534"/>
          </a:xfrm>
        </p:spPr>
        <p:txBody>
          <a:bodyPr>
            <a:normAutofit/>
          </a:bodyPr>
          <a:lstStyle/>
          <a:p>
            <a:r>
              <a:rPr lang="en-GB" sz="1900" dirty="0" smtClean="0"/>
              <a:t>European project to </a:t>
            </a:r>
            <a:r>
              <a:rPr lang="en-GB" sz="1900" dirty="0"/>
              <a:t>d</a:t>
            </a:r>
            <a:r>
              <a:rPr lang="en-GB" sz="1900" dirty="0" smtClean="0"/>
              <a:t>evelop Advanced Infrastructure for Detector and Accelerator</a:t>
            </a:r>
          </a:p>
          <a:p>
            <a:pPr lvl="1"/>
            <a:r>
              <a:rPr lang="en-GB" sz="1900" dirty="0" err="1" smtClean="0"/>
              <a:t>UCLouvain</a:t>
            </a:r>
            <a:r>
              <a:rPr lang="en-GB" sz="1900" dirty="0" smtClean="0"/>
              <a:t> participation: Transnational Access to </a:t>
            </a:r>
            <a:r>
              <a:rPr lang="en-GB" sz="1900" dirty="0"/>
              <a:t>Centre de </a:t>
            </a:r>
            <a:r>
              <a:rPr lang="en-GB" sz="1900" dirty="0" err="1"/>
              <a:t>Ressources</a:t>
            </a:r>
            <a:r>
              <a:rPr lang="en-GB" sz="1900" dirty="0"/>
              <a:t> du Cyclotron (CRC)</a:t>
            </a:r>
          </a:p>
          <a:p>
            <a:pPr lvl="1"/>
            <a:r>
              <a:rPr lang="en-GB" sz="1900" dirty="0"/>
              <a:t>NIF: Neutron Irradiation Facility</a:t>
            </a:r>
          </a:p>
          <a:p>
            <a:pPr lvl="2"/>
            <a:r>
              <a:rPr lang="en-GB" sz="1900" dirty="0"/>
              <a:t>Fast Neutrons (0-50 MeV)</a:t>
            </a:r>
          </a:p>
          <a:p>
            <a:pPr lvl="2"/>
            <a:r>
              <a:rPr lang="en-GB" sz="1900" dirty="0"/>
              <a:t>Flux: 1011 n/(cm2  s)</a:t>
            </a:r>
          </a:p>
          <a:p>
            <a:pPr lvl="1"/>
            <a:r>
              <a:rPr lang="en-GB" sz="1900" dirty="0"/>
              <a:t>LIF: Proton Irradiation Facility</a:t>
            </a:r>
          </a:p>
          <a:p>
            <a:pPr lvl="2"/>
            <a:r>
              <a:rPr lang="en-GB" sz="1900" dirty="0"/>
              <a:t>Protons 10-60 MeV</a:t>
            </a:r>
          </a:p>
          <a:p>
            <a:pPr lvl="2"/>
            <a:r>
              <a:rPr lang="en-GB" sz="1900" dirty="0"/>
              <a:t>Flux: 5   108 p/(cm2  s)</a:t>
            </a:r>
          </a:p>
          <a:p>
            <a:pPr lvl="1"/>
            <a:r>
              <a:rPr lang="en-GB" sz="1900" dirty="0"/>
              <a:t>HIF: Heavy-Ion Irradiation Facility</a:t>
            </a:r>
          </a:p>
          <a:p>
            <a:pPr lvl="2"/>
            <a:r>
              <a:rPr lang="en-GB" sz="1900" dirty="0"/>
              <a:t>Heavy Ion "cocktails”</a:t>
            </a:r>
          </a:p>
          <a:p>
            <a:pPr lvl="2"/>
            <a:r>
              <a:rPr lang="en-GB" sz="1900" dirty="0"/>
              <a:t>Single Event Effects on electronics </a:t>
            </a:r>
          </a:p>
          <a:p>
            <a:pPr lvl="1"/>
            <a:r>
              <a:rPr lang="en-GB" sz="1900" dirty="0"/>
              <a:t>Testing possible during irradiation</a:t>
            </a:r>
          </a:p>
          <a:p>
            <a:pPr lvl="1"/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21/04/17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RECFA public session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A9B-68E8-B044-8070-3CE459D7B43B}" type="slidenum">
              <a:rPr lang="en-GB" smtClean="0"/>
              <a:t>18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0465" y="2143301"/>
            <a:ext cx="3008941" cy="22567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199" t="-14568" b="37645"/>
          <a:stretch/>
        </p:blipFill>
        <p:spPr>
          <a:xfrm>
            <a:off x="4760031" y="4182911"/>
            <a:ext cx="4069810" cy="233157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129014" y="3831135"/>
            <a:ext cx="21774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dirty="0" smtClean="0">
                <a:solidFill>
                  <a:srgbClr val="FF0000"/>
                </a:solidFill>
              </a:rPr>
              <a:t>AIDA2020 irradiation @HIF</a:t>
            </a:r>
          </a:p>
          <a:p>
            <a:pPr algn="r"/>
            <a:r>
              <a:rPr lang="en-GB" sz="1400" dirty="0" smtClean="0">
                <a:solidFill>
                  <a:srgbClr val="FF0000"/>
                </a:solidFill>
              </a:rPr>
              <a:t>June 2016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90465" y="6384388"/>
            <a:ext cx="28559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dirty="0" err="1" smtClean="0">
                <a:solidFill>
                  <a:srgbClr val="FF0000"/>
                </a:solidFill>
              </a:rPr>
              <a:t>Exemple</a:t>
            </a:r>
            <a:r>
              <a:rPr lang="en-GB" sz="1400" dirty="0" smtClean="0">
                <a:solidFill>
                  <a:srgbClr val="FF0000"/>
                </a:solidFill>
              </a:rPr>
              <a:t> of irradiation for </a:t>
            </a:r>
            <a:r>
              <a:rPr lang="en-GB" sz="1400" dirty="0" err="1" smtClean="0">
                <a:solidFill>
                  <a:srgbClr val="FF0000"/>
                </a:solidFill>
              </a:rPr>
              <a:t>LHCb</a:t>
            </a:r>
            <a:r>
              <a:rPr lang="en-GB" sz="1400" dirty="0" smtClean="0">
                <a:solidFill>
                  <a:srgbClr val="FF0000"/>
                </a:solidFill>
              </a:rPr>
              <a:t> ECAL</a:t>
            </a:r>
          </a:p>
        </p:txBody>
      </p:sp>
      <p:pic>
        <p:nvPicPr>
          <p:cNvPr id="11" name="Picture 10" descr="UCL_mention_quadri282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154" y="1843106"/>
            <a:ext cx="596456" cy="82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98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Precision control of large instruments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62" y="1431720"/>
            <a:ext cx="4469993" cy="4965534"/>
          </a:xfrm>
        </p:spPr>
        <p:txBody>
          <a:bodyPr>
            <a:normAutofit/>
          </a:bodyPr>
          <a:lstStyle/>
          <a:p>
            <a:r>
              <a:rPr lang="en-US" sz="1800" dirty="0"/>
              <a:t>Non-magnetic inertial sensor for CLIC </a:t>
            </a:r>
            <a:endParaRPr lang="en-US" sz="1800" dirty="0" smtClean="0"/>
          </a:p>
          <a:p>
            <a:pPr lvl="1"/>
            <a:r>
              <a:rPr lang="en-US" sz="1600" dirty="0" smtClean="0"/>
              <a:t>Optical inertial sensors capable to measure low frequency absolute motion smaller than one nanometer in magnetic environment</a:t>
            </a:r>
            <a:endParaRPr lang="en-GB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21/04/17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RECFA public session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A9B-68E8-B044-8070-3CE459D7B43B}" type="slidenum">
              <a:rPr lang="en-GB" smtClean="0"/>
              <a:t>19</a:t>
            </a:fld>
            <a:endParaRPr lang="en-GB"/>
          </a:p>
        </p:txBody>
      </p:sp>
      <p:pic>
        <p:nvPicPr>
          <p:cNvPr id="7" name="Picture 6" descr="figure_02.TIF"/>
          <p:cNvPicPr>
            <a:picLocks noChangeAspect="1"/>
          </p:cNvPicPr>
          <p:nvPr/>
        </p:nvPicPr>
        <p:blipFill>
          <a:blip r:embed="rId2" cstate="print"/>
          <a:srcRect r="54783"/>
          <a:stretch>
            <a:fillRect/>
          </a:stretch>
        </p:blipFill>
        <p:spPr>
          <a:xfrm>
            <a:off x="896816" y="3123207"/>
            <a:ext cx="3157415" cy="2538769"/>
          </a:xfrm>
          <a:prstGeom prst="rect">
            <a:avLst/>
          </a:prstGeom>
          <a:ln w="57150" cmpd="sng">
            <a:noFill/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494155" y="1442991"/>
            <a:ext cx="4923383" cy="4965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4025" indent="-454025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charset="2"/>
              <a:buChar char="Ø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Ø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charset="2"/>
              <a:buChar char="Ø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9725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Ø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39925" indent="-3317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charset="2"/>
              <a:buChar char="Ø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Active vibration isolation system</a:t>
            </a:r>
          </a:p>
          <a:p>
            <a:pPr lvl="1"/>
            <a:r>
              <a:rPr lang="nl-BE" sz="1600" dirty="0" smtClean="0"/>
              <a:t>To isolate the mirrors of gravitational wave detectors from seismic motion</a:t>
            </a:r>
          </a:p>
        </p:txBody>
      </p:sp>
      <p:pic>
        <p:nvPicPr>
          <p:cNvPr id="9" name="Picture 8" descr="C:\Christophe\Report\Conferences\Euspen_2015\Backup_of_Backup_of_Nose_geo.T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989" y="2426940"/>
            <a:ext cx="3427894" cy="4087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r="45267" b="24678"/>
          <a:stretch/>
        </p:blipFill>
        <p:spPr>
          <a:xfrm>
            <a:off x="6755742" y="1097062"/>
            <a:ext cx="2338135" cy="4137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96815" y="5681645"/>
            <a:ext cx="27764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dirty="0" smtClean="0">
                <a:solidFill>
                  <a:srgbClr val="800000"/>
                </a:solidFill>
              </a:rPr>
              <a:t>NOSE: pendulum + interferometer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673230" y="4659923"/>
            <a:ext cx="3082512" cy="7717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logo-polytech-ULB-FR.jpe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2"/>
          <a:stretch/>
        </p:blipFill>
        <p:spPr>
          <a:xfrm>
            <a:off x="1884226" y="6189050"/>
            <a:ext cx="2129469" cy="58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34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48948"/>
            <a:ext cx="9143999" cy="4965534"/>
          </a:xfrm>
        </p:spPr>
        <p:txBody>
          <a:bodyPr>
            <a:normAutofit/>
          </a:bodyPr>
          <a:lstStyle/>
          <a:p>
            <a:r>
              <a:rPr lang="en-GB" dirty="0" smtClean="0"/>
              <a:t>4 main axes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N</a:t>
            </a:r>
            <a:r>
              <a:rPr lang="en-GB" dirty="0" err="1" smtClean="0">
                <a:solidFill>
                  <a:srgbClr val="FF0000"/>
                </a:solidFill>
              </a:rPr>
              <a:t>uclear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smtClean="0">
                <a:solidFill>
                  <a:srgbClr val="FF0000"/>
                </a:solidFill>
              </a:rPr>
              <a:t>physics</a:t>
            </a:r>
          </a:p>
          <a:p>
            <a:pPr lvl="2"/>
            <a:r>
              <a:rPr lang="en-GB" dirty="0" err="1" smtClean="0"/>
              <a:t>SpecMAT</a:t>
            </a:r>
            <a:r>
              <a:rPr lang="en-GB" dirty="0" smtClean="0"/>
              <a:t>, </a:t>
            </a:r>
            <a:r>
              <a:rPr lang="en-US" dirty="0"/>
              <a:t>In-gas jet laser ionization </a:t>
            </a:r>
            <a:r>
              <a:rPr lang="en-US" dirty="0" smtClean="0"/>
              <a:t>spectroscopy, MEDICIS, n2EDM</a:t>
            </a:r>
            <a:endParaRPr lang="en-GB" dirty="0" smtClean="0"/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High energy physics at </a:t>
            </a:r>
            <a:r>
              <a:rPr lang="en-GB" dirty="0" smtClean="0">
                <a:solidFill>
                  <a:srgbClr val="FF0000"/>
                </a:solidFill>
              </a:rPr>
              <a:t>collider</a:t>
            </a:r>
          </a:p>
          <a:p>
            <a:pPr lvl="2"/>
            <a:r>
              <a:rPr lang="en-GB" dirty="0" smtClean="0"/>
              <a:t>CMS Tracker upgrade, CMS Forward </a:t>
            </a:r>
            <a:r>
              <a:rPr lang="en-GB" dirty="0" err="1" smtClean="0"/>
              <a:t>Muon</a:t>
            </a:r>
            <a:r>
              <a:rPr lang="en-GB" dirty="0" smtClean="0"/>
              <a:t> upgrade, </a:t>
            </a:r>
            <a:r>
              <a:rPr lang="en-GB" dirty="0" err="1" smtClean="0"/>
              <a:t>gRPC</a:t>
            </a:r>
            <a:r>
              <a:rPr lang="en-GB" dirty="0" smtClean="0"/>
              <a:t>, SDHCAL, </a:t>
            </a:r>
            <a:r>
              <a:rPr lang="en-GB" dirty="0" err="1" smtClean="0"/>
              <a:t>Muography</a:t>
            </a:r>
            <a:r>
              <a:rPr lang="en-GB" dirty="0" smtClean="0"/>
              <a:t>, </a:t>
            </a:r>
            <a:r>
              <a:rPr lang="en-GB" dirty="0" err="1" smtClean="0"/>
              <a:t>TRAPPISTe</a:t>
            </a:r>
            <a:r>
              <a:rPr lang="en-GB" dirty="0" smtClean="0"/>
              <a:t>, AIDA2020, precision control of large instruments</a:t>
            </a:r>
            <a:endParaRPr lang="en-GB" dirty="0" smtClean="0"/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High energy </a:t>
            </a:r>
            <a:r>
              <a:rPr lang="en-GB" dirty="0" err="1" smtClean="0">
                <a:solidFill>
                  <a:srgbClr val="FF0000"/>
                </a:solidFill>
              </a:rPr>
              <a:t>astroparticle</a:t>
            </a:r>
            <a:endParaRPr lang="en-GB" dirty="0" smtClean="0">
              <a:solidFill>
                <a:srgbClr val="FF0000"/>
              </a:solidFill>
            </a:endParaRPr>
          </a:p>
          <a:p>
            <a:pPr lvl="2"/>
            <a:r>
              <a:rPr lang="en-GB" dirty="0" smtClean="0"/>
              <a:t>ICECube-GEN2, Radar detection</a:t>
            </a:r>
            <a:endParaRPr lang="en-GB" dirty="0" smtClean="0"/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Electronics &amp; Data Acquisition (DAQ</a:t>
            </a:r>
            <a:r>
              <a:rPr lang="en-GB" dirty="0" smtClean="0">
                <a:solidFill>
                  <a:srgbClr val="FF0000"/>
                </a:solidFill>
              </a:rPr>
              <a:t>)</a:t>
            </a:r>
          </a:p>
          <a:p>
            <a:pPr lvl="2"/>
            <a:r>
              <a:rPr lang="en-GB" dirty="0" smtClean="0"/>
              <a:t>FPGA and </a:t>
            </a:r>
            <a:r>
              <a:rPr lang="en-GB" dirty="0" err="1" smtClean="0"/>
              <a:t>xTCA</a:t>
            </a:r>
            <a:r>
              <a:rPr lang="en-GB" dirty="0" smtClean="0"/>
              <a:t> based DAQ and embedded system</a:t>
            </a:r>
            <a:endParaRPr lang="en-GB" dirty="0" smtClean="0"/>
          </a:p>
          <a:p>
            <a:pPr lvl="2"/>
            <a:r>
              <a:rPr lang="en-GB" dirty="0" smtClean="0"/>
              <a:t>JUNO electronics</a:t>
            </a:r>
          </a:p>
          <a:p>
            <a:pPr lvl="2"/>
            <a:r>
              <a:rPr lang="en-GB" dirty="0" smtClean="0"/>
              <a:t>SOLID electronics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21/04/17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RECFA public session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A9B-68E8-B044-8070-3CE459D7B43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8602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Precision control of large instruments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62" y="1431720"/>
            <a:ext cx="4469993" cy="4965534"/>
          </a:xfrm>
        </p:spPr>
        <p:txBody>
          <a:bodyPr>
            <a:normAutofit/>
          </a:bodyPr>
          <a:lstStyle/>
          <a:p>
            <a:r>
              <a:rPr lang="en-US" sz="1800" dirty="0"/>
              <a:t>Non-magnetic inertial sensor for CLIC </a:t>
            </a:r>
            <a:endParaRPr lang="en-US" sz="1800" dirty="0" smtClean="0"/>
          </a:p>
          <a:p>
            <a:pPr lvl="1"/>
            <a:r>
              <a:rPr lang="en-US" sz="1600" dirty="0" smtClean="0"/>
              <a:t>Optical inertial sensors capable to measure low frequency absolute motion smaller than one nanometer in magnetic environment</a:t>
            </a:r>
            <a:endParaRPr lang="en-GB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21/04/17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RECFA public session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A9B-68E8-B044-8070-3CE459D7B43B}" type="slidenum">
              <a:rPr lang="en-GB" smtClean="0"/>
              <a:t>20</a:t>
            </a:fld>
            <a:endParaRPr lang="en-GB"/>
          </a:p>
        </p:txBody>
      </p:sp>
      <p:pic>
        <p:nvPicPr>
          <p:cNvPr id="7" name="Picture 6" descr="figure_02.TIF"/>
          <p:cNvPicPr>
            <a:picLocks noChangeAspect="1"/>
          </p:cNvPicPr>
          <p:nvPr/>
        </p:nvPicPr>
        <p:blipFill>
          <a:blip r:embed="rId2" cstate="print"/>
          <a:srcRect r="54783"/>
          <a:stretch>
            <a:fillRect/>
          </a:stretch>
        </p:blipFill>
        <p:spPr>
          <a:xfrm>
            <a:off x="896816" y="3123207"/>
            <a:ext cx="3157415" cy="2538769"/>
          </a:xfrm>
          <a:prstGeom prst="rect">
            <a:avLst/>
          </a:prstGeom>
          <a:ln w="57150" cmpd="sng">
            <a:noFill/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494155" y="1442991"/>
            <a:ext cx="4923383" cy="4965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4025" indent="-454025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charset="2"/>
              <a:buChar char="Ø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Ø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charset="2"/>
              <a:buChar char="Ø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9725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Ø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39925" indent="-3317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charset="2"/>
              <a:buChar char="Ø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Active vibration isolation system</a:t>
            </a:r>
          </a:p>
          <a:p>
            <a:pPr lvl="1"/>
            <a:r>
              <a:rPr lang="nl-BE" sz="1600" dirty="0" smtClean="0"/>
              <a:t>To isolate the mirrors of gravitational wave detectors from seismic </a:t>
            </a:r>
            <a:r>
              <a:rPr lang="nl-BE" sz="1600" dirty="0" smtClean="0"/>
              <a:t>motion</a:t>
            </a:r>
            <a:endParaRPr lang="nl-BE" sz="1600" dirty="0" smtClean="0"/>
          </a:p>
        </p:txBody>
      </p:sp>
      <p:pic>
        <p:nvPicPr>
          <p:cNvPr id="9" name="Picture 8" descr="C:\Christophe\Report\Conferences\Euspen_2015\Backup_of_Backup_of_Nose_geo.T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989" y="2757742"/>
            <a:ext cx="3427894" cy="4087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Content Placeholder 3" descr="Macintosh HD:Users:ccollett:Documents:Christophe:Report:Conferences:Euspen_2015:closed.T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74" r="-20874"/>
          <a:stretch>
            <a:fillRect/>
          </a:stretch>
        </p:blipFill>
        <p:spPr bwMode="auto">
          <a:xfrm>
            <a:off x="4054231" y="3885935"/>
            <a:ext cx="5353510" cy="295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r="45267" b="24678"/>
          <a:stretch/>
        </p:blipFill>
        <p:spPr>
          <a:xfrm>
            <a:off x="6755742" y="1097062"/>
            <a:ext cx="2338135" cy="413700"/>
          </a:xfrm>
          <a:prstGeom prst="rect">
            <a:avLst/>
          </a:prstGeom>
        </p:spPr>
      </p:pic>
      <p:pic>
        <p:nvPicPr>
          <p:cNvPr id="14" name="Picture 13" descr="logo-polytech-ULB-FR.jpe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2"/>
          <a:stretch/>
        </p:blipFill>
        <p:spPr>
          <a:xfrm>
            <a:off x="1884226" y="6189050"/>
            <a:ext cx="2129469" cy="58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779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IceCube-GEN2 </a:t>
            </a:r>
            <a:r>
              <a:rPr lang="en-GB" dirty="0" smtClean="0"/>
              <a:t> / PINGU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5077" y="1548948"/>
            <a:ext cx="6612004" cy="4965534"/>
          </a:xfrm>
        </p:spPr>
        <p:txBody>
          <a:bodyPr>
            <a:normAutofit/>
          </a:bodyPr>
          <a:lstStyle/>
          <a:p>
            <a:r>
              <a:rPr lang="en-GB" sz="1800" dirty="0" smtClean="0"/>
              <a:t>Improved data transmission to the surface</a:t>
            </a:r>
          </a:p>
          <a:p>
            <a:pPr lvl="1"/>
            <a:r>
              <a:rPr lang="en-GB" sz="1800" dirty="0" smtClean="0"/>
              <a:t>Current system:</a:t>
            </a:r>
          </a:p>
          <a:p>
            <a:pPr lvl="2"/>
            <a:r>
              <a:rPr lang="en-US" sz="1600" dirty="0" smtClean="0"/>
              <a:t>C</a:t>
            </a:r>
            <a:r>
              <a:rPr lang="en-GB" sz="1600" dirty="0" err="1" smtClean="0"/>
              <a:t>opper</a:t>
            </a:r>
            <a:r>
              <a:rPr lang="en-GB" sz="1600" dirty="0" smtClean="0"/>
              <a:t> cables for power and data</a:t>
            </a:r>
          </a:p>
          <a:p>
            <a:pPr lvl="2"/>
            <a:r>
              <a:rPr lang="en-GB" sz="1600" dirty="0" smtClean="0"/>
              <a:t>Bandwidth shared by 3 optical module (1Mbps)</a:t>
            </a:r>
          </a:p>
          <a:p>
            <a:pPr lvl="2"/>
            <a:r>
              <a:rPr lang="en-GB" sz="1600" dirty="0" smtClean="0"/>
              <a:t>Use signal amplitude to carry information</a:t>
            </a:r>
          </a:p>
          <a:p>
            <a:pPr lvl="1"/>
            <a:r>
              <a:rPr lang="en-GB" sz="1800" dirty="0" smtClean="0"/>
              <a:t>New transmission scheme</a:t>
            </a:r>
          </a:p>
          <a:p>
            <a:pPr lvl="2"/>
            <a:r>
              <a:rPr lang="en-GB" sz="1600" dirty="0" smtClean="0"/>
              <a:t>Frequency division multiplexing</a:t>
            </a:r>
          </a:p>
          <a:p>
            <a:pPr lvl="3"/>
            <a:r>
              <a:rPr lang="en-US" sz="1400" dirty="0" smtClean="0"/>
              <a:t>E</a:t>
            </a:r>
            <a:r>
              <a:rPr lang="en-GB" sz="1400" dirty="0" smtClean="0"/>
              <a:t>ach frequency sub-band dedicated to a device</a:t>
            </a:r>
          </a:p>
          <a:p>
            <a:pPr lvl="3"/>
            <a:r>
              <a:rPr lang="en-GB" sz="1400" dirty="0" smtClean="0"/>
              <a:t>Use signal amplitude and phase to carry information </a:t>
            </a:r>
          </a:p>
          <a:p>
            <a:pPr lvl="3"/>
            <a:r>
              <a:rPr lang="en-GB" sz="1400" dirty="0" smtClean="0"/>
              <a:t>800 kbps per optical module</a:t>
            </a:r>
          </a:p>
          <a:p>
            <a:pPr lvl="1"/>
            <a:r>
              <a:rPr lang="en-GB" sz="1800" dirty="0" smtClean="0"/>
              <a:t>Implementation</a:t>
            </a:r>
          </a:p>
          <a:p>
            <a:pPr lvl="2"/>
            <a:r>
              <a:rPr lang="en-US" sz="1600" dirty="0" smtClean="0"/>
              <a:t>N</a:t>
            </a:r>
            <a:r>
              <a:rPr lang="en-GB" sz="1600" dirty="0" err="1" smtClean="0"/>
              <a:t>eed</a:t>
            </a:r>
            <a:r>
              <a:rPr lang="en-GB" sz="1600" dirty="0" smtClean="0"/>
              <a:t> new FPGA firmware with few-nanosecond synchronization capability</a:t>
            </a:r>
          </a:p>
          <a:p>
            <a:pPr lvl="4"/>
            <a:endParaRPr lang="en-GB" sz="1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21/04/17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RECFA public session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A9B-68E8-B044-8070-3CE459D7B43B}" type="slidenum">
              <a:rPr lang="en-GB" smtClean="0"/>
              <a:t>21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6559" r="72222"/>
          <a:stretch/>
        </p:blipFill>
        <p:spPr>
          <a:xfrm>
            <a:off x="199697" y="1445846"/>
            <a:ext cx="2294387" cy="5158153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84163" y="5757868"/>
            <a:ext cx="792587" cy="68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62263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IceCube-GEN2 Surface Detector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Goal: surface veto</a:t>
            </a:r>
          </a:p>
          <a:p>
            <a:pPr lvl="1"/>
            <a:r>
              <a:rPr lang="en-GB" dirty="0" smtClean="0"/>
              <a:t>75 km</a:t>
            </a:r>
            <a:r>
              <a:rPr lang="en-GB" baseline="30000" dirty="0" smtClean="0"/>
              <a:t>2 </a:t>
            </a:r>
            <a:r>
              <a:rPr lang="en-GB" dirty="0" smtClean="0"/>
              <a:t>detector</a:t>
            </a:r>
          </a:p>
          <a:p>
            <a:pPr lvl="1"/>
            <a:r>
              <a:rPr lang="en-GB" dirty="0" smtClean="0"/>
              <a:t>75,000 m</a:t>
            </a:r>
            <a:r>
              <a:rPr lang="en-GB" baseline="30000" dirty="0" smtClean="0"/>
              <a:t>2</a:t>
            </a:r>
            <a:r>
              <a:rPr lang="en-GB" dirty="0" smtClean="0"/>
              <a:t> of plastic scintillator</a:t>
            </a:r>
          </a:p>
          <a:p>
            <a:pPr lvl="1"/>
            <a:r>
              <a:rPr lang="en-GB" dirty="0" err="1" smtClean="0"/>
              <a:t>SiPM</a:t>
            </a:r>
            <a:r>
              <a:rPr lang="en-GB" dirty="0" smtClean="0"/>
              <a:t> readout</a:t>
            </a:r>
          </a:p>
          <a:p>
            <a:pPr lvl="1"/>
            <a:r>
              <a:rPr lang="en-GB" dirty="0" smtClean="0"/>
              <a:t>10</a:t>
            </a:r>
            <a:r>
              <a:rPr lang="en-GB" baseline="30000" dirty="0" smtClean="0"/>
              <a:t>-3 </a:t>
            </a:r>
            <a:r>
              <a:rPr lang="en-GB" dirty="0" smtClean="0"/>
              <a:t>occupancy</a:t>
            </a:r>
          </a:p>
          <a:p>
            <a:r>
              <a:rPr lang="en-GB" dirty="0" smtClean="0"/>
              <a:t>Optical setup to test different </a:t>
            </a:r>
            <a:r>
              <a:rPr lang="en-GB" dirty="0" err="1" smtClean="0"/>
              <a:t>SiPMs</a:t>
            </a:r>
            <a:r>
              <a:rPr lang="en-GB" dirty="0" smtClean="0"/>
              <a:t> being built in Brussels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21/04/17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RECFA public session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A9B-68E8-B044-8070-3CE459D7B43B}" type="slidenum">
              <a:rPr lang="en-GB" smtClean="0"/>
              <a:t>22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9033" r="38889" b="42960"/>
          <a:stretch/>
        </p:blipFill>
        <p:spPr>
          <a:xfrm>
            <a:off x="4796693" y="1736505"/>
            <a:ext cx="4061558" cy="18925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57681" b="11262"/>
          <a:stretch/>
        </p:blipFill>
        <p:spPr>
          <a:xfrm>
            <a:off x="0" y="4208943"/>
            <a:ext cx="9144000" cy="23852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99698" y="6223000"/>
            <a:ext cx="5485994" cy="3712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logo_UL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3" y="5929474"/>
            <a:ext cx="585008" cy="585008"/>
          </a:xfrm>
          <a:prstGeom prst="rect">
            <a:avLst/>
          </a:prstGeom>
        </p:spPr>
      </p:pic>
      <p:pic>
        <p:nvPicPr>
          <p:cNvPr id="11" name="Picture 10" descr="VUB - RGB - VERTICAAL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37"/>
          <a:stretch/>
        </p:blipFill>
        <p:spPr>
          <a:xfrm>
            <a:off x="1004291" y="5828281"/>
            <a:ext cx="788604" cy="74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945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Search for HE (</a:t>
            </a:r>
            <a:r>
              <a:rPr lang="en-GB" dirty="0" err="1" smtClean="0"/>
              <a:t>PeV-EeV</a:t>
            </a:r>
            <a:r>
              <a:rPr lang="en-GB" dirty="0" smtClean="0"/>
              <a:t>) neutrinos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699" y="1548948"/>
            <a:ext cx="8416763" cy="1010590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Radar scattering of a neutrino induced plasma</a:t>
            </a:r>
          </a:p>
          <a:p>
            <a:pPr lvl="1"/>
            <a:r>
              <a:rPr lang="en-US" dirty="0" smtClean="0"/>
              <a:t>C</a:t>
            </a:r>
            <a:r>
              <a:rPr lang="en-GB" dirty="0" err="1" smtClean="0"/>
              <a:t>oherent</a:t>
            </a:r>
            <a:r>
              <a:rPr lang="en-GB" dirty="0" smtClean="0"/>
              <a:t> scattering of over dense plasma region ( </a:t>
            </a:r>
            <a:r>
              <a:rPr lang="en-GB" dirty="0" err="1" smtClean="0">
                <a:latin typeface="Symbol" charset="2"/>
                <a:cs typeface="Symbol" charset="2"/>
              </a:rPr>
              <a:t>ν</a:t>
            </a:r>
            <a:r>
              <a:rPr lang="en-GB" baseline="-25000" dirty="0" err="1" smtClean="0"/>
              <a:t>radar</a:t>
            </a:r>
            <a:r>
              <a:rPr lang="en-GB" dirty="0" smtClean="0"/>
              <a:t>  &lt; </a:t>
            </a:r>
            <a:r>
              <a:rPr lang="en-GB" dirty="0" err="1" smtClean="0">
                <a:latin typeface="Symbol" charset="2"/>
                <a:cs typeface="Symbol" charset="2"/>
              </a:rPr>
              <a:t>ν</a:t>
            </a:r>
            <a:r>
              <a:rPr lang="en-GB" baseline="-25000" dirty="0" err="1" smtClean="0"/>
              <a:t>plasma</a:t>
            </a:r>
            <a:r>
              <a:rPr lang="en-GB" dirty="0" smtClean="0"/>
              <a:t>)</a:t>
            </a:r>
          </a:p>
          <a:p>
            <a:pPr lvl="1"/>
            <a:r>
              <a:rPr lang="en-US" dirty="0" smtClean="0"/>
              <a:t>P</a:t>
            </a:r>
            <a:r>
              <a:rPr lang="en-GB" dirty="0" err="1" smtClean="0"/>
              <a:t>lasma</a:t>
            </a:r>
            <a:r>
              <a:rPr lang="en-GB" dirty="0" smtClean="0"/>
              <a:t> frequency scales with electron density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21/04/17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RECFA public session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A9B-68E8-B044-8070-3CE459D7B43B}" type="slidenum">
              <a:rPr lang="en-GB" smtClean="0"/>
              <a:t>23</a:t>
            </a:fld>
            <a:endParaRPr lang="en-GB"/>
          </a:p>
        </p:txBody>
      </p:sp>
      <p:pic>
        <p:nvPicPr>
          <p:cNvPr id="7" name="Picture 6" descr="Slide1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50" b="17825"/>
          <a:stretch/>
        </p:blipFill>
        <p:spPr>
          <a:xfrm>
            <a:off x="1899644" y="2907468"/>
            <a:ext cx="5310604" cy="2597818"/>
          </a:xfrm>
          <a:prstGeom prst="rect">
            <a:avLst/>
          </a:prstGeom>
        </p:spPr>
      </p:pic>
      <p:sp>
        <p:nvSpPr>
          <p:cNvPr id="8" name="Cylindre 11"/>
          <p:cNvSpPr/>
          <p:nvPr/>
        </p:nvSpPr>
        <p:spPr bwMode="auto">
          <a:xfrm>
            <a:off x="7615499" y="1738183"/>
            <a:ext cx="408449" cy="1070454"/>
          </a:xfrm>
          <a:prstGeom prst="can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" name="Forme libre 12"/>
          <p:cNvSpPr/>
          <p:nvPr/>
        </p:nvSpPr>
        <p:spPr bwMode="auto">
          <a:xfrm rot="1394029">
            <a:off x="8052137" y="2209065"/>
            <a:ext cx="965425" cy="341383"/>
          </a:xfrm>
          <a:custGeom>
            <a:avLst/>
            <a:gdLst>
              <a:gd name="connsiteX0" fmla="*/ 0 w 3260785"/>
              <a:gd name="connsiteY0" fmla="*/ 592348 h 592348"/>
              <a:gd name="connsiteX1" fmla="*/ 612475 w 3260785"/>
              <a:gd name="connsiteY1" fmla="*/ 230038 h 592348"/>
              <a:gd name="connsiteX2" fmla="*/ 1224951 w 3260785"/>
              <a:gd name="connsiteY2" fmla="*/ 523336 h 592348"/>
              <a:gd name="connsiteX3" fmla="*/ 1699404 w 3260785"/>
              <a:gd name="connsiteY3" fmla="*/ 109268 h 592348"/>
              <a:gd name="connsiteX4" fmla="*/ 2242868 w 3260785"/>
              <a:gd name="connsiteY4" fmla="*/ 445699 h 592348"/>
              <a:gd name="connsiteX5" fmla="*/ 2648309 w 3260785"/>
              <a:gd name="connsiteY5" fmla="*/ 23004 h 592348"/>
              <a:gd name="connsiteX6" fmla="*/ 3260785 w 3260785"/>
              <a:gd name="connsiteY6" fmla="*/ 307676 h 592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60785" h="592348">
                <a:moveTo>
                  <a:pt x="0" y="592348"/>
                </a:moveTo>
                <a:cubicBezTo>
                  <a:pt x="204158" y="416944"/>
                  <a:pt x="408317" y="241540"/>
                  <a:pt x="612475" y="230038"/>
                </a:cubicBezTo>
                <a:cubicBezTo>
                  <a:pt x="816633" y="218536"/>
                  <a:pt x="1043796" y="543464"/>
                  <a:pt x="1224951" y="523336"/>
                </a:cubicBezTo>
                <a:cubicBezTo>
                  <a:pt x="1406106" y="503208"/>
                  <a:pt x="1529751" y="122208"/>
                  <a:pt x="1699404" y="109268"/>
                </a:cubicBezTo>
                <a:cubicBezTo>
                  <a:pt x="1869057" y="96329"/>
                  <a:pt x="2084717" y="460076"/>
                  <a:pt x="2242868" y="445699"/>
                </a:cubicBezTo>
                <a:cubicBezTo>
                  <a:pt x="2401019" y="431322"/>
                  <a:pt x="2478656" y="46008"/>
                  <a:pt x="2648309" y="23004"/>
                </a:cubicBezTo>
                <a:cubicBezTo>
                  <a:pt x="2817962" y="0"/>
                  <a:pt x="3039373" y="153838"/>
                  <a:pt x="3260785" y="307676"/>
                </a:cubicBezTo>
              </a:path>
            </a:pathLst>
          </a:custGeom>
          <a:solidFill>
            <a:srgbClr val="CC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nl-NL" sz="18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charset="0"/>
            </a:endParaRPr>
          </a:p>
        </p:txBody>
      </p:sp>
      <p:sp>
        <p:nvSpPr>
          <p:cNvPr id="10" name="Forme libre 13"/>
          <p:cNvSpPr/>
          <p:nvPr/>
        </p:nvSpPr>
        <p:spPr bwMode="auto">
          <a:xfrm rot="20829406">
            <a:off x="7981495" y="1930556"/>
            <a:ext cx="920616" cy="341383"/>
          </a:xfrm>
          <a:custGeom>
            <a:avLst/>
            <a:gdLst>
              <a:gd name="connsiteX0" fmla="*/ 0 w 3260785"/>
              <a:gd name="connsiteY0" fmla="*/ 592348 h 592348"/>
              <a:gd name="connsiteX1" fmla="*/ 612475 w 3260785"/>
              <a:gd name="connsiteY1" fmla="*/ 230038 h 592348"/>
              <a:gd name="connsiteX2" fmla="*/ 1224951 w 3260785"/>
              <a:gd name="connsiteY2" fmla="*/ 523336 h 592348"/>
              <a:gd name="connsiteX3" fmla="*/ 1699404 w 3260785"/>
              <a:gd name="connsiteY3" fmla="*/ 109268 h 592348"/>
              <a:gd name="connsiteX4" fmla="*/ 2242868 w 3260785"/>
              <a:gd name="connsiteY4" fmla="*/ 445699 h 592348"/>
              <a:gd name="connsiteX5" fmla="*/ 2648309 w 3260785"/>
              <a:gd name="connsiteY5" fmla="*/ 23004 h 592348"/>
              <a:gd name="connsiteX6" fmla="*/ 3260785 w 3260785"/>
              <a:gd name="connsiteY6" fmla="*/ 307676 h 592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60785" h="592348">
                <a:moveTo>
                  <a:pt x="0" y="592348"/>
                </a:moveTo>
                <a:cubicBezTo>
                  <a:pt x="204158" y="416944"/>
                  <a:pt x="408317" y="241540"/>
                  <a:pt x="612475" y="230038"/>
                </a:cubicBezTo>
                <a:cubicBezTo>
                  <a:pt x="816633" y="218536"/>
                  <a:pt x="1043796" y="543464"/>
                  <a:pt x="1224951" y="523336"/>
                </a:cubicBezTo>
                <a:cubicBezTo>
                  <a:pt x="1406106" y="503208"/>
                  <a:pt x="1529751" y="122208"/>
                  <a:pt x="1699404" y="109268"/>
                </a:cubicBezTo>
                <a:cubicBezTo>
                  <a:pt x="1869057" y="96329"/>
                  <a:pt x="2084717" y="460076"/>
                  <a:pt x="2242868" y="445699"/>
                </a:cubicBezTo>
                <a:cubicBezTo>
                  <a:pt x="2401019" y="431322"/>
                  <a:pt x="2478656" y="46008"/>
                  <a:pt x="2648309" y="23004"/>
                </a:cubicBezTo>
                <a:cubicBezTo>
                  <a:pt x="2817962" y="0"/>
                  <a:pt x="3039373" y="153838"/>
                  <a:pt x="3260785" y="307676"/>
                </a:cubicBezTo>
              </a:path>
            </a:pathLst>
          </a:cu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15" name="Picture 14" descr="logo_UL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3" y="5929474"/>
            <a:ext cx="585008" cy="585008"/>
          </a:xfrm>
          <a:prstGeom prst="rect">
            <a:avLst/>
          </a:prstGeom>
        </p:spPr>
      </p:pic>
      <p:pic>
        <p:nvPicPr>
          <p:cNvPr id="16" name="Picture 15" descr="VUB - RGB - VERTICAAL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37"/>
          <a:stretch/>
        </p:blipFill>
        <p:spPr>
          <a:xfrm>
            <a:off x="1004291" y="5828281"/>
            <a:ext cx="788604" cy="74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324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Search for HE (</a:t>
            </a:r>
            <a:r>
              <a:rPr lang="en-GB" dirty="0" err="1" smtClean="0"/>
              <a:t>PeV-EeV</a:t>
            </a:r>
            <a:r>
              <a:rPr lang="en-GB" dirty="0" smtClean="0"/>
              <a:t>) neutrinos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699" y="1548948"/>
            <a:ext cx="8737382" cy="571298"/>
          </a:xfrm>
        </p:spPr>
        <p:txBody>
          <a:bodyPr/>
          <a:lstStyle/>
          <a:p>
            <a:r>
              <a:rPr lang="en-GB" dirty="0" smtClean="0"/>
              <a:t>Return power: </a:t>
            </a:r>
            <a:r>
              <a:rPr lang="en-GB" i="1" dirty="0" err="1" smtClean="0"/>
              <a:t>P</a:t>
            </a:r>
            <a:r>
              <a:rPr lang="en-GB" i="1" baseline="-25000" dirty="0" err="1" smtClean="0"/>
              <a:t>r</a:t>
            </a:r>
            <a:endParaRPr lang="en-GB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21/04/17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RECFA public session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A9B-68E8-B044-8070-3CE459D7B43B}" type="slidenum">
              <a:rPr lang="en-GB" smtClean="0"/>
              <a:t>24</a:t>
            </a:fld>
            <a:endParaRPr lang="en-GB"/>
          </a:p>
        </p:txBody>
      </p:sp>
      <p:pic>
        <p:nvPicPr>
          <p:cNvPr id="7" name="Picture 6" descr="Slide1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66" b="26126"/>
          <a:stretch/>
        </p:blipFill>
        <p:spPr>
          <a:xfrm>
            <a:off x="1899644" y="4083048"/>
            <a:ext cx="5310604" cy="109161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99644" y="4555380"/>
            <a:ext cx="2057071" cy="7977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5672911" y="4083048"/>
            <a:ext cx="1957147" cy="472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4565440" y="4083048"/>
            <a:ext cx="414782" cy="1969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ZoneTexte 46"/>
          <p:cNvSpPr txBox="1"/>
          <p:nvPr/>
        </p:nvSpPr>
        <p:spPr>
          <a:xfrm>
            <a:off x="3426109" y="2460104"/>
            <a:ext cx="3389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Bi-static RADAR configuration</a:t>
            </a:r>
            <a:endParaRPr lang="nl-NL" dirty="0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285720" y="1643050"/>
            <a:ext cx="5184775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914400">
              <a:lnSpc>
                <a:spcPct val="104000"/>
              </a:lnSpc>
              <a:spcBef>
                <a:spcPts val="800"/>
              </a:spcBef>
            </a:pPr>
            <a:endParaRPr lang="en-US" sz="2800" i="1" dirty="0">
              <a:solidFill>
                <a:srgbClr val="FFFF99"/>
              </a:solidFill>
              <a:latin typeface="Verdana" pitchFamily="34" charset="0"/>
            </a:endParaRPr>
          </a:p>
        </p:txBody>
      </p:sp>
      <p:cxnSp>
        <p:nvCxnSpPr>
          <p:cNvPr id="13" name="Connecteur droit 6"/>
          <p:cNvCxnSpPr/>
          <p:nvPr/>
        </p:nvCxnSpPr>
        <p:spPr bwMode="auto">
          <a:xfrm rot="5400000">
            <a:off x="6521817" y="3169741"/>
            <a:ext cx="571504" cy="1588"/>
          </a:xfrm>
          <a:prstGeom prst="line">
            <a:avLst/>
          </a:prstGeom>
          <a:solidFill>
            <a:srgbClr val="00B8FF"/>
          </a:solidFill>
          <a:ln w="317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Connecteur droit 8"/>
          <p:cNvCxnSpPr/>
          <p:nvPr/>
        </p:nvCxnSpPr>
        <p:spPr bwMode="auto">
          <a:xfrm>
            <a:off x="6593255" y="3026865"/>
            <a:ext cx="428628" cy="1588"/>
          </a:xfrm>
          <a:prstGeom prst="line">
            <a:avLst/>
          </a:prstGeom>
          <a:solidFill>
            <a:srgbClr val="00B8FF"/>
          </a:solidFill>
          <a:ln w="317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Connecteur droit 9"/>
          <p:cNvCxnSpPr/>
          <p:nvPr/>
        </p:nvCxnSpPr>
        <p:spPr bwMode="auto">
          <a:xfrm>
            <a:off x="6664693" y="3241179"/>
            <a:ext cx="285752" cy="1588"/>
          </a:xfrm>
          <a:prstGeom prst="line">
            <a:avLst/>
          </a:prstGeom>
          <a:solidFill>
            <a:srgbClr val="00B8FF"/>
          </a:solidFill>
          <a:ln w="317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Connecteur droit 10"/>
          <p:cNvCxnSpPr/>
          <p:nvPr/>
        </p:nvCxnSpPr>
        <p:spPr bwMode="auto">
          <a:xfrm>
            <a:off x="6736131" y="3384055"/>
            <a:ext cx="142876" cy="1588"/>
          </a:xfrm>
          <a:prstGeom prst="line">
            <a:avLst/>
          </a:prstGeom>
          <a:solidFill>
            <a:srgbClr val="00B8FF"/>
          </a:solidFill>
          <a:ln w="317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Lune 21"/>
          <p:cNvSpPr/>
          <p:nvPr/>
        </p:nvSpPr>
        <p:spPr bwMode="auto">
          <a:xfrm rot="19311558">
            <a:off x="5325457" y="3425738"/>
            <a:ext cx="218666" cy="1292405"/>
          </a:xfrm>
          <a:prstGeom prst="moon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9" name="Lune 22"/>
          <p:cNvSpPr/>
          <p:nvPr/>
        </p:nvSpPr>
        <p:spPr bwMode="auto">
          <a:xfrm rot="19272756">
            <a:off x="6322552" y="3162055"/>
            <a:ext cx="165204" cy="462748"/>
          </a:xfrm>
          <a:prstGeom prst="moon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0" name="Lune 23"/>
          <p:cNvSpPr/>
          <p:nvPr/>
        </p:nvSpPr>
        <p:spPr bwMode="auto">
          <a:xfrm rot="19272756">
            <a:off x="5870954" y="3214686"/>
            <a:ext cx="214314" cy="1000132"/>
          </a:xfrm>
          <a:prstGeom prst="moon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2" name="Lune 25"/>
          <p:cNvSpPr/>
          <p:nvPr/>
        </p:nvSpPr>
        <p:spPr bwMode="auto">
          <a:xfrm rot="1636017">
            <a:off x="4335793" y="3726872"/>
            <a:ext cx="100923" cy="446484"/>
          </a:xfrm>
          <a:prstGeom prst="moon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25" name="Connecteur droit 32"/>
          <p:cNvCxnSpPr/>
          <p:nvPr/>
        </p:nvCxnSpPr>
        <p:spPr bwMode="auto">
          <a:xfrm rot="5400000">
            <a:off x="2926043" y="3168153"/>
            <a:ext cx="571504" cy="1588"/>
          </a:xfrm>
          <a:prstGeom prst="line">
            <a:avLst/>
          </a:prstGeom>
          <a:solidFill>
            <a:srgbClr val="00B8FF"/>
          </a:solidFill>
          <a:ln w="317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Connecteur droit 33"/>
          <p:cNvCxnSpPr/>
          <p:nvPr/>
        </p:nvCxnSpPr>
        <p:spPr bwMode="auto">
          <a:xfrm>
            <a:off x="2997481" y="3025277"/>
            <a:ext cx="428628" cy="1588"/>
          </a:xfrm>
          <a:prstGeom prst="line">
            <a:avLst/>
          </a:prstGeom>
          <a:solidFill>
            <a:srgbClr val="00B8FF"/>
          </a:solidFill>
          <a:ln w="317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Connecteur droit 34"/>
          <p:cNvCxnSpPr/>
          <p:nvPr/>
        </p:nvCxnSpPr>
        <p:spPr bwMode="auto">
          <a:xfrm>
            <a:off x="3068919" y="3239591"/>
            <a:ext cx="285752" cy="1588"/>
          </a:xfrm>
          <a:prstGeom prst="line">
            <a:avLst/>
          </a:prstGeom>
          <a:solidFill>
            <a:srgbClr val="00B8FF"/>
          </a:solidFill>
          <a:ln w="317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Connecteur droit 35"/>
          <p:cNvCxnSpPr/>
          <p:nvPr/>
        </p:nvCxnSpPr>
        <p:spPr bwMode="auto">
          <a:xfrm>
            <a:off x="3140357" y="3382467"/>
            <a:ext cx="142876" cy="1588"/>
          </a:xfrm>
          <a:prstGeom prst="line">
            <a:avLst/>
          </a:prstGeom>
          <a:solidFill>
            <a:srgbClr val="00B8FF"/>
          </a:solidFill>
          <a:ln w="317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ZoneTexte 36"/>
          <p:cNvSpPr txBox="1"/>
          <p:nvPr/>
        </p:nvSpPr>
        <p:spPr>
          <a:xfrm>
            <a:off x="6816036" y="2669675"/>
            <a:ext cx="23279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Transmitted power: </a:t>
            </a:r>
            <a:r>
              <a:rPr lang="en-US" sz="1400" dirty="0" smtClean="0">
                <a:solidFill>
                  <a:srgbClr val="FFC000"/>
                </a:solidFill>
              </a:rPr>
              <a:t>P</a:t>
            </a:r>
            <a:r>
              <a:rPr lang="en-US" sz="1400" baseline="-25000" dirty="0" smtClean="0">
                <a:solidFill>
                  <a:srgbClr val="FFC000"/>
                </a:solidFill>
              </a:rPr>
              <a:t>t</a:t>
            </a:r>
            <a:endParaRPr lang="nl-NL" sz="1400" dirty="0">
              <a:solidFill>
                <a:srgbClr val="FFC000"/>
              </a:solidFill>
            </a:endParaRPr>
          </a:p>
        </p:txBody>
      </p:sp>
      <p:sp>
        <p:nvSpPr>
          <p:cNvPr id="30" name="ZoneTexte 39"/>
          <p:cNvSpPr txBox="1"/>
          <p:nvPr/>
        </p:nvSpPr>
        <p:spPr>
          <a:xfrm>
            <a:off x="2431240" y="4684422"/>
            <a:ext cx="2428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Plasma scattering surface: </a:t>
            </a:r>
            <a:r>
              <a:rPr lang="en-US" sz="1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366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σ</a:t>
            </a:r>
            <a:r>
              <a:rPr lang="en-US" sz="1400" b="1" baseline="-250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366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eff</a:t>
            </a:r>
            <a:endParaRPr lang="nl-NL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366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1" name="ZoneTexte 40"/>
          <p:cNvSpPr txBox="1"/>
          <p:nvPr/>
        </p:nvSpPr>
        <p:spPr>
          <a:xfrm>
            <a:off x="6056923" y="3660662"/>
            <a:ext cx="3428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Transmission over ¼ of a sphere: </a:t>
            </a:r>
            <a:r>
              <a:rPr lang="en-US" sz="1400" dirty="0" smtClean="0">
                <a:solidFill>
                  <a:srgbClr val="FFC000"/>
                </a:solidFill>
              </a:rPr>
              <a:t>1/(</a:t>
            </a:r>
            <a:r>
              <a:rPr lang="el-GR" sz="1400" dirty="0" smtClean="0">
                <a:solidFill>
                  <a:srgbClr val="FFC000"/>
                </a:solidFill>
              </a:rPr>
              <a:t>π</a:t>
            </a:r>
            <a:r>
              <a:rPr lang="en-US" sz="1400" dirty="0" smtClean="0">
                <a:solidFill>
                  <a:srgbClr val="FFC000"/>
                </a:solidFill>
              </a:rPr>
              <a:t>R</a:t>
            </a:r>
            <a:r>
              <a:rPr lang="en-US" sz="1400" baseline="30000" dirty="0" smtClean="0">
                <a:solidFill>
                  <a:srgbClr val="FFC000"/>
                </a:solidFill>
              </a:rPr>
              <a:t>2</a:t>
            </a:r>
            <a:r>
              <a:rPr lang="en-US" sz="1400" dirty="0" smtClean="0">
                <a:solidFill>
                  <a:srgbClr val="FFC000"/>
                </a:solidFill>
              </a:rPr>
              <a:t>)</a:t>
            </a:r>
            <a:endParaRPr lang="nl-NL" sz="1400" dirty="0"/>
          </a:p>
        </p:txBody>
      </p:sp>
      <p:sp>
        <p:nvSpPr>
          <p:cNvPr id="32" name="ZoneTexte 41"/>
          <p:cNvSpPr txBox="1"/>
          <p:nvPr/>
        </p:nvSpPr>
        <p:spPr>
          <a:xfrm>
            <a:off x="705236" y="3413136"/>
            <a:ext cx="2940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Re-scattering over a sphere: </a:t>
            </a:r>
            <a:r>
              <a:rPr lang="en-US" sz="1400" dirty="0" smtClean="0">
                <a:solidFill>
                  <a:srgbClr val="00FF00"/>
                </a:solidFill>
              </a:rPr>
              <a:t>1/(4</a:t>
            </a:r>
            <a:r>
              <a:rPr lang="el-GR" sz="1400" dirty="0" smtClean="0">
                <a:solidFill>
                  <a:srgbClr val="00FF00"/>
                </a:solidFill>
              </a:rPr>
              <a:t>π</a:t>
            </a:r>
            <a:r>
              <a:rPr lang="en-US" sz="1400" dirty="0" smtClean="0">
                <a:solidFill>
                  <a:srgbClr val="00FF00"/>
                </a:solidFill>
              </a:rPr>
              <a:t>R</a:t>
            </a:r>
            <a:r>
              <a:rPr lang="en-US" sz="1400" baseline="30000" dirty="0" smtClean="0">
                <a:solidFill>
                  <a:srgbClr val="00FF00"/>
                </a:solidFill>
              </a:rPr>
              <a:t>2</a:t>
            </a:r>
            <a:r>
              <a:rPr lang="en-US" sz="1400" dirty="0" smtClean="0">
                <a:solidFill>
                  <a:srgbClr val="00FF00"/>
                </a:solidFill>
              </a:rPr>
              <a:t>)</a:t>
            </a:r>
            <a:endParaRPr lang="nl-NL" sz="1400" dirty="0">
              <a:solidFill>
                <a:srgbClr val="00FF00"/>
              </a:solidFill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8952" y="5572140"/>
            <a:ext cx="37623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" name="Ellipse 53"/>
          <p:cNvSpPr/>
          <p:nvPr/>
        </p:nvSpPr>
        <p:spPr bwMode="auto">
          <a:xfrm>
            <a:off x="4456035" y="5660499"/>
            <a:ext cx="1143008" cy="642942"/>
          </a:xfrm>
          <a:prstGeom prst="ellipse">
            <a:avLst/>
          </a:prstGeom>
          <a:solidFill>
            <a:srgbClr val="00B8FF">
              <a:alpha val="0"/>
            </a:srgbClr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35" name="Connecteur droit avec flèche 55"/>
          <p:cNvCxnSpPr>
            <a:stCxn id="34" idx="6"/>
          </p:cNvCxnSpPr>
          <p:nvPr/>
        </p:nvCxnSpPr>
        <p:spPr bwMode="auto">
          <a:xfrm>
            <a:off x="5599043" y="5981970"/>
            <a:ext cx="1154462" cy="0"/>
          </a:xfrm>
          <a:prstGeom prst="straightConnector1">
            <a:avLst/>
          </a:prstGeom>
          <a:solidFill>
            <a:srgbClr val="00B8FF"/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ZoneTexte 56"/>
          <p:cNvSpPr txBox="1"/>
          <p:nvPr/>
        </p:nvSpPr>
        <p:spPr>
          <a:xfrm>
            <a:off x="6753505" y="5783065"/>
            <a:ext cx="257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Attenuation by the </a:t>
            </a:r>
          </a:p>
          <a:p>
            <a:r>
              <a:rPr lang="en-US" dirty="0" smtClean="0"/>
              <a:t>medium</a:t>
            </a:r>
            <a:endParaRPr lang="nl-NL" dirty="0"/>
          </a:p>
        </p:txBody>
      </p:sp>
      <p:sp>
        <p:nvSpPr>
          <p:cNvPr id="37" name="Lune 25"/>
          <p:cNvSpPr/>
          <p:nvPr/>
        </p:nvSpPr>
        <p:spPr bwMode="auto">
          <a:xfrm rot="1636017">
            <a:off x="4052245" y="3205885"/>
            <a:ext cx="187098" cy="991350"/>
          </a:xfrm>
          <a:prstGeom prst="moon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8" name="Lune 25"/>
          <p:cNvSpPr/>
          <p:nvPr/>
        </p:nvSpPr>
        <p:spPr bwMode="auto">
          <a:xfrm rot="1636017">
            <a:off x="3653006" y="2697420"/>
            <a:ext cx="252480" cy="1517734"/>
          </a:xfrm>
          <a:prstGeom prst="moon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0" name="Cylindre 24"/>
          <p:cNvSpPr/>
          <p:nvPr/>
        </p:nvSpPr>
        <p:spPr bwMode="auto">
          <a:xfrm rot="16768677">
            <a:off x="4513778" y="4065862"/>
            <a:ext cx="438998" cy="928694"/>
          </a:xfrm>
          <a:prstGeom prst="can">
            <a:avLst/>
          </a:prstGeom>
          <a:solidFill>
            <a:srgbClr val="33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1" name="Rectangle 40"/>
          <p:cNvSpPr/>
          <p:nvPr/>
        </p:nvSpPr>
        <p:spPr>
          <a:xfrm rot="652631">
            <a:off x="4985960" y="4062841"/>
            <a:ext cx="244542" cy="2950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/>
          <p:cNvSpPr/>
          <p:nvPr/>
        </p:nvSpPr>
        <p:spPr>
          <a:xfrm rot="652631">
            <a:off x="4868630" y="4811539"/>
            <a:ext cx="232302" cy="2950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3" name="Picture 42" descr="logo_ULB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3" y="5929474"/>
            <a:ext cx="585008" cy="585008"/>
          </a:xfrm>
          <a:prstGeom prst="rect">
            <a:avLst/>
          </a:prstGeom>
        </p:spPr>
      </p:pic>
      <p:pic>
        <p:nvPicPr>
          <p:cNvPr id="44" name="Picture 43" descr="VUB - RGB - VERTICAAL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37"/>
          <a:stretch/>
        </p:blipFill>
        <p:spPr>
          <a:xfrm>
            <a:off x="1004291" y="5828281"/>
            <a:ext cx="788604" cy="74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00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Search for HE (</a:t>
            </a:r>
            <a:r>
              <a:rPr lang="en-GB" dirty="0" err="1"/>
              <a:t>PeV-</a:t>
            </a:r>
            <a:r>
              <a:rPr lang="en-GB" dirty="0" err="1" smtClean="0"/>
              <a:t>EeV</a:t>
            </a:r>
            <a:r>
              <a:rPr lang="en-GB" dirty="0" smtClean="0"/>
              <a:t>) </a:t>
            </a:r>
            <a:r>
              <a:rPr lang="en-GB" dirty="0"/>
              <a:t>neutrinos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154" y="4697848"/>
            <a:ext cx="8737382" cy="1816634"/>
          </a:xfrm>
        </p:spPr>
        <p:txBody>
          <a:bodyPr>
            <a:normAutofit fontScale="92500" lnSpcReduction="10000"/>
          </a:bodyPr>
          <a:lstStyle/>
          <a:p>
            <a:r>
              <a:rPr lang="en-GB" sz="2200" dirty="0" smtClean="0"/>
              <a:t>Modelling the radar scattering of high-energy neutrino induced cascades gives an energy threshold</a:t>
            </a:r>
          </a:p>
          <a:p>
            <a:r>
              <a:rPr lang="en-GB" sz="2200" dirty="0" smtClean="0"/>
              <a:t>Measurements performed to prove the feasibility of this method</a:t>
            </a:r>
          </a:p>
          <a:p>
            <a:r>
              <a:rPr lang="en-GB" sz="2200" dirty="0" smtClean="0"/>
              <a:t>Data analysis </a:t>
            </a:r>
            <a:r>
              <a:rPr lang="en-GB" sz="2200" dirty="0" err="1" smtClean="0"/>
              <a:t>ongoing</a:t>
            </a:r>
            <a:endParaRPr lang="en-GB" sz="2200" dirty="0" smtClean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21/04/17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RECFA public session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A9B-68E8-B044-8070-3CE459D7B43B}" type="slidenum">
              <a:rPr lang="en-GB" smtClean="0"/>
              <a:t>25</a:t>
            </a:fld>
            <a:endParaRPr lang="en-GB"/>
          </a:p>
        </p:txBody>
      </p:sp>
      <p:pic>
        <p:nvPicPr>
          <p:cNvPr id="7" name="Picture 3" descr="C:\Users\krijn\AppData\Local\Temp\DSC004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698" y="1469497"/>
            <a:ext cx="4802043" cy="3201362"/>
          </a:xfrm>
          <a:prstGeom prst="rect">
            <a:avLst/>
          </a:prstGeom>
          <a:noFill/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2964" y="1469497"/>
            <a:ext cx="4791036" cy="333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234463" y="1852860"/>
            <a:ext cx="15119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dirty="0" smtClean="0">
                <a:solidFill>
                  <a:srgbClr val="800000"/>
                </a:solidFill>
              </a:rPr>
              <a:t>Ice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559538" y="2160637"/>
            <a:ext cx="303445" cy="682208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3096846" y="2842845"/>
            <a:ext cx="97693" cy="869464"/>
          </a:xfrm>
          <a:prstGeom prst="line">
            <a:avLst/>
          </a:prstGeom>
          <a:ln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862983" y="3712309"/>
            <a:ext cx="15119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rgbClr val="800000"/>
                </a:solidFill>
              </a:rPr>
              <a:t>40 MeV electron beam</a:t>
            </a:r>
          </a:p>
        </p:txBody>
      </p:sp>
      <p:pic>
        <p:nvPicPr>
          <p:cNvPr id="18" name="Picture 17" descr="logo_ULB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309" y="6137079"/>
            <a:ext cx="585008" cy="585008"/>
          </a:xfrm>
          <a:prstGeom prst="rect">
            <a:avLst/>
          </a:prstGeom>
        </p:spPr>
      </p:pic>
      <p:pic>
        <p:nvPicPr>
          <p:cNvPr id="19" name="Picture 18" descr="VUB - RGB - VERTICAAL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37"/>
          <a:stretch/>
        </p:blipFill>
        <p:spPr>
          <a:xfrm>
            <a:off x="3893437" y="6035886"/>
            <a:ext cx="788604" cy="74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351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Electronics and Data Acquisition (DAQ)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Font typeface="Wingdings" charset="2"/>
              <a:buChar char="Ø"/>
            </a:pPr>
            <a:r>
              <a:rPr lang="en-GB" dirty="0" smtClean="0"/>
              <a:t>Backbone of any experiment</a:t>
            </a:r>
          </a:p>
          <a:p>
            <a:pPr lvl="1"/>
            <a:r>
              <a:rPr lang="en-US" dirty="0" smtClean="0"/>
              <a:t>F</a:t>
            </a:r>
            <a:r>
              <a:rPr lang="en-GB" dirty="0" err="1" smtClean="0"/>
              <a:t>ormatting</a:t>
            </a:r>
            <a:r>
              <a:rPr lang="en-GB" dirty="0" smtClean="0"/>
              <a:t>, transferring and recording the data</a:t>
            </a:r>
          </a:p>
          <a:p>
            <a:pPr lvl="1"/>
            <a:r>
              <a:rPr lang="en-US" dirty="0" smtClean="0"/>
              <a:t>A</a:t>
            </a:r>
            <a:r>
              <a:rPr lang="en-GB" dirty="0" err="1" smtClean="0"/>
              <a:t>lways</a:t>
            </a:r>
            <a:r>
              <a:rPr lang="en-GB" dirty="0" smtClean="0"/>
              <a:t> larger volume, faster, more processing power</a:t>
            </a:r>
          </a:p>
          <a:p>
            <a:pPr lvl="1"/>
            <a:r>
              <a:rPr lang="en-US" dirty="0" smtClean="0"/>
              <a:t>H</a:t>
            </a:r>
            <a:r>
              <a:rPr lang="en-GB" dirty="0" err="1" smtClean="0"/>
              <a:t>igh</a:t>
            </a:r>
            <a:r>
              <a:rPr lang="en-GB" dirty="0" smtClean="0"/>
              <a:t> performance requirements: reliability, flexibility, availability</a:t>
            </a:r>
          </a:p>
          <a:p>
            <a:r>
              <a:rPr lang="en-US" dirty="0" smtClean="0"/>
              <a:t>R</a:t>
            </a:r>
            <a:r>
              <a:rPr lang="en-GB" dirty="0" err="1" smtClean="0"/>
              <a:t>eliability</a:t>
            </a:r>
            <a:r>
              <a:rPr lang="en-GB" dirty="0" smtClean="0"/>
              <a:t> and flexibility</a:t>
            </a:r>
          </a:p>
          <a:p>
            <a:pPr lvl="1"/>
            <a:r>
              <a:rPr lang="en-US" dirty="0" smtClean="0"/>
              <a:t>E</a:t>
            </a:r>
            <a:r>
              <a:rPr lang="en-GB" dirty="0" err="1" smtClean="0"/>
              <a:t>xtensive</a:t>
            </a:r>
            <a:r>
              <a:rPr lang="en-GB" dirty="0" smtClean="0"/>
              <a:t> use of Field Programmable Gate Arrays (FPGA), PCs and industrial/commercial components</a:t>
            </a:r>
          </a:p>
          <a:p>
            <a:r>
              <a:rPr lang="en-US" dirty="0" smtClean="0"/>
              <a:t>A</a:t>
            </a:r>
            <a:r>
              <a:rPr lang="en-GB" dirty="0" err="1" smtClean="0"/>
              <a:t>vailability</a:t>
            </a:r>
            <a:r>
              <a:rPr lang="en-GB" dirty="0" smtClean="0"/>
              <a:t>:</a:t>
            </a:r>
          </a:p>
          <a:p>
            <a:pPr lvl="1"/>
            <a:r>
              <a:rPr lang="en-US" dirty="0" smtClean="0"/>
              <a:t>N</a:t>
            </a:r>
            <a:r>
              <a:rPr lang="en-GB" dirty="0" err="1" smtClean="0"/>
              <a:t>ew</a:t>
            </a:r>
            <a:r>
              <a:rPr lang="en-GB" dirty="0" smtClean="0"/>
              <a:t> standards from the telecommunication industry (</a:t>
            </a:r>
            <a:r>
              <a:rPr lang="en-GB" dirty="0" err="1" smtClean="0"/>
              <a:t>xTCA</a:t>
            </a:r>
            <a:r>
              <a:rPr lang="en-GB" dirty="0" smtClean="0"/>
              <a:t>)</a:t>
            </a:r>
          </a:p>
          <a:p>
            <a:r>
              <a:rPr lang="en-GB" dirty="0" smtClean="0"/>
              <a:t>Objectives</a:t>
            </a:r>
          </a:p>
          <a:p>
            <a:pPr lvl="1"/>
            <a:r>
              <a:rPr lang="en-GB" dirty="0" smtClean="0"/>
              <a:t>Develop DAQ architecture independent of the detector to be read-out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21/04/17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RECFA public session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A9B-68E8-B044-8070-3CE459D7B43B}" type="slidenum">
              <a:rPr lang="en-GB" smtClean="0"/>
              <a:t>26</a:t>
            </a:fld>
            <a:endParaRPr lang="en-GB"/>
          </a:p>
        </p:txBody>
      </p:sp>
      <p:pic>
        <p:nvPicPr>
          <p:cNvPr id="7" name="Picture 6" descr="logo_ULB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459" y="1548948"/>
            <a:ext cx="585008" cy="585008"/>
          </a:xfrm>
          <a:prstGeom prst="rect">
            <a:avLst/>
          </a:prstGeom>
        </p:spPr>
      </p:pic>
      <p:pic>
        <p:nvPicPr>
          <p:cNvPr id="8" name="Picture 7" descr="UA-log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4" r="34823"/>
          <a:stretch/>
        </p:blipFill>
        <p:spPr>
          <a:xfrm>
            <a:off x="7593733" y="1548948"/>
            <a:ext cx="712726" cy="87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659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Digital electronics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FPGAs are omnipresent in particle and nuclear physics</a:t>
            </a:r>
          </a:p>
          <a:p>
            <a:r>
              <a:rPr lang="en-GB" dirty="0" smtClean="0"/>
              <a:t>Nowadays FPGAs </a:t>
            </a:r>
          </a:p>
          <a:p>
            <a:pPr lvl="1"/>
            <a:r>
              <a:rPr lang="en-US" dirty="0" smtClean="0"/>
              <a:t>C</a:t>
            </a:r>
            <a:r>
              <a:rPr lang="en-GB" dirty="0" err="1" smtClean="0"/>
              <a:t>ontain</a:t>
            </a:r>
            <a:r>
              <a:rPr lang="en-GB" dirty="0" smtClean="0"/>
              <a:t> millions of logic gates</a:t>
            </a:r>
          </a:p>
          <a:p>
            <a:pPr lvl="1"/>
            <a:r>
              <a:rPr lang="en-US" dirty="0" smtClean="0"/>
              <a:t>C</a:t>
            </a:r>
            <a:r>
              <a:rPr lang="en-GB" dirty="0" smtClean="0"/>
              <a:t>an handle dozens of Gigabit transmission lines</a:t>
            </a:r>
          </a:p>
          <a:p>
            <a:pPr lvl="1"/>
            <a:r>
              <a:rPr lang="en-GB" dirty="0" smtClean="0"/>
              <a:t>Can embed a soft processor (soft core)</a:t>
            </a:r>
          </a:p>
          <a:p>
            <a:pPr lvl="1"/>
            <a:r>
              <a:rPr lang="en-GB" dirty="0" smtClean="0"/>
              <a:t>Can be </a:t>
            </a:r>
            <a:r>
              <a:rPr lang="en-GB" dirty="0" err="1" smtClean="0"/>
              <a:t>fundred</a:t>
            </a:r>
            <a:r>
              <a:rPr lang="en-GB" dirty="0" smtClean="0"/>
              <a:t> on the same silicon chip as a CPU (hard core)</a:t>
            </a:r>
          </a:p>
          <a:p>
            <a:r>
              <a:rPr lang="en-US" dirty="0" smtClean="0"/>
              <a:t>T</a:t>
            </a:r>
            <a:r>
              <a:rPr lang="en-GB" dirty="0" smtClean="0"/>
              <a:t>he programming (firmware) and the use of the full potential of these chips become extremely difficult</a:t>
            </a:r>
          </a:p>
          <a:p>
            <a:pPr lvl="1"/>
            <a:r>
              <a:rPr lang="en-US" dirty="0" smtClean="0"/>
              <a:t>Development of high level development tools</a:t>
            </a:r>
          </a:p>
          <a:p>
            <a:pPr lvl="1"/>
            <a:r>
              <a:rPr lang="en-US" dirty="0" err="1" smtClean="0"/>
              <a:t>Resear</a:t>
            </a:r>
            <a:r>
              <a:rPr lang="en-GB" dirty="0" err="1" smtClean="0"/>
              <a:t>ch</a:t>
            </a:r>
            <a:r>
              <a:rPr lang="en-GB" dirty="0" smtClean="0"/>
              <a:t> of dedicated algorithms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21/04/17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RECFA public session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A9B-68E8-B044-8070-3CE459D7B43B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6786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DAQ developments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917" y="773491"/>
            <a:ext cx="8944301" cy="198587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 smtClean="0"/>
          </a:p>
          <a:p>
            <a:r>
              <a:rPr lang="en-GB" sz="1800" dirty="0" smtClean="0"/>
              <a:t>Study </a:t>
            </a:r>
            <a:r>
              <a:rPr lang="en-GB" sz="1800" dirty="0"/>
              <a:t>of the </a:t>
            </a:r>
            <a:r>
              <a:rPr lang="en-GB" sz="1800" dirty="0" err="1" smtClean="0"/>
              <a:t>xTCA</a:t>
            </a:r>
            <a:r>
              <a:rPr lang="en-GB" sz="1800" dirty="0" smtClean="0"/>
              <a:t> </a:t>
            </a:r>
            <a:r>
              <a:rPr lang="en-GB" sz="1800" dirty="0"/>
              <a:t>as a new standard in the design of FPGA-based embedded (data a</a:t>
            </a:r>
            <a:r>
              <a:rPr lang="en-US" sz="1800" dirty="0"/>
              <a:t>c</a:t>
            </a:r>
            <a:r>
              <a:rPr lang="en-GB" sz="1800" dirty="0" err="1"/>
              <a:t>quisition</a:t>
            </a:r>
            <a:r>
              <a:rPr lang="en-GB" sz="1800" dirty="0"/>
              <a:t>) </a:t>
            </a:r>
            <a:r>
              <a:rPr lang="en-GB" sz="1800" dirty="0" smtClean="0"/>
              <a:t>systems</a:t>
            </a:r>
          </a:p>
          <a:p>
            <a:r>
              <a:rPr lang="en-GB" sz="1800" dirty="0" smtClean="0"/>
              <a:t>ULB leader of the electronics &amp; DAQ system of the CMS GEM upgrade:</a:t>
            </a:r>
            <a:endParaRPr lang="en-GB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A9B-68E8-B044-8070-3CE459D7B43B}" type="slidenum">
              <a:rPr lang="en-GB" smtClean="0"/>
              <a:t>28</a:t>
            </a:fld>
            <a:endParaRPr lang="en-GB"/>
          </a:p>
        </p:txBody>
      </p:sp>
      <p:pic>
        <p:nvPicPr>
          <p:cNvPr id="7" name="Picture 6" descr="GEBv2Phot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5" r="14681"/>
          <a:stretch/>
        </p:blipFill>
        <p:spPr>
          <a:xfrm rot="5400000">
            <a:off x="7074972" y="2118006"/>
            <a:ext cx="1391745" cy="2537679"/>
          </a:xfrm>
          <a:prstGeom prst="rect">
            <a:avLst/>
          </a:prstGeom>
        </p:spPr>
      </p:pic>
      <p:pic>
        <p:nvPicPr>
          <p:cNvPr id="9" name="Picture 8" descr="VT893_VT893wMCH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9" y="2571849"/>
            <a:ext cx="2658395" cy="1595037"/>
          </a:xfrm>
          <a:prstGeom prst="rect">
            <a:avLst/>
          </a:prstGeom>
        </p:spPr>
      </p:pic>
      <p:pic>
        <p:nvPicPr>
          <p:cNvPr id="102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607" y="2611591"/>
            <a:ext cx="2349779" cy="15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99700" y="4289956"/>
            <a:ext cx="6013532" cy="24801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4025" indent="-454025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charset="2"/>
              <a:buChar char="Ø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Ø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charset="2"/>
              <a:buChar char="Ø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9725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Ø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39925" indent="-3317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charset="2"/>
              <a:buChar char="Ø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 smtClean="0"/>
              <a:t>Expertise in FPGA board design and firmware design</a:t>
            </a:r>
          </a:p>
          <a:p>
            <a:pPr lvl="1"/>
            <a:r>
              <a:rPr lang="en-US" sz="1800" dirty="0" smtClean="0"/>
              <a:t>D</a:t>
            </a:r>
            <a:r>
              <a:rPr lang="en-GB" sz="1800" dirty="0" err="1" smtClean="0"/>
              <a:t>esign</a:t>
            </a:r>
            <a:r>
              <a:rPr lang="en-GB" sz="1800" dirty="0" smtClean="0"/>
              <a:t> of several FPGA boards</a:t>
            </a:r>
          </a:p>
          <a:p>
            <a:pPr lvl="1"/>
            <a:r>
              <a:rPr lang="en-GB" sz="1800" dirty="0" smtClean="0"/>
              <a:t>Design </a:t>
            </a:r>
            <a:r>
              <a:rPr lang="en-GB" sz="1800" dirty="0"/>
              <a:t>process for parallel data processing in embedded </a:t>
            </a:r>
            <a:r>
              <a:rPr lang="en-GB" sz="1800" dirty="0" smtClean="0"/>
              <a:t>system</a:t>
            </a:r>
          </a:p>
          <a:p>
            <a:pPr lvl="1"/>
            <a:r>
              <a:rPr lang="en-GB" sz="1800" dirty="0" smtClean="0"/>
              <a:t>Use </a:t>
            </a:r>
            <a:r>
              <a:rPr lang="en-GB" sz="1800" dirty="0" err="1" smtClean="0"/>
              <a:t>Matlab</a:t>
            </a:r>
            <a:r>
              <a:rPr lang="en-GB" sz="1800" dirty="0" smtClean="0"/>
              <a:t> to synthesize firmware</a:t>
            </a:r>
            <a:endParaRPr lang="en-US" sz="1800" dirty="0" smtClean="0"/>
          </a:p>
          <a:p>
            <a:r>
              <a:rPr lang="en-US" sz="1800" dirty="0" smtClean="0"/>
              <a:t>Experience in irradiation of FPGAs</a:t>
            </a:r>
          </a:p>
          <a:p>
            <a:pPr lvl="1"/>
            <a:r>
              <a:rPr lang="en-US" sz="1800" dirty="0" smtClean="0"/>
              <a:t>I</a:t>
            </a:r>
            <a:r>
              <a:rPr lang="en-GB" sz="1800" dirty="0" err="1" smtClean="0"/>
              <a:t>mplementation</a:t>
            </a:r>
            <a:r>
              <a:rPr lang="en-GB" sz="1800" dirty="0" smtClean="0"/>
              <a:t> of mitigation techniques</a:t>
            </a:r>
            <a:endParaRPr lang="en-GB" sz="1800" dirty="0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2143191" y="2611591"/>
            <a:ext cx="850473" cy="6529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143191" y="3763301"/>
            <a:ext cx="748416" cy="4035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241386" y="3139808"/>
            <a:ext cx="1346943" cy="27714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155062" y="3541695"/>
            <a:ext cx="1433267" cy="2216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5582986" y="3196920"/>
            <a:ext cx="159478" cy="135261"/>
          </a:xfrm>
          <a:prstGeom prst="ellipse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5662725" y="3179990"/>
            <a:ext cx="159478" cy="135261"/>
          </a:xfrm>
          <a:prstGeom prst="ellipse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5575908" y="3481456"/>
            <a:ext cx="159478" cy="135261"/>
          </a:xfrm>
          <a:prstGeom prst="ellipse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5655647" y="3496740"/>
            <a:ext cx="159478" cy="135261"/>
          </a:xfrm>
          <a:prstGeom prst="ellipse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3380154" y="4087920"/>
            <a:ext cx="15119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dirty="0" err="1">
                <a:solidFill>
                  <a:srgbClr val="800000"/>
                </a:solidFill>
              </a:rPr>
              <a:t>x</a:t>
            </a:r>
            <a:r>
              <a:rPr lang="en-GB" sz="1400" dirty="0" err="1" smtClean="0">
                <a:solidFill>
                  <a:srgbClr val="800000"/>
                </a:solidFill>
              </a:rPr>
              <a:t>TCA</a:t>
            </a:r>
            <a:r>
              <a:rPr lang="en-GB" sz="1400" dirty="0" smtClean="0">
                <a:solidFill>
                  <a:srgbClr val="800000"/>
                </a:solidFill>
              </a:rPr>
              <a:t> </a:t>
            </a:r>
            <a:r>
              <a:rPr lang="en-GB" sz="1400" dirty="0" smtClean="0">
                <a:solidFill>
                  <a:srgbClr val="800000"/>
                </a:solidFill>
              </a:rPr>
              <a:t>board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906771" y="3609412"/>
            <a:ext cx="15119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dirty="0" smtClean="0">
                <a:solidFill>
                  <a:srgbClr val="800000"/>
                </a:solidFill>
              </a:rPr>
              <a:t>Optical fibres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247478" y="3780810"/>
            <a:ext cx="15119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dirty="0" smtClean="0">
                <a:solidFill>
                  <a:srgbClr val="800000"/>
                </a:solidFill>
              </a:rPr>
              <a:t>GEM detector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815125" y="3968014"/>
            <a:ext cx="15119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dirty="0" smtClean="0">
                <a:solidFill>
                  <a:srgbClr val="800000"/>
                </a:solidFill>
              </a:rPr>
              <a:t>On-detector electronics</a:t>
            </a:r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6740729" y="3514675"/>
            <a:ext cx="234502" cy="573912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1025"/>
          <p:cNvPicPr>
            <a:picLocks noChangeAspect="1"/>
          </p:cNvPicPr>
          <p:nvPr/>
        </p:nvPicPr>
        <p:blipFill rotWithShape="1">
          <a:blip r:embed="rId5"/>
          <a:srcRect l="22016" t="14103" r="40143" b="48152"/>
          <a:stretch/>
        </p:blipFill>
        <p:spPr>
          <a:xfrm>
            <a:off x="6115538" y="4408793"/>
            <a:ext cx="2821542" cy="2234284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527996" y="6462300"/>
            <a:ext cx="35752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dirty="0" smtClean="0">
                <a:solidFill>
                  <a:srgbClr val="800000"/>
                </a:solidFill>
              </a:rPr>
              <a:t>Virtex6 FPGA irradiated at UCL Cyclotron</a:t>
            </a:r>
          </a:p>
        </p:txBody>
      </p:sp>
      <p:sp>
        <p:nvSpPr>
          <p:cNvPr id="36" name="Rectangle 35"/>
          <p:cNvSpPr/>
          <p:nvPr/>
        </p:nvSpPr>
        <p:spPr>
          <a:xfrm>
            <a:off x="709247" y="4072122"/>
            <a:ext cx="15119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dirty="0" err="1">
                <a:solidFill>
                  <a:srgbClr val="800000"/>
                </a:solidFill>
              </a:rPr>
              <a:t>x</a:t>
            </a:r>
            <a:r>
              <a:rPr lang="en-GB" sz="1400" dirty="0" err="1" smtClean="0">
                <a:solidFill>
                  <a:srgbClr val="800000"/>
                </a:solidFill>
              </a:rPr>
              <a:t>TCA</a:t>
            </a:r>
            <a:r>
              <a:rPr lang="en-GB" sz="1400" dirty="0" smtClean="0">
                <a:solidFill>
                  <a:srgbClr val="800000"/>
                </a:solidFill>
              </a:rPr>
              <a:t> standard</a:t>
            </a:r>
          </a:p>
        </p:txBody>
      </p:sp>
      <p:pic>
        <p:nvPicPr>
          <p:cNvPr id="38" name="Picture 37" descr="logo_ULB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478" y="2026583"/>
            <a:ext cx="585008" cy="585008"/>
          </a:xfrm>
          <a:prstGeom prst="rect">
            <a:avLst/>
          </a:prstGeom>
        </p:spPr>
      </p:pic>
      <p:pic>
        <p:nvPicPr>
          <p:cNvPr id="39" name="Picture 38" descr="UA-logo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4" r="34823"/>
          <a:stretch/>
        </p:blipFill>
        <p:spPr>
          <a:xfrm>
            <a:off x="4469360" y="5312781"/>
            <a:ext cx="712726" cy="879741"/>
          </a:xfrm>
          <a:prstGeom prst="rect">
            <a:avLst/>
          </a:prstGeom>
        </p:spPr>
      </p:pic>
      <p:sp>
        <p:nvSpPr>
          <p:cNvPr id="1028" name="Date Placeholder 10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21/04/17</a:t>
            </a:r>
            <a:endParaRPr lang="en-GB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RECFA public session</a:t>
            </a:r>
            <a:endParaRPr lang="en-GB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628" y="2690973"/>
            <a:ext cx="983694" cy="351213"/>
          </a:xfrm>
          <a:prstGeom prst="rect">
            <a:avLst/>
          </a:prstGeom>
        </p:spPr>
      </p:pic>
      <p:cxnSp>
        <p:nvCxnSpPr>
          <p:cNvPr id="33" name="Straight Connector 32"/>
          <p:cNvCxnSpPr/>
          <p:nvPr/>
        </p:nvCxnSpPr>
        <p:spPr>
          <a:xfrm flipH="1">
            <a:off x="7597649" y="2864114"/>
            <a:ext cx="441777" cy="275694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3687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FPGA algorithms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FPGAs are by nature massive-parallel devices (in comparison with classic processors)</a:t>
            </a:r>
          </a:p>
          <a:p>
            <a:r>
              <a:rPr lang="en-GB" dirty="0" smtClean="0"/>
              <a:t> We want to bring more processing power close to our detectors</a:t>
            </a:r>
          </a:p>
          <a:p>
            <a:pPr lvl="1"/>
            <a:r>
              <a:rPr lang="en-GB" dirty="0" smtClean="0"/>
              <a:t>Given their power we are tempted to run high level algorithms (typically run on processors) onto FPGAs </a:t>
            </a:r>
          </a:p>
          <a:p>
            <a:pPr lvl="1"/>
            <a:r>
              <a:rPr lang="en-GB" dirty="0" smtClean="0"/>
              <a:t>Need to adapt the algorithms to FPGA architecture</a:t>
            </a:r>
          </a:p>
          <a:p>
            <a:pPr lvl="1"/>
            <a:r>
              <a:rPr lang="en-GB" dirty="0" smtClean="0"/>
              <a:t>Or to develop new algorithms adapted to massive parallelism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21/04/17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RECFA public session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A9B-68E8-B044-8070-3CE459D7B43B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0027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Nuclear Spectroscopy: SPECMAT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48948"/>
            <a:ext cx="5971806" cy="4965534"/>
          </a:xfrm>
        </p:spPr>
        <p:txBody>
          <a:bodyPr>
            <a:normAutofit lnSpcReduction="10000"/>
          </a:bodyPr>
          <a:lstStyle/>
          <a:p>
            <a:r>
              <a:rPr lang="en-GB" sz="2200" dirty="0" err="1" smtClean="0"/>
              <a:t>SpecMAT</a:t>
            </a:r>
            <a:endParaRPr lang="en-GB" sz="2200" dirty="0"/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Goal: Spectroscopy </a:t>
            </a:r>
            <a:r>
              <a:rPr lang="en-US" sz="1800" dirty="0">
                <a:solidFill>
                  <a:schemeClr val="tx1"/>
                </a:solidFill>
              </a:rPr>
              <a:t>of rare nuclei far from </a:t>
            </a:r>
            <a:r>
              <a:rPr lang="en-US" sz="1800" dirty="0" smtClean="0">
                <a:solidFill>
                  <a:schemeClr val="tx1"/>
                </a:solidFill>
              </a:rPr>
              <a:t>stability using </a:t>
            </a:r>
            <a:r>
              <a:rPr lang="en-US" sz="1800" dirty="0">
                <a:solidFill>
                  <a:schemeClr val="tx1"/>
                </a:solidFill>
              </a:rPr>
              <a:t>nucleon-transfer reactions </a:t>
            </a:r>
            <a:endParaRPr lang="en-US" sz="1800" dirty="0"/>
          </a:p>
          <a:p>
            <a:pPr lvl="1"/>
            <a:r>
              <a:rPr lang="en-US" sz="1800" dirty="0" smtClean="0"/>
              <a:t>Detector </a:t>
            </a:r>
            <a:r>
              <a:rPr lang="en-US" sz="1800" dirty="0"/>
              <a:t>placed in the ISOL </a:t>
            </a:r>
            <a:r>
              <a:rPr lang="en-US" sz="1800" dirty="0" err="1"/>
              <a:t>Solenoidal</a:t>
            </a:r>
            <a:r>
              <a:rPr lang="en-US" sz="1800" dirty="0"/>
              <a:t> Spectrometer at HIE-ISOLDE</a:t>
            </a:r>
          </a:p>
          <a:p>
            <a:r>
              <a:rPr lang="en-GB" sz="2200" dirty="0" smtClean="0"/>
              <a:t>Development </a:t>
            </a:r>
            <a:r>
              <a:rPr lang="en-GB" sz="2200" dirty="0"/>
              <a:t>of an “active target</a:t>
            </a:r>
            <a:r>
              <a:rPr lang="en-GB" sz="2200" dirty="0" smtClean="0"/>
              <a:t>” with </a:t>
            </a:r>
            <a:r>
              <a:rPr lang="en-GB" sz="2200" dirty="0">
                <a:latin typeface="Symbol" charset="2"/>
                <a:cs typeface="Symbol" charset="2"/>
              </a:rPr>
              <a:t>𝛾</a:t>
            </a:r>
            <a:r>
              <a:rPr lang="en-GB" sz="2200" dirty="0"/>
              <a:t>-ray detection in a strong magnetic </a:t>
            </a:r>
            <a:r>
              <a:rPr lang="en-GB" sz="2200" dirty="0" smtClean="0"/>
              <a:t>field</a:t>
            </a:r>
          </a:p>
          <a:p>
            <a:pPr lvl="1"/>
            <a:r>
              <a:rPr lang="en-GB" sz="1800" dirty="0" smtClean="0"/>
              <a:t>TPC surrounded by a </a:t>
            </a:r>
            <a:r>
              <a:rPr lang="en-GB" sz="1800" dirty="0">
                <a:latin typeface="Symbol" charset="2"/>
                <a:cs typeface="Symbol" charset="2"/>
              </a:rPr>
              <a:t>𝛾</a:t>
            </a:r>
            <a:r>
              <a:rPr lang="en-GB" sz="1800" dirty="0"/>
              <a:t>-ray </a:t>
            </a:r>
            <a:r>
              <a:rPr lang="en-GB" sz="1800" dirty="0" smtClean="0"/>
              <a:t>detection array</a:t>
            </a:r>
          </a:p>
          <a:p>
            <a:pPr lvl="1"/>
            <a:r>
              <a:rPr lang="en-US" sz="1800" dirty="0"/>
              <a:t>the detection gas is the </a:t>
            </a:r>
            <a:r>
              <a:rPr lang="en-US" sz="1800" dirty="0" smtClean="0"/>
              <a:t>target</a:t>
            </a:r>
          </a:p>
          <a:p>
            <a:pPr lvl="1"/>
            <a:r>
              <a:rPr lang="en-US" sz="1800" b="1" dirty="0" smtClean="0"/>
              <a:t>high </a:t>
            </a:r>
            <a:r>
              <a:rPr lang="en-US" sz="1800" b="1" dirty="0"/>
              <a:t>luminosity and </a:t>
            </a:r>
            <a:r>
              <a:rPr lang="en-US" sz="1800" b="1" dirty="0" smtClean="0"/>
              <a:t>efficiency</a:t>
            </a:r>
          </a:p>
          <a:p>
            <a:r>
              <a:rPr lang="mr-IN" sz="2200" dirty="0" smtClean="0">
                <a:latin typeface="Symbol" charset="2"/>
                <a:cs typeface="Symbol" charset="2"/>
              </a:rPr>
              <a:t>𝛾</a:t>
            </a:r>
            <a:r>
              <a:rPr lang="mr-IN" sz="2200" dirty="0"/>
              <a:t>-ray</a:t>
            </a:r>
            <a:r>
              <a:rPr lang="en-US" sz="2200" dirty="0"/>
              <a:t> detection in magnetic </a:t>
            </a:r>
            <a:r>
              <a:rPr lang="en-US" sz="2200" dirty="0" smtClean="0"/>
              <a:t>field</a:t>
            </a:r>
          </a:p>
          <a:p>
            <a:pPr lvl="1"/>
            <a:r>
              <a:rPr lang="en-US" sz="1800" dirty="0" smtClean="0"/>
              <a:t>CeBr3 </a:t>
            </a:r>
            <a:r>
              <a:rPr lang="en-US" sz="1800" dirty="0"/>
              <a:t>scintillators for good </a:t>
            </a:r>
            <a:r>
              <a:rPr lang="en-US" sz="1800" dirty="0" smtClean="0"/>
              <a:t>resolution (better than 4%) and </a:t>
            </a:r>
            <a:r>
              <a:rPr lang="en-US" sz="1800" dirty="0"/>
              <a:t>efficiency </a:t>
            </a:r>
            <a:endParaRPr lang="en-US" sz="1800" dirty="0" smtClean="0"/>
          </a:p>
          <a:p>
            <a:pPr lvl="1"/>
            <a:r>
              <a:rPr lang="en-US" sz="1800" dirty="0" err="1" smtClean="0"/>
              <a:t>SiPM</a:t>
            </a:r>
            <a:r>
              <a:rPr lang="en-US" sz="1800" dirty="0" smtClean="0"/>
              <a:t> for </a:t>
            </a:r>
            <a:r>
              <a:rPr lang="en-US" sz="1800" dirty="0"/>
              <a:t>use in </a:t>
            </a:r>
            <a:r>
              <a:rPr lang="en-US" sz="1800" dirty="0" smtClean="0"/>
              <a:t>magnetic </a:t>
            </a:r>
            <a:r>
              <a:rPr lang="en-US" sz="1800" dirty="0"/>
              <a:t>field</a:t>
            </a:r>
          </a:p>
          <a:p>
            <a:pPr lvl="1"/>
            <a:endParaRPr lang="en-US" sz="2400" b="1" dirty="0"/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21/04/17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RECFA public session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A9B-68E8-B044-8070-3CE459D7B43B}" type="slidenum">
              <a:rPr lang="en-GB" smtClean="0"/>
              <a:t>3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9681" y="2231987"/>
            <a:ext cx="4392618" cy="31095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685" y="4708769"/>
            <a:ext cx="1990076" cy="2114728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313" y="5646992"/>
            <a:ext cx="917239" cy="87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transfer-reaction-deuteron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1"/>
          <a:stretch/>
        </p:blipFill>
        <p:spPr>
          <a:xfrm>
            <a:off x="5892675" y="1465385"/>
            <a:ext cx="1844555" cy="101410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283028" y="2231987"/>
            <a:ext cx="15119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dirty="0" smtClean="0">
                <a:solidFill>
                  <a:srgbClr val="800000"/>
                </a:solidFill>
              </a:rPr>
              <a:t>Heavy nuclei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89388" y="1671233"/>
            <a:ext cx="15119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dirty="0" smtClean="0">
                <a:solidFill>
                  <a:srgbClr val="800000"/>
                </a:solidFill>
              </a:rPr>
              <a:t>deuteron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324600" y="1410448"/>
            <a:ext cx="15119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dirty="0" smtClean="0">
                <a:solidFill>
                  <a:srgbClr val="800000"/>
                </a:solidFill>
              </a:rPr>
              <a:t>proton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716438" y="1588490"/>
            <a:ext cx="15119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dirty="0" smtClean="0">
                <a:solidFill>
                  <a:srgbClr val="800000"/>
                </a:solidFill>
              </a:rPr>
              <a:t>photon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283028" y="6413836"/>
            <a:ext cx="21099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>
                <a:solidFill>
                  <a:srgbClr val="800000"/>
                </a:solidFill>
              </a:rPr>
              <a:t>ISS </a:t>
            </a:r>
            <a:r>
              <a:rPr lang="en-US" sz="1200" dirty="0" smtClean="0">
                <a:solidFill>
                  <a:srgbClr val="800000"/>
                </a:solidFill>
              </a:rPr>
              <a:t>–</a:t>
            </a:r>
            <a:r>
              <a:rPr lang="en-GB" sz="1200" dirty="0" smtClean="0">
                <a:solidFill>
                  <a:srgbClr val="800000"/>
                </a:solidFill>
              </a:rPr>
              <a:t>ISOLDE </a:t>
            </a:r>
          </a:p>
          <a:p>
            <a:r>
              <a:rPr lang="en-GB" sz="1200" dirty="0" err="1" smtClean="0">
                <a:solidFill>
                  <a:srgbClr val="800000"/>
                </a:solidFill>
              </a:rPr>
              <a:t>Solenoidal</a:t>
            </a:r>
            <a:r>
              <a:rPr lang="en-GB" sz="1200" dirty="0" smtClean="0">
                <a:solidFill>
                  <a:srgbClr val="800000"/>
                </a:solidFill>
              </a:rPr>
              <a:t> Spectrometer (4T)</a:t>
            </a:r>
          </a:p>
        </p:txBody>
      </p:sp>
      <p:pic>
        <p:nvPicPr>
          <p:cNvPr id="17" name="Picture 16" descr="SpecMAT-close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373" y="4181172"/>
            <a:ext cx="1457309" cy="11603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385" y="1554093"/>
            <a:ext cx="1103923" cy="39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637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FPGA algorithms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5158"/>
            <a:ext cx="9046308" cy="5354323"/>
          </a:xfrm>
        </p:spPr>
        <p:txBody>
          <a:bodyPr>
            <a:normAutofit/>
          </a:bodyPr>
          <a:lstStyle/>
          <a:p>
            <a:r>
              <a:rPr lang="en-GB" sz="1800" dirty="0" smtClean="0"/>
              <a:t>RETINA for fast tracking</a:t>
            </a:r>
          </a:p>
          <a:p>
            <a:pPr lvl="1"/>
            <a:r>
              <a:rPr lang="en-GB" sz="1800" dirty="0" smtClean="0"/>
              <a:t>Application: HL-LHC</a:t>
            </a:r>
          </a:p>
          <a:p>
            <a:pPr lvl="1"/>
            <a:endParaRPr lang="en-GB" sz="1800" dirty="0"/>
          </a:p>
          <a:p>
            <a:pPr lvl="1"/>
            <a:endParaRPr lang="en-GB" sz="1800" dirty="0" smtClean="0"/>
          </a:p>
          <a:p>
            <a:pPr lvl="1"/>
            <a:endParaRPr lang="en-GB" sz="1800" dirty="0"/>
          </a:p>
          <a:p>
            <a:pPr lvl="1"/>
            <a:endParaRPr lang="en-GB" sz="1800" dirty="0" smtClean="0"/>
          </a:p>
          <a:p>
            <a:pPr lvl="1"/>
            <a:endParaRPr lang="en-GB" sz="1800" dirty="0"/>
          </a:p>
          <a:p>
            <a:pPr lvl="1"/>
            <a:endParaRPr lang="en-GB" sz="1800" dirty="0" smtClean="0"/>
          </a:p>
          <a:p>
            <a:pPr marL="457200" lvl="1" indent="0">
              <a:buNone/>
            </a:pPr>
            <a:endParaRPr lang="en-GB" sz="1800" dirty="0" smtClean="0"/>
          </a:p>
          <a:p>
            <a:r>
              <a:rPr lang="en-GB" sz="1800" dirty="0" err="1"/>
              <a:t>Deconvolution</a:t>
            </a:r>
            <a:r>
              <a:rPr lang="en-GB" sz="1800" dirty="0"/>
              <a:t> for fast pulse reconstruction</a:t>
            </a:r>
          </a:p>
          <a:p>
            <a:pPr lvl="1"/>
            <a:r>
              <a:rPr lang="en-GB" sz="1800" dirty="0"/>
              <a:t>Application: </a:t>
            </a:r>
            <a:r>
              <a:rPr lang="en-GB" sz="1800" dirty="0" err="1">
                <a:latin typeface="Symbol" charset="2"/>
                <a:cs typeface="Symbol" charset="2"/>
              </a:rPr>
              <a:t>γ</a:t>
            </a:r>
            <a:r>
              <a:rPr lang="en-GB" sz="1800" dirty="0"/>
              <a:t>-camera for counting of high rate (tens of MHz) of photons with some energy resolution </a:t>
            </a:r>
            <a:endParaRPr lang="en-GB" sz="1800" dirty="0" smtClean="0"/>
          </a:p>
          <a:p>
            <a:pPr lvl="1"/>
            <a:r>
              <a:rPr lang="en-GB" sz="1800" dirty="0" smtClean="0"/>
              <a:t>1</a:t>
            </a:r>
            <a:r>
              <a:rPr lang="en-GB" sz="1800" baseline="30000" dirty="0" smtClean="0"/>
              <a:t>st</a:t>
            </a:r>
            <a:r>
              <a:rPr lang="en-GB" sz="1800" dirty="0" smtClean="0"/>
              <a:t> proof of concept developed in 	</a:t>
            </a:r>
          </a:p>
          <a:p>
            <a:pPr marL="457200" lvl="1" indent="0">
              <a:buNone/>
            </a:pPr>
            <a:r>
              <a:rPr lang="en-US" sz="1800" dirty="0"/>
              <a:t>c</a:t>
            </a:r>
            <a:r>
              <a:rPr lang="en-GB" sz="1800" dirty="0" err="1" smtClean="0"/>
              <a:t>ollaboration</a:t>
            </a:r>
            <a:r>
              <a:rPr lang="en-GB" sz="1800" dirty="0" smtClean="0"/>
              <a:t> with IBA</a:t>
            </a:r>
            <a:endParaRPr lang="en-GB" sz="1800" dirty="0"/>
          </a:p>
          <a:p>
            <a:pPr lvl="1"/>
            <a:endParaRPr lang="en-GB" sz="1800" dirty="0" smtClean="0"/>
          </a:p>
          <a:p>
            <a:pPr lvl="1"/>
            <a:endParaRPr lang="en-GB" sz="1800" dirty="0"/>
          </a:p>
          <a:p>
            <a:pPr lvl="1"/>
            <a:endParaRPr lang="en-GB" sz="1800" dirty="0" smtClean="0"/>
          </a:p>
          <a:p>
            <a:pPr lvl="1"/>
            <a:endParaRPr lang="en-GB" sz="1800" dirty="0"/>
          </a:p>
          <a:p>
            <a:pPr lvl="1"/>
            <a:endParaRPr lang="en-GB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21/04/17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RECFA public session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A9B-68E8-B044-8070-3CE459D7B43B}" type="slidenum">
              <a:rPr lang="en-GB" smtClean="0"/>
              <a:t>30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6332"/>
          <a:stretch/>
        </p:blipFill>
        <p:spPr>
          <a:xfrm>
            <a:off x="4076957" y="3056396"/>
            <a:ext cx="2470568" cy="18366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9589" y="3036859"/>
            <a:ext cx="2277491" cy="186754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954432" y="2271212"/>
            <a:ext cx="10259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dirty="0" smtClean="0">
                <a:solidFill>
                  <a:srgbClr val="800000"/>
                </a:solidFill>
              </a:rPr>
              <a:t>Mapping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541574" y="3822468"/>
            <a:ext cx="17866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dirty="0" smtClean="0">
                <a:solidFill>
                  <a:srgbClr val="800000"/>
                </a:solidFill>
              </a:rPr>
              <a:t>Reconstruction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7903" t="7104" r="25964" b="8997"/>
          <a:stretch/>
        </p:blipFill>
        <p:spPr>
          <a:xfrm>
            <a:off x="941010" y="2105801"/>
            <a:ext cx="2614990" cy="2594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580" y="5618505"/>
            <a:ext cx="4012712" cy="756057"/>
          </a:xfrm>
          <a:prstGeom prst="rect">
            <a:avLst/>
          </a:prstGeom>
        </p:spPr>
      </p:pic>
      <p:pic>
        <p:nvPicPr>
          <p:cNvPr id="8" name="Content Placeholder 6"/>
          <p:cNvPicPr>
            <a:picLocks noChangeAspect="1"/>
          </p:cNvPicPr>
          <p:nvPr/>
        </p:nvPicPr>
        <p:blipFill rotWithShape="1">
          <a:blip r:embed="rId6"/>
          <a:srcRect l="1307" r="4670"/>
          <a:stretch/>
        </p:blipFill>
        <p:spPr>
          <a:xfrm>
            <a:off x="4582623" y="1448737"/>
            <a:ext cx="3934229" cy="1724887"/>
          </a:xfrm>
          <a:prstGeom prst="rect">
            <a:avLst/>
          </a:prstGeom>
        </p:spPr>
      </p:pic>
      <p:pic>
        <p:nvPicPr>
          <p:cNvPr id="15" name="Picture 14" descr="logo_ULB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685" y="6184560"/>
            <a:ext cx="585008" cy="585008"/>
          </a:xfrm>
          <a:prstGeom prst="rect">
            <a:avLst/>
          </a:prstGeom>
        </p:spPr>
      </p:pic>
      <p:pic>
        <p:nvPicPr>
          <p:cNvPr id="16" name="Picture 15" descr="logo-polytech-ULB-FR.jpe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2"/>
          <a:stretch/>
        </p:blipFill>
        <p:spPr>
          <a:xfrm>
            <a:off x="3511908" y="6243573"/>
            <a:ext cx="1865723" cy="51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60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JUNO Electronics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21/04/17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RECFA public session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A9B-68E8-B044-8070-3CE459D7B43B}" type="slidenum">
              <a:rPr lang="en-GB" smtClean="0"/>
              <a:t>31</a:t>
            </a:fld>
            <a:endParaRPr lang="en-GB"/>
          </a:p>
        </p:txBody>
      </p:sp>
      <p:pic>
        <p:nvPicPr>
          <p:cNvPr id="10" name="Picture 9" descr="Slide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8" t="12550" r="14606" b="8016"/>
          <a:stretch/>
        </p:blipFill>
        <p:spPr>
          <a:xfrm>
            <a:off x="2078063" y="2471028"/>
            <a:ext cx="4716874" cy="3929842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99699" y="1548949"/>
            <a:ext cx="8737382" cy="707750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Key challenge: transmit two data streams (100 and 250 Mbps) and two power channels (24 and 48 V) through one 100m-long </a:t>
            </a:r>
            <a:r>
              <a:rPr lang="en-GB" dirty="0" err="1" smtClean="0"/>
              <a:t>ethernet</a:t>
            </a:r>
            <a:r>
              <a:rPr lang="en-GB" dirty="0" smtClean="0"/>
              <a:t> cable</a:t>
            </a:r>
            <a:endParaRPr lang="en-GB" dirty="0"/>
          </a:p>
        </p:txBody>
      </p:sp>
      <p:pic>
        <p:nvPicPr>
          <p:cNvPr id="13" name="Picture 12" descr="logo_UL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242" y="2374747"/>
            <a:ext cx="585008" cy="58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30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JUNO Electronics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21/04/17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RECFA public session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A9B-68E8-B044-8070-3CE459D7B43B}" type="slidenum">
              <a:rPr lang="en-GB" smtClean="0"/>
              <a:t>32</a:t>
            </a:fld>
            <a:endParaRPr lang="en-GB"/>
          </a:p>
        </p:txBody>
      </p:sp>
      <p:pic>
        <p:nvPicPr>
          <p:cNvPr id="10" name="Picture 9" descr="Slide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8" t="12550" r="14606" b="8016"/>
          <a:stretch/>
        </p:blipFill>
        <p:spPr>
          <a:xfrm>
            <a:off x="2078063" y="2471028"/>
            <a:ext cx="4716874" cy="3929842"/>
          </a:xfrm>
          <a:prstGeom prst="rect">
            <a:avLst/>
          </a:prstGeom>
        </p:spPr>
      </p:pic>
      <p:pic>
        <p:nvPicPr>
          <p:cNvPr id="3" name="Picture 2" descr="Slide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7" t="14846" r="13228" b="2353"/>
          <a:stretch/>
        </p:blipFill>
        <p:spPr>
          <a:xfrm>
            <a:off x="3688337" y="1502161"/>
            <a:ext cx="4061668" cy="3380881"/>
          </a:xfrm>
          <a:prstGeom prst="rect">
            <a:avLst/>
          </a:prstGeom>
        </p:spPr>
      </p:pic>
      <p:pic>
        <p:nvPicPr>
          <p:cNvPr id="12" name="Picture 6" descr="receiver_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852" y="4290139"/>
            <a:ext cx="2651790" cy="95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182765" y="5244877"/>
            <a:ext cx="296547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 smtClean="0">
                <a:latin typeface="Calibri" panose="020F0502020204030204" pitchFamily="34" charset="0"/>
              </a:rPr>
              <a:t>Equalizer/cable driver test</a:t>
            </a:r>
          </a:p>
          <a:p>
            <a:r>
              <a:rPr lang="en-US" altLang="zh-CN" sz="1600" b="1" dirty="0" smtClean="0">
                <a:latin typeface="Calibri" panose="020F0502020204030204" pitchFamily="34" charset="0"/>
              </a:rPr>
              <a:t>(over 100 m cat5 </a:t>
            </a:r>
            <a:r>
              <a:rPr lang="en-US" altLang="zh-CN" sz="1600" b="1" dirty="0" err="1" smtClean="0">
                <a:latin typeface="Calibri" panose="020F0502020204030204" pitchFamily="34" charset="0"/>
              </a:rPr>
              <a:t>ethernet</a:t>
            </a:r>
            <a:r>
              <a:rPr lang="en-US" altLang="zh-CN" sz="1600" b="1" dirty="0" smtClean="0">
                <a:latin typeface="Calibri" panose="020F0502020204030204" pitchFamily="34" charset="0"/>
              </a:rPr>
              <a:t> cable) 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197334" y="3572940"/>
            <a:ext cx="2238578" cy="8501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2" descr="nette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540" y="5829653"/>
            <a:ext cx="3949700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14"/>
          <p:cNvSpPr/>
          <p:nvPr/>
        </p:nvSpPr>
        <p:spPr>
          <a:xfrm>
            <a:off x="6629635" y="5829653"/>
            <a:ext cx="1248438" cy="466039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7717718" y="5828108"/>
            <a:ext cx="1248438" cy="466039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 descr="logo_ULB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242" y="2374747"/>
            <a:ext cx="585008" cy="58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94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SOLID Electronics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21/04/17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RECFA public session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A9B-68E8-B044-8070-3CE459D7B43B}" type="slidenum">
              <a:rPr lang="en-GB" smtClean="0"/>
              <a:t>33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lum/>
            <a:alphaModFix/>
          </a:blip>
          <a:srcRect l="4106" r="2788"/>
          <a:stretch/>
        </p:blipFill>
        <p:spPr>
          <a:xfrm>
            <a:off x="23857" y="2901465"/>
            <a:ext cx="4528610" cy="394794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99699" y="1548948"/>
            <a:ext cx="8737382" cy="1323205"/>
          </a:xfrm>
        </p:spPr>
        <p:txBody>
          <a:bodyPr>
            <a:normAutofit lnSpcReduction="10000"/>
          </a:bodyPr>
          <a:lstStyle/>
          <a:p>
            <a:r>
              <a:rPr lang="en-GB" sz="1800" dirty="0" err="1" smtClean="0"/>
              <a:t>SiPM</a:t>
            </a:r>
            <a:r>
              <a:rPr lang="en-GB" sz="1800" dirty="0" smtClean="0"/>
              <a:t> amplifier</a:t>
            </a:r>
          </a:p>
          <a:p>
            <a:pPr lvl="1"/>
            <a:r>
              <a:rPr lang="en-GB" sz="1800" dirty="0" smtClean="0"/>
              <a:t>To detect 1 photon signals from Wave Length Shifter</a:t>
            </a:r>
          </a:p>
          <a:p>
            <a:pPr lvl="2"/>
            <a:r>
              <a:rPr lang="en-GB" sz="1600" dirty="0" smtClean="0"/>
              <a:t>Lesson learned from SM1: too much pick-up noise</a:t>
            </a:r>
          </a:p>
          <a:p>
            <a:pPr lvl="2"/>
            <a:r>
              <a:rPr lang="en-GB" sz="1600" dirty="0" smtClean="0"/>
              <a:t>Need long signal cables between </a:t>
            </a:r>
            <a:r>
              <a:rPr lang="en-GB" sz="1600" dirty="0" err="1" smtClean="0"/>
              <a:t>SiPM</a:t>
            </a:r>
            <a:r>
              <a:rPr lang="en-GB" sz="1600" dirty="0" smtClean="0"/>
              <a:t> and amplifier =&gt; differential signals up to ADC</a:t>
            </a:r>
            <a:endParaRPr lang="en-GB" sz="1600" dirty="0"/>
          </a:p>
        </p:txBody>
      </p:sp>
      <p:pic>
        <p:nvPicPr>
          <p:cNvPr id="14" name="Picture 13" descr="solampv3resul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3" r="9936" b="12286"/>
          <a:stretch/>
        </p:blipFill>
        <p:spPr>
          <a:xfrm>
            <a:off x="4437968" y="3849077"/>
            <a:ext cx="4598570" cy="2569308"/>
          </a:xfrm>
          <a:prstGeom prst="rect">
            <a:avLst/>
          </a:prstGeom>
        </p:spPr>
      </p:pic>
      <p:pic>
        <p:nvPicPr>
          <p:cNvPr id="15" name="Picture 14" descr="UA-logo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4" r="34823"/>
          <a:stretch/>
        </p:blipFill>
        <p:spPr>
          <a:xfrm>
            <a:off x="8145524" y="1552310"/>
            <a:ext cx="712726" cy="87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58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Many R&amp;D activities in nuclear and in high energy physics in Belgium</a:t>
            </a:r>
          </a:p>
          <a:p>
            <a:pPr lvl="1"/>
            <a:r>
              <a:rPr lang="en-US" dirty="0" smtClean="0"/>
              <a:t>T</a:t>
            </a:r>
            <a:r>
              <a:rPr lang="en-GB" dirty="0" err="1" smtClean="0"/>
              <a:t>hese</a:t>
            </a:r>
            <a:r>
              <a:rPr lang="en-GB" dirty="0" smtClean="0"/>
              <a:t> activities always involve state-of-the art technologies (detectors, electronics, precision instruments, </a:t>
            </a:r>
            <a:r>
              <a:rPr lang="en-US" dirty="0" smtClean="0"/>
              <a:t>…)</a:t>
            </a:r>
            <a:endParaRPr lang="en-GB" dirty="0" smtClean="0"/>
          </a:p>
          <a:p>
            <a:r>
              <a:rPr lang="en-GB" dirty="0" smtClean="0"/>
              <a:t>These activities are often conducted in the framework of flagship experiments</a:t>
            </a:r>
          </a:p>
          <a:p>
            <a:r>
              <a:rPr lang="en-GB" dirty="0" smtClean="0"/>
              <a:t>In these experiments and collaborations, the Belgian groups have a strong impact and important responsibilities </a:t>
            </a:r>
          </a:p>
          <a:p>
            <a:r>
              <a:rPr lang="en-GB" dirty="0" smtClean="0"/>
              <a:t>We are all concerned to maintain </a:t>
            </a:r>
            <a:r>
              <a:rPr lang="en-GB" dirty="0" smtClean="0"/>
              <a:t>this </a:t>
            </a:r>
            <a:r>
              <a:rPr lang="en-GB" dirty="0" smtClean="0"/>
              <a:t>level of expertize and this level of excellence in Belgium</a:t>
            </a:r>
          </a:p>
          <a:p>
            <a:pPr lvl="1"/>
            <a:r>
              <a:rPr lang="en-US" dirty="0" smtClean="0"/>
              <a:t>Highly qualified m</a:t>
            </a:r>
            <a:r>
              <a:rPr lang="en-GB" dirty="0" err="1" smtClean="0"/>
              <a:t>anpower</a:t>
            </a:r>
            <a:r>
              <a:rPr lang="en-GB" dirty="0" smtClean="0"/>
              <a:t>, research engineers, logisticians, </a:t>
            </a:r>
            <a:r>
              <a:rPr lang="en-US" dirty="0" smtClean="0"/>
              <a:t>…</a:t>
            </a:r>
            <a:r>
              <a:rPr lang="en-GB" dirty="0" smtClean="0"/>
              <a:t> is a must to ensure Belgium remains competitive in this area</a:t>
            </a:r>
            <a:endParaRPr lang="en-GB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21/04/17</a:t>
            </a:r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RECFA public session</a:t>
            </a:r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A9B-68E8-B044-8070-3CE459D7B43B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2445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Acknowledgment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 smtClean="0"/>
              <a:t>Many Thanks to all my colleagues for providing me the </a:t>
            </a:r>
            <a:r>
              <a:rPr lang="en-GB" dirty="0" err="1" smtClean="0"/>
              <a:t>informations</a:t>
            </a:r>
            <a:r>
              <a:rPr lang="en-GB" dirty="0" smtClean="0"/>
              <a:t>:</a:t>
            </a:r>
          </a:p>
          <a:p>
            <a:pPr lvl="1"/>
            <a:r>
              <a:rPr lang="en-GB" dirty="0" err="1" smtClean="0"/>
              <a:t>Juanan</a:t>
            </a:r>
            <a:r>
              <a:rPr lang="en-GB" dirty="0" smtClean="0"/>
              <a:t> Aguilar (ULB</a:t>
            </a:r>
            <a:r>
              <a:rPr lang="en-GB" dirty="0" smtClean="0"/>
              <a:t>)</a:t>
            </a:r>
          </a:p>
          <a:p>
            <a:pPr lvl="1"/>
            <a:r>
              <a:rPr lang="en-GB" dirty="0" smtClean="0"/>
              <a:t>Barbara </a:t>
            </a:r>
            <a:r>
              <a:rPr lang="en-GB" dirty="0" err="1" smtClean="0"/>
              <a:t>Clerbaux</a:t>
            </a:r>
            <a:r>
              <a:rPr lang="en-GB" dirty="0" smtClean="0"/>
              <a:t> (ULB)</a:t>
            </a:r>
            <a:endParaRPr lang="en-GB" dirty="0" smtClean="0"/>
          </a:p>
          <a:p>
            <a:pPr lvl="1"/>
            <a:r>
              <a:rPr lang="en-GB" dirty="0" smtClean="0"/>
              <a:t>Thomas </a:t>
            </a:r>
            <a:r>
              <a:rPr lang="en-GB" dirty="0" err="1" smtClean="0"/>
              <a:t>Cocolios</a:t>
            </a:r>
            <a:r>
              <a:rPr lang="en-GB" dirty="0" smtClean="0"/>
              <a:t> (</a:t>
            </a:r>
            <a:r>
              <a:rPr lang="en-GB" dirty="0" err="1"/>
              <a:t>KULeuven</a:t>
            </a:r>
            <a:r>
              <a:rPr lang="en-GB" dirty="0" smtClean="0"/>
              <a:t>)</a:t>
            </a:r>
          </a:p>
          <a:p>
            <a:pPr lvl="1"/>
            <a:r>
              <a:rPr lang="en-GB" dirty="0" smtClean="0"/>
              <a:t>Christophe Collette (ULB)</a:t>
            </a:r>
          </a:p>
          <a:p>
            <a:pPr lvl="1"/>
            <a:r>
              <a:rPr lang="en-GB" dirty="0" smtClean="0"/>
              <a:t>Eduardo Cortina </a:t>
            </a:r>
            <a:r>
              <a:rPr lang="en-GB" dirty="0"/>
              <a:t>(</a:t>
            </a:r>
            <a:r>
              <a:rPr lang="en-GB" dirty="0" err="1"/>
              <a:t>UCLouvain</a:t>
            </a:r>
            <a:r>
              <a:rPr lang="en-GB" dirty="0" smtClean="0"/>
              <a:t>)</a:t>
            </a:r>
          </a:p>
          <a:p>
            <a:pPr lvl="1"/>
            <a:r>
              <a:rPr lang="en-GB" dirty="0" err="1" smtClean="0"/>
              <a:t>Krijn</a:t>
            </a:r>
            <a:r>
              <a:rPr lang="en-GB" dirty="0" smtClean="0"/>
              <a:t> De </a:t>
            </a:r>
            <a:r>
              <a:rPr lang="en-GB" dirty="0" err="1" smtClean="0"/>
              <a:t>Vries</a:t>
            </a:r>
            <a:r>
              <a:rPr lang="en-GB" dirty="0" smtClean="0"/>
              <a:t> (VUB)</a:t>
            </a:r>
          </a:p>
          <a:p>
            <a:pPr lvl="1"/>
            <a:r>
              <a:rPr lang="en-GB" dirty="0" smtClean="0"/>
              <a:t>Andrea </a:t>
            </a:r>
            <a:r>
              <a:rPr lang="en-GB" dirty="0" err="1" smtClean="0"/>
              <a:t>Gianmanco</a:t>
            </a:r>
            <a:r>
              <a:rPr lang="en-GB" dirty="0" smtClean="0"/>
              <a:t> (</a:t>
            </a:r>
            <a:r>
              <a:rPr lang="en-GB" dirty="0" err="1" smtClean="0"/>
              <a:t>UCLouvain</a:t>
            </a:r>
            <a:r>
              <a:rPr lang="en-GB" dirty="0" smtClean="0"/>
              <a:t>)</a:t>
            </a:r>
          </a:p>
          <a:p>
            <a:pPr lvl="1"/>
            <a:r>
              <a:rPr lang="en-GB" dirty="0" smtClean="0"/>
              <a:t>Marc </a:t>
            </a:r>
            <a:r>
              <a:rPr lang="en-GB" dirty="0" err="1" smtClean="0"/>
              <a:t>Loiselet</a:t>
            </a:r>
            <a:r>
              <a:rPr lang="en-GB" dirty="0" smtClean="0"/>
              <a:t> (CRC-</a:t>
            </a:r>
            <a:r>
              <a:rPr lang="en-GB" dirty="0" err="1" smtClean="0"/>
              <a:t>UCLouvain</a:t>
            </a:r>
            <a:r>
              <a:rPr lang="en-GB" dirty="0"/>
              <a:t>)</a:t>
            </a:r>
            <a:endParaRPr lang="en-GB" dirty="0" smtClean="0"/>
          </a:p>
          <a:p>
            <a:pPr lvl="1"/>
            <a:r>
              <a:rPr lang="en-GB" dirty="0" err="1" smtClean="0"/>
              <a:t>Gerda</a:t>
            </a:r>
            <a:r>
              <a:rPr lang="en-GB" dirty="0" smtClean="0"/>
              <a:t> </a:t>
            </a:r>
            <a:r>
              <a:rPr lang="en-GB" dirty="0" err="1" smtClean="0"/>
              <a:t>Neyens</a:t>
            </a:r>
            <a:r>
              <a:rPr lang="en-GB" dirty="0" smtClean="0"/>
              <a:t> (</a:t>
            </a:r>
            <a:r>
              <a:rPr lang="en-GB" dirty="0" err="1"/>
              <a:t>KULeuven</a:t>
            </a:r>
            <a:r>
              <a:rPr lang="en-GB" dirty="0" smtClean="0"/>
              <a:t>)</a:t>
            </a:r>
          </a:p>
          <a:p>
            <a:pPr lvl="1"/>
            <a:r>
              <a:rPr lang="en-GB" dirty="0" smtClean="0"/>
              <a:t>Riccardo </a:t>
            </a:r>
            <a:r>
              <a:rPr lang="en-GB" dirty="0" err="1" smtClean="0"/>
              <a:t>Raabe</a:t>
            </a:r>
            <a:r>
              <a:rPr lang="en-GB" dirty="0" smtClean="0"/>
              <a:t> (</a:t>
            </a:r>
            <a:r>
              <a:rPr lang="en-GB" dirty="0" err="1"/>
              <a:t>KULeuven</a:t>
            </a:r>
            <a:r>
              <a:rPr lang="en-GB" dirty="0" smtClean="0"/>
              <a:t>)</a:t>
            </a:r>
          </a:p>
          <a:p>
            <a:pPr lvl="1"/>
            <a:r>
              <a:rPr lang="en-GB" dirty="0" smtClean="0"/>
              <a:t>Dirk </a:t>
            </a:r>
            <a:r>
              <a:rPr lang="en-GB" dirty="0" err="1" smtClean="0"/>
              <a:t>Ryckbosch</a:t>
            </a:r>
            <a:r>
              <a:rPr lang="en-GB" dirty="0" smtClean="0"/>
              <a:t> (U</a:t>
            </a:r>
            <a:r>
              <a:rPr lang="en-US" dirty="0" smtClean="0"/>
              <a:t>g</a:t>
            </a:r>
            <a:r>
              <a:rPr lang="en-GB" dirty="0" err="1" smtClean="0"/>
              <a:t>ent</a:t>
            </a:r>
            <a:r>
              <a:rPr lang="en-GB" dirty="0" smtClean="0"/>
              <a:t>)</a:t>
            </a:r>
          </a:p>
          <a:p>
            <a:pPr lvl="1"/>
            <a:r>
              <a:rPr lang="en-GB" dirty="0" err="1" smtClean="0"/>
              <a:t>Nathal</a:t>
            </a:r>
            <a:r>
              <a:rPr lang="en-GB" dirty="0" smtClean="0"/>
              <a:t> </a:t>
            </a:r>
            <a:r>
              <a:rPr lang="en-GB" dirty="0" err="1" smtClean="0"/>
              <a:t>Severijns</a:t>
            </a:r>
            <a:r>
              <a:rPr lang="en-GB" dirty="0" smtClean="0"/>
              <a:t> </a:t>
            </a:r>
            <a:r>
              <a:rPr lang="en-GB" dirty="0"/>
              <a:t>(</a:t>
            </a:r>
            <a:r>
              <a:rPr lang="en-GB" dirty="0" err="1"/>
              <a:t>KULeuven</a:t>
            </a:r>
            <a:r>
              <a:rPr lang="en-GB" dirty="0" smtClean="0"/>
              <a:t>)</a:t>
            </a:r>
          </a:p>
          <a:p>
            <a:pPr lvl="1"/>
            <a:r>
              <a:rPr lang="en-GB" dirty="0" smtClean="0"/>
              <a:t>Michael </a:t>
            </a:r>
            <a:r>
              <a:rPr lang="en-GB" dirty="0" err="1" smtClean="0"/>
              <a:t>Tytgat</a:t>
            </a:r>
            <a:r>
              <a:rPr lang="en-GB" dirty="0" smtClean="0"/>
              <a:t> (U</a:t>
            </a:r>
            <a:r>
              <a:rPr lang="en-US" dirty="0"/>
              <a:t>G</a:t>
            </a:r>
            <a:r>
              <a:rPr lang="en-GB" dirty="0" err="1" smtClean="0"/>
              <a:t>ent</a:t>
            </a:r>
            <a:r>
              <a:rPr lang="en-GB" dirty="0" smtClean="0"/>
              <a:t>)</a:t>
            </a:r>
          </a:p>
          <a:p>
            <a:pPr lvl="1"/>
            <a:r>
              <a:rPr lang="en-GB" dirty="0" smtClean="0"/>
              <a:t>Piet Van </a:t>
            </a:r>
            <a:r>
              <a:rPr lang="en-GB" dirty="0" err="1" smtClean="0"/>
              <a:t>Duppen</a:t>
            </a:r>
            <a:r>
              <a:rPr lang="en-GB" dirty="0" smtClean="0"/>
              <a:t> (</a:t>
            </a:r>
            <a:r>
              <a:rPr lang="en-GB" dirty="0" err="1" smtClean="0"/>
              <a:t>KULeuven</a:t>
            </a:r>
            <a:r>
              <a:rPr lang="en-GB" dirty="0" smtClean="0"/>
              <a:t>)</a:t>
            </a:r>
          </a:p>
          <a:p>
            <a:pPr lvl="1"/>
            <a:r>
              <a:rPr lang="en-GB" dirty="0" smtClean="0"/>
              <a:t>Nick Van </a:t>
            </a:r>
            <a:r>
              <a:rPr lang="en-GB" dirty="0" err="1" smtClean="0"/>
              <a:t>Remortel</a:t>
            </a:r>
            <a:r>
              <a:rPr lang="en-GB" dirty="0" smtClean="0"/>
              <a:t> (</a:t>
            </a:r>
            <a:r>
              <a:rPr lang="en-GB" dirty="0" err="1" smtClean="0"/>
              <a:t>UAntwerpen</a:t>
            </a:r>
            <a:r>
              <a:rPr lang="en-GB" dirty="0" smtClean="0"/>
              <a:t>)</a:t>
            </a:r>
          </a:p>
          <a:p>
            <a:pPr lvl="1"/>
            <a:r>
              <a:rPr lang="en-GB" dirty="0" err="1" smtClean="0"/>
              <a:t>Yifan</a:t>
            </a:r>
            <a:r>
              <a:rPr lang="en-GB" dirty="0" smtClean="0"/>
              <a:t> Y</a:t>
            </a:r>
            <a:r>
              <a:rPr lang="en-US" dirty="0" smtClean="0"/>
              <a:t>a</a:t>
            </a:r>
            <a:r>
              <a:rPr lang="en-GB" dirty="0" err="1" smtClean="0"/>
              <a:t>ng</a:t>
            </a:r>
            <a:r>
              <a:rPr lang="en-GB" dirty="0" smtClean="0"/>
              <a:t> (ULB)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21/04/17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RECFA public session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A9B-68E8-B044-8070-3CE459D7B43B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8038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BACKUP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21/04/17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RECFA public session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A9B-68E8-B044-8070-3CE459D7B43B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007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21/04/17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RECFA public session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A9B-68E8-B044-8070-3CE459D7B43B}" type="slidenum">
              <a:rPr lang="en-GB" smtClean="0"/>
              <a:t>37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962" y="1494691"/>
            <a:ext cx="7018500" cy="525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059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170" b="505"/>
          <a:stretch/>
        </p:blipFill>
        <p:spPr>
          <a:xfrm>
            <a:off x="547077" y="1396666"/>
            <a:ext cx="7657312" cy="535387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21/04/17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RECFA public session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A9B-68E8-B044-8070-3CE459D7B43B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2999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Nuclear reaction cross </a:t>
            </a:r>
            <a:r>
              <a:rPr lang="en-US" dirty="0" smtClean="0"/>
              <a:t>sections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21/04/17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RECFA public session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A9B-68E8-B044-8070-3CE459D7B43B}" type="slidenum">
              <a:rPr lang="en-GB" smtClean="0"/>
              <a:t>39</a:t>
            </a:fld>
            <a:endParaRPr lang="en-GB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4377" y="1445187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4025" indent="-454025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charset="2"/>
              <a:buChar char="Ø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Ø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charset="2"/>
              <a:buChar char="Ø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9725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Ø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39925" indent="-3317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charset="2"/>
              <a:buChar char="Ø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aseline="30000" dirty="0" smtClean="0"/>
              <a:t>11</a:t>
            </a:r>
            <a:r>
              <a:rPr lang="en-US" sz="1800" dirty="0" smtClean="0"/>
              <a:t>C for PET-aided hadron therapy</a:t>
            </a:r>
          </a:p>
          <a:p>
            <a:pPr lvl="1"/>
            <a:r>
              <a:rPr lang="en-US" sz="1800" dirty="0" smtClean="0"/>
              <a:t>New target material: Boron Nitride</a:t>
            </a:r>
          </a:p>
          <a:p>
            <a:pPr lvl="1"/>
            <a:r>
              <a:rPr lang="en-US" sz="1800" dirty="0" smtClean="0"/>
              <a:t>Material </a:t>
            </a:r>
            <a:r>
              <a:rPr lang="en-US" sz="1800" dirty="0" err="1" smtClean="0"/>
              <a:t>characterisation</a:t>
            </a:r>
            <a:endParaRPr lang="en-US" sz="1800" dirty="0" smtClean="0"/>
          </a:p>
          <a:p>
            <a:pPr lvl="1"/>
            <a:r>
              <a:rPr lang="en-US" sz="1800" dirty="0" smtClean="0"/>
              <a:t>Stability to oxidation</a:t>
            </a:r>
          </a:p>
          <a:p>
            <a:pPr lvl="1"/>
            <a:r>
              <a:rPr lang="en-US" sz="1800" dirty="0" smtClean="0"/>
              <a:t>Production and separation of </a:t>
            </a:r>
            <a:r>
              <a:rPr lang="en-US" sz="1800" baseline="30000" dirty="0" smtClean="0"/>
              <a:t>11</a:t>
            </a:r>
            <a:r>
              <a:rPr lang="en-US" sz="1800" dirty="0" smtClean="0"/>
              <a:t>C</a:t>
            </a:r>
            <a:r>
              <a:rPr lang="en-US" sz="1800" baseline="30000" dirty="0" smtClean="0"/>
              <a:t>16</a:t>
            </a:r>
            <a:r>
              <a:rPr lang="en-US" sz="1800" dirty="0" smtClean="0"/>
              <a:t>O</a:t>
            </a:r>
          </a:p>
          <a:p>
            <a:pPr lvl="1"/>
            <a:r>
              <a:rPr lang="en-US" sz="1800" dirty="0" smtClean="0"/>
              <a:t>Injection into medical synchrotrons for hadron therapy</a:t>
            </a:r>
          </a:p>
          <a:p>
            <a:pPr lvl="1"/>
            <a:endParaRPr lang="en-US" dirty="0"/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081728" y="1690688"/>
            <a:ext cx="5181600" cy="4351338"/>
          </a:xfrm>
          <a:prstGeom prst="rect">
            <a:avLst/>
          </a:prstGeom>
        </p:spPr>
        <p:txBody>
          <a:bodyPr/>
          <a:lstStyle>
            <a:lvl1pPr marL="454025" indent="-454025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9725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39925" indent="-3317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800" dirty="0" smtClean="0"/>
              <a:t>Energy dependence </a:t>
            </a:r>
            <a:r>
              <a:rPr lang="en-US" sz="1800" dirty="0" smtClean="0">
                <a:sym typeface="Wingdings"/>
              </a:rPr>
              <a:t> COSY</a:t>
            </a:r>
            <a:endParaRPr lang="en-US" sz="1800" dirty="0" smtClean="0"/>
          </a:p>
          <a:p>
            <a:r>
              <a:rPr lang="en-US" sz="1800" dirty="0" smtClean="0"/>
              <a:t>Spallation cross section in the reaction Ta(p,*)Tb</a:t>
            </a:r>
          </a:p>
          <a:p>
            <a:pPr lvl="1"/>
            <a:r>
              <a:rPr lang="en-US" sz="1800" dirty="0" err="1" smtClean="0"/>
              <a:t>Optimising</a:t>
            </a:r>
            <a:r>
              <a:rPr lang="en-US" sz="1800" dirty="0" smtClean="0"/>
              <a:t> the production of the medical isotopes </a:t>
            </a:r>
            <a:r>
              <a:rPr lang="en-US" sz="1800" baseline="30000" dirty="0" smtClean="0"/>
              <a:t>149</a:t>
            </a:r>
            <a:r>
              <a:rPr lang="en-US" sz="1800" dirty="0" smtClean="0"/>
              <a:t>Tb, </a:t>
            </a:r>
            <a:r>
              <a:rPr lang="en-US" sz="1800" baseline="30000" dirty="0" smtClean="0"/>
              <a:t>152</a:t>
            </a:r>
            <a:r>
              <a:rPr lang="en-US" sz="1800" dirty="0" smtClean="0"/>
              <a:t>Tb, </a:t>
            </a:r>
            <a:r>
              <a:rPr lang="en-US" sz="1800" baseline="30000" dirty="0" smtClean="0"/>
              <a:t>155</a:t>
            </a:r>
            <a:r>
              <a:rPr lang="en-US" sz="1800" dirty="0" smtClean="0"/>
              <a:t>Tb</a:t>
            </a:r>
          </a:p>
          <a:p>
            <a:pPr lvl="1"/>
            <a:endParaRPr lang="en-US" sz="1800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373" y="3095246"/>
            <a:ext cx="3124453" cy="187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1692649" y="3774558"/>
            <a:ext cx="6658249" cy="54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157" y="4937678"/>
            <a:ext cx="3155843" cy="192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999" y="6038488"/>
            <a:ext cx="2014728" cy="7193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98" y="5220568"/>
            <a:ext cx="2133515" cy="15372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704" y="3774558"/>
            <a:ext cx="2896481" cy="159014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645177" y="5425414"/>
            <a:ext cx="1169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XRD scan</a:t>
            </a:r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48473" y="5700158"/>
            <a:ext cx="1096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BN target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512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</a:t>
            </a:r>
            <a:r>
              <a:rPr lang="en-US" dirty="0" smtClean="0"/>
              <a:t>n</a:t>
            </a:r>
            <a:r>
              <a:rPr lang="en-US" dirty="0"/>
              <a:t>-gas jet laser ionization spectroscopy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153" y="1402000"/>
            <a:ext cx="8876755" cy="5456000"/>
          </a:xfrm>
        </p:spPr>
        <p:txBody>
          <a:bodyPr>
            <a:normAutofit fontScale="92500" lnSpcReduction="20000"/>
          </a:bodyPr>
          <a:lstStyle/>
          <a:p>
            <a:r>
              <a:rPr lang="en-GB" sz="1800" dirty="0" smtClean="0"/>
              <a:t>A new technique to allow for medium resolution (~300 MHz) laser spectroscopy experiments on neutron-deficient isotopes, including heavy elements region</a:t>
            </a:r>
          </a:p>
          <a:p>
            <a:endParaRPr lang="en-GB" sz="1800" dirty="0" smtClean="0"/>
          </a:p>
          <a:p>
            <a:endParaRPr lang="en-GB" sz="1800" dirty="0"/>
          </a:p>
          <a:p>
            <a:endParaRPr lang="en-GB" sz="1800" dirty="0" smtClean="0"/>
          </a:p>
          <a:p>
            <a:endParaRPr lang="en-GB" sz="1800" dirty="0" smtClean="0"/>
          </a:p>
          <a:p>
            <a:endParaRPr lang="en-GB" sz="1800" dirty="0" smtClean="0"/>
          </a:p>
          <a:p>
            <a:endParaRPr lang="en-GB" sz="1800" dirty="0" smtClean="0"/>
          </a:p>
          <a:p>
            <a:r>
              <a:rPr lang="en-GB" sz="1800" dirty="0" smtClean="0"/>
              <a:t>To be coupled with the new Heavy Ion Accelerator of SPIRAL2 at GANIL (France)</a:t>
            </a:r>
          </a:p>
          <a:p>
            <a:r>
              <a:rPr lang="en-GB" sz="1800" dirty="0" smtClean="0"/>
              <a:t>KU Leuven has proposed this new concept</a:t>
            </a:r>
          </a:p>
          <a:p>
            <a:pPr lvl="1"/>
            <a:r>
              <a:rPr lang="en-US" sz="1800" dirty="0" smtClean="0"/>
              <a:t>A</a:t>
            </a:r>
            <a:r>
              <a:rPr lang="en-GB" sz="1800" dirty="0" err="1" smtClean="0"/>
              <a:t>pplied</a:t>
            </a:r>
            <a:r>
              <a:rPr lang="en-GB" sz="1800" dirty="0" smtClean="0"/>
              <a:t> for the first time at Leuven Isotope Separator On-Line (LISOL) and coupled to the UCL Cyclotron</a:t>
            </a:r>
          </a:p>
          <a:p>
            <a:pPr lvl="1"/>
            <a:r>
              <a:rPr lang="en-GB" sz="1800" dirty="0" smtClean="0"/>
              <a:t>Concept fully characterized and optimized at the new off-line laser and mass separator laboratory at KU Leuven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21/04/17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RECFA public session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A9B-68E8-B044-8070-3CE459D7B43B}" type="slidenum">
              <a:rPr lang="en-GB" smtClean="0"/>
              <a:t>4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125" y="1937208"/>
            <a:ext cx="7729219" cy="275007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19926" y="4074464"/>
            <a:ext cx="15119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 smtClean="0">
                <a:solidFill>
                  <a:srgbClr val="800000"/>
                </a:solidFill>
              </a:rPr>
              <a:t>Quasi-collisional free </a:t>
            </a:r>
          </a:p>
          <a:p>
            <a:pPr algn="ctr"/>
            <a:r>
              <a:rPr lang="en-GB" sz="1200" dirty="0" smtClean="0">
                <a:solidFill>
                  <a:srgbClr val="800000"/>
                </a:solidFill>
              </a:rPr>
              <a:t>T ~ 30 K 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613" y="1661555"/>
            <a:ext cx="1103923" cy="394139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724" y="4769302"/>
            <a:ext cx="917239" cy="87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3284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CERN MEDICIS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A radioisotope is attached to a </a:t>
            </a:r>
            <a:r>
              <a:rPr lang="en-US" sz="2000" dirty="0" err="1"/>
              <a:t>biomolecular</a:t>
            </a:r>
            <a:r>
              <a:rPr lang="en-US" sz="2000" dirty="0"/>
              <a:t> carrier to be delivered to a cancer cell, where it decays, either for imaging or therapy</a:t>
            </a:r>
            <a:r>
              <a:rPr lang="en-US" sz="2000" dirty="0" smtClean="0"/>
              <a:t>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sz="2000" dirty="0"/>
              <a:t>R</a:t>
            </a:r>
            <a:r>
              <a:rPr lang="en-US" sz="2000" dirty="0" smtClean="0"/>
              <a:t>esearch focused on the </a:t>
            </a:r>
            <a:r>
              <a:rPr lang="en-US" sz="2000" dirty="0"/>
              <a:t>production of radioisotopes that can offer new opportunity for nuclear medicine</a:t>
            </a:r>
          </a:p>
          <a:p>
            <a:pPr lvl="1"/>
            <a:r>
              <a:rPr lang="en-US" sz="2000" dirty="0"/>
              <a:t>Nuclear reaction cross sections</a:t>
            </a:r>
          </a:p>
          <a:p>
            <a:pPr lvl="1"/>
            <a:r>
              <a:rPr lang="en-US" sz="2000" dirty="0" smtClean="0"/>
              <a:t>Ion </a:t>
            </a:r>
            <a:r>
              <a:rPr lang="en-US" sz="2000" dirty="0"/>
              <a:t>source studies (plasma, lasers)</a:t>
            </a:r>
          </a:p>
          <a:p>
            <a:pPr lvl="1"/>
            <a:r>
              <a:rPr lang="en-US" sz="2000" dirty="0"/>
              <a:t>Collection &amp; separation protocols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21/04/17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RECFA public session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A9B-68E8-B044-8070-3CE459D7B43B}" type="slidenum">
              <a:rPr lang="en-GB" smtClean="0"/>
              <a:t>40</a:t>
            </a:fld>
            <a:endParaRPr lang="en-GB"/>
          </a:p>
        </p:txBody>
      </p:sp>
      <p:pic>
        <p:nvPicPr>
          <p:cNvPr id="7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91481" y="2313096"/>
            <a:ext cx="4393413" cy="1977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MEDICI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134694"/>
            <a:ext cx="2107408" cy="723306"/>
          </a:xfrm>
          <a:prstGeom prst="rect">
            <a:avLst/>
          </a:prstGeom>
          <a:ln w="3175">
            <a:miter lim="400000"/>
          </a:ln>
        </p:spPr>
      </p:pic>
    </p:spTree>
    <p:extLst>
      <p:ext uri="{BB962C8B-B14F-4D97-AF65-F5344CB8AC3E}">
        <p14:creationId xmlns:p14="http://schemas.microsoft.com/office/powerpoint/2010/main" val="522164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755" b="1135"/>
          <a:stretch/>
        </p:blipFill>
        <p:spPr>
          <a:xfrm>
            <a:off x="1013372" y="1519869"/>
            <a:ext cx="7938564" cy="499461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21/04/17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RECFA public session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A9B-68E8-B044-8070-3CE459D7B43B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123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9754" b="9754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21/04/17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RECFA public session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A9B-68E8-B044-8070-3CE459D7B43B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022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9754" b="9754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21/04/17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RECFA public session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A9B-68E8-B044-8070-3CE459D7B43B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41477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9754" b="9754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21/04/17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RECFA public session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A9B-68E8-B044-8070-3CE459D7B43B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2931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Search for HE (</a:t>
            </a:r>
            <a:r>
              <a:rPr lang="en-GB" dirty="0" err="1"/>
              <a:t>PeV-</a:t>
            </a:r>
            <a:r>
              <a:rPr lang="en-GB" dirty="0" err="1" smtClean="0"/>
              <a:t>EeV</a:t>
            </a:r>
            <a:r>
              <a:rPr lang="en-GB" dirty="0" smtClean="0"/>
              <a:t>) </a:t>
            </a:r>
            <a:r>
              <a:rPr lang="en-GB" dirty="0"/>
              <a:t>neutrinos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699" y="1461027"/>
            <a:ext cx="8737382" cy="655269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RADAR return power estimation as a function of the source distance and transmitted power </a:t>
            </a:r>
            <a:r>
              <a:rPr lang="en-GB" i="1" dirty="0" err="1" smtClean="0"/>
              <a:t>P</a:t>
            </a:r>
            <a:r>
              <a:rPr lang="en-GB" i="1" baseline="-25000" dirty="0" err="1" smtClean="0"/>
              <a:t>t</a:t>
            </a:r>
            <a:endParaRPr lang="en-GB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21/04/17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RECFA public session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A9B-68E8-B044-8070-3CE459D7B43B}" type="slidenum">
              <a:rPr lang="en-GB" smtClean="0"/>
              <a:t>45</a:t>
            </a:fld>
            <a:endParaRPr lang="en-GB"/>
          </a:p>
        </p:txBody>
      </p:sp>
      <p:graphicFrame>
        <p:nvGraphicFramePr>
          <p:cNvPr id="7" name="Obje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5590301"/>
              </p:ext>
            </p:extLst>
          </p:nvPr>
        </p:nvGraphicFramePr>
        <p:xfrm>
          <a:off x="142844" y="2760518"/>
          <a:ext cx="3071812" cy="3883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8" name="Équation" r:id="rId3" imgW="2184120" imgH="2895480" progId="Equation.3">
                  <p:embed/>
                </p:oleObj>
              </mc:Choice>
              <mc:Fallback>
                <p:oleObj name="Équation" r:id="rId3" imgW="2184120" imgH="2895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44" y="2760518"/>
                        <a:ext cx="3071812" cy="38831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432934"/>
              </p:ext>
            </p:extLst>
          </p:nvPr>
        </p:nvGraphicFramePr>
        <p:xfrm>
          <a:off x="142822" y="2025305"/>
          <a:ext cx="3071834" cy="735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9" name="Équation" r:id="rId5" imgW="1879560" imgH="419040" progId="Equation.3">
                  <p:embed/>
                </p:oleObj>
              </mc:Choice>
              <mc:Fallback>
                <p:oleObj name="Équation" r:id="rId5" imgW="187956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22" y="2025305"/>
                        <a:ext cx="3071834" cy="7352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16" y="2156764"/>
            <a:ext cx="5730634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ZoneTexte 6"/>
          <p:cNvSpPr txBox="1"/>
          <p:nvPr/>
        </p:nvSpPr>
        <p:spPr>
          <a:xfrm>
            <a:off x="5364088" y="6237312"/>
            <a:ext cx="18101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>
                <a:solidFill>
                  <a:srgbClr val="FFC000"/>
                </a:solidFill>
              </a:rPr>
              <a:t>E &gt; 4 </a:t>
            </a:r>
            <a:r>
              <a:rPr lang="en-US" sz="2800" u="sng" dirty="0" err="1" smtClean="0">
                <a:solidFill>
                  <a:srgbClr val="FFC000"/>
                </a:solidFill>
              </a:rPr>
              <a:t>PeV</a:t>
            </a:r>
            <a:endParaRPr lang="nl-NL" sz="2800" u="sng" dirty="0">
              <a:solidFill>
                <a:srgbClr val="FFC000"/>
              </a:solidFill>
            </a:endParaRPr>
          </a:p>
        </p:txBody>
      </p:sp>
      <p:pic>
        <p:nvPicPr>
          <p:cNvPr id="11" name="Picture 10" descr="logo_ULB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059" y="6213184"/>
            <a:ext cx="585008" cy="585008"/>
          </a:xfrm>
          <a:prstGeom prst="rect">
            <a:avLst/>
          </a:prstGeom>
        </p:spPr>
      </p:pic>
      <p:pic>
        <p:nvPicPr>
          <p:cNvPr id="12" name="Picture 11" descr="VUB - RGB - VERTICAAL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37"/>
          <a:stretch/>
        </p:blipFill>
        <p:spPr>
          <a:xfrm>
            <a:off x="3139187" y="6111991"/>
            <a:ext cx="788604" cy="74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256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In-gas jet laser ionization spectroscopy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231" y="1420494"/>
            <a:ext cx="8890000" cy="5437506"/>
          </a:xfrm>
        </p:spPr>
        <p:txBody>
          <a:bodyPr>
            <a:normAutofit/>
          </a:bodyPr>
          <a:lstStyle/>
          <a:p>
            <a:r>
              <a:rPr lang="en-GB" sz="1800" dirty="0" smtClean="0"/>
              <a:t>Visualization and validation at the KU Leuven laser laboratory</a:t>
            </a:r>
          </a:p>
          <a:p>
            <a:endParaRPr lang="en-GB" sz="1800" dirty="0" smtClean="0"/>
          </a:p>
          <a:p>
            <a:pPr marL="0" indent="0">
              <a:buNone/>
            </a:pPr>
            <a:endParaRPr lang="en-GB" sz="1800" dirty="0"/>
          </a:p>
          <a:p>
            <a:r>
              <a:rPr lang="en-GB" sz="1800" dirty="0" smtClean="0"/>
              <a:t>Based </a:t>
            </a:r>
            <a:r>
              <a:rPr lang="en-GB" sz="1800" dirty="0"/>
              <a:t>on this experience the Super Spectrometer Separator (S3) Low-Energy Branch project (S3-LEB) was </a:t>
            </a:r>
            <a:r>
              <a:rPr lang="en-GB" sz="1800" dirty="0" smtClean="0"/>
              <a:t>designed:</a:t>
            </a:r>
          </a:p>
          <a:p>
            <a:r>
              <a:rPr lang="en-GB" sz="1800" dirty="0" smtClean="0"/>
              <a:t>Concept also implemented in </a:t>
            </a:r>
          </a:p>
          <a:p>
            <a:pPr lvl="1"/>
            <a:r>
              <a:rPr lang="en-GB" sz="1600" dirty="0" smtClean="0"/>
              <a:t>Jyvaskyla (Finland)</a:t>
            </a:r>
          </a:p>
          <a:p>
            <a:pPr lvl="1"/>
            <a:r>
              <a:rPr lang="en-GB" sz="1600" dirty="0" smtClean="0"/>
              <a:t>GSI/FAIR (Germany)</a:t>
            </a:r>
          </a:p>
          <a:p>
            <a:pPr lvl="1"/>
            <a:r>
              <a:rPr lang="en-GB" sz="1600" dirty="0" smtClean="0"/>
              <a:t>RIKEN (Japan)  </a:t>
            </a:r>
          </a:p>
          <a:p>
            <a:pPr lvl="1"/>
            <a:r>
              <a:rPr lang="en-GB" sz="1600" dirty="0" err="1" smtClean="0"/>
              <a:t>Dubna</a:t>
            </a:r>
            <a:r>
              <a:rPr lang="en-GB" sz="1600" dirty="0" smtClean="0"/>
              <a:t> (Russia)</a:t>
            </a:r>
            <a:endParaRPr lang="en-GB" sz="1600" dirty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21/04/17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RECFA public session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A9B-68E8-B044-8070-3CE459D7B43B}" type="slidenum">
              <a:rPr lang="en-GB" smtClean="0"/>
              <a:t>5</a:t>
            </a:fld>
            <a:endParaRPr lang="en-GB"/>
          </a:p>
        </p:txBody>
      </p:sp>
      <p:pic>
        <p:nvPicPr>
          <p:cNvPr id="57" name="Picture 56" descr="Slide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369" y="3311773"/>
            <a:ext cx="4552462" cy="341434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538" y="1826453"/>
            <a:ext cx="1423145" cy="1134018"/>
          </a:xfrm>
          <a:prstGeom prst="rect">
            <a:avLst/>
          </a:prstGeom>
        </p:spPr>
      </p:pic>
      <p:sp>
        <p:nvSpPr>
          <p:cNvPr id="60" name="Right Arrow 59"/>
          <p:cNvSpPr/>
          <p:nvPr/>
        </p:nvSpPr>
        <p:spPr>
          <a:xfrm>
            <a:off x="508001" y="2058120"/>
            <a:ext cx="1358537" cy="824199"/>
          </a:xfrm>
          <a:prstGeom prst="rightArrow">
            <a:avLst>
              <a:gd name="adj1" fmla="val 48263"/>
              <a:gd name="adj2" fmla="val 5555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Ar</a:t>
            </a:r>
            <a:r>
              <a:rPr lang="en-US" sz="1400" dirty="0" smtClean="0"/>
              <a:t> gas +</a:t>
            </a:r>
          </a:p>
          <a:p>
            <a:pPr algn="ctr"/>
            <a:r>
              <a:rPr lang="en-US" sz="1400" dirty="0" smtClean="0"/>
              <a:t>Cu atoms</a:t>
            </a:r>
            <a:endParaRPr lang="nl-BE" sz="1400" dirty="0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6948" y="1812824"/>
            <a:ext cx="2289740" cy="912218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9255" y="1792892"/>
            <a:ext cx="2133288" cy="93215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077" y="1426010"/>
            <a:ext cx="1103923" cy="39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38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CERN MEDICIS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699" y="2307463"/>
            <a:ext cx="8737382" cy="3808993"/>
          </a:xfrm>
        </p:spPr>
        <p:txBody>
          <a:bodyPr/>
          <a:lstStyle/>
          <a:p>
            <a:r>
              <a:rPr lang="en-US" sz="1800" dirty="0" err="1"/>
              <a:t>MEDical</a:t>
            </a:r>
            <a:r>
              <a:rPr lang="en-US" sz="1800" dirty="0"/>
              <a:t> Isotopes Collected from </a:t>
            </a:r>
            <a:r>
              <a:rPr lang="en-US" sz="1800" dirty="0" err="1" smtClean="0"/>
              <a:t>Isolde</a:t>
            </a:r>
            <a:endParaRPr lang="en-US" sz="1800" dirty="0" smtClean="0"/>
          </a:p>
          <a:p>
            <a:r>
              <a:rPr lang="en-US" sz="1800" dirty="0"/>
              <a:t>“Free” radioisotopes for medical research in partnership  </a:t>
            </a:r>
            <a:r>
              <a:rPr lang="en-US" sz="1800" dirty="0" smtClean="0"/>
              <a:t>                                              with </a:t>
            </a:r>
            <a:r>
              <a:rPr lang="en-US" sz="1800" dirty="0"/>
              <a:t>HUG (Geneva), CHUV (Lausanne), but also </a:t>
            </a:r>
            <a:r>
              <a:rPr lang="en-US" sz="1800" b="1" dirty="0"/>
              <a:t>UZ Leuven</a:t>
            </a:r>
            <a:r>
              <a:rPr lang="en-US" sz="1800" dirty="0"/>
              <a:t>, </a:t>
            </a:r>
            <a:r>
              <a:rPr lang="en-US" sz="1800" dirty="0" smtClean="0"/>
              <a:t>                                              </a:t>
            </a:r>
            <a:r>
              <a:rPr lang="en-US" sz="1800" b="1" dirty="0" smtClean="0"/>
              <a:t>UZ </a:t>
            </a:r>
            <a:r>
              <a:rPr lang="en-US" sz="1800" b="1" dirty="0" err="1"/>
              <a:t>Brussel</a:t>
            </a:r>
            <a:r>
              <a:rPr lang="en-US" sz="1800" dirty="0"/>
              <a:t>, and </a:t>
            </a:r>
            <a:r>
              <a:rPr lang="en-US" sz="1800" b="1" dirty="0"/>
              <a:t>UZ </a:t>
            </a:r>
            <a:r>
              <a:rPr lang="en-US" sz="1800" b="1" dirty="0" smtClean="0"/>
              <a:t>Gent</a:t>
            </a:r>
          </a:p>
          <a:p>
            <a:r>
              <a:rPr lang="en-US" sz="1800" dirty="0"/>
              <a:t>New infrastructure: building, target storage, hot cell, front end, experimental hall</a:t>
            </a:r>
          </a:p>
          <a:p>
            <a:r>
              <a:rPr lang="en-US" sz="1800" dirty="0"/>
              <a:t>Dipole magnet from KU </a:t>
            </a:r>
            <a:r>
              <a:rPr lang="en-US" sz="1800" dirty="0" smtClean="0"/>
              <a:t>Leuven (LISOL)</a:t>
            </a:r>
            <a:endParaRPr lang="en-US" sz="1800" dirty="0"/>
          </a:p>
          <a:p>
            <a:r>
              <a:rPr lang="en-US" sz="1800" dirty="0"/>
              <a:t>Research in radioisotope production</a:t>
            </a:r>
          </a:p>
          <a:p>
            <a:r>
              <a:rPr lang="en-US" sz="1800" dirty="0"/>
              <a:t>First isotopes: summer 2017</a:t>
            </a:r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21/04/17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RECFA public session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A9B-68E8-B044-8070-3CE459D7B43B}" type="slidenum">
              <a:rPr lang="en-GB" smtClean="0"/>
              <a:t>6</a:t>
            </a:fld>
            <a:endParaRPr lang="en-GB"/>
          </a:p>
        </p:txBody>
      </p:sp>
      <p:pic>
        <p:nvPicPr>
          <p:cNvPr id="7" name="MEDICI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3076" y="5896035"/>
            <a:ext cx="2107408" cy="723306"/>
          </a:xfrm>
          <a:prstGeom prst="rect">
            <a:avLst/>
          </a:prstGeom>
          <a:ln w="3175">
            <a:miter lim="400000"/>
          </a:ln>
        </p:spPr>
      </p:pic>
      <p:pic>
        <p:nvPicPr>
          <p:cNvPr id="8" name="MEDICIS-Kuka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75422" y="4375772"/>
            <a:ext cx="2561659" cy="170899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G_9842.jpeg"/>
          <p:cNvPicPr>
            <a:picLocks noChangeAspect="1"/>
          </p:cNvPicPr>
          <p:nvPr/>
        </p:nvPicPr>
        <p:blipFill>
          <a:blip r:embed="rId4">
            <a:extLst/>
          </a:blip>
          <a:srcRect l="18687" r="2982"/>
          <a:stretch>
            <a:fillRect/>
          </a:stretch>
        </p:blipFill>
        <p:spPr>
          <a:xfrm>
            <a:off x="3839665" y="5339785"/>
            <a:ext cx="2484935" cy="14859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76141" y="1297574"/>
            <a:ext cx="3837590" cy="2560146"/>
          </a:xfrm>
          <a:prstGeom prst="rect">
            <a:avLst/>
          </a:prstGeom>
          <a:ln w="3175">
            <a:miter lim="400000"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3" y="1554093"/>
            <a:ext cx="1103923" cy="39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483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7867" y="1475473"/>
            <a:ext cx="3535178" cy="18564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CERN MEDICIS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48947"/>
            <a:ext cx="8737382" cy="4965534"/>
          </a:xfrm>
        </p:spPr>
        <p:txBody>
          <a:bodyPr>
            <a:normAutofit/>
          </a:bodyPr>
          <a:lstStyle/>
          <a:p>
            <a:r>
              <a:rPr lang="en-GB" sz="1800" dirty="0" smtClean="0"/>
              <a:t>Ion source developments:</a:t>
            </a:r>
          </a:p>
          <a:p>
            <a:pPr lvl="1"/>
            <a:r>
              <a:rPr lang="en-GB" sz="1800" dirty="0" smtClean="0"/>
              <a:t>VADIS (Versatile Arc Discharge Ion Source)</a:t>
            </a:r>
          </a:p>
          <a:p>
            <a:pPr lvl="2"/>
            <a:r>
              <a:rPr lang="en-US" sz="1600" dirty="0" smtClean="0"/>
              <a:t>T</a:t>
            </a:r>
            <a:r>
              <a:rPr lang="nl-BE" sz="1600" dirty="0" smtClean="0"/>
              <a:t>o </a:t>
            </a:r>
            <a:r>
              <a:rPr lang="en-GB" sz="1600" dirty="0" smtClean="0"/>
              <a:t>improve the efficiency and the selectivity of the ion                                                       source</a:t>
            </a:r>
          </a:p>
          <a:p>
            <a:pPr lvl="1"/>
            <a:endParaRPr lang="en-GB" sz="1800" dirty="0" smtClean="0"/>
          </a:p>
          <a:p>
            <a:pPr lvl="1"/>
            <a:r>
              <a:rPr lang="en-GB" sz="1800" dirty="0" smtClean="0"/>
              <a:t>RILIS (Resonant Ionisation Laser Ion S</a:t>
            </a:r>
            <a:r>
              <a:rPr lang="en-US" sz="1800" dirty="0" smtClean="0"/>
              <a:t>o</a:t>
            </a:r>
            <a:r>
              <a:rPr lang="en-GB" sz="1800" dirty="0" err="1" smtClean="0"/>
              <a:t>urce</a:t>
            </a:r>
            <a:r>
              <a:rPr lang="en-GB" sz="1800" dirty="0" smtClean="0"/>
              <a:t>)</a:t>
            </a:r>
          </a:p>
          <a:p>
            <a:pPr lvl="2"/>
            <a:r>
              <a:rPr lang="en-US" sz="1600" dirty="0"/>
              <a:t>New </a:t>
            </a:r>
            <a:r>
              <a:rPr lang="en-US" sz="1600" dirty="0" err="1"/>
              <a:t>ionisation</a:t>
            </a:r>
            <a:r>
              <a:rPr lang="en-US" sz="1600" dirty="0"/>
              <a:t> schemes for </a:t>
            </a:r>
            <a:r>
              <a:rPr lang="en-US" sz="1600" dirty="0" err="1"/>
              <a:t>lanthanites</a:t>
            </a:r>
            <a:r>
              <a:rPr lang="en-US" sz="1600" dirty="0"/>
              <a:t> and actinides</a:t>
            </a:r>
          </a:p>
          <a:p>
            <a:pPr lvl="2"/>
            <a:r>
              <a:rPr lang="en-US" sz="1600" dirty="0" err="1"/>
              <a:t>Optimising</a:t>
            </a:r>
            <a:r>
              <a:rPr lang="en-US" sz="1600" dirty="0"/>
              <a:t> efficiency against </a:t>
            </a:r>
            <a:r>
              <a:rPr lang="en-US" sz="1600" dirty="0" smtClean="0"/>
              <a:t>purity</a:t>
            </a:r>
          </a:p>
          <a:p>
            <a:endParaRPr lang="en-US" sz="1800" dirty="0" smtClean="0"/>
          </a:p>
          <a:p>
            <a:r>
              <a:rPr lang="en-US" sz="1800" dirty="0" smtClean="0"/>
              <a:t>Study of Nuclear </a:t>
            </a:r>
            <a:r>
              <a:rPr lang="en-US" sz="1800" dirty="0"/>
              <a:t>reaction cross </a:t>
            </a:r>
            <a:r>
              <a:rPr lang="en-US" sz="1800" dirty="0" smtClean="0"/>
              <a:t>sections</a:t>
            </a:r>
          </a:p>
          <a:p>
            <a:pPr lvl="1"/>
            <a:r>
              <a:rPr lang="en-US" sz="1600" dirty="0" smtClean="0"/>
              <a:t>Developing the protocols for the production of terbium and actinium isotopes</a:t>
            </a:r>
          </a:p>
          <a:p>
            <a:pPr lvl="1"/>
            <a:r>
              <a:rPr lang="en-US" sz="1600" dirty="0" smtClean="0"/>
              <a:t>Developing a new approach for the production of </a:t>
            </a:r>
            <a:r>
              <a:rPr lang="en-US" sz="1600" baseline="30000" dirty="0" smtClean="0"/>
              <a:t>11</a:t>
            </a:r>
            <a:r>
              <a:rPr lang="en-US" sz="1600" dirty="0" smtClean="0"/>
              <a:t>C a PET isotope to be used in hadron therapy </a:t>
            </a:r>
            <a:endParaRPr lang="en-US" sz="1600" dirty="0"/>
          </a:p>
          <a:p>
            <a:pPr lvl="1"/>
            <a:endParaRPr lang="en-GB" sz="1800" dirty="0" smtClean="0"/>
          </a:p>
          <a:p>
            <a:pPr lvl="2"/>
            <a:endParaRPr lang="en-GB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21/04/17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RECFA public session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A9B-68E8-B044-8070-3CE459D7B43B}" type="slidenum">
              <a:rPr lang="en-GB" smtClean="0"/>
              <a:t>7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335" y="3331935"/>
            <a:ext cx="2544047" cy="1697356"/>
          </a:xfrm>
          <a:prstGeom prst="rect">
            <a:avLst/>
          </a:prstGeom>
        </p:spPr>
      </p:pic>
      <p:pic>
        <p:nvPicPr>
          <p:cNvPr id="9" name="MEDICI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6134694"/>
            <a:ext cx="2107408" cy="723306"/>
          </a:xfrm>
          <a:prstGeom prst="rect">
            <a:avLst/>
          </a:prstGeom>
          <a:ln w="3175">
            <a:miter lim="400000"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905" y="1527519"/>
            <a:ext cx="1103923" cy="39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767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</a:t>
            </a:r>
            <a:r>
              <a:rPr lang="en-GB" dirty="0" err="1" smtClean="0"/>
              <a:t>eutron</a:t>
            </a:r>
            <a:r>
              <a:rPr lang="en-GB" dirty="0" smtClean="0"/>
              <a:t> Electric Dipole Moment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21/04/17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RECFA public session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A9B-68E8-B044-8070-3CE459D7B43B}" type="slidenum">
              <a:rPr lang="en-GB" smtClean="0"/>
              <a:t>8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891" y="1431993"/>
            <a:ext cx="1215573" cy="92555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540908" y="4630114"/>
            <a:ext cx="3481295" cy="1974149"/>
            <a:chOff x="3995936" y="4941168"/>
            <a:chExt cx="2873176" cy="1631081"/>
          </a:xfrm>
        </p:grpSpPr>
        <p:sp>
          <p:nvSpPr>
            <p:cNvPr id="15" name="Text Box 5"/>
            <p:cNvSpPr txBox="1">
              <a:spLocks noChangeArrowheads="1"/>
            </p:cNvSpPr>
            <p:nvPr/>
          </p:nvSpPr>
          <p:spPr bwMode="auto">
            <a:xfrm>
              <a:off x="6550025" y="5638800"/>
              <a:ext cx="168275" cy="1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3183" tIns="41591" rIns="83183" bIns="41591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700" b="1">
                <a:solidFill>
                  <a:srgbClr val="CC0066"/>
                </a:solidFill>
                <a:latin typeface="Calibri" pitchFamily="34" charset="0"/>
              </a:endParaRPr>
            </a:p>
          </p:txBody>
        </p:sp>
        <p:pic>
          <p:nvPicPr>
            <p:cNvPr id="16" name="Picture 4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5593" y="4941168"/>
              <a:ext cx="2403519" cy="1620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936" y="5239618"/>
              <a:ext cx="1464167" cy="1332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2"/>
            <p:cNvSpPr>
              <a:spLocks noChangeArrowheads="1"/>
            </p:cNvSpPr>
            <p:nvPr/>
          </p:nvSpPr>
          <p:spPr bwMode="auto">
            <a:xfrm>
              <a:off x="4243014" y="6309320"/>
              <a:ext cx="1265090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050" dirty="0">
                  <a:latin typeface="Arial" charset="0"/>
                  <a:cs typeface="Arial" charset="0"/>
                </a:rPr>
                <a:t>Cs-magnetometer</a:t>
              </a:r>
              <a:endParaRPr lang="en-US" altLang="en-US" sz="1050" dirty="0"/>
            </a:p>
          </p:txBody>
        </p:sp>
      </p:grpSp>
      <p:graphicFrame>
        <p:nvGraphicFramePr>
          <p:cNvPr id="19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8657178"/>
              </p:ext>
            </p:extLst>
          </p:nvPr>
        </p:nvGraphicFramePr>
        <p:xfrm>
          <a:off x="1035295" y="3056512"/>
          <a:ext cx="1552575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2" name="Equation" r:id="rId6" imgW="1003300" imgH="419100" progId="Equation.3">
                  <p:embed/>
                </p:oleObj>
              </mc:Choice>
              <mc:Fallback>
                <p:oleObj name="Equation" r:id="rId6" imgW="1003300" imgH="4191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5295" y="3056512"/>
                        <a:ext cx="1552575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9970" y="2800854"/>
            <a:ext cx="2912233" cy="1893225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flipV="1">
            <a:off x="4532923" y="3624385"/>
            <a:ext cx="2782049" cy="9183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4532923" y="3858846"/>
            <a:ext cx="2782049" cy="6838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40" y="1438670"/>
            <a:ext cx="8909395" cy="5302805"/>
          </a:xfrm>
        </p:spPr>
        <p:txBody>
          <a:bodyPr>
            <a:normAutofit/>
          </a:bodyPr>
          <a:lstStyle/>
          <a:p>
            <a:r>
              <a:rPr lang="en-GB" sz="1800" dirty="0" smtClean="0"/>
              <a:t>n2EDM at Paul </a:t>
            </a:r>
            <a:r>
              <a:rPr lang="en-GB" sz="1800" dirty="0" err="1" smtClean="0"/>
              <a:t>Scherrer</a:t>
            </a:r>
            <a:r>
              <a:rPr lang="en-GB" sz="1800" dirty="0" smtClean="0"/>
              <a:t> Institute (PSI) </a:t>
            </a:r>
          </a:p>
          <a:p>
            <a:pPr lvl="1"/>
            <a:r>
              <a:rPr lang="en-US" sz="1800" dirty="0" smtClean="0"/>
              <a:t>G</a:t>
            </a:r>
            <a:r>
              <a:rPr lang="en-GB" sz="1800" dirty="0" err="1" smtClean="0"/>
              <a:t>oal</a:t>
            </a:r>
            <a:r>
              <a:rPr lang="en-GB" sz="1800" dirty="0" smtClean="0"/>
              <a:t>: improve the sensitivity to the level of 10</a:t>
            </a:r>
            <a:r>
              <a:rPr lang="en-GB" sz="1800" baseline="30000" dirty="0" smtClean="0"/>
              <a:t>-27</a:t>
            </a:r>
            <a:r>
              <a:rPr lang="en-GB" sz="1800" dirty="0" smtClean="0"/>
              <a:t> </a:t>
            </a:r>
            <a:r>
              <a:rPr lang="en-GB" sz="1800" dirty="0" err="1" smtClean="0"/>
              <a:t>e.cm</a:t>
            </a:r>
            <a:endParaRPr lang="en-GB" sz="1800" dirty="0" smtClean="0"/>
          </a:p>
          <a:p>
            <a:pPr lvl="2"/>
            <a:r>
              <a:rPr lang="en-US" sz="1600" dirty="0" smtClean="0"/>
              <a:t>A</a:t>
            </a:r>
            <a:r>
              <a:rPr lang="en-GB" sz="1600" dirty="0" smtClean="0"/>
              <a:t> factor 10 better than current limit  </a:t>
            </a:r>
          </a:p>
          <a:p>
            <a:pPr lvl="1"/>
            <a:r>
              <a:rPr lang="en-US" sz="1800" dirty="0" smtClean="0"/>
              <a:t>T</a:t>
            </a:r>
            <a:r>
              <a:rPr lang="en-GB" sz="1800" dirty="0" smtClean="0"/>
              <a:t>he precision depends on the statistics, the neutron polarisation, the magnetic field homogeneity and stability, the E field intensity,</a:t>
            </a:r>
            <a:r>
              <a:rPr lang="en-US" sz="1800" dirty="0" smtClean="0"/>
              <a:t>…</a:t>
            </a:r>
          </a:p>
          <a:p>
            <a:pPr marL="457200" lvl="1" indent="0">
              <a:buNone/>
            </a:pPr>
            <a:r>
              <a:rPr lang="en-GB" sz="1800" dirty="0" smtClean="0"/>
              <a:t> </a:t>
            </a:r>
          </a:p>
          <a:p>
            <a:r>
              <a:rPr lang="en-GB" sz="1800" dirty="0" smtClean="0"/>
              <a:t>Main developments:</a:t>
            </a:r>
          </a:p>
          <a:p>
            <a:pPr lvl="1"/>
            <a:r>
              <a:rPr lang="en-US" sz="1800" dirty="0" smtClean="0"/>
              <a:t>I</a:t>
            </a:r>
            <a:r>
              <a:rPr lang="en-GB" sz="1800" dirty="0" err="1" smtClean="0"/>
              <a:t>mprovements</a:t>
            </a:r>
            <a:r>
              <a:rPr lang="en-GB" sz="1800" dirty="0" smtClean="0"/>
              <a:t> to the Ultra Cold Neutron (UCN) source</a:t>
            </a:r>
          </a:p>
          <a:p>
            <a:pPr lvl="1"/>
            <a:r>
              <a:rPr lang="en-GB" sz="1800" dirty="0" smtClean="0"/>
              <a:t>Double neutron precession chamber</a:t>
            </a:r>
          </a:p>
          <a:p>
            <a:pPr lvl="2"/>
            <a:r>
              <a:rPr lang="en-US" sz="1600" dirty="0" smtClean="0"/>
              <a:t>T</a:t>
            </a:r>
            <a:r>
              <a:rPr lang="en-GB" sz="1600" dirty="0" smtClean="0"/>
              <a:t>o simultaneously measure the 2 field configurations</a:t>
            </a:r>
          </a:p>
          <a:p>
            <a:pPr lvl="2"/>
            <a:r>
              <a:rPr lang="en-US" sz="1600" dirty="0" smtClean="0"/>
              <a:t>R</a:t>
            </a:r>
            <a:r>
              <a:rPr lang="en-GB" sz="1600" dirty="0" smtClean="0"/>
              <a:t>educe some systematic errors</a:t>
            </a:r>
          </a:p>
          <a:p>
            <a:pPr lvl="1"/>
            <a:r>
              <a:rPr lang="en-GB" sz="1800" dirty="0" smtClean="0"/>
              <a:t>Cs, He and K-based </a:t>
            </a:r>
            <a:r>
              <a:rPr lang="en-GB" sz="1800" dirty="0" err="1" smtClean="0"/>
              <a:t>magnetometry</a:t>
            </a:r>
            <a:endParaRPr lang="en-GB" sz="1800" dirty="0" smtClean="0"/>
          </a:p>
          <a:p>
            <a:pPr lvl="2"/>
            <a:r>
              <a:rPr lang="en-GB" sz="1600" dirty="0" smtClean="0"/>
              <a:t>Transverse B field is a source of potential systematic </a:t>
            </a:r>
            <a:r>
              <a:rPr lang="en-GB" sz="1600" dirty="0" smtClean="0"/>
              <a:t>errors</a:t>
            </a:r>
          </a:p>
          <a:p>
            <a:pPr lvl="2"/>
            <a:r>
              <a:rPr lang="en-US" sz="1600" dirty="0"/>
              <a:t>1 </a:t>
            </a:r>
            <a:r>
              <a:rPr lang="en-US" sz="1600" dirty="0" err="1"/>
              <a:t>microTesla</a:t>
            </a:r>
            <a:r>
              <a:rPr lang="en-US" sz="1600" dirty="0"/>
              <a:t> </a:t>
            </a:r>
            <a:r>
              <a:rPr lang="en-US" sz="1600" dirty="0" smtClean="0"/>
              <a:t>field can </a:t>
            </a:r>
            <a:r>
              <a:rPr lang="en-US" sz="1600" dirty="0"/>
              <a:t>be controlled with a </a:t>
            </a:r>
            <a:r>
              <a:rPr lang="en-US" sz="1600" dirty="0" smtClean="0"/>
              <a:t>sensitivity			 </a:t>
            </a:r>
            <a:r>
              <a:rPr lang="en-US" sz="1600" dirty="0"/>
              <a:t>as low as 10 </a:t>
            </a:r>
            <a:r>
              <a:rPr lang="en-US" sz="1600" dirty="0" err="1"/>
              <a:t>femtoTesla</a:t>
            </a:r>
            <a:endParaRPr lang="en-GB" sz="16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050" y="1486989"/>
            <a:ext cx="1103923" cy="39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311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CMS Tracker Upgrade for HL-LHC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2458" y="2738302"/>
            <a:ext cx="6604001" cy="2745154"/>
          </a:xfrm>
        </p:spPr>
        <p:txBody>
          <a:bodyPr>
            <a:normAutofit/>
          </a:bodyPr>
          <a:lstStyle/>
          <a:p>
            <a:pPr lvl="1"/>
            <a:r>
              <a:rPr lang="en-GB" sz="1600" dirty="0" smtClean="0"/>
              <a:t>Test of detector prototypes (in the labs and in test beams)</a:t>
            </a:r>
          </a:p>
          <a:p>
            <a:pPr lvl="1"/>
            <a:r>
              <a:rPr lang="en-GB" sz="1600" dirty="0" smtClean="0"/>
              <a:t>Development of test system for the electronics</a:t>
            </a:r>
          </a:p>
          <a:p>
            <a:pPr lvl="1"/>
            <a:r>
              <a:rPr lang="en-GB" sz="1600" dirty="0" smtClean="0"/>
              <a:t>Development of test systems at cold (-30°C)</a:t>
            </a:r>
          </a:p>
          <a:p>
            <a:pPr lvl="1"/>
            <a:r>
              <a:rPr lang="en-GB" sz="1600" dirty="0" smtClean="0"/>
              <a:t>Development of the module assembly set-up</a:t>
            </a:r>
          </a:p>
          <a:p>
            <a:pPr lvl="1"/>
            <a:r>
              <a:rPr lang="en-GB" sz="1600" dirty="0" smtClean="0"/>
              <a:t>Module assembly and test</a:t>
            </a:r>
          </a:p>
          <a:p>
            <a:pPr lvl="1"/>
            <a:r>
              <a:rPr lang="en-GB" sz="1600" dirty="0"/>
              <a:t>Development of the </a:t>
            </a:r>
            <a:r>
              <a:rPr lang="en-GB" sz="1600" dirty="0" smtClean="0"/>
              <a:t>Dees </a:t>
            </a:r>
            <a:r>
              <a:rPr lang="en-GB" sz="1600" dirty="0"/>
              <a:t>assembly set-</a:t>
            </a:r>
            <a:r>
              <a:rPr lang="en-GB" sz="1600" dirty="0" smtClean="0"/>
              <a:t>up</a:t>
            </a:r>
          </a:p>
          <a:p>
            <a:pPr lvl="1"/>
            <a:r>
              <a:rPr lang="en-GB" sz="1600" dirty="0" smtClean="0"/>
              <a:t>Dees assembly and test</a:t>
            </a:r>
          </a:p>
          <a:p>
            <a:pPr lvl="1"/>
            <a:r>
              <a:rPr lang="en-GB" sz="1600" dirty="0" err="1" smtClean="0"/>
              <a:t>Endcap</a:t>
            </a:r>
            <a:r>
              <a:rPr lang="en-GB" sz="1600" dirty="0" smtClean="0"/>
              <a:t> assembly and commissioning</a:t>
            </a:r>
            <a:endParaRPr lang="en-GB" sz="1600" dirty="0"/>
          </a:p>
          <a:p>
            <a:pPr lvl="1"/>
            <a:endParaRPr lang="en-GB" sz="1600" dirty="0" smtClean="0"/>
          </a:p>
          <a:p>
            <a:pPr lvl="1"/>
            <a:endParaRPr lang="en-GB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21/04/17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RECFA public session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A9B-68E8-B044-8070-3CE459D7B43B}" type="slidenum">
              <a:rPr lang="en-GB" smtClean="0"/>
              <a:t>9</a:t>
            </a:fld>
            <a:endParaRPr lang="en-GB"/>
          </a:p>
        </p:txBody>
      </p:sp>
      <p:pic>
        <p:nvPicPr>
          <p:cNvPr id="8" name="image17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87768" y="5079998"/>
            <a:ext cx="2125379" cy="1471379"/>
          </a:xfrm>
          <a:prstGeom prst="rect">
            <a:avLst/>
          </a:prstGeom>
          <a:ln/>
        </p:spPr>
      </p:pic>
      <p:pic>
        <p:nvPicPr>
          <p:cNvPr id="9" name="image05.png"/>
          <p:cNvPicPr/>
          <p:nvPr/>
        </p:nvPicPr>
        <p:blipFill>
          <a:blip r:embed="rId3"/>
          <a:srcRect t="3846"/>
          <a:stretch>
            <a:fillRect/>
          </a:stretch>
        </p:blipFill>
        <p:spPr>
          <a:xfrm>
            <a:off x="6721231" y="4068120"/>
            <a:ext cx="1892935" cy="2439670"/>
          </a:xfrm>
          <a:prstGeom prst="rect">
            <a:avLst/>
          </a:prstGeom>
          <a:ln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81731" b="68481"/>
          <a:stretch/>
        </p:blipFill>
        <p:spPr>
          <a:xfrm>
            <a:off x="3956278" y="1426309"/>
            <a:ext cx="1309337" cy="12702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22759" t="27530" r="15810" b="20604"/>
          <a:stretch/>
        </p:blipFill>
        <p:spPr>
          <a:xfrm>
            <a:off x="87768" y="1303912"/>
            <a:ext cx="3073072" cy="14590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1391" t="12901" r="77028" b="61451"/>
          <a:stretch/>
        </p:blipFill>
        <p:spPr>
          <a:xfrm>
            <a:off x="5910384" y="1426308"/>
            <a:ext cx="1973385" cy="1318846"/>
          </a:xfrm>
          <a:prstGeom prst="rect">
            <a:avLst/>
          </a:prstGeom>
        </p:spPr>
      </p:pic>
      <p:pic>
        <p:nvPicPr>
          <p:cNvPr id="13" name="image15.png"/>
          <p:cNvPicPr/>
          <p:nvPr/>
        </p:nvPicPr>
        <p:blipFill>
          <a:blip r:embed="rId5"/>
          <a:srcRect t="2880"/>
          <a:stretch>
            <a:fillRect/>
          </a:stretch>
        </p:blipFill>
        <p:spPr>
          <a:xfrm>
            <a:off x="284163" y="2738302"/>
            <a:ext cx="1614690" cy="2139174"/>
          </a:xfrm>
          <a:prstGeom prst="rect">
            <a:avLst/>
          </a:prstGeom>
          <a:ln/>
        </p:spPr>
      </p:pic>
      <p:pic>
        <p:nvPicPr>
          <p:cNvPr id="14" name="Picture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582666" y="5415906"/>
            <a:ext cx="792587" cy="68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logo_ULB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666" y="6167381"/>
            <a:ext cx="585008" cy="585008"/>
          </a:xfrm>
          <a:prstGeom prst="rect">
            <a:avLst/>
          </a:prstGeom>
        </p:spPr>
      </p:pic>
      <p:pic>
        <p:nvPicPr>
          <p:cNvPr id="16" name="Picture 15" descr="UCL_mention_quadri282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490" y="5415905"/>
            <a:ext cx="493978" cy="683925"/>
          </a:xfrm>
          <a:prstGeom prst="rect">
            <a:avLst/>
          </a:prstGeom>
        </p:spPr>
      </p:pic>
      <p:pic>
        <p:nvPicPr>
          <p:cNvPr id="17" name="Picture 16" descr="VUB - RGB - VERTICAAL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37"/>
          <a:stretch/>
        </p:blipFill>
        <p:spPr>
          <a:xfrm>
            <a:off x="3302794" y="6066188"/>
            <a:ext cx="788604" cy="741023"/>
          </a:xfrm>
          <a:prstGeom prst="rect">
            <a:avLst/>
          </a:prstGeom>
        </p:spPr>
      </p:pic>
      <p:pic>
        <p:nvPicPr>
          <p:cNvPr id="18" name="Picture 17" descr="UA-logo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4" r="34823"/>
          <a:stretch/>
        </p:blipFill>
        <p:spPr>
          <a:xfrm>
            <a:off x="4077887" y="5348356"/>
            <a:ext cx="712726" cy="87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184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pectrum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Spectrum">
      <a:majorFont>
        <a:latin typeface="Corbel"/>
        <a:ea typeface=""/>
        <a:cs typeface=""/>
        <a:font script="Jpan" typeface="ＭＳ ゴシック"/>
      </a:majorFont>
      <a:minorFont>
        <a:latin typeface="Calibri"/>
        <a:ea typeface=""/>
        <a:cs typeface=""/>
        <a:font script="Jpan" typeface="ＭＳ ゴシック"/>
      </a:minorFont>
    </a:fontScheme>
    <a:fmtScheme name="Spectrum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Spectrum.thmx</Template>
  <TotalTime>10300</TotalTime>
  <Words>2968</Words>
  <Application>Microsoft Macintosh PowerPoint</Application>
  <PresentationFormat>On-screen Show (4:3)</PresentationFormat>
  <Paragraphs>520</Paragraphs>
  <Slides>45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48" baseType="lpstr">
      <vt:lpstr>Spectrum</vt:lpstr>
      <vt:lpstr>Équation</vt:lpstr>
      <vt:lpstr>Equation</vt:lpstr>
      <vt:lpstr>R&amp;D activities in Belgium</vt:lpstr>
      <vt:lpstr>Outline</vt:lpstr>
      <vt:lpstr>Nuclear Spectroscopy: SPECMAT</vt:lpstr>
      <vt:lpstr>In-gas jet laser ionization spectroscopy</vt:lpstr>
      <vt:lpstr>In-gas jet laser ionization spectroscopy</vt:lpstr>
      <vt:lpstr>CERN MEDICIS</vt:lpstr>
      <vt:lpstr>CERN MEDICIS</vt:lpstr>
      <vt:lpstr>Neutron Electric Dipole Moment</vt:lpstr>
      <vt:lpstr>CMS Tracker Upgrade for HL-LHC</vt:lpstr>
      <vt:lpstr>CMS Muon system upgrade for HL-LHC</vt:lpstr>
      <vt:lpstr>Triple-GEM detectors</vt:lpstr>
      <vt:lpstr>New CMS Muon Tagger (ME0)</vt:lpstr>
      <vt:lpstr>High rate capable RPC</vt:lpstr>
      <vt:lpstr>CALICE Semi-Digital HCAL</vt:lpstr>
      <vt:lpstr>Muography</vt:lpstr>
      <vt:lpstr>TRAPPISTe</vt:lpstr>
      <vt:lpstr>TRAPPISTe</vt:lpstr>
      <vt:lpstr>AIDA2020</vt:lpstr>
      <vt:lpstr>Precision control of large instruments</vt:lpstr>
      <vt:lpstr>Precision control of large instruments</vt:lpstr>
      <vt:lpstr>IceCube-GEN2  / PINGU</vt:lpstr>
      <vt:lpstr>IceCube-GEN2 Surface Detector</vt:lpstr>
      <vt:lpstr>Search for HE (PeV-EeV) neutrinos</vt:lpstr>
      <vt:lpstr>Search for HE (PeV-EeV) neutrinos</vt:lpstr>
      <vt:lpstr>Search for HE (PeV-EeV) neutrinos</vt:lpstr>
      <vt:lpstr>Electronics and Data Acquisition (DAQ)</vt:lpstr>
      <vt:lpstr>Digital electronics</vt:lpstr>
      <vt:lpstr>DAQ developments</vt:lpstr>
      <vt:lpstr>FPGA algorithms</vt:lpstr>
      <vt:lpstr>FPGA algorithms</vt:lpstr>
      <vt:lpstr>JUNO Electronics</vt:lpstr>
      <vt:lpstr>JUNO Electronics</vt:lpstr>
      <vt:lpstr>SOLID Electronics</vt:lpstr>
      <vt:lpstr>Summary</vt:lpstr>
      <vt:lpstr>Acknowledgment</vt:lpstr>
      <vt:lpstr>BACKUP</vt:lpstr>
      <vt:lpstr>PowerPoint Presentation</vt:lpstr>
      <vt:lpstr>PowerPoint Presentation</vt:lpstr>
      <vt:lpstr>Nuclear reaction cross sections</vt:lpstr>
      <vt:lpstr>CERN MEDICIS</vt:lpstr>
      <vt:lpstr>PowerPoint Presentation</vt:lpstr>
      <vt:lpstr>PowerPoint Presentation</vt:lpstr>
      <vt:lpstr>PowerPoint Presentation</vt:lpstr>
      <vt:lpstr>PowerPoint Presentation</vt:lpstr>
      <vt:lpstr>Search for HE (PeV-EeV) neutrinos</vt:lpstr>
    </vt:vector>
  </TitlesOfParts>
  <Company>IIHE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Gilles De Lentdecker</dc:creator>
  <cp:lastModifiedBy>Gilles De Lentdecker</cp:lastModifiedBy>
  <cp:revision>222</cp:revision>
  <dcterms:created xsi:type="dcterms:W3CDTF">2017-04-13T19:05:05Z</dcterms:created>
  <dcterms:modified xsi:type="dcterms:W3CDTF">2017-04-21T09:28:49Z</dcterms:modified>
</cp:coreProperties>
</file>