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0" r:id="rId2"/>
    <p:sldMasterId id="2147486213" r:id="rId3"/>
  </p:sldMasterIdLst>
  <p:notesMasterIdLst>
    <p:notesMasterId r:id="rId39"/>
  </p:notesMasterIdLst>
  <p:handoutMasterIdLst>
    <p:handoutMasterId r:id="rId40"/>
  </p:handoutMasterIdLst>
  <p:sldIdLst>
    <p:sldId id="308" r:id="rId4"/>
    <p:sldId id="341" r:id="rId5"/>
    <p:sldId id="332" r:id="rId6"/>
    <p:sldId id="406" r:id="rId7"/>
    <p:sldId id="389" r:id="rId8"/>
    <p:sldId id="335" r:id="rId9"/>
    <p:sldId id="337" r:id="rId10"/>
    <p:sldId id="338" r:id="rId11"/>
    <p:sldId id="391" r:id="rId12"/>
    <p:sldId id="398" r:id="rId13"/>
    <p:sldId id="399" r:id="rId14"/>
    <p:sldId id="400" r:id="rId15"/>
    <p:sldId id="401" r:id="rId16"/>
    <p:sldId id="402" r:id="rId17"/>
    <p:sldId id="333" r:id="rId18"/>
    <p:sldId id="359" r:id="rId19"/>
    <p:sldId id="365" r:id="rId20"/>
    <p:sldId id="390" r:id="rId21"/>
    <p:sldId id="373" r:id="rId22"/>
    <p:sldId id="368" r:id="rId23"/>
    <p:sldId id="369" r:id="rId24"/>
    <p:sldId id="370" r:id="rId25"/>
    <p:sldId id="387" r:id="rId26"/>
    <p:sldId id="377" r:id="rId27"/>
    <p:sldId id="379" r:id="rId28"/>
    <p:sldId id="381" r:id="rId29"/>
    <p:sldId id="378" r:id="rId30"/>
    <p:sldId id="354" r:id="rId31"/>
    <p:sldId id="351" r:id="rId32"/>
    <p:sldId id="352" r:id="rId33"/>
    <p:sldId id="383" r:id="rId34"/>
    <p:sldId id="392" r:id="rId35"/>
    <p:sldId id="397" r:id="rId36"/>
    <p:sldId id="405" r:id="rId37"/>
    <p:sldId id="403" r:id="rId38"/>
  </p:sldIdLst>
  <p:sldSz cx="9144000" cy="6858000" type="screen4x3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612">
          <p15:clr>
            <a:srgbClr val="A4A3A4"/>
          </p15:clr>
        </p15:guide>
        <p15:guide id="2" pos="369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308"/>
    <a:srgbClr val="190759"/>
    <a:srgbClr val="481FF7"/>
    <a:srgbClr val="116E8A"/>
    <a:srgbClr val="990384"/>
    <a:srgbClr val="930B76"/>
    <a:srgbClr val="00B050"/>
    <a:srgbClr val="FF0000"/>
    <a:srgbClr val="FF5050"/>
    <a:srgbClr val="3A0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854" autoAdjust="0"/>
  </p:normalViewPr>
  <p:slideViewPr>
    <p:cSldViewPr snapToGrid="0">
      <p:cViewPr varScale="1">
        <p:scale>
          <a:sx n="112" d="100"/>
          <a:sy n="112" d="100"/>
        </p:scale>
        <p:origin x="978" y="114"/>
      </p:cViewPr>
      <p:guideLst>
        <p:guide orient="horz" pos="3612"/>
        <p:guide pos="3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00" d="100"/>
        <a:sy n="300" d="100"/>
      </p:scale>
      <p:origin x="0" y="0"/>
    </p:cViewPr>
  </p:notesTextViewPr>
  <p:notesViewPr>
    <p:cSldViewPr snapToGrid="0">
      <p:cViewPr varScale="1">
        <p:scale>
          <a:sx n="73" d="100"/>
          <a:sy n="73" d="100"/>
        </p:scale>
        <p:origin x="-2028" y="-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8C77BFEE-6C09-43B6-B446-6AFBD2528709}" type="datetimeFigureOut">
              <a:rPr lang="nl-BE" altLang="en-US"/>
              <a:pPr/>
              <a:t>19/04/2017</a:t>
            </a:fld>
            <a:endParaRPr lang="nl-BE" alt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 pitchFamily="34" charset="0"/>
              </a:defRPr>
            </a:lvl1pPr>
          </a:lstStyle>
          <a:p>
            <a:fld id="{332D6631-8450-4230-8E2F-2BFAF8AC89B2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12666694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3B44C238-26D0-4362-8141-735A4A6E8AAE}" type="datetimeFigureOut">
              <a:rPr lang="nl-BE" altLang="en-US"/>
              <a:pPr/>
              <a:t>19/04/2017</a:t>
            </a:fld>
            <a:endParaRPr lang="nl-BE" alt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39750" y="4319588"/>
            <a:ext cx="5761038" cy="4140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om de modelstijlen te bewerken</a:t>
            </a:r>
          </a:p>
          <a:p>
            <a:pPr lvl="1"/>
            <a:r>
              <a:rPr lang="nl-NL" altLang="en-US" smtClean="0"/>
              <a:t>Tweede niveau</a:t>
            </a:r>
          </a:p>
          <a:p>
            <a:pPr lvl="2"/>
            <a:r>
              <a:rPr lang="nl-NL" altLang="en-US" smtClean="0"/>
              <a:t>Derde niveau</a:t>
            </a:r>
          </a:p>
          <a:p>
            <a:pPr lvl="3"/>
            <a:r>
              <a:rPr lang="nl-NL" altLang="en-US" smtClean="0"/>
              <a:t>Vierde niveau</a:t>
            </a:r>
          </a:p>
          <a:p>
            <a:pPr lvl="4"/>
            <a:r>
              <a:rPr lang="nl-NL" altLang="en-US" smtClean="0"/>
              <a:t>Vijfde niveau</a:t>
            </a:r>
            <a:endParaRPr lang="nl-BE" altLang="en-US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B80DD88B-B19D-4B34-9FCE-A3373618BA05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9707877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0DD88B-B19D-4B34-9FCE-A3373618BA05}" type="slidenum">
              <a:rPr lang="nl-BE" altLang="en-US" smtClean="0"/>
              <a:pPr/>
              <a:t>1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9595101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2E331-5D8B-45ED-A948-0D73E041ABF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7505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2E331-5D8B-45ED-A948-0D73E041ABF3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0260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2E331-5D8B-45ED-A948-0D73E041ABF3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47162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 experiments</a:t>
            </a:r>
            <a:r>
              <a:rPr lang="en-US" baseline="0" dirty="0" smtClean="0"/>
              <a:t> in 2016: 108Sn, 142Xe, 78-80Zn, 134-136Sn, 9Li, 66Ni or 70Se</a:t>
            </a:r>
          </a:p>
          <a:p>
            <a:r>
              <a:rPr lang="en-US" baseline="0" dirty="0" smtClean="0"/>
              <a:t>Other approved experiments: 59Cu(</a:t>
            </a:r>
            <a:r>
              <a:rPr lang="en-US" baseline="0" dirty="0" err="1" smtClean="0"/>
              <a:t>p,alpha</a:t>
            </a:r>
            <a:r>
              <a:rPr lang="en-US" baseline="0" dirty="0" smtClean="0"/>
              <a:t>); 7Be(d,p) (</a:t>
            </a:r>
            <a:r>
              <a:rPr lang="en-US" baseline="0" dirty="0" err="1" smtClean="0"/>
              <a:t>d,d</a:t>
            </a:r>
            <a:r>
              <a:rPr lang="en-US" baseline="0" dirty="0" smtClean="0"/>
              <a:t>); 20Mg+MAYA; 70Ni(d,p); 94,95Rb+CORSET (quasi fission-fusion); 140Sm, 182Hg, 221Ra, 186,188Pb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2E331-5D8B-45ED-A948-0D73E041ABF3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84207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57359-CC26-4B4A-9896-C7619629AD3D}" type="slidenum">
              <a:rPr lang="nl-BE" smtClean="0"/>
              <a:pPr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8944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/>
              <a:t>Evolved from local research</a:t>
            </a:r>
            <a:r>
              <a:rPr lang="en-US" sz="1100" baseline="0" dirty="0" smtClean="0"/>
              <a:t> to international (mostly ISOLDE)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1D818-DB5A-4ABD-B1EE-9415F9C557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81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1D818-DB5A-4ABD-B1EE-9415F9C5578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1D818-DB5A-4ABD-B1EE-9415F9C557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36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1D818-DB5A-4ABD-B1EE-9415F9C5578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41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CAC16-6726-4B9E-848F-3F799DDCBE98}" type="slidenum">
              <a:rPr lang="nl-BE" smtClean="0"/>
              <a:pPr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017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CAC16-6726-4B9E-848F-3F799DDCBE98}" type="slidenum">
              <a:rPr lang="nl-BE" smtClean="0"/>
              <a:pPr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32384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the center the observable we</a:t>
            </a:r>
            <a:r>
              <a:rPr lang="en-US" baseline="0" dirty="0" smtClean="0"/>
              <a:t> measure and the fields of impact.</a:t>
            </a:r>
          </a:p>
          <a:p>
            <a:r>
              <a:rPr lang="en-US" baseline="0" dirty="0" smtClean="0"/>
              <a:t>The intermediate ring describe the techniques used in the measurements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92720-820E-47C1-8A16-C0C1611DAAD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CAC16-6726-4B9E-848F-3F799DDCBE98}" type="slidenum">
              <a:rPr lang="nl-BE" smtClean="0"/>
              <a:pPr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7629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 userDrawn="1"/>
        </p:nvSpPr>
        <p:spPr>
          <a:xfrm>
            <a:off x="0" y="647700"/>
            <a:ext cx="9144000" cy="6227763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00225"/>
            <a:ext cx="18399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5705475"/>
            <a:ext cx="428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20145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28417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 userDrawn="1"/>
        </p:nvSpPr>
        <p:spPr>
          <a:xfrm>
            <a:off x="0" y="647700"/>
            <a:ext cx="9144000" cy="6227763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800225"/>
            <a:ext cx="1839913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575" y="5705475"/>
            <a:ext cx="4286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2014537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11717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03DBC-DDEE-4456-94D9-5A2F24A5E49B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1441493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 userDrawn="1"/>
        </p:nvSpPr>
        <p:spPr>
          <a:xfrm>
            <a:off x="0" y="0"/>
            <a:ext cx="9144000" cy="6408738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Afbeelding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11863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225"/>
            <a:ext cx="33004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094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39015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41422-ED2B-47F0-8D0F-BDEC6C303C6C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946344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22C7C-1BBF-4C73-B808-486F55D0474D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0633607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AC028-B679-4F55-9B13-14604CB28EF6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1455068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D1F8E-60A1-4934-B288-72B88D8BAD6D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871767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B3867F-D307-49F3-8B1D-BEA52C46D02E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500979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78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ianumm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B855ED1-A36D-4FD4-96D6-065DE284BA97}" type="slidenum">
              <a:rPr lang="nl-BE" altLang="en-US"/>
              <a:pPr/>
              <a:t>‹#›</a:t>
            </a:fld>
            <a:endParaRPr lang="nl-BE" altLang="en-US"/>
          </a:p>
        </p:txBody>
      </p:sp>
      <p:sp>
        <p:nvSpPr>
          <p:cNvPr id="6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2"/>
          </p:nvPr>
        </p:nvSpPr>
        <p:spPr>
          <a:xfrm>
            <a:off x="539750" y="6048375"/>
            <a:ext cx="936625" cy="287338"/>
          </a:xfrm>
        </p:spPr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4291031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-8"/>
            <a:ext cx="7643192" cy="980736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4928" y="1340768"/>
            <a:ext cx="7653536" cy="4525963"/>
          </a:xfrm>
        </p:spPr>
        <p:txBody>
          <a:bodyPr/>
          <a:lstStyle>
            <a:lvl1pPr>
              <a:buFontTx/>
              <a:buBlip>
                <a:blip r:embed="rId2"/>
              </a:buBlip>
              <a:defRPr sz="1800"/>
            </a:lvl1pPr>
            <a:lvl2pPr>
              <a:buFont typeface="Wingdings" pitchFamily="2" charset="2"/>
              <a:buChar char="Ø"/>
              <a:defRPr sz="1600"/>
            </a:lvl2pPr>
            <a:lvl3pPr>
              <a:defRPr sz="1600"/>
            </a:lvl3pPr>
            <a:lvl5pPr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78560" y="6428358"/>
            <a:ext cx="2133600" cy="365125"/>
          </a:xfrm>
        </p:spPr>
        <p:txBody>
          <a:bodyPr/>
          <a:lstStyle/>
          <a:p>
            <a:fld id="{DCE4B40A-67BA-4787-801A-16EE65008C2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43608" y="6453013"/>
            <a:ext cx="2519362" cy="360363"/>
          </a:xfrm>
        </p:spPr>
        <p:txBody>
          <a:bodyPr>
            <a:noAutofit/>
          </a:bodyPr>
          <a:lstStyle>
            <a:lvl1pPr>
              <a:buFontTx/>
              <a:buNone/>
              <a:defRPr sz="1200"/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US" dirty="0" smtClean="0"/>
              <a:t>References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374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28BCD4-3B4A-4AAE-A601-B8207D087475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897412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2632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F5B8-55EF-4CB3-B7C5-5629CB95F6DA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7C94-92F7-4DF5-BDDC-0849A68D7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6881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 slide Nederlan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"/>
            <a:ext cx="7772400" cy="857232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rgbClr val="FF0000"/>
                </a:solidFill>
              </a:defRPr>
            </a:lvl1pPr>
          </a:lstStyle>
          <a:p>
            <a:r>
              <a:rPr lang="en-US" dirty="0" err="1" smtClean="0"/>
              <a:t>Titel</a:t>
            </a:r>
            <a:r>
              <a:rPr lang="en-US" dirty="0" smtClean="0"/>
              <a:t> van </a:t>
            </a:r>
            <a:r>
              <a:rPr lang="en-US" dirty="0" err="1" smtClean="0"/>
              <a:t>Nederlandse</a:t>
            </a:r>
            <a:r>
              <a:rPr lang="en-US" dirty="0" smtClean="0"/>
              <a:t> </a:t>
            </a:r>
            <a:r>
              <a:rPr lang="en-US" dirty="0" err="1" smtClean="0"/>
              <a:t>voordracht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Ondertitel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1857356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B904FEE5-E9CF-4C50-8961-DDD2C085FA89}" type="datetime1">
              <a:rPr lang="nl-BE" smtClean="0"/>
              <a:pPr/>
              <a:t>19/04/2017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Mark Huyse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fld id="{7868DBC9-7A23-4A32-BC89-AB75A7E989AA}" type="slidenum">
              <a:rPr lang="nl-BE" smtClean="0"/>
              <a:pPr/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091069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me Piet Van Du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3635C-A9D9-4DA5-A192-D659DC7871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49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179512" y="764704"/>
            <a:ext cx="8784976" cy="0"/>
          </a:xfrm>
          <a:prstGeom prst="line">
            <a:avLst/>
          </a:prstGeom>
          <a:ln w="25400" cap="rnd">
            <a:solidFill>
              <a:srgbClr val="116E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79512" y="314704"/>
            <a:ext cx="8784976" cy="0"/>
          </a:xfrm>
          <a:prstGeom prst="line">
            <a:avLst/>
          </a:prstGeom>
          <a:ln w="25400" cap="rnd">
            <a:solidFill>
              <a:srgbClr val="116E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313200"/>
            <a:ext cx="9144000" cy="450000"/>
          </a:xfrm>
          <a:noFill/>
        </p:spPr>
        <p:txBody>
          <a:bodyPr lIns="0" tIns="46800" rIns="0" anchor="ctr">
            <a:noAutofit/>
          </a:bodyPr>
          <a:lstStyle>
            <a:lvl1pPr marL="180000" indent="0" algn="l">
              <a:spcBef>
                <a:spcPts val="0"/>
              </a:spcBef>
              <a:defRPr sz="2800" b="1">
                <a:solidFill>
                  <a:srgbClr val="116E8A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06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ge number 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635C-A9D9-4DA5-A192-D659DC78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86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e /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77E49D-3CB9-43D6-89D8-7D3DAC375479}" type="datetime1">
              <a:rPr lang="nl-BE" smtClean="0"/>
              <a:t>19/04/2017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3635C-A9D9-4DA5-A192-D659DC7871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2099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me Piet Van Dupp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3635C-A9D9-4DA5-A192-D659DC7871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935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692322" y="0"/>
            <a:ext cx="6509982" cy="500066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>
            <a:lvl1pPr marL="180000" algn="ctr"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1328738" y="0"/>
            <a:ext cx="7815262" cy="42860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0" y="428604"/>
            <a:ext cx="9144000" cy="117306"/>
          </a:xfrm>
          <a:prstGeom prst="rect">
            <a:avLst/>
          </a:prstGeom>
          <a:gradFill flip="none" rotWithShape="1">
            <a:gsLst>
              <a:gs pos="0">
                <a:srgbClr val="EEECE1">
                  <a:shade val="30000"/>
                  <a:satMod val="115000"/>
                </a:srgbClr>
              </a:gs>
              <a:gs pos="50000">
                <a:srgbClr val="EEECE1">
                  <a:shade val="67500"/>
                  <a:satMod val="115000"/>
                </a:srgbClr>
              </a:gs>
              <a:gs pos="100000">
                <a:srgbClr val="EEECE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" name="Afbeelding 10" descr="HR_CORPORATE-versie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256241" cy="548680"/>
          </a:xfrm>
          <a:prstGeom prst="rect">
            <a:avLst/>
          </a:prstGeom>
        </p:spPr>
      </p:pic>
      <p:pic>
        <p:nvPicPr>
          <p:cNvPr id="8" name="Picture 7" descr="Brix_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29453" y="0"/>
            <a:ext cx="714547" cy="50006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-32" y="428604"/>
            <a:ext cx="1357322" cy="14287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3417C"/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0" y="428604"/>
            <a:ext cx="9144000" cy="117306"/>
          </a:xfrm>
          <a:prstGeom prst="rect">
            <a:avLst/>
          </a:prstGeom>
          <a:gradFill flip="none" rotWithShape="1">
            <a:gsLst>
              <a:gs pos="0">
                <a:srgbClr val="EEECE1">
                  <a:shade val="30000"/>
                  <a:satMod val="115000"/>
                </a:srgbClr>
              </a:gs>
              <a:gs pos="50000">
                <a:srgbClr val="EEECE1">
                  <a:shade val="67500"/>
                  <a:satMod val="115000"/>
                </a:srgbClr>
              </a:gs>
              <a:gs pos="100000">
                <a:srgbClr val="EEECE1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txBody>
          <a:bodyPr vert="horz" lIns="91440" tIns="45720" rIns="91440" bIns="45720" rtlCol="0" anchor="t">
            <a:noAutofit/>
          </a:bodyPr>
          <a:lstStyle>
            <a:lvl1pPr marL="95250" indent="0" algn="l">
              <a:defRPr sz="1400" b="1">
                <a:solidFill>
                  <a:schemeClr val="tx2"/>
                </a:solidFill>
              </a:defRPr>
            </a:lvl1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328738" y="0"/>
            <a:ext cx="7815262" cy="428604"/>
          </a:xfrm>
          <a:prstGeom prst="rect">
            <a:avLst/>
          </a:prstGeom>
          <a:solidFill>
            <a:srgbClr val="EEE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Brix_2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429453" y="0"/>
            <a:ext cx="714547" cy="500066"/>
          </a:xfrm>
          <a:prstGeom prst="rect">
            <a:avLst/>
          </a:prstGeom>
        </p:spPr>
      </p:pic>
      <p:pic>
        <p:nvPicPr>
          <p:cNvPr id="15" name="Afbeelding 10" descr="HR_CORPORATE-versie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331640" y="0"/>
            <a:ext cx="256241" cy="548680"/>
          </a:xfrm>
          <a:prstGeom prst="rect">
            <a:avLst/>
          </a:prstGeom>
        </p:spPr>
      </p:pic>
      <p:pic>
        <p:nvPicPr>
          <p:cNvPr id="16" name="Picture 15" descr="kuleuven.jpg"/>
          <p:cNvPicPr>
            <a:picLocks noChangeAspect="1"/>
          </p:cNvPicPr>
          <p:nvPr userDrawn="1"/>
        </p:nvPicPr>
        <p:blipFill>
          <a:blip r:embed="rId4" cstate="print"/>
          <a:srcRect l="442" t="3087" r="765" b="2104"/>
          <a:stretch>
            <a:fillRect/>
          </a:stretch>
        </p:blipFill>
        <p:spPr>
          <a:xfrm>
            <a:off x="1" y="5"/>
            <a:ext cx="1331308" cy="428400"/>
          </a:xfrm>
          <a:prstGeom prst="rect">
            <a:avLst/>
          </a:prstGeom>
        </p:spPr>
      </p:pic>
      <p:pic>
        <p:nvPicPr>
          <p:cNvPr id="18" name="Picture 17" descr="iks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393035" y="6489453"/>
            <a:ext cx="750965" cy="368547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6456834"/>
            <a:ext cx="1786269" cy="40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7370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CF5B8-55EF-4CB3-B7C5-5629CB95F6DA}" type="datetimeFigureOut">
              <a:rPr lang="en-US" smtClean="0"/>
              <a:pPr/>
              <a:t>4/19/2017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7C94-92F7-4DF5-BDDC-0849A68D71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6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12"/>
          <p:cNvSpPr/>
          <p:nvPr userDrawn="1"/>
        </p:nvSpPr>
        <p:spPr>
          <a:xfrm>
            <a:off x="0" y="0"/>
            <a:ext cx="9144000" cy="6408738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5" name="Afbeelding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11863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225"/>
            <a:ext cx="3300413" cy="320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ctrTitle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/>
          </p:nvPr>
        </p:nvSpPr>
        <p:spPr>
          <a:xfrm>
            <a:off x="3780000" y="4419108"/>
            <a:ext cx="5094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63790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8150B-72CE-41DF-9AAD-F0BCF5F78220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989366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F8FFAD-29AA-40CE-AEBD-3E6D1DFE8565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1792272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0E5E7-6B51-49D8-92E1-D024E9BC3845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1212871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75092-D74E-40D1-8AFC-D7D50A73F94E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28432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540000"/>
            <a:ext cx="3008313" cy="895100"/>
          </a:xfrm>
        </p:spPr>
        <p:txBody>
          <a:bodyPr anchor="t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FD73DF-89EF-407F-8FAC-5794C5846501}" type="slidenum">
              <a:rPr lang="nl-BE" altLang="en-US"/>
              <a:pPr/>
              <a:t>‹#›</a:t>
            </a:fld>
            <a:endParaRPr lang="nl-BE" altLang="en-US"/>
          </a:p>
        </p:txBody>
      </p:sp>
    </p:spTree>
    <p:extLst>
      <p:ext uri="{BB962C8B-B14F-4D97-AF65-F5344CB8AC3E}">
        <p14:creationId xmlns:p14="http://schemas.microsoft.com/office/powerpoint/2010/main" val="341308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4788000"/>
            <a:ext cx="8334000" cy="540000"/>
          </a:xfrm>
        </p:spPr>
        <p:txBody>
          <a:bodyPr anchor="t">
            <a:noAutofit/>
          </a:bodyPr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 rtlCol="0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BE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39750" y="6048375"/>
            <a:ext cx="936625" cy="287338"/>
          </a:xfrm>
        </p:spPr>
        <p:txBody>
          <a:bodyPr/>
          <a:lstStyle>
            <a:lvl1pPr>
              <a:defRPr/>
            </a:lvl1pPr>
          </a:lstStyle>
          <a:p>
            <a:endParaRPr lang="nl-BE" altLang="en-US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99C4B3F-6E57-49A4-9BF5-8AB52CFA5C3A}" type="slidenum">
              <a:rPr lang="nl-BE" altLang="en-US"/>
              <a:pPr/>
              <a:t>‹#›</a:t>
            </a:fld>
            <a:endParaRPr lang="nl-BE" altLang="en-US"/>
          </a:p>
        </p:txBody>
      </p:sp>
      <p:sp>
        <p:nvSpPr>
          <p:cNvPr id="7" name="Tijdelijke aanduiding voor voettekst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8445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179388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en typ de titel</a:t>
            </a:r>
            <a:endParaRPr lang="nl-BE" altLang="en-US" smtClean="0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349375"/>
            <a:ext cx="8334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en typ de tekst</a:t>
            </a:r>
          </a:p>
          <a:p>
            <a:pPr lvl="1"/>
            <a:r>
              <a:rPr lang="nl-NL" altLang="en-US" smtClean="0"/>
              <a:t>Tweede niveau</a:t>
            </a:r>
          </a:p>
          <a:p>
            <a:pPr lvl="2"/>
            <a:r>
              <a:rPr lang="nl-NL" altLang="en-US" smtClean="0"/>
              <a:t>Derde niveau</a:t>
            </a:r>
          </a:p>
          <a:p>
            <a:pPr lvl="3"/>
            <a:r>
              <a:rPr lang="nl-NL" altLang="en-US" smtClean="0"/>
              <a:t>Vierde niveau</a:t>
            </a:r>
          </a:p>
          <a:p>
            <a:pPr lvl="4"/>
            <a:r>
              <a:rPr lang="nl-NL" altLang="en-US" smtClean="0"/>
              <a:t>Vijfde niveau</a:t>
            </a:r>
            <a:endParaRPr lang="nl-BE" altLang="en-US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750" y="6048375"/>
            <a:ext cx="935038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407A"/>
                </a:solidFill>
              </a:defRPr>
            </a:lvl1pPr>
          </a:lstStyle>
          <a:p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5275" y="6048375"/>
            <a:ext cx="1981200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407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5375" y="6048375"/>
            <a:ext cx="936625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407A"/>
                </a:solidFill>
              </a:defRPr>
            </a:lvl1pPr>
          </a:lstStyle>
          <a:p>
            <a:fld id="{E255C92C-FDE9-434B-B029-CA9B362ACA15}" type="slidenum">
              <a:rPr lang="nl-BE" altLang="en-US"/>
              <a:pPr/>
              <a:t>‹#›</a:t>
            </a:fld>
            <a:endParaRPr lang="nl-BE" altLang="en-US"/>
          </a:p>
        </p:txBody>
      </p:sp>
      <p:sp>
        <p:nvSpPr>
          <p:cNvPr id="7" name="Rechthoek 6"/>
          <p:cNvSpPr/>
          <p:nvPr/>
        </p:nvSpPr>
        <p:spPr>
          <a:xfrm>
            <a:off x="0" y="6408738"/>
            <a:ext cx="9144000" cy="48577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1032" name="Afbeelding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11863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03" r:id="rId1"/>
    <p:sldLayoutId id="2147486191" r:id="rId2"/>
    <p:sldLayoutId id="2147486204" r:id="rId3"/>
    <p:sldLayoutId id="2147486192" r:id="rId4"/>
    <p:sldLayoutId id="2147486193" r:id="rId5"/>
    <p:sldLayoutId id="2147486194" r:id="rId6"/>
    <p:sldLayoutId id="2147486195" r:id="rId7"/>
    <p:sldLayoutId id="2147486196" r:id="rId8"/>
    <p:sldLayoutId id="2147486205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19138" indent="-360363" algn="l" rtl="0" eaLnBrk="0" fontAlgn="base" hangingPunct="0">
        <a:spcBef>
          <a:spcPts val="575"/>
        </a:spcBef>
        <a:spcAft>
          <a:spcPct val="0"/>
        </a:spcAft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89013" indent="-2698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79388" algn="l" rtl="0" eaLnBrk="0" fontAlgn="base" hangingPunct="0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rtl="0" eaLnBrk="0" fontAlgn="base" hangingPunct="0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Afbeelding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325"/>
            <a:ext cx="3240088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750" y="179388"/>
            <a:ext cx="833437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en typ de titel</a:t>
            </a:r>
            <a:endParaRPr lang="nl-BE" altLang="en-US" smtClean="0"/>
          </a:p>
        </p:txBody>
      </p:sp>
      <p:sp>
        <p:nvSpPr>
          <p:cNvPr id="205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750" y="1349375"/>
            <a:ext cx="83343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en-US" smtClean="0"/>
              <a:t>Klik en typ de tekst</a:t>
            </a:r>
          </a:p>
          <a:p>
            <a:pPr lvl="1"/>
            <a:r>
              <a:rPr lang="nl-NL" altLang="en-US" smtClean="0"/>
              <a:t>Tweede niveau</a:t>
            </a:r>
          </a:p>
          <a:p>
            <a:pPr lvl="2"/>
            <a:r>
              <a:rPr lang="nl-NL" altLang="en-US" smtClean="0"/>
              <a:t>Derde niveau</a:t>
            </a:r>
          </a:p>
          <a:p>
            <a:pPr lvl="3"/>
            <a:r>
              <a:rPr lang="nl-NL" altLang="en-US" smtClean="0"/>
              <a:t>Vierde niveau</a:t>
            </a:r>
          </a:p>
          <a:p>
            <a:pPr lvl="4"/>
            <a:r>
              <a:rPr lang="nl-NL" altLang="en-US" smtClean="0"/>
              <a:t>Vijfde niveau</a:t>
            </a:r>
            <a:endParaRPr lang="nl-BE" altLang="en-US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750" y="6048375"/>
            <a:ext cx="935038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407A"/>
                </a:solidFill>
              </a:defRPr>
            </a:lvl1pPr>
          </a:lstStyle>
          <a:p>
            <a:endParaRPr lang="nl-BE" altLang="en-US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5275" y="6048375"/>
            <a:ext cx="1981200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407A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5375" y="6048375"/>
            <a:ext cx="936625" cy="28733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407A"/>
                </a:solidFill>
              </a:defRPr>
            </a:lvl1pPr>
          </a:lstStyle>
          <a:p>
            <a:fld id="{88C8254E-AF1F-4513-BCAE-9226C2243C4B}" type="slidenum">
              <a:rPr lang="nl-BE" altLang="en-US"/>
              <a:pPr/>
              <a:t>‹#›</a:t>
            </a:fld>
            <a:endParaRPr lang="nl-BE" altLang="en-US"/>
          </a:p>
        </p:txBody>
      </p:sp>
      <p:sp>
        <p:nvSpPr>
          <p:cNvPr id="7" name="Rechthoek 6"/>
          <p:cNvSpPr/>
          <p:nvPr/>
        </p:nvSpPr>
        <p:spPr>
          <a:xfrm>
            <a:off x="0" y="6408738"/>
            <a:ext cx="9144000" cy="485775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</a:endParaRPr>
          </a:p>
        </p:txBody>
      </p:sp>
      <p:pic>
        <p:nvPicPr>
          <p:cNvPr id="2057" name="Afbeelding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238" y="6011863"/>
            <a:ext cx="15128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06" r:id="rId1"/>
    <p:sldLayoutId id="2147486197" r:id="rId2"/>
    <p:sldLayoutId id="2147486207" r:id="rId3"/>
    <p:sldLayoutId id="2147486198" r:id="rId4"/>
    <p:sldLayoutId id="2147486199" r:id="rId5"/>
    <p:sldLayoutId id="2147486200" r:id="rId6"/>
    <p:sldLayoutId id="2147486201" r:id="rId7"/>
    <p:sldLayoutId id="2147486202" r:id="rId8"/>
    <p:sldLayoutId id="2147486208" r:id="rId9"/>
    <p:sldLayoutId id="2147486209" r:id="rId10"/>
    <p:sldLayoutId id="2147486210" r:id="rId11"/>
    <p:sldLayoutId id="2147486211" r:id="rId12"/>
    <p:sldLayoutId id="2147486212" r:id="rId13"/>
    <p:sldLayoutId id="2147486219" r:id="rId14"/>
    <p:sldLayoutId id="2147486220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52BDEC"/>
          </a:solidFill>
          <a:latin typeface="Arial" charset="0"/>
          <a:cs typeface="Arial" charset="0"/>
        </a:defRPr>
      </a:lvl9pPr>
    </p:titleStyle>
    <p:bodyStyle>
      <a:lvl1pPr marL="358775" indent="-358775" algn="l" rtl="0" eaLnBrk="0" fontAlgn="base" hangingPunct="0">
        <a:spcBef>
          <a:spcPts val="575"/>
        </a:spcBef>
        <a:spcAft>
          <a:spcPct val="0"/>
        </a:spcAft>
        <a:buSzPct val="110000"/>
        <a:buFont typeface="Arial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19138" indent="-360363" algn="l" rtl="0" eaLnBrk="0" fontAlgn="base" hangingPunct="0">
        <a:spcBef>
          <a:spcPts val="575"/>
        </a:spcBef>
        <a:spcAft>
          <a:spcPct val="0"/>
        </a:spcAft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89013" indent="-2698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79388" algn="l" rtl="0" eaLnBrk="0" fontAlgn="base" hangingPunct="0">
        <a:spcBef>
          <a:spcPts val="375"/>
        </a:spcBef>
        <a:spcAft>
          <a:spcPct val="0"/>
        </a:spcAft>
        <a:buSzPct val="80000"/>
        <a:buFont typeface="Arial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rtl="0" eaLnBrk="0" fontAlgn="base" hangingPunct="0">
        <a:spcBef>
          <a:spcPts val="375"/>
        </a:spcBef>
        <a:spcAft>
          <a:spcPct val="0"/>
        </a:spcAft>
        <a:buFont typeface="Arial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31840" y="645333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2136" y="64533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083635C-A9D9-4DA5-A192-D659DC7871D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7046912" y="652534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C6DD3A3-826F-4C34-B56A-855B9FE715CD}" type="datetime1">
              <a:rPr lang="nl-BE" smtClean="0"/>
              <a:t>19/04/2017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14" r:id="rId1"/>
    <p:sldLayoutId id="2147486215" r:id="rId2"/>
    <p:sldLayoutId id="2147486216" r:id="rId3"/>
    <p:sldLayoutId id="2147486217" r:id="rId4"/>
    <p:sldLayoutId id="214748621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image" Target="../media/image1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16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9.emf"/><Relationship Id="rId4" Type="http://schemas.openxmlformats.org/officeDocument/2006/relationships/image" Target="../media/image8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7.jpeg"/><Relationship Id="rId4" Type="http://schemas.openxmlformats.org/officeDocument/2006/relationships/hyperlink" Target="https://doi.org/10.1088/1361-6471/aa659e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hyperlink" Target="http://www.ua.ac.be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gif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テキスト ボックス 1"/>
          <p:cNvSpPr txBox="1">
            <a:spLocks noChangeArrowheads="1"/>
          </p:cNvSpPr>
          <p:nvPr/>
        </p:nvSpPr>
        <p:spPr bwMode="auto">
          <a:xfrm>
            <a:off x="447869" y="3072719"/>
            <a:ext cx="8350897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ts val="575"/>
              </a:spcBef>
              <a:buSzPct val="110000"/>
              <a:buFont typeface="Arial" charset="0"/>
              <a:buChar char="•"/>
              <a:defRPr sz="2400">
                <a:solidFill>
                  <a:srgbClr val="00407A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ts val="575"/>
              </a:spcBef>
              <a:buSzPct val="75000"/>
              <a:buFont typeface="Courier New" pitchFamily="49" charset="0"/>
              <a:buChar char="o"/>
              <a:defRPr sz="2400">
                <a:solidFill>
                  <a:srgbClr val="00407A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07A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ts val="375"/>
              </a:spcBef>
              <a:buSzPct val="80000"/>
              <a:buFont typeface="Arial" charset="0"/>
              <a:buChar char="•"/>
              <a:defRPr sz="1600">
                <a:solidFill>
                  <a:srgbClr val="00407A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ts val="375"/>
              </a:spcBef>
              <a:buFont typeface="Arial" charset="0"/>
              <a:buChar char="-"/>
              <a:defRPr sz="1600">
                <a:solidFill>
                  <a:srgbClr val="00407A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rgbClr val="00407A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rgbClr val="00407A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rgbClr val="00407A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sz="1600">
                <a:solidFill>
                  <a:srgbClr val="00407A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kumimoji="1" lang="en-US" altLang="ja-JP" sz="2000" dirty="0" smtClean="0">
                <a:solidFill>
                  <a:schemeClr val="bg1"/>
                </a:solidFill>
                <a:ea typeface="ＭＳ Ｐゴシック" pitchFamily="50" charset="-128"/>
              </a:rPr>
              <a:t>Gerda Neyens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kumimoji="1" lang="en-US" altLang="ja-JP" sz="2000" dirty="0" smtClean="0">
              <a:solidFill>
                <a:schemeClr val="bg1"/>
              </a:solidFill>
              <a:ea typeface="ＭＳ Ｐゴシック" pitchFamily="50" charset="-128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kumimoji="1" lang="en-US" altLang="ja-JP" sz="1800" dirty="0" smtClean="0">
                <a:solidFill>
                  <a:schemeClr val="bg1"/>
                </a:solidFill>
                <a:ea typeface="ＭＳ Ｐゴシック" pitchFamily="50" charset="-128"/>
              </a:rPr>
              <a:t>Institute for Nuclear and Radiation Physics (IKS), KU Leuven, Belgium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kumimoji="1" lang="en-US" altLang="ja-JP" sz="1800" dirty="0" smtClean="0">
                <a:solidFill>
                  <a:schemeClr val="bg1"/>
                </a:solidFill>
                <a:ea typeface="ＭＳ Ｐゴシック" pitchFamily="50" charset="-128"/>
              </a:rPr>
              <a:t>and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kumimoji="1" lang="en-US" altLang="ja-JP" sz="1800" dirty="0" smtClean="0">
                <a:solidFill>
                  <a:schemeClr val="bg1"/>
                </a:solidFill>
                <a:ea typeface="ＭＳ Ｐゴシック" pitchFamily="50" charset="-128"/>
              </a:rPr>
              <a:t>ISOLDE, CERN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kumimoji="1" lang="en-US" altLang="ja-JP" sz="1800" dirty="0" smtClean="0">
                <a:solidFill>
                  <a:schemeClr val="bg1"/>
                </a:solidFill>
                <a:ea typeface="ＭＳ Ｐゴシック" pitchFamily="50" charset="-128"/>
              </a:rPr>
              <a:t>ISOLDE Physics Group Leader (from June 2017 onwards)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kumimoji="1" lang="en-US" altLang="ja-JP" sz="2000" dirty="0">
              <a:solidFill>
                <a:schemeClr val="bg1"/>
              </a:solidFill>
              <a:ea typeface="ＭＳ Ｐゴシック" pitchFamily="50" charset="-128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endParaRPr kumimoji="1" lang="ja-JP" altLang="en-US" sz="2000" dirty="0">
              <a:solidFill>
                <a:schemeClr val="bg1"/>
              </a:solidFill>
              <a:ea typeface="ＭＳ Ｐゴシック" pitchFamily="50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277772" y="0"/>
            <a:ext cx="5094000" cy="2322053"/>
          </a:xfrm>
        </p:spPr>
        <p:txBody>
          <a:bodyPr/>
          <a:lstStyle/>
          <a:p>
            <a:pPr algn="ctr"/>
            <a:r>
              <a:rPr lang="en-US" dirty="0" smtClean="0"/>
              <a:t>BELGIUM</a:t>
            </a:r>
            <a:br>
              <a:rPr lang="en-US" dirty="0" smtClean="0"/>
            </a:br>
            <a:r>
              <a:rPr lang="en-US" dirty="0" smtClean="0"/>
              <a:t>IN</a:t>
            </a:r>
            <a:r>
              <a:rPr lang="nl-BE" dirty="0"/>
              <a:t/>
            </a:r>
            <a:br>
              <a:rPr lang="nl-BE" dirty="0"/>
            </a:br>
            <a:r>
              <a:rPr lang="en-US" dirty="0" smtClean="0"/>
              <a:t>NUCLEAR PHYSICS</a:t>
            </a:r>
            <a:endParaRPr lang="nl-BE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88308"/>
            <a:ext cx="1171936" cy="469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303" y="6138426"/>
            <a:ext cx="891787" cy="79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990784" y="6090010"/>
            <a:ext cx="1509453" cy="767990"/>
            <a:chOff x="3681204" y="5534987"/>
            <a:chExt cx="1509453" cy="767990"/>
          </a:xfrm>
        </p:grpSpPr>
        <p:sp>
          <p:nvSpPr>
            <p:cNvPr id="7" name="Rectangle 6"/>
            <p:cNvSpPr/>
            <p:nvPr/>
          </p:nvSpPr>
          <p:spPr>
            <a:xfrm>
              <a:off x="3918863" y="5534987"/>
              <a:ext cx="1034137" cy="7679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Brix_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84707" y="5600009"/>
              <a:ext cx="623297" cy="43620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681204" y="6012589"/>
              <a:ext cx="1509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dirty="0" smtClean="0">
                  <a:solidFill>
                    <a:srgbClr val="000000"/>
                  </a:solidFill>
                </a:rPr>
                <a:t>Belgian Research </a:t>
              </a:r>
            </a:p>
            <a:p>
              <a:pPr algn="ctr"/>
              <a:r>
                <a:rPr lang="en-US" sz="600" dirty="0" smtClean="0">
                  <a:solidFill>
                    <a:srgbClr val="000000"/>
                  </a:solidFill>
                </a:rPr>
                <a:t>Initiative on </a:t>
              </a:r>
              <a:r>
                <a:rPr lang="en-US" sz="600" dirty="0" err="1" smtClean="0">
                  <a:solidFill>
                    <a:srgbClr val="000000"/>
                  </a:solidFill>
                </a:rPr>
                <a:t>eXotic</a:t>
              </a:r>
              <a:r>
                <a:rPr lang="en-US" sz="600" dirty="0" smtClean="0">
                  <a:solidFill>
                    <a:srgbClr val="000000"/>
                  </a:solidFill>
                </a:rPr>
                <a:t> nuclei</a:t>
              </a:r>
              <a:endParaRPr lang="nl-BE" sz="6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812" y="6437620"/>
            <a:ext cx="1357533" cy="420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http://lakadamyaligroup.icfo.es/wp-content/uploads/2013/07/ERC-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51" y="6173290"/>
            <a:ext cx="738563" cy="6847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976" y="6164305"/>
            <a:ext cx="693695" cy="693695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67760" y="6491064"/>
            <a:ext cx="1316105" cy="36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93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145" y="768350"/>
            <a:ext cx="4287838" cy="5262563"/>
          </a:xfrm>
          <a:prstGeom prst="rect">
            <a:avLst/>
          </a:prstGeom>
          <a:noFill/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4553909" y="4029885"/>
            <a:ext cx="1375042" cy="85022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GANIL-Caen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SPIRAL2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(10-15%)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9" name="Line 11"/>
          <p:cNvSpPr>
            <a:spLocks noChangeShapeType="1"/>
          </p:cNvSpPr>
          <p:nvPr/>
        </p:nvSpPr>
        <p:spPr bwMode="auto">
          <a:xfrm>
            <a:off x="6279522" y="3412347"/>
            <a:ext cx="71437" cy="282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 flipV="1">
            <a:off x="5633409" y="3826685"/>
            <a:ext cx="292100" cy="2016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10551" y="1509623"/>
            <a:ext cx="5261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Species: from </a:t>
            </a:r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neutron beams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radioactive ion beams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Energy: from ~ rest up to 50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MeV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/u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Half-life: from ms to hours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4161765" y="3083671"/>
            <a:ext cx="2233613" cy="33337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CRC-Louvain-la-Neuve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208106" y="2752531"/>
            <a:ext cx="1866123" cy="1007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93298" y="2808514"/>
            <a:ext cx="1287624" cy="8304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37488" y="3145113"/>
            <a:ext cx="2982482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in-jet laser spectroscopy 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2399" y="80684"/>
            <a:ext cx="8919883" cy="572459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Main accelerator facilities where Belgium is active</a:t>
            </a:r>
          </a:p>
        </p:txBody>
      </p:sp>
      <p:cxnSp>
        <p:nvCxnSpPr>
          <p:cNvPr id="3" name="Elbow Connector 2"/>
          <p:cNvCxnSpPr>
            <a:endCxn id="109573" idx="1"/>
          </p:cNvCxnSpPr>
          <p:nvPr/>
        </p:nvCxnSpPr>
        <p:spPr>
          <a:xfrm rot="16200000" flipH="1">
            <a:off x="3531867" y="3432955"/>
            <a:ext cx="1190505" cy="8535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13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0471"/>
            <a:ext cx="9144000" cy="450000"/>
          </a:xfrm>
        </p:spPr>
        <p:txBody>
          <a:bodyPr/>
          <a:lstStyle/>
          <a:p>
            <a:r>
              <a:rPr lang="en-US" dirty="0" smtClean="0"/>
              <a:t>From in-source to in-jet laser spectroscopy: HELIOS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924944"/>
            <a:ext cx="4973542" cy="3640308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12628" y="826904"/>
            <a:ext cx="31683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1" indent="-271463">
              <a:spcBef>
                <a:spcPts val="12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b="1" dirty="0" smtClean="0">
                <a:solidFill>
                  <a:srgbClr val="116E8A"/>
                </a:solidFill>
              </a:rPr>
              <a:t>In-source laser spectroscopy</a:t>
            </a:r>
            <a:r>
              <a:rPr lang="en-US" sz="2000" b="1" dirty="0" smtClean="0">
                <a:solidFill>
                  <a:srgbClr val="116E8A"/>
                </a:solidFill>
              </a:rPr>
              <a:t/>
            </a:r>
            <a:br>
              <a:rPr lang="en-US" sz="2000" b="1" dirty="0" smtClean="0">
                <a:solidFill>
                  <a:srgbClr val="116E8A"/>
                </a:solidFill>
              </a:rPr>
            </a:br>
            <a:r>
              <a:rPr lang="en-US" sz="2000" dirty="0" smtClean="0"/>
              <a:t>fast, efficient</a:t>
            </a:r>
            <a:br>
              <a:rPr lang="en-US" sz="2000" dirty="0" smtClean="0"/>
            </a:br>
            <a:r>
              <a:rPr lang="en-US" sz="2000" dirty="0" smtClean="0"/>
              <a:t>but low resolution</a:t>
            </a:r>
          </a:p>
          <a:p>
            <a:pPr marL="271463" lvl="1" indent="-271463">
              <a:spcBef>
                <a:spcPts val="12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b="1" dirty="0" smtClean="0">
                <a:solidFill>
                  <a:srgbClr val="116E8A"/>
                </a:solidFill>
              </a:rPr>
              <a:t>In-jet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Strong reduction of broadening effects</a:t>
            </a:r>
            <a:br>
              <a:rPr lang="en-US" sz="2000" dirty="0" smtClean="0"/>
            </a:br>
            <a:r>
              <a:rPr lang="en-US" sz="2000" dirty="0" smtClean="0"/>
              <a:t>→ improved resolution</a:t>
            </a:r>
          </a:p>
          <a:p>
            <a:pPr marL="0" lvl="1">
              <a:spcBef>
                <a:spcPts val="1200"/>
              </a:spcBef>
              <a:buClr>
                <a:srgbClr val="116E8A"/>
              </a:buClr>
            </a:pPr>
            <a:r>
              <a:rPr lang="en-US" sz="2000" dirty="0" smtClean="0"/>
              <a:t>     </a:t>
            </a:r>
            <a:r>
              <a:rPr lang="en-US" sz="1600" dirty="0" smtClean="0"/>
              <a:t>(proof of principle at LISOL 	2015 on 215Ac)</a:t>
            </a:r>
            <a:endParaRPr lang="en-US" sz="2000" dirty="0" smtClean="0"/>
          </a:p>
          <a:p>
            <a:pPr marL="271463" lvl="1" indent="-271463">
              <a:spcBef>
                <a:spcPts val="24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400" b="1" dirty="0" smtClean="0">
                <a:solidFill>
                  <a:srgbClr val="116E8A"/>
                </a:solidFill>
              </a:rPr>
              <a:t>       HELIOS</a:t>
            </a:r>
            <a:r>
              <a:rPr lang="en-US" sz="2000" dirty="0" smtClean="0"/>
              <a:t>  (ERC)</a:t>
            </a:r>
            <a:br>
              <a:rPr lang="en-US" sz="2000" dirty="0" smtClean="0"/>
            </a:br>
            <a:r>
              <a:rPr lang="en-US" sz="2000" dirty="0" smtClean="0"/>
              <a:t>Dedicated laser facility</a:t>
            </a:r>
            <a:br>
              <a:rPr lang="en-US" sz="2000" dirty="0" smtClean="0"/>
            </a:br>
            <a:r>
              <a:rPr lang="en-US" sz="2000" dirty="0" smtClean="0"/>
              <a:t>at the IKS for off-line studies towards the heaviest elements</a:t>
            </a:r>
            <a:endParaRPr lang="en-US" sz="2000" dirty="0"/>
          </a:p>
        </p:txBody>
      </p:sp>
      <p:pic>
        <p:nvPicPr>
          <p:cNvPr id="6" name="Picture 2" descr="C:\Users\MyStuff\Dropbox\scratch Ac HFS\Camilo's parameters\215Ac_Jet\HFS_Jet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84524" y="836712"/>
            <a:ext cx="2897262" cy="1944216"/>
          </a:xfrm>
          <a:prstGeom prst="rect">
            <a:avLst/>
          </a:prstGeom>
          <a:noFill/>
          <a:ln w="25400">
            <a:solidFill>
              <a:srgbClr val="116E8A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12550" y="2955424"/>
            <a:ext cx="36395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116E8A"/>
                </a:solidFill>
              </a:rPr>
              <a:t>Heavy Element Laser Ionization Spectroscopy - HELIOS</a:t>
            </a:r>
            <a:endParaRPr lang="en-US" sz="1200" b="1" dirty="0">
              <a:solidFill>
                <a:srgbClr val="116E8A"/>
              </a:solidFill>
            </a:endParaRPr>
          </a:p>
        </p:txBody>
      </p:sp>
      <p:pic>
        <p:nvPicPr>
          <p:cNvPr id="8" name="Picture 7" descr="http://lakadamyaligroup.icfo.es/wp-content/uploads/2013/07/ERC-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39248"/>
            <a:ext cx="738563" cy="6847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957129" y="6488668"/>
            <a:ext cx="177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P. Van </a:t>
            </a:r>
            <a:r>
              <a:rPr lang="en-US" b="1" dirty="0" err="1" smtClean="0">
                <a:solidFill>
                  <a:schemeClr val="bg1"/>
                </a:solidFill>
              </a:rPr>
              <a:t>Duppen</a:t>
            </a:r>
            <a:endParaRPr lang="nl-BE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025211" y="1110953"/>
            <a:ext cx="2136449" cy="94004"/>
          </a:xfrm>
          <a:prstGeom prst="straightConnector1">
            <a:avLst/>
          </a:prstGeom>
          <a:ln>
            <a:solidFill>
              <a:srgbClr val="481FF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1692067" y="2435551"/>
            <a:ext cx="2709017" cy="145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759730" y="964516"/>
            <a:ext cx="238427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R</a:t>
            </a:r>
            <a:r>
              <a:rPr lang="en-US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 </a:t>
            </a:r>
            <a:r>
              <a:rPr lang="en-US" sz="16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Ferrer</a:t>
            </a:r>
            <a:r>
              <a:rPr lang="en-US" sz="1600" i="1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,-</a:t>
            </a:r>
            <a:r>
              <a:rPr lang="en-US" sz="16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Nature Communications </a:t>
            </a:r>
            <a:r>
              <a:rPr lang="en-US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8 </a:t>
            </a:r>
            <a:r>
              <a:rPr lang="en-US" sz="16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2017</a:t>
            </a:r>
            <a:r>
              <a:rPr lang="en-US" sz="16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) 14520 </a:t>
            </a:r>
          </a:p>
          <a:p>
            <a:endParaRPr lang="en-US" sz="1600" dirty="0" smtClean="0"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r>
              <a:rPr lang="en-US" sz="1600" dirty="0" smtClean="0">
                <a:latin typeface="ComicSansMS" charset="0"/>
              </a:rPr>
              <a:t>M</a:t>
            </a:r>
            <a:r>
              <a:rPr lang="en-US" sz="1600" dirty="0">
                <a:latin typeface="ComicSansMS" charset="0"/>
              </a:rPr>
              <a:t>. Laatiaoui,- Nature 538 (2016</a:t>
            </a:r>
            <a:r>
              <a:rPr lang="en-US" sz="1600" dirty="0" smtClean="0">
                <a:latin typeface="ComicSansMS" charset="0"/>
              </a:rPr>
              <a:t>)</a:t>
            </a:r>
            <a:r>
              <a:rPr lang="en-US" sz="1600" dirty="0" smtClean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188007" y="4589093"/>
            <a:ext cx="978408" cy="484632"/>
          </a:xfrm>
          <a:prstGeom prst="rightArrow">
            <a:avLst/>
          </a:prstGeom>
          <a:solidFill>
            <a:srgbClr val="116E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TextBox 16"/>
          <p:cNvSpPr txBox="1"/>
          <p:nvPr/>
        </p:nvSpPr>
        <p:spPr>
          <a:xfrm>
            <a:off x="6041877" y="888762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215</a:t>
            </a:r>
            <a:r>
              <a:rPr lang="en-US" dirty="0" smtClean="0"/>
              <a:t>Ac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9023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HELIOS at S</a:t>
            </a:r>
            <a:r>
              <a:rPr lang="en-US" baseline="30000" dirty="0" smtClean="0"/>
              <a:t>3</a:t>
            </a:r>
            <a:r>
              <a:rPr lang="en-US" dirty="0" smtClean="0"/>
              <a:t> in GANIL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6123148" y="2564904"/>
            <a:ext cx="2913348" cy="3384376"/>
            <a:chOff x="5542441" y="-1042484"/>
            <a:chExt cx="3350039" cy="3891671"/>
          </a:xfrm>
        </p:grpSpPr>
        <p:pic>
          <p:nvPicPr>
            <p:cNvPr id="17" name="Picture 16" descr="DSCF1888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2441" y="966465"/>
              <a:ext cx="3350039" cy="1882722"/>
            </a:xfrm>
            <a:prstGeom prst="rect">
              <a:avLst/>
            </a:prstGeom>
          </p:spPr>
        </p:pic>
        <p:pic>
          <p:nvPicPr>
            <p:cNvPr id="18" name="Picture 17" descr="DSC_1582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221" y="-1042484"/>
              <a:ext cx="2926806" cy="1951204"/>
            </a:xfrm>
            <a:prstGeom prst="rect">
              <a:avLst/>
            </a:prstGeom>
          </p:spPr>
        </p:pic>
        <p:pic>
          <p:nvPicPr>
            <p:cNvPr id="19" name="Picture 8" descr="http://lakadamyaligroup.icfo.es/wp-content/uploads/2013/07/ERC-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3369" y="-1042484"/>
              <a:ext cx="639462" cy="592835"/>
            </a:xfrm>
            <a:prstGeom prst="rect">
              <a:avLst/>
            </a:prstGeom>
            <a:solidFill>
              <a:srgbClr val="FFFF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0" name="TextBox 19"/>
            <p:cNvSpPr txBox="1"/>
            <p:nvPr/>
          </p:nvSpPr>
          <p:spPr>
            <a:xfrm>
              <a:off x="7697614" y="-1020998"/>
              <a:ext cx="7922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HELIOS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1" name="Espace réservé du contenu 460"/>
          <p:cNvSpPr txBox="1">
            <a:spLocks/>
          </p:cNvSpPr>
          <p:nvPr/>
        </p:nvSpPr>
        <p:spPr>
          <a:xfrm>
            <a:off x="179512" y="836712"/>
            <a:ext cx="8599454" cy="1613291"/>
          </a:xfrm>
          <a:prstGeom prst="rect">
            <a:avLst/>
          </a:prstGeom>
        </p:spPr>
        <p:txBody>
          <a:bodyPr vert="horz"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♦"/>
              <a:defRPr sz="2400" b="1" baseline="0">
                <a:solidFill>
                  <a:srgbClr val="7030A0"/>
                </a:solidFill>
                <a:latin typeface="+mn-lt"/>
                <a:ea typeface="+mn-ea"/>
                <a:cs typeface="+mn-cs"/>
              </a:defRPr>
            </a:lvl1pPr>
            <a:lvl2pPr marL="9906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68400" indent="-1397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300"/>
              </a:spcAft>
              <a:buClr>
                <a:srgbClr val="116E8A"/>
              </a:buClr>
              <a:buNone/>
            </a:pPr>
            <a:r>
              <a:rPr lang="en-US" sz="2400" b="1" kern="0" dirty="0" smtClean="0">
                <a:solidFill>
                  <a:srgbClr val="116E8A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S3 Low-Energy Branch at GANIL-SPIRAL2</a:t>
            </a:r>
            <a:endParaRPr lang="en-US" sz="2400" b="1" kern="0" dirty="0">
              <a:solidFill>
                <a:srgbClr val="116E8A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lvl="1" indent="-271463">
              <a:spcBef>
                <a:spcPts val="0"/>
              </a:spcBef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b="0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Production at the </a:t>
            </a:r>
            <a:r>
              <a:rPr lang="en-US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Super Separator Spectrometer </a:t>
            </a:r>
            <a:r>
              <a:rPr lang="en-US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S3 (</a:t>
            </a:r>
            <a:r>
              <a:rPr lang="en-US" b="0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GANIL)</a:t>
            </a:r>
            <a:endParaRPr lang="en-US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71463" lvl="1" indent="-271463">
              <a:spcBef>
                <a:spcPts val="0"/>
              </a:spcBef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Laser resonance ionization spectroscopy in the heavy element region</a:t>
            </a:r>
          </a:p>
          <a:p>
            <a:pPr marL="271463" lvl="1" indent="-271463">
              <a:spcBef>
                <a:spcPts val="0"/>
              </a:spcBef>
              <a:spcAft>
                <a:spcPts val="300"/>
              </a:spcAft>
              <a:buClr>
                <a:srgbClr val="116E8A"/>
              </a:buClr>
              <a:buFont typeface="Calibri" pitchFamily="34" charset="0"/>
              <a:buChar char="●"/>
            </a:pPr>
            <a:r>
              <a:rPr lang="en-US" kern="0" dirty="0" smtClean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Mass measurements, isomeric beams, decay studies…</a:t>
            </a:r>
          </a:p>
        </p:txBody>
      </p:sp>
      <p:pic>
        <p:nvPicPr>
          <p:cNvPr id="23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64" y="2402263"/>
            <a:ext cx="4887392" cy="253890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89" y="4141440"/>
            <a:ext cx="2993179" cy="2311896"/>
          </a:xfrm>
          <a:prstGeom prst="rect">
            <a:avLst/>
          </a:prstGeom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5160155"/>
            <a:ext cx="1316105" cy="366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ag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424" y="5670802"/>
            <a:ext cx="605264" cy="605264"/>
          </a:xfrm>
          <a:prstGeom prst="rect">
            <a:avLst/>
          </a:prstGeom>
        </p:spPr>
      </p:pic>
      <p:pic>
        <p:nvPicPr>
          <p:cNvPr id="28" name="Imag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664" y="5670802"/>
            <a:ext cx="836364" cy="460709"/>
          </a:xfrm>
          <a:prstGeom prst="rect">
            <a:avLst/>
          </a:prstGeom>
        </p:spPr>
      </p:pic>
      <p:pic>
        <p:nvPicPr>
          <p:cNvPr id="29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016443"/>
            <a:ext cx="1014164" cy="654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51720" y="5686523"/>
            <a:ext cx="678180" cy="6858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0890" y="6428847"/>
            <a:ext cx="2912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P. Van </a:t>
            </a:r>
            <a:r>
              <a:rPr lang="en-US" b="1" dirty="0" err="1" smtClean="0">
                <a:solidFill>
                  <a:schemeClr val="bg1"/>
                </a:solidFill>
              </a:rPr>
              <a:t>Duppen</a:t>
            </a:r>
            <a:r>
              <a:rPr lang="en-US" b="1" dirty="0" smtClean="0">
                <a:solidFill>
                  <a:schemeClr val="bg1"/>
                </a:solidFill>
              </a:rPr>
              <a:t>, M. </a:t>
            </a:r>
            <a:r>
              <a:rPr lang="en-US" b="1" dirty="0" err="1" smtClean="0">
                <a:solidFill>
                  <a:schemeClr val="bg1"/>
                </a:solidFill>
              </a:rPr>
              <a:t>Huyse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97495" y="344242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308"/>
                </a:solidFill>
              </a:rPr>
              <a:t>Operational in 2019</a:t>
            </a:r>
            <a:endParaRPr lang="nl-BE" dirty="0">
              <a:solidFill>
                <a:srgbClr val="000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41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93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145" y="768350"/>
            <a:ext cx="4287838" cy="5262563"/>
          </a:xfrm>
          <a:prstGeom prst="rect">
            <a:avLst/>
          </a:prstGeom>
          <a:noFill/>
        </p:spPr>
      </p:pic>
      <p:sp>
        <p:nvSpPr>
          <p:cNvPr id="109579" name="Line 11"/>
          <p:cNvSpPr>
            <a:spLocks noChangeShapeType="1"/>
          </p:cNvSpPr>
          <p:nvPr/>
        </p:nvSpPr>
        <p:spPr bwMode="auto">
          <a:xfrm>
            <a:off x="6279522" y="3412347"/>
            <a:ext cx="71437" cy="282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92" name="Text Box 24"/>
          <p:cNvSpPr txBox="1">
            <a:spLocks noChangeArrowheads="1"/>
          </p:cNvSpPr>
          <p:nvPr/>
        </p:nvSpPr>
        <p:spPr bwMode="auto">
          <a:xfrm>
            <a:off x="7060475" y="4377516"/>
            <a:ext cx="1405499" cy="573226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omic Sans MS" pitchFamily="66" charset="0"/>
              </a:rPr>
              <a:t>PSI-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Comic Sans MS" pitchFamily="66" charset="0"/>
              </a:rPr>
              <a:t>Villingen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(5%)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9295" y="851597"/>
            <a:ext cx="2526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Species: </a:t>
            </a:r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neutron beams</a:t>
            </a:r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 flipV="1">
            <a:off x="6540759" y="4329404"/>
            <a:ext cx="513184" cy="17728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52399" y="80684"/>
            <a:ext cx="8919883" cy="572459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Main accelerator facilities where Belgium is active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69122" y="641175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N. Severijns</a:t>
            </a:r>
            <a:endParaRPr lang="nl-BE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098" y="1427148"/>
            <a:ext cx="39908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Measuring the neutron’s Electric Dipole Moment (n-EDM) at PSI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Related to the question of matter/anti-matter in the universe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(baryon asymmetry puzzle)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098" y="3412347"/>
            <a:ext cx="39356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Search for CP violation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US" dirty="0">
              <a:sym typeface="Wingdings" panose="05000000000000000000" pitchFamily="2" charset="2"/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mtClean="0">
                <a:sym typeface="Wingdings" panose="05000000000000000000" pitchFamily="2" charset="2"/>
              </a:rPr>
              <a:t>Highest </a:t>
            </a:r>
            <a:r>
              <a:rPr lang="en-US" dirty="0" smtClean="0">
                <a:sym typeface="Wingdings" panose="05000000000000000000" pitchFamily="2" charset="2"/>
              </a:rPr>
              <a:t>sensitivity to n-EDM ever </a:t>
            </a:r>
            <a:endParaRPr lang="nl-BE" dirty="0"/>
          </a:p>
        </p:txBody>
      </p:sp>
      <p:sp>
        <p:nvSpPr>
          <p:cNvPr id="8" name="Rectangle 7"/>
          <p:cNvSpPr/>
          <p:nvPr/>
        </p:nvSpPr>
        <p:spPr>
          <a:xfrm>
            <a:off x="0" y="481146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u="sng" dirty="0" err="1" smtClean="0">
                <a:solidFill>
                  <a:srgbClr val="0070C0"/>
                </a:solidFill>
              </a:rPr>
              <a:t>Addional</a:t>
            </a:r>
            <a:r>
              <a:rPr lang="en-US" b="1" u="sng" dirty="0" smtClean="0">
                <a:solidFill>
                  <a:srgbClr val="0070C0"/>
                </a:solidFill>
              </a:rPr>
              <a:t> results</a:t>
            </a:r>
            <a:r>
              <a:rPr lang="en-US" b="1" dirty="0" smtClean="0">
                <a:solidFill>
                  <a:srgbClr val="0070C0"/>
                </a:solidFill>
              </a:rPr>
              <a:t>:  </a:t>
            </a:r>
            <a:r>
              <a:rPr lang="en-US" b="1" dirty="0">
                <a:solidFill>
                  <a:srgbClr val="0070C0"/>
                </a:solidFill>
              </a:rPr>
              <a:t>searches for new forces, </a:t>
            </a:r>
            <a:r>
              <a:rPr lang="en-US" b="1" dirty="0" smtClean="0">
                <a:solidFill>
                  <a:srgbClr val="0070C0"/>
                </a:solidFill>
              </a:rPr>
              <a:t> ultra-light </a:t>
            </a:r>
            <a:r>
              <a:rPr lang="en-US" b="1" dirty="0" err="1">
                <a:solidFill>
                  <a:srgbClr val="0070C0"/>
                </a:solidFill>
              </a:rPr>
              <a:t>axions</a:t>
            </a:r>
            <a:r>
              <a:rPr lang="en-US" b="1" dirty="0">
                <a:solidFill>
                  <a:srgbClr val="0070C0"/>
                </a:solidFill>
              </a:rPr>
              <a:t>, and Lorentz violation.</a:t>
            </a:r>
            <a:endParaRPr lang="en-US" altLang="en-US" b="1" dirty="0">
              <a:solidFill>
                <a:srgbClr val="0070C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94079" y="617526"/>
            <a:ext cx="3246758" cy="2595693"/>
            <a:chOff x="4094079" y="617526"/>
            <a:chExt cx="3246758" cy="259569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079" y="617526"/>
              <a:ext cx="3246758" cy="259569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168" y="2279977"/>
              <a:ext cx="845277" cy="301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9522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7570A07-B64E-449E-B7A4-2F68254CD870}" type="datetime1">
              <a:rPr lang="en-GB" altLang="nl-BE" sz="1400" smtClean="0"/>
              <a:pPr>
                <a:spcBef>
                  <a:spcPct val="0"/>
                </a:spcBef>
                <a:buFontTx/>
                <a:buNone/>
              </a:pPr>
              <a:t>19/04/2017</a:t>
            </a:fld>
            <a:endParaRPr lang="en-GB" altLang="nl-BE" sz="1400" smtClean="0"/>
          </a:p>
        </p:txBody>
      </p:sp>
      <p:pic>
        <p:nvPicPr>
          <p:cNvPr id="40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6125"/>
            <a:ext cx="83439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7150" y="138113"/>
            <a:ext cx="9086850" cy="43021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nEDM accumulated sensitivity 07/08/2015 – 10/11/2016:   </a:t>
            </a:r>
            <a:r>
              <a:rPr lang="en-US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1.0 x 10</a:t>
            </a:r>
            <a:r>
              <a:rPr lang="en-US" altLang="en-US" sz="2200" baseline="30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‐26</a:t>
            </a:r>
            <a:r>
              <a:rPr lang="en-US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2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n-US" sz="2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842858" y="533400"/>
            <a:ext cx="1450242" cy="4762500"/>
          </a:xfrm>
          <a:prstGeom prst="straightConnector1">
            <a:avLst/>
          </a:prstGeom>
          <a:solidFill>
            <a:schemeClr val="accent1"/>
          </a:solidFill>
          <a:ln w="34925" cap="flat" cmpd="sng" algn="ctr">
            <a:solidFill>
              <a:srgbClr val="0033CC"/>
            </a:solidFill>
            <a:prstDash val="solid"/>
            <a:round/>
            <a:headEnd type="none" w="med" len="med"/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cxnSp>
      <p:sp>
        <p:nvSpPr>
          <p:cNvPr id="4102" name="Rectangle 5"/>
          <p:cNvSpPr>
            <a:spLocks noChangeArrowheads="1"/>
          </p:cNvSpPr>
          <p:nvPr/>
        </p:nvSpPr>
        <p:spPr bwMode="auto">
          <a:xfrm>
            <a:off x="1357679" y="4051300"/>
            <a:ext cx="2063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Calibri" panose="020F0502020204030204" pitchFamily="34" charset="0"/>
              </a:rPr>
              <a:t>previous best result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4025900" y="1041400"/>
            <a:ext cx="2244725" cy="1714500"/>
            <a:chOff x="4094079" y="617526"/>
            <a:chExt cx="3246758" cy="2595693"/>
          </a:xfrm>
        </p:grpSpPr>
        <p:pic>
          <p:nvPicPr>
            <p:cNvPr id="410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4079" y="617526"/>
              <a:ext cx="3246758" cy="2595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8" y="2279977"/>
              <a:ext cx="845277" cy="301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752031" y="6488668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N. Severijns</a:t>
            </a:r>
            <a:endParaRPr lang="nl-B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9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78263" y="6427788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BB0B157-A363-9343-9C0F-BCAECD0A65EE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74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042988" y="6453188"/>
            <a:ext cx="2519362" cy="360362"/>
          </a:xfrm>
        </p:spPr>
        <p:txBody>
          <a:bodyPr/>
          <a:lstStyle/>
          <a:p>
            <a:pPr eaLnBrk="1" hangingPunct="1"/>
            <a:endParaRPr lang="en-GB">
              <a:latin typeface="Calibri" charset="0"/>
            </a:endParaRPr>
          </a:p>
        </p:txBody>
      </p:sp>
      <p:pic>
        <p:nvPicPr>
          <p:cNvPr id="17412" name="Picture 3" descr="pscomplex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2"/>
          <a:stretch>
            <a:fillRect/>
          </a:stretch>
        </p:blipFill>
        <p:spPr bwMode="auto">
          <a:xfrm>
            <a:off x="514698" y="852287"/>
            <a:ext cx="76327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CuadroTexto 6"/>
          <p:cNvSpPr txBox="1">
            <a:spLocks noChangeArrowheads="1"/>
          </p:cNvSpPr>
          <p:nvPr/>
        </p:nvSpPr>
        <p:spPr bwMode="auto">
          <a:xfrm>
            <a:off x="4089400" y="1897063"/>
            <a:ext cx="679450" cy="368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s-ES_tradnl" sz="1800" b="1"/>
              <a:t> LHC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5560115" y="3730936"/>
            <a:ext cx="1671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accent5">
                    <a:lumMod val="50000"/>
                  </a:schemeClr>
                </a:solidFill>
              </a:rPr>
              <a:t>Protons</a:t>
            </a:r>
            <a:endParaRPr lang="es-ES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</a:rPr>
              <a:t>1.2 10</a:t>
            </a:r>
            <a:r>
              <a:rPr lang="es-ES" sz="1600" baseline="30000" dirty="0" smtClean="0">
                <a:solidFill>
                  <a:schemeClr val="accent5">
                    <a:lumMod val="50000"/>
                  </a:schemeClr>
                </a:solidFill>
              </a:rPr>
              <a:t>13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1600" dirty="0" err="1" smtClean="0">
                <a:solidFill>
                  <a:schemeClr val="accent5">
                    <a:lumMod val="50000"/>
                  </a:schemeClr>
                </a:solidFill>
              </a:rPr>
              <a:t>pps</a:t>
            </a:r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r>
              <a:rPr lang="es-ES" sz="1600" dirty="0" smtClean="0">
                <a:solidFill>
                  <a:schemeClr val="accent5">
                    <a:lumMod val="50000"/>
                  </a:schemeClr>
                </a:solidFill>
              </a:rPr>
              <a:t>1.4 </a:t>
            </a:r>
            <a:r>
              <a:rPr lang="es-ES" sz="1600" dirty="0" err="1" smtClean="0">
                <a:solidFill>
                  <a:schemeClr val="accent5">
                    <a:lumMod val="50000"/>
                  </a:schemeClr>
                </a:solidFill>
              </a:rPr>
              <a:t>GeV</a:t>
            </a:r>
            <a:endParaRPr lang="es-ES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362977" y="4179909"/>
            <a:ext cx="5157464" cy="1054720"/>
            <a:chOff x="2288952" y="4365104"/>
            <a:chExt cx="5157464" cy="1054720"/>
          </a:xfrm>
        </p:grpSpPr>
        <p:cxnSp>
          <p:nvCxnSpPr>
            <p:cNvPr id="4" name="Straight Connector 3"/>
            <p:cNvCxnSpPr/>
            <p:nvPr/>
          </p:nvCxnSpPr>
          <p:spPr>
            <a:xfrm flipV="1">
              <a:off x="2288952" y="5203800"/>
              <a:ext cx="2592288" cy="216024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4716016" y="4365104"/>
              <a:ext cx="1368152" cy="864096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6084169" y="5131792"/>
              <a:ext cx="648087" cy="72008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732240" y="4723012"/>
              <a:ext cx="714176" cy="555476"/>
            </a:xfrm>
            <a:prstGeom prst="rect">
              <a:avLst/>
            </a:prstGeom>
            <a:noFill/>
            <a:ln w="571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920071" y="4263270"/>
            <a:ext cx="3107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E0100"/>
                </a:solidFill>
              </a:rPr>
              <a:t>40-50% of CERN’s produced protons</a:t>
            </a:r>
            <a:endParaRPr lang="en-US" sz="2400" b="1" dirty="0">
              <a:solidFill>
                <a:srgbClr val="FE0100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52399" y="80684"/>
            <a:ext cx="8919883" cy="572459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Most nuclear physics experiments (80%) at ISOLDE@CERN</a:t>
            </a:r>
          </a:p>
        </p:txBody>
      </p:sp>
    </p:spTree>
    <p:extLst>
      <p:ext uri="{BB962C8B-B14F-4D97-AF65-F5344CB8AC3E}">
        <p14:creationId xmlns:p14="http://schemas.microsoft.com/office/powerpoint/2010/main" val="40563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1EBFD-8730-4CBA-9887-908020852BF4}" type="datetime1">
              <a:rPr lang="nl-BE" smtClean="0"/>
              <a:pPr/>
              <a:t>19/04/2017</a:t>
            </a:fld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BC9-7A23-4A32-BC89-AB75A7E989AA}" type="slidenum">
              <a:rPr lang="nl-BE" smtClean="0"/>
              <a:pPr/>
              <a:t>16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Huyse</a:t>
            </a:r>
            <a:endParaRPr lang="nl-BE" dirty="0"/>
          </a:p>
        </p:txBody>
      </p:sp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0"/>
            <a:ext cx="5766320" cy="709126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The ISOLDE users community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13" y="914400"/>
            <a:ext cx="5767388" cy="571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839434" y="947317"/>
            <a:ext cx="3313112" cy="4524315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&gt; 800 scientists</a:t>
            </a:r>
          </a:p>
          <a:p>
            <a:r>
              <a:rPr lang="en-US" sz="2000" dirty="0" smtClean="0">
                <a:latin typeface="Comic Sans MS" pitchFamily="66" charset="0"/>
              </a:rPr>
              <a:t>     from 209 </a:t>
            </a:r>
            <a:r>
              <a:rPr lang="en-US" sz="2000" dirty="0">
                <a:latin typeface="Comic Sans MS" pitchFamily="66" charset="0"/>
              </a:rPr>
              <a:t>institutes</a:t>
            </a:r>
          </a:p>
          <a:p>
            <a:r>
              <a:rPr lang="en-US" sz="2000" dirty="0" smtClean="0">
                <a:latin typeface="Comic Sans MS" pitchFamily="66" charset="0"/>
              </a:rPr>
              <a:t>     from 41 countries</a:t>
            </a:r>
            <a:endParaRPr lang="en-US" sz="2000" dirty="0">
              <a:latin typeface="Comic Sans MS" pitchFamily="66" charset="0"/>
            </a:endParaRPr>
          </a:p>
          <a:p>
            <a:endParaRPr lang="en-US" sz="2000" dirty="0">
              <a:latin typeface="Comic Sans MS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~ 50 experiments/year</a:t>
            </a:r>
          </a:p>
          <a:p>
            <a:r>
              <a:rPr lang="en-US" sz="2000" dirty="0" smtClean="0">
                <a:latin typeface="Comic Sans MS" pitchFamily="66" charset="0"/>
              </a:rPr>
              <a:t>        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(~ 15-20 with Leuven)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Comic Sans MS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&gt; 20 PhD’s per year</a:t>
            </a:r>
          </a:p>
          <a:p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 smtClean="0">
                <a:latin typeface="Comic Sans MS" pitchFamily="66" charset="0"/>
              </a:rPr>
              <a:t>        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(~ 4/year at Leuven)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latin typeface="Comic Sans MS" pitchFamily="66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omic Sans MS" pitchFamily="66" charset="0"/>
              </a:rPr>
              <a:t>&gt; 80 publications/year</a:t>
            </a:r>
            <a:endParaRPr lang="en-US" sz="2000" dirty="0">
              <a:latin typeface="Comic Sans MS" pitchFamily="66" charset="0"/>
            </a:endParaRPr>
          </a:p>
          <a:p>
            <a:r>
              <a:rPr lang="en-US" sz="2000" dirty="0" smtClean="0">
                <a:latin typeface="Comic Sans MS" pitchFamily="66" charset="0"/>
              </a:rPr>
              <a:t>    </a:t>
            </a:r>
            <a:r>
              <a:rPr lang="en-US" sz="1600" dirty="0" smtClean="0">
                <a:latin typeface="Comic Sans MS" pitchFamily="66" charset="0"/>
              </a:rPr>
              <a:t>of </a:t>
            </a:r>
            <a:r>
              <a:rPr lang="en-US" sz="1600" dirty="0">
                <a:latin typeface="Comic Sans MS" pitchFamily="66" charset="0"/>
              </a:rPr>
              <a:t>which </a:t>
            </a:r>
            <a:r>
              <a:rPr lang="en-US" sz="1600" dirty="0" smtClean="0">
                <a:latin typeface="Comic Sans MS" pitchFamily="66" charset="0"/>
              </a:rPr>
              <a:t>many “Letters” and  	several Natures …</a:t>
            </a:r>
          </a:p>
          <a:p>
            <a:r>
              <a:rPr lang="en-US" dirty="0" smtClean="0">
                <a:latin typeface="Comic Sans MS" pitchFamily="66" charset="0"/>
              </a:rPr>
              <a:t>   </a:t>
            </a:r>
            <a:r>
              <a:rPr lang="en-US" sz="1600" b="1" dirty="0" smtClean="0">
                <a:solidFill>
                  <a:srgbClr val="FF0000"/>
                </a:solidFill>
                <a:latin typeface="Comic Sans MS" pitchFamily="66" charset="0"/>
              </a:rPr>
              <a:t>(~ 25-30/year with Belgium)</a:t>
            </a:r>
          </a:p>
          <a:p>
            <a:endParaRPr lang="en-US" dirty="0">
              <a:latin typeface="Comic Sans MS" pitchFamily="66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1625" y="1077913"/>
            <a:ext cx="346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Number of scientists per country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372742" y="5461199"/>
            <a:ext cx="2705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5 main users:</a:t>
            </a:r>
          </a:p>
          <a:p>
            <a:r>
              <a:rPr lang="en-US" dirty="0" smtClean="0"/>
              <a:t>Germany, France, UK, </a:t>
            </a:r>
            <a:r>
              <a:rPr lang="en-US" dirty="0" smtClean="0">
                <a:solidFill>
                  <a:srgbClr val="FF0000"/>
                </a:solidFill>
              </a:rPr>
              <a:t>Belgium, </a:t>
            </a:r>
            <a:r>
              <a:rPr lang="en-US" dirty="0" smtClean="0"/>
              <a:t>Switzerland</a:t>
            </a:r>
            <a:endParaRPr lang="nl-B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5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934200" cy="530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0" y="-111095"/>
            <a:ext cx="9144000" cy="85723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ISOLDE is world-leading thanks to wide variety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of radioisotopes in wide energy range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41832" y="5280111"/>
            <a:ext cx="7991290" cy="707886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So far ~</a:t>
            </a:r>
            <a:r>
              <a:rPr lang="en-US" sz="2000" dirty="0" smtClean="0">
                <a:solidFill>
                  <a:schemeClr val="bg1"/>
                </a:solidFill>
              </a:rPr>
              <a:t> 700 </a:t>
            </a:r>
            <a:r>
              <a:rPr lang="en-US" sz="2000" dirty="0">
                <a:solidFill>
                  <a:schemeClr val="bg1"/>
                </a:solidFill>
              </a:rPr>
              <a:t>radioactive isotopes of </a:t>
            </a:r>
            <a:r>
              <a:rPr lang="en-US" sz="2000" dirty="0" smtClean="0">
                <a:solidFill>
                  <a:schemeClr val="bg1"/>
                </a:solidFill>
              </a:rPr>
              <a:t>&gt; 60 </a:t>
            </a:r>
            <a:r>
              <a:rPr lang="en-US" sz="2000" dirty="0">
                <a:solidFill>
                  <a:schemeClr val="bg1"/>
                </a:solidFill>
              </a:rPr>
              <a:t>elements  @ </a:t>
            </a:r>
            <a:r>
              <a:rPr lang="en-US" sz="2000" dirty="0" smtClean="0">
                <a:solidFill>
                  <a:schemeClr val="bg1"/>
                </a:solidFill>
              </a:rPr>
              <a:t>40-60 </a:t>
            </a:r>
            <a:r>
              <a:rPr lang="en-US" sz="2000" dirty="0" err="1" smtClean="0">
                <a:solidFill>
                  <a:schemeClr val="bg1"/>
                </a:solidFill>
              </a:rPr>
              <a:t>keV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       &gt; 70 re-accelerated isotopes (using REX-ISOLDE) since 2001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09" name="Picture 6" descr="Captura de pantalla 2016-09-27 a las 17.21.3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7" b="2298"/>
          <a:stretch/>
        </p:blipFill>
        <p:spPr>
          <a:xfrm>
            <a:off x="5094453" y="1800431"/>
            <a:ext cx="4049547" cy="288434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716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58212" y="-27992"/>
            <a:ext cx="8872101" cy="569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 smtClean="0">
                <a:solidFill>
                  <a:srgbClr val="000090"/>
                </a:solidFill>
              </a:rPr>
              <a:t>Research with radioactive nuclides @ ISOLDE</a:t>
            </a:r>
            <a:endParaRPr lang="en-GB" sz="2800" dirty="0">
              <a:solidFill>
                <a:srgbClr val="00009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513741" y="1677516"/>
            <a:ext cx="6238736" cy="5062924"/>
            <a:chOff x="1338196" y="1628800"/>
            <a:chExt cx="6238736" cy="5062924"/>
          </a:xfrm>
        </p:grpSpPr>
        <p:sp>
          <p:nvSpPr>
            <p:cNvPr id="15" name="TextBox 14"/>
            <p:cNvSpPr txBox="1"/>
            <p:nvPr/>
          </p:nvSpPr>
          <p:spPr>
            <a:xfrm>
              <a:off x="3257244" y="6322392"/>
              <a:ext cx="28648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rgbClr val="FFFF00"/>
                  </a:solidFill>
                </a:rPr>
                <a:t>Leuven involved/leading</a:t>
              </a:r>
              <a:endParaRPr lang="en-GB" b="1" dirty="0">
                <a:solidFill>
                  <a:srgbClr val="FFFF00"/>
                </a:solidFill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338196" y="1628800"/>
              <a:ext cx="6238736" cy="4438480"/>
              <a:chOff x="1338196" y="1628800"/>
              <a:chExt cx="6238736" cy="4438480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2051720" y="1880828"/>
                <a:ext cx="4968552" cy="3888432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496812" y="3203222"/>
                <a:ext cx="1080120" cy="108012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Laser </a:t>
                </a:r>
                <a:r>
                  <a:rPr lang="en-GB" dirty="0" err="1" smtClean="0">
                    <a:solidFill>
                      <a:schemeClr val="tx1"/>
                    </a:solidFill>
                  </a:rPr>
                  <a:t>spectro-scopy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131797" y="4543506"/>
                <a:ext cx="1080120" cy="108012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Beta-detected NMR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949204" y="1628800"/>
                <a:ext cx="1080120" cy="1080120"/>
              </a:xfrm>
              <a:prstGeom prst="rect">
                <a:avLst/>
              </a:prstGeom>
              <a:solidFill>
                <a:srgbClr val="CCCC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Ion traps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876166" y="2232086"/>
                <a:ext cx="1435694" cy="838068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dirty="0" smtClean="0">
                    <a:solidFill>
                      <a:schemeClr val="tx1"/>
                    </a:solidFill>
                  </a:rPr>
                  <a:t>Decay spectroscopy</a:t>
                </a: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IDS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697359" y="4987160"/>
                <a:ext cx="1207364" cy="10801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Coulomb excitation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38196" y="3595365"/>
                <a:ext cx="1224136" cy="1080120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8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Nucleon-transfer reactions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2807804" y="2910339"/>
            <a:ext cx="3732955" cy="2156183"/>
            <a:chOff x="2699792" y="2852936"/>
            <a:chExt cx="3732955" cy="2156183"/>
          </a:xfrm>
        </p:grpSpPr>
        <p:sp>
          <p:nvSpPr>
            <p:cNvPr id="26" name="Oval 25"/>
            <p:cNvSpPr/>
            <p:nvPr/>
          </p:nvSpPr>
          <p:spPr>
            <a:xfrm>
              <a:off x="3311860" y="4041068"/>
              <a:ext cx="936104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half-life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859353" y="3140968"/>
              <a:ext cx="1097533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mass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88025" y="3789040"/>
              <a:ext cx="1644722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e</a:t>
              </a:r>
              <a:r>
                <a:rPr lang="en-GB" dirty="0" smtClean="0">
                  <a:solidFill>
                    <a:schemeClr val="tx1"/>
                  </a:solidFill>
                </a:rPr>
                <a:t>-m moments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2699792" y="3359487"/>
              <a:ext cx="1788062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t</a:t>
              </a:r>
              <a:r>
                <a:rPr lang="en-GB" dirty="0" smtClean="0">
                  <a:solidFill>
                    <a:schemeClr val="tx1"/>
                  </a:solidFill>
                </a:rPr>
                <a:t>ransition probability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070619" y="4217031"/>
              <a:ext cx="1158479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radius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4104626" y="3573016"/>
              <a:ext cx="1187454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s</a:t>
              </a:r>
              <a:r>
                <a:rPr lang="en-GB" dirty="0" smtClean="0">
                  <a:solidFill>
                    <a:schemeClr val="tx1"/>
                  </a:solidFill>
                </a:rPr>
                <a:t>pin, parity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779912" y="2852936"/>
              <a:ext cx="1312066" cy="792088"/>
            </a:xfrm>
            <a:prstGeom prst="ellipse">
              <a:avLst/>
            </a:prstGeom>
            <a:solidFill>
              <a:srgbClr val="FF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tx1"/>
                  </a:solidFill>
                </a:rPr>
                <a:t>d</a:t>
              </a:r>
              <a:r>
                <a:rPr lang="en-GB" dirty="0" smtClean="0">
                  <a:solidFill>
                    <a:schemeClr val="tx1"/>
                  </a:solidFill>
                </a:rPr>
                <a:t>ecay pattern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0" y="914915"/>
            <a:ext cx="9144000" cy="5943085"/>
            <a:chOff x="-108012" y="804765"/>
            <a:chExt cx="9144000" cy="5943085"/>
          </a:xfrm>
        </p:grpSpPr>
        <p:sp>
          <p:nvSpPr>
            <p:cNvPr id="35" name="Rounded Rectangle 34"/>
            <p:cNvSpPr/>
            <p:nvPr/>
          </p:nvSpPr>
          <p:spPr>
            <a:xfrm>
              <a:off x="50202" y="815414"/>
              <a:ext cx="2484276" cy="1224136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 smtClean="0">
                  <a:solidFill>
                    <a:srgbClr val="FFFF00"/>
                  </a:solidFill>
                </a:rPr>
                <a:t>Nuclear physics</a:t>
              </a:r>
            </a:p>
            <a:p>
              <a:pPr algn="ctr"/>
              <a:r>
                <a:rPr lang="en-GB" sz="2200" dirty="0" smtClean="0">
                  <a:solidFill>
                    <a:srgbClr val="FFFF00"/>
                  </a:solidFill>
                </a:rPr>
                <a:t>and </a:t>
              </a:r>
            </a:p>
            <a:p>
              <a:pPr algn="ctr"/>
              <a:r>
                <a:rPr lang="en-GB" sz="2200" b="1" dirty="0" smtClean="0">
                  <a:solidFill>
                    <a:srgbClr val="FFFF00"/>
                  </a:solidFill>
                </a:rPr>
                <a:t>atomic physics</a:t>
              </a: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6458914" y="804765"/>
              <a:ext cx="2484276" cy="1188132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 smtClean="0">
                  <a:solidFill>
                    <a:srgbClr val="FFFF00"/>
                  </a:solidFill>
                </a:rPr>
                <a:t>Material science </a:t>
              </a:r>
              <a:r>
                <a:rPr lang="en-GB" sz="2200" dirty="0" smtClean="0"/>
                <a:t>and </a:t>
              </a:r>
            </a:p>
            <a:p>
              <a:pPr algn="ctr"/>
              <a:r>
                <a:rPr lang="en-GB" sz="2200" b="1" dirty="0" smtClean="0"/>
                <a:t>life sciences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6551712" y="5775742"/>
              <a:ext cx="2484276" cy="972108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 smtClean="0">
                  <a:solidFill>
                    <a:srgbClr val="FFFF00"/>
                  </a:solidFill>
                </a:rPr>
                <a:t>Fundamental interactions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-108012" y="5775742"/>
              <a:ext cx="2484276" cy="972108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200" b="1" dirty="0" smtClean="0"/>
                <a:t>Nuclear astrophysics </a:t>
              </a:r>
            </a:p>
          </p:txBody>
        </p:sp>
      </p:grpSp>
      <p:sp>
        <p:nvSpPr>
          <p:cNvPr id="39" name="Rectangle 18"/>
          <p:cNvSpPr/>
          <p:nvPr/>
        </p:nvSpPr>
        <p:spPr>
          <a:xfrm>
            <a:off x="5580112" y="2060848"/>
            <a:ext cx="1548172" cy="10801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Emission </a:t>
            </a:r>
            <a:r>
              <a:rPr lang="en-GB" dirty="0" err="1" smtClean="0">
                <a:solidFill>
                  <a:schemeClr val="tx1"/>
                </a:solidFill>
              </a:rPr>
              <a:t>Channeling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3" name="TextBox 39"/>
          <p:cNvSpPr txBox="1"/>
          <p:nvPr/>
        </p:nvSpPr>
        <p:spPr>
          <a:xfrm>
            <a:off x="2869983" y="533677"/>
            <a:ext cx="3526253" cy="1107996"/>
          </a:xfrm>
          <a:prstGeom prst="rect">
            <a:avLst/>
          </a:prstGeom>
          <a:solidFill>
            <a:srgbClr val="FFFAA4"/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ISOLDE today offers the largest range of </a:t>
            </a:r>
            <a:r>
              <a:rPr lang="en-US" sz="2200" dirty="0" smtClean="0"/>
              <a:t>nuclei of  </a:t>
            </a:r>
            <a:r>
              <a:rPr lang="en-US" sz="2200" dirty="0"/>
              <a:t>any ISOL facility </a:t>
            </a:r>
            <a:r>
              <a:rPr lang="en-US" sz="2200" dirty="0" smtClean="0"/>
              <a:t>worldwide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99103" y="4136164"/>
            <a:ext cx="147842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With post-accelerated beams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f</a:t>
            </a:r>
            <a:r>
              <a:rPr lang="en-US" sz="1400" dirty="0" smtClean="0">
                <a:solidFill>
                  <a:srgbClr val="FF0000"/>
                </a:solidFill>
              </a:rPr>
              <a:t>rom REX and HIE-ISOLDE</a:t>
            </a:r>
            <a:endParaRPr lang="nl-BE" sz="14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03209" y="2314484"/>
            <a:ext cx="1478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With low-energy beams from ISOLDE ion sources</a:t>
            </a:r>
            <a:endParaRPr lang="nl-BE" sz="1400" dirty="0">
              <a:solidFill>
                <a:schemeClr val="tx2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72407" y="5220601"/>
            <a:ext cx="1397008" cy="10801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Beta-decay correlations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30995" y="161745"/>
            <a:ext cx="5270560" cy="707886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sym typeface="Wingdings" pitchFamily="2" charset="2"/>
              </a:rPr>
              <a:t>ISOLDE LOW ENERGY BEAMS – BELGIAN HIGHLIGHTS</a:t>
            </a:r>
            <a:endParaRPr lang="en-US" sz="2000" b="1" dirty="0" smtClean="0">
              <a:solidFill>
                <a:srgbClr val="FFC000"/>
              </a:solidFill>
              <a:sym typeface="Wingdings" pitchFamily="2" charset="2"/>
            </a:endParaRPr>
          </a:p>
        </p:txBody>
      </p:sp>
      <p:grpSp>
        <p:nvGrpSpPr>
          <p:cNvPr id="5" name="Agrupar 5"/>
          <p:cNvGrpSpPr/>
          <p:nvPr/>
        </p:nvGrpSpPr>
        <p:grpSpPr>
          <a:xfrm>
            <a:off x="78741" y="1679510"/>
            <a:ext cx="4567903" cy="3237723"/>
            <a:chOff x="5148063" y="3640287"/>
            <a:chExt cx="4333249" cy="3031584"/>
          </a:xfrm>
        </p:grpSpPr>
        <p:sp>
          <p:nvSpPr>
            <p:cNvPr id="6" name="Rectangle 5"/>
            <p:cNvSpPr/>
            <p:nvPr/>
          </p:nvSpPr>
          <p:spPr>
            <a:xfrm>
              <a:off x="5239122" y="3677565"/>
              <a:ext cx="4242190" cy="1066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altLang="en-US" sz="2000" b="1" dirty="0" smtClean="0"/>
                <a:t>RILIS: Ionisation potential of Astatine</a:t>
              </a:r>
            </a:p>
            <a:p>
              <a:r>
                <a:rPr lang="fr-FR" altLang="en-US" sz="1400" dirty="0" smtClean="0"/>
                <a:t>S. Rothe et al, </a:t>
              </a:r>
              <a:r>
                <a:rPr lang="fr-FR" altLang="en-US" sz="1400" b="1" dirty="0" smtClean="0"/>
                <a:t>Nature Communications  4 (2013), </a:t>
              </a:r>
              <a:r>
                <a:rPr lang="fr-FR" altLang="en-US" sz="1400" dirty="0" smtClean="0"/>
                <a:t>1835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80066" y="5782740"/>
              <a:ext cx="3223959" cy="884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/>
                <a:t>Least abundant element on Earth</a:t>
              </a:r>
            </a:p>
            <a:p>
              <a:pPr algn="ctr"/>
              <a:r>
                <a:rPr lang="en-GB" sz="1600" dirty="0" smtClean="0"/>
                <a:t>Series of Rydberg states</a:t>
              </a:r>
            </a:p>
            <a:p>
              <a:pPr algn="ctr"/>
              <a:r>
                <a:rPr lang="en-GB" sz="1600" dirty="0" smtClean="0"/>
                <a:t>Ionisation Potential = </a:t>
              </a:r>
              <a:r>
                <a:rPr lang="is-IS" sz="1600" dirty="0" smtClean="0"/>
                <a:t>9,31751 (8) eV</a:t>
              </a:r>
              <a:endParaRPr lang="en-GB" sz="1600" dirty="0"/>
            </a:p>
          </p:txBody>
        </p:sp>
        <p:pic>
          <p:nvPicPr>
            <p:cNvPr id="8" name="Picture 4" descr="G:\Workspaces\r\RILIS\Photos\RILIS_Sony\DSC0004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841" r="56485" b="9669"/>
            <a:stretch/>
          </p:blipFill>
          <p:spPr bwMode="auto">
            <a:xfrm>
              <a:off x="5838691" y="4585567"/>
              <a:ext cx="3442707" cy="1107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5148063" y="3640287"/>
              <a:ext cx="4306696" cy="303158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2677682" y="1209937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Imagen 33" descr="CERN_courier2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6"/>
          <a:stretch/>
        </p:blipFill>
        <p:spPr>
          <a:xfrm>
            <a:off x="5214799" y="2314918"/>
            <a:ext cx="3551331" cy="2467022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3" name="Straight Arrow Connector 12"/>
          <p:cNvCxnSpPr/>
          <p:nvPr/>
        </p:nvCxnSpPr>
        <p:spPr>
          <a:xfrm>
            <a:off x="6078895" y="2837724"/>
            <a:ext cx="0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682243" y="1685596"/>
            <a:ext cx="4200500" cy="32403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5"/>
          <p:cNvSpPr/>
          <p:nvPr/>
        </p:nvSpPr>
        <p:spPr>
          <a:xfrm>
            <a:off x="4642375" y="1749058"/>
            <a:ext cx="430507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en-US" sz="1600" b="1" dirty="0" smtClean="0"/>
              <a:t>COLLAPS: Radii of </a:t>
            </a:r>
            <a:r>
              <a:rPr lang="en-GB" altLang="en-US" sz="1600" b="1" baseline="30000" dirty="0" smtClean="0"/>
              <a:t>40-52</a:t>
            </a:r>
            <a:r>
              <a:rPr lang="en-GB" altLang="en-US" sz="1600" b="1" dirty="0" smtClean="0"/>
              <a:t>Ca </a:t>
            </a:r>
          </a:p>
          <a:p>
            <a:r>
              <a:rPr lang="en-GB" altLang="en-US" sz="1400" dirty="0"/>
              <a:t>R</a:t>
            </a:r>
            <a:r>
              <a:rPr lang="en-GB" altLang="en-US" sz="1400" dirty="0" smtClean="0"/>
              <a:t>. Garcia-Ruiz et al, </a:t>
            </a:r>
            <a:r>
              <a:rPr lang="en-GB" altLang="en-US" sz="1400" b="1" dirty="0" smtClean="0"/>
              <a:t>Nature</a:t>
            </a:r>
            <a:r>
              <a:rPr lang="en-GB" altLang="en-US" sz="1400" dirty="0" smtClean="0"/>
              <a:t> </a:t>
            </a:r>
            <a:r>
              <a:rPr lang="en-GB" altLang="en-US" sz="1400" b="1" dirty="0" smtClean="0"/>
              <a:t>Physics 12 (2016</a:t>
            </a:r>
            <a:r>
              <a:rPr lang="en-GB" altLang="en-US" sz="1400" b="1" dirty="0"/>
              <a:t>)</a:t>
            </a:r>
            <a:r>
              <a:rPr lang="en-GB" altLang="en-US" sz="1400" dirty="0" smtClean="0"/>
              <a:t> 594</a:t>
            </a:r>
          </a:p>
        </p:txBody>
      </p:sp>
      <p:pic>
        <p:nvPicPr>
          <p:cNvPr id="16" name="Picture 15" descr="Captura de pantalla 2016-09-27 a las 16.57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46" y="2727574"/>
            <a:ext cx="2736304" cy="1656184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6006887" y="2765716"/>
            <a:ext cx="0" cy="39603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8167127" y="3125756"/>
            <a:ext cx="288032" cy="6258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7519055" y="2765716"/>
            <a:ext cx="0" cy="396031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Captura de pantalla 2016-09-27 a las 17.12.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83" y="2585909"/>
            <a:ext cx="528508" cy="190799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7118" y="1259633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In-source laser spectroscopy</a:t>
            </a:r>
            <a:endParaRPr lang="nl-BE" dirty="0"/>
          </a:p>
        </p:txBody>
      </p:sp>
      <p:sp>
        <p:nvSpPr>
          <p:cNvPr id="22" name="TextBox 21"/>
          <p:cNvSpPr txBox="1"/>
          <p:nvPr/>
        </p:nvSpPr>
        <p:spPr>
          <a:xfrm>
            <a:off x="4428087" y="1068545"/>
            <a:ext cx="4833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Collinear laser spectroscopy</a:t>
            </a:r>
          </a:p>
          <a:p>
            <a:pPr algn="ctr"/>
            <a:r>
              <a:rPr lang="en-US" sz="1400" dirty="0" smtClean="0">
                <a:sym typeface="Wingdings" panose="05000000000000000000" pitchFamily="2" charset="2"/>
              </a:rPr>
              <a:t> Now further improving sensitivity by factor 500 @ CRIS </a:t>
            </a:r>
            <a:endParaRPr lang="nl-BE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023" y="5313418"/>
            <a:ext cx="3708875" cy="1267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0462" y="4939469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Unexpectedly large charge radius of </a:t>
            </a:r>
            <a:r>
              <a:rPr lang="en-US" baseline="30000" dirty="0" smtClean="0"/>
              <a:t>52</a:t>
            </a:r>
            <a:r>
              <a:rPr lang="en-US" dirty="0" smtClean="0"/>
              <a:t>Ca</a:t>
            </a:r>
            <a:endParaRPr lang="nl-BE" dirty="0"/>
          </a:p>
        </p:txBody>
      </p:sp>
      <p:sp>
        <p:nvSpPr>
          <p:cNvPr id="11" name="TextBox 10"/>
          <p:cNvSpPr txBox="1"/>
          <p:nvPr/>
        </p:nvSpPr>
        <p:spPr>
          <a:xfrm>
            <a:off x="119641" y="5136022"/>
            <a:ext cx="406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Important for nuclear structure studies towards heaviest elements and</a:t>
            </a:r>
          </a:p>
          <a:p>
            <a:r>
              <a:rPr lang="en-US" dirty="0"/>
              <a:t>f</a:t>
            </a:r>
            <a:r>
              <a:rPr lang="en-US" dirty="0" smtClean="0"/>
              <a:t>or atomic physics</a:t>
            </a:r>
            <a:endParaRPr lang="nl-BE" dirty="0"/>
          </a:p>
        </p:txBody>
      </p:sp>
      <p:sp>
        <p:nvSpPr>
          <p:cNvPr id="23" name="TextBox 22"/>
          <p:cNvSpPr txBox="1"/>
          <p:nvPr/>
        </p:nvSpPr>
        <p:spPr>
          <a:xfrm>
            <a:off x="6417892" y="6563170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G. Neyens</a:t>
            </a:r>
            <a:endParaRPr lang="nl-BE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90643" y="6519446"/>
            <a:ext cx="1592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P. Van </a:t>
            </a:r>
            <a:r>
              <a:rPr lang="en-US" sz="1600" b="1" dirty="0" err="1" smtClean="0">
                <a:solidFill>
                  <a:schemeClr val="bg1"/>
                </a:solidFill>
              </a:rPr>
              <a:t>Duppen</a:t>
            </a:r>
            <a:endParaRPr lang="nl-B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6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76066" y="60820"/>
            <a:ext cx="3883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accent1"/>
                </a:solidFill>
              </a:rPr>
              <a:t>The atomic nucleus</a:t>
            </a:r>
            <a:endParaRPr lang="en-GB" sz="3600" b="1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5443" y="1307156"/>
            <a:ext cx="7239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8043" y="1383356"/>
            <a:ext cx="714375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443" y="621356"/>
            <a:ext cx="144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ight Arrow 15"/>
          <p:cNvSpPr/>
          <p:nvPr/>
        </p:nvSpPr>
        <p:spPr>
          <a:xfrm>
            <a:off x="3342243" y="1535756"/>
            <a:ext cx="381000" cy="762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800000">
            <a:off x="3342243" y="1688156"/>
            <a:ext cx="381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324749" y="2015368"/>
            <a:ext cx="2324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Nuclear forces</a:t>
            </a:r>
            <a:endParaRPr lang="en-US" sz="2400" dirty="0">
              <a:solidFill>
                <a:schemeClr val="accent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1843" y="1002356"/>
            <a:ext cx="12763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94443" y="1002356"/>
            <a:ext cx="119062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3342243" y="1002356"/>
            <a:ext cx="3978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?</a:t>
            </a:r>
            <a:endParaRPr lang="en-US" sz="3600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6243" y="2154881"/>
            <a:ext cx="79057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Straight Connector 42"/>
          <p:cNvCxnSpPr/>
          <p:nvPr/>
        </p:nvCxnSpPr>
        <p:spPr>
          <a:xfrm flipH="1" flipV="1">
            <a:off x="4713843" y="1535756"/>
            <a:ext cx="15240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790043" y="1840556"/>
            <a:ext cx="1371600" cy="152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027" idx="2"/>
            <a:endCxn id="1036" idx="1"/>
          </p:cNvCxnSpPr>
          <p:nvPr/>
        </p:nvCxnSpPr>
        <p:spPr>
          <a:xfrm>
            <a:off x="4385231" y="2021531"/>
            <a:ext cx="481012" cy="509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1036" idx="0"/>
          </p:cNvCxnSpPr>
          <p:nvPr/>
        </p:nvCxnSpPr>
        <p:spPr>
          <a:xfrm>
            <a:off x="4713843" y="1840556"/>
            <a:ext cx="547688" cy="3143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5552043" y="2373956"/>
            <a:ext cx="1097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accent1"/>
                </a:solidFill>
              </a:rPr>
              <a:t>quarks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73"/>
          <p:cNvSpPr txBox="1"/>
          <p:nvPr/>
        </p:nvSpPr>
        <p:spPr>
          <a:xfrm>
            <a:off x="238731" y="3084607"/>
            <a:ext cx="8597620" cy="280076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  <a:effectLst>
            <a:outerShdw blurRad="317500" dist="1524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Key Questions in Nuclear Physics </a:t>
            </a:r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Research using Radioactive Ion Beams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How are complex nuclei built from their basic constituents? </a:t>
            </a:r>
          </a:p>
          <a:p>
            <a:pPr lvl="1">
              <a:buFont typeface="Wingdings" pitchFamily="2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get information on the strong interaction (link to QCD)</a:t>
            </a:r>
          </a:p>
          <a:p>
            <a:pPr lvl="1">
              <a:buFont typeface="Wingdings" pitchFamily="2" charset="2"/>
              <a:buChar char="Ø"/>
            </a:pPr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What is the structure of nuclear matter? 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collective versus individual nucleon behavior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What is the role of nuclei in the evolution of the universe ?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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stellar nucleosynthesis</a:t>
            </a:r>
          </a:p>
          <a:p>
            <a:endParaRPr lang="en-US" sz="1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Is there physics beyond the Standard Model ?</a:t>
            </a:r>
          </a:p>
          <a:p>
            <a:endParaRPr lang="en-US" sz="16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9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Afbeeldingsresultaat voor logo HIE ISOL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Afbeeldingsresultaat voor logo HIE ISOLDE"/>
          <p:cNvSpPr>
            <a:spLocks noChangeAspect="1" noChangeArrowheads="1"/>
          </p:cNvSpPr>
          <p:nvPr/>
        </p:nvSpPr>
        <p:spPr bwMode="auto">
          <a:xfrm>
            <a:off x="460375" y="4682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37364" y="2902675"/>
            <a:ext cx="3290150" cy="10909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AutoShape 6" descr="Afbeeldingsresultaat voor logo HIE ISOL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Afbeeldingsresultaat voor logo HIE ISOLDE"/>
          <p:cNvSpPr>
            <a:spLocks noChangeAspect="1" noChangeArrowheads="1"/>
          </p:cNvSpPr>
          <p:nvPr/>
        </p:nvSpPr>
        <p:spPr bwMode="auto">
          <a:xfrm>
            <a:off x="460375" y="4682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553593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chemeClr val="bg2">
                  <a:lumMod val="25000"/>
                </a:schemeClr>
              </a:buClr>
            </a:pPr>
            <a:endParaRPr lang="en-US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102734" y="2538710"/>
            <a:ext cx="1225550" cy="25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FF0000"/>
                </a:solidFill>
              </a:rPr>
              <a:t>Experiments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1" name="AutoShape 5"/>
          <p:cNvSpPr>
            <a:spLocks noChangeArrowheads="1"/>
          </p:cNvSpPr>
          <p:nvPr/>
        </p:nvSpPr>
        <p:spPr bwMode="auto">
          <a:xfrm rot="16200000">
            <a:off x="6128544" y="1841262"/>
            <a:ext cx="504825" cy="817563"/>
          </a:xfrm>
          <a:prstGeom prst="can">
            <a:avLst>
              <a:gd name="adj" fmla="val 40487"/>
            </a:avLst>
          </a:prstGeom>
          <a:gradFill rotWithShape="1">
            <a:gsLst>
              <a:gs pos="0">
                <a:srgbClr val="C0C0C0"/>
              </a:gs>
              <a:gs pos="100000">
                <a:srgbClr val="DDDDDD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nl-BE"/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 rot="16200000">
            <a:off x="6133307" y="653812"/>
            <a:ext cx="404812" cy="987425"/>
          </a:xfrm>
          <a:prstGeom prst="can">
            <a:avLst>
              <a:gd name="adj" fmla="val 44708"/>
            </a:avLst>
          </a:prstGeom>
          <a:solidFill>
            <a:srgbClr val="3333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nl-BE"/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 rot="7866186">
            <a:off x="4769644" y="1734900"/>
            <a:ext cx="806450" cy="652462"/>
          </a:xfrm>
          <a:custGeom>
            <a:avLst/>
            <a:gdLst>
              <a:gd name="T0" fmla="*/ 403225 w 21600"/>
              <a:gd name="T1" fmla="*/ 0 h 21600"/>
              <a:gd name="T2" fmla="*/ 252277 w 21600"/>
              <a:gd name="T3" fmla="*/ 117533 h 21600"/>
              <a:gd name="T4" fmla="*/ 403225 w 21600"/>
              <a:gd name="T5" fmla="*/ 174063 h 21600"/>
              <a:gd name="T6" fmla="*/ 554173 w 21600"/>
              <a:gd name="T7" fmla="*/ 1175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87 w 21600"/>
              <a:gd name="T13" fmla="*/ 0 h 21600"/>
              <a:gd name="T14" fmla="*/ 18413 w 21600"/>
              <a:gd name="T15" fmla="*/ 805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665" y="7566"/>
                </a:moveTo>
                <a:cubicBezTo>
                  <a:pt x="9298" y="7147"/>
                  <a:pt x="10040" y="6924"/>
                  <a:pt x="10800" y="6925"/>
                </a:cubicBezTo>
                <a:cubicBezTo>
                  <a:pt x="11559" y="6925"/>
                  <a:pt x="12301" y="7147"/>
                  <a:pt x="12934" y="7566"/>
                </a:cubicBezTo>
                <a:lnTo>
                  <a:pt x="16750" y="1786"/>
                </a:lnTo>
                <a:cubicBezTo>
                  <a:pt x="14984" y="621"/>
                  <a:pt x="12915" y="-1"/>
                  <a:pt x="10799" y="0"/>
                </a:cubicBezTo>
                <a:cubicBezTo>
                  <a:pt x="8684" y="0"/>
                  <a:pt x="6615" y="621"/>
                  <a:pt x="4849" y="1786"/>
                </a:cubicBezTo>
                <a:close/>
              </a:path>
            </a:pathLst>
          </a:custGeom>
          <a:solidFill>
            <a:srgbClr val="666699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76200" prstMaterial="legacyMatte">
            <a:bevelT w="13500" h="13500" prst="angle"/>
            <a:bevelB w="13500" h="13500" prst="angle"/>
            <a:extrusionClr>
              <a:srgbClr val="666699"/>
            </a:extrusionClr>
          </a:sp3d>
        </p:spPr>
        <p:txBody>
          <a:bodyPr rot="10800000" vert="eaVert">
            <a:flatTx/>
          </a:bodyPr>
          <a:lstStyle/>
          <a:p>
            <a:endParaRPr lang="nl-BE"/>
          </a:p>
        </p:txBody>
      </p:sp>
      <p:sp>
        <p:nvSpPr>
          <p:cNvPr id="14" name="Line 8"/>
          <p:cNvSpPr>
            <a:spLocks noChangeShapeType="1"/>
          </p:cNvSpPr>
          <p:nvPr/>
        </p:nvSpPr>
        <p:spPr bwMode="auto">
          <a:xfrm flipH="1">
            <a:off x="5962650" y="2250044"/>
            <a:ext cx="20002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>
            <a:off x="5922963" y="1919844"/>
            <a:ext cx="68262" cy="333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805238" y="2226231"/>
            <a:ext cx="125412" cy="69850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5619750" y="1146731"/>
            <a:ext cx="463550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>
            <a:off x="5337175" y="1435656"/>
            <a:ext cx="0" cy="587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flipH="1">
            <a:off x="5013325" y="2250044"/>
            <a:ext cx="195263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4997450" y="2232581"/>
            <a:ext cx="125413" cy="71438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 flipH="1">
            <a:off x="4899025" y="2251631"/>
            <a:ext cx="127000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AutoShape 16"/>
          <p:cNvSpPr>
            <a:spLocks noChangeAspect="1" noChangeArrowheads="1"/>
          </p:cNvSpPr>
          <p:nvPr/>
        </p:nvSpPr>
        <p:spPr bwMode="auto">
          <a:xfrm rot="6823915">
            <a:off x="4370388" y="2118281"/>
            <a:ext cx="247650" cy="276225"/>
          </a:xfrm>
          <a:prstGeom prst="flowChartDelay">
            <a:avLst/>
          </a:prstGeom>
          <a:solidFill>
            <a:srgbClr val="99CCFF"/>
          </a:solidFill>
          <a:ln w="9525">
            <a:miter lim="800000"/>
            <a:headEnd/>
            <a:tailEnd/>
          </a:ln>
          <a:scene3d>
            <a:camera prst="legacyPerspectiveFront">
              <a:rot lat="0" lon="4800000" rev="0"/>
            </a:camera>
            <a:lightRig rig="legacyFlat4" dir="b"/>
          </a:scene3d>
          <a:sp3d extrusionH="6080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rot="10800000" vert="eaVert">
            <a:flatTx/>
          </a:bodyPr>
          <a:lstStyle/>
          <a:p>
            <a:endParaRPr lang="nl-BE"/>
          </a:p>
        </p:txBody>
      </p:sp>
      <p:sp>
        <p:nvSpPr>
          <p:cNvPr id="23" name="Line 17"/>
          <p:cNvSpPr>
            <a:spLocks noChangeShapeType="1"/>
          </p:cNvSpPr>
          <p:nvPr/>
        </p:nvSpPr>
        <p:spPr bwMode="auto">
          <a:xfrm flipH="1">
            <a:off x="4368800" y="2253219"/>
            <a:ext cx="14287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4267200" y="2223056"/>
            <a:ext cx="127000" cy="69850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flipH="1">
            <a:off x="3614738" y="2253219"/>
            <a:ext cx="23177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AutoShape 20"/>
          <p:cNvSpPr>
            <a:spLocks noChangeArrowheads="1"/>
          </p:cNvSpPr>
          <p:nvPr/>
        </p:nvSpPr>
        <p:spPr bwMode="auto">
          <a:xfrm rot="16200000">
            <a:off x="3292475" y="1961119"/>
            <a:ext cx="504825" cy="577850"/>
          </a:xfrm>
          <a:prstGeom prst="can">
            <a:avLst>
              <a:gd name="adj" fmla="val 44006"/>
            </a:avLst>
          </a:prstGeom>
          <a:gradFill rotWithShape="1">
            <a:gsLst>
              <a:gs pos="0">
                <a:srgbClr val="008000"/>
              </a:gs>
              <a:gs pos="100000">
                <a:srgbClr val="004A00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nl-BE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H="1">
            <a:off x="3200400" y="2253219"/>
            <a:ext cx="230188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3151188" y="2223056"/>
            <a:ext cx="125412" cy="69850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29" name="Line 23"/>
          <p:cNvSpPr>
            <a:spLocks noChangeShapeType="1"/>
          </p:cNvSpPr>
          <p:nvPr/>
        </p:nvSpPr>
        <p:spPr bwMode="auto">
          <a:xfrm flipH="1">
            <a:off x="2970213" y="2253219"/>
            <a:ext cx="23177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Rectangle 24"/>
          <p:cNvSpPr>
            <a:spLocks noChangeArrowheads="1"/>
          </p:cNvSpPr>
          <p:nvPr/>
        </p:nvSpPr>
        <p:spPr bwMode="auto">
          <a:xfrm>
            <a:off x="1806575" y="2223056"/>
            <a:ext cx="122238" cy="69850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31" name="Line 25"/>
          <p:cNvSpPr>
            <a:spLocks noChangeShapeType="1"/>
          </p:cNvSpPr>
          <p:nvPr/>
        </p:nvSpPr>
        <p:spPr bwMode="auto">
          <a:xfrm flipH="1">
            <a:off x="1624013" y="2250044"/>
            <a:ext cx="23177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26"/>
          <p:cNvSpPr>
            <a:spLocks noChangeArrowheads="1"/>
          </p:cNvSpPr>
          <p:nvPr/>
        </p:nvSpPr>
        <p:spPr bwMode="auto">
          <a:xfrm rot="16200000">
            <a:off x="1358901" y="1929368"/>
            <a:ext cx="303212" cy="639763"/>
          </a:xfrm>
          <a:prstGeom prst="can">
            <a:avLst>
              <a:gd name="adj" fmla="val 55621"/>
            </a:avLst>
          </a:prstGeom>
          <a:gradFill rotWithShape="1">
            <a:gsLst>
              <a:gs pos="0">
                <a:srgbClr val="FFCC99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nl-BE"/>
          </a:p>
        </p:txBody>
      </p:sp>
      <p:sp>
        <p:nvSpPr>
          <p:cNvPr id="33" name="Line 27"/>
          <p:cNvSpPr>
            <a:spLocks noChangeShapeType="1"/>
          </p:cNvSpPr>
          <p:nvPr/>
        </p:nvSpPr>
        <p:spPr bwMode="auto">
          <a:xfrm flipH="1">
            <a:off x="1112838" y="2250044"/>
            <a:ext cx="230187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Rectangle 28"/>
          <p:cNvSpPr>
            <a:spLocks noChangeArrowheads="1"/>
          </p:cNvSpPr>
          <p:nvPr/>
        </p:nvSpPr>
        <p:spPr bwMode="auto">
          <a:xfrm>
            <a:off x="1101725" y="2223056"/>
            <a:ext cx="122238" cy="69850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35" name="Rectangle 29"/>
          <p:cNvSpPr>
            <a:spLocks noChangeArrowheads="1"/>
          </p:cNvSpPr>
          <p:nvPr/>
        </p:nvSpPr>
        <p:spPr bwMode="auto">
          <a:xfrm>
            <a:off x="5638800" y="1119744"/>
            <a:ext cx="122238" cy="71437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36" name="Rectangle 30"/>
          <p:cNvSpPr>
            <a:spLocks noChangeArrowheads="1"/>
          </p:cNvSpPr>
          <p:nvPr/>
        </p:nvSpPr>
        <p:spPr bwMode="auto">
          <a:xfrm rot="5400000">
            <a:off x="5299869" y="1734900"/>
            <a:ext cx="107950" cy="80962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 rot="10800000" vert="eaVert">
            <a:flatTx/>
          </a:bodyPr>
          <a:lstStyle/>
          <a:p>
            <a:endParaRPr lang="nl-BE"/>
          </a:p>
        </p:txBody>
      </p:sp>
      <p:sp>
        <p:nvSpPr>
          <p:cNvPr id="37" name="Line 31"/>
          <p:cNvSpPr>
            <a:spLocks noChangeShapeType="1"/>
          </p:cNvSpPr>
          <p:nvPr/>
        </p:nvSpPr>
        <p:spPr bwMode="auto">
          <a:xfrm>
            <a:off x="5335588" y="1445181"/>
            <a:ext cx="1587" cy="2587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 flipH="1">
            <a:off x="5556250" y="1148319"/>
            <a:ext cx="107950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33"/>
          <p:cNvSpPr>
            <a:spLocks noChangeShapeType="1"/>
          </p:cNvSpPr>
          <p:nvPr/>
        </p:nvSpPr>
        <p:spPr bwMode="auto">
          <a:xfrm flipH="1">
            <a:off x="919163" y="2250044"/>
            <a:ext cx="233362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" name="AutoShape 34"/>
          <p:cNvSpPr>
            <a:spLocks noChangeAspect="1" noChangeArrowheads="1"/>
          </p:cNvSpPr>
          <p:nvPr/>
        </p:nvSpPr>
        <p:spPr bwMode="auto">
          <a:xfrm rot="20434448">
            <a:off x="544513" y="1988106"/>
            <a:ext cx="536575" cy="298450"/>
          </a:xfrm>
          <a:custGeom>
            <a:avLst/>
            <a:gdLst>
              <a:gd name="T0" fmla="*/ 362545 w 21600"/>
              <a:gd name="T1" fmla="*/ 149225 h 21600"/>
              <a:gd name="T2" fmla="*/ 207169 w 21600"/>
              <a:gd name="T3" fmla="*/ 298450 h 21600"/>
              <a:gd name="T4" fmla="*/ 51792 w 21600"/>
              <a:gd name="T5" fmla="*/ 149225 h 21600"/>
              <a:gd name="T6" fmla="*/ 207169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00A4"/>
          </a:solidFill>
          <a:ln w="9525">
            <a:miter lim="800000"/>
            <a:headEnd/>
            <a:tailEnd/>
          </a:ln>
          <a:scene3d>
            <a:camera prst="legacyObliqueTopLeft">
              <a:rot lat="16199997" lon="0" rev="0"/>
            </a:camera>
            <a:lightRig rig="legacyFlat3" dir="t"/>
          </a:scene3d>
          <a:sp3d extrusionH="227000" prstMaterial="legacyMatte">
            <a:bevelT w="13500" h="13500" prst="angle"/>
            <a:bevelB w="13500" h="13500" prst="angle"/>
            <a:extrusionClr>
              <a:srgbClr val="0000A4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41" name="AutoShape 35"/>
          <p:cNvSpPr>
            <a:spLocks noChangeArrowheads="1"/>
          </p:cNvSpPr>
          <p:nvPr/>
        </p:nvSpPr>
        <p:spPr bwMode="auto">
          <a:xfrm rot="18666185">
            <a:off x="5191919" y="1117363"/>
            <a:ext cx="808037" cy="654050"/>
          </a:xfrm>
          <a:custGeom>
            <a:avLst/>
            <a:gdLst>
              <a:gd name="T0" fmla="*/ 404019 w 21600"/>
              <a:gd name="T1" fmla="*/ 0 h 21600"/>
              <a:gd name="T2" fmla="*/ 197109 w 21600"/>
              <a:gd name="T3" fmla="*/ 89870 h 21600"/>
              <a:gd name="T4" fmla="*/ 404019 w 21600"/>
              <a:gd name="T5" fmla="*/ 85408 h 21600"/>
              <a:gd name="T6" fmla="*/ 610929 w 21600"/>
              <a:gd name="T7" fmla="*/ 8987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630 w 21600"/>
              <a:gd name="T13" fmla="*/ 0 h 21600"/>
              <a:gd name="T14" fmla="*/ 18970 w 21600"/>
              <a:gd name="T15" fmla="*/ 595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6298" y="4911"/>
                </a:moveTo>
                <a:cubicBezTo>
                  <a:pt x="7591" y="3923"/>
                  <a:pt x="9172" y="3387"/>
                  <a:pt x="10800" y="3388"/>
                </a:cubicBezTo>
                <a:cubicBezTo>
                  <a:pt x="12427" y="3388"/>
                  <a:pt x="14008" y="3923"/>
                  <a:pt x="15301" y="4911"/>
                </a:cubicBezTo>
                <a:lnTo>
                  <a:pt x="17359" y="2219"/>
                </a:lnTo>
                <a:cubicBezTo>
                  <a:pt x="15475" y="780"/>
                  <a:pt x="13170" y="-1"/>
                  <a:pt x="10799" y="0"/>
                </a:cubicBezTo>
                <a:cubicBezTo>
                  <a:pt x="8429" y="0"/>
                  <a:pt x="6124" y="780"/>
                  <a:pt x="4240" y="2219"/>
                </a:cubicBezTo>
                <a:close/>
              </a:path>
            </a:pathLst>
          </a:custGeom>
          <a:solidFill>
            <a:srgbClr val="777777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76200" prstMaterial="legacyMatte">
            <a:bevelT w="13500" h="13500" prst="angle"/>
            <a:bevelB w="13500" h="13500" prst="angle"/>
            <a:extrusionClr>
              <a:srgbClr val="777777"/>
            </a:extrusionClr>
          </a:sp3d>
        </p:spPr>
        <p:txBody>
          <a:bodyPr vert="eaVert">
            <a:flatTx/>
          </a:bodyPr>
          <a:lstStyle/>
          <a:p>
            <a:endParaRPr lang="nl-BE"/>
          </a:p>
        </p:txBody>
      </p:sp>
      <p:sp>
        <p:nvSpPr>
          <p:cNvPr id="42" name="Rectangle 36"/>
          <p:cNvSpPr>
            <a:spLocks noChangeArrowheads="1"/>
          </p:cNvSpPr>
          <p:nvPr/>
        </p:nvSpPr>
        <p:spPr bwMode="auto">
          <a:xfrm rot="5008640">
            <a:off x="5811044" y="1447563"/>
            <a:ext cx="107950" cy="80962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>
              <a:rot lat="20999997" lon="600000" rev="0"/>
            </a:camera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 rot="10800000" vert="eaVert">
            <a:flatTx/>
          </a:bodyPr>
          <a:lstStyle/>
          <a:p>
            <a:endParaRPr lang="nl-BE"/>
          </a:p>
        </p:txBody>
      </p:sp>
      <p:sp>
        <p:nvSpPr>
          <p:cNvPr id="43" name="Rectangle 37"/>
          <p:cNvSpPr>
            <a:spLocks noChangeArrowheads="1"/>
          </p:cNvSpPr>
          <p:nvPr/>
        </p:nvSpPr>
        <p:spPr bwMode="auto">
          <a:xfrm rot="5008640">
            <a:off x="5878513" y="1867456"/>
            <a:ext cx="107950" cy="82550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>
              <a:rot lat="20999997" lon="600000" rev="0"/>
            </a:camera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 rot="10800000" vert="eaVert">
            <a:flatTx/>
          </a:bodyPr>
          <a:lstStyle/>
          <a:p>
            <a:endParaRPr lang="nl-BE"/>
          </a:p>
        </p:txBody>
      </p:sp>
      <p:sp>
        <p:nvSpPr>
          <p:cNvPr id="44" name="Line 38"/>
          <p:cNvSpPr>
            <a:spLocks noChangeShapeType="1"/>
          </p:cNvSpPr>
          <p:nvPr/>
        </p:nvSpPr>
        <p:spPr bwMode="auto">
          <a:xfrm>
            <a:off x="5805488" y="1141969"/>
            <a:ext cx="71437" cy="3063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39"/>
          <p:cNvSpPr>
            <a:spLocks noChangeShapeType="1"/>
          </p:cNvSpPr>
          <p:nvPr/>
        </p:nvSpPr>
        <p:spPr bwMode="auto">
          <a:xfrm>
            <a:off x="5864225" y="1549956"/>
            <a:ext cx="65088" cy="3000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6" name="Line 40"/>
          <p:cNvSpPr>
            <a:spLocks noChangeShapeType="1"/>
          </p:cNvSpPr>
          <p:nvPr/>
        </p:nvSpPr>
        <p:spPr bwMode="auto">
          <a:xfrm flipH="1">
            <a:off x="293688" y="2267506"/>
            <a:ext cx="407987" cy="150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41"/>
          <p:cNvSpPr>
            <a:spLocks noChangeShapeType="1"/>
          </p:cNvSpPr>
          <p:nvPr/>
        </p:nvSpPr>
        <p:spPr bwMode="auto">
          <a:xfrm flipH="1">
            <a:off x="576263" y="2299256"/>
            <a:ext cx="174625" cy="3206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42"/>
          <p:cNvSpPr>
            <a:spLocks noChangeShapeType="1"/>
          </p:cNvSpPr>
          <p:nvPr/>
        </p:nvSpPr>
        <p:spPr bwMode="auto">
          <a:xfrm flipH="1">
            <a:off x="6742113" y="2250044"/>
            <a:ext cx="26352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43"/>
          <p:cNvSpPr>
            <a:spLocks noChangeShapeType="1"/>
          </p:cNvSpPr>
          <p:nvPr/>
        </p:nvSpPr>
        <p:spPr bwMode="auto">
          <a:xfrm flipH="1">
            <a:off x="6651625" y="2250044"/>
            <a:ext cx="268288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 Box 46"/>
          <p:cNvSpPr txBox="1">
            <a:spLocks noChangeArrowheads="1"/>
          </p:cNvSpPr>
          <p:nvPr/>
        </p:nvSpPr>
        <p:spPr bwMode="auto">
          <a:xfrm>
            <a:off x="1844675" y="1550195"/>
            <a:ext cx="1577975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0000CC"/>
                </a:solidFill>
              </a:rPr>
              <a:t>7-GAP RESONATORS</a:t>
            </a: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3254693" y="1549623"/>
            <a:ext cx="577850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0000CC"/>
                </a:solidFill>
              </a:rPr>
              <a:t>IH</a:t>
            </a:r>
          </a:p>
        </p:txBody>
      </p:sp>
      <p:sp>
        <p:nvSpPr>
          <p:cNvPr id="52" name="Text Box 48"/>
          <p:cNvSpPr txBox="1">
            <a:spLocks noChangeArrowheads="1"/>
          </p:cNvSpPr>
          <p:nvPr/>
        </p:nvSpPr>
        <p:spPr bwMode="auto">
          <a:xfrm>
            <a:off x="4571206" y="1634886"/>
            <a:ext cx="53975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0000CC"/>
                </a:solidFill>
              </a:rPr>
              <a:t>RFQ</a:t>
            </a:r>
          </a:p>
        </p:txBody>
      </p:sp>
      <p:sp>
        <p:nvSpPr>
          <p:cNvPr id="53" name="Text Box 49"/>
          <p:cNvSpPr txBox="1">
            <a:spLocks noChangeArrowheads="1"/>
          </p:cNvSpPr>
          <p:nvPr/>
        </p:nvSpPr>
        <p:spPr bwMode="auto">
          <a:xfrm>
            <a:off x="550949" y="1574562"/>
            <a:ext cx="1474787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0000CC"/>
                </a:solidFill>
              </a:rPr>
              <a:t>9-GAP RESONATOR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1045029" y="2373026"/>
            <a:ext cx="913946" cy="42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b="1" dirty="0">
                <a:solidFill>
                  <a:srgbClr val="FF0000"/>
                </a:solidFill>
              </a:rPr>
              <a:t>3.0 MeV/u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55" name="Text Box 51"/>
          <p:cNvSpPr txBox="1">
            <a:spLocks noChangeArrowheads="1"/>
          </p:cNvSpPr>
          <p:nvPr/>
        </p:nvSpPr>
        <p:spPr bwMode="auto">
          <a:xfrm>
            <a:off x="2159000" y="2484994"/>
            <a:ext cx="868363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FF0000"/>
                </a:solidFill>
              </a:rPr>
              <a:t>2.2 MeV/u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56" name="Text Box 52"/>
          <p:cNvSpPr txBox="1">
            <a:spLocks noChangeArrowheads="1"/>
          </p:cNvSpPr>
          <p:nvPr/>
        </p:nvSpPr>
        <p:spPr bwMode="auto">
          <a:xfrm>
            <a:off x="3133725" y="2569131"/>
            <a:ext cx="866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FF0000"/>
                </a:solidFill>
              </a:rPr>
              <a:t>1.2 MeV/u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57" name="Text Box 53"/>
          <p:cNvSpPr txBox="1">
            <a:spLocks noChangeArrowheads="1"/>
          </p:cNvSpPr>
          <p:nvPr/>
        </p:nvSpPr>
        <p:spPr bwMode="auto">
          <a:xfrm>
            <a:off x="4308475" y="2453244"/>
            <a:ext cx="866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>
                <a:solidFill>
                  <a:srgbClr val="FF0000"/>
                </a:solidFill>
              </a:rPr>
              <a:t>0.3 MeV/u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58" name="Text Box 54"/>
          <p:cNvSpPr txBox="1">
            <a:spLocks noChangeArrowheads="1"/>
          </p:cNvSpPr>
          <p:nvPr/>
        </p:nvSpPr>
        <p:spPr bwMode="auto">
          <a:xfrm>
            <a:off x="6127750" y="1591168"/>
            <a:ext cx="1095375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FF0000"/>
                </a:solidFill>
              </a:rPr>
              <a:t>ISOLDE beam</a:t>
            </a:r>
          </a:p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59" name="Text Box 55"/>
          <p:cNvSpPr txBox="1">
            <a:spLocks noChangeArrowheads="1"/>
          </p:cNvSpPr>
          <p:nvPr/>
        </p:nvSpPr>
        <p:spPr bwMode="auto">
          <a:xfrm>
            <a:off x="6604000" y="2435781"/>
            <a:ext cx="7778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>
                <a:solidFill>
                  <a:srgbClr val="FF0000"/>
                </a:solidFill>
              </a:rPr>
              <a:t>60 keV</a:t>
            </a:r>
            <a:endParaRPr lang="en-US" sz="1400">
              <a:solidFill>
                <a:srgbClr val="0000CC"/>
              </a:solidFill>
            </a:endParaRPr>
          </a:p>
        </p:txBody>
      </p:sp>
      <p:sp>
        <p:nvSpPr>
          <p:cNvPr id="60" name="AutoShape 56"/>
          <p:cNvSpPr>
            <a:spLocks noChangeArrowheads="1"/>
          </p:cNvSpPr>
          <p:nvPr/>
        </p:nvSpPr>
        <p:spPr bwMode="auto">
          <a:xfrm rot="16200000">
            <a:off x="2771775" y="2013506"/>
            <a:ext cx="301625" cy="466725"/>
          </a:xfrm>
          <a:prstGeom prst="can">
            <a:avLst>
              <a:gd name="adj" fmla="val 59488"/>
            </a:avLst>
          </a:prstGeom>
          <a:gradFill rotWithShape="1">
            <a:gsLst>
              <a:gs pos="0">
                <a:srgbClr val="FFCC99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nl-BE"/>
          </a:p>
        </p:txBody>
      </p:sp>
      <p:sp>
        <p:nvSpPr>
          <p:cNvPr id="61" name="Line 57"/>
          <p:cNvSpPr>
            <a:spLocks noChangeShapeType="1"/>
          </p:cNvSpPr>
          <p:nvPr/>
        </p:nvSpPr>
        <p:spPr bwMode="auto">
          <a:xfrm flipH="1">
            <a:off x="2600325" y="2251631"/>
            <a:ext cx="231775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" name="Rectangle 58"/>
          <p:cNvSpPr>
            <a:spLocks noChangeArrowheads="1"/>
          </p:cNvSpPr>
          <p:nvPr/>
        </p:nvSpPr>
        <p:spPr bwMode="auto">
          <a:xfrm>
            <a:off x="2581275" y="2224644"/>
            <a:ext cx="125413" cy="69850"/>
          </a:xfrm>
          <a:prstGeom prst="rect">
            <a:avLst/>
          </a:prstGeom>
          <a:solidFill>
            <a:srgbClr val="000000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00000" prstMaterial="legacyMatte">
            <a:bevelT w="13500" h="13500" prst="angle"/>
            <a:bevelB w="13500" h="13500" prst="angle"/>
            <a:extrusionClr>
              <a:srgbClr val="000000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63" name="Line 59"/>
          <p:cNvSpPr>
            <a:spLocks noChangeShapeType="1"/>
          </p:cNvSpPr>
          <p:nvPr/>
        </p:nvSpPr>
        <p:spPr bwMode="auto">
          <a:xfrm flipH="1">
            <a:off x="2400300" y="2251631"/>
            <a:ext cx="233363" cy="15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" name="AutoShape 60"/>
          <p:cNvSpPr>
            <a:spLocks noChangeArrowheads="1"/>
          </p:cNvSpPr>
          <p:nvPr/>
        </p:nvSpPr>
        <p:spPr bwMode="auto">
          <a:xfrm rot="16200000">
            <a:off x="2215357" y="2017475"/>
            <a:ext cx="303212" cy="463550"/>
          </a:xfrm>
          <a:prstGeom prst="can">
            <a:avLst>
              <a:gd name="adj" fmla="val 58774"/>
            </a:avLst>
          </a:prstGeom>
          <a:gradFill rotWithShape="1">
            <a:gsLst>
              <a:gs pos="0">
                <a:srgbClr val="FFCC99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nl-BE"/>
          </a:p>
        </p:txBody>
      </p:sp>
      <p:sp>
        <p:nvSpPr>
          <p:cNvPr id="65" name="AutoShape 61"/>
          <p:cNvSpPr>
            <a:spLocks noChangeArrowheads="1"/>
          </p:cNvSpPr>
          <p:nvPr/>
        </p:nvSpPr>
        <p:spPr bwMode="auto">
          <a:xfrm rot="16200000">
            <a:off x="1993107" y="2017475"/>
            <a:ext cx="303212" cy="463550"/>
          </a:xfrm>
          <a:prstGeom prst="can">
            <a:avLst>
              <a:gd name="adj" fmla="val 58774"/>
            </a:avLst>
          </a:prstGeom>
          <a:gradFill rotWithShape="1">
            <a:gsLst>
              <a:gs pos="0">
                <a:srgbClr val="FFCC99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eaVert"/>
          <a:lstStyle/>
          <a:p>
            <a:endParaRPr lang="nl-BE"/>
          </a:p>
        </p:txBody>
      </p:sp>
      <p:sp>
        <p:nvSpPr>
          <p:cNvPr id="66" name="Line 62"/>
          <p:cNvSpPr>
            <a:spLocks noChangeShapeType="1"/>
          </p:cNvSpPr>
          <p:nvPr/>
        </p:nvSpPr>
        <p:spPr bwMode="auto">
          <a:xfrm flipH="1" flipV="1">
            <a:off x="1905000" y="2250044"/>
            <a:ext cx="138113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7" name="Line 63"/>
          <p:cNvSpPr>
            <a:spLocks noChangeShapeType="1"/>
          </p:cNvSpPr>
          <p:nvPr/>
        </p:nvSpPr>
        <p:spPr bwMode="auto">
          <a:xfrm flipH="1">
            <a:off x="4146550" y="2253219"/>
            <a:ext cx="142875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8" name="Rectangle 64"/>
          <p:cNvSpPr>
            <a:spLocks noChangeAspect="1" noChangeArrowheads="1"/>
          </p:cNvSpPr>
          <p:nvPr/>
        </p:nvSpPr>
        <p:spPr bwMode="auto">
          <a:xfrm>
            <a:off x="4003675" y="2186544"/>
            <a:ext cx="223838" cy="195262"/>
          </a:xfrm>
          <a:prstGeom prst="rect">
            <a:avLst/>
          </a:prstGeom>
          <a:solidFill>
            <a:srgbClr val="777777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176200" prstMaterial="legacyMatte">
            <a:bevelT w="13500" h="13500" prst="angle"/>
            <a:bevelB w="13500" h="13500" prst="angle"/>
            <a:extrusionClr>
              <a:srgbClr val="777777"/>
            </a:extrusionClr>
          </a:sp3d>
        </p:spPr>
        <p:txBody>
          <a:bodyPr>
            <a:flatTx/>
          </a:bodyPr>
          <a:lstStyle/>
          <a:p>
            <a:endParaRPr lang="nl-BE"/>
          </a:p>
        </p:txBody>
      </p:sp>
      <p:sp>
        <p:nvSpPr>
          <p:cNvPr id="69" name="Line 65"/>
          <p:cNvSpPr>
            <a:spLocks noChangeShapeType="1"/>
          </p:cNvSpPr>
          <p:nvPr/>
        </p:nvSpPr>
        <p:spPr bwMode="auto">
          <a:xfrm flipH="1">
            <a:off x="3908425" y="2253219"/>
            <a:ext cx="107950" cy="15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" name="Text Box 66"/>
          <p:cNvSpPr txBox="1">
            <a:spLocks noChangeArrowheads="1"/>
          </p:cNvSpPr>
          <p:nvPr/>
        </p:nvSpPr>
        <p:spPr bwMode="auto">
          <a:xfrm>
            <a:off x="3611563" y="1872219"/>
            <a:ext cx="11382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 dirty="0" err="1">
                <a:solidFill>
                  <a:srgbClr val="0000CC"/>
                </a:solidFill>
              </a:rPr>
              <a:t>Rebuncher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71" name="Rectangle 67"/>
          <p:cNvSpPr>
            <a:spLocks noChangeArrowheads="1"/>
          </p:cNvSpPr>
          <p:nvPr/>
        </p:nvSpPr>
        <p:spPr bwMode="auto">
          <a:xfrm flipH="1">
            <a:off x="7158038" y="1629331"/>
            <a:ext cx="803105" cy="5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 sz="1400">
                <a:solidFill>
                  <a:srgbClr val="0000FF"/>
                </a:solidFill>
              </a:rPr>
              <a:t>Primary</a:t>
            </a:r>
            <a:br>
              <a:rPr lang="en-US" sz="1400">
                <a:solidFill>
                  <a:srgbClr val="0000FF"/>
                </a:solidFill>
              </a:rPr>
            </a:br>
            <a:r>
              <a:rPr lang="en-US" sz="1400">
                <a:solidFill>
                  <a:srgbClr val="0000FF"/>
                </a:solidFill>
              </a:rPr>
              <a:t>target</a:t>
            </a:r>
          </a:p>
        </p:txBody>
      </p:sp>
      <p:sp>
        <p:nvSpPr>
          <p:cNvPr id="72" name="Line 68"/>
          <p:cNvSpPr>
            <a:spLocks noChangeShapeType="1"/>
          </p:cNvSpPr>
          <p:nvPr/>
        </p:nvSpPr>
        <p:spPr bwMode="auto">
          <a:xfrm flipH="1">
            <a:off x="7905750" y="2242106"/>
            <a:ext cx="661988" cy="1588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AutoShape 69"/>
          <p:cNvSpPr>
            <a:spLocks noChangeArrowheads="1"/>
          </p:cNvSpPr>
          <p:nvPr/>
        </p:nvSpPr>
        <p:spPr bwMode="auto">
          <a:xfrm flipH="1">
            <a:off x="7418388" y="2070656"/>
            <a:ext cx="674687" cy="387350"/>
          </a:xfrm>
          <a:prstGeom prst="star16">
            <a:avLst>
              <a:gd name="adj" fmla="val 37500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74" name="Rectangle 70"/>
          <p:cNvSpPr>
            <a:spLocks noChangeArrowheads="1"/>
          </p:cNvSpPr>
          <p:nvPr/>
        </p:nvSpPr>
        <p:spPr bwMode="auto">
          <a:xfrm flipH="1">
            <a:off x="7189788" y="2127806"/>
            <a:ext cx="255587" cy="57150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75" name="Rectangle 71"/>
          <p:cNvSpPr>
            <a:spLocks noChangeArrowheads="1"/>
          </p:cNvSpPr>
          <p:nvPr/>
        </p:nvSpPr>
        <p:spPr bwMode="auto">
          <a:xfrm flipH="1">
            <a:off x="7189788" y="2300844"/>
            <a:ext cx="252412" cy="55562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BE"/>
          </a:p>
        </p:txBody>
      </p:sp>
      <p:grpSp>
        <p:nvGrpSpPr>
          <p:cNvPr id="76" name="Group 72"/>
          <p:cNvGrpSpPr>
            <a:grpSpLocks/>
          </p:cNvGrpSpPr>
          <p:nvPr/>
        </p:nvGrpSpPr>
        <p:grpSpPr bwMode="auto">
          <a:xfrm flipH="1">
            <a:off x="6996113" y="2121456"/>
            <a:ext cx="187325" cy="95250"/>
            <a:chOff x="2124" y="3564"/>
            <a:chExt cx="144" cy="104"/>
          </a:xfrm>
        </p:grpSpPr>
        <p:sp>
          <p:nvSpPr>
            <p:cNvPr id="77" name="Line 73"/>
            <p:cNvSpPr>
              <a:spLocks noChangeShapeType="1"/>
            </p:cNvSpPr>
            <p:nvPr/>
          </p:nvSpPr>
          <p:spPr bwMode="auto">
            <a:xfrm flipH="1" flipV="1">
              <a:off x="2124" y="3612"/>
              <a:ext cx="4" cy="5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Line 74"/>
            <p:cNvSpPr>
              <a:spLocks noChangeShapeType="1"/>
            </p:cNvSpPr>
            <p:nvPr/>
          </p:nvSpPr>
          <p:spPr bwMode="auto">
            <a:xfrm flipV="1">
              <a:off x="2124" y="3564"/>
              <a:ext cx="144" cy="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9" name="Group 75"/>
          <p:cNvGrpSpPr>
            <a:grpSpLocks/>
          </p:cNvGrpSpPr>
          <p:nvPr/>
        </p:nvGrpSpPr>
        <p:grpSpPr bwMode="auto">
          <a:xfrm flipH="1" flipV="1">
            <a:off x="6992938" y="2269094"/>
            <a:ext cx="185737" cy="93662"/>
            <a:chOff x="2124" y="3564"/>
            <a:chExt cx="144" cy="104"/>
          </a:xfrm>
        </p:grpSpPr>
        <p:sp>
          <p:nvSpPr>
            <p:cNvPr id="80" name="Line 76"/>
            <p:cNvSpPr>
              <a:spLocks noChangeShapeType="1"/>
            </p:cNvSpPr>
            <p:nvPr/>
          </p:nvSpPr>
          <p:spPr bwMode="auto">
            <a:xfrm flipH="1" flipV="1">
              <a:off x="2124" y="3612"/>
              <a:ext cx="4" cy="56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77"/>
            <p:cNvSpPr>
              <a:spLocks noChangeShapeType="1"/>
            </p:cNvSpPr>
            <p:nvPr/>
          </p:nvSpPr>
          <p:spPr bwMode="auto">
            <a:xfrm flipV="1">
              <a:off x="2124" y="3564"/>
              <a:ext cx="144" cy="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" name="Oval 78"/>
          <p:cNvSpPr>
            <a:spLocks noChangeArrowheads="1"/>
          </p:cNvSpPr>
          <p:nvPr/>
        </p:nvSpPr>
        <p:spPr bwMode="auto">
          <a:xfrm flipH="1">
            <a:off x="7199313" y="2205594"/>
            <a:ext cx="220662" cy="65087"/>
          </a:xfrm>
          <a:prstGeom prst="ellipse">
            <a:avLst/>
          </a:prstGeom>
          <a:gradFill rotWithShape="0">
            <a:gsLst>
              <a:gs pos="0">
                <a:srgbClr val="762F00"/>
              </a:gs>
              <a:gs pos="100000">
                <a:srgbClr val="FF6600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83" name="Freeform 79"/>
          <p:cNvSpPr>
            <a:spLocks/>
          </p:cNvSpPr>
          <p:nvPr/>
        </p:nvSpPr>
        <p:spPr bwMode="auto">
          <a:xfrm flipH="1">
            <a:off x="7354888" y="2205594"/>
            <a:ext cx="220662" cy="41275"/>
          </a:xfrm>
          <a:custGeom>
            <a:avLst/>
            <a:gdLst>
              <a:gd name="T0" fmla="*/ 0 w 172"/>
              <a:gd name="T1" fmla="*/ 37 h 46"/>
              <a:gd name="T2" fmla="*/ 76 w 172"/>
              <a:gd name="T3" fmla="*/ 9 h 46"/>
              <a:gd name="T4" fmla="*/ 96 w 172"/>
              <a:gd name="T5" fmla="*/ 29 h 46"/>
              <a:gd name="T6" fmla="*/ 172 w 172"/>
              <a:gd name="T7" fmla="*/ 37 h 46"/>
              <a:gd name="T8" fmla="*/ 0 60000 65536"/>
              <a:gd name="T9" fmla="*/ 0 60000 65536"/>
              <a:gd name="T10" fmla="*/ 0 60000 65536"/>
              <a:gd name="T11" fmla="*/ 0 60000 65536"/>
              <a:gd name="T12" fmla="*/ 0 w 172"/>
              <a:gd name="T13" fmla="*/ 0 h 46"/>
              <a:gd name="T14" fmla="*/ 172 w 172"/>
              <a:gd name="T15" fmla="*/ 46 h 4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2" h="46">
                <a:moveTo>
                  <a:pt x="0" y="37"/>
                </a:moveTo>
                <a:cubicBezTo>
                  <a:pt x="42" y="34"/>
                  <a:pt x="64" y="46"/>
                  <a:pt x="76" y="9"/>
                </a:cubicBezTo>
                <a:cubicBezTo>
                  <a:pt x="126" y="22"/>
                  <a:pt x="62" y="0"/>
                  <a:pt x="96" y="29"/>
                </a:cubicBezTo>
                <a:cubicBezTo>
                  <a:pt x="107" y="38"/>
                  <a:pt x="161" y="42"/>
                  <a:pt x="172" y="37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84" name="Freeform 80"/>
          <p:cNvSpPr>
            <a:spLocks/>
          </p:cNvSpPr>
          <p:nvPr/>
        </p:nvSpPr>
        <p:spPr bwMode="auto">
          <a:xfrm flipH="1">
            <a:off x="7334250" y="2251631"/>
            <a:ext cx="228600" cy="73025"/>
          </a:xfrm>
          <a:custGeom>
            <a:avLst/>
            <a:gdLst>
              <a:gd name="T0" fmla="*/ 0 w 176"/>
              <a:gd name="T1" fmla="*/ 60 h 80"/>
              <a:gd name="T2" fmla="*/ 60 w 176"/>
              <a:gd name="T3" fmla="*/ 80 h 80"/>
              <a:gd name="T4" fmla="*/ 64 w 176"/>
              <a:gd name="T5" fmla="*/ 68 h 80"/>
              <a:gd name="T6" fmla="*/ 76 w 176"/>
              <a:gd name="T7" fmla="*/ 64 h 80"/>
              <a:gd name="T8" fmla="*/ 92 w 176"/>
              <a:gd name="T9" fmla="*/ 40 h 80"/>
              <a:gd name="T10" fmla="*/ 92 w 176"/>
              <a:gd name="T11" fmla="*/ 8 h 80"/>
              <a:gd name="T12" fmla="*/ 140 w 176"/>
              <a:gd name="T13" fmla="*/ 24 h 80"/>
              <a:gd name="T14" fmla="*/ 176 w 176"/>
              <a:gd name="T15" fmla="*/ 0 h 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6"/>
              <a:gd name="T25" fmla="*/ 0 h 80"/>
              <a:gd name="T26" fmla="*/ 176 w 176"/>
              <a:gd name="T27" fmla="*/ 80 h 8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6" h="80">
                <a:moveTo>
                  <a:pt x="0" y="60"/>
                </a:moveTo>
                <a:cubicBezTo>
                  <a:pt x="19" y="70"/>
                  <a:pt x="40" y="73"/>
                  <a:pt x="60" y="80"/>
                </a:cubicBezTo>
                <a:cubicBezTo>
                  <a:pt x="61" y="76"/>
                  <a:pt x="61" y="71"/>
                  <a:pt x="64" y="68"/>
                </a:cubicBezTo>
                <a:cubicBezTo>
                  <a:pt x="67" y="65"/>
                  <a:pt x="74" y="68"/>
                  <a:pt x="76" y="64"/>
                </a:cubicBezTo>
                <a:cubicBezTo>
                  <a:pt x="95" y="35"/>
                  <a:pt x="65" y="49"/>
                  <a:pt x="92" y="40"/>
                </a:cubicBezTo>
                <a:cubicBezTo>
                  <a:pt x="81" y="24"/>
                  <a:pt x="74" y="20"/>
                  <a:pt x="92" y="8"/>
                </a:cubicBezTo>
                <a:cubicBezTo>
                  <a:pt x="110" y="13"/>
                  <a:pt x="121" y="20"/>
                  <a:pt x="140" y="24"/>
                </a:cubicBezTo>
                <a:cubicBezTo>
                  <a:pt x="163" y="39"/>
                  <a:pt x="176" y="23"/>
                  <a:pt x="176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85" name="Freeform 81"/>
          <p:cNvSpPr>
            <a:spLocks/>
          </p:cNvSpPr>
          <p:nvPr/>
        </p:nvSpPr>
        <p:spPr bwMode="auto">
          <a:xfrm flipH="1">
            <a:off x="7312025" y="2210356"/>
            <a:ext cx="215900" cy="52388"/>
          </a:xfrm>
          <a:custGeom>
            <a:avLst/>
            <a:gdLst>
              <a:gd name="T0" fmla="*/ 0 w 168"/>
              <a:gd name="T1" fmla="*/ 12 h 57"/>
              <a:gd name="T2" fmla="*/ 8 w 168"/>
              <a:gd name="T3" fmla="*/ 52 h 57"/>
              <a:gd name="T4" fmla="*/ 36 w 168"/>
              <a:gd name="T5" fmla="*/ 40 h 57"/>
              <a:gd name="T6" fmla="*/ 100 w 168"/>
              <a:gd name="T7" fmla="*/ 16 h 57"/>
              <a:gd name="T8" fmla="*/ 104 w 168"/>
              <a:gd name="T9" fmla="*/ 4 h 57"/>
              <a:gd name="T10" fmla="*/ 136 w 168"/>
              <a:gd name="T11" fmla="*/ 20 h 57"/>
              <a:gd name="T12" fmla="*/ 168 w 168"/>
              <a:gd name="T13" fmla="*/ 28 h 5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8"/>
              <a:gd name="T22" fmla="*/ 0 h 57"/>
              <a:gd name="T23" fmla="*/ 168 w 168"/>
              <a:gd name="T24" fmla="*/ 57 h 5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8" h="57">
                <a:moveTo>
                  <a:pt x="0" y="12"/>
                </a:moveTo>
                <a:cubicBezTo>
                  <a:pt x="1" y="17"/>
                  <a:pt x="4" y="50"/>
                  <a:pt x="8" y="52"/>
                </a:cubicBezTo>
                <a:cubicBezTo>
                  <a:pt x="17" y="57"/>
                  <a:pt x="27" y="45"/>
                  <a:pt x="36" y="40"/>
                </a:cubicBezTo>
                <a:cubicBezTo>
                  <a:pt x="58" y="27"/>
                  <a:pt x="75" y="21"/>
                  <a:pt x="100" y="16"/>
                </a:cubicBezTo>
                <a:cubicBezTo>
                  <a:pt x="101" y="12"/>
                  <a:pt x="100" y="6"/>
                  <a:pt x="104" y="4"/>
                </a:cubicBezTo>
                <a:cubicBezTo>
                  <a:pt x="115" y="0"/>
                  <a:pt x="130" y="17"/>
                  <a:pt x="136" y="20"/>
                </a:cubicBezTo>
                <a:cubicBezTo>
                  <a:pt x="153" y="29"/>
                  <a:pt x="153" y="28"/>
                  <a:pt x="168" y="28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86" name="Freeform 82"/>
          <p:cNvSpPr>
            <a:spLocks/>
          </p:cNvSpPr>
          <p:nvPr/>
        </p:nvSpPr>
        <p:spPr bwMode="auto">
          <a:xfrm flipH="1">
            <a:off x="7256463" y="2257981"/>
            <a:ext cx="312737" cy="53975"/>
          </a:xfrm>
          <a:custGeom>
            <a:avLst/>
            <a:gdLst>
              <a:gd name="T0" fmla="*/ 0 w 240"/>
              <a:gd name="T1" fmla="*/ 8 h 60"/>
              <a:gd name="T2" fmla="*/ 60 w 240"/>
              <a:gd name="T3" fmla="*/ 48 h 60"/>
              <a:gd name="T4" fmla="*/ 72 w 240"/>
              <a:gd name="T5" fmla="*/ 60 h 60"/>
              <a:gd name="T6" fmla="*/ 92 w 240"/>
              <a:gd name="T7" fmla="*/ 40 h 60"/>
              <a:gd name="T8" fmla="*/ 160 w 240"/>
              <a:gd name="T9" fmla="*/ 36 h 60"/>
              <a:gd name="T10" fmla="*/ 164 w 240"/>
              <a:gd name="T11" fmla="*/ 24 h 60"/>
              <a:gd name="T12" fmla="*/ 220 w 240"/>
              <a:gd name="T13" fmla="*/ 4 h 60"/>
              <a:gd name="T14" fmla="*/ 240 w 240"/>
              <a:gd name="T15" fmla="*/ 0 h 6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40"/>
              <a:gd name="T25" fmla="*/ 0 h 60"/>
              <a:gd name="T26" fmla="*/ 240 w 240"/>
              <a:gd name="T27" fmla="*/ 60 h 6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40" h="60">
                <a:moveTo>
                  <a:pt x="0" y="8"/>
                </a:moveTo>
                <a:cubicBezTo>
                  <a:pt x="17" y="25"/>
                  <a:pt x="38" y="41"/>
                  <a:pt x="60" y="48"/>
                </a:cubicBezTo>
                <a:cubicBezTo>
                  <a:pt x="64" y="52"/>
                  <a:pt x="66" y="60"/>
                  <a:pt x="72" y="60"/>
                </a:cubicBezTo>
                <a:cubicBezTo>
                  <a:pt x="81" y="60"/>
                  <a:pt x="83" y="41"/>
                  <a:pt x="92" y="40"/>
                </a:cubicBezTo>
                <a:cubicBezTo>
                  <a:pt x="114" y="37"/>
                  <a:pt x="137" y="37"/>
                  <a:pt x="160" y="36"/>
                </a:cubicBezTo>
                <a:cubicBezTo>
                  <a:pt x="161" y="32"/>
                  <a:pt x="161" y="26"/>
                  <a:pt x="164" y="24"/>
                </a:cubicBezTo>
                <a:cubicBezTo>
                  <a:pt x="171" y="19"/>
                  <a:pt x="209" y="7"/>
                  <a:pt x="220" y="4"/>
                </a:cubicBezTo>
                <a:cubicBezTo>
                  <a:pt x="227" y="2"/>
                  <a:pt x="240" y="0"/>
                  <a:pt x="2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nl-BE"/>
          </a:p>
        </p:txBody>
      </p:sp>
      <p:sp>
        <p:nvSpPr>
          <p:cNvPr id="87" name="Text Box 83"/>
          <p:cNvSpPr txBox="1">
            <a:spLocks noChangeArrowheads="1"/>
          </p:cNvSpPr>
          <p:nvPr/>
        </p:nvSpPr>
        <p:spPr bwMode="auto">
          <a:xfrm flipH="1">
            <a:off x="8043863" y="1734106"/>
            <a:ext cx="114967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High energy</a:t>
            </a:r>
            <a:br>
              <a:rPr lang="en-US" sz="1400">
                <a:solidFill>
                  <a:schemeClr val="accent2"/>
                </a:solidFill>
              </a:rPr>
            </a:br>
            <a:r>
              <a:rPr lang="en-US" sz="1400">
                <a:solidFill>
                  <a:schemeClr val="accent2"/>
                </a:solidFill>
              </a:rPr>
              <a:t>driver beam</a:t>
            </a:r>
            <a:br>
              <a:rPr lang="en-US" sz="1400">
                <a:solidFill>
                  <a:schemeClr val="accent2"/>
                </a:solidFill>
              </a:rPr>
            </a:br>
            <a:endParaRPr lang="en-US" sz="1400">
              <a:solidFill>
                <a:schemeClr val="accent2"/>
              </a:solidFill>
            </a:endParaRPr>
          </a:p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protons</a:t>
            </a:r>
            <a:endParaRPr lang="en-US" sz="1400"/>
          </a:p>
        </p:txBody>
      </p:sp>
      <p:sp>
        <p:nvSpPr>
          <p:cNvPr id="88" name="Text Box 86"/>
          <p:cNvSpPr txBox="1">
            <a:spLocks noChangeArrowheads="1"/>
          </p:cNvSpPr>
          <p:nvPr/>
        </p:nvSpPr>
        <p:spPr bwMode="auto">
          <a:xfrm>
            <a:off x="7153275" y="1229281"/>
            <a:ext cx="124777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400">
                <a:solidFill>
                  <a:srgbClr val="0000CC"/>
                </a:solidFill>
              </a:rPr>
              <a:t>ISOLDE</a:t>
            </a:r>
          </a:p>
        </p:txBody>
      </p:sp>
      <p:sp>
        <p:nvSpPr>
          <p:cNvPr id="89" name="AutoShape 87"/>
          <p:cNvSpPr>
            <a:spLocks/>
          </p:cNvSpPr>
          <p:nvPr/>
        </p:nvSpPr>
        <p:spPr bwMode="auto">
          <a:xfrm rot="16200000">
            <a:off x="7688263" y="807006"/>
            <a:ext cx="152400" cy="1492250"/>
          </a:xfrm>
          <a:prstGeom prst="rightBrace">
            <a:avLst>
              <a:gd name="adj1" fmla="val 815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nl-BE"/>
          </a:p>
        </p:txBody>
      </p:sp>
      <p:sp>
        <p:nvSpPr>
          <p:cNvPr id="90" name="TextBox 89"/>
          <p:cNvSpPr txBox="1"/>
          <p:nvPr/>
        </p:nvSpPr>
        <p:spPr>
          <a:xfrm>
            <a:off x="5907024" y="2591879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REXTRAP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837717" y="620649"/>
            <a:ext cx="97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REXEBIS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918135" y="850455"/>
            <a:ext cx="1307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Mass separator</a:t>
            </a:r>
            <a:endParaRPr lang="en-US" sz="1400" dirty="0"/>
          </a:p>
        </p:txBody>
      </p:sp>
      <p:sp>
        <p:nvSpPr>
          <p:cNvPr id="93" name="Oval 92"/>
          <p:cNvSpPr/>
          <p:nvPr/>
        </p:nvSpPr>
        <p:spPr>
          <a:xfrm>
            <a:off x="980900" y="3030947"/>
            <a:ext cx="243063" cy="2400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/>
          <p:cNvGrpSpPr/>
          <p:nvPr/>
        </p:nvGrpSpPr>
        <p:grpSpPr>
          <a:xfrm>
            <a:off x="51907" y="2902676"/>
            <a:ext cx="6937629" cy="3473781"/>
            <a:chOff x="510967" y="2812463"/>
            <a:chExt cx="6937629" cy="3473781"/>
          </a:xfrm>
        </p:grpSpPr>
        <p:sp>
          <p:nvSpPr>
            <p:cNvPr id="95" name="Text Box 4"/>
            <p:cNvSpPr txBox="1">
              <a:spLocks noChangeArrowheads="1"/>
            </p:cNvSpPr>
            <p:nvPr/>
          </p:nvSpPr>
          <p:spPr bwMode="auto">
            <a:xfrm>
              <a:off x="555625" y="2814221"/>
              <a:ext cx="384267" cy="368895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H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96" name="Text Box 5"/>
            <p:cNvSpPr txBox="1">
              <a:spLocks noChangeArrowheads="1"/>
            </p:cNvSpPr>
            <p:nvPr/>
          </p:nvSpPr>
          <p:spPr bwMode="auto">
            <a:xfrm>
              <a:off x="555625" y="3184523"/>
              <a:ext cx="384267" cy="368895"/>
            </a:xfrm>
            <a:prstGeom prst="rect">
              <a:avLst/>
            </a:prstGeom>
            <a:solidFill>
              <a:srgbClr val="FFFF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Li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97" name="Text Box 6"/>
            <p:cNvSpPr txBox="1">
              <a:spLocks noChangeArrowheads="1"/>
            </p:cNvSpPr>
            <p:nvPr/>
          </p:nvSpPr>
          <p:spPr bwMode="auto">
            <a:xfrm>
              <a:off x="555625" y="3552012"/>
              <a:ext cx="384267" cy="368895"/>
            </a:xfrm>
            <a:prstGeom prst="rect">
              <a:avLst/>
            </a:prstGeom>
            <a:solidFill>
              <a:srgbClr val="FFFF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Na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98" name="Text Box 7"/>
            <p:cNvSpPr txBox="1">
              <a:spLocks noChangeArrowheads="1"/>
            </p:cNvSpPr>
            <p:nvPr/>
          </p:nvSpPr>
          <p:spPr bwMode="auto">
            <a:xfrm>
              <a:off x="938386" y="3184523"/>
              <a:ext cx="380750" cy="368895"/>
            </a:xfrm>
            <a:prstGeom prst="rect">
              <a:avLst/>
            </a:prstGeom>
            <a:solidFill>
              <a:srgbClr val="9999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Be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99" name="Text Box 8"/>
            <p:cNvSpPr txBox="1">
              <a:spLocks noChangeArrowheads="1"/>
            </p:cNvSpPr>
            <p:nvPr/>
          </p:nvSpPr>
          <p:spPr bwMode="auto">
            <a:xfrm>
              <a:off x="938385" y="3552012"/>
              <a:ext cx="384267" cy="368895"/>
            </a:xfrm>
            <a:prstGeom prst="rect">
              <a:avLst/>
            </a:prstGeom>
            <a:solidFill>
              <a:srgbClr val="9999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Mg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00" name="Text Box 9"/>
            <p:cNvSpPr txBox="1">
              <a:spLocks noChangeArrowheads="1"/>
            </p:cNvSpPr>
            <p:nvPr/>
          </p:nvSpPr>
          <p:spPr bwMode="auto">
            <a:xfrm>
              <a:off x="555625" y="4660105"/>
              <a:ext cx="384267" cy="368895"/>
            </a:xfrm>
            <a:prstGeom prst="rect">
              <a:avLst/>
            </a:prstGeom>
            <a:solidFill>
              <a:srgbClr val="FFFF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Cs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01" name="Text Box 10"/>
            <p:cNvSpPr txBox="1">
              <a:spLocks noChangeArrowheads="1"/>
            </p:cNvSpPr>
            <p:nvPr/>
          </p:nvSpPr>
          <p:spPr bwMode="auto">
            <a:xfrm>
              <a:off x="555625" y="4291210"/>
              <a:ext cx="384267" cy="368895"/>
            </a:xfrm>
            <a:prstGeom prst="rect">
              <a:avLst/>
            </a:prstGeom>
            <a:solidFill>
              <a:srgbClr val="FFFF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err="1"/>
                <a:t>Rb</a:t>
              </a:r>
              <a:endParaRPr lang="en-US" sz="1400" b="1" dirty="0"/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02" name="Text Box 11"/>
            <p:cNvSpPr txBox="1">
              <a:spLocks noChangeArrowheads="1"/>
            </p:cNvSpPr>
            <p:nvPr/>
          </p:nvSpPr>
          <p:spPr bwMode="auto">
            <a:xfrm>
              <a:off x="555625" y="3922314"/>
              <a:ext cx="384267" cy="368895"/>
            </a:xfrm>
            <a:prstGeom prst="rect">
              <a:avLst/>
            </a:prstGeom>
            <a:solidFill>
              <a:srgbClr val="FFFF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K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03" name="Text Box 12"/>
            <p:cNvSpPr txBox="1">
              <a:spLocks noChangeArrowheads="1"/>
            </p:cNvSpPr>
            <p:nvPr/>
          </p:nvSpPr>
          <p:spPr bwMode="auto">
            <a:xfrm>
              <a:off x="555625" y="5029001"/>
              <a:ext cx="384267" cy="368895"/>
            </a:xfrm>
            <a:prstGeom prst="rect">
              <a:avLst/>
            </a:prstGeom>
            <a:solidFill>
              <a:srgbClr val="FFFF66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Fr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04" name="Text Box 13"/>
            <p:cNvSpPr txBox="1">
              <a:spLocks noChangeArrowheads="1"/>
            </p:cNvSpPr>
            <p:nvPr/>
          </p:nvSpPr>
          <p:spPr bwMode="auto">
            <a:xfrm>
              <a:off x="938385" y="4660105"/>
              <a:ext cx="384267" cy="368895"/>
            </a:xfrm>
            <a:prstGeom prst="rect">
              <a:avLst/>
            </a:prstGeom>
            <a:solidFill>
              <a:srgbClr val="9999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Ba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05" name="Text Box 14"/>
            <p:cNvSpPr txBox="1">
              <a:spLocks noChangeArrowheads="1"/>
            </p:cNvSpPr>
            <p:nvPr/>
          </p:nvSpPr>
          <p:spPr bwMode="auto">
            <a:xfrm>
              <a:off x="938385" y="4291210"/>
              <a:ext cx="384267" cy="368895"/>
            </a:xfrm>
            <a:prstGeom prst="rect">
              <a:avLst/>
            </a:prstGeom>
            <a:solidFill>
              <a:srgbClr val="9999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06" name="Text Box 15"/>
            <p:cNvSpPr txBox="1">
              <a:spLocks noChangeArrowheads="1"/>
            </p:cNvSpPr>
            <p:nvPr/>
          </p:nvSpPr>
          <p:spPr bwMode="auto">
            <a:xfrm>
              <a:off x="938385" y="3922314"/>
              <a:ext cx="384267" cy="368895"/>
            </a:xfrm>
            <a:prstGeom prst="rect">
              <a:avLst/>
            </a:prstGeom>
            <a:solidFill>
              <a:srgbClr val="9999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Ca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07" name="Text Box 16"/>
            <p:cNvSpPr txBox="1">
              <a:spLocks noChangeArrowheads="1"/>
            </p:cNvSpPr>
            <p:nvPr/>
          </p:nvSpPr>
          <p:spPr bwMode="auto">
            <a:xfrm>
              <a:off x="938385" y="5029001"/>
              <a:ext cx="384267" cy="368895"/>
            </a:xfrm>
            <a:prstGeom prst="rect">
              <a:avLst/>
            </a:prstGeom>
            <a:solidFill>
              <a:srgbClr val="9999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Ra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08" name="Text Box 17"/>
            <p:cNvSpPr txBox="1">
              <a:spLocks noChangeArrowheads="1"/>
            </p:cNvSpPr>
            <p:nvPr/>
          </p:nvSpPr>
          <p:spPr bwMode="auto">
            <a:xfrm>
              <a:off x="1319136" y="466010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smtClean="0"/>
                <a:t>*La</a:t>
              </a:r>
              <a:endParaRPr lang="en-US" sz="1400" b="1" dirty="0"/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09" name="Text Box 18"/>
            <p:cNvSpPr txBox="1">
              <a:spLocks noChangeArrowheads="1"/>
            </p:cNvSpPr>
            <p:nvPr/>
          </p:nvSpPr>
          <p:spPr bwMode="auto">
            <a:xfrm>
              <a:off x="1319136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Y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10" name="Text Box 19"/>
            <p:cNvSpPr txBox="1">
              <a:spLocks noChangeArrowheads="1"/>
            </p:cNvSpPr>
            <p:nvPr/>
          </p:nvSpPr>
          <p:spPr bwMode="auto">
            <a:xfrm>
              <a:off x="1319136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err="1"/>
                <a:t>Sc</a:t>
              </a:r>
              <a:endParaRPr lang="en-US" sz="1400" b="1" dirty="0"/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11" name="Text Box 20"/>
            <p:cNvSpPr txBox="1">
              <a:spLocks noChangeArrowheads="1"/>
            </p:cNvSpPr>
            <p:nvPr/>
          </p:nvSpPr>
          <p:spPr bwMode="auto">
            <a:xfrm>
              <a:off x="1319136" y="502900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smtClean="0"/>
                <a:t>*Ac</a:t>
              </a:r>
              <a:endParaRPr lang="en-US" sz="1400" b="1" dirty="0"/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12" name="Text Box 21"/>
            <p:cNvSpPr txBox="1">
              <a:spLocks noChangeArrowheads="1"/>
            </p:cNvSpPr>
            <p:nvPr/>
          </p:nvSpPr>
          <p:spPr bwMode="auto">
            <a:xfrm>
              <a:off x="1709658" y="4660105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Hf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13" name="Text Box 22"/>
            <p:cNvSpPr txBox="1">
              <a:spLocks noChangeArrowheads="1"/>
            </p:cNvSpPr>
            <p:nvPr/>
          </p:nvSpPr>
          <p:spPr bwMode="auto">
            <a:xfrm>
              <a:off x="1709658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Zr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14" name="Text Box 23"/>
            <p:cNvSpPr txBox="1">
              <a:spLocks noChangeArrowheads="1"/>
            </p:cNvSpPr>
            <p:nvPr/>
          </p:nvSpPr>
          <p:spPr bwMode="auto">
            <a:xfrm>
              <a:off x="1709658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Ti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15" name="Text Box 24"/>
            <p:cNvSpPr txBox="1">
              <a:spLocks noChangeArrowheads="1"/>
            </p:cNvSpPr>
            <p:nvPr/>
          </p:nvSpPr>
          <p:spPr bwMode="auto">
            <a:xfrm>
              <a:off x="1709658" y="5029001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err="1">
                  <a:solidFill>
                    <a:schemeClr val="bg1"/>
                  </a:solidFill>
                </a:rPr>
                <a:t>Rf</a:t>
              </a:r>
              <a:endParaRPr lang="en-US" sz="1400" b="1" dirty="0">
                <a:solidFill>
                  <a:schemeClr val="bg1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6" name="Text Box 25"/>
            <p:cNvSpPr txBox="1">
              <a:spLocks noChangeArrowheads="1"/>
            </p:cNvSpPr>
            <p:nvPr/>
          </p:nvSpPr>
          <p:spPr bwMode="auto">
            <a:xfrm>
              <a:off x="2092418" y="4660105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Ta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17" name="Text Box 26"/>
            <p:cNvSpPr txBox="1">
              <a:spLocks noChangeArrowheads="1"/>
            </p:cNvSpPr>
            <p:nvPr/>
          </p:nvSpPr>
          <p:spPr bwMode="auto">
            <a:xfrm>
              <a:off x="2092418" y="5029001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Db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18" name="Text Box 27"/>
            <p:cNvSpPr txBox="1">
              <a:spLocks noChangeArrowheads="1"/>
            </p:cNvSpPr>
            <p:nvPr/>
          </p:nvSpPr>
          <p:spPr bwMode="auto">
            <a:xfrm>
              <a:off x="2473169" y="4660105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W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19" name="Text Box 28"/>
            <p:cNvSpPr txBox="1">
              <a:spLocks noChangeArrowheads="1"/>
            </p:cNvSpPr>
            <p:nvPr/>
          </p:nvSpPr>
          <p:spPr bwMode="auto">
            <a:xfrm>
              <a:off x="2473169" y="5029001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>
                  <a:solidFill>
                    <a:schemeClr val="bg1"/>
                  </a:solidFill>
                </a:rPr>
                <a:t>Sg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20" name="Text Box 29"/>
            <p:cNvSpPr txBox="1">
              <a:spLocks noChangeArrowheads="1"/>
            </p:cNvSpPr>
            <p:nvPr/>
          </p:nvSpPr>
          <p:spPr bwMode="auto">
            <a:xfrm>
              <a:off x="2857436" y="4660105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Re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21" name="Text Box 30"/>
            <p:cNvSpPr txBox="1">
              <a:spLocks noChangeArrowheads="1"/>
            </p:cNvSpPr>
            <p:nvPr/>
          </p:nvSpPr>
          <p:spPr bwMode="auto">
            <a:xfrm>
              <a:off x="2857436" y="5029001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>
                  <a:solidFill>
                    <a:schemeClr val="bg1"/>
                  </a:solidFill>
                </a:rPr>
                <a:t>Bh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22" name="Text Box 31"/>
            <p:cNvSpPr txBox="1">
              <a:spLocks noChangeArrowheads="1"/>
            </p:cNvSpPr>
            <p:nvPr/>
          </p:nvSpPr>
          <p:spPr bwMode="auto">
            <a:xfrm>
              <a:off x="3240197" y="4660105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Os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23" name="Text Box 32"/>
            <p:cNvSpPr txBox="1">
              <a:spLocks noChangeArrowheads="1"/>
            </p:cNvSpPr>
            <p:nvPr/>
          </p:nvSpPr>
          <p:spPr bwMode="auto">
            <a:xfrm>
              <a:off x="3240197" y="5029001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>
                  <a:solidFill>
                    <a:schemeClr val="bg1"/>
                  </a:solidFill>
                </a:rPr>
                <a:t>Hs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24" name="Text Box 33"/>
            <p:cNvSpPr txBox="1">
              <a:spLocks noChangeArrowheads="1"/>
            </p:cNvSpPr>
            <p:nvPr/>
          </p:nvSpPr>
          <p:spPr bwMode="auto">
            <a:xfrm>
              <a:off x="3620948" y="4660105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Ir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25" name="Text Box 34"/>
            <p:cNvSpPr txBox="1">
              <a:spLocks noChangeArrowheads="1"/>
            </p:cNvSpPr>
            <p:nvPr/>
          </p:nvSpPr>
          <p:spPr bwMode="auto">
            <a:xfrm>
              <a:off x="3614598" y="5029001"/>
              <a:ext cx="384267" cy="368895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Mt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GB" dirty="0" smtClean="0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26" name="Text Box 35"/>
            <p:cNvSpPr txBox="1">
              <a:spLocks noChangeArrowheads="1"/>
            </p:cNvSpPr>
            <p:nvPr/>
          </p:nvSpPr>
          <p:spPr bwMode="auto">
            <a:xfrm>
              <a:off x="4005215" y="4660105"/>
              <a:ext cx="384267" cy="369599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Pt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27" name="Text Box 36"/>
            <p:cNvSpPr txBox="1">
              <a:spLocks noChangeArrowheads="1"/>
            </p:cNvSpPr>
            <p:nvPr/>
          </p:nvSpPr>
          <p:spPr bwMode="auto">
            <a:xfrm>
              <a:off x="3998865" y="5026519"/>
              <a:ext cx="384267" cy="372432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Ds</a:t>
              </a: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28" name="Text Box 37"/>
            <p:cNvSpPr txBox="1">
              <a:spLocks noChangeArrowheads="1"/>
            </p:cNvSpPr>
            <p:nvPr/>
          </p:nvSpPr>
          <p:spPr bwMode="auto">
            <a:xfrm>
              <a:off x="4387975" y="4660105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Au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29" name="Text Box 38"/>
            <p:cNvSpPr txBox="1">
              <a:spLocks noChangeArrowheads="1"/>
            </p:cNvSpPr>
            <p:nvPr/>
          </p:nvSpPr>
          <p:spPr bwMode="auto">
            <a:xfrm>
              <a:off x="4381625" y="5029002"/>
              <a:ext cx="384267" cy="366012"/>
            </a:xfrm>
            <a:prstGeom prst="rect">
              <a:avLst/>
            </a:prstGeom>
            <a:solidFill>
              <a:schemeClr val="bg2">
                <a:lumMod val="85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err="1" smtClean="0">
                  <a:solidFill>
                    <a:schemeClr val="bg1"/>
                  </a:solidFill>
                </a:rPr>
                <a:t>Rg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30" name="Text Box 39"/>
            <p:cNvSpPr txBox="1">
              <a:spLocks noChangeArrowheads="1"/>
            </p:cNvSpPr>
            <p:nvPr/>
          </p:nvSpPr>
          <p:spPr bwMode="auto">
            <a:xfrm>
              <a:off x="4768726" y="4660105"/>
              <a:ext cx="384267" cy="3688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Hg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1" name="Text Box 40"/>
            <p:cNvSpPr txBox="1">
              <a:spLocks noChangeArrowheads="1"/>
            </p:cNvSpPr>
            <p:nvPr/>
          </p:nvSpPr>
          <p:spPr bwMode="auto">
            <a:xfrm>
              <a:off x="4767219" y="5029001"/>
              <a:ext cx="384267" cy="3688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200" b="1" dirty="0" smtClean="0">
                  <a:solidFill>
                    <a:schemeClr val="bg1"/>
                  </a:solidFill>
                </a:rPr>
                <a:t>Cn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132" name="Text Box 41"/>
            <p:cNvSpPr txBox="1">
              <a:spLocks noChangeArrowheads="1"/>
            </p:cNvSpPr>
            <p:nvPr/>
          </p:nvSpPr>
          <p:spPr bwMode="auto">
            <a:xfrm>
              <a:off x="5152993" y="3552012"/>
              <a:ext cx="384267" cy="36889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Al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3" name="Text Box 42"/>
            <p:cNvSpPr txBox="1">
              <a:spLocks noChangeArrowheads="1"/>
            </p:cNvSpPr>
            <p:nvPr/>
          </p:nvSpPr>
          <p:spPr bwMode="auto">
            <a:xfrm>
              <a:off x="5151486" y="4660105"/>
              <a:ext cx="384267" cy="36889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Tl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4" name="Text Box 43"/>
            <p:cNvSpPr txBox="1">
              <a:spLocks noChangeArrowheads="1"/>
            </p:cNvSpPr>
            <p:nvPr/>
          </p:nvSpPr>
          <p:spPr bwMode="auto">
            <a:xfrm>
              <a:off x="5535753" y="3552012"/>
              <a:ext cx="384267" cy="368895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Si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5" name="Text Box 44"/>
            <p:cNvSpPr txBox="1">
              <a:spLocks noChangeArrowheads="1"/>
            </p:cNvSpPr>
            <p:nvPr/>
          </p:nvSpPr>
          <p:spPr bwMode="auto">
            <a:xfrm>
              <a:off x="5535753" y="4660105"/>
              <a:ext cx="384267" cy="36889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Pb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6" name="Text Box 45"/>
            <p:cNvSpPr txBox="1">
              <a:spLocks noChangeArrowheads="1"/>
            </p:cNvSpPr>
            <p:nvPr/>
          </p:nvSpPr>
          <p:spPr bwMode="auto">
            <a:xfrm>
              <a:off x="5916504" y="3552012"/>
              <a:ext cx="384267" cy="368895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P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7" name="Text Box 46"/>
            <p:cNvSpPr txBox="1">
              <a:spLocks noChangeArrowheads="1"/>
            </p:cNvSpPr>
            <p:nvPr/>
          </p:nvSpPr>
          <p:spPr bwMode="auto">
            <a:xfrm>
              <a:off x="5916504" y="4660105"/>
              <a:ext cx="384267" cy="36889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Bi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8" name="Text Box 47"/>
            <p:cNvSpPr txBox="1">
              <a:spLocks noChangeArrowheads="1"/>
            </p:cNvSpPr>
            <p:nvPr/>
          </p:nvSpPr>
          <p:spPr bwMode="auto">
            <a:xfrm>
              <a:off x="6300772" y="3552012"/>
              <a:ext cx="384267" cy="368895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39" name="Text Box 48"/>
            <p:cNvSpPr txBox="1">
              <a:spLocks noChangeArrowheads="1"/>
            </p:cNvSpPr>
            <p:nvPr/>
          </p:nvSpPr>
          <p:spPr bwMode="auto">
            <a:xfrm>
              <a:off x="6300772" y="4660105"/>
              <a:ext cx="384267" cy="368895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Po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40" name="Text Box 49"/>
            <p:cNvSpPr txBox="1">
              <a:spLocks noChangeArrowheads="1"/>
            </p:cNvSpPr>
            <p:nvPr/>
          </p:nvSpPr>
          <p:spPr bwMode="auto">
            <a:xfrm>
              <a:off x="6683532" y="3552012"/>
              <a:ext cx="384267" cy="36889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Cl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41" name="Text Box 50"/>
            <p:cNvSpPr txBox="1">
              <a:spLocks noChangeArrowheads="1"/>
            </p:cNvSpPr>
            <p:nvPr/>
          </p:nvSpPr>
          <p:spPr bwMode="auto">
            <a:xfrm>
              <a:off x="6683532" y="4660105"/>
              <a:ext cx="384267" cy="36889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At</a:t>
              </a: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42" name="Text Box 51"/>
            <p:cNvSpPr txBox="1">
              <a:spLocks noChangeArrowheads="1"/>
            </p:cNvSpPr>
            <p:nvPr/>
          </p:nvSpPr>
          <p:spPr bwMode="auto">
            <a:xfrm>
              <a:off x="2092418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Nb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43" name="Text Box 52"/>
            <p:cNvSpPr txBox="1">
              <a:spLocks noChangeArrowheads="1"/>
            </p:cNvSpPr>
            <p:nvPr/>
          </p:nvSpPr>
          <p:spPr bwMode="auto">
            <a:xfrm>
              <a:off x="2092418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V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44" name="Text Box 53"/>
            <p:cNvSpPr txBox="1">
              <a:spLocks noChangeArrowheads="1"/>
            </p:cNvSpPr>
            <p:nvPr/>
          </p:nvSpPr>
          <p:spPr bwMode="auto">
            <a:xfrm>
              <a:off x="2473169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Mo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45" name="Text Box 54"/>
            <p:cNvSpPr txBox="1">
              <a:spLocks noChangeArrowheads="1"/>
            </p:cNvSpPr>
            <p:nvPr/>
          </p:nvSpPr>
          <p:spPr bwMode="auto">
            <a:xfrm>
              <a:off x="2473169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46" name="Text Box 55"/>
            <p:cNvSpPr txBox="1">
              <a:spLocks noChangeArrowheads="1"/>
            </p:cNvSpPr>
            <p:nvPr/>
          </p:nvSpPr>
          <p:spPr bwMode="auto">
            <a:xfrm>
              <a:off x="2857436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Tc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47" name="Text Box 56"/>
            <p:cNvSpPr txBox="1">
              <a:spLocks noChangeArrowheads="1"/>
            </p:cNvSpPr>
            <p:nvPr/>
          </p:nvSpPr>
          <p:spPr bwMode="auto">
            <a:xfrm>
              <a:off x="2857436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err="1"/>
                <a:t>Mn</a:t>
              </a:r>
              <a:endParaRPr lang="en-US" sz="1400" b="1" dirty="0"/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48" name="Text Box 57"/>
            <p:cNvSpPr txBox="1">
              <a:spLocks noChangeArrowheads="1"/>
            </p:cNvSpPr>
            <p:nvPr/>
          </p:nvSpPr>
          <p:spPr bwMode="auto">
            <a:xfrm>
              <a:off x="3240197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Ru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49" name="Text Box 58"/>
            <p:cNvSpPr txBox="1">
              <a:spLocks noChangeArrowheads="1"/>
            </p:cNvSpPr>
            <p:nvPr/>
          </p:nvSpPr>
          <p:spPr bwMode="auto">
            <a:xfrm>
              <a:off x="3240197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Fe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50" name="Text Box 59"/>
            <p:cNvSpPr txBox="1">
              <a:spLocks noChangeArrowheads="1"/>
            </p:cNvSpPr>
            <p:nvPr/>
          </p:nvSpPr>
          <p:spPr bwMode="auto">
            <a:xfrm>
              <a:off x="3620948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Rh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51" name="Text Box 60"/>
            <p:cNvSpPr txBox="1">
              <a:spLocks noChangeArrowheads="1"/>
            </p:cNvSpPr>
            <p:nvPr/>
          </p:nvSpPr>
          <p:spPr bwMode="auto">
            <a:xfrm>
              <a:off x="3620948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Co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52" name="Text Box 61"/>
            <p:cNvSpPr txBox="1">
              <a:spLocks noChangeArrowheads="1"/>
            </p:cNvSpPr>
            <p:nvPr/>
          </p:nvSpPr>
          <p:spPr bwMode="auto">
            <a:xfrm>
              <a:off x="4005215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err="1"/>
                <a:t>Pd</a:t>
              </a:r>
              <a:endParaRPr lang="en-US" sz="1400" b="1" dirty="0"/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53" name="Text Box 62"/>
            <p:cNvSpPr txBox="1">
              <a:spLocks noChangeArrowheads="1"/>
            </p:cNvSpPr>
            <p:nvPr/>
          </p:nvSpPr>
          <p:spPr bwMode="auto">
            <a:xfrm>
              <a:off x="4005215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Ni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54" name="Text Box 63"/>
            <p:cNvSpPr txBox="1">
              <a:spLocks noChangeArrowheads="1"/>
            </p:cNvSpPr>
            <p:nvPr/>
          </p:nvSpPr>
          <p:spPr bwMode="auto">
            <a:xfrm>
              <a:off x="4387975" y="4291210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Ag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55" name="Text Box 64"/>
            <p:cNvSpPr txBox="1">
              <a:spLocks noChangeArrowheads="1"/>
            </p:cNvSpPr>
            <p:nvPr/>
          </p:nvSpPr>
          <p:spPr bwMode="auto">
            <a:xfrm>
              <a:off x="4387975" y="3922314"/>
              <a:ext cx="384267" cy="368895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Cu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56" name="Text Box 65"/>
            <p:cNvSpPr txBox="1">
              <a:spLocks noChangeArrowheads="1"/>
            </p:cNvSpPr>
            <p:nvPr/>
          </p:nvSpPr>
          <p:spPr bwMode="auto">
            <a:xfrm>
              <a:off x="4768726" y="4291210"/>
              <a:ext cx="384267" cy="3688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Cd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57" name="Text Box 66"/>
            <p:cNvSpPr txBox="1">
              <a:spLocks noChangeArrowheads="1"/>
            </p:cNvSpPr>
            <p:nvPr/>
          </p:nvSpPr>
          <p:spPr bwMode="auto">
            <a:xfrm>
              <a:off x="4768726" y="3922314"/>
              <a:ext cx="384267" cy="36889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Zn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58" name="Text Box 67"/>
            <p:cNvSpPr txBox="1">
              <a:spLocks noChangeArrowheads="1"/>
            </p:cNvSpPr>
            <p:nvPr/>
          </p:nvSpPr>
          <p:spPr bwMode="auto">
            <a:xfrm>
              <a:off x="5152993" y="4291210"/>
              <a:ext cx="384267" cy="36889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In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59" name="Text Box 68"/>
            <p:cNvSpPr txBox="1">
              <a:spLocks noChangeArrowheads="1"/>
            </p:cNvSpPr>
            <p:nvPr/>
          </p:nvSpPr>
          <p:spPr bwMode="auto">
            <a:xfrm>
              <a:off x="5152993" y="3922314"/>
              <a:ext cx="384267" cy="36889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Ga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0" name="Text Box 69"/>
            <p:cNvSpPr txBox="1">
              <a:spLocks noChangeArrowheads="1"/>
            </p:cNvSpPr>
            <p:nvPr/>
          </p:nvSpPr>
          <p:spPr bwMode="auto">
            <a:xfrm>
              <a:off x="5535753" y="4291210"/>
              <a:ext cx="384267" cy="368895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Sn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1" name="Text Box 70"/>
            <p:cNvSpPr txBox="1">
              <a:spLocks noChangeArrowheads="1"/>
            </p:cNvSpPr>
            <p:nvPr/>
          </p:nvSpPr>
          <p:spPr bwMode="auto">
            <a:xfrm>
              <a:off x="5535753" y="3922314"/>
              <a:ext cx="384267" cy="368895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Ge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2" name="Text Box 71"/>
            <p:cNvSpPr txBox="1">
              <a:spLocks noChangeArrowheads="1"/>
            </p:cNvSpPr>
            <p:nvPr/>
          </p:nvSpPr>
          <p:spPr bwMode="auto">
            <a:xfrm>
              <a:off x="5916504" y="4291210"/>
              <a:ext cx="384267" cy="368895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Sb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3" name="Text Box 72"/>
            <p:cNvSpPr txBox="1">
              <a:spLocks noChangeArrowheads="1"/>
            </p:cNvSpPr>
            <p:nvPr/>
          </p:nvSpPr>
          <p:spPr bwMode="auto">
            <a:xfrm>
              <a:off x="5916504" y="3922314"/>
              <a:ext cx="384267" cy="368895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As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4" name="Text Box 73"/>
            <p:cNvSpPr txBox="1">
              <a:spLocks noChangeArrowheads="1"/>
            </p:cNvSpPr>
            <p:nvPr/>
          </p:nvSpPr>
          <p:spPr bwMode="auto">
            <a:xfrm>
              <a:off x="6300772" y="4291210"/>
              <a:ext cx="384267" cy="368895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5" name="Text Box 74"/>
            <p:cNvSpPr txBox="1">
              <a:spLocks noChangeArrowheads="1"/>
            </p:cNvSpPr>
            <p:nvPr/>
          </p:nvSpPr>
          <p:spPr bwMode="auto">
            <a:xfrm>
              <a:off x="6300772" y="3922314"/>
              <a:ext cx="384267" cy="368895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6" name="Text Box 75"/>
            <p:cNvSpPr txBox="1">
              <a:spLocks noChangeArrowheads="1"/>
            </p:cNvSpPr>
            <p:nvPr/>
          </p:nvSpPr>
          <p:spPr bwMode="auto">
            <a:xfrm>
              <a:off x="6683532" y="4291210"/>
              <a:ext cx="384267" cy="36889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I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7" name="Text Box 76"/>
            <p:cNvSpPr txBox="1">
              <a:spLocks noChangeArrowheads="1"/>
            </p:cNvSpPr>
            <p:nvPr/>
          </p:nvSpPr>
          <p:spPr bwMode="auto">
            <a:xfrm>
              <a:off x="6683532" y="3922314"/>
              <a:ext cx="384267" cy="36889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Br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8" name="Text Box 77"/>
            <p:cNvSpPr txBox="1">
              <a:spLocks noChangeArrowheads="1"/>
            </p:cNvSpPr>
            <p:nvPr/>
          </p:nvSpPr>
          <p:spPr bwMode="auto">
            <a:xfrm>
              <a:off x="7064283" y="4291210"/>
              <a:ext cx="384267" cy="368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Xe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69" name="Text Box 78"/>
            <p:cNvSpPr txBox="1">
              <a:spLocks noChangeArrowheads="1"/>
            </p:cNvSpPr>
            <p:nvPr/>
          </p:nvSpPr>
          <p:spPr bwMode="auto">
            <a:xfrm>
              <a:off x="7064283" y="3922314"/>
              <a:ext cx="384267" cy="368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Kr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0" name="Text Box 79"/>
            <p:cNvSpPr txBox="1">
              <a:spLocks noChangeArrowheads="1"/>
            </p:cNvSpPr>
            <p:nvPr/>
          </p:nvSpPr>
          <p:spPr bwMode="auto">
            <a:xfrm>
              <a:off x="7064283" y="3552012"/>
              <a:ext cx="384267" cy="368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Ar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1" name="Text Box 80"/>
            <p:cNvSpPr txBox="1">
              <a:spLocks noChangeArrowheads="1"/>
            </p:cNvSpPr>
            <p:nvPr/>
          </p:nvSpPr>
          <p:spPr bwMode="auto">
            <a:xfrm>
              <a:off x="7064283" y="4660105"/>
              <a:ext cx="384267" cy="368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Rn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72" name="Text Box 81"/>
            <p:cNvSpPr txBox="1">
              <a:spLocks noChangeArrowheads="1"/>
            </p:cNvSpPr>
            <p:nvPr/>
          </p:nvSpPr>
          <p:spPr bwMode="auto">
            <a:xfrm>
              <a:off x="5152993" y="3181710"/>
              <a:ext cx="384267" cy="368895"/>
            </a:xfrm>
            <a:prstGeom prst="rect">
              <a:avLst/>
            </a:prstGeom>
            <a:solidFill>
              <a:srgbClr val="CC99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B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3" name="Text Box 82"/>
            <p:cNvSpPr txBox="1">
              <a:spLocks noChangeArrowheads="1"/>
            </p:cNvSpPr>
            <p:nvPr/>
          </p:nvSpPr>
          <p:spPr bwMode="auto">
            <a:xfrm>
              <a:off x="5535753" y="3181710"/>
              <a:ext cx="384267" cy="368895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4" name="Text Box 83"/>
            <p:cNvSpPr txBox="1">
              <a:spLocks noChangeArrowheads="1"/>
            </p:cNvSpPr>
            <p:nvPr/>
          </p:nvSpPr>
          <p:spPr bwMode="auto">
            <a:xfrm>
              <a:off x="5916504" y="3181710"/>
              <a:ext cx="384267" cy="368895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N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5" name="Text Box 84"/>
            <p:cNvSpPr txBox="1">
              <a:spLocks noChangeArrowheads="1"/>
            </p:cNvSpPr>
            <p:nvPr/>
          </p:nvSpPr>
          <p:spPr bwMode="auto">
            <a:xfrm>
              <a:off x="6300772" y="3181710"/>
              <a:ext cx="384267" cy="368895"/>
            </a:xfrm>
            <a:prstGeom prst="rect">
              <a:avLst/>
            </a:prstGeom>
            <a:solidFill>
              <a:srgbClr val="CCFF99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O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6" name="Text Box 85"/>
            <p:cNvSpPr txBox="1">
              <a:spLocks noChangeArrowheads="1"/>
            </p:cNvSpPr>
            <p:nvPr/>
          </p:nvSpPr>
          <p:spPr bwMode="auto">
            <a:xfrm>
              <a:off x="6683532" y="3181710"/>
              <a:ext cx="384267" cy="368895"/>
            </a:xfrm>
            <a:prstGeom prst="rect">
              <a:avLst/>
            </a:prstGeom>
            <a:solidFill>
              <a:srgbClr val="FFFFCC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F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7" name="Text Box 86"/>
            <p:cNvSpPr txBox="1">
              <a:spLocks noChangeArrowheads="1"/>
            </p:cNvSpPr>
            <p:nvPr/>
          </p:nvSpPr>
          <p:spPr bwMode="auto">
            <a:xfrm>
              <a:off x="7064283" y="3181710"/>
              <a:ext cx="384267" cy="368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Ne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8" name="Text Box 87"/>
            <p:cNvSpPr txBox="1">
              <a:spLocks noChangeArrowheads="1"/>
            </p:cNvSpPr>
            <p:nvPr/>
          </p:nvSpPr>
          <p:spPr bwMode="auto">
            <a:xfrm>
              <a:off x="7064283" y="2812463"/>
              <a:ext cx="384267" cy="368895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He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79" name="Text Box 88"/>
            <p:cNvSpPr txBox="1">
              <a:spLocks noChangeArrowheads="1"/>
            </p:cNvSpPr>
            <p:nvPr/>
          </p:nvSpPr>
          <p:spPr bwMode="auto">
            <a:xfrm>
              <a:off x="1711667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Th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0" name="Text Box 89"/>
            <p:cNvSpPr txBox="1">
              <a:spLocks noChangeArrowheads="1"/>
            </p:cNvSpPr>
            <p:nvPr/>
          </p:nvSpPr>
          <p:spPr bwMode="auto">
            <a:xfrm>
              <a:off x="1711667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/>
                <a:t>Ce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81" name="Text Box 90"/>
            <p:cNvSpPr txBox="1">
              <a:spLocks noChangeArrowheads="1"/>
            </p:cNvSpPr>
            <p:nvPr/>
          </p:nvSpPr>
          <p:spPr bwMode="auto">
            <a:xfrm>
              <a:off x="2092418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Pa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2" name="Text Box 91"/>
            <p:cNvSpPr txBox="1">
              <a:spLocks noChangeArrowheads="1"/>
            </p:cNvSpPr>
            <p:nvPr/>
          </p:nvSpPr>
          <p:spPr bwMode="auto">
            <a:xfrm>
              <a:off x="2092418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Pr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3" name="Text Box 92"/>
            <p:cNvSpPr txBox="1">
              <a:spLocks noChangeArrowheads="1"/>
            </p:cNvSpPr>
            <p:nvPr/>
          </p:nvSpPr>
          <p:spPr bwMode="auto">
            <a:xfrm>
              <a:off x="2476685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U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4" name="Text Box 93"/>
            <p:cNvSpPr txBox="1">
              <a:spLocks noChangeArrowheads="1"/>
            </p:cNvSpPr>
            <p:nvPr/>
          </p:nvSpPr>
          <p:spPr bwMode="auto">
            <a:xfrm>
              <a:off x="2476685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Nd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5" name="Text Box 94"/>
            <p:cNvSpPr txBox="1">
              <a:spLocks noChangeArrowheads="1"/>
            </p:cNvSpPr>
            <p:nvPr/>
          </p:nvSpPr>
          <p:spPr bwMode="auto">
            <a:xfrm>
              <a:off x="2859446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Np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6" name="Text Box 95"/>
            <p:cNvSpPr txBox="1">
              <a:spLocks noChangeArrowheads="1"/>
            </p:cNvSpPr>
            <p:nvPr/>
          </p:nvSpPr>
          <p:spPr bwMode="auto">
            <a:xfrm>
              <a:off x="2859446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Pm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7" name="Text Box 96"/>
            <p:cNvSpPr txBox="1">
              <a:spLocks noChangeArrowheads="1"/>
            </p:cNvSpPr>
            <p:nvPr/>
          </p:nvSpPr>
          <p:spPr bwMode="auto">
            <a:xfrm>
              <a:off x="3240197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Pu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8" name="Text Box 97"/>
            <p:cNvSpPr txBox="1">
              <a:spLocks noChangeArrowheads="1"/>
            </p:cNvSpPr>
            <p:nvPr/>
          </p:nvSpPr>
          <p:spPr bwMode="auto">
            <a:xfrm>
              <a:off x="3240197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Sm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89" name="Text Box 98"/>
            <p:cNvSpPr txBox="1">
              <a:spLocks noChangeArrowheads="1"/>
            </p:cNvSpPr>
            <p:nvPr/>
          </p:nvSpPr>
          <p:spPr bwMode="auto">
            <a:xfrm>
              <a:off x="3624464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Am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0" name="Text Box 99"/>
            <p:cNvSpPr txBox="1">
              <a:spLocks noChangeArrowheads="1"/>
            </p:cNvSpPr>
            <p:nvPr/>
          </p:nvSpPr>
          <p:spPr bwMode="auto">
            <a:xfrm>
              <a:off x="3624464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Eu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1" name="Text Box 100"/>
            <p:cNvSpPr txBox="1">
              <a:spLocks noChangeArrowheads="1"/>
            </p:cNvSpPr>
            <p:nvPr/>
          </p:nvSpPr>
          <p:spPr bwMode="auto">
            <a:xfrm>
              <a:off x="4007224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Cm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2" name="Text Box 101"/>
            <p:cNvSpPr txBox="1">
              <a:spLocks noChangeArrowheads="1"/>
            </p:cNvSpPr>
            <p:nvPr/>
          </p:nvSpPr>
          <p:spPr bwMode="auto">
            <a:xfrm>
              <a:off x="4007224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Gd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3" name="Text Box 102"/>
            <p:cNvSpPr txBox="1">
              <a:spLocks noChangeArrowheads="1"/>
            </p:cNvSpPr>
            <p:nvPr/>
          </p:nvSpPr>
          <p:spPr bwMode="auto">
            <a:xfrm>
              <a:off x="4387975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Bk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4" name="Text Box 103"/>
            <p:cNvSpPr txBox="1">
              <a:spLocks noChangeArrowheads="1"/>
            </p:cNvSpPr>
            <p:nvPr/>
          </p:nvSpPr>
          <p:spPr bwMode="auto">
            <a:xfrm>
              <a:off x="4387975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Tb 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5" name="Text Box 104"/>
            <p:cNvSpPr txBox="1">
              <a:spLocks noChangeArrowheads="1"/>
            </p:cNvSpPr>
            <p:nvPr/>
          </p:nvSpPr>
          <p:spPr bwMode="auto">
            <a:xfrm>
              <a:off x="4772242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Cf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6" name="Text Box 105"/>
            <p:cNvSpPr txBox="1">
              <a:spLocks noChangeArrowheads="1"/>
            </p:cNvSpPr>
            <p:nvPr/>
          </p:nvSpPr>
          <p:spPr bwMode="auto">
            <a:xfrm>
              <a:off x="4772242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 dirty="0" err="1"/>
                <a:t>Dy</a:t>
              </a:r>
              <a:endParaRPr lang="en-US" sz="1400" b="1" dirty="0"/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latin typeface="Times New Roman" pitchFamily="18" charset="0"/>
              </a:endParaRPr>
            </a:p>
          </p:txBody>
        </p:sp>
        <p:sp>
          <p:nvSpPr>
            <p:cNvPr id="197" name="Text Box 106"/>
            <p:cNvSpPr txBox="1">
              <a:spLocks noChangeArrowheads="1"/>
            </p:cNvSpPr>
            <p:nvPr/>
          </p:nvSpPr>
          <p:spPr bwMode="auto">
            <a:xfrm>
              <a:off x="5155002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Es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8" name="Text Box 107"/>
            <p:cNvSpPr txBox="1">
              <a:spLocks noChangeArrowheads="1"/>
            </p:cNvSpPr>
            <p:nvPr/>
          </p:nvSpPr>
          <p:spPr bwMode="auto">
            <a:xfrm>
              <a:off x="5155002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Ho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199" name="Text Box 108"/>
            <p:cNvSpPr txBox="1">
              <a:spLocks noChangeArrowheads="1"/>
            </p:cNvSpPr>
            <p:nvPr/>
          </p:nvSpPr>
          <p:spPr bwMode="auto">
            <a:xfrm>
              <a:off x="5535753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Fm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0" name="Text Box 109"/>
            <p:cNvSpPr txBox="1">
              <a:spLocks noChangeArrowheads="1"/>
            </p:cNvSpPr>
            <p:nvPr/>
          </p:nvSpPr>
          <p:spPr bwMode="auto">
            <a:xfrm>
              <a:off x="5535753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Er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1" name="Text Box 110"/>
            <p:cNvSpPr txBox="1">
              <a:spLocks noChangeArrowheads="1"/>
            </p:cNvSpPr>
            <p:nvPr/>
          </p:nvSpPr>
          <p:spPr bwMode="auto">
            <a:xfrm>
              <a:off x="5920021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Md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2" name="Text Box 111"/>
            <p:cNvSpPr txBox="1">
              <a:spLocks noChangeArrowheads="1"/>
            </p:cNvSpPr>
            <p:nvPr/>
          </p:nvSpPr>
          <p:spPr bwMode="auto">
            <a:xfrm>
              <a:off x="5920021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Tm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3" name="Text Box 112"/>
            <p:cNvSpPr txBox="1">
              <a:spLocks noChangeArrowheads="1"/>
            </p:cNvSpPr>
            <p:nvPr/>
          </p:nvSpPr>
          <p:spPr bwMode="auto">
            <a:xfrm>
              <a:off x="6302781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No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4" name="Text Box 113"/>
            <p:cNvSpPr txBox="1">
              <a:spLocks noChangeArrowheads="1"/>
            </p:cNvSpPr>
            <p:nvPr/>
          </p:nvSpPr>
          <p:spPr bwMode="auto">
            <a:xfrm>
              <a:off x="6302781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Yb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5" name="Text Box 114"/>
            <p:cNvSpPr txBox="1">
              <a:spLocks noChangeArrowheads="1"/>
            </p:cNvSpPr>
            <p:nvPr/>
          </p:nvSpPr>
          <p:spPr bwMode="auto">
            <a:xfrm>
              <a:off x="6683532" y="5901831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Lr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6" name="Text Box 115"/>
            <p:cNvSpPr txBox="1">
              <a:spLocks noChangeArrowheads="1"/>
            </p:cNvSpPr>
            <p:nvPr/>
          </p:nvSpPr>
          <p:spPr bwMode="auto">
            <a:xfrm>
              <a:off x="6683532" y="5532935"/>
              <a:ext cx="384267" cy="36889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62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400" b="1"/>
                <a:t>Lu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latin typeface="Times New Roman" pitchFamily="18" charset="0"/>
              </a:endParaRPr>
            </a:p>
          </p:txBody>
        </p:sp>
        <p:sp>
          <p:nvSpPr>
            <p:cNvPr id="207" name="Text Box 121"/>
            <p:cNvSpPr txBox="1">
              <a:spLocks noChangeArrowheads="1"/>
            </p:cNvSpPr>
            <p:nvPr/>
          </p:nvSpPr>
          <p:spPr bwMode="auto">
            <a:xfrm>
              <a:off x="5151486" y="5029001"/>
              <a:ext cx="384267" cy="368895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113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08" name="Text Box 122"/>
            <p:cNvSpPr txBox="1">
              <a:spLocks noChangeArrowheads="1"/>
            </p:cNvSpPr>
            <p:nvPr/>
          </p:nvSpPr>
          <p:spPr bwMode="auto">
            <a:xfrm>
              <a:off x="5535753" y="5029001"/>
              <a:ext cx="384267" cy="368895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114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09" name="Text Box 123"/>
            <p:cNvSpPr txBox="1">
              <a:spLocks noChangeArrowheads="1"/>
            </p:cNvSpPr>
            <p:nvPr/>
          </p:nvSpPr>
          <p:spPr bwMode="auto">
            <a:xfrm>
              <a:off x="5916504" y="5029001"/>
              <a:ext cx="384267" cy="368895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115</a:t>
              </a: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510967" y="5609136"/>
              <a:ext cx="122982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*Lanthanides</a:t>
              </a:r>
            </a:p>
            <a:p>
              <a:endParaRPr lang="en-US" sz="1000" dirty="0" smtClean="0"/>
            </a:p>
            <a:p>
              <a:r>
                <a:rPr lang="en-US" sz="1400" dirty="0" smtClean="0"/>
                <a:t>*Actinides</a:t>
              </a:r>
              <a:endParaRPr lang="en-US" sz="1400" dirty="0"/>
            </a:p>
          </p:txBody>
        </p:sp>
        <p:sp>
          <p:nvSpPr>
            <p:cNvPr id="211" name="Text Box 123"/>
            <p:cNvSpPr txBox="1">
              <a:spLocks noChangeArrowheads="1"/>
            </p:cNvSpPr>
            <p:nvPr/>
          </p:nvSpPr>
          <p:spPr bwMode="auto">
            <a:xfrm>
              <a:off x="6297938" y="5026617"/>
              <a:ext cx="384267" cy="368895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200" b="1" dirty="0" smtClean="0">
                  <a:solidFill>
                    <a:schemeClr val="bg1"/>
                  </a:solidFill>
                </a:rPr>
                <a:t>116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2" name="Text Box 123"/>
            <p:cNvSpPr txBox="1">
              <a:spLocks noChangeArrowheads="1"/>
            </p:cNvSpPr>
            <p:nvPr/>
          </p:nvSpPr>
          <p:spPr bwMode="auto">
            <a:xfrm>
              <a:off x="6677202" y="5028802"/>
              <a:ext cx="384267" cy="368895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200" b="1" dirty="0" smtClean="0">
                  <a:solidFill>
                    <a:schemeClr val="bg1"/>
                  </a:solidFill>
                </a:rPr>
                <a:t>117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3" name="Text Box 123"/>
            <p:cNvSpPr txBox="1">
              <a:spLocks noChangeArrowheads="1"/>
            </p:cNvSpPr>
            <p:nvPr/>
          </p:nvSpPr>
          <p:spPr bwMode="auto">
            <a:xfrm>
              <a:off x="7064329" y="5026519"/>
              <a:ext cx="384267" cy="368895"/>
            </a:xfrm>
            <a:prstGeom prst="rect">
              <a:avLst/>
            </a:prstGeom>
            <a:solidFill>
              <a:srgbClr val="DDDDDD"/>
            </a:solidFill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198000" rIns="0" bIns="0"/>
            <a:lstStyle/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n-US" sz="1200" b="1" dirty="0" smtClean="0">
                  <a:solidFill>
                    <a:schemeClr val="bg1"/>
                  </a:solidFill>
                </a:rPr>
                <a:t>118</a:t>
              </a:r>
              <a:endParaRPr lang="en-US" sz="1200" b="1" dirty="0">
                <a:solidFill>
                  <a:schemeClr val="bg1"/>
                </a:solidFill>
              </a:endParaRPr>
            </a:p>
            <a:p>
              <a:pPr algn="ctr">
                <a:spcBef>
                  <a:spcPct val="2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endParaRPr lang="en-GB" dirty="0">
                <a:solidFill>
                  <a:schemeClr val="bg1"/>
                </a:solidFill>
                <a:latin typeface="Times New Roman" pitchFamily="18" charset="0"/>
              </a:endParaRPr>
            </a:p>
          </p:txBody>
        </p:sp>
        <p:sp>
          <p:nvSpPr>
            <p:cNvPr id="214" name="Oval 213"/>
            <p:cNvSpPr/>
            <p:nvPr/>
          </p:nvSpPr>
          <p:spPr>
            <a:xfrm>
              <a:off x="7067550" y="4291210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/>
            <p:cNvSpPr/>
            <p:nvPr/>
          </p:nvSpPr>
          <p:spPr>
            <a:xfrm>
              <a:off x="5537260" y="4291210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Oval 215"/>
            <p:cNvSpPr/>
            <p:nvPr/>
          </p:nvSpPr>
          <p:spPr>
            <a:xfrm>
              <a:off x="6305580" y="3922412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Oval 216"/>
            <p:cNvSpPr/>
            <p:nvPr/>
          </p:nvSpPr>
          <p:spPr>
            <a:xfrm>
              <a:off x="6305580" y="4659906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Oval 217"/>
            <p:cNvSpPr/>
            <p:nvPr/>
          </p:nvSpPr>
          <p:spPr>
            <a:xfrm>
              <a:off x="7067550" y="4657623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Oval 218"/>
            <p:cNvSpPr/>
            <p:nvPr/>
          </p:nvSpPr>
          <p:spPr>
            <a:xfrm>
              <a:off x="7067550" y="3550605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Oval 219"/>
            <p:cNvSpPr/>
            <p:nvPr/>
          </p:nvSpPr>
          <p:spPr>
            <a:xfrm>
              <a:off x="7061469" y="3922412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Oval 220"/>
            <p:cNvSpPr/>
            <p:nvPr/>
          </p:nvSpPr>
          <p:spPr>
            <a:xfrm>
              <a:off x="5551240" y="4665662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Oval 221"/>
            <p:cNvSpPr/>
            <p:nvPr/>
          </p:nvSpPr>
          <p:spPr>
            <a:xfrm>
              <a:off x="4400550" y="3939576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Oval 222"/>
            <p:cNvSpPr/>
            <p:nvPr/>
          </p:nvSpPr>
          <p:spPr>
            <a:xfrm>
              <a:off x="4775200" y="3927670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Oval 223"/>
            <p:cNvSpPr/>
            <p:nvPr/>
          </p:nvSpPr>
          <p:spPr>
            <a:xfrm>
              <a:off x="4781859" y="4659906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Oval 224"/>
            <p:cNvSpPr/>
            <p:nvPr/>
          </p:nvSpPr>
          <p:spPr>
            <a:xfrm>
              <a:off x="5151486" y="4664074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Oval 225"/>
            <p:cNvSpPr/>
            <p:nvPr/>
          </p:nvSpPr>
          <p:spPr>
            <a:xfrm>
              <a:off x="555625" y="3181358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Oval 226"/>
            <p:cNvSpPr/>
            <p:nvPr/>
          </p:nvSpPr>
          <p:spPr>
            <a:xfrm>
              <a:off x="2869063" y="3927670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Oval 227"/>
            <p:cNvSpPr/>
            <p:nvPr/>
          </p:nvSpPr>
          <p:spPr>
            <a:xfrm>
              <a:off x="4781919" y="4285849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Oval 228"/>
            <p:cNvSpPr/>
            <p:nvPr/>
          </p:nvSpPr>
          <p:spPr>
            <a:xfrm>
              <a:off x="4008482" y="3939576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Oval 229"/>
            <p:cNvSpPr/>
            <p:nvPr/>
          </p:nvSpPr>
          <p:spPr>
            <a:xfrm>
              <a:off x="938213" y="3551184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Oval 230"/>
            <p:cNvSpPr/>
            <p:nvPr/>
          </p:nvSpPr>
          <p:spPr>
            <a:xfrm>
              <a:off x="936625" y="3188024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Oval 231"/>
            <p:cNvSpPr/>
            <p:nvPr/>
          </p:nvSpPr>
          <p:spPr>
            <a:xfrm>
              <a:off x="560433" y="3550254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3" name="Oval 232"/>
            <p:cNvSpPr/>
            <p:nvPr/>
          </p:nvSpPr>
          <p:spPr>
            <a:xfrm>
              <a:off x="574599" y="4302122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Oval 233"/>
            <p:cNvSpPr/>
            <p:nvPr/>
          </p:nvSpPr>
          <p:spPr>
            <a:xfrm>
              <a:off x="942975" y="4304314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Oval 234"/>
            <p:cNvSpPr/>
            <p:nvPr/>
          </p:nvSpPr>
          <p:spPr>
            <a:xfrm>
              <a:off x="949249" y="4665662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Oval 235"/>
            <p:cNvSpPr/>
            <p:nvPr/>
          </p:nvSpPr>
          <p:spPr>
            <a:xfrm>
              <a:off x="949249" y="5026117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Oval 236"/>
            <p:cNvSpPr/>
            <p:nvPr/>
          </p:nvSpPr>
          <p:spPr>
            <a:xfrm>
              <a:off x="568325" y="4654642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Oval 237"/>
            <p:cNvSpPr/>
            <p:nvPr/>
          </p:nvSpPr>
          <p:spPr>
            <a:xfrm>
              <a:off x="5168900" y="4292096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9" name="Oval 238"/>
            <p:cNvSpPr/>
            <p:nvPr/>
          </p:nvSpPr>
          <p:spPr>
            <a:xfrm>
              <a:off x="6680230" y="3180749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0" name="Oval 239"/>
            <p:cNvSpPr/>
            <p:nvPr/>
          </p:nvSpPr>
          <p:spPr>
            <a:xfrm>
              <a:off x="5529263" y="3187777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Oval 240"/>
            <p:cNvSpPr/>
            <p:nvPr/>
          </p:nvSpPr>
          <p:spPr>
            <a:xfrm>
              <a:off x="3245005" y="5532935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2" name="Oval 241"/>
            <p:cNvSpPr/>
            <p:nvPr/>
          </p:nvSpPr>
          <p:spPr>
            <a:xfrm>
              <a:off x="2870651" y="5532935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3" name="Oval 242"/>
            <p:cNvSpPr/>
            <p:nvPr/>
          </p:nvSpPr>
          <p:spPr>
            <a:xfrm>
              <a:off x="2494413" y="5532935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Oval 243"/>
            <p:cNvSpPr/>
            <p:nvPr/>
          </p:nvSpPr>
          <p:spPr>
            <a:xfrm>
              <a:off x="2479519" y="5904648"/>
              <a:ext cx="374650" cy="368896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5" name="Oval 244"/>
            <p:cNvSpPr/>
            <p:nvPr/>
          </p:nvSpPr>
          <p:spPr>
            <a:xfrm>
              <a:off x="2484796" y="4292096"/>
              <a:ext cx="374650" cy="368896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6" name="Oval 245"/>
            <p:cNvSpPr/>
            <p:nvPr/>
          </p:nvSpPr>
          <p:spPr>
            <a:xfrm>
              <a:off x="3243263" y="3935418"/>
              <a:ext cx="374650" cy="368896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Oval 246"/>
            <p:cNvSpPr/>
            <p:nvPr/>
          </p:nvSpPr>
          <p:spPr>
            <a:xfrm>
              <a:off x="5157801" y="3555720"/>
              <a:ext cx="374650" cy="368896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Oval 247"/>
            <p:cNvSpPr/>
            <p:nvPr/>
          </p:nvSpPr>
          <p:spPr>
            <a:xfrm>
              <a:off x="2110146" y="4666454"/>
              <a:ext cx="374650" cy="368896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9" name="Oval 248"/>
            <p:cNvSpPr/>
            <p:nvPr/>
          </p:nvSpPr>
          <p:spPr>
            <a:xfrm>
              <a:off x="7073946" y="3180749"/>
              <a:ext cx="374650" cy="368896"/>
            </a:xfrm>
            <a:prstGeom prst="ellips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0" name="Oval 249"/>
            <p:cNvSpPr/>
            <p:nvPr/>
          </p:nvSpPr>
          <p:spPr>
            <a:xfrm>
              <a:off x="5157818" y="3929068"/>
              <a:ext cx="374650" cy="3688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1" name="Rectangle 250"/>
          <p:cNvSpPr/>
          <p:nvPr/>
        </p:nvSpPr>
        <p:spPr>
          <a:xfrm>
            <a:off x="1462326" y="3311721"/>
            <a:ext cx="3008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Decay </a:t>
            </a:r>
            <a:r>
              <a:rPr lang="en-US" sz="1600" dirty="0">
                <a:solidFill>
                  <a:srgbClr val="FFFF00"/>
                </a:solidFill>
              </a:rPr>
              <a:t>product in REXTRAP</a:t>
            </a:r>
          </a:p>
        </p:txBody>
      </p:sp>
      <p:sp>
        <p:nvSpPr>
          <p:cNvPr id="252" name="Rectangle 251"/>
          <p:cNvSpPr/>
          <p:nvPr/>
        </p:nvSpPr>
        <p:spPr>
          <a:xfrm>
            <a:off x="1466424" y="2981677"/>
            <a:ext cx="12882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Radioactive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977061" y="3354401"/>
            <a:ext cx="243063" cy="24001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4" name="Oval 253"/>
          <p:cNvSpPr/>
          <p:nvPr/>
        </p:nvSpPr>
        <p:spPr>
          <a:xfrm>
            <a:off x="984358" y="3666160"/>
            <a:ext cx="243063" cy="240015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1480372" y="3606660"/>
            <a:ext cx="3008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accent6">
                    <a:lumMod val="50000"/>
                  </a:schemeClr>
                </a:solidFill>
              </a:rPr>
              <a:t>Stable</a:t>
            </a: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56" name="38 CuadroTexto"/>
          <p:cNvSpPr txBox="1">
            <a:spLocks noChangeArrowheads="1"/>
          </p:cNvSpPr>
          <p:nvPr/>
        </p:nvSpPr>
        <p:spPr bwMode="auto">
          <a:xfrm>
            <a:off x="7117605" y="3481939"/>
            <a:ext cx="213836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ES" sz="1800" b="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REX-</a:t>
            </a:r>
            <a:r>
              <a:rPr lang="es-ES" sz="1800" b="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ISOLDE </a:t>
            </a:r>
            <a:r>
              <a:rPr lang="es-ES" sz="200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es-ES" sz="2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s-ES" sz="200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2001 </a:t>
            </a:r>
            <a:r>
              <a:rPr lang="es-ES" sz="1800" b="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sz="1800" b="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ended</a:t>
            </a:r>
            <a:r>
              <a:rPr lang="es-ES" sz="1800" b="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1800" b="0" dirty="0" err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temporarily</a:t>
            </a:r>
            <a:r>
              <a:rPr lang="es-ES" sz="1800" b="0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in 2012</a:t>
            </a:r>
            <a:endParaRPr lang="es-ES" sz="1800" b="0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endParaRPr lang="es-ES" sz="1800" b="0" dirty="0" smtClean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Title 1"/>
          <p:cNvSpPr txBox="1">
            <a:spLocks/>
          </p:cNvSpPr>
          <p:nvPr/>
        </p:nvSpPr>
        <p:spPr>
          <a:xfrm>
            <a:off x="889549" y="898825"/>
            <a:ext cx="2415608" cy="5000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REX-ISOLDE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1274347" y="0"/>
            <a:ext cx="6635150" cy="58477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REX-ISOLDE to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HIE-ISOLDE</a:t>
            </a:r>
          </a:p>
        </p:txBody>
      </p:sp>
      <p:pic>
        <p:nvPicPr>
          <p:cNvPr id="25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68963" cy="373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1140" y="0"/>
            <a:ext cx="1242860" cy="38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4085" y="6457890"/>
            <a:ext cx="5615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&gt; 70 beams accelerated to 3 MeV/u since 2001 </a:t>
            </a:r>
            <a:endParaRPr lang="nl-B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7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3" grpId="0" animBg="1"/>
      <p:bldP spid="251" grpId="0"/>
      <p:bldP spid="252" grpId="0"/>
      <p:bldP spid="253" grpId="0" animBg="1"/>
      <p:bldP spid="254" grpId="0" animBg="1"/>
      <p:bldP spid="255" grpId="0"/>
      <p:bldP spid="2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ucl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80" y="526341"/>
            <a:ext cx="8153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2752725" y="3650178"/>
            <a:ext cx="3262313" cy="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237740" y="4621728"/>
            <a:ext cx="2234108" cy="14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H="1">
            <a:off x="3132134" y="3283469"/>
            <a:ext cx="1591" cy="157470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H="1">
            <a:off x="1931494" y="4093091"/>
            <a:ext cx="2081" cy="15937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60"/>
          <p:cNvSpPr txBox="1">
            <a:spLocks noChangeArrowheads="1"/>
          </p:cNvSpPr>
          <p:nvPr/>
        </p:nvSpPr>
        <p:spPr bwMode="auto">
          <a:xfrm>
            <a:off x="2023565" y="3777083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28</a:t>
            </a:r>
          </a:p>
        </p:txBody>
      </p:sp>
      <p:sp>
        <p:nvSpPr>
          <p:cNvPr id="12" name="TextBox 162"/>
          <p:cNvSpPr txBox="1">
            <a:spLocks noChangeArrowheads="1"/>
          </p:cNvSpPr>
          <p:nvPr/>
        </p:nvSpPr>
        <p:spPr bwMode="auto">
          <a:xfrm>
            <a:off x="1652110" y="3794549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324350" y="2607192"/>
            <a:ext cx="4763" cy="17811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24375" y="2378592"/>
            <a:ext cx="3428505" cy="61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8"/>
          <p:cNvSpPr txBox="1">
            <a:spLocks noChangeArrowheads="1"/>
          </p:cNvSpPr>
          <p:nvPr/>
        </p:nvSpPr>
        <p:spPr bwMode="auto">
          <a:xfrm>
            <a:off x="2918917" y="2918245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50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6076950" y="1973684"/>
            <a:ext cx="7414" cy="170983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79"/>
          <p:cNvSpPr txBox="1">
            <a:spLocks noChangeArrowheads="1"/>
          </p:cNvSpPr>
          <p:nvPr/>
        </p:nvSpPr>
        <p:spPr bwMode="auto">
          <a:xfrm>
            <a:off x="5796136" y="1690012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126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 flipH="1">
            <a:off x="1379045" y="4331216"/>
            <a:ext cx="2080" cy="138896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1142505" y="5331341"/>
            <a:ext cx="976808" cy="62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32992" y="4864615"/>
            <a:ext cx="2234108" cy="14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flipH="1">
            <a:off x="2174382" y="4097853"/>
            <a:ext cx="2081" cy="15937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179"/>
          <p:cNvSpPr txBox="1">
            <a:spLocks noChangeArrowheads="1"/>
          </p:cNvSpPr>
          <p:nvPr/>
        </p:nvSpPr>
        <p:spPr bwMode="auto">
          <a:xfrm>
            <a:off x="4138118" y="2251496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82</a:t>
            </a:r>
          </a:p>
        </p:txBody>
      </p:sp>
      <p:sp>
        <p:nvSpPr>
          <p:cNvPr id="88" name="TextBox 178"/>
          <p:cNvSpPr txBox="1">
            <a:spLocks noChangeArrowheads="1"/>
          </p:cNvSpPr>
          <p:nvPr/>
        </p:nvSpPr>
        <p:spPr bwMode="auto">
          <a:xfrm>
            <a:off x="2342655" y="3465933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50</a:t>
            </a:r>
          </a:p>
        </p:txBody>
      </p:sp>
      <p:sp>
        <p:nvSpPr>
          <p:cNvPr id="89" name="TextBox 160"/>
          <p:cNvSpPr txBox="1">
            <a:spLocks noChangeArrowheads="1"/>
          </p:cNvSpPr>
          <p:nvPr/>
        </p:nvSpPr>
        <p:spPr bwMode="auto">
          <a:xfrm>
            <a:off x="851990" y="4424783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28</a:t>
            </a:r>
          </a:p>
        </p:txBody>
      </p:sp>
      <p:sp>
        <p:nvSpPr>
          <p:cNvPr id="90" name="TextBox 162"/>
          <p:cNvSpPr txBox="1">
            <a:spLocks noChangeArrowheads="1"/>
          </p:cNvSpPr>
          <p:nvPr/>
        </p:nvSpPr>
        <p:spPr bwMode="auto">
          <a:xfrm>
            <a:off x="856772" y="4675610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20</a:t>
            </a:r>
          </a:p>
        </p:txBody>
      </p:sp>
      <p:sp>
        <p:nvSpPr>
          <p:cNvPr id="91" name="TextBox 162"/>
          <p:cNvSpPr txBox="1">
            <a:spLocks noChangeArrowheads="1"/>
          </p:cNvSpPr>
          <p:nvPr/>
        </p:nvSpPr>
        <p:spPr bwMode="auto">
          <a:xfrm>
            <a:off x="1228248" y="4027907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8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3" name="TextBox 162"/>
          <p:cNvSpPr txBox="1">
            <a:spLocks noChangeArrowheads="1"/>
          </p:cNvSpPr>
          <p:nvPr/>
        </p:nvSpPr>
        <p:spPr bwMode="auto">
          <a:xfrm>
            <a:off x="871063" y="514233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8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9" name="TextBox 43"/>
          <p:cNvSpPr txBox="1">
            <a:spLocks noChangeArrowheads="1"/>
          </p:cNvSpPr>
          <p:nvPr/>
        </p:nvSpPr>
        <p:spPr bwMode="auto">
          <a:xfrm>
            <a:off x="2245342" y="1156249"/>
            <a:ext cx="3157724" cy="12249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184,186,188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Hg; Bree PRL (2014)</a:t>
            </a:r>
          </a:p>
          <a:p>
            <a:pPr eaLnBrk="1" hangingPunct="1">
              <a:spcBef>
                <a:spcPct val="20000"/>
              </a:spcBef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196-202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Po; Kesteloot PRC (2015)</a:t>
            </a:r>
          </a:p>
          <a:p>
            <a:pPr eaLnBrk="1" hangingPunct="1">
              <a:spcBef>
                <a:spcPct val="20000"/>
              </a:spcBef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202,204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Rn; Gaffney PRC (2015)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Probing shape coexistence</a:t>
            </a: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>
            <a:off x="139483" y="4156436"/>
            <a:ext cx="3940887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Hurst </a:t>
            </a:r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 </a:t>
            </a:r>
            <a:r>
              <a:rPr lang="en-US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hape coexistence</a:t>
            </a:r>
            <a:endParaRPr lang="en-US" sz="16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60"/>
          <p:cNvSpPr txBox="1">
            <a:spLocks noChangeArrowheads="1"/>
          </p:cNvSpPr>
          <p:nvPr/>
        </p:nvSpPr>
        <p:spPr bwMode="auto">
          <a:xfrm>
            <a:off x="824129" y="3341310"/>
            <a:ext cx="3294492" cy="634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96,98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</a:t>
            </a:r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r>
              <a:rPr lang="en-U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Kr, </a:t>
            </a: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  Albers PRL 2012</a:t>
            </a:r>
          </a:p>
          <a:p>
            <a:pPr eaLnBrk="1" hangingPunct="1">
              <a:spcBef>
                <a:spcPct val="20000"/>
              </a:spcBef>
            </a:pP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Clement PRL 2016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22"/>
          <p:cNvSpPr txBox="1">
            <a:spLocks noChangeArrowheads="1"/>
          </p:cNvSpPr>
          <p:nvPr/>
        </p:nvSpPr>
        <p:spPr bwMode="auto">
          <a:xfrm>
            <a:off x="500681" y="2478166"/>
            <a:ext cx="3280900" cy="634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Sn; </a:t>
            </a:r>
            <a:r>
              <a:rPr lang="en-US" sz="16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Cederkäll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PRL 2007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106,108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Sn, </a:t>
            </a:r>
            <a:r>
              <a:rPr lang="en-US" sz="16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Ekstrom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PRL 2008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548122" y="3473731"/>
            <a:ext cx="4270413" cy="929485"/>
            <a:chOff x="4548122" y="3473731"/>
            <a:chExt cx="4270413" cy="9294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TextBox 23"/>
            <p:cNvSpPr txBox="1">
              <a:spLocks noChangeArrowheads="1"/>
            </p:cNvSpPr>
            <p:nvPr/>
          </p:nvSpPr>
          <p:spPr bwMode="auto">
            <a:xfrm>
              <a:off x="4548122" y="3473731"/>
              <a:ext cx="4270413" cy="92948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sz="1600" b="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122,124,126</a:t>
              </a:r>
              <a:r>
                <a:rPr lang="en-US" sz="1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Cd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sz="1600" b="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138,140,142,144</a:t>
              </a:r>
              <a:r>
                <a:rPr lang="en-US" sz="1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</a:t>
              </a:r>
            </a:p>
            <a:p>
              <a:pPr eaLnBrk="1" hangingPunct="1">
                <a:spcBef>
                  <a:spcPct val="20000"/>
                </a:spcBef>
              </a:pPr>
              <a:r>
                <a:rPr lang="en-US" sz="1600" b="0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140,148,150</a:t>
              </a:r>
              <a:r>
                <a:rPr lang="en-US" sz="1600" b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</a:p>
          </p:txBody>
        </p:sp>
        <p:sp>
          <p:nvSpPr>
            <p:cNvPr id="35" name="35 CuadroTexto"/>
            <p:cNvSpPr txBox="1">
              <a:spLocks noChangeArrowheads="1"/>
            </p:cNvSpPr>
            <p:nvPr/>
          </p:nvSpPr>
          <p:spPr bwMode="auto">
            <a:xfrm>
              <a:off x="6053477" y="3659549"/>
              <a:ext cx="2548082" cy="58477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rgbClr val="429703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s-ES" sz="1600" b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Evolution</a:t>
              </a:r>
              <a:r>
                <a:rPr lang="es-ES" sz="1600" b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es-ES" sz="1600" b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collectivity</a:t>
              </a:r>
              <a:r>
                <a:rPr lang="es-ES" sz="1600" b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600" b="0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around</a:t>
              </a:r>
              <a:r>
                <a:rPr lang="es-ES" sz="1600" b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ES" sz="1600" b="0" baseline="30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132</a:t>
              </a:r>
              <a:r>
                <a:rPr lang="es-ES" sz="1600" b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Sn</a:t>
              </a:r>
            </a:p>
          </p:txBody>
        </p:sp>
      </p:grpSp>
      <p:sp>
        <p:nvSpPr>
          <p:cNvPr id="37" name="TextBox 18"/>
          <p:cNvSpPr txBox="1">
            <a:spLocks noChangeArrowheads="1"/>
          </p:cNvSpPr>
          <p:nvPr/>
        </p:nvSpPr>
        <p:spPr bwMode="auto">
          <a:xfrm>
            <a:off x="2245342" y="5051234"/>
            <a:ext cx="4332019" cy="634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67,69,71,73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Stefanescu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PRL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  <a:p>
            <a:pPr>
              <a:spcBef>
                <a:spcPct val="20000"/>
              </a:spcBef>
              <a:defRPr/>
            </a:pP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68,70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Cu,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someric</a:t>
            </a:r>
            <a:r>
              <a:rPr lang="en-US" sz="1600" baseline="30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Cu,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Stefanescu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PRL 2007</a:t>
            </a:r>
          </a:p>
        </p:txBody>
      </p:sp>
      <p:sp>
        <p:nvSpPr>
          <p:cNvPr id="39" name="36 CuadroTexto"/>
          <p:cNvSpPr txBox="1">
            <a:spLocks noChangeArrowheads="1"/>
          </p:cNvSpPr>
          <p:nvPr/>
        </p:nvSpPr>
        <p:spPr bwMode="auto">
          <a:xfrm>
            <a:off x="2712204" y="4554675"/>
            <a:ext cx="6431796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74,76,78,80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 </a:t>
            </a:r>
            <a:r>
              <a:rPr lang="es-ES" sz="1600" b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Probing</a:t>
            </a:r>
            <a:r>
              <a:rPr lang="es-ES" sz="16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es-ES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</a:t>
            </a:r>
            <a:r>
              <a:rPr lang="es-ES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</a:t>
            </a:r>
            <a:r>
              <a:rPr lang="es-ES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b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Van 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Walle, 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PRL 2007</a:t>
            </a:r>
            <a:endParaRPr lang="es-E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907394" y="5791933"/>
            <a:ext cx="314060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30,31,32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Mg,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Niedermaier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PRL2005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Imagen 2" descr="PearShape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08" y="61360"/>
            <a:ext cx="1937279" cy="253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1" name="TextBox 43"/>
          <p:cNvSpPr txBox="1">
            <a:spLocks noChangeArrowheads="1"/>
          </p:cNvSpPr>
          <p:nvPr/>
        </p:nvSpPr>
        <p:spPr bwMode="auto">
          <a:xfrm>
            <a:off x="6874884" y="2089952"/>
            <a:ext cx="2086918" cy="929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222,224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220,222</a:t>
            </a: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b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Probing </a:t>
            </a:r>
            <a:r>
              <a:rPr lang="en-US" sz="16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 Shape</a:t>
            </a:r>
          </a:p>
          <a:p>
            <a:pPr eaLnBrk="1" hangingPunct="1">
              <a:spcBef>
                <a:spcPct val="20000"/>
              </a:spcBef>
            </a:pPr>
            <a:r>
              <a:rPr lang="en-U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Gaffney Nature 2013</a:t>
            </a:r>
            <a:endParaRPr lang="en-US" sz="1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38 CuadroTexto"/>
          <p:cNvSpPr txBox="1">
            <a:spLocks noChangeArrowheads="1"/>
          </p:cNvSpPr>
          <p:nvPr/>
        </p:nvSpPr>
        <p:spPr bwMode="auto">
          <a:xfrm>
            <a:off x="30995" y="108687"/>
            <a:ext cx="82915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s-E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Coulomb </a:t>
            </a:r>
            <a:r>
              <a:rPr lang="es-E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excitation</a:t>
            </a:r>
            <a:r>
              <a:rPr lang="es-E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collectivity</a:t>
            </a: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versus individual 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nucleon</a:t>
            </a: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endParaRPr lang="es-ES" sz="2400" b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771" y="6488668"/>
            <a:ext cx="5562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NEED UP TO 5 MeV/u TO BE MORE SENSITIVE  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196411"/>
            <a:ext cx="1532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308"/>
                </a:solidFill>
              </a:rPr>
              <a:t>P. Van </a:t>
            </a:r>
            <a:r>
              <a:rPr lang="en-US" sz="1600" dirty="0" err="1" smtClean="0">
                <a:solidFill>
                  <a:srgbClr val="000308"/>
                </a:solidFill>
              </a:rPr>
              <a:t>Duppen</a:t>
            </a:r>
            <a:endParaRPr lang="en-US" sz="1600" dirty="0" smtClean="0">
              <a:solidFill>
                <a:srgbClr val="000308"/>
              </a:solidFill>
            </a:endParaRPr>
          </a:p>
          <a:p>
            <a:r>
              <a:rPr lang="en-US" sz="1600" dirty="0" smtClean="0">
                <a:solidFill>
                  <a:srgbClr val="000308"/>
                </a:solidFill>
              </a:rPr>
              <a:t>M. Huyse</a:t>
            </a:r>
            <a:endParaRPr lang="nl-BE" sz="1600" dirty="0">
              <a:solidFill>
                <a:srgbClr val="0003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95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nucl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080" y="479846"/>
            <a:ext cx="8153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2752725" y="3650178"/>
            <a:ext cx="3262313" cy="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237740" y="4621728"/>
            <a:ext cx="2234108" cy="14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H="1">
            <a:off x="3132134" y="3283469"/>
            <a:ext cx="1591" cy="157470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 bwMode="auto">
          <a:xfrm flipH="1">
            <a:off x="1931494" y="4093091"/>
            <a:ext cx="2081" cy="15937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60"/>
          <p:cNvSpPr txBox="1">
            <a:spLocks noChangeArrowheads="1"/>
          </p:cNvSpPr>
          <p:nvPr/>
        </p:nvSpPr>
        <p:spPr bwMode="auto">
          <a:xfrm>
            <a:off x="2023565" y="3777083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28</a:t>
            </a:r>
          </a:p>
        </p:txBody>
      </p:sp>
      <p:sp>
        <p:nvSpPr>
          <p:cNvPr id="12" name="TextBox 162"/>
          <p:cNvSpPr txBox="1">
            <a:spLocks noChangeArrowheads="1"/>
          </p:cNvSpPr>
          <p:nvPr/>
        </p:nvSpPr>
        <p:spPr bwMode="auto">
          <a:xfrm>
            <a:off x="1652110" y="3794549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324350" y="2607192"/>
            <a:ext cx="4763" cy="17811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24375" y="2378592"/>
            <a:ext cx="3428505" cy="61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8"/>
          <p:cNvSpPr txBox="1">
            <a:spLocks noChangeArrowheads="1"/>
          </p:cNvSpPr>
          <p:nvPr/>
        </p:nvSpPr>
        <p:spPr bwMode="auto">
          <a:xfrm>
            <a:off x="2918917" y="2918245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50</a:t>
            </a: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6076950" y="1973684"/>
            <a:ext cx="7414" cy="170983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179"/>
          <p:cNvSpPr txBox="1">
            <a:spLocks noChangeArrowheads="1"/>
          </p:cNvSpPr>
          <p:nvPr/>
        </p:nvSpPr>
        <p:spPr bwMode="auto">
          <a:xfrm>
            <a:off x="5796136" y="1690012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126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72" name="Straight Connector 71"/>
          <p:cNvCxnSpPr/>
          <p:nvPr/>
        </p:nvCxnSpPr>
        <p:spPr bwMode="auto">
          <a:xfrm flipH="1">
            <a:off x="1379045" y="4331216"/>
            <a:ext cx="2080" cy="138896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V="1">
            <a:off x="1142505" y="5331341"/>
            <a:ext cx="976808" cy="62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1232992" y="4864615"/>
            <a:ext cx="2234108" cy="14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 bwMode="auto">
          <a:xfrm flipH="1">
            <a:off x="2174382" y="4097853"/>
            <a:ext cx="2081" cy="15937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179"/>
          <p:cNvSpPr txBox="1">
            <a:spLocks noChangeArrowheads="1"/>
          </p:cNvSpPr>
          <p:nvPr/>
        </p:nvSpPr>
        <p:spPr bwMode="auto">
          <a:xfrm>
            <a:off x="4138118" y="2251496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82</a:t>
            </a:r>
          </a:p>
        </p:txBody>
      </p:sp>
      <p:sp>
        <p:nvSpPr>
          <p:cNvPr id="88" name="TextBox 178"/>
          <p:cNvSpPr txBox="1">
            <a:spLocks noChangeArrowheads="1"/>
          </p:cNvSpPr>
          <p:nvPr/>
        </p:nvSpPr>
        <p:spPr bwMode="auto">
          <a:xfrm>
            <a:off x="2342655" y="3465933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50</a:t>
            </a:r>
          </a:p>
        </p:txBody>
      </p:sp>
      <p:sp>
        <p:nvSpPr>
          <p:cNvPr id="89" name="TextBox 160"/>
          <p:cNvSpPr txBox="1">
            <a:spLocks noChangeArrowheads="1"/>
          </p:cNvSpPr>
          <p:nvPr/>
        </p:nvSpPr>
        <p:spPr bwMode="auto">
          <a:xfrm>
            <a:off x="851990" y="4424783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28</a:t>
            </a:r>
          </a:p>
        </p:txBody>
      </p:sp>
      <p:sp>
        <p:nvSpPr>
          <p:cNvPr id="90" name="TextBox 162"/>
          <p:cNvSpPr txBox="1">
            <a:spLocks noChangeArrowheads="1"/>
          </p:cNvSpPr>
          <p:nvPr/>
        </p:nvSpPr>
        <p:spPr bwMode="auto">
          <a:xfrm>
            <a:off x="856772" y="4675610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20</a:t>
            </a:r>
          </a:p>
        </p:txBody>
      </p:sp>
      <p:sp>
        <p:nvSpPr>
          <p:cNvPr id="91" name="TextBox 162"/>
          <p:cNvSpPr txBox="1">
            <a:spLocks noChangeArrowheads="1"/>
          </p:cNvSpPr>
          <p:nvPr/>
        </p:nvSpPr>
        <p:spPr bwMode="auto">
          <a:xfrm>
            <a:off x="1228248" y="4027907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8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93" name="TextBox 162"/>
          <p:cNvSpPr txBox="1">
            <a:spLocks noChangeArrowheads="1"/>
          </p:cNvSpPr>
          <p:nvPr/>
        </p:nvSpPr>
        <p:spPr bwMode="auto">
          <a:xfrm>
            <a:off x="871063" y="5142333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8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8" name="TextBox 17"/>
          <p:cNvSpPr txBox="1">
            <a:spLocks noChangeArrowheads="1"/>
          </p:cNvSpPr>
          <p:nvPr/>
        </p:nvSpPr>
        <p:spPr bwMode="auto">
          <a:xfrm>
            <a:off x="409080" y="4171812"/>
            <a:ext cx="3310778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t(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Mg,p)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Wimmer, </a:t>
            </a:r>
            <a:r>
              <a:rPr lang="hu-H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PRL 2010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39 CuadroTexto"/>
          <p:cNvSpPr txBox="1"/>
          <p:nvPr/>
        </p:nvSpPr>
        <p:spPr>
          <a:xfrm>
            <a:off x="161280" y="5002445"/>
            <a:ext cx="4244765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</a:t>
            </a:r>
            <a:r>
              <a:rPr lang="es-ES" sz="16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nuclei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halos &amp; </a:t>
            </a:r>
            <a:r>
              <a:rPr lang="es-ES" sz="16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clusters</a:t>
            </a:r>
            <a:endParaRPr lang="es-ES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Li,p)</a:t>
            </a: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Li*;  </a:t>
            </a:r>
            <a:r>
              <a:rPr lang="es-ES" sz="1600" b="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Tengborn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PRC (2011) d(</a:t>
            </a: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Li,p)</a:t>
            </a: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lang="es-ES" sz="1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sz="1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Be,p)</a:t>
            </a: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 Johansen PRC (2013)</a:t>
            </a:r>
          </a:p>
          <a:p>
            <a:pPr eaLnBrk="1" hangingPunct="1">
              <a:defRPr/>
            </a:pP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Be+</a:t>
            </a:r>
            <a:r>
              <a:rPr lang="es-ES" sz="1600" b="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es-ES" sz="1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 Di Pietro PRL (2010)</a:t>
            </a:r>
          </a:p>
        </p:txBody>
      </p:sp>
      <p:sp>
        <p:nvSpPr>
          <p:cNvPr id="47" name="TextBox 17"/>
          <p:cNvSpPr txBox="1">
            <a:spLocks noChangeArrowheads="1"/>
          </p:cNvSpPr>
          <p:nvPr/>
        </p:nvSpPr>
        <p:spPr bwMode="auto">
          <a:xfrm>
            <a:off x="4176791" y="4107773"/>
            <a:ext cx="3074752" cy="6340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t(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Zn,p)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Zn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Hellgartner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t(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Ar,p)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Ar  </a:t>
            </a:r>
            <a:r>
              <a:rPr lang="fr-FR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Nowak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PRC(2016)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38 CuadroTexto"/>
          <p:cNvSpPr txBox="1">
            <a:spLocks noChangeArrowheads="1"/>
          </p:cNvSpPr>
          <p:nvPr/>
        </p:nvSpPr>
        <p:spPr bwMode="auto">
          <a:xfrm>
            <a:off x="30995" y="108687"/>
            <a:ext cx="82915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rgbClr val="429703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two-neutron</a:t>
            </a: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transfer </a:t>
            </a:r>
            <a:r>
              <a:rPr lang="es-E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es-E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single-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endParaRPr lang="es-ES" sz="2400" b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28700" lvl="1" eaLnBrk="1" hangingPunct="1">
              <a:buFont typeface="Arial" panose="020B0604020202020204" pitchFamily="34" charset="0"/>
              <a:buChar char="•"/>
            </a:pP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halo and 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cluster</a:t>
            </a:r>
            <a:r>
              <a:rPr lang="es-ES" sz="2400" b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400" b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s-ES" sz="2400" b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17"/>
          <p:cNvSpPr txBox="1">
            <a:spLocks noChangeArrowheads="1"/>
          </p:cNvSpPr>
          <p:nvPr/>
        </p:nvSpPr>
        <p:spPr bwMode="auto">
          <a:xfrm>
            <a:off x="244721" y="2671246"/>
            <a:ext cx="4004622" cy="929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Ni,p)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67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Ni Diriken PLB 2014, PRC 2016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t(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Ni,p)</a:t>
            </a:r>
            <a:r>
              <a:rPr lang="fr-FR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 68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Ni 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Elseviers</a:t>
            </a:r>
          </a:p>
          <a:p>
            <a:pPr>
              <a:spcBef>
                <a:spcPct val="20000"/>
              </a:spcBef>
              <a:defRPr/>
            </a:pP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d(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78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Zn,p)</a:t>
            </a:r>
            <a:r>
              <a:rPr lang="fr-FR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79</a:t>
            </a:r>
            <a:r>
              <a:rPr lang="fr-F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Zn Orlandi PLB2015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5038" y="585098"/>
            <a:ext cx="2809997" cy="2948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783771" y="6488668"/>
            <a:ext cx="553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NEED UP TO 10 MeV/u TO BE MORE SENSITIVE  </a:t>
            </a:r>
            <a:endParaRPr lang="nl-BE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435694"/>
            <a:ext cx="1532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308"/>
                </a:solidFill>
              </a:rPr>
              <a:t>R. Raabe</a:t>
            </a:r>
          </a:p>
          <a:p>
            <a:r>
              <a:rPr lang="en-US" sz="1600" dirty="0" smtClean="0">
                <a:solidFill>
                  <a:srgbClr val="000308"/>
                </a:solidFill>
              </a:rPr>
              <a:t>P. Van </a:t>
            </a:r>
            <a:r>
              <a:rPr lang="en-US" sz="1600" dirty="0" err="1" smtClean="0">
                <a:solidFill>
                  <a:srgbClr val="000308"/>
                </a:solidFill>
              </a:rPr>
              <a:t>Duppen</a:t>
            </a:r>
            <a:endParaRPr lang="en-US" sz="1600" dirty="0" smtClean="0">
              <a:solidFill>
                <a:srgbClr val="000308"/>
              </a:solidFill>
            </a:endParaRPr>
          </a:p>
          <a:p>
            <a:r>
              <a:rPr lang="en-US" sz="1600" dirty="0" smtClean="0">
                <a:solidFill>
                  <a:srgbClr val="000308"/>
                </a:solidFill>
              </a:rPr>
              <a:t>M. Huyse</a:t>
            </a:r>
          </a:p>
        </p:txBody>
      </p:sp>
    </p:spTree>
    <p:extLst>
      <p:ext uri="{BB962C8B-B14F-4D97-AF65-F5344CB8AC3E}">
        <p14:creationId xmlns:p14="http://schemas.microsoft.com/office/powerpoint/2010/main" val="261807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2010</a:t>
            </a:r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8DBC9-7A23-4A32-BC89-AB75A7E989AA}" type="slidenum">
              <a:rPr lang="nl-BE" smtClean="0"/>
              <a:pPr/>
              <a:t>23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/>
                </a:solidFill>
              </a:rPr>
              <a:t>Mark Huyse</a:t>
            </a:r>
            <a:endParaRPr lang="nl-BE" sz="1400" dirty="0">
              <a:solidFill>
                <a:schemeClr val="bg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250" y="340659"/>
            <a:ext cx="2992784" cy="974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7650" y="340659"/>
            <a:ext cx="990600" cy="97409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46105" y="1702038"/>
            <a:ext cx="8584250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The HIE-ISOLDE project concentrates on the construction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of a SC LINAC and associated infrastructure in order to upgrade the energy of the post-accelerated radioactive ion beams to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5.5 MeV/u in 2013 (2015-2016)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and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 MeV/u by 2015  (2017-2018)</a:t>
            </a:r>
            <a:endParaRPr lang="en-US" sz="2400" dirty="0">
              <a:solidFill>
                <a:schemeClr val="tx1">
                  <a:tint val="75000"/>
                </a:schemeClr>
              </a:solidFill>
              <a:latin typeface="+mn-lt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design study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for the intensity upgrade, also part of HIE-ISOLDE,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starts in 2011/2012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, and addresses the technical feasibility and cost estimate for operating the facility at 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10 kW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once LINAC4 and PS Booster are online.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28996" y="102637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our 2010 presentation:</a:t>
            </a:r>
            <a:endParaRPr lang="nl-BE" dirty="0"/>
          </a:p>
        </p:txBody>
      </p:sp>
      <p:sp>
        <p:nvSpPr>
          <p:cNvPr id="3" name="TextBox 2"/>
          <p:cNvSpPr txBox="1"/>
          <p:nvPr/>
        </p:nvSpPr>
        <p:spPr>
          <a:xfrm>
            <a:off x="1649338" y="3666147"/>
            <a:ext cx="6335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Staged approach – new building constructed during LS1 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79510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4" descr="Afbeeldingsresultaat voor logo HIE ISOL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 descr="Afbeeldingsresultaat voor logo HIE ISOL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Afbeeldingsresultaat voor logo HIE ISOL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Marcador de contenido 5" descr="hall+cryomodule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4" b="-3532"/>
          <a:stretch/>
        </p:blipFill>
        <p:spPr>
          <a:xfrm>
            <a:off x="400917" y="3494771"/>
            <a:ext cx="8375781" cy="2948172"/>
          </a:xfrm>
          <a:prstGeom prst="rect">
            <a:avLst/>
          </a:prstGeom>
        </p:spPr>
      </p:pic>
      <p:pic>
        <p:nvPicPr>
          <p:cNvPr id="10" name="Imagen 6" descr="Isolde_transport-2May201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30" y="521970"/>
            <a:ext cx="8368144" cy="3043853"/>
          </a:xfrm>
          <a:prstGeom prst="rect">
            <a:avLst/>
          </a:prstGeom>
        </p:spPr>
      </p:pic>
      <p:sp>
        <p:nvSpPr>
          <p:cNvPr id="11" name="CuadroTexto 8"/>
          <p:cNvSpPr txBox="1"/>
          <p:nvPr/>
        </p:nvSpPr>
        <p:spPr>
          <a:xfrm>
            <a:off x="364600" y="526096"/>
            <a:ext cx="3554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solidFill>
                  <a:schemeClr val="bg1"/>
                </a:solidFill>
              </a:rPr>
              <a:t>2nd of </a:t>
            </a:r>
            <a:r>
              <a:rPr lang="es-ES" sz="2800" b="1" dirty="0" err="1" smtClean="0">
                <a:solidFill>
                  <a:schemeClr val="bg1"/>
                </a:solidFill>
              </a:rPr>
              <a:t>May</a:t>
            </a:r>
            <a:r>
              <a:rPr lang="es-ES" sz="2800" b="1" dirty="0" smtClean="0">
                <a:solidFill>
                  <a:schemeClr val="bg1"/>
                </a:solidFill>
              </a:rPr>
              <a:t> 2015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12" name="CuadroTexto 2"/>
          <p:cNvSpPr txBox="1"/>
          <p:nvPr/>
        </p:nvSpPr>
        <p:spPr>
          <a:xfrm>
            <a:off x="4667250" y="3269734"/>
            <a:ext cx="111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0.5 km/h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3" name="Rechthoek 6"/>
          <p:cNvSpPr/>
          <p:nvPr/>
        </p:nvSpPr>
        <p:spPr>
          <a:xfrm>
            <a:off x="0" y="0"/>
            <a:ext cx="9144000" cy="46482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First </a:t>
            </a:r>
            <a:r>
              <a:rPr lang="en-US" sz="2400" dirty="0" err="1"/>
              <a:t>Cryomodule</a:t>
            </a:r>
            <a:r>
              <a:rPr lang="en-US" sz="2400" dirty="0"/>
              <a:t> </a:t>
            </a:r>
            <a:r>
              <a:rPr lang="en-US" sz="2400" dirty="0" smtClean="0"/>
              <a:t>spring 2015: from 3 to 4.3 </a:t>
            </a:r>
            <a:r>
              <a:rPr lang="en-US" sz="2400" dirty="0"/>
              <a:t>MeV/u</a:t>
            </a:r>
            <a:endParaRPr lang="en-GB" sz="11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4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4" descr="Afbeeldingsresultaat voor logo HIE ISOL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 descr="Afbeeldingsresultaat voor logo HIE ISOL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Afbeeldingsresultaat voor logo HIE ISOL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777" y="829236"/>
            <a:ext cx="853493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6016" y="963706"/>
            <a:ext cx="4579012" cy="294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590800" y="1981200"/>
            <a:ext cx="13821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baseline="30000" dirty="0" smtClean="0"/>
              <a:t>196</a:t>
            </a:r>
            <a:r>
              <a:rPr lang="en-GB" sz="1600" b="1" dirty="0" smtClean="0"/>
              <a:t>Pt 2</a:t>
            </a:r>
            <a:r>
              <a:rPr lang="en-GB" sz="1600" b="1" baseline="30000" dirty="0" smtClean="0"/>
              <a:t>+</a:t>
            </a:r>
            <a:r>
              <a:rPr lang="en-GB" sz="1600" b="1" dirty="0" smtClean="0"/>
              <a:t> → 0</a:t>
            </a:r>
            <a:r>
              <a:rPr lang="en-GB" sz="1600" b="1" baseline="30000" dirty="0" smtClean="0"/>
              <a:t>+</a:t>
            </a:r>
            <a:endParaRPr lang="en-GB" sz="1600" b="1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1505391" y="3733800"/>
            <a:ext cx="1191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baseline="30000" dirty="0" smtClean="0"/>
              <a:t>74</a:t>
            </a:r>
            <a:r>
              <a:rPr lang="en-GB" sz="1600" b="1" dirty="0" smtClean="0"/>
              <a:t>Ga Cont.</a:t>
            </a:r>
            <a:endParaRPr lang="en-GB" sz="1600" b="1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9536" y="4216485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baseline="30000" dirty="0" smtClean="0"/>
              <a:t>74</a:t>
            </a:r>
            <a:r>
              <a:rPr lang="en-GB" sz="1600" b="1" dirty="0" smtClean="0"/>
              <a:t>Zn 2</a:t>
            </a:r>
            <a:r>
              <a:rPr lang="en-GB" sz="1600" b="1" baseline="30000" dirty="0" smtClean="0"/>
              <a:t>+</a:t>
            </a:r>
            <a:r>
              <a:rPr lang="en-GB" sz="1600" b="1" dirty="0" smtClean="0"/>
              <a:t> → 0</a:t>
            </a:r>
            <a:r>
              <a:rPr lang="en-GB" sz="1600" b="1" baseline="30000" dirty="0" smtClean="0"/>
              <a:t>+</a:t>
            </a:r>
            <a:endParaRPr lang="en-GB" sz="1600" b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5669968" y="5054685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baseline="30000" dirty="0" smtClean="0"/>
              <a:t>74</a:t>
            </a:r>
            <a:r>
              <a:rPr lang="en-GB" sz="1600" b="1" dirty="0" smtClean="0"/>
              <a:t>Zn 4</a:t>
            </a:r>
            <a:r>
              <a:rPr lang="en-GB" sz="1600" b="1" baseline="30000" dirty="0" smtClean="0"/>
              <a:t>+</a:t>
            </a:r>
            <a:r>
              <a:rPr lang="en-GB" sz="1600" b="1" dirty="0" smtClean="0"/>
              <a:t> → 2</a:t>
            </a:r>
            <a:r>
              <a:rPr lang="en-GB" sz="1600" b="1" baseline="30000" dirty="0" smtClean="0"/>
              <a:t>+</a:t>
            </a:r>
            <a:endParaRPr lang="en-GB" sz="1600" b="1" baseline="30000" dirty="0"/>
          </a:p>
        </p:txBody>
      </p:sp>
      <p:sp>
        <p:nvSpPr>
          <p:cNvPr id="14" name="TextBox 13"/>
          <p:cNvSpPr txBox="1"/>
          <p:nvPr/>
        </p:nvSpPr>
        <p:spPr>
          <a:xfrm>
            <a:off x="4785312" y="1718846"/>
            <a:ext cx="13516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baseline="30000" dirty="0" smtClean="0"/>
              <a:t>74</a:t>
            </a:r>
            <a:r>
              <a:rPr lang="en-GB" sz="1600" b="1" dirty="0" smtClean="0"/>
              <a:t>Zn 4</a:t>
            </a:r>
            <a:r>
              <a:rPr lang="en-GB" sz="1600" b="1" baseline="30000" dirty="0" smtClean="0"/>
              <a:t>+</a:t>
            </a:r>
            <a:r>
              <a:rPr lang="en-GB" sz="1600" b="1" dirty="0" smtClean="0"/>
              <a:t> → 2</a:t>
            </a:r>
            <a:r>
              <a:rPr lang="en-GB" sz="1600" b="1" baseline="30000" dirty="0" smtClean="0"/>
              <a:t>+</a:t>
            </a:r>
            <a:endParaRPr lang="en-GB" sz="1600" b="1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1697570" y="1091609"/>
            <a:ext cx="2004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smtClean="0"/>
              <a:t>4.0 </a:t>
            </a:r>
            <a:r>
              <a:rPr lang="es-ES" sz="1600" dirty="0" err="1" smtClean="0"/>
              <a:t>MeV</a:t>
            </a:r>
            <a:r>
              <a:rPr lang="es-ES" sz="1600" dirty="0" smtClean="0"/>
              <a:t>/u (~ 5 </a:t>
            </a:r>
            <a:r>
              <a:rPr lang="es-ES" sz="1600" dirty="0" err="1" smtClean="0"/>
              <a:t>hours</a:t>
            </a:r>
            <a:r>
              <a:rPr lang="es-ES" sz="1600" dirty="0" smtClean="0"/>
              <a:t>)</a:t>
            </a:r>
            <a:endParaRPr lang="en-GB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698958" y="1430163"/>
            <a:ext cx="2108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smtClean="0"/>
              <a:t>2.8 </a:t>
            </a:r>
            <a:r>
              <a:rPr lang="es-ES" sz="1600" dirty="0" err="1" smtClean="0"/>
              <a:t>MeV</a:t>
            </a:r>
            <a:r>
              <a:rPr lang="es-ES" sz="1600" dirty="0" smtClean="0"/>
              <a:t>/u (~ 16 </a:t>
            </a:r>
            <a:r>
              <a:rPr lang="es-ES" sz="1600" dirty="0" err="1" smtClean="0"/>
              <a:t>hours</a:t>
            </a:r>
            <a:r>
              <a:rPr lang="es-ES" sz="1600" dirty="0" smtClean="0"/>
              <a:t>)</a:t>
            </a:r>
            <a:endParaRPr lang="en-GB" sz="16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95400" y="1260886"/>
            <a:ext cx="40217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90920" y="1599440"/>
            <a:ext cx="4021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343400" y="990600"/>
            <a:ext cx="431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baseline="30000" dirty="0" smtClean="0"/>
              <a:t>74</a:t>
            </a:r>
            <a:r>
              <a:rPr lang="en-US" b="1" dirty="0" smtClean="0"/>
              <a:t>Zn on </a:t>
            </a:r>
            <a:r>
              <a:rPr lang="en-US" b="1" baseline="30000" dirty="0" smtClean="0"/>
              <a:t>196</a:t>
            </a:r>
            <a:r>
              <a:rPr lang="en-US" b="1" dirty="0" smtClean="0"/>
              <a:t>Pt at two different energies</a:t>
            </a:r>
            <a:endParaRPr lang="en-US" b="1" dirty="0"/>
          </a:p>
        </p:txBody>
      </p:sp>
      <p:sp>
        <p:nvSpPr>
          <p:cNvPr id="26" name="Rechthoek 6"/>
          <p:cNvSpPr/>
          <p:nvPr/>
        </p:nvSpPr>
        <p:spPr>
          <a:xfrm>
            <a:off x="-435835" y="0"/>
            <a:ext cx="9144000" cy="4648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First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Coulex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 at HIE ISOLDE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2015</a:t>
            </a:r>
            <a:endParaRPr lang="en-GB" sz="11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19270" y="492252"/>
            <a:ext cx="3342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74</a:t>
            </a:r>
            <a:r>
              <a:rPr lang="en-US" dirty="0" smtClean="0"/>
              <a:t>Zn(10</a:t>
            </a:r>
            <a:r>
              <a:rPr lang="en-US" baseline="30000" dirty="0" smtClean="0"/>
              <a:t>6</a:t>
            </a:r>
            <a:r>
              <a:rPr lang="en-US" dirty="0" smtClean="0"/>
              <a:t> </a:t>
            </a:r>
            <a:r>
              <a:rPr lang="en-US" dirty="0" err="1" smtClean="0"/>
              <a:t>pps</a:t>
            </a:r>
            <a:r>
              <a:rPr lang="en-US" dirty="0" smtClean="0"/>
              <a:t>, 4 MeV/u) + </a:t>
            </a:r>
            <a:r>
              <a:rPr lang="en-US" baseline="30000" dirty="0" smtClean="0"/>
              <a:t>196</a:t>
            </a:r>
            <a:r>
              <a:rPr lang="en-US" dirty="0" smtClean="0"/>
              <a:t>Pt</a:t>
            </a:r>
            <a:endParaRPr lang="nl-BE" dirty="0"/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5747657" y="3536302"/>
            <a:ext cx="335902" cy="14275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541929" y="6488668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Experiment proposed by KU Leuven team</a:t>
            </a:r>
            <a:endParaRPr lang="nl-BE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7019365" y="2447365"/>
            <a:ext cx="842682" cy="8964"/>
          </a:xfrm>
          <a:prstGeom prst="line">
            <a:avLst/>
          </a:prstGeom>
          <a:ln>
            <a:solidFill>
              <a:srgbClr val="19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001436" y="1990165"/>
            <a:ext cx="842682" cy="8964"/>
          </a:xfrm>
          <a:prstGeom prst="line">
            <a:avLst/>
          </a:prstGeom>
          <a:ln>
            <a:solidFill>
              <a:srgbClr val="19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983506" y="1416424"/>
            <a:ext cx="842682" cy="8964"/>
          </a:xfrm>
          <a:prstGeom prst="line">
            <a:avLst/>
          </a:prstGeom>
          <a:ln>
            <a:solidFill>
              <a:srgbClr val="1907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799294" y="2250141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</a:t>
            </a:r>
            <a:r>
              <a:rPr lang="en-US" sz="1400" baseline="30000" dirty="0" smtClean="0"/>
              <a:t>+</a:t>
            </a:r>
            <a:endParaRPr lang="nl-BE" sz="1400" baseline="30000" dirty="0"/>
          </a:p>
        </p:txBody>
      </p:sp>
      <p:sp>
        <p:nvSpPr>
          <p:cNvPr id="32" name="TextBox 31"/>
          <p:cNvSpPr txBox="1"/>
          <p:nvPr/>
        </p:nvSpPr>
        <p:spPr>
          <a:xfrm>
            <a:off x="7790330" y="1828800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baseline="30000" dirty="0" smtClean="0"/>
              <a:t>+</a:t>
            </a:r>
            <a:endParaRPr lang="nl-BE" sz="14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7772400" y="1255058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</a:t>
            </a:r>
            <a:r>
              <a:rPr lang="en-US" sz="1400" baseline="30000" dirty="0" smtClean="0"/>
              <a:t>+</a:t>
            </a:r>
            <a:endParaRPr lang="nl-BE" sz="1400" baseline="30000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440706" y="1416424"/>
            <a:ext cx="17929" cy="573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7593106" y="1999129"/>
            <a:ext cx="8965" cy="466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72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61364" y="6515100"/>
            <a:ext cx="7000875" cy="3429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Andreas Illana Sison (KU Leuven) et al. to be published</a:t>
            </a:r>
            <a:endParaRPr lang="nl-BE" sz="16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380" y="1516247"/>
            <a:ext cx="5598682" cy="370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66668" y="1576465"/>
            <a:ext cx="6215854" cy="3604117"/>
            <a:chOff x="317838" y="662632"/>
            <a:chExt cx="6215854" cy="3604117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38" y="662632"/>
              <a:ext cx="5463499" cy="3604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547251" y="1529834"/>
              <a:ext cx="1986441" cy="338554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0000FF"/>
                  </a:solidFill>
                </a:rPr>
                <a:t>HIE ISOLDE (2015)</a:t>
              </a:r>
              <a:endParaRPr lang="nl-BE" sz="1600" dirty="0">
                <a:solidFill>
                  <a:srgbClr val="0000FF"/>
                </a:solidFill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H="1">
              <a:off x="4377793" y="1868388"/>
              <a:ext cx="338916" cy="16124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680545" y="5321182"/>
            <a:ext cx="38105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Louchart</a:t>
            </a:r>
            <a:r>
              <a:rPr lang="en-US" sz="1600" dirty="0" smtClean="0">
                <a:solidFill>
                  <a:srgbClr val="FF0000"/>
                </a:solidFill>
              </a:rPr>
              <a:t> PRC 2013 (decay AGATA)</a:t>
            </a:r>
          </a:p>
          <a:p>
            <a:r>
              <a:rPr lang="nl-BE" sz="1600" dirty="0" smtClean="0">
                <a:solidFill>
                  <a:srgbClr val="000308"/>
                </a:solidFill>
              </a:rPr>
              <a:t>Van De Walle PRL 2007 (REX-ISOLDE)</a:t>
            </a:r>
          </a:p>
          <a:p>
            <a:endParaRPr lang="nl-BE" sz="16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902766" y="4855527"/>
            <a:ext cx="771365" cy="866098"/>
            <a:chOff x="4894220" y="4557252"/>
            <a:chExt cx="771365" cy="866098"/>
          </a:xfrm>
        </p:grpSpPr>
        <p:sp>
          <p:nvSpPr>
            <p:cNvPr id="7" name="TextBox 6"/>
            <p:cNvSpPr txBox="1"/>
            <p:nvPr/>
          </p:nvSpPr>
          <p:spPr>
            <a:xfrm>
              <a:off x="4894220" y="4961685"/>
              <a:ext cx="7713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aseline="30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74</a:t>
              </a:r>
              <a:r>
                <a:rPr lang="en-US" sz="2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Zn</a:t>
              </a:r>
              <a:endParaRPr lang="nl-B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279902" y="4557252"/>
              <a:ext cx="0" cy="35840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xtBox 56"/>
          <p:cNvSpPr txBox="1"/>
          <p:nvPr/>
        </p:nvSpPr>
        <p:spPr>
          <a:xfrm>
            <a:off x="5613748" y="5290243"/>
            <a:ext cx="381059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Louchart</a:t>
            </a:r>
            <a:r>
              <a:rPr lang="en-US" sz="1600" dirty="0" smtClean="0">
                <a:solidFill>
                  <a:srgbClr val="FF0000"/>
                </a:solidFill>
              </a:rPr>
              <a:t> PRC 2013 (AGATA)</a:t>
            </a:r>
          </a:p>
          <a:p>
            <a:r>
              <a:rPr lang="nl-BE" sz="1600" dirty="0" smtClean="0">
                <a:solidFill>
                  <a:srgbClr val="000308"/>
                </a:solidFill>
              </a:rPr>
              <a:t>Van De Walle PRL 2007 (REX-ISOLDE)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57764" y="669338"/>
            <a:ext cx="63818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Transition probability between excited states in Zn isotopes</a:t>
            </a:r>
          </a:p>
          <a:p>
            <a:r>
              <a:rPr lang="en-US" dirty="0" smtClean="0"/>
              <a:t>	</a:t>
            </a:r>
            <a:r>
              <a:rPr lang="en-US" dirty="0" smtClean="0">
                <a:sym typeface="Wingdings" panose="05000000000000000000" pitchFamily="2" charset="2"/>
              </a:rPr>
              <a:t> probing single-particle versus collective behavior</a:t>
            </a:r>
          </a:p>
          <a:p>
            <a:r>
              <a:rPr lang="en-US" dirty="0">
                <a:sym typeface="Wingdings" panose="05000000000000000000" pitchFamily="2" charset="2"/>
              </a:rPr>
              <a:t>	</a:t>
            </a:r>
            <a:r>
              <a:rPr lang="en-US" dirty="0" smtClean="0">
                <a:sym typeface="Wingdings" panose="05000000000000000000" pitchFamily="2" charset="2"/>
              </a:rPr>
              <a:t> probing onset of deformation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24851" y="5295377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Conflicting data for </a:t>
            </a:r>
            <a:endParaRPr lang="nl-BE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912229"/>
              </p:ext>
            </p:extLst>
          </p:nvPr>
        </p:nvGraphicFramePr>
        <p:xfrm>
          <a:off x="516040" y="165769"/>
          <a:ext cx="8234705" cy="371475"/>
        </p:xfrm>
        <a:graphic>
          <a:graphicData uri="http://schemas.openxmlformats.org/drawingml/2006/table">
            <a:tbl>
              <a:tblPr/>
              <a:tblGrid>
                <a:gridCol w="433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3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3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3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3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48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317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333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3332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05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764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3323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33324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3175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3332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33324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3488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3332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3332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62</a:t>
                      </a:r>
                      <a:endParaRPr kumimoji="0" lang="sr-Latn-CS" altLang="zh-CN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63</a:t>
                      </a:r>
                      <a:endParaRPr kumimoji="0" lang="sr-Latn-CS" altLang="zh-CN" sz="16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ea typeface="宋体" pitchFamily="2" charset="-122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64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65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66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67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68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69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70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71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72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73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74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75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76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77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78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79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575"/>
                        </a:spcBef>
                        <a:buSzPct val="110000"/>
                        <a:buFont typeface="Arial" pitchFamily="34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宋体" pitchFamily="2" charset="-122"/>
                          <a:cs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ts val="575"/>
                        </a:spcBef>
                        <a:buSzPct val="75000"/>
                        <a:buFont typeface="Courier New" pitchFamily="49" charset="0"/>
                        <a:defRPr kumimoji="1" sz="20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kumimoji="1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ts val="375"/>
                        </a:spcBef>
                        <a:buSzPct val="80000"/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ts val="375"/>
                        </a:spcBef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ts val="375"/>
                        </a:spcBef>
                        <a:spcAft>
                          <a:spcPct val="0"/>
                        </a:spcAft>
                        <a:buFont typeface="Arial" pitchFamily="34" charset="0"/>
                        <a:defRPr kumimoji="1" sz="1400">
                          <a:solidFill>
                            <a:srgbClr val="00407A"/>
                          </a:solidFill>
                          <a:latin typeface="Arial" pitchFamily="34" charset="0"/>
                          <a:ea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C2C2C"/>
                          </a:solidFill>
                          <a:effectLst/>
                          <a:latin typeface="Arial" pitchFamily="34" charset="0"/>
                          <a:ea typeface="宋体" pitchFamily="2" charset="-122"/>
                          <a:cs typeface="Arial" pitchFamily="34" charset="0"/>
                        </a:rPr>
                        <a:t>80</a:t>
                      </a:r>
                      <a:endParaRPr kumimoji="0" lang="sr-Latn-CS" altLang="zh-CN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C2C2C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0" marR="914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TextBox 99"/>
          <p:cNvSpPr txBox="1">
            <a:spLocks noChangeArrowheads="1"/>
          </p:cNvSpPr>
          <p:nvPr/>
        </p:nvSpPr>
        <p:spPr bwMode="auto">
          <a:xfrm>
            <a:off x="59821" y="128550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575"/>
              </a:spcBef>
              <a:buSzPct val="110000"/>
              <a:buFont typeface="Arial" charset="0"/>
              <a:buChar char="•"/>
              <a:defRPr kumimoji="1" sz="2400">
                <a:solidFill>
                  <a:srgbClr val="00407A"/>
                </a:solidFill>
                <a:latin typeface="Arial" charset="0"/>
                <a:ea typeface="宋体" charset="-122"/>
                <a:cs typeface="Arial" charset="0"/>
              </a:defRPr>
            </a:lvl1pPr>
            <a:lvl2pPr marL="742950" indent="-285750">
              <a:spcBef>
                <a:spcPts val="575"/>
              </a:spcBef>
              <a:buSzPct val="75000"/>
              <a:buFont typeface="Courier New" charset="0"/>
              <a:buChar char="o"/>
              <a:defRPr kumimoji="1" sz="24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kumimoji="1" sz="20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ts val="375"/>
              </a:spcBef>
              <a:buSzPct val="80000"/>
              <a:buFont typeface="Arial" charset="0"/>
              <a:buChar char="•"/>
              <a:defRPr kumimoji="1" sz="16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ts val="375"/>
              </a:spcBef>
              <a:buFont typeface="Arial" charset="0"/>
              <a:buChar char="-"/>
              <a:defRPr kumimoji="1" sz="16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kumimoji="1" sz="16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kumimoji="1" sz="16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kumimoji="1" sz="16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ts val="375"/>
              </a:spcBef>
              <a:spcAft>
                <a:spcPct val="0"/>
              </a:spcAft>
              <a:buFont typeface="Arial" charset="0"/>
              <a:buChar char="-"/>
              <a:defRPr kumimoji="1" sz="1600">
                <a:solidFill>
                  <a:srgbClr val="00407A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r>
              <a:rPr kumimoji="0" lang="en-US" altLang="zh-CN" sz="1800" b="1" i="1" dirty="0" smtClean="0">
                <a:solidFill>
                  <a:srgbClr val="2C2C2C"/>
                </a:solidFill>
              </a:rPr>
              <a:t>Zn</a:t>
            </a:r>
            <a:endParaRPr kumimoji="0" lang="x-none" altLang="zh-CN" sz="1800" b="1" dirty="0">
              <a:solidFill>
                <a:srgbClr val="2C2C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7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4" descr="Afbeeldingsresultaat voor logo HIE ISOL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 descr="Afbeeldingsresultaat voor logo HIE ISOL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Afbeeldingsresultaat voor logo HIE ISOL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hthoek 6"/>
          <p:cNvSpPr/>
          <p:nvPr/>
        </p:nvSpPr>
        <p:spPr>
          <a:xfrm>
            <a:off x="341832" y="127355"/>
            <a:ext cx="8468882" cy="46482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Spring/summer 2016</a:t>
            </a:r>
            <a:r>
              <a:rPr lang="en-US" sz="2400" dirty="0"/>
              <a:t>: </a:t>
            </a:r>
            <a:r>
              <a:rPr lang="en-US" sz="2400" dirty="0" smtClean="0"/>
              <a:t>installation one more </a:t>
            </a:r>
            <a:r>
              <a:rPr lang="en-US" sz="2400" dirty="0" err="1" smtClean="0"/>
              <a:t>Cryomodule</a:t>
            </a:r>
            <a:endParaRPr lang="en-GB" sz="11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29" y="1196752"/>
            <a:ext cx="8320350" cy="46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16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372614" y="-498147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Radioactive beams @ 5.5 MeV/u for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Coulex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Transfer</a:t>
            </a:r>
            <a:endParaRPr lang="es-E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Marcador de pie de página 3"/>
          <p:cNvSpPr txBox="1">
            <a:spLocks/>
          </p:cNvSpPr>
          <p:nvPr/>
        </p:nvSpPr>
        <p:spPr>
          <a:xfrm>
            <a:off x="3787913" y="6400800"/>
            <a:ext cx="1888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tint val="7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mgb@cern.ch</a:t>
            </a:r>
            <a:endParaRPr lang="en-US" dirty="0"/>
          </a:p>
        </p:txBody>
      </p:sp>
      <p:sp>
        <p:nvSpPr>
          <p:cNvPr id="7" name="Elipse 2"/>
          <p:cNvSpPr/>
          <p:nvPr/>
        </p:nvSpPr>
        <p:spPr>
          <a:xfrm>
            <a:off x="2627777" y="5123311"/>
            <a:ext cx="360047" cy="216039"/>
          </a:xfrm>
          <a:prstGeom prst="ellipse">
            <a:avLst/>
          </a:prstGeom>
          <a:noFill/>
          <a:ln w="57150" cmpd="sng">
            <a:solidFill>
              <a:srgbClr val="FFFC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3878560" y="6428358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E4B40A-67BA-4787-801A-16EE65008C21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52736"/>
            <a:ext cx="8720137" cy="590465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82273" y="971734"/>
            <a:ext cx="7370233" cy="133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000"/>
              </a:spcBef>
            </a:pPr>
            <a:r>
              <a:rPr lang="en-US" dirty="0" smtClean="0">
                <a:solidFill>
                  <a:srgbClr val="800000"/>
                </a:solidFill>
              </a:rPr>
              <a:t>First radioactive beams on </a:t>
            </a:r>
            <a:r>
              <a:rPr lang="en-US" sz="2000" b="1" dirty="0" smtClean="0">
                <a:solidFill>
                  <a:srgbClr val="800000"/>
                </a:solidFill>
              </a:rPr>
              <a:t>9 September 2016 Sn-110</a:t>
            </a:r>
          </a:p>
          <a:p>
            <a:pPr>
              <a:spcBef>
                <a:spcPts val="1000"/>
              </a:spcBef>
            </a:pPr>
            <a:r>
              <a:rPr lang="en-US" dirty="0" smtClean="0">
                <a:solidFill>
                  <a:srgbClr val="800000"/>
                </a:solidFill>
              </a:rPr>
              <a:t>Experiments fall 2016:</a:t>
            </a:r>
          </a:p>
          <a:p>
            <a:pPr lvl="1">
              <a:spcBef>
                <a:spcPts val="1000"/>
              </a:spcBef>
            </a:pPr>
            <a:r>
              <a:rPr lang="en-US" dirty="0" smtClean="0">
                <a:solidFill>
                  <a:srgbClr val="800000"/>
                </a:solidFill>
              </a:rPr>
              <a:t>Coulomb excitation of </a:t>
            </a:r>
            <a:r>
              <a:rPr lang="en-US" baseline="30000" dirty="0" smtClean="0">
                <a:solidFill>
                  <a:srgbClr val="800000"/>
                </a:solidFill>
              </a:rPr>
              <a:t>110</a:t>
            </a:r>
            <a:r>
              <a:rPr lang="en-US" dirty="0" smtClean="0">
                <a:solidFill>
                  <a:srgbClr val="800000"/>
                </a:solidFill>
              </a:rPr>
              <a:t>Sn, </a:t>
            </a:r>
            <a:r>
              <a:rPr lang="en-US" baseline="30000" dirty="0" smtClean="0">
                <a:solidFill>
                  <a:srgbClr val="800000"/>
                </a:solidFill>
              </a:rPr>
              <a:t>142</a:t>
            </a:r>
            <a:r>
              <a:rPr lang="en-US" dirty="0" smtClean="0">
                <a:solidFill>
                  <a:srgbClr val="800000"/>
                </a:solidFill>
              </a:rPr>
              <a:t>Xe, </a:t>
            </a:r>
            <a:r>
              <a:rPr lang="en-US" baseline="30000" dirty="0" smtClean="0">
                <a:solidFill>
                  <a:srgbClr val="800000"/>
                </a:solidFill>
              </a:rPr>
              <a:t>132</a:t>
            </a:r>
            <a:r>
              <a:rPr lang="en-US" dirty="0" smtClean="0">
                <a:solidFill>
                  <a:srgbClr val="800000"/>
                </a:solidFill>
              </a:rPr>
              <a:t>Sn, </a:t>
            </a:r>
          </a:p>
          <a:p>
            <a:pPr lvl="1">
              <a:spcBef>
                <a:spcPts val="1000"/>
              </a:spcBef>
            </a:pPr>
            <a:r>
              <a:rPr lang="en-US" dirty="0" smtClean="0">
                <a:solidFill>
                  <a:srgbClr val="800000"/>
                </a:solidFill>
              </a:rPr>
              <a:t>Transfer reaction with </a:t>
            </a:r>
            <a:r>
              <a:rPr lang="en-US" baseline="30000" dirty="0" smtClean="0">
                <a:solidFill>
                  <a:srgbClr val="800000"/>
                </a:solidFill>
              </a:rPr>
              <a:t>9</a:t>
            </a:r>
            <a:r>
              <a:rPr lang="en-US" dirty="0" smtClean="0">
                <a:solidFill>
                  <a:srgbClr val="800000"/>
                </a:solidFill>
              </a:rPr>
              <a:t>Li beam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  <a:p>
            <a:pPr lvl="1"/>
            <a:endParaRPr lang="en-US" sz="1800" dirty="0" smtClean="0">
              <a:solidFill>
                <a:srgbClr val="0000FF"/>
              </a:solidFill>
            </a:endParaRPr>
          </a:p>
        </p:txBody>
      </p:sp>
      <p:sp>
        <p:nvSpPr>
          <p:cNvPr id="13" name="TextBox 16"/>
          <p:cNvSpPr txBox="1"/>
          <p:nvPr/>
        </p:nvSpPr>
        <p:spPr>
          <a:xfrm>
            <a:off x="7561599" y="2676097"/>
            <a:ext cx="138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MINIBALL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Coulex</a:t>
            </a:r>
            <a:endParaRPr lang="en-US" dirty="0"/>
          </a:p>
        </p:txBody>
      </p:sp>
      <p:sp>
        <p:nvSpPr>
          <p:cNvPr id="16" name="Elipse 2"/>
          <p:cNvSpPr/>
          <p:nvPr/>
        </p:nvSpPr>
        <p:spPr>
          <a:xfrm>
            <a:off x="3203848" y="4217392"/>
            <a:ext cx="360047" cy="216039"/>
          </a:xfrm>
          <a:prstGeom prst="ellipse">
            <a:avLst/>
          </a:prstGeom>
          <a:noFill/>
          <a:ln w="57150" cmpd="sng">
            <a:solidFill>
              <a:srgbClr val="FFFC4C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Elipse 2"/>
          <p:cNvSpPr/>
          <p:nvPr/>
        </p:nvSpPr>
        <p:spPr>
          <a:xfrm>
            <a:off x="4253715" y="4261772"/>
            <a:ext cx="360047" cy="216039"/>
          </a:xfrm>
          <a:prstGeom prst="ellipse">
            <a:avLst/>
          </a:prstGeom>
          <a:noFill/>
          <a:ln w="57150" cmpd="sng">
            <a:solidFill>
              <a:srgbClr val="FFFC4C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Elipse 2"/>
          <p:cNvSpPr/>
          <p:nvPr/>
        </p:nvSpPr>
        <p:spPr>
          <a:xfrm>
            <a:off x="4647621" y="3981317"/>
            <a:ext cx="360047" cy="216039"/>
          </a:xfrm>
          <a:prstGeom prst="ellipse">
            <a:avLst/>
          </a:prstGeom>
          <a:noFill/>
          <a:ln w="57150" cmpd="sng">
            <a:solidFill>
              <a:srgbClr val="FFFC4C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Elipse 2"/>
          <p:cNvSpPr/>
          <p:nvPr/>
        </p:nvSpPr>
        <p:spPr>
          <a:xfrm>
            <a:off x="917338" y="6366786"/>
            <a:ext cx="360047" cy="216039"/>
          </a:xfrm>
          <a:prstGeom prst="ellipse">
            <a:avLst/>
          </a:prstGeom>
          <a:noFill/>
          <a:ln w="57150" cmpd="sng">
            <a:solidFill>
              <a:srgbClr val="0000FF"/>
            </a:solidFill>
          </a:ln>
          <a:effectLst>
            <a:glow>
              <a:schemeClr val="accent1">
                <a:tint val="30000"/>
                <a:shade val="95000"/>
                <a:satMod val="30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Rounded Rectangle 34"/>
          <p:cNvSpPr/>
          <p:nvPr/>
        </p:nvSpPr>
        <p:spPr>
          <a:xfrm>
            <a:off x="0" y="2810061"/>
            <a:ext cx="5184576" cy="2575451"/>
          </a:xfrm>
          <a:prstGeom prst="roundRect">
            <a:avLst>
              <a:gd name="adj" fmla="val 9061"/>
            </a:avLst>
          </a:prstGeom>
          <a:solidFill>
            <a:schemeClr val="bg1"/>
          </a:solidFill>
          <a:ln w="38100">
            <a:noFill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2714307" y="3235942"/>
            <a:ext cx="245589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T-REX for particle detection 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Calibri" pitchFamily="34" charset="0"/>
              </a:rPr>
              <a:t>8 DE-</a:t>
            </a:r>
            <a:r>
              <a:rPr lang="en-US" sz="1200" dirty="0" err="1" smtClean="0">
                <a:latin typeface="Calibri" pitchFamily="34" charset="0"/>
              </a:rPr>
              <a:t>E</a:t>
            </a:r>
            <a:r>
              <a:rPr lang="en-US" sz="1200" baseline="-25000" dirty="0" err="1" smtClean="0">
                <a:latin typeface="Calibri" pitchFamily="34" charset="0"/>
              </a:rPr>
              <a:t>rest</a:t>
            </a:r>
            <a:r>
              <a:rPr lang="en-US" sz="1200" dirty="0" smtClean="0">
                <a:latin typeface="Calibri" pitchFamily="34" charset="0"/>
              </a:rPr>
              <a:t> Barrel det.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Calibri" pitchFamily="34" charset="0"/>
              </a:rPr>
              <a:t> 1 DE-</a:t>
            </a:r>
            <a:r>
              <a:rPr lang="en-US" sz="1200" dirty="0" err="1" smtClean="0">
                <a:latin typeface="Calibri" pitchFamily="34" charset="0"/>
              </a:rPr>
              <a:t>E</a:t>
            </a:r>
            <a:r>
              <a:rPr lang="en-US" sz="1200" baseline="-25000" dirty="0" err="1" smtClean="0">
                <a:latin typeface="Calibri" pitchFamily="34" charset="0"/>
              </a:rPr>
              <a:t>rest</a:t>
            </a:r>
            <a:r>
              <a:rPr lang="en-US" sz="1200" dirty="0" smtClean="0">
                <a:latin typeface="Calibri" pitchFamily="34" charset="0"/>
              </a:rPr>
              <a:t> CD detectors</a:t>
            </a:r>
          </a:p>
          <a:p>
            <a:pPr>
              <a:buFont typeface="Arial" pitchFamily="34" charset="0"/>
              <a:buChar char="•"/>
            </a:pPr>
            <a:endParaRPr lang="en-US" sz="1400" dirty="0" smtClean="0">
              <a:latin typeface="Calibri" pitchFamily="34" charset="0"/>
              <a:sym typeface="Symbol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4" cstate="print"/>
          <a:srcRect r="49955"/>
          <a:stretch>
            <a:fillRect/>
          </a:stretch>
        </p:blipFill>
        <p:spPr bwMode="auto">
          <a:xfrm>
            <a:off x="72008" y="2826899"/>
            <a:ext cx="2532407" cy="235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2731400" y="408785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MINIBALL for gamma detection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Calibri" pitchFamily="34" charset="0"/>
              </a:rPr>
              <a:t>8 Miniball triple (</a:t>
            </a:r>
            <a:r>
              <a:rPr lang="en-US" sz="1200" dirty="0" err="1" smtClean="0">
                <a:latin typeface="Calibri" pitchFamily="34" charset="0"/>
              </a:rPr>
              <a:t>HPGe</a:t>
            </a:r>
            <a:r>
              <a:rPr lang="en-US" sz="1200" dirty="0" smtClean="0">
                <a:latin typeface="Calibri" pitchFamily="34" charset="0"/>
              </a:rPr>
              <a:t>) clusters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Calibri" pitchFamily="34" charset="0"/>
              </a:rPr>
              <a:t> Crystals: 6-fold segmented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>
                <a:latin typeface="Calibri" pitchFamily="34" charset="0"/>
              </a:rPr>
              <a:t> 5% efficiency at 1.33 MeV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0706" y="3332860"/>
            <a:ext cx="3623294" cy="361718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794476" y="2811566"/>
            <a:ext cx="2035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Transfer reactions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8799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20828" y="85457"/>
            <a:ext cx="7643192" cy="839461"/>
          </a:xfrm>
          <a:solidFill>
            <a:srgbClr val="116E8A"/>
          </a:solidFill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HIE-ISOLDE Phase 2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up to 7 MeV/u (2017) and 10 MeV/u (2018)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35496" y="1268760"/>
            <a:ext cx="9144000" cy="5443612"/>
            <a:chOff x="251520" y="-603448"/>
            <a:chExt cx="9144000" cy="5039320"/>
          </a:xfrm>
        </p:grpSpPr>
        <p:pic>
          <p:nvPicPr>
            <p:cNvPr id="6" name="Imagen 5" descr="Fig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-603448"/>
              <a:ext cx="9144000" cy="5039320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3059686" y="3615328"/>
              <a:ext cx="18722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 smtClean="0">
                  <a:solidFill>
                    <a:srgbClr val="FFFFFF"/>
                  </a:solidFill>
                </a:rPr>
                <a:t>ISOL </a:t>
              </a:r>
              <a:r>
                <a:rPr lang="es-ES" b="1" dirty="0" err="1" smtClean="0">
                  <a:solidFill>
                    <a:srgbClr val="FFFFFF"/>
                  </a:solidFill>
                </a:rPr>
                <a:t>Solenoidal</a:t>
              </a:r>
              <a:r>
                <a:rPr lang="es-ES" b="1" dirty="0" smtClean="0">
                  <a:solidFill>
                    <a:srgbClr val="FFFFFF"/>
                  </a:solidFill>
                </a:rPr>
                <a:t> </a:t>
              </a:r>
              <a:r>
                <a:rPr lang="es-ES" b="1" dirty="0" err="1" smtClean="0">
                  <a:solidFill>
                    <a:srgbClr val="FFFFFF"/>
                  </a:solidFill>
                </a:rPr>
                <a:t>Spectrometer</a:t>
              </a:r>
              <a:endParaRPr lang="es-ES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Agrupar 14"/>
          <p:cNvGrpSpPr/>
          <p:nvPr/>
        </p:nvGrpSpPr>
        <p:grpSpPr>
          <a:xfrm>
            <a:off x="3635896" y="3933056"/>
            <a:ext cx="4291797" cy="2759937"/>
            <a:chOff x="3707904" y="3068960"/>
            <a:chExt cx="4291797" cy="2759937"/>
          </a:xfrm>
        </p:grpSpPr>
        <p:sp>
          <p:nvSpPr>
            <p:cNvPr id="9" name="TextBox 14"/>
            <p:cNvSpPr txBox="1"/>
            <p:nvPr/>
          </p:nvSpPr>
          <p:spPr>
            <a:xfrm>
              <a:off x="3707904" y="3949400"/>
              <a:ext cx="13742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</a:rPr>
                <a:t>MINIBALL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CuadroTexto 9"/>
            <p:cNvSpPr txBox="1"/>
            <p:nvPr/>
          </p:nvSpPr>
          <p:spPr>
            <a:xfrm>
              <a:off x="5355562" y="3602525"/>
              <a:ext cx="20633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>
                  <a:solidFill>
                    <a:srgbClr val="FFFF00"/>
                  </a:solidFill>
                </a:rPr>
                <a:t>Cd-Si Detector</a:t>
              </a:r>
            </a:p>
            <a:p>
              <a:r>
                <a:rPr lang="es-ES" dirty="0" smtClean="0">
                  <a:solidFill>
                    <a:srgbClr val="FFFF00"/>
                  </a:solidFill>
                </a:rPr>
                <a:t>T-REX</a:t>
              </a:r>
            </a:p>
            <a:p>
              <a:r>
                <a:rPr lang="es-ES" dirty="0" smtClean="0">
                  <a:solidFill>
                    <a:srgbClr val="FFFF00"/>
                  </a:solidFill>
                </a:rPr>
                <a:t>SPEDE</a:t>
              </a:r>
              <a:endParaRPr lang="es-ES" dirty="0">
                <a:solidFill>
                  <a:srgbClr val="FFFF00"/>
                </a:solidFill>
              </a:endParaRPr>
            </a:p>
          </p:txBody>
        </p:sp>
        <p:sp>
          <p:nvSpPr>
            <p:cNvPr id="11" name="Abrir llave 10"/>
            <p:cNvSpPr/>
            <p:nvPr/>
          </p:nvSpPr>
          <p:spPr>
            <a:xfrm>
              <a:off x="4957082" y="3500927"/>
              <a:ext cx="717684" cy="1253067"/>
            </a:xfrm>
            <a:prstGeom prst="leftBrace">
              <a:avLst/>
            </a:prstGeom>
            <a:ln w="38100" cmpd="sng">
              <a:solidFill>
                <a:srgbClr val="FFFF00"/>
              </a:solidFill>
            </a:ln>
            <a:effectLst>
              <a:glow>
                <a:schemeClr val="accent1">
                  <a:tint val="30000"/>
                  <a:shade val="95000"/>
                  <a:satMod val="300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Picture 5" descr="JYUFL_Gammaritu_059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59" t="6966" r="23879" b="23546"/>
            <a:stretch/>
          </p:blipFill>
          <p:spPr>
            <a:xfrm>
              <a:off x="6256526" y="4365104"/>
              <a:ext cx="1369877" cy="1463793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glow rad="596900">
                <a:schemeClr val="bg1">
                  <a:alpha val="50000"/>
                </a:schemeClr>
              </a:glow>
            </a:effec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0696" y="3068960"/>
              <a:ext cx="1169005" cy="1238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7" name="CuadroTexto 16"/>
          <p:cNvSpPr txBox="1"/>
          <p:nvPr/>
        </p:nvSpPr>
        <p:spPr>
          <a:xfrm>
            <a:off x="683567" y="5877272"/>
            <a:ext cx="1257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Movable</a:t>
            </a:r>
            <a:r>
              <a:rPr lang="es-ES" dirty="0" smtClean="0"/>
              <a:t> </a:t>
            </a:r>
            <a:r>
              <a:rPr lang="es-ES" dirty="0" err="1" smtClean="0"/>
              <a:t>Setups</a:t>
            </a:r>
            <a:endParaRPr lang="es-ES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905428" y="1102407"/>
            <a:ext cx="760576" cy="1632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4247260" y="1025495"/>
            <a:ext cx="1051133" cy="1786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49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66"/>
          <p:cNvGrpSpPr/>
          <p:nvPr/>
        </p:nvGrpSpPr>
        <p:grpSpPr>
          <a:xfrm>
            <a:off x="1515035" y="835691"/>
            <a:ext cx="7521523" cy="5314098"/>
            <a:chOff x="1156447" y="-132498"/>
            <a:chExt cx="7521523" cy="5314098"/>
          </a:xfrm>
        </p:grpSpPr>
        <p:pic>
          <p:nvPicPr>
            <p:cNvPr id="168" name="Picture 6" descr="nuclchart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811" t="-10431" r="1102" b="10431"/>
            <a:stretch/>
          </p:blipFill>
          <p:spPr bwMode="auto">
            <a:xfrm>
              <a:off x="1183342" y="-132498"/>
              <a:ext cx="7494628" cy="5242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" name="Rectangle 168"/>
            <p:cNvSpPr/>
            <p:nvPr/>
          </p:nvSpPr>
          <p:spPr>
            <a:xfrm>
              <a:off x="1156447" y="3182471"/>
              <a:ext cx="215153" cy="546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2761129" y="4930588"/>
              <a:ext cx="600636" cy="251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  <p:grpSp>
        <p:nvGrpSpPr>
          <p:cNvPr id="95" name="Group 141"/>
          <p:cNvGrpSpPr>
            <a:grpSpLocks/>
          </p:cNvGrpSpPr>
          <p:nvPr/>
        </p:nvGrpSpPr>
        <p:grpSpPr bwMode="auto">
          <a:xfrm>
            <a:off x="5381451" y="1499726"/>
            <a:ext cx="3422542" cy="646113"/>
            <a:chOff x="2830" y="3320"/>
            <a:chExt cx="2103" cy="407"/>
          </a:xfrm>
        </p:grpSpPr>
        <p:grpSp>
          <p:nvGrpSpPr>
            <p:cNvPr id="96" name="Group 132"/>
            <p:cNvGrpSpPr>
              <a:grpSpLocks/>
            </p:cNvGrpSpPr>
            <p:nvPr/>
          </p:nvGrpSpPr>
          <p:grpSpPr bwMode="auto">
            <a:xfrm>
              <a:off x="2948" y="3320"/>
              <a:ext cx="1985" cy="407"/>
              <a:chOff x="3109" y="3338"/>
              <a:chExt cx="1985" cy="407"/>
            </a:xfrm>
          </p:grpSpPr>
          <p:sp>
            <p:nvSpPr>
              <p:cNvPr id="99" name="Rectangle 133"/>
              <p:cNvSpPr>
                <a:spLocks noChangeArrowheads="1"/>
              </p:cNvSpPr>
              <p:nvPr/>
            </p:nvSpPr>
            <p:spPr bwMode="auto">
              <a:xfrm>
                <a:off x="3109" y="3354"/>
                <a:ext cx="73" cy="73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100" name="Rectangle 134"/>
              <p:cNvSpPr>
                <a:spLocks noChangeArrowheads="1"/>
              </p:cNvSpPr>
              <p:nvPr/>
            </p:nvSpPr>
            <p:spPr bwMode="auto">
              <a:xfrm>
                <a:off x="3113" y="3459"/>
                <a:ext cx="73" cy="7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nl-BE"/>
              </a:p>
            </p:txBody>
          </p:sp>
          <p:sp>
            <p:nvSpPr>
              <p:cNvPr id="101" name="Text Box 135"/>
              <p:cNvSpPr txBox="1">
                <a:spLocks noChangeArrowheads="1"/>
              </p:cNvSpPr>
              <p:nvPr/>
            </p:nvSpPr>
            <p:spPr bwMode="auto">
              <a:xfrm>
                <a:off x="3188" y="3338"/>
                <a:ext cx="1906" cy="4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nl-BE" dirty="0" smtClean="0">
                    <a:solidFill>
                      <a:srgbClr val="000308"/>
                    </a:solidFill>
                  </a:rPr>
                  <a:t>Observed radioactive nuclei (~ 3000)</a:t>
                </a:r>
                <a:endParaRPr lang="en-GB" altLang="nl-BE" b="0" dirty="0">
                  <a:solidFill>
                    <a:srgbClr val="000308"/>
                  </a:solidFill>
                </a:endParaRPr>
              </a:p>
            </p:txBody>
          </p:sp>
        </p:grpSp>
        <p:sp>
          <p:nvSpPr>
            <p:cNvPr id="97" name="Rectangle 139"/>
            <p:cNvSpPr>
              <a:spLocks noChangeArrowheads="1"/>
            </p:cNvSpPr>
            <p:nvPr/>
          </p:nvSpPr>
          <p:spPr bwMode="auto">
            <a:xfrm>
              <a:off x="2835" y="3328"/>
              <a:ext cx="64" cy="7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  <p:sp>
          <p:nvSpPr>
            <p:cNvPr id="98" name="Rectangle 140"/>
            <p:cNvSpPr>
              <a:spLocks noChangeArrowheads="1"/>
            </p:cNvSpPr>
            <p:nvPr/>
          </p:nvSpPr>
          <p:spPr bwMode="auto">
            <a:xfrm>
              <a:off x="2830" y="3442"/>
              <a:ext cx="64" cy="74"/>
            </a:xfrm>
            <a:prstGeom prst="rect">
              <a:avLst/>
            </a:prstGeom>
            <a:solidFill>
              <a:srgbClr val="FFFF7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/>
            </a:p>
          </p:txBody>
        </p:sp>
      </p:grpSp>
      <p:grpSp>
        <p:nvGrpSpPr>
          <p:cNvPr id="103" name="Group 131"/>
          <p:cNvGrpSpPr>
            <a:grpSpLocks/>
          </p:cNvGrpSpPr>
          <p:nvPr/>
        </p:nvGrpSpPr>
        <p:grpSpPr bwMode="auto">
          <a:xfrm>
            <a:off x="1106861" y="3366155"/>
            <a:ext cx="5494338" cy="3092450"/>
            <a:chOff x="381" y="2047"/>
            <a:chExt cx="3461" cy="1948"/>
          </a:xfrm>
        </p:grpSpPr>
        <p:grpSp>
          <p:nvGrpSpPr>
            <p:cNvPr id="105" name="Group 122"/>
            <p:cNvGrpSpPr>
              <a:grpSpLocks/>
            </p:cNvGrpSpPr>
            <p:nvPr/>
          </p:nvGrpSpPr>
          <p:grpSpPr bwMode="auto">
            <a:xfrm>
              <a:off x="381" y="2047"/>
              <a:ext cx="3324" cy="1948"/>
              <a:chOff x="381" y="2047"/>
              <a:chExt cx="3324" cy="1948"/>
            </a:xfrm>
          </p:grpSpPr>
          <p:sp>
            <p:nvSpPr>
              <p:cNvPr id="107" name="Text Box 39"/>
              <p:cNvSpPr txBox="1">
                <a:spLocks noChangeArrowheads="1"/>
              </p:cNvSpPr>
              <p:nvPr/>
            </p:nvSpPr>
            <p:spPr bwMode="auto">
              <a:xfrm>
                <a:off x="611" y="3745"/>
                <a:ext cx="175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BE" sz="2000" b="0"/>
                  <a:t>0   10   20   30   40   50</a:t>
                </a:r>
                <a:endParaRPr lang="en-GB" altLang="nl-BE" sz="2400" b="0"/>
              </a:p>
            </p:txBody>
          </p:sp>
          <p:grpSp>
            <p:nvGrpSpPr>
              <p:cNvPr id="108" name="Group 42"/>
              <p:cNvGrpSpPr>
                <a:grpSpLocks/>
              </p:cNvGrpSpPr>
              <p:nvPr/>
            </p:nvGrpSpPr>
            <p:grpSpPr bwMode="auto">
              <a:xfrm>
                <a:off x="652" y="2047"/>
                <a:ext cx="3053" cy="1692"/>
                <a:chOff x="1654" y="2121"/>
                <a:chExt cx="1271" cy="1271"/>
              </a:xfrm>
            </p:grpSpPr>
            <p:sp>
              <p:nvSpPr>
                <p:cNvPr id="111" name="Line 43"/>
                <p:cNvSpPr>
                  <a:spLocks noChangeShapeType="1"/>
                </p:cNvSpPr>
                <p:nvPr/>
              </p:nvSpPr>
              <p:spPr bwMode="auto">
                <a:xfrm>
                  <a:off x="1664" y="2121"/>
                  <a:ext cx="0" cy="1271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nl-BE"/>
                </a:p>
              </p:txBody>
            </p:sp>
            <p:sp>
              <p:nvSpPr>
                <p:cNvPr id="112" name="Line 44"/>
                <p:cNvSpPr>
                  <a:spLocks noChangeShapeType="1"/>
                </p:cNvSpPr>
                <p:nvPr/>
              </p:nvSpPr>
              <p:spPr bwMode="auto">
                <a:xfrm rot="5400000">
                  <a:off x="2290" y="2756"/>
                  <a:ext cx="0" cy="1271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nl-BE"/>
                </a:p>
              </p:txBody>
            </p:sp>
          </p:grpSp>
          <p:sp>
            <p:nvSpPr>
              <p:cNvPr id="109" name="Text Box 45"/>
              <p:cNvSpPr txBox="1">
                <a:spLocks noChangeArrowheads="1"/>
              </p:cNvSpPr>
              <p:nvPr/>
            </p:nvSpPr>
            <p:spPr bwMode="auto">
              <a:xfrm rot="16200000">
                <a:off x="394" y="2406"/>
                <a:ext cx="764" cy="2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nl-BE" sz="2400" b="0" dirty="0" smtClean="0"/>
                  <a:t>protons</a:t>
                </a:r>
                <a:endParaRPr lang="en-GB" altLang="nl-BE" sz="2400" b="0" dirty="0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/>
            </p:nvSpPr>
            <p:spPr bwMode="auto">
              <a:xfrm>
                <a:off x="381" y="2291"/>
                <a:ext cx="294" cy="155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>
                  <a:lnSpc>
                    <a:spcPct val="130000"/>
                  </a:lnSpc>
                </a:pPr>
                <a:r>
                  <a:rPr lang="en-US" altLang="nl-BE" sz="2000" b="0"/>
                  <a:t>50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 b="0"/>
                  <a:t>40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 b="0"/>
                  <a:t>30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 b="0"/>
                  <a:t>20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 b="0"/>
                  <a:t>10</a:t>
                </a:r>
              </a:p>
              <a:p>
                <a:pPr algn="r">
                  <a:lnSpc>
                    <a:spcPct val="130000"/>
                  </a:lnSpc>
                </a:pPr>
                <a:r>
                  <a:rPr lang="en-US" altLang="nl-BE" sz="2000" b="0"/>
                  <a:t>0</a:t>
                </a:r>
                <a:endParaRPr lang="en-GB" altLang="nl-BE" sz="2000" b="0"/>
              </a:p>
            </p:txBody>
          </p:sp>
        </p:grpSp>
        <p:sp>
          <p:nvSpPr>
            <p:cNvPr id="106" name="Text Box 130"/>
            <p:cNvSpPr txBox="1">
              <a:spLocks noChangeArrowheads="1"/>
            </p:cNvSpPr>
            <p:nvPr/>
          </p:nvSpPr>
          <p:spPr bwMode="auto">
            <a:xfrm>
              <a:off x="2970" y="3701"/>
              <a:ext cx="872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BE" sz="2400" b="0" dirty="0" smtClean="0"/>
                <a:t>neutrons</a:t>
              </a:r>
              <a:endParaRPr lang="en-GB" altLang="nl-BE" sz="2400" b="0" dirty="0"/>
            </a:p>
          </p:txBody>
        </p:sp>
      </p:grpSp>
      <p:sp>
        <p:nvSpPr>
          <p:cNvPr id="115" name="Text Box 147"/>
          <p:cNvSpPr txBox="1">
            <a:spLocks noChangeArrowheads="1"/>
          </p:cNvSpPr>
          <p:nvPr/>
        </p:nvSpPr>
        <p:spPr bwMode="auto">
          <a:xfrm>
            <a:off x="6265784" y="3385493"/>
            <a:ext cx="19638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nl-BE" b="0" dirty="0" smtClean="0"/>
              <a:t>Unobserved isotopes (~ 6000)</a:t>
            </a:r>
            <a:endParaRPr lang="en-GB" altLang="nl-BE" b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399" y="80683"/>
            <a:ext cx="8919883" cy="514939"/>
          </a:xfrm>
          <a:solidFill>
            <a:schemeClr val="accent2"/>
          </a:solidFill>
        </p:spPr>
        <p:txBody>
          <a:bodyPr anchor="t">
            <a:no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Our playground: the nuclear chart and ‘exotic nuclei’</a:t>
            </a:r>
            <a:endParaRPr lang="en-GB" sz="2800" dirty="0">
              <a:solidFill>
                <a:schemeClr val="bg1"/>
              </a:solidFill>
            </a:endParaRPr>
          </a:p>
        </p:txBody>
      </p:sp>
      <p:grpSp>
        <p:nvGrpSpPr>
          <p:cNvPr id="29" name="Group 91"/>
          <p:cNvGrpSpPr/>
          <p:nvPr/>
        </p:nvGrpSpPr>
        <p:grpSpPr>
          <a:xfrm>
            <a:off x="415080" y="1460753"/>
            <a:ext cx="269811" cy="5109264"/>
            <a:chOff x="236149" y="1755998"/>
            <a:chExt cx="214124" cy="486596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79" y="6350431"/>
              <a:ext cx="211193" cy="271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7" y="6108436"/>
              <a:ext cx="210965" cy="26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79" y="5877299"/>
              <a:ext cx="211194" cy="267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9" y="5612280"/>
              <a:ext cx="210964" cy="266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49" y="5349233"/>
              <a:ext cx="214124" cy="270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5" name="Straight Connector 71"/>
            <p:cNvCxnSpPr/>
            <p:nvPr/>
          </p:nvCxnSpPr>
          <p:spPr>
            <a:xfrm flipV="1">
              <a:off x="445791" y="5353912"/>
              <a:ext cx="0" cy="1249716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77"/>
            <p:cNvCxnSpPr/>
            <p:nvPr/>
          </p:nvCxnSpPr>
          <p:spPr>
            <a:xfrm flipV="1">
              <a:off x="236341" y="5654483"/>
              <a:ext cx="113" cy="748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73"/>
            <p:cNvCxnSpPr>
              <a:stCxn id="34" idx="0"/>
              <a:endCxn id="38" idx="2"/>
            </p:cNvCxnSpPr>
            <p:nvPr/>
          </p:nvCxnSpPr>
          <p:spPr>
            <a:xfrm flipV="1">
              <a:off x="343211" y="5013599"/>
              <a:ext cx="1580" cy="3356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9" y="4745499"/>
              <a:ext cx="210964" cy="26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9" name="Straight Arrow Connector 81"/>
            <p:cNvCxnSpPr>
              <a:stCxn id="38" idx="0"/>
              <a:endCxn id="40" idx="2"/>
            </p:cNvCxnSpPr>
            <p:nvPr/>
          </p:nvCxnSpPr>
          <p:spPr>
            <a:xfrm flipV="1">
              <a:off x="344791" y="4152062"/>
              <a:ext cx="0" cy="59343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8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309" y="3883962"/>
              <a:ext cx="210964" cy="26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1" name="Straight Arrow Connector 84"/>
            <p:cNvCxnSpPr>
              <a:stCxn id="40" idx="0"/>
              <a:endCxn id="42" idx="2"/>
            </p:cNvCxnSpPr>
            <p:nvPr/>
          </p:nvCxnSpPr>
          <p:spPr>
            <a:xfrm flipH="1" flipV="1">
              <a:off x="343211" y="2792186"/>
              <a:ext cx="1580" cy="10917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10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149" y="2520069"/>
              <a:ext cx="214124" cy="272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37" y="1755998"/>
              <a:ext cx="202836" cy="257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4" name="Straight Arrow Connector 88"/>
            <p:cNvCxnSpPr>
              <a:endCxn id="43" idx="2"/>
            </p:cNvCxnSpPr>
            <p:nvPr/>
          </p:nvCxnSpPr>
          <p:spPr>
            <a:xfrm flipV="1">
              <a:off x="343211" y="2013770"/>
              <a:ext cx="5644" cy="49522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97"/>
            <p:cNvCxnSpPr/>
            <p:nvPr/>
          </p:nvCxnSpPr>
          <p:spPr>
            <a:xfrm flipH="1" flipV="1">
              <a:off x="236149" y="5349233"/>
              <a:ext cx="3160" cy="125194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14349"/>
          <p:cNvSpPr txBox="1"/>
          <p:nvPr/>
        </p:nvSpPr>
        <p:spPr>
          <a:xfrm>
            <a:off x="-27433" y="4137343"/>
            <a:ext cx="380373" cy="2693352"/>
          </a:xfrm>
          <a:prstGeom prst="rect">
            <a:avLst/>
          </a:prstGeom>
          <a:solidFill>
            <a:srgbClr val="4ADEBB">
              <a:alpha val="50196"/>
            </a:srgbClr>
          </a:solidFill>
        </p:spPr>
        <p:txBody>
          <a:bodyPr wrap="square" lIns="106985" tIns="53492" rIns="106985" bIns="53492" rtlCol="0">
            <a:spAutoFit/>
          </a:bodyPr>
          <a:lstStyle/>
          <a:p>
            <a:r>
              <a:rPr lang="nl-BE" dirty="0" smtClean="0"/>
              <a:t>      </a:t>
            </a:r>
          </a:p>
          <a:p>
            <a:r>
              <a:rPr lang="nl-BE" dirty="0" smtClean="0"/>
              <a:t>systeem</a:t>
            </a:r>
            <a:endParaRPr lang="nl-BE" dirty="0"/>
          </a:p>
        </p:txBody>
      </p:sp>
      <p:pic>
        <p:nvPicPr>
          <p:cNvPr id="60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39" y="905014"/>
            <a:ext cx="4014224" cy="2264878"/>
          </a:xfrm>
          <a:prstGeom prst="rect">
            <a:avLst/>
          </a:prstGeom>
        </p:spPr>
      </p:pic>
      <p:sp>
        <p:nvSpPr>
          <p:cNvPr id="61" name="TextBox 59"/>
          <p:cNvSpPr txBox="1"/>
          <p:nvPr/>
        </p:nvSpPr>
        <p:spPr>
          <a:xfrm>
            <a:off x="-25585" y="1803065"/>
            <a:ext cx="380373" cy="2714589"/>
          </a:xfrm>
          <a:prstGeom prst="rect">
            <a:avLst/>
          </a:prstGeom>
          <a:solidFill>
            <a:srgbClr val="4ADEBB">
              <a:alpha val="50196"/>
            </a:srgbClr>
          </a:solidFill>
        </p:spPr>
        <p:txBody>
          <a:bodyPr wrap="square" lIns="106985" tIns="53492" rIns="106985" bIns="53492" rtlCol="0">
            <a:spAutoFit/>
          </a:bodyPr>
          <a:lstStyle/>
          <a:p>
            <a:r>
              <a:rPr lang="nl-BE" dirty="0" smtClean="0"/>
              <a:t>Periodiek      </a:t>
            </a:r>
          </a:p>
        </p:txBody>
      </p:sp>
      <p:grpSp>
        <p:nvGrpSpPr>
          <p:cNvPr id="116" name="Group 118"/>
          <p:cNvGrpSpPr>
            <a:grpSpLocks/>
          </p:cNvGrpSpPr>
          <p:nvPr/>
        </p:nvGrpSpPr>
        <p:grpSpPr bwMode="auto">
          <a:xfrm>
            <a:off x="2126223" y="3379229"/>
            <a:ext cx="2525716" cy="1049338"/>
            <a:chOff x="1020" y="2155"/>
            <a:chExt cx="1591" cy="661"/>
          </a:xfrm>
        </p:grpSpPr>
        <p:sp>
          <p:nvSpPr>
            <p:cNvPr id="117" name="Text Box 47"/>
            <p:cNvSpPr txBox="1">
              <a:spLocks noChangeArrowheads="1"/>
            </p:cNvSpPr>
            <p:nvPr/>
          </p:nvSpPr>
          <p:spPr bwMode="auto">
            <a:xfrm>
              <a:off x="1020" y="2155"/>
              <a:ext cx="1591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nl-BE" dirty="0">
                  <a:solidFill>
                    <a:srgbClr val="000308"/>
                  </a:solidFill>
                </a:rPr>
                <a:t>    </a:t>
              </a:r>
              <a:r>
                <a:rPr lang="en-US" altLang="nl-BE" dirty="0" smtClean="0">
                  <a:solidFill>
                    <a:srgbClr val="000308"/>
                  </a:solidFill>
                </a:rPr>
                <a:t>stable nuclei (~ 250)</a:t>
              </a:r>
              <a:endParaRPr lang="en-GB" altLang="nl-BE" dirty="0">
                <a:solidFill>
                  <a:srgbClr val="000308"/>
                </a:solidFill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/>
          </p:nvSpPr>
          <p:spPr bwMode="auto">
            <a:xfrm>
              <a:off x="1134" y="2249"/>
              <a:ext cx="54" cy="64"/>
            </a:xfrm>
            <a:prstGeom prst="rect">
              <a:avLst/>
            </a:prstGeom>
            <a:solidFill>
              <a:srgbClr val="000308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nl-BE">
                <a:solidFill>
                  <a:srgbClr val="000308"/>
                </a:solidFill>
              </a:endParaRPr>
            </a:p>
          </p:txBody>
        </p:sp>
        <p:sp>
          <p:nvSpPr>
            <p:cNvPr id="119" name="Line 117"/>
            <p:cNvSpPr>
              <a:spLocks noChangeShapeType="1"/>
            </p:cNvSpPr>
            <p:nvPr/>
          </p:nvSpPr>
          <p:spPr bwMode="auto">
            <a:xfrm>
              <a:off x="1569" y="2386"/>
              <a:ext cx="444" cy="430"/>
            </a:xfrm>
            <a:prstGeom prst="line">
              <a:avLst/>
            </a:prstGeom>
            <a:noFill/>
            <a:ln w="28575">
              <a:solidFill>
                <a:srgbClr val="000308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>
                <a:solidFill>
                  <a:srgbClr val="000308"/>
                </a:solidFill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514164" y="5334000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308"/>
                </a:solidFill>
              </a:rPr>
              <a:t>d</a:t>
            </a:r>
            <a:r>
              <a:rPr lang="en-US" dirty="0" smtClean="0">
                <a:solidFill>
                  <a:srgbClr val="000308"/>
                </a:solidFill>
              </a:rPr>
              <a:t>rip lines (limits of existence)</a:t>
            </a:r>
            <a:endParaRPr lang="nl-BE" dirty="0">
              <a:solidFill>
                <a:srgbClr val="000308"/>
              </a:solidFill>
            </a:endParaRPr>
          </a:p>
        </p:txBody>
      </p:sp>
      <p:cxnSp>
        <p:nvCxnSpPr>
          <p:cNvPr id="172" name="Straight Arrow Connector 171"/>
          <p:cNvCxnSpPr/>
          <p:nvPr/>
        </p:nvCxnSpPr>
        <p:spPr>
          <a:xfrm flipV="1">
            <a:off x="4607859" y="4840941"/>
            <a:ext cx="170329" cy="466165"/>
          </a:xfrm>
          <a:prstGeom prst="straightConnector1">
            <a:avLst/>
          </a:prstGeom>
          <a:ln>
            <a:solidFill>
              <a:srgbClr val="000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 flipH="1" flipV="1">
            <a:off x="3173506" y="4589929"/>
            <a:ext cx="1380568" cy="726142"/>
          </a:xfrm>
          <a:prstGeom prst="straightConnector1">
            <a:avLst/>
          </a:prstGeom>
          <a:ln>
            <a:solidFill>
              <a:srgbClr val="00030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kstvak 1"/>
          <p:cNvSpPr txBox="1"/>
          <p:nvPr/>
        </p:nvSpPr>
        <p:spPr>
          <a:xfrm>
            <a:off x="896839" y="6488668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 experiments on exotic nuclei to test nuclear models</a:t>
            </a:r>
          </a:p>
        </p:txBody>
      </p:sp>
    </p:spTree>
    <p:extLst>
      <p:ext uri="{BB962C8B-B14F-4D97-AF65-F5344CB8AC3E}">
        <p14:creationId xmlns:p14="http://schemas.microsoft.com/office/powerpoint/2010/main" val="2367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293" y="-398783"/>
            <a:ext cx="7643192" cy="980736"/>
          </a:xfrm>
        </p:spPr>
        <p:txBody>
          <a:bodyPr/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 at HIE-ISOLDE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4B40A-67BA-4787-801A-16EE65008C21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 descr="proposed-nuclei-MB-v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1" y="975035"/>
            <a:ext cx="8777813" cy="5915096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31995" y="2348880"/>
            <a:ext cx="4032448" cy="1800200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r>
              <a:rPr lang="en-US" sz="6000" dirty="0" err="1">
                <a:solidFill>
                  <a:srgbClr val="000090"/>
                </a:solidFill>
              </a:rPr>
              <a:t>Isospin</a:t>
            </a:r>
            <a:r>
              <a:rPr lang="en-US" sz="6000" dirty="0">
                <a:solidFill>
                  <a:srgbClr val="000090"/>
                </a:solidFill>
              </a:rPr>
              <a:t> </a:t>
            </a:r>
            <a:r>
              <a:rPr lang="en-US" sz="6000" dirty="0" smtClean="0">
                <a:solidFill>
                  <a:srgbClr val="000090"/>
                </a:solidFill>
              </a:rPr>
              <a:t>symmetry</a:t>
            </a:r>
          </a:p>
          <a:p>
            <a:r>
              <a:rPr lang="en-US" sz="6000" dirty="0">
                <a:solidFill>
                  <a:srgbClr val="000090"/>
                </a:solidFill>
              </a:rPr>
              <a:t>Magic numbers far from </a:t>
            </a:r>
            <a:r>
              <a:rPr lang="en-US" sz="6000" dirty="0" smtClean="0">
                <a:solidFill>
                  <a:srgbClr val="000090"/>
                </a:solidFill>
              </a:rPr>
              <a:t>stability</a:t>
            </a:r>
          </a:p>
          <a:p>
            <a:r>
              <a:rPr lang="en-US" sz="6000" dirty="0">
                <a:solidFill>
                  <a:srgbClr val="000090"/>
                </a:solidFill>
              </a:rPr>
              <a:t>Collectivity versus Single </a:t>
            </a:r>
            <a:r>
              <a:rPr lang="en-US" sz="6000" dirty="0" smtClean="0">
                <a:solidFill>
                  <a:srgbClr val="000090"/>
                </a:solidFill>
              </a:rPr>
              <a:t>Particle</a:t>
            </a:r>
          </a:p>
          <a:p>
            <a:r>
              <a:rPr lang="en-US" sz="6000" dirty="0" smtClean="0">
                <a:solidFill>
                  <a:srgbClr val="000090"/>
                </a:solidFill>
              </a:rPr>
              <a:t>Shape </a:t>
            </a:r>
            <a:r>
              <a:rPr lang="en-US" sz="6000" dirty="0">
                <a:solidFill>
                  <a:srgbClr val="000090"/>
                </a:solidFill>
              </a:rPr>
              <a:t>Coexistence</a:t>
            </a:r>
          </a:p>
          <a:p>
            <a:r>
              <a:rPr lang="en-US" sz="6000" dirty="0" smtClean="0">
                <a:solidFill>
                  <a:srgbClr val="000090"/>
                </a:solidFill>
              </a:rPr>
              <a:t>Reaction for </a:t>
            </a:r>
            <a:r>
              <a:rPr lang="en-US" sz="6000" dirty="0" err="1" smtClean="0">
                <a:solidFill>
                  <a:srgbClr val="000090"/>
                </a:solidFill>
              </a:rPr>
              <a:t>nucleo</a:t>
            </a:r>
            <a:r>
              <a:rPr lang="en-US" sz="6000" dirty="0" smtClean="0">
                <a:solidFill>
                  <a:srgbClr val="000090"/>
                </a:solidFill>
              </a:rPr>
              <a:t>-synthesis studies</a:t>
            </a:r>
            <a:endParaRPr lang="en-US" sz="6000" dirty="0">
              <a:solidFill>
                <a:srgbClr val="000090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13535" y="1493330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0"/>
              <a:buChar char="Ø"/>
            </a:pPr>
            <a:r>
              <a:rPr lang="en-US" sz="2400" dirty="0" smtClean="0">
                <a:solidFill>
                  <a:srgbClr val="000090"/>
                </a:solidFill>
              </a:rPr>
              <a:t>30 Experiments approved (25% from Leuven)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	&gt; 700 shifts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344" y="716834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The new energy window gives the opportunity to address new physics questions: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18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4" descr="Afbeeldingsresultaat voor logo HIE ISOLD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AutoShape 6" descr="Afbeeldingsresultaat voor logo HIE ISOLD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8" descr="Afbeeldingsresultaat voor logo HIE ISOLD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03148" y="747936"/>
            <a:ext cx="6831370" cy="54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ü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 smtClean="0">
                <a:solidFill>
                  <a:srgbClr val="FF0000"/>
                </a:solidFill>
              </a:rPr>
              <a:t>Miniball</a:t>
            </a:r>
            <a:r>
              <a:rPr lang="en-US" b="1" dirty="0" smtClean="0">
                <a:solidFill>
                  <a:srgbClr val="FF0000"/>
                </a:solidFill>
              </a:rPr>
              <a:t> + </a:t>
            </a:r>
            <a:r>
              <a:rPr lang="en-US" dirty="0" smtClean="0">
                <a:solidFill>
                  <a:srgbClr val="FF0000"/>
                </a:solidFill>
              </a:rPr>
              <a:t>T-REX (upgrade planned)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	COULEX + Transfer   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SPEDE: added to </a:t>
            </a:r>
            <a:r>
              <a:rPr lang="en-US" dirty="0" err="1">
                <a:solidFill>
                  <a:srgbClr val="FF0000"/>
                </a:solidFill>
              </a:rPr>
              <a:t>Miniball+T-REX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Multipurpose reaction chamber 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CORSET chamber for fusion-fission reactions</a:t>
            </a:r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MAYA/ACTAR/</a:t>
            </a:r>
            <a:r>
              <a:rPr lang="en-US" b="1" dirty="0" err="1" smtClean="0">
                <a:solidFill>
                  <a:srgbClr val="FF0000"/>
                </a:solidFill>
              </a:rPr>
              <a:t>SpecMAT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resonant </a:t>
            </a:r>
            <a:r>
              <a:rPr lang="en-US" dirty="0" smtClean="0">
                <a:solidFill>
                  <a:srgbClr val="FF0000"/>
                </a:solidFill>
              </a:rPr>
              <a:t>scattering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			+ transfer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ISOL Solenoidal Spectrometer</a:t>
            </a:r>
            <a:r>
              <a:rPr lang="en-US" dirty="0" smtClean="0">
                <a:solidFill>
                  <a:srgbClr val="FF0000"/>
                </a:solidFill>
              </a:rPr>
              <a:t>: ISS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(installed March 2017)  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9083" y="422320"/>
            <a:ext cx="1797659" cy="1886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  <p:pic>
        <p:nvPicPr>
          <p:cNvPr id="28" name="Picture 17" descr="HELIOS-schemat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6295" y="4965737"/>
            <a:ext cx="2103739" cy="11363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864" y="2308581"/>
            <a:ext cx="1900136" cy="1336320"/>
          </a:xfrm>
          <a:prstGeom prst="rect">
            <a:avLst/>
          </a:prstGeom>
        </p:spPr>
      </p:pic>
      <p:sp>
        <p:nvSpPr>
          <p:cNvPr id="36" name="Rechthoek 6"/>
          <p:cNvSpPr/>
          <p:nvPr/>
        </p:nvSpPr>
        <p:spPr>
          <a:xfrm>
            <a:off x="0" y="0"/>
            <a:ext cx="9144000" cy="46482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Instrumentation</a:t>
            </a:r>
            <a:endParaRPr lang="en-GB" sz="11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700771"/>
            <a:ext cx="1901048" cy="1833153"/>
          </a:xfrm>
          <a:prstGeom prst="rect">
            <a:avLst/>
          </a:prstGeom>
        </p:spPr>
      </p:pic>
      <p:pic>
        <p:nvPicPr>
          <p:cNvPr id="12" name="Picture 11" descr="http://lakadamyaligroup.icfo.es/wp-content/uploads/2013/07/ERC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043" y="3977020"/>
            <a:ext cx="738563" cy="68471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4255805" y="432417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R. Raabe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183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1520" y="2924944"/>
            <a:ext cx="5939172" cy="3505275"/>
            <a:chOff x="1263153" y="1507901"/>
            <a:chExt cx="7053263" cy="4297363"/>
          </a:xfrm>
        </p:grpSpPr>
        <p:pic>
          <p:nvPicPr>
            <p:cNvPr id="5" name="Picture 5" descr="aspi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63153" y="1507901"/>
              <a:ext cx="7053263" cy="42973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4139952" y="2274288"/>
              <a:ext cx="4176464" cy="1224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502899" y="1396953"/>
            <a:ext cx="72021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Locally probing structural and electronic </a:t>
            </a:r>
            <a:r>
              <a:rPr lang="en-US" sz="2000" dirty="0">
                <a:solidFill>
                  <a:schemeClr val="tx2"/>
                </a:solidFill>
              </a:rPr>
              <a:t>properties of 2D materials </a:t>
            </a:r>
            <a:endParaRPr lang="en-US" sz="2000" dirty="0" smtClean="0">
              <a:solidFill>
                <a:schemeClr val="tx2"/>
              </a:solidFill>
            </a:endParaRPr>
          </a:p>
          <a:p>
            <a:r>
              <a:rPr lang="en-US" sz="2000" dirty="0" smtClean="0">
                <a:solidFill>
                  <a:schemeClr val="tx2"/>
                </a:solidFill>
              </a:rPr>
              <a:t>using hyperfine interactions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(ongoing upgrade)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299102" y="94004"/>
            <a:ext cx="8280875" cy="1093860"/>
          </a:xfrm>
          <a:prstGeom prst="rect">
            <a:avLst/>
          </a:prstGeom>
          <a:solidFill>
            <a:srgbClr val="116E8A"/>
          </a:solidFill>
        </p:spPr>
        <p:txBody>
          <a:bodyPr vert="horz" lIns="0" tIns="0" rIns="0" bIns="0" rtlCol="0" anchor="b" anchorCtr="0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Calibri" panose="020F0502020204030204" pitchFamily="34" charset="0"/>
                <a:ea typeface="+mj-ea"/>
                <a:cs typeface="Arial" pitchFamily="34" charset="0"/>
              </a:defRPr>
            </a:lvl1pPr>
          </a:lstStyle>
          <a:p>
            <a:pPr lvl="0">
              <a:defRPr/>
            </a:pPr>
            <a:r>
              <a:rPr lang="en-US" sz="2500" dirty="0" smtClean="0">
                <a:solidFill>
                  <a:schemeClr val="bg1"/>
                </a:solidFill>
                <a:latin typeface="Arial" panose="020B0604020202020204" pitchFamily="34" charset="0"/>
              </a:rPr>
              <a:t>Materials research at ISOLDE:</a:t>
            </a:r>
          </a:p>
          <a:p>
            <a:pPr lvl="0">
              <a:defRPr/>
            </a:pPr>
            <a:r>
              <a:rPr lang="en-US" sz="2500" dirty="0" smtClean="0">
                <a:solidFill>
                  <a:schemeClr val="bg1"/>
                </a:solidFill>
                <a:latin typeface="Arial" panose="020B0604020202020204" pitchFamily="34" charset="0"/>
              </a:rPr>
              <a:t>Upgrade of the 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  <a:r>
              <a:rPr lang="en-US" sz="2500" dirty="0" smtClean="0">
                <a:solidFill>
                  <a:schemeClr val="bg1"/>
                </a:solidFill>
                <a:latin typeface="Arial" panose="020B0604020202020204" pitchFamily="34" charset="0"/>
              </a:rPr>
              <a:t>pparatus 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</a:rPr>
              <a:t>for 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</a:rPr>
              <a:t>urface 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</a:rPr>
              <a:t>hysics and </a:t>
            </a:r>
            <a:r>
              <a:rPr lang="en-US" sz="2500" b="1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</a:rPr>
              <a:t>nterfaces at </a:t>
            </a:r>
            <a:r>
              <a:rPr lang="en-US" sz="25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US" sz="2500" dirty="0" smtClean="0">
                <a:solidFill>
                  <a:schemeClr val="bg1"/>
                </a:solidFill>
                <a:latin typeface="Arial" panose="020B0604020202020204" pitchFamily="34" charset="0"/>
              </a:rPr>
              <a:t>ERN (ASPIC)</a:t>
            </a:r>
            <a:endParaRPr lang="en-US" sz="25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23509" y="633622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J. Phys. G: </a:t>
            </a:r>
            <a:r>
              <a:rPr lang="en-US" sz="1600" i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Nucl</a:t>
            </a:r>
            <a:r>
              <a:rPr lang="en-US" sz="16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Part. Phys.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(2017)</a:t>
            </a:r>
          </a:p>
          <a:p>
            <a:pPr marL="457200" marR="0" algn="r">
              <a:spcBef>
                <a:spcPts val="0"/>
              </a:spcBef>
              <a:spcAft>
                <a:spcPts val="0"/>
              </a:spcAft>
            </a:pPr>
            <a:r>
              <a:rPr lang="en-US" sz="1600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</a:t>
            </a:r>
            <a:r>
              <a:rPr lang="en-US" sz="16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://doi.org/10.1088/1361-6471/aa659e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35896" y="2276872"/>
            <a:ext cx="48245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Soft-landing of selected radioactive probes on the surface of 2D materials under ultra-high vacuum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 smtClean="0">
                <a:solidFill>
                  <a:schemeClr val="tx2"/>
                </a:solidFill>
              </a:rPr>
              <a:t>In-situ</a:t>
            </a:r>
            <a:r>
              <a:rPr lang="en-US" sz="1600" dirty="0" smtClean="0">
                <a:solidFill>
                  <a:schemeClr val="tx2"/>
                </a:solidFill>
              </a:rPr>
              <a:t> measurement of hyperfine parameters as a function of temperature, applied electric and magnetic field…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2"/>
                </a:solidFill>
              </a:rPr>
              <a:t>Quantitative analysis based on </a:t>
            </a:r>
            <a:r>
              <a:rPr lang="en-US" sz="1600" i="1" dirty="0" smtClean="0">
                <a:solidFill>
                  <a:schemeClr val="tx2"/>
                </a:solidFill>
              </a:rPr>
              <a:t>ab initio</a:t>
            </a:r>
            <a:r>
              <a:rPr lang="en-US" sz="1600" dirty="0" smtClean="0">
                <a:solidFill>
                  <a:schemeClr val="tx2"/>
                </a:solidFill>
              </a:rPr>
              <a:t> density functional theory (DFT) calculations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58" name="Picture 57" descr="http://www.physics.uci.edu/wugroup/pic/spintronic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81" y="4503471"/>
            <a:ext cx="2344010" cy="1330984"/>
          </a:xfrm>
          <a:prstGeom prst="rect">
            <a:avLst/>
          </a:prstGeom>
          <a:noFill/>
          <a:extLst/>
        </p:spPr>
      </p:pic>
      <p:sp>
        <p:nvSpPr>
          <p:cNvPr id="4" name="TextBox 3"/>
          <p:cNvSpPr txBox="1"/>
          <p:nvPr/>
        </p:nvSpPr>
        <p:spPr>
          <a:xfrm>
            <a:off x="128187" y="648866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tenure track Lino Pereira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1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000" y="904934"/>
            <a:ext cx="7653536" cy="4410550"/>
          </a:xfrm>
        </p:spPr>
        <p:txBody>
          <a:bodyPr/>
          <a:lstStyle/>
          <a:p>
            <a:r>
              <a:rPr lang="en-US" dirty="0" smtClean="0"/>
              <a:t>Nuclear Physics in Belgium is now fully international !</a:t>
            </a:r>
          </a:p>
          <a:p>
            <a:endParaRPr lang="en-US" dirty="0"/>
          </a:p>
          <a:p>
            <a:r>
              <a:rPr lang="en-US" dirty="0" smtClean="0"/>
              <a:t>Belgian scientists play leading roles in new developments at ISOLDE-CERN, GANIL-SPIRAL2 and PSI</a:t>
            </a:r>
          </a:p>
          <a:p>
            <a:endParaRPr lang="en-US" dirty="0"/>
          </a:p>
          <a:p>
            <a:r>
              <a:rPr lang="en-US" dirty="0" smtClean="0"/>
              <a:t>Many publications in high-impact papers </a:t>
            </a:r>
          </a:p>
          <a:p>
            <a:endParaRPr lang="en-US" dirty="0"/>
          </a:p>
          <a:p>
            <a:r>
              <a:rPr lang="en-US" dirty="0" smtClean="0"/>
              <a:t>2 ERC-funded projects</a:t>
            </a:r>
          </a:p>
          <a:p>
            <a:endParaRPr lang="en-US" dirty="0"/>
          </a:p>
          <a:p>
            <a:r>
              <a:rPr lang="en-US" dirty="0" smtClean="0"/>
              <a:t>Belgian scientists are involved in the science policy of existing and planned new facilities</a:t>
            </a:r>
          </a:p>
          <a:p>
            <a:pPr marL="358775" lvl="1" indent="0">
              <a:buNone/>
            </a:pPr>
            <a:r>
              <a:rPr lang="en-US" dirty="0"/>
              <a:t>	</a:t>
            </a:r>
            <a:r>
              <a:rPr lang="en-US" dirty="0" smtClean="0"/>
              <a:t>(member of SPC@CERN, ISOLDE group leader, president of GANIL users group, chair of the BEC Belgian EURISOL Consortium, …)</a:t>
            </a:r>
          </a:p>
          <a:p>
            <a:pPr lvl="1"/>
            <a:endParaRPr lang="nl-BE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399" y="80683"/>
            <a:ext cx="8919883" cy="514939"/>
          </a:xfrm>
          <a:solidFill>
            <a:schemeClr val="accent2"/>
          </a:solidFill>
        </p:spPr>
        <p:txBody>
          <a:bodyPr anchor="t">
            <a:no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CONCLUSIONS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925" y="5601206"/>
            <a:ext cx="8362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PROBLEM: no </a:t>
            </a:r>
            <a:r>
              <a:rPr lang="en-US" dirty="0" smtClean="0"/>
              <a:t>more funding </a:t>
            </a:r>
            <a:r>
              <a:rPr lang="en-US" dirty="0"/>
              <a:t>schemes for international </a:t>
            </a:r>
            <a:r>
              <a:rPr lang="en-US" dirty="0" smtClean="0"/>
              <a:t>equipment investment </a:t>
            </a:r>
            <a:r>
              <a:rPr lang="en-US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854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752030" y="50334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625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6" descr="nuclch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81534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83635C-A9D9-4DA5-A192-D659DC7871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883197" y="3732660"/>
            <a:ext cx="3262313" cy="1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1368212" y="4704210"/>
            <a:ext cx="2234108" cy="14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 bwMode="auto">
          <a:xfrm flipH="1">
            <a:off x="3262606" y="3365951"/>
            <a:ext cx="1591" cy="157470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 flipH="1">
            <a:off x="2061966" y="4175573"/>
            <a:ext cx="2081" cy="15937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160"/>
          <p:cNvSpPr txBox="1">
            <a:spLocks noChangeArrowheads="1"/>
          </p:cNvSpPr>
          <p:nvPr/>
        </p:nvSpPr>
        <p:spPr bwMode="auto">
          <a:xfrm>
            <a:off x="2154037" y="3859565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9" name="TextBox 162"/>
          <p:cNvSpPr txBox="1">
            <a:spLocks noChangeArrowheads="1"/>
          </p:cNvSpPr>
          <p:nvPr/>
        </p:nvSpPr>
        <p:spPr bwMode="auto">
          <a:xfrm>
            <a:off x="1782582" y="3877031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454822" y="2689674"/>
            <a:ext cx="4763" cy="17811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54847" y="2461074"/>
            <a:ext cx="3428505" cy="617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78"/>
          <p:cNvSpPr txBox="1">
            <a:spLocks noChangeArrowheads="1"/>
          </p:cNvSpPr>
          <p:nvPr/>
        </p:nvSpPr>
        <p:spPr bwMode="auto">
          <a:xfrm>
            <a:off x="3049389" y="3000727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50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6207422" y="2056166"/>
            <a:ext cx="7414" cy="1709832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79"/>
          <p:cNvSpPr txBox="1">
            <a:spLocks noChangeArrowheads="1"/>
          </p:cNvSpPr>
          <p:nvPr/>
        </p:nvSpPr>
        <p:spPr bwMode="auto">
          <a:xfrm>
            <a:off x="5926608" y="1772494"/>
            <a:ext cx="5357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126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flipH="1">
            <a:off x="1509517" y="4413698"/>
            <a:ext cx="2080" cy="1388967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272977" y="5413823"/>
            <a:ext cx="976808" cy="62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363464" y="4947097"/>
            <a:ext cx="2234108" cy="149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2304854" y="4180335"/>
            <a:ext cx="2081" cy="159375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79"/>
          <p:cNvSpPr txBox="1">
            <a:spLocks noChangeArrowheads="1"/>
          </p:cNvSpPr>
          <p:nvPr/>
        </p:nvSpPr>
        <p:spPr bwMode="auto">
          <a:xfrm>
            <a:off x="4268590" y="2333978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82</a:t>
            </a:r>
          </a:p>
        </p:txBody>
      </p:sp>
      <p:sp>
        <p:nvSpPr>
          <p:cNvPr id="20" name="TextBox 178"/>
          <p:cNvSpPr txBox="1">
            <a:spLocks noChangeArrowheads="1"/>
          </p:cNvSpPr>
          <p:nvPr/>
        </p:nvSpPr>
        <p:spPr bwMode="auto">
          <a:xfrm>
            <a:off x="2473127" y="3548415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50</a:t>
            </a:r>
          </a:p>
        </p:txBody>
      </p:sp>
      <p:sp>
        <p:nvSpPr>
          <p:cNvPr id="21" name="TextBox 160"/>
          <p:cNvSpPr txBox="1">
            <a:spLocks noChangeArrowheads="1"/>
          </p:cNvSpPr>
          <p:nvPr/>
        </p:nvSpPr>
        <p:spPr bwMode="auto">
          <a:xfrm>
            <a:off x="982462" y="4507265"/>
            <a:ext cx="419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28</a:t>
            </a:r>
          </a:p>
        </p:txBody>
      </p:sp>
      <p:sp>
        <p:nvSpPr>
          <p:cNvPr id="22" name="TextBox 162"/>
          <p:cNvSpPr txBox="1">
            <a:spLocks noChangeArrowheads="1"/>
          </p:cNvSpPr>
          <p:nvPr/>
        </p:nvSpPr>
        <p:spPr bwMode="auto">
          <a:xfrm>
            <a:off x="987244" y="4758092"/>
            <a:ext cx="419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20</a:t>
            </a:r>
          </a:p>
        </p:txBody>
      </p:sp>
      <p:sp>
        <p:nvSpPr>
          <p:cNvPr id="23" name="TextBox 162"/>
          <p:cNvSpPr txBox="1">
            <a:spLocks noChangeArrowheads="1"/>
          </p:cNvSpPr>
          <p:nvPr/>
        </p:nvSpPr>
        <p:spPr bwMode="auto">
          <a:xfrm>
            <a:off x="1358720" y="4110389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TextBox 162"/>
          <p:cNvSpPr txBox="1">
            <a:spLocks noChangeArrowheads="1"/>
          </p:cNvSpPr>
          <p:nvPr/>
        </p:nvSpPr>
        <p:spPr bwMode="auto">
          <a:xfrm>
            <a:off x="1001535" y="5224815"/>
            <a:ext cx="301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8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407A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5189" y="159534"/>
            <a:ext cx="5067413" cy="11387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 Models</a:t>
            </a: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Halo nuclei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Magic numbers (Z or N = 20, 28,…)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Collective versus individual nucleon behavior 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1172480" y="1466751"/>
            <a:ext cx="4946293" cy="4292189"/>
            <a:chOff x="1172480" y="1466751"/>
            <a:chExt cx="4946293" cy="4292189"/>
          </a:xfrm>
        </p:grpSpPr>
        <p:sp>
          <p:nvSpPr>
            <p:cNvPr id="31" name="Freeform 30"/>
            <p:cNvSpPr/>
            <p:nvPr/>
          </p:nvSpPr>
          <p:spPr>
            <a:xfrm>
              <a:off x="1172480" y="3518241"/>
              <a:ext cx="3303414" cy="2240699"/>
            </a:xfrm>
            <a:custGeom>
              <a:avLst/>
              <a:gdLst>
                <a:gd name="connsiteX0" fmla="*/ 11 w 3303414"/>
                <a:gd name="connsiteY0" fmla="*/ 2199227 h 2240699"/>
                <a:gd name="connsiteX1" fmla="*/ 283040 w 3303414"/>
                <a:gd name="connsiteY1" fmla="*/ 1763798 h 2240699"/>
                <a:gd name="connsiteX2" fmla="*/ 892640 w 3303414"/>
                <a:gd name="connsiteY2" fmla="*/ 1103398 h 2240699"/>
                <a:gd name="connsiteX3" fmla="*/ 1560297 w 3303414"/>
                <a:gd name="connsiteY3" fmla="*/ 588141 h 2240699"/>
                <a:gd name="connsiteX4" fmla="*/ 2104582 w 3303414"/>
                <a:gd name="connsiteY4" fmla="*/ 94655 h 2240699"/>
                <a:gd name="connsiteX5" fmla="*/ 2605325 w 3303414"/>
                <a:gd name="connsiteY5" fmla="*/ 312 h 2240699"/>
                <a:gd name="connsiteX6" fmla="*/ 3207668 w 3303414"/>
                <a:gd name="connsiteY6" fmla="*/ 101912 h 2240699"/>
                <a:gd name="connsiteX7" fmla="*/ 3280240 w 3303414"/>
                <a:gd name="connsiteY7" fmla="*/ 457512 h 2240699"/>
                <a:gd name="connsiteX8" fmla="*/ 2982697 w 3303414"/>
                <a:gd name="connsiteY8" fmla="*/ 929227 h 2240699"/>
                <a:gd name="connsiteX9" fmla="*/ 1995725 w 3303414"/>
                <a:gd name="connsiteY9" fmla="*/ 1277570 h 2240699"/>
                <a:gd name="connsiteX10" fmla="*/ 1124868 w 3303414"/>
                <a:gd name="connsiteY10" fmla="*/ 1676712 h 2240699"/>
                <a:gd name="connsiteX11" fmla="*/ 275782 w 3303414"/>
                <a:gd name="connsiteY11" fmla="*/ 2162941 h 2240699"/>
                <a:gd name="connsiteX12" fmla="*/ 11 w 3303414"/>
                <a:gd name="connsiteY12" fmla="*/ 2199227 h 2240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03414" h="2240699">
                  <a:moveTo>
                    <a:pt x="11" y="2199227"/>
                  </a:moveTo>
                  <a:cubicBezTo>
                    <a:pt x="1221" y="2132703"/>
                    <a:pt x="134269" y="1946436"/>
                    <a:pt x="283040" y="1763798"/>
                  </a:cubicBezTo>
                  <a:cubicBezTo>
                    <a:pt x="431811" y="1581160"/>
                    <a:pt x="679764" y="1299341"/>
                    <a:pt x="892640" y="1103398"/>
                  </a:cubicBezTo>
                  <a:cubicBezTo>
                    <a:pt x="1105516" y="907455"/>
                    <a:pt x="1358307" y="756265"/>
                    <a:pt x="1560297" y="588141"/>
                  </a:cubicBezTo>
                  <a:cubicBezTo>
                    <a:pt x="1762287" y="420017"/>
                    <a:pt x="1930411" y="192626"/>
                    <a:pt x="2104582" y="94655"/>
                  </a:cubicBezTo>
                  <a:cubicBezTo>
                    <a:pt x="2278753" y="-3316"/>
                    <a:pt x="2421477" y="-898"/>
                    <a:pt x="2605325" y="312"/>
                  </a:cubicBezTo>
                  <a:cubicBezTo>
                    <a:pt x="2789173" y="1522"/>
                    <a:pt x="3095182" y="25712"/>
                    <a:pt x="3207668" y="101912"/>
                  </a:cubicBezTo>
                  <a:cubicBezTo>
                    <a:pt x="3320154" y="178112"/>
                    <a:pt x="3317735" y="319626"/>
                    <a:pt x="3280240" y="457512"/>
                  </a:cubicBezTo>
                  <a:cubicBezTo>
                    <a:pt x="3242745" y="595398"/>
                    <a:pt x="3196783" y="792551"/>
                    <a:pt x="2982697" y="929227"/>
                  </a:cubicBezTo>
                  <a:cubicBezTo>
                    <a:pt x="2768611" y="1065903"/>
                    <a:pt x="2305363" y="1152989"/>
                    <a:pt x="1995725" y="1277570"/>
                  </a:cubicBezTo>
                  <a:cubicBezTo>
                    <a:pt x="1686087" y="1402151"/>
                    <a:pt x="1411525" y="1529150"/>
                    <a:pt x="1124868" y="1676712"/>
                  </a:cubicBezTo>
                  <a:cubicBezTo>
                    <a:pt x="838211" y="1824274"/>
                    <a:pt x="459630" y="2074646"/>
                    <a:pt x="275782" y="2162941"/>
                  </a:cubicBezTo>
                  <a:cubicBezTo>
                    <a:pt x="91934" y="2251236"/>
                    <a:pt x="-1199" y="2265751"/>
                    <a:pt x="11" y="2199227"/>
                  </a:cubicBezTo>
                  <a:close/>
                </a:path>
              </a:pathLst>
            </a:custGeom>
            <a:solidFill>
              <a:srgbClr val="92D050">
                <a:alpha val="69804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99521" y="4534933"/>
              <a:ext cx="2419252" cy="584775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Configuration Interaction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Nuclear Shell Model</a:t>
              </a: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3" name="Group 54"/>
            <p:cNvGrpSpPr/>
            <p:nvPr/>
          </p:nvGrpSpPr>
          <p:grpSpPr>
            <a:xfrm>
              <a:off x="2192445" y="1466751"/>
              <a:ext cx="1984660" cy="1243279"/>
              <a:chOff x="1309688" y="1523986"/>
              <a:chExt cx="3912821" cy="2569513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11443" y="1540042"/>
                <a:ext cx="3911066" cy="255069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 flipV="1">
                <a:off x="1695450" y="3424238"/>
                <a:ext cx="1462088" cy="476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rot="5400000">
                <a:off x="1433513" y="3686176"/>
                <a:ext cx="538164" cy="47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rot="16200000" flipH="1">
                <a:off x="2774157" y="3069431"/>
                <a:ext cx="733427" cy="476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V="1">
                <a:off x="3138486" y="2714625"/>
                <a:ext cx="1462088" cy="476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 rot="5400000">
                <a:off x="3962402" y="3324226"/>
                <a:ext cx="1228724" cy="952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 flipV="1">
                <a:off x="3228985" y="2262188"/>
                <a:ext cx="1252539" cy="4761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V="1">
                <a:off x="3209935" y="1785938"/>
                <a:ext cx="1252539" cy="4761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V="1">
                <a:off x="1757373" y="3224213"/>
                <a:ext cx="1252539" cy="4761"/>
              </a:xfrm>
              <a:prstGeom prst="line">
                <a:avLst/>
              </a:prstGeom>
              <a:ln w="28575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762136" y="2952752"/>
                <a:ext cx="1252539" cy="4761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V="1">
                <a:off x="1781186" y="2309811"/>
                <a:ext cx="1252539" cy="4761"/>
              </a:xfrm>
              <a:prstGeom prst="line">
                <a:avLst/>
              </a:prstGeom>
              <a:ln w="28575">
                <a:solidFill>
                  <a:srgbClr val="33CC33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1781186" y="2566988"/>
                <a:ext cx="1252539" cy="4761"/>
              </a:xfrm>
              <a:prstGeom prst="line">
                <a:avLst/>
              </a:prstGeom>
              <a:ln w="28575">
                <a:solidFill>
                  <a:srgbClr val="33CC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Up Arrow 45"/>
              <p:cNvSpPr/>
              <p:nvPr/>
            </p:nvSpPr>
            <p:spPr>
              <a:xfrm>
                <a:off x="2247902" y="2967037"/>
                <a:ext cx="319087" cy="252414"/>
              </a:xfrm>
              <a:prstGeom prst="upArrow">
                <a:avLst/>
              </a:prstGeom>
              <a:solidFill>
                <a:srgbClr val="00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7" name="Up Arrow 46"/>
              <p:cNvSpPr/>
              <p:nvPr/>
            </p:nvSpPr>
            <p:spPr>
              <a:xfrm rot="10800000">
                <a:off x="2247902" y="2309810"/>
                <a:ext cx="319087" cy="252414"/>
              </a:xfrm>
              <a:prstGeom prst="upArrow">
                <a:avLst/>
              </a:prstGeom>
              <a:solidFill>
                <a:srgbClr val="33CC3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309688" y="2909873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7800" marR="0" lvl="0" indent="-1778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j</a:t>
                </a:r>
                <a:r>
                  <a:rPr kumimoji="0" lang="en-US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&gt;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319213" y="2214548"/>
                <a:ext cx="3417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7800" marR="0" lvl="0" indent="-1778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j</a:t>
                </a:r>
                <a:r>
                  <a:rPr kumimoji="0" lang="en-US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&lt;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4538663" y="2057386"/>
                <a:ext cx="3994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7800" marR="0" lvl="0" indent="-1778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j’</a:t>
                </a:r>
                <a:r>
                  <a:rPr kumimoji="0" lang="en-US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&gt;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4519613" y="1523986"/>
                <a:ext cx="39946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7800" marR="0" lvl="0" indent="-1778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407A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j’</a:t>
                </a:r>
                <a:r>
                  <a:rPr kumimoji="0" lang="en-US" sz="2000" b="0" i="0" u="none" strike="noStrike" kern="1200" cap="none" spc="0" normalizeH="0" baseline="-25000" noProof="0" dirty="0" smtClean="0">
                    <a:ln>
                      <a:noFill/>
                    </a:ln>
                    <a:solidFill>
                      <a:srgbClr val="00407A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&lt;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803028" y="3552824"/>
                <a:ext cx="1151008" cy="540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7800" marR="0" lvl="0" indent="-1778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407A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proton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227817" y="3529011"/>
                <a:ext cx="1305866" cy="540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177800" marR="0" lvl="0" indent="-1778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407A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neutron</a:t>
                </a:r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8366717">
                <a:off x="2357438" y="2546350"/>
                <a:ext cx="1009650" cy="112712"/>
              </a:xfrm>
              <a:custGeom>
                <a:avLst/>
                <a:gdLst>
                  <a:gd name="connsiteX0" fmla="*/ 0 w 1009650"/>
                  <a:gd name="connsiteY0" fmla="*/ 58737 h 112712"/>
                  <a:gd name="connsiteX1" fmla="*/ 76200 w 1009650"/>
                  <a:gd name="connsiteY1" fmla="*/ 1587 h 112712"/>
                  <a:gd name="connsiteX2" fmla="*/ 142875 w 1009650"/>
                  <a:gd name="connsiteY2" fmla="*/ 53974 h 112712"/>
                  <a:gd name="connsiteX3" fmla="*/ 214313 w 1009650"/>
                  <a:gd name="connsiteY3" fmla="*/ 111124 h 112712"/>
                  <a:gd name="connsiteX4" fmla="*/ 285750 w 1009650"/>
                  <a:gd name="connsiteY4" fmla="*/ 58737 h 112712"/>
                  <a:gd name="connsiteX5" fmla="*/ 361950 w 1009650"/>
                  <a:gd name="connsiteY5" fmla="*/ 1587 h 112712"/>
                  <a:gd name="connsiteX6" fmla="*/ 433388 w 1009650"/>
                  <a:gd name="connsiteY6" fmla="*/ 58737 h 112712"/>
                  <a:gd name="connsiteX7" fmla="*/ 504825 w 1009650"/>
                  <a:gd name="connsiteY7" fmla="*/ 111124 h 112712"/>
                  <a:gd name="connsiteX8" fmla="*/ 576263 w 1009650"/>
                  <a:gd name="connsiteY8" fmla="*/ 49212 h 112712"/>
                  <a:gd name="connsiteX9" fmla="*/ 647700 w 1009650"/>
                  <a:gd name="connsiteY9" fmla="*/ 1587 h 112712"/>
                  <a:gd name="connsiteX10" fmla="*/ 714375 w 1009650"/>
                  <a:gd name="connsiteY10" fmla="*/ 58737 h 112712"/>
                  <a:gd name="connsiteX11" fmla="*/ 790575 w 1009650"/>
                  <a:gd name="connsiteY11" fmla="*/ 111124 h 112712"/>
                  <a:gd name="connsiteX12" fmla="*/ 866775 w 1009650"/>
                  <a:gd name="connsiteY12" fmla="*/ 58737 h 112712"/>
                  <a:gd name="connsiteX13" fmla="*/ 938213 w 1009650"/>
                  <a:gd name="connsiteY13" fmla="*/ 1587 h 112712"/>
                  <a:gd name="connsiteX14" fmla="*/ 1009650 w 1009650"/>
                  <a:gd name="connsiteY14" fmla="*/ 58737 h 11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9650" h="112712">
                    <a:moveTo>
                      <a:pt x="0" y="58737"/>
                    </a:moveTo>
                    <a:cubicBezTo>
                      <a:pt x="26194" y="30559"/>
                      <a:pt x="52388" y="2381"/>
                      <a:pt x="76200" y="1587"/>
                    </a:cubicBezTo>
                    <a:cubicBezTo>
                      <a:pt x="100012" y="793"/>
                      <a:pt x="142875" y="53974"/>
                      <a:pt x="142875" y="53974"/>
                    </a:cubicBezTo>
                    <a:cubicBezTo>
                      <a:pt x="165894" y="72230"/>
                      <a:pt x="190501" y="110330"/>
                      <a:pt x="214313" y="111124"/>
                    </a:cubicBezTo>
                    <a:cubicBezTo>
                      <a:pt x="238125" y="111918"/>
                      <a:pt x="285750" y="58737"/>
                      <a:pt x="285750" y="58737"/>
                    </a:cubicBezTo>
                    <a:cubicBezTo>
                      <a:pt x="310356" y="40481"/>
                      <a:pt x="337344" y="1587"/>
                      <a:pt x="361950" y="1587"/>
                    </a:cubicBezTo>
                    <a:cubicBezTo>
                      <a:pt x="386556" y="1587"/>
                      <a:pt x="409576" y="40481"/>
                      <a:pt x="433388" y="58737"/>
                    </a:cubicBezTo>
                    <a:cubicBezTo>
                      <a:pt x="457201" y="76993"/>
                      <a:pt x="481012" y="112712"/>
                      <a:pt x="504825" y="111124"/>
                    </a:cubicBezTo>
                    <a:cubicBezTo>
                      <a:pt x="528638" y="109536"/>
                      <a:pt x="552451" y="67468"/>
                      <a:pt x="576263" y="49212"/>
                    </a:cubicBezTo>
                    <a:cubicBezTo>
                      <a:pt x="600076" y="30956"/>
                      <a:pt x="624681" y="0"/>
                      <a:pt x="647700" y="1587"/>
                    </a:cubicBezTo>
                    <a:cubicBezTo>
                      <a:pt x="670719" y="3174"/>
                      <a:pt x="690563" y="40481"/>
                      <a:pt x="714375" y="58737"/>
                    </a:cubicBezTo>
                    <a:cubicBezTo>
                      <a:pt x="738188" y="76993"/>
                      <a:pt x="765175" y="111124"/>
                      <a:pt x="790575" y="111124"/>
                    </a:cubicBezTo>
                    <a:cubicBezTo>
                      <a:pt x="815975" y="111124"/>
                      <a:pt x="842169" y="76993"/>
                      <a:pt x="866775" y="58737"/>
                    </a:cubicBezTo>
                    <a:cubicBezTo>
                      <a:pt x="891381" y="40481"/>
                      <a:pt x="914401" y="1587"/>
                      <a:pt x="938213" y="1587"/>
                    </a:cubicBezTo>
                    <a:cubicBezTo>
                      <a:pt x="962025" y="1587"/>
                      <a:pt x="985837" y="30162"/>
                      <a:pt x="1009650" y="587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5" name="Freeform 54"/>
              <p:cNvSpPr/>
              <p:nvPr/>
            </p:nvSpPr>
            <p:spPr>
              <a:xfrm rot="9599435">
                <a:off x="2404752" y="2383851"/>
                <a:ext cx="872592" cy="126045"/>
              </a:xfrm>
              <a:custGeom>
                <a:avLst/>
                <a:gdLst>
                  <a:gd name="connsiteX0" fmla="*/ 0 w 1009650"/>
                  <a:gd name="connsiteY0" fmla="*/ 58737 h 112712"/>
                  <a:gd name="connsiteX1" fmla="*/ 76200 w 1009650"/>
                  <a:gd name="connsiteY1" fmla="*/ 1587 h 112712"/>
                  <a:gd name="connsiteX2" fmla="*/ 142875 w 1009650"/>
                  <a:gd name="connsiteY2" fmla="*/ 53974 h 112712"/>
                  <a:gd name="connsiteX3" fmla="*/ 214313 w 1009650"/>
                  <a:gd name="connsiteY3" fmla="*/ 111124 h 112712"/>
                  <a:gd name="connsiteX4" fmla="*/ 285750 w 1009650"/>
                  <a:gd name="connsiteY4" fmla="*/ 58737 h 112712"/>
                  <a:gd name="connsiteX5" fmla="*/ 361950 w 1009650"/>
                  <a:gd name="connsiteY5" fmla="*/ 1587 h 112712"/>
                  <a:gd name="connsiteX6" fmla="*/ 433388 w 1009650"/>
                  <a:gd name="connsiteY6" fmla="*/ 58737 h 112712"/>
                  <a:gd name="connsiteX7" fmla="*/ 504825 w 1009650"/>
                  <a:gd name="connsiteY7" fmla="*/ 111124 h 112712"/>
                  <a:gd name="connsiteX8" fmla="*/ 576263 w 1009650"/>
                  <a:gd name="connsiteY8" fmla="*/ 49212 h 112712"/>
                  <a:gd name="connsiteX9" fmla="*/ 647700 w 1009650"/>
                  <a:gd name="connsiteY9" fmla="*/ 1587 h 112712"/>
                  <a:gd name="connsiteX10" fmla="*/ 714375 w 1009650"/>
                  <a:gd name="connsiteY10" fmla="*/ 58737 h 112712"/>
                  <a:gd name="connsiteX11" fmla="*/ 790575 w 1009650"/>
                  <a:gd name="connsiteY11" fmla="*/ 111124 h 112712"/>
                  <a:gd name="connsiteX12" fmla="*/ 866775 w 1009650"/>
                  <a:gd name="connsiteY12" fmla="*/ 58737 h 112712"/>
                  <a:gd name="connsiteX13" fmla="*/ 938213 w 1009650"/>
                  <a:gd name="connsiteY13" fmla="*/ 1587 h 112712"/>
                  <a:gd name="connsiteX14" fmla="*/ 1009650 w 1009650"/>
                  <a:gd name="connsiteY14" fmla="*/ 58737 h 112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09650" h="112712">
                    <a:moveTo>
                      <a:pt x="0" y="58737"/>
                    </a:moveTo>
                    <a:cubicBezTo>
                      <a:pt x="26194" y="30559"/>
                      <a:pt x="52388" y="2381"/>
                      <a:pt x="76200" y="1587"/>
                    </a:cubicBezTo>
                    <a:cubicBezTo>
                      <a:pt x="100012" y="793"/>
                      <a:pt x="142875" y="53974"/>
                      <a:pt x="142875" y="53974"/>
                    </a:cubicBezTo>
                    <a:cubicBezTo>
                      <a:pt x="165894" y="72230"/>
                      <a:pt x="190501" y="110330"/>
                      <a:pt x="214313" y="111124"/>
                    </a:cubicBezTo>
                    <a:cubicBezTo>
                      <a:pt x="238125" y="111918"/>
                      <a:pt x="285750" y="58737"/>
                      <a:pt x="285750" y="58737"/>
                    </a:cubicBezTo>
                    <a:cubicBezTo>
                      <a:pt x="310356" y="40481"/>
                      <a:pt x="337344" y="1587"/>
                      <a:pt x="361950" y="1587"/>
                    </a:cubicBezTo>
                    <a:cubicBezTo>
                      <a:pt x="386556" y="1587"/>
                      <a:pt x="409576" y="40481"/>
                      <a:pt x="433388" y="58737"/>
                    </a:cubicBezTo>
                    <a:cubicBezTo>
                      <a:pt x="457201" y="76993"/>
                      <a:pt x="481012" y="112712"/>
                      <a:pt x="504825" y="111124"/>
                    </a:cubicBezTo>
                    <a:cubicBezTo>
                      <a:pt x="528638" y="109536"/>
                      <a:pt x="552451" y="67468"/>
                      <a:pt x="576263" y="49212"/>
                    </a:cubicBezTo>
                    <a:cubicBezTo>
                      <a:pt x="600076" y="30956"/>
                      <a:pt x="624681" y="0"/>
                      <a:pt x="647700" y="1587"/>
                    </a:cubicBezTo>
                    <a:cubicBezTo>
                      <a:pt x="670719" y="3174"/>
                      <a:pt x="690563" y="40481"/>
                      <a:pt x="714375" y="58737"/>
                    </a:cubicBezTo>
                    <a:cubicBezTo>
                      <a:pt x="738188" y="76993"/>
                      <a:pt x="765175" y="111124"/>
                      <a:pt x="790575" y="111124"/>
                    </a:cubicBezTo>
                    <a:cubicBezTo>
                      <a:pt x="815975" y="111124"/>
                      <a:pt x="842169" y="76993"/>
                      <a:pt x="866775" y="58737"/>
                    </a:cubicBezTo>
                    <a:cubicBezTo>
                      <a:pt x="891381" y="40481"/>
                      <a:pt x="914401" y="1587"/>
                      <a:pt x="938213" y="1587"/>
                    </a:cubicBezTo>
                    <a:cubicBezTo>
                      <a:pt x="962025" y="1587"/>
                      <a:pt x="985837" y="30162"/>
                      <a:pt x="1009650" y="5873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6813173" y="3602558"/>
            <a:ext cx="1399260" cy="1754326"/>
            <a:chOff x="1301749" y="760021"/>
            <a:chExt cx="1399260" cy="1754326"/>
          </a:xfrm>
        </p:grpSpPr>
        <p:sp>
          <p:nvSpPr>
            <p:cNvPr id="57" name="Rectangle 56"/>
            <p:cNvSpPr/>
            <p:nvPr/>
          </p:nvSpPr>
          <p:spPr>
            <a:xfrm>
              <a:off x="1301749" y="760021"/>
              <a:ext cx="1329155" cy="17051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1386795" y="867722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38795" y="760021"/>
              <a:ext cx="106221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stable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+</a:t>
              </a: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/EC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b</a:t>
              </a:r>
              <a:r>
                <a:rPr kumimoji="0" lang="en-US" sz="18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-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fission</a:t>
              </a: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unknown</a:t>
              </a:r>
              <a:endPara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386795" y="1134422"/>
              <a:ext cx="180000" cy="1800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393145" y="1426522"/>
              <a:ext cx="180000" cy="180000"/>
            </a:xfrm>
            <a:prstGeom prst="rect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399495" y="1686872"/>
              <a:ext cx="180000" cy="1800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405845" y="1953572"/>
              <a:ext cx="180000" cy="180000"/>
            </a:xfrm>
            <a:prstGeom prst="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405827" y="2226302"/>
              <a:ext cx="180000" cy="180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166670" y="864551"/>
            <a:ext cx="7792002" cy="5120490"/>
            <a:chOff x="1166670" y="864551"/>
            <a:chExt cx="7792002" cy="5120490"/>
          </a:xfrm>
        </p:grpSpPr>
        <p:sp>
          <p:nvSpPr>
            <p:cNvPr id="26" name="Freeform 25"/>
            <p:cNvSpPr/>
            <p:nvPr/>
          </p:nvSpPr>
          <p:spPr>
            <a:xfrm>
              <a:off x="1166670" y="864551"/>
              <a:ext cx="7545617" cy="4855368"/>
            </a:xfrm>
            <a:custGeom>
              <a:avLst/>
              <a:gdLst>
                <a:gd name="connsiteX0" fmla="*/ 12211 w 7545617"/>
                <a:gd name="connsiteY0" fmla="*/ 4808342 h 4855368"/>
                <a:gd name="connsiteX1" fmla="*/ 237182 w 7545617"/>
                <a:gd name="connsiteY1" fmla="*/ 4459999 h 4855368"/>
                <a:gd name="connsiteX2" fmla="*/ 788725 w 7545617"/>
                <a:gd name="connsiteY2" fmla="*/ 3828627 h 4855368"/>
                <a:gd name="connsiteX3" fmla="*/ 1347525 w 7545617"/>
                <a:gd name="connsiteY3" fmla="*/ 3364170 h 4855368"/>
                <a:gd name="connsiteX4" fmla="*/ 1753925 w 7545617"/>
                <a:gd name="connsiteY4" fmla="*/ 3044856 h 4855368"/>
                <a:gd name="connsiteX5" fmla="*/ 2174839 w 7545617"/>
                <a:gd name="connsiteY5" fmla="*/ 2667485 h 4855368"/>
                <a:gd name="connsiteX6" fmla="*/ 3379525 w 7545617"/>
                <a:gd name="connsiteY6" fmla="*/ 1854685 h 4855368"/>
                <a:gd name="connsiteX7" fmla="*/ 4591468 w 7545617"/>
                <a:gd name="connsiteY7" fmla="*/ 1259599 h 4855368"/>
                <a:gd name="connsiteX8" fmla="*/ 5694554 w 7545617"/>
                <a:gd name="connsiteY8" fmla="*/ 708056 h 4855368"/>
                <a:gd name="connsiteX9" fmla="*/ 6616211 w 7545617"/>
                <a:gd name="connsiteY9" fmla="*/ 171027 h 4855368"/>
                <a:gd name="connsiteX10" fmla="*/ 6964554 w 7545617"/>
                <a:gd name="connsiteY10" fmla="*/ 4113 h 4855368"/>
                <a:gd name="connsiteX11" fmla="*/ 7494325 w 7545617"/>
                <a:gd name="connsiteY11" fmla="*/ 62170 h 4855368"/>
                <a:gd name="connsiteX12" fmla="*/ 7479811 w 7545617"/>
                <a:gd name="connsiteY12" fmla="*/ 185542 h 4855368"/>
                <a:gd name="connsiteX13" fmla="*/ 7095182 w 7545617"/>
                <a:gd name="connsiteY13" fmla="*/ 867713 h 4855368"/>
                <a:gd name="connsiteX14" fmla="*/ 6521868 w 7545617"/>
                <a:gd name="connsiteY14" fmla="*/ 1056399 h 4855368"/>
                <a:gd name="connsiteX15" fmla="*/ 6333182 w 7545617"/>
                <a:gd name="connsiteY15" fmla="*/ 1767599 h 4855368"/>
                <a:gd name="connsiteX16" fmla="*/ 6159011 w 7545617"/>
                <a:gd name="connsiteY16" fmla="*/ 2137713 h 4855368"/>
                <a:gd name="connsiteX17" fmla="*/ 5106725 w 7545617"/>
                <a:gd name="connsiteY17" fmla="*/ 2471542 h 4855368"/>
                <a:gd name="connsiteX18" fmla="*/ 4859982 w 7545617"/>
                <a:gd name="connsiteY18" fmla="*/ 2848913 h 4855368"/>
                <a:gd name="connsiteX19" fmla="*/ 3960096 w 7545617"/>
                <a:gd name="connsiteY19" fmla="*/ 3037599 h 4855368"/>
                <a:gd name="connsiteX20" fmla="*/ 3452096 w 7545617"/>
                <a:gd name="connsiteY20" fmla="*/ 3211770 h 4855368"/>
                <a:gd name="connsiteX21" fmla="*/ 3292439 w 7545617"/>
                <a:gd name="connsiteY21" fmla="*/ 3269827 h 4855368"/>
                <a:gd name="connsiteX22" fmla="*/ 3306954 w 7545617"/>
                <a:gd name="connsiteY22" fmla="*/ 3465770 h 4855368"/>
                <a:gd name="connsiteX23" fmla="*/ 2958611 w 7545617"/>
                <a:gd name="connsiteY23" fmla="*/ 3552856 h 4855368"/>
                <a:gd name="connsiteX24" fmla="*/ 2414325 w 7545617"/>
                <a:gd name="connsiteY24" fmla="*/ 3777827 h 4855368"/>
                <a:gd name="connsiteX25" fmla="*/ 1412839 w 7545617"/>
                <a:gd name="connsiteY25" fmla="*/ 4169713 h 4855368"/>
                <a:gd name="connsiteX26" fmla="*/ 766954 w 7545617"/>
                <a:gd name="connsiteY26" fmla="*/ 4518056 h 4855368"/>
                <a:gd name="connsiteX27" fmla="*/ 280725 w 7545617"/>
                <a:gd name="connsiteY27" fmla="*/ 4801085 h 4855368"/>
                <a:gd name="connsiteX28" fmla="*/ 55754 w 7545617"/>
                <a:gd name="connsiteY28" fmla="*/ 4851885 h 4855368"/>
                <a:gd name="connsiteX29" fmla="*/ 12211 w 7545617"/>
                <a:gd name="connsiteY29" fmla="*/ 4808342 h 485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545617" h="4855368">
                  <a:moveTo>
                    <a:pt x="12211" y="4808342"/>
                  </a:moveTo>
                  <a:cubicBezTo>
                    <a:pt x="42449" y="4743028"/>
                    <a:pt x="107763" y="4623285"/>
                    <a:pt x="237182" y="4459999"/>
                  </a:cubicBezTo>
                  <a:cubicBezTo>
                    <a:pt x="366601" y="4296713"/>
                    <a:pt x="603668" y="4011265"/>
                    <a:pt x="788725" y="3828627"/>
                  </a:cubicBezTo>
                  <a:cubicBezTo>
                    <a:pt x="973782" y="3645989"/>
                    <a:pt x="1186658" y="3494799"/>
                    <a:pt x="1347525" y="3364170"/>
                  </a:cubicBezTo>
                  <a:cubicBezTo>
                    <a:pt x="1508392" y="3233541"/>
                    <a:pt x="1616039" y="3160970"/>
                    <a:pt x="1753925" y="3044856"/>
                  </a:cubicBezTo>
                  <a:cubicBezTo>
                    <a:pt x="1891811" y="2928742"/>
                    <a:pt x="1903906" y="2865847"/>
                    <a:pt x="2174839" y="2667485"/>
                  </a:cubicBezTo>
                  <a:cubicBezTo>
                    <a:pt x="2445772" y="2469123"/>
                    <a:pt x="2976754" y="2089333"/>
                    <a:pt x="3379525" y="1854685"/>
                  </a:cubicBezTo>
                  <a:cubicBezTo>
                    <a:pt x="3782296" y="1620037"/>
                    <a:pt x="4591468" y="1259599"/>
                    <a:pt x="4591468" y="1259599"/>
                  </a:cubicBezTo>
                  <a:cubicBezTo>
                    <a:pt x="4977306" y="1068494"/>
                    <a:pt x="5357097" y="889485"/>
                    <a:pt x="5694554" y="708056"/>
                  </a:cubicBezTo>
                  <a:cubicBezTo>
                    <a:pt x="6032011" y="526627"/>
                    <a:pt x="6404544" y="288351"/>
                    <a:pt x="6616211" y="171027"/>
                  </a:cubicBezTo>
                  <a:cubicBezTo>
                    <a:pt x="6827878" y="53703"/>
                    <a:pt x="6818202" y="22256"/>
                    <a:pt x="6964554" y="4113"/>
                  </a:cubicBezTo>
                  <a:cubicBezTo>
                    <a:pt x="7110906" y="-14030"/>
                    <a:pt x="7408449" y="31932"/>
                    <a:pt x="7494325" y="62170"/>
                  </a:cubicBezTo>
                  <a:cubicBezTo>
                    <a:pt x="7580201" y="92408"/>
                    <a:pt x="7546335" y="51285"/>
                    <a:pt x="7479811" y="185542"/>
                  </a:cubicBezTo>
                  <a:cubicBezTo>
                    <a:pt x="7413287" y="319799"/>
                    <a:pt x="7254839" y="722570"/>
                    <a:pt x="7095182" y="867713"/>
                  </a:cubicBezTo>
                  <a:cubicBezTo>
                    <a:pt x="6935525" y="1012856"/>
                    <a:pt x="6648868" y="906418"/>
                    <a:pt x="6521868" y="1056399"/>
                  </a:cubicBezTo>
                  <a:cubicBezTo>
                    <a:pt x="6394868" y="1206380"/>
                    <a:pt x="6393658" y="1587380"/>
                    <a:pt x="6333182" y="1767599"/>
                  </a:cubicBezTo>
                  <a:cubicBezTo>
                    <a:pt x="6272706" y="1947818"/>
                    <a:pt x="6363420" y="2020389"/>
                    <a:pt x="6159011" y="2137713"/>
                  </a:cubicBezTo>
                  <a:cubicBezTo>
                    <a:pt x="5954602" y="2255037"/>
                    <a:pt x="5323230" y="2353009"/>
                    <a:pt x="5106725" y="2471542"/>
                  </a:cubicBezTo>
                  <a:cubicBezTo>
                    <a:pt x="4890220" y="2590075"/>
                    <a:pt x="5051087" y="2754570"/>
                    <a:pt x="4859982" y="2848913"/>
                  </a:cubicBezTo>
                  <a:cubicBezTo>
                    <a:pt x="4668877" y="2943256"/>
                    <a:pt x="4194744" y="2977123"/>
                    <a:pt x="3960096" y="3037599"/>
                  </a:cubicBezTo>
                  <a:cubicBezTo>
                    <a:pt x="3725448" y="3098075"/>
                    <a:pt x="3563372" y="3173065"/>
                    <a:pt x="3452096" y="3211770"/>
                  </a:cubicBezTo>
                  <a:cubicBezTo>
                    <a:pt x="3340820" y="3250475"/>
                    <a:pt x="3316629" y="3227494"/>
                    <a:pt x="3292439" y="3269827"/>
                  </a:cubicBezTo>
                  <a:cubicBezTo>
                    <a:pt x="3268249" y="3312160"/>
                    <a:pt x="3362592" y="3418599"/>
                    <a:pt x="3306954" y="3465770"/>
                  </a:cubicBezTo>
                  <a:cubicBezTo>
                    <a:pt x="3251316" y="3512941"/>
                    <a:pt x="3107382" y="3500847"/>
                    <a:pt x="2958611" y="3552856"/>
                  </a:cubicBezTo>
                  <a:cubicBezTo>
                    <a:pt x="2809840" y="3604865"/>
                    <a:pt x="2414325" y="3777827"/>
                    <a:pt x="2414325" y="3777827"/>
                  </a:cubicBezTo>
                  <a:cubicBezTo>
                    <a:pt x="2156696" y="3880636"/>
                    <a:pt x="1687401" y="4046342"/>
                    <a:pt x="1412839" y="4169713"/>
                  </a:cubicBezTo>
                  <a:cubicBezTo>
                    <a:pt x="1138277" y="4293084"/>
                    <a:pt x="955640" y="4412827"/>
                    <a:pt x="766954" y="4518056"/>
                  </a:cubicBezTo>
                  <a:cubicBezTo>
                    <a:pt x="578268" y="4623285"/>
                    <a:pt x="399258" y="4745447"/>
                    <a:pt x="280725" y="4801085"/>
                  </a:cubicBezTo>
                  <a:cubicBezTo>
                    <a:pt x="162192" y="4856723"/>
                    <a:pt x="99297" y="4851885"/>
                    <a:pt x="55754" y="4851885"/>
                  </a:cubicBezTo>
                  <a:cubicBezTo>
                    <a:pt x="12211" y="4851885"/>
                    <a:pt x="-18027" y="4873656"/>
                    <a:pt x="12211" y="4808342"/>
                  </a:cubicBezTo>
                  <a:close/>
                </a:path>
              </a:pathLst>
            </a:custGeom>
            <a:solidFill>
              <a:srgbClr val="FFC000">
                <a:alpha val="69804"/>
              </a:srgb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352922" y="2545198"/>
              <a:ext cx="2580766" cy="338554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Density Functional Theory</a:t>
              </a:r>
              <a:endParaRPr kumimoji="0" lang="nl-BE" sz="1600" b="0" i="0" u="none" strike="noStrike" kern="1200" cap="none" spc="0" normalizeH="0" baseline="0" noProof="0" dirty="0">
                <a:ln>
                  <a:noFill/>
                </a:ln>
                <a:solidFill>
                  <a:srgbClr val="00407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5" name="Group 21"/>
            <p:cNvGrpSpPr>
              <a:grpSpLocks/>
            </p:cNvGrpSpPr>
            <p:nvPr/>
          </p:nvGrpSpPr>
          <p:grpSpPr bwMode="auto">
            <a:xfrm>
              <a:off x="6220986" y="3048960"/>
              <a:ext cx="2737686" cy="2936081"/>
              <a:chOff x="784" y="1101"/>
              <a:chExt cx="2612" cy="2817"/>
            </a:xfrm>
          </p:grpSpPr>
          <p:graphicFrame>
            <p:nvGraphicFramePr>
              <p:cNvPr id="66" name="Object 22"/>
              <p:cNvGraphicFramePr>
                <a:graphicFrameLocks noChangeAspect="1"/>
              </p:cNvGraphicFramePr>
              <p:nvPr/>
            </p:nvGraphicFramePr>
            <p:xfrm>
              <a:off x="784" y="1101"/>
              <a:ext cx="2612" cy="281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1" name="Photo Editor Photo" r:id="rId4" imgW="11438095" imgH="12200000" progId="">
                      <p:embed/>
                    </p:oleObj>
                  </mc:Choice>
                  <mc:Fallback>
                    <p:oleObj name="Photo Editor Photo" r:id="rId4" imgW="11438095" imgH="12200000" progId="">
                      <p:embed/>
                      <p:pic>
                        <p:nvPicPr>
                          <p:cNvPr id="66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4" y="1101"/>
                            <a:ext cx="2612" cy="28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7" name="Oval 23"/>
              <p:cNvSpPr>
                <a:spLocks noChangeArrowheads="1"/>
              </p:cNvSpPr>
              <p:nvPr/>
            </p:nvSpPr>
            <p:spPr bwMode="auto">
              <a:xfrm>
                <a:off x="984" y="1183"/>
                <a:ext cx="365" cy="358"/>
              </a:xfrm>
              <a:prstGeom prst="ellipse">
                <a:avLst/>
              </a:prstGeom>
              <a:solidFill>
                <a:srgbClr val="3366FF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8" name="Oval 24"/>
              <p:cNvSpPr>
                <a:spLocks noChangeArrowheads="1"/>
              </p:cNvSpPr>
              <p:nvPr/>
            </p:nvSpPr>
            <p:spPr bwMode="auto">
              <a:xfrm>
                <a:off x="1618" y="1207"/>
                <a:ext cx="430" cy="338"/>
              </a:xfrm>
              <a:prstGeom prst="ellipse">
                <a:avLst/>
              </a:prstGeom>
              <a:solidFill>
                <a:srgbClr val="FF0000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9" name="Oval 25"/>
              <p:cNvSpPr>
                <a:spLocks noChangeArrowheads="1"/>
              </p:cNvSpPr>
              <p:nvPr/>
            </p:nvSpPr>
            <p:spPr bwMode="auto">
              <a:xfrm>
                <a:off x="2237" y="1113"/>
                <a:ext cx="317" cy="411"/>
              </a:xfrm>
              <a:prstGeom prst="ellipse">
                <a:avLst/>
              </a:prstGeom>
              <a:solidFill>
                <a:srgbClr val="009900">
                  <a:alpha val="50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Text Box 26"/>
              <p:cNvSpPr txBox="1">
                <a:spLocks noChangeArrowheads="1"/>
              </p:cNvSpPr>
              <p:nvPr/>
            </p:nvSpPr>
            <p:spPr bwMode="auto">
              <a:xfrm>
                <a:off x="2774" y="3485"/>
                <a:ext cx="444" cy="237"/>
              </a:xfrm>
              <a:prstGeom prst="rect">
                <a:avLst/>
              </a:prstGeom>
              <a:solidFill>
                <a:srgbClr val="FFFFFF"/>
              </a:solidFill>
              <a:ln w="1905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1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407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186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407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Pb</a:t>
                </a:r>
                <a:endPara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195834" y="2468880"/>
            <a:ext cx="4007456" cy="3263986"/>
            <a:chOff x="195834" y="2468880"/>
            <a:chExt cx="4007456" cy="3263986"/>
          </a:xfrm>
        </p:grpSpPr>
        <p:grpSp>
          <p:nvGrpSpPr>
            <p:cNvPr id="28" name="Group 27"/>
            <p:cNvGrpSpPr/>
            <p:nvPr/>
          </p:nvGrpSpPr>
          <p:grpSpPr>
            <a:xfrm>
              <a:off x="1150808" y="5078261"/>
              <a:ext cx="3052482" cy="654605"/>
              <a:chOff x="1150808" y="4063347"/>
              <a:chExt cx="3052482" cy="654605"/>
            </a:xfrm>
          </p:grpSpPr>
          <p:sp>
            <p:nvSpPr>
              <p:cNvPr id="29" name="Freeform 28"/>
              <p:cNvSpPr/>
              <p:nvPr/>
            </p:nvSpPr>
            <p:spPr>
              <a:xfrm>
                <a:off x="1150808" y="4063347"/>
                <a:ext cx="833999" cy="654605"/>
              </a:xfrm>
              <a:custGeom>
                <a:avLst/>
                <a:gdLst>
                  <a:gd name="connsiteX0" fmla="*/ 3078 w 833999"/>
                  <a:gd name="connsiteY0" fmla="*/ 639282 h 654605"/>
                  <a:gd name="connsiteX1" fmla="*/ 126449 w 833999"/>
                  <a:gd name="connsiteY1" fmla="*/ 428824 h 654605"/>
                  <a:gd name="connsiteX2" fmla="*/ 344163 w 833999"/>
                  <a:gd name="connsiteY2" fmla="*/ 145796 h 654605"/>
                  <a:gd name="connsiteX3" fmla="*/ 634449 w 833999"/>
                  <a:gd name="connsiteY3" fmla="*/ 653 h 654605"/>
                  <a:gd name="connsiteX4" fmla="*/ 786849 w 833999"/>
                  <a:gd name="connsiteY4" fmla="*/ 102253 h 654605"/>
                  <a:gd name="connsiteX5" fmla="*/ 815878 w 833999"/>
                  <a:gd name="connsiteY5" fmla="*/ 327224 h 654605"/>
                  <a:gd name="connsiteX6" fmla="*/ 532849 w 833999"/>
                  <a:gd name="connsiteY6" fmla="*/ 501396 h 654605"/>
                  <a:gd name="connsiteX7" fmla="*/ 249821 w 833999"/>
                  <a:gd name="connsiteY7" fmla="*/ 624767 h 654605"/>
                  <a:gd name="connsiteX8" fmla="*/ 3078 w 833999"/>
                  <a:gd name="connsiteY8" fmla="*/ 639282 h 65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3999" h="654605">
                    <a:moveTo>
                      <a:pt x="3078" y="639282"/>
                    </a:moveTo>
                    <a:cubicBezTo>
                      <a:pt x="-17484" y="606625"/>
                      <a:pt x="69602" y="511072"/>
                      <a:pt x="126449" y="428824"/>
                    </a:cubicBezTo>
                    <a:cubicBezTo>
                      <a:pt x="183296" y="346576"/>
                      <a:pt x="259496" y="217158"/>
                      <a:pt x="344163" y="145796"/>
                    </a:cubicBezTo>
                    <a:cubicBezTo>
                      <a:pt x="428830" y="74434"/>
                      <a:pt x="560668" y="7910"/>
                      <a:pt x="634449" y="653"/>
                    </a:cubicBezTo>
                    <a:cubicBezTo>
                      <a:pt x="708230" y="-6604"/>
                      <a:pt x="756611" y="47825"/>
                      <a:pt x="786849" y="102253"/>
                    </a:cubicBezTo>
                    <a:cubicBezTo>
                      <a:pt x="817087" y="156681"/>
                      <a:pt x="858211" y="260700"/>
                      <a:pt x="815878" y="327224"/>
                    </a:cubicBezTo>
                    <a:cubicBezTo>
                      <a:pt x="773545" y="393748"/>
                      <a:pt x="627192" y="451805"/>
                      <a:pt x="532849" y="501396"/>
                    </a:cubicBezTo>
                    <a:cubicBezTo>
                      <a:pt x="438506" y="550986"/>
                      <a:pt x="340535" y="604205"/>
                      <a:pt x="249821" y="624767"/>
                    </a:cubicBezTo>
                    <a:cubicBezTo>
                      <a:pt x="159107" y="645329"/>
                      <a:pt x="23640" y="671939"/>
                      <a:pt x="3078" y="639282"/>
                    </a:cubicBezTo>
                    <a:close/>
                  </a:path>
                </a:pathLst>
              </a:custGeom>
              <a:solidFill>
                <a:srgbClr val="FFFF00">
                  <a:alpha val="69804"/>
                </a:srgbClr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B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094063" y="4209901"/>
                <a:ext cx="2109227" cy="33532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407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Ab Initio calculations</a:t>
                </a:r>
                <a:endParaRPr kumimoji="0" lang="nl-B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407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8502" name="Picture 7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834" y="2468880"/>
              <a:ext cx="1123340" cy="1110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kstvak 1"/>
          <p:cNvSpPr txBox="1"/>
          <p:nvPr/>
        </p:nvSpPr>
        <p:spPr>
          <a:xfrm>
            <a:off x="939568" y="6425967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 experiments on exotic nuclei to test nuclear models</a:t>
            </a:r>
          </a:p>
        </p:txBody>
      </p:sp>
      <p:sp>
        <p:nvSpPr>
          <p:cNvPr id="71" name="Tekstvak 70"/>
          <p:cNvSpPr txBox="1"/>
          <p:nvPr/>
        </p:nvSpPr>
        <p:spPr>
          <a:xfrm>
            <a:off x="5889072" y="24328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EXOTIC NUCLEI</a:t>
            </a:r>
          </a:p>
        </p:txBody>
      </p:sp>
    </p:spTree>
    <p:extLst>
      <p:ext uri="{BB962C8B-B14F-4D97-AF65-F5344CB8AC3E}">
        <p14:creationId xmlns:p14="http://schemas.microsoft.com/office/powerpoint/2010/main" val="34591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083635C-A9D9-4DA5-A192-D659DC7871D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4247601" y="4997837"/>
            <a:ext cx="14811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4247601" y="4112012"/>
            <a:ext cx="14811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4247601" y="4286637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4247601" y="4215199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4247601" y="3677037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247601" y="3400812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247601" y="2994412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4247601" y="2907099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247601" y="2821374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4247601" y="2734062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4247601" y="2559437"/>
            <a:ext cx="1481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4663526" y="5010537"/>
            <a:ext cx="4411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</a:t>
            </a:r>
            <a:endParaRPr lang="nl-NL" baseline="30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39690" y="3010287"/>
            <a:ext cx="3382661" cy="1987550"/>
            <a:chOff x="2334650" y="3570711"/>
            <a:chExt cx="3382661" cy="1987550"/>
          </a:xfrm>
        </p:grpSpPr>
        <p:sp>
          <p:nvSpPr>
            <p:cNvPr id="17" name="Line 16"/>
            <p:cNvSpPr>
              <a:spLocks noChangeShapeType="1"/>
            </p:cNvSpPr>
            <p:nvPr/>
          </p:nvSpPr>
          <p:spPr bwMode="auto">
            <a:xfrm flipV="1">
              <a:off x="4861649" y="3961236"/>
              <a:ext cx="0" cy="1582737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 flipV="1">
              <a:off x="5717311" y="4847061"/>
              <a:ext cx="0" cy="71120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34650" y="4709707"/>
              <a:ext cx="2435225" cy="40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omic Sans MS" pitchFamily="66" charset="0"/>
                </a:rPr>
                <a:t>Coulomb excitation</a:t>
              </a:r>
              <a:endParaRPr lang="nl-NL" sz="20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 flipV="1">
              <a:off x="5717311" y="4223171"/>
              <a:ext cx="0" cy="623889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6"/>
            <p:cNvSpPr>
              <a:spLocks noChangeShapeType="1"/>
            </p:cNvSpPr>
            <p:nvPr/>
          </p:nvSpPr>
          <p:spPr bwMode="auto">
            <a:xfrm flipV="1">
              <a:off x="5717311" y="3570711"/>
              <a:ext cx="0" cy="690190"/>
            </a:xfrm>
            <a:prstGeom prst="line">
              <a:avLst/>
            </a:prstGeom>
            <a:noFill/>
            <a:ln w="76200" cmpd="tri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149426" y="1451810"/>
            <a:ext cx="2632190" cy="2601464"/>
            <a:chOff x="6444386" y="2012234"/>
            <a:chExt cx="2632190" cy="2601464"/>
          </a:xfrm>
        </p:grpSpPr>
        <p:sp>
          <p:nvSpPr>
            <p:cNvPr id="26" name="Text Box 35"/>
            <p:cNvSpPr txBox="1">
              <a:spLocks noChangeArrowheads="1"/>
            </p:cNvSpPr>
            <p:nvPr/>
          </p:nvSpPr>
          <p:spPr bwMode="auto">
            <a:xfrm>
              <a:off x="6724650" y="3846699"/>
              <a:ext cx="235192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Radioactive </a:t>
              </a:r>
              <a:r>
                <a:rPr lang="en-US" sz="2000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decay </a:t>
              </a:r>
              <a:endParaRPr lang="nl-NL" sz="2000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6444386" y="2012234"/>
              <a:ext cx="2241800" cy="2601464"/>
              <a:chOff x="6444386" y="2012234"/>
              <a:chExt cx="2241800" cy="2601464"/>
            </a:xfrm>
          </p:grpSpPr>
          <p:sp>
            <p:nvSpPr>
              <p:cNvPr id="28" name="Line 30"/>
              <p:cNvSpPr>
                <a:spLocks noChangeShapeType="1"/>
              </p:cNvSpPr>
              <p:nvPr/>
            </p:nvSpPr>
            <p:spPr bwMode="auto">
              <a:xfrm>
                <a:off x="7184161" y="2380086"/>
                <a:ext cx="1481137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Line 31"/>
              <p:cNvSpPr>
                <a:spLocks noChangeShapeType="1"/>
              </p:cNvSpPr>
              <p:nvPr/>
            </p:nvSpPr>
            <p:spPr bwMode="auto">
              <a:xfrm flipH="1">
                <a:off x="6444386" y="2380086"/>
                <a:ext cx="739775" cy="1276350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 Box 32"/>
              <p:cNvSpPr txBox="1">
                <a:spLocks noChangeArrowheads="1"/>
              </p:cNvSpPr>
              <p:nvPr/>
            </p:nvSpPr>
            <p:spPr bwMode="auto">
              <a:xfrm>
                <a:off x="7628661" y="2380086"/>
                <a:ext cx="44275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baseline="300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Y</a:t>
                </a:r>
                <a:endParaRPr lang="nl-NL" baseline="30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1" name="Line 33"/>
              <p:cNvSpPr>
                <a:spLocks noChangeShapeType="1"/>
              </p:cNvSpPr>
              <p:nvPr/>
            </p:nvSpPr>
            <p:spPr bwMode="auto">
              <a:xfrm flipH="1">
                <a:off x="6461848" y="2380086"/>
                <a:ext cx="725488" cy="2233612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 Box 34"/>
              <p:cNvSpPr txBox="1">
                <a:spLocks noChangeArrowheads="1"/>
              </p:cNvSpPr>
              <p:nvPr/>
            </p:nvSpPr>
            <p:spPr bwMode="auto">
              <a:xfrm>
                <a:off x="7108601" y="2014605"/>
                <a:ext cx="5389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T</a:t>
                </a:r>
                <a:r>
                  <a:rPr lang="en-US" baseline="-25000" dirty="0">
                    <a:solidFill>
                      <a:srgbClr val="002060"/>
                    </a:solidFill>
                    <a:latin typeface="Arial" pitchFamily="34" charset="0"/>
                    <a:cs typeface="Arial" pitchFamily="34" charset="0"/>
                  </a:rPr>
                  <a:t>1/2</a:t>
                </a:r>
                <a:endParaRPr lang="nl-NL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352440" y="2012234"/>
                <a:ext cx="3337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Arial" pitchFamily="34" charset="0"/>
                    <a:cs typeface="Arial" pitchFamily="34" charset="0"/>
                  </a:rPr>
                  <a:t>I</a:t>
                </a:r>
                <a:r>
                  <a:rPr lang="en-US" baseline="30000" dirty="0" err="1" smtClean="0">
                    <a:latin typeface="Symbol" pitchFamily="18" charset="2"/>
                  </a:rPr>
                  <a:t>p</a:t>
                </a:r>
                <a:endParaRPr lang="en-US" baseline="30000" dirty="0">
                  <a:latin typeface="Symbol" pitchFamily="18" charset="2"/>
                </a:endParaRPr>
              </a:p>
            </p:txBody>
          </p:sp>
        </p:grpSp>
      </p:grpSp>
      <p:cxnSp>
        <p:nvCxnSpPr>
          <p:cNvPr id="34" name="Straight Arrow Connector 33"/>
          <p:cNvCxnSpPr/>
          <p:nvPr/>
        </p:nvCxnSpPr>
        <p:spPr>
          <a:xfrm flipV="1">
            <a:off x="5955718" y="919550"/>
            <a:ext cx="9" cy="46333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5805602" y="537411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Energy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73792" y="3157762"/>
            <a:ext cx="3603012" cy="1256147"/>
            <a:chOff x="668752" y="3718186"/>
            <a:chExt cx="3603012" cy="1256147"/>
          </a:xfrm>
        </p:grpSpPr>
        <p:sp>
          <p:nvSpPr>
            <p:cNvPr id="37" name="Line 36"/>
            <p:cNvSpPr>
              <a:spLocks noChangeShapeType="1"/>
            </p:cNvSpPr>
            <p:nvPr/>
          </p:nvSpPr>
          <p:spPr bwMode="auto">
            <a:xfrm>
              <a:off x="1131664" y="4562138"/>
              <a:ext cx="14811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1245964" y="4605001"/>
              <a:ext cx="115929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aseline="300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A-1</a:t>
              </a:r>
              <a:r>
                <a:rPr lang="en-US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X (d,p)</a:t>
              </a:r>
              <a:endParaRPr lang="nl-NL" baseline="300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 Box 40"/>
            <p:cNvSpPr txBox="1">
              <a:spLocks noChangeArrowheads="1"/>
            </p:cNvSpPr>
            <p:nvPr/>
          </p:nvSpPr>
          <p:spPr bwMode="auto">
            <a:xfrm>
              <a:off x="668752" y="3959955"/>
              <a:ext cx="26629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Few-nucleon </a:t>
              </a:r>
              <a:r>
                <a:rPr lang="en-US" sz="20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transfer </a:t>
              </a:r>
              <a:endParaRPr lang="nl-NL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0" name="Straight Arrow Connector 39"/>
            <p:cNvCxnSpPr>
              <a:stCxn id="37" idx="1"/>
            </p:cNvCxnSpPr>
            <p:nvPr/>
          </p:nvCxnSpPr>
          <p:spPr>
            <a:xfrm rot="5400000" flipH="1" flipV="1">
              <a:off x="3020306" y="3310681"/>
              <a:ext cx="843953" cy="1658963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2587780" y="4073026"/>
              <a:ext cx="1683981" cy="505037"/>
            </a:xfrm>
            <a:prstGeom prst="straightConnector1">
              <a:avLst/>
            </a:prstGeom>
            <a:ln>
              <a:solidFill>
                <a:srgbClr val="00206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1752212" y="828477"/>
            <a:ext cx="3960651" cy="4171718"/>
            <a:chOff x="1752212" y="828477"/>
            <a:chExt cx="3960651" cy="4171718"/>
          </a:xfrm>
        </p:grpSpPr>
        <p:sp>
          <p:nvSpPr>
            <p:cNvPr id="23" name="Text Box 21"/>
            <p:cNvSpPr txBox="1">
              <a:spLocks noChangeArrowheads="1"/>
            </p:cNvSpPr>
            <p:nvPr/>
          </p:nvSpPr>
          <p:spPr bwMode="auto">
            <a:xfrm>
              <a:off x="2218870" y="828477"/>
              <a:ext cx="255960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Nuclear Reaction</a:t>
              </a:r>
              <a:endParaRPr lang="nl-NL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1752212" y="919549"/>
              <a:ext cx="3960651" cy="4080646"/>
              <a:chOff x="2047172" y="1479973"/>
              <a:chExt cx="3960651" cy="4080646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047172" y="1479973"/>
                <a:ext cx="3960651" cy="2071688"/>
                <a:chOff x="2047172" y="1479973"/>
                <a:chExt cx="3960651" cy="2071688"/>
              </a:xfrm>
            </p:grpSpPr>
            <p:sp>
              <p:nvSpPr>
                <p:cNvPr id="48" name="AutoShape 20"/>
                <p:cNvSpPr>
                  <a:spLocks noChangeArrowheads="1"/>
                </p:cNvSpPr>
                <p:nvPr/>
              </p:nvSpPr>
              <p:spPr bwMode="auto">
                <a:xfrm>
                  <a:off x="4294911" y="1479973"/>
                  <a:ext cx="1712912" cy="1408113"/>
                </a:xfrm>
                <a:prstGeom prst="irregularSeal2">
                  <a:avLst/>
                </a:prstGeom>
                <a:solidFill>
                  <a:srgbClr val="EAEAEA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Line 22"/>
                <p:cNvSpPr>
                  <a:spLocks noChangeShapeType="1"/>
                </p:cNvSpPr>
                <p:nvPr/>
              </p:nvSpPr>
              <p:spPr bwMode="auto">
                <a:xfrm>
                  <a:off x="4847361" y="2446761"/>
                  <a:ext cx="0" cy="522287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0" name="Line 23"/>
                <p:cNvSpPr>
                  <a:spLocks noChangeShapeType="1"/>
                </p:cNvSpPr>
                <p:nvPr/>
              </p:nvSpPr>
              <p:spPr bwMode="auto">
                <a:xfrm>
                  <a:off x="5079136" y="2243561"/>
                  <a:ext cx="0" cy="522287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Line 24"/>
                <p:cNvSpPr>
                  <a:spLocks noChangeShapeType="1"/>
                </p:cNvSpPr>
                <p:nvPr/>
              </p:nvSpPr>
              <p:spPr bwMode="auto">
                <a:xfrm>
                  <a:off x="5412511" y="2184823"/>
                  <a:ext cx="0" cy="52228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Line 25"/>
                <p:cNvSpPr>
                  <a:spLocks noChangeShapeType="1"/>
                </p:cNvSpPr>
                <p:nvPr/>
              </p:nvSpPr>
              <p:spPr bwMode="auto">
                <a:xfrm>
                  <a:off x="4847361" y="2969048"/>
                  <a:ext cx="0" cy="52228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Line 26"/>
                <p:cNvSpPr>
                  <a:spLocks noChangeShapeType="1"/>
                </p:cNvSpPr>
                <p:nvPr/>
              </p:nvSpPr>
              <p:spPr bwMode="auto">
                <a:xfrm>
                  <a:off x="5079136" y="2781723"/>
                  <a:ext cx="0" cy="276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4" name="Line 27"/>
                <p:cNvSpPr>
                  <a:spLocks noChangeShapeType="1"/>
                </p:cNvSpPr>
                <p:nvPr/>
              </p:nvSpPr>
              <p:spPr bwMode="auto">
                <a:xfrm>
                  <a:off x="5412511" y="2708698"/>
                  <a:ext cx="0" cy="276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5" name="Line 28"/>
                <p:cNvSpPr>
                  <a:spLocks noChangeShapeType="1"/>
                </p:cNvSpPr>
                <p:nvPr/>
              </p:nvSpPr>
              <p:spPr bwMode="auto">
                <a:xfrm>
                  <a:off x="5412511" y="2999211"/>
                  <a:ext cx="0" cy="276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6" name="Line 29"/>
                <p:cNvSpPr>
                  <a:spLocks noChangeShapeType="1"/>
                </p:cNvSpPr>
                <p:nvPr/>
              </p:nvSpPr>
              <p:spPr bwMode="auto">
                <a:xfrm>
                  <a:off x="5412511" y="3275436"/>
                  <a:ext cx="0" cy="276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2047172" y="2885673"/>
                  <a:ext cx="267573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 smtClean="0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atin typeface="Arial" pitchFamily="34" charset="0"/>
                      <a:cs typeface="Arial" pitchFamily="34" charset="0"/>
                    </a:rPr>
                    <a:t>Gamma spectroscopy</a:t>
                  </a:r>
                </a:p>
              </p:txBody>
            </p:sp>
          </p:grpSp>
          <p:sp>
            <p:nvSpPr>
              <p:cNvPr id="44" name="Line 25"/>
              <p:cNvSpPr>
                <a:spLocks noChangeShapeType="1"/>
              </p:cNvSpPr>
              <p:nvPr/>
            </p:nvSpPr>
            <p:spPr bwMode="auto">
              <a:xfrm>
                <a:off x="5229498" y="3569548"/>
                <a:ext cx="11241" cy="639941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Line 25"/>
              <p:cNvSpPr>
                <a:spLocks noChangeShapeType="1"/>
              </p:cNvSpPr>
              <p:nvPr/>
            </p:nvSpPr>
            <p:spPr bwMode="auto">
              <a:xfrm>
                <a:off x="5093020" y="4238288"/>
                <a:ext cx="11241" cy="639941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Line 25"/>
              <p:cNvSpPr>
                <a:spLocks noChangeShapeType="1"/>
              </p:cNvSpPr>
              <p:nvPr/>
            </p:nvSpPr>
            <p:spPr bwMode="auto">
              <a:xfrm>
                <a:off x="5270441" y="4838789"/>
                <a:ext cx="24890" cy="72183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Line 25"/>
              <p:cNvSpPr>
                <a:spLocks noChangeShapeType="1"/>
              </p:cNvSpPr>
              <p:nvPr/>
            </p:nvSpPr>
            <p:spPr bwMode="auto">
              <a:xfrm>
                <a:off x="5447862" y="3965333"/>
                <a:ext cx="11242" cy="708181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8" name="Group 57"/>
          <p:cNvGrpSpPr/>
          <p:nvPr/>
        </p:nvGrpSpPr>
        <p:grpSpPr>
          <a:xfrm>
            <a:off x="5805590" y="4795494"/>
            <a:ext cx="2827958" cy="707886"/>
            <a:chOff x="6100550" y="5355918"/>
            <a:chExt cx="2827958" cy="707886"/>
          </a:xfrm>
        </p:grpSpPr>
        <p:sp>
          <p:nvSpPr>
            <p:cNvPr id="59" name="TextBox 58"/>
            <p:cNvSpPr txBox="1"/>
            <p:nvPr/>
          </p:nvSpPr>
          <p:spPr>
            <a:xfrm>
              <a:off x="6550934" y="5355918"/>
              <a:ext cx="23775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Mass spectroscopy</a:t>
              </a:r>
            </a:p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(binding energy)</a:t>
              </a:r>
            </a:p>
          </p:txBody>
        </p:sp>
        <p:cxnSp>
          <p:nvCxnSpPr>
            <p:cNvPr id="60" name="Straight Arrow Connector 59"/>
            <p:cNvCxnSpPr/>
            <p:nvPr/>
          </p:nvCxnSpPr>
          <p:spPr>
            <a:xfrm>
              <a:off x="6100550" y="5560619"/>
              <a:ext cx="4913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182723" y="4501858"/>
            <a:ext cx="3985136" cy="1092015"/>
            <a:chOff x="477683" y="5062282"/>
            <a:chExt cx="3985136" cy="1092015"/>
          </a:xfrm>
        </p:grpSpPr>
        <p:sp>
          <p:nvSpPr>
            <p:cNvPr id="62" name="TextBox 61"/>
            <p:cNvSpPr txBox="1"/>
            <p:nvPr/>
          </p:nvSpPr>
          <p:spPr>
            <a:xfrm>
              <a:off x="477683" y="5437804"/>
              <a:ext cx="24064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Arial" pitchFamily="34" charset="0"/>
                  <a:cs typeface="Arial" pitchFamily="34" charset="0"/>
                </a:rPr>
                <a:t>Laser spectroscopy</a:t>
              </a:r>
            </a:p>
            <a:p>
              <a:r>
                <a:rPr lang="en-US" sz="1600" dirty="0" smtClean="0">
                  <a:latin typeface="Arial" pitchFamily="34" charset="0"/>
                  <a:cs typeface="Arial" pitchFamily="34" charset="0"/>
                </a:rPr>
                <a:t>(radius, moments, spin)</a:t>
              </a:r>
            </a:p>
          </p:txBody>
        </p:sp>
        <p:pic>
          <p:nvPicPr>
            <p:cNvPr id="63" name="Picture 4" descr="http://t2.gstatic.com/images?q=tbn:ANd9GcTvnqxTfEROxZTMHtliPLBPTL5FQc6BeZ4mkYlyemY1YCqfC07B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106952" y="5062282"/>
              <a:ext cx="1069264" cy="1092015"/>
            </a:xfrm>
            <a:prstGeom prst="rect">
              <a:avLst/>
            </a:prstGeom>
            <a:noFill/>
          </p:spPr>
        </p:pic>
        <p:cxnSp>
          <p:nvCxnSpPr>
            <p:cNvPr id="64" name="Straight Arrow Connector 63"/>
            <p:cNvCxnSpPr/>
            <p:nvPr/>
          </p:nvCxnSpPr>
          <p:spPr>
            <a:xfrm flipH="1">
              <a:off x="3739488" y="5574266"/>
              <a:ext cx="723331" cy="545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 flipH="1">
              <a:off x="2797791" y="5301311"/>
              <a:ext cx="668740" cy="2320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/>
          <p:cNvSpPr txBox="1"/>
          <p:nvPr/>
        </p:nvSpPr>
        <p:spPr>
          <a:xfrm>
            <a:off x="6046847" y="4055809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t</a:t>
            </a:r>
            <a:r>
              <a:rPr lang="en-US" dirty="0" smtClean="0">
                <a:solidFill>
                  <a:srgbClr val="00B050"/>
                </a:solidFill>
              </a:rPr>
              <a:t>, angular correlations</a:t>
            </a:r>
          </a:p>
        </p:txBody>
      </p:sp>
      <p:sp>
        <p:nvSpPr>
          <p:cNvPr id="68" name="Tekstvak 67"/>
          <p:cNvSpPr txBox="1"/>
          <p:nvPr/>
        </p:nvSpPr>
        <p:spPr>
          <a:xfrm>
            <a:off x="657557" y="6400329"/>
            <a:ext cx="6207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NEED SLOW and ACCELERATED RADIOACTIVE BEAMS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160945" y="80683"/>
            <a:ext cx="8919883" cy="514939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2800" dirty="0" smtClean="0">
                <a:solidFill>
                  <a:schemeClr val="bg1"/>
                </a:solidFill>
              </a:rPr>
              <a:t>Experimental probes to study nuclear structure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08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654"/>
            <a:ext cx="9144000" cy="450000"/>
          </a:xfrm>
        </p:spPr>
        <p:txBody>
          <a:bodyPr/>
          <a:lstStyle/>
          <a:p>
            <a:r>
              <a:rPr lang="en-US" dirty="0" smtClean="0"/>
              <a:t>Cyclotron Research Centre at Louvain-la-</a:t>
            </a:r>
            <a:r>
              <a:rPr lang="en-US" dirty="0" err="1" smtClean="0"/>
              <a:t>Neuve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816424" cy="2849597"/>
          </a:xfrm>
          <a:prstGeom prst="rect">
            <a:avLst/>
          </a:prstGeom>
          <a:ln w="25400">
            <a:solidFill>
              <a:srgbClr val="116E8A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509072" y="1052212"/>
            <a:ext cx="3918912" cy="4321004"/>
          </a:xfrm>
          <a:prstGeom prst="roundRect">
            <a:avLst>
              <a:gd name="adj" fmla="val 4272"/>
            </a:avLst>
          </a:prstGeom>
          <a:solidFill>
            <a:schemeClr val="bg1">
              <a:lumMod val="95000"/>
            </a:schemeClr>
          </a:solidFill>
          <a:ln>
            <a:solidFill>
              <a:srgbClr val="116E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>
                <a:solidFill>
                  <a:schemeClr val="tx1"/>
                </a:solidFill>
              </a:rPr>
              <a:t>In operation since beginning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of </a:t>
            </a:r>
            <a:r>
              <a:rPr lang="en-US" sz="2000" dirty="0">
                <a:solidFill>
                  <a:schemeClr val="tx1"/>
                </a:solidFill>
              </a:rPr>
              <a:t>the ’70s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>
                <a:solidFill>
                  <a:schemeClr val="tx1"/>
                </a:solidFill>
              </a:rPr>
              <a:t>Main machine: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K=110 cyclotron “Cyclone”</a:t>
            </a:r>
          </a:p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err="1" smtClean="0">
                <a:solidFill>
                  <a:schemeClr val="tx1"/>
                </a:solidFill>
              </a:rPr>
              <a:t>Programme</a:t>
            </a:r>
            <a:r>
              <a:rPr lang="en-US" sz="2000" dirty="0" smtClean="0">
                <a:solidFill>
                  <a:schemeClr val="tx1"/>
                </a:solidFill>
              </a:rPr>
              <a:t>: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 nuclear physics research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 applications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- neutron therapy</a:t>
            </a:r>
          </a:p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dirty="0" smtClean="0">
                <a:solidFill>
                  <a:schemeClr val="tx1"/>
                </a:solidFill>
              </a:rPr>
              <a:t>Second cyclotron (1987):</a:t>
            </a:r>
            <a:r>
              <a:rPr lang="en-US" sz="2000" dirty="0">
                <a:solidFill>
                  <a:schemeClr val="tx1"/>
                </a:solidFill>
              </a:rPr>
              <a:t/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H</a:t>
            </a:r>
            <a:r>
              <a:rPr lang="en-US" sz="2000" baseline="30000" dirty="0" smtClean="0">
                <a:solidFill>
                  <a:schemeClr val="tx1"/>
                </a:solidFill>
              </a:rPr>
              <a:t>–</a:t>
            </a:r>
            <a:r>
              <a:rPr lang="en-US" sz="2000" dirty="0" smtClean="0">
                <a:solidFill>
                  <a:schemeClr val="tx1"/>
                </a:solidFill>
              </a:rPr>
              <a:t> 30 MeV, 500 </a:t>
            </a:r>
            <a:r>
              <a:rPr lang="el-GR" sz="2000" dirty="0" smtClean="0">
                <a:solidFill>
                  <a:schemeClr val="tx1"/>
                </a:solidFill>
                <a:latin typeface="Calibri"/>
              </a:rPr>
              <a:t>μ</a:t>
            </a:r>
            <a:r>
              <a:rPr lang="en-US" sz="2000" dirty="0" smtClean="0">
                <a:solidFill>
                  <a:schemeClr val="tx1"/>
                </a:solidFill>
                <a:latin typeface="Calibri"/>
              </a:rPr>
              <a:t>A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71463" lvl="1" indent="-271463">
              <a:spcBef>
                <a:spcPts val="600"/>
              </a:spcBef>
              <a:buClr>
                <a:srgbClr val="116E8A"/>
              </a:buClr>
              <a:buFont typeface="Calibri" pitchFamily="34" charset="0"/>
              <a:buChar char="●"/>
            </a:pPr>
            <a:r>
              <a:rPr lang="en-US" sz="2000" b="1" dirty="0" smtClean="0">
                <a:solidFill>
                  <a:schemeClr val="tx1"/>
                </a:solidFill>
              </a:rPr>
              <a:t>Post-accelerated RI beams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(1989-2008)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06609" y="5571858"/>
            <a:ext cx="629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STOPPED FOR NUCLEAR PHYSICS RESEARCH IN 2015</a:t>
            </a:r>
            <a:endParaRPr lang="nl-BE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85645" y="4383992"/>
            <a:ext cx="4358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Development of new detectors and techniques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Export to international facilities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943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52399" y="80684"/>
            <a:ext cx="8919883" cy="572459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Nuclear Physics in Belgium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588" y="1422225"/>
            <a:ext cx="8715436" cy="461665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Belgian Research Initiative on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eXotic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nuclei (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BriX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9511" y="839755"/>
            <a:ext cx="686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were united in the Federal funded IAP-network (2007-2017):  </a:t>
            </a:r>
            <a:endParaRPr lang="nl-BE" dirty="0"/>
          </a:p>
        </p:txBody>
      </p:sp>
      <p:pic>
        <p:nvPicPr>
          <p:cNvPr id="6" name="Picture 7" descr="Bri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0337" y="2060066"/>
            <a:ext cx="1123726" cy="785794"/>
          </a:xfrm>
          <a:prstGeom prst="rect">
            <a:avLst/>
          </a:prstGeom>
          <a:noFill/>
        </p:spPr>
      </p:pic>
      <p:pic>
        <p:nvPicPr>
          <p:cNvPr id="18" name="Picture 2" descr="ua 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411163"/>
            <a:ext cx="1714500" cy="857251"/>
          </a:xfrm>
          <a:prstGeom prst="rect">
            <a:avLst/>
          </a:prstGeom>
          <a:noFill/>
        </p:spPr>
      </p:pic>
      <p:pic>
        <p:nvPicPr>
          <p:cNvPr id="19" name="Picture 4" descr="ua 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411163"/>
            <a:ext cx="1714500" cy="857251"/>
          </a:xfrm>
          <a:prstGeom prst="rect">
            <a:avLst/>
          </a:prstGeom>
          <a:noFill/>
        </p:spPr>
      </p:pic>
      <p:pic>
        <p:nvPicPr>
          <p:cNvPr id="20" name="Picture 6" descr="ua logo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-411163"/>
            <a:ext cx="1714500" cy="857251"/>
          </a:xfrm>
          <a:prstGeom prst="rect">
            <a:avLst/>
          </a:prstGeom>
          <a:noFill/>
        </p:spPr>
      </p:pic>
      <p:pic>
        <p:nvPicPr>
          <p:cNvPr id="21" name="Picture 7" descr="ua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714500" cy="857250"/>
          </a:xfrm>
          <a:prstGeom prst="rect">
            <a:avLst/>
          </a:prstGeom>
          <a:noFill/>
        </p:spPr>
      </p:pic>
      <p:grpSp>
        <p:nvGrpSpPr>
          <p:cNvPr id="24" name="Group 23"/>
          <p:cNvGrpSpPr/>
          <p:nvPr/>
        </p:nvGrpSpPr>
        <p:grpSpPr>
          <a:xfrm>
            <a:off x="1596218" y="1959429"/>
            <a:ext cx="5579768" cy="4591277"/>
            <a:chOff x="1717516" y="2136711"/>
            <a:chExt cx="5579768" cy="4591277"/>
          </a:xfrm>
        </p:grpSpPr>
        <p:pic>
          <p:nvPicPr>
            <p:cNvPr id="7" name="Picture 4" descr="carte_belgique_muett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17516" y="2136711"/>
              <a:ext cx="5426055" cy="4591277"/>
            </a:xfrm>
            <a:prstGeom prst="rect">
              <a:avLst/>
            </a:prstGeom>
            <a:noFill/>
          </p:spPr>
        </p:pic>
        <p:pic>
          <p:nvPicPr>
            <p:cNvPr id="9" name="Picture 6" descr="sigle_ulb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737169" y="3708399"/>
              <a:ext cx="673100" cy="673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7" descr="sigle_ul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582058" y="4376057"/>
              <a:ext cx="830211" cy="63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1" descr="universiteit_gen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20572" y="3153536"/>
              <a:ext cx="667657" cy="478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01531" y="3384744"/>
              <a:ext cx="842866" cy="530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>
              <a:off x="5698669" y="2902599"/>
              <a:ext cx="355601" cy="381000"/>
            </a:xfrm>
            <a:prstGeom prst="line">
              <a:avLst/>
            </a:prstGeom>
            <a:noFill/>
            <a:ln w="28575" cmpd="dbl">
              <a:solidFill>
                <a:srgbClr val="0000FF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5258934" y="2550173"/>
              <a:ext cx="2038350" cy="3667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Federal laboratory</a:t>
              </a:r>
            </a:p>
          </p:txBody>
        </p:sp>
      </p:grpSp>
      <p:cxnSp>
        <p:nvCxnSpPr>
          <p:cNvPr id="8" name="Straight Arrow Connector 7"/>
          <p:cNvCxnSpPr>
            <a:stCxn id="14" idx="1"/>
          </p:cNvCxnSpPr>
          <p:nvPr/>
        </p:nvCxnSpPr>
        <p:spPr>
          <a:xfrm flipH="1">
            <a:off x="1102407" y="3215511"/>
            <a:ext cx="1896867" cy="630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22049" y="4067798"/>
            <a:ext cx="2444097" cy="8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47828" y="3760150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Nuclear theory</a:t>
            </a:r>
            <a:endParaRPr lang="nl-BE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554766" y="3401226"/>
            <a:ext cx="1709159" cy="119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392396" y="3572142"/>
            <a:ext cx="1811709" cy="444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272471" y="3290129"/>
            <a:ext cx="16151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Nuclear experiments</a:t>
            </a:r>
            <a:endParaRPr lang="nl-BE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674834" y="4187439"/>
            <a:ext cx="1427147" cy="9742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828658" y="4691641"/>
            <a:ext cx="2674834" cy="478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32247" y="5110385"/>
            <a:ext cx="1649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Atomic physics and fundamental</a:t>
            </a:r>
          </a:p>
          <a:p>
            <a:r>
              <a:rPr lang="en-US" dirty="0" smtClean="0"/>
              <a:t>interactions</a:t>
            </a:r>
            <a:endParaRPr lang="nl-BE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>
            <a:off x="3008120" y="4119073"/>
            <a:ext cx="1717704" cy="982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34" y="3847125"/>
            <a:ext cx="1181249" cy="42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5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6261100"/>
            <a:ext cx="9144000" cy="596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462573" y="70239"/>
            <a:ext cx="6109621" cy="400110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Interuniversity Attraction Poles Program: 30 years !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8788114"/>
              </p:ext>
            </p:extLst>
          </p:nvPr>
        </p:nvGraphicFramePr>
        <p:xfrm>
          <a:off x="117475" y="571500"/>
          <a:ext cx="8953500" cy="5924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29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73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Period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Partners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Research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Activities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0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1987-1991</a:t>
                      </a:r>
                    </a:p>
                    <a:p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U.C.L.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U.L.B. –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K.U.Leuven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buFontTx/>
                        <a:buNone/>
                      </a:pPr>
                      <a:endParaRPr lang="en-US" sz="160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05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1992-1996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U.C.L.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U.L.B. –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K.U.Leuven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buFontTx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05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1997-2001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U.C.L.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U.L.B. –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K.U.Leuven</a:t>
                      </a:r>
                      <a:endParaRPr lang="en-US" sz="1600" baseline="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7800" indent="0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05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2002-2006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U.C.L.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U.L.B. –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U.Gent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- K.U.Leuven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9331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2007-2011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U.L.B. –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U.Gent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SCK•CEN -K.U.Leuven</a:t>
                      </a:r>
                      <a:endParaRPr lang="en-US" sz="1600" dirty="0" smtClean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7800" indent="0">
                        <a:buFontTx/>
                        <a:buChar char="-"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9632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2012-2017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U.L.B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– U. Gent – 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KU Leuven –  </a:t>
                      </a:r>
                    </a:p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U. Liege – SCK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  <a:sym typeface="MT Extra" panose="05050102010205020202" pitchFamily="18" charset="2"/>
                        </a:rPr>
                        <a:t>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CEN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68843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6896100" y="1065430"/>
            <a:ext cx="2171700" cy="5689054"/>
            <a:chOff x="6896100" y="1027329"/>
            <a:chExt cx="2171700" cy="5487771"/>
          </a:xfrm>
        </p:grpSpPr>
        <p:sp>
          <p:nvSpPr>
            <p:cNvPr id="7" name="Isosceles Triangle 6"/>
            <p:cNvSpPr/>
            <p:nvPr/>
          </p:nvSpPr>
          <p:spPr>
            <a:xfrm>
              <a:off x="6896100" y="1066800"/>
              <a:ext cx="2159000" cy="5448300"/>
            </a:xfrm>
            <a:prstGeom prst="triangle">
              <a:avLst>
                <a:gd name="adj" fmla="val 100000"/>
              </a:avLst>
            </a:prstGeom>
            <a:solidFill>
              <a:srgbClr val="FFFF0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 rot="17483986">
              <a:off x="6847323" y="4642823"/>
              <a:ext cx="25811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Nuclear Structure</a:t>
              </a:r>
              <a:endPara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 rot="10800000">
              <a:off x="6908800" y="1028700"/>
              <a:ext cx="2159000" cy="5448300"/>
            </a:xfrm>
            <a:prstGeom prst="triangle">
              <a:avLst>
                <a:gd name="adj" fmla="val 100000"/>
              </a:avLst>
            </a:prstGeom>
            <a:solidFill>
              <a:srgbClr val="FFC000">
                <a:alpha val="4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17483986">
              <a:off x="6133075" y="2369523"/>
              <a:ext cx="31460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Nuclear Astrophysics</a:t>
              </a:r>
              <a:endPara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WordArt 181"/>
            <p:cNvSpPr>
              <a:spLocks noChangeArrowheads="1" noChangeShapeType="1" noTextEdit="1"/>
            </p:cNvSpPr>
            <p:nvPr/>
          </p:nvSpPr>
          <p:spPr bwMode="auto">
            <a:xfrm rot="17525163">
              <a:off x="7462866" y="5057979"/>
              <a:ext cx="2013791" cy="21163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2700">
                    <a:solidFill>
                      <a:srgbClr val="EAEAEA"/>
                    </a:solidFill>
                    <a:round/>
                    <a:headEnd/>
                    <a:tailEnd/>
                  </a:ln>
                  <a:gradFill rotWithShape="0">
                    <a:gsLst>
                      <a:gs pos="0">
                        <a:srgbClr val="A603AB"/>
                      </a:gs>
                      <a:gs pos="12000">
                        <a:srgbClr val="E81766"/>
                      </a:gs>
                      <a:gs pos="27000">
                        <a:srgbClr val="EE3F17"/>
                      </a:gs>
                      <a:gs pos="48000">
                        <a:srgbClr val="FFFF00"/>
                      </a:gs>
                      <a:gs pos="64999">
                        <a:srgbClr val="1A8D48"/>
                      </a:gs>
                      <a:gs pos="78999">
                        <a:srgbClr val="0819FB"/>
                      </a:gs>
                      <a:gs pos="100000">
                        <a:srgbClr val="A603AB"/>
                      </a:gs>
                    </a:gsLst>
                    <a:lin ang="0" scaled="1"/>
                  </a:gradFill>
                  <a:effectLst>
                    <a:outerShdw dist="35921" dir="2700000" sy="50000" kx="2115830" algn="bl" rotWithShape="0">
                      <a:srgbClr val="C0C0C0"/>
                    </a:outerShdw>
                  </a:effectLst>
                  <a:latin typeface="Arial Black"/>
                </a:rPr>
                <a:t>Exotic Nuclei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451134" y="1011834"/>
            <a:ext cx="54871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First (worldwide) post-accelerated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adioactive beam production by coupling two cyclotrons </a:t>
            </a:r>
          </a:p>
          <a:p>
            <a:r>
              <a:rPr lang="en-US" sz="1600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He, 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10,11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C, 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F, </a:t>
            </a:r>
            <a:r>
              <a:rPr lang="en-US" sz="1600" baseline="30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18,19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Resonant laser ionization of exotic nuclei</a:t>
            </a:r>
          </a:p>
          <a:p>
            <a:pPr marL="177800"/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(efficient and selective production)</a:t>
            </a:r>
          </a:p>
          <a:p>
            <a:endParaRPr lang="en-US" sz="16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New instrumentation  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Laser ion source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LEDA array (segmented silicon detector)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MINIBALL (segmented germanium detector array)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Penning trap for weak interaction studies</a:t>
            </a:r>
          </a:p>
          <a:p>
            <a:endParaRPr lang="en-US" sz="1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Nuclear astrophysics: exp. and theory (e.g. </a:t>
            </a:r>
            <a:r>
              <a:rPr lang="en-US" sz="1600" baseline="30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N(</a:t>
            </a:r>
            <a:r>
              <a:rPr lang="en-US" sz="16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p,</a:t>
            </a:r>
            <a:r>
              <a:rPr lang="en-US" sz="1600" dirty="0" err="1" smtClean="0">
                <a:solidFill>
                  <a:srgbClr val="0000FF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))</a:t>
            </a:r>
          </a:p>
          <a:p>
            <a:pPr marL="177800" indent="0"/>
            <a:endParaRPr lang="en-US" sz="1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Nuclear structure and reactions: experiment &amp; theory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ground-state properties (moments, charge radii)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decay studies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Coulomb excitation</a:t>
            </a:r>
          </a:p>
          <a:p>
            <a:pPr marL="177800" indent="0"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fusion, fission and transfer reactions</a:t>
            </a:r>
          </a:p>
          <a:p>
            <a:pPr marL="177800" indent="0">
              <a:buFontTx/>
              <a:buChar char="-"/>
            </a:pPr>
            <a:endParaRPr lang="en-US" sz="16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Char char="-"/>
            </a:pPr>
            <a:r>
              <a:rPr lang="en-US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Fundamental interaction studies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8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93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7145" y="768350"/>
            <a:ext cx="4287838" cy="5262563"/>
          </a:xfrm>
          <a:prstGeom prst="rect">
            <a:avLst/>
          </a:prstGeom>
          <a:noFill/>
        </p:spPr>
      </p:pic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5287865" y="4912744"/>
            <a:ext cx="1604271" cy="819447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ISOLDE–CERN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HIE-ISOLDE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(80-85%)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1" name="Text Box 3"/>
          <p:cNvSpPr txBox="1">
            <a:spLocks noChangeArrowheads="1"/>
          </p:cNvSpPr>
          <p:nvPr/>
        </p:nvSpPr>
        <p:spPr bwMode="auto">
          <a:xfrm>
            <a:off x="6984372" y="3979085"/>
            <a:ext cx="1662112" cy="33337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GSI-Darmstadt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4553909" y="4029885"/>
            <a:ext cx="1375042" cy="85022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GANIL-Caen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FF0000"/>
                </a:solidFill>
                <a:latin typeface="Comic Sans MS" pitchFamily="66" charset="0"/>
              </a:rPr>
              <a:t>SPIRAL2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(10-15%)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9579" name="Line 11"/>
          <p:cNvSpPr>
            <a:spLocks noChangeShapeType="1"/>
          </p:cNvSpPr>
          <p:nvPr/>
        </p:nvSpPr>
        <p:spPr bwMode="auto">
          <a:xfrm>
            <a:off x="6279522" y="3412347"/>
            <a:ext cx="71437" cy="2825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0" name="Line 12"/>
          <p:cNvSpPr>
            <a:spLocks noChangeShapeType="1"/>
          </p:cNvSpPr>
          <p:nvPr/>
        </p:nvSpPr>
        <p:spPr bwMode="auto">
          <a:xfrm flipV="1">
            <a:off x="5633409" y="3826685"/>
            <a:ext cx="292100" cy="2016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 flipH="1" flipV="1">
            <a:off x="6738309" y="3952097"/>
            <a:ext cx="246063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2" name="Line 14"/>
          <p:cNvSpPr>
            <a:spLocks noChangeShapeType="1"/>
          </p:cNvSpPr>
          <p:nvPr/>
        </p:nvSpPr>
        <p:spPr bwMode="auto">
          <a:xfrm flipV="1">
            <a:off x="6187155" y="4394717"/>
            <a:ext cx="232306" cy="53620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92" name="Text Box 24"/>
          <p:cNvSpPr txBox="1">
            <a:spLocks noChangeArrowheads="1"/>
          </p:cNvSpPr>
          <p:nvPr/>
        </p:nvSpPr>
        <p:spPr bwMode="auto">
          <a:xfrm>
            <a:off x="7060475" y="4377516"/>
            <a:ext cx="1405499" cy="573226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Comic Sans MS" pitchFamily="66" charset="0"/>
              </a:rPr>
              <a:t>PSI-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Comic Sans MS" pitchFamily="66" charset="0"/>
              </a:rPr>
              <a:t>Villingen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Comic Sans MS" pitchFamily="66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rgbClr val="00B050"/>
                </a:solidFill>
                <a:latin typeface="Comic Sans MS" pitchFamily="66" charset="0"/>
              </a:rPr>
              <a:t>(5%)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10551" y="1509623"/>
            <a:ext cx="5261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Species: from </a:t>
            </a:r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neutron beams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to </a:t>
            </a:r>
            <a:r>
              <a:rPr lang="en-US" sz="1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radioactive ion beams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Energy: from ~ rest up to 50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MeV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/u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 Half-life: from ms to hours</a:t>
            </a:r>
          </a:p>
        </p:txBody>
      </p:sp>
      <p:sp>
        <p:nvSpPr>
          <p:cNvPr id="19" name="Text Box 24"/>
          <p:cNvSpPr txBox="1">
            <a:spLocks noChangeArrowheads="1"/>
          </p:cNvSpPr>
          <p:nvPr/>
        </p:nvSpPr>
        <p:spPr bwMode="auto">
          <a:xfrm>
            <a:off x="4161765" y="3083671"/>
            <a:ext cx="2233613" cy="333375"/>
          </a:xfrm>
          <a:prstGeom prst="rect">
            <a:avLst/>
          </a:prstGeom>
          <a:solidFill>
            <a:srgbClr val="FFFFCC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none" lIns="80003" tIns="40001" rIns="80003" bIns="40001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omic Sans MS" pitchFamily="66" charset="0"/>
              </a:rPr>
              <a:t>CRC-Louvain-la-Neuve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Line 14"/>
          <p:cNvSpPr>
            <a:spLocks noChangeShapeType="1"/>
          </p:cNvSpPr>
          <p:nvPr/>
        </p:nvSpPr>
        <p:spPr bwMode="auto">
          <a:xfrm flipH="1" flipV="1">
            <a:off x="6540759" y="4329404"/>
            <a:ext cx="513184" cy="17728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2752531"/>
            <a:ext cx="6074229" cy="1726110"/>
            <a:chOff x="0" y="2752531"/>
            <a:chExt cx="6074229" cy="1726110"/>
          </a:xfrm>
        </p:grpSpPr>
        <p:grpSp>
          <p:nvGrpSpPr>
            <p:cNvPr id="2" name="Group 1"/>
            <p:cNvGrpSpPr/>
            <p:nvPr/>
          </p:nvGrpSpPr>
          <p:grpSpPr>
            <a:xfrm>
              <a:off x="4208106" y="2752531"/>
              <a:ext cx="1866123" cy="1007706"/>
              <a:chOff x="4208106" y="2752531"/>
              <a:chExt cx="1866123" cy="1007706"/>
            </a:xfrm>
          </p:grpSpPr>
          <p:cxnSp>
            <p:nvCxnSpPr>
              <p:cNvPr id="4" name="Straight Connector 3"/>
              <p:cNvCxnSpPr/>
              <p:nvPr/>
            </p:nvCxnSpPr>
            <p:spPr>
              <a:xfrm flipH="1">
                <a:off x="4208106" y="2752531"/>
                <a:ext cx="1866123" cy="10077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4693298" y="2808514"/>
                <a:ext cx="1287624" cy="8304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/>
            <p:cNvSpPr txBox="1"/>
            <p:nvPr/>
          </p:nvSpPr>
          <p:spPr>
            <a:xfrm>
              <a:off x="0" y="3555311"/>
              <a:ext cx="4544834" cy="92333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2016: LISOL mass separator to CERN</a:t>
              </a:r>
            </a:p>
            <a:p>
              <a:r>
                <a:rPr lang="en-US" dirty="0"/>
                <a:t>	</a:t>
              </a:r>
              <a:r>
                <a:rPr lang="en-US" dirty="0" smtClean="0"/>
                <a:t>for MEDICIS</a:t>
              </a:r>
              <a:endParaRPr lang="nl-BE" dirty="0" smtClean="0"/>
            </a:p>
            <a:p>
              <a:r>
                <a:rPr lang="en-US" dirty="0" smtClean="0"/>
                <a:t>(study production of new medical isotopes)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152399" y="80684"/>
            <a:ext cx="8919883" cy="996086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Main accelerator facilities where Belgium is active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</a:rPr>
              <a:t>(with strong R&amp;D and physics programmes)</a:t>
            </a:r>
          </a:p>
        </p:txBody>
      </p:sp>
    </p:spTree>
    <p:extLst>
      <p:ext uri="{BB962C8B-B14F-4D97-AF65-F5344CB8AC3E}">
        <p14:creationId xmlns:p14="http://schemas.microsoft.com/office/powerpoint/2010/main" val="20309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10662" y="705317"/>
            <a:ext cx="4054445" cy="134301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 smtClean="0"/>
              <a:t>MEDical</a:t>
            </a:r>
            <a:r>
              <a:rPr lang="en-US" dirty="0" smtClean="0"/>
              <a:t> Isotopes Collected from </a:t>
            </a:r>
            <a:r>
              <a:rPr lang="en-US" dirty="0" err="1" smtClean="0"/>
              <a:t>Isolde@CERN</a:t>
            </a:r>
            <a:endParaRPr lang="en-US" dirty="0" smtClean="0"/>
          </a:p>
        </p:txBody>
      </p:sp>
      <p:pic>
        <p:nvPicPr>
          <p:cNvPr id="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59009" y="2181849"/>
            <a:ext cx="2878193" cy="1920110"/>
          </a:xfrm>
          <a:prstGeom prst="rect">
            <a:avLst/>
          </a:prstGeom>
          <a:ln w="3175">
            <a:miter lim="400000"/>
          </a:ln>
        </p:spPr>
      </p:pic>
      <p:pic>
        <p:nvPicPr>
          <p:cNvPr id="7" name="MEDICI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2717" y="66341"/>
            <a:ext cx="1580556" cy="542480"/>
          </a:xfrm>
          <a:prstGeom prst="rect">
            <a:avLst/>
          </a:prstGeom>
          <a:ln w="3175">
            <a:miter lim="400000"/>
          </a:ln>
        </p:spPr>
      </p:pic>
      <p:pic>
        <p:nvPicPr>
          <p:cNvPr id="10" name="MEDICIS-Kuk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83149" y="3263908"/>
            <a:ext cx="2190790" cy="1461569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Content Placeholder 4"/>
          <p:cNvSpPr txBox="1">
            <a:spLocks/>
          </p:cNvSpPr>
          <p:nvPr/>
        </p:nvSpPr>
        <p:spPr>
          <a:xfrm>
            <a:off x="0" y="4116412"/>
            <a:ext cx="5324475" cy="1603177"/>
          </a:xfrm>
          <a:prstGeom prst="rect">
            <a:avLst/>
          </a:prstGeom>
        </p:spPr>
        <p:txBody>
          <a:bodyPr vert="horz" lIns="68580" tIns="34290" rIns="68580" bIns="3429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/>
              <a:t>New infrastructure: building, target storage, hot cell, front end, experimental hall</a:t>
            </a:r>
          </a:p>
          <a:p>
            <a:r>
              <a:rPr lang="en-US" sz="2100" b="1" dirty="0"/>
              <a:t>Dipole magnet from KU Leuven (LISOL-LLN)</a:t>
            </a:r>
          </a:p>
          <a:p>
            <a:r>
              <a:rPr lang="en-US" sz="2100" dirty="0"/>
              <a:t>Research in radioisotope production</a:t>
            </a:r>
          </a:p>
          <a:p>
            <a:r>
              <a:rPr lang="en-US" sz="2100" b="1" dirty="0" smtClean="0"/>
              <a:t>FIRST ISOTOPES: </a:t>
            </a:r>
            <a:r>
              <a:rPr lang="en-US" sz="2100" b="1" dirty="0"/>
              <a:t>summer 2017</a:t>
            </a:r>
          </a:p>
        </p:txBody>
      </p:sp>
      <p:pic>
        <p:nvPicPr>
          <p:cNvPr id="9" name="IMG_9842.jpeg"/>
          <p:cNvPicPr>
            <a:picLocks noChangeAspect="1"/>
          </p:cNvPicPr>
          <p:nvPr/>
        </p:nvPicPr>
        <p:blipFill>
          <a:blip r:embed="rId5">
            <a:extLst/>
          </a:blip>
          <a:srcRect l="18687" r="2982"/>
          <a:stretch>
            <a:fillRect/>
          </a:stretch>
        </p:blipFill>
        <p:spPr>
          <a:xfrm>
            <a:off x="4370107" y="4963593"/>
            <a:ext cx="2392625" cy="143073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19641" y="6488668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New tenure track prof. </a:t>
            </a:r>
            <a:r>
              <a:rPr lang="en-US" b="1" dirty="0" smtClean="0">
                <a:solidFill>
                  <a:schemeClr val="bg1"/>
                </a:solidFill>
              </a:rPr>
              <a:t>Thomas Cocolios</a:t>
            </a:r>
            <a:endParaRPr lang="nl-BE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8082" y="0"/>
            <a:ext cx="3865918" cy="21262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371" y="1871707"/>
            <a:ext cx="4781372" cy="1477328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R&amp;D Spin-off from ISOLDE </a:t>
            </a:r>
            <a:r>
              <a:rPr lang="en-US" dirty="0" smtClean="0">
                <a:sym typeface="Wingdings" panose="05000000000000000000" pitchFamily="2" charset="2"/>
              </a:rPr>
              <a:t> use ‘unused’ protons to produce </a:t>
            </a:r>
            <a:r>
              <a:rPr lang="en-US" dirty="0" smtClean="0"/>
              <a:t>radioisotopes </a:t>
            </a:r>
            <a:r>
              <a:rPr lang="en-US" dirty="0"/>
              <a:t>for medical research in partnership with HUG (Geneva), CHUV (Lausanne), but also </a:t>
            </a:r>
            <a:r>
              <a:rPr lang="en-US" b="1" dirty="0"/>
              <a:t>UZ Leuven</a:t>
            </a:r>
            <a:r>
              <a:rPr lang="en-US" dirty="0"/>
              <a:t>, </a:t>
            </a:r>
            <a:r>
              <a:rPr lang="en-US" b="1" dirty="0"/>
              <a:t>UZ Brussel</a:t>
            </a:r>
            <a:r>
              <a:rPr lang="en-US" dirty="0"/>
              <a:t>, and </a:t>
            </a:r>
            <a:r>
              <a:rPr lang="en-US" b="1" dirty="0"/>
              <a:t>UZ Gent</a:t>
            </a:r>
            <a:endParaRPr lang="en-US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19641" y="89230"/>
            <a:ext cx="3196127" cy="572459"/>
          </a:xfrm>
          <a:prstGeom prst="rect">
            <a:avLst/>
          </a:prstGeom>
          <a:solidFill>
            <a:schemeClr val="accent2"/>
          </a:solidFill>
        </p:spPr>
        <p:txBody>
          <a:bodyPr anchor="t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52BDEC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rgbClr val="52BDEC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en-GB" sz="2800" b="1" dirty="0" smtClean="0">
                <a:solidFill>
                  <a:schemeClr val="bg1"/>
                </a:solidFill>
              </a:rPr>
              <a:t>CERN MEDICIS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63313" y="0"/>
            <a:ext cx="33396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CONSTRUCTION STARTED 2013</a:t>
            </a:r>
            <a:endParaRPr lang="nl-B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79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solidFill>
              <a:srgbClr val="000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</Template>
  <TotalTime>10088</TotalTime>
  <Words>2219</Words>
  <Application>Microsoft Office PowerPoint</Application>
  <PresentationFormat>On-screen Show (4:3)</PresentationFormat>
  <Paragraphs>660</Paragraphs>
  <Slides>35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3" baseType="lpstr">
      <vt:lpstr>ＭＳ Ｐゴシック</vt:lpstr>
      <vt:lpstr>宋体</vt:lpstr>
      <vt:lpstr>Arial</vt:lpstr>
      <vt:lpstr>Arial Black</vt:lpstr>
      <vt:lpstr>Calibri</vt:lpstr>
      <vt:lpstr>Comic Sans MS</vt:lpstr>
      <vt:lpstr>ComicSansMS</vt:lpstr>
      <vt:lpstr>Courier New</vt:lpstr>
      <vt:lpstr>Gill Sans</vt:lpstr>
      <vt:lpstr>MT Extra</vt:lpstr>
      <vt:lpstr>Symbol</vt:lpstr>
      <vt:lpstr>Times New Roman</vt:lpstr>
      <vt:lpstr>Verdana</vt:lpstr>
      <vt:lpstr>Wingdings</vt:lpstr>
      <vt:lpstr>Corporate-KU Leuven-Liggend-Achtergrond Wit</vt:lpstr>
      <vt:lpstr>Corporate-KU Leuven-Liggend-Achtergrond Wit en Watermerk</vt:lpstr>
      <vt:lpstr>1_Corporate-KU Leuven-Liggend-Achtergrond Wit</vt:lpstr>
      <vt:lpstr>Photo Editor Photo</vt:lpstr>
      <vt:lpstr>BELGIUM IN NUCLEAR PHYSICS</vt:lpstr>
      <vt:lpstr>PowerPoint Presentation</vt:lpstr>
      <vt:lpstr>Our playground: the nuclear chart and ‘exotic nuclei’</vt:lpstr>
      <vt:lpstr>PowerPoint Presentation</vt:lpstr>
      <vt:lpstr>Cyclotron Research Centre at Louvain-la-Neuve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in-source to in-jet laser spectroscopy: HELIOS</vt:lpstr>
      <vt:lpstr>HELIOS at S3 in GANIL</vt:lpstr>
      <vt:lpstr>PowerPoint Presentation</vt:lpstr>
      <vt:lpstr>PowerPoint Presentation</vt:lpstr>
      <vt:lpstr>PowerPoint Presentation</vt:lpstr>
      <vt:lpstr>The ISOLDE users community</vt:lpstr>
      <vt:lpstr>ISOLDE is world-leading thanks to wide variety of radioisotopes in wide energy range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Radioactive beams @ 5.5 MeV/u for Coulex and Transfer</vt:lpstr>
      <vt:lpstr>HIE-ISOLDE Phase 2  up to 7 MeV/u (2017) and 10 MeV/u (2018)</vt:lpstr>
      <vt:lpstr>Physics at HIE-ISOLDE</vt:lpstr>
      <vt:lpstr>PowerPoint Presentation</vt:lpstr>
      <vt:lpstr>PowerPoint Presentation</vt:lpstr>
      <vt:lpstr>CONCLUSIONS</vt:lpstr>
      <vt:lpstr>PowerPoint Presentation</vt:lpstr>
      <vt:lpstr>PowerPoint Presentation</vt:lpstr>
    </vt:vector>
  </TitlesOfParts>
  <Company>KULeuven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ICTS | Communicatie, Servicepunt en Opleiding</dc:creator>
  <dc:description>Huisstijl KU Leuven - versie 24 juli 2012</dc:description>
  <cp:lastModifiedBy>Gerda Neyens</cp:lastModifiedBy>
  <cp:revision>1218</cp:revision>
  <dcterms:created xsi:type="dcterms:W3CDTF">2012-07-10T07:57:57Z</dcterms:created>
  <dcterms:modified xsi:type="dcterms:W3CDTF">2017-04-19T14:11:09Z</dcterms:modified>
</cp:coreProperties>
</file>