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73" r:id="rId4"/>
    <p:sldId id="271" r:id="rId5"/>
    <p:sldId id="270" r:id="rId6"/>
    <p:sldId id="272" r:id="rId7"/>
    <p:sldId id="274" r:id="rId8"/>
    <p:sldId id="278" r:id="rId9"/>
    <p:sldId id="261" r:id="rId10"/>
    <p:sldId id="275" r:id="rId11"/>
    <p:sldId id="262" r:id="rId12"/>
    <p:sldId id="286" r:id="rId13"/>
    <p:sldId id="276" r:id="rId14"/>
    <p:sldId id="259" r:id="rId15"/>
    <p:sldId id="279" r:id="rId16"/>
    <p:sldId id="282" r:id="rId17"/>
    <p:sldId id="284" r:id="rId18"/>
    <p:sldId id="281" r:id="rId19"/>
    <p:sldId id="283" r:id="rId20"/>
    <p:sldId id="266" r:id="rId21"/>
    <p:sldId id="285" r:id="rId22"/>
    <p:sldId id="267" r:id="rId23"/>
    <p:sldId id="269" r:id="rId24"/>
    <p:sldId id="287" r:id="rId25"/>
    <p:sldId id="288" r:id="rId26"/>
    <p:sldId id="289" r:id="rId27"/>
    <p:sldId id="290" r:id="rId28"/>
    <p:sldId id="29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3" autoAdjust="0"/>
    <p:restoredTop sz="94660"/>
  </p:normalViewPr>
  <p:slideViewPr>
    <p:cSldViewPr snapToGrid="0">
      <p:cViewPr>
        <p:scale>
          <a:sx n="75" d="100"/>
          <a:sy n="75" d="100"/>
        </p:scale>
        <p:origin x="80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A44F9-F1AC-4500-8E1A-8535C1973630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CEBE1-2E40-4D60-A575-D7F96FAF8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0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EDBCD-AB20-4CE1-A9B2-0D9B7B9E7523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90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3491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8922-2762-4D29-9F1A-146ABB02FBE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F636-4061-48E1-9C63-E96619645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8922-2762-4D29-9F1A-146ABB02FBE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F636-4061-48E1-9C63-E96619645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9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8922-2762-4D29-9F1A-146ABB02FBE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F636-4061-48E1-9C63-E96619645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85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7F56-C834-4ED7-9132-D7C8CED8D3B0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0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A34E-592A-49E0-9F9A-F2E8F471437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38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3466-E82D-4983-A1C9-C95DDE1E6EB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93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B2AE-0819-4042-9EA0-C01AF4AA2EA9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99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8F62-932F-4853-B3EB-022A30CCBE4B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269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2861-2084-4F8C-9F23-7E34C50BAD6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43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254B-E7B7-4361-A4F3-7F5F318EBC7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04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D169A-64AC-491A-8BAF-19741B827F31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5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8922-2762-4D29-9F1A-146ABB02FBE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F636-4061-48E1-9C63-E96619645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82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D285-1E47-4112-B3CC-BE78C522A8F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43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5106-2F30-40C7-853C-AC82519132E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82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9BF6-3069-4F80-83CC-D87DE38369E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10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7F56-C834-4ED7-9132-D7C8CED8D3B0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38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A34E-592A-49E0-9F9A-F2E8F471437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50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3466-E82D-4983-A1C9-C95DDE1E6EB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63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B2AE-0819-4042-9EA0-C01AF4AA2EA9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4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8F62-932F-4853-B3EB-022A30CCBE4B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111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2861-2084-4F8C-9F23-7E34C50BAD6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19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8254B-E7B7-4361-A4F3-7F5F318EBC7A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64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8922-2762-4D29-9F1A-146ABB02FBE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F636-4061-48E1-9C63-E96619645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854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D169A-64AC-491A-8BAF-19741B827F31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84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D285-1E47-4112-B3CC-BE78C522A8F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9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5106-2F30-40C7-853C-AC82519132E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28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9BF6-3069-4F80-83CC-D87DE38369E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25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8922-2762-4D29-9F1A-146ABB02FBE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F636-4061-48E1-9C63-E96619645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5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8922-2762-4D29-9F1A-146ABB02FBE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F636-4061-48E1-9C63-E96619645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62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8922-2762-4D29-9F1A-146ABB02FBE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F636-4061-48E1-9C63-E96619645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71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8922-2762-4D29-9F1A-146ABB02FBE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F636-4061-48E1-9C63-E96619645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77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8922-2762-4D29-9F1A-146ABB02FBE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F636-4061-48E1-9C63-E96619645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3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8922-2762-4D29-9F1A-146ABB02FBE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F636-4061-48E1-9C63-E96619645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3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98922-2762-4D29-9F1A-146ABB02FBE5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1F636-4061-48E1-9C63-E96619645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6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DD9E636-060F-450F-BCD6-A6CA28F9560D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8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DD9E636-060F-450F-BCD6-A6CA28F9560D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2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437" t="27299" r="30512" b="10737"/>
          <a:stretch/>
        </p:blipFill>
        <p:spPr>
          <a:xfrm>
            <a:off x="9355765" y="-2225"/>
            <a:ext cx="2473030" cy="2531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3048" y="1371464"/>
            <a:ext cx="4295452" cy="1905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Neutrino Physics</a:t>
            </a:r>
            <a:br>
              <a:rPr lang="en-US" dirty="0" smtClean="0"/>
            </a:br>
            <a:r>
              <a:rPr lang="en-US" dirty="0" smtClean="0"/>
              <a:t>in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Belgium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5586" y="3926650"/>
            <a:ext cx="3816424" cy="127000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Nick van Remortel</a:t>
            </a:r>
          </a:p>
          <a:p>
            <a:r>
              <a:rPr lang="en-US" sz="1800" dirty="0"/>
              <a:t>University of Antwerp, Belgium</a:t>
            </a:r>
          </a:p>
          <a:p>
            <a:r>
              <a:rPr lang="en-US" sz="1800" dirty="0" smtClean="0"/>
              <a:t>RECFA meeting </a:t>
            </a:r>
          </a:p>
          <a:p>
            <a:r>
              <a:rPr lang="en-US" sz="1800" dirty="0" smtClean="0"/>
              <a:t>Brussels 21/4/2017</a:t>
            </a:r>
            <a:endParaRPr lang="en-US" sz="1800" dirty="0"/>
          </a:p>
        </p:txBody>
      </p:sp>
      <p:pic>
        <p:nvPicPr>
          <p:cNvPr id="16386" name="Picture 2" descr="C:\Users\Nick\Documents\MASTERFOLDER\INTERUNIVERSITAIR\FundInt3beHori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40" y="4531277"/>
            <a:ext cx="1109663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Nick\Documents\MASTERFOLDER\INTERUNIVERSITAIR\Logo Belspo White 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7" y="5720104"/>
            <a:ext cx="1184038" cy="105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6099658"/>
            <a:ext cx="2312540" cy="459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8" b="17288"/>
          <a:stretch/>
        </p:blipFill>
        <p:spPr>
          <a:xfrm>
            <a:off x="1681480" y="5187740"/>
            <a:ext cx="2478588" cy="90381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40" y="75057"/>
            <a:ext cx="3879310" cy="2376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6356" y="2451915"/>
            <a:ext cx="6087186" cy="2302407"/>
          </a:xfrm>
          <a:prstGeom prst="rect">
            <a:avLst/>
          </a:prstGeom>
        </p:spPr>
      </p:pic>
      <p:pic>
        <p:nvPicPr>
          <p:cNvPr id="13" name="Image 6" descr="Screen Shot 2016-10-13 at 10.39.07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8"/>
          <a:stretch/>
        </p:blipFill>
        <p:spPr>
          <a:xfrm>
            <a:off x="8749949" y="4607936"/>
            <a:ext cx="3391908" cy="2324676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27" y="4707487"/>
            <a:ext cx="2162228" cy="2225125"/>
          </a:xfrm>
          <a:prstGeom prst="rect">
            <a:avLst/>
          </a:prstGeom>
          <a:noFill/>
          <a:ln>
            <a:noFill/>
          </a:ln>
          <a:effectLst>
            <a:softEdge rad="330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51" y="5720104"/>
            <a:ext cx="1565876" cy="99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7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065" t="3315" r="2044" b="4093"/>
          <a:stretch/>
        </p:blipFill>
        <p:spPr>
          <a:xfrm>
            <a:off x="0" y="114300"/>
            <a:ext cx="9961370" cy="674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78" y="365125"/>
            <a:ext cx="2261697" cy="1831975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489" y="0"/>
            <a:ext cx="3329511" cy="26289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8" t="31539" r="18195" b="15275"/>
          <a:stretch/>
        </p:blipFill>
        <p:spPr bwMode="auto">
          <a:xfrm>
            <a:off x="9851760" y="2671762"/>
            <a:ext cx="2340240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8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55" y="-101522"/>
            <a:ext cx="10515600" cy="1325563"/>
          </a:xfrm>
        </p:spPr>
        <p:txBody>
          <a:bodyPr/>
          <a:lstStyle/>
          <a:p>
            <a:r>
              <a:rPr lang="en-US" dirty="0" err="1" smtClean="0"/>
              <a:t>SoLid</a:t>
            </a:r>
            <a:r>
              <a:rPr lang="en-US" dirty="0" smtClean="0"/>
              <a:t> sensitivity to sterile </a:t>
            </a:r>
            <a:r>
              <a:rPr lang="en-US" dirty="0" smtClean="0">
                <a:sym typeface="Symbol" panose="05050102010706020507" pitchFamily="18" charset="2"/>
              </a:rPr>
              <a:t>’s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882064" y="201362"/>
            <a:ext cx="5181600" cy="4351338"/>
          </a:xfrm>
        </p:spPr>
        <p:txBody>
          <a:bodyPr/>
          <a:lstStyle/>
          <a:p>
            <a:r>
              <a:rPr lang="en-US" dirty="0" smtClean="0"/>
              <a:t>Competing experiments:</a:t>
            </a:r>
          </a:p>
          <a:p>
            <a:pPr lvl="1"/>
            <a:r>
              <a:rPr lang="en-US" dirty="0"/>
              <a:t>NEOS (Korea): </a:t>
            </a:r>
            <a:r>
              <a:rPr lang="en-US" dirty="0" smtClean="0"/>
              <a:t>Completed</a:t>
            </a:r>
          </a:p>
          <a:p>
            <a:pPr lvl="1"/>
            <a:r>
              <a:rPr lang="en-US" dirty="0" smtClean="0"/>
              <a:t>DANNS (Russia): Online</a:t>
            </a:r>
          </a:p>
          <a:p>
            <a:pPr lvl="1"/>
            <a:r>
              <a:rPr lang="en-US" dirty="0" smtClean="0"/>
              <a:t>STEREO (France):Online</a:t>
            </a:r>
          </a:p>
          <a:p>
            <a:pPr lvl="1"/>
            <a:r>
              <a:rPr lang="en-US" dirty="0" smtClean="0"/>
              <a:t>PROSPECT (USA): start 2017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66" y="870663"/>
            <a:ext cx="4970466" cy="598733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64" y="2321647"/>
            <a:ext cx="4853628" cy="453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 smtClean="0"/>
              <a:t>SoLid</a:t>
            </a:r>
            <a:r>
              <a:rPr lang="en-US" dirty="0" smtClean="0"/>
              <a:t> Timeline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9801" b="8247"/>
          <a:stretch/>
        </p:blipFill>
        <p:spPr>
          <a:xfrm>
            <a:off x="1058779" y="1039479"/>
            <a:ext cx="9601200" cy="556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4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SM1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937" y="1476709"/>
            <a:ext cx="5321968" cy="462330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Demonstrated stability of operation on-site at BR2</a:t>
            </a:r>
          </a:p>
          <a:p>
            <a:r>
              <a:rPr lang="en-US" dirty="0" smtClean="0"/>
              <a:t>Calibration&amp; equalization of response up to 2%</a:t>
            </a:r>
          </a:p>
          <a:p>
            <a:r>
              <a:rPr lang="en-US" dirty="0" smtClean="0"/>
              <a:t>Demonstrated achievable energy resolution of 14%@1 MeV</a:t>
            </a:r>
          </a:p>
          <a:p>
            <a:r>
              <a:rPr lang="en-US" dirty="0" smtClean="0"/>
              <a:t>Identified and measured main backgrounds: S/N= 3:1 achievable by exploiting:</a:t>
            </a:r>
          </a:p>
          <a:p>
            <a:pPr lvl="1"/>
            <a:r>
              <a:rPr lang="en-US" dirty="0" smtClean="0"/>
              <a:t>Extra shielding</a:t>
            </a:r>
          </a:p>
          <a:p>
            <a:pPr lvl="1"/>
            <a:r>
              <a:rPr lang="en-US" dirty="0" smtClean="0"/>
              <a:t>Topology cuts</a:t>
            </a:r>
          </a:p>
          <a:p>
            <a:pPr lvl="1"/>
            <a:r>
              <a:rPr lang="en-US" dirty="0" smtClean="0"/>
              <a:t>Multiplicity &amp; tracking</a:t>
            </a:r>
          </a:p>
          <a:p>
            <a:pPr lvl="1"/>
            <a:r>
              <a:rPr lang="en-US" dirty="0" smtClean="0"/>
              <a:t>Neutron ID trigger at very low amplitude threshold</a:t>
            </a:r>
          </a:p>
          <a:p>
            <a:r>
              <a:rPr lang="en-US" dirty="0" smtClean="0"/>
              <a:t>Reactor group &amp; Simulation: First predicted energy spectra &amp; rates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004" y="-86894"/>
            <a:ext cx="6174712" cy="40881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88" y="4068122"/>
            <a:ext cx="6316579" cy="27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085334" cy="71368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24473" y="72737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2015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2480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9" y="88399"/>
            <a:ext cx="10515600" cy="1325563"/>
          </a:xfrm>
        </p:spPr>
        <p:txBody>
          <a:bodyPr/>
          <a:lstStyle/>
          <a:p>
            <a:r>
              <a:rPr lang="en-US" dirty="0" smtClean="0"/>
              <a:t>Specific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621" y="1199982"/>
            <a:ext cx="10515600" cy="4351338"/>
          </a:xfrm>
        </p:spPr>
        <p:txBody>
          <a:bodyPr/>
          <a:lstStyle/>
          <a:p>
            <a:r>
              <a:rPr lang="en-US" dirty="0" smtClean="0"/>
              <a:t>Neutron ID: S. </a:t>
            </a:r>
            <a:r>
              <a:rPr lang="en-US" dirty="0" err="1"/>
              <a:t>V</a:t>
            </a:r>
            <a:r>
              <a:rPr lang="en-US" dirty="0" err="1" smtClean="0"/>
              <a:t>ercaemer</a:t>
            </a:r>
            <a:r>
              <a:rPr lang="en-US" dirty="0" smtClean="0"/>
              <a:t>, Y. Abreu</a:t>
            </a:r>
          </a:p>
          <a:p>
            <a:r>
              <a:rPr lang="en-US" dirty="0" smtClean="0"/>
              <a:t>Cosmogenic backgrounds: L. </a:t>
            </a:r>
            <a:r>
              <a:rPr lang="en-US" dirty="0" err="1" smtClean="0"/>
              <a:t>Kalousis</a:t>
            </a:r>
            <a:r>
              <a:rPr lang="en-US" dirty="0" smtClean="0"/>
              <a:t>, P. van Mulders, I. Pinera, C. </a:t>
            </a:r>
            <a:r>
              <a:rPr lang="en-US" dirty="0" err="1" smtClean="0"/>
              <a:t>Moortgat</a:t>
            </a:r>
            <a:endParaRPr lang="en-US" dirty="0" smtClean="0"/>
          </a:p>
          <a:p>
            <a:r>
              <a:rPr lang="en-US" dirty="0" smtClean="0"/>
              <a:t>Reactor backgrounds: L. </a:t>
            </a:r>
            <a:r>
              <a:rPr lang="en-US" dirty="0" err="1" smtClean="0"/>
              <a:t>Ghys</a:t>
            </a:r>
            <a:r>
              <a:rPr lang="en-US" dirty="0" smtClean="0"/>
              <a:t>, P. van Mulders</a:t>
            </a:r>
          </a:p>
          <a:p>
            <a:r>
              <a:rPr lang="en-US" dirty="0" smtClean="0"/>
              <a:t>Simulation: geometry, reactor building, detector &amp; readout: M. </a:t>
            </a:r>
            <a:r>
              <a:rPr lang="en-US" dirty="0" err="1" smtClean="0"/>
              <a:t>Verstraeten</a:t>
            </a:r>
            <a:r>
              <a:rPr lang="en-US" dirty="0" smtClean="0"/>
              <a:t>, I. Pinera, …</a:t>
            </a:r>
          </a:p>
          <a:p>
            <a:r>
              <a:rPr lang="en-US" dirty="0" smtClean="0"/>
              <a:t>Sensitivity, Limits, </a:t>
            </a:r>
            <a:r>
              <a:rPr lang="en-US" dirty="0" err="1" smtClean="0"/>
              <a:t>Oscillometry</a:t>
            </a:r>
            <a:r>
              <a:rPr lang="en-US" dirty="0" smtClean="0"/>
              <a:t>: L. </a:t>
            </a:r>
            <a:r>
              <a:rPr lang="en-US" dirty="0" err="1" smtClean="0"/>
              <a:t>Kalousis</a:t>
            </a:r>
            <a:r>
              <a:rPr lang="en-US" dirty="0" smtClean="0"/>
              <a:t>, S. </a:t>
            </a:r>
            <a:r>
              <a:rPr lang="en-US" dirty="0" err="1" smtClean="0"/>
              <a:t>Vercaemer</a:t>
            </a:r>
            <a:endParaRPr lang="en-US" dirty="0" smtClean="0"/>
          </a:p>
          <a:p>
            <a:r>
              <a:rPr lang="en-US" dirty="0" smtClean="0"/>
              <a:t>Intrinsic backgrounds: Y. Abreu</a:t>
            </a:r>
          </a:p>
          <a:p>
            <a:r>
              <a:rPr lang="en-US" dirty="0" smtClean="0"/>
              <a:t>Databases &amp; Quality control: M. </a:t>
            </a:r>
            <a:r>
              <a:rPr lang="en-US" dirty="0" err="1" smtClean="0"/>
              <a:t>Labare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63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521" y="2413085"/>
            <a:ext cx="4977162" cy="40398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CDACC4A-6C04-45D0-A9AD-A2A933F3CD7B}" type="datetime1">
              <a:rPr lang="x-none" smtClean="0"/>
              <a:pPr lvl="0"/>
              <a:t>4/21/2017</a:t>
            </a:fld>
            <a:endParaRPr lang="x-none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x-none" smtClean="0"/>
              <a:t>W.Beaumont Universiteit Antwerpen</a:t>
            </a:r>
            <a:endParaRPr lang="x-none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6B4D423-86D1-4DB9-A871-FBD26028F201}" type="slidenum">
              <a:t>16</a:t>
            </a:fld>
            <a:r>
              <a:rPr lang="x-none" smtClean="0"/>
              <a:t>/</a:t>
            </a:r>
            <a:endParaRPr lang="x-none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980566" y="586457"/>
            <a:ext cx="8229627" cy="701731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GB" dirty="0"/>
              <a:t>SOLID </a:t>
            </a:r>
            <a:r>
              <a:rPr lang="en-GB" dirty="0" err="1"/>
              <a:t>SiPm</a:t>
            </a:r>
            <a:r>
              <a:rPr lang="en-GB" dirty="0"/>
              <a:t> amplifier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915242" y="1204089"/>
            <a:ext cx="8229627" cy="1632927"/>
          </a:xfrm>
        </p:spPr>
        <p:txBody>
          <a:bodyPr>
            <a:normAutofit fontScale="92500"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26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26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>
              <a:spcAft>
                <a:spcPts val="0"/>
              </a:spcAft>
            </a:pPr>
            <a:r>
              <a:rPr lang="en-GB" dirty="0"/>
              <a:t>To achieve : detect 1 photon signals from the </a:t>
            </a:r>
            <a:r>
              <a:rPr lang="en-GB" dirty="0" err="1"/>
              <a:t>ws</a:t>
            </a:r>
            <a:r>
              <a:rPr lang="en-GB" dirty="0"/>
              <a:t> </a:t>
            </a:r>
            <a:r>
              <a:rPr lang="en-GB" dirty="0" err="1" smtClean="0"/>
              <a:t>fiber</a:t>
            </a:r>
            <a:endParaRPr lang="en-GB" dirty="0" smtClean="0"/>
          </a:p>
          <a:p>
            <a:pPr lvl="1" hangingPunct="0">
              <a:spcAft>
                <a:spcPts val="544"/>
              </a:spcAft>
            </a:pPr>
            <a:r>
              <a:rPr lang="en-GB" dirty="0" smtClean="0"/>
              <a:t>SM1 lesson : to much noise pickup</a:t>
            </a:r>
          </a:p>
          <a:p>
            <a:pPr lvl="1" rtl="0" hangingPunct="0"/>
            <a:r>
              <a:rPr lang="en-GB" dirty="0" smtClean="0"/>
              <a:t>Long </a:t>
            </a:r>
            <a:r>
              <a:rPr lang="en-GB" dirty="0"/>
              <a:t>signal cables between </a:t>
            </a:r>
            <a:r>
              <a:rPr lang="en-GB" dirty="0" err="1"/>
              <a:t>SiPm</a:t>
            </a:r>
            <a:r>
              <a:rPr lang="en-GB" dirty="0"/>
              <a:t> and amplifier still optimal 			</a:t>
            </a:r>
            <a:r>
              <a:rPr lang="en-GB" dirty="0" smtClean="0"/>
              <a:t> 	</a:t>
            </a:r>
            <a:r>
              <a:rPr lang="en-GB" dirty="0"/>
              <a:t>	</a:t>
            </a:r>
            <a:r>
              <a:rPr lang="en-GB" dirty="0" smtClean="0"/>
              <a:t>   choice </a:t>
            </a:r>
            <a:r>
              <a:rPr lang="en-GB" dirty="0"/>
              <a:t>for integration.</a:t>
            </a:r>
          </a:p>
        </p:txBody>
      </p:sp>
      <p:sp>
        <p:nvSpPr>
          <p:cNvPr id="4" name="Straight Connector 3"/>
          <p:cNvSpPr/>
          <p:nvPr/>
        </p:nvSpPr>
        <p:spPr>
          <a:xfrm>
            <a:off x="9100920" y="2444251"/>
            <a:ext cx="65317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1" compatLnSpc="0"/>
          <a:lstStyle/>
          <a:p>
            <a:pPr hangingPunct="0"/>
            <a:endParaRPr lang="de-DE" sz="1633"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0682" y="2556729"/>
            <a:ext cx="3767091" cy="77814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>
              <a:defRPr sz="2600" b="1"/>
            </a:pPr>
            <a:r>
              <a:rPr lang="de-DE" sz="2359" b="1" dirty="0">
                <a:latin typeface="Arial" pitchFamily="18"/>
                <a:ea typeface="Andale Sans UI" pitchFamily="2"/>
                <a:cs typeface="Tahoma" pitchFamily="2"/>
              </a:rPr>
              <a:t>Full differential signal, </a:t>
            </a:r>
            <a:br>
              <a:rPr lang="de-DE" sz="2359" b="1" dirty="0">
                <a:latin typeface="Arial" pitchFamily="18"/>
                <a:ea typeface="Andale Sans UI" pitchFamily="2"/>
                <a:cs typeface="Tahoma" pitchFamily="2"/>
              </a:rPr>
            </a:br>
            <a:r>
              <a:rPr lang="de-DE" sz="2359" b="1" dirty="0">
                <a:latin typeface="Arial" pitchFamily="18"/>
                <a:ea typeface="Andale Sans UI" pitchFamily="2"/>
                <a:cs typeface="Tahoma" pitchFamily="2"/>
              </a:rPr>
              <a:t>from SiPm up to the ADC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585595" y="3322354"/>
            <a:ext cx="3755733" cy="33726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60684" y="-936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R&amp;D and Construction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235910" y="133976"/>
            <a:ext cx="238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2016-2017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791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8"/>
            <a:ext cx="10515600" cy="1325563"/>
          </a:xfrm>
        </p:spPr>
        <p:txBody>
          <a:bodyPr/>
          <a:lstStyle/>
          <a:p>
            <a:r>
              <a:rPr lang="en-US" dirty="0" smtClean="0"/>
              <a:t>Construction&amp; Assembly &amp; Quality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8501" y="981236"/>
            <a:ext cx="5931046" cy="5202996"/>
          </a:xfrm>
        </p:spPr>
        <p:txBody>
          <a:bodyPr/>
          <a:lstStyle/>
          <a:p>
            <a:r>
              <a:rPr lang="en-US" dirty="0" smtClean="0"/>
              <a:t>Production &amp; assembly in Gent and RAL (UK)</a:t>
            </a:r>
          </a:p>
          <a:p>
            <a:r>
              <a:rPr lang="en-US" dirty="0" smtClean="0"/>
              <a:t>Site preparation: SCK</a:t>
            </a:r>
          </a:p>
          <a:p>
            <a:r>
              <a:rPr lang="en-US" dirty="0" smtClean="0"/>
              <a:t>Quality Control &amp; Calibration: Gent</a:t>
            </a:r>
          </a:p>
          <a:p>
            <a:r>
              <a:rPr lang="en-US" dirty="0" smtClean="0"/>
              <a:t>Physics run: Start July 2017</a:t>
            </a:r>
          </a:p>
          <a:p>
            <a:r>
              <a:rPr lang="en-US" dirty="0" smtClean="0"/>
              <a:t>Complete detector before Sept</a:t>
            </a:r>
          </a:p>
          <a:p>
            <a:r>
              <a:rPr lang="en-US" dirty="0" smtClean="0"/>
              <a:t>150 days reactor time/year: 2018-2019</a:t>
            </a:r>
          </a:p>
          <a:p>
            <a:r>
              <a:rPr lang="en-US" dirty="0" smtClean="0"/>
              <a:t>Ideas for extension: CHANDLER technology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509" t="40819" r="30439" b="10625"/>
          <a:stretch/>
        </p:blipFill>
        <p:spPr>
          <a:xfrm>
            <a:off x="101676" y="981236"/>
            <a:ext cx="5449645" cy="3232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20331" y="396461"/>
            <a:ext cx="238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2016-2017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5" y="3640750"/>
            <a:ext cx="5137484" cy="30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11" y="124494"/>
            <a:ext cx="10515600" cy="1325563"/>
          </a:xfrm>
        </p:spPr>
        <p:txBody>
          <a:bodyPr/>
          <a:lstStyle/>
          <a:p>
            <a:r>
              <a:rPr lang="en-US" dirty="0" smtClean="0"/>
              <a:t>JUNO</a:t>
            </a:r>
            <a:endParaRPr lang="en-US" dirty="0"/>
          </a:p>
        </p:txBody>
      </p:sp>
      <p:pic>
        <p:nvPicPr>
          <p:cNvPr id="11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044" y="6360"/>
            <a:ext cx="8033493" cy="408789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41837" y="2614973"/>
            <a:ext cx="3318975" cy="14538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619" y="2614973"/>
            <a:ext cx="3786287" cy="30694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695823" y="4509526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91621" y="4157990"/>
            <a:ext cx="849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53 km</a:t>
            </a:r>
          </a:p>
        </p:txBody>
      </p:sp>
      <p:pic>
        <p:nvPicPr>
          <p:cNvPr id="4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608" y="3518816"/>
            <a:ext cx="3304913" cy="3401049"/>
          </a:xfrm>
          <a:prstGeom prst="rect">
            <a:avLst/>
          </a:prstGeom>
          <a:noFill/>
          <a:ln>
            <a:noFill/>
          </a:ln>
          <a:effectLst>
            <a:softEdge rad="330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601579" y="4511842"/>
                <a:ext cx="3228629" cy="1226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Medium baseline: 53 km</a:t>
                </a:r>
              </a:p>
              <a:p>
                <a:r>
                  <a:rPr lang="en-US" dirty="0" smtClean="0"/>
                  <a:t>Reactor experiment</a:t>
                </a:r>
              </a:p>
              <a:p>
                <a:r>
                  <a:rPr lang="en-US" dirty="0" smtClean="0"/>
                  <a:t>20 </a:t>
                </a:r>
                <a:r>
                  <a:rPr lang="en-US" dirty="0" err="1" smtClean="0"/>
                  <a:t>kTon</a:t>
                </a:r>
                <a:r>
                  <a:rPr lang="en-US" dirty="0" smtClean="0"/>
                  <a:t> liquid scintillator</a:t>
                </a:r>
              </a:p>
              <a:p>
                <a:r>
                  <a:rPr lang="en-US" dirty="0" smtClean="0"/>
                  <a:t>Providing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3%/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en-US" dirty="0" smtClean="0"/>
                  <a:t> resolution</a:t>
                </a:r>
                <a:endParaRPr lang="en-US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9" y="4511842"/>
                <a:ext cx="3228629" cy="1226426"/>
              </a:xfrm>
              <a:prstGeom prst="rect">
                <a:avLst/>
              </a:prstGeom>
              <a:blipFill rotWithShape="0">
                <a:blip r:embed="rId5"/>
                <a:stretch>
                  <a:fillRect l="-1701" t="-2488"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761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611" y="185287"/>
            <a:ext cx="10515600" cy="13255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Belgium @ JUNO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64" y="1354437"/>
            <a:ext cx="6281626" cy="5503563"/>
          </a:xfrm>
        </p:spPr>
        <p:txBody>
          <a:bodyPr>
            <a:normAutofit/>
          </a:bodyPr>
          <a:lstStyle/>
          <a:p>
            <a:r>
              <a:rPr lang="en-US" dirty="0" smtClean="0"/>
              <a:t>JUNO: 70 </a:t>
            </a:r>
            <a:r>
              <a:rPr lang="en-US" dirty="0"/>
              <a:t>institutions, 521 collaborators</a:t>
            </a:r>
            <a:br>
              <a:rPr lang="en-US" dirty="0"/>
            </a:br>
            <a:endParaRPr lang="en-US" dirty="0"/>
          </a:p>
          <a:p>
            <a:r>
              <a:rPr lang="en-US" dirty="0" smtClean="0"/>
              <a:t>Belgian participation since 2015, via:</a:t>
            </a:r>
          </a:p>
          <a:p>
            <a:pPr lvl="1"/>
            <a:r>
              <a:rPr lang="en-US" sz="2800" dirty="0" smtClean="0"/>
              <a:t>ULB (IIHE):</a:t>
            </a:r>
          </a:p>
          <a:p>
            <a:pPr lvl="2"/>
            <a:r>
              <a:rPr lang="en-US" sz="1800" dirty="0" smtClean="0"/>
              <a:t>B. </a:t>
            </a:r>
            <a:r>
              <a:rPr lang="en-US" sz="1800" dirty="0" err="1" smtClean="0"/>
              <a:t>Clerbaux</a:t>
            </a:r>
            <a:r>
              <a:rPr lang="en-US" sz="1800" dirty="0" smtClean="0"/>
              <a:t> &amp; Y. Yang</a:t>
            </a:r>
          </a:p>
          <a:p>
            <a:pPr lvl="1"/>
            <a:r>
              <a:rPr lang="en-US" sz="2200" dirty="0" smtClean="0"/>
              <a:t>Design &amp; production of Back End </a:t>
            </a:r>
            <a:r>
              <a:rPr lang="en-US" sz="2200" dirty="0"/>
              <a:t>r</a:t>
            </a:r>
            <a:r>
              <a:rPr lang="en-US" sz="2200" dirty="0" smtClean="0"/>
              <a:t>eadout Card(BEC)</a:t>
            </a:r>
          </a:p>
          <a:p>
            <a:pPr lvl="1"/>
            <a:r>
              <a:rPr lang="en-US" sz="2200" dirty="0" smtClean="0"/>
              <a:t>Later participation in simulation &amp; Analysis</a:t>
            </a:r>
            <a:endParaRPr lang="en-US" sz="2200" dirty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68142" y="770021"/>
            <a:ext cx="5707025" cy="549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Global JUNO Budget: 300 </a:t>
            </a:r>
            <a:r>
              <a:rPr lang="en-US" sz="2400" dirty="0" err="1" smtClean="0"/>
              <a:t>Meur</a:t>
            </a:r>
            <a:r>
              <a:rPr lang="en-US" sz="2400" dirty="0" smtClean="0"/>
              <a:t>, 45 </a:t>
            </a:r>
            <a:r>
              <a:rPr lang="en-US" sz="2400" dirty="0" err="1" smtClean="0"/>
              <a:t>Meur</a:t>
            </a:r>
            <a:r>
              <a:rPr lang="en-US" sz="2400" dirty="0" smtClean="0"/>
              <a:t> covered by non-Chinese</a:t>
            </a:r>
          </a:p>
          <a:p>
            <a:r>
              <a:rPr lang="en-US" sz="2400" dirty="0" smtClean="0"/>
              <a:t>Belgian Funding:</a:t>
            </a:r>
          </a:p>
          <a:p>
            <a:pPr lvl="1"/>
            <a:r>
              <a:rPr lang="en-US" sz="2400" dirty="0"/>
              <a:t>230 </a:t>
            </a:r>
            <a:r>
              <a:rPr lang="en-US" sz="2400" dirty="0" err="1"/>
              <a:t>kEuros</a:t>
            </a:r>
            <a:r>
              <a:rPr lang="en-US" sz="2400" dirty="0"/>
              <a:t> (spread on 4 years) from the IISN (FNRS</a:t>
            </a:r>
            <a:r>
              <a:rPr lang="en-US" sz="2400" dirty="0" smtClean="0"/>
              <a:t>) : Finalization </a:t>
            </a:r>
            <a:r>
              <a:rPr lang="en-US" sz="2400" dirty="0"/>
              <a:t>of the design, test and prototypes on the BECs and construction and assembly of a total of 435 BECs  (prize : 528 </a:t>
            </a:r>
            <a:r>
              <a:rPr lang="en-US" sz="2400" b="1" dirty="0"/>
              <a:t>€/BEC)</a:t>
            </a:r>
            <a:endParaRPr lang="en-US" sz="2400" dirty="0"/>
          </a:p>
          <a:p>
            <a:pPr lvl="1"/>
            <a:endParaRPr lang="en-US" b="1" dirty="0" smtClean="0"/>
          </a:p>
          <a:p>
            <a:pPr marL="0" indent="0">
              <a:buFont typeface="Wingdings 2" pitchFamily="18" charset="2"/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5" name="Image 12" descr="Screen Shot 2016-10-14 at 17.14.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350596" y="4564902"/>
            <a:ext cx="5841403" cy="2287967"/>
          </a:xfrm>
          <a:prstGeom prst="rect">
            <a:avLst/>
          </a:prstGeom>
          <a:scene3d>
            <a:camera prst="obliqueTopRight"/>
            <a:lightRig rig="threePt" dir="t"/>
          </a:scene3d>
        </p:spPr>
      </p:pic>
      <p:sp>
        <p:nvSpPr>
          <p:cNvPr id="8" name="Rectangle 7"/>
          <p:cNvSpPr/>
          <p:nvPr/>
        </p:nvSpPr>
        <p:spPr>
          <a:xfrm>
            <a:off x="6775661" y="5046288"/>
            <a:ext cx="8675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/>
              <a:t>Drivers </a:t>
            </a:r>
            <a:endParaRPr lang="en-GB" sz="1600" b="1" dirty="0"/>
          </a:p>
        </p:txBody>
      </p:sp>
      <p:sp>
        <p:nvSpPr>
          <p:cNvPr id="9" name="Rectangle 8"/>
          <p:cNvSpPr/>
          <p:nvPr/>
        </p:nvSpPr>
        <p:spPr>
          <a:xfrm>
            <a:off x="8774213" y="5519090"/>
            <a:ext cx="1232529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b="1" dirty="0" smtClean="0"/>
              <a:t>Translators</a:t>
            </a:r>
            <a:endParaRPr lang="en-GB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267611" y="480633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 dirty="0"/>
              <a:t>Collaboration with EU-JUNO : well established </a:t>
            </a:r>
            <a:r>
              <a:rPr lang="en-GB" dirty="0"/>
              <a:t>– EU fund requested for a ITN</a:t>
            </a:r>
          </a:p>
          <a:p>
            <a:pPr marL="285750" indent="-285750">
              <a:buFont typeface="Arial"/>
              <a:buChar char="•"/>
            </a:pPr>
            <a:r>
              <a:rPr lang="en-GB" b="1" dirty="0"/>
              <a:t>Collaboration with China : via CSC PhD scholarship </a:t>
            </a:r>
            <a:r>
              <a:rPr lang="en-GB" dirty="0"/>
              <a:t>: well established</a:t>
            </a:r>
          </a:p>
          <a:p>
            <a:r>
              <a:rPr lang="en-GB" dirty="0"/>
              <a:t>     (IIHE has 7 CSC/master students from Tsinghua, IHEP, PKU, </a:t>
            </a:r>
            <a:r>
              <a:rPr lang="en-GB" dirty="0" err="1"/>
              <a:t>Beihang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938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/>
          <a:lstStyle/>
          <a:p>
            <a:r>
              <a:rPr lang="en-US" dirty="0" smtClean="0"/>
              <a:t>Experimental facts and consequences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3425" y="1184276"/>
                <a:ext cx="10963275" cy="522922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Since 1998: unambiguous proof of  neutrino oscillations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Symbol" panose="05050102010706020507" pitchFamily="18" charset="2"/>
                  </a:rPr>
                  <a:t> </a:t>
                </a:r>
                <a:r>
                  <a:rPr lang="en-US" dirty="0" smtClean="0"/>
                  <a:t>mass</a:t>
                </a:r>
              </a:p>
              <a:p>
                <a:pPr lvl="1"/>
                <a:r>
                  <a:rPr lang="en-US" dirty="0" smtClean="0"/>
                  <a:t>Dirac (</a:t>
                </a:r>
                <a:r>
                  <a:rPr lang="en-US" dirty="0" err="1"/>
                  <a:t>M</a:t>
                </a:r>
                <a:r>
                  <a:rPr lang="en-US" dirty="0" err="1" smtClean="0"/>
                  <a:t>ajorana</a:t>
                </a:r>
                <a:r>
                  <a:rPr lang="en-US" dirty="0" smtClean="0"/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 smtClean="0"/>
                  <a:t>: 3masses(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 smtClean="0"/>
                  <a:t>), 3 angles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US" dirty="0" smtClean="0"/>
                  <a:t>), 1 (3) CP-phase</a:t>
                </a:r>
              </a:p>
              <a:p>
                <a:pPr lvl="1"/>
                <a:r>
                  <a:rPr lang="en-US" u="sng" dirty="0" smtClean="0"/>
                  <a:t>Oscillation experiments</a:t>
                </a:r>
                <a:r>
                  <a:rPr lang="en-US" dirty="0" smtClean="0"/>
                  <a:t>:</a:t>
                </a:r>
              </a:p>
              <a:p>
                <a:pPr lvl="2"/>
                <a:r>
                  <a:rPr lang="en-US" dirty="0" smtClean="0"/>
                  <a:t>Not sensitive to Dirac vs </a:t>
                </a:r>
                <a:r>
                  <a:rPr lang="en-US" dirty="0" err="1" smtClean="0"/>
                  <a:t>Majorana</a:t>
                </a:r>
                <a:endParaRPr lang="en-US" dirty="0" smtClean="0"/>
              </a:p>
              <a:p>
                <a:pPr lvl="2"/>
                <a:r>
                  <a:rPr lang="en-US" dirty="0" smtClean="0">
                    <a:ea typeface="Cambria Math" panose="02040503050406030204" pitchFamily="18" charset="0"/>
                  </a:rPr>
                  <a:t>Measure very small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 smtClean="0"/>
              </a:p>
              <a:p>
                <a:pPr lvl="3"/>
                <a:r>
                  <a:rPr lang="en-US" dirty="0" smtClean="0"/>
                  <a:t>Only 2 independent values: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𝑠𝑜𝑙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=7.37×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𝑎𝑡𝑚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=2.50×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Measure very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𝑠𝑖𝑛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CP-violating part: depending on signs of mixing, and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2"/>
                <a:r>
                  <a:rPr lang="en-US" dirty="0"/>
                  <a:t>S</a:t>
                </a:r>
                <a:r>
                  <a:rPr lang="en-US" dirty="0" smtClean="0"/>
                  <a:t>hort baseline reactor &amp; long baseline accelerator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measure Dirac CP phase </a:t>
                </a:r>
              </a:p>
              <a:p>
                <a:pPr lvl="2"/>
                <a:r>
                  <a:rPr lang="en-US" dirty="0" smtClean="0">
                    <a:solidFill>
                      <a:srgbClr val="0070C0"/>
                    </a:solidFill>
                  </a:rPr>
                  <a:t>Long baseline accelerator &amp; matter effect, and long baseline reactor neutrino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measure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sign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0070C0"/>
                    </a:solidFill>
                  </a:rPr>
                  <a:t>    (JUNO)</a:t>
                </a:r>
              </a:p>
              <a:p>
                <a:pPr lvl="1"/>
                <a:r>
                  <a:rPr lang="en-US" u="sng" dirty="0" smtClean="0"/>
                  <a:t>Other measurements</a:t>
                </a:r>
                <a:r>
                  <a:rPr lang="en-US" dirty="0" smtClean="0"/>
                  <a:t>:</a:t>
                </a:r>
              </a:p>
              <a:p>
                <a:pPr lvl="2"/>
                <a:r>
                  <a:rPr lang="en-US" dirty="0" err="1" smtClean="0"/>
                  <a:t>Asolute</a:t>
                </a:r>
                <a:r>
                  <a:rPr lang="en-US" dirty="0" smtClean="0"/>
                  <a:t> mass scale and confront with cosmology</a:t>
                </a:r>
              </a:p>
              <a:p>
                <a:pPr lvl="2"/>
                <a:r>
                  <a:rPr lang="en-US" dirty="0" smtClean="0"/>
                  <a:t>Dirac or </a:t>
                </a:r>
                <a:r>
                  <a:rPr lang="en-US" dirty="0" err="1" smtClean="0"/>
                  <a:t>Majorana</a:t>
                </a:r>
                <a:endParaRPr lang="en-US" dirty="0" smtClean="0"/>
              </a:p>
              <a:p>
                <a:pPr lvl="2"/>
                <a:r>
                  <a:rPr lang="en-US" dirty="0" smtClean="0"/>
                  <a:t>See-Saw?</a:t>
                </a:r>
              </a:p>
              <a:p>
                <a:pPr lvl="2"/>
                <a:r>
                  <a:rPr lang="en-US" dirty="0" smtClean="0">
                    <a:solidFill>
                      <a:srgbClr val="0070C0"/>
                    </a:solidFill>
                  </a:rPr>
                  <a:t>More than 3 ?  (</a:t>
                </a:r>
                <a:r>
                  <a:rPr lang="en-US" dirty="0" err="1" smtClean="0">
                    <a:solidFill>
                      <a:srgbClr val="0070C0"/>
                    </a:solidFill>
                  </a:rPr>
                  <a:t>SoLid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)</a:t>
                </a:r>
              </a:p>
              <a:p>
                <a:pPr lvl="2"/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425" y="1184276"/>
                <a:ext cx="10963275" cy="5229224"/>
              </a:xfrm>
              <a:blipFill rotWithShape="0">
                <a:blip r:embed="rId2"/>
                <a:stretch>
                  <a:fillRect l="-834" t="-2681" b="-1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/>
          <p:cNvSpPr/>
          <p:nvPr/>
        </p:nvSpPr>
        <p:spPr>
          <a:xfrm>
            <a:off x="8153401" y="2457450"/>
            <a:ext cx="182708" cy="10287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98046" y="2696369"/>
            <a:ext cx="2755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Totally different from quark</a:t>
            </a:r>
          </a:p>
          <a:p>
            <a:r>
              <a:rPr lang="en-US" dirty="0" smtClean="0"/>
              <a:t>mixings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656"/>
            <a:ext cx="10515600" cy="1325563"/>
          </a:xfrm>
        </p:spPr>
        <p:txBody>
          <a:bodyPr/>
          <a:lstStyle/>
          <a:p>
            <a:r>
              <a:rPr lang="en-US" dirty="0" smtClean="0"/>
              <a:t>JUNO </a:t>
            </a:r>
            <a:r>
              <a:rPr lang="en-US" dirty="0" smtClean="0"/>
              <a:t>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4888"/>
            <a:ext cx="6886909" cy="4351338"/>
          </a:xfrm>
        </p:spPr>
        <p:txBody>
          <a:bodyPr/>
          <a:lstStyle/>
          <a:p>
            <a:r>
              <a:rPr lang="en-US" dirty="0" smtClean="0"/>
              <a:t>Probing the mass hierarchy</a:t>
            </a:r>
          </a:p>
          <a:p>
            <a:pPr marL="342900" indent="-342900">
              <a:buFont typeface="Arial"/>
              <a:buChar char="•"/>
            </a:pPr>
            <a:r>
              <a:rPr lang="en-GB" dirty="0">
                <a:solidFill>
                  <a:srgbClr val="F14124"/>
                </a:solidFill>
              </a:rPr>
              <a:t>Three oscillation parameters : Δm</a:t>
            </a:r>
            <a:r>
              <a:rPr lang="en-GB" baseline="30000" dirty="0">
                <a:solidFill>
                  <a:srgbClr val="F14124"/>
                </a:solidFill>
              </a:rPr>
              <a:t>2</a:t>
            </a:r>
            <a:r>
              <a:rPr lang="en-GB" baseline="-25000" dirty="0">
                <a:solidFill>
                  <a:srgbClr val="F14124"/>
                </a:solidFill>
              </a:rPr>
              <a:t>12</a:t>
            </a:r>
            <a:r>
              <a:rPr lang="en-GB" dirty="0">
                <a:solidFill>
                  <a:srgbClr val="F14124"/>
                </a:solidFill>
              </a:rPr>
              <a:t>, IΔm</a:t>
            </a:r>
            <a:r>
              <a:rPr lang="en-GB" baseline="30000" dirty="0">
                <a:solidFill>
                  <a:srgbClr val="F14124"/>
                </a:solidFill>
              </a:rPr>
              <a:t>2</a:t>
            </a:r>
            <a:r>
              <a:rPr lang="en-GB" baseline="-25000" dirty="0">
                <a:solidFill>
                  <a:srgbClr val="F14124"/>
                </a:solidFill>
              </a:rPr>
              <a:t>32</a:t>
            </a:r>
            <a:r>
              <a:rPr lang="en-GB" dirty="0">
                <a:solidFill>
                  <a:srgbClr val="F14124"/>
                </a:solidFill>
              </a:rPr>
              <a:t>I and sin</a:t>
            </a:r>
            <a:r>
              <a:rPr lang="en-GB" baseline="30000" dirty="0">
                <a:solidFill>
                  <a:srgbClr val="F14124"/>
                </a:solidFill>
              </a:rPr>
              <a:t>2</a:t>
            </a:r>
            <a:r>
              <a:rPr lang="en-GB" dirty="0">
                <a:solidFill>
                  <a:srgbClr val="F14124"/>
                </a:solidFill>
              </a:rPr>
              <a:t>2θ</a:t>
            </a:r>
            <a:r>
              <a:rPr lang="en-GB" baseline="-25000" dirty="0">
                <a:solidFill>
                  <a:srgbClr val="F14124"/>
                </a:solidFill>
              </a:rPr>
              <a:t>12</a:t>
            </a:r>
            <a:r>
              <a:rPr lang="en-GB" dirty="0">
                <a:solidFill>
                  <a:srgbClr val="F14124"/>
                </a:solidFill>
              </a:rPr>
              <a:t> can be measured with precision better than 1%. </a:t>
            </a:r>
          </a:p>
          <a:p>
            <a:r>
              <a:rPr lang="en-GB" dirty="0">
                <a:solidFill>
                  <a:srgbClr val="F14124"/>
                </a:solidFill>
              </a:rPr>
              <a:t>     → Probing the </a:t>
            </a:r>
            <a:r>
              <a:rPr lang="en-GB" dirty="0" err="1">
                <a:solidFill>
                  <a:srgbClr val="F14124"/>
                </a:solidFill>
              </a:rPr>
              <a:t>unitarity</a:t>
            </a:r>
            <a:r>
              <a:rPr lang="en-GB" dirty="0">
                <a:solidFill>
                  <a:srgbClr val="F14124"/>
                </a:solidFill>
              </a:rPr>
              <a:t> of U</a:t>
            </a:r>
            <a:r>
              <a:rPr lang="en-GB" baseline="-25000" dirty="0">
                <a:solidFill>
                  <a:srgbClr val="F14124"/>
                </a:solidFill>
              </a:rPr>
              <a:t>PMNS</a:t>
            </a:r>
            <a:r>
              <a:rPr lang="en-GB" dirty="0">
                <a:solidFill>
                  <a:srgbClr val="F14124"/>
                </a:solidFill>
              </a:rPr>
              <a:t> to ~1% level </a:t>
            </a:r>
          </a:p>
          <a:p>
            <a:endParaRPr lang="en-US" dirty="0"/>
          </a:p>
        </p:txBody>
      </p:sp>
      <p:sp>
        <p:nvSpPr>
          <p:cNvPr id="4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7772400" y="6352889"/>
            <a:ext cx="1828800" cy="365125"/>
          </a:xfrm>
        </p:spPr>
        <p:txBody>
          <a:bodyPr/>
          <a:lstStyle/>
          <a:p>
            <a:fld id="{D7E63A33-8271-4DD0-9C48-789913D7C11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Image 11" descr="Screen Shot 2016-10-13 at 10.28.4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54" y="506330"/>
            <a:ext cx="3154146" cy="498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56716" y="1858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latin typeface="Arial"/>
                <a:cs typeface="Arial"/>
              </a:rPr>
              <a:t>The L/E spectrum contains </a:t>
            </a:r>
          </a:p>
          <a:p>
            <a:r>
              <a:rPr lang="en-GB" dirty="0">
                <a:latin typeface="Arial"/>
                <a:cs typeface="Arial"/>
              </a:rPr>
              <a:t>t</a:t>
            </a:r>
            <a:r>
              <a:rPr lang="en-GB" dirty="0" smtClean="0">
                <a:latin typeface="Arial"/>
                <a:cs typeface="Arial"/>
              </a:rPr>
              <a:t>he NMH information ! </a:t>
            </a:r>
          </a:p>
          <a:p>
            <a:r>
              <a:rPr lang="en-GB" dirty="0" smtClean="0">
                <a:latin typeface="Arial"/>
                <a:cs typeface="Arial"/>
              </a:rPr>
              <a:t>Define a discriminator :</a:t>
            </a:r>
          </a:p>
        </p:txBody>
      </p:sp>
      <p:pic>
        <p:nvPicPr>
          <p:cNvPr id="7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970" y="1173147"/>
            <a:ext cx="4119630" cy="2839836"/>
          </a:xfrm>
          <a:prstGeom prst="rect">
            <a:avLst/>
          </a:prstGeom>
        </p:spPr>
      </p:pic>
      <p:pic>
        <p:nvPicPr>
          <p:cNvPr id="8" name="Image 6" descr="Screen Shot 2016-10-13 at 10.39.0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20" y="4115057"/>
            <a:ext cx="3391908" cy="2641919"/>
          </a:xfrm>
          <a:prstGeom prst="rect">
            <a:avLst/>
          </a:prstGeom>
        </p:spPr>
      </p:pic>
      <p:pic>
        <p:nvPicPr>
          <p:cNvPr id="9" name="Image 10" descr="Screen Shot 2016-10-13 at 10.45.3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46" y="4099183"/>
            <a:ext cx="3689505" cy="26419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121" y="3565296"/>
            <a:ext cx="6643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dirty="0" smtClean="0">
                <a:solidFill>
                  <a:schemeClr val="accent6"/>
                </a:solidFill>
              </a:rPr>
              <a:t>NMH : For </a:t>
            </a:r>
            <a:r>
              <a:rPr lang="en-GB" dirty="0" err="1" smtClean="0">
                <a:solidFill>
                  <a:schemeClr val="accent6"/>
                </a:solidFill>
              </a:rPr>
              <a:t>σ</a:t>
            </a:r>
            <a:r>
              <a:rPr lang="en-GB" dirty="0" smtClean="0">
                <a:solidFill>
                  <a:schemeClr val="accent6"/>
                </a:solidFill>
              </a:rPr>
              <a:t>(E) = 3% at 1 MeV </a:t>
            </a:r>
            <a:r>
              <a:rPr lang="en-GB" dirty="0" smtClean="0">
                <a:solidFill>
                  <a:srgbClr val="F14124"/>
                </a:solidFill>
              </a:rPr>
              <a:t>→</a:t>
            </a:r>
            <a:r>
              <a:rPr lang="en-GB" dirty="0" smtClean="0">
                <a:solidFill>
                  <a:schemeClr val="accent6"/>
                </a:solidFill>
              </a:rPr>
              <a:t> 3σ </a:t>
            </a:r>
            <a:r>
              <a:rPr lang="en-GB" dirty="0">
                <a:solidFill>
                  <a:schemeClr val="accent6"/>
                </a:solidFill>
              </a:rPr>
              <a:t>sensibility (ΔΧ=9) </a:t>
            </a:r>
            <a:endParaRPr lang="en-GB" dirty="0" smtClean="0">
              <a:solidFill>
                <a:schemeClr val="accent6"/>
              </a:solidFill>
            </a:endParaRPr>
          </a:p>
          <a:p>
            <a:r>
              <a:rPr lang="en-GB" dirty="0">
                <a:solidFill>
                  <a:schemeClr val="accent6"/>
                </a:solidFill>
              </a:rPr>
              <a:t> </a:t>
            </a:r>
            <a:r>
              <a:rPr lang="en-GB" dirty="0" smtClean="0">
                <a:solidFill>
                  <a:schemeClr val="accent6"/>
                </a:solidFill>
              </a:rPr>
              <a:t>    for 100 000 events (20Kt x 36 GW x </a:t>
            </a:r>
            <a:r>
              <a:rPr lang="en-GB" dirty="0">
                <a:solidFill>
                  <a:schemeClr val="accent6"/>
                </a:solidFill>
              </a:rPr>
              <a:t>6 years of data </a:t>
            </a:r>
            <a:r>
              <a:rPr lang="en-GB" dirty="0" smtClean="0">
                <a:solidFill>
                  <a:schemeClr val="accent6"/>
                </a:solidFill>
              </a:rPr>
              <a:t>taking) 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39309" y="4914900"/>
            <a:ext cx="43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3σ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7187970" y="5284232"/>
            <a:ext cx="43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4</a:t>
            </a:r>
            <a:r>
              <a:rPr lang="en-GB" dirty="0" smtClean="0">
                <a:solidFill>
                  <a:srgbClr val="FF0000"/>
                </a:solidFill>
              </a:rPr>
              <a:t>σ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7335148" y="5621298"/>
            <a:ext cx="43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5σ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8188313" y="4450807"/>
            <a:ext cx="3884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But also :</a:t>
            </a:r>
          </a:p>
          <a:p>
            <a:pPr marL="342900" indent="-342900">
              <a:buFont typeface="Arial"/>
              <a:buChar char="•"/>
            </a:pPr>
            <a:r>
              <a:rPr lang="en-GB" sz="1600" dirty="0"/>
              <a:t>Neutrino from supernova burst</a:t>
            </a:r>
          </a:p>
          <a:p>
            <a:pPr marL="342900" indent="-342900">
              <a:buFont typeface="Arial"/>
              <a:buChar char="•"/>
            </a:pPr>
            <a:r>
              <a:rPr lang="en-GB" sz="1600" dirty="0"/>
              <a:t>Solar </a:t>
            </a:r>
            <a:r>
              <a:rPr lang="en-GB" sz="1600" dirty="0" smtClean="0"/>
              <a:t>neutrinos </a:t>
            </a:r>
            <a:endParaRPr lang="en-GB" sz="1600" dirty="0"/>
          </a:p>
          <a:p>
            <a:pPr marL="342900" indent="-342900">
              <a:buFont typeface="Arial"/>
              <a:buChar char="•"/>
            </a:pPr>
            <a:r>
              <a:rPr lang="en-GB" sz="1600" dirty="0" smtClean="0"/>
              <a:t>atmospheric </a:t>
            </a:r>
            <a:r>
              <a:rPr lang="en-GB" sz="1600" dirty="0"/>
              <a:t>neutrinos</a:t>
            </a:r>
          </a:p>
          <a:p>
            <a:pPr marL="342900" indent="-342900">
              <a:buFont typeface="Arial"/>
              <a:buChar char="•"/>
            </a:pPr>
            <a:r>
              <a:rPr lang="en-GB" sz="1600" dirty="0" err="1"/>
              <a:t>Geoneutrinos</a:t>
            </a:r>
            <a:endParaRPr lang="en-GB" sz="1600" dirty="0"/>
          </a:p>
          <a:p>
            <a:pPr marL="342900" indent="-342900">
              <a:buFont typeface="Arial"/>
              <a:buChar char="•"/>
            </a:pPr>
            <a:r>
              <a:rPr lang="en-GB" sz="1600" dirty="0"/>
              <a:t>Exotic searches </a:t>
            </a:r>
            <a:r>
              <a:rPr lang="en-GB" sz="1600" dirty="0" smtClean="0"/>
              <a:t>as nucleon </a:t>
            </a:r>
            <a:r>
              <a:rPr lang="en-GB" sz="1600" dirty="0"/>
              <a:t>decay </a:t>
            </a:r>
            <a:r>
              <a:rPr lang="en-GB" sz="1600" dirty="0" smtClean="0"/>
              <a:t>and </a:t>
            </a:r>
            <a:r>
              <a:rPr lang="en-GB" sz="1600" dirty="0"/>
              <a:t>dark matter</a:t>
            </a:r>
          </a:p>
        </p:txBody>
      </p:sp>
    </p:spTree>
    <p:extLst>
      <p:ext uri="{BB962C8B-B14F-4D97-AF65-F5344CB8AC3E}">
        <p14:creationId xmlns:p14="http://schemas.microsoft.com/office/powerpoint/2010/main" val="419591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JUNO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94" y="1013921"/>
            <a:ext cx="6876875" cy="3820486"/>
          </a:xfrm>
          <a:prstGeom prst="rect">
            <a:avLst/>
          </a:prstGeom>
        </p:spPr>
      </p:pic>
      <p:pic>
        <p:nvPicPr>
          <p:cNvPr id="6" name="Image 6" descr="Screen Shot 2016-10-17 at 22.15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68" y="5477194"/>
            <a:ext cx="9144000" cy="1273537"/>
          </a:xfrm>
          <a:prstGeom prst="rect">
            <a:avLst/>
          </a:prstGeom>
        </p:spPr>
      </p:pic>
      <p:pic>
        <p:nvPicPr>
          <p:cNvPr id="7" name="Image 8" descr="Screen Shot 2016-10-14 at 11.36.3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4804530"/>
            <a:ext cx="2779886" cy="6726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46958" y="4779130"/>
            <a:ext cx="54284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  Neutrinos </a:t>
            </a:r>
            <a:r>
              <a:rPr lang="en-GB" sz="1600" dirty="0"/>
              <a:t>are observed via </a:t>
            </a:r>
            <a:r>
              <a:rPr lang="en-GB" sz="1600" b="1" dirty="0" smtClean="0">
                <a:solidFill>
                  <a:srgbClr val="F14124"/>
                </a:solidFill>
              </a:rPr>
              <a:t>Inverse </a:t>
            </a:r>
            <a:r>
              <a:rPr lang="en-GB" sz="1600" b="1" dirty="0">
                <a:solidFill>
                  <a:srgbClr val="F14124"/>
                </a:solidFill>
              </a:rPr>
              <a:t>Beta Decay (IBD) </a:t>
            </a:r>
            <a:r>
              <a:rPr lang="en-GB" sz="1600" b="1" dirty="0" smtClean="0">
                <a:solidFill>
                  <a:srgbClr val="F14124"/>
                </a:solidFill>
              </a:rPr>
              <a:t>:</a:t>
            </a:r>
          </a:p>
          <a:p>
            <a:endParaRPr lang="en-GB" sz="1600" b="1" dirty="0">
              <a:solidFill>
                <a:srgbClr val="F1412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69068" y="5077598"/>
            <a:ext cx="2318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14124"/>
                </a:solidFill>
              </a:rPr>
              <a:t>→</a:t>
            </a:r>
            <a:r>
              <a:rPr lang="en-GB" sz="1600" dirty="0">
                <a:solidFill>
                  <a:schemeClr val="accent6"/>
                </a:solidFill>
              </a:rPr>
              <a:t> </a:t>
            </a:r>
            <a:r>
              <a:rPr lang="en-GB" sz="1600" dirty="0" smtClean="0">
                <a:solidFill>
                  <a:srgbClr val="F14124"/>
                </a:solidFill>
              </a:rPr>
              <a:t>Very clean signature              </a:t>
            </a:r>
            <a:endParaRPr lang="en-GB" sz="1600" dirty="0"/>
          </a:p>
        </p:txBody>
      </p:sp>
      <p:sp>
        <p:nvSpPr>
          <p:cNvPr id="10" name="Rectangle 9"/>
          <p:cNvSpPr/>
          <p:nvPr/>
        </p:nvSpPr>
        <p:spPr>
          <a:xfrm>
            <a:off x="3827837" y="5084920"/>
            <a:ext cx="2451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14124"/>
                </a:solidFill>
              </a:rPr>
              <a:t> </a:t>
            </a:r>
            <a:r>
              <a:rPr lang="en-GB" sz="1600" dirty="0">
                <a:solidFill>
                  <a:srgbClr val="FF0000"/>
                </a:solidFill>
              </a:rPr>
              <a:t>→</a:t>
            </a:r>
            <a:r>
              <a:rPr lang="en-GB" sz="1600" dirty="0">
                <a:solidFill>
                  <a:srgbClr val="000090"/>
                </a:solidFill>
              </a:rPr>
              <a:t> </a:t>
            </a:r>
            <a:r>
              <a:rPr lang="en-GB" sz="1600" dirty="0" smtClean="0">
                <a:solidFill>
                  <a:srgbClr val="F14124"/>
                </a:solidFill>
              </a:rPr>
              <a:t>Energy </a:t>
            </a:r>
            <a:r>
              <a:rPr lang="en-GB" sz="1600" dirty="0">
                <a:solidFill>
                  <a:srgbClr val="F14124"/>
                </a:solidFill>
              </a:rPr>
              <a:t>: (</a:t>
            </a:r>
            <a:r>
              <a:rPr lang="en-GB" sz="1600" dirty="0" smtClean="0">
                <a:solidFill>
                  <a:srgbClr val="F14124"/>
                </a:solidFill>
              </a:rPr>
              <a:t>2 </a:t>
            </a:r>
            <a:r>
              <a:rPr lang="en-GB" sz="1600" dirty="0">
                <a:solidFill>
                  <a:srgbClr val="F14124"/>
                </a:solidFill>
              </a:rPr>
              <a:t>to </a:t>
            </a:r>
            <a:r>
              <a:rPr lang="en-GB" sz="1600" dirty="0" smtClean="0">
                <a:solidFill>
                  <a:srgbClr val="F14124"/>
                </a:solidFill>
              </a:rPr>
              <a:t>8) </a:t>
            </a:r>
            <a:r>
              <a:rPr lang="en-GB" sz="1600" dirty="0">
                <a:solidFill>
                  <a:srgbClr val="F14124"/>
                </a:solidFill>
              </a:rPr>
              <a:t>MeV</a:t>
            </a:r>
            <a:endParaRPr lang="en-GB" sz="1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7477663" y="212901"/>
            <a:ext cx="4838700" cy="806308"/>
            <a:chOff x="4817640" y="1124092"/>
            <a:chExt cx="4838700" cy="806308"/>
          </a:xfrm>
        </p:grpSpPr>
        <p:sp>
          <p:nvSpPr>
            <p:cNvPr id="13" name="Rectangle 12"/>
            <p:cNvSpPr/>
            <p:nvPr/>
          </p:nvSpPr>
          <p:spPr>
            <a:xfrm>
              <a:off x="5084340" y="1188419"/>
              <a:ext cx="4572000" cy="6155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sz="1700" dirty="0">
                  <a:solidFill>
                    <a:srgbClr val="FF0000"/>
                  </a:solidFill>
                </a:rPr>
                <a:t>Signal rate : </a:t>
              </a:r>
              <a:r>
                <a:rPr lang="en-GB" sz="1700" dirty="0" smtClean="0">
                  <a:solidFill>
                    <a:srgbClr val="FF0000"/>
                  </a:solidFill>
                </a:rPr>
                <a:t>          60 </a:t>
              </a:r>
              <a:r>
                <a:rPr lang="en-GB" sz="1700" dirty="0">
                  <a:solidFill>
                    <a:srgbClr val="FF0000"/>
                  </a:solidFill>
                </a:rPr>
                <a:t>events/day</a:t>
              </a:r>
            </a:p>
            <a:p>
              <a:r>
                <a:rPr lang="en-GB" sz="1700" dirty="0">
                  <a:solidFill>
                    <a:srgbClr val="FF0000"/>
                  </a:solidFill>
                </a:rPr>
                <a:t>Background rate : </a:t>
              </a:r>
              <a:r>
                <a:rPr lang="en-GB" sz="1700" dirty="0" smtClean="0">
                  <a:solidFill>
                    <a:srgbClr val="FF0000"/>
                  </a:solidFill>
                </a:rPr>
                <a:t>  3.8 </a:t>
              </a:r>
              <a:r>
                <a:rPr lang="en-GB" sz="1700" dirty="0">
                  <a:solidFill>
                    <a:srgbClr val="FF0000"/>
                  </a:solidFill>
                </a:rPr>
                <a:t>events/day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17640" y="1124092"/>
              <a:ext cx="3946469" cy="806308"/>
            </a:xfrm>
            <a:prstGeom prst="rect">
              <a:avLst/>
            </a:prstGeom>
            <a:noFill/>
            <a:ln w="317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7273838" y="1110442"/>
            <a:ext cx="44609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F14124"/>
                </a:solidFill>
              </a:rPr>
              <a:t>Energy resolution requirement : 3%/√E (MeV)</a:t>
            </a:r>
          </a:p>
          <a:p>
            <a:endParaRPr lang="en-GB" sz="1600" dirty="0" smtClean="0"/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LS : Scintillator attenuation length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PMT : high light yield :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high photocathode coverage and 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high detection efficiency of PMT’s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PMT with low dark current</a:t>
            </a:r>
          </a:p>
          <a:p>
            <a:pPr marL="285750" indent="-285750">
              <a:buFont typeface="Arial"/>
              <a:buChar char="•"/>
            </a:pPr>
            <a:endParaRPr lang="en-GB" sz="1600" dirty="0"/>
          </a:p>
          <a:p>
            <a:r>
              <a:rPr lang="en-GB" sz="1600" b="1" dirty="0" smtClean="0">
                <a:solidFill>
                  <a:srgbClr val="F14124"/>
                </a:solidFill>
              </a:rPr>
              <a:t>Energy scale require calibration at </a:t>
            </a:r>
            <a:r>
              <a:rPr lang="en-GB" sz="1600" b="1" dirty="0">
                <a:solidFill>
                  <a:srgbClr val="F14124"/>
                </a:solidFill>
              </a:rPr>
              <a:t>the sub-</a:t>
            </a:r>
            <a:r>
              <a:rPr lang="en-GB" sz="1600" b="1" dirty="0" err="1">
                <a:solidFill>
                  <a:srgbClr val="F14124"/>
                </a:solidFill>
              </a:rPr>
              <a:t>percent</a:t>
            </a:r>
            <a:r>
              <a:rPr lang="en-GB" sz="1600" b="1" dirty="0">
                <a:solidFill>
                  <a:srgbClr val="F14124"/>
                </a:solidFill>
              </a:rPr>
              <a:t> level </a:t>
            </a:r>
            <a:r>
              <a:rPr lang="en-GB" sz="1600" b="1" dirty="0" smtClean="0">
                <a:solidFill>
                  <a:srgbClr val="F14124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Comprehensive </a:t>
            </a:r>
            <a:r>
              <a:rPr lang="en-GB" sz="1600" dirty="0"/>
              <a:t>calibration program </a:t>
            </a:r>
            <a:r>
              <a:rPr lang="en-GB" sz="1600" dirty="0" smtClean="0"/>
              <a:t>(cable </a:t>
            </a:r>
            <a:r>
              <a:rPr lang="en-GB" sz="1600" dirty="0"/>
              <a:t>loop system, </a:t>
            </a:r>
            <a:r>
              <a:rPr lang="en-GB" sz="1600" dirty="0" smtClean="0"/>
              <a:t>remotely operated        </a:t>
            </a:r>
          </a:p>
          <a:p>
            <a:r>
              <a:rPr lang="en-GB" sz="1600" dirty="0" smtClean="0"/>
              <a:t>    vehicle, guide tube) to address both the non-uniformity and non-linearity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000090"/>
                </a:solidFill>
              </a:rPr>
              <a:t>Double </a:t>
            </a:r>
            <a:r>
              <a:rPr lang="en-GB" sz="1600" dirty="0" err="1" smtClean="0">
                <a:solidFill>
                  <a:srgbClr val="000090"/>
                </a:solidFill>
              </a:rPr>
              <a:t>calorimetry</a:t>
            </a:r>
            <a:r>
              <a:rPr lang="en-GB" sz="1600" dirty="0" smtClean="0">
                <a:solidFill>
                  <a:srgbClr val="000090"/>
                </a:solidFill>
              </a:rPr>
              <a:t> : Large PMT and </a:t>
            </a:r>
            <a:r>
              <a:rPr lang="en-GB" sz="1600" b="1" dirty="0" smtClean="0">
                <a:solidFill>
                  <a:srgbClr val="000090"/>
                </a:solidFill>
              </a:rPr>
              <a:t>small PMT systems</a:t>
            </a:r>
            <a:endParaRPr lang="en-GB" sz="1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6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50031"/>
            <a:ext cx="10515600" cy="1325563"/>
          </a:xfrm>
        </p:spPr>
        <p:txBody>
          <a:bodyPr/>
          <a:lstStyle/>
          <a:p>
            <a:r>
              <a:rPr lang="en-US" dirty="0" smtClean="0"/>
              <a:t>PMT &amp; readout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 6" descr="Screen Shot 2016-10-13 at 11.11.0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53" y="4572311"/>
            <a:ext cx="4968857" cy="20213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03261" y="3955995"/>
            <a:ext cx="222721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>
                <a:solidFill>
                  <a:srgbClr val="FF0000"/>
                </a:solidFill>
              </a:rPr>
              <a:t>→ </a:t>
            </a:r>
            <a:r>
              <a:rPr lang="en-GB" sz="1700" dirty="0" smtClean="0">
                <a:solidFill>
                  <a:srgbClr val="FF0000"/>
                </a:solidFill>
              </a:rPr>
              <a:t>Small PMT system</a:t>
            </a:r>
          </a:p>
          <a:p>
            <a:r>
              <a:rPr lang="en-GB" sz="1700" dirty="0">
                <a:solidFill>
                  <a:srgbClr val="FF0000"/>
                </a:solidFill>
              </a:rPr>
              <a:t> </a:t>
            </a:r>
            <a:r>
              <a:rPr lang="en-GB" sz="1700" dirty="0" smtClean="0">
                <a:solidFill>
                  <a:srgbClr val="FF0000"/>
                </a:solidFill>
              </a:rPr>
              <a:t>   recently approved </a:t>
            </a:r>
          </a:p>
        </p:txBody>
      </p:sp>
      <p:sp>
        <p:nvSpPr>
          <p:cNvPr id="6" name="Rechteck 2"/>
          <p:cNvSpPr/>
          <p:nvPr/>
        </p:nvSpPr>
        <p:spPr>
          <a:xfrm>
            <a:off x="1352739" y="5006920"/>
            <a:ext cx="3456384" cy="1368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/>
          </a:p>
        </p:txBody>
      </p:sp>
      <p:pic>
        <p:nvPicPr>
          <p:cNvPr id="7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5" y="5204266"/>
            <a:ext cx="1470620" cy="973460"/>
          </a:xfrm>
          <a:prstGeom prst="rect">
            <a:avLst/>
          </a:prstGeom>
        </p:spPr>
      </p:pic>
      <p:sp>
        <p:nvSpPr>
          <p:cNvPr id="8" name="Rechteck 4"/>
          <p:cNvSpPr/>
          <p:nvPr/>
        </p:nvSpPr>
        <p:spPr>
          <a:xfrm>
            <a:off x="1928803" y="5150936"/>
            <a:ext cx="1152128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400" dirty="0" smtClean="0">
                <a:solidFill>
                  <a:prstClr val="black"/>
                </a:solidFill>
              </a:rPr>
              <a:t>ADU</a:t>
            </a:r>
            <a:endParaRPr lang="de-DE" sz="2400" dirty="0">
              <a:solidFill>
                <a:prstClr val="black"/>
              </a:solidFill>
            </a:endParaRPr>
          </a:p>
          <a:p>
            <a:pPr lvl="0" algn="ctr"/>
            <a:r>
              <a:rPr lang="de-DE" sz="1200" dirty="0" smtClean="0">
                <a:solidFill>
                  <a:prstClr val="black"/>
                </a:solidFill>
              </a:rPr>
              <a:t>Analog </a:t>
            </a:r>
            <a:r>
              <a:rPr lang="de-DE" sz="1200" dirty="0" err="1" smtClean="0">
                <a:solidFill>
                  <a:prstClr val="black"/>
                </a:solidFill>
              </a:rPr>
              <a:t>to</a:t>
            </a:r>
            <a:r>
              <a:rPr lang="de-DE" sz="1200" dirty="0" smtClean="0">
                <a:solidFill>
                  <a:prstClr val="black"/>
                </a:solidFill>
              </a:rPr>
              <a:t> Digital Unit</a:t>
            </a:r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9" name="Rechteck 5"/>
          <p:cNvSpPr/>
          <p:nvPr/>
        </p:nvSpPr>
        <p:spPr>
          <a:xfrm>
            <a:off x="3440971" y="5150936"/>
            <a:ext cx="1152128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400" dirty="0" smtClean="0">
                <a:solidFill>
                  <a:prstClr val="black"/>
                </a:solidFill>
              </a:rPr>
              <a:t>GCU</a:t>
            </a:r>
            <a:endParaRPr lang="de-DE" sz="2400" dirty="0">
              <a:solidFill>
                <a:prstClr val="black"/>
              </a:solidFill>
            </a:endParaRPr>
          </a:p>
          <a:p>
            <a:pPr lvl="0" algn="ctr"/>
            <a:r>
              <a:rPr lang="de-DE" sz="1200" dirty="0" smtClean="0">
                <a:solidFill>
                  <a:prstClr val="black"/>
                </a:solidFill>
              </a:rPr>
              <a:t>Global Control Unit</a:t>
            </a:r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10" name="Pfeil nach rechts 6"/>
          <p:cNvSpPr/>
          <p:nvPr/>
        </p:nvSpPr>
        <p:spPr>
          <a:xfrm>
            <a:off x="3080931" y="5582984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7"/>
          <p:cNvSpPr txBox="1"/>
          <p:nvPr/>
        </p:nvSpPr>
        <p:spPr>
          <a:xfrm>
            <a:off x="272273" y="5460164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PMT</a:t>
            </a:r>
            <a:endParaRPr lang="de-DE" sz="2400" dirty="0"/>
          </a:p>
        </p:txBody>
      </p:sp>
      <p:sp>
        <p:nvSpPr>
          <p:cNvPr id="12" name="Rechteck 8"/>
          <p:cNvSpPr/>
          <p:nvPr/>
        </p:nvSpPr>
        <p:spPr>
          <a:xfrm rot="16200000">
            <a:off x="1532759" y="5546980"/>
            <a:ext cx="504056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HV</a:t>
            </a:r>
            <a:endParaRPr lang="de-DE" dirty="0"/>
          </a:p>
        </p:txBody>
      </p:sp>
      <p:sp>
        <p:nvSpPr>
          <p:cNvPr id="13" name="Rechteck 9"/>
          <p:cNvSpPr/>
          <p:nvPr/>
        </p:nvSpPr>
        <p:spPr>
          <a:xfrm>
            <a:off x="1568763" y="5510976"/>
            <a:ext cx="144016" cy="36004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506800" y="1607795"/>
            <a:ext cx="1152128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400" dirty="0" smtClean="0">
                <a:solidFill>
                  <a:srgbClr val="FF0000"/>
                </a:solidFill>
              </a:rPr>
              <a:t>BEC</a:t>
            </a:r>
            <a:endParaRPr lang="de-DE" sz="2400" dirty="0">
              <a:solidFill>
                <a:srgbClr val="FF0000"/>
              </a:solidFill>
            </a:endParaRPr>
          </a:p>
          <a:p>
            <a:pPr lvl="0" algn="ctr"/>
            <a:r>
              <a:rPr lang="de-DE" sz="1200" dirty="0" smtClean="0">
                <a:solidFill>
                  <a:srgbClr val="FF0000"/>
                </a:solidFill>
              </a:rPr>
              <a:t>Back End Card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570748" y="2442287"/>
            <a:ext cx="1152128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400" dirty="0" smtClean="0">
                <a:solidFill>
                  <a:prstClr val="black"/>
                </a:solidFill>
              </a:rPr>
              <a:t>Trigger</a:t>
            </a:r>
            <a:endParaRPr lang="de-DE" sz="2400" dirty="0">
              <a:solidFill>
                <a:prstClr val="black"/>
              </a:solidFill>
            </a:endParaRPr>
          </a:p>
        </p:txBody>
      </p:sp>
      <p:sp>
        <p:nvSpPr>
          <p:cNvPr id="16" name="Pfeil nach links und rechts 15"/>
          <p:cNvSpPr/>
          <p:nvPr/>
        </p:nvSpPr>
        <p:spPr>
          <a:xfrm>
            <a:off x="1658928" y="2429926"/>
            <a:ext cx="911820" cy="25120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4230397" y="2454010"/>
            <a:ext cx="1152128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400" dirty="0" smtClean="0">
                <a:solidFill>
                  <a:prstClr val="black"/>
                </a:solidFill>
              </a:rPr>
              <a:t>Timing</a:t>
            </a:r>
            <a:endParaRPr lang="de-DE" sz="2400" dirty="0">
              <a:solidFill>
                <a:prstClr val="black"/>
              </a:solidFill>
            </a:endParaRPr>
          </a:p>
        </p:txBody>
      </p:sp>
      <p:sp>
        <p:nvSpPr>
          <p:cNvPr id="18" name="Pfeil nach links und rechts 17"/>
          <p:cNvSpPr/>
          <p:nvPr/>
        </p:nvSpPr>
        <p:spPr>
          <a:xfrm>
            <a:off x="3710450" y="2687915"/>
            <a:ext cx="519947" cy="1640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links und rechts 18"/>
          <p:cNvSpPr/>
          <p:nvPr/>
        </p:nvSpPr>
        <p:spPr>
          <a:xfrm>
            <a:off x="1658928" y="1636696"/>
            <a:ext cx="911820" cy="25120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2570748" y="1539666"/>
            <a:ext cx="750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DAQ</a:t>
            </a:r>
            <a:endParaRPr lang="de-DE" sz="2400" dirty="0"/>
          </a:p>
        </p:txBody>
      </p:sp>
      <p:sp>
        <p:nvSpPr>
          <p:cNvPr id="21" name="Textfeld 20"/>
          <p:cNvSpPr txBox="1"/>
          <p:nvPr/>
        </p:nvSpPr>
        <p:spPr>
          <a:xfrm>
            <a:off x="2572428" y="1872934"/>
            <a:ext cx="976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Power</a:t>
            </a:r>
            <a:endParaRPr lang="de-DE" sz="2400" dirty="0"/>
          </a:p>
        </p:txBody>
      </p:sp>
      <p:cxnSp>
        <p:nvCxnSpPr>
          <p:cNvPr id="22" name="Gerade Verbindung mit Pfeil 22"/>
          <p:cNvCxnSpPr>
            <a:stCxn id="21" idx="1"/>
          </p:cNvCxnSpPr>
          <p:nvPr/>
        </p:nvCxnSpPr>
        <p:spPr>
          <a:xfrm flipH="1" flipV="1">
            <a:off x="1658088" y="2101671"/>
            <a:ext cx="914340" cy="20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8"/>
          <p:cNvSpPr txBox="1"/>
          <p:nvPr/>
        </p:nvSpPr>
        <p:spPr>
          <a:xfrm>
            <a:off x="705021" y="2647265"/>
            <a:ext cx="73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x 400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4" name="Textfeld 29"/>
          <p:cNvSpPr txBox="1"/>
          <p:nvPr/>
        </p:nvSpPr>
        <p:spPr>
          <a:xfrm>
            <a:off x="2474035" y="4661070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 19 000</a:t>
            </a:r>
            <a:endParaRPr lang="de-DE" dirty="0"/>
          </a:p>
        </p:txBody>
      </p:sp>
      <p:sp>
        <p:nvSpPr>
          <p:cNvPr id="25" name="Forme libre 38"/>
          <p:cNvSpPr/>
          <p:nvPr/>
        </p:nvSpPr>
        <p:spPr>
          <a:xfrm>
            <a:off x="210824" y="2127250"/>
            <a:ext cx="5597105" cy="3999324"/>
          </a:xfrm>
          <a:custGeom>
            <a:avLst/>
            <a:gdLst>
              <a:gd name="connsiteX0" fmla="*/ 233676 w 5597105"/>
              <a:gd name="connsiteY0" fmla="*/ 0 h 3999324"/>
              <a:gd name="connsiteX1" fmla="*/ 43176 w 5597105"/>
              <a:gd name="connsiteY1" fmla="*/ 269875 h 3999324"/>
              <a:gd name="connsiteX2" fmla="*/ 27301 w 5597105"/>
              <a:gd name="connsiteY2" fmla="*/ 1079500 h 3999324"/>
              <a:gd name="connsiteX3" fmla="*/ 360676 w 5597105"/>
              <a:gd name="connsiteY3" fmla="*/ 1635125 h 3999324"/>
              <a:gd name="connsiteX4" fmla="*/ 1805301 w 5597105"/>
              <a:gd name="connsiteY4" fmla="*/ 2095500 h 3999324"/>
              <a:gd name="connsiteX5" fmla="*/ 4202426 w 5597105"/>
              <a:gd name="connsiteY5" fmla="*/ 2317750 h 3999324"/>
              <a:gd name="connsiteX6" fmla="*/ 5329551 w 5597105"/>
              <a:gd name="connsiteY6" fmla="*/ 2746375 h 3999324"/>
              <a:gd name="connsiteX7" fmla="*/ 5567676 w 5597105"/>
              <a:gd name="connsiteY7" fmla="*/ 3556000 h 3999324"/>
              <a:gd name="connsiteX8" fmla="*/ 4837426 w 5597105"/>
              <a:gd name="connsiteY8" fmla="*/ 3968750 h 3999324"/>
              <a:gd name="connsiteX9" fmla="*/ 4662801 w 5597105"/>
              <a:gd name="connsiteY9" fmla="*/ 3968750 h 399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7105" h="3999324">
                <a:moveTo>
                  <a:pt x="233676" y="0"/>
                </a:moveTo>
                <a:cubicBezTo>
                  <a:pt x="155624" y="44979"/>
                  <a:pt x="77572" y="89958"/>
                  <a:pt x="43176" y="269875"/>
                </a:cubicBezTo>
                <a:cubicBezTo>
                  <a:pt x="8780" y="449792"/>
                  <a:pt x="-25616" y="851958"/>
                  <a:pt x="27301" y="1079500"/>
                </a:cubicBezTo>
                <a:cubicBezTo>
                  <a:pt x="80218" y="1307042"/>
                  <a:pt x="64343" y="1465792"/>
                  <a:pt x="360676" y="1635125"/>
                </a:cubicBezTo>
                <a:cubicBezTo>
                  <a:pt x="657009" y="1804458"/>
                  <a:pt x="1165009" y="1981729"/>
                  <a:pt x="1805301" y="2095500"/>
                </a:cubicBezTo>
                <a:cubicBezTo>
                  <a:pt x="2445593" y="2209271"/>
                  <a:pt x="3615051" y="2209271"/>
                  <a:pt x="4202426" y="2317750"/>
                </a:cubicBezTo>
                <a:cubicBezTo>
                  <a:pt x="4789801" y="2426229"/>
                  <a:pt x="5102009" y="2540000"/>
                  <a:pt x="5329551" y="2746375"/>
                </a:cubicBezTo>
                <a:cubicBezTo>
                  <a:pt x="5557093" y="2952750"/>
                  <a:pt x="5649697" y="3352271"/>
                  <a:pt x="5567676" y="3556000"/>
                </a:cubicBezTo>
                <a:cubicBezTo>
                  <a:pt x="5485655" y="3759729"/>
                  <a:pt x="4988238" y="3899958"/>
                  <a:pt x="4837426" y="3968750"/>
                </a:cubicBezTo>
                <a:cubicBezTo>
                  <a:pt x="4686614" y="4037542"/>
                  <a:pt x="4662801" y="3968750"/>
                  <a:pt x="4662801" y="3968750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1029211" y="3683000"/>
            <a:ext cx="263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100m </a:t>
            </a:r>
            <a:r>
              <a:rPr lang="de-DE" b="1" dirty="0" smtClean="0">
                <a:solidFill>
                  <a:schemeClr val="tx2"/>
                </a:solidFill>
              </a:rPr>
              <a:t>Cable : x 19000!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27" name="Textfeld 3"/>
          <p:cNvSpPr txBox="1"/>
          <p:nvPr/>
        </p:nvSpPr>
        <p:spPr>
          <a:xfrm>
            <a:off x="8280170" y="1977242"/>
            <a:ext cx="307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RELIABILITY Goal : </a:t>
            </a:r>
          </a:p>
          <a:p>
            <a:r>
              <a:rPr lang="en-US" sz="2000" dirty="0" smtClean="0"/>
              <a:t>&lt; 0.5% failure of   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electronics </a:t>
            </a:r>
          </a:p>
          <a:p>
            <a:r>
              <a:rPr lang="en-US" sz="2000" dirty="0" smtClean="0"/>
              <a:t>   within 6 years</a:t>
            </a:r>
          </a:p>
          <a:p>
            <a:r>
              <a:rPr lang="en-US" sz="2000" dirty="0" smtClean="0"/>
              <a:t>(1% whole system including PMTs)</a:t>
            </a:r>
            <a:endParaRPr lang="en-US" sz="20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4967" y="1955462"/>
            <a:ext cx="2872267" cy="185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722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251" y="159921"/>
            <a:ext cx="10515600" cy="1325563"/>
          </a:xfrm>
        </p:spPr>
        <p:txBody>
          <a:bodyPr/>
          <a:lstStyle/>
          <a:p>
            <a:r>
              <a:rPr lang="en-US" dirty="0" smtClean="0"/>
              <a:t>BEC card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884" y="2081568"/>
            <a:ext cx="2181734" cy="158560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Y. Yang (ULB)</a:t>
            </a:r>
            <a:endParaRPr lang="en-US" dirty="0"/>
          </a:p>
        </p:txBody>
      </p:sp>
      <p:sp>
        <p:nvSpPr>
          <p:cNvPr id="4" name="Rechteck 10"/>
          <p:cNvSpPr/>
          <p:nvPr/>
        </p:nvSpPr>
        <p:spPr>
          <a:xfrm>
            <a:off x="1816100" y="6014639"/>
            <a:ext cx="2997200" cy="88903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Image 12" descr="Screen Shot 2016-10-14 at 17.14.1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498724" y="1927880"/>
            <a:ext cx="7597776" cy="2975905"/>
          </a:xfrm>
          <a:prstGeom prst="rect">
            <a:avLst/>
          </a:prstGeom>
          <a:scene3d>
            <a:camera prst="obliqueTopRight"/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2409825" y="1435914"/>
            <a:ext cx="2864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8 Ethernet connectors (RJ45)</a:t>
            </a:r>
            <a:endParaRPr lang="en-GB" sz="1600" dirty="0"/>
          </a:p>
        </p:txBody>
      </p:sp>
      <p:cxnSp>
        <p:nvCxnSpPr>
          <p:cNvPr id="7" name="Connecteur droit avec flèche 15"/>
          <p:cNvCxnSpPr/>
          <p:nvPr/>
        </p:nvCxnSpPr>
        <p:spPr>
          <a:xfrm flipH="1">
            <a:off x="2965450" y="1739900"/>
            <a:ext cx="63500" cy="631825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924550" y="2067580"/>
            <a:ext cx="971550" cy="54823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cteur droit avec flèche 26"/>
          <p:cNvCxnSpPr/>
          <p:nvPr/>
        </p:nvCxnSpPr>
        <p:spPr>
          <a:xfrm>
            <a:off x="6427499" y="1927960"/>
            <a:ext cx="0" cy="416442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683062" y="1390097"/>
            <a:ext cx="2621230" cy="6914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sz="1600" dirty="0" smtClean="0"/>
              <a:t>Connectors for the </a:t>
            </a:r>
          </a:p>
          <a:p>
            <a:pPr>
              <a:lnSpc>
                <a:spcPct val="80000"/>
              </a:lnSpc>
            </a:pPr>
            <a:r>
              <a:rPr lang="en-GB" sz="1600" dirty="0" err="1" smtClean="0"/>
              <a:t>mezzazine</a:t>
            </a:r>
            <a:r>
              <a:rPr lang="en-GB" sz="1600" dirty="0" smtClean="0"/>
              <a:t> card with FPGA</a:t>
            </a:r>
          </a:p>
          <a:p>
            <a:pPr>
              <a:lnSpc>
                <a:spcPct val="80000"/>
              </a:lnSpc>
            </a:pPr>
            <a:r>
              <a:rPr lang="en-GB" sz="1600" dirty="0" smtClean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71750" y="4984906"/>
            <a:ext cx="22199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8 </a:t>
            </a:r>
            <a:r>
              <a:rPr lang="en-US" sz="1600" dirty="0"/>
              <a:t>E</a:t>
            </a:r>
            <a:r>
              <a:rPr lang="en-US" sz="1600" dirty="0" smtClean="0"/>
              <a:t>thernet connectors</a:t>
            </a:r>
            <a:endParaRPr lang="en-GB" sz="1600" dirty="0"/>
          </a:p>
        </p:txBody>
      </p:sp>
      <p:cxnSp>
        <p:nvCxnSpPr>
          <p:cNvPr id="12" name="Connecteur droit avec flèche 31"/>
          <p:cNvCxnSpPr/>
          <p:nvPr/>
        </p:nvCxnSpPr>
        <p:spPr>
          <a:xfrm flipV="1">
            <a:off x="2848484" y="4290209"/>
            <a:ext cx="180466" cy="669297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lèche vers le bas 42"/>
          <p:cNvSpPr/>
          <p:nvPr/>
        </p:nvSpPr>
        <p:spPr>
          <a:xfrm rot="10800000">
            <a:off x="3046922" y="940196"/>
            <a:ext cx="396875" cy="43231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502436" y="895230"/>
            <a:ext cx="5701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DAQ</a:t>
            </a:r>
            <a:endParaRPr lang="en-GB" sz="1600" dirty="0"/>
          </a:p>
        </p:txBody>
      </p:sp>
      <p:sp>
        <p:nvSpPr>
          <p:cNvPr id="15" name="Rectangle 14"/>
          <p:cNvSpPr/>
          <p:nvPr/>
        </p:nvSpPr>
        <p:spPr>
          <a:xfrm>
            <a:off x="6522359" y="990996"/>
            <a:ext cx="18780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Trigger</a:t>
            </a:r>
            <a:r>
              <a:rPr lang="en-GB" sz="1600" dirty="0"/>
              <a:t>/Clock/DCS</a:t>
            </a:r>
          </a:p>
        </p:txBody>
      </p:sp>
      <p:sp>
        <p:nvSpPr>
          <p:cNvPr id="16" name="Flèche vers le bas 45"/>
          <p:cNvSpPr/>
          <p:nvPr/>
        </p:nvSpPr>
        <p:spPr>
          <a:xfrm rot="10800000">
            <a:off x="6114389" y="902096"/>
            <a:ext cx="396875" cy="43231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Connecteur droit avec flèche 46"/>
          <p:cNvCxnSpPr/>
          <p:nvPr/>
        </p:nvCxnSpPr>
        <p:spPr>
          <a:xfrm flipH="1" flipV="1">
            <a:off x="10279712" y="4074881"/>
            <a:ext cx="541626" cy="1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80161" y="3097204"/>
            <a:ext cx="8675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/>
              <a:t>Drivers </a:t>
            </a:r>
            <a:endParaRPr lang="en-GB" sz="1600" b="1" dirty="0"/>
          </a:p>
        </p:txBody>
      </p:sp>
      <p:sp>
        <p:nvSpPr>
          <p:cNvPr id="19" name="Rectangle 18"/>
          <p:cNvSpPr/>
          <p:nvPr/>
        </p:nvSpPr>
        <p:spPr>
          <a:xfrm>
            <a:off x="10196712" y="3346091"/>
            <a:ext cx="70413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err="1" smtClean="0"/>
              <a:t>Equa</a:t>
            </a:r>
            <a:r>
              <a:rPr lang="en-GB" sz="1600" dirty="0" smtClean="0"/>
              <a:t>-</a:t>
            </a:r>
          </a:p>
          <a:p>
            <a:r>
              <a:rPr lang="en-GB" sz="1600" dirty="0" err="1" smtClean="0"/>
              <a:t>lizers</a:t>
            </a:r>
            <a:endParaRPr lang="en-GB" sz="1600" dirty="0"/>
          </a:p>
        </p:txBody>
      </p:sp>
      <p:sp>
        <p:nvSpPr>
          <p:cNvPr id="20" name="Rectangle 19"/>
          <p:cNvSpPr/>
          <p:nvPr/>
        </p:nvSpPr>
        <p:spPr>
          <a:xfrm>
            <a:off x="5751613" y="3307991"/>
            <a:ext cx="1232529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b="1" dirty="0" smtClean="0"/>
              <a:t>Translators</a:t>
            </a:r>
            <a:endParaRPr lang="en-GB" sz="1600" b="1" dirty="0"/>
          </a:p>
        </p:txBody>
      </p:sp>
      <p:sp>
        <p:nvSpPr>
          <p:cNvPr id="21" name="Rectangle 20"/>
          <p:cNvSpPr/>
          <p:nvPr/>
        </p:nvSpPr>
        <p:spPr>
          <a:xfrm>
            <a:off x="9511767" y="869772"/>
            <a:ext cx="144833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 smtClean="0"/>
              <a:t>8 layer PCB</a:t>
            </a:r>
          </a:p>
          <a:p>
            <a:pPr algn="r"/>
            <a:r>
              <a:rPr lang="en-GB" sz="1600" dirty="0" smtClean="0"/>
              <a:t>48 cm x15 cm</a:t>
            </a:r>
            <a:endParaRPr lang="en-GB" sz="1600" dirty="0"/>
          </a:p>
        </p:txBody>
      </p:sp>
      <p:sp>
        <p:nvSpPr>
          <p:cNvPr id="22" name="Flèche vers le bas 28"/>
          <p:cNvSpPr/>
          <p:nvPr/>
        </p:nvSpPr>
        <p:spPr>
          <a:xfrm rot="10800000">
            <a:off x="3140584" y="5692231"/>
            <a:ext cx="396875" cy="43231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3245360" y="6328314"/>
            <a:ext cx="5792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GCU</a:t>
            </a:r>
            <a:endParaRPr lang="en-GB" sz="1600" dirty="0"/>
          </a:p>
        </p:txBody>
      </p:sp>
      <p:sp>
        <p:nvSpPr>
          <p:cNvPr id="24" name="Rectangle 23"/>
          <p:cNvSpPr/>
          <p:nvPr/>
        </p:nvSpPr>
        <p:spPr>
          <a:xfrm>
            <a:off x="5274713" y="5323460"/>
            <a:ext cx="55466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0090"/>
                </a:solidFill>
              </a:rPr>
              <a:t>Short term future : Combine test for </a:t>
            </a:r>
            <a:endParaRPr lang="en-GB" sz="2000" b="1" dirty="0">
              <a:solidFill>
                <a:srgbClr val="00009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GB" sz="2000" dirty="0" smtClean="0">
                <a:solidFill>
                  <a:srgbClr val="000090"/>
                </a:solidFill>
              </a:rPr>
              <a:t>Power </a:t>
            </a:r>
            <a:r>
              <a:rPr lang="en-GB" sz="2000" dirty="0">
                <a:solidFill>
                  <a:srgbClr val="000090"/>
                </a:solidFill>
              </a:rPr>
              <a:t>injection test (with Aachen group)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dirty="0" smtClean="0">
                <a:solidFill>
                  <a:srgbClr val="000090"/>
                </a:solidFill>
              </a:rPr>
              <a:t>Signal </a:t>
            </a:r>
            <a:r>
              <a:rPr lang="en-GB" sz="2000" dirty="0">
                <a:solidFill>
                  <a:srgbClr val="000090"/>
                </a:solidFill>
              </a:rPr>
              <a:t>quality </a:t>
            </a:r>
            <a:r>
              <a:rPr lang="en-GB" sz="2000" dirty="0" smtClean="0">
                <a:solidFill>
                  <a:srgbClr val="000090"/>
                </a:solidFill>
              </a:rPr>
              <a:t>test (PRBS)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dirty="0" smtClean="0">
                <a:solidFill>
                  <a:srgbClr val="000090"/>
                </a:solidFill>
              </a:rPr>
              <a:t>Full </a:t>
            </a:r>
            <a:r>
              <a:rPr lang="en-GB" sz="2000" dirty="0">
                <a:solidFill>
                  <a:srgbClr val="000090"/>
                </a:solidFill>
              </a:rPr>
              <a:t>data chain test (with </a:t>
            </a:r>
            <a:r>
              <a:rPr lang="en-GB" sz="2000" dirty="0" err="1">
                <a:solidFill>
                  <a:srgbClr val="000090"/>
                </a:solidFill>
              </a:rPr>
              <a:t>Padova</a:t>
            </a:r>
            <a:r>
              <a:rPr lang="en-GB" sz="2000" dirty="0">
                <a:solidFill>
                  <a:srgbClr val="000090"/>
                </a:solidFill>
              </a:rPr>
              <a:t> group</a:t>
            </a:r>
            <a:r>
              <a:rPr lang="en-GB" sz="2000" dirty="0" smtClean="0">
                <a:solidFill>
                  <a:srgbClr val="000090"/>
                </a:solidFill>
              </a:rPr>
              <a:t>)</a:t>
            </a:r>
          </a:p>
          <a:p>
            <a:endParaRPr lang="en-GB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Connecteur droit avec flèche 2"/>
          <p:cNvCxnSpPr/>
          <p:nvPr/>
        </p:nvCxnSpPr>
        <p:spPr>
          <a:xfrm>
            <a:off x="1854200" y="4025900"/>
            <a:ext cx="8216900" cy="0"/>
          </a:xfrm>
          <a:prstGeom prst="straightConnector1">
            <a:avLst/>
          </a:prstGeom>
          <a:ln w="34925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10"/>
          <p:cNvCxnSpPr/>
          <p:nvPr/>
        </p:nvCxnSpPr>
        <p:spPr>
          <a:xfrm>
            <a:off x="2235200" y="383540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/>
          <p:cNvCxnSpPr/>
          <p:nvPr/>
        </p:nvCxnSpPr>
        <p:spPr>
          <a:xfrm>
            <a:off x="2908300" y="383540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12"/>
          <p:cNvCxnSpPr/>
          <p:nvPr/>
        </p:nvCxnSpPr>
        <p:spPr>
          <a:xfrm>
            <a:off x="3530600" y="3708400"/>
            <a:ext cx="0" cy="412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13"/>
          <p:cNvCxnSpPr/>
          <p:nvPr/>
        </p:nvCxnSpPr>
        <p:spPr>
          <a:xfrm>
            <a:off x="4165600" y="3829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14"/>
          <p:cNvCxnSpPr/>
          <p:nvPr/>
        </p:nvCxnSpPr>
        <p:spPr>
          <a:xfrm>
            <a:off x="4864100" y="3829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15"/>
          <p:cNvCxnSpPr/>
          <p:nvPr/>
        </p:nvCxnSpPr>
        <p:spPr>
          <a:xfrm>
            <a:off x="5537200" y="3829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6"/>
          <p:cNvCxnSpPr/>
          <p:nvPr/>
        </p:nvCxnSpPr>
        <p:spPr>
          <a:xfrm>
            <a:off x="6210300" y="3829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7"/>
          <p:cNvCxnSpPr/>
          <p:nvPr/>
        </p:nvCxnSpPr>
        <p:spPr>
          <a:xfrm>
            <a:off x="6832600" y="3714750"/>
            <a:ext cx="0" cy="412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9"/>
          <p:cNvCxnSpPr/>
          <p:nvPr/>
        </p:nvCxnSpPr>
        <p:spPr>
          <a:xfrm>
            <a:off x="7188200" y="383540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20"/>
          <p:cNvCxnSpPr/>
          <p:nvPr/>
        </p:nvCxnSpPr>
        <p:spPr>
          <a:xfrm>
            <a:off x="7480300" y="3829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35"/>
          <p:cNvCxnSpPr/>
          <p:nvPr/>
        </p:nvCxnSpPr>
        <p:spPr>
          <a:xfrm>
            <a:off x="7785100" y="3829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36"/>
          <p:cNvCxnSpPr/>
          <p:nvPr/>
        </p:nvCxnSpPr>
        <p:spPr>
          <a:xfrm>
            <a:off x="8119415" y="383540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37"/>
          <p:cNvCxnSpPr/>
          <p:nvPr/>
        </p:nvCxnSpPr>
        <p:spPr>
          <a:xfrm>
            <a:off x="8394700" y="3708400"/>
            <a:ext cx="0" cy="412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38"/>
          <p:cNvCxnSpPr/>
          <p:nvPr/>
        </p:nvCxnSpPr>
        <p:spPr>
          <a:xfrm>
            <a:off x="8674100" y="383540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39"/>
          <p:cNvCxnSpPr/>
          <p:nvPr/>
        </p:nvCxnSpPr>
        <p:spPr>
          <a:xfrm>
            <a:off x="8953499" y="3860226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019300" y="4179670"/>
            <a:ext cx="7480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212745"/>
                </a:solidFill>
                <a:latin typeface="Arial"/>
                <a:cs typeface="Arial"/>
              </a:rPr>
              <a:t>2013       2014       </a:t>
            </a:r>
            <a:r>
              <a:rPr lang="en-GB" sz="1200" b="1" dirty="0" smtClean="0">
                <a:solidFill>
                  <a:srgbClr val="212745"/>
                </a:solidFill>
                <a:latin typeface="Arial"/>
                <a:cs typeface="Arial"/>
              </a:rPr>
              <a:t>2015       </a:t>
            </a:r>
            <a:r>
              <a:rPr lang="en-GB" sz="1200" dirty="0" smtClean="0">
                <a:solidFill>
                  <a:srgbClr val="212745"/>
                </a:solidFill>
                <a:latin typeface="Arial"/>
                <a:cs typeface="Arial"/>
              </a:rPr>
              <a:t>2016       2017         2018         2019</a:t>
            </a:r>
            <a:r>
              <a:rPr lang="en-GB" sz="1200" b="1" dirty="0" smtClean="0">
                <a:solidFill>
                  <a:srgbClr val="212745"/>
                </a:solidFill>
                <a:latin typeface="Arial"/>
                <a:cs typeface="Arial"/>
              </a:rPr>
              <a:t>      2020                             2025</a:t>
            </a:r>
            <a:endParaRPr lang="en-GB" sz="1200" b="1" dirty="0">
              <a:solidFill>
                <a:srgbClr val="212745"/>
              </a:solidFill>
              <a:latin typeface="Arial"/>
              <a:cs typeface="Arial"/>
            </a:endParaRPr>
          </a:p>
        </p:txBody>
      </p:sp>
      <p:sp>
        <p:nvSpPr>
          <p:cNvPr id="21" name="Accolade fermante 42"/>
          <p:cNvSpPr/>
          <p:nvPr/>
        </p:nvSpPr>
        <p:spPr>
          <a:xfrm rot="5400000">
            <a:off x="7978514" y="3749425"/>
            <a:ext cx="171967" cy="1752601"/>
          </a:xfrm>
          <a:prstGeom prst="rightBrace">
            <a:avLst>
              <a:gd name="adj1" fmla="val 8333"/>
              <a:gd name="adj2" fmla="val 5059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7475674" y="4928634"/>
            <a:ext cx="128748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 smtClean="0">
                <a:solidFill>
                  <a:srgbClr val="FF0000"/>
                </a:solidFill>
                <a:latin typeface="Arial"/>
                <a:cs typeface="Arial"/>
              </a:rPr>
              <a:t>Data taking</a:t>
            </a:r>
            <a:endParaRPr lang="en-GB" sz="17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03229" y="4063426"/>
            <a:ext cx="1125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smtClean="0">
                <a:solidFill>
                  <a:srgbClr val="000090"/>
                </a:solidFill>
                <a:latin typeface="Arial"/>
                <a:cs typeface="Arial"/>
              </a:rPr>
              <a:t>......</a:t>
            </a:r>
            <a:endParaRPr lang="en-GB" sz="4400" b="1" dirty="0">
              <a:solidFill>
                <a:srgbClr val="000090"/>
              </a:solidFill>
            </a:endParaRPr>
          </a:p>
        </p:txBody>
      </p:sp>
      <p:cxnSp>
        <p:nvCxnSpPr>
          <p:cNvPr id="24" name="Connecteur droit avec flèche 47"/>
          <p:cNvCxnSpPr/>
          <p:nvPr/>
        </p:nvCxnSpPr>
        <p:spPr>
          <a:xfrm flipV="1">
            <a:off x="8940798" y="4499699"/>
            <a:ext cx="0" cy="7828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185416" y="5322619"/>
            <a:ext cx="207456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 smtClean="0">
                <a:solidFill>
                  <a:srgbClr val="FF0000"/>
                </a:solidFill>
                <a:latin typeface="Arial"/>
                <a:cs typeface="Arial"/>
              </a:rPr>
              <a:t>NMH measurement</a:t>
            </a:r>
            <a:endParaRPr lang="en-GB" sz="17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4418" y="2871994"/>
            <a:ext cx="14251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dirty="0" smtClean="0">
                <a:solidFill>
                  <a:srgbClr val="212745"/>
                </a:solidFill>
                <a:latin typeface="Arial"/>
                <a:cs typeface="Arial"/>
              </a:rPr>
              <a:t>Exp. approved</a:t>
            </a:r>
            <a:endParaRPr lang="en-GB" sz="1500" dirty="0"/>
          </a:p>
        </p:txBody>
      </p:sp>
      <p:sp>
        <p:nvSpPr>
          <p:cNvPr id="27" name="Rectangle 26"/>
          <p:cNvSpPr/>
          <p:nvPr/>
        </p:nvSpPr>
        <p:spPr>
          <a:xfrm>
            <a:off x="2439662" y="3244447"/>
            <a:ext cx="890238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sz="1500" dirty="0" smtClean="0">
                <a:solidFill>
                  <a:srgbClr val="212745"/>
                </a:solidFill>
                <a:latin typeface="Arial"/>
                <a:cs typeface="Arial"/>
              </a:rPr>
              <a:t>Int. Coll. </a:t>
            </a:r>
          </a:p>
          <a:p>
            <a:pPr>
              <a:lnSpc>
                <a:spcPct val="80000"/>
              </a:lnSpc>
            </a:pPr>
            <a:r>
              <a:rPr lang="en-GB" sz="1500" dirty="0" smtClean="0">
                <a:solidFill>
                  <a:srgbClr val="212745"/>
                </a:solidFill>
                <a:latin typeface="Arial"/>
                <a:cs typeface="Arial"/>
              </a:rPr>
              <a:t>formed</a:t>
            </a:r>
            <a:endParaRPr lang="en-GB" sz="1500" dirty="0"/>
          </a:p>
        </p:txBody>
      </p:sp>
      <p:sp>
        <p:nvSpPr>
          <p:cNvPr id="28" name="Accolade fermante 52"/>
          <p:cNvSpPr/>
          <p:nvPr/>
        </p:nvSpPr>
        <p:spPr>
          <a:xfrm rot="5400000" flipH="1">
            <a:off x="4257480" y="2241768"/>
            <a:ext cx="197110" cy="1600330"/>
          </a:xfrm>
          <a:prstGeom prst="rightBrace">
            <a:avLst>
              <a:gd name="adj1" fmla="val 8333"/>
              <a:gd name="adj2" fmla="val 5059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3634431" y="2486984"/>
            <a:ext cx="1221796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sz="1500" dirty="0" smtClean="0">
                <a:solidFill>
                  <a:srgbClr val="212745"/>
                </a:solidFill>
                <a:latin typeface="Arial"/>
                <a:cs typeface="Arial"/>
              </a:rPr>
              <a:t>Civil </a:t>
            </a:r>
          </a:p>
          <a:p>
            <a:pPr>
              <a:lnSpc>
                <a:spcPct val="80000"/>
              </a:lnSpc>
            </a:pPr>
            <a:r>
              <a:rPr lang="en-GB" sz="1500" dirty="0" smtClean="0">
                <a:solidFill>
                  <a:srgbClr val="212745"/>
                </a:solidFill>
                <a:latin typeface="Arial"/>
                <a:cs typeface="Arial"/>
              </a:rPr>
              <a:t>construction</a:t>
            </a:r>
            <a:endParaRPr lang="en-GB" sz="1500" dirty="0"/>
          </a:p>
        </p:txBody>
      </p:sp>
      <p:sp>
        <p:nvSpPr>
          <p:cNvPr id="30" name="Accolade fermante 55"/>
          <p:cNvSpPr/>
          <p:nvPr/>
        </p:nvSpPr>
        <p:spPr>
          <a:xfrm rot="5400000" flipH="1">
            <a:off x="5368725" y="2470623"/>
            <a:ext cx="197110" cy="1486039"/>
          </a:xfrm>
          <a:prstGeom prst="rightBrace">
            <a:avLst>
              <a:gd name="adj1" fmla="val 8333"/>
              <a:gd name="adj2" fmla="val 5059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5156200" y="2607893"/>
            <a:ext cx="1082974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sz="1500" dirty="0" smtClean="0">
                <a:solidFill>
                  <a:srgbClr val="212745"/>
                </a:solidFill>
                <a:latin typeface="Arial"/>
                <a:cs typeface="Arial"/>
              </a:rPr>
              <a:t>PMT </a:t>
            </a:r>
          </a:p>
          <a:p>
            <a:pPr>
              <a:lnSpc>
                <a:spcPct val="80000"/>
              </a:lnSpc>
            </a:pPr>
            <a:r>
              <a:rPr lang="en-GB" sz="1500" dirty="0" smtClean="0">
                <a:solidFill>
                  <a:srgbClr val="212745"/>
                </a:solidFill>
                <a:latin typeface="Arial"/>
                <a:cs typeface="Arial"/>
              </a:rPr>
              <a:t>production</a:t>
            </a:r>
          </a:p>
        </p:txBody>
      </p:sp>
      <p:sp>
        <p:nvSpPr>
          <p:cNvPr id="32" name="Accolade fermante 57"/>
          <p:cNvSpPr/>
          <p:nvPr/>
        </p:nvSpPr>
        <p:spPr>
          <a:xfrm rot="5400000" flipH="1">
            <a:off x="6282587" y="2802789"/>
            <a:ext cx="160221" cy="1651000"/>
          </a:xfrm>
          <a:prstGeom prst="rightBrace">
            <a:avLst>
              <a:gd name="adj1" fmla="val 8333"/>
              <a:gd name="adj2" fmla="val 5059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5486400" y="3255654"/>
            <a:ext cx="31143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00" dirty="0" smtClean="0">
                <a:solidFill>
                  <a:srgbClr val="212745"/>
                </a:solidFill>
                <a:latin typeface="Arial"/>
                <a:cs typeface="Arial"/>
              </a:rPr>
              <a:t>Detector assembly and installation</a:t>
            </a:r>
            <a:endParaRPr lang="en-GB" sz="1500" dirty="0"/>
          </a:p>
        </p:txBody>
      </p:sp>
      <p:sp>
        <p:nvSpPr>
          <p:cNvPr id="34" name="Rectangle 33"/>
          <p:cNvSpPr/>
          <p:nvPr/>
        </p:nvSpPr>
        <p:spPr>
          <a:xfrm>
            <a:off x="6599315" y="2338977"/>
            <a:ext cx="720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212745"/>
                </a:solidFill>
                <a:latin typeface="Arial"/>
                <a:cs typeface="Arial"/>
              </a:rPr>
              <a:t>Filling </a:t>
            </a:r>
            <a:endParaRPr lang="en-GB" sz="1600" dirty="0"/>
          </a:p>
        </p:txBody>
      </p:sp>
      <p:cxnSp>
        <p:nvCxnSpPr>
          <p:cNvPr id="35" name="Connecteur droit avec flèche 60"/>
          <p:cNvCxnSpPr/>
          <p:nvPr/>
        </p:nvCxnSpPr>
        <p:spPr>
          <a:xfrm>
            <a:off x="6845298" y="2874563"/>
            <a:ext cx="2" cy="7482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476960" y="3739634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en-GB" sz="2400" dirty="0">
              <a:solidFill>
                <a:srgbClr val="FF0000"/>
              </a:solidFill>
            </a:endParaRPr>
          </a:p>
        </p:txBody>
      </p:sp>
      <p:cxnSp>
        <p:nvCxnSpPr>
          <p:cNvPr id="37" name="Connecteur droit 65"/>
          <p:cNvCxnSpPr/>
          <p:nvPr/>
        </p:nvCxnSpPr>
        <p:spPr>
          <a:xfrm>
            <a:off x="4856227" y="4800604"/>
            <a:ext cx="2385979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085300" y="4774745"/>
            <a:ext cx="13901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JUNO member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39" name="Connecteur droit avec flèche 68"/>
          <p:cNvCxnSpPr/>
          <p:nvPr/>
        </p:nvCxnSpPr>
        <p:spPr>
          <a:xfrm flipV="1">
            <a:off x="3530469" y="4539740"/>
            <a:ext cx="0" cy="6789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805427" y="4928634"/>
            <a:ext cx="240222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700" dirty="0" smtClean="0">
                <a:solidFill>
                  <a:srgbClr val="FF0000"/>
                </a:solidFill>
                <a:latin typeface="Arial"/>
                <a:cs typeface="Arial"/>
              </a:rPr>
              <a:t>IISN 4-year convention</a:t>
            </a:r>
          </a:p>
          <a:p>
            <a:pPr algn="ctr"/>
            <a:r>
              <a:rPr lang="en-GB" sz="1700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GB" sz="1700" dirty="0" smtClean="0">
                <a:solidFill>
                  <a:srgbClr val="FF0000"/>
                </a:solidFill>
                <a:latin typeface="Arial"/>
                <a:cs typeface="Arial"/>
              </a:rPr>
              <a:t>roposal</a:t>
            </a:r>
            <a:endParaRPr lang="en-GB" sz="1700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966729" y="2173877"/>
            <a:ext cx="13818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b="1" dirty="0" smtClean="0">
                <a:solidFill>
                  <a:srgbClr val="212745"/>
                </a:solidFill>
                <a:latin typeface="Arial"/>
                <a:cs typeface="Arial"/>
              </a:rPr>
              <a:t>JUNO is </a:t>
            </a:r>
          </a:p>
          <a:p>
            <a:pPr algn="r"/>
            <a:r>
              <a:rPr lang="en-GB" sz="1600" b="1" dirty="0" smtClean="0">
                <a:solidFill>
                  <a:srgbClr val="212745"/>
                </a:solidFill>
                <a:latin typeface="Arial"/>
                <a:cs typeface="Arial"/>
              </a:rPr>
              <a:t>presently </a:t>
            </a:r>
          </a:p>
          <a:p>
            <a:pPr algn="r"/>
            <a:r>
              <a:rPr lang="en-GB" sz="1600" b="1" dirty="0" smtClean="0">
                <a:solidFill>
                  <a:srgbClr val="212745"/>
                </a:solidFill>
                <a:latin typeface="Arial"/>
                <a:cs typeface="Arial"/>
              </a:rPr>
              <a:t>on schedule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20022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41" y="22812"/>
            <a:ext cx="10515600" cy="1325563"/>
          </a:xfrm>
        </p:spPr>
        <p:txBody>
          <a:bodyPr/>
          <a:lstStyle/>
          <a:p>
            <a:r>
              <a:rPr lang="en-US" dirty="0" smtClean="0"/>
              <a:t>Proposed Research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89441" y="2476500"/>
            <a:ext cx="8111759" cy="4241513"/>
          </a:xfrm>
          <a:prstGeom prst="rect">
            <a:avLst/>
          </a:prstGeom>
          <a:noFill/>
          <a:ln w="412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Connecteur droit avec flèche 2"/>
          <p:cNvCxnSpPr/>
          <p:nvPr/>
        </p:nvCxnSpPr>
        <p:spPr>
          <a:xfrm>
            <a:off x="1489441" y="1282700"/>
            <a:ext cx="8216900" cy="0"/>
          </a:xfrm>
          <a:prstGeom prst="straightConnector1">
            <a:avLst/>
          </a:prstGeom>
          <a:ln w="34925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10"/>
          <p:cNvCxnSpPr/>
          <p:nvPr/>
        </p:nvCxnSpPr>
        <p:spPr>
          <a:xfrm>
            <a:off x="1870441" y="109220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11"/>
          <p:cNvCxnSpPr/>
          <p:nvPr/>
        </p:nvCxnSpPr>
        <p:spPr>
          <a:xfrm>
            <a:off x="2543541" y="109220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12"/>
          <p:cNvCxnSpPr/>
          <p:nvPr/>
        </p:nvCxnSpPr>
        <p:spPr>
          <a:xfrm>
            <a:off x="3165841" y="965200"/>
            <a:ext cx="0" cy="412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13"/>
          <p:cNvCxnSpPr/>
          <p:nvPr/>
        </p:nvCxnSpPr>
        <p:spPr>
          <a:xfrm>
            <a:off x="3800841" y="10858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4"/>
          <p:cNvCxnSpPr/>
          <p:nvPr/>
        </p:nvCxnSpPr>
        <p:spPr>
          <a:xfrm>
            <a:off x="4499341" y="10858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5"/>
          <p:cNvCxnSpPr/>
          <p:nvPr/>
        </p:nvCxnSpPr>
        <p:spPr>
          <a:xfrm>
            <a:off x="5172441" y="10858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6"/>
          <p:cNvCxnSpPr/>
          <p:nvPr/>
        </p:nvCxnSpPr>
        <p:spPr>
          <a:xfrm>
            <a:off x="5845541" y="10858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7"/>
          <p:cNvCxnSpPr/>
          <p:nvPr/>
        </p:nvCxnSpPr>
        <p:spPr>
          <a:xfrm>
            <a:off x="6467841" y="971550"/>
            <a:ext cx="0" cy="412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9"/>
          <p:cNvCxnSpPr/>
          <p:nvPr/>
        </p:nvCxnSpPr>
        <p:spPr>
          <a:xfrm>
            <a:off x="6823441" y="109220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20"/>
          <p:cNvCxnSpPr/>
          <p:nvPr/>
        </p:nvCxnSpPr>
        <p:spPr>
          <a:xfrm>
            <a:off x="7115541" y="10858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35"/>
          <p:cNvCxnSpPr/>
          <p:nvPr/>
        </p:nvCxnSpPr>
        <p:spPr>
          <a:xfrm>
            <a:off x="7420341" y="10858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36"/>
          <p:cNvCxnSpPr/>
          <p:nvPr/>
        </p:nvCxnSpPr>
        <p:spPr>
          <a:xfrm>
            <a:off x="7754656" y="109220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37"/>
          <p:cNvCxnSpPr/>
          <p:nvPr/>
        </p:nvCxnSpPr>
        <p:spPr>
          <a:xfrm>
            <a:off x="8029941" y="965200"/>
            <a:ext cx="0" cy="412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38"/>
          <p:cNvCxnSpPr/>
          <p:nvPr/>
        </p:nvCxnSpPr>
        <p:spPr>
          <a:xfrm>
            <a:off x="8271241" y="109220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39"/>
          <p:cNvCxnSpPr/>
          <p:nvPr/>
        </p:nvCxnSpPr>
        <p:spPr>
          <a:xfrm>
            <a:off x="8576040" y="1117026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654541" y="1423770"/>
            <a:ext cx="7480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212745"/>
                </a:solidFill>
                <a:latin typeface="Arial"/>
                <a:cs typeface="Arial"/>
              </a:rPr>
              <a:t>2013       2014       </a:t>
            </a:r>
            <a:r>
              <a:rPr lang="en-GB" sz="1200" b="1" dirty="0" smtClean="0">
                <a:solidFill>
                  <a:srgbClr val="212745"/>
                </a:solidFill>
                <a:latin typeface="Arial"/>
                <a:cs typeface="Arial"/>
              </a:rPr>
              <a:t>2015       </a:t>
            </a:r>
            <a:r>
              <a:rPr lang="en-GB" sz="1200" dirty="0" smtClean="0">
                <a:solidFill>
                  <a:srgbClr val="212745"/>
                </a:solidFill>
                <a:latin typeface="Arial"/>
                <a:cs typeface="Arial"/>
              </a:rPr>
              <a:t>2016       2017         2018         2019</a:t>
            </a:r>
            <a:r>
              <a:rPr lang="en-GB" sz="1200" b="1" dirty="0" smtClean="0">
                <a:solidFill>
                  <a:srgbClr val="212745"/>
                </a:solidFill>
                <a:latin typeface="Arial"/>
                <a:cs typeface="Arial"/>
              </a:rPr>
              <a:t>      2020                                       2025</a:t>
            </a:r>
            <a:endParaRPr lang="en-GB" sz="1200" b="1" dirty="0">
              <a:solidFill>
                <a:srgbClr val="212745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12201" y="996434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en-GB" sz="2400" dirty="0">
              <a:solidFill>
                <a:srgbClr val="FF0000"/>
              </a:solidFill>
            </a:endParaRPr>
          </a:p>
        </p:txBody>
      </p:sp>
      <p:cxnSp>
        <p:nvCxnSpPr>
          <p:cNvPr id="24" name="Connecteur droit 65"/>
          <p:cNvCxnSpPr/>
          <p:nvPr/>
        </p:nvCxnSpPr>
        <p:spPr>
          <a:xfrm>
            <a:off x="4491468" y="1752604"/>
            <a:ext cx="2385979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505890" y="1740934"/>
            <a:ext cx="22717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 smtClean="0">
                <a:solidFill>
                  <a:srgbClr val="FF0000"/>
                </a:solidFill>
                <a:latin typeface="Arial"/>
                <a:cs typeface="Arial"/>
              </a:rPr>
              <a:t>IISN 4-year convention</a:t>
            </a:r>
          </a:p>
          <a:p>
            <a:pPr algn="ctr"/>
            <a:r>
              <a:rPr lang="en-GB" sz="1600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GB" sz="1600" dirty="0" smtClean="0">
                <a:solidFill>
                  <a:srgbClr val="FF0000"/>
                </a:solidFill>
                <a:latin typeface="Arial"/>
                <a:cs typeface="Arial"/>
              </a:rPr>
              <a:t>roposal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91041" y="2578100"/>
            <a:ext cx="8010159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A </a:t>
            </a:r>
            <a:r>
              <a:rPr lang="en-US" b="1" dirty="0"/>
              <a:t>contribution to the electronics readout system : </a:t>
            </a:r>
            <a:r>
              <a:rPr lang="en-US" b="1" dirty="0" smtClean="0"/>
              <a:t> BECs</a:t>
            </a:r>
            <a:endParaRPr lang="en-US" b="1" dirty="0"/>
          </a:p>
          <a:p>
            <a:r>
              <a:rPr lang="en-US" dirty="0" smtClean="0"/>
              <a:t> </a:t>
            </a:r>
            <a:r>
              <a:rPr lang="en-US" sz="1700" dirty="0" smtClean="0"/>
              <a:t>    - Finalize the R&amp;D</a:t>
            </a:r>
            <a:r>
              <a:rPr lang="en-US" sz="1700" dirty="0"/>
              <a:t> </a:t>
            </a:r>
            <a:r>
              <a:rPr lang="en-US" sz="1700" dirty="0" smtClean="0"/>
              <a:t>and design –prototype construction with final components </a:t>
            </a:r>
          </a:p>
          <a:p>
            <a:r>
              <a:rPr lang="en-US" sz="1700" dirty="0" smtClean="0"/>
              <a:t>     - Design of the test and quality control systems 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- Participate to large size JUNO prototype detector in IHEP</a:t>
            </a:r>
            <a:endParaRPr lang="en-US" sz="1700" dirty="0"/>
          </a:p>
          <a:p>
            <a:r>
              <a:rPr lang="en-US" sz="1700" dirty="0" smtClean="0"/>
              <a:t>     - Mass production in 2018/2019 - installation and commissioning in 2020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In Collaboration with </a:t>
            </a:r>
            <a:r>
              <a:rPr lang="en-US" sz="1600" dirty="0" err="1" smtClean="0">
                <a:solidFill>
                  <a:srgbClr val="000090"/>
                </a:solidFill>
              </a:rPr>
              <a:t>Padova</a:t>
            </a: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- Aachen – Tsinghua – IHEP – </a:t>
            </a:r>
            <a:r>
              <a:rPr lang="en-US" sz="1600" dirty="0" err="1" smtClean="0">
                <a:solidFill>
                  <a:srgbClr val="000090"/>
                </a:solidFill>
              </a:rPr>
              <a:t>SunYatSen</a:t>
            </a:r>
            <a:r>
              <a:rPr lang="en-US" sz="1600" dirty="0" smtClean="0">
                <a:solidFill>
                  <a:srgbClr val="000090"/>
                </a:solidFill>
              </a:rPr>
              <a:t> and Wuhan U.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Contribution to the data analysis preparation using </a:t>
            </a:r>
            <a:r>
              <a:rPr lang="en-US" b="1" dirty="0" smtClean="0">
                <a:solidFill>
                  <a:srgbClr val="FF0000"/>
                </a:solidFill>
              </a:rPr>
              <a:t>simulation : 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</a:t>
            </a:r>
            <a:r>
              <a:rPr lang="en-US" sz="1700" dirty="0" smtClean="0"/>
              <a:t>- Software development of JUNO – Small PMT systems – not yet available</a:t>
            </a:r>
            <a:endParaRPr lang="en-US" sz="1700" dirty="0"/>
          </a:p>
          <a:p>
            <a:r>
              <a:rPr lang="en-US" sz="1700" dirty="0"/>
              <a:t>     - </a:t>
            </a:r>
            <a:r>
              <a:rPr lang="en-US" sz="1700" dirty="0" smtClean="0"/>
              <a:t>Use of the small PMT system to monitor the energy resolution of the LPMT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- Complementary approach to be optimized using simulations 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- Goal : improvement of the non-stochastic term of ΔE/E</a:t>
            </a:r>
            <a:endParaRPr lang="en-US" sz="1700" dirty="0"/>
          </a:p>
          <a:p>
            <a:r>
              <a:rPr lang="en-US" sz="1700" dirty="0"/>
              <a:t>     - </a:t>
            </a:r>
            <a:r>
              <a:rPr lang="en-US" sz="1700" dirty="0" smtClean="0"/>
              <a:t>Crucial to be ready in 2020 when the data arrive</a:t>
            </a:r>
          </a:p>
          <a:p>
            <a:r>
              <a:rPr lang="en-US" sz="1600" dirty="0">
                <a:solidFill>
                  <a:srgbClr val="000090"/>
                </a:solidFill>
              </a:rPr>
              <a:t>In Collaboration with </a:t>
            </a:r>
            <a:r>
              <a:rPr lang="en-US" sz="1600" dirty="0" smtClean="0">
                <a:solidFill>
                  <a:srgbClr val="000090"/>
                </a:solidFill>
              </a:rPr>
              <a:t>APC Paris – Mainz/</a:t>
            </a:r>
            <a:r>
              <a:rPr lang="en-US" sz="1600" dirty="0" err="1" smtClean="0">
                <a:solidFill>
                  <a:srgbClr val="000090"/>
                </a:solidFill>
              </a:rPr>
              <a:t>Jülich</a:t>
            </a:r>
            <a:endParaRPr lang="en-US" sz="1600" dirty="0">
              <a:solidFill>
                <a:srgbClr val="00009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7" name="Connecteur droit 8"/>
          <p:cNvCxnSpPr/>
          <p:nvPr/>
        </p:nvCxnSpPr>
        <p:spPr>
          <a:xfrm flipH="1">
            <a:off x="1720541" y="1818046"/>
            <a:ext cx="2611870" cy="60765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48"/>
          <p:cNvCxnSpPr/>
          <p:nvPr/>
        </p:nvCxnSpPr>
        <p:spPr>
          <a:xfrm flipH="1" flipV="1">
            <a:off x="6985001" y="1830747"/>
            <a:ext cx="2616199" cy="55685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Accolade fermante 6"/>
          <p:cNvSpPr/>
          <p:nvPr/>
        </p:nvSpPr>
        <p:spPr>
          <a:xfrm>
            <a:off x="9367057" y="2882900"/>
            <a:ext cx="341285" cy="1308100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Image 9" descr="Screen Shot 2016-10-18 at 14.06.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86451" y="3298434"/>
            <a:ext cx="922180" cy="44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Belgium is ramping up involvement in new generation neutrino experiments</a:t>
            </a:r>
          </a:p>
          <a:p>
            <a:r>
              <a:rPr lang="en-US" dirty="0" smtClean="0"/>
              <a:t>Following a long standing tradition</a:t>
            </a:r>
          </a:p>
          <a:p>
            <a:r>
              <a:rPr lang="en-US" dirty="0" smtClean="0"/>
              <a:t>Funding small compared to flagship experiments </a:t>
            </a:r>
          </a:p>
          <a:p>
            <a:r>
              <a:rPr lang="en-US" dirty="0" smtClean="0"/>
              <a:t>Mostly R&amp;D and construction</a:t>
            </a:r>
          </a:p>
          <a:p>
            <a:r>
              <a:rPr lang="en-US" dirty="0" smtClean="0"/>
              <a:t>Soon data taking and physics data analysis</a:t>
            </a:r>
          </a:p>
          <a:p>
            <a:r>
              <a:rPr lang="en-US" dirty="0" smtClean="0"/>
              <a:t>Lots of new &amp; </a:t>
            </a:r>
            <a:r>
              <a:rPr lang="en-US" dirty="0" err="1" smtClean="0"/>
              <a:t>Enthousiastic</a:t>
            </a:r>
            <a:r>
              <a:rPr lang="en-US" dirty="0" smtClean="0"/>
              <a:t> students/postdocs involved</a:t>
            </a:r>
          </a:p>
          <a:p>
            <a:r>
              <a:rPr lang="en-US" dirty="0" smtClean="0"/>
              <a:t>Opportunity for visibility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7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 experiments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89984" y="1690688"/>
                <a:ext cx="7928859" cy="482649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Involvement of ULB, VUB, UCL in neutrino beam experiments, searching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 smtClean="0"/>
                  <a:t> in appearance mode</a:t>
                </a:r>
              </a:p>
              <a:p>
                <a:pPr marL="0" indent="0">
                  <a:buNone/>
                </a:pPr>
                <a:r>
                  <a:rPr lang="en-US" dirty="0" smtClean="0"/>
                  <a:t>CHORUS</a:t>
                </a:r>
                <a:r>
                  <a:rPr lang="en-US" dirty="0"/>
                  <a:t>: L/E</a:t>
                </a:r>
                <a:r>
                  <a:rPr lang="el-GR" dirty="0"/>
                  <a:t>ν≃0.6</a:t>
                </a:r>
                <a:r>
                  <a:rPr lang="en-US" dirty="0" smtClean="0"/>
                  <a:t>km/27GeV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 err="1" smtClean="0"/>
                  <a:t>datataking</a:t>
                </a:r>
                <a:r>
                  <a:rPr lang="en-US" dirty="0" smtClean="0"/>
                  <a:t> stopped in 1997: latest papers in 2011</a:t>
                </a:r>
              </a:p>
              <a:p>
                <a:pPr marL="0" indent="0">
                  <a:buNone/>
                </a:pPr>
                <a:r>
                  <a:rPr lang="en-US" dirty="0" smtClean="0"/>
                  <a:t>(IIHE-ULB) P. </a:t>
                </a:r>
                <a:r>
                  <a:rPr lang="en-US" dirty="0" err="1" smtClean="0"/>
                  <a:t>Vilain</a:t>
                </a:r>
                <a:r>
                  <a:rPr lang="en-US" dirty="0" smtClean="0"/>
                  <a:t>, G. </a:t>
                </a:r>
                <a:r>
                  <a:rPr lang="en-US" dirty="0" err="1" smtClean="0"/>
                  <a:t>Wilquet</a:t>
                </a:r>
                <a:r>
                  <a:rPr lang="en-US" dirty="0" smtClean="0"/>
                  <a:t>, </a:t>
                </a:r>
              </a:p>
              <a:p>
                <a:pPr marL="0" indent="0">
                  <a:buNone/>
                </a:pPr>
                <a:r>
                  <a:rPr lang="en-US" dirty="0" smtClean="0"/>
                  <a:t>(UCL) D. </a:t>
                </a:r>
                <a:r>
                  <a:rPr lang="en-US" dirty="0" err="1" smtClean="0"/>
                  <a:t>Favart</a:t>
                </a:r>
                <a:r>
                  <a:rPr lang="en-US" dirty="0" smtClean="0"/>
                  <a:t>, T. </a:t>
                </a:r>
                <a:r>
                  <a:rPr lang="en-US" dirty="0" err="1" smtClean="0"/>
                  <a:t>Delbar</a:t>
                </a:r>
                <a:r>
                  <a:rPr lang="en-US" dirty="0" smtClean="0"/>
                  <a:t>, G. </a:t>
                </a:r>
                <a:r>
                  <a:rPr lang="en-US" dirty="0" err="1" smtClean="0"/>
                  <a:t>Grégoire</a:t>
                </a: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OPERA</a:t>
                </a:r>
                <a:r>
                  <a:rPr lang="en-US" dirty="0"/>
                  <a:t>: L/E</a:t>
                </a:r>
                <a:r>
                  <a:rPr lang="el-GR" dirty="0"/>
                  <a:t>ν≃ </a:t>
                </a:r>
                <a:r>
                  <a:rPr lang="en-US" dirty="0" smtClean="0"/>
                  <a:t>730km/17GeV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(IIHE-ULB) P. </a:t>
                </a:r>
                <a:r>
                  <a:rPr lang="en-US" dirty="0" err="1"/>
                  <a:t>Vilain</a:t>
                </a:r>
                <a:r>
                  <a:rPr lang="en-US" dirty="0"/>
                  <a:t>, G. </a:t>
                </a:r>
                <a:r>
                  <a:rPr lang="en-US" dirty="0" err="1"/>
                  <a:t>Wilquet</a:t>
                </a:r>
                <a:r>
                  <a:rPr lang="en-US" dirty="0"/>
                  <a:t>, 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data taking 2008-2012: </a:t>
                </a:r>
              </a:p>
              <a:p>
                <a:pPr marL="0" indent="0">
                  <a:buNone/>
                </a:pPr>
                <a:r>
                  <a:rPr lang="en-US" dirty="0" smtClean="0"/>
                  <a:t>Latest update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 smtClean="0"/>
                  <a:t> in 2015</a:t>
                </a:r>
              </a:p>
              <a:p>
                <a:pPr marL="0" indent="0">
                  <a:buNone/>
                </a:pPr>
                <a:r>
                  <a:rPr lang="en-US" dirty="0" smtClean="0"/>
                  <a:t>Interpretation of data in terms of </a:t>
                </a:r>
                <a:r>
                  <a:rPr lang="en-US" dirty="0" err="1" smtClean="0"/>
                  <a:t>steriles</a:t>
                </a:r>
                <a:r>
                  <a:rPr lang="en-US" dirty="0" smtClean="0"/>
                  <a:t> (2015)</a:t>
                </a:r>
              </a:p>
              <a:p>
                <a:pPr marL="0" indent="0">
                  <a:buNone/>
                </a:pPr>
                <a:r>
                  <a:rPr lang="en-US" dirty="0" smtClean="0"/>
                  <a:t>More coming ..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9984" y="1690688"/>
                <a:ext cx="7928859" cy="4826490"/>
              </a:xfrm>
              <a:blipFill rotWithShape="0">
                <a:blip r:embed="rId2"/>
                <a:stretch>
                  <a:fillRect l="-999" t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676" t="30165" r="53102" b="31234"/>
          <a:stretch/>
        </p:blipFill>
        <p:spPr>
          <a:xfrm>
            <a:off x="8940238" y="1027906"/>
            <a:ext cx="2592168" cy="2532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2778" t="37160" r="43479" b="44441"/>
          <a:stretch/>
        </p:blipFill>
        <p:spPr>
          <a:xfrm>
            <a:off x="152325" y="4158315"/>
            <a:ext cx="1037659" cy="781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8353"/>
            <a:ext cx="1264746" cy="11957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083" y="3648138"/>
            <a:ext cx="3325388" cy="222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8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OPERA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502429"/>
            <a:ext cx="5427093" cy="4826490"/>
          </a:xfrm>
        </p:spPr>
        <p:txBody>
          <a:bodyPr>
            <a:normAutofit/>
          </a:bodyPr>
          <a:lstStyle/>
          <a:p>
            <a:r>
              <a:rPr lang="en-US" dirty="0" smtClean="0"/>
              <a:t>Belgian responsibilities: </a:t>
            </a:r>
            <a:br>
              <a:rPr lang="en-US" dirty="0" smtClean="0"/>
            </a:br>
            <a:r>
              <a:rPr lang="en-US" dirty="0" smtClean="0"/>
              <a:t>G. </a:t>
            </a:r>
            <a:r>
              <a:rPr lang="en-US" dirty="0" err="1" smtClean="0"/>
              <a:t>Wilquet</a:t>
            </a:r>
            <a:r>
              <a:rPr lang="en-US" dirty="0" smtClean="0"/>
              <a:t>, P. </a:t>
            </a:r>
            <a:r>
              <a:rPr lang="en-US" dirty="0" err="1" smtClean="0"/>
              <a:t>Vilain</a:t>
            </a:r>
            <a:endParaRPr lang="en-US" dirty="0" smtClean="0"/>
          </a:p>
          <a:p>
            <a:pPr lvl="1"/>
            <a:r>
              <a:rPr lang="en-US" dirty="0" smtClean="0"/>
              <a:t>Scintillator strip Target Tracker</a:t>
            </a:r>
          </a:p>
          <a:p>
            <a:pPr lvl="1"/>
            <a:r>
              <a:rPr lang="en-US" dirty="0" err="1" smtClean="0"/>
              <a:t>Design&amp;Simulations</a:t>
            </a:r>
            <a:endParaRPr lang="en-US" dirty="0" smtClean="0"/>
          </a:p>
          <a:p>
            <a:pPr lvl="1"/>
            <a:r>
              <a:rPr lang="en-US" dirty="0" smtClean="0"/>
              <a:t>Chair Collab. board</a:t>
            </a:r>
          </a:p>
          <a:p>
            <a:pPr lvl="1"/>
            <a:r>
              <a:rPr lang="en-US" dirty="0" smtClean="0"/>
              <a:t>Chair Editorial board</a:t>
            </a:r>
          </a:p>
          <a:p>
            <a:r>
              <a:rPr lang="en-US" dirty="0" smtClean="0"/>
              <a:t>Scientific output since 2010:</a:t>
            </a:r>
          </a:p>
          <a:p>
            <a:pPr lvl="1"/>
            <a:r>
              <a:rPr lang="en-US" dirty="0" smtClean="0"/>
              <a:t>15 Peer Reviewed papers (2 in 2015, 1 in 2016)</a:t>
            </a:r>
          </a:p>
          <a:p>
            <a:pPr lvl="1"/>
            <a:r>
              <a:rPr lang="en-US" dirty="0" smtClean="0"/>
              <a:t>4 more in writing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2778" t="37160" r="43479" b="44441"/>
          <a:stretch/>
        </p:blipFill>
        <p:spPr>
          <a:xfrm>
            <a:off x="547970" y="545460"/>
            <a:ext cx="1037659" cy="7813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029093" y="5129910"/>
                <a:ext cx="3047982" cy="3744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l-GR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=3.3 ×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−3 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𝑒𝑉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800" dirty="0">
                  <a:solidFill>
                    <a:srgbClr val="231F20"/>
                  </a:solidFill>
                  <a:latin typeface="AdvTTbdb21c9e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093" y="5129910"/>
                <a:ext cx="3047982" cy="374461"/>
              </a:xfrm>
              <a:prstGeom prst="rect">
                <a:avLst/>
              </a:prstGeom>
              <a:blipFill rotWithShape="0">
                <a:blip r:embed="rId3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3598454" y="4827954"/>
            <a:ext cx="3453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Phys. Rev. Lett. 115, 121802 (2015)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9" y="159663"/>
            <a:ext cx="4107813" cy="25168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45822" y="2643326"/>
            <a:ext cx="3703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CC interaction candidate in OPERA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881436" y="3074655"/>
                <a:ext cx="4956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 smtClean="0"/>
                  <a:t> Candidates out of 5408 scanned interactions</a:t>
                </a:r>
                <a:endParaRPr lang="en-US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436" y="3074655"/>
                <a:ext cx="495687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0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6286500" y="3695700"/>
                <a:ext cx="4813818" cy="668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Confirmation of atmospheric </a:t>
                </a:r>
                <a:r>
                  <a:rPr lang="en-US" dirty="0" smtClean="0">
                    <a:sym typeface="Symbol" panose="05050102010706020507" pitchFamily="18" charset="2"/>
                  </a:rPr>
                  <a:t></a:t>
                </a:r>
                <a:r>
                  <a:rPr lang="en-US" dirty="0" smtClean="0"/>
                  <a:t> oscillations due to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⟷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0" y="3695700"/>
                <a:ext cx="4813818" cy="668645"/>
              </a:xfrm>
              <a:prstGeom prst="rect">
                <a:avLst/>
              </a:prstGeom>
              <a:blipFill rotWithShape="0">
                <a:blip r:embed="rId6"/>
                <a:stretch>
                  <a:fillRect l="-1013" t="-6364" r="-380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99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3654912" y="5393970"/>
            <a:ext cx="3697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2700">
                  <a:solidFill>
                    <a:srgbClr val="CBCBCB">
                      <a:lumMod val="75000"/>
                    </a:srgbClr>
                  </a:solidFill>
                  <a:prstDash val="solid"/>
                </a:ln>
                <a:solidFill>
                  <a:srgbClr val="CBCBCB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2700">
                <a:solidFill>
                  <a:srgbClr val="CBCBCB">
                    <a:lumMod val="75000"/>
                  </a:srgbClr>
                </a:solidFill>
                <a:prstDash val="solid"/>
              </a:ln>
              <a:solidFill>
                <a:srgbClr val="CBCBCB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36" y="-60123"/>
            <a:ext cx="6078318" cy="691812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7525843" y="5708483"/>
            <a:ext cx="1233622" cy="97453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7424278" y="5939756"/>
            <a:ext cx="2143837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7141294" y="6153414"/>
            <a:ext cx="2649798" cy="286726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>
            <a:off x="6705600" y="6248400"/>
            <a:ext cx="762000" cy="609600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60123"/>
            <a:ext cx="6172200" cy="6918123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7467601" y="5621270"/>
            <a:ext cx="266535" cy="135939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288641" y="6296777"/>
            <a:ext cx="1378384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8000">
                  <a:solidFill>
                    <a:srgbClr val="FAFAFA">
                      <a:lumMod val="10000"/>
                    </a:srgb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 ? </a:t>
            </a:r>
            <a:endParaRPr lang="en-US" b="1" dirty="0">
              <a:ln w="18000">
                <a:solidFill>
                  <a:srgbClr val="FAFAFA">
                    <a:lumMod val="10000"/>
                  </a:srgb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75302" y="5545040"/>
            <a:ext cx="52653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8000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63157" y="5339150"/>
            <a:ext cx="3697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8000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264554" y="5926097"/>
            <a:ext cx="52653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8000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157915" y="6368534"/>
            <a:ext cx="31552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8000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4260" y="2780883"/>
            <a:ext cx="7870825" cy="2133600"/>
          </a:xfrm>
          <a:solidFill>
            <a:schemeClr val="tx1">
              <a:lumMod val="50000"/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en-US" sz="7200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Hoefler Text" charset="0"/>
                <a:ea typeface="Hoefler Text" charset="0"/>
                <a:cs typeface="Hoefler Text" charset="0"/>
                <a:sym typeface="Hoefler Text" charset="0"/>
              </a:rPr>
              <a:t>SoLi</a:t>
            </a:r>
            <a:r>
              <a:rPr lang="en-US" altLang="en-US" sz="72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Hoefler Text" charset="0"/>
                <a:ea typeface="Hoefler Text" charset="0"/>
                <a:cs typeface="Hoefler Text" charset="0"/>
                <a:sym typeface="Hoefler Text" charset="0"/>
              </a:rPr>
              <a:t>∂</a:t>
            </a:r>
            <a:br>
              <a:rPr lang="en-US" altLang="en-US" sz="72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Hoefler Text" charset="0"/>
                <a:ea typeface="Hoefler Text" charset="0"/>
                <a:cs typeface="Hoefler Text" charset="0"/>
                <a:sym typeface="Hoefler Text" charset="0"/>
              </a:rPr>
            </a:br>
            <a:r>
              <a:rPr lang="en-US" altLang="en-US" sz="72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Hoefler Text" charset="0"/>
                <a:ea typeface="Hoefler Text" charset="0"/>
                <a:cs typeface="Hoefler Text" charset="0"/>
                <a:sym typeface="Hoefler Text" charset="0"/>
              </a:rPr>
              <a:t>at</a:t>
            </a:r>
            <a:br>
              <a:rPr lang="en-US" altLang="en-US" sz="72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Hoefler Text" charset="0"/>
                <a:ea typeface="Hoefler Text" charset="0"/>
                <a:cs typeface="Hoefler Text" charset="0"/>
                <a:sym typeface="Hoefler Text" charset="0"/>
              </a:rPr>
            </a:br>
            <a:r>
              <a:rPr lang="en-US" altLang="en-US" sz="72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Hoefler Text" charset="0"/>
                <a:ea typeface="Hoefler Text" charset="0"/>
                <a:cs typeface="Hoefler Text" charset="0"/>
                <a:sym typeface="Hoefler Text" charset="0"/>
              </a:rPr>
              <a:t>BR2</a:t>
            </a:r>
            <a:r>
              <a:rPr lang="en-US" altLang="en-US" sz="7200" dirty="0">
                <a:solidFill>
                  <a:srgbClr val="00B050"/>
                </a:solidFill>
                <a:latin typeface="Hoefler Text" charset="0"/>
                <a:ea typeface="Hoefler Text" charset="0"/>
                <a:cs typeface="Hoefler Text" charset="0"/>
                <a:sym typeface="Hoefler Text" charset="0"/>
              </a:rPr>
              <a:t> </a:t>
            </a:r>
            <a:r>
              <a:rPr lang="en-US" altLang="en-US" sz="7200" dirty="0">
                <a:solidFill>
                  <a:srgbClr val="0044FE"/>
                </a:solidFill>
                <a:latin typeface="Hoefler Text" charset="0"/>
                <a:sym typeface="Hoefler Text" charset="0"/>
              </a:rPr>
              <a:t/>
            </a:r>
            <a:br>
              <a:rPr lang="en-US" altLang="en-US" sz="7200" dirty="0">
                <a:solidFill>
                  <a:srgbClr val="0044FE"/>
                </a:solidFill>
                <a:latin typeface="Hoefler Text" charset="0"/>
                <a:sym typeface="Hoefler Text" charset="0"/>
              </a:rPr>
            </a:br>
            <a:endParaRPr lang="en-US" sz="2000" dirty="0"/>
          </a:p>
        </p:txBody>
      </p:sp>
      <p:cxnSp>
        <p:nvCxnSpPr>
          <p:cNvPr id="45" name="Straight Arrow Connector 44"/>
          <p:cNvCxnSpPr/>
          <p:nvPr/>
        </p:nvCxnSpPr>
        <p:spPr bwMode="auto">
          <a:xfrm flipH="1">
            <a:off x="4724401" y="6266474"/>
            <a:ext cx="858729" cy="591526"/>
          </a:xfrm>
          <a:prstGeom prst="straightConnector1">
            <a:avLst/>
          </a:prstGeom>
          <a:ln>
            <a:headEnd type="none" w="med" len="me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 flipH="1">
            <a:off x="2895602" y="6153415"/>
            <a:ext cx="2258163" cy="512695"/>
          </a:xfrm>
          <a:prstGeom prst="straightConnector1">
            <a:avLst/>
          </a:prstGeom>
          <a:ln>
            <a:solidFill>
              <a:schemeClr val="dk1">
                <a:alpha val="45000"/>
              </a:schemeClr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/>
            </a:outerShdw>
            <a:reflection blurRad="6350" stA="52000" endA="300" endPos="35000" dir="5400000" sy="-100000" algn="bl" rotWithShape="0"/>
          </a:effectLst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 bwMode="auto">
          <a:xfrm flipH="1">
            <a:off x="3048000" y="5914373"/>
            <a:ext cx="1800964" cy="11725"/>
          </a:xfrm>
          <a:prstGeom prst="straightConnector1">
            <a:avLst/>
          </a:prstGeom>
          <a:ln>
            <a:solidFill>
              <a:schemeClr val="dk1">
                <a:alpha val="45000"/>
              </a:schemeClr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/>
            </a:outerShdw>
            <a:reflection blurRad="6350" stA="52000" endA="300" endPos="35000" dir="5400000" sy="-100000" algn="bl" rotWithShape="0"/>
          </a:effectLst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 bwMode="auto">
          <a:xfrm flipH="1" flipV="1">
            <a:off x="4024683" y="5708482"/>
            <a:ext cx="824283" cy="54704"/>
          </a:xfrm>
          <a:prstGeom prst="straightConnector1">
            <a:avLst/>
          </a:prstGeom>
          <a:ln>
            <a:solidFill>
              <a:schemeClr val="dk1">
                <a:alpha val="45000"/>
              </a:schemeClr>
            </a:solidFill>
            <a:headEnd type="none" w="med" len="med"/>
            <a:tailEnd type="arrow"/>
          </a:ln>
          <a:effectLst>
            <a:outerShdw blurRad="40000" dist="20000" dir="5400000" rotWithShape="0">
              <a:srgbClr val="000000"/>
            </a:outerShdw>
            <a:reflection blurRad="6350" stA="52000" endA="300" endPos="35000" dir="5400000" sy="-100000" algn="bl" rotWithShape="0"/>
          </a:effectLst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105401" y="6500818"/>
            <a:ext cx="3697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8000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8000">
                <a:solidFill>
                  <a:srgbClr val="FFFFFF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200401" y="6505968"/>
            <a:ext cx="36977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12700">
                  <a:solidFill>
                    <a:srgbClr val="FFFFFF">
                      <a:satMod val="155000"/>
                    </a:srgbClr>
                  </a:solidFill>
                  <a:prstDash val="solid"/>
                </a:ln>
                <a:solidFill>
                  <a:srgbClr val="CBCBCB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Symbol"/>
              </a:rPr>
              <a:t></a:t>
            </a:r>
            <a:endParaRPr lang="en-US" b="1" dirty="0">
              <a:ln w="12700">
                <a:solidFill>
                  <a:srgbClr val="FFFFFF">
                    <a:satMod val="155000"/>
                  </a:srgbClr>
                </a:solidFill>
                <a:prstDash val="solid"/>
              </a:ln>
              <a:solidFill>
                <a:srgbClr val="CBCBCB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508" y="0"/>
            <a:ext cx="6226880" cy="13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7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611" y="185287"/>
            <a:ext cx="10515600" cy="13255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Belgium @ </a:t>
            </a:r>
            <a:r>
              <a:rPr lang="en-US" sz="4000" dirty="0" err="1" smtClean="0"/>
              <a:t>SoLid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64" y="1354437"/>
            <a:ext cx="6281626" cy="55035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Relatively small </a:t>
            </a:r>
            <a:r>
              <a:rPr lang="en-US" dirty="0" smtClean="0"/>
              <a:t>experiment: 12 institutes, ~50 collaborators</a:t>
            </a:r>
          </a:p>
          <a:p>
            <a:r>
              <a:rPr lang="en-US" dirty="0" smtClean="0"/>
              <a:t>Belgian participation since 2013, via:</a:t>
            </a:r>
          </a:p>
          <a:p>
            <a:pPr lvl="1"/>
            <a:r>
              <a:rPr lang="en-US" sz="1900" dirty="0" err="1" smtClean="0"/>
              <a:t>UGent</a:t>
            </a:r>
            <a:r>
              <a:rPr lang="en-US" sz="1900" dirty="0" smtClean="0"/>
              <a:t>: </a:t>
            </a:r>
          </a:p>
          <a:p>
            <a:pPr lvl="2"/>
            <a:r>
              <a:rPr lang="en-US" sz="1700" dirty="0" smtClean="0"/>
              <a:t>5 FTE: D. </a:t>
            </a:r>
            <a:r>
              <a:rPr lang="en-US" sz="1700" dirty="0" err="1" smtClean="0"/>
              <a:t>RyckBosch</a:t>
            </a:r>
            <a:r>
              <a:rPr lang="en-US" sz="1700" dirty="0" smtClean="0"/>
              <a:t> (IB Chair), M. </a:t>
            </a:r>
            <a:r>
              <a:rPr lang="en-US" sz="1700" dirty="0" err="1" smtClean="0"/>
              <a:t>Labare</a:t>
            </a:r>
            <a:r>
              <a:rPr lang="en-US" sz="1700" dirty="0" smtClean="0"/>
              <a:t>, C. </a:t>
            </a:r>
            <a:r>
              <a:rPr lang="en-US" sz="1700" dirty="0" err="1" smtClean="0"/>
              <a:t>Moortgat</a:t>
            </a:r>
            <a:r>
              <a:rPr lang="en-US" sz="1700" dirty="0" smtClean="0"/>
              <a:t> (SCK),</a:t>
            </a:r>
            <a:br>
              <a:rPr lang="en-US" sz="1700" dirty="0" smtClean="0"/>
            </a:br>
            <a:r>
              <a:rPr lang="en-US" sz="1700" dirty="0" smtClean="0"/>
              <a:t>I </a:t>
            </a:r>
            <a:r>
              <a:rPr lang="en-US" sz="1700" dirty="0" err="1" smtClean="0"/>
              <a:t>Michiels</a:t>
            </a:r>
            <a:r>
              <a:rPr lang="en-US" sz="1700" dirty="0" smtClean="0"/>
              <a:t>, Ph. Van </a:t>
            </a:r>
            <a:r>
              <a:rPr lang="en-US" sz="1700" dirty="0" err="1" smtClean="0"/>
              <a:t>Auwegem</a:t>
            </a:r>
            <a:r>
              <a:rPr lang="en-US" sz="1700" dirty="0" smtClean="0"/>
              <a:t>, P. </a:t>
            </a:r>
            <a:r>
              <a:rPr lang="en-US" sz="1700" dirty="0" err="1" smtClean="0"/>
              <a:t>Sennesael</a:t>
            </a:r>
            <a:r>
              <a:rPr lang="en-US" sz="1700" dirty="0"/>
              <a:t>, </a:t>
            </a:r>
            <a:r>
              <a:rPr lang="en-US" sz="1700" dirty="0" smtClean="0"/>
              <a:t>Ch. </a:t>
            </a:r>
            <a:r>
              <a:rPr lang="en-US" sz="1700" dirty="0" err="1" smtClean="0"/>
              <a:t>Schuerens</a:t>
            </a:r>
            <a:endParaRPr lang="en-US" sz="1700" dirty="0" smtClean="0"/>
          </a:p>
          <a:p>
            <a:pPr lvl="2"/>
            <a:r>
              <a:rPr lang="en-US" sz="1700" dirty="0" smtClean="0"/>
              <a:t>Construction, Simulation, Analysis</a:t>
            </a:r>
          </a:p>
          <a:p>
            <a:pPr lvl="1"/>
            <a:r>
              <a:rPr lang="en-US" sz="1900" dirty="0" smtClean="0"/>
              <a:t>VUB: </a:t>
            </a:r>
          </a:p>
          <a:p>
            <a:pPr lvl="2"/>
            <a:r>
              <a:rPr lang="en-US" sz="1700" dirty="0" smtClean="0"/>
              <a:t>2 FTE: J. </a:t>
            </a:r>
            <a:r>
              <a:rPr lang="en-US" sz="1700" dirty="0" err="1" smtClean="0"/>
              <a:t>D’Hondt</a:t>
            </a:r>
            <a:r>
              <a:rPr lang="en-US" sz="1700" dirty="0" smtClean="0"/>
              <a:t>, P. Van Mulders (convener), L. </a:t>
            </a:r>
            <a:r>
              <a:rPr lang="en-US" sz="1700" dirty="0" err="1" smtClean="0"/>
              <a:t>Kalousis</a:t>
            </a:r>
            <a:r>
              <a:rPr lang="en-US" sz="1700" dirty="0" smtClean="0"/>
              <a:t> (convener), S. </a:t>
            </a:r>
            <a:r>
              <a:rPr lang="en-US" sz="1700" dirty="0" err="1" smtClean="0"/>
              <a:t>Vercaemer</a:t>
            </a:r>
            <a:r>
              <a:rPr lang="en-US" sz="1700" dirty="0" smtClean="0"/>
              <a:t> </a:t>
            </a:r>
          </a:p>
          <a:p>
            <a:pPr lvl="2"/>
            <a:r>
              <a:rPr lang="en-US" sz="1700" dirty="0" smtClean="0"/>
              <a:t>Construction, Simulation, Analysis</a:t>
            </a:r>
          </a:p>
          <a:p>
            <a:pPr lvl="1"/>
            <a:r>
              <a:rPr lang="en-US" sz="1900" dirty="0" err="1" smtClean="0"/>
              <a:t>UAntwerpen</a:t>
            </a:r>
            <a:r>
              <a:rPr lang="en-US" sz="1900" dirty="0" smtClean="0"/>
              <a:t>: </a:t>
            </a:r>
          </a:p>
          <a:p>
            <a:pPr lvl="2"/>
            <a:r>
              <a:rPr lang="en-US" sz="1700" dirty="0" smtClean="0"/>
              <a:t>5FTE: N. van Remortel (tech Coordinator), I Pinera (convener), Y. Abreu, W. Beaumont, M. </a:t>
            </a:r>
            <a:r>
              <a:rPr lang="en-US" sz="1700" dirty="0" err="1" smtClean="0"/>
              <a:t>Verstraeten</a:t>
            </a:r>
            <a:r>
              <a:rPr lang="en-US" sz="1700" dirty="0" smtClean="0"/>
              <a:t>, S. </a:t>
            </a:r>
            <a:r>
              <a:rPr lang="en-US" sz="1700" dirty="0" err="1" smtClean="0"/>
              <a:t>Vercaemer</a:t>
            </a:r>
            <a:r>
              <a:rPr lang="en-US" sz="1700" dirty="0" smtClean="0"/>
              <a:t>, A. De </a:t>
            </a:r>
            <a:r>
              <a:rPr lang="en-US" sz="1700" dirty="0" err="1" smtClean="0"/>
              <a:t>Roeck</a:t>
            </a:r>
            <a:r>
              <a:rPr lang="en-US" sz="1700" dirty="0" smtClean="0"/>
              <a:t> (Pub comm. Chair)</a:t>
            </a:r>
          </a:p>
          <a:p>
            <a:pPr lvl="2"/>
            <a:r>
              <a:rPr lang="en-US" sz="1700" dirty="0" smtClean="0"/>
              <a:t>Electronics, Construction, Simulation, Analysis</a:t>
            </a:r>
          </a:p>
          <a:p>
            <a:pPr lvl="1"/>
            <a:r>
              <a:rPr lang="en-US" sz="1900" dirty="0" smtClean="0"/>
              <a:t>SCK-CEN:</a:t>
            </a:r>
          </a:p>
          <a:p>
            <a:pPr lvl="2"/>
            <a:r>
              <a:rPr lang="en-US" sz="1700" dirty="0" smtClean="0"/>
              <a:t>3 FTE: E. </a:t>
            </a:r>
            <a:r>
              <a:rPr lang="en-US" sz="1700" dirty="0" err="1" smtClean="0"/>
              <a:t>Koonen</a:t>
            </a:r>
            <a:r>
              <a:rPr lang="en-US" sz="1700" dirty="0" smtClean="0"/>
              <a:t>, B. Coupé, </a:t>
            </a:r>
            <a:r>
              <a:rPr lang="en-US" sz="1700" dirty="0"/>
              <a:t>L. </a:t>
            </a:r>
            <a:r>
              <a:rPr lang="en-US" sz="1700" dirty="0" err="1" smtClean="0"/>
              <a:t>Ghys</a:t>
            </a:r>
            <a:r>
              <a:rPr lang="en-US" sz="1700" dirty="0" smtClean="0"/>
              <a:t> (convener) , S. </a:t>
            </a:r>
            <a:r>
              <a:rPr lang="en-US" sz="1700" dirty="0" err="1" smtClean="0"/>
              <a:t>Kalcheva</a:t>
            </a:r>
            <a:r>
              <a:rPr lang="en-US" sz="1700" dirty="0" smtClean="0"/>
              <a:t>, J. </a:t>
            </a:r>
            <a:r>
              <a:rPr lang="en-US" sz="1700" dirty="0" err="1" smtClean="0"/>
              <a:t>Mermans</a:t>
            </a:r>
            <a:r>
              <a:rPr lang="en-US" sz="1700" dirty="0" smtClean="0"/>
              <a:t>, G. Van Den Branden, S. Van </a:t>
            </a:r>
            <a:r>
              <a:rPr lang="en-US" sz="1700" dirty="0" err="1" smtClean="0"/>
              <a:t>Dyck</a:t>
            </a:r>
            <a:endParaRPr lang="en-US" sz="1700" dirty="0" smtClean="0"/>
          </a:p>
          <a:p>
            <a:pPr lvl="2"/>
            <a:r>
              <a:rPr lang="en-US" sz="1700" dirty="0" smtClean="0"/>
              <a:t>Reactor flux,  spectrum, Construction, Analysis</a:t>
            </a:r>
            <a:endParaRPr lang="en-US" sz="1700" dirty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68142" y="770021"/>
            <a:ext cx="5707025" cy="549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Total construction (material) cost: 1.2 </a:t>
            </a:r>
            <a:r>
              <a:rPr lang="en-US" sz="2400" dirty="0" err="1" smtClean="0"/>
              <a:t>MEur</a:t>
            </a:r>
            <a:endParaRPr lang="en-US" sz="2400" dirty="0" smtClean="0"/>
          </a:p>
          <a:p>
            <a:r>
              <a:rPr lang="en-US" sz="2400" dirty="0" err="1" smtClean="0"/>
              <a:t>SoLid</a:t>
            </a:r>
            <a:r>
              <a:rPr lang="en-US" sz="2400" dirty="0" smtClean="0"/>
              <a:t> construction constrained by Spending profile</a:t>
            </a:r>
          </a:p>
          <a:p>
            <a:r>
              <a:rPr lang="en-US" sz="2400" dirty="0" smtClean="0"/>
              <a:t>Belgian Funding:</a:t>
            </a:r>
          </a:p>
          <a:p>
            <a:pPr lvl="1"/>
            <a:r>
              <a:rPr lang="en-US" sz="2400" dirty="0" err="1" smtClean="0"/>
              <a:t>Vlaamse</a:t>
            </a:r>
            <a:r>
              <a:rPr lang="en-US" sz="2400" dirty="0" smtClean="0"/>
              <a:t> Hercules </a:t>
            </a:r>
            <a:r>
              <a:rPr lang="en-US" sz="2400" dirty="0" err="1" smtClean="0"/>
              <a:t>Stichting</a:t>
            </a:r>
            <a:r>
              <a:rPr lang="en-US" sz="2400" dirty="0" smtClean="0"/>
              <a:t>: 450 </a:t>
            </a:r>
            <a:r>
              <a:rPr lang="en-US" sz="2400" dirty="0" err="1" smtClean="0"/>
              <a:t>KEur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smtClean="0"/>
              <a:t>FWO: 2 projects (mostly PhD/postdoc grants)</a:t>
            </a:r>
          </a:p>
          <a:p>
            <a:pPr lvl="2"/>
            <a:r>
              <a:rPr lang="en-US" sz="1800" dirty="0" smtClean="0"/>
              <a:t>530 + 600 </a:t>
            </a:r>
            <a:r>
              <a:rPr lang="en-US" sz="1800" dirty="0" err="1" smtClean="0"/>
              <a:t>kEur</a:t>
            </a:r>
            <a:r>
              <a:rPr lang="en-US" sz="1800" dirty="0" smtClean="0"/>
              <a:t> for 2015-2020, covering:</a:t>
            </a:r>
          </a:p>
          <a:p>
            <a:pPr lvl="3"/>
            <a:r>
              <a:rPr lang="en-US" sz="1600" dirty="0" smtClean="0"/>
              <a:t>4 FYE Gent</a:t>
            </a:r>
          </a:p>
          <a:p>
            <a:pPr lvl="3"/>
            <a:r>
              <a:rPr lang="en-US" sz="1600" dirty="0" smtClean="0"/>
              <a:t>8 FYE </a:t>
            </a:r>
            <a:r>
              <a:rPr lang="en-US" sz="1600" dirty="0" err="1" smtClean="0"/>
              <a:t>Antwerpen</a:t>
            </a:r>
            <a:endParaRPr lang="en-US" sz="1600" dirty="0" smtClean="0"/>
          </a:p>
          <a:p>
            <a:pPr lvl="3"/>
            <a:r>
              <a:rPr lang="en-US" sz="1600" dirty="0" smtClean="0"/>
              <a:t>8 FYE Brussels</a:t>
            </a:r>
          </a:p>
          <a:p>
            <a:pPr lvl="3"/>
            <a:r>
              <a:rPr lang="en-US" sz="1600" dirty="0" smtClean="0"/>
              <a:t>80k </a:t>
            </a:r>
            <a:r>
              <a:rPr lang="en-US" sz="1600" dirty="0" err="1" smtClean="0"/>
              <a:t>service&amp;operation</a:t>
            </a:r>
            <a:r>
              <a:rPr lang="en-US" sz="1600" dirty="0" smtClean="0"/>
              <a:t> SCK</a:t>
            </a:r>
          </a:p>
          <a:p>
            <a:pPr lvl="2"/>
            <a:endParaRPr lang="en-US" dirty="0" smtClean="0"/>
          </a:p>
          <a:p>
            <a:pPr marL="0" indent="0">
              <a:buFont typeface="Wingdings 2" pitchFamily="18" charset="2"/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718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027"/>
            <a:ext cx="10515600" cy="1325563"/>
          </a:xfrm>
        </p:spPr>
        <p:txBody>
          <a:bodyPr/>
          <a:lstStyle/>
          <a:p>
            <a:r>
              <a:rPr lang="en-US" dirty="0" err="1" smtClean="0"/>
              <a:t>SoLid</a:t>
            </a:r>
            <a:r>
              <a:rPr lang="en-US" dirty="0" smtClean="0"/>
              <a:t> physics goals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899197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Challenge some long-standing neutrino anomalies: Radiochemical, Reactor, LSND-</a:t>
                </a:r>
                <a:r>
                  <a:rPr lang="en-US" sz="2400" dirty="0" err="1" smtClean="0"/>
                  <a:t>Miniboone</a:t>
                </a:r>
                <a:endParaRPr lang="en-US" sz="2400" dirty="0" smtClean="0"/>
              </a:p>
              <a:p>
                <a:r>
                  <a:rPr lang="en-US" sz="2400" dirty="0" smtClean="0"/>
                  <a:t>Measure reference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 smtClean="0"/>
                  <a:t> spectrum of pure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235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sPre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Demonstrate compact, cheap, highly segmented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 smtClean="0"/>
                  <a:t> detector technology: Reactor monitoring</a:t>
                </a: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99197"/>
                <a:ext cx="10515600" cy="4351338"/>
              </a:xfrm>
              <a:blipFill rotWithShape="0">
                <a:blip r:embed="rId2"/>
                <a:stretch>
                  <a:fillRect l="-812" t="-1964" r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718" t="27357" r="29520" b="23557"/>
          <a:stretch/>
        </p:blipFill>
        <p:spPr>
          <a:xfrm>
            <a:off x="730548" y="2877000"/>
            <a:ext cx="7200800" cy="3768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83768" y="2996952"/>
            <a:ext cx="360040" cy="3168352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1560" y="6360892"/>
            <a:ext cx="241380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SoLid</a:t>
            </a:r>
            <a:r>
              <a:rPr lang="en-US" dirty="0" smtClean="0"/>
              <a:t> baseline coverage</a:t>
            </a:r>
            <a:endParaRPr lang="en-US" dirty="0"/>
          </a:p>
        </p:txBody>
      </p:sp>
      <p:cxnSp>
        <p:nvCxnSpPr>
          <p:cNvPr id="9" name="Straight Arrow Connector 8"/>
          <p:cNvCxnSpPr>
            <a:cxnSpLocks noChangeAspect="1"/>
          </p:cNvCxnSpPr>
          <p:nvPr/>
        </p:nvCxnSpPr>
        <p:spPr>
          <a:xfrm flipH="1">
            <a:off x="2300889" y="6087695"/>
            <a:ext cx="348519" cy="34851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227" y="2791326"/>
            <a:ext cx="3973880" cy="393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5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96598" y="42949"/>
            <a:ext cx="10247873" cy="1044773"/>
          </a:xfrm>
        </p:spPr>
        <p:txBody>
          <a:bodyPr/>
          <a:lstStyle/>
          <a:p>
            <a:r>
              <a:rPr lang="en-US" altLang="en-US" dirty="0" smtClean="0"/>
              <a:t>Belgian Reactor 2 (BR2)@ </a:t>
            </a:r>
            <a:r>
              <a:rPr lang="en-US" altLang="en-US" dirty="0" smtClean="0"/>
              <a:t>SCK•CEN: Unique environment</a:t>
            </a:r>
            <a:endParaRPr lang="en-US" altLang="en-US" sz="1300" dirty="0">
              <a:solidFill>
                <a:srgbClr val="000000"/>
              </a:solidFill>
            </a:endParaRPr>
          </a:p>
        </p:txBody>
      </p:sp>
      <p:pic>
        <p:nvPicPr>
          <p:cNvPr id="13315" name="Picture 3" descr="BR2-vessel-VerticalCu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3595" r="28587"/>
          <a:stretch>
            <a:fillRect/>
          </a:stretch>
        </p:blipFill>
        <p:spPr bwMode="auto">
          <a:xfrm>
            <a:off x="3526909" y="1610109"/>
            <a:ext cx="1484561" cy="359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4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t="10997" r="54408" b="11726"/>
          <a:stretch>
            <a:fillRect/>
          </a:stretch>
        </p:blipFill>
        <p:spPr bwMode="auto">
          <a:xfrm flipH="1">
            <a:off x="202423" y="1249597"/>
            <a:ext cx="3021036" cy="44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9" name="Rectangle 7"/>
          <p:cNvSpPr>
            <a:spLocks/>
          </p:cNvSpPr>
          <p:nvPr/>
        </p:nvSpPr>
        <p:spPr bwMode="auto">
          <a:xfrm>
            <a:off x="3310184" y="1551881"/>
            <a:ext cx="2000250" cy="3893344"/>
          </a:xfrm>
          <a:prstGeom prst="rect">
            <a:avLst/>
          </a:prstGeom>
          <a:noFill/>
          <a:ln w="12700" cap="flat" cmpd="sng">
            <a:solidFill>
              <a:srgbClr val="D6D6D6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1016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 altLang="en-US" sz="2500">
              <a:solidFill>
                <a:srgbClr val="7A7A7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13320" name="Rectangle 8"/>
          <p:cNvSpPr>
            <a:spLocks/>
          </p:cNvSpPr>
          <p:nvPr/>
        </p:nvSpPr>
        <p:spPr bwMode="auto">
          <a:xfrm>
            <a:off x="1380652" y="3407770"/>
            <a:ext cx="321469" cy="10001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1016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 altLang="en-US" sz="25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1705008" y="1551881"/>
            <a:ext cx="1579843" cy="1855887"/>
          </a:xfrm>
          <a:prstGeom prst="line">
            <a:avLst/>
          </a:prstGeom>
          <a:noFill/>
          <a:ln w="12700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4572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9144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13716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18288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endParaRPr lang="en-US" altLang="en-US" sz="80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1688139" y="4407895"/>
            <a:ext cx="1631650" cy="1037330"/>
          </a:xfrm>
          <a:prstGeom prst="line">
            <a:avLst/>
          </a:prstGeom>
          <a:noFill/>
          <a:ln w="12700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4572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9144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13716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18288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endParaRPr lang="en-US" altLang="en-US" sz="80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3324" name="Rectangle 12"/>
          <p:cNvSpPr>
            <a:spLocks/>
          </p:cNvSpPr>
          <p:nvPr/>
        </p:nvSpPr>
        <p:spPr bwMode="auto">
          <a:xfrm>
            <a:off x="493349" y="977411"/>
            <a:ext cx="2173669" cy="27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altLang="en-US" sz="13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BR2 Confinement building</a:t>
            </a:r>
          </a:p>
        </p:txBody>
      </p:sp>
      <p:sp>
        <p:nvSpPr>
          <p:cNvPr id="13325" name="Rectangle 13"/>
          <p:cNvSpPr>
            <a:spLocks/>
          </p:cNvSpPr>
          <p:nvPr/>
        </p:nvSpPr>
        <p:spPr bwMode="auto">
          <a:xfrm>
            <a:off x="3223460" y="1023007"/>
            <a:ext cx="2206177" cy="47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altLang="en-US" sz="1300" b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Aluminum pressure Vessel</a:t>
            </a:r>
          </a:p>
          <a:p>
            <a:r>
              <a:rPr lang="en-US" altLang="en-US" sz="1300" b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Twisted core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V="1">
            <a:off x="10251303" y="2627762"/>
            <a:ext cx="1634133" cy="0"/>
          </a:xfrm>
          <a:prstGeom prst="line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4572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9144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13716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18288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endParaRPr lang="en-US" altLang="en-US" sz="80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3331" name="Picture 19" descr="dropped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719" y="977411"/>
            <a:ext cx="2232248" cy="190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27019" y="3174100"/>
            <a:ext cx="34077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BR2 reactor: 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95</a:t>
            </a:r>
            <a:r>
              <a:rPr lang="en-US" dirty="0">
                <a:solidFill>
                  <a:prstClr val="black"/>
                </a:solidFill>
              </a:rPr>
              <a:t>% Enriched 235U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Effective core diameter d=0.5m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Peak power: 70-80 </a:t>
            </a:r>
            <a:r>
              <a:rPr lang="en-US" dirty="0" err="1">
                <a:solidFill>
                  <a:prstClr val="black"/>
                </a:solidFill>
              </a:rPr>
              <a:t>MW</a:t>
            </a:r>
            <a:r>
              <a:rPr lang="en-US" baseline="-25000" dirty="0" err="1">
                <a:solidFill>
                  <a:prstClr val="black"/>
                </a:solidFill>
              </a:rPr>
              <a:t>th</a:t>
            </a:r>
            <a:endParaRPr lang="en-US" baseline="-25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Duty cycle: ~ 150 days/year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Low accidental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8182" y="3814266"/>
            <a:ext cx="344204" cy="118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67661" y="3907831"/>
            <a:ext cx="5979495" cy="1459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148290" y="5309830"/>
                <a:ext cx="3742307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 smtClean="0">
                    <a:solidFill>
                      <a:prstClr val="black"/>
                    </a:solidFill>
                  </a:rPr>
                  <a:t>SoLid</a:t>
                </a:r>
                <a:r>
                  <a:rPr lang="en-US" u="sng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u="sng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 u="sng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u="sng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i="1" u="sng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u="sng" dirty="0">
                    <a:solidFill>
                      <a:prstClr val="black"/>
                    </a:solidFill>
                  </a:rPr>
                  <a:t> detector: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prstClr val="black"/>
                    </a:solidFill>
                  </a:rPr>
                  <a:t>2 </a:t>
                </a:r>
                <a:r>
                  <a:rPr lang="en-US" dirty="0">
                    <a:solidFill>
                      <a:prstClr val="black"/>
                    </a:solidFill>
                  </a:rPr>
                  <a:t>T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fiducial, no overburden</a:t>
                </a: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</a:rPr>
                  <a:t>Baseline: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6.2 </a:t>
                </a:r>
                <a:r>
                  <a:rPr lang="en-US" dirty="0">
                    <a:solidFill>
                      <a:prstClr val="black"/>
                    </a:solidFill>
                  </a:rPr>
                  <a:t>–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9.2m</a:t>
                </a: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</a:rPr>
                  <a:t>On-axis with reactor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core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prstClr val="black"/>
                    </a:solidFill>
                  </a:rPr>
                  <a:t>~400 triggered &amp; selected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𝑑𝑎𝑦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290" y="5309830"/>
                <a:ext cx="3742307" cy="1477328"/>
              </a:xfrm>
              <a:prstGeom prst="rect">
                <a:avLst/>
              </a:prstGeom>
              <a:blipFill rotWithShape="0">
                <a:blip r:embed="rId5"/>
                <a:stretch>
                  <a:fillRect l="-1468" t="-2066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47939" t="18633" r="8750" b="35155"/>
          <a:stretch/>
        </p:blipFill>
        <p:spPr>
          <a:xfrm>
            <a:off x="8211318" y="981489"/>
            <a:ext cx="3768364" cy="2261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71139" t="9809" b="2602"/>
          <a:stretch/>
        </p:blipFill>
        <p:spPr>
          <a:xfrm>
            <a:off x="9031203" y="3407767"/>
            <a:ext cx="3107132" cy="335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118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558" y="0"/>
            <a:ext cx="10515600" cy="1325563"/>
          </a:xfrm>
        </p:spPr>
        <p:txBody>
          <a:bodyPr/>
          <a:lstStyle/>
          <a:p>
            <a:r>
              <a:rPr lang="en-US" dirty="0" smtClean="0"/>
              <a:t>Main Features of </a:t>
            </a:r>
            <a:r>
              <a:rPr lang="en-US" dirty="0" err="1" smtClean="0"/>
              <a:t>SoLid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1" y="1056940"/>
            <a:ext cx="6962274" cy="5324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38" y="159801"/>
            <a:ext cx="4551947" cy="3559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358" y="3879019"/>
            <a:ext cx="4314706" cy="29362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59463" y="3627945"/>
            <a:ext cx="373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Expectations from detailed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1284</Words>
  <Application>Microsoft Office PowerPoint</Application>
  <PresentationFormat>Widescreen</PresentationFormat>
  <Paragraphs>313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AdvTTbdb21c9e</vt:lpstr>
      <vt:lpstr>Andale Sans UI</vt:lpstr>
      <vt:lpstr>Arial</vt:lpstr>
      <vt:lpstr>Calibri</vt:lpstr>
      <vt:lpstr>Calibri Light</vt:lpstr>
      <vt:lpstr>Cambria Math</vt:lpstr>
      <vt:lpstr>Helvetica</vt:lpstr>
      <vt:lpstr>Helvetica Neue Light</vt:lpstr>
      <vt:lpstr>Hoefler Text</vt:lpstr>
      <vt:lpstr>StarSymbol</vt:lpstr>
      <vt:lpstr>Symbol</vt:lpstr>
      <vt:lpstr>Tahoma</vt:lpstr>
      <vt:lpstr>Wingdings 2</vt:lpstr>
      <vt:lpstr>Zapf Dingbats</vt:lpstr>
      <vt:lpstr>Office Theme</vt:lpstr>
      <vt:lpstr>HDOfficeLightV0</vt:lpstr>
      <vt:lpstr>1_HDOfficeLightV0</vt:lpstr>
      <vt:lpstr> Neutrino Physics in  Belgium</vt:lpstr>
      <vt:lpstr>Experimental facts and consequences</vt:lpstr>
      <vt:lpstr>Legacy experiments</vt:lpstr>
      <vt:lpstr>      OPERA</vt:lpstr>
      <vt:lpstr>SoLi∂ at BR2  </vt:lpstr>
      <vt:lpstr>Belgium @ SoLid</vt:lpstr>
      <vt:lpstr>SoLid physics goals</vt:lpstr>
      <vt:lpstr>Belgian Reactor 2 (BR2)@ SCK•CEN: Unique environment</vt:lpstr>
      <vt:lpstr>Main Features of SoLid</vt:lpstr>
      <vt:lpstr>PowerPoint Presentation</vt:lpstr>
      <vt:lpstr>SoLid sensitivity to sterile ’s</vt:lpstr>
      <vt:lpstr>SoLid Timeline</vt:lpstr>
      <vt:lpstr>SM1 Highlights</vt:lpstr>
      <vt:lpstr>PowerPoint Presentation</vt:lpstr>
      <vt:lpstr>Specific contributions</vt:lpstr>
      <vt:lpstr>SOLID SiPm amplifier</vt:lpstr>
      <vt:lpstr>Construction&amp; Assembly &amp; Quality control</vt:lpstr>
      <vt:lpstr>JUNO</vt:lpstr>
      <vt:lpstr>Belgium @ JUNO</vt:lpstr>
      <vt:lpstr>JUNO physics</vt:lpstr>
      <vt:lpstr>JUNO Technology</vt:lpstr>
      <vt:lpstr>PMT &amp; readout</vt:lpstr>
      <vt:lpstr>BEC card</vt:lpstr>
      <vt:lpstr>Time Schedule</vt:lpstr>
      <vt:lpstr>Proposed Research</vt:lpstr>
      <vt:lpstr>Conclusion</vt:lpstr>
    </vt:vector>
  </TitlesOfParts>
  <Company>Universiteit Antwerpen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Belgium in Neutrino Physics </dc:title>
  <dc:creator>Nick van Remortel</dc:creator>
  <cp:lastModifiedBy>Nick van Remortel</cp:lastModifiedBy>
  <cp:revision>74</cp:revision>
  <dcterms:created xsi:type="dcterms:W3CDTF">2017-04-13T10:09:31Z</dcterms:created>
  <dcterms:modified xsi:type="dcterms:W3CDTF">2017-04-21T00:23:21Z</dcterms:modified>
</cp:coreProperties>
</file>