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27" r:id="rId3"/>
    <p:sldId id="329" r:id="rId4"/>
    <p:sldId id="330" r:id="rId5"/>
    <p:sldId id="289" r:id="rId6"/>
    <p:sldId id="293" r:id="rId7"/>
    <p:sldId id="295" r:id="rId8"/>
    <p:sldId id="332" r:id="rId9"/>
    <p:sldId id="334" r:id="rId10"/>
    <p:sldId id="296" r:id="rId11"/>
    <p:sldId id="335" r:id="rId12"/>
    <p:sldId id="336" r:id="rId13"/>
    <p:sldId id="337" r:id="rId14"/>
    <p:sldId id="338" r:id="rId15"/>
    <p:sldId id="288" r:id="rId16"/>
    <p:sldId id="270" r:id="rId17"/>
    <p:sldId id="271" r:id="rId18"/>
    <p:sldId id="300" r:id="rId19"/>
    <p:sldId id="301" r:id="rId20"/>
    <p:sldId id="276" r:id="rId21"/>
    <p:sldId id="316" r:id="rId22"/>
    <p:sldId id="339" r:id="rId23"/>
    <p:sldId id="320" r:id="rId24"/>
    <p:sldId id="317" r:id="rId25"/>
    <p:sldId id="318" r:id="rId26"/>
    <p:sldId id="319" r:id="rId27"/>
    <p:sldId id="302" r:id="rId28"/>
    <p:sldId id="303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3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3"/>
    <p:restoredTop sz="94538"/>
  </p:normalViewPr>
  <p:slideViewPr>
    <p:cSldViewPr snapToGrid="0" snapToObjects="1" showGuides="1">
      <p:cViewPr>
        <p:scale>
          <a:sx n="95" d="100"/>
          <a:sy n="95" d="100"/>
        </p:scale>
        <p:origin x="-304" y="-80"/>
      </p:cViewPr>
      <p:guideLst>
        <p:guide orient="horz" pos="2160"/>
        <p:guide pos="23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A97A3-3705-6543-A16E-1D1A786EDC6A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D48EF-6271-D540-B001-5DEF7E69DB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58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D48EF-6271-D540-B001-5DEF7E69DBE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0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D48EF-6271-D540-B001-5DEF7E69DBE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76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D48EF-6271-D540-B001-5DEF7E69DBE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46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F463D-92DC-E544-82D8-EE2A778E095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79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F463D-92DC-E544-82D8-EE2A778E095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61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F463D-92DC-E544-82D8-EE2A778E095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2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0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54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42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39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06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19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63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28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34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69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25C59-033A-3949-9603-514D7B1F5532}" type="datetimeFigureOut">
              <a:rPr lang="en-US" smtClean="0"/>
              <a:t>20/04/17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A85D-A540-2E48-ABEA-230AEDA647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72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tiff"/><Relationship Id="rId7" Type="http://schemas.openxmlformats.org/officeDocument/2006/relationships/image" Target="../media/image200.pn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0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61615"/>
          </a:xfrm>
          <a:prstGeom prst="rect">
            <a:avLst/>
          </a:prstGeom>
        </p:spPr>
      </p:pic>
      <p:pic>
        <p:nvPicPr>
          <p:cNvPr id="4" name="Picture 3" descr="NA62 Logo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" y="66853"/>
            <a:ext cx="3180718" cy="117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0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46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7" y="1565433"/>
            <a:ext cx="5021902" cy="441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186" y="2448020"/>
            <a:ext cx="3537614" cy="204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260" y="4498754"/>
            <a:ext cx="3533540" cy="2039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186" y="398852"/>
            <a:ext cx="3697412" cy="20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2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50"/>
          <a:stretch/>
        </p:blipFill>
        <p:spPr>
          <a:xfrm>
            <a:off x="0" y="-203199"/>
            <a:ext cx="9144000" cy="137309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/>
        </p:blipFill>
        <p:spPr>
          <a:xfrm>
            <a:off x="829178" y="3209279"/>
            <a:ext cx="7400426" cy="36322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69594"/>
          <a:stretch/>
        </p:blipFill>
        <p:spPr>
          <a:xfrm>
            <a:off x="0" y="1196788"/>
            <a:ext cx="9144000" cy="564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5" b="61893"/>
          <a:stretch/>
        </p:blipFill>
        <p:spPr>
          <a:xfrm>
            <a:off x="0" y="1775011"/>
            <a:ext cx="9144000" cy="484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5" b="55026"/>
          <a:stretch/>
        </p:blipFill>
        <p:spPr>
          <a:xfrm>
            <a:off x="0" y="2272553"/>
            <a:ext cx="9144000" cy="430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5" b="47188"/>
          <a:stretch/>
        </p:blipFill>
        <p:spPr>
          <a:xfrm>
            <a:off x="0" y="2702859"/>
            <a:ext cx="9144000" cy="5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65"/>
          <a:stretch/>
        </p:blipFill>
        <p:spPr>
          <a:xfrm>
            <a:off x="-1231901" y="-406400"/>
            <a:ext cx="12023336" cy="1710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3" b="67995"/>
          <a:stretch/>
        </p:blipFill>
        <p:spPr>
          <a:xfrm>
            <a:off x="-1231901" y="1398494"/>
            <a:ext cx="12023336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7" b="56283"/>
          <a:stretch/>
        </p:blipFill>
        <p:spPr>
          <a:xfrm>
            <a:off x="-1231901" y="2299447"/>
            <a:ext cx="12023336" cy="1008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6" b="41563"/>
          <a:stretch/>
        </p:blipFill>
        <p:spPr>
          <a:xfrm>
            <a:off x="-1231901" y="3402106"/>
            <a:ext cx="12023336" cy="1156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4" b="18931"/>
          <a:stretch/>
        </p:blipFill>
        <p:spPr>
          <a:xfrm>
            <a:off x="-1231901" y="4733364"/>
            <a:ext cx="12023336" cy="17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4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06"/>
          <a:stretch/>
        </p:blipFill>
        <p:spPr>
          <a:xfrm>
            <a:off x="-571501" y="-241300"/>
            <a:ext cx="10244097" cy="1222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74561"/>
          <a:stretch/>
        </p:blipFill>
        <p:spPr>
          <a:xfrm>
            <a:off x="-571501" y="1210234"/>
            <a:ext cx="10244097" cy="38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3" b="69175"/>
          <a:stretch/>
        </p:blipFill>
        <p:spPr>
          <a:xfrm>
            <a:off x="-571501" y="1586752"/>
            <a:ext cx="10244097" cy="403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7" b="26078"/>
          <a:stretch/>
        </p:blipFill>
        <p:spPr>
          <a:xfrm>
            <a:off x="-571501" y="3697941"/>
            <a:ext cx="10244097" cy="141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2" b="47069"/>
          <a:stretch/>
        </p:blipFill>
        <p:spPr>
          <a:xfrm>
            <a:off x="-571501" y="2097740"/>
            <a:ext cx="10244097" cy="149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9" b="4531"/>
          <a:stretch/>
        </p:blipFill>
        <p:spPr>
          <a:xfrm>
            <a:off x="-571501" y="5244352"/>
            <a:ext cx="10244097" cy="14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44"/>
          <a:stretch/>
        </p:blipFill>
        <p:spPr>
          <a:xfrm>
            <a:off x="-723900" y="-292100"/>
            <a:ext cx="10657456" cy="143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66481"/>
          <a:stretch/>
        </p:blipFill>
        <p:spPr>
          <a:xfrm>
            <a:off x="-723900" y="1210234"/>
            <a:ext cx="10657456" cy="102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0" b="54340"/>
          <a:stretch/>
        </p:blipFill>
        <p:spPr>
          <a:xfrm>
            <a:off x="-723900" y="2312894"/>
            <a:ext cx="10657456" cy="83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3" b="34163"/>
          <a:stretch/>
        </p:blipFill>
        <p:spPr>
          <a:xfrm>
            <a:off x="-723900" y="3213846"/>
            <a:ext cx="10657456" cy="1452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4" b="11309"/>
          <a:stretch/>
        </p:blipFill>
        <p:spPr>
          <a:xfrm>
            <a:off x="-723900" y="4693024"/>
            <a:ext cx="10657456" cy="16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238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Backup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87752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83400"/>
            <a:ext cx="393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K+-&gt;</a:t>
            </a:r>
            <a:r>
              <a:rPr lang="en-US" dirty="0" err="1" smtClean="0"/>
              <a:t>pi+nunubar</a:t>
            </a:r>
            <a:r>
              <a:rPr lang="en-US" dirty="0" smtClean="0"/>
              <a:t> calculation</a:t>
            </a:r>
            <a:endParaRPr lang="en-US" dirty="0"/>
          </a:p>
        </p:txBody>
      </p:sp>
      <p:pic>
        <p:nvPicPr>
          <p:cNvPr id="3" name="Picture 2" descr="lazzeroni_PIC2015(1)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zzeroni_PIC2015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401" y="-457201"/>
            <a:ext cx="11277601" cy="79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7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pinunu_br_fr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106" y="-1253327"/>
            <a:ext cx="7572666" cy="97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044"/>
          <a:stretch/>
        </p:blipFill>
        <p:spPr>
          <a:xfrm>
            <a:off x="0" y="177801"/>
            <a:ext cx="9144000" cy="837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71619"/>
          <a:stretch/>
        </p:blipFill>
        <p:spPr>
          <a:xfrm>
            <a:off x="0" y="1097281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4" b="54920"/>
          <a:stretch/>
        </p:blipFill>
        <p:spPr>
          <a:xfrm>
            <a:off x="0" y="2029969"/>
            <a:ext cx="9144000" cy="106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8" r="1500" b="39354"/>
          <a:stretch/>
        </p:blipFill>
        <p:spPr>
          <a:xfrm>
            <a:off x="0" y="3081527"/>
            <a:ext cx="9006840" cy="1014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7" b="20675"/>
          <a:stretch/>
        </p:blipFill>
        <p:spPr>
          <a:xfrm>
            <a:off x="0" y="4105657"/>
            <a:ext cx="9144000" cy="119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3"/>
          <a:stretch/>
        </p:blipFill>
        <p:spPr>
          <a:xfrm>
            <a:off x="0" y="5349240"/>
            <a:ext cx="9144000" cy="12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700" y="690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75 </a:t>
            </a:r>
            <a:r>
              <a:rPr lang="en-US" dirty="0" err="1" smtClean="0"/>
              <a:t>GeV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2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Expected performances and Sensitivity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36" y="1820539"/>
            <a:ext cx="3973328" cy="33313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9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2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4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896100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NA62 potential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761" y="70161"/>
            <a:ext cx="9521161" cy="67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524000"/>
            <a:ext cx="5143500" cy="1836965"/>
          </a:xfrm>
          <a:prstGeom prst="rect">
            <a:avLst/>
          </a:prstGeom>
        </p:spPr>
      </p:pic>
      <p:pic>
        <p:nvPicPr>
          <p:cNvPr id="4" name="Picture 3" descr="gtk_modul_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32" y="2667000"/>
            <a:ext cx="4825268" cy="4190999"/>
          </a:xfrm>
          <a:prstGeom prst="rect">
            <a:avLst/>
          </a:prstGeom>
        </p:spPr>
      </p:pic>
      <p:pic>
        <p:nvPicPr>
          <p:cNvPr id="3" name="Picture 2" descr="mc_cooling_schemat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16" y="177800"/>
            <a:ext cx="3242784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625" y="-45437"/>
            <a:ext cx="8509000" cy="1143000"/>
          </a:xfrm>
        </p:spPr>
        <p:txBody>
          <a:bodyPr/>
          <a:lstStyle/>
          <a:p>
            <a:r>
              <a:rPr lang="en-US" dirty="0" smtClean="0"/>
              <a:t>µ-channel cooling (1)</a:t>
            </a:r>
            <a:endParaRPr lang="en-US" dirty="0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673614" y="5534870"/>
            <a:ext cx="3733512" cy="79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en-US" sz="1600" kern="1200" dirty="0" smtClean="0">
              <a:solidFill>
                <a:srgbClr val="767676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1410" y="1799698"/>
            <a:ext cx="7227484" cy="4224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911410" y="2220036"/>
            <a:ext cx="7227484" cy="1221053"/>
            <a:chOff x="959400" y="3563190"/>
            <a:chExt cx="7227484" cy="1246165"/>
          </a:xfrm>
        </p:grpSpPr>
        <p:sp>
          <p:nvSpPr>
            <p:cNvPr id="47" name="Rectangle 46"/>
            <p:cNvSpPr/>
            <p:nvPr/>
          </p:nvSpPr>
          <p:spPr>
            <a:xfrm>
              <a:off x="959400" y="3563190"/>
              <a:ext cx="7227484" cy="116032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apezoid 47"/>
            <p:cNvSpPr/>
            <p:nvPr/>
          </p:nvSpPr>
          <p:spPr>
            <a:xfrm>
              <a:off x="2985172" y="4065691"/>
              <a:ext cx="3175941" cy="743664"/>
            </a:xfrm>
            <a:prstGeom prst="trapezoid">
              <a:avLst>
                <a:gd name="adj" fmla="val 23745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93407" y="2213058"/>
            <a:ext cx="6663490" cy="1287657"/>
            <a:chOff x="1241397" y="3563190"/>
            <a:chExt cx="6663490" cy="1287657"/>
          </a:xfrm>
        </p:grpSpPr>
        <p:sp>
          <p:nvSpPr>
            <p:cNvPr id="50" name="Rectangle 49"/>
            <p:cNvSpPr/>
            <p:nvPr/>
          </p:nvSpPr>
          <p:spPr>
            <a:xfrm>
              <a:off x="2054814" y="3563190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639458" y="3563190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24102" y="3563190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08746" y="3563190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93390" y="3572527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78034" y="3572527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562678" y="3572527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41397" y="3572526"/>
              <a:ext cx="588277" cy="790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147322" y="3572527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31966" y="3572527"/>
              <a:ext cx="359504" cy="321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16610" y="3565256"/>
              <a:ext cx="588277" cy="797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241398" y="4211687"/>
              <a:ext cx="318008" cy="63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86879" y="4170195"/>
              <a:ext cx="318008" cy="63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rapezoid 62"/>
          <p:cNvSpPr/>
          <p:nvPr/>
        </p:nvSpPr>
        <p:spPr>
          <a:xfrm flipV="1">
            <a:off x="1933808" y="1616647"/>
            <a:ext cx="5182688" cy="354051"/>
          </a:xfrm>
          <a:prstGeom prst="trapezoid">
            <a:avLst>
              <a:gd name="adj" fmla="val 5146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3104326" y="3192122"/>
            <a:ext cx="284165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780075" y="2820063"/>
            <a:ext cx="150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Sensitive Area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3121979" y="2711193"/>
            <a:ext cx="0" cy="6069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933327" y="2715559"/>
            <a:ext cx="0" cy="60261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130766" y="1957507"/>
            <a:ext cx="47977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873866" y="1497648"/>
            <a:ext cx="2220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30 </a:t>
            </a:r>
            <a:r>
              <a:rPr lang="en-GB" sz="1400" b="1" dirty="0" smtClean="0">
                <a:latin typeface="Symbol" pitchFamily="18" charset="2"/>
              </a:rPr>
              <a:t>m</a:t>
            </a:r>
            <a:r>
              <a:rPr lang="en-GB" sz="1400" b="1" dirty="0" smtClean="0"/>
              <a:t>m epoxy = 0.0008 % X</a:t>
            </a:r>
            <a:r>
              <a:rPr lang="en-GB" sz="1400" b="1" baseline="-25000" dirty="0" smtClean="0"/>
              <a:t>0</a:t>
            </a:r>
            <a:endParaRPr lang="en-GB" sz="1400" b="1" baseline="-25000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6330241" y="1770535"/>
            <a:ext cx="488274" cy="186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063467" y="1522371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70 </a:t>
            </a:r>
            <a:r>
              <a:rPr lang="en-GB" sz="1400" b="1" dirty="0" smtClean="0">
                <a:latin typeface="Symbol" pitchFamily="18" charset="2"/>
              </a:rPr>
              <a:t>m</a:t>
            </a:r>
            <a:r>
              <a:rPr lang="en-GB" sz="1400" b="1" dirty="0" smtClean="0"/>
              <a:t>m C6F14 = 0.0037 % X</a:t>
            </a:r>
            <a:r>
              <a:rPr lang="en-GB" sz="1400" b="1" baseline="-25000" dirty="0" smtClean="0"/>
              <a:t>0</a:t>
            </a:r>
            <a:endParaRPr lang="en-GB" sz="1400" b="1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238721" y="1799698"/>
            <a:ext cx="145111" cy="586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461228" y="985708"/>
            <a:ext cx="2613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30 + 30 </a:t>
            </a:r>
            <a:r>
              <a:rPr lang="en-GB" sz="1400" b="1" dirty="0" smtClean="0">
                <a:latin typeface="Symbol" pitchFamily="18" charset="2"/>
              </a:rPr>
              <a:t>m</a:t>
            </a:r>
            <a:r>
              <a:rPr lang="en-GB" sz="1400" b="1" dirty="0" smtClean="0"/>
              <a:t>m Silicon = 0.0064 % X</a:t>
            </a:r>
            <a:r>
              <a:rPr lang="en-GB" sz="1400" b="1" baseline="-25000" dirty="0" smtClean="0"/>
              <a:t>0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(above and below channels)</a:t>
            </a:r>
            <a:endParaRPr lang="en-GB" sz="1400" b="1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345400" y="1522371"/>
            <a:ext cx="254061" cy="581567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27379" y="974428"/>
            <a:ext cx="2966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30 + 30 + 70 </a:t>
            </a:r>
            <a:r>
              <a:rPr lang="en-GB" sz="1400" b="1" dirty="0" smtClean="0">
                <a:latin typeface="Symbol" pitchFamily="18" charset="2"/>
              </a:rPr>
              <a:t>m</a:t>
            </a:r>
            <a:r>
              <a:rPr lang="en-GB" sz="1400" b="1" dirty="0" smtClean="0"/>
              <a:t>m Silicon = 0.0139 % X</a:t>
            </a:r>
            <a:r>
              <a:rPr lang="en-GB" sz="1400" b="1" baseline="-25000" dirty="0" smtClean="0"/>
              <a:t>0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(between channels)</a:t>
            </a:r>
            <a:endParaRPr lang="en-GB" sz="1400" b="1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5427121" y="1508928"/>
            <a:ext cx="386539" cy="81134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15217" y="3356975"/>
            <a:ext cx="5644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Total material budget in the acceptance area = 0.013 X</a:t>
            </a:r>
            <a:r>
              <a:rPr lang="en-GB" b="1" baseline="-25000" dirty="0" smtClean="0"/>
              <a:t>0</a:t>
            </a:r>
            <a:r>
              <a:rPr lang="en-GB" b="1" dirty="0" smtClean="0"/>
              <a:t>%</a:t>
            </a:r>
          </a:p>
          <a:p>
            <a:pPr algn="ctr"/>
            <a:r>
              <a:rPr lang="en-GB" b="1" dirty="0" smtClean="0"/>
              <a:t>(min 0.011% - Max 0.015%)</a:t>
            </a:r>
            <a:endParaRPr lang="en-GB" b="1" dirty="0"/>
          </a:p>
        </p:txBody>
      </p:sp>
      <p:pic>
        <p:nvPicPr>
          <p:cNvPr id="78" name="Picture 77" descr="baseline_p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91400"/>
            <a:ext cx="3493586" cy="2741655"/>
          </a:xfrm>
          <a:prstGeom prst="rect">
            <a:avLst/>
          </a:prstGeom>
        </p:spPr>
      </p:pic>
      <p:pic>
        <p:nvPicPr>
          <p:cNvPr id="79" name="Picture 78" descr="baseline_pi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47" y="3972930"/>
            <a:ext cx="3511298" cy="276012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232528" y="5376583"/>
            <a:ext cx="2568734" cy="1477328"/>
          </a:xfrm>
          <a:prstGeom prst="rect">
            <a:avLst/>
          </a:prstGeom>
          <a:solidFill>
            <a:schemeClr val="bg1">
              <a:alpha val="51000"/>
            </a:schemeClr>
          </a:solidFill>
          <a:ln w="19050" cap="flat" cmpd="sng">
            <a:solidFill>
              <a:schemeClr val="tx1"/>
            </a:solidFill>
            <a:rou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Channels 200 x 70 </a:t>
            </a:r>
            <a:r>
              <a:rPr lang="en-GB" b="1" dirty="0" smtClean="0">
                <a:latin typeface="Symbol" pitchFamily="18" charset="2"/>
              </a:rPr>
              <a:t>m</a:t>
            </a:r>
            <a:r>
              <a:rPr lang="en-GB" b="1" dirty="0" smtClean="0"/>
              <a:t>m</a:t>
            </a:r>
          </a:p>
          <a:p>
            <a:r>
              <a:rPr lang="en-GB" b="1" dirty="0" smtClean="0"/>
              <a:t>Wall thickness 200 </a:t>
            </a:r>
            <a:r>
              <a:rPr lang="en-GB" b="1" dirty="0" smtClean="0">
                <a:latin typeface="Symbol" pitchFamily="18" charset="2"/>
              </a:rPr>
              <a:t>m</a:t>
            </a:r>
            <a:r>
              <a:rPr lang="en-GB" b="1" dirty="0" smtClean="0"/>
              <a:t>m</a:t>
            </a:r>
          </a:p>
          <a:p>
            <a:r>
              <a:rPr lang="en-GB" b="1" dirty="0" smtClean="0"/>
              <a:t>Dual inlet and outlet</a:t>
            </a:r>
          </a:p>
          <a:p>
            <a:r>
              <a:rPr lang="en-GB" b="1" dirty="0" smtClean="0"/>
              <a:t>Manifolds 280 </a:t>
            </a:r>
            <a:r>
              <a:rPr lang="en-GB" b="1" dirty="0" smtClean="0">
                <a:latin typeface="Symbol" pitchFamily="18" charset="2"/>
              </a:rPr>
              <a:t>m</a:t>
            </a:r>
            <a:r>
              <a:rPr lang="en-GB" b="1" dirty="0" smtClean="0"/>
              <a:t>m deep, rectangular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53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µ-channel cooling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13" name="Picture 12" descr="baseline_channels_w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5" y="1291952"/>
            <a:ext cx="8166591" cy="46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3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-745940" y="-57150"/>
                <a:ext cx="85090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 xmlns="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is-I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𝝅𝝂</m:t>
                    </m:r>
                    <m:bar>
                      <m:barPr>
                        <m:pos m:val="top"/>
                        <m:ctrlPr>
                          <a:rPr lang="is-I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barPr>
                      <m:e>
                        <m:r>
                          <a:rPr lang="is-I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</m:e>
                    </m:ba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Measurement</a:t>
                </a:r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745940" y="-57150"/>
                <a:ext cx="8509000" cy="1143000"/>
              </a:xfrm>
              <a:blipFill rotWithShape="0"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821364"/>
            <a:ext cx="4038600" cy="2738820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6" y="1803613"/>
            <a:ext cx="3994105" cy="2708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078" y="1507346"/>
            <a:ext cx="4138664" cy="410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6726" y="1106440"/>
                <a:ext cx="3363421" cy="939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Background: K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 decays modes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	      beam activity</a:t>
                </a:r>
              </a:p>
              <a:p>
                <a:r>
                  <a:rPr lang="en-US" dirty="0" smtClean="0"/>
                  <a:t>Kinematics: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𝑚𝑖𝑠𝑠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26" y="1106440"/>
                <a:ext cx="3363421" cy="939424"/>
              </a:xfrm>
              <a:prstGeom prst="rect">
                <a:avLst/>
              </a:prstGeom>
              <a:blipFill rotWithShape="0">
                <a:blip r:embed="rId7"/>
                <a:stretch>
                  <a:fillRect l="-1449" t="-3896" b="-474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26726" y="4284393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  <a:latin typeface="Palatino Linotype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Palatino Linotype" charset="0"/>
              </a:rPr>
              <a:t>Experimental principles</a:t>
            </a:r>
            <a:r>
              <a:rPr lang="en-GB" sz="2400" dirty="0">
                <a:solidFill>
                  <a:schemeClr val="accent1"/>
                </a:solidFill>
                <a:latin typeface="Palatino Linotype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Precise </a:t>
            </a:r>
            <a:r>
              <a:rPr lang="en-GB" dirty="0">
                <a:solidFill>
                  <a:srgbClr val="FF0000"/>
                </a:solidFill>
                <a:latin typeface="Palatino Linotype" charset="0"/>
              </a:rPr>
              <a:t>kinematic </a:t>
            </a: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reconstruction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PID</a:t>
            </a:r>
            <a:r>
              <a:rPr lang="en-GB" dirty="0">
                <a:solidFill>
                  <a:srgbClr val="FF0000"/>
                </a:solidFill>
                <a:latin typeface="Palatino Linotype" charset="0"/>
              </a:rPr>
              <a:t>: K upstream, </a:t>
            </a:r>
            <a:r>
              <a:rPr lang="en-GB" dirty="0" smtClean="0">
                <a:solidFill>
                  <a:srgbClr val="FF0000"/>
                </a:solidFill>
                <a:latin typeface="Cambria Math" charset="0"/>
              </a:rPr>
              <a:t>𝑒/𝜇/𝜋 </a:t>
            </a: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downstream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Hermetic </a:t>
            </a:r>
            <a:r>
              <a:rPr lang="en-GB" dirty="0" smtClean="0">
                <a:solidFill>
                  <a:srgbClr val="FF0000"/>
                </a:solidFill>
                <a:latin typeface="Cambria Math" charset="0"/>
              </a:rPr>
              <a:t>𝛾 </a:t>
            </a: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  <a:latin typeface="Palatino Linotype" charset="0"/>
              </a:rPr>
              <a:t>Sub-ns </a:t>
            </a:r>
            <a:r>
              <a:rPr lang="en-GB" dirty="0">
                <a:solidFill>
                  <a:srgbClr val="FF0000"/>
                </a:solidFill>
                <a:latin typeface="Palatino Linotype" charset="0"/>
              </a:rPr>
              <a:t>timing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9856" y="441911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400" dirty="0">
              <a:solidFill>
                <a:srgbClr val="000000"/>
              </a:solidFill>
              <a:latin typeface="Palatino Linotype" charset="0"/>
            </a:endParaRPr>
          </a:p>
          <a:p>
            <a:r>
              <a:rPr lang="en-GB" sz="2000" dirty="0">
                <a:solidFill>
                  <a:schemeClr val="tx2"/>
                </a:solidFill>
                <a:latin typeface="Palatino Linotype" charset="0"/>
              </a:rPr>
              <a:t>Key analysis requirements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Palatino Linotype" charset="0"/>
              </a:rPr>
              <a:t>2 signal regions in </a:t>
            </a:r>
            <a:r>
              <a:rPr lang="en-US" dirty="0">
                <a:solidFill>
                  <a:srgbClr val="FF0000"/>
                </a:solidFill>
                <a:latin typeface="Cambria Math" charset="0"/>
              </a:rPr>
              <a:t>𝑚</a:t>
            </a:r>
            <a:r>
              <a:rPr lang="en-US" sz="1200" dirty="0">
                <a:solidFill>
                  <a:srgbClr val="FF0000"/>
                </a:solidFill>
                <a:latin typeface="Cambria Math" charset="0"/>
              </a:rPr>
              <a:t>𝑚𝑖𝑠𝑠2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 Math" charset="0"/>
              </a:rPr>
              <a:t>15&lt;𝑃</a:t>
            </a:r>
            <a:r>
              <a:rPr lang="en-US" sz="1200" dirty="0">
                <a:solidFill>
                  <a:srgbClr val="FF0000"/>
                </a:solidFill>
                <a:latin typeface="Cambria Math" charset="0"/>
              </a:rPr>
              <a:t>𝜋</a:t>
            </a:r>
            <a:r>
              <a:rPr lang="en-US" dirty="0">
                <a:solidFill>
                  <a:srgbClr val="FF0000"/>
                </a:solidFill>
                <a:latin typeface="Cambria Math" charset="0"/>
              </a:rPr>
              <a:t>&lt;35GeV/c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Palatino Linotype" charset="0"/>
              </a:rPr>
              <a:t>Vertex in 65 </a:t>
            </a:r>
            <a:r>
              <a:rPr lang="en-US" dirty="0">
                <a:solidFill>
                  <a:srgbClr val="FF0000"/>
                </a:solidFill>
                <a:latin typeface="Palatino Linotype" charset="0"/>
              </a:rPr>
              <a:t>m long decay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9400" y="190500"/>
            <a:ext cx="1054100" cy="109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NA62 detector performance</a:t>
            </a:r>
            <a:endParaRPr lang="fr-F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45362" y="1058662"/>
            <a:ext cx="4224291" cy="2376995"/>
          </a:xfrm>
        </p:spPr>
        <p:txBody>
          <a:bodyPr/>
          <a:lstStyle/>
          <a:p>
            <a:r>
              <a:rPr lang="en-US" dirty="0" smtClean="0"/>
              <a:t>Kaon ID</a:t>
            </a:r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61" y="1444193"/>
            <a:ext cx="2255022" cy="218394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41672"/>
            <a:ext cx="2262327" cy="2191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41" y="3812523"/>
            <a:ext cx="4435198" cy="3004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3912289"/>
            <a:ext cx="2998959" cy="2904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02" y="1440410"/>
            <a:ext cx="2772330" cy="2684951"/>
          </a:xfrm>
          <a:prstGeom prst="rect">
            <a:avLst/>
          </a:prstGeom>
        </p:spPr>
      </p:pic>
      <p:sp>
        <p:nvSpPr>
          <p:cNvPr id="14" name="Content Placeholder 6"/>
          <p:cNvSpPr>
            <a:spLocks noGrp="1"/>
          </p:cNvSpPr>
          <p:nvPr>
            <p:ph sz="half" idx="1"/>
          </p:nvPr>
        </p:nvSpPr>
        <p:spPr>
          <a:xfrm>
            <a:off x="5602764" y="1056540"/>
            <a:ext cx="4224291" cy="2376995"/>
          </a:xfrm>
        </p:spPr>
        <p:txBody>
          <a:bodyPr/>
          <a:lstStyle/>
          <a:p>
            <a:r>
              <a:rPr lang="en-US" dirty="0" err="1" smtClean="0"/>
              <a:t>Downstrean</a:t>
            </a:r>
            <a:r>
              <a:rPr lang="en-US" dirty="0" smtClean="0"/>
              <a:t> PID</a:t>
            </a:r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half" idx="1"/>
          </p:nvPr>
        </p:nvSpPr>
        <p:spPr>
          <a:xfrm>
            <a:off x="460465" y="3664356"/>
            <a:ext cx="4224291" cy="2376995"/>
          </a:xfrm>
        </p:spPr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8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build="p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lvl="0"/>
                <a:r>
                  <a:rPr lang="en-US" u="sng" dirty="0" smtClean="0"/>
                  <a:t>Philippe </a:t>
                </a:r>
                <a:r>
                  <a:rPr lang="en-US" u="sng" dirty="0" err="1" smtClean="0"/>
                  <a:t>Mertens</a:t>
                </a:r>
                <a:r>
                  <a:rPr lang="en-US" u="sng" dirty="0"/>
                  <a:t/>
                </a:r>
                <a:br>
                  <a:rPr lang="en-US" u="sng" dirty="0"/>
                </a:br>
                <a:r>
                  <a:rPr lang="en-US" sz="2800" dirty="0" smtClean="0"/>
                  <a:t>The standard </a:t>
                </a:r>
                <a:r>
                  <a:rPr lang="en-US" sz="2800" dirty="0"/>
                  <a:t>m</a:t>
                </a:r>
                <a:r>
                  <a:rPr lang="en-US" sz="2800" dirty="0" smtClean="0"/>
                  <a:t>odel and beyond in the light of </a:t>
                </a:r>
                <a14:m>
                  <m:oMath xmlns:m="http://schemas.openxmlformats.org/officeDocument/2006/math" xmlns="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′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/>
                </a:r>
                <a:br>
                  <a:rPr lang="en-US" sz="2800" dirty="0"/>
                </a:br>
                <a:r>
                  <a:rPr lang="en-US" sz="2800" dirty="0" smtClean="0"/>
                  <a:t>5 May 2014</a:t>
                </a:r>
                <a:endParaRPr lang="en-US" sz="2800" dirty="0"/>
              </a:p>
              <a:p>
                <a:pPr lvl="0"/>
                <a:endParaRPr lang="en-US" u="sng" dirty="0"/>
              </a:p>
              <a:p>
                <a:pPr lvl="0"/>
                <a:r>
                  <a:rPr lang="en-US" u="sng" dirty="0" smtClean="0"/>
                  <a:t>Georg </a:t>
                </a:r>
                <a:r>
                  <a:rPr lang="en-US" u="sng" dirty="0" err="1" smtClean="0"/>
                  <a:t>Nuessle</a:t>
                </a:r>
                <a:endParaRPr lang="en-US" dirty="0"/>
              </a:p>
              <a:p>
                <a:pPr marL="400050" lvl="1" indent="0">
                  <a:buNone/>
                </a:pPr>
                <a:r>
                  <a:rPr lang="en-US" dirty="0" smtClean="0"/>
                  <a:t>Development </a:t>
                </a:r>
                <a:r>
                  <a:rPr lang="en-US" dirty="0"/>
                  <a:t>of a novel micro channel cooling system for the NA62 GTK detector</a:t>
                </a:r>
              </a:p>
              <a:p>
                <a:pPr marL="400050" lvl="1" indent="0">
                  <a:buNone/>
                </a:pPr>
                <a:r>
                  <a:rPr lang="en-US" dirty="0"/>
                  <a:t>28 October </a:t>
                </a:r>
                <a:r>
                  <a:rPr lang="en-US" dirty="0" smtClean="0"/>
                  <a:t>2015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r>
                  <a:rPr lang="en-US" u="sng" dirty="0"/>
                  <a:t>Bob </a:t>
                </a:r>
                <a:r>
                  <a:rPr lang="en-US" u="sng" dirty="0" err="1"/>
                  <a:t>Velghe</a:t>
                </a:r>
                <a:r>
                  <a:rPr lang="en-US" u="sng" dirty="0"/>
                  <a:t> </a:t>
                </a:r>
                <a:endParaRPr lang="en-US" dirty="0"/>
              </a:p>
              <a:p>
                <a:pPr marL="400050" lvl="1" indent="0">
                  <a:buNone/>
                </a:pPr>
                <a:r>
                  <a:rPr lang="en-US" dirty="0" smtClean="0"/>
                  <a:t>Development </a:t>
                </a:r>
                <a:r>
                  <a:rPr lang="en-US" dirty="0"/>
                  <a:t>and Commissioning of the Silicon Pixel </a:t>
                </a:r>
                <a:r>
                  <a:rPr lang="en-US" dirty="0" err="1"/>
                  <a:t>GigaTracker</a:t>
                </a:r>
                <a:r>
                  <a:rPr lang="en-US" dirty="0"/>
                  <a:t> for the NA62 Experiment at CERN</a:t>
                </a:r>
              </a:p>
              <a:p>
                <a:pPr marL="400050" lvl="1" indent="0">
                  <a:buNone/>
                </a:pPr>
                <a:r>
                  <a:rPr lang="en-US" dirty="0"/>
                  <a:t>9 May 2016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03" t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PhD </a:t>
            </a:r>
            <a:r>
              <a:rPr lang="fr-FR" err="1" smtClean="0"/>
              <a:t>thesis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6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6"/>
          <a:stretch/>
        </p:blipFill>
        <p:spPr>
          <a:xfrm>
            <a:off x="-952501" y="-101599"/>
            <a:ext cx="10490201" cy="368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4" b="34640"/>
          <a:stretch/>
        </p:blipFill>
        <p:spPr>
          <a:xfrm>
            <a:off x="-952501" y="3581401"/>
            <a:ext cx="10490201" cy="116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1" b="11511"/>
          <a:stretch/>
        </p:blipFill>
        <p:spPr>
          <a:xfrm>
            <a:off x="-952501" y="4800601"/>
            <a:ext cx="1049020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fr-FR" dirty="0" smtClean="0"/>
                  <a:t>Elvira </a:t>
                </a:r>
                <a:r>
                  <a:rPr lang="fr-FR" dirty="0" err="1" smtClean="0"/>
                  <a:t>Cervero</a:t>
                </a:r>
                <a:r>
                  <a:rPr lang="fr-FR" dirty="0" smtClean="0"/>
                  <a:t>: </a:t>
                </a:r>
                <a:br>
                  <a:rPr lang="fr-FR" dirty="0" smtClean="0"/>
                </a:br>
                <a:r>
                  <a:rPr lang="fr-FR" dirty="0" smtClean="0"/>
                  <a:t>Extraction phénoménologique </a:t>
                </a:r>
                <a:r>
                  <a:rPr lang="fr-FR" dirty="0"/>
                  <a:t>de </a:t>
                </a:r>
                <a:r>
                  <a:rPr lang="fr-FR" dirty="0" smtClean="0"/>
                  <a:t>l’</a:t>
                </a:r>
                <a:r>
                  <a:rPr lang="fr-FR" dirty="0" err="1" smtClean="0"/>
                  <a:t>element</a:t>
                </a:r>
                <a:r>
                  <a:rPr lang="fr-FR" dirty="0" smtClean="0"/>
                  <a:t> </a:t>
                </a:r>
                <a:r>
                  <a:rPr lang="fr-FR" dirty="0"/>
                  <a:t>de matrice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fr-FR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bar>
                      <m:barPr>
                        <m:pos m:val="top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bar>
                  </m:oMath>
                </a14:m>
                <a:r>
                  <a:rPr lang="fr-FR" dirty="0" smtClean="0"/>
                  <a:t> </a:t>
                </a:r>
                <a:br>
                  <a:rPr lang="fr-FR" dirty="0" smtClean="0"/>
                </a:br>
                <a:r>
                  <a:rPr lang="fr-FR" dirty="0" smtClean="0"/>
                  <a:t>(Juin 2010)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Bob </a:t>
                </a:r>
                <a:r>
                  <a:rPr lang="fr-FR" dirty="0" err="1" smtClean="0"/>
                  <a:t>Velghe</a:t>
                </a:r>
                <a:r>
                  <a:rPr lang="fr-FR" dirty="0" smtClean="0"/>
                  <a:t>: </a:t>
                </a:r>
                <a:br>
                  <a:rPr lang="fr-FR" dirty="0" smtClean="0"/>
                </a:br>
                <a:r>
                  <a:rPr lang="fr-FR" dirty="0" smtClean="0"/>
                  <a:t>Analyse </a:t>
                </a:r>
                <a:r>
                  <a:rPr lang="fr-FR" dirty="0"/>
                  <a:t>des performances du </a:t>
                </a:r>
                <a:r>
                  <a:rPr lang="fr-FR" dirty="0" smtClean="0"/>
                  <a:t>détecteur </a:t>
                </a:r>
                <a:r>
                  <a:rPr lang="fr-FR" dirty="0"/>
                  <a:t>a pixels </a:t>
                </a:r>
                <a:r>
                  <a:rPr lang="fr-FR" dirty="0" err="1"/>
                  <a:t>Gigatracker</a:t>
                </a:r>
                <a:r>
                  <a:rPr lang="fr-FR" dirty="0"/>
                  <a:t> </a:t>
                </a:r>
                <a:r>
                  <a:rPr lang="fr-FR" dirty="0" smtClean="0"/>
                  <a:t/>
                </a:r>
                <a:br>
                  <a:rPr lang="fr-FR" dirty="0" smtClean="0"/>
                </a:br>
                <a:r>
                  <a:rPr lang="fr-FR" dirty="0" smtClean="0"/>
                  <a:t>(Juin 2011)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Nicolas </a:t>
                </a:r>
                <a:r>
                  <a:rPr lang="fr-FR" dirty="0" err="1" smtClean="0"/>
                  <a:t>Lurkin</a:t>
                </a:r>
                <a:r>
                  <a:rPr lang="fr-FR" dirty="0" smtClean="0"/>
                  <a:t>:</a:t>
                </a:r>
                <a:br>
                  <a:rPr lang="fr-FR" dirty="0" smtClean="0"/>
                </a:br>
                <a:r>
                  <a:rPr lang="fr-FR" dirty="0" smtClean="0"/>
                  <a:t>Etude </a:t>
                </a:r>
                <a:r>
                  <a:rPr lang="fr-FR" dirty="0"/>
                  <a:t>prospective de la </a:t>
                </a:r>
                <a:r>
                  <a:rPr lang="fr-FR" dirty="0" smtClean="0"/>
                  <a:t>désintégration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fr-FR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is-I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is-I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s-I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is-I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p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/>
                  <a:t>dans le </a:t>
                </a:r>
                <a:r>
                  <a:rPr lang="fr-FR" dirty="0" smtClean="0"/>
                  <a:t>détecteur </a:t>
                </a:r>
                <a:r>
                  <a:rPr lang="fr-FR" dirty="0"/>
                  <a:t>NA62 au SPS du CERN </a:t>
                </a:r>
                <a:r>
                  <a:rPr lang="fr-FR" dirty="0" smtClean="0"/>
                  <a:t/>
                </a:r>
                <a:br>
                  <a:rPr lang="fr-FR" dirty="0" smtClean="0"/>
                </a:br>
                <a:r>
                  <a:rPr lang="fr-FR" dirty="0" smtClean="0"/>
                  <a:t>(Juin 2011)</a:t>
                </a:r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/>
                  <a:t>Carlos </a:t>
                </a:r>
                <a:r>
                  <a:rPr lang="fr-FR" dirty="0" err="1" smtClean="0"/>
                  <a:t>Mandeiro</a:t>
                </a:r>
                <a:r>
                  <a:rPr lang="fr-FR" dirty="0" smtClean="0"/>
                  <a:t>:</a:t>
                </a:r>
                <a:br>
                  <a:rPr lang="fr-FR" dirty="0" smtClean="0"/>
                </a:br>
                <a:r>
                  <a:rPr lang="fr-FR" dirty="0"/>
                  <a:t> First </a:t>
                </a:r>
                <a:r>
                  <a:rPr lang="fr-FR" dirty="0" err="1"/>
                  <a:t>results</a:t>
                </a:r>
                <a:r>
                  <a:rPr lang="fr-FR" dirty="0"/>
                  <a:t> of the NA62 GTK detector </a:t>
                </a:r>
                <a:r>
                  <a:rPr lang="fr-FR" dirty="0" smtClean="0"/>
                  <a:t> </a:t>
                </a:r>
                <a:br>
                  <a:rPr lang="fr-FR" dirty="0" smtClean="0"/>
                </a:br>
                <a:r>
                  <a:rPr lang="fr-FR" dirty="0" smtClean="0"/>
                  <a:t>(Juin 2015)</a:t>
                </a:r>
                <a:endParaRPr lang="fr-FR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45" t="-18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Master </a:t>
            </a:r>
            <a:r>
              <a:rPr lang="fr-FR" dirty="0" err="1" smtClean="0"/>
              <a:t>thesis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306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 err="1"/>
              <a:t>Plamen</a:t>
            </a:r>
            <a:r>
              <a:rPr lang="en-US" sz="1800" dirty="0"/>
              <a:t> </a:t>
            </a:r>
            <a:r>
              <a:rPr lang="en-US" sz="1800" dirty="0" err="1"/>
              <a:t>Petrov</a:t>
            </a:r>
            <a:r>
              <a:rPr lang="en-US" sz="1800" dirty="0"/>
              <a:t>. DIS 2014 , Warsaw, Poland, 28 Apr: “Measurement of the kaon decay to pi gamma gamma-2 May 2014”, </a:t>
            </a:r>
            <a:r>
              <a:rPr lang="fr-FR" sz="1800" dirty="0" err="1"/>
              <a:t>Proceedings</a:t>
            </a:r>
            <a:r>
              <a:rPr lang="fr-FR" sz="1800" dirty="0"/>
              <a:t> of Science </a:t>
            </a:r>
            <a:r>
              <a:rPr lang="fr-FR" sz="1800" i="1" dirty="0"/>
              <a:t>DIS2014</a:t>
            </a:r>
            <a:r>
              <a:rPr lang="fr-FR" sz="1800" dirty="0"/>
              <a:t> 166 (2014) </a:t>
            </a:r>
            <a:endParaRPr lang="fr-FR" sz="1800" dirty="0" smtClean="0"/>
          </a:p>
          <a:p>
            <a:endParaRPr lang="fr-FR" sz="1800" dirty="0"/>
          </a:p>
          <a:p>
            <a:r>
              <a:rPr lang="en-US" sz="1800" dirty="0" smtClean="0"/>
              <a:t>Bob </a:t>
            </a:r>
            <a:r>
              <a:rPr lang="en-US" sz="1800" dirty="0" err="1"/>
              <a:t>Velghe</a:t>
            </a:r>
            <a:r>
              <a:rPr lang="en-US" sz="1800" dirty="0"/>
              <a:t> et al. “</a:t>
            </a:r>
            <a:r>
              <a:rPr lang="en-US" sz="1800" dirty="0" err="1"/>
              <a:t>GigaTracker</a:t>
            </a:r>
            <a:r>
              <a:rPr lang="en-US" sz="1800" dirty="0"/>
              <a:t>, the NA62 Beam Tracker”. In: </a:t>
            </a:r>
            <a:r>
              <a:rPr lang="en-US" sz="1800" dirty="0" err="1"/>
              <a:t>PoS</a:t>
            </a:r>
            <a:r>
              <a:rPr lang="en-US" sz="1800" dirty="0"/>
              <a:t> </a:t>
            </a:r>
            <a:r>
              <a:rPr lang="en-US" sz="1800" dirty="0" smtClean="0"/>
              <a:t>Vertex2014 </a:t>
            </a:r>
            <a:r>
              <a:rPr lang="en-US" sz="1800" dirty="0"/>
              <a:t>(2015), p. 018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r>
              <a:rPr lang="en-US" sz="1800" dirty="0" err="1"/>
              <a:t>Plamen</a:t>
            </a:r>
            <a:r>
              <a:rPr lang="en-US" sz="1800" dirty="0"/>
              <a:t> </a:t>
            </a:r>
            <a:r>
              <a:rPr lang="en-US" sz="1800" dirty="0" err="1"/>
              <a:t>Petrov</a:t>
            </a:r>
            <a:r>
              <a:rPr lang="en-US" sz="1800" dirty="0"/>
              <a:t>. 27th Rencontres de Blois , Blois, France, 31 May - 5 Jun 2015: </a:t>
            </a:r>
            <a:br>
              <a:rPr lang="en-US" sz="1800" dirty="0"/>
            </a:br>
            <a:r>
              <a:rPr lang="en-US" sz="1800" dirty="0" smtClean="0"/>
              <a:t>“</a:t>
            </a:r>
            <a:r>
              <a:rPr lang="en-US" sz="1800" dirty="0"/>
              <a:t>Recent results and prospects on kaon physics from CERN”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sz="1800" dirty="0" err="1" smtClean="0"/>
              <a:t>Plamen</a:t>
            </a:r>
            <a:r>
              <a:rPr lang="fr-FR" sz="1800" dirty="0" smtClean="0"/>
              <a:t> Petrov. KAON2016 </a:t>
            </a:r>
            <a:r>
              <a:rPr lang="fr-FR" sz="1800" dirty="0" err="1"/>
              <a:t>Conference</a:t>
            </a:r>
            <a:r>
              <a:rPr lang="fr-FR" sz="1800" dirty="0"/>
              <a:t>, 14-17 Sep 2016, Birmingham, UK</a:t>
            </a:r>
            <a:br>
              <a:rPr lang="fr-FR" sz="1800" dirty="0"/>
            </a:br>
            <a:r>
              <a:rPr lang="fr-FR" sz="1800" dirty="0"/>
              <a:t>"Prospects for </a:t>
            </a:r>
            <a:r>
              <a:rPr lang="fr-FR" sz="1800" dirty="0" err="1"/>
              <a:t>exotics</a:t>
            </a:r>
            <a:r>
              <a:rPr lang="fr-FR" sz="1800" dirty="0"/>
              <a:t> and LFV at </a:t>
            </a:r>
            <a:r>
              <a:rPr lang="fr-FR" sz="1800" dirty="0" smtClean="0"/>
              <a:t>NA62 »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 smtClean="0"/>
              <a:t>Elisa </a:t>
            </a:r>
            <a:r>
              <a:rPr lang="fr-FR" sz="1800" dirty="0" err="1" smtClean="0"/>
              <a:t>Minucci</a:t>
            </a:r>
            <a:r>
              <a:rPr lang="fr-FR" sz="1800" dirty="0" smtClean="0"/>
              <a:t>. </a:t>
            </a:r>
            <a:r>
              <a:rPr lang="fr-FR" sz="1800" dirty="0"/>
              <a:t>14th International </a:t>
            </a:r>
            <a:r>
              <a:rPr lang="fr-FR" sz="1800" dirty="0" err="1"/>
              <a:t>Conference</a:t>
            </a:r>
            <a:r>
              <a:rPr lang="fr-FR" sz="1800" dirty="0"/>
              <a:t> on </a:t>
            </a:r>
            <a:r>
              <a:rPr lang="fr-FR" sz="1800" dirty="0" err="1"/>
              <a:t>Meson-Nucleon</a:t>
            </a:r>
            <a:r>
              <a:rPr lang="fr-FR" sz="1800" dirty="0"/>
              <a:t> </a:t>
            </a:r>
            <a:r>
              <a:rPr lang="fr-FR" sz="1800" dirty="0" err="1"/>
              <a:t>Physics</a:t>
            </a:r>
            <a:r>
              <a:rPr lang="fr-FR" sz="1800" dirty="0"/>
              <a:t> and the Structure of the </a:t>
            </a:r>
            <a:r>
              <a:rPr lang="fr-FR" sz="1800" dirty="0" err="1"/>
              <a:t>Nucleon</a:t>
            </a:r>
            <a:r>
              <a:rPr lang="fr-FR" sz="1800" dirty="0"/>
              <a:t>.(MENU2016</a:t>
            </a:r>
            <a:r>
              <a:rPr lang="fr-FR" sz="1800" dirty="0" smtClean="0"/>
              <a:t>) </a:t>
            </a:r>
            <a:r>
              <a:rPr lang="fr-FR" sz="1800" dirty="0"/>
              <a:t>July 25-30, 2016 in Kyoto, </a:t>
            </a:r>
            <a:r>
              <a:rPr lang="fr-FR" sz="1800" dirty="0" err="1" smtClean="0"/>
              <a:t>Japan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"</a:t>
            </a:r>
            <a:r>
              <a:rPr lang="fr-FR" sz="1800" dirty="0" err="1" smtClean="0"/>
              <a:t>Search</a:t>
            </a:r>
            <a:r>
              <a:rPr lang="fr-FR" sz="1800" dirty="0" smtClean="0"/>
              <a:t> </a:t>
            </a:r>
            <a:r>
              <a:rPr lang="fr-FR" sz="1800" dirty="0"/>
              <a:t>of K^{+} \to pi^{+} nu </a:t>
            </a:r>
            <a:r>
              <a:rPr lang="fr-FR" sz="1800" dirty="0" err="1"/>
              <a:t>nubar</a:t>
            </a:r>
            <a:r>
              <a:rPr lang="fr-FR" sz="1800" dirty="0"/>
              <a:t> at the NA62 </a:t>
            </a:r>
            <a:r>
              <a:rPr lang="fr-FR" sz="1800" dirty="0" err="1"/>
              <a:t>experiment</a:t>
            </a:r>
            <a:r>
              <a:rPr lang="fr-FR" sz="1800" dirty="0"/>
              <a:t> at CERN</a:t>
            </a:r>
            <a:r>
              <a:rPr lang="fr-FR" sz="1800" dirty="0" smtClean="0"/>
              <a:t>".</a:t>
            </a:r>
            <a:br>
              <a:rPr lang="fr-FR" sz="1800" dirty="0" smtClean="0"/>
            </a:b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Conferences</a:t>
            </a:r>
            <a:r>
              <a:rPr lang="fr-FR" dirty="0" smtClean="0"/>
              <a:t> (2014-2016)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196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9165" y="1497953"/>
            <a:ext cx="8509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NA62-13-05 dated </a:t>
            </a:r>
            <a:r>
              <a:rPr lang="en-US" dirty="0"/>
              <a:t>14.02.2013</a:t>
            </a:r>
            <a:br>
              <a:rPr lang="en-US" dirty="0"/>
            </a:br>
            <a:r>
              <a:rPr lang="en-US" b="1" dirty="0"/>
              <a:t>Offline Database Integration: Getting Started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Eduardo Cortina Gil - Sergey </a:t>
            </a:r>
            <a:r>
              <a:rPr lang="en-US" dirty="0" err="1"/>
              <a:t>Podolsky</a:t>
            </a:r>
            <a:r>
              <a:rPr lang="en-US" dirty="0"/>
              <a:t> - Bob </a:t>
            </a:r>
            <a:r>
              <a:rPr lang="en-US" dirty="0" err="1"/>
              <a:t>Velghe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 smtClean="0"/>
              <a:t>NA62-16-05 </a:t>
            </a:r>
            <a:r>
              <a:rPr lang="en-US" dirty="0"/>
              <a:t>dated  07.06.2016</a:t>
            </a:r>
          </a:p>
          <a:p>
            <a:pPr marL="400050" lvl="1" indent="0">
              <a:buNone/>
            </a:pPr>
            <a:r>
              <a:rPr lang="en-US" b="1" dirty="0" smtClean="0"/>
              <a:t>Method </a:t>
            </a:r>
            <a:r>
              <a:rPr lang="en-US" b="1" dirty="0"/>
              <a:t>for vertex fit in NA62</a:t>
            </a:r>
          </a:p>
          <a:p>
            <a:pPr marL="400050" lvl="1" indent="0">
              <a:buNone/>
            </a:pPr>
            <a:r>
              <a:rPr lang="en-US" dirty="0" err="1"/>
              <a:t>E.Minucci</a:t>
            </a:r>
            <a:r>
              <a:rPr lang="en-US" dirty="0"/>
              <a:t> - </a:t>
            </a:r>
            <a:r>
              <a:rPr lang="en-US" dirty="0" err="1"/>
              <a:t>P.Petrov</a:t>
            </a:r>
            <a:endParaRPr lang="en-US" dirty="0"/>
          </a:p>
          <a:p>
            <a:endParaRPr lang="en-US" dirty="0"/>
          </a:p>
          <a:p>
            <a:r>
              <a:rPr lang="en-US" dirty="0"/>
              <a:t>NA62-16-07 dated  21.06.2016</a:t>
            </a:r>
          </a:p>
          <a:p>
            <a:pPr marL="400050" lvl="1" indent="0">
              <a:buNone/>
            </a:pPr>
            <a:r>
              <a:rPr lang="en-US" b="1" dirty="0"/>
              <a:t>Pi0 neutral decays at NA62</a:t>
            </a:r>
          </a:p>
          <a:p>
            <a:pPr marL="400050" lvl="1" indent="0">
              <a:buNone/>
            </a:pPr>
            <a:r>
              <a:rPr lang="en-US" dirty="0" err="1"/>
              <a:t>E.Minucci</a:t>
            </a:r>
            <a:r>
              <a:rPr lang="en-US" dirty="0"/>
              <a:t> - </a:t>
            </a:r>
            <a:r>
              <a:rPr lang="en-US" dirty="0" err="1"/>
              <a:t>T.Spadaro</a:t>
            </a:r>
            <a:endParaRPr lang="en-US" dirty="0"/>
          </a:p>
          <a:p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NA62 </a:t>
            </a:r>
            <a:r>
              <a:rPr lang="fr-FR" dirty="0" err="1" smtClean="0"/>
              <a:t>Internal</a:t>
            </a:r>
            <a:r>
              <a:rPr lang="fr-FR" dirty="0" smtClean="0"/>
              <a:t> notes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64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NA62 Technical Design</a:t>
            </a:r>
            <a:br>
              <a:rPr lang="en-US" sz="2200" dirty="0" smtClean="0"/>
            </a:br>
            <a:r>
              <a:rPr lang="en-US" sz="2200" dirty="0" smtClean="0"/>
              <a:t>http://na62.web.cern.ch/na62/Documents/TD_Full_doc_v10.pdf</a:t>
            </a:r>
            <a:endParaRPr lang="en-US" sz="2200" dirty="0"/>
          </a:p>
          <a:p>
            <a:endParaRPr lang="en-US" dirty="0"/>
          </a:p>
          <a:p>
            <a:r>
              <a:rPr lang="en-US" sz="2200" dirty="0" smtClean="0"/>
              <a:t>Test-beam </a:t>
            </a:r>
            <a:r>
              <a:rPr lang="en-US" sz="2200" dirty="0"/>
              <a:t>results of a silicon pixel detector with Time-over-Threshold read-out having ultra-precise time resolution</a:t>
            </a:r>
            <a:br>
              <a:rPr lang="en-US" sz="2200" dirty="0"/>
            </a:br>
            <a:r>
              <a:rPr lang="en-US" sz="2200" dirty="0"/>
              <a:t>G. </a:t>
            </a:r>
            <a:r>
              <a:rPr lang="en-US" sz="2200" dirty="0" err="1"/>
              <a:t>Aglieri</a:t>
            </a:r>
            <a:r>
              <a:rPr lang="en-US" sz="2200" dirty="0"/>
              <a:t> </a:t>
            </a:r>
            <a:r>
              <a:rPr lang="en-US" sz="2200" dirty="0" err="1"/>
              <a:t>Rinella</a:t>
            </a:r>
            <a:r>
              <a:rPr lang="en-US" sz="2200" dirty="0"/>
              <a:t> (CERN) et al.. 2015.</a:t>
            </a:r>
            <a:br>
              <a:rPr lang="en-US" sz="2200" dirty="0"/>
            </a:br>
            <a:r>
              <a:rPr lang="en-US" sz="2200" dirty="0"/>
              <a:t>Published in JINST 10 (2015) no.12, P12016 </a:t>
            </a:r>
            <a:br>
              <a:rPr lang="en-US" sz="2200" dirty="0"/>
            </a:br>
            <a:r>
              <a:rPr lang="en-US" sz="2200" dirty="0" smtClean="0"/>
              <a:t>DOI</a:t>
            </a:r>
            <a:r>
              <a:rPr lang="en-US" sz="2200" dirty="0"/>
              <a:t>: 10.1088/1748-0221/10/12/P12016 </a:t>
            </a:r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Beam and detector of the NA62 experiment at </a:t>
            </a:r>
            <a:r>
              <a:rPr lang="en-US" sz="2400" dirty="0" smtClean="0"/>
              <a:t>CERN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NA62 </a:t>
            </a:r>
            <a:r>
              <a:rPr lang="en-US" sz="2400" dirty="0" smtClean="0"/>
              <a:t>collaboration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arXiv:1703.08501 </a:t>
            </a:r>
            <a:r>
              <a:rPr lang="en-US" sz="2400" dirty="0"/>
              <a:t>[</a:t>
            </a:r>
            <a:r>
              <a:rPr lang="en-US" sz="2400" dirty="0" err="1" smtClean="0"/>
              <a:t>physics.ins-det</a:t>
            </a:r>
            <a:r>
              <a:rPr lang="en-US" sz="2400" dirty="0" smtClean="0"/>
              <a:t>]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Submitted to JINST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7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7500" y="1159702"/>
            <a:ext cx="8509000" cy="4525963"/>
          </a:xfrm>
        </p:spPr>
        <p:txBody>
          <a:bodyPr>
            <a:normAutofit fontScale="25000" lnSpcReduction="20000"/>
          </a:bodyPr>
          <a:lstStyle/>
          <a:p>
            <a:r>
              <a:rPr lang="fr-FR" sz="4800" dirty="0"/>
              <a:t> </a:t>
            </a:r>
            <a:r>
              <a:rPr lang="en-US" sz="5600" dirty="0"/>
              <a:t>J.-M. GERARD </a:t>
            </a:r>
            <a:br>
              <a:rPr lang="en-US" sz="5600" dirty="0"/>
            </a:br>
            <a:r>
              <a:rPr lang="en-US" sz="5600" dirty="0"/>
              <a:t>An upper bound on the Kaon B-parameter and Re(K ) </a:t>
            </a:r>
            <a:br>
              <a:rPr lang="en-US" sz="5600" dirty="0"/>
            </a:br>
            <a:r>
              <a:rPr lang="en-US" sz="5600" dirty="0"/>
              <a:t>JHEP 02 (2011) 075.</a:t>
            </a:r>
          </a:p>
          <a:p>
            <a:r>
              <a:rPr lang="en-US" sz="5600" dirty="0"/>
              <a:t>P. MERTENS and C. SMITH </a:t>
            </a:r>
            <a:br>
              <a:rPr lang="en-US" sz="5600" dirty="0"/>
            </a:br>
            <a:r>
              <a:rPr lang="en-US" sz="5600" dirty="0"/>
              <a:t>The </a:t>
            </a:r>
            <a:r>
              <a:rPr lang="en-US" sz="5600" dirty="0" smtClean="0"/>
              <a:t>$s\to d\gamma$  </a:t>
            </a:r>
            <a:r>
              <a:rPr lang="en-US" sz="5600" dirty="0"/>
              <a:t>decay in and beyond the standard model. </a:t>
            </a:r>
            <a:br>
              <a:rPr lang="en-US" sz="5600" dirty="0"/>
            </a:br>
            <a:r>
              <a:rPr lang="en-US" sz="5600" dirty="0"/>
              <a:t>JHEP 08 (2011) 069.</a:t>
            </a:r>
          </a:p>
          <a:p>
            <a:r>
              <a:rPr lang="fr-FR" sz="5600" dirty="0" smtClean="0"/>
              <a:t>J</a:t>
            </a:r>
            <a:r>
              <a:rPr lang="fr-FR" sz="5600" dirty="0"/>
              <a:t>.-M. GERARD and P. VALENTE </a:t>
            </a:r>
            <a:br>
              <a:rPr lang="fr-FR" sz="5600" dirty="0"/>
            </a:br>
            <a:r>
              <a:rPr lang="fr-FR" sz="5600" dirty="0" err="1" smtClean="0"/>
              <a:t>Role</a:t>
            </a:r>
            <a:r>
              <a:rPr lang="fr-FR" sz="5600" dirty="0" smtClean="0"/>
              <a:t> </a:t>
            </a:r>
            <a:r>
              <a:rPr lang="fr-FR" sz="5600" dirty="0"/>
              <a:t>of Kaon </a:t>
            </a:r>
            <a:r>
              <a:rPr lang="fr-FR" sz="5600" dirty="0" err="1"/>
              <a:t>Physics</a:t>
            </a:r>
            <a:r>
              <a:rPr lang="fr-FR" sz="5600" dirty="0"/>
              <a:t>, </a:t>
            </a:r>
            <a:r>
              <a:rPr lang="fr-FR" sz="5600" dirty="0" err="1"/>
              <a:t>present</a:t>
            </a:r>
            <a:r>
              <a:rPr lang="fr-FR" sz="5600" dirty="0"/>
              <a:t>-future. </a:t>
            </a:r>
            <a:r>
              <a:rPr lang="fr-FR" sz="5600" dirty="0" smtClean="0"/>
              <a:t/>
            </a:r>
            <a:br>
              <a:rPr lang="fr-FR" sz="5600" dirty="0" smtClean="0"/>
            </a:br>
            <a:r>
              <a:rPr lang="fr-FR" sz="5600" dirty="0" smtClean="0"/>
              <a:t>Comptes Rendus Physique 13 </a:t>
            </a:r>
            <a:r>
              <a:rPr lang="is-IS" sz="5600" dirty="0" smtClean="0"/>
              <a:t>(2012) 127-132.</a:t>
            </a:r>
          </a:p>
          <a:p>
            <a:r>
              <a:rPr lang="en-US" sz="5600" dirty="0" smtClean="0"/>
              <a:t>E</a:t>
            </a:r>
            <a:r>
              <a:rPr lang="en-US" sz="5600" dirty="0"/>
              <a:t>. CERVERO and J.-M. GERARD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Minimal </a:t>
            </a:r>
            <a:r>
              <a:rPr lang="en-US" sz="5600" dirty="0"/>
              <a:t>violation of </a:t>
            </a:r>
            <a:r>
              <a:rPr lang="en-US" sz="5600" dirty="0" err="1"/>
              <a:t>flavour</a:t>
            </a:r>
            <a:r>
              <a:rPr lang="en-US" sz="5600" dirty="0"/>
              <a:t> and custodial symmetries in a </a:t>
            </a:r>
            <a:r>
              <a:rPr lang="en-US" sz="5600" dirty="0" err="1" smtClean="0"/>
              <a:t>vectophobic</a:t>
            </a:r>
            <a:r>
              <a:rPr lang="en-US" sz="5600" dirty="0" smtClean="0"/>
              <a:t> Two-Higgs-Doublet-Model</a:t>
            </a:r>
            <a:r>
              <a:rPr lang="en-US" sz="5600" dirty="0"/>
              <a:t>.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Phys</a:t>
            </a:r>
            <a:r>
              <a:rPr lang="en-US" sz="5600" dirty="0"/>
              <a:t>. Lett. B712 (2012) 255.</a:t>
            </a:r>
          </a:p>
          <a:p>
            <a:r>
              <a:rPr lang="en-US" sz="5600" dirty="0" smtClean="0"/>
              <a:t>J</a:t>
            </a:r>
            <a:r>
              <a:rPr lang="en-US" sz="5600" dirty="0"/>
              <a:t>.-M. GERARD and Z.Z. XING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Flavor </a:t>
            </a:r>
            <a:r>
              <a:rPr lang="en-US" sz="5600" dirty="0"/>
              <a:t>mixing democracy and minimal CP violation.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Phys</a:t>
            </a:r>
            <a:r>
              <a:rPr lang="en-US" sz="5600" dirty="0"/>
              <a:t>. Lett. B713 (</a:t>
            </a:r>
            <a:r>
              <a:rPr lang="en-US" sz="5600" dirty="0" smtClean="0"/>
              <a:t>2012) </a:t>
            </a:r>
            <a:r>
              <a:rPr lang="hr-HR" sz="5600" dirty="0" smtClean="0"/>
              <a:t>29</a:t>
            </a:r>
            <a:r>
              <a:rPr lang="hr-HR" sz="5600" dirty="0"/>
              <a:t>.</a:t>
            </a:r>
          </a:p>
          <a:p>
            <a:r>
              <a:rPr lang="en-US" sz="5600" dirty="0" smtClean="0"/>
              <a:t>J</a:t>
            </a:r>
            <a:r>
              <a:rPr lang="en-US" sz="5600" dirty="0"/>
              <a:t>.-M. GERARD and P. MERTENS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Weakly-induced </a:t>
            </a:r>
            <a:r>
              <a:rPr lang="en-US" sz="5600" dirty="0"/>
              <a:t>strong CP-violation.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err="1" smtClean="0"/>
              <a:t>arXiv</a:t>
            </a:r>
            <a:r>
              <a:rPr lang="en-US" sz="5600" dirty="0" smtClean="0"/>
              <a:t> </a:t>
            </a:r>
            <a:r>
              <a:rPr lang="en-US" sz="5600" dirty="0"/>
              <a:t>:</a:t>
            </a:r>
            <a:r>
              <a:rPr lang="en-US" sz="5600" dirty="0" smtClean="0"/>
              <a:t>1206.0914</a:t>
            </a:r>
            <a:r>
              <a:rPr lang="en-US" sz="5600" dirty="0"/>
              <a:t>, </a:t>
            </a:r>
            <a:r>
              <a:rPr lang="en-US" sz="5600" dirty="0" err="1"/>
              <a:t>Phys.Lett</a:t>
            </a:r>
            <a:r>
              <a:rPr lang="en-US" sz="5600" dirty="0"/>
              <a:t>. </a:t>
            </a:r>
            <a:r>
              <a:rPr lang="en-US" sz="5600" dirty="0" smtClean="0"/>
              <a:t>B71</a:t>
            </a:r>
            <a:r>
              <a:rPr lang="is-IS" sz="5600" dirty="0" smtClean="0"/>
              <a:t>(2012</a:t>
            </a:r>
            <a:r>
              <a:rPr lang="is-IS" sz="5600" dirty="0"/>
              <a:t>) 316-321</a:t>
            </a:r>
            <a:r>
              <a:rPr lang="is-IS" sz="5600" dirty="0" smtClean="0"/>
              <a:t>.</a:t>
            </a:r>
          </a:p>
          <a:p>
            <a:r>
              <a:rPr lang="en-US" sz="5600" dirty="0" smtClean="0"/>
              <a:t>A.J. Buras, J.-M. GERARD, W.A. Bardeen.</a:t>
            </a:r>
            <a:r>
              <a:rPr lang="en-US" sz="5600" dirty="0"/>
              <a:t/>
            </a:r>
            <a:br>
              <a:rPr lang="en-US" sz="5600" dirty="0"/>
            </a:br>
            <a:r>
              <a:rPr lang="en-US" sz="5600" dirty="0" smtClean="0"/>
              <a:t>Large </a:t>
            </a:r>
            <a:r>
              <a:rPr lang="en-US" sz="5600" dirty="0"/>
              <a:t>N Approach to Kaon Decays and Mixing 28 Years Later: $\Delta=1/2$ Rule, $\hat{B}_{K}$ and $\Delta M_{K</a:t>
            </a:r>
            <a:r>
              <a:rPr lang="en-US" sz="5600" dirty="0" smtClean="0"/>
              <a:t>}$</a:t>
            </a:r>
            <a:br>
              <a:rPr lang="en-US" sz="5600" dirty="0" smtClean="0"/>
            </a:br>
            <a:r>
              <a:rPr lang="en-US" sz="5600" dirty="0" err="1" smtClean="0"/>
              <a:t>Eur.Phys.J</a:t>
            </a:r>
            <a:r>
              <a:rPr lang="en-US" sz="5600" dirty="0"/>
              <a:t>. C74 5, DOI: </a:t>
            </a:r>
            <a:r>
              <a:rPr lang="en-US" sz="5600" dirty="0" smtClean="0"/>
              <a:t>10.1140/</a:t>
            </a:r>
            <a:r>
              <a:rPr lang="en-US" sz="5600" dirty="0" err="1" smtClean="0"/>
              <a:t>epjc</a:t>
            </a:r>
            <a:r>
              <a:rPr lang="en-US" sz="5600" dirty="0" smtClean="0"/>
              <a:t>/s10052-014-2871-x</a:t>
            </a:r>
            <a:r>
              <a:rPr lang="en-US" sz="5600" dirty="0"/>
              <a:t> </a:t>
            </a:r>
            <a:r>
              <a:rPr lang="en-US" sz="5600" dirty="0" smtClean="0"/>
              <a:t>e-Print</a:t>
            </a:r>
            <a:r>
              <a:rPr lang="en-US" sz="5600" dirty="0"/>
              <a:t>: arXiv:1401.1385 [</a:t>
            </a:r>
            <a:r>
              <a:rPr lang="en-US" sz="5600" dirty="0" err="1"/>
              <a:t>hep-ph</a:t>
            </a:r>
            <a:r>
              <a:rPr lang="en-US" sz="5600" dirty="0"/>
              <a:t>] </a:t>
            </a:r>
            <a:endParaRPr lang="fr-FR" sz="5600" dirty="0"/>
          </a:p>
          <a:p>
            <a:r>
              <a:rPr lang="fr-FR" sz="5600" dirty="0"/>
              <a:t>A.J. </a:t>
            </a:r>
            <a:r>
              <a:rPr lang="fr-FR" sz="5600" dirty="0" err="1"/>
              <a:t>Buras</a:t>
            </a:r>
            <a:r>
              <a:rPr lang="fr-FR" sz="5600" dirty="0"/>
              <a:t> and J.-M. </a:t>
            </a:r>
            <a:r>
              <a:rPr lang="fr-FR" sz="5600" dirty="0" smtClean="0"/>
              <a:t>GERARD, </a:t>
            </a:r>
            <a:r>
              <a:rPr lang="fr-FR" sz="5600" dirty="0"/>
              <a:t/>
            </a:r>
            <a:br>
              <a:rPr lang="fr-FR" sz="5600" dirty="0"/>
            </a:br>
            <a:r>
              <a:rPr lang="en-US" sz="5600" dirty="0" smtClean="0"/>
              <a:t>Upper </a:t>
            </a:r>
            <a:r>
              <a:rPr lang="en-US" sz="5600" dirty="0"/>
              <a:t>bounds on </a:t>
            </a:r>
            <a:r>
              <a:rPr lang="en-US" sz="5600" dirty="0" err="1"/>
              <a:t>ε</a:t>
            </a:r>
            <a:r>
              <a:rPr lang="en-US" sz="5600" dirty="0"/>
              <a:t>′/</a:t>
            </a:r>
            <a:r>
              <a:rPr lang="en-US" sz="5600" dirty="0" err="1"/>
              <a:t>ε</a:t>
            </a:r>
            <a:r>
              <a:rPr lang="en-US" sz="5600" dirty="0"/>
              <a:t> parameters B6(1/2) and B8(3/2 from large N QCD and other </a:t>
            </a:r>
            <a:r>
              <a:rPr lang="en-US" sz="5600" dirty="0" smtClean="0"/>
              <a:t>news, </a:t>
            </a:r>
            <a:br>
              <a:rPr lang="en-US" sz="5600" dirty="0" smtClean="0"/>
            </a:br>
            <a:r>
              <a:rPr lang="en-US" sz="5600" dirty="0" smtClean="0"/>
              <a:t>JHEP </a:t>
            </a:r>
            <a:r>
              <a:rPr lang="en-US" sz="5600" dirty="0"/>
              <a:t>12 (2015) 008. (</a:t>
            </a:r>
            <a:r>
              <a:rPr lang="en-US" sz="5600" dirty="0" err="1"/>
              <a:t>arXiv</a:t>
            </a:r>
            <a:r>
              <a:rPr lang="en-US" sz="5600" dirty="0"/>
              <a:t>: 1507.06326). </a:t>
            </a:r>
          </a:p>
          <a:p>
            <a:r>
              <a:rPr lang="en-US" sz="5600" dirty="0" smtClean="0"/>
              <a:t>A.J</a:t>
            </a:r>
            <a:r>
              <a:rPr lang="en-US" sz="5600" dirty="0"/>
              <a:t>. Buras and J.-M. </a:t>
            </a:r>
            <a:r>
              <a:rPr lang="en-US" sz="5600" dirty="0" smtClean="0"/>
              <a:t>GERARD, </a:t>
            </a:r>
            <a:br>
              <a:rPr lang="en-US" sz="5600" dirty="0" smtClean="0"/>
            </a:br>
            <a:r>
              <a:rPr lang="en-US" sz="5600" dirty="0" smtClean="0"/>
              <a:t>Final </a:t>
            </a:r>
            <a:r>
              <a:rPr lang="en-US" sz="5600" dirty="0"/>
              <a:t>state interactions in K → ππ decays: ΔI = 1/2 rule vs. </a:t>
            </a:r>
            <a:r>
              <a:rPr lang="en-US" sz="5600" dirty="0" err="1"/>
              <a:t>ε</a:t>
            </a:r>
            <a:r>
              <a:rPr lang="en-US" sz="5600" dirty="0"/>
              <a:t>′/</a:t>
            </a:r>
            <a:r>
              <a:rPr lang="en-US" sz="5600" dirty="0" err="1"/>
              <a:t>ε</a:t>
            </a:r>
            <a:r>
              <a:rPr lang="en-US" sz="5600" dirty="0"/>
              <a:t>, </a:t>
            </a: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Submitted </a:t>
            </a:r>
            <a:r>
              <a:rPr lang="en-US" sz="5600" dirty="0"/>
              <a:t>to JHEP (2016). (</a:t>
            </a:r>
            <a:r>
              <a:rPr lang="en-US" sz="5600" dirty="0" err="1"/>
              <a:t>arXiv</a:t>
            </a:r>
            <a:r>
              <a:rPr lang="en-US" sz="5600" dirty="0"/>
              <a:t>: 1603.05686</a:t>
            </a:r>
            <a:r>
              <a:rPr lang="en-US" sz="5200" dirty="0"/>
              <a:t>).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Publications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09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As the construction phase has </a:t>
            </a:r>
            <a:r>
              <a:rPr lang="en-GB" dirty="0" smtClean="0"/>
              <a:t>finished</a:t>
            </a:r>
            <a:r>
              <a:rPr lang="fr-FR" dirty="0" smtClean="0"/>
              <a:t> the </a:t>
            </a:r>
            <a:r>
              <a:rPr lang="en-GB" dirty="0" smtClean="0"/>
              <a:t>required</a:t>
            </a:r>
            <a:r>
              <a:rPr lang="fr-FR" dirty="0" smtClean="0"/>
              <a:t> budget </a:t>
            </a:r>
            <a:r>
              <a:rPr lang="en-GB" dirty="0" smtClean="0"/>
              <a:t>is</a:t>
            </a:r>
            <a:r>
              <a:rPr lang="fr-FR" dirty="0" smtClean="0"/>
              <a:t> for running the </a:t>
            </a:r>
            <a:r>
              <a:rPr lang="fr-FR" dirty="0" err="1" smtClean="0"/>
              <a:t>experiment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resources</a:t>
            </a:r>
            <a:r>
              <a:rPr lang="fr-FR" dirty="0" smtClean="0"/>
              <a:t>: 1 </a:t>
            </a:r>
            <a:r>
              <a:rPr lang="fr-FR" dirty="0" err="1" smtClean="0"/>
              <a:t>Postdoc</a:t>
            </a:r>
            <a:r>
              <a:rPr lang="fr-FR" dirty="0" smtClean="0"/>
              <a:t> + 1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student</a:t>
            </a:r>
            <a:endParaRPr lang="en-GB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Budget</a:t>
            </a:r>
            <a:endParaRPr lang="fr-F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90722" y="2444115"/>
          <a:ext cx="7489796" cy="28651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480495"/>
                <a:gridCol w="223182"/>
                <a:gridCol w="1806399"/>
                <a:gridCol w="208280"/>
                <a:gridCol w="177144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Common </a:t>
                      </a:r>
                      <a:r>
                        <a:rPr lang="fr-FR" dirty="0" err="1" smtClean="0"/>
                        <a:t>Fund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30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kEUR</a:t>
                      </a:r>
                      <a:r>
                        <a:rPr lang="fr-FR" baseline="0" dirty="0" smtClean="0"/>
                        <a:t>/</a:t>
                      </a:r>
                      <a:r>
                        <a:rPr lang="fr-FR" baseline="0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GTK </a:t>
                      </a:r>
                      <a:r>
                        <a:rPr lang="fr-FR" dirty="0" err="1" smtClean="0"/>
                        <a:t>sensor</a:t>
                      </a:r>
                      <a:r>
                        <a:rPr lang="fr-FR" baseline="0" dirty="0" smtClean="0"/>
                        <a:t> replacement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11.5 </a:t>
                      </a:r>
                      <a:r>
                        <a:rPr lang="fr-FR" dirty="0" err="1" smtClean="0"/>
                        <a:t>kEUR</a:t>
                      </a:r>
                      <a:r>
                        <a:rPr lang="fr-FR" dirty="0" smtClean="0"/>
                        <a:t>/</a:t>
                      </a:r>
                      <a:r>
                        <a:rPr lang="fr-FR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Long </a:t>
                      </a:r>
                      <a:r>
                        <a:rPr lang="fr-FR" dirty="0" err="1" smtClean="0"/>
                        <a:t>stays</a:t>
                      </a:r>
                      <a:r>
                        <a:rPr lang="fr-FR" dirty="0" smtClean="0"/>
                        <a:t> at CERN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26.4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kEUR</a:t>
                      </a:r>
                      <a:r>
                        <a:rPr lang="fr-FR" baseline="0" dirty="0" smtClean="0"/>
                        <a:t>/</a:t>
                      </a:r>
                      <a:r>
                        <a:rPr lang="fr-FR" baseline="0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GTK </a:t>
                      </a:r>
                      <a:r>
                        <a:rPr lang="fr-FR" dirty="0" err="1" smtClean="0"/>
                        <a:t>conveenor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Shifts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NA62 meetings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12 </a:t>
                      </a:r>
                      <a:r>
                        <a:rPr lang="fr-FR" dirty="0" err="1" smtClean="0"/>
                        <a:t>kEUR</a:t>
                      </a:r>
                      <a:r>
                        <a:rPr lang="fr-FR" dirty="0" smtClean="0"/>
                        <a:t>/</a:t>
                      </a:r>
                      <a:r>
                        <a:rPr lang="fr-FR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Conferences</a:t>
                      </a:r>
                      <a:r>
                        <a:rPr lang="fr-FR" dirty="0" smtClean="0"/>
                        <a:t>, </a:t>
                      </a:r>
                      <a:r>
                        <a:rPr lang="fr-FR" dirty="0" err="1" smtClean="0"/>
                        <a:t>Invited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researchers</a:t>
                      </a:r>
                      <a:r>
                        <a:rPr lang="fr-FR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6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kEUR</a:t>
                      </a:r>
                      <a:r>
                        <a:rPr lang="fr-FR" baseline="0" dirty="0" smtClean="0"/>
                        <a:t>/</a:t>
                      </a:r>
                      <a:r>
                        <a:rPr lang="fr-FR" baseline="0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Lab</a:t>
                      </a:r>
                      <a:r>
                        <a:rPr lang="fr-FR" dirty="0" smtClean="0"/>
                        <a:t> running budget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8.8 </a:t>
                      </a:r>
                      <a:r>
                        <a:rPr lang="fr-FR" dirty="0" err="1" smtClean="0"/>
                        <a:t>kEUR</a:t>
                      </a:r>
                      <a:r>
                        <a:rPr lang="fr-FR" dirty="0" smtClean="0"/>
                        <a:t>/</a:t>
                      </a:r>
                      <a:r>
                        <a:rPr lang="fr-FR" dirty="0" err="1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3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1625" y="1222745"/>
            <a:ext cx="85090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smtClean="0"/>
              <a:t>Simplified </a:t>
            </a:r>
            <a:r>
              <a:rPr lang="en-GB" sz="2400" dirty="0"/>
              <a:t>Z, Z’ models </a:t>
            </a:r>
            <a:r>
              <a:rPr lang="en-GB" sz="1600" dirty="0"/>
              <a:t>[Buras, </a:t>
            </a:r>
            <a:r>
              <a:rPr lang="en-GB" sz="1600" dirty="0" err="1"/>
              <a:t>Buttazzo,Knegjens</a:t>
            </a:r>
            <a:r>
              <a:rPr lang="en-GB" sz="1600" dirty="0"/>
              <a:t>, JHEP 1511 (2015) 166] </a:t>
            </a:r>
          </a:p>
          <a:p>
            <a:r>
              <a:rPr lang="en-GB" sz="2400" dirty="0"/>
              <a:t>Littlest Higgs with T-parity </a:t>
            </a:r>
            <a:r>
              <a:rPr lang="en-GB" sz="1600" dirty="0"/>
              <a:t>[</a:t>
            </a:r>
            <a:r>
              <a:rPr lang="en-GB" sz="1600" dirty="0" err="1"/>
              <a:t>Blanke</a:t>
            </a:r>
            <a:r>
              <a:rPr lang="en-GB" sz="1600" dirty="0"/>
              <a:t>, Buras, </a:t>
            </a:r>
            <a:r>
              <a:rPr lang="en-GB" sz="1600" dirty="0" err="1"/>
              <a:t>Recksiegel</a:t>
            </a:r>
            <a:r>
              <a:rPr lang="en-GB" sz="1600" dirty="0"/>
              <a:t>, EPJ C76 (2016) no.4 182] </a:t>
            </a:r>
          </a:p>
          <a:p>
            <a:r>
              <a:rPr lang="en-GB" sz="2400" dirty="0"/>
              <a:t>Custodial Randall-</a:t>
            </a:r>
            <a:r>
              <a:rPr lang="en-GB" sz="2400" dirty="0" err="1"/>
              <a:t>Sundrum</a:t>
            </a:r>
            <a:r>
              <a:rPr lang="en-GB" sz="2400" dirty="0"/>
              <a:t> </a:t>
            </a:r>
            <a:r>
              <a:rPr lang="en-GB" sz="1800" dirty="0"/>
              <a:t>[</a:t>
            </a:r>
            <a:r>
              <a:rPr lang="en-GB" sz="1800" dirty="0" err="1"/>
              <a:t>Blanke</a:t>
            </a:r>
            <a:r>
              <a:rPr lang="en-GB" sz="1800" dirty="0"/>
              <a:t>, Buras, </a:t>
            </a:r>
            <a:r>
              <a:rPr lang="en-GB" sz="1800" dirty="0" err="1"/>
              <a:t>Duling</a:t>
            </a:r>
            <a:r>
              <a:rPr lang="en-GB" sz="1800" dirty="0"/>
              <a:t>, </a:t>
            </a:r>
            <a:r>
              <a:rPr lang="en-GB" sz="1800" dirty="0" err="1"/>
              <a:t>Gemmler</a:t>
            </a:r>
            <a:r>
              <a:rPr lang="en-GB" sz="1800" dirty="0"/>
              <a:t>, Gori, JHEP 0903 (2009) 108] </a:t>
            </a:r>
          </a:p>
          <a:p>
            <a:r>
              <a:rPr lang="en-GB" sz="2400" dirty="0"/>
              <a:t>MSSM non-MFV </a:t>
            </a:r>
            <a:r>
              <a:rPr lang="en-GB" sz="1800" dirty="0"/>
              <a:t>[</a:t>
            </a:r>
            <a:r>
              <a:rPr lang="en-GB" sz="1800" dirty="0" err="1"/>
              <a:t>Tanimoto</a:t>
            </a:r>
            <a:r>
              <a:rPr lang="en-GB" sz="1800" dirty="0"/>
              <a:t>, Yamamoto arXiv:1603.0796, </a:t>
            </a:r>
            <a:r>
              <a:rPr lang="en-GB" sz="1800" dirty="0" err="1"/>
              <a:t>Isidori</a:t>
            </a:r>
            <a:r>
              <a:rPr lang="en-GB" sz="1800" dirty="0"/>
              <a:t> et al. JHEP 0608 (2006) 064] </a:t>
            </a:r>
          </a:p>
          <a:p>
            <a:endParaRPr lang="en-GB" dirty="0"/>
          </a:p>
          <a:p>
            <a:r>
              <a:rPr lang="en-GB" sz="2200" dirty="0"/>
              <a:t>Constraints from existing measurements (correlations model dependent): </a:t>
            </a:r>
          </a:p>
          <a:p>
            <a:pPr lvl="1"/>
            <a:r>
              <a:rPr lang="en-GB" sz="2200" dirty="0"/>
              <a:t>Kaon mixing and CPV, CKM fit, K,B rare meson decays, NP limits from direct </a:t>
            </a:r>
            <a:r>
              <a:rPr lang="en-GB" sz="2200" dirty="0" smtClean="0"/>
              <a:t>searches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 xmlns="">
                    <m:r>
                      <a:rPr lang="en-US" b="1" i="1" smtClean="0">
                        <a:latin typeface="Cambria Math" charset="0"/>
                      </a:rPr>
                      <m:t>𝑲</m:t>
                    </m:r>
                    <m:r>
                      <a:rPr lang="is-I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𝝅𝝂</m:t>
                    </m:r>
                    <m:bar>
                      <m:barPr>
                        <m:pos m:val="top"/>
                        <m:ctrlPr>
                          <a:rPr lang="is-I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barPr>
                      <m:e>
                        <m:r>
                          <a:rPr lang="is-I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</m:e>
                    </m:bar>
                  </m:oMath>
                </a14:m>
                <a:r>
                  <a:rPr lang="en-GB" dirty="0" smtClean="0"/>
                  <a:t> NP </a:t>
                </a:r>
                <a:r>
                  <a:rPr lang="en-GB" dirty="0" err="1" smtClean="0"/>
                  <a:t>Sensittivity</a:t>
                </a:r>
                <a:endParaRPr lang="en-GB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501"/>
            <a:ext cx="9144000" cy="25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6421" y="-2346307"/>
            <a:ext cx="2591158" cy="882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7" y="1437466"/>
            <a:ext cx="8053580" cy="906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85441"/>
          <a:stretch/>
        </p:blipFill>
        <p:spPr>
          <a:xfrm>
            <a:off x="0" y="3702864"/>
            <a:ext cx="1331259" cy="2474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5737" r="33969"/>
          <a:stretch/>
        </p:blipFill>
        <p:spPr>
          <a:xfrm>
            <a:off x="1438835" y="3702864"/>
            <a:ext cx="4598894" cy="2474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8235"/>
          <a:stretch/>
        </p:blipFill>
        <p:spPr>
          <a:xfrm>
            <a:off x="6239434" y="3702864"/>
            <a:ext cx="2904565" cy="24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461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1066799"/>
            <a:ext cx="9088421" cy="52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46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01" y="1485359"/>
            <a:ext cx="7450417" cy="45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6461615"/>
          </a:xfrm>
          <a:prstGeom prst="rect">
            <a:avLst/>
          </a:prstGeom>
        </p:spPr>
      </p:pic>
      <p:pic>
        <p:nvPicPr>
          <p:cNvPr id="4" name="Picture 2" descr="https://na62.web.cern.ch/NA62/Home/SetupNA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1" y="1274223"/>
            <a:ext cx="7441661" cy="496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7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1"/>
          <a:stretch/>
        </p:blipFill>
        <p:spPr>
          <a:xfrm>
            <a:off x="-673101" y="-368300"/>
            <a:ext cx="10909065" cy="1645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2" b="68883"/>
          <a:stretch/>
        </p:blipFill>
        <p:spPr>
          <a:xfrm>
            <a:off x="-673101" y="1196788"/>
            <a:ext cx="10909065" cy="83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9" r="56357" b="39752"/>
          <a:stretch/>
        </p:blipFill>
        <p:spPr>
          <a:xfrm>
            <a:off x="-673101" y="2097740"/>
            <a:ext cx="4761007" cy="2178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5" t="32164" r="17159" b="42194"/>
          <a:stretch/>
        </p:blipFill>
        <p:spPr>
          <a:xfrm>
            <a:off x="4182034" y="2111188"/>
            <a:ext cx="4182037" cy="1976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9" b="13237"/>
          <a:stretch/>
        </p:blipFill>
        <p:spPr>
          <a:xfrm>
            <a:off x="-673101" y="4370294"/>
            <a:ext cx="10909065" cy="19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2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49"/>
          <a:stretch/>
        </p:blipFill>
        <p:spPr>
          <a:xfrm>
            <a:off x="-381000" y="-50800"/>
            <a:ext cx="9144000" cy="1153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33" y="1314450"/>
            <a:ext cx="4240404" cy="4904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23678" r="43358" b="55927"/>
          <a:stretch/>
        </p:blipFill>
        <p:spPr>
          <a:xfrm>
            <a:off x="376518" y="1479177"/>
            <a:ext cx="4421815" cy="1317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3" r="43358" b="26376"/>
          <a:stretch/>
        </p:blipFill>
        <p:spPr>
          <a:xfrm>
            <a:off x="-381000" y="3644153"/>
            <a:ext cx="5179333" cy="1062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2" r="45539" b="43233"/>
          <a:stretch/>
        </p:blipFill>
        <p:spPr>
          <a:xfrm>
            <a:off x="-381000" y="2796988"/>
            <a:ext cx="4979894" cy="820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2" r="44804"/>
          <a:stretch/>
        </p:blipFill>
        <p:spPr>
          <a:xfrm>
            <a:off x="-381000" y="4719918"/>
            <a:ext cx="5047129" cy="16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2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478</Words>
  <Application>Microsoft Macintosh PowerPoint</Application>
  <PresentationFormat>On-screen Show (4:3)</PresentationFormat>
  <Paragraphs>136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Expected performances and Sensitivity</vt:lpstr>
      <vt:lpstr>PowerPoint Presentation</vt:lpstr>
      <vt:lpstr>PowerPoint Presentation</vt:lpstr>
      <vt:lpstr>PowerPoint Presentation</vt:lpstr>
      <vt:lpstr>µ-channel cooling (1)</vt:lpstr>
      <vt:lpstr>µ-channel cooling (2)</vt:lpstr>
      <vt:lpstr>K^+→πν¯ν Measurement </vt:lpstr>
      <vt:lpstr>NA62 detector performance</vt:lpstr>
      <vt:lpstr>PhD thesis</vt:lpstr>
      <vt:lpstr>Master thesis</vt:lpstr>
      <vt:lpstr>Conferences (2014-2016)</vt:lpstr>
      <vt:lpstr>NA62 Internal notes</vt:lpstr>
      <vt:lpstr>Publications</vt:lpstr>
      <vt:lpstr>Publications</vt:lpstr>
      <vt:lpstr>Budget</vt:lpstr>
      <vt:lpstr>K→πν¯ν NP Sensittivity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Cortina Gil</dc:creator>
  <cp:lastModifiedBy>Eduardo Cortina Gil</cp:lastModifiedBy>
  <cp:revision>72</cp:revision>
  <cp:lastPrinted>2017-04-20T19:52:53Z</cp:lastPrinted>
  <dcterms:created xsi:type="dcterms:W3CDTF">2015-09-25T13:23:30Z</dcterms:created>
  <dcterms:modified xsi:type="dcterms:W3CDTF">2017-04-21T04:50:38Z</dcterms:modified>
</cp:coreProperties>
</file>