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4" r:id="rId3"/>
    <p:sldId id="285" r:id="rId4"/>
    <p:sldId id="273" r:id="rId5"/>
    <p:sldId id="274" r:id="rId6"/>
    <p:sldId id="278" r:id="rId7"/>
    <p:sldId id="265" r:id="rId8"/>
    <p:sldId id="276" r:id="rId9"/>
    <p:sldId id="280" r:id="rId10"/>
    <p:sldId id="287" r:id="rId11"/>
    <p:sldId id="288" r:id="rId12"/>
    <p:sldId id="271" r:id="rId13"/>
    <p:sldId id="277" r:id="rId14"/>
    <p:sldId id="281" r:id="rId15"/>
    <p:sldId id="286" r:id="rId16"/>
    <p:sldId id="270" r:id="rId17"/>
    <p:sldId id="282" r:id="rId18"/>
    <p:sldId id="28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11/12/2018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11/12/2018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11/12/2018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11/12/2018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11/12/2018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16524" y="1607089"/>
            <a:ext cx="10565477" cy="2971051"/>
          </a:xfrm>
        </p:spPr>
        <p:txBody>
          <a:bodyPr/>
          <a:lstStyle/>
          <a:p>
            <a:r>
              <a:rPr lang="en-US" sz="3600" dirty="0" smtClean="0"/>
              <a:t>KM3NeT &amp; INFRADEV JOINT MEETING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KM3NeT in the Global Science Context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2321" y="5341806"/>
            <a:ext cx="5184399" cy="1445073"/>
          </a:xfrm>
        </p:spPr>
        <p:txBody>
          <a:bodyPr>
            <a:normAutofit/>
          </a:bodyPr>
          <a:lstStyle/>
          <a:p>
            <a:r>
              <a:rPr lang="en-US" dirty="0" smtClean="0"/>
              <a:t>H2020: KM3NeT 2.0</a:t>
            </a:r>
          </a:p>
          <a:p>
            <a:r>
              <a:rPr lang="en-US" dirty="0" smtClean="0"/>
              <a:t>Brussels, 9/11/2018</a:t>
            </a:r>
            <a:endParaRPr lang="en-US" dirty="0"/>
          </a:p>
          <a:p>
            <a:endParaRPr lang="en-US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8595360" y="5107139"/>
            <a:ext cx="3413760" cy="434974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Juande Zornoza, IFIC (UV-CSIC)</a:t>
            </a:r>
            <a:endParaRPr lang="en-US" sz="1600" dirty="0"/>
          </a:p>
        </p:txBody>
      </p:sp>
      <p:pic>
        <p:nvPicPr>
          <p:cNvPr id="5" name="Picture 6" descr="uv989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232" y="5732395"/>
            <a:ext cx="863600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2859" y="5855371"/>
            <a:ext cx="885625" cy="572250"/>
          </a:xfrm>
          <a:prstGeom prst="rect">
            <a:avLst/>
          </a:prstGeom>
        </p:spPr>
      </p:pic>
      <p:pic>
        <p:nvPicPr>
          <p:cNvPr id="7" name="Picture 8" descr="http://www.clustersie.com/imgcasos/dcaLogoti000000004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00801" y="5716569"/>
            <a:ext cx="562400" cy="7869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n de h2020 infradev km3net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327" y="580771"/>
            <a:ext cx="1288971" cy="1288971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74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57666" y="124022"/>
            <a:ext cx="881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http://indico.iihe.ac.be/indico/conferenceDisplay.py?confId=1199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40" y="1719399"/>
            <a:ext cx="4964988" cy="403868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816" y="493354"/>
            <a:ext cx="3439432" cy="380504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2211" y="2665780"/>
            <a:ext cx="4044767" cy="401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4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68693" y="161769"/>
            <a:ext cx="4169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https://indico.ific.uv.es/event/3395/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70" y="712135"/>
            <a:ext cx="5109326" cy="424197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969" y="3040658"/>
            <a:ext cx="3675773" cy="382689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5966" y="2402986"/>
            <a:ext cx="4179068" cy="429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721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6.2: Introduction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695" y="3209117"/>
            <a:ext cx="9144000" cy="220379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740946" y="2719505"/>
            <a:ext cx="71101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/>
              <a:t>Establishing a scientific exchange program for KM3NeT</a:t>
            </a:r>
            <a:endParaRPr lang="en-GB" u="sng" dirty="0"/>
          </a:p>
        </p:txBody>
      </p:sp>
      <p:cxnSp>
        <p:nvCxnSpPr>
          <p:cNvPr id="7" name="Conector recto 6"/>
          <p:cNvCxnSpPr/>
          <p:nvPr/>
        </p:nvCxnSpPr>
        <p:spPr>
          <a:xfrm flipV="1">
            <a:off x="2864619" y="4302944"/>
            <a:ext cx="6806665" cy="114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4926030" y="4552678"/>
            <a:ext cx="1313046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52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6.2: Activities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217014"/>
          </a:xfrm>
        </p:spPr>
        <p:txBody>
          <a:bodyPr>
            <a:normAutofit/>
          </a:bodyPr>
          <a:lstStyle/>
          <a:p>
            <a:r>
              <a:rPr lang="en-US" dirty="0" smtClean="0"/>
              <a:t>Questionnaire about funding opportunities in each participant country</a:t>
            </a:r>
          </a:p>
          <a:p>
            <a:r>
              <a:rPr lang="en-US" dirty="0" smtClean="0"/>
              <a:t>List of contact people for each country</a:t>
            </a:r>
          </a:p>
          <a:p>
            <a:r>
              <a:rPr lang="en-US" dirty="0" smtClean="0"/>
              <a:t>In preparation: Committee for selection rules, etc.</a:t>
            </a:r>
          </a:p>
        </p:txBody>
      </p:sp>
    </p:spTree>
    <p:extLst>
      <p:ext uri="{BB962C8B-B14F-4D97-AF65-F5344CB8AC3E}">
        <p14:creationId xmlns:p14="http://schemas.microsoft.com/office/powerpoint/2010/main" val="923262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6.2: Deliverables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8465" y="3084022"/>
            <a:ext cx="10554574" cy="2839890"/>
          </a:xfrm>
        </p:spPr>
        <p:txBody>
          <a:bodyPr>
            <a:normAutofit/>
          </a:bodyPr>
          <a:lstStyle/>
          <a:p>
            <a:r>
              <a:rPr lang="en-US" dirty="0"/>
              <a:t>D 6.4 Report on legal framework, advertisement and selection procedures (month 18)</a:t>
            </a:r>
          </a:p>
          <a:p>
            <a:r>
              <a:rPr lang="en-US" dirty="0"/>
              <a:t>D 6.5 Establishing selection committee (month 18)</a:t>
            </a:r>
          </a:p>
          <a:p>
            <a:r>
              <a:rPr lang="en-US" dirty="0"/>
              <a:t>D 6.6 Report on pilot exchanges (month 30</a:t>
            </a:r>
            <a:r>
              <a:rPr lang="en-US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679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6.2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79" y="1834519"/>
            <a:ext cx="3525329" cy="477643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625" y="1834519"/>
            <a:ext cx="3240481" cy="477643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5123" y="3376809"/>
            <a:ext cx="4339348" cy="215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05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6.3: Introduction</a:t>
            </a:r>
            <a:endParaRPr lang="en-US" dirty="0"/>
          </a:p>
        </p:txBody>
      </p:sp>
      <p:sp>
        <p:nvSpPr>
          <p:cNvPr id="6" name="Rectángulo 5"/>
          <p:cNvSpPr/>
          <p:nvPr/>
        </p:nvSpPr>
        <p:spPr>
          <a:xfrm>
            <a:off x="1680035" y="2575398"/>
            <a:ext cx="83736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u="sng" dirty="0"/>
              <a:t>Exploring physics new physics opportunities for KM3NeT</a:t>
            </a:r>
            <a:endParaRPr lang="en-GB" u="sng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387" y="3139021"/>
            <a:ext cx="7844984" cy="2544139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>
            <a:off x="5970570" y="4052822"/>
            <a:ext cx="84381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3957285" y="5399636"/>
            <a:ext cx="27993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785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6.3: Activities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8712" y="2222287"/>
            <a:ext cx="5681841" cy="4217014"/>
          </a:xfrm>
        </p:spPr>
        <p:txBody>
          <a:bodyPr>
            <a:normAutofit/>
          </a:bodyPr>
          <a:lstStyle/>
          <a:p>
            <a:r>
              <a:rPr lang="en-US" dirty="0" smtClean="0"/>
              <a:t>Rebecca (IFIC): Estimation of ARCA sensitivity for Galactic Center done (under checking now)</a:t>
            </a:r>
          </a:p>
          <a:p>
            <a:r>
              <a:rPr lang="en-US" dirty="0" err="1" smtClean="0"/>
              <a:t>Meghna</a:t>
            </a:r>
            <a:r>
              <a:rPr lang="en-US" dirty="0" smtClean="0"/>
              <a:t> (Warsaw): Estimation of ARCA sensitivity for the Sun going-on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139" y="2684145"/>
            <a:ext cx="3905250" cy="295275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928139" y="5744094"/>
            <a:ext cx="34483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Test statistic distribution for GC/ARCA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751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6.3: Deliverables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8465" y="3084022"/>
            <a:ext cx="10554574" cy="2839890"/>
          </a:xfrm>
        </p:spPr>
        <p:txBody>
          <a:bodyPr>
            <a:normAutofit/>
          </a:bodyPr>
          <a:lstStyle/>
          <a:p>
            <a:r>
              <a:rPr lang="en-US" dirty="0"/>
              <a:t>D 6.7 Report on the results with data of Phase 1 and sensitivity of Phase 2 for dark matter studies (month 36)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958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H2020-InfraDeV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8712" y="2222287"/>
            <a:ext cx="5000197" cy="3636511"/>
          </a:xfrm>
        </p:spPr>
        <p:txBody>
          <a:bodyPr>
            <a:normAutofit/>
          </a:bodyPr>
          <a:lstStyle/>
          <a:p>
            <a:r>
              <a:rPr lang="en-US" dirty="0"/>
              <a:t>This call focuses on developing new world-class research infrastructures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aim is to facilitate and support the implementation and long-term sustainability of the research infrastructures identified by the European Strategy Forum on Research Infrastructures (ESFRI) as well as of other world-class research infrastructures. </a:t>
            </a:r>
            <a:endParaRPr lang="en-US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0"/>
            <a:ext cx="5753100" cy="690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0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KM3NeT-InfraDev</a:t>
            </a:r>
            <a:endParaRPr lang="en-GB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722418"/>
            <a:ext cx="7749385" cy="413558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9538" y="4049662"/>
            <a:ext cx="4462462" cy="281872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9708" y="0"/>
            <a:ext cx="5952292" cy="245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WP6: Work Package Overview</a:t>
            </a:r>
            <a:endParaRPr lang="en-GB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20" y="1938797"/>
            <a:ext cx="9144000" cy="175126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920" y="3954154"/>
            <a:ext cx="9144000" cy="2797943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 flipV="1">
            <a:off x="8296977" y="6035040"/>
            <a:ext cx="1982804" cy="962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1827196" y="6293319"/>
            <a:ext cx="3976838" cy="112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37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List of tasks</a:t>
            </a:r>
            <a:endParaRPr lang="en-GB" dirty="0"/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6.1</a:t>
            </a:r>
            <a:r>
              <a:rPr lang="en-US" dirty="0"/>
              <a:t>: </a:t>
            </a:r>
            <a:r>
              <a:rPr lang="en-US" dirty="0" err="1" smtClean="0"/>
              <a:t>Institutionalising</a:t>
            </a:r>
            <a:r>
              <a:rPr lang="en-US" dirty="0" smtClean="0"/>
              <a:t> </a:t>
            </a:r>
            <a:r>
              <a:rPr lang="en-US" dirty="0"/>
              <a:t>scientific cooperation with </a:t>
            </a:r>
            <a:r>
              <a:rPr lang="en-US" dirty="0" smtClean="0"/>
              <a:t>other </a:t>
            </a:r>
            <a:r>
              <a:rPr lang="en-US" dirty="0"/>
              <a:t>science communities (months </a:t>
            </a:r>
            <a:r>
              <a:rPr lang="en-US" dirty="0" smtClean="0"/>
              <a:t>3-24)</a:t>
            </a:r>
          </a:p>
          <a:p>
            <a:r>
              <a:rPr lang="en-US" dirty="0" smtClean="0"/>
              <a:t>6.2 Establishing </a:t>
            </a:r>
            <a:r>
              <a:rPr lang="en-US" dirty="0"/>
              <a:t>a scientific exchange program for KM3NeT (months </a:t>
            </a:r>
            <a:r>
              <a:rPr lang="en-US" dirty="0" smtClean="0"/>
              <a:t>3-30)</a:t>
            </a:r>
          </a:p>
          <a:p>
            <a:r>
              <a:rPr lang="en-US" dirty="0" smtClean="0"/>
              <a:t>6.3 Exploring </a:t>
            </a:r>
            <a:r>
              <a:rPr lang="en-US" dirty="0"/>
              <a:t>physics new physics opportunities for KM3NeT (months </a:t>
            </a:r>
            <a:r>
              <a:rPr lang="en-US" dirty="0" smtClean="0"/>
              <a:t>13-36</a:t>
            </a:r>
            <a:r>
              <a:rPr lang="en-US" dirty="0"/>
              <a:t>) 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318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Deliverables and milestones</a:t>
            </a:r>
            <a:endParaRPr lang="en-GB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674" y="2364077"/>
            <a:ext cx="9143999" cy="32004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673" y="2692610"/>
            <a:ext cx="9144000" cy="254543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654" y="5812777"/>
            <a:ext cx="9149253" cy="84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22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6.1: Introduction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471" y="3628084"/>
            <a:ext cx="9143999" cy="135747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065932" y="3070729"/>
            <a:ext cx="97785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u="sng" dirty="0"/>
              <a:t> </a:t>
            </a:r>
            <a:r>
              <a:rPr lang="en-US" u="sng" dirty="0" err="1"/>
              <a:t>Institutionalising</a:t>
            </a:r>
            <a:r>
              <a:rPr lang="en-US" u="sng" dirty="0"/>
              <a:t> scientific cooperation with other science communities </a:t>
            </a:r>
            <a:endParaRPr lang="en-GB" u="sng" dirty="0"/>
          </a:p>
        </p:txBody>
      </p:sp>
      <p:cxnSp>
        <p:nvCxnSpPr>
          <p:cNvPr id="6" name="Conector recto 5"/>
          <p:cNvCxnSpPr/>
          <p:nvPr/>
        </p:nvCxnSpPr>
        <p:spPr>
          <a:xfrm flipV="1">
            <a:off x="6983429" y="3897028"/>
            <a:ext cx="2079057" cy="96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2708208" y="4428202"/>
            <a:ext cx="60366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472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6.1: Activities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5442" y="2543693"/>
            <a:ext cx="10981113" cy="3815543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Study on the systematics in the NMO analysis</a:t>
            </a:r>
          </a:p>
          <a:p>
            <a:pPr lvl="1"/>
            <a:r>
              <a:rPr lang="en-GB" dirty="0" smtClean="0"/>
              <a:t>to improve the robustness of our performance estimations</a:t>
            </a:r>
          </a:p>
          <a:p>
            <a:pPr lvl="1"/>
            <a:r>
              <a:rPr lang="en-GB" dirty="0" smtClean="0"/>
              <a:t>to strengthen the scientific community support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Organization of workshops</a:t>
            </a:r>
          </a:p>
          <a:p>
            <a:pPr lvl="1"/>
            <a:r>
              <a:rPr lang="en-GB" dirty="0" smtClean="0"/>
              <a:t>Two first workshops in November 2018:</a:t>
            </a:r>
          </a:p>
          <a:p>
            <a:pPr lvl="2"/>
            <a:r>
              <a:rPr lang="en-GB" dirty="0" smtClean="0"/>
              <a:t>NMO: IFIC (coupled to internal face-to-face meeting of KM3NeT-ORCA)</a:t>
            </a:r>
          </a:p>
          <a:p>
            <a:pPr lvl="2"/>
            <a:r>
              <a:rPr lang="en-GB" dirty="0" smtClean="0"/>
              <a:t>Dark matter: Brussels (</a:t>
            </a:r>
            <a:r>
              <a:rPr lang="en-GB" dirty="0" err="1" smtClean="0"/>
              <a:t>Juanan</a:t>
            </a:r>
            <a:r>
              <a:rPr lang="en-GB" dirty="0" smtClean="0"/>
              <a:t> Aguilar agreed to host it)</a:t>
            </a:r>
          </a:p>
          <a:p>
            <a:pPr lvl="1"/>
            <a:r>
              <a:rPr lang="en-GB" dirty="0" smtClean="0"/>
              <a:t>Further plans for 2019: Sea science (Italy?) and </a:t>
            </a:r>
            <a:r>
              <a:rPr lang="en-GB" dirty="0" err="1" smtClean="0"/>
              <a:t>Mult</a:t>
            </a:r>
            <a:r>
              <a:rPr lang="en-GB" dirty="0" smtClean="0"/>
              <a:t>-messenger (CPPM?)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Provide discussion channels in the scientific community for particular topics</a:t>
            </a:r>
          </a:p>
          <a:p>
            <a:pPr lvl="1"/>
            <a:r>
              <a:rPr lang="en-GB" dirty="0" smtClean="0"/>
              <a:t>Working (Sub)Group on cross section systematics internal in the collaboration</a:t>
            </a:r>
          </a:p>
          <a:p>
            <a:pPr lvl="1"/>
            <a:r>
              <a:rPr lang="en-GB" dirty="0" smtClean="0"/>
              <a:t>Discussion forum with expert of KM3NeT plus theoreticians and other experimentalists</a:t>
            </a:r>
          </a:p>
        </p:txBody>
      </p:sp>
    </p:spTree>
    <p:extLst>
      <p:ext uri="{BB962C8B-B14F-4D97-AF65-F5344CB8AC3E}">
        <p14:creationId xmlns:p14="http://schemas.microsoft.com/office/powerpoint/2010/main" val="2237374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6.1: Deliverables</a:t>
            </a:r>
            <a:endParaRPr lang="en-GB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810000" y="2213974"/>
            <a:ext cx="10554574" cy="4300433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pPr marL="0" indent="0">
              <a:buFont typeface="Wingdings 2" charset="2"/>
              <a:buNone/>
            </a:pPr>
            <a:r>
              <a:rPr lang="en-US" u="sng" dirty="0" smtClean="0"/>
              <a:t>Deliverables</a:t>
            </a:r>
          </a:p>
          <a:p>
            <a:r>
              <a:rPr lang="en-US" dirty="0" smtClean="0"/>
              <a:t>D 6.1 Six working group meetings organized and held (months 3-24)</a:t>
            </a:r>
          </a:p>
          <a:p>
            <a:r>
              <a:rPr lang="en-US" dirty="0" smtClean="0"/>
              <a:t>D 6.2 Report on expert groups established, meetings held and agreements in preparation (month 24)</a:t>
            </a:r>
          </a:p>
          <a:p>
            <a:r>
              <a:rPr lang="en-US" dirty="0" smtClean="0"/>
              <a:t>D 6.3 Report on implementation of sustainable cooperation with other science communities (month 36)</a:t>
            </a:r>
          </a:p>
        </p:txBody>
      </p:sp>
    </p:spTree>
    <p:extLst>
      <p:ext uri="{BB962C8B-B14F-4D97-AF65-F5344CB8AC3E}">
        <p14:creationId xmlns:p14="http://schemas.microsoft.com/office/powerpoint/2010/main" val="138047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TM03457503[[fn=Sobrio]]</Template>
  <TotalTime>16149</TotalTime>
  <Words>451</Words>
  <Application>Microsoft Office PowerPoint</Application>
  <PresentationFormat>Panorámica</PresentationFormat>
  <Paragraphs>57</Paragraphs>
  <Slides>18</Slides>
  <Notes>0</Notes>
  <HiddenSlides>4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1" baseType="lpstr">
      <vt:lpstr>Century Gothic</vt:lpstr>
      <vt:lpstr>Wingdings 2</vt:lpstr>
      <vt:lpstr>Citable</vt:lpstr>
      <vt:lpstr>KM3NeT &amp; INFRADEV JOINT MEETING KM3NeT in the Global Science Context</vt:lpstr>
      <vt:lpstr>H2020-InfraDeV</vt:lpstr>
      <vt:lpstr>KM3NeT-InfraDev</vt:lpstr>
      <vt:lpstr>WP6: Work Package Overview</vt:lpstr>
      <vt:lpstr>List of tasks</vt:lpstr>
      <vt:lpstr>Deliverables and milestones</vt:lpstr>
      <vt:lpstr>Task 6.1: Introduction</vt:lpstr>
      <vt:lpstr>Task 6.1: Activities</vt:lpstr>
      <vt:lpstr>Task 6.1: Deliverables</vt:lpstr>
      <vt:lpstr>Presentación de PowerPoint</vt:lpstr>
      <vt:lpstr>Presentación de PowerPoint</vt:lpstr>
      <vt:lpstr>Task 6.2: Introduction</vt:lpstr>
      <vt:lpstr>Task 6.2: Activities</vt:lpstr>
      <vt:lpstr>Task 6.2: Deliverables</vt:lpstr>
      <vt:lpstr>Task 6.2</vt:lpstr>
      <vt:lpstr>Task 6.3: Introduction</vt:lpstr>
      <vt:lpstr>Task 6.3: Activities</vt:lpstr>
      <vt:lpstr>Task 6.3: Deliverables</vt:lpstr>
    </vt:vector>
  </TitlesOfParts>
  <Company>CSIC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 6 KM3NeT in the Global Science Context</dc:title>
  <dc:creator>Juande Zornoza</dc:creator>
  <cp:lastModifiedBy>Juande Zornoza</cp:lastModifiedBy>
  <cp:revision>91</cp:revision>
  <dcterms:created xsi:type="dcterms:W3CDTF">2017-04-05T07:01:37Z</dcterms:created>
  <dcterms:modified xsi:type="dcterms:W3CDTF">2018-11-12T13:35:26Z</dcterms:modified>
</cp:coreProperties>
</file>