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notesSlides/notesSlide1.xml" ContentType="application/vnd.openxmlformats-officedocument.presentationml.notesSlide+xml"/>
  <Override PartName="/ppt/media/image1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3" name="Shape 13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300480" latinLnBrk="0">
      <a:defRPr sz="1600">
        <a:latin typeface="+mn-lt"/>
        <a:ea typeface="+mn-ea"/>
        <a:cs typeface="+mn-cs"/>
        <a:sym typeface="Calibri"/>
      </a:defRPr>
    </a:lvl1pPr>
    <a:lvl2pPr indent="228600" defTabSz="1300480" latinLnBrk="0">
      <a:defRPr sz="1600">
        <a:latin typeface="+mn-lt"/>
        <a:ea typeface="+mn-ea"/>
        <a:cs typeface="+mn-cs"/>
        <a:sym typeface="Calibri"/>
      </a:defRPr>
    </a:lvl2pPr>
    <a:lvl3pPr indent="457200" defTabSz="1300480" latinLnBrk="0">
      <a:defRPr sz="1600">
        <a:latin typeface="+mn-lt"/>
        <a:ea typeface="+mn-ea"/>
        <a:cs typeface="+mn-cs"/>
        <a:sym typeface="Calibri"/>
      </a:defRPr>
    </a:lvl3pPr>
    <a:lvl4pPr indent="685800" defTabSz="1300480" latinLnBrk="0">
      <a:defRPr sz="1600">
        <a:latin typeface="+mn-lt"/>
        <a:ea typeface="+mn-ea"/>
        <a:cs typeface="+mn-cs"/>
        <a:sym typeface="Calibri"/>
      </a:defRPr>
    </a:lvl4pPr>
    <a:lvl5pPr indent="914400" defTabSz="1300480" latinLnBrk="0">
      <a:defRPr sz="1600">
        <a:latin typeface="+mn-lt"/>
        <a:ea typeface="+mn-ea"/>
        <a:cs typeface="+mn-cs"/>
        <a:sym typeface="Calibri"/>
      </a:defRPr>
    </a:lvl5pPr>
    <a:lvl6pPr indent="1143000" defTabSz="1300480" latinLnBrk="0">
      <a:defRPr sz="1600">
        <a:latin typeface="+mn-lt"/>
        <a:ea typeface="+mn-ea"/>
        <a:cs typeface="+mn-cs"/>
        <a:sym typeface="Calibri"/>
      </a:defRPr>
    </a:lvl6pPr>
    <a:lvl7pPr indent="1371600" defTabSz="1300480" latinLnBrk="0">
      <a:defRPr sz="1600">
        <a:latin typeface="+mn-lt"/>
        <a:ea typeface="+mn-ea"/>
        <a:cs typeface="+mn-cs"/>
        <a:sym typeface="Calibri"/>
      </a:defRPr>
    </a:lvl7pPr>
    <a:lvl8pPr indent="1600200" defTabSz="1300480" latinLnBrk="0">
      <a:defRPr sz="1600">
        <a:latin typeface="+mn-lt"/>
        <a:ea typeface="+mn-ea"/>
        <a:cs typeface="+mn-cs"/>
        <a:sym typeface="Calibri"/>
      </a:defRPr>
    </a:lvl8pPr>
    <a:lvl9pPr indent="1828800" defTabSz="1300480" latinLnBrk="0">
      <a:defRPr sz="16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51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Shape 92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7" name="Shape 92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/>
            </a:pPr>
            <a:r>
              <a:t>Check with Katsunobu to have latest layout.</a:t>
            </a:r>
          </a:p>
          <a:p>
            <a:pPr defTabSz="914400">
              <a:defRPr sz="1200"/>
            </a:pPr>
            <a:r>
              <a:t>Check with detector people if 9 m offset is acceptable for ee detector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Line"/>
          <p:cNvSpPr/>
          <p:nvPr/>
        </p:nvSpPr>
        <p:spPr>
          <a:xfrm>
            <a:off x="1506796" y="889126"/>
            <a:ext cx="10850305" cy="11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08" name="Higgs measurements at the Higgs factory - Paolo Giacomelli"/>
          <p:cNvSpPr txBox="1"/>
          <p:nvPr/>
        </p:nvSpPr>
        <p:spPr>
          <a:xfrm>
            <a:off x="4064656" y="9436091"/>
            <a:ext cx="4875488" cy="298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>
            <a:lvl1pPr defTabSz="584200"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Higgs measurements at the Higgs factory - Paolo Giacomelli</a:t>
            </a:r>
          </a:p>
        </p:txBody>
      </p:sp>
      <p:sp>
        <p:nvSpPr>
          <p:cNvPr id="109" name="Title Text"/>
          <p:cNvSpPr txBox="1"/>
          <p:nvPr>
            <p:ph type="title"/>
          </p:nvPr>
        </p:nvSpPr>
        <p:spPr>
          <a:xfrm>
            <a:off x="1536814" y="13211"/>
            <a:ext cx="11048886" cy="913378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l" defTabSz="584200">
              <a:defRPr b="1" sz="4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0" name="Slide Number"/>
          <p:cNvSpPr txBox="1"/>
          <p:nvPr>
            <p:ph type="sldNum" sz="quarter" idx="2"/>
          </p:nvPr>
        </p:nvSpPr>
        <p:spPr>
          <a:xfrm>
            <a:off x="12293545" y="9436100"/>
            <a:ext cx="312069" cy="298984"/>
          </a:xfrm>
          <a:prstGeom prst="rect">
            <a:avLst/>
          </a:prstGeom>
        </p:spPr>
        <p:txBody>
          <a:bodyPr lIns="50800" tIns="50800" rIns="50800" bIns="50800" anchor="t">
            <a:normAutofit fontScale="100000" lnSpcReduction="0"/>
          </a:bodyPr>
          <a:lstStyle>
            <a:lvl1pPr defTabSz="58420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11" name="Body Level One…"/>
          <p:cNvSpPr txBox="1"/>
          <p:nvPr>
            <p:ph type="body" idx="1"/>
          </p:nvPr>
        </p:nvSpPr>
        <p:spPr>
          <a:xfrm>
            <a:off x="332812" y="1593850"/>
            <a:ext cx="12339176" cy="7359778"/>
          </a:xfrm>
          <a:prstGeom prst="rect">
            <a:avLst/>
          </a:prstGeom>
        </p:spPr>
        <p:txBody>
          <a:bodyPr lIns="50800" tIns="50800" rIns="50800" bIns="50800"/>
          <a:lstStyle>
            <a:lvl1pPr marL="320842" indent="-320842" algn="just" defTabSz="584200">
              <a:buSzPct val="65000"/>
              <a:buFont typeface="Verdana"/>
              <a:defRPr sz="3200">
                <a:latin typeface="Tahoma"/>
                <a:ea typeface="Tahoma"/>
                <a:cs typeface="Tahoma"/>
                <a:sym typeface="Tahoma"/>
              </a:defRPr>
            </a:lvl1pPr>
            <a:lvl2pPr marL="701842" indent="-320842" algn="just" defTabSz="584200">
              <a:buSzPct val="65000"/>
              <a:buFont typeface="Verdana"/>
              <a:buChar char="•"/>
              <a:defRPr sz="3200">
                <a:latin typeface="Tahoma"/>
                <a:ea typeface="Tahoma"/>
                <a:cs typeface="Tahoma"/>
                <a:sym typeface="Tahoma"/>
              </a:defRPr>
            </a:lvl2pPr>
            <a:lvl3pPr marL="955842" indent="-320842" algn="just" defTabSz="584200">
              <a:buSzPct val="65000"/>
              <a:buFont typeface="Verdana"/>
              <a:defRPr sz="3200">
                <a:latin typeface="Tahoma"/>
                <a:ea typeface="Tahoma"/>
                <a:cs typeface="Tahoma"/>
                <a:sym typeface="Tahoma"/>
              </a:defRPr>
            </a:lvl3pPr>
            <a:lvl4pPr marL="1463842" indent="-320842" algn="just" defTabSz="584200">
              <a:buFont typeface="Verdana"/>
              <a:buChar char="•"/>
              <a:defRPr sz="3200">
                <a:latin typeface="Tahoma"/>
                <a:ea typeface="Tahoma"/>
                <a:cs typeface="Tahoma"/>
                <a:sym typeface="Tahoma"/>
              </a:defRPr>
            </a:lvl4pPr>
            <a:lvl5pPr marL="1844842" indent="-320842" algn="just" defTabSz="584200">
              <a:buFont typeface="Verdana"/>
              <a:buChar char="•"/>
              <a:defRPr sz="3200">
                <a:latin typeface="Tahoma"/>
                <a:ea typeface="Tahoma"/>
                <a:cs typeface="Tahoma"/>
                <a:sym typeface="Tahom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1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63" y="121237"/>
            <a:ext cx="1486560" cy="825041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Date Placeholder 1"/>
          <p:cNvSpPr txBox="1"/>
          <p:nvPr/>
        </p:nvSpPr>
        <p:spPr>
          <a:xfrm>
            <a:off x="230307" y="9416666"/>
            <a:ext cx="2124556" cy="327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>
            <a:lvl1pPr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eeFact2018 - 25/09/2018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Picture 1026"/>
          <p:cNvGrpSpPr/>
          <p:nvPr/>
        </p:nvGrpSpPr>
        <p:grpSpPr>
          <a:xfrm>
            <a:off x="2258" y="-1"/>
            <a:ext cx="13000286" cy="9751345"/>
            <a:chOff x="0" y="0"/>
            <a:chExt cx="13000284" cy="9751343"/>
          </a:xfrm>
        </p:grpSpPr>
        <p:sp>
          <p:nvSpPr>
            <p:cNvPr id="120" name="Rectangle"/>
            <p:cNvSpPr/>
            <p:nvPr/>
          </p:nvSpPr>
          <p:spPr>
            <a:xfrm>
              <a:off x="0" y="0"/>
              <a:ext cx="13000285" cy="9751344"/>
            </a:xfrm>
            <a:prstGeom prst="rect">
              <a:avLst/>
            </a:prstGeom>
            <a:solidFill>
              <a:srgbClr val="2C169A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pic>
          <p:nvPicPr>
            <p:cNvPr id="121" name="image1.jpeg" descr="image1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3000285" cy="97513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23" name="Rectangle 1027" descr="Rectangle 102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259" y="-2259"/>
            <a:ext cx="13016092" cy="9764891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Title Text"/>
          <p:cNvSpPr txBox="1"/>
          <p:nvPr>
            <p:ph type="title"/>
          </p:nvPr>
        </p:nvSpPr>
        <p:spPr>
          <a:xfrm>
            <a:off x="975359" y="3029937"/>
            <a:ext cx="11054082" cy="2090703"/>
          </a:xfrm>
          <a:prstGeom prst="rect">
            <a:avLst/>
          </a:prstGeom>
        </p:spPr>
        <p:txBody>
          <a:bodyPr/>
          <a:lstStyle>
            <a:lvl1pPr>
              <a:defRPr b="1" sz="5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5" name="Body Level One…"/>
          <p:cNvSpPr txBox="1"/>
          <p:nvPr>
            <p:ph type="body" sz="quarter" idx="1"/>
          </p:nvPr>
        </p:nvSpPr>
        <p:spPr>
          <a:xfrm>
            <a:off x="1950719" y="5527040"/>
            <a:ext cx="9103361" cy="2492587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900"/>
              </a:spcBef>
              <a:buSzTx/>
              <a:buFontTx/>
              <a:buNone/>
              <a:defRPr b="1" sz="38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457200" algn="ctr">
              <a:spcBef>
                <a:spcPts val="900"/>
              </a:spcBef>
              <a:buSzTx/>
              <a:buFontTx/>
              <a:buNone/>
              <a:defRPr b="1" sz="38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914400" algn="ctr">
              <a:spcBef>
                <a:spcPts val="900"/>
              </a:spcBef>
              <a:buSzTx/>
              <a:buFontTx/>
              <a:buNone/>
              <a:defRPr b="1" sz="38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1371600" algn="ctr">
              <a:spcBef>
                <a:spcPts val="900"/>
              </a:spcBef>
              <a:buSzTx/>
              <a:buFontTx/>
              <a:buNone/>
              <a:defRPr b="1" sz="38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1828800" algn="ctr">
              <a:spcBef>
                <a:spcPts val="900"/>
              </a:spcBef>
              <a:buSzTx/>
              <a:buFontTx/>
              <a:buNone/>
              <a:defRPr b="1" sz="3800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6" name="Slide Number"/>
          <p:cNvSpPr txBox="1"/>
          <p:nvPr>
            <p:ph type="sldNum" sz="quarter" idx="2"/>
          </p:nvPr>
        </p:nvSpPr>
        <p:spPr>
          <a:xfrm>
            <a:off x="6285653" y="8779792"/>
            <a:ext cx="3034455" cy="5207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1"/>
          <p:cNvSpPr txBox="1"/>
          <p:nvPr/>
        </p:nvSpPr>
        <p:spPr>
          <a:xfrm>
            <a:off x="230307" y="9416666"/>
            <a:ext cx="1184359" cy="327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>
            <a:lvl1pPr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20/12/2018</a:t>
            </a:r>
          </a:p>
        </p:txBody>
      </p:sp>
      <p:pic>
        <p:nvPicPr>
          <p:cNvPr id="2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21" y="53046"/>
            <a:ext cx="1629382" cy="904307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Slide Number"/>
          <p:cNvSpPr txBox="1"/>
          <p:nvPr>
            <p:ph type="sldNum" sz="quarter" idx="2"/>
          </p:nvPr>
        </p:nvSpPr>
        <p:spPr>
          <a:xfrm>
            <a:off x="12395044" y="9416666"/>
            <a:ext cx="340516" cy="32743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3" name="Footer Placeholder 2"/>
          <p:cNvSpPr txBox="1"/>
          <p:nvPr/>
        </p:nvSpPr>
        <p:spPr>
          <a:xfrm>
            <a:off x="4826660" y="9416666"/>
            <a:ext cx="3797335" cy="327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>
            <a:lvl1pPr algn="ctr"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Physics at Lepton Colliders - Paolo Giacomelli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Date Placeholder 1"/>
          <p:cNvSpPr txBox="1"/>
          <p:nvPr/>
        </p:nvSpPr>
        <p:spPr>
          <a:xfrm>
            <a:off x="230307" y="9416666"/>
            <a:ext cx="1184359" cy="327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>
            <a:lvl1pPr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20/12/2018</a:t>
            </a:r>
          </a:p>
        </p:txBody>
      </p:sp>
      <p:pic>
        <p:nvPicPr>
          <p:cNvPr id="3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225" y="41922"/>
            <a:ext cx="1649424" cy="915431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Slide Number"/>
          <p:cNvSpPr txBox="1"/>
          <p:nvPr>
            <p:ph type="sldNum" sz="quarter" idx="2"/>
          </p:nvPr>
        </p:nvSpPr>
        <p:spPr>
          <a:xfrm>
            <a:off x="12382344" y="9429366"/>
            <a:ext cx="340516" cy="32743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3" name="Title Text"/>
          <p:cNvSpPr txBox="1"/>
          <p:nvPr>
            <p:ph type="title"/>
          </p:nvPr>
        </p:nvSpPr>
        <p:spPr>
          <a:xfrm>
            <a:off x="650239" y="3804355"/>
            <a:ext cx="11704322" cy="2144890"/>
          </a:xfrm>
          <a:prstGeom prst="rect">
            <a:avLst/>
          </a:prstGeom>
        </p:spPr>
        <p:txBody>
          <a:bodyPr/>
          <a:lstStyle>
            <a:lvl1pPr>
              <a:defRPr sz="7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4" name="Footer Placeholder 2"/>
          <p:cNvSpPr txBox="1"/>
          <p:nvPr/>
        </p:nvSpPr>
        <p:spPr>
          <a:xfrm>
            <a:off x="4826660" y="9416666"/>
            <a:ext cx="3797335" cy="327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>
            <a:lvl1pPr algn="ctr"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Physics at Lepton Colliders - Paolo Giacomelli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Body Level One…"/>
          <p:cNvSpPr txBox="1"/>
          <p:nvPr>
            <p:ph type="body" sz="quarter" idx="1"/>
          </p:nvPr>
        </p:nvSpPr>
        <p:spPr>
          <a:xfrm>
            <a:off x="2684862" y="157317"/>
            <a:ext cx="9723885" cy="1053785"/>
          </a:xfrm>
          <a:prstGeom prst="rect">
            <a:avLst/>
          </a:prstGeom>
        </p:spPr>
        <p:txBody>
          <a:bodyPr lIns="43507" tIns="43507" rIns="43507" bIns="43507"/>
          <a:lstStyle>
            <a:lvl1pPr marL="0" indent="0">
              <a:spcBef>
                <a:spcPts val="1300"/>
              </a:spcBef>
              <a:buSzTx/>
              <a:buFontTx/>
              <a:buNone/>
              <a:defRPr sz="5600">
                <a:solidFill>
                  <a:srgbClr val="FAF032"/>
                </a:solidFill>
                <a:effectLst>
                  <a:outerShdw sx="100000" sy="100000" kx="0" ky="0" algn="b" rotWithShape="0" blurRad="0" dist="25400" dir="5400000">
                    <a:srgbClr val="17375E">
                      <a:alpha val="50000"/>
                    </a:srgbClr>
                  </a:outerShdw>
                </a:effectLst>
              </a:defRPr>
            </a:lvl1pPr>
            <a:lvl2pPr marL="1028700" indent="-571500">
              <a:spcBef>
                <a:spcPts val="1300"/>
              </a:spcBef>
              <a:buFontTx/>
              <a:defRPr sz="5600">
                <a:solidFill>
                  <a:srgbClr val="FAF032"/>
                </a:solidFill>
                <a:effectLst>
                  <a:outerShdw sx="100000" sy="100000" kx="0" ky="0" algn="b" rotWithShape="0" blurRad="0" dist="25400" dir="5400000">
                    <a:srgbClr val="17375E">
                      <a:alpha val="50000"/>
                    </a:srgbClr>
                  </a:outerShdw>
                </a:effectLst>
              </a:defRPr>
            </a:lvl2pPr>
            <a:lvl3pPr marL="1447800" indent="-533400">
              <a:spcBef>
                <a:spcPts val="1300"/>
              </a:spcBef>
              <a:buFontTx/>
              <a:defRPr sz="5600">
                <a:solidFill>
                  <a:srgbClr val="FAF032"/>
                </a:solidFill>
                <a:effectLst>
                  <a:outerShdw sx="100000" sy="100000" kx="0" ky="0" algn="b" rotWithShape="0" blurRad="0" dist="25400" dir="5400000">
                    <a:srgbClr val="17375E">
                      <a:alpha val="50000"/>
                    </a:srgbClr>
                  </a:outerShdw>
                </a:effectLst>
              </a:defRPr>
            </a:lvl3pPr>
            <a:lvl4pPr marL="2011679" indent="-640079">
              <a:spcBef>
                <a:spcPts val="1300"/>
              </a:spcBef>
              <a:buFontTx/>
              <a:defRPr sz="5600">
                <a:solidFill>
                  <a:srgbClr val="FAF032"/>
                </a:solidFill>
                <a:effectLst>
                  <a:outerShdw sx="100000" sy="100000" kx="0" ky="0" algn="b" rotWithShape="0" blurRad="0" dist="25400" dir="5400000">
                    <a:srgbClr val="17375E">
                      <a:alpha val="50000"/>
                    </a:srgbClr>
                  </a:outerShdw>
                </a:effectLst>
              </a:defRPr>
            </a:lvl4pPr>
            <a:lvl5pPr marL="2468879" indent="-640079">
              <a:spcBef>
                <a:spcPts val="1300"/>
              </a:spcBef>
              <a:buFontTx/>
              <a:defRPr sz="5600">
                <a:solidFill>
                  <a:srgbClr val="FAF032"/>
                </a:solidFill>
                <a:effectLst>
                  <a:outerShdw sx="100000" sy="100000" kx="0" ky="0" algn="b" rotWithShape="0" blurRad="0" dist="25400" dir="5400000">
                    <a:srgbClr val="17375E">
                      <a:alpha val="50000"/>
                    </a:srgbClr>
                  </a:outerShdw>
                </a:effectLst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" name="Text Placeholder 3"/>
          <p:cNvSpPr/>
          <p:nvPr>
            <p:ph type="body" idx="13"/>
          </p:nvPr>
        </p:nvSpPr>
        <p:spPr>
          <a:xfrm>
            <a:off x="639402" y="1556882"/>
            <a:ext cx="11769344" cy="717521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3" name="Picture 14" descr="Picture 1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692" y="247537"/>
            <a:ext cx="2304001" cy="963564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Slide Number"/>
          <p:cNvSpPr txBox="1"/>
          <p:nvPr>
            <p:ph type="sldNum" sz="quarter" idx="2"/>
          </p:nvPr>
        </p:nvSpPr>
        <p:spPr>
          <a:xfrm>
            <a:off x="6285653" y="8779792"/>
            <a:ext cx="3034455" cy="5207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Body Level One…"/>
          <p:cNvSpPr txBox="1"/>
          <p:nvPr>
            <p:ph type="body" sz="quarter" idx="1"/>
          </p:nvPr>
        </p:nvSpPr>
        <p:spPr>
          <a:xfrm>
            <a:off x="2684862" y="157317"/>
            <a:ext cx="9723885" cy="1053785"/>
          </a:xfrm>
          <a:prstGeom prst="rect">
            <a:avLst/>
          </a:prstGeom>
        </p:spPr>
        <p:txBody>
          <a:bodyPr lIns="43507" tIns="43507" rIns="43507" bIns="43507"/>
          <a:lstStyle>
            <a:lvl1pPr marL="0" indent="0">
              <a:spcBef>
                <a:spcPts val="1300"/>
              </a:spcBef>
              <a:buSzTx/>
              <a:buFontTx/>
              <a:buNone/>
              <a:defRPr sz="5600">
                <a:solidFill>
                  <a:srgbClr val="FAF032"/>
                </a:solidFill>
                <a:effectLst>
                  <a:outerShdw sx="100000" sy="100000" kx="0" ky="0" algn="b" rotWithShape="0" blurRad="0" dist="25400" dir="5400000">
                    <a:srgbClr val="17375E">
                      <a:alpha val="50000"/>
                    </a:srgbClr>
                  </a:outerShdw>
                </a:effectLst>
              </a:defRPr>
            </a:lvl1pPr>
            <a:lvl2pPr marL="1028700" indent="-571500">
              <a:spcBef>
                <a:spcPts val="1300"/>
              </a:spcBef>
              <a:buFontTx/>
              <a:defRPr sz="5600">
                <a:solidFill>
                  <a:srgbClr val="FAF032"/>
                </a:solidFill>
                <a:effectLst>
                  <a:outerShdw sx="100000" sy="100000" kx="0" ky="0" algn="b" rotWithShape="0" blurRad="0" dist="25400" dir="5400000">
                    <a:srgbClr val="17375E">
                      <a:alpha val="50000"/>
                    </a:srgbClr>
                  </a:outerShdw>
                </a:effectLst>
              </a:defRPr>
            </a:lvl2pPr>
            <a:lvl3pPr marL="1447800" indent="-533400">
              <a:spcBef>
                <a:spcPts val="1300"/>
              </a:spcBef>
              <a:buFontTx/>
              <a:defRPr sz="5600">
                <a:solidFill>
                  <a:srgbClr val="FAF032"/>
                </a:solidFill>
                <a:effectLst>
                  <a:outerShdw sx="100000" sy="100000" kx="0" ky="0" algn="b" rotWithShape="0" blurRad="0" dist="25400" dir="5400000">
                    <a:srgbClr val="17375E">
                      <a:alpha val="50000"/>
                    </a:srgbClr>
                  </a:outerShdw>
                </a:effectLst>
              </a:defRPr>
            </a:lvl3pPr>
            <a:lvl4pPr marL="2011679" indent="-640079">
              <a:spcBef>
                <a:spcPts val="1300"/>
              </a:spcBef>
              <a:buFontTx/>
              <a:defRPr sz="5600">
                <a:solidFill>
                  <a:srgbClr val="FAF032"/>
                </a:solidFill>
                <a:effectLst>
                  <a:outerShdw sx="100000" sy="100000" kx="0" ky="0" algn="b" rotWithShape="0" blurRad="0" dist="25400" dir="5400000">
                    <a:srgbClr val="17375E">
                      <a:alpha val="50000"/>
                    </a:srgbClr>
                  </a:outerShdw>
                </a:effectLst>
              </a:defRPr>
            </a:lvl4pPr>
            <a:lvl5pPr marL="2468879" indent="-640079">
              <a:spcBef>
                <a:spcPts val="1300"/>
              </a:spcBef>
              <a:buFontTx/>
              <a:defRPr sz="5600">
                <a:solidFill>
                  <a:srgbClr val="FAF032"/>
                </a:solidFill>
                <a:effectLst>
                  <a:outerShdw sx="100000" sy="100000" kx="0" ky="0" algn="b" rotWithShape="0" blurRad="0" dist="25400" dir="5400000">
                    <a:srgbClr val="17375E">
                      <a:alpha val="50000"/>
                    </a:srgbClr>
                  </a:outerShdw>
                </a:effectLst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" name="Text Placeholder 3"/>
          <p:cNvSpPr/>
          <p:nvPr>
            <p:ph type="body" idx="13"/>
          </p:nvPr>
        </p:nvSpPr>
        <p:spPr>
          <a:xfrm>
            <a:off x="639402" y="1556882"/>
            <a:ext cx="11769344" cy="717521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3" name="Picture 14" descr="Picture 1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692" y="247537"/>
            <a:ext cx="2304001" cy="963564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Slide Number"/>
          <p:cNvSpPr txBox="1"/>
          <p:nvPr>
            <p:ph type="sldNum" sz="quarter" idx="2"/>
          </p:nvPr>
        </p:nvSpPr>
        <p:spPr>
          <a:xfrm>
            <a:off x="6285653" y="8779792"/>
            <a:ext cx="3034455" cy="5207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2" name="Body Level One…"/>
          <p:cNvSpPr txBox="1"/>
          <p:nvPr>
            <p:ph type="body" idx="1"/>
          </p:nvPr>
        </p:nvSpPr>
        <p:spPr>
          <a:xfrm>
            <a:off x="650239" y="2275839"/>
            <a:ext cx="11704322" cy="6436927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Line"/>
          <p:cNvSpPr/>
          <p:nvPr/>
        </p:nvSpPr>
        <p:spPr>
          <a:xfrm>
            <a:off x="2028851" y="885187"/>
            <a:ext cx="9392953" cy="6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120000"/>
              </a:lnSpc>
              <a:spcBef>
                <a:spcPts val="1000"/>
              </a:spcBef>
              <a:defRPr sz="1200">
                <a:solidFill>
                  <a:srgbClr val="666B73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71" name="Title Text"/>
          <p:cNvSpPr txBox="1"/>
          <p:nvPr>
            <p:ph type="title"/>
          </p:nvPr>
        </p:nvSpPr>
        <p:spPr>
          <a:xfrm>
            <a:off x="2046005" y="-18908"/>
            <a:ext cx="9358645" cy="913379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l" defTabSz="584200">
              <a:defRPr b="1" sz="4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2" name="Body Level One…"/>
          <p:cNvSpPr txBox="1"/>
          <p:nvPr>
            <p:ph type="body" idx="1"/>
          </p:nvPr>
        </p:nvSpPr>
        <p:spPr>
          <a:xfrm>
            <a:off x="332812" y="1593850"/>
            <a:ext cx="12339176" cy="7359778"/>
          </a:xfrm>
          <a:prstGeom prst="rect">
            <a:avLst/>
          </a:prstGeom>
        </p:spPr>
        <p:txBody>
          <a:bodyPr lIns="50800" tIns="50800" rIns="50800" bIns="50800"/>
          <a:lstStyle>
            <a:lvl1pPr marL="320842" indent="-320842" algn="just" defTabSz="584200">
              <a:lnSpc>
                <a:spcPct val="120000"/>
              </a:lnSpc>
              <a:buSzPct val="65000"/>
              <a:buFont typeface="Verdana"/>
              <a:defRPr sz="3200">
                <a:solidFill>
                  <a:srgbClr val="666B73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701842" indent="-320842" algn="just" defTabSz="584200">
              <a:lnSpc>
                <a:spcPct val="120000"/>
              </a:lnSpc>
              <a:buSzPct val="65000"/>
              <a:buFont typeface="Verdana"/>
              <a:buChar char="•"/>
              <a:defRPr sz="3200">
                <a:solidFill>
                  <a:srgbClr val="666B73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55842" indent="-320842" algn="just" defTabSz="584200">
              <a:lnSpc>
                <a:spcPct val="120000"/>
              </a:lnSpc>
              <a:buSzPct val="65000"/>
              <a:buFont typeface="Verdana"/>
              <a:defRPr sz="3200">
                <a:solidFill>
                  <a:srgbClr val="666B73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463842" indent="-320842" algn="just" defTabSz="584200">
              <a:lnSpc>
                <a:spcPct val="120000"/>
              </a:lnSpc>
              <a:buFont typeface="Verdana"/>
              <a:buChar char="•"/>
              <a:defRPr sz="3200">
                <a:solidFill>
                  <a:srgbClr val="666B73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44842" indent="-320842" algn="just" defTabSz="584200">
              <a:lnSpc>
                <a:spcPct val="120000"/>
              </a:lnSpc>
              <a:buFont typeface="Verdana"/>
              <a:buChar char="•"/>
              <a:defRPr sz="3200">
                <a:solidFill>
                  <a:srgbClr val="666B73"/>
                </a:solidFill>
                <a:latin typeface="Tahoma"/>
                <a:ea typeface="Tahoma"/>
                <a:cs typeface="Tahoma"/>
                <a:sym typeface="Tahom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Footer Placeholder 2"/>
          <p:cNvSpPr txBox="1"/>
          <p:nvPr/>
        </p:nvSpPr>
        <p:spPr>
          <a:xfrm>
            <a:off x="4826660" y="9416666"/>
            <a:ext cx="3797335" cy="327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>
            <a:lvl1pPr algn="ctr"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Physics at Lepton Colliders - Paolo Giacomelli </a:t>
            </a:r>
          </a:p>
        </p:txBody>
      </p:sp>
      <p:sp>
        <p:nvSpPr>
          <p:cNvPr id="74" name="Date Placeholder 1"/>
          <p:cNvSpPr txBox="1"/>
          <p:nvPr/>
        </p:nvSpPr>
        <p:spPr>
          <a:xfrm>
            <a:off x="230307" y="9416666"/>
            <a:ext cx="1184359" cy="327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>
            <a:lvl1pPr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20/12/2018</a:t>
            </a:r>
          </a:p>
        </p:txBody>
      </p:sp>
      <p:pic>
        <p:nvPicPr>
          <p:cNvPr id="7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77" y="43975"/>
            <a:ext cx="1645726" cy="913378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Slide Number"/>
          <p:cNvSpPr txBox="1"/>
          <p:nvPr>
            <p:ph type="sldNum" sz="quarter" idx="2"/>
          </p:nvPr>
        </p:nvSpPr>
        <p:spPr>
          <a:xfrm>
            <a:off x="12395145" y="9436100"/>
            <a:ext cx="312069" cy="298984"/>
          </a:xfrm>
          <a:prstGeom prst="rect">
            <a:avLst/>
          </a:prstGeom>
        </p:spPr>
        <p:txBody>
          <a:bodyPr lIns="50800" tIns="50800" rIns="50800" bIns="50800" anchor="t">
            <a:normAutofit fontScale="100000" lnSpcReduction="0"/>
          </a:bodyPr>
          <a:lstStyle>
            <a:lvl1pPr defTabSz="58420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Line"/>
          <p:cNvSpPr/>
          <p:nvPr/>
        </p:nvSpPr>
        <p:spPr>
          <a:xfrm>
            <a:off x="1506796" y="1105026"/>
            <a:ext cx="10850305" cy="11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120000"/>
              </a:lnSpc>
              <a:spcBef>
                <a:spcPts val="1000"/>
              </a:spcBef>
              <a:defRPr sz="1200">
                <a:solidFill>
                  <a:srgbClr val="666B73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84" name="Higgs measurements at the Higgs factory - Paolo Giacomelli"/>
          <p:cNvSpPr txBox="1"/>
          <p:nvPr/>
        </p:nvSpPr>
        <p:spPr>
          <a:xfrm>
            <a:off x="4064656" y="9436091"/>
            <a:ext cx="4875488" cy="298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>
            <a:lvl1pPr defTabSz="584200"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Higgs measurements at the Higgs factory - Paolo Giacomelli</a:t>
            </a:r>
          </a:p>
        </p:txBody>
      </p:sp>
      <p:sp>
        <p:nvSpPr>
          <p:cNvPr id="85" name="Title Text"/>
          <p:cNvSpPr txBox="1"/>
          <p:nvPr>
            <p:ph type="title"/>
          </p:nvPr>
        </p:nvSpPr>
        <p:spPr>
          <a:xfrm>
            <a:off x="1536814" y="178311"/>
            <a:ext cx="11048886" cy="913378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l" defTabSz="584200">
              <a:defRPr b="1" sz="4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xfrm>
            <a:off x="12293545" y="9436100"/>
            <a:ext cx="312069" cy="298984"/>
          </a:xfrm>
          <a:prstGeom prst="rect">
            <a:avLst/>
          </a:prstGeom>
        </p:spPr>
        <p:txBody>
          <a:bodyPr lIns="50800" tIns="50800" rIns="50800" bIns="50800" anchor="t">
            <a:normAutofit fontScale="100000" lnSpcReduction="0"/>
          </a:bodyPr>
          <a:lstStyle>
            <a:lvl1pPr defTabSz="58420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87" name="Body Level One…"/>
          <p:cNvSpPr txBox="1"/>
          <p:nvPr>
            <p:ph type="body" idx="1"/>
          </p:nvPr>
        </p:nvSpPr>
        <p:spPr>
          <a:xfrm>
            <a:off x="332812" y="1593850"/>
            <a:ext cx="12339176" cy="7359778"/>
          </a:xfrm>
          <a:prstGeom prst="rect">
            <a:avLst/>
          </a:prstGeom>
        </p:spPr>
        <p:txBody>
          <a:bodyPr lIns="50800" tIns="50800" rIns="50800" bIns="50800"/>
          <a:lstStyle>
            <a:lvl1pPr marL="320842" indent="-320842" algn="just" defTabSz="584200">
              <a:lnSpc>
                <a:spcPct val="120000"/>
              </a:lnSpc>
              <a:buSzPct val="65000"/>
              <a:buFont typeface="Verdana"/>
              <a:defRPr sz="3200">
                <a:solidFill>
                  <a:srgbClr val="666B73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701842" indent="-320842" algn="just" defTabSz="584200">
              <a:lnSpc>
                <a:spcPct val="120000"/>
              </a:lnSpc>
              <a:buSzPct val="65000"/>
              <a:buFont typeface="Verdana"/>
              <a:buChar char="•"/>
              <a:defRPr sz="3200">
                <a:solidFill>
                  <a:srgbClr val="666B73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55842" indent="-320842" algn="just" defTabSz="584200">
              <a:lnSpc>
                <a:spcPct val="120000"/>
              </a:lnSpc>
              <a:buSzPct val="65000"/>
              <a:buFont typeface="Verdana"/>
              <a:defRPr sz="3200">
                <a:solidFill>
                  <a:srgbClr val="666B73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463842" indent="-320842" algn="just" defTabSz="584200">
              <a:lnSpc>
                <a:spcPct val="120000"/>
              </a:lnSpc>
              <a:buFont typeface="Verdana"/>
              <a:buChar char="•"/>
              <a:defRPr sz="3200">
                <a:solidFill>
                  <a:srgbClr val="666B73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44842" indent="-320842" algn="just" defTabSz="584200">
              <a:lnSpc>
                <a:spcPct val="120000"/>
              </a:lnSpc>
              <a:buFont typeface="Verdana"/>
              <a:buChar char="•"/>
              <a:defRPr sz="3200">
                <a:solidFill>
                  <a:srgbClr val="666B73"/>
                </a:solidFill>
                <a:latin typeface="Tahoma"/>
                <a:ea typeface="Tahoma"/>
                <a:cs typeface="Tahoma"/>
                <a:sym typeface="Tahom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8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63" y="286337"/>
            <a:ext cx="1486560" cy="8250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Line"/>
          <p:cNvSpPr/>
          <p:nvPr/>
        </p:nvSpPr>
        <p:spPr>
          <a:xfrm>
            <a:off x="1506796" y="1105026"/>
            <a:ext cx="10850305" cy="11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96" name="Higgs measurements at the Higgs factory - Paolo Giacomelli"/>
          <p:cNvSpPr txBox="1"/>
          <p:nvPr/>
        </p:nvSpPr>
        <p:spPr>
          <a:xfrm>
            <a:off x="4064656" y="9436091"/>
            <a:ext cx="4875488" cy="298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>
            <a:lvl1pPr defTabSz="584200"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Higgs measurements at the Higgs factory - Paolo Giacomelli</a:t>
            </a:r>
          </a:p>
        </p:txBody>
      </p:sp>
      <p:sp>
        <p:nvSpPr>
          <p:cNvPr id="97" name="Title Text"/>
          <p:cNvSpPr txBox="1"/>
          <p:nvPr>
            <p:ph type="title"/>
          </p:nvPr>
        </p:nvSpPr>
        <p:spPr>
          <a:xfrm>
            <a:off x="1536814" y="178311"/>
            <a:ext cx="11048886" cy="913378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l" defTabSz="584200">
              <a:defRPr b="1" sz="4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8" name="Slide Number"/>
          <p:cNvSpPr txBox="1"/>
          <p:nvPr>
            <p:ph type="sldNum" sz="quarter" idx="2"/>
          </p:nvPr>
        </p:nvSpPr>
        <p:spPr>
          <a:xfrm>
            <a:off x="12293545" y="9436100"/>
            <a:ext cx="312069" cy="298984"/>
          </a:xfrm>
          <a:prstGeom prst="rect">
            <a:avLst/>
          </a:prstGeom>
        </p:spPr>
        <p:txBody>
          <a:bodyPr lIns="50800" tIns="50800" rIns="50800" bIns="50800" anchor="t">
            <a:normAutofit fontScale="100000" lnSpcReduction="0"/>
          </a:bodyPr>
          <a:lstStyle>
            <a:lvl1pPr defTabSz="58420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99" name="Body Level One…"/>
          <p:cNvSpPr txBox="1"/>
          <p:nvPr>
            <p:ph type="body" idx="1"/>
          </p:nvPr>
        </p:nvSpPr>
        <p:spPr>
          <a:xfrm>
            <a:off x="332812" y="1593850"/>
            <a:ext cx="12339176" cy="7359778"/>
          </a:xfrm>
          <a:prstGeom prst="rect">
            <a:avLst/>
          </a:prstGeom>
        </p:spPr>
        <p:txBody>
          <a:bodyPr lIns="50800" tIns="50800" rIns="50800" bIns="50800"/>
          <a:lstStyle>
            <a:lvl1pPr marL="320842" indent="-320842" algn="just" defTabSz="584200">
              <a:buSzPct val="65000"/>
              <a:buFont typeface="Verdana"/>
              <a:defRPr sz="3200">
                <a:latin typeface="Tahoma"/>
                <a:ea typeface="Tahoma"/>
                <a:cs typeface="Tahoma"/>
                <a:sym typeface="Tahoma"/>
              </a:defRPr>
            </a:lvl1pPr>
            <a:lvl2pPr marL="701842" indent="-320842" algn="just" defTabSz="584200">
              <a:buSzPct val="65000"/>
              <a:buFont typeface="Verdana"/>
              <a:buChar char="•"/>
              <a:defRPr sz="3200">
                <a:latin typeface="Tahoma"/>
                <a:ea typeface="Tahoma"/>
                <a:cs typeface="Tahoma"/>
                <a:sym typeface="Tahoma"/>
              </a:defRPr>
            </a:lvl2pPr>
            <a:lvl3pPr marL="955842" indent="-320842" algn="just" defTabSz="584200">
              <a:buSzPct val="65000"/>
              <a:buFont typeface="Verdana"/>
              <a:defRPr sz="3200">
                <a:latin typeface="Tahoma"/>
                <a:ea typeface="Tahoma"/>
                <a:cs typeface="Tahoma"/>
                <a:sym typeface="Tahoma"/>
              </a:defRPr>
            </a:lvl3pPr>
            <a:lvl4pPr marL="1463842" indent="-320842" algn="just" defTabSz="584200">
              <a:buFont typeface="Verdana"/>
              <a:buChar char="•"/>
              <a:defRPr sz="3200">
                <a:latin typeface="Tahoma"/>
                <a:ea typeface="Tahoma"/>
                <a:cs typeface="Tahoma"/>
                <a:sym typeface="Tahoma"/>
              </a:defRPr>
            </a:lvl4pPr>
            <a:lvl5pPr marL="1844842" indent="-320842" algn="just" defTabSz="584200">
              <a:buFont typeface="Verdana"/>
              <a:buChar char="•"/>
              <a:defRPr sz="3200">
                <a:latin typeface="Tahoma"/>
                <a:ea typeface="Tahoma"/>
                <a:cs typeface="Tahoma"/>
                <a:sym typeface="Tahom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0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63" y="286337"/>
            <a:ext cx="1486560" cy="8250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830" y="47194"/>
            <a:ext cx="1927963" cy="80629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Text"/>
          <p:cNvSpPr txBox="1"/>
          <p:nvPr>
            <p:ph type="title"/>
          </p:nvPr>
        </p:nvSpPr>
        <p:spPr>
          <a:xfrm>
            <a:off x="650239" y="390596"/>
            <a:ext cx="11704322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5833" y="9114112"/>
            <a:ext cx="348727" cy="371349"/>
          </a:xfrm>
          <a:prstGeom prst="rect">
            <a:avLst/>
          </a:prstGeom>
          <a:ln w="12700">
            <a:miter lim="400000"/>
          </a:ln>
        </p:spPr>
        <p:txBody>
          <a:bodyPr wrap="none" lIns="65023" tIns="65023" rIns="65023" bIns="65023" anchor="ctr">
            <a:spAutoFit/>
          </a:bodyPr>
          <a:lstStyle>
            <a:lvl1pPr algn="r">
              <a:defRPr sz="16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5" name="Body Level One…"/>
          <p:cNvSpPr txBox="1"/>
          <p:nvPr>
            <p:ph type="body" idx="1"/>
          </p:nvPr>
        </p:nvSpPr>
        <p:spPr>
          <a:xfrm>
            <a:off x="650239" y="2275839"/>
            <a:ext cx="11704322" cy="7477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ransition xmlns:p14="http://schemas.microsoft.com/office/powerpoint/2010/main" spd="med" advClick="1"/>
  <p:txStyles>
    <p:titleStyle>
      <a:lvl1pPr marL="0" marR="0" indent="0" algn="ct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471487" marR="0" indent="-471487" algn="l" defTabSz="130048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906235" marR="0" indent="-449035" algn="l" defTabSz="130048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333500" marR="0" indent="-419100" algn="l" defTabSz="130048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874520" marR="0" indent="-502920" algn="l" defTabSz="130048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331720" marR="0" indent="-502920" algn="l" defTabSz="130048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788920" marR="0" indent="-502920" algn="l" defTabSz="130048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246120" marR="0" indent="-502920" algn="l" defTabSz="130048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703320" marR="0" indent="-502920" algn="l" defTabSz="130048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160520" marR="0" indent="-502920" algn="l" defTabSz="130048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tif"/><Relationship Id="rId3" Type="http://schemas.openxmlformats.org/officeDocument/2006/relationships/image" Target="../media/image11.tif"/><Relationship Id="rId4" Type="http://schemas.openxmlformats.org/officeDocument/2006/relationships/image" Target="../media/image12.tif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3.tif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3" Type="http://schemas.openxmlformats.org/officeDocument/2006/relationships/image" Target="../media/image14.tif"/><Relationship Id="rId4" Type="http://schemas.openxmlformats.org/officeDocument/2006/relationships/image" Target="../media/image15.tif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3" Type="http://schemas.openxmlformats.org/officeDocument/2006/relationships/image" Target="../media/image16.tif"/><Relationship Id="rId4" Type="http://schemas.openxmlformats.org/officeDocument/2006/relationships/image" Target="../media/image28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17.tif"/><Relationship Id="rId4" Type="http://schemas.openxmlformats.org/officeDocument/2006/relationships/image" Target="../media/image18.tif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19.tif"/><Relationship Id="rId4" Type="http://schemas.openxmlformats.org/officeDocument/2006/relationships/image" Target="../media/image33.png"/><Relationship Id="rId5" Type="http://schemas.openxmlformats.org/officeDocument/2006/relationships/image" Target="../media/image34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4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5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5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20.tif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tif"/><Relationship Id="rId3" Type="http://schemas.openxmlformats.org/officeDocument/2006/relationships/image" Target="../media/image22.tif"/><Relationship Id="rId4" Type="http://schemas.openxmlformats.org/officeDocument/2006/relationships/image" Target="../media/image23.tif"/><Relationship Id="rId5" Type="http://schemas.openxmlformats.org/officeDocument/2006/relationships/image" Target="../media/image24.tif"/><Relationship Id="rId6" Type="http://schemas.openxmlformats.org/officeDocument/2006/relationships/image" Target="../media/image25.tif"/><Relationship Id="rId7" Type="http://schemas.openxmlformats.org/officeDocument/2006/relationships/image" Target="../media/image26.tif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40.png"/><Relationship Id="rId4" Type="http://schemas.openxmlformats.org/officeDocument/2006/relationships/image" Target="../media/image5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image" Target="../media/image3.tif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11.jpeg"/><Relationship Id="rId5" Type="http://schemas.openxmlformats.org/officeDocument/2006/relationships/image" Target="../media/image64.png"/><Relationship Id="rId6" Type="http://schemas.openxmlformats.org/officeDocument/2006/relationships/image" Target="../media/image65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arxiv.org/pdf/1607.01831v1.pdf" TargetMode="External"/><Relationship Id="rId3" Type="http://schemas.openxmlformats.org/officeDocument/2006/relationships/hyperlink" Target="https://arxiv.org/pdf/1606.09408v1.pdf" TargetMode="External"/><Relationship Id="rId4" Type="http://schemas.openxmlformats.org/officeDocument/2006/relationships/hyperlink" Target="https://arxiv.org/abs/1606.00947" TargetMode="External"/><Relationship Id="rId5" Type="http://schemas.openxmlformats.org/officeDocument/2006/relationships/hyperlink" Target="https://arxiv.org/abs/1605.01389" TargetMode="External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tif"/><Relationship Id="rId3" Type="http://schemas.openxmlformats.org/officeDocument/2006/relationships/image" Target="../media/image28.tif"/><Relationship Id="rId4" Type="http://schemas.openxmlformats.org/officeDocument/2006/relationships/image" Target="../media/image29.tif"/><Relationship Id="rId5" Type="http://schemas.openxmlformats.org/officeDocument/2006/relationships/image" Target="../media/image30.t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4.jpe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tif"/><Relationship Id="rId3" Type="http://schemas.openxmlformats.org/officeDocument/2006/relationships/image" Target="../media/image32.tif"/><Relationship Id="rId4" Type="http://schemas.openxmlformats.org/officeDocument/2006/relationships/image" Target="../media/image33.tif"/><Relationship Id="rId5" Type="http://schemas.openxmlformats.org/officeDocument/2006/relationships/image" Target="../media/image34.tif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12.png"/><Relationship Id="rId8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"/><Relationship Id="rId3" Type="http://schemas.openxmlformats.org/officeDocument/2006/relationships/image" Target="../media/image5.tif"/><Relationship Id="rId4" Type="http://schemas.openxmlformats.org/officeDocument/2006/relationships/image" Target="../media/image6.t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"/><Relationship Id="rId3" Type="http://schemas.openxmlformats.org/officeDocument/2006/relationships/image" Target="../media/image8.tif"/><Relationship Id="rId4" Type="http://schemas.openxmlformats.org/officeDocument/2006/relationships/image" Target="../media/image9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15" descr="Picture 1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0484" y="-1558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Oval 16"/>
          <p:cNvSpPr/>
          <p:nvPr/>
        </p:nvSpPr>
        <p:spPr>
          <a:xfrm>
            <a:off x="2600959" y="5908604"/>
            <a:ext cx="4009815" cy="785708"/>
          </a:xfrm>
          <a:prstGeom prst="ellipse">
            <a:avLst/>
          </a:prstGeom>
          <a:ln w="38100">
            <a:solidFill>
              <a:srgbClr val="FFC000"/>
            </a:solidFill>
          </a:ln>
        </p:spPr>
        <p:txBody>
          <a:bodyPr lIns="65023" tIns="65023" rIns="65023" bIns="65023" anchor="ctr"/>
          <a:lstStyle/>
          <a:p>
            <a:pPr>
              <a:defRPr sz="2800"/>
            </a:pPr>
          </a:p>
        </p:txBody>
      </p:sp>
      <p:sp>
        <p:nvSpPr>
          <p:cNvPr id="137" name="Freeform 17"/>
          <p:cNvSpPr/>
          <p:nvPr/>
        </p:nvSpPr>
        <p:spPr>
          <a:xfrm>
            <a:off x="-1" y="5852159"/>
            <a:ext cx="7152642" cy="14088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5400"/>
                </a:moveTo>
                <a:cubicBezTo>
                  <a:pt x="375" y="5019"/>
                  <a:pt x="1459" y="3738"/>
                  <a:pt x="2270" y="3012"/>
                </a:cubicBezTo>
                <a:cubicBezTo>
                  <a:pt x="3082" y="2285"/>
                  <a:pt x="4030" y="1592"/>
                  <a:pt x="4868" y="1142"/>
                </a:cubicBezTo>
                <a:cubicBezTo>
                  <a:pt x="5707" y="692"/>
                  <a:pt x="6532" y="415"/>
                  <a:pt x="7302" y="208"/>
                </a:cubicBezTo>
                <a:cubicBezTo>
                  <a:pt x="8073" y="0"/>
                  <a:pt x="8686" y="0"/>
                  <a:pt x="9491" y="0"/>
                </a:cubicBezTo>
                <a:cubicBezTo>
                  <a:pt x="10295" y="0"/>
                  <a:pt x="11325" y="0"/>
                  <a:pt x="12150" y="208"/>
                </a:cubicBezTo>
                <a:cubicBezTo>
                  <a:pt x="12975" y="415"/>
                  <a:pt x="13473" y="588"/>
                  <a:pt x="14441" y="1246"/>
                </a:cubicBezTo>
                <a:cubicBezTo>
                  <a:pt x="15409" y="1904"/>
                  <a:pt x="17005" y="3081"/>
                  <a:pt x="17980" y="4258"/>
                </a:cubicBezTo>
                <a:cubicBezTo>
                  <a:pt x="18955" y="5435"/>
                  <a:pt x="19745" y="7096"/>
                  <a:pt x="20291" y="8308"/>
                </a:cubicBezTo>
                <a:cubicBezTo>
                  <a:pt x="20836" y="9519"/>
                  <a:pt x="21055" y="10523"/>
                  <a:pt x="21273" y="11631"/>
                </a:cubicBezTo>
                <a:cubicBezTo>
                  <a:pt x="21491" y="12738"/>
                  <a:pt x="21600" y="13846"/>
                  <a:pt x="21600" y="14954"/>
                </a:cubicBezTo>
                <a:cubicBezTo>
                  <a:pt x="21600" y="16062"/>
                  <a:pt x="21402" y="17412"/>
                  <a:pt x="21273" y="18277"/>
                </a:cubicBezTo>
                <a:cubicBezTo>
                  <a:pt x="21143" y="19142"/>
                  <a:pt x="20986" y="19592"/>
                  <a:pt x="20823" y="20146"/>
                </a:cubicBezTo>
                <a:cubicBezTo>
                  <a:pt x="20659" y="20700"/>
                  <a:pt x="20380" y="21358"/>
                  <a:pt x="20291" y="21600"/>
                </a:cubicBezTo>
              </a:path>
            </a:pathLst>
          </a:custGeom>
          <a:ln w="38100">
            <a:solidFill>
              <a:srgbClr val="FFC000"/>
            </a:solidFill>
          </a:ln>
        </p:spPr>
        <p:txBody>
          <a:bodyPr lIns="65023" tIns="65023" rIns="65023" bIns="65023"/>
          <a:lstStyle/>
          <a:p>
            <a:pPr/>
          </a:p>
        </p:txBody>
      </p:sp>
      <p:sp>
        <p:nvSpPr>
          <p:cNvPr id="138" name="Oval 20"/>
          <p:cNvSpPr/>
          <p:nvPr/>
        </p:nvSpPr>
        <p:spPr>
          <a:xfrm>
            <a:off x="6502397" y="5960533"/>
            <a:ext cx="487681" cy="135468"/>
          </a:xfrm>
          <a:prstGeom prst="ellipse">
            <a:avLst/>
          </a:prstGeom>
          <a:ln w="38100">
            <a:solidFill>
              <a:srgbClr val="FFC000"/>
            </a:solidFill>
          </a:ln>
        </p:spPr>
        <p:txBody>
          <a:bodyPr lIns="65023" tIns="65023" rIns="65023" bIns="65023" anchor="ctr"/>
          <a:lstStyle/>
          <a:p>
            <a:pPr/>
          </a:p>
        </p:txBody>
      </p:sp>
      <p:sp>
        <p:nvSpPr>
          <p:cNvPr id="139" name="Oval 16"/>
          <p:cNvSpPr/>
          <p:nvPr/>
        </p:nvSpPr>
        <p:spPr>
          <a:xfrm rot="21357405">
            <a:off x="2527244" y="4241491"/>
            <a:ext cx="12915194" cy="18791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846" h="20153" fill="norm" stroke="1" extrusionOk="0">
                <a:moveTo>
                  <a:pt x="16524" y="770"/>
                </a:moveTo>
                <a:cubicBezTo>
                  <a:pt x="18471" y="2615"/>
                  <a:pt x="20620" y="4808"/>
                  <a:pt x="19570" y="8261"/>
                </a:cubicBezTo>
                <a:cubicBezTo>
                  <a:pt x="18519" y="11715"/>
                  <a:pt x="16325" y="18380"/>
                  <a:pt x="11544" y="19919"/>
                </a:cubicBezTo>
                <a:cubicBezTo>
                  <a:pt x="6763" y="21458"/>
                  <a:pt x="2669" y="15116"/>
                  <a:pt x="845" y="9244"/>
                </a:cubicBezTo>
                <a:cubicBezTo>
                  <a:pt x="-980" y="3371"/>
                  <a:pt x="321" y="-142"/>
                  <a:pt x="3129" y="4"/>
                </a:cubicBezTo>
              </a:path>
            </a:pathLst>
          </a:custGeom>
          <a:ln w="38100">
            <a:solidFill>
              <a:srgbClr val="FFFF00"/>
            </a:solidFill>
          </a:ln>
        </p:spPr>
        <p:txBody>
          <a:bodyPr lIns="65023" tIns="65023" rIns="65023" bIns="65023" anchor="ctr"/>
          <a:lstStyle/>
          <a:p>
            <a:pPr>
              <a:defRPr sz="2800"/>
            </a:pPr>
          </a:p>
        </p:txBody>
      </p:sp>
      <p:sp>
        <p:nvSpPr>
          <p:cNvPr id="140" name="TextBox 13"/>
          <p:cNvSpPr txBox="1"/>
          <p:nvPr/>
        </p:nvSpPr>
        <p:spPr>
          <a:xfrm>
            <a:off x="700997" y="370699"/>
            <a:ext cx="11819553" cy="993649"/>
          </a:xfrm>
          <a:prstGeom prst="rect">
            <a:avLst/>
          </a:prstGeom>
          <a:solidFill>
            <a:srgbClr val="DCE6F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ctr">
              <a:defRPr b="1" sz="5600"/>
            </a:lvl1pPr>
          </a:lstStyle>
          <a:p>
            <a:pPr/>
            <a:r>
              <a:t>Physics at Lepton Colliders</a:t>
            </a:r>
          </a:p>
        </p:txBody>
      </p:sp>
      <p:sp>
        <p:nvSpPr>
          <p:cNvPr id="141" name="TextBox 3"/>
          <p:cNvSpPr txBox="1"/>
          <p:nvPr/>
        </p:nvSpPr>
        <p:spPr>
          <a:xfrm>
            <a:off x="10399441" y="9420478"/>
            <a:ext cx="1534676" cy="345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defRPr i="1" sz="1400">
                <a:solidFill>
                  <a:srgbClr val="376092"/>
                </a:solidFill>
              </a:defRPr>
            </a:lvl1pPr>
          </a:lstStyle>
          <a:p>
            <a:pPr/>
            <a:r>
              <a:t>Photo J. Wenninger</a:t>
            </a:r>
          </a:p>
        </p:txBody>
      </p:sp>
      <p:sp>
        <p:nvSpPr>
          <p:cNvPr id="142" name="TextBox 5"/>
          <p:cNvSpPr txBox="1"/>
          <p:nvPr/>
        </p:nvSpPr>
        <p:spPr>
          <a:xfrm>
            <a:off x="1943807" y="2144044"/>
            <a:ext cx="9117187" cy="1069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ctr">
              <a:defRPr b="1" sz="3200"/>
            </a:pPr>
            <a:r>
              <a:t>Paolo Giacomelli</a:t>
            </a:r>
          </a:p>
          <a:p>
            <a:pPr algn="ctr">
              <a:defRPr b="1" sz="2800"/>
            </a:pPr>
            <a:r>
              <a:t>INFN Bologna</a:t>
            </a:r>
          </a:p>
        </p:txBody>
      </p:sp>
      <p:sp>
        <p:nvSpPr>
          <p:cNvPr id="143" name="Slide Number Placeholder 4"/>
          <p:cNvSpPr txBox="1"/>
          <p:nvPr>
            <p:ph type="sldNum" sz="quarter" idx="2"/>
          </p:nvPr>
        </p:nvSpPr>
        <p:spPr>
          <a:xfrm>
            <a:off x="12120332" y="9088712"/>
            <a:ext cx="234228" cy="4221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44" name="EOS Solstice meeting…"/>
          <p:cNvSpPr txBox="1"/>
          <p:nvPr/>
        </p:nvSpPr>
        <p:spPr>
          <a:xfrm>
            <a:off x="9357214" y="4437701"/>
            <a:ext cx="3619129" cy="878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defRPr b="1" sz="2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EOS Solstice meeting</a:t>
            </a:r>
          </a:p>
          <a:p>
            <a:pPr defTabSz="584200">
              <a:defRPr b="1" sz="2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Bruxelles, 20/12/2018</a:t>
            </a:r>
          </a:p>
        </p:txBody>
      </p:sp>
      <p:sp>
        <p:nvSpPr>
          <p:cNvPr id="145" name="Thanks to A. Blondel and P. Janot…"/>
          <p:cNvSpPr txBox="1"/>
          <p:nvPr/>
        </p:nvSpPr>
        <p:spPr>
          <a:xfrm>
            <a:off x="-10733" y="8244245"/>
            <a:ext cx="4390899" cy="866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ctr">
              <a:defRPr b="1"/>
            </a:pPr>
            <a:r>
              <a:t>Thanks to A. Blondel and P. Janot</a:t>
            </a:r>
          </a:p>
          <a:p>
            <a:pPr algn="ctr">
              <a:defRPr b="1"/>
            </a:pPr>
            <a:r>
              <a:t>and other collaborators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943" y="1054614"/>
            <a:ext cx="6053166" cy="4184905"/>
          </a:xfrm>
          <a:prstGeom prst="rect">
            <a:avLst/>
          </a:prstGeom>
          <a:ln w="12700">
            <a:miter lim="400000"/>
          </a:ln>
        </p:spPr>
      </p:pic>
      <p:sp>
        <p:nvSpPr>
          <p:cNvPr id="359" name="Linear colliders: CLIC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Linear colliders: CLIC</a:t>
            </a:r>
          </a:p>
        </p:txBody>
      </p:sp>
      <p:sp>
        <p:nvSpPr>
          <p:cNvPr id="360" name="Slide Number Placeholder 3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6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5336780"/>
            <a:ext cx="9392952" cy="23532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86611" y="913713"/>
            <a:ext cx="4911840" cy="5199563"/>
          </a:xfrm>
          <a:prstGeom prst="rect">
            <a:avLst/>
          </a:prstGeom>
          <a:ln w="12700">
            <a:miter lim="400000"/>
          </a:ln>
        </p:spPr>
      </p:pic>
      <p:sp>
        <p:nvSpPr>
          <p:cNvPr id="363" name="Center of mass energy  380 GeV, upgradable to 1.5 TeV and possibly to 3 TeV…"/>
          <p:cNvSpPr txBox="1"/>
          <p:nvPr/>
        </p:nvSpPr>
        <p:spPr>
          <a:xfrm>
            <a:off x="1113322" y="8032743"/>
            <a:ext cx="10778156" cy="1212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just">
              <a:defRPr>
                <a:latin typeface="Arial"/>
                <a:ea typeface="Arial"/>
                <a:cs typeface="Arial"/>
                <a:sym typeface="Arial"/>
              </a:defRPr>
            </a:pPr>
            <a:r>
              <a:t>Center of mass energy  380 GeV, upgradable to 1.5 TeV and possibly to 3 TeV</a:t>
            </a:r>
          </a:p>
          <a:p>
            <a:pPr algn="just">
              <a:defRPr>
                <a:latin typeface="Arial"/>
                <a:ea typeface="Arial"/>
                <a:cs typeface="Arial"/>
                <a:sym typeface="Arial"/>
              </a:defRPr>
            </a:pPr>
            <a:r>
              <a:t>Accelerating gradient  ~100 MeV/m</a:t>
            </a:r>
          </a:p>
          <a:p>
            <a:pPr algn="just">
              <a:defRPr>
                <a:latin typeface="Arial"/>
                <a:ea typeface="Arial"/>
                <a:cs typeface="Arial"/>
                <a:sym typeface="Arial"/>
              </a:defRPr>
            </a:pPr>
            <a:r>
              <a:t>Max. luminosity (√s=380 GeV)  1.5 x 10</a:t>
            </a:r>
            <a:r>
              <a:rPr baseline="40333"/>
              <a:t>34</a:t>
            </a:r>
            <a:r>
              <a:t> cm</a:t>
            </a:r>
            <a:r>
              <a:rPr baseline="40333"/>
              <a:t>-2</a:t>
            </a:r>
            <a:r>
              <a:t>s</a:t>
            </a:r>
            <a:r>
              <a:rPr baseline="40333"/>
              <a:t>-1</a:t>
            </a:r>
          </a:p>
        </p:txBody>
      </p:sp>
      <p:sp>
        <p:nvSpPr>
          <p:cNvPr id="364" name="4 T solenoid…"/>
          <p:cNvSpPr txBox="1"/>
          <p:nvPr/>
        </p:nvSpPr>
        <p:spPr>
          <a:xfrm>
            <a:off x="10050022" y="6135446"/>
            <a:ext cx="2276796" cy="1542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4 T solenoid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Si tracker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HG calorimeter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Muon detector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Future lepton colliders luminositi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2516">
              <a:defRPr sz="4312"/>
            </a:lvl1pPr>
          </a:lstStyle>
          <a:p>
            <a:pPr/>
            <a:r>
              <a:t>Future lepton colliders luminosities</a:t>
            </a:r>
          </a:p>
        </p:txBody>
      </p:sp>
      <p:sp>
        <p:nvSpPr>
          <p:cNvPr id="367" name="Slide Number"/>
          <p:cNvSpPr txBox="1"/>
          <p:nvPr>
            <p:ph type="sldNum" sz="quarter" idx="2"/>
          </p:nvPr>
        </p:nvSpPr>
        <p:spPr>
          <a:xfrm>
            <a:off x="12408341" y="9436100"/>
            <a:ext cx="298873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68" name="Clear advantage in luminosity for circular colliders vs. linear colliders.…"/>
          <p:cNvSpPr txBox="1"/>
          <p:nvPr/>
        </p:nvSpPr>
        <p:spPr>
          <a:xfrm>
            <a:off x="5854" y="8435858"/>
            <a:ext cx="13004801" cy="981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 defTabSz="584200">
              <a:lnSpc>
                <a:spcPct val="120000"/>
              </a:lnSpc>
              <a:defRPr b="1" sz="2800">
                <a:latin typeface="Arial"/>
                <a:ea typeface="Arial"/>
                <a:cs typeface="Arial"/>
                <a:sym typeface="Arial"/>
              </a:defRPr>
            </a:pPr>
            <a:r>
              <a:t>Clear advantage in luminosity for circular colliders vs. linear colliders.</a:t>
            </a:r>
          </a:p>
          <a:p>
            <a:pPr algn="just" defTabSz="584200">
              <a:lnSpc>
                <a:spcPct val="120000"/>
              </a:lnSpc>
              <a:defRPr b="1" sz="2800">
                <a:latin typeface="Arial"/>
                <a:ea typeface="Arial"/>
                <a:cs typeface="Arial"/>
                <a:sym typeface="Arial"/>
              </a:defRPr>
            </a:pPr>
            <a:r>
              <a:t>Linear colliders (CLIC) have higher energy reach, but less than a pp collider.</a:t>
            </a:r>
          </a:p>
        </p:txBody>
      </p:sp>
      <p:grpSp>
        <p:nvGrpSpPr>
          <p:cNvPr id="389" name="Group"/>
          <p:cNvGrpSpPr/>
          <p:nvPr/>
        </p:nvGrpSpPr>
        <p:grpSpPr>
          <a:xfrm>
            <a:off x="158691" y="1135457"/>
            <a:ext cx="12342085" cy="7220586"/>
            <a:chOff x="0" y="0"/>
            <a:chExt cx="12342083" cy="7220584"/>
          </a:xfrm>
        </p:grpSpPr>
        <p:sp>
          <p:nvSpPr>
            <p:cNvPr id="369" name="TextBox 10"/>
            <p:cNvSpPr txBox="1"/>
            <p:nvPr/>
          </p:nvSpPr>
          <p:spPr>
            <a:xfrm>
              <a:off x="10531381" y="6734378"/>
              <a:ext cx="1810703" cy="4862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 defTabSz="914400">
                <a:defRPr sz="2800">
                  <a:solidFill>
                    <a:srgbClr val="0C377B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√s (GeV)</a:t>
              </a:r>
            </a:p>
          </p:txBody>
        </p:sp>
        <p:grpSp>
          <p:nvGrpSpPr>
            <p:cNvPr id="374" name="Group"/>
            <p:cNvGrpSpPr/>
            <p:nvPr/>
          </p:nvGrpSpPr>
          <p:grpSpPr>
            <a:xfrm>
              <a:off x="541679" y="870972"/>
              <a:ext cx="11781858" cy="5888001"/>
              <a:chOff x="0" y="0"/>
              <a:chExt cx="11781856" cy="5887999"/>
            </a:xfrm>
          </p:grpSpPr>
          <p:pic>
            <p:nvPicPr>
              <p:cNvPr id="370" name="Picture 3" descr="Picture 3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0"/>
                <a:ext cx="11781857" cy="58880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373" name="Group"/>
              <p:cNvGrpSpPr/>
              <p:nvPr/>
            </p:nvGrpSpPr>
            <p:grpSpPr>
              <a:xfrm>
                <a:off x="4489694" y="4934504"/>
                <a:ext cx="868644" cy="378500"/>
                <a:chOff x="63500" y="0"/>
                <a:chExt cx="868642" cy="378498"/>
              </a:xfrm>
            </p:grpSpPr>
            <p:sp>
              <p:nvSpPr>
                <p:cNvPr id="371" name="Circle"/>
                <p:cNvSpPr/>
                <p:nvPr/>
              </p:nvSpPr>
              <p:spPr>
                <a:xfrm>
                  <a:off x="63500" y="0"/>
                  <a:ext cx="145666" cy="145666"/>
                </a:xfrm>
                <a:prstGeom prst="ellipse">
                  <a:avLst/>
                </a:prstGeom>
                <a:solidFill>
                  <a:srgbClr val="A9A9A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584200">
                    <a:defRPr sz="2200">
                      <a:solidFill>
                        <a:srgbClr val="A9A9A9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372" name="Line"/>
                <p:cNvSpPr/>
                <p:nvPr/>
              </p:nvSpPr>
              <p:spPr>
                <a:xfrm>
                  <a:off x="97198" y="73703"/>
                  <a:ext cx="834945" cy="304796"/>
                </a:xfrm>
                <a:prstGeom prst="line">
                  <a:avLst/>
                </a:prstGeom>
                <a:noFill/>
                <a:ln w="63500" cap="flat">
                  <a:solidFill>
                    <a:srgbClr val="A9A9A9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584200"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</p:grpSp>
        </p:grpSp>
        <p:grpSp>
          <p:nvGrpSpPr>
            <p:cNvPr id="387" name="Group"/>
            <p:cNvGrpSpPr/>
            <p:nvPr/>
          </p:nvGrpSpPr>
          <p:grpSpPr>
            <a:xfrm>
              <a:off x="2678844" y="0"/>
              <a:ext cx="3389986" cy="1043868"/>
              <a:chOff x="0" y="0"/>
              <a:chExt cx="3389985" cy="1043867"/>
            </a:xfrm>
          </p:grpSpPr>
          <p:grpSp>
            <p:nvGrpSpPr>
              <p:cNvPr id="377" name="Group"/>
              <p:cNvGrpSpPr/>
              <p:nvPr/>
            </p:nvGrpSpPr>
            <p:grpSpPr>
              <a:xfrm>
                <a:off x="2129764" y="0"/>
                <a:ext cx="377801" cy="1043868"/>
                <a:chOff x="-9410" y="-12331"/>
                <a:chExt cx="377799" cy="1043867"/>
              </a:xfrm>
            </p:grpSpPr>
            <p:sp>
              <p:nvSpPr>
                <p:cNvPr id="375" name="H"/>
                <p:cNvSpPr txBox="1"/>
                <p:nvPr/>
              </p:nvSpPr>
              <p:spPr>
                <a:xfrm>
                  <a:off x="-9411" y="-12332"/>
                  <a:ext cx="377800" cy="52308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lvl1pPr algn="ctr" defTabSz="584200">
                    <a:defRPr b="1" sz="2800"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lvl1pPr>
                </a:lstStyle>
                <a:p>
                  <a:pPr/>
                  <a:r>
                    <a:t>H</a:t>
                  </a:r>
                </a:p>
              </p:txBody>
            </p:sp>
            <p:sp>
              <p:nvSpPr>
                <p:cNvPr id="376" name="Line"/>
                <p:cNvSpPr/>
                <p:nvPr/>
              </p:nvSpPr>
              <p:spPr>
                <a:xfrm flipH="1">
                  <a:off x="179489" y="483491"/>
                  <a:ext cx="1" cy="548046"/>
                </a:xfrm>
                <a:prstGeom prst="line">
                  <a:avLst/>
                </a:prstGeom>
                <a:noFill/>
                <a:ln w="50800" cap="flat">
                  <a:solidFill>
                    <a:srgbClr val="FF26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584200"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</p:grpSp>
          <p:grpSp>
            <p:nvGrpSpPr>
              <p:cNvPr id="380" name="Group"/>
              <p:cNvGrpSpPr/>
              <p:nvPr/>
            </p:nvGrpSpPr>
            <p:grpSpPr>
              <a:xfrm>
                <a:off x="1074928" y="0"/>
                <a:ext cx="785673" cy="1043868"/>
                <a:chOff x="-213347" y="-12331"/>
                <a:chExt cx="785672" cy="1043867"/>
              </a:xfrm>
            </p:grpSpPr>
            <p:sp>
              <p:nvSpPr>
                <p:cNvPr id="378" name="WW"/>
                <p:cNvSpPr txBox="1"/>
                <p:nvPr/>
              </p:nvSpPr>
              <p:spPr>
                <a:xfrm>
                  <a:off x="-213348" y="-12332"/>
                  <a:ext cx="785674" cy="52308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lvl1pPr algn="ctr" defTabSz="584200">
                    <a:defRPr b="1" sz="2800"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lvl1pPr>
                </a:lstStyle>
                <a:p>
                  <a:pPr/>
                  <a:r>
                    <a:t>WW</a:t>
                  </a:r>
                </a:p>
              </p:txBody>
            </p:sp>
            <p:sp>
              <p:nvSpPr>
                <p:cNvPr id="379" name="Line"/>
                <p:cNvSpPr/>
                <p:nvPr/>
              </p:nvSpPr>
              <p:spPr>
                <a:xfrm flipH="1">
                  <a:off x="179489" y="483491"/>
                  <a:ext cx="1" cy="548046"/>
                </a:xfrm>
                <a:prstGeom prst="line">
                  <a:avLst/>
                </a:prstGeom>
                <a:noFill/>
                <a:ln w="50800" cap="flat">
                  <a:solidFill>
                    <a:srgbClr val="FF26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584200"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</p:grpSp>
          <p:grpSp>
            <p:nvGrpSpPr>
              <p:cNvPr id="383" name="Group"/>
              <p:cNvGrpSpPr/>
              <p:nvPr/>
            </p:nvGrpSpPr>
            <p:grpSpPr>
              <a:xfrm>
                <a:off x="0" y="0"/>
                <a:ext cx="344729" cy="1043868"/>
                <a:chOff x="7124" y="-12331"/>
                <a:chExt cx="344728" cy="1043867"/>
              </a:xfrm>
            </p:grpSpPr>
            <p:sp>
              <p:nvSpPr>
                <p:cNvPr id="381" name="Z"/>
                <p:cNvSpPr txBox="1"/>
                <p:nvPr/>
              </p:nvSpPr>
              <p:spPr>
                <a:xfrm>
                  <a:off x="7124" y="-12332"/>
                  <a:ext cx="344730" cy="52308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lvl1pPr algn="ctr" defTabSz="584200">
                    <a:defRPr b="1" sz="2800"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lvl1pPr>
                </a:lstStyle>
                <a:p>
                  <a:pPr/>
                  <a:r>
                    <a:t>Z</a:t>
                  </a:r>
                </a:p>
              </p:txBody>
            </p:sp>
            <p:sp>
              <p:nvSpPr>
                <p:cNvPr id="382" name="Line"/>
                <p:cNvSpPr/>
                <p:nvPr/>
              </p:nvSpPr>
              <p:spPr>
                <a:xfrm flipH="1">
                  <a:off x="179489" y="483491"/>
                  <a:ext cx="1" cy="548046"/>
                </a:xfrm>
                <a:prstGeom prst="line">
                  <a:avLst/>
                </a:prstGeom>
                <a:noFill/>
                <a:ln w="50800" cap="flat">
                  <a:solidFill>
                    <a:srgbClr val="FF26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584200"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</p:grpSp>
          <p:grpSp>
            <p:nvGrpSpPr>
              <p:cNvPr id="386" name="Group"/>
              <p:cNvGrpSpPr/>
              <p:nvPr/>
            </p:nvGrpSpPr>
            <p:grpSpPr>
              <a:xfrm>
                <a:off x="3025343" y="0"/>
                <a:ext cx="364643" cy="1043868"/>
                <a:chOff x="-2832" y="-12331"/>
                <a:chExt cx="364642" cy="1043867"/>
              </a:xfrm>
            </p:grpSpPr>
            <p:sp>
              <p:nvSpPr>
                <p:cNvPr id="384" name="tt"/>
                <p:cNvSpPr txBox="1"/>
                <p:nvPr/>
              </p:nvSpPr>
              <p:spPr>
                <a:xfrm>
                  <a:off x="-2833" y="-12332"/>
                  <a:ext cx="364644" cy="52308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lvl1pPr algn="ctr" defTabSz="584200">
                    <a:defRPr b="1" sz="2800"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lvl1pPr>
                </a:lstStyle>
                <a:p>
                  <a:pPr/>
                  <a:r>
                    <a:t>tt</a:t>
                  </a:r>
                </a:p>
              </p:txBody>
            </p:sp>
            <p:sp>
              <p:nvSpPr>
                <p:cNvPr id="385" name="Line"/>
                <p:cNvSpPr/>
                <p:nvPr/>
              </p:nvSpPr>
              <p:spPr>
                <a:xfrm flipH="1">
                  <a:off x="179489" y="483491"/>
                  <a:ext cx="1" cy="548046"/>
                </a:xfrm>
                <a:prstGeom prst="line">
                  <a:avLst/>
                </a:prstGeom>
                <a:noFill/>
                <a:ln w="50800" cap="flat">
                  <a:solidFill>
                    <a:srgbClr val="FF26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584200"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</p:grpSp>
        </p:grpSp>
        <p:sp>
          <p:nvSpPr>
            <p:cNvPr id="388" name="TextBox 10"/>
            <p:cNvSpPr txBox="1"/>
            <p:nvPr/>
          </p:nvSpPr>
          <p:spPr>
            <a:xfrm rot="16200000">
              <a:off x="-2113146" y="3308393"/>
              <a:ext cx="4731803" cy="5055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 defTabSz="914400">
                <a:defRPr sz="2800">
                  <a:solidFill>
                    <a:srgbClr val="0C377B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Total luminosity [10</a:t>
              </a:r>
              <a:r>
                <a:rPr baseline="37428"/>
                <a:t>34</a:t>
              </a:r>
              <a:r>
                <a:t> cm</a:t>
              </a:r>
              <a:r>
                <a:rPr baseline="37428"/>
                <a:t>-2</a:t>
              </a:r>
              <a:r>
                <a:t>s</a:t>
              </a:r>
              <a:r>
                <a:rPr baseline="37428"/>
                <a:t>-1</a:t>
              </a:r>
              <a:r>
                <a:t>]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FCC-ee Run Pla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FCC-ee Run Plan</a:t>
            </a:r>
          </a:p>
        </p:txBody>
      </p:sp>
      <p:sp>
        <p:nvSpPr>
          <p:cNvPr id="392" name="TextBox 20"/>
          <p:cNvSpPr txBox="1"/>
          <p:nvPr/>
        </p:nvSpPr>
        <p:spPr>
          <a:xfrm>
            <a:off x="4055586" y="4255997"/>
            <a:ext cx="4501478" cy="587249"/>
          </a:xfrm>
          <a:prstGeom prst="rect">
            <a:avLst/>
          </a:prstGeom>
          <a:solidFill>
            <a:srgbClr val="EEECE1"/>
          </a:solidFill>
          <a:ln w="12700">
            <a:solidFill>
              <a:srgbClr val="1F497D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defRPr b="1" sz="2800"/>
            </a:lvl1pPr>
          </a:lstStyle>
          <a:p>
            <a:pPr/>
            <a:r>
              <a:t>indicative:   total ~15 years     </a:t>
            </a:r>
          </a:p>
        </p:txBody>
      </p:sp>
      <p:sp>
        <p:nvSpPr>
          <p:cNvPr id="393" name="TextBox 7"/>
          <p:cNvSpPr txBox="1"/>
          <p:nvPr/>
        </p:nvSpPr>
        <p:spPr>
          <a:xfrm>
            <a:off x="8156927" y="5217777"/>
            <a:ext cx="4433786" cy="1044449"/>
          </a:xfrm>
          <a:prstGeom prst="rect">
            <a:avLst/>
          </a:prstGeom>
          <a:solidFill>
            <a:srgbClr val="FCD5B5"/>
          </a:solidFill>
          <a:ln w="25400">
            <a:solidFill>
              <a:srgbClr val="E46C0A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>
              <a:defRPr sz="2800"/>
            </a:pPr>
            <a:r>
              <a:t>O(1/3) of the machine cost</a:t>
            </a:r>
          </a:p>
          <a:p>
            <a:pPr>
              <a:defRPr sz="2800"/>
            </a:pPr>
            <a:r>
              <a:t>comes O(10) years after start </a:t>
            </a:r>
          </a:p>
        </p:txBody>
      </p:sp>
      <p:sp>
        <p:nvSpPr>
          <p:cNvPr id="394" name="Slide Number Placeholder 3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397" name="Group"/>
          <p:cNvGrpSpPr/>
          <p:nvPr/>
        </p:nvGrpSpPr>
        <p:grpSpPr>
          <a:xfrm>
            <a:off x="-1" y="1312834"/>
            <a:ext cx="13004801" cy="2581332"/>
            <a:chOff x="0" y="0"/>
            <a:chExt cx="13004800" cy="2581330"/>
          </a:xfrm>
        </p:grpSpPr>
        <p:pic>
          <p:nvPicPr>
            <p:cNvPr id="395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13004800" cy="25813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6" name="(ab-1)"/>
            <p:cNvSpPr txBox="1"/>
            <p:nvPr/>
          </p:nvSpPr>
          <p:spPr>
            <a:xfrm>
              <a:off x="1924783" y="1587591"/>
              <a:ext cx="672478" cy="4475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/>
            <a:p>
              <a:pPr>
                <a:defRPr b="1" sz="1900">
                  <a:solidFill>
                    <a:srgbClr val="D054FF"/>
                  </a:solidFill>
                </a:defRPr>
              </a:pPr>
              <a:r>
                <a:t>(ab</a:t>
              </a:r>
              <a:r>
                <a:rPr baseline="42526"/>
                <a:t>-1</a:t>
              </a:r>
              <a:r>
                <a:rPr baseline="10526"/>
                <a:t>)</a:t>
              </a:r>
            </a:p>
          </p:txBody>
        </p:sp>
      </p:grpSp>
      <p:grpSp>
        <p:nvGrpSpPr>
          <p:cNvPr id="403" name="Group"/>
          <p:cNvGrpSpPr/>
          <p:nvPr/>
        </p:nvGrpSpPr>
        <p:grpSpPr>
          <a:xfrm>
            <a:off x="50482" y="6630407"/>
            <a:ext cx="12768590" cy="2670134"/>
            <a:chOff x="0" y="0"/>
            <a:chExt cx="12768588" cy="2670133"/>
          </a:xfrm>
        </p:grpSpPr>
        <p:sp>
          <p:nvSpPr>
            <p:cNvPr id="398" name="TextBox 20"/>
            <p:cNvSpPr txBox="1"/>
            <p:nvPr/>
          </p:nvSpPr>
          <p:spPr>
            <a:xfrm>
              <a:off x="284293" y="0"/>
              <a:ext cx="2500336" cy="5745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>
                <a:defRPr b="1" sz="2800"/>
              </a:lvl1pPr>
            </a:lstStyle>
            <a:p>
              <a:pPr/>
              <a:r>
                <a:t>Event statistics :</a:t>
              </a:r>
            </a:p>
          </p:txBody>
        </p:sp>
        <p:sp>
          <p:nvSpPr>
            <p:cNvPr id="399" name="TextBox 21"/>
            <p:cNvSpPr txBox="1"/>
            <p:nvPr/>
          </p:nvSpPr>
          <p:spPr>
            <a:xfrm>
              <a:off x="0" y="569045"/>
              <a:ext cx="8734042" cy="2101089"/>
            </a:xfrm>
            <a:prstGeom prst="rect">
              <a:avLst/>
            </a:prstGeom>
            <a:solidFill>
              <a:srgbClr val="E5F3EE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/>
            <a:p>
              <a:pPr>
                <a:defRPr b="1" sz="2800"/>
              </a:pPr>
              <a:r>
                <a:t>  Z peak                    E</a:t>
              </a:r>
              <a:r>
                <a:rPr baseline="-12428"/>
                <a:t>cm</a:t>
              </a:r>
              <a:r>
                <a:t> :   91 GeV            5x10</a:t>
              </a:r>
              <a:r>
                <a:rPr baseline="37714"/>
                <a:t>12</a:t>
              </a:r>
              <a:r>
                <a:rPr baseline="30571"/>
                <a:t>   </a:t>
              </a:r>
              <a:r>
                <a:t>e</a:t>
              </a:r>
              <a:r>
                <a:rPr baseline="39142"/>
                <a:t>+</a:t>
              </a:r>
              <a:r>
                <a:t>e</a:t>
              </a:r>
              <a:r>
                <a:rPr baseline="39142"/>
                <a:t>-</a:t>
              </a:r>
              <a:r>
                <a:t> </a:t>
              </a:r>
              <a:r>
                <a:rPr b="0">
                  <a:latin typeface="Wingdings"/>
                  <a:ea typeface="Wingdings"/>
                  <a:cs typeface="Wingdings"/>
                  <a:sym typeface="Wingdings"/>
                </a:rPr>
                <a:t></a:t>
              </a:r>
              <a:r>
                <a:rPr baseline="30571"/>
                <a:t>   </a:t>
              </a:r>
              <a:r>
                <a:t>Z   </a:t>
              </a:r>
            </a:p>
            <a:p>
              <a:pPr>
                <a:defRPr b="1" sz="2800"/>
              </a:pPr>
              <a:r>
                <a:t>  WW threshold     E</a:t>
              </a:r>
              <a:r>
                <a:rPr baseline="-12428"/>
                <a:t>cm</a:t>
              </a:r>
              <a:r>
                <a:t> : 161 GeV               10</a:t>
              </a:r>
              <a:r>
                <a:rPr baseline="37714"/>
                <a:t>8</a:t>
              </a:r>
              <a:r>
                <a:rPr baseline="30571"/>
                <a:t>       </a:t>
              </a:r>
              <a:r>
                <a:t>e</a:t>
              </a:r>
              <a:r>
                <a:rPr baseline="39142"/>
                <a:t>+</a:t>
              </a:r>
              <a:r>
                <a:t>e</a:t>
              </a:r>
              <a:r>
                <a:rPr baseline="39142"/>
                <a:t>-</a:t>
              </a:r>
              <a:r>
                <a:t> </a:t>
              </a:r>
              <a:r>
                <a:rPr b="0">
                  <a:latin typeface="Wingdings"/>
                  <a:ea typeface="Wingdings"/>
                  <a:cs typeface="Wingdings"/>
                  <a:sym typeface="Wingdings"/>
                </a:rPr>
                <a:t></a:t>
              </a:r>
              <a:r>
                <a:rPr baseline="30571"/>
                <a:t>   </a:t>
              </a:r>
              <a:r>
                <a:t>WW</a:t>
              </a:r>
            </a:p>
            <a:p>
              <a:pPr>
                <a:defRPr b="1" sz="2800"/>
              </a:pPr>
              <a:r>
                <a:t>  ZH threshold        E</a:t>
              </a:r>
              <a:r>
                <a:rPr baseline="-12428"/>
                <a:t>cm</a:t>
              </a:r>
              <a:r>
                <a:t> : 240 GeV               10</a:t>
              </a:r>
              <a:r>
                <a:rPr baseline="37714"/>
                <a:t>6</a:t>
              </a:r>
              <a:r>
                <a:rPr baseline="30571"/>
                <a:t>       </a:t>
              </a:r>
              <a:r>
                <a:t>e</a:t>
              </a:r>
              <a:r>
                <a:rPr baseline="39142"/>
                <a:t>+</a:t>
              </a:r>
              <a:r>
                <a:t>e</a:t>
              </a:r>
              <a:r>
                <a:rPr baseline="39142"/>
                <a:t>-</a:t>
              </a:r>
              <a:r>
                <a:t> </a:t>
              </a:r>
              <a:r>
                <a:rPr b="0">
                  <a:latin typeface="Wingdings"/>
                  <a:ea typeface="Wingdings"/>
                  <a:cs typeface="Wingdings"/>
                  <a:sym typeface="Wingdings"/>
                </a:rPr>
                <a:t></a:t>
              </a:r>
              <a:r>
                <a:rPr baseline="30571"/>
                <a:t>   </a:t>
              </a:r>
              <a:r>
                <a:t>ZH</a:t>
              </a:r>
            </a:p>
            <a:p>
              <a:pPr>
                <a:defRPr b="1" sz="2800"/>
              </a:pPr>
              <a:r>
                <a:rPr b="0">
                  <a:latin typeface="Symbol"/>
                  <a:ea typeface="Symbol"/>
                  <a:cs typeface="Symbol"/>
                  <a:sym typeface="Symbol"/>
                </a:rPr>
                <a:t>`</a:t>
              </a:r>
              <a:r>
                <a:t>tt  threshold         E</a:t>
              </a:r>
              <a:r>
                <a:rPr baseline="-12428"/>
                <a:t>cm</a:t>
              </a:r>
              <a:r>
                <a:t> : 350 GeV               10</a:t>
              </a:r>
              <a:r>
                <a:rPr baseline="37714"/>
                <a:t>6</a:t>
              </a:r>
              <a:r>
                <a:rPr baseline="30571"/>
                <a:t>       </a:t>
              </a:r>
              <a:r>
                <a:t>e</a:t>
              </a:r>
              <a:r>
                <a:rPr baseline="39142"/>
                <a:t>+</a:t>
              </a:r>
              <a:r>
                <a:t>e</a:t>
              </a:r>
              <a:r>
                <a:rPr baseline="39142"/>
                <a:t>-</a:t>
              </a:r>
              <a:r>
                <a:t> </a:t>
              </a:r>
              <a:r>
                <a:rPr b="0">
                  <a:latin typeface="Wingdings"/>
                  <a:ea typeface="Wingdings"/>
                  <a:cs typeface="Wingdings"/>
                  <a:sym typeface="Wingdings"/>
                </a:rPr>
                <a:t></a:t>
              </a:r>
              <a:r>
                <a:rPr b="0">
                  <a:latin typeface="Symbol"/>
                  <a:ea typeface="Symbol"/>
                  <a:cs typeface="Symbol"/>
                  <a:sym typeface="Symbol"/>
                </a:rPr>
                <a:t>`</a:t>
              </a:r>
              <a:r>
                <a:t>tt</a:t>
              </a:r>
            </a:p>
          </p:txBody>
        </p:sp>
        <p:sp>
          <p:nvSpPr>
            <p:cNvPr id="400" name="TextBox 22"/>
            <p:cNvSpPr txBox="1"/>
            <p:nvPr/>
          </p:nvSpPr>
          <p:spPr>
            <a:xfrm>
              <a:off x="9114612" y="584843"/>
              <a:ext cx="1937244" cy="1948689"/>
            </a:xfrm>
            <a:prstGeom prst="rect">
              <a:avLst/>
            </a:prstGeom>
            <a:solidFill>
              <a:srgbClr val="FDEADA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/>
            <a:p>
              <a:pPr>
                <a:defRPr b="1" sz="2800"/>
              </a:pPr>
              <a:r>
                <a:t>LEP x 10</a:t>
              </a:r>
              <a:r>
                <a:rPr baseline="37714"/>
                <a:t>5</a:t>
              </a:r>
              <a:endParaRPr baseline="30571"/>
            </a:p>
            <a:p>
              <a:pPr>
                <a:defRPr b="1" sz="2800"/>
              </a:pPr>
              <a:r>
                <a:t>LEP x 2.10</a:t>
              </a:r>
              <a:r>
                <a:rPr baseline="37714"/>
                <a:t>3</a:t>
              </a:r>
              <a:endParaRPr baseline="30571"/>
            </a:p>
            <a:p>
              <a:pPr>
                <a:defRPr b="1" sz="2800"/>
              </a:pPr>
              <a:r>
                <a:t>Never done</a:t>
              </a:r>
            </a:p>
            <a:p>
              <a:pPr>
                <a:defRPr b="1" sz="2800"/>
              </a:pPr>
              <a:r>
                <a:t>Never done</a:t>
              </a:r>
            </a:p>
          </p:txBody>
        </p:sp>
        <p:sp>
          <p:nvSpPr>
            <p:cNvPr id="401" name="TextBox 10"/>
            <p:cNvSpPr txBox="1"/>
            <p:nvPr/>
          </p:nvSpPr>
          <p:spPr>
            <a:xfrm>
              <a:off x="11234694" y="601447"/>
              <a:ext cx="1533895" cy="1908049"/>
            </a:xfrm>
            <a:prstGeom prst="rect">
              <a:avLst/>
            </a:prstGeom>
            <a:solidFill>
              <a:srgbClr val="EBF1DE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/>
            <a:p>
              <a:pPr>
                <a:defRPr sz="2800"/>
              </a:pPr>
              <a:r>
                <a:t>  100 keV</a:t>
              </a:r>
            </a:p>
            <a:p>
              <a:pPr>
                <a:defRPr sz="2800"/>
              </a:pPr>
              <a:r>
                <a:t>  300 keV</a:t>
              </a:r>
            </a:p>
            <a:p>
              <a:pPr>
                <a:defRPr sz="2800"/>
              </a:pPr>
              <a:r>
                <a:t>    1 MeV</a:t>
              </a:r>
            </a:p>
            <a:p>
              <a:pPr>
                <a:defRPr sz="2800"/>
              </a:pPr>
              <a:r>
                <a:t>    2 MeV</a:t>
              </a:r>
            </a:p>
          </p:txBody>
        </p:sp>
        <p:sp>
          <p:nvSpPr>
            <p:cNvPr id="402" name="TextBox 12"/>
            <p:cNvSpPr txBox="1"/>
            <p:nvPr/>
          </p:nvSpPr>
          <p:spPr>
            <a:xfrm>
              <a:off x="11162841" y="41821"/>
              <a:ext cx="1554979" cy="8973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/>
            <a:p>
              <a:pPr>
                <a:defRPr b="1"/>
              </a:pPr>
              <a:r>
                <a:t>E</a:t>
              </a:r>
              <a:r>
                <a:rPr baseline="-16083"/>
                <a:t>CM</a:t>
              </a:r>
              <a:r>
                <a:t> errors: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u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0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FCC-ee discovery potentia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FCC-ee discovery potential</a:t>
            </a:r>
          </a:p>
        </p:txBody>
      </p:sp>
      <p:sp>
        <p:nvSpPr>
          <p:cNvPr id="40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0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4719" y="1355765"/>
            <a:ext cx="11915362" cy="7504219"/>
          </a:xfrm>
          <a:prstGeom prst="rect">
            <a:avLst/>
          </a:prstGeom>
          <a:ln w="12700">
            <a:miter lim="400000"/>
          </a:ln>
        </p:spPr>
      </p:pic>
      <p:sp>
        <p:nvSpPr>
          <p:cNvPr id="408" name="NB Not only a «Higgs Factory», «Z factory» and «top» are important for ‘discovery potential’"/>
          <p:cNvSpPr txBox="1"/>
          <p:nvPr/>
        </p:nvSpPr>
        <p:spPr>
          <a:xfrm>
            <a:off x="598600" y="8545576"/>
            <a:ext cx="11807600" cy="498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defRPr b="1"/>
            </a:lvl1pPr>
          </a:lstStyle>
          <a:p>
            <a:pPr/>
            <a:r>
              <a:t>NB Not only a «Higgs Factory», «Z factory» and «top» are important for ‘discovery potential’</a:t>
            </a:r>
          </a:p>
        </p:txBody>
      </p:sp>
      <p:sp>
        <p:nvSpPr>
          <p:cNvPr id="409" name="Today we do not know how nature will surprise us. A few things that FCC-ee could discover :"/>
          <p:cNvSpPr txBox="1"/>
          <p:nvPr/>
        </p:nvSpPr>
        <p:spPr>
          <a:xfrm>
            <a:off x="612218" y="906230"/>
            <a:ext cx="11780364" cy="498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defRPr b="1" i="1">
                <a:solidFill>
                  <a:srgbClr val="77933C"/>
                </a:solidFill>
              </a:defRPr>
            </a:lvl1pPr>
          </a:lstStyle>
          <a:p>
            <a:pPr/>
            <a:r>
              <a:t>Today we do not know how nature will surprise us. A few things that FCC-ee could discover :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EW observables at FCC-e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EW observables at FCC-ee</a:t>
            </a:r>
          </a:p>
        </p:txBody>
      </p:sp>
      <p:grpSp>
        <p:nvGrpSpPr>
          <p:cNvPr id="415" name="Group"/>
          <p:cNvGrpSpPr/>
          <p:nvPr/>
        </p:nvGrpSpPr>
        <p:grpSpPr>
          <a:xfrm>
            <a:off x="1177008" y="1022456"/>
            <a:ext cx="10403844" cy="7865326"/>
            <a:chOff x="25400" y="25400"/>
            <a:chExt cx="10403843" cy="7865325"/>
          </a:xfrm>
        </p:grpSpPr>
        <p:graphicFrame>
          <p:nvGraphicFramePr>
            <p:cNvPr id="412" name="Table 7"/>
            <p:cNvGraphicFramePr/>
            <p:nvPr/>
          </p:nvGraphicFramePr>
          <p:xfrm>
            <a:off x="25401" y="5723258"/>
            <a:ext cx="10403841" cy="2167468"/>
          </p:xfrm>
          <a:graphic xmlns:a="http://schemas.openxmlformats.org/drawingml/2006/main">
            <a:graphicData uri="http://schemas.openxmlformats.org/drawingml/2006/table">
              <a:tbl>
                <a:tblPr firstCol="0" firstRow="1" lastCol="0" lastRow="0" bandCol="0" bandRow="1" rtl="0">
                  <a:tableStyleId>{4C3C2611-4C71-4FC5-86AE-919BDF0F9419}</a:tableStyleId>
                </a:tblPr>
                <a:tblGrid>
                  <a:gridCol w="1497823"/>
                  <a:gridCol w="2153119"/>
                  <a:gridCol w="1965890"/>
                  <a:gridCol w="1404208"/>
                  <a:gridCol w="1638242"/>
                  <a:gridCol w="1731856"/>
                </a:tblGrid>
                <a:tr h="418006">
                  <a:tc>
                    <a:txBody>
                      <a:bodyPr/>
                      <a:lstStyle/>
                      <a:p>
                        <a:pPr algn="ctr">
                          <a:defRPr b="0"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600"/>
                          <a:t>Observable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b="0"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600"/>
                          <a:t>Measurement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b="0"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600"/>
                          <a:t>Current precision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b="0" sz="1600">
                            <a:solidFill>
                              <a:srgbClr val="000000"/>
                            </a:solidFill>
                          </a:defRPr>
                        </a:pPr>
                        <a:r>
                          <a:t>TLEP </a:t>
                        </a:r>
                        <a:r>
                          <a:rPr b="1">
                            <a:solidFill>
                              <a:srgbClr val="0000CC"/>
                            </a:solidFill>
                          </a:rPr>
                          <a:t>stat.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b="0"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600">
                            <a:solidFill>
                              <a:srgbClr val="FF0000"/>
                            </a:solidFill>
                          </a:rPr>
                          <a:t>Possible syst.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b="0"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600"/>
                          <a:t>Challenge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</a:tr>
                <a:tr h="438906">
                  <a:tc>
                    <a:txBody>
                      <a:bodyPr/>
                      <a:lstStyle/>
                      <a:p>
                        <a:pPr algn="ctr">
                          <a:defRPr b="1" sz="1600"/>
                        </a:pPr>
                        <a:r>
                          <a:t>m</a:t>
                        </a:r>
                        <a:r>
                          <a:rPr baseline="-20250"/>
                          <a:t>top</a:t>
                        </a:r>
                        <a:r>
                          <a:t> (MeV)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sz="1800"/>
                        </a:pPr>
                        <a:r>
                          <a:rPr sz="1600"/>
                          <a:t>Threshold scan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sz="1600"/>
                        </a:pPr>
                        <a:r>
                          <a:t>173340 </a:t>
                        </a:r>
                        <a:r>
                          <a:rPr b="1">
                            <a:solidFill>
                              <a:srgbClr val="009900"/>
                            </a:solidFill>
                          </a:rPr>
                          <a:t>± 760 ± 500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sz="1800"/>
                        </a:pPr>
                        <a:r>
                          <a:rPr b="1">
                            <a:solidFill>
                              <a:srgbClr val="0000CC"/>
                            </a:solidFill>
                          </a:rPr>
                          <a:t>20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sz="1800"/>
                        </a:pPr>
                        <a:r>
                          <a:rPr b="1">
                            <a:solidFill>
                              <a:srgbClr val="FF0000"/>
                            </a:solidFill>
                          </a:rPr>
                          <a:t>&lt;40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sz="1800"/>
                        </a:pPr>
                        <a:r>
                          <a:rPr sz="1600"/>
                          <a:t>QCD corr.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</a:tr>
                <a:tr h="438906">
                  <a:tc>
                    <a:txBody>
                      <a:bodyPr/>
                      <a:lstStyle/>
                      <a:p>
                        <a:pPr algn="ctr">
                          <a:defRPr sz="1600">
                            <a:latin typeface="Symbol"/>
                            <a:ea typeface="Symbol"/>
                            <a:cs typeface="Symbol"/>
                            <a:sym typeface="Symbol"/>
                          </a:defRPr>
                        </a:pPr>
                        <a:r>
                          <a:t>G</a:t>
                        </a:r>
                        <a:r>
                          <a:rPr b="1" baseline="-20250">
                            <a:latin typeface="+mn-lt"/>
                            <a:ea typeface="+mn-ea"/>
                            <a:cs typeface="+mn-cs"/>
                            <a:sym typeface="Calibri"/>
                          </a:rPr>
                          <a:t>top</a:t>
                        </a:r>
                        <a:r>
                          <a:rPr b="1">
                            <a:latin typeface="+mn-lt"/>
                            <a:ea typeface="+mn-ea"/>
                            <a:cs typeface="+mn-cs"/>
                            <a:sym typeface="Calibri"/>
                          </a:rPr>
                          <a:t> (MeV)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sz="1800"/>
                        </a:pPr>
                        <a:r>
                          <a:rPr sz="1600"/>
                          <a:t>Threshold scan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sz="1800"/>
                        </a:pPr>
                        <a:r>
                          <a:rPr b="1" sz="1600">
                            <a:solidFill>
                              <a:srgbClr val="009900"/>
                            </a:solidFill>
                          </a:rPr>
                          <a:t>?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sz="1800"/>
                        </a:pPr>
                        <a:r>
                          <a:rPr b="1">
                            <a:solidFill>
                              <a:srgbClr val="0000CC"/>
                            </a:solidFill>
                          </a:rPr>
                          <a:t>40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sz="1800"/>
                        </a:pPr>
                        <a:r>
                          <a:rPr b="1">
                            <a:solidFill>
                              <a:srgbClr val="FF0000"/>
                            </a:solidFill>
                          </a:rPr>
                          <a:t>&lt;40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sz="1800"/>
                        </a:pPr>
                        <a:r>
                          <a:rPr sz="1600"/>
                          <a:t>QCD corr.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</a:tr>
                <a:tr h="438906">
                  <a:tc>
                    <a:txBody>
                      <a:bodyPr/>
                      <a:lstStyle/>
                      <a:p>
                        <a:pPr algn="ctr">
                          <a:defRPr sz="1600">
                            <a:latin typeface="Symbol"/>
                            <a:ea typeface="Symbol"/>
                            <a:cs typeface="Symbol"/>
                            <a:sym typeface="Symbol"/>
                          </a:defRPr>
                        </a:pPr>
                        <a:r>
                          <a:t>l</a:t>
                        </a:r>
                        <a:r>
                          <a:rPr b="1" baseline="-20250">
                            <a:latin typeface="+mn-lt"/>
                            <a:ea typeface="+mn-ea"/>
                            <a:cs typeface="+mn-cs"/>
                            <a:sym typeface="Calibri"/>
                          </a:rPr>
                          <a:t>top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sz="1800"/>
                        </a:pPr>
                        <a:r>
                          <a:rPr sz="1600"/>
                          <a:t>Threshold scan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sz="1600">
                            <a:latin typeface="Symbol"/>
                            <a:ea typeface="Symbol"/>
                            <a:cs typeface="Symbol"/>
                            <a:sym typeface="Symbol"/>
                          </a:defRPr>
                        </a:pPr>
                        <a:r>
                          <a:t>m</a:t>
                        </a:r>
                        <a:r>
                          <a:rPr>
                            <a:latin typeface="+mn-lt"/>
                            <a:ea typeface="+mn-ea"/>
                            <a:cs typeface="+mn-cs"/>
                            <a:sym typeface="Calibri"/>
                          </a:rPr>
                          <a:t> = 1.2 </a:t>
                        </a:r>
                        <a:r>
                          <a:rPr b="1">
                            <a:solidFill>
                              <a:srgbClr val="009900"/>
                            </a:solidFill>
                            <a:latin typeface="+mn-lt"/>
                            <a:ea typeface="+mn-ea"/>
                            <a:cs typeface="+mn-cs"/>
                            <a:sym typeface="Calibri"/>
                          </a:rPr>
                          <a:t>± 0.3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sz="1800"/>
                        </a:pPr>
                        <a:r>
                          <a:rPr b="1">
                            <a:solidFill>
                              <a:srgbClr val="0000CC"/>
                            </a:solidFill>
                          </a:rPr>
                          <a:t>0.08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sz="1800"/>
                        </a:pPr>
                        <a:r>
                          <a:rPr b="1">
                            <a:solidFill>
                              <a:srgbClr val="FF0000"/>
                            </a:solidFill>
                          </a:rPr>
                          <a:t>&lt; 0.05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sz="1800"/>
                        </a:pPr>
                        <a:r>
                          <a:rPr sz="1600"/>
                          <a:t>QCD corr.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</a:tr>
                <a:tr h="438906">
                  <a:tc>
                    <a:txBody>
                      <a:bodyPr/>
                      <a:lstStyle/>
                      <a:p>
                        <a:pPr algn="ctr">
                          <a:defRPr sz="1800"/>
                        </a:pPr>
                        <a:r>
                          <a:rPr b="1" sz="1600"/>
                          <a:t>ttZ couplings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sz="1600"/>
                        </a:pPr>
                        <a:r>
                          <a:rPr>
                            <a:latin typeface="Symbol"/>
                            <a:ea typeface="Symbol"/>
                            <a:cs typeface="Symbol"/>
                            <a:sym typeface="Symbol"/>
                          </a:rPr>
                          <a:t>Ö</a:t>
                        </a:r>
                        <a:r>
                          <a:t>s = 365 GeV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sz="1800"/>
                        </a:pPr>
                        <a:r>
                          <a:rPr b="1" sz="1600">
                            <a:solidFill>
                              <a:srgbClr val="009900"/>
                            </a:solidFill>
                          </a:rPr>
                          <a:t>~30%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sz="1800"/>
                        </a:pPr>
                        <a:r>
                          <a:rPr b="1">
                            <a:solidFill>
                              <a:srgbClr val="0000CC"/>
                            </a:solidFill>
                          </a:rPr>
                          <a:t>~2%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sz="1800"/>
                        </a:pPr>
                        <a:r>
                          <a:rPr b="1">
                            <a:solidFill>
                              <a:srgbClr val="FF0000"/>
                            </a:solidFill>
                          </a:rPr>
                          <a:t>&lt;2%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sz="1800"/>
                        </a:pPr>
                        <a:r>
                          <a:rPr sz="1600"/>
                          <a:t>QCD corr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</a:tr>
              </a:tbl>
            </a:graphicData>
          </a:graphic>
        </p:graphicFrame>
        <p:graphicFrame>
          <p:nvGraphicFramePr>
            <p:cNvPr id="413" name="Table 8"/>
            <p:cNvGraphicFramePr/>
            <p:nvPr/>
          </p:nvGraphicFramePr>
          <p:xfrm>
            <a:off x="25401" y="4116640"/>
            <a:ext cx="10403841" cy="2026568"/>
          </p:xfrm>
          <a:graphic xmlns:a="http://schemas.openxmlformats.org/drawingml/2006/main">
            <a:graphicData uri="http://schemas.openxmlformats.org/drawingml/2006/table">
              <a:tbl>
                <a:tblPr firstCol="0" firstRow="1" lastCol="0" lastRow="0" bandCol="0" bandRow="1" rtl="0">
                  <a:tableStyleId>{4C3C2611-4C71-4FC5-86AE-919BDF0F9419}</a:tableStyleId>
                </a:tblPr>
                <a:tblGrid>
                  <a:gridCol w="1497821"/>
                  <a:gridCol w="2153119"/>
                  <a:gridCol w="1965891"/>
                  <a:gridCol w="1404208"/>
                  <a:gridCol w="1638242"/>
                  <a:gridCol w="1731856"/>
                </a:tblGrid>
                <a:tr h="361592">
                  <a:tc>
                    <a:txBody>
                      <a:bodyPr/>
                      <a:lstStyle/>
                      <a:p>
                        <a:pPr algn="ctr">
                          <a:defRPr b="0"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600"/>
                          <a:t>Observable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b="0"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600"/>
                          <a:t>Measurement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b="0"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600"/>
                          <a:t>Current precision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b="0" sz="1600">
                            <a:solidFill>
                              <a:srgbClr val="000000"/>
                            </a:solidFill>
                          </a:defRPr>
                        </a:pPr>
                        <a:r>
                          <a:t>TLEP </a:t>
                        </a:r>
                        <a:r>
                          <a:rPr b="1">
                            <a:solidFill>
                              <a:srgbClr val="0000CC"/>
                            </a:solidFill>
                          </a:rPr>
                          <a:t>stat.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b="0"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600">
                            <a:solidFill>
                              <a:srgbClr val="FF0000"/>
                            </a:solidFill>
                          </a:rPr>
                          <a:t>Possible syst.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b="0"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600"/>
                          <a:t>Challenge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</a:tr>
                <a:tr h="410456">
                  <a:tc>
                    <a:txBody>
                      <a:bodyPr/>
                      <a:lstStyle/>
                      <a:p>
                        <a:pPr algn="ctr">
                          <a:defRPr b="1" sz="1600"/>
                        </a:pPr>
                        <a:r>
                          <a:t>m</a:t>
                        </a:r>
                        <a:r>
                          <a:rPr baseline="-20250"/>
                          <a:t>w</a:t>
                        </a:r>
                        <a:r>
                          <a:t> (MeV)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sz="1800"/>
                        </a:pPr>
                        <a:r>
                          <a:rPr sz="1600"/>
                          <a:t>Threshold scan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sz="1600"/>
                        </a:pPr>
                        <a:r>
                          <a:t>80385 </a:t>
                        </a:r>
                        <a:r>
                          <a:rPr b="1" sz="1800">
                            <a:solidFill>
                              <a:srgbClr val="009900"/>
                            </a:solidFill>
                          </a:rPr>
                          <a:t>± 15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sz="1800"/>
                        </a:pPr>
                        <a:r>
                          <a:rPr b="1">
                            <a:solidFill>
                              <a:srgbClr val="0000CC"/>
                            </a:solidFill>
                          </a:rPr>
                          <a:t>0.6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sz="1800"/>
                        </a:pPr>
                        <a:r>
                          <a:rPr b="1">
                            <a:solidFill>
                              <a:srgbClr val="FF0000"/>
                            </a:solidFill>
                          </a:rPr>
                          <a:t>&lt; 0.6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sz="1800"/>
                        </a:pPr>
                        <a:r>
                          <a:rPr sz="1600"/>
                          <a:t>EW Corr.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</a:tr>
                <a:tr h="410456">
                  <a:tc>
                    <a:txBody>
                      <a:bodyPr/>
                      <a:lstStyle/>
                      <a:p>
                        <a:pPr algn="ctr">
                          <a:defRPr sz="1600">
                            <a:latin typeface="Symbol"/>
                            <a:ea typeface="Symbol"/>
                            <a:cs typeface="Symbol"/>
                            <a:sym typeface="Symbol"/>
                          </a:defRPr>
                        </a:pPr>
                        <a:r>
                          <a:t>G</a:t>
                        </a:r>
                        <a:r>
                          <a:rPr b="1" baseline="-20250">
                            <a:latin typeface="+mn-lt"/>
                            <a:ea typeface="+mn-ea"/>
                            <a:cs typeface="+mn-cs"/>
                            <a:sym typeface="Calibri"/>
                          </a:rPr>
                          <a:t>W</a:t>
                        </a:r>
                        <a:r>
                          <a:rPr b="1">
                            <a:latin typeface="+mn-lt"/>
                            <a:ea typeface="+mn-ea"/>
                            <a:cs typeface="+mn-cs"/>
                            <a:sym typeface="Calibri"/>
                          </a:rPr>
                          <a:t> (MeV)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sz="1800"/>
                        </a:pPr>
                        <a:r>
                          <a:rPr sz="1600"/>
                          <a:t>Threshold scan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sz="1600"/>
                        </a:pPr>
                        <a:r>
                          <a:t>2085 </a:t>
                        </a:r>
                        <a:r>
                          <a:rPr b="1" sz="1800">
                            <a:solidFill>
                              <a:srgbClr val="009900"/>
                            </a:solidFill>
                          </a:rPr>
                          <a:t>± 42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sz="1800"/>
                        </a:pPr>
                        <a:r>
                          <a:rPr b="1">
                            <a:solidFill>
                              <a:srgbClr val="0000CC"/>
                            </a:solidFill>
                          </a:rPr>
                          <a:t>1.5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sz="1800"/>
                        </a:pPr>
                        <a:r>
                          <a:rPr b="1">
                            <a:solidFill>
                              <a:srgbClr val="FF0000"/>
                            </a:solidFill>
                          </a:rPr>
                          <a:t>&lt;1.5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sz="1800"/>
                        </a:pPr>
                        <a:r>
                          <a:rPr sz="1600"/>
                          <a:t>EW Corr.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</a:tr>
                <a:tr h="410456">
                  <a:tc>
                    <a:txBody>
                      <a:bodyPr/>
                      <a:lstStyle/>
                      <a:p>
                        <a:pPr algn="ctr">
                          <a:defRPr b="1" sz="1600"/>
                        </a:pPr>
                        <a:r>
                          <a:t>N</a:t>
                        </a:r>
                        <a:r>
                          <a:rPr b="0" baseline="-20250">
                            <a:latin typeface="Symbol"/>
                            <a:ea typeface="Symbol"/>
                            <a:cs typeface="Symbol"/>
                            <a:sym typeface="Symbol"/>
                          </a:rPr>
                          <a:t>n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sz="1600"/>
                        </a:pPr>
                        <a:r>
                          <a:t>e</a:t>
                        </a:r>
                        <a:r>
                          <a:rPr baseline="43000">
                            <a:latin typeface="Symbol"/>
                            <a:ea typeface="Symbol"/>
                            <a:cs typeface="Symbol"/>
                            <a:sym typeface="Symbol"/>
                          </a:rPr>
                          <a:t>+</a:t>
                        </a:r>
                        <a:r>
                          <a:t>e</a:t>
                        </a:r>
                        <a:r>
                          <a:rPr baseline="43000">
                            <a:latin typeface="Symbol"/>
                            <a:ea typeface="Symbol"/>
                            <a:cs typeface="Symbol"/>
                            <a:sym typeface="Symbol"/>
                          </a:rPr>
                          <a:t>-</a:t>
                        </a:r>
                        <a:r>
                          <a:t>→ </a:t>
                        </a:r>
                        <a:r>
                          <a:rPr>
                            <a:latin typeface="Symbol"/>
                            <a:ea typeface="Symbol"/>
                            <a:cs typeface="Symbol"/>
                            <a:sym typeface="Symbol"/>
                          </a:rPr>
                          <a:t>g</a:t>
                        </a:r>
                        <a:r>
                          <a:t>Z, Z→ </a:t>
                        </a:r>
                        <a:r>
                          <a:rPr>
                            <a:latin typeface="Symbol"/>
                            <a:ea typeface="Symbol"/>
                            <a:cs typeface="Symbol"/>
                            <a:sym typeface="Symbol"/>
                          </a:rPr>
                          <a:t>nn</a:t>
                        </a:r>
                        <a:r>
                          <a:t>, ll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sz="1600"/>
                        </a:pPr>
                        <a:r>
                          <a:t>2.92 </a:t>
                        </a:r>
                        <a:r>
                          <a:rPr b="1" sz="1800">
                            <a:solidFill>
                              <a:srgbClr val="009900"/>
                            </a:solidFill>
                          </a:rPr>
                          <a:t>± 0.05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sz="1800"/>
                        </a:pPr>
                        <a:r>
                          <a:rPr b="1">
                            <a:solidFill>
                              <a:srgbClr val="0000CC"/>
                            </a:solidFill>
                          </a:rPr>
                          <a:t>0.001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sz="1800"/>
                        </a:pPr>
                        <a:r>
                          <a:rPr b="1">
                            <a:solidFill>
                              <a:srgbClr val="FF0000"/>
                            </a:solidFill>
                          </a:rPr>
                          <a:t>&lt; 0.001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sz="1800"/>
                        </a:pPr>
                        <a:r>
                          <a:rPr sz="1600"/>
                          <a:t>?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</a:tr>
                <a:tr h="438844">
                  <a:tc>
                    <a:txBody>
                      <a:bodyPr/>
                      <a:lstStyle/>
                      <a:p>
                        <a:pPr algn="ctr">
                          <a:defRPr sz="1600">
                            <a:latin typeface="Symbol"/>
                            <a:ea typeface="Symbol"/>
                            <a:cs typeface="Symbol"/>
                            <a:sym typeface="Symbol"/>
                          </a:defRPr>
                        </a:pPr>
                        <a:r>
                          <a:t>a</a:t>
                        </a:r>
                        <a:r>
                          <a:rPr b="1" baseline="-20250">
                            <a:latin typeface="+mn-lt"/>
                            <a:ea typeface="+mn-ea"/>
                            <a:cs typeface="+mn-cs"/>
                            <a:sym typeface="Calibri"/>
                          </a:rPr>
                          <a:t>s</a:t>
                        </a:r>
                        <a:r>
                          <a:rPr b="1">
                            <a:latin typeface="+mn-lt"/>
                            <a:ea typeface="+mn-ea"/>
                            <a:cs typeface="+mn-cs"/>
                            <a:sym typeface="Calibri"/>
                          </a:rPr>
                          <a:t>(m</a:t>
                        </a:r>
                        <a:r>
                          <a:rPr b="1" baseline="-20250">
                            <a:latin typeface="+mn-lt"/>
                            <a:ea typeface="+mn-ea"/>
                            <a:cs typeface="+mn-cs"/>
                            <a:sym typeface="Calibri"/>
                          </a:rPr>
                          <a:t>W</a:t>
                        </a:r>
                        <a:r>
                          <a:rPr b="1">
                            <a:latin typeface="+mn-lt"/>
                            <a:ea typeface="+mn-ea"/>
                            <a:cs typeface="+mn-cs"/>
                            <a:sym typeface="Calibri"/>
                          </a:rPr>
                          <a:t>)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sz="1600"/>
                        </a:pPr>
                        <a:r>
                          <a:t>B</a:t>
                        </a:r>
                        <a:r>
                          <a:rPr baseline="-20250"/>
                          <a:t>had</a:t>
                        </a:r>
                        <a:r>
                          <a:t> = (</a:t>
                        </a:r>
                        <a:r>
                          <a:rPr>
                            <a:latin typeface="Symbol"/>
                            <a:ea typeface="Symbol"/>
                            <a:cs typeface="Symbol"/>
                            <a:sym typeface="Symbol"/>
                          </a:rPr>
                          <a:t>G</a:t>
                        </a:r>
                        <a:r>
                          <a:rPr baseline="-20250"/>
                          <a:t>had</a:t>
                        </a:r>
                        <a:r>
                          <a:t>/</a:t>
                        </a:r>
                        <a:r>
                          <a:rPr>
                            <a:latin typeface="Symbol"/>
                            <a:ea typeface="Symbol"/>
                            <a:cs typeface="Symbol"/>
                            <a:sym typeface="Symbol"/>
                          </a:rPr>
                          <a:t>G</a:t>
                        </a:r>
                        <a:r>
                          <a:rPr baseline="-20250"/>
                          <a:t>tot</a:t>
                        </a:r>
                        <a:r>
                          <a:t>)</a:t>
                        </a:r>
                        <a:r>
                          <a:rPr baseline="-20250"/>
                          <a:t>W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sz="1600"/>
                        </a:pPr>
                        <a:r>
                          <a:t>B</a:t>
                        </a:r>
                        <a:r>
                          <a:rPr baseline="-20250"/>
                          <a:t>had</a:t>
                        </a:r>
                        <a:r>
                          <a:t> = 67.41 </a:t>
                        </a:r>
                        <a:r>
                          <a:rPr b="1">
                            <a:solidFill>
                              <a:srgbClr val="009900"/>
                            </a:solidFill>
                          </a:rPr>
                          <a:t>±</a:t>
                        </a:r>
                        <a:r>
                          <a:rPr b="1" sz="1800">
                            <a:solidFill>
                              <a:srgbClr val="009900"/>
                            </a:solidFill>
                          </a:rPr>
                          <a:t> 0.27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sz="1800"/>
                        </a:pPr>
                        <a:r>
                          <a:rPr b="1">
                            <a:solidFill>
                              <a:srgbClr val="0000CC"/>
                            </a:solidFill>
                          </a:rPr>
                          <a:t>0.00018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sz="1800"/>
                        </a:pPr>
                        <a:r>
                          <a:rPr b="1">
                            <a:solidFill>
                              <a:srgbClr val="FF0000"/>
                            </a:solidFill>
                          </a:rPr>
                          <a:t>&lt; 0.0001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sz="1800"/>
                        </a:pPr>
                        <a:r>
                          <a:rPr sz="1600"/>
                          <a:t>CKM Matrix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</a:tr>
              </a:tbl>
            </a:graphicData>
          </a:graphic>
        </p:graphicFrame>
        <p:graphicFrame>
          <p:nvGraphicFramePr>
            <p:cNvPr id="414" name="Table 9"/>
            <p:cNvGraphicFramePr/>
            <p:nvPr/>
          </p:nvGraphicFramePr>
          <p:xfrm>
            <a:off x="25400" y="25400"/>
            <a:ext cx="10403844" cy="4447332"/>
          </p:xfrm>
          <a:graphic xmlns:a="http://schemas.openxmlformats.org/drawingml/2006/main">
            <a:graphicData uri="http://schemas.openxmlformats.org/drawingml/2006/table">
              <a:tbl>
                <a:tblPr firstCol="0" firstRow="1" lastCol="0" lastRow="0" bandCol="0" bandRow="1" rtl="0">
                  <a:tableStyleId>{4C3C2611-4C71-4FC5-86AE-919BDF0F9419}</a:tableStyleId>
                </a:tblPr>
                <a:tblGrid>
                  <a:gridCol w="1515376"/>
                  <a:gridCol w="2164821"/>
                  <a:gridCol w="1948338"/>
                  <a:gridCol w="1407133"/>
                  <a:gridCol w="1623617"/>
                  <a:gridCol w="1731856"/>
                </a:tblGrid>
                <a:tr h="553631">
                  <a:tc>
                    <a:txBody>
                      <a:bodyPr/>
                      <a:lstStyle/>
                      <a:p>
                        <a:pPr algn="ctr">
                          <a:defRPr b="0"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600"/>
                          <a:t>Observable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b="0"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600"/>
                          <a:t>Measurement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b="0"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600"/>
                          <a:t>Current precision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b="0" sz="1600">
                            <a:solidFill>
                              <a:srgbClr val="000000"/>
                            </a:solidFill>
                          </a:defRPr>
                        </a:pPr>
                        <a:r>
                          <a:t>FCC-ee </a:t>
                        </a:r>
                        <a:r>
                          <a:rPr b="1">
                            <a:solidFill>
                              <a:srgbClr val="0000CC"/>
                            </a:solidFill>
                          </a:rPr>
                          <a:t>stat.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b="0"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1600">
                            <a:solidFill>
                              <a:srgbClr val="FF0000"/>
                            </a:solidFill>
                          </a:rPr>
                          <a:t>Possible syst.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b="0"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600"/>
                          <a:t>Challenge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</a:tr>
                <a:tr h="514157">
                  <a:tc>
                    <a:txBody>
                      <a:bodyPr/>
                      <a:lstStyle/>
                      <a:p>
                        <a:pPr algn="ctr">
                          <a:defRPr b="1" sz="1600"/>
                        </a:pPr>
                        <a:r>
                          <a:t>m</a:t>
                        </a:r>
                        <a:r>
                          <a:rPr baseline="-20250"/>
                          <a:t>Z</a:t>
                        </a:r>
                        <a:r>
                          <a:t> (MeV)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sz="1800"/>
                        </a:pPr>
                        <a:r>
                          <a:rPr sz="1600"/>
                          <a:t>Lineshape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sz="1600"/>
                        </a:pPr>
                        <a:r>
                          <a:t>91187.5 </a:t>
                        </a:r>
                        <a:r>
                          <a:rPr b="1">
                            <a:solidFill>
                              <a:srgbClr val="009900"/>
                            </a:solidFill>
                          </a:rPr>
                          <a:t>± 2.1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sz="1800"/>
                        </a:pPr>
                        <a:r>
                          <a:rPr b="1">
                            <a:solidFill>
                              <a:srgbClr val="0000CC"/>
                            </a:solidFill>
                          </a:rPr>
                          <a:t>0.005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sz="1800"/>
                        </a:pPr>
                        <a:r>
                          <a:rPr b="1">
                            <a:solidFill>
                              <a:srgbClr val="FF0000"/>
                            </a:solidFill>
                          </a:rPr>
                          <a:t>&lt; 0.1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sz="1800"/>
                        </a:pPr>
                        <a:r>
                          <a:rPr sz="1600"/>
                          <a:t>QED corr.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</a:tr>
                <a:tr h="514157">
                  <a:tc>
                    <a:txBody>
                      <a:bodyPr/>
                      <a:lstStyle/>
                      <a:p>
                        <a:pPr algn="ctr">
                          <a:defRPr sz="1600">
                            <a:latin typeface="Symbol"/>
                            <a:ea typeface="Symbol"/>
                            <a:cs typeface="Symbol"/>
                            <a:sym typeface="Symbol"/>
                          </a:defRPr>
                        </a:pPr>
                        <a:r>
                          <a:t>G</a:t>
                        </a:r>
                        <a:r>
                          <a:rPr b="1" baseline="-20250">
                            <a:latin typeface="+mn-lt"/>
                            <a:ea typeface="+mn-ea"/>
                            <a:cs typeface="+mn-cs"/>
                            <a:sym typeface="Calibri"/>
                          </a:rPr>
                          <a:t>Z</a:t>
                        </a:r>
                        <a:r>
                          <a:rPr b="1">
                            <a:latin typeface="+mn-lt"/>
                            <a:ea typeface="+mn-ea"/>
                            <a:cs typeface="+mn-cs"/>
                            <a:sym typeface="Calibri"/>
                          </a:rPr>
                          <a:t> (MeV)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sz="1800"/>
                        </a:pPr>
                        <a:r>
                          <a:rPr sz="1600"/>
                          <a:t>Lineshape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sz="1600"/>
                        </a:pPr>
                        <a:r>
                          <a:t>2495.2 </a:t>
                        </a:r>
                        <a:r>
                          <a:rPr b="1">
                            <a:solidFill>
                              <a:srgbClr val="009900"/>
                            </a:solidFill>
                          </a:rPr>
                          <a:t>± 2.3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sz="1800"/>
                        </a:pPr>
                        <a:r>
                          <a:rPr b="1">
                            <a:solidFill>
                              <a:srgbClr val="0000CC"/>
                            </a:solidFill>
                          </a:rPr>
                          <a:t>0.008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sz="1800"/>
                        </a:pPr>
                        <a:r>
                          <a:rPr b="1">
                            <a:solidFill>
                              <a:srgbClr val="FF0000"/>
                            </a:solidFill>
                          </a:rPr>
                          <a:t>&lt; 0.1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sz="1800"/>
                        </a:pPr>
                        <a:r>
                          <a:rPr sz="1600"/>
                          <a:t>QED / EW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</a:tr>
                <a:tr h="514157">
                  <a:tc>
                    <a:txBody>
                      <a:bodyPr/>
                      <a:lstStyle/>
                      <a:p>
                        <a:pPr algn="ctr">
                          <a:defRPr b="1" sz="1600"/>
                        </a:pPr>
                        <a:r>
                          <a:t>R</a:t>
                        </a:r>
                        <a:r>
                          <a:rPr baseline="-20250"/>
                          <a:t>l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sz="1800"/>
                        </a:pPr>
                        <a:r>
                          <a:rPr sz="1600"/>
                          <a:t>Peak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sz="1600"/>
                        </a:pPr>
                        <a:r>
                          <a:t>20.767 </a:t>
                        </a:r>
                        <a:r>
                          <a:rPr b="1">
                            <a:solidFill>
                              <a:srgbClr val="009900"/>
                            </a:solidFill>
                          </a:rPr>
                          <a:t>± 0.025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sz="1800"/>
                        </a:pPr>
                        <a:r>
                          <a:rPr b="1">
                            <a:solidFill>
                              <a:srgbClr val="0000CC"/>
                            </a:solidFill>
                          </a:rPr>
                          <a:t>0.001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sz="1800"/>
                        </a:pPr>
                        <a:r>
                          <a:rPr b="1">
                            <a:solidFill>
                              <a:srgbClr val="FF0000"/>
                            </a:solidFill>
                          </a:rPr>
                          <a:t>&lt; 0.001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sz="1800"/>
                        </a:pPr>
                        <a:r>
                          <a:rPr sz="1600"/>
                          <a:t>Statistics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</a:tr>
                <a:tr h="491328">
                  <a:tc>
                    <a:txBody>
                      <a:bodyPr/>
                      <a:lstStyle/>
                      <a:p>
                        <a:pPr algn="ctr">
                          <a:defRPr b="1" sz="1600"/>
                        </a:pPr>
                        <a:r>
                          <a:t>R</a:t>
                        </a:r>
                        <a:r>
                          <a:rPr baseline="-20250"/>
                          <a:t>b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sz="1800"/>
                        </a:pPr>
                        <a:r>
                          <a:rPr sz="1600"/>
                          <a:t>Peak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sz="1600"/>
                        </a:pPr>
                        <a:r>
                          <a:t>0.21629 </a:t>
                        </a:r>
                        <a:r>
                          <a:rPr b="1">
                            <a:solidFill>
                              <a:srgbClr val="009900"/>
                            </a:solidFill>
                          </a:rPr>
                          <a:t>± 0.00066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sz="1800"/>
                        </a:pPr>
                        <a:r>
                          <a:rPr b="1">
                            <a:solidFill>
                              <a:srgbClr val="0000CC"/>
                            </a:solidFill>
                          </a:rPr>
                          <a:t>0.000003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sz="1800"/>
                        </a:pPr>
                        <a:r>
                          <a:rPr b="1">
                            <a:solidFill>
                              <a:srgbClr val="FF0000"/>
                            </a:solidFill>
                          </a:rPr>
                          <a:t>&lt; 0.00006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sz="1800"/>
                        </a:pPr>
                        <a:r>
                          <a:rPr sz="1600"/>
                          <a:t>g → bb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</a:tr>
                <a:tr h="514157">
                  <a:tc>
                    <a:txBody>
                      <a:bodyPr/>
                      <a:lstStyle/>
                      <a:p>
                        <a:pPr algn="ctr">
                          <a:defRPr b="1" sz="1600"/>
                        </a:pPr>
                        <a:r>
                          <a:t>N</a:t>
                        </a:r>
                        <a:r>
                          <a:rPr b="0" baseline="-20250">
                            <a:latin typeface="Symbol"/>
                            <a:ea typeface="Symbol"/>
                            <a:cs typeface="Symbol"/>
                            <a:sym typeface="Symbol"/>
                          </a:rPr>
                          <a:t>n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sz="1800"/>
                        </a:pPr>
                        <a:r>
                          <a:rPr sz="1600"/>
                          <a:t>Peak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sz="1600"/>
                        </a:pPr>
                        <a:r>
                          <a:t>2.984 </a:t>
                        </a:r>
                        <a:r>
                          <a:rPr b="1">
                            <a:solidFill>
                              <a:srgbClr val="009900"/>
                            </a:solidFill>
                          </a:rPr>
                          <a:t>± 0.008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sz="1800"/>
                        </a:pPr>
                        <a:r>
                          <a:rPr b="1">
                            <a:solidFill>
                              <a:srgbClr val="0000CC"/>
                            </a:solidFill>
                          </a:rPr>
                          <a:t>0.00004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sz="1800"/>
                        </a:pPr>
                        <a:r>
                          <a:rPr b="1">
                            <a:solidFill>
                              <a:srgbClr val="FF0000"/>
                            </a:solidFill>
                          </a:rPr>
                          <a:t>&lt; 0.004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sz="1800"/>
                        </a:pPr>
                        <a:r>
                          <a:rPr sz="1600"/>
                          <a:t>Lumi meast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</a:tr>
                <a:tr h="449483">
                  <a:tc>
                    <a:txBody>
                      <a:bodyPr/>
                      <a:lstStyle/>
                      <a:p>
                        <a:pPr algn="ctr">
                          <a:defRPr b="1" sz="1600"/>
                        </a:pPr>
                        <a:r>
                          <a:t>sin</a:t>
                        </a:r>
                        <a:r>
                          <a:rPr baseline="43000"/>
                          <a:t>2</a:t>
                        </a:r>
                        <a:r>
                          <a:rPr b="0">
                            <a:latin typeface="Symbol"/>
                            <a:ea typeface="Symbol"/>
                            <a:cs typeface="Symbol"/>
                            <a:sym typeface="Symbol"/>
                          </a:rPr>
                          <a:t>q</a:t>
                        </a:r>
                        <a:r>
                          <a:rPr baseline="-20250"/>
                          <a:t>W</a:t>
                        </a:r>
                        <a:r>
                          <a:rPr baseline="43000"/>
                          <a:t>eff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sz="1600"/>
                        </a:pPr>
                        <a:r>
                          <a:t>A</a:t>
                        </a:r>
                        <a:r>
                          <a:rPr baseline="-20250"/>
                          <a:t>FB</a:t>
                        </a:r>
                        <a:r>
                          <a:rPr baseline="43000">
                            <a:latin typeface="Symbol"/>
                            <a:ea typeface="Symbol"/>
                            <a:cs typeface="Symbol"/>
                            <a:sym typeface="Symbol"/>
                          </a:rPr>
                          <a:t>mm</a:t>
                        </a:r>
                        <a:r>
                          <a:rPr>
                            <a:latin typeface="Symbol"/>
                            <a:ea typeface="Symbol"/>
                            <a:cs typeface="Symbol"/>
                            <a:sym typeface="Symbol"/>
                          </a:rPr>
                          <a:t> </a:t>
                        </a:r>
                        <a:r>
                          <a:t>(peak)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sz="1600"/>
                        </a:pPr>
                        <a:r>
                          <a:t>0.23148 </a:t>
                        </a:r>
                        <a:r>
                          <a:rPr b="1">
                            <a:solidFill>
                              <a:srgbClr val="009900"/>
                            </a:solidFill>
                          </a:rPr>
                          <a:t>± 0.00016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sz="1800"/>
                        </a:pPr>
                        <a:r>
                          <a:rPr b="1">
                            <a:solidFill>
                              <a:srgbClr val="0000CC"/>
                            </a:solidFill>
                          </a:rPr>
                          <a:t>0.000003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sz="1800"/>
                        </a:pPr>
                        <a:r>
                          <a:rPr b="1">
                            <a:solidFill>
                              <a:srgbClr val="FF0000"/>
                            </a:solidFill>
                          </a:rPr>
                          <a:t>&lt;0.000005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sz="1800"/>
                        </a:pPr>
                        <a:r>
                          <a:rPr sz="1600"/>
                          <a:t>Beam energy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</a:tr>
                <a:tr h="449483">
                  <a:tc>
                    <a:txBody>
                      <a:bodyPr/>
                      <a:lstStyle/>
                      <a:p>
                        <a:pPr algn="ctr">
                          <a:defRPr sz="1600">
                            <a:latin typeface="Symbol"/>
                            <a:ea typeface="Symbol"/>
                            <a:cs typeface="Symbol"/>
                            <a:sym typeface="Symbol"/>
                          </a:defRPr>
                        </a:pPr>
                        <a:r>
                          <a:t>1/a</a:t>
                        </a:r>
                        <a:r>
                          <a:rPr b="1" baseline="-20250">
                            <a:latin typeface="+mn-lt"/>
                            <a:ea typeface="+mn-ea"/>
                            <a:cs typeface="+mn-cs"/>
                            <a:sym typeface="Calibri"/>
                          </a:rPr>
                          <a:t>QED</a:t>
                        </a:r>
                        <a:r>
                          <a:rPr b="1">
                            <a:latin typeface="+mn-lt"/>
                            <a:ea typeface="+mn-ea"/>
                            <a:cs typeface="+mn-cs"/>
                            <a:sym typeface="Calibri"/>
                          </a:rPr>
                          <a:t>(m</a:t>
                        </a:r>
                        <a:r>
                          <a:rPr b="1" baseline="-20250">
                            <a:latin typeface="+mn-lt"/>
                            <a:ea typeface="+mn-ea"/>
                            <a:cs typeface="+mn-cs"/>
                            <a:sym typeface="Calibri"/>
                          </a:rPr>
                          <a:t>Z</a:t>
                        </a:r>
                        <a:r>
                          <a:rPr b="1">
                            <a:latin typeface="+mn-lt"/>
                            <a:ea typeface="+mn-ea"/>
                            <a:cs typeface="+mn-cs"/>
                            <a:sym typeface="Calibri"/>
                          </a:rPr>
                          <a:t>)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sz="1600"/>
                        </a:pPr>
                        <a:r>
                          <a:t>A</a:t>
                        </a:r>
                        <a:r>
                          <a:rPr baseline="-20250"/>
                          <a:t>FB</a:t>
                        </a:r>
                        <a:r>
                          <a:rPr baseline="43000">
                            <a:latin typeface="Symbol"/>
                            <a:ea typeface="Symbol"/>
                            <a:cs typeface="Symbol"/>
                            <a:sym typeface="Symbol"/>
                          </a:rPr>
                          <a:t>mm</a:t>
                        </a:r>
                        <a:r>
                          <a:rPr>
                            <a:latin typeface="Symbol"/>
                            <a:ea typeface="Symbol"/>
                            <a:cs typeface="Symbol"/>
                            <a:sym typeface="Symbol"/>
                          </a:rPr>
                          <a:t> </a:t>
                        </a:r>
                        <a:r>
                          <a:t>(off-peak)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sz="1600"/>
                        </a:pPr>
                        <a:r>
                          <a:t>128.952 </a:t>
                        </a:r>
                        <a:r>
                          <a:rPr b="1">
                            <a:solidFill>
                              <a:srgbClr val="009900"/>
                            </a:solidFill>
                          </a:rPr>
                          <a:t>± 0.014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sz="1800"/>
                        </a:pPr>
                        <a:r>
                          <a:rPr b="1">
                            <a:solidFill>
                              <a:srgbClr val="0000CC"/>
                            </a:solidFill>
                          </a:rPr>
                          <a:t>0.004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sz="1800"/>
                        </a:pPr>
                        <a:r>
                          <a:rPr b="1">
                            <a:solidFill>
                              <a:srgbClr val="FF0000"/>
                            </a:solidFill>
                          </a:rPr>
                          <a:t>&lt; 0.004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sz="1800"/>
                        </a:pPr>
                        <a:r>
                          <a:rPr sz="1600"/>
                          <a:t>QED / EW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</a:tr>
                <a:tr h="449483">
                  <a:tc>
                    <a:txBody>
                      <a:bodyPr/>
                      <a:lstStyle/>
                      <a:p>
                        <a:pPr algn="ctr">
                          <a:defRPr sz="1600">
                            <a:latin typeface="Symbol"/>
                            <a:ea typeface="Symbol"/>
                            <a:cs typeface="Symbol"/>
                            <a:sym typeface="Symbol"/>
                          </a:defRPr>
                        </a:pPr>
                        <a:r>
                          <a:t>a</a:t>
                        </a:r>
                        <a:r>
                          <a:rPr b="1" baseline="-20250">
                            <a:latin typeface="+mn-lt"/>
                            <a:ea typeface="+mn-ea"/>
                            <a:cs typeface="+mn-cs"/>
                            <a:sym typeface="Calibri"/>
                          </a:rPr>
                          <a:t>s</a:t>
                        </a:r>
                        <a:r>
                          <a:rPr b="1">
                            <a:latin typeface="+mn-lt"/>
                            <a:ea typeface="+mn-ea"/>
                            <a:cs typeface="+mn-cs"/>
                            <a:sym typeface="Calibri"/>
                          </a:rPr>
                          <a:t>(m</a:t>
                        </a:r>
                        <a:r>
                          <a:rPr b="1" baseline="-20250">
                            <a:latin typeface="+mn-lt"/>
                            <a:ea typeface="+mn-ea"/>
                            <a:cs typeface="+mn-cs"/>
                            <a:sym typeface="Calibri"/>
                          </a:rPr>
                          <a:t>Z</a:t>
                        </a:r>
                        <a:r>
                          <a:rPr b="1">
                            <a:latin typeface="+mn-lt"/>
                            <a:ea typeface="+mn-ea"/>
                            <a:cs typeface="+mn-cs"/>
                            <a:sym typeface="Calibri"/>
                          </a:rPr>
                          <a:t>)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sz="1600"/>
                        </a:pPr>
                        <a:r>
                          <a:t>R</a:t>
                        </a:r>
                        <a:r>
                          <a:rPr baseline="-20250"/>
                          <a:t>l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sz="1600"/>
                        </a:pPr>
                        <a:r>
                          <a:t>0.1196 </a:t>
                        </a:r>
                        <a:r>
                          <a:rPr b="1">
                            <a:solidFill>
                              <a:srgbClr val="009900"/>
                            </a:solidFill>
                          </a:rPr>
                          <a:t>± 0.0030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sz="1800"/>
                        </a:pPr>
                        <a:r>
                          <a:rPr b="1">
                            <a:solidFill>
                              <a:srgbClr val="0000CC"/>
                            </a:solidFill>
                          </a:rPr>
                          <a:t>0.00001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sz="1800"/>
                        </a:pPr>
                        <a:r>
                          <a:rPr b="1">
                            <a:solidFill>
                              <a:srgbClr val="FF0000"/>
                            </a:solidFill>
                          </a:rPr>
                          <a:t>&lt;0.0002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defRPr sz="1800"/>
                        </a:pPr>
                        <a:r>
                          <a:rPr sz="1600"/>
                          <a:t>New Physics</a:t>
                        </a:r>
                      </a:p>
                    </a:txBody>
                    <a:tcPr marL="45720" marR="45720" marT="45720" marB="45720" anchor="ctr" anchorCtr="0" horzOverflow="overflow">
                      <a:lnL w="12700">
                        <a:solidFill>
                          <a:srgbClr val="000000"/>
                        </a:solidFill>
                      </a:lnL>
                      <a:lnR w="12700">
                        <a:solidFill>
                          <a:srgbClr val="000000"/>
                        </a:solidFill>
                      </a:lnR>
                      <a:lnT w="12700">
                        <a:solidFill>
                          <a:srgbClr val="000000"/>
                        </a:solidFill>
                      </a:lnT>
                      <a:lnB w="12700">
                        <a:solidFill>
                          <a:srgbClr val="000000"/>
                        </a:solidFill>
                      </a:lnB>
                    </a:tcPr>
                  </a:tc>
                </a:tr>
              </a:tbl>
            </a:graphicData>
          </a:graphic>
        </p:graphicFrame>
      </p:grpSp>
      <p:sp>
        <p:nvSpPr>
          <p:cNvPr id="416" name="TextBox 10"/>
          <p:cNvSpPr txBox="1"/>
          <p:nvPr/>
        </p:nvSpPr>
        <p:spPr>
          <a:xfrm>
            <a:off x="9463761" y="1951468"/>
            <a:ext cx="294553" cy="498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/>
            <a:r>
              <a:t>*</a:t>
            </a:r>
          </a:p>
        </p:txBody>
      </p:sp>
      <p:sp>
        <p:nvSpPr>
          <p:cNvPr id="417" name="TextBox 11"/>
          <p:cNvSpPr txBox="1"/>
          <p:nvPr/>
        </p:nvSpPr>
        <p:spPr>
          <a:xfrm>
            <a:off x="9471948" y="3955097"/>
            <a:ext cx="294554" cy="498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/>
            <a:r>
              <a:t>*</a:t>
            </a:r>
          </a:p>
        </p:txBody>
      </p:sp>
      <p:sp>
        <p:nvSpPr>
          <p:cNvPr id="418" name="TextBox 13"/>
          <p:cNvSpPr txBox="1"/>
          <p:nvPr/>
        </p:nvSpPr>
        <p:spPr>
          <a:xfrm>
            <a:off x="7526514" y="9039190"/>
            <a:ext cx="4888729" cy="498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/>
            <a:r>
              <a:t>*  work to do: check if we can improve</a:t>
            </a:r>
          </a:p>
        </p:txBody>
      </p:sp>
      <p:sp>
        <p:nvSpPr>
          <p:cNvPr id="419" name="Slide Number Placeholder 3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20" name="Great improvement across all the measurements !"/>
          <p:cNvSpPr txBox="1"/>
          <p:nvPr/>
        </p:nvSpPr>
        <p:spPr>
          <a:xfrm rot="19920000">
            <a:off x="443546" y="4914569"/>
            <a:ext cx="11660508" cy="698461"/>
          </a:xfrm>
          <a:prstGeom prst="rect">
            <a:avLst/>
          </a:prstGeom>
          <a:solidFill>
            <a:srgbClr val="FFFFFF"/>
          </a:solidFill>
          <a:ln w="38100">
            <a:solidFill>
              <a:srgbClr val="FFFB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defRPr b="1" sz="380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Great improvement across all the measurements 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2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lide Number Placeholder 3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23" name="Higgs Factory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20000"/>
              </a:lnSpc>
            </a:pPr>
            <a:r>
              <a:t>Higgs Factory</a:t>
            </a:r>
          </a:p>
          <a:p>
            <a:pPr>
              <a:lnSpc>
                <a:spcPct val="120000"/>
              </a:lnSpc>
              <a:defRPr b="1" sz="2800">
                <a:latin typeface="+mn-lt"/>
                <a:ea typeface="+mn-ea"/>
                <a:cs typeface="+mn-cs"/>
                <a:sym typeface="Calibri"/>
              </a:defRPr>
            </a:pPr>
            <a:r>
              <a:t>Higgs provides a very good reason why we need a lepton (e</a:t>
            </a:r>
            <a:r>
              <a:rPr baseline="39142"/>
              <a:t>+</a:t>
            </a:r>
            <a:r>
              <a:t>e</a:t>
            </a:r>
            <a:r>
              <a:rPr baseline="39142"/>
              <a:t>-</a:t>
            </a:r>
            <a:r>
              <a:t> or </a:t>
            </a:r>
            <a:r>
              <a:rPr b="0">
                <a:latin typeface="Symbol"/>
                <a:ea typeface="Symbol"/>
                <a:cs typeface="Symbol"/>
                <a:sym typeface="Symbol"/>
              </a:rPr>
              <a:t>mm</a:t>
            </a:r>
            <a:r>
              <a:t>) collider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u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78358">
              <a:defRPr sz="4356"/>
            </a:pPr>
            <a:r>
              <a:t>Higgs production at an e</a:t>
            </a:r>
            <a:r>
              <a:rPr baseline="36591"/>
              <a:t>+</a:t>
            </a:r>
            <a:r>
              <a:t>e</a:t>
            </a:r>
            <a:r>
              <a:rPr baseline="36591"/>
              <a:t>-</a:t>
            </a:r>
            <a:r>
              <a:t> collider</a:t>
            </a:r>
          </a:p>
        </p:txBody>
      </p:sp>
      <p:sp>
        <p:nvSpPr>
          <p:cNvPr id="426" name="Content Placeholder 2"/>
          <p:cNvSpPr txBox="1"/>
          <p:nvPr>
            <p:ph type="body" idx="1"/>
          </p:nvPr>
        </p:nvSpPr>
        <p:spPr>
          <a:xfrm>
            <a:off x="332812" y="1450536"/>
            <a:ext cx="12339176" cy="6280672"/>
          </a:xfrm>
          <a:prstGeom prst="rect">
            <a:avLst/>
          </a:prstGeom>
        </p:spPr>
        <p:txBody>
          <a:bodyPr/>
          <a:lstStyle/>
          <a:p>
            <a:pPr marL="487680" indent="-487680">
              <a:buSzTx/>
              <a:buNone/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“Higgstrahlung” process close to threshold</a:t>
            </a:r>
          </a:p>
          <a:p>
            <a:pPr marL="487680" indent="-487680">
              <a:buSzTx/>
              <a:buNone/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Production cross section has a maximum at near threshold ~200 fb</a:t>
            </a:r>
          </a:p>
          <a:p>
            <a:pPr marL="487680" indent="-487680">
              <a:buSzTx/>
              <a:buNone/>
              <a:defRPr sz="2800">
                <a:solidFill>
                  <a:srgbClr val="C00000"/>
                </a:solidFill>
              </a:defRPr>
            </a:pPr>
            <a:r>
              <a:t>            </a:t>
            </a:r>
            <a:r>
              <a:rPr>
                <a:latin typeface="Arial"/>
                <a:ea typeface="Arial"/>
                <a:cs typeface="Arial"/>
                <a:sym typeface="Arial"/>
              </a:rPr>
              <a:t>10</a:t>
            </a:r>
            <a:r>
              <a:rPr baseline="37714">
                <a:latin typeface="Arial"/>
                <a:ea typeface="Arial"/>
                <a:cs typeface="Arial"/>
                <a:sym typeface="Arial"/>
              </a:rPr>
              <a:t>34</a:t>
            </a:r>
            <a:r>
              <a:rPr>
                <a:latin typeface="Arial"/>
                <a:ea typeface="Arial"/>
                <a:cs typeface="Arial"/>
                <a:sym typeface="Arial"/>
              </a:rPr>
              <a:t>/cm</a:t>
            </a:r>
            <a:r>
              <a:rPr baseline="37714">
                <a:latin typeface="Arial"/>
                <a:ea typeface="Arial"/>
                <a:cs typeface="Arial"/>
                <a:sym typeface="Arial"/>
              </a:rPr>
              <a:t>2</a:t>
            </a:r>
            <a:r>
              <a:rPr>
                <a:latin typeface="Arial"/>
                <a:ea typeface="Arial"/>
                <a:cs typeface="Arial"/>
                <a:sym typeface="Arial"/>
              </a:rPr>
              <a:t>/s</a:t>
            </a:r>
            <a:r>
              <a:t>  </a:t>
            </a:r>
            <a:r>
              <a:rPr sz="3200">
                <a:latin typeface="Wingdings"/>
                <a:ea typeface="Wingdings"/>
                <a:cs typeface="Wingdings"/>
                <a:sym typeface="Wingdings"/>
              </a:rPr>
              <a:t>➔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 </a:t>
            </a:r>
            <a:r>
              <a:rPr>
                <a:latin typeface="Arial"/>
                <a:ea typeface="Arial"/>
                <a:cs typeface="Arial"/>
                <a:sym typeface="Arial"/>
              </a:rPr>
              <a:t>20’000 HZ events per year</a:t>
            </a:r>
          </a:p>
        </p:txBody>
      </p:sp>
      <p:sp>
        <p:nvSpPr>
          <p:cNvPr id="427" name="Slide Number Placeholder 44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28" name="Freeform 6"/>
          <p:cNvSpPr/>
          <p:nvPr/>
        </p:nvSpPr>
        <p:spPr>
          <a:xfrm>
            <a:off x="1285357" y="4360555"/>
            <a:ext cx="1300481" cy="26009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10674"/>
                </a:lnTo>
                <a:lnTo>
                  <a:pt x="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ctr"/>
          </a:p>
        </p:txBody>
      </p:sp>
      <p:sp>
        <p:nvSpPr>
          <p:cNvPr id="429" name="Straight Connector 9"/>
          <p:cNvSpPr/>
          <p:nvPr/>
        </p:nvSpPr>
        <p:spPr>
          <a:xfrm flipH="1">
            <a:off x="3886337" y="4352995"/>
            <a:ext cx="1315603" cy="1292921"/>
          </a:xfrm>
          <a:prstGeom prst="line">
            <a:avLst/>
          </a:prstGeom>
          <a:ln w="50800">
            <a:solidFill>
              <a:srgbClr val="000000"/>
            </a:solidFill>
            <a:prstDash val="sysDash"/>
          </a:ln>
        </p:spPr>
        <p:txBody>
          <a:bodyPr lIns="65023" tIns="65023" rIns="65023" bIns="65023"/>
          <a:lstStyle/>
          <a:p>
            <a:pPr/>
          </a:p>
        </p:txBody>
      </p:sp>
      <p:sp>
        <p:nvSpPr>
          <p:cNvPr id="430" name="TextBox 13"/>
          <p:cNvSpPr txBox="1"/>
          <p:nvPr/>
        </p:nvSpPr>
        <p:spPr>
          <a:xfrm>
            <a:off x="1625599" y="6520501"/>
            <a:ext cx="650241" cy="545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e</a:t>
            </a:r>
            <a:r>
              <a:rPr baseline="37714"/>
              <a:t>+</a:t>
            </a:r>
          </a:p>
        </p:txBody>
      </p:sp>
      <p:sp>
        <p:nvSpPr>
          <p:cNvPr id="431" name="TextBox 14"/>
          <p:cNvSpPr txBox="1"/>
          <p:nvPr/>
        </p:nvSpPr>
        <p:spPr>
          <a:xfrm>
            <a:off x="1733973" y="4353033"/>
            <a:ext cx="650241" cy="5451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e</a:t>
            </a:r>
            <a:r>
              <a:rPr baseline="37714"/>
              <a:t>-</a:t>
            </a:r>
          </a:p>
        </p:txBody>
      </p:sp>
      <p:sp>
        <p:nvSpPr>
          <p:cNvPr id="432" name="TextBox 15"/>
          <p:cNvSpPr txBox="1"/>
          <p:nvPr/>
        </p:nvSpPr>
        <p:spPr>
          <a:xfrm>
            <a:off x="2996787" y="5111608"/>
            <a:ext cx="447549" cy="50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Z</a:t>
            </a:r>
            <a:r>
              <a:rPr baseline="8333"/>
              <a:t>*</a:t>
            </a:r>
          </a:p>
        </p:txBody>
      </p:sp>
      <p:sp>
        <p:nvSpPr>
          <p:cNvPr id="433" name="TextBox 16"/>
          <p:cNvSpPr txBox="1"/>
          <p:nvPr/>
        </p:nvSpPr>
        <p:spPr>
          <a:xfrm>
            <a:off x="4334933" y="6428721"/>
            <a:ext cx="328933" cy="475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Z</a:t>
            </a:r>
          </a:p>
        </p:txBody>
      </p:sp>
      <p:sp>
        <p:nvSpPr>
          <p:cNvPr id="434" name="TextBox 17"/>
          <p:cNvSpPr txBox="1"/>
          <p:nvPr/>
        </p:nvSpPr>
        <p:spPr>
          <a:xfrm>
            <a:off x="4334933" y="4353033"/>
            <a:ext cx="362866" cy="475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</a:t>
            </a:r>
          </a:p>
        </p:txBody>
      </p:sp>
      <p:sp>
        <p:nvSpPr>
          <p:cNvPr id="435" name="TextBox 18"/>
          <p:cNvSpPr txBox="1"/>
          <p:nvPr/>
        </p:nvSpPr>
        <p:spPr>
          <a:xfrm>
            <a:off x="255305" y="8218311"/>
            <a:ext cx="12596601" cy="948475"/>
          </a:xfrm>
          <a:prstGeom prst="rect">
            <a:avLst/>
          </a:prstGeom>
          <a:solidFill>
            <a:srgbClr val="FFFF00"/>
          </a:solidFill>
          <a:ln w="25400">
            <a:solidFill>
              <a:srgbClr val="8C3A38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>
              <a:lnSpc>
                <a:spcPct val="120000"/>
              </a:lnSpc>
              <a:defRPr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For a Higgs of 125 GeV, a centre of mass energy of 240-250 GeV is optimal</a:t>
            </a:r>
            <a:endParaRPr>
              <a:solidFill>
                <a:srgbClr val="FFFFFF"/>
              </a:solidFill>
            </a:endParaRPr>
          </a:p>
          <a:p>
            <a:pPr>
              <a:lnSpc>
                <a:spcPct val="120000"/>
              </a:lnSpc>
              <a:defRPr>
                <a:solidFill>
                  <a:srgbClr val="0033CC"/>
                </a:solidFill>
              </a:defRPr>
            </a:pPr>
            <a:r>
              <a:rPr>
                <a:latin typeface="Wingdings"/>
                <a:ea typeface="Wingdings"/>
                <a:cs typeface="Wingdings"/>
                <a:sym typeface="Wingdings"/>
              </a:rPr>
              <a:t>➔ </a:t>
            </a:r>
            <a:r>
              <a:rPr>
                <a:latin typeface="Arial"/>
                <a:ea typeface="Arial"/>
                <a:cs typeface="Arial"/>
                <a:sym typeface="Arial"/>
              </a:rPr>
              <a:t>kinematical constraint near threshold for high precision in mass, width, selection purity</a:t>
            </a:r>
            <a:r>
              <a:t> </a:t>
            </a:r>
          </a:p>
        </p:txBody>
      </p:sp>
      <p:grpSp>
        <p:nvGrpSpPr>
          <p:cNvPr id="450" name="Group 20"/>
          <p:cNvGrpSpPr/>
          <p:nvPr/>
        </p:nvGrpSpPr>
        <p:grpSpPr>
          <a:xfrm>
            <a:off x="2600959" y="5590572"/>
            <a:ext cx="1300481" cy="108169"/>
            <a:chOff x="0" y="0"/>
            <a:chExt cx="1300480" cy="108167"/>
          </a:xfrm>
        </p:grpSpPr>
        <p:grpSp>
          <p:nvGrpSpPr>
            <p:cNvPr id="442" name="Group 12"/>
            <p:cNvGrpSpPr/>
            <p:nvPr/>
          </p:nvGrpSpPr>
          <p:grpSpPr>
            <a:xfrm>
              <a:off x="0" y="0"/>
              <a:ext cx="650241" cy="107756"/>
              <a:chOff x="0" y="0"/>
              <a:chExt cx="650240" cy="107755"/>
            </a:xfrm>
          </p:grpSpPr>
          <p:grpSp>
            <p:nvGrpSpPr>
              <p:cNvPr id="438" name="Group 8"/>
              <p:cNvGrpSpPr/>
              <p:nvPr/>
            </p:nvGrpSpPr>
            <p:grpSpPr>
              <a:xfrm>
                <a:off x="0" y="-1"/>
                <a:ext cx="325121" cy="107345"/>
                <a:chOff x="0" y="0"/>
                <a:chExt cx="325120" cy="107343"/>
              </a:xfrm>
            </p:grpSpPr>
            <p:sp>
              <p:nvSpPr>
                <p:cNvPr id="436" name="Freeform 5"/>
                <p:cNvSpPr/>
                <p:nvPr/>
              </p:nvSpPr>
              <p:spPr>
                <a:xfrm>
                  <a:off x="0" y="-1"/>
                  <a:ext cx="162561" cy="1069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559" fill="norm" stroke="1" extrusionOk="0">
                      <a:moveTo>
                        <a:pt x="0" y="10592"/>
                      </a:moveTo>
                      <a:cubicBezTo>
                        <a:pt x="1795" y="5286"/>
                        <a:pt x="3590" y="-21"/>
                        <a:pt x="5400" y="0"/>
                      </a:cubicBezTo>
                      <a:cubicBezTo>
                        <a:pt x="7210" y="21"/>
                        <a:pt x="9052" y="7124"/>
                        <a:pt x="10863" y="10717"/>
                      </a:cubicBezTo>
                      <a:cubicBezTo>
                        <a:pt x="12673" y="14310"/>
                        <a:pt x="14473" y="21579"/>
                        <a:pt x="16263" y="21558"/>
                      </a:cubicBezTo>
                      <a:cubicBezTo>
                        <a:pt x="18052" y="21537"/>
                        <a:pt x="21600" y="10592"/>
                        <a:pt x="21600" y="10592"/>
                      </a:cubicBezTo>
                    </a:path>
                  </a:pathLst>
                </a:cu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ctr">
                  <a:noAutofit/>
                </a:bodyPr>
                <a:lstStyle/>
                <a:p>
                  <a:pPr algn="ctr"/>
                </a:p>
              </p:txBody>
            </p:sp>
            <p:sp>
              <p:nvSpPr>
                <p:cNvPr id="437" name="Freeform 6"/>
                <p:cNvSpPr/>
                <p:nvPr/>
              </p:nvSpPr>
              <p:spPr>
                <a:xfrm>
                  <a:off x="162560" y="412"/>
                  <a:ext cx="162561" cy="1069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559" fill="norm" stroke="1" extrusionOk="0">
                      <a:moveTo>
                        <a:pt x="0" y="10592"/>
                      </a:moveTo>
                      <a:cubicBezTo>
                        <a:pt x="1795" y="5286"/>
                        <a:pt x="3590" y="-21"/>
                        <a:pt x="5400" y="0"/>
                      </a:cubicBezTo>
                      <a:cubicBezTo>
                        <a:pt x="7210" y="21"/>
                        <a:pt x="9052" y="7124"/>
                        <a:pt x="10863" y="10717"/>
                      </a:cubicBezTo>
                      <a:cubicBezTo>
                        <a:pt x="12673" y="14310"/>
                        <a:pt x="14473" y="21579"/>
                        <a:pt x="16263" y="21558"/>
                      </a:cubicBezTo>
                      <a:cubicBezTo>
                        <a:pt x="18052" y="21537"/>
                        <a:pt x="21600" y="10592"/>
                        <a:pt x="21600" y="10592"/>
                      </a:cubicBezTo>
                    </a:path>
                  </a:pathLst>
                </a:cu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ctr">
                  <a:noAutofit/>
                </a:bodyPr>
                <a:lstStyle/>
                <a:p>
                  <a:pPr algn="ctr"/>
                </a:p>
              </p:txBody>
            </p:sp>
          </p:grpSp>
          <p:grpSp>
            <p:nvGrpSpPr>
              <p:cNvPr id="441" name="Group 9"/>
              <p:cNvGrpSpPr/>
              <p:nvPr/>
            </p:nvGrpSpPr>
            <p:grpSpPr>
              <a:xfrm>
                <a:off x="325120" y="412"/>
                <a:ext cx="325121" cy="107344"/>
                <a:chOff x="0" y="0"/>
                <a:chExt cx="325120" cy="107343"/>
              </a:xfrm>
            </p:grpSpPr>
            <p:sp>
              <p:nvSpPr>
                <p:cNvPr id="439" name="Freeform 10"/>
                <p:cNvSpPr/>
                <p:nvPr/>
              </p:nvSpPr>
              <p:spPr>
                <a:xfrm>
                  <a:off x="0" y="-1"/>
                  <a:ext cx="162561" cy="1069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559" fill="norm" stroke="1" extrusionOk="0">
                      <a:moveTo>
                        <a:pt x="0" y="10592"/>
                      </a:moveTo>
                      <a:cubicBezTo>
                        <a:pt x="1795" y="5286"/>
                        <a:pt x="3590" y="-21"/>
                        <a:pt x="5400" y="0"/>
                      </a:cubicBezTo>
                      <a:cubicBezTo>
                        <a:pt x="7210" y="21"/>
                        <a:pt x="9052" y="7124"/>
                        <a:pt x="10863" y="10717"/>
                      </a:cubicBezTo>
                      <a:cubicBezTo>
                        <a:pt x="12673" y="14310"/>
                        <a:pt x="14473" y="21579"/>
                        <a:pt x="16263" y="21558"/>
                      </a:cubicBezTo>
                      <a:cubicBezTo>
                        <a:pt x="18052" y="21537"/>
                        <a:pt x="21600" y="10592"/>
                        <a:pt x="21600" y="10592"/>
                      </a:cubicBezTo>
                    </a:path>
                  </a:pathLst>
                </a:cu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ctr">
                  <a:noAutofit/>
                </a:bodyPr>
                <a:lstStyle/>
                <a:p>
                  <a:pPr algn="ctr"/>
                </a:p>
              </p:txBody>
            </p:sp>
            <p:sp>
              <p:nvSpPr>
                <p:cNvPr id="440" name="Freeform 11"/>
                <p:cNvSpPr/>
                <p:nvPr/>
              </p:nvSpPr>
              <p:spPr>
                <a:xfrm>
                  <a:off x="162560" y="412"/>
                  <a:ext cx="162561" cy="1069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559" fill="norm" stroke="1" extrusionOk="0">
                      <a:moveTo>
                        <a:pt x="0" y="10592"/>
                      </a:moveTo>
                      <a:cubicBezTo>
                        <a:pt x="1795" y="5286"/>
                        <a:pt x="3590" y="-21"/>
                        <a:pt x="5400" y="0"/>
                      </a:cubicBezTo>
                      <a:cubicBezTo>
                        <a:pt x="7210" y="21"/>
                        <a:pt x="9052" y="7124"/>
                        <a:pt x="10863" y="10717"/>
                      </a:cubicBezTo>
                      <a:cubicBezTo>
                        <a:pt x="12673" y="14310"/>
                        <a:pt x="14473" y="21579"/>
                        <a:pt x="16263" y="21558"/>
                      </a:cubicBezTo>
                      <a:cubicBezTo>
                        <a:pt x="18052" y="21537"/>
                        <a:pt x="21600" y="10592"/>
                        <a:pt x="21600" y="10592"/>
                      </a:cubicBezTo>
                    </a:path>
                  </a:pathLst>
                </a:cu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ctr">
                  <a:noAutofit/>
                </a:bodyPr>
                <a:lstStyle/>
                <a:p>
                  <a:pPr algn="ctr"/>
                </a:p>
              </p:txBody>
            </p:sp>
          </p:grpSp>
        </p:grpSp>
        <p:grpSp>
          <p:nvGrpSpPr>
            <p:cNvPr id="449" name="Group 13"/>
            <p:cNvGrpSpPr/>
            <p:nvPr/>
          </p:nvGrpSpPr>
          <p:grpSpPr>
            <a:xfrm>
              <a:off x="650240" y="412"/>
              <a:ext cx="650241" cy="107756"/>
              <a:chOff x="0" y="0"/>
              <a:chExt cx="650240" cy="107755"/>
            </a:xfrm>
          </p:grpSpPr>
          <p:grpSp>
            <p:nvGrpSpPr>
              <p:cNvPr id="445" name="Group 8"/>
              <p:cNvGrpSpPr/>
              <p:nvPr/>
            </p:nvGrpSpPr>
            <p:grpSpPr>
              <a:xfrm>
                <a:off x="0" y="-1"/>
                <a:ext cx="325121" cy="107345"/>
                <a:chOff x="0" y="0"/>
                <a:chExt cx="325120" cy="107343"/>
              </a:xfrm>
            </p:grpSpPr>
            <p:sp>
              <p:nvSpPr>
                <p:cNvPr id="443" name="Freeform 27"/>
                <p:cNvSpPr/>
                <p:nvPr/>
              </p:nvSpPr>
              <p:spPr>
                <a:xfrm>
                  <a:off x="0" y="-1"/>
                  <a:ext cx="162561" cy="1069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559" fill="norm" stroke="1" extrusionOk="0">
                      <a:moveTo>
                        <a:pt x="0" y="10592"/>
                      </a:moveTo>
                      <a:cubicBezTo>
                        <a:pt x="1795" y="5286"/>
                        <a:pt x="3590" y="-21"/>
                        <a:pt x="5400" y="0"/>
                      </a:cubicBezTo>
                      <a:cubicBezTo>
                        <a:pt x="7210" y="21"/>
                        <a:pt x="9052" y="7124"/>
                        <a:pt x="10863" y="10717"/>
                      </a:cubicBezTo>
                      <a:cubicBezTo>
                        <a:pt x="12673" y="14310"/>
                        <a:pt x="14473" y="21579"/>
                        <a:pt x="16263" y="21558"/>
                      </a:cubicBezTo>
                      <a:cubicBezTo>
                        <a:pt x="18052" y="21537"/>
                        <a:pt x="21600" y="10592"/>
                        <a:pt x="21600" y="10592"/>
                      </a:cubicBezTo>
                    </a:path>
                  </a:pathLst>
                </a:cu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ctr">
                  <a:noAutofit/>
                </a:bodyPr>
                <a:lstStyle/>
                <a:p>
                  <a:pPr algn="ctr"/>
                </a:p>
              </p:txBody>
            </p:sp>
            <p:sp>
              <p:nvSpPr>
                <p:cNvPr id="444" name="Freeform 28"/>
                <p:cNvSpPr/>
                <p:nvPr/>
              </p:nvSpPr>
              <p:spPr>
                <a:xfrm>
                  <a:off x="162560" y="412"/>
                  <a:ext cx="162561" cy="1069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559" fill="norm" stroke="1" extrusionOk="0">
                      <a:moveTo>
                        <a:pt x="0" y="10592"/>
                      </a:moveTo>
                      <a:cubicBezTo>
                        <a:pt x="1795" y="5286"/>
                        <a:pt x="3590" y="-21"/>
                        <a:pt x="5400" y="0"/>
                      </a:cubicBezTo>
                      <a:cubicBezTo>
                        <a:pt x="7210" y="21"/>
                        <a:pt x="9052" y="7124"/>
                        <a:pt x="10863" y="10717"/>
                      </a:cubicBezTo>
                      <a:cubicBezTo>
                        <a:pt x="12673" y="14310"/>
                        <a:pt x="14473" y="21579"/>
                        <a:pt x="16263" y="21558"/>
                      </a:cubicBezTo>
                      <a:cubicBezTo>
                        <a:pt x="18052" y="21537"/>
                        <a:pt x="21600" y="10592"/>
                        <a:pt x="21600" y="10592"/>
                      </a:cubicBezTo>
                    </a:path>
                  </a:pathLst>
                </a:cu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ctr">
                  <a:noAutofit/>
                </a:bodyPr>
                <a:lstStyle/>
                <a:p>
                  <a:pPr algn="ctr"/>
                </a:p>
              </p:txBody>
            </p:sp>
          </p:grpSp>
          <p:grpSp>
            <p:nvGrpSpPr>
              <p:cNvPr id="448" name="Group 9"/>
              <p:cNvGrpSpPr/>
              <p:nvPr/>
            </p:nvGrpSpPr>
            <p:grpSpPr>
              <a:xfrm>
                <a:off x="325120" y="412"/>
                <a:ext cx="325121" cy="107344"/>
                <a:chOff x="0" y="0"/>
                <a:chExt cx="325120" cy="107343"/>
              </a:xfrm>
            </p:grpSpPr>
            <p:sp>
              <p:nvSpPr>
                <p:cNvPr id="446" name="Freeform 25"/>
                <p:cNvSpPr/>
                <p:nvPr/>
              </p:nvSpPr>
              <p:spPr>
                <a:xfrm>
                  <a:off x="0" y="-1"/>
                  <a:ext cx="162561" cy="1069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559" fill="norm" stroke="1" extrusionOk="0">
                      <a:moveTo>
                        <a:pt x="0" y="10592"/>
                      </a:moveTo>
                      <a:cubicBezTo>
                        <a:pt x="1795" y="5286"/>
                        <a:pt x="3590" y="-21"/>
                        <a:pt x="5400" y="0"/>
                      </a:cubicBezTo>
                      <a:cubicBezTo>
                        <a:pt x="7210" y="21"/>
                        <a:pt x="9052" y="7124"/>
                        <a:pt x="10863" y="10717"/>
                      </a:cubicBezTo>
                      <a:cubicBezTo>
                        <a:pt x="12673" y="14310"/>
                        <a:pt x="14473" y="21579"/>
                        <a:pt x="16263" y="21558"/>
                      </a:cubicBezTo>
                      <a:cubicBezTo>
                        <a:pt x="18052" y="21537"/>
                        <a:pt x="21600" y="10592"/>
                        <a:pt x="21600" y="10592"/>
                      </a:cubicBezTo>
                    </a:path>
                  </a:pathLst>
                </a:cu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ctr">
                  <a:noAutofit/>
                </a:bodyPr>
                <a:lstStyle/>
                <a:p>
                  <a:pPr algn="ctr"/>
                </a:p>
              </p:txBody>
            </p:sp>
            <p:sp>
              <p:nvSpPr>
                <p:cNvPr id="447" name="Freeform 26"/>
                <p:cNvSpPr/>
                <p:nvPr/>
              </p:nvSpPr>
              <p:spPr>
                <a:xfrm>
                  <a:off x="162560" y="412"/>
                  <a:ext cx="162561" cy="1069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559" fill="norm" stroke="1" extrusionOk="0">
                      <a:moveTo>
                        <a:pt x="0" y="10592"/>
                      </a:moveTo>
                      <a:cubicBezTo>
                        <a:pt x="1795" y="5286"/>
                        <a:pt x="3590" y="-21"/>
                        <a:pt x="5400" y="0"/>
                      </a:cubicBezTo>
                      <a:cubicBezTo>
                        <a:pt x="7210" y="21"/>
                        <a:pt x="9052" y="7124"/>
                        <a:pt x="10863" y="10717"/>
                      </a:cubicBezTo>
                      <a:cubicBezTo>
                        <a:pt x="12673" y="14310"/>
                        <a:pt x="14473" y="21579"/>
                        <a:pt x="16263" y="21558"/>
                      </a:cubicBezTo>
                      <a:cubicBezTo>
                        <a:pt x="18052" y="21537"/>
                        <a:pt x="21600" y="10592"/>
                        <a:pt x="21600" y="10592"/>
                      </a:cubicBezTo>
                    </a:path>
                  </a:pathLst>
                </a:cu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ctr">
                  <a:noAutofit/>
                </a:bodyPr>
                <a:lstStyle/>
                <a:p>
                  <a:pPr algn="ctr"/>
                </a:p>
              </p:txBody>
            </p:sp>
          </p:grpSp>
        </p:grpSp>
      </p:grpSp>
      <p:grpSp>
        <p:nvGrpSpPr>
          <p:cNvPr id="483" name="Group 97"/>
          <p:cNvGrpSpPr/>
          <p:nvPr/>
        </p:nvGrpSpPr>
        <p:grpSpPr>
          <a:xfrm>
            <a:off x="3886652" y="5596994"/>
            <a:ext cx="2300036" cy="2264766"/>
            <a:chOff x="0" y="0"/>
            <a:chExt cx="2300035" cy="2264764"/>
          </a:xfrm>
        </p:grpSpPr>
        <p:grpSp>
          <p:nvGrpSpPr>
            <p:cNvPr id="481" name="Group 65"/>
            <p:cNvGrpSpPr/>
            <p:nvPr/>
          </p:nvGrpSpPr>
          <p:grpSpPr>
            <a:xfrm>
              <a:off x="0" y="0"/>
              <a:ext cx="1913895" cy="1915643"/>
              <a:chOff x="0" y="0"/>
              <a:chExt cx="1913894" cy="1915642"/>
            </a:xfrm>
          </p:grpSpPr>
          <p:grpSp>
            <p:nvGrpSpPr>
              <p:cNvPr id="465" name="Group 36"/>
              <p:cNvGrpSpPr/>
              <p:nvPr/>
            </p:nvGrpSpPr>
            <p:grpSpPr>
              <a:xfrm>
                <a:off x="0" y="0"/>
                <a:ext cx="994317" cy="996065"/>
                <a:chOff x="0" y="0"/>
                <a:chExt cx="994316" cy="996064"/>
              </a:xfrm>
            </p:grpSpPr>
            <p:grpSp>
              <p:nvGrpSpPr>
                <p:cNvPr id="457" name="Group 12"/>
                <p:cNvGrpSpPr/>
                <p:nvPr/>
              </p:nvGrpSpPr>
              <p:grpSpPr>
                <a:xfrm>
                  <a:off x="0" y="0"/>
                  <a:ext cx="534819" cy="535984"/>
                  <a:chOff x="0" y="0"/>
                  <a:chExt cx="534818" cy="535983"/>
                </a:xfrm>
              </p:grpSpPr>
              <p:grpSp>
                <p:nvGrpSpPr>
                  <p:cNvPr id="453" name="Group 8"/>
                  <p:cNvGrpSpPr/>
                  <p:nvPr/>
                </p:nvGrpSpPr>
                <p:grpSpPr>
                  <a:xfrm>
                    <a:off x="0" y="-1"/>
                    <a:ext cx="305216" cy="305800"/>
                    <a:chOff x="0" y="0"/>
                    <a:chExt cx="305215" cy="305798"/>
                  </a:xfrm>
                </p:grpSpPr>
                <p:sp>
                  <p:nvSpPr>
                    <p:cNvPr id="451" name="Freeform 5"/>
                    <p:cNvSpPr/>
                    <p:nvPr/>
                  </p:nvSpPr>
                  <p:spPr>
                    <a:xfrm rot="2700000">
                      <a:off x="13999" y="41813"/>
                      <a:ext cx="162561" cy="1069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559" fill="norm" stroke="1" extrusionOk="0">
                          <a:moveTo>
                            <a:pt x="0" y="10592"/>
                          </a:moveTo>
                          <a:cubicBezTo>
                            <a:pt x="1795" y="5286"/>
                            <a:pt x="3590" y="-21"/>
                            <a:pt x="5400" y="0"/>
                          </a:cubicBezTo>
                          <a:cubicBezTo>
                            <a:pt x="7210" y="21"/>
                            <a:pt x="9052" y="7124"/>
                            <a:pt x="10863" y="10717"/>
                          </a:cubicBezTo>
                          <a:cubicBezTo>
                            <a:pt x="12673" y="14310"/>
                            <a:pt x="14473" y="21579"/>
                            <a:pt x="16263" y="21558"/>
                          </a:cubicBezTo>
                          <a:cubicBezTo>
                            <a:pt x="18052" y="21537"/>
                            <a:pt x="21600" y="10592"/>
                            <a:pt x="21600" y="10592"/>
                          </a:cubicBezTo>
                        </a:path>
                      </a:pathLst>
                    </a:cu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65023" tIns="65023" rIns="65023" bIns="65023" numCol="1" anchor="ctr">
                      <a:noAutofit/>
                    </a:bodyPr>
                    <a:lstStyle/>
                    <a:p>
                      <a:pPr algn="ctr"/>
                    </a:p>
                  </p:txBody>
                </p:sp>
                <p:sp>
                  <p:nvSpPr>
                    <p:cNvPr id="452" name="Freeform 6"/>
                    <p:cNvSpPr/>
                    <p:nvPr/>
                  </p:nvSpPr>
                  <p:spPr>
                    <a:xfrm rot="2700000">
                      <a:off x="128655" y="157052"/>
                      <a:ext cx="162561" cy="1069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559" fill="norm" stroke="1" extrusionOk="0">
                          <a:moveTo>
                            <a:pt x="0" y="10592"/>
                          </a:moveTo>
                          <a:cubicBezTo>
                            <a:pt x="1795" y="5286"/>
                            <a:pt x="3590" y="-21"/>
                            <a:pt x="5400" y="0"/>
                          </a:cubicBezTo>
                          <a:cubicBezTo>
                            <a:pt x="7210" y="21"/>
                            <a:pt x="9052" y="7124"/>
                            <a:pt x="10863" y="10717"/>
                          </a:cubicBezTo>
                          <a:cubicBezTo>
                            <a:pt x="12673" y="14310"/>
                            <a:pt x="14473" y="21579"/>
                            <a:pt x="16263" y="21558"/>
                          </a:cubicBezTo>
                          <a:cubicBezTo>
                            <a:pt x="18052" y="21537"/>
                            <a:pt x="21600" y="10592"/>
                            <a:pt x="21600" y="10592"/>
                          </a:cubicBezTo>
                        </a:path>
                      </a:pathLst>
                    </a:cu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65023" tIns="65023" rIns="65023" bIns="65023" numCol="1" anchor="ctr">
                      <a:noAutofit/>
                    </a:bodyPr>
                    <a:lstStyle/>
                    <a:p>
                      <a:pPr algn="ctr"/>
                    </a:p>
                  </p:txBody>
                </p:sp>
              </p:grpSp>
              <p:grpSp>
                <p:nvGrpSpPr>
                  <p:cNvPr id="456" name="Group 9"/>
                  <p:cNvGrpSpPr/>
                  <p:nvPr/>
                </p:nvGrpSpPr>
                <p:grpSpPr>
                  <a:xfrm>
                    <a:off x="229603" y="230185"/>
                    <a:ext cx="305216" cy="305799"/>
                    <a:chOff x="0" y="0"/>
                    <a:chExt cx="305215" cy="305798"/>
                  </a:xfrm>
                </p:grpSpPr>
                <p:sp>
                  <p:nvSpPr>
                    <p:cNvPr id="454" name="Freeform 10"/>
                    <p:cNvSpPr/>
                    <p:nvPr/>
                  </p:nvSpPr>
                  <p:spPr>
                    <a:xfrm rot="2700000">
                      <a:off x="13999" y="41813"/>
                      <a:ext cx="162561" cy="1069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559" fill="norm" stroke="1" extrusionOk="0">
                          <a:moveTo>
                            <a:pt x="0" y="10592"/>
                          </a:moveTo>
                          <a:cubicBezTo>
                            <a:pt x="1795" y="5286"/>
                            <a:pt x="3590" y="-21"/>
                            <a:pt x="5400" y="0"/>
                          </a:cubicBezTo>
                          <a:cubicBezTo>
                            <a:pt x="7210" y="21"/>
                            <a:pt x="9052" y="7124"/>
                            <a:pt x="10863" y="10717"/>
                          </a:cubicBezTo>
                          <a:cubicBezTo>
                            <a:pt x="12673" y="14310"/>
                            <a:pt x="14473" y="21579"/>
                            <a:pt x="16263" y="21558"/>
                          </a:cubicBezTo>
                          <a:cubicBezTo>
                            <a:pt x="18052" y="21537"/>
                            <a:pt x="21600" y="10592"/>
                            <a:pt x="21600" y="10592"/>
                          </a:cubicBezTo>
                        </a:path>
                      </a:pathLst>
                    </a:cu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65023" tIns="65023" rIns="65023" bIns="65023" numCol="1" anchor="ctr">
                      <a:noAutofit/>
                    </a:bodyPr>
                    <a:lstStyle/>
                    <a:p>
                      <a:pPr algn="ctr"/>
                    </a:p>
                  </p:txBody>
                </p:sp>
                <p:sp>
                  <p:nvSpPr>
                    <p:cNvPr id="455" name="Freeform 11"/>
                    <p:cNvSpPr/>
                    <p:nvPr/>
                  </p:nvSpPr>
                  <p:spPr>
                    <a:xfrm rot="2700000">
                      <a:off x="128655" y="157052"/>
                      <a:ext cx="162561" cy="1069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559" fill="norm" stroke="1" extrusionOk="0">
                          <a:moveTo>
                            <a:pt x="0" y="10592"/>
                          </a:moveTo>
                          <a:cubicBezTo>
                            <a:pt x="1795" y="5286"/>
                            <a:pt x="3590" y="-21"/>
                            <a:pt x="5400" y="0"/>
                          </a:cubicBezTo>
                          <a:cubicBezTo>
                            <a:pt x="7210" y="21"/>
                            <a:pt x="9052" y="7124"/>
                            <a:pt x="10863" y="10717"/>
                          </a:cubicBezTo>
                          <a:cubicBezTo>
                            <a:pt x="12673" y="14310"/>
                            <a:pt x="14473" y="21579"/>
                            <a:pt x="16263" y="21558"/>
                          </a:cubicBezTo>
                          <a:cubicBezTo>
                            <a:pt x="18052" y="21537"/>
                            <a:pt x="21600" y="10592"/>
                            <a:pt x="21600" y="10592"/>
                          </a:cubicBezTo>
                        </a:path>
                      </a:pathLst>
                    </a:cu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65023" tIns="65023" rIns="65023" bIns="65023" numCol="1" anchor="ctr">
                      <a:noAutofit/>
                    </a:bodyPr>
                    <a:lstStyle/>
                    <a:p>
                      <a:pPr algn="ctr"/>
                    </a:p>
                  </p:txBody>
                </p:sp>
              </p:grpSp>
            </p:grpSp>
            <p:grpSp>
              <p:nvGrpSpPr>
                <p:cNvPr id="464" name="Group 13"/>
                <p:cNvGrpSpPr/>
                <p:nvPr/>
              </p:nvGrpSpPr>
              <p:grpSpPr>
                <a:xfrm>
                  <a:off x="459497" y="460080"/>
                  <a:ext cx="534820" cy="535985"/>
                  <a:chOff x="0" y="0"/>
                  <a:chExt cx="534818" cy="535983"/>
                </a:xfrm>
              </p:grpSpPr>
              <p:grpSp>
                <p:nvGrpSpPr>
                  <p:cNvPr id="460" name="Group 8"/>
                  <p:cNvGrpSpPr/>
                  <p:nvPr/>
                </p:nvGrpSpPr>
                <p:grpSpPr>
                  <a:xfrm>
                    <a:off x="0" y="-1"/>
                    <a:ext cx="305216" cy="305800"/>
                    <a:chOff x="0" y="0"/>
                    <a:chExt cx="305215" cy="305798"/>
                  </a:xfrm>
                </p:grpSpPr>
                <p:sp>
                  <p:nvSpPr>
                    <p:cNvPr id="458" name="Freeform 88"/>
                    <p:cNvSpPr/>
                    <p:nvPr/>
                  </p:nvSpPr>
                  <p:spPr>
                    <a:xfrm rot="2700000">
                      <a:off x="13999" y="41813"/>
                      <a:ext cx="162561" cy="1069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559" fill="norm" stroke="1" extrusionOk="0">
                          <a:moveTo>
                            <a:pt x="0" y="10592"/>
                          </a:moveTo>
                          <a:cubicBezTo>
                            <a:pt x="1795" y="5286"/>
                            <a:pt x="3590" y="-21"/>
                            <a:pt x="5400" y="0"/>
                          </a:cubicBezTo>
                          <a:cubicBezTo>
                            <a:pt x="7210" y="21"/>
                            <a:pt x="9052" y="7124"/>
                            <a:pt x="10863" y="10717"/>
                          </a:cubicBezTo>
                          <a:cubicBezTo>
                            <a:pt x="12673" y="14310"/>
                            <a:pt x="14473" y="21579"/>
                            <a:pt x="16263" y="21558"/>
                          </a:cubicBezTo>
                          <a:cubicBezTo>
                            <a:pt x="18052" y="21537"/>
                            <a:pt x="21600" y="10592"/>
                            <a:pt x="21600" y="10592"/>
                          </a:cubicBezTo>
                        </a:path>
                      </a:pathLst>
                    </a:cu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65023" tIns="65023" rIns="65023" bIns="65023" numCol="1" anchor="ctr">
                      <a:noAutofit/>
                    </a:bodyPr>
                    <a:lstStyle/>
                    <a:p>
                      <a:pPr algn="ctr"/>
                    </a:p>
                  </p:txBody>
                </p:sp>
                <p:sp>
                  <p:nvSpPr>
                    <p:cNvPr id="459" name="Freeform 89"/>
                    <p:cNvSpPr/>
                    <p:nvPr/>
                  </p:nvSpPr>
                  <p:spPr>
                    <a:xfrm rot="2700000">
                      <a:off x="128655" y="157052"/>
                      <a:ext cx="162561" cy="1069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559" fill="norm" stroke="1" extrusionOk="0">
                          <a:moveTo>
                            <a:pt x="0" y="10592"/>
                          </a:moveTo>
                          <a:cubicBezTo>
                            <a:pt x="1795" y="5286"/>
                            <a:pt x="3590" y="-21"/>
                            <a:pt x="5400" y="0"/>
                          </a:cubicBezTo>
                          <a:cubicBezTo>
                            <a:pt x="7210" y="21"/>
                            <a:pt x="9052" y="7124"/>
                            <a:pt x="10863" y="10717"/>
                          </a:cubicBezTo>
                          <a:cubicBezTo>
                            <a:pt x="12673" y="14310"/>
                            <a:pt x="14473" y="21579"/>
                            <a:pt x="16263" y="21558"/>
                          </a:cubicBezTo>
                          <a:cubicBezTo>
                            <a:pt x="18052" y="21537"/>
                            <a:pt x="21600" y="10592"/>
                            <a:pt x="21600" y="10592"/>
                          </a:cubicBezTo>
                        </a:path>
                      </a:pathLst>
                    </a:cu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65023" tIns="65023" rIns="65023" bIns="65023" numCol="1" anchor="ctr">
                      <a:noAutofit/>
                    </a:bodyPr>
                    <a:lstStyle/>
                    <a:p>
                      <a:pPr algn="ctr"/>
                    </a:p>
                  </p:txBody>
                </p:sp>
              </p:grpSp>
              <p:grpSp>
                <p:nvGrpSpPr>
                  <p:cNvPr id="463" name="Group 9"/>
                  <p:cNvGrpSpPr/>
                  <p:nvPr/>
                </p:nvGrpSpPr>
                <p:grpSpPr>
                  <a:xfrm>
                    <a:off x="229603" y="230185"/>
                    <a:ext cx="305216" cy="305799"/>
                    <a:chOff x="0" y="0"/>
                    <a:chExt cx="305215" cy="305798"/>
                  </a:xfrm>
                </p:grpSpPr>
                <p:sp>
                  <p:nvSpPr>
                    <p:cNvPr id="461" name="Freeform 86"/>
                    <p:cNvSpPr/>
                    <p:nvPr/>
                  </p:nvSpPr>
                  <p:spPr>
                    <a:xfrm rot="2700000">
                      <a:off x="13999" y="41813"/>
                      <a:ext cx="162561" cy="1069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559" fill="norm" stroke="1" extrusionOk="0">
                          <a:moveTo>
                            <a:pt x="0" y="10592"/>
                          </a:moveTo>
                          <a:cubicBezTo>
                            <a:pt x="1795" y="5286"/>
                            <a:pt x="3590" y="-21"/>
                            <a:pt x="5400" y="0"/>
                          </a:cubicBezTo>
                          <a:cubicBezTo>
                            <a:pt x="7210" y="21"/>
                            <a:pt x="9052" y="7124"/>
                            <a:pt x="10863" y="10717"/>
                          </a:cubicBezTo>
                          <a:cubicBezTo>
                            <a:pt x="12673" y="14310"/>
                            <a:pt x="14473" y="21579"/>
                            <a:pt x="16263" y="21558"/>
                          </a:cubicBezTo>
                          <a:cubicBezTo>
                            <a:pt x="18052" y="21537"/>
                            <a:pt x="21600" y="10592"/>
                            <a:pt x="21600" y="10592"/>
                          </a:cubicBezTo>
                        </a:path>
                      </a:pathLst>
                    </a:cu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65023" tIns="65023" rIns="65023" bIns="65023" numCol="1" anchor="ctr">
                      <a:noAutofit/>
                    </a:bodyPr>
                    <a:lstStyle/>
                    <a:p>
                      <a:pPr algn="ctr"/>
                    </a:p>
                  </p:txBody>
                </p:sp>
                <p:sp>
                  <p:nvSpPr>
                    <p:cNvPr id="462" name="Freeform 87"/>
                    <p:cNvSpPr/>
                    <p:nvPr/>
                  </p:nvSpPr>
                  <p:spPr>
                    <a:xfrm rot="2700000">
                      <a:off x="128655" y="157052"/>
                      <a:ext cx="162561" cy="1069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559" fill="norm" stroke="1" extrusionOk="0">
                          <a:moveTo>
                            <a:pt x="0" y="10592"/>
                          </a:moveTo>
                          <a:cubicBezTo>
                            <a:pt x="1795" y="5286"/>
                            <a:pt x="3590" y="-21"/>
                            <a:pt x="5400" y="0"/>
                          </a:cubicBezTo>
                          <a:cubicBezTo>
                            <a:pt x="7210" y="21"/>
                            <a:pt x="9052" y="7124"/>
                            <a:pt x="10863" y="10717"/>
                          </a:cubicBezTo>
                          <a:cubicBezTo>
                            <a:pt x="12673" y="14310"/>
                            <a:pt x="14473" y="21579"/>
                            <a:pt x="16263" y="21558"/>
                          </a:cubicBezTo>
                          <a:cubicBezTo>
                            <a:pt x="18052" y="21537"/>
                            <a:pt x="21600" y="10592"/>
                            <a:pt x="21600" y="10592"/>
                          </a:cubicBezTo>
                        </a:path>
                      </a:pathLst>
                    </a:cu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65023" tIns="65023" rIns="65023" bIns="65023" numCol="1" anchor="ctr">
                      <a:noAutofit/>
                    </a:bodyPr>
                    <a:lstStyle/>
                    <a:p>
                      <a:pPr algn="ctr"/>
                    </a:p>
                  </p:txBody>
                </p:sp>
              </p:grpSp>
            </p:grpSp>
          </p:grpSp>
          <p:grpSp>
            <p:nvGrpSpPr>
              <p:cNvPr id="480" name="Group 51"/>
              <p:cNvGrpSpPr/>
              <p:nvPr/>
            </p:nvGrpSpPr>
            <p:grpSpPr>
              <a:xfrm>
                <a:off x="919578" y="919578"/>
                <a:ext cx="994317" cy="996065"/>
                <a:chOff x="0" y="0"/>
                <a:chExt cx="994316" cy="996064"/>
              </a:xfrm>
            </p:grpSpPr>
            <p:grpSp>
              <p:nvGrpSpPr>
                <p:cNvPr id="472" name="Group 12"/>
                <p:cNvGrpSpPr/>
                <p:nvPr/>
              </p:nvGrpSpPr>
              <p:grpSpPr>
                <a:xfrm>
                  <a:off x="0" y="0"/>
                  <a:ext cx="534819" cy="535984"/>
                  <a:chOff x="0" y="0"/>
                  <a:chExt cx="534818" cy="535983"/>
                </a:xfrm>
              </p:grpSpPr>
              <p:grpSp>
                <p:nvGrpSpPr>
                  <p:cNvPr id="468" name="Group 8"/>
                  <p:cNvGrpSpPr/>
                  <p:nvPr/>
                </p:nvGrpSpPr>
                <p:grpSpPr>
                  <a:xfrm>
                    <a:off x="0" y="-1"/>
                    <a:ext cx="305216" cy="305800"/>
                    <a:chOff x="0" y="0"/>
                    <a:chExt cx="305215" cy="305798"/>
                  </a:xfrm>
                </p:grpSpPr>
                <p:sp>
                  <p:nvSpPr>
                    <p:cNvPr id="466" name="Freeform 5"/>
                    <p:cNvSpPr/>
                    <p:nvPr/>
                  </p:nvSpPr>
                  <p:spPr>
                    <a:xfrm rot="2700000">
                      <a:off x="13999" y="41813"/>
                      <a:ext cx="162561" cy="1069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559" fill="norm" stroke="1" extrusionOk="0">
                          <a:moveTo>
                            <a:pt x="0" y="10592"/>
                          </a:moveTo>
                          <a:cubicBezTo>
                            <a:pt x="1795" y="5286"/>
                            <a:pt x="3590" y="-21"/>
                            <a:pt x="5400" y="0"/>
                          </a:cubicBezTo>
                          <a:cubicBezTo>
                            <a:pt x="7210" y="21"/>
                            <a:pt x="9052" y="7124"/>
                            <a:pt x="10863" y="10717"/>
                          </a:cubicBezTo>
                          <a:cubicBezTo>
                            <a:pt x="12673" y="14310"/>
                            <a:pt x="14473" y="21579"/>
                            <a:pt x="16263" y="21558"/>
                          </a:cubicBezTo>
                          <a:cubicBezTo>
                            <a:pt x="18052" y="21537"/>
                            <a:pt x="21600" y="10592"/>
                            <a:pt x="21600" y="10592"/>
                          </a:cubicBezTo>
                        </a:path>
                      </a:pathLst>
                    </a:cu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65023" tIns="65023" rIns="65023" bIns="65023" numCol="1" anchor="ctr">
                      <a:noAutofit/>
                    </a:bodyPr>
                    <a:lstStyle/>
                    <a:p>
                      <a:pPr algn="ctr"/>
                    </a:p>
                  </p:txBody>
                </p:sp>
                <p:sp>
                  <p:nvSpPr>
                    <p:cNvPr id="467" name="Freeform 6"/>
                    <p:cNvSpPr/>
                    <p:nvPr/>
                  </p:nvSpPr>
                  <p:spPr>
                    <a:xfrm rot="2700000">
                      <a:off x="128655" y="157052"/>
                      <a:ext cx="162561" cy="1069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559" fill="norm" stroke="1" extrusionOk="0">
                          <a:moveTo>
                            <a:pt x="0" y="10592"/>
                          </a:moveTo>
                          <a:cubicBezTo>
                            <a:pt x="1795" y="5286"/>
                            <a:pt x="3590" y="-21"/>
                            <a:pt x="5400" y="0"/>
                          </a:cubicBezTo>
                          <a:cubicBezTo>
                            <a:pt x="7210" y="21"/>
                            <a:pt x="9052" y="7124"/>
                            <a:pt x="10863" y="10717"/>
                          </a:cubicBezTo>
                          <a:cubicBezTo>
                            <a:pt x="12673" y="14310"/>
                            <a:pt x="14473" y="21579"/>
                            <a:pt x="16263" y="21558"/>
                          </a:cubicBezTo>
                          <a:cubicBezTo>
                            <a:pt x="18052" y="21537"/>
                            <a:pt x="21600" y="10592"/>
                            <a:pt x="21600" y="10592"/>
                          </a:cubicBezTo>
                        </a:path>
                      </a:pathLst>
                    </a:cu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65023" tIns="65023" rIns="65023" bIns="65023" numCol="1" anchor="ctr">
                      <a:noAutofit/>
                    </a:bodyPr>
                    <a:lstStyle/>
                    <a:p>
                      <a:pPr algn="ctr"/>
                    </a:p>
                  </p:txBody>
                </p:sp>
              </p:grpSp>
              <p:grpSp>
                <p:nvGrpSpPr>
                  <p:cNvPr id="471" name="Group 9"/>
                  <p:cNvGrpSpPr/>
                  <p:nvPr/>
                </p:nvGrpSpPr>
                <p:grpSpPr>
                  <a:xfrm>
                    <a:off x="229603" y="230185"/>
                    <a:ext cx="305216" cy="305799"/>
                    <a:chOff x="0" y="0"/>
                    <a:chExt cx="305215" cy="305798"/>
                  </a:xfrm>
                </p:grpSpPr>
                <p:sp>
                  <p:nvSpPr>
                    <p:cNvPr id="469" name="Freeform 10"/>
                    <p:cNvSpPr/>
                    <p:nvPr/>
                  </p:nvSpPr>
                  <p:spPr>
                    <a:xfrm rot="2700000">
                      <a:off x="13999" y="41813"/>
                      <a:ext cx="162561" cy="1069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559" fill="norm" stroke="1" extrusionOk="0">
                          <a:moveTo>
                            <a:pt x="0" y="10592"/>
                          </a:moveTo>
                          <a:cubicBezTo>
                            <a:pt x="1795" y="5286"/>
                            <a:pt x="3590" y="-21"/>
                            <a:pt x="5400" y="0"/>
                          </a:cubicBezTo>
                          <a:cubicBezTo>
                            <a:pt x="7210" y="21"/>
                            <a:pt x="9052" y="7124"/>
                            <a:pt x="10863" y="10717"/>
                          </a:cubicBezTo>
                          <a:cubicBezTo>
                            <a:pt x="12673" y="14310"/>
                            <a:pt x="14473" y="21579"/>
                            <a:pt x="16263" y="21558"/>
                          </a:cubicBezTo>
                          <a:cubicBezTo>
                            <a:pt x="18052" y="21537"/>
                            <a:pt x="21600" y="10592"/>
                            <a:pt x="21600" y="10592"/>
                          </a:cubicBezTo>
                        </a:path>
                      </a:pathLst>
                    </a:cu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65023" tIns="65023" rIns="65023" bIns="65023" numCol="1" anchor="ctr">
                      <a:noAutofit/>
                    </a:bodyPr>
                    <a:lstStyle/>
                    <a:p>
                      <a:pPr algn="ctr"/>
                    </a:p>
                  </p:txBody>
                </p:sp>
                <p:sp>
                  <p:nvSpPr>
                    <p:cNvPr id="470" name="Freeform 11"/>
                    <p:cNvSpPr/>
                    <p:nvPr/>
                  </p:nvSpPr>
                  <p:spPr>
                    <a:xfrm rot="2700000">
                      <a:off x="128655" y="157052"/>
                      <a:ext cx="162561" cy="1069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559" fill="norm" stroke="1" extrusionOk="0">
                          <a:moveTo>
                            <a:pt x="0" y="10592"/>
                          </a:moveTo>
                          <a:cubicBezTo>
                            <a:pt x="1795" y="5286"/>
                            <a:pt x="3590" y="-21"/>
                            <a:pt x="5400" y="0"/>
                          </a:cubicBezTo>
                          <a:cubicBezTo>
                            <a:pt x="7210" y="21"/>
                            <a:pt x="9052" y="7124"/>
                            <a:pt x="10863" y="10717"/>
                          </a:cubicBezTo>
                          <a:cubicBezTo>
                            <a:pt x="12673" y="14310"/>
                            <a:pt x="14473" y="21579"/>
                            <a:pt x="16263" y="21558"/>
                          </a:cubicBezTo>
                          <a:cubicBezTo>
                            <a:pt x="18052" y="21537"/>
                            <a:pt x="21600" y="10592"/>
                            <a:pt x="21600" y="10592"/>
                          </a:cubicBezTo>
                        </a:path>
                      </a:pathLst>
                    </a:cu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65023" tIns="65023" rIns="65023" bIns="65023" numCol="1" anchor="ctr">
                      <a:noAutofit/>
                    </a:bodyPr>
                    <a:lstStyle/>
                    <a:p>
                      <a:pPr algn="ctr"/>
                    </a:p>
                  </p:txBody>
                </p:sp>
              </p:grpSp>
            </p:grpSp>
            <p:grpSp>
              <p:nvGrpSpPr>
                <p:cNvPr id="479" name="Group 13"/>
                <p:cNvGrpSpPr/>
                <p:nvPr/>
              </p:nvGrpSpPr>
              <p:grpSpPr>
                <a:xfrm>
                  <a:off x="459497" y="460080"/>
                  <a:ext cx="534820" cy="535985"/>
                  <a:chOff x="0" y="0"/>
                  <a:chExt cx="534818" cy="535983"/>
                </a:xfrm>
              </p:grpSpPr>
              <p:grpSp>
                <p:nvGrpSpPr>
                  <p:cNvPr id="475" name="Group 8"/>
                  <p:cNvGrpSpPr/>
                  <p:nvPr/>
                </p:nvGrpSpPr>
                <p:grpSpPr>
                  <a:xfrm>
                    <a:off x="0" y="-1"/>
                    <a:ext cx="305216" cy="305800"/>
                    <a:chOff x="0" y="0"/>
                    <a:chExt cx="305215" cy="305798"/>
                  </a:xfrm>
                </p:grpSpPr>
                <p:sp>
                  <p:nvSpPr>
                    <p:cNvPr id="473" name="Freeform 74"/>
                    <p:cNvSpPr/>
                    <p:nvPr/>
                  </p:nvSpPr>
                  <p:spPr>
                    <a:xfrm rot="2700000">
                      <a:off x="13999" y="41813"/>
                      <a:ext cx="162561" cy="1069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559" fill="norm" stroke="1" extrusionOk="0">
                          <a:moveTo>
                            <a:pt x="0" y="10592"/>
                          </a:moveTo>
                          <a:cubicBezTo>
                            <a:pt x="1795" y="5286"/>
                            <a:pt x="3590" y="-21"/>
                            <a:pt x="5400" y="0"/>
                          </a:cubicBezTo>
                          <a:cubicBezTo>
                            <a:pt x="7210" y="21"/>
                            <a:pt x="9052" y="7124"/>
                            <a:pt x="10863" y="10717"/>
                          </a:cubicBezTo>
                          <a:cubicBezTo>
                            <a:pt x="12673" y="14310"/>
                            <a:pt x="14473" y="21579"/>
                            <a:pt x="16263" y="21558"/>
                          </a:cubicBezTo>
                          <a:cubicBezTo>
                            <a:pt x="18052" y="21537"/>
                            <a:pt x="21600" y="10592"/>
                            <a:pt x="21600" y="10592"/>
                          </a:cubicBezTo>
                        </a:path>
                      </a:pathLst>
                    </a:cu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65023" tIns="65023" rIns="65023" bIns="65023" numCol="1" anchor="ctr">
                      <a:noAutofit/>
                    </a:bodyPr>
                    <a:lstStyle/>
                    <a:p>
                      <a:pPr algn="ctr"/>
                    </a:p>
                  </p:txBody>
                </p:sp>
                <p:sp>
                  <p:nvSpPr>
                    <p:cNvPr id="474" name="Freeform 75"/>
                    <p:cNvSpPr/>
                    <p:nvPr/>
                  </p:nvSpPr>
                  <p:spPr>
                    <a:xfrm rot="2700000">
                      <a:off x="128655" y="157052"/>
                      <a:ext cx="162561" cy="1069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559" fill="norm" stroke="1" extrusionOk="0">
                          <a:moveTo>
                            <a:pt x="0" y="10592"/>
                          </a:moveTo>
                          <a:cubicBezTo>
                            <a:pt x="1795" y="5286"/>
                            <a:pt x="3590" y="-21"/>
                            <a:pt x="5400" y="0"/>
                          </a:cubicBezTo>
                          <a:cubicBezTo>
                            <a:pt x="7210" y="21"/>
                            <a:pt x="9052" y="7124"/>
                            <a:pt x="10863" y="10717"/>
                          </a:cubicBezTo>
                          <a:cubicBezTo>
                            <a:pt x="12673" y="14310"/>
                            <a:pt x="14473" y="21579"/>
                            <a:pt x="16263" y="21558"/>
                          </a:cubicBezTo>
                          <a:cubicBezTo>
                            <a:pt x="18052" y="21537"/>
                            <a:pt x="21600" y="10592"/>
                            <a:pt x="21600" y="10592"/>
                          </a:cubicBezTo>
                        </a:path>
                      </a:pathLst>
                    </a:cu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65023" tIns="65023" rIns="65023" bIns="65023" numCol="1" anchor="ctr">
                      <a:noAutofit/>
                    </a:bodyPr>
                    <a:lstStyle/>
                    <a:p>
                      <a:pPr algn="ctr"/>
                    </a:p>
                  </p:txBody>
                </p:sp>
              </p:grpSp>
              <p:grpSp>
                <p:nvGrpSpPr>
                  <p:cNvPr id="478" name="Group 9"/>
                  <p:cNvGrpSpPr/>
                  <p:nvPr/>
                </p:nvGrpSpPr>
                <p:grpSpPr>
                  <a:xfrm>
                    <a:off x="229603" y="230185"/>
                    <a:ext cx="305216" cy="305799"/>
                    <a:chOff x="0" y="0"/>
                    <a:chExt cx="305215" cy="305798"/>
                  </a:xfrm>
                </p:grpSpPr>
                <p:sp>
                  <p:nvSpPr>
                    <p:cNvPr id="476" name="Freeform 72"/>
                    <p:cNvSpPr/>
                    <p:nvPr/>
                  </p:nvSpPr>
                  <p:spPr>
                    <a:xfrm rot="2700000">
                      <a:off x="13999" y="41813"/>
                      <a:ext cx="162561" cy="1069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559" fill="norm" stroke="1" extrusionOk="0">
                          <a:moveTo>
                            <a:pt x="0" y="10592"/>
                          </a:moveTo>
                          <a:cubicBezTo>
                            <a:pt x="1795" y="5286"/>
                            <a:pt x="3590" y="-21"/>
                            <a:pt x="5400" y="0"/>
                          </a:cubicBezTo>
                          <a:cubicBezTo>
                            <a:pt x="7210" y="21"/>
                            <a:pt x="9052" y="7124"/>
                            <a:pt x="10863" y="10717"/>
                          </a:cubicBezTo>
                          <a:cubicBezTo>
                            <a:pt x="12673" y="14310"/>
                            <a:pt x="14473" y="21579"/>
                            <a:pt x="16263" y="21558"/>
                          </a:cubicBezTo>
                          <a:cubicBezTo>
                            <a:pt x="18052" y="21537"/>
                            <a:pt x="21600" y="10592"/>
                            <a:pt x="21600" y="10592"/>
                          </a:cubicBezTo>
                        </a:path>
                      </a:pathLst>
                    </a:cu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65023" tIns="65023" rIns="65023" bIns="65023" numCol="1" anchor="ctr">
                      <a:noAutofit/>
                    </a:bodyPr>
                    <a:lstStyle/>
                    <a:p>
                      <a:pPr algn="ctr"/>
                    </a:p>
                  </p:txBody>
                </p:sp>
                <p:sp>
                  <p:nvSpPr>
                    <p:cNvPr id="477" name="Freeform 73"/>
                    <p:cNvSpPr/>
                    <p:nvPr/>
                  </p:nvSpPr>
                  <p:spPr>
                    <a:xfrm rot="2700000">
                      <a:off x="128655" y="157052"/>
                      <a:ext cx="162561" cy="1069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559" fill="norm" stroke="1" extrusionOk="0">
                          <a:moveTo>
                            <a:pt x="0" y="10592"/>
                          </a:moveTo>
                          <a:cubicBezTo>
                            <a:pt x="1795" y="5286"/>
                            <a:pt x="3590" y="-21"/>
                            <a:pt x="5400" y="0"/>
                          </a:cubicBezTo>
                          <a:cubicBezTo>
                            <a:pt x="7210" y="21"/>
                            <a:pt x="9052" y="7124"/>
                            <a:pt x="10863" y="10717"/>
                          </a:cubicBezTo>
                          <a:cubicBezTo>
                            <a:pt x="12673" y="14310"/>
                            <a:pt x="14473" y="21579"/>
                            <a:pt x="16263" y="21558"/>
                          </a:cubicBezTo>
                          <a:cubicBezTo>
                            <a:pt x="18052" y="21537"/>
                            <a:pt x="21600" y="10592"/>
                            <a:pt x="21600" y="10592"/>
                          </a:cubicBezTo>
                        </a:path>
                      </a:pathLst>
                    </a:cu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65023" tIns="65023" rIns="65023" bIns="65023" numCol="1" anchor="ctr">
                      <a:noAutofit/>
                    </a:bodyPr>
                    <a:lstStyle/>
                    <a:p>
                      <a:pPr algn="ctr"/>
                    </a:p>
                  </p:txBody>
                </p:sp>
              </p:grpSp>
            </p:grpSp>
          </p:grpSp>
        </p:grpSp>
        <p:sp>
          <p:nvSpPr>
            <p:cNvPr id="482" name="Rectangle 96"/>
            <p:cNvSpPr/>
            <p:nvPr/>
          </p:nvSpPr>
          <p:spPr>
            <a:xfrm rot="2700000">
              <a:off x="1177821" y="1405548"/>
              <a:ext cx="1083734" cy="55773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484" name="TextBox 60"/>
          <p:cNvSpPr txBox="1"/>
          <p:nvPr/>
        </p:nvSpPr>
        <p:spPr>
          <a:xfrm>
            <a:off x="6845600" y="4244622"/>
            <a:ext cx="4677691" cy="1331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>
              <a:defRPr sz="4200">
                <a:latin typeface="Arial"/>
                <a:ea typeface="Arial"/>
                <a:cs typeface="Arial"/>
                <a:sym typeface="Arial"/>
              </a:defRPr>
            </a:pPr>
            <a:r>
              <a:t>Z – tagging </a:t>
            </a:r>
          </a:p>
          <a:p>
            <a:pPr>
              <a:defRPr sz="4200">
                <a:latin typeface="Arial"/>
                <a:ea typeface="Arial"/>
                <a:cs typeface="Arial"/>
                <a:sym typeface="Arial"/>
              </a:defRPr>
            </a:pPr>
            <a:r>
              <a:t>   by missing mass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6" name="Table"/>
          <p:cNvGraphicFramePr/>
          <p:nvPr/>
        </p:nvGraphicFramePr>
        <p:xfrm>
          <a:off x="3560940" y="6250856"/>
          <a:ext cx="8966023" cy="3003808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1" rtl="0">
                <a:tableStyleId>{4C3C2611-4C71-4FC5-86AE-919BDF0F9419}</a:tableStyleId>
              </a:tblPr>
              <a:tblGrid>
                <a:gridCol w="5343698"/>
                <a:gridCol w="1800770"/>
                <a:gridCol w="1808853"/>
              </a:tblGrid>
              <a:tr h="995162">
                <a:tc>
                  <a:txBody>
                    <a:bodyPr/>
                    <a:lstStyle/>
                    <a:p>
                      <a:pPr indent="321467" algn="ctr" defTabSz="821530">
                        <a:lnSpc>
                          <a:spcPct val="120000"/>
                        </a:lnSpc>
                        <a:spcBef>
                          <a:spcPts val="1000"/>
                        </a:spcBef>
                        <a:defRPr sz="2200"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</a:p>
                  </a:txBody>
                  <a:tcPr marL="0" marR="0" marT="0" marB="0" anchor="ctr" anchorCtr="0" horzOverflow="overflow">
                    <a:lnR w="3175">
                      <a:solidFill>
                        <a:srgbClr val="FFFFFF"/>
                      </a:solidFill>
                      <a:miter lim="400000"/>
                    </a:lnR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428BD0"/>
                    </a:solidFill>
                  </a:tcPr>
                </a:tc>
                <a:tc>
                  <a:txBody>
                    <a:bodyPr/>
                    <a:lstStyle/>
                    <a:p>
                      <a:pPr indent="321467" algn="l" defTabSz="821530">
                        <a:lnSpc>
                          <a:spcPct val="120000"/>
                        </a:lnSpc>
                        <a:spcBef>
                          <a:spcPts val="1000"/>
                        </a:spcBef>
                        <a:defRPr sz="2200"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t>FCC-ee </a:t>
                      </a:r>
                    </a:p>
                    <a:p>
                      <a:pPr indent="321467" algn="l" defTabSz="821530">
                        <a:lnSpc>
                          <a:spcPct val="120000"/>
                        </a:lnSpc>
                        <a:spcBef>
                          <a:spcPts val="1000"/>
                        </a:spcBef>
                        <a:defRPr sz="2200"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t>240 GeV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FFFFFF"/>
                      </a:solidFill>
                      <a:miter lim="400000"/>
                    </a:lnL>
                    <a:lnR w="3175">
                      <a:solidFill>
                        <a:srgbClr val="FFFFFF"/>
                      </a:solidFill>
                    </a:lnR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428BD0"/>
                    </a:solidFill>
                  </a:tcPr>
                </a:tc>
                <a:tc>
                  <a:txBody>
                    <a:bodyPr/>
                    <a:lstStyle/>
                    <a:p>
                      <a:pPr indent="321467" algn="l" defTabSz="821530">
                        <a:lnSpc>
                          <a:spcPct val="120000"/>
                        </a:lnSpc>
                        <a:spcBef>
                          <a:spcPts val="1000"/>
                        </a:spcBef>
                        <a:defRPr sz="2200"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t>FCC-ee</a:t>
                      </a:r>
                    </a:p>
                    <a:p>
                      <a:pPr indent="321467" algn="l" defTabSz="821530">
                        <a:lnSpc>
                          <a:spcPct val="120000"/>
                        </a:lnSpc>
                        <a:spcBef>
                          <a:spcPts val="1000"/>
                        </a:spcBef>
                        <a:defRPr sz="2200"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t>365 GeV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FFFFFF"/>
                      </a:solidFill>
                    </a:lnL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428BD0"/>
                    </a:solidFill>
                  </a:tcPr>
                </a:tc>
              </a:tr>
              <a:tr h="669063">
                <a:tc>
                  <a:txBody>
                    <a:bodyPr/>
                    <a:lstStyle/>
                    <a:p>
                      <a:pPr indent="321467" algn="ctr" defTabSz="821530">
                        <a:lnSpc>
                          <a:spcPct val="120000"/>
                        </a:lnSpc>
                        <a:spcBef>
                          <a:spcPts val="1000"/>
                        </a:spcBef>
                        <a:defRPr sz="2200">
                          <a:solidFill>
                            <a:srgbClr val="666B73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t>Total Integrated Luminosity (ab</a:t>
                      </a:r>
                      <a:r>
                        <a:rPr baseline="41090"/>
                        <a:t>-1</a:t>
                      </a:r>
                      <a:r>
                        <a:t>)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3175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indent="321467" algn="ctr" defTabSz="821530">
                        <a:lnSpc>
                          <a:spcPct val="120000"/>
                        </a:lnSpc>
                        <a:spcBef>
                          <a:spcPts val="1000"/>
                        </a:spcBef>
                        <a:defRPr sz="1800"/>
                      </a:pPr>
                      <a:r>
                        <a:rPr b="1" sz="2200">
                          <a:solidFill>
                            <a:srgbClr val="666B73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5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indent="321467" algn="ctr" defTabSz="821530">
                        <a:lnSpc>
                          <a:spcPct val="120000"/>
                        </a:lnSpc>
                        <a:spcBef>
                          <a:spcPts val="1000"/>
                        </a:spcBef>
                        <a:defRPr sz="1800"/>
                      </a:pPr>
                      <a:r>
                        <a:rPr b="1" sz="2200">
                          <a:solidFill>
                            <a:srgbClr val="666B73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1.5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DDDDDD"/>
                    </a:solidFill>
                  </a:tcPr>
                </a:tc>
              </a:tr>
              <a:tr h="663440">
                <a:tc>
                  <a:txBody>
                    <a:bodyPr/>
                    <a:lstStyle/>
                    <a:p>
                      <a:pPr indent="321467" algn="ctr" defTabSz="821530">
                        <a:lnSpc>
                          <a:spcPct val="120000"/>
                        </a:lnSpc>
                        <a:spcBef>
                          <a:spcPts val="1000"/>
                        </a:spcBef>
                        <a:defRPr sz="2200">
                          <a:solidFill>
                            <a:srgbClr val="666B73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t># Higgs bosons from e</a:t>
                      </a:r>
                      <a:r>
                        <a:rPr baseline="41089"/>
                        <a:t>+</a:t>
                      </a:r>
                      <a:r>
                        <a:t>e</a:t>
                      </a:r>
                      <a:r>
                        <a:rPr baseline="41089"/>
                        <a:t>-</a:t>
                      </a:r>
                      <a:r>
                        <a:rPr b="0">
                          <a:latin typeface="Lucida Grande"/>
                          <a:ea typeface="Lucida Grande"/>
                          <a:cs typeface="Lucida Grande"/>
                          <a:sym typeface="Lucida Grande"/>
                        </a:rPr>
                        <a:t>→</a:t>
                      </a:r>
                      <a:r>
                        <a:t>HZ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indent="321467" algn="ctr" defTabSz="821530">
                        <a:lnSpc>
                          <a:spcPct val="120000"/>
                        </a:lnSpc>
                        <a:spcBef>
                          <a:spcPts val="1000"/>
                        </a:spcBef>
                        <a:defRPr sz="1800"/>
                      </a:pPr>
                      <a:r>
                        <a:rPr b="1" sz="2400">
                          <a:solidFill>
                            <a:srgbClr val="666B73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1,000,000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indent="321467" algn="ctr" defTabSz="821530">
                        <a:lnSpc>
                          <a:spcPct val="120000"/>
                        </a:lnSpc>
                        <a:spcBef>
                          <a:spcPts val="1000"/>
                        </a:spcBef>
                        <a:defRPr sz="1800"/>
                      </a:pPr>
                      <a:r>
                        <a:rPr b="1" sz="2400">
                          <a:solidFill>
                            <a:srgbClr val="666B73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180,000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DDDDDD"/>
                    </a:solidFill>
                  </a:tcPr>
                </a:tc>
              </a:tr>
              <a:tr h="663440">
                <a:tc>
                  <a:txBody>
                    <a:bodyPr/>
                    <a:lstStyle/>
                    <a:p>
                      <a:pPr indent="321467" algn="ctr" defTabSz="821530">
                        <a:lnSpc>
                          <a:spcPct val="120000"/>
                        </a:lnSpc>
                        <a:spcBef>
                          <a:spcPts val="1000"/>
                        </a:spcBef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200">
                          <a:solidFill>
                            <a:srgbClr val="666B73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# Higgs bosons from fusion process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indent="321467" algn="ctr" defTabSz="821530">
                        <a:lnSpc>
                          <a:spcPct val="120000"/>
                        </a:lnSpc>
                        <a:spcBef>
                          <a:spcPts val="1000"/>
                        </a:spcBef>
                        <a:defRPr sz="1800"/>
                      </a:pPr>
                      <a:r>
                        <a:rPr b="1" sz="2400">
                          <a:solidFill>
                            <a:srgbClr val="666B73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25,000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indent="321467" algn="ctr" defTabSz="821530">
                        <a:lnSpc>
                          <a:spcPct val="120000"/>
                        </a:lnSpc>
                        <a:spcBef>
                          <a:spcPts val="1000"/>
                        </a:spcBef>
                        <a:defRPr sz="1800"/>
                      </a:pPr>
                      <a:r>
                        <a:rPr b="1" sz="2400">
                          <a:solidFill>
                            <a:srgbClr val="666B73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45,000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3175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  <p:grpSp>
        <p:nvGrpSpPr>
          <p:cNvPr id="489" name="Group"/>
          <p:cNvGrpSpPr/>
          <p:nvPr/>
        </p:nvGrpSpPr>
        <p:grpSpPr>
          <a:xfrm>
            <a:off x="5033" y="1204621"/>
            <a:ext cx="4551983" cy="2496033"/>
            <a:chOff x="0" y="0"/>
            <a:chExt cx="4551981" cy="2496032"/>
          </a:xfrm>
        </p:grpSpPr>
        <p:sp>
          <p:nvSpPr>
            <p:cNvPr id="487" name="Rectangle"/>
            <p:cNvSpPr/>
            <p:nvPr/>
          </p:nvSpPr>
          <p:spPr>
            <a:xfrm>
              <a:off x="0" y="0"/>
              <a:ext cx="4551982" cy="2496033"/>
            </a:xfrm>
            <a:prstGeom prst="rect">
              <a:avLst/>
            </a:prstGeom>
            <a:gradFill flip="none" rotWithShape="1">
              <a:gsLst>
                <a:gs pos="0">
                  <a:srgbClr val="A6E2AB"/>
                </a:gs>
                <a:gs pos="35000">
                  <a:srgbClr val="C1E9C5"/>
                </a:gs>
                <a:gs pos="100000">
                  <a:srgbClr val="E7F7E8"/>
                </a:gs>
              </a:gsLst>
              <a:path path="shape">
                <a:fillToRect l="49909" t="99670" r="50090" b="329"/>
              </a:path>
            </a:gradFill>
            <a:ln w="254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25400" dist="12700" dir="5400000">
                <a:srgbClr val="000000">
                  <a:alpha val="50000"/>
                </a:srgbClr>
              </a:outerShdw>
            </a:effectLst>
          </p:spPr>
          <p:txBody>
            <a:bodyPr wrap="square" lIns="53577" tIns="53577" rIns="53577" bIns="53577" numCol="1" anchor="ctr">
              <a:noAutofit/>
            </a:bodyPr>
            <a:lstStyle/>
            <a:p>
              <a:pPr algn="ctr" defTabSz="821530">
                <a:defRPr sz="46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488" name="FCC-ee…"/>
            <p:cNvSpPr txBox="1"/>
            <p:nvPr/>
          </p:nvSpPr>
          <p:spPr>
            <a:xfrm>
              <a:off x="108755" y="300906"/>
              <a:ext cx="4198964" cy="18942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defTabSz="584200">
                <a:lnSpc>
                  <a:spcPct val="120000"/>
                </a:lnSpc>
                <a:defRPr b="1" sz="3600">
                  <a:latin typeface="Arial"/>
                  <a:ea typeface="Arial"/>
                  <a:cs typeface="Arial"/>
                  <a:sym typeface="Arial"/>
                </a:defRPr>
              </a:pPr>
              <a:r>
                <a:t>FCC-ee</a:t>
              </a:r>
            </a:p>
            <a:p>
              <a:pPr defTabSz="584200">
                <a:lnSpc>
                  <a:spcPct val="120000"/>
                </a:lnSpc>
                <a:defRPr b="1" sz="3600">
                  <a:latin typeface="Arial"/>
                  <a:ea typeface="Arial"/>
                  <a:cs typeface="Arial"/>
                  <a:sym typeface="Arial"/>
                </a:defRPr>
              </a:pPr>
              <a:r>
                <a:t>5 ab-1@240 GeV</a:t>
              </a:r>
            </a:p>
            <a:p>
              <a:pPr defTabSz="584200">
                <a:lnSpc>
                  <a:spcPct val="120000"/>
                </a:lnSpc>
                <a:defRPr b="1" sz="3600">
                  <a:latin typeface="Arial"/>
                  <a:ea typeface="Arial"/>
                  <a:cs typeface="Arial"/>
                  <a:sym typeface="Arial"/>
                </a:defRPr>
              </a:pPr>
              <a:r>
                <a:t>~1.5 ab</a:t>
              </a:r>
              <a:r>
                <a:rPr baseline="31999"/>
                <a:t>-1</a:t>
              </a:r>
              <a:r>
                <a:t>@365 GeV</a:t>
              </a:r>
            </a:p>
          </p:txBody>
        </p:sp>
      </p:grpSp>
      <p:pic>
        <p:nvPicPr>
          <p:cNvPr id="49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385" y="3793888"/>
            <a:ext cx="3144894" cy="2586643"/>
          </a:xfrm>
          <a:prstGeom prst="rect">
            <a:avLst/>
          </a:prstGeom>
          <a:ln w="12700">
            <a:miter lim="400000"/>
          </a:ln>
        </p:spPr>
      </p:pic>
      <p:pic>
        <p:nvPicPr>
          <p:cNvPr id="49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8668" y="6268855"/>
            <a:ext cx="407177" cy="373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49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5668" y="6535555"/>
            <a:ext cx="407177" cy="373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49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7768" y="6687955"/>
            <a:ext cx="407177" cy="373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49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8668" y="6849643"/>
            <a:ext cx="407177" cy="373245"/>
          </a:xfrm>
          <a:prstGeom prst="rect">
            <a:avLst/>
          </a:prstGeom>
          <a:ln w="12700">
            <a:miter lim="400000"/>
          </a:ln>
        </p:spPr>
      </p:pic>
      <p:pic>
        <p:nvPicPr>
          <p:cNvPr id="49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07468" y="7030855"/>
            <a:ext cx="407177" cy="373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49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27653" y="6383155"/>
            <a:ext cx="407177" cy="373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49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22310" y="6773443"/>
            <a:ext cx="407178" cy="373245"/>
          </a:xfrm>
          <a:prstGeom prst="rect">
            <a:avLst/>
          </a:prstGeom>
          <a:ln w="12700">
            <a:miter lim="400000"/>
          </a:ln>
        </p:spPr>
      </p:pic>
      <p:pic>
        <p:nvPicPr>
          <p:cNvPr id="49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38160" y="6302315"/>
            <a:ext cx="407178" cy="373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49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39268" y="6383155"/>
            <a:ext cx="407177" cy="373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50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3068" y="7030855"/>
            <a:ext cx="407177" cy="373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50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0268" y="7154434"/>
            <a:ext cx="407177" cy="373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50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27653" y="6687955"/>
            <a:ext cx="407177" cy="373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50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6168" y="6221475"/>
            <a:ext cx="407177" cy="373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50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62010" y="7030855"/>
            <a:ext cx="407178" cy="373246"/>
          </a:xfrm>
          <a:prstGeom prst="rect">
            <a:avLst/>
          </a:prstGeom>
          <a:ln w="12700">
            <a:miter lim="400000"/>
          </a:ln>
        </p:spPr>
      </p:pic>
      <p:sp>
        <p:nvSpPr>
          <p:cNvPr id="505" name="Higgs Factory!"/>
          <p:cNvSpPr txBox="1"/>
          <p:nvPr/>
        </p:nvSpPr>
        <p:spPr>
          <a:xfrm>
            <a:off x="166443" y="7840234"/>
            <a:ext cx="2489226" cy="510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b="1" sz="2700">
                <a:solidFill>
                  <a:srgbClr val="FF26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Higgs Factory!</a:t>
            </a:r>
          </a:p>
        </p:txBody>
      </p:sp>
      <p:pic>
        <p:nvPicPr>
          <p:cNvPr id="50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3068" y="6005575"/>
            <a:ext cx="407177" cy="373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50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6868" y="6473765"/>
            <a:ext cx="407177" cy="373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50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50284" y="1599877"/>
            <a:ext cx="7743501" cy="4461436"/>
          </a:xfrm>
          <a:prstGeom prst="rect">
            <a:avLst/>
          </a:prstGeom>
          <a:ln w="12700">
            <a:miter lim="400000"/>
          </a:ln>
        </p:spPr>
      </p:pic>
      <p:sp>
        <p:nvSpPr>
          <p:cNvPr id="50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10" name="Higgs production at FCC-e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Higgs production at FCC-ee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r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Higgs couplings to Z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Higgs couplings to Z</a:t>
            </a:r>
          </a:p>
        </p:txBody>
      </p:sp>
      <p:sp>
        <p:nvSpPr>
          <p:cNvPr id="513" name="Recoil method provides a unique opportunity for a decay-mode independent measurement of the HZ coupling…"/>
          <p:cNvSpPr txBox="1"/>
          <p:nvPr>
            <p:ph type="body" sz="half" idx="1"/>
          </p:nvPr>
        </p:nvSpPr>
        <p:spPr>
          <a:xfrm>
            <a:off x="332812" y="1047750"/>
            <a:ext cx="12339176" cy="3317317"/>
          </a:xfrm>
          <a:prstGeom prst="rect">
            <a:avLst/>
          </a:prstGeom>
        </p:spPr>
        <p:txBody>
          <a:bodyPr lIns="53577" tIns="53577" rIns="53577" bIns="53577"/>
          <a:lstStyle/>
          <a:p>
            <a:pPr marL="533893" indent="-533893" defTabSz="772239">
              <a:spcBef>
                <a:spcPts val="3200"/>
              </a:spcBef>
              <a:buSzPct val="100000"/>
              <a:buFont typeface="Helvetica"/>
              <a:buChar char="➡"/>
              <a:defRPr b="1" sz="3008">
                <a:latin typeface="Arial"/>
                <a:ea typeface="Arial"/>
                <a:cs typeface="Arial"/>
                <a:sym typeface="Arial"/>
              </a:defRPr>
            </a:pPr>
            <a:r>
              <a:t>Recoil method provides a unique opportunity for a decay-mode independent measurement of the HZ coupling</a:t>
            </a:r>
          </a:p>
          <a:p>
            <a:pPr lvl="1" marL="716279" indent="-298450" defTabSz="772239">
              <a:spcBef>
                <a:spcPts val="1400"/>
              </a:spcBef>
              <a:buSzPct val="85000"/>
              <a:buFont typeface="Helvetica"/>
              <a:buBlip>
                <a:blip r:embed="rId2"/>
              </a:buBlip>
              <a:defRPr sz="2444">
                <a:solidFill>
                  <a:srgbClr val="02519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Higgs events are tagged with the Z boson decays, independently of Higgs decay mode, m</a:t>
            </a:r>
            <a:r>
              <a:rPr baseline="-5999"/>
              <a:t>recoil</a:t>
            </a:r>
            <a:r>
              <a:t> = m</a:t>
            </a:r>
            <a:r>
              <a:rPr baseline="-5999"/>
              <a:t>H</a:t>
            </a:r>
          </a:p>
          <a:p>
            <a:pPr lvl="1" marL="716279" indent="-298450" defTabSz="772239">
              <a:spcBef>
                <a:spcPts val="1400"/>
              </a:spcBef>
              <a:buSzPct val="85000"/>
              <a:buFont typeface="Helvetica"/>
              <a:buBlip>
                <a:blip r:embed="rId2"/>
              </a:buBlip>
              <a:defRPr sz="2444">
                <a:solidFill>
                  <a:srgbClr val="02519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Expected precision </a:t>
            </a:r>
            <a:r>
              <a:rPr b="1">
                <a:solidFill>
                  <a:srgbClr val="C82506"/>
                </a:solidFill>
              </a:rPr>
              <a:t>0.7%</a:t>
            </a:r>
            <a:r>
              <a:t> on the ZH cross section </a:t>
            </a:r>
          </a:p>
          <a:p>
            <a:pPr lvl="1" marL="716279" indent="-298450" defTabSz="772239">
              <a:spcBef>
                <a:spcPts val="1400"/>
              </a:spcBef>
              <a:buSzPct val="85000"/>
              <a:buFont typeface="Helvetica"/>
              <a:buBlip>
                <a:blip r:embed="rId2"/>
              </a:buBlip>
              <a:defRPr sz="2444">
                <a:solidFill>
                  <a:srgbClr val="02519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Using only leptonic Z decays and only a measurement at 240 GeV so far</a:t>
            </a:r>
          </a:p>
        </p:txBody>
      </p:sp>
      <p:sp>
        <p:nvSpPr>
          <p:cNvPr id="5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517" name="Group"/>
          <p:cNvGrpSpPr/>
          <p:nvPr/>
        </p:nvGrpSpPr>
        <p:grpSpPr>
          <a:xfrm>
            <a:off x="616352" y="5283744"/>
            <a:ext cx="4935935" cy="3405681"/>
            <a:chOff x="0" y="0"/>
            <a:chExt cx="4935934" cy="3405679"/>
          </a:xfrm>
        </p:grpSpPr>
        <p:pic>
          <p:nvPicPr>
            <p:cNvPr id="515" name="Screen Shot 2012-06-11 at 11.02.47 AM.png" descr="Screen Shot 2012-06-11 at 11.02.47 AM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935935" cy="34056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16" name="Oval"/>
            <p:cNvSpPr/>
            <p:nvPr/>
          </p:nvSpPr>
          <p:spPr>
            <a:xfrm>
              <a:off x="2949604" y="1950970"/>
              <a:ext cx="323460" cy="298290"/>
            </a:xfrm>
            <a:prstGeom prst="ellipse">
              <a:avLst/>
            </a:prstGeom>
            <a:solidFill>
              <a:srgbClr val="C82506"/>
            </a:solidFill>
            <a:ln w="12700" cap="flat">
              <a:noFill/>
              <a:miter lim="400000"/>
            </a:ln>
            <a:effectLst/>
          </p:spPr>
          <p:txBody>
            <a:bodyPr wrap="square" lIns="53577" tIns="53577" rIns="53577" bIns="53577" numCol="1" anchor="ctr">
              <a:noAutofit/>
            </a:bodyPr>
            <a:lstStyle/>
            <a:p>
              <a:pPr algn="ctr" defTabSz="584200">
                <a:defRPr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pic>
        <p:nvPicPr>
          <p:cNvPr id="518" name="Screen Shot 2015-03-24 at 8.13.48 PM.png" descr="Screen Shot 2015-03-24 at 8.13.48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2545" y="8760116"/>
            <a:ext cx="4936074" cy="639206"/>
          </a:xfrm>
          <a:prstGeom prst="rect">
            <a:avLst/>
          </a:prstGeom>
          <a:ln w="12700">
            <a:miter lim="400000"/>
          </a:ln>
        </p:spPr>
      </p:pic>
      <p:pic>
        <p:nvPicPr>
          <p:cNvPr id="519" name="ZHxsec.pdf" descr="ZHxsec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18674" y="4455463"/>
            <a:ext cx="6975448" cy="5007069"/>
          </a:xfrm>
          <a:prstGeom prst="rect">
            <a:avLst/>
          </a:prstGeom>
          <a:ln w="12700">
            <a:miter lim="400000"/>
          </a:ln>
        </p:spPr>
      </p:pic>
      <p:sp>
        <p:nvSpPr>
          <p:cNvPr id="520" name="Higgs-strahlung"/>
          <p:cNvSpPr txBox="1"/>
          <p:nvPr/>
        </p:nvSpPr>
        <p:spPr>
          <a:xfrm>
            <a:off x="82574" y="5529485"/>
            <a:ext cx="2451052" cy="447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Higgs-strahlung</a:t>
            </a:r>
          </a:p>
        </p:txBody>
      </p:sp>
      <p:pic>
        <p:nvPicPr>
          <p:cNvPr id="521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52005" y="4482549"/>
            <a:ext cx="3897015" cy="788161"/>
          </a:xfrm>
          <a:prstGeom prst="rect">
            <a:avLst/>
          </a:prstGeom>
          <a:ln w="63500">
            <a:solidFill>
              <a:srgbClr val="C82506"/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TextBox 86"/>
          <p:cNvSpPr txBox="1"/>
          <p:nvPr/>
        </p:nvSpPr>
        <p:spPr>
          <a:xfrm>
            <a:off x="6512035" y="869244"/>
            <a:ext cx="5752032" cy="3337053"/>
          </a:xfrm>
          <a:prstGeom prst="rect">
            <a:avLst/>
          </a:prstGeom>
          <a:solidFill>
            <a:srgbClr val="FDEAD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/>
            <a:r>
              <a:t>total rate                           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µ </a:t>
            </a:r>
            <a:r>
              <a:t>g</a:t>
            </a:r>
            <a:r>
              <a:rPr baseline="-20250"/>
              <a:t>HZZ</a:t>
            </a:r>
            <a:r>
              <a:rPr baseline="30500"/>
              <a:t>2</a:t>
            </a:r>
            <a:endParaRPr baseline="30500"/>
          </a:p>
          <a:p>
            <a:pPr/>
            <a:r>
              <a:t>ZZZ final state                   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µ </a:t>
            </a:r>
            <a:r>
              <a:t>g</a:t>
            </a:r>
            <a:r>
              <a:rPr baseline="-20250"/>
              <a:t>HZZ</a:t>
            </a:r>
            <a:r>
              <a:rPr baseline="30500"/>
              <a:t>4</a:t>
            </a:r>
            <a:r>
              <a:t>/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G</a:t>
            </a:r>
            <a:r>
              <a:rPr baseline="-20250"/>
              <a:t>H</a:t>
            </a:r>
          </a:p>
          <a:p>
            <a:pPr marL="381000" indent="-381000">
              <a:buSzPct val="100000"/>
              <a:buChar char="➔"/>
              <a:defRPr b="1">
                <a:solidFill>
                  <a:schemeClr val="accent2"/>
                </a:solidFill>
              </a:defRPr>
            </a:pPr>
            <a:r>
              <a:t>measure total width          </a:t>
            </a:r>
            <a:r>
              <a:rPr b="0">
                <a:latin typeface="Symbol"/>
                <a:ea typeface="Symbol"/>
                <a:cs typeface="Symbol"/>
                <a:sym typeface="Symbol"/>
              </a:rPr>
              <a:t>G</a:t>
            </a:r>
            <a:r>
              <a:rPr baseline="-20250"/>
              <a:t>H</a:t>
            </a:r>
            <a:endParaRPr baseline="-20250"/>
          </a:p>
          <a:p>
            <a:pPr>
              <a:defRPr baseline="-20250">
                <a:solidFill>
                  <a:schemeClr val="accent2"/>
                </a:solidFill>
              </a:defRPr>
            </a:pPr>
          </a:p>
          <a:p>
            <a:pPr>
              <a:defRPr b="1"/>
            </a:pPr>
            <a:r>
              <a:t>g</a:t>
            </a:r>
            <a:r>
              <a:rPr baseline="-20250"/>
              <a:t>HZZ  </a:t>
            </a:r>
            <a:r>
              <a:t>to </a:t>
            </a:r>
            <a:r>
              <a:rPr b="0">
                <a:latin typeface="Symbol"/>
                <a:ea typeface="Symbol"/>
                <a:cs typeface="Symbol"/>
                <a:sym typeface="Symbol"/>
              </a:rPr>
              <a:t>±</a:t>
            </a:r>
            <a:r>
              <a:t>0.2% </a:t>
            </a:r>
            <a:r>
              <a:rPr b="0">
                <a:solidFill>
                  <a:schemeClr val="accent2"/>
                </a:solidFill>
              </a:rPr>
              <a:t>and many other partial widths </a:t>
            </a:r>
            <a:endParaRPr b="0">
              <a:solidFill>
                <a:schemeClr val="accent2"/>
              </a:solidFill>
            </a:endParaRPr>
          </a:p>
          <a:p>
            <a:pPr/>
            <a:r>
              <a:t>empty recoil = invisible width</a:t>
            </a:r>
          </a:p>
          <a:p>
            <a:pPr/>
            <a:r>
              <a:t>‘funny recoil’ = exotic Higgs decay</a:t>
            </a:r>
          </a:p>
          <a:p>
            <a:pPr/>
            <a:r>
              <a:t>easy control below threshold </a:t>
            </a:r>
            <a:r>
              <a:rPr baseline="-20250"/>
              <a:t> </a:t>
            </a:r>
            <a:r>
              <a:t> </a:t>
            </a:r>
          </a:p>
        </p:txBody>
      </p:sp>
      <p:sp>
        <p:nvSpPr>
          <p:cNvPr id="524" name="Z-tagging by missing mas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Z-tagging by missing mass</a:t>
            </a:r>
          </a:p>
        </p:txBody>
      </p:sp>
      <p:pic>
        <p:nvPicPr>
          <p:cNvPr id="525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4951" y="4186659"/>
            <a:ext cx="11674898" cy="5306771"/>
          </a:xfrm>
          <a:prstGeom prst="rect">
            <a:avLst/>
          </a:prstGeom>
          <a:ln w="12700">
            <a:miter lim="400000"/>
          </a:ln>
        </p:spPr>
      </p:pic>
      <p:sp>
        <p:nvSpPr>
          <p:cNvPr id="526" name="Freeform 29"/>
          <p:cNvSpPr/>
          <p:nvPr/>
        </p:nvSpPr>
        <p:spPr>
          <a:xfrm>
            <a:off x="1185670" y="1213350"/>
            <a:ext cx="1300481" cy="26009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10674"/>
                </a:lnTo>
                <a:lnTo>
                  <a:pt x="0" y="216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ctr"/>
          </a:p>
        </p:txBody>
      </p:sp>
      <p:sp>
        <p:nvSpPr>
          <p:cNvPr id="527" name="Straight Connector 30"/>
          <p:cNvSpPr/>
          <p:nvPr/>
        </p:nvSpPr>
        <p:spPr>
          <a:xfrm flipH="1">
            <a:off x="3786633" y="1205789"/>
            <a:ext cx="1315604" cy="1292921"/>
          </a:xfrm>
          <a:prstGeom prst="line">
            <a:avLst/>
          </a:prstGeom>
          <a:ln w="50800">
            <a:solidFill>
              <a:srgbClr val="000000"/>
            </a:solidFill>
            <a:prstDash val="sysDash"/>
          </a:ln>
        </p:spPr>
        <p:txBody>
          <a:bodyPr lIns="65023" tIns="65023" rIns="65023" bIns="65023"/>
          <a:lstStyle/>
          <a:p>
            <a:pPr/>
          </a:p>
        </p:txBody>
      </p:sp>
      <p:sp>
        <p:nvSpPr>
          <p:cNvPr id="528" name="TextBox 31"/>
          <p:cNvSpPr txBox="1"/>
          <p:nvPr/>
        </p:nvSpPr>
        <p:spPr>
          <a:xfrm>
            <a:off x="1525913" y="3373260"/>
            <a:ext cx="650241" cy="496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e</a:t>
            </a:r>
            <a:r>
              <a:rPr baseline="38833"/>
              <a:t>+</a:t>
            </a:r>
          </a:p>
        </p:txBody>
      </p:sp>
      <p:sp>
        <p:nvSpPr>
          <p:cNvPr id="529" name="TextBox 32"/>
          <p:cNvSpPr txBox="1"/>
          <p:nvPr/>
        </p:nvSpPr>
        <p:spPr>
          <a:xfrm>
            <a:off x="1634286" y="1205794"/>
            <a:ext cx="650241" cy="4965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e</a:t>
            </a:r>
            <a:r>
              <a:rPr baseline="38833"/>
              <a:t>-</a:t>
            </a:r>
          </a:p>
        </p:txBody>
      </p:sp>
      <p:sp>
        <p:nvSpPr>
          <p:cNvPr id="530" name="TextBox 33"/>
          <p:cNvSpPr txBox="1"/>
          <p:nvPr/>
        </p:nvSpPr>
        <p:spPr>
          <a:xfrm>
            <a:off x="2897099" y="1964404"/>
            <a:ext cx="447549" cy="501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Z</a:t>
            </a:r>
            <a:r>
              <a:rPr baseline="8333"/>
              <a:t>*</a:t>
            </a:r>
          </a:p>
        </p:txBody>
      </p:sp>
      <p:sp>
        <p:nvSpPr>
          <p:cNvPr id="531" name="TextBox 34"/>
          <p:cNvSpPr txBox="1"/>
          <p:nvPr/>
        </p:nvSpPr>
        <p:spPr>
          <a:xfrm>
            <a:off x="4235246" y="3281481"/>
            <a:ext cx="328933" cy="475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Z</a:t>
            </a:r>
          </a:p>
        </p:txBody>
      </p:sp>
      <p:sp>
        <p:nvSpPr>
          <p:cNvPr id="532" name="TextBox 35"/>
          <p:cNvSpPr txBox="1"/>
          <p:nvPr/>
        </p:nvSpPr>
        <p:spPr>
          <a:xfrm>
            <a:off x="4235248" y="1205794"/>
            <a:ext cx="362865" cy="475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</a:t>
            </a:r>
          </a:p>
        </p:txBody>
      </p:sp>
      <p:grpSp>
        <p:nvGrpSpPr>
          <p:cNvPr id="547" name="Group 20"/>
          <p:cNvGrpSpPr/>
          <p:nvPr/>
        </p:nvGrpSpPr>
        <p:grpSpPr>
          <a:xfrm>
            <a:off x="2501273" y="2443366"/>
            <a:ext cx="1300481" cy="108169"/>
            <a:chOff x="0" y="0"/>
            <a:chExt cx="1300480" cy="108167"/>
          </a:xfrm>
        </p:grpSpPr>
        <p:grpSp>
          <p:nvGrpSpPr>
            <p:cNvPr id="539" name="Group 12"/>
            <p:cNvGrpSpPr/>
            <p:nvPr/>
          </p:nvGrpSpPr>
          <p:grpSpPr>
            <a:xfrm>
              <a:off x="0" y="0"/>
              <a:ext cx="650241" cy="107756"/>
              <a:chOff x="0" y="0"/>
              <a:chExt cx="650240" cy="107755"/>
            </a:xfrm>
          </p:grpSpPr>
          <p:grpSp>
            <p:nvGrpSpPr>
              <p:cNvPr id="535" name="Group 8"/>
              <p:cNvGrpSpPr/>
              <p:nvPr/>
            </p:nvGrpSpPr>
            <p:grpSpPr>
              <a:xfrm>
                <a:off x="0" y="-1"/>
                <a:ext cx="325121" cy="107345"/>
                <a:chOff x="0" y="0"/>
                <a:chExt cx="325120" cy="107343"/>
              </a:xfrm>
            </p:grpSpPr>
            <p:sp>
              <p:nvSpPr>
                <p:cNvPr id="533" name="Freeform 5"/>
                <p:cNvSpPr/>
                <p:nvPr/>
              </p:nvSpPr>
              <p:spPr>
                <a:xfrm>
                  <a:off x="0" y="-1"/>
                  <a:ext cx="162561" cy="1069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559" fill="norm" stroke="1" extrusionOk="0">
                      <a:moveTo>
                        <a:pt x="0" y="10592"/>
                      </a:moveTo>
                      <a:cubicBezTo>
                        <a:pt x="1795" y="5286"/>
                        <a:pt x="3590" y="-21"/>
                        <a:pt x="5400" y="0"/>
                      </a:cubicBezTo>
                      <a:cubicBezTo>
                        <a:pt x="7210" y="21"/>
                        <a:pt x="9052" y="7124"/>
                        <a:pt x="10863" y="10717"/>
                      </a:cubicBezTo>
                      <a:cubicBezTo>
                        <a:pt x="12673" y="14310"/>
                        <a:pt x="14473" y="21579"/>
                        <a:pt x="16263" y="21558"/>
                      </a:cubicBezTo>
                      <a:cubicBezTo>
                        <a:pt x="18052" y="21537"/>
                        <a:pt x="21600" y="10592"/>
                        <a:pt x="21600" y="10592"/>
                      </a:cubicBezTo>
                    </a:path>
                  </a:pathLst>
                </a:cu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ctr">
                  <a:noAutofit/>
                </a:bodyPr>
                <a:lstStyle/>
                <a:p>
                  <a:pPr algn="ctr"/>
                </a:p>
              </p:txBody>
            </p:sp>
            <p:sp>
              <p:nvSpPr>
                <p:cNvPr id="534" name="Freeform 6"/>
                <p:cNvSpPr/>
                <p:nvPr/>
              </p:nvSpPr>
              <p:spPr>
                <a:xfrm>
                  <a:off x="162560" y="412"/>
                  <a:ext cx="162561" cy="1069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559" fill="norm" stroke="1" extrusionOk="0">
                      <a:moveTo>
                        <a:pt x="0" y="10592"/>
                      </a:moveTo>
                      <a:cubicBezTo>
                        <a:pt x="1795" y="5286"/>
                        <a:pt x="3590" y="-21"/>
                        <a:pt x="5400" y="0"/>
                      </a:cubicBezTo>
                      <a:cubicBezTo>
                        <a:pt x="7210" y="21"/>
                        <a:pt x="9052" y="7124"/>
                        <a:pt x="10863" y="10717"/>
                      </a:cubicBezTo>
                      <a:cubicBezTo>
                        <a:pt x="12673" y="14310"/>
                        <a:pt x="14473" y="21579"/>
                        <a:pt x="16263" y="21558"/>
                      </a:cubicBezTo>
                      <a:cubicBezTo>
                        <a:pt x="18052" y="21537"/>
                        <a:pt x="21600" y="10592"/>
                        <a:pt x="21600" y="10592"/>
                      </a:cubicBezTo>
                    </a:path>
                  </a:pathLst>
                </a:cu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ctr">
                  <a:noAutofit/>
                </a:bodyPr>
                <a:lstStyle/>
                <a:p>
                  <a:pPr algn="ctr"/>
                </a:p>
              </p:txBody>
            </p:sp>
          </p:grpSp>
          <p:grpSp>
            <p:nvGrpSpPr>
              <p:cNvPr id="538" name="Group 9"/>
              <p:cNvGrpSpPr/>
              <p:nvPr/>
            </p:nvGrpSpPr>
            <p:grpSpPr>
              <a:xfrm>
                <a:off x="325120" y="412"/>
                <a:ext cx="325121" cy="107344"/>
                <a:chOff x="0" y="0"/>
                <a:chExt cx="325120" cy="107343"/>
              </a:xfrm>
            </p:grpSpPr>
            <p:sp>
              <p:nvSpPr>
                <p:cNvPr id="536" name="Freeform 10"/>
                <p:cNvSpPr/>
                <p:nvPr/>
              </p:nvSpPr>
              <p:spPr>
                <a:xfrm>
                  <a:off x="0" y="-1"/>
                  <a:ext cx="162561" cy="1069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559" fill="norm" stroke="1" extrusionOk="0">
                      <a:moveTo>
                        <a:pt x="0" y="10592"/>
                      </a:moveTo>
                      <a:cubicBezTo>
                        <a:pt x="1795" y="5286"/>
                        <a:pt x="3590" y="-21"/>
                        <a:pt x="5400" y="0"/>
                      </a:cubicBezTo>
                      <a:cubicBezTo>
                        <a:pt x="7210" y="21"/>
                        <a:pt x="9052" y="7124"/>
                        <a:pt x="10863" y="10717"/>
                      </a:cubicBezTo>
                      <a:cubicBezTo>
                        <a:pt x="12673" y="14310"/>
                        <a:pt x="14473" y="21579"/>
                        <a:pt x="16263" y="21558"/>
                      </a:cubicBezTo>
                      <a:cubicBezTo>
                        <a:pt x="18052" y="21537"/>
                        <a:pt x="21600" y="10592"/>
                        <a:pt x="21600" y="10592"/>
                      </a:cubicBezTo>
                    </a:path>
                  </a:pathLst>
                </a:cu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ctr">
                  <a:noAutofit/>
                </a:bodyPr>
                <a:lstStyle/>
                <a:p>
                  <a:pPr algn="ctr"/>
                </a:p>
              </p:txBody>
            </p:sp>
            <p:sp>
              <p:nvSpPr>
                <p:cNvPr id="537" name="Freeform 11"/>
                <p:cNvSpPr/>
                <p:nvPr/>
              </p:nvSpPr>
              <p:spPr>
                <a:xfrm>
                  <a:off x="162560" y="412"/>
                  <a:ext cx="162561" cy="1069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559" fill="norm" stroke="1" extrusionOk="0">
                      <a:moveTo>
                        <a:pt x="0" y="10592"/>
                      </a:moveTo>
                      <a:cubicBezTo>
                        <a:pt x="1795" y="5286"/>
                        <a:pt x="3590" y="-21"/>
                        <a:pt x="5400" y="0"/>
                      </a:cubicBezTo>
                      <a:cubicBezTo>
                        <a:pt x="7210" y="21"/>
                        <a:pt x="9052" y="7124"/>
                        <a:pt x="10863" y="10717"/>
                      </a:cubicBezTo>
                      <a:cubicBezTo>
                        <a:pt x="12673" y="14310"/>
                        <a:pt x="14473" y="21579"/>
                        <a:pt x="16263" y="21558"/>
                      </a:cubicBezTo>
                      <a:cubicBezTo>
                        <a:pt x="18052" y="21537"/>
                        <a:pt x="21600" y="10592"/>
                        <a:pt x="21600" y="10592"/>
                      </a:cubicBezTo>
                    </a:path>
                  </a:pathLst>
                </a:cu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ctr">
                  <a:noAutofit/>
                </a:bodyPr>
                <a:lstStyle/>
                <a:p>
                  <a:pPr algn="ctr"/>
                </a:p>
              </p:txBody>
            </p:sp>
          </p:grpSp>
        </p:grpSp>
        <p:grpSp>
          <p:nvGrpSpPr>
            <p:cNvPr id="546" name="Group 13"/>
            <p:cNvGrpSpPr/>
            <p:nvPr/>
          </p:nvGrpSpPr>
          <p:grpSpPr>
            <a:xfrm>
              <a:off x="650240" y="412"/>
              <a:ext cx="650241" cy="107756"/>
              <a:chOff x="0" y="0"/>
              <a:chExt cx="650240" cy="107755"/>
            </a:xfrm>
          </p:grpSpPr>
          <p:grpSp>
            <p:nvGrpSpPr>
              <p:cNvPr id="542" name="Group 8"/>
              <p:cNvGrpSpPr/>
              <p:nvPr/>
            </p:nvGrpSpPr>
            <p:grpSpPr>
              <a:xfrm>
                <a:off x="0" y="-1"/>
                <a:ext cx="325121" cy="107345"/>
                <a:chOff x="0" y="0"/>
                <a:chExt cx="325120" cy="107343"/>
              </a:xfrm>
            </p:grpSpPr>
            <p:sp>
              <p:nvSpPr>
                <p:cNvPr id="540" name="Freeform 43"/>
                <p:cNvSpPr/>
                <p:nvPr/>
              </p:nvSpPr>
              <p:spPr>
                <a:xfrm>
                  <a:off x="0" y="-1"/>
                  <a:ext cx="162561" cy="1069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559" fill="norm" stroke="1" extrusionOk="0">
                      <a:moveTo>
                        <a:pt x="0" y="10592"/>
                      </a:moveTo>
                      <a:cubicBezTo>
                        <a:pt x="1795" y="5286"/>
                        <a:pt x="3590" y="-21"/>
                        <a:pt x="5400" y="0"/>
                      </a:cubicBezTo>
                      <a:cubicBezTo>
                        <a:pt x="7210" y="21"/>
                        <a:pt x="9052" y="7124"/>
                        <a:pt x="10863" y="10717"/>
                      </a:cubicBezTo>
                      <a:cubicBezTo>
                        <a:pt x="12673" y="14310"/>
                        <a:pt x="14473" y="21579"/>
                        <a:pt x="16263" y="21558"/>
                      </a:cubicBezTo>
                      <a:cubicBezTo>
                        <a:pt x="18052" y="21537"/>
                        <a:pt x="21600" y="10592"/>
                        <a:pt x="21600" y="10592"/>
                      </a:cubicBezTo>
                    </a:path>
                  </a:pathLst>
                </a:cu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ctr">
                  <a:noAutofit/>
                </a:bodyPr>
                <a:lstStyle/>
                <a:p>
                  <a:pPr algn="ctr"/>
                </a:p>
              </p:txBody>
            </p:sp>
            <p:sp>
              <p:nvSpPr>
                <p:cNvPr id="541" name="Freeform 44"/>
                <p:cNvSpPr/>
                <p:nvPr/>
              </p:nvSpPr>
              <p:spPr>
                <a:xfrm>
                  <a:off x="162560" y="412"/>
                  <a:ext cx="162561" cy="1069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559" fill="norm" stroke="1" extrusionOk="0">
                      <a:moveTo>
                        <a:pt x="0" y="10592"/>
                      </a:moveTo>
                      <a:cubicBezTo>
                        <a:pt x="1795" y="5286"/>
                        <a:pt x="3590" y="-21"/>
                        <a:pt x="5400" y="0"/>
                      </a:cubicBezTo>
                      <a:cubicBezTo>
                        <a:pt x="7210" y="21"/>
                        <a:pt x="9052" y="7124"/>
                        <a:pt x="10863" y="10717"/>
                      </a:cubicBezTo>
                      <a:cubicBezTo>
                        <a:pt x="12673" y="14310"/>
                        <a:pt x="14473" y="21579"/>
                        <a:pt x="16263" y="21558"/>
                      </a:cubicBezTo>
                      <a:cubicBezTo>
                        <a:pt x="18052" y="21537"/>
                        <a:pt x="21600" y="10592"/>
                        <a:pt x="21600" y="10592"/>
                      </a:cubicBezTo>
                    </a:path>
                  </a:pathLst>
                </a:cu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ctr">
                  <a:noAutofit/>
                </a:bodyPr>
                <a:lstStyle/>
                <a:p>
                  <a:pPr algn="ctr"/>
                </a:p>
              </p:txBody>
            </p:sp>
          </p:grpSp>
          <p:grpSp>
            <p:nvGrpSpPr>
              <p:cNvPr id="545" name="Group 9"/>
              <p:cNvGrpSpPr/>
              <p:nvPr/>
            </p:nvGrpSpPr>
            <p:grpSpPr>
              <a:xfrm>
                <a:off x="325120" y="412"/>
                <a:ext cx="325121" cy="107344"/>
                <a:chOff x="0" y="0"/>
                <a:chExt cx="325120" cy="107343"/>
              </a:xfrm>
            </p:grpSpPr>
            <p:sp>
              <p:nvSpPr>
                <p:cNvPr id="543" name="Freeform 41"/>
                <p:cNvSpPr/>
                <p:nvPr/>
              </p:nvSpPr>
              <p:spPr>
                <a:xfrm>
                  <a:off x="0" y="-1"/>
                  <a:ext cx="162561" cy="1069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559" fill="norm" stroke="1" extrusionOk="0">
                      <a:moveTo>
                        <a:pt x="0" y="10592"/>
                      </a:moveTo>
                      <a:cubicBezTo>
                        <a:pt x="1795" y="5286"/>
                        <a:pt x="3590" y="-21"/>
                        <a:pt x="5400" y="0"/>
                      </a:cubicBezTo>
                      <a:cubicBezTo>
                        <a:pt x="7210" y="21"/>
                        <a:pt x="9052" y="7124"/>
                        <a:pt x="10863" y="10717"/>
                      </a:cubicBezTo>
                      <a:cubicBezTo>
                        <a:pt x="12673" y="14310"/>
                        <a:pt x="14473" y="21579"/>
                        <a:pt x="16263" y="21558"/>
                      </a:cubicBezTo>
                      <a:cubicBezTo>
                        <a:pt x="18052" y="21537"/>
                        <a:pt x="21600" y="10592"/>
                        <a:pt x="21600" y="10592"/>
                      </a:cubicBezTo>
                    </a:path>
                  </a:pathLst>
                </a:cu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ctr">
                  <a:noAutofit/>
                </a:bodyPr>
                <a:lstStyle/>
                <a:p>
                  <a:pPr algn="ctr"/>
                </a:p>
              </p:txBody>
            </p:sp>
            <p:sp>
              <p:nvSpPr>
                <p:cNvPr id="544" name="Freeform 42"/>
                <p:cNvSpPr/>
                <p:nvPr/>
              </p:nvSpPr>
              <p:spPr>
                <a:xfrm>
                  <a:off x="162560" y="412"/>
                  <a:ext cx="162561" cy="1069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559" fill="norm" stroke="1" extrusionOk="0">
                      <a:moveTo>
                        <a:pt x="0" y="10592"/>
                      </a:moveTo>
                      <a:cubicBezTo>
                        <a:pt x="1795" y="5286"/>
                        <a:pt x="3590" y="-21"/>
                        <a:pt x="5400" y="0"/>
                      </a:cubicBezTo>
                      <a:cubicBezTo>
                        <a:pt x="7210" y="21"/>
                        <a:pt x="9052" y="7124"/>
                        <a:pt x="10863" y="10717"/>
                      </a:cubicBezTo>
                      <a:cubicBezTo>
                        <a:pt x="12673" y="14310"/>
                        <a:pt x="14473" y="21579"/>
                        <a:pt x="16263" y="21558"/>
                      </a:cubicBezTo>
                      <a:cubicBezTo>
                        <a:pt x="18052" y="21537"/>
                        <a:pt x="21600" y="10592"/>
                        <a:pt x="21600" y="10592"/>
                      </a:cubicBezTo>
                    </a:path>
                  </a:pathLst>
                </a:cu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ctr">
                  <a:noAutofit/>
                </a:bodyPr>
                <a:lstStyle/>
                <a:p>
                  <a:pPr algn="ctr"/>
                </a:p>
              </p:txBody>
            </p:sp>
          </p:grpSp>
        </p:grpSp>
      </p:grpSp>
      <p:grpSp>
        <p:nvGrpSpPr>
          <p:cNvPr id="580" name="Group 97"/>
          <p:cNvGrpSpPr/>
          <p:nvPr/>
        </p:nvGrpSpPr>
        <p:grpSpPr>
          <a:xfrm>
            <a:off x="3786964" y="2413675"/>
            <a:ext cx="2300037" cy="2264766"/>
            <a:chOff x="0" y="0"/>
            <a:chExt cx="2300035" cy="2264764"/>
          </a:xfrm>
        </p:grpSpPr>
        <p:grpSp>
          <p:nvGrpSpPr>
            <p:cNvPr id="578" name="Group 65"/>
            <p:cNvGrpSpPr/>
            <p:nvPr/>
          </p:nvGrpSpPr>
          <p:grpSpPr>
            <a:xfrm>
              <a:off x="0" y="-1"/>
              <a:ext cx="1913895" cy="1915644"/>
              <a:chOff x="0" y="0"/>
              <a:chExt cx="1913894" cy="1915642"/>
            </a:xfrm>
          </p:grpSpPr>
          <p:grpSp>
            <p:nvGrpSpPr>
              <p:cNvPr id="562" name="Group 36"/>
              <p:cNvGrpSpPr/>
              <p:nvPr/>
            </p:nvGrpSpPr>
            <p:grpSpPr>
              <a:xfrm>
                <a:off x="0" y="-1"/>
                <a:ext cx="994317" cy="996066"/>
                <a:chOff x="0" y="0"/>
                <a:chExt cx="994316" cy="996064"/>
              </a:xfrm>
            </p:grpSpPr>
            <p:grpSp>
              <p:nvGrpSpPr>
                <p:cNvPr id="554" name="Group 12"/>
                <p:cNvGrpSpPr/>
                <p:nvPr/>
              </p:nvGrpSpPr>
              <p:grpSpPr>
                <a:xfrm>
                  <a:off x="0" y="0"/>
                  <a:ext cx="534819" cy="535984"/>
                  <a:chOff x="0" y="0"/>
                  <a:chExt cx="534818" cy="535983"/>
                </a:xfrm>
              </p:grpSpPr>
              <p:grpSp>
                <p:nvGrpSpPr>
                  <p:cNvPr id="550" name="Group 8"/>
                  <p:cNvGrpSpPr/>
                  <p:nvPr/>
                </p:nvGrpSpPr>
                <p:grpSpPr>
                  <a:xfrm>
                    <a:off x="0" y="-1"/>
                    <a:ext cx="305216" cy="305800"/>
                    <a:chOff x="0" y="0"/>
                    <a:chExt cx="305215" cy="305798"/>
                  </a:xfrm>
                </p:grpSpPr>
                <p:sp>
                  <p:nvSpPr>
                    <p:cNvPr id="548" name="Freeform 5"/>
                    <p:cNvSpPr/>
                    <p:nvPr/>
                  </p:nvSpPr>
                  <p:spPr>
                    <a:xfrm rot="2700000">
                      <a:off x="13999" y="41813"/>
                      <a:ext cx="162561" cy="1069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559" fill="norm" stroke="1" extrusionOk="0">
                          <a:moveTo>
                            <a:pt x="0" y="10592"/>
                          </a:moveTo>
                          <a:cubicBezTo>
                            <a:pt x="1795" y="5286"/>
                            <a:pt x="3590" y="-21"/>
                            <a:pt x="5400" y="0"/>
                          </a:cubicBezTo>
                          <a:cubicBezTo>
                            <a:pt x="7210" y="21"/>
                            <a:pt x="9052" y="7124"/>
                            <a:pt x="10863" y="10717"/>
                          </a:cubicBezTo>
                          <a:cubicBezTo>
                            <a:pt x="12673" y="14310"/>
                            <a:pt x="14473" y="21579"/>
                            <a:pt x="16263" y="21558"/>
                          </a:cubicBezTo>
                          <a:cubicBezTo>
                            <a:pt x="18052" y="21537"/>
                            <a:pt x="21600" y="10592"/>
                            <a:pt x="21600" y="10592"/>
                          </a:cubicBezTo>
                        </a:path>
                      </a:pathLst>
                    </a:cu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65023" tIns="65023" rIns="65023" bIns="65023" numCol="1" anchor="ctr">
                      <a:noAutofit/>
                    </a:bodyPr>
                    <a:lstStyle/>
                    <a:p>
                      <a:pPr algn="ctr"/>
                    </a:p>
                  </p:txBody>
                </p:sp>
                <p:sp>
                  <p:nvSpPr>
                    <p:cNvPr id="549" name="Freeform 6"/>
                    <p:cNvSpPr/>
                    <p:nvPr/>
                  </p:nvSpPr>
                  <p:spPr>
                    <a:xfrm rot="2700000">
                      <a:off x="128655" y="157052"/>
                      <a:ext cx="162561" cy="1069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559" fill="norm" stroke="1" extrusionOk="0">
                          <a:moveTo>
                            <a:pt x="0" y="10592"/>
                          </a:moveTo>
                          <a:cubicBezTo>
                            <a:pt x="1795" y="5286"/>
                            <a:pt x="3590" y="-21"/>
                            <a:pt x="5400" y="0"/>
                          </a:cubicBezTo>
                          <a:cubicBezTo>
                            <a:pt x="7210" y="21"/>
                            <a:pt x="9052" y="7124"/>
                            <a:pt x="10863" y="10717"/>
                          </a:cubicBezTo>
                          <a:cubicBezTo>
                            <a:pt x="12673" y="14310"/>
                            <a:pt x="14473" y="21579"/>
                            <a:pt x="16263" y="21558"/>
                          </a:cubicBezTo>
                          <a:cubicBezTo>
                            <a:pt x="18052" y="21537"/>
                            <a:pt x="21600" y="10592"/>
                            <a:pt x="21600" y="10592"/>
                          </a:cubicBezTo>
                        </a:path>
                      </a:pathLst>
                    </a:cu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65023" tIns="65023" rIns="65023" bIns="65023" numCol="1" anchor="ctr">
                      <a:noAutofit/>
                    </a:bodyPr>
                    <a:lstStyle/>
                    <a:p>
                      <a:pPr algn="ctr"/>
                    </a:p>
                  </p:txBody>
                </p:sp>
              </p:grpSp>
              <p:grpSp>
                <p:nvGrpSpPr>
                  <p:cNvPr id="553" name="Group 9"/>
                  <p:cNvGrpSpPr/>
                  <p:nvPr/>
                </p:nvGrpSpPr>
                <p:grpSpPr>
                  <a:xfrm>
                    <a:off x="229603" y="230185"/>
                    <a:ext cx="305216" cy="305799"/>
                    <a:chOff x="0" y="0"/>
                    <a:chExt cx="305215" cy="305798"/>
                  </a:xfrm>
                </p:grpSpPr>
                <p:sp>
                  <p:nvSpPr>
                    <p:cNvPr id="551" name="Freeform 10"/>
                    <p:cNvSpPr/>
                    <p:nvPr/>
                  </p:nvSpPr>
                  <p:spPr>
                    <a:xfrm rot="2700000">
                      <a:off x="13999" y="41813"/>
                      <a:ext cx="162561" cy="1069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559" fill="norm" stroke="1" extrusionOk="0">
                          <a:moveTo>
                            <a:pt x="0" y="10592"/>
                          </a:moveTo>
                          <a:cubicBezTo>
                            <a:pt x="1795" y="5286"/>
                            <a:pt x="3590" y="-21"/>
                            <a:pt x="5400" y="0"/>
                          </a:cubicBezTo>
                          <a:cubicBezTo>
                            <a:pt x="7210" y="21"/>
                            <a:pt x="9052" y="7124"/>
                            <a:pt x="10863" y="10717"/>
                          </a:cubicBezTo>
                          <a:cubicBezTo>
                            <a:pt x="12673" y="14310"/>
                            <a:pt x="14473" y="21579"/>
                            <a:pt x="16263" y="21558"/>
                          </a:cubicBezTo>
                          <a:cubicBezTo>
                            <a:pt x="18052" y="21537"/>
                            <a:pt x="21600" y="10592"/>
                            <a:pt x="21600" y="10592"/>
                          </a:cubicBezTo>
                        </a:path>
                      </a:pathLst>
                    </a:cu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65023" tIns="65023" rIns="65023" bIns="65023" numCol="1" anchor="ctr">
                      <a:noAutofit/>
                    </a:bodyPr>
                    <a:lstStyle/>
                    <a:p>
                      <a:pPr algn="ctr"/>
                    </a:p>
                  </p:txBody>
                </p:sp>
                <p:sp>
                  <p:nvSpPr>
                    <p:cNvPr id="552" name="Freeform 11"/>
                    <p:cNvSpPr/>
                    <p:nvPr/>
                  </p:nvSpPr>
                  <p:spPr>
                    <a:xfrm rot="2700000">
                      <a:off x="128655" y="157052"/>
                      <a:ext cx="162561" cy="1069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559" fill="norm" stroke="1" extrusionOk="0">
                          <a:moveTo>
                            <a:pt x="0" y="10592"/>
                          </a:moveTo>
                          <a:cubicBezTo>
                            <a:pt x="1795" y="5286"/>
                            <a:pt x="3590" y="-21"/>
                            <a:pt x="5400" y="0"/>
                          </a:cubicBezTo>
                          <a:cubicBezTo>
                            <a:pt x="7210" y="21"/>
                            <a:pt x="9052" y="7124"/>
                            <a:pt x="10863" y="10717"/>
                          </a:cubicBezTo>
                          <a:cubicBezTo>
                            <a:pt x="12673" y="14310"/>
                            <a:pt x="14473" y="21579"/>
                            <a:pt x="16263" y="21558"/>
                          </a:cubicBezTo>
                          <a:cubicBezTo>
                            <a:pt x="18052" y="21537"/>
                            <a:pt x="21600" y="10592"/>
                            <a:pt x="21600" y="10592"/>
                          </a:cubicBezTo>
                        </a:path>
                      </a:pathLst>
                    </a:cu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65023" tIns="65023" rIns="65023" bIns="65023" numCol="1" anchor="ctr">
                      <a:noAutofit/>
                    </a:bodyPr>
                    <a:lstStyle/>
                    <a:p>
                      <a:pPr algn="ctr"/>
                    </a:p>
                  </p:txBody>
                </p:sp>
              </p:grpSp>
            </p:grpSp>
            <p:grpSp>
              <p:nvGrpSpPr>
                <p:cNvPr id="561" name="Group 13"/>
                <p:cNvGrpSpPr/>
                <p:nvPr/>
              </p:nvGrpSpPr>
              <p:grpSpPr>
                <a:xfrm>
                  <a:off x="459497" y="460080"/>
                  <a:ext cx="534820" cy="535985"/>
                  <a:chOff x="0" y="0"/>
                  <a:chExt cx="534818" cy="535983"/>
                </a:xfrm>
              </p:grpSpPr>
              <p:grpSp>
                <p:nvGrpSpPr>
                  <p:cNvPr id="557" name="Group 8"/>
                  <p:cNvGrpSpPr/>
                  <p:nvPr/>
                </p:nvGrpSpPr>
                <p:grpSpPr>
                  <a:xfrm>
                    <a:off x="0" y="-1"/>
                    <a:ext cx="305216" cy="305800"/>
                    <a:chOff x="0" y="0"/>
                    <a:chExt cx="305215" cy="305798"/>
                  </a:xfrm>
                </p:grpSpPr>
                <p:sp>
                  <p:nvSpPr>
                    <p:cNvPr id="555" name="Freeform 76"/>
                    <p:cNvSpPr/>
                    <p:nvPr/>
                  </p:nvSpPr>
                  <p:spPr>
                    <a:xfrm rot="2700000">
                      <a:off x="13999" y="41813"/>
                      <a:ext cx="162561" cy="1069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559" fill="norm" stroke="1" extrusionOk="0">
                          <a:moveTo>
                            <a:pt x="0" y="10592"/>
                          </a:moveTo>
                          <a:cubicBezTo>
                            <a:pt x="1795" y="5286"/>
                            <a:pt x="3590" y="-21"/>
                            <a:pt x="5400" y="0"/>
                          </a:cubicBezTo>
                          <a:cubicBezTo>
                            <a:pt x="7210" y="21"/>
                            <a:pt x="9052" y="7124"/>
                            <a:pt x="10863" y="10717"/>
                          </a:cubicBezTo>
                          <a:cubicBezTo>
                            <a:pt x="12673" y="14310"/>
                            <a:pt x="14473" y="21579"/>
                            <a:pt x="16263" y="21558"/>
                          </a:cubicBezTo>
                          <a:cubicBezTo>
                            <a:pt x="18052" y="21537"/>
                            <a:pt x="21600" y="10592"/>
                            <a:pt x="21600" y="10592"/>
                          </a:cubicBezTo>
                        </a:path>
                      </a:pathLst>
                    </a:cu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65023" tIns="65023" rIns="65023" bIns="65023" numCol="1" anchor="ctr">
                      <a:noAutofit/>
                    </a:bodyPr>
                    <a:lstStyle/>
                    <a:p>
                      <a:pPr algn="ctr"/>
                    </a:p>
                  </p:txBody>
                </p:sp>
                <p:sp>
                  <p:nvSpPr>
                    <p:cNvPr id="556" name="Freeform 77"/>
                    <p:cNvSpPr/>
                    <p:nvPr/>
                  </p:nvSpPr>
                  <p:spPr>
                    <a:xfrm rot="2700000">
                      <a:off x="128655" y="157052"/>
                      <a:ext cx="162561" cy="1069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559" fill="norm" stroke="1" extrusionOk="0">
                          <a:moveTo>
                            <a:pt x="0" y="10592"/>
                          </a:moveTo>
                          <a:cubicBezTo>
                            <a:pt x="1795" y="5286"/>
                            <a:pt x="3590" y="-21"/>
                            <a:pt x="5400" y="0"/>
                          </a:cubicBezTo>
                          <a:cubicBezTo>
                            <a:pt x="7210" y="21"/>
                            <a:pt x="9052" y="7124"/>
                            <a:pt x="10863" y="10717"/>
                          </a:cubicBezTo>
                          <a:cubicBezTo>
                            <a:pt x="12673" y="14310"/>
                            <a:pt x="14473" y="21579"/>
                            <a:pt x="16263" y="21558"/>
                          </a:cubicBezTo>
                          <a:cubicBezTo>
                            <a:pt x="18052" y="21537"/>
                            <a:pt x="21600" y="10592"/>
                            <a:pt x="21600" y="10592"/>
                          </a:cubicBezTo>
                        </a:path>
                      </a:pathLst>
                    </a:cu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65023" tIns="65023" rIns="65023" bIns="65023" numCol="1" anchor="ctr">
                      <a:noAutofit/>
                    </a:bodyPr>
                    <a:lstStyle/>
                    <a:p>
                      <a:pPr algn="ctr"/>
                    </a:p>
                  </p:txBody>
                </p:sp>
              </p:grpSp>
              <p:grpSp>
                <p:nvGrpSpPr>
                  <p:cNvPr id="560" name="Group 9"/>
                  <p:cNvGrpSpPr/>
                  <p:nvPr/>
                </p:nvGrpSpPr>
                <p:grpSpPr>
                  <a:xfrm>
                    <a:off x="229603" y="230185"/>
                    <a:ext cx="305216" cy="305799"/>
                    <a:chOff x="0" y="0"/>
                    <a:chExt cx="305215" cy="305798"/>
                  </a:xfrm>
                </p:grpSpPr>
                <p:sp>
                  <p:nvSpPr>
                    <p:cNvPr id="558" name="Freeform 74"/>
                    <p:cNvSpPr/>
                    <p:nvPr/>
                  </p:nvSpPr>
                  <p:spPr>
                    <a:xfrm rot="2700000">
                      <a:off x="13999" y="41813"/>
                      <a:ext cx="162561" cy="1069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559" fill="norm" stroke="1" extrusionOk="0">
                          <a:moveTo>
                            <a:pt x="0" y="10592"/>
                          </a:moveTo>
                          <a:cubicBezTo>
                            <a:pt x="1795" y="5286"/>
                            <a:pt x="3590" y="-21"/>
                            <a:pt x="5400" y="0"/>
                          </a:cubicBezTo>
                          <a:cubicBezTo>
                            <a:pt x="7210" y="21"/>
                            <a:pt x="9052" y="7124"/>
                            <a:pt x="10863" y="10717"/>
                          </a:cubicBezTo>
                          <a:cubicBezTo>
                            <a:pt x="12673" y="14310"/>
                            <a:pt x="14473" y="21579"/>
                            <a:pt x="16263" y="21558"/>
                          </a:cubicBezTo>
                          <a:cubicBezTo>
                            <a:pt x="18052" y="21537"/>
                            <a:pt x="21600" y="10592"/>
                            <a:pt x="21600" y="10592"/>
                          </a:cubicBezTo>
                        </a:path>
                      </a:pathLst>
                    </a:cu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65023" tIns="65023" rIns="65023" bIns="65023" numCol="1" anchor="ctr">
                      <a:noAutofit/>
                    </a:bodyPr>
                    <a:lstStyle/>
                    <a:p>
                      <a:pPr algn="ctr"/>
                    </a:p>
                  </p:txBody>
                </p:sp>
                <p:sp>
                  <p:nvSpPr>
                    <p:cNvPr id="559" name="Freeform 75"/>
                    <p:cNvSpPr/>
                    <p:nvPr/>
                  </p:nvSpPr>
                  <p:spPr>
                    <a:xfrm rot="2700000">
                      <a:off x="128655" y="157052"/>
                      <a:ext cx="162561" cy="1069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559" fill="norm" stroke="1" extrusionOk="0">
                          <a:moveTo>
                            <a:pt x="0" y="10592"/>
                          </a:moveTo>
                          <a:cubicBezTo>
                            <a:pt x="1795" y="5286"/>
                            <a:pt x="3590" y="-21"/>
                            <a:pt x="5400" y="0"/>
                          </a:cubicBezTo>
                          <a:cubicBezTo>
                            <a:pt x="7210" y="21"/>
                            <a:pt x="9052" y="7124"/>
                            <a:pt x="10863" y="10717"/>
                          </a:cubicBezTo>
                          <a:cubicBezTo>
                            <a:pt x="12673" y="14310"/>
                            <a:pt x="14473" y="21579"/>
                            <a:pt x="16263" y="21558"/>
                          </a:cubicBezTo>
                          <a:cubicBezTo>
                            <a:pt x="18052" y="21537"/>
                            <a:pt x="21600" y="10592"/>
                            <a:pt x="21600" y="10592"/>
                          </a:cubicBezTo>
                        </a:path>
                      </a:pathLst>
                    </a:cu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65023" tIns="65023" rIns="65023" bIns="65023" numCol="1" anchor="ctr">
                      <a:noAutofit/>
                    </a:bodyPr>
                    <a:lstStyle/>
                    <a:p>
                      <a:pPr algn="ctr"/>
                    </a:p>
                  </p:txBody>
                </p:sp>
              </p:grpSp>
            </p:grpSp>
          </p:grpSp>
          <p:grpSp>
            <p:nvGrpSpPr>
              <p:cNvPr id="577" name="Group 51"/>
              <p:cNvGrpSpPr/>
              <p:nvPr/>
            </p:nvGrpSpPr>
            <p:grpSpPr>
              <a:xfrm>
                <a:off x="919578" y="919578"/>
                <a:ext cx="994317" cy="996065"/>
                <a:chOff x="0" y="0"/>
                <a:chExt cx="994316" cy="996064"/>
              </a:xfrm>
            </p:grpSpPr>
            <p:grpSp>
              <p:nvGrpSpPr>
                <p:cNvPr id="569" name="Group 12"/>
                <p:cNvGrpSpPr/>
                <p:nvPr/>
              </p:nvGrpSpPr>
              <p:grpSpPr>
                <a:xfrm>
                  <a:off x="0" y="0"/>
                  <a:ext cx="534819" cy="535984"/>
                  <a:chOff x="0" y="0"/>
                  <a:chExt cx="534818" cy="535983"/>
                </a:xfrm>
              </p:grpSpPr>
              <p:grpSp>
                <p:nvGrpSpPr>
                  <p:cNvPr id="565" name="Group 8"/>
                  <p:cNvGrpSpPr/>
                  <p:nvPr/>
                </p:nvGrpSpPr>
                <p:grpSpPr>
                  <a:xfrm>
                    <a:off x="0" y="-1"/>
                    <a:ext cx="305216" cy="305800"/>
                    <a:chOff x="0" y="0"/>
                    <a:chExt cx="305215" cy="305798"/>
                  </a:xfrm>
                </p:grpSpPr>
                <p:sp>
                  <p:nvSpPr>
                    <p:cNvPr id="563" name="Freeform 5"/>
                    <p:cNvSpPr/>
                    <p:nvPr/>
                  </p:nvSpPr>
                  <p:spPr>
                    <a:xfrm rot="2700000">
                      <a:off x="13999" y="41813"/>
                      <a:ext cx="162561" cy="1069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559" fill="norm" stroke="1" extrusionOk="0">
                          <a:moveTo>
                            <a:pt x="0" y="10592"/>
                          </a:moveTo>
                          <a:cubicBezTo>
                            <a:pt x="1795" y="5286"/>
                            <a:pt x="3590" y="-21"/>
                            <a:pt x="5400" y="0"/>
                          </a:cubicBezTo>
                          <a:cubicBezTo>
                            <a:pt x="7210" y="21"/>
                            <a:pt x="9052" y="7124"/>
                            <a:pt x="10863" y="10717"/>
                          </a:cubicBezTo>
                          <a:cubicBezTo>
                            <a:pt x="12673" y="14310"/>
                            <a:pt x="14473" y="21579"/>
                            <a:pt x="16263" y="21558"/>
                          </a:cubicBezTo>
                          <a:cubicBezTo>
                            <a:pt x="18052" y="21537"/>
                            <a:pt x="21600" y="10592"/>
                            <a:pt x="21600" y="10592"/>
                          </a:cubicBezTo>
                        </a:path>
                      </a:pathLst>
                    </a:cu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65023" tIns="65023" rIns="65023" bIns="65023" numCol="1" anchor="ctr">
                      <a:noAutofit/>
                    </a:bodyPr>
                    <a:lstStyle/>
                    <a:p>
                      <a:pPr algn="ctr"/>
                    </a:p>
                  </p:txBody>
                </p:sp>
                <p:sp>
                  <p:nvSpPr>
                    <p:cNvPr id="564" name="Freeform 6"/>
                    <p:cNvSpPr/>
                    <p:nvPr/>
                  </p:nvSpPr>
                  <p:spPr>
                    <a:xfrm rot="2700000">
                      <a:off x="128655" y="157052"/>
                      <a:ext cx="162561" cy="1069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559" fill="norm" stroke="1" extrusionOk="0">
                          <a:moveTo>
                            <a:pt x="0" y="10592"/>
                          </a:moveTo>
                          <a:cubicBezTo>
                            <a:pt x="1795" y="5286"/>
                            <a:pt x="3590" y="-21"/>
                            <a:pt x="5400" y="0"/>
                          </a:cubicBezTo>
                          <a:cubicBezTo>
                            <a:pt x="7210" y="21"/>
                            <a:pt x="9052" y="7124"/>
                            <a:pt x="10863" y="10717"/>
                          </a:cubicBezTo>
                          <a:cubicBezTo>
                            <a:pt x="12673" y="14310"/>
                            <a:pt x="14473" y="21579"/>
                            <a:pt x="16263" y="21558"/>
                          </a:cubicBezTo>
                          <a:cubicBezTo>
                            <a:pt x="18052" y="21537"/>
                            <a:pt x="21600" y="10592"/>
                            <a:pt x="21600" y="10592"/>
                          </a:cubicBezTo>
                        </a:path>
                      </a:pathLst>
                    </a:cu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65023" tIns="65023" rIns="65023" bIns="65023" numCol="1" anchor="ctr">
                      <a:noAutofit/>
                    </a:bodyPr>
                    <a:lstStyle/>
                    <a:p>
                      <a:pPr algn="ctr"/>
                    </a:p>
                  </p:txBody>
                </p:sp>
              </p:grpSp>
              <p:grpSp>
                <p:nvGrpSpPr>
                  <p:cNvPr id="568" name="Group 9"/>
                  <p:cNvGrpSpPr/>
                  <p:nvPr/>
                </p:nvGrpSpPr>
                <p:grpSpPr>
                  <a:xfrm>
                    <a:off x="229603" y="230185"/>
                    <a:ext cx="305216" cy="305799"/>
                    <a:chOff x="0" y="0"/>
                    <a:chExt cx="305215" cy="305798"/>
                  </a:xfrm>
                </p:grpSpPr>
                <p:sp>
                  <p:nvSpPr>
                    <p:cNvPr id="566" name="Freeform 10"/>
                    <p:cNvSpPr/>
                    <p:nvPr/>
                  </p:nvSpPr>
                  <p:spPr>
                    <a:xfrm rot="2700000">
                      <a:off x="13999" y="41813"/>
                      <a:ext cx="162561" cy="1069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559" fill="norm" stroke="1" extrusionOk="0">
                          <a:moveTo>
                            <a:pt x="0" y="10592"/>
                          </a:moveTo>
                          <a:cubicBezTo>
                            <a:pt x="1795" y="5286"/>
                            <a:pt x="3590" y="-21"/>
                            <a:pt x="5400" y="0"/>
                          </a:cubicBezTo>
                          <a:cubicBezTo>
                            <a:pt x="7210" y="21"/>
                            <a:pt x="9052" y="7124"/>
                            <a:pt x="10863" y="10717"/>
                          </a:cubicBezTo>
                          <a:cubicBezTo>
                            <a:pt x="12673" y="14310"/>
                            <a:pt x="14473" y="21579"/>
                            <a:pt x="16263" y="21558"/>
                          </a:cubicBezTo>
                          <a:cubicBezTo>
                            <a:pt x="18052" y="21537"/>
                            <a:pt x="21600" y="10592"/>
                            <a:pt x="21600" y="10592"/>
                          </a:cubicBezTo>
                        </a:path>
                      </a:pathLst>
                    </a:cu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65023" tIns="65023" rIns="65023" bIns="65023" numCol="1" anchor="ctr">
                      <a:noAutofit/>
                    </a:bodyPr>
                    <a:lstStyle/>
                    <a:p>
                      <a:pPr algn="ctr"/>
                    </a:p>
                  </p:txBody>
                </p:sp>
                <p:sp>
                  <p:nvSpPr>
                    <p:cNvPr id="567" name="Freeform 11"/>
                    <p:cNvSpPr/>
                    <p:nvPr/>
                  </p:nvSpPr>
                  <p:spPr>
                    <a:xfrm rot="2700000">
                      <a:off x="128655" y="157052"/>
                      <a:ext cx="162561" cy="1069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559" fill="norm" stroke="1" extrusionOk="0">
                          <a:moveTo>
                            <a:pt x="0" y="10592"/>
                          </a:moveTo>
                          <a:cubicBezTo>
                            <a:pt x="1795" y="5286"/>
                            <a:pt x="3590" y="-21"/>
                            <a:pt x="5400" y="0"/>
                          </a:cubicBezTo>
                          <a:cubicBezTo>
                            <a:pt x="7210" y="21"/>
                            <a:pt x="9052" y="7124"/>
                            <a:pt x="10863" y="10717"/>
                          </a:cubicBezTo>
                          <a:cubicBezTo>
                            <a:pt x="12673" y="14310"/>
                            <a:pt x="14473" y="21579"/>
                            <a:pt x="16263" y="21558"/>
                          </a:cubicBezTo>
                          <a:cubicBezTo>
                            <a:pt x="18052" y="21537"/>
                            <a:pt x="21600" y="10592"/>
                            <a:pt x="21600" y="10592"/>
                          </a:cubicBezTo>
                        </a:path>
                      </a:pathLst>
                    </a:cu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65023" tIns="65023" rIns="65023" bIns="65023" numCol="1" anchor="ctr">
                      <a:noAutofit/>
                    </a:bodyPr>
                    <a:lstStyle/>
                    <a:p>
                      <a:pPr algn="ctr"/>
                    </a:p>
                  </p:txBody>
                </p:sp>
              </p:grpSp>
            </p:grpSp>
            <p:grpSp>
              <p:nvGrpSpPr>
                <p:cNvPr id="576" name="Group 13"/>
                <p:cNvGrpSpPr/>
                <p:nvPr/>
              </p:nvGrpSpPr>
              <p:grpSpPr>
                <a:xfrm>
                  <a:off x="459497" y="460080"/>
                  <a:ext cx="534820" cy="535985"/>
                  <a:chOff x="0" y="0"/>
                  <a:chExt cx="534818" cy="535983"/>
                </a:xfrm>
              </p:grpSpPr>
              <p:grpSp>
                <p:nvGrpSpPr>
                  <p:cNvPr id="572" name="Group 8"/>
                  <p:cNvGrpSpPr/>
                  <p:nvPr/>
                </p:nvGrpSpPr>
                <p:grpSpPr>
                  <a:xfrm>
                    <a:off x="0" y="-1"/>
                    <a:ext cx="305216" cy="305800"/>
                    <a:chOff x="0" y="0"/>
                    <a:chExt cx="305215" cy="305798"/>
                  </a:xfrm>
                </p:grpSpPr>
                <p:sp>
                  <p:nvSpPr>
                    <p:cNvPr id="570" name="Freeform 62"/>
                    <p:cNvSpPr/>
                    <p:nvPr/>
                  </p:nvSpPr>
                  <p:spPr>
                    <a:xfrm rot="2700000">
                      <a:off x="13999" y="41813"/>
                      <a:ext cx="162561" cy="1069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559" fill="norm" stroke="1" extrusionOk="0">
                          <a:moveTo>
                            <a:pt x="0" y="10592"/>
                          </a:moveTo>
                          <a:cubicBezTo>
                            <a:pt x="1795" y="5286"/>
                            <a:pt x="3590" y="-21"/>
                            <a:pt x="5400" y="0"/>
                          </a:cubicBezTo>
                          <a:cubicBezTo>
                            <a:pt x="7210" y="21"/>
                            <a:pt x="9052" y="7124"/>
                            <a:pt x="10863" y="10717"/>
                          </a:cubicBezTo>
                          <a:cubicBezTo>
                            <a:pt x="12673" y="14310"/>
                            <a:pt x="14473" y="21579"/>
                            <a:pt x="16263" y="21558"/>
                          </a:cubicBezTo>
                          <a:cubicBezTo>
                            <a:pt x="18052" y="21537"/>
                            <a:pt x="21600" y="10592"/>
                            <a:pt x="21600" y="10592"/>
                          </a:cubicBezTo>
                        </a:path>
                      </a:pathLst>
                    </a:cu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65023" tIns="65023" rIns="65023" bIns="65023" numCol="1" anchor="ctr">
                      <a:noAutofit/>
                    </a:bodyPr>
                    <a:lstStyle/>
                    <a:p>
                      <a:pPr algn="ctr"/>
                    </a:p>
                  </p:txBody>
                </p:sp>
                <p:sp>
                  <p:nvSpPr>
                    <p:cNvPr id="571" name="Freeform 63"/>
                    <p:cNvSpPr/>
                    <p:nvPr/>
                  </p:nvSpPr>
                  <p:spPr>
                    <a:xfrm rot="2700000">
                      <a:off x="128655" y="157052"/>
                      <a:ext cx="162561" cy="1069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559" fill="norm" stroke="1" extrusionOk="0">
                          <a:moveTo>
                            <a:pt x="0" y="10592"/>
                          </a:moveTo>
                          <a:cubicBezTo>
                            <a:pt x="1795" y="5286"/>
                            <a:pt x="3590" y="-21"/>
                            <a:pt x="5400" y="0"/>
                          </a:cubicBezTo>
                          <a:cubicBezTo>
                            <a:pt x="7210" y="21"/>
                            <a:pt x="9052" y="7124"/>
                            <a:pt x="10863" y="10717"/>
                          </a:cubicBezTo>
                          <a:cubicBezTo>
                            <a:pt x="12673" y="14310"/>
                            <a:pt x="14473" y="21579"/>
                            <a:pt x="16263" y="21558"/>
                          </a:cubicBezTo>
                          <a:cubicBezTo>
                            <a:pt x="18052" y="21537"/>
                            <a:pt x="21600" y="10592"/>
                            <a:pt x="21600" y="10592"/>
                          </a:cubicBezTo>
                        </a:path>
                      </a:pathLst>
                    </a:cu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65023" tIns="65023" rIns="65023" bIns="65023" numCol="1" anchor="ctr">
                      <a:noAutofit/>
                    </a:bodyPr>
                    <a:lstStyle/>
                    <a:p>
                      <a:pPr algn="ctr"/>
                    </a:p>
                  </p:txBody>
                </p:sp>
              </p:grpSp>
              <p:grpSp>
                <p:nvGrpSpPr>
                  <p:cNvPr id="575" name="Group 9"/>
                  <p:cNvGrpSpPr/>
                  <p:nvPr/>
                </p:nvGrpSpPr>
                <p:grpSpPr>
                  <a:xfrm>
                    <a:off x="229603" y="230185"/>
                    <a:ext cx="305216" cy="305799"/>
                    <a:chOff x="0" y="0"/>
                    <a:chExt cx="305215" cy="305798"/>
                  </a:xfrm>
                </p:grpSpPr>
                <p:sp>
                  <p:nvSpPr>
                    <p:cNvPr id="573" name="Freeform 60"/>
                    <p:cNvSpPr/>
                    <p:nvPr/>
                  </p:nvSpPr>
                  <p:spPr>
                    <a:xfrm rot="2700000">
                      <a:off x="13999" y="41813"/>
                      <a:ext cx="162561" cy="1069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559" fill="norm" stroke="1" extrusionOk="0">
                          <a:moveTo>
                            <a:pt x="0" y="10592"/>
                          </a:moveTo>
                          <a:cubicBezTo>
                            <a:pt x="1795" y="5286"/>
                            <a:pt x="3590" y="-21"/>
                            <a:pt x="5400" y="0"/>
                          </a:cubicBezTo>
                          <a:cubicBezTo>
                            <a:pt x="7210" y="21"/>
                            <a:pt x="9052" y="7124"/>
                            <a:pt x="10863" y="10717"/>
                          </a:cubicBezTo>
                          <a:cubicBezTo>
                            <a:pt x="12673" y="14310"/>
                            <a:pt x="14473" y="21579"/>
                            <a:pt x="16263" y="21558"/>
                          </a:cubicBezTo>
                          <a:cubicBezTo>
                            <a:pt x="18052" y="21537"/>
                            <a:pt x="21600" y="10592"/>
                            <a:pt x="21600" y="10592"/>
                          </a:cubicBezTo>
                        </a:path>
                      </a:pathLst>
                    </a:cu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65023" tIns="65023" rIns="65023" bIns="65023" numCol="1" anchor="ctr">
                      <a:noAutofit/>
                    </a:bodyPr>
                    <a:lstStyle/>
                    <a:p>
                      <a:pPr algn="ctr"/>
                    </a:p>
                  </p:txBody>
                </p:sp>
                <p:sp>
                  <p:nvSpPr>
                    <p:cNvPr id="574" name="Freeform 61"/>
                    <p:cNvSpPr/>
                    <p:nvPr/>
                  </p:nvSpPr>
                  <p:spPr>
                    <a:xfrm rot="2700000">
                      <a:off x="128655" y="157052"/>
                      <a:ext cx="162561" cy="1069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559" fill="norm" stroke="1" extrusionOk="0">
                          <a:moveTo>
                            <a:pt x="0" y="10592"/>
                          </a:moveTo>
                          <a:cubicBezTo>
                            <a:pt x="1795" y="5286"/>
                            <a:pt x="3590" y="-21"/>
                            <a:pt x="5400" y="0"/>
                          </a:cubicBezTo>
                          <a:cubicBezTo>
                            <a:pt x="7210" y="21"/>
                            <a:pt x="9052" y="7124"/>
                            <a:pt x="10863" y="10717"/>
                          </a:cubicBezTo>
                          <a:cubicBezTo>
                            <a:pt x="12673" y="14310"/>
                            <a:pt x="14473" y="21579"/>
                            <a:pt x="16263" y="21558"/>
                          </a:cubicBezTo>
                          <a:cubicBezTo>
                            <a:pt x="18052" y="21537"/>
                            <a:pt x="21600" y="10592"/>
                            <a:pt x="21600" y="10592"/>
                          </a:cubicBezTo>
                        </a:path>
                      </a:pathLst>
                    </a:cu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65023" tIns="65023" rIns="65023" bIns="65023" numCol="1" anchor="ctr">
                      <a:noAutofit/>
                    </a:bodyPr>
                    <a:lstStyle/>
                    <a:p>
                      <a:pPr algn="ctr"/>
                    </a:p>
                  </p:txBody>
                </p:sp>
              </p:grpSp>
            </p:grpSp>
          </p:grpSp>
        </p:grpSp>
        <p:sp>
          <p:nvSpPr>
            <p:cNvPr id="579" name="Rectangle 53"/>
            <p:cNvSpPr/>
            <p:nvPr/>
          </p:nvSpPr>
          <p:spPr>
            <a:xfrm rot="2700000">
              <a:off x="1177821" y="1405548"/>
              <a:ext cx="1083734" cy="55773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581" name="Slide Number Placeholder 25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u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Overview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Overview</a:t>
            </a:r>
          </a:p>
        </p:txBody>
      </p:sp>
      <p:sp>
        <p:nvSpPr>
          <p:cNvPr id="148" name="Slide Number Placeholder 5"/>
          <p:cNvSpPr txBox="1"/>
          <p:nvPr>
            <p:ph type="sldNum" sz="quarter" idx="2"/>
          </p:nvPr>
        </p:nvSpPr>
        <p:spPr>
          <a:xfrm>
            <a:off x="12494029" y="9436100"/>
            <a:ext cx="213185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49" name="The proposed future Lepton Colliders…"/>
          <p:cNvSpPr txBox="1"/>
          <p:nvPr/>
        </p:nvSpPr>
        <p:spPr>
          <a:xfrm>
            <a:off x="641100" y="1056861"/>
            <a:ext cx="11722600" cy="69905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marL="508000" indent="-508000" algn="just" defTabSz="650240">
              <a:lnSpc>
                <a:spcPct val="110000"/>
              </a:lnSpc>
              <a:spcBef>
                <a:spcPts val="2000"/>
              </a:spcBef>
              <a:buSzPct val="80000"/>
              <a:buFont typeface="Verdana"/>
              <a:buBlip>
                <a:blip r:embed="rId2"/>
              </a:buBlip>
              <a:defRPr b="1" sz="3400">
                <a:latin typeface="Arial"/>
                <a:ea typeface="Arial"/>
                <a:cs typeface="Arial"/>
                <a:sym typeface="Arial"/>
              </a:defRPr>
            </a:pPr>
            <a:r>
              <a:t>The proposed future Lepton Colliders</a:t>
            </a:r>
          </a:p>
          <a:p>
            <a:pPr lvl="1" marL="889000" indent="-508000" algn="just" defTabSz="650240">
              <a:lnSpc>
                <a:spcPct val="110000"/>
              </a:lnSpc>
              <a:spcBef>
                <a:spcPts val="2000"/>
              </a:spcBef>
              <a:buSzPct val="65000"/>
              <a:buFont typeface="Verdana"/>
              <a:buBlip>
                <a:blip r:embed="rId3"/>
              </a:buBlip>
              <a:defRPr b="1" sz="3400">
                <a:latin typeface="Arial"/>
                <a:ea typeface="Arial"/>
                <a:cs typeface="Arial"/>
                <a:sym typeface="Arial"/>
              </a:defRPr>
            </a:pPr>
            <a:r>
              <a:t>Circular Colliders</a:t>
            </a:r>
          </a:p>
          <a:p>
            <a:pPr lvl="1" marL="889000" indent="-508000" algn="just" defTabSz="650240">
              <a:lnSpc>
                <a:spcPct val="110000"/>
              </a:lnSpc>
              <a:spcBef>
                <a:spcPts val="2000"/>
              </a:spcBef>
              <a:buSzPct val="65000"/>
              <a:buFont typeface="Verdana"/>
              <a:buBlip>
                <a:blip r:embed="rId3"/>
              </a:buBlip>
              <a:defRPr b="1" sz="3400">
                <a:latin typeface="Arial"/>
                <a:ea typeface="Arial"/>
                <a:cs typeface="Arial"/>
                <a:sym typeface="Arial"/>
              </a:defRPr>
            </a:pPr>
            <a:r>
              <a:t>Linear Colliders</a:t>
            </a:r>
          </a:p>
          <a:p>
            <a:pPr marL="508000" indent="-508000" algn="just" defTabSz="650240">
              <a:lnSpc>
                <a:spcPct val="110000"/>
              </a:lnSpc>
              <a:spcBef>
                <a:spcPts val="2000"/>
              </a:spcBef>
              <a:buSzPct val="80000"/>
              <a:buFont typeface="Verdana"/>
              <a:buBlip>
                <a:blip r:embed="rId2"/>
              </a:buBlip>
              <a:defRPr b="1" sz="3400">
                <a:latin typeface="Arial"/>
                <a:ea typeface="Arial"/>
                <a:cs typeface="Arial"/>
                <a:sym typeface="Arial"/>
              </a:defRPr>
            </a:pPr>
            <a:r>
              <a:t>Discovery potential</a:t>
            </a:r>
          </a:p>
          <a:p>
            <a:pPr marL="508000" indent="-508000" algn="just" defTabSz="650240">
              <a:lnSpc>
                <a:spcPct val="110000"/>
              </a:lnSpc>
              <a:spcBef>
                <a:spcPts val="2000"/>
              </a:spcBef>
              <a:buSzPct val="80000"/>
              <a:buFont typeface="Verdana"/>
              <a:buBlip>
                <a:blip r:embed="rId2"/>
              </a:buBlip>
              <a:defRPr b="1" sz="3400">
                <a:latin typeface="Arial"/>
                <a:ea typeface="Arial"/>
                <a:cs typeface="Arial"/>
                <a:sym typeface="Arial"/>
              </a:defRPr>
            </a:pPr>
            <a:r>
              <a:t>EW observables</a:t>
            </a:r>
          </a:p>
          <a:p>
            <a:pPr marL="508000" indent="-508000" algn="just" defTabSz="650240">
              <a:lnSpc>
                <a:spcPct val="110000"/>
              </a:lnSpc>
              <a:spcBef>
                <a:spcPts val="2000"/>
              </a:spcBef>
              <a:buSzPct val="80000"/>
              <a:buFont typeface="Verdana"/>
              <a:buBlip>
                <a:blip r:embed="rId2"/>
              </a:buBlip>
              <a:defRPr b="1" sz="3400">
                <a:latin typeface="Arial"/>
                <a:ea typeface="Arial"/>
                <a:cs typeface="Arial"/>
                <a:sym typeface="Arial"/>
              </a:defRPr>
            </a:pPr>
            <a:r>
              <a:t>The Higgs factory</a:t>
            </a:r>
          </a:p>
          <a:p>
            <a:pPr marL="508000" indent="-508000" algn="just" defTabSz="650240">
              <a:lnSpc>
                <a:spcPct val="110000"/>
              </a:lnSpc>
              <a:spcBef>
                <a:spcPts val="2000"/>
              </a:spcBef>
              <a:buSzPct val="80000"/>
              <a:buFont typeface="Verdana"/>
              <a:buBlip>
                <a:blip r:embed="rId2"/>
              </a:buBlip>
              <a:defRPr b="1" sz="3400">
                <a:latin typeface="Arial"/>
                <a:ea typeface="Arial"/>
                <a:cs typeface="Arial"/>
                <a:sym typeface="Arial"/>
              </a:defRPr>
            </a:pPr>
            <a:r>
              <a:t>pp collider at 100 TeV</a:t>
            </a:r>
          </a:p>
          <a:p>
            <a:pPr marL="508000" indent="-508000" algn="just" defTabSz="650240">
              <a:lnSpc>
                <a:spcPct val="110000"/>
              </a:lnSpc>
              <a:spcBef>
                <a:spcPts val="2000"/>
              </a:spcBef>
              <a:buSzPct val="80000"/>
              <a:buFont typeface="Verdana"/>
              <a:buBlip>
                <a:blip r:embed="rId2"/>
              </a:buBlip>
              <a:defRPr b="1" sz="3400">
                <a:latin typeface="Arial"/>
                <a:ea typeface="Arial"/>
                <a:cs typeface="Arial"/>
                <a:sym typeface="Arial"/>
              </a:defRPr>
            </a:pPr>
            <a:r>
              <a:t>IDEA</a:t>
            </a:r>
          </a:p>
          <a:p>
            <a:pPr marL="508000" indent="-508000" algn="just" defTabSz="650240">
              <a:lnSpc>
                <a:spcPct val="110000"/>
              </a:lnSpc>
              <a:spcBef>
                <a:spcPts val="2000"/>
              </a:spcBef>
              <a:buSzPct val="80000"/>
              <a:buFont typeface="Verdana"/>
              <a:buBlip>
                <a:blip r:embed="rId2"/>
              </a:buBlip>
              <a:defRPr b="1" sz="3400">
                <a:latin typeface="Arial"/>
                <a:ea typeface="Arial"/>
                <a:cs typeface="Arial"/>
                <a:sym typeface="Arial"/>
              </a:defRPr>
            </a:pPr>
            <a:r>
              <a:t>Conclusions</a:t>
            </a:r>
          </a:p>
        </p:txBody>
      </p:sp>
      <p:sp>
        <p:nvSpPr>
          <p:cNvPr id="150" name="Caveat…"/>
          <p:cNvSpPr txBox="1"/>
          <p:nvPr/>
        </p:nvSpPr>
        <p:spPr>
          <a:xfrm>
            <a:off x="2422400" y="7978613"/>
            <a:ext cx="7931399" cy="14250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lnSpc>
                <a:spcPct val="120000"/>
              </a:lnSpc>
              <a:defRPr b="1" sz="2600" u="sng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Caveat</a:t>
            </a:r>
          </a:p>
          <a:p>
            <a:pPr algn="ctr" defTabSz="584200">
              <a:lnSpc>
                <a:spcPct val="120000"/>
              </a:lnSpc>
              <a:defRPr b="1" sz="2600">
                <a:solidFill>
                  <a:schemeClr val="accent3">
                    <a:satOff val="-6373"/>
                    <a:lumOff val="-10823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Cannot possibly cover all the physics landscape!</a:t>
            </a:r>
          </a:p>
          <a:p>
            <a:pPr algn="ctr" defTabSz="584200">
              <a:lnSpc>
                <a:spcPct val="120000"/>
              </a:lnSpc>
              <a:defRPr b="1" sz="2600">
                <a:solidFill>
                  <a:schemeClr val="accent3">
                    <a:satOff val="-6373"/>
                    <a:lumOff val="-10823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 personal selection applied…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5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Class="entr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50" grpId="2"/>
      <p:bldP build="p" bldLvl="5" animBg="1" rev="0" advAuto="0" spid="14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Higgs boson width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Higgs boson width</a:t>
            </a:r>
          </a:p>
        </p:txBody>
      </p:sp>
      <p:sp>
        <p:nvSpPr>
          <p:cNvPr id="584" name="Total Higgs boson width can be extracted from a combination of measurements in a model independent way…"/>
          <p:cNvSpPr txBox="1"/>
          <p:nvPr>
            <p:ph type="body" idx="1"/>
          </p:nvPr>
        </p:nvSpPr>
        <p:spPr>
          <a:xfrm>
            <a:off x="28012" y="816703"/>
            <a:ext cx="12474213" cy="7359779"/>
          </a:xfrm>
          <a:prstGeom prst="rect">
            <a:avLst/>
          </a:prstGeom>
        </p:spPr>
        <p:txBody>
          <a:bodyPr lIns="100457" tIns="100457" rIns="100457" bIns="100457"/>
          <a:lstStyle/>
          <a:p>
            <a:pPr marL="783771" indent="-783771" algn="l" defTabSz="1155278">
              <a:spcBef>
                <a:spcPts val="4900"/>
              </a:spcBef>
              <a:buSzPct val="100000"/>
              <a:buFont typeface="Helvetica"/>
              <a:buChar char="➡"/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Total Higgs boson width can be extracted from a combination of measurements in a model independent way</a:t>
            </a:r>
          </a:p>
          <a:p>
            <a:pPr lvl="1" marL="698500" indent="-381000" algn="l" defTabSz="1155278">
              <a:spcBef>
                <a:spcPts val="1400"/>
              </a:spcBef>
              <a:buSzPct val="80000"/>
              <a:buFont typeface="Helvetica"/>
              <a:buBlip>
                <a:blip r:embed="rId2"/>
              </a:buBlip>
              <a:defRPr b="1" sz="2800">
                <a:solidFill>
                  <a:srgbClr val="0365C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1) tagging Higgs final states</a:t>
            </a:r>
          </a:p>
          <a:p>
            <a:pPr lvl="1" marL="1037165" indent="-592666" algn="l" defTabSz="1155278">
              <a:spcBef>
                <a:spcPts val="2100"/>
              </a:spcBef>
              <a:buSzPct val="100000"/>
              <a:buFont typeface="Helvetica"/>
              <a:buChar char="๏"/>
              <a:defRPr b="1">
                <a:solidFill>
                  <a:srgbClr val="0365C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  <a:p>
            <a:pPr lvl="1" marL="1037165" indent="-592666" algn="l" defTabSz="1155278">
              <a:spcBef>
                <a:spcPts val="1200"/>
              </a:spcBef>
              <a:buSzPct val="100000"/>
              <a:buFont typeface="Helvetica"/>
              <a:buChar char="๏"/>
              <a:defRPr>
                <a:solidFill>
                  <a:srgbClr val="0365C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  <a:p>
            <a:pPr lvl="1" marL="698500" indent="-381000" algn="l" defTabSz="1155278">
              <a:spcBef>
                <a:spcPts val="400"/>
              </a:spcBef>
              <a:buClr>
                <a:srgbClr val="0365C0"/>
              </a:buClr>
              <a:buSzPct val="80000"/>
              <a:buFont typeface="Helvetica"/>
              <a:buBlip>
                <a:blip r:embed="rId2"/>
              </a:buBlip>
              <a:defRPr b="1" sz="2800">
                <a:solidFill>
                  <a:srgbClr val="0365C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2) measurements of vector boson fusion production at 365 GeV</a:t>
            </a:r>
            <a:endParaRPr sz="3200">
              <a:latin typeface="+mj-lt"/>
              <a:ea typeface="+mj-ea"/>
              <a:cs typeface="+mj-cs"/>
              <a:sym typeface="Helvetica"/>
            </a:endParaRPr>
          </a:p>
          <a:p>
            <a:pPr lvl="1" marL="752928" indent="-435428" algn="l" defTabSz="1155278">
              <a:spcBef>
                <a:spcPts val="2100"/>
              </a:spcBef>
              <a:buClr>
                <a:srgbClr val="0365C0"/>
              </a:buClr>
              <a:buSzPct val="80000"/>
              <a:buFont typeface="Helvetica"/>
              <a:buBlip>
                <a:blip r:embed="rId2"/>
              </a:buBlip>
              <a:defRPr>
                <a:solidFill>
                  <a:srgbClr val="0365C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  <a:p>
            <a:pPr lvl="1" marL="752928" indent="-435428" algn="l" defTabSz="1155278">
              <a:spcBef>
                <a:spcPts val="2100"/>
              </a:spcBef>
              <a:buClr>
                <a:srgbClr val="0365C0"/>
              </a:buClr>
              <a:buSzPct val="80000"/>
              <a:buFont typeface="Helvetica"/>
              <a:buBlip>
                <a:blip r:embed="rId2"/>
              </a:buBlip>
              <a:defRPr>
                <a:solidFill>
                  <a:srgbClr val="0365C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  <a:p>
            <a:pPr lvl="1" marL="752928" indent="-435428" algn="l" defTabSz="1155278">
              <a:spcBef>
                <a:spcPts val="2100"/>
              </a:spcBef>
              <a:buClr>
                <a:srgbClr val="0365C0"/>
              </a:buClr>
              <a:buSzPct val="80000"/>
              <a:buFont typeface="Helvetica"/>
              <a:buBlip>
                <a:blip r:embed="rId2"/>
              </a:buBlip>
              <a:defRPr b="1">
                <a:solidFill>
                  <a:srgbClr val="0365C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  <a:p>
            <a:pPr lvl="1" marL="698500" indent="-381000" algn="l" defTabSz="1155278">
              <a:spcBef>
                <a:spcPts val="0"/>
              </a:spcBef>
              <a:buClr>
                <a:srgbClr val="0365C0"/>
              </a:buClr>
              <a:buSzPct val="80000"/>
              <a:buFont typeface="Helvetica"/>
              <a:buBlip>
                <a:blip r:embed="rId2"/>
              </a:buBlip>
              <a:defRPr b="1" sz="2800">
                <a:solidFill>
                  <a:srgbClr val="0365C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3) combination of all measurements</a:t>
            </a:r>
          </a:p>
        </p:txBody>
      </p:sp>
      <p:sp>
        <p:nvSpPr>
          <p:cNvPr id="5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86" name="image5.png" descr="image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28188" y="6218754"/>
            <a:ext cx="5864904" cy="31686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97" name="Group"/>
          <p:cNvGrpSpPr/>
          <p:nvPr/>
        </p:nvGrpSpPr>
        <p:grpSpPr>
          <a:xfrm>
            <a:off x="598466" y="2661261"/>
            <a:ext cx="9026779" cy="4282686"/>
            <a:chOff x="0" y="0"/>
            <a:chExt cx="9026777" cy="4282685"/>
          </a:xfrm>
        </p:grpSpPr>
        <p:pic>
          <p:nvPicPr>
            <p:cNvPr id="587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08169" y="0"/>
              <a:ext cx="8318609" cy="9949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8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2332869"/>
              <a:ext cx="7541446" cy="8458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596" name="Group"/>
            <p:cNvGrpSpPr/>
            <p:nvPr/>
          </p:nvGrpSpPr>
          <p:grpSpPr>
            <a:xfrm>
              <a:off x="7090" y="3340483"/>
              <a:ext cx="6307300" cy="942203"/>
              <a:chOff x="0" y="0"/>
              <a:chExt cx="6307299" cy="942201"/>
            </a:xfrm>
          </p:grpSpPr>
          <p:pic>
            <p:nvPicPr>
              <p:cNvPr id="589" name="Image" descr="Image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0"/>
                <a:ext cx="6307300" cy="94220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90" name="Line"/>
              <p:cNvSpPr/>
              <p:nvPr/>
            </p:nvSpPr>
            <p:spPr>
              <a:xfrm flipV="1">
                <a:off x="1348006" y="176267"/>
                <a:ext cx="199297" cy="199298"/>
              </a:xfrm>
              <a:prstGeom prst="line">
                <a:avLst/>
              </a:prstGeom>
              <a:noFill/>
              <a:ln w="25400" cap="flat">
                <a:solidFill>
                  <a:srgbClr val="C82506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algn="ctr" defTabSz="821530">
                  <a:defRPr sz="46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591" name="Line"/>
              <p:cNvSpPr/>
              <p:nvPr/>
            </p:nvSpPr>
            <p:spPr>
              <a:xfrm flipV="1">
                <a:off x="2980072" y="176267"/>
                <a:ext cx="199297" cy="199298"/>
              </a:xfrm>
              <a:prstGeom prst="line">
                <a:avLst/>
              </a:prstGeom>
              <a:noFill/>
              <a:ln w="25400" cap="flat">
                <a:solidFill>
                  <a:srgbClr val="C82506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algn="ctr" defTabSz="821530">
                  <a:defRPr sz="46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592" name="Line"/>
              <p:cNvSpPr/>
              <p:nvPr/>
            </p:nvSpPr>
            <p:spPr>
              <a:xfrm flipV="1">
                <a:off x="2635269" y="498083"/>
                <a:ext cx="199297" cy="199297"/>
              </a:xfrm>
              <a:prstGeom prst="line">
                <a:avLst/>
              </a:prstGeom>
              <a:noFill/>
              <a:ln w="25400" cap="flat">
                <a:solidFill>
                  <a:srgbClr val="C82506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algn="ctr" defTabSz="821530">
                  <a:defRPr sz="46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593" name="Line"/>
              <p:cNvSpPr/>
              <p:nvPr/>
            </p:nvSpPr>
            <p:spPr>
              <a:xfrm flipV="1">
                <a:off x="4198374" y="176267"/>
                <a:ext cx="199297" cy="199298"/>
              </a:xfrm>
              <a:prstGeom prst="line">
                <a:avLst/>
              </a:prstGeom>
              <a:noFill/>
              <a:ln w="25400" cap="flat">
                <a:solidFill>
                  <a:srgbClr val="C82506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algn="ctr" defTabSz="821530">
                  <a:defRPr sz="46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594" name="Line"/>
              <p:cNvSpPr/>
              <p:nvPr/>
            </p:nvSpPr>
            <p:spPr>
              <a:xfrm flipV="1">
                <a:off x="3853571" y="588984"/>
                <a:ext cx="199297" cy="199298"/>
              </a:xfrm>
              <a:prstGeom prst="line">
                <a:avLst/>
              </a:prstGeom>
              <a:noFill/>
              <a:ln w="25400" cap="flat">
                <a:solidFill>
                  <a:srgbClr val="C82506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algn="ctr" defTabSz="821530">
                  <a:defRPr sz="46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595" name="Line"/>
              <p:cNvSpPr/>
              <p:nvPr/>
            </p:nvSpPr>
            <p:spPr>
              <a:xfrm flipV="1">
                <a:off x="4543177" y="588984"/>
                <a:ext cx="199296" cy="199298"/>
              </a:xfrm>
              <a:prstGeom prst="line">
                <a:avLst/>
              </a:prstGeom>
              <a:noFill/>
              <a:ln w="25400" cap="flat">
                <a:solidFill>
                  <a:srgbClr val="C82506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algn="ctr" defTabSz="821530">
                  <a:defRPr sz="46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</p:grpSp>
      </p:grpSp>
      <p:sp>
        <p:nvSpPr>
          <p:cNvPr id="598" name="Precision obtainable on δΓH/ΓH ~ 1.6%"/>
          <p:cNvSpPr txBox="1"/>
          <p:nvPr/>
        </p:nvSpPr>
        <p:spPr>
          <a:xfrm>
            <a:off x="225276" y="8495869"/>
            <a:ext cx="6940861" cy="554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defRPr b="1" sz="3000">
                <a:latin typeface="Arial"/>
                <a:ea typeface="Arial"/>
                <a:cs typeface="Arial"/>
                <a:sym typeface="Arial"/>
              </a:defRPr>
            </a:pPr>
            <a:r>
              <a:t>Precision obtainable on </a:t>
            </a:r>
            <a:r>
              <a:rPr b="0">
                <a:latin typeface="Symbol"/>
                <a:ea typeface="Symbol"/>
                <a:cs typeface="Symbol"/>
                <a:sym typeface="Symbol"/>
              </a:rPr>
              <a:t>dG</a:t>
            </a:r>
            <a:r>
              <a:rPr baseline="-12666"/>
              <a:t>H</a:t>
            </a:r>
            <a:r>
              <a:t>/</a:t>
            </a:r>
            <a:r>
              <a:rPr b="0">
                <a:latin typeface="Symbol"/>
                <a:ea typeface="Symbol"/>
                <a:cs typeface="Symbol"/>
                <a:sym typeface="Symbol"/>
              </a:rPr>
              <a:t>G</a:t>
            </a:r>
            <a:r>
              <a:rPr baseline="-12666"/>
              <a:t>H</a:t>
            </a:r>
            <a:r>
              <a:t> ~ 1.6%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Higgs boson couplings, ZH→ℓℓX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Higgs boson couplings, ZH</a:t>
            </a:r>
            <a:r>
              <a:rPr b="0">
                <a:latin typeface="Symbol"/>
                <a:ea typeface="Symbol"/>
                <a:cs typeface="Symbol"/>
                <a:sym typeface="Symbol"/>
              </a:rPr>
              <a:t>®</a:t>
            </a:r>
            <a:r>
              <a:rPr b="0"/>
              <a:t>ℓℓX</a:t>
            </a:r>
          </a:p>
        </p:txBody>
      </p:sp>
      <p:sp>
        <p:nvSpPr>
          <p:cNvPr id="6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02" name="CLD: 15% improvement due to higher lepton efficiency"/>
          <p:cNvSpPr txBox="1"/>
          <p:nvPr/>
        </p:nvSpPr>
        <p:spPr>
          <a:xfrm>
            <a:off x="2104975" y="8495762"/>
            <a:ext cx="8794850" cy="496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280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CLD: 15% improvement due to higher lepton efficiency</a:t>
            </a:r>
          </a:p>
        </p:txBody>
      </p:sp>
      <p:sp>
        <p:nvSpPr>
          <p:cNvPr id="603" name="Ongoing work, should lead to better results in TDR"/>
          <p:cNvSpPr txBox="1"/>
          <p:nvPr/>
        </p:nvSpPr>
        <p:spPr>
          <a:xfrm>
            <a:off x="7212458" y="7314505"/>
            <a:ext cx="4967147" cy="878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 defTabSz="584200">
              <a:defRPr b="1" sz="2600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Ongoing work, should lead to better results in TDR</a:t>
            </a:r>
          </a:p>
        </p:txBody>
      </p:sp>
      <p:sp>
        <p:nvSpPr>
          <p:cNvPr id="604" name="C. Bernet…"/>
          <p:cNvSpPr txBox="1"/>
          <p:nvPr/>
        </p:nvSpPr>
        <p:spPr>
          <a:xfrm>
            <a:off x="10153153" y="6151468"/>
            <a:ext cx="2502397" cy="840930"/>
          </a:xfrm>
          <a:prstGeom prst="rect">
            <a:avLst/>
          </a:prstGeom>
          <a:solidFill>
            <a:srgbClr val="FFFC79"/>
          </a:solidFill>
          <a:ln w="38100">
            <a:solidFill>
              <a:srgbClr val="C82506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 defTabSz="584200">
              <a:defRPr>
                <a:latin typeface="Arial"/>
                <a:ea typeface="Arial"/>
                <a:cs typeface="Arial"/>
                <a:sym typeface="Arial"/>
              </a:defRPr>
            </a:pPr>
            <a:r>
              <a:t>C. Bernet</a:t>
            </a:r>
          </a:p>
          <a:p>
            <a:pPr algn="just" defTabSz="584200">
              <a:defRPr>
                <a:latin typeface="Arial"/>
                <a:ea typeface="Arial"/>
                <a:cs typeface="Arial"/>
                <a:sym typeface="Arial"/>
              </a:defRPr>
            </a:pPr>
            <a:r>
              <a:t>FCC week 2018</a:t>
            </a:r>
          </a:p>
        </p:txBody>
      </p:sp>
      <p:pic>
        <p:nvPicPr>
          <p:cNvPr id="60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133" y="1221426"/>
            <a:ext cx="5989111" cy="4056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60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3076" y="5502741"/>
            <a:ext cx="4206237" cy="2969944"/>
          </a:xfrm>
          <a:prstGeom prst="rect">
            <a:avLst/>
          </a:prstGeom>
          <a:ln w="12700">
            <a:miter lim="400000"/>
          </a:ln>
        </p:spPr>
      </p:pic>
      <p:pic>
        <p:nvPicPr>
          <p:cNvPr id="60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18454" y="1295016"/>
            <a:ext cx="4967146" cy="47761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r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Higgs boson couplings, ZH→ℓℓbb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Higgs boson couplings, ZH</a:t>
            </a:r>
            <a:r>
              <a:rPr b="0">
                <a:latin typeface="Symbol"/>
                <a:ea typeface="Symbol"/>
                <a:cs typeface="Symbol"/>
                <a:sym typeface="Symbol"/>
              </a:rPr>
              <a:t>®</a:t>
            </a:r>
            <a:r>
              <a:rPr b="0"/>
              <a:t>ℓℓbb</a:t>
            </a:r>
          </a:p>
        </p:txBody>
      </p:sp>
      <p:sp>
        <p:nvSpPr>
          <p:cNvPr id="6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1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1234126"/>
            <a:ext cx="5942481" cy="402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61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32754" y="1263650"/>
            <a:ext cx="4967146" cy="4776102"/>
          </a:xfrm>
          <a:prstGeom prst="rect">
            <a:avLst/>
          </a:prstGeom>
          <a:ln w="12700">
            <a:miter lim="400000"/>
          </a:ln>
        </p:spPr>
      </p:pic>
      <p:sp>
        <p:nvSpPr>
          <p:cNvPr id="613" name="CLD: 20% improvement due to higher lepton efficiency and better b tagging"/>
          <p:cNvSpPr txBox="1"/>
          <p:nvPr/>
        </p:nvSpPr>
        <p:spPr>
          <a:xfrm>
            <a:off x="433883" y="8495762"/>
            <a:ext cx="12137034" cy="496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280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CLD: 20% improvement due to higher lepton efficiency and better b tagging</a:t>
            </a:r>
          </a:p>
        </p:txBody>
      </p:sp>
      <p:pic>
        <p:nvPicPr>
          <p:cNvPr id="61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8051" y="5488082"/>
            <a:ext cx="4281042" cy="2563718"/>
          </a:xfrm>
          <a:prstGeom prst="rect">
            <a:avLst/>
          </a:prstGeom>
          <a:ln w="12700">
            <a:miter lim="400000"/>
          </a:ln>
        </p:spPr>
      </p:pic>
      <p:sp>
        <p:nvSpPr>
          <p:cNvPr id="615" name="Ongoing work, should lead to better results in TDR"/>
          <p:cNvSpPr txBox="1"/>
          <p:nvPr/>
        </p:nvSpPr>
        <p:spPr>
          <a:xfrm>
            <a:off x="7225158" y="7314505"/>
            <a:ext cx="4967147" cy="878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 defTabSz="584200">
              <a:defRPr b="1" sz="2600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Ongoing work, should lead to better results in TDR</a:t>
            </a:r>
          </a:p>
        </p:txBody>
      </p:sp>
      <p:sp>
        <p:nvSpPr>
          <p:cNvPr id="616" name="C. Bernet…"/>
          <p:cNvSpPr txBox="1"/>
          <p:nvPr/>
        </p:nvSpPr>
        <p:spPr>
          <a:xfrm>
            <a:off x="10153153" y="6151468"/>
            <a:ext cx="2502397" cy="840930"/>
          </a:xfrm>
          <a:prstGeom prst="rect">
            <a:avLst/>
          </a:prstGeom>
          <a:solidFill>
            <a:srgbClr val="FFFC79"/>
          </a:solidFill>
          <a:ln w="38100">
            <a:solidFill>
              <a:srgbClr val="C82506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 defTabSz="584200">
              <a:defRPr>
                <a:latin typeface="Arial"/>
                <a:ea typeface="Arial"/>
                <a:cs typeface="Arial"/>
                <a:sym typeface="Arial"/>
              </a:defRPr>
            </a:pPr>
            <a:r>
              <a:t>C. Bernet</a:t>
            </a:r>
          </a:p>
          <a:p>
            <a:pPr algn="just" defTabSz="584200">
              <a:defRPr>
                <a:latin typeface="Arial"/>
                <a:ea typeface="Arial"/>
                <a:cs typeface="Arial"/>
                <a:sym typeface="Arial"/>
              </a:defRPr>
            </a:pPr>
            <a:r>
              <a:t>FCC week 2018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Higgs boson couplings, ZH→qqbb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Higgs boson couplings, ZH</a:t>
            </a:r>
            <a:r>
              <a:rPr b="0">
                <a:latin typeface="Symbol"/>
                <a:ea typeface="Symbol"/>
                <a:cs typeface="Symbol"/>
                <a:sym typeface="Symbol"/>
              </a:rPr>
              <a:t>®</a:t>
            </a:r>
            <a:r>
              <a:rPr b="0"/>
              <a:t>qqbb</a:t>
            </a:r>
          </a:p>
        </p:txBody>
      </p:sp>
      <p:sp>
        <p:nvSpPr>
          <p:cNvPr id="6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20" name="CLD: 35% improvement due to better b tagging and particle flow"/>
          <p:cNvSpPr txBox="1"/>
          <p:nvPr/>
        </p:nvSpPr>
        <p:spPr>
          <a:xfrm>
            <a:off x="1365770" y="8866330"/>
            <a:ext cx="10273259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280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CLD: 35% improvement due to better b tagging and particle flow</a:t>
            </a:r>
          </a:p>
        </p:txBody>
      </p:sp>
      <p:sp>
        <p:nvSpPr>
          <p:cNvPr id="621" name="Ongoing work, should lead to better results in TDR"/>
          <p:cNvSpPr txBox="1"/>
          <p:nvPr/>
        </p:nvSpPr>
        <p:spPr>
          <a:xfrm>
            <a:off x="7237858" y="7636460"/>
            <a:ext cx="4967147" cy="878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 defTabSz="584200">
              <a:defRPr b="1" sz="2600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Ongoing work, should lead to better results in TDR</a:t>
            </a:r>
          </a:p>
        </p:txBody>
      </p:sp>
      <p:sp>
        <p:nvSpPr>
          <p:cNvPr id="622" name="C. Bernet…"/>
          <p:cNvSpPr txBox="1"/>
          <p:nvPr/>
        </p:nvSpPr>
        <p:spPr>
          <a:xfrm>
            <a:off x="10153153" y="6151468"/>
            <a:ext cx="2502397" cy="840930"/>
          </a:xfrm>
          <a:prstGeom prst="rect">
            <a:avLst/>
          </a:prstGeom>
          <a:solidFill>
            <a:srgbClr val="FFFC79"/>
          </a:solidFill>
          <a:ln w="38100">
            <a:solidFill>
              <a:srgbClr val="C82506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 defTabSz="584200">
              <a:defRPr>
                <a:latin typeface="Arial"/>
                <a:ea typeface="Arial"/>
                <a:cs typeface="Arial"/>
                <a:sym typeface="Arial"/>
              </a:defRPr>
            </a:pPr>
            <a:r>
              <a:t>C. Bernet</a:t>
            </a:r>
          </a:p>
          <a:p>
            <a:pPr algn="just" defTabSz="584200">
              <a:defRPr>
                <a:latin typeface="Arial"/>
                <a:ea typeface="Arial"/>
                <a:cs typeface="Arial"/>
                <a:sym typeface="Arial"/>
              </a:defRPr>
            </a:pPr>
            <a:r>
              <a:t>FCC week 2018</a:t>
            </a:r>
          </a:p>
        </p:txBody>
      </p:sp>
      <p:pic>
        <p:nvPicPr>
          <p:cNvPr id="62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145226"/>
            <a:ext cx="6651654" cy="4505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62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85341" y="1131629"/>
            <a:ext cx="5179769" cy="4980547"/>
          </a:xfrm>
          <a:prstGeom prst="rect">
            <a:avLst/>
          </a:prstGeom>
          <a:ln w="12700">
            <a:miter lim="400000"/>
          </a:ln>
        </p:spPr>
      </p:pic>
      <p:pic>
        <p:nvPicPr>
          <p:cNvPr id="62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71344" y="5835650"/>
            <a:ext cx="4708966" cy="29572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u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Higgs boson coupling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Higgs boson couplings</a:t>
            </a:r>
          </a:p>
        </p:txBody>
      </p:sp>
      <p:sp>
        <p:nvSpPr>
          <p:cNvPr id="628" name="Precision Higgs coupling measurements…"/>
          <p:cNvSpPr txBox="1"/>
          <p:nvPr>
            <p:ph type="body" idx="1"/>
          </p:nvPr>
        </p:nvSpPr>
        <p:spPr>
          <a:xfrm>
            <a:off x="66112" y="1072555"/>
            <a:ext cx="6547529" cy="7887027"/>
          </a:xfrm>
          <a:prstGeom prst="rect">
            <a:avLst/>
          </a:prstGeom>
        </p:spPr>
        <p:txBody>
          <a:bodyPr lIns="53577" tIns="53577" rIns="53577" bIns="53577"/>
          <a:lstStyle/>
          <a:p>
            <a:pPr marL="431658" indent="-431658" algn="l" defTabSz="624363">
              <a:spcBef>
                <a:spcPts val="2600"/>
              </a:spcBef>
              <a:buSzPct val="100000"/>
              <a:buFont typeface="Helvetica"/>
              <a:buChar char="➡"/>
              <a:defRPr b="1" sz="2432">
                <a:latin typeface="Arial"/>
                <a:ea typeface="Arial"/>
                <a:cs typeface="Arial"/>
                <a:sym typeface="Arial"/>
              </a:defRPr>
            </a:pPr>
            <a:r>
              <a:t>Precision Higgs coupling measurements</a:t>
            </a:r>
          </a:p>
          <a:p>
            <a:pPr lvl="1" marL="530859" indent="-241300" algn="l" defTabSz="624363">
              <a:spcBef>
                <a:spcPts val="1500"/>
              </a:spcBef>
              <a:buClr>
                <a:srgbClr val="C82506"/>
              </a:buClr>
              <a:buSzPct val="85000"/>
              <a:buFont typeface="Helvetica"/>
              <a:buBlip>
                <a:blip r:embed="rId2"/>
              </a:buBlip>
              <a:defRPr sz="2128">
                <a:latin typeface="Arial"/>
                <a:ea typeface="Arial"/>
                <a:cs typeface="Arial"/>
                <a:sym typeface="Arial"/>
              </a:defRPr>
            </a:pPr>
            <a:r>
              <a:t>Absolute coupling measurements enabled by HZ cross section and total width measurement</a:t>
            </a:r>
          </a:p>
          <a:p>
            <a:pPr lvl="1" marL="530859" indent="-241300" algn="l" defTabSz="624363">
              <a:spcBef>
                <a:spcPts val="1500"/>
              </a:spcBef>
              <a:buClr>
                <a:srgbClr val="C82506"/>
              </a:buClr>
              <a:buSzPct val="85000"/>
              <a:buFont typeface="Helvetica"/>
              <a:buBlip>
                <a:blip r:embed="rId2"/>
              </a:buBlip>
              <a:defRPr sz="2128">
                <a:latin typeface="Arial"/>
                <a:ea typeface="Arial"/>
                <a:cs typeface="Arial"/>
                <a:sym typeface="Arial"/>
              </a:defRPr>
            </a:pPr>
            <a:r>
              <a:t>Data at 365 GeV constrain total width</a:t>
            </a:r>
          </a:p>
          <a:p>
            <a:pPr lvl="2" marL="938388" indent="-262748" algn="l" defTabSz="624363">
              <a:spcBef>
                <a:spcPts val="1500"/>
              </a:spcBef>
              <a:buClr>
                <a:srgbClr val="C82506"/>
              </a:buClr>
              <a:buSzPct val="75000"/>
              <a:buFont typeface="Helvetica"/>
              <a:buBlip>
                <a:blip r:embed="rId2"/>
              </a:buBlip>
              <a:defRPr sz="2128">
                <a:latin typeface="Arial"/>
                <a:ea typeface="Arial"/>
                <a:cs typeface="Arial"/>
                <a:sym typeface="Arial"/>
              </a:defRPr>
            </a:pPr>
            <a:r>
              <a:t>only used H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®</a:t>
            </a:r>
            <a:r>
              <a:t>bb in fusion production so far</a:t>
            </a:r>
          </a:p>
          <a:p>
            <a:pPr lvl="1" marL="530859" indent="-241300" algn="l" defTabSz="624363">
              <a:spcBef>
                <a:spcPts val="1500"/>
              </a:spcBef>
              <a:buClr>
                <a:srgbClr val="C82506"/>
              </a:buClr>
              <a:buSzPct val="85000"/>
              <a:buFont typeface="Helvetica"/>
              <a:buBlip>
                <a:blip r:embed="rId2"/>
              </a:buBlip>
              <a:defRPr sz="2128">
                <a:latin typeface="Arial"/>
                <a:ea typeface="Arial"/>
                <a:cs typeface="Arial"/>
                <a:sym typeface="Arial"/>
              </a:defRPr>
            </a:pPr>
            <a:r>
              <a:t>Tagging individual Higgs final states to extract various Higgs couplings</a:t>
            </a:r>
          </a:p>
          <a:p>
            <a:pPr lvl="1" marL="530859" indent="-241300" algn="l" defTabSz="624363">
              <a:spcBef>
                <a:spcPts val="1500"/>
              </a:spcBef>
              <a:buClr>
                <a:srgbClr val="C82506"/>
              </a:buClr>
              <a:buSzPct val="85000"/>
              <a:buFont typeface="Helvetica"/>
              <a:buBlip>
                <a:blip r:embed="rId2"/>
              </a:buBlip>
              <a:defRPr sz="2128">
                <a:latin typeface="Arial"/>
                <a:ea typeface="Arial"/>
                <a:cs typeface="Arial"/>
                <a:sym typeface="Arial"/>
              </a:defRPr>
            </a:pPr>
            <a:r>
              <a:t>Couplings extracted from model-independent fit</a:t>
            </a:r>
          </a:p>
          <a:p>
            <a:pPr lvl="1" marL="530859" indent="-241300" algn="l" defTabSz="624363">
              <a:spcBef>
                <a:spcPts val="1500"/>
              </a:spcBef>
              <a:buClr>
                <a:srgbClr val="C82506"/>
              </a:buClr>
              <a:buSzPct val="85000"/>
              <a:buFont typeface="Helvetica"/>
              <a:buBlip>
                <a:blip r:embed="rId2"/>
              </a:buBlip>
              <a:defRPr sz="2128">
                <a:latin typeface="Arial"/>
                <a:ea typeface="Arial"/>
                <a:cs typeface="Arial"/>
                <a:sym typeface="Arial"/>
              </a:defRPr>
            </a:pPr>
            <a:r>
              <a:t>Statistical uncertainties are shown for </a:t>
            </a:r>
            <a:r>
              <a:rPr>
                <a:solidFill>
                  <a:srgbClr val="FF2600"/>
                </a:solidFill>
              </a:rPr>
              <a:t>5 ab</a:t>
            </a:r>
            <a:r>
              <a:rPr baseline="31998">
                <a:solidFill>
                  <a:srgbClr val="FF2600"/>
                </a:solidFill>
              </a:rPr>
              <a:t>-1</a:t>
            </a:r>
            <a:r>
              <a:rPr>
                <a:solidFill>
                  <a:srgbClr val="FF2600"/>
                </a:solidFill>
              </a:rPr>
              <a:t>@240 GeV</a:t>
            </a:r>
            <a:r>
              <a:t> and </a:t>
            </a:r>
            <a:r>
              <a:rPr>
                <a:solidFill>
                  <a:srgbClr val="0433FF"/>
                </a:solidFill>
              </a:rPr>
              <a:t>1.5 ab</a:t>
            </a:r>
            <a:r>
              <a:rPr baseline="31998">
                <a:solidFill>
                  <a:srgbClr val="0433FF"/>
                </a:solidFill>
              </a:rPr>
              <a:t>-1</a:t>
            </a:r>
            <a:r>
              <a:rPr>
                <a:solidFill>
                  <a:srgbClr val="0433FF"/>
                </a:solidFill>
              </a:rPr>
              <a:t>@365 GeV</a:t>
            </a:r>
            <a:r>
              <a:t> (from arXiv:1308.6176)</a:t>
            </a:r>
          </a:p>
          <a:p>
            <a:pPr lvl="2" marL="975924" indent="-300284" algn="l" defTabSz="624363">
              <a:spcBef>
                <a:spcPts val="1500"/>
              </a:spcBef>
              <a:buClr>
                <a:srgbClr val="000000"/>
              </a:buClr>
              <a:buSzPct val="100000"/>
              <a:buFont typeface="Helvetica"/>
              <a:buChar char="๏"/>
              <a:defRPr sz="2128">
                <a:latin typeface="Arial"/>
                <a:ea typeface="Arial"/>
                <a:cs typeface="Arial"/>
                <a:sym typeface="Arial"/>
              </a:defRPr>
            </a:pPr>
            <a:r>
              <a:t>all measurements are under review / are being redone</a:t>
            </a:r>
          </a:p>
          <a:p>
            <a:pPr lvl="2" marL="975924" indent="-300284" algn="l" defTabSz="624363">
              <a:spcBef>
                <a:spcPts val="1500"/>
              </a:spcBef>
              <a:buClr>
                <a:srgbClr val="000000"/>
              </a:buClr>
              <a:buSzPct val="100000"/>
              <a:buFont typeface="Helvetica"/>
              <a:buChar char="๏"/>
              <a:defRPr sz="2128">
                <a:latin typeface="Arial"/>
                <a:ea typeface="Arial"/>
                <a:cs typeface="Arial"/>
                <a:sym typeface="Arial"/>
              </a:defRPr>
            </a:pPr>
            <a:r>
              <a:t>possible improvements of 10-35% on cross section measurements</a:t>
            </a:r>
          </a:p>
        </p:txBody>
      </p:sp>
      <p:sp>
        <p:nvSpPr>
          <p:cNvPr id="62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aphicFrame>
        <p:nvGraphicFramePr>
          <p:cNvPr id="630" name="Table"/>
          <p:cNvGraphicFramePr/>
          <p:nvPr/>
        </p:nvGraphicFramePr>
        <p:xfrm>
          <a:off x="6667541" y="1050523"/>
          <a:ext cx="4859876" cy="7414604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0" rtl="0">
                <a:tableStyleId>{4C3C2611-4C71-4FC5-86AE-919BDF0F9419}</a:tableStyleId>
              </a:tblPr>
              <a:tblGrid>
                <a:gridCol w="1449930"/>
                <a:gridCol w="1620586"/>
                <a:gridCol w="1654718"/>
                <a:gridCol w="1628775"/>
              </a:tblGrid>
              <a:tr h="1185211">
                <a:tc>
                  <a:txBody>
                    <a:bodyPr/>
                    <a:lstStyle/>
                    <a:p>
                      <a:pPr indent="321467" algn="ctr" defTabSz="821530">
                        <a:lnSpc>
                          <a:spcPct val="120000"/>
                        </a:lnSpc>
                        <a:spcBef>
                          <a:spcPts val="1000"/>
                        </a:spcBef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in %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006D2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58420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FCC-ee</a:t>
                      </a:r>
                    </a:p>
                    <a:p>
                      <a:pPr algn="ctr" defTabSz="58420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240 GeV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006D2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58420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+FCC-ee</a:t>
                      </a:r>
                    </a:p>
                    <a:p>
                      <a:pPr algn="ctr" defTabSz="58420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365 GeV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006D2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5842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+HL-LHC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006D22"/>
                    </a:solidFill>
                  </a:tcPr>
                </a:tc>
              </a:tr>
              <a:tr h="555821">
                <a:tc>
                  <a:txBody>
                    <a:bodyPr/>
                    <a:lstStyle/>
                    <a:p>
                      <a:pPr algn="ctr" defTabSz="584200">
                        <a:defRPr sz="2800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rPr b="0">
                          <a:latin typeface="Symbol"/>
                          <a:ea typeface="Symbol"/>
                          <a:cs typeface="Symbol"/>
                          <a:sym typeface="Symbol"/>
                        </a:rPr>
                        <a:t>d</a:t>
                      </a:r>
                      <a:r>
                        <a:t>g</a:t>
                      </a:r>
                      <a:r>
                        <a:rPr baseline="-13141"/>
                        <a:t>HZZ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584200">
                        <a:defRPr sz="1800"/>
                      </a:pPr>
                      <a:r>
                        <a:rPr b="1"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0.25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584200">
                        <a:defRPr sz="1800"/>
                      </a:pPr>
                      <a:r>
                        <a:rPr b="1"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0.22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584200">
                        <a:defRPr sz="1800"/>
                      </a:pPr>
                      <a:r>
                        <a:rPr b="1"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0.21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000000">
                        <a:alpha val="20000"/>
                      </a:srgbClr>
                    </a:solidFill>
                  </a:tcPr>
                </a:tc>
              </a:tr>
              <a:tr h="549576">
                <a:tc>
                  <a:txBody>
                    <a:bodyPr/>
                    <a:lstStyle/>
                    <a:p>
                      <a:pPr algn="ctr" defTabSz="584200">
                        <a:defRPr sz="2800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rPr b="0">
                          <a:latin typeface="Symbol"/>
                          <a:ea typeface="Symbol"/>
                          <a:cs typeface="Symbol"/>
                          <a:sym typeface="Symbol"/>
                        </a:rPr>
                        <a:t>d</a:t>
                      </a:r>
                      <a:r>
                        <a:t>g</a:t>
                      </a:r>
                      <a:r>
                        <a:rPr baseline="-13141"/>
                        <a:t>HWW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A7A7A7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584200">
                        <a:defRPr sz="1800"/>
                      </a:pPr>
                      <a:r>
                        <a:rPr b="1"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1.3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A7A7A7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584200">
                        <a:defRPr sz="1800"/>
                      </a:pPr>
                      <a:r>
                        <a:rPr b="1"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0.47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A7A7A7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584200">
                        <a:defRPr sz="1800"/>
                      </a:pPr>
                      <a:r>
                        <a:rPr b="1"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0.44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A7A7A7"/>
                    </a:solidFill>
                  </a:tcPr>
                </a:tc>
              </a:tr>
              <a:tr h="549576">
                <a:tc>
                  <a:txBody>
                    <a:bodyPr/>
                    <a:lstStyle/>
                    <a:p>
                      <a:pPr algn="ctr" defTabSz="584200">
                        <a:defRPr sz="2800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rPr b="0">
                          <a:latin typeface="Symbol"/>
                          <a:ea typeface="Symbol"/>
                          <a:cs typeface="Symbol"/>
                          <a:sym typeface="Symbol"/>
                        </a:rPr>
                        <a:t>d</a:t>
                      </a:r>
                      <a:r>
                        <a:t>g</a:t>
                      </a:r>
                      <a:r>
                        <a:rPr baseline="-13141"/>
                        <a:t>Hbb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584200">
                        <a:defRPr sz="1800"/>
                      </a:pPr>
                      <a:r>
                        <a:rPr b="1"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1.4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584200">
                        <a:defRPr sz="1800"/>
                      </a:pPr>
                      <a:r>
                        <a:rPr b="1"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0.68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584200">
                        <a:defRPr sz="1800"/>
                      </a:pPr>
                      <a:r>
                        <a:rPr b="1"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0.58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000000">
                        <a:alpha val="20000"/>
                      </a:srgbClr>
                    </a:solidFill>
                  </a:tcPr>
                </a:tc>
              </a:tr>
              <a:tr h="549576">
                <a:tc>
                  <a:txBody>
                    <a:bodyPr/>
                    <a:lstStyle/>
                    <a:p>
                      <a:pPr algn="ctr" defTabSz="584200">
                        <a:defRPr sz="2800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rPr b="0">
                          <a:latin typeface="Symbol"/>
                          <a:ea typeface="Symbol"/>
                          <a:cs typeface="Symbol"/>
                          <a:sym typeface="Symbol"/>
                        </a:rPr>
                        <a:t>d</a:t>
                      </a:r>
                      <a:r>
                        <a:t>g</a:t>
                      </a:r>
                      <a:r>
                        <a:rPr baseline="-13141"/>
                        <a:t>Hcc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A7A7A7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584200">
                        <a:defRPr sz="1800"/>
                      </a:pPr>
                      <a:r>
                        <a:rPr b="1"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1.8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A7A7A7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584200">
                        <a:defRPr sz="1800"/>
                      </a:pPr>
                      <a:r>
                        <a:rPr b="1"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1.23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A7A7A7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584200">
                        <a:defRPr sz="1800"/>
                      </a:pPr>
                      <a:r>
                        <a:rPr b="1"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1.20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A7A7A7"/>
                    </a:solidFill>
                  </a:tcPr>
                </a:tc>
              </a:tr>
              <a:tr h="549576">
                <a:tc>
                  <a:txBody>
                    <a:bodyPr/>
                    <a:lstStyle/>
                    <a:p>
                      <a:pPr algn="ctr" defTabSz="584200">
                        <a:defRPr sz="2800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rPr b="0">
                          <a:latin typeface="Symbol"/>
                          <a:ea typeface="Symbol"/>
                          <a:cs typeface="Symbol"/>
                          <a:sym typeface="Symbol"/>
                        </a:rPr>
                        <a:t>d</a:t>
                      </a:r>
                      <a:r>
                        <a:t>g</a:t>
                      </a:r>
                      <a:r>
                        <a:rPr baseline="-13141"/>
                        <a:t>Hgg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584200">
                        <a:defRPr sz="1800"/>
                      </a:pPr>
                      <a:r>
                        <a:rPr b="1"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1.7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584200">
                        <a:defRPr sz="1800"/>
                      </a:pPr>
                      <a:r>
                        <a:rPr b="1"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1.03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584200">
                        <a:defRPr sz="1800"/>
                      </a:pPr>
                      <a:r>
                        <a:rPr b="1"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0.83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000000">
                        <a:alpha val="20000"/>
                      </a:srgbClr>
                    </a:solidFill>
                  </a:tcPr>
                </a:tc>
              </a:tr>
              <a:tr h="618480">
                <a:tc>
                  <a:txBody>
                    <a:bodyPr/>
                    <a:lstStyle/>
                    <a:p>
                      <a:pPr algn="ctr" defTabSz="584200">
                        <a:defRPr sz="2800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rPr b="0">
                          <a:latin typeface="Symbol"/>
                          <a:ea typeface="Symbol"/>
                          <a:cs typeface="Symbol"/>
                          <a:sym typeface="Symbol"/>
                        </a:rPr>
                        <a:t>d</a:t>
                      </a:r>
                      <a:r>
                        <a:t>g</a:t>
                      </a:r>
                      <a:r>
                        <a:rPr baseline="-13141"/>
                        <a:t>H</a:t>
                      </a:r>
                      <a:r>
                        <a:rPr b="0" baseline="-13141">
                          <a:latin typeface="Symbol"/>
                          <a:ea typeface="Symbol"/>
                          <a:cs typeface="Symbol"/>
                          <a:sym typeface="Symbol"/>
                        </a:rPr>
                        <a:t>𝛕𝛕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A7A7A7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584200">
                        <a:defRPr sz="1800"/>
                      </a:pPr>
                      <a:r>
                        <a:rPr b="1"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1.4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A7A7A7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584200">
                        <a:defRPr sz="1800"/>
                      </a:pPr>
                      <a:r>
                        <a:rPr b="1"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0.8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A7A7A7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584200">
                        <a:defRPr sz="1800"/>
                      </a:pPr>
                      <a:r>
                        <a:rPr b="1"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0.71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A7A7A7"/>
                    </a:solidFill>
                  </a:tcPr>
                </a:tc>
              </a:tr>
              <a:tr h="568854">
                <a:tc>
                  <a:txBody>
                    <a:bodyPr/>
                    <a:lstStyle/>
                    <a:p>
                      <a:pPr algn="ctr" defTabSz="584200">
                        <a:defRPr sz="2800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rPr b="0">
                          <a:latin typeface="Symbol"/>
                          <a:ea typeface="Symbol"/>
                          <a:cs typeface="Symbol"/>
                          <a:sym typeface="Symbol"/>
                        </a:rPr>
                        <a:t>d</a:t>
                      </a:r>
                      <a:r>
                        <a:t>g</a:t>
                      </a:r>
                      <a:r>
                        <a:rPr baseline="-13141"/>
                        <a:t>H</a:t>
                      </a:r>
                      <a:r>
                        <a:rPr baseline="-13141">
                          <a:latin typeface="Lucida Grande"/>
                          <a:ea typeface="Lucida Grande"/>
                          <a:cs typeface="Lucida Grande"/>
                          <a:sym typeface="Lucida Grande"/>
                        </a:rPr>
                        <a:t>μμ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584200">
                        <a:defRPr sz="1800"/>
                      </a:pPr>
                      <a:r>
                        <a:rPr b="1"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9.6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584200">
                        <a:defRPr sz="1800"/>
                      </a:pPr>
                      <a:r>
                        <a:rPr b="1"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8.6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584200">
                        <a:defRPr sz="1800"/>
                      </a:pPr>
                      <a:r>
                        <a:rPr b="1"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3.4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000000">
                        <a:alpha val="20000"/>
                      </a:srgbClr>
                    </a:solidFill>
                  </a:tcPr>
                </a:tc>
              </a:tr>
              <a:tr h="627489">
                <a:tc>
                  <a:txBody>
                    <a:bodyPr/>
                    <a:lstStyle/>
                    <a:p>
                      <a:pPr algn="ctr" defTabSz="584200">
                        <a:defRPr sz="2800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rPr b="0">
                          <a:latin typeface="Symbol"/>
                          <a:ea typeface="Symbol"/>
                          <a:cs typeface="Symbol"/>
                          <a:sym typeface="Symbol"/>
                        </a:rPr>
                        <a:t>d</a:t>
                      </a:r>
                      <a:r>
                        <a:t>g</a:t>
                      </a:r>
                      <a:r>
                        <a:rPr baseline="-13141"/>
                        <a:t>H</a:t>
                      </a:r>
                      <a:r>
                        <a:rPr b="0" baseline="-13141">
                          <a:latin typeface="Symbol"/>
                          <a:ea typeface="Symbol"/>
                          <a:cs typeface="Symbol"/>
                          <a:sym typeface="Symbol"/>
                        </a:rPr>
                        <a:t>𝛄𝛄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A7A7A7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584200">
                        <a:defRPr sz="1800"/>
                      </a:pPr>
                      <a:r>
                        <a:rPr b="1"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4.7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A7A7A7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584200">
                        <a:defRPr sz="1800"/>
                      </a:pPr>
                      <a:r>
                        <a:rPr b="1"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3.8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A7A7A7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584200">
                        <a:defRPr sz="1800"/>
                      </a:pPr>
                      <a:r>
                        <a:rPr b="1"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1.3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A7A7A7"/>
                    </a:solidFill>
                  </a:tcPr>
                </a:tc>
              </a:tr>
              <a:tr h="558139">
                <a:tc>
                  <a:txBody>
                    <a:bodyPr/>
                    <a:lstStyle/>
                    <a:p>
                      <a:pPr algn="ctr" defTabSz="584200">
                        <a:defRPr sz="2800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rPr b="0">
                          <a:latin typeface="Symbol"/>
                          <a:ea typeface="Symbol"/>
                          <a:cs typeface="Symbol"/>
                          <a:sym typeface="Symbol"/>
                        </a:rPr>
                        <a:t>d</a:t>
                      </a:r>
                      <a:r>
                        <a:t>g</a:t>
                      </a:r>
                      <a:r>
                        <a:rPr baseline="-13141"/>
                        <a:t>Htt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A7A7A7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584200">
                        <a:defRPr b="1"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584200">
                        <a:defRPr b="1"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584200">
                        <a:defRPr sz="1800"/>
                      </a:pPr>
                      <a:r>
                        <a:rPr b="1"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3.3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000000">
                        <a:alpha val="20000"/>
                      </a:srgbClr>
                    </a:solidFill>
                  </a:tcPr>
                </a:tc>
              </a:tr>
              <a:tr h="558139">
                <a:tc>
                  <a:txBody>
                    <a:bodyPr/>
                    <a:lstStyle/>
                    <a:p>
                      <a:pPr algn="ctr" defTabSz="584200">
                        <a:defRPr sz="2800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rPr b="0">
                          <a:latin typeface="Symbol"/>
                          <a:ea typeface="Symbol"/>
                          <a:cs typeface="Symbol"/>
                          <a:sym typeface="Symbol"/>
                        </a:rPr>
                        <a:t>d</a:t>
                      </a:r>
                      <a:r>
                        <a:t>Γ</a:t>
                      </a:r>
                      <a:r>
                        <a:rPr baseline="-13141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H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584200">
                        <a:defRPr sz="1800"/>
                      </a:pPr>
                      <a:r>
                        <a:rPr b="1"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2.8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584200">
                        <a:defRPr sz="1800"/>
                      </a:pPr>
                      <a:r>
                        <a:rPr b="1"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1.56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584200">
                        <a:defRPr sz="1800"/>
                      </a:pPr>
                      <a:r>
                        <a:rPr b="1"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1.3</a:t>
                      </a:r>
                    </a:p>
                  </a:txBody>
                  <a:tcPr marL="0" marR="0" marT="0" marB="0" anchor="ctr" anchorCtr="0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000000">
                        <a:alpha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631" name="Several couplings improve further by doing a combined fit with HL-LHC"/>
          <p:cNvSpPr txBox="1"/>
          <p:nvPr/>
        </p:nvSpPr>
        <p:spPr>
          <a:xfrm>
            <a:off x="6538954" y="8370029"/>
            <a:ext cx="6357186" cy="837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 defTabSz="584200">
              <a:lnSpc>
                <a:spcPct val="110000"/>
              </a:lnSpc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Several couplings improve further by doing a combined fit with HL-LHC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Comparison with other e+e- collide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54990">
              <a:defRPr sz="4180"/>
            </a:pPr>
            <a:r>
              <a:t>Comparison with other </a:t>
            </a:r>
            <a:r>
              <a:t>e</a:t>
            </a:r>
            <a:r>
              <a:rPr baseline="31999"/>
              <a:t>+</a:t>
            </a:r>
            <a:r>
              <a:t>e</a:t>
            </a:r>
            <a:r>
              <a:rPr baseline="31999"/>
              <a:t>-</a:t>
            </a:r>
            <a:r>
              <a:t> colliders</a:t>
            </a:r>
          </a:p>
        </p:txBody>
      </p:sp>
      <p:sp>
        <p:nvSpPr>
          <p:cNvPr id="634" name="Slide Number Placeholder 2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aphicFrame>
        <p:nvGraphicFramePr>
          <p:cNvPr id="635" name="Table"/>
          <p:cNvGraphicFramePr/>
          <p:nvPr/>
        </p:nvGraphicFramePr>
        <p:xfrm>
          <a:off x="992716" y="936011"/>
          <a:ext cx="11032068" cy="8051532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1832205"/>
                <a:gridCol w="1302288"/>
                <a:gridCol w="1174527"/>
                <a:gridCol w="1372702"/>
                <a:gridCol w="1414079"/>
                <a:gridCol w="1424242"/>
                <a:gridCol w="1252200"/>
                <a:gridCol w="1247119"/>
              </a:tblGrid>
              <a:tr h="822726">
                <a:tc>
                  <a:txBody>
                    <a:bodyPr/>
                    <a:lstStyle/>
                    <a:p>
                      <a:pPr algn="ctr"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latin typeface="Corbel"/>
                          <a:ea typeface="Corbel"/>
                          <a:cs typeface="Corbel"/>
                          <a:sym typeface="Corbel"/>
                        </a:rPr>
                        <a:t>Collider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ts val="4500"/>
                        </a:lnSpc>
                        <a:defRPr b="1" sz="1866">
                          <a:latin typeface="Corbel"/>
                          <a:ea typeface="Corbel"/>
                          <a:cs typeface="Corbel"/>
                          <a:sym typeface="Corbel"/>
                        </a:defRPr>
                      </a:pPr>
                      <a:r>
                        <a:rPr b="0">
                          <a:latin typeface="Symbol"/>
                          <a:ea typeface="Symbol"/>
                          <a:cs typeface="Symbol"/>
                          <a:sym typeface="Symbol"/>
                        </a:rPr>
                        <a:t>m</a:t>
                      </a:r>
                      <a:r>
                        <a:t> Coll</a:t>
                      </a:r>
                      <a:r>
                        <a:rPr baseline="-5999"/>
                        <a:t>125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ts val="4500"/>
                        </a:lnSpc>
                        <a:defRPr b="1" sz="1866">
                          <a:latin typeface="Corbel"/>
                          <a:ea typeface="Corbel"/>
                          <a:cs typeface="Corbel"/>
                          <a:sym typeface="Corbel"/>
                        </a:defRPr>
                      </a:pPr>
                      <a:r>
                        <a:t>ILC</a:t>
                      </a:r>
                      <a:r>
                        <a:rPr baseline="-5999"/>
                        <a:t>250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ts val="4500"/>
                        </a:lnSpc>
                        <a:defRPr b="1" sz="1866">
                          <a:latin typeface="Corbel"/>
                          <a:ea typeface="Corbel"/>
                          <a:cs typeface="Corbel"/>
                          <a:sym typeface="Corbel"/>
                        </a:defRPr>
                      </a:pPr>
                      <a:r>
                        <a:t>CLIC</a:t>
                      </a:r>
                      <a:r>
                        <a:rPr baseline="-5999"/>
                        <a:t>380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ts val="4500"/>
                        </a:lnSpc>
                        <a:defRPr b="1" sz="1866">
                          <a:latin typeface="Corbel"/>
                          <a:ea typeface="Corbel"/>
                          <a:cs typeface="Corbel"/>
                          <a:sym typeface="Corbel"/>
                        </a:defRPr>
                      </a:pPr>
                      <a:r>
                        <a:t>LEP3</a:t>
                      </a:r>
                      <a:r>
                        <a:rPr baseline="-5999"/>
                        <a:t>240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ts val="4500"/>
                        </a:lnSpc>
                        <a:defRPr b="1" sz="1866">
                          <a:latin typeface="Corbel"/>
                          <a:ea typeface="Corbel"/>
                          <a:cs typeface="Corbel"/>
                          <a:sym typeface="Corbel"/>
                        </a:defRPr>
                      </a:pPr>
                      <a:r>
                        <a:t>CEPC</a:t>
                      </a:r>
                      <a:r>
                        <a:rPr baseline="-5999"/>
                        <a:t>250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ts val="4500"/>
                        </a:lnSpc>
                        <a:defRPr b="1" sz="1866">
                          <a:latin typeface="Corbel"/>
                          <a:ea typeface="Corbel"/>
                          <a:cs typeface="Corbel"/>
                          <a:sym typeface="Corbel"/>
                        </a:defRPr>
                      </a:pPr>
                      <a:r>
                        <a:t>FCC-ee</a:t>
                      </a:r>
                      <a:r>
                        <a:rPr baseline="-5999"/>
                        <a:t>240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ts val="4500"/>
                        </a:lnSpc>
                        <a:defRPr b="1" sz="1866">
                          <a:latin typeface="Corbel"/>
                          <a:ea typeface="Corbel"/>
                          <a:cs typeface="Corbel"/>
                          <a:sym typeface="Corbel"/>
                        </a:defRPr>
                      </a:pPr>
                      <a:r>
                        <a:t>FCC-ee</a:t>
                      </a:r>
                      <a:r>
                        <a:rPr baseline="-5999"/>
                        <a:t>365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CECFF"/>
                    </a:solidFill>
                  </a:tcPr>
                </a:tc>
              </a:tr>
              <a:tr h="488403">
                <a:tc>
                  <a:txBody>
                    <a:bodyPr/>
                    <a:lstStyle/>
                    <a:p>
                      <a:pPr algn="ctr"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latin typeface="Corbel"/>
                          <a:ea typeface="Corbel"/>
                          <a:cs typeface="Corbel"/>
                          <a:sym typeface="Corbel"/>
                        </a:rPr>
                        <a:t>Years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CF8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latin typeface="Corbel"/>
                          <a:ea typeface="Corbel"/>
                          <a:cs typeface="Corbel"/>
                          <a:sym typeface="Corbel"/>
                        </a:rPr>
                        <a:t>6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CF8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solidFill>
                            <a:srgbClr val="FF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15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CF8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latin typeface="Corbel"/>
                          <a:ea typeface="Corbel"/>
                          <a:cs typeface="Corbel"/>
                          <a:sym typeface="Corbel"/>
                        </a:rPr>
                        <a:t>7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CF8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latin typeface="Corbel"/>
                          <a:ea typeface="Corbel"/>
                          <a:cs typeface="Corbel"/>
                          <a:sym typeface="Corbel"/>
                        </a:rPr>
                        <a:t>6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CF8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latin typeface="Corbel"/>
                          <a:ea typeface="Corbel"/>
                          <a:cs typeface="Corbel"/>
                          <a:sym typeface="Corbel"/>
                        </a:rPr>
                        <a:t>7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CF8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solidFill>
                            <a:srgbClr val="0099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3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CF8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latin typeface="Corbel"/>
                          <a:ea typeface="Corbel"/>
                          <a:cs typeface="Corbel"/>
                          <a:sym typeface="Corbel"/>
                        </a:rPr>
                        <a:t>4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CF8FF"/>
                    </a:solidFill>
                  </a:tcPr>
                </a:tc>
              </a:tr>
              <a:tr h="488403">
                <a:tc>
                  <a:txBody>
                    <a:bodyPr/>
                    <a:lstStyle/>
                    <a:p>
                      <a:pPr algn="ctr" defTabSz="457200">
                        <a:lnSpc>
                          <a:spcPts val="3800"/>
                        </a:lnSpc>
                        <a:defRPr b="1">
                          <a:latin typeface="Corbel"/>
                          <a:ea typeface="Corbel"/>
                          <a:cs typeface="Corbel"/>
                          <a:sym typeface="Corbel"/>
                        </a:defRPr>
                      </a:pPr>
                      <a:r>
                        <a:t>Lumi (ab</a:t>
                      </a:r>
                      <a:r>
                        <a:rPr baseline="44499"/>
                        <a:t>-1</a:t>
                      </a:r>
                      <a:r>
                        <a:t>)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6FB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solidFill>
                            <a:srgbClr val="FF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0.005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6FB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latin typeface="Corbel"/>
                          <a:ea typeface="Corbel"/>
                          <a:cs typeface="Corbel"/>
                          <a:sym typeface="Corbel"/>
                        </a:rPr>
                        <a:t>2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6FB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latin typeface="Corbel"/>
                          <a:ea typeface="Corbel"/>
                          <a:cs typeface="Corbel"/>
                          <a:sym typeface="Corbel"/>
                        </a:rPr>
                        <a:t>0.5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6FB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latin typeface="Corbel"/>
                          <a:ea typeface="Corbel"/>
                          <a:cs typeface="Corbel"/>
                          <a:sym typeface="Corbel"/>
                        </a:rPr>
                        <a:t>3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6FB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solidFill>
                            <a:srgbClr val="0099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5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6FB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solidFill>
                            <a:srgbClr val="0099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5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6FB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latin typeface="Corbel"/>
                          <a:ea typeface="Corbel"/>
                          <a:cs typeface="Corbel"/>
                          <a:sym typeface="Corbel"/>
                        </a:rPr>
                        <a:t>1.5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6FBFF"/>
                    </a:solidFill>
                  </a:tcPr>
                </a:tc>
              </a:tr>
              <a:tr h="489501">
                <a:tc>
                  <a:txBody>
                    <a:bodyPr/>
                    <a:lstStyle/>
                    <a:p>
                      <a:pPr algn="ctr" defTabSz="457200">
                        <a:lnSpc>
                          <a:spcPts val="4500"/>
                        </a:lnSpc>
                        <a:defRPr b="1" sz="1866">
                          <a:latin typeface="Corbel"/>
                          <a:ea typeface="Corbel"/>
                          <a:cs typeface="Corbel"/>
                          <a:sym typeface="Corbel"/>
                        </a:defRPr>
                      </a:pPr>
                      <a:r>
                        <a:rPr b="0">
                          <a:latin typeface="Symbol"/>
                          <a:ea typeface="Symbol"/>
                          <a:cs typeface="Symbol"/>
                          <a:sym typeface="Symbol"/>
                        </a:rPr>
                        <a:t>d</a:t>
                      </a:r>
                      <a:r>
                        <a:t>m</a:t>
                      </a:r>
                      <a:r>
                        <a:rPr baseline="-16714"/>
                        <a:t>H</a:t>
                      </a:r>
                      <a:r>
                        <a:t> (MeV)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CF8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solidFill>
                            <a:srgbClr val="0099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0.1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CF8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latin typeface="Corbel"/>
                          <a:ea typeface="Corbel"/>
                          <a:cs typeface="Corbel"/>
                          <a:sym typeface="Corbel"/>
                        </a:rPr>
                        <a:t>14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CF8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latin typeface="Corbel"/>
                          <a:ea typeface="Corbel"/>
                          <a:cs typeface="Corbel"/>
                          <a:sym typeface="Corbel"/>
                        </a:rPr>
                        <a:t>110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CF8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latin typeface="Corbel"/>
                          <a:ea typeface="Corbel"/>
                          <a:cs typeface="Corbel"/>
                          <a:sym typeface="Corbel"/>
                        </a:rPr>
                        <a:t>10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CF8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solidFill>
                            <a:srgbClr val="008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5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CF8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solidFill>
                            <a:srgbClr val="008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7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CF8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solidFill>
                            <a:srgbClr val="008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6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CF8FF"/>
                    </a:solidFill>
                  </a:tcPr>
                </a:tc>
              </a:tr>
              <a:tr h="489501">
                <a:tc>
                  <a:txBody>
                    <a:bodyPr/>
                    <a:lstStyle/>
                    <a:p>
                      <a:pPr algn="ctr" defTabSz="457200">
                        <a:lnSpc>
                          <a:spcPts val="4500"/>
                        </a:lnSpc>
                        <a:defRPr b="1" sz="1866">
                          <a:latin typeface="Corbel"/>
                          <a:ea typeface="Corbel"/>
                          <a:cs typeface="Corbel"/>
                          <a:sym typeface="Corbel"/>
                        </a:defRPr>
                      </a:pPr>
                      <a:r>
                        <a:rPr b="0">
                          <a:latin typeface="Symbol"/>
                          <a:ea typeface="Symbol"/>
                          <a:cs typeface="Symbol"/>
                          <a:sym typeface="Symbol"/>
                        </a:rPr>
                        <a:t>dG</a:t>
                      </a:r>
                      <a:r>
                        <a:rPr baseline="-16714"/>
                        <a:t>H</a:t>
                      </a:r>
                      <a:r>
                        <a:t> / </a:t>
                      </a:r>
                      <a:r>
                        <a:rPr b="0">
                          <a:latin typeface="Symbol"/>
                          <a:ea typeface="Symbol"/>
                          <a:cs typeface="Symbol"/>
                          <a:sym typeface="Symbol"/>
                        </a:rPr>
                        <a:t>G</a:t>
                      </a:r>
                      <a:r>
                        <a:rPr baseline="-16714"/>
                        <a:t>H</a:t>
                      </a:r>
                      <a:r>
                        <a:rPr baseline="-5999"/>
                        <a:t> </a:t>
                      </a:r>
                      <a:r>
                        <a:t>(%)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6FB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solidFill>
                            <a:srgbClr val="FF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6.1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6FB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latin typeface="Corbel"/>
                          <a:ea typeface="Corbel"/>
                          <a:cs typeface="Corbel"/>
                          <a:sym typeface="Corbel"/>
                        </a:rPr>
                        <a:t>3.8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6FB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solidFill>
                            <a:srgbClr val="FF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6.3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6FB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latin typeface="Corbel"/>
                          <a:ea typeface="Corbel"/>
                          <a:cs typeface="Corbel"/>
                          <a:sym typeface="Corbel"/>
                        </a:rPr>
                        <a:t>3.7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6FB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latin typeface="Corbel"/>
                          <a:ea typeface="Corbel"/>
                          <a:cs typeface="Corbel"/>
                          <a:sym typeface="Corbel"/>
                        </a:rPr>
                        <a:t>2.6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6FB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latin typeface="Corbel"/>
                          <a:ea typeface="Corbel"/>
                          <a:cs typeface="Corbel"/>
                          <a:sym typeface="Corbel"/>
                        </a:rPr>
                        <a:t>2.8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6FB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solidFill>
                            <a:srgbClr val="0099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1.6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6FBFF"/>
                    </a:solidFill>
                  </a:tcPr>
                </a:tc>
              </a:tr>
              <a:tr h="823824">
                <a:tc>
                  <a:txBody>
                    <a:bodyPr/>
                    <a:lstStyle/>
                    <a:p>
                      <a:pPr algn="ctr" defTabSz="457200">
                        <a:lnSpc>
                          <a:spcPts val="4500"/>
                        </a:lnSpc>
                        <a:defRPr b="1" sz="1866">
                          <a:latin typeface="Corbel"/>
                          <a:ea typeface="Corbel"/>
                          <a:cs typeface="Corbel"/>
                          <a:sym typeface="Corbel"/>
                        </a:defRPr>
                      </a:pPr>
                      <a:r>
                        <a:rPr b="0">
                          <a:latin typeface="Symbol"/>
                          <a:ea typeface="Symbol"/>
                          <a:cs typeface="Symbol"/>
                          <a:sym typeface="Symbol"/>
                        </a:rPr>
                        <a:t>d</a:t>
                      </a:r>
                      <a:r>
                        <a:t>g</a:t>
                      </a:r>
                      <a:r>
                        <a:rPr baseline="-16714"/>
                        <a:t>Hb</a:t>
                      </a:r>
                      <a:r>
                        <a:t> / g</a:t>
                      </a:r>
                      <a:r>
                        <a:rPr baseline="-16714"/>
                        <a:t>Hb</a:t>
                      </a:r>
                      <a:r>
                        <a:rPr baseline="-5999"/>
                        <a:t> </a:t>
                      </a:r>
                      <a:r>
                        <a:t>(%)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CF8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solidFill>
                            <a:srgbClr val="FF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3.8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CF8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latin typeface="Corbel"/>
                          <a:ea typeface="Corbel"/>
                          <a:cs typeface="Corbel"/>
                          <a:sym typeface="Corbel"/>
                        </a:rPr>
                        <a:t>1.8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CF8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latin typeface="Corbel"/>
                          <a:ea typeface="Corbel"/>
                          <a:cs typeface="Corbel"/>
                          <a:sym typeface="Corbel"/>
                        </a:rPr>
                        <a:t>2.8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CF8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latin typeface="Corbel"/>
                          <a:ea typeface="Corbel"/>
                          <a:cs typeface="Corbel"/>
                          <a:sym typeface="Corbel"/>
                        </a:rPr>
                        <a:t>1.8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CF8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latin typeface="Corbel"/>
                          <a:ea typeface="Corbel"/>
                          <a:cs typeface="Corbel"/>
                          <a:sym typeface="Corbel"/>
                        </a:rPr>
                        <a:t>1.3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CF8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latin typeface="Corbel"/>
                          <a:ea typeface="Corbel"/>
                          <a:cs typeface="Corbel"/>
                          <a:sym typeface="Corbel"/>
                        </a:rPr>
                        <a:t>1.4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CF8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solidFill>
                            <a:srgbClr val="0099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0.68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CF8FF"/>
                    </a:solidFill>
                  </a:tcPr>
                </a:tc>
              </a:tr>
              <a:tr h="489501">
                <a:tc>
                  <a:txBody>
                    <a:bodyPr/>
                    <a:lstStyle/>
                    <a:p>
                      <a:pPr algn="ctr" defTabSz="457200">
                        <a:lnSpc>
                          <a:spcPts val="4500"/>
                        </a:lnSpc>
                        <a:defRPr b="1" baseline="-5999" sz="1866">
                          <a:latin typeface="Corbel"/>
                          <a:ea typeface="Corbel"/>
                          <a:cs typeface="Corbel"/>
                          <a:sym typeface="Corbel"/>
                        </a:defRPr>
                      </a:pPr>
                      <a:r>
                        <a:rPr b="0" baseline="0">
                          <a:latin typeface="Symbol"/>
                          <a:ea typeface="Symbol"/>
                          <a:cs typeface="Symbol"/>
                          <a:sym typeface="Symbol"/>
                        </a:rPr>
                        <a:t>d</a:t>
                      </a:r>
                      <a:r>
                        <a:rPr baseline="0"/>
                        <a:t>g</a:t>
                      </a:r>
                      <a:r>
                        <a:rPr baseline="-16714"/>
                        <a:t>HW</a:t>
                      </a:r>
                      <a:r>
                        <a:t> / </a:t>
                      </a:r>
                      <a:r>
                        <a:rPr baseline="0"/>
                        <a:t>g</a:t>
                      </a:r>
                      <a:r>
                        <a:rPr baseline="-16714"/>
                        <a:t>HW</a:t>
                      </a:r>
                      <a:r>
                        <a:t> </a:t>
                      </a:r>
                      <a:r>
                        <a:rPr baseline="0"/>
                        <a:t>(%)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6FB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solidFill>
                            <a:srgbClr val="FF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3.9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6FB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latin typeface="Corbel"/>
                          <a:ea typeface="Corbel"/>
                          <a:cs typeface="Corbel"/>
                          <a:sym typeface="Corbel"/>
                        </a:rPr>
                        <a:t>1.7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6FB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latin typeface="Corbel"/>
                          <a:ea typeface="Corbel"/>
                          <a:cs typeface="Corbel"/>
                          <a:sym typeface="Corbel"/>
                        </a:rPr>
                        <a:t>1.3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6FB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latin typeface="Corbel"/>
                          <a:ea typeface="Corbel"/>
                          <a:cs typeface="Corbel"/>
                          <a:sym typeface="Corbel"/>
                        </a:rPr>
                        <a:t>1.7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6FB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latin typeface="Corbel"/>
                          <a:ea typeface="Corbel"/>
                          <a:cs typeface="Corbel"/>
                          <a:sym typeface="Corbel"/>
                        </a:rPr>
                        <a:t>1.2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6FB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latin typeface="Corbel"/>
                          <a:ea typeface="Corbel"/>
                          <a:cs typeface="Corbel"/>
                          <a:sym typeface="Corbel"/>
                        </a:rPr>
                        <a:t>1.3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6FB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solidFill>
                            <a:srgbClr val="0099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0.47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6FBFF"/>
                    </a:solidFill>
                  </a:tcPr>
                </a:tc>
              </a:tr>
              <a:tr h="500554">
                <a:tc>
                  <a:txBody>
                    <a:bodyPr/>
                    <a:lstStyle/>
                    <a:p>
                      <a:pPr algn="ctr" defTabSz="457200">
                        <a:lnSpc>
                          <a:spcPts val="4500"/>
                        </a:lnSpc>
                        <a:defRPr b="1" baseline="-5999" sz="1866">
                          <a:latin typeface="Corbel"/>
                          <a:ea typeface="Corbel"/>
                          <a:cs typeface="Corbel"/>
                          <a:sym typeface="Corbel"/>
                        </a:defRPr>
                      </a:pPr>
                      <a:r>
                        <a:rPr b="0" baseline="0">
                          <a:latin typeface="Symbol"/>
                          <a:ea typeface="Symbol"/>
                          <a:cs typeface="Symbol"/>
                          <a:sym typeface="Symbol"/>
                        </a:rPr>
                        <a:t>d</a:t>
                      </a:r>
                      <a:r>
                        <a:rPr baseline="0"/>
                        <a:t>g</a:t>
                      </a:r>
                      <a:r>
                        <a:rPr baseline="-16714"/>
                        <a:t>H</a:t>
                      </a:r>
                      <a:r>
                        <a:rPr b="0" baseline="-16714">
                          <a:latin typeface="Symbol"/>
                          <a:ea typeface="Symbol"/>
                          <a:cs typeface="Symbol"/>
                          <a:sym typeface="Symbol"/>
                        </a:rPr>
                        <a:t>t</a:t>
                      </a:r>
                      <a:r>
                        <a:rPr b="0">
                          <a:latin typeface="Symbol"/>
                          <a:ea typeface="Symbol"/>
                          <a:cs typeface="Symbol"/>
                          <a:sym typeface="Symbol"/>
                        </a:rPr>
                        <a:t>  </a:t>
                      </a:r>
                      <a:r>
                        <a:t>/ </a:t>
                      </a:r>
                      <a:r>
                        <a:rPr baseline="0"/>
                        <a:t>g</a:t>
                      </a:r>
                      <a:r>
                        <a:rPr baseline="-16714"/>
                        <a:t>H</a:t>
                      </a:r>
                      <a:r>
                        <a:rPr b="0" baseline="-16714">
                          <a:latin typeface="Symbol"/>
                          <a:ea typeface="Symbol"/>
                          <a:cs typeface="Symbol"/>
                          <a:sym typeface="Symbol"/>
                        </a:rPr>
                        <a:t>t </a:t>
                      </a:r>
                      <a:r>
                        <a:rPr baseline="0"/>
                        <a:t>(%)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CF8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solidFill>
                            <a:srgbClr val="FF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6.2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CF8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latin typeface="Corbel"/>
                          <a:ea typeface="Corbel"/>
                          <a:cs typeface="Corbel"/>
                          <a:sym typeface="Corbel"/>
                        </a:rPr>
                        <a:t>1.9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CF8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latin typeface="Corbel"/>
                          <a:ea typeface="Corbel"/>
                          <a:cs typeface="Corbel"/>
                          <a:sym typeface="Corbel"/>
                        </a:rPr>
                        <a:t>4.2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CF8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latin typeface="Corbel"/>
                          <a:ea typeface="Corbel"/>
                          <a:cs typeface="Corbel"/>
                          <a:sym typeface="Corbel"/>
                        </a:rPr>
                        <a:t>1.9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CF8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latin typeface="Corbel"/>
                          <a:ea typeface="Corbel"/>
                          <a:cs typeface="Corbel"/>
                          <a:sym typeface="Corbel"/>
                        </a:rPr>
                        <a:t>1.4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CF8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latin typeface="Corbel"/>
                          <a:ea typeface="Corbel"/>
                          <a:cs typeface="Corbel"/>
                          <a:sym typeface="Corbel"/>
                        </a:rPr>
                        <a:t>1.4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CF8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solidFill>
                            <a:srgbClr val="0099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0.80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CF8FF"/>
                    </a:solidFill>
                  </a:tcPr>
                </a:tc>
              </a:tr>
              <a:tr h="500554">
                <a:tc>
                  <a:txBody>
                    <a:bodyPr/>
                    <a:lstStyle/>
                    <a:p>
                      <a:pPr algn="ctr" defTabSz="457200">
                        <a:lnSpc>
                          <a:spcPts val="4500"/>
                        </a:lnSpc>
                        <a:defRPr b="1" baseline="-5999" sz="1866">
                          <a:latin typeface="Corbel"/>
                          <a:ea typeface="Corbel"/>
                          <a:cs typeface="Corbel"/>
                          <a:sym typeface="Corbel"/>
                        </a:defRPr>
                      </a:pPr>
                      <a:r>
                        <a:rPr b="0" baseline="0">
                          <a:latin typeface="Symbol"/>
                          <a:ea typeface="Symbol"/>
                          <a:cs typeface="Symbol"/>
                          <a:sym typeface="Symbol"/>
                        </a:rPr>
                        <a:t>d</a:t>
                      </a:r>
                      <a:r>
                        <a:rPr baseline="0"/>
                        <a:t>g</a:t>
                      </a:r>
                      <a:r>
                        <a:rPr baseline="-16714"/>
                        <a:t>H</a:t>
                      </a:r>
                      <a:r>
                        <a:rPr b="0" baseline="-16714">
                          <a:latin typeface="Symbol"/>
                          <a:ea typeface="Symbol"/>
                          <a:cs typeface="Symbol"/>
                          <a:sym typeface="Symbol"/>
                        </a:rPr>
                        <a:t>g</a:t>
                      </a:r>
                      <a:r>
                        <a:rPr b="0">
                          <a:latin typeface="Symbol"/>
                          <a:ea typeface="Symbol"/>
                          <a:cs typeface="Symbol"/>
                          <a:sym typeface="Symbol"/>
                        </a:rPr>
                        <a:t>  </a:t>
                      </a:r>
                      <a:r>
                        <a:t>/ </a:t>
                      </a:r>
                      <a:r>
                        <a:rPr baseline="0"/>
                        <a:t>g</a:t>
                      </a:r>
                      <a:r>
                        <a:rPr baseline="-16714"/>
                        <a:t>H</a:t>
                      </a:r>
                      <a:r>
                        <a:rPr b="0" baseline="-16714">
                          <a:latin typeface="Symbol"/>
                          <a:ea typeface="Symbol"/>
                          <a:cs typeface="Symbol"/>
                          <a:sym typeface="Symbol"/>
                        </a:rPr>
                        <a:t>g</a:t>
                      </a:r>
                      <a:r>
                        <a:t> </a:t>
                      </a:r>
                      <a:r>
                        <a:rPr baseline="0"/>
                        <a:t>(%)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6FB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solidFill>
                            <a:srgbClr val="FF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n.a.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6FB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latin typeface="Corbel"/>
                          <a:ea typeface="Corbel"/>
                          <a:cs typeface="Corbel"/>
                          <a:sym typeface="Corbel"/>
                        </a:rPr>
                        <a:t>6.4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6FB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solidFill>
                            <a:srgbClr val="FF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n.a.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6FB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latin typeface="Corbel"/>
                          <a:ea typeface="Corbel"/>
                          <a:cs typeface="Corbel"/>
                          <a:sym typeface="Corbel"/>
                        </a:rPr>
                        <a:t>6.1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6FB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latin typeface="Corbel"/>
                          <a:ea typeface="Corbel"/>
                          <a:cs typeface="Corbel"/>
                          <a:sym typeface="Corbel"/>
                        </a:rPr>
                        <a:t>4.7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6FB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latin typeface="Corbel"/>
                          <a:ea typeface="Corbel"/>
                          <a:cs typeface="Corbel"/>
                          <a:sym typeface="Corbel"/>
                        </a:rPr>
                        <a:t>4.7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6FB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solidFill>
                            <a:srgbClr val="0099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3.8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6FBFF"/>
                    </a:solidFill>
                  </a:tcPr>
                </a:tc>
              </a:tr>
              <a:tr h="500554">
                <a:tc>
                  <a:txBody>
                    <a:bodyPr/>
                    <a:lstStyle/>
                    <a:p>
                      <a:pPr algn="ctr" defTabSz="457200">
                        <a:lnSpc>
                          <a:spcPts val="4500"/>
                        </a:lnSpc>
                        <a:defRPr b="1" baseline="-5999" sz="1866">
                          <a:latin typeface="Corbel"/>
                          <a:ea typeface="Corbel"/>
                          <a:cs typeface="Corbel"/>
                          <a:sym typeface="Corbel"/>
                        </a:defRPr>
                      </a:pPr>
                      <a:r>
                        <a:rPr b="0" baseline="0">
                          <a:latin typeface="Symbol"/>
                          <a:ea typeface="Symbol"/>
                          <a:cs typeface="Symbol"/>
                          <a:sym typeface="Symbol"/>
                        </a:rPr>
                        <a:t>d</a:t>
                      </a:r>
                      <a:r>
                        <a:rPr baseline="0"/>
                        <a:t>g</a:t>
                      </a:r>
                      <a:r>
                        <a:rPr baseline="-16714"/>
                        <a:t>H</a:t>
                      </a:r>
                      <a:r>
                        <a:rPr b="0" baseline="-16714">
                          <a:latin typeface="Symbol"/>
                          <a:ea typeface="Symbol"/>
                          <a:cs typeface="Symbol"/>
                          <a:sym typeface="Symbol"/>
                        </a:rPr>
                        <a:t>m</a:t>
                      </a:r>
                      <a:r>
                        <a:rPr b="0">
                          <a:latin typeface="Symbol"/>
                          <a:ea typeface="Symbol"/>
                          <a:cs typeface="Symbol"/>
                          <a:sym typeface="Symbol"/>
                        </a:rPr>
                        <a:t> </a:t>
                      </a:r>
                      <a:r>
                        <a:t>/ </a:t>
                      </a:r>
                      <a:r>
                        <a:rPr baseline="0"/>
                        <a:t>g</a:t>
                      </a:r>
                      <a:r>
                        <a:rPr baseline="-16714"/>
                        <a:t>H</a:t>
                      </a:r>
                      <a:r>
                        <a:rPr b="0" baseline="-16714">
                          <a:latin typeface="Symbol"/>
                          <a:ea typeface="Symbol"/>
                          <a:cs typeface="Symbol"/>
                          <a:sym typeface="Symbol"/>
                        </a:rPr>
                        <a:t>m</a:t>
                      </a:r>
                      <a:r>
                        <a:t> </a:t>
                      </a:r>
                      <a:r>
                        <a:rPr baseline="0"/>
                        <a:t>(%)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CF8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solidFill>
                            <a:srgbClr val="0099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3.6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CF8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solidFill>
                            <a:srgbClr val="FF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13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CF8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solidFill>
                            <a:srgbClr val="FF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n.a.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CF8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latin typeface="Corbel"/>
                          <a:ea typeface="Corbel"/>
                          <a:cs typeface="Corbel"/>
                          <a:sym typeface="Corbel"/>
                        </a:rPr>
                        <a:t>12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CF8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latin typeface="Corbel"/>
                          <a:ea typeface="Corbel"/>
                          <a:cs typeface="Corbel"/>
                          <a:sym typeface="Corbel"/>
                        </a:rPr>
                        <a:t>6.2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CF8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latin typeface="Corbel"/>
                          <a:ea typeface="Corbel"/>
                          <a:cs typeface="Corbel"/>
                          <a:sym typeface="Corbel"/>
                        </a:rPr>
                        <a:t>9.6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CF8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latin typeface="Corbel"/>
                          <a:ea typeface="Corbel"/>
                          <a:cs typeface="Corbel"/>
                          <a:sym typeface="Corbel"/>
                        </a:rPr>
                        <a:t>8.6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CF8FF"/>
                    </a:solidFill>
                  </a:tcPr>
                </a:tc>
              </a:tr>
              <a:tr h="489501">
                <a:tc>
                  <a:txBody>
                    <a:bodyPr/>
                    <a:lstStyle/>
                    <a:p>
                      <a:pPr algn="ctr" defTabSz="457200">
                        <a:lnSpc>
                          <a:spcPts val="4500"/>
                        </a:lnSpc>
                        <a:defRPr b="1" baseline="-5999" sz="1866">
                          <a:latin typeface="Corbel"/>
                          <a:ea typeface="Corbel"/>
                          <a:cs typeface="Corbel"/>
                          <a:sym typeface="Corbel"/>
                        </a:defRPr>
                      </a:pPr>
                      <a:r>
                        <a:rPr b="0" baseline="0">
                          <a:latin typeface="Symbol"/>
                          <a:ea typeface="Symbol"/>
                          <a:cs typeface="Symbol"/>
                          <a:sym typeface="Symbol"/>
                        </a:rPr>
                        <a:t>d</a:t>
                      </a:r>
                      <a:r>
                        <a:rPr baseline="0"/>
                        <a:t>g</a:t>
                      </a:r>
                      <a:r>
                        <a:rPr baseline="-16714"/>
                        <a:t>HZ</a:t>
                      </a:r>
                      <a:r>
                        <a:t> / </a:t>
                      </a:r>
                      <a:r>
                        <a:rPr baseline="0"/>
                        <a:t>g</a:t>
                      </a:r>
                      <a:r>
                        <a:rPr baseline="-16714"/>
                        <a:t>HZ</a:t>
                      </a:r>
                      <a:r>
                        <a:t> </a:t>
                      </a:r>
                      <a:r>
                        <a:rPr baseline="0"/>
                        <a:t>(%)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6FB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solidFill>
                            <a:srgbClr val="FF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n.a.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6FB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latin typeface="Corbel"/>
                          <a:ea typeface="Corbel"/>
                          <a:cs typeface="Corbel"/>
                          <a:sym typeface="Corbel"/>
                        </a:rPr>
                        <a:t>0.35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6FB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solidFill>
                            <a:srgbClr val="FF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0.80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6FB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latin typeface="Corbel"/>
                          <a:ea typeface="Corbel"/>
                          <a:cs typeface="Corbel"/>
                          <a:sym typeface="Corbel"/>
                        </a:rPr>
                        <a:t>0.32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6FB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latin typeface="Corbel"/>
                          <a:ea typeface="Corbel"/>
                          <a:cs typeface="Corbel"/>
                          <a:sym typeface="Corbel"/>
                        </a:rPr>
                        <a:t>0.25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6FB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latin typeface="Corbel"/>
                          <a:ea typeface="Corbel"/>
                          <a:cs typeface="Corbel"/>
                          <a:sym typeface="Corbel"/>
                        </a:rPr>
                        <a:t>0.25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6FB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solidFill>
                            <a:srgbClr val="0099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0.22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6FBFF"/>
                    </a:solidFill>
                  </a:tcPr>
                </a:tc>
              </a:tr>
              <a:tr h="489501">
                <a:tc>
                  <a:txBody>
                    <a:bodyPr/>
                    <a:lstStyle/>
                    <a:p>
                      <a:pPr algn="ctr" defTabSz="457200">
                        <a:lnSpc>
                          <a:spcPts val="4500"/>
                        </a:lnSpc>
                        <a:defRPr b="1" baseline="-5999" sz="1866">
                          <a:latin typeface="Corbel"/>
                          <a:ea typeface="Corbel"/>
                          <a:cs typeface="Corbel"/>
                          <a:sym typeface="Corbel"/>
                        </a:defRPr>
                      </a:pPr>
                      <a:r>
                        <a:rPr b="0" baseline="0">
                          <a:latin typeface="Symbol"/>
                          <a:ea typeface="Symbol"/>
                          <a:cs typeface="Symbol"/>
                          <a:sym typeface="Symbol"/>
                        </a:rPr>
                        <a:t>d</a:t>
                      </a:r>
                      <a:r>
                        <a:rPr baseline="0"/>
                        <a:t>g</a:t>
                      </a:r>
                      <a:r>
                        <a:rPr baseline="-16714"/>
                        <a:t>Hc</a:t>
                      </a:r>
                      <a:r>
                        <a:t> / </a:t>
                      </a:r>
                      <a:r>
                        <a:rPr baseline="0"/>
                        <a:t>g</a:t>
                      </a:r>
                      <a:r>
                        <a:rPr baseline="-16714"/>
                        <a:t>Hc</a:t>
                      </a:r>
                      <a:r>
                        <a:t> </a:t>
                      </a:r>
                      <a:r>
                        <a:rPr baseline="0"/>
                        <a:t>(%)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CF8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solidFill>
                            <a:srgbClr val="FF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n.a.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CF8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latin typeface="Corbel"/>
                          <a:ea typeface="Corbel"/>
                          <a:cs typeface="Corbel"/>
                          <a:sym typeface="Corbel"/>
                        </a:rPr>
                        <a:t>2.3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CF8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solidFill>
                            <a:srgbClr val="FF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6.8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CF8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latin typeface="Corbel"/>
                          <a:ea typeface="Corbel"/>
                          <a:cs typeface="Corbel"/>
                          <a:sym typeface="Corbel"/>
                        </a:rPr>
                        <a:t>2.3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CF8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latin typeface="Corbel"/>
                          <a:ea typeface="Corbel"/>
                          <a:cs typeface="Corbel"/>
                          <a:sym typeface="Corbel"/>
                        </a:rPr>
                        <a:t>1.8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CF8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latin typeface="Corbel"/>
                          <a:ea typeface="Corbel"/>
                          <a:cs typeface="Corbel"/>
                          <a:sym typeface="Corbel"/>
                        </a:rPr>
                        <a:t>1.8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CF8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solidFill>
                            <a:srgbClr val="0099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1.2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CF8FF"/>
                    </a:solidFill>
                  </a:tcPr>
                </a:tc>
              </a:tr>
              <a:tr h="489501">
                <a:tc>
                  <a:txBody>
                    <a:bodyPr/>
                    <a:lstStyle/>
                    <a:p>
                      <a:pPr algn="ctr" defTabSz="457200">
                        <a:lnSpc>
                          <a:spcPts val="4500"/>
                        </a:lnSpc>
                        <a:defRPr b="1" baseline="-5999" sz="1866">
                          <a:latin typeface="Corbel"/>
                          <a:ea typeface="Corbel"/>
                          <a:cs typeface="Corbel"/>
                          <a:sym typeface="Corbel"/>
                        </a:defRPr>
                      </a:pPr>
                      <a:r>
                        <a:rPr b="0" baseline="0">
                          <a:latin typeface="Symbol"/>
                          <a:ea typeface="Symbol"/>
                          <a:cs typeface="Symbol"/>
                          <a:sym typeface="Symbol"/>
                        </a:rPr>
                        <a:t>d</a:t>
                      </a:r>
                      <a:r>
                        <a:rPr baseline="0"/>
                        <a:t>g</a:t>
                      </a:r>
                      <a:r>
                        <a:rPr baseline="-16714"/>
                        <a:t>Hg</a:t>
                      </a:r>
                      <a:r>
                        <a:t> / </a:t>
                      </a:r>
                      <a:r>
                        <a:rPr baseline="0"/>
                        <a:t>g</a:t>
                      </a:r>
                      <a:r>
                        <a:rPr baseline="-16714"/>
                        <a:t>Hg</a:t>
                      </a:r>
                      <a:r>
                        <a:t> </a:t>
                      </a:r>
                      <a:r>
                        <a:rPr baseline="0"/>
                        <a:t>(%)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6FB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solidFill>
                            <a:srgbClr val="FF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n.a.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6FB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latin typeface="Corbel"/>
                          <a:ea typeface="Corbel"/>
                          <a:cs typeface="Corbel"/>
                          <a:sym typeface="Corbel"/>
                        </a:rPr>
                        <a:t>2.2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6FB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solidFill>
                            <a:srgbClr val="FF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3.8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6FB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latin typeface="Corbel"/>
                          <a:ea typeface="Corbel"/>
                          <a:cs typeface="Corbel"/>
                          <a:sym typeface="Corbel"/>
                        </a:rPr>
                        <a:t>2.1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6FB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latin typeface="Corbel"/>
                          <a:ea typeface="Corbel"/>
                          <a:cs typeface="Corbel"/>
                          <a:sym typeface="Corbel"/>
                        </a:rPr>
                        <a:t>1.4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6FB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latin typeface="Corbel"/>
                          <a:ea typeface="Corbel"/>
                          <a:cs typeface="Corbel"/>
                          <a:sym typeface="Corbel"/>
                        </a:rPr>
                        <a:t>1.7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6FB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solidFill>
                            <a:srgbClr val="0099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1.0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6FBFF"/>
                    </a:solidFill>
                  </a:tcPr>
                </a:tc>
              </a:tr>
              <a:tr h="488403">
                <a:tc>
                  <a:txBody>
                    <a:bodyPr/>
                    <a:lstStyle/>
                    <a:p>
                      <a:pPr algn="ctr" defTabSz="457200">
                        <a:lnSpc>
                          <a:spcPts val="4500"/>
                        </a:lnSpc>
                        <a:defRPr b="1" baseline="-5999" sz="1866">
                          <a:latin typeface="Corbel"/>
                          <a:ea typeface="Corbel"/>
                          <a:cs typeface="Corbel"/>
                          <a:sym typeface="Corbel"/>
                        </a:defRPr>
                      </a:pPr>
                      <a:r>
                        <a:rPr baseline="0"/>
                        <a:t>BR</a:t>
                      </a:r>
                      <a:r>
                        <a:rPr baseline="-16714"/>
                        <a:t>invis</a:t>
                      </a:r>
                      <a:r>
                        <a:t> </a:t>
                      </a:r>
                      <a:r>
                        <a:rPr baseline="0"/>
                        <a:t>(%)</a:t>
                      </a:r>
                      <a:r>
                        <a:rPr baseline="-16714"/>
                        <a:t>95%CL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CF8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solidFill>
                            <a:srgbClr val="FF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SM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CF8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latin typeface="Corbel"/>
                          <a:ea typeface="Corbel"/>
                          <a:cs typeface="Corbel"/>
                          <a:sym typeface="Corbel"/>
                        </a:rPr>
                        <a:t>&lt; 0.3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CF8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solidFill>
                            <a:srgbClr val="FF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&lt; 0.6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CF8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latin typeface="Corbel"/>
                          <a:ea typeface="Corbel"/>
                          <a:cs typeface="Corbel"/>
                          <a:sym typeface="Corbel"/>
                        </a:rPr>
                        <a:t>&lt; 0.5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CF8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solidFill>
                            <a:srgbClr val="0099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&lt; 0.15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CF8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latin typeface="Corbel"/>
                          <a:ea typeface="Corbel"/>
                          <a:cs typeface="Corbel"/>
                          <a:sym typeface="Corbel"/>
                        </a:rPr>
                        <a:t>&lt; 0.3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CF8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solidFill>
                            <a:srgbClr val="008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&lt; 0.25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CF8FF"/>
                    </a:solidFill>
                  </a:tcPr>
                </a:tc>
              </a:tr>
              <a:tr h="488403">
                <a:tc>
                  <a:txBody>
                    <a:bodyPr/>
                    <a:lstStyle/>
                    <a:p>
                      <a:pPr algn="ctr" defTabSz="457200">
                        <a:lnSpc>
                          <a:spcPts val="4500"/>
                        </a:lnSpc>
                        <a:defRPr b="1" baseline="-5999" sz="1866">
                          <a:latin typeface="Corbel"/>
                          <a:ea typeface="Corbel"/>
                          <a:cs typeface="Corbel"/>
                          <a:sym typeface="Corbel"/>
                        </a:defRPr>
                      </a:pPr>
                      <a:r>
                        <a:rPr baseline="0"/>
                        <a:t>BR</a:t>
                      </a:r>
                      <a:r>
                        <a:rPr baseline="-16714"/>
                        <a:t>EXO</a:t>
                      </a:r>
                      <a:r>
                        <a:t> </a:t>
                      </a:r>
                      <a:r>
                        <a:rPr baseline="0"/>
                        <a:t>(%)</a:t>
                      </a:r>
                      <a:r>
                        <a:rPr baseline="-16714"/>
                        <a:t>95%CL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6FB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solidFill>
                            <a:srgbClr val="FF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SM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6FB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latin typeface="Corbel"/>
                          <a:ea typeface="Corbel"/>
                          <a:cs typeface="Corbel"/>
                          <a:sym typeface="Corbel"/>
                        </a:rPr>
                        <a:t>&lt; 1.8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6FB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solidFill>
                            <a:srgbClr val="FF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&lt; 3.0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6FB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latin typeface="Corbel"/>
                          <a:ea typeface="Corbel"/>
                          <a:cs typeface="Corbel"/>
                          <a:sym typeface="Corbel"/>
                        </a:rPr>
                        <a:t>&lt; 1.6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6FB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latin typeface="Corbel"/>
                          <a:ea typeface="Corbel"/>
                          <a:cs typeface="Corbel"/>
                          <a:sym typeface="Corbel"/>
                        </a:rPr>
                        <a:t>&lt; 1.2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6FB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latin typeface="Corbel"/>
                          <a:ea typeface="Corbel"/>
                          <a:cs typeface="Corbel"/>
                          <a:sym typeface="Corbel"/>
                        </a:rPr>
                        <a:t>&lt; 1.2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6FB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ts val="4500"/>
                        </a:lnSpc>
                        <a:defRPr sz="1800"/>
                      </a:pPr>
                      <a:r>
                        <a:rPr b="1" sz="1866">
                          <a:solidFill>
                            <a:srgbClr val="0099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&lt; 1.1</a:t>
                      </a:r>
                    </a:p>
                  </a:txBody>
                  <a:tcPr marL="121920" marR="121920" marT="60960" marB="6096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6FBFF"/>
                    </a:solidFill>
                  </a:tcPr>
                </a:tc>
              </a:tr>
            </a:tbl>
          </a:graphicData>
        </a:graphic>
      </p:graphicFrame>
      <p:pic>
        <p:nvPicPr>
          <p:cNvPr id="63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40026" y="8971552"/>
            <a:ext cx="1670323" cy="742366"/>
          </a:xfrm>
          <a:prstGeom prst="rect">
            <a:avLst/>
          </a:prstGeom>
          <a:ln w="12700">
            <a:miter lim="400000"/>
          </a:ln>
        </p:spPr>
      </p:pic>
      <p:sp>
        <p:nvSpPr>
          <p:cNvPr id="637" name="FCC-ee and CepC have a clear edge over linear colliders"/>
          <p:cNvSpPr txBox="1"/>
          <p:nvPr/>
        </p:nvSpPr>
        <p:spPr>
          <a:xfrm rot="19920000">
            <a:off x="-119721" y="4847496"/>
            <a:ext cx="13244242" cy="698461"/>
          </a:xfrm>
          <a:prstGeom prst="rect">
            <a:avLst/>
          </a:prstGeom>
          <a:solidFill>
            <a:srgbClr val="FFFFFF"/>
          </a:solidFill>
          <a:ln w="38100">
            <a:solidFill>
              <a:srgbClr val="FFFB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>
              <a:defRPr b="1" sz="380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FCC-ee and CepC have a clear edge over linear colliders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u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37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Higgs self-coupl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Higgs self-coupling</a:t>
            </a:r>
          </a:p>
        </p:txBody>
      </p:sp>
      <p:sp>
        <p:nvSpPr>
          <p:cNvPr id="640" name="√s dependence of  the “effective” gHZ and gHW to the Higgs self-coupling…"/>
          <p:cNvSpPr txBox="1"/>
          <p:nvPr>
            <p:ph type="body" sz="half" idx="1"/>
          </p:nvPr>
        </p:nvSpPr>
        <p:spPr>
          <a:xfrm>
            <a:off x="332812" y="1593850"/>
            <a:ext cx="12339176" cy="3156078"/>
          </a:xfrm>
          <a:prstGeom prst="rect">
            <a:avLst/>
          </a:prstGeom>
        </p:spPr>
        <p:txBody>
          <a:bodyPr lIns="46037" tIns="46037" rIns="46037" bIns="46037"/>
          <a:lstStyle/>
          <a:p>
            <a:pPr marL="342899" indent="-342899" algn="l" defTabSz="914400">
              <a:spcBef>
                <a:spcPts val="400"/>
              </a:spcBef>
              <a:buClr>
                <a:srgbClr val="FF0000"/>
              </a:buClr>
              <a:buSzPct val="50000"/>
              <a:buFontTx/>
              <a:buChar char="❑"/>
              <a:defRPr b="1" sz="1900">
                <a:solidFill>
                  <a:srgbClr val="FF0000"/>
                </a:solidFill>
                <a:latin typeface="Corbel"/>
                <a:ea typeface="Corbel"/>
                <a:cs typeface="Corbel"/>
                <a:sym typeface="Corbel"/>
              </a:defRPr>
            </a:pPr>
            <a:r>
              <a:t>√s dependence of  the “effective” g</a:t>
            </a:r>
            <a:r>
              <a:rPr baseline="-25000"/>
              <a:t>HZ</a:t>
            </a:r>
            <a:r>
              <a:t> and g</a:t>
            </a:r>
            <a:r>
              <a:rPr baseline="-25000"/>
              <a:t>HW</a:t>
            </a:r>
            <a:r>
              <a:t> to the Higgs self-coupling</a:t>
            </a:r>
          </a:p>
          <a:p>
            <a:pPr lvl="1" marL="778668" indent="-321468" algn="l" defTabSz="914400">
              <a:spcBef>
                <a:spcPts val="300"/>
              </a:spcBef>
              <a:buClr>
                <a:srgbClr val="0000CC"/>
              </a:buClr>
              <a:buSzPct val="60000"/>
              <a:buFont typeface="Zapf Dingbats"/>
              <a:buChar char="◆"/>
              <a:defRPr b="1" sz="1800">
                <a:solidFill>
                  <a:srgbClr val="0000CC"/>
                </a:solidFill>
                <a:latin typeface="Corbel"/>
                <a:ea typeface="Corbel"/>
                <a:cs typeface="Corbel"/>
                <a:sym typeface="Corbel"/>
              </a:defRPr>
            </a:pPr>
            <a:r>
              <a:t>Accessible from the high-precision runs at 240, (350), and 365 GeV</a:t>
            </a:r>
            <a:endParaRPr sz="1600"/>
          </a:p>
          <a:p>
            <a:pPr lvl="2" marL="1171575" indent="-257175" algn="l" defTabSz="914400">
              <a:spcBef>
                <a:spcPts val="300"/>
              </a:spcBef>
              <a:buClr>
                <a:srgbClr val="009900"/>
              </a:buClr>
              <a:buFont typeface="Zapf Dingbats"/>
              <a:buChar char="●"/>
              <a:defRPr b="1" sz="1800">
                <a:solidFill>
                  <a:srgbClr val="009900"/>
                </a:solidFill>
                <a:latin typeface="Corbel"/>
                <a:ea typeface="Corbel"/>
                <a:cs typeface="Corbel"/>
                <a:sym typeface="Corbel"/>
              </a:defRPr>
            </a:pPr>
            <a:r>
              <a:t>Arising from Higgs-triangle and -loop diagrams</a:t>
            </a:r>
            <a:endParaRPr sz="2000"/>
          </a:p>
        </p:txBody>
      </p:sp>
      <p:sp>
        <p:nvSpPr>
          <p:cNvPr id="6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42" name="Screen Shot 2014-07-22 at 11.34.13 PM.png" descr="Screen Shot 2014-07-22 at 11.34.1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4361" y="1033901"/>
            <a:ext cx="10913548" cy="2139680"/>
          </a:xfrm>
          <a:prstGeom prst="rect">
            <a:avLst/>
          </a:prstGeom>
          <a:ln w="12700">
            <a:miter lim="400000"/>
          </a:ln>
        </p:spPr>
      </p:pic>
      <p:sp>
        <p:nvSpPr>
          <p:cNvPr id="643" name="Shape 408"/>
          <p:cNvSpPr txBox="1"/>
          <p:nvPr/>
        </p:nvSpPr>
        <p:spPr>
          <a:xfrm>
            <a:off x="238272" y="3315812"/>
            <a:ext cx="11506844" cy="1295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96004" indent="-496004" defTabSz="584200">
              <a:spcBef>
                <a:spcPts val="2400"/>
              </a:spcBef>
              <a:buSzPct val="100000"/>
              <a:buFont typeface="Zapf Dingbats"/>
              <a:buChar char="➡"/>
              <a:defRPr sz="2800">
                <a:latin typeface="+mj-lt"/>
                <a:ea typeface="+mj-ea"/>
                <a:cs typeface="+mj-cs"/>
                <a:sym typeface="Helvetica"/>
              </a:defRPr>
            </a:pPr>
            <a:r>
              <a:t>Very large HZ datasets allow g</a:t>
            </a:r>
            <a:r>
              <a:rPr baseline="-13141"/>
              <a:t>ZH</a:t>
            </a:r>
            <a:r>
              <a:t> measurements of extreme precision</a:t>
            </a:r>
          </a:p>
          <a:p>
            <a:pPr marL="496004" indent="-496004" defTabSz="584200">
              <a:spcBef>
                <a:spcPts val="2400"/>
              </a:spcBef>
              <a:buSzPct val="100000"/>
              <a:buFont typeface="Zapf Dingbats"/>
              <a:buChar char="➡"/>
              <a:defRPr sz="2800">
                <a:latin typeface="+mj-lt"/>
                <a:ea typeface="+mj-ea"/>
                <a:cs typeface="+mj-cs"/>
                <a:sym typeface="Helvetica"/>
              </a:defRPr>
            </a:pPr>
            <a:r>
              <a:t>Indirect and model-dependent probe of Higgs self-coupling</a:t>
            </a:r>
          </a:p>
        </p:txBody>
      </p:sp>
      <p:pic>
        <p:nvPicPr>
          <p:cNvPr id="644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170433" y="4635627"/>
            <a:ext cx="6961237" cy="4810712"/>
          </a:xfrm>
          <a:prstGeom prst="rect">
            <a:avLst/>
          </a:prstGeom>
          <a:ln w="12700">
            <a:miter lim="400000"/>
          </a:ln>
        </p:spPr>
      </p:pic>
      <p:sp>
        <p:nvSpPr>
          <p:cNvPr id="645" name="A precision on δκλ of  ±40% can be achieved, and of ±35% in combination with HL-LHC.…"/>
          <p:cNvSpPr txBox="1"/>
          <p:nvPr/>
        </p:nvSpPr>
        <p:spPr>
          <a:xfrm>
            <a:off x="7590656" y="5132480"/>
            <a:ext cx="5074196" cy="3299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 defTabSz="584200">
              <a:lnSpc>
                <a:spcPct val="130000"/>
              </a:lnSpc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A precision on </a:t>
            </a:r>
            <a:r>
              <a:rPr>
                <a:solidFill>
                  <a:srgbClr val="FF2600"/>
                </a:solidFill>
                <a:latin typeface="Symbol"/>
                <a:ea typeface="Symbol"/>
                <a:cs typeface="Symbol"/>
                <a:sym typeface="Symbol"/>
              </a:rPr>
              <a:t>dk</a:t>
            </a:r>
            <a:r>
              <a:rPr baseline="-13142">
                <a:solidFill>
                  <a:srgbClr val="FF2600"/>
                </a:solid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t> of  </a:t>
            </a:r>
            <a:r>
              <a:rPr>
                <a:solidFill>
                  <a:srgbClr val="FF2600"/>
                </a:solidFill>
              </a:rPr>
              <a:t>±40%</a:t>
            </a:r>
            <a:r>
              <a:t> can be achieved, and of </a:t>
            </a:r>
            <a:r>
              <a:rPr>
                <a:solidFill>
                  <a:srgbClr val="005493"/>
                </a:solidFill>
              </a:rPr>
              <a:t>±35%</a:t>
            </a:r>
            <a:r>
              <a:t> in combination with HL-LHC.</a:t>
            </a:r>
          </a:p>
          <a:p>
            <a:pPr algn="just" defTabSz="584200">
              <a:lnSpc>
                <a:spcPct val="130000"/>
              </a:lnSpc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If </a:t>
            </a:r>
            <a:r>
              <a:rPr i="1"/>
              <a:t>c</a:t>
            </a:r>
            <a:r>
              <a:rPr baseline="-13142"/>
              <a:t>Z</a:t>
            </a:r>
            <a:r>
              <a:t> if fixed to its SM value, then the precision on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dk</a:t>
            </a:r>
            <a:r>
              <a:rPr baseline="-13142"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baseline="-5999">
                <a:latin typeface="Symbol"/>
                <a:ea typeface="Symbol"/>
                <a:cs typeface="Symbol"/>
                <a:sym typeface="Symbol"/>
              </a:rPr>
              <a:t> </a:t>
            </a:r>
            <a:r>
              <a:t>improves to </a:t>
            </a:r>
            <a:r>
              <a:rPr>
                <a:solidFill>
                  <a:srgbClr val="009051"/>
                </a:solidFill>
              </a:rPr>
              <a:t>±20%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electron Yukawa coupl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electron Yukawa coupling</a:t>
            </a:r>
          </a:p>
        </p:txBody>
      </p:sp>
      <p:sp>
        <p:nvSpPr>
          <p:cNvPr id="648" name="s-channel Higgs production…"/>
          <p:cNvSpPr txBox="1"/>
          <p:nvPr>
            <p:ph type="body" sz="half" idx="1"/>
          </p:nvPr>
        </p:nvSpPr>
        <p:spPr>
          <a:xfrm>
            <a:off x="104212" y="908620"/>
            <a:ext cx="6436512" cy="6116650"/>
          </a:xfrm>
          <a:prstGeom prst="rect">
            <a:avLst/>
          </a:prstGeom>
        </p:spPr>
        <p:txBody>
          <a:bodyPr lIns="53577" tIns="53577" rIns="53577" bIns="53577"/>
          <a:lstStyle/>
          <a:p>
            <a:pPr marL="334704" indent="-334704" algn="l" defTabSz="484125">
              <a:spcBef>
                <a:spcPts val="700"/>
              </a:spcBef>
              <a:buSzPct val="100000"/>
              <a:buFont typeface="Helvetica"/>
              <a:buChar char="➡"/>
              <a:defRPr b="1" sz="2988">
                <a:latin typeface="Arial"/>
                <a:ea typeface="Arial"/>
                <a:cs typeface="Arial"/>
                <a:sym typeface="Arial"/>
              </a:defRPr>
            </a:pPr>
            <a:r>
              <a:t>s-channel Higgs production</a:t>
            </a:r>
            <a:r>
              <a:rPr b="0"/>
              <a:t> </a:t>
            </a:r>
          </a:p>
          <a:p>
            <a:pPr lvl="1" marL="516508" indent="-284606" algn="l" defTabSz="484125">
              <a:spcBef>
                <a:spcPts val="700"/>
              </a:spcBef>
              <a:buClr>
                <a:srgbClr val="0365C0"/>
              </a:buClr>
              <a:buSzPct val="85000"/>
              <a:buFont typeface="Helvetica Light"/>
              <a:buBlip>
                <a:blip r:embed="rId2"/>
              </a:buBlip>
              <a:defRPr sz="2656">
                <a:solidFill>
                  <a:srgbClr val="02519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unique opportunity for measurement close to SM sensitivity</a:t>
            </a:r>
          </a:p>
          <a:p>
            <a:pPr lvl="1" marL="516508" indent="-284606" algn="l" defTabSz="484125">
              <a:spcBef>
                <a:spcPts val="700"/>
              </a:spcBef>
              <a:buClr>
                <a:srgbClr val="0365C0"/>
              </a:buClr>
              <a:buSzPct val="85000"/>
              <a:buFont typeface="Helvetica Light"/>
              <a:buBlip>
                <a:blip r:embed="rId2"/>
              </a:buBlip>
              <a:defRPr sz="2656">
                <a:solidFill>
                  <a:srgbClr val="02519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highly challenging;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s</a:t>
            </a:r>
            <a:r>
              <a:t>(ee→H) = 1.6 fb;       </a:t>
            </a:r>
          </a:p>
          <a:p>
            <a:pPr lvl="1" marL="516508" indent="-284606" algn="l" defTabSz="484125">
              <a:spcBef>
                <a:spcPts val="700"/>
              </a:spcBef>
              <a:buClr>
                <a:srgbClr val="0365C0"/>
              </a:buClr>
              <a:buSzPct val="85000"/>
              <a:buFont typeface="Helvetica Light"/>
              <a:buBlip>
                <a:blip r:embed="rId2"/>
              </a:buBlip>
              <a:defRPr sz="2656">
                <a:solidFill>
                  <a:srgbClr val="02519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various Higgs decay channels studied</a:t>
            </a:r>
          </a:p>
          <a:p>
            <a:pPr lvl="1" marL="516508" indent="-284606" algn="l" defTabSz="484125">
              <a:spcBef>
                <a:spcPts val="700"/>
              </a:spcBef>
              <a:buClr>
                <a:srgbClr val="0365C0"/>
              </a:buClr>
              <a:buSzPct val="85000"/>
              <a:buFont typeface="Helvetica Light"/>
              <a:buBlip>
                <a:blip r:embed="rId2"/>
              </a:buBlip>
              <a:defRPr sz="2656">
                <a:solidFill>
                  <a:srgbClr val="02519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studied monochromatization scenarios</a:t>
            </a:r>
          </a:p>
          <a:p>
            <a:pPr lvl="2" marL="1073156" indent="-335286" algn="l" defTabSz="484125">
              <a:spcBef>
                <a:spcPts val="700"/>
              </a:spcBef>
              <a:buClr>
                <a:srgbClr val="00882B"/>
              </a:buClr>
              <a:buSzPct val="100000"/>
              <a:buFont typeface="Helvetica Light"/>
              <a:buChar char="‣"/>
              <a:defRPr sz="2656">
                <a:solidFill>
                  <a:srgbClr val="006D2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baseline: 6 MeV energy spread, L = 2 ab</a:t>
            </a:r>
            <a:r>
              <a:rPr baseline="31998"/>
              <a:t>-1</a:t>
            </a:r>
            <a:endParaRPr baseline="31998"/>
          </a:p>
          <a:p>
            <a:pPr lvl="2" marL="1073156" indent="-335286" algn="l" defTabSz="484125">
              <a:spcBef>
                <a:spcPts val="700"/>
              </a:spcBef>
              <a:buClr>
                <a:srgbClr val="00882B"/>
              </a:buClr>
              <a:buSzPct val="100000"/>
              <a:buFont typeface="Helvetica Light"/>
              <a:buChar char="‣"/>
              <a:defRPr sz="2656">
                <a:solidFill>
                  <a:srgbClr val="006D2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optimized: 10 MeV energy spread, L = 7 ab</a:t>
            </a:r>
            <a:r>
              <a:rPr baseline="31998"/>
              <a:t>-1</a:t>
            </a:r>
            <a:endParaRPr baseline="31998"/>
          </a:p>
          <a:p>
            <a:pPr lvl="2" marL="1073156" indent="-335286" algn="l" defTabSz="484125">
              <a:spcBef>
                <a:spcPts val="700"/>
              </a:spcBef>
              <a:buClr>
                <a:srgbClr val="00882B"/>
              </a:buClr>
              <a:buSzPct val="100000"/>
              <a:buFont typeface="Helvetica Light"/>
              <a:buChar char="‣"/>
              <a:defRPr sz="2656">
                <a:solidFill>
                  <a:srgbClr val="006D2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limit ~3.5 times SM in both cases</a:t>
            </a:r>
          </a:p>
        </p:txBody>
      </p:sp>
      <p:sp>
        <p:nvSpPr>
          <p:cNvPr id="6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5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60888" y="1026959"/>
            <a:ext cx="6436512" cy="5436853"/>
          </a:xfrm>
          <a:prstGeom prst="rect">
            <a:avLst/>
          </a:prstGeom>
          <a:ln w="12700">
            <a:miter lim="400000"/>
          </a:ln>
        </p:spPr>
      </p:pic>
      <p:pic>
        <p:nvPicPr>
          <p:cNvPr id="65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0420" y="6948670"/>
            <a:ext cx="4878252" cy="2497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652" name="image22.png" descr="image2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76602" y="6260934"/>
            <a:ext cx="4003388" cy="32426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Higgs invisible decay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Higgs invisible decays</a:t>
            </a:r>
          </a:p>
        </p:txBody>
      </p:sp>
      <p:sp>
        <p:nvSpPr>
          <p:cNvPr id="655" name="Higgs boson to invisible decays are predicted for instance in the Higgs-portal model of Dark Matter."/>
          <p:cNvSpPr txBox="1"/>
          <p:nvPr>
            <p:ph type="body" idx="1"/>
          </p:nvPr>
        </p:nvSpPr>
        <p:spPr>
          <a:xfrm>
            <a:off x="332812" y="1311211"/>
            <a:ext cx="12339176" cy="7359778"/>
          </a:xfrm>
          <a:prstGeom prst="rect">
            <a:avLst/>
          </a:prstGeom>
        </p:spPr>
        <p:txBody>
          <a:bodyPr lIns="53577" tIns="53577" rIns="53577" bIns="53577"/>
          <a:lstStyle/>
          <a:p>
            <a:pPr marL="0" indent="0" defTabSz="583284">
              <a:spcBef>
                <a:spcPts val="900"/>
              </a:spcBef>
              <a:buSzTx/>
              <a:buFontTx/>
              <a:buNone/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Higgs boson to invisible decays are predicted for instance in the </a:t>
            </a:r>
            <a:r>
              <a:rPr>
                <a:solidFill>
                  <a:srgbClr val="0433FF"/>
                </a:solidFill>
              </a:rPr>
              <a:t>Higgs-portal model of Dark Matter</a:t>
            </a:r>
            <a:r>
              <a:t>.</a:t>
            </a:r>
          </a:p>
        </p:txBody>
      </p:sp>
      <p:sp>
        <p:nvSpPr>
          <p:cNvPr id="65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57" name="HinvLep.pdf" descr="HinvLep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71" y="3114566"/>
            <a:ext cx="6524523" cy="4683388"/>
          </a:xfrm>
          <a:prstGeom prst="rect">
            <a:avLst/>
          </a:prstGeom>
          <a:ln w="12700">
            <a:miter lim="400000"/>
          </a:ln>
        </p:spPr>
      </p:pic>
      <p:sp>
        <p:nvSpPr>
          <p:cNvPr id="658" name="follows FCC-ee ZH cross section measurement…"/>
          <p:cNvSpPr txBox="1"/>
          <p:nvPr/>
        </p:nvSpPr>
        <p:spPr>
          <a:xfrm>
            <a:off x="6365575" y="2948587"/>
            <a:ext cx="6620054" cy="5126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7" tIns="53577" rIns="53577" bIns="53577" anchor="ctr">
            <a:spAutoFit/>
          </a:bodyPr>
          <a:lstStyle/>
          <a:p>
            <a:pPr lvl="1" marL="635000" indent="-317500" defTabSz="821530">
              <a:lnSpc>
                <a:spcPct val="120000"/>
              </a:lnSpc>
              <a:spcBef>
                <a:spcPts val="1400"/>
              </a:spcBef>
              <a:buSzPct val="85000"/>
              <a:buFont typeface="Helvetica"/>
              <a:buBlip>
                <a:blip r:embed="rId3"/>
              </a:buBlip>
              <a:defRPr sz="2800">
                <a:solidFill>
                  <a:srgbClr val="0365C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Follows FCC-ee ZH cross section measurement</a:t>
            </a:r>
          </a:p>
          <a:p>
            <a:pPr lvl="1" marL="635000" indent="-317500" defTabSz="821530">
              <a:lnSpc>
                <a:spcPct val="120000"/>
              </a:lnSpc>
              <a:spcBef>
                <a:spcPts val="1400"/>
              </a:spcBef>
              <a:buSzPct val="85000"/>
              <a:buFont typeface="Helvetica"/>
              <a:buBlip>
                <a:blip r:embed="rId3"/>
              </a:buBlip>
              <a:defRPr sz="2800">
                <a:solidFill>
                  <a:srgbClr val="0365C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for visualization BR(H-&gt;inv) = 100%</a:t>
            </a:r>
          </a:p>
          <a:p>
            <a:pPr lvl="1" marL="635000" indent="-317500" defTabSz="821530">
              <a:lnSpc>
                <a:spcPct val="120000"/>
              </a:lnSpc>
              <a:spcBef>
                <a:spcPts val="1400"/>
              </a:spcBef>
              <a:buSzPct val="85000"/>
              <a:buFont typeface="Helvetica"/>
              <a:buBlip>
                <a:blip r:embed="rId3"/>
              </a:buBlip>
              <a:defRPr sz="2800">
                <a:solidFill>
                  <a:srgbClr val="0365C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95%CL upper limit using 5ab</a:t>
            </a:r>
            <a:r>
              <a:rPr baseline="39141"/>
              <a:t>-1</a:t>
            </a:r>
            <a:r>
              <a:t> is 0.47%</a:t>
            </a:r>
          </a:p>
          <a:p>
            <a:pPr lvl="1" marL="635000" indent="-317500" defTabSz="821530">
              <a:lnSpc>
                <a:spcPct val="120000"/>
              </a:lnSpc>
              <a:spcBef>
                <a:spcPts val="1400"/>
              </a:spcBef>
              <a:buSzPct val="85000"/>
              <a:buFont typeface="Helvetica"/>
              <a:buBlip>
                <a:blip r:embed="rId3"/>
              </a:buBlip>
              <a:defRPr sz="2800">
                <a:solidFill>
                  <a:srgbClr val="0365C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Study using leptonic Z decays in Eur. Phys. J. C (2017) 77: 116</a:t>
            </a:r>
          </a:p>
          <a:p>
            <a:pPr lvl="1" marL="635000" indent="-317500" defTabSz="821530">
              <a:lnSpc>
                <a:spcPct val="120000"/>
              </a:lnSpc>
              <a:spcBef>
                <a:spcPts val="1400"/>
              </a:spcBef>
              <a:buSzPct val="85000"/>
              <a:buFont typeface="Helvetica"/>
              <a:buBlip>
                <a:blip r:embed="rId3"/>
              </a:buBlip>
              <a:defRPr sz="2800">
                <a:solidFill>
                  <a:srgbClr val="0365C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Hadronic Z decays under study. Show similar performance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r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BSM Higg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BSM Higgs</a:t>
            </a:r>
          </a:p>
        </p:txBody>
      </p:sp>
      <p:sp>
        <p:nvSpPr>
          <p:cNvPr id="661" name="Excellent opportunities for BSM Higgs searches"/>
          <p:cNvSpPr txBox="1"/>
          <p:nvPr>
            <p:ph type="body" idx="1"/>
          </p:nvPr>
        </p:nvSpPr>
        <p:spPr>
          <a:xfrm>
            <a:off x="332812" y="1835150"/>
            <a:ext cx="12339176" cy="7359778"/>
          </a:xfrm>
          <a:prstGeom prst="rect">
            <a:avLst/>
          </a:prstGeom>
        </p:spPr>
        <p:txBody>
          <a:bodyPr lIns="53577" tIns="53577" rIns="53577" bIns="53577"/>
          <a:lstStyle>
            <a:lvl1pPr marL="315594" indent="-315594" defTabSz="583284">
              <a:spcBef>
                <a:spcPts val="900"/>
              </a:spcBef>
              <a:buSzPct val="100000"/>
              <a:buFont typeface="Helvetica"/>
              <a:buChar char="➡"/>
              <a:defRPr b="1" sz="36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sz="4600"/>
            </a:pPr>
            <a:r>
              <a:rPr sz="3600"/>
              <a:t>Excellent opportunities for BSM Higgs searches</a:t>
            </a:r>
          </a:p>
        </p:txBody>
      </p:sp>
      <p:sp>
        <p:nvSpPr>
          <p:cNvPr id="6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665" name="Group"/>
          <p:cNvGrpSpPr/>
          <p:nvPr/>
        </p:nvGrpSpPr>
        <p:grpSpPr>
          <a:xfrm>
            <a:off x="1577" y="3692273"/>
            <a:ext cx="13004801" cy="4509701"/>
            <a:chOff x="0" y="0"/>
            <a:chExt cx="13004800" cy="4509700"/>
          </a:xfrm>
        </p:grpSpPr>
        <p:pic>
          <p:nvPicPr>
            <p:cNvPr id="663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196121"/>
              <a:ext cx="13004800" cy="43135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64" name="arXiv:1612.09284"/>
            <p:cNvSpPr txBox="1"/>
            <p:nvPr/>
          </p:nvSpPr>
          <p:spPr>
            <a:xfrm>
              <a:off x="9808233" y="0"/>
              <a:ext cx="3015600" cy="5441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3577" tIns="53577" rIns="53577" bIns="53577" numCol="1" anchor="ctr">
              <a:noAutofit/>
            </a:bodyPr>
            <a:lstStyle>
              <a:lvl1pPr algn="ctr" defTabSz="821530">
                <a:defRPr b="1" sz="2800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arXiv:1612.09284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extBox 4"/>
          <p:cNvSpPr txBox="1"/>
          <p:nvPr/>
        </p:nvSpPr>
        <p:spPr>
          <a:xfrm>
            <a:off x="255305" y="8626242"/>
            <a:ext cx="12733033" cy="831277"/>
          </a:xfrm>
          <a:prstGeom prst="rect">
            <a:avLst/>
          </a:prstGeom>
          <a:solidFill>
            <a:srgbClr val="EEECE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>
              <a:spcBef>
                <a:spcPts val="1700"/>
              </a:spcBef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From European Strategy in 2013: “ambitious post-LHC accelerator project” </a:t>
            </a:r>
            <a:br/>
            <a:r>
              <a:t>Study kicked-off in Geneva in Feb 2014</a:t>
            </a:r>
          </a:p>
        </p:txBody>
      </p:sp>
      <p:pic>
        <p:nvPicPr>
          <p:cNvPr id="153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95165" y="1391211"/>
            <a:ext cx="6830052" cy="7246441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TextBox 6"/>
          <p:cNvSpPr txBox="1"/>
          <p:nvPr/>
        </p:nvSpPr>
        <p:spPr>
          <a:xfrm>
            <a:off x="3" y="88079"/>
            <a:ext cx="13004801" cy="1165313"/>
          </a:xfrm>
          <a:prstGeom prst="rect">
            <a:avLst/>
          </a:prstGeom>
          <a:solidFill>
            <a:srgbClr val="00206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>
              <a:defRPr b="1" sz="44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The Future Circular Colliders</a:t>
            </a:r>
          </a:p>
          <a:p>
            <a:pPr algn="ctr">
              <a:defRPr b="1" sz="3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CDR and cost review to appear Q4 2018 for ESU</a:t>
            </a:r>
          </a:p>
        </p:txBody>
      </p:sp>
      <p:sp>
        <p:nvSpPr>
          <p:cNvPr id="155" name="Rectangle 7"/>
          <p:cNvSpPr/>
          <p:nvPr/>
        </p:nvSpPr>
        <p:spPr>
          <a:xfrm>
            <a:off x="-1" y="1383366"/>
            <a:ext cx="6439614" cy="69423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>
              <a:spcBef>
                <a:spcPts val="1700"/>
              </a:spcBef>
              <a:defRPr b="1" sz="2800">
                <a:latin typeface="Arial"/>
                <a:ea typeface="Arial"/>
                <a:cs typeface="Arial"/>
                <a:sym typeface="Arial"/>
              </a:defRPr>
            </a:pPr>
            <a:r>
              <a:t>International collaboration to Study Colliders fitting in a new ~100 km infrastructure, fitting in the </a:t>
            </a:r>
            <a:r>
              <a:rPr i="1"/>
              <a:t>Genevois</a:t>
            </a:r>
            <a:endParaRPr i="1"/>
          </a:p>
          <a:p>
            <a:pPr marL="480059" indent="-480059">
              <a:spcBef>
                <a:spcPts val="1700"/>
              </a:spcBef>
              <a:buSzPct val="100000"/>
              <a:buFont typeface="Arial"/>
              <a:buChar char="•"/>
              <a:defRPr b="1" i="1" sz="28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Ultimate goal: </a:t>
            </a:r>
            <a:br/>
            <a:r>
              <a:t>100 TeV pp</a:t>
            </a:r>
            <a:r>
              <a:rPr i="0"/>
              <a:t>-collider (</a:t>
            </a:r>
            <a:r>
              <a:t>FCC-hh</a:t>
            </a:r>
            <a:r>
              <a:rPr i="0"/>
              <a:t>) </a:t>
            </a:r>
            <a:endParaRPr i="0"/>
          </a:p>
          <a:p>
            <a:pPr>
              <a:spcBef>
                <a:spcPts val="1700"/>
              </a:spcBef>
              <a:defRPr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t>defining infrastructure requirements </a:t>
            </a:r>
            <a:endParaRPr b="1" i="1">
              <a:solidFill>
                <a:srgbClr val="0000FF"/>
              </a:solidFill>
            </a:endParaRPr>
          </a:p>
          <a:p>
            <a:pPr>
              <a:spcBef>
                <a:spcPts val="1700"/>
              </a:spcBef>
              <a:defRPr b="1" i="1" sz="28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Two possible first steps: </a:t>
            </a:r>
          </a:p>
          <a:p>
            <a:pPr marL="480059" indent="-480059">
              <a:spcBef>
                <a:spcPts val="1700"/>
              </a:spcBef>
              <a:buSzPct val="100000"/>
              <a:buFont typeface="Arial"/>
              <a:buChar char="•"/>
              <a:defRPr b="1" i="1" sz="28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</a:t>
            </a:r>
            <a:r>
              <a:rPr baseline="30571" i="0"/>
              <a:t>+</a:t>
            </a:r>
            <a:r>
              <a:t>e</a:t>
            </a:r>
            <a:r>
              <a:rPr baseline="30571" i="0"/>
              <a:t>-</a:t>
            </a:r>
            <a:r>
              <a:rPr i="0"/>
              <a:t> collider (</a:t>
            </a:r>
            <a:r>
              <a:t>FCC-ee</a:t>
            </a:r>
            <a:r>
              <a:rPr i="0"/>
              <a:t>) </a:t>
            </a:r>
            <a:br>
              <a:rPr i="0"/>
            </a:br>
            <a:r>
              <a:rPr i="0" sz="2400"/>
              <a:t>High Lumi, E</a:t>
            </a:r>
            <a:r>
              <a:rPr baseline="-20250" i="0" sz="2400"/>
              <a:t>CM</a:t>
            </a:r>
            <a:r>
              <a:rPr i="0" sz="2400"/>
              <a:t> =90-400 GeV</a:t>
            </a:r>
            <a:endParaRPr i="0" sz="2400"/>
          </a:p>
          <a:p>
            <a:pPr marL="480059" indent="-480059">
              <a:spcBef>
                <a:spcPts val="1700"/>
              </a:spcBef>
              <a:buSzPct val="100000"/>
              <a:buFont typeface="Arial"/>
              <a:buChar char="•"/>
              <a:defRPr b="1" i="1" sz="28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HE-LHC</a:t>
            </a:r>
            <a:r>
              <a:rPr b="0"/>
              <a:t> </a:t>
            </a:r>
            <a:r>
              <a:rPr b="0" i="0"/>
              <a:t> </a:t>
            </a:r>
            <a:r>
              <a:rPr i="0"/>
              <a:t>16T </a:t>
            </a:r>
            <a:r>
              <a:rPr b="0" i="0">
                <a:latin typeface="Symbol"/>
                <a:ea typeface="Symbol"/>
                <a:cs typeface="Symbol"/>
                <a:sym typeface="Symbol"/>
              </a:rPr>
              <a:t>Þ</a:t>
            </a:r>
            <a:r>
              <a:rPr i="0"/>
              <a:t> 27 TeV </a:t>
            </a:r>
            <a:br>
              <a:rPr i="0"/>
            </a:br>
            <a:r>
              <a:rPr i="0"/>
              <a:t>in LEP/LHC tunnel</a:t>
            </a:r>
            <a:endParaRPr i="0"/>
          </a:p>
          <a:p>
            <a:pPr>
              <a:spcBef>
                <a:spcPts val="1700"/>
              </a:spcBef>
              <a:defRPr b="1" sz="2800">
                <a:solidFill>
                  <a:srgbClr val="31859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Possible addition:</a:t>
            </a:r>
          </a:p>
          <a:p>
            <a:pPr marL="480059" indent="-480059">
              <a:spcBef>
                <a:spcPts val="1700"/>
              </a:spcBef>
              <a:buSzPct val="100000"/>
              <a:buFont typeface="Arial"/>
              <a:buChar char="•"/>
              <a:defRPr b="1" i="1" sz="2800">
                <a:solidFill>
                  <a:srgbClr val="31859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p-e</a:t>
            </a:r>
            <a:r>
              <a:rPr i="0"/>
              <a:t> (</a:t>
            </a:r>
            <a:r>
              <a:t>FCC-he</a:t>
            </a:r>
            <a:r>
              <a:rPr i="0"/>
              <a:t>) option</a:t>
            </a:r>
          </a:p>
        </p:txBody>
      </p:sp>
      <p:sp>
        <p:nvSpPr>
          <p:cNvPr id="156" name="TextBox 8"/>
          <p:cNvSpPr txBox="1"/>
          <p:nvPr/>
        </p:nvSpPr>
        <p:spPr>
          <a:xfrm>
            <a:off x="3353858" y="2759695"/>
            <a:ext cx="2969931" cy="550215"/>
          </a:xfrm>
          <a:prstGeom prst="rect">
            <a:avLst/>
          </a:prstGeom>
          <a:solidFill>
            <a:srgbClr val="FFFFFF"/>
          </a:solidFill>
          <a:ln w="25400">
            <a:solidFill>
              <a:srgbClr val="B2B2B2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>
              <a:defRPr b="1"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~16 T magnets</a:t>
            </a:r>
          </a:p>
        </p:txBody>
      </p:sp>
      <p:sp>
        <p:nvSpPr>
          <p:cNvPr id="157" name="TextBox 9"/>
          <p:cNvSpPr txBox="1"/>
          <p:nvPr/>
        </p:nvSpPr>
        <p:spPr>
          <a:xfrm>
            <a:off x="7321691" y="6170979"/>
            <a:ext cx="5638928" cy="2339849"/>
          </a:xfrm>
          <a:prstGeom prst="rect">
            <a:avLst/>
          </a:prstGeom>
          <a:solidFill>
            <a:srgbClr val="FFFF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>
              <a:defRPr b="1"/>
            </a:pPr>
            <a:r>
              <a:t>From what we know today :</a:t>
            </a:r>
          </a:p>
          <a:p>
            <a:pPr>
              <a:defRPr b="1"/>
            </a:pPr>
            <a:r>
              <a:t>the way by FCC-ee is probably the fastest and cheapest way to 100 TeV.</a:t>
            </a:r>
          </a:p>
          <a:p>
            <a:pPr>
              <a:defRPr b="1"/>
            </a:pPr>
            <a:r>
              <a:t>That combination also produces the most physics.  It is the assumption in the following. </a:t>
            </a:r>
          </a:p>
        </p:txBody>
      </p:sp>
      <p:sp>
        <p:nvSpPr>
          <p:cNvPr id="158" name="TextBox 10"/>
          <p:cNvSpPr txBox="1"/>
          <p:nvPr/>
        </p:nvSpPr>
        <p:spPr>
          <a:xfrm>
            <a:off x="9676765" y="8176264"/>
            <a:ext cx="3149822" cy="545676"/>
          </a:xfrm>
          <a:prstGeom prst="rect">
            <a:avLst/>
          </a:prstGeom>
          <a:solidFill>
            <a:srgbClr val="C6D9F1"/>
          </a:solidFill>
          <a:ln w="38100">
            <a:solidFill>
              <a:srgbClr val="00B0F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/>
            <a:r>
              <a:t>also a good start for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m</a:t>
            </a:r>
            <a:r>
              <a:t>C!</a:t>
            </a:r>
          </a:p>
        </p:txBody>
      </p:sp>
      <p:sp>
        <p:nvSpPr>
          <p:cNvPr id="159" name="Slide Number Placeholder 3"/>
          <p:cNvSpPr txBox="1"/>
          <p:nvPr>
            <p:ph type="sldNum" sz="quarter" idx="2"/>
          </p:nvPr>
        </p:nvSpPr>
        <p:spPr>
          <a:xfrm>
            <a:off x="12493927" y="9416666"/>
            <a:ext cx="241633" cy="32743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7" grpId="1"/>
      <p:bldP build="whole" bldLvl="1" animBg="1" rev="0" advAuto="0" spid="158" grpId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Heavy neutrino at FCC-ee"/>
          <p:cNvSpPr txBox="1"/>
          <p:nvPr>
            <p:ph type="title"/>
          </p:nvPr>
        </p:nvSpPr>
        <p:spPr>
          <a:xfrm>
            <a:off x="2046005" y="-28188"/>
            <a:ext cx="9358645" cy="913379"/>
          </a:xfrm>
          <a:prstGeom prst="rect">
            <a:avLst/>
          </a:prstGeom>
        </p:spPr>
        <p:txBody>
          <a:bodyPr/>
          <a:lstStyle/>
          <a:p>
            <a:pPr/>
            <a:r>
              <a:t>Heavy neutrino at FCC-ee</a:t>
            </a:r>
          </a:p>
        </p:txBody>
      </p:sp>
      <p:pic>
        <p:nvPicPr>
          <p:cNvPr id="66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4825" y="1292401"/>
            <a:ext cx="12138076" cy="7168798"/>
          </a:xfrm>
          <a:prstGeom prst="rect">
            <a:avLst/>
          </a:prstGeom>
          <a:ln w="12700">
            <a:miter lim="400000"/>
          </a:ln>
        </p:spPr>
      </p:pic>
      <p:sp>
        <p:nvSpPr>
          <p:cNvPr id="669" name="Slide Number Placeholder 3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r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Slide Number Placeholder 3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72" name="100 TeV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100 TeV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FCC-hh paramete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FCC-hh parameters</a:t>
            </a:r>
          </a:p>
        </p:txBody>
      </p:sp>
      <p:sp>
        <p:nvSpPr>
          <p:cNvPr id="675" name="Slide Number Placeholder 3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7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888" y="1264567"/>
            <a:ext cx="12779024" cy="74092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TextBox 2"/>
          <p:cNvSpPr txBox="1"/>
          <p:nvPr/>
        </p:nvSpPr>
        <p:spPr>
          <a:xfrm>
            <a:off x="351141" y="1052912"/>
            <a:ext cx="12460822" cy="763732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>
              <a:lnSpc>
                <a:spcPct val="110000"/>
              </a:lnSpc>
              <a:defRPr b="1" i="1">
                <a:solidFill>
                  <a:srgbClr val="77933C"/>
                </a:solidFill>
              </a:defRPr>
            </a:pPr>
            <a:r>
              <a:rPr sz="2600"/>
              <a:t>FCC-hh is a HUGE discovery machine (if nature …),  but not only.</a:t>
            </a:r>
            <a:r>
              <a:t>  </a:t>
            </a:r>
          </a:p>
          <a:p>
            <a:pPr>
              <a:lnSpc>
                <a:spcPct val="110000"/>
              </a:lnSpc>
              <a:spcBef>
                <a:spcPts val="2000"/>
              </a:spcBef>
              <a:defRPr b="1"/>
            </a:pPr>
            <a:r>
              <a:t>FCC-hh physics is dominated by three features: </a:t>
            </a:r>
          </a:p>
          <a:p>
            <a:pPr marL="444500" indent="-444500">
              <a:lnSpc>
                <a:spcPct val="110000"/>
              </a:lnSpc>
              <a:spcBef>
                <a:spcPts val="1500"/>
              </a:spcBef>
              <a:buSzPct val="100000"/>
              <a:buBlip>
                <a:blip r:embed="rId2"/>
              </a:buBlip>
              <a:defRPr b="1"/>
            </a:pPr>
            <a:r>
              <a:rPr>
                <a:solidFill>
                  <a:srgbClr val="FF0000"/>
                </a:solidFill>
              </a:rPr>
              <a:t>Highest center of mass energy </a:t>
            </a:r>
            <a:r>
              <a:rPr b="0">
                <a:latin typeface="Symbol"/>
                <a:ea typeface="Symbol"/>
                <a:cs typeface="Symbol"/>
                <a:sym typeface="Symbol"/>
              </a:rPr>
              <a:t>®</a:t>
            </a:r>
            <a:r>
              <a:t> a big step in high mass reach!</a:t>
            </a:r>
          </a:p>
          <a:p>
            <a:pPr lvl="1" marL="685800" indent="-228600">
              <a:lnSpc>
                <a:spcPct val="110000"/>
              </a:lnSpc>
              <a:buSzPct val="80000"/>
              <a:buBlip>
                <a:blip r:embed="rId3"/>
              </a:buBlip>
              <a:defRPr b="1"/>
            </a:pPr>
            <a:r>
              <a:t>ex: strongly coupled new particles up to &gt;30 TeV</a:t>
            </a:r>
          </a:p>
          <a:p>
            <a:pPr lvl="1" marL="685800" indent="-228600">
              <a:lnSpc>
                <a:spcPct val="110000"/>
              </a:lnSpc>
              <a:buClr>
                <a:srgbClr val="000000"/>
              </a:buClr>
              <a:buSzPct val="80000"/>
              <a:buBlip>
                <a:blip r:embed="rId3"/>
              </a:buBlip>
              <a:defRPr b="1"/>
            </a:pPr>
            <a:r>
              <a:t>Excited quarks, Z’, W’, up to ~tens of TeV  </a:t>
            </a:r>
          </a:p>
          <a:p>
            <a:pPr lvl="1" marL="685800" indent="-228600">
              <a:lnSpc>
                <a:spcPct val="110000"/>
              </a:lnSpc>
              <a:buClr>
                <a:srgbClr val="000000"/>
              </a:buClr>
              <a:buSzPct val="80000"/>
              <a:buBlip>
                <a:blip r:embed="rId3"/>
              </a:buBlip>
              <a:defRPr b="1"/>
            </a:pPr>
            <a:r>
              <a:rPr u="sng"/>
              <a:t>Give the final word on natural Supersymmetry, </a:t>
            </a:r>
            <a:r>
              <a:t>extra Higgs etc..  reach up to 5-20 TeV </a:t>
            </a:r>
            <a:br/>
            <a:r>
              <a:t>Sensitivity to high energy phenomena in e.g. WW scattering            </a:t>
            </a:r>
          </a:p>
          <a:p>
            <a:pPr marL="444500" indent="-444500">
              <a:lnSpc>
                <a:spcPct val="110000"/>
              </a:lnSpc>
              <a:spcBef>
                <a:spcPts val="2000"/>
              </a:spcBef>
              <a:buClr>
                <a:srgbClr val="000000"/>
              </a:buClr>
              <a:buSzPct val="100000"/>
              <a:buBlip>
                <a:blip r:embed="rId2"/>
              </a:buBlip>
              <a:defRPr b="1"/>
            </a:pPr>
            <a:r>
              <a:rPr>
                <a:solidFill>
                  <a:srgbClr val="FF0000"/>
                </a:solidFill>
              </a:rPr>
              <a:t>HUGE production rates </a:t>
            </a:r>
            <a:r>
              <a:t>for single and multiple production of SM bosons (H, W, Z) and quarks</a:t>
            </a:r>
          </a:p>
          <a:p>
            <a:pPr lvl="1" marL="1016000" indent="-508000">
              <a:lnSpc>
                <a:spcPct val="110000"/>
              </a:lnSpc>
              <a:buClr>
                <a:srgbClr val="000000"/>
              </a:buClr>
              <a:buSzPct val="70000"/>
              <a:buBlip>
                <a:blip r:embed="rId4"/>
              </a:buBlip>
              <a:defRPr b="1"/>
            </a:pPr>
            <a:r>
              <a:rPr u="sng">
                <a:solidFill>
                  <a:srgbClr val="0D0D0D"/>
                </a:solidFill>
              </a:rPr>
              <a:t>Higgs precision tests  </a:t>
            </a:r>
            <a:r>
              <a:t>using ratios to  e.g. </a:t>
            </a:r>
            <a:r>
              <a:rPr b="0">
                <a:latin typeface="Symbol"/>
                <a:ea typeface="Symbol"/>
                <a:cs typeface="Symbol"/>
                <a:sym typeface="Symbol"/>
              </a:rPr>
              <a:t>gg</a:t>
            </a:r>
            <a:r>
              <a:t>/</a:t>
            </a:r>
            <a:r>
              <a:rPr b="0">
                <a:latin typeface="Symbol"/>
                <a:ea typeface="Symbol"/>
                <a:cs typeface="Symbol"/>
                <a:sym typeface="Symbol"/>
              </a:rPr>
              <a:t>mm</a:t>
            </a:r>
            <a:r>
              <a:t>/ </a:t>
            </a:r>
            <a:r>
              <a:rPr b="0">
                <a:latin typeface="Symbol"/>
                <a:ea typeface="Symbol"/>
                <a:cs typeface="Symbol"/>
                <a:sym typeface="Symbol"/>
              </a:rPr>
              <a:t>tt</a:t>
            </a:r>
            <a:r>
              <a:t>/ZZ,  </a:t>
            </a:r>
            <a:r>
              <a:rPr u="sng"/>
              <a:t>ttH/ttZ @&lt;% level</a:t>
            </a:r>
            <a:endParaRPr u="sng"/>
          </a:p>
          <a:p>
            <a:pPr lvl="1" marL="1016000" indent="-508000">
              <a:lnSpc>
                <a:spcPct val="110000"/>
              </a:lnSpc>
              <a:buClr>
                <a:srgbClr val="000000"/>
              </a:buClr>
              <a:buSzPct val="70000"/>
              <a:buBlip>
                <a:blip r:embed="rId4"/>
              </a:buBlip>
              <a:defRPr b="1"/>
            </a:pPr>
            <a:r>
              <a:rPr u="sng"/>
              <a:t>Precise determination of triple Higgs coupling </a:t>
            </a:r>
            <a:r>
              <a:t>(~3% level) and quartic Higgs coupling</a:t>
            </a:r>
          </a:p>
          <a:p>
            <a:pPr lvl="1" marL="1016000" indent="-508000">
              <a:lnSpc>
                <a:spcPct val="110000"/>
              </a:lnSpc>
              <a:buClr>
                <a:srgbClr val="000000"/>
              </a:buClr>
              <a:buSzPct val="70000"/>
              <a:buBlip>
                <a:blip r:embed="rId4"/>
              </a:buBlip>
              <a:defRPr b="1"/>
            </a:pPr>
            <a:r>
              <a:t>detection of rare decays  H </a:t>
            </a:r>
            <a:r>
              <a:rPr b="0">
                <a:latin typeface="Symbol"/>
                <a:ea typeface="Symbol"/>
                <a:cs typeface="Symbol"/>
                <a:sym typeface="Symbol"/>
              </a:rPr>
              <a:t>®</a:t>
            </a:r>
            <a:r>
              <a:rPr b="0"/>
              <a:t> </a:t>
            </a:r>
            <a:r>
              <a:t>V</a:t>
            </a:r>
            <a:r>
              <a:rPr b="0">
                <a:latin typeface="Symbol"/>
                <a:ea typeface="Symbol"/>
                <a:cs typeface="Symbol"/>
                <a:sym typeface="Symbol"/>
              </a:rPr>
              <a:t>g  </a:t>
            </a:r>
            <a:r>
              <a:t>(V= </a:t>
            </a:r>
            <a:r>
              <a:rPr b="0">
                <a:latin typeface="Symbol"/>
                <a:ea typeface="Symbol"/>
                <a:cs typeface="Symbol"/>
                <a:sym typeface="Symbol"/>
              </a:rPr>
              <a:t>r</a:t>
            </a:r>
            <a:r>
              <a:t>, </a:t>
            </a:r>
            <a:r>
              <a:rPr b="0">
                <a:latin typeface="Symbol"/>
                <a:ea typeface="Symbol"/>
                <a:cs typeface="Symbol"/>
                <a:sym typeface="Symbol"/>
              </a:rPr>
              <a:t>j</a:t>
            </a:r>
            <a:r>
              <a:t>, J/</a:t>
            </a:r>
            <a:r>
              <a:rPr b="0">
                <a:latin typeface="Symbol"/>
                <a:ea typeface="Symbol"/>
                <a:cs typeface="Symbol"/>
                <a:sym typeface="Symbol"/>
              </a:rPr>
              <a:t>y</a:t>
            </a:r>
            <a:r>
              <a:t>, </a:t>
            </a:r>
            <a:r>
              <a:rPr b="0">
                <a:latin typeface="Symbol"/>
                <a:ea typeface="Symbol"/>
                <a:cs typeface="Symbol"/>
                <a:sym typeface="Symbol"/>
              </a:rPr>
              <a:t>¡</a:t>
            </a:r>
            <a:r>
              <a:t>, Z…) </a:t>
            </a:r>
          </a:p>
          <a:p>
            <a:pPr lvl="1" marL="1016000" indent="-508000">
              <a:lnSpc>
                <a:spcPct val="110000"/>
              </a:lnSpc>
              <a:buClr>
                <a:srgbClr val="000000"/>
              </a:buClr>
              <a:buSzPct val="70000"/>
              <a:buBlip>
                <a:blip r:embed="rId4"/>
              </a:buBlip>
              <a:defRPr b="1"/>
            </a:pPr>
            <a:r>
              <a:rPr u="sng"/>
              <a:t>search for invisibles </a:t>
            </a:r>
            <a:r>
              <a:t>(DM searches, RH neutrinos in W decays)</a:t>
            </a:r>
          </a:p>
          <a:p>
            <a:pPr lvl="1" marL="1016000" indent="-508000">
              <a:lnSpc>
                <a:spcPct val="110000"/>
              </a:lnSpc>
              <a:buClr>
                <a:srgbClr val="000000"/>
              </a:buClr>
              <a:buSzPct val="70000"/>
              <a:buBlip>
                <a:blip r:embed="rId4"/>
              </a:buBlip>
              <a:defRPr b="1"/>
            </a:pPr>
            <a:r>
              <a:t>renewed interest for long lived (very weakly coupled) particles.    </a:t>
            </a:r>
          </a:p>
          <a:p>
            <a:pPr lvl="1" marL="1016000" indent="-508000">
              <a:lnSpc>
                <a:spcPct val="110000"/>
              </a:lnSpc>
              <a:buClr>
                <a:srgbClr val="000000"/>
              </a:buClr>
              <a:buSzPct val="70000"/>
              <a:buBlip>
                <a:blip r:embed="rId4"/>
              </a:buBlip>
              <a:defRPr b="1"/>
            </a:pPr>
            <a:r>
              <a:t>rich top and HF physics program  </a:t>
            </a:r>
          </a:p>
          <a:p>
            <a:pPr marL="508000" indent="-508000">
              <a:lnSpc>
                <a:spcPct val="110000"/>
              </a:lnSpc>
              <a:spcBef>
                <a:spcPts val="2000"/>
              </a:spcBef>
              <a:buClr>
                <a:srgbClr val="000000"/>
              </a:buClr>
              <a:buSzPct val="100000"/>
              <a:buBlip>
                <a:blip r:embed="rId2"/>
              </a:buBlip>
              <a:defRPr b="1"/>
            </a:pPr>
            <a:r>
              <a:rPr>
                <a:solidFill>
                  <a:srgbClr val="FF0000"/>
                </a:solidFill>
              </a:rPr>
              <a:t>Cleaner signals for high P</a:t>
            </a:r>
            <a:r>
              <a:rPr baseline="-14333">
                <a:solidFill>
                  <a:srgbClr val="FF0000"/>
                </a:solidFill>
              </a:rPr>
              <a:t>t</a:t>
            </a:r>
            <a:r>
              <a:rPr>
                <a:solidFill>
                  <a:srgbClr val="FF0000"/>
                </a:solidFill>
              </a:rPr>
              <a:t>  physics </a:t>
            </a:r>
            <a:endParaRPr>
              <a:solidFill>
                <a:srgbClr val="0D0D0D"/>
              </a:solidFill>
            </a:endParaRPr>
          </a:p>
          <a:p>
            <a:pPr lvl="1" marL="965200" indent="-508000">
              <a:lnSpc>
                <a:spcPct val="110000"/>
              </a:lnSpc>
              <a:buClr>
                <a:srgbClr val="000000"/>
              </a:buClr>
              <a:buSzPct val="70000"/>
              <a:buBlip>
                <a:blip r:embed="rId5"/>
              </a:buBlip>
              <a:defRPr b="1">
                <a:solidFill>
                  <a:srgbClr val="0D0D0D"/>
                </a:solidFill>
              </a:defRPr>
            </a:pPr>
            <a:r>
              <a:t>allows clean signals for channels presently difficult at LHC (e.g. H </a:t>
            </a:r>
            <a:r>
              <a:rPr b="0">
                <a:latin typeface="Symbol"/>
                <a:ea typeface="Symbol"/>
                <a:cs typeface="Symbol"/>
                <a:sym typeface="Symbol"/>
              </a:rPr>
              <a:t>®</a:t>
            </a:r>
            <a:r>
              <a:rPr b="0"/>
              <a:t> </a:t>
            </a:r>
            <a:r>
              <a:t>bb)</a:t>
            </a:r>
          </a:p>
        </p:txBody>
      </p:sp>
      <p:sp>
        <p:nvSpPr>
          <p:cNvPr id="67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80" name="FCC-hh discovery potential highligh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183436">
              <a:defRPr sz="4004"/>
            </a:lvl1pPr>
          </a:lstStyle>
          <a:p>
            <a:pPr/>
            <a:r>
              <a:t>FCC-hh discovery potential highlights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7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6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6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6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6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6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6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67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67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67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67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67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678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Higgs self-coupling at FCC-hh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Higgs self-coupling at FCC-hh</a:t>
            </a:r>
          </a:p>
        </p:txBody>
      </p:sp>
      <p:sp>
        <p:nvSpPr>
          <p:cNvPr id="68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690" name="Group"/>
          <p:cNvGrpSpPr/>
          <p:nvPr/>
        </p:nvGrpSpPr>
        <p:grpSpPr>
          <a:xfrm>
            <a:off x="1269514" y="1050398"/>
            <a:ext cx="10349538" cy="1709100"/>
            <a:chOff x="0" y="0"/>
            <a:chExt cx="10349537" cy="1709098"/>
          </a:xfrm>
        </p:grpSpPr>
        <p:pic>
          <p:nvPicPr>
            <p:cNvPr id="684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0349538" cy="17090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85" name="Oval"/>
            <p:cNvSpPr/>
            <p:nvPr/>
          </p:nvSpPr>
          <p:spPr>
            <a:xfrm>
              <a:off x="2482368" y="216176"/>
              <a:ext cx="413155" cy="381003"/>
            </a:xfrm>
            <a:prstGeom prst="ellipse">
              <a:avLst/>
            </a:prstGeom>
            <a:solidFill>
              <a:srgbClr val="C82506"/>
            </a:solidFill>
            <a:ln w="12700" cap="flat">
              <a:noFill/>
              <a:miter lim="400000"/>
            </a:ln>
            <a:effectLst/>
          </p:spPr>
          <p:txBody>
            <a:bodyPr wrap="square" lIns="53577" tIns="53577" rIns="53577" bIns="53577" numCol="1" anchor="ctr">
              <a:noAutofit/>
            </a:bodyPr>
            <a:lstStyle/>
            <a:p>
              <a:pPr algn="ctr" defTabSz="584200">
                <a:defRPr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686" name="Oval"/>
            <p:cNvSpPr/>
            <p:nvPr/>
          </p:nvSpPr>
          <p:spPr>
            <a:xfrm>
              <a:off x="2482368" y="1204539"/>
              <a:ext cx="413155" cy="381003"/>
            </a:xfrm>
            <a:prstGeom prst="ellipse">
              <a:avLst/>
            </a:prstGeom>
            <a:solidFill>
              <a:srgbClr val="C82506"/>
            </a:solidFill>
            <a:ln w="12700" cap="flat">
              <a:noFill/>
              <a:miter lim="400000"/>
            </a:ln>
            <a:effectLst/>
          </p:spPr>
          <p:txBody>
            <a:bodyPr wrap="square" lIns="53577" tIns="53577" rIns="53577" bIns="53577" numCol="1" anchor="ctr">
              <a:noAutofit/>
            </a:bodyPr>
            <a:lstStyle/>
            <a:p>
              <a:pPr algn="ctr" defTabSz="584200">
                <a:defRPr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687" name="Oval"/>
            <p:cNvSpPr/>
            <p:nvPr/>
          </p:nvSpPr>
          <p:spPr>
            <a:xfrm>
              <a:off x="7792247" y="664048"/>
              <a:ext cx="413153" cy="381003"/>
            </a:xfrm>
            <a:prstGeom prst="ellipse">
              <a:avLst/>
            </a:prstGeom>
            <a:solidFill>
              <a:srgbClr val="C82506"/>
            </a:solidFill>
            <a:ln w="12700" cap="flat">
              <a:noFill/>
              <a:miter lim="400000"/>
            </a:ln>
            <a:effectLst/>
          </p:spPr>
          <p:txBody>
            <a:bodyPr wrap="square" lIns="53577" tIns="53577" rIns="53577" bIns="53577" numCol="1" anchor="ctr">
              <a:noAutofit/>
            </a:bodyPr>
            <a:lstStyle/>
            <a:p>
              <a:pPr algn="ctr" defTabSz="584200">
                <a:defRPr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688" name="Oval"/>
            <p:cNvSpPr/>
            <p:nvPr/>
          </p:nvSpPr>
          <p:spPr>
            <a:xfrm>
              <a:off x="8756846" y="664048"/>
              <a:ext cx="413155" cy="381003"/>
            </a:xfrm>
            <a:prstGeom prst="ellipse">
              <a:avLst/>
            </a:prstGeom>
            <a:solidFill>
              <a:srgbClr val="02519A"/>
            </a:solidFill>
            <a:ln w="12700" cap="flat">
              <a:noFill/>
              <a:miter lim="400000"/>
            </a:ln>
            <a:effectLst/>
          </p:spPr>
          <p:txBody>
            <a:bodyPr wrap="square" lIns="53577" tIns="53577" rIns="53577" bIns="53577" numCol="1" anchor="ctr">
              <a:noAutofit/>
            </a:bodyPr>
            <a:lstStyle/>
            <a:p>
              <a:pPr algn="ctr" defTabSz="584200">
                <a:defRPr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689" name="Line"/>
            <p:cNvSpPr/>
            <p:nvPr/>
          </p:nvSpPr>
          <p:spPr>
            <a:xfrm>
              <a:off x="4192706" y="854549"/>
              <a:ext cx="1270002" cy="1"/>
            </a:xfrm>
            <a:prstGeom prst="line">
              <a:avLst/>
            </a:prstGeom>
            <a:noFill/>
            <a:ln w="127000" cap="flat">
              <a:solidFill>
                <a:srgbClr val="0365C0"/>
              </a:solidFill>
              <a:prstDash val="solid"/>
              <a:round/>
            </a:ln>
            <a:effectLst>
              <a:outerShdw sx="100000" sy="100000" kx="0" ky="0" algn="b" rotWithShape="0" blurRad="25400" dist="12700" dir="5400000">
                <a:srgbClr val="000000">
                  <a:alpha val="50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1530">
                <a:defRPr sz="46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</p:grpSp>
      <p:sp>
        <p:nvSpPr>
          <p:cNvPr id="691" name="𝝳μ ≅ 2-4%…"/>
          <p:cNvSpPr txBox="1"/>
          <p:nvPr/>
        </p:nvSpPr>
        <p:spPr>
          <a:xfrm>
            <a:off x="9872258" y="8089015"/>
            <a:ext cx="2387774" cy="14937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3577" tIns="53577" rIns="53577" bIns="53577" anchor="ctr">
            <a:spAutoFit/>
          </a:bodyPr>
          <a:lstStyle/>
          <a:p>
            <a:pPr algn="ctr" defTabSz="821530">
              <a:defRPr b="1" sz="3600">
                <a:latin typeface="STIXGeneral"/>
                <a:ea typeface="STIXGeneral"/>
                <a:cs typeface="STIXGeneral"/>
                <a:sym typeface="STIXGeneral"/>
              </a:defRPr>
            </a:pPr>
            <a:r>
              <a:rPr b="0">
                <a:latin typeface="Symbol"/>
                <a:ea typeface="Symbol"/>
                <a:cs typeface="Symbol"/>
                <a:sym typeface="Symbol"/>
              </a:rPr>
              <a:t>dm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t>≅ </a:t>
            </a:r>
            <a:r>
              <a:rPr>
                <a:latin typeface="Arial"/>
                <a:ea typeface="Arial"/>
                <a:cs typeface="Arial"/>
                <a:sym typeface="Arial"/>
              </a:rPr>
              <a:t>2-4%</a:t>
            </a:r>
            <a:endParaRPr>
              <a:latin typeface="+mj-lt"/>
              <a:ea typeface="+mj-ea"/>
              <a:cs typeface="+mj-cs"/>
              <a:sym typeface="Helvetica"/>
            </a:endParaRPr>
          </a:p>
          <a:p>
            <a:pPr algn="ctr" defTabSz="821530">
              <a:defRPr b="1" sz="3600">
                <a:latin typeface="STIXGeneral"/>
                <a:ea typeface="STIXGeneral"/>
                <a:cs typeface="STIXGeneral"/>
                <a:sym typeface="STIXGeneral"/>
              </a:defRPr>
            </a:pPr>
            <a:r>
              <a:rPr b="0">
                <a:latin typeface="Symbol"/>
                <a:ea typeface="Symbol"/>
                <a:cs typeface="Symbol"/>
                <a:sym typeface="Symbol"/>
              </a:rPr>
              <a:t>dϰ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t>≅ </a:t>
            </a:r>
            <a:r>
              <a:rPr>
                <a:latin typeface="Arial"/>
                <a:ea typeface="Arial"/>
                <a:cs typeface="Arial"/>
                <a:sym typeface="Arial"/>
              </a:rPr>
              <a:t>5%</a:t>
            </a:r>
          </a:p>
        </p:txBody>
      </p:sp>
      <p:sp>
        <p:nvSpPr>
          <p:cNvPr id="692" name="Details in arXiv:1606.09408 and arXiv1802.01607"/>
          <p:cNvSpPr txBox="1"/>
          <p:nvPr/>
        </p:nvSpPr>
        <p:spPr>
          <a:xfrm>
            <a:off x="360601" y="9046799"/>
            <a:ext cx="5711826" cy="3909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3577" tIns="53577" rIns="53577" bIns="53577" anchor="ctr">
            <a:spAutoFit/>
          </a:bodyPr>
          <a:lstStyle>
            <a:lvl1pPr algn="ctr" defTabSz="821530">
              <a:defRPr sz="2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Details in arXiv:1606.09408 and arXiv1802.01607</a:t>
            </a:r>
          </a:p>
        </p:txBody>
      </p:sp>
      <p:pic>
        <p:nvPicPr>
          <p:cNvPr id="693" name="unknown.png" descr="unknow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35950" y="3726431"/>
            <a:ext cx="4763142" cy="454488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96" name="Group"/>
          <p:cNvGrpSpPr/>
          <p:nvPr/>
        </p:nvGrpSpPr>
        <p:grpSpPr>
          <a:xfrm>
            <a:off x="1006600" y="2800949"/>
            <a:ext cx="5871349" cy="1566343"/>
            <a:chOff x="0" y="0"/>
            <a:chExt cx="5871347" cy="1566341"/>
          </a:xfrm>
        </p:grpSpPr>
        <p:pic>
          <p:nvPicPr>
            <p:cNvPr id="694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871348" cy="10296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95" name="EFT Lagrangian"/>
            <p:cNvSpPr txBox="1"/>
            <p:nvPr/>
          </p:nvSpPr>
          <p:spPr>
            <a:xfrm>
              <a:off x="2023106" y="1091080"/>
              <a:ext cx="2390235" cy="475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584200">
                <a:defRPr sz="25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EFT Lagrangian</a:t>
              </a:r>
            </a:p>
          </p:txBody>
        </p:sp>
      </p:grpSp>
      <p:sp>
        <p:nvSpPr>
          <p:cNvPr id="697" name="Enormous di-Higgs samples produced at FCC-hh…"/>
          <p:cNvSpPr txBox="1"/>
          <p:nvPr>
            <p:ph type="body" sz="half" idx="1"/>
          </p:nvPr>
        </p:nvSpPr>
        <p:spPr>
          <a:xfrm>
            <a:off x="15312" y="4408743"/>
            <a:ext cx="8544902" cy="4544885"/>
          </a:xfrm>
          <a:prstGeom prst="rect">
            <a:avLst/>
          </a:prstGeom>
        </p:spPr>
        <p:txBody>
          <a:bodyPr/>
          <a:lstStyle/>
          <a:p>
            <a:pPr marL="426720" indent="-426720" defTabSz="560831">
              <a:spcBef>
                <a:spcPts val="1900"/>
              </a:spcBef>
              <a:buSzPct val="100000"/>
              <a:buFont typeface="Helvetica"/>
              <a:buChar char="➡"/>
              <a:defRPr b="1" sz="26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Enormous di-Higgs samples produced at FCC-hh</a:t>
            </a:r>
          </a:p>
          <a:p>
            <a:pPr lvl="1" marL="707136" indent="-341375" defTabSz="560831">
              <a:spcBef>
                <a:spcPts val="1900"/>
              </a:spcBef>
              <a:buClr>
                <a:srgbClr val="C82506"/>
              </a:buClr>
              <a:buSzPct val="80000"/>
              <a:buFont typeface="Helvetica"/>
              <a:buBlip>
                <a:blip r:embed="rId5"/>
              </a:buBlip>
              <a:defRPr sz="26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Symbol"/>
                <a:ea typeface="Symbol"/>
                <a:cs typeface="Symbol"/>
                <a:sym typeface="Symbol"/>
              </a:rPr>
              <a:t>s</a:t>
            </a:r>
            <a:r>
              <a:t>(100 TeV) /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s</a:t>
            </a:r>
            <a:r>
              <a:t>(14 TeV) ≅ 40</a:t>
            </a:r>
          </a:p>
          <a:p>
            <a:pPr lvl="1" marL="707136" indent="-341375" defTabSz="560831">
              <a:spcBef>
                <a:spcPts val="1900"/>
              </a:spcBef>
              <a:buClr>
                <a:srgbClr val="C82506"/>
              </a:buClr>
              <a:buSzPct val="80000"/>
              <a:buFont typeface="Helvetica"/>
              <a:buBlip>
                <a:blip r:embed="rId5"/>
              </a:buBlip>
              <a:defRPr sz="26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 (FCC-hh) / L (HL-LHC) ≅ 10</a:t>
            </a:r>
          </a:p>
          <a:p>
            <a:pPr lvl="1" marL="707136" indent="-341375" defTabSz="560831">
              <a:spcBef>
                <a:spcPts val="1900"/>
              </a:spcBef>
              <a:buClr>
                <a:srgbClr val="C82506"/>
              </a:buClr>
              <a:buSzPct val="80000"/>
              <a:buFont typeface="Helvetica"/>
              <a:buBlip>
                <a:blip r:embed="rId5"/>
              </a:buBlip>
              <a:defRPr sz="2688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Naively, factor 20 smaller statistical unc</a:t>
            </a:r>
            <a:r>
              <a:t>ertainty</a:t>
            </a:r>
          </a:p>
          <a:p>
            <a:pPr marL="398272" indent="-398272" defTabSz="560831">
              <a:spcBef>
                <a:spcPts val="1900"/>
              </a:spcBef>
              <a:buClr>
                <a:srgbClr val="000000"/>
              </a:buClr>
              <a:buSzPct val="100000"/>
              <a:buFont typeface="Helvetica"/>
              <a:buChar char="➡"/>
              <a:defRPr b="1" sz="288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2688">
                <a:latin typeface="Arial"/>
                <a:ea typeface="Arial"/>
                <a:cs typeface="Arial"/>
                <a:sym typeface="Arial"/>
              </a:rPr>
              <a:t>Studied a number of final states</a:t>
            </a:r>
            <a:r>
              <a:rPr b="0"/>
              <a:t> </a:t>
            </a:r>
          </a:p>
          <a:p>
            <a:pPr lvl="1" marL="707136" indent="-341375" defTabSz="560831">
              <a:spcBef>
                <a:spcPts val="1900"/>
              </a:spcBef>
              <a:buClr>
                <a:srgbClr val="C82506"/>
              </a:buClr>
              <a:buSzPct val="80000"/>
              <a:buFont typeface="Helvetica"/>
              <a:buBlip>
                <a:blip r:embed="rId5"/>
              </a:buBlip>
              <a:defRPr sz="2688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bb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ɣɣ</a:t>
            </a:r>
            <a:r>
              <a:rPr>
                <a:latin typeface="Arial"/>
                <a:ea typeface="Arial"/>
                <a:cs typeface="Arial"/>
                <a:sym typeface="Arial"/>
              </a:rPr>
              <a:t> most sensitive channel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r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IDEA detector layou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IDEA detector layout</a:t>
            </a:r>
          </a:p>
        </p:txBody>
      </p:sp>
      <p:sp>
        <p:nvSpPr>
          <p:cNvPr id="7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703" name="Group"/>
          <p:cNvGrpSpPr/>
          <p:nvPr/>
        </p:nvGrpSpPr>
        <p:grpSpPr>
          <a:xfrm>
            <a:off x="542461" y="981360"/>
            <a:ext cx="11919878" cy="8219057"/>
            <a:chOff x="0" y="0"/>
            <a:chExt cx="11919877" cy="8219056"/>
          </a:xfrm>
        </p:grpSpPr>
        <p:pic>
          <p:nvPicPr>
            <p:cNvPr id="701" name="Picture 40" descr="Picture 40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1919878" cy="74680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02" name="Detector for circular lepton collider"/>
            <p:cNvSpPr txBox="1"/>
            <p:nvPr/>
          </p:nvSpPr>
          <p:spPr>
            <a:xfrm>
              <a:off x="2077708" y="7570565"/>
              <a:ext cx="7764461" cy="6484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>
                <a:defRPr b="1" sz="36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Detector for circular lepton collider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03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IDEA detector concept"/>
          <p:cNvSpPr txBox="1"/>
          <p:nvPr>
            <p:ph type="title"/>
          </p:nvPr>
        </p:nvSpPr>
        <p:spPr>
          <a:xfrm>
            <a:off x="2046005" y="-19525"/>
            <a:ext cx="9358645" cy="913378"/>
          </a:xfrm>
          <a:prstGeom prst="rect">
            <a:avLst/>
          </a:prstGeom>
        </p:spPr>
        <p:txBody>
          <a:bodyPr/>
          <a:lstStyle/>
          <a:p>
            <a:pPr/>
            <a:r>
              <a:t>IDEA detector concept</a:t>
            </a:r>
          </a:p>
        </p:txBody>
      </p:sp>
      <p:sp>
        <p:nvSpPr>
          <p:cNvPr id="70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07" name="IDEA detector concept based on:…"/>
          <p:cNvSpPr txBox="1"/>
          <p:nvPr/>
        </p:nvSpPr>
        <p:spPr>
          <a:xfrm>
            <a:off x="328800" y="1127134"/>
            <a:ext cx="5972160" cy="4072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>
              <a:lnSpc>
                <a:spcPct val="130000"/>
              </a:lnSpc>
              <a:defRPr sz="2600"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IDEA</a:t>
            </a:r>
            <a:r>
              <a:t> detector concept based on:</a:t>
            </a:r>
          </a:p>
          <a:p>
            <a:pPr marL="508000" indent="-317500">
              <a:lnSpc>
                <a:spcPct val="130000"/>
              </a:lnSpc>
              <a:buSzPct val="65000"/>
              <a:buBlip>
                <a:blip r:embed="rId2"/>
              </a:buBlip>
              <a:defRPr sz="2600">
                <a:latin typeface="Arial"/>
                <a:ea typeface="Arial"/>
                <a:cs typeface="Arial"/>
                <a:sym typeface="Arial"/>
              </a:defRPr>
            </a:pPr>
            <a:r>
              <a:t>Si vertex detector</a:t>
            </a:r>
          </a:p>
          <a:p>
            <a:pPr marL="508000" indent="-317500">
              <a:lnSpc>
                <a:spcPct val="130000"/>
              </a:lnSpc>
              <a:buSzPct val="65000"/>
              <a:buBlip>
                <a:blip r:embed="rId2"/>
              </a:buBlip>
              <a:defRPr sz="2600">
                <a:latin typeface="Arial"/>
                <a:ea typeface="Arial"/>
                <a:cs typeface="Arial"/>
                <a:sym typeface="Arial"/>
              </a:defRPr>
            </a:pPr>
            <a:r>
              <a:t>Excellent particle-ID (wire chamber)</a:t>
            </a:r>
          </a:p>
          <a:p>
            <a:pPr marL="508000" indent="-317500">
              <a:lnSpc>
                <a:spcPct val="130000"/>
              </a:lnSpc>
              <a:buSzPct val="65000"/>
              <a:buBlip>
                <a:blip r:embed="rId2"/>
              </a:buBlip>
              <a:defRPr sz="2600">
                <a:latin typeface="Arial"/>
                <a:ea typeface="Arial"/>
                <a:cs typeface="Arial"/>
                <a:sym typeface="Arial"/>
              </a:defRPr>
            </a:pPr>
            <a:r>
              <a:t>Very low material budget</a:t>
            </a:r>
          </a:p>
          <a:p>
            <a:pPr marL="508000" indent="-317500">
              <a:lnSpc>
                <a:spcPct val="130000"/>
              </a:lnSpc>
              <a:buSzPct val="65000"/>
              <a:buBlip>
                <a:blip r:embed="rId2"/>
              </a:buBlip>
              <a:defRPr sz="2600">
                <a:latin typeface="Arial"/>
                <a:ea typeface="Arial"/>
                <a:cs typeface="Arial"/>
                <a:sym typeface="Arial"/>
              </a:defRPr>
            </a:pPr>
            <a:r>
              <a:t>Thin Magnet 2 Tesla field</a:t>
            </a:r>
          </a:p>
          <a:p>
            <a:pPr marL="508000" indent="-317500">
              <a:lnSpc>
                <a:spcPct val="130000"/>
              </a:lnSpc>
              <a:buSzPct val="65000"/>
              <a:buBlip>
                <a:blip r:embed="rId2"/>
              </a:buBlip>
              <a:defRPr sz="2600">
                <a:latin typeface="Arial"/>
                <a:ea typeface="Arial"/>
                <a:cs typeface="Arial"/>
                <a:sym typeface="Arial"/>
              </a:defRPr>
            </a:pPr>
            <a:r>
              <a:t>Preshower</a:t>
            </a:r>
          </a:p>
          <a:p>
            <a:pPr marL="508000" indent="-317500">
              <a:lnSpc>
                <a:spcPct val="130000"/>
              </a:lnSpc>
              <a:buSzPct val="65000"/>
              <a:buBlip>
                <a:blip r:embed="rId2"/>
              </a:buBlip>
              <a:defRPr sz="2600">
                <a:latin typeface="Arial"/>
                <a:ea typeface="Arial"/>
                <a:cs typeface="Arial"/>
                <a:sym typeface="Arial"/>
              </a:defRPr>
            </a:pPr>
            <a:r>
              <a:t>Dual readout calorimeter</a:t>
            </a:r>
          </a:p>
          <a:p>
            <a:pPr marL="508000" indent="-317500">
              <a:lnSpc>
                <a:spcPct val="130000"/>
              </a:lnSpc>
              <a:buSzPct val="65000"/>
              <a:buBlip>
                <a:blip r:embed="rId2"/>
              </a:buBlip>
              <a:defRPr sz="2600">
                <a:latin typeface="Arial"/>
                <a:ea typeface="Arial"/>
                <a:cs typeface="Arial"/>
                <a:sym typeface="Arial"/>
              </a:defRPr>
            </a:pPr>
            <a:r>
              <a:t>Muon detector</a:t>
            </a:r>
          </a:p>
        </p:txBody>
      </p:sp>
      <p:sp>
        <p:nvSpPr>
          <p:cNvPr id="708" name="Same detector concept proposed for both FCC-ee and CEPC!…"/>
          <p:cNvSpPr txBox="1"/>
          <p:nvPr/>
        </p:nvSpPr>
        <p:spPr>
          <a:xfrm>
            <a:off x="1147162" y="5750220"/>
            <a:ext cx="10710476" cy="1228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ctr">
              <a:lnSpc>
                <a:spcPct val="150000"/>
              </a:lnSpc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t>Same detector concept proposed for both </a:t>
            </a:r>
            <a:r>
              <a:rPr b="1"/>
              <a:t>FCC-ee</a:t>
            </a:r>
            <a:r>
              <a:t> and </a:t>
            </a:r>
            <a:r>
              <a:rPr b="1"/>
              <a:t>CEPC</a:t>
            </a:r>
            <a:r>
              <a:t>!</a:t>
            </a:r>
          </a:p>
          <a:p>
            <a:pPr algn="ctr">
              <a:lnSpc>
                <a:spcPct val="150000"/>
              </a:lnSpc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rPr b="1" sz="3200"/>
              <a:t>IDEA</a:t>
            </a:r>
            <a:r>
              <a:t> is described in </a:t>
            </a:r>
            <a:r>
              <a:rPr b="1">
                <a:solidFill>
                  <a:srgbClr val="FF2600"/>
                </a:solidFill>
              </a:rPr>
              <a:t>both</a:t>
            </a:r>
            <a:r>
              <a:t> CDRs.</a:t>
            </a:r>
          </a:p>
        </p:txBody>
      </p:sp>
      <p:sp>
        <p:nvSpPr>
          <p:cNvPr id="709" name="Initially proposed by Italy and INFN, but now looking for international collaborators !…"/>
          <p:cNvSpPr txBox="1"/>
          <p:nvPr/>
        </p:nvSpPr>
        <p:spPr>
          <a:xfrm>
            <a:off x="181249" y="7452297"/>
            <a:ext cx="12642302" cy="1098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>
              <a:lnSpc>
                <a:spcPct val="150000"/>
              </a:lnSpc>
              <a:defRPr sz="2600">
                <a:latin typeface="Arial"/>
                <a:ea typeface="Arial"/>
                <a:cs typeface="Arial"/>
                <a:sym typeface="Arial"/>
              </a:defRPr>
            </a:pPr>
            <a:r>
              <a:t>Initially proposed by Italy and INFN, but now looking for international collaborators !</a:t>
            </a:r>
          </a:p>
          <a:p>
            <a:pPr>
              <a:lnSpc>
                <a:spcPct val="150000"/>
              </a:lnSpc>
              <a:defRPr sz="2600">
                <a:latin typeface="Arial"/>
                <a:ea typeface="Arial"/>
                <a:cs typeface="Arial"/>
                <a:sym typeface="Arial"/>
              </a:defRPr>
            </a:pPr>
            <a:r>
              <a:t>A lot of interesting R&amp;D to be performed and excellent physics prospects ahead of us!</a:t>
            </a:r>
          </a:p>
        </p:txBody>
      </p:sp>
      <p:pic>
        <p:nvPicPr>
          <p:cNvPr id="71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96706" y="1098964"/>
            <a:ext cx="3211464" cy="3458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08" grpId="2"/>
      <p:bldP build="whole" bldLvl="1" animBg="1" rev="0" advAuto="0" spid="707" grpId="1"/>
      <p:bldP build="whole" bldLvl="1" animBg="1" rev="0" advAuto="0" spid="710" grpId="4"/>
      <p:bldP build="whole" bldLvl="1" animBg="1" rev="0" advAuto="0" spid="709" grpId="3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IDEA slice test"/>
          <p:cNvSpPr txBox="1"/>
          <p:nvPr>
            <p:ph type="title"/>
          </p:nvPr>
        </p:nvSpPr>
        <p:spPr>
          <a:xfrm>
            <a:off x="2046005" y="-19525"/>
            <a:ext cx="9358645" cy="913378"/>
          </a:xfrm>
          <a:prstGeom prst="rect">
            <a:avLst/>
          </a:prstGeom>
        </p:spPr>
        <p:txBody>
          <a:bodyPr/>
          <a:lstStyle/>
          <a:p>
            <a:pPr/>
            <a:r>
              <a:t>IDEA slice test</a:t>
            </a:r>
          </a:p>
        </p:txBody>
      </p:sp>
      <p:sp>
        <p:nvSpPr>
          <p:cNvPr id="7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716" name="Group"/>
          <p:cNvGrpSpPr/>
          <p:nvPr/>
        </p:nvGrpSpPr>
        <p:grpSpPr>
          <a:xfrm>
            <a:off x="-1" y="868425"/>
            <a:ext cx="13004801" cy="3144732"/>
            <a:chOff x="0" y="0"/>
            <a:chExt cx="13004800" cy="3144730"/>
          </a:xfrm>
        </p:grpSpPr>
        <p:pic>
          <p:nvPicPr>
            <p:cNvPr id="714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401617"/>
              <a:ext cx="13004800" cy="2743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15" name="Performed in September 2018 at the CERN H4 beam line"/>
            <p:cNvSpPr txBox="1"/>
            <p:nvPr/>
          </p:nvSpPr>
          <p:spPr>
            <a:xfrm>
              <a:off x="2551300" y="0"/>
              <a:ext cx="7902201" cy="4756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>
                <a:defRPr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Performed in September 2018 at the CERN H4 beam line</a:t>
              </a:r>
            </a:p>
          </p:txBody>
        </p:sp>
      </p:grpSp>
      <p:grpSp>
        <p:nvGrpSpPr>
          <p:cNvPr id="719" name="Group"/>
          <p:cNvGrpSpPr/>
          <p:nvPr/>
        </p:nvGrpSpPr>
        <p:grpSpPr>
          <a:xfrm>
            <a:off x="5423127" y="3889001"/>
            <a:ext cx="3797334" cy="2530207"/>
            <a:chOff x="0" y="0"/>
            <a:chExt cx="3797333" cy="2530206"/>
          </a:xfrm>
        </p:grpSpPr>
        <p:pic>
          <p:nvPicPr>
            <p:cNvPr id="717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797334" cy="25302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18" name="Wire chamber"/>
            <p:cNvSpPr txBox="1"/>
            <p:nvPr/>
          </p:nvSpPr>
          <p:spPr>
            <a:xfrm>
              <a:off x="873664" y="0"/>
              <a:ext cx="2155798" cy="4756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>
                <a:defRPr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Wire chamber</a:t>
              </a:r>
            </a:p>
          </p:txBody>
        </p:sp>
      </p:grpSp>
      <p:grpSp>
        <p:nvGrpSpPr>
          <p:cNvPr id="722" name="Group"/>
          <p:cNvGrpSpPr/>
          <p:nvPr/>
        </p:nvGrpSpPr>
        <p:grpSpPr>
          <a:xfrm>
            <a:off x="9315260" y="3889001"/>
            <a:ext cx="3676840" cy="2510773"/>
            <a:chOff x="0" y="0"/>
            <a:chExt cx="3676839" cy="2510772"/>
          </a:xfrm>
        </p:grpSpPr>
        <p:pic>
          <p:nvPicPr>
            <p:cNvPr id="720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676840" cy="24507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21" name="Preshower"/>
            <p:cNvSpPr txBox="1"/>
            <p:nvPr/>
          </p:nvSpPr>
          <p:spPr>
            <a:xfrm>
              <a:off x="818563" y="2035095"/>
              <a:ext cx="1701278" cy="4756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>
                <a:defRPr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Preshower</a:t>
              </a:r>
            </a:p>
          </p:txBody>
        </p:sp>
      </p:grpSp>
      <p:grpSp>
        <p:nvGrpSpPr>
          <p:cNvPr id="727" name="Group"/>
          <p:cNvGrpSpPr/>
          <p:nvPr/>
        </p:nvGrpSpPr>
        <p:grpSpPr>
          <a:xfrm>
            <a:off x="5894491" y="6516456"/>
            <a:ext cx="6990849" cy="2802961"/>
            <a:chOff x="0" y="0"/>
            <a:chExt cx="6990847" cy="2802960"/>
          </a:xfrm>
        </p:grpSpPr>
        <p:grpSp>
          <p:nvGrpSpPr>
            <p:cNvPr id="725" name="Group"/>
            <p:cNvGrpSpPr/>
            <p:nvPr/>
          </p:nvGrpSpPr>
          <p:grpSpPr>
            <a:xfrm>
              <a:off x="0" y="0"/>
              <a:ext cx="6990848" cy="2802961"/>
              <a:chOff x="0" y="0"/>
              <a:chExt cx="6990847" cy="2802960"/>
            </a:xfrm>
          </p:grpSpPr>
          <p:pic>
            <p:nvPicPr>
              <p:cNvPr id="723" name="Image" descr="Image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0" y="0"/>
                <a:ext cx="6990848" cy="280296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24" name="DR calorimeter"/>
              <p:cNvSpPr txBox="1"/>
              <p:nvPr/>
            </p:nvSpPr>
            <p:spPr>
              <a:xfrm>
                <a:off x="271789" y="328584"/>
                <a:ext cx="2311026" cy="4756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>
                <a:lvl1pPr>
                  <a:defRPr b="1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DR calorimeter</a:t>
                </a:r>
              </a:p>
            </p:txBody>
          </p:sp>
        </p:grpSp>
        <p:sp>
          <p:nvSpPr>
            <p:cNvPr id="726" name="DR calorimeter"/>
            <p:cNvSpPr txBox="1"/>
            <p:nvPr/>
          </p:nvSpPr>
          <p:spPr>
            <a:xfrm>
              <a:off x="4103676" y="0"/>
              <a:ext cx="2311026" cy="4756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>
                <a:defRPr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DR calorimeter</a:t>
              </a:r>
            </a:p>
          </p:txBody>
        </p:sp>
      </p:grpSp>
      <p:grpSp>
        <p:nvGrpSpPr>
          <p:cNvPr id="730" name="Group"/>
          <p:cNvGrpSpPr/>
          <p:nvPr/>
        </p:nvGrpSpPr>
        <p:grpSpPr>
          <a:xfrm>
            <a:off x="1368368" y="7731700"/>
            <a:ext cx="3038532" cy="2025300"/>
            <a:chOff x="0" y="0"/>
            <a:chExt cx="3038531" cy="2025298"/>
          </a:xfrm>
        </p:grpSpPr>
        <p:pic>
          <p:nvPicPr>
            <p:cNvPr id="728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3038532" cy="20252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29" name="Muon detector"/>
            <p:cNvSpPr txBox="1"/>
            <p:nvPr/>
          </p:nvSpPr>
          <p:spPr>
            <a:xfrm>
              <a:off x="493540" y="37297"/>
              <a:ext cx="2242416" cy="4756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>
                <a:defRPr b="1">
                  <a:solidFill>
                    <a:srgbClr val="FF26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Muon detector</a:t>
              </a:r>
            </a:p>
          </p:txBody>
        </p:sp>
      </p:grpSp>
      <p:grpSp>
        <p:nvGrpSpPr>
          <p:cNvPr id="733" name="Group"/>
          <p:cNvGrpSpPr/>
          <p:nvPr/>
        </p:nvGrpSpPr>
        <p:grpSpPr>
          <a:xfrm>
            <a:off x="34456" y="3883886"/>
            <a:ext cx="5399665" cy="3937534"/>
            <a:chOff x="0" y="0"/>
            <a:chExt cx="5399664" cy="3937533"/>
          </a:xfrm>
        </p:grpSpPr>
        <p:pic>
          <p:nvPicPr>
            <p:cNvPr id="731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5399665" cy="39375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32" name="IDEA Slice test"/>
            <p:cNvSpPr txBox="1"/>
            <p:nvPr/>
          </p:nvSpPr>
          <p:spPr>
            <a:xfrm>
              <a:off x="2007835" y="191052"/>
              <a:ext cx="2282749" cy="4756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>
                <a:defRPr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IDEA Slice test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16" grpId="1"/>
      <p:bldP build="whole" bldLvl="1" animBg="1" rev="0" advAuto="0" spid="733" grpId="2"/>
      <p:bldP build="whole" bldLvl="1" animBg="1" rev="0" advAuto="0" spid="719" grpId="3"/>
      <p:bldP build="whole" bldLvl="1" animBg="1" rev="0" advAuto="0" spid="722" grpId="4"/>
      <p:bldP build="whole" bldLvl="1" animBg="1" rev="0" advAuto="0" spid="727" grpId="5"/>
      <p:bldP build="whole" bldLvl="1" animBg="1" rev="0" advAuto="0" spid="730" grpId="6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Conclus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Conclusions</a:t>
            </a:r>
          </a:p>
        </p:txBody>
      </p:sp>
      <p:sp>
        <p:nvSpPr>
          <p:cNvPr id="736" name="Slide Number Placeholder 5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37" name="CEPC could start at the beginning of the 2030s…"/>
          <p:cNvSpPr txBox="1"/>
          <p:nvPr/>
        </p:nvSpPr>
        <p:spPr>
          <a:xfrm>
            <a:off x="0" y="7719553"/>
            <a:ext cx="13004801" cy="17090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ctr">
              <a:lnSpc>
                <a:spcPct val="120000"/>
              </a:lnSpc>
              <a:defRPr b="1" sz="3200">
                <a:latin typeface="Arial"/>
                <a:ea typeface="Arial"/>
                <a:cs typeface="Arial"/>
                <a:sym typeface="Arial"/>
              </a:defRPr>
            </a:pPr>
            <a:r>
              <a:t>CEPC could start at the beginning of the 2030s</a:t>
            </a:r>
          </a:p>
          <a:p>
            <a:pPr algn="ctr">
              <a:lnSpc>
                <a:spcPct val="120000"/>
              </a:lnSpc>
              <a:defRPr b="1" sz="3200">
                <a:latin typeface="Arial"/>
                <a:ea typeface="Arial"/>
                <a:cs typeface="Arial"/>
                <a:sym typeface="Arial"/>
              </a:defRPr>
            </a:pPr>
            <a:r>
              <a:t>FCC-ee could start seamlessly at the end of HL-LHC </a:t>
            </a:r>
          </a:p>
          <a:p>
            <a:pPr algn="ctr">
              <a:lnSpc>
                <a:spcPct val="120000"/>
              </a:lnSpc>
              <a:defRPr b="1" sz="3200">
                <a:solidFill>
                  <a:srgbClr val="008F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FCC-ee and CEPC promise the </a:t>
            </a:r>
            <a:r>
              <a:rPr u="sng"/>
              <a:t>best</a:t>
            </a:r>
            <a:r>
              <a:t> EW and Higgs measurements</a:t>
            </a:r>
          </a:p>
        </p:txBody>
      </p:sp>
      <p:grpSp>
        <p:nvGrpSpPr>
          <p:cNvPr id="740" name="Group"/>
          <p:cNvGrpSpPr/>
          <p:nvPr/>
        </p:nvGrpSpPr>
        <p:grpSpPr>
          <a:xfrm>
            <a:off x="152894" y="839543"/>
            <a:ext cx="12699012" cy="6765819"/>
            <a:chOff x="0" y="0"/>
            <a:chExt cx="12699011" cy="6765818"/>
          </a:xfrm>
        </p:grpSpPr>
        <p:sp>
          <p:nvSpPr>
            <p:cNvPr id="738" name="Rectangle 1"/>
            <p:cNvSpPr txBox="1"/>
            <p:nvPr/>
          </p:nvSpPr>
          <p:spPr>
            <a:xfrm>
              <a:off x="0" y="0"/>
              <a:ext cx="12699012" cy="67658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/>
            <a:p>
              <a:pPr marL="508000" indent="-508000" algn="just">
                <a:lnSpc>
                  <a:spcPct val="110000"/>
                </a:lnSpc>
                <a:buSzPct val="90000"/>
                <a:buBlip>
                  <a:blip r:embed="rId2"/>
                </a:buBlip>
                <a:defRPr sz="3200">
                  <a:latin typeface="Arial"/>
                  <a:ea typeface="Arial"/>
                  <a:cs typeface="Arial"/>
                  <a:sym typeface="Arial"/>
                </a:defRPr>
              </a:pPr>
              <a:r>
                <a:t>Several future lepton colliders are being proposed</a:t>
              </a:r>
            </a:p>
            <a:p>
              <a:pPr lvl="1" marL="965200" indent="-508000" algn="just">
                <a:lnSpc>
                  <a:spcPct val="110000"/>
                </a:lnSpc>
                <a:buSzPct val="65000"/>
                <a:buBlip>
                  <a:blip r:embed="rId3"/>
                </a:buBlip>
                <a:defRPr sz="3200">
                  <a:latin typeface="Arial"/>
                  <a:ea typeface="Arial"/>
                  <a:cs typeface="Arial"/>
                  <a:sym typeface="Arial"/>
                </a:defRPr>
              </a:pPr>
              <a:r>
                <a:t>Circular: </a:t>
              </a:r>
              <a:r>
                <a:rPr b="1"/>
                <a:t>FCC-ee</a:t>
              </a:r>
              <a:r>
                <a:t> and </a:t>
              </a:r>
              <a:r>
                <a:rPr b="1"/>
                <a:t>CEPC</a:t>
              </a:r>
              <a:endParaRPr b="1"/>
            </a:p>
            <a:p>
              <a:pPr lvl="1" marL="965200" indent="-508000" algn="just">
                <a:lnSpc>
                  <a:spcPct val="110000"/>
                </a:lnSpc>
                <a:buSzPct val="65000"/>
                <a:buBlip>
                  <a:blip r:embed="rId3"/>
                </a:buBlip>
                <a:defRPr sz="3200">
                  <a:latin typeface="Arial"/>
                  <a:ea typeface="Arial"/>
                  <a:cs typeface="Arial"/>
                  <a:sym typeface="Arial"/>
                </a:defRPr>
              </a:pPr>
              <a:r>
                <a:t>Linear: </a:t>
              </a:r>
              <a:r>
                <a:rPr b="1"/>
                <a:t>ILC</a:t>
              </a:r>
              <a:r>
                <a:t> and </a:t>
              </a:r>
              <a:r>
                <a:rPr b="1"/>
                <a:t>CLIC</a:t>
              </a:r>
            </a:p>
            <a:p>
              <a:pPr marL="508000" indent="-508000" algn="just">
                <a:lnSpc>
                  <a:spcPct val="110000"/>
                </a:lnSpc>
                <a:spcBef>
                  <a:spcPts val="2000"/>
                </a:spcBef>
                <a:buSzPct val="90000"/>
                <a:buBlip>
                  <a:blip r:embed="rId2"/>
                </a:buBlip>
                <a:defRPr sz="3200">
                  <a:latin typeface="Arial"/>
                  <a:ea typeface="Arial"/>
                  <a:cs typeface="Arial"/>
                  <a:sym typeface="Arial"/>
                </a:defRPr>
              </a:pPr>
              <a:r>
                <a:t>Circular colliders have much larger luminosities, while linear colliders can reach higher energies</a:t>
              </a:r>
            </a:p>
            <a:p>
              <a:pPr marL="508000" indent="-508000" algn="just">
                <a:lnSpc>
                  <a:spcPct val="110000"/>
                </a:lnSpc>
                <a:buSzPct val="90000"/>
                <a:buBlip>
                  <a:blip r:embed="rId2"/>
                </a:buBlip>
                <a:defRPr sz="3200">
                  <a:latin typeface="Arial"/>
                  <a:ea typeface="Arial"/>
                  <a:cs typeface="Arial"/>
                  <a:sym typeface="Arial"/>
                </a:defRPr>
              </a:pPr>
              <a:r>
                <a:t>Circular lepton colliders can later be replaced by very high energy pp colliders</a:t>
              </a:r>
            </a:p>
            <a:p>
              <a:pPr lvl="1" marL="1206500" indent="-698500" algn="just">
                <a:lnSpc>
                  <a:spcPct val="110000"/>
                </a:lnSpc>
                <a:buSzPct val="65000"/>
                <a:buBlip>
                  <a:blip r:embed="rId4"/>
                </a:buBlip>
                <a:defRPr sz="3200">
                  <a:latin typeface="Arial"/>
                  <a:ea typeface="Arial"/>
                  <a:cs typeface="Arial"/>
                  <a:sym typeface="Arial"/>
                </a:defRPr>
              </a:pPr>
              <a:r>
                <a:t>the sequential implementation of a </a:t>
              </a:r>
              <a:r>
                <a:rPr b="1"/>
                <a:t>lepton</a:t>
              </a:r>
              <a:r>
                <a:t> and a </a:t>
              </a:r>
              <a:r>
                <a:rPr b="1"/>
                <a:t>hadron</a:t>
              </a:r>
              <a:r>
                <a:t> collider </a:t>
              </a:r>
              <a:r>
                <a:t>maximises the physics reach </a:t>
              </a:r>
              <a:r>
                <a:t>             </a:t>
              </a:r>
              <a:r>
                <a:t>   </a:t>
              </a:r>
            </a:p>
            <a:p>
              <a:pPr marL="508000" indent="-508000" algn="just">
                <a:lnSpc>
                  <a:spcPct val="110000"/>
                </a:lnSpc>
                <a:spcBef>
                  <a:spcPts val="2000"/>
                </a:spcBef>
                <a:buSzPct val="90000"/>
                <a:buBlip>
                  <a:blip r:embed="rId2"/>
                </a:buBlip>
                <a:defRPr sz="3200">
                  <a:latin typeface="Arial"/>
                  <a:ea typeface="Arial"/>
                  <a:cs typeface="Arial"/>
                  <a:sym typeface="Arial"/>
                </a:defRPr>
              </a:pPr>
              <a:r>
                <a:t>Attractive scenarios of staging and implementation (budget!) cover more than 50 years of exploratory physics, taking full advantage of the </a:t>
              </a:r>
              <a:r>
                <a:rPr u="sng">
                  <a:solidFill>
                    <a:srgbClr val="FF0000"/>
                  </a:solidFill>
                </a:rPr>
                <a:t>synergies and complementarities</a:t>
              </a:r>
            </a:p>
          </p:txBody>
        </p:sp>
        <p:sp>
          <p:nvSpPr>
            <p:cNvPr id="739" name="X"/>
            <p:cNvSpPr txBox="1"/>
            <p:nvPr/>
          </p:nvSpPr>
          <p:spPr>
            <a:xfrm>
              <a:off x="2381488" y="905182"/>
              <a:ext cx="600173" cy="8950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>
                <a:defRPr sz="5400">
                  <a:solidFill>
                    <a:srgbClr val="FF26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X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u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3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7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737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43" name="Backup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Backup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ircular colliders: FCC-ee detecto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6674">
              <a:defRPr sz="4268"/>
            </a:lvl1pPr>
          </a:lstStyle>
          <a:p>
            <a:pPr/>
            <a:r>
              <a:t>Circular colliders: FCC-ee detectors</a:t>
            </a:r>
          </a:p>
        </p:txBody>
      </p:sp>
      <p:sp>
        <p:nvSpPr>
          <p:cNvPr id="162" name="Slide Number Placeholder 3"/>
          <p:cNvSpPr txBox="1"/>
          <p:nvPr>
            <p:ph type="sldNum" sz="quarter" idx="2"/>
          </p:nvPr>
        </p:nvSpPr>
        <p:spPr>
          <a:xfrm>
            <a:off x="12494029" y="9436100"/>
            <a:ext cx="213185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63" name="CDR to be published in January 2019"/>
          <p:cNvSpPr txBox="1"/>
          <p:nvPr/>
        </p:nvSpPr>
        <p:spPr>
          <a:xfrm>
            <a:off x="3306850" y="8831326"/>
            <a:ext cx="5959300" cy="5129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defRPr b="1" sz="2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CDR to be published in January 2019</a:t>
            </a:r>
          </a:p>
        </p:txBody>
      </p:sp>
      <p:grpSp>
        <p:nvGrpSpPr>
          <p:cNvPr id="168" name="Group"/>
          <p:cNvGrpSpPr/>
          <p:nvPr/>
        </p:nvGrpSpPr>
        <p:grpSpPr>
          <a:xfrm>
            <a:off x="7954362" y="2210156"/>
            <a:ext cx="4726109" cy="6548776"/>
            <a:chOff x="0" y="0"/>
            <a:chExt cx="4726107" cy="6548774"/>
          </a:xfrm>
        </p:grpSpPr>
        <p:grpSp>
          <p:nvGrpSpPr>
            <p:cNvPr id="166" name="Group"/>
            <p:cNvGrpSpPr/>
            <p:nvPr/>
          </p:nvGrpSpPr>
          <p:grpSpPr>
            <a:xfrm>
              <a:off x="0" y="0"/>
              <a:ext cx="4726108" cy="4519386"/>
              <a:chOff x="0" y="0"/>
              <a:chExt cx="4726107" cy="4519385"/>
            </a:xfrm>
          </p:grpSpPr>
          <p:pic>
            <p:nvPicPr>
              <p:cNvPr id="164" name="Image" descr="Image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580961"/>
                <a:ext cx="4726108" cy="39384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65" name="IDEA"/>
              <p:cNvSpPr txBox="1"/>
              <p:nvPr/>
            </p:nvSpPr>
            <p:spPr>
              <a:xfrm>
                <a:off x="1897229" y="0"/>
                <a:ext cx="992334" cy="52481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>
                <a:lvl1pPr>
                  <a:defRPr b="1" sz="28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IDEA</a:t>
                </a:r>
              </a:p>
            </p:txBody>
          </p:sp>
        </p:grpSp>
        <p:sp>
          <p:nvSpPr>
            <p:cNvPr id="167" name="2 T thin solenoid…"/>
            <p:cNvSpPr txBox="1"/>
            <p:nvPr/>
          </p:nvSpPr>
          <p:spPr>
            <a:xfrm>
              <a:off x="444406" y="4650698"/>
              <a:ext cx="4022252" cy="18980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r>
                <a:t>2 T thin solenoid</a:t>
              </a:r>
            </a:p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r>
                <a:t>Si vertex </a:t>
              </a:r>
            </a:p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r>
                <a:t>Wire chamber</a:t>
              </a:r>
            </a:p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r>
                <a:t>Dual Readout calorimeter</a:t>
              </a:r>
            </a:p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r>
                <a:t>MPGD-based Muon detector</a:t>
              </a:r>
            </a:p>
          </p:txBody>
        </p:sp>
      </p:grpSp>
      <p:grpSp>
        <p:nvGrpSpPr>
          <p:cNvPr id="173" name="Group"/>
          <p:cNvGrpSpPr/>
          <p:nvPr/>
        </p:nvGrpSpPr>
        <p:grpSpPr>
          <a:xfrm>
            <a:off x="-33271" y="1108322"/>
            <a:ext cx="7397763" cy="6490269"/>
            <a:chOff x="0" y="0"/>
            <a:chExt cx="7397762" cy="6490267"/>
          </a:xfrm>
        </p:grpSpPr>
        <p:pic>
          <p:nvPicPr>
            <p:cNvPr id="169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808470" y="0"/>
              <a:ext cx="2589293" cy="29068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0" name="CLD"/>
            <p:cNvSpPr txBox="1"/>
            <p:nvPr/>
          </p:nvSpPr>
          <p:spPr>
            <a:xfrm>
              <a:off x="1926269" y="3957234"/>
              <a:ext cx="873570" cy="5248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>
                <a:defRPr b="1" sz="2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CLD</a:t>
              </a:r>
            </a:p>
          </p:txBody>
        </p:sp>
        <p:sp>
          <p:nvSpPr>
            <p:cNvPr id="171" name="2 T solenoid…"/>
            <p:cNvSpPr txBox="1"/>
            <p:nvPr/>
          </p:nvSpPr>
          <p:spPr>
            <a:xfrm>
              <a:off x="875794" y="4592191"/>
              <a:ext cx="4501329" cy="18980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r>
                <a:t>2 T solenoid</a:t>
              </a:r>
            </a:p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r>
                <a:t>Full Si tracker</a:t>
              </a:r>
            </a:p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r>
                <a:t>SiW HG EM calorimeter</a:t>
              </a:r>
            </a:p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r>
                <a:t>Sci.-steel HG HCAL calorimeter</a:t>
              </a:r>
            </a:p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r>
                <a:t>Muon detector with RPCs</a:t>
              </a:r>
            </a:p>
          </p:txBody>
        </p:sp>
        <p:pic>
          <p:nvPicPr>
            <p:cNvPr id="172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2927"/>
              <a:ext cx="4726108" cy="37375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8" grpId="2"/>
      <p:bldP build="whole" bldLvl="1" animBg="1" rev="0" advAuto="0" spid="163" grpId="3"/>
      <p:bldP build="whole" bldLvl="1" animBg="1" rev="0" advAuto="0" spid="173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A successful model!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 successful model!</a:t>
            </a:r>
          </a:p>
        </p:txBody>
      </p:sp>
      <p:pic>
        <p:nvPicPr>
          <p:cNvPr id="74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68599" y="888416"/>
            <a:ext cx="6554329" cy="2339275"/>
          </a:xfrm>
          <a:prstGeom prst="rect">
            <a:avLst/>
          </a:prstGeom>
          <a:ln w="12700">
            <a:miter lim="400000"/>
          </a:ln>
        </p:spPr>
      </p:pic>
      <p:sp>
        <p:nvSpPr>
          <p:cNvPr id="747" name="Footer Placeholder 2"/>
          <p:cNvSpPr txBox="1"/>
          <p:nvPr/>
        </p:nvSpPr>
        <p:spPr>
          <a:xfrm>
            <a:off x="3942115" y="9149636"/>
            <a:ext cx="4926612" cy="371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>
            <a:lvl1pPr algn="ctr">
              <a:defRPr sz="1600">
                <a:solidFill>
                  <a:srgbClr val="888888"/>
                </a:solidFill>
              </a:defRPr>
            </a:lvl1pPr>
          </a:lstStyle>
          <a:p>
            <a:pPr/>
            <a:r>
              <a:t>Alain Blondel The FCCs</a:t>
            </a:r>
          </a:p>
        </p:txBody>
      </p:sp>
      <p:pic>
        <p:nvPicPr>
          <p:cNvPr id="748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80240" y="911953"/>
            <a:ext cx="2408591" cy="771323"/>
          </a:xfrm>
          <a:prstGeom prst="rect">
            <a:avLst/>
          </a:prstGeom>
          <a:ln w="12700">
            <a:miter lim="400000"/>
          </a:ln>
        </p:spPr>
      </p:pic>
      <p:pic>
        <p:nvPicPr>
          <p:cNvPr id="749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36756" y="3120664"/>
            <a:ext cx="8161197" cy="1195156"/>
          </a:xfrm>
          <a:prstGeom prst="rect">
            <a:avLst/>
          </a:prstGeom>
          <a:ln w="12700">
            <a:miter lim="400000"/>
          </a:ln>
        </p:spPr>
      </p:pic>
      <p:pic>
        <p:nvPicPr>
          <p:cNvPr id="750" name="Picture 2" descr="Picture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942115" y="4940912"/>
            <a:ext cx="4301279" cy="4812688"/>
          </a:xfrm>
          <a:prstGeom prst="rect">
            <a:avLst/>
          </a:prstGeom>
          <a:ln w="12700">
            <a:miter lim="400000"/>
          </a:ln>
        </p:spPr>
      </p:pic>
      <p:sp>
        <p:nvSpPr>
          <p:cNvPr id="751" name="Straight Connector 9"/>
          <p:cNvSpPr/>
          <p:nvPr/>
        </p:nvSpPr>
        <p:spPr>
          <a:xfrm>
            <a:off x="25241" y="4331036"/>
            <a:ext cx="12954318" cy="1"/>
          </a:xfrm>
          <a:prstGeom prst="line">
            <a:avLst/>
          </a:prstGeom>
          <a:ln w="76200">
            <a:solidFill>
              <a:schemeClr val="accent1"/>
            </a:solidFill>
          </a:ln>
        </p:spPr>
        <p:txBody>
          <a:bodyPr lIns="65023" tIns="65023" rIns="65023" bIns="65023"/>
          <a:lstStyle/>
          <a:p>
            <a:pPr/>
          </a:p>
        </p:txBody>
      </p:sp>
      <p:pic>
        <p:nvPicPr>
          <p:cNvPr id="752" name="Picture 10" descr="Picture 10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625289" y="4891132"/>
            <a:ext cx="3816219" cy="936556"/>
          </a:xfrm>
          <a:prstGeom prst="rect">
            <a:avLst/>
          </a:prstGeom>
          <a:ln w="12700">
            <a:miter lim="400000"/>
          </a:ln>
        </p:spPr>
      </p:pic>
      <p:sp>
        <p:nvSpPr>
          <p:cNvPr id="753" name="TextBox 12"/>
          <p:cNvSpPr txBox="1"/>
          <p:nvPr/>
        </p:nvSpPr>
        <p:spPr>
          <a:xfrm>
            <a:off x="754097" y="6334861"/>
            <a:ext cx="3188019" cy="650748"/>
          </a:xfrm>
          <a:prstGeom prst="rect">
            <a:avLst/>
          </a:prstGeom>
          <a:solidFill>
            <a:srgbClr val="EEECE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>
              <a:defRPr sz="3400">
                <a:solidFill>
                  <a:srgbClr val="FF0000"/>
                </a:solidFill>
              </a:defRPr>
            </a:pPr>
            <a:r>
              <a:t>e+e- </a:t>
            </a:r>
            <a:r>
              <a:rPr>
                <a:solidFill>
                  <a:srgbClr val="000000"/>
                </a:solidFill>
              </a:rPr>
              <a:t>1989-2000</a:t>
            </a:r>
          </a:p>
        </p:txBody>
      </p:sp>
      <p:sp>
        <p:nvSpPr>
          <p:cNvPr id="754" name="TextBox 13"/>
          <p:cNvSpPr txBox="1"/>
          <p:nvPr/>
        </p:nvSpPr>
        <p:spPr>
          <a:xfrm>
            <a:off x="8058296" y="6334861"/>
            <a:ext cx="2950205" cy="650748"/>
          </a:xfrm>
          <a:prstGeom prst="rect">
            <a:avLst/>
          </a:prstGeom>
          <a:solidFill>
            <a:srgbClr val="EEECE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>
              <a:defRPr sz="3400">
                <a:solidFill>
                  <a:srgbClr val="00B050"/>
                </a:solidFill>
              </a:defRPr>
            </a:pPr>
            <a:r>
              <a:t>p p  </a:t>
            </a:r>
            <a:r>
              <a:rPr>
                <a:solidFill>
                  <a:srgbClr val="000000"/>
                </a:solidFill>
              </a:rPr>
              <a:t>2009-2039 </a:t>
            </a:r>
          </a:p>
        </p:txBody>
      </p:sp>
      <p:sp>
        <p:nvSpPr>
          <p:cNvPr id="755" name="Straight Arrow Connector 15"/>
          <p:cNvSpPr/>
          <p:nvPr/>
        </p:nvSpPr>
        <p:spPr>
          <a:xfrm flipH="1">
            <a:off x="12088829" y="1702454"/>
            <a:ext cx="1" cy="4632407"/>
          </a:xfrm>
          <a:prstGeom prst="line">
            <a:avLst/>
          </a:prstGeom>
          <a:ln w="12700">
            <a:solidFill>
              <a:srgbClr val="1F497D"/>
            </a:solidFill>
            <a:tailEnd type="triangle"/>
          </a:ln>
        </p:spPr>
        <p:txBody>
          <a:bodyPr lIns="65023" tIns="65023" rIns="65023" bIns="65023"/>
          <a:lstStyle/>
          <a:p>
            <a:pPr/>
          </a:p>
        </p:txBody>
      </p:sp>
      <p:sp>
        <p:nvSpPr>
          <p:cNvPr id="756" name="TextBox 17"/>
          <p:cNvSpPr txBox="1"/>
          <p:nvPr/>
        </p:nvSpPr>
        <p:spPr>
          <a:xfrm>
            <a:off x="406610" y="4379191"/>
            <a:ext cx="11078307" cy="498349"/>
          </a:xfrm>
          <a:prstGeom prst="rect">
            <a:avLst/>
          </a:prstGeom>
          <a:solidFill>
            <a:srgbClr val="FFFF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/>
            <a:r>
              <a:t>Did these people know that we would be running HL-LHC in that tunnel &gt;</a:t>
            </a:r>
            <a:r>
              <a:rPr b="1"/>
              <a:t>60 years later?</a:t>
            </a:r>
          </a:p>
        </p:txBody>
      </p:sp>
      <p:sp>
        <p:nvSpPr>
          <p:cNvPr id="757" name="TextBox 18"/>
          <p:cNvSpPr txBox="1"/>
          <p:nvPr/>
        </p:nvSpPr>
        <p:spPr>
          <a:xfrm>
            <a:off x="8666382" y="7846729"/>
            <a:ext cx="4043981" cy="815849"/>
          </a:xfrm>
          <a:prstGeom prst="rect">
            <a:avLst/>
          </a:prstGeom>
          <a:solidFill>
            <a:srgbClr val="FFC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defRPr b="1" sz="4400"/>
            </a:lvl1pPr>
          </a:lstStyle>
          <a:p>
            <a:pPr/>
            <a:r>
              <a:t>Let’s not be SHY!</a:t>
            </a:r>
          </a:p>
        </p:txBody>
      </p:sp>
      <p:sp>
        <p:nvSpPr>
          <p:cNvPr id="758" name="Slide Number Placeholder 3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Basic measurements similar for all  e+e−colliders…"/>
          <p:cNvSpPr txBox="1"/>
          <p:nvPr>
            <p:ph type="body" idx="1"/>
          </p:nvPr>
        </p:nvSpPr>
        <p:spPr>
          <a:xfrm>
            <a:off x="304800" y="914400"/>
            <a:ext cx="12114808" cy="8211195"/>
          </a:xfrm>
          <a:prstGeom prst="rect">
            <a:avLst/>
          </a:prstGeom>
        </p:spPr>
        <p:txBody>
          <a:bodyPr lIns="46037" tIns="46037" rIns="46037" bIns="46037"/>
          <a:lstStyle/>
          <a:p>
            <a:pPr marL="342900" indent="-342900" algn="l" defTabSz="914400">
              <a:lnSpc>
                <a:spcPct val="100000"/>
              </a:lnSpc>
              <a:spcBef>
                <a:spcPts val="400"/>
              </a:spcBef>
              <a:buClr>
                <a:srgbClr val="FF0000"/>
              </a:buClr>
              <a:buSzPct val="50000"/>
              <a:buFontTx/>
              <a:buChar char="❑"/>
              <a:defRPr b="1" sz="2600">
                <a:solidFill>
                  <a:srgbClr val="FF0000"/>
                </a:solidFill>
                <a:latin typeface="Corbel"/>
                <a:ea typeface="Corbel"/>
                <a:cs typeface="Corbel"/>
                <a:sym typeface="Corbel"/>
              </a:defRPr>
            </a:pPr>
            <a:r>
              <a:t>Basic measurements similar for all  e</a:t>
            </a:r>
            <a:r>
              <a:rPr b="0" baseline="30461">
                <a:latin typeface="Symbol"/>
                <a:ea typeface="Symbol"/>
                <a:cs typeface="Symbol"/>
                <a:sym typeface="Symbol"/>
              </a:rPr>
              <a:t>+</a:t>
            </a:r>
            <a:r>
              <a:t>e</a:t>
            </a:r>
            <a:r>
              <a:rPr b="0" baseline="30461">
                <a:latin typeface="Symbol"/>
                <a:ea typeface="Symbol"/>
                <a:cs typeface="Symbol"/>
                <a:sym typeface="Symbol"/>
              </a:rPr>
              <a:t>-</a:t>
            </a:r>
            <a:r>
              <a:t>colliders </a:t>
            </a:r>
          </a:p>
          <a:p>
            <a:pPr lvl="1" marL="742950" indent="-285750" algn="l" defTabSz="914400">
              <a:lnSpc>
                <a:spcPct val="100000"/>
              </a:lnSpc>
              <a:spcBef>
                <a:spcPts val="300"/>
              </a:spcBef>
              <a:buClr>
                <a:srgbClr val="0000CC"/>
              </a:buClr>
              <a:buSzPct val="60000"/>
              <a:buFont typeface="Zapf Dingbats"/>
              <a:buChar char="◆"/>
              <a:defRPr b="1" sz="2400">
                <a:solidFill>
                  <a:srgbClr val="0000CC"/>
                </a:solidFill>
                <a:latin typeface="Corbel"/>
                <a:ea typeface="Corbel"/>
                <a:cs typeface="Corbel"/>
                <a:sym typeface="Corbel"/>
              </a:defRPr>
            </a:pPr>
            <a:r>
              <a:t>Some differences in experimental conditions</a:t>
            </a:r>
          </a:p>
          <a:p>
            <a:pPr marL="342900" indent="-342900" algn="l" defTabSz="914400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SzPct val="50000"/>
              <a:buFontTx/>
              <a:buChar char="❑"/>
              <a:defRPr b="1" sz="2400">
                <a:solidFill>
                  <a:srgbClr val="FF0000"/>
                </a:solidFill>
                <a:latin typeface="Corbel"/>
                <a:ea typeface="Corbel"/>
                <a:cs typeface="Corbel"/>
                <a:sym typeface="Corbel"/>
              </a:defRPr>
            </a:pPr>
          </a:p>
          <a:p>
            <a:pPr marL="342900" indent="-342900" algn="l" defTabSz="914400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SzPct val="50000"/>
              <a:buFontTx/>
              <a:buChar char="❑"/>
              <a:defRPr b="1" sz="2400">
                <a:solidFill>
                  <a:srgbClr val="FF0000"/>
                </a:solidFill>
                <a:latin typeface="Corbel"/>
                <a:ea typeface="Corbel"/>
                <a:cs typeface="Corbel"/>
                <a:sym typeface="Corbel"/>
              </a:defRPr>
            </a:pPr>
          </a:p>
          <a:p>
            <a:pPr marL="342900" indent="-342900" algn="l" defTabSz="914400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SzPct val="50000"/>
              <a:buFontTx/>
              <a:buChar char="❑"/>
              <a:defRPr b="1" sz="2400">
                <a:solidFill>
                  <a:srgbClr val="FF0000"/>
                </a:solidFill>
                <a:latin typeface="Corbel"/>
                <a:ea typeface="Corbel"/>
                <a:cs typeface="Corbel"/>
                <a:sym typeface="Corbel"/>
              </a:defRPr>
            </a:pPr>
          </a:p>
          <a:p>
            <a:pPr marL="342900" indent="-342900" algn="l" defTabSz="914400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SzPct val="50000"/>
              <a:buFontTx/>
              <a:buChar char="❑"/>
              <a:defRPr b="1" sz="2400">
                <a:solidFill>
                  <a:srgbClr val="FF0000"/>
                </a:solidFill>
                <a:latin typeface="Corbel"/>
                <a:ea typeface="Corbel"/>
                <a:cs typeface="Corbel"/>
                <a:sym typeface="Corbel"/>
              </a:defRPr>
            </a:pPr>
          </a:p>
          <a:p>
            <a:pPr marL="342900" indent="-342900" algn="l" defTabSz="914400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SzPct val="50000"/>
              <a:buFontTx/>
              <a:buChar char="❑"/>
              <a:defRPr b="1" sz="2400">
                <a:solidFill>
                  <a:srgbClr val="FF0000"/>
                </a:solidFill>
                <a:latin typeface="Corbel"/>
                <a:ea typeface="Corbel"/>
                <a:cs typeface="Corbel"/>
                <a:sym typeface="Corbel"/>
              </a:defRPr>
            </a:pPr>
          </a:p>
          <a:p>
            <a:pPr marL="342900" indent="-342900" algn="l" defTabSz="914400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SzPct val="50000"/>
              <a:buFontTx/>
              <a:buChar char="❑"/>
              <a:defRPr b="1" sz="2400">
                <a:solidFill>
                  <a:srgbClr val="FF0000"/>
                </a:solidFill>
                <a:latin typeface="Corbel"/>
                <a:ea typeface="Corbel"/>
                <a:cs typeface="Corbel"/>
                <a:sym typeface="Corbel"/>
              </a:defRPr>
            </a:pPr>
          </a:p>
          <a:p>
            <a:pPr lvl="1" marL="0" indent="457200" algn="l" defTabSz="914400"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  <a:buSzTx/>
              <a:buFont typeface="Wingdings"/>
              <a:buNone/>
              <a:defRPr b="1" sz="2400">
                <a:solidFill>
                  <a:srgbClr val="0000CC"/>
                </a:solidFill>
                <a:latin typeface="Corbel"/>
                <a:ea typeface="Corbel"/>
                <a:cs typeface="Corbel"/>
                <a:sym typeface="Corbel"/>
              </a:defRPr>
            </a:pPr>
          </a:p>
          <a:p>
            <a:pPr lvl="1" marL="742950" indent="-285750" algn="l" defTabSz="914400">
              <a:lnSpc>
                <a:spcPct val="130000"/>
              </a:lnSpc>
              <a:spcBef>
                <a:spcPts val="3600"/>
              </a:spcBef>
              <a:buClr>
                <a:srgbClr val="0000CC"/>
              </a:buClr>
              <a:buSzPct val="60000"/>
              <a:buFont typeface="Zapf Dingbats"/>
              <a:buChar char="◆"/>
              <a:defRPr b="1" sz="2400">
                <a:solidFill>
                  <a:srgbClr val="0000CC"/>
                </a:solidFill>
                <a:latin typeface="Corbel"/>
                <a:ea typeface="Corbel"/>
                <a:cs typeface="Corbel"/>
                <a:sym typeface="Corbel"/>
              </a:defRPr>
            </a:pPr>
            <a:r>
              <a:t>e</a:t>
            </a:r>
            <a:r>
              <a:rPr b="0" baseline="30666">
                <a:latin typeface="Symbol"/>
                <a:ea typeface="Symbol"/>
                <a:cs typeface="Symbol"/>
                <a:sym typeface="Symbol"/>
              </a:rPr>
              <a:t>+</a:t>
            </a:r>
            <a:r>
              <a:t>e</a:t>
            </a:r>
            <a:r>
              <a:rPr b="0" baseline="30666">
                <a:latin typeface="Symbol"/>
                <a:ea typeface="Symbol"/>
                <a:cs typeface="Symbol"/>
                <a:sym typeface="Symbol"/>
              </a:rPr>
              <a:t>-</a:t>
            </a:r>
            <a:r>
              <a:t> → HZ at √s = 240-250 GeV : Higgs boson are tagged with a Z and m</a:t>
            </a:r>
            <a:r>
              <a:rPr baseline="-18666"/>
              <a:t>Recoil</a:t>
            </a:r>
            <a:r>
              <a:t> = m</a:t>
            </a:r>
            <a:r>
              <a:rPr baseline="-18666"/>
              <a:t>H</a:t>
            </a:r>
            <a:endParaRPr b="0" baseline="-18666">
              <a:latin typeface="Symbol"/>
              <a:ea typeface="Symbol"/>
              <a:cs typeface="Symbol"/>
              <a:sym typeface="Symbol"/>
            </a:endParaRPr>
          </a:p>
          <a:p>
            <a:pPr lvl="2" marL="1143000" indent="-228600" algn="l" defTabSz="914400">
              <a:lnSpc>
                <a:spcPct val="100000"/>
              </a:lnSpc>
              <a:spcBef>
                <a:spcPts val="300"/>
              </a:spcBef>
              <a:buClr>
                <a:srgbClr val="009900"/>
              </a:buClr>
              <a:buFont typeface="Zapf Dingbats"/>
              <a:buChar char="●"/>
              <a:defRPr b="1" sz="2400">
                <a:solidFill>
                  <a:srgbClr val="009900"/>
                </a:solidFill>
                <a:latin typeface="Corbel"/>
                <a:ea typeface="Corbel"/>
                <a:cs typeface="Corbel"/>
                <a:sym typeface="Corbel"/>
              </a:defRPr>
            </a:pPr>
            <a:r>
              <a:t>Measure </a:t>
            </a:r>
            <a:r>
              <a:rPr b="0">
                <a:solidFill>
                  <a:srgbClr val="0000FF"/>
                </a:solidFill>
                <a:latin typeface="Symbol"/>
                <a:ea typeface="Symbol"/>
                <a:cs typeface="Symbol"/>
                <a:sym typeface="Symbol"/>
              </a:rPr>
              <a:t>s</a:t>
            </a:r>
            <a:r>
              <a:rPr baseline="-17874">
                <a:solidFill>
                  <a:srgbClr val="0000FF"/>
                </a:solidFill>
              </a:rPr>
              <a:t>HZ</a:t>
            </a:r>
            <a:r>
              <a:t> </a:t>
            </a:r>
            <a:r>
              <a:rPr>
                <a:solidFill>
                  <a:srgbClr val="FF0000"/>
                </a:solidFill>
              </a:rPr>
              <a:t>(∝</a:t>
            </a:r>
            <a:r>
              <a:rPr b="0">
                <a:solidFill>
                  <a:srgbClr val="FF0000"/>
                </a:solidFill>
                <a:latin typeface="Symbol"/>
                <a:ea typeface="Symbol"/>
                <a:cs typeface="Symbol"/>
                <a:sym typeface="Symbol"/>
              </a:rPr>
              <a:t> </a:t>
            </a:r>
            <a:r>
              <a:rPr>
                <a:solidFill>
                  <a:srgbClr val="FF0000"/>
                </a:solidFill>
              </a:rPr>
              <a:t>g</a:t>
            </a:r>
            <a:r>
              <a:rPr baseline="-17874">
                <a:solidFill>
                  <a:srgbClr val="FF0000"/>
                </a:solidFill>
              </a:rPr>
              <a:t>HZ</a:t>
            </a:r>
            <a:r>
              <a:rPr baseline="39083">
                <a:solidFill>
                  <a:srgbClr val="FF0000"/>
                </a:solidFill>
              </a:rPr>
              <a:t>2</a:t>
            </a:r>
            <a:r>
              <a:rPr>
                <a:solidFill>
                  <a:srgbClr val="FF0000"/>
                </a:solidFill>
              </a:rPr>
              <a:t>) </a:t>
            </a:r>
            <a:r>
              <a:t>independently of H decay: absolute determination of </a:t>
            </a:r>
            <a:r>
              <a:rPr>
                <a:solidFill>
                  <a:srgbClr val="0000FF"/>
                </a:solidFill>
              </a:rPr>
              <a:t>g</a:t>
            </a:r>
            <a:r>
              <a:rPr baseline="-17874">
                <a:solidFill>
                  <a:srgbClr val="0000FF"/>
                </a:solidFill>
              </a:rPr>
              <a:t>HZ</a:t>
            </a:r>
            <a:endParaRPr baseline="-17874">
              <a:solidFill>
                <a:srgbClr val="0000FF"/>
              </a:solidFill>
            </a:endParaRPr>
          </a:p>
          <a:p>
            <a:pPr lvl="2" marL="1143000" indent="-228600" algn="l" defTabSz="914400">
              <a:lnSpc>
                <a:spcPct val="100000"/>
              </a:lnSpc>
              <a:spcBef>
                <a:spcPts val="300"/>
              </a:spcBef>
              <a:buClr>
                <a:srgbClr val="009900"/>
              </a:buClr>
              <a:buFont typeface="Zapf Dingbats"/>
              <a:buChar char="●"/>
              <a:defRPr b="1" sz="2400">
                <a:solidFill>
                  <a:srgbClr val="009900"/>
                </a:solidFill>
                <a:latin typeface="Corbel"/>
                <a:ea typeface="Corbel"/>
                <a:cs typeface="Corbel"/>
                <a:sym typeface="Corbel"/>
              </a:defRPr>
            </a:pPr>
            <a:r>
              <a:t>Measure </a:t>
            </a:r>
            <a:r>
              <a:rPr b="0">
                <a:solidFill>
                  <a:srgbClr val="0000FF"/>
                </a:solidFill>
                <a:latin typeface="Symbol"/>
                <a:ea typeface="Symbol"/>
                <a:cs typeface="Symbol"/>
                <a:sym typeface="Symbol"/>
              </a:rPr>
              <a:t>s</a:t>
            </a:r>
            <a:r>
              <a:rPr baseline="-17874">
                <a:solidFill>
                  <a:srgbClr val="0000FF"/>
                </a:solidFill>
              </a:rPr>
              <a:t>HZ </a:t>
            </a:r>
            <a:r>
              <a:rPr>
                <a:solidFill>
                  <a:srgbClr val="0000FF"/>
                </a:solidFill>
              </a:rPr>
              <a:t>× BR(H → invisible) </a:t>
            </a:r>
            <a:r>
              <a:t>and many exclusive decays </a:t>
            </a:r>
            <a:r>
              <a:rPr b="0">
                <a:solidFill>
                  <a:srgbClr val="0000FF"/>
                </a:solidFill>
                <a:latin typeface="Symbol"/>
                <a:ea typeface="Symbol"/>
                <a:cs typeface="Symbol"/>
                <a:sym typeface="Symbol"/>
              </a:rPr>
              <a:t>s</a:t>
            </a:r>
            <a:r>
              <a:rPr baseline="-17874">
                <a:solidFill>
                  <a:srgbClr val="0000FF"/>
                </a:solidFill>
              </a:rPr>
              <a:t>HZ </a:t>
            </a:r>
            <a:r>
              <a:rPr>
                <a:solidFill>
                  <a:srgbClr val="0000FF"/>
                </a:solidFill>
              </a:rPr>
              <a:t>× BR(H → XX)</a:t>
            </a:r>
          </a:p>
          <a:p>
            <a:pPr lvl="2" marL="1143000" indent="-228600" algn="l" defTabSz="914400">
              <a:lnSpc>
                <a:spcPct val="100000"/>
              </a:lnSpc>
              <a:spcBef>
                <a:spcPts val="300"/>
              </a:spcBef>
              <a:buClr>
                <a:srgbClr val="009900"/>
              </a:buClr>
              <a:buFont typeface="Zapf Dingbats"/>
              <a:buChar char="●"/>
              <a:defRPr b="1" sz="2400">
                <a:solidFill>
                  <a:srgbClr val="009900"/>
                </a:solidFill>
                <a:latin typeface="Corbel"/>
                <a:ea typeface="Corbel"/>
                <a:cs typeface="Corbel"/>
                <a:sym typeface="Corbel"/>
              </a:defRPr>
            </a:pPr>
            <a:r>
              <a:t>Infer Higgs width </a:t>
            </a:r>
            <a:r>
              <a:rPr b="0">
                <a:solidFill>
                  <a:srgbClr val="0000FF"/>
                </a:solidFill>
                <a:latin typeface="Symbol"/>
                <a:ea typeface="Symbol"/>
                <a:cs typeface="Symbol"/>
                <a:sym typeface="Symbol"/>
              </a:rPr>
              <a:t>G</a:t>
            </a:r>
            <a:r>
              <a:rPr baseline="-17874">
                <a:solidFill>
                  <a:srgbClr val="0000FF"/>
                </a:solidFill>
              </a:rPr>
              <a:t>H</a:t>
            </a:r>
            <a:r>
              <a:t> from </a:t>
            </a:r>
            <a:r>
              <a:rPr b="0">
                <a:solidFill>
                  <a:srgbClr val="0000FF"/>
                </a:solidFill>
                <a:latin typeface="Symbol"/>
                <a:ea typeface="Symbol"/>
                <a:cs typeface="Symbol"/>
                <a:sym typeface="Symbol"/>
              </a:rPr>
              <a:t>s</a:t>
            </a:r>
            <a:r>
              <a:rPr baseline="-17874">
                <a:solidFill>
                  <a:srgbClr val="0000FF"/>
                </a:solidFill>
              </a:rPr>
              <a:t>HZ </a:t>
            </a:r>
            <a:r>
              <a:rPr>
                <a:solidFill>
                  <a:srgbClr val="0000FF"/>
                </a:solidFill>
              </a:rPr>
              <a:t>× BR(H → ZZ) </a:t>
            </a:r>
            <a:r>
              <a:rPr>
                <a:solidFill>
                  <a:srgbClr val="FF0000"/>
                </a:solidFill>
              </a:rPr>
              <a:t>(</a:t>
            </a:r>
            <a:r>
              <a:rPr b="0">
                <a:solidFill>
                  <a:srgbClr val="FF0000"/>
                </a:solidFill>
                <a:latin typeface="Symbol"/>
                <a:ea typeface="Symbol"/>
                <a:cs typeface="Symbol"/>
                <a:sym typeface="Symbol"/>
              </a:rPr>
              <a:t>µ</a:t>
            </a:r>
            <a:r>
              <a:rPr>
                <a:solidFill>
                  <a:srgbClr val="FF0000"/>
                </a:solidFill>
              </a:rPr>
              <a:t> g</a:t>
            </a:r>
            <a:r>
              <a:rPr baseline="-17874">
                <a:solidFill>
                  <a:srgbClr val="FF0000"/>
                </a:solidFill>
              </a:rPr>
              <a:t>HZ</a:t>
            </a:r>
            <a:r>
              <a:rPr baseline="39083">
                <a:solidFill>
                  <a:srgbClr val="FF0000"/>
                </a:solidFill>
              </a:rPr>
              <a:t>4</a:t>
            </a:r>
            <a:r>
              <a:rPr>
                <a:solidFill>
                  <a:srgbClr val="FF0000"/>
                </a:solidFill>
              </a:rPr>
              <a:t>/</a:t>
            </a:r>
            <a:r>
              <a:rPr b="0">
                <a:solidFill>
                  <a:srgbClr val="FF0000"/>
                </a:solidFill>
                <a:latin typeface="Symbol"/>
                <a:ea typeface="Symbol"/>
                <a:cs typeface="Symbol"/>
                <a:sym typeface="Symbol"/>
              </a:rPr>
              <a:t>G</a:t>
            </a:r>
            <a:r>
              <a:rPr baseline="-17874">
                <a:solidFill>
                  <a:srgbClr val="FF0000"/>
                </a:solidFill>
              </a:rPr>
              <a:t>H</a:t>
            </a:r>
            <a:r>
              <a:rPr>
                <a:solidFill>
                  <a:srgbClr val="FF0000"/>
                </a:solidFill>
              </a:rPr>
              <a:t>) </a:t>
            </a:r>
          </a:p>
          <a:p>
            <a:pPr lvl="2" marL="1143000" indent="-228600" algn="l" defTabSz="914400">
              <a:lnSpc>
                <a:spcPct val="100000"/>
              </a:lnSpc>
              <a:spcBef>
                <a:spcPts val="300"/>
              </a:spcBef>
              <a:buClr>
                <a:srgbClr val="009900"/>
              </a:buClr>
              <a:buFont typeface="Zapf Dingbats"/>
              <a:buChar char="●"/>
              <a:defRPr b="1" sz="2400">
                <a:solidFill>
                  <a:srgbClr val="009900"/>
                </a:solidFill>
                <a:latin typeface="Corbel"/>
                <a:ea typeface="Corbel"/>
                <a:cs typeface="Corbel"/>
                <a:sym typeface="Corbel"/>
              </a:defRPr>
            </a:pPr>
            <a:r>
              <a:t>Fit couplings </a:t>
            </a:r>
            <a:r>
              <a:rPr>
                <a:solidFill>
                  <a:srgbClr val="0000FF"/>
                </a:solidFill>
              </a:rPr>
              <a:t>g</a:t>
            </a:r>
            <a:r>
              <a:rPr baseline="-17874">
                <a:solidFill>
                  <a:srgbClr val="0000FF"/>
                </a:solidFill>
              </a:rPr>
              <a:t>HX</a:t>
            </a:r>
            <a:r>
              <a:t> from </a:t>
            </a:r>
            <a:r>
              <a:rPr>
                <a:solidFill>
                  <a:srgbClr val="0000FF"/>
                </a:solidFill>
              </a:rPr>
              <a:t>BR(H → XX) </a:t>
            </a:r>
            <a:r>
              <a:t>and </a:t>
            </a:r>
            <a:r>
              <a:rPr b="0">
                <a:solidFill>
                  <a:srgbClr val="0000FF"/>
                </a:solidFill>
                <a:latin typeface="Symbol"/>
                <a:ea typeface="Symbol"/>
                <a:cs typeface="Symbol"/>
                <a:sym typeface="Symbol"/>
              </a:rPr>
              <a:t>G</a:t>
            </a:r>
            <a:r>
              <a:rPr baseline="-17874">
                <a:solidFill>
                  <a:srgbClr val="0000FF"/>
                </a:solidFill>
              </a:rPr>
              <a:t>H</a:t>
            </a:r>
            <a:r>
              <a:t> in a model-independent manner</a:t>
            </a:r>
          </a:p>
          <a:p>
            <a:pPr lvl="1" marL="742950" indent="-285750" algn="l" defTabSz="914400">
              <a:lnSpc>
                <a:spcPct val="100000"/>
              </a:lnSpc>
              <a:spcBef>
                <a:spcPts val="300"/>
              </a:spcBef>
              <a:buClr>
                <a:srgbClr val="0000CC"/>
              </a:buClr>
              <a:buSzPct val="60000"/>
              <a:buFont typeface="Zapf Dingbats"/>
              <a:buChar char="◆"/>
              <a:defRPr b="1" sz="2400">
                <a:solidFill>
                  <a:srgbClr val="0000CC"/>
                </a:solidFill>
                <a:latin typeface="Corbel"/>
                <a:ea typeface="Corbel"/>
                <a:cs typeface="Corbel"/>
                <a:sym typeface="Corbel"/>
              </a:defRPr>
            </a:pPr>
            <a:r>
              <a:t>e</a:t>
            </a:r>
            <a:r>
              <a:rPr baseline="30666"/>
              <a:t>+</a:t>
            </a:r>
            <a:r>
              <a:t>e</a:t>
            </a:r>
            <a:r>
              <a:rPr b="0" baseline="30666">
                <a:latin typeface="Symbol"/>
                <a:ea typeface="Symbol"/>
                <a:cs typeface="Symbol"/>
                <a:sym typeface="Symbol"/>
              </a:rPr>
              <a:t>-</a:t>
            </a:r>
            <a:r>
              <a:t> → HZ completed with WW fusion at √s = 350-365 GeV at FCC-ee</a:t>
            </a:r>
          </a:p>
          <a:p>
            <a:pPr lvl="2" marL="1143000" indent="-228600" algn="l" defTabSz="914400">
              <a:lnSpc>
                <a:spcPct val="100000"/>
              </a:lnSpc>
              <a:spcBef>
                <a:spcPts val="300"/>
              </a:spcBef>
              <a:buClr>
                <a:srgbClr val="009900"/>
              </a:buClr>
              <a:buFont typeface="Zapf Dingbats"/>
              <a:buChar char="●"/>
              <a:defRPr b="1" sz="2400">
                <a:solidFill>
                  <a:srgbClr val="009900"/>
                </a:solidFill>
                <a:latin typeface="Corbel"/>
                <a:ea typeface="Corbel"/>
                <a:cs typeface="Corbel"/>
                <a:sym typeface="Corbel"/>
              </a:defRPr>
            </a:pPr>
            <a:r>
              <a:t>Improves all precisions, especially on g</a:t>
            </a:r>
            <a:r>
              <a:rPr baseline="-17874"/>
              <a:t>HW</a:t>
            </a:r>
            <a:r>
              <a:t> and </a:t>
            </a:r>
            <a:r>
              <a:rPr b="0">
                <a:latin typeface="Symbol"/>
                <a:ea typeface="Symbol"/>
                <a:cs typeface="Symbol"/>
                <a:sym typeface="Symbol"/>
              </a:rPr>
              <a:t>G</a:t>
            </a:r>
            <a:r>
              <a:rPr baseline="-17874"/>
              <a:t>H</a:t>
            </a:r>
          </a:p>
          <a:p>
            <a:pPr lvl="2" marL="1143000" indent="-228600" algn="l" defTabSz="914400">
              <a:lnSpc>
                <a:spcPct val="100000"/>
              </a:lnSpc>
              <a:spcBef>
                <a:spcPts val="300"/>
              </a:spcBef>
              <a:buClr>
                <a:srgbClr val="009900"/>
              </a:buClr>
              <a:buFont typeface="Zapf Dingbats"/>
              <a:buChar char="●"/>
              <a:defRPr b="1" sz="2400">
                <a:solidFill>
                  <a:srgbClr val="009900"/>
                </a:solidFill>
                <a:latin typeface="Corbel"/>
                <a:ea typeface="Corbel"/>
                <a:cs typeface="Corbel"/>
                <a:sym typeface="Corbel"/>
              </a:defRPr>
            </a:pPr>
            <a:r>
              <a:t>First glance at top Yukawa coupling </a:t>
            </a:r>
            <a:r>
              <a:rPr b="0"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baseline="-17083"/>
              <a:t>t  </a:t>
            </a:r>
            <a:r>
              <a:t>and Higgs self coupling </a:t>
            </a:r>
            <a:r>
              <a:rPr b="0"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baseline="-17083"/>
              <a:t>H  </a:t>
            </a:r>
            <a:r>
              <a:t>(next slides)</a:t>
            </a:r>
          </a:p>
        </p:txBody>
      </p:sp>
      <p:sp>
        <p:nvSpPr>
          <p:cNvPr id="761" name="Circular e+e- colliders: FCC-ee, CepC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49148">
              <a:defRPr sz="4136"/>
            </a:pPr>
            <a:r>
              <a:t>Circular e</a:t>
            </a:r>
            <a:r>
              <a:rPr baseline="31999"/>
              <a:t>+</a:t>
            </a:r>
            <a:r>
              <a:t>e</a:t>
            </a:r>
            <a:r>
              <a:rPr baseline="31999"/>
              <a:t>-</a:t>
            </a:r>
            <a:r>
              <a:t> colliders: FCC-ee, CepC</a:t>
            </a:r>
          </a:p>
        </p:txBody>
      </p:sp>
      <p:sp>
        <p:nvSpPr>
          <p:cNvPr id="7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774" name="Group"/>
          <p:cNvGrpSpPr/>
          <p:nvPr/>
        </p:nvGrpSpPr>
        <p:grpSpPr>
          <a:xfrm>
            <a:off x="838200" y="1524000"/>
            <a:ext cx="10720932" cy="3829513"/>
            <a:chOff x="0" y="0"/>
            <a:chExt cx="10720931" cy="3829512"/>
          </a:xfrm>
        </p:grpSpPr>
        <p:pic>
          <p:nvPicPr>
            <p:cNvPr id="763" name="Picture 6" descr="Picture 6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127148" y="1"/>
              <a:ext cx="3593784" cy="34861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64" name="TextBox 8"/>
            <p:cNvSpPr txBox="1"/>
            <p:nvPr/>
          </p:nvSpPr>
          <p:spPr>
            <a:xfrm>
              <a:off x="8421295" y="2960142"/>
              <a:ext cx="1152488" cy="3741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 b="1" sz="1100">
                  <a:solidFill>
                    <a:srgbClr val="0099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e</a:t>
              </a:r>
              <a:r>
                <a:rPr b="0" baseline="30000">
                  <a:latin typeface="Symbol"/>
                  <a:ea typeface="Symbol"/>
                  <a:cs typeface="Symbol"/>
                  <a:sym typeface="Symbol"/>
                </a:rPr>
                <a:t>+</a:t>
              </a:r>
              <a:r>
                <a:t>e</a:t>
              </a:r>
              <a:r>
                <a:rPr b="0" baseline="30000">
                  <a:latin typeface="Symbol"/>
                  <a:ea typeface="Symbol"/>
                  <a:cs typeface="Symbol"/>
                  <a:sym typeface="Symbol"/>
                </a:rPr>
                <a:t>-</a:t>
              </a:r>
              <a:r>
                <a:t>→ HZ</a:t>
              </a:r>
            </a:p>
          </p:txBody>
        </p:sp>
        <p:sp>
          <p:nvSpPr>
            <p:cNvPr id="765" name="TextBox 9"/>
            <p:cNvSpPr txBox="1"/>
            <p:nvPr/>
          </p:nvSpPr>
          <p:spPr>
            <a:xfrm>
              <a:off x="10105659" y="2109140"/>
              <a:ext cx="504410" cy="4445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 sz="1400">
                  <a:solidFill>
                    <a:srgbClr val="FF0000"/>
                  </a:solidFill>
                  <a:latin typeface="Symbol"/>
                  <a:ea typeface="Symbol"/>
                  <a:cs typeface="Symbol"/>
                  <a:sym typeface="Symbol"/>
                </a:defRPr>
              </a:pPr>
              <a:r>
                <a:t>m</a:t>
              </a:r>
              <a:r>
                <a:rPr baseline="30000"/>
                <a:t>+</a:t>
              </a:r>
            </a:p>
          </p:txBody>
        </p:sp>
        <p:sp>
          <p:nvSpPr>
            <p:cNvPr id="766" name="TextBox 10"/>
            <p:cNvSpPr txBox="1"/>
            <p:nvPr/>
          </p:nvSpPr>
          <p:spPr>
            <a:xfrm>
              <a:off x="8962998" y="0"/>
              <a:ext cx="504410" cy="4445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 sz="1400">
                  <a:solidFill>
                    <a:srgbClr val="FF0000"/>
                  </a:solidFill>
                  <a:latin typeface="Symbol"/>
                  <a:ea typeface="Symbol"/>
                  <a:cs typeface="Symbol"/>
                  <a:sym typeface="Symbol"/>
                </a:defRPr>
              </a:pPr>
              <a:r>
                <a:t>m</a:t>
              </a:r>
              <a:r>
                <a:rPr baseline="30000"/>
                <a:t>-</a:t>
              </a:r>
            </a:p>
          </p:txBody>
        </p:sp>
        <p:pic>
          <p:nvPicPr>
            <p:cNvPr id="767" name="Picture 11" descr="Picture 1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212752"/>
              <a:ext cx="6277439" cy="3616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770" name="Picture 12"/>
            <p:cNvGrpSpPr/>
            <p:nvPr/>
          </p:nvGrpSpPr>
          <p:grpSpPr>
            <a:xfrm>
              <a:off x="1914756" y="1489256"/>
              <a:ext cx="1225772" cy="744627"/>
              <a:chOff x="0" y="0"/>
              <a:chExt cx="1225770" cy="744626"/>
            </a:xfrm>
          </p:grpSpPr>
          <p:sp>
            <p:nvSpPr>
              <p:cNvPr id="768" name="Rectangle"/>
              <p:cNvSpPr/>
              <p:nvPr/>
            </p:nvSpPr>
            <p:spPr>
              <a:xfrm>
                <a:off x="0" y="0"/>
                <a:ext cx="1225771" cy="74462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/>
              </a:p>
            </p:txBody>
          </p:sp>
          <p:pic>
            <p:nvPicPr>
              <p:cNvPr id="769" name="image12.tif" descr="image12.tif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1225771" cy="744627"/>
              </a:xfrm>
              <a:prstGeom prst="rect">
                <a:avLst/>
              </a:prstGeom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</p:pic>
        </p:grpSp>
        <p:grpSp>
          <p:nvGrpSpPr>
            <p:cNvPr id="773" name="Picture 13"/>
            <p:cNvGrpSpPr/>
            <p:nvPr/>
          </p:nvGrpSpPr>
          <p:grpSpPr>
            <a:xfrm>
              <a:off x="3723137" y="2127508"/>
              <a:ext cx="1225504" cy="820751"/>
              <a:chOff x="0" y="0"/>
              <a:chExt cx="1225502" cy="820750"/>
            </a:xfrm>
          </p:grpSpPr>
          <p:sp>
            <p:nvSpPr>
              <p:cNvPr id="771" name="Rectangle"/>
              <p:cNvSpPr/>
              <p:nvPr/>
            </p:nvSpPr>
            <p:spPr>
              <a:xfrm>
                <a:off x="0" y="0"/>
                <a:ext cx="1225503" cy="82075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/>
              </a:p>
            </p:txBody>
          </p:sp>
          <p:pic>
            <p:nvPicPr>
              <p:cNvPr id="772" name="image13.tif" descr="image13.ti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0" y="0"/>
                <a:ext cx="1225503" cy="820751"/>
              </a:xfrm>
              <a:prstGeom prst="rect">
                <a:avLst/>
              </a:prstGeom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5234" t="33450" r="28515" b="0"/>
          <a:stretch>
            <a:fillRect/>
          </a:stretch>
        </p:blipFill>
        <p:spPr>
          <a:xfrm>
            <a:off x="-17137" y="1306723"/>
            <a:ext cx="11568571" cy="6536735"/>
          </a:xfrm>
          <a:prstGeom prst="rect">
            <a:avLst/>
          </a:prstGeom>
          <a:ln w="12700">
            <a:miter lim="400000"/>
          </a:ln>
        </p:spPr>
      </p:pic>
      <p:sp>
        <p:nvSpPr>
          <p:cNvPr id="777" name="TextBox 4"/>
          <p:cNvSpPr txBox="1"/>
          <p:nvPr/>
        </p:nvSpPr>
        <p:spPr>
          <a:xfrm>
            <a:off x="1279419" y="844656"/>
            <a:ext cx="10639299" cy="498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/>
            <a:r>
              <a:t>«First look of the physics case of TLEP» (original name of FCC-ee):  398 quotes today  </a:t>
            </a:r>
          </a:p>
        </p:txBody>
      </p:sp>
      <p:sp>
        <p:nvSpPr>
          <p:cNvPr id="778" name="TextBox 5"/>
          <p:cNvSpPr txBox="1"/>
          <p:nvPr/>
        </p:nvSpPr>
        <p:spPr>
          <a:xfrm>
            <a:off x="1039515" y="8256375"/>
            <a:ext cx="5465193" cy="498349"/>
          </a:xfrm>
          <a:prstGeom prst="rect">
            <a:avLst/>
          </a:prstGeom>
          <a:solidFill>
            <a:srgbClr val="FDEAD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/>
            <a:r>
              <a:t>Much more than a Higgs factory!</a:t>
            </a:r>
          </a:p>
        </p:txBody>
      </p:sp>
      <p:pic>
        <p:nvPicPr>
          <p:cNvPr id="779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rcRect l="8689" t="16928" r="37179" b="0"/>
          <a:stretch>
            <a:fillRect/>
          </a:stretch>
        </p:blipFill>
        <p:spPr>
          <a:xfrm>
            <a:off x="5784284" y="1306724"/>
            <a:ext cx="9386073" cy="8102460"/>
          </a:xfrm>
          <a:prstGeom prst="rect">
            <a:avLst/>
          </a:prstGeom>
          <a:ln w="12700">
            <a:miter lim="400000"/>
          </a:ln>
        </p:spPr>
      </p:pic>
      <p:sp>
        <p:nvSpPr>
          <p:cNvPr id="780" name="Slide Number Placeholder 3"/>
          <p:cNvSpPr txBox="1"/>
          <p:nvPr>
            <p:ph type="sldNum" sz="quarter" idx="2"/>
          </p:nvPr>
        </p:nvSpPr>
        <p:spPr>
          <a:xfrm>
            <a:off x="12395044" y="9416666"/>
            <a:ext cx="340516" cy="32743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u"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707974"/>
            <a:ext cx="13004801" cy="5550061"/>
          </a:xfrm>
          <a:prstGeom prst="rect">
            <a:avLst/>
          </a:prstGeom>
          <a:ln w="12700">
            <a:miter lim="400000"/>
          </a:ln>
        </p:spPr>
      </p:pic>
      <p:sp>
        <p:nvSpPr>
          <p:cNvPr id="783" name="TextBox 6"/>
          <p:cNvSpPr txBox="1"/>
          <p:nvPr/>
        </p:nvSpPr>
        <p:spPr>
          <a:xfrm>
            <a:off x="388340" y="5874786"/>
            <a:ext cx="6395341" cy="714249"/>
          </a:xfrm>
          <a:prstGeom prst="rect">
            <a:avLst/>
          </a:prstGeom>
          <a:solidFill>
            <a:srgbClr val="DCE6F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defRPr sz="3800"/>
            </a:lvl1pPr>
          </a:lstStyle>
          <a:p>
            <a:pPr/>
            <a:r>
              <a:t>THE LHC is a Higgs Factory…BUT</a:t>
            </a:r>
          </a:p>
        </p:txBody>
      </p:sp>
      <p:grpSp>
        <p:nvGrpSpPr>
          <p:cNvPr id="789" name="Group"/>
          <p:cNvGrpSpPr/>
          <p:nvPr/>
        </p:nvGrpSpPr>
        <p:grpSpPr>
          <a:xfrm>
            <a:off x="388340" y="6145253"/>
            <a:ext cx="12251138" cy="3369057"/>
            <a:chOff x="0" y="0"/>
            <a:chExt cx="12251136" cy="3369055"/>
          </a:xfrm>
        </p:grpSpPr>
        <p:sp>
          <p:nvSpPr>
            <p:cNvPr id="784" name="Rectangle 2"/>
            <p:cNvSpPr txBox="1"/>
            <p:nvPr/>
          </p:nvSpPr>
          <p:spPr>
            <a:xfrm>
              <a:off x="0" y="0"/>
              <a:ext cx="12228125" cy="33690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/>
            <a:p>
              <a:pPr>
                <a:defRPr sz="2200">
                  <a:latin typeface="Comic Sans MS"/>
                  <a:ea typeface="Comic Sans MS"/>
                  <a:cs typeface="Comic Sans MS"/>
                  <a:sym typeface="Comic Sans MS"/>
                </a:defRPr>
              </a:pPr>
            </a:p>
            <a:p>
              <a:pPr/>
              <a:r>
                <a:t>several tens of Million Higgs already produced…  &gt; than most Higgs factory projects</a:t>
              </a:r>
              <a:r>
                <a:rPr>
                  <a:latin typeface="Comic Sans MS"/>
                  <a:ea typeface="Comic Sans MS"/>
                  <a:cs typeface="Comic Sans MS"/>
                  <a:sym typeface="Comic Sans MS"/>
                </a:rPr>
                <a:t>.</a:t>
              </a:r>
              <a:endParaRPr>
                <a:latin typeface="Comic Sans MS"/>
                <a:ea typeface="Comic Sans MS"/>
                <a:cs typeface="Comic Sans MS"/>
                <a:sym typeface="Comic Sans MS"/>
              </a:endParaRPr>
            </a:p>
            <a:p>
              <a:pPr>
                <a:defRPr sz="2200">
                  <a:solidFill>
                    <a:srgbClr val="0033CC"/>
                  </a:solidFill>
                </a:defRPr>
              </a:pPr>
            </a:p>
            <a:p>
              <a:pPr>
                <a:defRPr baseline="30545" sz="2200">
                  <a:solidFill>
                    <a:srgbClr val="0033CC"/>
                  </a:solidFill>
                </a:defRPr>
              </a:pPr>
            </a:p>
            <a:p>
              <a:pPr>
                <a:defRPr baseline="30545" sz="2200">
                  <a:solidFill>
                    <a:srgbClr val="0033CC"/>
                  </a:solidFill>
                </a:defRPr>
              </a:pPr>
            </a:p>
            <a:p>
              <a:pPr>
                <a:defRPr baseline="30545" sz="2200">
                  <a:solidFill>
                    <a:srgbClr val="0033CC"/>
                  </a:solidFill>
                </a:defRPr>
              </a:pPr>
            </a:p>
            <a:p>
              <a:pPr>
                <a:defRPr sz="2200">
                  <a:solidFill>
                    <a:srgbClr val="0033CC"/>
                  </a:solidFill>
                </a:defRPr>
              </a:pPr>
            </a:p>
            <a:p>
              <a:pPr>
                <a:defRPr sz="2200">
                  <a:solidFill>
                    <a:srgbClr val="0033CC"/>
                  </a:solidFill>
                </a:defRPr>
              </a:pPr>
              <a:r>
                <a:t>difficult to extract the couplings because</a:t>
              </a:r>
              <a:r>
                <a:rPr>
                  <a:latin typeface="Symbol"/>
                  <a:ea typeface="Symbol"/>
                  <a:cs typeface="Symbol"/>
                  <a:sym typeface="Symbol"/>
                </a:rPr>
                <a:t> s</a:t>
              </a:r>
              <a:r>
                <a:rPr baseline="-19818"/>
                <a:t>prod</a:t>
              </a:r>
              <a:r>
                <a:t> uncertain   and </a:t>
              </a:r>
              <a:r>
                <a:rPr>
                  <a:latin typeface="Symbol"/>
                  <a:ea typeface="Symbol"/>
                  <a:cs typeface="Symbol"/>
                  <a:sym typeface="Symbol"/>
                </a:rPr>
                <a:t>G</a:t>
              </a:r>
              <a:r>
                <a:rPr baseline="-19818"/>
                <a:t>H</a:t>
              </a:r>
              <a:r>
                <a:t>  is unknown  (invisible channels) </a:t>
              </a:r>
              <a:r>
                <a:rPr>
                  <a:latin typeface="Wingdings"/>
                  <a:ea typeface="Wingdings"/>
                  <a:cs typeface="Wingdings"/>
                  <a:sym typeface="Wingdings"/>
                </a:rPr>
                <a:t> </a:t>
              </a:r>
              <a:r>
                <a:t>must do physics with ratios.</a:t>
              </a:r>
            </a:p>
          </p:txBody>
        </p:sp>
        <p:grpSp>
          <p:nvGrpSpPr>
            <p:cNvPr id="787" name="Group 9"/>
            <p:cNvGrpSpPr/>
            <p:nvPr/>
          </p:nvGrpSpPr>
          <p:grpSpPr>
            <a:xfrm>
              <a:off x="98339" y="1073882"/>
              <a:ext cx="6680785" cy="1573277"/>
              <a:chOff x="0" y="0"/>
              <a:chExt cx="6680784" cy="1573275"/>
            </a:xfrm>
          </p:grpSpPr>
          <p:sp>
            <p:nvSpPr>
              <p:cNvPr id="785" name="TextBox 1"/>
              <p:cNvSpPr txBox="1"/>
              <p:nvPr/>
            </p:nvSpPr>
            <p:spPr>
              <a:xfrm>
                <a:off x="0" y="0"/>
                <a:ext cx="6680785" cy="157327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/>
              <a:p>
                <a:pPr>
                  <a:defRPr sz="3800">
                    <a:solidFill>
                      <a:srgbClr val="0033CC"/>
                    </a:solidFill>
                  </a:defRPr>
                </a:pPr>
                <a:r>
                  <a:rPr>
                    <a:latin typeface="Symbol"/>
                    <a:ea typeface="Symbol"/>
                    <a:cs typeface="Symbol"/>
                    <a:sym typeface="Symbol"/>
                  </a:rPr>
                  <a:t>s</a:t>
                </a:r>
                <a:r>
                  <a:rPr baseline="-20000"/>
                  <a:t>i</a:t>
                </a:r>
                <a:r>
                  <a:rPr baseline="-20000">
                    <a:latin typeface="Wingdings"/>
                    <a:ea typeface="Wingdings"/>
                    <a:cs typeface="Wingdings"/>
                    <a:sym typeface="Wingdings"/>
                  </a:rPr>
                  <a:t></a:t>
                </a:r>
                <a:r>
                  <a:rPr baseline="-20000"/>
                  <a:t>f </a:t>
                </a:r>
                <a:r>
                  <a:t> </a:t>
                </a:r>
                <a:r>
                  <a:rPr baseline="30526"/>
                  <a:t>observed   </a:t>
                </a:r>
                <a:r>
                  <a:rPr>
                    <a:latin typeface="Symbol"/>
                    <a:ea typeface="Symbol"/>
                    <a:cs typeface="Symbol"/>
                    <a:sym typeface="Symbol"/>
                  </a:rPr>
                  <a:t>µ s</a:t>
                </a:r>
                <a:r>
                  <a:rPr baseline="-20000"/>
                  <a:t>prod</a:t>
                </a:r>
                <a:r>
                  <a:t>  (g</a:t>
                </a:r>
                <a:r>
                  <a:rPr baseline="-20000"/>
                  <a:t>Hi</a:t>
                </a:r>
                <a:r>
                  <a:t> )</a:t>
                </a:r>
                <a:r>
                  <a:rPr baseline="30526"/>
                  <a:t>2</a:t>
                </a:r>
                <a:r>
                  <a:t>(g</a:t>
                </a:r>
                <a:r>
                  <a:rPr baseline="-20000"/>
                  <a:t>Hf</a:t>
                </a:r>
                <a:r>
                  <a:t>)</a:t>
                </a:r>
                <a:r>
                  <a:rPr baseline="30526"/>
                  <a:t>2      </a:t>
                </a:r>
                <a:endParaRPr baseline="30526"/>
              </a:p>
              <a:p>
                <a:pPr>
                  <a:defRPr sz="900"/>
                </a:pPr>
              </a:p>
              <a:p>
                <a:pPr>
                  <a:defRPr sz="3800"/>
                </a:pPr>
                <a:r>
                  <a:t>                                             </a:t>
                </a:r>
                <a:r>
                  <a:rPr>
                    <a:solidFill>
                      <a:srgbClr val="0033CC"/>
                    </a:solidFill>
                    <a:latin typeface="Symbol"/>
                    <a:ea typeface="Symbol"/>
                    <a:cs typeface="Symbol"/>
                    <a:sym typeface="Symbol"/>
                  </a:rPr>
                  <a:t>G</a:t>
                </a:r>
                <a:r>
                  <a:rPr baseline="-20000">
                    <a:solidFill>
                      <a:srgbClr val="0033CC"/>
                    </a:solidFill>
                  </a:rPr>
                  <a:t>H</a:t>
                </a:r>
              </a:p>
            </p:txBody>
          </p:sp>
          <p:sp>
            <p:nvSpPr>
              <p:cNvPr id="786" name="Straight Connector 4"/>
              <p:cNvSpPr/>
              <p:nvPr/>
            </p:nvSpPr>
            <p:spPr>
              <a:xfrm>
                <a:off x="3982351" y="819642"/>
                <a:ext cx="2000458" cy="1"/>
              </a:xfrm>
              <a:prstGeom prst="line">
                <a:avLst/>
              </a:prstGeom>
              <a:noFill/>
              <a:ln w="50800" cap="flat">
                <a:solidFill>
                  <a:srgbClr val="1F4195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788" name="TextBox 5"/>
            <p:cNvSpPr txBox="1"/>
            <p:nvPr/>
          </p:nvSpPr>
          <p:spPr>
            <a:xfrm>
              <a:off x="7054284" y="1262055"/>
              <a:ext cx="5196853" cy="10298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/>
            <a:p>
              <a:pPr>
                <a:defRPr sz="2800"/>
              </a:pPr>
              <a:r>
                <a:t>relative error scales with</a:t>
              </a:r>
            </a:p>
            <a:p>
              <a:pPr>
                <a:defRPr sz="2800"/>
              </a:pPr>
              <a:r>
                <a:t>1/purity and 1/</a:t>
              </a:r>
              <a:r>
                <a:rPr>
                  <a:latin typeface="Symbol"/>
                  <a:ea typeface="Symbol"/>
                  <a:cs typeface="Symbol"/>
                  <a:sym typeface="Symbol"/>
                </a:rPr>
                <a:t>Ö</a:t>
              </a:r>
              <a:r>
                <a:t>efficiency of signal</a:t>
              </a:r>
            </a:p>
          </p:txBody>
        </p:sp>
      </p:grpSp>
      <p:sp>
        <p:nvSpPr>
          <p:cNvPr id="79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91" name="Higgs production at LHC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Higgs production at LHC</a:t>
            </a:r>
          </a:p>
        </p:txBody>
      </p:sp>
      <p:grpSp>
        <p:nvGrpSpPr>
          <p:cNvPr id="794" name="Group"/>
          <p:cNvGrpSpPr/>
          <p:nvPr/>
        </p:nvGrpSpPr>
        <p:grpSpPr>
          <a:xfrm>
            <a:off x="7048500" y="819209"/>
            <a:ext cx="5929065" cy="4130269"/>
            <a:chOff x="0" y="0"/>
            <a:chExt cx="5929064" cy="4130268"/>
          </a:xfrm>
        </p:grpSpPr>
        <p:sp>
          <p:nvSpPr>
            <p:cNvPr id="792" name="Rounded Rectangle"/>
            <p:cNvSpPr/>
            <p:nvPr/>
          </p:nvSpPr>
          <p:spPr>
            <a:xfrm>
              <a:off x="0" y="0"/>
              <a:ext cx="5929065" cy="4130269"/>
            </a:xfrm>
            <a:prstGeom prst="roundRect">
              <a:avLst>
                <a:gd name="adj" fmla="val 4612"/>
              </a:avLst>
            </a:prstGeom>
            <a:noFill/>
            <a:ln w="50800" cap="flat">
              <a:solidFill>
                <a:srgbClr val="FF2600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/>
            </a:p>
          </p:txBody>
        </p:sp>
        <p:sp>
          <p:nvSpPr>
            <p:cNvPr id="793" name="Verified experimentally!"/>
            <p:cNvSpPr txBox="1"/>
            <p:nvPr/>
          </p:nvSpPr>
          <p:spPr>
            <a:xfrm>
              <a:off x="1785083" y="3478216"/>
              <a:ext cx="4135088" cy="5248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>
                <a:defRPr b="1" sz="2800">
                  <a:solidFill>
                    <a:srgbClr val="FF26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Verified experimentally!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94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FCC-ee indirect reach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FCC-ee indirect reach</a:t>
            </a:r>
          </a:p>
        </p:txBody>
      </p:sp>
      <p:sp>
        <p:nvSpPr>
          <p:cNvPr id="797" name="TextBox 14"/>
          <p:cNvSpPr txBox="1"/>
          <p:nvPr/>
        </p:nvSpPr>
        <p:spPr>
          <a:xfrm>
            <a:off x="1588248" y="8590909"/>
            <a:ext cx="9748413" cy="866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>
              <a:defRPr b="1"/>
            </a:pPr>
            <a:r>
              <a:t>Several EFTs  will achieve sensitivity exceeding 50 TeV (decoupling physics!) </a:t>
            </a:r>
          </a:p>
          <a:p>
            <a:pPr/>
            <a:r>
              <a:t>           junction with FCC-hh EFTs under progress by Jorge de Blas  </a:t>
            </a:r>
          </a:p>
        </p:txBody>
      </p:sp>
      <p:pic>
        <p:nvPicPr>
          <p:cNvPr id="79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97527" y="1432101"/>
            <a:ext cx="9563948" cy="5247077"/>
          </a:xfrm>
          <a:prstGeom prst="rect">
            <a:avLst/>
          </a:prstGeom>
          <a:ln w="12700">
            <a:miter lim="400000"/>
          </a:ln>
        </p:spPr>
      </p:pic>
      <p:sp>
        <p:nvSpPr>
          <p:cNvPr id="799" name="TextBox 5"/>
          <p:cNvSpPr txBox="1"/>
          <p:nvPr/>
        </p:nvSpPr>
        <p:spPr>
          <a:xfrm>
            <a:off x="508253" y="6776269"/>
            <a:ext cx="11988295" cy="1793749"/>
          </a:xfrm>
          <a:prstGeom prst="rect">
            <a:avLst/>
          </a:prstGeom>
          <a:solidFill>
            <a:srgbClr val="FFFFCC"/>
          </a:solidFill>
          <a:ln w="127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just">
              <a:defRPr b="1" sz="2100"/>
            </a:pPr>
            <a:r>
              <a:t>Conclusion from Precision Calculations Mini-Workshop in January 2018: </a:t>
            </a:r>
          </a:p>
          <a:p>
            <a:pPr algn="just">
              <a:defRPr b="1" sz="2100">
                <a:solidFill>
                  <a:srgbClr val="009900"/>
                </a:solidFill>
              </a:defRPr>
            </a:pPr>
            <a:r>
              <a:t>The necessary theoretical work is doable in 5-10 years perspective, due to steady progress in methods and tools, including the recent completion of NNLO SM corrections to EWPOS. </a:t>
            </a:r>
            <a:r>
              <a:rPr>
                <a:solidFill>
                  <a:srgbClr val="FF0000"/>
                </a:solidFill>
              </a:rPr>
              <a:t>This statement is conditional to a strong support by the funding agencies and the overall community. Appropriate financial support and training programs for these precision calculations are mandatory. </a:t>
            </a:r>
          </a:p>
        </p:txBody>
      </p:sp>
      <p:sp>
        <p:nvSpPr>
          <p:cNvPr id="800" name="TextBox 7"/>
          <p:cNvSpPr txBox="1"/>
          <p:nvPr/>
        </p:nvSpPr>
        <p:spPr>
          <a:xfrm>
            <a:off x="6709440" y="2303533"/>
            <a:ext cx="1578605" cy="345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defRPr sz="1400"/>
            </a:lvl1pPr>
          </a:lstStyle>
          <a:p>
            <a:pPr/>
            <a:r>
              <a:t>J. De Blas, Jan. 2017</a:t>
            </a:r>
          </a:p>
        </p:txBody>
      </p:sp>
      <p:sp>
        <p:nvSpPr>
          <p:cNvPr id="801" name="TextBox 8"/>
          <p:cNvSpPr txBox="1"/>
          <p:nvPr/>
        </p:nvSpPr>
        <p:spPr>
          <a:xfrm>
            <a:off x="4423304" y="786306"/>
            <a:ext cx="2245690" cy="371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defRPr b="1" sz="1600"/>
            </a:lvl1pPr>
          </a:lstStyle>
          <a:p>
            <a:pPr/>
            <a:r>
              <a:t>w/o theory uncertainties</a:t>
            </a:r>
          </a:p>
        </p:txBody>
      </p:sp>
      <p:sp>
        <p:nvSpPr>
          <p:cNvPr id="802" name="TextBox 9"/>
          <p:cNvSpPr txBox="1"/>
          <p:nvPr/>
        </p:nvSpPr>
        <p:spPr>
          <a:xfrm>
            <a:off x="5053969" y="1202166"/>
            <a:ext cx="1856257" cy="612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ctr">
              <a:defRPr b="1" sz="1600"/>
            </a:pPr>
            <a:r>
              <a:t>with current </a:t>
            </a:r>
          </a:p>
          <a:p>
            <a:pPr algn="ctr">
              <a:defRPr b="1" sz="1600"/>
            </a:pPr>
            <a:r>
              <a:t>theory uncertainties</a:t>
            </a:r>
          </a:p>
        </p:txBody>
      </p:sp>
      <p:sp>
        <p:nvSpPr>
          <p:cNvPr id="803" name="Straight Arrow Connector 10"/>
          <p:cNvSpPr/>
          <p:nvPr/>
        </p:nvSpPr>
        <p:spPr>
          <a:xfrm flipH="1">
            <a:off x="4690695" y="1744543"/>
            <a:ext cx="860175" cy="2123023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/>
          </a:p>
        </p:txBody>
      </p:sp>
      <p:sp>
        <p:nvSpPr>
          <p:cNvPr id="804" name="Straight Arrow Connector 11"/>
          <p:cNvSpPr/>
          <p:nvPr/>
        </p:nvSpPr>
        <p:spPr>
          <a:xfrm flipH="1">
            <a:off x="4556583" y="1158374"/>
            <a:ext cx="752555" cy="1055731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/>
          </a:p>
        </p:txBody>
      </p:sp>
      <p:sp>
        <p:nvSpPr>
          <p:cNvPr id="805" name="TextBox 12"/>
          <p:cNvSpPr txBox="1"/>
          <p:nvPr/>
        </p:nvSpPr>
        <p:spPr>
          <a:xfrm rot="16200000">
            <a:off x="2313547" y="1036085"/>
            <a:ext cx="837367" cy="416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>
              <a:defRPr sz="1800">
                <a:solidFill>
                  <a:srgbClr val="FF2600"/>
                </a:solidFill>
                <a:latin typeface="Symbol"/>
                <a:ea typeface="Symbol"/>
                <a:cs typeface="Symbol"/>
                <a:sym typeface="Symbol"/>
              </a:defRPr>
            </a:pPr>
            <a:r>
              <a:t>L</a:t>
            </a:r>
            <a:r>
              <a:rPr b="1">
                <a:latin typeface="+mn-lt"/>
                <a:ea typeface="+mn-ea"/>
                <a:cs typeface="+mn-cs"/>
                <a:sym typeface="Calibri"/>
              </a:rPr>
              <a:t> (TeV)</a:t>
            </a:r>
          </a:p>
        </p:txBody>
      </p:sp>
      <p:sp>
        <p:nvSpPr>
          <p:cNvPr id="806" name="TextBox 15"/>
          <p:cNvSpPr txBox="1"/>
          <p:nvPr/>
        </p:nvSpPr>
        <p:spPr>
          <a:xfrm>
            <a:off x="178906" y="2030321"/>
            <a:ext cx="1534491" cy="536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defRPr sz="2600"/>
            </a:lvl1pPr>
          </a:lstStyle>
          <a:p>
            <a:pPr/>
            <a:r>
              <a:t>many EFTs</a:t>
            </a:r>
          </a:p>
        </p:txBody>
      </p:sp>
      <p:sp>
        <p:nvSpPr>
          <p:cNvPr id="807" name="Slide Number Placeholder 3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/>
      </p:transition>
    </mc:Choice>
    <mc:Fallback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1929" y="1900663"/>
            <a:ext cx="11162842" cy="6765359"/>
          </a:xfrm>
          <a:prstGeom prst="rect">
            <a:avLst/>
          </a:prstGeom>
          <a:ln w="12700">
            <a:miter lim="400000"/>
          </a:ln>
        </p:spPr>
      </p:pic>
      <p:sp>
        <p:nvSpPr>
          <p:cNvPr id="810" name="TextBox 4"/>
          <p:cNvSpPr txBox="1"/>
          <p:nvPr/>
        </p:nvSpPr>
        <p:spPr>
          <a:xfrm>
            <a:off x="1996299" y="186010"/>
            <a:ext cx="6756026" cy="541783"/>
          </a:xfrm>
          <a:prstGeom prst="rect">
            <a:avLst/>
          </a:prstGeom>
          <a:solidFill>
            <a:srgbClr val="DBEEF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/>
            <a:r>
              <a:t>Higgs self-coupling  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baseline="-20250"/>
              <a:t>H      </a:t>
            </a:r>
            <a:r>
              <a:t>(How H, W, Z get masses…)   </a:t>
            </a:r>
          </a:p>
        </p:txBody>
      </p:sp>
      <p:sp>
        <p:nvSpPr>
          <p:cNvPr id="811" name="TextBox 5"/>
          <p:cNvSpPr txBox="1"/>
          <p:nvPr/>
        </p:nvSpPr>
        <p:spPr>
          <a:xfrm>
            <a:off x="1098561" y="780344"/>
            <a:ext cx="9968481" cy="953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>
              <a:defRPr b="1"/>
            </a:pPr>
            <a:r>
              <a:t>The FCC-ee does not produce pairs of Higgses from which one can extract </a:t>
            </a:r>
            <a:r>
              <a:rPr b="0"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baseline="-20250"/>
              <a:t>H  </a:t>
            </a:r>
            <a:r>
              <a:t> </a:t>
            </a:r>
          </a:p>
          <a:p>
            <a:pPr>
              <a:defRPr b="1"/>
            </a:pPr>
            <a:r>
              <a:t>but the ZH cross-section receives a E</a:t>
            </a:r>
            <a:r>
              <a:rPr baseline="-20250"/>
              <a:t>cm </a:t>
            </a:r>
            <a:r>
              <a:t>- dependent correction from it.  </a:t>
            </a:r>
          </a:p>
        </p:txBody>
      </p:sp>
      <p:sp>
        <p:nvSpPr>
          <p:cNvPr id="812" name="TextBox 6"/>
          <p:cNvSpPr txBox="1"/>
          <p:nvPr/>
        </p:nvSpPr>
        <p:spPr>
          <a:xfrm>
            <a:off x="8621002" y="7027439"/>
            <a:ext cx="5570646" cy="2349076"/>
          </a:xfrm>
          <a:prstGeom prst="rect">
            <a:avLst/>
          </a:prstGeom>
          <a:solidFill>
            <a:srgbClr val="D7E4B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/>
            <a:r>
              <a:t>investigating now : the possibility</a:t>
            </a:r>
          </a:p>
          <a:p>
            <a:pPr/>
            <a:r>
              <a:t>of reaching 5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s</a:t>
            </a:r>
            <a:r>
              <a:t>  observation of </a:t>
            </a:r>
          </a:p>
          <a:p>
            <a:pPr/>
            <a:r>
              <a:t>Higgs self coupling at FCC-ee: </a:t>
            </a:r>
          </a:p>
          <a:p>
            <a:pPr/>
            <a:r>
              <a:t>4 detectors </a:t>
            </a:r>
          </a:p>
          <a:p>
            <a:pPr/>
            <a:r>
              <a:t>    + recast of running scenario</a:t>
            </a:r>
          </a:p>
        </p:txBody>
      </p:sp>
      <p:sp>
        <p:nvSpPr>
          <p:cNvPr id="813" name="Slide Number Placeholder 3"/>
          <p:cNvSpPr txBox="1"/>
          <p:nvPr>
            <p:ph type="sldNum" sz="quarter" idx="2"/>
          </p:nvPr>
        </p:nvSpPr>
        <p:spPr>
          <a:xfrm>
            <a:off x="12395044" y="9416666"/>
            <a:ext cx="340516" cy="32743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5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00631" y="8524240"/>
            <a:ext cx="5527041" cy="975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816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20435" y="729222"/>
            <a:ext cx="10513905" cy="7986611"/>
          </a:xfrm>
          <a:prstGeom prst="rect">
            <a:avLst/>
          </a:prstGeom>
          <a:ln w="12700">
            <a:miter lim="400000"/>
          </a:ln>
        </p:spPr>
      </p:pic>
      <p:sp>
        <p:nvSpPr>
          <p:cNvPr id="817" name="Slide Number Placeholder 3"/>
          <p:cNvSpPr txBox="1"/>
          <p:nvPr>
            <p:ph type="sldNum" sz="quarter" idx="2"/>
          </p:nvPr>
        </p:nvSpPr>
        <p:spPr>
          <a:xfrm>
            <a:off x="12395044" y="9416666"/>
            <a:ext cx="340516" cy="32743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Ratios of B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Ratios of BRs</a:t>
            </a:r>
          </a:p>
        </p:txBody>
      </p:sp>
      <p:pic>
        <p:nvPicPr>
          <p:cNvPr id="82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5013" y="1316178"/>
            <a:ext cx="10674774" cy="7920286"/>
          </a:xfrm>
          <a:prstGeom prst="rect">
            <a:avLst/>
          </a:prstGeom>
          <a:ln w="12700">
            <a:miter lim="400000"/>
          </a:ln>
        </p:spPr>
      </p:pic>
      <p:sp>
        <p:nvSpPr>
          <p:cNvPr id="821" name="TextBox 4"/>
          <p:cNvSpPr txBox="1"/>
          <p:nvPr/>
        </p:nvSpPr>
        <p:spPr>
          <a:xfrm>
            <a:off x="1946310" y="865999"/>
            <a:ext cx="9288833" cy="507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/>
            <a:r>
              <a:t>For rare decays (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mm</a:t>
            </a:r>
            <a:r>
              <a:t>,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gg</a:t>
            </a:r>
            <a:r>
              <a:t>,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g</a:t>
            </a:r>
            <a:r>
              <a:t>Z)  normalize to  H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</a:t>
            </a:r>
            <a:r>
              <a:t> ZZ well measured at FCC-ee </a:t>
            </a:r>
          </a:p>
        </p:txBody>
      </p:sp>
      <p:sp>
        <p:nvSpPr>
          <p:cNvPr id="822" name="Slide Number Placeholder 3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865" y="1206842"/>
            <a:ext cx="13010530" cy="7390478"/>
          </a:xfrm>
          <a:prstGeom prst="rect">
            <a:avLst/>
          </a:prstGeom>
          <a:ln w="12700">
            <a:miter lim="400000"/>
          </a:ln>
        </p:spPr>
      </p:pic>
      <p:sp>
        <p:nvSpPr>
          <p:cNvPr id="825" name="Slide Number Placeholder 3"/>
          <p:cNvSpPr txBox="1"/>
          <p:nvPr>
            <p:ph type="sldNum" sz="quarter" idx="2"/>
          </p:nvPr>
        </p:nvSpPr>
        <p:spPr>
          <a:xfrm>
            <a:off x="12395044" y="9416666"/>
            <a:ext cx="340516" cy="32743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/>
      </p:transition>
    </mc:Choice>
    <mc:Fallback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58" y="1214493"/>
            <a:ext cx="12995284" cy="7324614"/>
          </a:xfrm>
          <a:prstGeom prst="rect">
            <a:avLst/>
          </a:prstGeom>
          <a:ln w="12700">
            <a:miter lim="400000"/>
          </a:ln>
        </p:spPr>
      </p:pic>
      <p:sp>
        <p:nvSpPr>
          <p:cNvPr id="828" name="Slide Number Placeholder 3"/>
          <p:cNvSpPr txBox="1"/>
          <p:nvPr>
            <p:ph type="sldNum" sz="quarter" idx="2"/>
          </p:nvPr>
        </p:nvSpPr>
        <p:spPr>
          <a:xfrm>
            <a:off x="12395044" y="9416666"/>
            <a:ext cx="340516" cy="32743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ossible Timeline of the FCC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Possible Timeline of the FCCs</a:t>
            </a:r>
          </a:p>
        </p:txBody>
      </p:sp>
      <p:sp>
        <p:nvSpPr>
          <p:cNvPr id="176" name="Slide Number Placeholder 3"/>
          <p:cNvSpPr txBox="1"/>
          <p:nvPr>
            <p:ph type="sldNum" sz="quarter" idx="2"/>
          </p:nvPr>
        </p:nvSpPr>
        <p:spPr>
          <a:xfrm>
            <a:off x="12494029" y="9436100"/>
            <a:ext cx="213185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77" name="E9AE129B-AADE-4D42-A5CD-D33420D126B1" descr="E9AE129B-AADE-4D42-A5CD-D33420D126B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65897" y="1123223"/>
            <a:ext cx="2033802" cy="8505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0" name="Title 1"/>
          <p:cNvGrpSpPr/>
          <p:nvPr/>
        </p:nvGrpSpPr>
        <p:grpSpPr>
          <a:xfrm>
            <a:off x="406400" y="1066799"/>
            <a:ext cx="12192000" cy="1008114"/>
            <a:chOff x="0" y="0"/>
            <a:chExt cx="12192000" cy="1008112"/>
          </a:xfrm>
        </p:grpSpPr>
        <p:sp>
          <p:nvSpPr>
            <p:cNvPr id="178" name="Rectangle"/>
            <p:cNvSpPr/>
            <p:nvPr/>
          </p:nvSpPr>
          <p:spPr>
            <a:xfrm>
              <a:off x="0" y="-1"/>
              <a:ext cx="12192000" cy="1008114"/>
            </a:xfrm>
            <a:prstGeom prst="rect">
              <a:avLst/>
            </a:prstGeom>
            <a:solidFill>
              <a:srgbClr val="0C37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defRPr b="1" sz="3600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79" name="Technical Schedule for each of the 3 options"/>
            <p:cNvSpPr txBox="1"/>
            <p:nvPr/>
          </p:nvSpPr>
          <p:spPr>
            <a:xfrm>
              <a:off x="0" y="244834"/>
              <a:ext cx="12192000" cy="518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914400">
                <a:defRPr b="1" sz="3600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                Technical Schedule for each of the 3 options</a:t>
              </a:r>
            </a:p>
          </p:txBody>
        </p:sp>
      </p:grpSp>
      <p:grpSp>
        <p:nvGrpSpPr>
          <p:cNvPr id="205" name="Group 159"/>
          <p:cNvGrpSpPr/>
          <p:nvPr/>
        </p:nvGrpSpPr>
        <p:grpSpPr>
          <a:xfrm>
            <a:off x="1161223" y="2620420"/>
            <a:ext cx="10893129" cy="4178515"/>
            <a:chOff x="0" y="0"/>
            <a:chExt cx="10893128" cy="4178514"/>
          </a:xfrm>
        </p:grpSpPr>
        <p:sp>
          <p:nvSpPr>
            <p:cNvPr id="181" name="Straight Connector 160"/>
            <p:cNvSpPr/>
            <p:nvPr/>
          </p:nvSpPr>
          <p:spPr>
            <a:xfrm flipH="1">
              <a:off x="-1" y="15602"/>
              <a:ext cx="2" cy="4161578"/>
            </a:xfrm>
            <a:prstGeom prst="line">
              <a:avLst/>
            </a:prstGeom>
            <a:noFill/>
            <a:ln w="19050" cap="flat">
              <a:solidFill>
                <a:srgbClr val="0C377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 sz="1800">
                  <a:solidFill>
                    <a:srgbClr val="0C377B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82" name="Straight Connector 161"/>
            <p:cNvSpPr/>
            <p:nvPr/>
          </p:nvSpPr>
          <p:spPr>
            <a:xfrm flipH="1">
              <a:off x="474648" y="15602"/>
              <a:ext cx="1" cy="4161578"/>
            </a:xfrm>
            <a:prstGeom prst="line">
              <a:avLst/>
            </a:prstGeom>
            <a:noFill/>
            <a:ln w="19050" cap="flat">
              <a:solidFill>
                <a:srgbClr val="0C377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 sz="1800">
                  <a:solidFill>
                    <a:srgbClr val="0C377B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83" name="Straight Connector 162"/>
            <p:cNvSpPr/>
            <p:nvPr/>
          </p:nvSpPr>
          <p:spPr>
            <a:xfrm flipH="1">
              <a:off x="949296" y="15602"/>
              <a:ext cx="1" cy="4161578"/>
            </a:xfrm>
            <a:prstGeom prst="line">
              <a:avLst/>
            </a:prstGeom>
            <a:noFill/>
            <a:ln w="19050" cap="flat">
              <a:solidFill>
                <a:srgbClr val="0C377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 sz="1800">
                  <a:solidFill>
                    <a:srgbClr val="0C377B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84" name="Straight Connector 163"/>
            <p:cNvSpPr/>
            <p:nvPr/>
          </p:nvSpPr>
          <p:spPr>
            <a:xfrm flipH="1">
              <a:off x="1423945" y="15602"/>
              <a:ext cx="1" cy="4161578"/>
            </a:xfrm>
            <a:prstGeom prst="line">
              <a:avLst/>
            </a:prstGeom>
            <a:noFill/>
            <a:ln w="19050" cap="flat">
              <a:solidFill>
                <a:srgbClr val="0C377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 sz="1800">
                  <a:solidFill>
                    <a:srgbClr val="0C377B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85" name="Straight Connector 164"/>
            <p:cNvSpPr/>
            <p:nvPr/>
          </p:nvSpPr>
          <p:spPr>
            <a:xfrm flipH="1">
              <a:off x="1898594" y="15602"/>
              <a:ext cx="1" cy="4161578"/>
            </a:xfrm>
            <a:prstGeom prst="line">
              <a:avLst/>
            </a:prstGeom>
            <a:noFill/>
            <a:ln w="19050" cap="flat">
              <a:solidFill>
                <a:srgbClr val="0C377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 sz="1800">
                  <a:solidFill>
                    <a:srgbClr val="0C377B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86" name="Straight Connector 165"/>
            <p:cNvSpPr/>
            <p:nvPr/>
          </p:nvSpPr>
          <p:spPr>
            <a:xfrm flipH="1">
              <a:off x="2373242" y="15602"/>
              <a:ext cx="1" cy="4161578"/>
            </a:xfrm>
            <a:prstGeom prst="line">
              <a:avLst/>
            </a:prstGeom>
            <a:noFill/>
            <a:ln w="19050" cap="flat">
              <a:solidFill>
                <a:srgbClr val="0C377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 sz="1800">
                  <a:solidFill>
                    <a:srgbClr val="0C377B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87" name="Straight Connector 166"/>
            <p:cNvSpPr/>
            <p:nvPr/>
          </p:nvSpPr>
          <p:spPr>
            <a:xfrm flipH="1">
              <a:off x="2847891" y="15602"/>
              <a:ext cx="1" cy="4161578"/>
            </a:xfrm>
            <a:prstGeom prst="line">
              <a:avLst/>
            </a:prstGeom>
            <a:noFill/>
            <a:ln w="19050" cap="flat">
              <a:solidFill>
                <a:srgbClr val="0C377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 sz="1800">
                  <a:solidFill>
                    <a:srgbClr val="0C377B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88" name="Straight Connector 167"/>
            <p:cNvSpPr/>
            <p:nvPr/>
          </p:nvSpPr>
          <p:spPr>
            <a:xfrm flipH="1">
              <a:off x="3322540" y="15602"/>
              <a:ext cx="1" cy="4161578"/>
            </a:xfrm>
            <a:prstGeom prst="line">
              <a:avLst/>
            </a:prstGeom>
            <a:noFill/>
            <a:ln w="19050" cap="flat">
              <a:solidFill>
                <a:srgbClr val="0C377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 sz="1800">
                  <a:solidFill>
                    <a:srgbClr val="0C377B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89" name="Straight Connector 168"/>
            <p:cNvSpPr/>
            <p:nvPr/>
          </p:nvSpPr>
          <p:spPr>
            <a:xfrm flipH="1">
              <a:off x="3797189" y="15602"/>
              <a:ext cx="1" cy="4161578"/>
            </a:xfrm>
            <a:prstGeom prst="line">
              <a:avLst/>
            </a:prstGeom>
            <a:noFill/>
            <a:ln w="19050" cap="flat">
              <a:solidFill>
                <a:srgbClr val="0C377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 sz="1800">
                  <a:solidFill>
                    <a:srgbClr val="0C377B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0" name="Straight Connector 169"/>
            <p:cNvSpPr/>
            <p:nvPr/>
          </p:nvSpPr>
          <p:spPr>
            <a:xfrm flipH="1">
              <a:off x="4271838" y="15602"/>
              <a:ext cx="1" cy="4161578"/>
            </a:xfrm>
            <a:prstGeom prst="line">
              <a:avLst/>
            </a:prstGeom>
            <a:noFill/>
            <a:ln w="19050" cap="flat">
              <a:solidFill>
                <a:srgbClr val="0C377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 sz="1800">
                  <a:solidFill>
                    <a:srgbClr val="0C377B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1" name="Straight Connector 170"/>
            <p:cNvSpPr/>
            <p:nvPr/>
          </p:nvSpPr>
          <p:spPr>
            <a:xfrm flipH="1">
              <a:off x="4746487" y="0"/>
              <a:ext cx="1" cy="4161578"/>
            </a:xfrm>
            <a:prstGeom prst="line">
              <a:avLst/>
            </a:prstGeom>
            <a:noFill/>
            <a:ln w="19050" cap="flat">
              <a:solidFill>
                <a:srgbClr val="0C377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 sz="1800">
                  <a:solidFill>
                    <a:srgbClr val="0C377B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2" name="Straight Connector 171"/>
            <p:cNvSpPr/>
            <p:nvPr/>
          </p:nvSpPr>
          <p:spPr>
            <a:xfrm flipH="1">
              <a:off x="5221135" y="15602"/>
              <a:ext cx="1" cy="4161578"/>
            </a:xfrm>
            <a:prstGeom prst="line">
              <a:avLst/>
            </a:prstGeom>
            <a:noFill/>
            <a:ln w="19050" cap="flat">
              <a:solidFill>
                <a:srgbClr val="0C377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 sz="1800">
                  <a:solidFill>
                    <a:srgbClr val="0C377B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3" name="Straight Connector 172"/>
            <p:cNvSpPr/>
            <p:nvPr/>
          </p:nvSpPr>
          <p:spPr>
            <a:xfrm flipH="1">
              <a:off x="5695784" y="15602"/>
              <a:ext cx="1" cy="4161578"/>
            </a:xfrm>
            <a:prstGeom prst="line">
              <a:avLst/>
            </a:prstGeom>
            <a:noFill/>
            <a:ln w="19050" cap="flat">
              <a:solidFill>
                <a:srgbClr val="0C377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 sz="1800">
                  <a:solidFill>
                    <a:srgbClr val="0C377B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4" name="Straight Connector 173"/>
            <p:cNvSpPr/>
            <p:nvPr/>
          </p:nvSpPr>
          <p:spPr>
            <a:xfrm flipH="1">
              <a:off x="6138910" y="15602"/>
              <a:ext cx="1" cy="4161578"/>
            </a:xfrm>
            <a:prstGeom prst="line">
              <a:avLst/>
            </a:prstGeom>
            <a:noFill/>
            <a:ln w="19050" cap="flat">
              <a:solidFill>
                <a:srgbClr val="0C377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 sz="1800">
                  <a:solidFill>
                    <a:srgbClr val="0C377B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5" name="Straight Connector 174"/>
            <p:cNvSpPr/>
            <p:nvPr/>
          </p:nvSpPr>
          <p:spPr>
            <a:xfrm flipH="1">
              <a:off x="6613559" y="15602"/>
              <a:ext cx="1" cy="4161578"/>
            </a:xfrm>
            <a:prstGeom prst="line">
              <a:avLst/>
            </a:prstGeom>
            <a:noFill/>
            <a:ln w="19050" cap="flat">
              <a:solidFill>
                <a:srgbClr val="0C377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 sz="1800">
                  <a:solidFill>
                    <a:srgbClr val="0C377B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6" name="Straight Connector 175"/>
            <p:cNvSpPr/>
            <p:nvPr/>
          </p:nvSpPr>
          <p:spPr>
            <a:xfrm flipH="1">
              <a:off x="7088208" y="15602"/>
              <a:ext cx="1" cy="4161578"/>
            </a:xfrm>
            <a:prstGeom prst="line">
              <a:avLst/>
            </a:prstGeom>
            <a:noFill/>
            <a:ln w="19050" cap="flat">
              <a:solidFill>
                <a:srgbClr val="0C377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 sz="1800">
                  <a:solidFill>
                    <a:srgbClr val="0C377B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7" name="Straight Connector 176"/>
            <p:cNvSpPr/>
            <p:nvPr/>
          </p:nvSpPr>
          <p:spPr>
            <a:xfrm flipH="1">
              <a:off x="7562856" y="15602"/>
              <a:ext cx="1" cy="4161578"/>
            </a:xfrm>
            <a:prstGeom prst="line">
              <a:avLst/>
            </a:prstGeom>
            <a:noFill/>
            <a:ln w="19050" cap="flat">
              <a:solidFill>
                <a:srgbClr val="0C377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 sz="1800">
                  <a:solidFill>
                    <a:srgbClr val="0C377B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8" name="Straight Connector 177"/>
            <p:cNvSpPr/>
            <p:nvPr/>
          </p:nvSpPr>
          <p:spPr>
            <a:xfrm flipH="1">
              <a:off x="8037505" y="15602"/>
              <a:ext cx="1" cy="4161578"/>
            </a:xfrm>
            <a:prstGeom prst="line">
              <a:avLst/>
            </a:prstGeom>
            <a:noFill/>
            <a:ln w="19050" cap="flat">
              <a:solidFill>
                <a:srgbClr val="0C377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 sz="1800">
                  <a:solidFill>
                    <a:srgbClr val="0C377B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9" name="Straight Connector 178"/>
            <p:cNvSpPr/>
            <p:nvPr/>
          </p:nvSpPr>
          <p:spPr>
            <a:xfrm flipH="1">
              <a:off x="8512154" y="15602"/>
              <a:ext cx="1" cy="4161578"/>
            </a:xfrm>
            <a:prstGeom prst="line">
              <a:avLst/>
            </a:prstGeom>
            <a:noFill/>
            <a:ln w="19050" cap="flat">
              <a:solidFill>
                <a:srgbClr val="0C377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 sz="1800">
                  <a:solidFill>
                    <a:srgbClr val="0C377B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0" name="Straight Connector 179"/>
            <p:cNvSpPr/>
            <p:nvPr/>
          </p:nvSpPr>
          <p:spPr>
            <a:xfrm flipH="1">
              <a:off x="8986803" y="15602"/>
              <a:ext cx="1" cy="4161578"/>
            </a:xfrm>
            <a:prstGeom prst="line">
              <a:avLst/>
            </a:prstGeom>
            <a:noFill/>
            <a:ln w="19050" cap="flat">
              <a:solidFill>
                <a:srgbClr val="0C377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 sz="1800">
                  <a:solidFill>
                    <a:srgbClr val="0C377B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1" name="Straight Connector 180"/>
            <p:cNvSpPr/>
            <p:nvPr/>
          </p:nvSpPr>
          <p:spPr>
            <a:xfrm flipH="1">
              <a:off x="9461451" y="15602"/>
              <a:ext cx="1" cy="4161578"/>
            </a:xfrm>
            <a:prstGeom prst="line">
              <a:avLst/>
            </a:prstGeom>
            <a:noFill/>
            <a:ln w="19050" cap="flat">
              <a:solidFill>
                <a:srgbClr val="0C377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 sz="1800">
                  <a:solidFill>
                    <a:srgbClr val="0C377B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2" name="Straight Connector 181"/>
            <p:cNvSpPr/>
            <p:nvPr/>
          </p:nvSpPr>
          <p:spPr>
            <a:xfrm flipH="1">
              <a:off x="9943831" y="16937"/>
              <a:ext cx="1" cy="4161578"/>
            </a:xfrm>
            <a:prstGeom prst="line">
              <a:avLst/>
            </a:prstGeom>
            <a:noFill/>
            <a:ln w="19050" cap="flat">
              <a:solidFill>
                <a:srgbClr val="0C377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 sz="1800">
                  <a:solidFill>
                    <a:srgbClr val="0C377B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3" name="Straight Connector 182"/>
            <p:cNvSpPr/>
            <p:nvPr/>
          </p:nvSpPr>
          <p:spPr>
            <a:xfrm flipH="1">
              <a:off x="10418478" y="16937"/>
              <a:ext cx="1" cy="4161578"/>
            </a:xfrm>
            <a:prstGeom prst="line">
              <a:avLst/>
            </a:prstGeom>
            <a:noFill/>
            <a:ln w="19050" cap="flat">
              <a:solidFill>
                <a:srgbClr val="0C377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 sz="1800">
                  <a:solidFill>
                    <a:srgbClr val="0C377B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4" name="Straight Connector 183"/>
            <p:cNvSpPr/>
            <p:nvPr/>
          </p:nvSpPr>
          <p:spPr>
            <a:xfrm flipH="1">
              <a:off x="10893128" y="16937"/>
              <a:ext cx="1" cy="4161578"/>
            </a:xfrm>
            <a:prstGeom prst="line">
              <a:avLst/>
            </a:prstGeom>
            <a:noFill/>
            <a:ln w="19050" cap="flat">
              <a:solidFill>
                <a:srgbClr val="0C377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 sz="1800">
                  <a:solidFill>
                    <a:srgbClr val="0C377B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206" name="Rectangle 184"/>
          <p:cNvSpPr/>
          <p:nvPr/>
        </p:nvSpPr>
        <p:spPr>
          <a:xfrm>
            <a:off x="910239" y="2103372"/>
            <a:ext cx="11185675" cy="377164"/>
          </a:xfrm>
          <a:prstGeom prst="rect">
            <a:avLst/>
          </a:prstGeom>
          <a:gradFill>
            <a:gsLst>
              <a:gs pos="0">
                <a:srgbClr val="858EB3"/>
              </a:gs>
              <a:gs pos="25000">
                <a:srgbClr val="344578"/>
              </a:gs>
              <a:gs pos="38000">
                <a:srgbClr val="293A6D"/>
              </a:gs>
              <a:gs pos="55000">
                <a:srgbClr val="012968"/>
              </a:gs>
              <a:gs pos="80000">
                <a:srgbClr val="002868"/>
              </a:gs>
              <a:gs pos="88000">
                <a:srgbClr val="002A6D"/>
              </a:gs>
              <a:gs pos="100000">
                <a:srgbClr val="003294"/>
              </a:gs>
            </a:gsLst>
            <a:lin ang="5400000"/>
          </a:gradFill>
          <a:ln>
            <a:solidFill>
              <a:srgbClr val="00296B"/>
            </a:solidFill>
          </a:ln>
        </p:spPr>
        <p:txBody>
          <a:bodyPr lIns="45719" rIns="45719" anchor="ctr"/>
          <a:lstStyle/>
          <a:p>
            <a:pPr algn="ctr" defTabSz="914400">
              <a:defRPr b="1"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07" name="TextBox 185"/>
          <p:cNvSpPr txBox="1"/>
          <p:nvPr/>
        </p:nvSpPr>
        <p:spPr>
          <a:xfrm>
            <a:off x="941187" y="2116735"/>
            <a:ext cx="287783" cy="276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defRPr b="1"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20</a:t>
            </a:r>
          </a:p>
        </p:txBody>
      </p:sp>
      <p:sp>
        <p:nvSpPr>
          <p:cNvPr id="208" name="TextBox 186"/>
          <p:cNvSpPr txBox="1"/>
          <p:nvPr/>
        </p:nvSpPr>
        <p:spPr>
          <a:xfrm>
            <a:off x="1876271" y="2116735"/>
            <a:ext cx="287783" cy="276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defRPr b="1"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22</a:t>
            </a:r>
          </a:p>
        </p:txBody>
      </p:sp>
      <p:sp>
        <p:nvSpPr>
          <p:cNvPr id="209" name="TextBox 187"/>
          <p:cNvSpPr txBox="1"/>
          <p:nvPr/>
        </p:nvSpPr>
        <p:spPr>
          <a:xfrm>
            <a:off x="2824936" y="2116735"/>
            <a:ext cx="287782" cy="276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defRPr b="1"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24</a:t>
            </a:r>
          </a:p>
        </p:txBody>
      </p:sp>
      <p:sp>
        <p:nvSpPr>
          <p:cNvPr id="210" name="TextBox 188"/>
          <p:cNvSpPr txBox="1"/>
          <p:nvPr/>
        </p:nvSpPr>
        <p:spPr>
          <a:xfrm>
            <a:off x="3770567" y="2116735"/>
            <a:ext cx="287782" cy="276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defRPr b="1"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26</a:t>
            </a:r>
          </a:p>
        </p:txBody>
      </p:sp>
      <p:sp>
        <p:nvSpPr>
          <p:cNvPr id="211" name="TextBox 189"/>
          <p:cNvSpPr txBox="1"/>
          <p:nvPr/>
        </p:nvSpPr>
        <p:spPr>
          <a:xfrm>
            <a:off x="4716197" y="2116735"/>
            <a:ext cx="287782" cy="276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defRPr b="1"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28</a:t>
            </a:r>
          </a:p>
        </p:txBody>
      </p:sp>
      <p:sp>
        <p:nvSpPr>
          <p:cNvPr id="212" name="TextBox 190"/>
          <p:cNvSpPr txBox="1"/>
          <p:nvPr/>
        </p:nvSpPr>
        <p:spPr>
          <a:xfrm>
            <a:off x="5675012" y="2116735"/>
            <a:ext cx="287782" cy="276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defRPr b="1"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30</a:t>
            </a:r>
          </a:p>
        </p:txBody>
      </p:sp>
      <p:sp>
        <p:nvSpPr>
          <p:cNvPr id="213" name="TextBox 191"/>
          <p:cNvSpPr txBox="1"/>
          <p:nvPr/>
        </p:nvSpPr>
        <p:spPr>
          <a:xfrm>
            <a:off x="6635770" y="2116735"/>
            <a:ext cx="287783" cy="276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defRPr b="1"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32</a:t>
            </a:r>
          </a:p>
        </p:txBody>
      </p:sp>
      <p:sp>
        <p:nvSpPr>
          <p:cNvPr id="214" name="TextBox 192"/>
          <p:cNvSpPr txBox="1"/>
          <p:nvPr/>
        </p:nvSpPr>
        <p:spPr>
          <a:xfrm>
            <a:off x="7587670" y="2116735"/>
            <a:ext cx="287783" cy="276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defRPr b="1"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34</a:t>
            </a:r>
          </a:p>
        </p:txBody>
      </p:sp>
      <p:sp>
        <p:nvSpPr>
          <p:cNvPr id="215" name="TextBox 193"/>
          <p:cNvSpPr txBox="1"/>
          <p:nvPr/>
        </p:nvSpPr>
        <p:spPr>
          <a:xfrm>
            <a:off x="9473847" y="2116735"/>
            <a:ext cx="287782" cy="276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defRPr b="1"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38</a:t>
            </a:r>
          </a:p>
        </p:txBody>
      </p:sp>
      <p:sp>
        <p:nvSpPr>
          <p:cNvPr id="216" name="TextBox 194"/>
          <p:cNvSpPr txBox="1"/>
          <p:nvPr/>
        </p:nvSpPr>
        <p:spPr>
          <a:xfrm>
            <a:off x="10434277" y="2116735"/>
            <a:ext cx="287783" cy="276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defRPr b="1"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40</a:t>
            </a:r>
          </a:p>
        </p:txBody>
      </p:sp>
      <p:grpSp>
        <p:nvGrpSpPr>
          <p:cNvPr id="219" name="Rectangle 195"/>
          <p:cNvGrpSpPr/>
          <p:nvPr/>
        </p:nvGrpSpPr>
        <p:grpSpPr>
          <a:xfrm>
            <a:off x="4961225" y="4347334"/>
            <a:ext cx="3288205" cy="276540"/>
            <a:chOff x="0" y="0"/>
            <a:chExt cx="3288203" cy="276538"/>
          </a:xfrm>
        </p:grpSpPr>
        <p:sp>
          <p:nvSpPr>
            <p:cNvPr id="217" name="Rectangle"/>
            <p:cNvSpPr/>
            <p:nvPr/>
          </p:nvSpPr>
          <p:spPr>
            <a:xfrm>
              <a:off x="0" y="18107"/>
              <a:ext cx="3288204" cy="240325"/>
            </a:xfrm>
            <a:prstGeom prst="rect">
              <a:avLst/>
            </a:prstGeom>
            <a:gradFill flip="none" rotWithShape="1">
              <a:gsLst>
                <a:gs pos="0">
                  <a:srgbClr val="93C881"/>
                </a:gs>
                <a:gs pos="25000">
                  <a:srgbClr val="559233"/>
                </a:gs>
                <a:gs pos="38000">
                  <a:srgbClr val="488527"/>
                </a:gs>
                <a:gs pos="55000">
                  <a:srgbClr val="3D7C00"/>
                </a:gs>
                <a:gs pos="80000">
                  <a:srgbClr val="3D7B00"/>
                </a:gs>
                <a:gs pos="88000">
                  <a:srgbClr val="408200"/>
                </a:gs>
                <a:gs pos="100000">
                  <a:srgbClr val="4EB100"/>
                </a:gs>
              </a:gsLst>
              <a:lin ang="5400000" scaled="0"/>
            </a:gradFill>
            <a:ln w="9525" cap="flat">
              <a:solidFill>
                <a:srgbClr val="3F7F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defRPr sz="1800">
                  <a:solidFill>
                    <a:srgbClr val="0C377B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8" name="Civil Engineering FCC-hh ring"/>
            <p:cNvSpPr txBox="1"/>
            <p:nvPr/>
          </p:nvSpPr>
          <p:spPr>
            <a:xfrm>
              <a:off x="0" y="0"/>
              <a:ext cx="3288204" cy="2765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defTabSz="914400">
                <a:defRPr b="1" sz="13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Civil Engineering FCC-hh ring</a:t>
              </a:r>
            </a:p>
          </p:txBody>
        </p:sp>
      </p:grpSp>
      <p:grpSp>
        <p:nvGrpSpPr>
          <p:cNvPr id="222" name="Rectangle 196"/>
          <p:cNvGrpSpPr/>
          <p:nvPr/>
        </p:nvGrpSpPr>
        <p:grpSpPr>
          <a:xfrm>
            <a:off x="864681" y="3029510"/>
            <a:ext cx="2188838" cy="276540"/>
            <a:chOff x="0" y="0"/>
            <a:chExt cx="2188837" cy="276538"/>
          </a:xfrm>
        </p:grpSpPr>
        <p:sp>
          <p:nvSpPr>
            <p:cNvPr id="220" name="Rectangle"/>
            <p:cNvSpPr/>
            <p:nvPr/>
          </p:nvSpPr>
          <p:spPr>
            <a:xfrm>
              <a:off x="0" y="24550"/>
              <a:ext cx="2188838" cy="227439"/>
            </a:xfrm>
            <a:prstGeom prst="rect">
              <a:avLst/>
            </a:prstGeom>
            <a:gradFill flip="none" rotWithShape="1">
              <a:gsLst>
                <a:gs pos="0">
                  <a:srgbClr val="CF7F7F"/>
                </a:gs>
                <a:gs pos="25000">
                  <a:srgbClr val="9B3333"/>
                </a:gs>
                <a:gs pos="38000">
                  <a:srgbClr val="8D2626"/>
                </a:gs>
                <a:gs pos="55000">
                  <a:srgbClr val="7F0000"/>
                </a:gs>
                <a:gs pos="80000">
                  <a:srgbClr val="7E0000"/>
                </a:gs>
                <a:gs pos="88000">
                  <a:srgbClr val="850000"/>
                </a:gs>
                <a:gs pos="100000">
                  <a:srgbClr val="BA0000"/>
                </a:gs>
              </a:gsLst>
              <a:lin ang="5400000" scaled="0"/>
            </a:gradFill>
            <a:ln w="9525" cap="flat">
              <a:solidFill>
                <a:srgbClr val="82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defRPr sz="1800">
                  <a:solidFill>
                    <a:srgbClr val="0C377B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21" name="Dipole short models"/>
            <p:cNvSpPr txBox="1"/>
            <p:nvPr/>
          </p:nvSpPr>
          <p:spPr>
            <a:xfrm>
              <a:off x="0" y="-1"/>
              <a:ext cx="2188838" cy="2765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defTabSz="914400">
                <a:defRPr b="1" sz="13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Dipole short models</a:t>
              </a:r>
            </a:p>
          </p:txBody>
        </p:sp>
      </p:grpSp>
      <p:grpSp>
        <p:nvGrpSpPr>
          <p:cNvPr id="225" name="Rectangle 197"/>
          <p:cNvGrpSpPr/>
          <p:nvPr/>
        </p:nvGrpSpPr>
        <p:grpSpPr>
          <a:xfrm>
            <a:off x="4271914" y="3527865"/>
            <a:ext cx="2569962" cy="276540"/>
            <a:chOff x="0" y="0"/>
            <a:chExt cx="2569960" cy="276538"/>
          </a:xfrm>
        </p:grpSpPr>
        <p:sp>
          <p:nvSpPr>
            <p:cNvPr id="223" name="Rectangle"/>
            <p:cNvSpPr/>
            <p:nvPr/>
          </p:nvSpPr>
          <p:spPr>
            <a:xfrm>
              <a:off x="0" y="24550"/>
              <a:ext cx="2569961" cy="227439"/>
            </a:xfrm>
            <a:prstGeom prst="rect">
              <a:avLst/>
            </a:prstGeom>
            <a:gradFill flip="none" rotWithShape="1">
              <a:gsLst>
                <a:gs pos="0">
                  <a:srgbClr val="CF7F7F"/>
                </a:gs>
                <a:gs pos="25000">
                  <a:srgbClr val="9B3333"/>
                </a:gs>
                <a:gs pos="38000">
                  <a:srgbClr val="8D2626"/>
                </a:gs>
                <a:gs pos="55000">
                  <a:srgbClr val="7F0000"/>
                </a:gs>
                <a:gs pos="80000">
                  <a:srgbClr val="7E0000"/>
                </a:gs>
                <a:gs pos="88000">
                  <a:srgbClr val="850000"/>
                </a:gs>
                <a:gs pos="100000">
                  <a:srgbClr val="BA0000"/>
                </a:gs>
              </a:gsLst>
              <a:lin ang="5400000" scaled="0"/>
            </a:gradFill>
            <a:ln w="9525" cap="flat">
              <a:solidFill>
                <a:srgbClr val="82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defRPr sz="1800">
                  <a:solidFill>
                    <a:srgbClr val="0C377B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24" name="16 T dipole indust. prototypes"/>
            <p:cNvSpPr txBox="1"/>
            <p:nvPr/>
          </p:nvSpPr>
          <p:spPr>
            <a:xfrm>
              <a:off x="0" y="-1"/>
              <a:ext cx="2569961" cy="2765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defTabSz="914400">
                <a:defRPr b="1" sz="13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16 T dipole indust. prototypes</a:t>
              </a:r>
            </a:p>
          </p:txBody>
        </p:sp>
      </p:grpSp>
      <p:grpSp>
        <p:nvGrpSpPr>
          <p:cNvPr id="228" name="Rectangle 198"/>
          <p:cNvGrpSpPr/>
          <p:nvPr/>
        </p:nvGrpSpPr>
        <p:grpSpPr>
          <a:xfrm>
            <a:off x="6856541" y="3782376"/>
            <a:ext cx="1858449" cy="257100"/>
            <a:chOff x="0" y="0"/>
            <a:chExt cx="1858447" cy="257098"/>
          </a:xfrm>
        </p:grpSpPr>
        <p:sp>
          <p:nvSpPr>
            <p:cNvPr id="226" name="Rectangle"/>
            <p:cNvSpPr/>
            <p:nvPr/>
          </p:nvSpPr>
          <p:spPr>
            <a:xfrm>
              <a:off x="0" y="12532"/>
              <a:ext cx="1858448" cy="232035"/>
            </a:xfrm>
            <a:prstGeom prst="rect">
              <a:avLst/>
            </a:prstGeom>
            <a:gradFill flip="none" rotWithShape="1">
              <a:gsLst>
                <a:gs pos="0">
                  <a:srgbClr val="CF7F7F"/>
                </a:gs>
                <a:gs pos="25000">
                  <a:srgbClr val="9B3333"/>
                </a:gs>
                <a:gs pos="38000">
                  <a:srgbClr val="8D2626"/>
                </a:gs>
                <a:gs pos="55000">
                  <a:srgbClr val="7F0000"/>
                </a:gs>
                <a:gs pos="80000">
                  <a:srgbClr val="7E0000"/>
                </a:gs>
                <a:gs pos="88000">
                  <a:srgbClr val="850000"/>
                </a:gs>
                <a:gs pos="100000">
                  <a:srgbClr val="BA0000"/>
                </a:gs>
              </a:gsLst>
              <a:lin ang="5400000" scaled="0"/>
            </a:gradFill>
            <a:ln w="9525" cap="flat">
              <a:solidFill>
                <a:srgbClr val="82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defRPr b="1" sz="13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27" name="16 T dipoles preseries"/>
            <p:cNvSpPr txBox="1"/>
            <p:nvPr/>
          </p:nvSpPr>
          <p:spPr>
            <a:xfrm>
              <a:off x="0" y="-1"/>
              <a:ext cx="1858448" cy="2571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6000" tIns="36000" rIns="36000" bIns="36000" numCol="1" anchor="ctr">
              <a:spAutoFit/>
            </a:bodyPr>
            <a:lstStyle>
              <a:lvl1pPr algn="ctr" defTabSz="914400">
                <a:defRPr b="1" sz="13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16 T dipoles preseries</a:t>
              </a:r>
            </a:p>
          </p:txBody>
        </p:sp>
      </p:grpSp>
      <p:grpSp>
        <p:nvGrpSpPr>
          <p:cNvPr id="231" name="Rectangle 199"/>
          <p:cNvGrpSpPr/>
          <p:nvPr/>
        </p:nvGrpSpPr>
        <p:grpSpPr>
          <a:xfrm>
            <a:off x="8731067" y="4031865"/>
            <a:ext cx="2352963" cy="257099"/>
            <a:chOff x="0" y="0"/>
            <a:chExt cx="2352961" cy="257098"/>
          </a:xfrm>
        </p:grpSpPr>
        <p:sp>
          <p:nvSpPr>
            <p:cNvPr id="229" name="Rectangle"/>
            <p:cNvSpPr/>
            <p:nvPr/>
          </p:nvSpPr>
          <p:spPr>
            <a:xfrm>
              <a:off x="0" y="13352"/>
              <a:ext cx="2352962" cy="230394"/>
            </a:xfrm>
            <a:prstGeom prst="rect">
              <a:avLst/>
            </a:prstGeom>
            <a:gradFill flip="none" rotWithShape="1">
              <a:gsLst>
                <a:gs pos="0">
                  <a:srgbClr val="CF7F7F"/>
                </a:gs>
                <a:gs pos="25000">
                  <a:srgbClr val="9B3333"/>
                </a:gs>
                <a:gs pos="38000">
                  <a:srgbClr val="8D2626"/>
                </a:gs>
                <a:gs pos="55000">
                  <a:srgbClr val="7F0000"/>
                </a:gs>
                <a:gs pos="80000">
                  <a:srgbClr val="7E0000"/>
                </a:gs>
                <a:gs pos="88000">
                  <a:srgbClr val="850000"/>
                </a:gs>
                <a:gs pos="100000">
                  <a:srgbClr val="BA0000"/>
                </a:gs>
              </a:gsLst>
              <a:lin ang="5400000" scaled="0"/>
            </a:gradFill>
            <a:ln w="9525" cap="flat">
              <a:solidFill>
                <a:srgbClr val="82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defRPr sz="1800">
                  <a:solidFill>
                    <a:srgbClr val="0C377B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30" name="16 T series production"/>
            <p:cNvSpPr txBox="1"/>
            <p:nvPr/>
          </p:nvSpPr>
          <p:spPr>
            <a:xfrm>
              <a:off x="0" y="0"/>
              <a:ext cx="2352962" cy="2570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6000" tIns="36000" rIns="36000" bIns="36000" numCol="1" anchor="ctr">
              <a:spAutoFit/>
            </a:bodyPr>
            <a:lstStyle>
              <a:lvl1pPr algn="ctr" defTabSz="914400">
                <a:defRPr b="1" sz="13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16 T series production</a:t>
              </a:r>
            </a:p>
          </p:txBody>
        </p:sp>
      </p:grpSp>
      <p:sp>
        <p:nvSpPr>
          <p:cNvPr id="232" name="TextBox 200"/>
          <p:cNvSpPr txBox="1"/>
          <p:nvPr/>
        </p:nvSpPr>
        <p:spPr>
          <a:xfrm rot="16200000">
            <a:off x="245335" y="3636169"/>
            <a:ext cx="1182355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1300">
                <a:solidFill>
                  <a:srgbClr val="C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SC Magnets</a:t>
            </a:r>
          </a:p>
        </p:txBody>
      </p:sp>
      <p:grpSp>
        <p:nvGrpSpPr>
          <p:cNvPr id="235" name="Rectangle 201"/>
          <p:cNvGrpSpPr/>
          <p:nvPr/>
        </p:nvGrpSpPr>
        <p:grpSpPr>
          <a:xfrm>
            <a:off x="4998272" y="5255831"/>
            <a:ext cx="3318139" cy="276540"/>
            <a:chOff x="0" y="0"/>
            <a:chExt cx="3318138" cy="276538"/>
          </a:xfrm>
        </p:grpSpPr>
        <p:sp>
          <p:nvSpPr>
            <p:cNvPr id="233" name="Rectangle"/>
            <p:cNvSpPr/>
            <p:nvPr/>
          </p:nvSpPr>
          <p:spPr>
            <a:xfrm>
              <a:off x="0" y="3715"/>
              <a:ext cx="3318139" cy="269109"/>
            </a:xfrm>
            <a:prstGeom prst="rect">
              <a:avLst/>
            </a:prstGeom>
            <a:gradFill flip="none" rotWithShape="1">
              <a:gsLst>
                <a:gs pos="0">
                  <a:srgbClr val="858EB3"/>
                </a:gs>
                <a:gs pos="25000">
                  <a:srgbClr val="344578"/>
                </a:gs>
                <a:gs pos="38000">
                  <a:srgbClr val="293A6D"/>
                </a:gs>
                <a:gs pos="55000">
                  <a:srgbClr val="012968"/>
                </a:gs>
                <a:gs pos="80000">
                  <a:srgbClr val="002868"/>
                </a:gs>
                <a:gs pos="88000">
                  <a:srgbClr val="002A6D"/>
                </a:gs>
                <a:gs pos="100000">
                  <a:srgbClr val="003294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defRPr sz="1800">
                  <a:solidFill>
                    <a:srgbClr val="0C377B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34" name="CE FCC-ee ring + injector"/>
            <p:cNvSpPr txBox="1"/>
            <p:nvPr/>
          </p:nvSpPr>
          <p:spPr>
            <a:xfrm>
              <a:off x="0" y="0"/>
              <a:ext cx="3318139" cy="2765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defTabSz="914400">
                <a:defRPr b="1" sz="13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CE FCC-ee ring + injector</a:t>
              </a:r>
            </a:p>
          </p:txBody>
        </p:sp>
      </p:grpSp>
      <p:sp>
        <p:nvSpPr>
          <p:cNvPr id="236" name="Straight Connector 202"/>
          <p:cNvSpPr/>
          <p:nvPr/>
        </p:nvSpPr>
        <p:spPr>
          <a:xfrm flipH="1" flipV="1">
            <a:off x="868962" y="4305865"/>
            <a:ext cx="11230785" cy="1"/>
          </a:xfrm>
          <a:prstGeom prst="line">
            <a:avLst/>
          </a:prstGeom>
          <a:ln w="19050">
            <a:solidFill>
              <a:srgbClr val="0C377B"/>
            </a:solidFill>
          </a:ln>
        </p:spPr>
        <p:txBody>
          <a:bodyPr lIns="45719" rIns="45719"/>
          <a:lstStyle/>
          <a:p>
            <a:pPr defTabSz="914400">
              <a:defRPr sz="1800">
                <a:solidFill>
                  <a:srgbClr val="0C377B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37" name="Straight Connector 203"/>
          <p:cNvSpPr/>
          <p:nvPr/>
        </p:nvSpPr>
        <p:spPr>
          <a:xfrm flipH="1" flipV="1">
            <a:off x="868962" y="5230500"/>
            <a:ext cx="11230785" cy="1"/>
          </a:xfrm>
          <a:prstGeom prst="line">
            <a:avLst/>
          </a:prstGeom>
          <a:ln w="19050">
            <a:solidFill>
              <a:srgbClr val="0C377B"/>
            </a:solidFill>
          </a:ln>
        </p:spPr>
        <p:txBody>
          <a:bodyPr lIns="45719" rIns="45719"/>
          <a:lstStyle/>
          <a:p>
            <a:pPr defTabSz="914400">
              <a:defRPr sz="1800">
                <a:solidFill>
                  <a:srgbClr val="0C377B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38" name="Straight Connector 204"/>
          <p:cNvSpPr/>
          <p:nvPr/>
        </p:nvSpPr>
        <p:spPr>
          <a:xfrm flipH="1" flipV="1">
            <a:off x="868962" y="6134358"/>
            <a:ext cx="11230785" cy="1"/>
          </a:xfrm>
          <a:prstGeom prst="line">
            <a:avLst/>
          </a:prstGeom>
          <a:ln w="19050">
            <a:solidFill>
              <a:srgbClr val="0C377B"/>
            </a:solidFill>
          </a:ln>
        </p:spPr>
        <p:txBody>
          <a:bodyPr lIns="45719" rIns="45719"/>
          <a:lstStyle/>
          <a:p>
            <a:pPr defTabSz="914400">
              <a:defRPr sz="1800">
                <a:solidFill>
                  <a:srgbClr val="0C377B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39" name="Straight Connector 205"/>
          <p:cNvSpPr/>
          <p:nvPr/>
        </p:nvSpPr>
        <p:spPr>
          <a:xfrm flipH="1" flipV="1">
            <a:off x="868962" y="6801015"/>
            <a:ext cx="11230785" cy="1"/>
          </a:xfrm>
          <a:prstGeom prst="line">
            <a:avLst/>
          </a:prstGeom>
          <a:ln w="19050">
            <a:solidFill>
              <a:srgbClr val="0C377B"/>
            </a:solidFill>
          </a:ln>
        </p:spPr>
        <p:txBody>
          <a:bodyPr lIns="45719" rIns="45719"/>
          <a:lstStyle/>
          <a:p>
            <a:pPr defTabSz="914400">
              <a:defRPr sz="1800">
                <a:solidFill>
                  <a:srgbClr val="0C377B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40" name="Straight Connector 206"/>
          <p:cNvSpPr/>
          <p:nvPr/>
        </p:nvSpPr>
        <p:spPr>
          <a:xfrm flipH="1" flipV="1">
            <a:off x="864681" y="3025999"/>
            <a:ext cx="11230785" cy="1"/>
          </a:xfrm>
          <a:prstGeom prst="line">
            <a:avLst/>
          </a:prstGeom>
          <a:ln w="19050">
            <a:solidFill>
              <a:srgbClr val="0C377B"/>
            </a:solidFill>
          </a:ln>
        </p:spPr>
        <p:txBody>
          <a:bodyPr lIns="45719" rIns="45719"/>
          <a:lstStyle/>
          <a:p>
            <a:pPr defTabSz="914400">
              <a:defRPr sz="1800">
                <a:solidFill>
                  <a:srgbClr val="0C377B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41" name="TextBox 207"/>
          <p:cNvSpPr txBox="1"/>
          <p:nvPr/>
        </p:nvSpPr>
        <p:spPr>
          <a:xfrm rot="16200000">
            <a:off x="540139" y="4678599"/>
            <a:ext cx="592749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defRPr b="1" sz="1300">
                <a:solidFill>
                  <a:srgbClr val="4F9A06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FCC-hh</a:t>
            </a:r>
          </a:p>
        </p:txBody>
      </p:sp>
      <p:sp>
        <p:nvSpPr>
          <p:cNvPr id="242" name="TextBox 208"/>
          <p:cNvSpPr txBox="1"/>
          <p:nvPr/>
        </p:nvSpPr>
        <p:spPr>
          <a:xfrm rot="16200000">
            <a:off x="547555" y="5429994"/>
            <a:ext cx="577917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defRPr b="1" sz="1300">
                <a:solidFill>
                  <a:srgbClr val="0C377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FCC-ee</a:t>
            </a:r>
          </a:p>
        </p:txBody>
      </p:sp>
      <p:sp>
        <p:nvSpPr>
          <p:cNvPr id="243" name="TextBox 209"/>
          <p:cNvSpPr txBox="1"/>
          <p:nvPr/>
        </p:nvSpPr>
        <p:spPr>
          <a:xfrm rot="16200000">
            <a:off x="528852" y="6350639"/>
            <a:ext cx="615322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defRPr b="1" sz="1300">
                <a:solidFill>
                  <a:srgbClr val="0070C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HE-LHC</a:t>
            </a:r>
          </a:p>
        </p:txBody>
      </p:sp>
      <p:sp>
        <p:nvSpPr>
          <p:cNvPr id="244" name="Diamond 210"/>
          <p:cNvSpPr/>
          <p:nvPr/>
        </p:nvSpPr>
        <p:spPr>
          <a:xfrm>
            <a:off x="1233281" y="2710968"/>
            <a:ext cx="230075" cy="188583"/>
          </a:xfrm>
          <a:prstGeom prst="diamond">
            <a:avLst/>
          </a:prstGeom>
          <a:gradFill>
            <a:gsLst>
              <a:gs pos="0">
                <a:srgbClr val="FF8484"/>
              </a:gs>
              <a:gs pos="25000">
                <a:srgbClr val="DC3B3B"/>
              </a:gs>
              <a:gs pos="38000">
                <a:srgbClr val="CA2929"/>
              </a:gs>
              <a:gs pos="55000">
                <a:srgbClr val="C81010"/>
              </a:gs>
              <a:gs pos="80000">
                <a:srgbClr val="D70000"/>
              </a:gs>
              <a:gs pos="88000">
                <a:srgbClr val="E30000"/>
              </a:gs>
              <a:gs pos="100000">
                <a:srgbClr val="FF1D1D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defRPr b="1"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45" name="Diamond 211"/>
          <p:cNvSpPr/>
          <p:nvPr/>
        </p:nvSpPr>
        <p:spPr>
          <a:xfrm>
            <a:off x="3962960" y="2692605"/>
            <a:ext cx="230075" cy="188583"/>
          </a:xfrm>
          <a:prstGeom prst="diamond">
            <a:avLst/>
          </a:prstGeom>
          <a:gradFill>
            <a:gsLst>
              <a:gs pos="0">
                <a:srgbClr val="FF8484"/>
              </a:gs>
              <a:gs pos="25000">
                <a:srgbClr val="DC3B3B"/>
              </a:gs>
              <a:gs pos="38000">
                <a:srgbClr val="CA2929"/>
              </a:gs>
              <a:gs pos="55000">
                <a:srgbClr val="C81010"/>
              </a:gs>
              <a:gs pos="80000">
                <a:srgbClr val="D70000"/>
              </a:gs>
              <a:gs pos="88000">
                <a:srgbClr val="E30000"/>
              </a:gs>
              <a:gs pos="100000">
                <a:srgbClr val="FF1D1D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defRPr b="1"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46" name="TextBox 212"/>
          <p:cNvSpPr txBox="1"/>
          <p:nvPr/>
        </p:nvSpPr>
        <p:spPr>
          <a:xfrm>
            <a:off x="4317691" y="2680374"/>
            <a:ext cx="4861320" cy="1851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914400">
              <a:defRPr b="1" sz="13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Strategy Update 2026 – assumed project decision</a:t>
            </a:r>
          </a:p>
        </p:txBody>
      </p:sp>
      <p:grpSp>
        <p:nvGrpSpPr>
          <p:cNvPr id="249" name="Rectangle 213"/>
          <p:cNvGrpSpPr/>
          <p:nvPr/>
        </p:nvGrpSpPr>
        <p:grpSpPr>
          <a:xfrm>
            <a:off x="8260942" y="6492342"/>
            <a:ext cx="2361732" cy="283079"/>
            <a:chOff x="0" y="0"/>
            <a:chExt cx="2361731" cy="283077"/>
          </a:xfrm>
        </p:grpSpPr>
        <p:sp>
          <p:nvSpPr>
            <p:cNvPr id="247" name="Rectangle"/>
            <p:cNvSpPr/>
            <p:nvPr/>
          </p:nvSpPr>
          <p:spPr>
            <a:xfrm>
              <a:off x="-1" y="0"/>
              <a:ext cx="2361733" cy="283078"/>
            </a:xfrm>
            <a:prstGeom prst="rect">
              <a:avLst/>
            </a:prstGeom>
            <a:gradFill flip="none" rotWithShape="1">
              <a:gsLst>
                <a:gs pos="0">
                  <a:srgbClr val="89BAEC"/>
                </a:gs>
                <a:gs pos="25000">
                  <a:srgbClr val="548EBD"/>
                </a:gs>
                <a:gs pos="38000">
                  <a:srgbClr val="437CAB"/>
                </a:gs>
                <a:gs pos="55000">
                  <a:srgbClr val="3576A8"/>
                </a:gs>
                <a:gs pos="80000">
                  <a:srgbClr val="2977B2"/>
                </a:gs>
                <a:gs pos="88000">
                  <a:srgbClr val="247FC3"/>
                </a:gs>
                <a:gs pos="100000">
                  <a:srgbClr val="319CE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defRPr sz="1800">
                  <a:solidFill>
                    <a:srgbClr val="0C377B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48" name="Installation HE-LHC"/>
            <p:cNvSpPr txBox="1"/>
            <p:nvPr/>
          </p:nvSpPr>
          <p:spPr>
            <a:xfrm>
              <a:off x="-1" y="12989"/>
              <a:ext cx="2361733" cy="2571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6000" tIns="36000" rIns="36000" bIns="36000" numCol="1" anchor="ctr">
              <a:spAutoFit/>
            </a:bodyPr>
            <a:lstStyle>
              <a:lvl1pPr algn="ctr" defTabSz="914400">
                <a:defRPr b="1" sz="13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    Installation HE-LHC</a:t>
              </a:r>
            </a:p>
          </p:txBody>
        </p:sp>
      </p:grpSp>
      <p:grpSp>
        <p:nvGrpSpPr>
          <p:cNvPr id="252" name="Rectangle 214"/>
          <p:cNvGrpSpPr/>
          <p:nvPr/>
        </p:nvGrpSpPr>
        <p:grpSpPr>
          <a:xfrm>
            <a:off x="9207819" y="4644598"/>
            <a:ext cx="1897236" cy="276540"/>
            <a:chOff x="0" y="0"/>
            <a:chExt cx="1897234" cy="276538"/>
          </a:xfrm>
        </p:grpSpPr>
        <p:sp>
          <p:nvSpPr>
            <p:cNvPr id="250" name="Rectangle"/>
            <p:cNvSpPr/>
            <p:nvPr/>
          </p:nvSpPr>
          <p:spPr>
            <a:xfrm>
              <a:off x="0" y="14451"/>
              <a:ext cx="1897235" cy="247637"/>
            </a:xfrm>
            <a:prstGeom prst="rect">
              <a:avLst/>
            </a:prstGeom>
            <a:gradFill flip="none" rotWithShape="1">
              <a:gsLst>
                <a:gs pos="0">
                  <a:srgbClr val="93C881"/>
                </a:gs>
                <a:gs pos="25000">
                  <a:srgbClr val="559233"/>
                </a:gs>
                <a:gs pos="38000">
                  <a:srgbClr val="488527"/>
                </a:gs>
                <a:gs pos="55000">
                  <a:srgbClr val="3D7C00"/>
                </a:gs>
                <a:gs pos="80000">
                  <a:srgbClr val="3D7B00"/>
                </a:gs>
                <a:gs pos="88000">
                  <a:srgbClr val="408200"/>
                </a:gs>
                <a:gs pos="100000">
                  <a:srgbClr val="4EB100"/>
                </a:gs>
              </a:gsLst>
              <a:lin ang="5400000" scaled="0"/>
            </a:gradFill>
            <a:ln w="9525" cap="flat">
              <a:solidFill>
                <a:srgbClr val="3F7F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defRPr sz="1800">
                  <a:solidFill>
                    <a:srgbClr val="0C377B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51" name="LHC Modification"/>
            <p:cNvSpPr txBox="1"/>
            <p:nvPr/>
          </p:nvSpPr>
          <p:spPr>
            <a:xfrm>
              <a:off x="0" y="0"/>
              <a:ext cx="1897235" cy="2765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defTabSz="914400">
                <a:defRPr b="1" sz="13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LHC Modification</a:t>
              </a:r>
            </a:p>
          </p:txBody>
        </p:sp>
      </p:grpSp>
      <p:sp>
        <p:nvSpPr>
          <p:cNvPr id="253" name="TextBox 215"/>
          <p:cNvSpPr txBox="1"/>
          <p:nvPr/>
        </p:nvSpPr>
        <p:spPr>
          <a:xfrm>
            <a:off x="11370768" y="2118283"/>
            <a:ext cx="287783" cy="276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defRPr b="1"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42</a:t>
            </a:r>
          </a:p>
        </p:txBody>
      </p:sp>
      <p:grpSp>
        <p:nvGrpSpPr>
          <p:cNvPr id="256" name="Rectangle 216"/>
          <p:cNvGrpSpPr/>
          <p:nvPr/>
        </p:nvGrpSpPr>
        <p:grpSpPr>
          <a:xfrm>
            <a:off x="1561472" y="2664391"/>
            <a:ext cx="2325673" cy="276540"/>
            <a:chOff x="0" y="0"/>
            <a:chExt cx="2325671" cy="276538"/>
          </a:xfrm>
        </p:grpSpPr>
        <p:sp>
          <p:nvSpPr>
            <p:cNvPr id="254" name="Rectangle"/>
            <p:cNvSpPr/>
            <p:nvPr/>
          </p:nvSpPr>
          <p:spPr>
            <a:xfrm>
              <a:off x="0" y="24550"/>
              <a:ext cx="2325672" cy="227439"/>
            </a:xfrm>
            <a:prstGeom prst="rect">
              <a:avLst/>
            </a:prstGeom>
            <a:solidFill>
              <a:srgbClr val="7C7C7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defRPr sz="1800">
                  <a:solidFill>
                    <a:srgbClr val="0C377B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55" name="Technical Design Phase"/>
            <p:cNvSpPr txBox="1"/>
            <p:nvPr/>
          </p:nvSpPr>
          <p:spPr>
            <a:xfrm>
              <a:off x="0" y="-1"/>
              <a:ext cx="2325672" cy="2765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defTabSz="914400">
                <a:defRPr b="1" sz="13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Technical Design Phase</a:t>
              </a:r>
            </a:p>
          </p:txBody>
        </p:sp>
      </p:grpSp>
      <p:sp>
        <p:nvSpPr>
          <p:cNvPr id="257" name="Down Arrow 217"/>
          <p:cNvSpPr/>
          <p:nvPr/>
        </p:nvSpPr>
        <p:spPr>
          <a:xfrm>
            <a:off x="8611816" y="4294627"/>
            <a:ext cx="121355" cy="22903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028"/>
                </a:moveTo>
                <a:lnTo>
                  <a:pt x="5400" y="21028"/>
                </a:lnTo>
                <a:lnTo>
                  <a:pt x="5400" y="0"/>
                </a:lnTo>
                <a:lnTo>
                  <a:pt x="16200" y="0"/>
                </a:lnTo>
                <a:lnTo>
                  <a:pt x="16200" y="21028"/>
                </a:lnTo>
                <a:lnTo>
                  <a:pt x="21600" y="21028"/>
                </a:lnTo>
                <a:lnTo>
                  <a:pt x="10800" y="21600"/>
                </a:lnTo>
                <a:close/>
              </a:path>
            </a:pathLst>
          </a:custGeom>
          <a:solidFill>
            <a:srgbClr val="FF9900"/>
          </a:solidFill>
          <a:ln w="6350">
            <a:solidFill>
              <a:srgbClr val="FF9900"/>
            </a:solidFill>
            <a:miter/>
          </a:ln>
        </p:spPr>
        <p:txBody>
          <a:bodyPr lIns="45719" rIns="45719" anchor="ctr"/>
          <a:lstStyle/>
          <a:p>
            <a:pPr algn="ctr" defTabSz="914400">
              <a:defRPr sz="1800">
                <a:solidFill>
                  <a:srgbClr val="FFFFFF"/>
                </a:solidFill>
              </a:defRPr>
            </a:pPr>
          </a:p>
        </p:txBody>
      </p:sp>
      <p:sp>
        <p:nvSpPr>
          <p:cNvPr id="258" name="TextBox 218"/>
          <p:cNvSpPr txBox="1"/>
          <p:nvPr/>
        </p:nvSpPr>
        <p:spPr>
          <a:xfrm>
            <a:off x="8526250" y="2116735"/>
            <a:ext cx="368673" cy="276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36</a:t>
            </a:r>
          </a:p>
        </p:txBody>
      </p:sp>
      <p:grpSp>
        <p:nvGrpSpPr>
          <p:cNvPr id="261" name="Rectangle 219"/>
          <p:cNvGrpSpPr/>
          <p:nvPr/>
        </p:nvGrpSpPr>
        <p:grpSpPr>
          <a:xfrm>
            <a:off x="7105429" y="5848890"/>
            <a:ext cx="3040613" cy="276540"/>
            <a:chOff x="0" y="0"/>
            <a:chExt cx="3040612" cy="276538"/>
          </a:xfrm>
        </p:grpSpPr>
        <p:sp>
          <p:nvSpPr>
            <p:cNvPr id="259" name="Rectangle"/>
            <p:cNvSpPr/>
            <p:nvPr/>
          </p:nvSpPr>
          <p:spPr>
            <a:xfrm>
              <a:off x="0" y="11895"/>
              <a:ext cx="3040613" cy="252748"/>
            </a:xfrm>
            <a:prstGeom prst="rect">
              <a:avLst/>
            </a:prstGeom>
            <a:gradFill flip="none" rotWithShape="1">
              <a:gsLst>
                <a:gs pos="0">
                  <a:srgbClr val="858EB3"/>
                </a:gs>
                <a:gs pos="25000">
                  <a:srgbClr val="344578"/>
                </a:gs>
                <a:gs pos="38000">
                  <a:srgbClr val="293A6D"/>
                </a:gs>
                <a:gs pos="55000">
                  <a:srgbClr val="012968"/>
                </a:gs>
                <a:gs pos="80000">
                  <a:srgbClr val="002868"/>
                </a:gs>
                <a:gs pos="88000">
                  <a:srgbClr val="002A6D"/>
                </a:gs>
                <a:gs pos="100000">
                  <a:srgbClr val="003294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defRPr sz="1800">
                  <a:solidFill>
                    <a:srgbClr val="0C377B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0" name="Installation + test FCC-ee"/>
            <p:cNvSpPr txBox="1"/>
            <p:nvPr/>
          </p:nvSpPr>
          <p:spPr>
            <a:xfrm>
              <a:off x="0" y="0"/>
              <a:ext cx="3040613" cy="2765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defTabSz="914400">
                <a:defRPr b="1" sz="13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Installation + test FCC-ee</a:t>
              </a:r>
            </a:p>
          </p:txBody>
        </p:sp>
      </p:grpSp>
      <p:grpSp>
        <p:nvGrpSpPr>
          <p:cNvPr id="264" name="Rectangle 220"/>
          <p:cNvGrpSpPr/>
          <p:nvPr/>
        </p:nvGrpSpPr>
        <p:grpSpPr>
          <a:xfrm>
            <a:off x="7084224" y="4934223"/>
            <a:ext cx="4970128" cy="276540"/>
            <a:chOff x="0" y="0"/>
            <a:chExt cx="4970127" cy="276538"/>
          </a:xfrm>
        </p:grpSpPr>
        <p:sp>
          <p:nvSpPr>
            <p:cNvPr id="262" name="Rectangle"/>
            <p:cNvSpPr/>
            <p:nvPr/>
          </p:nvSpPr>
          <p:spPr>
            <a:xfrm>
              <a:off x="0" y="14451"/>
              <a:ext cx="4970128" cy="247637"/>
            </a:xfrm>
            <a:prstGeom prst="rect">
              <a:avLst/>
            </a:prstGeom>
            <a:gradFill flip="none" rotWithShape="1">
              <a:gsLst>
                <a:gs pos="0">
                  <a:srgbClr val="93C881"/>
                </a:gs>
                <a:gs pos="25000">
                  <a:srgbClr val="559233"/>
                </a:gs>
                <a:gs pos="38000">
                  <a:srgbClr val="488527"/>
                </a:gs>
                <a:gs pos="55000">
                  <a:srgbClr val="3D7C00"/>
                </a:gs>
                <a:gs pos="80000">
                  <a:srgbClr val="3D7B00"/>
                </a:gs>
                <a:gs pos="88000">
                  <a:srgbClr val="408200"/>
                </a:gs>
                <a:gs pos="100000">
                  <a:srgbClr val="4EB100"/>
                </a:gs>
              </a:gsLst>
              <a:lin ang="5400000" scaled="0"/>
            </a:gradFill>
            <a:ln w="9525" cap="flat">
              <a:solidFill>
                <a:srgbClr val="3F7F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defRPr b="1" sz="13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3" name="Installation + test FCC-hh"/>
            <p:cNvSpPr txBox="1"/>
            <p:nvPr/>
          </p:nvSpPr>
          <p:spPr>
            <a:xfrm>
              <a:off x="0" y="0"/>
              <a:ext cx="4970128" cy="2765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defTabSz="914400">
                <a:defRPr b="1" sz="13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Installation + test FCC-hh</a:t>
              </a:r>
            </a:p>
          </p:txBody>
        </p:sp>
      </p:grpSp>
      <p:sp>
        <p:nvSpPr>
          <p:cNvPr id="265" name="Down Arrow 221"/>
          <p:cNvSpPr/>
          <p:nvPr/>
        </p:nvSpPr>
        <p:spPr>
          <a:xfrm>
            <a:off x="8728578" y="4303659"/>
            <a:ext cx="111715" cy="7237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9933"/>
                </a:moveTo>
                <a:lnTo>
                  <a:pt x="5400" y="19933"/>
                </a:lnTo>
                <a:lnTo>
                  <a:pt x="5400" y="0"/>
                </a:lnTo>
                <a:lnTo>
                  <a:pt x="16200" y="0"/>
                </a:lnTo>
                <a:lnTo>
                  <a:pt x="16200" y="19933"/>
                </a:lnTo>
                <a:lnTo>
                  <a:pt x="21600" y="19933"/>
                </a:lnTo>
                <a:lnTo>
                  <a:pt x="10800" y="21600"/>
                </a:lnTo>
                <a:close/>
              </a:path>
            </a:pathLst>
          </a:custGeom>
          <a:solidFill>
            <a:srgbClr val="FF9900"/>
          </a:solidFill>
          <a:ln w="6350">
            <a:solidFill>
              <a:srgbClr val="FF9900"/>
            </a:solidFill>
            <a:miter/>
          </a:ln>
        </p:spPr>
        <p:txBody>
          <a:bodyPr lIns="45719" rIns="45719" anchor="ctr"/>
          <a:lstStyle/>
          <a:p>
            <a:pPr algn="ctr" defTabSz="914400">
              <a:defRPr sz="1800">
                <a:solidFill>
                  <a:srgbClr val="FFFFFF"/>
                </a:solidFill>
              </a:defRPr>
            </a:pPr>
          </a:p>
        </p:txBody>
      </p:sp>
      <p:grpSp>
        <p:nvGrpSpPr>
          <p:cNvPr id="268" name="Rectangle 222"/>
          <p:cNvGrpSpPr/>
          <p:nvPr/>
        </p:nvGrpSpPr>
        <p:grpSpPr>
          <a:xfrm>
            <a:off x="7307864" y="4644458"/>
            <a:ext cx="1876115" cy="276540"/>
            <a:chOff x="0" y="0"/>
            <a:chExt cx="1876114" cy="276538"/>
          </a:xfrm>
        </p:grpSpPr>
        <p:sp>
          <p:nvSpPr>
            <p:cNvPr id="266" name="Rectangle"/>
            <p:cNvSpPr/>
            <p:nvPr/>
          </p:nvSpPr>
          <p:spPr>
            <a:xfrm>
              <a:off x="0" y="14451"/>
              <a:ext cx="1876115" cy="247637"/>
            </a:xfrm>
            <a:prstGeom prst="rect">
              <a:avLst/>
            </a:prstGeom>
            <a:gradFill flip="none" rotWithShape="1">
              <a:gsLst>
                <a:gs pos="0">
                  <a:srgbClr val="93C881"/>
                </a:gs>
                <a:gs pos="25000">
                  <a:srgbClr val="559233"/>
                </a:gs>
                <a:gs pos="38000">
                  <a:srgbClr val="488527"/>
                </a:gs>
                <a:gs pos="55000">
                  <a:srgbClr val="3D7C00"/>
                </a:gs>
                <a:gs pos="80000">
                  <a:srgbClr val="3D7B00"/>
                </a:gs>
                <a:gs pos="88000">
                  <a:srgbClr val="408200"/>
                </a:gs>
                <a:gs pos="100000">
                  <a:srgbClr val="4EB100"/>
                </a:gs>
              </a:gsLst>
              <a:lin ang="5400000" scaled="0"/>
            </a:gradFill>
            <a:ln w="9525" cap="flat">
              <a:solidFill>
                <a:srgbClr val="3F7F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defRPr sz="1800">
                  <a:solidFill>
                    <a:srgbClr val="0C377B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7" name="CE TL to LHC"/>
            <p:cNvSpPr txBox="1"/>
            <p:nvPr/>
          </p:nvSpPr>
          <p:spPr>
            <a:xfrm>
              <a:off x="0" y="0"/>
              <a:ext cx="1876115" cy="2765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defTabSz="914400">
                <a:defRPr b="1" sz="13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CE TL to LHC        </a:t>
              </a:r>
            </a:p>
          </p:txBody>
        </p:sp>
      </p:grpSp>
      <p:grpSp>
        <p:nvGrpSpPr>
          <p:cNvPr id="271" name="Rectangle 223"/>
          <p:cNvGrpSpPr/>
          <p:nvPr/>
        </p:nvGrpSpPr>
        <p:grpSpPr>
          <a:xfrm>
            <a:off x="7787034" y="6184848"/>
            <a:ext cx="1367367" cy="274570"/>
            <a:chOff x="0" y="0"/>
            <a:chExt cx="1367365" cy="274568"/>
          </a:xfrm>
        </p:grpSpPr>
        <p:sp>
          <p:nvSpPr>
            <p:cNvPr id="269" name="Rectangle"/>
            <p:cNvSpPr/>
            <p:nvPr/>
          </p:nvSpPr>
          <p:spPr>
            <a:xfrm>
              <a:off x="0" y="0"/>
              <a:ext cx="1367366" cy="274569"/>
            </a:xfrm>
            <a:prstGeom prst="rect">
              <a:avLst/>
            </a:prstGeom>
            <a:gradFill flip="none" rotWithShape="1">
              <a:gsLst>
                <a:gs pos="0">
                  <a:srgbClr val="89BAEC"/>
                </a:gs>
                <a:gs pos="25000">
                  <a:srgbClr val="548EBD"/>
                </a:gs>
                <a:gs pos="38000">
                  <a:srgbClr val="437CAB"/>
                </a:gs>
                <a:gs pos="55000">
                  <a:srgbClr val="3576A8"/>
                </a:gs>
                <a:gs pos="80000">
                  <a:srgbClr val="2977B2"/>
                </a:gs>
                <a:gs pos="88000">
                  <a:srgbClr val="247FC3"/>
                </a:gs>
                <a:gs pos="100000">
                  <a:srgbClr val="319CE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defRPr sz="1800">
                  <a:solidFill>
                    <a:srgbClr val="0C377B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0" name="LHC Removal"/>
            <p:cNvSpPr txBox="1"/>
            <p:nvPr/>
          </p:nvSpPr>
          <p:spPr>
            <a:xfrm>
              <a:off x="0" y="8735"/>
              <a:ext cx="1367366" cy="2570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6000" tIns="36000" rIns="36000" bIns="36000" numCol="1" anchor="ctr">
              <a:spAutoFit/>
            </a:bodyPr>
            <a:lstStyle>
              <a:lvl1pPr algn="ctr" defTabSz="914400">
                <a:defRPr b="1" sz="13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LHC Removal</a:t>
              </a:r>
            </a:p>
          </p:txBody>
        </p:sp>
      </p:grpSp>
      <p:sp>
        <p:nvSpPr>
          <p:cNvPr id="272" name="Bent-Up Arrow 224"/>
          <p:cNvSpPr/>
          <p:nvPr/>
        </p:nvSpPr>
        <p:spPr>
          <a:xfrm rot="5400000">
            <a:off x="3683892" y="3298323"/>
            <a:ext cx="1646900" cy="878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0535"/>
                </a:moveTo>
                <a:lnTo>
                  <a:pt x="20783" y="20535"/>
                </a:lnTo>
                <a:lnTo>
                  <a:pt x="20783" y="5400"/>
                </a:lnTo>
                <a:lnTo>
                  <a:pt x="20534" y="5400"/>
                </a:lnTo>
                <a:lnTo>
                  <a:pt x="21067" y="0"/>
                </a:lnTo>
                <a:lnTo>
                  <a:pt x="21600" y="5400"/>
                </a:lnTo>
                <a:lnTo>
                  <a:pt x="21351" y="5400"/>
                </a:lnTo>
                <a:lnTo>
                  <a:pt x="21351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9900"/>
          </a:solidFill>
          <a:ln w="6350">
            <a:solidFill>
              <a:srgbClr val="FF9900"/>
            </a:solidFill>
            <a:miter/>
          </a:ln>
        </p:spPr>
        <p:txBody>
          <a:bodyPr lIns="45719" rIns="45719" anchor="ctr"/>
          <a:lstStyle/>
          <a:p>
            <a:pPr algn="ctr" defTabSz="914400">
              <a:defRPr sz="1800">
                <a:solidFill>
                  <a:srgbClr val="FFFFFF"/>
                </a:solidFill>
              </a:defRPr>
            </a:pPr>
          </a:p>
        </p:txBody>
      </p:sp>
      <p:sp>
        <p:nvSpPr>
          <p:cNvPr id="273" name="Bent-Up Arrow 225"/>
          <p:cNvSpPr/>
          <p:nvPr/>
        </p:nvSpPr>
        <p:spPr>
          <a:xfrm rot="5400000">
            <a:off x="3203951" y="3696184"/>
            <a:ext cx="2520281" cy="9530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0535"/>
                </a:moveTo>
                <a:lnTo>
                  <a:pt x="21021" y="20535"/>
                </a:lnTo>
                <a:lnTo>
                  <a:pt x="21021" y="5400"/>
                </a:lnTo>
                <a:lnTo>
                  <a:pt x="20844" y="5400"/>
                </a:lnTo>
                <a:lnTo>
                  <a:pt x="21222" y="0"/>
                </a:lnTo>
                <a:lnTo>
                  <a:pt x="21600" y="5400"/>
                </a:lnTo>
                <a:lnTo>
                  <a:pt x="21423" y="5400"/>
                </a:lnTo>
                <a:lnTo>
                  <a:pt x="21423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9900"/>
          </a:solidFill>
          <a:ln w="6350">
            <a:solidFill>
              <a:srgbClr val="FF9900"/>
            </a:solidFill>
            <a:miter/>
          </a:ln>
        </p:spPr>
        <p:txBody>
          <a:bodyPr lIns="45719" rIns="45719" anchor="ctr"/>
          <a:lstStyle/>
          <a:p>
            <a:pPr algn="ctr" defTabSz="914400">
              <a:defRPr sz="1800">
                <a:solidFill>
                  <a:srgbClr val="FFFFFF"/>
                </a:solidFill>
              </a:defRPr>
            </a:pPr>
          </a:p>
        </p:txBody>
      </p:sp>
      <p:sp>
        <p:nvSpPr>
          <p:cNvPr id="274" name="Bent-Up Arrow 226"/>
          <p:cNvSpPr/>
          <p:nvPr/>
        </p:nvSpPr>
        <p:spPr>
          <a:xfrm rot="5400000">
            <a:off x="3838764" y="3225744"/>
            <a:ext cx="792087" cy="1657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6720"/>
                </a:moveTo>
                <a:lnTo>
                  <a:pt x="20052" y="16720"/>
                </a:lnTo>
                <a:lnTo>
                  <a:pt x="20052" y="10248"/>
                </a:lnTo>
                <a:lnTo>
                  <a:pt x="19525" y="10248"/>
                </a:lnTo>
                <a:lnTo>
                  <a:pt x="20562" y="0"/>
                </a:lnTo>
                <a:lnTo>
                  <a:pt x="21600" y="10248"/>
                </a:lnTo>
                <a:lnTo>
                  <a:pt x="21073" y="10248"/>
                </a:lnTo>
                <a:lnTo>
                  <a:pt x="21073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9900"/>
          </a:solidFill>
          <a:ln w="6350">
            <a:solidFill>
              <a:srgbClr val="FF9900"/>
            </a:solidFill>
            <a:miter/>
          </a:ln>
        </p:spPr>
        <p:txBody>
          <a:bodyPr lIns="45719" rIns="45719" anchor="ctr"/>
          <a:lstStyle/>
          <a:p>
            <a:pPr algn="ctr" defTabSz="914400">
              <a:defRPr sz="1800">
                <a:solidFill>
                  <a:srgbClr val="FFFFFF"/>
                </a:solidFill>
              </a:defRPr>
            </a:pPr>
          </a:p>
        </p:txBody>
      </p:sp>
      <p:grpSp>
        <p:nvGrpSpPr>
          <p:cNvPr id="277" name="Rectangle 227"/>
          <p:cNvGrpSpPr/>
          <p:nvPr/>
        </p:nvGrpSpPr>
        <p:grpSpPr>
          <a:xfrm>
            <a:off x="2584749" y="3280845"/>
            <a:ext cx="1898596" cy="276540"/>
            <a:chOff x="0" y="0"/>
            <a:chExt cx="1898594" cy="276538"/>
          </a:xfrm>
        </p:grpSpPr>
        <p:sp>
          <p:nvSpPr>
            <p:cNvPr id="275" name="Rectangle"/>
            <p:cNvSpPr/>
            <p:nvPr/>
          </p:nvSpPr>
          <p:spPr>
            <a:xfrm>
              <a:off x="0" y="24550"/>
              <a:ext cx="1898595" cy="227439"/>
            </a:xfrm>
            <a:prstGeom prst="rect">
              <a:avLst/>
            </a:prstGeom>
            <a:gradFill flip="none" rotWithShape="1">
              <a:gsLst>
                <a:gs pos="0">
                  <a:srgbClr val="CF7F7F"/>
                </a:gs>
                <a:gs pos="25000">
                  <a:srgbClr val="9B3333"/>
                </a:gs>
                <a:gs pos="38000">
                  <a:srgbClr val="8D2626"/>
                </a:gs>
                <a:gs pos="55000">
                  <a:srgbClr val="7F0000"/>
                </a:gs>
                <a:gs pos="80000">
                  <a:srgbClr val="7E0000"/>
                </a:gs>
                <a:gs pos="88000">
                  <a:srgbClr val="850000"/>
                </a:gs>
                <a:gs pos="100000">
                  <a:srgbClr val="BA0000"/>
                </a:gs>
              </a:gsLst>
              <a:lin ang="5400000" scaled="0"/>
            </a:gradFill>
            <a:ln w="9525" cap="flat">
              <a:solidFill>
                <a:srgbClr val="82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defRPr sz="1800">
                  <a:solidFill>
                    <a:srgbClr val="0C377B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6" name="Dipole long models"/>
            <p:cNvSpPr txBox="1"/>
            <p:nvPr/>
          </p:nvSpPr>
          <p:spPr>
            <a:xfrm>
              <a:off x="0" y="-1"/>
              <a:ext cx="1898595" cy="2765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defTabSz="914400">
                <a:defRPr b="1" sz="13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Dipole long models</a:t>
              </a:r>
            </a:p>
          </p:txBody>
        </p:sp>
      </p:grpSp>
      <p:sp>
        <p:nvSpPr>
          <p:cNvPr id="278" name="Bent-Up Arrow 228"/>
          <p:cNvSpPr/>
          <p:nvPr/>
        </p:nvSpPr>
        <p:spPr>
          <a:xfrm rot="5400000">
            <a:off x="6827163" y="4744351"/>
            <a:ext cx="532430" cy="1657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6720"/>
                </a:moveTo>
                <a:lnTo>
                  <a:pt x="19297" y="16720"/>
                </a:lnTo>
                <a:lnTo>
                  <a:pt x="19297" y="10248"/>
                </a:lnTo>
                <a:lnTo>
                  <a:pt x="18512" y="10248"/>
                </a:lnTo>
                <a:lnTo>
                  <a:pt x="20056" y="0"/>
                </a:lnTo>
                <a:lnTo>
                  <a:pt x="21600" y="10248"/>
                </a:lnTo>
                <a:lnTo>
                  <a:pt x="20816" y="10248"/>
                </a:lnTo>
                <a:lnTo>
                  <a:pt x="20816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9900"/>
          </a:solidFill>
          <a:ln w="6350">
            <a:solidFill>
              <a:srgbClr val="FF9900"/>
            </a:solidFill>
            <a:miter/>
          </a:ln>
        </p:spPr>
        <p:txBody>
          <a:bodyPr lIns="45719" rIns="45719" anchor="ctr"/>
          <a:lstStyle/>
          <a:p>
            <a:pPr algn="ctr" defTabSz="914400">
              <a:defRPr sz="1800">
                <a:solidFill>
                  <a:srgbClr val="FFFFFF"/>
                </a:solidFill>
              </a:defRPr>
            </a:pPr>
          </a:p>
        </p:txBody>
      </p:sp>
      <p:sp>
        <p:nvSpPr>
          <p:cNvPr id="279" name="Bent-Up Arrow 229"/>
          <p:cNvSpPr/>
          <p:nvPr/>
        </p:nvSpPr>
        <p:spPr>
          <a:xfrm rot="5400000">
            <a:off x="6844354" y="5670143"/>
            <a:ext cx="532430" cy="1657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6720"/>
                </a:moveTo>
                <a:lnTo>
                  <a:pt x="19297" y="16720"/>
                </a:lnTo>
                <a:lnTo>
                  <a:pt x="19297" y="10248"/>
                </a:lnTo>
                <a:lnTo>
                  <a:pt x="18512" y="10248"/>
                </a:lnTo>
                <a:lnTo>
                  <a:pt x="20056" y="0"/>
                </a:lnTo>
                <a:lnTo>
                  <a:pt x="21600" y="10248"/>
                </a:lnTo>
                <a:lnTo>
                  <a:pt x="20816" y="10248"/>
                </a:lnTo>
                <a:lnTo>
                  <a:pt x="20816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9900"/>
          </a:solidFill>
          <a:ln w="6350">
            <a:solidFill>
              <a:srgbClr val="FF9900"/>
            </a:solidFill>
            <a:miter/>
          </a:ln>
        </p:spPr>
        <p:txBody>
          <a:bodyPr lIns="45719" rIns="45719" anchor="ctr"/>
          <a:lstStyle/>
          <a:p>
            <a:pPr algn="ctr" defTabSz="914400">
              <a:defRPr sz="1800">
                <a:solidFill>
                  <a:srgbClr val="FFFFFF"/>
                </a:solidFill>
              </a:defRPr>
            </a:pPr>
          </a:p>
        </p:txBody>
      </p:sp>
      <p:grpSp>
        <p:nvGrpSpPr>
          <p:cNvPr id="282" name="Rectangle 230"/>
          <p:cNvGrpSpPr/>
          <p:nvPr/>
        </p:nvGrpSpPr>
        <p:grpSpPr>
          <a:xfrm>
            <a:off x="5907709" y="5552645"/>
            <a:ext cx="3286739" cy="276539"/>
            <a:chOff x="0" y="0"/>
            <a:chExt cx="3286737" cy="276538"/>
          </a:xfrm>
        </p:grpSpPr>
        <p:sp>
          <p:nvSpPr>
            <p:cNvPr id="280" name="Rectangle"/>
            <p:cNvSpPr/>
            <p:nvPr/>
          </p:nvSpPr>
          <p:spPr>
            <a:xfrm>
              <a:off x="0" y="11679"/>
              <a:ext cx="3286738" cy="253180"/>
            </a:xfrm>
            <a:prstGeom prst="rect">
              <a:avLst/>
            </a:prstGeom>
            <a:gradFill flip="none" rotWithShape="1">
              <a:gsLst>
                <a:gs pos="0">
                  <a:srgbClr val="858EB3"/>
                </a:gs>
                <a:gs pos="25000">
                  <a:srgbClr val="344578"/>
                </a:gs>
                <a:gs pos="38000">
                  <a:srgbClr val="293A6D"/>
                </a:gs>
                <a:gs pos="55000">
                  <a:srgbClr val="012968"/>
                </a:gs>
                <a:gs pos="80000">
                  <a:srgbClr val="002868"/>
                </a:gs>
                <a:gs pos="88000">
                  <a:srgbClr val="002A6D"/>
                </a:gs>
                <a:gs pos="100000">
                  <a:srgbClr val="003294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defRPr sz="1800">
                  <a:solidFill>
                    <a:srgbClr val="0C377B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1" name="Injector"/>
            <p:cNvSpPr txBox="1"/>
            <p:nvPr/>
          </p:nvSpPr>
          <p:spPr>
            <a:xfrm>
              <a:off x="0" y="-1"/>
              <a:ext cx="3286738" cy="2765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defTabSz="914400">
                <a:defRPr b="1" sz="13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Injector</a:t>
              </a:r>
            </a:p>
          </p:txBody>
        </p:sp>
      </p:grpSp>
      <p:sp>
        <p:nvSpPr>
          <p:cNvPr id="283" name="TextBox 232"/>
          <p:cNvSpPr txBox="1"/>
          <p:nvPr/>
        </p:nvSpPr>
        <p:spPr>
          <a:xfrm>
            <a:off x="8836345" y="3241853"/>
            <a:ext cx="2628340" cy="650241"/>
          </a:xfrm>
          <a:prstGeom prst="rect">
            <a:avLst/>
          </a:prstGeom>
          <a:solidFill>
            <a:srgbClr val="FFFFFF">
              <a:alpha val="7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b="1" sz="3600">
                <a:solidFill>
                  <a:srgbClr val="C00000"/>
                </a:solidFill>
              </a:defRPr>
            </a:lvl1pPr>
          </a:lstStyle>
          <a:p>
            <a:pPr/>
            <a:r>
              <a:t>16 T magnets</a:t>
            </a:r>
          </a:p>
        </p:txBody>
      </p:sp>
      <p:sp>
        <p:nvSpPr>
          <p:cNvPr id="284" name="TextBox 233"/>
          <p:cNvSpPr txBox="1"/>
          <p:nvPr/>
        </p:nvSpPr>
        <p:spPr>
          <a:xfrm>
            <a:off x="11096758" y="4282305"/>
            <a:ext cx="1425288" cy="650241"/>
          </a:xfrm>
          <a:prstGeom prst="rect">
            <a:avLst/>
          </a:prstGeom>
          <a:solidFill>
            <a:srgbClr val="FFFFFF">
              <a:alpha val="7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b="1" sz="3600">
                <a:solidFill>
                  <a:srgbClr val="008000"/>
                </a:solidFill>
              </a:defRPr>
            </a:lvl1pPr>
          </a:lstStyle>
          <a:p>
            <a:pPr/>
            <a:r>
              <a:t>FCC-hh</a:t>
            </a:r>
          </a:p>
        </p:txBody>
      </p:sp>
      <p:sp>
        <p:nvSpPr>
          <p:cNvPr id="285" name="TextBox 234"/>
          <p:cNvSpPr txBox="1"/>
          <p:nvPr/>
        </p:nvSpPr>
        <p:spPr>
          <a:xfrm>
            <a:off x="10223786" y="5342649"/>
            <a:ext cx="1394928" cy="650241"/>
          </a:xfrm>
          <a:prstGeom prst="rect">
            <a:avLst/>
          </a:prstGeom>
          <a:solidFill>
            <a:srgbClr val="FFFFFF">
              <a:alpha val="7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b="1" sz="3600">
                <a:solidFill>
                  <a:srgbClr val="0000CC"/>
                </a:solidFill>
              </a:defRPr>
            </a:lvl1pPr>
          </a:lstStyle>
          <a:p>
            <a:pPr/>
            <a:r>
              <a:t>FCC-ee</a:t>
            </a:r>
          </a:p>
        </p:txBody>
      </p:sp>
      <p:sp>
        <p:nvSpPr>
          <p:cNvPr id="286" name="TextBox 235"/>
          <p:cNvSpPr txBox="1"/>
          <p:nvPr/>
        </p:nvSpPr>
        <p:spPr>
          <a:xfrm>
            <a:off x="10729153" y="6137626"/>
            <a:ext cx="1470383" cy="650241"/>
          </a:xfrm>
          <a:prstGeom prst="rect">
            <a:avLst/>
          </a:prstGeom>
          <a:solidFill>
            <a:srgbClr val="FFFFFF">
              <a:alpha val="7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b="1" sz="3600">
                <a:solidFill>
                  <a:srgbClr val="00B0F0"/>
                </a:solidFill>
              </a:defRPr>
            </a:lvl1pPr>
          </a:lstStyle>
          <a:p>
            <a:pPr/>
            <a:r>
              <a:t>HE-LHC</a:t>
            </a:r>
          </a:p>
        </p:txBody>
      </p:sp>
      <p:sp>
        <p:nvSpPr>
          <p:cNvPr id="287" name="TextBox 231"/>
          <p:cNvSpPr txBox="1"/>
          <p:nvPr/>
        </p:nvSpPr>
        <p:spPr>
          <a:xfrm>
            <a:off x="1127791" y="7114743"/>
            <a:ext cx="7141589" cy="1997721"/>
          </a:xfrm>
          <a:prstGeom prst="rect">
            <a:avLst/>
          </a:prstGeom>
          <a:solidFill>
            <a:srgbClr val="FFFF00">
              <a:alpha val="85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4400">
              <a:lnSpc>
                <a:spcPct val="110000"/>
              </a:lnSpc>
              <a:defRPr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schedule constrained by 16 T magnets &amp; CE</a:t>
            </a:r>
          </a:p>
          <a:p>
            <a:pPr defTabSz="914400">
              <a:lnSpc>
                <a:spcPct val="110000"/>
              </a:lnSpc>
              <a:defRPr b="1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→ earliest possible physics starting dates</a:t>
            </a:r>
          </a:p>
          <a:p>
            <a:pPr marL="285750" indent="-285750" defTabSz="914400">
              <a:lnSpc>
                <a:spcPct val="110000"/>
              </a:lnSpc>
              <a:buSzPct val="100000"/>
              <a:buFont typeface="Arial"/>
              <a:buChar char="•"/>
              <a:defRPr b="1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FCC-ee: 2039</a:t>
            </a:r>
          </a:p>
          <a:p>
            <a:pPr marL="285750" indent="-285750" defTabSz="914400">
              <a:lnSpc>
                <a:spcPct val="110000"/>
              </a:lnSpc>
              <a:buSzPct val="100000"/>
              <a:buFont typeface="Arial"/>
              <a:buChar char="•"/>
              <a:defRPr b="1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FCC-hh: 2043</a:t>
            </a:r>
          </a:p>
          <a:p>
            <a:pPr marL="285750" indent="-285750" defTabSz="914400">
              <a:lnSpc>
                <a:spcPct val="110000"/>
              </a:lnSpc>
              <a:buSzPct val="100000"/>
              <a:buFont typeface="Arial"/>
              <a:buChar char="•"/>
              <a:defRPr b="1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HE-LHC: 2040 (with HL-LHC stop LS5 / 2034)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/>
      </p:transition>
    </mc:Choice>
    <mc:Fallback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The same caver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same cavern</a:t>
            </a:r>
          </a:p>
        </p:txBody>
      </p:sp>
      <p:pic>
        <p:nvPicPr>
          <p:cNvPr id="831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32668"/>
            <a:ext cx="13004801" cy="7688375"/>
          </a:xfrm>
          <a:prstGeom prst="rect">
            <a:avLst/>
          </a:prstGeom>
          <a:ln w="12700">
            <a:miter lim="400000"/>
          </a:ln>
        </p:spPr>
      </p:pic>
      <p:sp>
        <p:nvSpPr>
          <p:cNvPr id="832" name="Slide Number Placeholder 3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/>
      </p:transition>
    </mc:Choice>
    <mc:Fallback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Rectangle 7"/>
          <p:cNvSpPr/>
          <p:nvPr/>
        </p:nvSpPr>
        <p:spPr>
          <a:xfrm>
            <a:off x="202883" y="8781596"/>
            <a:ext cx="5564537" cy="574549"/>
          </a:xfrm>
          <a:prstGeom prst="rect">
            <a:avLst/>
          </a:prstGeom>
          <a:solidFill>
            <a:srgbClr val="EEECE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>
              <a:spcBef>
                <a:spcPts val="800"/>
              </a:spcBef>
              <a:defRPr b="1" sz="2800">
                <a:solidFill>
                  <a:srgbClr val="0C377B"/>
                </a:solidFill>
              </a:defRPr>
            </a:lvl1pPr>
          </a:lstStyle>
          <a:p>
            <a:pPr/>
            <a:r>
              <a:t>2 main IPs in A, G for both machines</a:t>
            </a:r>
          </a:p>
        </p:txBody>
      </p:sp>
      <p:grpSp>
        <p:nvGrpSpPr>
          <p:cNvPr id="837" name="Title 1"/>
          <p:cNvGrpSpPr/>
          <p:nvPr/>
        </p:nvGrpSpPr>
        <p:grpSpPr>
          <a:xfrm>
            <a:off x="-4351" y="-38947"/>
            <a:ext cx="13013602" cy="1433761"/>
            <a:chOff x="0" y="0"/>
            <a:chExt cx="13013601" cy="1433759"/>
          </a:xfrm>
        </p:grpSpPr>
        <p:sp>
          <p:nvSpPr>
            <p:cNvPr id="835" name="Rectangle"/>
            <p:cNvSpPr/>
            <p:nvPr/>
          </p:nvSpPr>
          <p:spPr>
            <a:xfrm>
              <a:off x="0" y="-1"/>
              <a:ext cx="13013602" cy="1433761"/>
            </a:xfrm>
            <a:prstGeom prst="rect">
              <a:avLst/>
            </a:prstGeom>
            <a:solidFill>
              <a:srgbClr val="0C377B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ctr">
                <a:defRPr b="1" sz="5000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36" name="common layouts for hh &amp; ee"/>
            <p:cNvSpPr txBox="1"/>
            <p:nvPr/>
          </p:nvSpPr>
          <p:spPr>
            <a:xfrm>
              <a:off x="0" y="358966"/>
              <a:ext cx="13013602" cy="7158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b="1" sz="5000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               common layouts for hh &amp; ee</a:t>
              </a:r>
            </a:p>
          </p:txBody>
        </p:sp>
      </p:grpSp>
      <p:pic>
        <p:nvPicPr>
          <p:cNvPr id="838" name="E9AE129B-AADE-4D42-A5CD-D33420D126B1" descr="E9AE129B-AADE-4D42-A5CD-D33420D126B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483" y="80244"/>
            <a:ext cx="2892518" cy="12096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20" name="Group 90"/>
          <p:cNvGrpSpPr/>
          <p:nvPr/>
        </p:nvGrpSpPr>
        <p:grpSpPr>
          <a:xfrm>
            <a:off x="6532889" y="1408056"/>
            <a:ext cx="6626252" cy="6515595"/>
            <a:chOff x="0" y="6491"/>
            <a:chExt cx="6626250" cy="6515594"/>
          </a:xfrm>
        </p:grpSpPr>
        <p:grpSp>
          <p:nvGrpSpPr>
            <p:cNvPr id="893" name="Group 241"/>
            <p:cNvGrpSpPr/>
            <p:nvPr/>
          </p:nvGrpSpPr>
          <p:grpSpPr>
            <a:xfrm>
              <a:off x="353027" y="479502"/>
              <a:ext cx="6273224" cy="5990054"/>
              <a:chOff x="0" y="-4"/>
              <a:chExt cx="6273223" cy="5990052"/>
            </a:xfrm>
          </p:grpSpPr>
          <p:grpSp>
            <p:nvGrpSpPr>
              <p:cNvPr id="865" name="Group 213"/>
              <p:cNvGrpSpPr/>
              <p:nvPr/>
            </p:nvGrpSpPr>
            <p:grpSpPr>
              <a:xfrm>
                <a:off x="0" y="-4"/>
                <a:ext cx="3137346" cy="5990053"/>
                <a:chOff x="0" y="-3"/>
                <a:chExt cx="3137345" cy="5990052"/>
              </a:xfrm>
            </p:grpSpPr>
            <p:sp>
              <p:nvSpPr>
                <p:cNvPr id="839" name="Shape 187"/>
                <p:cNvSpPr/>
                <p:nvPr/>
              </p:nvSpPr>
              <p:spPr>
                <a:xfrm flipV="1">
                  <a:off x="162701" y="2575120"/>
                  <a:ext cx="86042" cy="256246"/>
                </a:xfrm>
                <a:prstGeom prst="line">
                  <a:avLst/>
                </a:prstGeom>
                <a:noFill/>
                <a:ln w="25400" cap="flat">
                  <a:solidFill>
                    <a:srgbClr val="0433FF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0" name="Shape 188"/>
                <p:cNvSpPr/>
                <p:nvPr/>
              </p:nvSpPr>
              <p:spPr>
                <a:xfrm>
                  <a:off x="162701" y="3150178"/>
                  <a:ext cx="86042" cy="256245"/>
                </a:xfrm>
                <a:prstGeom prst="line">
                  <a:avLst/>
                </a:prstGeom>
                <a:noFill/>
                <a:ln w="25400" cap="flat">
                  <a:solidFill>
                    <a:srgbClr val="FF27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851" name="Group 199"/>
                <p:cNvGrpSpPr/>
                <p:nvPr/>
              </p:nvGrpSpPr>
              <p:grpSpPr>
                <a:xfrm>
                  <a:off x="162131" y="-4"/>
                  <a:ext cx="2975215" cy="2587655"/>
                  <a:chOff x="0" y="-2"/>
                  <a:chExt cx="2975214" cy="2587653"/>
                </a:xfrm>
              </p:grpSpPr>
              <p:grpSp>
                <p:nvGrpSpPr>
                  <p:cNvPr id="844" name="Group 192"/>
                  <p:cNvGrpSpPr/>
                  <p:nvPr/>
                </p:nvGrpSpPr>
                <p:grpSpPr>
                  <a:xfrm>
                    <a:off x="-1" y="231881"/>
                    <a:ext cx="1747293" cy="2355771"/>
                    <a:chOff x="0" y="0"/>
                    <a:chExt cx="1747291" cy="2355770"/>
                  </a:xfrm>
                </p:grpSpPr>
                <p:sp>
                  <p:nvSpPr>
                    <p:cNvPr id="841" name="Shape 189"/>
                    <p:cNvSpPr/>
                    <p:nvPr/>
                  </p:nvSpPr>
                  <p:spPr>
                    <a:xfrm>
                      <a:off x="0" y="638569"/>
                      <a:ext cx="777912" cy="171720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0" y="21600"/>
                          </a:moveTo>
                          <a:cubicBezTo>
                            <a:pt x="206" y="19380"/>
                            <a:pt x="869" y="17174"/>
                            <a:pt x="1983" y="15008"/>
                          </a:cubicBezTo>
                          <a:cubicBezTo>
                            <a:pt x="3148" y="12744"/>
                            <a:pt x="4801" y="10532"/>
                            <a:pt x="7097" y="8445"/>
                          </a:cubicBezTo>
                          <a:cubicBezTo>
                            <a:pt x="9125" y="6602"/>
                            <a:pt x="11638" y="4873"/>
                            <a:pt x="14547" y="3281"/>
                          </a:cubicBezTo>
                          <a:cubicBezTo>
                            <a:pt x="16697" y="2105"/>
                            <a:pt x="19055" y="1008"/>
                            <a:pt x="21600" y="0"/>
                          </a:cubicBezTo>
                        </a:path>
                      </a:pathLst>
                    </a:custGeom>
                    <a:noFill/>
                    <a:ln w="25400" cap="flat">
                      <a:solidFill>
                        <a:srgbClr val="FF27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5023" tIns="65023" rIns="65023" bIns="65023" numCol="1" anchor="ctr">
                      <a:noAutofit/>
                    </a:bodyPr>
                    <a:lstStyle/>
                    <a:p>
                      <a:pPr>
                        <a:defRPr sz="3000">
                          <a:solidFill>
                            <a:srgbClr val="414141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</a:p>
                  </p:txBody>
                </p:sp>
                <p:sp>
                  <p:nvSpPr>
                    <p:cNvPr id="842" name="Shape 190"/>
                    <p:cNvSpPr/>
                    <p:nvPr/>
                  </p:nvSpPr>
                  <p:spPr>
                    <a:xfrm>
                      <a:off x="981934" y="-1"/>
                      <a:ext cx="765358" cy="46331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0" y="21600"/>
                          </a:moveTo>
                          <a:cubicBezTo>
                            <a:pt x="2424" y="18137"/>
                            <a:pt x="4982" y="14932"/>
                            <a:pt x="7660" y="12004"/>
                          </a:cubicBezTo>
                          <a:cubicBezTo>
                            <a:pt x="12034" y="7220"/>
                            <a:pt x="16707" y="3197"/>
                            <a:pt x="21600" y="0"/>
                          </a:cubicBezTo>
                        </a:path>
                      </a:pathLst>
                    </a:custGeom>
                    <a:noFill/>
                    <a:ln w="25400" cap="flat">
                      <a:solidFill>
                        <a:srgbClr val="FF27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5023" tIns="65023" rIns="65023" bIns="65023" numCol="1" anchor="ctr">
                      <a:noAutofit/>
                    </a:bodyPr>
                    <a:lstStyle/>
                    <a:p>
                      <a:pPr>
                        <a:defRPr sz="3000">
                          <a:solidFill>
                            <a:srgbClr val="414141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</a:p>
                  </p:txBody>
                </p:sp>
                <p:sp>
                  <p:nvSpPr>
                    <p:cNvPr id="843" name="Shape 191"/>
                    <p:cNvSpPr/>
                    <p:nvPr/>
                  </p:nvSpPr>
                  <p:spPr>
                    <a:xfrm flipV="1">
                      <a:off x="772280" y="455290"/>
                      <a:ext cx="218611" cy="188730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41414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5023" tIns="65023" rIns="65023" bIns="65023" numCol="1" anchor="t">
                      <a:noAutofit/>
                    </a:bodyPr>
                    <a:lstStyle/>
                    <a:p>
                      <a:pPr/>
                    </a:p>
                  </p:txBody>
                </p:sp>
              </p:grpSp>
              <p:sp>
                <p:nvSpPr>
                  <p:cNvPr id="845" name="Shape 193"/>
                  <p:cNvSpPr/>
                  <p:nvPr/>
                </p:nvSpPr>
                <p:spPr>
                  <a:xfrm>
                    <a:off x="1743129" y="-3"/>
                    <a:ext cx="1232086" cy="2297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330" fill="norm" stroke="1" extrusionOk="0">
                        <a:moveTo>
                          <a:pt x="21600" y="3710"/>
                        </a:moveTo>
                        <a:cubicBezTo>
                          <a:pt x="20266" y="1626"/>
                          <a:pt x="18887" y="410"/>
                          <a:pt x="17496" y="89"/>
                        </a:cubicBezTo>
                        <a:cubicBezTo>
                          <a:pt x="15941" y="-270"/>
                          <a:pt x="14388" y="490"/>
                          <a:pt x="12851" y="1741"/>
                        </a:cubicBezTo>
                        <a:cubicBezTo>
                          <a:pt x="11335" y="2975"/>
                          <a:pt x="9835" y="4685"/>
                          <a:pt x="8352" y="6721"/>
                        </a:cubicBezTo>
                        <a:cubicBezTo>
                          <a:pt x="6832" y="8806"/>
                          <a:pt x="5330" y="11230"/>
                          <a:pt x="3843" y="13885"/>
                        </a:cubicBezTo>
                        <a:cubicBezTo>
                          <a:pt x="2550" y="16194"/>
                          <a:pt x="1268" y="18676"/>
                          <a:pt x="0" y="2133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F27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>
                      <a:defRPr sz="30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</a:p>
                </p:txBody>
              </p:sp>
              <p:sp>
                <p:nvSpPr>
                  <p:cNvPr id="846" name="Shape 194"/>
                  <p:cNvSpPr/>
                  <p:nvPr/>
                </p:nvSpPr>
                <p:spPr>
                  <a:xfrm>
                    <a:off x="80334" y="921982"/>
                    <a:ext cx="754568" cy="166566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21600"/>
                        </a:moveTo>
                        <a:cubicBezTo>
                          <a:pt x="206" y="19380"/>
                          <a:pt x="869" y="17174"/>
                          <a:pt x="1983" y="15008"/>
                        </a:cubicBezTo>
                        <a:cubicBezTo>
                          <a:pt x="3148" y="12744"/>
                          <a:pt x="4801" y="10532"/>
                          <a:pt x="7097" y="8445"/>
                        </a:cubicBezTo>
                        <a:cubicBezTo>
                          <a:pt x="9125" y="6602"/>
                          <a:pt x="11638" y="4873"/>
                          <a:pt x="14547" y="3281"/>
                        </a:cubicBezTo>
                        <a:cubicBezTo>
                          <a:pt x="16697" y="2105"/>
                          <a:pt x="19055" y="1008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>
                      <a:defRPr sz="30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</a:p>
                </p:txBody>
              </p:sp>
              <p:sp>
                <p:nvSpPr>
                  <p:cNvPr id="847" name="Shape 195"/>
                  <p:cNvSpPr/>
                  <p:nvPr/>
                </p:nvSpPr>
                <p:spPr>
                  <a:xfrm>
                    <a:off x="1032801" y="302575"/>
                    <a:ext cx="742390" cy="44940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21600"/>
                        </a:moveTo>
                        <a:cubicBezTo>
                          <a:pt x="2424" y="18137"/>
                          <a:pt x="4982" y="14932"/>
                          <a:pt x="7660" y="12004"/>
                        </a:cubicBezTo>
                        <a:cubicBezTo>
                          <a:pt x="12034" y="7220"/>
                          <a:pt x="16707" y="3197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>
                      <a:defRPr sz="30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</a:p>
                </p:txBody>
              </p:sp>
              <p:sp>
                <p:nvSpPr>
                  <p:cNvPr id="848" name="Shape 196"/>
                  <p:cNvSpPr/>
                  <p:nvPr/>
                </p:nvSpPr>
                <p:spPr>
                  <a:xfrm flipV="1">
                    <a:off x="829439" y="744203"/>
                    <a:ext cx="212052" cy="183067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414141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849" name="Shape 197"/>
                  <p:cNvSpPr/>
                  <p:nvPr/>
                </p:nvSpPr>
                <p:spPr>
                  <a:xfrm flipH="1" rot="10800000">
                    <a:off x="1770890" y="36947"/>
                    <a:ext cx="1195309" cy="2640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cubicBezTo>
                          <a:pt x="20202" y="20511"/>
                          <a:pt x="18803" y="19473"/>
                          <a:pt x="17401" y="18484"/>
                        </a:cubicBezTo>
                        <a:cubicBezTo>
                          <a:pt x="15768" y="17332"/>
                          <a:pt x="14133" y="16248"/>
                          <a:pt x="12507" y="14921"/>
                        </a:cubicBezTo>
                        <a:cubicBezTo>
                          <a:pt x="11109" y="13781"/>
                          <a:pt x="9719" y="12461"/>
                          <a:pt x="8331" y="11105"/>
                        </a:cubicBezTo>
                        <a:cubicBezTo>
                          <a:pt x="7048" y="9852"/>
                          <a:pt x="5766" y="8566"/>
                          <a:pt x="4501" y="6989"/>
                        </a:cubicBezTo>
                        <a:cubicBezTo>
                          <a:pt x="2968" y="5078"/>
                          <a:pt x="1465" y="2744"/>
                          <a:pt x="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>
                      <a:defRPr sz="30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</a:p>
                </p:txBody>
              </p:sp>
              <p:sp>
                <p:nvSpPr>
                  <p:cNvPr id="850" name="Shape 198"/>
                  <p:cNvSpPr/>
                  <p:nvPr/>
                </p:nvSpPr>
                <p:spPr>
                  <a:xfrm>
                    <a:off x="1919969" y="126229"/>
                    <a:ext cx="1052908" cy="12008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21600"/>
                        </a:moveTo>
                        <a:cubicBezTo>
                          <a:pt x="2523" y="15566"/>
                          <a:pt x="5091" y="11065"/>
                          <a:pt x="7687" y="8131"/>
                        </a:cubicBezTo>
                        <a:cubicBezTo>
                          <a:pt x="9741" y="5810"/>
                          <a:pt x="11807" y="4475"/>
                          <a:pt x="13874" y="3337"/>
                        </a:cubicBezTo>
                        <a:cubicBezTo>
                          <a:pt x="16447" y="1919"/>
                          <a:pt x="19023" y="807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07D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>
                      <a:defRPr sz="30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</a:p>
                </p:txBody>
              </p:sp>
            </p:grpSp>
            <p:grpSp>
              <p:nvGrpSpPr>
                <p:cNvPr id="861" name="Group 209"/>
                <p:cNvGrpSpPr/>
                <p:nvPr/>
              </p:nvGrpSpPr>
              <p:grpSpPr>
                <a:xfrm>
                  <a:off x="162131" y="3402396"/>
                  <a:ext cx="2975215" cy="2587653"/>
                  <a:chOff x="0" y="0"/>
                  <a:chExt cx="2975214" cy="2587652"/>
                </a:xfrm>
              </p:grpSpPr>
              <p:sp>
                <p:nvSpPr>
                  <p:cNvPr id="852" name="Shape 200"/>
                  <p:cNvSpPr/>
                  <p:nvPr/>
                </p:nvSpPr>
                <p:spPr>
                  <a:xfrm flipH="1" rot="10800000">
                    <a:off x="-1" y="-1"/>
                    <a:ext cx="777913" cy="171720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21600"/>
                        </a:moveTo>
                        <a:cubicBezTo>
                          <a:pt x="206" y="19380"/>
                          <a:pt x="869" y="17174"/>
                          <a:pt x="1983" y="15008"/>
                        </a:cubicBezTo>
                        <a:cubicBezTo>
                          <a:pt x="3148" y="12744"/>
                          <a:pt x="4801" y="10532"/>
                          <a:pt x="7097" y="8445"/>
                        </a:cubicBezTo>
                        <a:cubicBezTo>
                          <a:pt x="9125" y="6602"/>
                          <a:pt x="11638" y="4873"/>
                          <a:pt x="14547" y="3281"/>
                        </a:cubicBezTo>
                        <a:cubicBezTo>
                          <a:pt x="16697" y="2105"/>
                          <a:pt x="19055" y="1008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>
                      <a:defRPr sz="30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</a:p>
                </p:txBody>
              </p:sp>
              <p:sp>
                <p:nvSpPr>
                  <p:cNvPr id="853" name="Shape 201"/>
                  <p:cNvSpPr/>
                  <p:nvPr/>
                </p:nvSpPr>
                <p:spPr>
                  <a:xfrm flipH="1" rot="10800000">
                    <a:off x="981934" y="1892459"/>
                    <a:ext cx="765357" cy="4633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21600"/>
                        </a:moveTo>
                        <a:cubicBezTo>
                          <a:pt x="2424" y="18137"/>
                          <a:pt x="4982" y="14932"/>
                          <a:pt x="7660" y="12004"/>
                        </a:cubicBezTo>
                        <a:cubicBezTo>
                          <a:pt x="12034" y="7220"/>
                          <a:pt x="16707" y="3197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>
                      <a:defRPr sz="30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</a:p>
                </p:txBody>
              </p:sp>
              <p:sp>
                <p:nvSpPr>
                  <p:cNvPr id="854" name="Shape 202"/>
                  <p:cNvSpPr/>
                  <p:nvPr/>
                </p:nvSpPr>
                <p:spPr>
                  <a:xfrm>
                    <a:off x="772280" y="1711748"/>
                    <a:ext cx="218611" cy="188730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414141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855" name="Shape 203"/>
                  <p:cNvSpPr/>
                  <p:nvPr/>
                </p:nvSpPr>
                <p:spPr>
                  <a:xfrm flipH="1" rot="10800000">
                    <a:off x="1743129" y="2357907"/>
                    <a:ext cx="1232086" cy="2297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330" fill="norm" stroke="1" extrusionOk="0">
                        <a:moveTo>
                          <a:pt x="21600" y="3710"/>
                        </a:moveTo>
                        <a:cubicBezTo>
                          <a:pt x="20266" y="1626"/>
                          <a:pt x="18887" y="410"/>
                          <a:pt x="17496" y="89"/>
                        </a:cubicBezTo>
                        <a:cubicBezTo>
                          <a:pt x="15941" y="-270"/>
                          <a:pt x="14388" y="490"/>
                          <a:pt x="12851" y="1741"/>
                        </a:cubicBezTo>
                        <a:cubicBezTo>
                          <a:pt x="11335" y="2975"/>
                          <a:pt x="9835" y="4685"/>
                          <a:pt x="8352" y="6721"/>
                        </a:cubicBezTo>
                        <a:cubicBezTo>
                          <a:pt x="6832" y="8806"/>
                          <a:pt x="5330" y="11230"/>
                          <a:pt x="3843" y="13885"/>
                        </a:cubicBezTo>
                        <a:cubicBezTo>
                          <a:pt x="2550" y="16194"/>
                          <a:pt x="1268" y="18676"/>
                          <a:pt x="0" y="2133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>
                      <a:defRPr sz="30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</a:p>
                </p:txBody>
              </p:sp>
              <p:sp>
                <p:nvSpPr>
                  <p:cNvPr id="856" name="Shape 204"/>
                  <p:cNvSpPr/>
                  <p:nvPr/>
                </p:nvSpPr>
                <p:spPr>
                  <a:xfrm flipH="1" rot="10800000">
                    <a:off x="80334" y="0"/>
                    <a:ext cx="754568" cy="166566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21600"/>
                        </a:moveTo>
                        <a:cubicBezTo>
                          <a:pt x="206" y="19380"/>
                          <a:pt x="869" y="17174"/>
                          <a:pt x="1983" y="15008"/>
                        </a:cubicBezTo>
                        <a:cubicBezTo>
                          <a:pt x="3148" y="12744"/>
                          <a:pt x="4801" y="10532"/>
                          <a:pt x="7097" y="8445"/>
                        </a:cubicBezTo>
                        <a:cubicBezTo>
                          <a:pt x="9125" y="6602"/>
                          <a:pt x="11638" y="4873"/>
                          <a:pt x="14547" y="3281"/>
                        </a:cubicBezTo>
                        <a:cubicBezTo>
                          <a:pt x="16697" y="2105"/>
                          <a:pt x="19055" y="1008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F27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>
                      <a:defRPr sz="30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</a:p>
                </p:txBody>
              </p:sp>
              <p:sp>
                <p:nvSpPr>
                  <p:cNvPr id="857" name="Shape 205"/>
                  <p:cNvSpPr/>
                  <p:nvPr/>
                </p:nvSpPr>
                <p:spPr>
                  <a:xfrm flipH="1" rot="10800000">
                    <a:off x="1032801" y="1835669"/>
                    <a:ext cx="742390" cy="44940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21600"/>
                        </a:moveTo>
                        <a:cubicBezTo>
                          <a:pt x="2424" y="18137"/>
                          <a:pt x="4982" y="14932"/>
                          <a:pt x="7660" y="12004"/>
                        </a:cubicBezTo>
                        <a:cubicBezTo>
                          <a:pt x="12034" y="7220"/>
                          <a:pt x="16707" y="3197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F27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>
                      <a:defRPr sz="30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</a:p>
                </p:txBody>
              </p:sp>
              <p:sp>
                <p:nvSpPr>
                  <p:cNvPr id="858" name="Shape 206"/>
                  <p:cNvSpPr/>
                  <p:nvPr/>
                </p:nvSpPr>
                <p:spPr>
                  <a:xfrm>
                    <a:off x="829439" y="1660381"/>
                    <a:ext cx="212052" cy="183066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414141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859" name="Shape 207"/>
                  <p:cNvSpPr/>
                  <p:nvPr/>
                </p:nvSpPr>
                <p:spPr>
                  <a:xfrm>
                    <a:off x="1770890" y="2286633"/>
                    <a:ext cx="1195309" cy="2640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cubicBezTo>
                          <a:pt x="20202" y="20511"/>
                          <a:pt x="18803" y="19473"/>
                          <a:pt x="17401" y="18484"/>
                        </a:cubicBezTo>
                        <a:cubicBezTo>
                          <a:pt x="15768" y="17332"/>
                          <a:pt x="14133" y="16248"/>
                          <a:pt x="12507" y="14921"/>
                        </a:cubicBezTo>
                        <a:cubicBezTo>
                          <a:pt x="11109" y="13781"/>
                          <a:pt x="9719" y="12461"/>
                          <a:pt x="8331" y="11105"/>
                        </a:cubicBezTo>
                        <a:cubicBezTo>
                          <a:pt x="7048" y="9852"/>
                          <a:pt x="5766" y="8566"/>
                          <a:pt x="4501" y="6989"/>
                        </a:cubicBezTo>
                        <a:cubicBezTo>
                          <a:pt x="2968" y="5078"/>
                          <a:pt x="1465" y="2744"/>
                          <a:pt x="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F27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>
                      <a:defRPr sz="30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</a:p>
                </p:txBody>
              </p:sp>
              <p:sp>
                <p:nvSpPr>
                  <p:cNvPr id="860" name="Shape 208"/>
                  <p:cNvSpPr/>
                  <p:nvPr/>
                </p:nvSpPr>
                <p:spPr>
                  <a:xfrm flipH="1" rot="10800000">
                    <a:off x="1919969" y="2341339"/>
                    <a:ext cx="1052908" cy="12008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21600"/>
                        </a:moveTo>
                        <a:cubicBezTo>
                          <a:pt x="2523" y="15566"/>
                          <a:pt x="5091" y="11065"/>
                          <a:pt x="7687" y="8131"/>
                        </a:cubicBezTo>
                        <a:cubicBezTo>
                          <a:pt x="9741" y="5810"/>
                          <a:pt x="11807" y="4475"/>
                          <a:pt x="13874" y="3337"/>
                        </a:cubicBezTo>
                        <a:cubicBezTo>
                          <a:pt x="16447" y="1919"/>
                          <a:pt x="19023" y="807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07D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>
                      <a:defRPr sz="30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</a:p>
                </p:txBody>
              </p:sp>
            </p:grpSp>
            <p:sp>
              <p:nvSpPr>
                <p:cNvPr id="862" name="Shape 210"/>
                <p:cNvSpPr/>
                <p:nvPr/>
              </p:nvSpPr>
              <p:spPr>
                <a:xfrm>
                  <a:off x="-1" y="2821756"/>
                  <a:ext cx="302022" cy="346533"/>
                </a:xfrm>
                <a:prstGeom prst="rect">
                  <a:avLst/>
                </a:prstGeom>
                <a:blipFill rotWithShape="1">
                  <a:blip r:embed="rId4"/>
                  <a:srcRect l="0" t="0" r="0" b="0"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65023" tIns="65023" rIns="65023" bIns="65023" numCol="1" anchor="ctr">
                  <a:noAutofit/>
                </a:bodyPr>
                <a:lstStyle/>
                <a:p>
                  <a:pPr>
                    <a:defRPr sz="3000">
                      <a:solidFill>
                        <a:srgbClr val="FFFFFF"/>
                      </a:solidFill>
                      <a:effectLst>
                        <a:outerShdw sx="100000" sy="100000" kx="0" ky="0" algn="b" rotWithShape="0" blurRad="25400" dist="33948" dir="2700000">
                          <a:srgbClr val="3B3936"/>
                        </a:outerShdw>
                      </a:effectLst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</a:p>
              </p:txBody>
            </p:sp>
            <p:sp>
              <p:nvSpPr>
                <p:cNvPr id="863" name="Shape 211"/>
                <p:cNvSpPr/>
                <p:nvPr/>
              </p:nvSpPr>
              <p:spPr>
                <a:xfrm>
                  <a:off x="162701" y="2578363"/>
                  <a:ext cx="2434" cy="252680"/>
                </a:xfrm>
                <a:prstGeom prst="line">
                  <a:avLst/>
                </a:prstGeom>
                <a:noFill/>
                <a:ln w="25400" cap="flat">
                  <a:solidFill>
                    <a:srgbClr val="FF27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4" name="Shape 212"/>
                <p:cNvSpPr/>
                <p:nvPr/>
              </p:nvSpPr>
              <p:spPr>
                <a:xfrm flipV="1">
                  <a:off x="162701" y="3150090"/>
                  <a:ext cx="2434" cy="252680"/>
                </a:xfrm>
                <a:prstGeom prst="line">
                  <a:avLst/>
                </a:prstGeom>
                <a:noFill/>
                <a:ln w="25400" cap="flat">
                  <a:solidFill>
                    <a:srgbClr val="0433FF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892" name="Group 240"/>
              <p:cNvGrpSpPr/>
              <p:nvPr/>
            </p:nvGrpSpPr>
            <p:grpSpPr>
              <a:xfrm>
                <a:off x="3135877" y="-4"/>
                <a:ext cx="3137347" cy="5990053"/>
                <a:chOff x="0" y="0"/>
                <a:chExt cx="3137346" cy="5990052"/>
              </a:xfrm>
            </p:grpSpPr>
            <p:sp>
              <p:nvSpPr>
                <p:cNvPr id="866" name="Shape 214"/>
                <p:cNvSpPr/>
                <p:nvPr/>
              </p:nvSpPr>
              <p:spPr>
                <a:xfrm flipH="1">
                  <a:off x="2888603" y="3158683"/>
                  <a:ext cx="86043" cy="256246"/>
                </a:xfrm>
                <a:prstGeom prst="line">
                  <a:avLst/>
                </a:prstGeom>
                <a:noFill/>
                <a:ln w="25400" cap="flat">
                  <a:solidFill>
                    <a:srgbClr val="0433FF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7" name="Shape 215"/>
                <p:cNvSpPr/>
                <p:nvPr/>
              </p:nvSpPr>
              <p:spPr>
                <a:xfrm flipH="1" flipV="1">
                  <a:off x="2888603" y="2583625"/>
                  <a:ext cx="86043" cy="256246"/>
                </a:xfrm>
                <a:prstGeom prst="line">
                  <a:avLst/>
                </a:prstGeom>
                <a:noFill/>
                <a:ln w="25400" cap="flat">
                  <a:solidFill>
                    <a:srgbClr val="FF27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878" name="Group 226"/>
                <p:cNvGrpSpPr/>
                <p:nvPr/>
              </p:nvGrpSpPr>
              <p:grpSpPr>
                <a:xfrm>
                  <a:off x="0" y="3402398"/>
                  <a:ext cx="2975216" cy="2587655"/>
                  <a:chOff x="0" y="0"/>
                  <a:chExt cx="2975215" cy="2587654"/>
                </a:xfrm>
              </p:grpSpPr>
              <p:grpSp>
                <p:nvGrpSpPr>
                  <p:cNvPr id="871" name="Group 219"/>
                  <p:cNvGrpSpPr/>
                  <p:nvPr/>
                </p:nvGrpSpPr>
                <p:grpSpPr>
                  <a:xfrm>
                    <a:off x="1227923" y="-1"/>
                    <a:ext cx="1747293" cy="2355772"/>
                    <a:chOff x="0" y="0"/>
                    <a:chExt cx="1747291" cy="2355770"/>
                  </a:xfrm>
                </p:grpSpPr>
                <p:sp>
                  <p:nvSpPr>
                    <p:cNvPr id="868" name="Shape 216"/>
                    <p:cNvSpPr/>
                    <p:nvPr/>
                  </p:nvSpPr>
                  <p:spPr>
                    <a:xfrm rot="10800000">
                      <a:off x="969380" y="-1"/>
                      <a:ext cx="777912" cy="171720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0" y="21600"/>
                          </a:moveTo>
                          <a:cubicBezTo>
                            <a:pt x="206" y="19380"/>
                            <a:pt x="869" y="17174"/>
                            <a:pt x="1983" y="15008"/>
                          </a:cubicBezTo>
                          <a:cubicBezTo>
                            <a:pt x="3148" y="12744"/>
                            <a:pt x="4801" y="10532"/>
                            <a:pt x="7097" y="8445"/>
                          </a:cubicBezTo>
                          <a:cubicBezTo>
                            <a:pt x="9125" y="6602"/>
                            <a:pt x="11638" y="4873"/>
                            <a:pt x="14547" y="3281"/>
                          </a:cubicBezTo>
                          <a:cubicBezTo>
                            <a:pt x="16697" y="2105"/>
                            <a:pt x="19055" y="1008"/>
                            <a:pt x="21600" y="0"/>
                          </a:cubicBezTo>
                        </a:path>
                      </a:pathLst>
                    </a:custGeom>
                    <a:noFill/>
                    <a:ln w="25400" cap="flat">
                      <a:solidFill>
                        <a:srgbClr val="FF27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5023" tIns="65023" rIns="65023" bIns="65023" numCol="1" anchor="ctr">
                      <a:noAutofit/>
                    </a:bodyPr>
                    <a:lstStyle/>
                    <a:p>
                      <a:pPr>
                        <a:defRPr sz="3000">
                          <a:solidFill>
                            <a:srgbClr val="414141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</a:p>
                  </p:txBody>
                </p:sp>
                <p:sp>
                  <p:nvSpPr>
                    <p:cNvPr id="869" name="Shape 217"/>
                    <p:cNvSpPr/>
                    <p:nvPr/>
                  </p:nvSpPr>
                  <p:spPr>
                    <a:xfrm rot="10800000">
                      <a:off x="0" y="1892460"/>
                      <a:ext cx="765357" cy="46331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0" y="21600"/>
                          </a:moveTo>
                          <a:cubicBezTo>
                            <a:pt x="2424" y="18137"/>
                            <a:pt x="4982" y="14932"/>
                            <a:pt x="7660" y="12004"/>
                          </a:cubicBezTo>
                          <a:cubicBezTo>
                            <a:pt x="12034" y="7220"/>
                            <a:pt x="16707" y="3197"/>
                            <a:pt x="21600" y="0"/>
                          </a:cubicBezTo>
                        </a:path>
                      </a:pathLst>
                    </a:custGeom>
                    <a:noFill/>
                    <a:ln w="25400" cap="flat">
                      <a:solidFill>
                        <a:srgbClr val="FF27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5023" tIns="65023" rIns="65023" bIns="65023" numCol="1" anchor="ctr">
                      <a:noAutofit/>
                    </a:bodyPr>
                    <a:lstStyle/>
                    <a:p>
                      <a:pPr>
                        <a:defRPr sz="3000">
                          <a:solidFill>
                            <a:srgbClr val="414141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</a:p>
                  </p:txBody>
                </p:sp>
                <p:sp>
                  <p:nvSpPr>
                    <p:cNvPr id="870" name="Shape 218"/>
                    <p:cNvSpPr/>
                    <p:nvPr/>
                  </p:nvSpPr>
                  <p:spPr>
                    <a:xfrm flipH="1">
                      <a:off x="756401" y="1711750"/>
                      <a:ext cx="218610" cy="188730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41414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65023" tIns="65023" rIns="65023" bIns="65023" numCol="1" anchor="t">
                      <a:noAutofit/>
                    </a:bodyPr>
                    <a:lstStyle/>
                    <a:p>
                      <a:pPr/>
                    </a:p>
                  </p:txBody>
                </p:sp>
              </p:grpSp>
              <p:sp>
                <p:nvSpPr>
                  <p:cNvPr id="872" name="Shape 220"/>
                  <p:cNvSpPr/>
                  <p:nvPr/>
                </p:nvSpPr>
                <p:spPr>
                  <a:xfrm rot="10800000">
                    <a:off x="0" y="2357908"/>
                    <a:ext cx="1232085" cy="2297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330" fill="norm" stroke="1" extrusionOk="0">
                        <a:moveTo>
                          <a:pt x="21600" y="3710"/>
                        </a:moveTo>
                        <a:cubicBezTo>
                          <a:pt x="20266" y="1626"/>
                          <a:pt x="18887" y="410"/>
                          <a:pt x="17496" y="89"/>
                        </a:cubicBezTo>
                        <a:cubicBezTo>
                          <a:pt x="15941" y="-270"/>
                          <a:pt x="14388" y="490"/>
                          <a:pt x="12851" y="1741"/>
                        </a:cubicBezTo>
                        <a:cubicBezTo>
                          <a:pt x="11335" y="2975"/>
                          <a:pt x="9835" y="4685"/>
                          <a:pt x="8352" y="6721"/>
                        </a:cubicBezTo>
                        <a:cubicBezTo>
                          <a:pt x="6832" y="8806"/>
                          <a:pt x="5330" y="11230"/>
                          <a:pt x="3843" y="13885"/>
                        </a:cubicBezTo>
                        <a:cubicBezTo>
                          <a:pt x="2550" y="16194"/>
                          <a:pt x="1268" y="18676"/>
                          <a:pt x="0" y="2133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F27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>
                      <a:defRPr sz="30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</a:p>
                </p:txBody>
              </p:sp>
              <p:sp>
                <p:nvSpPr>
                  <p:cNvPr id="873" name="Shape 221"/>
                  <p:cNvSpPr/>
                  <p:nvPr/>
                </p:nvSpPr>
                <p:spPr>
                  <a:xfrm rot="10800000">
                    <a:off x="2140313" y="0"/>
                    <a:ext cx="754569" cy="166566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21600"/>
                        </a:moveTo>
                        <a:cubicBezTo>
                          <a:pt x="206" y="19380"/>
                          <a:pt x="869" y="17174"/>
                          <a:pt x="1983" y="15008"/>
                        </a:cubicBezTo>
                        <a:cubicBezTo>
                          <a:pt x="3148" y="12744"/>
                          <a:pt x="4801" y="10532"/>
                          <a:pt x="7097" y="8445"/>
                        </a:cubicBezTo>
                        <a:cubicBezTo>
                          <a:pt x="9125" y="6602"/>
                          <a:pt x="11638" y="4873"/>
                          <a:pt x="14547" y="3281"/>
                        </a:cubicBezTo>
                        <a:cubicBezTo>
                          <a:pt x="16697" y="2105"/>
                          <a:pt x="19055" y="1008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>
                      <a:defRPr sz="30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</a:p>
                </p:txBody>
              </p:sp>
              <p:sp>
                <p:nvSpPr>
                  <p:cNvPr id="874" name="Shape 222"/>
                  <p:cNvSpPr/>
                  <p:nvPr/>
                </p:nvSpPr>
                <p:spPr>
                  <a:xfrm rot="10800000">
                    <a:off x="1200024" y="1835670"/>
                    <a:ext cx="742389" cy="44940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21600"/>
                        </a:moveTo>
                        <a:cubicBezTo>
                          <a:pt x="2424" y="18137"/>
                          <a:pt x="4982" y="14932"/>
                          <a:pt x="7660" y="12004"/>
                        </a:cubicBezTo>
                        <a:cubicBezTo>
                          <a:pt x="12034" y="7220"/>
                          <a:pt x="16707" y="3197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>
                      <a:defRPr sz="30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</a:p>
                </p:txBody>
              </p:sp>
              <p:sp>
                <p:nvSpPr>
                  <p:cNvPr id="875" name="Shape 223"/>
                  <p:cNvSpPr/>
                  <p:nvPr/>
                </p:nvSpPr>
                <p:spPr>
                  <a:xfrm flipH="1">
                    <a:off x="1933724" y="1660382"/>
                    <a:ext cx="212052" cy="183066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414141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876" name="Shape 224"/>
                  <p:cNvSpPr/>
                  <p:nvPr/>
                </p:nvSpPr>
                <p:spPr>
                  <a:xfrm flipH="1">
                    <a:off x="9015" y="2286634"/>
                    <a:ext cx="1195309" cy="2640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cubicBezTo>
                          <a:pt x="20202" y="20511"/>
                          <a:pt x="18803" y="19473"/>
                          <a:pt x="17401" y="18484"/>
                        </a:cubicBezTo>
                        <a:cubicBezTo>
                          <a:pt x="15768" y="17332"/>
                          <a:pt x="14133" y="16248"/>
                          <a:pt x="12507" y="14921"/>
                        </a:cubicBezTo>
                        <a:cubicBezTo>
                          <a:pt x="11109" y="13781"/>
                          <a:pt x="9719" y="12461"/>
                          <a:pt x="8331" y="11105"/>
                        </a:cubicBezTo>
                        <a:cubicBezTo>
                          <a:pt x="7048" y="9852"/>
                          <a:pt x="5766" y="8566"/>
                          <a:pt x="4501" y="6989"/>
                        </a:cubicBezTo>
                        <a:cubicBezTo>
                          <a:pt x="2968" y="5078"/>
                          <a:pt x="1465" y="2744"/>
                          <a:pt x="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>
                      <a:defRPr sz="30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</a:p>
                </p:txBody>
              </p:sp>
              <p:sp>
                <p:nvSpPr>
                  <p:cNvPr id="877" name="Shape 225"/>
                  <p:cNvSpPr/>
                  <p:nvPr/>
                </p:nvSpPr>
                <p:spPr>
                  <a:xfrm rot="10800000">
                    <a:off x="2337" y="2341340"/>
                    <a:ext cx="1052909" cy="12008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21600"/>
                        </a:moveTo>
                        <a:cubicBezTo>
                          <a:pt x="2523" y="15566"/>
                          <a:pt x="5091" y="11065"/>
                          <a:pt x="7687" y="8131"/>
                        </a:cubicBezTo>
                        <a:cubicBezTo>
                          <a:pt x="9741" y="5810"/>
                          <a:pt x="11807" y="4475"/>
                          <a:pt x="13874" y="3337"/>
                        </a:cubicBezTo>
                        <a:cubicBezTo>
                          <a:pt x="16447" y="1919"/>
                          <a:pt x="19023" y="807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07D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>
                      <a:defRPr sz="30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</a:p>
                </p:txBody>
              </p:sp>
            </p:grpSp>
            <p:grpSp>
              <p:nvGrpSpPr>
                <p:cNvPr id="888" name="Group 236"/>
                <p:cNvGrpSpPr/>
                <p:nvPr/>
              </p:nvGrpSpPr>
              <p:grpSpPr>
                <a:xfrm>
                  <a:off x="0" y="-1"/>
                  <a:ext cx="2975216" cy="2587653"/>
                  <a:chOff x="0" y="0"/>
                  <a:chExt cx="2975214" cy="2587651"/>
                </a:xfrm>
              </p:grpSpPr>
              <p:sp>
                <p:nvSpPr>
                  <p:cNvPr id="879" name="Shape 227"/>
                  <p:cNvSpPr/>
                  <p:nvPr/>
                </p:nvSpPr>
                <p:spPr>
                  <a:xfrm flipH="1">
                    <a:off x="2197303" y="870453"/>
                    <a:ext cx="777913" cy="17171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21600"/>
                        </a:moveTo>
                        <a:cubicBezTo>
                          <a:pt x="206" y="19380"/>
                          <a:pt x="869" y="17174"/>
                          <a:pt x="1983" y="15008"/>
                        </a:cubicBezTo>
                        <a:cubicBezTo>
                          <a:pt x="3148" y="12744"/>
                          <a:pt x="4801" y="10532"/>
                          <a:pt x="7097" y="8445"/>
                        </a:cubicBezTo>
                        <a:cubicBezTo>
                          <a:pt x="9125" y="6602"/>
                          <a:pt x="11638" y="4873"/>
                          <a:pt x="14547" y="3281"/>
                        </a:cubicBezTo>
                        <a:cubicBezTo>
                          <a:pt x="16697" y="2105"/>
                          <a:pt x="19055" y="1008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>
                      <a:defRPr sz="30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</a:p>
                </p:txBody>
              </p:sp>
              <p:sp>
                <p:nvSpPr>
                  <p:cNvPr id="880" name="Shape 228"/>
                  <p:cNvSpPr/>
                  <p:nvPr/>
                </p:nvSpPr>
                <p:spPr>
                  <a:xfrm flipH="1">
                    <a:off x="1227923" y="231883"/>
                    <a:ext cx="765358" cy="4633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21600"/>
                        </a:moveTo>
                        <a:cubicBezTo>
                          <a:pt x="2424" y="18137"/>
                          <a:pt x="4982" y="14932"/>
                          <a:pt x="7660" y="12004"/>
                        </a:cubicBezTo>
                        <a:cubicBezTo>
                          <a:pt x="12034" y="7220"/>
                          <a:pt x="16707" y="3197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>
                      <a:defRPr sz="30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</a:p>
                </p:txBody>
              </p:sp>
              <p:sp>
                <p:nvSpPr>
                  <p:cNvPr id="881" name="Shape 229"/>
                  <p:cNvSpPr/>
                  <p:nvPr/>
                </p:nvSpPr>
                <p:spPr>
                  <a:xfrm flipH="1" flipV="1">
                    <a:off x="1984324" y="687174"/>
                    <a:ext cx="218611" cy="188730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414141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882" name="Shape 230"/>
                  <p:cNvSpPr/>
                  <p:nvPr/>
                </p:nvSpPr>
                <p:spPr>
                  <a:xfrm flipH="1">
                    <a:off x="0" y="0"/>
                    <a:ext cx="1232085" cy="2297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330" fill="norm" stroke="1" extrusionOk="0">
                        <a:moveTo>
                          <a:pt x="21600" y="3710"/>
                        </a:moveTo>
                        <a:cubicBezTo>
                          <a:pt x="20266" y="1626"/>
                          <a:pt x="18887" y="410"/>
                          <a:pt x="17496" y="89"/>
                        </a:cubicBezTo>
                        <a:cubicBezTo>
                          <a:pt x="15941" y="-270"/>
                          <a:pt x="14388" y="490"/>
                          <a:pt x="12851" y="1741"/>
                        </a:cubicBezTo>
                        <a:cubicBezTo>
                          <a:pt x="11335" y="2975"/>
                          <a:pt x="9835" y="4685"/>
                          <a:pt x="8352" y="6721"/>
                        </a:cubicBezTo>
                        <a:cubicBezTo>
                          <a:pt x="6832" y="8806"/>
                          <a:pt x="5330" y="11230"/>
                          <a:pt x="3843" y="13885"/>
                        </a:cubicBezTo>
                        <a:cubicBezTo>
                          <a:pt x="2550" y="16194"/>
                          <a:pt x="1268" y="18676"/>
                          <a:pt x="0" y="2133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>
                      <a:defRPr sz="30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</a:p>
                </p:txBody>
              </p:sp>
              <p:sp>
                <p:nvSpPr>
                  <p:cNvPr id="883" name="Shape 231"/>
                  <p:cNvSpPr/>
                  <p:nvPr/>
                </p:nvSpPr>
                <p:spPr>
                  <a:xfrm flipH="1">
                    <a:off x="2140313" y="921984"/>
                    <a:ext cx="754569" cy="166566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21600"/>
                        </a:moveTo>
                        <a:cubicBezTo>
                          <a:pt x="206" y="19380"/>
                          <a:pt x="869" y="17174"/>
                          <a:pt x="1983" y="15008"/>
                        </a:cubicBezTo>
                        <a:cubicBezTo>
                          <a:pt x="3148" y="12744"/>
                          <a:pt x="4801" y="10532"/>
                          <a:pt x="7097" y="8445"/>
                        </a:cubicBezTo>
                        <a:cubicBezTo>
                          <a:pt x="9125" y="6602"/>
                          <a:pt x="11638" y="4873"/>
                          <a:pt x="14547" y="3281"/>
                        </a:cubicBezTo>
                        <a:cubicBezTo>
                          <a:pt x="16697" y="2105"/>
                          <a:pt x="19055" y="1008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F27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>
                      <a:defRPr sz="30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</a:p>
                </p:txBody>
              </p:sp>
              <p:sp>
                <p:nvSpPr>
                  <p:cNvPr id="884" name="Shape 232"/>
                  <p:cNvSpPr/>
                  <p:nvPr/>
                </p:nvSpPr>
                <p:spPr>
                  <a:xfrm flipH="1">
                    <a:off x="1200024" y="302577"/>
                    <a:ext cx="742389" cy="44940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21600"/>
                        </a:moveTo>
                        <a:cubicBezTo>
                          <a:pt x="2424" y="18137"/>
                          <a:pt x="4982" y="14932"/>
                          <a:pt x="7660" y="12004"/>
                        </a:cubicBezTo>
                        <a:cubicBezTo>
                          <a:pt x="12034" y="7220"/>
                          <a:pt x="16707" y="3197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F27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>
                      <a:defRPr sz="30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</a:p>
                </p:txBody>
              </p:sp>
              <p:sp>
                <p:nvSpPr>
                  <p:cNvPr id="885" name="Shape 233"/>
                  <p:cNvSpPr/>
                  <p:nvPr/>
                </p:nvSpPr>
                <p:spPr>
                  <a:xfrm flipH="1" flipV="1">
                    <a:off x="1933724" y="744205"/>
                    <a:ext cx="212052" cy="183066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414141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886" name="Shape 234"/>
                  <p:cNvSpPr/>
                  <p:nvPr/>
                </p:nvSpPr>
                <p:spPr>
                  <a:xfrm rot="10800000">
                    <a:off x="9015" y="36949"/>
                    <a:ext cx="1195309" cy="2640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cubicBezTo>
                          <a:pt x="20202" y="20511"/>
                          <a:pt x="18803" y="19473"/>
                          <a:pt x="17401" y="18484"/>
                        </a:cubicBezTo>
                        <a:cubicBezTo>
                          <a:pt x="15768" y="17332"/>
                          <a:pt x="14133" y="16248"/>
                          <a:pt x="12507" y="14921"/>
                        </a:cubicBezTo>
                        <a:cubicBezTo>
                          <a:pt x="11109" y="13781"/>
                          <a:pt x="9719" y="12461"/>
                          <a:pt x="8331" y="11105"/>
                        </a:cubicBezTo>
                        <a:cubicBezTo>
                          <a:pt x="7048" y="9852"/>
                          <a:pt x="5766" y="8566"/>
                          <a:pt x="4501" y="6989"/>
                        </a:cubicBezTo>
                        <a:cubicBezTo>
                          <a:pt x="2968" y="5078"/>
                          <a:pt x="1465" y="2744"/>
                          <a:pt x="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F27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>
                      <a:defRPr sz="30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</a:p>
                </p:txBody>
              </p:sp>
              <p:sp>
                <p:nvSpPr>
                  <p:cNvPr id="887" name="Shape 235"/>
                  <p:cNvSpPr/>
                  <p:nvPr/>
                </p:nvSpPr>
                <p:spPr>
                  <a:xfrm flipH="1">
                    <a:off x="2337" y="126231"/>
                    <a:ext cx="1052909" cy="12008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21600"/>
                        </a:moveTo>
                        <a:cubicBezTo>
                          <a:pt x="2523" y="15566"/>
                          <a:pt x="5091" y="11065"/>
                          <a:pt x="7687" y="8131"/>
                        </a:cubicBezTo>
                        <a:cubicBezTo>
                          <a:pt x="9741" y="5810"/>
                          <a:pt x="11807" y="4475"/>
                          <a:pt x="13874" y="3337"/>
                        </a:cubicBezTo>
                        <a:cubicBezTo>
                          <a:pt x="16447" y="1919"/>
                          <a:pt x="19023" y="807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07D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65023" tIns="65023" rIns="65023" bIns="65023" numCol="1" anchor="ctr">
                    <a:noAutofit/>
                  </a:bodyPr>
                  <a:lstStyle/>
                  <a:p>
                    <a:pPr>
                      <a:defRPr sz="30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</a:p>
                </p:txBody>
              </p:sp>
            </p:grpSp>
            <p:sp>
              <p:nvSpPr>
                <p:cNvPr id="889" name="Shape 237"/>
                <p:cNvSpPr/>
                <p:nvPr/>
              </p:nvSpPr>
              <p:spPr>
                <a:xfrm rot="10800000">
                  <a:off x="2835324" y="2821760"/>
                  <a:ext cx="302023" cy="346533"/>
                </a:xfrm>
                <a:prstGeom prst="rect">
                  <a:avLst/>
                </a:prstGeom>
                <a:blipFill rotWithShape="1">
                  <a:blip r:embed="rId4"/>
                  <a:srcRect l="0" t="0" r="0" b="0"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65023" tIns="65023" rIns="65023" bIns="65023" numCol="1" anchor="ctr">
                  <a:noAutofit/>
                </a:bodyPr>
                <a:lstStyle/>
                <a:p>
                  <a:pPr>
                    <a:defRPr sz="3000">
                      <a:solidFill>
                        <a:srgbClr val="FFFFFF"/>
                      </a:solidFill>
                      <a:effectLst>
                        <a:outerShdw sx="100000" sy="100000" kx="0" ky="0" algn="b" rotWithShape="0" blurRad="25400" dist="33948" dir="2700000">
                          <a:srgbClr val="3B3936"/>
                        </a:outerShdw>
                      </a:effectLst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</a:p>
              </p:txBody>
            </p:sp>
            <p:sp>
              <p:nvSpPr>
                <p:cNvPr id="890" name="Shape 238"/>
                <p:cNvSpPr/>
                <p:nvPr/>
              </p:nvSpPr>
              <p:spPr>
                <a:xfrm flipH="1" flipV="1">
                  <a:off x="2972211" y="3159006"/>
                  <a:ext cx="2435" cy="252680"/>
                </a:xfrm>
                <a:prstGeom prst="line">
                  <a:avLst/>
                </a:prstGeom>
                <a:noFill/>
                <a:ln w="25400" cap="flat">
                  <a:solidFill>
                    <a:srgbClr val="FF27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1" name="Shape 239"/>
                <p:cNvSpPr/>
                <p:nvPr/>
              </p:nvSpPr>
              <p:spPr>
                <a:xfrm flipH="1">
                  <a:off x="2972211" y="2587278"/>
                  <a:ext cx="2435" cy="252681"/>
                </a:xfrm>
                <a:prstGeom prst="line">
                  <a:avLst/>
                </a:prstGeom>
                <a:noFill/>
                <a:ln w="25400" cap="flat">
                  <a:solidFill>
                    <a:srgbClr val="0433FF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894" name="Shape 242"/>
            <p:cNvSpPr/>
            <p:nvPr/>
          </p:nvSpPr>
          <p:spPr>
            <a:xfrm>
              <a:off x="3854151" y="458418"/>
              <a:ext cx="44048" cy="92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7" h="21600" fill="norm" stroke="1" extrusionOk="0">
                  <a:moveTo>
                    <a:pt x="0" y="0"/>
                  </a:moveTo>
                  <a:cubicBezTo>
                    <a:pt x="12398" y="538"/>
                    <a:pt x="21600" y="6189"/>
                    <a:pt x="20071" y="12370"/>
                  </a:cubicBezTo>
                  <a:cubicBezTo>
                    <a:pt x="18833" y="17379"/>
                    <a:pt x="10642" y="21233"/>
                    <a:pt x="610" y="21600"/>
                  </a:cubicBezTo>
                </a:path>
              </a:pathLst>
            </a:custGeom>
            <a:noFill/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>
                <a:defRPr sz="30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</a:p>
          </p:txBody>
        </p:sp>
        <p:sp>
          <p:nvSpPr>
            <p:cNvPr id="895" name="Shape 243"/>
            <p:cNvSpPr/>
            <p:nvPr/>
          </p:nvSpPr>
          <p:spPr>
            <a:xfrm>
              <a:off x="3058470" y="82846"/>
              <a:ext cx="1" cy="361671"/>
            </a:xfrm>
            <a:prstGeom prst="line">
              <a:avLst/>
            </a:prstGeom>
            <a:noFill/>
            <a:ln w="25400" cap="flat">
              <a:solidFill>
                <a:srgbClr val="41414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/>
            </a:p>
          </p:txBody>
        </p:sp>
        <p:sp>
          <p:nvSpPr>
            <p:cNvPr id="896" name="Shape 244"/>
            <p:cNvSpPr/>
            <p:nvPr/>
          </p:nvSpPr>
          <p:spPr>
            <a:xfrm flipV="1">
              <a:off x="3058470" y="627219"/>
              <a:ext cx="1" cy="361670"/>
            </a:xfrm>
            <a:prstGeom prst="line">
              <a:avLst/>
            </a:prstGeom>
            <a:noFill/>
            <a:ln w="25400" cap="flat">
              <a:solidFill>
                <a:srgbClr val="41414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/>
            </a:p>
          </p:txBody>
        </p:sp>
        <p:sp>
          <p:nvSpPr>
            <p:cNvPr id="897" name="Shape 245"/>
            <p:cNvSpPr txBox="1"/>
            <p:nvPr/>
          </p:nvSpPr>
          <p:spPr>
            <a:xfrm>
              <a:off x="2151871" y="65632"/>
              <a:ext cx="760811" cy="4064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8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pPr/>
              <a:r>
                <a:t>11.9 m</a:t>
              </a:r>
            </a:p>
          </p:txBody>
        </p:sp>
        <p:sp>
          <p:nvSpPr>
            <p:cNvPr id="898" name="Shape 246"/>
            <p:cNvSpPr txBox="1"/>
            <p:nvPr/>
          </p:nvSpPr>
          <p:spPr>
            <a:xfrm>
              <a:off x="3986641" y="140851"/>
              <a:ext cx="946102" cy="40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8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pPr/>
              <a:r>
                <a:t>30 mrad</a:t>
              </a:r>
            </a:p>
          </p:txBody>
        </p:sp>
        <p:sp>
          <p:nvSpPr>
            <p:cNvPr id="899" name="Shape 247"/>
            <p:cNvSpPr/>
            <p:nvPr/>
          </p:nvSpPr>
          <p:spPr>
            <a:xfrm>
              <a:off x="3482460" y="120245"/>
              <a:ext cx="1" cy="361671"/>
            </a:xfrm>
            <a:prstGeom prst="line">
              <a:avLst/>
            </a:prstGeom>
            <a:noFill/>
            <a:ln w="25400" cap="flat">
              <a:solidFill>
                <a:srgbClr val="41414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/>
            </a:p>
          </p:txBody>
        </p:sp>
        <p:sp>
          <p:nvSpPr>
            <p:cNvPr id="900" name="Shape 248"/>
            <p:cNvSpPr/>
            <p:nvPr/>
          </p:nvSpPr>
          <p:spPr>
            <a:xfrm flipV="1">
              <a:off x="3461143" y="607283"/>
              <a:ext cx="21317" cy="611467"/>
            </a:xfrm>
            <a:prstGeom prst="line">
              <a:avLst/>
            </a:prstGeom>
            <a:noFill/>
            <a:ln w="25400" cap="flat">
              <a:solidFill>
                <a:srgbClr val="41414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/>
            </a:p>
          </p:txBody>
        </p:sp>
        <p:sp>
          <p:nvSpPr>
            <p:cNvPr id="901" name="Shape 249"/>
            <p:cNvSpPr txBox="1"/>
            <p:nvPr/>
          </p:nvSpPr>
          <p:spPr>
            <a:xfrm>
              <a:off x="3238752" y="1175763"/>
              <a:ext cx="659013" cy="4064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8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pPr/>
              <a:r>
                <a:t>9.4 m</a:t>
              </a:r>
            </a:p>
          </p:txBody>
        </p:sp>
        <p:sp>
          <p:nvSpPr>
            <p:cNvPr id="902" name="Shape 252"/>
            <p:cNvSpPr txBox="1"/>
            <p:nvPr/>
          </p:nvSpPr>
          <p:spPr>
            <a:xfrm>
              <a:off x="3479759" y="632123"/>
              <a:ext cx="1068389" cy="6096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b="1" sz="1600">
                  <a:solidFill>
                    <a:srgbClr val="007D00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t>FCC-hh/</a:t>
              </a:r>
              <a:endParaRPr sz="2400"/>
            </a:p>
            <a:p>
              <a:pPr>
                <a:defRPr b="1" sz="1600">
                  <a:solidFill>
                    <a:srgbClr val="007D00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t>ee Booster</a:t>
              </a:r>
            </a:p>
          </p:txBody>
        </p:sp>
        <p:sp>
          <p:nvSpPr>
            <p:cNvPr id="903" name="Shape 253"/>
            <p:cNvSpPr txBox="1"/>
            <p:nvPr/>
          </p:nvSpPr>
          <p:spPr>
            <a:xfrm>
              <a:off x="595529" y="3165442"/>
              <a:ext cx="921744" cy="5842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1400"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t>Common</a:t>
              </a:r>
              <a:endParaRPr sz="2200"/>
            </a:p>
            <a:p>
              <a:pPr>
                <a:defRPr sz="1400"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t>RF (tt)</a:t>
              </a:r>
            </a:p>
          </p:txBody>
        </p:sp>
        <p:sp>
          <p:nvSpPr>
            <p:cNvPr id="904" name="Shape 254"/>
            <p:cNvSpPr txBox="1"/>
            <p:nvPr/>
          </p:nvSpPr>
          <p:spPr>
            <a:xfrm>
              <a:off x="5474415" y="3173163"/>
              <a:ext cx="921744" cy="5842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1400"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t>Common</a:t>
              </a:r>
              <a:endParaRPr sz="2200"/>
            </a:p>
            <a:p>
              <a:pPr>
                <a:defRPr sz="1400"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t>RF (tt)</a:t>
              </a:r>
            </a:p>
          </p:txBody>
        </p:sp>
        <p:sp>
          <p:nvSpPr>
            <p:cNvPr id="905" name="Shape 255"/>
            <p:cNvSpPr/>
            <p:nvPr/>
          </p:nvSpPr>
          <p:spPr>
            <a:xfrm flipV="1">
              <a:off x="269419" y="3010643"/>
              <a:ext cx="1" cy="893801"/>
            </a:xfrm>
            <a:prstGeom prst="line">
              <a:avLst/>
            </a:prstGeom>
            <a:noFill/>
            <a:ln w="25400" cap="flat">
              <a:solidFill>
                <a:srgbClr val="414141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/>
            </a:p>
          </p:txBody>
        </p:sp>
        <p:sp>
          <p:nvSpPr>
            <p:cNvPr id="906" name="Shape 257"/>
            <p:cNvSpPr txBox="1"/>
            <p:nvPr/>
          </p:nvSpPr>
          <p:spPr>
            <a:xfrm>
              <a:off x="3501754" y="6491"/>
              <a:ext cx="368301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 sz="20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pPr/>
              <a:r>
                <a:t>IP</a:t>
              </a:r>
            </a:p>
          </p:txBody>
        </p:sp>
        <p:sp>
          <p:nvSpPr>
            <p:cNvPr id="907" name="Shape 258"/>
            <p:cNvSpPr txBox="1"/>
            <p:nvPr/>
          </p:nvSpPr>
          <p:spPr>
            <a:xfrm>
              <a:off x="3316952" y="5922305"/>
              <a:ext cx="368302" cy="4318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 sz="20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pPr/>
              <a:r>
                <a:t>IP</a:t>
              </a:r>
            </a:p>
          </p:txBody>
        </p:sp>
        <p:sp>
          <p:nvSpPr>
            <p:cNvPr id="908" name="Shape 260"/>
            <p:cNvSpPr/>
            <p:nvPr/>
          </p:nvSpPr>
          <p:spPr>
            <a:xfrm flipH="1">
              <a:off x="2040590" y="583550"/>
              <a:ext cx="341858" cy="98302"/>
            </a:xfrm>
            <a:prstGeom prst="line">
              <a:avLst/>
            </a:prstGeom>
            <a:noFill/>
            <a:ln w="25400" cap="flat">
              <a:solidFill>
                <a:srgbClr val="FF27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/>
            </a:p>
          </p:txBody>
        </p:sp>
        <p:sp>
          <p:nvSpPr>
            <p:cNvPr id="909" name="Shape 261"/>
            <p:cNvSpPr/>
            <p:nvPr/>
          </p:nvSpPr>
          <p:spPr>
            <a:xfrm>
              <a:off x="4579588" y="583550"/>
              <a:ext cx="341858" cy="98302"/>
            </a:xfrm>
            <a:prstGeom prst="line">
              <a:avLst/>
            </a:prstGeom>
            <a:noFill/>
            <a:ln w="25400" cap="flat">
              <a:solidFill>
                <a:srgbClr val="0433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/>
            </a:p>
          </p:txBody>
        </p:sp>
        <p:sp>
          <p:nvSpPr>
            <p:cNvPr id="910" name="Shape 262"/>
            <p:cNvSpPr/>
            <p:nvPr/>
          </p:nvSpPr>
          <p:spPr>
            <a:xfrm flipH="1" flipV="1">
              <a:off x="2512329" y="6423783"/>
              <a:ext cx="341858" cy="98303"/>
            </a:xfrm>
            <a:prstGeom prst="line">
              <a:avLst/>
            </a:prstGeom>
            <a:noFill/>
            <a:ln w="25400" cap="flat">
              <a:solidFill>
                <a:srgbClr val="0433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/>
            </a:p>
          </p:txBody>
        </p:sp>
        <p:sp>
          <p:nvSpPr>
            <p:cNvPr id="911" name="Shape 263"/>
            <p:cNvSpPr/>
            <p:nvPr/>
          </p:nvSpPr>
          <p:spPr>
            <a:xfrm flipV="1">
              <a:off x="4201458" y="6416098"/>
              <a:ext cx="341857" cy="98303"/>
            </a:xfrm>
            <a:prstGeom prst="line">
              <a:avLst/>
            </a:prstGeom>
            <a:noFill/>
            <a:ln w="25400" cap="flat">
              <a:solidFill>
                <a:srgbClr val="FF27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/>
            </a:p>
          </p:txBody>
        </p:sp>
        <p:sp>
          <p:nvSpPr>
            <p:cNvPr id="912" name="Shape 264"/>
            <p:cNvSpPr/>
            <p:nvPr/>
          </p:nvSpPr>
          <p:spPr>
            <a:xfrm>
              <a:off x="277946" y="1967978"/>
              <a:ext cx="389800" cy="239369"/>
            </a:xfrm>
            <a:prstGeom prst="line">
              <a:avLst/>
            </a:prstGeom>
            <a:noFill/>
            <a:ln w="25400" cap="flat">
              <a:solidFill>
                <a:srgbClr val="41414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/>
            </a:p>
          </p:txBody>
        </p:sp>
        <p:sp>
          <p:nvSpPr>
            <p:cNvPr id="913" name="Shape 265"/>
            <p:cNvSpPr/>
            <p:nvPr/>
          </p:nvSpPr>
          <p:spPr>
            <a:xfrm flipH="1" flipV="1">
              <a:off x="789570" y="2260261"/>
              <a:ext cx="389799" cy="239370"/>
            </a:xfrm>
            <a:prstGeom prst="line">
              <a:avLst/>
            </a:prstGeom>
            <a:noFill/>
            <a:ln w="25400" cap="flat">
              <a:solidFill>
                <a:srgbClr val="41414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/>
            </a:p>
          </p:txBody>
        </p:sp>
        <p:sp>
          <p:nvSpPr>
            <p:cNvPr id="914" name="Shape 266"/>
            <p:cNvSpPr txBox="1"/>
            <p:nvPr/>
          </p:nvSpPr>
          <p:spPr>
            <a:xfrm>
              <a:off x="0" y="1620054"/>
              <a:ext cx="659012" cy="4064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8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pPr/>
              <a:r>
                <a:t>0.6 m</a:t>
              </a:r>
            </a:p>
          </p:txBody>
        </p:sp>
        <p:sp>
          <p:nvSpPr>
            <p:cNvPr id="915" name="Shape 267"/>
            <p:cNvSpPr txBox="1"/>
            <p:nvPr/>
          </p:nvSpPr>
          <p:spPr>
            <a:xfrm>
              <a:off x="1179369" y="4948118"/>
              <a:ext cx="4549417" cy="8636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ctr">
                <a:defRPr b="1" sz="16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t>Max. separation of 3(4) rings is about 12 m: </a:t>
              </a:r>
              <a:endParaRPr sz="2400"/>
            </a:p>
            <a:p>
              <a:pPr algn="ctr">
                <a:defRPr b="1" sz="16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t>wide</a:t>
              </a:r>
              <a:r>
                <a:t>r</a:t>
              </a:r>
              <a:r>
                <a:t> tunnel </a:t>
              </a:r>
              <a:r>
                <a:t>or</a:t>
              </a:r>
              <a:r>
                <a:t> two tunnels are necessary around the I</a:t>
              </a:r>
              <a:r>
                <a:t>Ps</a:t>
              </a:r>
              <a:r>
                <a:t>, for ±1.2 km. </a:t>
              </a:r>
            </a:p>
          </p:txBody>
        </p:sp>
        <p:sp>
          <p:nvSpPr>
            <p:cNvPr id="916" name="Shape 268"/>
            <p:cNvSpPr txBox="1"/>
            <p:nvPr/>
          </p:nvSpPr>
          <p:spPr>
            <a:xfrm>
              <a:off x="1323352" y="1560947"/>
              <a:ext cx="4433069" cy="8636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ctr">
                <a:defRPr sz="16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t>Lepton beams must cross over through the          common RF to enter the IP from inside.</a:t>
              </a:r>
            </a:p>
            <a:p>
              <a:pPr algn="ctr">
                <a:defRPr sz="16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t>Only a half of each ring is filled with bunches.</a:t>
              </a:r>
            </a:p>
          </p:txBody>
        </p:sp>
        <p:sp>
          <p:nvSpPr>
            <p:cNvPr id="917" name="Shape 269"/>
            <p:cNvSpPr/>
            <p:nvPr/>
          </p:nvSpPr>
          <p:spPr>
            <a:xfrm flipH="1">
              <a:off x="755510" y="2442840"/>
              <a:ext cx="735252" cy="807556"/>
            </a:xfrm>
            <a:prstGeom prst="line">
              <a:avLst/>
            </a:prstGeom>
            <a:noFill/>
            <a:ln w="25400" cap="flat">
              <a:solidFill>
                <a:srgbClr val="41414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/>
            </a:p>
          </p:txBody>
        </p:sp>
        <p:sp>
          <p:nvSpPr>
            <p:cNvPr id="918" name="Shape 270"/>
            <p:cNvSpPr/>
            <p:nvPr/>
          </p:nvSpPr>
          <p:spPr>
            <a:xfrm>
              <a:off x="5685638" y="2411954"/>
              <a:ext cx="611535" cy="795899"/>
            </a:xfrm>
            <a:prstGeom prst="line">
              <a:avLst/>
            </a:prstGeom>
            <a:noFill/>
            <a:ln w="25400" cap="flat">
              <a:solidFill>
                <a:srgbClr val="41414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/>
            </a:p>
          </p:txBody>
        </p:sp>
        <p:pic>
          <p:nvPicPr>
            <p:cNvPr id="919" name="ScreenShot 2016-04-05 8.51.34 .png" descr="ScreenShot 2016-04-05 8.51.34 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672909" y="2387569"/>
              <a:ext cx="3619359" cy="25333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21" name="TextBox 257"/>
          <p:cNvSpPr txBox="1"/>
          <p:nvPr/>
        </p:nvSpPr>
        <p:spPr>
          <a:xfrm>
            <a:off x="6879594" y="7986407"/>
            <a:ext cx="5861867" cy="1984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ctr">
              <a:defRPr b="1" sz="3400"/>
            </a:pPr>
            <a:r>
              <a:rPr>
                <a:solidFill>
                  <a:srgbClr val="0433FF"/>
                </a:solidFill>
              </a:rPr>
              <a:t>FCC-ee 1</a:t>
            </a:r>
            <a:r>
              <a:t>, </a:t>
            </a:r>
            <a:r>
              <a:rPr>
                <a:solidFill>
                  <a:srgbClr val="FF0000"/>
                </a:solidFill>
              </a:rPr>
              <a:t>FCC-ee 2, </a:t>
            </a:r>
            <a:endParaRPr>
              <a:solidFill>
                <a:srgbClr val="FF0000"/>
              </a:solidFill>
            </a:endParaRPr>
          </a:p>
          <a:p>
            <a:pPr algn="ctr">
              <a:defRPr b="1" sz="2800">
                <a:solidFill>
                  <a:srgbClr val="00B050"/>
                </a:solidFill>
              </a:defRPr>
            </a:pPr>
            <a:r>
              <a:t>FCC-ee booster (FCC-hh footprint)</a:t>
            </a:r>
          </a:p>
          <a:p>
            <a:pPr algn="ctr">
              <a:defRPr b="1" sz="2800">
                <a:solidFill>
                  <a:srgbClr val="00B050"/>
                </a:solidFill>
              </a:defRPr>
            </a:pPr>
            <a:r>
              <a:t>Asymmetric IR for ee, limits SR to expt</a:t>
            </a:r>
          </a:p>
        </p:txBody>
      </p:sp>
      <p:sp>
        <p:nvSpPr>
          <p:cNvPr id="922" name="Shape 262"/>
          <p:cNvSpPr/>
          <p:nvPr/>
        </p:nvSpPr>
        <p:spPr>
          <a:xfrm flipH="1">
            <a:off x="10101681" y="5584435"/>
            <a:ext cx="346769" cy="225135"/>
          </a:xfrm>
          <a:prstGeom prst="line">
            <a:avLst/>
          </a:prstGeom>
          <a:ln w="25400">
            <a:solidFill>
              <a:srgbClr val="0433FF"/>
            </a:solidFill>
            <a:miter lim="400000"/>
            <a:tailEnd type="triangle"/>
          </a:ln>
        </p:spPr>
        <p:txBody>
          <a:bodyPr lIns="65023" tIns="65023" rIns="65023" bIns="65023"/>
          <a:lstStyle/>
          <a:p>
            <a:pPr/>
          </a:p>
        </p:txBody>
      </p:sp>
      <p:sp>
        <p:nvSpPr>
          <p:cNvPr id="923" name="Shape 263"/>
          <p:cNvSpPr/>
          <p:nvPr/>
        </p:nvSpPr>
        <p:spPr>
          <a:xfrm>
            <a:off x="9380753" y="5561306"/>
            <a:ext cx="316086" cy="249327"/>
          </a:xfrm>
          <a:prstGeom prst="line">
            <a:avLst/>
          </a:prstGeom>
          <a:ln w="25400">
            <a:solidFill>
              <a:srgbClr val="FF2700"/>
            </a:solidFill>
            <a:miter lim="400000"/>
            <a:tailEnd type="triangle"/>
          </a:ln>
        </p:spPr>
        <p:txBody>
          <a:bodyPr lIns="65023" tIns="65023" rIns="65023" bIns="65023"/>
          <a:lstStyle/>
          <a:p>
            <a:pPr/>
          </a:p>
        </p:txBody>
      </p:sp>
      <p:pic>
        <p:nvPicPr>
          <p:cNvPr id="924" name="Picture 172" descr="Picture 17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4353" y="1300936"/>
            <a:ext cx="6537242" cy="7467497"/>
          </a:xfrm>
          <a:prstGeom prst="rect">
            <a:avLst/>
          </a:prstGeom>
          <a:ln w="12700">
            <a:miter lim="400000"/>
          </a:ln>
        </p:spPr>
      </p:pic>
      <p:sp>
        <p:nvSpPr>
          <p:cNvPr id="9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u"/>
      </p:transition>
    </mc:Choice>
    <mc:Fallback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FCC-eh and ER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FCC-eh and ERL</a:t>
            </a:r>
          </a:p>
        </p:txBody>
      </p:sp>
      <p:sp>
        <p:nvSpPr>
          <p:cNvPr id="93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931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444" y="1189990"/>
            <a:ext cx="6902313" cy="7664777"/>
          </a:xfrm>
          <a:prstGeom prst="rect">
            <a:avLst/>
          </a:prstGeom>
          <a:ln w="12700">
            <a:miter lim="400000"/>
          </a:ln>
        </p:spPr>
      </p:pic>
      <p:sp>
        <p:nvSpPr>
          <p:cNvPr id="932" name="TextBox 4"/>
          <p:cNvSpPr txBox="1"/>
          <p:nvPr/>
        </p:nvSpPr>
        <p:spPr>
          <a:xfrm>
            <a:off x="7098651" y="1779058"/>
            <a:ext cx="5652555" cy="5908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just">
              <a:defRPr b="1" sz="2800"/>
            </a:pPr>
            <a:r>
              <a:t>LHeC or FCC-eh function as an add-on to LHC or FCC-hh respectively:</a:t>
            </a:r>
          </a:p>
          <a:p>
            <a:pPr algn="just">
              <a:defRPr b="1" sz="2800"/>
            </a:pPr>
            <a:r>
              <a:t>additional 10 km circumference </a:t>
            </a:r>
          </a:p>
          <a:p>
            <a:pPr algn="just">
              <a:defRPr b="1" sz="2800"/>
            </a:pPr>
            <a:r>
              <a:t>Electron Recirculating Linac (ERL). </a:t>
            </a:r>
          </a:p>
          <a:p>
            <a:pPr algn="just">
              <a:defRPr b="1" sz="2800"/>
            </a:pPr>
          </a:p>
          <a:p>
            <a:pPr algn="just">
              <a:defRPr b="1" sz="2800"/>
            </a:pPr>
            <a:r>
              <a:t>The possibility to collide FCC-ee with FCC-hh is not considered in the framework of the study </a:t>
            </a:r>
          </a:p>
          <a:p>
            <a:pPr algn="just">
              <a:defRPr b="1" sz="2800"/>
            </a:pPr>
          </a:p>
          <a:p>
            <a:pPr algn="just">
              <a:defRPr b="1" sz="2800"/>
            </a:pPr>
            <a:r>
              <a:t>In the case of FCC-eh it could profit from the -- then existing -- FCC-hh, </a:t>
            </a:r>
          </a:p>
          <a:p>
            <a:pPr algn="just">
              <a:defRPr b="1" sz="2800"/>
            </a:pPr>
            <a:r>
              <a:t>and, perhaps,  from considerable RF of the -- then dismantled -- FCC-ee</a:t>
            </a:r>
          </a:p>
        </p:txBody>
      </p:sp>
      <p:sp>
        <p:nvSpPr>
          <p:cNvPr id="933" name="Slide Number Placeholder 3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5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5305" y="5189438"/>
            <a:ext cx="11924666" cy="3404730"/>
          </a:xfrm>
          <a:prstGeom prst="rect">
            <a:avLst/>
          </a:prstGeom>
          <a:ln w="12700">
            <a:miter lim="400000"/>
          </a:ln>
        </p:spPr>
      </p:pic>
      <p:sp>
        <p:nvSpPr>
          <p:cNvPr id="936" name="TextBox 4"/>
          <p:cNvSpPr txBox="1"/>
          <p:nvPr/>
        </p:nvSpPr>
        <p:spPr>
          <a:xfrm>
            <a:off x="33500" y="870179"/>
            <a:ext cx="6322886" cy="650749"/>
          </a:xfrm>
          <a:prstGeom prst="rect">
            <a:avLst/>
          </a:prstGeom>
          <a:solidFill>
            <a:srgbClr val="FFFF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defRPr b="1" sz="3400"/>
            </a:lvl1pPr>
          </a:lstStyle>
          <a:p>
            <a:pPr/>
            <a:r>
              <a:t>IMPLEMENTATION AND RUN PLAN</a:t>
            </a:r>
          </a:p>
        </p:txBody>
      </p:sp>
      <p:pic>
        <p:nvPicPr>
          <p:cNvPr id="937" name="Picture 9" descr="Picture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31336" y="-21088"/>
            <a:ext cx="5273463" cy="2760330"/>
          </a:xfrm>
          <a:prstGeom prst="rect">
            <a:avLst/>
          </a:prstGeom>
          <a:ln w="12700">
            <a:miter lim="400000"/>
          </a:ln>
        </p:spPr>
      </p:pic>
      <p:sp>
        <p:nvSpPr>
          <p:cNvPr id="938" name="TextBox 8"/>
          <p:cNvSpPr txBox="1"/>
          <p:nvPr/>
        </p:nvSpPr>
        <p:spPr>
          <a:xfrm>
            <a:off x="2801745" y="6238859"/>
            <a:ext cx="960212" cy="371349"/>
          </a:xfrm>
          <a:prstGeom prst="rect">
            <a:avLst/>
          </a:prstGeom>
          <a:solidFill>
            <a:srgbClr val="C4BD9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>
              <a:defRPr b="1" sz="1600"/>
            </a:pPr>
            <a:r>
              <a:t>Z </a:t>
            </a:r>
            <a:r>
              <a:rPr>
                <a:solidFill>
                  <a:srgbClr val="FF0000"/>
                </a:solidFill>
              </a:rPr>
              <a:t>150 ab</a:t>
            </a:r>
            <a:r>
              <a:rPr baseline="30500">
                <a:solidFill>
                  <a:srgbClr val="FF0000"/>
                </a:solidFill>
              </a:rPr>
              <a:t>-1</a:t>
            </a:r>
          </a:p>
        </p:txBody>
      </p:sp>
      <p:sp>
        <p:nvSpPr>
          <p:cNvPr id="939" name="TextBox 13"/>
          <p:cNvSpPr txBox="1"/>
          <p:nvPr/>
        </p:nvSpPr>
        <p:spPr>
          <a:xfrm>
            <a:off x="5637987" y="6255018"/>
            <a:ext cx="1424259" cy="371349"/>
          </a:xfrm>
          <a:prstGeom prst="rect">
            <a:avLst/>
          </a:prstGeom>
          <a:solidFill>
            <a:srgbClr val="92D05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>
              <a:defRPr b="1" sz="1600"/>
            </a:pPr>
            <a:r>
              <a:t>ZH thresh </a:t>
            </a:r>
            <a:r>
              <a:rPr>
                <a:solidFill>
                  <a:srgbClr val="FF0000"/>
                </a:solidFill>
              </a:rPr>
              <a:t>5ab</a:t>
            </a:r>
            <a:r>
              <a:rPr baseline="30500">
                <a:solidFill>
                  <a:srgbClr val="FF0000"/>
                </a:solidFill>
              </a:rPr>
              <a:t>-1</a:t>
            </a:r>
          </a:p>
        </p:txBody>
      </p:sp>
      <p:sp>
        <p:nvSpPr>
          <p:cNvPr id="940" name="TextBox 14"/>
          <p:cNvSpPr txBox="1"/>
          <p:nvPr/>
        </p:nvSpPr>
        <p:spPr>
          <a:xfrm>
            <a:off x="8726843" y="6229758"/>
            <a:ext cx="2181198" cy="371349"/>
          </a:xfrm>
          <a:prstGeom prst="rect">
            <a:avLst/>
          </a:prstGeom>
          <a:solidFill>
            <a:srgbClr val="95C5D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>
              <a:defRPr b="1" sz="1600"/>
            </a:pPr>
            <a:r>
              <a:t>tt thresh + tt 365 </a:t>
            </a:r>
            <a:r>
              <a:rPr>
                <a:solidFill>
                  <a:srgbClr val="FF0000"/>
                </a:solidFill>
              </a:rPr>
              <a:t>1.5ab</a:t>
            </a:r>
            <a:r>
              <a:rPr baseline="30500">
                <a:solidFill>
                  <a:srgbClr val="FF0000"/>
                </a:solidFill>
              </a:rPr>
              <a:t>-1</a:t>
            </a:r>
          </a:p>
        </p:txBody>
      </p:sp>
      <p:sp>
        <p:nvSpPr>
          <p:cNvPr id="941" name="TextBox 15"/>
          <p:cNvSpPr txBox="1"/>
          <p:nvPr/>
        </p:nvSpPr>
        <p:spPr>
          <a:xfrm>
            <a:off x="4454172" y="6223839"/>
            <a:ext cx="944238" cy="371349"/>
          </a:xfrm>
          <a:prstGeom prst="rect">
            <a:avLst/>
          </a:prstGeom>
          <a:solidFill>
            <a:srgbClr val="FB978D">
              <a:alpha val="46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>
              <a:defRPr b="1" sz="1600"/>
            </a:pPr>
            <a:r>
              <a:t>W </a:t>
            </a:r>
            <a:r>
              <a:rPr>
                <a:solidFill>
                  <a:srgbClr val="FF0000"/>
                </a:solidFill>
              </a:rPr>
              <a:t>10 ab</a:t>
            </a:r>
            <a:r>
              <a:rPr baseline="30500">
                <a:solidFill>
                  <a:srgbClr val="FF0000"/>
                </a:solidFill>
              </a:rPr>
              <a:t>-1</a:t>
            </a:r>
          </a:p>
        </p:txBody>
      </p:sp>
      <p:sp>
        <p:nvSpPr>
          <p:cNvPr id="942" name="Rectangle 18"/>
          <p:cNvSpPr txBox="1"/>
          <p:nvPr/>
        </p:nvSpPr>
        <p:spPr>
          <a:xfrm>
            <a:off x="50483" y="1807210"/>
            <a:ext cx="11980800" cy="3358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>
              <a:spcBef>
                <a:spcPts val="800"/>
              </a:spcBef>
              <a:defRPr b="1">
                <a:solidFill>
                  <a:srgbClr val="FF0000"/>
                </a:solidFill>
              </a:defRPr>
            </a:pPr>
            <a:r>
              <a:t>Three sets of RF cavities for FCC-ee &amp; Booster:</a:t>
            </a:r>
          </a:p>
          <a:p>
            <a:pPr marL="457200" indent="-457200">
              <a:spcBef>
                <a:spcPts val="800"/>
              </a:spcBef>
              <a:buSzPct val="100000"/>
              <a:buFont typeface="Arial"/>
              <a:buChar char="•"/>
              <a:defRPr b="1"/>
            </a:pPr>
            <a:r>
              <a:t>Installation as LEP ( ≈30 CM/winter)</a:t>
            </a:r>
          </a:p>
          <a:p>
            <a:pPr marL="457200" indent="-457200">
              <a:spcBef>
                <a:spcPts val="800"/>
              </a:spcBef>
              <a:buSzPct val="100000"/>
              <a:buFont typeface="Arial"/>
              <a:buChar char="•"/>
              <a:defRPr b="1"/>
            </a:pPr>
            <a:r>
              <a:t>high intensity (Z, FCC-hh): </a:t>
            </a:r>
            <a:r>
              <a:rPr>
                <a:solidFill>
                  <a:srgbClr val="FF0000"/>
                </a:solidFill>
              </a:rPr>
              <a:t>400 MHz mono-cell cavities,</a:t>
            </a:r>
            <a:r>
              <a:t> ≈ 1MW source</a:t>
            </a:r>
          </a:p>
          <a:p>
            <a:pPr marL="457200" indent="-457200">
              <a:spcBef>
                <a:spcPts val="800"/>
              </a:spcBef>
              <a:buSzPct val="100000"/>
              <a:buFont typeface="Arial"/>
              <a:buChar char="•"/>
              <a:defRPr b="1"/>
            </a:pPr>
            <a:r>
              <a:t>high energy (W, H, t): </a:t>
            </a:r>
            <a:r>
              <a:rPr>
                <a:solidFill>
                  <a:srgbClr val="FF0000"/>
                </a:solidFill>
              </a:rPr>
              <a:t>400 MHz four-cell cavities</a:t>
            </a:r>
            <a:r>
              <a:t>, also for W machine</a:t>
            </a:r>
          </a:p>
          <a:p>
            <a:pPr marL="457200" indent="-457200">
              <a:spcBef>
                <a:spcPts val="800"/>
              </a:spcBef>
              <a:buSzPct val="100000"/>
              <a:buFont typeface="Arial"/>
              <a:buChar char="•"/>
              <a:defRPr b="1"/>
            </a:pPr>
            <a:r>
              <a:t>booster and t machine complement: </a:t>
            </a:r>
            <a:r>
              <a:rPr>
                <a:solidFill>
                  <a:srgbClr val="FF0000"/>
                </a:solidFill>
              </a:rPr>
              <a:t>800 MHz four-cell cavities </a:t>
            </a:r>
            <a:endParaRPr>
              <a:solidFill>
                <a:srgbClr val="FF0000"/>
              </a:solidFill>
            </a:endParaRPr>
          </a:p>
          <a:p>
            <a:pPr marL="457200" indent="-457200">
              <a:spcBef>
                <a:spcPts val="800"/>
              </a:spcBef>
              <a:buSzPct val="100000"/>
              <a:buFont typeface="Arial"/>
              <a:buChar char="•"/>
              <a:defRPr b="1"/>
            </a:pPr>
            <a:r>
              <a:t>Adaptable 100 MW, 400 MHz RF power distribution system +High efficiency</a:t>
            </a:r>
          </a:p>
          <a:p>
            <a:pPr>
              <a:spcBef>
                <a:spcPts val="800"/>
              </a:spcBef>
              <a:defRPr b="1"/>
            </a:pPr>
            <a:r>
              <a:rPr b="0">
                <a:latin typeface="Wingdings"/>
                <a:ea typeface="Wingdings"/>
                <a:cs typeface="Wingdings"/>
                <a:sym typeface="Wingdings"/>
              </a:rPr>
              <a:t>➔ </a:t>
            </a:r>
            <a:r>
              <a:t>Spreads the funding profile </a:t>
            </a:r>
          </a:p>
        </p:txBody>
      </p:sp>
      <p:sp>
        <p:nvSpPr>
          <p:cNvPr id="943" name="TextBox 20"/>
          <p:cNvSpPr txBox="1"/>
          <p:nvPr/>
        </p:nvSpPr>
        <p:spPr>
          <a:xfrm>
            <a:off x="4588986" y="8594167"/>
            <a:ext cx="3570186" cy="485649"/>
          </a:xfrm>
          <a:prstGeom prst="rect">
            <a:avLst/>
          </a:prstGeom>
          <a:solidFill>
            <a:srgbClr val="EEECE1"/>
          </a:solidFill>
          <a:ln w="12700">
            <a:solidFill>
              <a:srgbClr val="1F497D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defRPr b="1" sz="2200"/>
            </a:lvl1pPr>
          </a:lstStyle>
          <a:p>
            <a:pPr/>
            <a:r>
              <a:t>indicative:   total ~15 years     </a:t>
            </a:r>
          </a:p>
        </p:txBody>
      </p:sp>
      <p:sp>
        <p:nvSpPr>
          <p:cNvPr id="944" name="TextBox 23"/>
          <p:cNvSpPr txBox="1"/>
          <p:nvPr/>
        </p:nvSpPr>
        <p:spPr>
          <a:xfrm>
            <a:off x="2936982" y="6720205"/>
            <a:ext cx="739054" cy="371349"/>
          </a:xfrm>
          <a:prstGeom prst="rect">
            <a:avLst/>
          </a:prstGeom>
          <a:solidFill>
            <a:srgbClr val="C4BD9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defRPr b="1" sz="1600"/>
            </a:lvl1pPr>
          </a:lstStyle>
          <a:p>
            <a:pPr/>
            <a:r>
              <a:t>4 years</a:t>
            </a:r>
          </a:p>
        </p:txBody>
      </p:sp>
      <p:sp>
        <p:nvSpPr>
          <p:cNvPr id="945" name="TextBox 24"/>
          <p:cNvSpPr txBox="1"/>
          <p:nvPr/>
        </p:nvSpPr>
        <p:spPr>
          <a:xfrm>
            <a:off x="4784085" y="6695256"/>
            <a:ext cx="460150" cy="371349"/>
          </a:xfrm>
          <a:prstGeom prst="rect">
            <a:avLst/>
          </a:prstGeom>
          <a:solidFill>
            <a:srgbClr val="FB978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defRPr b="1" sz="1600"/>
            </a:lvl1pPr>
          </a:lstStyle>
          <a:p>
            <a:pPr/>
            <a:r>
              <a:t>1 yr</a:t>
            </a:r>
          </a:p>
        </p:txBody>
      </p:sp>
      <p:sp>
        <p:nvSpPr>
          <p:cNvPr id="946" name="TextBox 25"/>
          <p:cNvSpPr txBox="1"/>
          <p:nvPr/>
        </p:nvSpPr>
        <p:spPr>
          <a:xfrm>
            <a:off x="5675381" y="6680344"/>
            <a:ext cx="1290313" cy="371349"/>
          </a:xfrm>
          <a:prstGeom prst="rect">
            <a:avLst/>
          </a:prstGeom>
          <a:solidFill>
            <a:srgbClr val="92D05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defRPr b="1" sz="1600"/>
            </a:lvl1pPr>
          </a:lstStyle>
          <a:p>
            <a:pPr/>
            <a:r>
              <a:t>  3 years          </a:t>
            </a:r>
          </a:p>
        </p:txBody>
      </p:sp>
      <p:sp>
        <p:nvSpPr>
          <p:cNvPr id="947" name="TextBox 26"/>
          <p:cNvSpPr txBox="1"/>
          <p:nvPr/>
        </p:nvSpPr>
        <p:spPr>
          <a:xfrm>
            <a:off x="9415078" y="6677037"/>
            <a:ext cx="739054" cy="371349"/>
          </a:xfrm>
          <a:prstGeom prst="rect">
            <a:avLst/>
          </a:prstGeom>
          <a:solidFill>
            <a:srgbClr val="2593F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defRPr b="1" sz="1600"/>
            </a:lvl1pPr>
          </a:lstStyle>
          <a:p>
            <a:pPr/>
            <a:r>
              <a:t>5 years</a:t>
            </a:r>
          </a:p>
        </p:txBody>
      </p:sp>
      <p:sp>
        <p:nvSpPr>
          <p:cNvPr id="948" name="TextBox 6"/>
          <p:cNvSpPr txBox="1"/>
          <p:nvPr/>
        </p:nvSpPr>
        <p:spPr>
          <a:xfrm>
            <a:off x="-256752" y="5593679"/>
            <a:ext cx="2150640" cy="498349"/>
          </a:xfrm>
          <a:prstGeom prst="rect">
            <a:avLst/>
          </a:prstGeom>
          <a:solidFill>
            <a:srgbClr val="B9CDE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>
              <a:defRPr b="1"/>
            </a:lvl1pPr>
          </a:lstStyle>
          <a:p>
            <a:pPr/>
            <a:r>
              <a:t>      HL-LHC</a:t>
            </a:r>
          </a:p>
        </p:txBody>
      </p:sp>
      <p:sp>
        <p:nvSpPr>
          <p:cNvPr id="949" name="TextBox 7"/>
          <p:cNvSpPr txBox="1"/>
          <p:nvPr/>
        </p:nvSpPr>
        <p:spPr>
          <a:xfrm>
            <a:off x="8550627" y="8593108"/>
            <a:ext cx="3893317" cy="892049"/>
          </a:xfrm>
          <a:prstGeom prst="rect">
            <a:avLst/>
          </a:prstGeom>
          <a:solidFill>
            <a:srgbClr val="FCD5B5"/>
          </a:solidFill>
          <a:ln w="25400">
            <a:solidFill>
              <a:srgbClr val="E46C0A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/>
            <a:r>
              <a:t>O(1/3) of the machine cost</a:t>
            </a:r>
          </a:p>
          <a:p>
            <a:pPr/>
            <a:r>
              <a:t> comes O(10) years after start </a:t>
            </a:r>
          </a:p>
        </p:txBody>
      </p:sp>
      <p:sp>
        <p:nvSpPr>
          <p:cNvPr id="950" name="Slide Number Placeholder 3"/>
          <p:cNvSpPr txBox="1"/>
          <p:nvPr>
            <p:ph type="sldNum" sz="quarter" idx="2"/>
          </p:nvPr>
        </p:nvSpPr>
        <p:spPr>
          <a:xfrm>
            <a:off x="12014044" y="9231250"/>
            <a:ext cx="340516" cy="32743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r"/>
      </p:transition>
    </mc:Choice>
    <mc:Fallback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FCC-hh discovery potentia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300480"/>
          </a:lstStyle>
          <a:p>
            <a:pPr/>
            <a:r>
              <a:t>FCC-hh discovery potential</a:t>
            </a:r>
          </a:p>
        </p:txBody>
      </p:sp>
      <p:sp>
        <p:nvSpPr>
          <p:cNvPr id="953" name="Rectangle 4"/>
          <p:cNvSpPr txBox="1"/>
          <p:nvPr/>
        </p:nvSpPr>
        <p:spPr>
          <a:xfrm>
            <a:off x="322593" y="1999015"/>
            <a:ext cx="12359615" cy="4841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>
              <a:lnSpc>
                <a:spcPct val="120000"/>
              </a:lnSpc>
              <a:defRPr b="1" sz="2800"/>
            </a:pPr>
            <a:r>
              <a:t>Physics at a 100 TeV pp collider: CERN Yellow Report (2017) no.3 </a:t>
            </a:r>
          </a:p>
          <a:p>
            <a:pPr>
              <a:lnSpc>
                <a:spcPct val="120000"/>
              </a:lnSpc>
              <a:defRPr sz="2800"/>
            </a:pPr>
          </a:p>
          <a:p>
            <a:pPr>
              <a:lnSpc>
                <a:spcPct val="120000"/>
              </a:lnSpc>
              <a:defRPr sz="2800"/>
            </a:pPr>
            <a:r>
              <a:t>1) Standard Model processes: 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https://arxiv.org/pdf/1607.01831v1.pdf</a:t>
            </a:r>
          </a:p>
          <a:p>
            <a:pPr>
              <a:lnSpc>
                <a:spcPct val="120000"/>
              </a:lnSpc>
              <a:defRPr sz="2800"/>
            </a:pPr>
            <a:r>
              <a:t>2) Higgs and EW symmetry breaking studies: 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https://arxiv.org/pdf/1606.09408v1.pdf</a:t>
            </a:r>
          </a:p>
          <a:p>
            <a:pPr>
              <a:lnSpc>
                <a:spcPct val="120000"/>
              </a:lnSpc>
              <a:defRPr sz="2800"/>
            </a:pPr>
            <a:r>
              <a:t>3) Βeyond the Standard Model phenomena: 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https://arxiv.org/abs/1606.00947</a:t>
            </a:r>
          </a:p>
          <a:p>
            <a:pPr>
              <a:lnSpc>
                <a:spcPct val="120000"/>
              </a:lnSpc>
              <a:defRPr sz="2800"/>
            </a:pPr>
            <a:r>
              <a:t>4) Heavy ions at the Future Circular Collider: 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 invalidUrl="" action="" tgtFrame="" tooltip="" history="1" highlightClick="0" endSnd="0"/>
              </a:rPr>
              <a:t>https://arxiv.org/abs/1605.01389</a:t>
            </a:r>
            <a:br/>
          </a:p>
          <a:p>
            <a:pPr>
              <a:lnSpc>
                <a:spcPct val="120000"/>
              </a:lnSpc>
              <a:defRPr sz="2800"/>
            </a:pPr>
            <a:r>
              <a:t>Now proceeding to ascertain  these cross-section calculations with real detector and simulations… </a:t>
            </a:r>
          </a:p>
        </p:txBody>
      </p:sp>
      <p:sp>
        <p:nvSpPr>
          <p:cNvPr id="954" name="Slide Number Placeholder 3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r"/>
      </p:transition>
    </mc:Choice>
    <mc:Fallback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Higgs events rat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Higgs events rates</a:t>
            </a:r>
          </a:p>
        </p:txBody>
      </p:sp>
      <p:pic>
        <p:nvPicPr>
          <p:cNvPr id="95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29528" y="1786361"/>
            <a:ext cx="9345745" cy="6414394"/>
          </a:xfrm>
          <a:prstGeom prst="rect">
            <a:avLst/>
          </a:prstGeom>
          <a:ln w="12700">
            <a:miter lim="400000"/>
          </a:ln>
        </p:spPr>
      </p:pic>
      <p:sp>
        <p:nvSpPr>
          <p:cNvPr id="958" name="Slide Number Placeholder 3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0" name="Table 1"/>
          <p:cNvGraphicFramePr/>
          <p:nvPr/>
        </p:nvGraphicFramePr>
        <p:xfrm>
          <a:off x="5211832" y="661987"/>
          <a:ext cx="6484224" cy="8629701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1528876"/>
                <a:gridCol w="1706885"/>
                <a:gridCol w="1617880"/>
                <a:gridCol w="1617880"/>
              </a:tblGrid>
              <a:tr h="596900">
                <a:tc>
                  <a:txBody>
                    <a:bodyPr/>
                    <a:lstStyle/>
                    <a:p>
                      <a:pPr algn="l">
                        <a:defRPr sz="2800"/>
                      </a:pPr>
                      <a:r>
                        <a:t>g</a:t>
                      </a:r>
                      <a:r>
                        <a:rPr baseline="-19571"/>
                        <a:t>Hxx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400">
                          <a:solidFill>
                            <a:srgbClr val="FFFFFF"/>
                          </a:solidFill>
                        </a:rPr>
                        <a:t>FCC-ee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400">
                          <a:solidFill>
                            <a:srgbClr val="FFFFFF"/>
                          </a:solidFill>
                        </a:rPr>
                        <a:t>FCC-hh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400">
                          <a:solidFill>
                            <a:srgbClr val="FFFFFF"/>
                          </a:solidFill>
                        </a:rPr>
                        <a:t>FCC-eh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496066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400"/>
                        <a:t>ZZ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2400"/>
                        <a:t>0.22 %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b="1" sz="2400"/>
                        <a:t>&lt; 1%     *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2400"/>
                      </a:pP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496066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400"/>
                        <a:t>WW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2400"/>
                        <a:t>0.47%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2400"/>
                      </a:pP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2400"/>
                      </a:pP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552243">
                <a:tc>
                  <a:txBody>
                    <a:bodyPr/>
                    <a:lstStyle/>
                    <a:p>
                      <a:pPr algn="l">
                        <a:defRPr b="1" sz="2400"/>
                      </a:pPr>
                      <a:r>
                        <a:rPr b="0">
                          <a:latin typeface="Symbol"/>
                          <a:ea typeface="Symbol"/>
                          <a:cs typeface="Symbol"/>
                          <a:sym typeface="Symbol"/>
                        </a:rPr>
                        <a:t>G</a:t>
                      </a:r>
                      <a:r>
                        <a:rPr baseline="-20250"/>
                        <a:t>H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2400"/>
                        <a:t>1.6%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2400"/>
                      </a:pP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2400"/>
                      </a:pP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496066">
                <a:tc>
                  <a:txBody>
                    <a:bodyPr/>
                    <a:lstStyle/>
                    <a:p>
                      <a:pPr algn="l">
                        <a:defRPr sz="2400"/>
                      </a:pPr>
                      <a:r>
                        <a:rPr>
                          <a:latin typeface="Symbol"/>
                          <a:ea typeface="Symbol"/>
                          <a:cs typeface="Symbol"/>
                          <a:sym typeface="Symbol"/>
                        </a:rPr>
                        <a:t>gg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400"/>
                        <a:t>4.2%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b="1" sz="2400"/>
                        <a:t>&lt;1%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2400"/>
                      </a:pP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505017">
                <a:tc>
                  <a:txBody>
                    <a:bodyPr/>
                    <a:lstStyle/>
                    <a:p>
                      <a:pPr algn="l">
                        <a:defRPr sz="2400"/>
                      </a:pPr>
                      <a:r>
                        <a:t>Z</a:t>
                      </a:r>
                      <a:r>
                        <a:rPr>
                          <a:latin typeface="Symbol"/>
                          <a:ea typeface="Symbol"/>
                          <a:cs typeface="Symbol"/>
                          <a:sym typeface="Symbol"/>
                        </a:rPr>
                        <a:t>g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400"/>
                        <a:t> -- 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b="1" sz="2400"/>
                        <a:t>1%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2400"/>
                      </a:pP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496066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400"/>
                        <a:t>ttH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400"/>
                        <a:t>13%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b="1" sz="2400"/>
                        <a:t>1%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2400"/>
                      </a:pP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496066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400"/>
                        <a:t>bb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2400"/>
                        <a:t>0.7%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2400"/>
                      </a:pP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400"/>
                        <a:t>0.5%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C000"/>
                    </a:solidFill>
                  </a:tcPr>
                </a:tc>
              </a:tr>
              <a:tr h="496066">
                <a:tc>
                  <a:txBody>
                    <a:bodyPr/>
                    <a:lstStyle/>
                    <a:p>
                      <a:pPr algn="l">
                        <a:defRPr sz="2400"/>
                      </a:pPr>
                      <a:r>
                        <a:rPr>
                          <a:latin typeface="Symbol"/>
                          <a:ea typeface="Symbol"/>
                          <a:cs typeface="Symbol"/>
                          <a:sym typeface="Symbol"/>
                        </a:rPr>
                        <a:t>tt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2400"/>
                        <a:t>0.8%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2400"/>
                      </a:pP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2400"/>
                      </a:pP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496066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400"/>
                        <a:t>cc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2400"/>
                        <a:t>0.7%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2400"/>
                      </a:pP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400"/>
                        <a:t>1.8%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C000"/>
                    </a:solidFill>
                  </a:tcPr>
                </a:tc>
              </a:tr>
              <a:tr h="496066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400"/>
                        <a:t>gg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2400"/>
                        <a:t>1.0%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2400"/>
                      </a:pP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2400"/>
                      </a:pP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C000"/>
                    </a:solidFill>
                  </a:tcPr>
                </a:tc>
              </a:tr>
              <a:tr h="496066">
                <a:tc>
                  <a:txBody>
                    <a:bodyPr/>
                    <a:lstStyle/>
                    <a:p>
                      <a:pPr algn="l">
                        <a:defRPr sz="2400"/>
                      </a:pPr>
                      <a:r>
                        <a:rPr>
                          <a:latin typeface="Symbol"/>
                          <a:ea typeface="Symbol"/>
                          <a:cs typeface="Symbol"/>
                          <a:sym typeface="Symbol"/>
                        </a:rPr>
                        <a:t>mm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400"/>
                        <a:t>8.6%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b="1" sz="2400"/>
                        <a:t>1-2%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2400"/>
                      </a:pP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50501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400"/>
                        <a:t>uu,dd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2400"/>
                      </a:pPr>
                      <a:r>
                        <a:t>H</a:t>
                      </a:r>
                      <a:r>
                        <a:rPr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 </a:t>
                      </a:r>
                      <a:r>
                        <a:rPr>
                          <a:latin typeface="Symbol"/>
                          <a:ea typeface="Symbol"/>
                          <a:cs typeface="Symbol"/>
                          <a:sym typeface="Symbol"/>
                        </a:rPr>
                        <a:t>rg</a:t>
                      </a:r>
                      <a:r>
                        <a:t>?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2400"/>
                      </a:pPr>
                      <a:r>
                        <a:t>H</a:t>
                      </a:r>
                      <a:r>
                        <a:rPr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 </a:t>
                      </a:r>
                      <a:r>
                        <a:rPr>
                          <a:latin typeface="Symbol"/>
                          <a:ea typeface="Symbol"/>
                          <a:cs typeface="Symbol"/>
                          <a:sym typeface="Symbol"/>
                        </a:rPr>
                        <a:t>rg</a:t>
                      </a:r>
                      <a:r>
                        <a:t>?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2400"/>
                      </a:pP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50501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400"/>
                        <a:t>ss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2400"/>
                      </a:pPr>
                      <a:r>
                        <a:t>H</a:t>
                      </a:r>
                      <a:r>
                        <a:rPr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 </a:t>
                      </a:r>
                      <a:r>
                        <a:rPr>
                          <a:latin typeface="Symbol"/>
                          <a:ea typeface="Symbol"/>
                          <a:cs typeface="Symbol"/>
                          <a:sym typeface="Symbol"/>
                        </a:rPr>
                        <a:t>fg </a:t>
                      </a:r>
                      <a:r>
                        <a:t>?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2400"/>
                      </a:pPr>
                      <a:r>
                        <a:t>H</a:t>
                      </a:r>
                      <a:r>
                        <a:rPr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 </a:t>
                      </a:r>
                      <a:r>
                        <a:rPr>
                          <a:latin typeface="Symbol"/>
                          <a:ea typeface="Symbol"/>
                          <a:cs typeface="Symbol"/>
                          <a:sym typeface="Symbol"/>
                        </a:rPr>
                        <a:t>fg </a:t>
                      </a:r>
                      <a:r>
                        <a:t>?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2400"/>
                      </a:pP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496066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400"/>
                        <a:t>ee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b="1" sz="2400"/>
                      </a:pPr>
                      <a:r>
                        <a:t>ee </a:t>
                      </a:r>
                      <a:r>
                        <a:rPr b="0"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 </a:t>
                      </a:r>
                      <a:r>
                        <a:t>H   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2400"/>
                      </a:pP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2400"/>
                      </a:pP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496066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400"/>
                        <a:t>HH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400"/>
                        <a:t>40%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b="1" sz="2400"/>
                        <a:t>~3-5%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400"/>
                        <a:t>20%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C000"/>
                    </a:solidFill>
                  </a:tcPr>
                </a:tc>
              </a:tr>
              <a:tr h="496066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400"/>
                        <a:t>inv, exo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400"/>
                        <a:t>&lt;0.55%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b="1" sz="2400"/>
                      </a:pPr>
                      <a:r>
                        <a:t>10</a:t>
                      </a:r>
                      <a:r>
                        <a:rPr baseline="30500"/>
                        <a:t>-3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400"/>
                        <a:t>5%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sp>
        <p:nvSpPr>
          <p:cNvPr id="961" name="TextBox 4"/>
          <p:cNvSpPr txBox="1"/>
          <p:nvPr/>
        </p:nvSpPr>
        <p:spPr>
          <a:xfrm>
            <a:off x="-1" y="1189990"/>
            <a:ext cx="2056828" cy="498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defRPr b="1"/>
            </a:lvl1pPr>
          </a:lstStyle>
          <a:p>
            <a:pPr/>
            <a:r>
              <a:t>HIGGS PHYSICS</a:t>
            </a:r>
          </a:p>
        </p:txBody>
      </p:sp>
      <p:sp>
        <p:nvSpPr>
          <p:cNvPr id="962" name="TextBox 5"/>
          <p:cNvSpPr txBox="1"/>
          <p:nvPr/>
        </p:nvSpPr>
        <p:spPr>
          <a:xfrm>
            <a:off x="141562" y="2248119"/>
            <a:ext cx="3377230" cy="1612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/>
            <a:r>
              <a:t>hh, eh precisions assume </a:t>
            </a:r>
          </a:p>
          <a:p>
            <a:pPr/>
            <a:r>
              <a:t>SM or ee measurements</a:t>
            </a:r>
          </a:p>
          <a:p>
            <a:pPr/>
            <a:r>
              <a:t>FCC-hh : H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®</a:t>
            </a:r>
            <a:r>
              <a:t> ZZ to serve </a:t>
            </a:r>
          </a:p>
          <a:p>
            <a:pPr/>
            <a:r>
              <a:t>as cross-normalization </a:t>
            </a:r>
          </a:p>
        </p:txBody>
      </p:sp>
      <p:sp>
        <p:nvSpPr>
          <p:cNvPr id="963" name="TextBox 7"/>
          <p:cNvSpPr txBox="1"/>
          <p:nvPr/>
        </p:nvSpPr>
        <p:spPr>
          <a:xfrm>
            <a:off x="-1" y="1722847"/>
            <a:ext cx="4001366" cy="5417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>
              <a:defRPr b="1"/>
            </a:pPr>
            <a:r>
              <a:t>Higgs couplings  g</a:t>
            </a:r>
            <a:r>
              <a:rPr baseline="-20250"/>
              <a:t>Hxx </a:t>
            </a:r>
            <a:r>
              <a:t>precisions</a:t>
            </a:r>
          </a:p>
        </p:txBody>
      </p:sp>
      <p:sp>
        <p:nvSpPr>
          <p:cNvPr id="964" name="TextBox 9"/>
          <p:cNvSpPr txBox="1"/>
          <p:nvPr/>
        </p:nvSpPr>
        <p:spPr>
          <a:xfrm>
            <a:off x="36971" y="4569565"/>
            <a:ext cx="4175694" cy="1990004"/>
          </a:xfrm>
          <a:prstGeom prst="rect">
            <a:avLst/>
          </a:prstGeom>
          <a:solidFill>
            <a:srgbClr val="C6D9F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>
              <a:defRPr b="1"/>
            </a:pPr>
            <a:r>
              <a:t>for ttH</a:t>
            </a:r>
            <a:r>
              <a:rPr b="0"/>
              <a:t>, combination of </a:t>
            </a:r>
            <a:endParaRPr b="0"/>
          </a:p>
          <a:p>
            <a:pPr/>
            <a:r>
              <a:rPr>
                <a:latin typeface="Symbol"/>
                <a:ea typeface="Symbol"/>
                <a:cs typeface="Symbol"/>
                <a:sym typeface="Symbol"/>
              </a:rPr>
              <a:t>±</a:t>
            </a:r>
            <a:r>
              <a:t>4% (model dependent)HL-LHC </a:t>
            </a:r>
          </a:p>
          <a:p>
            <a:pPr/>
            <a:r>
              <a:t>with FCC-ee will lead to </a:t>
            </a:r>
          </a:p>
          <a:p>
            <a:pPr/>
            <a:r>
              <a:t>ttH coupling to 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± </a:t>
            </a:r>
            <a:r>
              <a:t>3%... </a:t>
            </a:r>
          </a:p>
          <a:p>
            <a:pPr>
              <a:defRPr u="sng"/>
            </a:pPr>
            <a:r>
              <a:t>      model independent!</a:t>
            </a:r>
          </a:p>
        </p:txBody>
      </p:sp>
      <p:sp>
        <p:nvSpPr>
          <p:cNvPr id="965" name="Straight Arrow Connector 11"/>
          <p:cNvSpPr/>
          <p:nvPr/>
        </p:nvSpPr>
        <p:spPr>
          <a:xfrm flipV="1">
            <a:off x="3991481" y="4038641"/>
            <a:ext cx="1181478" cy="530925"/>
          </a:xfrm>
          <a:prstGeom prst="line">
            <a:avLst/>
          </a:prstGeom>
          <a:ln w="12700">
            <a:solidFill>
              <a:srgbClr val="4A7EBB"/>
            </a:solidFill>
            <a:tailEnd type="triangle"/>
          </a:ln>
        </p:spPr>
        <p:txBody>
          <a:bodyPr lIns="65023" tIns="65023" rIns="65023" bIns="65023"/>
          <a:lstStyle/>
          <a:p>
            <a:pPr/>
          </a:p>
        </p:txBody>
      </p:sp>
      <p:sp>
        <p:nvSpPr>
          <p:cNvPr id="966" name="TextBox 15"/>
          <p:cNvSpPr txBox="1"/>
          <p:nvPr/>
        </p:nvSpPr>
        <p:spPr>
          <a:xfrm>
            <a:off x="50482" y="6769754"/>
            <a:ext cx="4468916" cy="2024211"/>
          </a:xfrm>
          <a:prstGeom prst="rect">
            <a:avLst/>
          </a:prstGeom>
          <a:solidFill>
            <a:srgbClr val="D7E4B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>
              <a:defRPr b="1"/>
            </a:pPr>
            <a:r>
              <a:t>for g</a:t>
            </a:r>
            <a:r>
              <a:rPr baseline="-20250"/>
              <a:t>HHH</a:t>
            </a:r>
            <a:r>
              <a:t> </a:t>
            </a:r>
            <a:r>
              <a:rPr b="0"/>
              <a:t>investigating now : the possibility of reaching 5</a:t>
            </a:r>
            <a:r>
              <a:rPr b="0">
                <a:latin typeface="Symbol"/>
                <a:ea typeface="Symbol"/>
                <a:cs typeface="Symbol"/>
                <a:sym typeface="Symbol"/>
              </a:rPr>
              <a:t>s</a:t>
            </a:r>
            <a:r>
              <a:rPr b="0"/>
              <a:t>  observation  at FCC-ee: </a:t>
            </a:r>
            <a:endParaRPr b="0"/>
          </a:p>
          <a:p>
            <a:pPr/>
            <a:r>
              <a:t>4 detectors </a:t>
            </a:r>
          </a:p>
          <a:p>
            <a:pPr/>
            <a:r>
              <a:t>    + recast of running scenario</a:t>
            </a:r>
          </a:p>
        </p:txBody>
      </p:sp>
      <p:sp>
        <p:nvSpPr>
          <p:cNvPr id="967" name="Straight Arrow Connector 17"/>
          <p:cNvSpPr/>
          <p:nvPr/>
        </p:nvSpPr>
        <p:spPr>
          <a:xfrm flipV="1">
            <a:off x="4501142" y="8563609"/>
            <a:ext cx="669911" cy="152054"/>
          </a:xfrm>
          <a:prstGeom prst="line">
            <a:avLst/>
          </a:prstGeom>
          <a:ln w="12700">
            <a:solidFill>
              <a:srgbClr val="4A7EBB"/>
            </a:solidFill>
            <a:tailEnd type="triangle"/>
          </a:ln>
        </p:spPr>
        <p:txBody>
          <a:bodyPr lIns="65023" tIns="65023" rIns="65023" bIns="65023"/>
          <a:lstStyle/>
          <a:p>
            <a:pPr/>
          </a:p>
        </p:txBody>
      </p:sp>
      <p:sp>
        <p:nvSpPr>
          <p:cNvPr id="968" name="Slide Number Placeholder 6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u"/>
      </p:transition>
    </mc:Choice>
    <mc:Fallback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Footer Placeholder 2"/>
          <p:cNvSpPr txBox="1"/>
          <p:nvPr/>
        </p:nvSpPr>
        <p:spPr>
          <a:xfrm>
            <a:off x="3942115" y="9149636"/>
            <a:ext cx="4926612" cy="371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>
            <a:lvl1pPr algn="ctr">
              <a:defRPr sz="1600">
                <a:solidFill>
                  <a:srgbClr val="888888"/>
                </a:solidFill>
              </a:defRPr>
            </a:lvl1pPr>
          </a:lstStyle>
          <a:p>
            <a:pPr/>
            <a:r>
              <a:t>Alain Blondel Physics at the FCCs  </a:t>
            </a:r>
          </a:p>
        </p:txBody>
      </p:sp>
      <p:sp>
        <p:nvSpPr>
          <p:cNvPr id="971" name="Date Placeholder 1"/>
          <p:cNvSpPr txBox="1"/>
          <p:nvPr/>
        </p:nvSpPr>
        <p:spPr>
          <a:xfrm>
            <a:off x="650239" y="9114112"/>
            <a:ext cx="3034455" cy="371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>
            <a:lvl1pPr>
              <a:defRPr sz="1600">
                <a:solidFill>
                  <a:srgbClr val="888888"/>
                </a:solidFill>
              </a:defRPr>
            </a:lvl1pPr>
          </a:lstStyle>
          <a:p>
            <a:pPr/>
            <a:r>
              <a:t>7/6/2018</a:t>
            </a:r>
          </a:p>
        </p:txBody>
      </p:sp>
      <p:pic>
        <p:nvPicPr>
          <p:cNvPr id="97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615" y="-1"/>
            <a:ext cx="13011416" cy="9748645"/>
          </a:xfrm>
          <a:prstGeom prst="rect">
            <a:avLst/>
          </a:prstGeom>
          <a:ln w="12700">
            <a:miter lim="400000"/>
          </a:ln>
        </p:spPr>
      </p:pic>
      <p:sp>
        <p:nvSpPr>
          <p:cNvPr id="973" name="TextBox 4"/>
          <p:cNvSpPr txBox="1"/>
          <p:nvPr/>
        </p:nvSpPr>
        <p:spPr>
          <a:xfrm>
            <a:off x="-6615" y="4480366"/>
            <a:ext cx="2207738" cy="1603249"/>
          </a:xfrm>
          <a:prstGeom prst="rect">
            <a:avLst/>
          </a:prstGeom>
          <a:solidFill>
            <a:srgbClr val="FFC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>
              <a:defRPr b="1">
                <a:solidFill>
                  <a:srgbClr val="17375E"/>
                </a:solidFill>
              </a:defRPr>
            </a:pPr>
            <a:r>
              <a:t>EWPO</a:t>
            </a:r>
          </a:p>
          <a:p>
            <a:pPr>
              <a:defRPr b="1">
                <a:solidFill>
                  <a:srgbClr val="17375E"/>
                </a:solidFill>
              </a:defRPr>
            </a:pPr>
            <a:r>
              <a:t>sensitivity </a:t>
            </a:r>
          </a:p>
          <a:p>
            <a:pPr>
              <a:defRPr b="1">
                <a:solidFill>
                  <a:srgbClr val="17375E"/>
                </a:solidFill>
              </a:defRPr>
            </a:pPr>
            <a:r>
              <a:t>up to very high mass scales</a:t>
            </a:r>
          </a:p>
        </p:txBody>
      </p:sp>
      <p:sp>
        <p:nvSpPr>
          <p:cNvPr id="974" name="Straight Arrow Connector 6"/>
          <p:cNvSpPr/>
          <p:nvPr/>
        </p:nvSpPr>
        <p:spPr>
          <a:xfrm flipV="1">
            <a:off x="2201121" y="4979212"/>
            <a:ext cx="1126527" cy="157746"/>
          </a:xfrm>
          <a:prstGeom prst="line">
            <a:avLst/>
          </a:prstGeom>
          <a:ln w="12700">
            <a:solidFill>
              <a:srgbClr val="4A7EBB"/>
            </a:solidFill>
            <a:tailEnd type="triangle"/>
          </a:ln>
        </p:spPr>
        <p:txBody>
          <a:bodyPr lIns="65023" tIns="65023" rIns="65023" bIns="65023"/>
          <a:lstStyle/>
          <a:p>
            <a:pPr/>
          </a:p>
        </p:txBody>
      </p:sp>
      <p:sp>
        <p:nvSpPr>
          <p:cNvPr id="975" name="Straight Arrow Connector 8"/>
          <p:cNvSpPr/>
          <p:nvPr/>
        </p:nvSpPr>
        <p:spPr>
          <a:xfrm>
            <a:off x="2201122" y="5136957"/>
            <a:ext cx="1126526" cy="559135"/>
          </a:xfrm>
          <a:prstGeom prst="line">
            <a:avLst/>
          </a:prstGeom>
          <a:ln w="12700">
            <a:solidFill>
              <a:srgbClr val="4A7EBB"/>
            </a:solidFill>
            <a:tailEnd type="triangle"/>
          </a:ln>
        </p:spPr>
        <p:txBody>
          <a:bodyPr lIns="65023" tIns="65023" rIns="65023" bIns="65023"/>
          <a:lstStyle/>
          <a:p>
            <a:pPr/>
          </a:p>
        </p:txBody>
      </p:sp>
      <p:sp>
        <p:nvSpPr>
          <p:cNvPr id="976" name="TextBox 10"/>
          <p:cNvSpPr txBox="1"/>
          <p:nvPr/>
        </p:nvSpPr>
        <p:spPr>
          <a:xfrm>
            <a:off x="3122824" y="-1"/>
            <a:ext cx="8165924" cy="1603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>
              <a:defRPr b="1">
                <a:solidFill>
                  <a:srgbClr val="FFFF00"/>
                </a:solidFill>
              </a:defRPr>
            </a:pPr>
            <a:r>
              <a:t>Another example of Synergy and complementarity</a:t>
            </a:r>
          </a:p>
          <a:p>
            <a:pPr>
              <a:defRPr b="1">
                <a:solidFill>
                  <a:srgbClr val="FFFF00"/>
                </a:solidFill>
              </a:defRPr>
            </a:pPr>
            <a:r>
              <a:t>while ee covers a large part of space very cleanly , </a:t>
            </a:r>
          </a:p>
          <a:p>
            <a:pPr>
              <a:defRPr b="1">
                <a:solidFill>
                  <a:srgbClr val="FFFF00"/>
                </a:solidFill>
              </a:defRPr>
            </a:pPr>
            <a:r>
              <a:t>its either ‘white’ in lepton flavour  or the result of EWPOs etc </a:t>
            </a:r>
          </a:p>
          <a:p>
            <a:pPr>
              <a:defRPr b="1">
                <a:solidFill>
                  <a:srgbClr val="FFFF00"/>
                </a:solidFill>
              </a:defRPr>
            </a:pPr>
            <a:r>
              <a:t>Observation at FCC –hh or eh would test flavour mixing matrix! </a:t>
            </a:r>
          </a:p>
        </p:txBody>
      </p:sp>
      <p:sp>
        <p:nvSpPr>
          <p:cNvPr id="977" name="TextBox 11"/>
          <p:cNvSpPr txBox="1"/>
          <p:nvPr/>
        </p:nvSpPr>
        <p:spPr>
          <a:xfrm>
            <a:off x="2712797" y="9311047"/>
            <a:ext cx="9747124" cy="472949"/>
          </a:xfrm>
          <a:prstGeom prst="rect">
            <a:avLst/>
          </a:prstGeom>
          <a:solidFill>
            <a:srgbClr val="FFC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defRPr sz="2200"/>
            </a:lvl1pPr>
          </a:lstStyle>
          <a:p>
            <a:pPr/>
            <a:r>
              <a:t>detailed study required for all FCCs – especially FCC-hh to understand feasibility at all</a:t>
            </a:r>
          </a:p>
        </p:txBody>
      </p:sp>
      <p:sp>
        <p:nvSpPr>
          <p:cNvPr id="978" name="Slide Number Placeholder 3"/>
          <p:cNvSpPr txBox="1"/>
          <p:nvPr>
            <p:ph type="sldNum" sz="quarter" idx="2"/>
          </p:nvPr>
        </p:nvSpPr>
        <p:spPr>
          <a:xfrm>
            <a:off x="12395044" y="9416666"/>
            <a:ext cx="340516" cy="32743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/>
      </p:transition>
    </mc:Choice>
    <mc:Fallback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Examples of complementarit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Examples of complementarity</a:t>
            </a:r>
          </a:p>
        </p:txBody>
      </p:sp>
      <p:sp>
        <p:nvSpPr>
          <p:cNvPr id="981" name="TextBox 2"/>
          <p:cNvSpPr txBox="1"/>
          <p:nvPr/>
        </p:nvSpPr>
        <p:spPr>
          <a:xfrm>
            <a:off x="484603" y="1096116"/>
            <a:ext cx="12213851" cy="7962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marL="508000" indent="-508000">
              <a:buSzPct val="100000"/>
              <a:buBlip>
                <a:blip r:embed="rId2"/>
              </a:buBlip>
              <a:defRPr b="1"/>
            </a:pPr>
            <a:r>
              <a:t>Higgs Physics</a:t>
            </a:r>
          </a:p>
          <a:p>
            <a:pPr lvl="1" marL="965200" indent="-508000">
              <a:buSzPct val="70000"/>
              <a:buBlip>
                <a:blip r:embed="rId3"/>
              </a:buBlip>
              <a:defRPr b="1"/>
            </a:pPr>
            <a:r>
              <a:rPr b="0"/>
              <a:t>ee </a:t>
            </a:r>
            <a:r>
              <a:rPr b="0">
                <a:latin typeface="Symbol"/>
                <a:ea typeface="Symbol"/>
                <a:cs typeface="Symbol"/>
                <a:sym typeface="Symbol"/>
              </a:rPr>
              <a:t>®</a:t>
            </a:r>
            <a:r>
              <a:rPr b="0"/>
              <a:t> </a:t>
            </a:r>
            <a:r>
              <a:rPr b="0"/>
              <a:t>ZH fixes Higgs width and HZZ coupling , (and many others)</a:t>
            </a:r>
            <a:endParaRPr b="0"/>
          </a:p>
          <a:p>
            <a:pPr lvl="1" marL="965200" indent="-508000">
              <a:buClr>
                <a:srgbClr val="000000"/>
              </a:buClr>
              <a:buSzPct val="70000"/>
              <a:buBlip>
                <a:blip r:embed="rId3"/>
              </a:buBlip>
            </a:pPr>
            <a:r>
              <a:t>FCC-hh gives huge statistics of HH events  for Higgs self-coupling and ttH</a:t>
            </a:r>
          </a:p>
          <a:p>
            <a:pPr lvl="2">
              <a:buClr>
                <a:srgbClr val="000000"/>
              </a:buClr>
            </a:pPr>
            <a:r>
              <a:t>and rare decays, including invisible.  </a:t>
            </a:r>
          </a:p>
          <a:p>
            <a:pPr marL="508000" indent="-508000">
              <a:spcBef>
                <a:spcPts val="1500"/>
              </a:spcBef>
              <a:buClr>
                <a:srgbClr val="000000"/>
              </a:buClr>
              <a:buSzPct val="100000"/>
              <a:buBlip>
                <a:blip r:embed="rId2"/>
              </a:buBlip>
              <a:defRPr b="1"/>
            </a:pPr>
            <a:r>
              <a:t>Search for Heavy Physics  </a:t>
            </a:r>
          </a:p>
          <a:p>
            <a:pPr lvl="1" marL="965200" indent="-508000">
              <a:buClr>
                <a:srgbClr val="000000"/>
              </a:buClr>
              <a:buSzPct val="70000"/>
              <a:buBlip>
                <a:blip r:embed="rId3"/>
              </a:buBlip>
            </a:pPr>
            <a:r>
              <a:t>ee gives precision measurements (m</a:t>
            </a:r>
            <a:r>
              <a:rPr baseline="-20250"/>
              <a:t>Z</a:t>
            </a:r>
            <a:r>
              <a:t> m</a:t>
            </a:r>
            <a:r>
              <a:rPr baseline="-20250"/>
              <a:t>W</a:t>
            </a:r>
            <a:r>
              <a:t> to &lt; 0.6 MeV, m</a:t>
            </a:r>
            <a:r>
              <a:rPr baseline="-20250"/>
              <a:t>top </a:t>
            </a:r>
            <a:r>
              <a:t>10 MeV, etc…)</a:t>
            </a:r>
          </a:p>
          <a:p>
            <a:pPr lvl="2"/>
            <a:r>
              <a:t> sensitive to heavy physics up to … 100 TeV (for weak couplings)</a:t>
            </a:r>
          </a:p>
          <a:p>
            <a:pPr lvl="1" marL="965200" indent="-508000">
              <a:buClr>
                <a:srgbClr val="000000"/>
              </a:buClr>
              <a:buSzPct val="70000"/>
              <a:buBlip>
                <a:blip r:embed="rId3"/>
              </a:buBlip>
            </a:pPr>
            <a:r>
              <a:t>FCC-hh gives access to direct observation at unprecedented energies</a:t>
            </a:r>
          </a:p>
          <a:p>
            <a:pPr lvl="2"/>
            <a:r>
              <a:t>Also huge statistics of Z, W H and top 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t>rare decays   </a:t>
            </a:r>
          </a:p>
          <a:p>
            <a:pPr marL="508000" indent="-508000">
              <a:spcBef>
                <a:spcPts val="1500"/>
              </a:spcBef>
              <a:buClr>
                <a:srgbClr val="000000"/>
              </a:buClr>
              <a:buSzPct val="100000"/>
              <a:buBlip>
                <a:blip r:embed="rId2"/>
              </a:buBlip>
              <a:defRPr b="1"/>
            </a:pPr>
            <a:r>
              <a:t>QCD</a:t>
            </a:r>
          </a:p>
          <a:p>
            <a:pPr lvl="1" marL="965200" indent="-508000">
              <a:buClr>
                <a:srgbClr val="000000"/>
              </a:buClr>
              <a:buSzPct val="70000"/>
              <a:buBlip>
                <a:blip r:embed="rId3"/>
              </a:buBlip>
              <a:defRPr b="1"/>
            </a:pPr>
            <a:r>
              <a:rPr b="0"/>
              <a:t>ee gives </a:t>
            </a:r>
            <a:r>
              <a:rPr b="0">
                <a:latin typeface="Symbol"/>
                <a:ea typeface="Symbol"/>
                <a:cs typeface="Symbol"/>
                <a:sym typeface="Symbol"/>
              </a:rPr>
              <a:t>a</a:t>
            </a:r>
            <a:r>
              <a:rPr b="0" baseline="-20250"/>
              <a:t>s </a:t>
            </a:r>
            <a:r>
              <a:rPr b="0">
                <a:latin typeface="Symbol"/>
                <a:ea typeface="Symbol"/>
                <a:cs typeface="Symbol"/>
                <a:sym typeface="Symbol"/>
              </a:rPr>
              <a:t>± </a:t>
            </a:r>
            <a:r>
              <a:rPr b="0"/>
              <a:t>0.0002 (R</a:t>
            </a:r>
            <a:r>
              <a:rPr b="0" baseline="-20250"/>
              <a:t>had</a:t>
            </a:r>
            <a:r>
              <a:rPr b="0"/>
              <a:t> at Z, W and taus)   </a:t>
            </a:r>
            <a:endParaRPr b="0"/>
          </a:p>
          <a:p>
            <a:pPr lvl="2"/>
            <a:r>
              <a:t>also H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® </a:t>
            </a:r>
            <a:r>
              <a:t>gg events (gluon fragmentation!)</a:t>
            </a:r>
          </a:p>
          <a:p>
            <a:pPr lvl="1" marL="965200" indent="-508000">
              <a:buClr>
                <a:srgbClr val="000000"/>
              </a:buClr>
              <a:buSzPct val="70000"/>
              <a:buBlip>
                <a:blip r:embed="rId3"/>
              </a:buBlip>
              <a:defRPr baseline="-20250"/>
            </a:pPr>
            <a:r>
              <a:rPr baseline="0"/>
              <a:t>ep provides structure functions and </a:t>
            </a:r>
            <a:r>
              <a:rPr baseline="0">
                <a:latin typeface="Symbol"/>
                <a:ea typeface="Symbol"/>
                <a:cs typeface="Symbol"/>
                <a:sym typeface="Symbol"/>
              </a:rPr>
              <a:t>a</a:t>
            </a:r>
            <a:r>
              <a:t>s </a:t>
            </a:r>
            <a:r>
              <a:rPr baseline="0">
                <a:latin typeface="Symbol"/>
                <a:ea typeface="Symbol"/>
                <a:cs typeface="Symbol"/>
                <a:sym typeface="Symbol"/>
              </a:rPr>
              <a:t>± </a:t>
            </a:r>
            <a:r>
              <a:rPr baseline="0"/>
              <a:t>0.0002</a:t>
            </a:r>
            <a:endParaRPr baseline="0"/>
          </a:p>
          <a:p>
            <a:pPr lvl="1" marL="965200" indent="-508000">
              <a:buClr>
                <a:srgbClr val="000000"/>
              </a:buClr>
              <a:buSzPct val="70000"/>
              <a:buBlip>
                <a:blip r:embed="rId3"/>
              </a:buBlip>
            </a:pPr>
            <a:r>
              <a:t>all this improves the signal and background predictions for new physics signals at FCC-hh</a:t>
            </a:r>
          </a:p>
          <a:p>
            <a:pPr marL="508000" indent="-508000">
              <a:spcBef>
                <a:spcPts val="1500"/>
              </a:spcBef>
              <a:buSzPct val="100000"/>
              <a:buBlip>
                <a:blip r:embed="rId2"/>
              </a:buBlip>
              <a:defRPr b="1"/>
            </a:pPr>
            <a:r>
              <a:t>Heavy Neutrinos</a:t>
            </a:r>
          </a:p>
          <a:p>
            <a:pPr lvl="1" marL="965200" indent="-508000">
              <a:spcBef>
                <a:spcPts val="1500"/>
              </a:spcBef>
              <a:buSzPct val="70000"/>
              <a:buBlip>
                <a:blip r:embed="rId3"/>
              </a:buBlip>
              <a:defRPr b="1"/>
            </a:pPr>
            <a:r>
              <a:rPr b="0"/>
              <a:t>ee: very powerful and clean, but flavour-blind  </a:t>
            </a:r>
            <a:endParaRPr b="0"/>
          </a:p>
          <a:p>
            <a:pPr lvl="1" marL="965200" indent="-508000">
              <a:buClr>
                <a:srgbClr val="000000"/>
              </a:buClr>
              <a:buSzPct val="70000"/>
              <a:buBlip>
                <a:blip r:embed="rId3"/>
              </a:buBlip>
            </a:pPr>
            <a:r>
              <a:t>hh and eh more difficult, but potentially flavour sensitive </a:t>
            </a:r>
          </a:p>
          <a:p>
            <a:pPr algn="ctr">
              <a:spcBef>
                <a:spcPts val="2000"/>
              </a:spcBef>
              <a:defRPr sz="2600"/>
            </a:pPr>
            <a:r>
              <a:t>NB this is very much work in progress!!  </a:t>
            </a:r>
          </a:p>
        </p:txBody>
      </p:sp>
      <p:sp>
        <p:nvSpPr>
          <p:cNvPr id="98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r"/>
      </p:transition>
    </mc:Choice>
    <mc:Fallback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Vector Boson Scattering (VBS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Vector Boson Scattering (VBS)</a:t>
            </a:r>
          </a:p>
        </p:txBody>
      </p:sp>
      <p:sp>
        <p:nvSpPr>
          <p:cNvPr id="985" name="Slide Number Placeholder 3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8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19091" y="1154670"/>
            <a:ext cx="4260176" cy="3463631"/>
          </a:xfrm>
          <a:prstGeom prst="rect">
            <a:avLst/>
          </a:prstGeom>
          <a:ln w="12700">
            <a:miter lim="400000"/>
          </a:ln>
        </p:spPr>
      </p:pic>
      <p:pic>
        <p:nvPicPr>
          <p:cNvPr id="98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865" y="4856276"/>
            <a:ext cx="4719292" cy="4608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98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28319" y="5554141"/>
            <a:ext cx="4550615" cy="3389932"/>
          </a:xfrm>
          <a:prstGeom prst="rect">
            <a:avLst/>
          </a:prstGeom>
          <a:ln w="12700">
            <a:miter lim="400000"/>
          </a:ln>
        </p:spPr>
      </p:pic>
      <p:sp>
        <p:nvSpPr>
          <p:cNvPr id="989" name="• First opportunity to measure precisely the VLVL component that unitarizes VBS at high energy (barely 3σ at HL-LHC)…"/>
          <p:cNvSpPr txBox="1"/>
          <p:nvPr/>
        </p:nvSpPr>
        <p:spPr>
          <a:xfrm>
            <a:off x="82651" y="1042340"/>
            <a:ext cx="8434664" cy="3970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457200">
              <a:lnSpc>
                <a:spcPct val="130000"/>
              </a:lnSpc>
              <a:spcBef>
                <a:spcPts val="1000"/>
              </a:spcBef>
              <a:defRPr>
                <a:solidFill>
                  <a:srgbClr val="666B73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• First opportunity to </a:t>
            </a:r>
            <a:r>
              <a:rPr b="1"/>
              <a:t>measure precisely the V</a:t>
            </a:r>
            <a:r>
              <a:rPr b="1" baseline="-5999"/>
              <a:t>L</a:t>
            </a:r>
            <a:r>
              <a:rPr b="1"/>
              <a:t>V</a:t>
            </a:r>
            <a:r>
              <a:rPr b="1" baseline="-5999"/>
              <a:t>L </a:t>
            </a:r>
            <a:r>
              <a:t>component that </a:t>
            </a:r>
            <a:r>
              <a:rPr b="1"/>
              <a:t>unitarizes</a:t>
            </a:r>
            <a:r>
              <a:t> VBS at high energy (barely 3σ at HL-LHC)</a:t>
            </a:r>
          </a:p>
          <a:p>
            <a:pPr defTabSz="457200">
              <a:lnSpc>
                <a:spcPct val="130000"/>
              </a:lnSpc>
              <a:spcBef>
                <a:spcPts val="1000"/>
              </a:spcBef>
              <a:defRPr>
                <a:solidFill>
                  <a:srgbClr val="666B73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• Sets constraints on </a:t>
            </a:r>
            <a:r>
              <a:rPr b="1"/>
              <a:t>detector acceptance</a:t>
            </a:r>
            <a:r>
              <a:t> (fwd jets at </a:t>
            </a:r>
            <a:r>
              <a:rPr b="1"/>
              <a:t>η≈4</a:t>
            </a:r>
            <a:r>
              <a:t>)</a:t>
            </a:r>
          </a:p>
          <a:p>
            <a:pPr defTabSz="457200">
              <a:lnSpc>
                <a:spcPct val="130000"/>
              </a:lnSpc>
              <a:spcBef>
                <a:spcPts val="1000"/>
              </a:spcBef>
              <a:defRPr>
                <a:solidFill>
                  <a:srgbClr val="666B73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• Study </a:t>
            </a:r>
            <a:r>
              <a:rPr b="1"/>
              <a:t>W</a:t>
            </a:r>
            <a:r>
              <a:rPr b="1" baseline="40333"/>
              <a:t>+/-</a:t>
            </a:r>
            <a:r>
              <a:rPr b="1"/>
              <a:t>W</a:t>
            </a:r>
            <a:r>
              <a:rPr b="1" baseline="40333"/>
              <a:t>+/-</a:t>
            </a:r>
            <a:r>
              <a:rPr b="1"/>
              <a:t> (same-sign)</a:t>
            </a:r>
            <a:r>
              <a:t> channel</a:t>
            </a:r>
          </a:p>
          <a:p>
            <a:pPr defTabSz="457200">
              <a:lnSpc>
                <a:spcPct val="130000"/>
              </a:lnSpc>
              <a:spcBef>
                <a:spcPts val="1000"/>
              </a:spcBef>
              <a:defRPr>
                <a:solidFill>
                  <a:srgbClr val="666B73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• </a:t>
            </a:r>
            <a:r>
              <a:rPr b="1"/>
              <a:t>Large WZ</a:t>
            </a:r>
            <a:r>
              <a:t> background at FCC-hh</a:t>
            </a:r>
          </a:p>
          <a:p>
            <a:pPr defTabSz="457200">
              <a:lnSpc>
                <a:spcPct val="130000"/>
              </a:lnSpc>
              <a:spcBef>
                <a:spcPts val="1000"/>
              </a:spcBef>
              <a:defRPr>
                <a:solidFill>
                  <a:srgbClr val="666B73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• </a:t>
            </a:r>
            <a:r>
              <a:rPr b="1" sz="2600"/>
              <a:t>3-4%</a:t>
            </a:r>
            <a:r>
              <a:rPr b="1"/>
              <a:t> precision</a:t>
            </a:r>
            <a:r>
              <a:t> on </a:t>
            </a:r>
            <a:r>
              <a:rPr b="1"/>
              <a:t>W</a:t>
            </a:r>
            <a:r>
              <a:rPr b="1" baseline="-14333"/>
              <a:t>L</a:t>
            </a:r>
            <a:r>
              <a:rPr b="1"/>
              <a:t>W</a:t>
            </a:r>
            <a:r>
              <a:rPr b="1" baseline="-14333"/>
              <a:t>L</a:t>
            </a:r>
            <a:r>
              <a:rPr b="1"/>
              <a:t> scattering</a:t>
            </a:r>
            <a:r>
              <a:t> achievable with full dataset!</a:t>
            </a:r>
          </a:p>
        </p:txBody>
      </p:sp>
      <p:pic>
        <p:nvPicPr>
          <p:cNvPr id="99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372312" y="5656016"/>
            <a:ext cx="4260176" cy="31861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u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Circular colliders: CEPC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Circular colliders: CEPC</a:t>
            </a:r>
          </a:p>
        </p:txBody>
      </p:sp>
      <p:sp>
        <p:nvSpPr>
          <p:cNvPr id="290" name="Slide Number Placeholder 3"/>
          <p:cNvSpPr txBox="1"/>
          <p:nvPr>
            <p:ph type="sldNum" sz="quarter" idx="2"/>
          </p:nvPr>
        </p:nvSpPr>
        <p:spPr>
          <a:xfrm>
            <a:off x="12494029" y="9436100"/>
            <a:ext cx="213185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91" name="Center of mass energy  91 - 240 GeV…"/>
          <p:cNvSpPr txBox="1"/>
          <p:nvPr/>
        </p:nvSpPr>
        <p:spPr>
          <a:xfrm>
            <a:off x="3118484" y="8321557"/>
            <a:ext cx="6784948" cy="1237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just">
              <a:defRPr>
                <a:latin typeface="Arial"/>
                <a:ea typeface="Arial"/>
                <a:cs typeface="Arial"/>
                <a:sym typeface="Arial"/>
              </a:defRPr>
            </a:pPr>
            <a:r>
              <a:t>Center of mass energy  </a:t>
            </a:r>
            <a:r>
              <a:rPr b="1">
                <a:solidFill>
                  <a:srgbClr val="FF2600"/>
                </a:solidFill>
              </a:rPr>
              <a:t>91</a:t>
            </a:r>
            <a:r>
              <a:t> - </a:t>
            </a:r>
            <a:r>
              <a:rPr b="1">
                <a:solidFill>
                  <a:srgbClr val="FF2600"/>
                </a:solidFill>
              </a:rPr>
              <a:t>240</a:t>
            </a:r>
            <a:r>
              <a:t> GeV</a:t>
            </a:r>
          </a:p>
          <a:p>
            <a:pPr algn="just">
              <a:defRPr>
                <a:latin typeface="Arial"/>
                <a:ea typeface="Arial"/>
                <a:cs typeface="Arial"/>
                <a:sym typeface="Arial"/>
              </a:defRPr>
            </a:pPr>
            <a:r>
              <a:t>Max. luminosity (√s=240 GeV)  </a:t>
            </a:r>
            <a:r>
              <a:rPr b="1">
                <a:solidFill>
                  <a:srgbClr val="011993"/>
                </a:solidFill>
              </a:rPr>
              <a:t>3 x 10</a:t>
            </a:r>
            <a:r>
              <a:rPr b="1" baseline="40333">
                <a:solidFill>
                  <a:srgbClr val="011993"/>
                </a:solidFill>
              </a:rPr>
              <a:t>34</a:t>
            </a:r>
            <a:r>
              <a:t> cm</a:t>
            </a:r>
            <a:r>
              <a:rPr baseline="40333"/>
              <a:t>-2</a:t>
            </a:r>
            <a:r>
              <a:t>s</a:t>
            </a:r>
            <a:r>
              <a:rPr baseline="40333"/>
              <a:t>-1</a:t>
            </a:r>
            <a:endParaRPr baseline="8333"/>
          </a:p>
          <a:p>
            <a:pPr algn="just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baseline="8333"/>
              <a:t>Later install SPPC (pp collider) </a:t>
            </a:r>
            <a:r>
              <a:rPr b="1" baseline="8333"/>
              <a:t>√s</a:t>
            </a:r>
            <a:r>
              <a:rPr baseline="8333"/>
              <a:t> = </a:t>
            </a:r>
            <a:r>
              <a:rPr b="1" baseline="8333"/>
              <a:t>100</a:t>
            </a:r>
            <a:r>
              <a:rPr baseline="8333"/>
              <a:t>-</a:t>
            </a:r>
            <a:r>
              <a:rPr b="1" baseline="8333"/>
              <a:t>120</a:t>
            </a:r>
            <a:r>
              <a:rPr baseline="8333"/>
              <a:t> TeV</a:t>
            </a:r>
          </a:p>
        </p:txBody>
      </p:sp>
      <p:pic>
        <p:nvPicPr>
          <p:cNvPr id="292" name="图片 1" descr="图片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2" y="930204"/>
            <a:ext cx="13002996" cy="364857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5" name="Group"/>
          <p:cNvGrpSpPr/>
          <p:nvPr/>
        </p:nvGrpSpPr>
        <p:grpSpPr>
          <a:xfrm>
            <a:off x="7642176" y="4363440"/>
            <a:ext cx="5323621" cy="3853804"/>
            <a:chOff x="0" y="0"/>
            <a:chExt cx="5323619" cy="3853802"/>
          </a:xfrm>
        </p:grpSpPr>
        <p:pic>
          <p:nvPicPr>
            <p:cNvPr id="293" name="图片 5" descr="图片 5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323620" cy="35164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4" name="文本框 6"/>
            <p:cNvSpPr txBox="1"/>
            <p:nvPr/>
          </p:nvSpPr>
          <p:spPr>
            <a:xfrm>
              <a:off x="1201225" y="3427679"/>
              <a:ext cx="3486619" cy="4261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>
              <a:lvl1pPr>
                <a:defRPr sz="21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CEPC booster ring (100km)</a:t>
              </a:r>
            </a:p>
          </p:txBody>
        </p:sp>
      </p:grpSp>
      <p:grpSp>
        <p:nvGrpSpPr>
          <p:cNvPr id="300" name="Group"/>
          <p:cNvGrpSpPr/>
          <p:nvPr/>
        </p:nvGrpSpPr>
        <p:grpSpPr>
          <a:xfrm>
            <a:off x="239873" y="3764053"/>
            <a:ext cx="4101700" cy="4539114"/>
            <a:chOff x="0" y="0"/>
            <a:chExt cx="4101698" cy="4539112"/>
          </a:xfrm>
        </p:grpSpPr>
        <p:grpSp>
          <p:nvGrpSpPr>
            <p:cNvPr id="298" name="Group"/>
            <p:cNvGrpSpPr/>
            <p:nvPr/>
          </p:nvGrpSpPr>
          <p:grpSpPr>
            <a:xfrm>
              <a:off x="0" y="478302"/>
              <a:ext cx="4101699" cy="4060811"/>
              <a:chOff x="0" y="0"/>
              <a:chExt cx="4101698" cy="4060809"/>
            </a:xfrm>
          </p:grpSpPr>
          <p:pic>
            <p:nvPicPr>
              <p:cNvPr id="296" name="图片 1" descr="图片 1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4004579" cy="39848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97" name="文本框 2"/>
              <p:cNvSpPr txBox="1"/>
              <p:nvPr/>
            </p:nvSpPr>
            <p:spPr>
              <a:xfrm>
                <a:off x="266376" y="3585133"/>
                <a:ext cx="3835323" cy="47567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>
                <a:lvl1pPr>
                  <a:defRPr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CEPC collider ring (100km)</a:t>
                </a:r>
              </a:p>
            </p:txBody>
          </p:sp>
        </p:grpSp>
        <p:sp>
          <p:nvSpPr>
            <p:cNvPr id="299" name="文本框 8"/>
            <p:cNvSpPr txBox="1"/>
            <p:nvPr/>
          </p:nvSpPr>
          <p:spPr>
            <a:xfrm>
              <a:off x="481655" y="0"/>
              <a:ext cx="2922561" cy="4983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>
                <a:defRPr>
                  <a:solidFill>
                    <a:srgbClr val="C00000"/>
                  </a:solidFill>
                </a:defRPr>
              </a:lvl1pPr>
            </a:lstStyle>
            <a:p>
              <a:pPr/>
              <a:r>
                <a:t>Higgs, W, and Z modes</a:t>
              </a:r>
            </a:p>
          </p:txBody>
        </p:sp>
      </p:grpSp>
      <p:sp>
        <p:nvSpPr>
          <p:cNvPr id="301" name="文本框 14"/>
          <p:cNvSpPr txBox="1"/>
          <p:nvPr/>
        </p:nvSpPr>
        <p:spPr>
          <a:xfrm>
            <a:off x="3573848" y="4548815"/>
            <a:ext cx="5069704" cy="705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ctr">
              <a:defRPr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Syncrotron Radiation power 30MW/ beam, </a:t>
            </a:r>
          </a:p>
          <a:p>
            <a:pPr algn="ctr">
              <a:defRPr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upgradable to 50MW/beam</a:t>
            </a:r>
          </a:p>
        </p:txBody>
      </p:sp>
      <p:sp>
        <p:nvSpPr>
          <p:cNvPr id="302" name="CDR published in November 2018"/>
          <p:cNvSpPr txBox="1"/>
          <p:nvPr/>
        </p:nvSpPr>
        <p:spPr>
          <a:xfrm>
            <a:off x="122817" y="1097025"/>
            <a:ext cx="5427239" cy="5129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defRPr b="1" sz="2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CDR published in November 2018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r"/>
      </p:transition>
    </mc:Choice>
    <mc:Fallback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Top Yukaw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Top Yukawa</a:t>
            </a:r>
          </a:p>
        </p:txBody>
      </p:sp>
      <p:sp>
        <p:nvSpPr>
          <p:cNvPr id="993" name="Slide Number Placeholder 3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9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0200" y="4753000"/>
            <a:ext cx="4903599" cy="455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9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31680" y="4798841"/>
            <a:ext cx="4903600" cy="46289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98" name="Group"/>
          <p:cNvGrpSpPr/>
          <p:nvPr/>
        </p:nvGrpSpPr>
        <p:grpSpPr>
          <a:xfrm>
            <a:off x="7075357" y="792226"/>
            <a:ext cx="5677155" cy="2068110"/>
            <a:chOff x="0" y="0"/>
            <a:chExt cx="5677154" cy="2068109"/>
          </a:xfrm>
        </p:grpSpPr>
        <p:pic>
          <p:nvPicPr>
            <p:cNvPr id="996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507635"/>
              <a:ext cx="5677155" cy="15604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97" name="ttH"/>
            <p:cNvSpPr txBox="1"/>
            <p:nvPr/>
          </p:nvSpPr>
          <p:spPr>
            <a:xfrm>
              <a:off x="2485124" y="0"/>
              <a:ext cx="706907" cy="5866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>
                <a:defRPr b="1" sz="3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ttH</a:t>
              </a:r>
            </a:p>
          </p:txBody>
        </p:sp>
      </p:grpSp>
      <p:grpSp>
        <p:nvGrpSpPr>
          <p:cNvPr id="1001" name="Group"/>
          <p:cNvGrpSpPr/>
          <p:nvPr/>
        </p:nvGrpSpPr>
        <p:grpSpPr>
          <a:xfrm>
            <a:off x="6181214" y="3050568"/>
            <a:ext cx="6805043" cy="1902603"/>
            <a:chOff x="0" y="0"/>
            <a:chExt cx="6805041" cy="1902601"/>
          </a:xfrm>
        </p:grpSpPr>
        <p:pic>
          <p:nvPicPr>
            <p:cNvPr id="999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522885"/>
              <a:ext cx="6805042" cy="13797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00" name="ttZ"/>
            <p:cNvSpPr txBox="1"/>
            <p:nvPr/>
          </p:nvSpPr>
          <p:spPr>
            <a:xfrm>
              <a:off x="3071690" y="0"/>
              <a:ext cx="661663" cy="5866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>
                <a:defRPr b="1" sz="3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ttZ</a:t>
              </a:r>
            </a:p>
          </p:txBody>
        </p:sp>
      </p:grpSp>
      <p:sp>
        <p:nvSpPr>
          <p:cNvPr id="1002" name="• Production ratio σ(ttH)/σ(ttZ)…"/>
          <p:cNvSpPr txBox="1"/>
          <p:nvPr/>
        </p:nvSpPr>
        <p:spPr>
          <a:xfrm>
            <a:off x="102334" y="1018124"/>
            <a:ext cx="6929960" cy="2677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457200">
              <a:lnSpc>
                <a:spcPct val="120000"/>
              </a:lnSpc>
              <a:spcBef>
                <a:spcPts val="1000"/>
              </a:spcBef>
              <a:defRPr>
                <a:solidFill>
                  <a:srgbClr val="666B73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1800"/>
              <a:t>• </a:t>
            </a:r>
            <a:r>
              <a:t>Production ratio </a:t>
            </a:r>
            <a:r>
              <a:rPr b="1"/>
              <a:t>σ(ttH)/σ(ttZ)</a:t>
            </a:r>
          </a:p>
          <a:p>
            <a:pPr defTabSz="457200">
              <a:lnSpc>
                <a:spcPct val="120000"/>
              </a:lnSpc>
              <a:spcBef>
                <a:spcPts val="1000"/>
              </a:spcBef>
              <a:defRPr sz="1800">
                <a:solidFill>
                  <a:srgbClr val="666B73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• </a:t>
            </a:r>
            <a:r>
              <a:rPr sz="2400"/>
              <a:t>Predicted </a:t>
            </a:r>
            <a:r>
              <a:rPr b="1" sz="2600">
                <a:solidFill>
                  <a:srgbClr val="FF2600"/>
                </a:solidFill>
              </a:rPr>
              <a:t>1%</a:t>
            </a:r>
            <a:r>
              <a:rPr sz="2400"/>
              <a:t> precision [1507.08169]</a:t>
            </a:r>
            <a:endParaRPr sz="2400"/>
          </a:p>
          <a:p>
            <a:pPr defTabSz="457200">
              <a:lnSpc>
                <a:spcPct val="120000"/>
              </a:lnSpc>
              <a:spcBef>
                <a:spcPts val="1000"/>
              </a:spcBef>
              <a:defRPr>
                <a:solidFill>
                  <a:srgbClr val="666B73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1800"/>
              <a:t>• </a:t>
            </a:r>
            <a:r>
              <a:t>Measure </a:t>
            </a:r>
            <a:r>
              <a:rPr b="1"/>
              <a:t>σ(ttH)/σ(ttZ)</a:t>
            </a:r>
            <a:r>
              <a:t> in </a:t>
            </a:r>
            <a:r>
              <a:rPr b="1"/>
              <a:t>H/Z→bb</a:t>
            </a:r>
            <a:r>
              <a:t> mode in the boosted regime, in the </a:t>
            </a:r>
            <a:r>
              <a:rPr b="1"/>
              <a:t>semi-leptonic</a:t>
            </a:r>
            <a:r>
              <a:t> channel</a:t>
            </a:r>
          </a:p>
          <a:p>
            <a:pPr defTabSz="457200">
              <a:lnSpc>
                <a:spcPct val="120000"/>
              </a:lnSpc>
              <a:spcBef>
                <a:spcPts val="1000"/>
              </a:spcBef>
              <a:defRPr>
                <a:solidFill>
                  <a:srgbClr val="666B73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1800"/>
              <a:t>• </a:t>
            </a:r>
            <a:r>
              <a:t>Perform simultaneous fit of double </a:t>
            </a:r>
            <a:r>
              <a:rPr b="1"/>
              <a:t>Z</a:t>
            </a:r>
            <a:r>
              <a:t> and </a:t>
            </a:r>
            <a:r>
              <a:rPr b="1"/>
              <a:t>H</a:t>
            </a:r>
            <a:r>
              <a:t> peak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r"/>
      </p:transition>
    </mc:Choice>
    <mc:Fallback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λH at FCC-hh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rPr b="0"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baseline="-13772"/>
              <a:t>H</a:t>
            </a:r>
            <a:r>
              <a:t> at FCC-hh</a:t>
            </a:r>
          </a:p>
        </p:txBody>
      </p:sp>
      <p:pic>
        <p:nvPicPr>
          <p:cNvPr id="1005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5449" y="1806081"/>
            <a:ext cx="12473902" cy="6024449"/>
          </a:xfrm>
          <a:prstGeom prst="rect">
            <a:avLst/>
          </a:prstGeom>
          <a:ln w="12700">
            <a:miter lim="400000"/>
          </a:ln>
        </p:spPr>
      </p:pic>
      <p:sp>
        <p:nvSpPr>
          <p:cNvPr id="1006" name="TextBox 5"/>
          <p:cNvSpPr txBox="1"/>
          <p:nvPr/>
        </p:nvSpPr>
        <p:spPr>
          <a:xfrm>
            <a:off x="125525" y="8100886"/>
            <a:ext cx="12753750" cy="979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ctr">
              <a:lnSpc>
                <a:spcPct val="120000"/>
              </a:lnSpc>
            </a:pPr>
            <a:r>
              <a:rPr>
                <a:latin typeface="Arial"/>
                <a:ea typeface="Arial"/>
                <a:cs typeface="Arial"/>
                <a:sym typeface="Arial"/>
              </a:rPr>
              <a:t>To reach a  precision on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baseline="-20250"/>
              <a:t>H </a:t>
            </a:r>
            <a:r>
              <a:t> </a:t>
            </a:r>
            <a:r>
              <a:rPr>
                <a:latin typeface="Arial"/>
                <a:ea typeface="Arial"/>
                <a:cs typeface="Arial"/>
                <a:sym typeface="Arial"/>
              </a:rPr>
              <a:t>at  the few percent level requires a linear collider of at least 3 TeV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algn="ctr">
              <a:lnSpc>
                <a:spcPct val="120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r>
              <a:t>(ILC 500 GeV can obtain a ±30% indication and CLIC 3 TeV estimate is ±10%) </a:t>
            </a:r>
          </a:p>
        </p:txBody>
      </p:sp>
      <p:sp>
        <p:nvSpPr>
          <p:cNvPr id="1007" name="TextBox 6"/>
          <p:cNvSpPr txBox="1"/>
          <p:nvPr/>
        </p:nvSpPr>
        <p:spPr>
          <a:xfrm>
            <a:off x="4221765" y="1127301"/>
            <a:ext cx="4561270" cy="6433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>
              <a:defRPr b="1" sz="3000">
                <a:solidFill>
                  <a:srgbClr val="FF0000"/>
                </a:solidFill>
              </a:defRPr>
            </a:pPr>
            <a:r>
              <a:rPr b="0"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baseline="-17399"/>
              <a:t>H </a:t>
            </a:r>
            <a:r>
              <a:t>  at  the few percent level</a:t>
            </a:r>
          </a:p>
        </p:txBody>
      </p:sp>
      <p:sp>
        <p:nvSpPr>
          <p:cNvPr id="1008" name="Slide Number Placeholder 3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06" grpId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5305" y="484691"/>
            <a:ext cx="12458752" cy="9037909"/>
          </a:xfrm>
          <a:prstGeom prst="rect">
            <a:avLst/>
          </a:prstGeom>
          <a:ln w="12700">
            <a:miter lim="400000"/>
          </a:ln>
        </p:spPr>
      </p:pic>
      <p:sp>
        <p:nvSpPr>
          <p:cNvPr id="1011" name="Slide Number Placeholder 3"/>
          <p:cNvSpPr txBox="1"/>
          <p:nvPr>
            <p:ph type="sldNum" sz="quarter" idx="2"/>
          </p:nvPr>
        </p:nvSpPr>
        <p:spPr>
          <a:xfrm>
            <a:off x="12395044" y="9416666"/>
            <a:ext cx="340516" cy="32743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图片 1" descr="图片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36440" y="315185"/>
            <a:ext cx="3008264" cy="19299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图片 2" descr="图片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6878" y="3947498"/>
            <a:ext cx="3197917" cy="21647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图片 5" descr="图片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534400" y="7439829"/>
            <a:ext cx="3197917" cy="2131343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文本框 5"/>
          <p:cNvSpPr txBox="1"/>
          <p:nvPr/>
        </p:nvSpPr>
        <p:spPr>
          <a:xfrm>
            <a:off x="10339945" y="2894923"/>
            <a:ext cx="154041" cy="142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defRPr sz="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1)</a:t>
            </a:r>
          </a:p>
        </p:txBody>
      </p:sp>
      <p:sp>
        <p:nvSpPr>
          <p:cNvPr id="308" name="文本框 6"/>
          <p:cNvSpPr txBox="1"/>
          <p:nvPr/>
        </p:nvSpPr>
        <p:spPr>
          <a:xfrm>
            <a:off x="10063481" y="4954693"/>
            <a:ext cx="154041" cy="142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defRPr sz="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2)</a:t>
            </a:r>
          </a:p>
        </p:txBody>
      </p:sp>
      <p:sp>
        <p:nvSpPr>
          <p:cNvPr id="309" name="文本框 7"/>
          <p:cNvSpPr txBox="1"/>
          <p:nvPr/>
        </p:nvSpPr>
        <p:spPr>
          <a:xfrm>
            <a:off x="10039773" y="7142479"/>
            <a:ext cx="154041" cy="142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defRPr sz="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3)</a:t>
            </a:r>
          </a:p>
        </p:txBody>
      </p:sp>
      <p:sp>
        <p:nvSpPr>
          <p:cNvPr id="310" name="文本框 7"/>
          <p:cNvSpPr txBox="1"/>
          <p:nvPr/>
        </p:nvSpPr>
        <p:spPr>
          <a:xfrm>
            <a:off x="3347832" y="4223850"/>
            <a:ext cx="312265" cy="475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4</a:t>
            </a:r>
          </a:p>
        </p:txBody>
      </p:sp>
      <p:pic>
        <p:nvPicPr>
          <p:cNvPr id="311" name="图片 3" descr="图片 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94794" y="1609343"/>
            <a:ext cx="6290170" cy="5079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图片 2" descr="图片 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039885" y="5202822"/>
            <a:ext cx="2789711" cy="20916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图片 8" descr="图片 8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96878" y="315185"/>
            <a:ext cx="3827386" cy="217379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图片 9" descr="图片 9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063367" y="2488974"/>
            <a:ext cx="2353509" cy="2143083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文本框 10"/>
          <p:cNvSpPr txBox="1"/>
          <p:nvPr/>
        </p:nvSpPr>
        <p:spPr>
          <a:xfrm>
            <a:off x="9240632" y="1085539"/>
            <a:ext cx="312265" cy="475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316" name="文本框 13"/>
          <p:cNvSpPr txBox="1"/>
          <p:nvPr/>
        </p:nvSpPr>
        <p:spPr>
          <a:xfrm>
            <a:off x="3394794" y="4632057"/>
            <a:ext cx="312264" cy="475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317" name="文本框 14"/>
          <p:cNvSpPr txBox="1"/>
          <p:nvPr/>
        </p:nvSpPr>
        <p:spPr>
          <a:xfrm>
            <a:off x="8016013" y="8243598"/>
            <a:ext cx="312265" cy="475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3</a:t>
            </a:r>
          </a:p>
        </p:txBody>
      </p:sp>
      <p:sp>
        <p:nvSpPr>
          <p:cNvPr id="318" name="文本框 15"/>
          <p:cNvSpPr txBox="1"/>
          <p:nvPr/>
        </p:nvSpPr>
        <p:spPr>
          <a:xfrm>
            <a:off x="9736440" y="3326158"/>
            <a:ext cx="424463" cy="475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4</a:t>
            </a:r>
          </a:p>
        </p:txBody>
      </p:sp>
      <p:sp>
        <p:nvSpPr>
          <p:cNvPr id="319" name="文本框 16"/>
          <p:cNvSpPr txBox="1"/>
          <p:nvPr/>
        </p:nvSpPr>
        <p:spPr>
          <a:xfrm>
            <a:off x="9670514" y="5986723"/>
            <a:ext cx="217651" cy="475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5</a:t>
            </a:r>
          </a:p>
        </p:txBody>
      </p:sp>
      <p:sp>
        <p:nvSpPr>
          <p:cNvPr id="320" name="文本框 17"/>
          <p:cNvSpPr txBox="1"/>
          <p:nvPr/>
        </p:nvSpPr>
        <p:spPr>
          <a:xfrm>
            <a:off x="4024263" y="705329"/>
            <a:ext cx="376598" cy="475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6</a:t>
            </a:r>
          </a:p>
        </p:txBody>
      </p:sp>
      <p:sp>
        <p:nvSpPr>
          <p:cNvPr id="321" name="直接箭头连接符 18"/>
          <p:cNvSpPr/>
          <p:nvPr/>
        </p:nvSpPr>
        <p:spPr>
          <a:xfrm flipV="1">
            <a:off x="8180380" y="2283967"/>
            <a:ext cx="1814351" cy="1461235"/>
          </a:xfrm>
          <a:prstGeom prst="line">
            <a:avLst/>
          </a:prstGeom>
          <a:ln w="12700">
            <a:solidFill>
              <a:srgbClr val="4A7EBB"/>
            </a:solidFill>
            <a:tailEnd type="triangle"/>
          </a:ln>
        </p:spPr>
        <p:txBody>
          <a:bodyPr lIns="65023" tIns="65023" rIns="65023" bIns="65023"/>
          <a:lstStyle/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322" name="直接箭头连接符 19"/>
          <p:cNvSpPr/>
          <p:nvPr/>
        </p:nvSpPr>
        <p:spPr>
          <a:xfrm flipH="1">
            <a:off x="3374926" y="4051356"/>
            <a:ext cx="3840029" cy="1201139"/>
          </a:xfrm>
          <a:prstGeom prst="line">
            <a:avLst/>
          </a:prstGeom>
          <a:ln w="12700">
            <a:solidFill>
              <a:srgbClr val="4A7EBB"/>
            </a:solidFill>
            <a:tailEnd type="triangle"/>
          </a:ln>
        </p:spPr>
        <p:txBody>
          <a:bodyPr lIns="65023" tIns="65023" rIns="65023" bIns="65023"/>
          <a:lstStyle/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323" name="直接箭头连接符 20"/>
          <p:cNvSpPr/>
          <p:nvPr/>
        </p:nvSpPr>
        <p:spPr>
          <a:xfrm flipH="1" flipV="1">
            <a:off x="4024264" y="1402531"/>
            <a:ext cx="4769329" cy="1494650"/>
          </a:xfrm>
          <a:prstGeom prst="line">
            <a:avLst/>
          </a:prstGeom>
          <a:ln w="12700">
            <a:solidFill>
              <a:srgbClr val="4A7EBB"/>
            </a:solidFill>
            <a:tailEnd type="triangle"/>
          </a:ln>
        </p:spPr>
        <p:txBody>
          <a:bodyPr lIns="65023" tIns="65023" rIns="65023" bIns="65023"/>
          <a:lstStyle/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324" name="直接箭头连接符 21"/>
          <p:cNvSpPr/>
          <p:nvPr/>
        </p:nvSpPr>
        <p:spPr>
          <a:xfrm>
            <a:off x="8016014" y="5936149"/>
            <a:ext cx="1224619" cy="1342927"/>
          </a:xfrm>
          <a:prstGeom prst="line">
            <a:avLst/>
          </a:prstGeom>
          <a:ln w="12700">
            <a:solidFill>
              <a:srgbClr val="4A7EBB"/>
            </a:solidFill>
            <a:tailEnd type="triangle"/>
          </a:ln>
        </p:spPr>
        <p:txBody>
          <a:bodyPr lIns="65023" tIns="65023" rIns="65023" bIns="65023"/>
          <a:lstStyle/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325" name="直接箭头连接符 22"/>
          <p:cNvSpPr/>
          <p:nvPr/>
        </p:nvSpPr>
        <p:spPr>
          <a:xfrm>
            <a:off x="7921187" y="3673855"/>
            <a:ext cx="2050063" cy="494906"/>
          </a:xfrm>
          <a:prstGeom prst="line">
            <a:avLst/>
          </a:prstGeom>
          <a:ln w="12700">
            <a:solidFill>
              <a:srgbClr val="4A7EBB"/>
            </a:solidFill>
            <a:tailEnd type="triangle"/>
          </a:ln>
        </p:spPr>
        <p:txBody>
          <a:bodyPr lIns="65023" tIns="65023" rIns="65023" bIns="65023"/>
          <a:lstStyle/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326" name="直接箭头连接符 23"/>
          <p:cNvSpPr/>
          <p:nvPr/>
        </p:nvSpPr>
        <p:spPr>
          <a:xfrm>
            <a:off x="8534399" y="4922858"/>
            <a:ext cx="1483813" cy="918465"/>
          </a:xfrm>
          <a:prstGeom prst="line">
            <a:avLst/>
          </a:prstGeom>
          <a:ln w="12700">
            <a:solidFill>
              <a:srgbClr val="4A7EBB"/>
            </a:solidFill>
            <a:tailEnd type="triangle"/>
          </a:ln>
        </p:spPr>
        <p:txBody>
          <a:bodyPr lIns="65023" tIns="65023" rIns="65023" bIns="65023"/>
          <a:lstStyle/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327" name="文本框 1"/>
          <p:cNvSpPr txBox="1"/>
          <p:nvPr/>
        </p:nvSpPr>
        <p:spPr>
          <a:xfrm>
            <a:off x="4400860" y="78570"/>
            <a:ext cx="4146350" cy="714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>
              <a:defRPr b="1" sz="3800">
                <a:solidFill>
                  <a:srgbClr val="C00000"/>
                </a:solidFill>
              </a:defRPr>
            </a:pPr>
            <a:r>
              <a:t>CEPC</a:t>
            </a:r>
            <a:r>
              <a:t> </a:t>
            </a:r>
            <a:r>
              <a:t>Site Selections</a:t>
            </a:r>
          </a:p>
        </p:txBody>
      </p:sp>
      <p:sp>
        <p:nvSpPr>
          <p:cNvPr id="328" name="矩形 4"/>
          <p:cNvSpPr/>
          <p:nvPr/>
        </p:nvSpPr>
        <p:spPr>
          <a:xfrm>
            <a:off x="3394794" y="5760042"/>
            <a:ext cx="2053676" cy="75048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29" name="副标题 4"/>
          <p:cNvSpPr txBox="1"/>
          <p:nvPr>
            <p:ph type="body" sz="quarter" idx="1"/>
          </p:nvPr>
        </p:nvSpPr>
        <p:spPr>
          <a:xfrm>
            <a:off x="196877" y="6736569"/>
            <a:ext cx="8330298" cy="2882732"/>
          </a:xfrm>
          <a:prstGeom prst="rect">
            <a:avLst/>
          </a:prstGeom>
        </p:spPr>
        <p:txBody>
          <a:bodyPr/>
          <a:lstStyle/>
          <a:p>
            <a:pPr algn="l" defTabSz="975360">
              <a:spcBef>
                <a:spcPts val="500"/>
              </a:spcBef>
              <a:defRPr sz="2200"/>
            </a:pPr>
            <a:r>
              <a:t>1) Qinhuangdao, Hebei Province</a:t>
            </a:r>
            <a:r>
              <a:rPr>
                <a:latin typeface="楷体_GB2312"/>
                <a:ea typeface="楷体_GB2312"/>
                <a:cs typeface="楷体_GB2312"/>
                <a:sym typeface="楷体_GB2312"/>
              </a:rPr>
              <a:t>（</a:t>
            </a:r>
            <a:r>
              <a:t>Completed in 2014</a:t>
            </a:r>
            <a:r>
              <a:rPr>
                <a:latin typeface="楷体_GB2312"/>
                <a:ea typeface="楷体_GB2312"/>
                <a:cs typeface="楷体_GB2312"/>
                <a:sym typeface="楷体_GB2312"/>
              </a:rPr>
              <a:t>）</a:t>
            </a:r>
            <a:endParaRPr>
              <a:latin typeface="楷体_GB2312"/>
              <a:ea typeface="楷体_GB2312"/>
              <a:cs typeface="楷体_GB2312"/>
              <a:sym typeface="楷体_GB2312"/>
            </a:endParaRPr>
          </a:p>
          <a:p>
            <a:pPr algn="l" defTabSz="975360">
              <a:spcBef>
                <a:spcPts val="500"/>
              </a:spcBef>
              <a:defRPr sz="2200"/>
            </a:pPr>
            <a:r>
              <a:t>2)</a:t>
            </a:r>
            <a:r>
              <a:t> </a:t>
            </a:r>
            <a:r>
              <a:t>Huangling, Shanxi Province</a:t>
            </a:r>
            <a:r>
              <a:rPr>
                <a:latin typeface="楷体_GB2312"/>
                <a:ea typeface="楷体_GB2312"/>
                <a:cs typeface="楷体_GB2312"/>
                <a:sym typeface="楷体_GB2312"/>
              </a:rPr>
              <a:t>（</a:t>
            </a:r>
            <a:r>
              <a:t>Completed in 2017)</a:t>
            </a:r>
          </a:p>
          <a:p>
            <a:pPr algn="l" defTabSz="975360">
              <a:spcBef>
                <a:spcPts val="500"/>
              </a:spcBef>
              <a:defRPr sz="2200"/>
            </a:pPr>
            <a:r>
              <a:t>3) Shenshan, Guangdong Province(Completed in 2016)</a:t>
            </a:r>
          </a:p>
          <a:p>
            <a:pPr algn="l" defTabSz="975360">
              <a:spcBef>
                <a:spcPts val="500"/>
              </a:spcBef>
              <a:defRPr sz="2200"/>
            </a:pPr>
            <a:r>
              <a:t>4) Baoding (Xiong an), Hebei</a:t>
            </a:r>
            <a:r>
              <a:t> </a:t>
            </a:r>
            <a:r>
              <a:t>Province (Started in August 2017)</a:t>
            </a:r>
          </a:p>
          <a:p>
            <a:pPr algn="l" defTabSz="975360">
              <a:spcBef>
                <a:spcPts val="500"/>
              </a:spcBef>
              <a:defRPr sz="2200"/>
            </a:pPr>
            <a:r>
              <a:t>5) Huzhou, Zhejiang  Province (Started in March 2018)</a:t>
            </a:r>
          </a:p>
          <a:p>
            <a:pPr algn="l" defTabSz="975360">
              <a:spcBef>
                <a:spcPts val="500"/>
              </a:spcBef>
              <a:defRPr sz="2200"/>
            </a:pPr>
            <a:r>
              <a:t>6) Chuangchun, Jilin Province (Started in May 2018)</a:t>
            </a:r>
          </a:p>
        </p:txBody>
      </p:sp>
      <p:sp>
        <p:nvSpPr>
          <p:cNvPr id="330" name="文本框 6"/>
          <p:cNvSpPr txBox="1"/>
          <p:nvPr/>
        </p:nvSpPr>
        <p:spPr>
          <a:xfrm>
            <a:off x="4753976" y="820927"/>
            <a:ext cx="3357883" cy="389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defRPr sz="1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Huanghe Company participated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u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Linear colliders: ILC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Linear colliders: ILC</a:t>
            </a:r>
          </a:p>
        </p:txBody>
      </p:sp>
      <p:sp>
        <p:nvSpPr>
          <p:cNvPr id="333" name="Slide Number Placeholder 3"/>
          <p:cNvSpPr txBox="1"/>
          <p:nvPr>
            <p:ph type="sldNum" sz="quarter" idx="2"/>
          </p:nvPr>
        </p:nvSpPr>
        <p:spPr>
          <a:xfrm>
            <a:off x="12494029" y="9436100"/>
            <a:ext cx="213185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3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924356"/>
            <a:ext cx="10092344" cy="4597064"/>
          </a:xfrm>
          <a:prstGeom prst="rect">
            <a:avLst/>
          </a:prstGeom>
          <a:ln w="12700">
            <a:miter lim="400000"/>
          </a:ln>
        </p:spPr>
      </p:pic>
      <p:sp>
        <p:nvSpPr>
          <p:cNvPr id="335" name="Center of mass energy  250 GeV, upgradable to 500 GeV and possibly to 1 TeV…"/>
          <p:cNvSpPr txBox="1"/>
          <p:nvPr/>
        </p:nvSpPr>
        <p:spPr>
          <a:xfrm>
            <a:off x="1025811" y="8261343"/>
            <a:ext cx="10953178" cy="1212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just">
              <a:defRPr>
                <a:latin typeface="Arial"/>
                <a:ea typeface="Arial"/>
                <a:cs typeface="Arial"/>
                <a:sym typeface="Arial"/>
              </a:defRPr>
            </a:pPr>
            <a:r>
              <a:t>Center of mass energy  250 GeV, upgradable to 500 GeV and possibly to 1 TeV</a:t>
            </a:r>
          </a:p>
          <a:p>
            <a:pPr algn="just">
              <a:defRPr>
                <a:latin typeface="Arial"/>
                <a:ea typeface="Arial"/>
                <a:cs typeface="Arial"/>
                <a:sym typeface="Arial"/>
              </a:defRPr>
            </a:pPr>
            <a:r>
              <a:t>Accelerating gradient  31.5 MeV/m</a:t>
            </a:r>
          </a:p>
          <a:p>
            <a:pPr algn="just">
              <a:defRPr>
                <a:latin typeface="Arial"/>
                <a:ea typeface="Arial"/>
                <a:cs typeface="Arial"/>
                <a:sym typeface="Arial"/>
              </a:defRPr>
            </a:pPr>
            <a:r>
              <a:t>Max. luminosity (√s=250 GeV)  1.5 x 10</a:t>
            </a:r>
            <a:r>
              <a:rPr baseline="40333"/>
              <a:t>34</a:t>
            </a:r>
            <a:r>
              <a:t> cm</a:t>
            </a:r>
            <a:r>
              <a:rPr baseline="40333"/>
              <a:t>-2</a:t>
            </a:r>
            <a:r>
              <a:t>s</a:t>
            </a:r>
            <a:r>
              <a:rPr baseline="40333"/>
              <a:t>-1</a:t>
            </a:r>
          </a:p>
        </p:txBody>
      </p:sp>
      <p:grpSp>
        <p:nvGrpSpPr>
          <p:cNvPr id="338" name="Group"/>
          <p:cNvGrpSpPr/>
          <p:nvPr/>
        </p:nvGrpSpPr>
        <p:grpSpPr>
          <a:xfrm>
            <a:off x="2670165" y="4572961"/>
            <a:ext cx="4574213" cy="3262939"/>
            <a:chOff x="0" y="0"/>
            <a:chExt cx="4574212" cy="3262938"/>
          </a:xfrm>
        </p:grpSpPr>
        <p:pic>
          <p:nvPicPr>
            <p:cNvPr id="336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574213" cy="32629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7" name="SID"/>
            <p:cNvSpPr txBox="1"/>
            <p:nvPr/>
          </p:nvSpPr>
          <p:spPr>
            <a:xfrm>
              <a:off x="245217" y="842064"/>
              <a:ext cx="650848" cy="4756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>
                <a:defRPr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SID</a:t>
              </a:r>
            </a:p>
          </p:txBody>
        </p:sp>
      </p:grpSp>
      <p:grpSp>
        <p:nvGrpSpPr>
          <p:cNvPr id="341" name="Group"/>
          <p:cNvGrpSpPr/>
          <p:nvPr/>
        </p:nvGrpSpPr>
        <p:grpSpPr>
          <a:xfrm>
            <a:off x="7467179" y="4268365"/>
            <a:ext cx="5476848" cy="3872132"/>
            <a:chOff x="0" y="0"/>
            <a:chExt cx="5476847" cy="3872131"/>
          </a:xfrm>
        </p:grpSpPr>
        <p:pic>
          <p:nvPicPr>
            <p:cNvPr id="339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476848" cy="38721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0" name="ILD"/>
            <p:cNvSpPr txBox="1"/>
            <p:nvPr/>
          </p:nvSpPr>
          <p:spPr>
            <a:xfrm>
              <a:off x="502804" y="1146661"/>
              <a:ext cx="633733" cy="4756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>
                <a:defRPr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ILD</a:t>
              </a:r>
            </a:p>
          </p:txBody>
        </p:sp>
      </p:grpSp>
      <p:sp>
        <p:nvSpPr>
          <p:cNvPr id="342" name="Length ~20 km…"/>
          <p:cNvSpPr txBox="1"/>
          <p:nvPr/>
        </p:nvSpPr>
        <p:spPr>
          <a:xfrm>
            <a:off x="10243283" y="1452625"/>
            <a:ext cx="2283939" cy="857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Length ~20 km</a:t>
            </a:r>
          </a:p>
          <a:p>
            <a:pPr/>
            <a:r>
              <a:rPr>
                <a:latin typeface="Arial"/>
                <a:ea typeface="Arial"/>
                <a:cs typeface="Arial"/>
                <a:sym typeface="Arial"/>
              </a:rPr>
              <a:t>for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Ö</a:t>
            </a:r>
            <a:r>
              <a:rPr>
                <a:latin typeface="Arial"/>
                <a:ea typeface="Arial"/>
                <a:cs typeface="Arial"/>
                <a:sym typeface="Arial"/>
              </a:rPr>
              <a:t>s=250 GeV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Linear colliders: ILC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Linear colliders: ILC</a:t>
            </a:r>
          </a:p>
        </p:txBody>
      </p:sp>
      <p:sp>
        <p:nvSpPr>
          <p:cNvPr id="345" name="Slide Number Placeholder 3"/>
          <p:cNvSpPr txBox="1"/>
          <p:nvPr>
            <p:ph type="sldNum" sz="quarter" idx="2"/>
          </p:nvPr>
        </p:nvSpPr>
        <p:spPr>
          <a:xfrm>
            <a:off x="12494029" y="9436100"/>
            <a:ext cx="213185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4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37206" y="3962400"/>
            <a:ext cx="7570759" cy="53604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075" y="914922"/>
            <a:ext cx="8243021" cy="5032581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To be hosted by Japan…"/>
          <p:cNvSpPr txBox="1"/>
          <p:nvPr/>
        </p:nvSpPr>
        <p:spPr>
          <a:xfrm>
            <a:off x="6283611" y="1961364"/>
            <a:ext cx="3996703" cy="9706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just">
              <a:lnSpc>
                <a:spcPct val="110000"/>
              </a:lnSpc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To be hosted by Japan</a:t>
            </a:r>
          </a:p>
          <a:p>
            <a:pPr algn="just">
              <a:lnSpc>
                <a:spcPct val="110000"/>
              </a:lnSpc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Site selected is Kitakami</a:t>
            </a:r>
          </a:p>
        </p:txBody>
      </p:sp>
      <p:sp>
        <p:nvSpPr>
          <p:cNvPr id="349" name="Decision pending by Japan…"/>
          <p:cNvSpPr txBox="1"/>
          <p:nvPr/>
        </p:nvSpPr>
        <p:spPr>
          <a:xfrm>
            <a:off x="276511" y="6771146"/>
            <a:ext cx="4549500" cy="2308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just">
              <a:lnSpc>
                <a:spcPct val="110000"/>
              </a:lnSpc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Decision pending by Japan </a:t>
            </a:r>
          </a:p>
          <a:p>
            <a:pPr algn="just">
              <a:lnSpc>
                <a:spcPct val="110000"/>
              </a:lnSpc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since 2013…</a:t>
            </a:r>
          </a:p>
          <a:p>
            <a:pPr algn="just">
              <a:lnSpc>
                <a:spcPct val="110000"/>
              </a:lnSpc>
              <a:defRPr sz="2800">
                <a:latin typeface="Arial"/>
                <a:ea typeface="Arial"/>
                <a:cs typeface="Arial"/>
                <a:sym typeface="Arial"/>
              </a:defRPr>
            </a:pPr>
          </a:p>
          <a:p>
            <a:pPr algn="just">
              <a:lnSpc>
                <a:spcPct val="110000"/>
              </a:lnSpc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XFEL built at DESY is a 10% version of the ILC.</a:t>
            </a:r>
          </a:p>
        </p:txBody>
      </p:sp>
      <p:grpSp>
        <p:nvGrpSpPr>
          <p:cNvPr id="356" name="Group"/>
          <p:cNvGrpSpPr/>
          <p:nvPr/>
        </p:nvGrpSpPr>
        <p:grpSpPr>
          <a:xfrm>
            <a:off x="150230" y="844539"/>
            <a:ext cx="12704340" cy="8610915"/>
            <a:chOff x="0" y="-1"/>
            <a:chExt cx="12704338" cy="8610913"/>
          </a:xfrm>
        </p:grpSpPr>
        <p:grpSp>
          <p:nvGrpSpPr>
            <p:cNvPr id="354" name="Group"/>
            <p:cNvGrpSpPr/>
            <p:nvPr/>
          </p:nvGrpSpPr>
          <p:grpSpPr>
            <a:xfrm>
              <a:off x="0" y="-2"/>
              <a:ext cx="12704339" cy="8610915"/>
              <a:chOff x="0" y="0"/>
              <a:chExt cx="12704338" cy="8610913"/>
            </a:xfrm>
          </p:grpSpPr>
          <p:sp>
            <p:nvSpPr>
              <p:cNvPr id="350" name="Breaking News!!…"/>
              <p:cNvSpPr txBox="1"/>
              <p:nvPr/>
            </p:nvSpPr>
            <p:spPr>
              <a:xfrm rot="19800000">
                <a:off x="-344655" y="3200357"/>
                <a:ext cx="13393650" cy="2210198"/>
              </a:xfrm>
              <a:prstGeom prst="rect">
                <a:avLst/>
              </a:prstGeom>
              <a:solidFill>
                <a:srgbClr val="FFFC79"/>
              </a:solidFill>
              <a:ln w="63500" cap="flat">
                <a:solidFill>
                  <a:srgbClr val="000000"/>
                </a:solidFill>
                <a:prstDash val="solid"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65023" tIns="65023" rIns="65023" bIns="65023" numCol="1" anchor="t">
                <a:spAutoFit/>
              </a:bodyPr>
              <a:lstStyle/>
              <a:p>
                <a:pPr algn="ctr">
                  <a:lnSpc>
                    <a:spcPct val="120000"/>
                  </a:lnSpc>
                  <a:defRPr b="1" sz="7700">
                    <a:solidFill>
                      <a:srgbClr val="FF26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Breaking News!!</a:t>
                </a:r>
              </a:p>
              <a:p>
                <a:pPr algn="ctr">
                  <a:defRPr b="1" sz="4600">
                    <a:solidFill>
                      <a:srgbClr val="01199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Japan’s Science Council does not support ILC!</a:t>
                </a:r>
              </a:p>
            </p:txBody>
          </p:sp>
          <p:grpSp>
            <p:nvGrpSpPr>
              <p:cNvPr id="353" name="Group"/>
              <p:cNvGrpSpPr/>
              <p:nvPr/>
            </p:nvGrpSpPr>
            <p:grpSpPr>
              <a:xfrm>
                <a:off x="8841369" y="5060959"/>
                <a:ext cx="2667001" cy="2921001"/>
                <a:chOff x="0" y="0"/>
                <a:chExt cx="2667000" cy="2921000"/>
              </a:xfrm>
            </p:grpSpPr>
            <p:pic>
              <p:nvPicPr>
                <p:cNvPr id="351" name="Image" descr="Image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2667000" cy="292100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352" name="ILC…"/>
                <p:cNvSpPr txBox="1"/>
                <p:nvPr/>
              </p:nvSpPr>
              <p:spPr>
                <a:xfrm>
                  <a:off x="710444" y="1363726"/>
                  <a:ext cx="1246112" cy="121061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65023" tIns="65023" rIns="65023" bIns="65023" numCol="1" anchor="t">
                  <a:spAutoFit/>
                </a:bodyPr>
                <a:lstStyle/>
                <a:p>
                  <a:pPr algn="ctr">
                    <a:defRPr b="1" sz="4600">
                      <a:solidFill>
                        <a:srgbClr val="011993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t>ILC</a:t>
                  </a:r>
                </a:p>
                <a:p>
                  <a:pPr algn="ctr">
                    <a:defRPr b="1" sz="2800"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t>2018</a:t>
                  </a:r>
                </a:p>
              </p:txBody>
            </p:sp>
          </p:grpSp>
        </p:grpSp>
        <p:sp>
          <p:nvSpPr>
            <p:cNvPr id="355" name="19/12/2018"/>
            <p:cNvSpPr txBox="1"/>
            <p:nvPr/>
          </p:nvSpPr>
          <p:spPr>
            <a:xfrm rot="19800000">
              <a:off x="92604" y="6232236"/>
              <a:ext cx="1922485" cy="5248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>
                <a:defRPr b="1" sz="2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19/12/2018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6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1_Office Theme">
  <a:themeElements>
    <a:clrScheme name="1_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1_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1_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50800" dist="254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65023" tIns="65023" rIns="65023" bIns="65023" numCol="1" spcCol="38100" rtlCol="0" anchor="ctr" upright="0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50800" dist="254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5023" tIns="65023" rIns="65023" bIns="65023" numCol="1" spcCol="38100" rtlCol="0" anchor="t" upright="0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1_Office Theme">
  <a:themeElements>
    <a:clrScheme name="1_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1_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1_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50800" dist="254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65023" tIns="65023" rIns="65023" bIns="65023" numCol="1" spcCol="38100" rtlCol="0" anchor="ctr" upright="0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50800" dist="254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5023" tIns="65023" rIns="65023" bIns="65023" numCol="1" spcCol="38100" rtlCol="0" anchor="t" upright="0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