
<file path=[Content_Types].xml><?xml version="1.0" encoding="utf-8"?>
<Types xmlns="http://schemas.openxmlformats.org/package/2006/content-types">
  <Default Extension="emf" ContentType="image/x-emf"/>
  <Default Extension="gif" ContentType="image/gi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66" r:id="rId2"/>
    <p:sldId id="267" r:id="rId3"/>
    <p:sldId id="270" r:id="rId4"/>
    <p:sldId id="272" r:id="rId5"/>
    <p:sldId id="275" r:id="rId6"/>
    <p:sldId id="274" r:id="rId7"/>
    <p:sldId id="307" r:id="rId8"/>
    <p:sldId id="277" r:id="rId9"/>
    <p:sldId id="278" r:id="rId10"/>
    <p:sldId id="280" r:id="rId11"/>
    <p:sldId id="279" r:id="rId12"/>
    <p:sldId id="281" r:id="rId13"/>
    <p:sldId id="282" r:id="rId14"/>
    <p:sldId id="343" r:id="rId15"/>
    <p:sldId id="339" r:id="rId16"/>
    <p:sldId id="340" r:id="rId17"/>
    <p:sldId id="341" r:id="rId18"/>
    <p:sldId id="345" r:id="rId19"/>
    <p:sldId id="344" r:id="rId20"/>
    <p:sldId id="328" r:id="rId21"/>
    <p:sldId id="317" r:id="rId22"/>
    <p:sldId id="334" r:id="rId23"/>
    <p:sldId id="304" r:id="rId24"/>
    <p:sldId id="320" r:id="rId25"/>
    <p:sldId id="309" r:id="rId26"/>
    <p:sldId id="337" r:id="rId27"/>
    <p:sldId id="283" r:id="rId28"/>
    <p:sldId id="347" r:id="rId29"/>
  </p:sldIdLst>
  <p:sldSz cx="12192000" cy="6858000"/>
  <p:notesSz cx="6858000" cy="9144000"/>
  <p:defaultTextStyle>
    <a:defPPr rtl="0"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8E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3" autoAdjust="0"/>
    <p:restoredTop sz="96167" autoAdjust="0"/>
  </p:normalViewPr>
  <p:slideViewPr>
    <p:cSldViewPr snapToGrid="0">
      <p:cViewPr varScale="1">
        <p:scale>
          <a:sx n="105" d="100"/>
          <a:sy n="105" d="100"/>
        </p:scale>
        <p:origin x="660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4399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51B32B-A9B0-4709-A60C-48455E250246}" type="datetime1">
              <a:rPr lang="nl-NL" smtClean="0"/>
              <a:t>21-11-2019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2E7C8B-FD3E-44A9-8CBD-677B0C784D53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995481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09:29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13798,'0'0'-1328,"0"0"-1970,0 0 641,0 0-192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40:08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0 4370,'0'0'3185,"0"0"-4881,0 0-33,0 0 1265,-53 27-561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09:29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13798,'0'0'-1328,"0"0"-1970,0 0 641,0 0-192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4:59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-635 131 10165,'0'0'-320,"0"0"-1169,0 0 448,0 0 289,0 0-945,0 0 465,0 0 495,0-26-2160</inkml:trace>
  <inkml:trace contextRef="#ctx0" brushRef="#br0" timeOffset="-1296">0 27 11509,'0'0'-1296,"0"0"127,0 0-592,0 0-15,0 0 543,0 0 112,0-27 97</inkml:trace>
  <inkml:trace contextRef="#ctx0" brushRef="#br0" timeOffset="-1120">0 26 4690,'-53'26'3458,"53"-26"-3426,0 0-16,0 0 0,0 0-16,0 0-208,0 0-305,0 0-607,0 0-689,0 0 304,0 0 577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9:12.7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-660 28 13734,'0'0'-496,"0"0"0,0 0 224,0 0 176,27 0 16,-27 0-433,0 27-959,0-27-2018</inkml:trace>
  <inkml:trace contextRef="#ctx0" brushRef="#br0" timeOffset="-869">1 1 10581,'0'0'240,"0"0"-192,0 0 384,0 0-128,0 0-224,0 0-112,0 0-1120,0 0-2626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9:15.5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 0 16776,'0'0'-993,"0"0"561,0 0-288,0 0 304,-26 0-689,-1 0-1632,1 0-2081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40:08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0 4370,'0'0'3185,"0"0"-4881,0 0-33,0 0 1265,-53 27-561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09:29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13798,'0'0'-1328,"0"0"-1970,0 0 641,0 0-192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4:59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-635 131 10165,'0'0'-320,"0"0"-1169,0 0 448,0 0 289,0 0-945,0 0 465,0 0 495,0-26-2160</inkml:trace>
  <inkml:trace contextRef="#ctx0" brushRef="#br0" timeOffset="-1296">0 27 11509,'0'0'-1296,"0"0"127,0 0-592,0 0-15,0 0 543,0 0 112,0-27 97</inkml:trace>
  <inkml:trace contextRef="#ctx0" brushRef="#br0" timeOffset="-1120">0 26 4690,'-53'26'3458,"53"-26"-3426,0 0-16,0 0 0,0 0-16,0 0-208,0 0-305,0 0-607,0 0-689,0 0 304,0 0 577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9:12.7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-660 28 13734,'0'0'-496,"0"0"0,0 0 224,0 0 176,27 0 16,-27 0-433,0 27-959,0-27-2018</inkml:trace>
  <inkml:trace contextRef="#ctx0" brushRef="#br0" timeOffset="-869">1 1 10581,'0'0'240,"0"0"-192,0 0 384,0 0-128,0 0-224,0 0-112,0 0-1120,0 0-2626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9:15.5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 0 16776,'0'0'-993,"0"0"561,0 0-288,0 0 304,-26 0-689,-1 0-1632,1 0-2081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4:59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-635 131 10165,'0'0'-320,"0"0"-1169,0 0 448,0 0 289,0 0-945,0 0 465,0 0 495,0-26-2160</inkml:trace>
  <inkml:trace contextRef="#ctx0" brushRef="#br0" timeOffset="-1296">0 27 11509,'0'0'-1296,"0"0"127,0 0-592,0 0-15,0 0 543,0 0 112,0-27 97</inkml:trace>
  <inkml:trace contextRef="#ctx0" brushRef="#br0" timeOffset="-1120">0 26 4690,'-53'26'3458,"53"-26"-3426,0 0-16,0 0 0,0 0-16,0 0-208,0 0-305,0 0-607,0 0-689,0 0 304,0 0 577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40:08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0 4370,'0'0'3185,"0"0"-4881,0 0-33,0 0 1265,-53 27-561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09:29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13798,'0'0'-1328,"0"0"-1970,0 0 641,0 0-192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4:59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-635 131 10165,'0'0'-320,"0"0"-1169,0 0 448,0 0 289,0 0-945,0 0 465,0 0 495,0-26-2160</inkml:trace>
  <inkml:trace contextRef="#ctx0" brushRef="#br0" timeOffset="-1296">0 27 11509,'0'0'-1296,"0"0"127,0 0-592,0 0-15,0 0 543,0 0 112,0-27 97</inkml:trace>
  <inkml:trace contextRef="#ctx0" brushRef="#br0" timeOffset="-1120">0 26 4690,'-53'26'3458,"53"-26"-3426,0 0-16,0 0 0,0 0-16,0 0-208,0 0-305,0 0-607,0 0-689,0 0 304,0 0 577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9:12.7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-660 28 13734,'0'0'-496,"0"0"0,0 0 224,0 0 176,27 0 16,-27 0-433,0 27-959,0-27-2018</inkml:trace>
  <inkml:trace contextRef="#ctx0" brushRef="#br0" timeOffset="-869">1 1 10581,'0'0'240,"0"0"-192,0 0 384,0 0-128,0 0-224,0 0-112,0 0-1120,0 0-2626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9:15.5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 0 16776,'0'0'-993,"0"0"561,0 0-288,0 0 304,-26 0-689,-1 0-1632,1 0-2081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40:08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0 4370,'0'0'3185,"0"0"-4881,0 0-33,0 0 1265,-53 27-561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9:12.7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-660 28 13734,'0'0'-496,"0"0"0,0 0 224,0 0 176,27 0 16,-27 0-433,0 27-959,0-27-2018</inkml:trace>
  <inkml:trace contextRef="#ctx0" brushRef="#br0" timeOffset="-869">1 1 10581,'0'0'240,"0"0"-192,0 0 384,0 0-128,0 0-224,0 0-112,0 0-1120,0 0-2626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9:15.5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 0 16776,'0'0'-993,"0"0"561,0 0-288,0 0 304,-26 0-689,-1 0-1632,1 0-2081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40:08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0 4370,'0'0'3185,"0"0"-4881,0 0-33,0 0 1265,-53 27-561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09:29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13798,'0'0'-1328,"0"0"-1970,0 0 641,0 0-192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4:59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-635 131 10165,'0'0'-320,"0"0"-1169,0 0 448,0 0 289,0 0-945,0 0 465,0 0 495,0-26-2160</inkml:trace>
  <inkml:trace contextRef="#ctx0" brushRef="#br0" timeOffset="-1296">0 27 11509,'0'0'-1296,"0"0"127,0 0-592,0 0-15,0 0 543,0 0 112,0-27 97</inkml:trace>
  <inkml:trace contextRef="#ctx0" brushRef="#br0" timeOffset="-1120">0 26 4690,'-53'26'3458,"53"-26"-3426,0 0-16,0 0 0,0 0-16,0 0-208,0 0-305,0 0-607,0 0-689,0 0 304,0 0 577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9:12.7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-660 28 13734,'0'0'-496,"0"0"0,0 0 224,0 0 176,27 0 16,-27 0-433,0 27-959,0-27-2018</inkml:trace>
  <inkml:trace contextRef="#ctx0" brushRef="#br0" timeOffset="-869">1 1 10581,'0'0'240,"0"0"-192,0 0 384,0 0-128,0 0-224,0 0-112,0 0-1120,0 0-2626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9:15.5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 0 16776,'0'0'-993,"0"0"561,0 0-288,0 0 304,-26 0-689,-1 0-1632,1 0-2081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l-NL" noProof="0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5EEA186-A219-4DDC-BFC5-1E4DD51D6493}" type="datetime1">
              <a:rPr lang="nl-NL" noProof="0" smtClean="0"/>
              <a:t>21-11-2019</a:t>
            </a:fld>
            <a:endParaRPr lang="nl-NL" noProof="0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nl-NL" noProof="0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nl-NL" noProof="0" dirty="0"/>
              <a:t>Tekststijlen van het model bewerken</a:t>
            </a:r>
          </a:p>
          <a:p>
            <a:pPr lvl="1" rtl="0"/>
            <a:r>
              <a:rPr lang="nl-NL" noProof="0" dirty="0"/>
              <a:t>Tweede niveau</a:t>
            </a:r>
          </a:p>
          <a:p>
            <a:pPr lvl="2" rtl="0"/>
            <a:r>
              <a:rPr lang="nl-NL" noProof="0" dirty="0"/>
              <a:t>Derde niveau</a:t>
            </a:r>
          </a:p>
          <a:p>
            <a:pPr lvl="3" rtl="0"/>
            <a:r>
              <a:rPr lang="nl-NL" noProof="0" dirty="0"/>
              <a:t>Vierde niveau</a:t>
            </a:r>
          </a:p>
          <a:p>
            <a:pPr lvl="4" rtl="0"/>
            <a:r>
              <a:rPr lang="nl-NL" noProof="0" dirty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l-NL" noProof="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43F9531-3326-4057-9EBA-1F5D68C6F04A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8302569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43F9531-3326-4057-9EBA-1F5D68C6F04A}" type="slidenum">
              <a:rPr lang="nl-NL" noProof="0" smtClean="0"/>
              <a:t>3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425231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emf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0" Type="http://schemas.openxmlformats.org/officeDocument/2006/relationships/image" Target="../media/image5.emf"/><Relationship Id="rId4" Type="http://schemas.openxmlformats.org/officeDocument/2006/relationships/image" Target="../media/image2.emf"/><Relationship Id="rId9" Type="http://schemas.openxmlformats.org/officeDocument/2006/relationships/customXml" Target="../ink/ink4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2.png"/><Relationship Id="rId3" Type="http://schemas.openxmlformats.org/officeDocument/2006/relationships/customXml" Target="../ink/ink6.xml"/><Relationship Id="rId7" Type="http://schemas.openxmlformats.org/officeDocument/2006/relationships/customXml" Target="../ink/ink8.xml"/><Relationship Id="rId12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emf"/><Relationship Id="rId11" Type="http://schemas.openxmlformats.org/officeDocument/2006/relationships/customXml" Target="../ink/ink10.xml"/><Relationship Id="rId5" Type="http://schemas.openxmlformats.org/officeDocument/2006/relationships/customXml" Target="../ink/ink7.xml"/><Relationship Id="rId10" Type="http://schemas.openxmlformats.org/officeDocument/2006/relationships/image" Target="../media/image5.emf"/><Relationship Id="rId4" Type="http://schemas.openxmlformats.org/officeDocument/2006/relationships/image" Target="../media/image2.emf"/><Relationship Id="rId9" Type="http://schemas.openxmlformats.org/officeDocument/2006/relationships/customXml" Target="../ink/ink9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3.png"/><Relationship Id="rId3" Type="http://schemas.openxmlformats.org/officeDocument/2006/relationships/customXml" Target="../ink/ink11.xml"/><Relationship Id="rId7" Type="http://schemas.openxmlformats.org/officeDocument/2006/relationships/customXml" Target="../ink/ink13.xml"/><Relationship Id="rId12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emf"/><Relationship Id="rId11" Type="http://schemas.openxmlformats.org/officeDocument/2006/relationships/customXml" Target="../ink/ink15.xml"/><Relationship Id="rId5" Type="http://schemas.openxmlformats.org/officeDocument/2006/relationships/customXml" Target="../ink/ink12.xml"/><Relationship Id="rId10" Type="http://schemas.openxmlformats.org/officeDocument/2006/relationships/image" Target="../media/image5.emf"/><Relationship Id="rId4" Type="http://schemas.openxmlformats.org/officeDocument/2006/relationships/image" Target="../media/image2.emf"/><Relationship Id="rId9" Type="http://schemas.openxmlformats.org/officeDocument/2006/relationships/customXml" Target="../ink/ink1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customXml" Target="../ink/ink16.xml"/><Relationship Id="rId7" Type="http://schemas.openxmlformats.org/officeDocument/2006/relationships/customXml" Target="../ink/ink18.xml"/><Relationship Id="rId12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emf"/><Relationship Id="rId11" Type="http://schemas.openxmlformats.org/officeDocument/2006/relationships/customXml" Target="../ink/ink20.xml"/><Relationship Id="rId5" Type="http://schemas.openxmlformats.org/officeDocument/2006/relationships/customXml" Target="../ink/ink17.xml"/><Relationship Id="rId10" Type="http://schemas.openxmlformats.org/officeDocument/2006/relationships/image" Target="../media/image5.emf"/><Relationship Id="rId4" Type="http://schemas.openxmlformats.org/officeDocument/2006/relationships/image" Target="../media/image2.emf"/><Relationship Id="rId9" Type="http://schemas.openxmlformats.org/officeDocument/2006/relationships/customXml" Target="../ink/ink19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customXml" Target="../ink/ink21.xml"/><Relationship Id="rId7" Type="http://schemas.openxmlformats.org/officeDocument/2006/relationships/customXml" Target="../ink/ink23.xml"/><Relationship Id="rId12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emf"/><Relationship Id="rId11" Type="http://schemas.openxmlformats.org/officeDocument/2006/relationships/customXml" Target="../ink/ink25.xml"/><Relationship Id="rId5" Type="http://schemas.openxmlformats.org/officeDocument/2006/relationships/customXml" Target="../ink/ink22.xml"/><Relationship Id="rId10" Type="http://schemas.openxmlformats.org/officeDocument/2006/relationships/image" Target="../media/image5.emf"/><Relationship Id="rId4" Type="http://schemas.openxmlformats.org/officeDocument/2006/relationships/image" Target="../media/image2.emf"/><Relationship Id="rId9" Type="http://schemas.openxmlformats.org/officeDocument/2006/relationships/customXml" Target="../ink/ink2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C6BF408C-A3FE-427A-BCAC-49F0BEAE4F3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49000">
                <a:schemeClr val="tx1">
                  <a:alpha val="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 dirty="0"/>
          </a:p>
        </p:txBody>
      </p:sp>
      <p:sp>
        <p:nvSpPr>
          <p:cNvPr id="3" name="Subtitel 2">
            <a:extLst>
              <a:ext uri="{FF2B5EF4-FFF2-40B4-BE49-F238E27FC236}">
                <a16:creationId xmlns:a16="http://schemas.microsoft.com/office/drawing/2014/main" id="{A3BFFD68-E7DA-43A0-A762-8DE3799F6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11415"/>
            <a:ext cx="9144000" cy="4021205"/>
          </a:xfrm>
        </p:spPr>
        <p:txBody>
          <a:bodyPr rtlCol="0">
            <a:normAutofit/>
          </a:bodyPr>
          <a:lstStyle>
            <a:lvl1pPr marL="0" indent="0" algn="l">
              <a:buNone/>
              <a:defRPr sz="13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nl-NL" noProof="0"/>
              <a:t>Klikken om de ondertitelstijl van het model te bewerken</a:t>
            </a:r>
            <a:endParaRPr lang="nl-NL" noProof="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1441076-21A4-4AB0-A4C3-2CD86B085516}"/>
                  </a:ext>
                </a:extLst>
              </p14:cNvPr>
              <p14:cNvContentPartPr/>
              <p14:nvPr userDrawn="1"/>
            </p14:nvContentPartPr>
            <p14:xfrm>
              <a:off x="3285825" y="7305630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1441076-21A4-4AB0-A4C3-2CD86B08551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77905" y="7297710"/>
                <a:ext cx="16200" cy="1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12E5E6F-A5EC-4FFE-BD32-F34737E4091E}"/>
                  </a:ext>
                </a:extLst>
              </p14:cNvPr>
              <p14:cNvContentPartPr/>
              <p14:nvPr userDrawn="1"/>
            </p14:nvContentPartPr>
            <p14:xfrm>
              <a:off x="2238300" y="1333470"/>
              <a:ext cx="228960" cy="475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12E5E6F-A5EC-4FFE-BD32-F34737E4091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31820" y="1330230"/>
                <a:ext cx="242280" cy="5724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el 1">
            <a:extLst>
              <a:ext uri="{FF2B5EF4-FFF2-40B4-BE49-F238E27FC236}">
                <a16:creationId xmlns:a16="http://schemas.microsoft.com/office/drawing/2014/main" id="{48DFEAF9-3C9A-4305-9782-3EE91C933D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495232"/>
          </a:xfrm>
        </p:spPr>
        <p:txBody>
          <a:bodyPr rtlCol="0" anchor="t">
            <a:normAutofit/>
          </a:bodyPr>
          <a:lstStyle>
            <a:lvl1pPr algn="l">
              <a:defRPr sz="2600">
                <a:solidFill>
                  <a:srgbClr val="408E93"/>
                </a:solidFill>
                <a:latin typeface="Agency FB" panose="020B0503020202020204" pitchFamily="34" charset="0"/>
                <a:cs typeface="Segoe UI Light" panose="020B0502040204020203" pitchFamily="34" charset="0"/>
              </a:defRPr>
            </a:lvl1pPr>
          </a:lstStyle>
          <a:p>
            <a:pPr rtl="0"/>
            <a:r>
              <a:rPr lang="nl-NL" noProof="0" dirty="0"/>
              <a:t>KLIK OM DE TITELSTIJL VAN HET MODEL TE BEWERKEN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1E4DA85-F019-4E90-A6AA-7043F3D87AD7}"/>
                  </a:ext>
                </a:extLst>
              </p14:cNvPr>
              <p14:cNvContentPartPr/>
              <p14:nvPr userDrawn="1"/>
            </p14:nvContentPartPr>
            <p14:xfrm>
              <a:off x="5810220" y="4838430"/>
              <a:ext cx="238320" cy="194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1E4DA85-F019-4E90-A6AA-7043F3D87AD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802300" y="4831361"/>
                <a:ext cx="253440" cy="328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790FFFC0-B22C-429C-95BD-DD45145FEBA8}"/>
                  </a:ext>
                </a:extLst>
              </p14:cNvPr>
              <p14:cNvContentPartPr/>
              <p14:nvPr userDrawn="1"/>
            </p14:nvContentPartPr>
            <p14:xfrm>
              <a:off x="7019925" y="123765"/>
              <a:ext cx="2880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790FFFC0-B22C-429C-95BD-DD45145FEBA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015245" y="114765"/>
                <a:ext cx="42480" cy="1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F2552DA-D8AD-49AD-B221-046C987028BC}"/>
                  </a:ext>
                </a:extLst>
              </p14:cNvPr>
              <p14:cNvContentPartPr/>
              <p14:nvPr userDrawn="1"/>
            </p14:nvContentPartPr>
            <p14:xfrm>
              <a:off x="4705125" y="7267500"/>
              <a:ext cx="19440" cy="97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F2552DA-D8AD-49AD-B221-046C987028B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701885" y="7262293"/>
                <a:ext cx="28080" cy="1805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00712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02C925-8B44-44C6-A649-F0FB17E73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B5067D9-9E44-4E2F-BB85-39F25AF8A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nl-NL" noProof="0"/>
              <a:t>22-11-2019</a:t>
            </a:r>
            <a:endParaRPr lang="nl-NL" noProof="0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0695C9A-F3D4-4CAF-BD9C-9A781B281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noProof="0"/>
              <a:t>IIHE annual meeting - IceCube analysis on GRB precursors</a:t>
            </a:r>
            <a:endParaRPr lang="nl-NL" noProof="0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43D576E-E81F-4A82-BCA1-6B1E01BA5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17781-12D9-4CDB-9AAE-83636CBD66D6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99804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0360874-81B9-450F-B82A-8EB5D1206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nl-NL" noProof="0"/>
              <a:t>22-11-2019</a:t>
            </a:r>
            <a:endParaRPr lang="nl-NL" noProof="0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CF7C3AE-3A6B-4C8B-B32A-82D82E596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noProof="0"/>
              <a:t>IIHE annual meeting - IceCube analysis on GRB precursors</a:t>
            </a:r>
            <a:endParaRPr lang="nl-NL" noProof="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DDF9F8A-E694-41C4-963B-E3E4EC703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17781-12D9-4CDB-9AAE-83636CBD66D6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051892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872C95-0AD4-4269-8C2B-C4797C4EC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CA06414-765F-4A8B-92F6-D0646CCCA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85ECD27-EF94-470B-8EFE-BDD4BAA71C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F720F99-C49A-4BDA-8E4E-70AA21796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nl-NL" noProof="0"/>
              <a:t>22-11-2019</a:t>
            </a:r>
            <a:endParaRPr lang="nl-NL" noProof="0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BE342F-D088-48DF-BF68-ED3DCA16F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noProof="0"/>
              <a:t>IIHE annual meeting - IceCube analysis on GRB precursors</a:t>
            </a:r>
            <a:endParaRPr lang="nl-NL" noProof="0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7FB5186-5A08-4217-B8C8-E3C89DE56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17781-12D9-4CDB-9AAE-83636CBD66D6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8829912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130A0E-257C-428F-8220-4F7319A3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9ACFB04-60BA-40B2-9683-87578BD0DC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90FF038-F1C0-4D94-B562-F301003548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D14D5EB-717A-432F-9FCB-41F026C35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nl-NL" noProof="0"/>
              <a:t>22-11-2019</a:t>
            </a:r>
            <a:endParaRPr lang="nl-NL" noProof="0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FA96424-0E11-4259-9FFE-96E424A21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noProof="0"/>
              <a:t>IIHE annual meeting - IceCube analysis on GRB precursors</a:t>
            </a:r>
            <a:endParaRPr lang="nl-NL" noProof="0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0324721-6543-486D-A232-9E51E9FB4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17781-12D9-4CDB-9AAE-83636CBD66D6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0029305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C3A876-E09F-447C-AC70-625615722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6D81AE2-C534-4018-8D54-BFAC1D2E43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nl-NL" noProof="0"/>
              <a:t>Klikken om de tekststijl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8AE8180-78B8-4034-88AA-BF38D5475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nl-NL" noProof="0"/>
              <a:t>22-11-2019</a:t>
            </a:r>
            <a:endParaRPr lang="nl-NL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902CEA7-6339-43F1-8258-E91DD61E2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noProof="0"/>
              <a:t>IIHE annual meeting - IceCube analysis on GRB precursors</a:t>
            </a:r>
            <a:endParaRPr lang="nl-NL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BBB3B7F-3DD1-4A58-A7A1-90D3371C9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17781-12D9-4CDB-9AAE-83636CBD66D6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5429613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A548BB54-5323-4DD3-9DB8-5CA26A5171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240E1A9-E35B-44AB-8190-B6A7A068DB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 rtlCol="0"/>
          <a:lstStyle/>
          <a:p>
            <a:pPr lvl="0" rtl="0"/>
            <a:r>
              <a:rPr lang="nl-NL" noProof="0"/>
              <a:t>Klikken om de tekststijl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76AF8D8-7764-4D06-AE50-0B151AE65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nl-NL" noProof="0"/>
              <a:t>22-11-2019</a:t>
            </a:r>
            <a:endParaRPr lang="nl-NL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022F050-008F-40E2-AA46-8DD0CD8CB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noProof="0"/>
              <a:t>IIHE annual meeting - IceCube analysis on GRB precursors</a:t>
            </a:r>
            <a:endParaRPr lang="nl-NL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5663763-705B-464F-AB8B-F02AFAC92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17781-12D9-4CDB-9AAE-83636CBD66D6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468712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C6BF408C-A3FE-427A-BCAC-49F0BEAE4F3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49000">
                <a:schemeClr val="tx1">
                  <a:alpha val="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1441076-21A4-4AB0-A4C3-2CD86B085516}"/>
                  </a:ext>
                </a:extLst>
              </p14:cNvPr>
              <p14:cNvContentPartPr/>
              <p14:nvPr userDrawn="1"/>
            </p14:nvContentPartPr>
            <p14:xfrm>
              <a:off x="3285825" y="7305630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1441076-21A4-4AB0-A4C3-2CD86B08551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77905" y="7297710"/>
                <a:ext cx="16200" cy="1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12E5E6F-A5EC-4FFE-BD32-F34737E4091E}"/>
                  </a:ext>
                </a:extLst>
              </p14:cNvPr>
              <p14:cNvContentPartPr/>
              <p14:nvPr userDrawn="1"/>
            </p14:nvContentPartPr>
            <p14:xfrm>
              <a:off x="2238300" y="1333470"/>
              <a:ext cx="228960" cy="475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12E5E6F-A5EC-4FFE-BD32-F34737E4091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31820" y="1330230"/>
                <a:ext cx="24228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1E4DA85-F019-4E90-A6AA-7043F3D87AD7}"/>
                  </a:ext>
                </a:extLst>
              </p14:cNvPr>
              <p14:cNvContentPartPr/>
              <p14:nvPr userDrawn="1"/>
            </p14:nvContentPartPr>
            <p14:xfrm>
              <a:off x="5810220" y="4838430"/>
              <a:ext cx="238320" cy="194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1E4DA85-F019-4E90-A6AA-7043F3D87AD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802300" y="4831361"/>
                <a:ext cx="253440" cy="328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790FFFC0-B22C-429C-95BD-DD45145FEBA8}"/>
                  </a:ext>
                </a:extLst>
              </p14:cNvPr>
              <p14:cNvContentPartPr/>
              <p14:nvPr userDrawn="1"/>
            </p14:nvContentPartPr>
            <p14:xfrm>
              <a:off x="7019925" y="123765"/>
              <a:ext cx="2880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790FFFC0-B22C-429C-95BD-DD45145FEBA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015245" y="114765"/>
                <a:ext cx="42480" cy="1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F2552DA-D8AD-49AD-B221-046C987028BC}"/>
                  </a:ext>
                </a:extLst>
              </p14:cNvPr>
              <p14:cNvContentPartPr/>
              <p14:nvPr userDrawn="1"/>
            </p14:nvContentPartPr>
            <p14:xfrm>
              <a:off x="4705125" y="7267500"/>
              <a:ext cx="19440" cy="97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F2552DA-D8AD-49AD-B221-046C987028B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701885" y="7262293"/>
                <a:ext cx="28080" cy="18051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Afbeelding 10">
            <a:extLst>
              <a:ext uri="{FF2B5EF4-FFF2-40B4-BE49-F238E27FC236}">
                <a16:creationId xmlns:a16="http://schemas.microsoft.com/office/drawing/2014/main" id="{BD312742-FF8F-405A-9B03-FA3BE36135F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blipFill>
            <a:blip r:embed="rId13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1120870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C6BF408C-A3FE-427A-BCAC-49F0BEAE4F3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49000">
                <a:schemeClr val="tx1">
                  <a:alpha val="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1441076-21A4-4AB0-A4C3-2CD86B085516}"/>
                  </a:ext>
                </a:extLst>
              </p14:cNvPr>
              <p14:cNvContentPartPr/>
              <p14:nvPr userDrawn="1"/>
            </p14:nvContentPartPr>
            <p14:xfrm>
              <a:off x="3285825" y="7305630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1441076-21A4-4AB0-A4C3-2CD86B08551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77905" y="7297710"/>
                <a:ext cx="16200" cy="1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12E5E6F-A5EC-4FFE-BD32-F34737E4091E}"/>
                  </a:ext>
                </a:extLst>
              </p14:cNvPr>
              <p14:cNvContentPartPr/>
              <p14:nvPr userDrawn="1"/>
            </p14:nvContentPartPr>
            <p14:xfrm>
              <a:off x="2238300" y="1333470"/>
              <a:ext cx="228960" cy="475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12E5E6F-A5EC-4FFE-BD32-F34737E4091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31820" y="1330230"/>
                <a:ext cx="24228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1E4DA85-F019-4E90-A6AA-7043F3D87AD7}"/>
                  </a:ext>
                </a:extLst>
              </p14:cNvPr>
              <p14:cNvContentPartPr/>
              <p14:nvPr userDrawn="1"/>
            </p14:nvContentPartPr>
            <p14:xfrm>
              <a:off x="5810220" y="4838430"/>
              <a:ext cx="238320" cy="194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1E4DA85-F019-4E90-A6AA-7043F3D87AD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802300" y="4831361"/>
                <a:ext cx="253440" cy="328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790FFFC0-B22C-429C-95BD-DD45145FEBA8}"/>
                  </a:ext>
                </a:extLst>
              </p14:cNvPr>
              <p14:cNvContentPartPr/>
              <p14:nvPr userDrawn="1"/>
            </p14:nvContentPartPr>
            <p14:xfrm>
              <a:off x="7019925" y="123765"/>
              <a:ext cx="2880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790FFFC0-B22C-429C-95BD-DD45145FEBA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015245" y="114765"/>
                <a:ext cx="42480" cy="1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F2552DA-D8AD-49AD-B221-046C987028BC}"/>
                  </a:ext>
                </a:extLst>
              </p14:cNvPr>
              <p14:cNvContentPartPr/>
              <p14:nvPr userDrawn="1"/>
            </p14:nvContentPartPr>
            <p14:xfrm>
              <a:off x="4705125" y="7267500"/>
              <a:ext cx="19440" cy="97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F2552DA-D8AD-49AD-B221-046C987028B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701885" y="7262293"/>
                <a:ext cx="28080" cy="18051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Subtitel 2">
            <a:extLst>
              <a:ext uri="{FF2B5EF4-FFF2-40B4-BE49-F238E27FC236}">
                <a16:creationId xmlns:a16="http://schemas.microsoft.com/office/drawing/2014/main" id="{34C0FACC-90E6-4A01-8792-8FA91B7D3E1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3827" y="2543436"/>
            <a:ext cx="3760738" cy="4021205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buNone/>
              <a:defRPr sz="13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nl-NL" noProof="0" dirty="0"/>
              <a:t>De stroom voor de computers en wetenschappelijke instrumenten wordt geleverd door twee zonnepanelen van 2,45 x 7,56 m. De stroom die wordt gegenereerd door de panelen wordt ook gebruikt om zes nikkel-waterstofbatterijen op te laden die het ruimtevaartuig ongeveer 25 minuten per omloop van stroom voorzien terwijl de Hubble door de schaduw van de aarde vliegt.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884C55E0-4986-474A-BC74-1B4E8A2F7D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3827" y="1921433"/>
            <a:ext cx="9144000" cy="495232"/>
          </a:xfrm>
        </p:spPr>
        <p:txBody>
          <a:bodyPr rtlCol="0" anchor="t">
            <a:normAutofit/>
          </a:bodyPr>
          <a:lstStyle>
            <a:lvl1pPr algn="l">
              <a:defRPr sz="2600">
                <a:solidFill>
                  <a:srgbClr val="408E93"/>
                </a:solidFill>
                <a:latin typeface="Agency FB" panose="020B0503020202020204" pitchFamily="34" charset="0"/>
                <a:cs typeface="Segoe UI Light" panose="020B0502040204020203" pitchFamily="34" charset="0"/>
              </a:defRPr>
            </a:lvl1pPr>
          </a:lstStyle>
          <a:p>
            <a:pPr rtl="0"/>
            <a:r>
              <a:rPr lang="nl-NL" noProof="0" dirty="0"/>
              <a:t>ZONNEPANELEN</a:t>
            </a:r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27E37D6D-34CE-4FE3-A6C6-4FC22C72F7A0}"/>
              </a:ext>
            </a:extLst>
          </p:cNvPr>
          <p:cNvGrpSpPr/>
          <p:nvPr userDrawn="1"/>
        </p:nvGrpSpPr>
        <p:grpSpPr>
          <a:xfrm>
            <a:off x="1013641" y="2259110"/>
            <a:ext cx="5513866" cy="276225"/>
            <a:chOff x="1557338" y="1458610"/>
            <a:chExt cx="5513866" cy="276225"/>
          </a:xfrm>
        </p:grpSpPr>
        <p:cxnSp>
          <p:nvCxnSpPr>
            <p:cNvPr id="15" name="Rechte verbindingslijn 14">
              <a:extLst>
                <a:ext uri="{FF2B5EF4-FFF2-40B4-BE49-F238E27FC236}">
                  <a16:creationId xmlns:a16="http://schemas.microsoft.com/office/drawing/2014/main" id="{71CBDA1B-9FA8-429D-A07D-655D394A1C71}"/>
                </a:ext>
              </a:extLst>
            </p:cNvPr>
            <p:cNvCxnSpPr/>
            <p:nvPr/>
          </p:nvCxnSpPr>
          <p:spPr>
            <a:xfrm>
              <a:off x="1557338" y="1589020"/>
              <a:ext cx="5362574" cy="0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Afbeelding 15">
              <a:extLst>
                <a:ext uri="{FF2B5EF4-FFF2-40B4-BE49-F238E27FC236}">
                  <a16:creationId xmlns:a16="http://schemas.microsoft.com/office/drawing/2014/main" id="{B5FBA15E-A7E6-483D-9298-EC007237A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4979" y="1458610"/>
              <a:ext cx="276225" cy="276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692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el 2">
            <a:extLst>
              <a:ext uri="{FF2B5EF4-FFF2-40B4-BE49-F238E27FC236}">
                <a16:creationId xmlns:a16="http://schemas.microsoft.com/office/drawing/2014/main" id="{A3BFFD68-E7DA-43A0-A762-8DE3799F6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11415"/>
            <a:ext cx="9144000" cy="4021205"/>
          </a:xfrm>
        </p:spPr>
        <p:txBody>
          <a:bodyPr rtlCol="0">
            <a:normAutofit/>
          </a:bodyPr>
          <a:lstStyle>
            <a:lvl1pPr marL="0" indent="0" algn="l">
              <a:buNone/>
              <a:defRPr sz="13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nl-NL" noProof="0"/>
              <a:t>Klikken om de ondertitelstijl van het model te bewerken</a:t>
            </a:r>
            <a:endParaRPr lang="nl-NL" noProof="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1441076-21A4-4AB0-A4C3-2CD86B085516}"/>
                  </a:ext>
                </a:extLst>
              </p14:cNvPr>
              <p14:cNvContentPartPr/>
              <p14:nvPr userDrawn="1"/>
            </p14:nvContentPartPr>
            <p14:xfrm>
              <a:off x="3285825" y="7305630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1441076-21A4-4AB0-A4C3-2CD86B08551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77905" y="7297710"/>
                <a:ext cx="16200" cy="1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12E5E6F-A5EC-4FFE-BD32-F34737E4091E}"/>
                  </a:ext>
                </a:extLst>
              </p14:cNvPr>
              <p14:cNvContentPartPr/>
              <p14:nvPr userDrawn="1"/>
            </p14:nvContentPartPr>
            <p14:xfrm>
              <a:off x="2238300" y="1333470"/>
              <a:ext cx="228960" cy="475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12E5E6F-A5EC-4FFE-BD32-F34737E4091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31820" y="1330230"/>
                <a:ext cx="242280" cy="5724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el 1">
            <a:extLst>
              <a:ext uri="{FF2B5EF4-FFF2-40B4-BE49-F238E27FC236}">
                <a16:creationId xmlns:a16="http://schemas.microsoft.com/office/drawing/2014/main" id="{48DFEAF9-3C9A-4305-9782-3EE91C933D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495232"/>
          </a:xfrm>
        </p:spPr>
        <p:txBody>
          <a:bodyPr rtlCol="0" anchor="t">
            <a:normAutofit/>
          </a:bodyPr>
          <a:lstStyle>
            <a:lvl1pPr algn="l">
              <a:defRPr sz="2600">
                <a:solidFill>
                  <a:srgbClr val="408E93"/>
                </a:solidFill>
                <a:latin typeface="Agency FB" panose="020B0503020202020204" pitchFamily="34" charset="0"/>
                <a:cs typeface="Segoe UI Light" panose="020B0502040204020203" pitchFamily="34" charset="0"/>
              </a:defRPr>
            </a:lvl1pPr>
          </a:lstStyle>
          <a:p>
            <a:pPr rtl="0"/>
            <a:r>
              <a:rPr lang="nl-NL" noProof="0" dirty="0"/>
              <a:t>KLIK OM DE TITELSTIJL VAN HET MODEL TE BEWERKEN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1E4DA85-F019-4E90-A6AA-7043F3D87AD7}"/>
                  </a:ext>
                </a:extLst>
              </p14:cNvPr>
              <p14:cNvContentPartPr/>
              <p14:nvPr userDrawn="1"/>
            </p14:nvContentPartPr>
            <p14:xfrm>
              <a:off x="5810220" y="4838430"/>
              <a:ext cx="238320" cy="194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1E4DA85-F019-4E90-A6AA-7043F3D87AD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802300" y="4831361"/>
                <a:ext cx="253440" cy="328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790FFFC0-B22C-429C-95BD-DD45145FEBA8}"/>
                  </a:ext>
                </a:extLst>
              </p14:cNvPr>
              <p14:cNvContentPartPr/>
              <p14:nvPr userDrawn="1"/>
            </p14:nvContentPartPr>
            <p14:xfrm>
              <a:off x="7019925" y="123765"/>
              <a:ext cx="2880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790FFFC0-B22C-429C-95BD-DD45145FEBA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015245" y="114765"/>
                <a:ext cx="42480" cy="1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F2552DA-D8AD-49AD-B221-046C987028BC}"/>
                  </a:ext>
                </a:extLst>
              </p14:cNvPr>
              <p14:cNvContentPartPr/>
              <p14:nvPr userDrawn="1"/>
            </p14:nvContentPartPr>
            <p14:xfrm>
              <a:off x="4705125" y="7267500"/>
              <a:ext cx="19440" cy="97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F2552DA-D8AD-49AD-B221-046C987028B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701885" y="7262293"/>
                <a:ext cx="28080" cy="18051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Rechthoek 9">
            <a:extLst>
              <a:ext uri="{FF2B5EF4-FFF2-40B4-BE49-F238E27FC236}">
                <a16:creationId xmlns:a16="http://schemas.microsoft.com/office/drawing/2014/main" id="{C6BF408C-A3FE-427A-BCAC-49F0BEAE4F3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49000">
                <a:schemeClr val="tx1">
                  <a:alpha val="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697056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el 2">
            <a:extLst>
              <a:ext uri="{FF2B5EF4-FFF2-40B4-BE49-F238E27FC236}">
                <a16:creationId xmlns:a16="http://schemas.microsoft.com/office/drawing/2014/main" id="{A3BFFD68-E7DA-43A0-A762-8DE3799F6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11415"/>
            <a:ext cx="9144000" cy="4021205"/>
          </a:xfrm>
        </p:spPr>
        <p:txBody>
          <a:bodyPr rtlCol="0">
            <a:normAutofit/>
          </a:bodyPr>
          <a:lstStyle>
            <a:lvl1pPr marL="0" indent="0" algn="l">
              <a:buNone/>
              <a:defRPr sz="13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nl-NL" noProof="0"/>
              <a:t>Klikken om de ondertitelstijl van het model te bewerken</a:t>
            </a:r>
            <a:endParaRPr lang="nl-NL" noProof="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1441076-21A4-4AB0-A4C3-2CD86B085516}"/>
                  </a:ext>
                </a:extLst>
              </p14:cNvPr>
              <p14:cNvContentPartPr/>
              <p14:nvPr userDrawn="1"/>
            </p14:nvContentPartPr>
            <p14:xfrm>
              <a:off x="3285825" y="7305630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1441076-21A4-4AB0-A4C3-2CD86B08551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77905" y="7297710"/>
                <a:ext cx="16200" cy="1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12E5E6F-A5EC-4FFE-BD32-F34737E4091E}"/>
                  </a:ext>
                </a:extLst>
              </p14:cNvPr>
              <p14:cNvContentPartPr/>
              <p14:nvPr userDrawn="1"/>
            </p14:nvContentPartPr>
            <p14:xfrm>
              <a:off x="2238300" y="1333470"/>
              <a:ext cx="228960" cy="475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12E5E6F-A5EC-4FFE-BD32-F34737E4091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31820" y="1330230"/>
                <a:ext cx="242280" cy="5724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el 1">
            <a:extLst>
              <a:ext uri="{FF2B5EF4-FFF2-40B4-BE49-F238E27FC236}">
                <a16:creationId xmlns:a16="http://schemas.microsoft.com/office/drawing/2014/main" id="{48DFEAF9-3C9A-4305-9782-3EE91C933D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495232"/>
          </a:xfrm>
        </p:spPr>
        <p:txBody>
          <a:bodyPr rtlCol="0" anchor="t">
            <a:normAutofit/>
          </a:bodyPr>
          <a:lstStyle>
            <a:lvl1pPr algn="l">
              <a:defRPr sz="2600">
                <a:solidFill>
                  <a:srgbClr val="408E93"/>
                </a:solidFill>
                <a:latin typeface="Agency FB" panose="020B0503020202020204" pitchFamily="34" charset="0"/>
                <a:cs typeface="Segoe UI Light" panose="020B0502040204020203" pitchFamily="34" charset="0"/>
              </a:defRPr>
            </a:lvl1pPr>
          </a:lstStyle>
          <a:p>
            <a:pPr rtl="0"/>
            <a:r>
              <a:rPr lang="nl-NL" noProof="0" dirty="0"/>
              <a:t>KLIK OM DE TITELSTIJL VAN HET MODEL TE BEWERKEN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1E4DA85-F019-4E90-A6AA-7043F3D87AD7}"/>
                  </a:ext>
                </a:extLst>
              </p14:cNvPr>
              <p14:cNvContentPartPr/>
              <p14:nvPr userDrawn="1"/>
            </p14:nvContentPartPr>
            <p14:xfrm>
              <a:off x="5810220" y="4838430"/>
              <a:ext cx="238320" cy="194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1E4DA85-F019-4E90-A6AA-7043F3D87AD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802300" y="4831361"/>
                <a:ext cx="253440" cy="328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790FFFC0-B22C-429C-95BD-DD45145FEBA8}"/>
                  </a:ext>
                </a:extLst>
              </p14:cNvPr>
              <p14:cNvContentPartPr/>
              <p14:nvPr userDrawn="1"/>
            </p14:nvContentPartPr>
            <p14:xfrm>
              <a:off x="7019925" y="123765"/>
              <a:ext cx="2880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790FFFC0-B22C-429C-95BD-DD45145FEBA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015245" y="114765"/>
                <a:ext cx="42480" cy="1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F2552DA-D8AD-49AD-B221-046C987028BC}"/>
                  </a:ext>
                </a:extLst>
              </p14:cNvPr>
              <p14:cNvContentPartPr/>
              <p14:nvPr userDrawn="1"/>
            </p14:nvContentPartPr>
            <p14:xfrm>
              <a:off x="4705125" y="7267500"/>
              <a:ext cx="19440" cy="97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F2552DA-D8AD-49AD-B221-046C987028B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701885" y="7262293"/>
                <a:ext cx="28080" cy="18051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Rechthoek 9">
            <a:extLst>
              <a:ext uri="{FF2B5EF4-FFF2-40B4-BE49-F238E27FC236}">
                <a16:creationId xmlns:a16="http://schemas.microsoft.com/office/drawing/2014/main" id="{C6BF408C-A3FE-427A-BCAC-49F0BEAE4F3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49000">
                <a:schemeClr val="tx1">
                  <a:alpha val="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087527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inhou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8512A5-4A94-4AD1-8E4A-1EA129F98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1FE6721-7958-497F-BDBF-202EA49F19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nl-NL" noProof="0"/>
              <a:t>Klikken om de tekststijl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F3C0A16-F783-4588-B672-5058DF08C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nl-NL" noProof="0"/>
              <a:t>22-11-2019</a:t>
            </a:r>
            <a:endParaRPr lang="nl-NL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D350778-6411-40BC-969D-A8D237EDD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noProof="0"/>
              <a:t>IIHE annual meeting - IceCube analysis on GRB precursors</a:t>
            </a:r>
            <a:endParaRPr lang="nl-NL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28D5302-3190-447A-93C9-69054625D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17781-12D9-4CDB-9AAE-83636CBD66D6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676348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8A55D5-7F7F-4923-B13A-FB14C9079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7DA3E33-C1C5-4903-B6A0-5DCA0E5DAF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2CEEB41-7B20-4E9D-854C-61E519F59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nl-NL" noProof="0"/>
              <a:t>22-11-2019</a:t>
            </a:r>
            <a:endParaRPr lang="nl-NL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15B4E84-AF49-469B-BA25-009B696C4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noProof="0"/>
              <a:t>IIHE annual meeting - IceCube analysis on GRB precursors</a:t>
            </a:r>
            <a:endParaRPr lang="nl-NL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8771073-1660-4665-AD08-B1F6EEEC6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17781-12D9-4CDB-9AAE-83636CBD66D6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4231826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164BBC-F386-4C51-801D-CF55F338F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81EA36-CB65-4957-AC4D-117C8B55F5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nl-NL" noProof="0"/>
              <a:t>Klikken om de tekststijl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191E4BF-C484-4876-8267-5595D14331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nl-NL" noProof="0"/>
              <a:t>Klikken om de tekststijl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E481A05-B3B3-484A-B9A2-C693BFC18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nl-NL" noProof="0"/>
              <a:t>22-11-2019</a:t>
            </a:r>
            <a:endParaRPr lang="nl-NL" noProof="0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4A2926F-1DF1-4A3A-B966-52626B39B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noProof="0"/>
              <a:t>IIHE annual meeting - IceCube analysis on GRB precursors</a:t>
            </a:r>
            <a:endParaRPr lang="nl-NL" noProof="0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39902F3-1A49-445A-A094-55BF9A3AA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17781-12D9-4CDB-9AAE-83636CBD66D6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26650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A7F405-2652-4BEF-A9E4-BCBF252A1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8998658-AC9F-419A-9D28-703117D9C1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97BF43B-ACB8-4022-9478-4B58FB2AC8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/>
          <a:p>
            <a:pPr lvl="0" rtl="0"/>
            <a:r>
              <a:rPr lang="nl-NL" noProof="0"/>
              <a:t>Klikken om de tekststijl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B47381A-DF82-4E57-86F2-79DDC1FDB8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295A9D4-5434-4053-BEF7-D8D6112F68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nl-NL" noProof="0"/>
              <a:t>Klikken om de tekststijl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A2203A2-768C-4C32-B8C9-5731FBE96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nl-NL" noProof="0"/>
              <a:t>22-11-2019</a:t>
            </a:r>
            <a:endParaRPr lang="nl-NL" noProof="0" dirty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17F5DD0-FF5E-4C8E-BF51-AAA6F15FF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noProof="0"/>
              <a:t>IIHE annual meeting - IceCube analysis on GRB precursors</a:t>
            </a:r>
            <a:endParaRPr lang="nl-NL" noProof="0" dirty="0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9CB89CD3-37F2-4CFC-B1A1-898657145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17781-12D9-4CDB-9AAE-83636CBD66D6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784505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1A9A825-7557-4500-8CCD-1373C95FF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nl-NL" noProof="0" dirty="0"/>
              <a:t>Klik om de titelstijl van het model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4C4F931-B635-4B85-BE10-74008338E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nl-NL" noProof="0" dirty="0"/>
              <a:t>Tekststijlen van het model bewerken</a:t>
            </a:r>
          </a:p>
          <a:p>
            <a:pPr lvl="1" rtl="0"/>
            <a:r>
              <a:rPr lang="nl-NL" noProof="0" dirty="0"/>
              <a:t>Tweede niveau</a:t>
            </a:r>
          </a:p>
          <a:p>
            <a:pPr lvl="2" rtl="0"/>
            <a:r>
              <a:rPr lang="nl-NL" noProof="0" dirty="0"/>
              <a:t>Derde niveau</a:t>
            </a:r>
          </a:p>
          <a:p>
            <a:pPr lvl="3" rtl="0"/>
            <a:r>
              <a:rPr lang="nl-NL" noProof="0" dirty="0"/>
              <a:t>Vierde niveau</a:t>
            </a:r>
          </a:p>
          <a:p>
            <a:pPr lvl="4" rtl="0"/>
            <a:r>
              <a:rPr lang="nl-NL" noProof="0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59AE95C-FC17-478C-AA9E-710213A4FD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0746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l-NL"/>
              <a:t>22-11-2019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5D4E31F-5B11-490E-AD3F-BE92E0F2DF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6572" y="6356349"/>
            <a:ext cx="50188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IIHE annual meeting - IceCube analysis on GRB precursors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FBDD7FA-F9F4-4DC4-9791-ACD495680E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6434" y="6356350"/>
            <a:ext cx="24373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8A717781-12D9-4CDB-9AAE-83636CBD66D6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34248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0.png"/><Relationship Id="rId4" Type="http://schemas.openxmlformats.org/officeDocument/2006/relationships/image" Target="../media/image3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9.jpg"/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12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25.png"/><Relationship Id="rId9" Type="http://schemas.openxmlformats.org/officeDocument/2006/relationships/image" Target="../media/image37.png"/><Relationship Id="rId1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NULL"/><Relationship Id="rId1" Type="http://schemas.openxmlformats.org/officeDocument/2006/relationships/slideLayout" Target="../slideLayouts/slideLayout6.xml"/><Relationship Id="rId4" Type="http://schemas.openxmlformats.org/officeDocument/2006/relationships/image" Target="NUL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NUL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3" Type="http://schemas.microsoft.com/office/2017/06/relationships/model3d" Target="../media/model3d1.glb"/><Relationship Id="rId7" Type="http://schemas.openxmlformats.org/officeDocument/2006/relationships/image" Target="../media/image7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microsoft.com/office/2017/06/relationships/model3d" Target="../media/model3d2.glb"/><Relationship Id="rId11" Type="http://schemas.openxmlformats.org/officeDocument/2006/relationships/image" Target="../media/image8.png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microsoft.com/office/2017/06/relationships/model3d" Target="../media/model3d3.glb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doi.org/10.1038/s41586-019-1750-x" TargetMode="Externa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hyperlink" Target="https://icecube.wisc.edu/~grbweb_public/" TargetMode="External"/><Relationship Id="rId7" Type="http://schemas.openxmlformats.org/officeDocument/2006/relationships/image" Target="../media/image20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../media/image19.png"/><Relationship Id="rId10" Type="http://schemas.openxmlformats.org/officeDocument/2006/relationships/image" Target="../media/image23.jpg"/><Relationship Id="rId4" Type="http://schemas.openxmlformats.org/officeDocument/2006/relationships/image" Target="NULL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1B48EE10-E328-4A7B-9334-4D39EAB673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864" y="2162367"/>
            <a:ext cx="6284272" cy="3203317"/>
          </a:xfrm>
          <a:prstGeom prst="rect">
            <a:avLst/>
          </a:prstGeom>
        </p:spPr>
      </p:pic>
      <p:sp>
        <p:nvSpPr>
          <p:cNvPr id="2" name="Ondertitel 1">
            <a:extLst>
              <a:ext uri="{FF2B5EF4-FFF2-40B4-BE49-F238E27FC236}">
                <a16:creationId xmlns:a16="http://schemas.microsoft.com/office/drawing/2014/main" id="{96293FC4-C8BF-4737-93C5-205D2567C2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41110" y="5609509"/>
            <a:ext cx="4450080" cy="1042286"/>
          </a:xfrm>
        </p:spPr>
        <p:txBody>
          <a:bodyPr>
            <a:normAutofit/>
          </a:bodyPr>
          <a:lstStyle/>
          <a:p>
            <a:r>
              <a:rPr lang="en-GB" sz="2000" dirty="0"/>
              <a:t>Paul Coppin</a:t>
            </a:r>
          </a:p>
          <a:p>
            <a:r>
              <a:rPr lang="en-GB" sz="2000" dirty="0"/>
              <a:t>Promotor: Prof. Nick van </a:t>
            </a:r>
            <a:r>
              <a:rPr lang="en-GB" sz="2000" dirty="0" err="1"/>
              <a:t>Eijndhoven</a:t>
            </a:r>
            <a:endParaRPr lang="en-GB" sz="20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4A09C09-F7B0-4F68-856A-4327D1EF66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</a:rPr>
              <a:t>IceCube analysis on GRB precursors</a:t>
            </a:r>
          </a:p>
        </p:txBody>
      </p:sp>
      <p:sp>
        <p:nvSpPr>
          <p:cNvPr id="4" name="Ondertitel 1">
            <a:extLst>
              <a:ext uri="{FF2B5EF4-FFF2-40B4-BE49-F238E27FC236}">
                <a16:creationId xmlns:a16="http://schemas.microsoft.com/office/drawing/2014/main" id="{8B7BC1AA-0ABD-459B-9F31-D1D38BEFD8C9}"/>
              </a:ext>
            </a:extLst>
          </p:cNvPr>
          <p:cNvSpPr txBox="1">
            <a:spLocks/>
          </p:cNvSpPr>
          <p:nvPr/>
        </p:nvSpPr>
        <p:spPr>
          <a:xfrm>
            <a:off x="200811" y="5609509"/>
            <a:ext cx="4450080" cy="10422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kern="120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IIHE annual meeting</a:t>
            </a:r>
          </a:p>
          <a:p>
            <a:r>
              <a:rPr lang="en-GB" sz="2000" dirty="0"/>
              <a:t>22-nov-2019</a:t>
            </a:r>
          </a:p>
        </p:txBody>
      </p:sp>
    </p:spTree>
    <p:extLst>
      <p:ext uri="{BB962C8B-B14F-4D97-AF65-F5344CB8AC3E}">
        <p14:creationId xmlns:p14="http://schemas.microsoft.com/office/powerpoint/2010/main" val="3674786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1C1C07-E89D-4CA4-9FD8-AC2382318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39476" cy="1325563"/>
          </a:xfrm>
        </p:spPr>
        <p:txBody>
          <a:bodyPr>
            <a:normAutofit/>
          </a:bodyPr>
          <a:lstStyle/>
          <a:p>
            <a:r>
              <a:rPr lang="en-GB" sz="5000" dirty="0">
                <a:solidFill>
                  <a:schemeClr val="bg1"/>
                </a:solidFill>
                <a:latin typeface="Dante" panose="02020502050200020203" pitchFamily="18" charset="0"/>
              </a:rPr>
              <a:t>Does this mean GRBs don’t emit neutrinos?</a:t>
            </a: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495DA805-4C75-4359-8E53-2B6037A22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No: “Each GRB is as unique as a snowflake”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8D47CE4-9BA1-4266-BE17-A28187600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nl-NL" noProof="0"/>
              <a:t>22-11-2019</a:t>
            </a:r>
            <a:endParaRPr lang="nl-NL" noProof="0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12C7110-AEA9-4450-9FB5-A898B88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IIHE annual meeting - IceCube analysis on GRB precursors</a:t>
            </a:r>
            <a:endParaRPr lang="nl-NL" noProof="0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48AAB45-1B1A-4790-A01C-A60675A55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17781-12D9-4CDB-9AAE-83636CBD66D6}" type="slidenum">
              <a:rPr lang="nl-NL" noProof="0" smtClean="0"/>
              <a:t>10</a:t>
            </a:fld>
            <a:endParaRPr lang="nl-NL" noProof="0" dirty="0"/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1ED24732-F9BC-4F2C-BF07-244838B121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3" t="50836" r="48616" b="6139"/>
          <a:stretch/>
        </p:blipFill>
        <p:spPr>
          <a:xfrm>
            <a:off x="1759507" y="2509495"/>
            <a:ext cx="1994947" cy="1935316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7F4F52B6-2325-46B5-A72B-F8F81F83CA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4208" r="57354" b="57712"/>
          <a:stretch/>
        </p:blipFill>
        <p:spPr>
          <a:xfrm>
            <a:off x="1759139" y="4293641"/>
            <a:ext cx="1995684" cy="1945583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49AEC13D-03EC-4DE1-B5D2-C92C34A3BB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80" t="55468" r="12009" b="11871"/>
          <a:stretch/>
        </p:blipFill>
        <p:spPr>
          <a:xfrm>
            <a:off x="3754088" y="2448474"/>
            <a:ext cx="1739471" cy="1855890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1E667BD7-70D5-4E0E-9094-203D88AC38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7" t="11087" r="10593" b="54445"/>
          <a:stretch/>
        </p:blipFill>
        <p:spPr>
          <a:xfrm>
            <a:off x="3754088" y="4293641"/>
            <a:ext cx="1881847" cy="1855890"/>
          </a:xfrm>
          <a:prstGeom prst="rect">
            <a:avLst/>
          </a:prstGeom>
        </p:spPr>
      </p:pic>
      <p:pic>
        <p:nvPicPr>
          <p:cNvPr id="25" name="Afbeelding 24" descr="Afbeelding met bloem, zwart&#10;&#10;Automatisch gegenereerde beschrijving">
            <a:extLst>
              <a:ext uri="{FF2B5EF4-FFF2-40B4-BE49-F238E27FC236}">
                <a16:creationId xmlns:a16="http://schemas.microsoft.com/office/drawing/2014/main" id="{66BCFF9B-1997-40A4-982A-38D7F684EC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1" t="20162" r="26512" b="17488"/>
          <a:stretch/>
        </p:blipFill>
        <p:spPr>
          <a:xfrm>
            <a:off x="5493559" y="2463157"/>
            <a:ext cx="1852205" cy="1830484"/>
          </a:xfrm>
          <a:prstGeom prst="rect">
            <a:avLst/>
          </a:prstGeom>
        </p:spPr>
      </p:pic>
      <p:pic>
        <p:nvPicPr>
          <p:cNvPr id="26" name="Afbeelding 25" descr="Afbeelding met klok, zwart, zitten, tafel&#10;&#10;Automatisch gegenereerde beschrijving">
            <a:extLst>
              <a:ext uri="{FF2B5EF4-FFF2-40B4-BE49-F238E27FC236}">
                <a16:creationId xmlns:a16="http://schemas.microsoft.com/office/drawing/2014/main" id="{21BF6089-33C5-44ED-ACCB-B81293AAE9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935" y="4297325"/>
            <a:ext cx="1852205" cy="1852205"/>
          </a:xfrm>
          <a:prstGeom prst="rect">
            <a:avLst/>
          </a:prstGeom>
        </p:spPr>
      </p:pic>
      <p:pic>
        <p:nvPicPr>
          <p:cNvPr id="27" name="Afbeelding 26" descr="Afbeelding met zwart, regen&#10;&#10;Automatisch gegenereerde beschrijving">
            <a:extLst>
              <a:ext uri="{FF2B5EF4-FFF2-40B4-BE49-F238E27FC236}">
                <a16:creationId xmlns:a16="http://schemas.microsoft.com/office/drawing/2014/main" id="{690DEADB-8515-47E5-8AEA-0C681AA601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764" y="2476876"/>
            <a:ext cx="2023488" cy="1827488"/>
          </a:xfrm>
          <a:prstGeom prst="rect">
            <a:avLst/>
          </a:prstGeom>
        </p:spPr>
      </p:pic>
      <p:pic>
        <p:nvPicPr>
          <p:cNvPr id="28" name="Afbeelding 27" descr="Afbeelding met bloem&#10;&#10;Automatisch gegenereerde beschrijving">
            <a:extLst>
              <a:ext uri="{FF2B5EF4-FFF2-40B4-BE49-F238E27FC236}">
                <a16:creationId xmlns:a16="http://schemas.microsoft.com/office/drawing/2014/main" id="{ED159682-7639-41A9-8820-3D29071DC7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2" t="7682" r="15177" b="6180"/>
          <a:stretch/>
        </p:blipFill>
        <p:spPr>
          <a:xfrm>
            <a:off x="7488140" y="4323612"/>
            <a:ext cx="1881112" cy="183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797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1C1C07-E89D-4CA4-9FD8-AC2382318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39476" cy="1325563"/>
          </a:xfrm>
        </p:spPr>
        <p:txBody>
          <a:bodyPr>
            <a:normAutofit/>
          </a:bodyPr>
          <a:lstStyle/>
          <a:p>
            <a:r>
              <a:rPr lang="en-GB" sz="5000" dirty="0">
                <a:solidFill>
                  <a:schemeClr val="bg1"/>
                </a:solidFill>
                <a:latin typeface="Dante" panose="02020502050200020203" pitchFamily="18" charset="0"/>
              </a:rPr>
              <a:t>Does this mean GRBs don’t emit neutrinos?</a:t>
            </a: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495DA805-4C75-4359-8E53-2B6037A22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No: “Each GRB is as unique as a snowflake”</a:t>
            </a:r>
          </a:p>
          <a:p>
            <a:r>
              <a:rPr lang="en-GB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Light curves wildly differ</a:t>
            </a:r>
          </a:p>
          <a:p>
            <a:r>
              <a:rPr lang="en-GB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Many special cases</a:t>
            </a:r>
          </a:p>
          <a:p>
            <a:r>
              <a:rPr lang="en-GB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Obscured/choked GRBs</a:t>
            </a:r>
          </a:p>
          <a:p>
            <a:r>
              <a:rPr lang="en-GB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…</a:t>
            </a:r>
          </a:p>
        </p:txBody>
      </p:sp>
      <p:pic>
        <p:nvPicPr>
          <p:cNvPr id="11" name="Afbeelding 10" descr="Afbeelding met tekst, kaart&#10;&#10;Automatisch gegenereerde beschrijving">
            <a:extLst>
              <a:ext uri="{FF2B5EF4-FFF2-40B4-BE49-F238E27FC236}">
                <a16:creationId xmlns:a16="http://schemas.microsoft.com/office/drawing/2014/main" id="{82C83D6C-A5DC-4695-8290-D922CBB444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717"/>
          <a:stretch/>
        </p:blipFill>
        <p:spPr>
          <a:xfrm>
            <a:off x="5560213" y="2794716"/>
            <a:ext cx="6173584" cy="3065427"/>
          </a:xfrm>
          <a:prstGeom prst="rect">
            <a:avLst/>
          </a:prstGeom>
        </p:spPr>
      </p:pic>
      <p:sp>
        <p:nvSpPr>
          <p:cNvPr id="15" name="Tijdelijke aanduiding voor datum 14">
            <a:extLst>
              <a:ext uri="{FF2B5EF4-FFF2-40B4-BE49-F238E27FC236}">
                <a16:creationId xmlns:a16="http://schemas.microsoft.com/office/drawing/2014/main" id="{CAE56129-B6F3-49FC-9F27-C79561115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nl-NL" noProof="0"/>
              <a:t>22-11-2019</a:t>
            </a:r>
            <a:endParaRPr lang="nl-NL" noProof="0" dirty="0"/>
          </a:p>
        </p:txBody>
      </p:sp>
      <p:sp>
        <p:nvSpPr>
          <p:cNvPr id="16" name="Tijdelijke aanduiding voor voettekst 15">
            <a:extLst>
              <a:ext uri="{FF2B5EF4-FFF2-40B4-BE49-F238E27FC236}">
                <a16:creationId xmlns:a16="http://schemas.microsoft.com/office/drawing/2014/main" id="{0CEDCCB0-E01C-42FB-A9F3-6E7773C99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IIHE annual meeting - IceCube analysis on GRB precursors</a:t>
            </a:r>
            <a:endParaRPr lang="nl-NL" noProof="0" dirty="0"/>
          </a:p>
        </p:txBody>
      </p:sp>
      <p:sp>
        <p:nvSpPr>
          <p:cNvPr id="17" name="Tijdelijke aanduiding voor dianummer 16">
            <a:extLst>
              <a:ext uri="{FF2B5EF4-FFF2-40B4-BE49-F238E27FC236}">
                <a16:creationId xmlns:a16="http://schemas.microsoft.com/office/drawing/2014/main" id="{E9A1BE81-D3C7-4074-BB62-04E0BE0D7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17781-12D9-4CDB-9AAE-83636CBD66D6}" type="slidenum">
              <a:rPr lang="nl-NL" noProof="0" smtClean="0"/>
              <a:t>11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73850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1C1C07-E89D-4CA4-9FD8-AC2382318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39476" cy="1325563"/>
          </a:xfrm>
        </p:spPr>
        <p:txBody>
          <a:bodyPr>
            <a:normAutofit/>
          </a:bodyPr>
          <a:lstStyle/>
          <a:p>
            <a:r>
              <a:rPr lang="en-GB" sz="5000" dirty="0">
                <a:solidFill>
                  <a:schemeClr val="bg1"/>
                </a:solidFill>
                <a:latin typeface="Dante" panose="02020502050200020203" pitchFamily="18" charset="0"/>
              </a:rPr>
              <a:t>Does this mean GRBs don’t emit neutrinos?</a:t>
            </a: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495DA805-4C75-4359-8E53-2B6037A22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No: Limits only apply to the prompt phase!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1E45904-2400-4C72-87AA-BCDBD27D5C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0"/>
          <a:stretch/>
        </p:blipFill>
        <p:spPr>
          <a:xfrm>
            <a:off x="1564508" y="2649752"/>
            <a:ext cx="6084686" cy="32319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0C3B4E7C-E9E7-47F7-AF8F-68EABB898D43}"/>
              </a:ext>
            </a:extLst>
          </p:cNvPr>
          <p:cNvSpPr txBox="1"/>
          <p:nvPr/>
        </p:nvSpPr>
        <p:spPr>
          <a:xfrm>
            <a:off x="2344998" y="3603474"/>
            <a:ext cx="1664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rgbClr val="FFC5C5"/>
                </a:solidFill>
                <a:latin typeface="Nirmala UI" panose="020B0502040204020203" pitchFamily="34" charset="0"/>
                <a:ea typeface="CMU Sans Serif" panose="02000603000000000000" pitchFamily="2" charset="0"/>
                <a:cs typeface="Nirmala UI" panose="020B0502040204020203" pitchFamily="34" charset="0"/>
              </a:rPr>
              <a:t>Precursor</a:t>
            </a:r>
            <a:endParaRPr lang="en-GB" sz="2000" b="1" dirty="0">
              <a:solidFill>
                <a:srgbClr val="FFC5C5"/>
              </a:solidFill>
              <a:latin typeface="Nirmala UI" panose="020B0502040204020203" pitchFamily="34" charset="0"/>
              <a:ea typeface="CMU Sans Serif" panose="02000603000000000000" pitchFamily="2" charset="0"/>
              <a:cs typeface="Nirmala UI" panose="020B0502040204020203" pitchFamily="34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3758C281-08AA-4D71-8521-4B8B22043AEB}"/>
              </a:ext>
            </a:extLst>
          </p:cNvPr>
          <p:cNvSpPr txBox="1"/>
          <p:nvPr/>
        </p:nvSpPr>
        <p:spPr>
          <a:xfrm>
            <a:off x="6196140" y="2884549"/>
            <a:ext cx="14052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1">
                    <a:lumMod val="75000"/>
                  </a:schemeClr>
                </a:solidFill>
                <a:latin typeface="Nirmala UI" panose="020B0502040204020203" pitchFamily="34" charset="0"/>
                <a:ea typeface="CMU Sans Serif" panose="02000603000000000000" pitchFamily="2" charset="0"/>
                <a:cs typeface="Nirmala UI" panose="020B0502040204020203" pitchFamily="34" charset="0"/>
              </a:rPr>
              <a:t>Afterglow</a:t>
            </a:r>
            <a:endParaRPr lang="en-GB" sz="1600" dirty="0">
              <a:solidFill>
                <a:schemeClr val="bg1">
                  <a:lumMod val="75000"/>
                </a:schemeClr>
              </a:solidFill>
              <a:latin typeface="Nirmala UI" panose="020B0502040204020203" pitchFamily="34" charset="0"/>
              <a:ea typeface="CMU Sans Serif" panose="02000603000000000000" pitchFamily="2" charset="0"/>
              <a:cs typeface="Nirmala UI" panose="020B0502040204020203" pitchFamily="34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322898C-46D0-49FC-A61C-1DE753020AA4}"/>
              </a:ext>
            </a:extLst>
          </p:cNvPr>
          <p:cNvSpPr txBox="1"/>
          <p:nvPr/>
        </p:nvSpPr>
        <p:spPr>
          <a:xfrm rot="20337749">
            <a:off x="4624074" y="3257787"/>
            <a:ext cx="1388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1">
                    <a:lumMod val="75000"/>
                  </a:schemeClr>
                </a:solidFill>
                <a:latin typeface="Nirmala UI" panose="020B0502040204020203" pitchFamily="34" charset="0"/>
                <a:ea typeface="CMU Sans Serif" panose="02000603000000000000" pitchFamily="2" charset="0"/>
                <a:cs typeface="Nirmala UI" panose="020B0502040204020203" pitchFamily="34" charset="0"/>
              </a:rPr>
              <a:t>Prompt</a:t>
            </a:r>
            <a:endParaRPr lang="en-GB" sz="1600" dirty="0">
              <a:solidFill>
                <a:schemeClr val="bg1">
                  <a:lumMod val="75000"/>
                </a:schemeClr>
              </a:solidFill>
              <a:latin typeface="Nirmala UI" panose="020B0502040204020203" pitchFamily="34" charset="0"/>
              <a:ea typeface="CMU Sans Serif" panose="02000603000000000000" pitchFamily="2" charset="0"/>
              <a:cs typeface="Nirmala UI" panose="020B0502040204020203" pitchFamily="34" charset="0"/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CD37244-19B6-473E-904A-7852D845C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nl-NL" noProof="0"/>
              <a:t>22-11-2019</a:t>
            </a:r>
            <a:endParaRPr lang="nl-NL" noProof="0" dirty="0"/>
          </a:p>
        </p:txBody>
      </p:sp>
      <p:sp>
        <p:nvSpPr>
          <p:cNvPr id="12" name="Tijdelijke aanduiding voor voettekst 11">
            <a:extLst>
              <a:ext uri="{FF2B5EF4-FFF2-40B4-BE49-F238E27FC236}">
                <a16:creationId xmlns:a16="http://schemas.microsoft.com/office/drawing/2014/main" id="{34EE52AC-59FF-4426-AB20-D12E69917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IIHE annual meeting - IceCube analysis on GRB precursors</a:t>
            </a:r>
            <a:endParaRPr lang="nl-NL" noProof="0" dirty="0"/>
          </a:p>
        </p:txBody>
      </p:sp>
      <p:sp>
        <p:nvSpPr>
          <p:cNvPr id="13" name="Tijdelijke aanduiding voor dianummer 12">
            <a:extLst>
              <a:ext uri="{FF2B5EF4-FFF2-40B4-BE49-F238E27FC236}">
                <a16:creationId xmlns:a16="http://schemas.microsoft.com/office/drawing/2014/main" id="{3DED2E8C-808F-4B25-A0E5-476293AB0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17781-12D9-4CDB-9AAE-83636CBD66D6}" type="slidenum">
              <a:rPr lang="nl-NL" noProof="0" smtClean="0"/>
              <a:t>12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657496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1C1C07-E89D-4CA4-9FD8-AC2382318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39476" cy="1325563"/>
          </a:xfrm>
        </p:spPr>
        <p:txBody>
          <a:bodyPr>
            <a:normAutofit/>
          </a:bodyPr>
          <a:lstStyle/>
          <a:p>
            <a:r>
              <a:rPr lang="en-GB" sz="5000" dirty="0">
                <a:solidFill>
                  <a:schemeClr val="bg1"/>
                </a:solidFill>
                <a:latin typeface="Dante" panose="02020502050200020203" pitchFamily="18" charset="0"/>
              </a:rPr>
              <a:t>GRB precursors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jdelijke aanduiding voor inhoud 2">
                <a:extLst>
                  <a:ext uri="{FF2B5EF4-FFF2-40B4-BE49-F238E27FC236}">
                    <a16:creationId xmlns:a16="http://schemas.microsoft.com/office/drawing/2014/main" id="{495DA805-4C75-4359-8E53-2B6037A2227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</p:spPr>
            <p:txBody>
              <a:bodyPr/>
              <a:lstStyle/>
              <a:p>
                <a:r>
                  <a:rPr lang="en-GB" dirty="0">
                    <a:solidFill>
                      <a:schemeClr val="bg1"/>
                    </a:solidFill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Observed in ~15% of all bursts</a:t>
                </a:r>
              </a:p>
              <a:p>
                <a:endParaRPr lang="en-GB" dirty="0">
                  <a:solidFill>
                    <a:schemeClr val="bg1"/>
                  </a:solidFill>
                  <a:latin typeface="Yu Gothic UI" panose="020B0500000000000000" pitchFamily="34" charset="-128"/>
                  <a:ea typeface="Yu Gothic UI" panose="020B0500000000000000" pitchFamily="34" charset="-128"/>
                </a:endParaRPr>
              </a:p>
              <a:p>
                <a:endParaRPr lang="en-GB" dirty="0">
                  <a:solidFill>
                    <a:schemeClr val="bg1"/>
                  </a:solidFill>
                  <a:latin typeface="Yu Gothic UI" panose="020B0500000000000000" pitchFamily="34" charset="-128"/>
                  <a:ea typeface="Yu Gothic UI" panose="020B0500000000000000" pitchFamily="34" charset="-128"/>
                </a:endParaRPr>
              </a:p>
              <a:p>
                <a:endParaRPr lang="en-GB" dirty="0">
                  <a:solidFill>
                    <a:schemeClr val="bg1"/>
                  </a:solidFill>
                  <a:latin typeface="Yu Gothic UI" panose="020B0500000000000000" pitchFamily="34" charset="-128"/>
                  <a:ea typeface="Yu Gothic UI" panose="020B0500000000000000" pitchFamily="34" charset="-128"/>
                </a:endParaRPr>
              </a:p>
              <a:p>
                <a:endParaRPr lang="en-GB" dirty="0">
                  <a:solidFill>
                    <a:schemeClr val="bg1"/>
                  </a:solidFill>
                  <a:latin typeface="Yu Gothic UI" panose="020B0500000000000000" pitchFamily="34" charset="-128"/>
                  <a:ea typeface="Yu Gothic UI" panose="020B0500000000000000" pitchFamily="34" charset="-128"/>
                </a:endParaRPr>
              </a:p>
              <a:p>
                <a:r>
                  <a:rPr lang="en-GB" dirty="0">
                    <a:solidFill>
                      <a:schemeClr val="bg1"/>
                    </a:solidFill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Suggests central engine activity is already ongoing</a:t>
                </a:r>
              </a:p>
              <a:p>
                <a:r>
                  <a:rPr lang="en-GB" dirty="0">
                    <a:solidFill>
                      <a:schemeClr val="bg1"/>
                    </a:solidFill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Not fully understood, many models have been proposed</a:t>
                </a:r>
              </a:p>
              <a:p>
                <a:r>
                  <a:rPr lang="en-GB" dirty="0">
                    <a:solidFill>
                      <a:schemeClr val="bg1"/>
                    </a:solidFill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Higher density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Yu Gothic UI" panose="020B0500000000000000" pitchFamily="34" charset="-128"/>
                      </a:rPr>
                      <m:t>→</m:t>
                    </m:r>
                  </m:oMath>
                </a14:m>
                <a:r>
                  <a:rPr lang="en-GB" dirty="0">
                    <a:solidFill>
                      <a:schemeClr val="bg1"/>
                    </a:solidFill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 more hadronic interactions</a:t>
                </a:r>
              </a:p>
            </p:txBody>
          </p:sp>
        </mc:Choice>
        <mc:Fallback xmlns="">
          <p:sp>
            <p:nvSpPr>
              <p:cNvPr id="7" name="Tijdelijke aanduiding voor inhoud 2">
                <a:extLst>
                  <a:ext uri="{FF2B5EF4-FFF2-40B4-BE49-F238E27FC236}">
                    <a16:creationId xmlns:a16="http://schemas.microsoft.com/office/drawing/2014/main" id="{495DA805-4C75-4359-8E53-2B6037A222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  <a:blipFill>
                <a:blip r:embed="rId2"/>
                <a:stretch>
                  <a:fillRect l="-1043" t="-23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Afbeelding 4">
            <a:extLst>
              <a:ext uri="{FF2B5EF4-FFF2-40B4-BE49-F238E27FC236}">
                <a16:creationId xmlns:a16="http://schemas.microsoft.com/office/drawing/2014/main" id="{E3053A87-9D87-4528-8A1B-039A2A5F990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24282" y="2505862"/>
            <a:ext cx="6952710" cy="1653388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  <a:prstDash val="dash"/>
          </a:ln>
        </p:spPr>
      </p:pic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54DF477-D365-4769-9746-872FCBFDA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nl-NL" noProof="0"/>
              <a:t>22-11-2019</a:t>
            </a:r>
            <a:endParaRPr lang="nl-NL" noProof="0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B518D7C-F3D8-4726-8E06-C595CA3B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IIHE annual meeting - IceCube analysis on GRB precursors</a:t>
            </a:r>
            <a:endParaRPr lang="nl-NL" noProof="0" dirty="0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74414214-633A-4698-9918-3AFBFC27A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17781-12D9-4CDB-9AAE-83636CBD66D6}" type="slidenum">
              <a:rPr lang="nl-NL" noProof="0" smtClean="0"/>
              <a:t>13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5108999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1C1C07-E89D-4CA4-9FD8-AC2382318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39476" cy="1325563"/>
          </a:xfrm>
        </p:spPr>
        <p:txBody>
          <a:bodyPr>
            <a:normAutofit/>
          </a:bodyPr>
          <a:lstStyle/>
          <a:p>
            <a:r>
              <a:rPr lang="en-GB" sz="5000" dirty="0">
                <a:solidFill>
                  <a:schemeClr val="bg1"/>
                </a:solidFill>
                <a:latin typeface="Dante" panose="02020502050200020203" pitchFamily="18" charset="0"/>
              </a:rPr>
              <a:t>Identifying GRB precursors</a:t>
            </a: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495DA805-4C75-4359-8E53-2B6037A22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GB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Catalogue of GRB precursors required:</a:t>
            </a:r>
          </a:p>
          <a:p>
            <a:pPr lvl="1">
              <a:lnSpc>
                <a:spcPct val="120000"/>
              </a:lnSpc>
            </a:pPr>
            <a:r>
              <a:rPr lang="en-GB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Fermi-GBM data publicly available</a:t>
            </a:r>
          </a:p>
          <a:p>
            <a:pPr lvl="1">
              <a:lnSpc>
                <a:spcPct val="120000"/>
              </a:lnSpc>
            </a:pPr>
            <a:r>
              <a:rPr lang="en-GB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Create background subtracted light curves</a:t>
            </a:r>
          </a:p>
          <a:p>
            <a:pPr lvl="1">
              <a:lnSpc>
                <a:spcPct val="120000"/>
              </a:lnSpc>
            </a:pPr>
            <a:r>
              <a:rPr lang="en-GB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Identify precursors</a:t>
            </a:r>
          </a:p>
          <a:p>
            <a:pPr>
              <a:lnSpc>
                <a:spcPct val="120000"/>
              </a:lnSpc>
            </a:pPr>
            <a:endParaRPr lang="en-GB" dirty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endParaRPr lang="en-GB" dirty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5019AA61-FA3C-46D9-BF3F-2D4804C5D4CF}"/>
              </a:ext>
            </a:extLst>
          </p:cNvPr>
          <p:cNvSpPr txBox="1">
            <a:spLocks/>
          </p:cNvSpPr>
          <p:nvPr/>
        </p:nvSpPr>
        <p:spPr>
          <a:xfrm>
            <a:off x="838199" y="3429000"/>
            <a:ext cx="10574323" cy="134424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dirty="0">
              <a:solidFill>
                <a:schemeClr val="bg1"/>
              </a:solidFill>
              <a:latin typeface="Tempus Sans ITC" panose="04020404030D07020202" pitchFamily="82" charset="0"/>
            </a:endParaRP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B1991EB-5CBA-49C4-BF5E-879C9DDB8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nl-NL" noProof="0"/>
              <a:t>22-11-2019</a:t>
            </a:r>
            <a:endParaRPr lang="nl-NL" noProof="0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F9F2480-42E1-4875-9FD0-9250AAC91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IIHE annual meeting - IceCube analysis on GRB precursors</a:t>
            </a:r>
            <a:endParaRPr lang="nl-NL" noProof="0" dirty="0"/>
          </a:p>
        </p:txBody>
      </p:sp>
      <p:sp>
        <p:nvSpPr>
          <p:cNvPr id="14" name="Tijdelijke aanduiding voor dianummer 13">
            <a:extLst>
              <a:ext uri="{FF2B5EF4-FFF2-40B4-BE49-F238E27FC236}">
                <a16:creationId xmlns:a16="http://schemas.microsoft.com/office/drawing/2014/main" id="{F8DD4758-0BCE-446E-8176-5B503261C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17781-12D9-4CDB-9AAE-83636CBD66D6}" type="slidenum">
              <a:rPr lang="nl-NL" noProof="0" smtClean="0"/>
              <a:t>14</a:t>
            </a:fld>
            <a:endParaRPr lang="nl-NL" noProof="0" dirty="0"/>
          </a:p>
        </p:txBody>
      </p:sp>
      <p:pic>
        <p:nvPicPr>
          <p:cNvPr id="16" name="Afbeelding 15" descr="Afbeelding met transport, satelliet&#10;&#10;Automatisch gegenereerde beschrijving">
            <a:extLst>
              <a:ext uri="{FF2B5EF4-FFF2-40B4-BE49-F238E27FC236}">
                <a16:creationId xmlns:a16="http://schemas.microsoft.com/office/drawing/2014/main" id="{A82AEFC7-5997-4309-A242-D76CE8A8EE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0643">
            <a:off x="7829182" y="2285271"/>
            <a:ext cx="4306036" cy="246879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E9A3306-08D8-44BE-8145-741A966673F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57890" y="4139331"/>
            <a:ext cx="6952710" cy="1653388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  <a:prstDash val="dash"/>
          </a:ln>
        </p:spPr>
      </p:pic>
    </p:spTree>
    <p:extLst>
      <p:ext uri="{BB962C8B-B14F-4D97-AF65-F5344CB8AC3E}">
        <p14:creationId xmlns:p14="http://schemas.microsoft.com/office/powerpoint/2010/main" val="185033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1C1C07-E89D-4CA4-9FD8-AC2382318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39476" cy="1325563"/>
          </a:xfrm>
        </p:spPr>
        <p:txBody>
          <a:bodyPr>
            <a:normAutofit/>
          </a:bodyPr>
          <a:lstStyle/>
          <a:p>
            <a:r>
              <a:rPr lang="en-GB" sz="5000" dirty="0">
                <a:solidFill>
                  <a:schemeClr val="bg1"/>
                </a:solidFill>
                <a:latin typeface="Dante" panose="02020502050200020203" pitchFamily="18" charset="0"/>
              </a:rPr>
              <a:t>Stacking analysis overview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jdelijke aanduiding voor inhoud 2">
                <a:extLst>
                  <a:ext uri="{FF2B5EF4-FFF2-40B4-BE49-F238E27FC236}">
                    <a16:creationId xmlns:a16="http://schemas.microsoft.com/office/drawing/2014/main" id="{495DA805-4C75-4359-8E53-2B6037A2227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</p:spPr>
            <p:txBody>
              <a:bodyPr/>
              <a:lstStyle/>
              <a:p>
                <a:pPr>
                  <a:lnSpc>
                    <a:spcPct val="120000"/>
                  </a:lnSpc>
                </a:pPr>
                <a:r>
                  <a:rPr lang="en-GB" dirty="0">
                    <a:solidFill>
                      <a:schemeClr val="bg1"/>
                    </a:solidFill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Two approaches:</a:t>
                </a:r>
              </a:p>
              <a:p>
                <a:pPr marL="971550" lvl="1" indent="-514350">
                  <a:lnSpc>
                    <a:spcPct val="120000"/>
                  </a:lnSpc>
                  <a:buFont typeface="+mj-lt"/>
                  <a:buAutoNum type="arabicPeriod"/>
                </a:pPr>
                <a:r>
                  <a:rPr lang="en-GB" dirty="0">
                    <a:solidFill>
                      <a:schemeClr val="bg1"/>
                    </a:solidFill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Search for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GB" dirty="0">
                    <a:solidFill>
                      <a:schemeClr val="bg1"/>
                    </a:solidFill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 during the precursors: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GB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GB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endParaRPr lang="en-GB" dirty="0">
                  <a:solidFill>
                    <a:schemeClr val="bg1"/>
                  </a:solidFill>
                  <a:latin typeface="Yu Gothic UI" panose="020B0500000000000000" pitchFamily="34" charset="-128"/>
                  <a:ea typeface="Yu Gothic UI" panose="020B0500000000000000" pitchFamily="34" charset="-128"/>
                </a:endParaRPr>
              </a:p>
              <a:p>
                <a:pPr marL="971550" lvl="1" indent="-514350">
                  <a:lnSpc>
                    <a:spcPct val="120000"/>
                  </a:lnSpc>
                  <a:buFont typeface="+mj-lt"/>
                  <a:buAutoNum type="arabicPeriod"/>
                </a:pPr>
                <a:r>
                  <a:rPr lang="en-GB" dirty="0">
                    <a:solidFill>
                      <a:schemeClr val="bg1"/>
                    </a:solidFill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Search for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GB" dirty="0">
                    <a:solidFill>
                      <a:schemeClr val="bg1"/>
                    </a:solidFill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 before the prompt emission: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GB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GB" dirty="0">
                  <a:solidFill>
                    <a:schemeClr val="bg1"/>
                  </a:solidFill>
                  <a:latin typeface="Yu Gothic UI" panose="020B0500000000000000" pitchFamily="34" charset="-128"/>
                  <a:ea typeface="Yu Gothic UI" panose="020B0500000000000000" pitchFamily="34" charset="-128"/>
                </a:endParaRPr>
              </a:p>
              <a:p>
                <a:pPr marL="971550" lvl="1" indent="-514350">
                  <a:lnSpc>
                    <a:spcPct val="120000"/>
                  </a:lnSpc>
                  <a:buFont typeface="+mj-lt"/>
                  <a:buAutoNum type="arabicPeriod"/>
                </a:pPr>
                <a:endParaRPr lang="en-GB" dirty="0">
                  <a:solidFill>
                    <a:schemeClr val="bg1"/>
                  </a:solidFill>
                  <a:latin typeface="Yu Gothic UI" panose="020B0500000000000000" pitchFamily="34" charset="-128"/>
                  <a:ea typeface="Yu Gothic UI" panose="020B0500000000000000" pitchFamily="34" charset="-128"/>
                </a:endParaRPr>
              </a:p>
              <a:p>
                <a:endParaRPr lang="en-GB" dirty="0">
                  <a:solidFill>
                    <a:schemeClr val="bg1"/>
                  </a:solidFill>
                  <a:latin typeface="Yu Gothic UI" panose="020B0500000000000000" pitchFamily="34" charset="-128"/>
                  <a:ea typeface="Yu Gothic UI" panose="020B0500000000000000" pitchFamily="34" charset="-128"/>
                </a:endParaRPr>
              </a:p>
            </p:txBody>
          </p:sp>
        </mc:Choice>
        <mc:Fallback xmlns="">
          <p:sp>
            <p:nvSpPr>
              <p:cNvPr id="7" name="Tijdelijke aanduiding voor inhoud 2">
                <a:extLst>
                  <a:ext uri="{FF2B5EF4-FFF2-40B4-BE49-F238E27FC236}">
                    <a16:creationId xmlns:a16="http://schemas.microsoft.com/office/drawing/2014/main" id="{495DA805-4C75-4359-8E53-2B6037A222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  <a:blipFill>
                <a:blip r:embed="rId2"/>
                <a:stretch>
                  <a:fillRect l="-1043" t="-56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el 1">
            <a:extLst>
              <a:ext uri="{FF2B5EF4-FFF2-40B4-BE49-F238E27FC236}">
                <a16:creationId xmlns:a16="http://schemas.microsoft.com/office/drawing/2014/main" id="{5019AA61-FA3C-46D9-BF3F-2D4804C5D4CF}"/>
              </a:ext>
            </a:extLst>
          </p:cNvPr>
          <p:cNvSpPr txBox="1">
            <a:spLocks/>
          </p:cNvSpPr>
          <p:nvPr/>
        </p:nvSpPr>
        <p:spPr>
          <a:xfrm>
            <a:off x="838199" y="3429000"/>
            <a:ext cx="10574323" cy="134424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dirty="0">
              <a:solidFill>
                <a:schemeClr val="bg1"/>
              </a:solidFill>
              <a:latin typeface="Tempus Sans ITC" panose="04020404030D07020202" pitchFamily="82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79CDDDF5-3DB5-4D7A-84BD-575C0871F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011" y="3675536"/>
            <a:ext cx="9889958" cy="2378910"/>
          </a:xfrm>
          <a:prstGeom prst="rect">
            <a:avLst/>
          </a:prstGeom>
        </p:spPr>
      </p:pic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FAF93A4F-9855-4B1A-9EEE-BDBED0CC586C}"/>
              </a:ext>
            </a:extLst>
          </p:cNvPr>
          <p:cNvCxnSpPr/>
          <p:nvPr/>
        </p:nvCxnSpPr>
        <p:spPr>
          <a:xfrm>
            <a:off x="4627329" y="5326639"/>
            <a:ext cx="386861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2B780F81-C7B1-4FAD-8087-B5FB0A52BB48}"/>
              </a:ext>
            </a:extLst>
          </p:cNvPr>
          <p:cNvCxnSpPr>
            <a:cxnSpLocks/>
          </p:cNvCxnSpPr>
          <p:nvPr/>
        </p:nvCxnSpPr>
        <p:spPr>
          <a:xfrm>
            <a:off x="2194790" y="4714108"/>
            <a:ext cx="3814481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CAE646C6-4ECD-41FF-AAB8-FE8B44C9DEAA}"/>
                  </a:ext>
                </a:extLst>
              </p:cNvPr>
              <p:cNvSpPr txBox="1"/>
              <p:nvPr/>
            </p:nvSpPr>
            <p:spPr>
              <a:xfrm>
                <a:off x="3299691" y="4358048"/>
                <a:ext cx="13276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CAE646C6-4ECD-41FF-AAB8-FE8B44C9DE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9691" y="4358048"/>
                <a:ext cx="132763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kstvak 12">
                <a:extLst>
                  <a:ext uri="{FF2B5EF4-FFF2-40B4-BE49-F238E27FC236}">
                    <a16:creationId xmlns:a16="http://schemas.microsoft.com/office/drawing/2014/main" id="{FA0FC32D-FA57-4B1B-9DDE-044AAE9448D9}"/>
                  </a:ext>
                </a:extLst>
              </p:cNvPr>
              <p:cNvSpPr txBox="1"/>
              <p:nvPr/>
            </p:nvSpPr>
            <p:spPr>
              <a:xfrm>
                <a:off x="4156940" y="4903229"/>
                <a:ext cx="1327638" cy="3907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nl-NL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nl-NL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kstvak 12">
                <a:extLst>
                  <a:ext uri="{FF2B5EF4-FFF2-40B4-BE49-F238E27FC236}">
                    <a16:creationId xmlns:a16="http://schemas.microsoft.com/office/drawing/2014/main" id="{FA0FC32D-FA57-4B1B-9DDE-044AAE9448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6940" y="4903229"/>
                <a:ext cx="1327638" cy="390748"/>
              </a:xfrm>
              <a:prstGeom prst="rect">
                <a:avLst/>
              </a:prstGeom>
              <a:blipFill>
                <a:blip r:embed="rId5"/>
                <a:stretch>
                  <a:fillRect b="-468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B1991EB-5CBA-49C4-BF5E-879C9DDB8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nl-NL" noProof="0"/>
              <a:t>22-11-2019</a:t>
            </a:r>
            <a:endParaRPr lang="nl-NL" noProof="0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F9F2480-42E1-4875-9FD0-9250AAC91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IIHE annual meeting - IceCube analysis on GRB precursors</a:t>
            </a:r>
            <a:endParaRPr lang="nl-NL" noProof="0" dirty="0"/>
          </a:p>
        </p:txBody>
      </p:sp>
      <p:sp>
        <p:nvSpPr>
          <p:cNvPr id="14" name="Tijdelijke aanduiding voor dianummer 13">
            <a:extLst>
              <a:ext uri="{FF2B5EF4-FFF2-40B4-BE49-F238E27FC236}">
                <a16:creationId xmlns:a16="http://schemas.microsoft.com/office/drawing/2014/main" id="{F8DD4758-0BCE-446E-8176-5B503261C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17781-12D9-4CDB-9AAE-83636CBD66D6}" type="slidenum">
              <a:rPr lang="nl-NL" noProof="0" smtClean="0"/>
              <a:t>15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4117906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Afbeelding 27">
            <a:extLst>
              <a:ext uri="{FF2B5EF4-FFF2-40B4-BE49-F238E27FC236}">
                <a16:creationId xmlns:a16="http://schemas.microsoft.com/office/drawing/2014/main" id="{2FE87602-78FF-487D-8866-0C8DDFCE4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4787" y="1683186"/>
            <a:ext cx="6649713" cy="451425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1C1C07-E89D-4CA4-9FD8-AC2382318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39476" cy="1325563"/>
          </a:xfrm>
        </p:spPr>
        <p:txBody>
          <a:bodyPr>
            <a:normAutofit/>
          </a:bodyPr>
          <a:lstStyle/>
          <a:p>
            <a:r>
              <a:rPr lang="en-GB" sz="5000" dirty="0">
                <a:solidFill>
                  <a:schemeClr val="bg1"/>
                </a:solidFill>
                <a:latin typeface="Dante" panose="02020502050200020203" pitchFamily="18" charset="0"/>
              </a:rPr>
              <a:t>Stacking analysis sensitivity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5019AA61-FA3C-46D9-BF3F-2D4804C5D4CF}"/>
              </a:ext>
            </a:extLst>
          </p:cNvPr>
          <p:cNvSpPr txBox="1">
            <a:spLocks/>
          </p:cNvSpPr>
          <p:nvPr/>
        </p:nvSpPr>
        <p:spPr>
          <a:xfrm>
            <a:off x="838199" y="3429000"/>
            <a:ext cx="10574323" cy="134424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dirty="0">
              <a:solidFill>
                <a:schemeClr val="bg1"/>
              </a:solidFill>
              <a:latin typeface="Tempus Sans ITC" panose="04020404030D07020202" pitchFamily="82" charset="0"/>
            </a:endParaRP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B1991EB-5CBA-49C4-BF5E-879C9DDB8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nl-NL" noProof="0"/>
              <a:t>22-11-2019</a:t>
            </a:r>
            <a:endParaRPr lang="nl-NL" noProof="0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F9F2480-42E1-4875-9FD0-9250AAC91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IIHE annual meeting - IceCube analysis on GRB precursors</a:t>
            </a:r>
            <a:endParaRPr lang="nl-NL" noProof="0" dirty="0"/>
          </a:p>
        </p:txBody>
      </p:sp>
      <p:sp>
        <p:nvSpPr>
          <p:cNvPr id="14" name="Tijdelijke aanduiding voor dianummer 13">
            <a:extLst>
              <a:ext uri="{FF2B5EF4-FFF2-40B4-BE49-F238E27FC236}">
                <a16:creationId xmlns:a16="http://schemas.microsoft.com/office/drawing/2014/main" id="{F8DD4758-0BCE-446E-8176-5B503261C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17781-12D9-4CDB-9AAE-83636CBD66D6}" type="slidenum">
              <a:rPr lang="nl-NL" noProof="0" smtClean="0"/>
              <a:t>16</a:t>
            </a:fld>
            <a:endParaRPr lang="nl-NL" noProof="0" dirty="0"/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9CF915F7-0104-4902-B728-D930E11448B6}"/>
              </a:ext>
            </a:extLst>
          </p:cNvPr>
          <p:cNvSpPr txBox="1"/>
          <p:nvPr/>
        </p:nvSpPr>
        <p:spPr>
          <a:xfrm>
            <a:off x="7234753" y="5745614"/>
            <a:ext cx="290405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600" b="1" dirty="0" err="1">
                <a:solidFill>
                  <a:srgbClr val="FF2D2D"/>
                </a:solidFill>
                <a:latin typeface="Poor Richard" panose="02080502050505020702" pitchFamily="18" charset="0"/>
                <a:ea typeface="CMU Sans Serif" panose="02000603000000000000" pitchFamily="2" charset="0"/>
                <a:cs typeface="Nirmala UI" panose="020B0502040204020203" pitchFamily="34" charset="0"/>
              </a:rPr>
              <a:t>Shown</a:t>
            </a:r>
            <a:r>
              <a:rPr lang="nl-NL" sz="2600" b="1" dirty="0">
                <a:solidFill>
                  <a:srgbClr val="FF2D2D"/>
                </a:solidFill>
                <a:latin typeface="Poor Richard" panose="02080502050505020702" pitchFamily="18" charset="0"/>
                <a:ea typeface="CMU Sans Serif" panose="02000603000000000000" pitchFamily="2" charset="0"/>
                <a:cs typeface="Nirmala UI" panose="020B0502040204020203" pitchFamily="34" charset="0"/>
              </a:rPr>
              <a:t> at ICRC</a:t>
            </a:r>
            <a:endParaRPr lang="en-GB" sz="2600" b="1" dirty="0">
              <a:solidFill>
                <a:srgbClr val="FF2D2D"/>
              </a:solidFill>
              <a:latin typeface="Poor Richard" panose="02080502050505020702" pitchFamily="18" charset="0"/>
              <a:ea typeface="CMU Sans Serif" panose="02000603000000000000" pitchFamily="2" charset="0"/>
              <a:cs typeface="Nirmala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4364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1C1C07-E89D-4CA4-9FD8-AC2382318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39476" cy="1325563"/>
          </a:xfrm>
        </p:spPr>
        <p:txBody>
          <a:bodyPr>
            <a:normAutofit/>
          </a:bodyPr>
          <a:lstStyle/>
          <a:p>
            <a:r>
              <a:rPr lang="en-GB" sz="5000" dirty="0">
                <a:solidFill>
                  <a:schemeClr val="bg1"/>
                </a:solidFill>
                <a:latin typeface="Dante" panose="02020502050200020203" pitchFamily="18" charset="0"/>
              </a:rPr>
              <a:t>Conclusion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B1991EB-5CBA-49C4-BF5E-879C9DDB8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nl-NL" noProof="0"/>
              <a:t>22-11-2019</a:t>
            </a:r>
            <a:endParaRPr lang="nl-NL" noProof="0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F9F2480-42E1-4875-9FD0-9250AAC91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IIHE annual meeting - IceCube analysis on GRB precursors</a:t>
            </a:r>
            <a:endParaRPr lang="nl-NL" noProof="0" dirty="0"/>
          </a:p>
        </p:txBody>
      </p:sp>
      <p:sp>
        <p:nvSpPr>
          <p:cNvPr id="14" name="Tijdelijke aanduiding voor dianummer 13">
            <a:extLst>
              <a:ext uri="{FF2B5EF4-FFF2-40B4-BE49-F238E27FC236}">
                <a16:creationId xmlns:a16="http://schemas.microsoft.com/office/drawing/2014/main" id="{F8DD4758-0BCE-446E-8176-5B503261C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17781-12D9-4CDB-9AAE-83636CBD66D6}" type="slidenum">
              <a:rPr lang="nl-NL" noProof="0" smtClean="0"/>
              <a:t>17</a:t>
            </a:fld>
            <a:endParaRPr lang="nl-NL" noProof="0" dirty="0"/>
          </a:p>
        </p:txBody>
      </p:sp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48F2AAA9-DE81-4905-8B92-7B1523B511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GB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Recent discoveries: First GW &amp; IACT detection of a GRB</a:t>
            </a:r>
          </a:p>
          <a:p>
            <a:pPr>
              <a:lnSpc>
                <a:spcPct val="120000"/>
              </a:lnSpc>
            </a:pPr>
            <a:r>
              <a:rPr lang="en-GB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IceCube has not seen a significant excess from GRBs yet</a:t>
            </a:r>
          </a:p>
          <a:p>
            <a:pPr>
              <a:lnSpc>
                <a:spcPct val="120000"/>
              </a:lnSpc>
            </a:pPr>
            <a:r>
              <a:rPr lang="en-GB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My analysis: Look for neutrinos from the precursor phase</a:t>
            </a:r>
          </a:p>
          <a:p>
            <a:pPr lvl="1">
              <a:lnSpc>
                <a:spcPct val="120000"/>
              </a:lnSpc>
            </a:pPr>
            <a:r>
              <a:rPr lang="en-GB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Identify precursors using Fermi-GBM data</a:t>
            </a:r>
          </a:p>
          <a:p>
            <a:pPr lvl="1">
              <a:lnSpc>
                <a:spcPct val="120000"/>
              </a:lnSpc>
            </a:pPr>
            <a:r>
              <a:rPr lang="en-GB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Look for coincidences in IceCube</a:t>
            </a:r>
          </a:p>
          <a:p>
            <a:pPr lvl="1">
              <a:lnSpc>
                <a:spcPct val="120000"/>
              </a:lnSpc>
            </a:pPr>
            <a:endParaRPr lang="en-GB" dirty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>
              <a:lnSpc>
                <a:spcPct val="120000"/>
              </a:lnSpc>
            </a:pPr>
            <a:endParaRPr lang="en-GB" dirty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>
              <a:lnSpc>
                <a:spcPct val="120000"/>
              </a:lnSpc>
            </a:pPr>
            <a:endParaRPr lang="en-GB" dirty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endParaRPr lang="en-GB" dirty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66DC0A6-D7E1-419B-BFAA-EDDF71E144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078" y="4053872"/>
            <a:ext cx="3575725" cy="182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8456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fbeelding 17" descr="Afbeelding met klok&#10;&#10;Automatisch gegenereerde beschrijving">
            <a:extLst>
              <a:ext uri="{FF2B5EF4-FFF2-40B4-BE49-F238E27FC236}">
                <a16:creationId xmlns:a16="http://schemas.microsoft.com/office/drawing/2014/main" id="{F7BDF502-36EA-4C67-88FB-0DF404ED28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50" r="9596" b="738"/>
          <a:stretch/>
        </p:blipFill>
        <p:spPr>
          <a:xfrm>
            <a:off x="846306" y="4766812"/>
            <a:ext cx="4334855" cy="1459204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BCE581E-0294-4E94-8AEA-2D3F53ADA2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4406" y="1617373"/>
            <a:ext cx="3781795" cy="3402734"/>
          </a:xfrm>
          <a:prstGeom prst="rect">
            <a:avLst/>
          </a:prstGeom>
        </p:spPr>
      </p:pic>
      <p:pic>
        <p:nvPicPr>
          <p:cNvPr id="16" name="Afbeelding 15" descr="Afbeelding met tekst, kaart&#10;&#10;Automatisch gegenereerde beschrijving">
            <a:extLst>
              <a:ext uri="{FF2B5EF4-FFF2-40B4-BE49-F238E27FC236}">
                <a16:creationId xmlns:a16="http://schemas.microsoft.com/office/drawing/2014/main" id="{254CD9AC-FFE2-41C2-919C-BABC19275B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717"/>
          <a:stretch/>
        </p:blipFill>
        <p:spPr>
          <a:xfrm>
            <a:off x="4616455" y="4406130"/>
            <a:ext cx="3665139" cy="1819886"/>
          </a:xfrm>
          <a:prstGeom prst="rect">
            <a:avLst/>
          </a:prstGeom>
        </p:spPr>
      </p:pic>
      <p:pic>
        <p:nvPicPr>
          <p:cNvPr id="15" name="Afbeelding 14" descr="Afbeelding met licht&#10;&#10;Automatisch gegenereerde beschrijving">
            <a:extLst>
              <a:ext uri="{FF2B5EF4-FFF2-40B4-BE49-F238E27FC236}">
                <a16:creationId xmlns:a16="http://schemas.microsoft.com/office/drawing/2014/main" id="{BF59FC02-61F4-4E5C-8BD1-16C6BDECB2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8300"/>
                    </a14:imgEffect>
                    <a14:imgEffect>
                      <a14:saturation sat="140000"/>
                    </a14:imgEffect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23" b="6745"/>
          <a:stretch/>
        </p:blipFill>
        <p:spPr>
          <a:xfrm rot="16200000" flipH="1">
            <a:off x="6473074" y="3275158"/>
            <a:ext cx="3617040" cy="221085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DA45EB7B-AA12-4EED-8FC5-FAD2DF5EA98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0"/>
          <a:stretch/>
        </p:blipFill>
        <p:spPr>
          <a:xfrm rot="16986192">
            <a:off x="33052" y="2654637"/>
            <a:ext cx="4353496" cy="2312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1C1C07-E89D-4CA4-9FD8-AC2382318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GB" sz="5000" dirty="0">
                <a:solidFill>
                  <a:schemeClr val="bg1"/>
                </a:solidFill>
                <a:latin typeface="Dante" panose="02020502050200020203" pitchFamily="18" charset="0"/>
              </a:rPr>
              <a:t>Questions?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B1991EB-5CBA-49C4-BF5E-879C9DDB86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nl-NL" noProof="0" dirty="0"/>
              <a:t>22-11-2019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F9F2480-42E1-4875-9FD0-9250AAC91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anchor="ctr">
            <a:normAutofit fontScale="77500" lnSpcReduction="20000"/>
          </a:bodyPr>
          <a:lstStyle/>
          <a:p>
            <a:pPr rtl="0">
              <a:spcAft>
                <a:spcPts val="600"/>
              </a:spcAft>
            </a:pPr>
            <a:r>
              <a:rPr lang="en-US" noProof="0" dirty="0"/>
              <a:t>IIHE annual meeting - IceCube analysis on GRB precursors</a:t>
            </a:r>
            <a:endParaRPr lang="nl-NL" noProof="0" dirty="0"/>
          </a:p>
        </p:txBody>
      </p:sp>
      <p:sp>
        <p:nvSpPr>
          <p:cNvPr id="14" name="Tijdelijke aanduiding voor dianummer 13">
            <a:extLst>
              <a:ext uri="{FF2B5EF4-FFF2-40B4-BE49-F238E27FC236}">
                <a16:creationId xmlns:a16="http://schemas.microsoft.com/office/drawing/2014/main" id="{F8DD4758-0BCE-446E-8176-5B503261C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8A717781-12D9-4CDB-9AAE-83636CBD66D6}" type="slidenum">
              <a:rPr lang="nl-NL" noProof="0" smtClean="0"/>
              <a:pPr rtl="0">
                <a:spcAft>
                  <a:spcPts val="600"/>
                </a:spcAft>
              </a:pPr>
              <a:t>18</a:t>
            </a:fld>
            <a:endParaRPr lang="nl-NL" noProof="0"/>
          </a:p>
        </p:txBody>
      </p:sp>
      <p:pic>
        <p:nvPicPr>
          <p:cNvPr id="8" name="Afbeelding 7" descr="Afbeelding met tekening&#10;&#10;Automatisch gegenereerde beschrijving">
            <a:extLst>
              <a:ext uri="{FF2B5EF4-FFF2-40B4-BE49-F238E27FC236}">
                <a16:creationId xmlns:a16="http://schemas.microsoft.com/office/drawing/2014/main" id="{F8EB5FEC-99CD-4C91-B178-C5D14E35741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30" t="40509" r="59166" b="21991"/>
          <a:stretch/>
        </p:blipFill>
        <p:spPr>
          <a:xfrm>
            <a:off x="10343252" y="2991446"/>
            <a:ext cx="1162050" cy="323457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16C5183-207A-44BC-AF33-96B416E3F81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193168">
            <a:off x="2464980" y="2805360"/>
            <a:ext cx="4083194" cy="2771937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2F698FA-51DC-484C-A30E-B490AF87DA3D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340301">
            <a:off x="4075273" y="1872385"/>
            <a:ext cx="4858650" cy="115541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  <a:prstDash val="dash"/>
          </a:ln>
        </p:spPr>
      </p:pic>
      <p:pic>
        <p:nvPicPr>
          <p:cNvPr id="11" name="Afbeelding 10" descr="Afbeelding met zwart, regen&#10;&#10;Automatisch gegenereerde beschrijving">
            <a:extLst>
              <a:ext uri="{FF2B5EF4-FFF2-40B4-BE49-F238E27FC236}">
                <a16:creationId xmlns:a16="http://schemas.microsoft.com/office/drawing/2014/main" id="{DFDB6B1F-AC05-4439-822E-943F047B52E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9459">
            <a:off x="5561922" y="2897092"/>
            <a:ext cx="2023488" cy="1827488"/>
          </a:xfrm>
          <a:prstGeom prst="rect">
            <a:avLst/>
          </a:prstGeom>
        </p:spPr>
      </p:pic>
      <p:pic>
        <p:nvPicPr>
          <p:cNvPr id="13" name="Afbeelding 12" descr="Afbeelding met dier, donker, kijken, voorzijde&#10;&#10;Automatisch gegenereerde beschrijving">
            <a:extLst>
              <a:ext uri="{FF2B5EF4-FFF2-40B4-BE49-F238E27FC236}">
                <a16:creationId xmlns:a16="http://schemas.microsoft.com/office/drawing/2014/main" id="{D277D0B3-B8F8-4DF5-B10C-73E8D454331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273"/>
          <a:stretch/>
        </p:blipFill>
        <p:spPr>
          <a:xfrm>
            <a:off x="3262170" y="2539259"/>
            <a:ext cx="3425299" cy="368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2783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1C1C07-E89D-4CA4-9FD8-AC2382318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1" cy="1325563"/>
          </a:xfrm>
        </p:spPr>
        <p:txBody>
          <a:bodyPr>
            <a:normAutofit/>
          </a:bodyPr>
          <a:lstStyle/>
          <a:p>
            <a:pPr algn="ctr"/>
            <a:r>
              <a:rPr lang="en-GB" sz="5000" dirty="0">
                <a:solidFill>
                  <a:schemeClr val="bg1"/>
                </a:solidFill>
                <a:latin typeface="Dante" panose="02020502050200020203" pitchFamily="18" charset="0"/>
              </a:rPr>
              <a:t>Back-up slides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B1991EB-5CBA-49C4-BF5E-879C9DDB8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nl-NL" noProof="0"/>
              <a:t>22-11-2019</a:t>
            </a:r>
            <a:endParaRPr lang="nl-NL" noProof="0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F9F2480-42E1-4875-9FD0-9250AAC91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IIHE annual meeting - IceCube analysis on GRB precursors</a:t>
            </a:r>
            <a:endParaRPr lang="nl-NL" noProof="0" dirty="0"/>
          </a:p>
        </p:txBody>
      </p:sp>
      <p:sp>
        <p:nvSpPr>
          <p:cNvPr id="14" name="Tijdelijke aanduiding voor dianummer 13">
            <a:extLst>
              <a:ext uri="{FF2B5EF4-FFF2-40B4-BE49-F238E27FC236}">
                <a16:creationId xmlns:a16="http://schemas.microsoft.com/office/drawing/2014/main" id="{F8DD4758-0BCE-446E-8176-5B503261C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17781-12D9-4CDB-9AAE-83636CBD66D6}" type="slidenum">
              <a:rPr lang="nl-NL" noProof="0" smtClean="0"/>
              <a:t>19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829784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1C1C07-E89D-4CA4-9FD8-AC2382318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000" dirty="0">
                <a:solidFill>
                  <a:schemeClr val="bg1"/>
                </a:solidFill>
                <a:latin typeface="Dante" panose="02020502050200020203" pitchFamily="18" charset="0"/>
              </a:rPr>
              <a:t>Discovery of GRBs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E8748B9-149A-4A18-9D2C-D951C11568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6" t="5660" r="3609" b="10566"/>
          <a:stretch/>
        </p:blipFill>
        <p:spPr>
          <a:xfrm>
            <a:off x="1928812" y="1886744"/>
            <a:ext cx="8334376" cy="4229100"/>
          </a:xfrm>
          <a:prstGeom prst="rect">
            <a:avLst/>
          </a:prstGeom>
        </p:spPr>
      </p:pic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377D116-4F89-45C7-AD18-022258D08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nl-NL" noProof="0"/>
              <a:t>22-11-2019</a:t>
            </a:r>
            <a:endParaRPr lang="nl-NL" noProof="0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84EA3FB-CF61-4149-8730-3BE185111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IIHE annual meeting - IceCube analysis on GRB precursors</a:t>
            </a:r>
            <a:endParaRPr lang="nl-NL" noProof="0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EDD5585-A52B-4EC2-B418-915EA0118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17781-12D9-4CDB-9AAE-83636CBD66D6}" type="slidenum">
              <a:rPr lang="nl-NL" noProof="0" smtClean="0"/>
              <a:t>2</a:t>
            </a:fld>
            <a:endParaRPr lang="nl-NL" noProof="0" dirty="0"/>
          </a:p>
        </p:txBody>
      </p:sp>
      <p:pic>
        <p:nvPicPr>
          <p:cNvPr id="10" name="Afbeelding 9" descr="Afbeelding met ster, donker, lucht, nacht&#10;&#10;Automatisch gegenereerde beschrijving">
            <a:extLst>
              <a:ext uri="{FF2B5EF4-FFF2-40B4-BE49-F238E27FC236}">
                <a16:creationId xmlns:a16="http://schemas.microsoft.com/office/drawing/2014/main" id="{00EDB0C2-E070-4142-BBFF-2D3446BB1F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37"/>
          <a:stretch/>
        </p:blipFill>
        <p:spPr>
          <a:xfrm>
            <a:off x="0" y="6311900"/>
            <a:ext cx="121920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0266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FC353F5B-1C12-44DE-80AF-9940B8D85E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905672" y="2183107"/>
                <a:ext cx="5118847" cy="2491786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120000"/>
                  </a:lnSpc>
                  <a:buNone/>
                </a:pPr>
                <a:r>
                  <a:rPr lang="en-GB" dirty="0">
                    <a:solidFill>
                      <a:schemeClr val="bg1"/>
                    </a:solidFill>
                  </a:rPr>
                  <a:t>Search is ´background free´</a:t>
                </a:r>
                <a:br>
                  <a:rPr lang="en-GB" dirty="0">
                    <a:solidFill>
                      <a:schemeClr val="bg1"/>
                    </a:solidFill>
                  </a:rPr>
                </a:br>
                <a:r>
                  <a:rPr lang="en-GB" dirty="0">
                    <a:solidFill>
                      <a:schemeClr val="bg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GB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GB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en-GB" dirty="0">
                    <a:solidFill>
                      <a:schemeClr val="bg1"/>
                    </a:solidFill>
                  </a:rPr>
                  <a:t> 1000s</a:t>
                </a:r>
                <a:br>
                  <a:rPr lang="en-GB" dirty="0">
                    <a:solidFill>
                      <a:schemeClr val="bg1"/>
                    </a:solidFill>
                  </a:rPr>
                </a:b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GB" dirty="0">
                    <a:solidFill>
                      <a:schemeClr val="bg1"/>
                    </a:solidFill>
                  </a:rPr>
                  <a:t> Sensitivity requires 2.3 signal events to be observed</a:t>
                </a:r>
              </a:p>
            </p:txBody>
          </p:sp>
        </mc:Choice>
        <mc:Fallback xmlns="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FC353F5B-1C12-44DE-80AF-9940B8D85E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905672" y="2183107"/>
                <a:ext cx="5118847" cy="2491786"/>
              </a:xfrm>
              <a:blipFill>
                <a:blip r:embed="rId2"/>
                <a:stretch>
                  <a:fillRect l="-3095" t="-733" b="-41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994A5C2-835B-4632-A9EC-ED48BA384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>
                <a:solidFill>
                  <a:schemeClr val="bg1">
                    <a:lumMod val="85000"/>
                  </a:schemeClr>
                </a:solidFill>
              </a:rPr>
              <a:t>22-11-2019</a:t>
            </a:r>
            <a:endParaRPr lang="nl-NL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4BBB91B-D6B2-4876-8570-7F37B8B9B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21741" y="6356724"/>
            <a:ext cx="5118847" cy="365125"/>
          </a:xfrm>
        </p:spPr>
        <p:txBody>
          <a:bodyPr/>
          <a:lstStyle/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IIHE annual meeting - IceCube analysis on GRB precursors</a:t>
            </a:r>
            <a:endParaRPr lang="nl-NL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6C05210-4707-4261-ABB8-2270DA8DF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6A38-0960-47E4-AF07-01A63D164AA6}" type="slidenum">
              <a:rPr lang="nl-NL" smtClean="0">
                <a:solidFill>
                  <a:schemeClr val="bg1">
                    <a:lumMod val="85000"/>
                  </a:schemeClr>
                </a:solidFill>
              </a:rPr>
              <a:t>20</a:t>
            </a:fld>
            <a:endParaRPr lang="nl-NL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7ED9BCBD-4D8B-48EE-9A38-830E9C1E6790}"/>
              </a:ext>
            </a:extLst>
          </p:cNvPr>
          <p:cNvSpPr txBox="1">
            <a:spLocks/>
          </p:cNvSpPr>
          <p:nvPr/>
        </p:nvSpPr>
        <p:spPr>
          <a:xfrm>
            <a:off x="331693" y="373237"/>
            <a:ext cx="11385176" cy="63977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 err="1">
                <a:solidFill>
                  <a:schemeClr val="bg1"/>
                </a:solidFill>
                <a:latin typeface="Garamond" panose="02020404030301010803" pitchFamily="18" charset="0"/>
              </a:rPr>
              <a:t>Sensitivities</a:t>
            </a:r>
            <a:r>
              <a:rPr lang="nl-NL" dirty="0">
                <a:solidFill>
                  <a:schemeClr val="bg1"/>
                </a:solidFill>
                <a:latin typeface="Garamond" panose="02020404030301010803" pitchFamily="18" charset="0"/>
              </a:rPr>
              <a:t> – Single GRB</a:t>
            </a:r>
            <a:endParaRPr lang="en-GB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CE7BE350-4F00-41E9-920C-F172B9634ECA}"/>
              </a:ext>
            </a:extLst>
          </p:cNvPr>
          <p:cNvSpPr txBox="1">
            <a:spLocks/>
          </p:cNvSpPr>
          <p:nvPr/>
        </p:nvSpPr>
        <p:spPr>
          <a:xfrm>
            <a:off x="853209" y="3254653"/>
            <a:ext cx="10574323" cy="134424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dirty="0">
              <a:solidFill>
                <a:schemeClr val="bg1"/>
              </a:solidFill>
              <a:latin typeface="Tempus Sans ITC" panose="04020404030D07020202" pitchFamily="82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FF52EEEE-E906-44B9-B50C-D6E3AC241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92" y="1509008"/>
            <a:ext cx="6747280" cy="44933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kstvak 5">
                <a:extLst>
                  <a:ext uri="{FF2B5EF4-FFF2-40B4-BE49-F238E27FC236}">
                    <a16:creationId xmlns:a16="http://schemas.microsoft.com/office/drawing/2014/main" id="{3FB18841-C505-4DB0-ACAA-4294033F6611}"/>
                  </a:ext>
                </a:extLst>
              </p:cNvPr>
              <p:cNvSpPr txBox="1"/>
              <p:nvPr/>
            </p:nvSpPr>
            <p:spPr>
              <a:xfrm>
                <a:off x="6974958" y="5154718"/>
                <a:ext cx="5058650" cy="847604"/>
              </a:xfrm>
              <a:prstGeom prst="rect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0,9=</m:t>
                      </m:r>
                      <m:nary>
                        <m:naryPr>
                          <m:chr m:val="∑"/>
                          <m:ctrlPr>
                            <a:rPr lang="nl-N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nl-N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nl-N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nl-N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nl-NL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nl-NL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nl-NL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p>
                                  <m:r>
                                    <a:rPr lang="nl-NL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nl-NL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nl-NL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!</m:t>
                              </m:r>
                            </m:den>
                          </m:f>
                        </m:e>
                      </m:nary>
                      <m:sSup>
                        <m:sSupPr>
                          <m:ctrlPr>
                            <a:rPr lang="nl-N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nl-N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nl-N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  <m:r>
                        <a:rPr lang="nl-NL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=1−</m:t>
                      </m:r>
                      <m:sSup>
                        <m:sSupPr>
                          <m:ctrlPr>
                            <a:rPr lang="nl-N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nl-N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nl-N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  <m:r>
                        <a:rPr lang="nl-NL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⇒</m:t>
                      </m:r>
                      <m:r>
                        <a:rPr lang="nl-NL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nl-NL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nl-N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nl-NL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nl-NL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nl-NL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</m:d>
                        </m:e>
                      </m:func>
                      <m:r>
                        <a:rPr lang="nl-NL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≈2,3</m:t>
                      </m:r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Tekstvak 5">
                <a:extLst>
                  <a:ext uri="{FF2B5EF4-FFF2-40B4-BE49-F238E27FC236}">
                    <a16:creationId xmlns:a16="http://schemas.microsoft.com/office/drawing/2014/main" id="{3FB18841-C505-4DB0-ACAA-4294033F66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4958" y="5154718"/>
                <a:ext cx="5058650" cy="84760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bg1">
                    <a:lumMod val="85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8273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FC353F5B-1C12-44DE-80AF-9940B8D85E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60396" y="2121708"/>
                <a:ext cx="5273212" cy="2614583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GB" dirty="0">
                    <a:solidFill>
                      <a:schemeClr val="bg1"/>
                    </a:solidFill>
                  </a:rPr>
                  <a:t>Declination dependence averaged out over all GRBs</a:t>
                </a:r>
              </a:p>
              <a:p>
                <a:pPr>
                  <a:lnSpc>
                    <a:spcPct val="120000"/>
                  </a:lnSpc>
                </a:pPr>
                <a:r>
                  <a:rPr lang="en-GB" dirty="0">
                    <a:solidFill>
                      <a:schemeClr val="bg1"/>
                    </a:solidFill>
                  </a:rPr>
                  <a:t>Sensitivity mainly dependent on the time window size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GB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FC353F5B-1C12-44DE-80AF-9940B8D85E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60396" y="2121708"/>
                <a:ext cx="5273212" cy="2614583"/>
              </a:xfrm>
              <a:blipFill>
                <a:blip r:embed="rId2"/>
                <a:stretch>
                  <a:fillRect l="-2659" t="-699" r="-3237" b="-41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994A5C2-835B-4632-A9EC-ED48BA384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>
                <a:solidFill>
                  <a:schemeClr val="bg1">
                    <a:lumMod val="85000"/>
                  </a:schemeClr>
                </a:solidFill>
              </a:rPr>
              <a:t>22-11-2019</a:t>
            </a:r>
            <a:endParaRPr lang="nl-NL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4BBB91B-D6B2-4876-8570-7F37B8B9B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21741" y="6356724"/>
            <a:ext cx="5118847" cy="365125"/>
          </a:xfrm>
        </p:spPr>
        <p:txBody>
          <a:bodyPr/>
          <a:lstStyle/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IIHE annual meeting - IceCube analysis on GRB precursors</a:t>
            </a:r>
            <a:endParaRPr lang="nl-NL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6C05210-4707-4261-ABB8-2270DA8DF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6A38-0960-47E4-AF07-01A63D164AA6}" type="slidenum">
              <a:rPr lang="nl-NL" smtClean="0">
                <a:solidFill>
                  <a:schemeClr val="bg1">
                    <a:lumMod val="85000"/>
                  </a:schemeClr>
                </a:solidFill>
              </a:rPr>
              <a:t>21</a:t>
            </a:fld>
            <a:endParaRPr lang="nl-NL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7ED9BCBD-4D8B-48EE-9A38-830E9C1E6790}"/>
              </a:ext>
            </a:extLst>
          </p:cNvPr>
          <p:cNvSpPr txBox="1">
            <a:spLocks/>
          </p:cNvSpPr>
          <p:nvPr/>
        </p:nvSpPr>
        <p:spPr>
          <a:xfrm>
            <a:off x="331693" y="373237"/>
            <a:ext cx="11385176" cy="63977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 err="1">
                <a:solidFill>
                  <a:schemeClr val="bg1"/>
                </a:solidFill>
                <a:latin typeface="Garamond" panose="02020404030301010803" pitchFamily="18" charset="0"/>
              </a:rPr>
              <a:t>Sensitivities</a:t>
            </a:r>
            <a:r>
              <a:rPr lang="nl-NL" dirty="0">
                <a:solidFill>
                  <a:schemeClr val="bg1"/>
                </a:solidFill>
                <a:latin typeface="Garamond" panose="02020404030301010803" pitchFamily="18" charset="0"/>
              </a:rPr>
              <a:t> – </a:t>
            </a:r>
            <a:r>
              <a:rPr lang="nl-NL" dirty="0" err="1">
                <a:solidFill>
                  <a:schemeClr val="bg1"/>
                </a:solidFill>
                <a:latin typeface="Garamond" panose="02020404030301010803" pitchFamily="18" charset="0"/>
              </a:rPr>
              <a:t>Stacking</a:t>
            </a:r>
            <a:r>
              <a:rPr lang="nl-NL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nl-NL" dirty="0" err="1">
                <a:solidFill>
                  <a:schemeClr val="bg1"/>
                </a:solidFill>
                <a:latin typeface="Garamond" panose="02020404030301010803" pitchFamily="18" charset="0"/>
              </a:rPr>
              <a:t>all</a:t>
            </a:r>
            <a:r>
              <a:rPr lang="nl-NL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nl-NL" dirty="0" err="1">
                <a:solidFill>
                  <a:schemeClr val="bg1"/>
                </a:solidFill>
                <a:latin typeface="Garamond" panose="02020404030301010803" pitchFamily="18" charset="0"/>
              </a:rPr>
              <a:t>GRBs</a:t>
            </a:r>
            <a:endParaRPr lang="en-GB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CE7BE350-4F00-41E9-920C-F172B9634ECA}"/>
              </a:ext>
            </a:extLst>
          </p:cNvPr>
          <p:cNvSpPr txBox="1">
            <a:spLocks/>
          </p:cNvSpPr>
          <p:nvPr/>
        </p:nvSpPr>
        <p:spPr>
          <a:xfrm>
            <a:off x="853209" y="3254653"/>
            <a:ext cx="10574323" cy="134424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dirty="0">
              <a:solidFill>
                <a:schemeClr val="bg1"/>
              </a:solidFill>
              <a:latin typeface="Tempus Sans ITC" panose="04020404030D07020202" pitchFamily="82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EF3E502-50B0-4635-B7F3-52C868AC9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92" y="1508520"/>
            <a:ext cx="6602004" cy="449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9415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C353F5B-1C12-44DE-80AF-9940B8D85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7314" y="1509009"/>
            <a:ext cx="5256293" cy="449331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GB" dirty="0">
                <a:solidFill>
                  <a:schemeClr val="bg1"/>
                </a:solidFill>
              </a:rPr>
              <a:t>Previous published limits date back to IC40/59</a:t>
            </a:r>
          </a:p>
          <a:p>
            <a:pPr>
              <a:lnSpc>
                <a:spcPct val="120000"/>
              </a:lnSpc>
            </a:pPr>
            <a:r>
              <a:rPr lang="en-GB" dirty="0">
                <a:solidFill>
                  <a:schemeClr val="bg1"/>
                </a:solidFill>
              </a:rPr>
              <a:t>Differences:</a:t>
            </a:r>
          </a:p>
          <a:p>
            <a:pPr lvl="1">
              <a:lnSpc>
                <a:spcPct val="120000"/>
              </a:lnSpc>
            </a:pPr>
            <a:r>
              <a:rPr lang="en-GB" dirty="0">
                <a:solidFill>
                  <a:schemeClr val="bg1"/>
                </a:solidFill>
              </a:rPr>
              <a:t>Number of GRBs</a:t>
            </a:r>
          </a:p>
          <a:p>
            <a:pPr lvl="1">
              <a:lnSpc>
                <a:spcPct val="120000"/>
              </a:lnSpc>
            </a:pPr>
            <a:r>
              <a:rPr lang="en-GB" dirty="0">
                <a:solidFill>
                  <a:schemeClr val="bg1"/>
                </a:solidFill>
              </a:rPr>
              <a:t>(Analysis software)</a:t>
            </a:r>
          </a:p>
          <a:p>
            <a:pPr lvl="1">
              <a:lnSpc>
                <a:spcPct val="120000"/>
              </a:lnSpc>
            </a:pPr>
            <a:r>
              <a:rPr lang="en-GB" dirty="0">
                <a:solidFill>
                  <a:schemeClr val="bg1"/>
                </a:solidFill>
              </a:rPr>
              <a:t>Event selection</a:t>
            </a:r>
          </a:p>
          <a:p>
            <a:pPr lvl="1">
              <a:lnSpc>
                <a:spcPct val="120000"/>
              </a:lnSpc>
            </a:pPr>
            <a:r>
              <a:rPr lang="en-GB" dirty="0">
                <a:solidFill>
                  <a:schemeClr val="bg1"/>
                </a:solidFill>
              </a:rPr>
              <a:t>Detector geometry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994A5C2-835B-4632-A9EC-ED48BA384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>
                <a:solidFill>
                  <a:schemeClr val="bg1">
                    <a:lumMod val="85000"/>
                  </a:schemeClr>
                </a:solidFill>
              </a:rPr>
              <a:t>22-11-2019</a:t>
            </a:r>
            <a:endParaRPr lang="nl-NL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4BBB91B-D6B2-4876-8570-7F37B8B9B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21741" y="6356724"/>
            <a:ext cx="5118847" cy="365125"/>
          </a:xfrm>
        </p:spPr>
        <p:txBody>
          <a:bodyPr/>
          <a:lstStyle/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IIHE annual meeting - IceCube analysis on GRB precursors</a:t>
            </a:r>
            <a:endParaRPr lang="nl-NL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6C05210-4707-4261-ABB8-2270DA8DF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6A38-0960-47E4-AF07-01A63D164AA6}" type="slidenum">
              <a:rPr lang="nl-NL" smtClean="0">
                <a:solidFill>
                  <a:schemeClr val="bg1">
                    <a:lumMod val="85000"/>
                  </a:schemeClr>
                </a:solidFill>
              </a:rPr>
              <a:t>22</a:t>
            </a:fld>
            <a:endParaRPr lang="nl-NL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7ED9BCBD-4D8B-48EE-9A38-830E9C1E6790}"/>
              </a:ext>
            </a:extLst>
          </p:cNvPr>
          <p:cNvSpPr txBox="1">
            <a:spLocks/>
          </p:cNvSpPr>
          <p:nvPr/>
        </p:nvSpPr>
        <p:spPr>
          <a:xfrm>
            <a:off x="331693" y="373237"/>
            <a:ext cx="11385176" cy="63977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 err="1">
                <a:solidFill>
                  <a:schemeClr val="bg1"/>
                </a:solidFill>
                <a:latin typeface="Garamond" panose="02020404030301010803" pitchFamily="18" charset="0"/>
              </a:rPr>
              <a:t>Sensitivities</a:t>
            </a:r>
            <a:r>
              <a:rPr lang="nl-NL" dirty="0">
                <a:solidFill>
                  <a:schemeClr val="bg1"/>
                </a:solidFill>
                <a:latin typeface="Garamond" panose="02020404030301010803" pitchFamily="18" charset="0"/>
              </a:rPr>
              <a:t> – </a:t>
            </a:r>
            <a:r>
              <a:rPr lang="nl-NL" dirty="0" err="1">
                <a:solidFill>
                  <a:schemeClr val="bg1"/>
                </a:solidFill>
                <a:latin typeface="Garamond" panose="02020404030301010803" pitchFamily="18" charset="0"/>
              </a:rPr>
              <a:t>Stacking</a:t>
            </a:r>
            <a:r>
              <a:rPr lang="nl-NL" dirty="0">
                <a:solidFill>
                  <a:schemeClr val="bg1"/>
                </a:solidFill>
                <a:latin typeface="Garamond" panose="02020404030301010803" pitchFamily="18" charset="0"/>
              </a:rPr>
              <a:t> 299 </a:t>
            </a:r>
            <a:r>
              <a:rPr lang="nl-NL" dirty="0" err="1">
                <a:solidFill>
                  <a:schemeClr val="bg1"/>
                </a:solidFill>
                <a:latin typeface="Garamond" panose="02020404030301010803" pitchFamily="18" charset="0"/>
              </a:rPr>
              <a:t>GRBs</a:t>
            </a:r>
            <a:endParaRPr lang="en-GB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CE7BE350-4F00-41E9-920C-F172B9634ECA}"/>
              </a:ext>
            </a:extLst>
          </p:cNvPr>
          <p:cNvSpPr txBox="1">
            <a:spLocks/>
          </p:cNvSpPr>
          <p:nvPr/>
        </p:nvSpPr>
        <p:spPr>
          <a:xfrm>
            <a:off x="853209" y="3254653"/>
            <a:ext cx="10574323" cy="134424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dirty="0">
              <a:solidFill>
                <a:schemeClr val="bg1"/>
              </a:solidFill>
              <a:latin typeface="Tempus Sans ITC" panose="04020404030D07020202" pitchFamily="82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8B38B96-C3EB-48B5-A69B-34865F537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93" y="1509009"/>
            <a:ext cx="6618922" cy="4493313"/>
          </a:xfrm>
          <a:prstGeom prst="rect">
            <a:avLst/>
          </a:prstGeom>
        </p:spPr>
      </p:pic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4B7B5B36-002C-4CA3-8E98-D0C4F33276BB}"/>
              </a:ext>
            </a:extLst>
          </p:cNvPr>
          <p:cNvCxnSpPr>
            <a:cxnSpLocks/>
          </p:cNvCxnSpPr>
          <p:nvPr/>
        </p:nvCxnSpPr>
        <p:spPr>
          <a:xfrm>
            <a:off x="7514999" y="3529312"/>
            <a:ext cx="2451177" cy="0"/>
          </a:xfrm>
          <a:prstGeom prst="line">
            <a:avLst/>
          </a:prstGeom>
          <a:ln w="38100">
            <a:solidFill>
              <a:srgbClr val="FF4B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A3586877-B481-4215-904B-19A93611751E}"/>
              </a:ext>
            </a:extLst>
          </p:cNvPr>
          <p:cNvCxnSpPr>
            <a:cxnSpLocks/>
          </p:cNvCxnSpPr>
          <p:nvPr/>
        </p:nvCxnSpPr>
        <p:spPr>
          <a:xfrm>
            <a:off x="3112477" y="3780693"/>
            <a:ext cx="0" cy="1125415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6EA8C841-F980-4E9F-8725-0CB3DF912534}"/>
              </a:ext>
            </a:extLst>
          </p:cNvPr>
          <p:cNvCxnSpPr>
            <a:cxnSpLocks/>
          </p:cNvCxnSpPr>
          <p:nvPr/>
        </p:nvCxnSpPr>
        <p:spPr>
          <a:xfrm>
            <a:off x="5700346" y="2042747"/>
            <a:ext cx="0" cy="1280745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met pijl 16">
            <a:extLst>
              <a:ext uri="{FF2B5EF4-FFF2-40B4-BE49-F238E27FC236}">
                <a16:creationId xmlns:a16="http://schemas.microsoft.com/office/drawing/2014/main" id="{B3A804F4-D881-4906-A048-0227E958E019}"/>
              </a:ext>
            </a:extLst>
          </p:cNvPr>
          <p:cNvCxnSpPr>
            <a:cxnSpLocks/>
          </p:cNvCxnSpPr>
          <p:nvPr/>
        </p:nvCxnSpPr>
        <p:spPr>
          <a:xfrm>
            <a:off x="4829908" y="2839912"/>
            <a:ext cx="0" cy="1222134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met pijl 17">
            <a:extLst>
              <a:ext uri="{FF2B5EF4-FFF2-40B4-BE49-F238E27FC236}">
                <a16:creationId xmlns:a16="http://schemas.microsoft.com/office/drawing/2014/main" id="{120EACAC-3310-4FF1-B001-6755742331DE}"/>
              </a:ext>
            </a:extLst>
          </p:cNvPr>
          <p:cNvCxnSpPr>
            <a:cxnSpLocks/>
          </p:cNvCxnSpPr>
          <p:nvPr/>
        </p:nvCxnSpPr>
        <p:spPr>
          <a:xfrm>
            <a:off x="3971193" y="3429000"/>
            <a:ext cx="0" cy="1037492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kstvak 20">
            <a:extLst>
              <a:ext uri="{FF2B5EF4-FFF2-40B4-BE49-F238E27FC236}">
                <a16:creationId xmlns:a16="http://schemas.microsoft.com/office/drawing/2014/main" id="{9514DB91-9832-4715-B6DE-1EC1C12C7FBA}"/>
              </a:ext>
            </a:extLst>
          </p:cNvPr>
          <p:cNvSpPr txBox="1"/>
          <p:nvPr/>
        </p:nvSpPr>
        <p:spPr>
          <a:xfrm>
            <a:off x="3048596" y="4158734"/>
            <a:ext cx="633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2.0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C64A49C0-7C84-4953-A687-9C4D390458E9}"/>
              </a:ext>
            </a:extLst>
          </p:cNvPr>
          <p:cNvSpPr txBox="1"/>
          <p:nvPr/>
        </p:nvSpPr>
        <p:spPr>
          <a:xfrm>
            <a:off x="3907311" y="3622376"/>
            <a:ext cx="633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1.9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3C293B82-3173-4DE1-B79A-FBE25E40A027}"/>
              </a:ext>
            </a:extLst>
          </p:cNvPr>
          <p:cNvSpPr txBox="1"/>
          <p:nvPr/>
        </p:nvSpPr>
        <p:spPr>
          <a:xfrm>
            <a:off x="4777749" y="3059668"/>
            <a:ext cx="633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2.1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F0D2C100-E9B2-4FFD-986F-DA639D9B5A65}"/>
              </a:ext>
            </a:extLst>
          </p:cNvPr>
          <p:cNvSpPr txBox="1"/>
          <p:nvPr/>
        </p:nvSpPr>
        <p:spPr>
          <a:xfrm>
            <a:off x="5692429" y="2302766"/>
            <a:ext cx="633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2.2</a:t>
            </a:r>
          </a:p>
        </p:txBody>
      </p:sp>
    </p:spTree>
    <p:extLst>
      <p:ext uri="{BB962C8B-B14F-4D97-AF65-F5344CB8AC3E}">
        <p14:creationId xmlns:p14="http://schemas.microsoft.com/office/powerpoint/2010/main" val="42160120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994A5C2-835B-4632-A9EC-ED48BA384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>
                <a:solidFill>
                  <a:schemeClr val="bg1">
                    <a:lumMod val="85000"/>
                  </a:schemeClr>
                </a:solidFill>
              </a:rPr>
              <a:t>22-11-2019</a:t>
            </a:r>
            <a:endParaRPr lang="nl-NL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4BBB91B-D6B2-4876-8570-7F37B8B9B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21741" y="6356724"/>
            <a:ext cx="5118847" cy="365125"/>
          </a:xfrm>
        </p:spPr>
        <p:txBody>
          <a:bodyPr/>
          <a:lstStyle/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IIHE annual meeting - IceCube analysis on GRB precursors</a:t>
            </a:r>
            <a:endParaRPr lang="nl-NL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6C05210-4707-4261-ABB8-2270DA8DF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6A38-0960-47E4-AF07-01A63D164AA6}" type="slidenum">
              <a:rPr lang="nl-NL" smtClean="0">
                <a:solidFill>
                  <a:schemeClr val="bg1">
                    <a:lumMod val="85000"/>
                  </a:schemeClr>
                </a:solidFill>
              </a:rPr>
              <a:t>23</a:t>
            </a:fld>
            <a:endParaRPr lang="nl-NL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7ED9BCBD-4D8B-48EE-9A38-830E9C1E6790}"/>
              </a:ext>
            </a:extLst>
          </p:cNvPr>
          <p:cNvSpPr txBox="1">
            <a:spLocks/>
          </p:cNvSpPr>
          <p:nvPr/>
        </p:nvSpPr>
        <p:spPr>
          <a:xfrm>
            <a:off x="331693" y="373237"/>
            <a:ext cx="11385176" cy="63977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  <a:latin typeface="Goudy Old Style" panose="02020502050305020303" pitchFamily="18" charset="0"/>
              </a:rPr>
              <a:t>Precursor limits placed by L. </a:t>
            </a:r>
            <a:r>
              <a:rPr lang="en-GB" dirty="0" err="1">
                <a:solidFill>
                  <a:schemeClr val="bg1"/>
                </a:solidFill>
                <a:latin typeface="Goudy Old Style" panose="02020502050305020303" pitchFamily="18" charset="0"/>
              </a:rPr>
              <a:t>Brayeur</a:t>
            </a:r>
            <a:endParaRPr lang="en-GB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CE7BE350-4F00-41E9-920C-F172B9634ECA}"/>
              </a:ext>
            </a:extLst>
          </p:cNvPr>
          <p:cNvSpPr txBox="1">
            <a:spLocks/>
          </p:cNvSpPr>
          <p:nvPr/>
        </p:nvSpPr>
        <p:spPr>
          <a:xfrm>
            <a:off x="853209" y="3254653"/>
            <a:ext cx="10574323" cy="134424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dirty="0">
              <a:solidFill>
                <a:schemeClr val="bg1"/>
              </a:solidFill>
              <a:latin typeface="Tempus Sans ITC" panose="04020404030D07020202" pitchFamily="82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60DE55D3-C3E2-4C81-84DD-469F90D37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901" y="1191511"/>
            <a:ext cx="7314197" cy="4977829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EEED7A9-64F1-4C49-8F25-248CE145A0E5}"/>
              </a:ext>
            </a:extLst>
          </p:cNvPr>
          <p:cNvSpPr txBox="1"/>
          <p:nvPr/>
        </p:nvSpPr>
        <p:spPr>
          <a:xfrm>
            <a:off x="5933031" y="2751032"/>
            <a:ext cx="1948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  <a:ea typeface="CMU Sans Serif" panose="02000603000000000000" pitchFamily="2" charset="0"/>
                <a:cs typeface="Calibri" panose="020F0502020204030204" pitchFamily="34" charset="0"/>
              </a:rPr>
              <a:t> 468 GRBs</a:t>
            </a:r>
          </a:p>
        </p:txBody>
      </p:sp>
    </p:spTree>
    <p:extLst>
      <p:ext uri="{BB962C8B-B14F-4D97-AF65-F5344CB8AC3E}">
        <p14:creationId xmlns:p14="http://schemas.microsoft.com/office/powerpoint/2010/main" val="42644519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C353F5B-1C12-44DE-80AF-9940B8D85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394" y="1509009"/>
            <a:ext cx="11875214" cy="449331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GB" sz="3000" noProof="0" dirty="0">
                <a:solidFill>
                  <a:schemeClr val="bg1"/>
                </a:solidFill>
              </a:rPr>
              <a:t>Fermi-GBM localizations ill described by a</a:t>
            </a:r>
            <a:br>
              <a:rPr lang="en-GB" sz="3000" noProof="0" dirty="0">
                <a:solidFill>
                  <a:schemeClr val="bg1"/>
                </a:solidFill>
              </a:rPr>
            </a:br>
            <a:r>
              <a:rPr lang="en-GB" sz="3000" dirty="0">
                <a:solidFill>
                  <a:schemeClr val="bg1"/>
                </a:solidFill>
              </a:rPr>
              <a:t>2d Gaussian</a:t>
            </a:r>
          </a:p>
          <a:p>
            <a:pPr>
              <a:lnSpc>
                <a:spcPct val="120000"/>
              </a:lnSpc>
            </a:pPr>
            <a:r>
              <a:rPr lang="en-GB" sz="3000" dirty="0" err="1">
                <a:solidFill>
                  <a:schemeClr val="bg1"/>
                </a:solidFill>
              </a:rPr>
              <a:t>Healpix</a:t>
            </a:r>
            <a:r>
              <a:rPr lang="en-GB" sz="3000" dirty="0">
                <a:solidFill>
                  <a:schemeClr val="bg1"/>
                </a:solidFill>
              </a:rPr>
              <a:t> prior recently became available</a:t>
            </a:r>
            <a:br>
              <a:rPr lang="en-GB" sz="3000" dirty="0">
                <a:solidFill>
                  <a:schemeClr val="bg1"/>
                </a:solidFill>
              </a:rPr>
            </a:br>
            <a:r>
              <a:rPr lang="en-GB" sz="3000" dirty="0">
                <a:solidFill>
                  <a:schemeClr val="bg1"/>
                </a:solidFill>
              </a:rPr>
              <a:t>for all GBM bursts</a:t>
            </a:r>
          </a:p>
          <a:p>
            <a:pPr>
              <a:lnSpc>
                <a:spcPct val="120000"/>
              </a:lnSpc>
            </a:pPr>
            <a:r>
              <a:rPr lang="en-GB" sz="3000" dirty="0">
                <a:solidFill>
                  <a:schemeClr val="bg1"/>
                </a:solidFill>
              </a:rPr>
              <a:t>Proper treatment in </a:t>
            </a:r>
            <a:r>
              <a:rPr lang="en-GB" sz="3000" dirty="0" err="1">
                <a:solidFill>
                  <a:schemeClr val="bg1"/>
                </a:solidFill>
              </a:rPr>
              <a:t>csky</a:t>
            </a:r>
            <a:r>
              <a:rPr lang="en-GB" sz="3000" dirty="0">
                <a:solidFill>
                  <a:schemeClr val="bg1"/>
                </a:solidFill>
              </a:rPr>
              <a:t> in progress for</a:t>
            </a:r>
            <a:br>
              <a:rPr lang="en-GB" sz="3000" dirty="0">
                <a:solidFill>
                  <a:schemeClr val="bg1"/>
                </a:solidFill>
              </a:rPr>
            </a:br>
            <a:r>
              <a:rPr lang="en-GB" sz="3000" dirty="0">
                <a:solidFill>
                  <a:schemeClr val="bg1"/>
                </a:solidFill>
              </a:rPr>
              <a:t>(time-dependent) stacking analyses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994A5C2-835B-4632-A9EC-ED48BA384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>
                <a:solidFill>
                  <a:schemeClr val="bg1">
                    <a:lumMod val="85000"/>
                  </a:schemeClr>
                </a:solidFill>
              </a:rPr>
              <a:t>22-11-2019</a:t>
            </a:r>
            <a:endParaRPr lang="nl-NL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4BBB91B-D6B2-4876-8570-7F37B8B9B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21741" y="6356724"/>
            <a:ext cx="5118847" cy="365125"/>
          </a:xfrm>
        </p:spPr>
        <p:txBody>
          <a:bodyPr/>
          <a:lstStyle/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IIHE annual meeting - IceCube analysis on GRB precursors</a:t>
            </a:r>
            <a:endParaRPr lang="nl-NL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6C05210-4707-4261-ABB8-2270DA8DF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6A38-0960-47E4-AF07-01A63D164AA6}" type="slidenum">
              <a:rPr lang="nl-NL" smtClean="0">
                <a:solidFill>
                  <a:schemeClr val="bg1">
                    <a:lumMod val="85000"/>
                  </a:schemeClr>
                </a:solidFill>
              </a:rPr>
              <a:t>24</a:t>
            </a:fld>
            <a:endParaRPr lang="nl-NL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7ED9BCBD-4D8B-48EE-9A38-830E9C1E6790}"/>
              </a:ext>
            </a:extLst>
          </p:cNvPr>
          <p:cNvSpPr txBox="1">
            <a:spLocks/>
          </p:cNvSpPr>
          <p:nvPr/>
        </p:nvSpPr>
        <p:spPr>
          <a:xfrm>
            <a:off x="331693" y="373237"/>
            <a:ext cx="11385176" cy="63977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  <a:latin typeface="Goudy Old Style" panose="02020502050305020303" pitchFamily="18" charset="0"/>
              </a:rPr>
              <a:t>Spatial priors for GBM bursts</a:t>
            </a:r>
            <a:endParaRPr lang="en-GB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CE7BE350-4F00-41E9-920C-F172B9634ECA}"/>
              </a:ext>
            </a:extLst>
          </p:cNvPr>
          <p:cNvSpPr txBox="1">
            <a:spLocks/>
          </p:cNvSpPr>
          <p:nvPr/>
        </p:nvSpPr>
        <p:spPr>
          <a:xfrm>
            <a:off x="853209" y="3254653"/>
            <a:ext cx="10574323" cy="134424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dirty="0">
              <a:solidFill>
                <a:schemeClr val="bg1"/>
              </a:solidFill>
              <a:latin typeface="Tempus Sans ITC" panose="04020404030D07020202" pitchFamily="82" charset="0"/>
            </a:endParaRPr>
          </a:p>
        </p:txBody>
      </p:sp>
      <p:pic>
        <p:nvPicPr>
          <p:cNvPr id="9" name="Afbeelding 8" descr="Afbeelding met kaart&#10;&#10;Automatisch gegenereerde beschrijving">
            <a:extLst>
              <a:ext uri="{FF2B5EF4-FFF2-40B4-BE49-F238E27FC236}">
                <a16:creationId xmlns:a16="http://schemas.microsoft.com/office/drawing/2014/main" id="{C70D321B-32E3-4062-B4DB-4B5455E5F9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802" y="1165376"/>
            <a:ext cx="4865821" cy="2432911"/>
          </a:xfrm>
          <a:prstGeom prst="rect">
            <a:avLst/>
          </a:prstGeom>
        </p:spPr>
      </p:pic>
      <p:pic>
        <p:nvPicPr>
          <p:cNvPr id="11" name="Afbeelding 10" descr="Afbeelding met kaart&#10;&#10;Automatisch gegenereerde beschrijving">
            <a:extLst>
              <a:ext uri="{FF2B5EF4-FFF2-40B4-BE49-F238E27FC236}">
                <a16:creationId xmlns:a16="http://schemas.microsoft.com/office/drawing/2014/main" id="{ABE62565-2A12-4B8E-B6A4-8DAF57130C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801" y="3537942"/>
            <a:ext cx="4865821" cy="243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0021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C353F5B-1C12-44DE-80AF-9940B8D85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394" y="1509009"/>
            <a:ext cx="11875214" cy="449331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GB" sz="3000" dirty="0">
                <a:solidFill>
                  <a:schemeClr val="bg1"/>
                </a:solidFill>
              </a:rPr>
              <a:t>20% of all bursts have ‘bad’ contours</a:t>
            </a:r>
          </a:p>
          <a:p>
            <a:pPr>
              <a:lnSpc>
                <a:spcPct val="120000"/>
              </a:lnSpc>
            </a:pPr>
            <a:r>
              <a:rPr lang="en-GB" sz="3000" dirty="0">
                <a:solidFill>
                  <a:schemeClr val="bg1"/>
                </a:solidFill>
              </a:rPr>
              <a:t>PDF in previous IceCube analyses too optimistic</a:t>
            </a:r>
          </a:p>
          <a:p>
            <a:pPr>
              <a:lnSpc>
                <a:spcPct val="120000"/>
              </a:lnSpc>
            </a:pPr>
            <a:endParaRPr lang="en-GB" sz="30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endParaRPr lang="en-GB" sz="3000" noProof="0" dirty="0">
              <a:solidFill>
                <a:schemeClr val="bg1"/>
              </a:solidFill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994A5C2-835B-4632-A9EC-ED48BA384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>
                <a:solidFill>
                  <a:schemeClr val="bg1">
                    <a:lumMod val="85000"/>
                  </a:schemeClr>
                </a:solidFill>
              </a:rPr>
              <a:t>22-11-2019</a:t>
            </a:r>
            <a:endParaRPr lang="nl-NL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4BBB91B-D6B2-4876-8570-7F37B8B9B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21741" y="6356724"/>
            <a:ext cx="5118847" cy="365125"/>
          </a:xfrm>
        </p:spPr>
        <p:txBody>
          <a:bodyPr/>
          <a:lstStyle/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IIHE annual meeting - IceCube analysis on GRB precursors</a:t>
            </a:r>
            <a:endParaRPr lang="nl-NL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6C05210-4707-4261-ABB8-2270DA8DF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6A38-0960-47E4-AF07-01A63D164AA6}" type="slidenum">
              <a:rPr lang="nl-NL" smtClean="0">
                <a:solidFill>
                  <a:schemeClr val="bg1">
                    <a:lumMod val="85000"/>
                  </a:schemeClr>
                </a:solidFill>
              </a:rPr>
              <a:t>25</a:t>
            </a:fld>
            <a:endParaRPr lang="nl-NL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7ED9BCBD-4D8B-48EE-9A38-830E9C1E6790}"/>
              </a:ext>
            </a:extLst>
          </p:cNvPr>
          <p:cNvSpPr txBox="1">
            <a:spLocks/>
          </p:cNvSpPr>
          <p:nvPr/>
        </p:nvSpPr>
        <p:spPr>
          <a:xfrm>
            <a:off x="331693" y="373237"/>
            <a:ext cx="11385176" cy="63977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  <a:latin typeface="Goudy Old Style" panose="02020502050305020303" pitchFamily="18" charset="0"/>
              </a:rPr>
              <a:t>Localization of GRBs by Fermi-GBM</a:t>
            </a:r>
            <a:endParaRPr lang="en-GB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CE7BE350-4F00-41E9-920C-F172B9634ECA}"/>
              </a:ext>
            </a:extLst>
          </p:cNvPr>
          <p:cNvSpPr txBox="1">
            <a:spLocks/>
          </p:cNvSpPr>
          <p:nvPr/>
        </p:nvSpPr>
        <p:spPr>
          <a:xfrm>
            <a:off x="853209" y="3254653"/>
            <a:ext cx="10574323" cy="134424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dirty="0">
              <a:solidFill>
                <a:schemeClr val="bg1"/>
              </a:solidFill>
              <a:latin typeface="Tempus Sans ITC" panose="04020404030D07020202" pitchFamily="82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0724D5A-8A74-4E20-B2CA-276C3C94E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425" y="2982698"/>
            <a:ext cx="4276177" cy="3019624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73930718-7DC8-4425-8D17-01F3C8CDF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2614" y="1047434"/>
            <a:ext cx="3884445" cy="2708231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B4B0317F-2EF3-4668-A5B2-C44A4AD41C3F}"/>
              </a:ext>
            </a:extLst>
          </p:cNvPr>
          <p:cNvSpPr txBox="1"/>
          <p:nvPr/>
        </p:nvSpPr>
        <p:spPr>
          <a:xfrm>
            <a:off x="1132921" y="5992567"/>
            <a:ext cx="4306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Combined PDF of 100 bursts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D517667E-9229-445F-84E9-A121FCD825F9}"/>
              </a:ext>
            </a:extLst>
          </p:cNvPr>
          <p:cNvSpPr txBox="1"/>
          <p:nvPr/>
        </p:nvSpPr>
        <p:spPr>
          <a:xfrm>
            <a:off x="9435603" y="3748478"/>
            <a:ext cx="2756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Per burst CDF (one line corresponds to one GRB)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EFD133F2-08EB-4A9D-8440-50B1BCEBE2E3}"/>
              </a:ext>
            </a:extLst>
          </p:cNvPr>
          <p:cNvSpPr txBox="1"/>
          <p:nvPr/>
        </p:nvSpPr>
        <p:spPr>
          <a:xfrm>
            <a:off x="5872555" y="5996425"/>
            <a:ext cx="4306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Combined CDF of 100 bursts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D78753E9-3586-42DD-828A-D77C7091FC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845" y="2982698"/>
            <a:ext cx="4328024" cy="300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2883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C71C1C07-E89D-4CA4-9FD8-AC23823186E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199" y="365125"/>
                <a:ext cx="11039476" cy="1325563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5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5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GB" sz="5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GB" sz="5000" dirty="0">
                    <a:solidFill>
                      <a:schemeClr val="bg1"/>
                    </a:solidFill>
                    <a:latin typeface="Dante" panose="02020502050200020203" pitchFamily="18" charset="0"/>
                  </a:rPr>
                  <a:t> fraction after oscillations</a:t>
                </a:r>
              </a:p>
            </p:txBody>
          </p:sp>
        </mc:Choice>
        <mc:Fallback xmlns="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C71C1C07-E89D-4CA4-9FD8-AC23823186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199" y="365125"/>
                <a:ext cx="11039476" cy="1325563"/>
              </a:xfrm>
              <a:blipFill>
                <a:blip r:embed="rId2"/>
                <a:stretch>
                  <a:fillRect b="-55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7">
            <a:extLst>
              <a:ext uri="{FF2B5EF4-FFF2-40B4-BE49-F238E27FC236}">
                <a16:creationId xmlns:a16="http://schemas.microsoft.com/office/drawing/2014/main" id="{09AC7AE0-3E0A-49AC-BA4D-B3A9A91B3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3262" y="1690688"/>
            <a:ext cx="5669350" cy="4664075"/>
          </a:xfrm>
          <a:prstGeom prst="rect">
            <a:avLst/>
          </a:prstGeom>
        </p:spPr>
      </p:pic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9C5DB41-E8E9-4324-AEB9-66D15EC5C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nl-NL" noProof="0"/>
              <a:t>22-11-2019</a:t>
            </a:r>
            <a:endParaRPr lang="nl-NL" noProof="0" dirty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E730E8A6-2063-4E70-8558-DCCE16F3B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IIHE annual meeting - IceCube analysis on GRB precursors</a:t>
            </a:r>
            <a:endParaRPr lang="nl-NL" noProof="0" dirty="0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74F1FB9-A318-46D4-91CD-13CEB3603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17781-12D9-4CDB-9AAE-83636CBD66D6}" type="slidenum">
              <a:rPr lang="nl-NL" noProof="0" smtClean="0"/>
              <a:t>26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8136024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D7949782-6033-47B1-AD23-A8D09EAAA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416" y="916656"/>
            <a:ext cx="6877167" cy="5312693"/>
          </a:xfrm>
          <a:prstGeom prst="rect">
            <a:avLst/>
          </a:prstGeom>
        </p:spPr>
      </p:pic>
      <p:sp>
        <p:nvSpPr>
          <p:cNvPr id="14" name="Tijdelijke aanduiding voor datum 13">
            <a:extLst>
              <a:ext uri="{FF2B5EF4-FFF2-40B4-BE49-F238E27FC236}">
                <a16:creationId xmlns:a16="http://schemas.microsoft.com/office/drawing/2014/main" id="{39CB42F0-DC5C-4150-98CA-14F25F0A3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nl-NL" noProof="0"/>
              <a:t>22-11-2019</a:t>
            </a:r>
            <a:endParaRPr lang="nl-NL" noProof="0" dirty="0"/>
          </a:p>
        </p:txBody>
      </p:sp>
      <p:sp>
        <p:nvSpPr>
          <p:cNvPr id="15" name="Tijdelijke aanduiding voor voettekst 14">
            <a:extLst>
              <a:ext uri="{FF2B5EF4-FFF2-40B4-BE49-F238E27FC236}">
                <a16:creationId xmlns:a16="http://schemas.microsoft.com/office/drawing/2014/main" id="{929A3C55-2F95-43B9-AD89-B2800D5AB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IIHE annual meeting - IceCube analysis on GRB precursors</a:t>
            </a:r>
            <a:endParaRPr lang="nl-NL" noProof="0" dirty="0"/>
          </a:p>
        </p:txBody>
      </p:sp>
      <p:sp>
        <p:nvSpPr>
          <p:cNvPr id="16" name="Tijdelijke aanduiding voor dianummer 15">
            <a:extLst>
              <a:ext uri="{FF2B5EF4-FFF2-40B4-BE49-F238E27FC236}">
                <a16:creationId xmlns:a16="http://schemas.microsoft.com/office/drawing/2014/main" id="{0435BE8B-8665-4865-8FFE-9EF9DAAD2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17781-12D9-4CDB-9AAE-83636CBD66D6}" type="slidenum">
              <a:rPr lang="nl-NL" noProof="0" smtClean="0"/>
              <a:t>27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2006186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1C1C07-E89D-4CA4-9FD8-AC2382318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39476" cy="1325563"/>
          </a:xfrm>
        </p:spPr>
        <p:txBody>
          <a:bodyPr>
            <a:normAutofit/>
          </a:bodyPr>
          <a:lstStyle/>
          <a:p>
            <a:r>
              <a:rPr lang="en-GB" sz="5000" dirty="0">
                <a:solidFill>
                  <a:schemeClr val="bg1"/>
                </a:solidFill>
                <a:latin typeface="Dante" panose="02020502050200020203" pitchFamily="18" charset="0"/>
              </a:rPr>
              <a:t>Photon horizon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B1991EB-5CBA-49C4-BF5E-879C9DDB8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nl-NL" noProof="0"/>
              <a:t>22-11-2019</a:t>
            </a:r>
            <a:endParaRPr lang="nl-NL" noProof="0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F9F2480-42E1-4875-9FD0-9250AAC91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IIHE annual meeting - IceCube analysis on GRB precursors</a:t>
            </a:r>
            <a:endParaRPr lang="nl-NL" noProof="0" dirty="0"/>
          </a:p>
        </p:txBody>
      </p:sp>
      <p:sp>
        <p:nvSpPr>
          <p:cNvPr id="14" name="Tijdelijke aanduiding voor dianummer 13">
            <a:extLst>
              <a:ext uri="{FF2B5EF4-FFF2-40B4-BE49-F238E27FC236}">
                <a16:creationId xmlns:a16="http://schemas.microsoft.com/office/drawing/2014/main" id="{F8DD4758-0BCE-446E-8176-5B503261C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17781-12D9-4CDB-9AAE-83636CBD66D6}" type="slidenum">
              <a:rPr lang="nl-NL" noProof="0" smtClean="0"/>
              <a:t>28</a:t>
            </a:fld>
            <a:endParaRPr lang="nl-NL" noProof="0" dirty="0"/>
          </a:p>
        </p:txBody>
      </p:sp>
      <p:pic>
        <p:nvPicPr>
          <p:cNvPr id="7" name="Afbeelding 6" descr="Afbeelding met tekst, kaart&#10;&#10;Automatisch gegenereerde beschrijving">
            <a:extLst>
              <a:ext uri="{FF2B5EF4-FFF2-40B4-BE49-F238E27FC236}">
                <a16:creationId xmlns:a16="http://schemas.microsoft.com/office/drawing/2014/main" id="{9105DE3E-847C-4EAF-920F-16D71CE0A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813" y="1846008"/>
            <a:ext cx="6016373" cy="435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385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1C1C07-E89D-4CA4-9FD8-AC2382318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000" dirty="0">
                <a:solidFill>
                  <a:schemeClr val="bg1"/>
                </a:solidFill>
                <a:latin typeface="Dante" panose="02020502050200020203" pitchFamily="18" charset="0"/>
              </a:rPr>
              <a:t>Discovery of GRBs</a:t>
            </a: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486E9C45-180B-445D-8E81-33EBB60C0A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Vela satellites deployed to check partial</a:t>
            </a:r>
            <a:br>
              <a:rPr lang="en-GB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</a:br>
            <a:r>
              <a:rPr lang="en-GB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test ban treaty. Gamma-ray flashes seen,</a:t>
            </a:r>
            <a:br>
              <a:rPr lang="en-GB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</a:br>
            <a:r>
              <a:rPr lang="en-GB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but non-consistent with nuclear bomb.</a:t>
            </a:r>
          </a:p>
          <a:p>
            <a:endParaRPr lang="en-GB" dirty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r>
              <a:rPr lang="en-GB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First GRB detected in 1967</a:t>
            </a:r>
          </a:p>
          <a:p>
            <a:r>
              <a:rPr lang="en-GB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Galactic or extra-galactic?</a:t>
            </a:r>
          </a:p>
          <a:p>
            <a:r>
              <a:rPr lang="en-GB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&gt;100 models proposed by 1992</a:t>
            </a:r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8" name="3D-model 7" descr="Earth">
                <a:extLst>
                  <a:ext uri="{FF2B5EF4-FFF2-40B4-BE49-F238E27FC236}">
                    <a16:creationId xmlns:a16="http://schemas.microsoft.com/office/drawing/2014/main" id="{F8977645-FCC2-4714-B61F-85147728A71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87026838"/>
                  </p:ext>
                </p:extLst>
              </p:nvPr>
            </p:nvGraphicFramePr>
            <p:xfrm>
              <a:off x="7426724" y="3549099"/>
              <a:ext cx="2357407" cy="2357408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357407" cy="2357408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15266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8" name="3D-model 7" descr="Earth">
                <a:extLst>
                  <a:ext uri="{FF2B5EF4-FFF2-40B4-BE49-F238E27FC236}">
                    <a16:creationId xmlns:a16="http://schemas.microsoft.com/office/drawing/2014/main" id="{F8977645-FCC2-4714-B61F-85147728A71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26724" y="3549099"/>
                <a:ext cx="2357407" cy="23574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10" name="3D-model 9" descr="Satellite">
                <a:extLst>
                  <a:ext uri="{FF2B5EF4-FFF2-40B4-BE49-F238E27FC236}">
                    <a16:creationId xmlns:a16="http://schemas.microsoft.com/office/drawing/2014/main" id="{5A598E9C-F86B-4B1A-A795-6C16E590ADC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81642340"/>
                  </p:ext>
                </p:extLst>
              </p:nvPr>
            </p:nvGraphicFramePr>
            <p:xfrm rot="17569302">
              <a:off x="10288695" y="3534164"/>
              <a:ext cx="1773159" cy="805982"/>
            </p:xfrm>
            <a:graphic>
              <a:graphicData uri="http://schemas.microsoft.com/office/drawing/2017/model3d">
                <am3d:model3d r:embed="rId6">
                  <am3d:spPr>
                    <a:xfrm rot="17569302">
                      <a:off x="0" y="0"/>
                      <a:ext cx="1773159" cy="805982"/>
                    </a:xfrm>
                    <a:prstGeom prst="rect">
                      <a:avLst/>
                    </a:prstGeom>
                  </am3d:spPr>
                  <am3d:camera>
                    <am3d:pos x="0" y="0" z="5268567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88082" d="1000000"/>
                    <am3d:preTrans dx="0" dy="-8254282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8971534" ay="-135266" az="-10720403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201969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10" name="3D-model 9" descr="Satellite">
                <a:extLst>
                  <a:ext uri="{FF2B5EF4-FFF2-40B4-BE49-F238E27FC236}">
                    <a16:creationId xmlns:a16="http://schemas.microsoft.com/office/drawing/2014/main" id="{5A598E9C-F86B-4B1A-A795-6C16E590ADC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7569302">
                <a:off x="10288695" y="3534164"/>
                <a:ext cx="1773159" cy="8059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5" name="3D-model 4" descr="Moon">
                <a:extLst>
                  <a:ext uri="{FF2B5EF4-FFF2-40B4-BE49-F238E27FC236}">
                    <a16:creationId xmlns:a16="http://schemas.microsoft.com/office/drawing/2014/main" id="{F8D5DAC9-6335-4AB9-A7F0-350A3A47B0C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07646248"/>
                  </p:ext>
                </p:extLst>
              </p:nvPr>
            </p:nvGraphicFramePr>
            <p:xfrm rot="451626">
              <a:off x="9224371" y="1686535"/>
              <a:ext cx="1395853" cy="1395853"/>
            </p:xfrm>
            <a:graphic>
              <a:graphicData uri="http://schemas.microsoft.com/office/drawing/2017/model3d">
                <am3d:model3d r:embed="rId9">
                  <am3d:spPr>
                    <a:xfrm rot="451626">
                      <a:off x="0" y="0"/>
                      <a:ext cx="1395853" cy="1395853"/>
                    </a:xfrm>
                    <a:prstGeom prst="rect">
                      <a:avLst/>
                    </a:prstGeom>
                  </am3d:spPr>
                  <am3d:camera>
                    <am3d:pos x="0" y="0" z="8146917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9999" d="1000000"/>
                    <am3d:preTrans dx="7" dy="0" dz="5"/>
                    <am3d:scale>
                      <am3d:sx n="1000000" d="1000000"/>
                      <am3d:sy n="1000000" d="1000000"/>
                      <am3d:sz n="1000000" d="1000000"/>
                    </am3d:scale>
                    <am3d:rot ax="311551" ay="1667480" az="145569"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237396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5" name="3D-model 4" descr="Moon">
                <a:extLst>
                  <a:ext uri="{FF2B5EF4-FFF2-40B4-BE49-F238E27FC236}">
                    <a16:creationId xmlns:a16="http://schemas.microsoft.com/office/drawing/2014/main" id="{F8D5DAC9-6335-4AB9-A7F0-350A3A47B0C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451626">
                <a:off x="9224371" y="1686535"/>
                <a:ext cx="1395853" cy="1395853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Tijdelijke aanduiding voor datum 13">
            <a:extLst>
              <a:ext uri="{FF2B5EF4-FFF2-40B4-BE49-F238E27FC236}">
                <a16:creationId xmlns:a16="http://schemas.microsoft.com/office/drawing/2014/main" id="{8B629D21-9984-4B34-BA79-92D3873AA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nl-NL" noProof="0"/>
              <a:t>22-11-2019</a:t>
            </a:r>
            <a:endParaRPr lang="nl-NL" noProof="0" dirty="0"/>
          </a:p>
        </p:txBody>
      </p:sp>
      <p:sp>
        <p:nvSpPr>
          <p:cNvPr id="15" name="Tijdelijke aanduiding voor voettekst 14">
            <a:extLst>
              <a:ext uri="{FF2B5EF4-FFF2-40B4-BE49-F238E27FC236}">
                <a16:creationId xmlns:a16="http://schemas.microsoft.com/office/drawing/2014/main" id="{3BA4AD2A-4FD5-4168-8D7C-407916942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IIHE annual meeting - IceCube analysis on GRB precursors</a:t>
            </a:r>
            <a:endParaRPr lang="nl-NL" noProof="0" dirty="0"/>
          </a:p>
        </p:txBody>
      </p:sp>
      <p:sp>
        <p:nvSpPr>
          <p:cNvPr id="16" name="Tijdelijke aanduiding voor dianummer 15">
            <a:extLst>
              <a:ext uri="{FF2B5EF4-FFF2-40B4-BE49-F238E27FC236}">
                <a16:creationId xmlns:a16="http://schemas.microsoft.com/office/drawing/2014/main" id="{A9C7AA80-D9E4-44B4-A17B-24CA5FB43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17781-12D9-4CDB-9AAE-83636CBD66D6}" type="slidenum">
              <a:rPr lang="nl-NL" noProof="0" smtClean="0"/>
              <a:t>3</a:t>
            </a:fld>
            <a:endParaRPr lang="nl-NL" noProof="0" dirty="0"/>
          </a:p>
        </p:txBody>
      </p:sp>
      <p:pic>
        <p:nvPicPr>
          <p:cNvPr id="6" name="Afbeelding 5" descr="Afbeelding met dier, donker, kijken, voorzijde&#10;&#10;Automatisch gegenereerde beschrijving">
            <a:extLst>
              <a:ext uri="{FF2B5EF4-FFF2-40B4-BE49-F238E27FC236}">
                <a16:creationId xmlns:a16="http://schemas.microsoft.com/office/drawing/2014/main" id="{940CDDE8-9556-467C-B28F-A064A8176F4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984"/>
          <a:stretch/>
        </p:blipFill>
        <p:spPr>
          <a:xfrm rot="1778546">
            <a:off x="9937555" y="448422"/>
            <a:ext cx="1529030" cy="1303297"/>
          </a:xfrm>
          <a:prstGeom prst="rect">
            <a:avLst/>
          </a:prstGeom>
        </p:spPr>
      </p:pic>
      <p:pic>
        <p:nvPicPr>
          <p:cNvPr id="17" name="Afbeelding 16" descr="Afbeelding met dier, donker, kijken, voorzijde&#10;&#10;Automatisch gegenereerde beschrijving">
            <a:extLst>
              <a:ext uri="{FF2B5EF4-FFF2-40B4-BE49-F238E27FC236}">
                <a16:creationId xmlns:a16="http://schemas.microsoft.com/office/drawing/2014/main" id="{C1B968DC-FEBA-49D2-B64A-91EA88F2BC6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2" t="76295" r="27420" b="10341"/>
          <a:stretch/>
        </p:blipFill>
        <p:spPr>
          <a:xfrm rot="1883796">
            <a:off x="9904308" y="1626252"/>
            <a:ext cx="795528" cy="23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735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1C1C07-E89D-4CA4-9FD8-AC2382318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000" dirty="0">
                <a:solidFill>
                  <a:schemeClr val="bg1"/>
                </a:solidFill>
                <a:latin typeface="Dante" panose="02020502050200020203" pitchFamily="18" charset="0"/>
              </a:rPr>
              <a:t>What we know by now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ijdelijke aanduiding voor inhoud 2">
                <a:extLst>
                  <a:ext uri="{FF2B5EF4-FFF2-40B4-BE49-F238E27FC236}">
                    <a16:creationId xmlns:a16="http://schemas.microsoft.com/office/drawing/2014/main" id="{414F2DFA-8A3A-4B21-BA75-5589E1977CB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</p:spPr>
            <p:txBody>
              <a:bodyPr/>
              <a:lstStyle/>
              <a:p>
                <a:r>
                  <a:rPr lang="en-GB" dirty="0">
                    <a:solidFill>
                      <a:schemeClr val="bg1"/>
                    </a:solidFill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Two progenitor types:</a:t>
                </a:r>
              </a:p>
              <a:p>
                <a:pPr lvl="1"/>
                <a:r>
                  <a:rPr lang="en-GB" dirty="0">
                    <a:solidFill>
                      <a:schemeClr val="bg1"/>
                    </a:solidFill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Binary neutron star mergers	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Yu Gothic UI" panose="020B0500000000000000" pitchFamily="34" charset="-128"/>
                      </a:rPr>
                      <m:t>→</m:t>
                    </m:r>
                  </m:oMath>
                </a14:m>
                <a:r>
                  <a:rPr lang="en-GB" dirty="0">
                    <a:solidFill>
                      <a:schemeClr val="bg1"/>
                    </a:solidFill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 short burst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Yu Gothic UI" panose="020B0500000000000000" pitchFamily="34" charset="-128"/>
                      </a:rPr>
                      <m:t>(&lt;2</m:t>
                    </m:r>
                    <m:r>
                      <m:rPr>
                        <m:sty m:val="p"/>
                      </m:rPr>
                      <a:rPr lang="en-GB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Yu Gothic UI" panose="020B0500000000000000" pitchFamily="34" charset="-128"/>
                      </a:rPr>
                      <m:t>s</m:t>
                    </m:r>
                    <m:r>
                      <a:rPr lang="en-GB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Yu Gothic UI" panose="020B0500000000000000" pitchFamily="34" charset="-128"/>
                      </a:rPr>
                      <m:t>)</m:t>
                    </m:r>
                  </m:oMath>
                </a14:m>
                <a:endParaRPr lang="en-GB" dirty="0">
                  <a:solidFill>
                    <a:schemeClr val="bg1"/>
                  </a:solidFill>
                  <a:latin typeface="Yu Gothic UI" panose="020B0500000000000000" pitchFamily="34" charset="-128"/>
                  <a:ea typeface="Yu Gothic UI" panose="020B0500000000000000" pitchFamily="34" charset="-128"/>
                </a:endParaRPr>
              </a:p>
              <a:p>
                <a:pPr lvl="1"/>
                <a:r>
                  <a:rPr lang="en-GB" dirty="0">
                    <a:solidFill>
                      <a:schemeClr val="bg1"/>
                    </a:solidFill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Massive star collapse		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Yu Gothic UI" panose="020B0500000000000000" pitchFamily="34" charset="-128"/>
                      </a:rPr>
                      <m:t>→</m:t>
                    </m:r>
                  </m:oMath>
                </a14:m>
                <a:r>
                  <a:rPr lang="en-GB" dirty="0">
                    <a:solidFill>
                      <a:schemeClr val="bg1"/>
                    </a:solidFill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 long burst	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Yu Gothic UI" panose="020B0500000000000000" pitchFamily="34" charset="-128"/>
                      </a:rPr>
                      <m:t>(&gt;2</m:t>
                    </m:r>
                    <m:r>
                      <m:rPr>
                        <m:sty m:val="p"/>
                      </m:rPr>
                      <a:rPr lang="en-GB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Yu Gothic UI" panose="020B0500000000000000" pitchFamily="34" charset="-128"/>
                      </a:rPr>
                      <m:t>s</m:t>
                    </m:r>
                    <m:r>
                      <a:rPr lang="en-GB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Yu Gothic UI" panose="020B0500000000000000" pitchFamily="34" charset="-128"/>
                      </a:rPr>
                      <m:t>)</m:t>
                    </m:r>
                  </m:oMath>
                </a14:m>
                <a:endParaRPr lang="en-GB" dirty="0">
                  <a:solidFill>
                    <a:schemeClr val="bg1"/>
                  </a:solidFill>
                  <a:latin typeface="Yu Gothic UI" panose="020B0500000000000000" pitchFamily="34" charset="-128"/>
                  <a:ea typeface="Yu Gothic UI" panose="020B0500000000000000" pitchFamily="34" charset="-128"/>
                </a:endParaRPr>
              </a:p>
              <a:p>
                <a:r>
                  <a:rPr lang="en-GB" dirty="0">
                    <a:solidFill>
                      <a:schemeClr val="bg1"/>
                    </a:solidFill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Satellites: Fermi, Swift, …</a:t>
                </a:r>
              </a:p>
              <a:p>
                <a:r>
                  <a:rPr lang="en-GB" dirty="0">
                    <a:solidFill>
                      <a:schemeClr val="bg1"/>
                    </a:solidFill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~1 GRB is observed per day</a:t>
                </a:r>
              </a:p>
              <a:p>
                <a:r>
                  <a:rPr lang="en-GB" dirty="0">
                    <a:solidFill>
                      <a:schemeClr val="bg1"/>
                    </a:solidFill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Distance: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Yu Gothic UI" panose="020B0500000000000000" pitchFamily="34" charset="-128"/>
                      </a:rPr>
                      <m:t>𝑧</m:t>
                    </m:r>
                    <m:r>
                      <a:rPr lang="en-GB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Yu Gothic UI" panose="020B0500000000000000" pitchFamily="34" charset="-128"/>
                      </a:rPr>
                      <m:t>~</m:t>
                    </m:r>
                  </m:oMath>
                </a14:m>
                <a:r>
                  <a:rPr lang="en-GB" dirty="0">
                    <a:solidFill>
                      <a:schemeClr val="bg1"/>
                    </a:solidFill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2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nl-NL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Yu Gothic UI" panose="020B0500000000000000" pitchFamily="34" charset="-128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nl-NL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Yu Gothic UI" panose="020B0500000000000000" pitchFamily="34" charset="-128"/>
                          </a:rPr>
                          <m:t>i</m:t>
                        </m:r>
                        <m:r>
                          <a:rPr lang="nl-NL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Yu Gothic UI" panose="020B0500000000000000" pitchFamily="34" charset="-128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nl-NL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Yu Gothic UI" panose="020B0500000000000000" pitchFamily="34" charset="-128"/>
                          </a:rPr>
                          <m:t>e</m:t>
                        </m:r>
                        <m:r>
                          <a:rPr lang="nl-NL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Yu Gothic UI" panose="020B0500000000000000" pitchFamily="34" charset="-128"/>
                          </a:rPr>
                          <m:t>.∼10 </m:t>
                        </m:r>
                        <m:r>
                          <m:rPr>
                            <m:sty m:val="p"/>
                          </m:rPr>
                          <a:rPr lang="nl-NL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Yu Gothic UI" panose="020B0500000000000000" pitchFamily="34" charset="-128"/>
                          </a:rPr>
                          <m:t>Gpc</m:t>
                        </m:r>
                      </m:e>
                    </m:d>
                  </m:oMath>
                </a14:m>
                <a:endParaRPr lang="en-GB" dirty="0">
                  <a:solidFill>
                    <a:schemeClr val="bg1"/>
                  </a:solidFill>
                  <a:latin typeface="Yu Gothic UI" panose="020B0500000000000000" pitchFamily="34" charset="-128"/>
                  <a:ea typeface="Yu Gothic UI" panose="020B0500000000000000" pitchFamily="34" charset="-128"/>
                </a:endParaRPr>
              </a:p>
              <a:p>
                <a:r>
                  <a:rPr lang="en-GB" dirty="0">
                    <a:solidFill>
                      <a:schemeClr val="bg1"/>
                    </a:solidFill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Energy released: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r>
                      <a:rPr lang="en-GB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GB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52</m:t>
                        </m:r>
                      </m:sup>
                    </m:sSup>
                    <m:r>
                      <a:rPr lang="en-GB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erg</m:t>
                    </m:r>
                    <m:r>
                      <a:rPr lang="en-GB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GB" dirty="0">
                  <a:solidFill>
                    <a:schemeClr val="bg1"/>
                  </a:solidFill>
                  <a:latin typeface="Yu Gothic UI" panose="020B0500000000000000" pitchFamily="34" charset="-128"/>
                  <a:ea typeface="Yu Gothic UI" panose="020B0500000000000000" pitchFamily="34" charset="-128"/>
                </a:endParaRPr>
              </a:p>
            </p:txBody>
          </p:sp>
        </mc:Choice>
        <mc:Fallback xmlns="">
          <p:sp>
            <p:nvSpPr>
              <p:cNvPr id="14" name="Tijdelijke aanduiding voor inhoud 2">
                <a:extLst>
                  <a:ext uri="{FF2B5EF4-FFF2-40B4-BE49-F238E27FC236}">
                    <a16:creationId xmlns:a16="http://schemas.microsoft.com/office/drawing/2014/main" id="{414F2DFA-8A3A-4B21-BA75-5589E1977C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  <a:blipFill>
                <a:blip r:embed="rId2"/>
                <a:stretch>
                  <a:fillRect l="-1043" t="-23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50032BDE-8625-4CF1-87C4-19D33A842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nl-NL" noProof="0"/>
              <a:t>22-11-2019</a:t>
            </a:r>
            <a:endParaRPr lang="nl-NL" noProof="0" dirty="0"/>
          </a:p>
        </p:txBody>
      </p:sp>
      <p:sp>
        <p:nvSpPr>
          <p:cNvPr id="9" name="Tijdelijke aanduiding voor voettekst 8">
            <a:extLst>
              <a:ext uri="{FF2B5EF4-FFF2-40B4-BE49-F238E27FC236}">
                <a16:creationId xmlns:a16="http://schemas.microsoft.com/office/drawing/2014/main" id="{ACB4A40B-2C1D-4DAA-935C-987893B88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IIHE annual meeting - IceCube analysis on GRB precursors</a:t>
            </a:r>
            <a:endParaRPr lang="nl-NL" noProof="0" dirty="0"/>
          </a:p>
        </p:txBody>
      </p:sp>
      <p:sp>
        <p:nvSpPr>
          <p:cNvPr id="15" name="Tijdelijke aanduiding voor dianummer 14">
            <a:extLst>
              <a:ext uri="{FF2B5EF4-FFF2-40B4-BE49-F238E27FC236}">
                <a16:creationId xmlns:a16="http://schemas.microsoft.com/office/drawing/2014/main" id="{2DDD55E5-526D-45F1-81EC-635F62C8C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17781-12D9-4CDB-9AAE-83636CBD66D6}" type="slidenum">
              <a:rPr lang="nl-NL" noProof="0" smtClean="0"/>
              <a:t>4</a:t>
            </a:fld>
            <a:endParaRPr lang="nl-NL" noProof="0" dirty="0"/>
          </a:p>
        </p:txBody>
      </p:sp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AC4D8474-526E-4E81-9B1C-204A3433A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840" y="3275526"/>
            <a:ext cx="4230112" cy="2961079"/>
          </a:xfrm>
          <a:prstGeom prst="rect">
            <a:avLst/>
          </a:prstGeom>
        </p:spPr>
      </p:pic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E3F663FC-8CC9-41B2-8EE8-FDE90308A3C2}"/>
              </a:ext>
            </a:extLst>
          </p:cNvPr>
          <p:cNvCxnSpPr/>
          <p:nvPr/>
        </p:nvCxnSpPr>
        <p:spPr>
          <a:xfrm flipV="1">
            <a:off x="8496301" y="3630386"/>
            <a:ext cx="0" cy="22397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vak 7">
            <a:extLst>
              <a:ext uri="{FF2B5EF4-FFF2-40B4-BE49-F238E27FC236}">
                <a16:creationId xmlns:a16="http://schemas.microsoft.com/office/drawing/2014/main" id="{F85D0545-603D-4647-899B-D5930E9608AB}"/>
              </a:ext>
            </a:extLst>
          </p:cNvPr>
          <p:cNvSpPr txBox="1"/>
          <p:nvPr/>
        </p:nvSpPr>
        <p:spPr>
          <a:xfrm>
            <a:off x="7799886" y="5443420"/>
            <a:ext cx="1619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short    long</a:t>
            </a:r>
          </a:p>
        </p:txBody>
      </p:sp>
    </p:spTree>
    <p:extLst>
      <p:ext uri="{BB962C8B-B14F-4D97-AF65-F5344CB8AC3E}">
        <p14:creationId xmlns:p14="http://schemas.microsoft.com/office/powerpoint/2010/main" val="1453085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1C1C07-E89D-4CA4-9FD8-AC2382318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000" dirty="0">
                <a:solidFill>
                  <a:schemeClr val="bg1"/>
                </a:solidFill>
                <a:latin typeface="Dante" panose="02020502050200020203" pitchFamily="18" charset="0"/>
                <a:ea typeface="Yu Gothic UI" panose="020B0500000000000000" pitchFamily="34" charset="-128"/>
              </a:rPr>
              <a:t>GRB170817A</a:t>
            </a:r>
            <a:endParaRPr lang="en-GB" sz="5000" dirty="0">
              <a:solidFill>
                <a:schemeClr val="bg1"/>
              </a:solidFill>
              <a:latin typeface="Dante" panose="02020502050200020203" pitchFamily="18" charset="0"/>
            </a:endParaRPr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414F2DFA-8A3A-4B21-BA75-5589E1977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First GW detection of a GRB!</a:t>
            </a:r>
          </a:p>
        </p:txBody>
      </p:sp>
      <p:pic>
        <p:nvPicPr>
          <p:cNvPr id="4" name="Afbeelding 3" descr="Afbeelding met klok&#10;&#10;Automatisch gegenereerde beschrijving">
            <a:extLst>
              <a:ext uri="{FF2B5EF4-FFF2-40B4-BE49-F238E27FC236}">
                <a16:creationId xmlns:a16="http://schemas.microsoft.com/office/drawing/2014/main" id="{88718C55-D690-41BE-9524-CA90DAA49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783" y="715962"/>
            <a:ext cx="5135401" cy="555942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8D2AA64-7649-4BFF-88B3-4B8E0987B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971" y="3067049"/>
            <a:ext cx="4545042" cy="2676525"/>
          </a:xfrm>
          <a:prstGeom prst="rect">
            <a:avLst/>
          </a:prstGeom>
        </p:spPr>
      </p:pic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0369F7E-0BD5-49C2-BFF8-3D9829564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nl-NL" noProof="0"/>
              <a:t>22-11-2019</a:t>
            </a:r>
            <a:endParaRPr lang="nl-NL" noProof="0" dirty="0"/>
          </a:p>
        </p:txBody>
      </p:sp>
      <p:sp>
        <p:nvSpPr>
          <p:cNvPr id="9" name="Tijdelijke aanduiding voor voettekst 8">
            <a:extLst>
              <a:ext uri="{FF2B5EF4-FFF2-40B4-BE49-F238E27FC236}">
                <a16:creationId xmlns:a16="http://schemas.microsoft.com/office/drawing/2014/main" id="{24DF8E53-6843-424E-974F-9A64DEAED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IIHE annual meeting - IceCube analysis on GRB precursors</a:t>
            </a:r>
            <a:endParaRPr lang="nl-NL" noProof="0" dirty="0"/>
          </a:p>
        </p:txBody>
      </p:sp>
      <p:sp>
        <p:nvSpPr>
          <p:cNvPr id="10" name="Tijdelijke aanduiding voor dianummer 9">
            <a:extLst>
              <a:ext uri="{FF2B5EF4-FFF2-40B4-BE49-F238E27FC236}">
                <a16:creationId xmlns:a16="http://schemas.microsoft.com/office/drawing/2014/main" id="{D1628AB3-FFF9-4304-9006-1ECB9C6AD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17781-12D9-4CDB-9AAE-83636CBD66D6}" type="slidenum">
              <a:rPr lang="nl-NL" noProof="0" smtClean="0"/>
              <a:t>5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159504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1C1C07-E89D-4CA4-9FD8-AC2382318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000" dirty="0">
                <a:solidFill>
                  <a:schemeClr val="bg1"/>
                </a:solidFill>
                <a:latin typeface="Dante" panose="02020502050200020203" pitchFamily="18" charset="0"/>
                <a:ea typeface="Yu Gothic UI" panose="020B0500000000000000" pitchFamily="34" charset="-128"/>
              </a:rPr>
              <a:t>GRB190114C</a:t>
            </a:r>
            <a:endParaRPr lang="en-GB" sz="5000" dirty="0">
              <a:solidFill>
                <a:schemeClr val="bg1"/>
              </a:solidFill>
              <a:latin typeface="Dante" panose="02020502050200020203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ijdelijke aanduiding voor inhoud 2">
                <a:extLst>
                  <a:ext uri="{FF2B5EF4-FFF2-40B4-BE49-F238E27FC236}">
                    <a16:creationId xmlns:a16="http://schemas.microsoft.com/office/drawing/2014/main" id="{414F2DFA-8A3A-4B21-BA75-5589E1977CB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</p:spPr>
            <p:txBody>
              <a:bodyPr/>
              <a:lstStyle/>
              <a:p>
                <a:r>
                  <a:rPr lang="en-GB" dirty="0">
                    <a:solidFill>
                      <a:schemeClr val="bg1"/>
                    </a:solidFill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First GRB detected with an IACT!</a:t>
                </a:r>
              </a:p>
              <a:p>
                <a:r>
                  <a:rPr lang="en-GB" dirty="0">
                    <a:solidFill>
                      <a:schemeClr val="bg1"/>
                    </a:solidFill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Magic telescope in La Palma</a:t>
                </a:r>
              </a:p>
              <a:p>
                <a:r>
                  <a:rPr lang="en-GB" dirty="0">
                    <a:solidFill>
                      <a:schemeClr val="bg1"/>
                    </a:solidFill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TeV </a:t>
                </a:r>
                <a14:m>
                  <m:oMath xmlns:m="http://schemas.openxmlformats.org/officeDocument/2006/math">
                    <m:r>
                      <a:rPr lang="nl-NL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Yu Gothic UI" panose="020B0500000000000000" pitchFamily="34" charset="-128"/>
                      </a:rPr>
                      <m:t>𝛾</m:t>
                    </m:r>
                  </m:oMath>
                </a14:m>
                <a:r>
                  <a:rPr lang="en-GB" dirty="0">
                    <a:solidFill>
                      <a:schemeClr val="bg1"/>
                    </a:solidFill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-</a:t>
                </a:r>
                <a:r>
                  <a:rPr lang="en-GB">
                    <a:solidFill>
                      <a:schemeClr val="bg1"/>
                    </a:solidFill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rays observed</a:t>
                </a:r>
                <a:endParaRPr lang="en-GB" dirty="0">
                  <a:solidFill>
                    <a:schemeClr val="bg1"/>
                  </a:solidFill>
                  <a:latin typeface="Yu Gothic UI" panose="020B0500000000000000" pitchFamily="34" charset="-128"/>
                  <a:ea typeface="Yu Gothic UI" panose="020B0500000000000000" pitchFamily="34" charset="-128"/>
                </a:endParaRPr>
              </a:p>
            </p:txBody>
          </p:sp>
        </mc:Choice>
        <mc:Fallback>
          <p:sp>
            <p:nvSpPr>
              <p:cNvPr id="14" name="Tijdelijke aanduiding voor inhoud 2">
                <a:extLst>
                  <a:ext uri="{FF2B5EF4-FFF2-40B4-BE49-F238E27FC236}">
                    <a16:creationId xmlns:a16="http://schemas.microsoft.com/office/drawing/2014/main" id="{414F2DFA-8A3A-4B21-BA75-5589E1977C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  <a:blipFill>
                <a:blip r:embed="rId2"/>
                <a:stretch>
                  <a:fillRect l="-1043" t="-23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Afbeelding 4" descr="Afbeelding met buiten, water, gras, boot&#10;&#10;Automatisch gegenereerde beschrijving">
            <a:extLst>
              <a:ext uri="{FF2B5EF4-FFF2-40B4-BE49-F238E27FC236}">
                <a16:creationId xmlns:a16="http://schemas.microsoft.com/office/drawing/2014/main" id="{8F44E4FE-6B0D-44C4-868B-8404250646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906" y="2502794"/>
            <a:ext cx="5712517" cy="3809106"/>
          </a:xfrm>
          <a:prstGeom prst="rect">
            <a:avLst/>
          </a:prstGeom>
        </p:spPr>
      </p:pic>
      <p:sp>
        <p:nvSpPr>
          <p:cNvPr id="8" name="Tijdelijke aanduiding voor datum 7">
            <a:extLst>
              <a:ext uri="{FF2B5EF4-FFF2-40B4-BE49-F238E27FC236}">
                <a16:creationId xmlns:a16="http://schemas.microsoft.com/office/drawing/2014/main" id="{3689EE4D-B37E-40E4-96EE-0DD9EE548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nl-NL" noProof="0"/>
              <a:t>22-11-2019</a:t>
            </a:r>
            <a:endParaRPr lang="nl-NL" noProof="0" dirty="0"/>
          </a:p>
        </p:txBody>
      </p:sp>
      <p:sp>
        <p:nvSpPr>
          <p:cNvPr id="9" name="Tijdelijke aanduiding voor voettekst 8">
            <a:extLst>
              <a:ext uri="{FF2B5EF4-FFF2-40B4-BE49-F238E27FC236}">
                <a16:creationId xmlns:a16="http://schemas.microsoft.com/office/drawing/2014/main" id="{92F77FF5-9A84-47E6-AB1D-FBF1E7E3E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IIHE annual meeting - IceCube analysis on GRB precursors</a:t>
            </a:r>
            <a:endParaRPr lang="nl-NL" noProof="0" dirty="0"/>
          </a:p>
        </p:txBody>
      </p:sp>
      <p:sp>
        <p:nvSpPr>
          <p:cNvPr id="10" name="Tijdelijke aanduiding voor dianummer 9">
            <a:extLst>
              <a:ext uri="{FF2B5EF4-FFF2-40B4-BE49-F238E27FC236}">
                <a16:creationId xmlns:a16="http://schemas.microsoft.com/office/drawing/2014/main" id="{3656FA82-5A39-4C07-9093-797CD6A54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17781-12D9-4CDB-9AAE-83636CBD66D6}" type="slidenum">
              <a:rPr lang="nl-NL" noProof="0" smtClean="0"/>
              <a:t>6</a:t>
            </a:fld>
            <a:endParaRPr lang="nl-NL" noProof="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9C0961F-73F9-4125-A8A6-384AB24D6A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0835" y="3614446"/>
            <a:ext cx="3842957" cy="2489365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8AC7B263-75C9-4795-A249-1D70B2C3D208}"/>
              </a:ext>
            </a:extLst>
          </p:cNvPr>
          <p:cNvSpPr/>
          <p:nvPr/>
        </p:nvSpPr>
        <p:spPr>
          <a:xfrm>
            <a:off x="2315660" y="6071477"/>
            <a:ext cx="43177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200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https://doi.org/10.1038/s41586-019-1750-x</a:t>
            </a:r>
            <a:endParaRPr lang="en-GB" sz="1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111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3A6E4F7E-73E1-4366-9F11-C989EEF9EF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6" b="22669"/>
          <a:stretch/>
        </p:blipFill>
        <p:spPr>
          <a:xfrm>
            <a:off x="5010" y="0"/>
            <a:ext cx="12192000" cy="68580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994A5C2-835B-4632-A9EC-ED48BA384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>
                <a:solidFill>
                  <a:schemeClr val="bg1">
                    <a:lumMod val="85000"/>
                  </a:schemeClr>
                </a:solidFill>
              </a:rPr>
              <a:t>22-11-2019</a:t>
            </a:r>
            <a:endParaRPr lang="nl-NL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4BBB91B-D6B2-4876-8570-7F37B8B9B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21741" y="6356724"/>
            <a:ext cx="5118847" cy="365125"/>
          </a:xfrm>
        </p:spPr>
        <p:txBody>
          <a:bodyPr/>
          <a:lstStyle/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IIHE annual meeting - IceCube analysis on GRB precursors</a:t>
            </a:r>
            <a:endParaRPr lang="nl-NL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6C05210-4707-4261-ABB8-2270DA8DF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6A38-0960-47E4-AF07-01A63D164AA6}" type="slidenum">
              <a:rPr lang="nl-NL" smtClean="0">
                <a:solidFill>
                  <a:schemeClr val="bg1">
                    <a:lumMod val="85000"/>
                  </a:schemeClr>
                </a:solidFill>
              </a:rPr>
              <a:t>7</a:t>
            </a:fld>
            <a:endParaRPr lang="nl-NL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CE7BE350-4F00-41E9-920C-F172B9634ECA}"/>
              </a:ext>
            </a:extLst>
          </p:cNvPr>
          <p:cNvSpPr txBox="1">
            <a:spLocks/>
          </p:cNvSpPr>
          <p:nvPr/>
        </p:nvSpPr>
        <p:spPr>
          <a:xfrm>
            <a:off x="853209" y="3254653"/>
            <a:ext cx="10574323" cy="134424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dirty="0">
              <a:solidFill>
                <a:schemeClr val="bg1"/>
              </a:solidFill>
              <a:latin typeface="Tempus Sans ITC" panose="04020404030D07020202" pitchFamily="82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CA3D0E10-B59B-4FBD-9C3C-4309508FFE27}"/>
              </a:ext>
            </a:extLst>
          </p:cNvPr>
          <p:cNvSpPr txBox="1"/>
          <p:nvPr/>
        </p:nvSpPr>
        <p:spPr>
          <a:xfrm>
            <a:off x="4625910" y="611147"/>
            <a:ext cx="6574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25C5C"/>
                </a:solidFill>
                <a:latin typeface="Yu Gothic UI" panose="020B0500000000000000" pitchFamily="34" charset="-128"/>
                <a:ea typeface="Yu Gothic UI" panose="020B0500000000000000" pitchFamily="34" charset="-12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https://icecube.wisc.edu/~grbweb_public/</a:t>
            </a:r>
            <a:endParaRPr lang="en-US" sz="2200" dirty="0">
              <a:solidFill>
                <a:srgbClr val="F25C5C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endParaRPr lang="en-GB" sz="2200" dirty="0">
              <a:solidFill>
                <a:srgbClr val="F25C5C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kstvak 10">
                <a:extLst>
                  <a:ext uri="{FF2B5EF4-FFF2-40B4-BE49-F238E27FC236}">
                    <a16:creationId xmlns:a16="http://schemas.microsoft.com/office/drawing/2014/main" id="{ADB19727-DCEA-4309-BB90-DAD62278E551}"/>
                  </a:ext>
                </a:extLst>
              </p:cNvPr>
              <p:cNvSpPr txBox="1"/>
              <p:nvPr/>
            </p:nvSpPr>
            <p:spPr>
              <a:xfrm>
                <a:off x="9971219" y="5486108"/>
                <a:ext cx="85794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3200" b="0" i="1" smtClean="0">
                          <a:solidFill>
                            <a:srgbClr val="955DBF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lang="nl-NL" sz="3200" dirty="0">
                  <a:solidFill>
                    <a:srgbClr val="955DBF"/>
                  </a:solidFill>
                </a:endParaRPr>
              </a:p>
            </p:txBody>
          </p:sp>
        </mc:Choice>
        <mc:Fallback xmlns="">
          <p:sp>
            <p:nvSpPr>
              <p:cNvPr id="11" name="Tekstvak 10">
                <a:extLst>
                  <a:ext uri="{FF2B5EF4-FFF2-40B4-BE49-F238E27FC236}">
                    <a16:creationId xmlns:a16="http://schemas.microsoft.com/office/drawing/2014/main" id="{ADB19727-DCEA-4309-BB90-DAD62278E5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1219" y="5486108"/>
                <a:ext cx="857940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Afbeelding 11">
            <a:extLst>
              <a:ext uri="{FF2B5EF4-FFF2-40B4-BE49-F238E27FC236}">
                <a16:creationId xmlns:a16="http://schemas.microsoft.com/office/drawing/2014/main" id="{E868EF02-F43B-40B0-A363-738F221EB63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025" y="3892601"/>
            <a:ext cx="1525442" cy="874586"/>
          </a:xfrm>
          <a:prstGeom prst="rect">
            <a:avLst/>
          </a:prstGeom>
        </p:spPr>
      </p:pic>
      <p:sp>
        <p:nvSpPr>
          <p:cNvPr id="13" name="Vrije vorm: vorm 12">
            <a:extLst>
              <a:ext uri="{FF2B5EF4-FFF2-40B4-BE49-F238E27FC236}">
                <a16:creationId xmlns:a16="http://schemas.microsoft.com/office/drawing/2014/main" id="{EFD6FAD4-8C38-44A2-A1AA-B000606947F0}"/>
              </a:ext>
            </a:extLst>
          </p:cNvPr>
          <p:cNvSpPr/>
          <p:nvPr/>
        </p:nvSpPr>
        <p:spPr>
          <a:xfrm rot="19750157" flipV="1">
            <a:off x="3604136" y="2790413"/>
            <a:ext cx="8618084" cy="183233"/>
          </a:xfrm>
          <a:custGeom>
            <a:avLst/>
            <a:gdLst>
              <a:gd name="connsiteX0" fmla="*/ 0 w 6555996"/>
              <a:gd name="connsiteY0" fmla="*/ 41955 h 369134"/>
              <a:gd name="connsiteX1" fmla="*/ 239086 w 6555996"/>
              <a:gd name="connsiteY1" fmla="*/ 369126 h 369134"/>
              <a:gd name="connsiteX2" fmla="*/ 469784 w 6555996"/>
              <a:gd name="connsiteY2" fmla="*/ 33566 h 369134"/>
              <a:gd name="connsiteX3" fmla="*/ 721453 w 6555996"/>
              <a:gd name="connsiteY3" fmla="*/ 352348 h 369134"/>
              <a:gd name="connsiteX4" fmla="*/ 939567 w 6555996"/>
              <a:gd name="connsiteY4" fmla="*/ 33566 h 369134"/>
              <a:gd name="connsiteX5" fmla="*/ 1178653 w 6555996"/>
              <a:gd name="connsiteY5" fmla="*/ 364931 h 369134"/>
              <a:gd name="connsiteX6" fmla="*/ 1409351 w 6555996"/>
              <a:gd name="connsiteY6" fmla="*/ 33566 h 369134"/>
              <a:gd name="connsiteX7" fmla="*/ 1652631 w 6555996"/>
              <a:gd name="connsiteY7" fmla="*/ 348153 h 369134"/>
              <a:gd name="connsiteX8" fmla="*/ 1870745 w 6555996"/>
              <a:gd name="connsiteY8" fmla="*/ 29371 h 369134"/>
              <a:gd name="connsiteX9" fmla="*/ 2122415 w 6555996"/>
              <a:gd name="connsiteY9" fmla="*/ 348153 h 369134"/>
              <a:gd name="connsiteX10" fmla="*/ 2348918 w 6555996"/>
              <a:gd name="connsiteY10" fmla="*/ 20982 h 369134"/>
              <a:gd name="connsiteX11" fmla="*/ 2583809 w 6555996"/>
              <a:gd name="connsiteY11" fmla="*/ 343959 h 369134"/>
              <a:gd name="connsiteX12" fmla="*/ 2814506 w 6555996"/>
              <a:gd name="connsiteY12" fmla="*/ 33566 h 369134"/>
              <a:gd name="connsiteX13" fmla="*/ 3053593 w 6555996"/>
              <a:gd name="connsiteY13" fmla="*/ 343959 h 369134"/>
              <a:gd name="connsiteX14" fmla="*/ 3275901 w 6555996"/>
              <a:gd name="connsiteY14" fmla="*/ 29371 h 369134"/>
              <a:gd name="connsiteX15" fmla="*/ 3514987 w 6555996"/>
              <a:gd name="connsiteY15" fmla="*/ 343959 h 369134"/>
              <a:gd name="connsiteX16" fmla="*/ 3741490 w 6555996"/>
              <a:gd name="connsiteY16" fmla="*/ 20982 h 369134"/>
              <a:gd name="connsiteX17" fmla="*/ 3984771 w 6555996"/>
              <a:gd name="connsiteY17" fmla="*/ 339764 h 369134"/>
              <a:gd name="connsiteX18" fmla="*/ 4198690 w 6555996"/>
              <a:gd name="connsiteY18" fmla="*/ 20982 h 369134"/>
              <a:gd name="connsiteX19" fmla="*/ 4454554 w 6555996"/>
              <a:gd name="connsiteY19" fmla="*/ 335570 h 369134"/>
              <a:gd name="connsiteX20" fmla="*/ 4685251 w 6555996"/>
              <a:gd name="connsiteY20" fmla="*/ 12593 h 369134"/>
              <a:gd name="connsiteX21" fmla="*/ 4924338 w 6555996"/>
              <a:gd name="connsiteY21" fmla="*/ 335570 h 369134"/>
              <a:gd name="connsiteX22" fmla="*/ 5134062 w 6555996"/>
              <a:gd name="connsiteY22" fmla="*/ 4204 h 369134"/>
              <a:gd name="connsiteX23" fmla="*/ 5394121 w 6555996"/>
              <a:gd name="connsiteY23" fmla="*/ 318792 h 369134"/>
              <a:gd name="connsiteX24" fmla="*/ 5616429 w 6555996"/>
              <a:gd name="connsiteY24" fmla="*/ 16788 h 369134"/>
              <a:gd name="connsiteX25" fmla="*/ 5859710 w 6555996"/>
              <a:gd name="connsiteY25" fmla="*/ 335570 h 369134"/>
              <a:gd name="connsiteX26" fmla="*/ 6077824 w 6555996"/>
              <a:gd name="connsiteY26" fmla="*/ 10 h 369134"/>
              <a:gd name="connsiteX27" fmla="*/ 6325299 w 6555996"/>
              <a:gd name="connsiteY27" fmla="*/ 322986 h 369134"/>
              <a:gd name="connsiteX28" fmla="*/ 6555996 w 6555996"/>
              <a:gd name="connsiteY28" fmla="*/ 4204 h 369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555996" h="369134">
                <a:moveTo>
                  <a:pt x="0" y="41955"/>
                </a:moveTo>
                <a:cubicBezTo>
                  <a:pt x="80394" y="206239"/>
                  <a:pt x="160789" y="370524"/>
                  <a:pt x="239086" y="369126"/>
                </a:cubicBezTo>
                <a:cubicBezTo>
                  <a:pt x="317383" y="367728"/>
                  <a:pt x="389390" y="36362"/>
                  <a:pt x="469784" y="33566"/>
                </a:cubicBezTo>
                <a:cubicBezTo>
                  <a:pt x="550179" y="30770"/>
                  <a:pt x="643156" y="352348"/>
                  <a:pt x="721453" y="352348"/>
                </a:cubicBezTo>
                <a:cubicBezTo>
                  <a:pt x="799750" y="352348"/>
                  <a:pt x="863367" y="31469"/>
                  <a:pt x="939567" y="33566"/>
                </a:cubicBezTo>
                <a:cubicBezTo>
                  <a:pt x="1015767" y="35663"/>
                  <a:pt x="1100356" y="364931"/>
                  <a:pt x="1178653" y="364931"/>
                </a:cubicBezTo>
                <a:cubicBezTo>
                  <a:pt x="1256950" y="364931"/>
                  <a:pt x="1330355" y="36362"/>
                  <a:pt x="1409351" y="33566"/>
                </a:cubicBezTo>
                <a:cubicBezTo>
                  <a:pt x="1488347" y="30770"/>
                  <a:pt x="1575732" y="348852"/>
                  <a:pt x="1652631" y="348153"/>
                </a:cubicBezTo>
                <a:cubicBezTo>
                  <a:pt x="1729530" y="347454"/>
                  <a:pt x="1792448" y="29371"/>
                  <a:pt x="1870745" y="29371"/>
                </a:cubicBezTo>
                <a:cubicBezTo>
                  <a:pt x="1949042" y="29371"/>
                  <a:pt x="2042720" y="349551"/>
                  <a:pt x="2122415" y="348153"/>
                </a:cubicBezTo>
                <a:cubicBezTo>
                  <a:pt x="2202110" y="346755"/>
                  <a:pt x="2272019" y="21681"/>
                  <a:pt x="2348918" y="20982"/>
                </a:cubicBezTo>
                <a:cubicBezTo>
                  <a:pt x="2425817" y="20283"/>
                  <a:pt x="2506211" y="341862"/>
                  <a:pt x="2583809" y="343959"/>
                </a:cubicBezTo>
                <a:cubicBezTo>
                  <a:pt x="2661407" y="346056"/>
                  <a:pt x="2736209" y="33566"/>
                  <a:pt x="2814506" y="33566"/>
                </a:cubicBezTo>
                <a:cubicBezTo>
                  <a:pt x="2892803" y="33566"/>
                  <a:pt x="2976694" y="344658"/>
                  <a:pt x="3053593" y="343959"/>
                </a:cubicBezTo>
                <a:cubicBezTo>
                  <a:pt x="3130492" y="343260"/>
                  <a:pt x="3199002" y="29371"/>
                  <a:pt x="3275901" y="29371"/>
                </a:cubicBezTo>
                <a:cubicBezTo>
                  <a:pt x="3352800" y="29371"/>
                  <a:pt x="3437389" y="345357"/>
                  <a:pt x="3514987" y="343959"/>
                </a:cubicBezTo>
                <a:cubicBezTo>
                  <a:pt x="3592585" y="342561"/>
                  <a:pt x="3663193" y="21681"/>
                  <a:pt x="3741490" y="20982"/>
                </a:cubicBezTo>
                <a:cubicBezTo>
                  <a:pt x="3819787" y="20283"/>
                  <a:pt x="3908571" y="339764"/>
                  <a:pt x="3984771" y="339764"/>
                </a:cubicBezTo>
                <a:cubicBezTo>
                  <a:pt x="4060971" y="339764"/>
                  <a:pt x="4120393" y="21681"/>
                  <a:pt x="4198690" y="20982"/>
                </a:cubicBezTo>
                <a:cubicBezTo>
                  <a:pt x="4276987" y="20283"/>
                  <a:pt x="4373461" y="336968"/>
                  <a:pt x="4454554" y="335570"/>
                </a:cubicBezTo>
                <a:cubicBezTo>
                  <a:pt x="4535647" y="334172"/>
                  <a:pt x="4606954" y="12593"/>
                  <a:pt x="4685251" y="12593"/>
                </a:cubicBezTo>
                <a:cubicBezTo>
                  <a:pt x="4763548" y="12593"/>
                  <a:pt x="4849536" y="336968"/>
                  <a:pt x="4924338" y="335570"/>
                </a:cubicBezTo>
                <a:cubicBezTo>
                  <a:pt x="4999140" y="334172"/>
                  <a:pt x="5055765" y="7000"/>
                  <a:pt x="5134062" y="4204"/>
                </a:cubicBezTo>
                <a:cubicBezTo>
                  <a:pt x="5212359" y="1408"/>
                  <a:pt x="5313727" y="316695"/>
                  <a:pt x="5394121" y="318792"/>
                </a:cubicBezTo>
                <a:cubicBezTo>
                  <a:pt x="5474515" y="320889"/>
                  <a:pt x="5538831" y="13992"/>
                  <a:pt x="5616429" y="16788"/>
                </a:cubicBezTo>
                <a:cubicBezTo>
                  <a:pt x="5694027" y="19584"/>
                  <a:pt x="5782811" y="338366"/>
                  <a:pt x="5859710" y="335570"/>
                </a:cubicBezTo>
                <a:cubicBezTo>
                  <a:pt x="5936609" y="332774"/>
                  <a:pt x="6000226" y="2107"/>
                  <a:pt x="6077824" y="10"/>
                </a:cubicBezTo>
                <a:cubicBezTo>
                  <a:pt x="6155422" y="-2087"/>
                  <a:pt x="6245604" y="322287"/>
                  <a:pt x="6325299" y="322986"/>
                </a:cubicBezTo>
                <a:cubicBezTo>
                  <a:pt x="6404994" y="323685"/>
                  <a:pt x="6480495" y="163944"/>
                  <a:pt x="6555996" y="4204"/>
                </a:cubicBezTo>
              </a:path>
            </a:pathLst>
          </a:custGeom>
          <a:noFill/>
          <a:ln w="28575">
            <a:solidFill>
              <a:srgbClr val="71B0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00"/>
              </a:solidFill>
            </a:endParaRPr>
          </a:p>
        </p:txBody>
      </p:sp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5BD0836E-3992-4F9F-ABFF-1A5039AF33F7}"/>
              </a:ext>
            </a:extLst>
          </p:cNvPr>
          <p:cNvCxnSpPr>
            <a:cxnSpLocks/>
          </p:cNvCxnSpPr>
          <p:nvPr/>
        </p:nvCxnSpPr>
        <p:spPr>
          <a:xfrm flipV="1">
            <a:off x="9896751" y="5571779"/>
            <a:ext cx="2061755" cy="55307"/>
          </a:xfrm>
          <a:prstGeom prst="straightConnector1">
            <a:avLst/>
          </a:prstGeom>
          <a:ln w="28575">
            <a:solidFill>
              <a:srgbClr val="955DB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kstvak 14">
                <a:extLst>
                  <a:ext uri="{FF2B5EF4-FFF2-40B4-BE49-F238E27FC236}">
                    <a16:creationId xmlns:a16="http://schemas.microsoft.com/office/drawing/2014/main" id="{CF6D83F1-CF83-403E-9E68-78671034ADA9}"/>
                  </a:ext>
                </a:extLst>
              </p:cNvPr>
              <p:cNvSpPr txBox="1"/>
              <p:nvPr/>
            </p:nvSpPr>
            <p:spPr>
              <a:xfrm>
                <a:off x="7484209" y="5571779"/>
                <a:ext cx="85794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3200" b="0" i="1" smtClean="0">
                          <a:solidFill>
                            <a:srgbClr val="FF3399"/>
                          </a:solidFill>
                          <a:latin typeface="Cambria Math" panose="02040503050406030204" pitchFamily="18" charset="0"/>
                        </a:rPr>
                        <m:t>𝜈</m:t>
                      </m:r>
                    </m:oMath>
                  </m:oMathPara>
                </a14:m>
                <a:endParaRPr lang="nl-NL" sz="3200" dirty="0">
                  <a:solidFill>
                    <a:srgbClr val="FF3399"/>
                  </a:solidFill>
                </a:endParaRPr>
              </a:p>
            </p:txBody>
          </p:sp>
        </mc:Choice>
        <mc:Fallback xmlns="">
          <p:sp>
            <p:nvSpPr>
              <p:cNvPr id="15" name="Tekstvak 14">
                <a:extLst>
                  <a:ext uri="{FF2B5EF4-FFF2-40B4-BE49-F238E27FC236}">
                    <a16:creationId xmlns:a16="http://schemas.microsoft.com/office/drawing/2014/main" id="{CF6D83F1-CF83-403E-9E68-78671034AD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4209" y="5571779"/>
                <a:ext cx="857940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id="{E1635D32-512B-4EDF-82EF-7BC6ADFBF98B}"/>
              </a:ext>
            </a:extLst>
          </p:cNvPr>
          <p:cNvCxnSpPr>
            <a:cxnSpLocks/>
          </p:cNvCxnSpPr>
          <p:nvPr/>
        </p:nvCxnSpPr>
        <p:spPr>
          <a:xfrm flipV="1">
            <a:off x="3216043" y="4937757"/>
            <a:ext cx="6326434" cy="919398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Vrije vorm: vorm 16">
            <a:extLst>
              <a:ext uri="{FF2B5EF4-FFF2-40B4-BE49-F238E27FC236}">
                <a16:creationId xmlns:a16="http://schemas.microsoft.com/office/drawing/2014/main" id="{3E9B5D15-512F-4498-B398-A577CC3D5427}"/>
              </a:ext>
            </a:extLst>
          </p:cNvPr>
          <p:cNvSpPr/>
          <p:nvPr/>
        </p:nvSpPr>
        <p:spPr>
          <a:xfrm>
            <a:off x="8004019" y="3515143"/>
            <a:ext cx="3250306" cy="740050"/>
          </a:xfrm>
          <a:custGeom>
            <a:avLst/>
            <a:gdLst>
              <a:gd name="connsiteX0" fmla="*/ 0 w 3174030"/>
              <a:gd name="connsiteY0" fmla="*/ 784060 h 1084531"/>
              <a:gd name="connsiteX1" fmla="*/ 1528997 w 3174030"/>
              <a:gd name="connsiteY1" fmla="*/ 1048886 h 1084531"/>
              <a:gd name="connsiteX2" fmla="*/ 2173574 w 3174030"/>
              <a:gd name="connsiteY2" fmla="*/ 84519 h 1084531"/>
              <a:gd name="connsiteX3" fmla="*/ 3092971 w 3174030"/>
              <a:gd name="connsiteY3" fmla="*/ 44545 h 1084531"/>
              <a:gd name="connsiteX4" fmla="*/ 3127948 w 3174030"/>
              <a:gd name="connsiteY4" fmla="*/ 44545 h 1084531"/>
              <a:gd name="connsiteX5" fmla="*/ 3127948 w 3174030"/>
              <a:gd name="connsiteY5" fmla="*/ 44545 h 1084531"/>
              <a:gd name="connsiteX6" fmla="*/ 3137941 w 3174030"/>
              <a:gd name="connsiteY6" fmla="*/ 44545 h 1084531"/>
              <a:gd name="connsiteX7" fmla="*/ 3137941 w 3174030"/>
              <a:gd name="connsiteY7" fmla="*/ 34551 h 108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4030" h="1084531">
                <a:moveTo>
                  <a:pt x="0" y="784060"/>
                </a:moveTo>
                <a:cubicBezTo>
                  <a:pt x="583367" y="974768"/>
                  <a:pt x="1166735" y="1165476"/>
                  <a:pt x="1528997" y="1048886"/>
                </a:cubicBezTo>
                <a:cubicBezTo>
                  <a:pt x="1891259" y="932296"/>
                  <a:pt x="1912912" y="251909"/>
                  <a:pt x="2173574" y="84519"/>
                </a:cubicBezTo>
                <a:cubicBezTo>
                  <a:pt x="2434236" y="-82871"/>
                  <a:pt x="2933909" y="51207"/>
                  <a:pt x="3092971" y="44545"/>
                </a:cubicBezTo>
                <a:cubicBezTo>
                  <a:pt x="3252033" y="37883"/>
                  <a:pt x="3127948" y="44545"/>
                  <a:pt x="3127948" y="44545"/>
                </a:cubicBezTo>
                <a:lnTo>
                  <a:pt x="3127948" y="44545"/>
                </a:lnTo>
                <a:cubicBezTo>
                  <a:pt x="3131279" y="44545"/>
                  <a:pt x="3136276" y="46211"/>
                  <a:pt x="3137941" y="44545"/>
                </a:cubicBezTo>
                <a:cubicBezTo>
                  <a:pt x="3139606" y="42879"/>
                  <a:pt x="3138773" y="38715"/>
                  <a:pt x="3137941" y="34551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Vrije vorm: vorm 17">
            <a:extLst>
              <a:ext uri="{FF2B5EF4-FFF2-40B4-BE49-F238E27FC236}">
                <a16:creationId xmlns:a16="http://schemas.microsoft.com/office/drawing/2014/main" id="{F06B5386-C766-4C9D-8B50-6748082408DF}"/>
              </a:ext>
            </a:extLst>
          </p:cNvPr>
          <p:cNvSpPr/>
          <p:nvPr/>
        </p:nvSpPr>
        <p:spPr>
          <a:xfrm>
            <a:off x="10196817" y="3515143"/>
            <a:ext cx="974487" cy="1252044"/>
          </a:xfrm>
          <a:custGeom>
            <a:avLst/>
            <a:gdLst>
              <a:gd name="connsiteX0" fmla="*/ 0 w 1329128"/>
              <a:gd name="connsiteY0" fmla="*/ 1475479 h 1475479"/>
              <a:gd name="connsiteX1" fmla="*/ 389745 w 1329128"/>
              <a:gd name="connsiteY1" fmla="*/ 870875 h 1475479"/>
              <a:gd name="connsiteX2" fmla="*/ 219856 w 1329128"/>
              <a:gd name="connsiteY2" fmla="*/ 471138 h 1475479"/>
              <a:gd name="connsiteX3" fmla="*/ 299804 w 1329128"/>
              <a:gd name="connsiteY3" fmla="*/ 146351 h 1475479"/>
              <a:gd name="connsiteX4" fmla="*/ 554636 w 1329128"/>
              <a:gd name="connsiteY4" fmla="*/ 6442 h 1475479"/>
              <a:gd name="connsiteX5" fmla="*/ 1329128 w 1329128"/>
              <a:gd name="connsiteY5" fmla="*/ 36423 h 1475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9128" h="1475479">
                <a:moveTo>
                  <a:pt x="0" y="1475479"/>
                </a:moveTo>
                <a:cubicBezTo>
                  <a:pt x="176551" y="1256872"/>
                  <a:pt x="353102" y="1038265"/>
                  <a:pt x="389745" y="870875"/>
                </a:cubicBezTo>
                <a:cubicBezTo>
                  <a:pt x="426388" y="703485"/>
                  <a:pt x="234846" y="591892"/>
                  <a:pt x="219856" y="471138"/>
                </a:cubicBezTo>
                <a:cubicBezTo>
                  <a:pt x="204866" y="350384"/>
                  <a:pt x="244007" y="223800"/>
                  <a:pt x="299804" y="146351"/>
                </a:cubicBezTo>
                <a:cubicBezTo>
                  <a:pt x="355601" y="68902"/>
                  <a:pt x="383082" y="24763"/>
                  <a:pt x="554636" y="6442"/>
                </a:cubicBezTo>
                <a:cubicBezTo>
                  <a:pt x="726190" y="-11879"/>
                  <a:pt x="1027659" y="12272"/>
                  <a:pt x="1329128" y="36423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Vrije vorm: vorm 18">
            <a:extLst>
              <a:ext uri="{FF2B5EF4-FFF2-40B4-BE49-F238E27FC236}">
                <a16:creationId xmlns:a16="http://schemas.microsoft.com/office/drawing/2014/main" id="{D4363633-D660-495A-AFFF-93FA32AC1C00}"/>
              </a:ext>
            </a:extLst>
          </p:cNvPr>
          <p:cNvSpPr/>
          <p:nvPr/>
        </p:nvSpPr>
        <p:spPr>
          <a:xfrm>
            <a:off x="10400189" y="1616018"/>
            <a:ext cx="1208244" cy="1496444"/>
          </a:xfrm>
          <a:custGeom>
            <a:avLst/>
            <a:gdLst>
              <a:gd name="connsiteX0" fmla="*/ 1129367 w 1129367"/>
              <a:gd name="connsiteY0" fmla="*/ 1643921 h 1643921"/>
              <a:gd name="connsiteX1" fmla="*/ 919505 w 1129367"/>
              <a:gd name="connsiteY1" fmla="*/ 899409 h 1643921"/>
              <a:gd name="connsiteX2" fmla="*/ 264934 w 1129367"/>
              <a:gd name="connsiteY2" fmla="*/ 604603 h 1643921"/>
              <a:gd name="connsiteX3" fmla="*/ 60069 w 1129367"/>
              <a:gd name="connsiteY3" fmla="*/ 429718 h 1643921"/>
              <a:gd name="connsiteX4" fmla="*/ 108 w 1129367"/>
              <a:gd name="connsiteY4" fmla="*/ 234845 h 1643921"/>
              <a:gd name="connsiteX5" fmla="*/ 70062 w 1129367"/>
              <a:gd name="connsiteY5" fmla="*/ 0 h 1643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9367" h="1643921">
                <a:moveTo>
                  <a:pt x="1129367" y="1643921"/>
                </a:moveTo>
                <a:cubicBezTo>
                  <a:pt x="1096472" y="1358275"/>
                  <a:pt x="1063577" y="1072629"/>
                  <a:pt x="919505" y="899409"/>
                </a:cubicBezTo>
                <a:cubicBezTo>
                  <a:pt x="775433" y="726189"/>
                  <a:pt x="408173" y="682885"/>
                  <a:pt x="264934" y="604603"/>
                </a:cubicBezTo>
                <a:cubicBezTo>
                  <a:pt x="121695" y="526321"/>
                  <a:pt x="104207" y="491344"/>
                  <a:pt x="60069" y="429718"/>
                </a:cubicBezTo>
                <a:cubicBezTo>
                  <a:pt x="15931" y="368092"/>
                  <a:pt x="-1558" y="306465"/>
                  <a:pt x="108" y="234845"/>
                </a:cubicBezTo>
                <a:cubicBezTo>
                  <a:pt x="1773" y="163225"/>
                  <a:pt x="35917" y="81612"/>
                  <a:pt x="70062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1D2AA1EE-4335-4C05-BC3B-C5191BCEC27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3159">
            <a:off x="9544712" y="1035936"/>
            <a:ext cx="1827089" cy="960743"/>
          </a:xfrm>
          <a:prstGeom prst="rect">
            <a:avLst/>
          </a:prstGeom>
        </p:spPr>
      </p:pic>
      <p:cxnSp>
        <p:nvCxnSpPr>
          <p:cNvPr id="21" name="Rechte verbindingslijn met pijl 20">
            <a:extLst>
              <a:ext uri="{FF2B5EF4-FFF2-40B4-BE49-F238E27FC236}">
                <a16:creationId xmlns:a16="http://schemas.microsoft.com/office/drawing/2014/main" id="{FBFA82F1-84FA-40C3-8EFD-74B3CAB68E10}"/>
              </a:ext>
            </a:extLst>
          </p:cNvPr>
          <p:cNvCxnSpPr>
            <a:cxnSpLocks/>
          </p:cNvCxnSpPr>
          <p:nvPr/>
        </p:nvCxnSpPr>
        <p:spPr>
          <a:xfrm flipV="1">
            <a:off x="4882961" y="5623001"/>
            <a:ext cx="4980520" cy="184856"/>
          </a:xfrm>
          <a:prstGeom prst="straightConnector1">
            <a:avLst/>
          </a:prstGeom>
          <a:ln w="38100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kstvak 21">
            <a:extLst>
              <a:ext uri="{FF2B5EF4-FFF2-40B4-BE49-F238E27FC236}">
                <a16:creationId xmlns:a16="http://schemas.microsoft.com/office/drawing/2014/main" id="{B463C965-DF5A-4E47-A59B-600F77304C80}"/>
              </a:ext>
            </a:extLst>
          </p:cNvPr>
          <p:cNvSpPr txBox="1"/>
          <p:nvPr/>
        </p:nvSpPr>
        <p:spPr>
          <a:xfrm rot="19632034">
            <a:off x="8462492" y="2300047"/>
            <a:ext cx="10956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71B0E9"/>
                </a:solidFill>
              </a:rPr>
              <a:t>GW</a:t>
            </a:r>
          </a:p>
        </p:txBody>
      </p: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1A0460E1-D3FB-47C2-BC5B-3270D401B6E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648971" y="4976849"/>
            <a:ext cx="1504248" cy="1189860"/>
          </a:xfrm>
          <a:prstGeom prst="rect">
            <a:avLst/>
          </a:prstGeom>
        </p:spPr>
      </p:pic>
      <p:pic>
        <p:nvPicPr>
          <p:cNvPr id="24" name="Afbeelding 23" descr="Afbeelding met meubels&#10;&#10;Beschrijving is gegenereerd met hoge betrouwbaarheid">
            <a:extLst>
              <a:ext uri="{FF2B5EF4-FFF2-40B4-BE49-F238E27FC236}">
                <a16:creationId xmlns:a16="http://schemas.microsoft.com/office/drawing/2014/main" id="{F6D07EC0-39F3-49E7-A03D-6B404CDCC2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325" y="3069892"/>
            <a:ext cx="694070" cy="1072995"/>
          </a:xfrm>
          <a:prstGeom prst="rect">
            <a:avLst/>
          </a:prstGeom>
        </p:spPr>
      </p:pic>
      <p:pic>
        <p:nvPicPr>
          <p:cNvPr id="25" name="Afbeelding 24" descr="Afbeelding met object, telescoop&#10;&#10;Beschrijving is gegenereerd met zeer hoge betrouwbaarheid">
            <a:extLst>
              <a:ext uri="{FF2B5EF4-FFF2-40B4-BE49-F238E27FC236}">
                <a16:creationId xmlns:a16="http://schemas.microsoft.com/office/drawing/2014/main" id="{583CF6BC-44F3-4599-A77B-099B49A96B6C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36966">
            <a:off x="9551769" y="4003480"/>
            <a:ext cx="1269757" cy="12697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kstvak 25">
                <a:extLst>
                  <a:ext uri="{FF2B5EF4-FFF2-40B4-BE49-F238E27FC236}">
                    <a16:creationId xmlns:a16="http://schemas.microsoft.com/office/drawing/2014/main" id="{6E9FC617-2AA2-4CD1-9E2B-FA9708E156EC}"/>
                  </a:ext>
                </a:extLst>
              </p:cNvPr>
              <p:cNvSpPr txBox="1"/>
              <p:nvPr/>
            </p:nvSpPr>
            <p:spPr>
              <a:xfrm rot="20475238">
                <a:off x="7161557" y="4366669"/>
                <a:ext cx="1095630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32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nl-NL" sz="32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26" name="Tekstvak 25">
                <a:extLst>
                  <a:ext uri="{FF2B5EF4-FFF2-40B4-BE49-F238E27FC236}">
                    <a16:creationId xmlns:a16="http://schemas.microsoft.com/office/drawing/2014/main" id="{6E9FC617-2AA2-4CD1-9E2B-FA9708E156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475238">
                <a:off x="7161557" y="4366669"/>
                <a:ext cx="1095630" cy="5847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itel 1">
            <a:extLst>
              <a:ext uri="{FF2B5EF4-FFF2-40B4-BE49-F238E27FC236}">
                <a16:creationId xmlns:a16="http://schemas.microsoft.com/office/drawing/2014/main" id="{76E2CC40-05D1-437E-AE64-0657C3C4C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sz="5000" dirty="0" err="1">
                <a:solidFill>
                  <a:schemeClr val="bg1"/>
                </a:solidFill>
                <a:latin typeface="Dante" panose="02020502050200020203" pitchFamily="18" charset="0"/>
              </a:rPr>
              <a:t>GRBweb</a:t>
            </a:r>
            <a:endParaRPr lang="en-GB" sz="5000" dirty="0">
              <a:solidFill>
                <a:schemeClr val="bg1"/>
              </a:solidFill>
              <a:latin typeface="Dante" panose="02020502050200020203" pitchFamily="18" charset="0"/>
            </a:endParaRPr>
          </a:p>
        </p:txBody>
      </p:sp>
      <p:sp>
        <p:nvSpPr>
          <p:cNvPr id="29" name="Tijdelijke aanduiding voor inhoud 2">
            <a:extLst>
              <a:ext uri="{FF2B5EF4-FFF2-40B4-BE49-F238E27FC236}">
                <a16:creationId xmlns:a16="http://schemas.microsoft.com/office/drawing/2014/main" id="{FE5E0A36-B6E9-4A19-AEE2-535822FA8C26}"/>
              </a:ext>
            </a:extLst>
          </p:cNvPr>
          <p:cNvSpPr txBox="1">
            <a:spLocks/>
          </p:cNvSpPr>
          <p:nvPr/>
        </p:nvSpPr>
        <p:spPr>
          <a:xfrm>
            <a:off x="838200" y="189236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Catalog of GRBs combining data</a:t>
            </a:r>
            <a:br>
              <a:rPr lang="en-US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</a:br>
            <a:r>
              <a:rPr lang="en-US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	from all detectors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Current version developed</a:t>
            </a:r>
            <a:br>
              <a:rPr lang="en-US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</a:br>
            <a:r>
              <a:rPr lang="en-US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	at the IIHE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Updated every week</a:t>
            </a:r>
            <a:endParaRPr lang="en-GB" dirty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8118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1C1C07-E89D-4CA4-9FD8-AC2382318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000" dirty="0">
                <a:solidFill>
                  <a:schemeClr val="bg1"/>
                </a:solidFill>
                <a:latin typeface="Dante" panose="02020502050200020203" pitchFamily="18" charset="0"/>
              </a:rPr>
              <a:t>Do GRBs emit neutrinos?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ijdelijke aanduiding voor inhoud 2">
                <a:extLst>
                  <a:ext uri="{FF2B5EF4-FFF2-40B4-BE49-F238E27FC236}">
                    <a16:creationId xmlns:a16="http://schemas.microsoft.com/office/drawing/2014/main" id="{414F2DFA-8A3A-4B21-BA75-5589E1977CB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</p:spPr>
            <p:txBody>
              <a:bodyPr/>
              <a:lstStyle/>
              <a:p>
                <a:r>
                  <a:rPr lang="en-GB" dirty="0">
                    <a:solidFill>
                      <a:schemeClr val="bg1"/>
                    </a:solidFill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Extremely energetic</a:t>
                </a:r>
              </a:p>
              <a:p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Yu Gothic UI" panose="020B0500000000000000" pitchFamily="34" charset="-128"/>
                      </a:rPr>
                      <m:t>𝑝</m:t>
                    </m:r>
                    <m:r>
                      <a:rPr lang="en-GB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Yu Gothic UI" panose="020B0500000000000000" pitchFamily="34" charset="-128"/>
                      </a:rPr>
                      <m:t>+</m:t>
                    </m:r>
                    <m:r>
                      <a:rPr lang="en-GB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Yu Gothic UI" panose="020B0500000000000000" pitchFamily="34" charset="-128"/>
                      </a:rPr>
                      <m:t>𝛾</m:t>
                    </m:r>
                    <m:r>
                      <a:rPr lang="en-GB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Yu Gothic UI" panose="020B0500000000000000" pitchFamily="34" charset="-128"/>
                      </a:rPr>
                      <m:t>→</m:t>
                    </m:r>
                    <m:sSup>
                      <m:sSupPr>
                        <m:ctrlPr>
                          <a:rPr lang="en-GB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Yu Gothic UI" panose="020B0500000000000000" pitchFamily="34" charset="-128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Yu Gothic UI" panose="020B0500000000000000" pitchFamily="34" charset="-128"/>
                          </a:rPr>
                          <m:t>Δ</m:t>
                        </m:r>
                      </m:e>
                      <m:sup>
                        <m:r>
                          <a:rPr lang="en-GB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Yu Gothic UI" panose="020B0500000000000000" pitchFamily="34" charset="-128"/>
                          </a:rPr>
                          <m:t>+</m:t>
                        </m:r>
                      </m:sup>
                    </m:sSup>
                    <m:r>
                      <a:rPr lang="en-GB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Yu Gothic UI" panose="020B0500000000000000" pitchFamily="34" charset="-128"/>
                      </a:rPr>
                      <m:t>→</m:t>
                    </m:r>
                    <m:r>
                      <a:rPr lang="en-GB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Yu Gothic UI" panose="020B0500000000000000" pitchFamily="34" charset="-128"/>
                      </a:rPr>
                      <m:t>𝑛</m:t>
                    </m:r>
                    <m:r>
                      <a:rPr lang="en-GB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Yu Gothic UI" panose="020B0500000000000000" pitchFamily="34" charset="-128"/>
                      </a:rPr>
                      <m:t>+</m:t>
                    </m:r>
                    <m:sSup>
                      <m:sSupPr>
                        <m:ctrlPr>
                          <a:rPr lang="en-GB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Yu Gothic UI" panose="020B0500000000000000" pitchFamily="34" charset="-128"/>
                          </a:rPr>
                        </m:ctrlPr>
                      </m:sSupPr>
                      <m:e>
                        <m:r>
                          <a:rPr lang="en-GB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Yu Gothic UI" panose="020B0500000000000000" pitchFamily="34" charset="-128"/>
                          </a:rPr>
                          <m:t>𝜋</m:t>
                        </m:r>
                      </m:e>
                      <m:sup>
                        <m:r>
                          <a:rPr lang="en-GB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Yu Gothic UI" panose="020B0500000000000000" pitchFamily="34" charset="-128"/>
                          </a:rPr>
                          <m:t>+</m:t>
                        </m:r>
                      </m:sup>
                    </m:sSup>
                  </m:oMath>
                </a14:m>
                <a:br>
                  <a:rPr lang="en-GB" b="0" dirty="0">
                    <a:solidFill>
                      <a:schemeClr val="bg1"/>
                    </a:solidFill>
                    <a:latin typeface="Yu Gothic UI" panose="020B0500000000000000" pitchFamily="34" charset="-128"/>
                    <a:ea typeface="Yu Gothic UI" panose="020B0500000000000000" pitchFamily="34" charset="-128"/>
                  </a:rPr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Yu Gothic UI" panose="020B0500000000000000" pitchFamily="34" charset="-128"/>
                          </a:rPr>
                        </m:ctrlPr>
                      </m:sSupPr>
                      <m:e>
                        <m:r>
                          <a:rPr lang="en-GB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Yu Gothic UI" panose="020B0500000000000000" pitchFamily="34" charset="-128"/>
                          </a:rPr>
                          <m:t>𝜋</m:t>
                        </m:r>
                      </m:e>
                      <m:sup>
                        <m:r>
                          <a:rPr lang="en-GB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Yu Gothic UI" panose="020B0500000000000000" pitchFamily="34" charset="-128"/>
                          </a:rPr>
                          <m:t>+</m:t>
                        </m:r>
                      </m:sup>
                    </m:sSup>
                    <m:r>
                      <a:rPr lang="en-GB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Yu Gothic UI" panose="020B0500000000000000" pitchFamily="34" charset="-128"/>
                      </a:rPr>
                      <m:t>→</m:t>
                    </m:r>
                    <m:sSup>
                      <m:sSupPr>
                        <m:ctrlPr>
                          <a:rPr lang="en-GB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Yu Gothic UI" panose="020B0500000000000000" pitchFamily="34" charset="-128"/>
                          </a:rPr>
                        </m:ctrlPr>
                      </m:sSupPr>
                      <m:e>
                        <m:r>
                          <a:rPr lang="en-GB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Yu Gothic UI" panose="020B0500000000000000" pitchFamily="34" charset="-128"/>
                          </a:rPr>
                          <m:t>𝑒</m:t>
                        </m:r>
                      </m:e>
                      <m:sup>
                        <m:r>
                          <a:rPr lang="en-GB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Yu Gothic UI" panose="020B0500000000000000" pitchFamily="34" charset="-128"/>
                          </a:rPr>
                          <m:t>+</m:t>
                        </m:r>
                      </m:sup>
                    </m:sSup>
                    <m:r>
                      <a:rPr lang="en-GB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Yu Gothic UI" panose="020B0500000000000000" pitchFamily="34" charset="-128"/>
                      </a:rPr>
                      <m:t>+</m:t>
                    </m:r>
                    <m:sSub>
                      <m:sSubPr>
                        <m:ctrlPr>
                          <a:rPr lang="en-GB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Yu Gothic UI" panose="020B0500000000000000" pitchFamily="34" charset="-128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Yu Gothic UI" panose="020B0500000000000000" pitchFamily="34" charset="-128"/>
                          </a:rPr>
                          <m:t>𝜈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Yu Gothic UI" panose="020B0500000000000000" pitchFamily="34" charset="-128"/>
                          </a:rPr>
                          <m:t>𝑒</m:t>
                        </m:r>
                      </m:sub>
                    </m:sSub>
                    <m:r>
                      <a:rPr lang="en-GB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Yu Gothic UI" panose="020B0500000000000000" pitchFamily="34" charset="-128"/>
                      </a:rPr>
                      <m:t>+</m:t>
                    </m:r>
                    <m:sSub>
                      <m:sSubPr>
                        <m:ctrlPr>
                          <a:rPr lang="en-GB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Yu Gothic UI" panose="020B0500000000000000" pitchFamily="34" charset="-128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Yu Gothic UI" panose="020B0500000000000000" pitchFamily="34" charset="-128"/>
                          </a:rPr>
                          <m:t>𝜈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Yu Gothic UI" panose="020B0500000000000000" pitchFamily="34" charset="-128"/>
                          </a:rPr>
                          <m:t>𝜇</m:t>
                        </m:r>
                      </m:sub>
                    </m:sSub>
                    <m:r>
                      <a:rPr lang="en-GB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Yu Gothic UI" panose="020B0500000000000000" pitchFamily="34" charset="-128"/>
                      </a:rPr>
                      <m:t>+</m:t>
                    </m:r>
                    <m:sSub>
                      <m:sSubPr>
                        <m:ctrlPr>
                          <a:rPr lang="en-GB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Yu Gothic UI" panose="020B0500000000000000" pitchFamily="34" charset="-128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GB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Yu Gothic UI" panose="020B0500000000000000" pitchFamily="34" charset="-128"/>
                              </a:rPr>
                            </m:ctrlPr>
                          </m:accPr>
                          <m:e>
                            <m:r>
                              <a:rPr lang="en-GB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Yu Gothic UI" panose="020B0500000000000000" pitchFamily="34" charset="-128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GB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Yu Gothic UI" panose="020B0500000000000000" pitchFamily="34" charset="-128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bg1"/>
                    </a:solidFill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 </a:t>
                </a:r>
              </a:p>
              <a:p>
                <a:r>
                  <a:rPr lang="en-GB" dirty="0">
                    <a:solidFill>
                      <a:schemeClr val="bg1"/>
                    </a:solidFill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Low background search for IceCube</a:t>
                </a:r>
              </a:p>
              <a:p>
                <a:pPr lvl="1"/>
                <a:r>
                  <a:rPr lang="en-GB" dirty="0">
                    <a:solidFill>
                      <a:schemeClr val="bg1"/>
                    </a:solidFill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Know </a:t>
                </a:r>
                <a:r>
                  <a:rPr lang="en-GB" b="1" u="sng" dirty="0">
                    <a:solidFill>
                      <a:schemeClr val="bg1"/>
                    </a:solidFill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where</a:t>
                </a:r>
                <a:r>
                  <a:rPr lang="en-GB" dirty="0">
                    <a:solidFill>
                      <a:schemeClr val="bg1"/>
                    </a:solidFill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 to look</a:t>
                </a:r>
              </a:p>
              <a:p>
                <a:pPr lvl="1"/>
                <a:r>
                  <a:rPr lang="en-GB" dirty="0">
                    <a:solidFill>
                      <a:schemeClr val="bg1"/>
                    </a:solidFill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Know </a:t>
                </a:r>
                <a:r>
                  <a:rPr lang="en-GB" b="1" u="sng" dirty="0">
                    <a:solidFill>
                      <a:schemeClr val="bg1"/>
                    </a:solidFill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when</a:t>
                </a:r>
                <a:r>
                  <a:rPr lang="en-GB" dirty="0">
                    <a:solidFill>
                      <a:schemeClr val="bg1"/>
                    </a:solidFill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  to look</a:t>
                </a:r>
              </a:p>
            </p:txBody>
          </p:sp>
        </mc:Choice>
        <mc:Fallback xmlns="">
          <p:sp>
            <p:nvSpPr>
              <p:cNvPr id="14" name="Tijdelijke aanduiding voor inhoud 2">
                <a:extLst>
                  <a:ext uri="{FF2B5EF4-FFF2-40B4-BE49-F238E27FC236}">
                    <a16:creationId xmlns:a16="http://schemas.microsoft.com/office/drawing/2014/main" id="{414F2DFA-8A3A-4B21-BA75-5589E1977C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  <a:blipFill>
                <a:blip r:embed="rId2"/>
                <a:stretch>
                  <a:fillRect l="-1043" t="-23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Afbeelding 4" descr="Afbeelding met licht&#10;&#10;Automatisch gegenereerde beschrijving">
            <a:extLst>
              <a:ext uri="{FF2B5EF4-FFF2-40B4-BE49-F238E27FC236}">
                <a16:creationId xmlns:a16="http://schemas.microsoft.com/office/drawing/2014/main" id="{A1A4D1A0-56A6-4D3E-AB10-95F98D6D18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8300"/>
                    </a14:imgEffect>
                    <a14:imgEffect>
                      <a14:saturation sat="140000"/>
                    </a14:imgEffect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23" b="6745"/>
          <a:stretch/>
        </p:blipFill>
        <p:spPr>
          <a:xfrm flipH="1">
            <a:off x="7183679" y="3135872"/>
            <a:ext cx="4531142" cy="276958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9CF6BA2-2885-42A3-A721-95FE022D4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nl-NL" noProof="0"/>
              <a:t>22-11-2019</a:t>
            </a:r>
            <a:endParaRPr lang="nl-NL" noProof="0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83EE4E6-3683-4BA3-B2A8-B99422E13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IIHE annual meeting - IceCube analysis on GRB precursors</a:t>
            </a:r>
            <a:endParaRPr lang="nl-NL" noProof="0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0AC7BCF-AF96-4488-98E6-71E048AA2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17781-12D9-4CDB-9AAE-83636CBD66D6}" type="slidenum">
              <a:rPr lang="nl-NL" noProof="0" smtClean="0"/>
              <a:t>8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616115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1C1C07-E89D-4CA4-9FD8-AC2382318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000" dirty="0">
                <a:solidFill>
                  <a:schemeClr val="bg1"/>
                </a:solidFill>
                <a:latin typeface="Dante" panose="02020502050200020203" pitchFamily="18" charset="0"/>
              </a:rPr>
              <a:t>IceCube prompt analysis results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711B5DB-0232-4A51-A8DE-0F7E1982F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506" y="1690689"/>
            <a:ext cx="5118923" cy="4605838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B084E49-568B-4997-BB1E-A4BD298F9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nl-NL" noProof="0"/>
              <a:t>22-11-2019</a:t>
            </a:r>
            <a:endParaRPr lang="nl-NL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FA0D896-4DDE-4387-A749-5CE232EA2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IIHE annual meeting - IceCube analysis on GRB precursors</a:t>
            </a:r>
            <a:endParaRPr lang="nl-NL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A7CFB8D-F536-41F8-A015-D52D6916D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17781-12D9-4CDB-9AAE-83636CBD66D6}" type="slidenum">
              <a:rPr lang="nl-NL" noProof="0" smtClean="0"/>
              <a:t>9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6491308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5976762_TF16401558.potx" id="{453BBC8F-43E0-42B2-80B2-71746244513F}" vid="{C8F94945-588E-413A-AC9A-A8EFE73123A8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3D-PowerPoint-presentatie (Hubble-telescoopmodel)</Template>
  <TotalTime>833</TotalTime>
  <Words>931</Words>
  <Application>Microsoft Office PowerPoint</Application>
  <PresentationFormat>Breedbeeld</PresentationFormat>
  <Paragraphs>202</Paragraphs>
  <Slides>28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28</vt:i4>
      </vt:variant>
    </vt:vector>
  </HeadingPairs>
  <TitlesOfParts>
    <vt:vector size="42" baseType="lpstr">
      <vt:lpstr>Yu Gothic UI</vt:lpstr>
      <vt:lpstr>Agency FB</vt:lpstr>
      <vt:lpstr>Arial</vt:lpstr>
      <vt:lpstr>Calibri</vt:lpstr>
      <vt:lpstr>Calibri Light</vt:lpstr>
      <vt:lpstr>Cambria Math</vt:lpstr>
      <vt:lpstr>Dante</vt:lpstr>
      <vt:lpstr>Garamond</vt:lpstr>
      <vt:lpstr>Goudy Old Style</vt:lpstr>
      <vt:lpstr>Nirmala UI</vt:lpstr>
      <vt:lpstr>Poor Richard</vt:lpstr>
      <vt:lpstr>Segoe UI Light</vt:lpstr>
      <vt:lpstr>Tempus Sans ITC</vt:lpstr>
      <vt:lpstr>Office-thema</vt:lpstr>
      <vt:lpstr>IceCube analysis on GRB precursors</vt:lpstr>
      <vt:lpstr>Discovery of GRBs</vt:lpstr>
      <vt:lpstr>Discovery of GRBs</vt:lpstr>
      <vt:lpstr>What we know by now</vt:lpstr>
      <vt:lpstr>GRB170817A</vt:lpstr>
      <vt:lpstr>GRB190114C</vt:lpstr>
      <vt:lpstr>GRBweb</vt:lpstr>
      <vt:lpstr>Do GRBs emit neutrinos?</vt:lpstr>
      <vt:lpstr>IceCube prompt analysis results</vt:lpstr>
      <vt:lpstr>Does this mean GRBs don’t emit neutrinos?</vt:lpstr>
      <vt:lpstr>Does this mean GRBs don’t emit neutrinos?</vt:lpstr>
      <vt:lpstr>Does this mean GRBs don’t emit neutrinos?</vt:lpstr>
      <vt:lpstr>GRB precursors</vt:lpstr>
      <vt:lpstr>Identifying GRB precursors</vt:lpstr>
      <vt:lpstr>Stacking analysis overview</vt:lpstr>
      <vt:lpstr>Stacking analysis sensitivity</vt:lpstr>
      <vt:lpstr>Conclusion</vt:lpstr>
      <vt:lpstr>Questions?</vt:lpstr>
      <vt:lpstr>Back-up slides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ν_μ fraction after oscillations</vt:lpstr>
      <vt:lpstr>PowerPoint-presentatie</vt:lpstr>
      <vt:lpstr>Photon horizon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Paul Coppin</dc:creator>
  <cp:lastModifiedBy>Paul Coppin</cp:lastModifiedBy>
  <cp:revision>69</cp:revision>
  <dcterms:created xsi:type="dcterms:W3CDTF">2019-11-12T07:41:28Z</dcterms:created>
  <dcterms:modified xsi:type="dcterms:W3CDTF">2019-11-21T16:03:19Z</dcterms:modified>
</cp:coreProperties>
</file>