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8"/>
  </p:notesMasterIdLst>
  <p:sldIdLst>
    <p:sldId id="256" r:id="rId2"/>
    <p:sldId id="258" r:id="rId3"/>
    <p:sldId id="265" r:id="rId4"/>
    <p:sldId id="278" r:id="rId5"/>
    <p:sldId id="259" r:id="rId6"/>
    <p:sldId id="269" r:id="rId7"/>
    <p:sldId id="266" r:id="rId8"/>
    <p:sldId id="260" r:id="rId9"/>
    <p:sldId id="261" r:id="rId10"/>
    <p:sldId id="279" r:id="rId11"/>
    <p:sldId id="280" r:id="rId12"/>
    <p:sldId id="281" r:id="rId13"/>
    <p:sldId id="282" r:id="rId14"/>
    <p:sldId id="283" r:id="rId15"/>
    <p:sldId id="284" r:id="rId16"/>
    <p:sldId id="285" r:id="rId17"/>
    <p:sldId id="286" r:id="rId18"/>
    <p:sldId id="287" r:id="rId19"/>
    <p:sldId id="271" r:id="rId20"/>
    <p:sldId id="268" r:id="rId21"/>
    <p:sldId id="267" r:id="rId22"/>
    <p:sldId id="270" r:id="rId23"/>
    <p:sldId id="273" r:id="rId24"/>
    <p:sldId id="275" r:id="rId25"/>
    <p:sldId id="274" r:id="rId26"/>
    <p:sldId id="276" r:id="rId27"/>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21"/>
  </p:normalViewPr>
  <p:slideViewPr>
    <p:cSldViewPr snapToGrid="0" snapToObjects="1">
      <p:cViewPr varScale="1">
        <p:scale>
          <a:sx n="87" d="100"/>
          <a:sy n="87" d="100"/>
        </p:scale>
        <p:origin x="90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268EA7-5AC8-404B-B652-C2D11DFE08E2}" type="datetimeFigureOut">
              <a:rPr lang="en-BE" smtClean="0"/>
              <a:t>18/05/2020</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D53A8D-4AFE-BA41-9540-789F467A32B1}" type="slidenum">
              <a:rPr lang="en-BE" smtClean="0"/>
              <a:t>‹#›</a:t>
            </a:fld>
            <a:endParaRPr lang="en-BE"/>
          </a:p>
        </p:txBody>
      </p:sp>
    </p:spTree>
    <p:extLst>
      <p:ext uri="{BB962C8B-B14F-4D97-AF65-F5344CB8AC3E}">
        <p14:creationId xmlns:p14="http://schemas.microsoft.com/office/powerpoint/2010/main" val="1076225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113706-DDDC-2C42-B1D1-85A7FF4954BE}" type="datetime1">
              <a:rPr lang="en-US" smtClean="0"/>
              <a:t>5/18/20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43537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3DDB08-7D8B-2E40-8F23-027D64ED73F7}" type="datetime1">
              <a:rPr lang="en-US" smtClean="0"/>
              <a:t>5/18/20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8580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9E8B0-9C8F-BE44-83C1-CBBF6E3A0381}" type="datetime1">
              <a:rPr lang="en-US" smtClean="0"/>
              <a:t>5/18/20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30265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FF3A69-2BE6-564F-8666-489E6E4E6592}" type="datetime1">
              <a:rPr lang="en-US" smtClean="0"/>
              <a:t>5/18/20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65762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2CCC37-ACA6-6540-95EB-D15BEB3039E2}" type="datetime1">
              <a:rPr lang="en-US" smtClean="0"/>
              <a:t>5/18/20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92922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CA3D411-64D8-D44F-952F-A8DB4667220B}" type="datetime1">
              <a:rPr lang="en-US" smtClean="0"/>
              <a:t>5/18/20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47480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A397D6C-5338-C640-86E9-EFBEC1BFB906}" type="datetime1">
              <a:rPr lang="en-US" smtClean="0"/>
              <a:t>5/18/20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70899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86EE0B-E7B4-4A4F-AAE4-41F778BD31B6}" type="datetime1">
              <a:rPr lang="en-US" smtClean="0"/>
              <a:t>5/18/20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9173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BB5A88-2C49-654F-97C0-691206FABE25}" type="datetime1">
              <a:rPr lang="en-US" smtClean="0"/>
              <a:t>5/18/20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45132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AF341F-AA18-944E-B99D-54E002710FD3}" type="datetime1">
              <a:rPr lang="en-US" smtClean="0"/>
              <a:t>5/18/20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281458" y="6392645"/>
            <a:ext cx="753545" cy="365125"/>
          </a:xfrm>
        </p:spPr>
        <p:txBody>
          <a:bodyPr/>
          <a:lstStyle>
            <a:lvl1pPr>
              <a:defRPr sz="1400">
                <a:solidFill>
                  <a:srgbClr val="002060"/>
                </a:solidFill>
                <a:effectLs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8632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B90229-3FCB-3045-90E5-E6DBF9DEF417}" type="datetime1">
              <a:rPr lang="en-US" smtClean="0"/>
              <a:t>5/18/20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580804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CC70E5-1EBB-CF4D-89E0-EF1F03331A01}" type="datetime1">
              <a:rPr lang="en-US" smtClean="0"/>
              <a:t>5/18/20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87590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5D9263F-4C2A-C946-B4B6-CFD0B3AD79FE}" type="datetime1">
              <a:rPr lang="en-US" smtClean="0"/>
              <a:t>5/18/20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47399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8ABE72-1ADE-C54E-BC94-BD4F5E230D17}" type="datetime1">
              <a:rPr lang="en-US" smtClean="0"/>
              <a:t>5/18/20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04250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E077C7-0645-5344-8EEB-9A6E06964FF9}" type="datetime1">
              <a:rPr lang="en-US" smtClean="0"/>
              <a:t>5/18/20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35092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4C6D2B7-1317-AF41-BE95-04933BFAE65B}" type="datetime1">
              <a:rPr lang="en-US" smtClean="0"/>
              <a:t>5/18/20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053359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191BA6-3A9E-0D46-9BE6-8BAA5AAB7EBB}" type="datetime1">
              <a:rPr lang="en-US" smtClean="0"/>
              <a:t>5/18/20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40088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29406F00-F186-CD44-AC1C-15B56CDB6E6B}" type="datetime1">
              <a:rPr lang="en-US" smtClean="0"/>
              <a:t>5/18/20</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619378515"/>
      </p:ext>
    </p:extLst>
  </p:cSld>
  <p:clrMap bg1="dk1" tx1="lt1" bg2="dk2" tx2="lt2" accent1="accent1" accent2="accent2" accent3="accent3" accent4="accent4" accent5="accent5" accent6="accent6" hlink="hlink" folHlink="folHlink"/>
  <p:sldLayoutIdLst>
    <p:sldLayoutId id="2147483677" r:id="rId1"/>
    <p:sldLayoutId id="2147483676" r:id="rId2"/>
    <p:sldLayoutId id="2147483675" r:id="rId3"/>
    <p:sldLayoutId id="2147483674" r:id="rId4"/>
    <p:sldLayoutId id="2147483673" r:id="rId5"/>
    <p:sldLayoutId id="2147483672" r:id="rId6"/>
    <p:sldLayoutId id="2147483671" r:id="rId7"/>
    <p:sldLayoutId id="2147483670" r:id="rId8"/>
    <p:sldLayoutId id="2147483669" r:id="rId9"/>
    <p:sldLayoutId id="2147483668" r:id="rId10"/>
    <p:sldLayoutId id="2147483661" r:id="rId11"/>
    <p:sldLayoutId id="2147483662" r:id="rId12"/>
    <p:sldLayoutId id="2147483663" r:id="rId13"/>
    <p:sldLayoutId id="2147483664" r:id="rId14"/>
    <p:sldLayoutId id="2147483665" r:id="rId15"/>
    <p:sldLayoutId id="2147483666" r:id="rId16"/>
    <p:sldLayoutId id="2147483667" r:id="rId17"/>
  </p:sldLayoutIdLst>
  <p:hf hdr="0" ftr="0" dt="0"/>
  <p:txStyles>
    <p:titleStyle>
      <a:lvl1pPr algn="ctr" defTabSz="457200" rtl="0" eaLnBrk="1" latinLnBrk="0" hangingPunct="1">
        <a:lnSpc>
          <a:spcPct val="90000"/>
        </a:lnSpc>
        <a:spcBef>
          <a:spcPct val="0"/>
        </a:spcBef>
        <a:buNone/>
        <a:defRPr sz="3900" i="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9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7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hyperlink" Target="https://www.vub.be/en/backtocampus#precaution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alain.leveque@ulb.be"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ulb.be/en/coronavirus-covid-19-information-and-safety-measures" TargetMode="External"/><Relationship Id="rId2" Type="http://schemas.openxmlformats.org/officeDocument/2006/relationships/hyperlink" Target="https://www.info-coronavirus.be/en/" TargetMode="External"/><Relationship Id="rId1" Type="http://schemas.openxmlformats.org/officeDocument/2006/relationships/slideLayout" Target="../slideLayouts/slideLayout2.xml"/><Relationship Id="rId4" Type="http://schemas.openxmlformats.org/officeDocument/2006/relationships/hyperlink" Target="https://www.vub.be/en/backtocampus#hom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drive.google.com/drive/folders/1GPU3h3u81BAt4khVHGcGWTu-VmUOwLl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F6AF53-F956-4F33-8B15-E242ACED2EB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443"/>
          <a:stretch/>
        </p:blipFill>
        <p:spPr>
          <a:xfrm>
            <a:off x="20" y="10"/>
            <a:ext cx="12191980" cy="6857990"/>
          </a:xfrm>
          <a:prstGeom prst="rect">
            <a:avLst/>
          </a:prstGeom>
        </p:spPr>
      </p:pic>
      <p:sp>
        <p:nvSpPr>
          <p:cNvPr id="9" name="Freeform 5">
            <a:extLst>
              <a:ext uri="{FF2B5EF4-FFF2-40B4-BE49-F238E27FC236}">
                <a16:creationId xmlns:a16="http://schemas.microsoft.com/office/drawing/2014/main" id="{608EAA06-5488-416B-B2B2-E552130110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flipH="1">
            <a:off x="7737531" y="1101852"/>
            <a:ext cx="4254640" cy="4654297"/>
          </a:xfrm>
          <a:prstGeom prst="round2SameRect">
            <a:avLst>
              <a:gd name="adj1" fmla="val 5146"/>
              <a:gd name="adj2" fmla="val 400"/>
            </a:avLst>
          </a:prstGeom>
          <a:solidFill>
            <a:schemeClr val="bg1">
              <a:alpha val="30000"/>
            </a:schemeClr>
          </a:solidFill>
          <a:ln>
            <a:noFill/>
          </a:ln>
          <a:effectLst>
            <a:outerShdw blurRad="50800" dist="38100" dir="5400000" algn="tl" rotWithShape="0">
              <a:srgbClr val="000000">
                <a:alpha val="43000"/>
              </a:srgbClr>
            </a:outerShdw>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6697BF9-F663-D641-8204-C29D55EEC99A}"/>
              </a:ext>
            </a:extLst>
          </p:cNvPr>
          <p:cNvSpPr>
            <a:spLocks noGrp="1"/>
          </p:cNvSpPr>
          <p:nvPr>
            <p:ph type="ctrTitle"/>
          </p:nvPr>
        </p:nvSpPr>
        <p:spPr>
          <a:xfrm>
            <a:off x="7884543" y="1623413"/>
            <a:ext cx="3503122" cy="1503246"/>
          </a:xfrm>
        </p:spPr>
        <p:txBody>
          <a:bodyPr>
            <a:normAutofit fontScale="90000"/>
          </a:bodyPr>
          <a:lstStyle/>
          <a:p>
            <a:r>
              <a:rPr lang="en-BE" sz="4400" dirty="0"/>
              <a:t>General Meeting</a:t>
            </a:r>
            <a:br>
              <a:rPr lang="en-BE" sz="4400" dirty="0"/>
            </a:br>
            <a:r>
              <a:rPr lang="en-BE" sz="2000" dirty="0"/>
              <a:t>18 May 2020</a:t>
            </a:r>
            <a:endParaRPr lang="en-BE" sz="4400" dirty="0"/>
          </a:p>
        </p:txBody>
      </p:sp>
      <p:pic>
        <p:nvPicPr>
          <p:cNvPr id="6" name="Picture 5">
            <a:extLst>
              <a:ext uri="{FF2B5EF4-FFF2-40B4-BE49-F238E27FC236}">
                <a16:creationId xmlns:a16="http://schemas.microsoft.com/office/drawing/2014/main" id="{3DDAF695-1095-0D42-9B76-324D785F5371}"/>
              </a:ext>
            </a:extLst>
          </p:cNvPr>
          <p:cNvPicPr>
            <a:picLocks noChangeAspect="1"/>
          </p:cNvPicPr>
          <p:nvPr/>
        </p:nvPicPr>
        <p:blipFill rotWithShape="1">
          <a:blip r:embed="rId6"/>
          <a:srcRect b="9713"/>
          <a:stretch/>
        </p:blipFill>
        <p:spPr>
          <a:xfrm>
            <a:off x="7884543" y="3233080"/>
            <a:ext cx="3503121" cy="2001508"/>
          </a:xfrm>
          <a:prstGeom prst="rect">
            <a:avLst/>
          </a:prstGeom>
        </p:spPr>
      </p:pic>
    </p:spTree>
    <p:extLst>
      <p:ext uri="{BB962C8B-B14F-4D97-AF65-F5344CB8AC3E}">
        <p14:creationId xmlns:p14="http://schemas.microsoft.com/office/powerpoint/2010/main" val="344231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CFAC9FD-BAD6-47B4-9C11-BE23CEAC7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B67B9C-9B45-4084-9BB5-187071EE9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87"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091FE4-50C3-F94F-BD8D-BE8A594384BC}"/>
              </a:ext>
            </a:extLst>
          </p:cNvPr>
          <p:cNvSpPr>
            <a:spLocks noGrp="1"/>
          </p:cNvSpPr>
          <p:nvPr>
            <p:ph type="title"/>
          </p:nvPr>
        </p:nvSpPr>
        <p:spPr>
          <a:xfrm>
            <a:off x="695916" y="1078264"/>
            <a:ext cx="3422930" cy="4701473"/>
          </a:xfrm>
        </p:spPr>
        <p:txBody>
          <a:bodyPr>
            <a:normAutofit/>
          </a:bodyPr>
          <a:lstStyle/>
          <a:p>
            <a:pPr algn="r"/>
            <a:r>
              <a:rPr lang="en-BE" sz="4400" dirty="0">
                <a:solidFill>
                  <a:srgbClr val="FFFFFF"/>
                </a:solidFill>
              </a:rPr>
              <a:t>Snapshot of VUB precautions</a:t>
            </a:r>
          </a:p>
        </p:txBody>
      </p:sp>
      <p:sp>
        <p:nvSpPr>
          <p:cNvPr id="3" name="Content Placeholder 2">
            <a:extLst>
              <a:ext uri="{FF2B5EF4-FFF2-40B4-BE49-F238E27FC236}">
                <a16:creationId xmlns:a16="http://schemas.microsoft.com/office/drawing/2014/main" id="{DC676705-5779-C449-91EA-419870F94BC5}"/>
              </a:ext>
            </a:extLst>
          </p:cNvPr>
          <p:cNvSpPr>
            <a:spLocks noGrp="1"/>
          </p:cNvSpPr>
          <p:nvPr>
            <p:ph idx="1"/>
          </p:nvPr>
        </p:nvSpPr>
        <p:spPr>
          <a:xfrm>
            <a:off x="5114167" y="293914"/>
            <a:ext cx="6117578" cy="6319157"/>
          </a:xfrm>
          <a:effectLst/>
        </p:spPr>
        <p:txBody>
          <a:bodyPr anchor="ctr">
            <a:normAutofit/>
          </a:bodyPr>
          <a:lstStyle/>
          <a:p>
            <a:pPr>
              <a:lnSpc>
                <a:spcPct val="100000"/>
              </a:lnSpc>
              <a:buClr>
                <a:srgbClr val="002060"/>
              </a:buClr>
            </a:pPr>
            <a:r>
              <a:rPr lang="en-GB" sz="1800" dirty="0">
                <a:effectLst/>
                <a:hlinkClick r:id="rId2"/>
              </a:rPr>
              <a:t>https://www.vub.be/en/backtocampus#precautions</a:t>
            </a:r>
            <a:r>
              <a:rPr lang="en-GB" sz="1800" dirty="0">
                <a:effectLst/>
              </a:rPr>
              <a:t> </a:t>
            </a:r>
          </a:p>
        </p:txBody>
      </p:sp>
      <p:sp>
        <p:nvSpPr>
          <p:cNvPr id="4" name="Slide Number Placeholder 3">
            <a:extLst>
              <a:ext uri="{FF2B5EF4-FFF2-40B4-BE49-F238E27FC236}">
                <a16:creationId xmlns:a16="http://schemas.microsoft.com/office/drawing/2014/main" id="{032D7AB7-C317-5243-9BD5-E99098185753}"/>
              </a:ext>
            </a:extLst>
          </p:cNvPr>
          <p:cNvSpPr>
            <a:spLocks noGrp="1"/>
          </p:cNvSpPr>
          <p:nvPr>
            <p:ph type="sldNum" sz="quarter" idx="12"/>
          </p:nvPr>
        </p:nvSpPr>
        <p:spPr>
          <a:xfrm>
            <a:off x="11314853" y="6410655"/>
            <a:ext cx="753545" cy="365125"/>
          </a:xfrm>
        </p:spPr>
        <p:txBody>
          <a:bodyPr>
            <a:normAutofit/>
          </a:bodyPr>
          <a:lstStyle/>
          <a:p>
            <a:pPr>
              <a:spcAft>
                <a:spcPts val="600"/>
              </a:spcAft>
            </a:pPr>
            <a:fld id="{3A98EE3D-8CD1-4C3F-BD1C-C98C9596463C}" type="slidenum">
              <a:rPr lang="en-US" smtClean="0"/>
              <a:pPr>
                <a:spcAft>
                  <a:spcPts val="600"/>
                </a:spcAft>
              </a:pPr>
              <a:t>10</a:t>
            </a:fld>
            <a:endParaRPr lang="en-US" dirty="0"/>
          </a:p>
        </p:txBody>
      </p:sp>
    </p:spTree>
    <p:extLst>
      <p:ext uri="{BB962C8B-B14F-4D97-AF65-F5344CB8AC3E}">
        <p14:creationId xmlns:p14="http://schemas.microsoft.com/office/powerpoint/2010/main" val="96014280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0D1CED-A35B-A448-ACB6-030A09403DDA}"/>
              </a:ext>
            </a:extLst>
          </p:cNvPr>
          <p:cNvSpPr>
            <a:spLocks noGrp="1"/>
          </p:cNvSpPr>
          <p:nvPr>
            <p:ph type="sldNum" sz="quarter" idx="12"/>
          </p:nvPr>
        </p:nvSpPr>
        <p:spPr/>
        <p:txBody>
          <a:bodyPr/>
          <a:lstStyle/>
          <a:p>
            <a:fld id="{3A98EE3D-8CD1-4C3F-BD1C-C98C9596463C}" type="slidenum">
              <a:rPr lang="en-US" smtClean="0"/>
              <a:pPr/>
              <a:t>11</a:t>
            </a:fld>
            <a:endParaRPr lang="en-US" dirty="0"/>
          </a:p>
        </p:txBody>
      </p:sp>
      <p:pic>
        <p:nvPicPr>
          <p:cNvPr id="6" name="Picture 5">
            <a:extLst>
              <a:ext uri="{FF2B5EF4-FFF2-40B4-BE49-F238E27FC236}">
                <a16:creationId xmlns:a16="http://schemas.microsoft.com/office/drawing/2014/main" id="{0880964C-0D29-9545-BDA3-427D4438EA48}"/>
              </a:ext>
            </a:extLst>
          </p:cNvPr>
          <p:cNvPicPr>
            <a:picLocks noChangeAspect="1"/>
          </p:cNvPicPr>
          <p:nvPr/>
        </p:nvPicPr>
        <p:blipFill rotWithShape="1">
          <a:blip r:embed="rId2"/>
          <a:srcRect t="23899" r="20807" b="28302"/>
          <a:stretch/>
        </p:blipFill>
        <p:spPr>
          <a:xfrm>
            <a:off x="243722" y="707366"/>
            <a:ext cx="11525248" cy="4347713"/>
          </a:xfrm>
          <a:prstGeom prst="rect">
            <a:avLst/>
          </a:prstGeom>
        </p:spPr>
      </p:pic>
    </p:spTree>
    <p:extLst>
      <p:ext uri="{BB962C8B-B14F-4D97-AF65-F5344CB8AC3E}">
        <p14:creationId xmlns:p14="http://schemas.microsoft.com/office/powerpoint/2010/main" val="2666010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0D1CED-A35B-A448-ACB6-030A09403DDA}"/>
              </a:ext>
            </a:extLst>
          </p:cNvPr>
          <p:cNvSpPr>
            <a:spLocks noGrp="1"/>
          </p:cNvSpPr>
          <p:nvPr>
            <p:ph type="sldNum" sz="quarter" idx="12"/>
          </p:nvPr>
        </p:nvSpPr>
        <p:spPr/>
        <p:txBody>
          <a:bodyPr/>
          <a:lstStyle/>
          <a:p>
            <a:fld id="{3A98EE3D-8CD1-4C3F-BD1C-C98C9596463C}" type="slidenum">
              <a:rPr lang="en-US" smtClean="0"/>
              <a:pPr/>
              <a:t>12</a:t>
            </a:fld>
            <a:endParaRPr lang="en-US" dirty="0"/>
          </a:p>
        </p:txBody>
      </p:sp>
      <p:pic>
        <p:nvPicPr>
          <p:cNvPr id="2" name="Picture 1">
            <a:extLst>
              <a:ext uri="{FF2B5EF4-FFF2-40B4-BE49-F238E27FC236}">
                <a16:creationId xmlns:a16="http://schemas.microsoft.com/office/drawing/2014/main" id="{7CFD5EC6-BBD3-7848-8FAD-C02FC8CD7A26}"/>
              </a:ext>
            </a:extLst>
          </p:cNvPr>
          <p:cNvPicPr>
            <a:picLocks noChangeAspect="1"/>
          </p:cNvPicPr>
          <p:nvPr/>
        </p:nvPicPr>
        <p:blipFill rotWithShape="1">
          <a:blip r:embed="rId2"/>
          <a:srcRect l="5136" t="21887" r="19549" b="27798"/>
          <a:stretch/>
        </p:blipFill>
        <p:spPr>
          <a:xfrm>
            <a:off x="293297" y="534838"/>
            <a:ext cx="11445787" cy="4779034"/>
          </a:xfrm>
          <a:prstGeom prst="rect">
            <a:avLst/>
          </a:prstGeom>
        </p:spPr>
      </p:pic>
    </p:spTree>
    <p:extLst>
      <p:ext uri="{BB962C8B-B14F-4D97-AF65-F5344CB8AC3E}">
        <p14:creationId xmlns:p14="http://schemas.microsoft.com/office/powerpoint/2010/main" val="925352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0D1CED-A35B-A448-ACB6-030A09403DDA}"/>
              </a:ext>
            </a:extLst>
          </p:cNvPr>
          <p:cNvSpPr>
            <a:spLocks noGrp="1"/>
          </p:cNvSpPr>
          <p:nvPr>
            <p:ph type="sldNum" sz="quarter" idx="12"/>
          </p:nvPr>
        </p:nvSpPr>
        <p:spPr/>
        <p:txBody>
          <a:bodyPr/>
          <a:lstStyle/>
          <a:p>
            <a:fld id="{3A98EE3D-8CD1-4C3F-BD1C-C98C9596463C}" type="slidenum">
              <a:rPr lang="en-US" smtClean="0"/>
              <a:pPr/>
              <a:t>13</a:t>
            </a:fld>
            <a:endParaRPr lang="en-US" dirty="0"/>
          </a:p>
        </p:txBody>
      </p:sp>
      <p:pic>
        <p:nvPicPr>
          <p:cNvPr id="3" name="Picture 2">
            <a:extLst>
              <a:ext uri="{FF2B5EF4-FFF2-40B4-BE49-F238E27FC236}">
                <a16:creationId xmlns:a16="http://schemas.microsoft.com/office/drawing/2014/main" id="{97CA9B9F-DE12-B74C-8BC4-AE01FAFB46C3}"/>
              </a:ext>
            </a:extLst>
          </p:cNvPr>
          <p:cNvPicPr>
            <a:picLocks noChangeAspect="1"/>
          </p:cNvPicPr>
          <p:nvPr/>
        </p:nvPicPr>
        <p:blipFill rotWithShape="1">
          <a:blip r:embed="rId2"/>
          <a:srcRect l="3721" t="27170" r="21122" b="30566"/>
          <a:stretch/>
        </p:blipFill>
        <p:spPr>
          <a:xfrm>
            <a:off x="327802" y="1138687"/>
            <a:ext cx="11830306" cy="4157931"/>
          </a:xfrm>
          <a:prstGeom prst="rect">
            <a:avLst/>
          </a:prstGeom>
        </p:spPr>
      </p:pic>
    </p:spTree>
    <p:extLst>
      <p:ext uri="{BB962C8B-B14F-4D97-AF65-F5344CB8AC3E}">
        <p14:creationId xmlns:p14="http://schemas.microsoft.com/office/powerpoint/2010/main" val="3147545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0D1CED-A35B-A448-ACB6-030A09403DDA}"/>
              </a:ext>
            </a:extLst>
          </p:cNvPr>
          <p:cNvSpPr>
            <a:spLocks noGrp="1"/>
          </p:cNvSpPr>
          <p:nvPr>
            <p:ph type="sldNum" sz="quarter" idx="12"/>
          </p:nvPr>
        </p:nvSpPr>
        <p:spPr/>
        <p:txBody>
          <a:bodyPr/>
          <a:lstStyle/>
          <a:p>
            <a:fld id="{3A98EE3D-8CD1-4C3F-BD1C-C98C9596463C}" type="slidenum">
              <a:rPr lang="en-US" smtClean="0"/>
              <a:pPr/>
              <a:t>14</a:t>
            </a:fld>
            <a:endParaRPr lang="en-US" dirty="0"/>
          </a:p>
        </p:txBody>
      </p:sp>
      <p:pic>
        <p:nvPicPr>
          <p:cNvPr id="2" name="Picture 1">
            <a:extLst>
              <a:ext uri="{FF2B5EF4-FFF2-40B4-BE49-F238E27FC236}">
                <a16:creationId xmlns:a16="http://schemas.microsoft.com/office/drawing/2014/main" id="{8CA471FE-6FD4-C24F-8C15-71A73C014928}"/>
              </a:ext>
            </a:extLst>
          </p:cNvPr>
          <p:cNvPicPr>
            <a:picLocks noChangeAspect="1"/>
          </p:cNvPicPr>
          <p:nvPr/>
        </p:nvPicPr>
        <p:blipFill rotWithShape="1">
          <a:blip r:embed="rId2"/>
          <a:srcRect l="4036" t="27170" r="21279" b="21006"/>
          <a:stretch/>
        </p:blipFill>
        <p:spPr>
          <a:xfrm>
            <a:off x="258792" y="793631"/>
            <a:ext cx="11855040" cy="5141344"/>
          </a:xfrm>
          <a:prstGeom prst="rect">
            <a:avLst/>
          </a:prstGeom>
        </p:spPr>
      </p:pic>
    </p:spTree>
    <p:extLst>
      <p:ext uri="{BB962C8B-B14F-4D97-AF65-F5344CB8AC3E}">
        <p14:creationId xmlns:p14="http://schemas.microsoft.com/office/powerpoint/2010/main" val="159415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0D1CED-A35B-A448-ACB6-030A09403DDA}"/>
              </a:ext>
            </a:extLst>
          </p:cNvPr>
          <p:cNvSpPr>
            <a:spLocks noGrp="1"/>
          </p:cNvSpPr>
          <p:nvPr>
            <p:ph type="sldNum" sz="quarter" idx="12"/>
          </p:nvPr>
        </p:nvSpPr>
        <p:spPr/>
        <p:txBody>
          <a:bodyPr/>
          <a:lstStyle/>
          <a:p>
            <a:fld id="{3A98EE3D-8CD1-4C3F-BD1C-C98C9596463C}" type="slidenum">
              <a:rPr lang="en-US" smtClean="0"/>
              <a:pPr/>
              <a:t>15</a:t>
            </a:fld>
            <a:endParaRPr lang="en-US" dirty="0"/>
          </a:p>
        </p:txBody>
      </p:sp>
      <p:pic>
        <p:nvPicPr>
          <p:cNvPr id="3" name="Picture 2">
            <a:extLst>
              <a:ext uri="{FF2B5EF4-FFF2-40B4-BE49-F238E27FC236}">
                <a16:creationId xmlns:a16="http://schemas.microsoft.com/office/drawing/2014/main" id="{05F446E4-5369-3241-9477-930DACAF21D9}"/>
              </a:ext>
            </a:extLst>
          </p:cNvPr>
          <p:cNvPicPr>
            <a:picLocks noChangeAspect="1"/>
          </p:cNvPicPr>
          <p:nvPr/>
        </p:nvPicPr>
        <p:blipFill rotWithShape="1">
          <a:blip r:embed="rId2"/>
          <a:srcRect l="5608" t="12578" r="15462" b="3648"/>
          <a:stretch/>
        </p:blipFill>
        <p:spPr>
          <a:xfrm>
            <a:off x="672860" y="-1"/>
            <a:ext cx="10299940" cy="6832429"/>
          </a:xfrm>
          <a:prstGeom prst="rect">
            <a:avLst/>
          </a:prstGeom>
        </p:spPr>
      </p:pic>
    </p:spTree>
    <p:extLst>
      <p:ext uri="{BB962C8B-B14F-4D97-AF65-F5344CB8AC3E}">
        <p14:creationId xmlns:p14="http://schemas.microsoft.com/office/powerpoint/2010/main" val="1963010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0D1CED-A35B-A448-ACB6-030A09403DDA}"/>
              </a:ext>
            </a:extLst>
          </p:cNvPr>
          <p:cNvSpPr>
            <a:spLocks noGrp="1"/>
          </p:cNvSpPr>
          <p:nvPr>
            <p:ph type="sldNum" sz="quarter" idx="12"/>
          </p:nvPr>
        </p:nvSpPr>
        <p:spPr/>
        <p:txBody>
          <a:bodyPr/>
          <a:lstStyle/>
          <a:p>
            <a:fld id="{3A98EE3D-8CD1-4C3F-BD1C-C98C9596463C}" type="slidenum">
              <a:rPr lang="en-US" smtClean="0"/>
              <a:pPr/>
              <a:t>16</a:t>
            </a:fld>
            <a:endParaRPr lang="en-US" dirty="0"/>
          </a:p>
        </p:txBody>
      </p:sp>
      <p:pic>
        <p:nvPicPr>
          <p:cNvPr id="2" name="Picture 1">
            <a:extLst>
              <a:ext uri="{FF2B5EF4-FFF2-40B4-BE49-F238E27FC236}">
                <a16:creationId xmlns:a16="http://schemas.microsoft.com/office/drawing/2014/main" id="{D9613D5A-E7D2-F448-BCE7-8E98533B37B7}"/>
              </a:ext>
            </a:extLst>
          </p:cNvPr>
          <p:cNvPicPr>
            <a:picLocks noChangeAspect="1"/>
          </p:cNvPicPr>
          <p:nvPr/>
        </p:nvPicPr>
        <p:blipFill rotWithShape="1">
          <a:blip r:embed="rId2"/>
          <a:srcRect t="14591" r="19481" b="10692"/>
          <a:stretch/>
        </p:blipFill>
        <p:spPr>
          <a:xfrm>
            <a:off x="0" y="189781"/>
            <a:ext cx="11059064" cy="6413904"/>
          </a:xfrm>
          <a:prstGeom prst="rect">
            <a:avLst/>
          </a:prstGeom>
        </p:spPr>
      </p:pic>
    </p:spTree>
    <p:extLst>
      <p:ext uri="{BB962C8B-B14F-4D97-AF65-F5344CB8AC3E}">
        <p14:creationId xmlns:p14="http://schemas.microsoft.com/office/powerpoint/2010/main" val="611681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0D1CED-A35B-A448-ACB6-030A09403DDA}"/>
              </a:ext>
            </a:extLst>
          </p:cNvPr>
          <p:cNvSpPr>
            <a:spLocks noGrp="1"/>
          </p:cNvSpPr>
          <p:nvPr>
            <p:ph type="sldNum" sz="quarter" idx="12"/>
          </p:nvPr>
        </p:nvSpPr>
        <p:spPr/>
        <p:txBody>
          <a:bodyPr/>
          <a:lstStyle/>
          <a:p>
            <a:fld id="{3A98EE3D-8CD1-4C3F-BD1C-C98C9596463C}" type="slidenum">
              <a:rPr lang="en-US" smtClean="0"/>
              <a:pPr/>
              <a:t>17</a:t>
            </a:fld>
            <a:endParaRPr lang="en-US" dirty="0"/>
          </a:p>
        </p:txBody>
      </p:sp>
      <p:pic>
        <p:nvPicPr>
          <p:cNvPr id="3" name="Picture 2">
            <a:extLst>
              <a:ext uri="{FF2B5EF4-FFF2-40B4-BE49-F238E27FC236}">
                <a16:creationId xmlns:a16="http://schemas.microsoft.com/office/drawing/2014/main" id="{676C57C1-3636-DD42-86D4-25504BE22B80}"/>
              </a:ext>
            </a:extLst>
          </p:cNvPr>
          <p:cNvPicPr>
            <a:picLocks noChangeAspect="1"/>
          </p:cNvPicPr>
          <p:nvPr/>
        </p:nvPicPr>
        <p:blipFill rotWithShape="1">
          <a:blip r:embed="rId2"/>
          <a:srcRect l="23531" t="15346" r="24896" b="11698"/>
          <a:stretch/>
        </p:blipFill>
        <p:spPr>
          <a:xfrm>
            <a:off x="1414732" y="-1"/>
            <a:ext cx="7643273" cy="6757771"/>
          </a:xfrm>
          <a:prstGeom prst="rect">
            <a:avLst/>
          </a:prstGeom>
        </p:spPr>
      </p:pic>
    </p:spTree>
    <p:extLst>
      <p:ext uri="{BB962C8B-B14F-4D97-AF65-F5344CB8AC3E}">
        <p14:creationId xmlns:p14="http://schemas.microsoft.com/office/powerpoint/2010/main" val="3801810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0D1CED-A35B-A448-ACB6-030A09403DDA}"/>
              </a:ext>
            </a:extLst>
          </p:cNvPr>
          <p:cNvSpPr>
            <a:spLocks noGrp="1"/>
          </p:cNvSpPr>
          <p:nvPr>
            <p:ph type="sldNum" sz="quarter" idx="12"/>
          </p:nvPr>
        </p:nvSpPr>
        <p:spPr/>
        <p:txBody>
          <a:bodyPr/>
          <a:lstStyle/>
          <a:p>
            <a:fld id="{3A98EE3D-8CD1-4C3F-BD1C-C98C9596463C}" type="slidenum">
              <a:rPr lang="en-US" smtClean="0"/>
              <a:pPr/>
              <a:t>18</a:t>
            </a:fld>
            <a:endParaRPr lang="en-US" dirty="0"/>
          </a:p>
        </p:txBody>
      </p:sp>
      <p:pic>
        <p:nvPicPr>
          <p:cNvPr id="2" name="Picture 1">
            <a:extLst>
              <a:ext uri="{FF2B5EF4-FFF2-40B4-BE49-F238E27FC236}">
                <a16:creationId xmlns:a16="http://schemas.microsoft.com/office/drawing/2014/main" id="{228D7132-7365-7B45-92A2-E77BF56F6988}"/>
              </a:ext>
            </a:extLst>
          </p:cNvPr>
          <p:cNvPicPr>
            <a:picLocks noChangeAspect="1"/>
          </p:cNvPicPr>
          <p:nvPr/>
        </p:nvPicPr>
        <p:blipFill rotWithShape="1">
          <a:blip r:embed="rId2"/>
          <a:srcRect l="25495" t="48050" r="19706" b="20000"/>
          <a:stretch/>
        </p:blipFill>
        <p:spPr>
          <a:xfrm>
            <a:off x="2484408" y="1095556"/>
            <a:ext cx="8048782" cy="2932981"/>
          </a:xfrm>
          <a:prstGeom prst="rect">
            <a:avLst/>
          </a:prstGeom>
        </p:spPr>
      </p:pic>
      <p:sp>
        <p:nvSpPr>
          <p:cNvPr id="5" name="TextBox 4">
            <a:extLst>
              <a:ext uri="{FF2B5EF4-FFF2-40B4-BE49-F238E27FC236}">
                <a16:creationId xmlns:a16="http://schemas.microsoft.com/office/drawing/2014/main" id="{F30C27D8-209A-F547-B798-6670186C306B}"/>
              </a:ext>
            </a:extLst>
          </p:cNvPr>
          <p:cNvSpPr txBox="1"/>
          <p:nvPr/>
        </p:nvSpPr>
        <p:spPr>
          <a:xfrm>
            <a:off x="2263507" y="4295953"/>
            <a:ext cx="9394723" cy="1323439"/>
          </a:xfrm>
          <a:prstGeom prst="rect">
            <a:avLst/>
          </a:prstGeom>
          <a:noFill/>
        </p:spPr>
        <p:txBody>
          <a:bodyPr wrap="square" rtlCol="0">
            <a:spAutoFit/>
          </a:bodyPr>
          <a:lstStyle/>
          <a:p>
            <a:r>
              <a:rPr lang="en-BE" sz="2000" dirty="0">
                <a:solidFill>
                  <a:schemeClr val="tx2">
                    <a:lumMod val="25000"/>
                  </a:schemeClr>
                </a:solidFill>
              </a:rPr>
              <a:t>For ULB persons, please contact Dr. Alain </a:t>
            </a:r>
            <a:r>
              <a:rPr lang="en-GB" sz="2000" dirty="0" err="1">
                <a:solidFill>
                  <a:schemeClr val="tx2">
                    <a:lumMod val="25000"/>
                  </a:schemeClr>
                </a:solidFill>
              </a:rPr>
              <a:t>Levêque</a:t>
            </a:r>
            <a:r>
              <a:rPr lang="en-BE" sz="2000" dirty="0">
                <a:solidFill>
                  <a:schemeClr val="tx2">
                    <a:lumMod val="25000"/>
                  </a:schemeClr>
                </a:solidFill>
              </a:rPr>
              <a:t> (</a:t>
            </a:r>
            <a:r>
              <a:rPr lang="en-GB" sz="2000" dirty="0">
                <a:solidFill>
                  <a:schemeClr val="tx2">
                    <a:lumMod val="25000"/>
                  </a:schemeClr>
                </a:solidFill>
                <a:hlinkClick r:id="rId3"/>
              </a:rPr>
              <a:t>alain.leveque@ulb.be</a:t>
            </a:r>
            <a:r>
              <a:rPr lang="en-BE" sz="2000" dirty="0">
                <a:solidFill>
                  <a:schemeClr val="tx2">
                    <a:lumMod val="25000"/>
                  </a:schemeClr>
                </a:solidFill>
              </a:rPr>
              <a:t>) who is the </a:t>
            </a:r>
            <a:r>
              <a:rPr lang="en-GB" sz="2000" dirty="0">
                <a:solidFill>
                  <a:schemeClr val="tx2">
                    <a:lumMod val="25000"/>
                  </a:schemeClr>
                </a:solidFill>
              </a:rPr>
              <a:t>coordinator of ULB’s coronavirus response, and include your surname, name, date of birth and/or ULB ID. Briefly explain why you are contacting him, and provide a telephone number. Alain </a:t>
            </a:r>
            <a:r>
              <a:rPr lang="en-GB" sz="2000" dirty="0" err="1">
                <a:solidFill>
                  <a:schemeClr val="tx2">
                    <a:lumMod val="25000"/>
                  </a:schemeClr>
                </a:solidFill>
              </a:rPr>
              <a:t>Levêque</a:t>
            </a:r>
            <a:r>
              <a:rPr lang="en-GB" sz="2000" dirty="0">
                <a:solidFill>
                  <a:schemeClr val="tx2">
                    <a:lumMod val="25000"/>
                  </a:schemeClr>
                </a:solidFill>
              </a:rPr>
              <a:t> will get in touch with you.</a:t>
            </a:r>
            <a:endParaRPr lang="en-BE" sz="2000" dirty="0">
              <a:solidFill>
                <a:schemeClr val="tx2">
                  <a:lumMod val="25000"/>
                </a:schemeClr>
              </a:solidFill>
            </a:endParaRPr>
          </a:p>
        </p:txBody>
      </p:sp>
      <p:sp>
        <p:nvSpPr>
          <p:cNvPr id="6" name="Rounded Rectangle 5">
            <a:extLst>
              <a:ext uri="{FF2B5EF4-FFF2-40B4-BE49-F238E27FC236}">
                <a16:creationId xmlns:a16="http://schemas.microsoft.com/office/drawing/2014/main" id="{9E252C00-8BC4-2E4E-9FD3-1C30B4153EF7}"/>
              </a:ext>
            </a:extLst>
          </p:cNvPr>
          <p:cNvSpPr/>
          <p:nvPr/>
        </p:nvSpPr>
        <p:spPr>
          <a:xfrm>
            <a:off x="2484408" y="2138516"/>
            <a:ext cx="7544495" cy="148958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TextBox 6">
            <a:extLst>
              <a:ext uri="{FF2B5EF4-FFF2-40B4-BE49-F238E27FC236}">
                <a16:creationId xmlns:a16="http://schemas.microsoft.com/office/drawing/2014/main" id="{FC4D19AD-1B50-154C-80FE-CCA32948366E}"/>
              </a:ext>
            </a:extLst>
          </p:cNvPr>
          <p:cNvSpPr txBox="1"/>
          <p:nvPr/>
        </p:nvSpPr>
        <p:spPr>
          <a:xfrm>
            <a:off x="1869432" y="2159046"/>
            <a:ext cx="635110" cy="369332"/>
          </a:xfrm>
          <a:prstGeom prst="rect">
            <a:avLst/>
          </a:prstGeom>
          <a:noFill/>
        </p:spPr>
        <p:txBody>
          <a:bodyPr wrap="none" rtlCol="0">
            <a:spAutoFit/>
          </a:bodyPr>
          <a:lstStyle/>
          <a:p>
            <a:r>
              <a:rPr lang="en-BE" b="1" dirty="0">
                <a:solidFill>
                  <a:srgbClr val="7030A0"/>
                </a:solidFill>
              </a:rPr>
              <a:t>VUB</a:t>
            </a:r>
          </a:p>
        </p:txBody>
      </p:sp>
      <p:sp>
        <p:nvSpPr>
          <p:cNvPr id="8" name="Rounded Rectangle 7">
            <a:extLst>
              <a:ext uri="{FF2B5EF4-FFF2-40B4-BE49-F238E27FC236}">
                <a16:creationId xmlns:a16="http://schemas.microsoft.com/office/drawing/2014/main" id="{398AFE2E-C543-9C43-A7D3-F595821C094A}"/>
              </a:ext>
            </a:extLst>
          </p:cNvPr>
          <p:cNvSpPr/>
          <p:nvPr/>
        </p:nvSpPr>
        <p:spPr>
          <a:xfrm>
            <a:off x="2180575" y="4212878"/>
            <a:ext cx="9394723" cy="148958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extBox 8">
            <a:extLst>
              <a:ext uri="{FF2B5EF4-FFF2-40B4-BE49-F238E27FC236}">
                <a16:creationId xmlns:a16="http://schemas.microsoft.com/office/drawing/2014/main" id="{12173B31-830A-624F-8C56-6CB420A26E87}"/>
              </a:ext>
            </a:extLst>
          </p:cNvPr>
          <p:cNvSpPr txBox="1"/>
          <p:nvPr/>
        </p:nvSpPr>
        <p:spPr>
          <a:xfrm>
            <a:off x="1457617" y="4329623"/>
            <a:ext cx="604653" cy="369332"/>
          </a:xfrm>
          <a:prstGeom prst="rect">
            <a:avLst/>
          </a:prstGeom>
          <a:noFill/>
        </p:spPr>
        <p:txBody>
          <a:bodyPr wrap="none" rtlCol="0">
            <a:spAutoFit/>
          </a:bodyPr>
          <a:lstStyle/>
          <a:p>
            <a:r>
              <a:rPr lang="en-BE" b="1" dirty="0">
                <a:solidFill>
                  <a:srgbClr val="7030A0"/>
                </a:solidFill>
              </a:rPr>
              <a:t>ULB</a:t>
            </a:r>
          </a:p>
        </p:txBody>
      </p:sp>
    </p:spTree>
    <p:extLst>
      <p:ext uri="{BB962C8B-B14F-4D97-AF65-F5344CB8AC3E}">
        <p14:creationId xmlns:p14="http://schemas.microsoft.com/office/powerpoint/2010/main" val="3034661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CFAC9FD-BAD6-47B4-9C11-BE23CEAC7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B67B9C-9B45-4084-9BB5-187071EE9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87"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091FE4-50C3-F94F-BD8D-BE8A594384BC}"/>
              </a:ext>
            </a:extLst>
          </p:cNvPr>
          <p:cNvSpPr>
            <a:spLocks noGrp="1"/>
          </p:cNvSpPr>
          <p:nvPr>
            <p:ph type="title"/>
          </p:nvPr>
        </p:nvSpPr>
        <p:spPr>
          <a:xfrm>
            <a:off x="695916" y="1078264"/>
            <a:ext cx="3422930" cy="4701473"/>
          </a:xfrm>
        </p:spPr>
        <p:txBody>
          <a:bodyPr>
            <a:normAutofit/>
          </a:bodyPr>
          <a:lstStyle/>
          <a:p>
            <a:pPr algn="r"/>
            <a:r>
              <a:rPr lang="en-BE" sz="4400" dirty="0">
                <a:solidFill>
                  <a:srgbClr val="FFFFFF"/>
                </a:solidFill>
              </a:rPr>
              <a:t>IIHE regulations for access</a:t>
            </a:r>
            <a:br>
              <a:rPr lang="en-BE" sz="4400" dirty="0">
                <a:solidFill>
                  <a:srgbClr val="FFFFFF"/>
                </a:solidFill>
              </a:rPr>
            </a:br>
            <a:r>
              <a:rPr lang="en-BE" sz="2400" i="1" dirty="0">
                <a:solidFill>
                  <a:srgbClr val="FFFFFF"/>
                </a:solidFill>
              </a:rPr>
              <a:t>(an extract)</a:t>
            </a:r>
            <a:endParaRPr lang="en-BE" sz="4400" i="1" dirty="0">
              <a:solidFill>
                <a:srgbClr val="FFFFFF"/>
              </a:solidFill>
            </a:endParaRPr>
          </a:p>
        </p:txBody>
      </p:sp>
      <p:sp>
        <p:nvSpPr>
          <p:cNvPr id="3" name="Content Placeholder 2">
            <a:extLst>
              <a:ext uri="{FF2B5EF4-FFF2-40B4-BE49-F238E27FC236}">
                <a16:creationId xmlns:a16="http://schemas.microsoft.com/office/drawing/2014/main" id="{DC676705-5779-C449-91EA-419870F94BC5}"/>
              </a:ext>
            </a:extLst>
          </p:cNvPr>
          <p:cNvSpPr>
            <a:spLocks noGrp="1"/>
          </p:cNvSpPr>
          <p:nvPr>
            <p:ph idx="1"/>
          </p:nvPr>
        </p:nvSpPr>
        <p:spPr>
          <a:xfrm>
            <a:off x="4814762" y="82220"/>
            <a:ext cx="7253635" cy="6693560"/>
          </a:xfrm>
          <a:effectLst/>
        </p:spPr>
        <p:txBody>
          <a:bodyPr anchor="ctr">
            <a:normAutofit/>
          </a:bodyPr>
          <a:lstStyle/>
          <a:p>
            <a:pPr>
              <a:lnSpc>
                <a:spcPct val="100000"/>
              </a:lnSpc>
              <a:buClr>
                <a:srgbClr val="002060"/>
              </a:buClr>
            </a:pPr>
            <a:r>
              <a:rPr lang="en-GB" sz="1800" dirty="0">
                <a:effectLst/>
              </a:rPr>
              <a:t>When entering the IIHE, everybody is requested to </a:t>
            </a:r>
            <a:r>
              <a:rPr lang="en-GB" sz="1800" b="1" dirty="0">
                <a:effectLst/>
              </a:rPr>
              <a:t>wear a mask</a:t>
            </a:r>
            <a:r>
              <a:rPr lang="en-GB" sz="1800" dirty="0">
                <a:effectLst/>
              </a:rPr>
              <a:t>. When you are alone inside your office or your dedicated lab space masks are not compulsory. When entering the IIHE you are requested to wash your hands thoroughly and materials are available in the IIHE social room.</a:t>
            </a:r>
          </a:p>
          <a:p>
            <a:pPr>
              <a:lnSpc>
                <a:spcPct val="100000"/>
              </a:lnSpc>
              <a:buClr>
                <a:srgbClr val="002060"/>
              </a:buClr>
            </a:pPr>
            <a:r>
              <a:rPr lang="en-GB" sz="1800" dirty="0">
                <a:effectLst/>
              </a:rPr>
              <a:t>For each IIHE member coming to the institute a “</a:t>
            </a:r>
            <a:r>
              <a:rPr lang="en-GB" sz="1800" b="1" dirty="0">
                <a:effectLst/>
              </a:rPr>
              <a:t>safety &amp; disinfection package</a:t>
            </a:r>
            <a:r>
              <a:rPr lang="en-GB" sz="1800" dirty="0">
                <a:effectLst/>
              </a:rPr>
              <a:t>” is made available, follow the instructions in the IIHE social room. With a view to provide sufficient packages, you are requested to inform the directors when you collected a package. Disinfection waste is to be collected in dedicated bags, and these bags are to be deposited in the social room at the space indicated.</a:t>
            </a:r>
          </a:p>
          <a:p>
            <a:pPr>
              <a:lnSpc>
                <a:spcPct val="100000"/>
              </a:lnSpc>
              <a:buClr>
                <a:srgbClr val="002060"/>
              </a:buClr>
            </a:pPr>
            <a:r>
              <a:rPr lang="en-GB" sz="1800" dirty="0">
                <a:effectLst/>
              </a:rPr>
              <a:t>Only 4 persons are allowed at the same time in the </a:t>
            </a:r>
            <a:r>
              <a:rPr lang="en-GB" sz="1800" b="1" dirty="0">
                <a:effectLst/>
              </a:rPr>
              <a:t>IIHE social room</a:t>
            </a:r>
            <a:r>
              <a:rPr lang="en-GB" sz="1800" dirty="0">
                <a:effectLst/>
              </a:rPr>
              <a:t>. Every time you are entering the IIHE social room you are requested to wash your hands thoroughly. You are requested to thoroughly clean with water and soap all kitchen materials you used, and to disinfect all surfaces and other items used in the social room. </a:t>
            </a:r>
          </a:p>
          <a:p>
            <a:pPr>
              <a:lnSpc>
                <a:spcPct val="100000"/>
              </a:lnSpc>
              <a:buClr>
                <a:srgbClr val="002060"/>
              </a:buClr>
            </a:pPr>
            <a:r>
              <a:rPr lang="en-GB" sz="1800" b="1" dirty="0">
                <a:effectLst/>
              </a:rPr>
              <a:t>Close and lock the IIHE entrance doors</a:t>
            </a:r>
            <a:r>
              <a:rPr lang="en-GB" sz="1800" dirty="0">
                <a:effectLst/>
              </a:rPr>
              <a:t>, your office and workspace doors when you leave the IIHE. The IIHE entrance doors should be closed and locked at all time during this period.</a:t>
            </a:r>
          </a:p>
          <a:p>
            <a:pPr>
              <a:lnSpc>
                <a:spcPct val="100000"/>
              </a:lnSpc>
              <a:buClr>
                <a:srgbClr val="002060"/>
              </a:buClr>
            </a:pPr>
            <a:r>
              <a:rPr lang="en-GB" sz="1800" b="1" dirty="0">
                <a:effectLst/>
              </a:rPr>
              <a:t>Individual transport </a:t>
            </a:r>
            <a:r>
              <a:rPr lang="en-GB" sz="1800" dirty="0">
                <a:effectLst/>
              </a:rPr>
              <a:t>is encouraged to come to the IIHE. Try to avoid using the public transport during peak hours to come to the IIHE.</a:t>
            </a:r>
          </a:p>
        </p:txBody>
      </p:sp>
      <p:sp>
        <p:nvSpPr>
          <p:cNvPr id="4" name="Slide Number Placeholder 3">
            <a:extLst>
              <a:ext uri="{FF2B5EF4-FFF2-40B4-BE49-F238E27FC236}">
                <a16:creationId xmlns:a16="http://schemas.microsoft.com/office/drawing/2014/main" id="{032D7AB7-C317-5243-9BD5-E99098185753}"/>
              </a:ext>
            </a:extLst>
          </p:cNvPr>
          <p:cNvSpPr>
            <a:spLocks noGrp="1"/>
          </p:cNvSpPr>
          <p:nvPr>
            <p:ph type="sldNum" sz="quarter" idx="12"/>
          </p:nvPr>
        </p:nvSpPr>
        <p:spPr>
          <a:xfrm>
            <a:off x="11314853" y="6410655"/>
            <a:ext cx="753545" cy="365125"/>
          </a:xfrm>
        </p:spPr>
        <p:txBody>
          <a:bodyPr>
            <a:normAutofit/>
          </a:bodyPr>
          <a:lstStyle/>
          <a:p>
            <a:pPr>
              <a:spcAft>
                <a:spcPts val="600"/>
              </a:spcAft>
            </a:pPr>
            <a:fld id="{3A98EE3D-8CD1-4C3F-BD1C-C98C9596463C}" type="slidenum">
              <a:rPr lang="en-US" smtClean="0"/>
              <a:pPr>
                <a:spcAft>
                  <a:spcPts val="600"/>
                </a:spcAft>
              </a:pPr>
              <a:t>19</a:t>
            </a:fld>
            <a:endParaRPr lang="en-US" dirty="0"/>
          </a:p>
        </p:txBody>
      </p:sp>
    </p:spTree>
    <p:extLst>
      <p:ext uri="{BB962C8B-B14F-4D97-AF65-F5344CB8AC3E}">
        <p14:creationId xmlns:p14="http://schemas.microsoft.com/office/powerpoint/2010/main" val="137212541"/>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7CFAC9FD-BAD6-47B4-9C11-BE23CEAC7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45B67B9C-9B45-4084-9BB5-187071EE9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87"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11A01-CAD7-EA42-B2BA-EC33666F5F27}"/>
              </a:ext>
            </a:extLst>
          </p:cNvPr>
          <p:cNvSpPr>
            <a:spLocks noGrp="1"/>
          </p:cNvSpPr>
          <p:nvPr>
            <p:ph type="title"/>
          </p:nvPr>
        </p:nvSpPr>
        <p:spPr>
          <a:xfrm>
            <a:off x="189655" y="1078264"/>
            <a:ext cx="4349687" cy="4701473"/>
          </a:xfrm>
        </p:spPr>
        <p:txBody>
          <a:bodyPr>
            <a:noAutofit/>
          </a:bodyPr>
          <a:lstStyle/>
          <a:p>
            <a:pPr algn="l"/>
            <a:r>
              <a:rPr lang="en-GB" sz="2400" dirty="0">
                <a:solidFill>
                  <a:srgbClr val="FFFFFF"/>
                </a:solidFill>
              </a:rPr>
              <a:t>COVID-19 induced a worldwide pandemic and impacted our lives since earlier this year</a:t>
            </a:r>
            <a:br>
              <a:rPr lang="en-GB" sz="2400" dirty="0">
                <a:solidFill>
                  <a:srgbClr val="FFFFFF"/>
                </a:solidFill>
              </a:rPr>
            </a:br>
            <a:br>
              <a:rPr lang="en-GB" sz="2400" dirty="0">
                <a:solidFill>
                  <a:srgbClr val="FFFFFF"/>
                </a:solidFill>
              </a:rPr>
            </a:br>
            <a:r>
              <a:rPr lang="en-GB" sz="2400" dirty="0">
                <a:solidFill>
                  <a:srgbClr val="FFFFFF"/>
                </a:solidFill>
              </a:rPr>
              <a:t>Even if collectively we managed to “flatten the curve”, many of us have been directly or indirectly affected</a:t>
            </a:r>
            <a:br>
              <a:rPr lang="en-GB" sz="2400" dirty="0">
                <a:solidFill>
                  <a:srgbClr val="FFFFFF"/>
                </a:solidFill>
              </a:rPr>
            </a:br>
            <a:br>
              <a:rPr lang="en-GB" sz="2400" dirty="0">
                <a:solidFill>
                  <a:srgbClr val="FFFFFF"/>
                </a:solidFill>
              </a:rPr>
            </a:br>
            <a:r>
              <a:rPr lang="en-GB" sz="2400" dirty="0">
                <a:solidFill>
                  <a:srgbClr val="FFFFFF"/>
                </a:solidFill>
              </a:rPr>
              <a:t>Predictions indicate that the virus will continue to impact our society for a significant period</a:t>
            </a:r>
            <a:br>
              <a:rPr lang="en-GB" sz="2400" dirty="0">
                <a:solidFill>
                  <a:srgbClr val="FFFFFF"/>
                </a:solidFill>
              </a:rPr>
            </a:br>
            <a:br>
              <a:rPr lang="en-GB" sz="2400" dirty="0">
                <a:solidFill>
                  <a:srgbClr val="FFFFFF"/>
                </a:solidFill>
              </a:rPr>
            </a:br>
            <a:r>
              <a:rPr lang="en-GB" sz="2400" dirty="0">
                <a:solidFill>
                  <a:srgbClr val="FFFFFF"/>
                </a:solidFill>
              </a:rPr>
              <a:t>We have to continue to take care of each other!</a:t>
            </a:r>
            <a:endParaRPr lang="en-BE" sz="2400" dirty="0">
              <a:solidFill>
                <a:srgbClr val="FFFFFF"/>
              </a:solidFill>
            </a:endParaRPr>
          </a:p>
        </p:txBody>
      </p:sp>
      <p:sp>
        <p:nvSpPr>
          <p:cNvPr id="4" name="Slide Number Placeholder 3">
            <a:extLst>
              <a:ext uri="{FF2B5EF4-FFF2-40B4-BE49-F238E27FC236}">
                <a16:creationId xmlns:a16="http://schemas.microsoft.com/office/drawing/2014/main" id="{88E5D0FA-F81A-F74B-82CF-597D8F0AEB65}"/>
              </a:ext>
            </a:extLst>
          </p:cNvPr>
          <p:cNvSpPr>
            <a:spLocks noGrp="1"/>
          </p:cNvSpPr>
          <p:nvPr>
            <p:ph type="sldNum" sz="quarter" idx="12"/>
          </p:nvPr>
        </p:nvSpPr>
        <p:spPr>
          <a:xfrm>
            <a:off x="11376272" y="6446261"/>
            <a:ext cx="753545" cy="365125"/>
          </a:xfrm>
        </p:spPr>
        <p:txBody>
          <a:bodyPr>
            <a:normAutofit/>
          </a:bodyPr>
          <a:lstStyle/>
          <a:p>
            <a:pPr>
              <a:spcAft>
                <a:spcPts val="600"/>
              </a:spcAft>
            </a:pPr>
            <a:fld id="{3A98EE3D-8CD1-4C3F-BD1C-C98C9596463C}" type="slidenum">
              <a:rPr lang="en-US" smtClean="0"/>
              <a:pPr>
                <a:spcAft>
                  <a:spcPts val="600"/>
                </a:spcAft>
              </a:pPr>
              <a:t>2</a:t>
            </a:fld>
            <a:endParaRPr lang="en-US"/>
          </a:p>
        </p:txBody>
      </p:sp>
      <p:grpSp>
        <p:nvGrpSpPr>
          <p:cNvPr id="17" name="Group 16">
            <a:extLst>
              <a:ext uri="{FF2B5EF4-FFF2-40B4-BE49-F238E27FC236}">
                <a16:creationId xmlns:a16="http://schemas.microsoft.com/office/drawing/2014/main" id="{2E54D983-5E22-4F4C-89C2-DA0AD5498764}"/>
              </a:ext>
            </a:extLst>
          </p:cNvPr>
          <p:cNvGrpSpPr/>
          <p:nvPr/>
        </p:nvGrpSpPr>
        <p:grpSpPr>
          <a:xfrm>
            <a:off x="4713309" y="375557"/>
            <a:ext cx="7158403" cy="5872843"/>
            <a:chOff x="5379227" y="681263"/>
            <a:chExt cx="6442659" cy="5180693"/>
          </a:xfrm>
        </p:grpSpPr>
        <p:pic>
          <p:nvPicPr>
            <p:cNvPr id="18" name="Picture 17">
              <a:extLst>
                <a:ext uri="{FF2B5EF4-FFF2-40B4-BE49-F238E27FC236}">
                  <a16:creationId xmlns:a16="http://schemas.microsoft.com/office/drawing/2014/main" id="{58FCAD84-6BA6-7446-AD78-5364B373F674}"/>
                </a:ext>
              </a:extLst>
            </p:cNvPr>
            <p:cNvPicPr>
              <a:picLocks noChangeAspect="1"/>
            </p:cNvPicPr>
            <p:nvPr/>
          </p:nvPicPr>
          <p:blipFill rotWithShape="1">
            <a:blip r:embed="rId2"/>
            <a:srcRect r="17042"/>
            <a:stretch/>
          </p:blipFill>
          <p:spPr>
            <a:xfrm>
              <a:off x="5379227" y="681263"/>
              <a:ext cx="6442659" cy="5180693"/>
            </a:xfrm>
            <a:prstGeom prst="rect">
              <a:avLst/>
            </a:prstGeom>
          </p:spPr>
        </p:pic>
        <p:pic>
          <p:nvPicPr>
            <p:cNvPr id="19" name="Picture 18">
              <a:extLst>
                <a:ext uri="{FF2B5EF4-FFF2-40B4-BE49-F238E27FC236}">
                  <a16:creationId xmlns:a16="http://schemas.microsoft.com/office/drawing/2014/main" id="{D3E23E6B-5CD4-C24A-9C13-235C1ACDB2CF}"/>
                </a:ext>
              </a:extLst>
            </p:cNvPr>
            <p:cNvPicPr>
              <a:picLocks noChangeAspect="1"/>
            </p:cNvPicPr>
            <p:nvPr/>
          </p:nvPicPr>
          <p:blipFill rotWithShape="1">
            <a:blip r:embed="rId2"/>
            <a:srcRect l="82748" t="3038" r="1904" b="21634"/>
            <a:stretch/>
          </p:blipFill>
          <p:spPr>
            <a:xfrm>
              <a:off x="5918686" y="996044"/>
              <a:ext cx="1191986" cy="3902528"/>
            </a:xfrm>
            <a:prstGeom prst="rect">
              <a:avLst/>
            </a:prstGeom>
          </p:spPr>
        </p:pic>
      </p:grpSp>
      <p:sp>
        <p:nvSpPr>
          <p:cNvPr id="20" name="TextBox 19">
            <a:extLst>
              <a:ext uri="{FF2B5EF4-FFF2-40B4-BE49-F238E27FC236}">
                <a16:creationId xmlns:a16="http://schemas.microsoft.com/office/drawing/2014/main" id="{B109FFBD-B8D9-9C42-B7CD-CBFB2A830ACF}"/>
              </a:ext>
            </a:extLst>
          </p:cNvPr>
          <p:cNvSpPr txBox="1"/>
          <p:nvPr/>
        </p:nvSpPr>
        <p:spPr>
          <a:xfrm rot="5400000">
            <a:off x="9751071" y="3167340"/>
            <a:ext cx="4616970" cy="230832"/>
          </a:xfrm>
          <a:prstGeom prst="rect">
            <a:avLst/>
          </a:prstGeom>
          <a:noFill/>
        </p:spPr>
        <p:txBody>
          <a:bodyPr wrap="none" rtlCol="0">
            <a:spAutoFit/>
          </a:bodyPr>
          <a:lstStyle/>
          <a:p>
            <a:r>
              <a:rPr lang="en-GB" sz="900" dirty="0">
                <a:solidFill>
                  <a:srgbClr val="002060"/>
                </a:solidFill>
              </a:rPr>
              <a:t>https://</a:t>
            </a:r>
            <a:r>
              <a:rPr lang="en-GB" sz="900" dirty="0" err="1">
                <a:solidFill>
                  <a:srgbClr val="002060"/>
                </a:solidFill>
              </a:rPr>
              <a:t>commons.wikimedia.org</a:t>
            </a:r>
            <a:r>
              <a:rPr lang="en-GB" sz="900" dirty="0">
                <a:solidFill>
                  <a:srgbClr val="002060"/>
                </a:solidFill>
              </a:rPr>
              <a:t>/wiki/File:COVID-19-Europe-selection-relative-deaths-log.svg</a:t>
            </a:r>
            <a:endParaRPr lang="en-BE" sz="900" dirty="0">
              <a:solidFill>
                <a:srgbClr val="002060"/>
              </a:solidFill>
            </a:endParaRPr>
          </a:p>
        </p:txBody>
      </p:sp>
    </p:spTree>
    <p:extLst>
      <p:ext uri="{BB962C8B-B14F-4D97-AF65-F5344CB8AC3E}">
        <p14:creationId xmlns:p14="http://schemas.microsoft.com/office/powerpoint/2010/main" val="3632493336"/>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CFAC9FD-BAD6-47B4-9C11-BE23CEAC7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B67B9C-9B45-4084-9BB5-187071EE9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87"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091FE4-50C3-F94F-BD8D-BE8A594384BC}"/>
              </a:ext>
            </a:extLst>
          </p:cNvPr>
          <p:cNvSpPr>
            <a:spLocks noGrp="1"/>
          </p:cNvSpPr>
          <p:nvPr>
            <p:ph type="title"/>
          </p:nvPr>
        </p:nvSpPr>
        <p:spPr>
          <a:xfrm>
            <a:off x="695916" y="1078264"/>
            <a:ext cx="3422930" cy="4701473"/>
          </a:xfrm>
        </p:spPr>
        <p:txBody>
          <a:bodyPr>
            <a:normAutofit/>
          </a:bodyPr>
          <a:lstStyle/>
          <a:p>
            <a:pPr algn="r"/>
            <a:r>
              <a:rPr lang="en-BE" sz="4400" dirty="0">
                <a:solidFill>
                  <a:srgbClr val="FFFFFF"/>
                </a:solidFill>
              </a:rPr>
              <a:t>VUB regulations for safety in laboratories</a:t>
            </a:r>
          </a:p>
        </p:txBody>
      </p:sp>
      <p:sp>
        <p:nvSpPr>
          <p:cNvPr id="3" name="Content Placeholder 2">
            <a:extLst>
              <a:ext uri="{FF2B5EF4-FFF2-40B4-BE49-F238E27FC236}">
                <a16:creationId xmlns:a16="http://schemas.microsoft.com/office/drawing/2014/main" id="{DC676705-5779-C449-91EA-419870F94BC5}"/>
              </a:ext>
            </a:extLst>
          </p:cNvPr>
          <p:cNvSpPr>
            <a:spLocks noGrp="1"/>
          </p:cNvSpPr>
          <p:nvPr>
            <p:ph idx="1"/>
          </p:nvPr>
        </p:nvSpPr>
        <p:spPr>
          <a:xfrm>
            <a:off x="5114166" y="293914"/>
            <a:ext cx="6381917" cy="6319157"/>
          </a:xfrm>
          <a:effectLst/>
        </p:spPr>
        <p:txBody>
          <a:bodyPr anchor="ctr">
            <a:normAutofit/>
          </a:bodyPr>
          <a:lstStyle/>
          <a:p>
            <a:pPr>
              <a:lnSpc>
                <a:spcPct val="100000"/>
              </a:lnSpc>
              <a:buClr>
                <a:srgbClr val="002060"/>
              </a:buClr>
            </a:pPr>
            <a:r>
              <a:rPr lang="en-GB" sz="1800" dirty="0">
                <a:effectLst/>
              </a:rPr>
              <a:t>The VUB made available general regulations for the safety in laboratory spaces</a:t>
            </a:r>
          </a:p>
          <a:p>
            <a:pPr>
              <a:lnSpc>
                <a:spcPct val="100000"/>
              </a:lnSpc>
              <a:buClr>
                <a:srgbClr val="002060"/>
              </a:buClr>
            </a:pPr>
            <a:r>
              <a:rPr lang="en-GB" sz="1800" dirty="0">
                <a:effectLst/>
              </a:rPr>
              <a:t>The VUB requires everyone working in research laboratories at the VUB (including the IIHE) to be informed about general safety aspects, especially in current times this is essential </a:t>
            </a:r>
          </a:p>
          <a:p>
            <a:pPr>
              <a:lnSpc>
                <a:spcPct val="100000"/>
              </a:lnSpc>
              <a:buClr>
                <a:srgbClr val="002060"/>
              </a:buClr>
            </a:pPr>
            <a:r>
              <a:rPr lang="en-GB" sz="1800" dirty="0">
                <a:effectLst/>
              </a:rPr>
              <a:t>For all IIHE members who have not yet done, we request you to read the related documents available via the weblink </a:t>
            </a:r>
          </a:p>
          <a:p>
            <a:pPr>
              <a:lnSpc>
                <a:spcPct val="100000"/>
              </a:lnSpc>
              <a:buClr>
                <a:srgbClr val="002060"/>
              </a:buClr>
            </a:pPr>
            <a:r>
              <a:rPr lang="en-GB" sz="1800" dirty="0">
                <a:effectLst/>
              </a:rPr>
              <a:t>When you arrive back at the IIHE in the coming weeks, print and sign the declaration of read and agreed. You are requested to deposit the signed document in the mailbox in front of the office of Marleen/Sofie (1G006). Surely you can do this digitally as well, and provide Sofie with the signed document via email (</a:t>
            </a:r>
            <a:r>
              <a:rPr lang="en-GB" sz="1800" dirty="0" err="1">
                <a:effectLst/>
              </a:rPr>
              <a:t>sofie.vandenbussche@gmail.com</a:t>
            </a:r>
            <a:r>
              <a:rPr lang="en-GB" sz="1800" dirty="0">
                <a:effectLst/>
              </a:rPr>
              <a:t>).</a:t>
            </a:r>
          </a:p>
          <a:p>
            <a:pPr>
              <a:lnSpc>
                <a:spcPct val="100000"/>
              </a:lnSpc>
              <a:buClr>
                <a:srgbClr val="002060"/>
              </a:buClr>
            </a:pPr>
            <a:endParaRPr lang="en-GB" sz="1800" dirty="0">
              <a:effectLst/>
            </a:endParaRPr>
          </a:p>
        </p:txBody>
      </p:sp>
      <p:sp>
        <p:nvSpPr>
          <p:cNvPr id="4" name="Slide Number Placeholder 3">
            <a:extLst>
              <a:ext uri="{FF2B5EF4-FFF2-40B4-BE49-F238E27FC236}">
                <a16:creationId xmlns:a16="http://schemas.microsoft.com/office/drawing/2014/main" id="{032D7AB7-C317-5243-9BD5-E99098185753}"/>
              </a:ext>
            </a:extLst>
          </p:cNvPr>
          <p:cNvSpPr>
            <a:spLocks noGrp="1"/>
          </p:cNvSpPr>
          <p:nvPr>
            <p:ph type="sldNum" sz="quarter" idx="12"/>
          </p:nvPr>
        </p:nvSpPr>
        <p:spPr>
          <a:xfrm>
            <a:off x="11314853" y="6410655"/>
            <a:ext cx="753545" cy="365125"/>
          </a:xfrm>
        </p:spPr>
        <p:txBody>
          <a:bodyPr>
            <a:normAutofit/>
          </a:bodyPr>
          <a:lstStyle/>
          <a:p>
            <a:pPr>
              <a:spcAft>
                <a:spcPts val="600"/>
              </a:spcAft>
            </a:pPr>
            <a:fld id="{3A98EE3D-8CD1-4C3F-BD1C-C98C9596463C}" type="slidenum">
              <a:rPr lang="en-US" smtClean="0"/>
              <a:pPr>
                <a:spcAft>
                  <a:spcPts val="600"/>
                </a:spcAft>
              </a:pPr>
              <a:t>20</a:t>
            </a:fld>
            <a:endParaRPr lang="en-US" dirty="0"/>
          </a:p>
        </p:txBody>
      </p:sp>
    </p:spTree>
    <p:extLst>
      <p:ext uri="{BB962C8B-B14F-4D97-AF65-F5344CB8AC3E}">
        <p14:creationId xmlns:p14="http://schemas.microsoft.com/office/powerpoint/2010/main" val="1878028515"/>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CFAC9FD-BAD6-47B4-9C11-BE23CEAC7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B67B9C-9B45-4084-9BB5-187071EE9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87"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091FE4-50C3-F94F-BD8D-BE8A594384BC}"/>
              </a:ext>
            </a:extLst>
          </p:cNvPr>
          <p:cNvSpPr>
            <a:spLocks noGrp="1"/>
          </p:cNvSpPr>
          <p:nvPr>
            <p:ph type="title"/>
          </p:nvPr>
        </p:nvSpPr>
        <p:spPr>
          <a:xfrm>
            <a:off x="695916" y="1078264"/>
            <a:ext cx="3422930" cy="4701473"/>
          </a:xfrm>
        </p:spPr>
        <p:txBody>
          <a:bodyPr>
            <a:normAutofit/>
          </a:bodyPr>
          <a:lstStyle/>
          <a:p>
            <a:pPr algn="r"/>
            <a:r>
              <a:rPr lang="en-BE" sz="4400">
                <a:solidFill>
                  <a:srgbClr val="FFFFFF"/>
                </a:solidFill>
              </a:rPr>
              <a:t>Access to the IIHE</a:t>
            </a:r>
          </a:p>
        </p:txBody>
      </p:sp>
      <p:sp>
        <p:nvSpPr>
          <p:cNvPr id="3" name="Content Placeholder 2">
            <a:extLst>
              <a:ext uri="{FF2B5EF4-FFF2-40B4-BE49-F238E27FC236}">
                <a16:creationId xmlns:a16="http://schemas.microsoft.com/office/drawing/2014/main" id="{DC676705-5779-C449-91EA-419870F94BC5}"/>
              </a:ext>
            </a:extLst>
          </p:cNvPr>
          <p:cNvSpPr>
            <a:spLocks noGrp="1"/>
          </p:cNvSpPr>
          <p:nvPr>
            <p:ph idx="1"/>
          </p:nvPr>
        </p:nvSpPr>
        <p:spPr>
          <a:xfrm>
            <a:off x="5114167" y="293914"/>
            <a:ext cx="6117578" cy="6319157"/>
          </a:xfrm>
          <a:effectLst/>
        </p:spPr>
        <p:txBody>
          <a:bodyPr anchor="ctr">
            <a:normAutofit/>
          </a:bodyPr>
          <a:lstStyle/>
          <a:p>
            <a:pPr>
              <a:lnSpc>
                <a:spcPct val="100000"/>
              </a:lnSpc>
              <a:buClr>
                <a:srgbClr val="002060"/>
              </a:buClr>
            </a:pPr>
            <a:r>
              <a:rPr lang="en-GB" sz="1800" dirty="0">
                <a:effectLst/>
              </a:rPr>
              <a:t>In case your work requires frequent access to the IIHE laboratory and/or office spaces, please discuss this with your supervisor and/or team, and accordingly inform the IIHE directors, especially </a:t>
            </a:r>
            <a:r>
              <a:rPr lang="en-GB" sz="1800" i="1" dirty="0">
                <a:effectLst/>
              </a:rPr>
              <a:t>when, where, who, why</a:t>
            </a:r>
            <a:endParaRPr lang="en-GB" sz="1800" dirty="0">
              <a:effectLst/>
            </a:endParaRPr>
          </a:p>
          <a:p>
            <a:pPr>
              <a:lnSpc>
                <a:spcPct val="100000"/>
              </a:lnSpc>
              <a:buClr>
                <a:srgbClr val="002060"/>
              </a:buClr>
            </a:pPr>
            <a:r>
              <a:rPr lang="en-GB" sz="1800" dirty="0">
                <a:effectLst/>
              </a:rPr>
              <a:t>Provide the IIHE directors as well the phone number on which you will be reachable while at the IIHE</a:t>
            </a:r>
          </a:p>
          <a:p>
            <a:pPr>
              <a:lnSpc>
                <a:spcPct val="100000"/>
              </a:lnSpc>
              <a:buClr>
                <a:srgbClr val="002060"/>
              </a:buClr>
            </a:pPr>
            <a:r>
              <a:rPr lang="en-GB" sz="1800" dirty="0">
                <a:effectLst/>
              </a:rPr>
              <a:t>Inform the IIHE directors if there is a safety risk connected to the work, for example high-voltage, the use of gases, heavy weights, …</a:t>
            </a:r>
          </a:p>
          <a:p>
            <a:pPr>
              <a:lnSpc>
                <a:spcPct val="100000"/>
              </a:lnSpc>
              <a:buClr>
                <a:srgbClr val="002060"/>
              </a:buClr>
            </a:pPr>
            <a:r>
              <a:rPr lang="en-GB" sz="1800" dirty="0">
                <a:effectLst/>
              </a:rPr>
              <a:t>If we have an overall picture, we can develop coherent solutions to accommodate the access requests and in accord with general regulations of our host university</a:t>
            </a:r>
          </a:p>
        </p:txBody>
      </p:sp>
      <p:sp>
        <p:nvSpPr>
          <p:cNvPr id="4" name="Slide Number Placeholder 3">
            <a:extLst>
              <a:ext uri="{FF2B5EF4-FFF2-40B4-BE49-F238E27FC236}">
                <a16:creationId xmlns:a16="http://schemas.microsoft.com/office/drawing/2014/main" id="{032D7AB7-C317-5243-9BD5-E99098185753}"/>
              </a:ext>
            </a:extLst>
          </p:cNvPr>
          <p:cNvSpPr>
            <a:spLocks noGrp="1"/>
          </p:cNvSpPr>
          <p:nvPr>
            <p:ph type="sldNum" sz="quarter" idx="12"/>
          </p:nvPr>
        </p:nvSpPr>
        <p:spPr>
          <a:xfrm>
            <a:off x="11314853" y="6410655"/>
            <a:ext cx="753545" cy="365125"/>
          </a:xfrm>
        </p:spPr>
        <p:txBody>
          <a:bodyPr>
            <a:normAutofit/>
          </a:bodyPr>
          <a:lstStyle/>
          <a:p>
            <a:pPr>
              <a:spcAft>
                <a:spcPts val="600"/>
              </a:spcAft>
            </a:pPr>
            <a:fld id="{3A98EE3D-8CD1-4C3F-BD1C-C98C9596463C}" type="slidenum">
              <a:rPr lang="en-US" smtClean="0"/>
              <a:pPr>
                <a:spcAft>
                  <a:spcPts val="600"/>
                </a:spcAft>
              </a:pPr>
              <a:t>21</a:t>
            </a:fld>
            <a:endParaRPr lang="en-US" dirty="0"/>
          </a:p>
        </p:txBody>
      </p:sp>
    </p:spTree>
    <p:extLst>
      <p:ext uri="{BB962C8B-B14F-4D97-AF65-F5344CB8AC3E}">
        <p14:creationId xmlns:p14="http://schemas.microsoft.com/office/powerpoint/2010/main" val="1150004373"/>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CFAC9FD-BAD6-47B4-9C11-BE23CEAC7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B67B9C-9B45-4084-9BB5-187071EE9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87"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091FE4-50C3-F94F-BD8D-BE8A594384BC}"/>
              </a:ext>
            </a:extLst>
          </p:cNvPr>
          <p:cNvSpPr>
            <a:spLocks noGrp="1"/>
          </p:cNvSpPr>
          <p:nvPr>
            <p:ph type="title"/>
          </p:nvPr>
        </p:nvSpPr>
        <p:spPr>
          <a:xfrm>
            <a:off x="695916" y="1078264"/>
            <a:ext cx="3422930" cy="4701473"/>
          </a:xfrm>
        </p:spPr>
        <p:txBody>
          <a:bodyPr>
            <a:normAutofit/>
          </a:bodyPr>
          <a:lstStyle/>
          <a:p>
            <a:pPr algn="r"/>
            <a:r>
              <a:rPr lang="en-GB" sz="4400" dirty="0">
                <a:solidFill>
                  <a:srgbClr val="FFFFFF"/>
                </a:solidFill>
              </a:rPr>
              <a:t>W</a:t>
            </a:r>
            <a:r>
              <a:rPr lang="en-BE" sz="4400" dirty="0">
                <a:solidFill>
                  <a:srgbClr val="FFFFFF"/>
                </a:solidFill>
              </a:rPr>
              <a:t>eekly </a:t>
            </a:r>
            <a:br>
              <a:rPr lang="en-BE" sz="4400" dirty="0">
                <a:solidFill>
                  <a:srgbClr val="FFFFFF"/>
                </a:solidFill>
              </a:rPr>
            </a:br>
            <a:r>
              <a:rPr lang="en-BE" sz="4400" dirty="0">
                <a:solidFill>
                  <a:srgbClr val="FFFFFF"/>
                </a:solidFill>
              </a:rPr>
              <a:t>IIHE access schedule</a:t>
            </a:r>
          </a:p>
        </p:txBody>
      </p:sp>
      <p:sp>
        <p:nvSpPr>
          <p:cNvPr id="3" name="Content Placeholder 2">
            <a:extLst>
              <a:ext uri="{FF2B5EF4-FFF2-40B4-BE49-F238E27FC236}">
                <a16:creationId xmlns:a16="http://schemas.microsoft.com/office/drawing/2014/main" id="{DC676705-5779-C449-91EA-419870F94BC5}"/>
              </a:ext>
            </a:extLst>
          </p:cNvPr>
          <p:cNvSpPr>
            <a:spLocks noGrp="1"/>
          </p:cNvSpPr>
          <p:nvPr>
            <p:ph idx="1"/>
          </p:nvPr>
        </p:nvSpPr>
        <p:spPr>
          <a:xfrm>
            <a:off x="5114167" y="293914"/>
            <a:ext cx="6117578" cy="6319157"/>
          </a:xfrm>
          <a:effectLst/>
        </p:spPr>
        <p:txBody>
          <a:bodyPr anchor="ctr">
            <a:normAutofit/>
          </a:bodyPr>
          <a:lstStyle/>
          <a:p>
            <a:pPr>
              <a:lnSpc>
                <a:spcPct val="100000"/>
              </a:lnSpc>
              <a:buClr>
                <a:srgbClr val="002060"/>
              </a:buClr>
            </a:pPr>
            <a:r>
              <a:rPr lang="en-GB" sz="1800" dirty="0">
                <a:effectLst/>
              </a:rPr>
              <a:t>Taking into account the requests received by Thursday, every Friday we communicate the </a:t>
            </a:r>
            <a:r>
              <a:rPr lang="en-GB" sz="1800" b="1" dirty="0">
                <a:effectLst/>
              </a:rPr>
              <a:t>IIHE access schedule </a:t>
            </a:r>
            <a:r>
              <a:rPr lang="en-GB" sz="1800" dirty="0">
                <a:effectLst/>
              </a:rPr>
              <a:t>for the next week</a:t>
            </a:r>
          </a:p>
          <a:p>
            <a:pPr>
              <a:lnSpc>
                <a:spcPct val="100000"/>
              </a:lnSpc>
              <a:buClr>
                <a:srgbClr val="002060"/>
              </a:buClr>
            </a:pPr>
            <a:r>
              <a:rPr lang="en-GB" sz="1800" dirty="0">
                <a:effectLst/>
              </a:rPr>
              <a:t>The weekly schedules are available via the weblink</a:t>
            </a:r>
            <a:endParaRPr lang="en-BE" sz="1800" dirty="0">
              <a:effectLst/>
            </a:endParaRPr>
          </a:p>
          <a:p>
            <a:pPr>
              <a:lnSpc>
                <a:spcPct val="100000"/>
              </a:lnSpc>
              <a:buClr>
                <a:srgbClr val="002060"/>
              </a:buClr>
            </a:pPr>
            <a:r>
              <a:rPr lang="en-GB" sz="1800" dirty="0">
                <a:effectLst/>
              </a:rPr>
              <a:t>Surely, such a schedule is only useful if indeed no other persons are present at the institute; therefore, it is requested that no IIHE members are present at the institute other than those indicated in the schedule</a:t>
            </a:r>
          </a:p>
          <a:p>
            <a:pPr>
              <a:lnSpc>
                <a:spcPct val="100000"/>
              </a:lnSpc>
              <a:buClr>
                <a:srgbClr val="002060"/>
              </a:buClr>
            </a:pPr>
            <a:r>
              <a:rPr lang="en-GB" sz="1800" dirty="0">
                <a:effectLst/>
              </a:rPr>
              <a:t>The weekly schedule is fixed every week, and only in emergency or very exceptional cases the weekly schedule can be revisited on the fly</a:t>
            </a:r>
          </a:p>
        </p:txBody>
      </p:sp>
      <p:sp>
        <p:nvSpPr>
          <p:cNvPr id="4" name="Slide Number Placeholder 3">
            <a:extLst>
              <a:ext uri="{FF2B5EF4-FFF2-40B4-BE49-F238E27FC236}">
                <a16:creationId xmlns:a16="http://schemas.microsoft.com/office/drawing/2014/main" id="{032D7AB7-C317-5243-9BD5-E99098185753}"/>
              </a:ext>
            </a:extLst>
          </p:cNvPr>
          <p:cNvSpPr>
            <a:spLocks noGrp="1"/>
          </p:cNvSpPr>
          <p:nvPr>
            <p:ph type="sldNum" sz="quarter" idx="12"/>
          </p:nvPr>
        </p:nvSpPr>
        <p:spPr>
          <a:xfrm>
            <a:off x="11314853" y="6410655"/>
            <a:ext cx="753545" cy="365125"/>
          </a:xfrm>
        </p:spPr>
        <p:txBody>
          <a:bodyPr>
            <a:normAutofit/>
          </a:bodyPr>
          <a:lstStyle/>
          <a:p>
            <a:pPr>
              <a:spcAft>
                <a:spcPts val="600"/>
              </a:spcAft>
            </a:pPr>
            <a:fld id="{3A98EE3D-8CD1-4C3F-BD1C-C98C9596463C}" type="slidenum">
              <a:rPr lang="en-US" smtClean="0"/>
              <a:pPr>
                <a:spcAft>
                  <a:spcPts val="600"/>
                </a:spcAft>
              </a:pPr>
              <a:t>22</a:t>
            </a:fld>
            <a:endParaRPr lang="en-US" dirty="0"/>
          </a:p>
        </p:txBody>
      </p:sp>
    </p:spTree>
    <p:extLst>
      <p:ext uri="{BB962C8B-B14F-4D97-AF65-F5344CB8AC3E}">
        <p14:creationId xmlns:p14="http://schemas.microsoft.com/office/powerpoint/2010/main" val="1240226601"/>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32BF69-697A-FC47-B0A0-676B22C44D1E}"/>
              </a:ext>
            </a:extLst>
          </p:cNvPr>
          <p:cNvSpPr>
            <a:spLocks noGrp="1"/>
          </p:cNvSpPr>
          <p:nvPr>
            <p:ph type="sldNum" sz="quarter" idx="12"/>
          </p:nvPr>
        </p:nvSpPr>
        <p:spPr/>
        <p:txBody>
          <a:bodyPr/>
          <a:lstStyle/>
          <a:p>
            <a:fld id="{3A98EE3D-8CD1-4C3F-BD1C-C98C9596463C}" type="slidenum">
              <a:rPr lang="en-US" smtClean="0"/>
              <a:pPr/>
              <a:t>23</a:t>
            </a:fld>
            <a:endParaRPr lang="en-US" dirty="0"/>
          </a:p>
        </p:txBody>
      </p:sp>
      <p:pic>
        <p:nvPicPr>
          <p:cNvPr id="5" name="Picture 4">
            <a:extLst>
              <a:ext uri="{FF2B5EF4-FFF2-40B4-BE49-F238E27FC236}">
                <a16:creationId xmlns:a16="http://schemas.microsoft.com/office/drawing/2014/main" id="{6EAD33E9-490A-BF4C-BDBF-3E43D1F4FA06}"/>
              </a:ext>
            </a:extLst>
          </p:cNvPr>
          <p:cNvPicPr>
            <a:picLocks noChangeAspect="1"/>
          </p:cNvPicPr>
          <p:nvPr/>
        </p:nvPicPr>
        <p:blipFill>
          <a:blip r:embed="rId2"/>
          <a:stretch>
            <a:fillRect/>
          </a:stretch>
        </p:blipFill>
        <p:spPr>
          <a:xfrm>
            <a:off x="0" y="881742"/>
            <a:ext cx="12143013" cy="4860368"/>
          </a:xfrm>
          <a:prstGeom prst="rect">
            <a:avLst/>
          </a:prstGeom>
        </p:spPr>
      </p:pic>
      <p:sp>
        <p:nvSpPr>
          <p:cNvPr id="6" name="TextBox 5">
            <a:extLst>
              <a:ext uri="{FF2B5EF4-FFF2-40B4-BE49-F238E27FC236}">
                <a16:creationId xmlns:a16="http://schemas.microsoft.com/office/drawing/2014/main" id="{A84398EE-8363-E649-B43E-E8679F58DA56}"/>
              </a:ext>
            </a:extLst>
          </p:cNvPr>
          <p:cNvSpPr txBox="1"/>
          <p:nvPr/>
        </p:nvSpPr>
        <p:spPr>
          <a:xfrm>
            <a:off x="4307278" y="283809"/>
            <a:ext cx="3826304" cy="584775"/>
          </a:xfrm>
          <a:prstGeom prst="rect">
            <a:avLst/>
          </a:prstGeom>
          <a:noFill/>
        </p:spPr>
        <p:txBody>
          <a:bodyPr wrap="none" rtlCol="0">
            <a:spAutoFit/>
          </a:bodyPr>
          <a:lstStyle/>
          <a:p>
            <a:r>
              <a:rPr lang="en-GB" sz="3200" dirty="0">
                <a:solidFill>
                  <a:schemeClr val="bg1"/>
                </a:solidFill>
              </a:rPr>
              <a:t>E</a:t>
            </a:r>
            <a:r>
              <a:rPr lang="en-BE" sz="3200" dirty="0">
                <a:solidFill>
                  <a:schemeClr val="bg1"/>
                </a:solidFill>
              </a:rPr>
              <a:t>xample for this week</a:t>
            </a:r>
          </a:p>
        </p:txBody>
      </p:sp>
    </p:spTree>
    <p:extLst>
      <p:ext uri="{BB962C8B-B14F-4D97-AF65-F5344CB8AC3E}">
        <p14:creationId xmlns:p14="http://schemas.microsoft.com/office/powerpoint/2010/main" val="2231678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CFAC9FD-BAD6-47B4-9C11-BE23CEAC7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B67B9C-9B45-4084-9BB5-187071EE9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87"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091FE4-50C3-F94F-BD8D-BE8A594384BC}"/>
              </a:ext>
            </a:extLst>
          </p:cNvPr>
          <p:cNvSpPr>
            <a:spLocks noGrp="1"/>
          </p:cNvSpPr>
          <p:nvPr>
            <p:ph type="title"/>
          </p:nvPr>
        </p:nvSpPr>
        <p:spPr>
          <a:xfrm>
            <a:off x="695916" y="1078264"/>
            <a:ext cx="3422930" cy="4701473"/>
          </a:xfrm>
        </p:spPr>
        <p:txBody>
          <a:bodyPr>
            <a:normAutofit/>
          </a:bodyPr>
          <a:lstStyle/>
          <a:p>
            <a:pPr algn="r"/>
            <a:r>
              <a:rPr lang="en-GB" sz="4400" dirty="0">
                <a:solidFill>
                  <a:srgbClr val="FFFFFF"/>
                </a:solidFill>
              </a:rPr>
              <a:t>Outgoing and incoming travel</a:t>
            </a:r>
            <a:endParaRPr lang="en-BE" sz="4400" dirty="0">
              <a:solidFill>
                <a:srgbClr val="FFFFFF"/>
              </a:solidFill>
            </a:endParaRPr>
          </a:p>
        </p:txBody>
      </p:sp>
      <p:sp>
        <p:nvSpPr>
          <p:cNvPr id="3" name="Content Placeholder 2">
            <a:extLst>
              <a:ext uri="{FF2B5EF4-FFF2-40B4-BE49-F238E27FC236}">
                <a16:creationId xmlns:a16="http://schemas.microsoft.com/office/drawing/2014/main" id="{DC676705-5779-C449-91EA-419870F94BC5}"/>
              </a:ext>
            </a:extLst>
          </p:cNvPr>
          <p:cNvSpPr>
            <a:spLocks noGrp="1"/>
          </p:cNvSpPr>
          <p:nvPr>
            <p:ph idx="1"/>
          </p:nvPr>
        </p:nvSpPr>
        <p:spPr>
          <a:xfrm>
            <a:off x="5114166" y="293914"/>
            <a:ext cx="6707719" cy="6319157"/>
          </a:xfrm>
          <a:effectLst/>
        </p:spPr>
        <p:txBody>
          <a:bodyPr anchor="ctr">
            <a:normAutofit/>
          </a:bodyPr>
          <a:lstStyle/>
          <a:p>
            <a:pPr>
              <a:lnSpc>
                <a:spcPct val="100000"/>
              </a:lnSpc>
              <a:buClr>
                <a:srgbClr val="002060"/>
              </a:buClr>
            </a:pPr>
            <a:r>
              <a:rPr lang="en-GB" sz="1800" dirty="0">
                <a:effectLst/>
              </a:rPr>
              <a:t>Travel restrictions are in place throughout the world and imposed by governments</a:t>
            </a:r>
          </a:p>
          <a:p>
            <a:pPr>
              <a:lnSpc>
                <a:spcPct val="100000"/>
              </a:lnSpc>
              <a:buClr>
                <a:srgbClr val="002060"/>
              </a:buClr>
            </a:pPr>
            <a:r>
              <a:rPr lang="en-GB" sz="1800" dirty="0">
                <a:effectLst/>
              </a:rPr>
              <a:t>The access to several research institutions is restricted, e.g. CERN (https://</a:t>
            </a:r>
            <a:r>
              <a:rPr lang="en-GB" sz="1800" dirty="0" err="1">
                <a:effectLst/>
              </a:rPr>
              <a:t>home.cern</a:t>
            </a:r>
            <a:r>
              <a:rPr lang="en-GB" sz="1800" dirty="0">
                <a:effectLst/>
              </a:rPr>
              <a:t>/news/news/</a:t>
            </a:r>
            <a:r>
              <a:rPr lang="en-GB" sz="1800" dirty="0" err="1">
                <a:effectLst/>
              </a:rPr>
              <a:t>cern</a:t>
            </a:r>
            <a:r>
              <a:rPr lang="en-GB" sz="1800" dirty="0">
                <a:effectLst/>
              </a:rPr>
              <a:t>/cern-and-covid-19)</a:t>
            </a:r>
          </a:p>
          <a:p>
            <a:pPr>
              <a:lnSpc>
                <a:spcPct val="100000"/>
              </a:lnSpc>
              <a:buClr>
                <a:srgbClr val="002060"/>
              </a:buClr>
            </a:pPr>
            <a:r>
              <a:rPr lang="en-GB" sz="1800" dirty="0">
                <a:effectLst/>
              </a:rPr>
              <a:t>At the VUB, international travel is not allowed for study or research purposes until 13 September 2020</a:t>
            </a:r>
          </a:p>
          <a:p>
            <a:pPr>
              <a:lnSpc>
                <a:spcPct val="100000"/>
              </a:lnSpc>
              <a:buClr>
                <a:srgbClr val="002060"/>
              </a:buClr>
            </a:pPr>
            <a:r>
              <a:rPr lang="en-GB" sz="1800" dirty="0">
                <a:effectLst/>
              </a:rPr>
              <a:t>At the ULB, it could be allowed but should be requested</a:t>
            </a:r>
          </a:p>
          <a:p>
            <a:pPr>
              <a:lnSpc>
                <a:spcPct val="100000"/>
              </a:lnSpc>
              <a:buClr>
                <a:srgbClr val="002060"/>
              </a:buClr>
            </a:pPr>
            <a:r>
              <a:rPr lang="en-GB" sz="1800" dirty="0">
                <a:effectLst/>
              </a:rPr>
              <a:t>Incoming visitors to the IIHE, i.e. non-IIHE members for example for seminars or research collaborations or outreach, are in general not allowed but can very exceptionally be considered upon a timely requested to the IIHE directors (via email)</a:t>
            </a:r>
          </a:p>
          <a:p>
            <a:pPr>
              <a:lnSpc>
                <a:spcPct val="100000"/>
              </a:lnSpc>
              <a:buClr>
                <a:srgbClr val="002060"/>
              </a:buClr>
            </a:pPr>
            <a:r>
              <a:rPr lang="en-GB" sz="1800" dirty="0">
                <a:effectLst/>
              </a:rPr>
              <a:t>Except for exams, there should be no bachelor or master students at the IIHE</a:t>
            </a:r>
          </a:p>
          <a:p>
            <a:pPr>
              <a:lnSpc>
                <a:spcPct val="100000"/>
              </a:lnSpc>
              <a:buClr>
                <a:srgbClr val="002060"/>
              </a:buClr>
            </a:pPr>
            <a:endParaRPr lang="en-GB" sz="1800" dirty="0">
              <a:effectLst/>
            </a:endParaRPr>
          </a:p>
          <a:p>
            <a:pPr>
              <a:lnSpc>
                <a:spcPct val="100000"/>
              </a:lnSpc>
              <a:buClr>
                <a:srgbClr val="002060"/>
              </a:buClr>
            </a:pPr>
            <a:r>
              <a:rPr lang="en-GB" sz="1800" dirty="0">
                <a:effectLst/>
              </a:rPr>
              <a:t>Regulations for the Belgian apartments nearby CERN are available via the weblink</a:t>
            </a:r>
          </a:p>
        </p:txBody>
      </p:sp>
      <p:sp>
        <p:nvSpPr>
          <p:cNvPr id="4" name="Slide Number Placeholder 3">
            <a:extLst>
              <a:ext uri="{FF2B5EF4-FFF2-40B4-BE49-F238E27FC236}">
                <a16:creationId xmlns:a16="http://schemas.microsoft.com/office/drawing/2014/main" id="{032D7AB7-C317-5243-9BD5-E99098185753}"/>
              </a:ext>
            </a:extLst>
          </p:cNvPr>
          <p:cNvSpPr>
            <a:spLocks noGrp="1"/>
          </p:cNvSpPr>
          <p:nvPr>
            <p:ph type="sldNum" sz="quarter" idx="12"/>
          </p:nvPr>
        </p:nvSpPr>
        <p:spPr>
          <a:xfrm>
            <a:off x="11314853" y="6410655"/>
            <a:ext cx="753545" cy="365125"/>
          </a:xfrm>
        </p:spPr>
        <p:txBody>
          <a:bodyPr>
            <a:normAutofit/>
          </a:bodyPr>
          <a:lstStyle/>
          <a:p>
            <a:pPr>
              <a:spcAft>
                <a:spcPts val="600"/>
              </a:spcAft>
            </a:pPr>
            <a:fld id="{3A98EE3D-8CD1-4C3F-BD1C-C98C9596463C}" type="slidenum">
              <a:rPr lang="en-US" smtClean="0"/>
              <a:pPr>
                <a:spcAft>
                  <a:spcPts val="600"/>
                </a:spcAft>
              </a:pPr>
              <a:t>24</a:t>
            </a:fld>
            <a:endParaRPr lang="en-US" dirty="0"/>
          </a:p>
        </p:txBody>
      </p:sp>
    </p:spTree>
    <p:extLst>
      <p:ext uri="{BB962C8B-B14F-4D97-AF65-F5344CB8AC3E}">
        <p14:creationId xmlns:p14="http://schemas.microsoft.com/office/powerpoint/2010/main" val="311614881"/>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CFAC9FD-BAD6-47B4-9C11-BE23CEAC7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B67B9C-9B45-4084-9BB5-187071EE9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87"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091FE4-50C3-F94F-BD8D-BE8A594384BC}"/>
              </a:ext>
            </a:extLst>
          </p:cNvPr>
          <p:cNvSpPr>
            <a:spLocks noGrp="1"/>
          </p:cNvSpPr>
          <p:nvPr>
            <p:ph type="title"/>
          </p:nvPr>
        </p:nvSpPr>
        <p:spPr>
          <a:xfrm>
            <a:off x="695916" y="1078264"/>
            <a:ext cx="3422930" cy="4701473"/>
          </a:xfrm>
        </p:spPr>
        <p:txBody>
          <a:bodyPr>
            <a:normAutofit/>
          </a:bodyPr>
          <a:lstStyle/>
          <a:p>
            <a:pPr algn="r"/>
            <a:r>
              <a:rPr lang="en-GB" sz="4400" dirty="0">
                <a:solidFill>
                  <a:srgbClr val="FFFFFF"/>
                </a:solidFill>
              </a:rPr>
              <a:t>Thank you!</a:t>
            </a:r>
            <a:endParaRPr lang="en-BE" sz="4400" dirty="0">
              <a:solidFill>
                <a:srgbClr val="FFFFFF"/>
              </a:solidFill>
            </a:endParaRPr>
          </a:p>
        </p:txBody>
      </p:sp>
      <p:sp>
        <p:nvSpPr>
          <p:cNvPr id="3" name="Content Placeholder 2">
            <a:extLst>
              <a:ext uri="{FF2B5EF4-FFF2-40B4-BE49-F238E27FC236}">
                <a16:creationId xmlns:a16="http://schemas.microsoft.com/office/drawing/2014/main" id="{DC676705-5779-C449-91EA-419870F94BC5}"/>
              </a:ext>
            </a:extLst>
          </p:cNvPr>
          <p:cNvSpPr>
            <a:spLocks noGrp="1"/>
          </p:cNvSpPr>
          <p:nvPr>
            <p:ph idx="1"/>
          </p:nvPr>
        </p:nvSpPr>
        <p:spPr>
          <a:xfrm>
            <a:off x="5114166" y="293914"/>
            <a:ext cx="6658733" cy="6319157"/>
          </a:xfrm>
          <a:effectLst/>
        </p:spPr>
        <p:txBody>
          <a:bodyPr anchor="ctr">
            <a:normAutofit/>
          </a:bodyPr>
          <a:lstStyle/>
          <a:p>
            <a:pPr marL="36900" indent="0">
              <a:lnSpc>
                <a:spcPct val="100000"/>
              </a:lnSpc>
              <a:buClr>
                <a:srgbClr val="002060"/>
              </a:buClr>
              <a:buNone/>
            </a:pPr>
            <a:r>
              <a:rPr lang="en-GB" sz="4000" i="1" dirty="0">
                <a:effectLst/>
              </a:rPr>
              <a:t>Back-to-the-IIHE</a:t>
            </a:r>
          </a:p>
          <a:p>
            <a:pPr marL="36900" indent="0">
              <a:lnSpc>
                <a:spcPct val="100000"/>
              </a:lnSpc>
              <a:buClr>
                <a:srgbClr val="002060"/>
              </a:buClr>
              <a:buNone/>
            </a:pPr>
            <a:endParaRPr lang="en-GB" sz="4000" b="1" i="1" dirty="0">
              <a:effectLst/>
            </a:endParaRPr>
          </a:p>
          <a:p>
            <a:pPr marL="36900" indent="0" algn="r">
              <a:lnSpc>
                <a:spcPct val="100000"/>
              </a:lnSpc>
              <a:buClr>
                <a:srgbClr val="002060"/>
              </a:buClr>
              <a:buNone/>
            </a:pPr>
            <a:r>
              <a:rPr lang="en-GB" sz="4000" i="1" dirty="0">
                <a:effectLst/>
              </a:rPr>
              <a:t>… but health and safety first!</a:t>
            </a:r>
          </a:p>
        </p:txBody>
      </p:sp>
      <p:sp>
        <p:nvSpPr>
          <p:cNvPr id="4" name="Slide Number Placeholder 3">
            <a:extLst>
              <a:ext uri="{FF2B5EF4-FFF2-40B4-BE49-F238E27FC236}">
                <a16:creationId xmlns:a16="http://schemas.microsoft.com/office/drawing/2014/main" id="{032D7AB7-C317-5243-9BD5-E99098185753}"/>
              </a:ext>
            </a:extLst>
          </p:cNvPr>
          <p:cNvSpPr>
            <a:spLocks noGrp="1"/>
          </p:cNvSpPr>
          <p:nvPr>
            <p:ph type="sldNum" sz="quarter" idx="12"/>
          </p:nvPr>
        </p:nvSpPr>
        <p:spPr>
          <a:xfrm>
            <a:off x="11314853" y="6410655"/>
            <a:ext cx="753545" cy="365125"/>
          </a:xfrm>
        </p:spPr>
        <p:txBody>
          <a:bodyPr>
            <a:normAutofit/>
          </a:bodyPr>
          <a:lstStyle/>
          <a:p>
            <a:pPr>
              <a:spcAft>
                <a:spcPts val="600"/>
              </a:spcAft>
            </a:pPr>
            <a:fld id="{3A98EE3D-8CD1-4C3F-BD1C-C98C9596463C}" type="slidenum">
              <a:rPr lang="en-US" smtClean="0"/>
              <a:pPr>
                <a:spcAft>
                  <a:spcPts val="600"/>
                </a:spcAft>
              </a:pPr>
              <a:t>25</a:t>
            </a:fld>
            <a:endParaRPr lang="en-US" dirty="0"/>
          </a:p>
        </p:txBody>
      </p:sp>
    </p:spTree>
    <p:extLst>
      <p:ext uri="{BB962C8B-B14F-4D97-AF65-F5344CB8AC3E}">
        <p14:creationId xmlns:p14="http://schemas.microsoft.com/office/powerpoint/2010/main" val="3336995028"/>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CFAC9FD-BAD6-47B4-9C11-BE23CEAC7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B67B9C-9B45-4084-9BB5-187071EE9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87"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091FE4-50C3-F94F-BD8D-BE8A594384BC}"/>
              </a:ext>
            </a:extLst>
          </p:cNvPr>
          <p:cNvSpPr>
            <a:spLocks noGrp="1"/>
          </p:cNvSpPr>
          <p:nvPr>
            <p:ph type="title"/>
          </p:nvPr>
        </p:nvSpPr>
        <p:spPr>
          <a:xfrm>
            <a:off x="695916" y="1078264"/>
            <a:ext cx="3422930" cy="4701473"/>
          </a:xfrm>
        </p:spPr>
        <p:txBody>
          <a:bodyPr>
            <a:normAutofit/>
          </a:bodyPr>
          <a:lstStyle/>
          <a:p>
            <a:pPr algn="r"/>
            <a:r>
              <a:rPr lang="en-GB" sz="4400" dirty="0">
                <a:solidFill>
                  <a:srgbClr val="FFFFFF"/>
                </a:solidFill>
              </a:rPr>
              <a:t>Questions </a:t>
            </a:r>
            <a:br>
              <a:rPr lang="en-GB" sz="4400" dirty="0">
                <a:solidFill>
                  <a:srgbClr val="FFFFFF"/>
                </a:solidFill>
              </a:rPr>
            </a:br>
            <a:r>
              <a:rPr lang="en-GB" sz="4400" dirty="0">
                <a:solidFill>
                  <a:srgbClr val="FFFFFF"/>
                </a:solidFill>
              </a:rPr>
              <a:t>&amp; </a:t>
            </a:r>
            <a:br>
              <a:rPr lang="en-GB" sz="4400" dirty="0">
                <a:solidFill>
                  <a:srgbClr val="FFFFFF"/>
                </a:solidFill>
              </a:rPr>
            </a:br>
            <a:r>
              <a:rPr lang="en-GB" sz="4400" dirty="0">
                <a:solidFill>
                  <a:srgbClr val="FFFFFF"/>
                </a:solidFill>
              </a:rPr>
              <a:t>Answers</a:t>
            </a:r>
            <a:endParaRPr lang="en-BE" sz="4400" dirty="0">
              <a:solidFill>
                <a:srgbClr val="FFFFFF"/>
              </a:solidFill>
            </a:endParaRPr>
          </a:p>
        </p:txBody>
      </p:sp>
      <p:sp>
        <p:nvSpPr>
          <p:cNvPr id="4" name="Slide Number Placeholder 3">
            <a:extLst>
              <a:ext uri="{FF2B5EF4-FFF2-40B4-BE49-F238E27FC236}">
                <a16:creationId xmlns:a16="http://schemas.microsoft.com/office/drawing/2014/main" id="{032D7AB7-C317-5243-9BD5-E99098185753}"/>
              </a:ext>
            </a:extLst>
          </p:cNvPr>
          <p:cNvSpPr>
            <a:spLocks noGrp="1"/>
          </p:cNvSpPr>
          <p:nvPr>
            <p:ph type="sldNum" sz="quarter" idx="12"/>
          </p:nvPr>
        </p:nvSpPr>
        <p:spPr>
          <a:xfrm>
            <a:off x="11314853" y="6410655"/>
            <a:ext cx="753545" cy="365125"/>
          </a:xfrm>
        </p:spPr>
        <p:txBody>
          <a:bodyPr>
            <a:normAutofit/>
          </a:bodyPr>
          <a:lstStyle/>
          <a:p>
            <a:pPr>
              <a:spcAft>
                <a:spcPts val="600"/>
              </a:spcAft>
            </a:pPr>
            <a:fld id="{3A98EE3D-8CD1-4C3F-BD1C-C98C9596463C}" type="slidenum">
              <a:rPr lang="en-US" smtClean="0"/>
              <a:pPr>
                <a:spcAft>
                  <a:spcPts val="600"/>
                </a:spcAft>
              </a:pPr>
              <a:t>26</a:t>
            </a:fld>
            <a:endParaRPr lang="en-US" dirty="0"/>
          </a:p>
        </p:txBody>
      </p:sp>
    </p:spTree>
    <p:extLst>
      <p:ext uri="{BB962C8B-B14F-4D97-AF65-F5344CB8AC3E}">
        <p14:creationId xmlns:p14="http://schemas.microsoft.com/office/powerpoint/2010/main" val="303836902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127AC1-2E42-D74D-803D-4DFAE209D848}"/>
              </a:ext>
            </a:extLst>
          </p:cNvPr>
          <p:cNvPicPr>
            <a:picLocks noChangeAspect="1"/>
          </p:cNvPicPr>
          <p:nvPr/>
        </p:nvPicPr>
        <p:blipFill>
          <a:blip r:embed="rId2"/>
          <a:stretch>
            <a:fillRect/>
          </a:stretch>
        </p:blipFill>
        <p:spPr>
          <a:xfrm>
            <a:off x="0" y="0"/>
            <a:ext cx="12192000" cy="3429000"/>
          </a:xfrm>
          <a:prstGeom prst="rect">
            <a:avLst/>
          </a:prstGeom>
        </p:spPr>
      </p:pic>
      <p:sp>
        <p:nvSpPr>
          <p:cNvPr id="6" name="TextBox 5">
            <a:extLst>
              <a:ext uri="{FF2B5EF4-FFF2-40B4-BE49-F238E27FC236}">
                <a16:creationId xmlns:a16="http://schemas.microsoft.com/office/drawing/2014/main" id="{82E5B53C-F7D7-6A49-BEA5-89160D4D0BA5}"/>
              </a:ext>
            </a:extLst>
          </p:cNvPr>
          <p:cNvSpPr txBox="1"/>
          <p:nvPr/>
        </p:nvSpPr>
        <p:spPr>
          <a:xfrm>
            <a:off x="8249446" y="163281"/>
            <a:ext cx="3942554" cy="307777"/>
          </a:xfrm>
          <a:prstGeom prst="rect">
            <a:avLst/>
          </a:prstGeom>
          <a:noFill/>
        </p:spPr>
        <p:txBody>
          <a:bodyPr wrap="none" rtlCol="0">
            <a:spAutoFit/>
          </a:bodyPr>
          <a:lstStyle/>
          <a:p>
            <a:r>
              <a:rPr lang="en-GB" sz="1400" dirty="0">
                <a:solidFill>
                  <a:srgbClr val="002060"/>
                </a:solidFill>
              </a:rPr>
              <a:t>https://</a:t>
            </a:r>
            <a:r>
              <a:rPr lang="en-GB" sz="1400" dirty="0" err="1">
                <a:solidFill>
                  <a:srgbClr val="002060"/>
                </a:solidFill>
              </a:rPr>
              <a:t>www.ecdc.europa.eu</a:t>
            </a:r>
            <a:r>
              <a:rPr lang="en-GB" sz="1400" dirty="0">
                <a:solidFill>
                  <a:srgbClr val="002060"/>
                </a:solidFill>
              </a:rPr>
              <a:t>/</a:t>
            </a:r>
            <a:r>
              <a:rPr lang="en-GB" sz="1400" dirty="0" err="1">
                <a:solidFill>
                  <a:srgbClr val="002060"/>
                </a:solidFill>
              </a:rPr>
              <a:t>en</a:t>
            </a:r>
            <a:r>
              <a:rPr lang="en-GB" sz="1400" dirty="0">
                <a:solidFill>
                  <a:srgbClr val="002060"/>
                </a:solidFill>
              </a:rPr>
              <a:t>/covid-19-pandemic</a:t>
            </a:r>
            <a:endParaRPr lang="en-BE" sz="1400" dirty="0">
              <a:solidFill>
                <a:srgbClr val="002060"/>
              </a:solidFill>
            </a:endParaRPr>
          </a:p>
        </p:txBody>
      </p:sp>
      <p:pic>
        <p:nvPicPr>
          <p:cNvPr id="7" name="Picture 6">
            <a:extLst>
              <a:ext uri="{FF2B5EF4-FFF2-40B4-BE49-F238E27FC236}">
                <a16:creationId xmlns:a16="http://schemas.microsoft.com/office/drawing/2014/main" id="{38E706B5-1AAC-124B-B085-A355441EF4EF}"/>
              </a:ext>
            </a:extLst>
          </p:cNvPr>
          <p:cNvPicPr>
            <a:picLocks noChangeAspect="1"/>
          </p:cNvPicPr>
          <p:nvPr/>
        </p:nvPicPr>
        <p:blipFill>
          <a:blip r:embed="rId3"/>
          <a:stretch>
            <a:fillRect/>
          </a:stretch>
        </p:blipFill>
        <p:spPr>
          <a:xfrm>
            <a:off x="0" y="3429000"/>
            <a:ext cx="12192000" cy="3375018"/>
          </a:xfrm>
          <a:prstGeom prst="rect">
            <a:avLst/>
          </a:prstGeom>
        </p:spPr>
      </p:pic>
      <p:sp>
        <p:nvSpPr>
          <p:cNvPr id="8" name="Slide Number Placeholder 3">
            <a:extLst>
              <a:ext uri="{FF2B5EF4-FFF2-40B4-BE49-F238E27FC236}">
                <a16:creationId xmlns:a16="http://schemas.microsoft.com/office/drawing/2014/main" id="{07249DF2-A0A1-A54E-AFC9-B967CADB9C5C}"/>
              </a:ext>
            </a:extLst>
          </p:cNvPr>
          <p:cNvSpPr>
            <a:spLocks noGrp="1"/>
          </p:cNvSpPr>
          <p:nvPr>
            <p:ph type="sldNum" sz="quarter" idx="12"/>
          </p:nvPr>
        </p:nvSpPr>
        <p:spPr>
          <a:xfrm>
            <a:off x="11379432" y="6457961"/>
            <a:ext cx="753545" cy="365125"/>
          </a:xfrm>
        </p:spPr>
        <p:txBody>
          <a:bodyPr/>
          <a:lstStyle/>
          <a:p>
            <a:fld id="{3A98EE3D-8CD1-4C3F-BD1C-C98C9596463C}" type="slidenum">
              <a:rPr lang="en-US" smtClean="0"/>
              <a:pPr/>
              <a:t>3</a:t>
            </a:fld>
            <a:endParaRPr lang="en-US" dirty="0"/>
          </a:p>
        </p:txBody>
      </p:sp>
      <p:sp>
        <p:nvSpPr>
          <p:cNvPr id="9" name="TextBox 8">
            <a:extLst>
              <a:ext uri="{FF2B5EF4-FFF2-40B4-BE49-F238E27FC236}">
                <a16:creationId xmlns:a16="http://schemas.microsoft.com/office/drawing/2014/main" id="{46D0D538-646E-5A49-8204-17A9C0084343}"/>
              </a:ext>
            </a:extLst>
          </p:cNvPr>
          <p:cNvSpPr txBox="1"/>
          <p:nvPr/>
        </p:nvSpPr>
        <p:spPr>
          <a:xfrm>
            <a:off x="2759529" y="783771"/>
            <a:ext cx="3233899" cy="584775"/>
          </a:xfrm>
          <a:prstGeom prst="rect">
            <a:avLst/>
          </a:prstGeom>
          <a:noFill/>
        </p:spPr>
        <p:txBody>
          <a:bodyPr wrap="none" rtlCol="0">
            <a:spAutoFit/>
          </a:bodyPr>
          <a:lstStyle/>
          <a:p>
            <a:r>
              <a:rPr lang="en-BE" sz="3200" i="1" dirty="0">
                <a:solidFill>
                  <a:schemeClr val="tx2">
                    <a:lumMod val="50000"/>
                  </a:schemeClr>
                </a:solidFill>
              </a:rPr>
              <a:t>“flatten the curve”</a:t>
            </a:r>
          </a:p>
        </p:txBody>
      </p:sp>
      <p:sp>
        <p:nvSpPr>
          <p:cNvPr id="10" name="TextBox 9">
            <a:extLst>
              <a:ext uri="{FF2B5EF4-FFF2-40B4-BE49-F238E27FC236}">
                <a16:creationId xmlns:a16="http://schemas.microsoft.com/office/drawing/2014/main" id="{8597BD93-32B9-B845-AFCA-BD1550984489}"/>
              </a:ext>
            </a:extLst>
          </p:cNvPr>
          <p:cNvSpPr txBox="1"/>
          <p:nvPr/>
        </p:nvSpPr>
        <p:spPr>
          <a:xfrm>
            <a:off x="1681843" y="1992086"/>
            <a:ext cx="2595903" cy="461665"/>
          </a:xfrm>
          <a:prstGeom prst="rect">
            <a:avLst/>
          </a:prstGeom>
          <a:noFill/>
        </p:spPr>
        <p:txBody>
          <a:bodyPr wrap="none" rtlCol="0">
            <a:spAutoFit/>
          </a:bodyPr>
          <a:lstStyle/>
          <a:p>
            <a:r>
              <a:rPr lang="en-BE" sz="2400" dirty="0">
                <a:solidFill>
                  <a:srgbClr val="002060"/>
                </a:solidFill>
              </a:rPr>
              <a:t>#new cases per day</a:t>
            </a:r>
          </a:p>
        </p:txBody>
      </p:sp>
      <p:sp>
        <p:nvSpPr>
          <p:cNvPr id="11" name="TextBox 10">
            <a:extLst>
              <a:ext uri="{FF2B5EF4-FFF2-40B4-BE49-F238E27FC236}">
                <a16:creationId xmlns:a16="http://schemas.microsoft.com/office/drawing/2014/main" id="{9CA00F2C-D222-3F4D-871A-ADBC97E351DF}"/>
              </a:ext>
            </a:extLst>
          </p:cNvPr>
          <p:cNvSpPr txBox="1"/>
          <p:nvPr/>
        </p:nvSpPr>
        <p:spPr>
          <a:xfrm>
            <a:off x="1681843" y="5190253"/>
            <a:ext cx="2182072" cy="461665"/>
          </a:xfrm>
          <a:prstGeom prst="rect">
            <a:avLst/>
          </a:prstGeom>
          <a:noFill/>
        </p:spPr>
        <p:txBody>
          <a:bodyPr wrap="none" rtlCol="0">
            <a:spAutoFit/>
          </a:bodyPr>
          <a:lstStyle/>
          <a:p>
            <a:r>
              <a:rPr lang="en-BE" sz="2400" dirty="0">
                <a:solidFill>
                  <a:srgbClr val="002060"/>
                </a:solidFill>
              </a:rPr>
              <a:t>#deaths per day</a:t>
            </a:r>
          </a:p>
        </p:txBody>
      </p:sp>
    </p:spTree>
    <p:extLst>
      <p:ext uri="{BB962C8B-B14F-4D97-AF65-F5344CB8AC3E}">
        <p14:creationId xmlns:p14="http://schemas.microsoft.com/office/powerpoint/2010/main" val="3348680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7CFAC9FD-BAD6-47B4-9C11-BE23CEAC7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45B67B9C-9B45-4084-9BB5-187071EE9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87"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11A01-CAD7-EA42-B2BA-EC33666F5F27}"/>
              </a:ext>
            </a:extLst>
          </p:cNvPr>
          <p:cNvSpPr>
            <a:spLocks noGrp="1"/>
          </p:cNvSpPr>
          <p:nvPr>
            <p:ph type="title"/>
          </p:nvPr>
        </p:nvSpPr>
        <p:spPr>
          <a:xfrm>
            <a:off x="695916" y="1078264"/>
            <a:ext cx="3422930" cy="4701473"/>
          </a:xfrm>
        </p:spPr>
        <p:txBody>
          <a:bodyPr>
            <a:normAutofit/>
          </a:bodyPr>
          <a:lstStyle/>
          <a:p>
            <a:pPr algn="r"/>
            <a:r>
              <a:rPr lang="en-BE" sz="4400" dirty="0">
                <a:solidFill>
                  <a:srgbClr val="FFFFFF"/>
                </a:solidFill>
              </a:rPr>
              <a:t>webportals to general information</a:t>
            </a:r>
          </a:p>
        </p:txBody>
      </p:sp>
      <p:sp>
        <p:nvSpPr>
          <p:cNvPr id="3" name="Content Placeholder 2">
            <a:extLst>
              <a:ext uri="{FF2B5EF4-FFF2-40B4-BE49-F238E27FC236}">
                <a16:creationId xmlns:a16="http://schemas.microsoft.com/office/drawing/2014/main" id="{78A859E5-E97E-D34D-994A-952DC81560EF}"/>
              </a:ext>
            </a:extLst>
          </p:cNvPr>
          <p:cNvSpPr>
            <a:spLocks noGrp="1"/>
          </p:cNvSpPr>
          <p:nvPr>
            <p:ph idx="1"/>
          </p:nvPr>
        </p:nvSpPr>
        <p:spPr>
          <a:xfrm>
            <a:off x="5114166" y="1078259"/>
            <a:ext cx="6381917" cy="4701474"/>
          </a:xfrm>
          <a:effectLst/>
        </p:spPr>
        <p:txBody>
          <a:bodyPr anchor="ctr">
            <a:normAutofit/>
          </a:bodyPr>
          <a:lstStyle/>
          <a:p>
            <a:r>
              <a:rPr lang="en-BE" dirty="0"/>
              <a:t>Federal government Belgium:             </a:t>
            </a:r>
            <a:r>
              <a:rPr lang="en-GB" dirty="0">
                <a:hlinkClick r:id="rId2"/>
              </a:rPr>
              <a:t>https://www.info-coronavirus.be/en/</a:t>
            </a:r>
            <a:r>
              <a:rPr lang="en-GB" dirty="0"/>
              <a:t> </a:t>
            </a:r>
            <a:endParaRPr lang="en-BE" dirty="0"/>
          </a:p>
          <a:p>
            <a:r>
              <a:rPr lang="en-BE" dirty="0"/>
              <a:t>Information from ULB: </a:t>
            </a:r>
            <a:r>
              <a:rPr lang="en-GB" dirty="0">
                <a:hlinkClick r:id="rId3"/>
              </a:rPr>
              <a:t>https://www.ulb.be/en/coronavirus-covid-19-information-and-safety-measures</a:t>
            </a:r>
            <a:r>
              <a:rPr lang="en-GB" dirty="0"/>
              <a:t> </a:t>
            </a:r>
          </a:p>
          <a:p>
            <a:r>
              <a:rPr lang="en-GB" dirty="0"/>
              <a:t>Information from VUB: </a:t>
            </a:r>
            <a:r>
              <a:rPr lang="en-GB" dirty="0">
                <a:hlinkClick r:id="rId4"/>
              </a:rPr>
              <a:t>https://www.vub.be/en/backtocampus#home</a:t>
            </a:r>
            <a:endParaRPr lang="en-GB" dirty="0"/>
          </a:p>
          <a:p>
            <a:r>
              <a:rPr lang="en-GB" dirty="0"/>
              <a:t>Especially the “precautions” part of the VUB website </a:t>
            </a:r>
            <a:endParaRPr lang="en-BE" dirty="0"/>
          </a:p>
        </p:txBody>
      </p:sp>
      <p:sp>
        <p:nvSpPr>
          <p:cNvPr id="4" name="Slide Number Placeholder 3">
            <a:extLst>
              <a:ext uri="{FF2B5EF4-FFF2-40B4-BE49-F238E27FC236}">
                <a16:creationId xmlns:a16="http://schemas.microsoft.com/office/drawing/2014/main" id="{88E5D0FA-F81A-F74B-82CF-597D8F0AEB65}"/>
              </a:ext>
            </a:extLst>
          </p:cNvPr>
          <p:cNvSpPr>
            <a:spLocks noGrp="1"/>
          </p:cNvSpPr>
          <p:nvPr>
            <p:ph type="sldNum" sz="quarter" idx="12"/>
          </p:nvPr>
        </p:nvSpPr>
        <p:spPr>
          <a:xfrm>
            <a:off x="11376272" y="6446261"/>
            <a:ext cx="753545" cy="365125"/>
          </a:xfrm>
        </p:spPr>
        <p:txBody>
          <a:bodyPr>
            <a:normAutofit/>
          </a:bodyPr>
          <a:lstStyle/>
          <a:p>
            <a:pPr>
              <a:spcAft>
                <a:spcPts val="600"/>
              </a:spcAft>
            </a:pPr>
            <a:fld id="{3A98EE3D-8CD1-4C3F-BD1C-C98C9596463C}" type="slidenum">
              <a:rPr lang="en-US" smtClean="0"/>
              <a:pPr>
                <a:spcAft>
                  <a:spcPts val="600"/>
                </a:spcAft>
              </a:pPr>
              <a:t>4</a:t>
            </a:fld>
            <a:endParaRPr lang="en-US"/>
          </a:p>
        </p:txBody>
      </p:sp>
    </p:spTree>
    <p:extLst>
      <p:ext uri="{BB962C8B-B14F-4D97-AF65-F5344CB8AC3E}">
        <p14:creationId xmlns:p14="http://schemas.microsoft.com/office/powerpoint/2010/main" val="3763152648"/>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DAB482FD-C684-4DAA-AC4C-1739F51A9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11A01-CAD7-EA42-B2BA-EC33666F5F27}"/>
              </a:ext>
            </a:extLst>
          </p:cNvPr>
          <p:cNvSpPr>
            <a:spLocks noGrp="1"/>
          </p:cNvSpPr>
          <p:nvPr>
            <p:ph type="title"/>
          </p:nvPr>
        </p:nvSpPr>
        <p:spPr>
          <a:xfrm>
            <a:off x="5139236" y="1097280"/>
            <a:ext cx="6043875" cy="4626864"/>
          </a:xfrm>
        </p:spPr>
        <p:txBody>
          <a:bodyPr vert="horz" lIns="91440" tIns="45720" rIns="91440" bIns="45720" rtlCol="0" anchor="ctr">
            <a:normAutofit/>
          </a:bodyPr>
          <a:lstStyle/>
          <a:p>
            <a:pPr algn="l"/>
            <a:r>
              <a:rPr lang="en-US" sz="5400">
                <a:solidFill>
                  <a:schemeClr val="tx1"/>
                </a:solidFill>
              </a:rPr>
              <a:t>In general a phased exit strategy is deployed</a:t>
            </a:r>
          </a:p>
        </p:txBody>
      </p:sp>
      <p:cxnSp>
        <p:nvCxnSpPr>
          <p:cNvPr id="16" name="Straight Connector 10">
            <a:extLst>
              <a:ext uri="{FF2B5EF4-FFF2-40B4-BE49-F238E27FC236}">
                <a16:creationId xmlns:a16="http://schemas.microsoft.com/office/drawing/2014/main" id="{2DAA738B-EDF5-4694-B25A-3488245BC8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605"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AEDEB92-7810-C64F-9CBF-EC240D3F7BA4}"/>
              </a:ext>
            </a:extLst>
          </p:cNvPr>
          <p:cNvSpPr>
            <a:spLocks noGrp="1"/>
          </p:cNvSpPr>
          <p:nvPr>
            <p:ph type="sldNum" sz="quarter" idx="12"/>
          </p:nvPr>
        </p:nvSpPr>
        <p:spPr>
          <a:xfrm>
            <a:off x="10514011" y="6000749"/>
            <a:ext cx="753545" cy="365125"/>
          </a:xfrm>
        </p:spPr>
        <p:txBody>
          <a:bodyPr vert="horz" lIns="91440" tIns="45720" rIns="91440" bIns="45720" rtlCol="0" anchor="ctr">
            <a:normAutofit/>
          </a:bodyPr>
          <a:lstStyle/>
          <a:p>
            <a:pPr>
              <a:spcAft>
                <a:spcPts val="600"/>
              </a:spcAft>
            </a:pPr>
            <a:fld id="{3A98EE3D-8CD1-4C3F-BD1C-C98C9596463C}" type="slidenum">
              <a:rPr lang="en-US" sz="1000" smtClean="0">
                <a:solidFill>
                  <a:schemeClr val="tx1">
                    <a:lumMod val="95000"/>
                  </a:schemeClr>
                </a:solidFill>
                <a:effectLst>
                  <a:outerShdw blurRad="50800" dist="38100" dir="2700000" algn="tl" rotWithShape="0">
                    <a:schemeClr val="bg1">
                      <a:alpha val="43000"/>
                    </a:schemeClr>
                  </a:outerShdw>
                </a:effectLst>
              </a:rPr>
              <a:pPr>
                <a:spcAft>
                  <a:spcPts val="600"/>
                </a:spcAft>
              </a:pPr>
              <a:t>5</a:t>
            </a:fld>
            <a:endParaRPr lang="en-US" sz="1000">
              <a:solidFill>
                <a:schemeClr val="tx1">
                  <a:lumMod val="95000"/>
                </a:schemeClr>
              </a:solidFill>
              <a:effectLst>
                <a:outerShdw blurRad="50800" dist="38100" dir="2700000" algn="tl" rotWithShape="0">
                  <a:schemeClr val="bg1">
                    <a:alpha val="43000"/>
                  </a:schemeClr>
                </a:outerShdw>
              </a:effectLst>
            </a:endParaRPr>
          </a:p>
        </p:txBody>
      </p:sp>
    </p:spTree>
    <p:extLst>
      <p:ext uri="{BB962C8B-B14F-4D97-AF65-F5344CB8AC3E}">
        <p14:creationId xmlns:p14="http://schemas.microsoft.com/office/powerpoint/2010/main" val="2693661897"/>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DAB482FD-C684-4DAA-AC4C-1739F51A9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11A01-CAD7-EA42-B2BA-EC33666F5F27}"/>
              </a:ext>
            </a:extLst>
          </p:cNvPr>
          <p:cNvSpPr>
            <a:spLocks noGrp="1"/>
          </p:cNvSpPr>
          <p:nvPr>
            <p:ph type="title"/>
          </p:nvPr>
        </p:nvSpPr>
        <p:spPr>
          <a:xfrm>
            <a:off x="5139236" y="1097280"/>
            <a:ext cx="6043875" cy="4626864"/>
          </a:xfrm>
        </p:spPr>
        <p:txBody>
          <a:bodyPr vert="horz" lIns="91440" tIns="45720" rIns="91440" bIns="45720" rtlCol="0" anchor="ctr">
            <a:normAutofit/>
          </a:bodyPr>
          <a:lstStyle/>
          <a:p>
            <a:pPr algn="l"/>
            <a:r>
              <a:rPr lang="en-US" sz="5400">
                <a:solidFill>
                  <a:schemeClr val="tx1"/>
                </a:solidFill>
              </a:rPr>
              <a:t>In general a phased exit strategy is deployed</a:t>
            </a:r>
          </a:p>
        </p:txBody>
      </p:sp>
      <p:cxnSp>
        <p:nvCxnSpPr>
          <p:cNvPr id="16" name="Straight Connector 10">
            <a:extLst>
              <a:ext uri="{FF2B5EF4-FFF2-40B4-BE49-F238E27FC236}">
                <a16:creationId xmlns:a16="http://schemas.microsoft.com/office/drawing/2014/main" id="{2DAA738B-EDF5-4694-B25A-3488245BC8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605"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AEDEB92-7810-C64F-9CBF-EC240D3F7BA4}"/>
              </a:ext>
            </a:extLst>
          </p:cNvPr>
          <p:cNvSpPr>
            <a:spLocks noGrp="1"/>
          </p:cNvSpPr>
          <p:nvPr>
            <p:ph type="sldNum" sz="quarter" idx="12"/>
          </p:nvPr>
        </p:nvSpPr>
        <p:spPr>
          <a:xfrm>
            <a:off x="10514011" y="6000749"/>
            <a:ext cx="753545" cy="365125"/>
          </a:xfrm>
        </p:spPr>
        <p:txBody>
          <a:bodyPr vert="horz" lIns="91440" tIns="45720" rIns="91440" bIns="45720" rtlCol="0" anchor="ctr">
            <a:normAutofit/>
          </a:bodyPr>
          <a:lstStyle/>
          <a:p>
            <a:pPr>
              <a:spcAft>
                <a:spcPts val="600"/>
              </a:spcAft>
            </a:pPr>
            <a:fld id="{3A98EE3D-8CD1-4C3F-BD1C-C98C9596463C}" type="slidenum">
              <a:rPr lang="en-US" sz="1000" smtClean="0">
                <a:solidFill>
                  <a:schemeClr val="tx1">
                    <a:lumMod val="95000"/>
                  </a:schemeClr>
                </a:solidFill>
                <a:effectLst>
                  <a:outerShdw blurRad="50800" dist="38100" dir="2700000" algn="tl" rotWithShape="0">
                    <a:schemeClr val="bg1">
                      <a:alpha val="43000"/>
                    </a:schemeClr>
                  </a:outerShdw>
                </a:effectLst>
              </a:rPr>
              <a:pPr>
                <a:spcAft>
                  <a:spcPts val="600"/>
                </a:spcAft>
              </a:pPr>
              <a:t>6</a:t>
            </a:fld>
            <a:endParaRPr lang="en-US" sz="1000">
              <a:solidFill>
                <a:schemeClr val="tx1">
                  <a:lumMod val="95000"/>
                </a:schemeClr>
              </a:solidFill>
              <a:effectLst>
                <a:outerShdw blurRad="50800" dist="38100" dir="2700000" algn="tl" rotWithShape="0">
                  <a:schemeClr val="bg1">
                    <a:alpha val="43000"/>
                  </a:schemeClr>
                </a:outerShdw>
              </a:effectLst>
            </a:endParaRPr>
          </a:p>
        </p:txBody>
      </p:sp>
      <p:pic>
        <p:nvPicPr>
          <p:cNvPr id="6" name="Picture 5">
            <a:extLst>
              <a:ext uri="{FF2B5EF4-FFF2-40B4-BE49-F238E27FC236}">
                <a16:creationId xmlns:a16="http://schemas.microsoft.com/office/drawing/2014/main" id="{910FB9EC-91B6-0F4F-85BB-D6BD275AE20A}"/>
              </a:ext>
            </a:extLst>
          </p:cNvPr>
          <p:cNvPicPr>
            <a:picLocks noChangeAspect="1"/>
          </p:cNvPicPr>
          <p:nvPr/>
        </p:nvPicPr>
        <p:blipFill rotWithShape="1">
          <a:blip r:embed="rId2"/>
          <a:srcRect b="9713"/>
          <a:stretch/>
        </p:blipFill>
        <p:spPr>
          <a:xfrm rot="21013657">
            <a:off x="671098" y="2613276"/>
            <a:ext cx="3503121" cy="2001508"/>
          </a:xfrm>
          <a:prstGeom prst="rect">
            <a:avLst/>
          </a:prstGeom>
        </p:spPr>
      </p:pic>
    </p:spTree>
    <p:extLst>
      <p:ext uri="{BB962C8B-B14F-4D97-AF65-F5344CB8AC3E}">
        <p14:creationId xmlns:p14="http://schemas.microsoft.com/office/powerpoint/2010/main" val="2306039589"/>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CFAC9FD-BAD6-47B4-9C11-BE23CEAC7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B67B9C-9B45-4084-9BB5-187071EE9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87"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11A01-CAD7-EA42-B2BA-EC33666F5F27}"/>
              </a:ext>
            </a:extLst>
          </p:cNvPr>
          <p:cNvSpPr>
            <a:spLocks noGrp="1"/>
          </p:cNvSpPr>
          <p:nvPr>
            <p:ph type="title"/>
          </p:nvPr>
        </p:nvSpPr>
        <p:spPr>
          <a:xfrm>
            <a:off x="695916" y="1078264"/>
            <a:ext cx="3422930" cy="4701473"/>
          </a:xfrm>
        </p:spPr>
        <p:txBody>
          <a:bodyPr>
            <a:normAutofit/>
          </a:bodyPr>
          <a:lstStyle/>
          <a:p>
            <a:pPr algn="r"/>
            <a:r>
              <a:rPr lang="en-BE" sz="4400">
                <a:solidFill>
                  <a:srgbClr val="FFFFFF"/>
                </a:solidFill>
              </a:rPr>
              <a:t>This meeting</a:t>
            </a:r>
          </a:p>
        </p:txBody>
      </p:sp>
      <p:sp>
        <p:nvSpPr>
          <p:cNvPr id="12" name="Content Placeholder 2">
            <a:extLst>
              <a:ext uri="{FF2B5EF4-FFF2-40B4-BE49-F238E27FC236}">
                <a16:creationId xmlns:a16="http://schemas.microsoft.com/office/drawing/2014/main" id="{78A859E5-E97E-D34D-994A-952DC81560EF}"/>
              </a:ext>
            </a:extLst>
          </p:cNvPr>
          <p:cNvSpPr>
            <a:spLocks noGrp="1"/>
          </p:cNvSpPr>
          <p:nvPr>
            <p:ph idx="1"/>
          </p:nvPr>
        </p:nvSpPr>
        <p:spPr>
          <a:xfrm>
            <a:off x="5114166" y="538843"/>
            <a:ext cx="6691391" cy="5850618"/>
          </a:xfrm>
          <a:effectLst/>
        </p:spPr>
        <p:txBody>
          <a:bodyPr anchor="ctr">
            <a:normAutofit lnSpcReduction="10000"/>
          </a:bodyPr>
          <a:lstStyle/>
          <a:p>
            <a:pPr marL="36900" indent="0">
              <a:buClr>
                <a:srgbClr val="002060"/>
              </a:buClr>
              <a:buNone/>
            </a:pPr>
            <a:r>
              <a:rPr lang="en-BE" u="sng" dirty="0">
                <a:effectLst/>
              </a:rPr>
              <a:t>Main objective of this meeting</a:t>
            </a:r>
            <a:r>
              <a:rPr lang="en-BE" dirty="0">
                <a:effectLst/>
              </a:rPr>
              <a:t>: inform IIHE members about the measures being taken related to safety and health during this phased back-to-the-IIHE period</a:t>
            </a:r>
          </a:p>
          <a:p>
            <a:pPr marL="36900" indent="0">
              <a:buClr>
                <a:srgbClr val="002060"/>
              </a:buClr>
              <a:buNone/>
            </a:pPr>
            <a:endParaRPr lang="en-BE" dirty="0">
              <a:effectLst/>
            </a:endParaRPr>
          </a:p>
          <a:p>
            <a:pPr marL="494100" indent="-457200">
              <a:buClr>
                <a:srgbClr val="002060"/>
              </a:buClr>
              <a:buFont typeface="+mj-lt"/>
              <a:buAutoNum type="arabicPeriod"/>
            </a:pPr>
            <a:r>
              <a:rPr lang="en-BE" dirty="0">
                <a:effectLst/>
              </a:rPr>
              <a:t>The functioning of IIHE services</a:t>
            </a:r>
          </a:p>
          <a:p>
            <a:pPr marL="494100" indent="-457200">
              <a:buClr>
                <a:srgbClr val="002060"/>
              </a:buClr>
              <a:buFont typeface="+mj-lt"/>
              <a:buAutoNum type="arabicPeriod"/>
            </a:pPr>
            <a:r>
              <a:rPr lang="en-BE" dirty="0">
                <a:effectLst/>
              </a:rPr>
              <a:t>IIHE regulations</a:t>
            </a:r>
          </a:p>
          <a:p>
            <a:pPr marL="494100" indent="-457200">
              <a:buClr>
                <a:srgbClr val="002060"/>
              </a:buClr>
              <a:buFont typeface="+mj-lt"/>
              <a:buAutoNum type="arabicPeriod"/>
            </a:pPr>
            <a:r>
              <a:rPr lang="en-BE" dirty="0">
                <a:effectLst/>
              </a:rPr>
              <a:t>Access to the IIHE</a:t>
            </a:r>
          </a:p>
          <a:p>
            <a:pPr marL="494100" indent="-457200">
              <a:buClr>
                <a:srgbClr val="002060"/>
              </a:buClr>
              <a:buFont typeface="+mj-lt"/>
              <a:buAutoNum type="arabicPeriod"/>
            </a:pPr>
            <a:r>
              <a:rPr lang="en-BE" dirty="0">
                <a:effectLst/>
              </a:rPr>
              <a:t>Weekly schedule</a:t>
            </a:r>
          </a:p>
          <a:p>
            <a:pPr marL="494100" indent="-457200">
              <a:buClr>
                <a:srgbClr val="002060"/>
              </a:buClr>
              <a:buFont typeface="+mj-lt"/>
              <a:buAutoNum type="arabicPeriod"/>
            </a:pPr>
            <a:r>
              <a:rPr lang="en-GB" dirty="0">
                <a:effectLst/>
              </a:rPr>
              <a:t>O</a:t>
            </a:r>
            <a:r>
              <a:rPr lang="en-BE" dirty="0">
                <a:effectLst/>
              </a:rPr>
              <a:t>utgoing and incoming travel</a:t>
            </a:r>
          </a:p>
          <a:p>
            <a:pPr marL="494100" indent="-457200">
              <a:buClr>
                <a:srgbClr val="002060"/>
              </a:buClr>
              <a:buFont typeface="+mj-lt"/>
              <a:buAutoNum type="arabicPeriod"/>
            </a:pPr>
            <a:r>
              <a:rPr lang="en-BE" dirty="0">
                <a:effectLst/>
              </a:rPr>
              <a:t>Opportunity for Questions &amp; Answers</a:t>
            </a:r>
          </a:p>
          <a:p>
            <a:pPr marL="494100" indent="-457200">
              <a:buClr>
                <a:srgbClr val="002060"/>
              </a:buClr>
              <a:buFont typeface="+mj-lt"/>
              <a:buAutoNum type="arabicPeriod"/>
            </a:pPr>
            <a:endParaRPr lang="en-BE" dirty="0">
              <a:effectLst/>
            </a:endParaRPr>
          </a:p>
          <a:p>
            <a:pPr marL="36900" indent="0">
              <a:buClr>
                <a:srgbClr val="002060"/>
              </a:buClr>
              <a:buNone/>
            </a:pPr>
            <a:r>
              <a:rPr lang="en-BE" dirty="0">
                <a:effectLst/>
              </a:rPr>
              <a:t>Weblink to the IIHE regulations in place during this period: </a:t>
            </a:r>
            <a:r>
              <a:rPr lang="en-GB" dirty="0">
                <a:effectLst/>
                <a:hlinkClick r:id="rId2"/>
              </a:rPr>
              <a:t>https://drive.google.com/drive/folders/1GPU3h3u81BAt4khVHGcGWTu-VmUOwLle</a:t>
            </a:r>
            <a:r>
              <a:rPr lang="en-GB" dirty="0">
                <a:effectLst/>
              </a:rPr>
              <a:t> </a:t>
            </a:r>
            <a:endParaRPr lang="en-BE" dirty="0">
              <a:effectLst/>
            </a:endParaRPr>
          </a:p>
        </p:txBody>
      </p:sp>
      <p:sp>
        <p:nvSpPr>
          <p:cNvPr id="4" name="Slide Number Placeholder 3">
            <a:extLst>
              <a:ext uri="{FF2B5EF4-FFF2-40B4-BE49-F238E27FC236}">
                <a16:creationId xmlns:a16="http://schemas.microsoft.com/office/drawing/2014/main" id="{1AEDEB92-7810-C64F-9CBF-EC240D3F7BA4}"/>
              </a:ext>
            </a:extLst>
          </p:cNvPr>
          <p:cNvSpPr>
            <a:spLocks noGrp="1"/>
          </p:cNvSpPr>
          <p:nvPr>
            <p:ph type="sldNum" sz="quarter" idx="12"/>
          </p:nvPr>
        </p:nvSpPr>
        <p:spPr>
          <a:xfrm>
            <a:off x="11389468" y="6389461"/>
            <a:ext cx="753545" cy="365125"/>
          </a:xfrm>
        </p:spPr>
        <p:txBody>
          <a:bodyPr>
            <a:normAutofit/>
          </a:bodyPr>
          <a:lstStyle/>
          <a:p>
            <a:pPr>
              <a:spcAft>
                <a:spcPts val="600"/>
              </a:spcAft>
            </a:pPr>
            <a:fld id="{3A98EE3D-8CD1-4C3F-BD1C-C98C9596463C}" type="slidenum">
              <a:rPr lang="en-US" smtClean="0"/>
              <a:pPr>
                <a:spcAft>
                  <a:spcPts val="600"/>
                </a:spcAft>
              </a:pPr>
              <a:t>7</a:t>
            </a:fld>
            <a:endParaRPr lang="en-US" dirty="0"/>
          </a:p>
        </p:txBody>
      </p:sp>
    </p:spTree>
    <p:extLst>
      <p:ext uri="{BB962C8B-B14F-4D97-AF65-F5344CB8AC3E}">
        <p14:creationId xmlns:p14="http://schemas.microsoft.com/office/powerpoint/2010/main" val="381833056"/>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CFAC9FD-BAD6-47B4-9C11-BE23CEAC7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B67B9C-9B45-4084-9BB5-187071EE9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87"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091FE4-50C3-F94F-BD8D-BE8A594384BC}"/>
              </a:ext>
            </a:extLst>
          </p:cNvPr>
          <p:cNvSpPr>
            <a:spLocks noGrp="1"/>
          </p:cNvSpPr>
          <p:nvPr>
            <p:ph type="title"/>
          </p:nvPr>
        </p:nvSpPr>
        <p:spPr>
          <a:xfrm>
            <a:off x="695916" y="1078264"/>
            <a:ext cx="3422930" cy="4701473"/>
          </a:xfrm>
        </p:spPr>
        <p:txBody>
          <a:bodyPr>
            <a:normAutofit/>
          </a:bodyPr>
          <a:lstStyle/>
          <a:p>
            <a:pPr algn="r"/>
            <a:r>
              <a:rPr lang="en-BE" sz="3700">
                <a:solidFill>
                  <a:srgbClr val="FFFFFF"/>
                </a:solidFill>
              </a:rPr>
              <a:t>The IIHE administration &amp; IT teams</a:t>
            </a:r>
          </a:p>
        </p:txBody>
      </p:sp>
      <p:sp>
        <p:nvSpPr>
          <p:cNvPr id="3" name="Content Placeholder 2">
            <a:extLst>
              <a:ext uri="{FF2B5EF4-FFF2-40B4-BE49-F238E27FC236}">
                <a16:creationId xmlns:a16="http://schemas.microsoft.com/office/drawing/2014/main" id="{DC676705-5779-C449-91EA-419870F94BC5}"/>
              </a:ext>
            </a:extLst>
          </p:cNvPr>
          <p:cNvSpPr>
            <a:spLocks noGrp="1"/>
          </p:cNvSpPr>
          <p:nvPr>
            <p:ph idx="1"/>
          </p:nvPr>
        </p:nvSpPr>
        <p:spPr>
          <a:xfrm>
            <a:off x="5114167" y="408214"/>
            <a:ext cx="6117578" cy="5976257"/>
          </a:xfrm>
          <a:effectLst/>
        </p:spPr>
        <p:txBody>
          <a:bodyPr anchor="ctr">
            <a:normAutofit lnSpcReduction="10000"/>
          </a:bodyPr>
          <a:lstStyle/>
          <a:p>
            <a:pPr>
              <a:lnSpc>
                <a:spcPct val="100000"/>
              </a:lnSpc>
              <a:buClr>
                <a:srgbClr val="002060"/>
              </a:buClr>
            </a:pPr>
            <a:r>
              <a:rPr lang="en-BE" sz="1800" u="sng" dirty="0"/>
              <a:t>General rule</a:t>
            </a:r>
            <a:r>
              <a:rPr lang="en-BE" sz="1800" dirty="0"/>
              <a:t>: </a:t>
            </a:r>
            <a:r>
              <a:rPr lang="en-BE" sz="1800" b="1" dirty="0"/>
              <a:t>work from home</a:t>
            </a:r>
            <a:r>
              <a:rPr lang="en-BE" sz="1800" dirty="0"/>
              <a:t>, </a:t>
            </a:r>
            <a:r>
              <a:rPr lang="en-GB" sz="1800" dirty="0"/>
              <a:t>and arrange with your supervisor(s) a work schedule that seeks continuity of research and education</a:t>
            </a:r>
            <a:endParaRPr lang="en-BE" sz="1800" dirty="0"/>
          </a:p>
          <a:p>
            <a:pPr>
              <a:lnSpc>
                <a:spcPct val="100000"/>
              </a:lnSpc>
              <a:buClr>
                <a:srgbClr val="002060"/>
              </a:buClr>
            </a:pPr>
            <a:r>
              <a:rPr lang="en-BE" sz="1800" u="sng" dirty="0"/>
              <a:t>IIHE administration</a:t>
            </a:r>
            <a:r>
              <a:rPr lang="en-BE" sz="1800" dirty="0"/>
              <a:t>: althought the offices of the IIHE secretariat (ULB and VUB) remain closed, Audrey and Sofie remain reachable via email</a:t>
            </a:r>
          </a:p>
          <a:p>
            <a:pPr>
              <a:lnSpc>
                <a:spcPct val="100000"/>
              </a:lnSpc>
              <a:buClr>
                <a:srgbClr val="002060"/>
              </a:buClr>
            </a:pPr>
            <a:r>
              <a:rPr lang="en-BE" sz="1800" u="sng" dirty="0"/>
              <a:t>IIHE IT services</a:t>
            </a:r>
            <a:r>
              <a:rPr lang="en-BE" sz="1800" dirty="0"/>
              <a:t>: similar for the offices of the IIHE IT team, and our IT team remains reachable via email and other media</a:t>
            </a:r>
          </a:p>
          <a:p>
            <a:pPr>
              <a:lnSpc>
                <a:spcPct val="100000"/>
              </a:lnSpc>
              <a:buClr>
                <a:srgbClr val="002060"/>
              </a:buClr>
            </a:pPr>
            <a:r>
              <a:rPr lang="en-GB" sz="1800" dirty="0"/>
              <a:t>If there is a need for administration or IT support that requires presence at the IIHE, please contact the administration or IT team, as well as the IIHE directors. We will try to find alternative solutions, and only upon explicit agreement we might proceed to a real presence at the IIHE.</a:t>
            </a:r>
          </a:p>
          <a:p>
            <a:pPr>
              <a:lnSpc>
                <a:spcPct val="100000"/>
              </a:lnSpc>
              <a:buClr>
                <a:srgbClr val="002060"/>
              </a:buClr>
            </a:pPr>
            <a:r>
              <a:rPr lang="en-GB" sz="1800" dirty="0"/>
              <a:t>Surface mail is collected every week and available in your mailbox in the social room. If it looks important you'll be contacted by email. If you expect something important, please inform Sofie (VUB) or Laurent (ULB).</a:t>
            </a:r>
          </a:p>
          <a:p>
            <a:pPr>
              <a:lnSpc>
                <a:spcPct val="100000"/>
              </a:lnSpc>
              <a:buClr>
                <a:srgbClr val="002060"/>
              </a:buClr>
            </a:pPr>
            <a:r>
              <a:rPr lang="en-GB" sz="1800" dirty="0"/>
              <a:t>Many thanks to Audrey, Sofie, Marleen, Adriano, Denis, Olivier, Romain, </a:t>
            </a:r>
            <a:r>
              <a:rPr lang="en-GB" sz="1800" dirty="0" err="1"/>
              <a:t>Shkelzen</a:t>
            </a:r>
            <a:r>
              <a:rPr lang="en-GB" sz="1800" dirty="0"/>
              <a:t>, Stéphane for their continuous support! </a:t>
            </a:r>
          </a:p>
        </p:txBody>
      </p:sp>
      <p:sp>
        <p:nvSpPr>
          <p:cNvPr id="4" name="Slide Number Placeholder 3">
            <a:extLst>
              <a:ext uri="{FF2B5EF4-FFF2-40B4-BE49-F238E27FC236}">
                <a16:creationId xmlns:a16="http://schemas.microsoft.com/office/drawing/2014/main" id="{7A522212-DEE0-3A49-9902-9CC7F781DAB8}"/>
              </a:ext>
            </a:extLst>
          </p:cNvPr>
          <p:cNvSpPr>
            <a:spLocks noGrp="1"/>
          </p:cNvSpPr>
          <p:nvPr>
            <p:ph type="sldNum" sz="quarter" idx="12"/>
          </p:nvPr>
        </p:nvSpPr>
        <p:spPr>
          <a:xfrm>
            <a:off x="11363098" y="6438451"/>
            <a:ext cx="753545" cy="365125"/>
          </a:xfrm>
        </p:spPr>
        <p:txBody>
          <a:bodyPr>
            <a:normAutofit/>
          </a:bodyPr>
          <a:lstStyle/>
          <a:p>
            <a:pPr>
              <a:spcAft>
                <a:spcPts val="600"/>
              </a:spcAft>
            </a:pPr>
            <a:fld id="{3A98EE3D-8CD1-4C3F-BD1C-C98C9596463C}" type="slidenum">
              <a:rPr lang="en-US" smtClean="0"/>
              <a:pPr>
                <a:spcAft>
                  <a:spcPts val="600"/>
                </a:spcAft>
              </a:pPr>
              <a:t>8</a:t>
            </a:fld>
            <a:endParaRPr lang="en-US" dirty="0"/>
          </a:p>
        </p:txBody>
      </p:sp>
    </p:spTree>
    <p:extLst>
      <p:ext uri="{BB962C8B-B14F-4D97-AF65-F5344CB8AC3E}">
        <p14:creationId xmlns:p14="http://schemas.microsoft.com/office/powerpoint/2010/main" val="3106739021"/>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CFAC9FD-BAD6-47B4-9C11-BE23CEAC7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B67B9C-9B45-4084-9BB5-187071EE9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87"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091FE4-50C3-F94F-BD8D-BE8A594384BC}"/>
              </a:ext>
            </a:extLst>
          </p:cNvPr>
          <p:cNvSpPr>
            <a:spLocks noGrp="1"/>
          </p:cNvSpPr>
          <p:nvPr>
            <p:ph type="title"/>
          </p:nvPr>
        </p:nvSpPr>
        <p:spPr>
          <a:xfrm>
            <a:off x="695916" y="1078264"/>
            <a:ext cx="3422930" cy="4701473"/>
          </a:xfrm>
        </p:spPr>
        <p:txBody>
          <a:bodyPr>
            <a:normAutofit/>
          </a:bodyPr>
          <a:lstStyle/>
          <a:p>
            <a:pPr algn="r"/>
            <a:r>
              <a:rPr lang="en-BE" sz="4400" dirty="0">
                <a:solidFill>
                  <a:srgbClr val="FFFFFF"/>
                </a:solidFill>
              </a:rPr>
              <a:t>IIHE regulations for access</a:t>
            </a:r>
          </a:p>
        </p:txBody>
      </p:sp>
      <p:sp>
        <p:nvSpPr>
          <p:cNvPr id="3" name="Content Placeholder 2">
            <a:extLst>
              <a:ext uri="{FF2B5EF4-FFF2-40B4-BE49-F238E27FC236}">
                <a16:creationId xmlns:a16="http://schemas.microsoft.com/office/drawing/2014/main" id="{DC676705-5779-C449-91EA-419870F94BC5}"/>
              </a:ext>
            </a:extLst>
          </p:cNvPr>
          <p:cNvSpPr>
            <a:spLocks noGrp="1"/>
          </p:cNvSpPr>
          <p:nvPr>
            <p:ph idx="1"/>
          </p:nvPr>
        </p:nvSpPr>
        <p:spPr>
          <a:xfrm>
            <a:off x="5114167" y="293914"/>
            <a:ext cx="6117578" cy="6319157"/>
          </a:xfrm>
          <a:effectLst/>
        </p:spPr>
        <p:txBody>
          <a:bodyPr anchor="ctr">
            <a:normAutofit/>
          </a:bodyPr>
          <a:lstStyle/>
          <a:p>
            <a:pPr>
              <a:lnSpc>
                <a:spcPct val="100000"/>
              </a:lnSpc>
              <a:buClr>
                <a:srgbClr val="002060"/>
              </a:buClr>
            </a:pPr>
            <a:r>
              <a:rPr lang="en-GB" sz="1800" dirty="0">
                <a:effectLst/>
              </a:rPr>
              <a:t>Making progress with research that depends on specific equipment and/or installations is jeopardised today. Within the spirit of the ongoing phased exit strategy we started earlier this month to verify how to mitigate this. </a:t>
            </a:r>
          </a:p>
          <a:p>
            <a:pPr>
              <a:lnSpc>
                <a:spcPct val="100000"/>
              </a:lnSpc>
              <a:buClr>
                <a:srgbClr val="002060"/>
              </a:buClr>
            </a:pPr>
            <a:r>
              <a:rPr lang="en-GB" sz="1800" dirty="0">
                <a:effectLst/>
              </a:rPr>
              <a:t>Accordingly, and with a view on your safety and our collective safety, we provided via the mentioned weblink an overview of the “IIHE-COVID19” regulations in place from 11 May 2020 onwards (an extract on the next slide)</a:t>
            </a:r>
          </a:p>
          <a:p>
            <a:pPr>
              <a:lnSpc>
                <a:spcPct val="100000"/>
              </a:lnSpc>
              <a:buClr>
                <a:srgbClr val="002060"/>
              </a:buClr>
            </a:pPr>
            <a:r>
              <a:rPr lang="en-GB" sz="1800" dirty="0">
                <a:effectLst/>
              </a:rPr>
              <a:t>They built on the general regulations defined by the VUB</a:t>
            </a:r>
          </a:p>
          <a:p>
            <a:pPr>
              <a:lnSpc>
                <a:spcPct val="100000"/>
              </a:lnSpc>
              <a:buClr>
                <a:srgbClr val="002060"/>
              </a:buClr>
            </a:pPr>
            <a:r>
              <a:rPr lang="en-GB" sz="1800" dirty="0">
                <a:effectLst/>
              </a:rPr>
              <a:t>We request you inform yourselves about these regulations and you comply with them; these regulations will evolve, e.g. when more people are present at the IIHE</a:t>
            </a:r>
          </a:p>
          <a:p>
            <a:pPr>
              <a:lnSpc>
                <a:spcPct val="100000"/>
              </a:lnSpc>
              <a:buClr>
                <a:srgbClr val="002060"/>
              </a:buClr>
            </a:pPr>
            <a:r>
              <a:rPr lang="en-GB" sz="1800" dirty="0">
                <a:effectLst/>
              </a:rPr>
              <a:t>The VUB cleaning team and the VUB technical services (e.g. for technical emergency intervention) have been asked to comply with these regulations</a:t>
            </a:r>
          </a:p>
          <a:p>
            <a:pPr>
              <a:lnSpc>
                <a:spcPct val="100000"/>
              </a:lnSpc>
              <a:buClr>
                <a:srgbClr val="002060"/>
              </a:buClr>
            </a:pPr>
            <a:r>
              <a:rPr lang="en-GB" sz="1800" dirty="0">
                <a:effectLst/>
              </a:rPr>
              <a:t>Not everything can be written in regulations, and we count on your common sense. We sincerely thank you for your continuous efforts. </a:t>
            </a:r>
          </a:p>
        </p:txBody>
      </p:sp>
      <p:sp>
        <p:nvSpPr>
          <p:cNvPr id="4" name="Slide Number Placeholder 3">
            <a:extLst>
              <a:ext uri="{FF2B5EF4-FFF2-40B4-BE49-F238E27FC236}">
                <a16:creationId xmlns:a16="http://schemas.microsoft.com/office/drawing/2014/main" id="{032D7AB7-C317-5243-9BD5-E99098185753}"/>
              </a:ext>
            </a:extLst>
          </p:cNvPr>
          <p:cNvSpPr>
            <a:spLocks noGrp="1"/>
          </p:cNvSpPr>
          <p:nvPr>
            <p:ph type="sldNum" sz="quarter" idx="12"/>
          </p:nvPr>
        </p:nvSpPr>
        <p:spPr>
          <a:xfrm>
            <a:off x="11314853" y="6410655"/>
            <a:ext cx="753545" cy="365125"/>
          </a:xfrm>
        </p:spPr>
        <p:txBody>
          <a:bodyPr>
            <a:normAutofit/>
          </a:bodyPr>
          <a:lstStyle/>
          <a:p>
            <a:pPr>
              <a:spcAft>
                <a:spcPts val="600"/>
              </a:spcAft>
            </a:pPr>
            <a:fld id="{3A98EE3D-8CD1-4C3F-BD1C-C98C9596463C}" type="slidenum">
              <a:rPr lang="en-US" smtClean="0"/>
              <a:pPr>
                <a:spcAft>
                  <a:spcPts val="600"/>
                </a:spcAft>
              </a:pPr>
              <a:t>9</a:t>
            </a:fld>
            <a:endParaRPr lang="en-US" dirty="0"/>
          </a:p>
        </p:txBody>
      </p:sp>
    </p:spTree>
    <p:extLst>
      <p:ext uri="{BB962C8B-B14F-4D97-AF65-F5344CB8AC3E}">
        <p14:creationId xmlns:p14="http://schemas.microsoft.com/office/powerpoint/2010/main" val="14189402"/>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AnalogousFromDarkSeedLeftStep">
      <a:dk1>
        <a:srgbClr val="000000"/>
      </a:dk1>
      <a:lt1>
        <a:srgbClr val="FFFFFF"/>
      </a:lt1>
      <a:dk2>
        <a:srgbClr val="233E3A"/>
      </a:dk2>
      <a:lt2>
        <a:srgbClr val="E7E8E2"/>
      </a:lt2>
      <a:accent1>
        <a:srgbClr val="6E4BEB"/>
      </a:accent1>
      <a:accent2>
        <a:srgbClr val="3F5EDC"/>
      </a:accent2>
      <a:accent3>
        <a:srgbClr val="299DE7"/>
      </a:accent3>
      <a:accent4>
        <a:srgbClr val="14B6B2"/>
      </a:accent4>
      <a:accent5>
        <a:srgbClr val="21BC77"/>
      </a:accent5>
      <a:accent6>
        <a:srgbClr val="14BC2C"/>
      </a:accent6>
      <a:hlink>
        <a:srgbClr val="319378"/>
      </a:hlink>
      <a:folHlink>
        <a:srgbClr val="848484"/>
      </a:folHlink>
    </a:clrScheme>
    <a:fontScheme name="Slate">
      <a:majorFont>
        <a:latin typeface="Georgia Pro"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Dubai"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1279</TotalTime>
  <Words>1548</Words>
  <Application>Microsoft Macintosh PowerPoint</Application>
  <PresentationFormat>Widescreen</PresentationFormat>
  <Paragraphs>105</Paragraphs>
  <Slides>26</Slides>
  <Notes>0</Notes>
  <HiddenSlides>1</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Calibri</vt:lpstr>
      <vt:lpstr>Dubai</vt:lpstr>
      <vt:lpstr>Georgia Pro</vt:lpstr>
      <vt:lpstr>Wingdings 2</vt:lpstr>
      <vt:lpstr>SlateVTI</vt:lpstr>
      <vt:lpstr>General Meeting 18 May 2020</vt:lpstr>
      <vt:lpstr>COVID-19 induced a worldwide pandemic and impacted our lives since earlier this year  Even if collectively we managed to “flatten the curve”, many of us have been directly or indirectly affected  Predictions indicate that the virus will continue to impact our society for a significant period  We have to continue to take care of each other!</vt:lpstr>
      <vt:lpstr>PowerPoint Presentation</vt:lpstr>
      <vt:lpstr>webportals to general information</vt:lpstr>
      <vt:lpstr>In general a phased exit strategy is deployed</vt:lpstr>
      <vt:lpstr>In general a phased exit strategy is deployed</vt:lpstr>
      <vt:lpstr>This meeting</vt:lpstr>
      <vt:lpstr>The IIHE administration &amp; IT teams</vt:lpstr>
      <vt:lpstr>IIHE regulations for access</vt:lpstr>
      <vt:lpstr>Snapshot of VUB precautions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IIHE regulations for access (an extract)</vt:lpstr>
      <vt:lpstr>VUB regulations for safety in laboratories</vt:lpstr>
      <vt:lpstr>Access to the IIHE</vt:lpstr>
      <vt:lpstr>Weekly  IIHE access schedule</vt:lpstr>
      <vt:lpstr>PowerPoint Presentation</vt:lpstr>
      <vt:lpstr>Outgoing and incoming travel</vt:lpstr>
      <vt:lpstr>Thank you!</vt:lpstr>
      <vt:lpstr>Questions  &amp;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Meeting 18 May 2020</dc:title>
  <dc:creator>Jorgen D'HONDT</dc:creator>
  <cp:lastModifiedBy>Jorgen D'HONDT</cp:lastModifiedBy>
  <cp:revision>19</cp:revision>
  <dcterms:created xsi:type="dcterms:W3CDTF">2020-05-17T14:01:19Z</dcterms:created>
  <dcterms:modified xsi:type="dcterms:W3CDTF">2020-05-18T11:45:05Z</dcterms:modified>
</cp:coreProperties>
</file>