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7"/>
  </p:notesMasterIdLst>
  <p:sldIdLst>
    <p:sldId id="261" r:id="rId2"/>
    <p:sldId id="262" r:id="rId3"/>
    <p:sldId id="257" r:id="rId4"/>
    <p:sldId id="256" r:id="rId5"/>
    <p:sldId id="265" r:id="rId6"/>
    <p:sldId id="266" r:id="rId7"/>
    <p:sldId id="258" r:id="rId8"/>
    <p:sldId id="452" r:id="rId9"/>
    <p:sldId id="454" r:id="rId10"/>
    <p:sldId id="451" r:id="rId11"/>
    <p:sldId id="453" r:id="rId12"/>
    <p:sldId id="435" r:id="rId13"/>
    <p:sldId id="459" r:id="rId14"/>
    <p:sldId id="442" r:id="rId15"/>
    <p:sldId id="457" r:id="rId16"/>
    <p:sldId id="443" r:id="rId17"/>
    <p:sldId id="456" r:id="rId18"/>
    <p:sldId id="458" r:id="rId19"/>
    <p:sldId id="438" r:id="rId20"/>
    <p:sldId id="441" r:id="rId21"/>
    <p:sldId id="264" r:id="rId22"/>
    <p:sldId id="439" r:id="rId23"/>
    <p:sldId id="436" r:id="rId24"/>
    <p:sldId id="449" r:id="rId25"/>
    <p:sldId id="45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BFB6"/>
    <a:srgbClr val="000000"/>
    <a:srgbClr val="0D0D0D"/>
    <a:srgbClr val="A5A5A5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3"/>
    <p:restoredTop sz="94146"/>
  </p:normalViewPr>
  <p:slideViewPr>
    <p:cSldViewPr snapToGrid="0">
      <p:cViewPr varScale="1">
        <p:scale>
          <a:sx n="95" d="100"/>
          <a:sy n="95" d="100"/>
        </p:scale>
        <p:origin x="20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24FDB-D35A-F641-BC9E-F49AA2D6E0BE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22AEA-2E5E-864E-81D4-303694CCB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8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github.com%2FAndresTanasijczuk%2FSlurmDagman&amp;data=04%7C01%7Cjoris.vanheijningen%40uclouvain.be%7Cfbef44d9ee0b4bf190a108d87995b01a%7C7ab090d4fa2e4ecfbc7c4127b4d582ec%7C0%7C0%7C637393031522810834%7CUnknown%7CTWFpbGZsb3d8eyJWIjoiMC4wLjAwMDAiLCJQIjoiV2luMzIiLCJBTiI6Ik1haWwiLCJXVCI6Mn0%3D%7C3000&amp;sdata=xokZPz8T6DAAJdec2%2BL5NvYmsVZBCRuoTOWUk0Y5T10%3D&amp;reserved=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22AEA-2E5E-864E-81D4-303694CCB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20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9AFAA-325A-5841-B558-09B35EE72C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86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Enabled the UCLouvain WLCG Tier2 to accept LIGO/Virgo jobs via OSG grid. The LIGO/Virgo grid jobs use our resources opportunistically. We plan to extend our cluster with ~500 worker nodes for Virgo in ~June 2021.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 users that can not run their analyses on the grid: Our cluster uses the SLURM batch system. Most LIGO/Virgo analyses either use the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HTCondor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batch system or at least need a way to manage job dependencies in a DAG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HTCondor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DAGMan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We developed an application to manage a DAG of jobs in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Slurm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https://github.com/AndresTanasijczuk/SlurmDagman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 users that need more computing resources (or higher priority access) than available on the grid or in UCLouvain, we enabled submission from Louvain to the CNAF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HTCondor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cluster.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Starting to test the deployment of 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StashCache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Origin server in UCLouvain. Will be used to host (a copy of) the Virgo h(t) data, which are then made available to users via CVMFS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VM File System). Current server hosted in Nebraska. Plan to have a duplicate server in Brussels.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22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Relate PC observables to interferometer conditions.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Generate error signals for the Thermal Compensation system.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Understand the phase maps </a:t>
            </a:r>
            <a:r>
              <a:rPr lang="pt-PT" sz="1800" dirty="0" err="1"/>
              <a:t>and</a:t>
            </a:r>
            <a:r>
              <a:rPr lang="pt-PT" sz="1800" dirty="0"/>
              <a:t> use </a:t>
            </a:r>
            <a:r>
              <a:rPr lang="pt-PT" sz="1800" dirty="0" err="1"/>
              <a:t>them</a:t>
            </a:r>
            <a:r>
              <a:rPr lang="pt-PT" sz="1800" dirty="0"/>
              <a:t> for </a:t>
            </a:r>
            <a:r>
              <a:rPr lang="pt-PT" sz="1800" dirty="0" err="1"/>
              <a:t>mode</a:t>
            </a:r>
            <a:r>
              <a:rPr lang="pt-PT" sz="1800" dirty="0"/>
              <a:t> </a:t>
            </a:r>
            <a:r>
              <a:rPr lang="pt-PT" sz="1800" dirty="0" err="1"/>
              <a:t>content</a:t>
            </a:r>
            <a:r>
              <a:rPr lang="pt-PT" sz="1800" dirty="0"/>
              <a:t> </a:t>
            </a:r>
            <a:r>
              <a:rPr lang="pt-PT" sz="1800" dirty="0" err="1"/>
              <a:t>analysis</a:t>
            </a:r>
            <a:r>
              <a:rPr lang="pt-PT" sz="1800" dirty="0"/>
              <a:t>.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0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8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22AEA-2E5E-864E-81D4-303694CCB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7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22AEA-2E5E-864E-81D4-303694CCB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1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22AEA-2E5E-864E-81D4-303694CCB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3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91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22AEA-2E5E-864E-81D4-303694CCB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7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9DC2F-23F0-4947-AF42-B7FFF15CFB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88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22AEA-2E5E-864E-81D4-303694CCB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1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9A65-FBC9-5B43-8D6C-3392222D5FFB}" type="datetime1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7C8B-A252-9F4C-A655-FCA84A72C20F}" type="datetime1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6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7121-C900-E645-A9E7-B6A4DAB01389}" type="datetime1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2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B056E-2448-234F-80BE-3AE20B9AADD6}" type="datetime1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2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F6EF-837C-1147-A86E-3A5F05F8A505}" type="datetime1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9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76A18-22EF-794F-86FB-F35F28B6E017}" type="datetime1">
              <a:rPr lang="en-US" smtClean="0"/>
              <a:t>10/28/21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7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FF1-469C-6D4B-B6EB-EEABC76D988A}" type="datetime1">
              <a:rPr lang="en-US" smtClean="0"/>
              <a:t>10/28/21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15C9-3561-8A42-97E0-C94BFBADAEDD}" type="datetime1">
              <a:rPr lang="en-US" smtClean="0"/>
              <a:t>10/28/21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3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7377-68D0-B646-8225-CA99C5446E19}" type="datetime1">
              <a:rPr lang="en-US" smtClean="0"/>
              <a:t>10/28/21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9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2385-4F3D-0244-8FEC-359B606312DE}" type="datetime1">
              <a:rPr lang="en-US" smtClean="0"/>
              <a:t>10/28/21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0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EB6D-5D53-D54F-BFF6-5A772585C771}" type="datetime1">
              <a:rPr lang="en-US" smtClean="0"/>
              <a:t>10/28/21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A34D8-B990-5F43-8349-E8A59DB3DA85}" type="datetime1">
              <a:rPr lang="en-US" smtClean="0"/>
              <a:t>10/28/21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2F61E-9515-B740-831F-AF77DE440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103.08520.pdf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475-7516/2017/12/027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18.121101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03.safelinks.protection.outlook.com/?url=https%3A%2F%2Fgithub.com%2FAndresTanasijczuk%2FSlurmDagman&amp;data=04%7C01%7Cjoris.vanheijningen%40uclouvain.be%7Cfbef44d9ee0b4bf190a108d87995b01a%7C7ab090d4fa2e4ecfbc7c4127b4d582ec%7C0%7C0%7C637393031522810834%7CUnknown%7CTWFpbGZsb3d8eyJWIjoiMC4wLjAwMDAiLCJQIjoiV2luMzIiLCJBTiI6Ik1haWwiLCJXVCI6Mn0%3D%7C3000&amp;sdata=xokZPz8T6DAAJdec2%2BL5NvYmsVZBCRuoTOWUk0Y5T10%3D&amp;reserved=0" TargetMode="External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10" Type="http://schemas.microsoft.com/office/2007/relationships/hdphoto" Target="../media/hdphoto12.wdp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hyperlink" Target="https://www.osapublishing.org/oe/fulltext.cfm?uri=oe-27-13-18533&amp;id=41457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168900205020930?via=ihub" TargetMode="External"/><Relationship Id="rId13" Type="http://schemas.microsoft.com/office/2007/relationships/hdphoto" Target="../media/hdphoto14.wdp"/><Relationship Id="rId3" Type="http://schemas.openxmlformats.org/officeDocument/2006/relationships/hyperlink" Target="https://iopscience.iop.org/article/10.3847/1538-4357/abe5a7" TargetMode="External"/><Relationship Id="rId7" Type="http://schemas.microsoft.com/office/2007/relationships/hdphoto" Target="../media/hdphoto13.wd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hyperlink" Target="https://iopscience.iop.org/article/10.1088/1748-0221/15/06/P0603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microsoft.com/office/2007/relationships/hdphoto" Target="../media/hdphoto10.wdp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tiff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tif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p3-git.irmp.ucl.ac.be/muographyc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C822-0A1D-EF42-9813-025A83019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D1DF5-6183-CB46-B020-FA4F5EAF8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6168-CB48-774D-9040-F35A5562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7173" y="6482412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  <a:r>
              <a:rPr lang="en-US" err="1"/>
              <a:t>joris.vanheijningen@uclouvain.be</a:t>
            </a:r>
            <a:r>
              <a:rPr lang="en-US"/>
              <a:t>      </a:t>
            </a:r>
            <a:fld id="{767AFE37-D532-D94B-9284-D2B215760606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F9FDCA-758B-774D-B865-1F560A0B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95" y="-1578"/>
            <a:ext cx="12501587" cy="69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28B0D-A7B0-7B4F-94FA-9E72C61D9523}"/>
              </a:ext>
            </a:extLst>
          </p:cNvPr>
          <p:cNvSpPr txBox="1"/>
          <p:nvPr/>
        </p:nvSpPr>
        <p:spPr>
          <a:xfrm>
            <a:off x="5747794" y="1041802"/>
            <a:ext cx="382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 11</a:t>
            </a:r>
            <a:r>
              <a:rPr lang="en-GB" sz="1400" baseline="30000" dirty="0">
                <a:solidFill>
                  <a:schemeClr val="bg1"/>
                </a:solidFill>
              </a:rPr>
              <a:t>th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CosPa</a:t>
            </a:r>
            <a:r>
              <a:rPr lang="en-GB" sz="1400" dirty="0">
                <a:solidFill>
                  <a:schemeClr val="bg1"/>
                </a:solidFill>
              </a:rPr>
              <a:t> meeting </a:t>
            </a:r>
            <a:r>
              <a:rPr lang="x-none" sz="1400">
                <a:solidFill>
                  <a:schemeClr val="bg1"/>
                </a:solidFill>
              </a:rPr>
              <a:t>| ULB | Brussels | 29.10.2021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33CF5-79EC-3244-A9C5-6A2F9F76CA29}"/>
              </a:ext>
            </a:extLst>
          </p:cNvPr>
          <p:cNvSpPr txBox="1"/>
          <p:nvPr/>
        </p:nvSpPr>
        <p:spPr>
          <a:xfrm>
            <a:off x="4686890" y="4742701"/>
            <a:ext cx="3543984" cy="4308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DIN Condensed"/>
              </a:rPr>
              <a:t>Muography                  Gravitational waves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62520-B227-9743-9F6F-CF3E6D57A40E}"/>
              </a:ext>
            </a:extLst>
          </p:cNvPr>
          <p:cNvSpPr txBox="1"/>
          <p:nvPr/>
        </p:nvSpPr>
        <p:spPr>
          <a:xfrm>
            <a:off x="2542930" y="5467942"/>
            <a:ext cx="7162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  <a:latin typeface="DIN Condensed" pitchFamily="2" charset="0"/>
              </a:rPr>
              <a:t>Gwenhaël de Wasseige and Joris van Heijningen</a:t>
            </a:r>
            <a:br>
              <a:rPr lang="en-GB" sz="32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DIN Condensed" pitchFamily="2" charset="0"/>
              </a:rPr>
              <a:t>on behalf of many researchers at UCLouvain</a:t>
            </a:r>
            <a:endParaRPr lang="en-GB" sz="1600" baseline="30000" dirty="0">
              <a:solidFill>
                <a:schemeClr val="bg1"/>
              </a:solidFill>
              <a:latin typeface="DIN Condensed" pitchFamily="2" charset="0"/>
            </a:endParaRPr>
          </a:p>
          <a:p>
            <a:pPr algn="r"/>
            <a:endParaRPr lang="en-GB" sz="1600" dirty="0">
              <a:solidFill>
                <a:schemeClr val="bg1"/>
              </a:solidFill>
              <a:latin typeface="DIN Condense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613F-B98C-6946-B5AD-C37DB332A5C3}"/>
              </a:ext>
            </a:extLst>
          </p:cNvPr>
          <p:cNvSpPr txBox="1"/>
          <p:nvPr/>
        </p:nvSpPr>
        <p:spPr>
          <a:xfrm>
            <a:off x="5073447" y="305013"/>
            <a:ext cx="7271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latin typeface="DIN Condensed" pitchFamily="2" charset="0"/>
              </a:rPr>
              <a:t>Astroparticle</a:t>
            </a:r>
            <a:r>
              <a:rPr lang="en-GB" sz="4400" dirty="0">
                <a:solidFill>
                  <a:schemeClr val="bg1"/>
                </a:solidFill>
                <a:latin typeface="DIN Condensed" pitchFamily="2" charset="0"/>
              </a:rPr>
              <a:t> physics at UCLouvain’s CP3</a:t>
            </a:r>
            <a:endParaRPr lang="x-none" sz="4400">
              <a:solidFill>
                <a:schemeClr val="bg1"/>
              </a:solidFill>
              <a:latin typeface="DIN Condense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95EEA-0D40-E343-AAE0-5F28D5F5C635}"/>
              </a:ext>
            </a:extLst>
          </p:cNvPr>
          <p:cNvSpPr/>
          <p:nvPr/>
        </p:nvSpPr>
        <p:spPr>
          <a:xfrm rot="21181621">
            <a:off x="-404156" y="-1377067"/>
            <a:ext cx="8777231" cy="175424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04A4B-0C94-8147-91EB-ACD44D5F8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29" y="-98660"/>
            <a:ext cx="3200401" cy="742299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C4B17A78-BB03-4ABF-A33B-7E52E3F80E18}"/>
              </a:ext>
            </a:extLst>
          </p:cNvPr>
          <p:cNvSpPr txBox="1"/>
          <p:nvPr/>
        </p:nvSpPr>
        <p:spPr>
          <a:xfrm>
            <a:off x="4625437" y="1719280"/>
            <a:ext cx="3373872" cy="4308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DIN Condensed"/>
              </a:rPr>
              <a:t>Astroparticle                          Cosmology</a:t>
            </a:r>
          </a:p>
        </p:txBody>
      </p:sp>
    </p:spTree>
    <p:extLst>
      <p:ext uri="{BB962C8B-B14F-4D97-AF65-F5344CB8AC3E}">
        <p14:creationId xmlns:p14="http://schemas.microsoft.com/office/powerpoint/2010/main" val="178800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E53B-962E-F147-8813-B34E03FE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08" y="-228468"/>
            <a:ext cx="10515600" cy="1325563"/>
          </a:xfrm>
        </p:spPr>
        <p:txBody>
          <a:bodyPr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Muography to keep an eye on Mt. Vesuvius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71C25-F3D1-334F-B9AB-7D168C2C0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9B8FE-5F6D-5E42-B218-3059DD74B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532" y="3062264"/>
            <a:ext cx="4427151" cy="2965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4039A-73E5-7144-B7A6-63AC3221B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51"/>
          <a:stretch/>
        </p:blipFill>
        <p:spPr>
          <a:xfrm>
            <a:off x="3929946" y="3552108"/>
            <a:ext cx="3606924" cy="30590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AA8AA-1BF6-8548-AFD5-9B365244CD24}"/>
              </a:ext>
            </a:extLst>
          </p:cNvPr>
          <p:cNvSpPr txBox="1"/>
          <p:nvPr/>
        </p:nvSpPr>
        <p:spPr>
          <a:xfrm>
            <a:off x="54427" y="830669"/>
            <a:ext cx="6951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Members of CP3 are participating to the MURAVES experiment in Italy: </a:t>
            </a:r>
            <a:r>
              <a:rPr lang="en-US" sz="2400" dirty="0" err="1">
                <a:solidFill>
                  <a:schemeClr val="bg1"/>
                </a:solidFill>
              </a:rPr>
              <a:t>MUon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RAdiography</a:t>
            </a:r>
            <a:r>
              <a:rPr lang="en-US" sz="2400" dirty="0">
                <a:solidFill>
                  <a:schemeClr val="bg1"/>
                </a:solidFill>
              </a:rPr>
              <a:t> of </a:t>
            </a:r>
            <a:r>
              <a:rPr lang="en-US" sz="2400" dirty="0" err="1">
                <a:solidFill>
                  <a:schemeClr val="bg1"/>
                </a:solidFill>
              </a:rPr>
              <a:t>VESuvius</a:t>
            </a:r>
            <a:r>
              <a:rPr lang="en-US" sz="2400" dirty="0">
                <a:solidFill>
                  <a:schemeClr val="bg1"/>
                </a:solidFill>
              </a:rPr>
              <a:t>, taking data since Dec. 2019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MURAVES is a consortium of volcanologists of INGV and physicists of INFN, University Federico II Naples, University of Florence, </a:t>
            </a:r>
            <a:r>
              <a:rPr lang="en-US" sz="2400" dirty="0" err="1">
                <a:solidFill>
                  <a:schemeClr val="bg1"/>
                </a:solidFill>
              </a:rPr>
              <a:t>UCLouvain</a:t>
            </a:r>
            <a:r>
              <a:rPr lang="en-US" sz="2400" dirty="0">
                <a:solidFill>
                  <a:schemeClr val="bg1"/>
                </a:solidFill>
              </a:rPr>
              <a:t> (since 2019), UGent (since 2019)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398A9-C981-3D4A-B2FD-ACD04B7F55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6" r="40814"/>
          <a:stretch/>
        </p:blipFill>
        <p:spPr>
          <a:xfrm>
            <a:off x="228923" y="4544797"/>
            <a:ext cx="3526528" cy="16902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2C5F8-3E58-AF41-95CF-E4C68C630ADD}"/>
              </a:ext>
            </a:extLst>
          </p:cNvPr>
          <p:cNvSpPr txBox="1"/>
          <p:nvPr/>
        </p:nvSpPr>
        <p:spPr>
          <a:xfrm>
            <a:off x="7938938" y="1153834"/>
            <a:ext cx="397011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CP3 is taking care of end-to-end Monte Carlo simulations, and some analysis tasks.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0754-0549-9F48-9892-B3AA6040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4" y="-134469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Portable muon telescope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AD0B2-73BA-664A-9415-412E73DBE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264D8D-E632-C747-AA65-58BAA4B3C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3" y="922077"/>
            <a:ext cx="6053739" cy="51692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600" dirty="0">
                <a:solidFill>
                  <a:schemeClr val="bg1"/>
                </a:solidFill>
              </a:rPr>
              <a:t>Modular, compact, light detector based on Resistive Plate Chambers;</a:t>
            </a:r>
          </a:p>
          <a:p>
            <a:pPr>
              <a:buFont typeface="Wingdings" pitchFamily="2" charset="2"/>
              <a:buChar char="Ø"/>
            </a:pPr>
            <a:r>
              <a:rPr lang="en-GB" sz="2600" dirty="0">
                <a:solidFill>
                  <a:schemeClr val="bg1"/>
                </a:solidFill>
              </a:rPr>
              <a:t>Use cases: confined spaces with unfriendly logistics;</a:t>
            </a:r>
          </a:p>
          <a:p>
            <a:pPr>
              <a:buFont typeface="Wingdings" pitchFamily="2" charset="2"/>
              <a:buChar char="Ø"/>
            </a:pPr>
            <a:r>
              <a:rPr lang="en-GB" sz="2600" dirty="0">
                <a:solidFill>
                  <a:schemeClr val="bg1"/>
                </a:solidFill>
              </a:rPr>
              <a:t>Local R&amp;D project for detector and electronics;</a:t>
            </a:r>
          </a:p>
          <a:p>
            <a:pPr>
              <a:buFont typeface="Wingdings" pitchFamily="2" charset="2"/>
              <a:buChar char="Ø"/>
            </a:pPr>
            <a:r>
              <a:rPr lang="en-GB" sz="2600" dirty="0">
                <a:solidFill>
                  <a:schemeClr val="bg1"/>
                </a:solidFill>
              </a:rPr>
              <a:t>Very recently submitted two patents related to this project.</a:t>
            </a:r>
            <a:endParaRPr lang="en-BE" sz="2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66DA8-A8A7-C244-A78B-9599E0A834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5269" y="4390879"/>
            <a:ext cx="4237913" cy="238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890F0-6D76-914A-A817-C9B04E644D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20718" y="375588"/>
            <a:ext cx="5880464" cy="304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7CE65A-BD0B-1A4F-9F73-1E9AB477D174}"/>
              </a:ext>
            </a:extLst>
          </p:cNvPr>
          <p:cNvSpPr txBox="1"/>
          <p:nvPr/>
        </p:nvSpPr>
        <p:spPr>
          <a:xfrm>
            <a:off x="5385309" y="4476942"/>
            <a:ext cx="4125770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431"/>
              </a:spcAft>
              <a:buNone/>
              <a:tabLst/>
            </a:pPr>
            <a:r>
              <a:rPr lang="en-AU" sz="2000" b="1" i="0" u="none" strike="noStrike" kern="1200" dirty="0">
                <a:ln>
                  <a:noFill/>
                </a:ln>
                <a:solidFill>
                  <a:schemeClr val="bg1"/>
                </a:solidFill>
                <a:ea typeface="Andale Sans UI" pitchFamily="2"/>
                <a:cs typeface="Tahoma" pitchFamily="2"/>
              </a:rPr>
              <a:t>MODE collaboration:</a:t>
            </a:r>
          </a:p>
          <a:p>
            <a:pPr marL="342900" marR="0" lvl="1" indent="-342900" rtl="0" hangingPunct="0">
              <a:lnSpc>
                <a:spcPct val="100000"/>
              </a:lnSpc>
              <a:spcBef>
                <a:spcPts val="0"/>
              </a:spcBef>
              <a:spcAft>
                <a:spcPts val="431"/>
              </a:spcAft>
              <a:buSzPct val="45000"/>
              <a:buFont typeface="Wingdings" pitchFamily="2" charset="2"/>
              <a:buChar char="Ø"/>
              <a:tabLst/>
            </a:pPr>
            <a:r>
              <a:rPr lang="en-AU" sz="2000" b="0" i="0" u="none" strike="noStrike" kern="1200" dirty="0">
                <a:ln>
                  <a:noFill/>
                </a:ln>
                <a:solidFill>
                  <a:schemeClr val="bg1"/>
                </a:solidFill>
                <a:ea typeface="Andale Sans UI" pitchFamily="2"/>
                <a:cs typeface="Tahoma" pitchFamily="2"/>
              </a:rPr>
              <a:t>Machine-learning Optimized Design of Experiments</a:t>
            </a:r>
          </a:p>
          <a:p>
            <a:pPr marL="342900" marR="0" lvl="1" indent="-342900" rtl="0" hangingPunct="0">
              <a:lnSpc>
                <a:spcPct val="100000"/>
              </a:lnSpc>
              <a:spcBef>
                <a:spcPts val="0"/>
              </a:spcBef>
              <a:spcAft>
                <a:spcPts val="431"/>
              </a:spcAft>
              <a:buSzPct val="45000"/>
              <a:buFont typeface="Wingdings" pitchFamily="2" charset="2"/>
              <a:buChar char="Ø"/>
              <a:tabLst/>
            </a:pPr>
            <a:r>
              <a:rPr lang="en-AU" sz="2000" b="0" i="0" u="none" strike="noStrike" kern="1200" dirty="0">
                <a:ln>
                  <a:noFill/>
                </a:ln>
                <a:solidFill>
                  <a:schemeClr val="bg1"/>
                </a:solidFill>
                <a:ea typeface="Andale Sans UI" pitchFamily="2"/>
                <a:cs typeface="Tahoma" pitchFamily="2"/>
              </a:rPr>
              <a:t>Developing general parametric simulation pipeline for muon tomography case studies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9783AE-E8C4-ED44-BE23-19ED4718BC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239996" y="3593801"/>
            <a:ext cx="2748010" cy="2888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440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C822-0A1D-EF42-9813-025A83019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D1DF5-6183-CB46-B020-FA4F5EAF8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6168-CB48-774D-9040-F35A55628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    </a:t>
            </a:r>
            <a:fld id="{767AFE37-D532-D94B-9284-D2B215760606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F9FDCA-758B-774D-B865-1F560A0B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895EEA-0D40-E343-AAE0-5F28D5F5C635}"/>
              </a:ext>
            </a:extLst>
          </p:cNvPr>
          <p:cNvSpPr/>
          <p:nvPr/>
        </p:nvSpPr>
        <p:spPr>
          <a:xfrm rot="21181621">
            <a:off x="-391187" y="-1392489"/>
            <a:ext cx="8777231" cy="175424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04A4B-0C94-8147-91EB-ACD44D5F8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29" y="-98659"/>
            <a:ext cx="3200401" cy="742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2B240-BEFC-F340-BE0F-8DD0E8DD55F3}"/>
              </a:ext>
            </a:extLst>
          </p:cNvPr>
          <p:cNvSpPr txBox="1"/>
          <p:nvPr/>
        </p:nvSpPr>
        <p:spPr>
          <a:xfrm>
            <a:off x="3872149" y="1302526"/>
            <a:ext cx="4600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4000" dirty="0">
                <a:solidFill>
                  <a:schemeClr val="bg1"/>
                </a:solidFill>
                <a:latin typeface="DIN Condensed" pitchFamily="2" charset="0"/>
              </a:rPr>
              <a:t>Gravitational wave research</a:t>
            </a:r>
          </a:p>
        </p:txBody>
      </p:sp>
    </p:spTree>
    <p:extLst>
      <p:ext uri="{BB962C8B-B14F-4D97-AF65-F5344CB8AC3E}">
        <p14:creationId xmlns:p14="http://schemas.microsoft.com/office/powerpoint/2010/main" val="167320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0F24-8EAD-8147-8F0A-508BD325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3099"/>
            <a:ext cx="10515600" cy="1325563"/>
          </a:xfrm>
        </p:spPr>
        <p:txBody>
          <a:bodyPr/>
          <a:lstStyle/>
          <a:p>
            <a:r>
              <a:rPr lang="en-BE" dirty="0">
                <a:solidFill>
                  <a:schemeClr val="bg1"/>
                </a:solidFill>
              </a:rPr>
              <a:t>The CP3 gravitational wave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75193-8D9B-804C-BE51-A4E16401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8340"/>
            <a:ext cx="10206318" cy="435133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Permanent staff: </a:t>
            </a:r>
            <a:r>
              <a:rPr lang="en-US" sz="2800" dirty="0">
                <a:solidFill>
                  <a:schemeClr val="bg1"/>
                </a:solidFill>
              </a:rPr>
              <a:t>G. Bruno (V, A), C. </a:t>
            </a:r>
            <a:r>
              <a:rPr lang="en-US" sz="2800" dirty="0" err="1">
                <a:solidFill>
                  <a:schemeClr val="bg1"/>
                </a:solidFill>
              </a:rPr>
              <a:t>Lauzin</a:t>
            </a:r>
            <a:r>
              <a:rPr lang="en-US" sz="2800" dirty="0">
                <a:solidFill>
                  <a:schemeClr val="bg1"/>
                </a:solidFill>
              </a:rPr>
              <a:t>(I), C. Ringeval (T),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J. van Heijningen (V, I)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Support</a:t>
            </a:r>
            <a:r>
              <a:rPr lang="en-US" sz="2800" dirty="0">
                <a:solidFill>
                  <a:schemeClr val="bg1"/>
                </a:solidFill>
              </a:rPr>
              <a:t>: A. Tanasijczuk (V, computing)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Postdoc: </a:t>
            </a:r>
            <a:r>
              <a:rPr lang="en-US" sz="2800" dirty="0">
                <a:solidFill>
                  <a:schemeClr val="bg1"/>
                </a:solidFill>
              </a:rPr>
              <a:t>P. </a:t>
            </a:r>
            <a:r>
              <a:rPr lang="en-US" sz="2800" dirty="0" err="1">
                <a:solidFill>
                  <a:schemeClr val="bg1"/>
                </a:solidFill>
              </a:rPr>
              <a:t>Auclair</a:t>
            </a:r>
            <a:r>
              <a:rPr lang="en-US" sz="2800" dirty="0">
                <a:solidFill>
                  <a:schemeClr val="bg1"/>
                </a:solidFill>
              </a:rPr>
              <a:t> (Th), F. Badaracco (V, I), E. Ferreira (I),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A. Miller (V, A), M. </a:t>
            </a:r>
            <a:r>
              <a:rPr lang="en-US" sz="2800" dirty="0" err="1">
                <a:solidFill>
                  <a:schemeClr val="bg1"/>
                </a:solidFill>
              </a:rPr>
              <a:t>Sieniawska</a:t>
            </a:r>
            <a:r>
              <a:rPr lang="en-US" sz="2800" dirty="0">
                <a:solidFill>
                  <a:schemeClr val="bg1"/>
                </a:solidFill>
              </a:rPr>
              <a:t> (V, A), J. Suresh (V, A),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D. Da Cunha (Th)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PhD student: </a:t>
            </a:r>
            <a:r>
              <a:rPr lang="en-US" sz="2800" dirty="0">
                <a:solidFill>
                  <a:schemeClr val="bg1"/>
                </a:solidFill>
              </a:rPr>
              <a:t>R. </a:t>
            </a:r>
            <a:r>
              <a:rPr lang="en-US" sz="2800" dirty="0" err="1">
                <a:solidFill>
                  <a:schemeClr val="bg1"/>
                </a:solidFill>
              </a:rPr>
              <a:t>Cabrita</a:t>
            </a:r>
            <a:r>
              <a:rPr lang="en-US" sz="2800" dirty="0">
                <a:solidFill>
                  <a:schemeClr val="bg1"/>
                </a:solidFill>
              </a:rPr>
              <a:t> (I, V), A. Depasse (V, A), F. De Lillo (V; A)</a:t>
            </a:r>
          </a:p>
          <a:p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3148F-E0FF-434E-B20F-3F7BC198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9202F-0CEB-944B-BC6F-DEC2FF1BDB1D}"/>
              </a:ext>
            </a:extLst>
          </p:cNvPr>
          <p:cNvSpPr txBox="1"/>
          <p:nvPr/>
        </p:nvSpPr>
        <p:spPr>
          <a:xfrm>
            <a:off x="9807388" y="1890706"/>
            <a:ext cx="1984839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V = Virgo Member</a:t>
            </a:r>
            <a:br>
              <a:rPr lang="en-BE" dirty="0">
                <a:solidFill>
                  <a:schemeClr val="bg1"/>
                </a:solidFill>
              </a:rPr>
            </a:br>
            <a:r>
              <a:rPr lang="en-BE" dirty="0">
                <a:solidFill>
                  <a:schemeClr val="bg1"/>
                </a:solidFill>
              </a:rPr>
              <a:t>A = Analysis</a:t>
            </a:r>
          </a:p>
          <a:p>
            <a:r>
              <a:rPr lang="en-BE" dirty="0">
                <a:solidFill>
                  <a:schemeClr val="bg1"/>
                </a:solidFill>
              </a:rPr>
              <a:t>Th = Theory</a:t>
            </a:r>
          </a:p>
          <a:p>
            <a:r>
              <a:rPr lang="en-BE" dirty="0">
                <a:solidFill>
                  <a:schemeClr val="bg1"/>
                </a:solidFill>
              </a:rPr>
              <a:t>I = Instrumentation</a:t>
            </a:r>
          </a:p>
        </p:txBody>
      </p:sp>
      <p:pic>
        <p:nvPicPr>
          <p:cNvPr id="8" name="Afbeelding 8" descr="IMG_1878.JPG">
            <a:extLst>
              <a:ext uri="{FF2B5EF4-FFF2-40B4-BE49-F238E27FC236}">
                <a16:creationId xmlns:a16="http://schemas.microsoft.com/office/drawing/2014/main" id="{DA48379D-C4D7-4F4C-941E-4762268C75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7707"/>
            <a:ext cx="12192000" cy="2770293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8B43EC5-0CE5-D347-A020-BDF43B0004C0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10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F4B2-EDFD-BA4D-A234-BAAC6240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3726"/>
            <a:ext cx="12192000" cy="1325563"/>
          </a:xfrm>
        </p:spPr>
        <p:txBody>
          <a:bodyPr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Anisotropic search in the </a:t>
            </a:r>
            <a:r>
              <a:rPr lang="en-US" dirty="0">
                <a:solidFill>
                  <a:schemeClr val="bg1"/>
                </a:solidFill>
              </a:rPr>
              <a:t>stochastic GW background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F26B0E-FBD5-5049-B404-2A7D4EB7F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69" y="4415991"/>
            <a:ext cx="2021785" cy="65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6A19-3142-BC48-922C-A5C84D36B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23" y="784000"/>
            <a:ext cx="11634571" cy="30233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700" dirty="0">
                <a:solidFill>
                  <a:schemeClr val="bg1"/>
                </a:solidFill>
              </a:rPr>
              <a:t>The SGWB is a superposition of unresolved sources;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>
                <a:solidFill>
                  <a:schemeClr val="bg1"/>
                </a:solidFill>
              </a:rPr>
              <a:t>Searches by correlating detector outputs;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Anisotropic: spherical harmonics (extended sources), </a:t>
            </a:r>
            <a:r>
              <a:rPr lang="en-US" b="1" dirty="0">
                <a:solidFill>
                  <a:schemeClr val="bg1"/>
                </a:solidFill>
              </a:rPr>
              <a:t>broadband radiometer </a:t>
            </a:r>
            <a:r>
              <a:rPr lang="en-US" dirty="0">
                <a:solidFill>
                  <a:schemeClr val="bg1"/>
                </a:solidFill>
              </a:rPr>
              <a:t>(point-like sources), narrowband radiometer (point-like, known sources);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Also search for specific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signatures of cosmic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strings models.</a:t>
            </a:r>
          </a:p>
          <a:p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B1F54-9E8B-084F-BCA0-2C81051A7E1E}"/>
              </a:ext>
            </a:extLst>
          </p:cNvPr>
          <p:cNvSpPr txBox="1"/>
          <p:nvPr/>
        </p:nvSpPr>
        <p:spPr>
          <a:xfrm>
            <a:off x="9761157" y="953360"/>
            <a:ext cx="173265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/>
              <a:t>Federico De Lillo</a:t>
            </a:r>
            <a:br>
              <a:rPr lang="en-BE" dirty="0"/>
            </a:br>
            <a:r>
              <a:rPr lang="en-BE" dirty="0"/>
              <a:t>Jishnu Suresh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099E7E-DCA4-E240-8F0F-895AD7BF8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40" y="5339724"/>
            <a:ext cx="1663606" cy="5276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3804C7-02BD-4544-A756-347FB43B1C07}"/>
              </a:ext>
            </a:extLst>
          </p:cNvPr>
          <p:cNvSpPr txBox="1"/>
          <p:nvPr/>
        </p:nvSpPr>
        <p:spPr>
          <a:xfrm>
            <a:off x="3180871" y="5026288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</a:rPr>
              <a:t>, with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3E6EA-6FED-2E46-8FFF-B4E21518C12D}"/>
              </a:ext>
            </a:extLst>
          </p:cNvPr>
          <p:cNvSpPr txBox="1"/>
          <p:nvPr/>
        </p:nvSpPr>
        <p:spPr>
          <a:xfrm>
            <a:off x="1178986" y="3606409"/>
            <a:ext cx="2649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GW flux using O1,O2,O3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 from LIGO only and GW energy flux model:</a:t>
            </a:r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BE7B176-4DB2-C341-A6C8-2AB1E04BC68A}"/>
              </a:ext>
            </a:extLst>
          </p:cNvPr>
          <p:cNvSpPr txBox="1">
            <a:spLocks/>
          </p:cNvSpPr>
          <p:nvPr/>
        </p:nvSpPr>
        <p:spPr>
          <a:xfrm>
            <a:off x="6064331" y="783999"/>
            <a:ext cx="6127669" cy="625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F5C1C0-E0E9-6849-9075-F324FDE63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160" y="2672080"/>
            <a:ext cx="8371840" cy="41859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5BAA90-E145-A944-90A4-888B43BE46FD}"/>
              </a:ext>
            </a:extLst>
          </p:cNvPr>
          <p:cNvSpPr txBox="1"/>
          <p:nvPr/>
        </p:nvSpPr>
        <p:spPr>
          <a:xfrm>
            <a:off x="2235069" y="6179413"/>
            <a:ext cx="159419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LVK collaborations, </a:t>
            </a:r>
            <a:r>
              <a:rPr lang="en-GB" sz="1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arXiv:2103.08520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BC2EFBB-ADEB-FD40-A9AB-9CE60403C2DC}"/>
              </a:ext>
            </a:extLst>
          </p:cNvPr>
          <p:cNvSpPr txBox="1">
            <a:spLocks/>
          </p:cNvSpPr>
          <p:nvPr/>
        </p:nvSpPr>
        <p:spPr>
          <a:xfrm>
            <a:off x="-119673" y="652007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4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78B7-6039-874B-A9C1-AF8833B3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5" y="-28583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Searching for dark photon dark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4A47B-3DBB-4041-AD08-E7430B8AB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89" y="1039732"/>
            <a:ext cx="7813581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Developed a method that carefully varies the Fast Fourier Transform length as a function of the expected frequency modulation caused by a dark photon signal;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Ran a search for dark photon dark matter in LIGO/Virgo/KAGRA data using a cross-correlation and excess power method (BSD), producing the best constraints on the coupling of dark photons to baryons for a wide range of ultralight dark photon dark matter;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Developing Wiener filter method to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distinguish among types of dark matter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interactions and better follow-up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candidates returned in future searches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(📝 Miller and Badaracco, in prep.)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F22A9-2B36-8845-9122-C0D14BD1C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944" y="993981"/>
            <a:ext cx="3739117" cy="2492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B98E5-F0DD-C744-B94C-AEAA9D139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19" y="4272791"/>
            <a:ext cx="3873796" cy="2582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AF10B-F05B-EE4D-BC3A-2BBE674E5D74}"/>
              </a:ext>
            </a:extLst>
          </p:cNvPr>
          <p:cNvSpPr txBox="1"/>
          <p:nvPr/>
        </p:nvSpPr>
        <p:spPr>
          <a:xfrm>
            <a:off x="7836727" y="3484938"/>
            <a:ext cx="4008029" cy="7848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FFT length accounts for Maxwell-Boltzmann distributed velocities of dark photons, such that this modulation is confined to one frequency bin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85C45-8AEE-BD47-9B84-CB477BAF528B}"/>
              </a:ext>
            </a:extLst>
          </p:cNvPr>
          <p:cNvSpPr txBox="1"/>
          <p:nvPr/>
        </p:nvSpPr>
        <p:spPr>
          <a:xfrm>
            <a:off x="1539433" y="6061198"/>
            <a:ext cx="4412064" cy="7848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Constraints on the coupling strength of dark photons to baryons for each method used in the search, in comparison to existing dark matter experiments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BA38-6BEC-A44B-9F6C-E10383DF6039}"/>
              </a:ext>
            </a:extLst>
          </p:cNvPr>
          <p:cNvSpPr txBox="1"/>
          <p:nvPr/>
        </p:nvSpPr>
        <p:spPr>
          <a:xfrm>
            <a:off x="8036213" y="3298379"/>
            <a:ext cx="2324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Miller et al., PRD 103.10 (2021)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3529-E4FB-5A4F-84AB-9A3FF3FB5F23}"/>
              </a:ext>
            </a:extLst>
          </p:cNvPr>
          <p:cNvSpPr txBox="1"/>
          <p:nvPr/>
        </p:nvSpPr>
        <p:spPr>
          <a:xfrm>
            <a:off x="5341130" y="6655401"/>
            <a:ext cx="2576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Abbott et al. (LVK), arXiv:2105.13085 (2021)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67FDBC-CB2B-FE48-A1CA-EB136036D85A}"/>
              </a:ext>
            </a:extLst>
          </p:cNvPr>
          <p:cNvSpPr txBox="1"/>
          <p:nvPr/>
        </p:nvSpPr>
        <p:spPr>
          <a:xfrm>
            <a:off x="9957629" y="4996664"/>
            <a:ext cx="213019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0000"/>
                </a:solidFill>
              </a:rPr>
              <a:t>Francesca Badaracco</a:t>
            </a:r>
            <a:br>
              <a:rPr lang="en-BE" dirty="0">
                <a:solidFill>
                  <a:srgbClr val="000000"/>
                </a:solidFill>
              </a:rPr>
            </a:br>
            <a:r>
              <a:rPr lang="en-BE" dirty="0">
                <a:solidFill>
                  <a:srgbClr val="000000"/>
                </a:solidFill>
              </a:rPr>
              <a:t>Andrew Miller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EB350C3-4102-2345-A7E3-3585FE58B046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3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F4B2-EDFD-BA4D-A234-BAAC6240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074"/>
            <a:ext cx="10515600" cy="1325563"/>
          </a:xfrm>
        </p:spPr>
        <p:txBody>
          <a:bodyPr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Continuous waves from boson clouds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36A890-0D36-F64A-9355-A31099D7B577}"/>
              </a:ext>
            </a:extLst>
          </p:cNvPr>
          <p:cNvSpPr txBox="1">
            <a:spLocks/>
          </p:cNvSpPr>
          <p:nvPr/>
        </p:nvSpPr>
        <p:spPr>
          <a:xfrm>
            <a:off x="6020597" y="1387985"/>
            <a:ext cx="6116976" cy="547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Dark matter can form clouds around black holes if its Compton wavelength is comparable to the size of the black hole</a:t>
            </a:r>
          </a:p>
          <a:p>
            <a:r>
              <a:rPr lang="en-US" sz="2400" dirty="0">
                <a:solidFill>
                  <a:schemeClr val="bg1"/>
                </a:solidFill>
              </a:rPr>
              <a:t>Boson clouds can emit continuous gravitational waves as they annihilate after </a:t>
            </a:r>
            <a:r>
              <a:rPr lang="en-US" sz="2400" dirty="0" err="1">
                <a:solidFill>
                  <a:schemeClr val="bg1"/>
                </a:solidFill>
              </a:rPr>
              <a:t>superradiance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Ω</a:t>
            </a:r>
            <a:r>
              <a:rPr lang="en-US" sz="2400" baseline="-25000" dirty="0" err="1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&lt; Ω</a:t>
            </a:r>
            <a:r>
              <a:rPr lang="en-US" sz="2400" baseline="-25000" dirty="0">
                <a:solidFill>
                  <a:schemeClr val="bg1"/>
                </a:solidFill>
              </a:rPr>
              <a:t>BH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sz="2400" baseline="-25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This system will emit quasi-continuous GW;</a:t>
            </a:r>
          </a:p>
          <a:p>
            <a:pPr lvl="1"/>
            <a:r>
              <a:rPr lang="en-US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200" baseline="-25000" dirty="0" err="1">
                <a:solidFill>
                  <a:schemeClr val="bg1"/>
                </a:solidFill>
              </a:rPr>
              <a:t>GW</a:t>
            </a:r>
            <a:r>
              <a:rPr lang="en-US" sz="2200" baseline="-250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≈ 2 m</a:t>
            </a:r>
            <a:r>
              <a:rPr lang="en-US" sz="2200" baseline="-25000" dirty="0">
                <a:solidFill>
                  <a:schemeClr val="bg1"/>
                </a:solidFill>
              </a:rPr>
              <a:t>b </a:t>
            </a:r>
            <a:r>
              <a:rPr lang="en-US" sz="2200" dirty="0">
                <a:solidFill>
                  <a:schemeClr val="bg1"/>
                </a:solidFill>
              </a:rPr>
              <a:t>;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m</a:t>
            </a:r>
            <a:r>
              <a:rPr lang="en-US" sz="2200" baseline="-25000" dirty="0">
                <a:solidFill>
                  <a:schemeClr val="bg1"/>
                </a:solidFill>
              </a:rPr>
              <a:t>b </a:t>
            </a:r>
            <a:r>
              <a:rPr lang="en-US" sz="2200" dirty="0">
                <a:solidFill>
                  <a:schemeClr val="bg1"/>
                </a:solidFill>
              </a:rPr>
              <a:t>sensitivity around [10</a:t>
            </a:r>
            <a:r>
              <a:rPr lang="en-US" sz="2200" baseline="30000" dirty="0">
                <a:solidFill>
                  <a:schemeClr val="bg1"/>
                </a:solidFill>
              </a:rPr>
              <a:t>-13</a:t>
            </a:r>
            <a:r>
              <a:rPr lang="en-US" sz="2200" dirty="0">
                <a:solidFill>
                  <a:schemeClr val="bg1"/>
                </a:solidFill>
              </a:rPr>
              <a:t> - 10</a:t>
            </a:r>
            <a:r>
              <a:rPr lang="en-US" sz="2200" baseline="30000" dirty="0">
                <a:solidFill>
                  <a:schemeClr val="bg1"/>
                </a:solidFill>
              </a:rPr>
              <a:t>-11</a:t>
            </a:r>
            <a:r>
              <a:rPr lang="en-US" sz="2200" dirty="0">
                <a:solidFill>
                  <a:schemeClr val="bg1"/>
                </a:solidFill>
              </a:rPr>
              <a:t>] eV;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Methods 📝 on vector boson clouds and search in advanced detector data for nearby galactic binaries is planned.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E579D-F306-0647-BED9-A32D56523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41" y="1081710"/>
            <a:ext cx="5454316" cy="2174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B24B8-D512-554B-8834-EC159171F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75" y="3429000"/>
            <a:ext cx="5548448" cy="2722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333EE-D362-9A46-B87B-B1CC3D7B7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88" y="6289907"/>
            <a:ext cx="4435092" cy="3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6DA7BD-2261-0041-B0BE-9C98727C3013}"/>
              </a:ext>
            </a:extLst>
          </p:cNvPr>
          <p:cNvSpPr txBox="1"/>
          <p:nvPr/>
        </p:nvSpPr>
        <p:spPr>
          <a:xfrm>
            <a:off x="6223797" y="6128358"/>
            <a:ext cx="1762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/>
              <a:t>Antoine Depasse</a:t>
            </a:r>
          </a:p>
          <a:p>
            <a:r>
              <a:rPr lang="en-BE" dirty="0"/>
              <a:t>Andrew Miller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5F999E8-4CE2-A64B-B0F9-E42F12775479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9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A38818-FD27-E14D-9D95-FA38FFC9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28605">
            <a:off x="2392185" y="4485313"/>
            <a:ext cx="4153637" cy="3834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ABBE0E-D799-7248-B325-DC7E6633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41" y="3300049"/>
            <a:ext cx="6423249" cy="2805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21DBFD-079F-DD45-89E3-E810702BCC21}"/>
              </a:ext>
            </a:extLst>
          </p:cNvPr>
          <p:cNvSpPr txBox="1"/>
          <p:nvPr/>
        </p:nvSpPr>
        <p:spPr>
          <a:xfrm>
            <a:off x="122693" y="5780161"/>
            <a:ext cx="2291012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0000"/>
                </a:solidFill>
              </a:rPr>
              <a:t>Federico De Lillo</a:t>
            </a:r>
            <a:br>
              <a:rPr lang="en-BE" dirty="0">
                <a:solidFill>
                  <a:srgbClr val="000000"/>
                </a:solidFill>
              </a:rPr>
            </a:br>
            <a:r>
              <a:rPr lang="en-BE" dirty="0">
                <a:solidFill>
                  <a:srgbClr val="000000"/>
                </a:solidFill>
              </a:rPr>
              <a:t>Andrew Miller</a:t>
            </a:r>
          </a:p>
          <a:p>
            <a:r>
              <a:rPr lang="en-BE" dirty="0">
                <a:solidFill>
                  <a:srgbClr val="000000"/>
                </a:solidFill>
              </a:rPr>
              <a:t>Sebastian Clesse (ULB)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68675B-5452-9E4D-B194-D3A3BF33CB69}"/>
              </a:ext>
            </a:extLst>
          </p:cNvPr>
          <p:cNvSpPr txBox="1">
            <a:spLocks/>
          </p:cNvSpPr>
          <p:nvPr/>
        </p:nvSpPr>
        <p:spPr>
          <a:xfrm>
            <a:off x="184100" y="1039617"/>
            <a:ext cx="7049847" cy="5434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Adapted (Generalized) Hough Transform to search for </a:t>
            </a:r>
            <a:r>
              <a:rPr lang="en-US" sz="2400" dirty="0" err="1">
                <a:solidFill>
                  <a:schemeClr val="bg1"/>
                </a:solidFill>
              </a:rPr>
              <a:t>inspiraling</a:t>
            </a:r>
            <a:r>
              <a:rPr lang="en-US" sz="2400" dirty="0">
                <a:solidFill>
                  <a:schemeClr val="bg1"/>
                </a:solidFill>
              </a:rPr>
              <a:t> sub-solar systems with chirp masses between 10</a:t>
            </a:r>
            <a:r>
              <a:rPr lang="en-US" sz="2400" baseline="30000" dirty="0">
                <a:solidFill>
                  <a:schemeClr val="bg1"/>
                </a:solidFill>
              </a:rPr>
              <a:t>-7</a:t>
            </a:r>
            <a:r>
              <a:rPr lang="en-US" sz="2400" dirty="0">
                <a:solidFill>
                  <a:schemeClr val="bg1"/>
                </a:solidFill>
              </a:rPr>
              <a:t> - 10</a:t>
            </a:r>
            <a:r>
              <a:rPr lang="en-US" sz="2400" baseline="30000" dirty="0">
                <a:solidFill>
                  <a:schemeClr val="bg1"/>
                </a:solidFill>
              </a:rPr>
              <a:t>-3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baseline="-25000" dirty="0" err="1">
                <a:solidFill>
                  <a:schemeClr val="bg1"/>
                </a:solidFill>
              </a:rPr>
              <a:t>sun</a:t>
            </a:r>
            <a:endParaRPr lang="en-US" sz="2400" baseline="-25000" dirty="0">
              <a:solidFill>
                <a:schemeClr val="bg1"/>
              </a:solidFill>
            </a:endParaRP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Projected constraints on fraction of dark matter PBHs could compose, </a:t>
            </a:r>
            <a:r>
              <a:rPr lang="en-US" sz="2200" dirty="0" err="1">
                <a:solidFill>
                  <a:schemeClr val="bg1"/>
                </a:solidFill>
              </a:rPr>
              <a:t>f</a:t>
            </a:r>
            <a:r>
              <a:rPr lang="en-US" sz="2200" baseline="-25000" dirty="0" err="1">
                <a:solidFill>
                  <a:schemeClr val="bg1"/>
                </a:solidFill>
              </a:rPr>
              <a:t>pbh</a:t>
            </a:r>
            <a:r>
              <a:rPr lang="en-US" sz="2200" dirty="0">
                <a:solidFill>
                  <a:schemeClr val="bg1"/>
                </a:solidFill>
              </a:rPr>
              <a:t>, with Einstein Telescope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Using continuous-wave upper limits from O3a, derived model-independent merger rates, and constrained quantity related to </a:t>
            </a:r>
            <a:r>
              <a:rPr lang="en-US" sz="2400" dirty="0" err="1">
                <a:solidFill>
                  <a:schemeClr val="bg1"/>
                </a:solidFill>
              </a:rPr>
              <a:t>f</a:t>
            </a:r>
            <a:r>
              <a:rPr lang="en-US" sz="2400" baseline="-25000" dirty="0" err="1">
                <a:solidFill>
                  <a:schemeClr val="bg1"/>
                </a:solidFill>
              </a:rPr>
              <a:t>pbh</a:t>
            </a:r>
            <a:r>
              <a:rPr lang="en-US" sz="2400" dirty="0">
                <a:solidFill>
                  <a:schemeClr val="bg1"/>
                </a:solidFill>
              </a:rPr>
              <a:t> for chirp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masses of 10</a:t>
            </a:r>
            <a:r>
              <a:rPr lang="en-US" sz="2400" baseline="30000" dirty="0">
                <a:solidFill>
                  <a:schemeClr val="bg1"/>
                </a:solidFill>
              </a:rPr>
              <a:t>-7</a:t>
            </a:r>
            <a:r>
              <a:rPr lang="en-US" sz="2400" dirty="0">
                <a:solidFill>
                  <a:schemeClr val="bg1"/>
                </a:solidFill>
              </a:rPr>
              <a:t>-10</a:t>
            </a:r>
            <a:r>
              <a:rPr lang="en-US" sz="2400" baseline="30000" dirty="0">
                <a:solidFill>
                  <a:schemeClr val="bg1"/>
                </a:solidFill>
              </a:rPr>
              <a:t>-4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baseline="-25000" dirty="0" err="1">
                <a:solidFill>
                  <a:schemeClr val="bg1"/>
                </a:solidFill>
              </a:rPr>
              <a:t>sun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for equal-mass and asymmetric mass ratio binaries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Working on applying the Hough to “mini-EMRI” systems detectable with LIGO/Virgo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(with H. Guo, 📝 in prep.)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CC20E7-58A4-2A49-9D08-4CCC4E696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098" y="663240"/>
            <a:ext cx="3570473" cy="2376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1CA918-3ACA-FA4E-B54D-B7AE70FF0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584" y="3568293"/>
            <a:ext cx="3570473" cy="2438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12CEDB-ECC9-A844-92FA-5B206F5425CD}"/>
              </a:ext>
            </a:extLst>
          </p:cNvPr>
          <p:cNvSpPr txBox="1"/>
          <p:nvPr/>
        </p:nvSpPr>
        <p:spPr>
          <a:xfrm>
            <a:off x="6825950" y="3040692"/>
            <a:ext cx="5341927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Projected constraints at three distances: solar system, galaxy and galactic center for two PBH mass functions (solid and dashed lines)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FCC6C-0181-1F40-B78A-1AB4032305AF}"/>
              </a:ext>
            </a:extLst>
          </p:cNvPr>
          <p:cNvSpPr txBox="1"/>
          <p:nvPr/>
        </p:nvSpPr>
        <p:spPr>
          <a:xfrm>
            <a:off x="7295354" y="6010562"/>
            <a:ext cx="4856006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Actual constraints from O3a upper limits m</a:t>
            </a:r>
            <a:r>
              <a:rPr lang="en-US" sz="1500" baseline="-25000" dirty="0">
                <a:solidFill>
                  <a:schemeClr val="bg1"/>
                </a:solidFill>
              </a:rPr>
              <a:t>1</a:t>
            </a:r>
            <a:r>
              <a:rPr lang="en-US" sz="1500" dirty="0">
                <a:solidFill>
                  <a:schemeClr val="bg1"/>
                </a:solidFill>
              </a:rPr>
              <a:t>=2.5 </a:t>
            </a:r>
            <a:r>
              <a:rPr lang="en-US" sz="1500" dirty="0" err="1">
                <a:solidFill>
                  <a:schemeClr val="bg1"/>
                </a:solidFill>
              </a:rPr>
              <a:t>M</a:t>
            </a:r>
            <a:r>
              <a:rPr lang="en-US" sz="1500" baseline="-25000" dirty="0" err="1">
                <a:solidFill>
                  <a:schemeClr val="bg1"/>
                </a:solidFill>
              </a:rPr>
              <a:t>sun</a:t>
            </a:r>
            <a:r>
              <a:rPr lang="en-US" sz="1500" dirty="0">
                <a:solidFill>
                  <a:schemeClr val="bg1"/>
                </a:solidFill>
              </a:rPr>
              <a:t>  f(m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): PDF for m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; assumes f(m</a:t>
            </a:r>
            <a:r>
              <a:rPr lang="en-US" sz="1500" baseline="-25000" dirty="0">
                <a:solidFill>
                  <a:schemeClr val="bg1"/>
                </a:solidFill>
              </a:rPr>
              <a:t>1</a:t>
            </a:r>
            <a:r>
              <a:rPr lang="en-US" sz="1500" dirty="0">
                <a:solidFill>
                  <a:schemeClr val="bg1"/>
                </a:solidFill>
              </a:rPr>
              <a:t>)=1 and no rate suppression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1269F-6DD4-204C-B175-29E00EBA5E53}"/>
              </a:ext>
            </a:extLst>
          </p:cNvPr>
          <p:cNvSpPr txBox="1"/>
          <p:nvPr/>
        </p:nvSpPr>
        <p:spPr>
          <a:xfrm>
            <a:off x="8305170" y="2866730"/>
            <a:ext cx="2324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Miller et al., Phys. Dark Univ. 32 (2021)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CAA78-4ED0-1845-8B09-70628853FA93}"/>
              </a:ext>
            </a:extLst>
          </p:cNvPr>
          <p:cNvSpPr txBox="1"/>
          <p:nvPr/>
        </p:nvSpPr>
        <p:spPr>
          <a:xfrm>
            <a:off x="8347876" y="5809106"/>
            <a:ext cx="2206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Miller et al., arXiv:2110.06188 (2021)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7DFFF7-0EBF-104F-9585-3679E07E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7463"/>
            <a:ext cx="121920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Constraining subsolar PBHs with CW searches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B1CADBE-3453-CF4C-AB5C-07B24B1BC4BD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4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B3C43-DAA3-F348-833F-CCD225DD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7" y="1770927"/>
            <a:ext cx="6254610" cy="47679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53E812-13E3-0E4B-959A-7273278CC123}"/>
              </a:ext>
            </a:extLst>
          </p:cNvPr>
          <p:cNvSpPr txBox="1">
            <a:spLocks/>
          </p:cNvSpPr>
          <p:nvPr/>
        </p:nvSpPr>
        <p:spPr>
          <a:xfrm>
            <a:off x="0" y="-2820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E" dirty="0">
                <a:solidFill>
                  <a:schemeClr val="bg1"/>
                </a:solidFill>
              </a:rPr>
              <a:t>Gravitational wave parallax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0FA95-1CF4-CD44-BACD-E164B4080F88}"/>
              </a:ext>
            </a:extLst>
          </p:cNvPr>
          <p:cNvSpPr txBox="1"/>
          <p:nvPr/>
        </p:nvSpPr>
        <p:spPr>
          <a:xfrm>
            <a:off x="9764764" y="136525"/>
            <a:ext cx="230691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0000"/>
                </a:solidFill>
              </a:rPr>
              <a:t>Magdalena Sieniawska</a:t>
            </a:r>
            <a:br>
              <a:rPr lang="en-BE" dirty="0">
                <a:solidFill>
                  <a:srgbClr val="000000"/>
                </a:solidFill>
              </a:rPr>
            </a:br>
            <a:r>
              <a:rPr lang="en-BE" dirty="0">
                <a:solidFill>
                  <a:srgbClr val="000000"/>
                </a:solidFill>
              </a:rPr>
              <a:t>Andrew Miller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512EB-E545-5A4A-9677-E2FA1798FB91}"/>
              </a:ext>
            </a:extLst>
          </p:cNvPr>
          <p:cNvSpPr txBox="1"/>
          <p:nvPr/>
        </p:nvSpPr>
        <p:spPr>
          <a:xfrm>
            <a:off x="6757235" y="2198832"/>
            <a:ext cx="47214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Suitable for the near sources (how near?);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Is it possible to measure parallax with the Frequency-Hough analysis method?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What search grid/sky resolution do we need? </a:t>
            </a:r>
          </a:p>
          <a:p>
            <a:endParaRPr lang="en-BE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814AA-77A4-444D-B81E-17CFBA35964D}"/>
              </a:ext>
            </a:extLst>
          </p:cNvPr>
          <p:cNvSpPr txBox="1"/>
          <p:nvPr/>
        </p:nvSpPr>
        <p:spPr>
          <a:xfrm>
            <a:off x="328666" y="1038416"/>
            <a:ext cx="11534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Distance estimation method for the continuous gravitational wave sources;</a:t>
            </a:r>
            <a:endParaRPr lang="en-BE" sz="28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52B00D9-ADBF-AC48-B866-997157492586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8EEF7-F0BE-EE40-B6FC-7A01B944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42" y="5360047"/>
            <a:ext cx="6163201" cy="9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23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40E6-B137-1A4F-B933-BA219F6E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2937"/>
            <a:ext cx="1137557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Stochastic GW Background from Cosmic Strings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80289-0BBD-C047-98AB-C00F41E9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97" y="1242249"/>
            <a:ext cx="5638054" cy="51692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Topological defects that could have formed in the early Universe;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Predictions on average GW energy density in the universe from cosmic strings.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B60B8-2BC3-6D47-AAF7-19789F6A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38" y="721377"/>
            <a:ext cx="6242106" cy="446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FD379-E663-E648-835F-DAA94D78AE78}"/>
              </a:ext>
            </a:extLst>
          </p:cNvPr>
          <p:cNvSpPr txBox="1"/>
          <p:nvPr/>
        </p:nvSpPr>
        <p:spPr>
          <a:xfrm>
            <a:off x="3843688" y="3523177"/>
            <a:ext cx="203385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Christophe Ringeval</a:t>
            </a:r>
          </a:p>
          <a:p>
            <a:r>
              <a:rPr lang="en-GB" dirty="0"/>
              <a:t>Disrael da Cunha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552D4-1736-4F48-979A-05F1EE7A8F11}"/>
              </a:ext>
            </a:extLst>
          </p:cNvPr>
          <p:cNvSpPr txBox="1"/>
          <p:nvPr/>
        </p:nvSpPr>
        <p:spPr>
          <a:xfrm>
            <a:off x="8690951" y="1242249"/>
            <a:ext cx="3035383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C. Ringeval and T. Suyama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JCAP12 027 (2017)</a:t>
            </a:r>
            <a:endParaRPr lang="en-B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79D5F-AC1F-3246-925A-046A8C8FF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75" y="5190564"/>
            <a:ext cx="5812970" cy="1263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46CA1-052E-F74B-BA5E-648985553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7" r="1990" b="4706"/>
          <a:stretch/>
        </p:blipFill>
        <p:spPr>
          <a:xfrm>
            <a:off x="-21773" y="4189656"/>
            <a:ext cx="6096000" cy="2313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A0F6B4-EFCA-E545-AEA8-1922BC9AB37B}"/>
              </a:ext>
            </a:extLst>
          </p:cNvPr>
          <p:cNvSpPr txBox="1"/>
          <p:nvPr/>
        </p:nvSpPr>
        <p:spPr>
          <a:xfrm>
            <a:off x="1320472" y="6517220"/>
            <a:ext cx="3476080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B.P. Abbott et al., </a:t>
            </a:r>
            <a:r>
              <a:rPr lang="en-GB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 </a:t>
            </a:r>
            <a:r>
              <a:rPr lang="en-GB" sz="12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118</a:t>
            </a:r>
            <a:r>
              <a:rPr lang="en-GB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121101</a:t>
            </a:r>
            <a:r>
              <a:rPr lang="en-BE" sz="12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(2017)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146642-2A2F-F44E-B1C4-B1A6CFF11110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3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10536CA7-789F-D44B-9592-F80A5C1B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95" y="-1578"/>
            <a:ext cx="12501587" cy="69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28B0D-A7B0-7B4F-94FA-9E72C61D9523}"/>
              </a:ext>
            </a:extLst>
          </p:cNvPr>
          <p:cNvSpPr txBox="1"/>
          <p:nvPr/>
        </p:nvSpPr>
        <p:spPr>
          <a:xfrm>
            <a:off x="5732627" y="1040449"/>
            <a:ext cx="382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 11</a:t>
            </a:r>
            <a:r>
              <a:rPr lang="en-GB" sz="1400" baseline="30000">
                <a:solidFill>
                  <a:schemeClr val="bg1"/>
                </a:solidFill>
              </a:rPr>
              <a:t>th</a:t>
            </a:r>
            <a:r>
              <a:rPr lang="en-GB" sz="1400">
                <a:solidFill>
                  <a:schemeClr val="bg1"/>
                </a:solidFill>
              </a:rPr>
              <a:t> CosPa meeting </a:t>
            </a:r>
            <a:r>
              <a:rPr lang="x-none" sz="1400">
                <a:solidFill>
                  <a:schemeClr val="bg1"/>
                </a:solidFill>
              </a:rPr>
              <a:t>| ULB | Brussels | 29.10.2021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33CF5-79EC-3244-A9C5-6A2F9F76CA29}"/>
              </a:ext>
            </a:extLst>
          </p:cNvPr>
          <p:cNvSpPr txBox="1"/>
          <p:nvPr/>
        </p:nvSpPr>
        <p:spPr>
          <a:xfrm>
            <a:off x="4686890" y="4742701"/>
            <a:ext cx="3543984" cy="4308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DIN Condensed"/>
              </a:rPr>
              <a:t>Muography                  Gravitational waves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62520-B227-9743-9F6F-CF3E6D57A40E}"/>
              </a:ext>
            </a:extLst>
          </p:cNvPr>
          <p:cNvSpPr txBox="1"/>
          <p:nvPr/>
        </p:nvSpPr>
        <p:spPr>
          <a:xfrm>
            <a:off x="2534917" y="5460620"/>
            <a:ext cx="7162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  <a:latin typeface="DIN Condensed" pitchFamily="2" charset="0"/>
              </a:rPr>
              <a:t>Gwenhaël de Wasseige and Joris van Heijningen</a:t>
            </a:r>
            <a:br>
              <a:rPr lang="en-GB" sz="32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DIN Condensed" pitchFamily="2" charset="0"/>
              </a:rPr>
              <a:t>on behalf of many researchers at UCLouvain</a:t>
            </a:r>
            <a:endParaRPr lang="en-GB" sz="1600" baseline="30000" dirty="0">
              <a:solidFill>
                <a:schemeClr val="bg1"/>
              </a:solidFill>
              <a:latin typeface="DIN Condensed" pitchFamily="2" charset="0"/>
            </a:endParaRPr>
          </a:p>
          <a:p>
            <a:pPr algn="r"/>
            <a:endParaRPr lang="en-GB" sz="1600" dirty="0">
              <a:solidFill>
                <a:schemeClr val="bg1"/>
              </a:solidFill>
              <a:latin typeface="DIN Condense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95EEA-0D40-E343-AAE0-5F28D5F5C635}"/>
              </a:ext>
            </a:extLst>
          </p:cNvPr>
          <p:cNvSpPr/>
          <p:nvPr/>
        </p:nvSpPr>
        <p:spPr>
          <a:xfrm rot="21181621">
            <a:off x="-391186" y="-1378421"/>
            <a:ext cx="8777231" cy="175424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04A4B-0C94-8147-91EB-ACD44D5F8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29" y="-98660"/>
            <a:ext cx="3200401" cy="742299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5653843-91CD-4802-A308-F76C23E28F52}"/>
              </a:ext>
            </a:extLst>
          </p:cNvPr>
          <p:cNvCxnSpPr/>
          <p:nvPr/>
        </p:nvCxnSpPr>
        <p:spPr>
          <a:xfrm>
            <a:off x="4994786" y="2217174"/>
            <a:ext cx="2457" cy="2190132"/>
          </a:xfrm>
          <a:prstGeom prst="straightConnector1">
            <a:avLst/>
          </a:prstGeom>
          <a:ln w="57150">
            <a:solidFill>
              <a:srgbClr val="3BBFB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B4ADA2D-1679-44AC-8C51-A91C283D2338}"/>
              </a:ext>
            </a:extLst>
          </p:cNvPr>
          <p:cNvCxnSpPr>
            <a:cxnSpLocks/>
          </p:cNvCxnSpPr>
          <p:nvPr/>
        </p:nvCxnSpPr>
        <p:spPr>
          <a:xfrm>
            <a:off x="7688814" y="2228113"/>
            <a:ext cx="27036" cy="2190132"/>
          </a:xfrm>
          <a:prstGeom prst="straightConnector1">
            <a:avLst/>
          </a:prstGeom>
          <a:ln w="57150">
            <a:solidFill>
              <a:srgbClr val="3BBFB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0">
            <a:extLst>
              <a:ext uri="{FF2B5EF4-FFF2-40B4-BE49-F238E27FC236}">
                <a16:creationId xmlns:a16="http://schemas.microsoft.com/office/drawing/2014/main" id="{C4B17A78-BB03-4ABF-A33B-7E52E3F80E18}"/>
              </a:ext>
            </a:extLst>
          </p:cNvPr>
          <p:cNvSpPr txBox="1"/>
          <p:nvPr/>
        </p:nvSpPr>
        <p:spPr>
          <a:xfrm>
            <a:off x="4625437" y="1719280"/>
            <a:ext cx="3373872" cy="4308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DIN Condensed"/>
              </a:rPr>
              <a:t>Astroparticle                          Cosmology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F351D-B6B6-47F9-B651-F86B0AA19F35}"/>
              </a:ext>
            </a:extLst>
          </p:cNvPr>
          <p:cNvSpPr txBox="1"/>
          <p:nvPr/>
        </p:nvSpPr>
        <p:spPr>
          <a:xfrm>
            <a:off x="2199477" y="2995151"/>
            <a:ext cx="2744920" cy="892552"/>
          </a:xfrm>
          <a:prstGeom prst="rect">
            <a:avLst/>
          </a:prstGeom>
          <a:solidFill>
            <a:srgbClr val="0D0D0D">
              <a:alpha val="56078"/>
            </a:srgbClr>
          </a:solidFill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500" dirty="0" err="1">
                <a:solidFill>
                  <a:srgbClr val="3BBFB6"/>
                </a:solidFill>
                <a:cs typeface="Calibri"/>
              </a:rPr>
              <a:t>Environmental</a:t>
            </a:r>
            <a:r>
              <a:rPr lang="fr-FR" sz="2500" dirty="0">
                <a:solidFill>
                  <a:srgbClr val="3BBFB6"/>
                </a:solidFill>
                <a:cs typeface="Calibri"/>
              </a:rPr>
              <a:t> </a:t>
            </a:r>
          </a:p>
          <a:p>
            <a:pPr algn="ctr"/>
            <a:r>
              <a:rPr lang="fr-FR" sz="2500" dirty="0" err="1">
                <a:solidFill>
                  <a:srgbClr val="3BBFB6"/>
                </a:solidFill>
                <a:cs typeface="Calibri"/>
              </a:rPr>
              <a:t>studies</a:t>
            </a:r>
            <a:endParaRPr lang="fr-FR" sz="2500" dirty="0">
              <a:solidFill>
                <a:srgbClr val="3BBFB6"/>
              </a:solidFill>
              <a:cs typeface="Calibri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67E1DE-C192-4648-9F59-9B284121BFFF}"/>
              </a:ext>
            </a:extLst>
          </p:cNvPr>
          <p:cNvSpPr txBox="1"/>
          <p:nvPr/>
        </p:nvSpPr>
        <p:spPr>
          <a:xfrm>
            <a:off x="5628178" y="2379113"/>
            <a:ext cx="2074154" cy="892552"/>
          </a:xfrm>
          <a:prstGeom prst="rect">
            <a:avLst/>
          </a:prstGeom>
          <a:solidFill>
            <a:srgbClr val="0D0D0D">
              <a:alpha val="56078"/>
            </a:srgbClr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500" dirty="0">
                <a:solidFill>
                  <a:srgbClr val="3BBFB6"/>
                </a:solidFill>
                <a:cs typeface="Calibri"/>
              </a:rPr>
              <a:t>Compact</a:t>
            </a:r>
            <a:endParaRPr lang="fr-FR" sz="25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fr-FR" sz="2500" dirty="0">
                <a:solidFill>
                  <a:srgbClr val="3BBFB6"/>
                </a:solidFill>
                <a:cs typeface="Calibri"/>
              </a:rPr>
              <a:t> sources</a:t>
            </a:r>
            <a:endParaRPr lang="fr-FR" sz="2500" dirty="0">
              <a:cs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ED97A1-7E5E-4C02-ABDF-2E18B57CCE68}"/>
              </a:ext>
            </a:extLst>
          </p:cNvPr>
          <p:cNvSpPr txBox="1"/>
          <p:nvPr/>
        </p:nvSpPr>
        <p:spPr>
          <a:xfrm>
            <a:off x="7776087" y="3081184"/>
            <a:ext cx="3574848" cy="507831"/>
          </a:xfrm>
          <a:prstGeom prst="rect">
            <a:avLst/>
          </a:prstGeom>
          <a:solidFill>
            <a:srgbClr val="0D0D0D">
              <a:alpha val="56078"/>
            </a:srgbClr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500" dirty="0">
                <a:solidFill>
                  <a:srgbClr val="3BBFB6"/>
                </a:solidFill>
                <a:cs typeface="Calibri"/>
              </a:rPr>
              <a:t>Primordial sources</a:t>
            </a:r>
            <a:endParaRPr lang="fr-FR" sz="2500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DAD56A2-298B-446B-9AA9-A9A6BC214CBD}"/>
              </a:ext>
            </a:extLst>
          </p:cNvPr>
          <p:cNvCxnSpPr>
            <a:cxnSpLocks/>
          </p:cNvCxnSpPr>
          <p:nvPr/>
        </p:nvCxnSpPr>
        <p:spPr>
          <a:xfrm>
            <a:off x="5326625" y="2266334"/>
            <a:ext cx="2018068" cy="2116389"/>
          </a:xfrm>
          <a:prstGeom prst="straightConnector1">
            <a:avLst/>
          </a:prstGeom>
          <a:ln w="57150">
            <a:solidFill>
              <a:srgbClr val="3BBFB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D0D0AC-7086-924D-9286-E526831E94F4}"/>
              </a:ext>
            </a:extLst>
          </p:cNvPr>
          <p:cNvSpPr txBox="1"/>
          <p:nvPr/>
        </p:nvSpPr>
        <p:spPr>
          <a:xfrm>
            <a:off x="5073447" y="305013"/>
            <a:ext cx="7271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latin typeface="DIN Condensed" pitchFamily="2" charset="0"/>
              </a:rPr>
              <a:t>Astroparticle</a:t>
            </a:r>
            <a:r>
              <a:rPr lang="en-GB" sz="4400" dirty="0">
                <a:solidFill>
                  <a:schemeClr val="bg1"/>
                </a:solidFill>
                <a:latin typeface="DIN Condensed" pitchFamily="2" charset="0"/>
              </a:rPr>
              <a:t> physics at UCLouvain’s CP3</a:t>
            </a:r>
            <a:endParaRPr lang="x-none" sz="4400">
              <a:solidFill>
                <a:schemeClr val="bg1"/>
              </a:solidFill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48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F5C8-758C-AC40-9B51-6396E380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14" y="-278900"/>
            <a:ext cx="11946380" cy="1325563"/>
          </a:xfrm>
        </p:spPr>
        <p:txBody>
          <a:bodyPr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Computing efforts for the LIGO Virgo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967E7-275D-F543-9CFB-FE1274A24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96" y="1271668"/>
            <a:ext cx="5330513" cy="6401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Virgo </a:t>
            </a:r>
            <a:r>
              <a:rPr lang="en-US" sz="2400" b="1" dirty="0">
                <a:solidFill>
                  <a:schemeClr val="bg1"/>
                </a:solidFill>
              </a:rPr>
              <a:t>online</a:t>
            </a:r>
            <a:r>
              <a:rPr lang="en-US" sz="2400" dirty="0">
                <a:solidFill>
                  <a:schemeClr val="bg1"/>
                </a:solidFill>
              </a:rPr>
              <a:t> computing at EGO;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Data collection, calibration and monitoring (O(10</a:t>
            </a:r>
            <a:r>
              <a:rPr lang="en-US" sz="2000" baseline="30000" dirty="0">
                <a:solidFill>
                  <a:schemeClr val="bg1"/>
                </a:solidFill>
              </a:rPr>
              <a:t>5</a:t>
            </a:r>
            <a:r>
              <a:rPr lang="en-US" sz="2000" dirty="0">
                <a:solidFill>
                  <a:schemeClr val="bg1"/>
                </a:solidFill>
              </a:rPr>
              <a:t>) auxiliary channels)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</a:rPr>
              <a:t>DetChar</a:t>
            </a:r>
            <a:r>
              <a:rPr lang="en-US" sz="2000" dirty="0">
                <a:solidFill>
                  <a:schemeClr val="bg1"/>
                </a:solidFill>
              </a:rPr>
              <a:t> and data validation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Low-latency searches (for public alerts)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Virgo </a:t>
            </a:r>
            <a:r>
              <a:rPr lang="en-US" sz="2400" b="1" dirty="0">
                <a:solidFill>
                  <a:schemeClr val="bg1"/>
                </a:solidFill>
              </a:rPr>
              <a:t>offline</a:t>
            </a:r>
            <a:r>
              <a:rPr lang="en-US" sz="2400" dirty="0">
                <a:solidFill>
                  <a:schemeClr val="bg1"/>
                </a:solidFill>
              </a:rPr>
              <a:t> computing at several centers, including UCLouvain;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Common distributed computing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Contribute CPU for opportunistic use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Our </a:t>
            </a:r>
            <a:r>
              <a:rPr lang="en-GB" sz="2400" b="1" dirty="0">
                <a:solidFill>
                  <a:schemeClr val="bg1"/>
                </a:solidFill>
              </a:rPr>
              <a:t>WLCG Tier2 </a:t>
            </a:r>
            <a:r>
              <a:rPr lang="en-GB" sz="2400" dirty="0">
                <a:solidFill>
                  <a:schemeClr val="bg1"/>
                </a:solidFill>
              </a:rPr>
              <a:t>accepts LVK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jobs and was extended with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512 CPUs in March 2021 (ARC funded, +funding requested);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7827C-6372-3840-A9E2-60CBB2ED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869" y="925852"/>
            <a:ext cx="3144825" cy="32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56B53-343E-2C4B-BA90-2BD4EAC81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53" y="1138843"/>
            <a:ext cx="3239877" cy="5369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FB95E-9803-A146-9027-C085C090E51D}"/>
              </a:ext>
            </a:extLst>
          </p:cNvPr>
          <p:cNvSpPr txBox="1"/>
          <p:nvPr/>
        </p:nvSpPr>
        <p:spPr>
          <a:xfrm>
            <a:off x="8902472" y="82893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2020 LIGO/Virgo CPU hours accounting (core hours)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49278-1950-4042-9CAD-B873575D5A75}"/>
              </a:ext>
            </a:extLst>
          </p:cNvPr>
          <p:cNvSpPr/>
          <p:nvPr/>
        </p:nvSpPr>
        <p:spPr>
          <a:xfrm>
            <a:off x="64377" y="6428268"/>
            <a:ext cx="201328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Andres Tanasijczuk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E2065-56CB-B149-B2F8-E7CDEDFBECAC}"/>
              </a:ext>
            </a:extLst>
          </p:cNvPr>
          <p:cNvSpPr txBox="1"/>
          <p:nvPr/>
        </p:nvSpPr>
        <p:spPr>
          <a:xfrm>
            <a:off x="5365028" y="4195445"/>
            <a:ext cx="36198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https://github.com/AndresTanasijczuk/SlurmDagman</a:t>
            </a:r>
            <a:endParaRPr lang="en-BE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2A7CE5-898D-AD4E-9AEC-0F0785D3248A}"/>
              </a:ext>
            </a:extLst>
          </p:cNvPr>
          <p:cNvSpPr txBox="1">
            <a:spLocks/>
          </p:cNvSpPr>
          <p:nvPr/>
        </p:nvSpPr>
        <p:spPr>
          <a:xfrm>
            <a:off x="5117130" y="4606250"/>
            <a:ext cx="3503564" cy="219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StashCache</a:t>
            </a:r>
            <a:r>
              <a:rPr lang="en-GB" sz="2400" dirty="0">
                <a:solidFill>
                  <a:schemeClr val="bg1"/>
                </a:solidFill>
              </a:rPr>
              <a:t> origin deployed at UCLouvain in 100 TB storage server (ARC funding) – data transfer tests ongoing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985D866-D34E-454E-BDB4-5ECB80308454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28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>
            <a:extLst>
              <a:ext uri="{FF2B5EF4-FFF2-40B4-BE49-F238E27FC236}">
                <a16:creationId xmlns:a16="http://schemas.microsoft.com/office/drawing/2014/main" id="{399B84F2-4F6A-A447-AB71-53DCF5457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05"/>
          <a:stretch/>
        </p:blipFill>
        <p:spPr bwMode="auto">
          <a:xfrm>
            <a:off x="-97750" y="721023"/>
            <a:ext cx="12343954" cy="6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8914E-43E7-874E-B30F-D5D9F959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499"/>
            <a:ext cx="10515600" cy="1325563"/>
          </a:xfrm>
        </p:spPr>
        <p:txBody>
          <a:bodyPr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Benchtop suspensions for ETpathfinder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ADF84-36CB-114D-B4BA-46C6A1F35432}"/>
              </a:ext>
            </a:extLst>
          </p:cNvPr>
          <p:cNvSpPr/>
          <p:nvPr/>
        </p:nvSpPr>
        <p:spPr>
          <a:xfrm>
            <a:off x="5222240" y="1849120"/>
            <a:ext cx="1082905" cy="743733"/>
          </a:xfrm>
          <a:prstGeom prst="rect">
            <a:avLst/>
          </a:prstGeom>
          <a:noFill/>
          <a:ln w="38100">
            <a:solidFill>
              <a:srgbClr val="FF00FE"/>
            </a:solidFill>
            <a:extLst>
              <a:ext uri="{C807C97D-BFC1-408E-A445-0C87EB9F89A2}">
                <ask:lineSketchStyleProps xmlns:ask="http://schemas.microsoft.com/office/drawing/2018/sketchyshapes" sd="3736673711">
                  <a:custGeom>
                    <a:avLst/>
                    <a:gdLst>
                      <a:gd name="connsiteX0" fmla="*/ 0 w 1082905"/>
                      <a:gd name="connsiteY0" fmla="*/ 0 h 743733"/>
                      <a:gd name="connsiteX1" fmla="*/ 541453 w 1082905"/>
                      <a:gd name="connsiteY1" fmla="*/ 0 h 743733"/>
                      <a:gd name="connsiteX2" fmla="*/ 1082905 w 1082905"/>
                      <a:gd name="connsiteY2" fmla="*/ 0 h 743733"/>
                      <a:gd name="connsiteX3" fmla="*/ 1082905 w 1082905"/>
                      <a:gd name="connsiteY3" fmla="*/ 356992 h 743733"/>
                      <a:gd name="connsiteX4" fmla="*/ 1082905 w 1082905"/>
                      <a:gd name="connsiteY4" fmla="*/ 743733 h 743733"/>
                      <a:gd name="connsiteX5" fmla="*/ 541453 w 1082905"/>
                      <a:gd name="connsiteY5" fmla="*/ 743733 h 743733"/>
                      <a:gd name="connsiteX6" fmla="*/ 0 w 1082905"/>
                      <a:gd name="connsiteY6" fmla="*/ 743733 h 743733"/>
                      <a:gd name="connsiteX7" fmla="*/ 0 w 1082905"/>
                      <a:gd name="connsiteY7" fmla="*/ 379304 h 743733"/>
                      <a:gd name="connsiteX8" fmla="*/ 0 w 1082905"/>
                      <a:gd name="connsiteY8" fmla="*/ 0 h 743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82905" h="743733" extrusionOk="0">
                        <a:moveTo>
                          <a:pt x="0" y="0"/>
                        </a:moveTo>
                        <a:cubicBezTo>
                          <a:pt x="233647" y="-30838"/>
                          <a:pt x="302977" y="6506"/>
                          <a:pt x="541453" y="0"/>
                        </a:cubicBezTo>
                        <a:cubicBezTo>
                          <a:pt x="779929" y="-6506"/>
                          <a:pt x="861981" y="64590"/>
                          <a:pt x="1082905" y="0"/>
                        </a:cubicBezTo>
                        <a:cubicBezTo>
                          <a:pt x="1092361" y="78215"/>
                          <a:pt x="1063549" y="237360"/>
                          <a:pt x="1082905" y="356992"/>
                        </a:cubicBezTo>
                        <a:cubicBezTo>
                          <a:pt x="1102261" y="476624"/>
                          <a:pt x="1056289" y="594779"/>
                          <a:pt x="1082905" y="743733"/>
                        </a:cubicBezTo>
                        <a:cubicBezTo>
                          <a:pt x="826129" y="769955"/>
                          <a:pt x="766657" y="742681"/>
                          <a:pt x="541453" y="743733"/>
                        </a:cubicBezTo>
                        <a:cubicBezTo>
                          <a:pt x="316249" y="744785"/>
                          <a:pt x="200035" y="718382"/>
                          <a:pt x="0" y="743733"/>
                        </a:cubicBezTo>
                        <a:cubicBezTo>
                          <a:pt x="-5723" y="573632"/>
                          <a:pt x="21689" y="464536"/>
                          <a:pt x="0" y="379304"/>
                        </a:cubicBezTo>
                        <a:cubicBezTo>
                          <a:pt x="-21689" y="294072"/>
                          <a:pt x="24300" y="8083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highlight>
                <a:srgbClr val="FF00FE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402CB-C02F-EA47-8831-05A52F91DD14}"/>
              </a:ext>
            </a:extLst>
          </p:cNvPr>
          <p:cNvSpPr txBox="1"/>
          <p:nvPr/>
        </p:nvSpPr>
        <p:spPr>
          <a:xfrm>
            <a:off x="21960" y="5788838"/>
            <a:ext cx="2078058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/>
              <a:t>Nicolas </a:t>
            </a:r>
            <a:r>
              <a:rPr lang="en-GB" dirty="0" err="1"/>
              <a:t>Szilasi</a:t>
            </a:r>
            <a:endParaRPr lang="en-GB" dirty="0"/>
          </a:p>
          <a:p>
            <a:r>
              <a:rPr lang="en-GB" dirty="0" err="1"/>
              <a:t>Hervé</a:t>
            </a:r>
            <a:r>
              <a:rPr lang="en-GB" dirty="0"/>
              <a:t> Laurent</a:t>
            </a:r>
          </a:p>
          <a:p>
            <a:r>
              <a:rPr lang="en-GB" dirty="0"/>
              <a:t>Joris van Heijningen</a:t>
            </a:r>
            <a:endParaRPr lang="en-BE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3C3AF00-3EDD-C941-8782-B0E31D136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21" t="15089" r="17515"/>
          <a:stretch/>
        </p:blipFill>
        <p:spPr bwMode="auto">
          <a:xfrm>
            <a:off x="9715855" y="0"/>
            <a:ext cx="2488074" cy="35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1646A5-4E56-244D-9CA6-42DC15D34319}"/>
              </a:ext>
            </a:extLst>
          </p:cNvPr>
          <p:cNvSpPr txBox="1"/>
          <p:nvPr/>
        </p:nvSpPr>
        <p:spPr>
          <a:xfrm>
            <a:off x="5409322" y="2762234"/>
            <a:ext cx="17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FE"/>
                </a:solidFill>
              </a:rPr>
              <a:t>Detection bench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F04253-A70D-B049-B909-B9ED0025E4E9}"/>
              </a:ext>
            </a:extLst>
          </p:cNvPr>
          <p:cNvSpPr txBox="1"/>
          <p:nvPr/>
        </p:nvSpPr>
        <p:spPr>
          <a:xfrm>
            <a:off x="10708517" y="3095282"/>
            <a:ext cx="148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LIGO example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7A6CEF-5252-CC44-9FE0-2F2870FA6AF2}"/>
              </a:ext>
            </a:extLst>
          </p:cNvPr>
          <p:cNvSpPr txBox="1"/>
          <p:nvPr/>
        </p:nvSpPr>
        <p:spPr>
          <a:xfrm>
            <a:off x="8923521" y="6222385"/>
            <a:ext cx="236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FE"/>
                </a:solidFill>
              </a:rPr>
              <a:t>Detection bench layout</a:t>
            </a:r>
          </a:p>
        </p:txBody>
      </p:sp>
      <p:pic>
        <p:nvPicPr>
          <p:cNvPr id="1026" name="Picture 2" descr="Professional Certificate on European State Aid Law">
            <a:extLst>
              <a:ext uri="{FF2B5EF4-FFF2-40B4-BE49-F238E27FC236}">
                <a16:creationId xmlns:a16="http://schemas.microsoft.com/office/drawing/2014/main" id="{132BDF17-5D0C-654F-AAD6-1A21E597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" y="796989"/>
            <a:ext cx="2147812" cy="4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15">
            <a:extLst>
              <a:ext uri="{FF2B5EF4-FFF2-40B4-BE49-F238E27FC236}">
                <a16:creationId xmlns:a16="http://schemas.microsoft.com/office/drawing/2014/main" id="{C90032E7-BF47-1B4E-A70D-4122CD6C2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7" y="933367"/>
            <a:ext cx="1376028" cy="6880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FCD5DC-A554-3347-B5BE-12C7DCECA4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5" t="54687" r="67956" b="25116"/>
          <a:stretch/>
        </p:blipFill>
        <p:spPr>
          <a:xfrm rot="8174517">
            <a:off x="8329921" y="2731970"/>
            <a:ext cx="3722543" cy="3787342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D873FA-E87C-8846-B55F-075E77D9C3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9" b="97173" l="6237" r="95484">
                        <a14:foregroundMark x1="31828" y1="75521" x2="29892" y2="85640"/>
                        <a14:foregroundMark x1="29892" y1="85640" x2="38387" y2="94122"/>
                        <a14:foregroundMark x1="38387" y1="94122" x2="53548" y2="96057"/>
                        <a14:foregroundMark x1="53548" y1="96057" x2="70215" y2="94345"/>
                        <a14:foregroundMark x1="70215" y1="94345" x2="89140" y2="79315"/>
                        <a14:foregroundMark x1="89140" y1="79315" x2="90323" y2="69122"/>
                        <a14:foregroundMark x1="90323" y1="69122" x2="67634" y2="70685"/>
                        <a14:foregroundMark x1="67634" y1="70685" x2="55914" y2="79539"/>
                        <a14:foregroundMark x1="55914" y1="79539" x2="71183" y2="84301"/>
                        <a14:foregroundMark x1="71183" y1="84301" x2="76882" y2="75298"/>
                        <a14:foregroundMark x1="76882" y1="75298" x2="72366" y2="76711"/>
                        <a14:foregroundMark x1="61290" y1="72991" x2="46237" y2="73810"/>
                        <a14:foregroundMark x1="46237" y1="73810" x2="36344" y2="82068"/>
                        <a14:foregroundMark x1="36344" y1="82068" x2="49032" y2="91815"/>
                        <a14:foregroundMark x1="49032" y1="91815" x2="61505" y2="89435"/>
                        <a14:foregroundMark x1="72688" y1="96131" x2="57634" y2="97024"/>
                        <a14:foregroundMark x1="57634" y1="97024" x2="43118" y2="97247"/>
                        <a14:foregroundMark x1="43118" y1="97247" x2="35376" y2="95908"/>
                        <a14:foregroundMark x1="95591" y1="25074" x2="93118" y2="24107"/>
                        <a14:foregroundMark x1="9355" y1="31622" x2="6559" y2="31771"/>
                        <a14:foregroundMark x1="6237" y1="32887" x2="8602" y2="32217"/>
                        <a14:foregroundMark x1="8172" y1="27604" x2="6237" y2="27381"/>
                        <a14:foregroundMark x1="9355" y1="37946" x2="8172" y2="36905"/>
                        <a14:foregroundMark x1="78817" y1="9003" x2="35054" y2="7887"/>
                        <a14:foregroundMark x1="35054" y1="7887" x2="23441" y2="10565"/>
                        <a14:foregroundMark x1="53763" y1="6920" x2="49462" y2="7887"/>
                        <a14:foregroundMark x1="88249" y1="86404" x2="84194" y2="86905"/>
                        <a14:foregroundMark x1="93270" y1="85784" x2="92654" y2="85860"/>
                        <a14:foregroundMark x1="91234" y1="82854" x2="90968" y2="76265"/>
                        <a14:foregroundMark x1="54731" y1="4167" x2="51398" y2="3199"/>
                        <a14:foregroundMark x1="90323" y1="77827" x2="90430" y2="66741"/>
                        <a14:foregroundMark x1="91398" y1="83333" x2="86022" y2="87649"/>
                        <a14:foregroundMark x1="89355" y1="86607" x2="90000" y2="86607"/>
                        <a14:foregroundMark x1="90000" y1="69940" x2="86344" y2="66667"/>
                        <a14:foregroundMark x1="89355" y1="70908" x2="86022" y2="66220"/>
                        <a14:backgroundMark x1="94194" y1="85268" x2="92612" y2="84288"/>
                        <a14:backgroundMark x1="93333" y1="83036" x2="92435" y2="83844"/>
                        <a14:backgroundMark x1="93656" y1="86905" x2="92796" y2="8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431" flipH="1">
            <a:off x="5825357" y="1126056"/>
            <a:ext cx="4033211" cy="58296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87CFFC-C9E6-A746-8BCF-4034EC4E4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34" b="97169" l="9758" r="93959">
                        <a14:foregroundMark x1="74907" y1="88867" x2="59480" y2="96976"/>
                        <a14:foregroundMark x1="59480" y1="96976" x2="39963" y2="97169"/>
                        <a14:foregroundMark x1="39963" y1="97169" x2="39033" y2="88867"/>
                        <a14:foregroundMark x1="52045" y1="10103" x2="48234" y2="14994"/>
                        <a14:foregroundMark x1="49349" y1="5598" x2="46654" y2="5985"/>
                        <a14:foregroundMark x1="46654" y1="8623" x2="26859" y2="8237"/>
                        <a14:foregroundMark x1="26859" y1="8237" x2="22119" y2="9009"/>
                        <a14:foregroundMark x1="55855" y1="9717" x2="49907" y2="7465"/>
                        <a14:foregroundMark x1="93959" y1="24453" x2="92937" y2="23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11530" y="1225445"/>
            <a:ext cx="3909798" cy="5648156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954F4A8-C6D6-9F40-8402-4B8419074AE9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03FE05-8920-D947-9DF7-45D039D370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6" y="1391602"/>
            <a:ext cx="6584230" cy="545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7899E3-A57A-D446-A995-B2C0DADD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213" y="-200585"/>
            <a:ext cx="11404339" cy="1325563"/>
          </a:xfrm>
        </p:spPr>
        <p:txBody>
          <a:bodyPr>
            <a:normAutofit/>
          </a:bodyPr>
          <a:lstStyle/>
          <a:p>
            <a:r>
              <a:rPr lang="en-BE" sz="4200" dirty="0">
                <a:solidFill>
                  <a:schemeClr val="bg1"/>
                </a:solidFill>
              </a:rPr>
              <a:t>Mode mismatch mitigation for Advanced Virgo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6755D-4867-FF43-9F99-E5C51C9C5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751" y="927233"/>
            <a:ext cx="5013324" cy="197908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BE" sz="2400" dirty="0">
                <a:solidFill>
                  <a:schemeClr val="bg1"/>
                </a:solidFill>
              </a:rPr>
              <a:t> Setup at UCLouvain to test MM   techniques at 1550nm;</a:t>
            </a:r>
          </a:p>
          <a:p>
            <a:pPr>
              <a:buFont typeface="Wingdings" pitchFamily="2" charset="2"/>
              <a:buChar char="Ø"/>
            </a:pPr>
            <a:r>
              <a:rPr lang="en-BE" sz="2400" dirty="0">
                <a:solidFill>
                  <a:schemeClr val="bg1"/>
                </a:solidFill>
              </a:rPr>
              <a:t> Phase camera to indentify out-of- phase cylindrical modes.</a:t>
            </a:r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32D44D69-E949-B741-B882-15125B25FDE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39213" y="828039"/>
            <a:ext cx="3227070" cy="11557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FF21C1A-985E-E647-B483-F1428AFA6C2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08"/>
          <a:stretch/>
        </p:blipFill>
        <p:spPr>
          <a:xfrm rot="5400000">
            <a:off x="870833" y="2789733"/>
            <a:ext cx="1865428" cy="1148374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BAB76-0299-A24B-8D55-FD3B161E02C9}"/>
              </a:ext>
            </a:extLst>
          </p:cNvPr>
          <p:cNvSpPr txBox="1"/>
          <p:nvPr/>
        </p:nvSpPr>
        <p:spPr>
          <a:xfrm>
            <a:off x="94161" y="1946075"/>
            <a:ext cx="230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Mode matching (MM) </a:t>
            </a:r>
          </a:p>
        </p:txBody>
      </p:sp>
      <p:pic>
        <p:nvPicPr>
          <p:cNvPr id="10" name="officeArt object">
            <a:extLst>
              <a:ext uri="{FF2B5EF4-FFF2-40B4-BE49-F238E27FC236}">
                <a16:creationId xmlns:a16="http://schemas.microsoft.com/office/drawing/2014/main" id="{4B9BEB5F-556D-E54F-8024-35E6F706828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172315" y="2550070"/>
            <a:ext cx="5013325" cy="430022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F58A84-35A9-704E-8799-463EDA56D10B}"/>
              </a:ext>
            </a:extLst>
          </p:cNvPr>
          <p:cNvSpPr txBox="1"/>
          <p:nvPr/>
        </p:nvSpPr>
        <p:spPr>
          <a:xfrm>
            <a:off x="1639162" y="5879788"/>
            <a:ext cx="1028506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/>
              <a:t>K. </a:t>
            </a:r>
            <a:r>
              <a:rPr lang="en-GB" sz="800" dirty="0" err="1"/>
              <a:t>Agatsuma</a:t>
            </a:r>
            <a:r>
              <a:rPr lang="en-GB" sz="800" dirty="0"/>
              <a:t> et al.,  </a:t>
            </a:r>
            <a:r>
              <a:rPr lang="en-GB" sz="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Opt. Express 27, 18533-18548 </a:t>
            </a:r>
            <a:r>
              <a:rPr lang="en-GB" sz="800" dirty="0"/>
              <a:t>(2019)</a:t>
            </a:r>
            <a:endParaRPr lang="en-BE" sz="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1569F7-882A-0B4E-9A10-6E591E514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2742" y="5874981"/>
            <a:ext cx="1148245" cy="207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1AC0C-5274-EA44-B0E8-2A2A848E0570}"/>
              </a:ext>
            </a:extLst>
          </p:cNvPr>
          <p:cNvSpPr txBox="1"/>
          <p:nvPr/>
        </p:nvSpPr>
        <p:spPr>
          <a:xfrm>
            <a:off x="10096778" y="44476"/>
            <a:ext cx="204256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Ricardo </a:t>
            </a:r>
            <a:r>
              <a:rPr lang="en-GB" dirty="0" err="1"/>
              <a:t>Cabrita</a:t>
            </a:r>
            <a:endParaRPr lang="en-GB" dirty="0"/>
          </a:p>
          <a:p>
            <a:r>
              <a:rPr lang="en-GB" dirty="0"/>
              <a:t>Joris van Heijningen</a:t>
            </a:r>
            <a:endParaRPr lang="en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C8C26-428A-B74C-A10A-F13C0BF36789}"/>
              </a:ext>
            </a:extLst>
          </p:cNvPr>
          <p:cNvSpPr txBox="1"/>
          <p:nvPr/>
        </p:nvSpPr>
        <p:spPr>
          <a:xfrm>
            <a:off x="3605559" y="5865835"/>
            <a:ext cx="29235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BE" dirty="0"/>
              <a:t>Contibute to interferometer</a:t>
            </a:r>
            <a:br>
              <a:rPr lang="en-BE" dirty="0"/>
            </a:br>
            <a:r>
              <a:rPr lang="en-BE" dirty="0"/>
              <a:t>control with               &amp; team;</a:t>
            </a:r>
          </a:p>
        </p:txBody>
      </p:sp>
      <p:pic>
        <p:nvPicPr>
          <p:cNvPr id="14" name="Grafik 15">
            <a:extLst>
              <a:ext uri="{FF2B5EF4-FFF2-40B4-BE49-F238E27FC236}">
                <a16:creationId xmlns:a16="http://schemas.microsoft.com/office/drawing/2014/main" id="{8F0C4DD5-4470-3248-B3C0-5421B034E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52" y="6070114"/>
            <a:ext cx="986641" cy="4933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4BD0DD-87AD-AD45-9373-F4745F32BEB9}"/>
              </a:ext>
            </a:extLst>
          </p:cNvPr>
          <p:cNvCxnSpPr>
            <a:cxnSpLocks/>
          </p:cNvCxnSpPr>
          <p:nvPr/>
        </p:nvCxnSpPr>
        <p:spPr>
          <a:xfrm>
            <a:off x="9135454" y="4566095"/>
            <a:ext cx="882605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ED143C-81B4-D64A-A985-2A635D40D920}"/>
              </a:ext>
            </a:extLst>
          </p:cNvPr>
          <p:cNvCxnSpPr>
            <a:cxnSpLocks/>
          </p:cNvCxnSpPr>
          <p:nvPr/>
        </p:nvCxnSpPr>
        <p:spPr>
          <a:xfrm flipV="1">
            <a:off x="9135454" y="4055127"/>
            <a:ext cx="0" cy="506014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6AECF8-D048-BB4F-B3F8-3D76A8CEE712}"/>
              </a:ext>
            </a:extLst>
          </p:cNvPr>
          <p:cNvCxnSpPr>
            <a:cxnSpLocks/>
          </p:cNvCxnSpPr>
          <p:nvPr/>
        </p:nvCxnSpPr>
        <p:spPr>
          <a:xfrm flipH="1">
            <a:off x="9135454" y="4055126"/>
            <a:ext cx="1500336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8A48B2-280E-0640-A999-954D321B82EC}"/>
              </a:ext>
            </a:extLst>
          </p:cNvPr>
          <p:cNvCxnSpPr>
            <a:cxnSpLocks/>
          </p:cNvCxnSpPr>
          <p:nvPr/>
        </p:nvCxnSpPr>
        <p:spPr>
          <a:xfrm>
            <a:off x="10635790" y="4055126"/>
            <a:ext cx="228600" cy="211773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EA283-3D6C-9145-AB60-B0E100E760C6}"/>
              </a:ext>
            </a:extLst>
          </p:cNvPr>
          <p:cNvCxnSpPr>
            <a:cxnSpLocks/>
          </p:cNvCxnSpPr>
          <p:nvPr/>
        </p:nvCxnSpPr>
        <p:spPr>
          <a:xfrm>
            <a:off x="10864390" y="4266899"/>
            <a:ext cx="0" cy="809303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787DC4-2DDF-0541-94EC-2643CE4ECD7F}"/>
              </a:ext>
            </a:extLst>
          </p:cNvPr>
          <p:cNvCxnSpPr>
            <a:cxnSpLocks/>
          </p:cNvCxnSpPr>
          <p:nvPr/>
        </p:nvCxnSpPr>
        <p:spPr>
          <a:xfrm>
            <a:off x="10018059" y="5107499"/>
            <a:ext cx="846331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1EDC6B-6B6D-E54B-A389-F394508D4CF1}"/>
              </a:ext>
            </a:extLst>
          </p:cNvPr>
          <p:cNvCxnSpPr>
            <a:cxnSpLocks/>
          </p:cNvCxnSpPr>
          <p:nvPr/>
        </p:nvCxnSpPr>
        <p:spPr>
          <a:xfrm flipH="1">
            <a:off x="10018059" y="4561141"/>
            <a:ext cx="1" cy="546358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2A60583-73C5-8443-A8C8-E7E3BA9BF052}"/>
              </a:ext>
            </a:extLst>
          </p:cNvPr>
          <p:cNvSpPr txBox="1"/>
          <p:nvPr/>
        </p:nvSpPr>
        <p:spPr>
          <a:xfrm>
            <a:off x="8820707" y="4511023"/>
            <a:ext cx="1518364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BE" sz="1300" dirty="0"/>
              <a:t>mode converter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F862327-B672-7640-97B3-B19D6AE60EB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83" y="2431206"/>
            <a:ext cx="3041671" cy="1733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9DA8C532-273E-CA46-94D2-D49BBE838466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tx1"/>
                </a:solidFill>
              </a:rPr>
              <a:pPr algn="ctr"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82AF9A-6F24-904D-A530-E18E765B92EA}"/>
              </a:ext>
            </a:extLst>
          </p:cNvPr>
          <p:cNvSpPr txBox="1"/>
          <p:nvPr/>
        </p:nvSpPr>
        <p:spPr>
          <a:xfrm rot="18045415">
            <a:off x="1526755" y="2932383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800" dirty="0">
                <a:solidFill>
                  <a:schemeClr val="bg1"/>
                </a:solidFill>
              </a:rPr>
              <a:t>Gaussian funda-</a:t>
            </a:r>
            <a:br>
              <a:rPr lang="en-BE" sz="800" dirty="0">
                <a:solidFill>
                  <a:schemeClr val="bg1"/>
                </a:solidFill>
              </a:rPr>
            </a:br>
            <a:r>
              <a:rPr lang="en-BE" sz="800" dirty="0">
                <a:solidFill>
                  <a:schemeClr val="bg1"/>
                </a:solidFill>
              </a:rPr>
              <a:t>mental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8E5DC8-7818-B24A-A5E2-7A4E5C56BA63}"/>
              </a:ext>
            </a:extLst>
          </p:cNvPr>
          <p:cNvSpPr txBox="1"/>
          <p:nvPr/>
        </p:nvSpPr>
        <p:spPr>
          <a:xfrm rot="18063389">
            <a:off x="1542465" y="3790168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800" dirty="0">
                <a:solidFill>
                  <a:schemeClr val="bg1"/>
                </a:solidFill>
              </a:rPr>
              <a:t>First order cylin-</a:t>
            </a:r>
            <a:br>
              <a:rPr lang="en-BE" sz="800" dirty="0">
                <a:solidFill>
                  <a:schemeClr val="bg1"/>
                </a:solidFill>
              </a:rPr>
            </a:br>
            <a:r>
              <a:rPr lang="en-BE" sz="800" dirty="0">
                <a:solidFill>
                  <a:schemeClr val="bg1"/>
                </a:solidFill>
              </a:rPr>
              <a:t>drical mode</a:t>
            </a:r>
          </a:p>
        </p:txBody>
      </p:sp>
    </p:spTree>
    <p:extLst>
      <p:ext uri="{BB962C8B-B14F-4D97-AF65-F5344CB8AC3E}">
        <p14:creationId xmlns:p14="http://schemas.microsoft.com/office/powerpoint/2010/main" val="15200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89EA553-FFBC-3B4F-A48B-49866581F13D}"/>
              </a:ext>
            </a:extLst>
          </p:cNvPr>
          <p:cNvSpPr txBox="1"/>
          <p:nvPr/>
        </p:nvSpPr>
        <p:spPr>
          <a:xfrm rot="18453754">
            <a:off x="6253781" y="1525254"/>
            <a:ext cx="2123723" cy="27699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Harms </a:t>
            </a:r>
            <a:r>
              <a:rPr lang="en-GB" sz="12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al., </a:t>
            </a:r>
            <a:r>
              <a:rPr lang="en-GB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ApJ  2021 910 1</a:t>
            </a:r>
            <a:endParaRPr lang="en-BE" sz="12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A44C0-4D5A-9744-A663-488B77CBEE78}"/>
              </a:ext>
            </a:extLst>
          </p:cNvPr>
          <p:cNvSpPr/>
          <p:nvPr/>
        </p:nvSpPr>
        <p:spPr>
          <a:xfrm>
            <a:off x="5975075" y="2179056"/>
            <a:ext cx="1260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4800" dirty="0">
                <a:solidFill>
                  <a:schemeClr val="bg1"/>
                </a:solidFill>
                <a:latin typeface="Apple Color Emoji" pitchFamily="2" charset="0"/>
              </a:rPr>
              <a:t>🌖</a:t>
            </a:r>
            <a:endParaRPr lang="en-BE" sz="4800" dirty="0">
              <a:solidFill>
                <a:schemeClr val="bg1"/>
              </a:solidFill>
              <a:effectLst/>
              <a:latin typeface="Apple Color Emoji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BE25FE-F7C0-5644-9567-9B84C5E30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65709">
            <a:off x="6419891" y="2100985"/>
            <a:ext cx="220369" cy="1753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416653-22B1-6D4A-8A01-F23A569D7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4" y="3371988"/>
            <a:ext cx="7235053" cy="34436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A479E4-9ED7-D34A-8220-77C66989F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0" b="96639" l="5985" r="64745">
                        <a14:foregroundMark x1="16423" y1="18319" x2="43942" y2="7815"/>
                        <a14:foregroundMark x1="43942" y1="7815" x2="50803" y2="7479"/>
                        <a14:foregroundMark x1="50803" y1="7479" x2="65328" y2="11008"/>
                        <a14:foregroundMark x1="65328" y1="11008" x2="66788" y2="17815"/>
                        <a14:foregroundMark x1="66788" y1="17815" x2="63796" y2="98739"/>
                        <a14:foregroundMark x1="63796" y1="98739" x2="37080" y2="97311"/>
                        <a14:foregroundMark x1="37080" y1="97311" x2="31095" y2="94958"/>
                        <a14:foregroundMark x1="31095" y1="94958" x2="24599" y2="96134"/>
                        <a14:foregroundMark x1="24599" y1="96134" x2="19781" y2="84202"/>
                        <a14:foregroundMark x1="19781" y1="84202" x2="13358" y2="82269"/>
                        <a14:foregroundMark x1="13358" y1="82269" x2="17007" y2="75966"/>
                        <a14:foregroundMark x1="17007" y1="75966" x2="17226" y2="71008"/>
                        <a14:foregroundMark x1="23066" y1="70840" x2="27153" y2="82017"/>
                        <a14:foregroundMark x1="27153" y1="82017" x2="30292" y2="72773"/>
                        <a14:foregroundMark x1="30292" y1="72773" x2="37153" y2="79748"/>
                        <a14:foregroundMark x1="37153" y1="79748" x2="40438" y2="86303"/>
                        <a14:foregroundMark x1="40438" y1="86303" x2="41971" y2="65462"/>
                        <a14:foregroundMark x1="41971" y1="65462" x2="44964" y2="78992"/>
                        <a14:foregroundMark x1="44964" y1="78992" x2="48540" y2="62185"/>
                        <a14:foregroundMark x1="48540" y1="62185" x2="51679" y2="86218"/>
                        <a14:foregroundMark x1="51679" y1="86218" x2="52628" y2="61933"/>
                        <a14:foregroundMark x1="52628" y1="61933" x2="56715" y2="78992"/>
                        <a14:foregroundMark x1="56715" y1="78992" x2="59343" y2="81849"/>
                        <a14:foregroundMark x1="58978" y1="87731" x2="61387" y2="78151"/>
                        <a14:foregroundMark x1="61387" y1="78151" x2="61022" y2="91681"/>
                        <a14:foregroundMark x1="61022" y1="91681" x2="63869" y2="81765"/>
                        <a14:foregroundMark x1="63869" y1="81765" x2="66131" y2="95042"/>
                        <a14:foregroundMark x1="66131" y1="95042" x2="62044" y2="74874"/>
                        <a14:foregroundMark x1="62044" y1="74874" x2="62190" y2="90420"/>
                        <a14:foregroundMark x1="62190" y1="90420" x2="63212" y2="81765"/>
                        <a14:foregroundMark x1="63212" y1="81765" x2="62263" y2="74118"/>
                        <a14:foregroundMark x1="62263" y1="74118" x2="55912" y2="89244"/>
                        <a14:foregroundMark x1="55912" y1="89244" x2="51168" y2="93529"/>
                        <a14:foregroundMark x1="51168" y1="93529" x2="46788" y2="83950"/>
                        <a14:foregroundMark x1="46788" y1="83950" x2="34672" y2="80000"/>
                        <a14:foregroundMark x1="34672" y1="80000" x2="33358" y2="87311"/>
                        <a14:foregroundMark x1="33358" y1="87311" x2="27518" y2="82773"/>
                        <a14:foregroundMark x1="27518" y1="82773" x2="29781" y2="92857"/>
                        <a14:foregroundMark x1="29781" y1="92857" x2="25328" y2="84454"/>
                        <a14:foregroundMark x1="25328" y1="84454" x2="30730" y2="95882"/>
                        <a14:foregroundMark x1="30730" y1="95882" x2="35547" y2="86303"/>
                        <a14:foregroundMark x1="35547" y1="86303" x2="38102" y2="97479"/>
                        <a14:foregroundMark x1="38102" y1="97479" x2="44015" y2="92605"/>
                        <a14:foregroundMark x1="44015" y1="92605" x2="49635" y2="95630"/>
                        <a14:foregroundMark x1="49635" y1="95630" x2="56715" y2="96639"/>
                        <a14:foregroundMark x1="56715" y1="96639" x2="59854" y2="85126"/>
                        <a14:foregroundMark x1="60146" y1="73193" x2="59635" y2="56471"/>
                        <a14:foregroundMark x1="59635" y1="56471" x2="56715" y2="40084"/>
                        <a14:foregroundMark x1="56715" y1="40084" x2="67153" y2="74874"/>
                        <a14:foregroundMark x1="67153" y1="74874" x2="63431" y2="37983"/>
                        <a14:foregroundMark x1="63431" y1="37983" x2="66058" y2="68571"/>
                        <a14:foregroundMark x1="66058" y1="68571" x2="64526" y2="10756"/>
                        <a14:foregroundMark x1="64526" y1="10756" x2="48394" y2="15714"/>
                        <a14:foregroundMark x1="48394" y1="15714" x2="46861" y2="23950"/>
                        <a14:foregroundMark x1="46861" y1="23950" x2="53212" y2="21092"/>
                        <a14:foregroundMark x1="53212" y1="21092" x2="50657" y2="34958"/>
                        <a14:foregroundMark x1="50657" y1="34958" x2="46715" y2="28824"/>
                        <a14:foregroundMark x1="46715" y1="28824" x2="44161" y2="41008"/>
                        <a14:foregroundMark x1="44161" y1="41008" x2="55693" y2="56134"/>
                        <a14:foregroundMark x1="55693" y1="56134" x2="56715" y2="63361"/>
                        <a14:foregroundMark x1="56715" y1="63361" x2="54745" y2="70252"/>
                        <a14:foregroundMark x1="54745" y1="70252" x2="54745" y2="70252"/>
                        <a14:foregroundMark x1="38175" y1="48655" x2="40219" y2="28739"/>
                        <a14:foregroundMark x1="40219" y1="28739" x2="39197" y2="50084"/>
                        <a14:foregroundMark x1="39197" y1="50084" x2="39197" y2="18235"/>
                        <a14:foregroundMark x1="39197" y1="18235" x2="37518" y2="45630"/>
                        <a14:foregroundMark x1="37518" y1="45630" x2="36058" y2="24286"/>
                        <a14:foregroundMark x1="36058" y1="24286" x2="35109" y2="52605"/>
                        <a14:foregroundMark x1="9927" y1="79076" x2="17956" y2="32521"/>
                        <a14:foregroundMark x1="17956" y1="32521" x2="23723" y2="26891"/>
                        <a14:foregroundMark x1="23723" y1="26891" x2="31022" y2="29496"/>
                        <a14:foregroundMark x1="31022" y1="29496" x2="31314" y2="42605"/>
                        <a14:foregroundMark x1="31314" y1="42605" x2="24745" y2="63950"/>
                        <a14:foregroundMark x1="24745" y1="63950" x2="23942" y2="32353"/>
                        <a14:foregroundMark x1="23942" y1="32353" x2="25255" y2="32017"/>
                        <a14:foregroundMark x1="8905" y1="33782" x2="9270" y2="35126"/>
                        <a14:foregroundMark x1="7226" y1="61849" x2="9270" y2="55042"/>
                        <a14:foregroundMark x1="9270" y1="55042" x2="9270" y2="54958"/>
                        <a14:foregroundMark x1="7372" y1="66555" x2="7737" y2="74286"/>
                        <a14:foregroundMark x1="7737" y1="74286" x2="9562" y2="75378"/>
                        <a14:foregroundMark x1="10438" y1="50420" x2="11971" y2="30252"/>
                        <a14:foregroundMark x1="11971" y1="30252" x2="14818" y2="24034"/>
                        <a14:foregroundMark x1="14818" y1="24034" x2="30730" y2="21176"/>
                        <a14:foregroundMark x1="30730" y1="21176" x2="34599" y2="22185"/>
                        <a14:foregroundMark x1="8759" y1="44202" x2="9562" y2="39244"/>
                        <a14:foregroundMark x1="8540" y1="42185" x2="8905" y2="40084"/>
                        <a14:foregroundMark x1="60511" y1="16134" x2="61752" y2="25210"/>
                        <a14:foregroundMark x1="61752" y1="25210" x2="56350" y2="18487"/>
                        <a14:foregroundMark x1="56350" y1="18487" x2="47737" y2="15714"/>
                        <a14:foregroundMark x1="47737" y1="15714" x2="39927" y2="17059"/>
                        <a14:foregroundMark x1="39927" y1="17059" x2="46496" y2="10504"/>
                        <a14:foregroundMark x1="46496" y1="10504" x2="54891" y2="11008"/>
                        <a14:foregroundMark x1="54891" y1="11008" x2="57299" y2="12017"/>
                        <a14:foregroundMark x1="48905" y1="14538" x2="49781" y2="7311"/>
                        <a14:foregroundMark x1="49781" y1="7311" x2="55766" y2="7311"/>
                        <a14:foregroundMark x1="8248" y1="33782" x2="8905" y2="29076"/>
                        <a14:foregroundMark x1="7372" y1="64202" x2="9270" y2="63361"/>
                        <a14:foregroundMark x1="8029" y1="84958" x2="8394" y2="81008"/>
                        <a14:foregroundMark x1="6350" y1="62185" x2="7226" y2="57731"/>
                        <a14:foregroundMark x1="8759" y1="55126" x2="10292" y2="46807"/>
                        <a14:foregroundMark x1="10292" y1="46807" x2="9781" y2="35126"/>
                        <a14:foregroundMark x1="9270" y1="45126" x2="9270" y2="45966"/>
                        <a14:foregroundMark x1="31752" y1="10252" x2="32555" y2="6303"/>
                        <a14:foregroundMark x1="11606" y1="23361" x2="13650" y2="19496"/>
                        <a14:foregroundMark x1="32044" y1="8067" x2="34088" y2="6134"/>
                        <a14:foregroundMark x1="32044" y1="7899" x2="34088" y2="5714"/>
                        <a14:foregroundMark x1="34088" y1="5714" x2="33066" y2="4790"/>
                        <a14:foregroundMark x1="65766" y1="35378" x2="66204" y2="60420"/>
                        <a14:foregroundMark x1="66204" y1="60420" x2="66642" y2="52773"/>
                        <a14:foregroundMark x1="66642" y1="52773" x2="67591" y2="90168"/>
                        <a14:foregroundMark x1="67591" y1="90168" x2="67153" y2="80420"/>
                        <a14:foregroundMark x1="67153" y1="80420" x2="64745" y2="88824"/>
                        <a14:foregroundMark x1="64745" y1="88824" x2="57956" y2="84454"/>
                        <a14:foregroundMark x1="57956" y1="84454" x2="49854" y2="63866"/>
                        <a14:foregroundMark x1="49854" y1="63866" x2="55547" y2="67227"/>
                        <a14:foregroundMark x1="55547" y1="67227" x2="38686" y2="65966"/>
                        <a14:foregroundMark x1="53723" y1="33950" x2="55401" y2="33025"/>
                      </a14:backgroundRemoval>
                    </a14:imgEffect>
                  </a14:imgLayer>
                </a14:imgProps>
              </a:ext>
            </a:extLst>
          </a:blip>
          <a:srcRect r="32297"/>
          <a:stretch/>
        </p:blipFill>
        <p:spPr>
          <a:xfrm>
            <a:off x="6529309" y="274612"/>
            <a:ext cx="6008228" cy="7708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72218-5CED-1548-B741-E82B4934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92" y="-309355"/>
            <a:ext cx="10515600" cy="1325563"/>
          </a:xfrm>
        </p:spPr>
        <p:txBody>
          <a:bodyPr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Cryogenic inertial sensors for E-TEST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0397D-D372-3A49-8643-5E473826B587}"/>
              </a:ext>
            </a:extLst>
          </p:cNvPr>
          <p:cNvSpPr txBox="1"/>
          <p:nvPr/>
        </p:nvSpPr>
        <p:spPr>
          <a:xfrm>
            <a:off x="258633" y="831145"/>
            <a:ext cx="5981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700" dirty="0">
                <a:solidFill>
                  <a:schemeClr val="bg1"/>
                </a:solidFill>
              </a:rPr>
              <a:t>Mechanics made out of Niobium (Nb), fully superconducting at T = 5 K;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700" dirty="0">
                <a:solidFill>
                  <a:schemeClr val="bg1"/>
                </a:solidFill>
              </a:rPr>
              <a:t>We expect fm/√Hz sensitivity from 1 Hz onwards, interesting for ET and LGWA;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700" dirty="0">
                <a:solidFill>
                  <a:schemeClr val="bg1"/>
                </a:solidFill>
              </a:rPr>
              <a:t>Can monitor impact of cryocoolers.</a:t>
            </a:r>
          </a:p>
          <a:p>
            <a:endParaRPr lang="en-GB" sz="2700" dirty="0">
              <a:solidFill>
                <a:schemeClr val="bg1"/>
              </a:solidFill>
            </a:endParaRPr>
          </a:p>
          <a:p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04DB6-F0E5-C14C-B93F-98BA79029232}"/>
              </a:ext>
            </a:extLst>
          </p:cNvPr>
          <p:cNvSpPr/>
          <p:nvPr/>
        </p:nvSpPr>
        <p:spPr>
          <a:xfrm>
            <a:off x="364745" y="6456249"/>
            <a:ext cx="3178819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BE" sz="1200" dirty="0">
                <a:solidFill>
                  <a:schemeClr val="bg1"/>
                </a:solidFill>
              </a:rPr>
              <a:t>A. Bertolini et al.,2006, </a:t>
            </a:r>
            <a:r>
              <a:rPr lang="en-BE" sz="12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 A, 556, pp 616-623 </a:t>
            </a:r>
            <a:endParaRPr lang="en-BE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7D264-5982-C640-A6F5-70937D5F42AD}"/>
              </a:ext>
            </a:extLst>
          </p:cNvPr>
          <p:cNvSpPr txBox="1"/>
          <p:nvPr/>
        </p:nvSpPr>
        <p:spPr>
          <a:xfrm>
            <a:off x="3856398" y="6456250"/>
            <a:ext cx="198060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JVvH, 2020, </a:t>
            </a:r>
            <a:r>
              <a:rPr lang="en-GB" sz="1200" u="sng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 15 P06034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A422BE-98D7-4C42-A4E0-DFDDA623D2B3}"/>
              </a:ext>
            </a:extLst>
          </p:cNvPr>
          <p:cNvSpPr txBox="1"/>
          <p:nvPr/>
        </p:nvSpPr>
        <p:spPr>
          <a:xfrm>
            <a:off x="7540408" y="2461868"/>
            <a:ext cx="212286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Elvis Camilo Ferreira</a:t>
            </a:r>
          </a:p>
          <a:p>
            <a:r>
              <a:rPr lang="en-GB" dirty="0"/>
              <a:t>Francesca Badaracco</a:t>
            </a:r>
            <a:br>
              <a:rPr lang="en-GB" dirty="0"/>
            </a:br>
            <a:r>
              <a:rPr lang="en-BE" dirty="0"/>
              <a:t>Nicolas </a:t>
            </a:r>
            <a:r>
              <a:rPr lang="en-GB" dirty="0" err="1"/>
              <a:t>Szilasi</a:t>
            </a:r>
            <a:endParaRPr lang="en-GB" dirty="0"/>
          </a:p>
          <a:p>
            <a:r>
              <a:rPr lang="en-GB" dirty="0"/>
              <a:t>Joris van Heijningen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8B4D2-77AC-AF4C-8EB1-1A24F3A1FB94}"/>
              </a:ext>
            </a:extLst>
          </p:cNvPr>
          <p:cNvSpPr txBox="1"/>
          <p:nvPr/>
        </p:nvSpPr>
        <p:spPr>
          <a:xfrm>
            <a:off x="11357211" y="4008883"/>
            <a:ext cx="636713" cy="646331"/>
          </a:xfrm>
          <a:prstGeom prst="rect">
            <a:avLst/>
          </a:prstGeom>
          <a:solidFill>
            <a:schemeClr val="tx1">
              <a:alpha val="4188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Silicon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mirror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100+kg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F92D96-8892-A34A-A48A-F171A5C339B4}"/>
              </a:ext>
            </a:extLst>
          </p:cNvPr>
          <p:cNvSpPr txBox="1"/>
          <p:nvPr/>
        </p:nvSpPr>
        <p:spPr>
          <a:xfrm>
            <a:off x="11409940" y="3279955"/>
            <a:ext cx="718017" cy="461665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cold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CBA6FB-4195-FD49-8961-BA24A7CEFD42}"/>
              </a:ext>
            </a:extLst>
          </p:cNvPr>
          <p:cNvSpPr txBox="1"/>
          <p:nvPr/>
        </p:nvSpPr>
        <p:spPr>
          <a:xfrm>
            <a:off x="11537650" y="4922477"/>
            <a:ext cx="742639" cy="646331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active </a:t>
            </a:r>
            <a:b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isolation </a:t>
            </a:r>
            <a:b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platform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15E190-6099-2240-810E-B0E1A70028B1}"/>
              </a:ext>
            </a:extLst>
          </p:cNvPr>
          <p:cNvCxnSpPr>
            <a:cxnSpLocks/>
          </p:cNvCxnSpPr>
          <p:nvPr/>
        </p:nvCxnSpPr>
        <p:spPr>
          <a:xfrm>
            <a:off x="10971741" y="1791689"/>
            <a:ext cx="40069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49A1B9-0A6A-0B48-825B-72018B7702E1}"/>
              </a:ext>
            </a:extLst>
          </p:cNvPr>
          <p:cNvCxnSpPr>
            <a:cxnSpLocks/>
          </p:cNvCxnSpPr>
          <p:nvPr/>
        </p:nvCxnSpPr>
        <p:spPr>
          <a:xfrm>
            <a:off x="10446062" y="1794373"/>
            <a:ext cx="40069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ABE68A6E-54DA-EA47-8A20-3418DB55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733" y="40719"/>
            <a:ext cx="1372662" cy="60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entre Spatial de Liège - Aerospace Testing and Engineering">
            <a:extLst>
              <a:ext uri="{FF2B5EF4-FFF2-40B4-BE49-F238E27FC236}">
                <a16:creationId xmlns:a16="http://schemas.microsoft.com/office/drawing/2014/main" id="{00E307CC-D489-3A4D-9E0D-0E821E07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246" y="-131445"/>
            <a:ext cx="969744" cy="96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5649EF-7F28-F542-8163-7FD0033424DE}"/>
              </a:ext>
            </a:extLst>
          </p:cNvPr>
          <p:cNvSpPr txBox="1"/>
          <p:nvPr/>
        </p:nvSpPr>
        <p:spPr>
          <a:xfrm>
            <a:off x="9120138" y="1532725"/>
            <a:ext cx="742639" cy="646331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passive </a:t>
            </a:r>
            <a:b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isolation </a:t>
            </a:r>
            <a:b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stages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D0C1A0-01BB-974A-96DB-3DF4473AA1F5}"/>
              </a:ext>
            </a:extLst>
          </p:cNvPr>
          <p:cNvSpPr txBox="1"/>
          <p:nvPr/>
        </p:nvSpPr>
        <p:spPr>
          <a:xfrm>
            <a:off x="10273230" y="2516931"/>
            <a:ext cx="678134" cy="276999"/>
          </a:xfrm>
          <a:prstGeom prst="rect">
            <a:avLst/>
          </a:prstGeom>
          <a:solidFill>
            <a:schemeClr val="tx1">
              <a:alpha val="47234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ourier" charset="0"/>
                <a:cs typeface="Courier" charset="0"/>
              </a:rPr>
              <a:t>cryostat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062BB9B9-A9B8-E445-BFAA-EB8D4FF7268E}"/>
              </a:ext>
            </a:extLst>
          </p:cNvPr>
          <p:cNvSpPr/>
          <p:nvPr/>
        </p:nvSpPr>
        <p:spPr>
          <a:xfrm rot="20755552">
            <a:off x="5567276" y="4122542"/>
            <a:ext cx="5444245" cy="26923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bg1"/>
              </a:solidFill>
            </a:endParaRPr>
          </a:p>
        </p:txBody>
      </p:sp>
      <p:pic>
        <p:nvPicPr>
          <p:cNvPr id="55" name="Picture 1" descr="page6image45988480">
            <a:extLst>
              <a:ext uri="{FF2B5EF4-FFF2-40B4-BE49-F238E27FC236}">
                <a16:creationId xmlns:a16="http://schemas.microsoft.com/office/drawing/2014/main" id="{23F0643D-9BA0-644B-A146-1DD4A6E2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58" b="90559" l="7746" r="92808">
                        <a14:foregroundMark x1="89627" y1="48555" x2="89765" y2="38728"/>
                        <a14:foregroundMark x1="89765" y1="38728" x2="91425" y2="49037"/>
                        <a14:foregroundMark x1="91425" y1="49037" x2="92946" y2="49807"/>
                        <a14:foregroundMark x1="56155" y1="90077" x2="29599" y2="90655"/>
                        <a14:foregroundMark x1="83679" y1="28709" x2="82434" y2="18979"/>
                        <a14:foregroundMark x1="82434" y1="18979" x2="85615" y2="6358"/>
                        <a14:foregroundMark x1="88382" y1="30829" x2="74412" y2="28902"/>
                        <a14:foregroundMark x1="74412" y1="28902" x2="72614" y2="28035"/>
                        <a14:foregroundMark x1="90595" y1="31214" x2="76072" y2="29576"/>
                        <a14:foregroundMark x1="76072" y1="29576" x2="76625" y2="30829"/>
                        <a14:foregroundMark x1="80631" y1="19790" x2="83126" y2="12909"/>
                        <a14:foregroundMark x1="83402" y1="70424" x2="84647" y2="70617"/>
                        <a14:backgroundMark x1="5256" y1="87380" x2="7192" y2="86802"/>
                        <a14:backgroundMark x1="7192" y1="86513" x2="8022" y2="86127"/>
                        <a14:backgroundMark x1="8022" y1="85934" x2="8990" y2="89114"/>
                        <a14:backgroundMark x1="77593" y1="22832" x2="79115" y2="20906"/>
                        <a14:backgroundMark x1="79115" y1="20713" x2="79668" y2="20039"/>
                        <a14:backgroundMark x1="79668" y1="19846" x2="80083" y2="23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90840">
            <a:off x="3410267" y="1584133"/>
            <a:ext cx="3719670" cy="53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87CD66DC-BE76-554F-A9AB-545F7E5FC7CF}"/>
              </a:ext>
            </a:extLst>
          </p:cNvPr>
          <p:cNvSpPr txBox="1">
            <a:spLocks/>
          </p:cNvSpPr>
          <p:nvPr/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9167E-6 -1.48148E-6 L 0.46576 -0.097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 descr="page6image21379712">
            <a:extLst>
              <a:ext uri="{FF2B5EF4-FFF2-40B4-BE49-F238E27FC236}">
                <a16:creationId xmlns:a16="http://schemas.microsoft.com/office/drawing/2014/main" id="{790D4CF2-7222-8B4D-BE84-583625D3F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t="3504" r="94028" b="9197"/>
          <a:stretch/>
        </p:blipFill>
        <p:spPr bwMode="auto">
          <a:xfrm>
            <a:off x="7313799" y="3563671"/>
            <a:ext cx="352950" cy="2981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3" name="Picture 1" descr="page6image21379712">
            <a:extLst>
              <a:ext uri="{FF2B5EF4-FFF2-40B4-BE49-F238E27FC236}">
                <a16:creationId xmlns:a16="http://schemas.microsoft.com/office/drawing/2014/main" id="{9D5A5811-BD4B-5E40-839C-83416AA3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3504" r="1617" b="9197"/>
          <a:stretch/>
        </p:blipFill>
        <p:spPr bwMode="auto">
          <a:xfrm>
            <a:off x="7617988" y="3563671"/>
            <a:ext cx="4484807" cy="2981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C34BA-CD09-2543-B5F0-EE445ED8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77333"/>
            <a:ext cx="7457496" cy="603704"/>
          </a:xfrm>
          <a:noFill/>
        </p:spPr>
        <p:txBody>
          <a:bodyPr>
            <a:normAutofit fontScale="90000"/>
          </a:bodyPr>
          <a:lstStyle/>
          <a:p>
            <a:r>
              <a:rPr lang="en-BE" dirty="0">
                <a:solidFill>
                  <a:schemeClr val="bg1"/>
                </a:solidFill>
              </a:rPr>
              <a:t>Current research on inertial sensor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88D35-C0BB-9248-B2F8-A52427CA4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173" y="6482411"/>
            <a:ext cx="32004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5F41B-BDC2-4740-9402-04AFA7B7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243" y="132905"/>
            <a:ext cx="1756684" cy="32960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09CAA8-6BFE-4C44-95A7-91A8E3552462}"/>
              </a:ext>
            </a:extLst>
          </p:cNvPr>
          <p:cNvSpPr txBox="1"/>
          <p:nvPr/>
        </p:nvSpPr>
        <p:spPr>
          <a:xfrm>
            <a:off x="7663122" y="4945492"/>
            <a:ext cx="1820471" cy="1569660"/>
          </a:xfrm>
          <a:prstGeom prst="rect">
            <a:avLst/>
          </a:prstGeom>
          <a:solidFill>
            <a:srgbClr val="0D0D0D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Using polarizing optics, all light ends up at PDs, so 41% less shot noise at same input power and less heat load.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E3A0B-026C-D44F-AD13-4F7AE44EC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3"/>
          <a:stretch/>
        </p:blipFill>
        <p:spPr>
          <a:xfrm rot="16200000" flipV="1">
            <a:off x="9298112" y="815904"/>
            <a:ext cx="3296095" cy="19256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ED4CD-9BCE-B740-B974-6BB3C0A3EDB4}"/>
              </a:ext>
            </a:extLst>
          </p:cNvPr>
          <p:cNvCxnSpPr>
            <a:cxnSpLocks/>
          </p:cNvCxnSpPr>
          <p:nvPr/>
        </p:nvCxnSpPr>
        <p:spPr>
          <a:xfrm flipV="1">
            <a:off x="10925371" y="497676"/>
            <a:ext cx="0" cy="26625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7E38A3-A553-AD4F-945E-F2EE29EDFA6C}"/>
              </a:ext>
            </a:extLst>
          </p:cNvPr>
          <p:cNvCxnSpPr>
            <a:cxnSpLocks/>
          </p:cNvCxnSpPr>
          <p:nvPr/>
        </p:nvCxnSpPr>
        <p:spPr>
          <a:xfrm>
            <a:off x="10296975" y="2472636"/>
            <a:ext cx="1136396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B00137-7BAE-CC41-A8DD-3E8C409D9CF1}"/>
              </a:ext>
            </a:extLst>
          </p:cNvPr>
          <p:cNvCxnSpPr>
            <a:cxnSpLocks/>
          </p:cNvCxnSpPr>
          <p:nvPr/>
        </p:nvCxnSpPr>
        <p:spPr>
          <a:xfrm>
            <a:off x="10928894" y="1462881"/>
            <a:ext cx="5665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6CD0DC2-886E-9840-9EA6-DFF8B6625285}"/>
              </a:ext>
            </a:extLst>
          </p:cNvPr>
          <p:cNvSpPr/>
          <p:nvPr/>
        </p:nvSpPr>
        <p:spPr>
          <a:xfrm>
            <a:off x="10816223" y="2387060"/>
            <a:ext cx="197224" cy="197224"/>
          </a:xfrm>
          <a:prstGeom prst="rect">
            <a:avLst/>
          </a:prstGeom>
          <a:solidFill>
            <a:srgbClr val="3BBFB6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E1701-F57B-0845-AEF4-8406FA7EA57D}"/>
              </a:ext>
            </a:extLst>
          </p:cNvPr>
          <p:cNvCxnSpPr>
            <a:cxnSpLocks/>
          </p:cNvCxnSpPr>
          <p:nvPr/>
        </p:nvCxnSpPr>
        <p:spPr>
          <a:xfrm flipH="1">
            <a:off x="10816223" y="2380140"/>
            <a:ext cx="202020" cy="204144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F0CA490-5DD0-EA48-BDBF-2D3D286F8B3E}"/>
              </a:ext>
            </a:extLst>
          </p:cNvPr>
          <p:cNvSpPr/>
          <p:nvPr/>
        </p:nvSpPr>
        <p:spPr>
          <a:xfrm rot="5219497">
            <a:off x="10835457" y="1354868"/>
            <a:ext cx="197224" cy="197224"/>
          </a:xfrm>
          <a:prstGeom prst="rect">
            <a:avLst/>
          </a:prstGeom>
          <a:solidFill>
            <a:srgbClr val="3BBFB6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1E0D94-8250-FC44-BC7E-AD705F24FDA0}"/>
              </a:ext>
            </a:extLst>
          </p:cNvPr>
          <p:cNvCxnSpPr>
            <a:cxnSpLocks/>
          </p:cNvCxnSpPr>
          <p:nvPr/>
        </p:nvCxnSpPr>
        <p:spPr>
          <a:xfrm rot="5219497">
            <a:off x="10831997" y="1347948"/>
            <a:ext cx="208877" cy="204144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7FFCEFC-1B8D-0748-96AF-B3F7A7FA8B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64" y="1022089"/>
            <a:ext cx="596610" cy="85484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903A9D-A37D-324A-8B3D-B63C0FBE0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358" y="1035673"/>
            <a:ext cx="894513" cy="872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64C4FBFC-94B2-3648-85A4-7CFF3613E747}"/>
              </a:ext>
            </a:extLst>
          </p:cNvPr>
          <p:cNvSpPr/>
          <p:nvPr/>
        </p:nvSpPr>
        <p:spPr>
          <a:xfrm>
            <a:off x="4931665" y="1069985"/>
            <a:ext cx="852722" cy="759051"/>
          </a:xfrm>
          <a:prstGeom prst="stripedRightArrow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9C65-5E65-B347-A1F4-5AD53627C315}"/>
              </a:ext>
            </a:extLst>
          </p:cNvPr>
          <p:cNvSpPr txBox="1"/>
          <p:nvPr/>
        </p:nvSpPr>
        <p:spPr>
          <a:xfrm>
            <a:off x="3977156" y="2086644"/>
            <a:ext cx="1152182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Coil-magnet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6B677-028F-0E47-A326-98894098E17F}"/>
              </a:ext>
            </a:extLst>
          </p:cNvPr>
          <p:cNvSpPr txBox="1"/>
          <p:nvPr/>
        </p:nvSpPr>
        <p:spPr>
          <a:xfrm>
            <a:off x="5568782" y="2107195"/>
            <a:ext cx="1820469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Superconducting coil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D6E9C8-1631-AB4B-BBC6-9EF6FF21E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6117" y="2604132"/>
            <a:ext cx="3220934" cy="290815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  <p:sp>
        <p:nvSpPr>
          <p:cNvPr id="26" name="CaixaDeTexto 11">
            <a:extLst>
              <a:ext uri="{FF2B5EF4-FFF2-40B4-BE49-F238E27FC236}">
                <a16:creationId xmlns:a16="http://schemas.microsoft.com/office/drawing/2014/main" id="{FA80083D-270A-384B-A6C8-65954CD689B5}"/>
              </a:ext>
            </a:extLst>
          </p:cNvPr>
          <p:cNvSpPr txBox="1"/>
          <p:nvPr/>
        </p:nvSpPr>
        <p:spPr>
          <a:xfrm>
            <a:off x="4066383" y="5561855"/>
            <a:ext cx="1864806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pressure on proof mass by Meissner effect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573194-BF69-8342-BE65-FD2C1C99C650}"/>
              </a:ext>
            </a:extLst>
          </p:cNvPr>
          <p:cNvSpPr txBox="1"/>
          <p:nvPr/>
        </p:nvSpPr>
        <p:spPr>
          <a:xfrm>
            <a:off x="189936" y="5054651"/>
            <a:ext cx="3334535" cy="12003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buSzPct val="100000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</a:rPr>
              <a:t>Superconductivity collaboration and testing with Andrea Perali (</a:t>
            </a:r>
            <a:r>
              <a:rPr lang="en-GB" dirty="0" err="1">
                <a:solidFill>
                  <a:schemeClr val="bg1"/>
                </a:solidFill>
              </a:rPr>
              <a:t>UniCam</a:t>
            </a:r>
            <a:r>
              <a:rPr lang="en-GB" dirty="0">
                <a:solidFill>
                  <a:schemeClr val="bg1"/>
                </a:solidFill>
              </a:rPr>
              <a:t>) and Filip Tavernier (KULeuven), respectively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AEA3ED5-8543-F541-A53C-5E8D9D9DB6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46" y="2048473"/>
            <a:ext cx="3340866" cy="27345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FE4BBB-BD0A-C444-A935-194285F009B9}"/>
              </a:ext>
            </a:extLst>
          </p:cNvPr>
          <p:cNvSpPr txBox="1"/>
          <p:nvPr/>
        </p:nvSpPr>
        <p:spPr>
          <a:xfrm>
            <a:off x="130257" y="997676"/>
            <a:ext cx="3762444" cy="9233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buSzPct val="100000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</a:rPr>
              <a:t>Collaboration with Innovative Coating Solutions (Belgium) for custom superconducting coils.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BC89F-9F0D-FF4F-A744-7BF3FECF7718}"/>
              </a:ext>
            </a:extLst>
          </p:cNvPr>
          <p:cNvSpPr txBox="1"/>
          <p:nvPr/>
        </p:nvSpPr>
        <p:spPr>
          <a:xfrm>
            <a:off x="162068" y="4438412"/>
            <a:ext cx="3363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chemeClr val="bg1"/>
                </a:solidFill>
              </a:rPr>
              <a:t>Now (magetron) sputtering Nb and NbN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7848A3-63B7-0042-8EAE-10695B66CE6A}"/>
              </a:ext>
            </a:extLst>
          </p:cNvPr>
          <p:cNvSpPr txBox="1"/>
          <p:nvPr/>
        </p:nvSpPr>
        <p:spPr>
          <a:xfrm>
            <a:off x="842646" y="3200371"/>
            <a:ext cx="984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chemeClr val="bg1"/>
                </a:solidFill>
              </a:rPr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3619284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10536CA7-789F-D44B-9592-F80A5C1B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95" y="-64208"/>
            <a:ext cx="12501587" cy="69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6168-CB48-774D-9040-F35A5562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7173" y="6482412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  <a:r>
              <a:rPr lang="en-US" err="1"/>
              <a:t>joris.vanheijningen@uclouvain.be</a:t>
            </a:r>
            <a:r>
              <a:rPr lang="en-US"/>
              <a:t>      </a:t>
            </a:r>
            <a:fld id="{767AFE37-D532-D94B-9284-D2B215760606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28B0D-A7B0-7B4F-94FA-9E72C61D9523}"/>
              </a:ext>
            </a:extLst>
          </p:cNvPr>
          <p:cNvSpPr txBox="1"/>
          <p:nvPr/>
        </p:nvSpPr>
        <p:spPr>
          <a:xfrm>
            <a:off x="5732627" y="1040449"/>
            <a:ext cx="382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 11</a:t>
            </a:r>
            <a:r>
              <a:rPr lang="en-GB" sz="1400" baseline="30000">
                <a:solidFill>
                  <a:schemeClr val="bg1"/>
                </a:solidFill>
              </a:rPr>
              <a:t>th</a:t>
            </a:r>
            <a:r>
              <a:rPr lang="en-GB" sz="1400">
                <a:solidFill>
                  <a:schemeClr val="bg1"/>
                </a:solidFill>
              </a:rPr>
              <a:t> CosPa meeting </a:t>
            </a:r>
            <a:r>
              <a:rPr lang="x-none" sz="1400">
                <a:solidFill>
                  <a:schemeClr val="bg1"/>
                </a:solidFill>
              </a:rPr>
              <a:t>| ULB | Brussels | 29.10.2021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33CF5-79EC-3244-A9C5-6A2F9F76CA29}"/>
              </a:ext>
            </a:extLst>
          </p:cNvPr>
          <p:cNvSpPr txBox="1"/>
          <p:nvPr/>
        </p:nvSpPr>
        <p:spPr>
          <a:xfrm>
            <a:off x="4686890" y="4742701"/>
            <a:ext cx="3543984" cy="4308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DIN Condensed"/>
              </a:rPr>
              <a:t>Muography                  Gravitational waves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62520-B227-9743-9F6F-CF3E6D57A40E}"/>
              </a:ext>
            </a:extLst>
          </p:cNvPr>
          <p:cNvSpPr txBox="1"/>
          <p:nvPr/>
        </p:nvSpPr>
        <p:spPr>
          <a:xfrm>
            <a:off x="2591189" y="5432484"/>
            <a:ext cx="7162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>
                <a:solidFill>
                  <a:schemeClr val="bg1"/>
                </a:solidFill>
                <a:latin typeface="DIN Condensed" pitchFamily="2" charset="0"/>
              </a:rPr>
              <a:t>Gwenhaël de Wasseige and Joris van Heijningen</a:t>
            </a:r>
            <a:br>
              <a:rPr lang="en-GB" sz="3200">
                <a:solidFill>
                  <a:schemeClr val="bg1"/>
                </a:solidFill>
                <a:latin typeface="DIN Condensed" pitchFamily="2" charset="0"/>
              </a:rPr>
            </a:br>
            <a:r>
              <a:rPr lang="en-GB" sz="1600">
                <a:solidFill>
                  <a:schemeClr val="bg1"/>
                </a:solidFill>
                <a:latin typeface="DIN Condensed" pitchFamily="2" charset="0"/>
              </a:rPr>
              <a:t>on behalf of many researchers at UCLouvain</a:t>
            </a:r>
            <a:endParaRPr lang="en-GB" sz="1600" baseline="30000">
              <a:solidFill>
                <a:schemeClr val="bg1"/>
              </a:solidFill>
              <a:latin typeface="DIN Condensed" pitchFamily="2" charset="0"/>
            </a:endParaRPr>
          </a:p>
          <a:p>
            <a:pPr algn="r"/>
            <a:endParaRPr lang="en-GB" sz="1600">
              <a:solidFill>
                <a:schemeClr val="bg1"/>
              </a:solidFill>
              <a:latin typeface="DIN Condense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95EEA-0D40-E343-AAE0-5F28D5F5C635}"/>
              </a:ext>
            </a:extLst>
          </p:cNvPr>
          <p:cNvSpPr/>
          <p:nvPr/>
        </p:nvSpPr>
        <p:spPr>
          <a:xfrm rot="21181621">
            <a:off x="-391186" y="-1392489"/>
            <a:ext cx="8777231" cy="175424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04A4B-0C94-8147-91EB-ACD44D5F8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29" y="-98660"/>
            <a:ext cx="3200401" cy="742299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5653843-91CD-4802-A308-F76C23E28F52}"/>
              </a:ext>
            </a:extLst>
          </p:cNvPr>
          <p:cNvCxnSpPr/>
          <p:nvPr/>
        </p:nvCxnSpPr>
        <p:spPr>
          <a:xfrm>
            <a:off x="4994786" y="2217174"/>
            <a:ext cx="2457" cy="2190132"/>
          </a:xfrm>
          <a:prstGeom prst="straightConnector1">
            <a:avLst/>
          </a:prstGeom>
          <a:ln w="57150">
            <a:solidFill>
              <a:srgbClr val="3BBFB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B4ADA2D-1679-44AC-8C51-A91C283D2338}"/>
              </a:ext>
            </a:extLst>
          </p:cNvPr>
          <p:cNvCxnSpPr>
            <a:cxnSpLocks/>
          </p:cNvCxnSpPr>
          <p:nvPr/>
        </p:nvCxnSpPr>
        <p:spPr>
          <a:xfrm>
            <a:off x="7688814" y="2228113"/>
            <a:ext cx="27036" cy="2190132"/>
          </a:xfrm>
          <a:prstGeom prst="straightConnector1">
            <a:avLst/>
          </a:prstGeom>
          <a:ln w="57150">
            <a:solidFill>
              <a:srgbClr val="3BBFB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0">
            <a:extLst>
              <a:ext uri="{FF2B5EF4-FFF2-40B4-BE49-F238E27FC236}">
                <a16:creationId xmlns:a16="http://schemas.microsoft.com/office/drawing/2014/main" id="{C4B17A78-BB03-4ABF-A33B-7E52E3F80E18}"/>
              </a:ext>
            </a:extLst>
          </p:cNvPr>
          <p:cNvSpPr txBox="1"/>
          <p:nvPr/>
        </p:nvSpPr>
        <p:spPr>
          <a:xfrm>
            <a:off x="4625437" y="1719280"/>
            <a:ext cx="3373872" cy="4308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DIN Condensed"/>
              </a:rPr>
              <a:t>Astroparticle                          Cosmology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F351D-B6B6-47F9-B651-F86B0AA19F35}"/>
              </a:ext>
            </a:extLst>
          </p:cNvPr>
          <p:cNvSpPr txBox="1"/>
          <p:nvPr/>
        </p:nvSpPr>
        <p:spPr>
          <a:xfrm>
            <a:off x="2199477" y="2995151"/>
            <a:ext cx="2744920" cy="892552"/>
          </a:xfrm>
          <a:prstGeom prst="rect">
            <a:avLst/>
          </a:prstGeom>
          <a:solidFill>
            <a:srgbClr val="0D0D0D">
              <a:alpha val="56078"/>
            </a:srgbClr>
          </a:solidFill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500" dirty="0" err="1">
                <a:solidFill>
                  <a:srgbClr val="3BBFB6"/>
                </a:solidFill>
                <a:cs typeface="Calibri"/>
              </a:rPr>
              <a:t>Environmental</a:t>
            </a:r>
            <a:r>
              <a:rPr lang="fr-FR" sz="2500" dirty="0">
                <a:solidFill>
                  <a:srgbClr val="3BBFB6"/>
                </a:solidFill>
                <a:cs typeface="Calibri"/>
              </a:rPr>
              <a:t> </a:t>
            </a:r>
          </a:p>
          <a:p>
            <a:pPr algn="ctr"/>
            <a:r>
              <a:rPr lang="fr-FR" sz="2500" dirty="0" err="1">
                <a:solidFill>
                  <a:srgbClr val="3BBFB6"/>
                </a:solidFill>
                <a:cs typeface="Calibri"/>
              </a:rPr>
              <a:t>studies</a:t>
            </a:r>
            <a:endParaRPr lang="fr-FR" sz="2500" dirty="0">
              <a:solidFill>
                <a:srgbClr val="3BBFB6"/>
              </a:solidFill>
              <a:cs typeface="Calibri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67E1DE-C192-4648-9F59-9B284121BFFF}"/>
              </a:ext>
            </a:extLst>
          </p:cNvPr>
          <p:cNvSpPr txBox="1"/>
          <p:nvPr/>
        </p:nvSpPr>
        <p:spPr>
          <a:xfrm>
            <a:off x="5740472" y="2379113"/>
            <a:ext cx="2074154" cy="892552"/>
          </a:xfrm>
          <a:prstGeom prst="rect">
            <a:avLst/>
          </a:prstGeom>
          <a:solidFill>
            <a:srgbClr val="0D0D0D">
              <a:alpha val="56078"/>
            </a:srgbClr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500" dirty="0">
                <a:solidFill>
                  <a:srgbClr val="3BBFB6"/>
                </a:solidFill>
                <a:cs typeface="Calibri"/>
              </a:rPr>
              <a:t>Compact</a:t>
            </a:r>
            <a:endParaRPr lang="fr-FR" sz="25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fr-FR" sz="2500" dirty="0">
                <a:solidFill>
                  <a:srgbClr val="3BBFB6"/>
                </a:solidFill>
                <a:cs typeface="Calibri"/>
              </a:rPr>
              <a:t> sources</a:t>
            </a:r>
            <a:endParaRPr lang="fr-FR" sz="2500" dirty="0">
              <a:cs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ED97A1-7E5E-4C02-ABDF-2E18B57CCE68}"/>
              </a:ext>
            </a:extLst>
          </p:cNvPr>
          <p:cNvSpPr txBox="1"/>
          <p:nvPr/>
        </p:nvSpPr>
        <p:spPr>
          <a:xfrm>
            <a:off x="7776087" y="3081184"/>
            <a:ext cx="3574848" cy="507831"/>
          </a:xfrm>
          <a:prstGeom prst="rect">
            <a:avLst/>
          </a:prstGeom>
          <a:solidFill>
            <a:srgbClr val="0D0D0D">
              <a:alpha val="56078"/>
            </a:srgbClr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500" dirty="0">
                <a:solidFill>
                  <a:srgbClr val="3BBFB6"/>
                </a:solidFill>
                <a:cs typeface="Calibri"/>
              </a:rPr>
              <a:t>Primordial sources</a:t>
            </a:r>
            <a:endParaRPr lang="fr-FR" sz="2500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DAD56A2-298B-446B-9AA9-A9A6BC214CBD}"/>
              </a:ext>
            </a:extLst>
          </p:cNvPr>
          <p:cNvCxnSpPr>
            <a:cxnSpLocks/>
          </p:cNvCxnSpPr>
          <p:nvPr/>
        </p:nvCxnSpPr>
        <p:spPr>
          <a:xfrm>
            <a:off x="5326625" y="2266334"/>
            <a:ext cx="2018068" cy="2116389"/>
          </a:xfrm>
          <a:prstGeom prst="straightConnector1">
            <a:avLst/>
          </a:prstGeom>
          <a:ln w="57150">
            <a:solidFill>
              <a:srgbClr val="3BBFB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FBBCB1-A420-2341-81D6-562A35CB328F}"/>
              </a:ext>
            </a:extLst>
          </p:cNvPr>
          <p:cNvSpPr txBox="1"/>
          <p:nvPr/>
        </p:nvSpPr>
        <p:spPr>
          <a:xfrm>
            <a:off x="5073447" y="305013"/>
            <a:ext cx="7271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latin typeface="DIN Condensed" pitchFamily="2" charset="0"/>
              </a:rPr>
              <a:t>Astroparticle</a:t>
            </a:r>
            <a:r>
              <a:rPr lang="en-GB" sz="4400" dirty="0">
                <a:solidFill>
                  <a:schemeClr val="bg1"/>
                </a:solidFill>
                <a:latin typeface="DIN Condensed" pitchFamily="2" charset="0"/>
              </a:rPr>
              <a:t> physics at UCLouvain’s CP3</a:t>
            </a:r>
            <a:endParaRPr lang="x-none" sz="4400">
              <a:solidFill>
                <a:schemeClr val="bg1"/>
              </a:solidFill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7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" y="204178"/>
            <a:ext cx="883716" cy="129445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r="16403"/>
          <a:stretch/>
        </p:blipFill>
        <p:spPr>
          <a:xfrm>
            <a:off x="1386573" y="204177"/>
            <a:ext cx="888961" cy="131592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61" y="209299"/>
            <a:ext cx="944575" cy="1305676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7196B-E8F1-594A-BC5E-3F07E6EF3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135" l="0" r="97000">
                        <a14:foregroundMark x1="55000" y1="95169" x2="55000" y2="96618"/>
                        <a14:foregroundMark x1="38500" y1="76812" x2="38500" y2="76812"/>
                        <a14:foregroundMark x1="41500" y1="77295" x2="41500" y2="77295"/>
                        <a14:foregroundMark x1="48500" y1="77295" x2="48500" y2="77295"/>
                        <a14:foregroundMark x1="52000" y1="78744" x2="52000" y2="78744"/>
                        <a14:foregroundMark x1="57000" y1="79227" x2="57000" y2="79227"/>
                        <a14:foregroundMark x1="60000" y1="79227" x2="60000" y2="79227"/>
                        <a14:foregroundMark x1="67500" y1="78744" x2="67500" y2="78744"/>
                        <a14:foregroundMark x1="30500" y1="77778" x2="30500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504" y="3739122"/>
            <a:ext cx="1315043" cy="1361069"/>
          </a:xfrm>
          <a:prstGeom prst="rect">
            <a:avLst/>
          </a:prstGeom>
        </p:spPr>
      </p:pic>
      <p:pic>
        <p:nvPicPr>
          <p:cNvPr id="11" name="Picture 10" descr="IceCube_official_logo_greyLetters.png">
            <a:extLst>
              <a:ext uri="{FF2B5EF4-FFF2-40B4-BE49-F238E27FC236}">
                <a16:creationId xmlns:a16="http://schemas.microsoft.com/office/drawing/2014/main" id="{7D6AE501-2B78-4F46-AAEF-85605F7218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7" y="2342329"/>
            <a:ext cx="1229837" cy="1359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8375" y="1420675"/>
            <a:ext cx="2083256" cy="1171831"/>
          </a:xfrm>
          <a:prstGeom prst="rect">
            <a:avLst/>
          </a:prstGeom>
        </p:spPr>
      </p:pic>
      <p:pic>
        <p:nvPicPr>
          <p:cNvPr id="18" name="Picture 17" descr="pionflare_limb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4" b="8221"/>
          <a:stretch/>
        </p:blipFill>
        <p:spPr>
          <a:xfrm>
            <a:off x="10054083" y="4097534"/>
            <a:ext cx="1746519" cy="15913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37429" y="5711520"/>
            <a:ext cx="2654572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Astrophysical transients</a:t>
            </a:r>
            <a:endParaRPr lang="en-US" sz="3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622936" y="3451122"/>
            <a:ext cx="1049424" cy="543213"/>
          </a:xfrm>
          <a:prstGeom prst="right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ight Arrow 21"/>
          <p:cNvSpPr/>
          <p:nvPr/>
        </p:nvSpPr>
        <p:spPr>
          <a:xfrm>
            <a:off x="8610165" y="3443500"/>
            <a:ext cx="1049424" cy="543213"/>
          </a:xfrm>
          <a:prstGeom prst="right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3</a:t>
            </a:fld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A61095-B8FA-4622-AA03-0C96D61BC751}"/>
              </a:ext>
            </a:extLst>
          </p:cNvPr>
          <p:cNvSpPr txBox="1"/>
          <p:nvPr/>
        </p:nvSpPr>
        <p:spPr>
          <a:xfrm>
            <a:off x="8445909" y="2458"/>
            <a:ext cx="3657599" cy="9437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5333" dirty="0">
                <a:solidFill>
                  <a:schemeClr val="bg1"/>
                </a:solidFill>
              </a:rPr>
              <a:t>Neutrino</a:t>
            </a:r>
            <a:endParaRPr lang="fr-FR" sz="5333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3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9C25AAC-BA67-4775-B717-3192836A5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8300" y="1849476"/>
            <a:ext cx="3589595" cy="3703893"/>
          </a:xfrm>
          <a:prstGeom prst="rect">
            <a:avLst/>
          </a:prstGeom>
        </p:spPr>
      </p:pic>
      <p:sp>
        <p:nvSpPr>
          <p:cNvPr id="16" name="ZoneTexte 1">
            <a:extLst>
              <a:ext uri="{FF2B5EF4-FFF2-40B4-BE49-F238E27FC236}">
                <a16:creationId xmlns:a16="http://schemas.microsoft.com/office/drawing/2014/main" id="{A709FB56-F89E-B440-A89E-26ACEE3CB17A}"/>
              </a:ext>
            </a:extLst>
          </p:cNvPr>
          <p:cNvSpPr txBox="1"/>
          <p:nvPr/>
        </p:nvSpPr>
        <p:spPr>
          <a:xfrm>
            <a:off x="38431" y="1739849"/>
            <a:ext cx="3657599" cy="533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667" u="sng" dirty="0">
                <a:solidFill>
                  <a:schemeClr val="bg1"/>
                </a:solidFill>
              </a:rPr>
              <a:t>In short:</a:t>
            </a:r>
            <a:endParaRPr lang="fr-FR" sz="2667" u="sng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F32108-DA51-834C-92BD-D2910E32AB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45" b="94819" l="3448" r="980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2674168"/>
            <a:ext cx="2152004" cy="15913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ADD6F3-F06C-B142-8B1E-0F30C965B5D8}"/>
              </a:ext>
            </a:extLst>
          </p:cNvPr>
          <p:cNvSpPr txBox="1"/>
          <p:nvPr/>
        </p:nvSpPr>
        <p:spPr>
          <a:xfrm>
            <a:off x="0" y="5068968"/>
            <a:ext cx="6358360" cy="218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7" dirty="0">
                <a:solidFill>
                  <a:schemeClr val="bg1"/>
                </a:solidFill>
              </a:rPr>
              <a:t>- Reconstruction tools</a:t>
            </a:r>
          </a:p>
          <a:p>
            <a:r>
              <a:rPr lang="en-US" sz="2267" dirty="0">
                <a:solidFill>
                  <a:schemeClr val="bg1"/>
                </a:solidFill>
              </a:rPr>
              <a:t>- Event selections</a:t>
            </a:r>
          </a:p>
          <a:p>
            <a:r>
              <a:rPr lang="en-US" sz="2267" dirty="0">
                <a:solidFill>
                  <a:schemeClr val="bg1"/>
                </a:solidFill>
              </a:rPr>
              <a:t>- Data analyses </a:t>
            </a:r>
          </a:p>
          <a:p>
            <a:r>
              <a:rPr lang="en-US" sz="2267" dirty="0">
                <a:solidFill>
                  <a:schemeClr val="bg1"/>
                </a:solidFill>
              </a:rPr>
              <a:t>- Alert systems 	</a:t>
            </a:r>
          </a:p>
          <a:p>
            <a:r>
              <a:rPr lang="en-US" sz="2267" dirty="0">
                <a:solidFill>
                  <a:schemeClr val="bg1"/>
                </a:solidFill>
              </a:rPr>
              <a:t>- Science communication</a:t>
            </a:r>
          </a:p>
          <a:p>
            <a:endParaRPr lang="en-US" sz="2267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F38A22-806B-A64F-86C3-8281BB701C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3931" y="5523467"/>
            <a:ext cx="1579443" cy="13046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CD0665-801E-C141-8291-DE8D39B5153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607"/>
          <a:stretch/>
        </p:blipFill>
        <p:spPr>
          <a:xfrm>
            <a:off x="5151050" y="5814374"/>
            <a:ext cx="1634543" cy="916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19A8F25-7DDD-714D-AE27-A33CD5AC6976}"/>
              </a:ext>
            </a:extLst>
          </p:cNvPr>
          <p:cNvSpPr txBox="1"/>
          <p:nvPr/>
        </p:nvSpPr>
        <p:spPr>
          <a:xfrm>
            <a:off x="3133690" y="5377037"/>
            <a:ext cx="2314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Data science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75A3DDB-3F6C-8D4E-93AD-D6575F6B6AB3}"/>
              </a:ext>
            </a:extLst>
          </p:cNvPr>
          <p:cNvSpPr/>
          <p:nvPr/>
        </p:nvSpPr>
        <p:spPr>
          <a:xfrm>
            <a:off x="2535794" y="5100191"/>
            <a:ext cx="664735" cy="916789"/>
          </a:xfrm>
          <a:prstGeom prst="rightBrace">
            <a:avLst>
              <a:gd name="adj1" fmla="val 29228"/>
              <a:gd name="adj2" fmla="val 59019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 sz="3200"/>
          </a:p>
        </p:txBody>
      </p:sp>
    </p:spTree>
    <p:extLst>
      <p:ext uri="{BB962C8B-B14F-4D97-AF65-F5344CB8AC3E}">
        <p14:creationId xmlns:p14="http://schemas.microsoft.com/office/powerpoint/2010/main" val="211171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9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31" b="86263" l="19844" r="68750">
                        <a14:backgroundMark x1="56875" y1="62020" x2="56875" y2="62020"/>
                        <a14:backgroundMark x1="29844" y1="57980" x2="29844" y2="57980"/>
                        <a14:backgroundMark x1="29219" y1="82222" x2="29219" y2="82222"/>
                        <a14:backgroundMark x1="58125" y1="81616" x2="58125" y2="81616"/>
                        <a14:backgroundMark x1="52812" y1="80606" x2="52812" y2="80606"/>
                        <a14:backgroundMark x1="49219" y1="72323" x2="49219" y2="72323"/>
                        <a14:backgroundMark x1="56094" y1="58586" x2="56094" y2="5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4927" r="25126" b="11821"/>
          <a:stretch/>
        </p:blipFill>
        <p:spPr>
          <a:xfrm>
            <a:off x="-303716" y="2745250"/>
            <a:ext cx="2518555" cy="2659071"/>
          </a:xfrm>
          <a:prstGeom prst="rect">
            <a:avLst/>
          </a:prstGeom>
          <a:noFill/>
          <a:ln w="22225">
            <a:noFill/>
          </a:ln>
        </p:spPr>
      </p:pic>
      <p:pic>
        <p:nvPicPr>
          <p:cNvPr id="15" name="Picture 14" descr="performance-2006-fig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7" b="965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39" y="3791043"/>
            <a:ext cx="2434568" cy="15727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92207" y="3665925"/>
            <a:ext cx="26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5160 sensors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9" y="4657264"/>
            <a:ext cx="185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1 km</a:t>
            </a:r>
            <a:r>
              <a:rPr lang="en-US" sz="1800" baseline="30000" dirty="0">
                <a:solidFill>
                  <a:srgbClr val="FFFFFF"/>
                </a:solidFill>
              </a:rPr>
              <a:t>3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51813" y="4332875"/>
            <a:ext cx="1725583" cy="16332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811" y="4550347"/>
            <a:ext cx="1930851" cy="66472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217" b="99783" l="2174" r="98137">
                        <a14:foregroundMark x1="18634" y1="80000" x2="18634" y2="80000"/>
                        <a14:foregroundMark x1="14907" y1="76522" x2="14907" y2="76522"/>
                        <a14:foregroundMark x1="54969" y1="87391" x2="54969" y2="87391"/>
                        <a14:foregroundMark x1="66149" y1="87174" x2="66149" y2="87174"/>
                        <a14:foregroundMark x1="50932" y1="88478" x2="50932" y2="88478"/>
                        <a14:foregroundMark x1="22360" y1="12609" x2="22360" y2="12609"/>
                        <a14:foregroundMark x1="90373" y1="32391" x2="90373" y2="32391"/>
                        <a14:foregroundMark x1="21739" y1="43043" x2="21739" y2="43043"/>
                        <a14:foregroundMark x1="31988" y1="87609" x2="31988" y2="87609"/>
                        <a14:foregroundMark x1="71429" y1="84348" x2="71429" y2="84348"/>
                        <a14:foregroundMark x1="84161" y1="66957" x2="84161" y2="66957"/>
                        <a14:foregroundMark x1="11491" y1="6522" x2="11491" y2="6522"/>
                        <a14:foregroundMark x1="10559" y1="7391" x2="10559" y2="7391"/>
                        <a14:foregroundMark x1="10870" y1="3043" x2="10870" y2="3043"/>
                        <a14:foregroundMark x1="84161" y1="41957" x2="84161" y2="41957"/>
                        <a14:foregroundMark x1="86957" y1="44565" x2="86957" y2="44565"/>
                        <a14:foregroundMark x1="87267" y1="35870" x2="87267" y2="35870"/>
                        <a14:foregroundMark x1="83851" y1="6522" x2="83851" y2="6522"/>
                        <a14:foregroundMark x1="86025" y1="3261" x2="86025" y2="3261"/>
                        <a14:foregroundMark x1="87578" y1="31522" x2="87578" y2="31522"/>
                        <a14:foregroundMark x1="86957" y1="48696" x2="86957" y2="48696"/>
                        <a14:foregroundMark x1="29814" y1="84348" x2="29814" y2="84348"/>
                        <a14:foregroundMark x1="44410" y1="89130" x2="44410" y2="89130"/>
                        <a14:foregroundMark x1="28261" y1="85870" x2="28261" y2="85870"/>
                        <a14:foregroundMark x1="39441" y1="84565" x2="39441" y2="84565"/>
                        <a14:foregroundMark x1="38820" y1="88696" x2="38820" y2="88696"/>
                        <a14:foregroundMark x1="34783" y1="86957" x2="34783" y2="86957"/>
                        <a14:foregroundMark x1="53106" y1="88696" x2="53106" y2="88696"/>
                        <a14:foregroundMark x1="55901" y1="89130" x2="55901" y2="89130"/>
                        <a14:foregroundMark x1="63354" y1="86739" x2="63354" y2="86739"/>
                        <a14:foregroundMark x1="52174" y1="84348" x2="52174" y2="84348"/>
                        <a14:foregroundMark x1="45342" y1="86957" x2="45342" y2="86957"/>
                        <a14:foregroundMark x1="77950" y1="80870" x2="77950" y2="80870"/>
                        <a14:foregroundMark x1="62112" y1="88261" x2="62112" y2="88261"/>
                        <a14:foregroundMark x1="68323" y1="11522" x2="68323" y2="11522"/>
                        <a14:foregroundMark x1="78261" y1="44130" x2="78261" y2="44130"/>
                        <a14:foregroundMark x1="63975" y1="39783" x2="63975" y2="39783"/>
                        <a14:foregroundMark x1="49379" y1="41087" x2="49379" y2="41087"/>
                        <a14:foregroundMark x1="40994" y1="39783" x2="40994" y2="39783"/>
                        <a14:foregroundMark x1="32919" y1="40000" x2="32919" y2="40000"/>
                        <a14:foregroundMark x1="51863" y1="39130" x2="51863" y2="39130"/>
                        <a14:foregroundMark x1="58385" y1="39565" x2="58385" y2="39565"/>
                        <a14:foregroundMark x1="68323" y1="41087" x2="68323" y2="41087"/>
                        <a14:foregroundMark x1="47826" y1="38478" x2="47826" y2="38478"/>
                        <a14:foregroundMark x1="69876" y1="41739" x2="69876" y2="41739"/>
                        <a14:foregroundMark x1="53106" y1="39130" x2="53106" y2="39130"/>
                        <a14:backgroundMark x1="56832" y1="34130" x2="56832" y2="34130"/>
                        <a14:backgroundMark x1="11801" y1="86739" x2="11801" y2="86739"/>
                        <a14:backgroundMark x1="9006" y1="76739" x2="9006" y2="76739"/>
                        <a14:backgroundMark x1="37267" y1="72391" x2="37267" y2="72391"/>
                        <a14:backgroundMark x1="12733" y1="45870" x2="9317" y2="50000"/>
                        <a14:backgroundMark x1="10559" y1="435" x2="11801" y2="44348"/>
                        <a14:backgroundMark x1="88199" y1="49565" x2="87578" y2="1304"/>
                        <a14:backgroundMark x1="12733" y1="12174" x2="90373" y2="20000"/>
                        <a14:backgroundMark x1="20497" y1="35870" x2="20497" y2="35870"/>
                        <a14:backgroundMark x1="42236" y1="31087" x2="42236" y2="31087"/>
                        <a14:backgroundMark x1="13043" y1="43913" x2="37267" y2="37174"/>
                        <a14:backgroundMark x1="40373" y1="36739" x2="71429" y2="38913"/>
                        <a14:backgroundMark x1="72981" y1="39348" x2="86335" y2="43261"/>
                        <a14:backgroundMark x1="28261" y1="26304" x2="28261" y2="26304"/>
                        <a14:backgroundMark x1="48137" y1="22826" x2="48137" y2="22826"/>
                        <a14:backgroundMark x1="25466" y1="22174" x2="25466" y2="22174"/>
                        <a14:backgroundMark x1="37888" y1="24565" x2="37888" y2="24565"/>
                        <a14:backgroundMark x1="55280" y1="27826" x2="55280" y2="27826"/>
                        <a14:backgroundMark x1="71739" y1="20435" x2="59006" y2="31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4096" y="2276997"/>
            <a:ext cx="2097905" cy="29970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62248" y="3221829"/>
            <a:ext cx="396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2070 sensors/block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9190624" y="4396411"/>
            <a:ext cx="1476877" cy="657588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9576775" y="3947901"/>
            <a:ext cx="1090727" cy="448511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DSC01208 cop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50839"/>
            <a:ext cx="4598844" cy="30674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5747" y="99761"/>
            <a:ext cx="4598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IceCube</a:t>
            </a:r>
            <a:r>
              <a:rPr lang="en-US" sz="2000" dirty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 Neutrino Telescope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South Pole,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Calibri Light" charset="0"/>
                <a:ea typeface="Calibri Light" charset="0"/>
                <a:cs typeface="Calibri Light" charset="0"/>
              </a:rPr>
              <a:t>Antarctica</a:t>
            </a:r>
          </a:p>
        </p:txBody>
      </p:sp>
      <p:pic>
        <p:nvPicPr>
          <p:cNvPr id="21" name="Picture 20" descr="KM3NET_540081.jp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80" b="47900" l="4080" r="237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" t="25448" r="75778" b="52250"/>
          <a:stretch/>
        </p:blipFill>
        <p:spPr>
          <a:xfrm>
            <a:off x="8104217" y="3585032"/>
            <a:ext cx="1830815" cy="14894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39293F-1CC7-9A43-BA38-67C99F2EF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0377" y="5341597"/>
            <a:ext cx="807027" cy="796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579B76-1CBC-734E-BBB1-1E9031AAD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8103" y="724033"/>
            <a:ext cx="1598775" cy="1605959"/>
          </a:xfrm>
          <a:prstGeom prst="rect">
            <a:avLst/>
          </a:prstGeom>
        </p:spPr>
      </p:pic>
      <p:sp>
        <p:nvSpPr>
          <p:cNvPr id="27" name="Block Arc 26">
            <a:extLst>
              <a:ext uri="{FF2B5EF4-FFF2-40B4-BE49-F238E27FC236}">
                <a16:creationId xmlns:a16="http://schemas.microsoft.com/office/drawing/2014/main" id="{7788055D-00B5-FA49-B3F0-BED08DD5A0C0}"/>
              </a:ext>
            </a:extLst>
          </p:cNvPr>
          <p:cNvSpPr/>
          <p:nvPr/>
        </p:nvSpPr>
        <p:spPr>
          <a:xfrm>
            <a:off x="6380309" y="5084042"/>
            <a:ext cx="1427163" cy="1377951"/>
          </a:xfrm>
          <a:prstGeom prst="blockArc">
            <a:avLst>
              <a:gd name="adj1" fmla="val 10800000"/>
              <a:gd name="adj2" fmla="val 10717673"/>
              <a:gd name="adj3" fmla="val 24061"/>
            </a:avLst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515C24B4-8A22-6945-96F2-EA8C420EC8FE}"/>
              </a:ext>
            </a:extLst>
          </p:cNvPr>
          <p:cNvSpPr/>
          <p:nvPr/>
        </p:nvSpPr>
        <p:spPr>
          <a:xfrm>
            <a:off x="5710645" y="1"/>
            <a:ext cx="2985307" cy="2989849"/>
          </a:xfrm>
          <a:prstGeom prst="blockArc">
            <a:avLst>
              <a:gd name="adj1" fmla="val 10800000"/>
              <a:gd name="adj2" fmla="val 10717673"/>
              <a:gd name="adj3" fmla="val 24061"/>
            </a:avLst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0DB0FC-16BC-7B4C-A9AB-F0EEA3945CAB}"/>
              </a:ext>
            </a:extLst>
          </p:cNvPr>
          <p:cNvSpPr txBox="1"/>
          <p:nvPr/>
        </p:nvSpPr>
        <p:spPr>
          <a:xfrm>
            <a:off x="6390934" y="6114497"/>
            <a:ext cx="136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ORCA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83B4FF-B54F-A74A-AEB6-CBE16BADC46C}"/>
              </a:ext>
            </a:extLst>
          </p:cNvPr>
          <p:cNvSpPr txBox="1"/>
          <p:nvPr/>
        </p:nvSpPr>
        <p:spPr>
          <a:xfrm>
            <a:off x="7965313" y="863166"/>
            <a:ext cx="77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ARCA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EAF561-28D3-DE44-A086-671C07610156}"/>
              </a:ext>
            </a:extLst>
          </p:cNvPr>
          <p:cNvSpPr txBox="1"/>
          <p:nvPr/>
        </p:nvSpPr>
        <p:spPr>
          <a:xfrm>
            <a:off x="5867696" y="4426635"/>
            <a:ext cx="2541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b="1">
                <a:solidFill>
                  <a:schemeClr val="accent5"/>
                </a:solidFill>
              </a:rPr>
              <a:t>6 ORCA </a:t>
            </a:r>
            <a:r>
              <a:rPr lang="en-US" sz="1800" b="1" dirty="0">
                <a:solidFill>
                  <a:schemeClr val="accent5"/>
                </a:solidFill>
              </a:rPr>
              <a:t>in operation</a:t>
            </a:r>
          </a:p>
          <a:p>
            <a:pPr algn="ctr"/>
            <a:r>
              <a:rPr lang="en-US" sz="1800" b="1" dirty="0">
                <a:solidFill>
                  <a:schemeClr val="accent5"/>
                </a:solidFill>
              </a:rPr>
              <a:t>+  7 in November</a:t>
            </a:r>
          </a:p>
          <a:p>
            <a:pPr algn="ctr"/>
            <a:r>
              <a:rPr lang="en-US" sz="1800" b="1" dirty="0">
                <a:solidFill>
                  <a:schemeClr val="accent5"/>
                </a:solidFill>
              </a:rPr>
              <a:t>+ 2-3 in April</a:t>
            </a:r>
            <a:endParaRPr lang="x-none" sz="1800" b="1">
              <a:solidFill>
                <a:schemeClr val="accent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17E4D3-DD47-D941-AE3B-594CB39831B3}"/>
              </a:ext>
            </a:extLst>
          </p:cNvPr>
          <p:cNvSpPr txBox="1"/>
          <p:nvPr/>
        </p:nvSpPr>
        <p:spPr>
          <a:xfrm>
            <a:off x="6055878" y="2289177"/>
            <a:ext cx="209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</a:rPr>
              <a:t>8</a:t>
            </a:r>
            <a:r>
              <a:rPr lang="x-none" sz="1800" b="1">
                <a:solidFill>
                  <a:schemeClr val="accent5"/>
                </a:solidFill>
              </a:rPr>
              <a:t> </a:t>
            </a:r>
            <a:r>
              <a:rPr lang="en-US" sz="1800" b="1" dirty="0">
                <a:solidFill>
                  <a:schemeClr val="accent5"/>
                </a:solidFill>
              </a:rPr>
              <a:t>A</a:t>
            </a:r>
            <a:r>
              <a:rPr lang="x-none" sz="1800" b="1">
                <a:solidFill>
                  <a:schemeClr val="accent5"/>
                </a:solidFill>
              </a:rPr>
              <a:t>RCA </a:t>
            </a:r>
            <a:r>
              <a:rPr lang="en-US" sz="1800" b="1" dirty="0">
                <a:solidFill>
                  <a:schemeClr val="accent5"/>
                </a:solidFill>
              </a:rPr>
              <a:t>in operation</a:t>
            </a:r>
          </a:p>
          <a:p>
            <a:pPr algn="ctr"/>
            <a:r>
              <a:rPr lang="en-US" sz="1800" b="1" dirty="0">
                <a:solidFill>
                  <a:schemeClr val="accent5"/>
                </a:solidFill>
              </a:rPr>
              <a:t>+  15 in April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/>
          <a:srcRect l="23688" r="4158"/>
          <a:stretch/>
        </p:blipFill>
        <p:spPr>
          <a:xfrm>
            <a:off x="8032239" y="99760"/>
            <a:ext cx="4019355" cy="30674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66899" y="80852"/>
            <a:ext cx="4019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  <a:cs typeface="Chalkduster"/>
              </a:rPr>
              <a:t>KM3NeT 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  <a:cs typeface="Chalkduster"/>
              </a:rPr>
              <a:t>Mediterranean Sea,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  <a:cs typeface="Chalkduster"/>
              </a:rPr>
              <a:t>France and Italy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D134C1-C3C7-884D-9164-6A23DFD4394D}"/>
              </a:ext>
            </a:extLst>
          </p:cNvPr>
          <p:cNvSpPr txBox="1"/>
          <p:nvPr/>
        </p:nvSpPr>
        <p:spPr>
          <a:xfrm>
            <a:off x="6269949" y="266148"/>
            <a:ext cx="136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ARCA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0E7878-1E57-0E42-95F0-4E2D88C9B996}"/>
              </a:ext>
            </a:extLst>
          </p:cNvPr>
          <p:cNvSpPr txBox="1"/>
          <p:nvPr/>
        </p:nvSpPr>
        <p:spPr>
          <a:xfrm>
            <a:off x="7525197" y="5569659"/>
            <a:ext cx="46668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u="sng" dirty="0">
                <a:solidFill>
                  <a:schemeClr val="bg1"/>
                </a:solidFill>
              </a:rPr>
              <a:t>Final configuration:</a:t>
            </a:r>
          </a:p>
          <a:p>
            <a:pPr algn="r"/>
            <a:r>
              <a:rPr lang="en-US" sz="2500" dirty="0">
                <a:solidFill>
                  <a:schemeClr val="bg1"/>
                </a:solidFill>
              </a:rPr>
              <a:t>ORCA 115 Detection Units (DUs)</a:t>
            </a:r>
          </a:p>
          <a:p>
            <a:pPr algn="r"/>
            <a:r>
              <a:rPr lang="en-US" sz="2500" dirty="0">
                <a:solidFill>
                  <a:schemeClr val="bg1"/>
                </a:solidFill>
              </a:rPr>
              <a:t>ARCA 2 X 115 DUs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8A1E6-069A-B140-9FE9-1A3C6DD376F6}"/>
              </a:ext>
            </a:extLst>
          </p:cNvPr>
          <p:cNvSpPr txBox="1"/>
          <p:nvPr/>
        </p:nvSpPr>
        <p:spPr>
          <a:xfrm>
            <a:off x="1" y="5580727"/>
            <a:ext cx="63525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solidFill>
                  <a:schemeClr val="bg1"/>
                </a:solidFill>
              </a:rPr>
              <a:t>Running for 10 years in its full configuration</a:t>
            </a:r>
          </a:p>
          <a:p>
            <a:r>
              <a:rPr lang="en-US" sz="2500" dirty="0">
                <a:solidFill>
                  <a:schemeClr val="bg1"/>
                </a:solidFill>
              </a:rPr>
              <a:t>Coming extensions: </a:t>
            </a:r>
          </a:p>
          <a:p>
            <a:r>
              <a:rPr lang="en-US" sz="2500" dirty="0">
                <a:solidFill>
                  <a:schemeClr val="bg1"/>
                </a:solidFill>
              </a:rPr>
              <a:t>Upgrade +  Gen2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3B28CF-0540-4841-8577-B3304A38A912}"/>
              </a:ext>
            </a:extLst>
          </p:cNvPr>
          <p:cNvCxnSpPr>
            <a:cxnSpLocks/>
          </p:cNvCxnSpPr>
          <p:nvPr/>
        </p:nvCxnSpPr>
        <p:spPr>
          <a:xfrm>
            <a:off x="6045368" y="-255755"/>
            <a:ext cx="0" cy="76815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2013breakthrough">
            <a:extLst>
              <a:ext uri="{FF2B5EF4-FFF2-40B4-BE49-F238E27FC236}">
                <a16:creationId xmlns:a16="http://schemas.microsoft.com/office/drawing/2014/main" id="{DC20A9B0-C7A8-9F44-B0E3-D7DD70B1F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47" b="46359" l="11100" r="31200">
                        <a14:foregroundMark x1="17800" y1="12256" x2="23100" y2="11901"/>
                        <a14:foregroundMark x1="23100" y1="11901" x2="25400" y2="12433"/>
                        <a14:foregroundMark x1="31200" y1="23801" x2="30700" y2="30018"/>
                        <a14:foregroundMark x1="12457" y1="27709" x2="12500" y2="29130"/>
                        <a14:foregroundMark x1="12419" y1="26465" x2="12441" y2="27176"/>
                        <a14:foregroundMark x1="12300" y1="22558" x2="12390" y2="25531"/>
                        <a14:foregroundMark x1="18700" y1="42096" x2="21762" y2="44073"/>
                        <a14:foregroundMark x1="11357" y1="25169" x2="11400" y2="24334"/>
                        <a14:foregroundMark x1="11220" y1="27848" x2="11311" y2="26077"/>
                        <a14:foregroundMark x1="19600" y1="10480" x2="22100" y2="10124"/>
                        <a14:backgroundMark x1="20100" y1="47069" x2="20400" y2="47247"/>
                        <a14:backgroundMark x1="20200" y1="46714" x2="21100" y2="46892"/>
                        <a14:backgroundMark x1="20700" y1="46359" x2="21500" y2="46892"/>
                        <a14:backgroundMark x1="10900" y1="27709" x2="10800" y2="28419"/>
                        <a14:backgroundMark x1="11000" y1="25044" x2="10900" y2="25933"/>
                        <a14:backgroundMark x1="11000" y1="27176" x2="11000" y2="27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8519" r="67041" b="52708"/>
          <a:stretch/>
        </p:blipFill>
        <p:spPr bwMode="auto">
          <a:xfrm>
            <a:off x="3884291" y="2352217"/>
            <a:ext cx="1772751" cy="17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6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9AB01-A018-DC44-BEAD-880B9E5C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8929-89E0-1245-BC08-FB77E101C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181" y="1057293"/>
            <a:ext cx="1189468" cy="2752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9051C-D600-CA4E-857B-1A8C3E83C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52" y="15131"/>
            <a:ext cx="5920739" cy="4053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51A526-5AE2-3B43-8C7C-CCFFD541BDC0}"/>
              </a:ext>
            </a:extLst>
          </p:cNvPr>
          <p:cNvSpPr/>
          <p:nvPr/>
        </p:nvSpPr>
        <p:spPr>
          <a:xfrm>
            <a:off x="5011968" y="117447"/>
            <a:ext cx="658385" cy="3502855"/>
          </a:xfrm>
          <a:prstGeom prst="rect">
            <a:avLst/>
          </a:prstGeom>
          <a:solidFill>
            <a:srgbClr val="A5A5A5">
              <a:alpha val="3882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200"/>
          </a:p>
        </p:txBody>
      </p:sp>
      <p:pic>
        <p:nvPicPr>
          <p:cNvPr id="2052" name="Picture 4" descr="Nou weten we waarom neutrino IC170922A van blazar TXS 0506+056 zo  energierijk was | Astroblogs">
            <a:extLst>
              <a:ext uri="{FF2B5EF4-FFF2-40B4-BE49-F238E27FC236}">
                <a16:creationId xmlns:a16="http://schemas.microsoft.com/office/drawing/2014/main" id="{DF811A80-E840-374D-BD03-1F2E721A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08" y="338070"/>
            <a:ext cx="2964744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TF">
            <a:extLst>
              <a:ext uri="{FF2B5EF4-FFF2-40B4-BE49-F238E27FC236}">
                <a16:creationId xmlns:a16="http://schemas.microsoft.com/office/drawing/2014/main" id="{E1CF7736-19B7-B44F-9E6F-2B154D5B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76" y="2928720"/>
            <a:ext cx="2606649" cy="14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029A4-A266-8147-B33B-24216FDE2304}"/>
              </a:ext>
            </a:extLst>
          </p:cNvPr>
          <p:cNvSpPr txBox="1"/>
          <p:nvPr/>
        </p:nvSpPr>
        <p:spPr>
          <a:xfrm>
            <a:off x="7588701" y="4250708"/>
            <a:ext cx="37650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Harding"/>
              </a:rPr>
              <a:t>Tidal Disruption Event</a:t>
            </a:r>
            <a:endParaRPr lang="en-BE" sz="3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81E60F-1E67-F24A-A5AF-CF697DDC003A}"/>
              </a:ext>
            </a:extLst>
          </p:cNvPr>
          <p:cNvSpPr txBox="1"/>
          <p:nvPr/>
        </p:nvSpPr>
        <p:spPr>
          <a:xfrm>
            <a:off x="7776371" y="2241975"/>
            <a:ext cx="26066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Harding"/>
              </a:rPr>
              <a:t>Flaring Blazar</a:t>
            </a:r>
            <a:endParaRPr lang="en-BE" sz="3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20EA23-A08C-5A42-BD25-DBA2238AA5BB}"/>
              </a:ext>
            </a:extLst>
          </p:cNvPr>
          <p:cNvSpPr/>
          <p:nvPr/>
        </p:nvSpPr>
        <p:spPr>
          <a:xfrm>
            <a:off x="3617483" y="108447"/>
            <a:ext cx="419100" cy="3502855"/>
          </a:xfrm>
          <a:prstGeom prst="rect">
            <a:avLst/>
          </a:prstGeom>
          <a:solidFill>
            <a:srgbClr val="A5A5A5">
              <a:alpha val="3882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0A57-3D6A-CE4C-BE92-0BC37663E426}"/>
              </a:ext>
            </a:extLst>
          </p:cNvPr>
          <p:cNvSpPr txBox="1"/>
          <p:nvPr/>
        </p:nvSpPr>
        <p:spPr>
          <a:xfrm>
            <a:off x="1416045" y="6258094"/>
            <a:ext cx="65492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Harding"/>
              </a:rPr>
              <a:t>Core Collapse Supernova</a:t>
            </a:r>
            <a:endParaRPr lang="en-BE" sz="3000" dirty="0">
              <a:solidFill>
                <a:schemeClr val="bg1"/>
              </a:solidFill>
            </a:endParaRP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B401AC7D-A607-A04C-BA76-5532A25CE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9" y="4250707"/>
            <a:ext cx="1148236" cy="26742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A6F71F-DDC8-0449-B55E-10F7B61BD5A3}"/>
              </a:ext>
            </a:extLst>
          </p:cNvPr>
          <p:cNvCxnSpPr>
            <a:cxnSpLocks/>
          </p:cNvCxnSpPr>
          <p:nvPr/>
        </p:nvCxnSpPr>
        <p:spPr>
          <a:xfrm flipH="1">
            <a:off x="2946402" y="2928721"/>
            <a:ext cx="829447" cy="151101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678671-CB2F-394F-A573-EC66DCC11C2C}"/>
              </a:ext>
            </a:extLst>
          </p:cNvPr>
          <p:cNvCxnSpPr>
            <a:cxnSpLocks/>
          </p:cNvCxnSpPr>
          <p:nvPr/>
        </p:nvCxnSpPr>
        <p:spPr>
          <a:xfrm>
            <a:off x="5464079" y="1868874"/>
            <a:ext cx="2192131" cy="594773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EA4F5EC-70ED-914C-AEEA-D21DABD6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44" y="4637602"/>
            <a:ext cx="2713619" cy="18090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82E732-DB15-B84C-9C1B-B9FF8853DC22}"/>
              </a:ext>
            </a:extLst>
          </p:cNvPr>
          <p:cNvSpPr txBox="1"/>
          <p:nvPr/>
        </p:nvSpPr>
        <p:spPr>
          <a:xfrm>
            <a:off x="7215008" y="5184281"/>
            <a:ext cx="454092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667" u="sng" dirty="0">
                <a:solidFill>
                  <a:srgbClr val="3BBFB6"/>
                </a:solidFill>
              </a:rPr>
              <a:t>Identification of other sources</a:t>
            </a:r>
          </a:p>
        </p:txBody>
      </p:sp>
      <p:pic>
        <p:nvPicPr>
          <p:cNvPr id="2062" name="Picture 14" descr="Add a Loading Animation to your WordPress Website (10 Different Options) |  Elegant Themes Blog">
            <a:extLst>
              <a:ext uri="{FF2B5EF4-FFF2-40B4-BE49-F238E27FC236}">
                <a16:creationId xmlns:a16="http://schemas.microsoft.com/office/drawing/2014/main" id="{17F5E51F-8E2B-D44D-B3D4-5D27AB092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6667" y1="46053" x2="52870" y2="46053"/>
                        <a14:backgroundMark x1="52870" y1="46053" x2="54815" y2="4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46317" r="17606" b="39534"/>
          <a:stretch/>
        </p:blipFill>
        <p:spPr bwMode="auto">
          <a:xfrm>
            <a:off x="7225420" y="6180775"/>
            <a:ext cx="3961436" cy="4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1386EC8-E56A-CB4D-821E-B90F4FA621E1}"/>
              </a:ext>
            </a:extLst>
          </p:cNvPr>
          <p:cNvSpPr txBox="1"/>
          <p:nvPr/>
        </p:nvSpPr>
        <p:spPr>
          <a:xfrm>
            <a:off x="8680983" y="5684717"/>
            <a:ext cx="4185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200" dirty="0">
                <a:solidFill>
                  <a:srgbClr val="3BBFB6"/>
                </a:solidFill>
              </a:rPr>
              <a:t>Loading</a:t>
            </a:r>
          </a:p>
        </p:txBody>
      </p:sp>
    </p:spTree>
    <p:extLst>
      <p:ext uri="{BB962C8B-B14F-4D97-AF65-F5344CB8AC3E}">
        <p14:creationId xmlns:p14="http://schemas.microsoft.com/office/powerpoint/2010/main" val="389913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8EF4139-FAB3-5A43-8223-E91B56F2E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52" y="15131"/>
            <a:ext cx="5920739" cy="40535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9AB01-A018-DC44-BEAD-880B9E5C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E52F61E-9515-B740-831F-AF77DE440642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51A526-5AE2-3B43-8C7C-CCFFD541BDC0}"/>
              </a:ext>
            </a:extLst>
          </p:cNvPr>
          <p:cNvSpPr/>
          <p:nvPr/>
        </p:nvSpPr>
        <p:spPr>
          <a:xfrm flipH="1">
            <a:off x="4026709" y="138897"/>
            <a:ext cx="720784" cy="3451192"/>
          </a:xfrm>
          <a:prstGeom prst="rect">
            <a:avLst/>
          </a:prstGeom>
          <a:solidFill>
            <a:schemeClr val="accent2">
              <a:lumMod val="40000"/>
              <a:lumOff val="60000"/>
              <a:alpha val="38824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39A6-4268-684B-B9D7-CD136DD3D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952" y="529864"/>
            <a:ext cx="1005848" cy="2327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EE67FA-8027-7B4B-8B81-04BBFA0B8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272" y="529865"/>
            <a:ext cx="996641" cy="232764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0D3284-DA41-F444-BD6C-2C76AFEFF98E}"/>
              </a:ext>
            </a:extLst>
          </p:cNvPr>
          <p:cNvCxnSpPr>
            <a:cxnSpLocks/>
          </p:cNvCxnSpPr>
          <p:nvPr/>
        </p:nvCxnSpPr>
        <p:spPr>
          <a:xfrm>
            <a:off x="4537277" y="1864493"/>
            <a:ext cx="2657247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14A37DA-DA7C-A14A-B02D-47B95A0DA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591" y="525196"/>
            <a:ext cx="998643" cy="23323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A70820-883F-234D-9B7F-A5AB5B226159}"/>
              </a:ext>
            </a:extLst>
          </p:cNvPr>
          <p:cNvSpPr txBox="1"/>
          <p:nvPr/>
        </p:nvSpPr>
        <p:spPr>
          <a:xfrm>
            <a:off x="7248591" y="-13414"/>
            <a:ext cx="1058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ORCA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ARCA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EB938A-6D51-4C48-B599-29BF78F0FD80}"/>
              </a:ext>
            </a:extLst>
          </p:cNvPr>
          <p:cNvSpPr txBox="1"/>
          <p:nvPr/>
        </p:nvSpPr>
        <p:spPr>
          <a:xfrm>
            <a:off x="10347953" y="-13415"/>
            <a:ext cx="118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ORCA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Upgrade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13F8D9-252E-3741-A700-C99B01F4C832}"/>
              </a:ext>
            </a:extLst>
          </p:cNvPr>
          <p:cNvSpPr txBox="1"/>
          <p:nvPr/>
        </p:nvSpPr>
        <p:spPr>
          <a:xfrm>
            <a:off x="8863572" y="-13415"/>
            <a:ext cx="1058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ORCA</a:t>
            </a:r>
          </a:p>
          <a:p>
            <a:pPr algn="ctr"/>
            <a:r>
              <a:rPr lang="en-US" sz="1800" dirty="0" err="1">
                <a:solidFill>
                  <a:schemeClr val="bg1"/>
                </a:solidFill>
              </a:rPr>
              <a:t>IceCube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841855-D5C6-0F4C-8AEF-804EC5F0CF3A}"/>
              </a:ext>
            </a:extLst>
          </p:cNvPr>
          <p:cNvCxnSpPr>
            <a:cxnSpLocks/>
          </p:cNvCxnSpPr>
          <p:nvPr/>
        </p:nvCxnSpPr>
        <p:spPr>
          <a:xfrm>
            <a:off x="7066087" y="2855076"/>
            <a:ext cx="4800879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4976A6-147B-5F4B-9157-A92E23E17D4B}"/>
              </a:ext>
            </a:extLst>
          </p:cNvPr>
          <p:cNvSpPr txBox="1"/>
          <p:nvPr/>
        </p:nvSpPr>
        <p:spPr>
          <a:xfrm>
            <a:off x="11173417" y="2887004"/>
            <a:ext cx="118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EB7163-F42D-F645-A952-4802EBC56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88" y="4068656"/>
            <a:ext cx="4626605" cy="2774213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55F62C91-8DCE-6C45-AB9F-38CF2A40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70" y="3429000"/>
            <a:ext cx="4254231" cy="3103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E3173A1-9ADE-ED4C-B4EE-E84A512C308F}"/>
              </a:ext>
            </a:extLst>
          </p:cNvPr>
          <p:cNvSpPr txBox="1"/>
          <p:nvPr/>
        </p:nvSpPr>
        <p:spPr>
          <a:xfrm rot="16200000">
            <a:off x="6457834" y="4005185"/>
            <a:ext cx="266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200" dirty="0">
                <a:solidFill>
                  <a:schemeClr val="bg1"/>
                </a:solidFill>
              </a:rPr>
              <a:t>0.5-5 GeV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C26309-7641-4340-BF2E-FC1C97F0F870}"/>
              </a:ext>
            </a:extLst>
          </p:cNvPr>
          <p:cNvSpPr txBox="1"/>
          <p:nvPr/>
        </p:nvSpPr>
        <p:spPr>
          <a:xfrm>
            <a:off x="7729886" y="6429669"/>
            <a:ext cx="425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FR" sz="3200">
                <a:solidFill>
                  <a:schemeClr val="bg1"/>
                </a:solidFill>
              </a:rPr>
              <a:t>TeV-PeV scale</a:t>
            </a:r>
            <a:endParaRPr lang="en-FR" sz="32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C8A48D-0D7A-C944-97BF-B47049A4F307}"/>
              </a:ext>
            </a:extLst>
          </p:cNvPr>
          <p:cNvSpPr txBox="1"/>
          <p:nvPr/>
        </p:nvSpPr>
        <p:spPr>
          <a:xfrm>
            <a:off x="4810941" y="4002919"/>
            <a:ext cx="2814596" cy="16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333" u="sng" dirty="0">
                <a:solidFill>
                  <a:srgbClr val="3BBFB6"/>
                </a:solidFill>
                <a:latin typeface="Harding"/>
              </a:rPr>
              <a:t>Why going to lower energies?</a:t>
            </a:r>
            <a:endParaRPr lang="en-BE" sz="3333" u="sng" dirty="0">
              <a:solidFill>
                <a:srgbClr val="3BBFB6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058BB4-D8A2-134E-91C1-2B6281254049}"/>
              </a:ext>
            </a:extLst>
          </p:cNvPr>
          <p:cNvSpPr/>
          <p:nvPr/>
        </p:nvSpPr>
        <p:spPr>
          <a:xfrm>
            <a:off x="4810940" y="6071506"/>
            <a:ext cx="711307" cy="716324"/>
          </a:xfrm>
          <a:prstGeom prst="ellipse">
            <a:avLst/>
          </a:prstGeom>
          <a:noFill/>
          <a:ln w="28575">
            <a:solidFill>
              <a:srgbClr val="3B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3200" dirty="0">
                <a:solidFill>
                  <a:srgbClr val="3BBFB6"/>
                </a:solidFill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DC43581-6AE9-E14D-8EBA-CBA742398D36}"/>
              </a:ext>
            </a:extLst>
          </p:cNvPr>
          <p:cNvSpPr/>
          <p:nvPr/>
        </p:nvSpPr>
        <p:spPr>
          <a:xfrm>
            <a:off x="7122521" y="6080378"/>
            <a:ext cx="711307" cy="716324"/>
          </a:xfrm>
          <a:prstGeom prst="ellipse">
            <a:avLst/>
          </a:prstGeom>
          <a:noFill/>
          <a:ln w="28575">
            <a:solidFill>
              <a:srgbClr val="3B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3200" dirty="0">
                <a:solidFill>
                  <a:srgbClr val="3BBFB6"/>
                </a:solidFill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138276C-928A-924E-B312-CE4B83AF6E33}"/>
              </a:ext>
            </a:extLst>
          </p:cNvPr>
          <p:cNvSpPr/>
          <p:nvPr/>
        </p:nvSpPr>
        <p:spPr>
          <a:xfrm>
            <a:off x="1242517" y="2566802"/>
            <a:ext cx="711307" cy="716324"/>
          </a:xfrm>
          <a:prstGeom prst="ellipse">
            <a:avLst/>
          </a:prstGeom>
          <a:noFill/>
          <a:ln w="28575">
            <a:solidFill>
              <a:srgbClr val="3B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3200" dirty="0">
                <a:solidFill>
                  <a:srgbClr val="3BBFB6"/>
                </a:solidFill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214763-44B3-D34B-A67F-D5513B20E281}"/>
              </a:ext>
            </a:extLst>
          </p:cNvPr>
          <p:cNvSpPr txBox="1"/>
          <p:nvPr/>
        </p:nvSpPr>
        <p:spPr>
          <a:xfrm>
            <a:off x="2057938" y="2368637"/>
            <a:ext cx="21873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500" dirty="0">
                <a:solidFill>
                  <a:srgbClr val="3BBFB6"/>
                </a:solidFill>
              </a:rPr>
              <a:t>Mainly coming from pn instead of pɣ</a:t>
            </a:r>
          </a:p>
        </p:txBody>
      </p:sp>
    </p:spTree>
    <p:extLst>
      <p:ext uri="{BB962C8B-B14F-4D97-AF65-F5344CB8AC3E}">
        <p14:creationId xmlns:p14="http://schemas.microsoft.com/office/powerpoint/2010/main" val="261670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2F61E-9515-B740-831F-AF77DE440642}" type="slidenum">
              <a:rPr lang="en-US" smtClean="0"/>
              <a:t>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1F4109-6072-7248-9EEC-11B4B257B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1"/>
          <a:stretch/>
        </p:blipFill>
        <p:spPr>
          <a:xfrm>
            <a:off x="1093413" y="1007571"/>
            <a:ext cx="4573440" cy="3497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91DC89-8DE0-514E-8E99-64259033A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074"/>
            <a:ext cx="1651321" cy="9288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2C4142-73D3-DE48-83DE-2A5193E5ED99}"/>
              </a:ext>
            </a:extLst>
          </p:cNvPr>
          <p:cNvSpPr txBox="1"/>
          <p:nvPr/>
        </p:nvSpPr>
        <p:spPr>
          <a:xfrm rot="21053120">
            <a:off x="1319151" y="2013606"/>
            <a:ext cx="2243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</a:rPr>
              <a:t>Background distribution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4224C6-09B2-864D-A618-1405B44214A0}"/>
              </a:ext>
            </a:extLst>
          </p:cNvPr>
          <p:cNvSpPr txBox="1"/>
          <p:nvPr/>
        </p:nvSpPr>
        <p:spPr>
          <a:xfrm rot="685930">
            <a:off x="3404704" y="2413802"/>
            <a:ext cx="182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GW </a:t>
            </a:r>
            <a:r>
              <a:rPr lang="en-US" sz="2000" dirty="0" err="1">
                <a:solidFill>
                  <a:schemeClr val="accent2"/>
                </a:solidFill>
              </a:rPr>
              <a:t>followup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9D91D5-7B8F-C444-A2FA-504D9EDB1EBB}"/>
              </a:ext>
            </a:extLst>
          </p:cNvPr>
          <p:cNvSpPr txBox="1"/>
          <p:nvPr/>
        </p:nvSpPr>
        <p:spPr>
          <a:xfrm rot="703129">
            <a:off x="4059167" y="3553326"/>
            <a:ext cx="4573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p-</a:t>
            </a:r>
            <a:r>
              <a:rPr lang="en-BE" sz="2000" dirty="0"/>
              <a:t>value = 5%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72BCE18F-8B6E-4648-8EAB-2C537BFFC7CE}"/>
              </a:ext>
            </a:extLst>
          </p:cNvPr>
          <p:cNvCxnSpPr/>
          <p:nvPr/>
        </p:nvCxnSpPr>
        <p:spPr>
          <a:xfrm rot="10800000" flipV="1">
            <a:off x="4468787" y="3753380"/>
            <a:ext cx="732620" cy="186875"/>
          </a:xfrm>
          <a:prstGeom prst="curvedConnector3">
            <a:avLst>
              <a:gd name="adj1" fmla="val -23729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FEC7DC6-BB44-C041-9D4A-ACFC18C9A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181" y="1007571"/>
            <a:ext cx="4608844" cy="34977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6A118E69-2784-4B41-BFDF-2CDBE4B3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89" y="4494179"/>
            <a:ext cx="3131516" cy="23638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A37530-04FC-0741-841E-C2D5674E1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135" l="0" r="97000">
                        <a14:foregroundMark x1="55000" y1="95169" x2="55000" y2="96618"/>
                        <a14:foregroundMark x1="38500" y1="76812" x2="38500" y2="76812"/>
                        <a14:foregroundMark x1="41500" y1="77295" x2="41500" y2="77295"/>
                        <a14:foregroundMark x1="48500" y1="77295" x2="48500" y2="77295"/>
                        <a14:foregroundMark x1="52000" y1="78744" x2="52000" y2="78744"/>
                        <a14:foregroundMark x1="57000" y1="79227" x2="57000" y2="79227"/>
                        <a14:foregroundMark x1="60000" y1="79227" x2="60000" y2="79227"/>
                        <a14:foregroundMark x1="67500" y1="78744" x2="67500" y2="78744"/>
                        <a14:foregroundMark x1="30500" y1="77778" x2="30500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6342" y="2717671"/>
            <a:ext cx="829425" cy="858456"/>
          </a:xfrm>
          <a:prstGeom prst="rect">
            <a:avLst/>
          </a:prstGeom>
        </p:spPr>
      </p:pic>
      <p:pic>
        <p:nvPicPr>
          <p:cNvPr id="31" name="Picture 30" descr="IceCube_official_logo_greyLetters.png">
            <a:extLst>
              <a:ext uri="{FF2B5EF4-FFF2-40B4-BE49-F238E27FC236}">
                <a16:creationId xmlns:a16="http://schemas.microsoft.com/office/drawing/2014/main" id="{146913CC-C2DF-E54F-9B80-CB959FD203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48" y="1252255"/>
            <a:ext cx="829425" cy="916599"/>
          </a:xfrm>
          <a:prstGeom prst="rect">
            <a:avLst/>
          </a:prstGeom>
        </p:spPr>
      </p:pic>
      <p:pic>
        <p:nvPicPr>
          <p:cNvPr id="32" name="Picture 31" descr="IceCube_official_logo_greyLetters.png">
            <a:extLst>
              <a:ext uri="{FF2B5EF4-FFF2-40B4-BE49-F238E27FC236}">
                <a16:creationId xmlns:a16="http://schemas.microsoft.com/office/drawing/2014/main" id="{0A084AB8-66C2-2B49-A4B2-2388DB31F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" y="1250563"/>
            <a:ext cx="829425" cy="916599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0FA6C6F-A63F-AC4D-A422-3F32965CC217}"/>
              </a:ext>
            </a:extLst>
          </p:cNvPr>
          <p:cNvCxnSpPr>
            <a:stCxn id="31" idx="3"/>
          </p:cNvCxnSpPr>
          <p:nvPr/>
        </p:nvCxnSpPr>
        <p:spPr>
          <a:xfrm>
            <a:off x="7088673" y="1710555"/>
            <a:ext cx="2440929" cy="12962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D96F63A-9AC1-A141-992E-78987F41C952}"/>
              </a:ext>
            </a:extLst>
          </p:cNvPr>
          <p:cNvCxnSpPr>
            <a:cxnSpLocks/>
          </p:cNvCxnSpPr>
          <p:nvPr/>
        </p:nvCxnSpPr>
        <p:spPr>
          <a:xfrm flipV="1">
            <a:off x="7225180" y="2393419"/>
            <a:ext cx="2304421" cy="62329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1">
            <a:extLst>
              <a:ext uri="{FF2B5EF4-FFF2-40B4-BE49-F238E27FC236}">
                <a16:creationId xmlns:a16="http://schemas.microsoft.com/office/drawing/2014/main" id="{11A9184D-1E70-DB4F-9DCD-EF89B8EF8992}"/>
              </a:ext>
            </a:extLst>
          </p:cNvPr>
          <p:cNvSpPr txBox="1"/>
          <p:nvPr/>
        </p:nvSpPr>
        <p:spPr>
          <a:xfrm>
            <a:off x="3380132" y="2458"/>
            <a:ext cx="8723376" cy="9437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5333" dirty="0">
                <a:solidFill>
                  <a:schemeClr val="bg1"/>
                </a:solidFill>
              </a:rPr>
              <a:t>Compact </a:t>
            </a:r>
            <a:r>
              <a:rPr lang="fr-FR" sz="5333" dirty="0" err="1">
                <a:solidFill>
                  <a:schemeClr val="bg1"/>
                </a:solidFill>
              </a:rPr>
              <a:t>binary</a:t>
            </a:r>
            <a:r>
              <a:rPr lang="fr-FR" sz="5333" dirty="0">
                <a:solidFill>
                  <a:schemeClr val="bg1"/>
                </a:solidFill>
              </a:rPr>
              <a:t> </a:t>
            </a:r>
            <a:r>
              <a:rPr lang="fr-FR" sz="5333" dirty="0" err="1">
                <a:solidFill>
                  <a:schemeClr val="bg1"/>
                </a:solidFill>
              </a:rPr>
              <a:t>mergers</a:t>
            </a:r>
            <a:endParaRPr lang="fr-FR" sz="5333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8E7BDB-645E-A044-86E3-28D285A10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135" l="0" r="97000">
                        <a14:foregroundMark x1="55000" y1="95169" x2="55000" y2="96618"/>
                        <a14:foregroundMark x1="38500" y1="76812" x2="38500" y2="76812"/>
                        <a14:foregroundMark x1="41500" y1="77295" x2="41500" y2="77295"/>
                        <a14:foregroundMark x1="48500" y1="77295" x2="48500" y2="77295"/>
                        <a14:foregroundMark x1="52000" y1="78744" x2="52000" y2="78744"/>
                        <a14:foregroundMark x1="57000" y1="79227" x2="57000" y2="79227"/>
                        <a14:foregroundMark x1="60000" y1="79227" x2="60000" y2="79227"/>
                        <a14:foregroundMark x1="67500" y1="78744" x2="67500" y2="78744"/>
                        <a14:foregroundMark x1="30500" y1="77778" x2="30500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029" y="5137824"/>
            <a:ext cx="829425" cy="858456"/>
          </a:xfrm>
          <a:prstGeom prst="rect">
            <a:avLst/>
          </a:prstGeom>
        </p:spPr>
      </p:pic>
      <p:pic>
        <p:nvPicPr>
          <p:cNvPr id="39" name="Picture 38" descr="IceCube_official_logo_greyLetters.png">
            <a:extLst>
              <a:ext uri="{FF2B5EF4-FFF2-40B4-BE49-F238E27FC236}">
                <a16:creationId xmlns:a16="http://schemas.microsoft.com/office/drawing/2014/main" id="{2E7EC4ED-344C-914A-BF5F-19A854283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66" y="5079682"/>
            <a:ext cx="829425" cy="91659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F386D39-0996-8241-B7A7-84F35C3B2D60}"/>
              </a:ext>
            </a:extLst>
          </p:cNvPr>
          <p:cNvSpPr txBox="1"/>
          <p:nvPr/>
        </p:nvSpPr>
        <p:spPr>
          <a:xfrm>
            <a:off x="3075218" y="5014761"/>
            <a:ext cx="396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6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B37A5-B8A4-AA46-BAB4-E47C2F889D53}"/>
              </a:ext>
            </a:extLst>
          </p:cNvPr>
          <p:cNvSpPr txBox="1"/>
          <p:nvPr/>
        </p:nvSpPr>
        <p:spPr>
          <a:xfrm>
            <a:off x="7825005" y="5137824"/>
            <a:ext cx="4366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2400">
                <a:solidFill>
                  <a:schemeClr val="bg1"/>
                </a:solidFill>
              </a:rPr>
              <a:t>Combination </a:t>
            </a:r>
            <a:r>
              <a:rPr lang="en-US" sz="2400" dirty="0">
                <a:solidFill>
                  <a:schemeClr val="bg1"/>
                </a:solidFill>
              </a:rPr>
              <a:t>of</a:t>
            </a:r>
            <a:r>
              <a:rPr lang="en-FR" sz="2400">
                <a:solidFill>
                  <a:schemeClr val="bg1"/>
                </a:solidFill>
              </a:rPr>
              <a:t> different sites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= </a:t>
            </a:r>
            <a:r>
              <a:rPr lang="en-FR" sz="2400">
                <a:solidFill>
                  <a:schemeClr val="bg1"/>
                </a:solidFill>
              </a:rPr>
              <a:t>reduce the background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+ </a:t>
            </a:r>
            <a:r>
              <a:rPr lang="en-FR" sz="2400">
                <a:solidFill>
                  <a:schemeClr val="bg1"/>
                </a:solidFill>
              </a:rPr>
              <a:t>boost the astrophysical signal</a:t>
            </a:r>
            <a:endParaRPr lang="en-FR" sz="24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DEB7A2-DDA2-7C41-96E3-D0C744D52BF7}"/>
              </a:ext>
            </a:extLst>
          </p:cNvPr>
          <p:cNvSpPr txBox="1"/>
          <p:nvPr/>
        </p:nvSpPr>
        <p:spPr>
          <a:xfrm>
            <a:off x="6012971" y="3479087"/>
            <a:ext cx="1729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000" dirty="0">
                <a:solidFill>
                  <a:schemeClr val="bg1"/>
                </a:solidFill>
              </a:rPr>
              <a:t>Sensitivity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C14ECF-AD85-C349-A256-566433B5EBB2}"/>
              </a:ext>
            </a:extLst>
          </p:cNvPr>
          <p:cNvSpPr txBox="1"/>
          <p:nvPr/>
        </p:nvSpPr>
        <p:spPr>
          <a:xfrm>
            <a:off x="5894767" y="2102380"/>
            <a:ext cx="1729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000" dirty="0">
                <a:solidFill>
                  <a:schemeClr val="bg1"/>
                </a:solidFill>
              </a:rPr>
              <a:t>Upper limit</a:t>
            </a:r>
          </a:p>
        </p:txBody>
      </p:sp>
    </p:spTree>
    <p:extLst>
      <p:ext uri="{BB962C8B-B14F-4D97-AF65-F5344CB8AC3E}">
        <p14:creationId xmlns:p14="http://schemas.microsoft.com/office/powerpoint/2010/main" val="1388021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C822-0A1D-EF42-9813-025A83019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D1DF5-6183-CB46-B020-FA4F5EAF8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6168-CB48-774D-9040-F35A55628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    </a:t>
            </a:r>
            <a:fld id="{767AFE37-D532-D94B-9284-D2B215760606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F9FDCA-758B-774D-B865-1F560A0B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895EEA-0D40-E343-AAE0-5F28D5F5C635}"/>
              </a:ext>
            </a:extLst>
          </p:cNvPr>
          <p:cNvSpPr/>
          <p:nvPr/>
        </p:nvSpPr>
        <p:spPr>
          <a:xfrm rot="21181621">
            <a:off x="-391187" y="-1392489"/>
            <a:ext cx="8777231" cy="175424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04A4B-0C94-8147-91EB-ACD44D5F8A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29" y="-98659"/>
            <a:ext cx="3200401" cy="742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2B240-BEFC-F340-BE0F-8DD0E8DD55F3}"/>
              </a:ext>
            </a:extLst>
          </p:cNvPr>
          <p:cNvSpPr txBox="1"/>
          <p:nvPr/>
        </p:nvSpPr>
        <p:spPr>
          <a:xfrm>
            <a:off x="5113936" y="1302526"/>
            <a:ext cx="19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4000" dirty="0">
                <a:solidFill>
                  <a:schemeClr val="bg1"/>
                </a:solidFill>
                <a:latin typeface="DIN Condensed" pitchFamily="2" charset="0"/>
              </a:rPr>
              <a:t>Muography</a:t>
            </a:r>
          </a:p>
        </p:txBody>
      </p:sp>
    </p:spTree>
    <p:extLst>
      <p:ext uri="{BB962C8B-B14F-4D97-AF65-F5344CB8AC3E}">
        <p14:creationId xmlns:p14="http://schemas.microsoft.com/office/powerpoint/2010/main" val="205354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932F4F-AF84-7D47-B2A4-CF6C95A0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306" y="2434538"/>
            <a:ext cx="4888244" cy="2311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DED63-ECAB-C946-A5E8-4A440BB49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66" y="46390"/>
            <a:ext cx="10515600" cy="1325563"/>
          </a:xfrm>
        </p:spPr>
        <p:txBody>
          <a:bodyPr>
            <a:normAutofit/>
          </a:bodyPr>
          <a:lstStyle/>
          <a:p>
            <a:r>
              <a:rPr lang="zxx-none">
                <a:solidFill>
                  <a:schemeClr val="bg1"/>
                </a:solidFill>
              </a:rPr>
              <a:t>The CP3 muography team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1B2A2-8802-EE4A-88CA-EBDC08DD6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173" y="648241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    </a:t>
            </a:r>
            <a:fld id="{767AFE37-D532-D94B-9284-D2B215760606}" type="slidenum">
              <a:rPr lang="en-US" smtClean="0">
                <a:solidFill>
                  <a:schemeClr val="bg1"/>
                </a:solidFill>
              </a:rPr>
              <a:pPr algn="ctr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D5D1DB-8E26-7547-B13B-6807B5B75249}"/>
              </a:ext>
            </a:extLst>
          </p:cNvPr>
          <p:cNvSpPr txBox="1">
            <a:spLocks/>
          </p:cNvSpPr>
          <p:nvPr/>
        </p:nvSpPr>
        <p:spPr>
          <a:xfrm>
            <a:off x="373966" y="1270339"/>
            <a:ext cx="8676000" cy="484748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Samip Basnet (PhD student)</a:t>
            </a: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Eduardo Cortina (Professor) </a:t>
            </a:r>
            <a:r>
              <a:rPr lang="en-US" sz="2600" dirty="0">
                <a:solidFill>
                  <a:schemeClr val="bg1"/>
                </a:solidFill>
              </a:rPr>
              <a:t>- </a:t>
            </a:r>
            <a:r>
              <a:rPr lang="zxx-none" sz="2600">
                <a:solidFill>
                  <a:schemeClr val="bg1"/>
                </a:solidFill>
              </a:rPr>
              <a:t>also NA62</a:t>
            </a: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Ishan Darshana (PhD student)</a:t>
            </a: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Andrea Giammanco (Senior researcher)</a:t>
            </a:r>
            <a:r>
              <a:rPr lang="en-US" sz="2600" dirty="0">
                <a:solidFill>
                  <a:schemeClr val="bg1"/>
                </a:solidFill>
              </a:rPr>
              <a:t> -</a:t>
            </a:r>
            <a:r>
              <a:rPr lang="zxx-none" sz="2600">
                <a:solidFill>
                  <a:schemeClr val="bg1"/>
                </a:solidFill>
              </a:rPr>
              <a:t> also CMS</a:t>
            </a: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Raveendra Karnam (Postdoc)</a:t>
            </a:r>
            <a:endParaRPr lang="en-US" sz="2600" dirty="0">
              <a:solidFill>
                <a:schemeClr val="bg1"/>
              </a:solidFill>
            </a:endParaRPr>
          </a:p>
          <a:p>
            <a:pPr>
              <a:buSzPct val="45000"/>
            </a:pPr>
            <a:r>
              <a:rPr lang="en-GB" sz="2600" dirty="0">
                <a:solidFill>
                  <a:schemeClr val="bg1"/>
                </a:solidFill>
              </a:rPr>
              <a:t>Maxime Lagrange (PhD student)</a:t>
            </a:r>
            <a:endParaRPr lang="zxx-none" sz="2600">
              <a:solidFill>
                <a:schemeClr val="bg1"/>
              </a:solidFill>
            </a:endParaRP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Marwa Moussawi (PhD student)</a:t>
            </a: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Ilker Topuz (PhD student, </a:t>
            </a:r>
            <a:r>
              <a:rPr lang="zxx-none" sz="2600" i="1">
                <a:solidFill>
                  <a:schemeClr val="bg1"/>
                </a:solidFill>
              </a:rPr>
              <a:t>jointly with Tartu &amp; GScan</a:t>
            </a:r>
            <a:r>
              <a:rPr lang="zxx-none" sz="2600">
                <a:solidFill>
                  <a:schemeClr val="bg1"/>
                </a:solidFill>
              </a:rPr>
              <a:t>)</a:t>
            </a:r>
            <a:endParaRPr lang="en-US" sz="2600" dirty="0">
              <a:solidFill>
                <a:schemeClr val="bg1"/>
              </a:solidFill>
            </a:endParaRPr>
          </a:p>
          <a:p>
            <a:pPr>
              <a:buSzPct val="45000"/>
            </a:pPr>
            <a:r>
              <a:rPr lang="zxx-none" sz="2600" i="1">
                <a:solidFill>
                  <a:schemeClr val="bg1"/>
                </a:solidFill>
              </a:rPr>
              <a:t>New postdoc</a:t>
            </a:r>
            <a:r>
              <a:rPr lang="zxx-none" sz="2600">
                <a:solidFill>
                  <a:schemeClr val="bg1"/>
                </a:solidFill>
              </a:rPr>
              <a:t> funded by SilentBorder</a:t>
            </a:r>
            <a:r>
              <a:rPr lang="en-US" sz="2600" dirty="0">
                <a:solidFill>
                  <a:schemeClr val="bg1"/>
                </a:solidFill>
              </a:rPr>
              <a:t> (H2020 project)</a:t>
            </a:r>
            <a:endParaRPr lang="zxx-none" sz="2600">
              <a:solidFill>
                <a:schemeClr val="bg1"/>
              </a:solidFill>
            </a:endParaRPr>
          </a:p>
          <a:p>
            <a:pPr>
              <a:buSzPct val="45000"/>
            </a:pPr>
            <a:r>
              <a:rPr lang="zxx-none" sz="2600">
                <a:solidFill>
                  <a:schemeClr val="bg1"/>
                </a:solidFill>
              </a:rPr>
              <a:t>(+ part-time contributions by other CP3 staff)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B4E71-4C90-D04C-BD05-22F94EE8FEE0}"/>
              </a:ext>
            </a:extLst>
          </p:cNvPr>
          <p:cNvSpPr txBox="1"/>
          <p:nvPr/>
        </p:nvSpPr>
        <p:spPr>
          <a:xfrm>
            <a:off x="6849946" y="558708"/>
            <a:ext cx="4604759" cy="34704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Arial" pitchFamily="18"/>
                <a:ea typeface="Andale Sans UI" pitchFamily="2"/>
                <a:cs typeface="Tahoma" pitchFamily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https://cp3-git.irmp.ucl.ac.be/muographycp3</a:t>
            </a:r>
          </a:p>
        </p:txBody>
      </p:sp>
    </p:spTree>
    <p:extLst>
      <p:ext uri="{BB962C8B-B14F-4D97-AF65-F5344CB8AC3E}">
        <p14:creationId xmlns:p14="http://schemas.microsoft.com/office/powerpoint/2010/main" val="287588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1516</TotalTime>
  <Words>2054</Words>
  <Application>Microsoft Macintosh PowerPoint</Application>
  <PresentationFormat>Widescreen</PresentationFormat>
  <Paragraphs>280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Apple Color Emoji</vt:lpstr>
      <vt:lpstr>Arial</vt:lpstr>
      <vt:lpstr>Calibri</vt:lpstr>
      <vt:lpstr>Calibri Light</vt:lpstr>
      <vt:lpstr>DIN Condensed</vt:lpstr>
      <vt:lpstr>Harding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CP3 muography team</vt:lpstr>
      <vt:lpstr>Muography to keep an eye on Mt. Vesuvius</vt:lpstr>
      <vt:lpstr>Portable muon telescope</vt:lpstr>
      <vt:lpstr>PowerPoint Presentation</vt:lpstr>
      <vt:lpstr>The CP3 gravitational wave team</vt:lpstr>
      <vt:lpstr>Anisotropic search in the stochastic GW background</vt:lpstr>
      <vt:lpstr>Searching for dark photon dark matter</vt:lpstr>
      <vt:lpstr>Continuous waves from boson clouds</vt:lpstr>
      <vt:lpstr>Constraining subsolar PBHs with CW searches</vt:lpstr>
      <vt:lpstr>PowerPoint Presentation</vt:lpstr>
      <vt:lpstr>Stochastic GW Background from Cosmic Strings</vt:lpstr>
      <vt:lpstr>Computing efforts for the LIGO Virgo collaboration</vt:lpstr>
      <vt:lpstr>Benchtop suspensions for ETpathfinder</vt:lpstr>
      <vt:lpstr>Mode mismatch mitigation for Advanced Virgo</vt:lpstr>
      <vt:lpstr>Cryogenic inertial sensors for E-TEST</vt:lpstr>
      <vt:lpstr>Current research on inertial sensor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Joris van Heijningen</cp:lastModifiedBy>
  <cp:revision>140</cp:revision>
  <dcterms:created xsi:type="dcterms:W3CDTF">2021-10-20T13:32:50Z</dcterms:created>
  <dcterms:modified xsi:type="dcterms:W3CDTF">2021-10-29T06:51:46Z</dcterms:modified>
</cp:coreProperties>
</file>