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39"/>
  </p:notesMasterIdLst>
  <p:sldIdLst>
    <p:sldId id="537" r:id="rId2"/>
    <p:sldId id="607" r:id="rId3"/>
    <p:sldId id="597" r:id="rId4"/>
    <p:sldId id="613" r:id="rId5"/>
    <p:sldId id="617" r:id="rId6"/>
    <p:sldId id="603" r:id="rId7"/>
    <p:sldId id="598" r:id="rId8"/>
    <p:sldId id="608" r:id="rId9"/>
    <p:sldId id="618" r:id="rId10"/>
    <p:sldId id="610" r:id="rId11"/>
    <p:sldId id="619" r:id="rId12"/>
    <p:sldId id="612" r:id="rId13"/>
    <p:sldId id="606" r:id="rId14"/>
    <p:sldId id="609" r:id="rId15"/>
    <p:sldId id="590" r:id="rId16"/>
    <p:sldId id="604" r:id="rId17"/>
    <p:sldId id="592" r:id="rId18"/>
    <p:sldId id="525" r:id="rId19"/>
    <p:sldId id="584" r:id="rId20"/>
    <p:sldId id="583" r:id="rId21"/>
    <p:sldId id="589" r:id="rId22"/>
    <p:sldId id="596" r:id="rId23"/>
    <p:sldId id="594" r:id="rId24"/>
    <p:sldId id="615" r:id="rId25"/>
    <p:sldId id="572" r:id="rId26"/>
    <p:sldId id="611" r:id="rId27"/>
    <p:sldId id="605" r:id="rId28"/>
    <p:sldId id="595" r:id="rId29"/>
    <p:sldId id="593" r:id="rId30"/>
    <p:sldId id="591" r:id="rId31"/>
    <p:sldId id="570" r:id="rId32"/>
    <p:sldId id="582" r:id="rId33"/>
    <p:sldId id="534" r:id="rId34"/>
    <p:sldId id="532" r:id="rId35"/>
    <p:sldId id="579" r:id="rId36"/>
    <p:sldId id="337" r:id="rId37"/>
    <p:sldId id="586" r:id="rId3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E4D0"/>
    <a:srgbClr val="FB3811"/>
    <a:srgbClr val="FCC0F6"/>
    <a:srgbClr val="A50021"/>
    <a:srgbClr val="00CC00"/>
    <a:srgbClr val="60EFF2"/>
    <a:srgbClr val="66FF33"/>
    <a:srgbClr val="FFFF00"/>
    <a:srgbClr val="A337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1" autoAdjust="0"/>
    <p:restoredTop sz="93194" autoAdjust="0"/>
  </p:normalViewPr>
  <p:slideViewPr>
    <p:cSldViewPr>
      <p:cViewPr varScale="1">
        <p:scale>
          <a:sx n="76" d="100"/>
          <a:sy n="76" d="100"/>
        </p:scale>
        <p:origin x="58" y="13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CE7F7B07-BB6F-430D-925E-07FBE0FBAB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9729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F7B07-BB6F-430D-925E-07FBE0FBABA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28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F7B07-BB6F-430D-925E-07FBE0FBABA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22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720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237907-F14F-4E9B-B41B-202632CDBF38}" type="slidenum">
              <a:rPr lang="nl-NL" smtClean="0"/>
              <a:pPr>
                <a:defRPr/>
              </a:pPr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2167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E0B378-E36D-4A5D-9B03-1874033C380D}" type="slidenum">
              <a:rPr lang="en-US"/>
              <a:pPr/>
              <a:t>36</a:t>
            </a:fld>
            <a:endParaRPr lang="en-US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56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A9BE78-7533-4CF4-A05D-B11AD4D24E3D}" type="datetime5">
              <a:rPr lang="en-US" smtClean="0"/>
              <a:t>18-Jun-23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CosPa – Gent 2023</a:t>
            </a:r>
            <a:endParaRPr lang="en-US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322E9E-AA7B-402C-8880-81A6BEA226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1213" y="6545416"/>
            <a:ext cx="2844800" cy="268055"/>
          </a:xfrm>
        </p:spPr>
        <p:txBody>
          <a:bodyPr/>
          <a:lstStyle>
            <a:lvl1pPr>
              <a:defRPr/>
            </a:lvl1pPr>
          </a:lstStyle>
          <a:p>
            <a:fld id="{C0F3CC54-6B22-468A-BB9F-525313E6C657}" type="datetime5">
              <a:rPr lang="en-US" smtClean="0"/>
              <a:t>18-Jun-23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525431"/>
            <a:ext cx="3860800" cy="26805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CosPa – Gent 2023</a:t>
            </a:r>
            <a:endParaRPr lang="en-US" dirty="0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04027" y="6545416"/>
            <a:ext cx="2844800" cy="268055"/>
          </a:xfrm>
        </p:spPr>
        <p:txBody>
          <a:bodyPr/>
          <a:lstStyle>
            <a:lvl1pPr>
              <a:defRPr/>
            </a:lvl1pPr>
          </a:lstStyle>
          <a:p>
            <a:fld id="{4CFD8F18-5A46-4E18-A6BE-1539B0FB575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31266A-3399-41FF-B7EA-144AD7067C45}" type="datetime5">
              <a:rPr lang="en-US" smtClean="0"/>
              <a:t>18-Jun-23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CosPa – Gent 2023</a:t>
            </a:r>
            <a:endParaRPr lang="en-US"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5C6F9-27E9-4B09-8539-4D97D6E395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217DF4-FFBA-49AC-BCB2-598441EA1FB6}" type="datetime5">
              <a:rPr lang="en-US" smtClean="0"/>
              <a:t>18-Jun-23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CosPa – Gent 2023</a:t>
            </a:r>
            <a:endParaRPr lang="en-US"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624B86-2CE7-4E63-9A40-22F7492D3E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  <a:ln w="22225">
            <a:solidFill>
              <a:schemeClr val="accent1"/>
            </a:solidFill>
          </a:ln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2976" cy="4114800"/>
          </a:xfrm>
        </p:spPr>
        <p:txBody>
          <a:bodyPr/>
          <a:lstStyle>
            <a:lvl1pPr>
              <a:buNone/>
              <a:defRPr sz="2400" baseline="0"/>
            </a:lvl1pPr>
            <a:lvl2pPr>
              <a:buNone/>
              <a:defRPr sz="2000"/>
            </a:lvl2pPr>
            <a:lvl3pPr>
              <a:buNone/>
              <a:defRPr sz="1800"/>
            </a:lvl3pPr>
            <a:lvl4pPr>
              <a:buNone/>
              <a:defRPr sz="1600"/>
            </a:lvl4pPr>
            <a:lvl5pPr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525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fld id="{38C2D282-BD68-48A0-872D-851582DEBE2D}" type="datetime5">
              <a:rPr lang="en-US" smtClean="0"/>
              <a:t>18-Jun-23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553200"/>
            <a:ext cx="3860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CosPa – Gent 2023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6450" y="6544961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fld id="{2140AB9C-684D-41DC-91C4-2082D9899D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16540"/>
            <a:ext cx="10972800" cy="72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412720"/>
            <a:ext cx="10972800" cy="4896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35200" y="6453420"/>
            <a:ext cx="2844800" cy="268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fld id="{51A1EBE3-00A4-49ED-98CF-380A2E44C7B2}" type="datetime5">
              <a:rPr lang="en-US" smtClean="0"/>
              <a:t>18-Jun-23</a:t>
            </a:fld>
            <a:endParaRPr lang="en-US" dirty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53420"/>
            <a:ext cx="3860800" cy="268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r>
              <a:rPr lang="en-US" dirty="0" err="1"/>
              <a:t>CosPa</a:t>
            </a:r>
            <a:r>
              <a:rPr lang="en-US" dirty="0"/>
              <a:t> – Gent 2023</a:t>
            </a:r>
            <a:endParaRPr lang="en-US" dirty="0">
              <a:cs typeface="Arial" charset="0"/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08013" y="6453420"/>
            <a:ext cx="2844800" cy="268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00C93360-80E4-4FF9-8C16-DBECEC99426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6" r:id="rId3"/>
    <p:sldLayoutId id="2147483657" r:id="rId4"/>
    <p:sldLayoutId id="2147483675" r:id="rId5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Comic Sans MS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Comic Sans MS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Comic Sans MS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Comic Sans MS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image" Target="NULL"/><Relationship Id="rId7" Type="http://schemas.openxmlformats.org/officeDocument/2006/relationships/image" Target="NULL"/><Relationship Id="rId25" Type="http://schemas.openxmlformats.org/officeDocument/2006/relationships/image" Target="NUL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8" Type="http://schemas.openxmlformats.org/officeDocument/2006/relationships/image" Target="NULL"/><Relationship Id="rId27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hyperlink" Target="https://www.nature.com/articles/s41586-019-1086-6" TargetMode="Externa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00.png"/><Relationship Id="rId25" Type="http://schemas.openxmlformats.org/officeDocument/2006/relationships/image" Target="../media/image291.png"/><Relationship Id="rId29" Type="http://schemas.openxmlformats.org/officeDocument/2006/relationships/image" Target="../media/image250.png"/><Relationship Id="rId1" Type="http://schemas.openxmlformats.org/officeDocument/2006/relationships/slideLayout" Target="../slideLayouts/slideLayout4.xml"/><Relationship Id="rId24" Type="http://schemas.openxmlformats.org/officeDocument/2006/relationships/image" Target="../media/image190.png"/><Relationship Id="rId23" Type="http://schemas.openxmlformats.org/officeDocument/2006/relationships/image" Target="../media/image270.png"/><Relationship Id="rId28" Type="http://schemas.openxmlformats.org/officeDocument/2006/relationships/image" Target="../media/image221.png"/><Relationship Id="rId31" Type="http://schemas.openxmlformats.org/officeDocument/2006/relationships/image" Target="../media/image47.png"/><Relationship Id="rId4" Type="http://schemas.openxmlformats.org/officeDocument/2006/relationships/image" Target="../media/image180.png"/><Relationship Id="rId27" Type="http://schemas.openxmlformats.org/officeDocument/2006/relationships/image" Target="../media/image251.png"/><Relationship Id="rId30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55.png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54.png"/><Relationship Id="rId16" Type="http://schemas.openxmlformats.org/officeDocument/2006/relationships/image" Target="NULL"/><Relationship Id="rId1" Type="http://schemas.openxmlformats.org/officeDocument/2006/relationships/slideLayout" Target="../slideLayouts/slideLayout4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56.pn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image" Target="../media/image57.png"/><Relationship Id="rId7" Type="http://schemas.openxmlformats.org/officeDocument/2006/relationships/image" Target="../media/image6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7FDEA5-ABA5-4241-A22D-1091BCBD5FF0}" type="slidenum">
              <a:rPr lang="nl-NL" smtClean="0"/>
              <a:pPr>
                <a:defRPr/>
              </a:pPr>
              <a:t>1</a:t>
            </a:fld>
            <a:endParaRPr lang="nl-NL" dirty="0"/>
          </a:p>
        </p:txBody>
      </p:sp>
      <p:pic>
        <p:nvPicPr>
          <p:cNvPr id="6" name="Picture 2" descr="X:\My Downloads\try6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2"/>
          <a:stretch/>
        </p:blipFill>
        <p:spPr bwMode="auto">
          <a:xfrm>
            <a:off x="0" y="10788"/>
            <a:ext cx="12192000" cy="689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568" y="233923"/>
            <a:ext cx="6408890" cy="1068641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en-US" sz="3200" dirty="0"/>
              <a:t>Radio detection of cosmic particles</a:t>
            </a:r>
            <a:endParaRPr lang="en-US" sz="5400" dirty="0"/>
          </a:p>
        </p:txBody>
      </p:sp>
      <p:sp>
        <p:nvSpPr>
          <p:cNvPr id="9" name="Rectangle 8"/>
          <p:cNvSpPr/>
          <p:nvPr/>
        </p:nvSpPr>
        <p:spPr>
          <a:xfrm>
            <a:off x="335200" y="1837458"/>
            <a:ext cx="6048840" cy="637754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pPr algn="ctr"/>
            <a:r>
              <a:rPr lang="nl-NL" sz="3600" dirty="0">
                <a:solidFill>
                  <a:schemeClr val="bg1"/>
                </a:solidFill>
              </a:rPr>
              <a:t>Olaf Scholten</a:t>
            </a:r>
          </a:p>
        </p:txBody>
      </p:sp>
      <p:pic>
        <p:nvPicPr>
          <p:cNvPr id="6146" name="Picture 2" descr="http://www.agorfirm.nl/RUGR_kvi-cart_EN_rood-rgb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91"/>
          <a:stretch/>
        </p:blipFill>
        <p:spPr bwMode="auto">
          <a:xfrm>
            <a:off x="413868" y="2534659"/>
            <a:ext cx="3454750" cy="79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43C9-7941-4F2E-815A-2A6314A7DC66}" type="datetime5">
              <a:rPr lang="en-US" smtClean="0"/>
              <a:t>18-Jun-23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CosPa – Gent 2023</a:t>
            </a:r>
            <a:endParaRPr lang="en-US">
              <a:cs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E08F12-40D0-4B58-B0C6-50F8BEACC38A}"/>
              </a:ext>
            </a:extLst>
          </p:cNvPr>
          <p:cNvSpPr txBox="1"/>
          <p:nvPr/>
        </p:nvSpPr>
        <p:spPr>
          <a:xfrm>
            <a:off x="7650488" y="277842"/>
            <a:ext cx="4512222" cy="1068641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en-US" sz="3200" dirty="0"/>
              <a:t>A historical overview and theory</a:t>
            </a:r>
            <a:endParaRPr lang="en-US" sz="5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C5E517-8D43-4D12-BC37-C7D8338E79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632" y="2236141"/>
            <a:ext cx="3137827" cy="136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98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X:\My Downloads\try6.jpeg">
            <a:extLst>
              <a:ext uri="{FF2B5EF4-FFF2-40B4-BE49-F238E27FC236}">
                <a16:creationId xmlns:a16="http://schemas.microsoft.com/office/drawing/2014/main" id="{A517FDBC-1A04-4505-9556-DFDB86656A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2"/>
          <a:stretch/>
        </p:blipFill>
        <p:spPr bwMode="auto">
          <a:xfrm>
            <a:off x="0" y="10788"/>
            <a:ext cx="12192000" cy="689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EE6931-DE0C-4766-AE01-2BB38B4C2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380" y="116540"/>
            <a:ext cx="9951020" cy="720100"/>
          </a:xfrm>
        </p:spPr>
        <p:txBody>
          <a:bodyPr/>
          <a:lstStyle/>
          <a:p>
            <a:r>
              <a:rPr lang="en-US" dirty="0"/>
              <a:t>Precision Measurement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F2DDDB-3510-4E33-A1F2-35CA7D6BF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689B1-CCEE-45FE-9F55-98FA2EAD88E1}" type="datetime5">
              <a:rPr lang="en-US" smtClean="0"/>
              <a:t>18-Jun-23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C5EC0D-1871-4C19-AD60-A6D8529BB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CosPa – Gent 2023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76DDC3-F03B-4092-9188-623024E85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AB9C-684D-41DC-91C4-2082D9899D8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5" name="Picture 2" descr="C:\Users\Olaf\Documents\AstroPhys\Lunatic\talks\Stijn-LOFAR-Anna_0337.JPG">
            <a:extLst>
              <a:ext uri="{FF2B5EF4-FFF2-40B4-BE49-F238E27FC236}">
                <a16:creationId xmlns:a16="http://schemas.microsoft.com/office/drawing/2014/main" id="{6B031894-B68A-474E-89E1-12892389B2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3418" t="12594" r="24653" b="17372"/>
          <a:stretch/>
        </p:blipFill>
        <p:spPr bwMode="auto">
          <a:xfrm>
            <a:off x="0" y="785755"/>
            <a:ext cx="4769940" cy="4824670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8699706-8D13-4A62-9106-7D1F926FAD5E}"/>
              </a:ext>
            </a:extLst>
          </p:cNvPr>
          <p:cNvSpPr txBox="1"/>
          <p:nvPr/>
        </p:nvSpPr>
        <p:spPr>
          <a:xfrm>
            <a:off x="8688360" y="965689"/>
            <a:ext cx="3430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Superterp</a:t>
            </a:r>
            <a:r>
              <a:rPr lang="en-US" dirty="0"/>
              <a:t>, LOFAR core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7D8AF9A-0CF4-4F61-AA84-6933BB7F7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2670" y="3198090"/>
            <a:ext cx="8760370" cy="36599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753D21C-3EBE-48F6-B1CD-8B9EE7085329}"/>
              </a:ext>
            </a:extLst>
          </p:cNvPr>
          <p:cNvSpPr txBox="1"/>
          <p:nvPr/>
        </p:nvSpPr>
        <p:spPr>
          <a:xfrm>
            <a:off x="8682073" y="4116808"/>
            <a:ext cx="25400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Mass, energy, angle?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9FE8B6-665D-45C0-A6AE-494ABFC63E0B}"/>
              </a:ext>
            </a:extLst>
          </p:cNvPr>
          <p:cNvSpPr txBox="1"/>
          <p:nvPr/>
        </p:nvSpPr>
        <p:spPr>
          <a:xfrm>
            <a:off x="7114476" y="3255375"/>
            <a:ext cx="28375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Stijn </a:t>
            </a:r>
            <a:r>
              <a:rPr lang="en-US" b="1" dirty="0" err="1"/>
              <a:t>Buitink</a:t>
            </a:r>
            <a:r>
              <a:rPr lang="en-US" b="1" dirty="0"/>
              <a:t>, Phys. Rev. D 90, 082003 (2014)</a:t>
            </a:r>
          </a:p>
        </p:txBody>
      </p:sp>
    </p:spTree>
    <p:extLst>
      <p:ext uri="{BB962C8B-B14F-4D97-AF65-F5344CB8AC3E}">
        <p14:creationId xmlns:p14="http://schemas.microsoft.com/office/powerpoint/2010/main" val="69814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E2D48-990B-410B-A5A5-1BC4746E3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Asymmetry intensity footprint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799103-6622-42FB-80BE-BD9F029DC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D282-BD68-48A0-872D-851582DEBE2D}" type="datetime5">
              <a:rPr lang="en-US" smtClean="0"/>
              <a:t>18-Jun-23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EEA895-A4EB-4D9D-8BF3-B4023E3E1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CosPa – Gent 2023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B1031-07F1-4DA0-A9E6-30B574B5E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AB9C-684D-41DC-91C4-2082D9899D87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238244-DEED-46F5-9398-7BA0FB8F9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50" y="908650"/>
            <a:ext cx="8760370" cy="36599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F2DCF8-0A4E-49D8-8F6B-DFE4EF0AA235}"/>
              </a:ext>
            </a:extLst>
          </p:cNvPr>
          <p:cNvSpPr txBox="1"/>
          <p:nvPr/>
        </p:nvSpPr>
        <p:spPr>
          <a:xfrm>
            <a:off x="2711530" y="5037137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Core particle shower</a:t>
            </a:r>
          </a:p>
        </p:txBody>
      </p:sp>
      <p:sp>
        <p:nvSpPr>
          <p:cNvPr id="10" name="Star: 4 Points 9">
            <a:extLst>
              <a:ext uri="{FF2B5EF4-FFF2-40B4-BE49-F238E27FC236}">
                <a16:creationId xmlns:a16="http://schemas.microsoft.com/office/drawing/2014/main" id="{D85981A7-B400-4282-BF0F-427AD0151FE0}"/>
              </a:ext>
            </a:extLst>
          </p:cNvPr>
          <p:cNvSpPr/>
          <p:nvPr/>
        </p:nvSpPr>
        <p:spPr bwMode="auto">
          <a:xfrm>
            <a:off x="2351480" y="2276840"/>
            <a:ext cx="576080" cy="615902"/>
          </a:xfrm>
          <a:prstGeom prst="star4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Arrow: Curved Down 10">
            <a:extLst>
              <a:ext uri="{FF2B5EF4-FFF2-40B4-BE49-F238E27FC236}">
                <a16:creationId xmlns:a16="http://schemas.microsoft.com/office/drawing/2014/main" id="{B98F2569-DAD9-464D-938B-C9D9C6510A18}"/>
              </a:ext>
            </a:extLst>
          </p:cNvPr>
          <p:cNvSpPr/>
          <p:nvPr/>
        </p:nvSpPr>
        <p:spPr bwMode="auto">
          <a:xfrm rot="16200000">
            <a:off x="790035" y="3503869"/>
            <a:ext cx="2930855" cy="663926"/>
          </a:xfrm>
          <a:prstGeom prst="curved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8F958F-C934-4CF3-B435-F0C0120844BB}"/>
              </a:ext>
            </a:extLst>
          </p:cNvPr>
          <p:cNvSpPr txBox="1"/>
          <p:nvPr/>
        </p:nvSpPr>
        <p:spPr>
          <a:xfrm>
            <a:off x="1350275" y="5551460"/>
            <a:ext cx="403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RF is asymmetric around particle core due to interference </a:t>
            </a:r>
            <a:r>
              <a:rPr lang="en-US" dirty="0">
                <a:solidFill>
                  <a:srgbClr val="A50021"/>
                </a:solidFill>
              </a:rPr>
              <a:t>GM</a:t>
            </a:r>
            <a:r>
              <a:rPr lang="en-US" dirty="0"/>
              <a:t> &amp; </a:t>
            </a:r>
            <a:r>
              <a:rPr lang="en-US" dirty="0">
                <a:solidFill>
                  <a:srgbClr val="0070C0"/>
                </a:solidFill>
              </a:rPr>
              <a:t>CE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C53A3158-7146-4BC1-A8B2-5D7A45ABBA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>
          <a:xfrm>
            <a:off x="5302976" y="4661515"/>
            <a:ext cx="2515052" cy="222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49ABC479-FB3A-42EB-8B87-783AE3377AD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8789188" y="4631820"/>
            <a:ext cx="2574004" cy="214961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Flowchart: Or 14">
            <a:extLst>
              <a:ext uri="{FF2B5EF4-FFF2-40B4-BE49-F238E27FC236}">
                <a16:creationId xmlns:a16="http://schemas.microsoft.com/office/drawing/2014/main" id="{CCC41CEB-22C4-431B-BEFB-F5308D65183C}"/>
              </a:ext>
            </a:extLst>
          </p:cNvPr>
          <p:cNvSpPr/>
          <p:nvPr/>
        </p:nvSpPr>
        <p:spPr bwMode="auto">
          <a:xfrm>
            <a:off x="7931199" y="5449298"/>
            <a:ext cx="666028" cy="646331"/>
          </a:xfrm>
          <a:prstGeom prst="flowChartOr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F79DE6-0787-411B-AF72-30EEC7843A85}"/>
              </a:ext>
            </a:extLst>
          </p:cNvPr>
          <p:cNvSpPr txBox="1"/>
          <p:nvPr/>
        </p:nvSpPr>
        <p:spPr>
          <a:xfrm>
            <a:off x="5303890" y="4725180"/>
            <a:ext cx="55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A50021"/>
                </a:solidFill>
              </a:rPr>
              <a:t>GM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81CFC8-7A72-4A48-8B4B-51EB654FDDB3}"/>
              </a:ext>
            </a:extLst>
          </p:cNvPr>
          <p:cNvSpPr txBox="1"/>
          <p:nvPr/>
        </p:nvSpPr>
        <p:spPr>
          <a:xfrm>
            <a:off x="8879538" y="4661515"/>
            <a:ext cx="50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21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/>
      <p:bldP spid="15" grpId="0" animBg="1"/>
      <p:bldP spid="17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9B663-EBB8-4324-93E1-1A551E08B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Microscopic (</a:t>
            </a:r>
            <a:r>
              <a:rPr lang="en-US" dirty="0" err="1"/>
              <a:t>CoREAS</a:t>
            </a:r>
            <a:r>
              <a:rPr lang="en-US" dirty="0"/>
              <a:t>) approach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B9DAB-0D8A-4926-8818-FBE55A8F4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16C9-3868-4607-9F3A-08DDB71455F4}" type="datetime5">
              <a:rPr lang="en-US" smtClean="0"/>
              <a:t>18-Jun-23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19231B-554E-4036-ACBC-4D64B22FF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CosPa – Gent 2023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35044C-9F7A-42E4-8DFB-DB68106E1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AB9C-684D-41DC-91C4-2082D9899D87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BCD665-07CD-452C-A10D-BAD40AE5F2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92" r="33219"/>
          <a:stretch/>
        </p:blipFill>
        <p:spPr>
          <a:xfrm>
            <a:off x="8417237" y="936141"/>
            <a:ext cx="3749438" cy="41604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7929EF-DAC1-4908-935B-E9EA534B1940}"/>
              </a:ext>
            </a:extLst>
          </p:cNvPr>
          <p:cNvSpPr txBox="1"/>
          <p:nvPr/>
        </p:nvSpPr>
        <p:spPr>
          <a:xfrm>
            <a:off x="8519490" y="6186945"/>
            <a:ext cx="3672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/>
              <a:t>From </a:t>
            </a:r>
            <a:r>
              <a:rPr lang="en-US" sz="1400" b="0" dirty="0" err="1"/>
              <a:t>A.Corstanje</a:t>
            </a:r>
            <a:r>
              <a:rPr lang="en-US" sz="1400" b="0" dirty="0"/>
              <a:t> et al, PRD 103, 102006</a:t>
            </a:r>
          </a:p>
          <a:p>
            <a:endParaRPr lang="en-US" sz="1400" b="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3B103C-1238-4F77-BD54-1827468C8130}"/>
              </a:ext>
            </a:extLst>
          </p:cNvPr>
          <p:cNvSpPr txBox="1"/>
          <p:nvPr/>
        </p:nvSpPr>
        <p:spPr>
          <a:xfrm>
            <a:off x="3312462" y="991362"/>
            <a:ext cx="5854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each measured event:</a:t>
            </a:r>
          </a:p>
          <a:p>
            <a:r>
              <a:rPr lang="en-US" dirty="0"/>
              <a:t>Perform about 30 </a:t>
            </a:r>
            <a:r>
              <a:rPr lang="en-US" dirty="0" err="1"/>
              <a:t>CoREAS</a:t>
            </a:r>
            <a:r>
              <a:rPr lang="en-US" dirty="0"/>
              <a:t> calculations and plot mean-square deviation from data </a:t>
            </a:r>
            <a:r>
              <a:rPr lang="en-US" dirty="0" err="1"/>
              <a:t>v.s</a:t>
            </a:r>
            <a:r>
              <a:rPr lang="en-US" dirty="0"/>
              <a:t>. </a:t>
            </a:r>
            <a:r>
              <a:rPr lang="en-US" dirty="0" err="1"/>
              <a:t>X_max</a:t>
            </a:r>
            <a:r>
              <a:rPr lang="en-US" dirty="0"/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4AEE3F-25CB-4FAC-A91D-63857239C4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595"/>
          <a:stretch/>
        </p:blipFill>
        <p:spPr>
          <a:xfrm>
            <a:off x="25325" y="2764661"/>
            <a:ext cx="3798544" cy="40851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C4B440F-EA9A-49CB-BDED-C3947795B513}"/>
              </a:ext>
            </a:extLst>
          </p:cNvPr>
          <p:cNvSpPr txBox="1"/>
          <p:nvPr/>
        </p:nvSpPr>
        <p:spPr>
          <a:xfrm>
            <a:off x="434146" y="2069414"/>
            <a:ext cx="5854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Minimum chi-square defines value </a:t>
            </a:r>
            <a:r>
              <a:rPr lang="en-US" dirty="0" err="1"/>
              <a:t>X_max</a:t>
            </a:r>
            <a:endParaRPr lang="en-US" dirty="0"/>
          </a:p>
          <a:p>
            <a:r>
              <a:rPr lang="en-US" dirty="0"/>
              <a:t>Typical result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98EDF7F-4966-4AB5-8B8B-3CF0F7181C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41"/>
          <a:stretch/>
        </p:blipFill>
        <p:spPr>
          <a:xfrm>
            <a:off x="3905175" y="2787391"/>
            <a:ext cx="3672510" cy="409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010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050DC-9C54-48F8-B3A0-1A1A686E8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Arthur’s &amp; Bjarni’s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2F4C9-D04A-495A-8914-6D96AB231A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220" y="1028299"/>
            <a:ext cx="5080000" cy="79971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Arthur </a:t>
            </a:r>
            <a:r>
              <a:rPr lang="en-US" dirty="0" err="1"/>
              <a:t>Corstanje</a:t>
            </a:r>
            <a:r>
              <a:rPr lang="en-US" dirty="0"/>
              <a:t> (LOFAR)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AE584-7373-4A4A-8901-1F135EE67A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07960" y="916251"/>
            <a:ext cx="6035992" cy="799711"/>
          </a:xfrm>
        </p:spPr>
        <p:txBody>
          <a:bodyPr/>
          <a:lstStyle/>
          <a:p>
            <a:r>
              <a:rPr lang="en-US" dirty="0"/>
              <a:t>Bjarni Pont (Pierre Auger Observatory, Engineering Radio Array)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3654D3-B91B-4E70-9E89-EE0CC4545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CECC4-25B9-44B4-BF99-06E265F28CA5}" type="datetime5">
              <a:rPr lang="en-US" smtClean="0"/>
              <a:t>18-Jun-23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2EE6A1-0FFF-4D57-A35B-292ED1A47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CosPa – Gent 2023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92A89-141C-4705-B678-E4CBDE864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AB9C-684D-41DC-91C4-2082D9899D87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4830D5-F5F2-48F4-8F6B-95AA1A708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50" y="1461792"/>
            <a:ext cx="4159070" cy="30465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32E04D-8D34-493C-9BEA-6C9912016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128" y="1795573"/>
            <a:ext cx="6998945" cy="35921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B0D893-E19D-447C-BA5D-C0CFAAE7B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27" y="4494105"/>
            <a:ext cx="2919023" cy="22487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6AD9CE6-1F16-4A0B-81B0-2695958C4C9A}"/>
              </a:ext>
            </a:extLst>
          </p:cNvPr>
          <p:cNvSpPr txBox="1"/>
          <p:nvPr/>
        </p:nvSpPr>
        <p:spPr>
          <a:xfrm>
            <a:off x="5199382" y="5604064"/>
            <a:ext cx="6081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Results obtained using </a:t>
            </a:r>
            <a:r>
              <a:rPr lang="en-US" dirty="0" err="1"/>
              <a:t>CoREAS</a:t>
            </a:r>
            <a:endParaRPr lang="en-US" dirty="0"/>
          </a:p>
          <a:p>
            <a:r>
              <a:rPr lang="en-US" dirty="0"/>
              <a:t>Requires ~50 simulations per measured event</a:t>
            </a:r>
          </a:p>
          <a:p>
            <a:r>
              <a:rPr lang="en-US" dirty="0"/>
              <a:t>Each simulation ~ 24h CPU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2CFC44-E5D2-4F65-90C7-90D7450A26EF}"/>
              </a:ext>
            </a:extLst>
          </p:cNvPr>
          <p:cNvSpPr txBox="1"/>
          <p:nvPr/>
        </p:nvSpPr>
        <p:spPr>
          <a:xfrm>
            <a:off x="3005937" y="4478690"/>
            <a:ext cx="21603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Physics:</a:t>
            </a:r>
          </a:p>
          <a:p>
            <a:r>
              <a:rPr lang="en-US" dirty="0"/>
              <a:t>Moderately heavy, ~ Nitrogen</a:t>
            </a:r>
          </a:p>
        </p:txBody>
      </p:sp>
    </p:spTree>
    <p:extLst>
      <p:ext uri="{BB962C8B-B14F-4D97-AF65-F5344CB8AC3E}">
        <p14:creationId xmlns:p14="http://schemas.microsoft.com/office/powerpoint/2010/main" val="129074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73EA2-5D3C-4719-896A-9600F7771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Macroscopic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50F67-BAAC-43A1-9C0D-5263F3CE18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6070" y="940141"/>
            <a:ext cx="11178719" cy="5616780"/>
          </a:xfrm>
        </p:spPr>
        <p:txBody>
          <a:bodyPr/>
          <a:lstStyle/>
          <a:p>
            <a:r>
              <a:rPr lang="en-US" sz="2800" dirty="0"/>
              <a:t>MGMR: radiation emitted from parametrized time-dependent charges &amp; currents in air-shower pancake, moving with speed-of-light.</a:t>
            </a:r>
          </a:p>
          <a:p>
            <a:endParaRPr lang="en-US" dirty="0"/>
          </a:p>
          <a:p>
            <a:r>
              <a:rPr lang="en-US" dirty="0"/>
              <a:t>Fast &amp; Insight in physics of radio emission:</a:t>
            </a:r>
          </a:p>
          <a:p>
            <a:endParaRPr lang="en-US" dirty="0"/>
          </a:p>
          <a:p>
            <a:r>
              <a:rPr lang="en-US" dirty="0"/>
              <a:t>Drift velocity proportional to inverse-square-root of air density:</a:t>
            </a:r>
          </a:p>
          <a:p>
            <a:r>
              <a:rPr lang="en-US" dirty="0"/>
              <a:t>	</a:t>
            </a:r>
            <a:r>
              <a:rPr lang="en-US" dirty="0" err="1"/>
              <a:t>v</a:t>
            </a:r>
            <a:r>
              <a:rPr lang="en-US" baseline="-25000" dirty="0" err="1"/>
              <a:t>d</a:t>
            </a:r>
            <a:r>
              <a:rPr lang="en-US" dirty="0"/>
              <a:t> ~ 1/√</a:t>
            </a:r>
            <a:r>
              <a:rPr lang="el-GR" dirty="0"/>
              <a:t>ρ</a:t>
            </a:r>
            <a:r>
              <a:rPr lang="en-US" dirty="0"/>
              <a:t>(air)</a:t>
            </a:r>
          </a:p>
          <a:p>
            <a:r>
              <a:rPr lang="en-US" dirty="0"/>
              <a:t>Similar to terminal velocity of macroscopic particle in medium.</a:t>
            </a:r>
          </a:p>
          <a:p>
            <a:endParaRPr lang="en-US" dirty="0"/>
          </a:p>
          <a:p>
            <a:r>
              <a:rPr lang="en-US" dirty="0"/>
              <a:t>Maximum charge excess (proportional to </a:t>
            </a:r>
            <a:r>
              <a:rPr lang="el-GR" dirty="0"/>
              <a:t>ρ</a:t>
            </a:r>
            <a:r>
              <a:rPr lang="en-US" dirty="0"/>
              <a:t>(air)) deeper in atmosphere then maximum of current. Slight arrival time (=phase) difference causes circular polarization of radio signal.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5423D9-EE33-493F-955B-B4EE64FA1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A0CAB-6FBA-4A83-91E9-E4D0CD926448}" type="datetime5">
              <a:rPr lang="en-US" smtClean="0"/>
              <a:t>18-Jun-23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0043E6-806B-4302-9BB2-FC657979A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CosPa – Gent 2023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10D7A5-79EA-4703-AE3E-B8F9E9AD2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AB9C-684D-41DC-91C4-2082D9899D8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48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5600" y="116540"/>
            <a:ext cx="4882810" cy="1152160"/>
          </a:xfrm>
        </p:spPr>
        <p:txBody>
          <a:bodyPr/>
          <a:lstStyle/>
          <a:p>
            <a:r>
              <a:rPr lang="en-US" dirty="0" err="1"/>
              <a:t>Fairweather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MGMR3D - </a:t>
            </a:r>
            <a:r>
              <a:rPr lang="en-US" dirty="0" err="1"/>
              <a:t>CoREAS</a:t>
            </a:r>
            <a:endParaRPr lang="nl-NL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0" y="1387034"/>
            <a:ext cx="12134390" cy="5589300"/>
          </a:xfrm>
        </p:spPr>
      </p:pic>
      <p:sp>
        <p:nvSpPr>
          <p:cNvPr id="13" name="Rectangle 12"/>
          <p:cNvSpPr/>
          <p:nvPr/>
        </p:nvSpPr>
        <p:spPr bwMode="auto">
          <a:xfrm>
            <a:off x="57610" y="6383055"/>
            <a:ext cx="1463206" cy="5940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C2964-5483-436E-8BB3-EF08410ABEAB}" type="datetime5">
              <a:rPr lang="en-US" smtClean="0"/>
              <a:t>18-Jun-23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CosPa – Gent 2023</a:t>
            </a:r>
            <a:endParaRPr lang="en-US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D8F18-5A46-4E18-A6BE-1539B0FB575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2440" y="5966"/>
            <a:ext cx="2987973" cy="1661347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0" y="193667"/>
            <a:ext cx="4536630" cy="1075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2400" kern="0" dirty="0"/>
              <a:t>Stokes parameters: I, Q, U, V</a:t>
            </a:r>
          </a:p>
          <a:p>
            <a:pPr marL="0" indent="0">
              <a:buFontTx/>
              <a:buNone/>
            </a:pPr>
            <a:r>
              <a:rPr lang="en-US" sz="1800" b="0" kern="0" dirty="0"/>
              <a:t>Linear polarization angle: 2 </a:t>
            </a:r>
            <a:r>
              <a:rPr lang="el-GR" sz="1800" b="0" kern="0" dirty="0"/>
              <a:t>φ</a:t>
            </a:r>
            <a:r>
              <a:rPr lang="en-US" sz="1800" b="0" kern="0" dirty="0"/>
              <a:t> =</a:t>
            </a:r>
            <a:r>
              <a:rPr lang="en-US" sz="1800" b="0" kern="0" dirty="0" err="1"/>
              <a:t>atan</a:t>
            </a:r>
            <a:r>
              <a:rPr lang="en-US" sz="1800" b="0" kern="0" dirty="0"/>
              <a:t>(U/Q)</a:t>
            </a:r>
          </a:p>
          <a:p>
            <a:pPr marL="0" indent="0">
              <a:buFontTx/>
              <a:buNone/>
            </a:pPr>
            <a:r>
              <a:rPr lang="en-US" sz="1800" b="0" kern="0" dirty="0"/>
              <a:t>Circular polarization = V/I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58706" y="4636608"/>
            <a:ext cx="433219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Linear polarization direction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32440" y="4221110"/>
            <a:ext cx="2808391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Circular polarization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3290" y="1556740"/>
            <a:ext cx="187226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Intensity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ED5145-BF66-4B49-BDFA-5F6EF59FEA61}"/>
              </a:ext>
            </a:extLst>
          </p:cNvPr>
          <p:cNvSpPr txBox="1"/>
          <p:nvPr/>
        </p:nvSpPr>
        <p:spPr>
          <a:xfrm>
            <a:off x="3863690" y="3192446"/>
            <a:ext cx="187226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Q/I=1, U/I=0: polarization in </a:t>
            </a:r>
            <a:r>
              <a:rPr lang="en-US" dirty="0" err="1"/>
              <a:t>vxB</a:t>
            </a:r>
            <a:r>
              <a:rPr lang="en-US" dirty="0"/>
              <a:t> direction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71C568-61F2-4EDB-82F9-7809DB58B7D7}"/>
              </a:ext>
            </a:extLst>
          </p:cNvPr>
          <p:cNvSpPr txBox="1"/>
          <p:nvPr/>
        </p:nvSpPr>
        <p:spPr>
          <a:xfrm>
            <a:off x="7536200" y="5496768"/>
            <a:ext cx="280839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V/I &amp; U/I ≠ 0</a:t>
            </a:r>
          </a:p>
          <a:p>
            <a:pPr algn="ctr"/>
            <a:r>
              <a:rPr lang="en-US" dirty="0"/>
              <a:t>due to charge excess </a:t>
            </a:r>
          </a:p>
        </p:txBody>
      </p:sp>
    </p:spTree>
    <p:extLst>
      <p:ext uri="{BB962C8B-B14F-4D97-AF65-F5344CB8AC3E}">
        <p14:creationId xmlns:p14="http://schemas.microsoft.com/office/powerpoint/2010/main" val="2337717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63BBE-9367-4A31-9865-C8303483F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for many </a:t>
            </a:r>
            <a:r>
              <a:rPr lang="en-US" dirty="0" err="1"/>
              <a:t>CoREAS</a:t>
            </a:r>
            <a:r>
              <a:rPr lang="en-US" dirty="0"/>
              <a:t> showers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285F7-07A8-470D-B554-8D7948A78F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32130" y="1064209"/>
            <a:ext cx="5037765" cy="996601"/>
          </a:xfrm>
        </p:spPr>
        <p:txBody>
          <a:bodyPr/>
          <a:lstStyle/>
          <a:p>
            <a:r>
              <a:rPr lang="en-US" dirty="0"/>
              <a:t>Usually good fit with few exceptions: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D8A9B8-CBBF-487F-A7D7-B543E32E2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926E3-7CE8-477E-8913-2BDE3AD403E4}" type="datetime5">
              <a:rPr lang="en-US" smtClean="0"/>
              <a:t>18-Jun-23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C30FD2-E098-448C-A5C6-60AA1B224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CosPa – Gent 2023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7D6A5-0553-4C3B-94A6-8EF52DD40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AB9C-684D-41DC-91C4-2082D9899D87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A21872-24A5-49F1-BC41-480378BB3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2" y="944438"/>
            <a:ext cx="6858422" cy="59048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9BF737-930F-4F13-B6EB-D6724B8F6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563" y="1853481"/>
            <a:ext cx="3860800" cy="39463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8395A56-47D9-4E10-B252-D0F24B148D3B}"/>
              </a:ext>
            </a:extLst>
          </p:cNvPr>
          <p:cNvSpPr/>
          <p:nvPr/>
        </p:nvSpPr>
        <p:spPr bwMode="auto">
          <a:xfrm>
            <a:off x="3143590" y="6544458"/>
            <a:ext cx="140171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X</a:t>
            </a:r>
            <a:r>
              <a:rPr kumimoji="0" lang="en-US" sz="1800" b="1" i="0" u="none" strike="noStrike" cap="none" normalizeH="0" baseline="3000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CoREAS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3F4F70-88A5-4651-AD55-12444F233C23}"/>
              </a:ext>
            </a:extLst>
          </p:cNvPr>
          <p:cNvSpPr/>
          <p:nvPr/>
        </p:nvSpPr>
        <p:spPr bwMode="auto">
          <a:xfrm>
            <a:off x="-24850" y="3140960"/>
            <a:ext cx="819407" cy="10081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X</a:t>
            </a:r>
            <a:r>
              <a:rPr lang="en-US" baseline="30000" dirty="0"/>
              <a:t>MGMR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A5BC14-C354-49DB-AD4C-5ED392591CDB}"/>
              </a:ext>
            </a:extLst>
          </p:cNvPr>
          <p:cNvSpPr/>
          <p:nvPr/>
        </p:nvSpPr>
        <p:spPr bwMode="auto">
          <a:xfrm>
            <a:off x="10022663" y="1689221"/>
            <a:ext cx="2047232" cy="122417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dirty="0"/>
              <a:t>Δ</a:t>
            </a:r>
            <a:r>
              <a:rPr lang="en-US" dirty="0"/>
              <a:t> </a:t>
            </a:r>
            <a:r>
              <a:rPr lang="en-US" dirty="0" err="1"/>
              <a:t>X</a:t>
            </a:r>
            <a:r>
              <a:rPr lang="en-US" baseline="-25000" dirty="0" err="1"/>
              <a:t>max</a:t>
            </a:r>
            <a:r>
              <a:rPr lang="en-US" dirty="0"/>
              <a:t>= 60 g/cm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Large chi</a:t>
            </a:r>
            <a:r>
              <a:rPr kumimoji="0" lang="en-US" sz="1800" b="1" i="0" u="none" strike="noStrike" cap="none" normalizeH="0" baseline="3000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2</a:t>
            </a:r>
            <a:endParaRPr kumimoji="0" lang="en-US" sz="1800" b="1" i="0" u="none" strike="noStrike" cap="none" normalizeH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Different profile</a:t>
            </a:r>
            <a:endParaRPr kumimoji="0" lang="en-US" sz="1800" b="1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BA67E8-3620-4065-985C-2DBF40B0F1AA}"/>
              </a:ext>
            </a:extLst>
          </p:cNvPr>
          <p:cNvSpPr txBox="1"/>
          <p:nvPr/>
        </p:nvSpPr>
        <p:spPr>
          <a:xfrm>
            <a:off x="7032129" y="5808892"/>
            <a:ext cx="5037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ym typeface="Wingdings" panose="05000000000000000000" pitchFamily="2" charset="2"/>
              </a:rPr>
              <a:t> More shower parameters, beyond </a:t>
            </a:r>
            <a:r>
              <a:rPr lang="en-US" sz="2400" dirty="0" err="1">
                <a:sym typeface="Wingdings" panose="05000000000000000000" pitchFamily="2" charset="2"/>
              </a:rPr>
              <a:t>X</a:t>
            </a:r>
            <a:r>
              <a:rPr lang="en-US" sz="2400" baseline="-25000" dirty="0" err="1">
                <a:sym typeface="Wingdings" panose="05000000000000000000" pitchFamily="2" charset="2"/>
              </a:rPr>
              <a:t>max</a:t>
            </a:r>
            <a:r>
              <a:rPr lang="en-US" sz="2400" dirty="0">
                <a:sym typeface="Wingdings" panose="05000000000000000000" pitchFamily="2" charset="2"/>
              </a:rPr>
              <a:t> can be extracted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6290AB-3D74-4463-BA95-F43FFE9EFB0E}"/>
              </a:ext>
            </a:extLst>
          </p:cNvPr>
          <p:cNvSpPr txBox="1"/>
          <p:nvPr/>
        </p:nvSpPr>
        <p:spPr>
          <a:xfrm>
            <a:off x="1141180" y="1532356"/>
            <a:ext cx="3024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Chi</a:t>
            </a:r>
            <a:r>
              <a:rPr lang="en-US" baseline="30000" dirty="0"/>
              <a:t>2</a:t>
            </a:r>
            <a:r>
              <a:rPr lang="en-US" dirty="0"/>
              <a:t> fitting of </a:t>
            </a:r>
            <a:r>
              <a:rPr lang="en-US" dirty="0" err="1"/>
              <a:t>CoREAS</a:t>
            </a:r>
            <a:r>
              <a:rPr lang="en-US" dirty="0"/>
              <a:t>-generated footprints with MGMR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229768-9308-4A3A-B22D-11F71C33C9AB}"/>
              </a:ext>
            </a:extLst>
          </p:cNvPr>
          <p:cNvSpPr txBox="1"/>
          <p:nvPr/>
        </p:nvSpPr>
        <p:spPr>
          <a:xfrm>
            <a:off x="7905110" y="4309980"/>
            <a:ext cx="236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Sensitive to shower non universality</a:t>
            </a:r>
          </a:p>
        </p:txBody>
      </p:sp>
    </p:spTree>
    <p:extLst>
      <p:ext uri="{BB962C8B-B14F-4D97-AF65-F5344CB8AC3E}">
        <p14:creationId xmlns:p14="http://schemas.microsoft.com/office/powerpoint/2010/main" val="116270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title"/>
          </p:nvPr>
        </p:nvSpPr>
        <p:spPr>
          <a:xfrm>
            <a:off x="191180" y="116539"/>
            <a:ext cx="5744387" cy="115595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sz="3000" dirty="0"/>
              <a:t>Atmospheric electric fields</a:t>
            </a:r>
            <a:endParaRPr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106872" y="1320119"/>
            <a:ext cx="74844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993300"/>
                </a:solidFill>
              </a:rPr>
              <a:t>Transverse current:</a:t>
            </a:r>
          </a:p>
          <a:p>
            <a:pPr>
              <a:buNone/>
            </a:pPr>
            <a:r>
              <a:rPr lang="en-US" sz="2400" dirty="0">
                <a:solidFill>
                  <a:srgbClr val="993300"/>
                </a:solidFill>
              </a:rPr>
              <a:t>- Electrons &amp; positrons have transverse </a:t>
            </a:r>
          </a:p>
          <a:p>
            <a:pPr>
              <a:buNone/>
            </a:pPr>
            <a:r>
              <a:rPr lang="en-US" sz="2400" dirty="0">
                <a:solidFill>
                  <a:srgbClr val="993300"/>
                </a:solidFill>
              </a:rPr>
              <a:t>	drift, induced by EM force.</a:t>
            </a:r>
          </a:p>
          <a:p>
            <a:pPr>
              <a:buNone/>
            </a:pPr>
            <a:r>
              <a:rPr lang="en-US" sz="2400" dirty="0">
                <a:solidFill>
                  <a:srgbClr val="993300"/>
                </a:solidFill>
              </a:rPr>
              <a:t>- Multi-directional along   F</a:t>
            </a:r>
            <a:r>
              <a:rPr lang="en-US" sz="2400" baseline="-25000" dirty="0">
                <a:solidFill>
                  <a:srgbClr val="993300"/>
                </a:solidFill>
              </a:rPr>
              <a:t>em</a:t>
            </a:r>
            <a:r>
              <a:rPr lang="en-US" sz="2400" dirty="0">
                <a:solidFill>
                  <a:srgbClr val="993300"/>
                </a:solidFill>
              </a:rPr>
              <a:t> = v x B </a:t>
            </a:r>
            <a:r>
              <a:rPr lang="en-US" sz="2400" dirty="0"/>
              <a:t>+ E(h)</a:t>
            </a:r>
          </a:p>
          <a:p>
            <a:pPr>
              <a:buNone/>
            </a:pPr>
            <a:r>
              <a:rPr lang="en-US" sz="2400" dirty="0"/>
              <a:t>- Direction and magnitude E depends on height</a:t>
            </a:r>
          </a:p>
          <a:p>
            <a:pPr>
              <a:buNone/>
            </a:pPr>
            <a:r>
              <a:rPr lang="en-US" sz="2400" dirty="0"/>
              <a:t>- Current determined by component perp to 		shower direction </a:t>
            </a:r>
          </a:p>
          <a:p>
            <a:pPr>
              <a:buNone/>
            </a:pPr>
            <a:endParaRPr lang="en-US" sz="2400" dirty="0">
              <a:solidFill>
                <a:srgbClr val="0070C0"/>
              </a:solidFill>
            </a:endParaRPr>
          </a:p>
          <a:p>
            <a:pPr>
              <a:buNone/>
            </a:pPr>
            <a:r>
              <a:rPr lang="en-US" sz="2400" dirty="0">
                <a:solidFill>
                  <a:srgbClr val="0070C0"/>
                </a:solidFill>
              </a:rPr>
              <a:t># Charge excess:</a:t>
            </a:r>
          </a:p>
          <a:p>
            <a:r>
              <a:rPr lang="en-US" sz="2400" dirty="0">
                <a:solidFill>
                  <a:srgbClr val="0070C0"/>
                </a:solidFill>
              </a:rPr>
              <a:t>- Linearly polarized, 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     radially from shower axis</a:t>
            </a:r>
          </a:p>
          <a:p>
            <a:pPr>
              <a:buNone/>
            </a:pPr>
            <a:endParaRPr lang="en-US" sz="2400" dirty="0"/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3">
            <a:alphaModFix/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7270612" y="3978818"/>
            <a:ext cx="2437283" cy="203543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9502994" y="3155672"/>
            <a:ext cx="27146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 full signal:     superposition of all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98724" y="6197862"/>
            <a:ext cx="3474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200" dirty="0" err="1">
                <a:solidFill>
                  <a:srgbClr val="FF0000"/>
                </a:solidFill>
              </a:rPr>
              <a:t>Gia</a:t>
            </a:r>
            <a:r>
              <a:rPr lang="en-US" sz="1200" dirty="0">
                <a:solidFill>
                  <a:srgbClr val="FF0000"/>
                </a:solidFill>
              </a:rPr>
              <a:t> Trinh</a:t>
            </a:r>
            <a:r>
              <a:rPr lang="en-US" sz="1200" b="0" dirty="0"/>
              <a:t> et al. Phys. Rev. D 93, 023003 (2016); arXiv:1511.03045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C7D40A-32F9-4D89-803E-05EB18659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8E46-DC43-4040-8B26-16F452E375B5}" type="datetime5">
              <a:rPr lang="en-US" smtClean="0"/>
              <a:t>18-Jun-23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8AA0B8-78FE-4ABA-AF86-04B8B7EBF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CosPa – Gent 2023</a:t>
            </a:r>
            <a:endParaRPr lang="en-US" dirty="0">
              <a:cs typeface="Arial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ADBEBE-181A-4BC7-A27E-6EFC571C9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D8F18-5A46-4E18-A6BE-1539B0FB5758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014C5F9-C93D-4768-8EEF-1219FCEE665B}"/>
              </a:ext>
            </a:extLst>
          </p:cNvPr>
          <p:cNvGrpSpPr/>
          <p:nvPr/>
        </p:nvGrpSpPr>
        <p:grpSpPr>
          <a:xfrm>
            <a:off x="7438416" y="639123"/>
            <a:ext cx="2588945" cy="2213798"/>
            <a:chOff x="6131545" y="301504"/>
            <a:chExt cx="2588945" cy="2213798"/>
          </a:xfrm>
        </p:grpSpPr>
        <p:pic>
          <p:nvPicPr>
            <p:cNvPr id="7" name="Picture 3"/>
            <p:cNvPicPr>
              <a:picLocks noChangeAspect="1"/>
            </p:cNvPicPr>
            <p:nvPr/>
          </p:nvPicPr>
          <p:blipFill rotWithShape="1">
            <a:blip r:embed="rId4">
              <a:alphaModFix/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 t="365"/>
            <a:stretch/>
          </p:blipFill>
          <p:spPr>
            <a:xfrm>
              <a:off x="6131545" y="301504"/>
              <a:ext cx="2588945" cy="221379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CA4F6EA-6E09-4AAB-B484-24F2D534A03A}"/>
                </a:ext>
              </a:extLst>
            </p:cNvPr>
            <p:cNvCxnSpPr/>
            <p:nvPr/>
          </p:nvCxnSpPr>
          <p:spPr bwMode="auto">
            <a:xfrm>
              <a:off x="8360406" y="1436690"/>
              <a:ext cx="238318" cy="0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C12B48-0C7D-4AC1-BE74-4D3F36AAE73D}"/>
              </a:ext>
            </a:extLst>
          </p:cNvPr>
          <p:cNvGrpSpPr/>
          <p:nvPr/>
        </p:nvGrpSpPr>
        <p:grpSpPr>
          <a:xfrm rot="20262598">
            <a:off x="7355316" y="841508"/>
            <a:ext cx="2834163" cy="1966701"/>
            <a:chOff x="6131546" y="548600"/>
            <a:chExt cx="2834163" cy="196670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55DDBE9-C65A-4FD2-B9D2-2856C2ABE3B0}"/>
                </a:ext>
              </a:extLst>
            </p:cNvPr>
            <p:cNvGrpSpPr/>
            <p:nvPr/>
          </p:nvGrpSpPr>
          <p:grpSpPr>
            <a:xfrm>
              <a:off x="6131546" y="548600"/>
              <a:ext cx="2834163" cy="1966701"/>
              <a:chOff x="6131546" y="548600"/>
              <a:chExt cx="2834163" cy="1966701"/>
            </a:xfrm>
          </p:grpSpPr>
          <p:pic>
            <p:nvPicPr>
              <p:cNvPr id="28" name="Picture 3">
                <a:extLst>
                  <a:ext uri="{FF2B5EF4-FFF2-40B4-BE49-F238E27FC236}">
                    <a16:creationId xmlns:a16="http://schemas.microsoft.com/office/drawing/2014/main" id="{AD609BC1-3F52-4EED-A154-E410E1E48A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alphaModFix/>
                <a:duotone>
                  <a:prstClr val="black"/>
                  <a:srgbClr val="D9C3A5">
                    <a:tint val="50000"/>
                    <a:satMod val="180000"/>
                  </a:srgbClr>
                </a:duotone>
              </a:blip>
              <a:srcRect t="11486"/>
              <a:stretch/>
            </p:blipFill>
            <p:spPr>
              <a:xfrm>
                <a:off x="6131546" y="548600"/>
                <a:ext cx="2515052" cy="19667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A330D71-5CEE-4495-8F13-036D75C34D87}"/>
                  </a:ext>
                </a:extLst>
              </p:cNvPr>
              <p:cNvSpPr txBox="1"/>
              <p:nvPr/>
            </p:nvSpPr>
            <p:spPr>
              <a:xfrm>
                <a:off x="8231739" y="1412720"/>
                <a:ext cx="733970" cy="369332"/>
              </a:xfrm>
              <a:prstGeom prst="rect">
                <a:avLst/>
              </a:prstGeom>
              <a:solidFill>
                <a:srgbClr val="F5E4D0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solidFill>
                      <a:srgbClr val="993300"/>
                    </a:solidFill>
                  </a:rPr>
                  <a:t>F</a:t>
                </a:r>
                <a:r>
                  <a:rPr lang="en-US" sz="1800" baseline="-25000" dirty="0">
                    <a:solidFill>
                      <a:srgbClr val="993300"/>
                    </a:solidFill>
                  </a:rPr>
                  <a:t>em</a:t>
                </a:r>
                <a:endParaRPr lang="en-US" dirty="0"/>
              </a:p>
            </p:txBody>
          </p:sp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0B909B2-872C-4EAA-B7C2-081CC3D71CCD}"/>
                </a:ext>
              </a:extLst>
            </p:cNvPr>
            <p:cNvCxnSpPr/>
            <p:nvPr/>
          </p:nvCxnSpPr>
          <p:spPr bwMode="auto">
            <a:xfrm>
              <a:off x="8360406" y="1436690"/>
              <a:ext cx="238318" cy="0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6A42131-68EF-4141-9ECC-809369CE5A50}"/>
              </a:ext>
            </a:extLst>
          </p:cNvPr>
          <p:cNvGrpSpPr/>
          <p:nvPr/>
        </p:nvGrpSpPr>
        <p:grpSpPr>
          <a:xfrm rot="2316339">
            <a:off x="7392103" y="961265"/>
            <a:ext cx="2834163" cy="1966701"/>
            <a:chOff x="6131546" y="548600"/>
            <a:chExt cx="2834163" cy="196670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A9B5984-6CCE-4380-BF74-ECF2025F547D}"/>
                </a:ext>
              </a:extLst>
            </p:cNvPr>
            <p:cNvGrpSpPr/>
            <p:nvPr/>
          </p:nvGrpSpPr>
          <p:grpSpPr>
            <a:xfrm>
              <a:off x="6131546" y="548600"/>
              <a:ext cx="2834163" cy="1966701"/>
              <a:chOff x="6131546" y="548600"/>
              <a:chExt cx="2834163" cy="1966701"/>
            </a:xfrm>
          </p:grpSpPr>
          <p:pic>
            <p:nvPicPr>
              <p:cNvPr id="33" name="Picture 3">
                <a:extLst>
                  <a:ext uri="{FF2B5EF4-FFF2-40B4-BE49-F238E27FC236}">
                    <a16:creationId xmlns:a16="http://schemas.microsoft.com/office/drawing/2014/main" id="{76946894-3675-42E4-9F70-965D734184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alphaModFix/>
                <a:duotone>
                  <a:prstClr val="black"/>
                  <a:srgbClr val="D9C3A5">
                    <a:tint val="50000"/>
                    <a:satMod val="180000"/>
                  </a:srgbClr>
                </a:duotone>
              </a:blip>
              <a:srcRect t="11486"/>
              <a:stretch/>
            </p:blipFill>
            <p:spPr>
              <a:xfrm>
                <a:off x="6131546" y="548600"/>
                <a:ext cx="2515052" cy="19667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F857A80-4600-4129-8898-D2B641707D5D}"/>
                  </a:ext>
                </a:extLst>
              </p:cNvPr>
              <p:cNvSpPr txBox="1"/>
              <p:nvPr/>
            </p:nvSpPr>
            <p:spPr>
              <a:xfrm>
                <a:off x="8231739" y="1412720"/>
                <a:ext cx="733970" cy="369332"/>
              </a:xfrm>
              <a:prstGeom prst="rect">
                <a:avLst/>
              </a:prstGeom>
              <a:solidFill>
                <a:srgbClr val="F5E4D0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solidFill>
                      <a:srgbClr val="993300"/>
                    </a:solidFill>
                  </a:rPr>
                  <a:t>F</a:t>
                </a:r>
                <a:r>
                  <a:rPr lang="en-US" sz="1800" baseline="-25000" dirty="0">
                    <a:solidFill>
                      <a:srgbClr val="993300"/>
                    </a:solidFill>
                  </a:rPr>
                  <a:t>em</a:t>
                </a:r>
                <a:endParaRPr lang="en-US" dirty="0"/>
              </a:p>
            </p:txBody>
          </p:sp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F19EF25-86FF-4C8F-AA89-F4400AFCF76F}"/>
                </a:ext>
              </a:extLst>
            </p:cNvPr>
            <p:cNvCxnSpPr/>
            <p:nvPr/>
          </p:nvCxnSpPr>
          <p:spPr bwMode="auto">
            <a:xfrm>
              <a:off x="8360406" y="1436690"/>
              <a:ext cx="238318" cy="0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B2F6A15-369D-47A0-8911-90C82A8CEAF2}"/>
              </a:ext>
            </a:extLst>
          </p:cNvPr>
          <p:cNvSpPr txBox="1"/>
          <p:nvPr/>
        </p:nvSpPr>
        <p:spPr>
          <a:xfrm>
            <a:off x="10511495" y="980660"/>
            <a:ext cx="1680505" cy="646331"/>
          </a:xfrm>
          <a:prstGeom prst="rect">
            <a:avLst/>
          </a:prstGeom>
          <a:solidFill>
            <a:srgbClr val="F5E4D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Upper E(h)=0 height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B749CE4-3BF4-40AC-BE00-A0A421BB1EE4}"/>
              </a:ext>
            </a:extLst>
          </p:cNvPr>
          <p:cNvSpPr txBox="1"/>
          <p:nvPr/>
        </p:nvSpPr>
        <p:spPr>
          <a:xfrm>
            <a:off x="10568003" y="1244151"/>
            <a:ext cx="1854720" cy="646331"/>
          </a:xfrm>
          <a:prstGeom prst="rect">
            <a:avLst/>
          </a:prstGeom>
          <a:solidFill>
            <a:srgbClr val="F5E4D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Middle E(h)≠0 height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2601C69-5068-48EB-9374-B13F75DBF743}"/>
              </a:ext>
            </a:extLst>
          </p:cNvPr>
          <p:cNvSpPr txBox="1"/>
          <p:nvPr/>
        </p:nvSpPr>
        <p:spPr>
          <a:xfrm>
            <a:off x="10657505" y="1584670"/>
            <a:ext cx="1224577" cy="646331"/>
          </a:xfrm>
          <a:prstGeom prst="rect">
            <a:avLst/>
          </a:prstGeom>
          <a:solidFill>
            <a:srgbClr val="F5E4D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lower height</a:t>
            </a:r>
          </a:p>
        </p:txBody>
      </p:sp>
    </p:spTree>
    <p:extLst>
      <p:ext uri="{BB962C8B-B14F-4D97-AF65-F5344CB8AC3E}">
        <p14:creationId xmlns:p14="http://schemas.microsoft.com/office/powerpoint/2010/main" val="340108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 animBg="1"/>
      <p:bldP spid="36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999" y="980660"/>
            <a:ext cx="5912851" cy="59128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0" y="980660"/>
            <a:ext cx="5863600" cy="5863600"/>
          </a:xfrm>
          <a:prstGeom prst="rect">
            <a:avLst/>
          </a:prstGeom>
        </p:spPr>
      </p:pic>
      <p:sp>
        <p:nvSpPr>
          <p:cNvPr id="42" name="Slide Number Placeholder 4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6231DA-0BB1-4B30-A25E-EB95ABFBEE5A}" type="slidenum">
              <a:rPr lang="nl-NL" smtClean="0"/>
              <a:pPr>
                <a:defRPr/>
              </a:pPr>
              <a:t>18</a:t>
            </a:fld>
            <a:endParaRPr lang="nl-NL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1631504" y="980660"/>
            <a:ext cx="9118152" cy="78489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en-US" sz="3600" kern="0" dirty="0">
                <a:solidFill>
                  <a:srgbClr val="002060"/>
                </a:solidFill>
                <a:latin typeface="Calibri(Headings)"/>
              </a:rPr>
              <a:t>Fair weather        vs        thunderstorm</a:t>
            </a:r>
            <a:endParaRPr lang="nl-NL" sz="3600" kern="0" dirty="0">
              <a:solidFill>
                <a:srgbClr val="002060"/>
              </a:solidFill>
              <a:latin typeface="Calibri(Headings)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19170" y="116540"/>
            <a:ext cx="11953660" cy="7201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en-US" kern="0" dirty="0"/>
              <a:t>Observations; polarization footprint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24129" y="1354450"/>
            <a:ext cx="17766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/>
              <a:t>P. </a:t>
            </a:r>
            <a:r>
              <a:rPr lang="en-US" sz="1300" i="1" dirty="0" err="1"/>
              <a:t>Schellart</a:t>
            </a:r>
            <a:r>
              <a:rPr lang="en-US" sz="1300" i="1" dirty="0"/>
              <a:t> et al. </a:t>
            </a:r>
          </a:p>
          <a:p>
            <a:r>
              <a:rPr lang="en-US" sz="1300" i="1" dirty="0"/>
              <a:t>(</a:t>
            </a:r>
            <a:r>
              <a:rPr lang="nl-NL" sz="1400" i="1" dirty="0"/>
              <a:t>PRL 114, 165001</a:t>
            </a:r>
            <a:r>
              <a:rPr lang="en-US" sz="1300" dirty="0"/>
              <a:t>)</a:t>
            </a:r>
            <a:endParaRPr lang="nl-NL" sz="1300" dirty="0"/>
          </a:p>
        </p:txBody>
      </p:sp>
      <p:grpSp>
        <p:nvGrpSpPr>
          <p:cNvPr id="8" name="Group 7"/>
          <p:cNvGrpSpPr/>
          <p:nvPr/>
        </p:nvGrpSpPr>
        <p:grpSpPr>
          <a:xfrm>
            <a:off x="4504884" y="3132737"/>
            <a:ext cx="3257673" cy="3106253"/>
            <a:chOff x="4504884" y="3132737"/>
            <a:chExt cx="3257673" cy="310625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59095">
              <a:off x="4645262" y="2992359"/>
              <a:ext cx="2976917" cy="3257673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 bwMode="auto">
            <a:xfrm>
              <a:off x="5845845" y="4164535"/>
              <a:ext cx="648090" cy="648090"/>
            </a:xfrm>
            <a:prstGeom prst="ellips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6883069" y="3531900"/>
              <a:ext cx="648090" cy="648090"/>
            </a:xfrm>
            <a:prstGeom prst="ellips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6375515" y="4834396"/>
              <a:ext cx="648090" cy="648090"/>
            </a:xfrm>
            <a:prstGeom prst="ellips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4671053" y="5345645"/>
              <a:ext cx="648090" cy="648090"/>
            </a:xfrm>
            <a:prstGeom prst="ellips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5464512" y="4942810"/>
              <a:ext cx="648090" cy="648090"/>
            </a:xfrm>
            <a:prstGeom prst="ellips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6096000" y="5590900"/>
              <a:ext cx="648090" cy="648090"/>
            </a:xfrm>
            <a:prstGeom prst="ellips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5217859" y="4345359"/>
              <a:ext cx="648090" cy="648090"/>
            </a:xfrm>
            <a:prstGeom prst="ellips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BAA47-F62D-401C-A232-A2A5DB7FB8B8}" type="datetime5">
              <a:rPr lang="en-US" smtClean="0"/>
              <a:t>18-Jun-23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CosPa – Gent 2023</a:t>
            </a:r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087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7FDEA5-ABA5-4241-A22D-1091BCBD5FF0}" type="slidenum">
              <a:rPr lang="nl-NL" smtClean="0"/>
              <a:pPr>
                <a:defRPr/>
              </a:pPr>
              <a:t>19</a:t>
            </a:fld>
            <a:endParaRPr lang="nl-NL"/>
          </a:p>
        </p:txBody>
      </p:sp>
      <p:pic>
        <p:nvPicPr>
          <p:cNvPr id="2050" name="Picture 2" descr="X:\My Documents\KVI May 2017\7578-004-7C794B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74" y="1069025"/>
            <a:ext cx="7788365" cy="394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8112280" y="1142114"/>
            <a:ext cx="3020846" cy="4023473"/>
            <a:chOff x="2051720" y="1916832"/>
            <a:chExt cx="3020846" cy="4023473"/>
          </a:xfrm>
        </p:grpSpPr>
        <p:grpSp>
          <p:nvGrpSpPr>
            <p:cNvPr id="41" name="Group 40"/>
            <p:cNvGrpSpPr/>
            <p:nvPr/>
          </p:nvGrpSpPr>
          <p:grpSpPr>
            <a:xfrm>
              <a:off x="2051720" y="1916832"/>
              <a:ext cx="3020846" cy="4023473"/>
              <a:chOff x="5040542" y="2636912"/>
              <a:chExt cx="3020846" cy="4023473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>
                <a:off x="6156176" y="4869160"/>
                <a:ext cx="77152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6156176" y="5517232"/>
                <a:ext cx="0" cy="5760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5591318" y="5522482"/>
                <a:ext cx="708874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/>
            </p:nvGrpSpPr>
            <p:grpSpPr>
              <a:xfrm>
                <a:off x="5040542" y="2636912"/>
                <a:ext cx="3020846" cy="4023473"/>
                <a:chOff x="5040542" y="2636912"/>
                <a:chExt cx="3020846" cy="4023473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0" name="TextBox 49"/>
                    <p:cNvSpPr txBox="1"/>
                    <p:nvPr/>
                  </p:nvSpPr>
                  <p:spPr>
                    <a:xfrm>
                      <a:off x="5040542" y="5283955"/>
                      <a:ext cx="629211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5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 dirty="0">
                                    <a:latin typeface="Cambria Math"/>
                                  </a:rPr>
                                  <m:t>𝒉</m:t>
                                </m:r>
                              </m:e>
                              <m:sub>
                                <m:r>
                                  <a:rPr lang="en-US" sz="2500" i="1" dirty="0">
                                    <a:latin typeface="Cambria Math"/>
                                  </a:rPr>
                                  <m:t>𝟑</m:t>
                                </m:r>
                              </m:sub>
                            </m:sSub>
                          </m:oMath>
                        </m:oMathPara>
                      </a14:m>
                      <a:endParaRPr lang="nl-NL" sz="2500" dirty="0"/>
                    </a:p>
                  </p:txBody>
                </p:sp>
              </mc:Choice>
              <mc:Fallback xmlns="">
                <p:sp>
                  <p:nvSpPr>
                    <p:cNvPr id="39" name="TextBox 3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040542" y="5283955"/>
                      <a:ext cx="611578" cy="477054"/>
                    </a:xfrm>
                    <a:prstGeom prst="rect">
                      <a:avLst/>
                    </a:prstGeom>
                    <a:blipFill rotWithShape="1">
                      <a:blip r:embed="rId7"/>
                      <a:stretch>
                        <a:fillRect b="-384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nl-NL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51" name="Group 50"/>
                <p:cNvGrpSpPr/>
                <p:nvPr/>
              </p:nvGrpSpPr>
              <p:grpSpPr>
                <a:xfrm>
                  <a:off x="5148065" y="2636912"/>
                  <a:ext cx="2913323" cy="4023473"/>
                  <a:chOff x="4853492" y="908720"/>
                  <a:chExt cx="3369622" cy="5090309"/>
                </a:xfrm>
              </p:grpSpPr>
              <p:cxnSp>
                <p:nvCxnSpPr>
                  <p:cNvPr id="52" name="Straight Arrow Connector 51"/>
                  <p:cNvCxnSpPr/>
                  <p:nvPr/>
                </p:nvCxnSpPr>
                <p:spPr>
                  <a:xfrm flipV="1">
                    <a:off x="5374712" y="1094746"/>
                    <a:ext cx="0" cy="4824535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Arrow Connector 52"/>
                  <p:cNvCxnSpPr/>
                  <p:nvPr/>
                </p:nvCxnSpPr>
                <p:spPr>
                  <a:xfrm>
                    <a:off x="4853492" y="5343218"/>
                    <a:ext cx="2926404" cy="0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53"/>
                  <p:cNvCxnSpPr/>
                  <p:nvPr/>
                </p:nvCxnSpPr>
                <p:spPr>
                  <a:xfrm>
                    <a:off x="5374712" y="1958842"/>
                    <a:ext cx="1543044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/>
                  <p:cNvCxnSpPr/>
                  <p:nvPr/>
                </p:nvCxnSpPr>
                <p:spPr>
                  <a:xfrm>
                    <a:off x="6917757" y="1958842"/>
                    <a:ext cx="0" cy="1774013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6" name="TextBox 55"/>
                      <p:cNvSpPr txBox="1"/>
                      <p:nvPr/>
                    </p:nvSpPr>
                    <p:spPr>
                      <a:xfrm>
                        <a:off x="4853492" y="908720"/>
                        <a:ext cx="551030" cy="60354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500" i="1">
                                  <a:latin typeface="Cambria Math"/>
                                </a:rPr>
                                <m:t>𝒉</m:t>
                              </m:r>
                            </m:oMath>
                          </m:oMathPara>
                        </a14:m>
                        <a:endParaRPr lang="nl-NL" sz="2500" dirty="0"/>
                      </a:p>
                    </p:txBody>
                  </p:sp>
                </mc:Choice>
                <mc:Fallback xmlns="">
                  <p:sp>
                    <p:nvSpPr>
                      <p:cNvPr id="37" name="TextBox 36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853492" y="908720"/>
                        <a:ext cx="458780" cy="477054"/>
                      </a:xfrm>
                      <a:prstGeom prst="rect">
                        <a:avLst/>
                      </a:prstGeom>
                      <a:blipFill rotWithShape="1">
                        <a:blip r:embed="rId2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nl-NL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7" name="TextBox 56"/>
                      <p:cNvSpPr txBox="1"/>
                      <p:nvPr/>
                    </p:nvSpPr>
                    <p:spPr>
                      <a:xfrm>
                        <a:off x="7456417" y="5395483"/>
                        <a:ext cx="766697" cy="60354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nl-NL" sz="25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i="1">
                                      <a:latin typeface="Cambria Math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nl-NL" sz="2500" i="1">
                                      <a:latin typeface="Cambria Math"/>
                                      <a:ea typeface="Cambria Math"/>
                                    </a:rPr>
                                    <m:t>⊥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nl-NL" sz="2500" dirty="0"/>
                      </a:p>
                    </p:txBody>
                  </p:sp>
                </mc:Choice>
                <mc:Fallback xmlns="">
                  <p:sp>
                    <p:nvSpPr>
                      <p:cNvPr id="57" name="TextBox 56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456417" y="5395483"/>
                        <a:ext cx="766697" cy="603546"/>
                      </a:xfrm>
                      <a:prstGeom prst="rect">
                        <a:avLst/>
                      </a:prstGeom>
                      <a:blipFill rotWithShape="1">
                        <a:blip r:embed="rId2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nl-NL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058563" y="5290068"/>
                    <a:ext cx="521549" cy="60354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500" dirty="0"/>
                      <a:t>0</a:t>
                    </a:r>
                    <a:endParaRPr lang="nl-NL" sz="2500" dirty="0"/>
                  </a:p>
                </p:txBody>
              </p:sp>
            </p:grpSp>
          </p:grpSp>
        </p:grpSp>
        <p:cxnSp>
          <p:nvCxnSpPr>
            <p:cNvPr id="42" name="Straight Connector 41"/>
            <p:cNvCxnSpPr/>
            <p:nvPr/>
          </p:nvCxnSpPr>
          <p:spPr>
            <a:xfrm>
              <a:off x="3184607" y="4166333"/>
              <a:ext cx="0" cy="576064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622800" y="4152076"/>
              <a:ext cx="708874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2051720" y="3933056"/>
                  <a:ext cx="629211" cy="4770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5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i="1" dirty="0">
                                <a:latin typeface="Cambria Math"/>
                              </a:rPr>
                              <m:t>𝒉</m:t>
                            </m:r>
                          </m:e>
                          <m:sub>
                            <m:r>
                              <a:rPr lang="en-US" sz="2500" i="1" dirty="0"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nl-NL" sz="2500" dirty="0"/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1720" y="3933056"/>
                  <a:ext cx="611578" cy="477054"/>
                </a:xfrm>
                <a:prstGeom prst="rect">
                  <a:avLst/>
                </a:prstGeom>
                <a:blipFill rotWithShape="1">
                  <a:blip r:embed="rId27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2051720" y="2492896"/>
                  <a:ext cx="629211" cy="4770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5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i="1" dirty="0">
                                <a:latin typeface="Cambria Math"/>
                              </a:rPr>
                              <m:t>𝒉</m:t>
                            </m:r>
                          </m:e>
                          <m:sub>
                            <m:r>
                              <a:rPr lang="en-US" sz="2500" i="1" dirty="0"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nl-NL" sz="2500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1720" y="2492896"/>
                  <a:ext cx="611578" cy="477054"/>
                </a:xfrm>
                <a:prstGeom prst="rect">
                  <a:avLst/>
                </a:prstGeom>
                <a:blipFill rotWithShape="1">
                  <a:blip r:embed="rId28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F48A1-60C8-4172-9EED-DCEB550CB205}" type="datetime5">
              <a:rPr lang="en-US" smtClean="0"/>
              <a:t>18-Jun-23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CosPa – Gent 2023</a:t>
            </a:r>
            <a:endParaRPr lang="en-US">
              <a:cs typeface="Arial" charset="0"/>
            </a:endParaRPr>
          </a:p>
        </p:txBody>
      </p:sp>
      <p:sp>
        <p:nvSpPr>
          <p:cNvPr id="59" name="Title 1"/>
          <p:cNvSpPr txBox="1">
            <a:spLocks/>
          </p:cNvSpPr>
          <p:nvPr/>
        </p:nvSpPr>
        <p:spPr bwMode="auto">
          <a:xfrm>
            <a:off x="103202" y="92702"/>
            <a:ext cx="11881650" cy="7201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en-US" kern="0" dirty="0"/>
              <a:t>Determining atmospheric electric fields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01928" y="1142114"/>
            <a:ext cx="2089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model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3674" y="5211032"/>
            <a:ext cx="11841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Challenge:</a:t>
            </a:r>
            <a:r>
              <a:rPr lang="en-US" sz="2400" dirty="0"/>
              <a:t>  Many parameters </a:t>
            </a:r>
            <a:r>
              <a:rPr lang="en-US" sz="2400" dirty="0">
                <a:sym typeface="Wingdings" panose="05000000000000000000" pitchFamily="2" charset="2"/>
              </a:rPr>
              <a:t> grid search cumbersome</a:t>
            </a:r>
          </a:p>
          <a:p>
            <a:r>
              <a:rPr lang="en-US" sz="2400" dirty="0" err="1"/>
              <a:t>Levenberg</a:t>
            </a:r>
            <a:r>
              <a:rPr lang="en-US" sz="2400" dirty="0"/>
              <a:t>-Marquardt minimization requires:  Fast &amp; Deterministic code </a:t>
            </a:r>
          </a:p>
          <a:p>
            <a:r>
              <a:rPr lang="en-US" sz="2400" dirty="0"/>
              <a:t>					Use  MGMR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831584" y="4140608"/>
            <a:ext cx="1313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directions</a:t>
            </a:r>
          </a:p>
        </p:txBody>
      </p:sp>
    </p:spTree>
    <p:extLst>
      <p:ext uri="{BB962C8B-B14F-4D97-AF65-F5344CB8AC3E}">
        <p14:creationId xmlns:p14="http://schemas.microsoft.com/office/powerpoint/2010/main" val="51261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EC87B95-A6CF-45C4-9911-3564EF266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63" y="2366301"/>
            <a:ext cx="4764699" cy="25596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C63335-3399-4762-AB3B-90F4DD81F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210" y="116540"/>
            <a:ext cx="11175190" cy="1241510"/>
          </a:xfrm>
        </p:spPr>
        <p:txBody>
          <a:bodyPr/>
          <a:lstStyle/>
          <a:p>
            <a:r>
              <a:rPr lang="en-US" dirty="0"/>
              <a:t>Why UHECR &amp; UHE</a:t>
            </a:r>
            <a:r>
              <a:rPr lang="el-GR" dirty="0"/>
              <a:t>ν </a:t>
            </a:r>
            <a:r>
              <a:rPr lang="en-US" dirty="0"/>
              <a:t>radio frequency detection?</a:t>
            </a:r>
            <a:br>
              <a:rPr lang="en-US" dirty="0"/>
            </a:br>
            <a:r>
              <a:rPr lang="en-US" dirty="0"/>
              <a:t>Towards multi-messenger astronomy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C5A2E3-6CE7-44C0-B8D5-BD3861ECC8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789" y="1638476"/>
            <a:ext cx="9721206" cy="537209"/>
          </a:xfrm>
        </p:spPr>
        <p:txBody>
          <a:bodyPr/>
          <a:lstStyle/>
          <a:p>
            <a:r>
              <a:rPr lang="en-US" dirty="0"/>
              <a:t>Prime example: </a:t>
            </a:r>
            <a:r>
              <a:rPr lang="en-US" dirty="0" err="1"/>
              <a:t>Icecube</a:t>
            </a:r>
            <a:r>
              <a:rPr lang="en-US" dirty="0"/>
              <a:t> Science article: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28DE7-16B6-4F81-9169-2A1A55302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3EF31-246F-4747-903E-492ED6DEEAAE}" type="datetime5">
              <a:rPr lang="en-US" smtClean="0"/>
              <a:t>18-Jun-23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66F410-3D7A-479A-B43A-5E72FA891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CosPa – Gent 2023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D1900-ACA9-4B92-95B7-046A4B504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AB9C-684D-41DC-91C4-2082D9899D87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FE9E05-1B9C-49A7-85B3-9D7DAC153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290" y="4541169"/>
            <a:ext cx="4007710" cy="21344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48C23F-AF14-45BB-A635-6E5462A2B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092" y="1832887"/>
            <a:ext cx="5033096" cy="17182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B4754F-A5F7-4AEA-A69C-98CB5C95ABE8}"/>
              </a:ext>
            </a:extLst>
          </p:cNvPr>
          <p:cNvSpPr txBox="1"/>
          <p:nvPr/>
        </p:nvSpPr>
        <p:spPr>
          <a:xfrm>
            <a:off x="1055300" y="5162255"/>
            <a:ext cx="55131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IceCube</a:t>
            </a:r>
            <a:r>
              <a:rPr lang="en-US" dirty="0"/>
              <a:t>: </a:t>
            </a:r>
          </a:p>
          <a:p>
            <a:r>
              <a:rPr lang="en-US" b="1" dirty="0"/>
              <a:t>Neutrinos unveil hidden galactic activities</a:t>
            </a:r>
          </a:p>
          <a:p>
            <a:r>
              <a:rPr lang="en-US" dirty="0"/>
              <a:t>An obscured supermassive black hole may be producing high-energy cosmic neutrinos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A1957F-C6E7-4437-9834-6518A28688A9}"/>
              </a:ext>
            </a:extLst>
          </p:cNvPr>
          <p:cNvSpPr txBox="1"/>
          <p:nvPr/>
        </p:nvSpPr>
        <p:spPr>
          <a:xfrm>
            <a:off x="8400320" y="4077432"/>
            <a:ext cx="30964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M77 ‘Squid’ UHE</a:t>
            </a:r>
            <a:r>
              <a:rPr lang="el-GR" dirty="0"/>
              <a:t>ν</a:t>
            </a:r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6D64F10-8C33-4109-8E36-37C6486C8F16}"/>
              </a:ext>
            </a:extLst>
          </p:cNvPr>
          <p:cNvCxnSpPr>
            <a:cxnSpLocks/>
          </p:cNvCxnSpPr>
          <p:nvPr/>
        </p:nvCxnSpPr>
        <p:spPr bwMode="auto">
          <a:xfrm>
            <a:off x="4583790" y="3735942"/>
            <a:ext cx="3600500" cy="805227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12C4A55-DC57-48AD-82B5-28BDADB511FC}"/>
              </a:ext>
            </a:extLst>
          </p:cNvPr>
          <p:cNvSpPr txBox="1"/>
          <p:nvPr/>
        </p:nvSpPr>
        <p:spPr>
          <a:xfrm>
            <a:off x="5171909" y="4356345"/>
            <a:ext cx="2292281" cy="646331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Peak intensity  of UHE</a:t>
            </a:r>
            <a:r>
              <a:rPr lang="el-GR" dirty="0"/>
              <a:t>ν</a:t>
            </a:r>
            <a:r>
              <a:rPr lang="en-US" dirty="0"/>
              <a:t> from UHE</a:t>
            </a:r>
            <a:r>
              <a:rPr lang="el-GR" dirty="0"/>
              <a:t>ν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FEC8843-1036-4183-8352-F9E13CBAF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63" y="2518701"/>
            <a:ext cx="4764699" cy="25596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1C5085-E1BF-4AE7-B39B-38FA10BAE189}"/>
              </a:ext>
            </a:extLst>
          </p:cNvPr>
          <p:cNvSpPr txBox="1"/>
          <p:nvPr/>
        </p:nvSpPr>
        <p:spPr>
          <a:xfrm rot="20813049">
            <a:off x="259416" y="3478351"/>
            <a:ext cx="11608650" cy="707886"/>
          </a:xfrm>
          <a:prstGeom prst="rect">
            <a:avLst/>
          </a:prstGeom>
          <a:solidFill>
            <a:srgbClr val="FCC0F6">
              <a:alpha val="6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Want to improve statistics &amp; pointing accuracy</a:t>
            </a:r>
          </a:p>
        </p:txBody>
      </p:sp>
    </p:spTree>
    <p:extLst>
      <p:ext uri="{BB962C8B-B14F-4D97-AF65-F5344CB8AC3E}">
        <p14:creationId xmlns:p14="http://schemas.microsoft.com/office/powerpoint/2010/main" val="234519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7FDEA5-ABA5-4241-A22D-1091BCBD5FF0}" type="slidenum">
              <a:rPr lang="nl-NL" smtClean="0"/>
              <a:pPr>
                <a:defRPr/>
              </a:pPr>
              <a:t>20</a:t>
            </a:fld>
            <a:endParaRPr lang="nl-NL"/>
          </a:p>
        </p:txBody>
      </p:sp>
      <p:grpSp>
        <p:nvGrpSpPr>
          <p:cNvPr id="10" name="Group 9"/>
          <p:cNvGrpSpPr/>
          <p:nvPr/>
        </p:nvGrpSpPr>
        <p:grpSpPr>
          <a:xfrm>
            <a:off x="335200" y="1711702"/>
            <a:ext cx="5040700" cy="4957748"/>
            <a:chOff x="767260" y="1444503"/>
            <a:chExt cx="5040700" cy="4957748"/>
          </a:xfrm>
        </p:grpSpPr>
        <p:sp>
          <p:nvSpPr>
            <p:cNvPr id="14" name="Rectangle 13"/>
            <p:cNvSpPr/>
            <p:nvPr/>
          </p:nvSpPr>
          <p:spPr bwMode="auto">
            <a:xfrm>
              <a:off x="767260" y="1444503"/>
              <a:ext cx="4902841" cy="4957748"/>
            </a:xfrm>
            <a:prstGeom prst="rect">
              <a:avLst/>
            </a:prstGeom>
            <a:gradFill>
              <a:gsLst>
                <a:gs pos="61716">
                  <a:srgbClr val="BBE6F2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0">
                  <a:schemeClr val="accent5"/>
                </a:gs>
                <a:gs pos="83000">
                  <a:srgbClr val="A5F9B5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4583789" y="4798187"/>
              <a:ext cx="1224171" cy="1007143"/>
            </a:xfrm>
            <a:prstGeom prst="rect">
              <a:avLst/>
            </a:prstGeom>
            <a:solidFill>
              <a:srgbClr val="FF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767260" y="1637474"/>
              <a:ext cx="4781635" cy="4581128"/>
              <a:chOff x="2555776" y="2270123"/>
              <a:chExt cx="4781635" cy="4581128"/>
            </a:xfrm>
          </p:grpSpPr>
          <p:pic>
            <p:nvPicPr>
              <p:cNvPr id="1026" name="Picture 2" descr="X:\My Documents\EGU 2017\ob.png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5776" y="2270123"/>
                <a:ext cx="4781635" cy="45811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" name="Straight Arrow Connector 2"/>
              <p:cNvCxnSpPr/>
              <p:nvPr/>
            </p:nvCxnSpPr>
            <p:spPr>
              <a:xfrm flipH="1" flipV="1">
                <a:off x="3419872" y="4149080"/>
                <a:ext cx="1246708" cy="576064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Rectangle 8"/>
                  <p:cNvSpPr/>
                  <p:nvPr/>
                </p:nvSpPr>
                <p:spPr>
                  <a:xfrm>
                    <a:off x="2997278" y="3764658"/>
                    <a:ext cx="510011" cy="40293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𝑬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𝟏</m:t>
                              </m:r>
                            </m:sub>
                          </m:sSub>
                        </m:oMath>
                      </m:oMathPara>
                    </a14:m>
                    <a:endParaRPr lang="nl-NL" b="1" dirty="0"/>
                  </a:p>
                </p:txBody>
              </p:sp>
            </mc:Choice>
            <mc:Fallback xmlns="">
              <p:sp>
                <p:nvSpPr>
                  <p:cNvPr id="9" name="Rectangle 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97278" y="3764658"/>
                    <a:ext cx="510011" cy="402931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 b="-1515"/>
                    </a:stretch>
                  </a:blipFill>
                </p:spPr>
                <p:txBody>
                  <a:bodyPr/>
                  <a:lstStyle/>
                  <a:p>
                    <a:r>
                      <a:rPr lang="nl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1" name="Straight Arrow Connector 10"/>
              <p:cNvCxnSpPr/>
              <p:nvPr/>
            </p:nvCxnSpPr>
            <p:spPr>
              <a:xfrm flipV="1">
                <a:off x="4738588" y="5085184"/>
                <a:ext cx="769516" cy="360040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Rectangle 12"/>
                  <p:cNvSpPr/>
                  <p:nvPr/>
                </p:nvSpPr>
                <p:spPr>
                  <a:xfrm>
                    <a:off x="5364088" y="4754261"/>
                    <a:ext cx="510011" cy="40293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𝑬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b>
                          </m:sSub>
                        </m:oMath>
                      </m:oMathPara>
                    </a14:m>
                    <a:endParaRPr lang="nl-NL" b="1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" name="Rectangle 1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64088" y="4754261"/>
                    <a:ext cx="510011" cy="402931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b="-1515"/>
                    </a:stretch>
                  </a:blipFill>
                </p:spPr>
                <p:txBody>
                  <a:bodyPr/>
                  <a:lstStyle/>
                  <a:p>
                    <a:r>
                      <a:rPr lang="nl-N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68AB-1568-4932-8134-93EFA3FBC869}" type="datetime5">
              <a:rPr lang="en-US" smtClean="0"/>
              <a:t>18-Jun-23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CosPa – Gent 2023</a:t>
            </a:r>
            <a:endParaRPr lang="en-US"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4846" y="3237315"/>
            <a:ext cx="62671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Here: caused by height dependence of orientation of atmospheric fields.</a:t>
            </a:r>
          </a:p>
          <a:p>
            <a:endParaRPr lang="en-US" sz="2400" dirty="0"/>
          </a:p>
          <a:p>
            <a:r>
              <a:rPr lang="en-US" sz="2400" dirty="0"/>
              <a:t>		Independent of </a:t>
            </a:r>
          </a:p>
          <a:p>
            <a:r>
              <a:rPr lang="en-US" sz="2400" dirty="0"/>
              <a:t>		azimuth position.</a:t>
            </a:r>
          </a:p>
        </p:txBody>
      </p:sp>
      <p:sp>
        <p:nvSpPr>
          <p:cNvPr id="8" name="Rectangle 7"/>
          <p:cNvSpPr/>
          <p:nvPr/>
        </p:nvSpPr>
        <p:spPr>
          <a:xfrm>
            <a:off x="5519920" y="1725849"/>
            <a:ext cx="63120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Like for Fair Weather:</a:t>
            </a:r>
          </a:p>
          <a:p>
            <a:r>
              <a:rPr lang="en-US" sz="2400" dirty="0">
                <a:solidFill>
                  <a:srgbClr val="FF0000"/>
                </a:solidFill>
              </a:rPr>
              <a:t>Circular polarization due to emission-height differences.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103202" y="92702"/>
            <a:ext cx="11881650" cy="7201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en-US" kern="0" dirty="0"/>
              <a:t>Physics for thunderstorm events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3202" y="908650"/>
            <a:ext cx="1187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Atmospheric fields induce electric currents in shower plasma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791680" y="5013220"/>
            <a:ext cx="3012376" cy="1532196"/>
            <a:chOff x="1804736" y="4994187"/>
            <a:chExt cx="3012376" cy="1532196"/>
          </a:xfrm>
          <a:solidFill>
            <a:srgbClr val="FF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2136353" y="4994187"/>
              <a:ext cx="2601381" cy="1532196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 bwMode="auto">
            <a:xfrm>
              <a:off x="2218289" y="5826399"/>
              <a:ext cx="2437511" cy="51295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22" name="Freeform 21"/>
            <p:cNvSpPr/>
            <p:nvPr/>
          </p:nvSpPr>
          <p:spPr bwMode="auto">
            <a:xfrm>
              <a:off x="2540000" y="5168002"/>
              <a:ext cx="1648964" cy="898301"/>
            </a:xfrm>
            <a:custGeom>
              <a:avLst/>
              <a:gdLst>
                <a:gd name="connsiteX0" fmla="*/ 0 w 1648964"/>
                <a:gd name="connsiteY0" fmla="*/ 657065 h 898301"/>
                <a:gd name="connsiteX1" fmla="*/ 135467 w 1648964"/>
                <a:gd name="connsiteY1" fmla="*/ 2309 h 898301"/>
                <a:gd name="connsiteX2" fmla="*/ 485422 w 1648964"/>
                <a:gd name="connsiteY2" fmla="*/ 860265 h 898301"/>
                <a:gd name="connsiteX3" fmla="*/ 1128889 w 1648964"/>
                <a:gd name="connsiteY3" fmla="*/ 758665 h 898301"/>
                <a:gd name="connsiteX4" fmla="*/ 1636889 w 1648964"/>
                <a:gd name="connsiteY4" fmla="*/ 679642 h 898301"/>
                <a:gd name="connsiteX5" fmla="*/ 1501422 w 1648964"/>
                <a:gd name="connsiteY5" fmla="*/ 724798 h 898301"/>
                <a:gd name="connsiteX6" fmla="*/ 1501422 w 1648964"/>
                <a:gd name="connsiteY6" fmla="*/ 724798 h 898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8964" h="898301">
                  <a:moveTo>
                    <a:pt x="0" y="657065"/>
                  </a:moveTo>
                  <a:cubicBezTo>
                    <a:pt x="27281" y="312753"/>
                    <a:pt x="54563" y="-31558"/>
                    <a:pt x="135467" y="2309"/>
                  </a:cubicBezTo>
                  <a:cubicBezTo>
                    <a:pt x="216371" y="36176"/>
                    <a:pt x="319852" y="734206"/>
                    <a:pt x="485422" y="860265"/>
                  </a:cubicBezTo>
                  <a:cubicBezTo>
                    <a:pt x="650992" y="986324"/>
                    <a:pt x="1128889" y="758665"/>
                    <a:pt x="1128889" y="758665"/>
                  </a:cubicBezTo>
                  <a:lnTo>
                    <a:pt x="1636889" y="679642"/>
                  </a:lnTo>
                  <a:cubicBezTo>
                    <a:pt x="1698978" y="673998"/>
                    <a:pt x="1501422" y="724798"/>
                    <a:pt x="1501422" y="724798"/>
                  </a:cubicBezTo>
                  <a:lnTo>
                    <a:pt x="1501422" y="724798"/>
                  </a:lnTo>
                </a:path>
              </a:pathLst>
            </a:custGeom>
            <a:noFill/>
            <a:ln w="28575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2670624" y="5712123"/>
              <a:ext cx="1524000" cy="564806"/>
            </a:xfrm>
            <a:custGeom>
              <a:avLst/>
              <a:gdLst>
                <a:gd name="connsiteX0" fmla="*/ 0 w 1524000"/>
                <a:gd name="connsiteY0" fmla="*/ 158099 h 564806"/>
                <a:gd name="connsiteX1" fmla="*/ 451556 w 1524000"/>
                <a:gd name="connsiteY1" fmla="*/ 564499 h 564806"/>
                <a:gd name="connsiteX2" fmla="*/ 575733 w 1524000"/>
                <a:gd name="connsiteY2" fmla="*/ 101655 h 564806"/>
                <a:gd name="connsiteX3" fmla="*/ 767644 w 1524000"/>
                <a:gd name="connsiteY3" fmla="*/ 55 h 564806"/>
                <a:gd name="connsiteX4" fmla="*/ 1524000 w 1524000"/>
                <a:gd name="connsiteY4" fmla="*/ 90366 h 56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0" h="564806">
                  <a:moveTo>
                    <a:pt x="0" y="158099"/>
                  </a:moveTo>
                  <a:cubicBezTo>
                    <a:pt x="177800" y="366002"/>
                    <a:pt x="355601" y="573906"/>
                    <a:pt x="451556" y="564499"/>
                  </a:cubicBezTo>
                  <a:cubicBezTo>
                    <a:pt x="547511" y="555092"/>
                    <a:pt x="523052" y="195729"/>
                    <a:pt x="575733" y="101655"/>
                  </a:cubicBezTo>
                  <a:cubicBezTo>
                    <a:pt x="628414" y="7581"/>
                    <a:pt x="609600" y="1936"/>
                    <a:pt x="767644" y="55"/>
                  </a:cubicBezTo>
                  <a:cubicBezTo>
                    <a:pt x="925688" y="-1826"/>
                    <a:pt x="1224844" y="44270"/>
                    <a:pt x="1524000" y="90366"/>
                  </a:cubicBezTo>
                </a:path>
              </a:pathLst>
            </a:cu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 bwMode="auto">
            <a:xfrm flipV="1">
              <a:off x="2251960" y="5075948"/>
              <a:ext cx="0" cy="750452"/>
            </a:xfrm>
            <a:prstGeom prst="lin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>
              <a:off x="2218289" y="5805330"/>
              <a:ext cx="314194" cy="583837"/>
            </a:xfrm>
            <a:prstGeom prst="lin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" name="Arc 25"/>
            <p:cNvSpPr/>
            <p:nvPr/>
          </p:nvSpPr>
          <p:spPr bwMode="auto">
            <a:xfrm rot="1468651">
              <a:off x="1804736" y="5494119"/>
              <a:ext cx="555389" cy="779094"/>
            </a:xfrm>
            <a:prstGeom prst="arc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207460" y="5228348"/>
              <a:ext cx="478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90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079720" y="5517290"/>
              <a:ext cx="7373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1359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1330"/>
            <a:ext cx="12192000" cy="406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240" y="-27479"/>
            <a:ext cx="6782580" cy="1152160"/>
          </a:xfrm>
        </p:spPr>
        <p:txBody>
          <a:bodyPr/>
          <a:lstStyle/>
          <a:p>
            <a:r>
              <a:rPr lang="en-US" dirty="0"/>
              <a:t>A Thunderstorm event </a:t>
            </a:r>
            <a:r>
              <a:rPr lang="en-US" sz="2000" dirty="0"/>
              <a:t>(#7)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D81AC-E61F-4159-A9F3-17422557DA4F}" type="datetime5">
              <a:rPr lang="en-US" smtClean="0"/>
              <a:t>18-Jun-23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CosPa – Gent 2023</a:t>
            </a:r>
            <a:endParaRPr lang="en-US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D8F18-5A46-4E18-A6BE-1539B0FB5758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8260" y="-27479"/>
            <a:ext cx="4223740" cy="1945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3468" y="5797305"/>
            <a:ext cx="12168532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/>
              <a:t>Footprint determined by atmospheric electric fields; </a:t>
            </a:r>
          </a:p>
          <a:p>
            <a:pPr algn="ctr"/>
            <a:r>
              <a:rPr lang="en-US" sz="2400" b="0" dirty="0"/>
              <a:t>invert problem to find the fields</a:t>
            </a:r>
            <a:endParaRPr lang="nl-NL" sz="2400" b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7968260" y="1700760"/>
            <a:ext cx="432060" cy="2172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46340" y="1001244"/>
            <a:ext cx="504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Dots: best fit calculation</a:t>
            </a:r>
            <a:endParaRPr lang="nl-NL" sz="2800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32A508-51C5-4560-8764-9F62E069C9A8}"/>
              </a:ext>
            </a:extLst>
          </p:cNvPr>
          <p:cNvSpPr txBox="1"/>
          <p:nvPr/>
        </p:nvSpPr>
        <p:spPr>
          <a:xfrm>
            <a:off x="3863690" y="3192446"/>
            <a:ext cx="187226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Q/I=1, U/I=0: polarization in </a:t>
            </a:r>
            <a:r>
              <a:rPr lang="en-US" dirty="0" err="1"/>
              <a:t>vxB</a:t>
            </a:r>
            <a:r>
              <a:rPr lang="en-US" dirty="0"/>
              <a:t> direction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4EB787-9F33-476E-A1A8-17F30884E34B}"/>
              </a:ext>
            </a:extLst>
          </p:cNvPr>
          <p:cNvSpPr txBox="1"/>
          <p:nvPr/>
        </p:nvSpPr>
        <p:spPr>
          <a:xfrm>
            <a:off x="10286767" y="1914033"/>
            <a:ext cx="1910751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Circular polarization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C7B5D8-8D58-4F7F-BE58-7C1BD31F681A}"/>
              </a:ext>
            </a:extLst>
          </p:cNvPr>
          <p:cNvSpPr txBox="1"/>
          <p:nvPr/>
        </p:nvSpPr>
        <p:spPr>
          <a:xfrm>
            <a:off x="9428920" y="945283"/>
            <a:ext cx="205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Fair weather</a:t>
            </a:r>
          </a:p>
        </p:txBody>
      </p:sp>
    </p:spTree>
    <p:extLst>
      <p:ext uri="{BB962C8B-B14F-4D97-AF65-F5344CB8AC3E}">
        <p14:creationId xmlns:p14="http://schemas.microsoft.com/office/powerpoint/2010/main" val="1823824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1330"/>
            <a:ext cx="12192000" cy="406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240" y="-27479"/>
            <a:ext cx="6782580" cy="1152160"/>
          </a:xfrm>
        </p:spPr>
        <p:txBody>
          <a:bodyPr/>
          <a:lstStyle/>
          <a:p>
            <a:r>
              <a:rPr lang="en-US" dirty="0"/>
              <a:t>A Thunderstorm event </a:t>
            </a:r>
            <a:r>
              <a:rPr lang="en-US" sz="2000" dirty="0"/>
              <a:t>(#9)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F030C-C8AD-47EF-A861-B1804D3C3E6C}" type="datetime5">
              <a:rPr lang="en-US" smtClean="0"/>
              <a:t>18-Jun-23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CosPa – Gent 2023</a:t>
            </a:r>
            <a:endParaRPr lang="en-US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D8F18-5A46-4E18-A6BE-1539B0FB5758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8260" y="-27479"/>
            <a:ext cx="4223740" cy="1945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3468" y="5797305"/>
            <a:ext cx="12168532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/>
              <a:t>Footprint determined by atmospheric electric fields; </a:t>
            </a:r>
          </a:p>
          <a:p>
            <a:pPr algn="ctr"/>
            <a:r>
              <a:rPr lang="en-US" sz="2400" b="0" dirty="0"/>
              <a:t>invert problem to find the fields</a:t>
            </a:r>
            <a:endParaRPr lang="nl-NL" sz="2400" b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7968260" y="1700760"/>
            <a:ext cx="432060" cy="2172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46340" y="1001244"/>
            <a:ext cx="504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Dots: best fit calculation</a:t>
            </a:r>
            <a:endParaRPr lang="nl-NL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379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- Tomography</a:t>
            </a:r>
            <a:endParaRPr lang="nl-N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9B857-4ADF-4E79-94FE-0FAD58CF5F01}" type="datetime5">
              <a:rPr lang="en-US" smtClean="0"/>
              <a:t>18-Jun-23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CosPa – Gent 2023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AB9C-684D-41DC-91C4-2082D9899D87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440" y="2636890"/>
            <a:ext cx="2952242" cy="32140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264440" y="5850923"/>
            <a:ext cx="2952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/>
              <a:t>Radar reflectivity</a:t>
            </a:r>
            <a:endParaRPr lang="nl-NL" sz="2800" b="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33" y="1249550"/>
            <a:ext cx="9188575" cy="17282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5200" y="3647234"/>
            <a:ext cx="87852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/>
              <a:t>Relate to atmospheric data and charge structure:</a:t>
            </a:r>
          </a:p>
          <a:p>
            <a:r>
              <a:rPr lang="en-US" sz="2400" b="0" dirty="0"/>
              <a:t>	Radar top 	 8.8 km	Top positive charge	    8 km</a:t>
            </a:r>
          </a:p>
          <a:p>
            <a:r>
              <a:rPr lang="en-US" sz="2400" b="0" dirty="0"/>
              <a:t>	-10 degree 	 4.2 km	Main negative charge  3.5 km</a:t>
            </a:r>
          </a:p>
          <a:p>
            <a:r>
              <a:rPr lang="en-US" sz="2400" b="0" dirty="0"/>
              <a:t>	Freezing 	 2.5 km	lower positive charge  1.5 km</a:t>
            </a:r>
          </a:p>
        </p:txBody>
      </p:sp>
    </p:spTree>
    <p:extLst>
      <p:ext uri="{BB962C8B-B14F-4D97-AF65-F5344CB8AC3E}">
        <p14:creationId xmlns:p14="http://schemas.microsoft.com/office/powerpoint/2010/main" val="2726579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DA7B0-ED7F-4B83-954D-3BA7D51AE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16209-9283-47BD-AED8-188A557AC0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190" y="1484730"/>
            <a:ext cx="11319210" cy="4114800"/>
          </a:xfrm>
        </p:spPr>
        <p:txBody>
          <a:bodyPr/>
          <a:lstStyle/>
          <a:p>
            <a:r>
              <a:rPr lang="en-US" dirty="0"/>
              <a:t>Field is very young, developed fast</a:t>
            </a:r>
          </a:p>
          <a:p>
            <a:r>
              <a:rPr lang="en-US" dirty="0"/>
              <a:t>Modern (digital) radio detection started in 2003</a:t>
            </a:r>
          </a:p>
          <a:p>
            <a:r>
              <a:rPr lang="en-US" dirty="0"/>
              <a:t>Understanding in terms of geomagnetic (transverse current) &amp; charge excess radiation (with Cherenkov effects) from 2008</a:t>
            </a:r>
          </a:p>
          <a:p>
            <a:r>
              <a:rPr lang="en-US" dirty="0"/>
              <a:t>Precise detection &amp; interpretation of radio footprint (with LOFAR) in 2014</a:t>
            </a:r>
          </a:p>
          <a:p>
            <a:r>
              <a:rPr lang="en-US" dirty="0"/>
              <a:t>Complementary Microscopic and Macroscopic approaches</a:t>
            </a:r>
          </a:p>
          <a:p>
            <a:endParaRPr lang="en-US" dirty="0"/>
          </a:p>
          <a:p>
            <a:r>
              <a:rPr lang="en-US" dirty="0"/>
              <a:t>Present: major roll-out of radio detection GRAND, Pierre Auger Observatory, </a:t>
            </a:r>
            <a:r>
              <a:rPr lang="en-US" dirty="0" err="1"/>
              <a:t>IceCube</a:t>
            </a:r>
            <a:r>
              <a:rPr lang="en-US" dirty="0"/>
              <a:t> &amp; RNO-G, SKA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E59D5C-73F5-42EB-987C-A481A4917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2D3E8-ED10-47EF-A7CC-E13B011AB557}" type="datetime5">
              <a:rPr lang="en-US" smtClean="0"/>
              <a:t>18-Jun-23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97012E-C97A-418E-8F73-4F0B725CF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CosPa – Gent 2023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E6D547-56BA-4F5C-AA92-DE32A28C3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AB9C-684D-41DC-91C4-2082D9899D8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386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ightning_complete_fix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180" y="15201"/>
            <a:ext cx="1160938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472" y="15201"/>
            <a:ext cx="5805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LOFAR lightning physics:</a:t>
            </a:r>
          </a:p>
          <a:p>
            <a:r>
              <a:rPr lang="en-US" sz="2400" dirty="0">
                <a:solidFill>
                  <a:srgbClr val="FFFF00"/>
                </a:solidFill>
              </a:rPr>
              <a:t>1)  Non-intrusive E-field determination</a:t>
            </a:r>
          </a:p>
          <a:p>
            <a:r>
              <a:rPr lang="en-US" sz="2400" dirty="0">
                <a:solidFill>
                  <a:srgbClr val="FFFF00"/>
                </a:solidFill>
              </a:rPr>
              <a:t>2)  Nano-second LMA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14C77-EBB9-4680-ABCE-807A0A4A670E}" type="datetime5">
              <a:rPr lang="en-US" smtClean="0"/>
              <a:t>18-Jun-23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CosPa – Gent 2023</a:t>
            </a:r>
            <a:endParaRPr lang="en-US"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5C6F9-27E9-4B09-8539-4D97D6E39502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29530" y="6302540"/>
            <a:ext cx="4647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B. Hare et al., Nature </a:t>
            </a:r>
            <a:r>
              <a:rPr lang="nl-NL" dirty="0">
                <a:solidFill>
                  <a:schemeClr val="bg1"/>
                </a:solidFill>
                <a:hlinkClick r:id="rId5"/>
              </a:rPr>
              <a:t>568, 360–363 (2019)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81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43CBB-6B36-4FCB-9318-926E38736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to LOFAR data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B04B92-1D0F-4A74-9F32-07D544F91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FF57-891C-4573-A5B9-796BF10B046E}" type="datetime5">
              <a:rPr lang="en-US" smtClean="0"/>
              <a:t>18-Jun-23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F12ADF-6CBA-4C70-B819-EE27922C3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CosPa – Gent 2023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D911B-E993-4F5E-93C3-3F0E8164C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AB9C-684D-41DC-91C4-2082D9899D87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43E004-7366-47B8-95A0-BC5562B6C4E6}"/>
              </a:ext>
            </a:extLst>
          </p:cNvPr>
          <p:cNvSpPr txBox="1"/>
          <p:nvPr/>
        </p:nvSpPr>
        <p:spPr>
          <a:xfrm>
            <a:off x="119170" y="863328"/>
            <a:ext cx="1101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Compare results </a:t>
            </a:r>
            <a:r>
              <a:rPr lang="en-US" dirty="0" err="1"/>
              <a:t>CoREAS</a:t>
            </a:r>
            <a:r>
              <a:rPr lang="en-US" dirty="0"/>
              <a:t> and MGMR based analyses of LOFAR data.</a:t>
            </a:r>
          </a:p>
          <a:p>
            <a:r>
              <a:rPr lang="en-US" dirty="0"/>
              <a:t>Fit: Energy, </a:t>
            </a:r>
            <a:r>
              <a:rPr lang="en-US" dirty="0" err="1"/>
              <a:t>X</a:t>
            </a:r>
            <a:r>
              <a:rPr lang="en-US" baseline="-25000" dirty="0" err="1"/>
              <a:t>max</a:t>
            </a:r>
            <a:r>
              <a:rPr lang="en-US" dirty="0"/>
              <a:t>, &amp; Core position. Compare extracted parameters for all 270 quality events.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C29567D-CCA9-43D7-84C0-C3DFF6E4A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0" y="1740860"/>
            <a:ext cx="4876653" cy="45811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E56D59-47F4-4F83-8421-DC8714A8A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33" y="1721277"/>
            <a:ext cx="4615117" cy="46151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5C758E-B4FE-4173-826E-DC39E9BFA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2481" y="1628749"/>
            <a:ext cx="2474950" cy="26353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8F815BD-7C7E-42A9-BDCC-C127FE807463}"/>
              </a:ext>
            </a:extLst>
          </p:cNvPr>
          <p:cNvSpPr txBox="1"/>
          <p:nvPr/>
        </p:nvSpPr>
        <p:spPr>
          <a:xfrm>
            <a:off x="5190948" y="4797190"/>
            <a:ext cx="219475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Δ</a:t>
            </a:r>
            <a:r>
              <a:rPr lang="en-US" dirty="0" err="1"/>
              <a:t>X</a:t>
            </a:r>
            <a:r>
              <a:rPr lang="en-US" baseline="-25000" dirty="0" err="1"/>
              <a:t>max</a:t>
            </a:r>
            <a:r>
              <a:rPr lang="en-US" dirty="0"/>
              <a:t> = 675 g/cm</a:t>
            </a:r>
            <a:r>
              <a:rPr lang="en-US" baseline="30000" dirty="0"/>
              <a:t>2</a:t>
            </a:r>
            <a:endParaRPr lang="en-US" dirty="0"/>
          </a:p>
          <a:p>
            <a:r>
              <a:rPr lang="en-US" dirty="0"/>
              <a:t>core@ (99,-55) m</a:t>
            </a:r>
          </a:p>
          <a:p>
            <a:r>
              <a:rPr lang="en-US" dirty="0"/>
              <a:t>Chi</a:t>
            </a:r>
            <a:r>
              <a:rPr lang="en-US" baseline="30000" dirty="0"/>
              <a:t>2</a:t>
            </a:r>
            <a:r>
              <a:rPr lang="en-US" dirty="0"/>
              <a:t> =1.25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4465D3-24B0-44EA-8FE4-A39C9E6DC23B}"/>
              </a:ext>
            </a:extLst>
          </p:cNvPr>
          <p:cNvSpPr txBox="1"/>
          <p:nvPr/>
        </p:nvSpPr>
        <p:spPr>
          <a:xfrm>
            <a:off x="232210" y="4797190"/>
            <a:ext cx="228633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X</a:t>
            </a:r>
            <a:r>
              <a:rPr lang="en-US" baseline="-25000" dirty="0" err="1"/>
              <a:t>max</a:t>
            </a:r>
            <a:r>
              <a:rPr lang="en-US" dirty="0"/>
              <a:t> = 679 g/cm</a:t>
            </a:r>
            <a:r>
              <a:rPr lang="en-US" baseline="30000" dirty="0"/>
              <a:t>2</a:t>
            </a:r>
            <a:endParaRPr lang="en-US" dirty="0"/>
          </a:p>
          <a:p>
            <a:r>
              <a:rPr lang="en-US" dirty="0"/>
              <a:t>core@ (102,-42) m</a:t>
            </a:r>
          </a:p>
          <a:p>
            <a:r>
              <a:rPr lang="en-US" dirty="0"/>
              <a:t>Chi</a:t>
            </a:r>
            <a:r>
              <a:rPr lang="en-US" baseline="30000" dirty="0"/>
              <a:t>2</a:t>
            </a:r>
            <a:r>
              <a:rPr lang="en-US" dirty="0"/>
              <a:t> =1.15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FA12FE-1C64-43E3-9E81-0F02BF1A6848}"/>
              </a:ext>
            </a:extLst>
          </p:cNvPr>
          <p:cNvSpPr txBox="1"/>
          <p:nvPr/>
        </p:nvSpPr>
        <p:spPr>
          <a:xfrm>
            <a:off x="3235250" y="2204830"/>
            <a:ext cx="1454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CoREAS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110885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43CBB-6B36-4FCB-9318-926E38736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to LOFAR data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B04B92-1D0F-4A74-9F32-07D544F91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19A2-E1DD-4693-9CBA-8F2E316AA038}" type="datetime5">
              <a:rPr lang="en-US" smtClean="0"/>
              <a:t>18-Jun-23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F12ADF-6CBA-4C70-B819-EE27922C3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CosPa – Gent 2023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D911B-E993-4F5E-93C3-3F0E8164C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AB9C-684D-41DC-91C4-2082D9899D87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F6BFB3-BE96-4DA5-9B1E-E2E6E11E4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397" y="1654252"/>
            <a:ext cx="4969604" cy="48867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8942B9-F378-4111-95C8-888A85F6A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" y="1625937"/>
            <a:ext cx="4830926" cy="47971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43E004-7366-47B8-95A0-BC5562B6C4E6}"/>
              </a:ext>
            </a:extLst>
          </p:cNvPr>
          <p:cNvSpPr txBox="1"/>
          <p:nvPr/>
        </p:nvSpPr>
        <p:spPr>
          <a:xfrm>
            <a:off x="860557" y="877848"/>
            <a:ext cx="1101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Compare results </a:t>
            </a:r>
            <a:r>
              <a:rPr lang="en-US" dirty="0" err="1"/>
              <a:t>CoREAS</a:t>
            </a:r>
            <a:r>
              <a:rPr lang="en-US" dirty="0"/>
              <a:t> and MGMR based analyses of LOFAR data.</a:t>
            </a:r>
          </a:p>
          <a:p>
            <a:r>
              <a:rPr lang="en-US" dirty="0"/>
              <a:t>Fit: Energy, </a:t>
            </a:r>
            <a:r>
              <a:rPr lang="en-US" dirty="0" err="1"/>
              <a:t>X</a:t>
            </a:r>
            <a:r>
              <a:rPr lang="en-US" baseline="-25000" dirty="0" err="1"/>
              <a:t>max</a:t>
            </a:r>
            <a:r>
              <a:rPr lang="en-US" dirty="0"/>
              <a:t>, &amp; Core position. Compare extracted parameters for all 270 quality events.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7552E0-CBA8-4087-AAF4-4EDEC165C8C2}"/>
              </a:ext>
            </a:extLst>
          </p:cNvPr>
          <p:cNvSpPr txBox="1"/>
          <p:nvPr/>
        </p:nvSpPr>
        <p:spPr>
          <a:xfrm>
            <a:off x="2050934" y="6238461"/>
            <a:ext cx="13086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Δ</a:t>
            </a:r>
            <a:r>
              <a:rPr lang="en-US" dirty="0"/>
              <a:t>E [%]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8BA3B0-D0E4-4AA9-AE51-C8F0FE134912}"/>
              </a:ext>
            </a:extLst>
          </p:cNvPr>
          <p:cNvSpPr txBox="1"/>
          <p:nvPr/>
        </p:nvSpPr>
        <p:spPr>
          <a:xfrm>
            <a:off x="9040322" y="6301770"/>
            <a:ext cx="18847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Δ</a:t>
            </a:r>
            <a:r>
              <a:rPr lang="en-US" dirty="0" err="1"/>
              <a:t>X</a:t>
            </a:r>
            <a:r>
              <a:rPr lang="en-US" baseline="-25000" dirty="0" err="1"/>
              <a:t>max</a:t>
            </a:r>
            <a:r>
              <a:rPr lang="en-US" dirty="0"/>
              <a:t> [g/cm</a:t>
            </a:r>
            <a:r>
              <a:rPr lang="en-US" baseline="30000" dirty="0"/>
              <a:t>2</a:t>
            </a:r>
            <a:r>
              <a:rPr lang="en-US" dirty="0"/>
              <a:t>]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A66F0A-C5A3-4602-93E8-027BA9E7F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00530" y="2125972"/>
            <a:ext cx="3590939" cy="283005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2000" dirty="0"/>
              <a:t>RMS(</a:t>
            </a:r>
            <a:r>
              <a:rPr lang="el-GR" sz="2000" dirty="0"/>
              <a:t>Δ</a:t>
            </a:r>
            <a:r>
              <a:rPr lang="en-US" sz="2000" dirty="0"/>
              <a:t>E)=19%</a:t>
            </a:r>
          </a:p>
          <a:p>
            <a:r>
              <a:rPr lang="en-US" sz="2000" dirty="0"/>
              <a:t>RMS(</a:t>
            </a:r>
            <a:r>
              <a:rPr lang="el-GR" sz="2000" dirty="0"/>
              <a:t>Δ</a:t>
            </a:r>
            <a:r>
              <a:rPr lang="en-US" sz="2000" dirty="0" err="1"/>
              <a:t>X</a:t>
            </a:r>
            <a:r>
              <a:rPr lang="en-US" sz="2000" baseline="-25000" dirty="0" err="1"/>
              <a:t>max</a:t>
            </a:r>
            <a:r>
              <a:rPr lang="en-US" sz="2000" dirty="0"/>
              <a:t>)=26 g/cm</a:t>
            </a:r>
            <a:r>
              <a:rPr lang="en-US" sz="2000" baseline="30000" dirty="0"/>
              <a:t>2</a:t>
            </a:r>
            <a:endParaRPr lang="en-US" sz="2000" dirty="0"/>
          </a:p>
          <a:p>
            <a:endParaRPr lang="en-US" dirty="0"/>
          </a:p>
          <a:p>
            <a:r>
              <a:rPr lang="el-GR" dirty="0"/>
              <a:t>σ</a:t>
            </a:r>
            <a:r>
              <a:rPr lang="en-US" dirty="0"/>
              <a:t>(</a:t>
            </a:r>
            <a:r>
              <a:rPr lang="en-US" sz="2400" dirty="0" err="1"/>
              <a:t>X</a:t>
            </a:r>
            <a:r>
              <a:rPr lang="en-US" sz="2400" baseline="-25000" dirty="0" err="1"/>
              <a:t>max</a:t>
            </a:r>
            <a:r>
              <a:rPr lang="en-US" sz="2400" baseline="30000" dirty="0" err="1"/>
              <a:t>CoREAS</a:t>
            </a:r>
            <a:r>
              <a:rPr lang="en-US" sz="2400" dirty="0"/>
              <a:t>)=14.5</a:t>
            </a:r>
          </a:p>
          <a:p>
            <a:r>
              <a:rPr lang="en-US" dirty="0"/>
              <a:t>Thus </a:t>
            </a:r>
            <a:endParaRPr lang="en-US" sz="2400" dirty="0"/>
          </a:p>
          <a:p>
            <a:r>
              <a:rPr lang="el-GR" dirty="0"/>
              <a:t>σ</a:t>
            </a:r>
            <a:r>
              <a:rPr lang="en-US" dirty="0"/>
              <a:t>(</a:t>
            </a:r>
            <a:r>
              <a:rPr lang="en-US" sz="2400" dirty="0" err="1"/>
              <a:t>X</a:t>
            </a:r>
            <a:r>
              <a:rPr lang="en-US" sz="2400" baseline="-25000" dirty="0" err="1"/>
              <a:t>max</a:t>
            </a:r>
            <a:r>
              <a:rPr lang="en-US" sz="2400" baseline="30000" dirty="0" err="1"/>
              <a:t>MGMR</a:t>
            </a:r>
            <a:r>
              <a:rPr lang="en-US" sz="2400" dirty="0"/>
              <a:t>)=22.5 g/cm</a:t>
            </a:r>
            <a:r>
              <a:rPr lang="en-US" sz="2400" baseline="30000" dirty="0"/>
              <a:t>2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026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1330"/>
            <a:ext cx="12192000" cy="406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240" y="-27479"/>
            <a:ext cx="6782580" cy="1152160"/>
          </a:xfrm>
        </p:spPr>
        <p:txBody>
          <a:bodyPr/>
          <a:lstStyle/>
          <a:p>
            <a:r>
              <a:rPr lang="en-US" dirty="0"/>
              <a:t>A Thunderstorm event </a:t>
            </a:r>
            <a:r>
              <a:rPr lang="en-US" sz="2000" dirty="0"/>
              <a:t>(#6)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7250A-28ED-4732-BD5A-3130D30DCAA0}" type="datetime5">
              <a:rPr lang="en-US" smtClean="0"/>
              <a:t>18-Jun-23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CosPa – Gent 2023</a:t>
            </a:r>
            <a:endParaRPr lang="en-US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D8F18-5A46-4E18-A6BE-1539B0FB5758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8260" y="-27479"/>
            <a:ext cx="4223740" cy="1945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3468" y="5797305"/>
            <a:ext cx="12168532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/>
              <a:t>Footprint determined by atmospheric electric fields; </a:t>
            </a:r>
          </a:p>
          <a:p>
            <a:pPr algn="ctr"/>
            <a:r>
              <a:rPr lang="en-US" sz="2400" b="0" dirty="0"/>
              <a:t>invert problem to find the fields</a:t>
            </a:r>
            <a:endParaRPr lang="nl-NL" sz="2400" b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7968260" y="1700760"/>
            <a:ext cx="432060" cy="2172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46340" y="1001244"/>
            <a:ext cx="504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Dots: best fit calculation</a:t>
            </a:r>
            <a:endParaRPr lang="nl-NL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9015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of two events </a:t>
            </a:r>
            <a:r>
              <a:rPr lang="en-US" sz="2000" dirty="0"/>
              <a:t>(#6, #7)</a:t>
            </a:r>
            <a:endParaRPr lang="nl-NL" sz="20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214" y="1052670"/>
            <a:ext cx="3404120" cy="394855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C32C-02F4-4EF8-950F-8AD9BC4CE9AA}" type="datetime5">
              <a:rPr lang="en-US" smtClean="0"/>
              <a:t>18-Jun-23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CosPa – Gent 2023</a:t>
            </a:r>
            <a:endParaRPr lang="en-US" dirty="0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D8F18-5A46-4E18-A6BE-1539B0FB5758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00" y="836640"/>
            <a:ext cx="8217207" cy="33455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7025" y="4182232"/>
            <a:ext cx="2952242" cy="32140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91930" y="5229250"/>
            <a:ext cx="6284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/>
              <a:t>Two events in 10 minutes, </a:t>
            </a:r>
          </a:p>
          <a:p>
            <a:r>
              <a:rPr lang="en-US" sz="2400" b="0" dirty="0"/>
              <a:t>through same cloud</a:t>
            </a:r>
            <a:endParaRPr lang="nl-NL" sz="2400" b="0" dirty="0"/>
          </a:p>
        </p:txBody>
      </p:sp>
      <p:sp>
        <p:nvSpPr>
          <p:cNvPr id="14" name="TextBox 13"/>
          <p:cNvSpPr txBox="1"/>
          <p:nvPr/>
        </p:nvSpPr>
        <p:spPr>
          <a:xfrm>
            <a:off x="489129" y="4692451"/>
            <a:ext cx="19343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/>
              <a:t>radar reflectivity</a:t>
            </a:r>
            <a:endParaRPr lang="nl-NL" sz="2800" b="0" dirty="0"/>
          </a:p>
        </p:txBody>
      </p:sp>
    </p:spTree>
    <p:extLst>
      <p:ext uri="{BB962C8B-B14F-4D97-AF65-F5344CB8AC3E}">
        <p14:creationId xmlns:p14="http://schemas.microsoft.com/office/powerpoint/2010/main" val="1414380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6540"/>
            <a:ext cx="10972800" cy="1224170"/>
          </a:xfrm>
        </p:spPr>
        <p:txBody>
          <a:bodyPr/>
          <a:lstStyle/>
          <a:p>
            <a:r>
              <a:rPr lang="en-US" dirty="0"/>
              <a:t>Statistics, thus large detectors:</a:t>
            </a:r>
            <a:br>
              <a:rPr lang="en-US" dirty="0"/>
            </a:br>
            <a:r>
              <a:rPr lang="en-US" dirty="0"/>
              <a:t>use radio emission from UHE-CR and -</a:t>
            </a:r>
            <a:r>
              <a:rPr lang="el-GR" dirty="0"/>
              <a:t>ν</a:t>
            </a:r>
            <a:r>
              <a:rPr lang="en-US" dirty="0"/>
              <a:t> 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03" y="1517708"/>
            <a:ext cx="6495257" cy="1461421"/>
          </a:xfrm>
          <a:solidFill>
            <a:srgbClr val="FFFF00"/>
          </a:solidFill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Radio Frequency (RF):</a:t>
            </a:r>
          </a:p>
          <a:p>
            <a:pPr lvl="1"/>
            <a:r>
              <a:rPr lang="en-US" sz="2400" dirty="0"/>
              <a:t>Simple, cheap detectors</a:t>
            </a:r>
          </a:p>
          <a:p>
            <a:pPr lvl="1"/>
            <a:r>
              <a:rPr lang="en-US" sz="2400" dirty="0"/>
              <a:t>RF waves are not attenuated in air &amp; ice</a:t>
            </a:r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endParaRPr lang="en-US" sz="2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D22DC-DA7D-4807-8A6A-6324DF115217}" type="datetime5">
              <a:rPr lang="en-US" smtClean="0"/>
              <a:t>18-Jun-23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CosPa – Gent 2023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AB9C-684D-41DC-91C4-2082D9899D87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4647005-517E-4428-8285-1CF0BEC079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2" y="3706791"/>
            <a:ext cx="3388122" cy="2891675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516461-E629-4D88-A1D6-98766F5E9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103" y="3188097"/>
            <a:ext cx="4204129" cy="33751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0611F8-F979-47AA-A7A9-466967E7CC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94"/>
          <a:stretch/>
        </p:blipFill>
        <p:spPr>
          <a:xfrm>
            <a:off x="9048410" y="3580928"/>
            <a:ext cx="3153160" cy="2930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FC2DE5-4A40-4BC2-AAF2-68D5869E82EB}"/>
              </a:ext>
            </a:extLst>
          </p:cNvPr>
          <p:cNvSpPr txBox="1"/>
          <p:nvPr/>
        </p:nvSpPr>
        <p:spPr>
          <a:xfrm>
            <a:off x="6807615" y="1963466"/>
            <a:ext cx="5440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Recent: </a:t>
            </a:r>
          </a:p>
          <a:p>
            <a:r>
              <a:rPr lang="en-US" sz="2000" dirty="0"/>
              <a:t>add-on or driving technology of major experiments, such 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5C0AF6-D909-4672-97A4-4AEEA9C03810}"/>
              </a:ext>
            </a:extLst>
          </p:cNvPr>
          <p:cNvSpPr txBox="1"/>
          <p:nvPr/>
        </p:nvSpPr>
        <p:spPr>
          <a:xfrm>
            <a:off x="335200" y="3300824"/>
            <a:ext cx="3212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Pierre Auger Observatory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B99C5C-2151-4B8B-9F69-BDB1407AF4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165" y="3238664"/>
            <a:ext cx="2131760" cy="33376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357CEFF-5A66-4C84-84CF-32C1FB847A02}"/>
              </a:ext>
            </a:extLst>
          </p:cNvPr>
          <p:cNvSpPr txBox="1"/>
          <p:nvPr/>
        </p:nvSpPr>
        <p:spPr>
          <a:xfrm>
            <a:off x="4505366" y="2931492"/>
            <a:ext cx="333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RNO-G &amp; </a:t>
            </a:r>
            <a:r>
              <a:rPr lang="en-US" dirty="0" err="1"/>
              <a:t>IceCube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DD2957-21DB-4EE6-9B4C-33E2AD201C9E}"/>
              </a:ext>
            </a:extLst>
          </p:cNvPr>
          <p:cNvSpPr txBox="1"/>
          <p:nvPr/>
        </p:nvSpPr>
        <p:spPr>
          <a:xfrm>
            <a:off x="9696500" y="3302046"/>
            <a:ext cx="1071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Grand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9E65E1-7469-4A25-99A2-0C032F1002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7783" y="4463997"/>
            <a:ext cx="1092429" cy="133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0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052670"/>
            <a:ext cx="11463230" cy="2376330"/>
          </a:xfrm>
        </p:spPr>
        <p:txBody>
          <a:bodyPr/>
          <a:lstStyle/>
          <a:p>
            <a:r>
              <a:rPr lang="en-US" dirty="0"/>
              <a:t>MGMR offers an fast alternative for analyzing shower radio footprints for</a:t>
            </a:r>
          </a:p>
          <a:p>
            <a:pPr lvl="1"/>
            <a:r>
              <a:rPr lang="en-US" sz="2800" dirty="0"/>
              <a:t>Fair weather events to extract air shower profile</a:t>
            </a:r>
          </a:p>
          <a:p>
            <a:pPr lvl="1"/>
            <a:r>
              <a:rPr lang="en-US" sz="2800" dirty="0"/>
              <a:t>Thunderstorm events to extract atmospheric electric fields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373D7-3A92-489E-9874-79E9AD0FA316}" type="datetime5">
              <a:rPr lang="en-US" smtClean="0"/>
              <a:t>18-Jun-23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CosPa – Gent 2023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AB9C-684D-41DC-91C4-2082D9899D87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3680616"/>
            <a:ext cx="1221339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/>
              <a:t>Some relevant Publications:</a:t>
            </a:r>
          </a:p>
          <a:p>
            <a:r>
              <a:rPr lang="en-US" sz="1600" b="0" dirty="0"/>
              <a:t>- </a:t>
            </a:r>
            <a:r>
              <a:rPr lang="en-US" sz="1600" dirty="0" err="1">
                <a:solidFill>
                  <a:srgbClr val="FF0000"/>
                </a:solidFill>
              </a:rPr>
              <a:t>Gia</a:t>
            </a:r>
            <a:r>
              <a:rPr lang="en-US" sz="1600" dirty="0">
                <a:solidFill>
                  <a:srgbClr val="FF0000"/>
                </a:solidFill>
              </a:rPr>
              <a:t> Trinh</a:t>
            </a:r>
            <a:r>
              <a:rPr lang="en-US" sz="1600" b="0" dirty="0"/>
              <a:t> et al., </a:t>
            </a:r>
            <a:r>
              <a:rPr lang="en-US" sz="1600" b="0" i="1" dirty="0"/>
              <a:t>Influence of Atmospheric Electric Fields on the Radio Emission from Extensive Air Showers</a:t>
            </a:r>
            <a:r>
              <a:rPr lang="en-US" sz="1600" b="0" dirty="0"/>
              <a:t>., Phys. Rev. D 93, 023003 (2016); arXiv:1511.03045.</a:t>
            </a:r>
          </a:p>
          <a:p>
            <a:r>
              <a:rPr lang="en-US" sz="1600" dirty="0">
                <a:solidFill>
                  <a:srgbClr val="FF0000"/>
                </a:solidFill>
              </a:rPr>
              <a:t>- </a:t>
            </a:r>
            <a:r>
              <a:rPr lang="en-US" sz="1600" dirty="0" err="1">
                <a:solidFill>
                  <a:srgbClr val="FF0000"/>
                </a:solidFill>
              </a:rPr>
              <a:t>Gia</a:t>
            </a:r>
            <a:r>
              <a:rPr lang="en-US" sz="1600" dirty="0">
                <a:solidFill>
                  <a:srgbClr val="FF0000"/>
                </a:solidFill>
              </a:rPr>
              <a:t> Trinh</a:t>
            </a:r>
            <a:r>
              <a:rPr lang="en-US" sz="1600" b="0" dirty="0"/>
              <a:t> et al., Thunderstorm electric fields probed by extensive air showers through their polarized radio emission. Phys. Rev. D, 95 (2017) 083004</a:t>
            </a:r>
          </a:p>
          <a:p>
            <a:r>
              <a:rPr lang="en-US" sz="1600" b="0" dirty="0"/>
              <a:t>- Olaf Scholten et al,, Analytic calculation of radio emission from parametrized extensive air showers: A tool to extract shower parameters. Phys. Rev. D, 97 (2018) 023005</a:t>
            </a:r>
          </a:p>
          <a:p>
            <a:r>
              <a:rPr lang="en-US" sz="1600" dirty="0">
                <a:solidFill>
                  <a:srgbClr val="FF0000"/>
                </a:solidFill>
              </a:rPr>
              <a:t>- Gia Trinh</a:t>
            </a:r>
            <a:r>
              <a:rPr lang="en-US" sz="1600" b="0" dirty="0"/>
              <a:t> et al., </a:t>
            </a:r>
            <a:r>
              <a:rPr lang="en-US" sz="1600" b="0" i="1" dirty="0"/>
              <a:t>Determining electric fields in thunderclouds with the </a:t>
            </a:r>
            <a:r>
              <a:rPr lang="en-US" sz="1600" b="0" i="1" dirty="0" err="1"/>
              <a:t>radiotelescope</a:t>
            </a:r>
            <a:r>
              <a:rPr lang="en-US" sz="1600" b="0" i="1" dirty="0"/>
              <a:t> LOFAR</a:t>
            </a:r>
            <a:r>
              <a:rPr lang="en-US" sz="1600" b="0" dirty="0"/>
              <a:t>, JGR 125, e2019JD031433 (2020).</a:t>
            </a:r>
          </a:p>
          <a:p>
            <a:r>
              <a:rPr lang="en-US" sz="1600" dirty="0">
                <a:solidFill>
                  <a:srgbClr val="FF0000"/>
                </a:solidFill>
              </a:rPr>
              <a:t>- Gia Trinh</a:t>
            </a:r>
            <a:r>
              <a:rPr lang="en-US" sz="1600" b="0" dirty="0"/>
              <a:t> et al., </a:t>
            </a:r>
            <a:r>
              <a:rPr lang="en-US" sz="1800" b="0" i="1" u="none" strike="noStrike" baseline="0" dirty="0">
                <a:solidFill>
                  <a:srgbClr val="231F20"/>
                </a:solidFill>
                <a:latin typeface="AdvOT19ee2aa8.B"/>
              </a:rPr>
              <a:t>Determining atmospheric electric fields using MGMR3D</a:t>
            </a:r>
            <a:r>
              <a:rPr lang="en-US" sz="1600" b="0" dirty="0"/>
              <a:t>. Phys. Rev. D105, 063027 (2022)</a:t>
            </a:r>
          </a:p>
          <a:p>
            <a:r>
              <a:rPr lang="en-US" sz="1600" dirty="0">
                <a:solidFill>
                  <a:srgbClr val="FF0000"/>
                </a:solidFill>
              </a:rPr>
              <a:t>- Pragati Mitra</a:t>
            </a:r>
            <a:r>
              <a:rPr lang="en-US" sz="1600" b="0" dirty="0"/>
              <a:t>, </a:t>
            </a:r>
            <a:r>
              <a:rPr lang="en-US" sz="1600" b="0" i="1" dirty="0"/>
              <a:t>High precision reconstruction of air shower properties with dense radio arrays</a:t>
            </a:r>
            <a:r>
              <a:rPr lang="en-US" sz="1600" b="0" dirty="0"/>
              <a:t>, PhD thesis VUB 2021 and in preparation.</a:t>
            </a:r>
          </a:p>
          <a:p>
            <a:r>
              <a:rPr lang="en-US" sz="1600" b="0" dirty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183069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Number Placeholder 3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6231DA-0BB1-4B30-A25E-EB95ABFBEE5A}" type="slidenum">
              <a:rPr lang="nl-NL" smtClean="0"/>
              <a:pPr>
                <a:defRPr/>
              </a:pPr>
              <a:t>31</a:t>
            </a:fld>
            <a:endParaRPr lang="nl-NL"/>
          </a:p>
        </p:txBody>
      </p:sp>
      <p:sp>
        <p:nvSpPr>
          <p:cNvPr id="27" name="Title 1"/>
          <p:cNvSpPr txBox="1">
            <a:spLocks/>
          </p:cNvSpPr>
          <p:nvPr/>
        </p:nvSpPr>
        <p:spPr bwMode="auto">
          <a:xfrm>
            <a:off x="920458" y="191431"/>
            <a:ext cx="9118152" cy="993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800" tIns="46800" rIns="270000" bIns="468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en-US" sz="3600" kern="0" dirty="0">
                <a:solidFill>
                  <a:srgbClr val="002060"/>
                </a:solidFill>
                <a:latin typeface="Calibri(Headings)"/>
              </a:rPr>
              <a:t>Fitting the intensity</a:t>
            </a:r>
            <a:endParaRPr lang="nl-NL" sz="3600" kern="0" dirty="0">
              <a:solidFill>
                <a:srgbClr val="002060"/>
              </a:solidFill>
              <a:latin typeface="Calibri(Headings)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6240163" y="1585241"/>
            <a:ext cx="5184577" cy="5010562"/>
            <a:chOff x="3635896" y="1730806"/>
            <a:chExt cx="5184577" cy="5010562"/>
          </a:xfrm>
        </p:grpSpPr>
        <p:grpSp>
          <p:nvGrpSpPr>
            <p:cNvPr id="75" name="Group 74"/>
            <p:cNvGrpSpPr/>
            <p:nvPr/>
          </p:nvGrpSpPr>
          <p:grpSpPr>
            <a:xfrm>
              <a:off x="3635896" y="1730806"/>
              <a:ext cx="5184577" cy="5010562"/>
              <a:chOff x="3635896" y="1730806"/>
              <a:chExt cx="5184577" cy="5010562"/>
            </a:xfrm>
          </p:grpSpPr>
          <p:cxnSp>
            <p:nvCxnSpPr>
              <p:cNvPr id="78" name="Straight Arrow Connector 77"/>
              <p:cNvCxnSpPr/>
              <p:nvPr/>
            </p:nvCxnSpPr>
            <p:spPr>
              <a:xfrm>
                <a:off x="5746405" y="3580704"/>
                <a:ext cx="1100485" cy="567649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 flipH="1" flipV="1">
                <a:off x="4147532" y="5373216"/>
                <a:ext cx="675924" cy="288032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TextBox 79"/>
                  <p:cNvSpPr txBox="1"/>
                  <p:nvPr/>
                </p:nvSpPr>
                <p:spPr>
                  <a:xfrm>
                    <a:off x="3635896" y="4849418"/>
                    <a:ext cx="1339341" cy="5237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nl-NL" sz="25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nl-NL" sz="25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𝑬</m:t>
                                  </m:r>
                                </m:e>
                              </m:acc>
                            </m:e>
                            <m:sub>
                              <m:r>
                                <a:rPr lang="nl-NL" sz="25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⊥</m:t>
                              </m:r>
                              <m:r>
                                <a:rPr lang="en-US" sz="25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𝒃𝒆𝒍𝒐𝒘</m:t>
                              </m:r>
                            </m:sub>
                          </m:sSub>
                        </m:oMath>
                      </m:oMathPara>
                    </a14:m>
                    <a:endParaRPr lang="nl-NL" sz="2500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9" name="TextBox 3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35896" y="4849418"/>
                    <a:ext cx="1339341" cy="523798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nl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1" name="Group 80"/>
              <p:cNvGrpSpPr/>
              <p:nvPr/>
            </p:nvGrpSpPr>
            <p:grpSpPr>
              <a:xfrm>
                <a:off x="3891464" y="1730806"/>
                <a:ext cx="4227826" cy="5010562"/>
                <a:chOff x="3891464" y="908720"/>
                <a:chExt cx="4227826" cy="5010562"/>
              </a:xfrm>
            </p:grpSpPr>
            <p:cxnSp>
              <p:nvCxnSpPr>
                <p:cNvPr id="84" name="Straight Arrow Connector 83"/>
                <p:cNvCxnSpPr/>
                <p:nvPr/>
              </p:nvCxnSpPr>
              <p:spPr>
                <a:xfrm flipV="1">
                  <a:off x="5374712" y="1094746"/>
                  <a:ext cx="0" cy="4824536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Arrow Connector 84"/>
                <p:cNvCxnSpPr/>
                <p:nvPr/>
              </p:nvCxnSpPr>
              <p:spPr>
                <a:xfrm>
                  <a:off x="3891464" y="5343218"/>
                  <a:ext cx="3888432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5374712" y="1958842"/>
                  <a:ext cx="921936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6296648" y="1958842"/>
                  <a:ext cx="0" cy="208823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 flipH="1">
                  <a:off x="4928496" y="4047074"/>
                  <a:ext cx="1368152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>
                  <a:off x="4928496" y="4047074"/>
                  <a:ext cx="0" cy="129614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0" name="TextBox 89"/>
                    <p:cNvSpPr txBox="1"/>
                    <p:nvPr/>
                  </p:nvSpPr>
                  <p:spPr>
                    <a:xfrm>
                      <a:off x="4208416" y="1742818"/>
                      <a:ext cx="1182247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nl-NL" sz="25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latin typeface="Cambria Math"/>
                                  </a:rPr>
                                  <m:t>𝒉</m:t>
                                </m:r>
                              </m:e>
                              <m:sub>
                                <m:r>
                                  <a:rPr lang="en-US" sz="2500" i="1">
                                    <a:latin typeface="Cambria Math"/>
                                  </a:rPr>
                                  <m:t>𝒂𝒃𝒐𝒗𝒆</m:t>
                                </m:r>
                              </m:sub>
                            </m:sSub>
                          </m:oMath>
                        </m:oMathPara>
                      </a14:m>
                      <a:endParaRPr lang="nl-NL" sz="2500" dirty="0"/>
                    </a:p>
                  </p:txBody>
                </p:sp>
              </mc:Choice>
              <mc:Fallback xmlns="">
                <p:sp>
                  <p:nvSpPr>
                    <p:cNvPr id="28" name="TextBox 2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208416" y="1742818"/>
                      <a:ext cx="1164614" cy="477054"/>
                    </a:xfrm>
                    <a:prstGeom prst="rect">
                      <a:avLst/>
                    </a:prstGeom>
                    <a:blipFill rotWithShape="1">
                      <a:blip r:embed="rId23"/>
                      <a:stretch>
                        <a:fillRect b="-512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nl-NL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1" name="TextBox 90"/>
                    <p:cNvSpPr txBox="1"/>
                    <p:nvPr/>
                  </p:nvSpPr>
                  <p:spPr>
                    <a:xfrm>
                      <a:off x="3927472" y="3615026"/>
                      <a:ext cx="1166217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nl-NL" sz="25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latin typeface="Cambria Math"/>
                                  </a:rPr>
                                  <m:t>𝒉</m:t>
                                </m:r>
                              </m:e>
                              <m:sub>
                                <m:r>
                                  <a:rPr lang="en-US" sz="2500" i="1">
                                    <a:latin typeface="Cambria Math"/>
                                  </a:rPr>
                                  <m:t>𝒃𝒆𝒍𝒐𝒘</m:t>
                                </m:r>
                              </m:sub>
                            </m:sSub>
                          </m:oMath>
                        </m:oMathPara>
                      </a14:m>
                      <a:endParaRPr lang="nl-NL" sz="2500" dirty="0"/>
                    </a:p>
                  </p:txBody>
                </p:sp>
              </mc:Choice>
              <mc:Fallback xmlns="">
                <p:sp>
                  <p:nvSpPr>
                    <p:cNvPr id="50" name="TextBox 4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927472" y="3615026"/>
                      <a:ext cx="1148584" cy="477054"/>
                    </a:xfrm>
                    <a:prstGeom prst="rect">
                      <a:avLst/>
                    </a:prstGeom>
                    <a:blipFill rotWithShape="1">
                      <a:blip r:embed="rId2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nl-NL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2" name="TextBox 91"/>
                    <p:cNvSpPr txBox="1"/>
                    <p:nvPr/>
                  </p:nvSpPr>
                  <p:spPr>
                    <a:xfrm>
                      <a:off x="4853492" y="908720"/>
                      <a:ext cx="476412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500" i="1">
                                <a:latin typeface="Cambria Math"/>
                              </a:rPr>
                              <m:t>𝒉</m:t>
                            </m:r>
                          </m:oMath>
                        </m:oMathPara>
                      </a14:m>
                      <a:endParaRPr lang="nl-NL" sz="2500" dirty="0"/>
                    </a:p>
                  </p:txBody>
                </p:sp>
              </mc:Choice>
              <mc:Fallback xmlns="">
                <p:sp>
                  <p:nvSpPr>
                    <p:cNvPr id="37" name="TextBox 3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853492" y="908720"/>
                      <a:ext cx="458780" cy="477054"/>
                    </a:xfrm>
                    <a:prstGeom prst="rect">
                      <a:avLst/>
                    </a:prstGeom>
                    <a:blipFill rotWithShape="1">
                      <a:blip r:embed="rId2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nl-NL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3" name="TextBox 92"/>
                    <p:cNvSpPr txBox="1"/>
                    <p:nvPr/>
                  </p:nvSpPr>
                  <p:spPr>
                    <a:xfrm>
                      <a:off x="7456416" y="5395484"/>
                      <a:ext cx="662874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nl-NL" sz="25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latin typeface="Cambria Math"/>
                                  </a:rPr>
                                  <m:t>𝑬</m:t>
                                </m:r>
                              </m:e>
                              <m:sub>
                                <m:r>
                                  <a:rPr lang="nl-NL" sz="2500" i="1">
                                    <a:latin typeface="Cambria Math"/>
                                    <a:ea typeface="Cambria Math"/>
                                  </a:rPr>
                                  <m:t>⊥</m:t>
                                </m:r>
                              </m:sub>
                            </m:sSub>
                          </m:oMath>
                        </m:oMathPara>
                      </a14:m>
                      <a:endParaRPr lang="nl-NL" sz="2500" dirty="0"/>
                    </a:p>
                  </p:txBody>
                </p:sp>
              </mc:Choice>
              <mc:Fallback xmlns="">
                <p:sp>
                  <p:nvSpPr>
                    <p:cNvPr id="38" name="TextBox 3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56416" y="5395484"/>
                      <a:ext cx="645240" cy="477054"/>
                    </a:xfrm>
                    <a:prstGeom prst="rect">
                      <a:avLst/>
                    </a:prstGeom>
                    <a:blipFill rotWithShape="1">
                      <a:blip r:embed="rId26"/>
                      <a:stretch>
                        <a:fillRect b="-256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nl-NL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94" name="TextBox 93"/>
                <p:cNvSpPr txBox="1"/>
                <p:nvPr/>
              </p:nvSpPr>
              <p:spPr>
                <a:xfrm>
                  <a:off x="5058563" y="5290068"/>
                  <a:ext cx="521549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500" dirty="0"/>
                    <a:t>0</a:t>
                  </a:r>
                  <a:endParaRPr lang="nl-NL" sz="2500" dirty="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/>
                  <p:cNvSpPr txBox="1"/>
                  <p:nvPr/>
                </p:nvSpPr>
                <p:spPr>
                  <a:xfrm>
                    <a:off x="5220072" y="5214192"/>
                    <a:ext cx="3600401" cy="4770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nl-NL" sz="25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nl-NL" sz="25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⊥</m:t>
                              </m:r>
                              <m:r>
                                <a:rPr lang="en-US" sz="25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𝒃𝒆𝒍𝒐𝒘</m:t>
                              </m:r>
                              <m:r>
                                <a:rPr lang="en-US" sz="25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</m:sub>
                          </m:sSub>
                          <m:r>
                            <a:rPr lang="en-US" sz="25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= </m:t>
                          </m:r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𝒌𝑬</m:t>
                              </m:r>
                            </m:e>
                            <m:sub>
                              <m:r>
                                <a:rPr lang="en-US" sz="25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⊥</m:t>
                              </m:r>
                              <m:r>
                                <a:rPr lang="en-US" sz="25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𝒂𝒃𝒐𝒗𝒆</m:t>
                              </m:r>
                            </m:sub>
                          </m:sSub>
                        </m:oMath>
                      </m:oMathPara>
                    </a14:m>
                    <a:endParaRPr lang="nl-NL" sz="2500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2" name="TextBox 8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20072" y="5214192"/>
                    <a:ext cx="3600401" cy="477054"/>
                  </a:xfrm>
                  <a:prstGeom prst="rect">
                    <a:avLst/>
                  </a:prstGeom>
                  <a:blipFill rotWithShape="1">
                    <a:blip r:embed="rId2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nl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Box 82"/>
                  <p:cNvSpPr txBox="1"/>
                  <p:nvPr/>
                </p:nvSpPr>
                <p:spPr>
                  <a:xfrm>
                    <a:off x="6660232" y="3645024"/>
                    <a:ext cx="1355371" cy="5237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nl-NL" sz="25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nl-NL" sz="25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𝑬</m:t>
                                  </m:r>
                                </m:e>
                              </m:acc>
                            </m:e>
                            <m:sub>
                              <m:r>
                                <a:rPr lang="nl-NL" sz="25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⊥</m:t>
                              </m:r>
                              <m:r>
                                <a:rPr lang="en-US" sz="25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𝒂𝒃𝒐𝒗𝒆</m:t>
                              </m:r>
                            </m:sub>
                          </m:sSub>
                        </m:oMath>
                      </m:oMathPara>
                    </a14:m>
                    <a:endParaRPr lang="nl-NL" sz="2500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2" name="TextBox 4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60232" y="3645024"/>
                    <a:ext cx="1355371" cy="523798"/>
                  </a:xfrm>
                  <a:prstGeom prst="rect">
                    <a:avLst/>
                  </a:prstGeom>
                  <a:blipFill rotWithShape="1">
                    <a:blip r:embed="rId2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nl-N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76" name="Straight Arrow Connector 75"/>
            <p:cNvCxnSpPr/>
            <p:nvPr/>
          </p:nvCxnSpPr>
          <p:spPr>
            <a:xfrm flipH="1">
              <a:off x="4644009" y="2250450"/>
              <a:ext cx="1652639" cy="3861704"/>
            </a:xfrm>
            <a:prstGeom prst="straightConnector1">
              <a:avLst/>
            </a:prstGeom>
            <a:ln w="317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/>
                <p:cNvSpPr txBox="1"/>
                <p:nvPr/>
              </p:nvSpPr>
              <p:spPr>
                <a:xfrm>
                  <a:off x="4211960" y="5733256"/>
                  <a:ext cx="466794" cy="4770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nl-NL" sz="2500" i="1">
                                <a:solidFill>
                                  <a:srgbClr val="09175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9175F"/>
                                </a:solidFill>
                                <a:latin typeface="Cambria Math"/>
                              </a:rPr>
                              <m:t>𝒗</m:t>
                            </m:r>
                          </m:e>
                        </m:acc>
                      </m:oMath>
                    </m:oMathPara>
                  </a14:m>
                  <a:endParaRPr lang="nl-NL" sz="2500" dirty="0">
                    <a:solidFill>
                      <a:srgbClr val="09175F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11960" y="5733256"/>
                  <a:ext cx="466794" cy="477054"/>
                </a:xfrm>
                <a:prstGeom prst="rect">
                  <a:avLst/>
                </a:prstGeom>
                <a:blipFill rotWithShape="1"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50" y="1843275"/>
            <a:ext cx="4320480" cy="4488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024684" y="2388559"/>
            <a:ext cx="999306" cy="1287331"/>
            <a:chOff x="4799856" y="2388559"/>
            <a:chExt cx="999306" cy="1287331"/>
          </a:xfrm>
        </p:grpSpPr>
        <p:sp>
          <p:nvSpPr>
            <p:cNvPr id="28" name="Up Arrow 27"/>
            <p:cNvSpPr/>
            <p:nvPr/>
          </p:nvSpPr>
          <p:spPr bwMode="auto">
            <a:xfrm>
              <a:off x="4799856" y="2388559"/>
              <a:ext cx="504070" cy="1287331"/>
            </a:xfrm>
            <a:prstGeom prst="upArrow">
              <a:avLst/>
            </a:prstGeom>
            <a:solidFill>
              <a:schemeClr val="accent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159906" y="2972212"/>
              <a:ext cx="6392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chemeClr val="accent1">
                      <a:lumMod val="50000"/>
                    </a:schemeClr>
                  </a:solidFill>
                </a:rPr>
                <a:t>E</a:t>
              </a:r>
              <a:r>
                <a:rPr lang="en-US" sz="3200" baseline="-25000" dirty="0" err="1">
                  <a:solidFill>
                    <a:schemeClr val="accent1">
                      <a:lumMod val="50000"/>
                    </a:schemeClr>
                  </a:solidFill>
                </a:rPr>
                <a:t>a</a:t>
              </a:r>
              <a:r>
                <a:rPr lang="en-US" sz="3200" dirty="0">
                  <a:solidFill>
                    <a:schemeClr val="accent1"/>
                  </a:solidFill>
                </a:rPr>
                <a:t>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168700" y="4509121"/>
            <a:ext cx="855290" cy="983441"/>
            <a:chOff x="4943872" y="4509121"/>
            <a:chExt cx="855290" cy="983441"/>
          </a:xfrm>
        </p:grpSpPr>
        <p:sp>
          <p:nvSpPr>
            <p:cNvPr id="29" name="Down Arrow 28"/>
            <p:cNvSpPr/>
            <p:nvPr/>
          </p:nvSpPr>
          <p:spPr bwMode="auto">
            <a:xfrm>
              <a:off x="4943872" y="4509121"/>
              <a:ext cx="216030" cy="913527"/>
            </a:xfrm>
            <a:prstGeom prst="downArrow">
              <a:avLst/>
            </a:prstGeom>
            <a:solidFill>
              <a:schemeClr val="accent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159906" y="4907787"/>
              <a:ext cx="6392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chemeClr val="accent1">
                      <a:lumMod val="50000"/>
                    </a:schemeClr>
                  </a:solidFill>
                </a:rPr>
                <a:t>E</a:t>
              </a:r>
              <a:r>
                <a:rPr lang="en-US" sz="3200" baseline="-25000" dirty="0" err="1">
                  <a:solidFill>
                    <a:schemeClr val="accent1">
                      <a:lumMod val="50000"/>
                    </a:schemeClr>
                  </a:solidFill>
                </a:rPr>
                <a:t>b</a:t>
              </a:r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678580" y="294684"/>
            <a:ext cx="27436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/>
              <a:t>P. </a:t>
            </a:r>
            <a:r>
              <a:rPr lang="en-US" sz="1300" i="1" dirty="0" err="1"/>
              <a:t>Schellart</a:t>
            </a:r>
            <a:r>
              <a:rPr lang="en-US" sz="1300" i="1" dirty="0"/>
              <a:t> , T.N.G. Trinh et al. </a:t>
            </a:r>
          </a:p>
          <a:p>
            <a:r>
              <a:rPr lang="en-US" sz="1300" i="1" dirty="0"/>
              <a:t>(</a:t>
            </a:r>
            <a:r>
              <a:rPr lang="nl-NL" sz="1400" i="1" dirty="0"/>
              <a:t>PRL 114, 165001</a:t>
            </a:r>
            <a:r>
              <a:rPr lang="en-US" sz="1300" i="1" dirty="0"/>
              <a:t>)</a:t>
            </a:r>
            <a:endParaRPr lang="nl-NL" sz="1300" i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1A68C-495E-458C-BEBE-9BEB09E2E489}" type="datetime5">
              <a:rPr lang="en-US" smtClean="0"/>
              <a:t>18-Jun-23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CosPa – Gent 2023</a:t>
            </a:r>
            <a:endParaRPr lang="en-US">
              <a:cs typeface="Arial" charset="0"/>
            </a:endParaRPr>
          </a:p>
        </p:txBody>
      </p:sp>
      <p:pic>
        <p:nvPicPr>
          <p:cNvPr id="39" name="Picture 38" descr="X:\My Downloads\b.png"/>
          <p:cNvPicPr/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382" y="-126637"/>
            <a:ext cx="3220478" cy="3023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15511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X:\My Downloads\b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511" y="989856"/>
            <a:ext cx="5734172" cy="5823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X:\My Downloads\a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" y="989856"/>
            <a:ext cx="5421907" cy="586814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293810" y="989856"/>
            <a:ext cx="9118152" cy="76709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Calibri(Headings)"/>
              </a:rPr>
              <a:t>Fair weather vs thunderstorm</a:t>
            </a:r>
            <a:endParaRPr lang="nl-NL" dirty="0">
              <a:solidFill>
                <a:srgbClr val="002060"/>
              </a:solidFill>
              <a:latin typeface="Calibri(Headings)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CF27AF-CA5D-4308-BD5F-B2839239129D}" type="slidenum">
              <a:rPr lang="nl-NL" smtClean="0"/>
              <a:pPr>
                <a:defRPr/>
              </a:pPr>
              <a:t>32</a:t>
            </a:fld>
            <a:endParaRPr lang="nl-NL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370" y="6381410"/>
            <a:ext cx="2971589" cy="36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" y="1981356"/>
            <a:ext cx="343908" cy="310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091" y="6378677"/>
            <a:ext cx="2971589" cy="36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7160" y="980660"/>
            <a:ext cx="2068524" cy="461665"/>
          </a:xfrm>
          <a:prstGeom prst="rect">
            <a:avLst/>
          </a:prstGeom>
          <a:solidFill>
            <a:srgbClr val="09175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S. </a:t>
            </a:r>
            <a:r>
              <a:rPr lang="en-US" sz="1200" dirty="0" err="1">
                <a:solidFill>
                  <a:schemeClr val="bg1"/>
                </a:solidFill>
              </a:rPr>
              <a:t>Buitink</a:t>
            </a:r>
            <a:r>
              <a:rPr lang="en-US" sz="1200" dirty="0">
                <a:solidFill>
                  <a:schemeClr val="bg1"/>
                </a:solidFill>
              </a:rPr>
              <a:t> et al. </a:t>
            </a:r>
          </a:p>
          <a:p>
            <a:pPr algn="ctr"/>
            <a:r>
              <a:rPr lang="nl-NL" sz="1200" dirty="0">
                <a:solidFill>
                  <a:schemeClr val="bg1"/>
                </a:solidFill>
              </a:rPr>
              <a:t>PRD 90, 082003 (2014)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119170" y="92156"/>
            <a:ext cx="11881650" cy="7201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en-US" kern="0" dirty="0"/>
              <a:t>Observations; intensity footprint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100803" y="989856"/>
            <a:ext cx="2068524" cy="461665"/>
          </a:xfrm>
          <a:prstGeom prst="rect">
            <a:avLst/>
          </a:prstGeom>
          <a:solidFill>
            <a:srgbClr val="09175F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1200" dirty="0">
                <a:solidFill>
                  <a:schemeClr val="bg1"/>
                </a:solidFill>
              </a:rPr>
              <a:t>P. Schellart et al., </a:t>
            </a:r>
          </a:p>
          <a:p>
            <a:pPr algn="ctr"/>
            <a:r>
              <a:rPr lang="da-DK" sz="1200" dirty="0">
                <a:solidFill>
                  <a:schemeClr val="bg1"/>
                </a:solidFill>
              </a:rPr>
              <a:t>PRL 114, 165001 (2015)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8447" y="3240007"/>
            <a:ext cx="2975106" cy="37798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22188-2B17-470D-95E5-5BAEBD3AB763}" type="datetime5">
              <a:rPr lang="en-US" smtClean="0"/>
              <a:t>18-Jun-23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CosPa – Gent 2023</a:t>
            </a:r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4865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6231DA-0BB1-4B30-A25E-EB95ABFBEE5A}" type="slidenum">
              <a:rPr lang="nl-NL" smtClean="0"/>
              <a:pPr>
                <a:defRPr/>
              </a:pPr>
              <a:t>33</a:t>
            </a:fld>
            <a:endParaRPr lang="nl-NL"/>
          </a:p>
        </p:txBody>
      </p:sp>
      <p:pic>
        <p:nvPicPr>
          <p:cNvPr id="5122" name="Picture 2" descr="X:\My Downloads\lofarldf_Event8368729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7" y="1661831"/>
            <a:ext cx="4449687" cy="444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631504" y="1340768"/>
            <a:ext cx="9036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 reconstructed thunderstorm event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63552" y="5157193"/>
            <a:ext cx="27363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P. </a:t>
            </a:r>
            <a:r>
              <a:rPr lang="en-US" sz="1300" dirty="0" err="1"/>
              <a:t>Schellart</a:t>
            </a:r>
            <a:r>
              <a:rPr lang="en-US" sz="1300" dirty="0"/>
              <a:t> et al. </a:t>
            </a:r>
          </a:p>
          <a:p>
            <a:r>
              <a:rPr lang="en-US" sz="1300" dirty="0"/>
              <a:t>(</a:t>
            </a:r>
            <a:r>
              <a:rPr lang="nl-NL" sz="1400" dirty="0"/>
              <a:t>PRL 114, 165001</a:t>
            </a:r>
            <a:r>
              <a:rPr lang="en-US" sz="1300" dirty="0"/>
              <a:t>)</a:t>
            </a:r>
            <a:endParaRPr lang="nl-NL" sz="13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274" y="1861969"/>
            <a:ext cx="4410775" cy="429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535700" y="5165979"/>
            <a:ext cx="18807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P. </a:t>
            </a:r>
            <a:r>
              <a:rPr lang="en-US" sz="1300" dirty="0" err="1">
                <a:solidFill>
                  <a:schemeClr val="bg1"/>
                </a:solidFill>
              </a:rPr>
              <a:t>Schellart</a:t>
            </a:r>
            <a:r>
              <a:rPr lang="en-US" sz="1300" dirty="0">
                <a:solidFill>
                  <a:schemeClr val="bg1"/>
                </a:solidFill>
              </a:rPr>
              <a:t> et al. </a:t>
            </a:r>
          </a:p>
          <a:p>
            <a:r>
              <a:rPr lang="en-US" sz="1300" dirty="0">
                <a:solidFill>
                  <a:schemeClr val="bg1"/>
                </a:solidFill>
              </a:rPr>
              <a:t>(</a:t>
            </a:r>
            <a:r>
              <a:rPr lang="nl-NL" sz="1400" dirty="0">
                <a:solidFill>
                  <a:schemeClr val="bg1"/>
                </a:solidFill>
              </a:rPr>
              <a:t>PRL 114, 165001</a:t>
            </a:r>
            <a:r>
              <a:rPr lang="en-US" sz="1300" dirty="0">
                <a:solidFill>
                  <a:schemeClr val="bg1"/>
                </a:solidFill>
              </a:rPr>
              <a:t>)</a:t>
            </a:r>
            <a:endParaRPr lang="nl-NL" sz="13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981200" y="70641"/>
            <a:ext cx="8229600" cy="7201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en-US" kern="0" dirty="0"/>
              <a:t>Structure of </a:t>
            </a:r>
            <a:r>
              <a:rPr lang="en-US" kern="0"/>
              <a:t>the field</a:t>
            </a:r>
            <a:endParaRPr lang="en-US" kern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44625-FA2F-4141-B82B-C496149A3B17}" type="datetime5">
              <a:rPr lang="en-US" smtClean="0"/>
              <a:t>18-Jun-23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CosPa – Gent 2023</a:t>
            </a:r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1415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4606038"/>
            <a:ext cx="2226948" cy="2248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399" y="4623088"/>
            <a:ext cx="2205739" cy="2262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386" y="4628388"/>
            <a:ext cx="2241087" cy="222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708903" y="1398343"/>
            <a:ext cx="2896589" cy="3172261"/>
            <a:chOff x="3184902" y="244623"/>
            <a:chExt cx="2896589" cy="3718779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4336600" y="375621"/>
              <a:ext cx="0" cy="339739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3228146" y="3367356"/>
              <a:ext cx="238923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062424" y="2454623"/>
              <a:ext cx="293552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062424" y="2454623"/>
              <a:ext cx="0" cy="912733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3184902" y="2204864"/>
                  <a:ext cx="1166217" cy="5592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sz="2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latin typeface="Cambria Math"/>
                              </a:rPr>
                              <m:t>𝒉</m:t>
                            </m:r>
                          </m:e>
                          <m:sub>
                            <m:r>
                              <a:rPr lang="en-US" sz="2500" i="1">
                                <a:latin typeface="Cambria Math"/>
                              </a:rPr>
                              <m:t>𝒃𝒆𝒍𝒐𝒘</m:t>
                            </m:r>
                          </m:sub>
                        </m:sSub>
                      </m:oMath>
                    </m:oMathPara>
                  </a14:m>
                  <a:endParaRPr lang="nl-NL" sz="2500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4902" y="2204864"/>
                  <a:ext cx="705743" cy="335937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2586" r="-49138" b="-74468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3911118" y="244623"/>
                  <a:ext cx="476412" cy="5592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500" i="1">
                            <a:latin typeface="Cambria Math"/>
                          </a:rPr>
                          <m:t>𝒉</m:t>
                        </m:r>
                      </m:oMath>
                    </m:oMathPara>
                  </a14:m>
                  <a:endParaRPr lang="nl-NL" sz="2500" dirty="0"/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1118" y="244623"/>
                  <a:ext cx="281896" cy="335937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8696" r="-45652" b="-59574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5418617" y="3404161"/>
                  <a:ext cx="662874" cy="5592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sz="2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latin typeface="Cambria Math"/>
                              </a:rPr>
                              <m:t>𝑬</m:t>
                            </m:r>
                          </m:e>
                          <m:sub>
                            <m:r>
                              <a:rPr lang="nl-NL" sz="2500" i="1">
                                <a:latin typeface="Cambria Math"/>
                                <a:ea typeface="Cambria Math"/>
                              </a:rPr>
                              <m:t>⊥</m:t>
                            </m:r>
                          </m:sub>
                        </m:sSub>
                      </m:oMath>
                    </m:oMathPara>
                  </a14:m>
                  <a:endParaRPr lang="nl-NL" sz="2500" dirty="0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8617" y="3404161"/>
                  <a:ext cx="396465" cy="335937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4615" r="-35385" b="-70213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/>
            <p:cNvSpPr txBox="1"/>
            <p:nvPr/>
          </p:nvSpPr>
          <p:spPr>
            <a:xfrm>
              <a:off x="4035512" y="3284983"/>
              <a:ext cx="320464" cy="559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/>
                <a:t>0</a:t>
              </a:r>
              <a:endParaRPr lang="nl-NL" sz="25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684852" y="1409958"/>
            <a:ext cx="2880433" cy="3149347"/>
            <a:chOff x="160851" y="260648"/>
            <a:chExt cx="2880433" cy="3691916"/>
          </a:xfrm>
        </p:grpSpPr>
        <p:grpSp>
          <p:nvGrpSpPr>
            <p:cNvPr id="16" name="Group 15"/>
            <p:cNvGrpSpPr/>
            <p:nvPr/>
          </p:nvGrpSpPr>
          <p:grpSpPr>
            <a:xfrm>
              <a:off x="160851" y="260648"/>
              <a:ext cx="2880433" cy="3691916"/>
              <a:chOff x="323528" y="260648"/>
              <a:chExt cx="2880433" cy="3691916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flipV="1">
                <a:off x="1343554" y="390532"/>
                <a:ext cx="0" cy="336851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490292" y="3356832"/>
                <a:ext cx="223688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1343554" y="993847"/>
                <a:ext cx="530358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1873913" y="993847"/>
                <a:ext cx="0" cy="1458012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H="1">
                <a:off x="1343554" y="2451859"/>
                <a:ext cx="530360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323528" y="719655"/>
                    <a:ext cx="1182247" cy="55924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nl-NL" sz="2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latin typeface="Cambria Math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sz="2500" i="1">
                                  <a:latin typeface="Cambria Math"/>
                                </a:rPr>
                                <m:t>𝒂𝒃𝒐𝒗𝒆</m:t>
                              </m:r>
                            </m:sub>
                          </m:sSub>
                        </m:oMath>
                      </m:oMathPara>
                    </a14:m>
                    <a:endParaRPr lang="nl-NL" sz="2500" dirty="0"/>
                  </a:p>
                </p:txBody>
              </p:sp>
            </mc:Choice>
            <mc:Fallback xmlns="">
              <p:sp>
                <p:nvSpPr>
                  <p:cNvPr id="18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3528" y="719655"/>
                    <a:ext cx="669963" cy="333081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 l="-2727" r="-60000" b="-74468"/>
                    </a:stretch>
                  </a:blipFill>
                </p:spPr>
                <p:txBody>
                  <a:bodyPr/>
                  <a:lstStyle/>
                  <a:p>
                    <a:r>
                      <a:rPr lang="nl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382867" y="2193581"/>
                    <a:ext cx="1166217" cy="55924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nl-NL" sz="2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latin typeface="Cambria Math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sz="2500" i="1">
                                  <a:latin typeface="Cambria Math"/>
                                </a:rPr>
                                <m:t>𝒃𝒆𝒍𝒐𝒘</m:t>
                              </m:r>
                            </m:sub>
                          </m:sSub>
                        </m:oMath>
                      </m:oMathPara>
                    </a14:m>
                    <a:endParaRPr lang="nl-NL" sz="2500" dirty="0"/>
                  </a:p>
                </p:txBody>
              </p:sp>
            </mc:Choice>
            <mc:Fallback xmlns="">
              <p:sp>
                <p:nvSpPr>
                  <p:cNvPr id="19" name="TextBox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2867" y="2193581"/>
                    <a:ext cx="660741" cy="443331"/>
                  </a:xfrm>
                  <a:prstGeom prst="rect">
                    <a:avLst/>
                  </a:prstGeom>
                  <a:blipFill rotWithShape="1">
                    <a:blip r:embed="rId9"/>
                    <a:stretch>
                      <a:fillRect l="-2752" r="-58716" b="-32258"/>
                    </a:stretch>
                  </a:blipFill>
                </p:spPr>
                <p:txBody>
                  <a:bodyPr/>
                  <a:lstStyle/>
                  <a:p>
                    <a:r>
                      <a:rPr lang="nl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899592" y="260648"/>
                    <a:ext cx="476412" cy="55924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500" i="1">
                              <a:latin typeface="Cambria Math"/>
                            </a:rPr>
                            <m:t>𝒉</m:t>
                          </m:r>
                        </m:oMath>
                      </m:oMathPara>
                    </a14:m>
                    <a:endParaRPr lang="nl-NL" sz="2500" dirty="0"/>
                  </a:p>
                </p:txBody>
              </p:sp>
            </mc:Choice>
            <mc:Fallback xmlns="">
              <p:sp>
                <p:nvSpPr>
                  <p:cNvPr id="20" name="TextBox 1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9592" y="260648"/>
                    <a:ext cx="263920" cy="333081"/>
                  </a:xfrm>
                  <a:prstGeom prst="rect">
                    <a:avLst/>
                  </a:prstGeom>
                  <a:blipFill rotWithShape="1">
                    <a:blip r:embed="rId10"/>
                    <a:stretch>
                      <a:fillRect l="-9302" r="-55814" b="-59574"/>
                    </a:stretch>
                  </a:blipFill>
                </p:spPr>
                <p:txBody>
                  <a:bodyPr/>
                  <a:lstStyle/>
                  <a:p>
                    <a:r>
                      <a:rPr lang="nl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2541087" y="3393323"/>
                    <a:ext cx="662874" cy="55924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nl-NL" sz="2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latin typeface="Cambria Math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nl-NL" sz="2500" i="1">
                                  <a:latin typeface="Cambria Math"/>
                                  <a:ea typeface="Cambria Math"/>
                                </a:rPr>
                                <m:t>⊥</m:t>
                              </m:r>
                            </m:sub>
                          </m:sSub>
                        </m:oMath>
                      </m:oMathPara>
                    </a14:m>
                    <a:endParaRPr lang="nl-NL" sz="2500" dirty="0"/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41087" y="3393324"/>
                    <a:ext cx="371185" cy="333081"/>
                  </a:xfrm>
                  <a:prstGeom prst="rect">
                    <a:avLst/>
                  </a:prstGeom>
                  <a:blipFill rotWithShape="1">
                    <a:blip r:embed="rId11"/>
                    <a:stretch>
                      <a:fillRect l="-3279" r="-45902" b="-70213"/>
                    </a:stretch>
                  </a:blipFill>
                </p:spPr>
                <p:txBody>
                  <a:bodyPr/>
                  <a:lstStyle/>
                  <a:p>
                    <a:r>
                      <a:rPr lang="nl-N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7" name="TextBox 16"/>
            <p:cNvSpPr txBox="1"/>
            <p:nvPr/>
          </p:nvSpPr>
          <p:spPr>
            <a:xfrm>
              <a:off x="867160" y="3284983"/>
              <a:ext cx="320464" cy="559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/>
                <a:t>0</a:t>
              </a:r>
              <a:endParaRPr lang="nl-NL" sz="25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726717" y="1325919"/>
            <a:ext cx="2895122" cy="3237114"/>
            <a:chOff x="6228184" y="188640"/>
            <a:chExt cx="2895122" cy="3794804"/>
          </a:xfrm>
        </p:grpSpPr>
        <p:cxnSp>
          <p:nvCxnSpPr>
            <p:cNvPr id="28" name="Straight Arrow Connector 27"/>
            <p:cNvCxnSpPr/>
            <p:nvPr/>
          </p:nvCxnSpPr>
          <p:spPr>
            <a:xfrm flipV="1">
              <a:off x="7398973" y="322790"/>
              <a:ext cx="0" cy="347914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6285111" y="3386512"/>
              <a:ext cx="260761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410125" y="945920"/>
              <a:ext cx="618259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8028384" y="945920"/>
              <a:ext cx="0" cy="1505897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110889" y="2451817"/>
              <a:ext cx="917495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110889" y="2451817"/>
              <a:ext cx="0" cy="934695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6228184" y="790137"/>
                  <a:ext cx="1182247" cy="5592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sz="2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latin typeface="Cambria Math"/>
                              </a:rPr>
                              <m:t>𝒉</m:t>
                            </m:r>
                          </m:e>
                          <m:sub>
                            <m:r>
                              <a:rPr lang="en-US" sz="2500" i="1">
                                <a:latin typeface="Cambria Math"/>
                              </a:rPr>
                              <m:t>𝒂𝒃𝒐𝒗𝒆</m:t>
                            </m:r>
                          </m:sub>
                        </m:sSub>
                      </m:oMath>
                    </m:oMathPara>
                  </a14:m>
                  <a:endParaRPr lang="nl-NL" sz="2500" dirty="0"/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8184" y="790137"/>
                  <a:ext cx="781001" cy="344020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l="-3125" r="-36719" b="-70833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6228184" y="2244107"/>
                  <a:ext cx="1166217" cy="5592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sz="2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latin typeface="Cambria Math"/>
                              </a:rPr>
                              <m:t>𝒉</m:t>
                            </m:r>
                          </m:e>
                          <m:sub>
                            <m:r>
                              <a:rPr lang="en-US" sz="2500" i="1">
                                <a:latin typeface="Cambria Math"/>
                              </a:rPr>
                              <m:t>𝒃𝒆𝒍𝒐𝒘</m:t>
                            </m:r>
                          </m:sub>
                        </m:sSub>
                      </m:oMath>
                    </m:oMathPara>
                  </a14:m>
                  <a:endParaRPr lang="nl-NL" sz="2500" dirty="0"/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8184" y="2244107"/>
                  <a:ext cx="770251" cy="344020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l="-3175" r="-36508" b="-70833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6948264" y="188640"/>
                  <a:ext cx="476412" cy="5592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500" i="1">
                            <a:latin typeface="Cambria Math"/>
                          </a:rPr>
                          <m:t>𝒉</m:t>
                        </m:r>
                      </m:oMath>
                    </m:oMathPara>
                  </a14:m>
                  <a:endParaRPr lang="nl-NL" sz="2500" dirty="0"/>
                </a:p>
              </p:txBody>
            </p:sp>
          </mc:Choice>
          <mc:Fallback xmlns="">
            <p:sp>
              <p:nvSpPr>
                <p:cNvPr id="52" name="TextBox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8264" y="188640"/>
                  <a:ext cx="307662" cy="344020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 l="-8000" r="-34000" b="-56250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8460432" y="3424203"/>
                  <a:ext cx="662874" cy="5592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sz="2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latin typeface="Cambria Math"/>
                              </a:rPr>
                              <m:t>𝑬</m:t>
                            </m:r>
                          </m:e>
                          <m:sub>
                            <m:r>
                              <a:rPr lang="nl-NL" sz="2500" i="1">
                                <a:latin typeface="Cambria Math"/>
                                <a:ea typeface="Cambria Math"/>
                              </a:rPr>
                              <m:t>⊥</m:t>
                            </m:r>
                          </m:sub>
                        </m:sSub>
                      </m:oMath>
                    </m:oMathPara>
                  </a14:m>
                  <a:endParaRPr lang="nl-NL" sz="2500" dirty="0"/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0432" y="3424203"/>
                  <a:ext cx="432704" cy="344020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 l="-4225" r="-23944" b="-66667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/>
            <p:cNvSpPr txBox="1"/>
            <p:nvPr/>
          </p:nvSpPr>
          <p:spPr>
            <a:xfrm>
              <a:off x="7078599" y="3284984"/>
              <a:ext cx="349756" cy="559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/>
                <a:t>0</a:t>
              </a:r>
              <a:endParaRPr lang="nl-NL" sz="2500" dirty="0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4273596" y="5409644"/>
            <a:ext cx="598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+</a:t>
            </a:r>
            <a:endParaRPr lang="nl-NL" sz="3600" dirty="0"/>
          </a:p>
        </p:txBody>
      </p:sp>
      <p:sp>
        <p:nvSpPr>
          <p:cNvPr id="40" name="TextBox 39"/>
          <p:cNvSpPr txBox="1"/>
          <p:nvPr/>
        </p:nvSpPr>
        <p:spPr>
          <a:xfrm>
            <a:off x="7369940" y="5407903"/>
            <a:ext cx="598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=</a:t>
            </a:r>
            <a:endParaRPr lang="nl-NL" sz="3600" dirty="0"/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6231DA-0BB1-4B30-A25E-EB95ABFBEE5A}" type="slidenum">
              <a:rPr lang="nl-NL" smtClean="0"/>
              <a:pPr>
                <a:defRPr/>
              </a:pPr>
              <a:t>34</a:t>
            </a:fld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3169494" y="2447890"/>
                <a:ext cx="6073761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>
                    <a:solidFill>
                      <a:srgbClr val="FF0000"/>
                    </a:solidFill>
                    <a:latin typeface="Calibri(body)"/>
                  </a:rPr>
                  <a:t>Two-layer E-fields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↔</m:t>
                    </m:r>
                  </m:oMath>
                </a14:m>
                <a:r>
                  <a:rPr lang="nl-NL" sz="2500" dirty="0">
                    <a:solidFill>
                      <a:srgbClr val="FF0000"/>
                    </a:solidFill>
                    <a:latin typeface="Calibri(body)"/>
                  </a:rPr>
                  <a:t> ring-like structure</a:t>
                </a: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493" y="2447890"/>
                <a:ext cx="6073761" cy="477054"/>
              </a:xfrm>
              <a:prstGeom prst="rect">
                <a:avLst/>
              </a:prstGeom>
              <a:blipFill rotWithShape="1">
                <a:blip r:embed="rId16"/>
                <a:stretch>
                  <a:fillRect l="-1707" t="-8974" r="-1205" b="-3076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itle 1"/>
          <p:cNvSpPr txBox="1">
            <a:spLocks/>
          </p:cNvSpPr>
          <p:nvPr/>
        </p:nvSpPr>
        <p:spPr bwMode="auto">
          <a:xfrm>
            <a:off x="1981200" y="92156"/>
            <a:ext cx="8229600" cy="7201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en-US" kern="0" dirty="0"/>
              <a:t>Ring </a:t>
            </a:r>
            <a:r>
              <a:rPr lang="en-US" kern="0" dirty="0" err="1"/>
              <a:t>vorming</a:t>
            </a:r>
            <a:r>
              <a:rPr lang="en-US" kern="0" dirty="0"/>
              <a:t> door </a:t>
            </a:r>
            <a:r>
              <a:rPr lang="en-US" kern="0" dirty="0" err="1"/>
              <a:t>intergerentie</a:t>
            </a:r>
            <a:endParaRPr lang="en-US" kern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1252-0ED2-4C77-8F39-5560E00C0FC7}" type="datetime5">
              <a:rPr lang="en-US" smtClean="0"/>
              <a:t>18-Jun-23</a:t>
            </a:fld>
            <a:endParaRPr lang="en-US"/>
          </a:p>
        </p:txBody>
      </p:sp>
      <p:sp>
        <p:nvSpPr>
          <p:cNvPr id="44" name="Footer Placeholder 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CosPa – Gent 2023</a:t>
            </a:r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6489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530"/>
            <a:ext cx="12192000" cy="720100"/>
          </a:xfrm>
          <a:solidFill>
            <a:schemeClr val="accent1"/>
          </a:solidFill>
        </p:spPr>
        <p:txBody>
          <a:bodyPr/>
          <a:lstStyle/>
          <a:p>
            <a:r>
              <a:rPr lang="en-US" dirty="0"/>
              <a:t>Interpretation circular-polarization for fair weather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AF601-DCF2-4ECA-B9CF-434C541C5DD0}" type="datetime5">
              <a:rPr lang="en-US" smtClean="0"/>
              <a:t>18-Jun-23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CosPa – Gent 2023</a:t>
            </a:r>
            <a:endParaRPr lang="en-US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D8F18-5A46-4E18-A6BE-1539B0FB5758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0" name="Rectangle 69"/>
          <p:cNvSpPr/>
          <p:nvPr/>
        </p:nvSpPr>
        <p:spPr bwMode="auto">
          <a:xfrm>
            <a:off x="6375418" y="1163411"/>
            <a:ext cx="4902841" cy="4957748"/>
          </a:xfrm>
          <a:prstGeom prst="rect">
            <a:avLst/>
          </a:prstGeom>
          <a:gradFill>
            <a:gsLst>
              <a:gs pos="61716">
                <a:srgbClr val="BBE6F2"/>
              </a:gs>
              <a:gs pos="74000">
                <a:schemeClr val="accent1">
                  <a:lumMod val="45000"/>
                  <a:lumOff val="55000"/>
                </a:schemeClr>
              </a:gs>
              <a:gs pos="0">
                <a:schemeClr val="accent5"/>
              </a:gs>
              <a:gs pos="83000">
                <a:srgbClr val="A5F9B5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6486514" y="1564279"/>
            <a:ext cx="4922688" cy="4418302"/>
            <a:chOff x="6816100" y="1840089"/>
            <a:chExt cx="4922688" cy="4418302"/>
          </a:xfrm>
        </p:grpSpPr>
        <p:grpSp>
          <p:nvGrpSpPr>
            <p:cNvPr id="29" name="Group 28"/>
            <p:cNvGrpSpPr/>
            <p:nvPr/>
          </p:nvGrpSpPr>
          <p:grpSpPr>
            <a:xfrm>
              <a:off x="6816100" y="1844780"/>
              <a:ext cx="4392610" cy="4320601"/>
              <a:chOff x="6816100" y="1844780"/>
              <a:chExt cx="4392610" cy="4320601"/>
            </a:xfrm>
          </p:grpSpPr>
          <p:cxnSp>
            <p:nvCxnSpPr>
              <p:cNvPr id="40" name="Straight Arrow Connector 39"/>
              <p:cNvCxnSpPr/>
              <p:nvPr/>
            </p:nvCxnSpPr>
            <p:spPr bwMode="auto">
              <a:xfrm flipV="1">
                <a:off x="7320170" y="4552963"/>
                <a:ext cx="3888540" cy="1180357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41" name="Straight Arrow Connector 40"/>
              <p:cNvCxnSpPr/>
              <p:nvPr/>
            </p:nvCxnSpPr>
            <p:spPr bwMode="auto">
              <a:xfrm flipV="1">
                <a:off x="8760370" y="1844780"/>
                <a:ext cx="0" cy="3424384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42" name="Straight Arrow Connector 41"/>
              <p:cNvCxnSpPr/>
              <p:nvPr/>
            </p:nvCxnSpPr>
            <p:spPr bwMode="auto">
              <a:xfrm flipH="1" flipV="1">
                <a:off x="6816100" y="4372943"/>
                <a:ext cx="3672510" cy="1792438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43" name="Straight Connector 42"/>
              <p:cNvCxnSpPr/>
              <p:nvPr/>
            </p:nvCxnSpPr>
            <p:spPr bwMode="auto">
              <a:xfrm flipV="1">
                <a:off x="8760370" y="4215501"/>
                <a:ext cx="1894706" cy="60426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" name="Straight Connector 43"/>
              <p:cNvCxnSpPr/>
              <p:nvPr/>
            </p:nvCxnSpPr>
            <p:spPr bwMode="auto">
              <a:xfrm>
                <a:off x="7144095" y="4072513"/>
                <a:ext cx="1616275" cy="77410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5" name="Straight Connector 44"/>
              <p:cNvCxnSpPr/>
              <p:nvPr/>
            </p:nvCxnSpPr>
            <p:spPr bwMode="auto">
              <a:xfrm flipV="1">
                <a:off x="8760370" y="2143974"/>
                <a:ext cx="1894706" cy="60426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" name="Straight Connector 45"/>
              <p:cNvCxnSpPr/>
              <p:nvPr/>
            </p:nvCxnSpPr>
            <p:spPr bwMode="auto">
              <a:xfrm flipV="1">
                <a:off x="8760370" y="2694739"/>
                <a:ext cx="1894706" cy="60426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7" name="Straight Connector 46"/>
              <p:cNvCxnSpPr/>
              <p:nvPr/>
            </p:nvCxnSpPr>
            <p:spPr bwMode="auto">
              <a:xfrm flipV="1">
                <a:off x="8760370" y="3208694"/>
                <a:ext cx="1894706" cy="60426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" name="Straight Connector 47"/>
              <p:cNvCxnSpPr/>
              <p:nvPr/>
            </p:nvCxnSpPr>
            <p:spPr bwMode="auto">
              <a:xfrm flipV="1">
                <a:off x="8760370" y="3734009"/>
                <a:ext cx="1894706" cy="60426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" name="Straight Connector 48"/>
              <p:cNvCxnSpPr/>
              <p:nvPr/>
            </p:nvCxnSpPr>
            <p:spPr bwMode="auto">
              <a:xfrm>
                <a:off x="7144095" y="3591021"/>
                <a:ext cx="1616275" cy="77410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Straight Connector 49"/>
              <p:cNvCxnSpPr/>
              <p:nvPr/>
            </p:nvCxnSpPr>
            <p:spPr bwMode="auto">
              <a:xfrm>
                <a:off x="7144095" y="3071386"/>
                <a:ext cx="1616275" cy="77410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" name="Straight Connector 50"/>
              <p:cNvCxnSpPr/>
              <p:nvPr/>
            </p:nvCxnSpPr>
            <p:spPr bwMode="auto">
              <a:xfrm>
                <a:off x="7144095" y="2547475"/>
                <a:ext cx="1616275" cy="77410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2" name="Straight Connector 51"/>
              <p:cNvCxnSpPr/>
              <p:nvPr/>
            </p:nvCxnSpPr>
            <p:spPr bwMode="auto">
              <a:xfrm>
                <a:off x="7126718" y="2001287"/>
                <a:ext cx="1616275" cy="77410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3" name="Arc 52"/>
              <p:cNvSpPr/>
              <p:nvPr/>
            </p:nvSpPr>
            <p:spPr bwMode="auto">
              <a:xfrm rot="2881498">
                <a:off x="8838762" y="5014349"/>
                <a:ext cx="635326" cy="690178"/>
              </a:xfrm>
              <a:prstGeom prst="arc">
                <a:avLst/>
              </a:prstGeom>
              <a:noFill/>
              <a:ln w="28575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1" name="Freeform 30"/>
            <p:cNvSpPr/>
            <p:nvPr/>
          </p:nvSpPr>
          <p:spPr bwMode="auto">
            <a:xfrm>
              <a:off x="8821071" y="1840089"/>
              <a:ext cx="676527" cy="3364194"/>
            </a:xfrm>
            <a:custGeom>
              <a:avLst/>
              <a:gdLst>
                <a:gd name="connsiteX0" fmla="*/ 29418 w 676527"/>
                <a:gd name="connsiteY0" fmla="*/ 0 h 3364194"/>
                <a:gd name="connsiteX1" fmla="*/ 74573 w 676527"/>
                <a:gd name="connsiteY1" fmla="*/ 1230489 h 3364194"/>
                <a:gd name="connsiteX2" fmla="*/ 672885 w 676527"/>
                <a:gd name="connsiteY2" fmla="*/ 2156178 h 3364194"/>
                <a:gd name="connsiteX3" fmla="*/ 322929 w 676527"/>
                <a:gd name="connsiteY3" fmla="*/ 3138311 h 3364194"/>
                <a:gd name="connsiteX4" fmla="*/ 266485 w 676527"/>
                <a:gd name="connsiteY4" fmla="*/ 3307644 h 3364194"/>
                <a:gd name="connsiteX5" fmla="*/ 379373 w 676527"/>
                <a:gd name="connsiteY5" fmla="*/ 3364089 h 3364194"/>
                <a:gd name="connsiteX6" fmla="*/ 300351 w 676527"/>
                <a:gd name="connsiteY6" fmla="*/ 3318933 h 336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6527" h="3364194">
                  <a:moveTo>
                    <a:pt x="29418" y="0"/>
                  </a:moveTo>
                  <a:cubicBezTo>
                    <a:pt x="-1627" y="435563"/>
                    <a:pt x="-32671" y="871126"/>
                    <a:pt x="74573" y="1230489"/>
                  </a:cubicBezTo>
                  <a:cubicBezTo>
                    <a:pt x="181817" y="1589852"/>
                    <a:pt x="631492" y="1838208"/>
                    <a:pt x="672885" y="2156178"/>
                  </a:cubicBezTo>
                  <a:cubicBezTo>
                    <a:pt x="714278" y="2474148"/>
                    <a:pt x="390662" y="2946400"/>
                    <a:pt x="322929" y="3138311"/>
                  </a:cubicBezTo>
                  <a:cubicBezTo>
                    <a:pt x="255196" y="3330222"/>
                    <a:pt x="257078" y="3270014"/>
                    <a:pt x="266485" y="3307644"/>
                  </a:cubicBezTo>
                  <a:cubicBezTo>
                    <a:pt x="275892" y="3345274"/>
                    <a:pt x="373729" y="3362208"/>
                    <a:pt x="379373" y="3364089"/>
                  </a:cubicBezTo>
                  <a:cubicBezTo>
                    <a:pt x="385017" y="3365970"/>
                    <a:pt x="342684" y="3342451"/>
                    <a:pt x="300351" y="3318933"/>
                  </a:cubicBezTo>
                </a:path>
              </a:pathLst>
            </a:custGeom>
            <a:noFill/>
            <a:ln w="5715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Freeform 31"/>
            <p:cNvSpPr/>
            <p:nvPr/>
          </p:nvSpPr>
          <p:spPr bwMode="auto">
            <a:xfrm>
              <a:off x="8269659" y="1952978"/>
              <a:ext cx="391751" cy="3194755"/>
            </a:xfrm>
            <a:custGeom>
              <a:avLst/>
              <a:gdLst>
                <a:gd name="connsiteX0" fmla="*/ 377630 w 391751"/>
                <a:gd name="connsiteY0" fmla="*/ 0 h 3194755"/>
                <a:gd name="connsiteX1" fmla="*/ 377630 w 391751"/>
                <a:gd name="connsiteY1" fmla="*/ 790222 h 3194755"/>
                <a:gd name="connsiteX2" fmla="*/ 230874 w 391751"/>
                <a:gd name="connsiteY2" fmla="*/ 1828800 h 3194755"/>
                <a:gd name="connsiteX3" fmla="*/ 5097 w 391751"/>
                <a:gd name="connsiteY3" fmla="*/ 2585155 h 3194755"/>
                <a:gd name="connsiteX4" fmla="*/ 95408 w 391751"/>
                <a:gd name="connsiteY4" fmla="*/ 3194755 h 3194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1751" h="3194755">
                  <a:moveTo>
                    <a:pt x="377630" y="0"/>
                  </a:moveTo>
                  <a:cubicBezTo>
                    <a:pt x="389859" y="242711"/>
                    <a:pt x="402089" y="485422"/>
                    <a:pt x="377630" y="790222"/>
                  </a:cubicBezTo>
                  <a:cubicBezTo>
                    <a:pt x="353171" y="1095022"/>
                    <a:pt x="292963" y="1529645"/>
                    <a:pt x="230874" y="1828800"/>
                  </a:cubicBezTo>
                  <a:cubicBezTo>
                    <a:pt x="168785" y="2127955"/>
                    <a:pt x="27675" y="2357496"/>
                    <a:pt x="5097" y="2585155"/>
                  </a:cubicBezTo>
                  <a:cubicBezTo>
                    <a:pt x="-17481" y="2812814"/>
                    <a:pt x="38963" y="3003784"/>
                    <a:pt x="95408" y="3194755"/>
                  </a:cubicBezTo>
                </a:path>
              </a:pathLst>
            </a:custGeom>
            <a:noFill/>
            <a:ln w="571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Flowchart: Collate 32"/>
            <p:cNvSpPr/>
            <p:nvPr/>
          </p:nvSpPr>
          <p:spPr bwMode="auto">
            <a:xfrm>
              <a:off x="9625432" y="5617683"/>
              <a:ext cx="288040" cy="331667"/>
            </a:xfrm>
            <a:prstGeom prst="flowChartCollat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992680" y="4192923"/>
              <a:ext cx="7461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vxB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630432" y="5889059"/>
              <a:ext cx="15246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observer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 rot="20749883">
              <a:off x="9050294" y="2080655"/>
              <a:ext cx="16654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A50021"/>
                  </a:solidFill>
                </a:rPr>
                <a:t>GeoMagnetic</a:t>
              </a:r>
              <a:endParaRPr lang="en-US" dirty="0">
                <a:solidFill>
                  <a:srgbClr val="A50021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518734">
              <a:off x="7389849" y="2483538"/>
              <a:ext cx="12015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0070C0"/>
                  </a:solidFill>
                </a:rPr>
                <a:t>ChargeX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480470" y="5135728"/>
              <a:ext cx="4179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>
                  <a:solidFill>
                    <a:srgbClr val="7030A0"/>
                  </a:solidFill>
                </a:rPr>
                <a:t>φ</a:t>
              </a:r>
              <a:endParaRPr lang="en-US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9377379" y="4609309"/>
            <a:ext cx="3012376" cy="1532196"/>
            <a:chOff x="1804736" y="5013220"/>
            <a:chExt cx="3012376" cy="1532196"/>
          </a:xfrm>
          <a:solidFill>
            <a:srgbClr val="FFFFCC"/>
          </a:solidFill>
        </p:grpSpPr>
        <p:sp>
          <p:nvSpPr>
            <p:cNvPr id="55" name="Rectangle 54"/>
            <p:cNvSpPr/>
            <p:nvPr/>
          </p:nvSpPr>
          <p:spPr bwMode="auto">
            <a:xfrm>
              <a:off x="2051847" y="5013220"/>
              <a:ext cx="2601381" cy="1532196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56" name="Straight Arrow Connector 55"/>
            <p:cNvCxnSpPr/>
            <p:nvPr/>
          </p:nvCxnSpPr>
          <p:spPr bwMode="auto">
            <a:xfrm>
              <a:off x="2218289" y="5826399"/>
              <a:ext cx="2437511" cy="51295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57" name="Freeform 56"/>
            <p:cNvSpPr/>
            <p:nvPr/>
          </p:nvSpPr>
          <p:spPr bwMode="auto">
            <a:xfrm>
              <a:off x="2540000" y="5168002"/>
              <a:ext cx="1648964" cy="898301"/>
            </a:xfrm>
            <a:custGeom>
              <a:avLst/>
              <a:gdLst>
                <a:gd name="connsiteX0" fmla="*/ 0 w 1648964"/>
                <a:gd name="connsiteY0" fmla="*/ 657065 h 898301"/>
                <a:gd name="connsiteX1" fmla="*/ 135467 w 1648964"/>
                <a:gd name="connsiteY1" fmla="*/ 2309 h 898301"/>
                <a:gd name="connsiteX2" fmla="*/ 485422 w 1648964"/>
                <a:gd name="connsiteY2" fmla="*/ 860265 h 898301"/>
                <a:gd name="connsiteX3" fmla="*/ 1128889 w 1648964"/>
                <a:gd name="connsiteY3" fmla="*/ 758665 h 898301"/>
                <a:gd name="connsiteX4" fmla="*/ 1636889 w 1648964"/>
                <a:gd name="connsiteY4" fmla="*/ 679642 h 898301"/>
                <a:gd name="connsiteX5" fmla="*/ 1501422 w 1648964"/>
                <a:gd name="connsiteY5" fmla="*/ 724798 h 898301"/>
                <a:gd name="connsiteX6" fmla="*/ 1501422 w 1648964"/>
                <a:gd name="connsiteY6" fmla="*/ 724798 h 898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8964" h="898301">
                  <a:moveTo>
                    <a:pt x="0" y="657065"/>
                  </a:moveTo>
                  <a:cubicBezTo>
                    <a:pt x="27281" y="312753"/>
                    <a:pt x="54563" y="-31558"/>
                    <a:pt x="135467" y="2309"/>
                  </a:cubicBezTo>
                  <a:cubicBezTo>
                    <a:pt x="216371" y="36176"/>
                    <a:pt x="319852" y="734206"/>
                    <a:pt x="485422" y="860265"/>
                  </a:cubicBezTo>
                  <a:cubicBezTo>
                    <a:pt x="650992" y="986324"/>
                    <a:pt x="1128889" y="758665"/>
                    <a:pt x="1128889" y="758665"/>
                  </a:cubicBezTo>
                  <a:lnTo>
                    <a:pt x="1636889" y="679642"/>
                  </a:lnTo>
                  <a:cubicBezTo>
                    <a:pt x="1698978" y="673998"/>
                    <a:pt x="1501422" y="724798"/>
                    <a:pt x="1501422" y="724798"/>
                  </a:cubicBezTo>
                  <a:lnTo>
                    <a:pt x="1501422" y="724798"/>
                  </a:lnTo>
                </a:path>
              </a:pathLst>
            </a:custGeom>
            <a:noFill/>
            <a:ln w="28575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8" name="Freeform 57"/>
            <p:cNvSpPr/>
            <p:nvPr/>
          </p:nvSpPr>
          <p:spPr bwMode="auto">
            <a:xfrm>
              <a:off x="2540000" y="5712123"/>
              <a:ext cx="1524000" cy="564806"/>
            </a:xfrm>
            <a:custGeom>
              <a:avLst/>
              <a:gdLst>
                <a:gd name="connsiteX0" fmla="*/ 0 w 1524000"/>
                <a:gd name="connsiteY0" fmla="*/ 158099 h 564806"/>
                <a:gd name="connsiteX1" fmla="*/ 451556 w 1524000"/>
                <a:gd name="connsiteY1" fmla="*/ 564499 h 564806"/>
                <a:gd name="connsiteX2" fmla="*/ 575733 w 1524000"/>
                <a:gd name="connsiteY2" fmla="*/ 101655 h 564806"/>
                <a:gd name="connsiteX3" fmla="*/ 767644 w 1524000"/>
                <a:gd name="connsiteY3" fmla="*/ 55 h 564806"/>
                <a:gd name="connsiteX4" fmla="*/ 1524000 w 1524000"/>
                <a:gd name="connsiteY4" fmla="*/ 90366 h 56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0" h="564806">
                  <a:moveTo>
                    <a:pt x="0" y="158099"/>
                  </a:moveTo>
                  <a:cubicBezTo>
                    <a:pt x="177800" y="366002"/>
                    <a:pt x="355601" y="573906"/>
                    <a:pt x="451556" y="564499"/>
                  </a:cubicBezTo>
                  <a:cubicBezTo>
                    <a:pt x="547511" y="555092"/>
                    <a:pt x="523052" y="195729"/>
                    <a:pt x="575733" y="101655"/>
                  </a:cubicBezTo>
                  <a:cubicBezTo>
                    <a:pt x="628414" y="7581"/>
                    <a:pt x="609600" y="1936"/>
                    <a:pt x="767644" y="55"/>
                  </a:cubicBezTo>
                  <a:cubicBezTo>
                    <a:pt x="925688" y="-1826"/>
                    <a:pt x="1224844" y="44270"/>
                    <a:pt x="1524000" y="90366"/>
                  </a:cubicBezTo>
                </a:path>
              </a:pathLst>
            </a:cu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 bwMode="auto">
            <a:xfrm flipV="1">
              <a:off x="2251960" y="5075948"/>
              <a:ext cx="0" cy="750452"/>
            </a:xfrm>
            <a:prstGeom prst="lin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>
              <a:off x="2218289" y="5805330"/>
              <a:ext cx="314194" cy="583837"/>
            </a:xfrm>
            <a:prstGeom prst="lin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1" name="Arc 60"/>
            <p:cNvSpPr/>
            <p:nvPr/>
          </p:nvSpPr>
          <p:spPr bwMode="auto">
            <a:xfrm rot="1468651">
              <a:off x="1804736" y="5494119"/>
              <a:ext cx="555389" cy="779094"/>
            </a:xfrm>
            <a:prstGeom prst="arc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07460" y="5228348"/>
              <a:ext cx="4179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>
                  <a:solidFill>
                    <a:srgbClr val="7030A0"/>
                  </a:solidFill>
                </a:rPr>
                <a:t>φ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079720" y="5517290"/>
              <a:ext cx="7373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</a:t>
              </a: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59" y="1124680"/>
            <a:ext cx="6670433" cy="380379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err="1"/>
              <a:t>GeoMagnetic</a:t>
            </a:r>
            <a:r>
              <a:rPr lang="en-US" sz="2000" dirty="0"/>
              <a:t>: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		Charge </a:t>
            </a:r>
            <a:r>
              <a:rPr lang="en-US" sz="2000" dirty="0" err="1"/>
              <a:t>eXcess</a:t>
            </a:r>
            <a:r>
              <a:rPr lang="en-US" sz="2000" dirty="0"/>
              <a:t>: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err="1"/>
              <a:t>ChX</a:t>
            </a:r>
            <a:r>
              <a:rPr lang="en-US" sz="2000" dirty="0"/>
              <a:t> Peaks lower in atmosphere than GM (physics)</a:t>
            </a:r>
            <a:endParaRPr lang="en-US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000" dirty="0">
                <a:sym typeface="Wingdings" panose="05000000000000000000" pitchFamily="2" charset="2"/>
              </a:rPr>
              <a:t>At 100 m, 30-80 MHz, delay = 1 ns</a:t>
            </a:r>
          </a:p>
          <a:p>
            <a:pPr marL="0" indent="0">
              <a:buNone/>
            </a:pPr>
            <a:endParaRPr lang="en-US" sz="2000" dirty="0">
              <a:sym typeface="Wingdings" panose="05000000000000000000" pitchFamily="2" charset="2"/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55" y="3876728"/>
            <a:ext cx="4448290" cy="2473301"/>
          </a:xfrm>
          <a:prstGeom prst="rect">
            <a:avLst/>
          </a:prstGeom>
        </p:spPr>
      </p:pic>
      <p:pic>
        <p:nvPicPr>
          <p:cNvPr id="66" name="Picture 3"/>
          <p:cNvPicPr>
            <a:picLocks noChangeAspect="1"/>
          </p:cNvPicPr>
          <p:nvPr/>
        </p:nvPicPr>
        <p:blipFill>
          <a:blip r:embed="rId3">
            <a:alphaModFix/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>
          <a:xfrm>
            <a:off x="1829084" y="906125"/>
            <a:ext cx="1243258" cy="109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4"/>
          <p:cNvPicPr>
            <a:picLocks noChangeAspect="1"/>
          </p:cNvPicPr>
          <p:nvPr/>
        </p:nvPicPr>
        <p:blipFill>
          <a:blip r:embed="rId4">
            <a:alphaModFix/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3881280" y="1572689"/>
            <a:ext cx="1334270" cy="11142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7159" y="6338423"/>
            <a:ext cx="7056981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Stokes parameter V is measure of circular polarization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52230" y="6288352"/>
            <a:ext cx="3744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Slight delay between </a:t>
            </a:r>
            <a:r>
              <a:rPr lang="en-US" dirty="0">
                <a:solidFill>
                  <a:srgbClr val="C00000"/>
                </a:solidFill>
              </a:rPr>
              <a:t>GM</a:t>
            </a:r>
            <a:r>
              <a:rPr lang="en-US" dirty="0"/>
              <a:t> &amp;</a:t>
            </a:r>
            <a:r>
              <a:rPr lang="en-US" dirty="0" err="1">
                <a:solidFill>
                  <a:srgbClr val="0070C0"/>
                </a:solidFill>
              </a:rPr>
              <a:t>ChX</a:t>
            </a:r>
            <a:r>
              <a:rPr lang="en-US" dirty="0"/>
              <a:t> causes rotation in polarization </a:t>
            </a:r>
          </a:p>
        </p:txBody>
      </p:sp>
      <p:cxnSp>
        <p:nvCxnSpPr>
          <p:cNvPr id="10" name="Straight Connector 9"/>
          <p:cNvCxnSpPr>
            <a:endCxn id="33" idx="1"/>
          </p:cNvCxnSpPr>
          <p:nvPr/>
        </p:nvCxnSpPr>
        <p:spPr bwMode="auto">
          <a:xfrm>
            <a:off x="8413407" y="4019673"/>
            <a:ext cx="1026459" cy="148803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>
            <a:endCxn id="33" idx="1"/>
          </p:cNvCxnSpPr>
          <p:nvPr/>
        </p:nvCxnSpPr>
        <p:spPr bwMode="auto">
          <a:xfrm>
            <a:off x="8472330" y="4533326"/>
            <a:ext cx="967536" cy="97438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>
            <a:stCxn id="57" idx="1"/>
          </p:cNvCxnSpPr>
          <p:nvPr/>
        </p:nvCxnSpPr>
        <p:spPr bwMode="auto">
          <a:xfrm flipH="1">
            <a:off x="10231727" y="4766400"/>
            <a:ext cx="16383" cy="70738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>
            <a:off x="10387718" y="5436855"/>
            <a:ext cx="172902" cy="36847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59699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18BB2A3-3B96-489B-9357-F4E2E076FF14}"/>
              </a:ext>
            </a:extLst>
          </p:cNvPr>
          <p:cNvSpPr txBox="1"/>
          <p:nvPr/>
        </p:nvSpPr>
        <p:spPr>
          <a:xfrm>
            <a:off x="7220086" y="4927552"/>
            <a:ext cx="3754289" cy="18859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5EEB7E9-2B95-4259-BD39-6ECDA65EE848}"/>
              </a:ext>
            </a:extLst>
          </p:cNvPr>
          <p:cNvSpPr/>
          <p:nvPr/>
        </p:nvSpPr>
        <p:spPr bwMode="auto">
          <a:xfrm>
            <a:off x="8934116" y="4684298"/>
            <a:ext cx="2752563" cy="1078327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6ED2-9B46-4FC6-82C2-E4AC3737396C}" type="datetime5">
              <a:rPr lang="en-US" smtClean="0"/>
              <a:t>18-Jun-23</a:t>
            </a:fld>
            <a:endParaRPr lang="en-US"/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CosPa – Gent 2023</a:t>
            </a:r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813B0-DC2F-463B-BE59-7E8CB10667C6}" type="slidenum">
              <a:rPr lang="en-US"/>
              <a:pPr/>
              <a:t>36</a:t>
            </a:fld>
            <a:endParaRPr lang="en-US"/>
          </a:p>
        </p:txBody>
      </p:sp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97075" y="241300"/>
            <a:ext cx="8229600" cy="1143000"/>
          </a:xfrm>
        </p:spPr>
        <p:txBody>
          <a:bodyPr/>
          <a:lstStyle/>
          <a:p>
            <a:r>
              <a:rPr lang="en-US"/>
              <a:t>Macroscopic GeoMagnetic Radiation </a:t>
            </a:r>
            <a:br>
              <a:rPr lang="en-US"/>
            </a:br>
            <a:r>
              <a:rPr lang="en-US"/>
              <a:t>&gt; The Basic picture &lt;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7869DF0-6D0C-4A54-BB61-0D010BE5CDB0}"/>
              </a:ext>
            </a:extLst>
          </p:cNvPr>
          <p:cNvGrpSpPr/>
          <p:nvPr/>
        </p:nvGrpSpPr>
        <p:grpSpPr>
          <a:xfrm>
            <a:off x="263190" y="1384300"/>
            <a:ext cx="9144001" cy="4156075"/>
            <a:chOff x="1524000" y="1608139"/>
            <a:chExt cx="9144001" cy="4156075"/>
          </a:xfrm>
        </p:grpSpPr>
        <p:grpSp>
          <p:nvGrpSpPr>
            <p:cNvPr id="2" name="Group 31"/>
            <p:cNvGrpSpPr>
              <a:grpSpLocks/>
            </p:cNvGrpSpPr>
            <p:nvPr/>
          </p:nvGrpSpPr>
          <p:grpSpPr bwMode="auto">
            <a:xfrm>
              <a:off x="2755900" y="1608139"/>
              <a:ext cx="3581400" cy="4156075"/>
              <a:chOff x="631" y="1072"/>
              <a:chExt cx="2256" cy="2618"/>
            </a:xfrm>
          </p:grpSpPr>
          <p:pic>
            <p:nvPicPr>
              <p:cNvPr id="102406" name="Picture 6" descr="Picture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-5838" t="-6238" b="-520"/>
              <a:stretch>
                <a:fillRect/>
              </a:stretch>
            </p:blipFill>
            <p:spPr bwMode="auto">
              <a:xfrm>
                <a:off x="631" y="1072"/>
                <a:ext cx="2256" cy="2618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808000"/>
                </a:solidFill>
                <a:miter lim="800000"/>
                <a:headEnd/>
                <a:tailEnd/>
              </a:ln>
            </p:spPr>
          </p:pic>
          <p:sp>
            <p:nvSpPr>
              <p:cNvPr id="102407" name="Text Box 7"/>
              <p:cNvSpPr txBox="1">
                <a:spLocks noChangeAspect="1" noChangeArrowheads="1"/>
              </p:cNvSpPr>
              <p:nvPr/>
            </p:nvSpPr>
            <p:spPr bwMode="auto">
              <a:xfrm>
                <a:off x="1075" y="1175"/>
                <a:ext cx="96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defTabSz="4316413">
                  <a:spcBef>
                    <a:spcPct val="50000"/>
                  </a:spcBef>
                </a:pPr>
                <a:r>
                  <a:rPr lang="en-US" sz="1000" b="0">
                    <a:solidFill>
                      <a:schemeClr val="accent2"/>
                    </a:solidFill>
                    <a:cs typeface="Arial" charset="0"/>
                  </a:rPr>
                  <a:t>Air shower</a:t>
                </a:r>
              </a:p>
            </p:txBody>
          </p:sp>
          <p:grpSp>
            <p:nvGrpSpPr>
              <p:cNvPr id="3" name="Group 10"/>
              <p:cNvGrpSpPr>
                <a:grpSpLocks noChangeAspect="1"/>
              </p:cNvGrpSpPr>
              <p:nvPr/>
            </p:nvGrpSpPr>
            <p:grpSpPr bwMode="auto">
              <a:xfrm rot="761299">
                <a:off x="1732" y="2466"/>
                <a:ext cx="861" cy="794"/>
                <a:chOff x="14515" y="8410"/>
                <a:chExt cx="5184" cy="5184"/>
              </a:xfrm>
            </p:grpSpPr>
            <p:cxnSp>
              <p:nvCxnSpPr>
                <p:cNvPr id="102411" name="AutoShape 11"/>
                <p:cNvCxnSpPr>
                  <a:cxnSpLocks noChangeAspect="1" noChangeShapeType="1"/>
                </p:cNvCxnSpPr>
                <p:nvPr/>
              </p:nvCxnSpPr>
              <p:spPr bwMode="auto">
                <a:xfrm rot="16200000" flipH="1">
                  <a:off x="14515" y="8410"/>
                  <a:ext cx="1728" cy="172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102412" name="AutoShape 12"/>
                <p:cNvCxnSpPr>
                  <a:cxnSpLocks noChangeAspect="1" noChangeShapeType="1"/>
                </p:cNvCxnSpPr>
                <p:nvPr/>
              </p:nvCxnSpPr>
              <p:spPr bwMode="auto">
                <a:xfrm rot="16200000" flipH="1">
                  <a:off x="16243" y="10138"/>
                  <a:ext cx="1728" cy="172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102413" name="AutoShape 13"/>
                <p:cNvCxnSpPr>
                  <a:cxnSpLocks noChangeAspect="1" noChangeShapeType="1"/>
                </p:cNvCxnSpPr>
                <p:nvPr/>
              </p:nvCxnSpPr>
              <p:spPr bwMode="auto">
                <a:xfrm rot="16200000" flipH="1">
                  <a:off x="17971" y="11866"/>
                  <a:ext cx="1728" cy="172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</p:cxnSp>
          </p:grpSp>
          <p:grpSp>
            <p:nvGrpSpPr>
              <p:cNvPr id="4" name="Group 22"/>
              <p:cNvGrpSpPr>
                <a:grpSpLocks noChangeAspect="1"/>
              </p:cNvGrpSpPr>
              <p:nvPr/>
            </p:nvGrpSpPr>
            <p:grpSpPr bwMode="auto">
              <a:xfrm rot="5591232">
                <a:off x="852" y="2552"/>
                <a:ext cx="1058" cy="644"/>
                <a:chOff x="14515" y="8410"/>
                <a:chExt cx="5184" cy="5184"/>
              </a:xfrm>
            </p:grpSpPr>
            <p:cxnSp>
              <p:nvCxnSpPr>
                <p:cNvPr id="102423" name="AutoShape 23"/>
                <p:cNvCxnSpPr>
                  <a:cxnSpLocks noChangeAspect="1" noChangeShapeType="1"/>
                </p:cNvCxnSpPr>
                <p:nvPr/>
              </p:nvCxnSpPr>
              <p:spPr bwMode="auto">
                <a:xfrm rot="16200000" flipH="1">
                  <a:off x="14515" y="8410"/>
                  <a:ext cx="1728" cy="172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102424" name="AutoShape 24"/>
                <p:cNvCxnSpPr>
                  <a:cxnSpLocks noChangeAspect="1" noChangeShapeType="1"/>
                </p:cNvCxnSpPr>
                <p:nvPr/>
              </p:nvCxnSpPr>
              <p:spPr bwMode="auto">
                <a:xfrm rot="16200000" flipH="1">
                  <a:off x="16243" y="10138"/>
                  <a:ext cx="1728" cy="172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102425" name="AutoShape 25"/>
                <p:cNvCxnSpPr>
                  <a:cxnSpLocks noChangeAspect="1" noChangeShapeType="1"/>
                </p:cNvCxnSpPr>
                <p:nvPr/>
              </p:nvCxnSpPr>
              <p:spPr bwMode="auto">
                <a:xfrm rot="16200000" flipH="1">
                  <a:off x="17971" y="11866"/>
                  <a:ext cx="1728" cy="172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</p:cxnSp>
          </p:grpSp>
          <p:sp>
            <p:nvSpPr>
              <p:cNvPr id="102428" name="Freeform 28"/>
              <p:cNvSpPr>
                <a:spLocks/>
              </p:cNvSpPr>
              <p:nvPr/>
            </p:nvSpPr>
            <p:spPr bwMode="auto">
              <a:xfrm>
                <a:off x="1159" y="1539"/>
                <a:ext cx="430" cy="6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52" y="288"/>
                  </a:cxn>
                  <a:cxn ang="0">
                    <a:pos x="1728" y="864"/>
                  </a:cxn>
                </a:cxnLst>
                <a:rect l="0" t="0" r="r" b="b"/>
                <a:pathLst>
                  <a:path w="1728" h="864">
                    <a:moveTo>
                      <a:pt x="0" y="0"/>
                    </a:moveTo>
                    <a:cubicBezTo>
                      <a:pt x="432" y="72"/>
                      <a:pt x="864" y="144"/>
                      <a:pt x="1152" y="288"/>
                    </a:cubicBezTo>
                    <a:cubicBezTo>
                      <a:pt x="1440" y="432"/>
                      <a:pt x="1584" y="648"/>
                      <a:pt x="1728" y="864"/>
                    </a:cubicBezTo>
                  </a:path>
                </a:pathLst>
              </a:custGeom>
              <a:noFill/>
              <a:ln w="22225" cap="flat" cmpd="sng">
                <a:solidFill>
                  <a:srgbClr val="0000FF"/>
                </a:solidFill>
                <a:prstDash val="solid"/>
                <a:round/>
                <a:headEnd type="triangle" w="lg" len="lg"/>
                <a:tailEnd type="triangle" w="lg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408" name="Text Box 8"/>
            <p:cNvSpPr txBox="1">
              <a:spLocks noChangeAspect="1" noChangeArrowheads="1"/>
            </p:cNvSpPr>
            <p:nvPr/>
          </p:nvSpPr>
          <p:spPr bwMode="auto">
            <a:xfrm>
              <a:off x="1524000" y="2062164"/>
              <a:ext cx="2674938" cy="458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tIns="91440" bIns="91440">
              <a:spAutoFit/>
            </a:bodyPr>
            <a:lstStyle/>
            <a:p>
              <a:pPr defTabSz="4316413">
                <a:spcBef>
                  <a:spcPct val="50000"/>
                </a:spcBef>
              </a:pPr>
              <a:r>
                <a:rPr lang="en-US" b="0">
                  <a:solidFill>
                    <a:schemeClr val="accent2"/>
                  </a:solidFill>
                  <a:cs typeface="Arial" charset="0"/>
                </a:rPr>
                <a:t>Pancake = e</a:t>
              </a:r>
              <a:r>
                <a:rPr lang="en-US" b="0" baseline="30000">
                  <a:solidFill>
                    <a:schemeClr val="accent2"/>
                  </a:solidFill>
                  <a:cs typeface="Arial" charset="0"/>
                </a:rPr>
                <a:t>+</a:t>
              </a:r>
              <a:r>
                <a:rPr lang="en-US" b="0">
                  <a:solidFill>
                    <a:schemeClr val="accent2"/>
                  </a:solidFill>
                  <a:cs typeface="Arial" charset="0"/>
                </a:rPr>
                <a:t> e</a:t>
              </a:r>
              <a:r>
                <a:rPr lang="en-US" b="0" baseline="30000">
                  <a:solidFill>
                    <a:schemeClr val="accent2"/>
                  </a:solidFill>
                  <a:cs typeface="Arial" charset="0"/>
                </a:rPr>
                <a:t>-</a:t>
              </a:r>
              <a:r>
                <a:rPr lang="en-US" b="0">
                  <a:solidFill>
                    <a:schemeClr val="accent2"/>
                  </a:solidFill>
                  <a:cs typeface="Arial" charset="0"/>
                </a:rPr>
                <a:t> plasma</a:t>
              </a:r>
            </a:p>
          </p:txBody>
        </p:sp>
        <p:sp>
          <p:nvSpPr>
            <p:cNvPr id="102409" name="Text Box 9"/>
            <p:cNvSpPr txBox="1">
              <a:spLocks noChangeAspect="1" noChangeArrowheads="1"/>
            </p:cNvSpPr>
            <p:nvPr/>
          </p:nvSpPr>
          <p:spPr bwMode="auto">
            <a:xfrm>
              <a:off x="1543050" y="2949576"/>
              <a:ext cx="2052638" cy="146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4316413">
                <a:spcBef>
                  <a:spcPct val="50000"/>
                </a:spcBef>
              </a:pPr>
              <a:r>
                <a:rPr lang="en-US" b="0">
                  <a:solidFill>
                    <a:srgbClr val="FF0066"/>
                  </a:solidFill>
                  <a:cs typeface="Arial" charset="0"/>
                </a:rPr>
                <a:t>Electric current develops when plasma moves through magnetic field of the Earth</a:t>
              </a:r>
            </a:p>
          </p:txBody>
        </p:sp>
        <p:sp>
          <p:nvSpPr>
            <p:cNvPr id="102414" name="Text Box 14"/>
            <p:cNvSpPr txBox="1">
              <a:spLocks noChangeAspect="1" noChangeArrowheads="1"/>
            </p:cNvSpPr>
            <p:nvPr/>
          </p:nvSpPr>
          <p:spPr bwMode="auto">
            <a:xfrm>
              <a:off x="1617663" y="4789489"/>
              <a:ext cx="2051050" cy="915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4316413">
                <a:spcBef>
                  <a:spcPct val="50000"/>
                </a:spcBef>
              </a:pPr>
              <a:r>
                <a:rPr lang="en-US" b="0">
                  <a:solidFill>
                    <a:srgbClr val="008000"/>
                  </a:solidFill>
                  <a:cs typeface="Arial" charset="0"/>
                </a:rPr>
                <a:t>Radiation emitted by time varying electric current</a:t>
              </a:r>
            </a:p>
          </p:txBody>
        </p:sp>
        <p:sp>
          <p:nvSpPr>
            <p:cNvPr id="102430" name="Text Box 30"/>
            <p:cNvSpPr txBox="1">
              <a:spLocks noChangeArrowheads="1"/>
            </p:cNvSpPr>
            <p:nvPr/>
          </p:nvSpPr>
          <p:spPr bwMode="auto">
            <a:xfrm>
              <a:off x="6873876" y="1608139"/>
              <a:ext cx="3794125" cy="7016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2000" b="0"/>
                <a:t>Horizontal drift velocity of electrons creates current</a:t>
              </a:r>
            </a:p>
          </p:txBody>
        </p:sp>
        <p:grpSp>
          <p:nvGrpSpPr>
            <p:cNvPr id="5" name="Group 32"/>
            <p:cNvGrpSpPr>
              <a:grpSpLocks/>
            </p:cNvGrpSpPr>
            <p:nvPr/>
          </p:nvGrpSpPr>
          <p:grpSpPr bwMode="auto">
            <a:xfrm>
              <a:off x="5422900" y="2541589"/>
              <a:ext cx="5202238" cy="2633663"/>
              <a:chOff x="2456" y="1601"/>
              <a:chExt cx="3277" cy="1659"/>
            </a:xfrm>
          </p:grpSpPr>
          <p:pic>
            <p:nvPicPr>
              <p:cNvPr id="102415" name="Picture 15" descr="poster-17_t-700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1765" t="35948" r="34756" b="22728"/>
              <a:stretch>
                <a:fillRect/>
              </a:stretch>
            </p:blipFill>
            <p:spPr bwMode="auto">
              <a:xfrm>
                <a:off x="4171" y="1601"/>
                <a:ext cx="1562" cy="1563"/>
              </a:xfrm>
              <a:prstGeom prst="rect">
                <a:avLst/>
              </a:prstGeom>
              <a:noFill/>
            </p:spPr>
          </p:pic>
          <p:pic>
            <p:nvPicPr>
              <p:cNvPr id="102416" name="Picture 16" descr="GeoSyncSlides002"/>
              <p:cNvPicPr>
                <a:picLocks noChangeAspect="1" noChangeArrowheads="1"/>
              </p:cNvPicPr>
              <p:nvPr/>
            </p:nvPicPr>
            <p:blipFill rotWithShape="1">
              <a:blip r:embed="rId5" cstate="print"/>
              <a:srcRect l="31819" t="29632" r="40909" b="47058"/>
              <a:stretch/>
            </p:blipFill>
            <p:spPr bwMode="auto">
              <a:xfrm>
                <a:off x="2816" y="2301"/>
                <a:ext cx="1450" cy="959"/>
              </a:xfrm>
              <a:prstGeom prst="rect">
                <a:avLst/>
              </a:prstGeom>
              <a:noFill/>
            </p:spPr>
          </p:pic>
          <p:sp>
            <p:nvSpPr>
              <p:cNvPr id="102417" name="Line 17"/>
              <p:cNvSpPr>
                <a:spLocks noChangeShapeType="1"/>
              </p:cNvSpPr>
              <p:nvPr/>
            </p:nvSpPr>
            <p:spPr bwMode="auto">
              <a:xfrm flipH="1">
                <a:off x="4936" y="2208"/>
                <a:ext cx="0" cy="239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18" name="Line 18"/>
              <p:cNvSpPr>
                <a:spLocks noChangeShapeType="1"/>
              </p:cNvSpPr>
              <p:nvPr/>
            </p:nvSpPr>
            <p:spPr bwMode="auto">
              <a:xfrm flipH="1">
                <a:off x="4649" y="2208"/>
                <a:ext cx="813" cy="215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20" name="Freeform 20"/>
              <p:cNvSpPr>
                <a:spLocks noChangeAspect="1"/>
              </p:cNvSpPr>
              <p:nvPr/>
            </p:nvSpPr>
            <p:spPr bwMode="auto">
              <a:xfrm>
                <a:off x="4027" y="1716"/>
                <a:ext cx="635" cy="1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52" y="288"/>
                  </a:cxn>
                </a:cxnLst>
                <a:rect l="0" t="0" r="r" b="b"/>
                <a:pathLst>
                  <a:path w="1152" h="288">
                    <a:moveTo>
                      <a:pt x="0" y="0"/>
                    </a:moveTo>
                    <a:cubicBezTo>
                      <a:pt x="0" y="0"/>
                      <a:pt x="576" y="144"/>
                      <a:pt x="1152" y="288"/>
                    </a:cubicBezTo>
                  </a:path>
                </a:pathLst>
              </a:custGeom>
              <a:noFill/>
              <a:ln w="28575" cap="flat" cmpd="sng">
                <a:solidFill>
                  <a:srgbClr val="FF0066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19" name="Freeform 19"/>
              <p:cNvSpPr>
                <a:spLocks noChangeAspect="1"/>
              </p:cNvSpPr>
              <p:nvPr/>
            </p:nvSpPr>
            <p:spPr bwMode="auto">
              <a:xfrm>
                <a:off x="2456" y="1838"/>
                <a:ext cx="753" cy="307"/>
              </a:xfrm>
              <a:custGeom>
                <a:avLst/>
                <a:gdLst/>
                <a:ahLst/>
                <a:cxnLst>
                  <a:cxn ang="0">
                    <a:pos x="2016" y="0"/>
                  </a:cxn>
                  <a:cxn ang="0">
                    <a:pos x="864" y="576"/>
                  </a:cxn>
                  <a:cxn ang="0">
                    <a:pos x="0" y="576"/>
                  </a:cxn>
                </a:cxnLst>
                <a:rect l="0" t="0" r="r" b="b"/>
                <a:pathLst>
                  <a:path w="2016" h="672">
                    <a:moveTo>
                      <a:pt x="2016" y="0"/>
                    </a:moveTo>
                    <a:cubicBezTo>
                      <a:pt x="1608" y="240"/>
                      <a:pt x="1200" y="480"/>
                      <a:pt x="864" y="576"/>
                    </a:cubicBezTo>
                    <a:cubicBezTo>
                      <a:pt x="528" y="672"/>
                      <a:pt x="144" y="576"/>
                      <a:pt x="0" y="576"/>
                    </a:cubicBezTo>
                  </a:path>
                </a:pathLst>
              </a:custGeom>
              <a:noFill/>
              <a:ln w="28575" cap="flat" cmpd="sng">
                <a:solidFill>
                  <a:srgbClr val="FF0066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C912B763-CCB9-45E7-B638-AE472F66BE8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40682" y="4951412"/>
            <a:ext cx="4133017" cy="70167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980AC8D-FD4E-4BE6-943D-906722E97EA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66299" y="5653087"/>
            <a:ext cx="2752563" cy="59892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396423E-1499-4398-90C3-0763137C853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33678" y="6200166"/>
            <a:ext cx="3540697" cy="6505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BE6F78-7EDF-4B35-967E-C802B7A178A5}"/>
              </a:ext>
            </a:extLst>
          </p:cNvPr>
          <p:cNvSpPr txBox="1"/>
          <p:nvPr/>
        </p:nvSpPr>
        <p:spPr>
          <a:xfrm>
            <a:off x="9469835" y="4558220"/>
            <a:ext cx="199017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Parametrized:</a:t>
            </a:r>
          </a:p>
        </p:txBody>
      </p:sp>
      <p:pic>
        <p:nvPicPr>
          <p:cNvPr id="35" name="Picture 16" descr="GeoSyncSlides002">
            <a:extLst>
              <a:ext uri="{FF2B5EF4-FFF2-40B4-BE49-F238E27FC236}">
                <a16:creationId xmlns:a16="http://schemas.microsoft.com/office/drawing/2014/main" id="{4153DFFC-349B-4CC3-8881-132770DF08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31819" t="12157" r="40909" b="80856"/>
          <a:stretch/>
        </p:blipFill>
        <p:spPr bwMode="auto">
          <a:xfrm>
            <a:off x="4918211" y="2274144"/>
            <a:ext cx="2301875" cy="4563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08341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80660"/>
            <a:ext cx="10972800" cy="5328740"/>
          </a:xfrm>
        </p:spPr>
        <p:txBody>
          <a:bodyPr/>
          <a:lstStyle/>
          <a:p>
            <a:r>
              <a:rPr lang="en-US" dirty="0"/>
              <a:t>LOFAR</a:t>
            </a:r>
          </a:p>
          <a:p>
            <a:r>
              <a:rPr lang="en-US" dirty="0"/>
              <a:t>Radio emission mechanisms</a:t>
            </a:r>
          </a:p>
          <a:p>
            <a:r>
              <a:rPr lang="en-US" dirty="0"/>
              <a:t>Include </a:t>
            </a:r>
            <a:r>
              <a:rPr lang="en-US" dirty="0" err="1"/>
              <a:t>AtmElField</a:t>
            </a:r>
            <a:r>
              <a:rPr lang="en-US" dirty="0"/>
              <a:t>, e-par, e perp, </a:t>
            </a:r>
            <a:r>
              <a:rPr lang="en-US" dirty="0" err="1"/>
              <a:t>circ</a:t>
            </a:r>
            <a:r>
              <a:rPr lang="en-US" dirty="0"/>
              <a:t> pol</a:t>
            </a:r>
            <a:endParaRPr lang="nl-NL" dirty="0"/>
          </a:p>
          <a:p>
            <a:r>
              <a:rPr lang="en-US" dirty="0"/>
              <a:t>Footprint, stokes, fair-weather values &amp; plot</a:t>
            </a:r>
          </a:p>
          <a:p>
            <a:r>
              <a:rPr lang="en-US" dirty="0"/>
              <a:t>Thunderstorm values &amp; plots</a:t>
            </a:r>
          </a:p>
          <a:p>
            <a:r>
              <a:rPr lang="en-US" dirty="0"/>
              <a:t>Inverse problem, fitting</a:t>
            </a:r>
          </a:p>
          <a:p>
            <a:r>
              <a:rPr lang="en-US" dirty="0"/>
              <a:t>Full field, tomography</a:t>
            </a:r>
          </a:p>
          <a:p>
            <a:r>
              <a:rPr lang="en-US" dirty="0"/>
              <a:t>Conclusions </a:t>
            </a:r>
            <a:r>
              <a:rPr lang="en-NL" dirty="0"/>
              <a:t>–</a:t>
            </a:r>
            <a:r>
              <a:rPr lang="en-US" dirty="0"/>
              <a:t>also E in non </a:t>
            </a:r>
            <a:r>
              <a:rPr lang="en-US" dirty="0" err="1"/>
              <a:t>th</a:t>
            </a:r>
            <a:r>
              <a:rPr lang="en-US" dirty="0"/>
              <a:t>-clouds </a:t>
            </a:r>
            <a:r>
              <a:rPr lang="en-NL" dirty="0"/>
              <a:t>–</a:t>
            </a:r>
            <a:r>
              <a:rPr lang="en-US" dirty="0"/>
              <a:t> non intrusive tomography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69D05-6C80-4F4B-B491-A3B66AFF0CD2}" type="datetime5">
              <a:rPr lang="en-US" smtClean="0"/>
              <a:t>18-Jun-23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CosPa – Gent 2023</a:t>
            </a:r>
            <a:endParaRPr lang="en-US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D8F18-5A46-4E18-A6BE-1539B0FB5758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078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1E15A-7837-4FA9-AB17-CF333E8C4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 frequency observations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496FA9-4F3F-4FCA-BBA4-D91D98A9074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FFD510-EB6D-45F1-9DDB-BCC930DDD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10C4-55A3-4410-BB2E-7D444EE23726}" type="datetime5">
              <a:rPr lang="en-US" smtClean="0"/>
              <a:t>18-Jun-23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61F7DA-5309-410B-A1BD-3FFC63F18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CosPa – Gent 2023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3AACB-64FF-474D-9DA8-C5E14AF4F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AB9C-684D-41DC-91C4-2082D9899D87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06B048-2C8A-4DB1-8C8A-4A0F67765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0" y="1908271"/>
            <a:ext cx="12192000" cy="49391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8E43AD-DFE1-47C7-A16E-ABB8BCD26CDF}"/>
              </a:ext>
            </a:extLst>
          </p:cNvPr>
          <p:cNvSpPr txBox="1"/>
          <p:nvPr/>
        </p:nvSpPr>
        <p:spPr>
          <a:xfrm>
            <a:off x="140755" y="878222"/>
            <a:ext cx="119089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2800" b="0" dirty="0">
                <a:highlight>
                  <a:srgbClr val="FFFF00"/>
                </a:highlight>
              </a:rPr>
              <a:t>Jelley et al. 1965; Allan &amp; Jones 1966</a:t>
            </a:r>
            <a:r>
              <a:rPr lang="nb-NO" sz="2800" b="0" dirty="0"/>
              <a:t>: </a:t>
            </a:r>
            <a:r>
              <a:rPr lang="en-US" sz="2800" b="0" dirty="0"/>
              <a:t>first detection of short pulses emitted by cosmic-ray induced air showers.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AEC792-9FDB-4AE9-B7F4-051E4572BF32}"/>
              </a:ext>
            </a:extLst>
          </p:cNvPr>
          <p:cNvSpPr txBox="1"/>
          <p:nvPr/>
        </p:nvSpPr>
        <p:spPr>
          <a:xfrm>
            <a:off x="167445" y="4149100"/>
            <a:ext cx="11908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2003, birth of modern RF air shower detection: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128F101-2A9F-4A49-8D83-DC35C272610C}"/>
              </a:ext>
            </a:extLst>
          </p:cNvPr>
          <p:cNvSpPr/>
          <p:nvPr/>
        </p:nvSpPr>
        <p:spPr bwMode="auto">
          <a:xfrm>
            <a:off x="5663940" y="5229250"/>
            <a:ext cx="3168440" cy="953361"/>
          </a:xfrm>
          <a:prstGeom prst="ellipse">
            <a:avLst/>
          </a:prstGeom>
          <a:solidFill>
            <a:srgbClr val="FCC0F6">
              <a:alpha val="20000"/>
            </a:srgbClr>
          </a:solidFill>
          <a:ln w="98425" cap="flat" cmpd="sng" algn="ctr">
            <a:solidFill>
              <a:srgbClr val="FB381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81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D3BD5-5B6C-436F-9B1E-03E892C24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 emission, basic mechanisms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AC1A8-64D5-42CE-9EE5-D08CA78F0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81F70-9D96-4C8D-A752-C1CB53037DCC}" type="datetime5">
              <a:rPr lang="en-US" smtClean="0"/>
              <a:t>18-Jun-23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1305BC-9A7C-4A32-9D06-C7FF683AC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CosPa – Gent 2023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D2E5C4-1BA7-436B-BE1D-A8A3C5735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AB9C-684D-41DC-91C4-2082D9899D8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Shape 75">
            <a:extLst>
              <a:ext uri="{FF2B5EF4-FFF2-40B4-BE49-F238E27FC236}">
                <a16:creationId xmlns:a16="http://schemas.microsoft.com/office/drawing/2014/main" id="{A7B08974-E2F3-4EBB-898C-033B3BAE10C9}"/>
              </a:ext>
            </a:extLst>
          </p:cNvPr>
          <p:cNvSpPr txBox="1">
            <a:spLocks/>
          </p:cNvSpPr>
          <p:nvPr/>
        </p:nvSpPr>
        <p:spPr bwMode="auto">
          <a:xfrm>
            <a:off x="191181" y="1730389"/>
            <a:ext cx="2304320" cy="745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algn="l">
              <a:defRPr sz="1800"/>
            </a:pPr>
            <a:r>
              <a:rPr lang="en-US" sz="3000" kern="0" dirty="0">
                <a:solidFill>
                  <a:srgbClr val="0070C0"/>
                </a:solidFill>
              </a:rPr>
              <a:t>In medium: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F06B8C-383E-41CC-9C64-75DC14DB317E}"/>
              </a:ext>
            </a:extLst>
          </p:cNvPr>
          <p:cNvSpPr txBox="1"/>
          <p:nvPr/>
        </p:nvSpPr>
        <p:spPr>
          <a:xfrm>
            <a:off x="1199320" y="908650"/>
            <a:ext cx="9973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Coherent: intensity ~  (# particles )</a:t>
            </a:r>
            <a:r>
              <a:rPr lang="en-US" sz="2800" baseline="30000" dirty="0"/>
              <a:t>2</a:t>
            </a:r>
            <a:r>
              <a:rPr lang="en-US" sz="2800" dirty="0"/>
              <a:t> ~ (shower energy)</a:t>
            </a:r>
            <a:r>
              <a:rPr lang="en-US" sz="2800" baseline="30000" dirty="0"/>
              <a:t>2</a:t>
            </a:r>
            <a:r>
              <a:rPr lang="en-US" sz="28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D543CF-DF10-4EFA-8ACA-BE6FD3DDB225}"/>
              </a:ext>
            </a:extLst>
          </p:cNvPr>
          <p:cNvSpPr txBox="1"/>
          <p:nvPr/>
        </p:nvSpPr>
        <p:spPr>
          <a:xfrm>
            <a:off x="6475700" y="1741350"/>
            <a:ext cx="5400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>
                <a:effectLst/>
                <a:latin typeface="Arial" panose="020B0604020202020204" pitchFamily="34" charset="0"/>
              </a:rPr>
              <a:t>G.A. Askaryan, </a:t>
            </a:r>
          </a:p>
          <a:p>
            <a:r>
              <a:rPr lang="sv-SE" dirty="0">
                <a:effectLst/>
                <a:latin typeface="Arial" panose="020B0604020202020204" pitchFamily="34" charset="0"/>
              </a:rPr>
              <a:t>Sov. Phys. JETP 14, 441 (1962); 21, 658 (1965)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5A625A-BD8B-4C01-89FB-D2C16ADFC2B7}"/>
              </a:ext>
            </a:extLst>
          </p:cNvPr>
          <p:cNvSpPr txBox="1"/>
          <p:nvPr/>
        </p:nvSpPr>
        <p:spPr>
          <a:xfrm>
            <a:off x="1055300" y="2605408"/>
            <a:ext cx="9270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err="1">
                <a:solidFill>
                  <a:srgbClr val="0070C0"/>
                </a:solidFill>
              </a:rPr>
              <a:t>Askaryan</a:t>
            </a:r>
            <a:r>
              <a:rPr lang="en-US" sz="2400" dirty="0">
                <a:solidFill>
                  <a:srgbClr val="0070C0"/>
                </a:solidFill>
              </a:rPr>
              <a:t> = Charge excess radiation:</a:t>
            </a:r>
          </a:p>
          <a:p>
            <a:pPr>
              <a:buNone/>
            </a:pPr>
            <a:r>
              <a:rPr lang="en-US" sz="2400" dirty="0">
                <a:solidFill>
                  <a:srgbClr val="0070C0"/>
                </a:solidFill>
              </a:rPr>
              <a:t>- Negative charge buildup at shower front.</a:t>
            </a:r>
          </a:p>
          <a:p>
            <a:r>
              <a:rPr lang="en-US" sz="2400" dirty="0">
                <a:solidFill>
                  <a:srgbClr val="0070C0"/>
                </a:solidFill>
              </a:rPr>
              <a:t>- Front moves faster than in-medium speed of light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9B3938-5523-49D3-AD4A-D7AC7D928B19}"/>
              </a:ext>
            </a:extLst>
          </p:cNvPr>
          <p:cNvSpPr txBox="1"/>
          <p:nvPr/>
        </p:nvSpPr>
        <p:spPr>
          <a:xfrm>
            <a:off x="1055300" y="4887589"/>
            <a:ext cx="64211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A50021"/>
                </a:solidFill>
              </a:rPr>
              <a:t>Geomagnetic</a:t>
            </a:r>
            <a:r>
              <a:rPr lang="en-US" sz="2400" dirty="0">
                <a:solidFill>
                  <a:srgbClr val="993300"/>
                </a:solidFill>
              </a:rPr>
              <a:t> = Transverse current:</a:t>
            </a:r>
          </a:p>
          <a:p>
            <a:pPr>
              <a:buNone/>
            </a:pPr>
            <a:r>
              <a:rPr lang="en-US" sz="2400" dirty="0">
                <a:solidFill>
                  <a:srgbClr val="993300"/>
                </a:solidFill>
              </a:rPr>
              <a:t>- Electrons &amp; positrons have transverse  	drift, induced by geomagnetic field.</a:t>
            </a:r>
          </a:p>
        </p:txBody>
      </p:sp>
      <p:sp>
        <p:nvSpPr>
          <p:cNvPr id="14" name="Shape 75">
            <a:extLst>
              <a:ext uri="{FF2B5EF4-FFF2-40B4-BE49-F238E27FC236}">
                <a16:creationId xmlns:a16="http://schemas.microsoft.com/office/drawing/2014/main" id="{5DADCEA9-2D81-48E2-B652-61F4681669B4}"/>
              </a:ext>
            </a:extLst>
          </p:cNvPr>
          <p:cNvSpPr txBox="1">
            <a:spLocks/>
          </p:cNvSpPr>
          <p:nvPr/>
        </p:nvSpPr>
        <p:spPr bwMode="auto">
          <a:xfrm>
            <a:off x="191180" y="4141794"/>
            <a:ext cx="6120850" cy="745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algn="l">
              <a:defRPr sz="1800"/>
            </a:pPr>
            <a:r>
              <a:rPr lang="en-US" sz="3000" kern="0" dirty="0">
                <a:solidFill>
                  <a:srgbClr val="A50021"/>
                </a:solidFill>
              </a:rPr>
              <a:t>In air:</a:t>
            </a:r>
            <a:endParaRPr lang="en-US" sz="3000" kern="0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D6A407-0001-4E83-92A9-65E7A66645FD}"/>
              </a:ext>
            </a:extLst>
          </p:cNvPr>
          <p:cNvSpPr txBox="1"/>
          <p:nvPr/>
        </p:nvSpPr>
        <p:spPr>
          <a:xfrm>
            <a:off x="6569554" y="4271019"/>
            <a:ext cx="37204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Arial" panose="020B0604020202020204" pitchFamily="34" charset="0"/>
              </a:rPr>
              <a:t>F.D. Kahn and I. </a:t>
            </a:r>
            <a:r>
              <a:rPr lang="en-US" dirty="0" err="1">
                <a:effectLst/>
                <a:latin typeface="Arial" panose="020B0604020202020204" pitchFamily="34" charset="0"/>
              </a:rPr>
              <a:t>Lerche</a:t>
            </a:r>
            <a:r>
              <a:rPr lang="en-US" dirty="0">
                <a:effectLst/>
                <a:latin typeface="Arial" panose="020B0604020202020204" pitchFamily="34" charset="0"/>
              </a:rPr>
              <a:t>, Proc. Royal Soc. A289, 206 (1966)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930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2CB809-8E46-4B25-B4AC-3A93CBAE3460}"/>
              </a:ext>
            </a:extLst>
          </p:cNvPr>
          <p:cNvSpPr txBox="1"/>
          <p:nvPr/>
        </p:nvSpPr>
        <p:spPr>
          <a:xfrm>
            <a:off x="140862" y="1970569"/>
            <a:ext cx="11712780" cy="19442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D157F-C024-4EA7-9401-1736610B6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modelling of radio signal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AB75CC-0998-4D89-AC60-499145105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0F7FB-A2A6-4517-B877-BC0750F0ABC6}" type="datetime5">
              <a:rPr lang="en-US" smtClean="0"/>
              <a:t>18-Jun-23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92EF60-1E70-487B-B975-968D0DD84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CosPa – Gent 2023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FFFB48-52CC-4164-A818-21C0A5E2C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AB9C-684D-41DC-91C4-2082D9899D8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D612C1B-4CF0-410C-AD2E-F3B604245ED7}"/>
              </a:ext>
            </a:extLst>
          </p:cNvPr>
          <p:cNvSpPr txBox="1">
            <a:spLocks/>
          </p:cNvSpPr>
          <p:nvPr/>
        </p:nvSpPr>
        <p:spPr bwMode="auto">
          <a:xfrm>
            <a:off x="155175" y="1052670"/>
            <a:ext cx="11881650" cy="5022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kern="0" dirty="0"/>
              <a:t>Need modelling of VHF emission from showers to extract direction, mass, energy.</a:t>
            </a:r>
          </a:p>
          <a:p>
            <a:endParaRPr lang="en-US" b="0" kern="0" dirty="0"/>
          </a:p>
          <a:p>
            <a:r>
              <a:rPr lang="en-US" b="0" kern="0" dirty="0"/>
              <a:t>A)  Forward modeling (discussed here)</a:t>
            </a:r>
          </a:p>
          <a:p>
            <a:r>
              <a:rPr lang="en-US" b="0" kern="0" dirty="0"/>
              <a:t>Have model for emission of radiation from particle shower and find best fit to data</a:t>
            </a:r>
          </a:p>
          <a:p>
            <a:r>
              <a:rPr lang="en-US" b="0" kern="0" dirty="0"/>
              <a:t>	- Microscopic (add emission from each electron) : </a:t>
            </a:r>
            <a:r>
              <a:rPr lang="en-US" b="0" kern="0" dirty="0" err="1"/>
              <a:t>CoREAS</a:t>
            </a:r>
            <a:r>
              <a:rPr lang="en-US" b="0" kern="0" dirty="0"/>
              <a:t> &amp; </a:t>
            </a:r>
            <a:r>
              <a:rPr lang="en-US" b="0" kern="0" dirty="0" err="1"/>
              <a:t>ZHAires</a:t>
            </a:r>
            <a:endParaRPr lang="en-US" b="0" kern="0" dirty="0"/>
          </a:p>
          <a:p>
            <a:r>
              <a:rPr lang="en-US" b="0" kern="0" dirty="0"/>
              <a:t>	- Macroscopic (calculate emission from moving charge cloud): EVA &amp; MGMR</a:t>
            </a:r>
          </a:p>
          <a:p>
            <a:endParaRPr lang="en-US" b="0" kern="0" dirty="0"/>
          </a:p>
          <a:p>
            <a:r>
              <a:rPr lang="en-US" b="0" kern="0" dirty="0"/>
              <a:t>B) Parametrizations of radio footprint</a:t>
            </a:r>
          </a:p>
          <a:p>
            <a:endParaRPr lang="en-US" b="0" kern="0" dirty="0"/>
          </a:p>
          <a:p>
            <a:r>
              <a:rPr lang="en-US" b="0" kern="0" dirty="0"/>
              <a:t>C) Interferometric reconstruction </a:t>
            </a:r>
          </a:p>
          <a:p>
            <a:r>
              <a:rPr lang="en-US" b="0" kern="0" dirty="0"/>
              <a:t>Trace back signal of each antenna to particle shower.</a:t>
            </a:r>
          </a:p>
        </p:txBody>
      </p:sp>
    </p:spTree>
    <p:extLst>
      <p:ext uri="{BB962C8B-B14F-4D97-AF65-F5344CB8AC3E}">
        <p14:creationId xmlns:p14="http://schemas.microsoft.com/office/powerpoint/2010/main" val="2937871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58C75C1-84F1-43B7-9CBD-BA8BB56E78F0}"/>
              </a:ext>
            </a:extLst>
          </p:cNvPr>
          <p:cNvSpPr/>
          <p:nvPr/>
        </p:nvSpPr>
        <p:spPr bwMode="auto">
          <a:xfrm>
            <a:off x="3575650" y="4810345"/>
            <a:ext cx="5328740" cy="37681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D89BF2-5B85-4406-940C-0EA4DBC85F02}"/>
              </a:ext>
            </a:extLst>
          </p:cNvPr>
          <p:cNvSpPr/>
          <p:nvPr/>
        </p:nvSpPr>
        <p:spPr bwMode="auto">
          <a:xfrm>
            <a:off x="5735950" y="4420380"/>
            <a:ext cx="4608640" cy="37681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Microscopic </a:t>
            </a:r>
            <a:r>
              <a:rPr lang="en-US" dirty="0">
                <a:sym typeface="Wingdings" panose="05000000000000000000" pitchFamily="2" charset="2"/>
              </a:rPr>
              <a:t></a:t>
            </a:r>
            <a:r>
              <a:rPr lang="en-US" dirty="0"/>
              <a:t> Macroscopic approaches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9220" y="980660"/>
            <a:ext cx="10585470" cy="511534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Microscopic, full Monte Carlo (</a:t>
            </a:r>
            <a:r>
              <a:rPr lang="en-US" dirty="0" err="1">
                <a:highlight>
                  <a:srgbClr val="00FF00"/>
                </a:highlight>
              </a:rPr>
              <a:t>ZHAireS</a:t>
            </a:r>
            <a:r>
              <a:rPr lang="en-US" dirty="0"/>
              <a:t>, </a:t>
            </a:r>
            <a:r>
              <a:rPr lang="en-US" dirty="0" err="1">
                <a:highlight>
                  <a:srgbClr val="00FFFF"/>
                </a:highlight>
              </a:rPr>
              <a:t>CoREAS</a:t>
            </a:r>
            <a:r>
              <a:rPr lang="en-US" dirty="0"/>
              <a:t>): 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Accounts for complete shower physics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Minimum of approximations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Monte Carlo based (random value for </a:t>
            </a:r>
            <a:r>
              <a:rPr lang="en-US" b="1" dirty="0" err="1">
                <a:solidFill>
                  <a:srgbClr val="FF0000"/>
                </a:solidFill>
              </a:rPr>
              <a:t>X_max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Very CPU intensive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Difficult to get insight in physics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Macroscopic, semi analytic (</a:t>
            </a:r>
            <a:r>
              <a:rPr lang="en-US" dirty="0">
                <a:highlight>
                  <a:srgbClr val="FCC0F6"/>
                </a:highlight>
              </a:rPr>
              <a:t>MGMR</a:t>
            </a:r>
            <a:r>
              <a:rPr lang="en-US" dirty="0"/>
              <a:t>): 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Not CPU intensive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Predictive, steepest descent search, applicable to more complicated cases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Insight in physics, understand importance of shower structure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Parametrization of shower physics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Approximations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nl-N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F21A3-FFDF-4F5C-BE58-29645438C148}" type="datetime5">
              <a:rPr lang="en-US" smtClean="0"/>
              <a:t>18-Jun-23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CosPa – Gent 2023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AB9C-684D-41DC-91C4-2082D9899D8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649E80-54EA-484E-87CD-59FE8FD45130}"/>
              </a:ext>
            </a:extLst>
          </p:cNvPr>
          <p:cNvSpPr txBox="1"/>
          <p:nvPr/>
        </p:nvSpPr>
        <p:spPr>
          <a:xfrm>
            <a:off x="7533495" y="994117"/>
            <a:ext cx="4032560" cy="1200329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Arial" panose="020B0604020202020204" pitchFamily="34" charset="0"/>
              </a:rPr>
              <a:t>E. Zas, F. </a:t>
            </a:r>
            <a:r>
              <a:rPr lang="en-US" dirty="0" err="1">
                <a:effectLst/>
                <a:latin typeface="Arial" panose="020B0604020202020204" pitchFamily="34" charset="0"/>
              </a:rPr>
              <a:t>Halzen</a:t>
            </a:r>
            <a:r>
              <a:rPr lang="en-US" dirty="0">
                <a:effectLst/>
                <a:latin typeface="Arial" panose="020B0604020202020204" pitchFamily="34" charset="0"/>
              </a:rPr>
              <a:t>, and T. </a:t>
            </a:r>
            <a:r>
              <a:rPr lang="en-US" dirty="0" err="1">
                <a:effectLst/>
                <a:latin typeface="Arial" panose="020B0604020202020204" pitchFamily="34" charset="0"/>
              </a:rPr>
              <a:t>Stanev</a:t>
            </a:r>
            <a:r>
              <a:rPr lang="en-US" dirty="0">
                <a:effectLst/>
                <a:latin typeface="Arial" panose="020B0604020202020204" pitchFamily="34" charset="0"/>
              </a:rPr>
              <a:t>, Phys. Rev. D 45, 362 (1992)</a:t>
            </a: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J. Alvarez-</a:t>
            </a:r>
            <a:r>
              <a:rPr lang="en-US" dirty="0" err="1">
                <a:effectLst/>
                <a:latin typeface="Arial" panose="020B0604020202020204" pitchFamily="34" charset="0"/>
              </a:rPr>
              <a:t>Muñiz</a:t>
            </a:r>
            <a:r>
              <a:rPr lang="en-US" dirty="0">
                <a:effectLst/>
                <a:latin typeface="Arial" panose="020B0604020202020204" pitchFamily="34" charset="0"/>
              </a:rPr>
              <a:t> and E. Zas, Phys. Lett. B 411, 218 (1997)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A2C437-6F27-4379-939A-59F246809432}"/>
              </a:ext>
            </a:extLst>
          </p:cNvPr>
          <p:cNvSpPr txBox="1"/>
          <p:nvPr/>
        </p:nvSpPr>
        <p:spPr>
          <a:xfrm>
            <a:off x="7752230" y="2365566"/>
            <a:ext cx="2462030" cy="646331"/>
          </a:xfrm>
          <a:prstGeom prst="rect">
            <a:avLst/>
          </a:prstGeom>
          <a:solidFill>
            <a:srgbClr val="60EFF2"/>
          </a:solidFill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Arial" panose="020B0604020202020204" pitchFamily="34" charset="0"/>
              </a:rPr>
              <a:t>T. </a:t>
            </a:r>
            <a:r>
              <a:rPr lang="en-US" dirty="0" err="1">
                <a:effectLst/>
                <a:latin typeface="Arial" panose="020B0604020202020204" pitchFamily="34" charset="0"/>
              </a:rPr>
              <a:t>Huege</a:t>
            </a:r>
            <a:r>
              <a:rPr lang="en-US" dirty="0">
                <a:effectLst/>
                <a:latin typeface="Arial" panose="020B0604020202020204" pitchFamily="34" charset="0"/>
              </a:rPr>
              <a:t>, H. </a:t>
            </a:r>
            <a:r>
              <a:rPr lang="en-US" dirty="0" err="1">
                <a:effectLst/>
                <a:latin typeface="Arial" panose="020B0604020202020204" pitchFamily="34" charset="0"/>
              </a:rPr>
              <a:t>Falcke</a:t>
            </a:r>
            <a:r>
              <a:rPr lang="en-US" dirty="0">
                <a:effectLst/>
                <a:latin typeface="Arial" panose="020B0604020202020204" pitchFamily="34" charset="0"/>
              </a:rPr>
              <a:t>, A &amp; A 19, 412 (2003)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0B9441-30A8-4B41-B595-878919E13D24}"/>
              </a:ext>
            </a:extLst>
          </p:cNvPr>
          <p:cNvSpPr txBox="1"/>
          <p:nvPr/>
        </p:nvSpPr>
        <p:spPr>
          <a:xfrm>
            <a:off x="7555850" y="3648253"/>
            <a:ext cx="4026550" cy="646331"/>
          </a:xfrm>
          <a:prstGeom prst="rect">
            <a:avLst/>
          </a:prstGeom>
          <a:solidFill>
            <a:srgbClr val="FCC0F6"/>
          </a:solidFill>
        </p:spPr>
        <p:txBody>
          <a:bodyPr wrap="square">
            <a:spAutoFit/>
          </a:bodyPr>
          <a:lstStyle/>
          <a:p>
            <a:r>
              <a:rPr lang="de-DE" dirty="0">
                <a:effectLst/>
                <a:latin typeface="Arial" panose="020B0604020202020204" pitchFamily="34" charset="0"/>
              </a:rPr>
              <a:t>O. Scholten, K. Werner, F. </a:t>
            </a:r>
            <a:r>
              <a:rPr lang="de-DE" dirty="0" err="1">
                <a:effectLst/>
                <a:latin typeface="Arial" panose="020B0604020202020204" pitchFamily="34" charset="0"/>
              </a:rPr>
              <a:t>Rusydi</a:t>
            </a:r>
            <a:r>
              <a:rPr lang="de-DE" dirty="0">
                <a:effectLst/>
                <a:latin typeface="Arial" panose="020B0604020202020204" pitchFamily="34" charset="0"/>
              </a:rPr>
              <a:t>, Astropart. Phys. 29, 94-103 (2008)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08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D702D-BA60-48A0-BF42-E114BE98B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mechanism of Radio emission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A7139-55FF-43D3-9AC9-9DA6C0E05C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1231" y="1492655"/>
            <a:ext cx="5904819" cy="2002873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In medium (ice or rock): </a:t>
            </a:r>
          </a:p>
          <a:p>
            <a:pPr marL="0" indent="0">
              <a:buNone/>
            </a:pPr>
            <a:r>
              <a:rPr lang="en-US" dirty="0" err="1"/>
              <a:t>Askarian</a:t>
            </a:r>
            <a:r>
              <a:rPr lang="en-US" dirty="0"/>
              <a:t> effect (charged particle moving faster than in-medium speed of light) 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0E3B7F-E5AE-4CEB-A91F-3E363271A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E9595-5A9C-42DA-B038-BDF17C217BA9}" type="datetime5">
              <a:rPr lang="en-US" smtClean="0"/>
              <a:t>18-Jun-23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1C86B4-AF47-4CF6-B84A-F0305951F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CosPa – Gent 2023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40D83-906B-46E1-9C68-E3B5E001B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AB9C-684D-41DC-91C4-2082D9899D87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7EFF94-1584-4992-AC9A-BF28B7CB6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90" y="860690"/>
            <a:ext cx="5424350" cy="58864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CED4E2-799A-4AC7-8CE7-4ADE2B3976DD}"/>
              </a:ext>
            </a:extLst>
          </p:cNvPr>
          <p:cNvSpPr txBox="1"/>
          <p:nvPr/>
        </p:nvSpPr>
        <p:spPr>
          <a:xfrm>
            <a:off x="7320170" y="1492655"/>
            <a:ext cx="3528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Corsika</a:t>
            </a:r>
            <a:r>
              <a:rPr lang="en-US" dirty="0"/>
              <a:t> </a:t>
            </a:r>
            <a:r>
              <a:rPr lang="en-US" dirty="0" err="1"/>
              <a:t>airshower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065154D-910C-4E42-BA2D-B8FCE81FB9F3}"/>
              </a:ext>
            </a:extLst>
          </p:cNvPr>
          <p:cNvSpPr txBox="1">
            <a:spLocks/>
          </p:cNvSpPr>
          <p:nvPr/>
        </p:nvSpPr>
        <p:spPr bwMode="auto">
          <a:xfrm>
            <a:off x="551231" y="4293120"/>
            <a:ext cx="5904820" cy="2002873"/>
          </a:xfrm>
          <a:prstGeom prst="rect">
            <a:avLst/>
          </a:prstGeom>
          <a:solidFill>
            <a:srgbClr val="F5E4D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b="0" kern="0" dirty="0"/>
              <a:t>In air:</a:t>
            </a:r>
          </a:p>
          <a:p>
            <a:pPr marL="0" indent="0">
              <a:buFontTx/>
              <a:buNone/>
            </a:pPr>
            <a:r>
              <a:rPr lang="en-US" b="0" kern="0" dirty="0" err="1"/>
              <a:t>Askarian</a:t>
            </a:r>
            <a:r>
              <a:rPr lang="en-US" b="0" kern="0" dirty="0"/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&amp; Geomagnetic</a:t>
            </a:r>
            <a:r>
              <a:rPr lang="en-US" b="0" kern="0" dirty="0"/>
              <a:t> effects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indent="0">
              <a:buFontTx/>
              <a:buNone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(electric current induced by Lorentz force)</a:t>
            </a:r>
            <a:endParaRPr lang="en-US" b="0" kern="0" dirty="0"/>
          </a:p>
          <a:p>
            <a:endParaRPr lang="en-US" b="0" kern="0" dirty="0"/>
          </a:p>
        </p:txBody>
      </p:sp>
    </p:spTree>
    <p:extLst>
      <p:ext uri="{BB962C8B-B14F-4D97-AF65-F5344CB8AC3E}">
        <p14:creationId xmlns:p14="http://schemas.microsoft.com/office/powerpoint/2010/main" val="1304351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F9747-E80B-49C8-8A81-BA8F491EC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398" y="145351"/>
            <a:ext cx="10972800" cy="720100"/>
          </a:xfrm>
        </p:spPr>
        <p:txBody>
          <a:bodyPr/>
          <a:lstStyle/>
          <a:p>
            <a:r>
              <a:rPr lang="en-US" dirty="0"/>
              <a:t>Two mechanisms can be distinguished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C2DFF-547D-45BC-A410-7AE3B1298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15E8-B205-4C28-9A9E-3873B878990B}" type="datetime5">
              <a:rPr lang="en-US" smtClean="0"/>
              <a:t>18-Jun-23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492A78-9E3E-446B-ABA1-3DBC041DE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CosPa – Gent 2023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3326B2-298D-44D5-8A40-40213E88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AB9C-684D-41DC-91C4-2082D9899D87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7E1B29C-4F5C-47AB-A78D-80E8C8E310C0}"/>
              </a:ext>
            </a:extLst>
          </p:cNvPr>
          <p:cNvGrpSpPr/>
          <p:nvPr/>
        </p:nvGrpSpPr>
        <p:grpSpPr>
          <a:xfrm>
            <a:off x="372245" y="1700760"/>
            <a:ext cx="4756023" cy="3899911"/>
            <a:chOff x="280473" y="1479044"/>
            <a:chExt cx="4756023" cy="3899911"/>
          </a:xfrm>
        </p:grpSpPr>
        <p:sp>
          <p:nvSpPr>
            <p:cNvPr id="61" name="Text Box 7">
              <a:extLst>
                <a:ext uri="{FF2B5EF4-FFF2-40B4-BE49-F238E27FC236}">
                  <a16:creationId xmlns:a16="http://schemas.microsoft.com/office/drawing/2014/main" id="{E64633A5-CF7C-4C51-998A-E45080E82E2F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502971" y="1873512"/>
              <a:ext cx="153352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4316413">
                <a:spcBef>
                  <a:spcPct val="50000"/>
                </a:spcBef>
                <a:buFontTx/>
                <a:buNone/>
              </a:pPr>
              <a:r>
                <a:rPr lang="en-US" sz="1600" b="0" dirty="0">
                  <a:solidFill>
                    <a:schemeClr val="accent2"/>
                  </a:solidFill>
                  <a:latin typeface="Arial" charset="0"/>
                  <a:cs typeface="Arial" charset="0"/>
                </a:rPr>
                <a:t>Air shower</a:t>
              </a:r>
            </a:p>
          </p:txBody>
        </p:sp>
        <p:sp>
          <p:nvSpPr>
            <p:cNvPr id="26" name="Text Box 25">
              <a:extLst>
                <a:ext uri="{FF2B5EF4-FFF2-40B4-BE49-F238E27FC236}">
                  <a16:creationId xmlns:a16="http://schemas.microsoft.com/office/drawing/2014/main" id="{A00D6D73-3D6B-4B88-A417-E18D1652E5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062" y="2915081"/>
              <a:ext cx="985838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>
                  <a:solidFill>
                    <a:schemeClr val="accent2"/>
                  </a:solidFill>
                  <a:latin typeface="Comic Sans MS" panose="030F0702030302020204" pitchFamily="66" charset="0"/>
                </a:rPr>
                <a:t>V=C </a:t>
              </a:r>
            </a:p>
          </p:txBody>
        </p:sp>
        <p:sp>
          <p:nvSpPr>
            <p:cNvPr id="41" name="AutoShape 19">
              <a:extLst>
                <a:ext uri="{FF2B5EF4-FFF2-40B4-BE49-F238E27FC236}">
                  <a16:creationId xmlns:a16="http://schemas.microsoft.com/office/drawing/2014/main" id="{3135A143-682B-4291-9D20-204C50F660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97089">
              <a:off x="1986242" y="1119482"/>
              <a:ext cx="987425" cy="4398964"/>
            </a:xfrm>
            <a:prstGeom prst="moon">
              <a:avLst>
                <a:gd name="adj" fmla="val 30245"/>
              </a:avLst>
            </a:prstGeom>
            <a:gradFill rotWithShape="1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317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0" name="Line 34">
              <a:extLst>
                <a:ext uri="{FF2B5EF4-FFF2-40B4-BE49-F238E27FC236}">
                  <a16:creationId xmlns:a16="http://schemas.microsoft.com/office/drawing/2014/main" id="{023A1D7A-BB0A-4CED-9F80-EDEF8CEFDE9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97089" flipV="1">
              <a:off x="2934907" y="1479044"/>
              <a:ext cx="0" cy="2201863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1" name="Line 35">
              <a:extLst>
                <a:ext uri="{FF2B5EF4-FFF2-40B4-BE49-F238E27FC236}">
                  <a16:creationId xmlns:a16="http://schemas.microsoft.com/office/drawing/2014/main" id="{4EFCC9CD-59F5-40E6-BA6D-53756D92B21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97089">
              <a:off x="2865359" y="2566128"/>
              <a:ext cx="0" cy="83502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62" name="Group 10">
              <a:extLst>
                <a:ext uri="{FF2B5EF4-FFF2-40B4-BE49-F238E27FC236}">
                  <a16:creationId xmlns:a16="http://schemas.microsoft.com/office/drawing/2014/main" id="{C07A4FFD-CCB0-4060-8AEF-1E32F86C02B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4051961">
              <a:off x="1281925" y="4065298"/>
              <a:ext cx="1366838" cy="1260475"/>
              <a:chOff x="14515" y="8410"/>
              <a:chExt cx="5184" cy="5184"/>
            </a:xfrm>
          </p:grpSpPr>
          <p:cxnSp>
            <p:nvCxnSpPr>
              <p:cNvPr id="68" name="AutoShape 11">
                <a:extLst>
                  <a:ext uri="{FF2B5EF4-FFF2-40B4-BE49-F238E27FC236}">
                    <a16:creationId xmlns:a16="http://schemas.microsoft.com/office/drawing/2014/main" id="{02CE9D7B-4A3A-4422-853E-33BE4420B597}"/>
                  </a:ext>
                </a:extLst>
              </p:cNvPr>
              <p:cNvCxnSpPr>
                <a:cxnSpLocks noChangeAspect="1" noChangeShapeType="1"/>
              </p:cNvCxnSpPr>
              <p:nvPr/>
            </p:nvCxnSpPr>
            <p:spPr bwMode="auto">
              <a:xfrm rot="16200000" flipH="1">
                <a:off x="14515" y="8410"/>
                <a:ext cx="1728" cy="1728"/>
              </a:xfrm>
              <a:prstGeom prst="curvedConnector3">
                <a:avLst>
                  <a:gd name="adj1" fmla="val 50000"/>
                </a:avLst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69" name="AutoShape 12">
                <a:extLst>
                  <a:ext uri="{FF2B5EF4-FFF2-40B4-BE49-F238E27FC236}">
                    <a16:creationId xmlns:a16="http://schemas.microsoft.com/office/drawing/2014/main" id="{2C0F0645-36DF-4315-AD8C-46B386A845B2}"/>
                  </a:ext>
                </a:extLst>
              </p:cNvPr>
              <p:cNvCxnSpPr>
                <a:cxnSpLocks noChangeAspect="1" noChangeShapeType="1"/>
              </p:cNvCxnSpPr>
              <p:nvPr/>
            </p:nvCxnSpPr>
            <p:spPr bwMode="auto">
              <a:xfrm rot="16200000" flipH="1">
                <a:off x="16243" y="10138"/>
                <a:ext cx="1728" cy="1728"/>
              </a:xfrm>
              <a:prstGeom prst="curvedConnector3">
                <a:avLst>
                  <a:gd name="adj1" fmla="val 50000"/>
                </a:avLst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70" name="AutoShape 13">
                <a:extLst>
                  <a:ext uri="{FF2B5EF4-FFF2-40B4-BE49-F238E27FC236}">
                    <a16:creationId xmlns:a16="http://schemas.microsoft.com/office/drawing/2014/main" id="{D531394D-9463-46ED-86C5-FA0F6082D0B5}"/>
                  </a:ext>
                </a:extLst>
              </p:cNvPr>
              <p:cNvCxnSpPr>
                <a:cxnSpLocks noChangeAspect="1" noChangeShapeType="1"/>
              </p:cNvCxnSpPr>
              <p:nvPr/>
            </p:nvCxnSpPr>
            <p:spPr bwMode="auto">
              <a:xfrm rot="16200000" flipH="1">
                <a:off x="17971" y="11866"/>
                <a:ext cx="1728" cy="1728"/>
              </a:xfrm>
              <a:prstGeom prst="curvedConnector3">
                <a:avLst>
                  <a:gd name="adj1" fmla="val 50000"/>
                </a:avLst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  <a:effectLst/>
            </p:spPr>
          </p:cxnSp>
        </p:grpSp>
        <p:grpSp>
          <p:nvGrpSpPr>
            <p:cNvPr id="75" name="Group 10">
              <a:extLst>
                <a:ext uri="{FF2B5EF4-FFF2-40B4-BE49-F238E27FC236}">
                  <a16:creationId xmlns:a16="http://schemas.microsoft.com/office/drawing/2014/main" id="{20B06AD8-ADA5-46FC-B0DD-E44E736F88B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5859381">
              <a:off x="653363" y="3666486"/>
              <a:ext cx="1366838" cy="1260475"/>
              <a:chOff x="14515" y="8410"/>
              <a:chExt cx="5184" cy="5184"/>
            </a:xfrm>
          </p:grpSpPr>
          <p:cxnSp>
            <p:nvCxnSpPr>
              <p:cNvPr id="76" name="AutoShape 11">
                <a:extLst>
                  <a:ext uri="{FF2B5EF4-FFF2-40B4-BE49-F238E27FC236}">
                    <a16:creationId xmlns:a16="http://schemas.microsoft.com/office/drawing/2014/main" id="{FE1154AA-515C-47EB-982C-9EAF5406C4D6}"/>
                  </a:ext>
                </a:extLst>
              </p:cNvPr>
              <p:cNvCxnSpPr>
                <a:cxnSpLocks noChangeAspect="1" noChangeShapeType="1"/>
              </p:cNvCxnSpPr>
              <p:nvPr/>
            </p:nvCxnSpPr>
            <p:spPr bwMode="auto">
              <a:xfrm rot="16200000" flipH="1">
                <a:off x="14515" y="8410"/>
                <a:ext cx="1728" cy="1728"/>
              </a:xfrm>
              <a:prstGeom prst="curvedConnector3">
                <a:avLst>
                  <a:gd name="adj1" fmla="val 50000"/>
                </a:avLst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77" name="AutoShape 12">
                <a:extLst>
                  <a:ext uri="{FF2B5EF4-FFF2-40B4-BE49-F238E27FC236}">
                    <a16:creationId xmlns:a16="http://schemas.microsoft.com/office/drawing/2014/main" id="{B836C8B6-08B6-426F-B290-30A23E989520}"/>
                  </a:ext>
                </a:extLst>
              </p:cNvPr>
              <p:cNvCxnSpPr>
                <a:cxnSpLocks noChangeAspect="1" noChangeShapeType="1"/>
              </p:cNvCxnSpPr>
              <p:nvPr/>
            </p:nvCxnSpPr>
            <p:spPr bwMode="auto">
              <a:xfrm rot="16200000" flipH="1">
                <a:off x="16243" y="10138"/>
                <a:ext cx="1728" cy="1728"/>
              </a:xfrm>
              <a:prstGeom prst="curvedConnector3">
                <a:avLst>
                  <a:gd name="adj1" fmla="val 50000"/>
                </a:avLst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78" name="AutoShape 13">
                <a:extLst>
                  <a:ext uri="{FF2B5EF4-FFF2-40B4-BE49-F238E27FC236}">
                    <a16:creationId xmlns:a16="http://schemas.microsoft.com/office/drawing/2014/main" id="{7A3A5E4A-0715-4686-A864-A693152A715C}"/>
                  </a:ext>
                </a:extLst>
              </p:cNvPr>
              <p:cNvCxnSpPr>
                <a:cxnSpLocks noChangeAspect="1" noChangeShapeType="1"/>
              </p:cNvCxnSpPr>
              <p:nvPr/>
            </p:nvCxnSpPr>
            <p:spPr bwMode="auto">
              <a:xfrm rot="16200000" flipH="1">
                <a:off x="17971" y="11866"/>
                <a:ext cx="1728" cy="1728"/>
              </a:xfrm>
              <a:prstGeom prst="curvedConnector3">
                <a:avLst>
                  <a:gd name="adj1" fmla="val 50000"/>
                </a:avLst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  <a:effectLst/>
            </p:spPr>
          </p:cxn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061B413D-0328-4D10-8BE3-226088F13BE2}"/>
                </a:ext>
              </a:extLst>
            </p:cNvPr>
            <p:cNvSpPr txBox="1"/>
            <p:nvPr/>
          </p:nvSpPr>
          <p:spPr>
            <a:xfrm>
              <a:off x="1919585" y="4692357"/>
              <a:ext cx="9128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00CC00"/>
                  </a:solidFill>
                </a:rPr>
                <a:t>c/n</a:t>
              </a:r>
              <a:endParaRPr lang="en-US" sz="3200" dirty="0">
                <a:solidFill>
                  <a:srgbClr val="00CC00"/>
                </a:solidFill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AB43B8AB-5964-48A3-A753-2F5C5AA5B8B2}"/>
              </a:ext>
            </a:extLst>
          </p:cNvPr>
          <p:cNvSpPr txBox="1"/>
          <p:nvPr/>
        </p:nvSpPr>
        <p:spPr>
          <a:xfrm>
            <a:off x="545398" y="1185273"/>
            <a:ext cx="39663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Charge excess </a:t>
            </a:r>
            <a:endParaRPr lang="en-US" sz="3200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50884960-C007-4581-961C-73606FAC9458}"/>
              </a:ext>
            </a:extLst>
          </p:cNvPr>
          <p:cNvSpPr txBox="1"/>
          <p:nvPr/>
        </p:nvSpPr>
        <p:spPr>
          <a:xfrm>
            <a:off x="163330" y="5550210"/>
            <a:ext cx="23044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Linearly polarized, </a:t>
            </a:r>
          </a:p>
          <a:p>
            <a:r>
              <a:rPr lang="en-US" sz="1800" dirty="0">
                <a:solidFill>
                  <a:srgbClr val="0070C0"/>
                </a:solidFill>
              </a:rPr>
              <a:t>radially from shower axis</a:t>
            </a: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1555D862-8357-4DF6-9BE0-D531E38E327D}"/>
              </a:ext>
            </a:extLst>
          </p:cNvPr>
          <p:cNvGrpSpPr/>
          <p:nvPr/>
        </p:nvGrpSpPr>
        <p:grpSpPr>
          <a:xfrm>
            <a:off x="6485600" y="1649893"/>
            <a:ext cx="4756023" cy="3899911"/>
            <a:chOff x="6485600" y="1649893"/>
            <a:chExt cx="4756023" cy="3899911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D8DA233F-77F8-456F-8D8B-72E3C371D3F0}"/>
                </a:ext>
              </a:extLst>
            </p:cNvPr>
            <p:cNvGrpSpPr/>
            <p:nvPr/>
          </p:nvGrpSpPr>
          <p:grpSpPr>
            <a:xfrm>
              <a:off x="7956319" y="2199175"/>
              <a:ext cx="531813" cy="469213"/>
              <a:chOff x="11185808" y="3040749"/>
              <a:chExt cx="531813" cy="469213"/>
            </a:xfrm>
          </p:grpSpPr>
          <p:sp>
            <p:nvSpPr>
              <p:cNvPr id="47" name="Text Box 27">
                <a:extLst>
                  <a:ext uri="{FF2B5EF4-FFF2-40B4-BE49-F238E27FC236}">
                    <a16:creationId xmlns:a16="http://schemas.microsoft.com/office/drawing/2014/main" id="{5E292969-49FF-4A80-A0A9-35D82A82FF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185808" y="3043237"/>
                <a:ext cx="531813" cy="466725"/>
              </a:xfrm>
              <a:prstGeom prst="rect">
                <a:avLst/>
              </a:prstGeom>
              <a:no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400" dirty="0">
                    <a:solidFill>
                      <a:srgbClr val="993300"/>
                    </a:solidFill>
                    <a:latin typeface="Comic Sans MS" panose="030F0702030302020204" pitchFamily="66" charset="0"/>
                  </a:rPr>
                  <a:t>B</a:t>
                </a:r>
                <a:r>
                  <a:rPr lang="en-US" altLang="en-US" sz="2400" baseline="-25000" dirty="0">
                    <a:solidFill>
                      <a:srgbClr val="993300"/>
                    </a:solidFill>
                    <a:latin typeface="Comic Sans MS" panose="030F0702030302020204" pitchFamily="66" charset="0"/>
                  </a:rPr>
                  <a:t>E</a:t>
                </a:r>
              </a:p>
            </p:txBody>
          </p:sp>
          <p:sp>
            <p:nvSpPr>
              <p:cNvPr id="48" name="Line 28">
                <a:extLst>
                  <a:ext uri="{FF2B5EF4-FFF2-40B4-BE49-F238E27FC236}">
                    <a16:creationId xmlns:a16="http://schemas.microsoft.com/office/drawing/2014/main" id="{9F6977C8-C74C-4C07-8076-C5E8743253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241623" y="3040749"/>
                <a:ext cx="227013" cy="0"/>
              </a:xfrm>
              <a:prstGeom prst="line">
                <a:avLst/>
              </a:prstGeom>
              <a:noFill/>
              <a:ln w="28575">
                <a:solidFill>
                  <a:srgbClr val="993300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55" name="Line 32">
              <a:extLst>
                <a:ext uri="{FF2B5EF4-FFF2-40B4-BE49-F238E27FC236}">
                  <a16:creationId xmlns:a16="http://schemas.microsoft.com/office/drawing/2014/main" id="{585992E1-4587-4F5B-963D-1FE178685D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74681" y="3175000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033A5839-1BB3-44B3-9C24-45A52B3830A8}"/>
                </a:ext>
              </a:extLst>
            </p:cNvPr>
            <p:cNvGrpSpPr/>
            <p:nvPr/>
          </p:nvGrpSpPr>
          <p:grpSpPr>
            <a:xfrm>
              <a:off x="7223383" y="3325173"/>
              <a:ext cx="379413" cy="466725"/>
              <a:chOff x="6169706" y="6086475"/>
              <a:chExt cx="379413" cy="466725"/>
            </a:xfrm>
          </p:grpSpPr>
          <p:sp>
            <p:nvSpPr>
              <p:cNvPr id="54" name="Line 31">
                <a:extLst>
                  <a:ext uri="{FF2B5EF4-FFF2-40B4-BE49-F238E27FC236}">
                    <a16:creationId xmlns:a16="http://schemas.microsoft.com/office/drawing/2014/main" id="{3F2EDF31-BFA6-415F-B950-05DE19C503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69706" y="6086475"/>
                <a:ext cx="278181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6" name="Text Box 33">
                <a:extLst>
                  <a:ext uri="{FF2B5EF4-FFF2-40B4-BE49-F238E27FC236}">
                    <a16:creationId xmlns:a16="http://schemas.microsoft.com/office/drawing/2014/main" id="{C552FBC3-6997-4077-9967-DC821863A3F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69706" y="6086475"/>
                <a:ext cx="379413" cy="466725"/>
              </a:xfrm>
              <a:prstGeom prst="rect">
                <a:avLst/>
              </a:prstGeom>
              <a:no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j</a:t>
                </a:r>
              </a:p>
            </p:txBody>
          </p:sp>
        </p:grpSp>
        <p:sp>
          <p:nvSpPr>
            <p:cNvPr id="53" name="AutoShape 41">
              <a:extLst>
                <a:ext uri="{FF2B5EF4-FFF2-40B4-BE49-F238E27FC236}">
                  <a16:creationId xmlns:a16="http://schemas.microsoft.com/office/drawing/2014/main" id="{034771DB-A059-47DF-B4BF-A2F60852377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7089">
              <a:off x="8105181" y="2824949"/>
              <a:ext cx="304800" cy="304800"/>
            </a:xfrm>
            <a:custGeom>
              <a:avLst/>
              <a:gdLst>
                <a:gd name="G0" fmla="+- 9450 0 0"/>
                <a:gd name="G1" fmla="+- 21600 0 9450"/>
                <a:gd name="G2" fmla="+- 21600 0 945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9450" y="10800"/>
                  </a:moveTo>
                  <a:cubicBezTo>
                    <a:pt x="9450" y="11546"/>
                    <a:pt x="10054" y="12150"/>
                    <a:pt x="10800" y="12150"/>
                  </a:cubicBezTo>
                  <a:cubicBezTo>
                    <a:pt x="11546" y="12150"/>
                    <a:pt x="12150" y="11546"/>
                    <a:pt x="12150" y="10800"/>
                  </a:cubicBezTo>
                  <a:cubicBezTo>
                    <a:pt x="12150" y="10054"/>
                    <a:pt x="11546" y="9450"/>
                    <a:pt x="10800" y="9450"/>
                  </a:cubicBezTo>
                  <a:cubicBezTo>
                    <a:pt x="10054" y="9450"/>
                    <a:pt x="9450" y="10054"/>
                    <a:pt x="9450" y="10800"/>
                  </a:cubicBezTo>
                  <a:close/>
                </a:path>
              </a:pathLst>
            </a:cu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35F51E9A-89C2-41E5-A030-E40ACD5E1A02}"/>
                </a:ext>
              </a:extLst>
            </p:cNvPr>
            <p:cNvGrpSpPr/>
            <p:nvPr/>
          </p:nvGrpSpPr>
          <p:grpSpPr>
            <a:xfrm>
              <a:off x="6485600" y="1649893"/>
              <a:ext cx="4756023" cy="3899911"/>
              <a:chOff x="280473" y="1479044"/>
              <a:chExt cx="4756023" cy="3899911"/>
            </a:xfrm>
          </p:grpSpPr>
          <p:sp>
            <p:nvSpPr>
              <p:cNvPr id="85" name="Text Box 7">
                <a:extLst>
                  <a:ext uri="{FF2B5EF4-FFF2-40B4-BE49-F238E27FC236}">
                    <a16:creationId xmlns:a16="http://schemas.microsoft.com/office/drawing/2014/main" id="{F91C27F6-001B-4157-98DF-6348054D90EC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3502971" y="1873512"/>
                <a:ext cx="1533525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defTabSz="4316413">
                  <a:spcBef>
                    <a:spcPct val="50000"/>
                  </a:spcBef>
                  <a:buFontTx/>
                  <a:buNone/>
                </a:pPr>
                <a:r>
                  <a:rPr lang="en-US" sz="1600" b="0" dirty="0">
                    <a:solidFill>
                      <a:schemeClr val="accent2"/>
                    </a:solidFill>
                    <a:latin typeface="Arial" charset="0"/>
                    <a:cs typeface="Arial" charset="0"/>
                  </a:rPr>
                  <a:t>Air shower</a:t>
                </a:r>
              </a:p>
            </p:txBody>
          </p:sp>
          <p:sp>
            <p:nvSpPr>
              <p:cNvPr id="86" name="Text Box 25">
                <a:extLst>
                  <a:ext uri="{FF2B5EF4-FFF2-40B4-BE49-F238E27FC236}">
                    <a16:creationId xmlns:a16="http://schemas.microsoft.com/office/drawing/2014/main" id="{DB03659C-A1EA-49E9-BF50-D95ACD7CDC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80062" y="2915081"/>
                <a:ext cx="985838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400" dirty="0">
                    <a:solidFill>
                      <a:schemeClr val="accent2"/>
                    </a:solidFill>
                    <a:latin typeface="Comic Sans MS" panose="030F0702030302020204" pitchFamily="66" charset="0"/>
                  </a:rPr>
                  <a:t>V=C </a:t>
                </a:r>
              </a:p>
            </p:txBody>
          </p:sp>
          <p:sp>
            <p:nvSpPr>
              <p:cNvPr id="87" name="AutoShape 19">
                <a:extLst>
                  <a:ext uri="{FF2B5EF4-FFF2-40B4-BE49-F238E27FC236}">
                    <a16:creationId xmlns:a16="http://schemas.microsoft.com/office/drawing/2014/main" id="{CBC3A797-061C-4385-9BEA-10B34CC707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097089">
                <a:off x="1986242" y="1119482"/>
                <a:ext cx="987425" cy="4398964"/>
              </a:xfrm>
              <a:prstGeom prst="moon">
                <a:avLst>
                  <a:gd name="adj" fmla="val 30245"/>
                </a:avLst>
              </a:prstGeom>
              <a:gradFill rotWithShape="1">
                <a:gsLst>
                  <a:gs pos="0">
                    <a:schemeClr val="bg1"/>
                  </a:gs>
                  <a:gs pos="5000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3175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8" name="Line 34">
                <a:extLst>
                  <a:ext uri="{FF2B5EF4-FFF2-40B4-BE49-F238E27FC236}">
                    <a16:creationId xmlns:a16="http://schemas.microsoft.com/office/drawing/2014/main" id="{9562066D-B315-4DD0-9A98-BE8C0F36E0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97089" flipV="1">
                <a:off x="2934907" y="1479044"/>
                <a:ext cx="0" cy="2201863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9" name="Line 35">
                <a:extLst>
                  <a:ext uri="{FF2B5EF4-FFF2-40B4-BE49-F238E27FC236}">
                    <a16:creationId xmlns:a16="http://schemas.microsoft.com/office/drawing/2014/main" id="{7D1FFEAC-11B6-406A-8575-6BE0221C7C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97089">
                <a:off x="2865359" y="2566128"/>
                <a:ext cx="0" cy="835025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arrow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90" name="Group 10">
                <a:extLst>
                  <a:ext uri="{FF2B5EF4-FFF2-40B4-BE49-F238E27FC236}">
                    <a16:creationId xmlns:a16="http://schemas.microsoft.com/office/drawing/2014/main" id="{D824B564-4D34-41C4-A2F5-6283C387A50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4051961">
                <a:off x="1281925" y="4065298"/>
                <a:ext cx="1366838" cy="1260475"/>
                <a:chOff x="14515" y="8410"/>
                <a:chExt cx="5184" cy="5184"/>
              </a:xfrm>
            </p:grpSpPr>
            <p:cxnSp>
              <p:nvCxnSpPr>
                <p:cNvPr id="96" name="AutoShape 11">
                  <a:extLst>
                    <a:ext uri="{FF2B5EF4-FFF2-40B4-BE49-F238E27FC236}">
                      <a16:creationId xmlns:a16="http://schemas.microsoft.com/office/drawing/2014/main" id="{54BD9DC1-DF58-4ED6-BDDB-75EB0967A9C0}"/>
                    </a:ext>
                  </a:extLst>
                </p:cNvPr>
                <p:cNvCxnSpPr>
                  <a:cxnSpLocks noChangeAspect="1" noChangeShapeType="1"/>
                </p:cNvCxnSpPr>
                <p:nvPr/>
              </p:nvCxnSpPr>
              <p:spPr bwMode="auto">
                <a:xfrm rot="16200000" flipH="1">
                  <a:off x="14515" y="8410"/>
                  <a:ext cx="1728" cy="172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97" name="AutoShape 12">
                  <a:extLst>
                    <a:ext uri="{FF2B5EF4-FFF2-40B4-BE49-F238E27FC236}">
                      <a16:creationId xmlns:a16="http://schemas.microsoft.com/office/drawing/2014/main" id="{B1F4C3B0-A260-42A4-BDA6-B8E82947BEC0}"/>
                    </a:ext>
                  </a:extLst>
                </p:cNvPr>
                <p:cNvCxnSpPr>
                  <a:cxnSpLocks noChangeAspect="1" noChangeShapeType="1"/>
                </p:cNvCxnSpPr>
                <p:nvPr/>
              </p:nvCxnSpPr>
              <p:spPr bwMode="auto">
                <a:xfrm rot="16200000" flipH="1">
                  <a:off x="16243" y="10138"/>
                  <a:ext cx="1728" cy="172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98" name="AutoShape 13">
                  <a:extLst>
                    <a:ext uri="{FF2B5EF4-FFF2-40B4-BE49-F238E27FC236}">
                      <a16:creationId xmlns:a16="http://schemas.microsoft.com/office/drawing/2014/main" id="{1FF8F4CA-8417-4208-BB71-807360978E79}"/>
                    </a:ext>
                  </a:extLst>
                </p:cNvPr>
                <p:cNvCxnSpPr>
                  <a:cxnSpLocks noChangeAspect="1" noChangeShapeType="1"/>
                </p:cNvCxnSpPr>
                <p:nvPr/>
              </p:nvCxnSpPr>
              <p:spPr bwMode="auto">
                <a:xfrm rot="16200000" flipH="1">
                  <a:off x="17971" y="11866"/>
                  <a:ext cx="1728" cy="172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</p:cxnSp>
          </p:grpSp>
          <p:grpSp>
            <p:nvGrpSpPr>
              <p:cNvPr id="91" name="Group 10">
                <a:extLst>
                  <a:ext uri="{FF2B5EF4-FFF2-40B4-BE49-F238E27FC236}">
                    <a16:creationId xmlns:a16="http://schemas.microsoft.com/office/drawing/2014/main" id="{677C238D-AC3A-4E79-B5C7-0D773810B80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5859381">
                <a:off x="653363" y="3666486"/>
                <a:ext cx="1366838" cy="1260475"/>
                <a:chOff x="14515" y="8410"/>
                <a:chExt cx="5184" cy="5184"/>
              </a:xfrm>
            </p:grpSpPr>
            <p:cxnSp>
              <p:nvCxnSpPr>
                <p:cNvPr id="93" name="AutoShape 11">
                  <a:extLst>
                    <a:ext uri="{FF2B5EF4-FFF2-40B4-BE49-F238E27FC236}">
                      <a16:creationId xmlns:a16="http://schemas.microsoft.com/office/drawing/2014/main" id="{B14A9ABC-C636-41E5-9AFC-CE3BA1A8A108}"/>
                    </a:ext>
                  </a:extLst>
                </p:cNvPr>
                <p:cNvCxnSpPr>
                  <a:cxnSpLocks noChangeAspect="1" noChangeShapeType="1"/>
                </p:cNvCxnSpPr>
                <p:nvPr/>
              </p:nvCxnSpPr>
              <p:spPr bwMode="auto">
                <a:xfrm rot="16200000" flipH="1">
                  <a:off x="14515" y="8410"/>
                  <a:ext cx="1728" cy="172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94" name="AutoShape 12">
                  <a:extLst>
                    <a:ext uri="{FF2B5EF4-FFF2-40B4-BE49-F238E27FC236}">
                      <a16:creationId xmlns:a16="http://schemas.microsoft.com/office/drawing/2014/main" id="{D6DF43A8-0FE7-412C-951F-5E7677AFD2EB}"/>
                    </a:ext>
                  </a:extLst>
                </p:cNvPr>
                <p:cNvCxnSpPr>
                  <a:cxnSpLocks noChangeAspect="1" noChangeShapeType="1"/>
                </p:cNvCxnSpPr>
                <p:nvPr/>
              </p:nvCxnSpPr>
              <p:spPr bwMode="auto">
                <a:xfrm rot="16200000" flipH="1">
                  <a:off x="16243" y="10138"/>
                  <a:ext cx="1728" cy="172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95" name="AutoShape 13">
                  <a:extLst>
                    <a:ext uri="{FF2B5EF4-FFF2-40B4-BE49-F238E27FC236}">
                      <a16:creationId xmlns:a16="http://schemas.microsoft.com/office/drawing/2014/main" id="{95A293D0-7EE4-40EA-8151-8A60BD0DA2C5}"/>
                    </a:ext>
                  </a:extLst>
                </p:cNvPr>
                <p:cNvCxnSpPr>
                  <a:cxnSpLocks noChangeAspect="1" noChangeShapeType="1"/>
                </p:cNvCxnSpPr>
                <p:nvPr/>
              </p:nvCxnSpPr>
              <p:spPr bwMode="auto">
                <a:xfrm rot="16200000" flipH="1">
                  <a:off x="17971" y="11866"/>
                  <a:ext cx="1728" cy="172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</p:cxnSp>
          </p:grp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E240AC30-37A0-4B85-ABE0-67F218586EF8}"/>
                  </a:ext>
                </a:extLst>
              </p:cNvPr>
              <p:cNvSpPr txBox="1"/>
              <p:nvPr/>
            </p:nvSpPr>
            <p:spPr>
              <a:xfrm>
                <a:off x="1919585" y="4692357"/>
                <a:ext cx="91287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CC00"/>
                    </a:solidFill>
                  </a:rPr>
                  <a:t>c/n</a:t>
                </a:r>
                <a:endParaRPr lang="en-US" sz="3200" dirty="0">
                  <a:solidFill>
                    <a:srgbClr val="00CC00"/>
                  </a:solidFill>
                </a:endParaRPr>
              </a:p>
            </p:txBody>
          </p:sp>
        </p:grpSp>
        <p:sp>
          <p:nvSpPr>
            <p:cNvPr id="52" name="Arc 36">
              <a:extLst>
                <a:ext uri="{FF2B5EF4-FFF2-40B4-BE49-F238E27FC236}">
                  <a16:creationId xmlns:a16="http://schemas.microsoft.com/office/drawing/2014/main" id="{DA15F7C7-B241-4AB7-8FAE-02DCA39742C6}"/>
                </a:ext>
              </a:extLst>
            </p:cNvPr>
            <p:cNvSpPr>
              <a:spLocks/>
            </p:cNvSpPr>
            <p:nvPr/>
          </p:nvSpPr>
          <p:spPr bwMode="auto">
            <a:xfrm rot="1897089" flipH="1" flipV="1">
              <a:off x="7830418" y="2414884"/>
              <a:ext cx="2276476" cy="1512925"/>
            </a:xfrm>
            <a:custGeom>
              <a:avLst/>
              <a:gdLst>
                <a:gd name="G0" fmla="+- 8929 0 0"/>
                <a:gd name="G1" fmla="+- 21600 0 0"/>
                <a:gd name="G2" fmla="+- 21600 0 0"/>
                <a:gd name="T0" fmla="*/ 0 w 17964"/>
                <a:gd name="T1" fmla="*/ 1932 h 21600"/>
                <a:gd name="T2" fmla="*/ 17964 w 17964"/>
                <a:gd name="T3" fmla="*/ 1981 h 21600"/>
                <a:gd name="T4" fmla="*/ 8929 w 1796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964" h="21600" fill="none" extrusionOk="0">
                  <a:moveTo>
                    <a:pt x="-1" y="1931"/>
                  </a:moveTo>
                  <a:cubicBezTo>
                    <a:pt x="2804" y="658"/>
                    <a:pt x="5848" y="0"/>
                    <a:pt x="8929" y="0"/>
                  </a:cubicBezTo>
                  <a:cubicBezTo>
                    <a:pt x="12048" y="0"/>
                    <a:pt x="15130" y="675"/>
                    <a:pt x="17964" y="1980"/>
                  </a:cubicBezTo>
                </a:path>
                <a:path w="17964" h="21600" stroke="0" extrusionOk="0">
                  <a:moveTo>
                    <a:pt x="-1" y="1931"/>
                  </a:moveTo>
                  <a:cubicBezTo>
                    <a:pt x="2804" y="658"/>
                    <a:pt x="5848" y="0"/>
                    <a:pt x="8929" y="0"/>
                  </a:cubicBezTo>
                  <a:cubicBezTo>
                    <a:pt x="12048" y="0"/>
                    <a:pt x="15130" y="675"/>
                    <a:pt x="17964" y="1980"/>
                  </a:cubicBezTo>
                  <a:lnTo>
                    <a:pt x="8929" y="2160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5A6D3B9C-135F-4A42-AB4B-9656A8B940FC}"/>
              </a:ext>
            </a:extLst>
          </p:cNvPr>
          <p:cNvSpPr txBox="1"/>
          <p:nvPr/>
        </p:nvSpPr>
        <p:spPr>
          <a:xfrm>
            <a:off x="7361754" y="887361"/>
            <a:ext cx="52590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A50021"/>
                </a:solidFill>
              </a:rPr>
              <a:t>Geomagnetic</a:t>
            </a:r>
            <a:r>
              <a:rPr lang="en-US" sz="3200" dirty="0">
                <a:solidFill>
                  <a:srgbClr val="993300"/>
                </a:solidFill>
              </a:rPr>
              <a:t> = Transverse current</a:t>
            </a:r>
            <a:endParaRPr lang="en-US" sz="3200" dirty="0"/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E9125571-63DF-46CC-9E39-C6EABBD28E67}"/>
              </a:ext>
            </a:extLst>
          </p:cNvPr>
          <p:cNvGrpSpPr/>
          <p:nvPr/>
        </p:nvGrpSpPr>
        <p:grpSpPr>
          <a:xfrm>
            <a:off x="1403664" y="2851837"/>
            <a:ext cx="306735" cy="584775"/>
            <a:chOff x="5062711" y="5670884"/>
            <a:chExt cx="306735" cy="584775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63537F41-62E5-4BCE-99C9-DE795E1028EE}"/>
                </a:ext>
              </a:extLst>
            </p:cNvPr>
            <p:cNvSpPr/>
            <p:nvPr/>
          </p:nvSpPr>
          <p:spPr bwMode="auto">
            <a:xfrm>
              <a:off x="5128268" y="5912812"/>
              <a:ext cx="175622" cy="196241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DFEF4BB3-D6F1-49C0-AC9F-36407B1694A1}"/>
                </a:ext>
              </a:extLst>
            </p:cNvPr>
            <p:cNvSpPr txBox="1"/>
            <p:nvPr/>
          </p:nvSpPr>
          <p:spPr>
            <a:xfrm flipH="1">
              <a:off x="5062711" y="5670884"/>
              <a:ext cx="3067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-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BFB177AA-8C08-44FC-9D4F-CF41E7369C46}"/>
              </a:ext>
            </a:extLst>
          </p:cNvPr>
          <p:cNvGrpSpPr/>
          <p:nvPr/>
        </p:nvGrpSpPr>
        <p:grpSpPr>
          <a:xfrm>
            <a:off x="8624577" y="3765238"/>
            <a:ext cx="364202" cy="461665"/>
            <a:chOff x="3934067" y="5793937"/>
            <a:chExt cx="364202" cy="461665"/>
          </a:xfrm>
        </p:grpSpPr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CF175773-9058-4A45-ABB9-A9ADEE6C3637}"/>
                </a:ext>
              </a:extLst>
            </p:cNvPr>
            <p:cNvSpPr/>
            <p:nvPr/>
          </p:nvSpPr>
          <p:spPr bwMode="auto">
            <a:xfrm>
              <a:off x="4007710" y="5912812"/>
              <a:ext cx="216030" cy="18055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1CA0C35A-9091-4F38-98A0-A4FC3324EC7E}"/>
                </a:ext>
              </a:extLst>
            </p:cNvPr>
            <p:cNvSpPr txBox="1"/>
            <p:nvPr/>
          </p:nvSpPr>
          <p:spPr>
            <a:xfrm>
              <a:off x="3934067" y="5793937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+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35263B7A-EBB0-4FC4-8603-8A1057A109D5}"/>
              </a:ext>
            </a:extLst>
          </p:cNvPr>
          <p:cNvGrpSpPr/>
          <p:nvPr/>
        </p:nvGrpSpPr>
        <p:grpSpPr>
          <a:xfrm>
            <a:off x="2480768" y="3803009"/>
            <a:ext cx="364202" cy="461665"/>
            <a:chOff x="3934067" y="5793937"/>
            <a:chExt cx="364202" cy="461665"/>
          </a:xfrm>
        </p:grpSpPr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75214420-4990-4528-9D71-B375B7A77EAA}"/>
                </a:ext>
              </a:extLst>
            </p:cNvPr>
            <p:cNvSpPr/>
            <p:nvPr/>
          </p:nvSpPr>
          <p:spPr bwMode="auto">
            <a:xfrm>
              <a:off x="4007710" y="5912812"/>
              <a:ext cx="216030" cy="18055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8CBE966-373B-411D-AE0A-6449A732CB53}"/>
                </a:ext>
              </a:extLst>
            </p:cNvPr>
            <p:cNvSpPr txBox="1"/>
            <p:nvPr/>
          </p:nvSpPr>
          <p:spPr>
            <a:xfrm>
              <a:off x="3934067" y="5793937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+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2654A7AA-87B1-47D9-BBA5-BAE8EA483F6C}"/>
              </a:ext>
            </a:extLst>
          </p:cNvPr>
          <p:cNvGrpSpPr/>
          <p:nvPr/>
        </p:nvGrpSpPr>
        <p:grpSpPr>
          <a:xfrm>
            <a:off x="7926513" y="3279878"/>
            <a:ext cx="364202" cy="461665"/>
            <a:chOff x="3934067" y="5793937"/>
            <a:chExt cx="364202" cy="461665"/>
          </a:xfrm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7ECAF1B9-1F0B-46ED-8361-B29AB84F5281}"/>
                </a:ext>
              </a:extLst>
            </p:cNvPr>
            <p:cNvSpPr/>
            <p:nvPr/>
          </p:nvSpPr>
          <p:spPr bwMode="auto">
            <a:xfrm>
              <a:off x="4007710" y="5912812"/>
              <a:ext cx="216030" cy="18055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5F230BB1-4B69-415B-AC38-8ECE000133B3}"/>
                </a:ext>
              </a:extLst>
            </p:cNvPr>
            <p:cNvSpPr txBox="1"/>
            <p:nvPr/>
          </p:nvSpPr>
          <p:spPr>
            <a:xfrm>
              <a:off x="3934067" y="5793937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+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D7AF854-C342-41CE-832B-8F67B008D463}"/>
              </a:ext>
            </a:extLst>
          </p:cNvPr>
          <p:cNvGrpSpPr/>
          <p:nvPr/>
        </p:nvGrpSpPr>
        <p:grpSpPr>
          <a:xfrm>
            <a:off x="1692914" y="3253249"/>
            <a:ext cx="364202" cy="461665"/>
            <a:chOff x="3934067" y="5793937"/>
            <a:chExt cx="364202" cy="461665"/>
          </a:xfrm>
        </p:grpSpPr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AE18015B-E1D7-4FD8-9B2C-363DEF1A1CC8}"/>
                </a:ext>
              </a:extLst>
            </p:cNvPr>
            <p:cNvSpPr/>
            <p:nvPr/>
          </p:nvSpPr>
          <p:spPr bwMode="auto">
            <a:xfrm>
              <a:off x="4007710" y="5912812"/>
              <a:ext cx="216030" cy="18055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0E428B3A-08FB-4FCF-B187-388F8A044D25}"/>
                </a:ext>
              </a:extLst>
            </p:cNvPr>
            <p:cNvSpPr txBox="1"/>
            <p:nvPr/>
          </p:nvSpPr>
          <p:spPr>
            <a:xfrm>
              <a:off x="3934067" y="5793937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+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4B6F36FC-FE26-4A0C-B9A4-C76931933C46}"/>
              </a:ext>
            </a:extLst>
          </p:cNvPr>
          <p:cNvGrpSpPr/>
          <p:nvPr/>
        </p:nvGrpSpPr>
        <p:grpSpPr>
          <a:xfrm>
            <a:off x="2100050" y="3440725"/>
            <a:ext cx="306735" cy="584775"/>
            <a:chOff x="5062711" y="5670884"/>
            <a:chExt cx="306735" cy="584775"/>
          </a:xfrm>
        </p:grpSpPr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AE95E18A-542D-4696-90C5-93863BA4C898}"/>
                </a:ext>
              </a:extLst>
            </p:cNvPr>
            <p:cNvSpPr/>
            <p:nvPr/>
          </p:nvSpPr>
          <p:spPr bwMode="auto">
            <a:xfrm>
              <a:off x="5128268" y="5912812"/>
              <a:ext cx="175622" cy="196241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AA57719A-0D16-4950-9DCF-92250B2676FB}"/>
                </a:ext>
              </a:extLst>
            </p:cNvPr>
            <p:cNvSpPr txBox="1"/>
            <p:nvPr/>
          </p:nvSpPr>
          <p:spPr>
            <a:xfrm flipH="1">
              <a:off x="5062711" y="5670884"/>
              <a:ext cx="3067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-</a:t>
              </a: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DD8AB340-41E2-4130-9B83-008D979D2F05}"/>
              </a:ext>
            </a:extLst>
          </p:cNvPr>
          <p:cNvGrpSpPr/>
          <p:nvPr/>
        </p:nvGrpSpPr>
        <p:grpSpPr>
          <a:xfrm>
            <a:off x="2844084" y="3823034"/>
            <a:ext cx="306735" cy="584775"/>
            <a:chOff x="5062711" y="5670884"/>
            <a:chExt cx="306735" cy="584775"/>
          </a:xfrm>
        </p:grpSpPr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0C39ACD3-67B0-4A83-B8E8-84A91D6F3774}"/>
                </a:ext>
              </a:extLst>
            </p:cNvPr>
            <p:cNvSpPr/>
            <p:nvPr/>
          </p:nvSpPr>
          <p:spPr bwMode="auto">
            <a:xfrm>
              <a:off x="5128268" y="5912812"/>
              <a:ext cx="175622" cy="196241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F535415B-8E98-4E63-9CC8-3F76116A19EB}"/>
                </a:ext>
              </a:extLst>
            </p:cNvPr>
            <p:cNvSpPr txBox="1"/>
            <p:nvPr/>
          </p:nvSpPr>
          <p:spPr>
            <a:xfrm flipH="1">
              <a:off x="5062711" y="5670884"/>
              <a:ext cx="3067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-</a:t>
              </a: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58E29A05-0637-413A-9E88-7B9AD4E61E24}"/>
              </a:ext>
            </a:extLst>
          </p:cNvPr>
          <p:cNvGrpSpPr/>
          <p:nvPr/>
        </p:nvGrpSpPr>
        <p:grpSpPr>
          <a:xfrm>
            <a:off x="3342635" y="3965524"/>
            <a:ext cx="306735" cy="584775"/>
            <a:chOff x="5062711" y="5670884"/>
            <a:chExt cx="306735" cy="584775"/>
          </a:xfrm>
        </p:grpSpPr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F7FBEAC0-65BB-441C-BFA3-347FF96C8D0D}"/>
                </a:ext>
              </a:extLst>
            </p:cNvPr>
            <p:cNvSpPr/>
            <p:nvPr/>
          </p:nvSpPr>
          <p:spPr bwMode="auto">
            <a:xfrm>
              <a:off x="5128268" y="5912812"/>
              <a:ext cx="175622" cy="196241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ADFCEB16-E674-41D3-9136-2BC332CFFC92}"/>
                </a:ext>
              </a:extLst>
            </p:cNvPr>
            <p:cNvSpPr txBox="1"/>
            <p:nvPr/>
          </p:nvSpPr>
          <p:spPr>
            <a:xfrm flipH="1">
              <a:off x="5062711" y="5670884"/>
              <a:ext cx="3067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-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474312E4-A171-4996-9C65-74F629F0806D}"/>
              </a:ext>
            </a:extLst>
          </p:cNvPr>
          <p:cNvGrpSpPr/>
          <p:nvPr/>
        </p:nvGrpSpPr>
        <p:grpSpPr>
          <a:xfrm>
            <a:off x="9544744" y="3965524"/>
            <a:ext cx="306735" cy="584775"/>
            <a:chOff x="5062711" y="5670884"/>
            <a:chExt cx="306735" cy="584775"/>
          </a:xfrm>
        </p:grpSpPr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B0002C56-90B3-484E-9D7F-1EE230CBB69E}"/>
                </a:ext>
              </a:extLst>
            </p:cNvPr>
            <p:cNvSpPr/>
            <p:nvPr/>
          </p:nvSpPr>
          <p:spPr bwMode="auto">
            <a:xfrm>
              <a:off x="5128268" y="5912812"/>
              <a:ext cx="175622" cy="196241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3EB1EE52-6AAA-4347-98AB-AE618DA3E841}"/>
                </a:ext>
              </a:extLst>
            </p:cNvPr>
            <p:cNvSpPr txBox="1"/>
            <p:nvPr/>
          </p:nvSpPr>
          <p:spPr>
            <a:xfrm flipH="1">
              <a:off x="5062711" y="5670884"/>
              <a:ext cx="3067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-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555ED7AB-7A21-45D4-BAC2-30A4601099A0}"/>
              </a:ext>
            </a:extLst>
          </p:cNvPr>
          <p:cNvGrpSpPr/>
          <p:nvPr/>
        </p:nvGrpSpPr>
        <p:grpSpPr>
          <a:xfrm>
            <a:off x="8938563" y="3796672"/>
            <a:ext cx="306735" cy="584775"/>
            <a:chOff x="5062711" y="5670884"/>
            <a:chExt cx="306735" cy="584775"/>
          </a:xfrm>
        </p:grpSpPr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3CDFFB0A-7609-4786-B51D-0EFBD0518B5F}"/>
                </a:ext>
              </a:extLst>
            </p:cNvPr>
            <p:cNvSpPr/>
            <p:nvPr/>
          </p:nvSpPr>
          <p:spPr bwMode="auto">
            <a:xfrm>
              <a:off x="5128268" y="5912812"/>
              <a:ext cx="175622" cy="196241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6B2C0E02-8F23-4B5D-B3F7-6A3A4D7AAD49}"/>
                </a:ext>
              </a:extLst>
            </p:cNvPr>
            <p:cNvSpPr txBox="1"/>
            <p:nvPr/>
          </p:nvSpPr>
          <p:spPr>
            <a:xfrm flipH="1">
              <a:off x="5062711" y="5670884"/>
              <a:ext cx="3067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-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AF50C776-8728-437C-877A-83E14A5CD289}"/>
              </a:ext>
            </a:extLst>
          </p:cNvPr>
          <p:cNvGrpSpPr/>
          <p:nvPr/>
        </p:nvGrpSpPr>
        <p:grpSpPr>
          <a:xfrm>
            <a:off x="8282589" y="3419929"/>
            <a:ext cx="306735" cy="674009"/>
            <a:chOff x="5043661" y="5720468"/>
            <a:chExt cx="306735" cy="584775"/>
          </a:xfrm>
        </p:grpSpPr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62EF5C48-CEDD-4C48-8945-D98890C53600}"/>
                </a:ext>
              </a:extLst>
            </p:cNvPr>
            <p:cNvSpPr/>
            <p:nvPr/>
          </p:nvSpPr>
          <p:spPr bwMode="auto">
            <a:xfrm>
              <a:off x="5128268" y="5912812"/>
              <a:ext cx="175622" cy="196241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8C0CD622-B45B-4983-884F-634B3C122C6B}"/>
                </a:ext>
              </a:extLst>
            </p:cNvPr>
            <p:cNvSpPr txBox="1"/>
            <p:nvPr/>
          </p:nvSpPr>
          <p:spPr>
            <a:xfrm flipH="1">
              <a:off x="5043661" y="5720468"/>
              <a:ext cx="3067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-</a:t>
              </a: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2FB0D9B1-0133-4C3A-AD32-C3AF515E3D63}"/>
              </a:ext>
            </a:extLst>
          </p:cNvPr>
          <p:cNvGrpSpPr/>
          <p:nvPr/>
        </p:nvGrpSpPr>
        <p:grpSpPr>
          <a:xfrm>
            <a:off x="7712146" y="2947796"/>
            <a:ext cx="306735" cy="584775"/>
            <a:chOff x="5062711" y="5670884"/>
            <a:chExt cx="306735" cy="584775"/>
          </a:xfrm>
        </p:grpSpPr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0A9311CA-992D-4E64-8084-5466B57A0FFB}"/>
                </a:ext>
              </a:extLst>
            </p:cNvPr>
            <p:cNvSpPr/>
            <p:nvPr/>
          </p:nvSpPr>
          <p:spPr bwMode="auto">
            <a:xfrm>
              <a:off x="5128268" y="5912812"/>
              <a:ext cx="175622" cy="196241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A3EF8F92-9B4A-42FC-9AA6-2C1A83264331}"/>
                </a:ext>
              </a:extLst>
            </p:cNvPr>
            <p:cNvSpPr txBox="1"/>
            <p:nvPr/>
          </p:nvSpPr>
          <p:spPr>
            <a:xfrm flipH="1">
              <a:off x="5062711" y="5670884"/>
              <a:ext cx="3067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-</a:t>
              </a:r>
            </a:p>
          </p:txBody>
        </p:sp>
      </p:grpSp>
      <p:pic>
        <p:nvPicPr>
          <p:cNvPr id="150" name="Picture 3">
            <a:extLst>
              <a:ext uri="{FF2B5EF4-FFF2-40B4-BE49-F238E27FC236}">
                <a16:creationId xmlns:a16="http://schemas.microsoft.com/office/drawing/2014/main" id="{C78A5F4B-EC08-4B40-A78E-4145EEAEEED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>
          <a:xfrm>
            <a:off x="9413758" y="4591571"/>
            <a:ext cx="2515052" cy="222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Picture 4">
            <a:extLst>
              <a:ext uri="{FF2B5EF4-FFF2-40B4-BE49-F238E27FC236}">
                <a16:creationId xmlns:a16="http://schemas.microsoft.com/office/drawing/2014/main" id="{665E8E9C-7B50-43BB-A150-C3DB9BF084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2755220" y="4733356"/>
            <a:ext cx="2437283" cy="2035431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TextBox 152">
            <a:extLst>
              <a:ext uri="{FF2B5EF4-FFF2-40B4-BE49-F238E27FC236}">
                <a16:creationId xmlns:a16="http://schemas.microsoft.com/office/drawing/2014/main" id="{D356D264-2D94-4555-B96C-9DA095ABE713}"/>
              </a:ext>
            </a:extLst>
          </p:cNvPr>
          <p:cNvSpPr txBox="1"/>
          <p:nvPr/>
        </p:nvSpPr>
        <p:spPr>
          <a:xfrm>
            <a:off x="6681529" y="5802033"/>
            <a:ext cx="25054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993300"/>
                </a:solidFill>
              </a:rPr>
              <a:t>Linear polarization, along v x B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A566BE5B-AEF6-4B76-9A25-8169D3FB1D50}"/>
              </a:ext>
            </a:extLst>
          </p:cNvPr>
          <p:cNvSpPr/>
          <p:nvPr/>
        </p:nvSpPr>
        <p:spPr>
          <a:xfrm>
            <a:off x="4694126" y="1973588"/>
            <a:ext cx="2412463" cy="1938992"/>
          </a:xfrm>
          <a:prstGeom prst="rect">
            <a:avLst/>
          </a:prstGeom>
          <a:solidFill>
            <a:srgbClr val="FCC0F6"/>
          </a:solidFill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 full signal:</a:t>
            </a:r>
          </a:p>
          <a:p>
            <a:pPr lvl="0">
              <a:buNone/>
            </a:pPr>
            <a:endParaRPr lang="en-US" sz="2400" b="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0">
              <a:buNone/>
            </a:pPr>
            <a:endParaRPr lang="en-US" sz="2400" b="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0">
              <a:buNone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Time varying &amp;</a:t>
            </a:r>
          </a:p>
          <a:p>
            <a:pPr lvl="0">
              <a:buNone/>
            </a:pP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Cherencov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A8219234-1714-4473-BB99-9CEB72FE3D3F}"/>
                  </a:ext>
                </a:extLst>
              </p:cNvPr>
              <p:cNvSpPr txBox="1"/>
              <p:nvPr/>
            </p:nvSpPr>
            <p:spPr>
              <a:xfrm>
                <a:off x="4631467" y="2501883"/>
                <a:ext cx="2442730" cy="553474"/>
              </a:xfrm>
              <a:prstGeom prst="rect">
                <a:avLst/>
              </a:prstGeom>
              <a:noFill/>
            </p:spPr>
            <p:txBody>
              <a:bodyPr wrap="square" lIns="82945" tIns="41473" rIns="82945" bIns="41473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700" b="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700" b="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sz="2700" b="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700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700" b="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700" b="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sz="2700" b="0" i="1">
                              <a:latin typeface="Cambria Math"/>
                            </a:rPr>
                            <m:t>𝐺</m:t>
                          </m:r>
                        </m:sub>
                      </m:sSub>
                      <m:r>
                        <a:rPr lang="en-US" sz="2700" b="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7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7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7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sz="2700" b="0" i="1">
                              <a:latin typeface="Cambria Math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sz="2700" dirty="0"/>
              </a:p>
            </p:txBody>
          </p:sp>
        </mc:Choice>
        <mc:Fallback xmlns=""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A8219234-1714-4473-BB99-9CEB72FE3D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1467" y="2501883"/>
                <a:ext cx="2442730" cy="5534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6" name="TextBox 155">
            <a:extLst>
              <a:ext uri="{FF2B5EF4-FFF2-40B4-BE49-F238E27FC236}">
                <a16:creationId xmlns:a16="http://schemas.microsoft.com/office/drawing/2014/main" id="{454B54DC-0D32-4F86-ABE8-78E2CCE26629}"/>
              </a:ext>
            </a:extLst>
          </p:cNvPr>
          <p:cNvSpPr txBox="1"/>
          <p:nvPr/>
        </p:nvSpPr>
        <p:spPr>
          <a:xfrm>
            <a:off x="4607634" y="3890159"/>
            <a:ext cx="2595025" cy="707886"/>
          </a:xfrm>
          <a:prstGeom prst="rect">
            <a:avLst/>
          </a:prstGeom>
          <a:solidFill>
            <a:srgbClr val="FCC0F6"/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000" dirty="0"/>
              <a:t>K. Werner et al., </a:t>
            </a:r>
            <a:r>
              <a:rPr lang="en-US" sz="2000" dirty="0" err="1"/>
              <a:t>ApP</a:t>
            </a:r>
            <a:r>
              <a:rPr lang="en-US" sz="2000" dirty="0"/>
              <a:t> 29 (2008) 393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25218D5C-C219-44C0-9D96-E3DAC6267780}"/>
              </a:ext>
            </a:extLst>
          </p:cNvPr>
          <p:cNvSpPr txBox="1"/>
          <p:nvPr/>
        </p:nvSpPr>
        <p:spPr>
          <a:xfrm>
            <a:off x="2783540" y="4787908"/>
            <a:ext cx="50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CE</a:t>
            </a:r>
            <a:endParaRPr lang="en-US" dirty="0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16465276-89FA-486B-97F9-A92FBCE253A9}"/>
              </a:ext>
            </a:extLst>
          </p:cNvPr>
          <p:cNvSpPr txBox="1"/>
          <p:nvPr/>
        </p:nvSpPr>
        <p:spPr>
          <a:xfrm>
            <a:off x="9425740" y="4653170"/>
            <a:ext cx="55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A50021"/>
                </a:solidFill>
              </a:rPr>
              <a:t>GM</a:t>
            </a:r>
          </a:p>
        </p:txBody>
      </p: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C7B90139-9BC9-4D04-A2C6-6573C9CD327B}"/>
              </a:ext>
            </a:extLst>
          </p:cNvPr>
          <p:cNvCxnSpPr>
            <a:endCxn id="6" idx="0"/>
          </p:cNvCxnSpPr>
          <p:nvPr/>
        </p:nvCxnSpPr>
        <p:spPr bwMode="auto">
          <a:xfrm>
            <a:off x="6096000" y="1052670"/>
            <a:ext cx="0" cy="5500530"/>
          </a:xfrm>
          <a:prstGeom prst="line">
            <a:avLst/>
          </a:prstGeom>
          <a:solidFill>
            <a:schemeClr val="accent1"/>
          </a:solidFill>
          <a:ln w="730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1" name="TextBox 160">
            <a:extLst>
              <a:ext uri="{FF2B5EF4-FFF2-40B4-BE49-F238E27FC236}">
                <a16:creationId xmlns:a16="http://schemas.microsoft.com/office/drawing/2014/main" id="{0900558C-A1C9-480E-A318-AA34981039E4}"/>
              </a:ext>
            </a:extLst>
          </p:cNvPr>
          <p:cNvSpPr txBox="1"/>
          <p:nvPr/>
        </p:nvSpPr>
        <p:spPr>
          <a:xfrm>
            <a:off x="9486791" y="3573020"/>
            <a:ext cx="1304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(N</a:t>
            </a:r>
            <a:r>
              <a:rPr lang="en-US" sz="2000" baseline="-25000" dirty="0"/>
              <a:t>-</a:t>
            </a:r>
            <a:r>
              <a:rPr lang="en-US" sz="2000" dirty="0"/>
              <a:t> + N</a:t>
            </a:r>
            <a:r>
              <a:rPr lang="en-US" sz="2000" baseline="-25000" dirty="0"/>
              <a:t>+</a:t>
            </a:r>
            <a:r>
              <a:rPr lang="en-US" sz="2000" dirty="0"/>
              <a:t>)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DDCA0E3D-5E08-4749-AB42-F83F61184044}"/>
              </a:ext>
            </a:extLst>
          </p:cNvPr>
          <p:cNvSpPr txBox="1"/>
          <p:nvPr/>
        </p:nvSpPr>
        <p:spPr>
          <a:xfrm>
            <a:off x="3287610" y="3625684"/>
            <a:ext cx="1145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(N</a:t>
            </a:r>
            <a:r>
              <a:rPr lang="en-US" sz="2000" baseline="-25000" dirty="0"/>
              <a:t>-</a:t>
            </a:r>
            <a:r>
              <a:rPr lang="en-US" sz="2000" dirty="0"/>
              <a:t> - N</a:t>
            </a:r>
            <a:r>
              <a:rPr lang="en-US" sz="2000" baseline="-25000" dirty="0"/>
              <a:t>+</a:t>
            </a:r>
            <a:r>
              <a:rPr lang="en-US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2117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53" grpId="0"/>
      <p:bldP spid="154" grpId="0" animBg="1"/>
      <p:bldP spid="155" grpId="0"/>
      <p:bldP spid="156" grpId="0" animBg="1"/>
    </p:bldLst>
  </p:timing>
</p:sld>
</file>

<file path=ppt/theme/theme1.xml><?xml version="1.0" encoding="utf-8"?>
<a:theme xmlns:a="http://schemas.openxmlformats.org/drawingml/2006/main" name="NuMoon-Seminar">
  <a:themeElements>
    <a:clrScheme name="NuMoon-Semina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uMoon-Seminar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uMoon-Semina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Moon-Semina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Moon-Semina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Moon-Semina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Moon-Semina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Moon-Semina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Moon-Semina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Moon-Semina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Moon-Semina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Moon-Semina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Moon-Semina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Moon-Semina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44400</TotalTime>
  <Words>2327</Words>
  <Application>Microsoft Office PowerPoint</Application>
  <PresentationFormat>Widescreen</PresentationFormat>
  <Paragraphs>468</Paragraphs>
  <Slides>37</Slides>
  <Notes>5</Notes>
  <HiddenSlides>14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AdvOT19ee2aa8.B</vt:lpstr>
      <vt:lpstr>Arial</vt:lpstr>
      <vt:lpstr>Calibri(body)</vt:lpstr>
      <vt:lpstr>Calibri(Headings)</vt:lpstr>
      <vt:lpstr>Cambria Math</vt:lpstr>
      <vt:lpstr>Comic Sans MS</vt:lpstr>
      <vt:lpstr>Times New Roman</vt:lpstr>
      <vt:lpstr>NuMoon-Seminar</vt:lpstr>
      <vt:lpstr>PowerPoint Presentation</vt:lpstr>
      <vt:lpstr>Why UHECR &amp; UHEν radio frequency detection? Towards multi-messenger astronomy</vt:lpstr>
      <vt:lpstr>Statistics, thus large detectors: use radio emission from UHE-CR and -ν </vt:lpstr>
      <vt:lpstr>Radio frequency observations </vt:lpstr>
      <vt:lpstr>Coherent emission, basic mechanisms</vt:lpstr>
      <vt:lpstr>Modern modelling of radio signal</vt:lpstr>
      <vt:lpstr>Microscopic  Macroscopic approaches</vt:lpstr>
      <vt:lpstr>General mechanism of Radio emission</vt:lpstr>
      <vt:lpstr>Two mechanisms can be distinguished</vt:lpstr>
      <vt:lpstr>Precision Measurement</vt:lpstr>
      <vt:lpstr>Asymmetry intensity footprint</vt:lpstr>
      <vt:lpstr>Microscopic (CoREAS) approach </vt:lpstr>
      <vt:lpstr>Arthur’s &amp; Bjarni’s results</vt:lpstr>
      <vt:lpstr>Macroscopic approach</vt:lpstr>
      <vt:lpstr>Fairweather  MGMR3D - CoREAS</vt:lpstr>
      <vt:lpstr>Comparison for many CoREAS showers </vt:lpstr>
      <vt:lpstr>Atmospheric electric fields</vt:lpstr>
      <vt:lpstr>PowerPoint Presentation</vt:lpstr>
      <vt:lpstr>PowerPoint Presentation</vt:lpstr>
      <vt:lpstr>PowerPoint Presentation</vt:lpstr>
      <vt:lpstr>A Thunderstorm event (#7)</vt:lpstr>
      <vt:lpstr>A Thunderstorm event (#9)</vt:lpstr>
      <vt:lpstr>Analysis - Tomography</vt:lpstr>
      <vt:lpstr>Summary</vt:lpstr>
      <vt:lpstr>PowerPoint Presentation</vt:lpstr>
      <vt:lpstr>Applying to LOFAR data</vt:lpstr>
      <vt:lpstr>Applying to LOFAR data</vt:lpstr>
      <vt:lpstr>A Thunderstorm event (#6)</vt:lpstr>
      <vt:lpstr>Analysis of two events (#6, #7)</vt:lpstr>
      <vt:lpstr>Conclusions</vt:lpstr>
      <vt:lpstr>PowerPoint Presentation</vt:lpstr>
      <vt:lpstr>Fair weather vs thunderstorm</vt:lpstr>
      <vt:lpstr>PowerPoint Presentation</vt:lpstr>
      <vt:lpstr>PowerPoint Presentation</vt:lpstr>
      <vt:lpstr>Interpretation circular-polarization for fair weather</vt:lpstr>
      <vt:lpstr>Macroscopic GeoMagnetic Radiation  &gt; The Basic picture &lt;</vt:lpstr>
      <vt:lpstr>PowerPoint Presentation</vt:lpstr>
    </vt:vector>
  </TitlesOfParts>
  <Company>KVI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O. Scholten</dc:creator>
  <cp:lastModifiedBy>Olaf Scholten</cp:lastModifiedBy>
  <cp:revision>485</cp:revision>
  <dcterms:created xsi:type="dcterms:W3CDTF">2008-04-09T16:49:20Z</dcterms:created>
  <dcterms:modified xsi:type="dcterms:W3CDTF">2023-06-18T19:04:53Z</dcterms:modified>
</cp:coreProperties>
</file>