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0" r:id="rId4"/>
    <p:sldMasterId id="2147483681" r:id="rId5"/>
    <p:sldMasterId id="214748368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Ubuntu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Roboto Medium"/>
      <p:regular r:id="rId32"/>
      <p:bold r:id="rId33"/>
      <p:italic r:id="rId34"/>
      <p:boldItalic r:id="rId35"/>
    </p:embeddedFont>
    <p:embeddedFont>
      <p:font typeface="Comforta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Ubuntu-regular.fntdata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Ubuntu-italic.fntdata"/><Relationship Id="rId25" Type="http://schemas.openxmlformats.org/officeDocument/2006/relationships/font" Target="fonts/Ubuntu-bold.fntdata"/><Relationship Id="rId28" Type="http://schemas.openxmlformats.org/officeDocument/2006/relationships/font" Target="fonts/Roboto-regular.fntdata"/><Relationship Id="rId27" Type="http://schemas.openxmlformats.org/officeDocument/2006/relationships/font" Target="fonts/Ubuntu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4.xml"/><Relationship Id="rId33" Type="http://schemas.openxmlformats.org/officeDocument/2006/relationships/font" Target="fonts/RobotoMedium-bold.fntdata"/><Relationship Id="rId10" Type="http://schemas.openxmlformats.org/officeDocument/2006/relationships/slide" Target="slides/slide3.xml"/><Relationship Id="rId32" Type="http://schemas.openxmlformats.org/officeDocument/2006/relationships/font" Target="fonts/RobotoMedium-regular.fntdata"/><Relationship Id="rId13" Type="http://schemas.openxmlformats.org/officeDocument/2006/relationships/slide" Target="slides/slide6.xml"/><Relationship Id="rId35" Type="http://schemas.openxmlformats.org/officeDocument/2006/relationships/font" Target="fonts/RobotoMedium-boldItalic.fntdata"/><Relationship Id="rId12" Type="http://schemas.openxmlformats.org/officeDocument/2006/relationships/slide" Target="slides/slide5.xml"/><Relationship Id="rId34" Type="http://schemas.openxmlformats.org/officeDocument/2006/relationships/font" Target="fonts/RobotoMedium-italic.fntdata"/><Relationship Id="rId15" Type="http://schemas.openxmlformats.org/officeDocument/2006/relationships/slide" Target="slides/slide8.xml"/><Relationship Id="rId37" Type="http://schemas.openxmlformats.org/officeDocument/2006/relationships/font" Target="fonts/Comfortaa-bold.fntdata"/><Relationship Id="rId14" Type="http://schemas.openxmlformats.org/officeDocument/2006/relationships/slide" Target="slides/slide7.xml"/><Relationship Id="rId36" Type="http://schemas.openxmlformats.org/officeDocument/2006/relationships/font" Target="fonts/Comfortaa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14a4aa3db_7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14a4aa3db_7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5259fce79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5259fce79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534f44989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534f44989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e8b89ea1b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e8b89ea1b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20b39e2c74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How does this look in practice? After the math framework, I am going to show you an intuitive picture by investigating how the incoming radio wave imoves through the plasma/.  </a:t>
            </a:r>
            <a:endParaRPr/>
          </a:p>
        </p:txBody>
      </p:sp>
      <p:sp>
        <p:nvSpPr>
          <p:cNvPr id="420" name="Google Shape;420;g120b39e2c74_4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2f762c057f_18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2f762c057f_18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e8b89ea1b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e8b89ea1b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2f762c057f_18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12f762c057f_18_2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d385dcf2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2d385dcf25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d539d569e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d539d569e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READ THE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If the target would be opaque (PEC), then its RCS could be computed via geometrical optics, we could just use the projected shape onto the TX and save time.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 have a thin plasma, so we need to work within the physical optics, and figure out the cascade response to the TX.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only thing I have left is to convince you that we compute this response properly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d539d569ea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d539d569ea_0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f3325df4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f3325df4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chemeClr val="dk1"/>
                </a:solidFill>
              </a:rPr>
              <a:t>(Context)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This is the footprint of a typical 10^8 GeV impacting on ice at Xmax</a:t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(We can see a bit of regeneration of the core)</a:t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After the shower front passes through the ice, and the deposited energy is in the form of </a:t>
            </a:r>
            <a:r>
              <a:rPr lang="es" sz="1800" u="sng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fully ionised, free electrons from the ice.</a:t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These electrons have an expected lifetime of 10 ns where they can scatter (re-radiate) freely before dissapearing by recombination/etc.</a:t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A peak density of 10^12 e/ cm^3 is still VERY low compared to typical ice density (N_A ~ 10^23?).</a:t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What we are trying to detect with our radar is a thin, “cold”, collisional plasma, more akin to a free electron gas than to a proper astrophysical plasma. </a:t>
            </a:r>
            <a:endParaRPr sz="1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f762c057f_18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f762c057f_18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d8e05445e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1d8e05445e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f02d90126b7d015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f02d90126b7d015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READ THE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If the target would be opaque (PEC), then its RCS could be computed via geometrical optics, we could just use the projected shape onto the TX and save time.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 have a thin plasma, so we need to work within the physical optics, and figure out the cascade response to the TX.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only thing I have left is to convince you that we compute this response properly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119d9cb87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119d9cb8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4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45720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2" type="body"/>
          </p:nvPr>
        </p:nvSpPr>
        <p:spPr>
          <a:xfrm>
            <a:off x="323964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3" type="body"/>
          </p:nvPr>
        </p:nvSpPr>
        <p:spPr>
          <a:xfrm>
            <a:off x="602208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4" type="body"/>
          </p:nvPr>
        </p:nvSpPr>
        <p:spPr>
          <a:xfrm>
            <a:off x="45720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5" type="body"/>
          </p:nvPr>
        </p:nvSpPr>
        <p:spPr>
          <a:xfrm>
            <a:off x="323964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6" type="body"/>
          </p:nvPr>
        </p:nvSpPr>
        <p:spPr>
          <a:xfrm>
            <a:off x="602208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927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456483" y="4806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3">
  <p:cSld name="TITLE_AND_BODY_3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rmal">
  <p:cSld name="BLANK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0" y="4909750"/>
            <a:ext cx="9144000" cy="228600"/>
          </a:xfrm>
          <a:prstGeom prst="rect">
            <a:avLst/>
          </a:prstGeom>
          <a:solidFill>
            <a:srgbClr val="003399"/>
          </a:solidFill>
          <a:ln cap="flat" cmpd="sng" w="9525">
            <a:solidFill>
              <a:srgbClr val="00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</a:t>
            </a:r>
            <a:endParaRPr/>
          </a:p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595308" y="48272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0" y="4839400"/>
            <a:ext cx="229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Rose Stanley - VUB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724200" y="4839400"/>
            <a:ext cx="369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RET Collaboration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50" y="-7925"/>
            <a:ext cx="9144000" cy="685800"/>
          </a:xfrm>
          <a:prstGeom prst="rect">
            <a:avLst/>
          </a:prstGeom>
          <a:solidFill>
            <a:srgbClr val="003399"/>
          </a:solidFill>
          <a:ln cap="flat" cmpd="sng" w="9525">
            <a:solidFill>
              <a:srgbClr val="00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0" y="0"/>
            <a:ext cx="9144000" cy="67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None/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" type="subTitle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idx="1" type="subTitle"/>
          </p:nvPr>
        </p:nvSpPr>
        <p:spPr>
          <a:xfrm>
            <a:off x="0" y="0"/>
            <a:ext cx="9143700" cy="31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3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3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" type="body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2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4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" type="body"/>
          </p:nvPr>
        </p:nvSpPr>
        <p:spPr>
          <a:xfrm>
            <a:off x="45720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2" type="body"/>
          </p:nvPr>
        </p:nvSpPr>
        <p:spPr>
          <a:xfrm>
            <a:off x="323964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3" type="body"/>
          </p:nvPr>
        </p:nvSpPr>
        <p:spPr>
          <a:xfrm>
            <a:off x="602208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4" type="body"/>
          </p:nvPr>
        </p:nvSpPr>
        <p:spPr>
          <a:xfrm>
            <a:off x="45720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5" type="body"/>
          </p:nvPr>
        </p:nvSpPr>
        <p:spPr>
          <a:xfrm>
            <a:off x="323964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6" type="body"/>
          </p:nvPr>
        </p:nvSpPr>
        <p:spPr>
          <a:xfrm>
            <a:off x="602208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rmal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0" y="4909750"/>
            <a:ext cx="9144000" cy="228600"/>
          </a:xfrm>
          <a:prstGeom prst="rect">
            <a:avLst/>
          </a:prstGeom>
          <a:solidFill>
            <a:srgbClr val="003399"/>
          </a:solidFill>
          <a:ln cap="flat" cmpd="sng" w="9525">
            <a:solidFill>
              <a:srgbClr val="00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</a:t>
            </a:r>
            <a:endParaRPr/>
          </a:p>
        </p:txBody>
      </p:sp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95308" y="48272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3" name="Google Shape;153;p33"/>
          <p:cNvSpPr txBox="1"/>
          <p:nvPr/>
        </p:nvSpPr>
        <p:spPr>
          <a:xfrm>
            <a:off x="0" y="4839400"/>
            <a:ext cx="229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Rose Stanley - VUB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33"/>
          <p:cNvSpPr txBox="1"/>
          <p:nvPr/>
        </p:nvSpPr>
        <p:spPr>
          <a:xfrm>
            <a:off x="2724200" y="4839400"/>
            <a:ext cx="369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RET Collaboration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33"/>
          <p:cNvSpPr/>
          <p:nvPr/>
        </p:nvSpPr>
        <p:spPr>
          <a:xfrm>
            <a:off x="50" y="-7925"/>
            <a:ext cx="9144000" cy="685800"/>
          </a:xfrm>
          <a:prstGeom prst="rect">
            <a:avLst/>
          </a:prstGeom>
          <a:solidFill>
            <a:srgbClr val="003399"/>
          </a:solidFill>
          <a:ln cap="flat" cmpd="sng" w="9525">
            <a:solidFill>
              <a:srgbClr val="00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3"/>
          <p:cNvSpPr txBox="1"/>
          <p:nvPr>
            <p:ph type="title"/>
          </p:nvPr>
        </p:nvSpPr>
        <p:spPr>
          <a:xfrm>
            <a:off x="0" y="0"/>
            <a:ext cx="91440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None/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up">
  <p:cSld name="BLANK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/>
          <p:nvPr/>
        </p:nvSpPr>
        <p:spPr>
          <a:xfrm>
            <a:off x="50" y="-7925"/>
            <a:ext cx="9144000" cy="685800"/>
          </a:xfrm>
          <a:prstGeom prst="rect">
            <a:avLst/>
          </a:prstGeom>
          <a:solidFill>
            <a:srgbClr val="003399"/>
          </a:solidFill>
          <a:ln cap="flat" cmpd="sng" w="9525">
            <a:solidFill>
              <a:srgbClr val="00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4"/>
          <p:cNvSpPr txBox="1"/>
          <p:nvPr>
            <p:ph type="title"/>
          </p:nvPr>
        </p:nvSpPr>
        <p:spPr>
          <a:xfrm>
            <a:off x="0" y="0"/>
            <a:ext cx="91440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None/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0" name="Google Shape;160;p34"/>
          <p:cNvSpPr/>
          <p:nvPr/>
        </p:nvSpPr>
        <p:spPr>
          <a:xfrm>
            <a:off x="0" y="4909750"/>
            <a:ext cx="9144000" cy="228600"/>
          </a:xfrm>
          <a:prstGeom prst="rect">
            <a:avLst/>
          </a:prstGeom>
          <a:solidFill>
            <a:srgbClr val="003399"/>
          </a:solidFill>
          <a:ln cap="flat" cmpd="sng" w="9525">
            <a:solidFill>
              <a:srgbClr val="00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4"/>
          <p:cNvSpPr txBox="1"/>
          <p:nvPr>
            <p:ph idx="12" type="sldNum"/>
          </p:nvPr>
        </p:nvSpPr>
        <p:spPr>
          <a:xfrm>
            <a:off x="8205094" y="4827250"/>
            <a:ext cx="93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Backup</a:t>
            </a:r>
            <a:endParaRPr/>
          </a:p>
        </p:txBody>
      </p:sp>
      <p:sp>
        <p:nvSpPr>
          <p:cNvPr id="162" name="Google Shape;162;p34"/>
          <p:cNvSpPr txBox="1"/>
          <p:nvPr/>
        </p:nvSpPr>
        <p:spPr>
          <a:xfrm>
            <a:off x="2724200" y="4839400"/>
            <a:ext cx="369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RET Collaboration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4"/>
          <p:cNvSpPr txBox="1"/>
          <p:nvPr/>
        </p:nvSpPr>
        <p:spPr>
          <a:xfrm>
            <a:off x="0" y="4839400"/>
            <a:ext cx="229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Rose Stanley - VUB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BLANK_1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/>
          <p:nvPr/>
        </p:nvSpPr>
        <p:spPr>
          <a:xfrm>
            <a:off x="50" y="-7925"/>
            <a:ext cx="9144000" cy="2743200"/>
          </a:xfrm>
          <a:prstGeom prst="rect">
            <a:avLst/>
          </a:prstGeom>
          <a:solidFill>
            <a:srgbClr val="003399"/>
          </a:solidFill>
          <a:ln cap="flat" cmpd="sng" w="9525">
            <a:solidFill>
              <a:srgbClr val="00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5"/>
          <p:cNvSpPr txBox="1"/>
          <p:nvPr>
            <p:ph type="title"/>
          </p:nvPr>
        </p:nvSpPr>
        <p:spPr>
          <a:xfrm>
            <a:off x="50" y="2006275"/>
            <a:ext cx="9144000" cy="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"/>
              <a:buNone/>
              <a:defRPr b="1" sz="4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0" y="0"/>
            <a:ext cx="9143700" cy="31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3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909680"/>
            <a:ext cx="9143700" cy="228300"/>
          </a:xfrm>
          <a:prstGeom prst="rect">
            <a:avLst/>
          </a:prstGeom>
          <a:solidFill>
            <a:srgbClr val="003399"/>
          </a:solidFill>
          <a:ln cap="flat" cmpd="sng" w="9525">
            <a:solidFill>
              <a:srgbClr val="00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595360" y="4827240"/>
            <a:ext cx="5484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39480"/>
            <a:ext cx="2297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Enrique Huesca Santiago </a:t>
            </a:r>
            <a:r>
              <a:rPr b="0" i="0" lang="es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VUB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2724120" y="4839480"/>
            <a:ext cx="3695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RET Collaboration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-7920"/>
            <a:ext cx="9143700" cy="685500"/>
          </a:xfrm>
          <a:prstGeom prst="rect">
            <a:avLst/>
          </a:prstGeom>
          <a:solidFill>
            <a:srgbClr val="003399"/>
          </a:solidFill>
          <a:ln cap="flat" cmpd="sng" w="9525">
            <a:solidFill>
              <a:srgbClr val="00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91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0" y="-7920"/>
            <a:ext cx="9143700" cy="2742900"/>
          </a:xfrm>
          <a:prstGeom prst="rect">
            <a:avLst/>
          </a:prstGeom>
          <a:solidFill>
            <a:srgbClr val="003399"/>
          </a:solidFill>
          <a:ln cap="flat" cmpd="sng" w="9525">
            <a:solidFill>
              <a:srgbClr val="00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0" y="2006280"/>
            <a:ext cx="91437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4.png"/><Relationship Id="rId11" Type="http://schemas.openxmlformats.org/officeDocument/2006/relationships/image" Target="../media/image2.png"/><Relationship Id="rId10" Type="http://schemas.openxmlformats.org/officeDocument/2006/relationships/image" Target="../media/image28.png"/><Relationship Id="rId13" Type="http://schemas.openxmlformats.org/officeDocument/2006/relationships/image" Target="../media/image15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Relationship Id="rId4" Type="http://schemas.openxmlformats.org/officeDocument/2006/relationships/image" Target="../media/image42.png"/><Relationship Id="rId9" Type="http://schemas.openxmlformats.org/officeDocument/2006/relationships/image" Target="../media/image18.jpg"/><Relationship Id="rId15" Type="http://schemas.openxmlformats.org/officeDocument/2006/relationships/image" Target="../media/image5.png"/><Relationship Id="rId14" Type="http://schemas.openxmlformats.org/officeDocument/2006/relationships/image" Target="../media/image38.png"/><Relationship Id="rId17" Type="http://schemas.openxmlformats.org/officeDocument/2006/relationships/image" Target="../media/image41.png"/><Relationship Id="rId16" Type="http://schemas.openxmlformats.org/officeDocument/2006/relationships/image" Target="../media/image39.png"/><Relationship Id="rId5" Type="http://schemas.openxmlformats.org/officeDocument/2006/relationships/image" Target="../media/image34.jpg"/><Relationship Id="rId19" Type="http://schemas.openxmlformats.org/officeDocument/2006/relationships/image" Target="../media/image36.jpg"/><Relationship Id="rId6" Type="http://schemas.openxmlformats.org/officeDocument/2006/relationships/image" Target="../media/image11.png"/><Relationship Id="rId18" Type="http://schemas.openxmlformats.org/officeDocument/2006/relationships/image" Target="../media/image3.jp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5" Type="http://schemas.openxmlformats.org/officeDocument/2006/relationships/image" Target="../media/image33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35.png"/><Relationship Id="rId6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hyperlink" Target="https://arxiv.org/abs/2202.09211" TargetMode="External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20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6"/>
          <p:cNvPicPr preferRelativeResize="0"/>
          <p:nvPr/>
        </p:nvPicPr>
        <p:blipFill rotWithShape="1">
          <a:blip r:embed="rId3">
            <a:alphaModFix/>
          </a:blip>
          <a:srcRect b="19929" l="0" r="0" t="0"/>
          <a:stretch/>
        </p:blipFill>
        <p:spPr>
          <a:xfrm>
            <a:off x="3846260" y="355250"/>
            <a:ext cx="4442427" cy="12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6"/>
          <p:cNvSpPr txBox="1"/>
          <p:nvPr/>
        </p:nvSpPr>
        <p:spPr>
          <a:xfrm>
            <a:off x="3716225" y="2421275"/>
            <a:ext cx="4702500" cy="11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rgbClr val="003399"/>
                </a:solidFill>
                <a:latin typeface="Comfortaa"/>
                <a:ea typeface="Comfortaa"/>
                <a:cs typeface="Comfortaa"/>
                <a:sym typeface="Comfortaa"/>
              </a:rPr>
              <a:t>Enrique Huesca Santiago</a:t>
            </a:r>
            <a:endParaRPr sz="2600">
              <a:solidFill>
                <a:srgbClr val="0033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3399"/>
                </a:solidFill>
                <a:latin typeface="Comfortaa"/>
                <a:ea typeface="Comfortaa"/>
                <a:cs typeface="Comfortaa"/>
                <a:sym typeface="Comfortaa"/>
              </a:rPr>
              <a:t>Vrije Universiteit Brussel / IIHE</a:t>
            </a:r>
            <a:endParaRPr>
              <a:solidFill>
                <a:srgbClr val="0033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3399"/>
                </a:solidFill>
                <a:latin typeface="Comfortaa"/>
                <a:ea typeface="Comfortaa"/>
                <a:cs typeface="Comfortaa"/>
                <a:sym typeface="Comfortaa"/>
              </a:rPr>
              <a:t>on behalf of the RET Collaboration</a:t>
            </a:r>
            <a:endParaRPr sz="1700">
              <a:solidFill>
                <a:srgbClr val="0033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73" name="Google Shape;173;p36"/>
          <p:cNvGrpSpPr/>
          <p:nvPr/>
        </p:nvGrpSpPr>
        <p:grpSpPr>
          <a:xfrm>
            <a:off x="379170" y="3325789"/>
            <a:ext cx="8385657" cy="1707451"/>
            <a:chOff x="142546" y="3045815"/>
            <a:chExt cx="8771608" cy="2022807"/>
          </a:xfrm>
        </p:grpSpPr>
        <p:cxnSp>
          <p:nvCxnSpPr>
            <p:cNvPr id="174" name="Google Shape;174;p36"/>
            <p:cNvCxnSpPr/>
            <p:nvPr/>
          </p:nvCxnSpPr>
          <p:spPr>
            <a:xfrm>
              <a:off x="776275" y="3742925"/>
              <a:ext cx="7591500" cy="0"/>
            </a:xfrm>
            <a:prstGeom prst="straightConnector1">
              <a:avLst/>
            </a:prstGeom>
            <a:noFill/>
            <a:ln cap="flat" cmpd="sng" w="28575">
              <a:solidFill>
                <a:srgbClr val="0033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75" name="Google Shape;175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36291" y="4541905"/>
              <a:ext cx="1582700" cy="49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14351" y="4625151"/>
              <a:ext cx="1102875" cy="3272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38666" y="4261842"/>
              <a:ext cx="475488" cy="731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3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61027" y="4584251"/>
              <a:ext cx="1359562" cy="409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36"/>
            <p:cNvPicPr preferRelativeResize="0"/>
            <p:nvPr/>
          </p:nvPicPr>
          <p:blipFill rotWithShape="1">
            <a:blip r:embed="rId8">
              <a:alphaModFix/>
            </a:blip>
            <a:srcRect b="32000" l="0" r="0" t="32000"/>
            <a:stretch/>
          </p:blipFill>
          <p:spPr>
            <a:xfrm>
              <a:off x="3009477" y="4625160"/>
              <a:ext cx="1631473" cy="32728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0" name="Google Shape;180;p36"/>
            <p:cNvGrpSpPr/>
            <p:nvPr/>
          </p:nvGrpSpPr>
          <p:grpSpPr>
            <a:xfrm>
              <a:off x="802262" y="3840180"/>
              <a:ext cx="2119665" cy="562014"/>
              <a:chOff x="2368612" y="3835343"/>
              <a:chExt cx="2119665" cy="562014"/>
            </a:xfrm>
          </p:grpSpPr>
          <p:pic>
            <p:nvPicPr>
              <p:cNvPr id="181" name="Google Shape;181;p36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2368612" y="3835343"/>
                <a:ext cx="1061700" cy="5620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36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3430301" y="3903543"/>
                <a:ext cx="1057976" cy="4256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3" name="Google Shape;183;p36"/>
            <p:cNvGrpSpPr/>
            <p:nvPr/>
          </p:nvGrpSpPr>
          <p:grpSpPr>
            <a:xfrm>
              <a:off x="3199981" y="3874274"/>
              <a:ext cx="2287166" cy="493808"/>
              <a:chOff x="2732735" y="3745450"/>
              <a:chExt cx="2563800" cy="551864"/>
            </a:xfrm>
          </p:grpSpPr>
          <p:pic>
            <p:nvPicPr>
              <p:cNvPr id="184" name="Google Shape;184;p36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3441636" y="3745451"/>
                <a:ext cx="1201118" cy="55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36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67124" t="0"/>
              <a:stretch/>
            </p:blipFill>
            <p:spPr>
              <a:xfrm>
                <a:off x="4745563" y="3745450"/>
                <a:ext cx="550972" cy="551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36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2732735" y="3745452"/>
                <a:ext cx="606068" cy="5518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7" name="Google Shape;187;p36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7612576" y="4508975"/>
              <a:ext cx="654543" cy="559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36"/>
            <p:cNvPicPr preferRelativeResize="0"/>
            <p:nvPr/>
          </p:nvPicPr>
          <p:blipFill rotWithShape="1">
            <a:blip r:embed="rId15">
              <a:alphaModFix/>
            </a:blip>
            <a:srcRect b="26375" l="0" r="0" t="25607"/>
            <a:stretch/>
          </p:blipFill>
          <p:spPr>
            <a:xfrm>
              <a:off x="142546" y="4584256"/>
              <a:ext cx="1418474" cy="409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36"/>
            <p:cNvPicPr preferRelativeResize="0"/>
            <p:nvPr/>
          </p:nvPicPr>
          <p:blipFill rotWithShape="1">
            <a:blip r:embed="rId16">
              <a:alphaModFix/>
            </a:blip>
            <a:srcRect b="28544" l="0" r="0" t="26003"/>
            <a:stretch/>
          </p:blipFill>
          <p:spPr>
            <a:xfrm>
              <a:off x="5765200" y="3740176"/>
              <a:ext cx="2487151" cy="762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0" name="Google Shape;190;p36"/>
            <p:cNvGrpSpPr/>
            <p:nvPr/>
          </p:nvGrpSpPr>
          <p:grpSpPr>
            <a:xfrm>
              <a:off x="776267" y="3045815"/>
              <a:ext cx="2548311" cy="656504"/>
              <a:chOff x="2842431" y="2582608"/>
              <a:chExt cx="3459089" cy="891021"/>
            </a:xfrm>
          </p:grpSpPr>
          <p:pic>
            <p:nvPicPr>
              <p:cNvPr id="191" name="Google Shape;191;p36"/>
              <p:cNvPicPr preferRelativeResize="0"/>
              <p:nvPr/>
            </p:nvPicPr>
            <p:blipFill>
              <a:blip r:embed="rId17">
                <a:alphaModFix/>
              </a:blip>
              <a:stretch>
                <a:fillRect/>
              </a:stretch>
            </p:blipFill>
            <p:spPr>
              <a:xfrm>
                <a:off x="2842431" y="2582608"/>
                <a:ext cx="864696" cy="8686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2" name="Google Shape;192;p36"/>
              <p:cNvPicPr preferRelativeResize="0"/>
              <p:nvPr/>
            </p:nvPicPr>
            <p:blipFill>
              <a:blip r:embed="rId18">
                <a:alphaModFix/>
              </a:blip>
              <a:stretch>
                <a:fillRect/>
              </a:stretch>
            </p:blipFill>
            <p:spPr>
              <a:xfrm>
                <a:off x="5436853" y="2604950"/>
                <a:ext cx="864667" cy="868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3" name="Google Shape;193;p36"/>
              <p:cNvPicPr preferRelativeResize="0"/>
              <p:nvPr/>
            </p:nvPicPr>
            <p:blipFill rotWithShape="1">
              <a:blip r:embed="rId19">
                <a:alphaModFix/>
              </a:blip>
              <a:srcRect b="24339" l="7821" r="6788" t="21536"/>
              <a:stretch/>
            </p:blipFill>
            <p:spPr>
              <a:xfrm>
                <a:off x="3876356" y="2760058"/>
                <a:ext cx="1391282" cy="5584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4" name="Google Shape;194;p36"/>
            <p:cNvSpPr txBox="1"/>
            <p:nvPr/>
          </p:nvSpPr>
          <p:spPr>
            <a:xfrm>
              <a:off x="2920600" y="3399550"/>
              <a:ext cx="5447100" cy="43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solidFill>
                    <a:schemeClr val="accent1"/>
                  </a:solidFill>
                </a:rPr>
                <a:t>ERC805486, </a:t>
              </a:r>
              <a:r>
                <a:rPr lang="es" sz="1200">
                  <a:solidFill>
                    <a:srgbClr val="003399"/>
                  </a:solidFill>
                </a:rPr>
                <a:t>NSF/PHY-201298, FWO-12ZD920N</a:t>
              </a:r>
              <a:endParaRPr sz="1200">
                <a:solidFill>
                  <a:srgbClr val="003399"/>
                </a:solidFill>
              </a:endParaRPr>
            </a:p>
          </p:txBody>
        </p:sp>
      </p:grpSp>
      <p:sp>
        <p:nvSpPr>
          <p:cNvPr id="195" name="Google Shape;195;p36"/>
          <p:cNvSpPr txBox="1"/>
          <p:nvPr/>
        </p:nvSpPr>
        <p:spPr>
          <a:xfrm>
            <a:off x="336900" y="1305225"/>
            <a:ext cx="82263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MARES</a:t>
            </a:r>
            <a:r>
              <a:rPr lang="es"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:</a:t>
            </a:r>
            <a:endParaRPr sz="2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5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 Macroscopic Approach to the Radar Echo Scatter</a:t>
            </a:r>
            <a:endParaRPr sz="25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96" name="Google Shape;196;p3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36900" y="355248"/>
            <a:ext cx="2512925" cy="8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>
            <p:ph idx="1" type="body"/>
          </p:nvPr>
        </p:nvSpPr>
        <p:spPr>
          <a:xfrm>
            <a:off x="342875" y="738200"/>
            <a:ext cx="8444700" cy="383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5"/>
          <p:cNvSpPr txBox="1"/>
          <p:nvPr>
            <p:ph type="title"/>
          </p:nvPr>
        </p:nvSpPr>
        <p:spPr>
          <a:xfrm>
            <a:off x="311700" y="54500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The radar cross section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2" name="Google Shape;372;p45"/>
          <p:cNvSpPr txBox="1"/>
          <p:nvPr>
            <p:ph idx="12" type="sldNum"/>
          </p:nvPr>
        </p:nvSpPr>
        <p:spPr>
          <a:xfrm>
            <a:off x="8456483" y="4806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descr="\sigma_{RCS, i} = \sigma_{RCS,e^-}\cdot N_e^2 \cdot\mathfrak{T}\cdot [\Theta(t-t_0)e^{-2t /\tau_e }]_{t = t_{ret}} " id="373" name="Google Shape;373;p45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73" y="2189831"/>
            <a:ext cx="8206154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.65 \cdot 10^{-25} cm^2" id="374" name="Google Shape;374;p45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051" y="4124750"/>
            <a:ext cx="2118976" cy="34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_{sc,i} = \frac{\sqrt{2ZP_TG_T }}{4\pi R_{T,i}R_{R,i}} \sqrt{ \sigma_{RCS,i} }" id="375" name="Google Shape;375;p45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5475" y="859450"/>
            <a:ext cx="5208700" cy="1035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sigma_{RCS, e^-}\simeq\sigma_{Thomson}\cdot\left( \frac{\omega}{\omega_c}\right)^2\cdot G_{Hertz}" id="376" name="Google Shape;376;p45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9120" y="2844937"/>
            <a:ext cx="6332206" cy="902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frac{3}{2} \sin^2(\theta)" id="377" name="Google Shape;377;p45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1489" y="4036550"/>
            <a:ext cx="1266140" cy="52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8" name="Google Shape;378;p45"/>
          <p:cNvCxnSpPr>
            <a:endCxn id="374" idx="0"/>
          </p:cNvCxnSpPr>
          <p:nvPr/>
        </p:nvCxnSpPr>
        <p:spPr>
          <a:xfrm flipH="1">
            <a:off x="2112539" y="3536150"/>
            <a:ext cx="894900" cy="588600"/>
          </a:xfrm>
          <a:prstGeom prst="curvedConnector2">
            <a:avLst/>
          </a:prstGeom>
          <a:noFill/>
          <a:ln cap="flat" cmpd="sng" w="9525">
            <a:solidFill>
              <a:srgbClr val="FF66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79" name="Google Shape;379;p45"/>
          <p:cNvCxnSpPr>
            <a:endCxn id="377" idx="0"/>
          </p:cNvCxnSpPr>
          <p:nvPr/>
        </p:nvCxnSpPr>
        <p:spPr>
          <a:xfrm>
            <a:off x="6579359" y="3571850"/>
            <a:ext cx="1165200" cy="464700"/>
          </a:xfrm>
          <a:prstGeom prst="curvedConnector2">
            <a:avLst/>
          </a:prstGeom>
          <a:noFill/>
          <a:ln cap="flat" cmpd="sng" w="9525">
            <a:solidFill>
              <a:srgbClr val="FF6600"/>
            </a:solidFill>
            <a:prstDash val="dot"/>
            <a:round/>
            <a:headEnd len="med" w="med" type="none"/>
            <a:tailEnd len="med" w="med" type="triangle"/>
          </a:ln>
        </p:spPr>
      </p:cxnSp>
      <p:pic>
        <p:nvPicPr>
          <p:cNvPr descr="\sim 10^{-13} \rightarrow 10^{-10}" id="380" name="Google Shape;380;p45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11168" y="4124750"/>
            <a:ext cx="2334408" cy="34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45"/>
          <p:cNvCxnSpPr>
            <a:endCxn id="380" idx="0"/>
          </p:cNvCxnSpPr>
          <p:nvPr/>
        </p:nvCxnSpPr>
        <p:spPr>
          <a:xfrm rot="5400000">
            <a:off x="4898722" y="3801500"/>
            <a:ext cx="402900" cy="24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F6600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6"/>
          <p:cNvSpPr txBox="1"/>
          <p:nvPr>
            <p:ph type="title"/>
          </p:nvPr>
        </p:nvSpPr>
        <p:spPr>
          <a:xfrm>
            <a:off x="311700" y="927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radial integration</a:t>
            </a:r>
            <a:endParaRPr/>
          </a:p>
        </p:txBody>
      </p:sp>
      <p:sp>
        <p:nvSpPr>
          <p:cNvPr id="387" name="Google Shape;387;p46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88" name="Google Shape;388;p46"/>
          <p:cNvPicPr preferRelativeResize="0"/>
          <p:nvPr/>
        </p:nvPicPr>
        <p:blipFill rotWithShape="1">
          <a:blip r:embed="rId3">
            <a:alphaModFix/>
          </a:blip>
          <a:srcRect b="0" l="0" r="0" t="9272"/>
          <a:stretch/>
        </p:blipFill>
        <p:spPr>
          <a:xfrm>
            <a:off x="609175" y="744875"/>
            <a:ext cx="7925626" cy="3601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46"/>
          <p:cNvGrpSpPr/>
          <p:nvPr/>
        </p:nvGrpSpPr>
        <p:grpSpPr>
          <a:xfrm>
            <a:off x="2862081" y="3695143"/>
            <a:ext cx="684832" cy="1120482"/>
            <a:chOff x="2862081" y="3695143"/>
            <a:chExt cx="684832" cy="1120482"/>
          </a:xfrm>
        </p:grpSpPr>
        <p:sp>
          <p:nvSpPr>
            <p:cNvPr id="390" name="Google Shape;390;p46"/>
            <p:cNvSpPr/>
            <p:nvPr/>
          </p:nvSpPr>
          <p:spPr>
            <a:xfrm rot="10800000">
              <a:off x="3039350" y="3695143"/>
              <a:ext cx="330300" cy="657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\hat{e}_{TX}" id="391" name="Google Shape;391;p46" title="MathEquation,#00000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2081" y="4426125"/>
              <a:ext cx="684832" cy="3895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92" name="Google Shape;392;p46"/>
          <p:cNvCxnSpPr/>
          <p:nvPr/>
        </p:nvCxnSpPr>
        <p:spPr>
          <a:xfrm>
            <a:off x="3583150" y="3339050"/>
            <a:ext cx="1754400" cy="13566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93" name="Google Shape;393;p46"/>
          <p:cNvCxnSpPr/>
          <p:nvPr/>
        </p:nvCxnSpPr>
        <p:spPr>
          <a:xfrm>
            <a:off x="3565038" y="3103700"/>
            <a:ext cx="1742400" cy="13698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94" name="Google Shape;394;p46"/>
          <p:cNvCxnSpPr/>
          <p:nvPr/>
        </p:nvCxnSpPr>
        <p:spPr>
          <a:xfrm>
            <a:off x="3583150" y="2881025"/>
            <a:ext cx="1742400" cy="13698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95" name="Google Shape;395;p46"/>
          <p:cNvCxnSpPr/>
          <p:nvPr/>
        </p:nvCxnSpPr>
        <p:spPr>
          <a:xfrm>
            <a:off x="3583150" y="2654275"/>
            <a:ext cx="1742400" cy="13698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96" name="Google Shape;396;p46"/>
          <p:cNvCxnSpPr/>
          <p:nvPr/>
        </p:nvCxnSpPr>
        <p:spPr>
          <a:xfrm>
            <a:off x="3546925" y="2379025"/>
            <a:ext cx="1783200" cy="13908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97" name="Google Shape;397;p46"/>
          <p:cNvSpPr/>
          <p:nvPr/>
        </p:nvSpPr>
        <p:spPr>
          <a:xfrm rot="10800000">
            <a:off x="2777050" y="2316450"/>
            <a:ext cx="836100" cy="2217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8" name="Google Shape;398;p46"/>
          <p:cNvGrpSpPr/>
          <p:nvPr/>
        </p:nvGrpSpPr>
        <p:grpSpPr>
          <a:xfrm>
            <a:off x="5668754" y="4069926"/>
            <a:ext cx="504600" cy="786900"/>
            <a:chOff x="2232100" y="424925"/>
            <a:chExt cx="504600" cy="786900"/>
          </a:xfrm>
        </p:grpSpPr>
        <p:cxnSp>
          <p:nvCxnSpPr>
            <p:cNvPr id="399" name="Google Shape;399;p46"/>
            <p:cNvCxnSpPr/>
            <p:nvPr/>
          </p:nvCxnSpPr>
          <p:spPr>
            <a:xfrm>
              <a:off x="2484376" y="424925"/>
              <a:ext cx="0" cy="7869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0" name="Google Shape;400;p46"/>
            <p:cNvCxnSpPr/>
            <p:nvPr/>
          </p:nvCxnSpPr>
          <p:spPr>
            <a:xfrm flipH="1" rot="5400000">
              <a:off x="2483500" y="307943"/>
              <a:ext cx="1800" cy="5046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1" name="Google Shape;401;p46"/>
            <p:cNvCxnSpPr/>
            <p:nvPr/>
          </p:nvCxnSpPr>
          <p:spPr>
            <a:xfrm rot="5400000">
              <a:off x="2483484" y="523100"/>
              <a:ext cx="1800" cy="3789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2" name="Google Shape;402;p46"/>
            <p:cNvCxnSpPr/>
            <p:nvPr/>
          </p:nvCxnSpPr>
          <p:spPr>
            <a:xfrm flipH="1" rot="5400000">
              <a:off x="2482885" y="742865"/>
              <a:ext cx="3000" cy="2460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3" name="Google Shape;403;p46"/>
            <p:cNvCxnSpPr/>
            <p:nvPr/>
          </p:nvCxnSpPr>
          <p:spPr>
            <a:xfrm flipH="1" rot="5400000">
              <a:off x="2483260" y="901097"/>
              <a:ext cx="2100" cy="1251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04" name="Google Shape;404;p46"/>
          <p:cNvSpPr txBox="1"/>
          <p:nvPr/>
        </p:nvSpPr>
        <p:spPr>
          <a:xfrm>
            <a:off x="6301327" y="4148525"/>
            <a:ext cx="897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RX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Receiver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05" name="Google Shape;405;p46"/>
          <p:cNvSpPr/>
          <p:nvPr/>
        </p:nvSpPr>
        <p:spPr>
          <a:xfrm rot="10800000">
            <a:off x="2777050" y="2538150"/>
            <a:ext cx="836100" cy="2217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6"/>
          <p:cNvSpPr/>
          <p:nvPr/>
        </p:nvSpPr>
        <p:spPr>
          <a:xfrm rot="10800000">
            <a:off x="2777050" y="2766750"/>
            <a:ext cx="836100" cy="2217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6"/>
          <p:cNvSpPr/>
          <p:nvPr/>
        </p:nvSpPr>
        <p:spPr>
          <a:xfrm rot="10800000">
            <a:off x="2777050" y="2995350"/>
            <a:ext cx="836100" cy="2217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6"/>
          <p:cNvSpPr/>
          <p:nvPr/>
        </p:nvSpPr>
        <p:spPr>
          <a:xfrm rot="10800000">
            <a:off x="2777050" y="3223950"/>
            <a:ext cx="836100" cy="221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/>
          <p:nvPr>
            <p:ph type="title"/>
          </p:nvPr>
        </p:nvSpPr>
        <p:spPr>
          <a:xfrm>
            <a:off x="311700" y="927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transparency</a:t>
            </a:r>
            <a:endParaRPr/>
          </a:p>
        </p:txBody>
      </p:sp>
      <p:sp>
        <p:nvSpPr>
          <p:cNvPr id="414" name="Google Shape;414;p47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15" name="Google Shape;41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5750"/>
            <a:ext cx="8839200" cy="300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hat{e}_{TX}" id="416" name="Google Shape;416;p47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7101" y="3975599"/>
            <a:ext cx="623350" cy="3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7"/>
          <p:cNvSpPr/>
          <p:nvPr/>
        </p:nvSpPr>
        <p:spPr>
          <a:xfrm rot="10800000">
            <a:off x="5826175" y="2576700"/>
            <a:ext cx="330300" cy="1398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8"/>
          <p:cNvSpPr txBox="1"/>
          <p:nvPr/>
        </p:nvSpPr>
        <p:spPr>
          <a:xfrm>
            <a:off x="381000" y="1338725"/>
            <a:ext cx="86664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Results: </a:t>
            </a:r>
            <a:endParaRPr b="1" sz="3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does the signal look like?</a:t>
            </a:r>
            <a:endParaRPr b="0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"/>
          <p:cNvSpPr txBox="1"/>
          <p:nvPr>
            <p:ph type="title"/>
          </p:nvPr>
        </p:nvSpPr>
        <p:spPr>
          <a:xfrm>
            <a:off x="311700" y="927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MARES received signal</a:t>
            </a:r>
            <a:endParaRPr/>
          </a:p>
        </p:txBody>
      </p:sp>
      <p:sp>
        <p:nvSpPr>
          <p:cNvPr id="428" name="Google Shape;428;p49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29" name="Google Shape;42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25" y="705176"/>
            <a:ext cx="8208726" cy="419217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9"/>
          <p:cNvSpPr/>
          <p:nvPr/>
        </p:nvSpPr>
        <p:spPr>
          <a:xfrm>
            <a:off x="6600575" y="2768450"/>
            <a:ext cx="1420800" cy="1511100"/>
          </a:xfrm>
          <a:prstGeom prst="roundRect">
            <a:avLst>
              <a:gd fmla="val 0" name="adj"/>
            </a:avLst>
          </a:prstGeom>
          <a:solidFill>
            <a:srgbClr val="9FC5E8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1" name="Google Shape;43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8550" y="2821700"/>
            <a:ext cx="1297527" cy="14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9"/>
          <p:cNvSpPr txBox="1"/>
          <p:nvPr/>
        </p:nvSpPr>
        <p:spPr>
          <a:xfrm>
            <a:off x="7020375" y="3904975"/>
            <a:ext cx="49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RX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0"/>
          <p:cNvSpPr txBox="1"/>
          <p:nvPr>
            <p:ph type="title"/>
          </p:nvPr>
        </p:nvSpPr>
        <p:spPr>
          <a:xfrm>
            <a:off x="311700" y="927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MARES signal features</a:t>
            </a:r>
            <a:endParaRPr/>
          </a:p>
        </p:txBody>
      </p:sp>
      <p:sp>
        <p:nvSpPr>
          <p:cNvPr id="438" name="Google Shape;438;p50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39" name="Google Shape;43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763" y="721700"/>
            <a:ext cx="7752463" cy="41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1"/>
          <p:cNvSpPr txBox="1"/>
          <p:nvPr/>
        </p:nvSpPr>
        <p:spPr>
          <a:xfrm>
            <a:off x="381000" y="1795475"/>
            <a:ext cx="84693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/>
        </p:nvSpPr>
        <p:spPr>
          <a:xfrm>
            <a:off x="381000" y="1162575"/>
            <a:ext cx="8786100" cy="15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concept 1: </a:t>
            </a:r>
            <a:endParaRPr b="1" sz="4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1" lang="es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adar cross section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0625" y="796027"/>
            <a:ext cx="1627800" cy="244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950" y="796027"/>
            <a:ext cx="1627800" cy="244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4746" y="2097490"/>
            <a:ext cx="1175100" cy="114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3313" y="2099157"/>
            <a:ext cx="1627824" cy="127554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8"/>
          <p:cNvSpPr txBox="1"/>
          <p:nvPr>
            <p:ph type="title"/>
          </p:nvPr>
        </p:nvSpPr>
        <p:spPr>
          <a:xfrm>
            <a:off x="348075" y="8317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How does radar work?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1" name="Google Shape;211;p38"/>
          <p:cNvSpPr txBox="1"/>
          <p:nvPr>
            <p:ph idx="12" type="sldNum"/>
          </p:nvPr>
        </p:nvSpPr>
        <p:spPr>
          <a:xfrm>
            <a:off x="8456483" y="4806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2" name="Google Shape;212;p38"/>
          <p:cNvSpPr txBox="1"/>
          <p:nvPr/>
        </p:nvSpPr>
        <p:spPr>
          <a:xfrm>
            <a:off x="244488" y="3153504"/>
            <a:ext cx="11751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TX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Transmitter</a:t>
            </a:r>
            <a:endParaRPr i="1"/>
          </a:p>
        </p:txBody>
      </p:sp>
      <p:sp>
        <p:nvSpPr>
          <p:cNvPr id="213" name="Google Shape;213;p38"/>
          <p:cNvSpPr txBox="1"/>
          <p:nvPr/>
        </p:nvSpPr>
        <p:spPr>
          <a:xfrm>
            <a:off x="7872427" y="3153500"/>
            <a:ext cx="897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RX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Receiver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214" name="Google Shape;214;p38"/>
          <p:cNvGrpSpPr/>
          <p:nvPr/>
        </p:nvGrpSpPr>
        <p:grpSpPr>
          <a:xfrm rot="208447">
            <a:off x="1327749" y="1262066"/>
            <a:ext cx="3081515" cy="1978958"/>
            <a:chOff x="1162024" y="1107988"/>
            <a:chExt cx="3170328" cy="2291116"/>
          </a:xfrm>
        </p:grpSpPr>
        <p:sp>
          <p:nvSpPr>
            <p:cNvPr id="215" name="Google Shape;215;p38"/>
            <p:cNvSpPr/>
            <p:nvPr/>
          </p:nvSpPr>
          <p:spPr>
            <a:xfrm rot="3671103">
              <a:off x="1742730" y="1357737"/>
              <a:ext cx="1630143" cy="1791634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8"/>
            <p:cNvSpPr/>
            <p:nvPr/>
          </p:nvSpPr>
          <p:spPr>
            <a:xfrm rot="4652114">
              <a:off x="1338444" y="1389460"/>
              <a:ext cx="1018815" cy="868385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8"/>
            <p:cNvSpPr/>
            <p:nvPr/>
          </p:nvSpPr>
          <p:spPr>
            <a:xfrm rot="4042692">
              <a:off x="1455285" y="1317226"/>
              <a:ext cx="1361769" cy="1361423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8" name="Google Shape;218;p38"/>
            <p:cNvCxnSpPr/>
            <p:nvPr/>
          </p:nvCxnSpPr>
          <p:spPr>
            <a:xfrm>
              <a:off x="1305652" y="1807201"/>
              <a:ext cx="3026700" cy="89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9" name="Google Shape;219;p38"/>
            <p:cNvSpPr/>
            <p:nvPr/>
          </p:nvSpPr>
          <p:spPr>
            <a:xfrm rot="4652686">
              <a:off x="1137616" y="1551374"/>
              <a:ext cx="582817" cy="418102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38"/>
          <p:cNvGrpSpPr/>
          <p:nvPr/>
        </p:nvGrpSpPr>
        <p:grpSpPr>
          <a:xfrm>
            <a:off x="4229069" y="1049595"/>
            <a:ext cx="3680222" cy="2714356"/>
            <a:chOff x="4037639" y="1136737"/>
            <a:chExt cx="3674710" cy="2619277"/>
          </a:xfrm>
        </p:grpSpPr>
        <p:sp>
          <p:nvSpPr>
            <p:cNvPr id="221" name="Google Shape;221;p38"/>
            <p:cNvSpPr/>
            <p:nvPr/>
          </p:nvSpPr>
          <p:spPr>
            <a:xfrm rot="1847246">
              <a:off x="4806443" y="1515281"/>
              <a:ext cx="1721974" cy="1968667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 rot="2880551">
              <a:off x="4228958" y="2006261"/>
              <a:ext cx="1062762" cy="965062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 rot="2235560">
              <a:off x="4413478" y="1740962"/>
              <a:ext cx="1430073" cy="1503913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4" name="Google Shape;224;p38"/>
            <p:cNvCxnSpPr/>
            <p:nvPr/>
          </p:nvCxnSpPr>
          <p:spPr>
            <a:xfrm rot="-1730591">
              <a:off x="4326352" y="1892978"/>
              <a:ext cx="3371793" cy="93132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25" name="Google Shape;225;p38"/>
          <p:cNvSpPr txBox="1"/>
          <p:nvPr/>
        </p:nvSpPr>
        <p:spPr>
          <a:xfrm>
            <a:off x="2891675" y="2285250"/>
            <a:ext cx="5364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R</a:t>
            </a:r>
            <a:r>
              <a:rPr b="1" baseline="-25000" lang="es" sz="1800"/>
              <a:t>T</a:t>
            </a:r>
            <a:endParaRPr b="1" baseline="-25000" sz="1800"/>
          </a:p>
        </p:txBody>
      </p:sp>
      <p:sp>
        <p:nvSpPr>
          <p:cNvPr id="226" name="Google Shape;226;p38"/>
          <p:cNvSpPr txBox="1"/>
          <p:nvPr/>
        </p:nvSpPr>
        <p:spPr>
          <a:xfrm>
            <a:off x="6082913" y="2285250"/>
            <a:ext cx="5364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R</a:t>
            </a:r>
            <a:r>
              <a:rPr b="1" baseline="-25000" lang="es" sz="1800"/>
              <a:t>R</a:t>
            </a:r>
            <a:endParaRPr b="1" baseline="-25000" sz="1800"/>
          </a:p>
        </p:txBody>
      </p:sp>
      <p:pic>
        <p:nvPicPr>
          <p:cNvPr descr="P_R = P_T\left(\frac{G_T }{4\pi R_T^2}\right)\ \sigma_{RCS} \left( \frac{1}{4\pi R_R^2} \right) A_{eff,R}[f_{att}...]" id="227" name="Google Shape;227;p38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2896" y="4012525"/>
            <a:ext cx="7499048" cy="78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38"/>
          <p:cNvCxnSpPr/>
          <p:nvPr/>
        </p:nvCxnSpPr>
        <p:spPr>
          <a:xfrm flipH="1" rot="-5400000">
            <a:off x="514375" y="2786050"/>
            <a:ext cx="2221800" cy="321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1155CC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38"/>
          <p:cNvCxnSpPr/>
          <p:nvPr/>
        </p:nvCxnSpPr>
        <p:spPr>
          <a:xfrm flipH="1" rot="-5400000">
            <a:off x="2389625" y="3389675"/>
            <a:ext cx="1450200" cy="200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1155CC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230" name="Google Shape;230;p38"/>
          <p:cNvCxnSpPr/>
          <p:nvPr/>
        </p:nvCxnSpPr>
        <p:spPr>
          <a:xfrm rot="5400000">
            <a:off x="3646875" y="3432575"/>
            <a:ext cx="1221600" cy="228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1155CC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38"/>
          <p:cNvCxnSpPr/>
          <p:nvPr/>
        </p:nvCxnSpPr>
        <p:spPr>
          <a:xfrm rot="5400000">
            <a:off x="5082725" y="3104000"/>
            <a:ext cx="1536000" cy="728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1155CC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38"/>
          <p:cNvCxnSpPr/>
          <p:nvPr/>
        </p:nvCxnSpPr>
        <p:spPr>
          <a:xfrm rot="5400000">
            <a:off x="6143675" y="2400425"/>
            <a:ext cx="2143200" cy="1314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1155CC"/>
            </a:solidFill>
            <a:prstDash val="lgDash"/>
            <a:round/>
            <a:headEnd len="med" w="med" type="none"/>
            <a:tailEnd len="med" w="med" type="triangle"/>
          </a:ln>
        </p:spPr>
      </p:cxnSp>
      <p:sp>
        <p:nvSpPr>
          <p:cNvPr id="233" name="Google Shape;233;p38"/>
          <p:cNvSpPr txBox="1"/>
          <p:nvPr/>
        </p:nvSpPr>
        <p:spPr>
          <a:xfrm>
            <a:off x="3724700" y="1629200"/>
            <a:ext cx="131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(Not to scale)</a:t>
            </a:r>
            <a:endParaRPr/>
          </a:p>
        </p:txBody>
      </p:sp>
      <p:sp>
        <p:nvSpPr>
          <p:cNvPr id="234" name="Google Shape;234;p38"/>
          <p:cNvSpPr/>
          <p:nvPr/>
        </p:nvSpPr>
        <p:spPr>
          <a:xfrm>
            <a:off x="3821925" y="4109675"/>
            <a:ext cx="871500" cy="593100"/>
          </a:xfrm>
          <a:prstGeom prst="ellipse">
            <a:avLst/>
          </a:prstGeom>
          <a:noFill/>
          <a:ln cap="flat" cmpd="sng" w="381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/>
        </p:nvSpPr>
        <p:spPr>
          <a:xfrm>
            <a:off x="381000" y="1222500"/>
            <a:ext cx="8687700" cy="15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concept 2: </a:t>
            </a:r>
            <a:endParaRPr b="1" sz="4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Collisional electron plasma 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311700" y="927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does</a:t>
            </a:r>
            <a:r>
              <a:rPr lang="es" sz="3000"/>
              <a:t> </a:t>
            </a:r>
            <a:r>
              <a:rPr lang="es"/>
              <a:t>a </a:t>
            </a:r>
            <a:r>
              <a:rPr lang="es"/>
              <a:t>particle cascade in ice look like?</a:t>
            </a:r>
            <a:endParaRPr sz="3000"/>
          </a:p>
        </p:txBody>
      </p:sp>
      <p:sp>
        <p:nvSpPr>
          <p:cNvPr id="246" name="Google Shape;246;p40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247" name="Google Shape;247;p40"/>
          <p:cNvGrpSpPr/>
          <p:nvPr/>
        </p:nvGrpSpPr>
        <p:grpSpPr>
          <a:xfrm>
            <a:off x="1600805" y="946322"/>
            <a:ext cx="5942376" cy="3823404"/>
            <a:chOff x="1677005" y="870122"/>
            <a:chExt cx="5942376" cy="3823404"/>
          </a:xfrm>
        </p:grpSpPr>
        <p:pic>
          <p:nvPicPr>
            <p:cNvPr id="248" name="Google Shape;248;p40"/>
            <p:cNvPicPr preferRelativeResize="0"/>
            <p:nvPr/>
          </p:nvPicPr>
          <p:blipFill rotWithShape="1">
            <a:blip r:embed="rId3">
              <a:alphaModFix/>
            </a:blip>
            <a:srcRect b="2611" l="10580" r="3744" t="12584"/>
            <a:stretch/>
          </p:blipFill>
          <p:spPr>
            <a:xfrm>
              <a:off x="1677005" y="870122"/>
              <a:ext cx="5942376" cy="3823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40"/>
            <p:cNvSpPr/>
            <p:nvPr/>
          </p:nvSpPr>
          <p:spPr>
            <a:xfrm>
              <a:off x="4331350" y="995175"/>
              <a:ext cx="146700" cy="3169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/>
            </a:p>
          </p:txBody>
        </p:sp>
      </p:grpSp>
      <p:pic>
        <p:nvPicPr>
          <p:cNvPr id="250" name="Google Shape;25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050" y="4669625"/>
            <a:ext cx="8868750" cy="194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frac{10^6 \frac{MeV}{cm^3}}{ 20 \frac{eV}{e^-} } = \\ &#10; =  10^{11} \frac{e^-}{cm^3}" id="251" name="Google Shape;251;p40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3075" y="1957375"/>
            <a:ext cx="1378076" cy="1457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40"/>
          <p:cNvCxnSpPr/>
          <p:nvPr/>
        </p:nvCxnSpPr>
        <p:spPr>
          <a:xfrm rot="5400000">
            <a:off x="2000625" y="2418800"/>
            <a:ext cx="2919000" cy="1530300"/>
          </a:xfrm>
          <a:prstGeom prst="curvedConnector3">
            <a:avLst>
              <a:gd fmla="val 2813" name="adj1"/>
            </a:avLst>
          </a:prstGeom>
          <a:noFill/>
          <a:ln cap="flat" cmpd="sng" w="19050">
            <a:solidFill>
              <a:srgbClr val="FF66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40"/>
          <p:cNvCxnSpPr>
            <a:endCxn id="251" idx="2"/>
          </p:cNvCxnSpPr>
          <p:nvPr/>
        </p:nvCxnSpPr>
        <p:spPr>
          <a:xfrm flipH="1" rot="10800000">
            <a:off x="6572313" y="3414701"/>
            <a:ext cx="1759800" cy="1264500"/>
          </a:xfrm>
          <a:prstGeom prst="curvedConnector2">
            <a:avLst/>
          </a:prstGeom>
          <a:noFill/>
          <a:ln cap="flat" cmpd="sng" w="19050">
            <a:solidFill>
              <a:srgbClr val="FF66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54" name="Google Shape;254;p40"/>
          <p:cNvCxnSpPr/>
          <p:nvPr/>
        </p:nvCxnSpPr>
        <p:spPr>
          <a:xfrm>
            <a:off x="7196313" y="1194475"/>
            <a:ext cx="761700" cy="671700"/>
          </a:xfrm>
          <a:prstGeom prst="curvedConnector3">
            <a:avLst>
              <a:gd fmla="val 102923" name="adj1"/>
            </a:avLst>
          </a:prstGeom>
          <a:noFill/>
          <a:ln cap="flat" cmpd="sng" w="19050">
            <a:solidFill>
              <a:srgbClr val="FF6600"/>
            </a:solidFill>
            <a:prstDash val="dash"/>
            <a:round/>
            <a:headEnd len="med" w="med" type="none"/>
            <a:tailEnd len="med" w="med" type="triangle"/>
          </a:ln>
        </p:spPr>
      </p:cxnSp>
      <p:pic>
        <p:nvPicPr>
          <p:cNvPr descr="E_p = 0.1\ \text{EeV} \\&#10;\qquad= 10^8\ \text{GeV}\ \\&#10; \qquad = 10^{17}\ \text{eV} \\&#10; \qquad &#10;  " id="255" name="Google Shape;255;p40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775" y="2373287"/>
            <a:ext cx="1368014" cy="104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0"/>
          <p:cNvSpPr txBox="1"/>
          <p:nvPr/>
        </p:nvSpPr>
        <p:spPr>
          <a:xfrm>
            <a:off x="3032430" y="665432"/>
            <a:ext cx="23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Credit: Simon de Kockere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>
            <p:ph type="title"/>
          </p:nvPr>
        </p:nvSpPr>
        <p:spPr>
          <a:xfrm>
            <a:off x="311700" y="927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How can we describe the cascade’s core?</a:t>
            </a:r>
            <a:endParaRPr/>
          </a:p>
        </p:txBody>
      </p:sp>
      <p:sp>
        <p:nvSpPr>
          <p:cNvPr id="262" name="Google Shape;262;p41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63" name="Google Shape;2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988" y="867662"/>
            <a:ext cx="6804174" cy="34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1"/>
          <p:cNvSpPr txBox="1"/>
          <p:nvPr/>
        </p:nvSpPr>
        <p:spPr>
          <a:xfrm>
            <a:off x="87600" y="4234775"/>
            <a:ext cx="874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3399"/>
                </a:solidFill>
                <a:latin typeface="Ubuntu"/>
                <a:ea typeface="Ubuntu"/>
                <a:cs typeface="Ubuntu"/>
                <a:sym typeface="Ubuntu"/>
              </a:rPr>
              <a:t>Nishimura, Kamata &amp; Greisen: </a:t>
            </a:r>
            <a:r>
              <a:rPr lang="es" sz="1000">
                <a:solidFill>
                  <a:srgbClr val="003399"/>
                </a:solidFill>
                <a:latin typeface="Ubuntu"/>
                <a:ea typeface="Ubuntu"/>
                <a:cs typeface="Ubuntu"/>
                <a:sym typeface="Ubuntu"/>
              </a:rPr>
              <a:t>Air showers  </a:t>
            </a:r>
            <a:r>
              <a:rPr lang="es" sz="1000">
                <a:solidFill>
                  <a:srgbClr val="FF6600"/>
                </a:solidFill>
                <a:latin typeface="Ubuntu"/>
                <a:ea typeface="Ubuntu"/>
                <a:cs typeface="Ubuntu"/>
                <a:sym typeface="Ubuntu"/>
              </a:rPr>
              <a:t>(Progr. Theoret. Phys. 6, 93 (1958) &amp; Prog. Cosmic Ray Phys., vol. III (1965) )</a:t>
            </a:r>
            <a:endParaRPr sz="1000">
              <a:solidFill>
                <a:srgbClr val="FF66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3399"/>
                </a:solidFill>
                <a:latin typeface="Ubuntu"/>
                <a:ea typeface="Ubuntu"/>
                <a:cs typeface="Ubuntu"/>
                <a:sym typeface="Ubuntu"/>
              </a:rPr>
              <a:t>K. Werner, K. de Vries, O. Scholten: In-ice neutrino cascade </a:t>
            </a:r>
            <a:r>
              <a:rPr lang="es" sz="1000">
                <a:solidFill>
                  <a:srgbClr val="FF6600"/>
                </a:solidFill>
              </a:rPr>
              <a:t>(arxiv:1312.4331)</a:t>
            </a:r>
            <a:endParaRPr sz="1000">
              <a:solidFill>
                <a:srgbClr val="FF66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3399"/>
                </a:solidFill>
                <a:latin typeface="Ubuntu"/>
                <a:ea typeface="Ubuntu"/>
                <a:cs typeface="Ubuntu"/>
                <a:sym typeface="Ubuntu"/>
              </a:rPr>
              <a:t>Simon de Kockere, </a:t>
            </a:r>
            <a:r>
              <a:rPr i="1" lang="es" sz="1000">
                <a:solidFill>
                  <a:srgbClr val="003399"/>
                </a:solidFill>
                <a:latin typeface="Ubuntu"/>
                <a:ea typeface="Ubuntu"/>
                <a:cs typeface="Ubuntu"/>
                <a:sym typeface="Ubuntu"/>
              </a:rPr>
              <a:t>et al. </a:t>
            </a:r>
            <a:r>
              <a:rPr lang="es" sz="1000">
                <a:solidFill>
                  <a:srgbClr val="003399"/>
                </a:solidFill>
                <a:latin typeface="Ubuntu"/>
                <a:ea typeface="Ubuntu"/>
                <a:cs typeface="Ubuntu"/>
                <a:sym typeface="Ubuntu"/>
              </a:rPr>
              <a:t>: Air shower cores from CR that propagate through ice </a:t>
            </a:r>
            <a:r>
              <a:rPr lang="es" sz="1000">
                <a:solidFill>
                  <a:srgbClr val="FF6600"/>
                </a:solidFill>
                <a:latin typeface="Ubuntu"/>
                <a:ea typeface="Ubuntu"/>
                <a:cs typeface="Ubuntu"/>
                <a:sym typeface="Ubuntu"/>
              </a:rPr>
              <a:t>(</a:t>
            </a:r>
            <a:r>
              <a:rPr lang="es" sz="1000">
                <a:solidFill>
                  <a:srgbClr val="FF66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arXiv:2202.09211</a:t>
            </a:r>
            <a:r>
              <a:rPr lang="es" sz="1000">
                <a:solidFill>
                  <a:srgbClr val="FF6600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000">
              <a:solidFill>
                <a:srgbClr val="FF6600"/>
              </a:solidFill>
            </a:endParaRPr>
          </a:p>
        </p:txBody>
      </p:sp>
      <p:pic>
        <p:nvPicPr>
          <p:cNvPr descr="8980 \sqrt{n_e} = \nu_p" id="265" name="Google Shape;265;p41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38199">
            <a:off x="7089292" y="1084564"/>
            <a:ext cx="1920487" cy="393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41"/>
          <p:cNvCxnSpPr>
            <a:stCxn id="263" idx="3"/>
          </p:cNvCxnSpPr>
          <p:nvPr/>
        </p:nvCxnSpPr>
        <p:spPr>
          <a:xfrm flipH="1" rot="10800000">
            <a:off x="7573161" y="1726350"/>
            <a:ext cx="1114500" cy="845400"/>
          </a:xfrm>
          <a:prstGeom prst="curvedConnector3">
            <a:avLst>
              <a:gd fmla="val 103153" name="adj1"/>
            </a:avLst>
          </a:prstGeom>
          <a:noFill/>
          <a:ln cap="flat" cmpd="sng" w="19050">
            <a:solidFill>
              <a:srgbClr val="FF6600"/>
            </a:solidFill>
            <a:prstDash val="dash"/>
            <a:round/>
            <a:headEnd len="med" w="med" type="triangle"/>
            <a:tailEnd len="med" w="med" type="none"/>
          </a:ln>
        </p:spPr>
      </p:cxnSp>
      <p:cxnSp>
        <p:nvCxnSpPr>
          <p:cNvPr id="267" name="Google Shape;267;p41"/>
          <p:cNvCxnSpPr/>
          <p:nvPr/>
        </p:nvCxnSpPr>
        <p:spPr>
          <a:xfrm flipH="1">
            <a:off x="6749995" y="1256198"/>
            <a:ext cx="1214400" cy="286800"/>
          </a:xfrm>
          <a:prstGeom prst="curvedConnector3">
            <a:avLst>
              <a:gd fmla="val 93620" name="adj1"/>
            </a:avLst>
          </a:prstGeom>
          <a:noFill/>
          <a:ln cap="flat" cmpd="sng" w="19050">
            <a:solidFill>
              <a:srgbClr val="FF6600"/>
            </a:solidFill>
            <a:prstDash val="dash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/>
        </p:nvSpPr>
        <p:spPr>
          <a:xfrm>
            <a:off x="373950" y="1337325"/>
            <a:ext cx="85608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MARES:</a:t>
            </a:r>
            <a:endParaRPr b="1" sz="3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macroscopic scatter model</a:t>
            </a:r>
            <a:endParaRPr b="0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_R = P_T\left(\frac{G_T }{4\pi R_T^2}\right)\ \sigma_{RCS} \left( \frac{1}{4\pi R_R^2} \right) A_{eff,R}[f_{att}...]" id="277" name="Google Shape;277;p43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021" y="4112725"/>
            <a:ext cx="7499048" cy="7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3"/>
          <p:cNvSpPr/>
          <p:nvPr/>
        </p:nvSpPr>
        <p:spPr>
          <a:xfrm rot="-2167856">
            <a:off x="2310398" y="3591989"/>
            <a:ext cx="303138" cy="337484"/>
          </a:xfrm>
          <a:prstGeom prst="irregularSeal2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27937">
            <a:off x="2051746" y="2256082"/>
            <a:ext cx="6543657" cy="143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43"/>
          <p:cNvCxnSpPr/>
          <p:nvPr/>
        </p:nvCxnSpPr>
        <p:spPr>
          <a:xfrm flipH="1">
            <a:off x="2064700" y="764300"/>
            <a:ext cx="6321900" cy="32220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dot"/>
            <a:round/>
            <a:headEnd len="med" w="med" type="stealth"/>
            <a:tailEnd len="med" w="med" type="none"/>
          </a:ln>
        </p:spPr>
      </p:cxnSp>
      <p:sp>
        <p:nvSpPr>
          <p:cNvPr id="281" name="Google Shape;281;p43"/>
          <p:cNvSpPr txBox="1"/>
          <p:nvPr>
            <p:ph type="title"/>
          </p:nvPr>
        </p:nvSpPr>
        <p:spPr>
          <a:xfrm>
            <a:off x="348075" y="8317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The radar scatter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2" name="Google Shape;282;p43"/>
          <p:cNvSpPr txBox="1"/>
          <p:nvPr>
            <p:ph idx="12" type="sldNum"/>
          </p:nvPr>
        </p:nvSpPr>
        <p:spPr>
          <a:xfrm>
            <a:off x="8456483" y="4806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283" name="Google Shape;283;p43"/>
          <p:cNvGrpSpPr/>
          <p:nvPr/>
        </p:nvGrpSpPr>
        <p:grpSpPr>
          <a:xfrm>
            <a:off x="1249929" y="994063"/>
            <a:ext cx="504600" cy="786900"/>
            <a:chOff x="2232100" y="424925"/>
            <a:chExt cx="504600" cy="786900"/>
          </a:xfrm>
        </p:grpSpPr>
        <p:cxnSp>
          <p:nvCxnSpPr>
            <p:cNvPr id="284" name="Google Shape;284;p43"/>
            <p:cNvCxnSpPr/>
            <p:nvPr/>
          </p:nvCxnSpPr>
          <p:spPr>
            <a:xfrm>
              <a:off x="2484376" y="424925"/>
              <a:ext cx="0" cy="7869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43"/>
            <p:cNvCxnSpPr/>
            <p:nvPr/>
          </p:nvCxnSpPr>
          <p:spPr>
            <a:xfrm flipH="1" rot="5400000">
              <a:off x="2483500" y="307943"/>
              <a:ext cx="1800" cy="5046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6" name="Google Shape;286;p43"/>
            <p:cNvCxnSpPr/>
            <p:nvPr/>
          </p:nvCxnSpPr>
          <p:spPr>
            <a:xfrm rot="5400000">
              <a:off x="2483484" y="523100"/>
              <a:ext cx="1800" cy="3789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" name="Google Shape;287;p43"/>
            <p:cNvCxnSpPr/>
            <p:nvPr/>
          </p:nvCxnSpPr>
          <p:spPr>
            <a:xfrm flipH="1" rot="5400000">
              <a:off x="2482885" y="742865"/>
              <a:ext cx="3000" cy="2460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" name="Google Shape;288;p43"/>
            <p:cNvCxnSpPr/>
            <p:nvPr/>
          </p:nvCxnSpPr>
          <p:spPr>
            <a:xfrm flipH="1" rot="5400000">
              <a:off x="2483260" y="901097"/>
              <a:ext cx="2100" cy="1251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89" name="Google Shape;289;p43"/>
          <p:cNvGrpSpPr/>
          <p:nvPr/>
        </p:nvGrpSpPr>
        <p:grpSpPr>
          <a:xfrm>
            <a:off x="7681354" y="1136713"/>
            <a:ext cx="504600" cy="786900"/>
            <a:chOff x="2232100" y="424925"/>
            <a:chExt cx="504600" cy="786900"/>
          </a:xfrm>
        </p:grpSpPr>
        <p:cxnSp>
          <p:nvCxnSpPr>
            <p:cNvPr id="290" name="Google Shape;290;p43"/>
            <p:cNvCxnSpPr/>
            <p:nvPr/>
          </p:nvCxnSpPr>
          <p:spPr>
            <a:xfrm>
              <a:off x="2484376" y="424925"/>
              <a:ext cx="0" cy="7869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1" name="Google Shape;291;p43"/>
            <p:cNvCxnSpPr/>
            <p:nvPr/>
          </p:nvCxnSpPr>
          <p:spPr>
            <a:xfrm flipH="1" rot="5400000">
              <a:off x="2483500" y="307943"/>
              <a:ext cx="1800" cy="5046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2" name="Google Shape;292;p43"/>
            <p:cNvCxnSpPr/>
            <p:nvPr/>
          </p:nvCxnSpPr>
          <p:spPr>
            <a:xfrm rot="5400000">
              <a:off x="2483484" y="523100"/>
              <a:ext cx="1800" cy="3789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3" name="Google Shape;293;p43"/>
            <p:cNvCxnSpPr/>
            <p:nvPr/>
          </p:nvCxnSpPr>
          <p:spPr>
            <a:xfrm flipH="1" rot="5400000">
              <a:off x="2482885" y="742865"/>
              <a:ext cx="3000" cy="2460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43"/>
            <p:cNvCxnSpPr/>
            <p:nvPr/>
          </p:nvCxnSpPr>
          <p:spPr>
            <a:xfrm flipH="1" rot="5400000">
              <a:off x="2483260" y="901097"/>
              <a:ext cx="2100" cy="1251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5" name="Google Shape;295;p43"/>
          <p:cNvSpPr txBox="1"/>
          <p:nvPr/>
        </p:nvSpPr>
        <p:spPr>
          <a:xfrm>
            <a:off x="258588" y="1750704"/>
            <a:ext cx="11751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TX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Transmitter</a:t>
            </a:r>
            <a:endParaRPr i="1"/>
          </a:p>
        </p:txBody>
      </p:sp>
      <p:sp>
        <p:nvSpPr>
          <p:cNvPr id="296" name="Google Shape;296;p43"/>
          <p:cNvSpPr txBox="1"/>
          <p:nvPr/>
        </p:nvSpPr>
        <p:spPr>
          <a:xfrm>
            <a:off x="7971077" y="1835950"/>
            <a:ext cx="897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RX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Receiver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97" name="Google Shape;297;p43"/>
          <p:cNvSpPr txBox="1"/>
          <p:nvPr/>
        </p:nvSpPr>
        <p:spPr>
          <a:xfrm>
            <a:off x="3953913" y="1723125"/>
            <a:ext cx="12072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CS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Cascade</a:t>
            </a:r>
            <a:endParaRPr sz="1100"/>
          </a:p>
        </p:txBody>
      </p:sp>
      <p:grpSp>
        <p:nvGrpSpPr>
          <p:cNvPr id="298" name="Google Shape;298;p43"/>
          <p:cNvGrpSpPr/>
          <p:nvPr/>
        </p:nvGrpSpPr>
        <p:grpSpPr>
          <a:xfrm rot="208447">
            <a:off x="1327749" y="1262066"/>
            <a:ext cx="3081515" cy="1978958"/>
            <a:chOff x="1162024" y="1107988"/>
            <a:chExt cx="3170328" cy="2291116"/>
          </a:xfrm>
        </p:grpSpPr>
        <p:sp>
          <p:nvSpPr>
            <p:cNvPr id="299" name="Google Shape;299;p43"/>
            <p:cNvSpPr/>
            <p:nvPr/>
          </p:nvSpPr>
          <p:spPr>
            <a:xfrm rot="3671103">
              <a:off x="1742730" y="1357737"/>
              <a:ext cx="1630143" cy="1791634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3"/>
            <p:cNvSpPr/>
            <p:nvPr/>
          </p:nvSpPr>
          <p:spPr>
            <a:xfrm rot="4652114">
              <a:off x="1338444" y="1389460"/>
              <a:ext cx="1018815" cy="868385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3"/>
            <p:cNvSpPr/>
            <p:nvPr/>
          </p:nvSpPr>
          <p:spPr>
            <a:xfrm rot="4042692">
              <a:off x="1455285" y="1317226"/>
              <a:ext cx="1361769" cy="1361423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2" name="Google Shape;302;p43"/>
            <p:cNvCxnSpPr/>
            <p:nvPr/>
          </p:nvCxnSpPr>
          <p:spPr>
            <a:xfrm>
              <a:off x="1305652" y="1807201"/>
              <a:ext cx="3026700" cy="89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03" name="Google Shape;303;p43"/>
            <p:cNvSpPr/>
            <p:nvPr/>
          </p:nvSpPr>
          <p:spPr>
            <a:xfrm rot="4652686">
              <a:off x="1137616" y="1551374"/>
              <a:ext cx="582817" cy="418102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43"/>
          <p:cNvGrpSpPr/>
          <p:nvPr/>
        </p:nvGrpSpPr>
        <p:grpSpPr>
          <a:xfrm>
            <a:off x="4229069" y="1049595"/>
            <a:ext cx="3680222" cy="2714356"/>
            <a:chOff x="4037639" y="1136737"/>
            <a:chExt cx="3674710" cy="2619277"/>
          </a:xfrm>
        </p:grpSpPr>
        <p:sp>
          <p:nvSpPr>
            <p:cNvPr id="305" name="Google Shape;305;p43"/>
            <p:cNvSpPr/>
            <p:nvPr/>
          </p:nvSpPr>
          <p:spPr>
            <a:xfrm rot="1847246">
              <a:off x="4806443" y="1515281"/>
              <a:ext cx="1721974" cy="1968667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3"/>
            <p:cNvSpPr/>
            <p:nvPr/>
          </p:nvSpPr>
          <p:spPr>
            <a:xfrm rot="2880551">
              <a:off x="4228958" y="2006261"/>
              <a:ext cx="1062762" cy="965062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3"/>
            <p:cNvSpPr/>
            <p:nvPr/>
          </p:nvSpPr>
          <p:spPr>
            <a:xfrm rot="2235560">
              <a:off x="4413478" y="1740962"/>
              <a:ext cx="1430073" cy="1503913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8" name="Google Shape;308;p43"/>
            <p:cNvCxnSpPr/>
            <p:nvPr/>
          </p:nvCxnSpPr>
          <p:spPr>
            <a:xfrm rot="-1730591">
              <a:off x="4326352" y="1892978"/>
              <a:ext cx="3371793" cy="93132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09" name="Google Shape;309;p43"/>
          <p:cNvSpPr txBox="1"/>
          <p:nvPr/>
        </p:nvSpPr>
        <p:spPr>
          <a:xfrm>
            <a:off x="2891675" y="2285250"/>
            <a:ext cx="5364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R</a:t>
            </a:r>
            <a:r>
              <a:rPr b="1" baseline="-25000" lang="es" sz="1800"/>
              <a:t>T</a:t>
            </a:r>
            <a:endParaRPr b="1" baseline="-25000" sz="1800"/>
          </a:p>
        </p:txBody>
      </p:sp>
      <p:sp>
        <p:nvSpPr>
          <p:cNvPr id="310" name="Google Shape;310;p43"/>
          <p:cNvSpPr txBox="1"/>
          <p:nvPr/>
        </p:nvSpPr>
        <p:spPr>
          <a:xfrm>
            <a:off x="6082913" y="2285250"/>
            <a:ext cx="5364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R</a:t>
            </a:r>
            <a:r>
              <a:rPr b="1" baseline="-25000" lang="es" sz="1800"/>
              <a:t>R</a:t>
            </a:r>
            <a:endParaRPr b="1" baseline="-25000" sz="1800"/>
          </a:p>
        </p:txBody>
      </p:sp>
      <p:pic>
        <p:nvPicPr>
          <p:cNvPr descr="\overrightarrow{\beta_{CS}}" id="311" name="Google Shape;31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6475" y="771853"/>
            <a:ext cx="442375" cy="374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43"/>
          <p:cNvCxnSpPr/>
          <p:nvPr/>
        </p:nvCxnSpPr>
        <p:spPr>
          <a:xfrm flipH="1" rot="-5400000">
            <a:off x="514375" y="2786050"/>
            <a:ext cx="2221800" cy="321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1155CC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p43"/>
          <p:cNvCxnSpPr/>
          <p:nvPr/>
        </p:nvCxnSpPr>
        <p:spPr>
          <a:xfrm flipH="1" rot="-5400000">
            <a:off x="2389625" y="3389675"/>
            <a:ext cx="1450200" cy="200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1155CC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314" name="Google Shape;314;p43"/>
          <p:cNvCxnSpPr/>
          <p:nvPr/>
        </p:nvCxnSpPr>
        <p:spPr>
          <a:xfrm rot="5400000">
            <a:off x="3646875" y="3432575"/>
            <a:ext cx="1221600" cy="228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1155CC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315" name="Google Shape;315;p43"/>
          <p:cNvCxnSpPr/>
          <p:nvPr/>
        </p:nvCxnSpPr>
        <p:spPr>
          <a:xfrm rot="5400000">
            <a:off x="5082725" y="3104000"/>
            <a:ext cx="1536000" cy="728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1155CC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p43"/>
          <p:cNvCxnSpPr/>
          <p:nvPr/>
        </p:nvCxnSpPr>
        <p:spPr>
          <a:xfrm rot="5400000">
            <a:off x="6143675" y="2400425"/>
            <a:ext cx="2143200" cy="1314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1155CC"/>
            </a:solidFill>
            <a:prstDash val="lgDash"/>
            <a:round/>
            <a:headEnd len="med" w="med" type="none"/>
            <a:tailEnd len="med" w="med" type="triangle"/>
          </a:ln>
        </p:spPr>
      </p:cxnSp>
      <p:sp>
        <p:nvSpPr>
          <p:cNvPr id="317" name="Google Shape;317;p43"/>
          <p:cNvSpPr txBox="1"/>
          <p:nvPr/>
        </p:nvSpPr>
        <p:spPr>
          <a:xfrm>
            <a:off x="3845925" y="825975"/>
            <a:ext cx="131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(Not to scale)</a:t>
            </a:r>
            <a:endParaRPr/>
          </a:p>
        </p:txBody>
      </p:sp>
      <p:sp>
        <p:nvSpPr>
          <p:cNvPr id="318" name="Google Shape;318;p43"/>
          <p:cNvSpPr/>
          <p:nvPr/>
        </p:nvSpPr>
        <p:spPr>
          <a:xfrm>
            <a:off x="3922775" y="4236350"/>
            <a:ext cx="871500" cy="593100"/>
          </a:xfrm>
          <a:prstGeom prst="ellipse">
            <a:avLst/>
          </a:prstGeom>
          <a:noFill/>
          <a:ln cap="flat" cmpd="sng" w="381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>
            <p:ph type="title"/>
          </p:nvPr>
        </p:nvSpPr>
        <p:spPr>
          <a:xfrm>
            <a:off x="348075" y="8317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The line approximation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5" name="Google Shape;325;p44"/>
          <p:cNvSpPr txBox="1"/>
          <p:nvPr>
            <p:ph idx="12" type="sldNum"/>
          </p:nvPr>
        </p:nvSpPr>
        <p:spPr>
          <a:xfrm>
            <a:off x="8456483" y="4806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326" name="Google Shape;326;p44"/>
          <p:cNvGrpSpPr/>
          <p:nvPr/>
        </p:nvGrpSpPr>
        <p:grpSpPr>
          <a:xfrm>
            <a:off x="1140029" y="834013"/>
            <a:ext cx="504600" cy="786900"/>
            <a:chOff x="2232100" y="424925"/>
            <a:chExt cx="504600" cy="786900"/>
          </a:xfrm>
        </p:grpSpPr>
        <p:cxnSp>
          <p:nvCxnSpPr>
            <p:cNvPr id="327" name="Google Shape;327;p44"/>
            <p:cNvCxnSpPr/>
            <p:nvPr/>
          </p:nvCxnSpPr>
          <p:spPr>
            <a:xfrm>
              <a:off x="2484376" y="424925"/>
              <a:ext cx="0" cy="7869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44"/>
            <p:cNvCxnSpPr/>
            <p:nvPr/>
          </p:nvCxnSpPr>
          <p:spPr>
            <a:xfrm flipH="1" rot="5400000">
              <a:off x="2483500" y="307943"/>
              <a:ext cx="1800" cy="5046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44"/>
            <p:cNvCxnSpPr/>
            <p:nvPr/>
          </p:nvCxnSpPr>
          <p:spPr>
            <a:xfrm rot="5400000">
              <a:off x="2483484" y="523100"/>
              <a:ext cx="1800" cy="3789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0" name="Google Shape;330;p44"/>
            <p:cNvCxnSpPr/>
            <p:nvPr/>
          </p:nvCxnSpPr>
          <p:spPr>
            <a:xfrm flipH="1" rot="5400000">
              <a:off x="2482885" y="742865"/>
              <a:ext cx="3000" cy="2460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1" name="Google Shape;331;p44"/>
            <p:cNvCxnSpPr/>
            <p:nvPr/>
          </p:nvCxnSpPr>
          <p:spPr>
            <a:xfrm flipH="1" rot="5400000">
              <a:off x="2483260" y="901097"/>
              <a:ext cx="2100" cy="1251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32" name="Google Shape;332;p44"/>
          <p:cNvGrpSpPr/>
          <p:nvPr/>
        </p:nvGrpSpPr>
        <p:grpSpPr>
          <a:xfrm>
            <a:off x="7948204" y="889776"/>
            <a:ext cx="504600" cy="786900"/>
            <a:chOff x="2232100" y="424925"/>
            <a:chExt cx="504600" cy="786900"/>
          </a:xfrm>
        </p:grpSpPr>
        <p:cxnSp>
          <p:nvCxnSpPr>
            <p:cNvPr id="333" name="Google Shape;333;p44"/>
            <p:cNvCxnSpPr/>
            <p:nvPr/>
          </p:nvCxnSpPr>
          <p:spPr>
            <a:xfrm>
              <a:off x="2484376" y="424925"/>
              <a:ext cx="0" cy="7869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4" name="Google Shape;334;p44"/>
            <p:cNvCxnSpPr/>
            <p:nvPr/>
          </p:nvCxnSpPr>
          <p:spPr>
            <a:xfrm flipH="1" rot="5400000">
              <a:off x="2483500" y="307943"/>
              <a:ext cx="1800" cy="5046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p44"/>
            <p:cNvCxnSpPr/>
            <p:nvPr/>
          </p:nvCxnSpPr>
          <p:spPr>
            <a:xfrm rot="5400000">
              <a:off x="2483484" y="523100"/>
              <a:ext cx="1800" cy="3789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44"/>
            <p:cNvCxnSpPr/>
            <p:nvPr/>
          </p:nvCxnSpPr>
          <p:spPr>
            <a:xfrm flipH="1" rot="5400000">
              <a:off x="2482885" y="742865"/>
              <a:ext cx="3000" cy="2460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44"/>
            <p:cNvCxnSpPr/>
            <p:nvPr/>
          </p:nvCxnSpPr>
          <p:spPr>
            <a:xfrm flipH="1" rot="5400000">
              <a:off x="2483260" y="901097"/>
              <a:ext cx="2100" cy="125100"/>
            </a:xfrm>
            <a:prstGeom prst="straightConnector1">
              <a:avLst/>
            </a:prstGeom>
            <a:noFill/>
            <a:ln cap="sq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8" name="Google Shape;338;p44"/>
          <p:cNvSpPr txBox="1"/>
          <p:nvPr/>
        </p:nvSpPr>
        <p:spPr>
          <a:xfrm>
            <a:off x="347513" y="1928004"/>
            <a:ext cx="11751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TX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Transmitter</a:t>
            </a:r>
            <a:endParaRPr i="1"/>
          </a:p>
        </p:txBody>
      </p:sp>
      <p:sp>
        <p:nvSpPr>
          <p:cNvPr id="339" name="Google Shape;339;p44"/>
          <p:cNvSpPr txBox="1"/>
          <p:nvPr/>
        </p:nvSpPr>
        <p:spPr>
          <a:xfrm>
            <a:off x="7898877" y="2051775"/>
            <a:ext cx="897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RX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Receiver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340" name="Google Shape;340;p44"/>
          <p:cNvCxnSpPr/>
          <p:nvPr/>
        </p:nvCxnSpPr>
        <p:spPr>
          <a:xfrm rot="207923">
            <a:off x="1461135" y="1712320"/>
            <a:ext cx="2918336" cy="815273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341" name="Google Shape;341;p44"/>
          <p:cNvCxnSpPr/>
          <p:nvPr/>
        </p:nvCxnSpPr>
        <p:spPr>
          <a:xfrm rot="-1730591">
            <a:off x="4489664" y="1722028"/>
            <a:ext cx="3371793" cy="93132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lgDash"/>
            <a:round/>
            <a:headEnd len="med" w="med" type="none"/>
            <a:tailEnd len="med" w="med" type="triangle"/>
          </a:ln>
        </p:spPr>
      </p:cxnSp>
      <p:sp>
        <p:nvSpPr>
          <p:cNvPr id="342" name="Google Shape;342;p44"/>
          <p:cNvSpPr txBox="1"/>
          <p:nvPr/>
        </p:nvSpPr>
        <p:spPr>
          <a:xfrm>
            <a:off x="2961363" y="2219775"/>
            <a:ext cx="81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 </a:t>
            </a:r>
            <a:r>
              <a:rPr lang="es" sz="1800">
                <a:solidFill>
                  <a:srgbClr val="FF0000"/>
                </a:solidFill>
              </a:rPr>
              <a:t>|R</a:t>
            </a:r>
            <a:r>
              <a:rPr baseline="-25000" lang="es" sz="1800">
                <a:solidFill>
                  <a:srgbClr val="FF0000"/>
                </a:solidFill>
              </a:rPr>
              <a:t>TX</a:t>
            </a:r>
            <a:r>
              <a:rPr lang="es" sz="1800">
                <a:solidFill>
                  <a:srgbClr val="FF0000"/>
                </a:solidFill>
              </a:rPr>
              <a:t>|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343" name="Google Shape;343;p44"/>
          <p:cNvCxnSpPr/>
          <p:nvPr/>
        </p:nvCxnSpPr>
        <p:spPr>
          <a:xfrm flipH="1">
            <a:off x="2657525" y="965800"/>
            <a:ext cx="5033100" cy="2484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dot"/>
            <a:round/>
            <a:headEnd len="med" w="med" type="stealth"/>
            <a:tailEnd len="med" w="med" type="none"/>
          </a:ln>
        </p:spPr>
      </p:cxnSp>
      <p:pic>
        <p:nvPicPr>
          <p:cNvPr descr="\overrightarrow{\beta_{CS}}" id="344" name="Google Shape;3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1525" y="1095778"/>
            <a:ext cx="442375" cy="374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44"/>
          <p:cNvCxnSpPr/>
          <p:nvPr/>
        </p:nvCxnSpPr>
        <p:spPr>
          <a:xfrm flipH="1" rot="10800000">
            <a:off x="3078975" y="790900"/>
            <a:ext cx="4909200" cy="2454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346" name="Google Shape;346;p44"/>
          <p:cNvGrpSpPr/>
          <p:nvPr/>
        </p:nvGrpSpPr>
        <p:grpSpPr>
          <a:xfrm>
            <a:off x="1508963" y="1318250"/>
            <a:ext cx="382500" cy="437100"/>
            <a:chOff x="1345650" y="1489200"/>
            <a:chExt cx="382500" cy="437100"/>
          </a:xfrm>
        </p:grpSpPr>
        <p:cxnSp>
          <p:nvCxnSpPr>
            <p:cNvPr id="347" name="Google Shape;347;p44"/>
            <p:cNvCxnSpPr/>
            <p:nvPr/>
          </p:nvCxnSpPr>
          <p:spPr>
            <a:xfrm flipH="1" rot="10800000">
              <a:off x="1358025" y="1571575"/>
              <a:ext cx="323100" cy="2322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8" name="Google Shape;348;p44"/>
            <p:cNvCxnSpPr/>
            <p:nvPr/>
          </p:nvCxnSpPr>
          <p:spPr>
            <a:xfrm>
              <a:off x="1345650" y="1803300"/>
              <a:ext cx="382500" cy="1230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9" name="Google Shape;349;p44"/>
            <p:cNvCxnSpPr/>
            <p:nvPr/>
          </p:nvCxnSpPr>
          <p:spPr>
            <a:xfrm rot="10800000">
              <a:off x="1352475" y="1489200"/>
              <a:ext cx="0" cy="3141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50" name="Google Shape;350;p44"/>
          <p:cNvSpPr txBox="1"/>
          <p:nvPr/>
        </p:nvSpPr>
        <p:spPr>
          <a:xfrm>
            <a:off x="1855538" y="1098800"/>
            <a:ext cx="6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L</a:t>
            </a:r>
            <a:r>
              <a:rPr baseline="-25000" lang="es">
                <a:solidFill>
                  <a:srgbClr val="FF0000"/>
                </a:solidFill>
              </a:rPr>
              <a:t>TX</a:t>
            </a:r>
            <a:endParaRPr baseline="-25000">
              <a:solidFill>
                <a:srgbClr val="FF0000"/>
              </a:solidFill>
            </a:endParaRPr>
          </a:p>
        </p:txBody>
      </p:sp>
      <p:sp>
        <p:nvSpPr>
          <p:cNvPr id="351" name="Google Shape;351;p44"/>
          <p:cNvSpPr txBox="1"/>
          <p:nvPr/>
        </p:nvSpPr>
        <p:spPr>
          <a:xfrm>
            <a:off x="1522613" y="1739663"/>
            <a:ext cx="6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R</a:t>
            </a:r>
            <a:r>
              <a:rPr baseline="-25000" lang="es">
                <a:solidFill>
                  <a:srgbClr val="FF0000"/>
                </a:solidFill>
              </a:rPr>
              <a:t>TX</a:t>
            </a:r>
            <a:endParaRPr baseline="-25000">
              <a:solidFill>
                <a:srgbClr val="FF0000"/>
              </a:solidFill>
            </a:endParaRPr>
          </a:p>
        </p:txBody>
      </p:sp>
      <p:sp>
        <p:nvSpPr>
          <p:cNvPr id="352" name="Google Shape;352;p44"/>
          <p:cNvSpPr txBox="1"/>
          <p:nvPr/>
        </p:nvSpPr>
        <p:spPr>
          <a:xfrm>
            <a:off x="944763" y="1499000"/>
            <a:ext cx="6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N</a:t>
            </a:r>
            <a:r>
              <a:rPr baseline="-25000" lang="es">
                <a:solidFill>
                  <a:srgbClr val="FF0000"/>
                </a:solidFill>
              </a:rPr>
              <a:t>TX</a:t>
            </a:r>
            <a:endParaRPr baseline="-25000">
              <a:solidFill>
                <a:srgbClr val="FF0000"/>
              </a:solidFill>
            </a:endParaRPr>
          </a:p>
        </p:txBody>
      </p:sp>
      <p:grpSp>
        <p:nvGrpSpPr>
          <p:cNvPr id="353" name="Google Shape;353;p44"/>
          <p:cNvGrpSpPr/>
          <p:nvPr/>
        </p:nvGrpSpPr>
        <p:grpSpPr>
          <a:xfrm>
            <a:off x="7643525" y="1486373"/>
            <a:ext cx="548100" cy="413804"/>
            <a:chOff x="7480213" y="1657323"/>
            <a:chExt cx="548100" cy="413804"/>
          </a:xfrm>
        </p:grpSpPr>
        <p:cxnSp>
          <p:nvCxnSpPr>
            <p:cNvPr id="354" name="Google Shape;354;p44"/>
            <p:cNvCxnSpPr/>
            <p:nvPr/>
          </p:nvCxnSpPr>
          <p:spPr>
            <a:xfrm flipH="1" rot="10800000">
              <a:off x="7648439" y="1657323"/>
              <a:ext cx="105000" cy="3027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5" name="Google Shape;355;p44"/>
            <p:cNvCxnSpPr/>
            <p:nvPr/>
          </p:nvCxnSpPr>
          <p:spPr>
            <a:xfrm rot="-1878815">
              <a:off x="7641724" y="1857698"/>
              <a:ext cx="382484" cy="122995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6" name="Google Shape;356;p44"/>
            <p:cNvCxnSpPr/>
            <p:nvPr/>
          </p:nvCxnSpPr>
          <p:spPr>
            <a:xfrm rot="10800000">
              <a:off x="7561832" y="1671290"/>
              <a:ext cx="0" cy="31408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57" name="Google Shape;357;p44"/>
          <p:cNvSpPr txBox="1"/>
          <p:nvPr/>
        </p:nvSpPr>
        <p:spPr>
          <a:xfrm>
            <a:off x="7670863" y="1133938"/>
            <a:ext cx="6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L</a:t>
            </a:r>
            <a:r>
              <a:rPr baseline="-25000" lang="es">
                <a:solidFill>
                  <a:srgbClr val="FF0000"/>
                </a:solidFill>
              </a:rPr>
              <a:t>RX</a:t>
            </a:r>
            <a:endParaRPr baseline="-25000">
              <a:solidFill>
                <a:srgbClr val="FF0000"/>
              </a:solidFill>
            </a:endParaRPr>
          </a:p>
        </p:txBody>
      </p:sp>
      <p:sp>
        <p:nvSpPr>
          <p:cNvPr id="358" name="Google Shape;358;p44"/>
          <p:cNvSpPr txBox="1"/>
          <p:nvPr/>
        </p:nvSpPr>
        <p:spPr>
          <a:xfrm>
            <a:off x="8091363" y="1620925"/>
            <a:ext cx="6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R</a:t>
            </a:r>
            <a:r>
              <a:rPr baseline="-25000" lang="es">
                <a:solidFill>
                  <a:srgbClr val="FF0000"/>
                </a:solidFill>
              </a:rPr>
              <a:t>RX</a:t>
            </a:r>
            <a:endParaRPr baseline="-25000">
              <a:solidFill>
                <a:srgbClr val="FF0000"/>
              </a:solidFill>
            </a:endParaRPr>
          </a:p>
        </p:txBody>
      </p:sp>
      <p:sp>
        <p:nvSpPr>
          <p:cNvPr id="359" name="Google Shape;359;p44"/>
          <p:cNvSpPr txBox="1"/>
          <p:nvPr/>
        </p:nvSpPr>
        <p:spPr>
          <a:xfrm>
            <a:off x="7171450" y="1389400"/>
            <a:ext cx="6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N</a:t>
            </a:r>
            <a:r>
              <a:rPr baseline="-25000" lang="es">
                <a:solidFill>
                  <a:srgbClr val="FF0000"/>
                </a:solidFill>
              </a:rPr>
              <a:t>RX</a:t>
            </a:r>
            <a:endParaRPr baseline="-25000">
              <a:solidFill>
                <a:srgbClr val="FF0000"/>
              </a:solidFill>
            </a:endParaRPr>
          </a:p>
        </p:txBody>
      </p:sp>
      <p:sp>
        <p:nvSpPr>
          <p:cNvPr id="360" name="Google Shape;360;p44"/>
          <p:cNvSpPr txBox="1"/>
          <p:nvPr/>
        </p:nvSpPr>
        <p:spPr>
          <a:xfrm>
            <a:off x="4299563" y="2502100"/>
            <a:ext cx="871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𝝈</a:t>
            </a:r>
            <a:r>
              <a:rPr baseline="-25000" lang="es">
                <a:solidFill>
                  <a:srgbClr val="FF0000"/>
                </a:solidFill>
              </a:rPr>
              <a:t>i</a:t>
            </a:r>
            <a:r>
              <a:rPr lang="es"/>
              <a:t> (RCS)</a:t>
            </a:r>
            <a:endParaRPr/>
          </a:p>
        </p:txBody>
      </p:sp>
      <p:cxnSp>
        <p:nvCxnSpPr>
          <p:cNvPr id="361" name="Google Shape;361;p44"/>
          <p:cNvCxnSpPr/>
          <p:nvPr/>
        </p:nvCxnSpPr>
        <p:spPr>
          <a:xfrm>
            <a:off x="1522613" y="1639175"/>
            <a:ext cx="3593100" cy="601200"/>
          </a:xfrm>
          <a:prstGeom prst="straightConnector1">
            <a:avLst/>
          </a:prstGeom>
          <a:noFill/>
          <a:ln cap="flat" cmpd="sng" w="9525">
            <a:solidFill>
              <a:srgbClr val="5B0F00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362" name="Google Shape;362;p44"/>
          <p:cNvCxnSpPr/>
          <p:nvPr/>
        </p:nvCxnSpPr>
        <p:spPr>
          <a:xfrm flipH="1" rot="10800000">
            <a:off x="5149713" y="1789600"/>
            <a:ext cx="2670900" cy="457500"/>
          </a:xfrm>
          <a:prstGeom prst="straightConnector1">
            <a:avLst/>
          </a:prstGeom>
          <a:noFill/>
          <a:ln cap="flat" cmpd="sng" w="9525">
            <a:solidFill>
              <a:srgbClr val="5B0F00"/>
            </a:solidFill>
            <a:prstDash val="lgDash"/>
            <a:round/>
            <a:headEnd len="med" w="med" type="none"/>
            <a:tailEnd len="med" w="med" type="triangle"/>
          </a:ln>
        </p:spPr>
      </p:cxnSp>
      <p:sp>
        <p:nvSpPr>
          <p:cNvPr id="363" name="Google Shape;363;p44"/>
          <p:cNvSpPr txBox="1"/>
          <p:nvPr/>
        </p:nvSpPr>
        <p:spPr>
          <a:xfrm>
            <a:off x="5613788" y="2169950"/>
            <a:ext cx="81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 </a:t>
            </a:r>
            <a:r>
              <a:rPr lang="es" sz="1800">
                <a:solidFill>
                  <a:srgbClr val="FF0000"/>
                </a:solidFill>
              </a:rPr>
              <a:t>|R</a:t>
            </a:r>
            <a:r>
              <a:rPr baseline="-25000" lang="es" sz="1800">
                <a:solidFill>
                  <a:srgbClr val="FF0000"/>
                </a:solidFill>
              </a:rPr>
              <a:t>RX</a:t>
            </a:r>
            <a:r>
              <a:rPr lang="es" sz="1800">
                <a:solidFill>
                  <a:srgbClr val="FF0000"/>
                </a:solidFill>
              </a:rPr>
              <a:t>|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64" name="Google Shape;364;p44"/>
          <p:cNvSpPr txBox="1"/>
          <p:nvPr/>
        </p:nvSpPr>
        <p:spPr>
          <a:xfrm>
            <a:off x="2937675" y="2783225"/>
            <a:ext cx="29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V</a:t>
            </a:r>
            <a:endParaRPr b="1"/>
          </a:p>
        </p:txBody>
      </p:sp>
      <p:pic>
        <p:nvPicPr>
          <p:cNvPr descr="P_{RX} \propto |\vec{E}_{RX}(R, t)|^2 = \\ \qquad |\sum_{i=1}^N {E}_{sc,i}(R_i,t)*e^{i(kR_i - \omega t|_{RX} + \psi_i)}|^2 " id="365" name="Google Shape;365;p44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93" y="3374200"/>
            <a:ext cx="8278158" cy="14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VUB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3399"/>
      </a:accent1>
      <a:accent2>
        <a:srgbClr val="212121"/>
      </a:accent2>
      <a:accent3>
        <a:srgbClr val="78909C"/>
      </a:accent3>
      <a:accent4>
        <a:srgbClr val="FF660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