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6" r:id="rId4"/>
    <p:sldId id="275" r:id="rId5"/>
    <p:sldId id="277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DA"/>
    <a:srgbClr val="FF430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82"/>
  </p:normalViewPr>
  <p:slideViewPr>
    <p:cSldViewPr snapToGrid="0">
      <p:cViewPr varScale="1">
        <p:scale>
          <a:sx n="139" d="100"/>
          <a:sy n="13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12:03:09.2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0 113 16383,'99'-3'0,"-19"2"0,-66 0 0,9-1 0,17-6 0,-3 0 0,15-8 0,-20 3 0,2 1 0,-4 0 0,16-1 0,-16 3 0,13 2 0,-8 6 0,-2-1 0,7 3 0,-7 3 0,1 3 0,-2 6 0,1 2 0,-4-1 0,7-5 0,-4-4 0,4-3 0,7 3 0,-16-2 0,14 2 0,-8 0 0,2-4 0,2 2 0,-5-2 0,0 0 0,6 0 0,-8 0 0,10 3 0,-8 0 0,4-1 0,-1 5 0,-2-3 0,3 3 0,-4-3 0,8 0 0,-6-2 0,6 0 0,-6-2 0,0 0 0,3 1 0,-2 2 0,2-3 0,-2 0 0,-3 0 0,6 0 0,-4 0 0,11 0 0,-20 0 0,15 0 0,-8 1 0,-1 3 0,8 7 0,-10-3 0,7 0 0,0-4 0,-4-4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0590E-D4FA-4342-A168-921C908AEAAE}" type="datetimeFigureOut">
              <a:rPr lang="en-BE" smtClean="0"/>
              <a:t>13/09/2023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66E2-5366-E340-8FAE-E19091DD134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291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C9E-A085-1FE0-26F0-8F5A3E249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A8E94-023B-B120-FB5C-4D503B45F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8238-B51B-3CBC-1D6E-ECD230A5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D55-CF71-8940-9283-8CEE4D66E215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C1F56-A2A1-B31A-0223-2A3A0DB2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8D66-6A7F-A557-3CD6-288A910F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950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B38D-48A5-0FE8-2B2F-A938F93D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6F403-9E87-3B61-3ABB-E827072E1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D422E-2C96-5331-4E09-599FD644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FEEA-A4D1-1243-AB62-182885D2BF39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988BE-3C17-7C98-A36F-C67889E7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EBAE-F75C-EE0D-A8C6-470C2B73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96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FDD1C-E482-CA16-7B39-8439A97A2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980F4-B510-FB1D-B476-2AFB181D0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7CBD-05B1-63AA-C3DB-7D62278E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73A1-415C-EF4D-8E51-DDD6BF835FF5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4999-A532-3FFE-6B7E-0CF0BC94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1648C-4D5B-6C86-3584-81BE7C7A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045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1C1D-A9FC-7456-7D08-E3B49952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E5E3-DAD0-7478-6AA9-113184ED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2290-CF83-7F14-BFE0-45027070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435B-DA40-9E46-8D00-26C4654274A4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DF445-D9ED-0D1F-48E4-BF5CEB4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3712-763C-6AAB-3646-E5487047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03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FD2C-2EAE-2723-97FF-9A2B643D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94EC-E569-5C48-C550-51278008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D528-0482-E0FF-F8AB-E5DD67BE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3C4-53E9-6947-9513-5BF6DC3D306F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11BCB-0EAE-C68E-7C37-CAD35A03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9F278-9ACE-1968-4064-EC280315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947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0D8B-3E1E-A7D8-3B14-379A60D0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3C06-225D-9243-FE9F-D85C529EE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8142C-11CA-00E4-77D5-3244E57EA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84E6-5421-B14B-E261-294E8381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7571-D5AA-1044-B33D-5AB778FF7BEB}" type="datetime1">
              <a:rPr lang="en-US" smtClean="0"/>
              <a:t>9/13/23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9AE5F-9E80-0D46-02AE-993392A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7EE8F-42F7-01BC-9293-250E26CE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828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0D4A-35FD-2356-C373-F229448E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2065-6146-BBF2-5082-4F26B873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001DF-D100-F9E9-E4F5-DA41764BE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10B64-3844-0EE8-98A4-D10849428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2851D-F76C-56B8-5360-BC9D4040C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1D93D-5220-076E-CC0E-C529C365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63F-46DA-A84A-AD10-A3FDF433033C}" type="datetime1">
              <a:rPr lang="en-US" smtClean="0"/>
              <a:t>9/13/23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8431D-3025-1F51-0396-91C6EAE1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44397-1E80-32B4-C6F9-79E7251C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97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CB68-0407-8443-9431-4A8029AA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CE77-D6DF-E61F-3D4E-30CCBC3A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62F2-FC1F-AC42-8CD2-5853AF092B1E}" type="datetime1">
              <a:rPr lang="en-US" smtClean="0"/>
              <a:t>9/13/23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13228-9942-AA3B-161D-35BD9B3A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C4B0B-9A95-CF9D-81B3-1021BDF9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691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B2D77-E3BD-B282-8054-58292977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6870-5495-F241-926F-97CCB9161B80}" type="datetime1">
              <a:rPr lang="en-US" smtClean="0"/>
              <a:t>9/13/23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DE868-27E5-4206-9F69-F4F38327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9AC8-50E4-32F7-E6E7-5892B731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1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CF7F-309F-4869-EA11-AD3625DA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4C6F-A4EA-6B5D-6FC3-C96CEC1B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EBADB-ECFA-2792-205A-B5633DD9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B22A9-BDCC-197C-5B80-68A11D45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1A07-F630-D141-B4F9-7F5A3240E0D7}" type="datetime1">
              <a:rPr lang="en-US" smtClean="0"/>
              <a:t>9/13/23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8394-34A0-38A5-45B3-12515E9E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8F2F-741F-5D99-4955-79B11781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68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A9A8-5880-85CA-75AF-F2FC2A8C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06502-1578-F45F-EC78-CD17A71AD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7BC50-0793-82DE-D4D2-CC78E05A5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D5B7-11EF-9589-1AB8-58390C4E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76C6-D74B-9C2D-3AE9B6CDF892}" type="datetime1">
              <a:rPr lang="en-US" smtClean="0"/>
              <a:t>9/13/23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08260-97C1-7C11-9ADE-7210D123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BFC2-7BFC-3965-37A9-800983E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503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9A2D7-B825-6443-877C-EA5A7645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B14B1-6EB7-DB3B-E23C-3B364C929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79FF7-19DC-2271-09D7-9F5064F52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CD4A-B384-FF4E-9736-25138672DCD3}" type="datetime1">
              <a:rPr lang="en-US" smtClean="0"/>
              <a:t>9/13/23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04C52-6BE1-3A09-3F8B-B472EE87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04DA5-2271-460F-7C09-1A63C11A8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6384-54B8-8543-8CC2-9AF9D8E1C2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067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4406B-09F4-B4EE-803D-552CB966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0" y="245061"/>
            <a:ext cx="12191999" cy="95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Unlocking the charm-Higgs coupling at the LHC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752B5-5CF5-A5FC-7B23-555E8C307920}"/>
              </a:ext>
            </a:extLst>
          </p:cNvPr>
          <p:cNvSpPr txBox="1"/>
          <p:nvPr/>
        </p:nvSpPr>
        <p:spPr>
          <a:xfrm>
            <a:off x="363754" y="6126480"/>
            <a:ext cx="4455686" cy="5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70C0"/>
                </a:solidFill>
              </a:rPr>
              <a:t>Prof. Jorgen </a:t>
            </a:r>
            <a:r>
              <a:rPr lang="en-US" sz="2500" dirty="0" err="1">
                <a:solidFill>
                  <a:srgbClr val="0070C0"/>
                </a:solidFill>
              </a:rPr>
              <a:t>D’Hondt</a:t>
            </a:r>
            <a:r>
              <a:rPr lang="en-US" sz="2500" dirty="0">
                <a:solidFill>
                  <a:srgbClr val="0070C0"/>
                </a:solidFill>
              </a:rPr>
              <a:t> (VUB)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70C0"/>
                </a:solidFill>
              </a:rPr>
              <a:t>Jorgen.DHondt@vub.be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AB51-9B7B-C763-53CB-CE96ACD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1</a:t>
            </a:fld>
            <a:endParaRPr lang="en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C895F-1E76-8B4F-06F2-74CA537B2773}"/>
              </a:ext>
            </a:extLst>
          </p:cNvPr>
          <p:cNvSpPr txBox="1"/>
          <p:nvPr/>
        </p:nvSpPr>
        <p:spPr>
          <a:xfrm>
            <a:off x="8699762" y="5830764"/>
            <a:ext cx="3492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BE" sz="2800" dirty="0">
                <a:solidFill>
                  <a:srgbClr val="002060"/>
                </a:solidFill>
              </a:rPr>
              <a:t>tudy proton collisions</a:t>
            </a:r>
          </a:p>
          <a:p>
            <a:pPr algn="ctr"/>
            <a:r>
              <a:rPr lang="en-BE" sz="2800" dirty="0">
                <a:solidFill>
                  <a:srgbClr val="002060"/>
                </a:solidFill>
              </a:rPr>
              <a:t>at the LHC</a:t>
            </a:r>
          </a:p>
        </p:txBody>
      </p:sp>
    </p:spTree>
    <p:extLst>
      <p:ext uri="{BB962C8B-B14F-4D97-AF65-F5344CB8AC3E}">
        <p14:creationId xmlns:p14="http://schemas.microsoft.com/office/powerpoint/2010/main" val="1814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4406B-09F4-B4EE-803D-552CB966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0" y="245061"/>
            <a:ext cx="12191999" cy="95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Unlocking the charm-Higgs coupling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AB51-9B7B-C763-53CB-CE96ACD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2</a:t>
            </a:fld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2952E-034D-9F85-FF69-A309A1EB8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DB28E"/>
              </a:clrFrom>
              <a:clrTo>
                <a:srgbClr val="CDB28E">
                  <a:alpha val="0"/>
                </a:srgbClr>
              </a:clrTo>
            </a:clrChange>
          </a:blip>
          <a:srcRect l="9856" t="146" r="12356" b="-2166"/>
          <a:stretch/>
        </p:blipFill>
        <p:spPr>
          <a:xfrm>
            <a:off x="638048" y="2639781"/>
            <a:ext cx="2194128" cy="2124639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F5E8D-735C-D589-DA89-F17BB228A867}"/>
              </a:ext>
            </a:extLst>
          </p:cNvPr>
          <p:cNvSpPr txBox="1"/>
          <p:nvPr/>
        </p:nvSpPr>
        <p:spPr>
          <a:xfrm>
            <a:off x="565248" y="2813848"/>
            <a:ext cx="2336800" cy="21246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76205"/>
              </a:avLst>
            </a:prstTxWarp>
            <a:spAutoFit/>
          </a:bodyPr>
          <a:lstStyle/>
          <a:p>
            <a:r>
              <a:rPr lang="en-BE" sz="1600" dirty="0"/>
              <a:t>Standard Model of Particle Physics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C895F-1E76-8B4F-06F2-74CA537B2773}"/>
              </a:ext>
            </a:extLst>
          </p:cNvPr>
          <p:cNvSpPr txBox="1"/>
          <p:nvPr/>
        </p:nvSpPr>
        <p:spPr>
          <a:xfrm>
            <a:off x="8699762" y="5830764"/>
            <a:ext cx="3492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BE" sz="2800" dirty="0">
                <a:solidFill>
                  <a:srgbClr val="002060"/>
                </a:solidFill>
              </a:rPr>
              <a:t>tudy proton collisions</a:t>
            </a:r>
          </a:p>
          <a:p>
            <a:pPr algn="ctr"/>
            <a:r>
              <a:rPr lang="en-BE" sz="2800" dirty="0">
                <a:solidFill>
                  <a:srgbClr val="002060"/>
                </a:solidFill>
              </a:rPr>
              <a:t>at the LHC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AC128-B38C-A7C0-B901-6C8F48A0F193}"/>
              </a:ext>
            </a:extLst>
          </p:cNvPr>
          <p:cNvSpPr txBox="1"/>
          <p:nvPr/>
        </p:nvSpPr>
        <p:spPr>
          <a:xfrm>
            <a:off x="363754" y="6126480"/>
            <a:ext cx="4455686" cy="5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70C0"/>
                </a:solidFill>
              </a:rPr>
              <a:t>Prof. Jorgen </a:t>
            </a:r>
            <a:r>
              <a:rPr lang="en-US" sz="2500" dirty="0" err="1">
                <a:solidFill>
                  <a:srgbClr val="0070C0"/>
                </a:solidFill>
              </a:rPr>
              <a:t>D’Hondt</a:t>
            </a:r>
            <a:r>
              <a:rPr lang="en-US" sz="2500" dirty="0">
                <a:solidFill>
                  <a:srgbClr val="0070C0"/>
                </a:solidFill>
              </a:rPr>
              <a:t> (VUB)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70C0"/>
                </a:solidFill>
              </a:rPr>
              <a:t>Jorgen.DHondt@vub.be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4406B-09F4-B4EE-803D-552CB966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0" y="245061"/>
            <a:ext cx="12191999" cy="95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Unlocking the charm-Higgs coupling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AB51-9B7B-C763-53CB-CE96ACD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3</a:t>
            </a:fld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2952E-034D-9F85-FF69-A309A1EB8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DB28E"/>
              </a:clrFrom>
              <a:clrTo>
                <a:srgbClr val="CDB28E">
                  <a:alpha val="0"/>
                </a:srgbClr>
              </a:clrTo>
            </a:clrChange>
          </a:blip>
          <a:srcRect l="9856" t="146" r="12356" b="-2166"/>
          <a:stretch/>
        </p:blipFill>
        <p:spPr>
          <a:xfrm>
            <a:off x="638048" y="2639781"/>
            <a:ext cx="2194128" cy="2124639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F5E8D-735C-D589-DA89-F17BB228A867}"/>
              </a:ext>
            </a:extLst>
          </p:cNvPr>
          <p:cNvSpPr txBox="1"/>
          <p:nvPr/>
        </p:nvSpPr>
        <p:spPr>
          <a:xfrm>
            <a:off x="565248" y="2813848"/>
            <a:ext cx="2336800" cy="21246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76205"/>
              </a:avLst>
            </a:prstTxWarp>
            <a:spAutoFit/>
          </a:bodyPr>
          <a:lstStyle/>
          <a:p>
            <a:r>
              <a:rPr lang="en-BE" sz="1600" dirty="0"/>
              <a:t>Standard Model of Particle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7C0B7-87E2-EF42-9BE8-235A072CB04D}"/>
              </a:ext>
            </a:extLst>
          </p:cNvPr>
          <p:cNvSpPr txBox="1"/>
          <p:nvPr/>
        </p:nvSpPr>
        <p:spPr>
          <a:xfrm>
            <a:off x="363755" y="1382683"/>
            <a:ext cx="42813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400" dirty="0">
                <a:solidFill>
                  <a:schemeClr val="bg2">
                    <a:lumMod val="50000"/>
                  </a:schemeClr>
                </a:solidFill>
              </a:rPr>
              <a:t>Many mysteries and problems remain to be addressed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C895F-1E76-8B4F-06F2-74CA537B2773}"/>
              </a:ext>
            </a:extLst>
          </p:cNvPr>
          <p:cNvSpPr txBox="1"/>
          <p:nvPr/>
        </p:nvSpPr>
        <p:spPr>
          <a:xfrm>
            <a:off x="8699762" y="5830764"/>
            <a:ext cx="3492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BE" sz="2800" dirty="0">
                <a:solidFill>
                  <a:srgbClr val="002060"/>
                </a:solidFill>
              </a:rPr>
              <a:t>tudy proton collisions</a:t>
            </a:r>
          </a:p>
          <a:p>
            <a:pPr algn="ctr"/>
            <a:r>
              <a:rPr lang="en-BE" sz="2800" dirty="0">
                <a:solidFill>
                  <a:srgbClr val="002060"/>
                </a:solidFill>
              </a:rPr>
              <a:t>at the LHC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6D4E3-BBB5-C447-F1F7-B677CAA28A20}"/>
              </a:ext>
            </a:extLst>
          </p:cNvPr>
          <p:cNvSpPr txBox="1"/>
          <p:nvPr/>
        </p:nvSpPr>
        <p:spPr>
          <a:xfrm>
            <a:off x="363754" y="6126480"/>
            <a:ext cx="4455686" cy="5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70C0"/>
                </a:solidFill>
              </a:rPr>
              <a:t>Prof. Jorgen </a:t>
            </a:r>
            <a:r>
              <a:rPr lang="en-US" sz="2500" dirty="0" err="1">
                <a:solidFill>
                  <a:srgbClr val="0070C0"/>
                </a:solidFill>
              </a:rPr>
              <a:t>D’Hondt</a:t>
            </a:r>
            <a:r>
              <a:rPr lang="en-US" sz="2500" dirty="0">
                <a:solidFill>
                  <a:srgbClr val="0070C0"/>
                </a:solidFill>
              </a:rPr>
              <a:t> (VUB)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70C0"/>
                </a:solidFill>
              </a:rPr>
              <a:t>Jorgen.DHondt@vub.be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4406B-09F4-B4EE-803D-552CB966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0" y="245061"/>
            <a:ext cx="12191999" cy="95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Unlocking the charm-Higgs coupling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AB51-9B7B-C763-53CB-CE96ACD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4</a:t>
            </a:fld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2952E-034D-9F85-FF69-A309A1EB8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DB28E"/>
              </a:clrFrom>
              <a:clrTo>
                <a:srgbClr val="CDB28E">
                  <a:alpha val="0"/>
                </a:srgbClr>
              </a:clrTo>
            </a:clrChange>
          </a:blip>
          <a:srcRect l="9856" t="146" r="12356" b="-2166"/>
          <a:stretch/>
        </p:blipFill>
        <p:spPr>
          <a:xfrm>
            <a:off x="638048" y="2639781"/>
            <a:ext cx="2194128" cy="2124639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F5E8D-735C-D589-DA89-F17BB228A867}"/>
              </a:ext>
            </a:extLst>
          </p:cNvPr>
          <p:cNvSpPr txBox="1"/>
          <p:nvPr/>
        </p:nvSpPr>
        <p:spPr>
          <a:xfrm>
            <a:off x="565248" y="2813848"/>
            <a:ext cx="2336800" cy="21246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76205"/>
              </a:avLst>
            </a:prstTxWarp>
            <a:spAutoFit/>
          </a:bodyPr>
          <a:lstStyle/>
          <a:p>
            <a:r>
              <a:rPr lang="en-BE" sz="1600" dirty="0"/>
              <a:t>Standard Model of Particle Physics</a:t>
            </a:r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0F93E690-1F70-99BB-0134-6959EFDCEDC8}"/>
              </a:ext>
            </a:extLst>
          </p:cNvPr>
          <p:cNvSpPr/>
          <p:nvPr/>
        </p:nvSpPr>
        <p:spPr>
          <a:xfrm flipH="1">
            <a:off x="2179784" y="2435348"/>
            <a:ext cx="910922" cy="914400"/>
          </a:xfrm>
          <a:prstGeom prst="lightningBolt">
            <a:avLst/>
          </a:prstGeom>
          <a:solidFill>
            <a:srgbClr val="FF4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7C0B7-87E2-EF42-9BE8-235A072CB04D}"/>
              </a:ext>
            </a:extLst>
          </p:cNvPr>
          <p:cNvSpPr txBox="1"/>
          <p:nvPr/>
        </p:nvSpPr>
        <p:spPr>
          <a:xfrm>
            <a:off x="363755" y="1382683"/>
            <a:ext cx="42813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400" dirty="0">
                <a:solidFill>
                  <a:schemeClr val="bg2">
                    <a:lumMod val="50000"/>
                  </a:schemeClr>
                </a:solidFill>
              </a:rPr>
              <a:t>Many mysteries and problems remain to be addressed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C895F-1E76-8B4F-06F2-74CA537B2773}"/>
              </a:ext>
            </a:extLst>
          </p:cNvPr>
          <p:cNvSpPr txBox="1"/>
          <p:nvPr/>
        </p:nvSpPr>
        <p:spPr>
          <a:xfrm>
            <a:off x="8699762" y="5830764"/>
            <a:ext cx="3492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BE" sz="2800" dirty="0">
                <a:solidFill>
                  <a:srgbClr val="002060"/>
                </a:solidFill>
              </a:rPr>
              <a:t>tudy proton collisions</a:t>
            </a:r>
          </a:p>
          <a:p>
            <a:pPr algn="ctr"/>
            <a:r>
              <a:rPr lang="en-BE" sz="2800" dirty="0">
                <a:solidFill>
                  <a:srgbClr val="002060"/>
                </a:solidFill>
              </a:rPr>
              <a:t>at the LHC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CCF7-66E8-67ED-8312-E3A19BEFEC8E}"/>
              </a:ext>
            </a:extLst>
          </p:cNvPr>
          <p:cNvSpPr txBox="1"/>
          <p:nvPr/>
        </p:nvSpPr>
        <p:spPr>
          <a:xfrm>
            <a:off x="363754" y="6126480"/>
            <a:ext cx="4455686" cy="5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70C0"/>
                </a:solidFill>
              </a:rPr>
              <a:t>Prof. Jorgen </a:t>
            </a:r>
            <a:r>
              <a:rPr lang="en-US" sz="2500" dirty="0" err="1">
                <a:solidFill>
                  <a:srgbClr val="0070C0"/>
                </a:solidFill>
              </a:rPr>
              <a:t>D’Hondt</a:t>
            </a:r>
            <a:r>
              <a:rPr lang="en-US" sz="2500" dirty="0">
                <a:solidFill>
                  <a:srgbClr val="0070C0"/>
                </a:solidFill>
              </a:rPr>
              <a:t> (VUB)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70C0"/>
                </a:solidFill>
              </a:rPr>
              <a:t>Jorgen.DHondt@vub.be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2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4406B-09F4-B4EE-803D-552CB966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0" y="245061"/>
            <a:ext cx="12191999" cy="95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82DA"/>
                </a:solidFill>
                <a:latin typeface="+mj-lt"/>
                <a:ea typeface="+mj-ea"/>
                <a:cs typeface="+mj-cs"/>
              </a:rPr>
              <a:t>Unlocking the charm-Higgs coupling at the LHC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AB51-9B7B-C763-53CB-CE96ACD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84-54B8-8543-8CC2-9AF9D8E1C270}" type="slidenum">
              <a:rPr lang="en-BE" smtClean="0"/>
              <a:t>5</a:t>
            </a:fld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2952E-034D-9F85-FF69-A309A1EB8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DB28E"/>
              </a:clrFrom>
              <a:clrTo>
                <a:srgbClr val="CDB28E">
                  <a:alpha val="0"/>
                </a:srgbClr>
              </a:clrTo>
            </a:clrChange>
          </a:blip>
          <a:srcRect l="9856" t="146" r="12356" b="-2166"/>
          <a:stretch/>
        </p:blipFill>
        <p:spPr>
          <a:xfrm>
            <a:off x="638048" y="2639781"/>
            <a:ext cx="2194128" cy="2124639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574B2E-BD51-71E7-F31D-221AF811E367}"/>
                  </a:ext>
                </a:extLst>
              </p14:cNvPr>
              <p14:cNvContentPartPr/>
              <p14:nvPr/>
            </p14:nvContentPartPr>
            <p14:xfrm>
              <a:off x="1459049" y="3891154"/>
              <a:ext cx="839520" cy="5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574B2E-BD51-71E7-F31D-221AF811E3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9049" y="3711154"/>
                <a:ext cx="1019160" cy="415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15F5E8D-735C-D589-DA89-F17BB228A867}"/>
              </a:ext>
            </a:extLst>
          </p:cNvPr>
          <p:cNvSpPr txBox="1"/>
          <p:nvPr/>
        </p:nvSpPr>
        <p:spPr>
          <a:xfrm>
            <a:off x="565248" y="2813848"/>
            <a:ext cx="2336800" cy="21246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76205"/>
              </a:avLst>
            </a:prstTxWarp>
            <a:spAutoFit/>
          </a:bodyPr>
          <a:lstStyle/>
          <a:p>
            <a:r>
              <a:rPr lang="en-BE" sz="1600" dirty="0"/>
              <a:t>Standard Model of Particle Physics</a:t>
            </a:r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0F93E690-1F70-99BB-0134-6959EFDCEDC8}"/>
              </a:ext>
            </a:extLst>
          </p:cNvPr>
          <p:cNvSpPr/>
          <p:nvPr/>
        </p:nvSpPr>
        <p:spPr>
          <a:xfrm flipH="1">
            <a:off x="2179784" y="2435348"/>
            <a:ext cx="910922" cy="914400"/>
          </a:xfrm>
          <a:prstGeom prst="lightningBolt">
            <a:avLst/>
          </a:prstGeom>
          <a:solidFill>
            <a:srgbClr val="FF4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7F796D96-6B9A-451A-F054-6347093DDE94}"/>
              </a:ext>
            </a:extLst>
          </p:cNvPr>
          <p:cNvSpPr/>
          <p:nvPr/>
        </p:nvSpPr>
        <p:spPr>
          <a:xfrm rot="16790265" flipH="1" flipV="1">
            <a:off x="2324881" y="4024817"/>
            <a:ext cx="903692" cy="1295111"/>
          </a:xfrm>
          <a:prstGeom prst="swooshArrow">
            <a:avLst>
              <a:gd name="adj1" fmla="val 10748"/>
              <a:gd name="adj2" fmla="val 265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9A045E-7527-C88B-5CA4-B9F587A8A428}"/>
              </a:ext>
            </a:extLst>
          </p:cNvPr>
          <p:cNvSpPr txBox="1"/>
          <p:nvPr/>
        </p:nvSpPr>
        <p:spPr>
          <a:xfrm>
            <a:off x="363754" y="5228216"/>
            <a:ext cx="428139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accent4">
                    <a:lumMod val="50000"/>
                  </a:schemeClr>
                </a:solidFill>
              </a:rPr>
              <a:t>The Higgs sector is a</a:t>
            </a:r>
            <a:r>
              <a:rPr lang="en-BE" sz="2000" i="1" dirty="0">
                <a:solidFill>
                  <a:schemeClr val="accent4">
                    <a:lumMod val="50000"/>
                  </a:schemeClr>
                </a:solidFill>
              </a:rPr>
              <a:t> unique window </a:t>
            </a:r>
          </a:p>
          <a:p>
            <a:pPr algn="ctr"/>
            <a:r>
              <a:rPr lang="en-BE" sz="2000" i="1" dirty="0">
                <a:solidFill>
                  <a:schemeClr val="accent4">
                    <a:lumMod val="50000"/>
                  </a:schemeClr>
                </a:solidFill>
              </a:rPr>
              <a:t>to probe for new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7C0B7-87E2-EF42-9BE8-235A072CB04D}"/>
              </a:ext>
            </a:extLst>
          </p:cNvPr>
          <p:cNvSpPr txBox="1"/>
          <p:nvPr/>
        </p:nvSpPr>
        <p:spPr>
          <a:xfrm>
            <a:off x="363755" y="1382683"/>
            <a:ext cx="42813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400" dirty="0">
                <a:solidFill>
                  <a:schemeClr val="bg2">
                    <a:lumMod val="50000"/>
                  </a:schemeClr>
                </a:solidFill>
              </a:rPr>
              <a:t>Many mysteries and problems remain to be addressed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C895F-1E76-8B4F-06F2-74CA537B2773}"/>
              </a:ext>
            </a:extLst>
          </p:cNvPr>
          <p:cNvSpPr txBox="1"/>
          <p:nvPr/>
        </p:nvSpPr>
        <p:spPr>
          <a:xfrm>
            <a:off x="8699762" y="5830764"/>
            <a:ext cx="3492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</a:t>
            </a:r>
            <a:r>
              <a:rPr lang="en-BE" sz="2800" dirty="0">
                <a:solidFill>
                  <a:srgbClr val="002060"/>
                </a:solidFill>
              </a:rPr>
              <a:t>tudy proton collisions</a:t>
            </a:r>
          </a:p>
          <a:p>
            <a:pPr algn="ctr"/>
            <a:r>
              <a:rPr lang="en-BE" sz="2800" dirty="0">
                <a:solidFill>
                  <a:srgbClr val="002060"/>
                </a:solidFill>
              </a:rPr>
              <a:t>at the LHC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397A6-39FE-A652-78AD-6C8DB4C67F8F}"/>
              </a:ext>
            </a:extLst>
          </p:cNvPr>
          <p:cNvSpPr txBox="1"/>
          <p:nvPr/>
        </p:nvSpPr>
        <p:spPr>
          <a:xfrm>
            <a:off x="363754" y="6126480"/>
            <a:ext cx="4455686" cy="5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70C0"/>
                </a:solidFill>
              </a:rPr>
              <a:t>Prof. Jorgen </a:t>
            </a:r>
            <a:r>
              <a:rPr lang="en-US" sz="2500" dirty="0" err="1">
                <a:solidFill>
                  <a:srgbClr val="0070C0"/>
                </a:solidFill>
              </a:rPr>
              <a:t>D’Hondt</a:t>
            </a:r>
            <a:r>
              <a:rPr lang="en-US" sz="2500" dirty="0">
                <a:solidFill>
                  <a:srgbClr val="0070C0"/>
                </a:solidFill>
              </a:rPr>
              <a:t> (VUB)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70C0"/>
                </a:solidFill>
              </a:rPr>
              <a:t>Jorgen.DHondt@vub.be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476775" y="141509"/>
            <a:ext cx="115178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400" dirty="0">
                <a:solidFill>
                  <a:srgbClr val="0082DA"/>
                </a:solidFill>
              </a:rPr>
              <a:t>The charm-Higgs coupling</a:t>
            </a:r>
          </a:p>
          <a:p>
            <a:r>
              <a:rPr lang="en-BE" sz="2400" dirty="0">
                <a:solidFill>
                  <a:srgbClr val="00B0F0"/>
                </a:solidFill>
              </a:rPr>
              <a:t>The next window of opportunnity at the LHC at CERN to probe for new physics phenomena</a:t>
            </a:r>
          </a:p>
        </p:txBody>
      </p:sp>
      <p:pic>
        <p:nvPicPr>
          <p:cNvPr id="3074" name="Picture 2" descr="fundamental particles: quarks, leptons and the standard model | fizzics">
            <a:extLst>
              <a:ext uri="{FF2B5EF4-FFF2-40B4-BE49-F238E27FC236}">
                <a16:creationId xmlns:a16="http://schemas.microsoft.com/office/drawing/2014/main" id="{48BA0A34-1557-5BA4-4AB1-EB89C082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488967" y="1895856"/>
            <a:ext cx="7131991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F6643C-AD34-29A8-8979-074EC9ED142A}"/>
              </a:ext>
            </a:extLst>
          </p:cNvPr>
          <p:cNvSpPr/>
          <p:nvPr/>
        </p:nvSpPr>
        <p:spPr>
          <a:xfrm>
            <a:off x="2253292" y="2034400"/>
            <a:ext cx="765337" cy="18842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62C5CDE-917A-2C13-B7E3-E974779CF06F}"/>
              </a:ext>
            </a:extLst>
          </p:cNvPr>
          <p:cNvSpPr/>
          <p:nvPr/>
        </p:nvSpPr>
        <p:spPr>
          <a:xfrm>
            <a:off x="3309574" y="3918619"/>
            <a:ext cx="1773382" cy="1799624"/>
          </a:xfrm>
          <a:prstGeom prst="roundRect">
            <a:avLst>
              <a:gd name="adj" fmla="val 807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997139-EA3B-5051-E5EC-B604F2F99BB9}"/>
              </a:ext>
            </a:extLst>
          </p:cNvPr>
          <p:cNvSpPr/>
          <p:nvPr/>
        </p:nvSpPr>
        <p:spPr>
          <a:xfrm>
            <a:off x="2253292" y="4828113"/>
            <a:ext cx="765337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3AEBB5E-BD0B-6CDC-F4E6-318C16500EAF}"/>
              </a:ext>
            </a:extLst>
          </p:cNvPr>
          <p:cNvSpPr/>
          <p:nvPr/>
        </p:nvSpPr>
        <p:spPr>
          <a:xfrm>
            <a:off x="3060192" y="1684524"/>
            <a:ext cx="2646218" cy="557696"/>
          </a:xfrm>
          <a:custGeom>
            <a:avLst/>
            <a:gdLst>
              <a:gd name="connsiteX0" fmla="*/ 2646218 w 2646218"/>
              <a:gd name="connsiteY0" fmla="*/ 557696 h 557696"/>
              <a:gd name="connsiteX1" fmla="*/ 1177636 w 2646218"/>
              <a:gd name="connsiteY1" fmla="*/ 3514 h 557696"/>
              <a:gd name="connsiteX2" fmla="*/ 0 w 2646218"/>
              <a:gd name="connsiteY2" fmla="*/ 363732 h 55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218" h="557696">
                <a:moveTo>
                  <a:pt x="2646218" y="557696"/>
                </a:moveTo>
                <a:cubicBezTo>
                  <a:pt x="2132445" y="296768"/>
                  <a:pt x="1618672" y="35841"/>
                  <a:pt x="1177636" y="3514"/>
                </a:cubicBezTo>
                <a:cubicBezTo>
                  <a:pt x="736600" y="-28813"/>
                  <a:pt x="368300" y="167459"/>
                  <a:pt x="0" y="363732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08DC8A-49EE-69F4-38B9-816C58BC83BD}"/>
              </a:ext>
            </a:extLst>
          </p:cNvPr>
          <p:cNvSpPr/>
          <p:nvPr/>
        </p:nvSpPr>
        <p:spPr>
          <a:xfrm>
            <a:off x="5124519" y="2962656"/>
            <a:ext cx="914400" cy="1302327"/>
          </a:xfrm>
          <a:custGeom>
            <a:avLst/>
            <a:gdLst>
              <a:gd name="connsiteX0" fmla="*/ 914400 w 914400"/>
              <a:gd name="connsiteY0" fmla="*/ 0 h 1302327"/>
              <a:gd name="connsiteX1" fmla="*/ 637309 w 914400"/>
              <a:gd name="connsiteY1" fmla="*/ 817418 h 1302327"/>
              <a:gd name="connsiteX2" fmla="*/ 0 w 914400"/>
              <a:gd name="connsiteY2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302327">
                <a:moveTo>
                  <a:pt x="914400" y="0"/>
                </a:moveTo>
                <a:cubicBezTo>
                  <a:pt x="852054" y="300182"/>
                  <a:pt x="789709" y="600364"/>
                  <a:pt x="637309" y="817418"/>
                </a:cubicBezTo>
                <a:cubicBezTo>
                  <a:pt x="484909" y="1034472"/>
                  <a:pt x="242454" y="1168399"/>
                  <a:pt x="0" y="1302327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65A95E9-3A94-CC13-533E-28917985EEEC}"/>
              </a:ext>
            </a:extLst>
          </p:cNvPr>
          <p:cNvSpPr/>
          <p:nvPr/>
        </p:nvSpPr>
        <p:spPr>
          <a:xfrm>
            <a:off x="2644556" y="2976511"/>
            <a:ext cx="3494682" cy="3501449"/>
          </a:xfrm>
          <a:custGeom>
            <a:avLst/>
            <a:gdLst>
              <a:gd name="connsiteX0" fmla="*/ 3477491 w 3494682"/>
              <a:gd name="connsiteY0" fmla="*/ 0 h 3501449"/>
              <a:gd name="connsiteX1" fmla="*/ 3117272 w 3494682"/>
              <a:gd name="connsiteY1" fmla="*/ 2313709 h 3501449"/>
              <a:gd name="connsiteX2" fmla="*/ 928254 w 3494682"/>
              <a:gd name="connsiteY2" fmla="*/ 3491345 h 3501449"/>
              <a:gd name="connsiteX3" fmla="*/ 0 w 3494682"/>
              <a:gd name="connsiteY3" fmla="*/ 2784763 h 350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682" h="3501449">
                <a:moveTo>
                  <a:pt x="3477491" y="0"/>
                </a:moveTo>
                <a:cubicBezTo>
                  <a:pt x="3509818" y="865909"/>
                  <a:pt x="3542145" y="1731818"/>
                  <a:pt x="3117272" y="2313709"/>
                </a:cubicBezTo>
                <a:cubicBezTo>
                  <a:pt x="2692399" y="2895600"/>
                  <a:pt x="1447799" y="3412836"/>
                  <a:pt x="928254" y="3491345"/>
                </a:cubicBezTo>
                <a:cubicBezTo>
                  <a:pt x="408709" y="3569854"/>
                  <a:pt x="204354" y="3177308"/>
                  <a:pt x="0" y="2784763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ABDD7B-E760-0C47-8E33-7EC97EF70881}"/>
              </a:ext>
            </a:extLst>
          </p:cNvPr>
          <p:cNvSpPr/>
          <p:nvPr/>
        </p:nvSpPr>
        <p:spPr>
          <a:xfrm>
            <a:off x="1397646" y="4813524"/>
            <a:ext cx="789709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F1C4B2A-85A7-73D0-FE14-A286960BEA03}"/>
              </a:ext>
            </a:extLst>
          </p:cNvPr>
          <p:cNvSpPr/>
          <p:nvPr/>
        </p:nvSpPr>
        <p:spPr>
          <a:xfrm>
            <a:off x="1716301" y="5761274"/>
            <a:ext cx="1787236" cy="722214"/>
          </a:xfrm>
          <a:custGeom>
            <a:avLst/>
            <a:gdLst>
              <a:gd name="connsiteX0" fmla="*/ 1787236 w 1787236"/>
              <a:gd name="connsiteY0" fmla="*/ 720437 h 722214"/>
              <a:gd name="connsiteX1" fmla="*/ 429491 w 1787236"/>
              <a:gd name="connsiteY1" fmla="*/ 609600 h 722214"/>
              <a:gd name="connsiteX2" fmla="*/ 0 w 1787236"/>
              <a:gd name="connsiteY2" fmla="*/ 0 h 72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236" h="722214">
                <a:moveTo>
                  <a:pt x="1787236" y="720437"/>
                </a:moveTo>
                <a:cubicBezTo>
                  <a:pt x="1257300" y="725055"/>
                  <a:pt x="727364" y="729673"/>
                  <a:pt x="429491" y="609600"/>
                </a:cubicBezTo>
                <a:cubicBezTo>
                  <a:pt x="131618" y="489527"/>
                  <a:pt x="65809" y="24476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3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476775" y="141509"/>
            <a:ext cx="115178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400" dirty="0">
                <a:solidFill>
                  <a:srgbClr val="0082DA"/>
                </a:solidFill>
              </a:rPr>
              <a:t>The charm-Higgs coupling</a:t>
            </a:r>
          </a:p>
          <a:p>
            <a:r>
              <a:rPr lang="en-BE" sz="2400" dirty="0">
                <a:solidFill>
                  <a:srgbClr val="00B0F0"/>
                </a:solidFill>
              </a:rPr>
              <a:t>The next window of opportunnity at the LHC at CERN to probe for new physics phenomena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E34164-BD98-BD7C-28F7-D1C3CEBE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7D26384-54B8-8543-8CC2-9AF9D8E1C270}" type="slidenum">
              <a:rPr lang="en-BE" smtClean="0"/>
              <a:t>7</a:t>
            </a:fld>
            <a:endParaRPr lang="en-BE" dirty="0"/>
          </a:p>
        </p:txBody>
      </p:sp>
      <p:pic>
        <p:nvPicPr>
          <p:cNvPr id="3074" name="Picture 2" descr="fundamental particles: quarks, leptons and the standard model | fizzics">
            <a:extLst>
              <a:ext uri="{FF2B5EF4-FFF2-40B4-BE49-F238E27FC236}">
                <a16:creationId xmlns:a16="http://schemas.microsoft.com/office/drawing/2014/main" id="{48BA0A34-1557-5BA4-4AB1-EB89C082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488967" y="1895856"/>
            <a:ext cx="7131991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F6643C-AD34-29A8-8979-074EC9ED142A}"/>
              </a:ext>
            </a:extLst>
          </p:cNvPr>
          <p:cNvSpPr/>
          <p:nvPr/>
        </p:nvSpPr>
        <p:spPr>
          <a:xfrm>
            <a:off x="2253292" y="2034400"/>
            <a:ext cx="765337" cy="18842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62C5CDE-917A-2C13-B7E3-E974779CF06F}"/>
              </a:ext>
            </a:extLst>
          </p:cNvPr>
          <p:cNvSpPr/>
          <p:nvPr/>
        </p:nvSpPr>
        <p:spPr>
          <a:xfrm>
            <a:off x="3309574" y="3918619"/>
            <a:ext cx="1773382" cy="1799624"/>
          </a:xfrm>
          <a:prstGeom prst="roundRect">
            <a:avLst>
              <a:gd name="adj" fmla="val 807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997139-EA3B-5051-E5EC-B604F2F99BB9}"/>
              </a:ext>
            </a:extLst>
          </p:cNvPr>
          <p:cNvSpPr/>
          <p:nvPr/>
        </p:nvSpPr>
        <p:spPr>
          <a:xfrm>
            <a:off x="2253292" y="4828113"/>
            <a:ext cx="765337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3AEBB5E-BD0B-6CDC-F4E6-318C16500EAF}"/>
              </a:ext>
            </a:extLst>
          </p:cNvPr>
          <p:cNvSpPr/>
          <p:nvPr/>
        </p:nvSpPr>
        <p:spPr>
          <a:xfrm>
            <a:off x="3060192" y="1684524"/>
            <a:ext cx="2646218" cy="557696"/>
          </a:xfrm>
          <a:custGeom>
            <a:avLst/>
            <a:gdLst>
              <a:gd name="connsiteX0" fmla="*/ 2646218 w 2646218"/>
              <a:gd name="connsiteY0" fmla="*/ 557696 h 557696"/>
              <a:gd name="connsiteX1" fmla="*/ 1177636 w 2646218"/>
              <a:gd name="connsiteY1" fmla="*/ 3514 h 557696"/>
              <a:gd name="connsiteX2" fmla="*/ 0 w 2646218"/>
              <a:gd name="connsiteY2" fmla="*/ 363732 h 55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218" h="557696">
                <a:moveTo>
                  <a:pt x="2646218" y="557696"/>
                </a:moveTo>
                <a:cubicBezTo>
                  <a:pt x="2132445" y="296768"/>
                  <a:pt x="1618672" y="35841"/>
                  <a:pt x="1177636" y="3514"/>
                </a:cubicBezTo>
                <a:cubicBezTo>
                  <a:pt x="736600" y="-28813"/>
                  <a:pt x="368300" y="167459"/>
                  <a:pt x="0" y="363732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08DC8A-49EE-69F4-38B9-816C58BC83BD}"/>
              </a:ext>
            </a:extLst>
          </p:cNvPr>
          <p:cNvSpPr/>
          <p:nvPr/>
        </p:nvSpPr>
        <p:spPr>
          <a:xfrm>
            <a:off x="5124519" y="2962656"/>
            <a:ext cx="914400" cy="1302327"/>
          </a:xfrm>
          <a:custGeom>
            <a:avLst/>
            <a:gdLst>
              <a:gd name="connsiteX0" fmla="*/ 914400 w 914400"/>
              <a:gd name="connsiteY0" fmla="*/ 0 h 1302327"/>
              <a:gd name="connsiteX1" fmla="*/ 637309 w 914400"/>
              <a:gd name="connsiteY1" fmla="*/ 817418 h 1302327"/>
              <a:gd name="connsiteX2" fmla="*/ 0 w 914400"/>
              <a:gd name="connsiteY2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302327">
                <a:moveTo>
                  <a:pt x="914400" y="0"/>
                </a:moveTo>
                <a:cubicBezTo>
                  <a:pt x="852054" y="300182"/>
                  <a:pt x="789709" y="600364"/>
                  <a:pt x="637309" y="817418"/>
                </a:cubicBezTo>
                <a:cubicBezTo>
                  <a:pt x="484909" y="1034472"/>
                  <a:pt x="242454" y="1168399"/>
                  <a:pt x="0" y="1302327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65A95E9-3A94-CC13-533E-28917985EEEC}"/>
              </a:ext>
            </a:extLst>
          </p:cNvPr>
          <p:cNvSpPr/>
          <p:nvPr/>
        </p:nvSpPr>
        <p:spPr>
          <a:xfrm>
            <a:off x="2644556" y="2976511"/>
            <a:ext cx="3494682" cy="3501449"/>
          </a:xfrm>
          <a:custGeom>
            <a:avLst/>
            <a:gdLst>
              <a:gd name="connsiteX0" fmla="*/ 3477491 w 3494682"/>
              <a:gd name="connsiteY0" fmla="*/ 0 h 3501449"/>
              <a:gd name="connsiteX1" fmla="*/ 3117272 w 3494682"/>
              <a:gd name="connsiteY1" fmla="*/ 2313709 h 3501449"/>
              <a:gd name="connsiteX2" fmla="*/ 928254 w 3494682"/>
              <a:gd name="connsiteY2" fmla="*/ 3491345 h 3501449"/>
              <a:gd name="connsiteX3" fmla="*/ 0 w 3494682"/>
              <a:gd name="connsiteY3" fmla="*/ 2784763 h 350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682" h="3501449">
                <a:moveTo>
                  <a:pt x="3477491" y="0"/>
                </a:moveTo>
                <a:cubicBezTo>
                  <a:pt x="3509818" y="865909"/>
                  <a:pt x="3542145" y="1731818"/>
                  <a:pt x="3117272" y="2313709"/>
                </a:cubicBezTo>
                <a:cubicBezTo>
                  <a:pt x="2692399" y="2895600"/>
                  <a:pt x="1447799" y="3412836"/>
                  <a:pt x="928254" y="3491345"/>
                </a:cubicBezTo>
                <a:cubicBezTo>
                  <a:pt x="408709" y="3569854"/>
                  <a:pt x="204354" y="3177308"/>
                  <a:pt x="0" y="2784763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ABDD7B-E760-0C47-8E33-7EC97EF70881}"/>
              </a:ext>
            </a:extLst>
          </p:cNvPr>
          <p:cNvSpPr/>
          <p:nvPr/>
        </p:nvSpPr>
        <p:spPr>
          <a:xfrm>
            <a:off x="1397646" y="4813524"/>
            <a:ext cx="789709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F1C4B2A-85A7-73D0-FE14-A286960BEA03}"/>
              </a:ext>
            </a:extLst>
          </p:cNvPr>
          <p:cNvSpPr/>
          <p:nvPr/>
        </p:nvSpPr>
        <p:spPr>
          <a:xfrm>
            <a:off x="1716301" y="5761274"/>
            <a:ext cx="1787236" cy="722214"/>
          </a:xfrm>
          <a:custGeom>
            <a:avLst/>
            <a:gdLst>
              <a:gd name="connsiteX0" fmla="*/ 1787236 w 1787236"/>
              <a:gd name="connsiteY0" fmla="*/ 720437 h 722214"/>
              <a:gd name="connsiteX1" fmla="*/ 429491 w 1787236"/>
              <a:gd name="connsiteY1" fmla="*/ 609600 h 722214"/>
              <a:gd name="connsiteX2" fmla="*/ 0 w 1787236"/>
              <a:gd name="connsiteY2" fmla="*/ 0 h 72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236" h="722214">
                <a:moveTo>
                  <a:pt x="1787236" y="720437"/>
                </a:moveTo>
                <a:cubicBezTo>
                  <a:pt x="1257300" y="725055"/>
                  <a:pt x="727364" y="729673"/>
                  <a:pt x="429491" y="609600"/>
                </a:cubicBezTo>
                <a:cubicBezTo>
                  <a:pt x="131618" y="489527"/>
                  <a:pt x="65809" y="24476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43D66EE-9FDC-6C02-ACA8-C5BFA774EDA3}"/>
              </a:ext>
            </a:extLst>
          </p:cNvPr>
          <p:cNvSpPr/>
          <p:nvPr/>
        </p:nvSpPr>
        <p:spPr>
          <a:xfrm>
            <a:off x="1379725" y="2034399"/>
            <a:ext cx="789709" cy="94211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4523FE-10C9-53CA-241B-DC3AC07FD550}"/>
              </a:ext>
            </a:extLst>
          </p:cNvPr>
          <p:cNvSpPr/>
          <p:nvPr/>
        </p:nvSpPr>
        <p:spPr>
          <a:xfrm>
            <a:off x="2067061" y="1499647"/>
            <a:ext cx="3774503" cy="618126"/>
          </a:xfrm>
          <a:custGeom>
            <a:avLst/>
            <a:gdLst>
              <a:gd name="connsiteX0" fmla="*/ 3671047 w 3671047"/>
              <a:gd name="connsiteY0" fmla="*/ 650240 h 650240"/>
              <a:gd name="connsiteX1" fmla="*/ 2164976 w 3671047"/>
              <a:gd name="connsiteY1" fmla="*/ 4781 h 650240"/>
              <a:gd name="connsiteX2" fmla="*/ 0 w 3671047"/>
              <a:gd name="connsiteY2" fmla="*/ 408192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1047" h="650240">
                <a:moveTo>
                  <a:pt x="3671047" y="650240"/>
                </a:moveTo>
                <a:cubicBezTo>
                  <a:pt x="3223932" y="347681"/>
                  <a:pt x="2776817" y="45122"/>
                  <a:pt x="2164976" y="4781"/>
                </a:cubicBezTo>
                <a:cubicBezTo>
                  <a:pt x="1553135" y="-35560"/>
                  <a:pt x="776567" y="186316"/>
                  <a:pt x="0" y="408192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0340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C157C3-3C7F-58D4-31CF-F107E130D2A4}"/>
              </a:ext>
            </a:extLst>
          </p:cNvPr>
          <p:cNvSpPr txBox="1"/>
          <p:nvPr/>
        </p:nvSpPr>
        <p:spPr>
          <a:xfrm>
            <a:off x="476775" y="141509"/>
            <a:ext cx="115178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400" dirty="0">
                <a:solidFill>
                  <a:srgbClr val="0082DA"/>
                </a:solidFill>
              </a:rPr>
              <a:t>The charm-Higgs coupling</a:t>
            </a:r>
          </a:p>
          <a:p>
            <a:r>
              <a:rPr lang="en-BE" sz="2400" dirty="0">
                <a:solidFill>
                  <a:srgbClr val="00B0F0"/>
                </a:solidFill>
              </a:rPr>
              <a:t>The next window of opportunnity at the LHC at CERN to probe for new physics phenomena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E34164-BD98-BD7C-28F7-D1C3CEBE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7D26384-54B8-8543-8CC2-9AF9D8E1C270}" type="slidenum">
              <a:rPr lang="en-BE" smtClean="0"/>
              <a:t>8</a:t>
            </a:fld>
            <a:endParaRPr lang="en-BE" dirty="0"/>
          </a:p>
        </p:txBody>
      </p:sp>
      <p:pic>
        <p:nvPicPr>
          <p:cNvPr id="3074" name="Picture 2" descr="fundamental particles: quarks, leptons and the standard model | fizzics">
            <a:extLst>
              <a:ext uri="{FF2B5EF4-FFF2-40B4-BE49-F238E27FC236}">
                <a16:creationId xmlns:a16="http://schemas.microsoft.com/office/drawing/2014/main" id="{48BA0A34-1557-5BA4-4AB1-EB89C082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488967" y="1895856"/>
            <a:ext cx="7131991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304D2-315B-3EAC-6B66-7D1C950C082C}"/>
              </a:ext>
            </a:extLst>
          </p:cNvPr>
          <p:cNvSpPr txBox="1"/>
          <p:nvPr/>
        </p:nvSpPr>
        <p:spPr>
          <a:xfrm>
            <a:off x="6996545" y="1438495"/>
            <a:ext cx="4569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400" b="1" dirty="0">
                <a:solidFill>
                  <a:srgbClr val="C00000"/>
                </a:solidFill>
              </a:rPr>
              <a:t>Theory prediction</a:t>
            </a:r>
            <a:endParaRPr lang="en-BE" sz="2400" dirty="0">
              <a:solidFill>
                <a:srgbClr val="C00000"/>
              </a:solidFill>
            </a:endParaRPr>
          </a:p>
          <a:p>
            <a:pPr algn="ctr"/>
            <a:endParaRPr lang="en-BE" sz="1000" dirty="0">
              <a:solidFill>
                <a:srgbClr val="C00000"/>
              </a:solidFill>
            </a:endParaRPr>
          </a:p>
          <a:p>
            <a:pPr algn="ctr"/>
            <a:r>
              <a:rPr lang="en-GB" sz="2400" dirty="0">
                <a:solidFill>
                  <a:srgbClr val="C00000"/>
                </a:solidFill>
              </a:rPr>
              <a:t>T</a:t>
            </a:r>
            <a:r>
              <a:rPr lang="en-BE" sz="2400" dirty="0">
                <a:solidFill>
                  <a:srgbClr val="C00000"/>
                </a:solidFill>
              </a:rPr>
              <a:t>he particle mass depends on the coupling strength with the H field</a:t>
            </a:r>
          </a:p>
          <a:p>
            <a:pPr algn="ctr"/>
            <a:endParaRPr lang="en-BE" sz="1000" dirty="0">
              <a:solidFill>
                <a:srgbClr val="C00000"/>
              </a:solidFill>
            </a:endParaRPr>
          </a:p>
          <a:p>
            <a:pPr algn="ctr"/>
            <a:r>
              <a:rPr lang="en-GB" sz="2400" dirty="0" err="1">
                <a:solidFill>
                  <a:srgbClr val="C00000"/>
                </a:solidFill>
              </a:rPr>
              <a:t>y</a:t>
            </a:r>
            <a:r>
              <a:rPr lang="en-GB" sz="2400" baseline="-25000" dirty="0" err="1">
                <a:solidFill>
                  <a:srgbClr val="C00000"/>
                </a:solidFill>
              </a:rPr>
              <a:t>f</a:t>
            </a:r>
            <a:r>
              <a:rPr lang="en-BE" sz="2400" dirty="0">
                <a:solidFill>
                  <a:srgbClr val="C00000"/>
                </a:solidFill>
              </a:rPr>
              <a:t>   ∝   </a:t>
            </a:r>
            <a:r>
              <a:rPr lang="en-BE" sz="2400" dirty="0">
                <a:solidFill>
                  <a:srgbClr val="00B0F0"/>
                </a:solidFill>
                <a:latin typeface="Symbol" pitchFamily="2" charset="2"/>
              </a:rPr>
              <a:t>k</a:t>
            </a:r>
            <a:r>
              <a:rPr lang="en-BE" sz="2400" baseline="-25000" dirty="0">
                <a:solidFill>
                  <a:srgbClr val="00B0F0"/>
                </a:solidFill>
              </a:rPr>
              <a:t>f</a:t>
            </a:r>
            <a:r>
              <a:rPr lang="en-BE" sz="2400" dirty="0">
                <a:solidFill>
                  <a:srgbClr val="C00000"/>
                </a:solidFill>
              </a:rPr>
              <a:t> m</a:t>
            </a:r>
            <a:r>
              <a:rPr lang="en-BE" sz="2400" baseline="-25000" dirty="0">
                <a:solidFill>
                  <a:srgbClr val="C00000"/>
                </a:solidFill>
              </a:rPr>
              <a:t>f</a:t>
            </a:r>
            <a:r>
              <a:rPr lang="en-BE" sz="2400" dirty="0">
                <a:solidFill>
                  <a:srgbClr val="C00000"/>
                </a:solidFill>
              </a:rPr>
              <a:t>   </a:t>
            </a:r>
            <a:r>
              <a:rPr lang="en-BE" sz="2400" dirty="0">
                <a:solidFill>
                  <a:srgbClr val="00B0F0"/>
                </a:solidFill>
              </a:rPr>
              <a:t>+  others   </a:t>
            </a:r>
          </a:p>
          <a:p>
            <a:pPr algn="ctr"/>
            <a:r>
              <a:rPr lang="en-BE" sz="1000" dirty="0">
                <a:solidFill>
                  <a:srgbClr val="C00000"/>
                </a:solidFill>
              </a:rPr>
              <a:t>   </a:t>
            </a:r>
          </a:p>
          <a:p>
            <a:pPr algn="ctr"/>
            <a:r>
              <a:rPr lang="en-BE" sz="2400" dirty="0">
                <a:solidFill>
                  <a:srgbClr val="C00000"/>
                </a:solidFill>
              </a:rPr>
              <a:t>g</a:t>
            </a:r>
            <a:r>
              <a:rPr lang="en-BE" sz="2400" baseline="-25000" dirty="0">
                <a:solidFill>
                  <a:srgbClr val="C00000"/>
                </a:solidFill>
              </a:rPr>
              <a:t>V</a:t>
            </a:r>
            <a:r>
              <a:rPr lang="en-BE" sz="2400" baseline="30000" dirty="0">
                <a:solidFill>
                  <a:srgbClr val="C00000"/>
                </a:solidFill>
              </a:rPr>
              <a:t>2</a:t>
            </a:r>
            <a:r>
              <a:rPr lang="en-BE" sz="2400" dirty="0">
                <a:solidFill>
                  <a:srgbClr val="C00000"/>
                </a:solidFill>
              </a:rPr>
              <a:t>   ∝   </a:t>
            </a:r>
            <a:r>
              <a:rPr lang="en-BE" sz="2400" dirty="0">
                <a:solidFill>
                  <a:srgbClr val="00B0F0"/>
                </a:solidFill>
                <a:latin typeface="Symbol" pitchFamily="2" charset="2"/>
              </a:rPr>
              <a:t>k</a:t>
            </a:r>
            <a:r>
              <a:rPr lang="en-BE" sz="2400" baseline="-25000" dirty="0">
                <a:solidFill>
                  <a:srgbClr val="00B0F0"/>
                </a:solidFill>
              </a:rPr>
              <a:t>V</a:t>
            </a:r>
            <a:r>
              <a:rPr lang="en-BE" sz="2400" dirty="0">
                <a:solidFill>
                  <a:srgbClr val="00B0F0"/>
                </a:solidFill>
              </a:rPr>
              <a:t> </a:t>
            </a:r>
            <a:r>
              <a:rPr lang="en-BE" sz="2400" dirty="0">
                <a:solidFill>
                  <a:srgbClr val="C00000"/>
                </a:solidFill>
              </a:rPr>
              <a:t>m</a:t>
            </a:r>
            <a:r>
              <a:rPr lang="en-BE" sz="2400" baseline="-25000" dirty="0">
                <a:solidFill>
                  <a:srgbClr val="C00000"/>
                </a:solidFill>
              </a:rPr>
              <a:t>V</a:t>
            </a:r>
            <a:r>
              <a:rPr lang="en-BE" sz="2400" baseline="30000" dirty="0">
                <a:solidFill>
                  <a:srgbClr val="C00000"/>
                </a:solidFill>
              </a:rPr>
              <a:t>2</a:t>
            </a:r>
            <a:r>
              <a:rPr lang="en-BE" sz="2400" dirty="0">
                <a:solidFill>
                  <a:srgbClr val="C00000"/>
                </a:solidFill>
              </a:rPr>
              <a:t>   </a:t>
            </a:r>
            <a:r>
              <a:rPr lang="en-BE" sz="2400" dirty="0">
                <a:solidFill>
                  <a:srgbClr val="00B0F0"/>
                </a:solidFill>
              </a:rPr>
              <a:t>+  others</a:t>
            </a:r>
            <a:endParaRPr lang="en-BE" sz="2400" baseline="30000" dirty="0">
              <a:solidFill>
                <a:srgbClr val="00B0F0"/>
              </a:solidFill>
            </a:endParaRPr>
          </a:p>
          <a:p>
            <a:pPr algn="ctr"/>
            <a:endParaRPr lang="en-BE" sz="1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0F77E-8942-0269-77E3-1608BED4D5F6}"/>
              </a:ext>
            </a:extLst>
          </p:cNvPr>
          <p:cNvSpPr txBox="1"/>
          <p:nvPr/>
        </p:nvSpPr>
        <p:spPr>
          <a:xfrm>
            <a:off x="6235723" y="4800288"/>
            <a:ext cx="258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00B0F0"/>
                </a:solidFill>
              </a:rPr>
              <a:t>s</a:t>
            </a:r>
            <a:r>
              <a:rPr lang="en-BE" i="1" dirty="0">
                <a:solidFill>
                  <a:srgbClr val="00B0F0"/>
                </a:solidFill>
              </a:rPr>
              <a:t>imple coupling modifiers</a:t>
            </a:r>
          </a:p>
          <a:p>
            <a:pPr algn="ctr"/>
            <a:r>
              <a:rPr lang="en-BE" i="1" dirty="0">
                <a:solidFill>
                  <a:srgbClr val="00B0F0"/>
                </a:solidFill>
              </a:rPr>
              <a:t>(</a:t>
            </a:r>
            <a:r>
              <a:rPr lang="en-BE" i="1" u="sng" dirty="0">
                <a:solidFill>
                  <a:srgbClr val="00B0F0"/>
                </a:solidFill>
              </a:rPr>
              <a:t>SM-oriented analysis</a:t>
            </a:r>
            <a:r>
              <a:rPr lang="en-BE" i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E92645-8C05-B0B9-2414-004DCA44DE1C}"/>
              </a:ext>
            </a:extLst>
          </p:cNvPr>
          <p:cNvSpPr/>
          <p:nvPr/>
        </p:nvSpPr>
        <p:spPr>
          <a:xfrm flipH="1">
            <a:off x="7256785" y="3785488"/>
            <a:ext cx="1319179" cy="987562"/>
          </a:xfrm>
          <a:custGeom>
            <a:avLst/>
            <a:gdLst>
              <a:gd name="connsiteX0" fmla="*/ 0 w 928255"/>
              <a:gd name="connsiteY0" fmla="*/ 0 h 692727"/>
              <a:gd name="connsiteX1" fmla="*/ 748146 w 928255"/>
              <a:gd name="connsiteY1" fmla="*/ 318655 h 692727"/>
              <a:gd name="connsiteX2" fmla="*/ 928255 w 928255"/>
              <a:gd name="connsiteY2" fmla="*/ 6927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255" h="692727">
                <a:moveTo>
                  <a:pt x="0" y="0"/>
                </a:moveTo>
                <a:cubicBezTo>
                  <a:pt x="296718" y="101600"/>
                  <a:pt x="593437" y="203201"/>
                  <a:pt x="748146" y="318655"/>
                </a:cubicBezTo>
                <a:cubicBezTo>
                  <a:pt x="902855" y="434109"/>
                  <a:pt x="915555" y="563418"/>
                  <a:pt x="928255" y="692727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8C7B9-9C76-B4BD-D241-09D258444E76}"/>
              </a:ext>
            </a:extLst>
          </p:cNvPr>
          <p:cNvSpPr txBox="1"/>
          <p:nvPr/>
        </p:nvSpPr>
        <p:spPr>
          <a:xfrm>
            <a:off x="9281390" y="4773050"/>
            <a:ext cx="2588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00B0F0"/>
                </a:solidFill>
              </a:rPr>
              <a:t>involving new particles and/or new interactions</a:t>
            </a:r>
            <a:endParaRPr lang="en-BE" i="1" dirty="0">
              <a:solidFill>
                <a:srgbClr val="00B0F0"/>
              </a:solidFill>
            </a:endParaRPr>
          </a:p>
          <a:p>
            <a:pPr algn="ctr"/>
            <a:r>
              <a:rPr lang="en-BE" i="1" dirty="0">
                <a:solidFill>
                  <a:srgbClr val="00B0F0"/>
                </a:solidFill>
              </a:rPr>
              <a:t>(</a:t>
            </a:r>
            <a:r>
              <a:rPr lang="en-BE" i="1" u="sng" dirty="0">
                <a:solidFill>
                  <a:srgbClr val="00B0F0"/>
                </a:solidFill>
              </a:rPr>
              <a:t>BSM-oriented analysis</a:t>
            </a:r>
            <a:r>
              <a:rPr lang="en-BE" i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15A8627-D8F6-3683-3663-0E4203CB0574}"/>
              </a:ext>
            </a:extLst>
          </p:cNvPr>
          <p:cNvSpPr/>
          <p:nvPr/>
        </p:nvSpPr>
        <p:spPr>
          <a:xfrm>
            <a:off x="10758705" y="3785488"/>
            <a:ext cx="305084" cy="987562"/>
          </a:xfrm>
          <a:custGeom>
            <a:avLst/>
            <a:gdLst>
              <a:gd name="connsiteX0" fmla="*/ 0 w 928255"/>
              <a:gd name="connsiteY0" fmla="*/ 0 h 692727"/>
              <a:gd name="connsiteX1" fmla="*/ 748146 w 928255"/>
              <a:gd name="connsiteY1" fmla="*/ 318655 h 692727"/>
              <a:gd name="connsiteX2" fmla="*/ 928255 w 928255"/>
              <a:gd name="connsiteY2" fmla="*/ 6927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255" h="692727">
                <a:moveTo>
                  <a:pt x="0" y="0"/>
                </a:moveTo>
                <a:cubicBezTo>
                  <a:pt x="296718" y="101600"/>
                  <a:pt x="593437" y="203201"/>
                  <a:pt x="748146" y="318655"/>
                </a:cubicBezTo>
                <a:cubicBezTo>
                  <a:pt x="902855" y="434109"/>
                  <a:pt x="915555" y="563418"/>
                  <a:pt x="928255" y="692727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F6643C-AD34-29A8-8979-074EC9ED142A}"/>
              </a:ext>
            </a:extLst>
          </p:cNvPr>
          <p:cNvSpPr/>
          <p:nvPr/>
        </p:nvSpPr>
        <p:spPr>
          <a:xfrm>
            <a:off x="2253292" y="2034400"/>
            <a:ext cx="765337" cy="18842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62C5CDE-917A-2C13-B7E3-E974779CF06F}"/>
              </a:ext>
            </a:extLst>
          </p:cNvPr>
          <p:cNvSpPr/>
          <p:nvPr/>
        </p:nvSpPr>
        <p:spPr>
          <a:xfrm>
            <a:off x="3309574" y="3918619"/>
            <a:ext cx="1773382" cy="1799624"/>
          </a:xfrm>
          <a:prstGeom prst="roundRect">
            <a:avLst>
              <a:gd name="adj" fmla="val 807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997139-EA3B-5051-E5EC-B604F2F99BB9}"/>
              </a:ext>
            </a:extLst>
          </p:cNvPr>
          <p:cNvSpPr/>
          <p:nvPr/>
        </p:nvSpPr>
        <p:spPr>
          <a:xfrm>
            <a:off x="2253292" y="4828113"/>
            <a:ext cx="765337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3AEBB5E-BD0B-6CDC-F4E6-318C16500EAF}"/>
              </a:ext>
            </a:extLst>
          </p:cNvPr>
          <p:cNvSpPr/>
          <p:nvPr/>
        </p:nvSpPr>
        <p:spPr>
          <a:xfrm>
            <a:off x="3060192" y="1684524"/>
            <a:ext cx="2646218" cy="557696"/>
          </a:xfrm>
          <a:custGeom>
            <a:avLst/>
            <a:gdLst>
              <a:gd name="connsiteX0" fmla="*/ 2646218 w 2646218"/>
              <a:gd name="connsiteY0" fmla="*/ 557696 h 557696"/>
              <a:gd name="connsiteX1" fmla="*/ 1177636 w 2646218"/>
              <a:gd name="connsiteY1" fmla="*/ 3514 h 557696"/>
              <a:gd name="connsiteX2" fmla="*/ 0 w 2646218"/>
              <a:gd name="connsiteY2" fmla="*/ 363732 h 55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218" h="557696">
                <a:moveTo>
                  <a:pt x="2646218" y="557696"/>
                </a:moveTo>
                <a:cubicBezTo>
                  <a:pt x="2132445" y="296768"/>
                  <a:pt x="1618672" y="35841"/>
                  <a:pt x="1177636" y="3514"/>
                </a:cubicBezTo>
                <a:cubicBezTo>
                  <a:pt x="736600" y="-28813"/>
                  <a:pt x="368300" y="167459"/>
                  <a:pt x="0" y="363732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08DC8A-49EE-69F4-38B9-816C58BC83BD}"/>
              </a:ext>
            </a:extLst>
          </p:cNvPr>
          <p:cNvSpPr/>
          <p:nvPr/>
        </p:nvSpPr>
        <p:spPr>
          <a:xfrm>
            <a:off x="5124519" y="2962656"/>
            <a:ext cx="914400" cy="1302327"/>
          </a:xfrm>
          <a:custGeom>
            <a:avLst/>
            <a:gdLst>
              <a:gd name="connsiteX0" fmla="*/ 914400 w 914400"/>
              <a:gd name="connsiteY0" fmla="*/ 0 h 1302327"/>
              <a:gd name="connsiteX1" fmla="*/ 637309 w 914400"/>
              <a:gd name="connsiteY1" fmla="*/ 817418 h 1302327"/>
              <a:gd name="connsiteX2" fmla="*/ 0 w 914400"/>
              <a:gd name="connsiteY2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302327">
                <a:moveTo>
                  <a:pt x="914400" y="0"/>
                </a:moveTo>
                <a:cubicBezTo>
                  <a:pt x="852054" y="300182"/>
                  <a:pt x="789709" y="600364"/>
                  <a:pt x="637309" y="817418"/>
                </a:cubicBezTo>
                <a:cubicBezTo>
                  <a:pt x="484909" y="1034472"/>
                  <a:pt x="242454" y="1168399"/>
                  <a:pt x="0" y="1302327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65A95E9-3A94-CC13-533E-28917985EEEC}"/>
              </a:ext>
            </a:extLst>
          </p:cNvPr>
          <p:cNvSpPr/>
          <p:nvPr/>
        </p:nvSpPr>
        <p:spPr>
          <a:xfrm>
            <a:off x="2644556" y="2976511"/>
            <a:ext cx="3494682" cy="3501449"/>
          </a:xfrm>
          <a:custGeom>
            <a:avLst/>
            <a:gdLst>
              <a:gd name="connsiteX0" fmla="*/ 3477491 w 3494682"/>
              <a:gd name="connsiteY0" fmla="*/ 0 h 3501449"/>
              <a:gd name="connsiteX1" fmla="*/ 3117272 w 3494682"/>
              <a:gd name="connsiteY1" fmla="*/ 2313709 h 3501449"/>
              <a:gd name="connsiteX2" fmla="*/ 928254 w 3494682"/>
              <a:gd name="connsiteY2" fmla="*/ 3491345 h 3501449"/>
              <a:gd name="connsiteX3" fmla="*/ 0 w 3494682"/>
              <a:gd name="connsiteY3" fmla="*/ 2784763 h 350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682" h="3501449">
                <a:moveTo>
                  <a:pt x="3477491" y="0"/>
                </a:moveTo>
                <a:cubicBezTo>
                  <a:pt x="3509818" y="865909"/>
                  <a:pt x="3542145" y="1731818"/>
                  <a:pt x="3117272" y="2313709"/>
                </a:cubicBezTo>
                <a:cubicBezTo>
                  <a:pt x="2692399" y="2895600"/>
                  <a:pt x="1447799" y="3412836"/>
                  <a:pt x="928254" y="3491345"/>
                </a:cubicBezTo>
                <a:cubicBezTo>
                  <a:pt x="408709" y="3569854"/>
                  <a:pt x="204354" y="3177308"/>
                  <a:pt x="0" y="2784763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ABDD7B-E760-0C47-8E33-7EC97EF70881}"/>
              </a:ext>
            </a:extLst>
          </p:cNvPr>
          <p:cNvSpPr/>
          <p:nvPr/>
        </p:nvSpPr>
        <p:spPr>
          <a:xfrm>
            <a:off x="1397646" y="4813524"/>
            <a:ext cx="789709" cy="8901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F1C4B2A-85A7-73D0-FE14-A286960BEA03}"/>
              </a:ext>
            </a:extLst>
          </p:cNvPr>
          <p:cNvSpPr/>
          <p:nvPr/>
        </p:nvSpPr>
        <p:spPr>
          <a:xfrm>
            <a:off x="1716301" y="5761274"/>
            <a:ext cx="1787236" cy="722214"/>
          </a:xfrm>
          <a:custGeom>
            <a:avLst/>
            <a:gdLst>
              <a:gd name="connsiteX0" fmla="*/ 1787236 w 1787236"/>
              <a:gd name="connsiteY0" fmla="*/ 720437 h 722214"/>
              <a:gd name="connsiteX1" fmla="*/ 429491 w 1787236"/>
              <a:gd name="connsiteY1" fmla="*/ 609600 h 722214"/>
              <a:gd name="connsiteX2" fmla="*/ 0 w 1787236"/>
              <a:gd name="connsiteY2" fmla="*/ 0 h 72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236" h="722214">
                <a:moveTo>
                  <a:pt x="1787236" y="720437"/>
                </a:moveTo>
                <a:cubicBezTo>
                  <a:pt x="1257300" y="725055"/>
                  <a:pt x="727364" y="729673"/>
                  <a:pt x="429491" y="609600"/>
                </a:cubicBezTo>
                <a:cubicBezTo>
                  <a:pt x="131618" y="489527"/>
                  <a:pt x="65809" y="24476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43D66EE-9FDC-6C02-ACA8-C5BFA774EDA3}"/>
              </a:ext>
            </a:extLst>
          </p:cNvPr>
          <p:cNvSpPr/>
          <p:nvPr/>
        </p:nvSpPr>
        <p:spPr>
          <a:xfrm>
            <a:off x="1379725" y="2034399"/>
            <a:ext cx="789709" cy="94211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4523FE-10C9-53CA-241B-DC3AC07FD550}"/>
              </a:ext>
            </a:extLst>
          </p:cNvPr>
          <p:cNvSpPr/>
          <p:nvPr/>
        </p:nvSpPr>
        <p:spPr>
          <a:xfrm>
            <a:off x="2067061" y="1499647"/>
            <a:ext cx="3774503" cy="618126"/>
          </a:xfrm>
          <a:custGeom>
            <a:avLst/>
            <a:gdLst>
              <a:gd name="connsiteX0" fmla="*/ 3671047 w 3671047"/>
              <a:gd name="connsiteY0" fmla="*/ 650240 h 650240"/>
              <a:gd name="connsiteX1" fmla="*/ 2164976 w 3671047"/>
              <a:gd name="connsiteY1" fmla="*/ 4781 h 650240"/>
              <a:gd name="connsiteX2" fmla="*/ 0 w 3671047"/>
              <a:gd name="connsiteY2" fmla="*/ 408192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1047" h="650240">
                <a:moveTo>
                  <a:pt x="3671047" y="650240"/>
                </a:moveTo>
                <a:cubicBezTo>
                  <a:pt x="3223932" y="347681"/>
                  <a:pt x="2776817" y="45122"/>
                  <a:pt x="2164976" y="4781"/>
                </a:cubicBezTo>
                <a:cubicBezTo>
                  <a:pt x="1553135" y="-35560"/>
                  <a:pt x="776567" y="186316"/>
                  <a:pt x="0" y="408192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6FB4DF-C3F1-E0B4-CEB1-3A0109C10301}"/>
              </a:ext>
            </a:extLst>
          </p:cNvPr>
          <p:cNvSpPr txBox="1"/>
          <p:nvPr/>
        </p:nvSpPr>
        <p:spPr>
          <a:xfrm>
            <a:off x="4690872" y="5943767"/>
            <a:ext cx="756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000" u="sng" dirty="0">
                <a:solidFill>
                  <a:srgbClr val="C00000"/>
                </a:solidFill>
              </a:rPr>
              <a:t>Develop methods</a:t>
            </a:r>
            <a:r>
              <a:rPr lang="en-BE" sz="2000" dirty="0">
                <a:solidFill>
                  <a:srgbClr val="C00000"/>
                </a:solidFill>
              </a:rPr>
              <a:t>: machine learning, Effective Field Theories, data analysis &amp; statistical methods, precision measurement methods, …</a:t>
            </a:r>
          </a:p>
        </p:txBody>
      </p:sp>
    </p:spTree>
    <p:extLst>
      <p:ext uri="{BB962C8B-B14F-4D97-AF65-F5344CB8AC3E}">
        <p14:creationId xmlns:p14="http://schemas.microsoft.com/office/powerpoint/2010/main" val="208888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23D0688B4594BAD281F2BC1C60D25" ma:contentTypeVersion="17" ma:contentTypeDescription="Een nieuw document maken." ma:contentTypeScope="" ma:versionID="f63854f5846e2efcb7e945afb787022b">
  <xsd:schema xmlns:xsd="http://www.w3.org/2001/XMLSchema" xmlns:xs="http://www.w3.org/2001/XMLSchema" xmlns:p="http://schemas.microsoft.com/office/2006/metadata/properties" xmlns:ns2="556127fc-eda6-498f-a578-7007d25deba7" xmlns:ns3="828003c7-4d78-42a1-9e17-24eb02de087c" targetNamespace="http://schemas.microsoft.com/office/2006/metadata/properties" ma:root="true" ma:fieldsID="24de909dd6a45243904b345fb97d1959" ns2:_="" ns3:_="">
    <xsd:import namespace="556127fc-eda6-498f-a578-7007d25deba7"/>
    <xsd:import namespace="828003c7-4d78-42a1-9e17-24eb02de08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127fc-eda6-498f-a578-7007d25deb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6d2872-9ac1-474d-9ceb-375a5c40e37e}" ma:internalName="TaxCatchAll" ma:showField="CatchAllData" ma:web="556127fc-eda6-498f-a578-7007d25deb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003c7-4d78-42a1-9e17-24eb02de0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B876B-164B-469E-9FBE-D8AAEB39EFCC}"/>
</file>

<file path=customXml/itemProps2.xml><?xml version="1.0" encoding="utf-8"?>
<ds:datastoreItem xmlns:ds="http://schemas.openxmlformats.org/officeDocument/2006/customXml" ds:itemID="{01E8B173-1A06-4D6E-AA34-B89CE04564E3}"/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329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Jorgen D'HONDT</cp:lastModifiedBy>
  <cp:revision>31</cp:revision>
  <dcterms:created xsi:type="dcterms:W3CDTF">2022-09-11T08:56:10Z</dcterms:created>
  <dcterms:modified xsi:type="dcterms:W3CDTF">2023-09-13T08:01:11Z</dcterms:modified>
</cp:coreProperties>
</file>