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70" r:id="rId2"/>
  </p:sldMasterIdLst>
  <p:notesMasterIdLst>
    <p:notesMasterId r:id="rId46"/>
  </p:notesMasterIdLst>
  <p:handoutMasterIdLst>
    <p:handoutMasterId r:id="rId47"/>
  </p:handoutMasterIdLst>
  <p:sldIdLst>
    <p:sldId id="2695" r:id="rId3"/>
    <p:sldId id="3426" r:id="rId4"/>
    <p:sldId id="2936" r:id="rId5"/>
    <p:sldId id="3380" r:id="rId6"/>
    <p:sldId id="3375" r:id="rId7"/>
    <p:sldId id="3427" r:id="rId8"/>
    <p:sldId id="2583" r:id="rId9"/>
    <p:sldId id="2624" r:id="rId10"/>
    <p:sldId id="2585" r:id="rId11"/>
    <p:sldId id="3341" r:id="rId12"/>
    <p:sldId id="3170" r:id="rId13"/>
    <p:sldId id="3171" r:id="rId14"/>
    <p:sldId id="3172" r:id="rId15"/>
    <p:sldId id="3173" r:id="rId16"/>
    <p:sldId id="3357" r:id="rId17"/>
    <p:sldId id="2821" r:id="rId18"/>
    <p:sldId id="2822" r:id="rId19"/>
    <p:sldId id="3428" r:id="rId20"/>
    <p:sldId id="3432" r:id="rId21"/>
    <p:sldId id="3422" r:id="rId22"/>
    <p:sldId id="3439" r:id="rId23"/>
    <p:sldId id="3440" r:id="rId24"/>
    <p:sldId id="3433" r:id="rId25"/>
    <p:sldId id="3418" r:id="rId26"/>
    <p:sldId id="3419" r:id="rId27"/>
    <p:sldId id="3424" r:id="rId28"/>
    <p:sldId id="3420" r:id="rId29"/>
    <p:sldId id="3421" r:id="rId30"/>
    <p:sldId id="3423" r:id="rId31"/>
    <p:sldId id="3437" r:id="rId32"/>
    <p:sldId id="3429" r:id="rId33"/>
    <p:sldId id="3382" r:id="rId34"/>
    <p:sldId id="3384" r:id="rId35"/>
    <p:sldId id="3282" r:id="rId36"/>
    <p:sldId id="3386" r:id="rId37"/>
    <p:sldId id="3399" r:id="rId38"/>
    <p:sldId id="2934" r:id="rId39"/>
    <p:sldId id="3425" r:id="rId40"/>
    <p:sldId id="3401" r:id="rId41"/>
    <p:sldId id="3438" r:id="rId42"/>
    <p:sldId id="3121" r:id="rId43"/>
    <p:sldId id="3387" r:id="rId44"/>
    <p:sldId id="3431" r:id="rId45"/>
  </p:sldIdLst>
  <p:sldSz cx="9144000" cy="6858000" type="screen4x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板垣 直之" initials="板垣" lastIdx="2" clrIdx="0">
    <p:extLst>
      <p:ext uri="{19B8F6BF-5375-455C-9EA6-DF929625EA0E}">
        <p15:presenceInfo xmlns:p15="http://schemas.microsoft.com/office/powerpoint/2012/main" userId="2ab20d3836bfbd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0DB3"/>
    <a:srgbClr val="FF6600"/>
    <a:srgbClr val="CCFF99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DC306-F5AE-4B61-9793-1E87FACB2216}" v="532" dt="2023-06-02T03:30:5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028" autoAdjust="0"/>
    <p:restoredTop sz="86378" autoAdjust="0"/>
  </p:normalViewPr>
  <p:slideViewPr>
    <p:cSldViewPr>
      <p:cViewPr varScale="1">
        <p:scale>
          <a:sx n="82" d="100"/>
          <a:sy n="82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8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板垣 直之" userId="2ab20d3836bfbdad" providerId="LiveId" clId="{848DC306-F5AE-4B61-9793-1E87FACB2216}"/>
    <pc:docChg chg="undo custSel addSld delSld modSld sldOrd">
      <pc:chgData name="板垣 直之" userId="2ab20d3836bfbdad" providerId="LiveId" clId="{848DC306-F5AE-4B61-9793-1E87FACB2216}" dt="2023-06-03T01:03:04.100" v="1159" actId="47"/>
      <pc:docMkLst>
        <pc:docMk/>
      </pc:docMkLst>
      <pc:sldChg chg="modSp mod">
        <pc:chgData name="板垣 直之" userId="2ab20d3836bfbdad" providerId="LiveId" clId="{848DC306-F5AE-4B61-9793-1E87FACB2216}" dt="2023-05-22T06:26:48.873" v="103" actId="20577"/>
        <pc:sldMkLst>
          <pc:docMk/>
          <pc:sldMk cId="1021696650" sldId="2695"/>
        </pc:sldMkLst>
        <pc:spChg chg="mod">
          <ac:chgData name="板垣 直之" userId="2ab20d3836bfbdad" providerId="LiveId" clId="{848DC306-F5AE-4B61-9793-1E87FACB2216}" dt="2023-05-22T06:26:48.873" v="103" actId="20577"/>
          <ac:spMkLst>
            <pc:docMk/>
            <pc:sldMk cId="1021696650" sldId="2695"/>
            <ac:spMk id="4" creationId="{916B5424-C877-4CC8-BE15-05357B9D5C46}"/>
          </ac:spMkLst>
        </pc:spChg>
      </pc:sldChg>
      <pc:sldChg chg="add">
        <pc:chgData name="板垣 直之" userId="2ab20d3836bfbdad" providerId="LiveId" clId="{848DC306-F5AE-4B61-9793-1E87FACB2216}" dt="2023-05-27T01:16:21.365" v="451"/>
        <pc:sldMkLst>
          <pc:docMk/>
          <pc:sldMk cId="2811124409" sldId="2821"/>
        </pc:sldMkLst>
      </pc:sldChg>
      <pc:sldChg chg="add">
        <pc:chgData name="板垣 直之" userId="2ab20d3836bfbdad" providerId="LiveId" clId="{848DC306-F5AE-4B61-9793-1E87FACB2216}" dt="2023-05-27T01:16:21.365" v="451"/>
        <pc:sldMkLst>
          <pc:docMk/>
          <pc:sldMk cId="301253485" sldId="2822"/>
        </pc:sldMkLst>
      </pc:sldChg>
      <pc:sldChg chg="del">
        <pc:chgData name="板垣 直之" userId="2ab20d3836bfbdad" providerId="LiveId" clId="{848DC306-F5AE-4B61-9793-1E87FACB2216}" dt="2023-05-27T01:19:01.588" v="455" actId="2696"/>
        <pc:sldMkLst>
          <pc:docMk/>
          <pc:sldMk cId="2248344123" sldId="2850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3032843821" sldId="2850"/>
        </pc:sldMkLst>
      </pc:sldChg>
      <pc:sldChg chg="del">
        <pc:chgData name="板垣 直之" userId="2ab20d3836bfbdad" providerId="LiveId" clId="{848DC306-F5AE-4B61-9793-1E87FACB2216}" dt="2023-05-27T01:19:01.588" v="455" actId="2696"/>
        <pc:sldMkLst>
          <pc:docMk/>
          <pc:sldMk cId="748165963" sldId="2851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1457980812" sldId="2851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366465343" sldId="2857"/>
        </pc:sldMkLst>
      </pc:sldChg>
      <pc:sldChg chg="del ord">
        <pc:chgData name="板垣 直之" userId="2ab20d3836bfbdad" providerId="LiveId" clId="{848DC306-F5AE-4B61-9793-1E87FACB2216}" dt="2023-05-27T01:19:01.588" v="455" actId="2696"/>
        <pc:sldMkLst>
          <pc:docMk/>
          <pc:sldMk cId="51948780" sldId="2859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2178607425" sldId="2859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759954426" sldId="2886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616377666" sldId="2933"/>
        </pc:sldMkLst>
      </pc:sldChg>
      <pc:sldChg chg="modSp mod">
        <pc:chgData name="板垣 直之" userId="2ab20d3836bfbdad" providerId="LiveId" clId="{848DC306-F5AE-4B61-9793-1E87FACB2216}" dt="2023-05-28T01:45:29.762" v="1057" actId="1076"/>
        <pc:sldMkLst>
          <pc:docMk/>
          <pc:sldMk cId="662526278" sldId="2934"/>
        </pc:sldMkLst>
        <pc:spChg chg="mod">
          <ac:chgData name="板垣 直之" userId="2ab20d3836bfbdad" providerId="LiveId" clId="{848DC306-F5AE-4B61-9793-1E87FACB2216}" dt="2023-05-28T01:45:29.762" v="1057" actId="1076"/>
          <ac:spMkLst>
            <pc:docMk/>
            <pc:sldMk cId="662526278" sldId="2934"/>
            <ac:spMk id="2" creationId="{00000000-0000-0000-0000-000000000000}"/>
          </ac:spMkLst>
        </pc:spChg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749019030" sldId="2952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3340879287" sldId="3008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1293145602" sldId="3009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464166907" sldId="3010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436091419" sldId="3011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1923049568" sldId="3012"/>
        </pc:sldMkLst>
      </pc:sldChg>
      <pc:sldChg chg="modSp del mod">
        <pc:chgData name="板垣 直之" userId="2ab20d3836bfbdad" providerId="LiveId" clId="{848DC306-F5AE-4B61-9793-1E87FACB2216}" dt="2023-05-27T01:18:30.022" v="453" actId="2696"/>
        <pc:sldMkLst>
          <pc:docMk/>
          <pc:sldMk cId="547969025" sldId="3121"/>
        </pc:sldMkLst>
        <pc:spChg chg="mod">
          <ac:chgData name="板垣 直之" userId="2ab20d3836bfbdad" providerId="LiveId" clId="{848DC306-F5AE-4B61-9793-1E87FACB2216}" dt="2023-05-24T02:36:14.733" v="393" actId="20577"/>
          <ac:spMkLst>
            <pc:docMk/>
            <pc:sldMk cId="547969025" sldId="3121"/>
            <ac:spMk id="61442" creationId="{4FA5E908-F6E7-40BA-9958-240693B3ED08}"/>
          </ac:spMkLst>
        </pc:spChg>
      </pc:sldChg>
      <pc:sldChg chg="add">
        <pc:chgData name="板垣 直之" userId="2ab20d3836bfbdad" providerId="LiveId" clId="{848DC306-F5AE-4B61-9793-1E87FACB2216}" dt="2023-05-27T01:18:33.576" v="454"/>
        <pc:sldMkLst>
          <pc:docMk/>
          <pc:sldMk cId="1092097165" sldId="3121"/>
        </pc:sldMkLst>
      </pc:sldChg>
      <pc:sldChg chg="add">
        <pc:chgData name="板垣 直之" userId="2ab20d3836bfbdad" providerId="LiveId" clId="{848DC306-F5AE-4B61-9793-1E87FACB2216}" dt="2023-05-25T23:15:28.904" v="394"/>
        <pc:sldMkLst>
          <pc:docMk/>
          <pc:sldMk cId="4159122692" sldId="3170"/>
        </pc:sldMkLst>
      </pc:sldChg>
      <pc:sldChg chg="add">
        <pc:chgData name="板垣 直之" userId="2ab20d3836bfbdad" providerId="LiveId" clId="{848DC306-F5AE-4B61-9793-1E87FACB2216}" dt="2023-05-25T23:15:28.904" v="394"/>
        <pc:sldMkLst>
          <pc:docMk/>
          <pc:sldMk cId="67044271" sldId="3171"/>
        </pc:sldMkLst>
      </pc:sldChg>
      <pc:sldChg chg="add">
        <pc:chgData name="板垣 直之" userId="2ab20d3836bfbdad" providerId="LiveId" clId="{848DC306-F5AE-4B61-9793-1E87FACB2216}" dt="2023-05-25T23:15:28.904" v="394"/>
        <pc:sldMkLst>
          <pc:docMk/>
          <pc:sldMk cId="2389024946" sldId="3172"/>
        </pc:sldMkLst>
      </pc:sldChg>
      <pc:sldChg chg="modSp add">
        <pc:chgData name="板垣 直之" userId="2ab20d3836bfbdad" providerId="LiveId" clId="{848DC306-F5AE-4B61-9793-1E87FACB2216}" dt="2023-05-25T23:17:06.992" v="395" actId="20577"/>
        <pc:sldMkLst>
          <pc:docMk/>
          <pc:sldMk cId="3598664119" sldId="3173"/>
        </pc:sldMkLst>
        <pc:spChg chg="mod">
          <ac:chgData name="板垣 直之" userId="2ab20d3836bfbdad" providerId="LiveId" clId="{848DC306-F5AE-4B61-9793-1E87FACB2216}" dt="2023-05-25T23:17:06.992" v="395" actId="20577"/>
          <ac:spMkLst>
            <pc:docMk/>
            <pc:sldMk cId="3598664119" sldId="3173"/>
            <ac:spMk id="17" creationId="{0DC26F76-E252-4DB9-8F75-472A3C82CD14}"/>
          </ac:spMkLst>
        </pc:spChg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1099988913" sldId="3195"/>
        </pc:sldMkLst>
      </pc:sldChg>
      <pc:sldChg chg="del">
        <pc:chgData name="板垣 直之" userId="2ab20d3836bfbdad" providerId="LiveId" clId="{848DC306-F5AE-4B61-9793-1E87FACB2216}" dt="2023-05-22T05:05:48.841" v="49" actId="2696"/>
        <pc:sldMkLst>
          <pc:docMk/>
          <pc:sldMk cId="3833078699" sldId="3195"/>
        </pc:sldMkLst>
      </pc:sldChg>
      <pc:sldChg chg="del">
        <pc:chgData name="板垣 直之" userId="2ab20d3836bfbdad" providerId="LiveId" clId="{848DC306-F5AE-4B61-9793-1E87FACB2216}" dt="2023-05-22T05:05:48.841" v="49" actId="2696"/>
        <pc:sldMkLst>
          <pc:docMk/>
          <pc:sldMk cId="492009767" sldId="3196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3735001744" sldId="3196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191690045" sldId="3254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275612148" sldId="3329"/>
        </pc:sldMkLst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2096871663" sldId="3333"/>
        </pc:sldMkLst>
      </pc:sldChg>
      <pc:sldChg chg="modSp mod">
        <pc:chgData name="板垣 直之" userId="2ab20d3836bfbdad" providerId="LiveId" clId="{848DC306-F5AE-4B61-9793-1E87FACB2216}" dt="2023-06-02T03:18:19.584" v="1146" actId="20577"/>
        <pc:sldMkLst>
          <pc:docMk/>
          <pc:sldMk cId="573653224" sldId="3341"/>
        </pc:sldMkLst>
        <pc:spChg chg="mod">
          <ac:chgData name="板垣 直之" userId="2ab20d3836bfbdad" providerId="LiveId" clId="{848DC306-F5AE-4B61-9793-1E87FACB2216}" dt="2023-06-02T03:18:19.584" v="1146" actId="20577"/>
          <ac:spMkLst>
            <pc:docMk/>
            <pc:sldMk cId="573653224" sldId="3341"/>
            <ac:spMk id="3" creationId="{BC964A9B-3DB3-5B72-9DC3-BBD04752C30B}"/>
          </ac:spMkLst>
        </pc:spChg>
        <pc:spChg chg="mod">
          <ac:chgData name="板垣 直之" userId="2ab20d3836bfbdad" providerId="LiveId" clId="{848DC306-F5AE-4B61-9793-1E87FACB2216}" dt="2023-05-23T05:40:45.184" v="113" actId="114"/>
          <ac:spMkLst>
            <pc:docMk/>
            <pc:sldMk cId="573653224" sldId="3341"/>
            <ac:spMk id="8" creationId="{EB26C263-9CED-9B60-7EA7-99734B2645AE}"/>
          </ac:spMkLst>
        </pc:spChg>
        <pc:spChg chg="mod">
          <ac:chgData name="板垣 直之" userId="2ab20d3836bfbdad" providerId="LiveId" clId="{848DC306-F5AE-4B61-9793-1E87FACB2216}" dt="2023-05-28T01:18:58.493" v="790" actId="20577"/>
          <ac:spMkLst>
            <pc:docMk/>
            <pc:sldMk cId="573653224" sldId="3341"/>
            <ac:spMk id="88073" creationId="{00000000-0000-0000-0000-000000000000}"/>
          </ac:spMkLst>
        </pc:spChg>
      </pc:sldChg>
      <pc:sldChg chg="modSp mod">
        <pc:chgData name="板垣 直之" userId="2ab20d3836bfbdad" providerId="LiveId" clId="{848DC306-F5AE-4B61-9793-1E87FACB2216}" dt="2023-06-02T03:30:58.742" v="1158" actId="14100"/>
        <pc:sldMkLst>
          <pc:docMk/>
          <pc:sldMk cId="1132011721" sldId="3357"/>
        </pc:sldMkLst>
        <pc:spChg chg="mod">
          <ac:chgData name="板垣 直之" userId="2ab20d3836bfbdad" providerId="LiveId" clId="{848DC306-F5AE-4B61-9793-1E87FACB2216}" dt="2023-06-02T03:30:58.742" v="1158" actId="14100"/>
          <ac:spMkLst>
            <pc:docMk/>
            <pc:sldMk cId="1132011721" sldId="3357"/>
            <ac:spMk id="5" creationId="{58854D64-DC38-46BC-8DA1-025F11DA6BDB}"/>
          </ac:spMkLst>
        </pc:spChg>
      </pc:sldChg>
      <pc:sldChg chg="delSp modSp mod modAnim">
        <pc:chgData name="板垣 直之" userId="2ab20d3836bfbdad" providerId="LiveId" clId="{848DC306-F5AE-4B61-9793-1E87FACB2216}" dt="2023-05-22T05:21:00.426" v="52" actId="1076"/>
        <pc:sldMkLst>
          <pc:docMk/>
          <pc:sldMk cId="958189344" sldId="3375"/>
        </pc:sldMkLst>
        <pc:spChg chg="mod">
          <ac:chgData name="板垣 直之" userId="2ab20d3836bfbdad" providerId="LiveId" clId="{848DC306-F5AE-4B61-9793-1E87FACB2216}" dt="2023-05-22T05:21:00.426" v="52" actId="1076"/>
          <ac:spMkLst>
            <pc:docMk/>
            <pc:sldMk cId="958189344" sldId="3375"/>
            <ac:spMk id="12" creationId="{87F175E4-5309-42D7-87E5-1458E3089110}"/>
          </ac:spMkLst>
        </pc:spChg>
        <pc:spChg chg="del">
          <ac:chgData name="板垣 直之" userId="2ab20d3836bfbdad" providerId="LiveId" clId="{848DC306-F5AE-4B61-9793-1E87FACB2216}" dt="2023-05-22T05:20:56.530" v="51" actId="21"/>
          <ac:spMkLst>
            <pc:docMk/>
            <pc:sldMk cId="958189344" sldId="3375"/>
            <ac:spMk id="18" creationId="{4699F972-AF6B-3545-5AD7-E43E47CD76CA}"/>
          </ac:spMkLst>
        </pc:spChg>
      </pc:sldChg>
      <pc:sldChg chg="modSp mod">
        <pc:chgData name="板垣 直之" userId="2ab20d3836bfbdad" providerId="LiveId" clId="{848DC306-F5AE-4B61-9793-1E87FACB2216}" dt="2023-05-27T13:00:03.651" v="676" actId="1076"/>
        <pc:sldMkLst>
          <pc:docMk/>
          <pc:sldMk cId="2804250495" sldId="3382"/>
        </pc:sldMkLst>
        <pc:spChg chg="mod">
          <ac:chgData name="板垣 直之" userId="2ab20d3836bfbdad" providerId="LiveId" clId="{848DC306-F5AE-4B61-9793-1E87FACB2216}" dt="2023-05-27T12:59:42.973" v="674" actId="20577"/>
          <ac:spMkLst>
            <pc:docMk/>
            <pc:sldMk cId="2804250495" sldId="3382"/>
            <ac:spMk id="2" creationId="{72FAC7DC-AB46-AF57-4F0B-754FFC38D39E}"/>
          </ac:spMkLst>
        </pc:spChg>
        <pc:spChg chg="mod">
          <ac:chgData name="板垣 直之" userId="2ab20d3836bfbdad" providerId="LiveId" clId="{848DC306-F5AE-4B61-9793-1E87FACB2216}" dt="2023-05-27T13:00:03.651" v="676" actId="1076"/>
          <ac:spMkLst>
            <pc:docMk/>
            <pc:sldMk cId="2804250495" sldId="3382"/>
            <ac:spMk id="5" creationId="{D63AB2A6-E0C9-7F05-1F90-7CBFF9D2BEED}"/>
          </ac:spMkLst>
        </pc:spChg>
      </pc:sldChg>
      <pc:sldChg chg="delSp mod delAnim">
        <pc:chgData name="板垣 直之" userId="2ab20d3836bfbdad" providerId="LiveId" clId="{848DC306-F5AE-4B61-9793-1E87FACB2216}" dt="2023-05-22T05:22:26.148" v="53" actId="21"/>
        <pc:sldMkLst>
          <pc:docMk/>
          <pc:sldMk cId="697970435" sldId="3384"/>
        </pc:sldMkLst>
        <pc:spChg chg="del">
          <ac:chgData name="板垣 直之" userId="2ab20d3836bfbdad" providerId="LiveId" clId="{848DC306-F5AE-4B61-9793-1E87FACB2216}" dt="2023-05-22T05:22:26.148" v="53" actId="21"/>
          <ac:spMkLst>
            <pc:docMk/>
            <pc:sldMk cId="697970435" sldId="3384"/>
            <ac:spMk id="9" creationId="{EAAA838A-BCF1-D58F-EF86-A6D92028A3F8}"/>
          </ac:spMkLst>
        </pc:spChg>
      </pc:sldChg>
      <pc:sldChg chg="del">
        <pc:chgData name="板垣 直之" userId="2ab20d3836bfbdad" providerId="LiveId" clId="{848DC306-F5AE-4B61-9793-1E87FACB2216}" dt="2023-05-27T01:18:30.022" v="453" actId="2696"/>
        <pc:sldMkLst>
          <pc:docMk/>
          <pc:sldMk cId="236969502" sldId="3387"/>
        </pc:sldMkLst>
      </pc:sldChg>
      <pc:sldChg chg="add">
        <pc:chgData name="板垣 直之" userId="2ab20d3836bfbdad" providerId="LiveId" clId="{848DC306-F5AE-4B61-9793-1E87FACB2216}" dt="2023-05-27T01:18:33.576" v="454"/>
        <pc:sldMkLst>
          <pc:docMk/>
          <pc:sldMk cId="2489857496" sldId="3387"/>
        </pc:sldMkLst>
      </pc:sldChg>
      <pc:sldChg chg="add">
        <pc:chgData name="板垣 直之" userId="2ab20d3836bfbdad" providerId="LiveId" clId="{848DC306-F5AE-4B61-9793-1E87FACB2216}" dt="2023-05-27T01:18:15.309" v="452"/>
        <pc:sldMkLst>
          <pc:docMk/>
          <pc:sldMk cId="547653806" sldId="3399"/>
        </pc:sldMkLst>
      </pc:sldChg>
      <pc:sldChg chg="delSp mod delAnim">
        <pc:chgData name="板垣 直之" userId="2ab20d3836bfbdad" providerId="LiveId" clId="{848DC306-F5AE-4B61-9793-1E87FACB2216}" dt="2023-05-29T23:54:37.850" v="1134" actId="21"/>
        <pc:sldMkLst>
          <pc:docMk/>
          <pc:sldMk cId="1075673936" sldId="3422"/>
        </pc:sldMkLst>
        <pc:spChg chg="del">
          <ac:chgData name="板垣 直之" userId="2ab20d3836bfbdad" providerId="LiveId" clId="{848DC306-F5AE-4B61-9793-1E87FACB2216}" dt="2023-05-29T23:54:37.850" v="1134" actId="21"/>
          <ac:spMkLst>
            <pc:docMk/>
            <pc:sldMk cId="1075673936" sldId="3422"/>
            <ac:spMk id="8" creationId="{4E116BA0-1521-F621-DC50-4EB1D1269CF0}"/>
          </ac:spMkLst>
        </pc:spChg>
        <pc:spChg chg="del">
          <ac:chgData name="板垣 直之" userId="2ab20d3836bfbdad" providerId="LiveId" clId="{848DC306-F5AE-4B61-9793-1E87FACB2216}" dt="2023-05-29T23:54:32.442" v="1133" actId="21"/>
          <ac:spMkLst>
            <pc:docMk/>
            <pc:sldMk cId="1075673936" sldId="3422"/>
            <ac:spMk id="9" creationId="{74BDCB4F-06F7-4873-1663-592D97BEFB09}"/>
          </ac:spMkLst>
        </pc:spChg>
      </pc:sldChg>
      <pc:sldChg chg="modSp mod">
        <pc:chgData name="板垣 直之" userId="2ab20d3836bfbdad" providerId="LiveId" clId="{848DC306-F5AE-4B61-9793-1E87FACB2216}" dt="2023-05-28T01:17:19.621" v="788" actId="20577"/>
        <pc:sldMkLst>
          <pc:docMk/>
          <pc:sldMk cId="1986838362" sldId="3427"/>
        </pc:sldMkLst>
        <pc:spChg chg="mod">
          <ac:chgData name="板垣 直之" userId="2ab20d3836bfbdad" providerId="LiveId" clId="{848DC306-F5AE-4B61-9793-1E87FACB2216}" dt="2023-05-28T01:17:19.621" v="788" actId="20577"/>
          <ac:spMkLst>
            <pc:docMk/>
            <pc:sldMk cId="1986838362" sldId="3427"/>
            <ac:spMk id="2" creationId="{4815A842-BB5D-853B-6116-7642933ECDF8}"/>
          </ac:spMkLst>
        </pc:spChg>
      </pc:sldChg>
      <pc:sldChg chg="modSp mod">
        <pc:chgData name="板垣 直之" userId="2ab20d3836bfbdad" providerId="LiveId" clId="{848DC306-F5AE-4B61-9793-1E87FACB2216}" dt="2023-05-28T01:27:19.437" v="943" actId="20577"/>
        <pc:sldMkLst>
          <pc:docMk/>
          <pc:sldMk cId="758685797" sldId="3428"/>
        </pc:sldMkLst>
        <pc:spChg chg="mod">
          <ac:chgData name="板垣 直之" userId="2ab20d3836bfbdad" providerId="LiveId" clId="{848DC306-F5AE-4B61-9793-1E87FACB2216}" dt="2023-05-28T01:27:19.437" v="943" actId="20577"/>
          <ac:spMkLst>
            <pc:docMk/>
            <pc:sldMk cId="758685797" sldId="3428"/>
            <ac:spMk id="2" creationId="{4815A842-BB5D-853B-6116-7642933ECDF8}"/>
          </ac:spMkLst>
        </pc:spChg>
      </pc:sldChg>
      <pc:sldChg chg="del">
        <pc:chgData name="板垣 直之" userId="2ab20d3836bfbdad" providerId="LiveId" clId="{848DC306-F5AE-4B61-9793-1E87FACB2216}" dt="2023-05-27T01:19:01.588" v="455" actId="2696"/>
        <pc:sldMkLst>
          <pc:docMk/>
          <pc:sldMk cId="1559509133" sldId="3430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1648685423" sldId="3430"/>
        </pc:sldMkLst>
      </pc:sldChg>
      <pc:sldChg chg="modSp mod ord modAnim">
        <pc:chgData name="板垣 直之" userId="2ab20d3836bfbdad" providerId="LiveId" clId="{848DC306-F5AE-4B61-9793-1E87FACB2216}" dt="2023-05-28T02:00:13.336" v="1131" actId="20577"/>
        <pc:sldMkLst>
          <pc:docMk/>
          <pc:sldMk cId="1358032944" sldId="3431"/>
        </pc:sldMkLst>
        <pc:spChg chg="mod">
          <ac:chgData name="板垣 直之" userId="2ab20d3836bfbdad" providerId="LiveId" clId="{848DC306-F5AE-4B61-9793-1E87FACB2216}" dt="2023-05-28T02:00:13.336" v="1131" actId="20577"/>
          <ac:spMkLst>
            <pc:docMk/>
            <pc:sldMk cId="1358032944" sldId="3431"/>
            <ac:spMk id="3" creationId="{D83D17A6-04A4-87A2-8C7E-CBA313D005D4}"/>
          </ac:spMkLst>
        </pc:spChg>
      </pc:sldChg>
      <pc:sldChg chg="modSp mod">
        <pc:chgData name="板垣 直之" userId="2ab20d3836bfbdad" providerId="LiveId" clId="{848DC306-F5AE-4B61-9793-1E87FACB2216}" dt="2023-05-28T01:29:12.125" v="1047" actId="1076"/>
        <pc:sldMkLst>
          <pc:docMk/>
          <pc:sldMk cId="3781312199" sldId="3432"/>
        </pc:sldMkLst>
        <pc:spChg chg="mod">
          <ac:chgData name="板垣 直之" userId="2ab20d3836bfbdad" providerId="LiveId" clId="{848DC306-F5AE-4B61-9793-1E87FACB2216}" dt="2023-05-28T01:29:12.125" v="1047" actId="1076"/>
          <ac:spMkLst>
            <pc:docMk/>
            <pc:sldMk cId="3781312199" sldId="3432"/>
            <ac:spMk id="9" creationId="{74BDCB4F-06F7-4873-1663-592D97BEFB09}"/>
          </ac:spMkLst>
        </pc:spChg>
      </pc:sldChg>
      <pc:sldChg chg="del">
        <pc:chgData name="板垣 直之" userId="2ab20d3836bfbdad" providerId="LiveId" clId="{848DC306-F5AE-4B61-9793-1E87FACB2216}" dt="2023-06-03T01:03:04.100" v="1159" actId="47"/>
        <pc:sldMkLst>
          <pc:docMk/>
          <pc:sldMk cId="815341703" sldId="3434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22702972" sldId="3435"/>
        </pc:sldMkLst>
      </pc:sldChg>
      <pc:sldChg chg="del">
        <pc:chgData name="板垣 直之" userId="2ab20d3836bfbdad" providerId="LiveId" clId="{848DC306-F5AE-4B61-9793-1E87FACB2216}" dt="2023-05-22T05:05:48.841" v="49" actId="2696"/>
        <pc:sldMkLst>
          <pc:docMk/>
          <pc:sldMk cId="655607771" sldId="3435"/>
        </pc:sldMkLst>
      </pc:sldChg>
      <pc:sldChg chg="del">
        <pc:chgData name="板垣 直之" userId="2ab20d3836bfbdad" providerId="LiveId" clId="{848DC306-F5AE-4B61-9793-1E87FACB2216}" dt="2023-05-22T05:05:48.841" v="49" actId="2696"/>
        <pc:sldMkLst>
          <pc:docMk/>
          <pc:sldMk cId="165940042" sldId="3436"/>
        </pc:sldMkLst>
      </pc:sldChg>
      <pc:sldChg chg="add del">
        <pc:chgData name="板垣 直之" userId="2ab20d3836bfbdad" providerId="LiveId" clId="{848DC306-F5AE-4B61-9793-1E87FACB2216}" dt="2023-06-03T01:03:04.100" v="1159" actId="47"/>
        <pc:sldMkLst>
          <pc:docMk/>
          <pc:sldMk cId="2042599138" sldId="3436"/>
        </pc:sldMkLst>
      </pc:sldChg>
      <pc:sldChg chg="modSp mod">
        <pc:chgData name="板垣 直之" userId="2ab20d3836bfbdad" providerId="LiveId" clId="{848DC306-F5AE-4B61-9793-1E87FACB2216}" dt="2023-05-27T12:50:20.345" v="640" actId="20577"/>
        <pc:sldMkLst>
          <pc:docMk/>
          <pc:sldMk cId="1178682256" sldId="3437"/>
        </pc:sldMkLst>
        <pc:spChg chg="mod">
          <ac:chgData name="板垣 直之" userId="2ab20d3836bfbdad" providerId="LiveId" clId="{848DC306-F5AE-4B61-9793-1E87FACB2216}" dt="2023-05-27T12:50:20.345" v="640" actId="20577"/>
          <ac:spMkLst>
            <pc:docMk/>
            <pc:sldMk cId="1178682256" sldId="3437"/>
            <ac:spMk id="2" creationId="{A2B72502-409B-A42D-8F95-860BF2A68EA7}"/>
          </ac:spMkLst>
        </pc:spChg>
        <pc:spChg chg="mod">
          <ac:chgData name="板垣 直之" userId="2ab20d3836bfbdad" providerId="LiveId" clId="{848DC306-F5AE-4B61-9793-1E87FACB2216}" dt="2023-05-25T23:33:39.742" v="446" actId="20577"/>
          <ac:spMkLst>
            <pc:docMk/>
            <pc:sldMk cId="1178682256" sldId="3437"/>
            <ac:spMk id="3" creationId="{2D4EABE9-3E79-1424-337F-ADAD7798E848}"/>
          </ac:spMkLst>
        </pc:spChg>
      </pc:sldChg>
      <pc:sldChg chg="modSp new del mod modTransition modAnim">
        <pc:chgData name="板垣 直之" userId="2ab20d3836bfbdad" providerId="LiveId" clId="{848DC306-F5AE-4B61-9793-1E87FACB2216}" dt="2023-05-27T01:18:30.022" v="453" actId="2696"/>
        <pc:sldMkLst>
          <pc:docMk/>
          <pc:sldMk cId="1769428178" sldId="3438"/>
        </pc:sldMkLst>
        <pc:spChg chg="mod">
          <ac:chgData name="板垣 直之" userId="2ab20d3836bfbdad" providerId="LiveId" clId="{848DC306-F5AE-4B61-9793-1E87FACB2216}" dt="2023-05-24T02:34:13.325" v="264" actId="20577"/>
          <ac:spMkLst>
            <pc:docMk/>
            <pc:sldMk cId="1769428178" sldId="3438"/>
            <ac:spMk id="2" creationId="{16A3FD09-7FC0-7014-7042-42B62F6E4FE0}"/>
          </ac:spMkLst>
        </pc:spChg>
        <pc:spChg chg="mod">
          <ac:chgData name="板垣 直之" userId="2ab20d3836bfbdad" providerId="LiveId" clId="{848DC306-F5AE-4B61-9793-1E87FACB2216}" dt="2023-05-24T02:35:18.862" v="357" actId="255"/>
          <ac:spMkLst>
            <pc:docMk/>
            <pc:sldMk cId="1769428178" sldId="3438"/>
            <ac:spMk id="3" creationId="{55442FC5-7210-FC56-75AF-C9ECF1BBD6C3}"/>
          </ac:spMkLst>
        </pc:spChg>
      </pc:sldChg>
      <pc:sldChg chg="modSp add">
        <pc:chgData name="板垣 直之" userId="2ab20d3836bfbdad" providerId="LiveId" clId="{848DC306-F5AE-4B61-9793-1E87FACB2216}" dt="2023-05-27T13:06:33.575" v="705" actId="20577"/>
        <pc:sldMkLst>
          <pc:docMk/>
          <pc:sldMk cId="2321914171" sldId="3438"/>
        </pc:sldMkLst>
        <pc:spChg chg="mod">
          <ac:chgData name="板垣 直之" userId="2ab20d3836bfbdad" providerId="LiveId" clId="{848DC306-F5AE-4B61-9793-1E87FACB2216}" dt="2023-05-27T13:06:33.575" v="705" actId="20577"/>
          <ac:spMkLst>
            <pc:docMk/>
            <pc:sldMk cId="2321914171" sldId="3438"/>
            <ac:spMk id="3" creationId="{55442FC5-7210-FC56-75AF-C9ECF1BBD6C3}"/>
          </ac:spMkLst>
        </pc:spChg>
      </pc:sldChg>
      <pc:sldChg chg="add modAnim">
        <pc:chgData name="板垣 直之" userId="2ab20d3836bfbdad" providerId="LiveId" clId="{848DC306-F5AE-4B61-9793-1E87FACB2216}" dt="2023-05-28T01:31:28.663" v="1055"/>
        <pc:sldMkLst>
          <pc:docMk/>
          <pc:sldMk cId="1649750813" sldId="3439"/>
        </pc:sldMkLst>
      </pc:sldChg>
      <pc:sldChg chg="del">
        <pc:chgData name="板垣 直之" userId="2ab20d3836bfbdad" providerId="LiveId" clId="{848DC306-F5AE-4B61-9793-1E87FACB2216}" dt="2023-05-29T23:53:59.332" v="1132"/>
        <pc:sldMkLst>
          <pc:docMk/>
          <pc:sldMk cId="377606240" sldId="3440"/>
        </pc:sldMkLst>
      </pc:sldChg>
      <pc:sldChg chg="modAnim">
        <pc:chgData name="板垣 直之" userId="2ab20d3836bfbdad" providerId="LiveId" clId="{848DC306-F5AE-4B61-9793-1E87FACB2216}" dt="2023-05-29T23:54:51.949" v="1136"/>
        <pc:sldMkLst>
          <pc:docMk/>
          <pc:sldMk cId="3539666228" sldId="34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FAC79CD-33B9-4E62-88EA-980A542105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7742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184" eaLnBrk="1" hangingPunct="1">
              <a:defRPr sz="13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3E06A8-013F-408A-B532-878C74AF24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7" y="1"/>
            <a:ext cx="4307742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184" eaLnBrk="1" hangingPunct="1">
              <a:defRPr sz="13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C40F020-977D-4546-9FF9-1046B8561F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6894"/>
            <a:ext cx="4307742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184" eaLnBrk="1" hangingPunct="1">
              <a:defRPr sz="13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0232E84-6DBB-4E71-80E4-011AD0295BB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7" y="6466894"/>
            <a:ext cx="4307742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300" b="0"/>
            </a:lvl1pPr>
          </a:lstStyle>
          <a:p>
            <a:pPr>
              <a:defRPr/>
            </a:pPr>
            <a:fld id="{168D191E-503E-40E8-9195-91280F62EF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5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77CFE07B-E5C5-4F66-8424-8109B09C89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742" cy="340306"/>
          </a:xfrm>
          <a:prstGeom prst="rect">
            <a:avLst/>
          </a:prstGeom>
        </p:spPr>
        <p:txBody>
          <a:bodyPr vert="horz" lIns="96911" tIns="48455" rIns="96911" bIns="48455" rtlCol="0"/>
          <a:lstStyle>
            <a:lvl1pPr algn="l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FFE5444-EFC6-464D-9AA6-0EE4BDAFD3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9278" y="1"/>
            <a:ext cx="4307742" cy="340306"/>
          </a:xfrm>
          <a:prstGeom prst="rect">
            <a:avLst/>
          </a:prstGeom>
        </p:spPr>
        <p:txBody>
          <a:bodyPr vert="horz" lIns="96911" tIns="48455" rIns="96911" bIns="48455" rtlCol="0"/>
          <a:lstStyle>
            <a:lvl1pPr algn="r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1CFCB52F-6972-494A-B85E-BB64A6264796}" type="datetimeFigureOut">
              <a:rPr lang="ja-JP" altLang="en-US"/>
              <a:pPr>
                <a:defRPr/>
              </a:pPr>
              <a:t>2023/6/3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EFB87716-2737-4D65-A47C-8D16C2552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11" tIns="48455" rIns="96911" bIns="4845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EE02FEF3-82FE-47DA-80A4-CDFFD4A40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312" y="3233447"/>
            <a:ext cx="7954716" cy="3063838"/>
          </a:xfrm>
          <a:prstGeom prst="rect">
            <a:avLst/>
          </a:prstGeom>
        </p:spPr>
        <p:txBody>
          <a:bodyPr vert="horz" lIns="96911" tIns="48455" rIns="96911" bIns="48455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818B742-C15B-4B85-A0D1-90DC5662E0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7742" cy="340305"/>
          </a:xfrm>
          <a:prstGeom prst="rect">
            <a:avLst/>
          </a:prstGeom>
        </p:spPr>
        <p:txBody>
          <a:bodyPr vert="horz" lIns="96911" tIns="48455" rIns="96911" bIns="48455" rtlCol="0" anchor="b"/>
          <a:lstStyle>
            <a:lvl1pPr algn="l" eaLnBrk="1" hangingPunct="1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B7C254-68CD-4F87-8178-1E9DD194E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9278" y="6465808"/>
            <a:ext cx="4307742" cy="340305"/>
          </a:xfrm>
          <a:prstGeom prst="rect">
            <a:avLst/>
          </a:prstGeom>
        </p:spPr>
        <p:txBody>
          <a:bodyPr vert="horz" wrap="square" lIns="96911" tIns="48455" rIns="96911" bIns="484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8F95B28-2D33-4B58-895B-BE3C0D6FF2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302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95B28-2D33-4B58-895B-BE3C0D6FF24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478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95B28-2D33-4B58-895B-BE3C0D6FF248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20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95B28-2D33-4B58-895B-BE3C0D6FF248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1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95B28-2D33-4B58-895B-BE3C0D6FF248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2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95B28-2D33-4B58-895B-BE3C0D6FF248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35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0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CB0C59EF-11EA-43A6-97AB-36AB881FE7B5}" type="slidenum">
              <a:rPr lang="ja-JP" altLang="en-GB" sz="13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10</a:t>
            </a:fld>
            <a:endParaRPr lang="en-GB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10002-26F0-4A10-AAC0-2A0D5E2FA885}" type="slidenum">
              <a:rPr kumimoji="1" lang="ja-JP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2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4D9D-E7EF-45E8-9ACB-0FCA904EF3D6}" type="slidenum">
              <a:rPr kumimoji="1" lang="ja-JP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64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0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59EF-11EA-43A6-97AB-36AB881FE7B5}" type="slidenum">
              <a:rPr kumimoji="1" lang="ja-JP" alt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GB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24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93504A-9E7E-4AE5-9445-747626931F8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4076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A5B5-4518-44E0-8C5A-ADFEE82E59F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56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B9BC-5C12-4341-83F8-E4FEA8B11E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233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93504A-9E7E-4AE5-9445-747626931F8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081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FD9D8-4C4A-4025-8D0E-FA8AB6861B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574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C689A5-C1A6-4BF4-AB9C-030A9BCC9B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85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97E7-C1D3-4D4B-BE32-E21EB55524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6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623AE-E859-4E18-BA89-BF5AD9E452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650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6A93C-258D-4349-ABCF-71CE51AFA9E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95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214B3-36B9-406F-A427-392602E3317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8630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1C0C7B-6174-4038-B270-94AC0AC51FE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019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FD9D8-4C4A-4025-8D0E-FA8AB6861B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97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5F81AE-650C-4DDF-8FBB-EFEC84C50B3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023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4A5B5-4518-44E0-8C5A-ADFEE82E59F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457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B9BC-5C12-4341-83F8-E4FEA8B11E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0718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20399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08412" cy="204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>
            <a:extLst>
              <a:ext uri="{FF2B5EF4-FFF2-40B4-BE49-F238E27FC236}">
                <a16:creationId xmlns:a16="http://schemas.microsoft.com/office/drawing/2014/main" id="{9A89E239-6CA9-42C2-BECA-5C583834833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フッター プレースホルダ 6">
            <a:extLst>
              <a:ext uri="{FF2B5EF4-FFF2-40B4-BE49-F238E27FC236}">
                <a16:creationId xmlns:a16="http://schemas.microsoft.com/office/drawing/2014/main" id="{797E7881-E101-407D-9D51-3A29418A8DB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スライド番号プレースホルダ 7">
            <a:extLst>
              <a:ext uri="{FF2B5EF4-FFF2-40B4-BE49-F238E27FC236}">
                <a16:creationId xmlns:a16="http://schemas.microsoft.com/office/drawing/2014/main" id="{B47180F5-2C86-4D1B-A4B7-B614B62115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EE7887-55C1-4F48-AF2A-40CC1FA99D7C}" type="slidenum">
              <a:rPr lang="ja-JP" altLang="en-GB"/>
              <a:pPr/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8939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C689A5-C1A6-4BF4-AB9C-030A9BCC9B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736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97E7-C1D3-4D4B-BE32-E21EB55524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254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623AE-E859-4E18-BA89-BF5AD9E452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71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6A93C-258D-4349-ABCF-71CE51AFA9E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608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214B3-36B9-406F-A427-392602E3317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996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1C0C7B-6174-4038-B270-94AC0AC51FE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87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5F81AE-650C-4DDF-8FBB-EFEC84C50B3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3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42B9BC-5C12-4341-83F8-E4FEA8B11E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0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42B9BC-5C12-4341-83F8-E4FEA8B11E7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9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正方形/長方形 5">
            <a:extLst>
              <a:ext uri="{FF2B5EF4-FFF2-40B4-BE49-F238E27FC236}">
                <a16:creationId xmlns:a16="http://schemas.microsoft.com/office/drawing/2014/main" id="{AE76A4C6-4469-4C04-8692-AEC66EA7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5199583"/>
            <a:ext cx="6840760" cy="461665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endParaRPr lang="zh-CN" altLang="en-US" sz="1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0C7872-323C-43CE-8703-590B37C1724A}"/>
              </a:ext>
            </a:extLst>
          </p:cNvPr>
          <p:cNvSpPr txBox="1"/>
          <p:nvPr/>
        </p:nvSpPr>
        <p:spPr>
          <a:xfrm>
            <a:off x="1043607" y="1484784"/>
            <a:ext cx="6840759" cy="1323439"/>
          </a:xfrm>
          <a:prstGeom prst="rect">
            <a:avLst/>
          </a:prstGeom>
          <a:solidFill>
            <a:srgbClr val="CCFF99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4000" b="1" kern="100" dirty="0">
                <a:effectLst/>
                <a:highlight>
                  <a:srgbClr val="CCFF99"/>
                </a:highlight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Consistent description of cluster and shell models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B5424-C877-4CC8-BE15-05357B9D5C46}"/>
              </a:ext>
            </a:extLst>
          </p:cNvPr>
          <p:cNvSpPr txBox="1"/>
          <p:nvPr/>
        </p:nvSpPr>
        <p:spPr>
          <a:xfrm>
            <a:off x="179512" y="6237312"/>
            <a:ext cx="326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June 2. 2023, </a:t>
            </a:r>
            <a:r>
              <a:rPr kumimoji="1" lang="en-US" altLang="ja-JP" sz="2400" b="1" dirty="0" err="1"/>
              <a:t>Bruxelles</a:t>
            </a:r>
            <a:endParaRPr kumimoji="1" lang="en-US" altLang="ja-JP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5199583"/>
            <a:ext cx="640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/>
              <a:t>Naoyuki</a:t>
            </a:r>
            <a:r>
              <a:rPr kumimoji="1" lang="en-US" altLang="ja-JP" sz="2400" i="1" dirty="0"/>
              <a:t> Itagaki (Osaka Metropolitan University) </a:t>
            </a:r>
            <a:endParaRPr kumimoji="1" lang="ja-JP" altLang="en-US" sz="2400" i="1" dirty="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334B1B57-8089-3A6C-01B9-1FFC85990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606" y="3163674"/>
            <a:ext cx="0" cy="17287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DA7A624-82BD-DA96-DAE0-E8619570EA7E}"/>
              </a:ext>
            </a:extLst>
          </p:cNvPr>
          <p:cNvSpPr>
            <a:spLocks/>
          </p:cNvSpPr>
          <p:nvPr/>
        </p:nvSpPr>
        <p:spPr bwMode="auto">
          <a:xfrm>
            <a:off x="5916606" y="3092237"/>
            <a:ext cx="1584325" cy="1800225"/>
          </a:xfrm>
          <a:custGeom>
            <a:avLst/>
            <a:gdLst>
              <a:gd name="T0" fmla="*/ 0 w 998"/>
              <a:gd name="T1" fmla="*/ 2147483646 h 1134"/>
              <a:gd name="T2" fmla="*/ 2147483646 w 998"/>
              <a:gd name="T3" fmla="*/ 2147483646 h 1134"/>
              <a:gd name="T4" fmla="*/ 2147483646 w 998"/>
              <a:gd name="T5" fmla="*/ 0 h 1134"/>
              <a:gd name="T6" fmla="*/ 0 60000 65536"/>
              <a:gd name="T7" fmla="*/ 0 60000 65536"/>
              <a:gd name="T8" fmla="*/ 0 60000 65536"/>
              <a:gd name="T9" fmla="*/ 0 w 998"/>
              <a:gd name="T10" fmla="*/ 0 h 1134"/>
              <a:gd name="T11" fmla="*/ 998 w 99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134">
                <a:moveTo>
                  <a:pt x="0" y="1134"/>
                </a:moveTo>
                <a:cubicBezTo>
                  <a:pt x="234" y="1092"/>
                  <a:pt x="469" y="1051"/>
                  <a:pt x="635" y="862"/>
                </a:cubicBezTo>
                <a:cubicBezTo>
                  <a:pt x="801" y="673"/>
                  <a:pt x="899" y="336"/>
                  <a:pt x="998" y="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F76D3A8B-BACA-DF3D-DE9F-16E2BCF995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606" y="4100299"/>
            <a:ext cx="12239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11F85C6D-F7EC-C2FF-5147-66C398964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606" y="3308137"/>
            <a:ext cx="1511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0F06C8A2-D042-CCB5-66C8-0940D201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257" y="4075980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B2F8219-C33D-33E0-F64B-D736157A44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3944" y="3811374"/>
            <a:ext cx="0" cy="433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8ED66677-D37A-5EA7-BA8A-2EBDFDDFC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44" y="3868524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5C22BCA4-2003-ACD0-674B-7B817363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03" y="4015189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D0298812-4D87-C082-4023-D9B71668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488" y="3150002"/>
            <a:ext cx="936625" cy="8651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テキスト ボックス 10"/>
          <p:cNvSpPr txBox="1">
            <a:spLocks noChangeArrowheads="1"/>
          </p:cNvSpPr>
          <p:nvPr/>
        </p:nvSpPr>
        <p:spPr bwMode="auto">
          <a:xfrm>
            <a:off x="2699792" y="1354906"/>
            <a:ext cx="5741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b="1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exp[-</a:t>
            </a:r>
            <a:r>
              <a:rPr lang="el-G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ν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 </a:t>
            </a:r>
            <a:r>
              <a:rPr kumimoji="0" lang="en-GB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– </a:t>
            </a:r>
            <a:r>
              <a:rPr kumimoji="0" lang="en-GB" altLang="ja-JP" sz="2800" b="1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</a:t>
            </a:r>
            <a:r>
              <a:rPr kumimoji="0" lang="en-GB" altLang="ja-JP" sz="2800" baseline="-25000" dirty="0">
                <a:solidFill>
                  <a:srgbClr val="0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baseline="300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b="1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ja-JP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8073" name="テキスト ボックス 12"/>
          <p:cNvSpPr txBox="1">
            <a:spLocks noChangeArrowheads="1"/>
          </p:cNvSpPr>
          <p:nvPr/>
        </p:nvSpPr>
        <p:spPr bwMode="auto">
          <a:xfrm>
            <a:off x="669977" y="44624"/>
            <a:ext cx="9577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3600" dirty="0" err="1">
                <a:solidFill>
                  <a:srgbClr val="0070C0"/>
                </a:solidFill>
                <a:latin typeface="Arial" panose="020B0604020202020204" pitchFamily="34" charset="0"/>
              </a:rPr>
              <a:t>Antisymmetrized</a:t>
            </a:r>
            <a:r>
              <a:rPr lang="en-US" altLang="ja-JP" sz="3600" dirty="0">
                <a:solidFill>
                  <a:srgbClr val="0070C0"/>
                </a:solidFill>
                <a:latin typeface="Arial" panose="020B0604020202020204" pitchFamily="34" charset="0"/>
              </a:rPr>
              <a:t> quasi-cluster model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3600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 (AQCM)</a:t>
            </a:r>
            <a:endParaRPr lang="ja-JP" altLang="en-US"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8074" name="テキスト ボックス 13"/>
          <p:cNvSpPr txBox="1">
            <a:spLocks noChangeArrowheads="1"/>
          </p:cNvSpPr>
          <p:nvPr/>
        </p:nvSpPr>
        <p:spPr bwMode="auto">
          <a:xfrm>
            <a:off x="909522" y="1249596"/>
            <a:ext cx="8666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</a:rPr>
              <a:t>spatial part of the single particle wave function </a:t>
            </a:r>
            <a:endParaRPr lang="ja-JP" alt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964A9B-3DB3-5B72-9DC3-BBD04752C30B}"/>
              </a:ext>
            </a:extLst>
          </p:cNvPr>
          <p:cNvSpPr txBox="1"/>
          <p:nvPr/>
        </p:nvSpPr>
        <p:spPr>
          <a:xfrm>
            <a:off x="1503808" y="2545365"/>
            <a:ext cx="6878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92D050"/>
                </a:solidFill>
              </a:rPr>
              <a:t>Four nucleons share the same </a:t>
            </a:r>
            <a:r>
              <a:rPr kumimoji="0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 </a:t>
            </a:r>
            <a:r>
              <a:rPr kumimoji="1" lang="en-US" altLang="ja-JP" sz="3200" b="1" dirty="0">
                <a:solidFill>
                  <a:srgbClr val="92D050"/>
                </a:solidFill>
              </a:rPr>
              <a:t>value</a:t>
            </a:r>
          </a:p>
          <a:p>
            <a:r>
              <a:rPr kumimoji="1" lang="en-US" altLang="ja-JP" sz="3200" b="1" dirty="0">
                <a:solidFill>
                  <a:srgbClr val="92D050"/>
                </a:solidFill>
              </a:rPr>
              <a:t>as in traditional cluster models</a:t>
            </a: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65A3BDE-CEF3-6965-19DA-BAFFE16C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04" y="4791706"/>
            <a:ext cx="4799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>
                <a:srgbClr val="3333CC"/>
              </a:buClr>
              <a:buFontTx/>
              <a:buNone/>
              <a:defRPr/>
            </a:pP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GB" altLang="ja-JP" b="1" dirty="0">
                <a:solidFill>
                  <a:srgbClr val="3333CC"/>
                </a:solidFill>
                <a:latin typeface="Arial" panose="020B0604020202020204" pitchFamily="34" charset="0"/>
              </a:rPr>
              <a:t>R</a:t>
            </a: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GB" altLang="ja-JP" dirty="0">
                <a:solidFill>
                  <a:srgbClr val="3333CC"/>
                </a:solidFill>
                <a:latin typeface="Wingdings" panose="05000000000000000000" pitchFamily="2" charset="2"/>
              </a:rPr>
              <a:t></a:t>
            </a: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GB" altLang="ja-JP" b="1" dirty="0">
                <a:solidFill>
                  <a:srgbClr val="3333CC"/>
                </a:solidFill>
                <a:latin typeface="Arial" panose="020B0604020202020204" pitchFamily="34" charset="0"/>
              </a:rPr>
              <a:t>R</a:t>
            </a:r>
            <a:r>
              <a:rPr lang="ja-JP" altLang="en-GB" dirty="0">
                <a:solidFill>
                  <a:srgbClr val="3333CC"/>
                </a:solidFill>
                <a:latin typeface="Arial" panose="020B0604020202020204" pitchFamily="34" charset="0"/>
              </a:rPr>
              <a:t>＋</a:t>
            </a:r>
            <a:r>
              <a:rPr lang="en-US" altLang="ja-JP" dirty="0" err="1">
                <a:solidFill>
                  <a:srgbClr val="3333CC"/>
                </a:solidFill>
                <a:latin typeface="Arial" panose="020B0604020202020204" pitchFamily="34" charset="0"/>
              </a:rPr>
              <a:t>i</a:t>
            </a:r>
            <a:r>
              <a:rPr lang="en-US" altLang="ja-JP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Λ (</a:t>
            </a:r>
            <a:r>
              <a:rPr lang="en-GB" altLang="ja-JP" b="1" dirty="0" err="1">
                <a:solidFill>
                  <a:srgbClr val="3333CC"/>
                </a:solidFill>
                <a:latin typeface="Arial" panose="020B0604020202020204" pitchFamily="34" charset="0"/>
              </a:rPr>
              <a:t>e</a:t>
            </a:r>
            <a:r>
              <a:rPr lang="en-GB" altLang="ja-JP" dirty="0" err="1">
                <a:solidFill>
                  <a:srgbClr val="3333CC"/>
                </a:solidFill>
                <a:latin typeface="Arial" panose="020B0604020202020204" pitchFamily="34" charset="0"/>
              </a:rPr>
              <a:t>_spin</a:t>
            </a: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 x </a:t>
            </a:r>
            <a:r>
              <a:rPr lang="en-GB" altLang="ja-JP" b="1" dirty="0">
                <a:solidFill>
                  <a:srgbClr val="3333CC"/>
                </a:solidFill>
                <a:latin typeface="Arial" panose="020B0604020202020204" pitchFamily="34" charset="0"/>
              </a:rPr>
              <a:t>R</a:t>
            </a:r>
            <a:r>
              <a:rPr lang="en-GB" altLang="ja-JP" dirty="0">
                <a:solidFill>
                  <a:srgbClr val="3333CC"/>
                </a:solidFill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810BC2-427E-65B2-5618-A43DB4081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42" y="5445224"/>
            <a:ext cx="3252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3600" b="1" dirty="0">
                <a:solidFill>
                  <a:srgbClr val="33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ja-JP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quasi cluster</a:t>
            </a:r>
            <a:endParaRPr lang="ja-JP" altLang="en-US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C0620E-9332-3711-F2ED-86376610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01" y="5462032"/>
            <a:ext cx="1891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α cluster</a:t>
            </a:r>
            <a:endParaRPr lang="ja-JP" altLang="en-US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21D7CB6-8FAE-5106-21B8-010A5C91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913666"/>
            <a:ext cx="443830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en-GB" altLang="ja-JP" sz="2800" dirty="0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r>
              <a:rPr lang="en-GB" altLang="ja-JP" dirty="0">
                <a:solidFill>
                  <a:srgbClr val="FF0000"/>
                </a:solidFill>
                <a:latin typeface="Arial" panose="020B0604020202020204" pitchFamily="34" charset="0"/>
              </a:rPr>
              <a:t>no spin-orbit effect</a:t>
            </a:r>
            <a:endParaRPr lang="en-GB" altLang="ja-JP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26C263-9CED-9B60-7EA7-99734B2645AE}"/>
              </a:ext>
            </a:extLst>
          </p:cNvPr>
          <p:cNvSpPr txBox="1"/>
          <p:nvPr/>
        </p:nvSpPr>
        <p:spPr>
          <a:xfrm>
            <a:off x="906044" y="6289556"/>
            <a:ext cx="7986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N. Itagaki, J. </a:t>
            </a:r>
            <a:r>
              <a:rPr lang="en-US" altLang="ja-JP" sz="2000" dirty="0" err="1"/>
              <a:t>Cseh</a:t>
            </a:r>
            <a:r>
              <a:rPr lang="en-US" altLang="ja-JP" sz="2000" dirty="0"/>
              <a:t>, and M. </a:t>
            </a:r>
            <a:r>
              <a:rPr lang="en-US" altLang="ja-JP" sz="2000" dirty="0" err="1"/>
              <a:t>Płoszajczak</a:t>
            </a:r>
            <a:r>
              <a:rPr lang="en-US" altLang="ja-JP" sz="2000" dirty="0"/>
              <a:t>, Phys. Rev. C </a:t>
            </a:r>
            <a:r>
              <a:rPr lang="en-US" altLang="ja-JP" sz="2000" b="1" dirty="0"/>
              <a:t>83</a:t>
            </a:r>
            <a:r>
              <a:rPr lang="en-US" altLang="ja-JP" sz="2000" dirty="0"/>
              <a:t>, 014302 (2011) </a:t>
            </a:r>
          </a:p>
        </p:txBody>
      </p:sp>
    </p:spTree>
    <p:extLst>
      <p:ext uri="{BB962C8B-B14F-4D97-AF65-F5344CB8AC3E}">
        <p14:creationId xmlns:p14="http://schemas.microsoft.com/office/powerpoint/2010/main" val="5736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4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CE93B0E-FC7F-4B1B-B76B-0A844CA1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3050684" y="4278845"/>
            <a:ext cx="3139493" cy="26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35EA3-6528-4F8E-969A-DF7E6245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153">
            <a:off x="1573062" y="859598"/>
            <a:ext cx="2972801" cy="333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9135EA3-6528-4F8E-969A-DF7E6245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735">
            <a:off x="3270661" y="1962064"/>
            <a:ext cx="3017144" cy="338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5F7D8E-3A73-49E2-8673-FAC1029F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731100"/>
            <a:ext cx="1670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5F7D8E-3A73-49E2-8673-FAC1029F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172" y="2715382"/>
            <a:ext cx="166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5F7D8E-3A73-49E2-8673-FAC1029F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23556"/>
            <a:ext cx="1640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C532FAE9-F8ED-42D0-9573-D93375C2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3050381" y="4279107"/>
            <a:ext cx="3140075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6">
            <a:extLst>
              <a:ext uri="{FF2B5EF4-FFF2-40B4-BE49-F238E27FC236}">
                <a16:creationId xmlns:a16="http://schemas.microsoft.com/office/drawing/2014/main" id="{71198030-982C-4AF0-9A64-F89319FC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153">
            <a:off x="1574007" y="859631"/>
            <a:ext cx="297180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6">
            <a:extLst>
              <a:ext uri="{FF2B5EF4-FFF2-40B4-BE49-F238E27FC236}">
                <a16:creationId xmlns:a16="http://schemas.microsoft.com/office/drawing/2014/main" id="{B3C6FD02-D3DA-4D1A-9E00-40A3BC09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735">
            <a:off x="3271044" y="1961357"/>
            <a:ext cx="301625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テキスト ボックス 8">
            <a:extLst>
              <a:ext uri="{FF2B5EF4-FFF2-40B4-BE49-F238E27FC236}">
                <a16:creationId xmlns:a16="http://schemas.microsoft.com/office/drawing/2014/main" id="{3FF9DD60-3C24-4A8A-A04C-AC44F1B1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0875"/>
            <a:ext cx="167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878" name="テキスト ボックス 9">
            <a:extLst>
              <a:ext uri="{FF2B5EF4-FFF2-40B4-BE49-F238E27FC236}">
                <a16:creationId xmlns:a16="http://schemas.microsoft.com/office/drawing/2014/main" id="{CDAB2D36-2653-4646-B64F-7C6D198CA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703513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879" name="テキスト ボックス 10">
            <a:extLst>
              <a:ext uri="{FF2B5EF4-FFF2-40B4-BE49-F238E27FC236}">
                <a16:creationId xmlns:a16="http://schemas.microsoft.com/office/drawing/2014/main" id="{F152EE74-7F1D-4822-BC25-76F3A181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3850"/>
            <a:ext cx="163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880" name="Oval 8">
            <a:extLst>
              <a:ext uri="{FF2B5EF4-FFF2-40B4-BE49-F238E27FC236}">
                <a16:creationId xmlns:a16="http://schemas.microsoft.com/office/drawing/2014/main" id="{ADEE802E-44B2-4615-860D-7E7DC395A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137025"/>
            <a:ext cx="1974850" cy="1871663"/>
          </a:xfrm>
          <a:prstGeom prst="ellipse">
            <a:avLst/>
          </a:prstGeom>
          <a:solidFill>
            <a:srgbClr val="3E82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3E82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9881" name="Picture 4">
            <a:extLst>
              <a:ext uri="{FF2B5EF4-FFF2-40B4-BE49-F238E27FC236}">
                <a16:creationId xmlns:a16="http://schemas.microsoft.com/office/drawing/2014/main" id="{D302B592-8F4E-475D-AB96-14135164357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4229894" y="5279232"/>
            <a:ext cx="16922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2" name="テキスト ボックス 14">
            <a:extLst>
              <a:ext uri="{FF2B5EF4-FFF2-40B4-BE49-F238E27FC236}">
                <a16:creationId xmlns:a16="http://schemas.microsoft.com/office/drawing/2014/main" id="{CE528B46-15D7-4F51-8116-9EE55FCA6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4529138"/>
            <a:ext cx="207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α cluster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>
            <a:extLst>
              <a:ext uri="{FF2B5EF4-FFF2-40B4-BE49-F238E27FC236}">
                <a16:creationId xmlns:a16="http://schemas.microsoft.com/office/drawing/2014/main" id="{8DFBD5AF-60F0-4E2E-996D-5E3BC24A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3050381" y="4279107"/>
            <a:ext cx="3140075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6">
            <a:extLst>
              <a:ext uri="{FF2B5EF4-FFF2-40B4-BE49-F238E27FC236}">
                <a16:creationId xmlns:a16="http://schemas.microsoft.com/office/drawing/2014/main" id="{96910DBF-B4FC-451B-891A-6FDEF4D2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153">
            <a:off x="1574007" y="859631"/>
            <a:ext cx="297180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6">
            <a:extLst>
              <a:ext uri="{FF2B5EF4-FFF2-40B4-BE49-F238E27FC236}">
                <a16:creationId xmlns:a16="http://schemas.microsoft.com/office/drawing/2014/main" id="{C3D05599-D995-4535-9B9D-858029D8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735">
            <a:off x="3271044" y="1961357"/>
            <a:ext cx="301625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テキスト ボックス 8">
            <a:extLst>
              <a:ext uri="{FF2B5EF4-FFF2-40B4-BE49-F238E27FC236}">
                <a16:creationId xmlns:a16="http://schemas.microsoft.com/office/drawing/2014/main" id="{2FEBF103-5AB6-436B-8C67-16EDD90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0875"/>
            <a:ext cx="167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902" name="テキスト ボックス 9">
            <a:extLst>
              <a:ext uri="{FF2B5EF4-FFF2-40B4-BE49-F238E27FC236}">
                <a16:creationId xmlns:a16="http://schemas.microsoft.com/office/drawing/2014/main" id="{BBFA0587-4DDD-47D4-93AD-C612FE9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703513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903" name="テキスト ボックス 10">
            <a:extLst>
              <a:ext uri="{FF2B5EF4-FFF2-40B4-BE49-F238E27FC236}">
                <a16:creationId xmlns:a16="http://schemas.microsoft.com/office/drawing/2014/main" id="{0DF1C240-A687-4799-9A0E-1098A7A5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3850"/>
            <a:ext cx="163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904" name="Oval 8">
            <a:extLst>
              <a:ext uri="{FF2B5EF4-FFF2-40B4-BE49-F238E27FC236}">
                <a16:creationId xmlns:a16="http://schemas.microsoft.com/office/drawing/2014/main" id="{F3996114-3EAC-4E24-9E33-4D3AFB2A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137025"/>
            <a:ext cx="1974850" cy="1871663"/>
          </a:xfrm>
          <a:prstGeom prst="ellipse">
            <a:avLst/>
          </a:prstGeom>
          <a:solidFill>
            <a:srgbClr val="3E82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3E82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0905" name="Picture 3">
            <a:extLst>
              <a:ext uri="{FF2B5EF4-FFF2-40B4-BE49-F238E27FC236}">
                <a16:creationId xmlns:a16="http://schemas.microsoft.com/office/drawing/2014/main" id="{B45B7C99-C82E-49FD-B7E4-CCF1FCAD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6289" flipV="1">
            <a:off x="3650456" y="4277519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6" name="Picture 3">
            <a:extLst>
              <a:ext uri="{FF2B5EF4-FFF2-40B4-BE49-F238E27FC236}">
                <a16:creationId xmlns:a16="http://schemas.microsoft.com/office/drawing/2014/main" id="{77F42CBA-9A44-4E59-9E50-01167BDF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490" flipV="1">
            <a:off x="3290888" y="4819650"/>
            <a:ext cx="1243012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7" name="Picture 4">
            <a:extLst>
              <a:ext uri="{FF2B5EF4-FFF2-40B4-BE49-F238E27FC236}">
                <a16:creationId xmlns:a16="http://schemas.microsoft.com/office/drawing/2014/main" id="{2D3FCF9E-57CB-4B0C-964C-A1DD100F5A8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4229894" y="5279232"/>
            <a:ext cx="16922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8" name="テキスト ボックス 15">
            <a:extLst>
              <a:ext uri="{FF2B5EF4-FFF2-40B4-BE49-F238E27FC236}">
                <a16:creationId xmlns:a16="http://schemas.microsoft.com/office/drawing/2014/main" id="{45277920-6271-4B34-AE42-94D1D54E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4529138"/>
            <a:ext cx="207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α cluster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0909" name="Picture 3">
            <a:extLst>
              <a:ext uri="{FF2B5EF4-FFF2-40B4-BE49-F238E27FC236}">
                <a16:creationId xmlns:a16="http://schemas.microsoft.com/office/drawing/2014/main" id="{76E572CC-B65D-4BA0-B0EC-836A0BDA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6289" flipV="1">
            <a:off x="3972719" y="4188619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0" name="Picture 3">
            <a:extLst>
              <a:ext uri="{FF2B5EF4-FFF2-40B4-BE49-F238E27FC236}">
                <a16:creationId xmlns:a16="http://schemas.microsoft.com/office/drawing/2014/main" id="{82DE464A-F424-49B3-A694-413A9F83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490" flipV="1">
            <a:off x="2955926" y="4906962"/>
            <a:ext cx="12446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>
            <a:extLst>
              <a:ext uri="{FF2B5EF4-FFF2-40B4-BE49-F238E27FC236}">
                <a16:creationId xmlns:a16="http://schemas.microsoft.com/office/drawing/2014/main" id="{9ACDE20C-927C-435D-BF40-A21FD9B3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735">
            <a:off x="3271044" y="1961357"/>
            <a:ext cx="301625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id="{48AA075A-2597-43F2-B1B1-F79A23E5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6289" flipV="1">
            <a:off x="3960019" y="4191794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>
            <a:extLst>
              <a:ext uri="{FF2B5EF4-FFF2-40B4-BE49-F238E27FC236}">
                <a16:creationId xmlns:a16="http://schemas.microsoft.com/office/drawing/2014/main" id="{DBF8082B-1762-408A-8767-3B77D4B2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3050381" y="4279107"/>
            <a:ext cx="3140075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6">
            <a:extLst>
              <a:ext uri="{FF2B5EF4-FFF2-40B4-BE49-F238E27FC236}">
                <a16:creationId xmlns:a16="http://schemas.microsoft.com/office/drawing/2014/main" id="{A1E42FF6-C4A2-4E4C-B8F1-1E04EC73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3153">
            <a:off x="1574007" y="859631"/>
            <a:ext cx="297180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6" name="テキスト ボックス 8">
            <a:extLst>
              <a:ext uri="{FF2B5EF4-FFF2-40B4-BE49-F238E27FC236}">
                <a16:creationId xmlns:a16="http://schemas.microsoft.com/office/drawing/2014/main" id="{699CA878-A2B3-4B1B-AEA9-C8100FAF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0875"/>
            <a:ext cx="167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927" name="テキスト ボックス 9">
            <a:extLst>
              <a:ext uri="{FF2B5EF4-FFF2-40B4-BE49-F238E27FC236}">
                <a16:creationId xmlns:a16="http://schemas.microsoft.com/office/drawing/2014/main" id="{26ADEEEC-4EAD-4680-B493-662E4A8B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703513"/>
            <a:ext cx="166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y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928" name="テキスト ボックス 10">
            <a:extLst>
              <a:ext uri="{FF2B5EF4-FFF2-40B4-BE49-F238E27FC236}">
                <a16:creationId xmlns:a16="http://schemas.microsoft.com/office/drawing/2014/main" id="{99D19BF0-3CD9-4667-92F7-068BE7483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23850"/>
            <a:ext cx="163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ＭＳ Ｐゴシック" panose="020B0600070205080204" pitchFamily="50" charset="-128"/>
                <a:cs typeface="+mn-cs"/>
              </a:rPr>
              <a:t> axis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anose="020506040505050202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929" name="Oval 8">
            <a:extLst>
              <a:ext uri="{FF2B5EF4-FFF2-40B4-BE49-F238E27FC236}">
                <a16:creationId xmlns:a16="http://schemas.microsoft.com/office/drawing/2014/main" id="{9F82EDC4-6C2E-4346-8480-9ED2EB47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137025"/>
            <a:ext cx="1974850" cy="18716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3E824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1930" name="Picture 3">
            <a:extLst>
              <a:ext uri="{FF2B5EF4-FFF2-40B4-BE49-F238E27FC236}">
                <a16:creationId xmlns:a16="http://schemas.microsoft.com/office/drawing/2014/main" id="{C6481E0E-8C53-4B6F-9848-051BB9214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6289" flipV="1">
            <a:off x="3650456" y="4277519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1" name="Picture 3">
            <a:extLst>
              <a:ext uri="{FF2B5EF4-FFF2-40B4-BE49-F238E27FC236}">
                <a16:creationId xmlns:a16="http://schemas.microsoft.com/office/drawing/2014/main" id="{5F8FE3EB-292B-4239-9964-0291CB1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490" flipV="1">
            <a:off x="3312319" y="4852194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2" name="Picture 4">
            <a:extLst>
              <a:ext uri="{FF2B5EF4-FFF2-40B4-BE49-F238E27FC236}">
                <a16:creationId xmlns:a16="http://schemas.microsoft.com/office/drawing/2014/main" id="{8CD242E9-59EC-4A7F-9CFD-F896BA6044D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6178" flipH="1" flipV="1">
            <a:off x="4229894" y="5279232"/>
            <a:ext cx="16922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3" name="テキスト ボックス 2">
            <a:extLst>
              <a:ext uri="{FF2B5EF4-FFF2-40B4-BE49-F238E27FC236}">
                <a16:creationId xmlns:a16="http://schemas.microsoft.com/office/drawing/2014/main" id="{AC844947-CFAF-49CE-AE56-D83363FF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4529138"/>
            <a:ext cx="2941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quasi cluster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9B6115-7362-4E83-8D2A-1B92310A3887}"/>
              </a:ext>
            </a:extLst>
          </p:cNvPr>
          <p:cNvCxnSpPr>
            <a:cxnSpLocks/>
          </p:cNvCxnSpPr>
          <p:nvPr/>
        </p:nvCxnSpPr>
        <p:spPr>
          <a:xfrm flipV="1">
            <a:off x="4410075" y="4724400"/>
            <a:ext cx="882650" cy="322263"/>
          </a:xfrm>
          <a:prstGeom prst="straightConnector1">
            <a:avLst/>
          </a:prstGeom>
          <a:ln w="698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188A0A9-F9B1-4D5A-80C2-05F8C8033324}"/>
              </a:ext>
            </a:extLst>
          </p:cNvPr>
          <p:cNvCxnSpPr/>
          <p:nvPr/>
        </p:nvCxnSpPr>
        <p:spPr>
          <a:xfrm flipH="1">
            <a:off x="2794000" y="5181600"/>
            <a:ext cx="1025525" cy="384175"/>
          </a:xfrm>
          <a:prstGeom prst="straightConnector1">
            <a:avLst/>
          </a:prstGeom>
          <a:ln w="69850">
            <a:solidFill>
              <a:srgbClr val="FFC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C26F76-E252-4DB9-8F75-472A3C82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1778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 </a:t>
            </a:r>
            <a:r>
              <a:rPr kumimoji="0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Wingdings" panose="05000000000000000000" pitchFamily="2" charset="2"/>
                <a:ea typeface="メイリオ" panose="020B0604030504040204" pitchFamily="50" charset="-128"/>
                <a:cs typeface="+mn-cs"/>
              </a:rPr>
              <a:t></a:t>
            </a:r>
            <a:r>
              <a:rPr kumimoji="0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R</a:t>
            </a:r>
            <a:r>
              <a:rPr kumimoji="0" lang="ja-JP" alt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＋</a:t>
            </a:r>
            <a:r>
              <a:rPr kumimoji="0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GB" altLang="ja-JP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Λ</a:t>
            </a:r>
            <a:r>
              <a:rPr kumimoji="0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en-GB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e_spin</a:t>
            </a:r>
            <a:r>
              <a:rPr kumimoji="0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x R)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1937" name="Picture 3">
            <a:extLst>
              <a:ext uri="{FF2B5EF4-FFF2-40B4-BE49-F238E27FC236}">
                <a16:creationId xmlns:a16="http://schemas.microsoft.com/office/drawing/2014/main" id="{E52B8DD9-5FA8-40FC-85F7-33D903BD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490" flipV="1">
            <a:off x="2967037" y="4948238"/>
            <a:ext cx="124301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8" name="Picture 3">
            <a:extLst>
              <a:ext uri="{FF2B5EF4-FFF2-40B4-BE49-F238E27FC236}">
                <a16:creationId xmlns:a16="http://schemas.microsoft.com/office/drawing/2014/main" id="{42D0D31E-53DE-4B23-96EE-462DE3F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6289" flipV="1">
            <a:off x="3972719" y="4188619"/>
            <a:ext cx="124301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163B33B-E7BA-4FBD-9052-3793851B2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329797"/>
            <a:ext cx="5256584" cy="5279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F0C0BCC-F588-439A-94CE-09667BEF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42" y="305729"/>
            <a:ext cx="7237171" cy="128089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rgbClr val="0070C0"/>
                </a:solidFill>
              </a:rPr>
              <a:t>One-body spin-orbit operator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4627" y="1531293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8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12</a:t>
            </a:r>
            <a:r>
              <a:rPr kumimoji="0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854D64-DC38-46BC-8DA1-025F11DA6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582" y="3221295"/>
            <a:ext cx="5685020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p3/2: j=3/2,  l=1, s=1/2,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L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lang="en-US" altLang="ja-JP" b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S</a:t>
            </a: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 j(j+1) - l(l+1) - s(s+1) )/2  = 1/2</a:t>
            </a:r>
            <a:endParaRPr kumimoji="1" lang="ja-JP" alt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18E51E8-B495-41BB-95DA-2AD7E6438708}"/>
              </a:ext>
            </a:extLst>
          </p:cNvPr>
          <p:cNvCxnSpPr>
            <a:cxnSpLocks/>
          </p:cNvCxnSpPr>
          <p:nvPr/>
        </p:nvCxnSpPr>
        <p:spPr>
          <a:xfrm>
            <a:off x="3383582" y="1380054"/>
            <a:ext cx="43052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9297093-ABE5-4755-BB4C-13EB7AA22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22" y="-13752"/>
            <a:ext cx="3560498" cy="129602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6A4022-99E4-4905-8360-3FE556169503}"/>
              </a:ext>
            </a:extLst>
          </p:cNvPr>
          <p:cNvSpPr txBox="1"/>
          <p:nvPr/>
        </p:nvSpPr>
        <p:spPr>
          <a:xfrm>
            <a:off x="5184068" y="2529940"/>
            <a:ext cx="2656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 = 0.01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fm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39E67F-95A1-4388-92DB-B2BC221593EF}"/>
              </a:ext>
            </a:extLst>
          </p:cNvPr>
          <p:cNvSpPr txBox="1"/>
          <p:nvPr/>
        </p:nvSpPr>
        <p:spPr>
          <a:xfrm>
            <a:off x="6301822" y="4897535"/>
            <a:ext cx="2557110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(s</a:t>
            </a:r>
            <a:r>
              <a:rPr kumimoji="1" lang="en-US" altLang="ja-JP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1/2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(p</a:t>
            </a:r>
            <a:r>
              <a:rPr kumimoji="1" lang="en-US" altLang="ja-JP" sz="3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3/2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8</a:t>
            </a:r>
            <a:endParaRPr kumimoji="1" lang="ja-JP" altLang="en-US" sz="36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90" y="1173737"/>
            <a:ext cx="4906962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テキスト ボックス 6"/>
          <p:cNvSpPr txBox="1">
            <a:spLocks noChangeArrowheads="1"/>
          </p:cNvSpPr>
          <p:nvPr/>
        </p:nvSpPr>
        <p:spPr bwMode="auto">
          <a:xfrm>
            <a:off x="1331640" y="2028997"/>
            <a:ext cx="16337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 = 3 </a:t>
            </a:r>
            <a:r>
              <a:rPr kumimoji="1" lang="en-US" altLang="ja-JP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fm</a:t>
            </a:r>
            <a:endParaRPr kumimoji="1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Λ = 0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293764" y="4675153"/>
            <a:ext cx="21467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 = 0.01 </a:t>
            </a:r>
            <a:r>
              <a:rPr kumimoji="1" lang="en-US" altLang="ja-JP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fm</a:t>
            </a:r>
            <a:endParaRPr kumimoji="1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Λ = 0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944" name="テキスト ボックス 9"/>
          <p:cNvSpPr txBox="1">
            <a:spLocks noChangeArrowheads="1"/>
          </p:cNvSpPr>
          <p:nvPr/>
        </p:nvSpPr>
        <p:spPr bwMode="auto">
          <a:xfrm>
            <a:off x="1126948" y="202704"/>
            <a:ext cx="966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en-US" altLang="ja-JP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endParaRPr kumimoji="1" lang="ja-JP" alt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945" name="正方形/長方形 10"/>
          <p:cNvSpPr>
            <a:spLocks noChangeArrowheads="1"/>
          </p:cNvSpPr>
          <p:nvPr/>
        </p:nvSpPr>
        <p:spPr bwMode="auto">
          <a:xfrm>
            <a:off x="5874628" y="1304482"/>
            <a:ext cx="576262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6296927" y="4317426"/>
            <a:ext cx="5762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190" y="4065461"/>
            <a:ext cx="4906962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34B46EE1-B7E3-4CE7-81BC-E2E74C191460}"/>
              </a:ext>
            </a:extLst>
          </p:cNvPr>
          <p:cNvSpPr/>
          <p:nvPr/>
        </p:nvSpPr>
        <p:spPr>
          <a:xfrm>
            <a:off x="6311215" y="1479107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B85D7A5-2119-44A2-8406-D92414219BF5}"/>
              </a:ext>
            </a:extLst>
          </p:cNvPr>
          <p:cNvSpPr/>
          <p:nvPr/>
        </p:nvSpPr>
        <p:spPr>
          <a:xfrm>
            <a:off x="6181039" y="4373442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74BBB-8E7F-4413-8639-4907ACF3B718}"/>
              </a:ext>
            </a:extLst>
          </p:cNvPr>
          <p:cNvSpPr txBox="1"/>
          <p:nvPr/>
        </p:nvSpPr>
        <p:spPr>
          <a:xfrm>
            <a:off x="2403202" y="299804"/>
            <a:ext cx="6480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L: relative distance between clusters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2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8" grpId="0"/>
      <p:bldP spid="39945" grpId="0" animBg="1"/>
      <p:bldP spid="13" grpId="0" animBg="1"/>
      <p:bldP spid="2" grpId="0" animBg="1"/>
      <p:bldP spid="1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6564313" y="1044575"/>
            <a:ext cx="134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Λ = 1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59" name="テキスト ボックス 9"/>
          <p:cNvSpPr txBox="1">
            <a:spLocks noChangeArrowheads="1"/>
          </p:cNvSpPr>
          <p:nvPr/>
        </p:nvSpPr>
        <p:spPr bwMode="auto">
          <a:xfrm>
            <a:off x="2627313" y="95250"/>
            <a:ext cx="3982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 = 0.01 </a:t>
            </a:r>
            <a:r>
              <a:rPr kumimoji="1" lang="en-US" altLang="ja-JP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fm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60" name="正方形/長方形 1"/>
          <p:cNvSpPr>
            <a:spLocks noChangeArrowheads="1"/>
          </p:cNvSpPr>
          <p:nvPr/>
        </p:nvSpPr>
        <p:spPr bwMode="auto">
          <a:xfrm>
            <a:off x="1980630" y="1063625"/>
            <a:ext cx="1344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Λ = 0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61" name="テキスト ボックス 6"/>
          <p:cNvSpPr txBox="1">
            <a:spLocks noChangeArrowheads="1"/>
          </p:cNvSpPr>
          <p:nvPr/>
        </p:nvSpPr>
        <p:spPr bwMode="auto">
          <a:xfrm>
            <a:off x="4497313" y="2509838"/>
            <a:ext cx="896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XZ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062" name="正方形/長方形 7"/>
          <p:cNvSpPr>
            <a:spLocks noChangeArrowheads="1"/>
          </p:cNvSpPr>
          <p:nvPr/>
        </p:nvSpPr>
        <p:spPr bwMode="auto">
          <a:xfrm>
            <a:off x="4438576" y="4989513"/>
            <a:ext cx="925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XY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5063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7" y="1958975"/>
            <a:ext cx="3876675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" r="2871"/>
          <a:stretch/>
        </p:blipFill>
        <p:spPr bwMode="auto">
          <a:xfrm>
            <a:off x="5292725" y="1970087"/>
            <a:ext cx="3743771" cy="186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/>
          <a:stretch/>
        </p:blipFill>
        <p:spPr bwMode="auto">
          <a:xfrm>
            <a:off x="5292725" y="4361656"/>
            <a:ext cx="3743771" cy="19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図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b="4237"/>
          <a:stretch/>
        </p:blipFill>
        <p:spPr bwMode="auto">
          <a:xfrm>
            <a:off x="612205" y="4403725"/>
            <a:ext cx="3826372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94904553-4836-418A-8563-BE81C31C03DE}"/>
              </a:ext>
            </a:extLst>
          </p:cNvPr>
          <p:cNvSpPr/>
          <p:nvPr/>
        </p:nvSpPr>
        <p:spPr>
          <a:xfrm>
            <a:off x="2915816" y="1970087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29890E6-04C5-4E08-9201-C6E42B001289}"/>
              </a:ext>
            </a:extLst>
          </p:cNvPr>
          <p:cNvSpPr/>
          <p:nvPr/>
        </p:nvSpPr>
        <p:spPr>
          <a:xfrm>
            <a:off x="2915816" y="4424363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C45239E-0557-48D4-90CE-6AB71B606CCE}"/>
              </a:ext>
            </a:extLst>
          </p:cNvPr>
          <p:cNvSpPr/>
          <p:nvPr/>
        </p:nvSpPr>
        <p:spPr>
          <a:xfrm>
            <a:off x="7524328" y="4424363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A0109FE-DC62-4D38-904D-A4BEFF10BC29}"/>
              </a:ext>
            </a:extLst>
          </p:cNvPr>
          <p:cNvSpPr/>
          <p:nvPr/>
        </p:nvSpPr>
        <p:spPr>
          <a:xfrm>
            <a:off x="7332663" y="2013710"/>
            <a:ext cx="576262" cy="431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062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5A842-BB5D-853B-6116-7642933E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8460432" cy="14859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How can we use it?</a:t>
            </a:r>
            <a:br>
              <a:rPr kumimoji="1" lang="en-US" altLang="ja-JP" dirty="0"/>
            </a:br>
            <a:r>
              <a:rPr kumimoji="1" lang="en-US" altLang="ja-JP" dirty="0"/>
              <a:t>--- can we distinguish                              whether the actual nucleus is                                         cluster-model-like or shell-model-</a:t>
            </a:r>
            <a:r>
              <a:rPr lang="en-US" altLang="ja-JP" dirty="0"/>
              <a:t>like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7D31D4-99C1-EF05-7734-254F7CDE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6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4" y="332656"/>
            <a:ext cx="8430686" cy="1656184"/>
          </a:xfrm>
        </p:spPr>
        <p:txBody>
          <a:bodyPr>
            <a:normAutofit/>
          </a:bodyPr>
          <a:lstStyle/>
          <a:p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We can prepare shell- and cluster-model  wave functions based on AQCM 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on the same footing</a:t>
            </a: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16BA0-1521-F621-DC50-4EB1D1269CF0}"/>
              </a:ext>
            </a:extLst>
          </p:cNvPr>
          <p:cNvSpPr txBox="1"/>
          <p:nvPr/>
        </p:nvSpPr>
        <p:spPr>
          <a:xfrm>
            <a:off x="684704" y="2039505"/>
            <a:ext cx="459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dirty="0" err="1">
                <a:solidFill>
                  <a:srgbClr val="0070C0"/>
                </a:solidFill>
                <a:latin typeface="Franklin Gothic Book" panose="020B0503020102020204"/>
                <a:ea typeface="メイリオ" panose="020B0604030504040204" pitchFamily="50" charset="-128"/>
              </a:rPr>
              <a:t>Wataru</a:t>
            </a:r>
            <a:r>
              <a:rPr kumimoji="1" lang="en-US" altLang="ja-JP" sz="3600" b="1">
                <a:solidFill>
                  <a:srgbClr val="0070C0"/>
                </a:solidFill>
                <a:latin typeface="Franklin Gothic Book" panose="020B0503020102020204"/>
                <a:ea typeface="メイリオ" panose="020B0604030504040204" pitchFamily="50" charset="-128"/>
              </a:rPr>
              <a:t> Horiuchi’s </a:t>
            </a:r>
            <a:r>
              <a:rPr kumimoji="1" lang="en-US" altLang="ja-JP" sz="3600" b="1" dirty="0">
                <a:solidFill>
                  <a:srgbClr val="0070C0"/>
                </a:solidFill>
                <a:latin typeface="Franklin Gothic Book" panose="020B0503020102020204"/>
                <a:ea typeface="メイリオ" panose="020B0604030504040204" pitchFamily="50" charset="-128"/>
              </a:rPr>
              <a:t>idea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BDCB4F-06F7-4873-1663-592D97BEFB09}"/>
              </a:ext>
            </a:extLst>
          </p:cNvPr>
          <p:cNvSpPr txBox="1"/>
          <p:nvPr/>
        </p:nvSpPr>
        <p:spPr>
          <a:xfrm>
            <a:off x="681846" y="3068960"/>
            <a:ext cx="9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If we prepare shell- and cluster-model wave functions,                          both reproducing the observed charge radius,                                            we could see the difference in the proton elastic scattering.                   He can connect AQCM to his </a:t>
            </a:r>
            <a:r>
              <a:rPr kumimoji="1" lang="en-US" altLang="ja-JP" sz="2600" dirty="0" err="1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Glaubar</a:t>
            </a:r>
            <a:r>
              <a:rPr kumimoji="1" lang="en-US" altLang="ja-JP" sz="26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-model calculation.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15616" y="3409463"/>
            <a:ext cx="3228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Cluster model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916606" y="4603834"/>
            <a:ext cx="0" cy="17287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916606" y="4532397"/>
            <a:ext cx="1584325" cy="1800225"/>
          </a:xfrm>
          <a:custGeom>
            <a:avLst/>
            <a:gdLst>
              <a:gd name="T0" fmla="*/ 0 w 998"/>
              <a:gd name="T1" fmla="*/ 2147483646 h 1134"/>
              <a:gd name="T2" fmla="*/ 2147483646 w 998"/>
              <a:gd name="T3" fmla="*/ 2147483646 h 1134"/>
              <a:gd name="T4" fmla="*/ 2147483646 w 998"/>
              <a:gd name="T5" fmla="*/ 0 h 1134"/>
              <a:gd name="T6" fmla="*/ 0 60000 65536"/>
              <a:gd name="T7" fmla="*/ 0 60000 65536"/>
              <a:gd name="T8" fmla="*/ 0 60000 65536"/>
              <a:gd name="T9" fmla="*/ 0 w 998"/>
              <a:gd name="T10" fmla="*/ 0 h 1134"/>
              <a:gd name="T11" fmla="*/ 998 w 99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134">
                <a:moveTo>
                  <a:pt x="0" y="1134"/>
                </a:moveTo>
                <a:cubicBezTo>
                  <a:pt x="234" y="1092"/>
                  <a:pt x="469" y="1051"/>
                  <a:pt x="635" y="862"/>
                </a:cubicBezTo>
                <a:cubicBezTo>
                  <a:pt x="801" y="673"/>
                  <a:pt x="899" y="336"/>
                  <a:pt x="998" y="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916606" y="5540459"/>
            <a:ext cx="12239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916606" y="4748297"/>
            <a:ext cx="1511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C22BBF-D941-4BA8-A106-8887458A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257" y="5516140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203944" y="5251534"/>
            <a:ext cx="0" cy="433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419844" y="5308684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55F74DEA-7DB3-4443-8CDF-1F088360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03" y="5455349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32CCC8F4-363E-41C4-8EFD-D9DF7AB5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488" y="4590162"/>
            <a:ext cx="936625" cy="8651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163497" y="3388821"/>
            <a:ext cx="286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Shell model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20DC9C-6797-56FC-E4E7-73F86E48B262}"/>
              </a:ext>
            </a:extLst>
          </p:cNvPr>
          <p:cNvSpPr txBox="1"/>
          <p:nvPr/>
        </p:nvSpPr>
        <p:spPr>
          <a:xfrm>
            <a:off x="3491880" y="548680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dirty="0">
                <a:solidFill>
                  <a:srgbClr val="0070C0"/>
                </a:solidFill>
                <a:latin typeface="Franklin Gothic Book" panose="020B0503020102020204"/>
                <a:ea typeface="メイリオ" panose="020B0604030504040204" pitchFamily="50" charset="-128"/>
              </a:rPr>
              <a:t>Our dream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図 17" descr="川の上の橋&#10;&#10;自動的に生成された説明">
            <a:extLst>
              <a:ext uri="{FF2B5EF4-FFF2-40B4-BE49-F238E27FC236}">
                <a16:creationId xmlns:a16="http://schemas.microsoft.com/office/drawing/2014/main" id="{5F46EBB5-C125-D194-ACC8-C780ED3D2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10" y="1407818"/>
            <a:ext cx="2680286" cy="178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4" y="332656"/>
            <a:ext cx="8430686" cy="1656184"/>
          </a:xfrm>
        </p:spPr>
        <p:txBody>
          <a:bodyPr>
            <a:normAutofit/>
          </a:bodyPr>
          <a:lstStyle/>
          <a:p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Application to 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12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C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DDE51-576A-374F-C1BC-00750D1FFC3C}"/>
              </a:ext>
            </a:extLst>
          </p:cNvPr>
          <p:cNvSpPr txBox="1"/>
          <p:nvPr/>
        </p:nvSpPr>
        <p:spPr>
          <a:xfrm>
            <a:off x="499340" y="1052736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00"/>
                </a:solidFill>
              </a:rPr>
              <a:t>S-type (</a:t>
            </a:r>
            <a:r>
              <a:rPr kumimoji="1" lang="en-US" altLang="ja-JP" sz="3600" b="1" dirty="0" err="1">
                <a:solidFill>
                  <a:srgbClr val="FF0000"/>
                </a:solidFill>
              </a:rPr>
              <a:t>jj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-coupling shell model)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508340-A7F6-F21A-9B9B-3C2E7906CA36}"/>
              </a:ext>
            </a:extLst>
          </p:cNvPr>
          <p:cNvSpPr txBox="1"/>
          <p:nvPr/>
        </p:nvSpPr>
        <p:spPr>
          <a:xfrm>
            <a:off x="500436" y="1859349"/>
            <a:ext cx="88222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We take the small-distance limit of </a:t>
            </a:r>
            <a:r>
              <a:rPr kumimoji="1" lang="el-GR" altLang="ja-JP" sz="2800" dirty="0"/>
              <a:t>α</a:t>
            </a:r>
            <a:r>
              <a:rPr kumimoji="1" lang="en-US" altLang="ja-JP" sz="2800" dirty="0"/>
              <a:t> clusters.</a:t>
            </a:r>
          </a:p>
          <a:p>
            <a:r>
              <a:rPr kumimoji="1" lang="az-Cyrl-AZ" altLang="ja-JP" sz="2800" dirty="0"/>
              <a:t>Л</a:t>
            </a:r>
            <a:r>
              <a:rPr kumimoji="1" lang="en-US" altLang="ja-JP" sz="2800" dirty="0"/>
              <a:t> is set to 1.</a:t>
            </a:r>
          </a:p>
          <a:p>
            <a:r>
              <a:rPr kumimoji="1" lang="en-US" altLang="ja-JP" sz="2800" dirty="0"/>
              <a:t>The Gaussian size parameter </a:t>
            </a:r>
            <a:r>
              <a:rPr lang="el-GR" altLang="ja-JP" sz="2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ν</a:t>
            </a:r>
            <a:r>
              <a:rPr lang="el-GR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kumimoji="1" lang="en-US" altLang="ja-JP" sz="2800" dirty="0"/>
              <a:t>for the single particles</a:t>
            </a:r>
          </a:p>
          <a:p>
            <a:r>
              <a:rPr kumimoji="1" lang="en-US" altLang="ja-JP" sz="2800" dirty="0"/>
              <a:t>is adjusted to reproduce the experimental charge radius.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56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テキスト ボックス 10"/>
          <p:cNvSpPr txBox="1">
            <a:spLocks noChangeArrowheads="1"/>
          </p:cNvSpPr>
          <p:nvPr/>
        </p:nvSpPr>
        <p:spPr bwMode="auto">
          <a:xfrm>
            <a:off x="2699792" y="1354906"/>
            <a:ext cx="57419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exp[-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ν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( </a:t>
            </a:r>
            <a:r>
              <a:rPr kumimoji="0" lang="en-GB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 – </a:t>
            </a:r>
            <a:r>
              <a:rPr kumimoji="0" lang="en-GB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</a:t>
            </a:r>
            <a:r>
              <a:rPr kumimoji="0" lang="en-GB" altLang="ja-JP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)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2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073" name="テキスト ボックス 12"/>
          <p:cNvSpPr txBox="1">
            <a:spLocks noChangeArrowheads="1"/>
          </p:cNvSpPr>
          <p:nvPr/>
        </p:nvSpPr>
        <p:spPr bwMode="auto">
          <a:xfrm>
            <a:off x="669977" y="44624"/>
            <a:ext cx="95773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Antisymmetrized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quasi-cluster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                     (AQCM)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074" name="テキスト ボックス 13"/>
          <p:cNvSpPr txBox="1">
            <a:spLocks noChangeArrowheads="1"/>
          </p:cNvSpPr>
          <p:nvPr/>
        </p:nvSpPr>
        <p:spPr bwMode="auto">
          <a:xfrm>
            <a:off x="909522" y="1249596"/>
            <a:ext cx="8666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spatial part of the single particle wave function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964A9B-3DB3-5B72-9DC3-BBD04752C30B}"/>
              </a:ext>
            </a:extLst>
          </p:cNvPr>
          <p:cNvSpPr txBox="1"/>
          <p:nvPr/>
        </p:nvSpPr>
        <p:spPr>
          <a:xfrm>
            <a:off x="1503808" y="2545365"/>
            <a:ext cx="6878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Four nucleons share the same </a:t>
            </a:r>
            <a:r>
              <a:rPr kumimoji="0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value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in traditional cluster models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65A3BDE-CEF3-6965-19DA-BAFFE16C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04" y="4791706"/>
            <a:ext cx="479962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Wingdings" panose="05000000000000000000" pitchFamily="2" charset="2"/>
                <a:ea typeface="ＭＳ Ｐゴシック" panose="020B0600070205080204" pitchFamily="50" charset="-128"/>
                <a:cs typeface="+mn-cs"/>
              </a:rPr>
              <a:t>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ja-JP" alt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Λ (</a:t>
            </a:r>
            <a:r>
              <a:rPr kumimoji="1" lang="en-GB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GB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_spin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x </a:t>
            </a: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810BC2-427E-65B2-5618-A43DB4081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42" y="5445224"/>
            <a:ext cx="3252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quasi cluster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C0620E-9332-3711-F2ED-86376610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301" y="5462032"/>
            <a:ext cx="1891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α cluster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21D7CB6-8FAE-5106-21B8-010A5C91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3913666"/>
            <a:ext cx="443830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GB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       </a:t>
            </a:r>
            <a:r>
              <a:rPr kumimoji="1" lang="en-GB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no spin-orbit effect</a:t>
            </a:r>
            <a:endParaRPr kumimoji="1" lang="en-GB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26C263-9CED-9B60-7EA7-99734B2645AE}"/>
              </a:ext>
            </a:extLst>
          </p:cNvPr>
          <p:cNvSpPr txBox="1"/>
          <p:nvPr/>
        </p:nvSpPr>
        <p:spPr>
          <a:xfrm>
            <a:off x="906044" y="6289556"/>
            <a:ext cx="7986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N. Itagaki, J.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Cseh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, and M.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Płoszajczak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, Phys. Rev. C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83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, 014302 (2011) </a:t>
            </a:r>
          </a:p>
        </p:txBody>
      </p:sp>
    </p:spTree>
    <p:extLst>
      <p:ext uri="{BB962C8B-B14F-4D97-AF65-F5344CB8AC3E}">
        <p14:creationId xmlns:p14="http://schemas.microsoft.com/office/powerpoint/2010/main" val="16497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4" y="332656"/>
            <a:ext cx="8430686" cy="1656184"/>
          </a:xfrm>
        </p:spPr>
        <p:txBody>
          <a:bodyPr>
            <a:normAutofit/>
          </a:bodyPr>
          <a:lstStyle/>
          <a:p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Application to 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12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C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DDE51-576A-374F-C1BC-00750D1FFC3C}"/>
              </a:ext>
            </a:extLst>
          </p:cNvPr>
          <p:cNvSpPr txBox="1"/>
          <p:nvPr/>
        </p:nvSpPr>
        <p:spPr>
          <a:xfrm>
            <a:off x="499340" y="1052736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S-type (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jj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-coupling shell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508340-A7F6-F21A-9B9B-3C2E7906CA36}"/>
              </a:ext>
            </a:extLst>
          </p:cNvPr>
          <p:cNvSpPr txBox="1"/>
          <p:nvPr/>
        </p:nvSpPr>
        <p:spPr>
          <a:xfrm>
            <a:off x="500436" y="1859349"/>
            <a:ext cx="88222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We take the small-distance limit of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clusters.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az-Cyrl-AZ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Л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is set to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Gaussian size parameter </a:t>
            </a:r>
            <a:r>
              <a:rPr kumimoji="0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ν</a:t>
            </a:r>
            <a:r>
              <a:rPr kumimoji="0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for the single particles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is adjusted to reproduce the experimental charge radius.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16BA0-1521-F621-DC50-4EB1D1269CF0}"/>
              </a:ext>
            </a:extLst>
          </p:cNvPr>
          <p:cNvSpPr txBox="1"/>
          <p:nvPr/>
        </p:nvSpPr>
        <p:spPr>
          <a:xfrm>
            <a:off x="499340" y="3718773"/>
            <a:ext cx="480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C-type (</a:t>
            </a:r>
            <a:r>
              <a:rPr kumimoji="1" lang="el-GR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-cluster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BDCB4F-06F7-4873-1663-592D97BEFB09}"/>
              </a:ext>
            </a:extLst>
          </p:cNvPr>
          <p:cNvSpPr txBox="1"/>
          <p:nvPr/>
        </p:nvSpPr>
        <p:spPr>
          <a:xfrm>
            <a:off x="395536" y="4492277"/>
            <a:ext cx="84832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We prepare three ``free”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particles.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az-Cyrl-AZ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Л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is set to 0.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The distances between three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particles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with an equilateral triangular configuration 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adjusted to reproduce the experimental charge radius.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992888" cy="1485900"/>
          </a:xfrm>
        </p:spPr>
        <p:txBody>
          <a:bodyPr>
            <a:normAutofit/>
          </a:bodyPr>
          <a:lstStyle/>
          <a:p>
            <a:r>
              <a:rPr kumimoji="1" lang="en-US" altLang="ja-JP" sz="3600" b="1" baseline="30000" dirty="0">
                <a:solidFill>
                  <a:srgbClr val="92D050"/>
                </a:solidFill>
              </a:rPr>
              <a:t>12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C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 is shell or cluster?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</a:t>
            </a:r>
            <a:r>
              <a:rPr lang="en-US" altLang="ja-JP" sz="3600" b="1" dirty="0">
                <a:solidFill>
                  <a:srgbClr val="92D050"/>
                </a:solidFill>
                <a:latin typeface="Franklin Gothic Book" panose="020B0503020102020204"/>
                <a:ea typeface="メイリオ" panose="020B0604030504040204" pitchFamily="50" charset="-128"/>
              </a:rPr>
              <a:t>density distribution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)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9915B7-7991-BA7F-02D5-C66529F365B5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C2461B-892E-AD79-61D8-794080A5C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327402" cy="40900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674023B-6DBE-B8E0-AC6F-20A03F0A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646835"/>
            <a:ext cx="5327402" cy="4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992888" cy="1485900"/>
          </a:xfrm>
        </p:spPr>
        <p:txBody>
          <a:bodyPr>
            <a:normAutofit/>
          </a:bodyPr>
          <a:lstStyle/>
          <a:p>
            <a:r>
              <a:rPr kumimoji="1" lang="en-US" altLang="ja-JP" sz="3600" b="1" baseline="30000" dirty="0">
                <a:solidFill>
                  <a:srgbClr val="92D050"/>
                </a:solidFill>
              </a:rPr>
              <a:t>12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C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 is shell or cluster?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(proton elastic scattering, 1000 MeV)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9E3604-D902-EDB7-25D4-09D486C8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72634"/>
            <a:ext cx="4608512" cy="41127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C21B5C-7138-B73A-2DA0-F344ABC7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72635"/>
            <a:ext cx="472986" cy="4216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1E7631-73CC-43BA-3EB4-251A0FDAB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244" y="5485365"/>
            <a:ext cx="5037020" cy="54893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5E5F74-ABFC-AF18-BB3D-4426EEE16652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8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992888" cy="1485900"/>
          </a:xfrm>
        </p:spPr>
        <p:txBody>
          <a:bodyPr>
            <a:normAutofit/>
          </a:bodyPr>
          <a:lstStyle/>
          <a:p>
            <a:r>
              <a:rPr kumimoji="1" lang="en-US" altLang="ja-JP" sz="3600" b="1" baseline="30000" dirty="0">
                <a:solidFill>
                  <a:srgbClr val="92D050"/>
                </a:solidFill>
              </a:rPr>
              <a:t>12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C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 is shell or cluster?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(proton elastic scattering, 1000 MeV)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C21B5C-7138-B73A-2DA0-F344ABC7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72635"/>
            <a:ext cx="472986" cy="4216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1E7631-73CC-43BA-3EB4-251A0FDA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44" y="5485365"/>
            <a:ext cx="5037020" cy="5489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C37DDE-2338-4C6A-3B20-1FC0E6B4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242" y="1368530"/>
            <a:ext cx="4571022" cy="413627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F676-58F4-328A-2A05-930CB409D266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5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4" y="332656"/>
            <a:ext cx="8430686" cy="1656184"/>
          </a:xfrm>
        </p:spPr>
        <p:txBody>
          <a:bodyPr>
            <a:normAutofit/>
          </a:bodyPr>
          <a:lstStyle/>
          <a:p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Application to 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16</a:t>
            </a:r>
            <a:r>
              <a:rPr lang="en-US" altLang="ja-JP" sz="3600" b="1" dirty="0">
                <a:solidFill>
                  <a:srgbClr val="92D050"/>
                </a:solidFill>
                <a:latin typeface="Franklin Gothic Book" panose="020B0503020102020204"/>
                <a:ea typeface="メイリオ" panose="020B0604030504040204" pitchFamily="50" charset="-128"/>
              </a:rPr>
              <a:t>O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DDE51-576A-374F-C1BC-00750D1FFC3C}"/>
              </a:ext>
            </a:extLst>
          </p:cNvPr>
          <p:cNvSpPr txBox="1"/>
          <p:nvPr/>
        </p:nvSpPr>
        <p:spPr>
          <a:xfrm>
            <a:off x="539552" y="1412776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S-type (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jj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-coupling shell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508340-A7F6-F21A-9B9B-3C2E7906CA36}"/>
              </a:ext>
            </a:extLst>
          </p:cNvPr>
          <p:cNvSpPr txBox="1"/>
          <p:nvPr/>
        </p:nvSpPr>
        <p:spPr>
          <a:xfrm>
            <a:off x="540648" y="2219389"/>
            <a:ext cx="87397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2800" dirty="0">
                <a:solidFill>
                  <a:prstClr val="black"/>
                </a:solidFill>
              </a:rPr>
              <a:t>We take the small-distance limit of </a:t>
            </a:r>
            <a:r>
              <a:rPr kumimoji="1" lang="el-GR" altLang="ja-JP" sz="2800" dirty="0">
                <a:solidFill>
                  <a:prstClr val="black"/>
                </a:solidFill>
              </a:rPr>
              <a:t>α</a:t>
            </a:r>
            <a:r>
              <a:rPr kumimoji="1" lang="en-US" altLang="ja-JP" sz="2800" dirty="0">
                <a:solidFill>
                  <a:prstClr val="black"/>
                </a:solidFill>
              </a:rPr>
              <a:t> clusters</a:t>
            </a:r>
          </a:p>
          <a:p>
            <a:pPr lvl="0"/>
            <a:r>
              <a:rPr kumimoji="1" lang="en-US" altLang="ja-JP" sz="2800" dirty="0">
                <a:solidFill>
                  <a:prstClr val="black"/>
                </a:solidFill>
              </a:rPr>
              <a:t>with a tetrahedron configuration.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  <a:p>
            <a:pPr lvl="0"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Gaussian size parameter </a:t>
            </a:r>
            <a:r>
              <a:rPr lang="el-GR" altLang="ja-JP" sz="28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ν </a:t>
            </a:r>
            <a:r>
              <a:rPr kumimoji="1" lang="en-US" altLang="ja-JP" sz="28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for the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single particles </a:t>
            </a:r>
          </a:p>
          <a:p>
            <a:pPr lvl="0"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is</a:t>
            </a:r>
            <a:r>
              <a:rPr kumimoji="1" lang="en-US" altLang="ja-JP" sz="28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adjusted to reproduce the experimental charge radius.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16BA0-1521-F621-DC50-4EB1D1269CF0}"/>
              </a:ext>
            </a:extLst>
          </p:cNvPr>
          <p:cNvSpPr txBox="1"/>
          <p:nvPr/>
        </p:nvSpPr>
        <p:spPr>
          <a:xfrm>
            <a:off x="539552" y="4221088"/>
            <a:ext cx="480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C-type (</a:t>
            </a:r>
            <a:r>
              <a:rPr kumimoji="1" lang="el-GR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-cluster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BDCB4F-06F7-4873-1663-592D97BEFB09}"/>
              </a:ext>
            </a:extLst>
          </p:cNvPr>
          <p:cNvSpPr txBox="1"/>
          <p:nvPr/>
        </p:nvSpPr>
        <p:spPr>
          <a:xfrm>
            <a:off x="507756" y="5026859"/>
            <a:ext cx="71088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We prepare four ``free” </a:t>
            </a:r>
            <a:r>
              <a:rPr kumimoji="1" lang="el-GR" altLang="ja-JP" sz="2800" dirty="0">
                <a:solidFill>
                  <a:prstClr val="black"/>
                </a:solidFill>
              </a:rPr>
              <a:t>α</a:t>
            </a:r>
            <a:r>
              <a:rPr kumimoji="1" lang="en-US" altLang="ja-JP" sz="2800" dirty="0">
                <a:solidFill>
                  <a:prstClr val="black"/>
                </a:solidFill>
              </a:rPr>
              <a:t> particles.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distances between </a:t>
            </a:r>
            <a:r>
              <a:rPr kumimoji="1" lang="en-US" altLang="ja-JP" sz="28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four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particles</a:t>
            </a:r>
            <a:r>
              <a:rPr kumimoji="1" lang="en-US" altLang="ja-JP" sz="28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w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ith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a tetrahedron configuration are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to reproduce the experimental charge radius.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1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992888" cy="1485900"/>
          </a:xfrm>
        </p:spPr>
        <p:txBody>
          <a:bodyPr>
            <a:normAutofit/>
          </a:bodyPr>
          <a:lstStyle/>
          <a:p>
            <a:r>
              <a:rPr kumimoji="1" lang="en-US" altLang="ja-JP" sz="3600" b="1" baseline="30000" dirty="0">
                <a:solidFill>
                  <a:srgbClr val="92D050"/>
                </a:solidFill>
              </a:rPr>
              <a:t>16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O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 is shell or cluster?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(proton elastic scattering, 1000 MeV)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C21B5C-7138-B73A-2DA0-F344ABC7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72635"/>
            <a:ext cx="472986" cy="4216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1E7631-73CC-43BA-3EB4-251A0FDA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44" y="5485365"/>
            <a:ext cx="5037020" cy="54893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FB36FBA-1AE5-1964-779A-183434B3C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90" y="1346868"/>
            <a:ext cx="4567574" cy="413849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BCEB8F-D4EB-F2B8-8683-64E3299CE403}"/>
              </a:ext>
            </a:extLst>
          </p:cNvPr>
          <p:cNvSpPr/>
          <p:nvPr/>
        </p:nvSpPr>
        <p:spPr>
          <a:xfrm>
            <a:off x="2195736" y="5210348"/>
            <a:ext cx="504056" cy="378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D0EBDB-AA0A-3CBE-B262-60A6BE58FED9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1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AF883A-9769-D247-3E44-22F5B3B7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35" y="1379273"/>
            <a:ext cx="4636737" cy="410609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992888" cy="1485900"/>
          </a:xfrm>
        </p:spPr>
        <p:txBody>
          <a:bodyPr>
            <a:normAutofit/>
          </a:bodyPr>
          <a:lstStyle/>
          <a:p>
            <a:r>
              <a:rPr kumimoji="1" lang="en-US" altLang="ja-JP" sz="3600" b="1" baseline="30000" dirty="0">
                <a:solidFill>
                  <a:srgbClr val="92D050"/>
                </a:solidFill>
              </a:rPr>
              <a:t>16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O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 is shell or cluster?</a:t>
            </a:r>
            <a:b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(proton elastic scattering, 1000 MeV)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C21B5C-7138-B73A-2DA0-F344ABC7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72635"/>
            <a:ext cx="472986" cy="4216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51E7631-73CC-43BA-3EB4-251A0FDAB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244" y="5485365"/>
            <a:ext cx="5107328" cy="54893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BCEB8F-D4EB-F2B8-8683-64E3299CE403}"/>
              </a:ext>
            </a:extLst>
          </p:cNvPr>
          <p:cNvSpPr/>
          <p:nvPr/>
        </p:nvSpPr>
        <p:spPr>
          <a:xfrm>
            <a:off x="2097206" y="5102566"/>
            <a:ext cx="504056" cy="54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552628-3599-F633-B8B4-F73928BA1031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8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0248F-626B-8968-E927-3254198C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900" cy="148590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92D050"/>
                </a:solidFill>
              </a:rPr>
              <a:t>Elastic </a:t>
            </a:r>
            <a:r>
              <a:rPr kumimoji="1" lang="en-US" altLang="ja-JP" sz="3600" b="1" dirty="0">
                <a:solidFill>
                  <a:srgbClr val="92D050"/>
                </a:solidFill>
              </a:rPr>
              <a:t>charge form factor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3A883C-CFBB-6EC9-74A9-5040D53A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27" y="1003598"/>
            <a:ext cx="6407457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351BA7-4EE7-F8E7-9661-D60C229AD24B}"/>
              </a:ext>
            </a:extLst>
          </p:cNvPr>
          <p:cNvSpPr txBox="1"/>
          <p:nvPr/>
        </p:nvSpPr>
        <p:spPr>
          <a:xfrm>
            <a:off x="899592" y="63093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Phys.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Rev.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lang="en-US" altLang="ja-JP" sz="2400" b="1" dirty="0"/>
              <a:t>107</a:t>
            </a:r>
            <a:r>
              <a:rPr lang="en-US" altLang="ja-JP" sz="2400" dirty="0"/>
              <a:t>, L021304 (2023)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4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1721450"/>
            <a:ext cx="2792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Cluster side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988614" y="2915821"/>
            <a:ext cx="0" cy="17287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988614" y="2844384"/>
            <a:ext cx="1584325" cy="1800225"/>
          </a:xfrm>
          <a:custGeom>
            <a:avLst/>
            <a:gdLst>
              <a:gd name="T0" fmla="*/ 0 w 998"/>
              <a:gd name="T1" fmla="*/ 2147483646 h 1134"/>
              <a:gd name="T2" fmla="*/ 2147483646 w 998"/>
              <a:gd name="T3" fmla="*/ 2147483646 h 1134"/>
              <a:gd name="T4" fmla="*/ 2147483646 w 998"/>
              <a:gd name="T5" fmla="*/ 0 h 1134"/>
              <a:gd name="T6" fmla="*/ 0 60000 65536"/>
              <a:gd name="T7" fmla="*/ 0 60000 65536"/>
              <a:gd name="T8" fmla="*/ 0 60000 65536"/>
              <a:gd name="T9" fmla="*/ 0 w 998"/>
              <a:gd name="T10" fmla="*/ 0 h 1134"/>
              <a:gd name="T11" fmla="*/ 998 w 99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134">
                <a:moveTo>
                  <a:pt x="0" y="1134"/>
                </a:moveTo>
                <a:cubicBezTo>
                  <a:pt x="234" y="1092"/>
                  <a:pt x="469" y="1051"/>
                  <a:pt x="635" y="862"/>
                </a:cubicBezTo>
                <a:cubicBezTo>
                  <a:pt x="801" y="673"/>
                  <a:pt x="899" y="336"/>
                  <a:pt x="998" y="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988614" y="3852446"/>
            <a:ext cx="12239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988614" y="3060284"/>
            <a:ext cx="1511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C22BBF-D941-4BA8-A106-8887458A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265" y="3828127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275952" y="3563521"/>
            <a:ext cx="0" cy="433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491852" y="3620671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691680" y="5230941"/>
            <a:ext cx="6006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Big computational challenge  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55F74DEA-7DB3-4443-8CDF-1F088360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011" y="3767336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32CCC8F4-363E-41C4-8EFD-D9DF7AB5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96" y="2902149"/>
            <a:ext cx="936625" cy="8651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32040" y="1700808"/>
            <a:ext cx="363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Shell model side</a:t>
            </a:r>
          </a:p>
        </p:txBody>
      </p:sp>
      <p:sp>
        <p:nvSpPr>
          <p:cNvPr id="16" name="右矢印 15"/>
          <p:cNvSpPr>
            <a:spLocks noChangeArrowheads="1"/>
          </p:cNvSpPr>
          <p:nvPr/>
        </p:nvSpPr>
        <p:spPr bwMode="auto">
          <a:xfrm rot="10800000">
            <a:off x="4270693" y="3633062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blipFill>
            <a:blip r:embed="rId3"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91680" y="5807005"/>
            <a:ext cx="659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including modern </a:t>
            </a:r>
            <a:r>
              <a:rPr kumimoji="1" lang="en-US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ab initio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ones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91680" y="548680"/>
            <a:ext cx="598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Combining these two features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3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72502-409B-A42D-8F95-860BF2A6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22" y="404664"/>
            <a:ext cx="7647756" cy="1485900"/>
          </a:xfrm>
        </p:spPr>
        <p:txBody>
          <a:bodyPr>
            <a:noAutofit/>
          </a:bodyPr>
          <a:lstStyle/>
          <a:p>
            <a:r>
              <a:rPr kumimoji="1" lang="en-US" altLang="ja-JP" sz="3600" b="1" dirty="0">
                <a:solidFill>
                  <a:srgbClr val="92D050"/>
                </a:solidFill>
              </a:rPr>
              <a:t>What is the difference between  proton elastic and electron scattering?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4EABE9-3E79-1424-337F-ADAD7798E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5726"/>
            <a:ext cx="7935788" cy="3581400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Proton elastic </a:t>
            </a:r>
            <a:r>
              <a:rPr lang="en-US" altLang="ja-JP" sz="2800" dirty="0"/>
              <a:t>scattering is sensitive to the surface region (we can probe the diffuseness).</a:t>
            </a:r>
          </a:p>
          <a:p>
            <a:r>
              <a:rPr lang="en-US" altLang="ja-JP" sz="2800" dirty="0"/>
              <a:t>Proton elastic scattering</a:t>
            </a:r>
            <a:r>
              <a:rPr kumimoji="1" lang="en-US" altLang="ja-JP" sz="2800" dirty="0"/>
              <a:t> could </a:t>
            </a:r>
            <a:r>
              <a:rPr kumimoji="1" lang="en-US" altLang="ja-JP" sz="2800"/>
              <a:t>be possible                </a:t>
            </a:r>
            <a:r>
              <a:rPr kumimoji="1" lang="en-US" altLang="ja-JP" sz="2800" dirty="0"/>
              <a:t>for some ``unstable” nuclei.</a:t>
            </a:r>
          </a:p>
          <a:p>
            <a:pPr lvl="0"/>
            <a:r>
              <a:rPr lang="en-US" altLang="ja-JP" sz="2800" dirty="0">
                <a:solidFill>
                  <a:srgbClr val="191B0E"/>
                </a:solidFill>
              </a:rPr>
              <a:t>Electron scattering also contains the information of the inner region.</a:t>
            </a:r>
          </a:p>
          <a:p>
            <a:r>
              <a:rPr kumimoji="1" lang="en-US" altLang="ja-JP" sz="2800" dirty="0"/>
              <a:t>They are complimentary to each other.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868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5A842-BB5D-853B-6116-7642933E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3. How about the clustering in the medium-heavy region?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7D31D4-99C1-EF05-7734-254F7CDE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FAC7DC-AB46-AF57-4F0B-754FFC38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8295828" cy="1485900"/>
          </a:xfrm>
        </p:spPr>
        <p:txBody>
          <a:bodyPr>
            <a:normAutofit fontScale="90000"/>
          </a:bodyPr>
          <a:lstStyle/>
          <a:p>
            <a:r>
              <a:rPr kumimoji="1" lang="en-US" altLang="ja-JP" sz="6000" baseline="30000" dirty="0">
                <a:solidFill>
                  <a:srgbClr val="0070C0"/>
                </a:solidFill>
              </a:rPr>
              <a:t>44</a:t>
            </a:r>
            <a:r>
              <a:rPr kumimoji="1" lang="en-US" altLang="ja-JP" sz="6000" dirty="0">
                <a:solidFill>
                  <a:srgbClr val="0070C0"/>
                </a:solidFill>
              </a:rPr>
              <a:t>T</a:t>
            </a:r>
            <a:br>
              <a:rPr kumimoji="1" lang="en-US" altLang="ja-JP" sz="6000" dirty="0">
                <a:solidFill>
                  <a:srgbClr val="0070C0"/>
                </a:solidFill>
              </a:rPr>
            </a:br>
            <a:r>
              <a:rPr lang="en-US" altLang="ja-JP" sz="3600" dirty="0"/>
              <a:t>important nucleus for the observation of                  the supernova explosion</a:t>
            </a:r>
            <a:endParaRPr kumimoji="1" lang="ja-JP" altLang="en-US" sz="3600" dirty="0"/>
          </a:p>
        </p:txBody>
      </p:sp>
      <p:pic>
        <p:nvPicPr>
          <p:cNvPr id="4" name="図 3" descr="星のｃｇ画像&#10;&#10;自動的に生成された説明">
            <a:extLst>
              <a:ext uri="{FF2B5EF4-FFF2-40B4-BE49-F238E27FC236}">
                <a16:creationId xmlns:a16="http://schemas.microsoft.com/office/drawing/2014/main" id="{7EC3B39B-BCEE-78C2-A243-B988045C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3991"/>
            <a:ext cx="3600400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D63AB2A6-E0C9-7F05-1F90-7CBFF9D2BEED}"/>
              </a:ext>
            </a:extLst>
          </p:cNvPr>
          <p:cNvSpPr txBox="1">
            <a:spLocks/>
          </p:cNvSpPr>
          <p:nvPr/>
        </p:nvSpPr>
        <p:spPr>
          <a:xfrm>
            <a:off x="597623" y="5589240"/>
            <a:ext cx="853244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Mainly produced via 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40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Ca(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He,</a:t>
            </a:r>
            <a:r>
              <a:rPr kumimoji="1" lang="el-GR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γ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)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44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Ti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42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Text Box 7">
            <a:extLst>
              <a:ext uri="{FF2B5EF4-FFF2-40B4-BE49-F238E27FC236}">
                <a16:creationId xmlns:a16="http://schemas.microsoft.com/office/drawing/2014/main" id="{A6DD1A40-4CBC-4C1E-8ADF-998B8DCC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146140"/>
            <a:ext cx="7658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T. Yamaya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et al,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s-E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Prog. Theor. Phys. Suppl. </a:t>
            </a:r>
            <a:r>
              <a:rPr kumimoji="1" lang="es-E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132 </a:t>
            </a:r>
            <a:r>
              <a:rPr kumimoji="1" lang="es-E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73 (1998)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50704" t="12692" r="4930" b="21868"/>
          <a:stretch/>
        </p:blipFill>
        <p:spPr>
          <a:xfrm>
            <a:off x="1547664" y="332656"/>
            <a:ext cx="3341627" cy="55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466730F4-E59D-244C-957A-CD2955345F18}"/>
              </a:ext>
            </a:extLst>
          </p:cNvPr>
          <p:cNvSpPr/>
          <p:nvPr/>
        </p:nvSpPr>
        <p:spPr>
          <a:xfrm>
            <a:off x="5721997" y="908720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0EAC533-CC58-416A-D478-08C0AA7F2B38}"/>
              </a:ext>
            </a:extLst>
          </p:cNvPr>
          <p:cNvSpPr/>
          <p:nvPr/>
        </p:nvSpPr>
        <p:spPr>
          <a:xfrm>
            <a:off x="7051542" y="1048544"/>
            <a:ext cx="783704" cy="800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7E17FF-637B-C0BA-16C3-1F391042BC4D}"/>
              </a:ext>
            </a:extLst>
          </p:cNvPr>
          <p:cNvSpPr txBox="1"/>
          <p:nvPr/>
        </p:nvSpPr>
        <p:spPr>
          <a:xfrm>
            <a:off x="6514085" y="2204864"/>
            <a:ext cx="803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±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32E1309-BB1D-2C9D-E5CC-FB2C445DAEF8}"/>
              </a:ext>
            </a:extLst>
          </p:cNvPr>
          <p:cNvSpPr/>
          <p:nvPr/>
        </p:nvSpPr>
        <p:spPr>
          <a:xfrm>
            <a:off x="7020272" y="3254705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F98DF0C-E7F6-269C-2D81-93891A331426}"/>
              </a:ext>
            </a:extLst>
          </p:cNvPr>
          <p:cNvSpPr/>
          <p:nvPr/>
        </p:nvSpPr>
        <p:spPr>
          <a:xfrm>
            <a:off x="5870205" y="3379222"/>
            <a:ext cx="783704" cy="800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10BC6E-8944-5EEE-DD20-40FE8DBAC992}"/>
              </a:ext>
            </a:extLst>
          </p:cNvPr>
          <p:cNvSpPr txBox="1"/>
          <p:nvPr/>
        </p:nvSpPr>
        <p:spPr>
          <a:xfrm>
            <a:off x="4947993" y="4914453"/>
            <a:ext cx="4246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Inversion doublet structure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97766-DB26-15F9-264C-868C1D8E125D}"/>
              </a:ext>
            </a:extLst>
          </p:cNvPr>
          <p:cNvSpPr txBox="1"/>
          <p:nvPr/>
        </p:nvSpPr>
        <p:spPr>
          <a:xfrm>
            <a:off x="6951913" y="1142454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He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0809FE-D704-5701-1F04-FED0A9534338}"/>
              </a:ext>
            </a:extLst>
          </p:cNvPr>
          <p:cNvSpPr txBox="1"/>
          <p:nvPr/>
        </p:nvSpPr>
        <p:spPr>
          <a:xfrm>
            <a:off x="5732071" y="3440822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He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822AB0E-A22A-D4AE-F010-3D294D76DE71}"/>
              </a:ext>
            </a:extLst>
          </p:cNvPr>
          <p:cNvSpPr txBox="1"/>
          <p:nvPr/>
        </p:nvSpPr>
        <p:spPr>
          <a:xfrm>
            <a:off x="6981372" y="3485245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632D5F-88E6-B6A5-A11F-BE3003D18CE1}"/>
              </a:ext>
            </a:extLst>
          </p:cNvPr>
          <p:cNvSpPr txBox="1"/>
          <p:nvPr/>
        </p:nvSpPr>
        <p:spPr>
          <a:xfrm>
            <a:off x="5685617" y="1124930"/>
            <a:ext cx="115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DA701A0-00FE-430D-89B8-9F0554EB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2EB6E8-E3A1-43CA-8613-381E044A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57846"/>
            <a:ext cx="3960440" cy="4788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04FBF-B7A1-46FC-A3E3-F75304FD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755823"/>
            <a:ext cx="8090093" cy="12985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E70C005-4809-CE72-236B-A624B162DC67}"/>
              </a:ext>
            </a:extLst>
          </p:cNvPr>
          <p:cNvSpPr txBox="1">
            <a:spLocks/>
          </p:cNvSpPr>
          <p:nvPr/>
        </p:nvSpPr>
        <p:spPr>
          <a:xfrm>
            <a:off x="827584" y="260648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rgbClr val="92D050"/>
                </a:solidFill>
              </a:rPr>
              <a:t>Alpha knockout reaction</a:t>
            </a:r>
            <a:endParaRPr lang="ja-JP" alt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729A4-A7FD-3EE8-9AF3-E946434E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61325"/>
            <a:ext cx="7200900" cy="14859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0053BA-B4C0-953F-29F4-57D2B9B92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61525"/>
            <a:ext cx="3335840" cy="35814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8A52FC-8E0A-0A0E-B110-75641E996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4052" y="2261525"/>
            <a:ext cx="3335840" cy="3581401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316101-63C9-49E0-A58B-D70631339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" t="1791" r="653"/>
          <a:stretch/>
        </p:blipFill>
        <p:spPr>
          <a:xfrm>
            <a:off x="1475656" y="260648"/>
            <a:ext cx="6408712" cy="583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A4D295A-7FFB-1B3E-4142-68A5185C1B96}"/>
              </a:ext>
            </a:extLst>
          </p:cNvPr>
          <p:cNvSpPr/>
          <p:nvPr/>
        </p:nvSpPr>
        <p:spPr>
          <a:xfrm>
            <a:off x="3131840" y="2468421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1DA21F-BD8E-A47C-4E86-05F20C6655BC}"/>
              </a:ext>
            </a:extLst>
          </p:cNvPr>
          <p:cNvSpPr txBox="1"/>
          <p:nvPr/>
        </p:nvSpPr>
        <p:spPr>
          <a:xfrm>
            <a:off x="3131840" y="2392057"/>
            <a:ext cx="1397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161DAA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Cluster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61DAA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CA857B-A361-BCB8-89E9-A085054D08DA}"/>
              </a:ext>
            </a:extLst>
          </p:cNvPr>
          <p:cNvSpPr txBox="1"/>
          <p:nvPr/>
        </p:nvSpPr>
        <p:spPr>
          <a:xfrm>
            <a:off x="611560" y="6150114"/>
            <a:ext cx="824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Chikako Ishizuka, Hiroki Takemoto,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Yohei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 Chiba, Akira Ono, Naoyuki Itagaki  </a:t>
            </a:r>
            <a:b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</a:b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Phys. Rev. C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105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, 064314 (2022)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9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729A4-A7FD-3EE8-9AF3-E946434E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61325"/>
            <a:ext cx="7200900" cy="14859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0053BA-B4C0-953F-29F4-57D2B9B92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61525"/>
            <a:ext cx="3335840" cy="35814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8A52FC-8E0A-0A0E-B110-75641E996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4052" y="2261525"/>
            <a:ext cx="3335840" cy="35814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CA857B-A361-BCB8-89E9-A085054D08DA}"/>
              </a:ext>
            </a:extLst>
          </p:cNvPr>
          <p:cNvSpPr txBox="1"/>
          <p:nvPr/>
        </p:nvSpPr>
        <p:spPr>
          <a:xfrm>
            <a:off x="611560" y="6150114"/>
            <a:ext cx="824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Chikako Ishizuka, Hiroki Takemoto,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Yohei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 Chiba, Akira Ono, Naoyuki Itagaki  </a:t>
            </a:r>
            <a:b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</a:b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Phys. Rev. C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105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, 064314 (2022)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933A74B-A3DE-8C21-A20A-3D148122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57989"/>
            <a:ext cx="6048672" cy="5584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65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13546"/>
            <a:ext cx="9001000" cy="1485900"/>
          </a:xfrm>
        </p:spPr>
        <p:txBody>
          <a:bodyPr>
            <a:normAutofit fontScale="90000"/>
          </a:bodyPr>
          <a:lstStyle/>
          <a:p>
            <a:r>
              <a:rPr kumimoji="1" lang="en-US" altLang="ja-JP" sz="3100" b="1" dirty="0">
                <a:solidFill>
                  <a:srgbClr val="190DB3"/>
                </a:solidFill>
              </a:rPr>
              <a:t>Spin-orbit interaction is </a:t>
            </a:r>
            <a:r>
              <a:rPr lang="en-US" altLang="ja-JP" sz="3100" b="1" dirty="0">
                <a:solidFill>
                  <a:srgbClr val="190DB3"/>
                </a:solidFill>
              </a:rPr>
              <a:t>a</a:t>
            </a:r>
            <a:r>
              <a:rPr kumimoji="1" lang="en-US" altLang="ja-JP" sz="3100" b="1" dirty="0">
                <a:solidFill>
                  <a:srgbClr val="190DB3"/>
                </a:solidFill>
              </a:rPr>
              <a:t> driving force </a:t>
            </a:r>
            <a:br>
              <a:rPr kumimoji="1" lang="en-US" altLang="ja-JP" sz="3100" b="1" dirty="0">
                <a:solidFill>
                  <a:srgbClr val="190DB3"/>
                </a:solidFill>
              </a:rPr>
            </a:br>
            <a:r>
              <a:rPr kumimoji="1" lang="en-US" altLang="ja-JP" sz="3100" b="1" dirty="0">
                <a:solidFill>
                  <a:srgbClr val="190DB3"/>
                </a:solidFill>
              </a:rPr>
              <a:t>that breaks the clusters </a:t>
            </a:r>
            <a:br>
              <a:rPr kumimoji="1" lang="en-US" altLang="ja-JP" sz="3100" b="1" dirty="0">
                <a:solidFill>
                  <a:srgbClr val="190DB3"/>
                </a:solidFill>
              </a:rPr>
            </a:br>
            <a:r>
              <a:rPr kumimoji="1" lang="en-US" altLang="ja-JP" sz="3100" b="1" dirty="0">
                <a:solidFill>
                  <a:srgbClr val="190DB3"/>
                </a:solidFill>
              </a:rPr>
              <a:t>and </a:t>
            </a:r>
            <a:r>
              <a:rPr lang="en-US" altLang="ja-JP" sz="3100" b="1" dirty="0">
                <a:solidFill>
                  <a:srgbClr val="190DB3"/>
                </a:solidFill>
              </a:rPr>
              <a:t>enhance</a:t>
            </a:r>
            <a:r>
              <a:rPr kumimoji="1" lang="en-US" altLang="ja-JP" sz="3100" b="1" dirty="0">
                <a:solidFill>
                  <a:srgbClr val="190DB3"/>
                </a:solidFill>
              </a:rPr>
              <a:t>s the symmetry of </a:t>
            </a:r>
            <a:r>
              <a:rPr kumimoji="1" lang="en-US" altLang="ja-JP" sz="3100" b="1" dirty="0" err="1">
                <a:solidFill>
                  <a:srgbClr val="190DB3"/>
                </a:solidFill>
              </a:rPr>
              <a:t>jj</a:t>
            </a:r>
            <a:r>
              <a:rPr kumimoji="1" lang="en-US" altLang="ja-JP" sz="3100" b="1" dirty="0">
                <a:solidFill>
                  <a:srgbClr val="190DB3"/>
                </a:solidFill>
              </a:rPr>
              <a:t>-coupling shell model</a:t>
            </a:r>
            <a:br>
              <a:rPr kumimoji="1" lang="en-US" altLang="ja-JP" sz="3600" dirty="0">
                <a:solidFill>
                  <a:srgbClr val="190DB3"/>
                </a:solidFill>
              </a:rPr>
            </a:br>
            <a:endParaRPr kumimoji="1" lang="ja-JP" altLang="en-US" sz="3600" dirty="0">
              <a:solidFill>
                <a:srgbClr val="190DB3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48278" y="3368759"/>
            <a:ext cx="7367116" cy="160276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  <a:gs pos="100000">
                <a:srgbClr val="FF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4222" y="2148244"/>
            <a:ext cx="2981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Cluster side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4702" y="2148244"/>
            <a:ext cx="4055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shell-model side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496073" y="5863267"/>
            <a:ext cx="4608512" cy="80609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5216936"/>
            <a:ext cx="420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spin-orbit interaction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7FB47-D622-8E5D-CDE8-910E50FE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4" y="332656"/>
            <a:ext cx="8430686" cy="1656184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92D050"/>
                </a:solidFill>
                <a:latin typeface="Franklin Gothic Book" panose="020B0503020102020204"/>
                <a:ea typeface="メイリオ" panose="020B0604030504040204" pitchFamily="50" charset="-128"/>
              </a:rPr>
              <a:t>Proton elastic scattering for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44</a:t>
            </a:r>
            <a:r>
              <a:rPr kumimoji="1" lang="en-US" altLang="ja-JP" sz="3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Ti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endParaRPr kumimoji="1" lang="ja-JP" alt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9DDE51-576A-374F-C1BC-00750D1FFC3C}"/>
              </a:ext>
            </a:extLst>
          </p:cNvPr>
          <p:cNvSpPr txBox="1"/>
          <p:nvPr/>
        </p:nvSpPr>
        <p:spPr>
          <a:xfrm>
            <a:off x="539552" y="1052736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S-type (</a:t>
            </a:r>
            <a:r>
              <a:rPr kumimoji="1" lang="en-US" altLang="ja-JP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jj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-coupling shell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508340-A7F6-F21A-9B9B-3C2E7906CA36}"/>
              </a:ext>
            </a:extLst>
          </p:cNvPr>
          <p:cNvSpPr txBox="1"/>
          <p:nvPr/>
        </p:nvSpPr>
        <p:spPr>
          <a:xfrm>
            <a:off x="540648" y="1859349"/>
            <a:ext cx="87438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We take the small distance limit between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 and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He.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</a:t>
            </a:r>
            <a:r>
              <a:rPr kumimoji="1" lang="az-Cyrl-AZ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Л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value of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He is set to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Gaussian size </a:t>
            </a:r>
            <a:r>
              <a:rPr kumimoji="0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ν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for the single particles is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to reproduce the experimental charge radius of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Ti.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116BA0-1521-F621-DC50-4EB1D1269CF0}"/>
              </a:ext>
            </a:extLst>
          </p:cNvPr>
          <p:cNvSpPr txBox="1"/>
          <p:nvPr/>
        </p:nvSpPr>
        <p:spPr>
          <a:xfrm>
            <a:off x="539552" y="3861048"/>
            <a:ext cx="5947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C-type (</a:t>
            </a:r>
            <a:r>
              <a:rPr kumimoji="1" lang="el-GR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+</a:t>
            </a:r>
            <a:r>
              <a:rPr kumimoji="1" lang="en-US" altLang="ja-JP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 cluster model)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BDCB4F-06F7-4873-1663-592D97BEFB09}"/>
              </a:ext>
            </a:extLst>
          </p:cNvPr>
          <p:cNvSpPr txBox="1"/>
          <p:nvPr/>
        </p:nvSpPr>
        <p:spPr>
          <a:xfrm>
            <a:off x="539552" y="5531261"/>
            <a:ext cx="815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distances between </a:t>
            </a:r>
            <a:r>
              <a:rPr kumimoji="1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 (</a:t>
            </a:r>
            <a:r>
              <a:rPr kumimoji="1" lang="az-Cyrl-AZ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Л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=0) and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 is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to reproduce the experimental charge radius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of </a:t>
            </a:r>
            <a:r>
              <a:rPr kumimoji="1" lang="en-US" altLang="ja-JP" sz="2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44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Ti.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D580D9-06B2-D695-1AC6-5ABC086C5BB3}"/>
              </a:ext>
            </a:extLst>
          </p:cNvPr>
          <p:cNvSpPr txBox="1"/>
          <p:nvPr/>
        </p:nvSpPr>
        <p:spPr>
          <a:xfrm>
            <a:off x="550972" y="4561384"/>
            <a:ext cx="8743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Gaussian size </a:t>
            </a:r>
            <a:r>
              <a:rPr kumimoji="0" lang="el-GR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+mn-cs"/>
              </a:rPr>
              <a:t>ν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for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the single particles is adjusted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to reproduce the experimental charge radius of </a:t>
            </a:r>
            <a:r>
              <a:rPr kumimoji="1" lang="en-US" altLang="ja-JP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Ca.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9915B7-7991-BA7F-02D5-C66529F365B5}"/>
              </a:ext>
            </a:extLst>
          </p:cNvPr>
          <p:cNvSpPr txBox="1"/>
          <p:nvPr/>
        </p:nvSpPr>
        <p:spPr>
          <a:xfrm>
            <a:off x="961757" y="6332620"/>
            <a:ext cx="8182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W. Horiuchi and N. Itagaki, Phys. Rev. C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106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, 044330 (2022)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C7E5FA-BA45-CAFB-B770-16624673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68" y="1412776"/>
            <a:ext cx="7164412" cy="469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D6E7B02-2AB9-AB2F-1D20-EEFF496E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3F68154-DE3E-2D46-F629-04A23EEB2D17}"/>
              </a:ext>
            </a:extLst>
          </p:cNvPr>
          <p:cNvSpPr txBox="1">
            <a:spLocks/>
          </p:cNvSpPr>
          <p:nvPr/>
        </p:nvSpPr>
        <p:spPr>
          <a:xfrm>
            <a:off x="827584" y="260648"/>
            <a:ext cx="7992888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44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Ti</a:t>
            </a:r>
            <a:r>
              <a:rPr kumimoji="1" lang="en-US" altLang="ja-JP" sz="32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and </a:t>
            </a:r>
            <a:r>
              <a:rPr kumimoji="0" lang="en-US" altLang="ja-JP" sz="3200" b="1" i="0" u="none" strike="noStrike" kern="1200" cap="none" spc="0" normalizeH="0" baseline="3000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52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Ti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ground states are shell or cluster</a:t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 (proton </a:t>
            </a:r>
            <a:r>
              <a:rPr kumimoji="1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elastic scattering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at </a:t>
            </a:r>
            <a:r>
              <a:rPr kumimoji="1" lang="en-US" altLang="ja-JP" sz="32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320 MeV)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24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C18BE4-7B26-06E9-89EC-8543622F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148590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92D050"/>
                </a:solidFill>
              </a:rPr>
              <a:t>From the shell model side</a:t>
            </a:r>
            <a:endParaRPr kumimoji="1" lang="ja-JP" alt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B3231B-BE73-A104-6447-8EF0958D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5445224"/>
            <a:ext cx="8129509" cy="320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+mn-ea"/>
              </a:rPr>
              <a:t>T. Otsuka, T. Abe, T. Yoshida, Y. </a:t>
            </a:r>
            <a:r>
              <a:rPr kumimoji="1" lang="en-US" altLang="ja-JP" sz="2400" dirty="0" err="1">
                <a:latin typeface="+mn-ea"/>
              </a:rPr>
              <a:t>Tsunoda</a:t>
            </a:r>
            <a:r>
              <a:rPr kumimoji="1" lang="en-US" altLang="ja-JP" sz="2400" dirty="0">
                <a:latin typeface="+mn-ea"/>
              </a:rPr>
              <a:t>, N. Shimizu, N. Itagaki, Y. </a:t>
            </a:r>
            <a:r>
              <a:rPr kumimoji="1" lang="en-US" altLang="ja-JP" sz="2400" dirty="0" err="1">
                <a:latin typeface="+mn-ea"/>
              </a:rPr>
              <a:t>Utsuno</a:t>
            </a:r>
            <a:r>
              <a:rPr kumimoji="1" lang="en-US" altLang="ja-JP" sz="2400" dirty="0">
                <a:latin typeface="+mn-ea"/>
              </a:rPr>
              <a:t>, J. Vary, P. Maris, H. Ueno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+mn-ea"/>
              </a:rPr>
              <a:t>Nature Communications </a:t>
            </a:r>
            <a:r>
              <a:rPr kumimoji="1" lang="en-US" altLang="ja-JP" sz="2400" b="1" dirty="0">
                <a:latin typeface="+mn-ea"/>
              </a:rPr>
              <a:t>13</a:t>
            </a:r>
            <a:r>
              <a:rPr kumimoji="1" lang="en-US" altLang="ja-JP" sz="2400" dirty="0">
                <a:latin typeface="+mn-ea"/>
              </a:rPr>
              <a:t>:2234 (2022) 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85A509-FFD1-9598-385E-688A9116E7CB}"/>
              </a:ext>
            </a:extLst>
          </p:cNvPr>
          <p:cNvSpPr txBox="1"/>
          <p:nvPr/>
        </p:nvSpPr>
        <p:spPr>
          <a:xfrm>
            <a:off x="1691680" y="1412776"/>
            <a:ext cx="2967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ground state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8232B1-52C9-D55E-78B5-5CDB8E67130C}"/>
              </a:ext>
            </a:extLst>
          </p:cNvPr>
          <p:cNvSpPr txBox="1"/>
          <p:nvPr/>
        </p:nvSpPr>
        <p:spPr>
          <a:xfrm>
            <a:off x="5283436" y="1412776"/>
            <a:ext cx="2774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Hoyle</a:t>
            </a:r>
            <a:r>
              <a:rPr kumimoji="1" lang="ja-JP" altLang="en-US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Franklin Gothic Book" panose="020B0503020102020204"/>
                <a:ea typeface="メイリオ" panose="020B0604030504040204" pitchFamily="50" charset="-128"/>
              </a:rPr>
              <a:t>state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AB8EE87-F367-18AE-7995-008F17A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7" y="2217953"/>
            <a:ext cx="8447795" cy="2649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0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3FD09-7FC0-7014-7042-42B62F6E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Tensor interaction could be the salvation of the clustering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42FC5-7210-FC56-75AF-C9ECF1BBD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895601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How can we include this effect               in the cluster model?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1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>
            <a:extLst>
              <a:ext uri="{FF2B5EF4-FFF2-40B4-BE49-F238E27FC236}">
                <a16:creationId xmlns:a16="http://schemas.microsoft.com/office/drawing/2014/main" id="{4FA5E908-F6E7-40BA-9958-240693B3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129560"/>
            <a:ext cx="8318500" cy="857250"/>
          </a:xfrm>
        </p:spPr>
        <p:txBody>
          <a:bodyPr/>
          <a:lstStyle/>
          <a:p>
            <a:r>
              <a:rPr lang="en-US" altLang="ja-JP" b="1" i="1" dirty="0" err="1">
                <a:solidFill>
                  <a:srgbClr val="92D050"/>
                </a:solidFill>
                <a:latin typeface="Cambria" panose="02040503050406030204" pitchFamily="18" charset="0"/>
              </a:rPr>
              <a:t>i</a:t>
            </a:r>
            <a:r>
              <a:rPr lang="en-US" altLang="ja-JP" b="1" dirty="0" err="1">
                <a:solidFill>
                  <a:srgbClr val="92D050"/>
                </a:solidFill>
                <a:latin typeface="Cambria" panose="02040503050406030204" pitchFamily="18" charset="0"/>
              </a:rPr>
              <a:t>SMT</a:t>
            </a:r>
            <a:endParaRPr lang="ja-JP" altLang="en-US" dirty="0">
              <a:solidFill>
                <a:srgbClr val="92D050"/>
              </a:solidFill>
            </a:endParaRPr>
          </a:p>
        </p:txBody>
      </p:sp>
      <p:sp>
        <p:nvSpPr>
          <p:cNvPr id="60419" name="Oval 11">
            <a:extLst>
              <a:ext uri="{FF2B5EF4-FFF2-40B4-BE49-F238E27FC236}">
                <a16:creationId xmlns:a16="http://schemas.microsoft.com/office/drawing/2014/main" id="{283B92AE-0F15-49F9-AE5B-4B489BE6C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2138363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0" name="Oval 12">
            <a:extLst>
              <a:ext uri="{FF2B5EF4-FFF2-40B4-BE49-F238E27FC236}">
                <a16:creationId xmlns:a16="http://schemas.microsoft.com/office/drawing/2014/main" id="{99333658-066F-470E-977A-6E1F1E0D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2894013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1" name="Oval 13">
            <a:extLst>
              <a:ext uri="{FF2B5EF4-FFF2-40B4-BE49-F238E27FC236}">
                <a16:creationId xmlns:a16="http://schemas.microsoft.com/office/drawing/2014/main" id="{90C24DC6-5A9D-4216-835D-CB8E5F27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0" y="2786063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2" name="Oval 14">
            <a:extLst>
              <a:ext uri="{FF2B5EF4-FFF2-40B4-BE49-F238E27FC236}">
                <a16:creationId xmlns:a16="http://schemas.microsoft.com/office/drawing/2014/main" id="{0990FCFF-5A99-432E-A734-E59A3BCC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3597275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3" name="Text Box 15">
            <a:extLst>
              <a:ext uri="{FF2B5EF4-FFF2-40B4-BE49-F238E27FC236}">
                <a16:creationId xmlns:a16="http://schemas.microsoft.com/office/drawing/2014/main" id="{E3EFB956-9732-4CAE-9811-FF84DC07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060575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p↑</a:t>
            </a:r>
          </a:p>
        </p:txBody>
      </p:sp>
      <p:sp>
        <p:nvSpPr>
          <p:cNvPr id="60424" name="Text Box 16">
            <a:extLst>
              <a:ext uri="{FF2B5EF4-FFF2-40B4-BE49-F238E27FC236}">
                <a16:creationId xmlns:a16="http://schemas.microsoft.com/office/drawing/2014/main" id="{669A53A7-443D-4779-81CD-6CD40B60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798" y="3618171"/>
            <a:ext cx="62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n↑</a:t>
            </a:r>
          </a:p>
        </p:txBody>
      </p:sp>
      <p:sp>
        <p:nvSpPr>
          <p:cNvPr id="60425" name="Text Box 17">
            <a:extLst>
              <a:ext uri="{FF2B5EF4-FFF2-40B4-BE49-F238E27FC236}">
                <a16:creationId xmlns:a16="http://schemas.microsoft.com/office/drawing/2014/main" id="{D9A5457E-CE10-4FE9-9707-434164A0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771" y="2927350"/>
            <a:ext cx="52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n↓</a:t>
            </a:r>
          </a:p>
        </p:txBody>
      </p:sp>
      <p:sp>
        <p:nvSpPr>
          <p:cNvPr id="60426" name="Oval 11">
            <a:extLst>
              <a:ext uri="{FF2B5EF4-FFF2-40B4-BE49-F238E27FC236}">
                <a16:creationId xmlns:a16="http://schemas.microsoft.com/office/drawing/2014/main" id="{CC3CF9EE-A6EE-4615-B0E7-9B705EBE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2085975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7" name="Oval 12">
            <a:extLst>
              <a:ext uri="{FF2B5EF4-FFF2-40B4-BE49-F238E27FC236}">
                <a16:creationId xmlns:a16="http://schemas.microsoft.com/office/drawing/2014/main" id="{C7930504-8047-4F2A-87D3-37C5928BC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841625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8" name="Oval 13">
            <a:extLst>
              <a:ext uri="{FF2B5EF4-FFF2-40B4-BE49-F238E27FC236}">
                <a16:creationId xmlns:a16="http://schemas.microsoft.com/office/drawing/2014/main" id="{4951EC8B-7A1A-4319-83E4-5D107ED5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3" y="2733675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29" name="Oval 14">
            <a:extLst>
              <a:ext uri="{FF2B5EF4-FFF2-40B4-BE49-F238E27FC236}">
                <a16:creationId xmlns:a16="http://schemas.microsoft.com/office/drawing/2014/main" id="{AAC62B24-82D2-49A2-8639-DC12FFCC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3544888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430" name="Text Box 15">
            <a:extLst>
              <a:ext uri="{FF2B5EF4-FFF2-40B4-BE49-F238E27FC236}">
                <a16:creationId xmlns:a16="http://schemas.microsoft.com/office/drawing/2014/main" id="{B5BEA02B-7E69-4009-B793-7699E6399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1989138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p↑</a:t>
            </a:r>
          </a:p>
        </p:txBody>
      </p:sp>
      <p:sp>
        <p:nvSpPr>
          <p:cNvPr id="60431" name="Text Box 16">
            <a:extLst>
              <a:ext uri="{FF2B5EF4-FFF2-40B4-BE49-F238E27FC236}">
                <a16:creationId xmlns:a16="http://schemas.microsoft.com/office/drawing/2014/main" id="{D918105E-9061-4816-8A90-7A1507BF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2895600"/>
            <a:ext cx="54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n↑</a:t>
            </a:r>
          </a:p>
        </p:txBody>
      </p:sp>
      <p:sp>
        <p:nvSpPr>
          <p:cNvPr id="60432" name="Text Box 17">
            <a:extLst>
              <a:ext uri="{FF2B5EF4-FFF2-40B4-BE49-F238E27FC236}">
                <a16:creationId xmlns:a16="http://schemas.microsoft.com/office/drawing/2014/main" id="{2719979D-F1E8-48DE-BFC5-4806F5F1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041" y="3667958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n↓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0AC432C5-00E6-4BE2-8653-1CF7B1DEC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636838"/>
            <a:ext cx="56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p↓</a:t>
            </a:r>
          </a:p>
        </p:txBody>
      </p:sp>
      <p:sp>
        <p:nvSpPr>
          <p:cNvPr id="60434" name="Text Box 17">
            <a:extLst>
              <a:ext uri="{FF2B5EF4-FFF2-40B4-BE49-F238E27FC236}">
                <a16:creationId xmlns:a16="http://schemas.microsoft.com/office/drawing/2014/main" id="{CCC75AE7-02BE-4901-B5BE-2CA3CE12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2655888"/>
            <a:ext cx="56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306E09-621E-478D-96A1-BB3C2522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72" y="4667652"/>
            <a:ext cx="67185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p↑            Gaussian center  R =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d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endParaRPr kumimoji="1" lang="en-US" altLang="ja-JP" sz="3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n↑ or n↓  Gaussian centers R = -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d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z</a:t>
            </a:r>
            <a:endParaRPr kumimoji="1" lang="en-US" altLang="ja-JP" sz="3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d = 0, 0.75, 1.5, 2.25, ….. , 5.25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fm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0" name="正方形/長方形 3">
            <a:extLst>
              <a:ext uri="{FF2B5EF4-FFF2-40B4-BE49-F238E27FC236}">
                <a16:creationId xmlns:a16="http://schemas.microsoft.com/office/drawing/2014/main" id="{2D48629B-2A41-41DD-9846-7C510735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906949"/>
            <a:ext cx="1078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N. Itagaki and A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Tohsaki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, Phys. Rev. C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97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 014304 (2018)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1" name="テキスト ボックス 5">
            <a:extLst>
              <a:ext uri="{FF2B5EF4-FFF2-40B4-BE49-F238E27FC236}">
                <a16:creationId xmlns:a16="http://schemas.microsoft.com/office/drawing/2014/main" id="{AE0D4FE5-2A2F-4BA6-AFE6-557B9FC7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735866"/>
            <a:ext cx="1379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He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3" name="Oval 11">
            <a:extLst>
              <a:ext uri="{FF2B5EF4-FFF2-40B4-BE49-F238E27FC236}">
                <a16:creationId xmlns:a16="http://schemas.microsoft.com/office/drawing/2014/main" id="{7A44ED05-9C47-4B03-938E-AB6B8E3A2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2557463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4" name="Oval 11">
            <a:extLst>
              <a:ext uri="{FF2B5EF4-FFF2-40B4-BE49-F238E27FC236}">
                <a16:creationId xmlns:a16="http://schemas.microsoft.com/office/drawing/2014/main" id="{9426F136-8B8A-4098-8DF2-B182BDC6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2709863"/>
            <a:ext cx="323850" cy="323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5" name="Oval 14">
            <a:extLst>
              <a:ext uri="{FF2B5EF4-FFF2-40B4-BE49-F238E27FC236}">
                <a16:creationId xmlns:a16="http://schemas.microsoft.com/office/drawing/2014/main" id="{11EE3EB9-D418-4EEB-8ABA-F5F98332E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2765425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66" name="Oval 14">
            <a:extLst>
              <a:ext uri="{FF2B5EF4-FFF2-40B4-BE49-F238E27FC236}">
                <a16:creationId xmlns:a16="http://schemas.microsoft.com/office/drawing/2014/main" id="{63D2802E-7C6D-407E-910B-C949FD5D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547938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60423" grpId="0"/>
      <p:bldP spid="60424" grpId="0"/>
      <p:bldP spid="60425" grpId="0"/>
      <p:bldP spid="60426" grpId="0" animBg="1"/>
      <p:bldP spid="60427" grpId="0" animBg="1"/>
      <p:bldP spid="60428" grpId="0" animBg="1"/>
      <p:bldP spid="60429" grpId="0" animBg="1"/>
      <p:bldP spid="60430" grpId="0"/>
      <p:bldP spid="60431" grpId="0"/>
      <p:bldP spid="60432" grpId="0"/>
      <p:bldP spid="60433" grpId="0"/>
      <p:bldP spid="60434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135BBAC-BD01-0AED-1957-022F0FF67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" r="4370"/>
          <a:stretch/>
        </p:blipFill>
        <p:spPr>
          <a:xfrm>
            <a:off x="1220874" y="404663"/>
            <a:ext cx="6303454" cy="5720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0053BA-B4C0-953F-29F4-57D2B9B92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0777" y="2261525"/>
            <a:ext cx="3335840" cy="35814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A4D295A-7FFB-1B3E-4142-68A5185C1B96}"/>
              </a:ext>
            </a:extLst>
          </p:cNvPr>
          <p:cNvSpPr/>
          <p:nvPr/>
        </p:nvSpPr>
        <p:spPr>
          <a:xfrm>
            <a:off x="4609652" y="2996952"/>
            <a:ext cx="10081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1DA21F-BD8E-A47C-4E86-05F20C6655BC}"/>
              </a:ext>
            </a:extLst>
          </p:cNvPr>
          <p:cNvSpPr txBox="1"/>
          <p:nvPr/>
        </p:nvSpPr>
        <p:spPr>
          <a:xfrm>
            <a:off x="4347348" y="2844225"/>
            <a:ext cx="1397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161DAA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Cluster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61DAA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CA857B-A361-BCB8-89E9-A085054D08DA}"/>
              </a:ext>
            </a:extLst>
          </p:cNvPr>
          <p:cNvSpPr txBox="1"/>
          <p:nvPr/>
        </p:nvSpPr>
        <p:spPr>
          <a:xfrm>
            <a:off x="611560" y="6150114"/>
            <a:ext cx="824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Chikako Ishizuka, Hiroki Takemoto, 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Yohei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 Chiba, Akira Ono, Naoyuki Itagaki  </a:t>
            </a:r>
            <a:b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</a:b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Phys. Rev. C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105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Arial Greek" panose="020B0604020202020204" pitchFamily="34" charset="0"/>
              </a:rPr>
              <a:t>, 064314 (2022) 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2E3228-8E28-92C7-666C-144840A6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3D17A6-04A4-87A2-8C7E-CBA313D0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03120"/>
            <a:ext cx="8223820" cy="4383360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Using AQCM, w</a:t>
            </a:r>
            <a:r>
              <a:rPr kumimoji="1" lang="en-US" altLang="ja-JP" sz="2800" dirty="0"/>
              <a:t>e can prepare both cluster and shell wave functions on the same footing.</a:t>
            </a:r>
          </a:p>
          <a:p>
            <a:r>
              <a:rPr lang="en-US" altLang="ja-JP" sz="2800" dirty="0"/>
              <a:t>We can distinguish whether actual nuclei are cluster-model-like or shell-model-like                                        by connecting to the proton elastic scattering calculation based on the </a:t>
            </a:r>
            <a:r>
              <a:rPr lang="en-US" altLang="ja-JP" sz="2800"/>
              <a:t>Glauber theory.</a:t>
            </a:r>
            <a:endParaRPr lang="en-US" altLang="ja-JP" sz="2800" dirty="0"/>
          </a:p>
          <a:p>
            <a:r>
              <a:rPr lang="en-US" altLang="ja-JP" sz="2800" dirty="0"/>
              <a:t>We started probing the clustering in medium-heavy nuclei, and the tensor interaction could be the salvation of the clustering.</a:t>
            </a:r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580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1721450"/>
            <a:ext cx="2792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Cluster side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988614" y="2915821"/>
            <a:ext cx="0" cy="17287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988614" y="2844384"/>
            <a:ext cx="1584325" cy="1800225"/>
          </a:xfrm>
          <a:custGeom>
            <a:avLst/>
            <a:gdLst>
              <a:gd name="T0" fmla="*/ 0 w 998"/>
              <a:gd name="T1" fmla="*/ 2147483646 h 1134"/>
              <a:gd name="T2" fmla="*/ 2147483646 w 998"/>
              <a:gd name="T3" fmla="*/ 2147483646 h 1134"/>
              <a:gd name="T4" fmla="*/ 2147483646 w 998"/>
              <a:gd name="T5" fmla="*/ 0 h 1134"/>
              <a:gd name="T6" fmla="*/ 0 60000 65536"/>
              <a:gd name="T7" fmla="*/ 0 60000 65536"/>
              <a:gd name="T8" fmla="*/ 0 60000 65536"/>
              <a:gd name="T9" fmla="*/ 0 w 998"/>
              <a:gd name="T10" fmla="*/ 0 h 1134"/>
              <a:gd name="T11" fmla="*/ 998 w 99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134">
                <a:moveTo>
                  <a:pt x="0" y="1134"/>
                </a:moveTo>
                <a:cubicBezTo>
                  <a:pt x="234" y="1092"/>
                  <a:pt x="469" y="1051"/>
                  <a:pt x="635" y="862"/>
                </a:cubicBezTo>
                <a:cubicBezTo>
                  <a:pt x="801" y="673"/>
                  <a:pt x="899" y="336"/>
                  <a:pt x="998" y="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988614" y="3852446"/>
            <a:ext cx="12239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988614" y="3060284"/>
            <a:ext cx="1511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C22BBF-D941-4BA8-A106-8887458AE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265" y="3828127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275952" y="3563521"/>
            <a:ext cx="0" cy="433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491852" y="3620671"/>
            <a:ext cx="0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55F74DEA-7DB3-4443-8CDF-1F088360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011" y="3767336"/>
            <a:ext cx="936625" cy="86518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32CCC8F4-363E-41C4-8EFD-D9DF7AB54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96" y="2902149"/>
            <a:ext cx="936625" cy="865187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932040" y="1700808"/>
            <a:ext cx="3634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Shell model side</a:t>
            </a:r>
          </a:p>
        </p:txBody>
      </p:sp>
      <p:sp>
        <p:nvSpPr>
          <p:cNvPr id="16" name="右矢印 15"/>
          <p:cNvSpPr>
            <a:spLocks noChangeArrowheads="1"/>
          </p:cNvSpPr>
          <p:nvPr/>
        </p:nvSpPr>
        <p:spPr bwMode="auto">
          <a:xfrm>
            <a:off x="4270693" y="3633062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blipFill>
            <a:blip r:embed="rId3"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6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4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umimoji="1" sz="1200">
                <a:solidFill>
                  <a:srgbClr val="404040"/>
                </a:solidFill>
                <a:latin typeface="Century Gothic" panose="020B050202020202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91680" y="548680"/>
            <a:ext cx="598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Combining these two features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F175E4-5309-42D7-87E5-1458E3089110}"/>
              </a:ext>
            </a:extLst>
          </p:cNvPr>
          <p:cNvSpPr txBox="1"/>
          <p:nvPr/>
        </p:nvSpPr>
        <p:spPr>
          <a:xfrm>
            <a:off x="3975888" y="488617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This talk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81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5A842-BB5D-853B-6116-7642933E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359724" cy="14859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1. How can we transform          the cluster model wave functions          to the shell-model ones?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7D31D4-99C1-EF05-7734-254F7CDE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8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133600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31840" y="2420888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022206" y="4110036"/>
            <a:ext cx="103906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0" cap="none" spc="0" normalizeH="0" baseline="30000" noProof="0" dirty="0">
                <a:ln>
                  <a:noFill/>
                </a:ln>
                <a:solidFill>
                  <a:srgbClr val="28622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en-US" altLang="ja-JP" sz="4800" b="1" i="0" u="none" strike="noStrike" kern="0" cap="none" spc="0" normalizeH="0" baseline="0" noProof="0" dirty="0">
                <a:ln>
                  <a:noFill/>
                </a:ln>
                <a:solidFill>
                  <a:srgbClr val="28622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pic>
        <p:nvPicPr>
          <p:cNvPr id="14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45" y="3496408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502135" y="3783696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07" y="3536949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962897" y="3824237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80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5" y="2488431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32685" y="2775719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5022206" y="4110036"/>
            <a:ext cx="1039067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0" cap="none" spc="0" normalizeH="0" baseline="30000" noProof="0" dirty="0">
                <a:ln>
                  <a:noFill/>
                </a:ln>
                <a:solidFill>
                  <a:srgbClr val="28622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en-US" altLang="ja-JP" sz="4800" b="1" i="0" u="none" strike="noStrike" kern="0" cap="none" spc="0" normalizeH="0" baseline="0" noProof="0" dirty="0">
                <a:ln>
                  <a:noFill/>
                </a:ln>
                <a:solidFill>
                  <a:srgbClr val="28622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pic>
        <p:nvPicPr>
          <p:cNvPr id="14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71" y="3162272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700561" y="3449560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6702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497114" y="3503990"/>
            <a:ext cx="35907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α</a:t>
            </a:r>
            <a:endParaRPr kumimoji="0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7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650901" y="4743951"/>
            <a:ext cx="28797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50901" y="2799264"/>
            <a:ext cx="28797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50901" y="927601"/>
            <a:ext cx="28797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259413" y="4743951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259413" y="3159626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259413" y="2367464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259413" y="1430839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259413" y="927601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259413" y="351339"/>
            <a:ext cx="28797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530626" y="4743951"/>
            <a:ext cx="17287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530626" y="2799264"/>
            <a:ext cx="1728787" cy="36036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548088" y="2367464"/>
            <a:ext cx="1711325" cy="431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548088" y="927601"/>
            <a:ext cx="1711325" cy="5032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548088" y="927601"/>
            <a:ext cx="172878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548088" y="351339"/>
            <a:ext cx="1711325" cy="57626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667" name="テキスト ボックス 26"/>
          <p:cNvSpPr txBox="1">
            <a:spLocks noChangeArrowheads="1"/>
          </p:cNvSpPr>
          <p:nvPr/>
        </p:nvSpPr>
        <p:spPr bwMode="auto">
          <a:xfrm>
            <a:off x="1471638" y="3927976"/>
            <a:ext cx="14557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N=0 (s)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68" name="テキスト ボックス 27"/>
          <p:cNvSpPr txBox="1">
            <a:spLocks noChangeArrowheads="1"/>
          </p:cNvSpPr>
          <p:nvPr/>
        </p:nvSpPr>
        <p:spPr bwMode="auto">
          <a:xfrm>
            <a:off x="1490688" y="1975351"/>
            <a:ext cx="1522413" cy="5857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N=1 (p)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69" name="テキスト ボックス 28"/>
          <p:cNvSpPr txBox="1">
            <a:spLocks noChangeArrowheads="1"/>
          </p:cNvSpPr>
          <p:nvPr/>
        </p:nvSpPr>
        <p:spPr bwMode="auto">
          <a:xfrm>
            <a:off x="1443063" y="351339"/>
            <a:ext cx="17859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N=2 (s,d)</a:t>
            </a: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0" name="テキスト ボックス 29"/>
          <p:cNvSpPr txBox="1">
            <a:spLocks noChangeArrowheads="1"/>
          </p:cNvSpPr>
          <p:nvPr/>
        </p:nvSpPr>
        <p:spPr bwMode="auto">
          <a:xfrm>
            <a:off x="6210326" y="4018464"/>
            <a:ext cx="8699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s1/2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1" name="テキスト ボックス 30"/>
          <p:cNvSpPr txBox="1">
            <a:spLocks noChangeArrowheads="1"/>
          </p:cNvSpPr>
          <p:nvPr/>
        </p:nvSpPr>
        <p:spPr bwMode="auto">
          <a:xfrm>
            <a:off x="6176988" y="3240589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p3/2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2" name="テキスト ボックス 31"/>
          <p:cNvSpPr txBox="1">
            <a:spLocks noChangeArrowheads="1"/>
          </p:cNvSpPr>
          <p:nvPr/>
        </p:nvSpPr>
        <p:spPr bwMode="auto">
          <a:xfrm>
            <a:off x="6194451" y="1791201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p1/2</a:t>
            </a: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3" name="テキスト ボックス 32"/>
          <p:cNvSpPr txBox="1">
            <a:spLocks noChangeArrowheads="1"/>
          </p:cNvSpPr>
          <p:nvPr/>
        </p:nvSpPr>
        <p:spPr bwMode="auto">
          <a:xfrm>
            <a:off x="8210576" y="567239"/>
            <a:ext cx="869950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s1/2</a:t>
            </a: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4" name="テキスト ボックス 33"/>
          <p:cNvSpPr txBox="1">
            <a:spLocks noChangeArrowheads="1"/>
          </p:cNvSpPr>
          <p:nvPr/>
        </p:nvSpPr>
        <p:spPr bwMode="auto">
          <a:xfrm>
            <a:off x="8210576" y="1062539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d5/2</a:t>
            </a: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75" name="テキスト ボックス 34"/>
          <p:cNvSpPr txBox="1">
            <a:spLocks noChangeArrowheads="1"/>
          </p:cNvSpPr>
          <p:nvPr/>
        </p:nvSpPr>
        <p:spPr bwMode="auto">
          <a:xfrm>
            <a:off x="8210576" y="-9024"/>
            <a:ext cx="936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d3/2</a:t>
            </a: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楕円 34"/>
          <p:cNvSpPr/>
          <p:nvPr/>
        </p:nvSpPr>
        <p:spPr>
          <a:xfrm>
            <a:off x="510273" y="2553849"/>
            <a:ext cx="433388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912689" y="2557866"/>
            <a:ext cx="433387" cy="4079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楕円 36"/>
          <p:cNvSpPr/>
          <p:nvPr/>
        </p:nvSpPr>
        <p:spPr>
          <a:xfrm>
            <a:off x="1339124" y="2568184"/>
            <a:ext cx="433388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1717520" y="2571458"/>
            <a:ext cx="431800" cy="4079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6278372" y="4561512"/>
            <a:ext cx="433387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5864964" y="4562318"/>
            <a:ext cx="431800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楕円 46"/>
          <p:cNvSpPr/>
          <p:nvPr/>
        </p:nvSpPr>
        <p:spPr>
          <a:xfrm>
            <a:off x="5464016" y="2923602"/>
            <a:ext cx="433388" cy="4079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5039360" y="2919169"/>
            <a:ext cx="431800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楕円 49"/>
          <p:cNvSpPr/>
          <p:nvPr/>
        </p:nvSpPr>
        <p:spPr>
          <a:xfrm>
            <a:off x="6303988" y="2920559"/>
            <a:ext cx="433388" cy="4079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598422" y="4540751"/>
            <a:ext cx="431800" cy="406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6" name="楕円 55"/>
          <p:cNvSpPr/>
          <p:nvPr/>
        </p:nvSpPr>
        <p:spPr>
          <a:xfrm>
            <a:off x="1150856" y="4553451"/>
            <a:ext cx="431800" cy="406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2049488" y="4540751"/>
            <a:ext cx="431800" cy="406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436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01" y="4528051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1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88" y="4548457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2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26" y="2573117"/>
            <a:ext cx="9080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3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95" y="2568184"/>
            <a:ext cx="908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4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13" y="2891339"/>
            <a:ext cx="17970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楕円 45"/>
          <p:cNvSpPr/>
          <p:nvPr/>
        </p:nvSpPr>
        <p:spPr>
          <a:xfrm>
            <a:off x="5886476" y="2926483"/>
            <a:ext cx="433388" cy="4079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C2DC6B78-6554-4FA3-89EA-6B56073EC444}"/>
              </a:ext>
            </a:extLst>
          </p:cNvPr>
          <p:cNvSpPr txBox="1">
            <a:spLocks/>
          </p:cNvSpPr>
          <p:nvPr/>
        </p:nvSpPr>
        <p:spPr>
          <a:xfrm>
            <a:off x="543585" y="5566022"/>
            <a:ext cx="46910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three-dimensional</a:t>
            </a:r>
            <a:b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</a:br>
            <a:r>
              <a:rPr kumimoji="1" lang="en-US" altLang="ja-JP" sz="3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j-cs"/>
              </a:rPr>
              <a:t>harmonic oscillator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F05A019B-AF9E-47BC-B55C-7B1E3A78723E}"/>
              </a:ext>
            </a:extLst>
          </p:cNvPr>
          <p:cNvSpPr txBox="1">
            <a:spLocks/>
          </p:cNvSpPr>
          <p:nvPr/>
        </p:nvSpPr>
        <p:spPr bwMode="auto">
          <a:xfrm>
            <a:off x="4339620" y="5229200"/>
            <a:ext cx="4897115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jj</a:t>
            </a: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-coupling shell-model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F3DD35-7707-4DAB-9214-4F70D4E222CC}"/>
              </a:ext>
            </a:extLst>
          </p:cNvPr>
          <p:cNvSpPr txBox="1"/>
          <p:nvPr/>
        </p:nvSpPr>
        <p:spPr>
          <a:xfrm>
            <a:off x="4283968" y="6021288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with spin-orbit contribution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58670" y="2348880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メイリオ" panose="020B0604030504040204" pitchFamily="50" charset="-128"/>
                <a:cs typeface="+mn-cs"/>
              </a:rPr>
              <a:t>subclosure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0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/>
      <p:bldP spid="27671" grpId="0"/>
      <p:bldP spid="27672" grpId="0"/>
      <p:bldP spid="27673" grpId="0"/>
      <p:bldP spid="27674" grpId="0"/>
      <p:bldP spid="27675" grpId="0"/>
      <p:bldP spid="39" grpId="0" animBg="1"/>
      <p:bldP spid="41" grpId="0" animBg="1"/>
      <p:bldP spid="47" grpId="0" animBg="1"/>
      <p:bldP spid="49" grpId="0" animBg="1"/>
      <p:bldP spid="50" grpId="0" animBg="1"/>
      <p:bldP spid="46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TM10001105[[fn=トリミング]]</Template>
  <TotalTime>17939</TotalTime>
  <Words>1496</Words>
  <Application>Microsoft Office PowerPoint</Application>
  <PresentationFormat>画面に合わせる (4:3)</PresentationFormat>
  <Paragraphs>213</Paragraphs>
  <Slides>43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43</vt:i4>
      </vt:variant>
    </vt:vector>
  </HeadingPairs>
  <TitlesOfParts>
    <vt:vector size="55" baseType="lpstr">
      <vt:lpstr>ＭＳ 明朝</vt:lpstr>
      <vt:lpstr>メイリオ</vt:lpstr>
      <vt:lpstr>Arial</vt:lpstr>
      <vt:lpstr>Bookman Old Style</vt:lpstr>
      <vt:lpstr>Calibri</vt:lpstr>
      <vt:lpstr>Cambria</vt:lpstr>
      <vt:lpstr>Century</vt:lpstr>
      <vt:lpstr>Franklin Gothic Book</vt:lpstr>
      <vt:lpstr>Times New Roman</vt:lpstr>
      <vt:lpstr>Wingdings</vt:lpstr>
      <vt:lpstr>トリミング</vt:lpstr>
      <vt:lpstr>1_トリミング</vt:lpstr>
      <vt:lpstr>PowerPoint プレゼンテーション</vt:lpstr>
      <vt:lpstr>PowerPoint プレゼンテーション</vt:lpstr>
      <vt:lpstr>PowerPoint プレゼンテーション</vt:lpstr>
      <vt:lpstr>From the shell model side</vt:lpstr>
      <vt:lpstr>PowerPoint プレゼンテーション</vt:lpstr>
      <vt:lpstr>1. How can we transform          the cluster model wave functions          to the shell-model ones?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One-body spin-orbit operator</vt:lpstr>
      <vt:lpstr>PowerPoint プレゼンテーション</vt:lpstr>
      <vt:lpstr>PowerPoint プレゼンテーション</vt:lpstr>
      <vt:lpstr>2. How can we use it? --- can we distinguish                              whether the actual nucleus is                                         cluster-model-like or shell-model-like?</vt:lpstr>
      <vt:lpstr>We can prepare shell- and cluster-model  wave functions based on AQCM  on the same footing</vt:lpstr>
      <vt:lpstr>Application to 12C </vt:lpstr>
      <vt:lpstr>PowerPoint プレゼンテーション</vt:lpstr>
      <vt:lpstr>Application to 12C </vt:lpstr>
      <vt:lpstr>12C ground state is shell or cluster?  (density distribution)</vt:lpstr>
      <vt:lpstr>12C ground state is shell or cluster?  (proton elastic scattering, 1000 MeV)</vt:lpstr>
      <vt:lpstr>12C ground state is shell or cluster?  (proton elastic scattering, 1000 MeV)</vt:lpstr>
      <vt:lpstr>Application to 16O </vt:lpstr>
      <vt:lpstr>16O ground state is shell or cluster?  (proton elastic scattering, 1000 MeV)</vt:lpstr>
      <vt:lpstr>16O ground state is shell or cluster?  (proton elastic scattering, 1000 MeV)</vt:lpstr>
      <vt:lpstr>Elastic charge form factor</vt:lpstr>
      <vt:lpstr>What is the difference between  proton elastic and electron scattering?</vt:lpstr>
      <vt:lpstr>3. How about the clustering in the medium-heavy region?</vt:lpstr>
      <vt:lpstr>44T important nucleus for the observation of                  the supernova explosion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Spin-orbit interaction is a driving force  that breaks the clusters  and enhances the symmetry of jj-coupling shell model </vt:lpstr>
      <vt:lpstr>Proton elastic scattering for 44Ti </vt:lpstr>
      <vt:lpstr>PowerPoint プレゼンテーション</vt:lpstr>
      <vt:lpstr>Tensor interaction could be the salvation of the clustering</vt:lpstr>
      <vt:lpstr>iSMT</vt:lpstr>
      <vt:lpstr>PowerPoint プレゼンテーション</vt:lpstr>
      <vt:lpstr>Conclusions</vt:lpstr>
    </vt:vector>
  </TitlesOfParts>
  <Company>東京大学理学部物理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板垣直之</dc:creator>
  <cp:lastModifiedBy>板垣 直之</cp:lastModifiedBy>
  <cp:revision>928</cp:revision>
  <cp:lastPrinted>2020-10-08T03:24:35Z</cp:lastPrinted>
  <dcterms:created xsi:type="dcterms:W3CDTF">2002-09-10T06:33:26Z</dcterms:created>
  <dcterms:modified xsi:type="dcterms:W3CDTF">2023-06-03T01:03:07Z</dcterms:modified>
</cp:coreProperties>
</file>