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5" r:id="rId7"/>
    <p:sldId id="266" r:id="rId8"/>
    <p:sldId id="270" r:id="rId9"/>
    <p:sldId id="271" r:id="rId10"/>
    <p:sldId id="267" r:id="rId11"/>
    <p:sldId id="269" r:id="rId12"/>
    <p:sldId id="293" r:id="rId13"/>
    <p:sldId id="272" r:id="rId14"/>
    <p:sldId id="274" r:id="rId15"/>
    <p:sldId id="263" r:id="rId16"/>
    <p:sldId id="289" r:id="rId17"/>
    <p:sldId id="291" r:id="rId18"/>
    <p:sldId id="278" r:id="rId19"/>
    <p:sldId id="275" r:id="rId20"/>
    <p:sldId id="276" r:id="rId21"/>
    <p:sldId id="279" r:id="rId22"/>
    <p:sldId id="277" r:id="rId23"/>
    <p:sldId id="280" r:id="rId24"/>
    <p:sldId id="290" r:id="rId25"/>
    <p:sldId id="281" r:id="rId26"/>
    <p:sldId id="282" r:id="rId27"/>
    <p:sldId id="284" r:id="rId28"/>
    <p:sldId id="283" r:id="rId29"/>
    <p:sldId id="288" r:id="rId30"/>
    <p:sldId id="285" r:id="rId31"/>
    <p:sldId id="292" r:id="rId32"/>
    <p:sldId id="286" r:id="rId33"/>
    <p:sldId id="287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97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29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22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56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35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94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60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54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57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0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61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345DA-CBF9-4C96-B420-19EDE7BFD046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8590B-D406-4AE8-BB8C-3212F3D8C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31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mp"/><Relationship Id="rId4" Type="http://schemas.openxmlformats.org/officeDocument/2006/relationships/image" Target="../media/image25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tmp"/><Relationship Id="rId4" Type="http://schemas.openxmlformats.org/officeDocument/2006/relationships/image" Target="../media/image32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m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mp"/><Relationship Id="rId3" Type="http://schemas.openxmlformats.org/officeDocument/2006/relationships/image" Target="../media/image41.tmp"/><Relationship Id="rId7" Type="http://schemas.openxmlformats.org/officeDocument/2006/relationships/image" Target="../media/image45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tmp"/><Relationship Id="rId5" Type="http://schemas.openxmlformats.org/officeDocument/2006/relationships/image" Target="../media/image43.tmp"/><Relationship Id="rId4" Type="http://schemas.openxmlformats.org/officeDocument/2006/relationships/image" Target="../media/image42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7" Type="http://schemas.openxmlformats.org/officeDocument/2006/relationships/image" Target="../media/image52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tmp"/><Relationship Id="rId5" Type="http://schemas.openxmlformats.org/officeDocument/2006/relationships/image" Target="../media/image50.tmp"/><Relationship Id="rId4" Type="http://schemas.openxmlformats.org/officeDocument/2006/relationships/image" Target="../media/image49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tmp"/><Relationship Id="rId4" Type="http://schemas.openxmlformats.org/officeDocument/2006/relationships/image" Target="../media/image57.tm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7" Type="http://schemas.openxmlformats.org/officeDocument/2006/relationships/image" Target="../media/image65.tmp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tmp"/><Relationship Id="rId5" Type="http://schemas.openxmlformats.org/officeDocument/2006/relationships/image" Target="../media/image63.tmp"/><Relationship Id="rId4" Type="http://schemas.openxmlformats.org/officeDocument/2006/relationships/image" Target="../media/image62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tmp"/><Relationship Id="rId4" Type="http://schemas.openxmlformats.org/officeDocument/2006/relationships/image" Target="../media/image68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« </a:t>
            </a:r>
            <a:r>
              <a:rPr lang="fr-BE" dirty="0" err="1" smtClean="0">
                <a:solidFill>
                  <a:schemeClr val="accent5"/>
                </a:solidFill>
              </a:rPr>
              <a:t>Concluding</a:t>
            </a:r>
            <a:r>
              <a:rPr lang="fr-BE" dirty="0" smtClean="0">
                <a:solidFill>
                  <a:schemeClr val="accent5"/>
                </a:solidFill>
              </a:rPr>
              <a:t> </a:t>
            </a:r>
            <a:r>
              <a:rPr lang="fr-BE" dirty="0" err="1" smtClean="0">
                <a:solidFill>
                  <a:schemeClr val="accent5"/>
                </a:solidFill>
              </a:rPr>
              <a:t>remarks</a:t>
            </a:r>
            <a:r>
              <a:rPr lang="fr-BE" dirty="0" smtClean="0"/>
              <a:t> »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fr-BE" dirty="0" smtClean="0"/>
          </a:p>
          <a:p>
            <a:r>
              <a:rPr lang="fr-BE" dirty="0" err="1" smtClean="0"/>
              <a:t>June</a:t>
            </a:r>
            <a:r>
              <a:rPr lang="fr-BE" dirty="0" smtClean="0"/>
              <a:t> 2, 2023</a:t>
            </a:r>
          </a:p>
          <a:p>
            <a:endParaRPr lang="fr-BE" dirty="0" smtClean="0"/>
          </a:p>
          <a:p>
            <a:r>
              <a:rPr lang="fr-BE" sz="3000" dirty="0" smtClean="0"/>
              <a:t>Daniel Baye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12960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600" dirty="0" smtClean="0">
                <a:solidFill>
                  <a:schemeClr val="accent5"/>
                </a:solidFill>
              </a:rPr>
              <a:t>1985: PhD</a:t>
            </a:r>
            <a:endParaRPr lang="fr-BE" sz="3600" dirty="0">
              <a:solidFill>
                <a:schemeClr val="accent5"/>
              </a:solidFill>
            </a:endParaRPr>
          </a:p>
        </p:txBody>
      </p:sp>
      <p:pic>
        <p:nvPicPr>
          <p:cNvPr id="4" name="Espace réservé du contenu 3" descr="Capture d’écran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190284" cy="4351338"/>
          </a:xfrm>
        </p:spPr>
      </p:pic>
      <p:sp>
        <p:nvSpPr>
          <p:cNvPr id="5" name="ZoneTexte 4"/>
          <p:cNvSpPr txBox="1"/>
          <p:nvPr/>
        </p:nvSpPr>
        <p:spPr>
          <a:xfrm>
            <a:off x="6089638" y="2712720"/>
            <a:ext cx="38499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Microscopic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description of 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reactions</a:t>
            </a:r>
            <a:endParaRPr lang="fr-B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BE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etween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heavy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ions 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associated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with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an</a:t>
            </a:r>
          </a:p>
          <a:p>
            <a:pPr algn="ctr"/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electromagnetic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radiation</a:t>
            </a:r>
            <a:endParaRPr lang="fr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458519" y="4729961"/>
            <a:ext cx="3112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 smtClean="0">
                <a:solidFill>
                  <a:srgbClr val="0070C0"/>
                </a:solidFill>
              </a:rPr>
              <a:t>MICROSCOPIC DESCRIPTION</a:t>
            </a:r>
          </a:p>
          <a:p>
            <a:pPr marL="285750" indent="-285750">
              <a:buFontTx/>
              <a:buChar char="-"/>
            </a:pPr>
            <a:r>
              <a:rPr lang="fr-BE" i="1" dirty="0" smtClean="0">
                <a:solidFill>
                  <a:srgbClr val="0070C0"/>
                </a:solidFill>
              </a:rPr>
              <a:t>R</a:t>
            </a:r>
            <a:r>
              <a:rPr lang="fr-BE" dirty="0" smtClean="0">
                <a:solidFill>
                  <a:srgbClr val="0070C0"/>
                </a:solidFill>
              </a:rPr>
              <a:t> MATRIX</a:t>
            </a: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0070C0"/>
                </a:solidFill>
              </a:rPr>
              <a:t>RADIATIVE </a:t>
            </a:r>
            <a:r>
              <a:rPr lang="fr-BE" dirty="0" smtClean="0">
                <a:solidFill>
                  <a:srgbClr val="0070C0"/>
                </a:solidFill>
              </a:rPr>
              <a:t>CAPTURE</a:t>
            </a:r>
            <a:endParaRPr lang="fr-BE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81452" y="4229172"/>
            <a:ext cx="6499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This </a:t>
            </a:r>
            <a:r>
              <a:rPr lang="fr-BE" dirty="0" err="1" smtClean="0"/>
              <a:t>thesis</a:t>
            </a:r>
            <a:r>
              <a:rPr lang="fr-BE" dirty="0" smtClean="0"/>
              <a:t> </a:t>
            </a:r>
            <a:r>
              <a:rPr lang="fr-BE" dirty="0" err="1"/>
              <a:t>contains</a:t>
            </a:r>
            <a:r>
              <a:rPr lang="fr-BE" dirty="0"/>
              <a:t> </a:t>
            </a:r>
            <a:r>
              <a:rPr lang="fr-BE" dirty="0" err="1"/>
              <a:t>some</a:t>
            </a:r>
            <a:r>
              <a:rPr lang="fr-BE" dirty="0"/>
              <a:t> crucial </a:t>
            </a:r>
            <a:r>
              <a:rPr lang="fr-BE" dirty="0" smtClean="0"/>
              <a:t>topics of </a:t>
            </a:r>
            <a:r>
              <a:rPr lang="fr-BE" dirty="0" err="1"/>
              <a:t>Pierre’s</a:t>
            </a:r>
            <a:r>
              <a:rPr lang="fr-BE" dirty="0"/>
              <a:t> </a:t>
            </a:r>
            <a:r>
              <a:rPr lang="fr-BE" dirty="0" err="1"/>
              <a:t>scientific</a:t>
            </a:r>
            <a:r>
              <a:rPr lang="fr-BE" dirty="0"/>
              <a:t> </a:t>
            </a:r>
            <a:r>
              <a:rPr lang="fr-BE" dirty="0" err="1"/>
              <a:t>career</a:t>
            </a:r>
            <a:r>
              <a:rPr lang="fr-BE" dirty="0" smtClean="0"/>
              <a:t>: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6177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87287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/>
              <a:t>For </a:t>
            </a:r>
            <a:r>
              <a:rPr lang="fr-BE" dirty="0" err="1"/>
              <a:t>his</a:t>
            </a:r>
            <a:r>
              <a:rPr lang="fr-BE" dirty="0"/>
              <a:t> </a:t>
            </a:r>
            <a:r>
              <a:rPr lang="fr-BE" dirty="0" err="1"/>
              <a:t>thesis</a:t>
            </a:r>
            <a:r>
              <a:rPr lang="fr-BE" dirty="0"/>
              <a:t>, Pierre first </a:t>
            </a:r>
            <a:r>
              <a:rPr lang="fr-BE" dirty="0" err="1"/>
              <a:t>adapted</a:t>
            </a:r>
            <a:r>
              <a:rPr lang="fr-BE" dirty="0"/>
              <a:t> the </a:t>
            </a:r>
            <a:r>
              <a:rPr lang="fr-BE" dirty="0" smtClean="0"/>
              <a:t>code </a:t>
            </a:r>
            <a:r>
              <a:rPr lang="fr-BE" dirty="0"/>
              <a:t>MRM: </a:t>
            </a:r>
          </a:p>
          <a:p>
            <a:r>
              <a:rPr lang="fr-BE" dirty="0"/>
              <a:t>« </a:t>
            </a:r>
            <a:r>
              <a:rPr lang="fr-BE" dirty="0" err="1">
                <a:solidFill>
                  <a:schemeClr val="accent6">
                    <a:lumMod val="75000"/>
                  </a:schemeClr>
                </a:solidFill>
              </a:rPr>
              <a:t>Microscopic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i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-matrix </a:t>
            </a:r>
            <a:r>
              <a:rPr lang="fr-BE" dirty="0" err="1">
                <a:solidFill>
                  <a:schemeClr val="accent6">
                    <a:lumMod val="75000"/>
                  </a:schemeClr>
                </a:solidFill>
              </a:rPr>
              <a:t>method</a:t>
            </a:r>
            <a:r>
              <a:rPr lang="fr-BE" dirty="0"/>
              <a:t> »</a:t>
            </a:r>
          </a:p>
          <a:p>
            <a:r>
              <a:rPr lang="fr-BE" dirty="0"/>
              <a:t> </a:t>
            </a:r>
            <a:r>
              <a:rPr lang="fr-BE" dirty="0" err="1"/>
              <a:t>allowing</a:t>
            </a:r>
            <a:r>
              <a:rPr lang="fr-BE" dirty="0"/>
              <a:t> a </a:t>
            </a:r>
            <a:r>
              <a:rPr lang="fr-BE" dirty="0" err="1"/>
              <a:t>microscopic</a:t>
            </a:r>
            <a:r>
              <a:rPr lang="fr-BE" dirty="0"/>
              <a:t> description of </a:t>
            </a:r>
            <a:r>
              <a:rPr lang="fr-BE" dirty="0" err="1" smtClean="0"/>
              <a:t>wave</a:t>
            </a:r>
            <a:r>
              <a:rPr lang="fr-BE" dirty="0" smtClean="0"/>
              <a:t> </a:t>
            </a:r>
            <a:r>
              <a:rPr lang="fr-BE" dirty="0" err="1" smtClean="0"/>
              <a:t>functions</a:t>
            </a:r>
            <a:endParaRPr lang="fr-BE" dirty="0" smtClean="0"/>
          </a:p>
          <a:p>
            <a:r>
              <a:rPr lang="fr-BE" dirty="0" err="1"/>
              <a:t>n</a:t>
            </a:r>
            <a:r>
              <a:rPr lang="fr-BE" dirty="0" err="1" smtClean="0"/>
              <a:t>ecessary</a:t>
            </a:r>
            <a:r>
              <a:rPr lang="fr-BE" dirty="0" smtClean="0"/>
              <a:t> for radiative capture.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54" y="235998"/>
            <a:ext cx="3464269" cy="61984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flipH="1">
            <a:off x="762000" y="3864053"/>
            <a:ext cx="487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1719 </a:t>
            </a:r>
            <a:r>
              <a:rPr lang="fr-BE" dirty="0" err="1"/>
              <a:t>lines</a:t>
            </a:r>
            <a:r>
              <a:rPr lang="fr-BE" dirty="0"/>
              <a:t> of code</a:t>
            </a:r>
          </a:p>
          <a:p>
            <a:r>
              <a:rPr lang="fr-BE" dirty="0"/>
              <a:t>WITHOUT A SINGLE COMMENT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2000" y="3217722"/>
            <a:ext cx="460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He </a:t>
            </a:r>
            <a:r>
              <a:rPr lang="fr-BE" dirty="0" err="1"/>
              <a:t>then</a:t>
            </a:r>
            <a:r>
              <a:rPr lang="fr-BE" dirty="0"/>
              <a:t> </a:t>
            </a:r>
            <a:r>
              <a:rPr lang="fr-BE" dirty="0" err="1"/>
              <a:t>developed</a:t>
            </a:r>
            <a:r>
              <a:rPr lang="fr-BE" dirty="0"/>
              <a:t> the code FUSMIC</a:t>
            </a:r>
          </a:p>
          <a:p>
            <a:r>
              <a:rPr lang="fr-BE" dirty="0"/>
              <a:t>« 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Fusion, </a:t>
            </a:r>
            <a:r>
              <a:rPr lang="fr-BE" dirty="0" err="1">
                <a:solidFill>
                  <a:schemeClr val="accent6">
                    <a:lumMod val="75000"/>
                  </a:schemeClr>
                </a:solidFill>
              </a:rPr>
              <a:t>microscopic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 description</a:t>
            </a:r>
            <a:r>
              <a:rPr lang="fr-BE" dirty="0"/>
              <a:t> </a:t>
            </a:r>
            <a:r>
              <a:rPr lang="fr-BE" dirty="0" smtClean="0"/>
              <a:t>»</a:t>
            </a:r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761999" y="4972049"/>
            <a:ext cx="523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chemeClr val="accent5"/>
                </a:solidFill>
              </a:rPr>
              <a:t>Private</a:t>
            </a:r>
            <a:r>
              <a:rPr lang="fr-BE" dirty="0" smtClean="0">
                <a:solidFill>
                  <a:schemeClr val="accent5"/>
                </a:solidFill>
              </a:rPr>
              <a:t> question</a:t>
            </a:r>
            <a:r>
              <a:rPr lang="fr-BE" dirty="0" smtClean="0"/>
              <a:t>: </a:t>
            </a:r>
          </a:p>
          <a:p>
            <a:r>
              <a:rPr lang="fr-BE" dirty="0" smtClean="0"/>
              <a:t>Pierre, </a:t>
            </a:r>
            <a:r>
              <a:rPr lang="fr-BE" dirty="0" err="1" smtClean="0"/>
              <a:t>will</a:t>
            </a:r>
            <a:r>
              <a:rPr lang="fr-BE" dirty="0" smtClean="0"/>
              <a:t> </a:t>
            </a:r>
            <a:r>
              <a:rPr lang="fr-BE" dirty="0" err="1" smtClean="0"/>
              <a:t>you</a:t>
            </a:r>
            <a:r>
              <a:rPr lang="fr-BE" dirty="0" smtClean="0"/>
              <a:t> have time for a </a:t>
            </a:r>
            <a:r>
              <a:rPr lang="fr-BE" dirty="0" err="1" smtClean="0"/>
              <a:t>writeup</a:t>
            </a:r>
            <a:r>
              <a:rPr lang="fr-BE" dirty="0" smtClean="0"/>
              <a:t> of FUSMIC </a:t>
            </a:r>
            <a:r>
              <a:rPr lang="fr-BE" dirty="0" err="1" smtClean="0"/>
              <a:t>after</a:t>
            </a:r>
            <a:r>
              <a:rPr lang="fr-BE" dirty="0" smtClean="0"/>
              <a:t> </a:t>
            </a:r>
            <a:r>
              <a:rPr lang="fr-BE" dirty="0" err="1" smtClean="0"/>
              <a:t>retiring</a:t>
            </a:r>
            <a:r>
              <a:rPr lang="fr-BE" dirty="0" smtClean="0"/>
              <a:t> ?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8099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78413" y="933062"/>
            <a:ext cx="674229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smtClean="0">
                <a:solidFill>
                  <a:schemeClr val="accent5"/>
                </a:solidFill>
              </a:rPr>
              <a:t>Applications of the </a:t>
            </a:r>
            <a:r>
              <a:rPr lang="fr-BE" sz="2400" dirty="0" err="1" smtClean="0">
                <a:solidFill>
                  <a:schemeClr val="accent5"/>
                </a:solidFill>
              </a:rPr>
              <a:t>microscopic</a:t>
            </a:r>
            <a:r>
              <a:rPr lang="fr-BE" sz="2400" dirty="0" smtClean="0">
                <a:solidFill>
                  <a:schemeClr val="accent5"/>
                </a:solidFill>
              </a:rPr>
              <a:t> cluster model</a:t>
            </a:r>
          </a:p>
          <a:p>
            <a:endParaRPr lang="fr-BE" sz="2400" dirty="0"/>
          </a:p>
          <a:p>
            <a:pPr marL="285750" indent="-285750">
              <a:buFontTx/>
              <a:buChar char="-"/>
            </a:pPr>
            <a:r>
              <a:rPr lang="fr-BE" sz="2400" dirty="0" err="1" smtClean="0"/>
              <a:t>Electromagnetic</a:t>
            </a:r>
            <a:r>
              <a:rPr lang="fr-BE" sz="2400" dirty="0" smtClean="0"/>
              <a:t> transitions </a:t>
            </a:r>
            <a:r>
              <a:rPr lang="fr-BE" sz="2400" dirty="0" err="1" smtClean="0"/>
              <a:t>between</a:t>
            </a:r>
            <a:r>
              <a:rPr lang="fr-BE" sz="2400" dirty="0" smtClean="0"/>
              <a:t> </a:t>
            </a:r>
            <a:r>
              <a:rPr lang="fr-BE" sz="2400" dirty="0" err="1" smtClean="0"/>
              <a:t>bound</a:t>
            </a:r>
            <a:r>
              <a:rPr lang="fr-BE" sz="2400" dirty="0" smtClean="0"/>
              <a:t> states</a:t>
            </a:r>
          </a:p>
          <a:p>
            <a:pPr marL="285750" indent="-285750">
              <a:buFontTx/>
              <a:buChar char="-"/>
            </a:pPr>
            <a:endParaRPr lang="fr-BE" sz="2400" dirty="0"/>
          </a:p>
          <a:p>
            <a:pPr marL="285750" indent="-285750">
              <a:buFontTx/>
              <a:buChar char="-"/>
            </a:pPr>
            <a:r>
              <a:rPr lang="fr-BE" sz="2400" dirty="0" smtClean="0"/>
              <a:t>Radiative capture</a:t>
            </a:r>
          </a:p>
          <a:p>
            <a:pPr marL="285750" indent="-285750">
              <a:buFontTx/>
              <a:buChar char="-"/>
            </a:pPr>
            <a:endParaRPr lang="fr-BE" sz="2400" dirty="0"/>
          </a:p>
          <a:p>
            <a:pPr algn="ctr"/>
            <a:r>
              <a:rPr lang="fr-BE" sz="2400" baseline="30000" dirty="0"/>
              <a:t>16</a:t>
            </a:r>
            <a:r>
              <a:rPr lang="fr-BE" sz="2400" dirty="0"/>
              <a:t>O(</a:t>
            </a:r>
            <a:r>
              <a:rPr lang="el-GR" sz="2400" dirty="0"/>
              <a:t>α</a:t>
            </a:r>
            <a:r>
              <a:rPr lang="fr-BE" sz="2400" dirty="0"/>
              <a:t>,</a:t>
            </a:r>
            <a:r>
              <a:rPr lang="el-GR" sz="2400" dirty="0"/>
              <a:t>γ</a:t>
            </a:r>
            <a:r>
              <a:rPr lang="fr-BE" sz="2400" dirty="0"/>
              <a:t>)</a:t>
            </a:r>
            <a:r>
              <a:rPr lang="fr-BE" sz="2400" baseline="30000" dirty="0"/>
              <a:t>20</a:t>
            </a:r>
            <a:r>
              <a:rPr lang="fr-BE" sz="2400" dirty="0"/>
              <a:t>Ne</a:t>
            </a:r>
          </a:p>
          <a:p>
            <a:pPr algn="ctr"/>
            <a:endParaRPr lang="fr-BE" sz="2400" baseline="30000" dirty="0" smtClean="0"/>
          </a:p>
          <a:p>
            <a:pPr algn="ctr"/>
            <a:r>
              <a:rPr lang="fr-BE" sz="2400" baseline="30000" dirty="0" smtClean="0"/>
              <a:t>12</a:t>
            </a:r>
            <a:r>
              <a:rPr lang="fr-BE" sz="2400" dirty="0"/>
              <a:t>C</a:t>
            </a:r>
            <a:r>
              <a:rPr lang="fr-BE" sz="2400" dirty="0" smtClean="0"/>
              <a:t>(</a:t>
            </a:r>
            <a:r>
              <a:rPr lang="el-GR" sz="2400" dirty="0"/>
              <a:t>α</a:t>
            </a:r>
            <a:r>
              <a:rPr lang="fr-BE" sz="2400" dirty="0"/>
              <a:t>,</a:t>
            </a:r>
            <a:r>
              <a:rPr lang="el-GR" sz="2400" dirty="0"/>
              <a:t>γ</a:t>
            </a:r>
            <a:r>
              <a:rPr lang="fr-BE" sz="2400" dirty="0" smtClean="0"/>
              <a:t>)</a:t>
            </a:r>
            <a:r>
              <a:rPr lang="fr-BE" sz="2400" baseline="30000" dirty="0" smtClean="0"/>
              <a:t>16</a:t>
            </a:r>
            <a:r>
              <a:rPr lang="fr-BE" sz="2400" dirty="0" smtClean="0"/>
              <a:t>O</a:t>
            </a:r>
          </a:p>
          <a:p>
            <a:pPr algn="ctr"/>
            <a:endParaRPr lang="fr-BE" sz="2400" baseline="30000" dirty="0" smtClean="0"/>
          </a:p>
          <a:p>
            <a:pPr algn="ctr"/>
            <a:r>
              <a:rPr lang="fr-BE" sz="2400" baseline="30000" dirty="0" smtClean="0"/>
              <a:t>12</a:t>
            </a:r>
            <a:r>
              <a:rPr lang="fr-BE" sz="2400" dirty="0" smtClean="0"/>
              <a:t>C(</a:t>
            </a:r>
            <a:r>
              <a:rPr lang="fr-BE" sz="2400" baseline="30000" dirty="0" smtClean="0"/>
              <a:t>12</a:t>
            </a:r>
            <a:r>
              <a:rPr lang="fr-BE" sz="2400" dirty="0" smtClean="0"/>
              <a:t>C,</a:t>
            </a:r>
            <a:r>
              <a:rPr lang="el-GR" sz="2400" dirty="0"/>
              <a:t>γ</a:t>
            </a:r>
            <a:r>
              <a:rPr lang="fr-BE" sz="2400" dirty="0" smtClean="0"/>
              <a:t>)</a:t>
            </a:r>
            <a:r>
              <a:rPr lang="fr-BE" sz="2400" baseline="30000" dirty="0" smtClean="0"/>
              <a:t>24</a:t>
            </a:r>
            <a:r>
              <a:rPr lang="fr-BE" sz="2400" dirty="0" smtClean="0"/>
              <a:t>Mg</a:t>
            </a:r>
            <a:endParaRPr lang="fr-BE" sz="2400" dirty="0"/>
          </a:p>
          <a:p>
            <a:endParaRPr lang="fr-BE" sz="2400" dirty="0"/>
          </a:p>
          <a:p>
            <a:r>
              <a:rPr lang="fr-BE" sz="2400" baseline="30000" dirty="0" smtClean="0"/>
              <a:t>-    </a:t>
            </a:r>
            <a:r>
              <a:rPr lang="fr-BE" sz="2400" dirty="0" smtClean="0"/>
              <a:t> And…</a:t>
            </a:r>
            <a:endParaRPr lang="fr-BE" sz="2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5283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29160" y="423751"/>
            <a:ext cx="562128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3200" dirty="0" smtClean="0">
                <a:solidFill>
                  <a:schemeClr val="accent5"/>
                </a:solidFill>
              </a:rPr>
              <a:t>Nucleus-nucleus </a:t>
            </a:r>
            <a:r>
              <a:rPr lang="fr-BE" sz="3200" dirty="0" err="1" smtClean="0">
                <a:solidFill>
                  <a:schemeClr val="accent5"/>
                </a:solidFill>
              </a:rPr>
              <a:t>bremsstrahlung</a:t>
            </a:r>
            <a:endParaRPr lang="fr-BE" sz="3200" dirty="0" smtClean="0">
              <a:solidFill>
                <a:schemeClr val="accent5"/>
              </a:solidFill>
            </a:endParaRPr>
          </a:p>
          <a:p>
            <a:pPr algn="ctr"/>
            <a:endParaRPr lang="fr-BE" dirty="0"/>
          </a:p>
          <a:p>
            <a:pPr algn="ctr"/>
            <a:r>
              <a:rPr lang="fr-BE" sz="2400" dirty="0" smtClean="0"/>
              <a:t>A + B → A + B + </a:t>
            </a:r>
            <a:r>
              <a:rPr lang="el-GR" sz="2400" dirty="0" smtClean="0"/>
              <a:t>γ</a:t>
            </a:r>
            <a:endParaRPr lang="fr-BE" sz="2400" dirty="0" smtClean="0"/>
          </a:p>
          <a:p>
            <a:pPr algn="ctr"/>
            <a:endParaRPr lang="fr-BE" dirty="0"/>
          </a:p>
        </p:txBody>
      </p:sp>
      <p:grpSp>
        <p:nvGrpSpPr>
          <p:cNvPr id="10" name="Groupe 9"/>
          <p:cNvGrpSpPr/>
          <p:nvPr/>
        </p:nvGrpSpPr>
        <p:grpSpPr>
          <a:xfrm>
            <a:off x="1251425" y="2004648"/>
            <a:ext cx="5175516" cy="1262926"/>
            <a:chOff x="1251425" y="2004648"/>
            <a:chExt cx="5175516" cy="1262926"/>
          </a:xfrm>
        </p:grpSpPr>
        <p:pic>
          <p:nvPicPr>
            <p:cNvPr id="6" name="Image 5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425" y="2264222"/>
              <a:ext cx="5175516" cy="1003352"/>
            </a:xfrm>
            <a:prstGeom prst="rect">
              <a:avLst/>
            </a:prstGeom>
          </p:spPr>
        </p:pic>
        <p:pic>
          <p:nvPicPr>
            <p:cNvPr id="8" name="Image 7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237" y="2004648"/>
              <a:ext cx="2641131" cy="193726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>
            <a:off x="6426941" y="1535634"/>
            <a:ext cx="5870062" cy="4079060"/>
            <a:chOff x="6426941" y="1535634"/>
            <a:chExt cx="5870062" cy="4079060"/>
          </a:xfrm>
        </p:grpSpPr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6941" y="1535634"/>
              <a:ext cx="5870062" cy="3168148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8175606" y="2198374"/>
              <a:ext cx="3179652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dirty="0" smtClean="0"/>
                <a:t>                    </a:t>
              </a:r>
              <a:r>
                <a:rPr lang="el-GR" dirty="0" smtClean="0">
                  <a:solidFill>
                    <a:schemeClr val="bg1">
                      <a:lumMod val="65000"/>
                    </a:schemeClr>
                  </a:solidFill>
                </a:rPr>
                <a:t>α</a:t>
              </a:r>
              <a:r>
                <a:rPr lang="fr-BE" dirty="0">
                  <a:solidFill>
                    <a:schemeClr val="bg1">
                      <a:lumMod val="65000"/>
                    </a:schemeClr>
                  </a:solidFill>
                </a:rPr>
                <a:t>(</a:t>
              </a:r>
              <a:r>
                <a:rPr lang="el-GR" dirty="0">
                  <a:solidFill>
                    <a:schemeClr val="bg1">
                      <a:lumMod val="65000"/>
                    </a:schemeClr>
                  </a:solidFill>
                </a:rPr>
                <a:t>α</a:t>
              </a:r>
              <a:r>
                <a:rPr lang="fr-BE" dirty="0">
                  <a:solidFill>
                    <a:schemeClr val="bg1">
                      <a:lumMod val="65000"/>
                    </a:schemeClr>
                  </a:solidFill>
                </a:rPr>
                <a:t>,</a:t>
              </a:r>
              <a:r>
                <a:rPr lang="el-GR" dirty="0">
                  <a:solidFill>
                    <a:schemeClr val="bg1">
                      <a:lumMod val="65000"/>
                    </a:schemeClr>
                  </a:solidFill>
                </a:rPr>
                <a:t>αγ</a:t>
              </a:r>
              <a:r>
                <a:rPr lang="fr-BE" dirty="0">
                  <a:solidFill>
                    <a:schemeClr val="bg1">
                      <a:lumMod val="65000"/>
                    </a:schemeClr>
                  </a:solidFill>
                </a:rPr>
                <a:t>)</a:t>
              </a:r>
              <a:r>
                <a:rPr lang="el-GR" dirty="0" smtClean="0">
                  <a:solidFill>
                    <a:schemeClr val="bg1">
                      <a:lumMod val="65000"/>
                    </a:schemeClr>
                  </a:solidFill>
                </a:rPr>
                <a:t>α</a:t>
              </a:r>
              <a:endParaRPr lang="fr-BE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pPr algn="ctr"/>
              <a:endParaRPr lang="fr-BE" dirty="0"/>
            </a:p>
            <a:p>
              <a:pPr algn="ctr"/>
              <a:endParaRPr lang="fr-BE" dirty="0" smtClean="0"/>
            </a:p>
            <a:p>
              <a:pPr algn="ctr"/>
              <a:endParaRPr lang="fr-BE" dirty="0"/>
            </a:p>
            <a:p>
              <a:pPr algn="ctr"/>
              <a:endParaRPr lang="fr-BE" dirty="0" smtClean="0"/>
            </a:p>
            <a:p>
              <a:pPr algn="ctr"/>
              <a:endParaRPr lang="fr-BE" dirty="0"/>
            </a:p>
            <a:p>
              <a:pPr algn="ctr"/>
              <a:endParaRPr lang="fr-BE" dirty="0" smtClean="0"/>
            </a:p>
            <a:p>
              <a:pPr algn="ctr"/>
              <a:endParaRPr lang="fr-BE" dirty="0"/>
            </a:p>
            <a:p>
              <a:pPr algn="ctr"/>
              <a:endParaRPr lang="fr-BE" dirty="0" smtClean="0"/>
            </a:p>
            <a:p>
              <a:pPr algn="ctr"/>
              <a:endParaRPr lang="fr-BE" dirty="0"/>
            </a:p>
            <a:p>
              <a:pPr algn="ctr"/>
              <a:r>
                <a:rPr lang="fr-BE" dirty="0" err="1" smtClean="0"/>
                <a:t>Unfortunately</a:t>
              </a:r>
              <a:r>
                <a:rPr lang="fr-BE" dirty="0" smtClean="0"/>
                <a:t>, no data </a:t>
              </a:r>
              <a:r>
                <a:rPr lang="fr-BE" dirty="0" err="1" smtClean="0"/>
                <a:t>available</a:t>
              </a:r>
              <a:endParaRPr lang="fr-BE" dirty="0" smtClean="0"/>
            </a:p>
            <a:p>
              <a:pPr algn="ctr"/>
              <a:r>
                <a:rPr lang="fr-BE" dirty="0"/>
                <a:t>a</a:t>
              </a:r>
              <a:r>
                <a:rPr lang="fr-BE" dirty="0" smtClean="0"/>
                <a:t>t </a:t>
              </a:r>
              <a:r>
                <a:rPr lang="fr-BE" dirty="0" err="1" smtClean="0"/>
                <a:t>energies</a:t>
              </a:r>
              <a:r>
                <a:rPr lang="fr-BE" dirty="0" smtClean="0"/>
                <a:t> </a:t>
              </a:r>
              <a:r>
                <a:rPr lang="fr-BE" dirty="0" err="1" smtClean="0"/>
                <a:t>where</a:t>
              </a:r>
              <a:r>
                <a:rPr lang="fr-BE" dirty="0" smtClean="0"/>
                <a:t> </a:t>
              </a:r>
              <a:r>
                <a:rPr lang="fr-BE" dirty="0" err="1" smtClean="0"/>
                <a:t>models</a:t>
              </a:r>
              <a:r>
                <a:rPr lang="fr-BE" dirty="0" smtClean="0"/>
                <a:t> </a:t>
              </a:r>
              <a:r>
                <a:rPr lang="fr-BE" dirty="0" err="1" smtClean="0"/>
                <a:t>differ</a:t>
              </a:r>
              <a:endParaRPr lang="fr-BE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495365" y="4194003"/>
            <a:ext cx="5054860" cy="1583433"/>
            <a:chOff x="1495365" y="4194003"/>
            <a:chExt cx="5054860" cy="1583433"/>
          </a:xfrm>
        </p:grpSpPr>
        <p:pic>
          <p:nvPicPr>
            <p:cNvPr id="11" name="Image 10" descr="Capture d’écr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365" y="4551823"/>
              <a:ext cx="5054860" cy="1225613"/>
            </a:xfrm>
            <a:prstGeom prst="rect">
              <a:avLst/>
            </a:prstGeom>
          </p:spPr>
        </p:pic>
        <p:pic>
          <p:nvPicPr>
            <p:cNvPr id="12" name="Image 11" descr="Capture d’écra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73" y="4194003"/>
              <a:ext cx="2781443" cy="222261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/>
        </p:nvSpPr>
        <p:spPr>
          <a:xfrm>
            <a:off x="1129160" y="3586533"/>
            <a:ext cx="237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Application to </a:t>
            </a:r>
            <a:r>
              <a:rPr lang="el-GR" dirty="0"/>
              <a:t>α</a:t>
            </a:r>
            <a:r>
              <a:rPr lang="fr-BE" dirty="0"/>
              <a:t>(</a:t>
            </a:r>
            <a:r>
              <a:rPr lang="el-GR" dirty="0"/>
              <a:t>α</a:t>
            </a:r>
            <a:r>
              <a:rPr lang="fr-BE" dirty="0"/>
              <a:t>,</a:t>
            </a:r>
            <a:r>
              <a:rPr lang="el-GR" dirty="0"/>
              <a:t>αγ</a:t>
            </a:r>
            <a:r>
              <a:rPr lang="fr-BE" dirty="0"/>
              <a:t>)</a:t>
            </a:r>
            <a:r>
              <a:rPr lang="el-GR" dirty="0"/>
              <a:t>α</a:t>
            </a:r>
            <a:endParaRPr lang="fr-BE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52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608661" y="422031"/>
            <a:ext cx="36550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aseline="30000" dirty="0" smtClean="0">
                <a:solidFill>
                  <a:schemeClr val="accent5"/>
                </a:solidFill>
              </a:rPr>
              <a:t>16</a:t>
            </a:r>
            <a:r>
              <a:rPr lang="fr-BE" sz="2800" dirty="0" smtClean="0">
                <a:solidFill>
                  <a:schemeClr val="accent5"/>
                </a:solidFill>
              </a:rPr>
              <a:t>O + </a:t>
            </a:r>
            <a:r>
              <a:rPr lang="el-GR" sz="2800" dirty="0" smtClean="0">
                <a:solidFill>
                  <a:schemeClr val="accent5"/>
                </a:solidFill>
              </a:rPr>
              <a:t>α</a:t>
            </a:r>
            <a:r>
              <a:rPr lang="fr-BE" sz="2800" dirty="0" smtClean="0">
                <a:solidFill>
                  <a:schemeClr val="accent5"/>
                </a:solidFill>
              </a:rPr>
              <a:t> </a:t>
            </a:r>
            <a:r>
              <a:rPr lang="fr-BE" sz="2800" dirty="0" err="1" smtClean="0">
                <a:solidFill>
                  <a:schemeClr val="accent5"/>
                </a:solidFill>
              </a:rPr>
              <a:t>bremsstrahlung</a:t>
            </a:r>
            <a:r>
              <a:rPr lang="fr-BE" sz="2800" dirty="0" smtClean="0">
                <a:solidFill>
                  <a:schemeClr val="accent5"/>
                </a:solidFill>
              </a:rPr>
              <a:t> </a:t>
            </a:r>
          </a:p>
          <a:p>
            <a:endParaRPr lang="fr-BE" dirty="0" smtClean="0"/>
          </a:p>
          <a:p>
            <a:r>
              <a:rPr lang="fr-BE" dirty="0" smtClean="0"/>
              <a:t>First publication as single </a:t>
            </a:r>
            <a:r>
              <a:rPr lang="fr-BE" dirty="0" err="1" smtClean="0"/>
              <a:t>author</a:t>
            </a:r>
            <a:endParaRPr lang="fr-BE" dirty="0" smtClean="0"/>
          </a:p>
        </p:txBody>
      </p:sp>
      <p:grpSp>
        <p:nvGrpSpPr>
          <p:cNvPr id="4" name="Groupe 3"/>
          <p:cNvGrpSpPr/>
          <p:nvPr/>
        </p:nvGrpSpPr>
        <p:grpSpPr>
          <a:xfrm>
            <a:off x="1602983" y="1925963"/>
            <a:ext cx="7626742" cy="988675"/>
            <a:chOff x="2016195" y="1688851"/>
            <a:chExt cx="7626742" cy="988675"/>
          </a:xfrm>
        </p:grpSpPr>
        <p:pic>
          <p:nvPicPr>
            <p:cNvPr id="2" name="Image 1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895" y="1991691"/>
              <a:ext cx="7099665" cy="685835"/>
            </a:xfrm>
            <a:prstGeom prst="rect">
              <a:avLst/>
            </a:prstGeom>
          </p:spPr>
        </p:pic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6195" y="1688851"/>
              <a:ext cx="7626742" cy="209561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1601090" y="3544321"/>
            <a:ext cx="7628635" cy="2618478"/>
            <a:chOff x="1601090" y="3544321"/>
            <a:chExt cx="7628635" cy="2618478"/>
          </a:xfrm>
        </p:grpSpPr>
        <p:grpSp>
          <p:nvGrpSpPr>
            <p:cNvPr id="13" name="Groupe 12"/>
            <p:cNvGrpSpPr/>
            <p:nvPr/>
          </p:nvGrpSpPr>
          <p:grpSpPr>
            <a:xfrm>
              <a:off x="1608661" y="4409954"/>
              <a:ext cx="7621064" cy="1752845"/>
              <a:chOff x="2083978" y="4160515"/>
              <a:chExt cx="7621064" cy="1752845"/>
            </a:xfrm>
          </p:grpSpPr>
          <p:pic>
            <p:nvPicPr>
              <p:cNvPr id="9" name="Image 8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3978" y="4160515"/>
                <a:ext cx="7621064" cy="1752845"/>
              </a:xfrm>
              <a:prstGeom prst="rect">
                <a:avLst/>
              </a:prstGeom>
            </p:spPr>
          </p:pic>
          <p:sp>
            <p:nvSpPr>
              <p:cNvPr id="6" name="Ellipse 5"/>
              <p:cNvSpPr/>
              <p:nvPr/>
            </p:nvSpPr>
            <p:spPr>
              <a:xfrm>
                <a:off x="6499513" y="4962611"/>
                <a:ext cx="1308056" cy="545001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5" name="ZoneTexte 4"/>
            <p:cNvSpPr txBox="1"/>
            <p:nvPr/>
          </p:nvSpPr>
          <p:spPr>
            <a:xfrm>
              <a:off x="1601090" y="3544321"/>
              <a:ext cx="46517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err="1"/>
                <a:t>T</a:t>
              </a:r>
              <a:r>
                <a:rPr lang="fr-BE" dirty="0" err="1" smtClean="0"/>
                <a:t>heoretical</a:t>
              </a:r>
              <a:r>
                <a:rPr lang="fr-BE" dirty="0" smtClean="0"/>
                <a:t> </a:t>
              </a:r>
              <a:r>
                <a:rPr lang="fr-BE" dirty="0"/>
                <a:t>contribution </a:t>
              </a:r>
              <a:r>
                <a:rPr lang="fr-BE" dirty="0" smtClean="0"/>
                <a:t>to an </a:t>
              </a:r>
              <a:r>
                <a:rPr lang="fr-BE" dirty="0" err="1" smtClean="0"/>
                <a:t>experiment</a:t>
              </a:r>
              <a:r>
                <a:rPr lang="fr-BE" dirty="0" smtClean="0"/>
                <a:t>: </a:t>
              </a:r>
            </a:p>
            <a:p>
              <a:r>
                <a:rPr lang="el-GR" dirty="0" smtClean="0">
                  <a:solidFill>
                    <a:schemeClr val="accent5"/>
                  </a:solidFill>
                </a:rPr>
                <a:t>α</a:t>
              </a:r>
              <a:r>
                <a:rPr lang="fr-BE" dirty="0" smtClean="0">
                  <a:solidFill>
                    <a:schemeClr val="accent5"/>
                  </a:solidFill>
                </a:rPr>
                <a:t> </a:t>
              </a:r>
              <a:r>
                <a:rPr lang="fr-BE" dirty="0">
                  <a:solidFill>
                    <a:schemeClr val="accent5"/>
                  </a:solidFill>
                </a:rPr>
                <a:t>+ p </a:t>
              </a:r>
              <a:r>
                <a:rPr lang="fr-BE" dirty="0" err="1" smtClean="0">
                  <a:solidFill>
                    <a:schemeClr val="accent5"/>
                  </a:solidFill>
                </a:rPr>
                <a:t>bremsstrahlung</a:t>
              </a:r>
              <a:r>
                <a:rPr lang="fr-BE" dirty="0" smtClean="0">
                  <a:solidFill>
                    <a:schemeClr val="accent5"/>
                  </a:solidFill>
                </a:rPr>
                <a:t> </a:t>
              </a:r>
              <a:r>
                <a:rPr lang="fr-BE" dirty="0" err="1" smtClean="0"/>
                <a:t>with</a:t>
              </a:r>
              <a:r>
                <a:rPr lang="fr-BE" dirty="0" smtClean="0"/>
                <a:t> the Groningen group</a:t>
              </a:r>
              <a:endParaRPr lang="fr-BE" dirty="0"/>
            </a:p>
          </p:txBody>
        </p:sp>
      </p:grpSp>
    </p:spTree>
    <p:extLst>
      <p:ext uri="{BB962C8B-B14F-4D97-AF65-F5344CB8AC3E}">
        <p14:creationId xmlns:p14="http://schemas.microsoft.com/office/powerpoint/2010/main" val="3674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600" dirty="0" smtClean="0">
                <a:solidFill>
                  <a:schemeClr val="accent5"/>
                </a:solidFill>
              </a:rPr>
              <a:t>1988: First </a:t>
            </a:r>
            <a:r>
              <a:rPr lang="fr-BE" sz="3600" dirty="0" err="1" smtClean="0">
                <a:solidFill>
                  <a:schemeClr val="accent5"/>
                </a:solidFill>
              </a:rPr>
              <a:t>visit</a:t>
            </a:r>
            <a:r>
              <a:rPr lang="fr-BE" sz="3600" dirty="0" smtClean="0">
                <a:solidFill>
                  <a:schemeClr val="accent5"/>
                </a:solidFill>
              </a:rPr>
              <a:t> to </a:t>
            </a:r>
            <a:r>
              <a:rPr lang="fr-BE" sz="3600" dirty="0" err="1" smtClean="0">
                <a:solidFill>
                  <a:schemeClr val="accent5"/>
                </a:solidFill>
              </a:rPr>
              <a:t>Japan</a:t>
            </a:r>
            <a:endParaRPr lang="fr-BE" sz="3600" dirty="0">
              <a:solidFill>
                <a:schemeClr val="accent5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1454" y="1928262"/>
            <a:ext cx="3677118" cy="435133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flipH="1">
            <a:off x="6567064" y="2170235"/>
            <a:ext cx="45920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Pierre and I </a:t>
            </a:r>
            <a:r>
              <a:rPr lang="fr-BE" dirty="0" err="1" smtClean="0"/>
              <a:t>attended</a:t>
            </a:r>
            <a:r>
              <a:rPr lang="fr-BE" dirty="0" smtClean="0"/>
              <a:t> 3 successive </a:t>
            </a:r>
            <a:r>
              <a:rPr lang="fr-BE" dirty="0" err="1" smtClean="0"/>
              <a:t>conferences</a:t>
            </a:r>
            <a:r>
              <a:rPr lang="fr-BE" dirty="0" smtClean="0"/>
              <a:t> </a:t>
            </a:r>
          </a:p>
          <a:p>
            <a:endParaRPr lang="fr-BE" dirty="0" smtClean="0"/>
          </a:p>
          <a:p>
            <a:r>
              <a:rPr lang="fr-BE" dirty="0" smtClean="0"/>
              <a:t>Tokyo</a:t>
            </a:r>
          </a:p>
          <a:p>
            <a:r>
              <a:rPr lang="fr-BE" dirty="0" smtClean="0"/>
              <a:t>Kyoto (Cluster 88)</a:t>
            </a:r>
          </a:p>
          <a:p>
            <a:r>
              <a:rPr lang="fr-BE" dirty="0" smtClean="0"/>
              <a:t>Sapporo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033857" y="4189445"/>
            <a:ext cx="365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… and </a:t>
            </a:r>
            <a:r>
              <a:rPr lang="fr-BE" dirty="0" smtClean="0"/>
              <a:t>made a </a:t>
            </a:r>
            <a:r>
              <a:rPr lang="fr-BE" dirty="0" err="1"/>
              <a:t>nice</a:t>
            </a:r>
            <a:r>
              <a:rPr lang="fr-BE" dirty="0"/>
              <a:t> </a:t>
            </a:r>
            <a:r>
              <a:rPr lang="fr-BE" dirty="0" err="1"/>
              <a:t>touristic</a:t>
            </a:r>
            <a:r>
              <a:rPr lang="fr-BE" dirty="0"/>
              <a:t> </a:t>
            </a:r>
            <a:r>
              <a:rPr lang="fr-BE" dirty="0" err="1"/>
              <a:t>journey</a:t>
            </a:r>
            <a:r>
              <a:rPr lang="fr-BE" dirty="0"/>
              <a:t> </a:t>
            </a:r>
            <a:r>
              <a:rPr lang="fr-BE" dirty="0" smtClean="0"/>
              <a:t>!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9715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27802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Times New Roman" panose="02020603050405020304" pitchFamily="18" charset="0"/>
              </a:rPr>
              <a:t>N</a:t>
            </a:r>
            <a:r>
              <a:rPr lang="en-GB" sz="3200" dirty="0" smtClean="0">
                <a:latin typeface="Times New Roman" panose="02020603050405020304" pitchFamily="18" charset="0"/>
              </a:rPr>
              <a:t>uclear physicists</a:t>
            </a:r>
            <a:endParaRPr lang="en-GB" sz="3200" dirty="0">
              <a:latin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38200" y="1653365"/>
            <a:ext cx="310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</a:rPr>
              <a:t>… in the Far-East</a:t>
            </a:r>
            <a:endParaRPr lang="fr-BE" sz="3200" dirty="0">
              <a:latin typeface="Times New Roman" panose="02020603050405020304" pitchFamily="18" charset="0"/>
            </a:endParaRPr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071" y="327802"/>
            <a:ext cx="3708203" cy="627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3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63" y="1192916"/>
            <a:ext cx="6932188" cy="4489525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72" y="1331103"/>
            <a:ext cx="3677118" cy="435133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14400" y="6986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00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74534" y="261257"/>
            <a:ext cx="8435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err="1" smtClean="0"/>
              <a:t>These</a:t>
            </a:r>
            <a:r>
              <a:rPr lang="fr-BE" dirty="0" smtClean="0"/>
              <a:t> first </a:t>
            </a:r>
            <a:r>
              <a:rPr lang="fr-BE" dirty="0" err="1" smtClean="0"/>
              <a:t>conferences</a:t>
            </a:r>
            <a:r>
              <a:rPr lang="fr-BE" dirty="0" smtClean="0"/>
              <a:t> in </a:t>
            </a:r>
            <a:r>
              <a:rPr lang="fr-BE" dirty="0" err="1" smtClean="0"/>
              <a:t>Japan</a:t>
            </a:r>
            <a:r>
              <a:rPr lang="fr-BE" dirty="0" smtClean="0"/>
              <a:t> </a:t>
            </a:r>
            <a:r>
              <a:rPr lang="fr-BE" dirty="0" err="1" smtClean="0"/>
              <a:t>were</a:t>
            </a:r>
            <a:r>
              <a:rPr lang="fr-BE" dirty="0" smtClean="0"/>
              <a:t> </a:t>
            </a:r>
            <a:r>
              <a:rPr lang="fr-BE" dirty="0" err="1" smtClean="0"/>
              <a:t>paving</a:t>
            </a:r>
            <a:r>
              <a:rPr lang="fr-BE" dirty="0" smtClean="0"/>
              <a:t> the </a:t>
            </a:r>
            <a:r>
              <a:rPr lang="fr-BE" dirty="0" err="1" smtClean="0"/>
              <a:t>way</a:t>
            </a:r>
            <a:r>
              <a:rPr lang="fr-BE" dirty="0" smtClean="0"/>
              <a:t> to </a:t>
            </a:r>
            <a:r>
              <a:rPr lang="fr-BE" dirty="0" err="1" smtClean="0"/>
              <a:t>Pierre’s</a:t>
            </a:r>
            <a:r>
              <a:rPr lang="fr-BE" dirty="0" smtClean="0"/>
              <a:t> </a:t>
            </a:r>
            <a:r>
              <a:rPr lang="fr-BE" dirty="0" err="1" smtClean="0"/>
              <a:t>Japanese</a:t>
            </a:r>
            <a:r>
              <a:rPr lang="fr-BE" dirty="0" smtClean="0"/>
              <a:t> collaborations</a:t>
            </a:r>
            <a:endParaRPr lang="fr-BE" dirty="0" smtClean="0">
              <a:solidFill>
                <a:schemeClr val="accent5"/>
              </a:solidFill>
            </a:endParaRPr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133247" y="3893870"/>
            <a:ext cx="9609653" cy="1443650"/>
            <a:chOff x="1123222" y="5285787"/>
            <a:chExt cx="9609653" cy="1443650"/>
          </a:xfrm>
        </p:grpSpPr>
        <p:pic>
          <p:nvPicPr>
            <p:cNvPr id="5" name="Image 4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152" y="5708269"/>
              <a:ext cx="7567316" cy="1021168"/>
            </a:xfrm>
            <a:prstGeom prst="rect">
              <a:avLst/>
            </a:prstGeom>
          </p:spPr>
        </p:pic>
        <p:pic>
          <p:nvPicPr>
            <p:cNvPr id="6" name="Image 5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222" y="5285787"/>
              <a:ext cx="9609653" cy="441998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1612007" y="786089"/>
            <a:ext cx="9632515" cy="2427859"/>
            <a:chOff x="1766120" y="771937"/>
            <a:chExt cx="9632515" cy="2427859"/>
          </a:xfrm>
        </p:grpSpPr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120" y="1500389"/>
              <a:ext cx="9632515" cy="1699407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3681531" y="771937"/>
              <a:ext cx="4821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dirty="0">
                  <a:solidFill>
                    <a:schemeClr val="accent5"/>
                  </a:solidFill>
                </a:rPr>
                <a:t>Y. Suzuki, K. </a:t>
              </a:r>
              <a:r>
                <a:rPr lang="fr-BE" dirty="0" err="1">
                  <a:solidFill>
                    <a:schemeClr val="accent5"/>
                  </a:solidFill>
                </a:rPr>
                <a:t>Arai</a:t>
              </a:r>
              <a:r>
                <a:rPr lang="fr-BE" dirty="0">
                  <a:solidFill>
                    <a:schemeClr val="accent5"/>
                  </a:solidFill>
                </a:rPr>
                <a:t>, S. </a:t>
              </a:r>
              <a:r>
                <a:rPr lang="fr-BE" dirty="0" err="1" smtClean="0">
                  <a:solidFill>
                    <a:schemeClr val="accent5"/>
                  </a:solidFill>
                </a:rPr>
                <a:t>Aoyama</a:t>
              </a:r>
              <a:r>
                <a:rPr lang="fr-BE" dirty="0" smtClean="0">
                  <a:solidFill>
                    <a:schemeClr val="accent5"/>
                  </a:solidFill>
                </a:rPr>
                <a:t>, W. </a:t>
              </a:r>
              <a:r>
                <a:rPr lang="fr-BE" dirty="0" err="1" smtClean="0">
                  <a:solidFill>
                    <a:schemeClr val="accent5"/>
                  </a:solidFill>
                </a:rPr>
                <a:t>Horiuchi</a:t>
              </a:r>
              <a:r>
                <a:rPr lang="fr-BE" dirty="0" smtClean="0">
                  <a:solidFill>
                    <a:schemeClr val="accent5"/>
                  </a:solidFill>
                </a:rPr>
                <a:t> </a:t>
              </a:r>
              <a:r>
                <a:rPr lang="fr-BE" dirty="0">
                  <a:solidFill>
                    <a:schemeClr val="accent5"/>
                  </a:solidFill>
                </a:rPr>
                <a:t>(Niigata</a:t>
              </a:r>
              <a:r>
                <a:rPr lang="fr-BE" dirty="0" smtClean="0">
                  <a:solidFill>
                    <a:schemeClr val="accent5"/>
                  </a:solidFill>
                </a:rPr>
                <a:t>)</a:t>
              </a:r>
            </a:p>
            <a:p>
              <a:pPr algn="ctr"/>
              <a:r>
                <a:rPr lang="fr-BE" dirty="0">
                  <a:solidFill>
                    <a:schemeClr val="accent5"/>
                  </a:solidFill>
                </a:rPr>
                <a:t>Y. Fujiwara (Kyoto</a:t>
              </a:r>
              <a:r>
                <a:rPr lang="fr-BE" dirty="0" smtClean="0">
                  <a:solidFill>
                    <a:schemeClr val="accent5"/>
                  </a:solidFill>
                </a:rPr>
                <a:t>)</a:t>
              </a:r>
              <a:endParaRPr lang="fr-BE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5012789" y="3479104"/>
            <a:ext cx="1850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>
                <a:solidFill>
                  <a:schemeClr val="accent5"/>
                </a:solidFill>
              </a:rPr>
              <a:t>N</a:t>
            </a:r>
            <a:r>
              <a:rPr lang="fr-BE" dirty="0">
                <a:solidFill>
                  <a:schemeClr val="accent5"/>
                </a:solidFill>
              </a:rPr>
              <a:t>. </a:t>
            </a:r>
            <a:r>
              <a:rPr lang="fr-BE" dirty="0" err="1">
                <a:solidFill>
                  <a:schemeClr val="accent5"/>
                </a:solidFill>
              </a:rPr>
              <a:t>Itagaki</a:t>
            </a:r>
            <a:r>
              <a:rPr lang="fr-BE" dirty="0">
                <a:solidFill>
                  <a:schemeClr val="accent5"/>
                </a:solidFill>
              </a:rPr>
              <a:t> (Kyoto)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148113" y="5828331"/>
            <a:ext cx="157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accent5"/>
                </a:solidFill>
              </a:rPr>
              <a:t>H. </a:t>
            </a:r>
            <a:r>
              <a:rPr lang="fr-BE" dirty="0" err="1">
                <a:solidFill>
                  <a:schemeClr val="accent5"/>
                </a:solidFill>
              </a:rPr>
              <a:t>Suno</a:t>
            </a:r>
            <a:r>
              <a:rPr lang="fr-BE" dirty="0">
                <a:solidFill>
                  <a:schemeClr val="accent5"/>
                </a:solidFill>
              </a:rPr>
              <a:t> (Kobe</a:t>
            </a:r>
            <a:r>
              <a:rPr lang="fr-BE" dirty="0" smtClean="0">
                <a:solidFill>
                  <a:schemeClr val="accent5"/>
                </a:solidFill>
              </a:rPr>
              <a:t>)</a:t>
            </a:r>
            <a:endParaRPr lang="fr-B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6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600" dirty="0" smtClean="0">
                <a:solidFill>
                  <a:schemeClr val="accent5"/>
                </a:solidFill>
              </a:rPr>
              <a:t>1989: Habilitation </a:t>
            </a:r>
            <a:r>
              <a:rPr lang="fr-BE" sz="3600" dirty="0" err="1" smtClean="0">
                <a:solidFill>
                  <a:schemeClr val="accent5"/>
                </a:solidFill>
              </a:rPr>
              <a:t>thesis</a:t>
            </a:r>
            <a:r>
              <a:rPr lang="fr-BE" sz="3600" dirty="0" smtClean="0">
                <a:solidFill>
                  <a:schemeClr val="accent5"/>
                </a:solidFill>
              </a:rPr>
              <a:t> </a:t>
            </a:r>
            <a:r>
              <a:rPr lang="fr-BE" sz="3600" dirty="0" smtClean="0"/>
              <a:t>(« </a:t>
            </a:r>
            <a:r>
              <a:rPr lang="fr-BE" sz="3600" dirty="0" smtClean="0">
                <a:solidFill>
                  <a:schemeClr val="accent6"/>
                </a:solidFill>
              </a:rPr>
              <a:t>Thèse d’agrégation</a:t>
            </a:r>
            <a:r>
              <a:rPr lang="fr-BE" sz="3600" dirty="0" smtClean="0"/>
              <a:t> ») </a:t>
            </a:r>
            <a:endParaRPr lang="fr-BE" sz="3600" dirty="0"/>
          </a:p>
        </p:txBody>
      </p:sp>
      <p:pic>
        <p:nvPicPr>
          <p:cNvPr id="4" name="Espace réservé du contenu 3" descr="Capture d’écran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32" y="1778733"/>
            <a:ext cx="3109090" cy="4351338"/>
          </a:xfrm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90" y="3744777"/>
            <a:ext cx="3019847" cy="2362530"/>
          </a:xfrm>
          <a:prstGeom prst="rect">
            <a:avLst/>
          </a:prstGeom>
        </p:spPr>
      </p:pic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14" y="6130071"/>
            <a:ext cx="5973009" cy="46679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988208" y="1690688"/>
            <a:ext cx="47487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Many</a:t>
            </a:r>
            <a:r>
              <a:rPr lang="fr-BE" dirty="0" smtClean="0"/>
              <a:t> topics: </a:t>
            </a:r>
          </a:p>
          <a:p>
            <a:endParaRPr lang="fr-BE" dirty="0" smtClean="0"/>
          </a:p>
          <a:p>
            <a:r>
              <a:rPr lang="fr-BE" dirty="0" smtClean="0"/>
              <a:t>- </a:t>
            </a:r>
            <a:r>
              <a:rPr lang="fr-BE" dirty="0" err="1" smtClean="0"/>
              <a:t>Three</a:t>
            </a:r>
            <a:r>
              <a:rPr lang="fr-BE" dirty="0" smtClean="0"/>
              <a:t>-cluster </a:t>
            </a:r>
            <a:r>
              <a:rPr lang="fr-BE" dirty="0" err="1" smtClean="0"/>
              <a:t>microscopic</a:t>
            </a:r>
            <a:r>
              <a:rPr lang="fr-BE" dirty="0" smtClean="0"/>
              <a:t> model</a:t>
            </a:r>
          </a:p>
          <a:p>
            <a:r>
              <a:rPr lang="fr-BE" dirty="0" smtClean="0"/>
              <a:t>- </a:t>
            </a:r>
            <a:r>
              <a:rPr lang="fr-BE" dirty="0" err="1" smtClean="0"/>
              <a:t>Various</a:t>
            </a:r>
            <a:r>
              <a:rPr lang="fr-BE" dirty="0" smtClean="0"/>
              <a:t> </a:t>
            </a:r>
            <a:r>
              <a:rPr lang="fr-BE" dirty="0" err="1" smtClean="0"/>
              <a:t>reactions</a:t>
            </a:r>
            <a:r>
              <a:rPr lang="fr-BE" dirty="0" smtClean="0"/>
              <a:t> of </a:t>
            </a:r>
            <a:r>
              <a:rPr lang="fr-BE" dirty="0" err="1" smtClean="0"/>
              <a:t>astrophysical</a:t>
            </a:r>
            <a:r>
              <a:rPr lang="fr-BE" dirty="0" smtClean="0"/>
              <a:t> </a:t>
            </a:r>
            <a:r>
              <a:rPr lang="fr-BE" dirty="0" err="1" smtClean="0"/>
              <a:t>interest</a:t>
            </a:r>
            <a:endParaRPr lang="fr-BE" dirty="0" smtClean="0"/>
          </a:p>
          <a:p>
            <a:r>
              <a:rPr lang="fr-BE" dirty="0" smtClean="0"/>
              <a:t>- </a:t>
            </a:r>
            <a:r>
              <a:rPr lang="el-GR" dirty="0" smtClean="0"/>
              <a:t>β</a:t>
            </a:r>
            <a:r>
              <a:rPr lang="fr-BE" dirty="0" smtClean="0"/>
              <a:t> </a:t>
            </a:r>
            <a:r>
              <a:rPr lang="fr-BE" dirty="0" err="1" smtClean="0"/>
              <a:t>decay</a:t>
            </a:r>
            <a:r>
              <a:rPr lang="fr-BE" dirty="0" smtClean="0"/>
              <a:t> to </a:t>
            </a:r>
            <a:r>
              <a:rPr lang="fr-BE" dirty="0" err="1" smtClean="0"/>
              <a:t>unbound</a:t>
            </a:r>
            <a:r>
              <a:rPr lang="fr-BE" dirty="0" smtClean="0"/>
              <a:t> states</a:t>
            </a:r>
          </a:p>
          <a:p>
            <a:r>
              <a:rPr lang="fr-BE" dirty="0" smtClean="0"/>
              <a:t>- </a:t>
            </a:r>
            <a:r>
              <a:rPr lang="fr-BE" dirty="0" err="1" smtClean="0"/>
              <a:t>Microscopic</a:t>
            </a:r>
            <a:r>
              <a:rPr lang="fr-BE" dirty="0" smtClean="0"/>
              <a:t> investigation of </a:t>
            </a:r>
            <a:r>
              <a:rPr lang="fr-BE" dirty="0" err="1" smtClean="0"/>
              <a:t>transfer</a:t>
            </a:r>
            <a:r>
              <a:rPr lang="fr-BE" dirty="0" smtClean="0"/>
              <a:t> and fusion</a:t>
            </a:r>
          </a:p>
          <a:p>
            <a:r>
              <a:rPr lang="fr-BE" dirty="0" smtClean="0"/>
              <a:t>- …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04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39551" y="3023744"/>
            <a:ext cx="89709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 smtClean="0"/>
          </a:p>
          <a:p>
            <a:r>
              <a:rPr lang="fr-BE" sz="2400" dirty="0" smtClean="0"/>
              <a:t>… or more </a:t>
            </a:r>
            <a:r>
              <a:rPr lang="fr-BE" sz="2400" dirty="0" err="1" smtClean="0"/>
              <a:t>precisely</a:t>
            </a:r>
            <a:r>
              <a:rPr lang="fr-BE" sz="2400" dirty="0" smtClean="0"/>
              <a:t>:</a:t>
            </a:r>
          </a:p>
          <a:p>
            <a:endParaRPr lang="fr-BE" sz="2800" dirty="0" smtClean="0"/>
          </a:p>
          <a:p>
            <a:r>
              <a:rPr lang="fr-BE" sz="2800" dirty="0" err="1" smtClean="0">
                <a:solidFill>
                  <a:schemeClr val="accent5"/>
                </a:solidFill>
              </a:rPr>
              <a:t>Facts</a:t>
            </a:r>
            <a:r>
              <a:rPr lang="fr-BE" sz="2800" dirty="0" smtClean="0">
                <a:solidFill>
                  <a:schemeClr val="accent5"/>
                </a:solidFill>
              </a:rPr>
              <a:t> and </a:t>
            </a:r>
            <a:r>
              <a:rPr lang="fr-BE" sz="2800" dirty="0" err="1" smtClean="0">
                <a:solidFill>
                  <a:schemeClr val="accent5"/>
                </a:solidFill>
              </a:rPr>
              <a:t>personal</a:t>
            </a:r>
            <a:r>
              <a:rPr lang="fr-BE" sz="2800" dirty="0" smtClean="0">
                <a:solidFill>
                  <a:schemeClr val="accent5"/>
                </a:solidFill>
              </a:rPr>
              <a:t> </a:t>
            </a:r>
            <a:r>
              <a:rPr lang="fr-BE" sz="2800" dirty="0" err="1" smtClean="0">
                <a:solidFill>
                  <a:schemeClr val="accent5"/>
                </a:solidFill>
              </a:rPr>
              <a:t>memories</a:t>
            </a:r>
            <a:r>
              <a:rPr lang="fr-BE" sz="2800" dirty="0" smtClean="0">
                <a:solidFill>
                  <a:schemeClr val="accent5"/>
                </a:solidFill>
              </a:rPr>
              <a:t> about Pierre </a:t>
            </a:r>
            <a:r>
              <a:rPr lang="fr-BE" sz="2800" dirty="0" err="1" smtClean="0">
                <a:solidFill>
                  <a:schemeClr val="accent5"/>
                </a:solidFill>
              </a:rPr>
              <a:t>Descouvemont’s</a:t>
            </a:r>
            <a:r>
              <a:rPr lang="fr-BE" sz="2800" dirty="0" smtClean="0">
                <a:solidFill>
                  <a:schemeClr val="accent5"/>
                </a:solidFill>
              </a:rPr>
              <a:t> </a:t>
            </a:r>
            <a:r>
              <a:rPr lang="fr-BE" sz="2800" dirty="0" err="1" smtClean="0">
                <a:solidFill>
                  <a:schemeClr val="accent5"/>
                </a:solidFill>
              </a:rPr>
              <a:t>scientific</a:t>
            </a:r>
            <a:r>
              <a:rPr lang="fr-BE" sz="2800" dirty="0" smtClean="0">
                <a:solidFill>
                  <a:schemeClr val="accent5"/>
                </a:solidFill>
              </a:rPr>
              <a:t> </a:t>
            </a:r>
            <a:r>
              <a:rPr lang="fr-BE" sz="2800" dirty="0" err="1" smtClean="0">
                <a:solidFill>
                  <a:schemeClr val="accent5"/>
                </a:solidFill>
              </a:rPr>
              <a:t>career</a:t>
            </a:r>
            <a:r>
              <a:rPr lang="fr-BE" sz="2800" dirty="0" smtClean="0">
                <a:solidFill>
                  <a:schemeClr val="accent5"/>
                </a:solidFill>
              </a:rPr>
              <a:t> in a more or </a:t>
            </a:r>
            <a:r>
              <a:rPr lang="fr-BE" sz="2800" dirty="0" err="1" smtClean="0">
                <a:solidFill>
                  <a:schemeClr val="accent5"/>
                </a:solidFill>
              </a:rPr>
              <a:t>less</a:t>
            </a:r>
            <a:r>
              <a:rPr lang="fr-BE" sz="2800" dirty="0" smtClean="0">
                <a:solidFill>
                  <a:schemeClr val="accent5"/>
                </a:solidFill>
              </a:rPr>
              <a:t> </a:t>
            </a:r>
            <a:r>
              <a:rPr lang="fr-BE" sz="2800" dirty="0" err="1" smtClean="0">
                <a:solidFill>
                  <a:schemeClr val="accent5"/>
                </a:solidFill>
              </a:rPr>
              <a:t>chronological</a:t>
            </a:r>
            <a:r>
              <a:rPr lang="fr-BE" sz="2800" dirty="0" smtClean="0">
                <a:solidFill>
                  <a:schemeClr val="accent5"/>
                </a:solidFill>
              </a:rPr>
              <a:t> </a:t>
            </a:r>
            <a:r>
              <a:rPr lang="fr-BE" sz="2800" dirty="0" err="1" smtClean="0">
                <a:solidFill>
                  <a:schemeClr val="accent5"/>
                </a:solidFill>
              </a:rPr>
              <a:t>order</a:t>
            </a:r>
            <a:endParaRPr lang="fr-BE" sz="2800" dirty="0" smtClean="0">
              <a:solidFill>
                <a:schemeClr val="accent5"/>
              </a:solidFill>
            </a:endParaRPr>
          </a:p>
          <a:p>
            <a:endParaRPr lang="fr-BE" sz="2800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1539551" y="1343609"/>
            <a:ext cx="2796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/>
              <a:t>Not a </a:t>
            </a:r>
            <a:r>
              <a:rPr lang="fr-BE" sz="2400" dirty="0" err="1" smtClean="0"/>
              <a:t>summary</a:t>
            </a:r>
            <a:r>
              <a:rPr lang="fr-BE" sz="2400" dirty="0" smtClean="0"/>
              <a:t> talk !</a:t>
            </a:r>
            <a:endParaRPr lang="fr-BE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539551" y="2351314"/>
            <a:ext cx="2031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smtClean="0">
                <a:solidFill>
                  <a:schemeClr val="accent5"/>
                </a:solidFill>
              </a:rPr>
              <a:t>About Pierre</a:t>
            </a:r>
            <a:endParaRPr lang="fr-BE" sz="2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1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373186" y="542099"/>
            <a:ext cx="5449116" cy="5813367"/>
            <a:chOff x="373186" y="542099"/>
            <a:chExt cx="5449116" cy="5813367"/>
          </a:xfrm>
        </p:grpSpPr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688" y="1747602"/>
              <a:ext cx="4486902" cy="3362795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380930" y="5155137"/>
              <a:ext cx="39167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dirty="0" err="1" smtClean="0">
                  <a:solidFill>
                    <a:schemeClr val="accent5"/>
                  </a:solidFill>
                </a:rPr>
                <a:t>Microscopic</a:t>
              </a:r>
              <a:r>
                <a:rPr lang="fr-BE" dirty="0" smtClean="0">
                  <a:solidFill>
                    <a:schemeClr val="accent5"/>
                  </a:solidFill>
                </a:rPr>
                <a:t> </a:t>
              </a:r>
              <a:r>
                <a:rPr lang="fr-BE" dirty="0" err="1" smtClean="0">
                  <a:solidFill>
                    <a:schemeClr val="accent5"/>
                  </a:solidFill>
                </a:rPr>
                <a:t>two</a:t>
              </a:r>
              <a:r>
                <a:rPr lang="fr-BE" dirty="0" smtClean="0">
                  <a:solidFill>
                    <a:schemeClr val="accent5"/>
                  </a:solidFill>
                </a:rPr>
                <a:t>-cluster model</a:t>
              </a:r>
            </a:p>
            <a:p>
              <a:pPr algn="ctr"/>
              <a:r>
                <a:rPr lang="fr-BE" dirty="0" smtClean="0"/>
                <a:t>Proton capture on a radioactive nucleus</a:t>
              </a:r>
            </a:p>
            <a:p>
              <a:pPr algn="ctr"/>
              <a:r>
                <a:rPr lang="fr-BE" dirty="0" smtClean="0"/>
                <a:t>(</a:t>
              </a:r>
              <a:r>
                <a:rPr lang="fr-BE" dirty="0" err="1" smtClean="0"/>
                <a:t>being</a:t>
              </a:r>
              <a:r>
                <a:rPr lang="fr-BE" dirty="0" smtClean="0"/>
                <a:t> </a:t>
              </a:r>
              <a:r>
                <a:rPr lang="fr-BE" dirty="0" err="1" smtClean="0"/>
                <a:t>measured</a:t>
              </a:r>
              <a:r>
                <a:rPr lang="fr-BE" dirty="0" smtClean="0"/>
                <a:t> at Louvain-la-Neuve)</a:t>
              </a:r>
            </a:p>
            <a:p>
              <a:pPr algn="ctr"/>
              <a:r>
                <a:rPr lang="fr-BE" dirty="0" smtClean="0"/>
                <a:t>Hot CNO cycle </a:t>
              </a:r>
              <a:endParaRPr lang="fr-BE" dirty="0"/>
            </a:p>
          </p:txBody>
        </p:sp>
        <p:pic>
          <p:nvPicPr>
            <p:cNvPr id="5" name="Image 4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5" y="859841"/>
              <a:ext cx="5355577" cy="791018"/>
            </a:xfrm>
            <a:prstGeom prst="rect">
              <a:avLst/>
            </a:prstGeom>
          </p:spPr>
        </p:pic>
        <p:pic>
          <p:nvPicPr>
            <p:cNvPr id="8" name="Image 7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86" y="542099"/>
              <a:ext cx="2674852" cy="220999"/>
            </a:xfrm>
            <a:prstGeom prst="rect">
              <a:avLst/>
            </a:prstGeom>
          </p:spPr>
        </p:pic>
      </p:grpSp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12" y="1747602"/>
            <a:ext cx="2943636" cy="374384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070112" y="5586879"/>
            <a:ext cx="3208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err="1" smtClean="0">
                <a:solidFill>
                  <a:schemeClr val="accent5"/>
                </a:solidFill>
              </a:rPr>
              <a:t>Microscopic</a:t>
            </a:r>
            <a:r>
              <a:rPr lang="fr-BE" dirty="0" smtClean="0">
                <a:solidFill>
                  <a:schemeClr val="accent5"/>
                </a:solidFill>
              </a:rPr>
              <a:t> </a:t>
            </a:r>
            <a:r>
              <a:rPr lang="fr-BE" dirty="0" err="1" smtClean="0">
                <a:solidFill>
                  <a:schemeClr val="accent5"/>
                </a:solidFill>
              </a:rPr>
              <a:t>three</a:t>
            </a:r>
            <a:r>
              <a:rPr lang="fr-BE" dirty="0" smtClean="0">
                <a:solidFill>
                  <a:schemeClr val="accent5"/>
                </a:solidFill>
              </a:rPr>
              <a:t>-cluster </a:t>
            </a:r>
            <a:r>
              <a:rPr lang="fr-BE" dirty="0">
                <a:solidFill>
                  <a:schemeClr val="accent5"/>
                </a:solidFill>
              </a:rPr>
              <a:t>model</a:t>
            </a:r>
          </a:p>
          <a:p>
            <a:pPr algn="ctr"/>
            <a:r>
              <a:rPr lang="fr-BE" dirty="0" smtClean="0"/>
              <a:t>Triple alpha </a:t>
            </a:r>
            <a:r>
              <a:rPr lang="fr-BE" dirty="0" err="1" smtClean="0"/>
              <a:t>process</a:t>
            </a:r>
            <a:r>
              <a:rPr lang="fr-BE" dirty="0" smtClean="0"/>
              <a:t>:</a:t>
            </a:r>
          </a:p>
          <a:p>
            <a:pPr algn="ctr"/>
            <a:r>
              <a:rPr lang="fr-BE" dirty="0" smtClean="0"/>
              <a:t>Hoyle state and </a:t>
            </a:r>
            <a:r>
              <a:rPr lang="fr-BE" dirty="0" err="1" smtClean="0"/>
              <a:t>its</a:t>
            </a:r>
            <a:r>
              <a:rPr lang="fr-BE" dirty="0" smtClean="0"/>
              <a:t> 2</a:t>
            </a:r>
            <a:r>
              <a:rPr lang="fr-BE" baseline="30000" dirty="0" smtClean="0"/>
              <a:t>+</a:t>
            </a:r>
            <a:r>
              <a:rPr lang="fr-BE" dirty="0" smtClean="0"/>
              <a:t> excitation</a:t>
            </a:r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530" y="763098"/>
            <a:ext cx="5529800" cy="6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9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600" dirty="0" smtClean="0">
                <a:solidFill>
                  <a:schemeClr val="accent5"/>
                </a:solidFill>
              </a:rPr>
              <a:t>1990’s: first </a:t>
            </a:r>
            <a:r>
              <a:rPr lang="fr-BE" sz="3600" dirty="0" err="1" smtClean="0">
                <a:solidFill>
                  <a:schemeClr val="accent5"/>
                </a:solidFill>
              </a:rPr>
              <a:t>experiments</a:t>
            </a:r>
            <a:r>
              <a:rPr lang="fr-BE" sz="3600" dirty="0" smtClean="0">
                <a:solidFill>
                  <a:schemeClr val="accent5"/>
                </a:solidFill>
              </a:rPr>
              <a:t> </a:t>
            </a:r>
            <a:r>
              <a:rPr lang="fr-BE" sz="3600" dirty="0" err="1" smtClean="0">
                <a:solidFill>
                  <a:schemeClr val="accent5"/>
                </a:solidFill>
              </a:rPr>
              <a:t>with</a:t>
            </a:r>
            <a:r>
              <a:rPr lang="fr-BE" sz="3600" dirty="0" smtClean="0">
                <a:solidFill>
                  <a:schemeClr val="accent5"/>
                </a:solidFill>
              </a:rPr>
              <a:t> radioactive </a:t>
            </a:r>
            <a:r>
              <a:rPr lang="fr-BE" sz="3600" dirty="0" err="1" smtClean="0">
                <a:solidFill>
                  <a:schemeClr val="accent5"/>
                </a:solidFill>
              </a:rPr>
              <a:t>nuclei</a:t>
            </a:r>
            <a:endParaRPr lang="fr-BE" sz="3600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16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000" dirty="0" smtClean="0"/>
              <a:t>Close collaboration </a:t>
            </a:r>
            <a:r>
              <a:rPr lang="fr-BE" sz="2000" dirty="0" err="1" smtClean="0"/>
              <a:t>with</a:t>
            </a:r>
            <a:r>
              <a:rPr lang="fr-BE" sz="2000" dirty="0" smtClean="0"/>
              <a:t> </a:t>
            </a:r>
            <a:r>
              <a:rPr lang="fr-BE" sz="2000" dirty="0" err="1" smtClean="0"/>
              <a:t>experimentalists</a:t>
            </a:r>
            <a:r>
              <a:rPr lang="fr-BE" sz="2000" dirty="0" smtClean="0"/>
              <a:t> </a:t>
            </a:r>
            <a:r>
              <a:rPr lang="fr-BE" sz="2000" dirty="0" err="1" smtClean="0"/>
              <a:t>from</a:t>
            </a:r>
            <a:r>
              <a:rPr lang="fr-BE" sz="2000" dirty="0" smtClean="0"/>
              <a:t> </a:t>
            </a:r>
            <a:r>
              <a:rPr lang="fr-BE" sz="2000" dirty="0" err="1" smtClean="0"/>
              <a:t>Belgian</a:t>
            </a:r>
            <a:r>
              <a:rPr lang="fr-BE" sz="2000" dirty="0" smtClean="0"/>
              <a:t> </a:t>
            </a:r>
            <a:r>
              <a:rPr lang="fr-BE" sz="2000" dirty="0" err="1" smtClean="0"/>
              <a:t>universities</a:t>
            </a:r>
            <a:r>
              <a:rPr lang="fr-BE" sz="2000" dirty="0" smtClean="0"/>
              <a:t> UCL, ULB and KUL</a:t>
            </a:r>
          </a:p>
          <a:p>
            <a:pPr marL="0" indent="0">
              <a:buNone/>
            </a:pPr>
            <a:endParaRPr lang="fr-BE" sz="2400" dirty="0"/>
          </a:p>
          <a:p>
            <a:pPr marL="0" indent="0">
              <a:buNone/>
            </a:pPr>
            <a:endParaRPr lang="fr-BE" sz="2400" dirty="0" smtClean="0"/>
          </a:p>
          <a:p>
            <a:pPr marL="0" indent="0">
              <a:buNone/>
            </a:pPr>
            <a:endParaRPr lang="fr-BE" sz="2400" dirty="0"/>
          </a:p>
          <a:p>
            <a:pPr marL="0" indent="0">
              <a:buNone/>
            </a:pPr>
            <a:endParaRPr lang="fr-BE" sz="2400" dirty="0" smtClean="0"/>
          </a:p>
          <a:p>
            <a:pPr marL="0" indent="0">
              <a:buNone/>
            </a:pPr>
            <a:endParaRPr lang="fr-BE" sz="2400" dirty="0"/>
          </a:p>
          <a:p>
            <a:pPr marL="0" indent="0">
              <a:buNone/>
            </a:pPr>
            <a:endParaRPr lang="fr-BE" sz="2400" dirty="0" smtClean="0"/>
          </a:p>
          <a:p>
            <a:pPr marL="0" indent="0">
              <a:buNone/>
            </a:pPr>
            <a:endParaRPr lang="fr-BE" sz="2400" dirty="0"/>
          </a:p>
          <a:p>
            <a:pPr marL="0" indent="0">
              <a:buNone/>
            </a:pPr>
            <a:endParaRPr lang="fr-BE" sz="2400" dirty="0" smtClean="0"/>
          </a:p>
          <a:p>
            <a:pPr marL="0" indent="0">
              <a:buNone/>
            </a:pPr>
            <a:endParaRPr lang="fr-BE" sz="2400" dirty="0" smtClean="0"/>
          </a:p>
        </p:txBody>
      </p:sp>
      <p:grpSp>
        <p:nvGrpSpPr>
          <p:cNvPr id="10" name="Groupe 9"/>
          <p:cNvGrpSpPr/>
          <p:nvPr/>
        </p:nvGrpSpPr>
        <p:grpSpPr>
          <a:xfrm>
            <a:off x="3497400" y="2242492"/>
            <a:ext cx="5010588" cy="3247729"/>
            <a:chOff x="3590706" y="2549580"/>
            <a:chExt cx="5010588" cy="3247729"/>
          </a:xfrm>
        </p:grpSpPr>
        <p:pic>
          <p:nvPicPr>
            <p:cNvPr id="8" name="Image 7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063" y="2549580"/>
              <a:ext cx="2491956" cy="228620"/>
            </a:xfrm>
            <a:prstGeom prst="rect">
              <a:avLst/>
            </a:prstGeom>
          </p:spPr>
        </p:pic>
        <p:pic>
          <p:nvPicPr>
            <p:cNvPr id="9" name="Image 8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706" y="2913137"/>
              <a:ext cx="5010588" cy="2884172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838200" y="5906278"/>
            <a:ext cx="498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T</a:t>
            </a:r>
            <a:r>
              <a:rPr lang="fr-BE" dirty="0" err="1" smtClean="0"/>
              <a:t>heorists</a:t>
            </a:r>
            <a:r>
              <a:rPr lang="fr-BE" dirty="0" smtClean="0"/>
              <a:t> </a:t>
            </a:r>
            <a:r>
              <a:rPr lang="fr-BE" dirty="0" err="1" smtClean="0"/>
              <a:t>struggling</a:t>
            </a:r>
            <a:r>
              <a:rPr lang="fr-BE" dirty="0" smtClean="0"/>
              <a:t> to </a:t>
            </a:r>
            <a:r>
              <a:rPr lang="fr-BE" dirty="0" err="1" smtClean="0"/>
              <a:t>understand</a:t>
            </a:r>
            <a:r>
              <a:rPr lang="fr-BE" dirty="0" smtClean="0"/>
              <a:t> new </a:t>
            </a:r>
            <a:r>
              <a:rPr lang="fr-BE" dirty="0" err="1"/>
              <a:t>vocabulary</a:t>
            </a:r>
            <a:r>
              <a:rPr lang="fr-BE" dirty="0" smtClean="0"/>
              <a:t>:</a:t>
            </a: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5862735" y="5906278"/>
            <a:ext cx="471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?? </a:t>
            </a:r>
            <a:r>
              <a:rPr lang="fr-BE" dirty="0" err="1">
                <a:solidFill>
                  <a:schemeClr val="accent6">
                    <a:lumMod val="75000"/>
                  </a:schemeClr>
                </a:solidFill>
              </a:rPr>
              <a:t>what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can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dirty="0" err="1">
                <a:solidFill>
                  <a:schemeClr val="accent6">
                    <a:lumMod val="75000"/>
                  </a:schemeClr>
                </a:solidFill>
              </a:rPr>
              <a:t>be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fr-BE" dirty="0" err="1">
                <a:solidFill>
                  <a:schemeClr val="accent6">
                    <a:lumMod val="75000"/>
                  </a:schemeClr>
                </a:solidFill>
              </a:rPr>
              <a:t>meaning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 of « </a:t>
            </a:r>
            <a:r>
              <a:rPr lang="fr-BE" dirty="0" err="1">
                <a:solidFill>
                  <a:schemeClr val="accent6">
                    <a:lumMod val="75000"/>
                  </a:schemeClr>
                </a:solidFill>
              </a:rPr>
              <a:t>straggling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 » ??</a:t>
            </a:r>
          </a:p>
        </p:txBody>
      </p:sp>
    </p:spTree>
    <p:extLst>
      <p:ext uri="{BB962C8B-B14F-4D97-AF65-F5344CB8AC3E}">
        <p14:creationId xmlns:p14="http://schemas.microsoft.com/office/powerpoint/2010/main" val="2992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19107" y="384563"/>
            <a:ext cx="9487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smtClean="0">
                <a:solidFill>
                  <a:schemeClr val="accent5"/>
                </a:solidFill>
              </a:rPr>
              <a:t>Pierre </a:t>
            </a:r>
            <a:r>
              <a:rPr lang="fr-BE" sz="2400" dirty="0" err="1" smtClean="0">
                <a:solidFill>
                  <a:schemeClr val="accent5"/>
                </a:solidFill>
              </a:rPr>
              <a:t>participated</a:t>
            </a:r>
            <a:r>
              <a:rPr lang="fr-BE" sz="2400" dirty="0" smtClean="0">
                <a:solidFill>
                  <a:schemeClr val="accent5"/>
                </a:solidFill>
              </a:rPr>
              <a:t> to the </a:t>
            </a:r>
            <a:r>
              <a:rPr lang="fr-BE" sz="2400" dirty="0" err="1" smtClean="0">
                <a:solidFill>
                  <a:schemeClr val="accent5"/>
                </a:solidFill>
              </a:rPr>
              <a:t>interpretation</a:t>
            </a:r>
            <a:r>
              <a:rPr lang="fr-BE" sz="2400" dirty="0" smtClean="0">
                <a:solidFill>
                  <a:schemeClr val="accent5"/>
                </a:solidFill>
              </a:rPr>
              <a:t> of </a:t>
            </a:r>
            <a:r>
              <a:rPr lang="fr-BE" sz="2400" dirty="0" err="1" smtClean="0">
                <a:solidFill>
                  <a:schemeClr val="accent5"/>
                </a:solidFill>
              </a:rPr>
              <a:t>experiments</a:t>
            </a:r>
            <a:r>
              <a:rPr lang="fr-BE" sz="2400" dirty="0" smtClean="0">
                <a:solidFill>
                  <a:schemeClr val="accent5"/>
                </a:solidFill>
              </a:rPr>
              <a:t> for </a:t>
            </a:r>
            <a:r>
              <a:rPr lang="fr-BE" sz="2400" dirty="0" err="1" smtClean="0">
                <a:solidFill>
                  <a:schemeClr val="accent5"/>
                </a:solidFill>
              </a:rPr>
              <a:t>various</a:t>
            </a:r>
            <a:r>
              <a:rPr lang="fr-BE" sz="2400" dirty="0" smtClean="0">
                <a:solidFill>
                  <a:schemeClr val="accent5"/>
                </a:solidFill>
              </a:rPr>
              <a:t> groups </a:t>
            </a:r>
          </a:p>
          <a:p>
            <a:pPr algn="ctr"/>
            <a:r>
              <a:rPr lang="fr-BE" sz="2400" dirty="0" smtClean="0"/>
              <a:t>Louvain-la-Neuve, Groningen, </a:t>
            </a:r>
            <a:r>
              <a:rPr lang="fr-BE" sz="2400" dirty="0" err="1" smtClean="0"/>
              <a:t>Ganil</a:t>
            </a:r>
            <a:r>
              <a:rPr lang="fr-BE" sz="2400" dirty="0" smtClean="0"/>
              <a:t>, Orsay, TRIUMF, LUNA, RIBRAS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612209" y="1878431"/>
            <a:ext cx="11735321" cy="3260678"/>
            <a:chOff x="494643" y="2936523"/>
            <a:chExt cx="11735321" cy="3260678"/>
          </a:xfrm>
        </p:grpSpPr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7306">
              <a:off x="494643" y="3225761"/>
              <a:ext cx="6005094" cy="1607389"/>
            </a:xfrm>
            <a:prstGeom prst="rect">
              <a:avLst/>
            </a:prstGeom>
          </p:spPr>
        </p:pic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963" y="5214136"/>
              <a:ext cx="9518205" cy="983065"/>
            </a:xfrm>
            <a:prstGeom prst="rect">
              <a:avLst/>
            </a:prstGeom>
          </p:spPr>
        </p:pic>
        <p:pic>
          <p:nvPicPr>
            <p:cNvPr id="5" name="Image 4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9520">
              <a:off x="5284201" y="2936523"/>
              <a:ext cx="6945763" cy="888342"/>
            </a:xfrm>
            <a:prstGeom prst="rect">
              <a:avLst/>
            </a:prstGeom>
          </p:spPr>
        </p:pic>
      </p:grpSp>
      <p:sp>
        <p:nvSpPr>
          <p:cNvPr id="7" name="ZoneTexte 6"/>
          <p:cNvSpPr txBox="1"/>
          <p:nvPr/>
        </p:nvSpPr>
        <p:spPr>
          <a:xfrm>
            <a:off x="1873418" y="5422357"/>
            <a:ext cx="6708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He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 smtClean="0"/>
              <a:t>co-author</a:t>
            </a:r>
            <a:r>
              <a:rPr lang="fr-BE" dirty="0" smtClean="0"/>
              <a:t> </a:t>
            </a:r>
            <a:r>
              <a:rPr lang="fr-BE" dirty="0"/>
              <a:t>of 20 </a:t>
            </a:r>
            <a:r>
              <a:rPr lang="fr-BE" dirty="0" err="1"/>
              <a:t>experimental</a:t>
            </a:r>
            <a:r>
              <a:rPr lang="fr-BE" dirty="0"/>
              <a:t> </a:t>
            </a:r>
            <a:r>
              <a:rPr lang="fr-BE" dirty="0" err="1"/>
              <a:t>papers</a:t>
            </a:r>
            <a:r>
              <a:rPr lang="fr-BE" dirty="0"/>
              <a:t> and </a:t>
            </a:r>
            <a:r>
              <a:rPr lang="fr-BE" dirty="0" smtClean="0"/>
              <a:t>of </a:t>
            </a:r>
            <a:r>
              <a:rPr lang="fr-BE" dirty="0" err="1" smtClean="0"/>
              <a:t>many</a:t>
            </a:r>
            <a:r>
              <a:rPr lang="fr-BE" dirty="0" smtClean="0"/>
              <a:t> contributions, </a:t>
            </a:r>
            <a:endParaRPr lang="fr-BE" dirty="0"/>
          </a:p>
          <a:p>
            <a:r>
              <a:rPr lang="fr-BE" dirty="0" err="1"/>
              <a:t>o</a:t>
            </a:r>
            <a:r>
              <a:rPr lang="fr-BE" dirty="0" err="1" smtClean="0"/>
              <a:t>ften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experimentalists</a:t>
            </a:r>
            <a:r>
              <a:rPr lang="fr-BE" dirty="0" smtClean="0"/>
              <a:t> </a:t>
            </a:r>
            <a:r>
              <a:rPr lang="fr-BE" dirty="0" err="1"/>
              <a:t>invited</a:t>
            </a:r>
            <a:r>
              <a:rPr lang="fr-BE" dirty="0"/>
              <a:t> at </a:t>
            </a:r>
            <a:r>
              <a:rPr lang="fr-BE" dirty="0" err="1"/>
              <a:t>this</a:t>
            </a:r>
            <a:r>
              <a:rPr lang="fr-BE" dirty="0"/>
              <a:t> workshop.</a:t>
            </a:r>
          </a:p>
          <a:p>
            <a:r>
              <a:rPr lang="fr-BE" dirty="0"/>
              <a:t>In </a:t>
            </a:r>
            <a:r>
              <a:rPr lang="fr-BE" dirty="0" err="1"/>
              <a:t>many</a:t>
            </a:r>
            <a:r>
              <a:rPr lang="fr-BE" dirty="0"/>
              <a:t> cases, </a:t>
            </a:r>
            <a:r>
              <a:rPr lang="fr-BE" dirty="0" err="1"/>
              <a:t>he</a:t>
            </a:r>
            <a:r>
              <a:rPr lang="fr-BE" dirty="0"/>
              <a:t> made </a:t>
            </a:r>
            <a:r>
              <a:rPr lang="fr-BE" dirty="0" smtClean="0"/>
              <a:t>use of </a:t>
            </a:r>
            <a:r>
              <a:rPr lang="fr-BE" dirty="0"/>
              <a:t>the </a:t>
            </a:r>
            <a:r>
              <a:rPr lang="fr-BE" i="1" dirty="0"/>
              <a:t>R</a:t>
            </a:r>
            <a:r>
              <a:rPr lang="fr-BE" dirty="0"/>
              <a:t> matrix </a:t>
            </a:r>
            <a:r>
              <a:rPr lang="fr-BE" dirty="0" err="1" smtClean="0"/>
              <a:t>method</a:t>
            </a:r>
            <a:r>
              <a:rPr lang="fr-BE" dirty="0" smtClean="0"/>
              <a:t>…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935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1177" y="71142"/>
            <a:ext cx="10515600" cy="1325563"/>
          </a:xfrm>
        </p:spPr>
        <p:txBody>
          <a:bodyPr>
            <a:normAutofit/>
          </a:bodyPr>
          <a:lstStyle/>
          <a:p>
            <a:r>
              <a:rPr lang="fr-BE" sz="3600" i="1" dirty="0" smtClean="0">
                <a:solidFill>
                  <a:schemeClr val="accent5"/>
                </a:solidFill>
              </a:rPr>
              <a:t>R</a:t>
            </a:r>
            <a:r>
              <a:rPr lang="fr-BE" sz="3600" dirty="0" smtClean="0">
                <a:solidFill>
                  <a:schemeClr val="accent5"/>
                </a:solidFill>
              </a:rPr>
              <a:t> matrix </a:t>
            </a:r>
            <a:r>
              <a:rPr lang="fr-BE" sz="3600" dirty="0" err="1" smtClean="0">
                <a:solidFill>
                  <a:schemeClr val="accent5"/>
                </a:solidFill>
              </a:rPr>
              <a:t>theory</a:t>
            </a:r>
            <a:endParaRPr lang="fr-FR" sz="3600" dirty="0">
              <a:solidFill>
                <a:schemeClr val="accent5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84796" y="1172942"/>
            <a:ext cx="9364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There are </a:t>
            </a:r>
            <a:r>
              <a:rPr lang="fr-BE" dirty="0" err="1" smtClean="0"/>
              <a:t>two</a:t>
            </a:r>
            <a:r>
              <a:rPr lang="fr-BE" dirty="0" smtClean="0"/>
              <a:t> </a:t>
            </a:r>
            <a:r>
              <a:rPr lang="fr-BE" dirty="0" err="1" smtClean="0"/>
              <a:t>variants</a:t>
            </a:r>
            <a:r>
              <a:rPr lang="fr-BE" dirty="0" smtClean="0"/>
              <a:t> of the </a:t>
            </a:r>
            <a:r>
              <a:rPr lang="fr-BE" i="1" dirty="0" smtClean="0"/>
              <a:t>R</a:t>
            </a:r>
            <a:r>
              <a:rPr lang="fr-BE" dirty="0" smtClean="0"/>
              <a:t>-matrix </a:t>
            </a:r>
            <a:r>
              <a:rPr lang="fr-BE" dirty="0" err="1" smtClean="0"/>
              <a:t>method</a:t>
            </a:r>
            <a:r>
              <a:rPr lang="fr-BE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The original </a:t>
            </a:r>
            <a:r>
              <a:rPr lang="fr-BE" dirty="0" err="1" smtClean="0">
                <a:solidFill>
                  <a:schemeClr val="accent6"/>
                </a:solidFill>
              </a:rPr>
              <a:t>phenomenological</a:t>
            </a:r>
            <a:r>
              <a:rPr lang="fr-BE" dirty="0" smtClean="0"/>
              <a:t> </a:t>
            </a:r>
            <a:r>
              <a:rPr lang="fr-BE" i="1" dirty="0" smtClean="0"/>
              <a:t>R</a:t>
            </a:r>
            <a:r>
              <a:rPr lang="fr-BE" dirty="0" smtClean="0"/>
              <a:t> matrix </a:t>
            </a:r>
            <a:r>
              <a:rPr lang="fr-BE" dirty="0" err="1" smtClean="0"/>
              <a:t>provides</a:t>
            </a:r>
            <a:r>
              <a:rPr lang="fr-BE" dirty="0" smtClean="0"/>
              <a:t> </a:t>
            </a:r>
            <a:r>
              <a:rPr lang="fr-BE" dirty="0" err="1" smtClean="0"/>
              <a:t>fits</a:t>
            </a:r>
            <a:r>
              <a:rPr lang="fr-BE" dirty="0" smtClean="0"/>
              <a:t> of data.</a:t>
            </a:r>
          </a:p>
          <a:p>
            <a:pPr marL="285750" indent="-285750">
              <a:buFontTx/>
              <a:buChar char="-"/>
            </a:pPr>
            <a:r>
              <a:rPr lang="fr-BE" dirty="0" smtClean="0"/>
              <a:t>The </a:t>
            </a:r>
            <a:r>
              <a:rPr lang="fr-BE" dirty="0" smtClean="0">
                <a:solidFill>
                  <a:schemeClr val="accent6"/>
                </a:solidFill>
              </a:rPr>
              <a:t>calculable</a:t>
            </a:r>
            <a:r>
              <a:rPr lang="fr-BE" dirty="0" smtClean="0"/>
              <a:t> </a:t>
            </a:r>
            <a:r>
              <a:rPr lang="fr-BE" i="1" dirty="0" smtClean="0"/>
              <a:t>R</a:t>
            </a:r>
            <a:r>
              <a:rPr lang="fr-BE" dirty="0" smtClean="0"/>
              <a:t> matrix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provide</a:t>
            </a:r>
            <a:r>
              <a:rPr lang="fr-BE" dirty="0" smtClean="0"/>
              <a:t> </a:t>
            </a:r>
            <a:r>
              <a:rPr lang="fr-BE" dirty="0" err="1" smtClean="0"/>
              <a:t>accurate</a:t>
            </a:r>
            <a:r>
              <a:rPr lang="fr-BE" dirty="0" smtClean="0"/>
              <a:t> </a:t>
            </a:r>
            <a:r>
              <a:rPr lang="fr-BE" dirty="0" err="1" smtClean="0"/>
              <a:t>scattering</a:t>
            </a:r>
            <a:r>
              <a:rPr lang="fr-BE" dirty="0" smtClean="0"/>
              <a:t> solutions of the Schrödinger </a:t>
            </a:r>
            <a:r>
              <a:rPr lang="fr-BE" dirty="0" err="1" smtClean="0"/>
              <a:t>equation</a:t>
            </a:r>
            <a:r>
              <a:rPr lang="fr-BE" dirty="0" smtClean="0"/>
              <a:t>.</a:t>
            </a:r>
          </a:p>
          <a:p>
            <a:r>
              <a:rPr lang="fr-BE" dirty="0" smtClean="0"/>
              <a:t>Pierre </a:t>
            </a:r>
            <a:r>
              <a:rPr lang="fr-BE" dirty="0" err="1" smtClean="0"/>
              <a:t>explored</a:t>
            </a:r>
            <a:r>
              <a:rPr lang="fr-BE" dirty="0" smtClean="0"/>
              <a:t> </a:t>
            </a:r>
            <a:r>
              <a:rPr lang="fr-BE" dirty="0" err="1" smtClean="0"/>
              <a:t>various</a:t>
            </a:r>
            <a:r>
              <a:rPr lang="fr-BE" dirty="0" smtClean="0"/>
              <a:t> aspects of the </a:t>
            </a:r>
            <a:r>
              <a:rPr lang="fr-BE" dirty="0" err="1" smtClean="0"/>
              <a:t>theory</a:t>
            </a:r>
            <a:r>
              <a:rPr lang="fr-BE" dirty="0"/>
              <a:t> </a:t>
            </a:r>
            <a:r>
              <a:rPr lang="fr-BE" dirty="0" smtClean="0"/>
              <a:t>and made a </a:t>
            </a:r>
            <a:r>
              <a:rPr lang="fr-BE" dirty="0" err="1" smtClean="0"/>
              <a:t>number</a:t>
            </a:r>
            <a:r>
              <a:rPr lang="fr-BE" dirty="0" smtClean="0"/>
              <a:t> of applications of </a:t>
            </a:r>
            <a:r>
              <a:rPr lang="fr-BE" dirty="0" err="1" smtClean="0"/>
              <a:t>both</a:t>
            </a:r>
            <a:r>
              <a:rPr lang="fr-BE" dirty="0" smtClean="0"/>
              <a:t> </a:t>
            </a:r>
            <a:r>
              <a:rPr lang="fr-BE" dirty="0" err="1" smtClean="0"/>
              <a:t>variants</a:t>
            </a:r>
            <a:r>
              <a:rPr lang="fr-BE" dirty="0" smtClean="0"/>
              <a:t>.</a:t>
            </a:r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2700973" y="5120408"/>
            <a:ext cx="6286823" cy="1416012"/>
            <a:chOff x="2746473" y="4934130"/>
            <a:chExt cx="6286823" cy="1416012"/>
          </a:xfrm>
        </p:grpSpPr>
        <p:pic>
          <p:nvPicPr>
            <p:cNvPr id="9" name="Image 8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473" y="5295988"/>
              <a:ext cx="6286823" cy="1054154"/>
            </a:xfrm>
            <a:prstGeom prst="rect">
              <a:avLst/>
            </a:prstGeom>
          </p:spPr>
        </p:pic>
        <p:pic>
          <p:nvPicPr>
            <p:cNvPr id="10" name="Image 9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747" y="4934130"/>
              <a:ext cx="5154273" cy="346046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>
            <a:off x="698936" y="2498505"/>
            <a:ext cx="10928034" cy="2573188"/>
            <a:chOff x="707571" y="2645607"/>
            <a:chExt cx="10928034" cy="2573188"/>
          </a:xfrm>
        </p:grpSpPr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571" y="2698241"/>
              <a:ext cx="3816546" cy="1397072"/>
            </a:xfrm>
            <a:prstGeom prst="rect">
              <a:avLst/>
            </a:prstGeom>
          </p:spPr>
        </p:pic>
        <p:grpSp>
          <p:nvGrpSpPr>
            <p:cNvPr id="8" name="Groupe 7"/>
            <p:cNvGrpSpPr/>
            <p:nvPr/>
          </p:nvGrpSpPr>
          <p:grpSpPr>
            <a:xfrm>
              <a:off x="4981916" y="2645607"/>
              <a:ext cx="6653689" cy="1384253"/>
              <a:chOff x="5206000" y="3270791"/>
              <a:chExt cx="6653689" cy="1384253"/>
            </a:xfrm>
          </p:grpSpPr>
          <p:pic>
            <p:nvPicPr>
              <p:cNvPr id="6" name="Image 5" descr="Capture d’écran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6000" y="3571886"/>
                <a:ext cx="6653689" cy="1083158"/>
              </a:xfrm>
              <a:prstGeom prst="rect">
                <a:avLst/>
              </a:prstGeom>
            </p:spPr>
          </p:pic>
          <p:pic>
            <p:nvPicPr>
              <p:cNvPr id="7" name="Image 6" descr="Capture d’écra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9451" y="3270791"/>
                <a:ext cx="3239897" cy="272515"/>
              </a:xfrm>
              <a:prstGeom prst="rect">
                <a:avLst/>
              </a:prstGeom>
            </p:spPr>
          </p:pic>
        </p:grpSp>
        <p:grpSp>
          <p:nvGrpSpPr>
            <p:cNvPr id="15" name="Groupe 14"/>
            <p:cNvGrpSpPr/>
            <p:nvPr/>
          </p:nvGrpSpPr>
          <p:grpSpPr>
            <a:xfrm>
              <a:off x="5261406" y="4166075"/>
              <a:ext cx="6075371" cy="1052720"/>
              <a:chOff x="6053318" y="4611928"/>
              <a:chExt cx="6075371" cy="1052720"/>
            </a:xfrm>
          </p:grpSpPr>
          <p:pic>
            <p:nvPicPr>
              <p:cNvPr id="13" name="Image 12" descr="Capture d’écran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3318" y="4921660"/>
                <a:ext cx="6075371" cy="742988"/>
              </a:xfrm>
              <a:prstGeom prst="rect">
                <a:avLst/>
              </a:prstGeom>
            </p:spPr>
          </p:pic>
          <p:pic>
            <p:nvPicPr>
              <p:cNvPr id="14" name="Image 13" descr="Capture d’écran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628" y="4611928"/>
                <a:ext cx="5498751" cy="26101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053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600" dirty="0" smtClean="0">
                <a:solidFill>
                  <a:schemeClr val="accent5"/>
                </a:solidFill>
              </a:rPr>
              <a:t>1992: </a:t>
            </a:r>
            <a:r>
              <a:rPr lang="fr-BE" sz="3600" dirty="0" err="1" smtClean="0">
                <a:solidFill>
                  <a:schemeClr val="accent5"/>
                </a:solidFill>
              </a:rPr>
              <a:t>Uzbekistan</a:t>
            </a:r>
            <a:r>
              <a:rPr lang="fr-BE" sz="3600" dirty="0" smtClean="0">
                <a:solidFill>
                  <a:schemeClr val="accent5"/>
                </a:solidFill>
              </a:rPr>
              <a:t> </a:t>
            </a:r>
            <a:r>
              <a:rPr lang="fr-BE" sz="3600" dirty="0" err="1" smtClean="0">
                <a:solidFill>
                  <a:schemeClr val="accent5"/>
                </a:solidFill>
              </a:rPr>
              <a:t>connection</a:t>
            </a:r>
            <a:endParaRPr lang="fr-BE" sz="3600" dirty="0">
              <a:solidFill>
                <a:schemeClr val="accent5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27476" y="1528491"/>
            <a:ext cx="7524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N.K. 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Timofeyuk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fr-BE" dirty="0" smtClean="0"/>
              <a:t>-    First </a:t>
            </a:r>
            <a:r>
              <a:rPr lang="fr-BE" dirty="0" err="1" smtClean="0"/>
              <a:t>visitor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the former USSR</a:t>
            </a:r>
          </a:p>
          <a:p>
            <a:pPr marL="285750" indent="-285750">
              <a:buFontTx/>
              <a:buChar char="-"/>
            </a:pPr>
            <a:r>
              <a:rPr lang="fr-BE" dirty="0" err="1"/>
              <a:t>S</a:t>
            </a:r>
            <a:r>
              <a:rPr lang="fr-BE" dirty="0" err="1" smtClean="0"/>
              <a:t>hock</a:t>
            </a:r>
            <a:r>
              <a:rPr lang="fr-BE" dirty="0" smtClean="0"/>
              <a:t> of </a:t>
            </a:r>
            <a:r>
              <a:rPr lang="fr-BE" dirty="0" err="1" smtClean="0"/>
              <a:t>scientific</a:t>
            </a:r>
            <a:r>
              <a:rPr lang="fr-BE" dirty="0" smtClean="0"/>
              <a:t> cultures: </a:t>
            </a:r>
          </a:p>
          <a:p>
            <a:pPr marL="285750" indent="-285750">
              <a:buFontTx/>
              <a:buChar char="-"/>
            </a:pPr>
            <a:r>
              <a:rPr lang="fr-BE" dirty="0" err="1" smtClean="0"/>
              <a:t>Thanks</a:t>
            </a:r>
            <a:r>
              <a:rPr lang="fr-BE" dirty="0" smtClean="0"/>
              <a:t> to Natasha,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learned</a:t>
            </a:r>
            <a:r>
              <a:rPr lang="fr-BE" dirty="0" smtClean="0"/>
              <a:t> the importance of ANC for radiative capture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27476" y="4095015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E.M. 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Tursunov</a:t>
            </a:r>
            <a:endParaRPr lang="fr-BE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3338112" y="4346048"/>
            <a:ext cx="4780554" cy="1204721"/>
            <a:chOff x="2889209" y="4380445"/>
            <a:chExt cx="4780554" cy="1204721"/>
          </a:xfrm>
        </p:grpSpPr>
        <p:pic>
          <p:nvPicPr>
            <p:cNvPr id="8" name="Image 7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09" y="4579828"/>
              <a:ext cx="4780554" cy="617462"/>
            </a:xfrm>
            <a:prstGeom prst="rect">
              <a:avLst/>
            </a:prstGeom>
          </p:spPr>
        </p:pic>
        <p:pic>
          <p:nvPicPr>
            <p:cNvPr id="9" name="Image 8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42" y="5295098"/>
              <a:ext cx="4144753" cy="290068"/>
            </a:xfrm>
            <a:prstGeom prst="rect">
              <a:avLst/>
            </a:prstGeom>
          </p:spPr>
        </p:pic>
        <p:pic>
          <p:nvPicPr>
            <p:cNvPr id="10" name="Image 9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802" y="4380445"/>
              <a:ext cx="2461473" cy="213378"/>
            </a:xfrm>
            <a:prstGeom prst="rect">
              <a:avLst/>
            </a:prstGeom>
          </p:spPr>
        </p:pic>
      </p:grpSp>
      <p:grpSp>
        <p:nvGrpSpPr>
          <p:cNvPr id="16" name="Groupe 15"/>
          <p:cNvGrpSpPr/>
          <p:nvPr/>
        </p:nvGrpSpPr>
        <p:grpSpPr>
          <a:xfrm>
            <a:off x="2904935" y="3230083"/>
            <a:ext cx="5646909" cy="799416"/>
            <a:chOff x="2748274" y="3129597"/>
            <a:chExt cx="5646909" cy="799416"/>
          </a:xfrm>
        </p:grpSpPr>
        <p:pic>
          <p:nvPicPr>
            <p:cNvPr id="12" name="Image 11" descr="Capture d’écr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274" y="3336139"/>
              <a:ext cx="5646909" cy="297206"/>
            </a:xfrm>
            <a:prstGeom prst="rect">
              <a:avLst/>
            </a:prstGeom>
          </p:spPr>
        </p:pic>
        <p:pic>
          <p:nvPicPr>
            <p:cNvPr id="13" name="Image 12" descr="Capture d’écra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353" y="3654669"/>
              <a:ext cx="4160881" cy="274344"/>
            </a:xfrm>
            <a:prstGeom prst="rect">
              <a:avLst/>
            </a:prstGeom>
          </p:spPr>
        </p:pic>
        <p:pic>
          <p:nvPicPr>
            <p:cNvPr id="14" name="Image 13" descr="Capture d’écra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274" y="3129597"/>
              <a:ext cx="2347163" cy="160034"/>
            </a:xfrm>
            <a:prstGeom prst="rect">
              <a:avLst/>
            </a:prstGeom>
          </p:spPr>
        </p:pic>
      </p:grpSp>
      <p:sp>
        <p:nvSpPr>
          <p:cNvPr id="4" name="ZoneTexte 3"/>
          <p:cNvSpPr txBox="1"/>
          <p:nvPr/>
        </p:nvSpPr>
        <p:spPr>
          <a:xfrm>
            <a:off x="1027476" y="2628416"/>
            <a:ext cx="2077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-    And </a:t>
            </a:r>
            <a:r>
              <a:rPr lang="fr-BE" dirty="0" err="1"/>
              <a:t>other</a:t>
            </a:r>
            <a:r>
              <a:rPr lang="fr-BE" dirty="0"/>
              <a:t> </a:t>
            </a:r>
            <a:r>
              <a:rPr lang="fr-BE" dirty="0" smtClean="0"/>
              <a:t>topics</a:t>
            </a:r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1027476" y="5678825"/>
            <a:ext cx="7489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This </a:t>
            </a:r>
            <a:r>
              <a:rPr lang="fr-BE" dirty="0" err="1" smtClean="0"/>
              <a:t>paper</a:t>
            </a:r>
            <a:r>
              <a:rPr lang="fr-BE" dirty="0" smtClean="0"/>
              <a:t> </a:t>
            </a:r>
            <a:r>
              <a:rPr lang="fr-BE" dirty="0" err="1"/>
              <a:t>led</a:t>
            </a:r>
            <a:r>
              <a:rPr lang="fr-BE" dirty="0"/>
              <a:t> to a </a:t>
            </a:r>
            <a:r>
              <a:rPr lang="fr-BE" dirty="0" err="1"/>
              <a:t>controversy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colleagues</a:t>
            </a:r>
            <a:r>
              <a:rPr lang="fr-BE" dirty="0"/>
              <a:t> Y. Suzuki and Y. </a:t>
            </a:r>
            <a:r>
              <a:rPr lang="fr-BE" dirty="0" smtClean="0"/>
              <a:t>Fujiwara:</a:t>
            </a:r>
            <a:endParaRPr lang="fr-BE" dirty="0"/>
          </a:p>
          <a:p>
            <a:r>
              <a:rPr lang="fr-BE" dirty="0" err="1"/>
              <a:t>w</a:t>
            </a:r>
            <a:r>
              <a:rPr lang="fr-BE" dirty="0" err="1" smtClean="0"/>
              <a:t>hy</a:t>
            </a:r>
            <a:r>
              <a:rPr lang="fr-BE" dirty="0" smtClean="0"/>
              <a:t> do « </a:t>
            </a:r>
            <a:r>
              <a:rPr lang="fr-BE" dirty="0" err="1" smtClean="0"/>
              <a:t>identical</a:t>
            </a:r>
            <a:r>
              <a:rPr lang="fr-BE" dirty="0" smtClean="0"/>
              <a:t> » correct </a:t>
            </a:r>
            <a:r>
              <a:rPr lang="fr-BE" dirty="0" err="1" smtClean="0"/>
              <a:t>calculations</a:t>
            </a:r>
            <a:r>
              <a:rPr lang="fr-BE" dirty="0" smtClean="0"/>
              <a:t> </a:t>
            </a:r>
            <a:r>
              <a:rPr lang="fr-BE" dirty="0" err="1" smtClean="0"/>
              <a:t>give</a:t>
            </a:r>
            <a:r>
              <a:rPr lang="fr-BE" dirty="0" smtClean="0"/>
              <a:t> </a:t>
            </a:r>
            <a:r>
              <a:rPr lang="fr-BE" dirty="0" err="1" smtClean="0"/>
              <a:t>very</a:t>
            </a:r>
            <a:r>
              <a:rPr lang="fr-BE" dirty="0" smtClean="0"/>
              <a:t> </a:t>
            </a:r>
            <a:r>
              <a:rPr lang="fr-BE" dirty="0" err="1" smtClean="0"/>
              <a:t>different</a:t>
            </a:r>
            <a:r>
              <a:rPr lang="fr-BE" dirty="0" smtClean="0"/>
              <a:t> </a:t>
            </a:r>
            <a:r>
              <a:rPr lang="fr-BE" dirty="0" err="1" smtClean="0"/>
              <a:t>results</a:t>
            </a:r>
            <a:r>
              <a:rPr lang="fr-BE" dirty="0" smtClean="0"/>
              <a:t> </a:t>
            </a:r>
            <a:r>
              <a:rPr lang="fr-BE" dirty="0"/>
              <a:t>?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17" name="ZoneTexte 16"/>
          <p:cNvSpPr txBox="1"/>
          <p:nvPr/>
        </p:nvSpPr>
        <p:spPr>
          <a:xfrm>
            <a:off x="3968464" y="2073837"/>
            <a:ext cx="390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« You have computers, </a:t>
            </a:r>
            <a:r>
              <a:rPr lang="fr-BE" dirty="0" err="1"/>
              <a:t>we</a:t>
            </a:r>
            <a:r>
              <a:rPr lang="fr-BE" dirty="0"/>
              <a:t> have </a:t>
            </a:r>
            <a:r>
              <a:rPr lang="fr-BE" dirty="0" err="1"/>
              <a:t>ideas</a:t>
            </a:r>
            <a:r>
              <a:rPr lang="fr-BE" dirty="0"/>
              <a:t>. </a:t>
            </a:r>
            <a:r>
              <a:rPr lang="fr-BE" dirty="0" smtClean="0"/>
              <a:t>»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6451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28819"/>
            <a:ext cx="10515600" cy="1325563"/>
          </a:xfrm>
        </p:spPr>
        <p:txBody>
          <a:bodyPr>
            <a:normAutofit/>
          </a:bodyPr>
          <a:lstStyle/>
          <a:p>
            <a:r>
              <a:rPr lang="fr-BE" sz="3600" dirty="0" smtClean="0">
                <a:solidFill>
                  <a:schemeClr val="accent5"/>
                </a:solidFill>
              </a:rPr>
              <a:t>1999: The NACRE compilation</a:t>
            </a:r>
            <a:endParaRPr lang="fr-FR" sz="3600" dirty="0">
              <a:solidFill>
                <a:schemeClr val="accent5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45223" y="1454382"/>
            <a:ext cx="97185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Around</a:t>
            </a:r>
            <a:r>
              <a:rPr lang="fr-BE" dirty="0" smtClean="0"/>
              <a:t> 1995, M. Arnould and C. </a:t>
            </a:r>
            <a:r>
              <a:rPr lang="fr-BE" dirty="0" err="1" smtClean="0"/>
              <a:t>Rolfs</a:t>
            </a:r>
            <a:r>
              <a:rPr lang="fr-BE" dirty="0" smtClean="0"/>
              <a:t> </a:t>
            </a:r>
            <a:r>
              <a:rPr lang="fr-BE" dirty="0" err="1" smtClean="0"/>
              <a:t>proposed</a:t>
            </a:r>
            <a:r>
              <a:rPr lang="fr-BE" dirty="0" smtClean="0"/>
              <a:t> to </a:t>
            </a:r>
            <a:r>
              <a:rPr lang="fr-BE" dirty="0" err="1" smtClean="0"/>
              <a:t>create</a:t>
            </a:r>
            <a:r>
              <a:rPr lang="fr-BE" dirty="0" smtClean="0"/>
              <a:t> a modern compilation of </a:t>
            </a:r>
            <a:r>
              <a:rPr lang="fr-BE" dirty="0" err="1" smtClean="0"/>
              <a:t>reaction</a:t>
            </a:r>
            <a:r>
              <a:rPr lang="fr-BE" dirty="0" smtClean="0"/>
              <a:t> rates </a:t>
            </a:r>
          </a:p>
          <a:p>
            <a:r>
              <a:rPr lang="fr-BE" dirty="0"/>
              <a:t>f</a:t>
            </a:r>
            <a:r>
              <a:rPr lang="fr-BE" dirty="0" smtClean="0"/>
              <a:t>or </a:t>
            </a:r>
            <a:r>
              <a:rPr lang="fr-BE" dirty="0" err="1" smtClean="0"/>
              <a:t>nuclear</a:t>
            </a:r>
            <a:r>
              <a:rPr lang="fr-BE" dirty="0" smtClean="0"/>
              <a:t> </a:t>
            </a:r>
            <a:r>
              <a:rPr lang="fr-BE" dirty="0" err="1" smtClean="0"/>
              <a:t>reactions</a:t>
            </a:r>
            <a:r>
              <a:rPr lang="fr-BE" dirty="0" smtClean="0"/>
              <a:t> of </a:t>
            </a:r>
            <a:r>
              <a:rPr lang="fr-BE" dirty="0" err="1" smtClean="0"/>
              <a:t>astrophysical</a:t>
            </a:r>
            <a:r>
              <a:rPr lang="fr-BE" dirty="0" smtClean="0"/>
              <a:t> </a:t>
            </a:r>
            <a:r>
              <a:rPr lang="fr-BE" dirty="0" err="1" smtClean="0"/>
              <a:t>interest</a:t>
            </a:r>
            <a:r>
              <a:rPr lang="fr-BE" dirty="0" smtClean="0"/>
              <a:t>. </a:t>
            </a:r>
          </a:p>
          <a:p>
            <a:r>
              <a:rPr lang="fr-BE" dirty="0" smtClean="0"/>
              <a:t>The </a:t>
            </a:r>
            <a:r>
              <a:rPr lang="fr-BE" dirty="0" err="1" smtClean="0"/>
              <a:t>project</a:t>
            </a:r>
            <a:r>
              <a:rPr lang="fr-BE" dirty="0" smtClean="0"/>
              <a:t> </a:t>
            </a:r>
            <a:r>
              <a:rPr lang="fr-BE" dirty="0" err="1" smtClean="0"/>
              <a:t>involved</a:t>
            </a:r>
            <a:r>
              <a:rPr lang="fr-BE" dirty="0" smtClean="0"/>
              <a:t> 28 participants </a:t>
            </a:r>
            <a:r>
              <a:rPr lang="fr-BE" dirty="0" err="1" smtClean="0"/>
              <a:t>from</a:t>
            </a:r>
            <a:r>
              <a:rPr lang="fr-BE" dirty="0" smtClean="0"/>
              <a:t> 10 </a:t>
            </a:r>
            <a:r>
              <a:rPr lang="fr-BE" dirty="0" err="1" smtClean="0"/>
              <a:t>laboratories</a:t>
            </a:r>
            <a:r>
              <a:rPr lang="fr-BE" dirty="0" smtClean="0"/>
              <a:t> of 8 countries and </a:t>
            </a:r>
            <a:r>
              <a:rPr lang="fr-BE" dirty="0" err="1" smtClean="0"/>
              <a:t>required</a:t>
            </a:r>
            <a:r>
              <a:rPr lang="fr-BE" dirty="0" smtClean="0"/>
              <a:t> </a:t>
            </a:r>
            <a:r>
              <a:rPr lang="fr-BE" dirty="0" err="1" smtClean="0"/>
              <a:t>many</a:t>
            </a:r>
            <a:r>
              <a:rPr lang="fr-BE" dirty="0" smtClean="0"/>
              <a:t> meetings, </a:t>
            </a:r>
          </a:p>
          <a:p>
            <a:r>
              <a:rPr lang="fr-BE" dirty="0" err="1" smtClean="0"/>
              <a:t>often</a:t>
            </a:r>
            <a:r>
              <a:rPr lang="fr-BE" dirty="0" smtClean="0"/>
              <a:t> </a:t>
            </a:r>
            <a:r>
              <a:rPr lang="fr-BE" dirty="0" err="1" smtClean="0"/>
              <a:t>quite</a:t>
            </a:r>
            <a:r>
              <a:rPr lang="fr-BE" dirty="0" smtClean="0"/>
              <a:t> </a:t>
            </a:r>
            <a:r>
              <a:rPr lang="fr-BE" dirty="0" err="1" smtClean="0"/>
              <a:t>lively</a:t>
            </a:r>
            <a:r>
              <a:rPr lang="fr-BE" dirty="0" smtClean="0"/>
              <a:t>. </a:t>
            </a:r>
          </a:p>
          <a:p>
            <a:r>
              <a:rPr lang="fr-BE" dirty="0" smtClean="0"/>
              <a:t>Pierre </a:t>
            </a:r>
            <a:r>
              <a:rPr lang="fr-BE" dirty="0" err="1" smtClean="0"/>
              <a:t>was</a:t>
            </a:r>
            <a:r>
              <a:rPr lang="fr-BE" dirty="0" smtClean="0"/>
              <a:t> one of the </a:t>
            </a:r>
            <a:r>
              <a:rPr lang="fr-BE" dirty="0" err="1" smtClean="0"/>
              <a:t>most</a:t>
            </a:r>
            <a:r>
              <a:rPr lang="fr-BE" dirty="0" smtClean="0"/>
              <a:t> active participants and main </a:t>
            </a:r>
            <a:r>
              <a:rPr lang="fr-BE" dirty="0" err="1" smtClean="0"/>
              <a:t>writers</a:t>
            </a:r>
            <a:r>
              <a:rPr lang="fr-BE" dirty="0" smtClean="0"/>
              <a:t> of the </a:t>
            </a:r>
            <a:r>
              <a:rPr lang="fr-BE" dirty="0" err="1" smtClean="0"/>
              <a:t>text</a:t>
            </a:r>
            <a:r>
              <a:rPr lang="fr-BE" dirty="0" smtClean="0"/>
              <a:t>. 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3016708" y="3066350"/>
            <a:ext cx="5575587" cy="2378604"/>
            <a:chOff x="3010255" y="2713948"/>
            <a:chExt cx="5575587" cy="2378604"/>
          </a:xfrm>
        </p:grpSpPr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255" y="2971543"/>
              <a:ext cx="5575587" cy="2121009"/>
            </a:xfrm>
            <a:prstGeom prst="rect">
              <a:avLst/>
            </a:prstGeom>
          </p:spPr>
        </p:pic>
        <p:pic>
          <p:nvPicPr>
            <p:cNvPr id="5" name="Image 4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05" y="2713948"/>
              <a:ext cx="2953035" cy="277145"/>
            </a:xfrm>
            <a:prstGeom prst="rect">
              <a:avLst/>
            </a:prstGeom>
          </p:spPr>
        </p:pic>
      </p:grpSp>
      <p:sp>
        <p:nvSpPr>
          <p:cNvPr id="7" name="ZoneTexte 6"/>
          <p:cNvSpPr txBox="1"/>
          <p:nvPr/>
        </p:nvSpPr>
        <p:spPr>
          <a:xfrm>
            <a:off x="945223" y="5732980"/>
            <a:ext cx="9596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The compilation </a:t>
            </a:r>
            <a:r>
              <a:rPr lang="fr-BE" dirty="0" err="1" smtClean="0"/>
              <a:t>was</a:t>
            </a:r>
            <a:r>
              <a:rPr lang="fr-BE" dirty="0" smtClean="0"/>
              <a:t> </a:t>
            </a:r>
            <a:r>
              <a:rPr lang="fr-BE" dirty="0" err="1" smtClean="0"/>
              <a:t>later</a:t>
            </a:r>
            <a:r>
              <a:rPr lang="fr-BE" dirty="0" smtClean="0"/>
              <a:t> </a:t>
            </a:r>
            <a:r>
              <a:rPr lang="fr-BE" dirty="0" err="1" smtClean="0"/>
              <a:t>named</a:t>
            </a:r>
            <a:r>
              <a:rPr lang="fr-BE" dirty="0" smtClean="0"/>
              <a:t> NACRE for « 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Nuclear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Astrophysics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Compilation of </a:t>
            </a:r>
            <a:r>
              <a:rPr lang="fr-BE" dirty="0" err="1" smtClean="0">
                <a:solidFill>
                  <a:schemeClr val="accent6">
                    <a:lumMod val="75000"/>
                  </a:schemeClr>
                </a:solidFill>
              </a:rPr>
              <a:t>REaction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 rates</a:t>
            </a:r>
            <a:r>
              <a:rPr lang="fr-BE" dirty="0" smtClean="0"/>
              <a:t> ». </a:t>
            </a:r>
          </a:p>
          <a:p>
            <a:r>
              <a:rPr lang="fr-BE" dirty="0" smtClean="0"/>
              <a:t>It has </a:t>
            </a:r>
            <a:r>
              <a:rPr lang="fr-BE" dirty="0" err="1" smtClean="0"/>
              <a:t>received</a:t>
            </a:r>
            <a:r>
              <a:rPr lang="fr-BE" dirty="0" smtClean="0"/>
              <a:t> more </a:t>
            </a:r>
            <a:r>
              <a:rPr lang="fr-BE" dirty="0" err="1" smtClean="0"/>
              <a:t>than</a:t>
            </a:r>
            <a:r>
              <a:rPr lang="fr-BE" dirty="0" smtClean="0"/>
              <a:t> 2800 citations.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65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200" dirty="0" err="1" smtClean="0">
                <a:solidFill>
                  <a:schemeClr val="accent5"/>
                </a:solidFill>
              </a:rPr>
              <a:t>Nuclear</a:t>
            </a:r>
            <a:r>
              <a:rPr lang="fr-BE" sz="3200" dirty="0" smtClean="0">
                <a:solidFill>
                  <a:schemeClr val="accent5"/>
                </a:solidFill>
              </a:rPr>
              <a:t> </a:t>
            </a:r>
            <a:r>
              <a:rPr lang="fr-BE" sz="3200" dirty="0" err="1" smtClean="0">
                <a:solidFill>
                  <a:schemeClr val="accent5"/>
                </a:solidFill>
              </a:rPr>
              <a:t>astrophysics</a:t>
            </a:r>
            <a:endParaRPr lang="fr-FR" sz="3200" dirty="0">
              <a:solidFill>
                <a:schemeClr val="accent5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69022" y="1690688"/>
            <a:ext cx="1026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After</a:t>
            </a:r>
            <a:r>
              <a:rPr lang="fr-BE" dirty="0" smtClean="0"/>
              <a:t> the NACRE compilation, Pierre </a:t>
            </a:r>
            <a:r>
              <a:rPr lang="fr-BE" dirty="0" err="1" smtClean="0"/>
              <a:t>continued</a:t>
            </a:r>
            <a:r>
              <a:rPr lang="fr-BE" dirty="0" smtClean="0"/>
              <a:t>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interested</a:t>
            </a:r>
            <a:r>
              <a:rPr lang="fr-BE" dirty="0" smtClean="0"/>
              <a:t> in </a:t>
            </a:r>
            <a:r>
              <a:rPr lang="fr-BE" dirty="0" err="1" smtClean="0"/>
              <a:t>astrophysical</a:t>
            </a:r>
            <a:r>
              <a:rPr lang="fr-BE" dirty="0" smtClean="0"/>
              <a:t> applications in collaboration </a:t>
            </a:r>
          </a:p>
          <a:p>
            <a:r>
              <a:rPr lang="fr-BE" dirty="0" err="1"/>
              <a:t>w</a:t>
            </a:r>
            <a:r>
              <a:rPr lang="fr-BE" dirty="0" err="1" smtClean="0"/>
              <a:t>ith</a:t>
            </a:r>
            <a:r>
              <a:rPr lang="fr-BE" dirty="0" smtClean="0"/>
              <a:t> </a:t>
            </a:r>
            <a:r>
              <a:rPr lang="fr-BE" dirty="0" err="1" smtClean="0"/>
              <a:t>several</a:t>
            </a:r>
            <a:r>
              <a:rPr lang="fr-BE" dirty="0" smtClean="0"/>
              <a:t> participants to </a:t>
            </a:r>
            <a:r>
              <a:rPr lang="fr-BE" dirty="0" err="1" smtClean="0"/>
              <a:t>this</a:t>
            </a:r>
            <a:r>
              <a:rPr lang="fr-BE" dirty="0" smtClean="0"/>
              <a:t> workshop. 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1450512" y="2908544"/>
            <a:ext cx="9421605" cy="1325563"/>
            <a:chOff x="1209424" y="2583662"/>
            <a:chExt cx="9773152" cy="1515297"/>
          </a:xfrm>
        </p:grpSpPr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424" y="2759040"/>
              <a:ext cx="9773152" cy="1339919"/>
            </a:xfrm>
            <a:prstGeom prst="rect">
              <a:avLst/>
            </a:prstGeom>
          </p:spPr>
        </p:pic>
        <p:pic>
          <p:nvPicPr>
            <p:cNvPr id="5" name="Image 4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731" y="2583662"/>
              <a:ext cx="4974365" cy="350756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2835106" y="4880438"/>
            <a:ext cx="6521785" cy="1374468"/>
            <a:chOff x="2609075" y="3935191"/>
            <a:chExt cx="6521785" cy="1374468"/>
          </a:xfrm>
        </p:grpSpPr>
        <p:pic>
          <p:nvPicPr>
            <p:cNvPr id="7" name="Image 6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075" y="4363460"/>
              <a:ext cx="6521785" cy="946199"/>
            </a:xfrm>
            <a:prstGeom prst="rect">
              <a:avLst/>
            </a:prstGeom>
          </p:spPr>
        </p:pic>
        <p:pic>
          <p:nvPicPr>
            <p:cNvPr id="8" name="Image 7" descr="Capture d’écr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751" y="3935191"/>
              <a:ext cx="2312431" cy="309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32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9571" y="183776"/>
            <a:ext cx="10515600" cy="1325563"/>
          </a:xfrm>
        </p:spPr>
        <p:txBody>
          <a:bodyPr/>
          <a:lstStyle/>
          <a:p>
            <a:r>
              <a:rPr lang="fr-BE" dirty="0" smtClean="0">
                <a:solidFill>
                  <a:schemeClr val="accent5"/>
                </a:solidFill>
              </a:rPr>
              <a:t>FNRS and ULB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06209" y="3025456"/>
            <a:ext cx="36980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1981: FNRS PhD </a:t>
            </a:r>
            <a:r>
              <a:rPr lang="fr-BE" dirty="0" err="1" smtClean="0"/>
              <a:t>student</a:t>
            </a:r>
            <a:endParaRPr lang="fr-BE" dirty="0" smtClean="0"/>
          </a:p>
          <a:p>
            <a:r>
              <a:rPr lang="fr-BE" dirty="0" smtClean="0"/>
              <a:t>1986: FNRS </a:t>
            </a:r>
            <a:r>
              <a:rPr lang="fr-BE" dirty="0" err="1" smtClean="0"/>
              <a:t>PostDoc</a:t>
            </a:r>
            <a:endParaRPr lang="fr-BE" dirty="0" smtClean="0"/>
          </a:p>
          <a:p>
            <a:r>
              <a:rPr lang="fr-BE" dirty="0" smtClean="0"/>
              <a:t>1989: FNRS </a:t>
            </a:r>
            <a:r>
              <a:rPr lang="fr-BE" dirty="0" err="1" smtClean="0"/>
              <a:t>research</a:t>
            </a:r>
            <a:r>
              <a:rPr lang="fr-BE" dirty="0" smtClean="0"/>
              <a:t> </a:t>
            </a:r>
            <a:r>
              <a:rPr lang="fr-BE" dirty="0" err="1" smtClean="0"/>
              <a:t>associate</a:t>
            </a:r>
            <a:endParaRPr lang="fr-BE" dirty="0" smtClean="0"/>
          </a:p>
          <a:p>
            <a:r>
              <a:rPr lang="fr-BE" dirty="0" smtClean="0"/>
              <a:t>1998: </a:t>
            </a:r>
            <a:r>
              <a:rPr lang="fr-BE" dirty="0" err="1" smtClean="0"/>
              <a:t>Research</a:t>
            </a:r>
            <a:r>
              <a:rPr lang="fr-BE" dirty="0" smtClean="0"/>
              <a:t> </a:t>
            </a:r>
            <a:r>
              <a:rPr lang="fr-BE" dirty="0" err="1" smtClean="0"/>
              <a:t>Director</a:t>
            </a:r>
            <a:r>
              <a:rPr lang="fr-BE" dirty="0" smtClean="0"/>
              <a:t> at FNRS</a:t>
            </a:r>
          </a:p>
          <a:p>
            <a:r>
              <a:rPr lang="fr-BE" dirty="0" smtClean="0"/>
              <a:t>2004: </a:t>
            </a:r>
            <a:r>
              <a:rPr lang="fr-BE" dirty="0" err="1" smtClean="0"/>
              <a:t>Director</a:t>
            </a:r>
            <a:r>
              <a:rPr lang="fr-BE" dirty="0" smtClean="0"/>
              <a:t> of the </a:t>
            </a:r>
            <a:r>
              <a:rPr lang="fr-BE" dirty="0" err="1" smtClean="0"/>
              <a:t>Nuclear</a:t>
            </a:r>
            <a:r>
              <a:rPr lang="fr-BE" dirty="0" smtClean="0"/>
              <a:t> </a:t>
            </a:r>
            <a:r>
              <a:rPr lang="fr-BE" dirty="0" err="1" smtClean="0"/>
              <a:t>Physics</a:t>
            </a:r>
            <a:r>
              <a:rPr lang="fr-BE" dirty="0" smtClean="0"/>
              <a:t> </a:t>
            </a:r>
          </a:p>
          <a:p>
            <a:r>
              <a:rPr lang="fr-BE" dirty="0" err="1"/>
              <a:t>d</a:t>
            </a:r>
            <a:r>
              <a:rPr lang="fr-BE" dirty="0" err="1" smtClean="0"/>
              <a:t>epartment</a:t>
            </a:r>
            <a:r>
              <a:rPr lang="fr-BE" dirty="0" smtClean="0"/>
              <a:t> of ULB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09" y="1327899"/>
            <a:ext cx="6561762" cy="492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4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66463" y="8630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22175" y="98090"/>
            <a:ext cx="10515600" cy="1325563"/>
          </a:xfrm>
        </p:spPr>
        <p:txBody>
          <a:bodyPr>
            <a:normAutofit/>
          </a:bodyPr>
          <a:lstStyle/>
          <a:p>
            <a:r>
              <a:rPr lang="fr-BE" sz="3600" dirty="0" smtClean="0">
                <a:solidFill>
                  <a:schemeClr val="accent5"/>
                </a:solidFill>
              </a:rPr>
              <a:t>2010: CDCC </a:t>
            </a:r>
            <a:endParaRPr lang="fr-FR" sz="3600" dirty="0">
              <a:solidFill>
                <a:schemeClr val="accent5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838200" y="1821361"/>
            <a:ext cx="8336413" cy="1369320"/>
            <a:chOff x="838200" y="1821361"/>
            <a:chExt cx="8336413" cy="1369320"/>
          </a:xfrm>
        </p:grpSpPr>
        <p:grpSp>
          <p:nvGrpSpPr>
            <p:cNvPr id="6" name="Groupe 5"/>
            <p:cNvGrpSpPr/>
            <p:nvPr/>
          </p:nvGrpSpPr>
          <p:grpSpPr>
            <a:xfrm>
              <a:off x="2805419" y="2252423"/>
              <a:ext cx="6369194" cy="938258"/>
              <a:chOff x="2600145" y="2619910"/>
              <a:chExt cx="6991709" cy="1307590"/>
            </a:xfrm>
          </p:grpSpPr>
          <p:pic>
            <p:nvPicPr>
              <p:cNvPr id="4" name="Image 3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0145" y="2930499"/>
                <a:ext cx="6991709" cy="997001"/>
              </a:xfrm>
              <a:prstGeom prst="rect">
                <a:avLst/>
              </a:prstGeom>
            </p:spPr>
          </p:pic>
          <p:pic>
            <p:nvPicPr>
              <p:cNvPr id="5" name="Image 4" descr="Capture d’écran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6940" y="2619910"/>
                <a:ext cx="3287063" cy="310589"/>
              </a:xfrm>
              <a:prstGeom prst="rect">
                <a:avLst/>
              </a:prstGeom>
            </p:spPr>
          </p:pic>
        </p:grpSp>
        <p:sp>
          <p:nvSpPr>
            <p:cNvPr id="7" name="ZoneTexte 6"/>
            <p:cNvSpPr txBox="1"/>
            <p:nvPr/>
          </p:nvSpPr>
          <p:spPr>
            <a:xfrm>
              <a:off x="838200" y="1821361"/>
              <a:ext cx="8295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/>
                <a:t>A first </a:t>
              </a:r>
              <a:r>
                <a:rPr lang="fr-BE" dirty="0" err="1" smtClean="0"/>
                <a:t>attempt</a:t>
              </a:r>
              <a:r>
                <a:rPr lang="fr-BE" dirty="0" smtClean="0"/>
                <a:t> by </a:t>
              </a:r>
              <a:r>
                <a:rPr lang="fr-BE" dirty="0" err="1" smtClean="0"/>
                <a:t>Pierre’s</a:t>
              </a:r>
              <a:r>
                <a:rPr lang="fr-BE" dirty="0" smtClean="0"/>
                <a:t> </a:t>
              </a:r>
              <a:r>
                <a:rPr lang="fr-BE" dirty="0" err="1" smtClean="0"/>
                <a:t>student</a:t>
              </a:r>
              <a:r>
                <a:rPr lang="fr-BE" dirty="0" smtClean="0"/>
                <a:t> Thomas </a:t>
              </a:r>
              <a:r>
                <a:rPr lang="fr-BE" dirty="0" err="1" smtClean="0"/>
                <a:t>Druet</a:t>
              </a:r>
              <a:r>
                <a:rPr lang="fr-BE" dirty="0" smtClean="0"/>
                <a:t> </a:t>
              </a:r>
              <a:r>
                <a:rPr lang="fr-BE" dirty="0" err="1" smtClean="0"/>
                <a:t>makes</a:t>
              </a:r>
              <a:r>
                <a:rPr lang="fr-BE" dirty="0" smtClean="0"/>
                <a:t> </a:t>
              </a:r>
              <a:r>
                <a:rPr lang="fr-BE" dirty="0" err="1" smtClean="0"/>
                <a:t>novel</a:t>
              </a:r>
              <a:r>
                <a:rPr lang="fr-BE" dirty="0" smtClean="0"/>
                <a:t> uses of </a:t>
              </a:r>
              <a:r>
                <a:rPr lang="fr-BE" i="1" dirty="0" smtClean="0"/>
                <a:t>R</a:t>
              </a:r>
              <a:r>
                <a:rPr lang="fr-BE" dirty="0" smtClean="0"/>
                <a:t>-matrix </a:t>
              </a:r>
              <a:r>
                <a:rPr lang="fr-BE" dirty="0" err="1" smtClean="0"/>
                <a:t>method</a:t>
              </a:r>
              <a:endParaRPr lang="fr-BE" dirty="0" smtClean="0"/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838200" y="1022430"/>
            <a:ext cx="1035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/>
              <a:t>« </a:t>
            </a:r>
            <a:r>
              <a:rPr lang="fr-BE" sz="2400" dirty="0" err="1"/>
              <a:t>Completely</a:t>
            </a:r>
            <a:r>
              <a:rPr lang="fr-BE" sz="2400" dirty="0"/>
              <a:t> </a:t>
            </a:r>
            <a:r>
              <a:rPr lang="fr-BE" sz="2400" dirty="0" err="1"/>
              <a:t>Discouraging</a:t>
            </a:r>
            <a:r>
              <a:rPr lang="fr-BE" sz="2400" dirty="0"/>
              <a:t> </a:t>
            </a:r>
            <a:r>
              <a:rPr lang="fr-BE" sz="2400" dirty="0" err="1"/>
              <a:t>Complicated</a:t>
            </a:r>
            <a:r>
              <a:rPr lang="fr-BE" sz="2400" dirty="0"/>
              <a:t> </a:t>
            </a:r>
            <a:r>
              <a:rPr lang="fr-BE" sz="2400" dirty="0" err="1"/>
              <a:t>Calculations</a:t>
            </a:r>
            <a:r>
              <a:rPr lang="fr-BE" sz="2400" dirty="0"/>
              <a:t> »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838200" y="5069548"/>
            <a:ext cx="10530914" cy="1450105"/>
            <a:chOff x="838200" y="5069548"/>
            <a:chExt cx="10530914" cy="1450105"/>
          </a:xfrm>
        </p:grpSpPr>
        <p:grpSp>
          <p:nvGrpSpPr>
            <p:cNvPr id="20" name="Groupe 19"/>
            <p:cNvGrpSpPr/>
            <p:nvPr/>
          </p:nvGrpSpPr>
          <p:grpSpPr>
            <a:xfrm>
              <a:off x="1911874" y="5445506"/>
              <a:ext cx="9457240" cy="1074147"/>
              <a:chOff x="1637967" y="3804571"/>
              <a:chExt cx="9457240" cy="1074147"/>
            </a:xfrm>
          </p:grpSpPr>
          <p:pic>
            <p:nvPicPr>
              <p:cNvPr id="14" name="Image 13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6186" y="4177617"/>
                <a:ext cx="7239627" cy="701101"/>
              </a:xfrm>
              <a:prstGeom prst="rect">
                <a:avLst/>
              </a:prstGeom>
            </p:spPr>
          </p:pic>
          <p:pic>
            <p:nvPicPr>
              <p:cNvPr id="19" name="Image 18" descr="Capture d’écran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7967" y="3804571"/>
                <a:ext cx="9457240" cy="289585"/>
              </a:xfrm>
              <a:prstGeom prst="rect">
                <a:avLst/>
              </a:prstGeom>
            </p:spPr>
          </p:pic>
        </p:grpSp>
        <p:sp>
          <p:nvSpPr>
            <p:cNvPr id="26" name="ZoneTexte 25"/>
            <p:cNvSpPr txBox="1"/>
            <p:nvPr/>
          </p:nvSpPr>
          <p:spPr>
            <a:xfrm>
              <a:off x="838200" y="5069548"/>
              <a:ext cx="4332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/>
                <a:t>But </a:t>
              </a:r>
              <a:r>
                <a:rPr lang="fr-BE" dirty="0" err="1" smtClean="0"/>
                <a:t>he</a:t>
              </a:r>
              <a:r>
                <a:rPr lang="fr-BE" dirty="0" smtClean="0"/>
                <a:t>  </a:t>
              </a:r>
              <a:r>
                <a:rPr lang="fr-BE" dirty="0" err="1"/>
                <a:t>likes</a:t>
              </a:r>
              <a:r>
                <a:rPr lang="fr-BE" dirty="0"/>
                <a:t> </a:t>
              </a:r>
              <a:r>
                <a:rPr lang="fr-BE" dirty="0" err="1"/>
                <a:t>microscopic</a:t>
              </a:r>
              <a:r>
                <a:rPr lang="fr-BE" dirty="0"/>
                <a:t> </a:t>
              </a:r>
              <a:r>
                <a:rPr lang="fr-BE" dirty="0" err="1"/>
                <a:t>models</a:t>
              </a:r>
              <a:r>
                <a:rPr lang="fr-BE" dirty="0"/>
                <a:t> </a:t>
              </a:r>
              <a:r>
                <a:rPr lang="fr-BE" dirty="0" err="1"/>
                <a:t>even</a:t>
              </a:r>
              <a:r>
                <a:rPr lang="fr-BE" dirty="0"/>
                <a:t> more</a:t>
              </a:r>
              <a:r>
                <a:rPr lang="fr-BE" dirty="0" smtClean="0"/>
                <a:t>.</a:t>
              </a:r>
              <a:endParaRPr lang="fr-FR" dirty="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922175" y="3413543"/>
            <a:ext cx="8693022" cy="1485681"/>
            <a:chOff x="935859" y="3413543"/>
            <a:chExt cx="8693022" cy="1485681"/>
          </a:xfrm>
        </p:grpSpPr>
        <p:sp>
          <p:nvSpPr>
            <p:cNvPr id="27" name="ZoneTexte 26"/>
            <p:cNvSpPr txBox="1"/>
            <p:nvPr/>
          </p:nvSpPr>
          <p:spPr>
            <a:xfrm>
              <a:off x="935859" y="3413543"/>
              <a:ext cx="4550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/>
                <a:t>For Pierre, a </a:t>
              </a:r>
              <a:r>
                <a:rPr lang="fr-BE" dirty="0" err="1" smtClean="0"/>
                <a:t>three</a:t>
              </a:r>
              <a:r>
                <a:rPr lang="fr-BE" dirty="0" smtClean="0"/>
                <a:t>-body </a:t>
              </a:r>
              <a:r>
                <a:rPr lang="fr-BE" dirty="0" err="1" smtClean="0"/>
                <a:t>method</a:t>
              </a:r>
              <a:r>
                <a:rPr lang="fr-BE" dirty="0" smtClean="0"/>
                <a:t> </a:t>
              </a:r>
              <a:r>
                <a:rPr lang="fr-BE" dirty="0" err="1" smtClean="0"/>
                <a:t>is</a:t>
              </a:r>
              <a:r>
                <a:rPr lang="fr-BE" dirty="0" smtClean="0"/>
                <a:t> not </a:t>
              </a:r>
              <a:r>
                <a:rPr lang="fr-BE" dirty="0" err="1" smtClean="0"/>
                <a:t>enough</a:t>
              </a:r>
              <a:endParaRPr lang="fr-BE" dirty="0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2351150" y="3837862"/>
              <a:ext cx="7277731" cy="1061362"/>
              <a:chOff x="2351150" y="3837862"/>
              <a:chExt cx="7277731" cy="1061362"/>
            </a:xfrm>
          </p:grpSpPr>
          <p:pic>
            <p:nvPicPr>
              <p:cNvPr id="8" name="Image 7" descr="Capture d’écra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1150" y="4198123"/>
                <a:ext cx="7277731" cy="701101"/>
              </a:xfrm>
              <a:prstGeom prst="rect">
                <a:avLst/>
              </a:prstGeom>
            </p:spPr>
          </p:pic>
          <p:pic>
            <p:nvPicPr>
              <p:cNvPr id="9" name="Image 8" descr="Capture d’écran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6190" y="3837862"/>
                <a:ext cx="4267570" cy="3200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0796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23" y="3160721"/>
            <a:ext cx="6508044" cy="1234547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3478303" y="5053924"/>
            <a:ext cx="5235394" cy="1062480"/>
            <a:chOff x="3179724" y="4857981"/>
            <a:chExt cx="5235394" cy="1062480"/>
          </a:xfrm>
        </p:grpSpPr>
        <p:pic>
          <p:nvPicPr>
            <p:cNvPr id="5" name="Image 4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724" y="5173636"/>
              <a:ext cx="5235394" cy="746825"/>
            </a:xfrm>
            <a:prstGeom prst="rect">
              <a:avLst/>
            </a:prstGeom>
          </p:spPr>
        </p:pic>
        <p:pic>
          <p:nvPicPr>
            <p:cNvPr id="6" name="Image 5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714" y="4857981"/>
              <a:ext cx="3751414" cy="232889"/>
            </a:xfrm>
            <a:prstGeom prst="rect">
              <a:avLst/>
            </a:prstGeom>
          </p:spPr>
        </p:pic>
      </p:grp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01" y="1851029"/>
            <a:ext cx="4549534" cy="122692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74252" y="153610"/>
            <a:ext cx="457881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dirty="0" err="1" smtClean="0">
                <a:solidFill>
                  <a:schemeClr val="accent5"/>
                </a:solidFill>
              </a:rPr>
              <a:t>Other</a:t>
            </a:r>
            <a:r>
              <a:rPr lang="fr-BE" sz="3200" dirty="0" smtClean="0">
                <a:solidFill>
                  <a:schemeClr val="accent5"/>
                </a:solidFill>
              </a:rPr>
              <a:t> topics of </a:t>
            </a:r>
            <a:r>
              <a:rPr lang="fr-BE" sz="3200" dirty="0" err="1" smtClean="0">
                <a:solidFill>
                  <a:schemeClr val="accent5"/>
                </a:solidFill>
              </a:rPr>
              <a:t>interest</a:t>
            </a:r>
            <a:r>
              <a:rPr lang="fr-BE" sz="3200" dirty="0" smtClean="0">
                <a:solidFill>
                  <a:schemeClr val="accent5"/>
                </a:solidFill>
              </a:rPr>
              <a:t>: </a:t>
            </a:r>
          </a:p>
          <a:p>
            <a:endParaRPr lang="fr-BE" sz="3600" dirty="0">
              <a:solidFill>
                <a:schemeClr val="accent5"/>
              </a:solidFill>
            </a:endParaRPr>
          </a:p>
          <a:p>
            <a:r>
              <a:rPr lang="fr-BE" sz="2800" dirty="0" smtClean="0"/>
              <a:t>Coulomb and </a:t>
            </a:r>
            <a:r>
              <a:rPr lang="fr-BE" sz="2800" dirty="0" err="1" smtClean="0"/>
              <a:t>nuclear</a:t>
            </a:r>
            <a:r>
              <a:rPr lang="fr-BE" sz="2800" dirty="0" smtClean="0"/>
              <a:t> </a:t>
            </a:r>
            <a:r>
              <a:rPr lang="fr-BE" sz="2800" dirty="0" err="1" smtClean="0"/>
              <a:t>breakup</a:t>
            </a:r>
            <a:endParaRPr lang="fr-BE" sz="2800" dirty="0" smtClean="0"/>
          </a:p>
          <a:p>
            <a:endParaRPr lang="fr-BE" sz="2800" dirty="0"/>
          </a:p>
          <a:p>
            <a:endParaRPr lang="fr-BE" sz="2800" dirty="0" smtClean="0"/>
          </a:p>
          <a:p>
            <a:endParaRPr lang="fr-BE" sz="2800" dirty="0" smtClean="0"/>
          </a:p>
          <a:p>
            <a:endParaRPr lang="fr-BE" sz="2800" dirty="0"/>
          </a:p>
          <a:p>
            <a:endParaRPr lang="fr-BE" sz="2800" dirty="0"/>
          </a:p>
          <a:p>
            <a:endParaRPr lang="fr-BE" sz="2800" dirty="0" smtClean="0"/>
          </a:p>
          <a:p>
            <a:endParaRPr lang="fr-BE" sz="2800" dirty="0"/>
          </a:p>
          <a:p>
            <a:r>
              <a:rPr lang="fr-BE" sz="2800" dirty="0" smtClean="0"/>
              <a:t>Transfer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230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1899" y="365125"/>
            <a:ext cx="10515600" cy="1325563"/>
          </a:xfrm>
        </p:spPr>
        <p:txBody>
          <a:bodyPr/>
          <a:lstStyle/>
          <a:p>
            <a:r>
              <a:rPr lang="fr-BE" dirty="0" err="1" smtClean="0">
                <a:solidFill>
                  <a:schemeClr val="accent5"/>
                </a:solidFill>
              </a:rPr>
              <a:t>Student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51899" y="1856450"/>
            <a:ext cx="1002159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Pierre </a:t>
            </a:r>
            <a:r>
              <a:rPr lang="fr-BE" dirty="0" err="1" smtClean="0"/>
              <a:t>studied</a:t>
            </a:r>
            <a:r>
              <a:rPr lang="fr-BE" dirty="0" smtClean="0"/>
              <a:t> engineering in the </a:t>
            </a:r>
            <a:r>
              <a:rPr lang="en-GB" dirty="0" smtClean="0"/>
              <a:t>Faculty</a:t>
            </a:r>
            <a:r>
              <a:rPr lang="fr-BE" dirty="0" smtClean="0"/>
              <a:t> of </a:t>
            </a:r>
            <a:r>
              <a:rPr lang="en-GB" dirty="0" smtClean="0"/>
              <a:t>Applied</a:t>
            </a:r>
            <a:r>
              <a:rPr lang="fr-BE" dirty="0" smtClean="0"/>
              <a:t> Sciences of ULB (</a:t>
            </a:r>
            <a:r>
              <a:rPr lang="en-GB" dirty="0" smtClean="0"/>
              <a:t>also</a:t>
            </a:r>
            <a:r>
              <a:rPr lang="fr-BE" dirty="0" smtClean="0"/>
              <a:t> </a:t>
            </a:r>
            <a:r>
              <a:rPr lang="en-GB" dirty="0" smtClean="0"/>
              <a:t>called</a:t>
            </a:r>
            <a:r>
              <a:rPr lang="fr-BE" dirty="0" smtClean="0"/>
              <a:t> « 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Ecole Polytechnique</a:t>
            </a:r>
            <a:r>
              <a:rPr lang="fr-BE" dirty="0" smtClean="0"/>
              <a:t> »).</a:t>
            </a:r>
          </a:p>
          <a:p>
            <a:r>
              <a:rPr lang="fr-BE" dirty="0" smtClean="0"/>
              <a:t>In 1978, an </a:t>
            </a:r>
            <a:r>
              <a:rPr lang="en-GB" dirty="0" smtClean="0"/>
              <a:t>unusually</a:t>
            </a:r>
            <a:r>
              <a:rPr lang="fr-BE" dirty="0" smtClean="0"/>
              <a:t> </a:t>
            </a:r>
            <a:r>
              <a:rPr lang="en-GB" dirty="0" smtClean="0"/>
              <a:t>small</a:t>
            </a:r>
            <a:r>
              <a:rPr lang="fr-BE" dirty="0" smtClean="0"/>
              <a:t> </a:t>
            </a:r>
            <a:r>
              <a:rPr lang="en-GB" dirty="0" smtClean="0"/>
              <a:t>number</a:t>
            </a:r>
            <a:r>
              <a:rPr lang="fr-BE" dirty="0" smtClean="0"/>
              <a:t> </a:t>
            </a:r>
            <a:r>
              <a:rPr lang="fr-BE" dirty="0"/>
              <a:t>of </a:t>
            </a:r>
            <a:r>
              <a:rPr lang="fr-BE" dirty="0" err="1"/>
              <a:t>students</a:t>
            </a:r>
            <a:r>
              <a:rPr lang="fr-BE" dirty="0"/>
              <a:t> </a:t>
            </a:r>
            <a:r>
              <a:rPr lang="fr-BE" dirty="0" err="1"/>
              <a:t>had</a:t>
            </a:r>
            <a:r>
              <a:rPr lang="fr-BE" dirty="0"/>
              <a:t> </a:t>
            </a:r>
            <a:r>
              <a:rPr lang="fr-BE" dirty="0" err="1"/>
              <a:t>chosen</a:t>
            </a:r>
            <a:r>
              <a:rPr lang="fr-BE" dirty="0"/>
              <a:t> the option </a:t>
            </a:r>
            <a:r>
              <a:rPr lang="fr-BE" dirty="0" err="1"/>
              <a:t>Physics</a:t>
            </a:r>
            <a:r>
              <a:rPr lang="fr-BE" dirty="0"/>
              <a:t> </a:t>
            </a:r>
            <a:r>
              <a:rPr lang="fr-BE" dirty="0" smtClean="0"/>
              <a:t>: </a:t>
            </a:r>
            <a:r>
              <a:rPr lang="fr-BE" dirty="0" err="1"/>
              <a:t>only</a:t>
            </a:r>
            <a:r>
              <a:rPr lang="fr-BE" dirty="0"/>
              <a:t> </a:t>
            </a:r>
            <a:r>
              <a:rPr lang="fr-BE" dirty="0" smtClean="0"/>
              <a:t>2 !</a:t>
            </a:r>
            <a:endParaRPr lang="fr-BE" dirty="0"/>
          </a:p>
          <a:p>
            <a:r>
              <a:rPr lang="fr-BE" dirty="0"/>
              <a:t>One of </a:t>
            </a:r>
            <a:r>
              <a:rPr lang="fr-BE" dirty="0" err="1"/>
              <a:t>them</a:t>
            </a:r>
            <a:r>
              <a:rPr lang="fr-BE" dirty="0"/>
              <a:t> </a:t>
            </a:r>
            <a:r>
              <a:rPr lang="fr-BE" dirty="0" err="1"/>
              <a:t>was</a:t>
            </a:r>
            <a:r>
              <a:rPr lang="fr-BE" dirty="0"/>
              <a:t> Pierre. </a:t>
            </a:r>
          </a:p>
          <a:p>
            <a:endParaRPr lang="fr-BE" dirty="0" smtClean="0"/>
          </a:p>
          <a:p>
            <a:r>
              <a:rPr lang="fr-BE" dirty="0" smtClean="0"/>
              <a:t>Pierre </a:t>
            </a:r>
            <a:r>
              <a:rPr lang="fr-BE" dirty="0" err="1" smtClean="0"/>
              <a:t>followed</a:t>
            </a:r>
            <a:r>
              <a:rPr lang="fr-BE" dirty="0" smtClean="0"/>
              <a:t> the Quantum </a:t>
            </a:r>
            <a:r>
              <a:rPr lang="fr-BE" dirty="0" err="1" smtClean="0"/>
              <a:t>Mechanics</a:t>
            </a:r>
            <a:r>
              <a:rPr lang="fr-BE" dirty="0" smtClean="0"/>
              <a:t> courses of Prof. </a:t>
            </a:r>
            <a:r>
              <a:rPr lang="fr-BE" dirty="0" err="1" smtClean="0"/>
              <a:t>Demeur</a:t>
            </a:r>
            <a:r>
              <a:rPr lang="fr-BE" dirty="0" smtClean="0"/>
              <a:t>. </a:t>
            </a:r>
          </a:p>
          <a:p>
            <a:r>
              <a:rPr lang="fr-BE" dirty="0" smtClean="0"/>
              <a:t>I </a:t>
            </a:r>
            <a:r>
              <a:rPr lang="fr-BE" dirty="0" err="1" smtClean="0"/>
              <a:t>was</a:t>
            </a:r>
            <a:r>
              <a:rPr lang="fr-BE" dirty="0" smtClean="0"/>
              <a:t> in charge of the </a:t>
            </a:r>
            <a:r>
              <a:rPr lang="fr-BE" dirty="0" err="1" smtClean="0"/>
              <a:t>exercises</a:t>
            </a:r>
            <a:r>
              <a:rPr lang="fr-BE" dirty="0" smtClean="0"/>
              <a:t>. </a:t>
            </a:r>
          </a:p>
          <a:p>
            <a:r>
              <a:rPr lang="fr-BE" dirty="0" smtClean="0"/>
              <a:t>A </a:t>
            </a:r>
            <a:r>
              <a:rPr lang="fr-BE" dirty="0" err="1" smtClean="0"/>
              <a:t>very</a:t>
            </a:r>
            <a:r>
              <a:rPr lang="fr-BE" dirty="0" smtClean="0"/>
              <a:t> </a:t>
            </a:r>
            <a:r>
              <a:rPr lang="en-GB" dirty="0" err="1" smtClean="0"/>
              <a:t>agreable</a:t>
            </a:r>
            <a:r>
              <a:rPr lang="fr-BE" dirty="0" smtClean="0"/>
              <a:t> </a:t>
            </a:r>
            <a:r>
              <a:rPr lang="fr-BE" dirty="0" err="1" smtClean="0"/>
              <a:t>task</a:t>
            </a:r>
            <a:r>
              <a:rPr lang="fr-BE" dirty="0" smtClean="0"/>
              <a:t>: the </a:t>
            </a:r>
            <a:r>
              <a:rPr lang="fr-BE" dirty="0" err="1" smtClean="0"/>
              <a:t>two</a:t>
            </a:r>
            <a:r>
              <a:rPr lang="fr-BE" dirty="0" smtClean="0"/>
              <a:t> </a:t>
            </a:r>
            <a:r>
              <a:rPr lang="fr-BE" dirty="0" err="1" smtClean="0"/>
              <a:t>students</a:t>
            </a:r>
            <a:r>
              <a:rPr lang="fr-BE" dirty="0" smtClean="0"/>
              <a:t> </a:t>
            </a:r>
            <a:r>
              <a:rPr lang="fr-BE" dirty="0" err="1" smtClean="0"/>
              <a:t>worked</a:t>
            </a:r>
            <a:r>
              <a:rPr lang="fr-BE" dirty="0" smtClean="0"/>
              <a:t> </a:t>
            </a:r>
            <a:r>
              <a:rPr lang="fr-BE" dirty="0" err="1" smtClean="0"/>
              <a:t>efficiently</a:t>
            </a:r>
            <a:r>
              <a:rPr lang="fr-BE" dirty="0" smtClean="0"/>
              <a:t> </a:t>
            </a:r>
            <a:r>
              <a:rPr lang="fr-BE" dirty="0" err="1" smtClean="0"/>
              <a:t>together</a:t>
            </a:r>
            <a:r>
              <a:rPr lang="fr-BE" dirty="0" smtClean="0"/>
              <a:t> </a:t>
            </a:r>
            <a:r>
              <a:rPr lang="fr-BE" dirty="0" err="1" smtClean="0"/>
              <a:t>without</a:t>
            </a:r>
            <a:r>
              <a:rPr lang="fr-BE" dirty="0" smtClean="0"/>
              <a:t> </a:t>
            </a:r>
            <a:r>
              <a:rPr lang="fr-BE" dirty="0" err="1" smtClean="0"/>
              <a:t>much</a:t>
            </a:r>
            <a:r>
              <a:rPr lang="fr-BE" dirty="0" smtClean="0"/>
              <a:t> </a:t>
            </a:r>
            <a:r>
              <a:rPr lang="fr-BE" dirty="0" err="1" smtClean="0"/>
              <a:t>needing</a:t>
            </a:r>
            <a:r>
              <a:rPr lang="fr-BE" dirty="0" smtClean="0"/>
              <a:t> </a:t>
            </a:r>
            <a:r>
              <a:rPr lang="fr-BE" dirty="0" err="1" smtClean="0"/>
              <a:t>my</a:t>
            </a:r>
            <a:r>
              <a:rPr lang="fr-BE" dirty="0" smtClean="0"/>
              <a:t> help. </a:t>
            </a:r>
          </a:p>
          <a:p>
            <a:r>
              <a:rPr lang="fr-BE" dirty="0" err="1" smtClean="0"/>
              <a:t>Quite</a:t>
            </a:r>
            <a:r>
              <a:rPr lang="fr-BE" dirty="0" smtClean="0"/>
              <a:t> </a:t>
            </a:r>
            <a:r>
              <a:rPr lang="fr-BE" dirty="0" err="1" smtClean="0"/>
              <a:t>convenient</a:t>
            </a:r>
            <a:r>
              <a:rPr lang="fr-BE" dirty="0" smtClean="0"/>
              <a:t> </a:t>
            </a:r>
            <a:r>
              <a:rPr lang="fr-BE" dirty="0" err="1" smtClean="0"/>
              <a:t>when</a:t>
            </a:r>
            <a:r>
              <a:rPr lang="fr-BE" dirty="0" smtClean="0"/>
              <a:t> I </a:t>
            </a:r>
            <a:r>
              <a:rPr lang="fr-BE" dirty="0" err="1" smtClean="0"/>
              <a:t>became</a:t>
            </a:r>
            <a:r>
              <a:rPr lang="fr-BE" dirty="0" smtClean="0"/>
              <a:t> a </a:t>
            </a:r>
            <a:r>
              <a:rPr lang="fr-BE" dirty="0" err="1" smtClean="0"/>
              <a:t>poorly</a:t>
            </a:r>
            <a:r>
              <a:rPr lang="fr-BE" dirty="0" smtClean="0"/>
              <a:t> sleeping </a:t>
            </a:r>
            <a:r>
              <a:rPr lang="fr-BE" dirty="0" err="1" smtClean="0"/>
              <a:t>father</a:t>
            </a:r>
            <a:r>
              <a:rPr lang="fr-BE" dirty="0" smtClean="0"/>
              <a:t> ! </a:t>
            </a:r>
          </a:p>
          <a:p>
            <a:endParaRPr lang="fr-BE" dirty="0" smtClean="0"/>
          </a:p>
          <a:p>
            <a:r>
              <a:rPr lang="fr-BE" dirty="0" smtClean="0"/>
              <a:t>Not </a:t>
            </a:r>
            <a:r>
              <a:rPr lang="fr-BE" dirty="0" err="1" smtClean="0"/>
              <a:t>surprisingly</a:t>
            </a:r>
            <a:r>
              <a:rPr lang="fr-BE" dirty="0" smtClean="0"/>
              <a:t>, Prof. </a:t>
            </a:r>
            <a:r>
              <a:rPr lang="fr-BE" dirty="0" err="1" smtClean="0"/>
              <a:t>Demeur</a:t>
            </a:r>
            <a:r>
              <a:rPr lang="fr-BE" dirty="0" smtClean="0"/>
              <a:t> and I </a:t>
            </a:r>
            <a:r>
              <a:rPr lang="fr-BE" dirty="0" err="1" smtClean="0"/>
              <a:t>were</a:t>
            </a:r>
            <a:r>
              <a:rPr lang="fr-BE" dirty="0" smtClean="0"/>
              <a:t> happy </a:t>
            </a:r>
            <a:r>
              <a:rPr lang="fr-BE" dirty="0" err="1" smtClean="0"/>
              <a:t>that</a:t>
            </a:r>
            <a:r>
              <a:rPr lang="fr-BE" dirty="0" smtClean="0"/>
              <a:t> Pierre chose </a:t>
            </a:r>
            <a:r>
              <a:rPr lang="fr-BE" dirty="0" err="1" smtClean="0"/>
              <a:t>our</a:t>
            </a:r>
            <a:r>
              <a:rPr lang="fr-BE" dirty="0" smtClean="0"/>
              <a:t> group to </a:t>
            </a:r>
            <a:r>
              <a:rPr lang="fr-BE" dirty="0" err="1" smtClean="0"/>
              <a:t>make</a:t>
            </a:r>
            <a:r>
              <a:rPr lang="fr-BE" dirty="0" smtClean="0"/>
              <a:t> </a:t>
            </a:r>
            <a:r>
              <a:rPr lang="fr-BE" dirty="0" err="1" smtClean="0"/>
              <a:t>his</a:t>
            </a:r>
            <a:r>
              <a:rPr lang="fr-BE" dirty="0" smtClean="0"/>
              <a:t> </a:t>
            </a:r>
          </a:p>
          <a:p>
            <a:r>
              <a:rPr lang="fr-BE" dirty="0" smtClean="0"/>
              <a:t>« 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Travail de Fin d’Etudes</a:t>
            </a:r>
            <a:r>
              <a:rPr lang="fr-BE" dirty="0" smtClean="0"/>
              <a:t> » (End-of-</a:t>
            </a:r>
            <a:r>
              <a:rPr lang="fr-BE" dirty="0" err="1" smtClean="0"/>
              <a:t>studies</a:t>
            </a:r>
            <a:r>
              <a:rPr lang="fr-BE" dirty="0" smtClean="0"/>
              <a:t> </a:t>
            </a:r>
            <a:r>
              <a:rPr lang="fr-BE" dirty="0" err="1" smtClean="0"/>
              <a:t>work</a:t>
            </a:r>
            <a:r>
              <a:rPr lang="fr-BE" dirty="0" smtClean="0"/>
              <a:t>). </a:t>
            </a:r>
          </a:p>
          <a:p>
            <a:endParaRPr lang="fr-BE" dirty="0"/>
          </a:p>
          <a:p>
            <a:r>
              <a:rPr lang="fr-BE" dirty="0"/>
              <a:t>1981: Pierre </a:t>
            </a:r>
            <a:r>
              <a:rPr lang="fr-BE" dirty="0" err="1" smtClean="0"/>
              <a:t>became</a:t>
            </a:r>
            <a:r>
              <a:rPr lang="fr-BE" dirty="0" smtClean="0"/>
              <a:t> Master </a:t>
            </a:r>
            <a:r>
              <a:rPr lang="fr-BE" dirty="0"/>
              <a:t>in </a:t>
            </a:r>
            <a:r>
              <a:rPr lang="fr-BE" dirty="0" err="1"/>
              <a:t>A</a:t>
            </a:r>
            <a:r>
              <a:rPr lang="fr-BE" dirty="0" err="1" smtClean="0"/>
              <a:t>pplied</a:t>
            </a:r>
            <a:r>
              <a:rPr lang="fr-BE" dirty="0" smtClean="0"/>
              <a:t> </a:t>
            </a:r>
            <a:r>
              <a:rPr lang="fr-BE" dirty="0"/>
              <a:t>S</a:t>
            </a:r>
            <a:r>
              <a:rPr lang="fr-BE" dirty="0" smtClean="0"/>
              <a:t>ciences</a:t>
            </a:r>
            <a:r>
              <a:rPr lang="fr-BE" dirty="0"/>
              <a:t>, option </a:t>
            </a:r>
            <a:r>
              <a:rPr lang="fr-BE" dirty="0" err="1"/>
              <a:t>P</a:t>
            </a:r>
            <a:r>
              <a:rPr lang="fr-BE" dirty="0" err="1" smtClean="0"/>
              <a:t>hysics</a:t>
            </a:r>
            <a:r>
              <a:rPr lang="fr-BE" dirty="0" smtClean="0"/>
              <a:t> (« 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Ingénieur 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civil 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Physicien</a:t>
            </a:r>
            <a:r>
              <a:rPr lang="fr-BE" dirty="0" smtClean="0"/>
              <a:t> »)</a:t>
            </a:r>
            <a:endParaRPr lang="fr-BE" dirty="0"/>
          </a:p>
          <a:p>
            <a:r>
              <a:rPr lang="fr-BE" dirty="0" smtClean="0"/>
              <a:t>He </a:t>
            </a:r>
            <a:r>
              <a:rPr lang="fr-BE" dirty="0" err="1" smtClean="0"/>
              <a:t>graduated</a:t>
            </a:r>
            <a:r>
              <a:rPr lang="fr-BE" dirty="0" smtClean="0"/>
              <a:t>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highest</a:t>
            </a:r>
            <a:r>
              <a:rPr lang="fr-BE" dirty="0"/>
              <a:t> mark: </a:t>
            </a:r>
            <a:r>
              <a:rPr lang="fr-BE" dirty="0" smtClean="0"/>
              <a:t>« </a:t>
            </a:r>
            <a:r>
              <a:rPr lang="fr-BE" dirty="0" smtClean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fr-BE" dirty="0">
                <a:solidFill>
                  <a:schemeClr val="accent6">
                    <a:lumMod val="75000"/>
                  </a:schemeClr>
                </a:solidFill>
              </a:rPr>
              <a:t>Plus Grande Distinction</a:t>
            </a:r>
            <a:r>
              <a:rPr lang="fr-BE" dirty="0"/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7232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chemeClr val="accent5"/>
                </a:solidFill>
              </a:rPr>
              <a:t>Statistics</a:t>
            </a:r>
            <a:endParaRPr lang="fr-BE" dirty="0">
              <a:solidFill>
                <a:schemeClr val="accent5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fr-BE" dirty="0"/>
              <a:t>320 </a:t>
            </a:r>
            <a:r>
              <a:rPr lang="fr-BE" dirty="0" err="1"/>
              <a:t>papers</a:t>
            </a:r>
            <a:r>
              <a:rPr lang="fr-BE" dirty="0"/>
              <a:t> and </a:t>
            </a:r>
            <a:r>
              <a:rPr lang="fr-BE" dirty="0" err="1"/>
              <a:t>published</a:t>
            </a:r>
            <a:r>
              <a:rPr lang="fr-BE" dirty="0"/>
              <a:t> </a:t>
            </a:r>
            <a:r>
              <a:rPr lang="fr-BE" dirty="0" smtClean="0"/>
              <a:t>contributions, 1 </a:t>
            </a:r>
            <a:r>
              <a:rPr lang="fr-BE" dirty="0"/>
              <a:t>book</a:t>
            </a:r>
          </a:p>
          <a:p>
            <a:r>
              <a:rPr lang="fr-BE" dirty="0" smtClean="0"/>
              <a:t>more </a:t>
            </a:r>
            <a:r>
              <a:rPr lang="fr-BE" dirty="0" err="1" smtClean="0"/>
              <a:t>than</a:t>
            </a:r>
            <a:r>
              <a:rPr lang="fr-BE" dirty="0" smtClean="0"/>
              <a:t> 40 articles as single </a:t>
            </a:r>
            <a:r>
              <a:rPr lang="fr-BE" dirty="0" err="1" smtClean="0"/>
              <a:t>author</a:t>
            </a:r>
            <a:endParaRPr lang="fr-BE" dirty="0"/>
          </a:p>
          <a:p>
            <a:r>
              <a:rPr lang="fr-BE" dirty="0" smtClean="0"/>
              <a:t>about 80 </a:t>
            </a:r>
            <a:r>
              <a:rPr lang="fr-BE" dirty="0" err="1" smtClean="0"/>
              <a:t>different</a:t>
            </a:r>
            <a:r>
              <a:rPr lang="fr-BE" dirty="0" smtClean="0"/>
              <a:t> </a:t>
            </a:r>
            <a:r>
              <a:rPr lang="fr-BE" dirty="0" err="1" smtClean="0"/>
              <a:t>co-authors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15 countries (</a:t>
            </a:r>
            <a:r>
              <a:rPr lang="fr-BE" dirty="0" err="1" smtClean="0"/>
              <a:t>only</a:t>
            </a:r>
            <a:r>
              <a:rPr lang="fr-BE" dirty="0" smtClean="0"/>
              <a:t> for </a:t>
            </a:r>
            <a:r>
              <a:rPr lang="fr-BE" dirty="0" err="1" smtClean="0"/>
              <a:t>theory</a:t>
            </a:r>
            <a:r>
              <a:rPr lang="fr-BE" dirty="0" smtClean="0"/>
              <a:t>)</a:t>
            </a:r>
          </a:p>
          <a:p>
            <a:r>
              <a:rPr lang="fr-BE" dirty="0"/>
              <a:t>8 PhD </a:t>
            </a:r>
            <a:r>
              <a:rPr lang="fr-BE" dirty="0" err="1"/>
              <a:t>theses</a:t>
            </a:r>
            <a:r>
              <a:rPr lang="fr-BE" dirty="0"/>
              <a:t>  and 10 </a:t>
            </a:r>
            <a:r>
              <a:rPr lang="fr-BE" dirty="0" err="1"/>
              <a:t>Postdocs</a:t>
            </a:r>
            <a:r>
              <a:rPr lang="fr-BE" dirty="0"/>
              <a:t> </a:t>
            </a:r>
            <a:r>
              <a:rPr lang="fr-BE" dirty="0" err="1"/>
              <a:t>supervised</a:t>
            </a:r>
            <a:endParaRPr lang="fr-BE" dirty="0"/>
          </a:p>
          <a:p>
            <a:endParaRPr lang="fr-BE" dirty="0" smtClean="0"/>
          </a:p>
          <a:p>
            <a:r>
              <a:rPr lang="fr-BE" dirty="0" smtClean="0"/>
              <a:t>Courses:</a:t>
            </a:r>
          </a:p>
          <a:p>
            <a:pPr marL="0" indent="0">
              <a:buNone/>
            </a:pPr>
            <a:r>
              <a:rPr lang="fr-BE" sz="2200" dirty="0" smtClean="0"/>
              <a:t>- Quantum </a:t>
            </a:r>
            <a:r>
              <a:rPr lang="fr-BE" sz="2200" dirty="0" err="1"/>
              <a:t>theory</a:t>
            </a:r>
            <a:r>
              <a:rPr lang="fr-BE" sz="2200" dirty="0"/>
              <a:t> of </a:t>
            </a:r>
            <a:r>
              <a:rPr lang="fr-BE" sz="2200" dirty="0" smtClean="0"/>
              <a:t>collisions</a:t>
            </a:r>
          </a:p>
          <a:p>
            <a:pPr marL="0" indent="0">
              <a:buNone/>
            </a:pPr>
            <a:r>
              <a:rPr lang="fr-BE" sz="2200" dirty="0" smtClean="0"/>
              <a:t>- </a:t>
            </a:r>
            <a:r>
              <a:rPr lang="fr-BE" sz="2200" dirty="0" err="1" smtClean="0"/>
              <a:t>Nuclear</a:t>
            </a:r>
            <a:r>
              <a:rPr lang="fr-BE" sz="2200" dirty="0" smtClean="0"/>
              <a:t> </a:t>
            </a:r>
            <a:r>
              <a:rPr lang="fr-BE" sz="2200" dirty="0" err="1" smtClean="0"/>
              <a:t>Physics</a:t>
            </a:r>
            <a:endParaRPr lang="fr-BE" sz="2200" dirty="0" smtClean="0"/>
          </a:p>
          <a:p>
            <a:endParaRPr lang="fr-BE" sz="2200" dirty="0"/>
          </a:p>
          <a:p>
            <a:r>
              <a:rPr lang="fr-BE" dirty="0" err="1"/>
              <a:t>Many</a:t>
            </a:r>
            <a:r>
              <a:rPr lang="fr-BE" dirty="0"/>
              <a:t> </a:t>
            </a:r>
            <a:r>
              <a:rPr lang="fr-BE" dirty="0" err="1"/>
              <a:t>invited</a:t>
            </a:r>
            <a:r>
              <a:rPr lang="fr-BE" dirty="0"/>
              <a:t> </a:t>
            </a:r>
            <a:r>
              <a:rPr lang="fr-BE" dirty="0" err="1"/>
              <a:t>presentations</a:t>
            </a:r>
            <a:r>
              <a:rPr lang="fr-BE" dirty="0"/>
              <a:t>, </a:t>
            </a:r>
            <a:r>
              <a:rPr lang="fr-BE" dirty="0" err="1"/>
              <a:t>seminars</a:t>
            </a:r>
            <a:r>
              <a:rPr lang="fr-BE" dirty="0"/>
              <a:t> and courses </a:t>
            </a:r>
            <a:r>
              <a:rPr lang="fr-BE" dirty="0" smtClean="0"/>
              <a:t>in </a:t>
            </a:r>
            <a:r>
              <a:rPr lang="fr-BE" dirty="0" err="1" smtClean="0"/>
              <a:t>many</a:t>
            </a:r>
            <a:r>
              <a:rPr lang="fr-BE" dirty="0" smtClean="0"/>
              <a:t> countries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7429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970" y="-92075"/>
            <a:ext cx="10515600" cy="1325563"/>
          </a:xfrm>
        </p:spPr>
        <p:txBody>
          <a:bodyPr>
            <a:normAutofit/>
          </a:bodyPr>
          <a:lstStyle/>
          <a:p>
            <a:r>
              <a:rPr lang="fr-BE" sz="3600" dirty="0" smtClean="0">
                <a:solidFill>
                  <a:schemeClr val="accent5"/>
                </a:solidFill>
              </a:rPr>
              <a:t>A souvenir </a:t>
            </a:r>
            <a:r>
              <a:rPr lang="fr-BE" sz="3600" dirty="0" err="1" smtClean="0">
                <a:solidFill>
                  <a:schemeClr val="accent5"/>
                </a:solidFill>
              </a:rPr>
              <a:t>from</a:t>
            </a:r>
            <a:r>
              <a:rPr lang="fr-BE" sz="3600" dirty="0" smtClean="0">
                <a:solidFill>
                  <a:schemeClr val="accent5"/>
                </a:solidFill>
              </a:rPr>
              <a:t> Trento (2016)</a:t>
            </a:r>
            <a:endParaRPr lang="fr-FR" sz="3600" dirty="0">
              <a:solidFill>
                <a:schemeClr val="accent5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14" y="1233488"/>
            <a:ext cx="5240060" cy="5079793"/>
          </a:xfrm>
        </p:spPr>
      </p:pic>
      <p:sp>
        <p:nvSpPr>
          <p:cNvPr id="5" name="ZoneTexte 4"/>
          <p:cNvSpPr txBox="1"/>
          <p:nvPr/>
        </p:nvSpPr>
        <p:spPr>
          <a:xfrm>
            <a:off x="8366303" y="3085190"/>
            <a:ext cx="3703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Question: </a:t>
            </a:r>
          </a:p>
          <a:p>
            <a:r>
              <a:rPr lang="fr-BE" dirty="0" err="1" smtClean="0"/>
              <a:t>is</a:t>
            </a:r>
            <a:r>
              <a:rPr lang="fr-BE" dirty="0" smtClean="0"/>
              <a:t> Pierre </a:t>
            </a:r>
            <a:r>
              <a:rPr lang="fr-BE" dirty="0" err="1" smtClean="0"/>
              <a:t>trying</a:t>
            </a:r>
            <a:r>
              <a:rPr lang="fr-BE" dirty="0" smtClean="0"/>
              <a:t> to </a:t>
            </a:r>
            <a:r>
              <a:rPr lang="fr-BE" dirty="0" err="1" smtClean="0"/>
              <a:t>hide</a:t>
            </a:r>
            <a:r>
              <a:rPr lang="fr-BE" dirty="0" smtClean="0"/>
              <a:t> or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seen</a:t>
            </a:r>
            <a:r>
              <a:rPr lang="fr-BE" dirty="0" smtClean="0"/>
              <a:t>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366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600" dirty="0" smtClean="0">
                <a:solidFill>
                  <a:schemeClr val="accent5"/>
                </a:solidFill>
              </a:rPr>
              <a:t>A </a:t>
            </a:r>
            <a:r>
              <a:rPr lang="fr-BE" sz="3600" dirty="0" err="1" smtClean="0">
                <a:solidFill>
                  <a:schemeClr val="accent5"/>
                </a:solidFill>
              </a:rPr>
              <a:t>personal</a:t>
            </a:r>
            <a:r>
              <a:rPr lang="fr-BE" sz="3600" dirty="0" smtClean="0">
                <a:solidFill>
                  <a:schemeClr val="accent5"/>
                </a:solidFill>
              </a:rPr>
              <a:t> note</a:t>
            </a:r>
            <a:endParaRPr lang="fr-BE" sz="3600" dirty="0">
              <a:solidFill>
                <a:schemeClr val="accent5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38200" y="2044527"/>
            <a:ext cx="5431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/>
              <a:t>What</a:t>
            </a:r>
            <a:r>
              <a:rPr lang="fr-BE" sz="2400" dirty="0" smtClean="0"/>
              <a:t> </a:t>
            </a:r>
            <a:r>
              <a:rPr lang="fr-BE" sz="2400" dirty="0" err="1" smtClean="0"/>
              <a:t>numbers</a:t>
            </a:r>
            <a:r>
              <a:rPr lang="fr-BE" sz="2400" dirty="0" smtClean="0"/>
              <a:t> and </a:t>
            </a:r>
            <a:r>
              <a:rPr lang="fr-BE" sz="2400" dirty="0" err="1" smtClean="0"/>
              <a:t>lists</a:t>
            </a:r>
            <a:r>
              <a:rPr lang="fr-BE" sz="2400" dirty="0" smtClean="0"/>
              <a:t> do not tell.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38200" y="2939143"/>
            <a:ext cx="9497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/>
              <a:t>Pierre </a:t>
            </a:r>
            <a:r>
              <a:rPr lang="fr-BE" sz="2400" dirty="0" smtClean="0"/>
              <a:t>has </a:t>
            </a:r>
            <a:r>
              <a:rPr lang="fr-BE" sz="2400" dirty="0"/>
              <a:t>an </a:t>
            </a:r>
            <a:r>
              <a:rPr lang="fr-BE" sz="2400" dirty="0" err="1"/>
              <a:t>unfailing</a:t>
            </a:r>
            <a:r>
              <a:rPr lang="fr-BE" sz="2400" dirty="0"/>
              <a:t> patience to help </a:t>
            </a:r>
            <a:r>
              <a:rPr lang="fr-BE" sz="2400" dirty="0" smtClean="0"/>
              <a:t>me </a:t>
            </a:r>
            <a:r>
              <a:rPr lang="fr-BE" sz="2400" dirty="0" err="1" smtClean="0"/>
              <a:t>with</a:t>
            </a:r>
            <a:r>
              <a:rPr lang="fr-BE" sz="2400" dirty="0" smtClean="0"/>
              <a:t> </a:t>
            </a:r>
            <a:r>
              <a:rPr lang="fr-BE" sz="2400" dirty="0" err="1" smtClean="0"/>
              <a:t>my</a:t>
            </a:r>
            <a:r>
              <a:rPr lang="fr-BE" sz="2400" dirty="0" smtClean="0"/>
              <a:t> </a:t>
            </a:r>
            <a:r>
              <a:rPr lang="fr-BE" sz="2400" dirty="0"/>
              <a:t>computer </a:t>
            </a:r>
            <a:r>
              <a:rPr lang="fr-BE" sz="2400" dirty="0" err="1"/>
              <a:t>problems</a:t>
            </a:r>
            <a:r>
              <a:rPr lang="fr-BE" sz="2400" dirty="0"/>
              <a:t>. </a:t>
            </a:r>
          </a:p>
          <a:p>
            <a:r>
              <a:rPr lang="fr-BE" sz="2400" dirty="0" err="1"/>
              <a:t>Many</a:t>
            </a:r>
            <a:r>
              <a:rPr lang="fr-BE" sz="2400" dirty="0"/>
              <a:t> </a:t>
            </a:r>
            <a:r>
              <a:rPr lang="fr-BE" sz="2400" dirty="0" smtClean="0"/>
              <a:t>times </a:t>
            </a:r>
            <a:r>
              <a:rPr lang="fr-BE" sz="2400" dirty="0" err="1"/>
              <a:t>took</a:t>
            </a:r>
            <a:r>
              <a:rPr lang="fr-BE" sz="2400" dirty="0"/>
              <a:t> </a:t>
            </a:r>
            <a:r>
              <a:rPr lang="fr-BE" sz="2400" dirty="0" err="1"/>
              <a:t>he</a:t>
            </a:r>
            <a:r>
              <a:rPr lang="fr-BE" sz="2400" dirty="0"/>
              <a:t> </a:t>
            </a:r>
            <a:r>
              <a:rPr lang="fr-BE" sz="2400" dirty="0" err="1"/>
              <a:t>hours</a:t>
            </a:r>
            <a:r>
              <a:rPr lang="fr-BE" sz="2400" dirty="0"/>
              <a:t> to help me </a:t>
            </a:r>
            <a:r>
              <a:rPr lang="fr-BE" sz="2400" dirty="0" err="1"/>
              <a:t>installing</a:t>
            </a:r>
            <a:r>
              <a:rPr lang="fr-BE" sz="2400" dirty="0"/>
              <a:t> a computer </a:t>
            </a:r>
            <a:r>
              <a:rPr lang="fr-BE" sz="2400" dirty="0" smtClean="0"/>
              <a:t>or </a:t>
            </a:r>
            <a:r>
              <a:rPr lang="fr-BE" sz="2400" dirty="0" err="1"/>
              <a:t>explaining</a:t>
            </a:r>
            <a:r>
              <a:rPr lang="fr-BE" sz="2400" dirty="0"/>
              <a:t> me how to use </a:t>
            </a:r>
            <a:r>
              <a:rPr lang="fr-BE" sz="2400" dirty="0" smtClean="0"/>
              <a:t>new softwares. </a:t>
            </a:r>
            <a:endParaRPr lang="fr-BE" sz="2400" dirty="0"/>
          </a:p>
          <a:p>
            <a:r>
              <a:rPr lang="fr-BE" sz="2400" dirty="0"/>
              <a:t>Not to </a:t>
            </a:r>
            <a:r>
              <a:rPr lang="fr-BE" sz="2400" dirty="0" err="1"/>
              <a:t>forget</a:t>
            </a:r>
            <a:r>
              <a:rPr lang="fr-BE" sz="2400" dirty="0"/>
              <a:t> </a:t>
            </a:r>
            <a:r>
              <a:rPr lang="fr-BE" sz="2400" dirty="0" err="1" smtClean="0"/>
              <a:t>solving</a:t>
            </a:r>
            <a:r>
              <a:rPr lang="fr-BE" sz="2400" dirty="0" smtClean="0"/>
              <a:t> administrative </a:t>
            </a:r>
            <a:r>
              <a:rPr lang="fr-BE" sz="2400" dirty="0" err="1" smtClean="0"/>
              <a:t>difficulties</a:t>
            </a:r>
            <a:r>
              <a:rPr lang="fr-BE" sz="2400" dirty="0"/>
              <a:t> </a:t>
            </a:r>
            <a:r>
              <a:rPr lang="fr-BE" sz="2400" dirty="0" smtClean="0"/>
              <a:t>!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8200" y="4941754"/>
            <a:ext cx="9305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/>
              <a:t>I </a:t>
            </a:r>
            <a:r>
              <a:rPr lang="fr-BE" sz="2400" dirty="0" err="1"/>
              <a:t>am</a:t>
            </a:r>
            <a:r>
              <a:rPr lang="fr-BE" sz="2400" dirty="0"/>
              <a:t> sure </a:t>
            </a:r>
            <a:r>
              <a:rPr lang="fr-BE" sz="2400" dirty="0" err="1"/>
              <a:t>that</a:t>
            </a:r>
            <a:r>
              <a:rPr lang="fr-BE" sz="2400" dirty="0"/>
              <a:t> </a:t>
            </a:r>
            <a:r>
              <a:rPr lang="fr-BE" sz="2400" dirty="0" err="1" smtClean="0"/>
              <a:t>other</a:t>
            </a:r>
            <a:r>
              <a:rPr lang="fr-BE" sz="2400" dirty="0" smtClean="0"/>
              <a:t> </a:t>
            </a:r>
            <a:r>
              <a:rPr lang="fr-BE" sz="2400" dirty="0" err="1"/>
              <a:t>retired</a:t>
            </a:r>
            <a:r>
              <a:rPr lang="fr-BE" sz="2400" dirty="0"/>
              <a:t> </a:t>
            </a:r>
            <a:r>
              <a:rPr lang="fr-BE" sz="2400" dirty="0" err="1"/>
              <a:t>members</a:t>
            </a:r>
            <a:r>
              <a:rPr lang="fr-BE" sz="2400" dirty="0"/>
              <a:t> of the group </a:t>
            </a:r>
            <a:r>
              <a:rPr lang="fr-BE" sz="2400" dirty="0" err="1"/>
              <a:t>confirm</a:t>
            </a:r>
            <a:r>
              <a:rPr lang="fr-BE" sz="2400" dirty="0"/>
              <a:t> </a:t>
            </a:r>
            <a:r>
              <a:rPr lang="fr-BE" sz="2400" dirty="0" err="1"/>
              <a:t>this</a:t>
            </a:r>
            <a:r>
              <a:rPr lang="fr-BE" sz="2400" dirty="0"/>
              <a:t> patience.</a:t>
            </a:r>
          </a:p>
          <a:p>
            <a:endParaRPr lang="fr-BE" sz="2400" dirty="0"/>
          </a:p>
          <a:p>
            <a:r>
              <a:rPr lang="fr-BE" sz="2400" dirty="0" err="1"/>
              <a:t>Thank</a:t>
            </a:r>
            <a:r>
              <a:rPr lang="fr-BE" sz="2400" dirty="0"/>
              <a:t> </a:t>
            </a:r>
            <a:r>
              <a:rPr lang="fr-BE" sz="2400" dirty="0" err="1"/>
              <a:t>you</a:t>
            </a:r>
            <a:r>
              <a:rPr lang="fr-BE" sz="2400" dirty="0"/>
              <a:t> </a:t>
            </a:r>
            <a:r>
              <a:rPr lang="fr-BE" sz="2400" dirty="0" smtClean="0"/>
              <a:t>!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42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chemeClr val="accent5"/>
                </a:solidFill>
              </a:rPr>
              <a:t>Concluding</a:t>
            </a:r>
            <a:r>
              <a:rPr lang="fr-BE" dirty="0" smtClean="0">
                <a:solidFill>
                  <a:schemeClr val="accent5"/>
                </a:solidFill>
              </a:rPr>
              <a:t> </a:t>
            </a:r>
            <a:r>
              <a:rPr lang="fr-BE" dirty="0" err="1" smtClean="0">
                <a:solidFill>
                  <a:schemeClr val="accent5"/>
                </a:solidFill>
              </a:rPr>
              <a:t>remark</a:t>
            </a:r>
            <a:r>
              <a:rPr lang="fr-BE" dirty="0" smtClean="0">
                <a:solidFill>
                  <a:schemeClr val="accent5"/>
                </a:solidFill>
              </a:rPr>
              <a:t>:</a:t>
            </a:r>
            <a:endParaRPr lang="fr-BE" dirty="0">
              <a:solidFill>
                <a:schemeClr val="accent5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38200" y="2799184"/>
            <a:ext cx="9274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dirty="0" smtClean="0"/>
              <a:t>All the best for </a:t>
            </a:r>
            <a:r>
              <a:rPr lang="fr-BE" sz="4400" dirty="0" err="1" smtClean="0"/>
              <a:t>your</a:t>
            </a:r>
            <a:r>
              <a:rPr lang="fr-BE" sz="4400" dirty="0" smtClean="0"/>
              <a:t> retirement, Pierre !</a:t>
            </a:r>
            <a:endParaRPr lang="fr-BE" sz="4400" dirty="0"/>
          </a:p>
        </p:txBody>
      </p:sp>
    </p:spTree>
    <p:extLst>
      <p:ext uri="{BB962C8B-B14F-4D97-AF65-F5344CB8AC3E}">
        <p14:creationId xmlns:p14="http://schemas.microsoft.com/office/powerpoint/2010/main" val="408350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30" y="582759"/>
            <a:ext cx="4642089" cy="556288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28783" y="2458540"/>
            <a:ext cx="290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Anonymous </a:t>
            </a:r>
            <a:r>
              <a:rPr lang="fr-BE" dirty="0" err="1" smtClean="0"/>
              <a:t>undated</a:t>
            </a:r>
            <a:r>
              <a:rPr lang="fr-BE" dirty="0" smtClean="0"/>
              <a:t> report: </a:t>
            </a:r>
          </a:p>
          <a:p>
            <a:endParaRPr lang="fr-BE" dirty="0"/>
          </a:p>
          <a:p>
            <a:r>
              <a:rPr lang="fr-BE" dirty="0" err="1" smtClean="0">
                <a:solidFill>
                  <a:schemeClr val="accent6"/>
                </a:solidFill>
              </a:rPr>
              <a:t>Models</a:t>
            </a:r>
            <a:r>
              <a:rPr lang="fr-BE" dirty="0" smtClean="0">
                <a:solidFill>
                  <a:schemeClr val="accent6"/>
                </a:solidFill>
              </a:rPr>
              <a:t> of </a:t>
            </a:r>
            <a:r>
              <a:rPr lang="fr-BE" dirty="0" err="1" smtClean="0">
                <a:solidFill>
                  <a:schemeClr val="accent6"/>
                </a:solidFill>
              </a:rPr>
              <a:t>heavy</a:t>
            </a:r>
            <a:r>
              <a:rPr lang="fr-BE" dirty="0" smtClean="0">
                <a:solidFill>
                  <a:schemeClr val="accent6"/>
                </a:solidFill>
              </a:rPr>
              <a:t>-ion fusion</a:t>
            </a:r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9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74" y="204297"/>
            <a:ext cx="4731610" cy="590697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61851" y="2538470"/>
            <a:ext cx="4676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In </a:t>
            </a:r>
            <a:r>
              <a:rPr lang="fr-BE" dirty="0" err="1" smtClean="0"/>
              <a:t>this</a:t>
            </a:r>
            <a:r>
              <a:rPr lang="fr-BE" dirty="0" smtClean="0"/>
              <a:t> report, Pierre</a:t>
            </a:r>
          </a:p>
          <a:p>
            <a:pPr marL="285750" indent="-285750">
              <a:buFontTx/>
              <a:buChar char="-"/>
            </a:pPr>
            <a:r>
              <a:rPr lang="fr-BE" dirty="0" err="1" smtClean="0"/>
              <a:t>explained</a:t>
            </a:r>
            <a:r>
              <a:rPr lang="fr-BE" dirty="0" smtClean="0"/>
              <a:t> the notion of </a:t>
            </a:r>
            <a:r>
              <a:rPr lang="fr-BE" dirty="0" err="1" smtClean="0"/>
              <a:t>heavy</a:t>
            </a:r>
            <a:r>
              <a:rPr lang="fr-BE" dirty="0" smtClean="0"/>
              <a:t>-ion fusion,  </a:t>
            </a:r>
          </a:p>
          <a:p>
            <a:pPr marL="285750" indent="-285750">
              <a:buFontTx/>
              <a:buChar char="-"/>
            </a:pPr>
            <a:r>
              <a:rPr lang="fr-BE" dirty="0" err="1" smtClean="0"/>
              <a:t>described</a:t>
            </a:r>
            <a:r>
              <a:rPr lang="fr-BE" dirty="0" smtClean="0"/>
              <a:t> </a:t>
            </a:r>
            <a:r>
              <a:rPr lang="fr-BE" dirty="0" err="1" smtClean="0"/>
              <a:t>experimental</a:t>
            </a:r>
            <a:r>
              <a:rPr lang="fr-BE" dirty="0" smtClean="0"/>
              <a:t> techniques,</a:t>
            </a:r>
          </a:p>
          <a:p>
            <a:pPr marL="285750" indent="-285750">
              <a:buFontTx/>
              <a:buChar char="-"/>
            </a:pPr>
            <a:r>
              <a:rPr lang="fr-BE" dirty="0" err="1" smtClean="0"/>
              <a:t>reviewed</a:t>
            </a:r>
            <a:r>
              <a:rPr lang="fr-BE" dirty="0" smtClean="0"/>
              <a:t> </a:t>
            </a:r>
            <a:r>
              <a:rPr lang="fr-BE" dirty="0" err="1" smtClean="0"/>
              <a:t>two</a:t>
            </a:r>
            <a:r>
              <a:rPr lang="fr-BE" dirty="0" smtClean="0"/>
              <a:t> </a:t>
            </a:r>
            <a:r>
              <a:rPr lang="fr-BE" dirty="0" err="1" smtClean="0"/>
              <a:t>popular</a:t>
            </a:r>
            <a:r>
              <a:rPr lang="fr-BE" dirty="0" smtClean="0"/>
              <a:t> simple </a:t>
            </a:r>
            <a:r>
              <a:rPr lang="fr-BE" dirty="0" err="1" smtClean="0"/>
              <a:t>models</a:t>
            </a:r>
            <a:r>
              <a:rPr lang="fr-BE" dirty="0" smtClean="0"/>
              <a:t>, </a:t>
            </a:r>
            <a:endParaRPr lang="fr-BE" dirty="0"/>
          </a:p>
          <a:p>
            <a:pPr marL="285750" indent="-285750">
              <a:buFontTx/>
              <a:buChar char="-"/>
            </a:pPr>
            <a:r>
              <a:rPr lang="fr-BE" dirty="0" smtClean="0"/>
              <a:t>and </a:t>
            </a:r>
            <a:r>
              <a:rPr lang="fr-BE" dirty="0" err="1" smtClean="0"/>
              <a:t>developed</a:t>
            </a:r>
            <a:r>
              <a:rPr lang="fr-BE" dirty="0" smtClean="0"/>
              <a:t> a model </a:t>
            </a:r>
            <a:r>
              <a:rPr lang="fr-BE" dirty="0" err="1" smtClean="0"/>
              <a:t>unifying</a:t>
            </a:r>
            <a:r>
              <a:rPr lang="fr-BE" dirty="0" smtClean="0"/>
              <a:t> </a:t>
            </a:r>
            <a:r>
              <a:rPr lang="fr-BE" dirty="0" err="1" smtClean="0"/>
              <a:t>them</a:t>
            </a:r>
            <a:r>
              <a:rPr lang="fr-BE" dirty="0" smtClean="0"/>
              <a:t>.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161851" y="629363"/>
            <a:ext cx="4886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This </a:t>
            </a:r>
            <a:r>
              <a:rPr lang="fr-BE" dirty="0" err="1" smtClean="0"/>
              <a:t>was</a:t>
            </a:r>
            <a:r>
              <a:rPr lang="fr-BE" dirty="0" smtClean="0"/>
              <a:t> a time </a:t>
            </a:r>
            <a:r>
              <a:rPr lang="fr-BE" dirty="0" err="1" smtClean="0"/>
              <a:t>without</a:t>
            </a:r>
            <a:r>
              <a:rPr lang="fr-BE" dirty="0" smtClean="0"/>
              <a:t> laptops, </a:t>
            </a:r>
            <a:r>
              <a:rPr lang="fr-BE" dirty="0" err="1" smtClean="0"/>
              <a:t>without</a:t>
            </a:r>
            <a:r>
              <a:rPr lang="fr-BE" dirty="0" smtClean="0"/>
              <a:t> </a:t>
            </a:r>
            <a:r>
              <a:rPr lang="fr-BE" dirty="0" err="1" smtClean="0"/>
              <a:t>LaTeX</a:t>
            </a:r>
            <a:r>
              <a:rPr lang="fr-BE" dirty="0" smtClean="0"/>
              <a:t>, …</a:t>
            </a:r>
          </a:p>
          <a:p>
            <a:r>
              <a:rPr lang="fr-BE" dirty="0" smtClean="0"/>
              <a:t>The </a:t>
            </a:r>
            <a:r>
              <a:rPr lang="fr-BE" dirty="0" err="1" smtClean="0"/>
              <a:t>text</a:t>
            </a:r>
            <a:r>
              <a:rPr lang="fr-BE" dirty="0" smtClean="0"/>
              <a:t> </a:t>
            </a:r>
            <a:r>
              <a:rPr lang="fr-BE" dirty="0" err="1" smtClean="0"/>
              <a:t>was</a:t>
            </a:r>
            <a:r>
              <a:rPr lang="fr-BE" dirty="0" smtClean="0"/>
              <a:t> </a:t>
            </a:r>
            <a:r>
              <a:rPr lang="fr-BE" dirty="0" err="1" smtClean="0"/>
              <a:t>typed</a:t>
            </a:r>
            <a:r>
              <a:rPr lang="fr-BE" dirty="0" smtClean="0"/>
              <a:t> </a:t>
            </a:r>
            <a:r>
              <a:rPr lang="fr-BE" dirty="0" err="1" smtClean="0"/>
              <a:t>leaving</a:t>
            </a:r>
            <a:r>
              <a:rPr lang="fr-BE" dirty="0" smtClean="0"/>
              <a:t> </a:t>
            </a:r>
            <a:r>
              <a:rPr lang="fr-BE" dirty="0" err="1" smtClean="0"/>
              <a:t>space</a:t>
            </a:r>
            <a:r>
              <a:rPr lang="fr-BE" dirty="0" smtClean="0"/>
              <a:t> for </a:t>
            </a:r>
            <a:r>
              <a:rPr lang="fr-BE" dirty="0" err="1" smtClean="0"/>
              <a:t>handwritten</a:t>
            </a:r>
            <a:r>
              <a:rPr lang="fr-BE" dirty="0" smtClean="0"/>
              <a:t> formulas.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513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3600" dirty="0" smtClean="0">
                <a:solidFill>
                  <a:schemeClr val="accent5"/>
                </a:solidFill>
              </a:rPr>
              <a:t>1982: First publication</a:t>
            </a:r>
            <a:endParaRPr lang="fr-BE" sz="3600" dirty="0">
              <a:solidFill>
                <a:schemeClr val="accent5"/>
              </a:solidFill>
            </a:endParaRPr>
          </a:p>
        </p:txBody>
      </p:sp>
      <p:pic>
        <p:nvPicPr>
          <p:cNvPr id="5" name="Espace réservé du contenu 4" descr="Capture d’écran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11" y="1890910"/>
            <a:ext cx="4861981" cy="899238"/>
          </a:xfrm>
        </p:spPr>
      </p:pic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11" y="1571722"/>
            <a:ext cx="2804403" cy="2591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316" y="3150437"/>
            <a:ext cx="5783580" cy="33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89" y="1749099"/>
            <a:ext cx="7155800" cy="379508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328827" y="883578"/>
            <a:ext cx="507683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But the model </a:t>
            </a:r>
            <a:r>
              <a:rPr lang="fr-BE" dirty="0" err="1" smtClean="0"/>
              <a:t>was</a:t>
            </a:r>
            <a:r>
              <a:rPr lang="fr-BE" dirty="0" smtClean="0"/>
              <a:t> not </a:t>
            </a:r>
            <a:r>
              <a:rPr lang="fr-BE" dirty="0" err="1" smtClean="0"/>
              <a:t>so</a:t>
            </a:r>
            <a:r>
              <a:rPr lang="fr-BE" dirty="0" smtClean="0"/>
              <a:t> good for </a:t>
            </a:r>
            <a:r>
              <a:rPr lang="fr-BE" dirty="0" err="1" smtClean="0"/>
              <a:t>heavier</a:t>
            </a:r>
            <a:r>
              <a:rPr lang="fr-BE" dirty="0" smtClean="0"/>
              <a:t> </a:t>
            </a:r>
            <a:r>
              <a:rPr lang="fr-BE" dirty="0" err="1" smtClean="0"/>
              <a:t>systems</a:t>
            </a:r>
            <a:r>
              <a:rPr lang="fr-BE" dirty="0" smtClean="0"/>
              <a:t>. </a:t>
            </a:r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r>
              <a:rPr lang="fr-BE" dirty="0" err="1" smtClean="0"/>
              <a:t>Pierre’s</a:t>
            </a:r>
            <a:r>
              <a:rPr lang="fr-BE" dirty="0" smtClean="0"/>
              <a:t> </a:t>
            </a:r>
            <a:r>
              <a:rPr lang="fr-BE" dirty="0" err="1" smtClean="0"/>
              <a:t>advisers</a:t>
            </a:r>
            <a:r>
              <a:rPr lang="fr-BE" dirty="0" smtClean="0"/>
              <a:t> </a:t>
            </a:r>
            <a:r>
              <a:rPr lang="fr-BE" dirty="0" err="1" smtClean="0"/>
              <a:t>had</a:t>
            </a:r>
            <a:r>
              <a:rPr lang="fr-BE" dirty="0" smtClean="0"/>
              <a:t> been </a:t>
            </a:r>
            <a:r>
              <a:rPr lang="fr-BE" dirty="0" err="1" smtClean="0"/>
              <a:t>too</a:t>
            </a:r>
            <a:r>
              <a:rPr lang="fr-BE" dirty="0" smtClean="0"/>
              <a:t> </a:t>
            </a:r>
            <a:r>
              <a:rPr lang="fr-BE" dirty="0" err="1" smtClean="0"/>
              <a:t>optimistic</a:t>
            </a:r>
            <a:r>
              <a:rPr lang="fr-BE" dirty="0" smtClean="0"/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3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38200" y="1261671"/>
            <a:ext cx="91982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After</a:t>
            </a:r>
            <a:r>
              <a:rPr lang="fr-BE" dirty="0" smtClean="0"/>
              <a:t> the </a:t>
            </a:r>
            <a:r>
              <a:rPr lang="fr-BE" dirty="0" err="1" smtClean="0"/>
              <a:t>limited</a:t>
            </a:r>
            <a:r>
              <a:rPr lang="fr-BE" dirty="0" smtClean="0"/>
              <a:t> </a:t>
            </a:r>
            <a:r>
              <a:rPr lang="fr-BE" dirty="0" err="1" smtClean="0"/>
              <a:t>success</a:t>
            </a:r>
            <a:r>
              <a:rPr lang="fr-BE" dirty="0" smtClean="0"/>
              <a:t> of </a:t>
            </a:r>
            <a:r>
              <a:rPr lang="fr-BE" dirty="0" err="1" smtClean="0"/>
              <a:t>this</a:t>
            </a:r>
            <a:r>
              <a:rPr lang="fr-BE" dirty="0" smtClean="0"/>
              <a:t> first </a:t>
            </a:r>
            <a:r>
              <a:rPr lang="fr-BE" dirty="0" err="1" smtClean="0"/>
              <a:t>study</a:t>
            </a:r>
            <a:r>
              <a:rPr lang="fr-BE" dirty="0" smtClean="0"/>
              <a:t> of fusion, the question for </a:t>
            </a:r>
            <a:r>
              <a:rPr lang="fr-BE" dirty="0" err="1" smtClean="0"/>
              <a:t>Pierre’s</a:t>
            </a:r>
            <a:r>
              <a:rPr lang="fr-BE" dirty="0" smtClean="0"/>
              <a:t> </a:t>
            </a:r>
            <a:r>
              <a:rPr lang="fr-BE" dirty="0" err="1" smtClean="0"/>
              <a:t>thesis</a:t>
            </a:r>
            <a:r>
              <a:rPr lang="fr-BE" dirty="0" smtClean="0"/>
              <a:t> </a:t>
            </a:r>
            <a:r>
              <a:rPr lang="fr-BE" dirty="0" err="1" smtClean="0"/>
              <a:t>project</a:t>
            </a:r>
            <a:r>
              <a:rPr lang="fr-BE" dirty="0" smtClean="0"/>
              <a:t> </a:t>
            </a:r>
            <a:r>
              <a:rPr lang="fr-BE" dirty="0" err="1" smtClean="0"/>
              <a:t>was</a:t>
            </a:r>
            <a:r>
              <a:rPr lang="fr-BE" dirty="0" smtClean="0"/>
              <a:t>: </a:t>
            </a:r>
          </a:p>
          <a:p>
            <a:r>
              <a:rPr lang="fr-BE" dirty="0"/>
              <a:t>h</a:t>
            </a:r>
            <a:r>
              <a:rPr lang="fr-BE" dirty="0" smtClean="0"/>
              <a:t>ow </a:t>
            </a:r>
            <a:r>
              <a:rPr lang="fr-BE" dirty="0" err="1" smtClean="0"/>
              <a:t>can</a:t>
            </a:r>
            <a:r>
              <a:rPr lang="fr-BE" dirty="0" smtClean="0"/>
              <a:t> one </a:t>
            </a:r>
            <a:r>
              <a:rPr lang="fr-BE" dirty="0" err="1" smtClean="0"/>
              <a:t>describe</a:t>
            </a:r>
            <a:r>
              <a:rPr lang="fr-BE" dirty="0" smtClean="0"/>
              <a:t> </a:t>
            </a:r>
            <a:r>
              <a:rPr lang="fr-BE" dirty="0" err="1" smtClean="0"/>
              <a:t>heavy</a:t>
            </a:r>
            <a:r>
              <a:rPr lang="fr-BE" dirty="0" smtClean="0"/>
              <a:t>-ion fusion </a:t>
            </a:r>
            <a:r>
              <a:rPr lang="fr-BE" dirty="0" err="1" smtClean="0"/>
              <a:t>with</a:t>
            </a:r>
            <a:r>
              <a:rPr lang="fr-BE" dirty="0" smtClean="0"/>
              <a:t> a </a:t>
            </a:r>
            <a:r>
              <a:rPr lang="fr-BE" dirty="0" err="1" smtClean="0">
                <a:solidFill>
                  <a:schemeClr val="accent5"/>
                </a:solidFill>
              </a:rPr>
              <a:t>microscopic</a:t>
            </a:r>
            <a:r>
              <a:rPr lang="fr-BE" dirty="0" smtClean="0">
                <a:solidFill>
                  <a:schemeClr val="accent5"/>
                </a:solidFill>
              </a:rPr>
              <a:t> model </a:t>
            </a:r>
            <a:r>
              <a:rPr lang="fr-BE" dirty="0" smtClean="0"/>
              <a:t>? </a:t>
            </a:r>
          </a:p>
          <a:p>
            <a:endParaRPr lang="fr-BE" dirty="0" smtClean="0"/>
          </a:p>
          <a:p>
            <a:r>
              <a:rPr lang="fr-BE" dirty="0" err="1" smtClean="0"/>
              <a:t>Without</a:t>
            </a:r>
            <a:r>
              <a:rPr lang="fr-BE" dirty="0" smtClean="0"/>
              <a:t> a </a:t>
            </a:r>
            <a:r>
              <a:rPr lang="fr-BE" dirty="0" err="1" smtClean="0"/>
              <a:t>clear</a:t>
            </a:r>
            <a:r>
              <a:rPr lang="fr-BE" dirty="0" smtClean="0"/>
              <a:t> </a:t>
            </a:r>
            <a:r>
              <a:rPr lang="fr-BE" dirty="0" err="1" smtClean="0"/>
              <a:t>answer</a:t>
            </a:r>
            <a:r>
              <a:rPr lang="fr-BE" dirty="0" smtClean="0"/>
              <a:t>,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proposed</a:t>
            </a:r>
            <a:r>
              <a:rPr lang="fr-BE" dirty="0" smtClean="0"/>
              <a:t> to « first » </a:t>
            </a:r>
            <a:r>
              <a:rPr lang="fr-BE" dirty="0" err="1" smtClean="0"/>
              <a:t>redirect</a:t>
            </a:r>
            <a:r>
              <a:rPr lang="fr-BE" dirty="0" smtClean="0"/>
              <a:t> the </a:t>
            </a:r>
            <a:r>
              <a:rPr lang="fr-BE" dirty="0" err="1" smtClean="0"/>
              <a:t>thesis</a:t>
            </a:r>
            <a:r>
              <a:rPr lang="fr-BE" dirty="0" smtClean="0"/>
              <a:t> </a:t>
            </a:r>
            <a:r>
              <a:rPr lang="fr-BE" dirty="0" err="1" smtClean="0"/>
              <a:t>project</a:t>
            </a:r>
            <a:r>
              <a:rPr lang="fr-BE" dirty="0" smtClean="0"/>
              <a:t> to </a:t>
            </a:r>
            <a:r>
              <a:rPr lang="fr-BE" dirty="0" err="1" smtClean="0"/>
              <a:t>lighter</a:t>
            </a:r>
            <a:r>
              <a:rPr lang="fr-BE" dirty="0" smtClean="0"/>
              <a:t> ions</a:t>
            </a:r>
          </a:p>
          <a:p>
            <a:r>
              <a:rPr lang="fr-BE" dirty="0" smtClean="0"/>
              <a:t>... and the final </a:t>
            </a:r>
            <a:r>
              <a:rPr lang="fr-BE" dirty="0" err="1" smtClean="0"/>
              <a:t>thesis</a:t>
            </a:r>
            <a:r>
              <a:rPr lang="fr-BE" dirty="0" smtClean="0"/>
              <a:t> </a:t>
            </a:r>
            <a:r>
              <a:rPr lang="fr-BE" dirty="0" err="1" smtClean="0"/>
              <a:t>does</a:t>
            </a:r>
            <a:r>
              <a:rPr lang="fr-BE" dirty="0" smtClean="0"/>
              <a:t> not </a:t>
            </a:r>
            <a:r>
              <a:rPr lang="fr-BE" dirty="0" err="1" smtClean="0"/>
              <a:t>contain</a:t>
            </a:r>
            <a:r>
              <a:rPr lang="fr-BE" dirty="0" smtClean="0"/>
              <a:t> </a:t>
            </a:r>
            <a:r>
              <a:rPr lang="fr-BE" dirty="0" err="1" smtClean="0"/>
              <a:t>anything</a:t>
            </a:r>
            <a:r>
              <a:rPr lang="fr-BE" dirty="0" smtClean="0"/>
              <a:t> about </a:t>
            </a:r>
            <a:r>
              <a:rPr lang="fr-BE" dirty="0" err="1" smtClean="0"/>
              <a:t>heavy</a:t>
            </a:r>
            <a:r>
              <a:rPr lang="fr-BE" dirty="0" smtClean="0"/>
              <a:t>-ion fusion.  </a:t>
            </a:r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01" y="3441953"/>
            <a:ext cx="5782558" cy="185373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38200" y="3072621"/>
            <a:ext cx="538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But </a:t>
            </a:r>
            <a:r>
              <a:rPr lang="fr-BE" dirty="0" err="1" smtClean="0"/>
              <a:t>later</a:t>
            </a:r>
            <a:r>
              <a:rPr lang="fr-BE" dirty="0" smtClean="0"/>
              <a:t>, Pierre </a:t>
            </a:r>
            <a:r>
              <a:rPr lang="fr-BE" dirty="0" err="1" smtClean="0"/>
              <a:t>returned</a:t>
            </a:r>
            <a:r>
              <a:rPr lang="fr-BE" dirty="0" smtClean="0"/>
              <a:t> to </a:t>
            </a:r>
            <a:r>
              <a:rPr lang="fr-BE" dirty="0" err="1" smtClean="0"/>
              <a:t>this</a:t>
            </a:r>
            <a:r>
              <a:rPr lang="fr-BE" dirty="0" smtClean="0"/>
              <a:t> </a:t>
            </a:r>
            <a:r>
              <a:rPr lang="fr-BE" dirty="0"/>
              <a:t>question </a:t>
            </a:r>
            <a:r>
              <a:rPr lang="fr-BE" dirty="0" err="1" smtClean="0"/>
              <a:t>several</a:t>
            </a:r>
            <a:r>
              <a:rPr lang="fr-BE" dirty="0" smtClean="0"/>
              <a:t> times.</a:t>
            </a:r>
            <a:endParaRPr lang="fr-BE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fr-BE" sz="3600" dirty="0" smtClean="0">
                <a:solidFill>
                  <a:schemeClr val="accent5"/>
                </a:solidFill>
              </a:rPr>
              <a:t>Project for a </a:t>
            </a:r>
            <a:r>
              <a:rPr lang="fr-BE" sz="3600" dirty="0" err="1" smtClean="0">
                <a:solidFill>
                  <a:schemeClr val="accent5"/>
                </a:solidFill>
              </a:rPr>
              <a:t>thesis</a:t>
            </a:r>
            <a:r>
              <a:rPr lang="fr-BE" sz="3600" dirty="0" smtClean="0">
                <a:solidFill>
                  <a:schemeClr val="accent5"/>
                </a:solidFill>
              </a:rPr>
              <a:t>?</a:t>
            </a:r>
            <a:endParaRPr lang="fr-BE" sz="3600" dirty="0">
              <a:solidFill>
                <a:schemeClr val="accent5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539689" y="4036558"/>
            <a:ext cx="5172744" cy="1094452"/>
            <a:chOff x="539689" y="3472740"/>
            <a:chExt cx="5172744" cy="1094452"/>
          </a:xfrm>
        </p:grpSpPr>
        <p:pic>
          <p:nvPicPr>
            <p:cNvPr id="8" name="Image 7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89" y="3881072"/>
              <a:ext cx="5172744" cy="686120"/>
            </a:xfrm>
            <a:prstGeom prst="rect">
              <a:avLst/>
            </a:prstGeom>
          </p:spPr>
        </p:pic>
        <p:pic>
          <p:nvPicPr>
            <p:cNvPr id="9" name="Image 8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89" y="3472740"/>
              <a:ext cx="2654436" cy="228612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1968308" y="5490988"/>
            <a:ext cx="231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chemeClr val="accent5"/>
                </a:solidFill>
              </a:rPr>
              <a:t>With</a:t>
            </a:r>
            <a:r>
              <a:rPr lang="fr-BE" dirty="0" smtClean="0">
                <a:solidFill>
                  <a:schemeClr val="accent5"/>
                </a:solidFill>
              </a:rPr>
              <a:t> </a:t>
            </a:r>
            <a:r>
              <a:rPr lang="fr-BE" dirty="0" err="1" smtClean="0">
                <a:solidFill>
                  <a:schemeClr val="accent5"/>
                </a:solidFill>
              </a:rPr>
              <a:t>optical</a:t>
            </a:r>
            <a:r>
              <a:rPr lang="fr-BE" dirty="0" smtClean="0">
                <a:solidFill>
                  <a:schemeClr val="accent5"/>
                </a:solidFill>
              </a:rPr>
              <a:t> </a:t>
            </a:r>
            <a:r>
              <a:rPr lang="fr-BE" dirty="0" err="1" smtClean="0">
                <a:solidFill>
                  <a:schemeClr val="accent5"/>
                </a:solidFill>
              </a:rPr>
              <a:t>potentials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962473" y="5490988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chemeClr val="accent5"/>
                </a:solidFill>
              </a:rPr>
              <a:t>With</a:t>
            </a:r>
            <a:r>
              <a:rPr lang="fr-BE" dirty="0" smtClean="0">
                <a:solidFill>
                  <a:schemeClr val="accent5"/>
                </a:solidFill>
              </a:rPr>
              <a:t> CDCC</a:t>
            </a:r>
            <a:endParaRPr lang="fr-FR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7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13985" y="1437440"/>
            <a:ext cx="644092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3000" dirty="0" err="1" smtClean="0"/>
              <a:t>Purest</a:t>
            </a:r>
            <a:r>
              <a:rPr lang="fr-BE" sz="3000" dirty="0" smtClean="0"/>
              <a:t> </a:t>
            </a:r>
            <a:r>
              <a:rPr lang="fr-BE" sz="3000" dirty="0" err="1" smtClean="0"/>
              <a:t>form</a:t>
            </a:r>
            <a:r>
              <a:rPr lang="fr-BE" sz="3000" dirty="0" smtClean="0"/>
              <a:t> of fusion: </a:t>
            </a:r>
            <a:r>
              <a:rPr lang="fr-BE" sz="3000" dirty="0" smtClean="0">
                <a:solidFill>
                  <a:schemeClr val="accent5"/>
                </a:solidFill>
              </a:rPr>
              <a:t>radiative capture</a:t>
            </a:r>
          </a:p>
          <a:p>
            <a:pPr algn="ctr"/>
            <a:endParaRPr lang="fr-BE" sz="3000" dirty="0"/>
          </a:p>
          <a:p>
            <a:pPr algn="ctr"/>
            <a:r>
              <a:rPr lang="fr-BE" sz="3000" dirty="0" smtClean="0"/>
              <a:t>A + B → C + </a:t>
            </a:r>
            <a:r>
              <a:rPr lang="el-GR" sz="3000" dirty="0" smtClean="0"/>
              <a:t>γ</a:t>
            </a:r>
            <a:endParaRPr lang="fr-BE" sz="3000" dirty="0" smtClean="0"/>
          </a:p>
          <a:p>
            <a:pPr algn="ctr"/>
            <a:endParaRPr lang="fr-BE" sz="3000" dirty="0"/>
          </a:p>
          <a:p>
            <a:pPr algn="ctr"/>
            <a:r>
              <a:rPr lang="fr-BE" sz="3000" dirty="0" smtClean="0"/>
              <a:t>A description </a:t>
            </a:r>
            <a:r>
              <a:rPr lang="fr-BE" sz="3000" dirty="0" err="1" smtClean="0"/>
              <a:t>is</a:t>
            </a:r>
            <a:r>
              <a:rPr lang="fr-BE" sz="3000" dirty="0" smtClean="0"/>
              <a:t> possible</a:t>
            </a:r>
          </a:p>
          <a:p>
            <a:pPr algn="ctr"/>
            <a:r>
              <a:rPr lang="fr-BE" sz="3000" dirty="0" err="1" smtClean="0"/>
              <a:t>with</a:t>
            </a:r>
            <a:r>
              <a:rPr lang="fr-BE" sz="3000" dirty="0" smtClean="0"/>
              <a:t> the </a:t>
            </a:r>
            <a:r>
              <a:rPr lang="fr-BE" sz="3000" dirty="0" err="1" smtClean="0">
                <a:solidFill>
                  <a:schemeClr val="accent5"/>
                </a:solidFill>
              </a:rPr>
              <a:t>microscopic</a:t>
            </a:r>
            <a:r>
              <a:rPr lang="fr-BE" sz="3000" dirty="0" smtClean="0">
                <a:solidFill>
                  <a:schemeClr val="accent5"/>
                </a:solidFill>
              </a:rPr>
              <a:t> cluster model</a:t>
            </a:r>
          </a:p>
          <a:p>
            <a:pPr algn="ctr"/>
            <a:endParaRPr lang="fr-BE" sz="3000" dirty="0"/>
          </a:p>
          <a:p>
            <a:pPr algn="ctr"/>
            <a:r>
              <a:rPr lang="fr-BE" sz="3000" dirty="0" smtClean="0"/>
              <a:t>… and </a:t>
            </a:r>
            <a:r>
              <a:rPr lang="fr-BE" sz="3000" dirty="0" err="1" smtClean="0"/>
              <a:t>is</a:t>
            </a:r>
            <a:r>
              <a:rPr lang="fr-BE" sz="3000" dirty="0" smtClean="0"/>
              <a:t> the main topic of </a:t>
            </a:r>
            <a:r>
              <a:rPr lang="fr-BE" sz="3000" dirty="0" err="1" smtClean="0"/>
              <a:t>Pierre’s</a:t>
            </a:r>
            <a:r>
              <a:rPr lang="fr-BE" sz="3000" dirty="0" smtClean="0"/>
              <a:t> </a:t>
            </a:r>
            <a:r>
              <a:rPr lang="fr-BE" sz="3000" dirty="0" err="1" smtClean="0"/>
              <a:t>thesis</a:t>
            </a:r>
            <a:endParaRPr lang="fr-BE" sz="3000" dirty="0"/>
          </a:p>
        </p:txBody>
      </p:sp>
    </p:spTree>
    <p:extLst>
      <p:ext uri="{BB962C8B-B14F-4D97-AF65-F5344CB8AC3E}">
        <p14:creationId xmlns:p14="http://schemas.microsoft.com/office/powerpoint/2010/main" val="225245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1070</Words>
  <Application>Microsoft Office PowerPoint</Application>
  <PresentationFormat>Grand écran</PresentationFormat>
  <Paragraphs>246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Thème Office</vt:lpstr>
      <vt:lpstr>« Concluding remarks »</vt:lpstr>
      <vt:lpstr>Présentation PowerPoint</vt:lpstr>
      <vt:lpstr>Student</vt:lpstr>
      <vt:lpstr>Présentation PowerPoint</vt:lpstr>
      <vt:lpstr>Présentation PowerPoint</vt:lpstr>
      <vt:lpstr>1982: First publication</vt:lpstr>
      <vt:lpstr>Présentation PowerPoint</vt:lpstr>
      <vt:lpstr>Project for a thesis?</vt:lpstr>
      <vt:lpstr>Présentation PowerPoint</vt:lpstr>
      <vt:lpstr>1985: PhD</vt:lpstr>
      <vt:lpstr>Présentation PowerPoint</vt:lpstr>
      <vt:lpstr>Présentation PowerPoint</vt:lpstr>
      <vt:lpstr>Présentation PowerPoint</vt:lpstr>
      <vt:lpstr>Présentation PowerPoint</vt:lpstr>
      <vt:lpstr>1988: First visit to Japan</vt:lpstr>
      <vt:lpstr>Nuclear physicists</vt:lpstr>
      <vt:lpstr>Présentation PowerPoint</vt:lpstr>
      <vt:lpstr>Présentation PowerPoint</vt:lpstr>
      <vt:lpstr>1989: Habilitation thesis (« Thèse d’agrégation ») </vt:lpstr>
      <vt:lpstr>Présentation PowerPoint</vt:lpstr>
      <vt:lpstr>1990’s: first experiments with radioactive nuclei</vt:lpstr>
      <vt:lpstr>Présentation PowerPoint</vt:lpstr>
      <vt:lpstr>R matrix theory</vt:lpstr>
      <vt:lpstr>1992: Uzbekistan connection</vt:lpstr>
      <vt:lpstr>1999: The NACRE compilation</vt:lpstr>
      <vt:lpstr>Nuclear astrophysics</vt:lpstr>
      <vt:lpstr>FNRS and ULB</vt:lpstr>
      <vt:lpstr>2010: CDCC </vt:lpstr>
      <vt:lpstr>  </vt:lpstr>
      <vt:lpstr>Statistics</vt:lpstr>
      <vt:lpstr>A souvenir from Trento (2016)</vt:lpstr>
      <vt:lpstr>A personal note</vt:lpstr>
      <vt:lpstr>Concluding remark: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Concluding remarks</dc:title>
  <dc:creator>db</dc:creator>
  <cp:lastModifiedBy>Admin</cp:lastModifiedBy>
  <cp:revision>136</cp:revision>
  <dcterms:created xsi:type="dcterms:W3CDTF">2023-04-30T09:57:35Z</dcterms:created>
  <dcterms:modified xsi:type="dcterms:W3CDTF">2023-06-23T16:01:25Z</dcterms:modified>
</cp:coreProperties>
</file>