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84" r:id="rId2"/>
    <p:sldId id="1019" r:id="rId3"/>
    <p:sldId id="1029" r:id="rId4"/>
    <p:sldId id="1027" r:id="rId5"/>
    <p:sldId id="282" r:id="rId6"/>
    <p:sldId id="269" r:id="rId7"/>
    <p:sldId id="1028" r:id="rId8"/>
    <p:sldId id="1021" r:id="rId9"/>
    <p:sldId id="280" r:id="rId10"/>
    <p:sldId id="262" r:id="rId11"/>
    <p:sldId id="265" r:id="rId12"/>
    <p:sldId id="1023" r:id="rId13"/>
    <p:sldId id="1026" r:id="rId14"/>
    <p:sldId id="102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FAF43-6D4A-4494-AF0F-F48F0818E5C7}" v="25" dt="2023-11-25T12:51:22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8C409-D4FF-458B-98F4-B568D79E9F27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C6D89-E59A-44F4-BB44-FC764F5401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026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11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241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955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138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729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923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537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627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629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10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651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3932D-6F66-4268-B9E1-22FC2CDB587D}" type="datetimeFigureOut">
              <a:rPr lang="nl-BE" smtClean="0"/>
              <a:t>26/11/2023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427EB-3B49-4567-B7CE-E7CFB9BDD5D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755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0ACA8-60F1-E8AA-E740-61ECAE86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35" y="1780415"/>
            <a:ext cx="4338987" cy="3494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9DF27-3135-9F19-6CAE-78C331821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326" y="1244899"/>
            <a:ext cx="7758975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3AE736-2F87-3FFB-FD89-2FA26804D905}"/>
              </a:ext>
            </a:extLst>
          </p:cNvPr>
          <p:cNvSpPr txBox="1"/>
          <p:nvPr/>
        </p:nvSpPr>
        <p:spPr>
          <a:xfrm>
            <a:off x="3229961" y="296182"/>
            <a:ext cx="6128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1A63A0"/>
                </a:solidFill>
                <a:effectLst/>
              </a:rPr>
              <a:t>Geological studies in the EMR region </a:t>
            </a:r>
            <a:endParaRPr lang="nl-BE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1436D-935B-DBF7-5E7A-73BCC89DEC8D}"/>
              </a:ext>
            </a:extLst>
          </p:cNvPr>
          <p:cNvSpPr txBox="1"/>
          <p:nvPr/>
        </p:nvSpPr>
        <p:spPr>
          <a:xfrm>
            <a:off x="4924425" y="4543425"/>
            <a:ext cx="55958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Hard </a:t>
            </a:r>
            <a:r>
              <a:rPr lang="nl-BE" sz="2800" dirty="0" err="1"/>
              <a:t>rocks</a:t>
            </a:r>
            <a:r>
              <a:rPr lang="nl-BE" sz="2800" dirty="0"/>
              <a:t> with uniform </a:t>
            </a:r>
            <a:r>
              <a:rPr lang="nl-BE" sz="2800" dirty="0" err="1"/>
              <a:t>composition</a:t>
            </a:r>
            <a:endParaRPr lang="nl-BE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48212-E473-CC9A-D9CE-795062F60B92}"/>
              </a:ext>
            </a:extLst>
          </p:cNvPr>
          <p:cNvSpPr txBox="1"/>
          <p:nvPr/>
        </p:nvSpPr>
        <p:spPr>
          <a:xfrm>
            <a:off x="6488968" y="1257195"/>
            <a:ext cx="37796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The </a:t>
            </a:r>
            <a:r>
              <a:rPr lang="nl-BE" sz="2800" dirty="0" err="1"/>
              <a:t>dream</a:t>
            </a:r>
            <a:r>
              <a:rPr lang="nl-BE" sz="2800" dirty="0"/>
              <a:t> of a </a:t>
            </a:r>
            <a:r>
              <a:rPr lang="nl-BE" sz="2800" dirty="0" err="1"/>
              <a:t>geologist</a:t>
            </a:r>
            <a:endParaRPr lang="nl-BE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BAF23-B06B-3195-1624-391F9CDEF3D9}"/>
              </a:ext>
            </a:extLst>
          </p:cNvPr>
          <p:cNvSpPr txBox="1"/>
          <p:nvPr/>
        </p:nvSpPr>
        <p:spPr>
          <a:xfrm>
            <a:off x="6096000" y="2205912"/>
            <a:ext cx="46291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i="1" dirty="0" err="1"/>
              <a:t>Noice</a:t>
            </a:r>
            <a:r>
              <a:rPr lang="nl-BE" sz="2400" i="1" dirty="0"/>
              <a:t> </a:t>
            </a:r>
            <a:r>
              <a:rPr lang="nl-BE" sz="2400" i="1" dirty="0" err="1"/>
              <a:t>reducing</a:t>
            </a:r>
            <a:r>
              <a:rPr lang="nl-BE" sz="2400" i="1" dirty="0"/>
              <a:t> </a:t>
            </a:r>
            <a:r>
              <a:rPr lang="nl-BE" sz="2400" i="1" dirty="0" err="1"/>
              <a:t>toplayer</a:t>
            </a:r>
            <a:r>
              <a:rPr lang="nl-BE" sz="2400" i="1" dirty="0"/>
              <a:t> of </a:t>
            </a:r>
            <a:r>
              <a:rPr lang="nl-BE" sz="2400" i="1" dirty="0" err="1"/>
              <a:t>loose</a:t>
            </a:r>
            <a:r>
              <a:rPr lang="nl-BE" sz="2400" i="1" dirty="0"/>
              <a:t> </a:t>
            </a:r>
            <a:r>
              <a:rPr lang="nl-BE" sz="2400" i="1" dirty="0" err="1"/>
              <a:t>sediments</a:t>
            </a:r>
            <a:endParaRPr 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235858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C69D3267-3D72-9815-D795-8F8D55855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17" y="3260389"/>
            <a:ext cx="8852765" cy="3597611"/>
          </a:xfrm>
          <a:prstGeom prst="rect">
            <a:avLst/>
          </a:prstGeom>
        </p:spPr>
      </p:pic>
      <p:pic>
        <p:nvPicPr>
          <p:cNvPr id="3" name="Picture 2" descr="A collage of a person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CB98855E-8FA2-5888-8ED1-DDF9AD954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39"/>
          <a:stretch/>
        </p:blipFill>
        <p:spPr>
          <a:xfrm>
            <a:off x="457250" y="184668"/>
            <a:ext cx="4337775" cy="3086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800FB-DB62-1D75-AF38-6B1F2AF2D165}"/>
              </a:ext>
            </a:extLst>
          </p:cNvPr>
          <p:cNvSpPr txBox="1"/>
          <p:nvPr/>
        </p:nvSpPr>
        <p:spPr>
          <a:xfrm>
            <a:off x="3740583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b="1" dirty="0"/>
              <a:t>Seismic noise levels (surface &amp; DEPTH)</a:t>
            </a:r>
          </a:p>
        </p:txBody>
      </p:sp>
      <p:pic>
        <p:nvPicPr>
          <p:cNvPr id="5" name="Picture 4" descr="A picture containing screenshot, text, map, line&#10;&#10;Description automatically generated">
            <a:extLst>
              <a:ext uri="{FF2B5EF4-FFF2-40B4-BE49-F238E27FC236}">
                <a16:creationId xmlns:a16="http://schemas.microsoft.com/office/drawing/2014/main" id="{93025B49-846F-3483-319C-461E9B93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13" y="450959"/>
            <a:ext cx="4527604" cy="2966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13979-3DAA-0BA0-6DCA-9C5E891EC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583" y="3454701"/>
            <a:ext cx="41719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43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2B30B0-03EC-F17C-4210-02E6EAB05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9" y="1301661"/>
            <a:ext cx="5527225" cy="3185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E8822-D661-675C-2727-F8324EB59A27}"/>
              </a:ext>
            </a:extLst>
          </p:cNvPr>
          <p:cNvSpPr txBox="1"/>
          <p:nvPr/>
        </p:nvSpPr>
        <p:spPr>
          <a:xfrm>
            <a:off x="-272998" y="304065"/>
            <a:ext cx="12337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BE" sz="3200" dirty="0"/>
              <a:t>Gro</a:t>
            </a:r>
            <a:r>
              <a:rPr lang="nl-BE" sz="3200" dirty="0"/>
              <a:t>u</a:t>
            </a:r>
            <a:r>
              <a:rPr lang="en-BE" sz="3200" dirty="0"/>
              <a:t>ndwater model (regional)</a:t>
            </a:r>
            <a:r>
              <a:rPr lang="nl-BE" sz="3200" dirty="0"/>
              <a:t>			</a:t>
            </a:r>
            <a:r>
              <a:rPr lang="nl-BE" sz="3200" dirty="0" err="1"/>
              <a:t>Geotechnical</a:t>
            </a:r>
            <a:r>
              <a:rPr lang="nl-BE" sz="3200" dirty="0"/>
              <a:t> analysis</a:t>
            </a:r>
            <a:endParaRPr lang="en-BE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0911A-CAE6-F6F4-D2BC-30ED20CD558B}"/>
              </a:ext>
            </a:extLst>
          </p:cNvPr>
          <p:cNvSpPr txBox="1"/>
          <p:nvPr/>
        </p:nvSpPr>
        <p:spPr>
          <a:xfrm>
            <a:off x="335065" y="6130661"/>
            <a:ext cx="2665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(</a:t>
            </a:r>
            <a:r>
              <a:rPr lang="nl-BE" sz="1600" dirty="0"/>
              <a:t>Alain </a:t>
            </a:r>
            <a:r>
              <a:rPr lang="nl-BE" sz="1600" dirty="0" err="1"/>
              <a:t>Dassargues</a:t>
            </a:r>
            <a:r>
              <a:rPr lang="en-NL" sz="1600" dirty="0"/>
              <a:t>, ULiège)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9A366-E4B8-9245-71CB-9D56CC305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9" t="10812" r="6612" b="3085"/>
          <a:stretch/>
        </p:blipFill>
        <p:spPr>
          <a:xfrm>
            <a:off x="6433648" y="1608667"/>
            <a:ext cx="5536484" cy="44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18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7689-CBAF-04C7-F6F2-98360E6B5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"/>
          <a:stretch/>
        </p:blipFill>
        <p:spPr>
          <a:xfrm>
            <a:off x="219075" y="0"/>
            <a:ext cx="5984580" cy="360997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45A3BE3-DEB1-5F64-31B7-006D1B6B855A}"/>
              </a:ext>
            </a:extLst>
          </p:cNvPr>
          <p:cNvSpPr/>
          <p:nvPr/>
        </p:nvSpPr>
        <p:spPr>
          <a:xfrm rot="16200000">
            <a:off x="2519742" y="2795680"/>
            <a:ext cx="847725" cy="306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A95AB-BBF3-9D31-98E7-AD2C56DC2C37}"/>
              </a:ext>
            </a:extLst>
          </p:cNvPr>
          <p:cNvSpPr txBox="1"/>
          <p:nvPr/>
        </p:nvSpPr>
        <p:spPr>
          <a:xfrm>
            <a:off x="1173121" y="219075"/>
            <a:ext cx="38259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 err="1"/>
              <a:t>Simplified</a:t>
            </a:r>
            <a:r>
              <a:rPr lang="nl-BE" dirty="0"/>
              <a:t> </a:t>
            </a:r>
            <a:r>
              <a:rPr lang="nl-BE" dirty="0" err="1"/>
              <a:t>geological</a:t>
            </a:r>
            <a:r>
              <a:rPr lang="nl-BE" dirty="0"/>
              <a:t> cross-</a:t>
            </a:r>
            <a:r>
              <a:rPr lang="nl-BE" dirty="0" err="1"/>
              <a:t>section</a:t>
            </a:r>
            <a:endParaRPr lang="nl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F2DAC-DA3A-5AA9-6043-79018BE10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400" y="2525278"/>
            <a:ext cx="6571698" cy="43327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272D85-54F6-1DF6-22C8-6CA79C447834}"/>
              </a:ext>
            </a:extLst>
          </p:cNvPr>
          <p:cNvCxnSpPr/>
          <p:nvPr/>
        </p:nvCxnSpPr>
        <p:spPr>
          <a:xfrm flipV="1">
            <a:off x="2933700" y="1352550"/>
            <a:ext cx="4038600" cy="514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76CD32-B067-B5EA-3C2F-E154AE4B0641}"/>
              </a:ext>
            </a:extLst>
          </p:cNvPr>
          <p:cNvCxnSpPr/>
          <p:nvPr/>
        </p:nvCxnSpPr>
        <p:spPr>
          <a:xfrm flipV="1">
            <a:off x="2979777" y="1609725"/>
            <a:ext cx="4038600" cy="514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3FBD20A-ABE1-6CD1-62BD-DE06EF7A07E7}"/>
              </a:ext>
            </a:extLst>
          </p:cNvPr>
          <p:cNvSpPr/>
          <p:nvPr/>
        </p:nvSpPr>
        <p:spPr>
          <a:xfrm>
            <a:off x="6885027" y="1338263"/>
            <a:ext cx="266700" cy="2857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0381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6682C-13D1-E884-9693-2DA21E51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"/>
            <a:ext cx="12192000" cy="6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1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4852C-D25E-EF8C-24E3-A3EA8749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23" y="0"/>
            <a:ext cx="104133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98104-02C4-5BBB-229E-D0A266C9306C}"/>
              </a:ext>
            </a:extLst>
          </p:cNvPr>
          <p:cNvSpPr txBox="1"/>
          <p:nvPr/>
        </p:nvSpPr>
        <p:spPr>
          <a:xfrm>
            <a:off x="3943350" y="190500"/>
            <a:ext cx="49339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De-</a:t>
            </a:r>
            <a:r>
              <a:rPr lang="nl-BE" dirty="0" err="1"/>
              <a:t>risking</a:t>
            </a:r>
            <a:r>
              <a:rPr lang="nl-BE" dirty="0"/>
              <a:t> </a:t>
            </a:r>
            <a:r>
              <a:rPr lang="nl-BE" dirty="0" err="1"/>
              <a:t>subsurface</a:t>
            </a:r>
            <a:r>
              <a:rPr lang="nl-BE" dirty="0"/>
              <a:t> model: </a:t>
            </a:r>
            <a:r>
              <a:rPr lang="nl-BE" dirty="0" err="1"/>
              <a:t>planned</a:t>
            </a:r>
            <a:r>
              <a:rPr lang="nl-BE" dirty="0"/>
              <a:t> </a:t>
            </a:r>
            <a:r>
              <a:rPr lang="nl-BE" dirty="0" err="1"/>
              <a:t>activities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236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1CD41E5-0F07-3398-417A-DC793754D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5"/>
          <a:stretch/>
        </p:blipFill>
        <p:spPr>
          <a:xfrm>
            <a:off x="217530" y="244853"/>
            <a:ext cx="4606568" cy="3936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6FB31-4BB3-6671-8C57-CDC905488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08"/>
          <a:stretch/>
        </p:blipFill>
        <p:spPr>
          <a:xfrm>
            <a:off x="4076478" y="4326972"/>
            <a:ext cx="8115522" cy="2448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7500F-B92E-BE60-A2BE-9669C64CF387}"/>
              </a:ext>
            </a:extLst>
          </p:cNvPr>
          <p:cNvSpPr txBox="1"/>
          <p:nvPr/>
        </p:nvSpPr>
        <p:spPr>
          <a:xfrm>
            <a:off x="1" y="4673516"/>
            <a:ext cx="39450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Complex rock type</a:t>
            </a:r>
          </a:p>
          <a:p>
            <a:endParaRPr lang="nl-BE" dirty="0"/>
          </a:p>
          <a:p>
            <a:r>
              <a:rPr lang="nl-BE" dirty="0"/>
              <a:t>2 sets of </a:t>
            </a:r>
            <a:r>
              <a:rPr lang="nl-BE" dirty="0" err="1"/>
              <a:t>faults</a:t>
            </a:r>
            <a:r>
              <a:rPr lang="nl-BE" dirty="0"/>
              <a:t> (NNW – SSE &amp; NE – SW)</a:t>
            </a:r>
          </a:p>
          <a:p>
            <a:endParaRPr lang="nl-BE" dirty="0"/>
          </a:p>
          <a:p>
            <a:r>
              <a:rPr lang="nl-BE" dirty="0"/>
              <a:t>Limestones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underwent</a:t>
            </a:r>
            <a:r>
              <a:rPr lang="nl-BE" dirty="0"/>
              <a:t> 2 </a:t>
            </a:r>
            <a:r>
              <a:rPr lang="nl-BE" dirty="0" err="1"/>
              <a:t>periods</a:t>
            </a:r>
            <a:r>
              <a:rPr lang="nl-BE" dirty="0"/>
              <a:t> of</a:t>
            </a:r>
          </a:p>
          <a:p>
            <a:r>
              <a:rPr lang="nl-BE" dirty="0" err="1"/>
              <a:t>karstification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00347-59CD-0ECF-4C55-329F2B105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482" y="155731"/>
            <a:ext cx="4245462" cy="41712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53F97D6-C996-2E2F-8BE6-DBD71A18A375}"/>
              </a:ext>
            </a:extLst>
          </p:cNvPr>
          <p:cNvSpPr/>
          <p:nvPr/>
        </p:nvSpPr>
        <p:spPr>
          <a:xfrm>
            <a:off x="7752604" y="244851"/>
            <a:ext cx="111878" cy="931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BA27B5-996A-513A-3B2E-2C689D16DB8B}"/>
              </a:ext>
            </a:extLst>
          </p:cNvPr>
          <p:cNvSpPr/>
          <p:nvPr/>
        </p:nvSpPr>
        <p:spPr>
          <a:xfrm rot="19957704">
            <a:off x="897468" y="2218266"/>
            <a:ext cx="1778000" cy="11768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95EFD-87E3-84E6-0CD6-EF72CB9E2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2" t="30833" r="65676" b="6250"/>
          <a:stretch/>
        </p:blipFill>
        <p:spPr>
          <a:xfrm>
            <a:off x="4824098" y="772125"/>
            <a:ext cx="2762250" cy="374640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C4CDC8-184B-B32D-A2B9-2A10095A2ECE}"/>
              </a:ext>
            </a:extLst>
          </p:cNvPr>
          <p:cNvCxnSpPr>
            <a:cxnSpLocks/>
          </p:cNvCxnSpPr>
          <p:nvPr/>
        </p:nvCxnSpPr>
        <p:spPr>
          <a:xfrm>
            <a:off x="7600950" y="762000"/>
            <a:ext cx="381000" cy="12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2DDF50-B384-E545-5D88-E08C436EA298}"/>
              </a:ext>
            </a:extLst>
          </p:cNvPr>
          <p:cNvCxnSpPr/>
          <p:nvPr/>
        </p:nvCxnSpPr>
        <p:spPr>
          <a:xfrm>
            <a:off x="7586348" y="1519289"/>
            <a:ext cx="395602" cy="987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DB0AE8-8499-9851-3217-C35B396C8E91}"/>
              </a:ext>
            </a:extLst>
          </p:cNvPr>
          <p:cNvCxnSpPr>
            <a:cxnSpLocks/>
          </p:cNvCxnSpPr>
          <p:nvPr/>
        </p:nvCxnSpPr>
        <p:spPr>
          <a:xfrm>
            <a:off x="7522222" y="4068125"/>
            <a:ext cx="381000" cy="12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2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1DB8D-51D2-02C7-E1E9-47B95807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723900"/>
            <a:ext cx="109442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0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52EB6-4F1B-6272-5BC7-ADF2ED6AB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024" r="4237"/>
          <a:stretch/>
        </p:blipFill>
        <p:spPr>
          <a:xfrm>
            <a:off x="1123950" y="-38100"/>
            <a:ext cx="103441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26F3F1-F149-7605-ADFF-7A4979DBC60B}"/>
              </a:ext>
            </a:extLst>
          </p:cNvPr>
          <p:cNvSpPr txBox="1"/>
          <p:nvPr/>
        </p:nvSpPr>
        <p:spPr>
          <a:xfrm>
            <a:off x="2838450" y="38100"/>
            <a:ext cx="6730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dirty="0" err="1"/>
              <a:t>Geological</a:t>
            </a:r>
            <a:r>
              <a:rPr lang="nl-BE" dirty="0"/>
              <a:t> </a:t>
            </a:r>
            <a:r>
              <a:rPr lang="nl-BE" dirty="0" err="1"/>
              <a:t>complexity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be </a:t>
            </a:r>
            <a:r>
              <a:rPr lang="nl-BE" dirty="0" err="1"/>
              <a:t>studied</a:t>
            </a:r>
            <a:r>
              <a:rPr lang="nl-BE" dirty="0"/>
              <a:t> in </a:t>
            </a:r>
            <a:r>
              <a:rPr lang="nl-BE" dirty="0" err="1"/>
              <a:t>quarries</a:t>
            </a:r>
            <a:r>
              <a:rPr lang="nl-BE" dirty="0"/>
              <a:t> (</a:t>
            </a:r>
            <a:r>
              <a:rPr lang="nl-BE" dirty="0" err="1"/>
              <a:t>excursion</a:t>
            </a:r>
            <a:r>
              <a:rPr lang="nl-BE" dirty="0"/>
              <a:t> 21/06/23)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2F25DCD-8A76-DFFD-BE70-4FCA02DEA7FB}"/>
              </a:ext>
            </a:extLst>
          </p:cNvPr>
          <p:cNvSpPr/>
          <p:nvPr/>
        </p:nvSpPr>
        <p:spPr>
          <a:xfrm>
            <a:off x="6191250" y="1238250"/>
            <a:ext cx="2943225" cy="1419225"/>
          </a:xfrm>
          <a:custGeom>
            <a:avLst/>
            <a:gdLst>
              <a:gd name="connsiteX0" fmla="*/ 0 w 2943225"/>
              <a:gd name="connsiteY0" fmla="*/ 0 h 1419225"/>
              <a:gd name="connsiteX1" fmla="*/ 180975 w 2943225"/>
              <a:gd name="connsiteY1" fmla="*/ 561975 h 1419225"/>
              <a:gd name="connsiteX2" fmla="*/ 704850 w 2943225"/>
              <a:gd name="connsiteY2" fmla="*/ 790575 h 1419225"/>
              <a:gd name="connsiteX3" fmla="*/ 1409700 w 2943225"/>
              <a:gd name="connsiteY3" fmla="*/ 1000125 h 1419225"/>
              <a:gd name="connsiteX4" fmla="*/ 2105025 w 2943225"/>
              <a:gd name="connsiteY4" fmla="*/ 1343025 h 1419225"/>
              <a:gd name="connsiteX5" fmla="*/ 2943225 w 2943225"/>
              <a:gd name="connsiteY5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3225" h="1419225">
                <a:moveTo>
                  <a:pt x="0" y="0"/>
                </a:moveTo>
                <a:cubicBezTo>
                  <a:pt x="31750" y="215106"/>
                  <a:pt x="63500" y="430213"/>
                  <a:pt x="180975" y="561975"/>
                </a:cubicBezTo>
                <a:cubicBezTo>
                  <a:pt x="298450" y="693737"/>
                  <a:pt x="500062" y="717550"/>
                  <a:pt x="704850" y="790575"/>
                </a:cubicBezTo>
                <a:cubicBezTo>
                  <a:pt x="909638" y="863600"/>
                  <a:pt x="1176338" y="908050"/>
                  <a:pt x="1409700" y="1000125"/>
                </a:cubicBezTo>
                <a:cubicBezTo>
                  <a:pt x="1643063" y="1092200"/>
                  <a:pt x="1849438" y="1273175"/>
                  <a:pt x="2105025" y="1343025"/>
                </a:cubicBezTo>
                <a:cubicBezTo>
                  <a:pt x="2360613" y="1412875"/>
                  <a:pt x="2651919" y="1416050"/>
                  <a:pt x="2943225" y="1419225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202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5D8B2-1C0D-4EBE-8EC7-D1CE3E505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4" t="9390"/>
          <a:stretch/>
        </p:blipFill>
        <p:spPr>
          <a:xfrm>
            <a:off x="4719790" y="1031256"/>
            <a:ext cx="6374897" cy="4142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57689-8546-38B5-9A21-8DEBCC4F0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24" t="48635" r="3323" b="3780"/>
          <a:stretch/>
        </p:blipFill>
        <p:spPr>
          <a:xfrm rot="18557124">
            <a:off x="1213758" y="338964"/>
            <a:ext cx="3163079" cy="30604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9804ED-5909-4894-9E18-C09BF821B778}"/>
              </a:ext>
            </a:extLst>
          </p:cNvPr>
          <p:cNvCxnSpPr>
            <a:cxnSpLocks/>
          </p:cNvCxnSpPr>
          <p:nvPr/>
        </p:nvCxnSpPr>
        <p:spPr>
          <a:xfrm flipH="1" flipV="1">
            <a:off x="4579509" y="2607129"/>
            <a:ext cx="2287210" cy="6313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9F28360-7E5F-5AFA-9335-DEB68F4CDDEC}"/>
              </a:ext>
            </a:extLst>
          </p:cNvPr>
          <p:cNvSpPr/>
          <p:nvPr/>
        </p:nvSpPr>
        <p:spPr>
          <a:xfrm>
            <a:off x="4085966" y="244931"/>
            <a:ext cx="382620" cy="391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FE7D1-CAAF-0257-0090-8B6ECAA8F609}"/>
              </a:ext>
            </a:extLst>
          </p:cNvPr>
          <p:cNvSpPr txBox="1"/>
          <p:nvPr/>
        </p:nvSpPr>
        <p:spPr>
          <a:xfrm>
            <a:off x="5153025" y="244931"/>
            <a:ext cx="550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Simplified</a:t>
            </a:r>
            <a:r>
              <a:rPr lang="nl-BE" dirty="0"/>
              <a:t> </a:t>
            </a:r>
            <a:r>
              <a:rPr lang="nl-BE" dirty="0" err="1"/>
              <a:t>geological</a:t>
            </a:r>
            <a:r>
              <a:rPr lang="nl-BE" dirty="0"/>
              <a:t> units at ET level (± 100m </a:t>
            </a:r>
            <a:r>
              <a:rPr lang="nl-BE" dirty="0" err="1"/>
              <a:t>above</a:t>
            </a:r>
            <a:r>
              <a:rPr lang="nl-BE" dirty="0"/>
              <a:t> SL)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5F068-41E5-C870-0377-D9240AE39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09" y="3649635"/>
            <a:ext cx="2403157" cy="24463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B83637-3AC8-E0B1-8498-1D0DBDE422F1}"/>
              </a:ext>
            </a:extLst>
          </p:cNvPr>
          <p:cNvSpPr/>
          <p:nvPr/>
        </p:nvSpPr>
        <p:spPr>
          <a:xfrm>
            <a:off x="2133600" y="-438150"/>
            <a:ext cx="100965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AAC1B21-81B1-1A11-FD2F-A81502AA0A55}"/>
              </a:ext>
            </a:extLst>
          </p:cNvPr>
          <p:cNvSpPr/>
          <p:nvPr/>
        </p:nvSpPr>
        <p:spPr>
          <a:xfrm>
            <a:off x="6629400" y="1700530"/>
            <a:ext cx="2971800" cy="1929130"/>
          </a:xfrm>
          <a:custGeom>
            <a:avLst/>
            <a:gdLst>
              <a:gd name="connsiteX0" fmla="*/ 0 w 2971800"/>
              <a:gd name="connsiteY0" fmla="*/ 1929130 h 1929130"/>
              <a:gd name="connsiteX1" fmla="*/ 762000 w 2971800"/>
              <a:gd name="connsiteY1" fmla="*/ 1568450 h 1929130"/>
              <a:gd name="connsiteX2" fmla="*/ 1559560 w 2971800"/>
              <a:gd name="connsiteY2" fmla="*/ 1228090 h 1929130"/>
              <a:gd name="connsiteX3" fmla="*/ 1666240 w 2971800"/>
              <a:gd name="connsiteY3" fmla="*/ 892810 h 1929130"/>
              <a:gd name="connsiteX4" fmla="*/ 1371600 w 2971800"/>
              <a:gd name="connsiteY4" fmla="*/ 323850 h 1929130"/>
              <a:gd name="connsiteX5" fmla="*/ 1270000 w 2971800"/>
              <a:gd name="connsiteY5" fmla="*/ 110490 h 1929130"/>
              <a:gd name="connsiteX6" fmla="*/ 1371600 w 2971800"/>
              <a:gd name="connsiteY6" fmla="*/ 29210 h 1929130"/>
              <a:gd name="connsiteX7" fmla="*/ 2413000 w 2971800"/>
              <a:gd name="connsiteY7" fmla="*/ 608330 h 1929130"/>
              <a:gd name="connsiteX8" fmla="*/ 2971800 w 2971800"/>
              <a:gd name="connsiteY8" fmla="*/ 760730 h 19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1800" h="1929130">
                <a:moveTo>
                  <a:pt x="0" y="1929130"/>
                </a:moveTo>
                <a:cubicBezTo>
                  <a:pt x="251036" y="1807210"/>
                  <a:pt x="502073" y="1685290"/>
                  <a:pt x="762000" y="1568450"/>
                </a:cubicBezTo>
                <a:cubicBezTo>
                  <a:pt x="1021927" y="1451610"/>
                  <a:pt x="1408853" y="1340697"/>
                  <a:pt x="1559560" y="1228090"/>
                </a:cubicBezTo>
                <a:cubicBezTo>
                  <a:pt x="1710267" y="1115483"/>
                  <a:pt x="1697567" y="1043517"/>
                  <a:pt x="1666240" y="892810"/>
                </a:cubicBezTo>
                <a:cubicBezTo>
                  <a:pt x="1634913" y="742103"/>
                  <a:pt x="1437640" y="454237"/>
                  <a:pt x="1371600" y="323850"/>
                </a:cubicBezTo>
                <a:cubicBezTo>
                  <a:pt x="1305560" y="193463"/>
                  <a:pt x="1270000" y="159597"/>
                  <a:pt x="1270000" y="110490"/>
                </a:cubicBezTo>
                <a:cubicBezTo>
                  <a:pt x="1270000" y="61383"/>
                  <a:pt x="1181100" y="-53763"/>
                  <a:pt x="1371600" y="29210"/>
                </a:cubicBezTo>
                <a:cubicBezTo>
                  <a:pt x="1562100" y="112183"/>
                  <a:pt x="2146300" y="486410"/>
                  <a:pt x="2413000" y="608330"/>
                </a:cubicBezTo>
                <a:cubicBezTo>
                  <a:pt x="2679700" y="730250"/>
                  <a:pt x="2825750" y="745490"/>
                  <a:pt x="2971800" y="76073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5676CF-4135-D2B7-3F4E-EE2243DC4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074" y="5255350"/>
            <a:ext cx="5087117" cy="16503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8A1A49-C27A-2423-424D-0763E2C3C703}"/>
              </a:ext>
            </a:extLst>
          </p:cNvPr>
          <p:cNvSpPr txBox="1"/>
          <p:nvPr/>
        </p:nvSpPr>
        <p:spPr>
          <a:xfrm>
            <a:off x="1065013" y="6243737"/>
            <a:ext cx="314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Contrasting</a:t>
            </a:r>
            <a:r>
              <a:rPr lang="nl-BE" dirty="0"/>
              <a:t> </a:t>
            </a:r>
            <a:r>
              <a:rPr lang="nl-BE" dirty="0" err="1"/>
              <a:t>geological</a:t>
            </a:r>
            <a:r>
              <a:rPr lang="nl-BE" dirty="0"/>
              <a:t> </a:t>
            </a:r>
            <a:r>
              <a:rPr lang="nl-BE" dirty="0" err="1"/>
              <a:t>concepts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158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0D4ECE-4C35-4DBB-8E11-DE265EFAB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11" y="3593232"/>
            <a:ext cx="9144000" cy="3184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0D184-851F-4664-9D35-B699BCF500E8}"/>
              </a:ext>
            </a:extLst>
          </p:cNvPr>
          <p:cNvSpPr txBox="1"/>
          <p:nvPr/>
        </p:nvSpPr>
        <p:spPr>
          <a:xfrm>
            <a:off x="191320" y="4262068"/>
            <a:ext cx="1093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Line 3022</a:t>
            </a:r>
          </a:p>
          <a:p>
            <a:endParaRPr lang="nl-BE" dirty="0"/>
          </a:p>
          <a:p>
            <a:r>
              <a:rPr lang="nl-BE" dirty="0"/>
              <a:t>Blue line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8083251-0FDF-4D6A-8138-962F7E32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0" y="201455"/>
            <a:ext cx="4564116" cy="32275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641AC0C-5694-413F-9DFB-7E3DB2012265}"/>
              </a:ext>
            </a:extLst>
          </p:cNvPr>
          <p:cNvSpPr/>
          <p:nvPr/>
        </p:nvSpPr>
        <p:spPr>
          <a:xfrm>
            <a:off x="5313431" y="1669146"/>
            <a:ext cx="143576" cy="1460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1B338-4684-46CE-7705-1AD14BA14AF6}"/>
              </a:ext>
            </a:extLst>
          </p:cNvPr>
          <p:cNvSpPr txBox="1"/>
          <p:nvPr/>
        </p:nvSpPr>
        <p:spPr>
          <a:xfrm>
            <a:off x="6525613" y="135600"/>
            <a:ext cx="436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How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unravel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geology</a:t>
            </a:r>
            <a:r>
              <a:rPr lang="nl-BE" dirty="0"/>
              <a:t>: indirect </a:t>
            </a:r>
            <a:r>
              <a:rPr lang="nl-BE" dirty="0" err="1"/>
              <a:t>methods</a:t>
            </a:r>
            <a:r>
              <a:rPr lang="nl-BE" dirty="0"/>
              <a:t> (</a:t>
            </a:r>
            <a:r>
              <a:rPr lang="nl-BE" dirty="0" err="1"/>
              <a:t>active</a:t>
            </a:r>
            <a:r>
              <a:rPr lang="nl-BE" dirty="0"/>
              <a:t> &amp; </a:t>
            </a:r>
            <a:r>
              <a:rPr lang="nl-BE" dirty="0" err="1"/>
              <a:t>passive</a:t>
            </a:r>
            <a:r>
              <a:rPr lang="nl-BE" dirty="0"/>
              <a:t> </a:t>
            </a:r>
            <a:r>
              <a:rPr lang="nl-BE" dirty="0" err="1"/>
              <a:t>seismics</a:t>
            </a:r>
            <a:r>
              <a:rPr lang="nl-BE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B7279-51C3-DB55-E594-10D43C23D6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0" b="7451"/>
          <a:stretch/>
        </p:blipFill>
        <p:spPr>
          <a:xfrm>
            <a:off x="5573404" y="983641"/>
            <a:ext cx="6116566" cy="24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74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16FBD-55B6-0544-4599-1044F77FA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015" y="0"/>
            <a:ext cx="98397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1DF81-45BA-F458-F37D-48186375977F}"/>
              </a:ext>
            </a:extLst>
          </p:cNvPr>
          <p:cNvSpPr txBox="1"/>
          <p:nvPr/>
        </p:nvSpPr>
        <p:spPr>
          <a:xfrm>
            <a:off x="97368" y="1536702"/>
            <a:ext cx="45049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De-</a:t>
            </a:r>
            <a:r>
              <a:rPr lang="nl-BE" dirty="0" err="1"/>
              <a:t>risking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Booze</a:t>
            </a:r>
            <a:r>
              <a:rPr lang="nl-BE" dirty="0"/>
              <a:t> – Val-</a:t>
            </a:r>
            <a:r>
              <a:rPr lang="nl-BE" dirty="0" err="1"/>
              <a:t>Dieu</a:t>
            </a:r>
            <a:r>
              <a:rPr lang="nl-BE" dirty="0"/>
              <a:t> block (BVD)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Positie BVD </a:t>
            </a:r>
            <a:r>
              <a:rPr lang="nl-BE" dirty="0" err="1"/>
              <a:t>moved</a:t>
            </a:r>
            <a:r>
              <a:rPr lang="nl-BE" dirty="0"/>
              <a:t> </a:t>
            </a:r>
          </a:p>
          <a:p>
            <a:r>
              <a:rPr lang="nl-BE" dirty="0" err="1"/>
              <a:t>about</a:t>
            </a:r>
            <a:r>
              <a:rPr lang="nl-BE" dirty="0"/>
              <a:t> 300m </a:t>
            </a:r>
          </a:p>
          <a:p>
            <a:r>
              <a:rPr lang="nl-BE" dirty="0" err="1"/>
              <a:t>Northward</a:t>
            </a:r>
            <a:r>
              <a:rPr lang="nl-BE" dirty="0"/>
              <a:t> </a:t>
            </a:r>
            <a:r>
              <a:rPr lang="nl-BE" dirty="0" err="1"/>
              <a:t>based</a:t>
            </a:r>
            <a:r>
              <a:rPr lang="nl-BE" dirty="0"/>
              <a:t> </a:t>
            </a:r>
          </a:p>
          <a:p>
            <a:r>
              <a:rPr lang="nl-BE" dirty="0"/>
              <a:t>on 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AD0F7-0EFA-6DE2-4C21-9131E4653362}"/>
              </a:ext>
            </a:extLst>
          </p:cNvPr>
          <p:cNvSpPr txBox="1"/>
          <p:nvPr/>
        </p:nvSpPr>
        <p:spPr>
          <a:xfrm>
            <a:off x="190500" y="2143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Indirect </a:t>
            </a:r>
            <a:r>
              <a:rPr lang="nl-BE" dirty="0" err="1"/>
              <a:t>methods</a:t>
            </a:r>
            <a:r>
              <a:rPr lang="nl-BE" dirty="0"/>
              <a:t> (ERT)</a:t>
            </a:r>
          </a:p>
        </p:txBody>
      </p:sp>
    </p:spTree>
    <p:extLst>
      <p:ext uri="{BB962C8B-B14F-4D97-AF65-F5344CB8AC3E}">
        <p14:creationId xmlns:p14="http://schemas.microsoft.com/office/powerpoint/2010/main" val="409069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C3BAA-7C0D-235A-1064-785F1922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59" y="0"/>
            <a:ext cx="1080528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613362-D8F6-9519-F51B-FA0D722C9E4F}"/>
              </a:ext>
            </a:extLst>
          </p:cNvPr>
          <p:cNvSpPr/>
          <p:nvPr/>
        </p:nvSpPr>
        <p:spPr>
          <a:xfrm>
            <a:off x="3343275" y="133350"/>
            <a:ext cx="485775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1D9F6-C54B-02FC-17BE-F5C486C4AE9E}"/>
              </a:ext>
            </a:extLst>
          </p:cNvPr>
          <p:cNvSpPr txBox="1"/>
          <p:nvPr/>
        </p:nvSpPr>
        <p:spPr>
          <a:xfrm>
            <a:off x="4448175" y="162996"/>
            <a:ext cx="4972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Direct </a:t>
            </a:r>
            <a:r>
              <a:rPr lang="nl-BE" dirty="0" err="1"/>
              <a:t>methods</a:t>
            </a:r>
            <a:r>
              <a:rPr lang="nl-BE" dirty="0"/>
              <a:t> : drilling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319E30-8F63-B9FB-C54C-30A18E7898B8}"/>
              </a:ext>
            </a:extLst>
          </p:cNvPr>
          <p:cNvSpPr/>
          <p:nvPr/>
        </p:nvSpPr>
        <p:spPr>
          <a:xfrm>
            <a:off x="438150" y="657225"/>
            <a:ext cx="4857750" cy="209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387B6-B2DF-09CA-8B07-01995188866B}"/>
              </a:ext>
            </a:extLst>
          </p:cNvPr>
          <p:cNvSpPr txBox="1"/>
          <p:nvPr/>
        </p:nvSpPr>
        <p:spPr>
          <a:xfrm>
            <a:off x="546559" y="561975"/>
            <a:ext cx="3701591" cy="1711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dirty="0" err="1"/>
              <a:t>Borehole</a:t>
            </a:r>
            <a:r>
              <a:rPr lang="nl-BE" dirty="0"/>
              <a:t> </a:t>
            </a:r>
            <a:r>
              <a:rPr lang="nl-BE" dirty="0" err="1"/>
              <a:t>Cotessen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 err="1"/>
              <a:t>Drilled</a:t>
            </a:r>
            <a:r>
              <a:rPr lang="nl-BE" dirty="0"/>
              <a:t> </a:t>
            </a:r>
            <a:r>
              <a:rPr lang="nl-BE" dirty="0" err="1"/>
              <a:t>between</a:t>
            </a:r>
            <a:r>
              <a:rPr lang="nl-BE" dirty="0"/>
              <a:t> 10/20231 &amp; 12/2021</a:t>
            </a:r>
          </a:p>
          <a:p>
            <a:pPr>
              <a:lnSpc>
                <a:spcPct val="150000"/>
              </a:lnSpc>
            </a:pPr>
            <a:r>
              <a:rPr lang="nl-BE" dirty="0" err="1"/>
              <a:t>Final</a:t>
            </a:r>
            <a:r>
              <a:rPr lang="nl-BE" dirty="0"/>
              <a:t> </a:t>
            </a:r>
            <a:r>
              <a:rPr lang="nl-BE" dirty="0" err="1"/>
              <a:t>depth</a:t>
            </a:r>
            <a:r>
              <a:rPr lang="nl-BE" dirty="0"/>
              <a:t> 251m</a:t>
            </a:r>
          </a:p>
          <a:p>
            <a:pPr>
              <a:lnSpc>
                <a:spcPct val="150000"/>
              </a:lnSpc>
            </a:pPr>
            <a:r>
              <a:rPr lang="nl-BE" dirty="0" err="1"/>
              <a:t>Cored</a:t>
            </a:r>
            <a:r>
              <a:rPr lang="nl-BE" dirty="0"/>
              <a:t> + </a:t>
            </a:r>
            <a:r>
              <a:rPr lang="nl-BE" dirty="0" err="1"/>
              <a:t>geophysical</a:t>
            </a:r>
            <a:r>
              <a:rPr lang="nl-BE" dirty="0"/>
              <a:t> </a:t>
            </a:r>
            <a:r>
              <a:rPr lang="nl-BE" dirty="0" err="1"/>
              <a:t>logging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777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3B60-7232-4885-B93F-9264B851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44" y="365125"/>
            <a:ext cx="5585637" cy="17684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Interpretation: Overturned folds with thrusts</a:t>
            </a:r>
            <a:endParaRPr lang="en-GB" sz="32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0DEFF-8365-4C93-ABC5-C285C5C48A68}"/>
              </a:ext>
            </a:extLst>
          </p:cNvPr>
          <p:cNvSpPr txBox="1"/>
          <p:nvPr/>
        </p:nvSpPr>
        <p:spPr>
          <a:xfrm>
            <a:off x="9806763" y="6194939"/>
            <a:ext cx="216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Artie William slideserve.com</a:t>
            </a:r>
            <a:endParaRPr lang="en-GB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B7A79-29DA-4E0E-8E19-DDF83BAE3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73" y="0"/>
            <a:ext cx="3141754" cy="685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41AF6-F451-400F-B22A-814C717F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4626" y="1900743"/>
            <a:ext cx="2667373" cy="996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7894C-F392-4F98-A166-65D6AA603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4626" y="3787353"/>
            <a:ext cx="2667374" cy="99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FCDBF-6D22-4CEC-A3FC-327525D16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4626" y="5175812"/>
            <a:ext cx="2667374" cy="99630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2A3311B-AB02-4896-A86B-C660D459850F}"/>
              </a:ext>
            </a:extLst>
          </p:cNvPr>
          <p:cNvSpPr/>
          <p:nvPr/>
        </p:nvSpPr>
        <p:spPr>
          <a:xfrm>
            <a:off x="11178362" y="2270436"/>
            <a:ext cx="396949" cy="33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C4C282-5026-4898-BDD3-70C859C752DA}"/>
              </a:ext>
            </a:extLst>
          </p:cNvPr>
          <p:cNvSpPr/>
          <p:nvPr/>
        </p:nvSpPr>
        <p:spPr>
          <a:xfrm>
            <a:off x="7556801" y="2344864"/>
            <a:ext cx="545208" cy="25656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B2ADD4F-44B5-42ED-A8B8-0A3D0F468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98" y="3452609"/>
            <a:ext cx="5659530" cy="314103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6261CA-465F-4416-98C8-0162499816F3}"/>
              </a:ext>
            </a:extLst>
          </p:cNvPr>
          <p:cNvSpPr txBox="1"/>
          <p:nvPr/>
        </p:nvSpPr>
        <p:spPr>
          <a:xfrm>
            <a:off x="143391" y="2991502"/>
            <a:ext cx="616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Cross-section near Aachen showing thrusts and overturned beds</a:t>
            </a:r>
            <a:endParaRPr lang="en-GB" i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754ECDF-C9B5-79E3-56D6-D89BB94272F9}"/>
              </a:ext>
            </a:extLst>
          </p:cNvPr>
          <p:cNvSpPr/>
          <p:nvPr/>
        </p:nvSpPr>
        <p:spPr>
          <a:xfrm>
            <a:off x="5991225" y="2352675"/>
            <a:ext cx="3438525" cy="981075"/>
          </a:xfrm>
          <a:custGeom>
            <a:avLst/>
            <a:gdLst>
              <a:gd name="connsiteX0" fmla="*/ 3438525 w 3438525"/>
              <a:gd name="connsiteY0" fmla="*/ 981075 h 981075"/>
              <a:gd name="connsiteX1" fmla="*/ 1295400 w 3438525"/>
              <a:gd name="connsiteY1" fmla="*/ 581025 h 981075"/>
              <a:gd name="connsiteX2" fmla="*/ 0 w 3438525"/>
              <a:gd name="connsiteY2" fmla="*/ 0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8525" h="981075">
                <a:moveTo>
                  <a:pt x="3438525" y="981075"/>
                </a:moveTo>
                <a:cubicBezTo>
                  <a:pt x="2653506" y="862806"/>
                  <a:pt x="1868487" y="744537"/>
                  <a:pt x="1295400" y="581025"/>
                </a:cubicBezTo>
                <a:cubicBezTo>
                  <a:pt x="722313" y="417513"/>
                  <a:pt x="361156" y="208756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372B111-3276-BD6C-9A4D-1F7F18501045}"/>
              </a:ext>
            </a:extLst>
          </p:cNvPr>
          <p:cNvSpPr/>
          <p:nvPr/>
        </p:nvSpPr>
        <p:spPr>
          <a:xfrm>
            <a:off x="5972175" y="3667125"/>
            <a:ext cx="3676650" cy="1524000"/>
          </a:xfrm>
          <a:custGeom>
            <a:avLst/>
            <a:gdLst>
              <a:gd name="connsiteX0" fmla="*/ 3676650 w 3676650"/>
              <a:gd name="connsiteY0" fmla="*/ 1524000 h 1524000"/>
              <a:gd name="connsiteX1" fmla="*/ 1590675 w 3676650"/>
              <a:gd name="connsiteY1" fmla="*/ 838200 h 1524000"/>
              <a:gd name="connsiteX2" fmla="*/ 0 w 3676650"/>
              <a:gd name="connsiteY2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76650" h="1524000">
                <a:moveTo>
                  <a:pt x="3676650" y="1524000"/>
                </a:moveTo>
                <a:cubicBezTo>
                  <a:pt x="2940050" y="1308100"/>
                  <a:pt x="2203450" y="1092200"/>
                  <a:pt x="1590675" y="838200"/>
                </a:cubicBezTo>
                <a:cubicBezTo>
                  <a:pt x="977900" y="584200"/>
                  <a:pt x="488950" y="29210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C0F18E-87F6-9029-FEFA-858DEAA6BA68}"/>
              </a:ext>
            </a:extLst>
          </p:cNvPr>
          <p:cNvSpPr/>
          <p:nvPr/>
        </p:nvSpPr>
        <p:spPr>
          <a:xfrm>
            <a:off x="6046381" y="5324476"/>
            <a:ext cx="3592919" cy="1523999"/>
          </a:xfrm>
          <a:custGeom>
            <a:avLst/>
            <a:gdLst>
              <a:gd name="connsiteX0" fmla="*/ 3390900 w 3390900"/>
              <a:gd name="connsiteY0" fmla="*/ 1419225 h 1419225"/>
              <a:gd name="connsiteX1" fmla="*/ 2076450 w 3390900"/>
              <a:gd name="connsiteY1" fmla="*/ 1057275 h 1419225"/>
              <a:gd name="connsiteX2" fmla="*/ 1000125 w 3390900"/>
              <a:gd name="connsiteY2" fmla="*/ 581025 h 1419225"/>
              <a:gd name="connsiteX3" fmla="*/ 0 w 3390900"/>
              <a:gd name="connsiteY3" fmla="*/ 0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419225">
                <a:moveTo>
                  <a:pt x="3390900" y="1419225"/>
                </a:moveTo>
                <a:cubicBezTo>
                  <a:pt x="2932906" y="1308100"/>
                  <a:pt x="2474912" y="1196975"/>
                  <a:pt x="2076450" y="1057275"/>
                </a:cubicBezTo>
                <a:cubicBezTo>
                  <a:pt x="1677987" y="917575"/>
                  <a:pt x="1346200" y="757237"/>
                  <a:pt x="1000125" y="581025"/>
                </a:cubicBezTo>
                <a:cubicBezTo>
                  <a:pt x="654050" y="404812"/>
                  <a:pt x="327025" y="202406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50BFEF-3263-968E-92C8-BA270C00E018}"/>
              </a:ext>
            </a:extLst>
          </p:cNvPr>
          <p:cNvSpPr/>
          <p:nvPr/>
        </p:nvSpPr>
        <p:spPr>
          <a:xfrm>
            <a:off x="6038850" y="5781675"/>
            <a:ext cx="676275" cy="202599"/>
          </a:xfrm>
          <a:custGeom>
            <a:avLst/>
            <a:gdLst>
              <a:gd name="connsiteX0" fmla="*/ 0 w 676275"/>
              <a:gd name="connsiteY0" fmla="*/ 95250 h 202599"/>
              <a:gd name="connsiteX1" fmla="*/ 504825 w 676275"/>
              <a:gd name="connsiteY1" fmla="*/ 200025 h 202599"/>
              <a:gd name="connsiteX2" fmla="*/ 676275 w 676275"/>
              <a:gd name="connsiteY2" fmla="*/ 0 h 20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275" h="202599">
                <a:moveTo>
                  <a:pt x="0" y="95250"/>
                </a:moveTo>
                <a:cubicBezTo>
                  <a:pt x="196056" y="155575"/>
                  <a:pt x="392113" y="215900"/>
                  <a:pt x="504825" y="200025"/>
                </a:cubicBezTo>
                <a:cubicBezTo>
                  <a:pt x="617538" y="184150"/>
                  <a:pt x="646906" y="92075"/>
                  <a:pt x="676275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842CE2A-926C-4D60-9B40-ACD33543C313}"/>
              </a:ext>
            </a:extLst>
          </p:cNvPr>
          <p:cNvSpPr/>
          <p:nvPr/>
        </p:nvSpPr>
        <p:spPr>
          <a:xfrm>
            <a:off x="6429375" y="4809045"/>
            <a:ext cx="3209925" cy="696405"/>
          </a:xfrm>
          <a:custGeom>
            <a:avLst/>
            <a:gdLst>
              <a:gd name="connsiteX0" fmla="*/ 0 w 3209925"/>
              <a:gd name="connsiteY0" fmla="*/ 696405 h 696405"/>
              <a:gd name="connsiteX1" fmla="*/ 219075 w 3209925"/>
              <a:gd name="connsiteY1" fmla="*/ 324930 h 696405"/>
              <a:gd name="connsiteX2" fmla="*/ 600075 w 3209925"/>
              <a:gd name="connsiteY2" fmla="*/ 10605 h 696405"/>
              <a:gd name="connsiteX3" fmla="*/ 1685925 w 3209925"/>
              <a:gd name="connsiteY3" fmla="*/ 115380 h 696405"/>
              <a:gd name="connsiteX4" fmla="*/ 3209925 w 3209925"/>
              <a:gd name="connsiteY4" fmla="*/ 515430 h 69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5" h="696405">
                <a:moveTo>
                  <a:pt x="0" y="696405"/>
                </a:moveTo>
                <a:cubicBezTo>
                  <a:pt x="59531" y="567817"/>
                  <a:pt x="119063" y="439230"/>
                  <a:pt x="219075" y="324930"/>
                </a:cubicBezTo>
                <a:cubicBezTo>
                  <a:pt x="319088" y="210630"/>
                  <a:pt x="355600" y="45530"/>
                  <a:pt x="600075" y="10605"/>
                </a:cubicBezTo>
                <a:cubicBezTo>
                  <a:pt x="844550" y="-24320"/>
                  <a:pt x="1250950" y="31243"/>
                  <a:pt x="1685925" y="115380"/>
                </a:cubicBezTo>
                <a:cubicBezTo>
                  <a:pt x="2120900" y="199517"/>
                  <a:pt x="2665412" y="357473"/>
                  <a:pt x="3209925" y="51543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734109-1FFF-D060-0011-F8CCF0A80D89}"/>
              </a:ext>
            </a:extLst>
          </p:cNvPr>
          <p:cNvSpPr/>
          <p:nvPr/>
        </p:nvSpPr>
        <p:spPr>
          <a:xfrm>
            <a:off x="6019800" y="4171950"/>
            <a:ext cx="742950" cy="124140"/>
          </a:xfrm>
          <a:custGeom>
            <a:avLst/>
            <a:gdLst>
              <a:gd name="connsiteX0" fmla="*/ 0 w 742950"/>
              <a:gd name="connsiteY0" fmla="*/ 28575 h 124140"/>
              <a:gd name="connsiteX1" fmla="*/ 495300 w 742950"/>
              <a:gd name="connsiteY1" fmla="*/ 123825 h 124140"/>
              <a:gd name="connsiteX2" fmla="*/ 742950 w 742950"/>
              <a:gd name="connsiteY2" fmla="*/ 0 h 1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124140">
                <a:moveTo>
                  <a:pt x="0" y="28575"/>
                </a:moveTo>
                <a:cubicBezTo>
                  <a:pt x="185737" y="78581"/>
                  <a:pt x="371475" y="128587"/>
                  <a:pt x="495300" y="123825"/>
                </a:cubicBezTo>
                <a:cubicBezTo>
                  <a:pt x="619125" y="119063"/>
                  <a:pt x="681037" y="59531"/>
                  <a:pt x="742950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E005E59-085B-5302-AD3D-22B68496BC4C}"/>
              </a:ext>
            </a:extLst>
          </p:cNvPr>
          <p:cNvSpPr/>
          <p:nvPr/>
        </p:nvSpPr>
        <p:spPr>
          <a:xfrm>
            <a:off x="6267450" y="3167015"/>
            <a:ext cx="3371850" cy="623935"/>
          </a:xfrm>
          <a:custGeom>
            <a:avLst/>
            <a:gdLst>
              <a:gd name="connsiteX0" fmla="*/ 0 w 3371850"/>
              <a:gd name="connsiteY0" fmla="*/ 623935 h 623935"/>
              <a:gd name="connsiteX1" fmla="*/ 295275 w 3371850"/>
              <a:gd name="connsiteY1" fmla="*/ 195310 h 623935"/>
              <a:gd name="connsiteX2" fmla="*/ 1123950 w 3371850"/>
              <a:gd name="connsiteY2" fmla="*/ 4810 h 623935"/>
              <a:gd name="connsiteX3" fmla="*/ 3371850 w 3371850"/>
              <a:gd name="connsiteY3" fmla="*/ 376285 h 62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0" h="623935">
                <a:moveTo>
                  <a:pt x="0" y="623935"/>
                </a:moveTo>
                <a:cubicBezTo>
                  <a:pt x="53975" y="461216"/>
                  <a:pt x="107950" y="298498"/>
                  <a:pt x="295275" y="195310"/>
                </a:cubicBezTo>
                <a:cubicBezTo>
                  <a:pt x="482600" y="92122"/>
                  <a:pt x="611188" y="-25352"/>
                  <a:pt x="1123950" y="4810"/>
                </a:cubicBezTo>
                <a:cubicBezTo>
                  <a:pt x="1636712" y="34972"/>
                  <a:pt x="2504281" y="205628"/>
                  <a:pt x="3371850" y="376285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6768E5-D123-BF6D-1A7D-EFCE0D64439A}"/>
              </a:ext>
            </a:extLst>
          </p:cNvPr>
          <p:cNvSpPr/>
          <p:nvPr/>
        </p:nvSpPr>
        <p:spPr>
          <a:xfrm>
            <a:off x="6057900" y="2714625"/>
            <a:ext cx="542925" cy="162354"/>
          </a:xfrm>
          <a:custGeom>
            <a:avLst/>
            <a:gdLst>
              <a:gd name="connsiteX0" fmla="*/ 0 w 542925"/>
              <a:gd name="connsiteY0" fmla="*/ 38100 h 162354"/>
              <a:gd name="connsiteX1" fmla="*/ 381000 w 542925"/>
              <a:gd name="connsiteY1" fmla="*/ 161925 h 162354"/>
              <a:gd name="connsiteX2" fmla="*/ 542925 w 542925"/>
              <a:gd name="connsiteY2" fmla="*/ 0 h 16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2925" h="162354">
                <a:moveTo>
                  <a:pt x="0" y="38100"/>
                </a:moveTo>
                <a:cubicBezTo>
                  <a:pt x="145256" y="103187"/>
                  <a:pt x="290513" y="168275"/>
                  <a:pt x="381000" y="161925"/>
                </a:cubicBezTo>
                <a:cubicBezTo>
                  <a:pt x="471487" y="155575"/>
                  <a:pt x="507206" y="77787"/>
                  <a:pt x="542925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82626D-ACD4-F84C-5082-E840161FEF64}"/>
              </a:ext>
            </a:extLst>
          </p:cNvPr>
          <p:cNvSpPr/>
          <p:nvPr/>
        </p:nvSpPr>
        <p:spPr>
          <a:xfrm>
            <a:off x="6065665" y="1533796"/>
            <a:ext cx="3592685" cy="885554"/>
          </a:xfrm>
          <a:custGeom>
            <a:avLst/>
            <a:gdLst>
              <a:gd name="connsiteX0" fmla="*/ 135110 w 3592685"/>
              <a:gd name="connsiteY0" fmla="*/ 885554 h 885554"/>
              <a:gd name="connsiteX1" fmla="*/ 106535 w 3592685"/>
              <a:gd name="connsiteY1" fmla="*/ 142604 h 885554"/>
              <a:gd name="connsiteX2" fmla="*/ 1306685 w 3592685"/>
              <a:gd name="connsiteY2" fmla="*/ 18779 h 885554"/>
              <a:gd name="connsiteX3" fmla="*/ 3592685 w 3592685"/>
              <a:gd name="connsiteY3" fmla="*/ 390254 h 8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685" h="885554">
                <a:moveTo>
                  <a:pt x="135110" y="885554"/>
                </a:moveTo>
                <a:cubicBezTo>
                  <a:pt x="23191" y="586310"/>
                  <a:pt x="-88728" y="287066"/>
                  <a:pt x="106535" y="142604"/>
                </a:cubicBezTo>
                <a:cubicBezTo>
                  <a:pt x="301798" y="-1859"/>
                  <a:pt x="725660" y="-22496"/>
                  <a:pt x="1306685" y="18779"/>
                </a:cubicBezTo>
                <a:cubicBezTo>
                  <a:pt x="1887710" y="60054"/>
                  <a:pt x="2740197" y="225154"/>
                  <a:pt x="3592685" y="390254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852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186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Interpretation: Overturned folds with thrusts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Swennen</dc:creator>
  <cp:lastModifiedBy>Rudy Swennen</cp:lastModifiedBy>
  <cp:revision>5</cp:revision>
  <dcterms:created xsi:type="dcterms:W3CDTF">2023-05-15T10:27:08Z</dcterms:created>
  <dcterms:modified xsi:type="dcterms:W3CDTF">2023-11-26T16:18:15Z</dcterms:modified>
</cp:coreProperties>
</file>