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4"/>
  </p:notesMasterIdLst>
  <p:sldIdLst>
    <p:sldId id="363" r:id="rId2"/>
    <p:sldId id="4372" r:id="rId3"/>
    <p:sldId id="4373" r:id="rId4"/>
    <p:sldId id="2237" r:id="rId5"/>
    <p:sldId id="259" r:id="rId6"/>
    <p:sldId id="2252" r:id="rId7"/>
    <p:sldId id="2261" r:id="rId8"/>
    <p:sldId id="2256" r:id="rId9"/>
    <p:sldId id="2260" r:id="rId10"/>
    <p:sldId id="4356" r:id="rId11"/>
    <p:sldId id="4375" r:id="rId12"/>
    <p:sldId id="4376" r:id="rId13"/>
  </p:sldIdLst>
  <p:sldSz cx="9144000" cy="6858000" type="screen4x3"/>
  <p:notesSz cx="6794500" cy="9906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lrock" initials="B" lastIdx="1" clrIdx="0">
    <p:extLst>
      <p:ext uri="{19B8F6BF-5375-455C-9EA6-DF929625EA0E}">
        <p15:presenceInfo xmlns:p15="http://schemas.microsoft.com/office/powerpoint/2012/main" userId="Balrock" providerId="None"/>
      </p:ext>
    </p:extLst>
  </p:cmAuthor>
  <p:cmAuthor id="2" name="Microsoft Office User" initials="MO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2F2"/>
    <a:srgbClr val="C91691"/>
    <a:srgbClr val="FF575A"/>
    <a:srgbClr val="3531A9"/>
    <a:srgbClr val="1B1A5D"/>
    <a:srgbClr val="4485F2"/>
    <a:srgbClr val="FFFFFF"/>
    <a:srgbClr val="00EE6C"/>
    <a:srgbClr val="80CED0"/>
    <a:srgbClr val="6A7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39" autoAdjust="0"/>
    <p:restoredTop sz="89116" autoAdjust="0"/>
  </p:normalViewPr>
  <p:slideViewPr>
    <p:cSldViewPr>
      <p:cViewPr varScale="1">
        <p:scale>
          <a:sx n="113" d="100"/>
          <a:sy n="113" d="100"/>
        </p:scale>
        <p:origin x="112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322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4D8A6-E91F-2349-9524-29B4C5A5DC24}" type="datetimeFigureOut">
              <a:rPr lang="nl-NL" smtClean="0"/>
              <a:t>27-11-2023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21A2C-3C7C-D545-A329-5793AF5DBC8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62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21A2C-3C7C-D545-A329-5793AF5DBC8F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4868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The LUMI-Q</a:t>
            </a:r>
            <a:r>
              <a:rPr lang="en-US" baseline="0" noProof="0" dirty="0"/>
              <a:t> consortium is Inclusive, Diverse and Accessible. The consortium has large overlap with the LUMI consortium, includes 14 organizations from 10 countries.</a:t>
            </a:r>
          </a:p>
          <a:p>
            <a:r>
              <a:rPr lang="en-US" baseline="0" noProof="0" dirty="0"/>
              <a:t>The connection to the LUMI consortium offers many synergy opportunities. Further, the LUMI-Q partners bring diversity of expertise into the consortium, several consortium members already operate quantum computers.</a:t>
            </a:r>
          </a:p>
          <a:p>
            <a:r>
              <a:rPr lang="en-US" baseline="0" noProof="0" dirty="0"/>
              <a:t>Includes </a:t>
            </a:r>
            <a:r>
              <a:rPr lang="en-US" baseline="0" noProof="0" dirty="0" err="1"/>
              <a:t>Helmi</a:t>
            </a:r>
            <a:r>
              <a:rPr lang="en-US" baseline="0" noProof="0" dirty="0"/>
              <a:t> quantum computer at VTT, Finland, QAL9000 at CHALMERS University, Sweden and the Spin-2 and Starmon-5 quantum computers at TNO, Netherlands. </a:t>
            </a:r>
          </a:p>
          <a:p>
            <a:r>
              <a:rPr lang="en-US" baseline="0" noProof="0" dirty="0"/>
              <a:t>Having inclusivity and diversity in its fundament, the LUMI-Q aims to expand on this concept with the </a:t>
            </a:r>
            <a:r>
              <a:rPr lang="en-US" baseline="0" noProof="0" dirty="0" err="1"/>
              <a:t>EuroHPC</a:t>
            </a:r>
            <a:r>
              <a:rPr lang="en-US" baseline="0" noProof="0" dirty="0"/>
              <a:t> LUMI-Q quantum computer, expanding the existing ecosystem, unifying and standardizing the underlying APIs (Application programming interfaces). </a:t>
            </a:r>
          </a:p>
          <a:p>
            <a:r>
              <a:rPr lang="en-US" baseline="0" noProof="0" dirty="0"/>
              <a:t>The LUMI-Q quantum computer will be installed at </a:t>
            </a:r>
            <a:r>
              <a:rPr lang="en-US" baseline="0" noProof="0" dirty="0" err="1"/>
              <a:t>EuroHPC</a:t>
            </a:r>
            <a:r>
              <a:rPr lang="en-US" baseline="0" noProof="0" dirty="0"/>
              <a:t> Karolina site, Ostrava, Czech rep.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15612-D6B6-459A-A569-3E847CA0699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2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852936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107504" y="116632"/>
            <a:ext cx="8928992" cy="6048672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3573016"/>
            <a:ext cx="8280920" cy="630982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221042"/>
            <a:ext cx="8280920" cy="43204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F4F4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nl-BE" dirty="0"/>
          </a:p>
        </p:txBody>
      </p:sp>
      <p:sp>
        <p:nvSpPr>
          <p:cNvPr id="8" name="Rechthoek 7"/>
          <p:cNvSpPr/>
          <p:nvPr userDrawn="1"/>
        </p:nvSpPr>
        <p:spPr>
          <a:xfrm>
            <a:off x="5220072" y="5661248"/>
            <a:ext cx="3456384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5842673"/>
            <a:ext cx="3081953" cy="77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D4539"/>
          </a:solidFill>
          <a:ln>
            <a:solidFill>
              <a:srgbClr val="FFFFF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755576" y="836712"/>
            <a:ext cx="6984776" cy="630982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tussenslide</a:t>
            </a:r>
            <a:endParaRPr lang="nl-BE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5576" y="1484738"/>
            <a:ext cx="6984776" cy="43204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Ondertitel</a:t>
            </a:r>
            <a:r>
              <a:rPr lang="en-US" dirty="0"/>
              <a:t> </a:t>
            </a:r>
            <a:r>
              <a:rPr lang="en-US" dirty="0" err="1"/>
              <a:t>tussenslide</a:t>
            </a:r>
            <a:endParaRPr lang="nl-BE" dirty="0"/>
          </a:p>
        </p:txBody>
      </p:sp>
      <p:sp>
        <p:nvSpPr>
          <p:cNvPr id="6" name="Rechthoek 5"/>
          <p:cNvSpPr/>
          <p:nvPr userDrawn="1"/>
        </p:nvSpPr>
        <p:spPr>
          <a:xfrm>
            <a:off x="107504" y="116632"/>
            <a:ext cx="8928992" cy="633670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2" name="Rechthoek 11"/>
          <p:cNvSpPr/>
          <p:nvPr userDrawn="1"/>
        </p:nvSpPr>
        <p:spPr>
          <a:xfrm>
            <a:off x="323528" y="6093296"/>
            <a:ext cx="2232248" cy="764704"/>
          </a:xfrm>
          <a:prstGeom prst="rect">
            <a:avLst/>
          </a:prstGeom>
          <a:solidFill>
            <a:srgbClr val="DD4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98" y="6198766"/>
            <a:ext cx="2033301" cy="50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8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107504" y="116632"/>
            <a:ext cx="8928992" cy="6336704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11" name="Rechthoek 10"/>
          <p:cNvSpPr/>
          <p:nvPr userDrawn="1"/>
        </p:nvSpPr>
        <p:spPr>
          <a:xfrm>
            <a:off x="323528" y="6381328"/>
            <a:ext cx="1512168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549844"/>
          </a:xfrm>
          <a:ln>
            <a:noFill/>
          </a:ln>
        </p:spPr>
        <p:txBody>
          <a:bodyPr>
            <a:normAutofit/>
          </a:bodyPr>
          <a:lstStyle>
            <a:lvl1pPr algn="l">
              <a:defRPr sz="2400">
                <a:solidFill>
                  <a:srgbClr val="DD453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040560"/>
          </a:xfrm>
        </p:spPr>
        <p:txBody>
          <a:bodyPr/>
          <a:lstStyle>
            <a:lvl1pPr>
              <a:buFont typeface="Wingdings" pitchFamily="2" charset="2"/>
              <a:buChar char="§"/>
              <a:defRPr sz="28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Font typeface="Wingdings" pitchFamily="2" charset="2"/>
              <a:buChar char="§"/>
              <a:defRPr sz="24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Font typeface="Wingdings" pitchFamily="2" charset="2"/>
              <a:buChar char="§"/>
              <a:defRPr sz="20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Font typeface="Wingdings" pitchFamily="2" charset="2"/>
              <a:buChar char="§"/>
              <a:defRPr sz="16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Font typeface="Wingdings" pitchFamily="2" charset="2"/>
              <a:buChar char="§"/>
              <a:defRPr sz="16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2915816" y="6525344"/>
            <a:ext cx="1080120" cy="221109"/>
          </a:xfrm>
        </p:spPr>
        <p:txBody>
          <a:bodyPr/>
          <a:lstStyle>
            <a:lvl1pPr>
              <a:defRPr/>
            </a:lvl1pPr>
          </a:lstStyle>
          <a:p>
            <a:fld id="{6559652E-C199-334F-9320-471B095246A8}" type="datetime1">
              <a:rPr lang="nl-BE"/>
              <a:pPr/>
              <a:t>27/11/2023</a:t>
            </a:fld>
            <a:endParaRPr lang="nl-BE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27984" y="6525344"/>
            <a:ext cx="3672408" cy="22110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6525344"/>
            <a:ext cx="752475" cy="222697"/>
          </a:xfrm>
        </p:spPr>
        <p:txBody>
          <a:bodyPr/>
          <a:lstStyle>
            <a:lvl1pPr>
              <a:defRPr/>
            </a:lvl1pPr>
          </a:lstStyle>
          <a:p>
            <a:fld id="{BBB2625E-E22D-324D-B6D3-F6234E5E9FE9}" type="slidenum">
              <a:rPr lang="nl-BE"/>
              <a:pPr/>
              <a:t>‹#›</a:t>
            </a:fld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799" y="6425468"/>
            <a:ext cx="1281882" cy="32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97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549844"/>
          </a:xfrm>
          <a:ln>
            <a:noFill/>
          </a:ln>
        </p:spPr>
        <p:txBody>
          <a:bodyPr>
            <a:normAutofit/>
          </a:bodyPr>
          <a:lstStyle>
            <a:lvl1pPr algn="l">
              <a:defRPr sz="2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328592"/>
          </a:xfrm>
        </p:spPr>
        <p:txBody>
          <a:bodyPr/>
          <a:lstStyle>
            <a:lvl1pPr>
              <a:buFont typeface="Wingdings" pitchFamily="2" charset="2"/>
              <a:buChar char="§"/>
              <a:defRPr sz="28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Font typeface="Wingdings" pitchFamily="2" charset="2"/>
              <a:buChar char="§"/>
              <a:defRPr sz="24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Font typeface="Wingdings" pitchFamily="2" charset="2"/>
              <a:buChar char="§"/>
              <a:defRPr sz="20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Font typeface="Wingdings" pitchFamily="2" charset="2"/>
              <a:buChar char="§"/>
              <a:defRPr sz="16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Font typeface="Wingdings" pitchFamily="2" charset="2"/>
              <a:buChar char="§"/>
              <a:defRPr sz="1600">
                <a:solidFill>
                  <a:srgbClr val="474746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67744" y="6525343"/>
            <a:ext cx="1080120" cy="221109"/>
          </a:xfrm>
        </p:spPr>
        <p:txBody>
          <a:bodyPr/>
          <a:lstStyle>
            <a:lvl1pPr>
              <a:defRPr/>
            </a:lvl1pPr>
          </a:lstStyle>
          <a:p>
            <a:fld id="{6559652E-C199-334F-9320-471B095246A8}" type="datetime1">
              <a:rPr lang="nl-BE"/>
              <a:pPr/>
              <a:t>27/11/2023</a:t>
            </a:fld>
            <a:endParaRPr lang="nl-B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19872" y="6525344"/>
            <a:ext cx="4680520" cy="22110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400" y="6525344"/>
            <a:ext cx="752475" cy="222697"/>
          </a:xfrm>
        </p:spPr>
        <p:txBody>
          <a:bodyPr/>
          <a:lstStyle>
            <a:lvl1pPr>
              <a:defRPr/>
            </a:lvl1pPr>
          </a:lstStyle>
          <a:p>
            <a:fld id="{BBB2625E-E22D-324D-B6D3-F6234E5E9FE9}" type="slidenum">
              <a:rPr lang="nl-BE"/>
              <a:pPr/>
              <a:t>‹#›</a:t>
            </a:fld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326310"/>
            <a:ext cx="1677879" cy="42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14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4704"/>
            <a:ext cx="4038600" cy="5361459"/>
          </a:xfrm>
        </p:spPr>
        <p:txBody>
          <a:bodyPr/>
          <a:lstStyle>
            <a:lvl1pPr>
              <a:buFont typeface="Wingdings" pitchFamily="2" charset="2"/>
              <a:buChar char="§"/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Font typeface="Wingdings" pitchFamily="2" charset="2"/>
              <a:buChar char="§"/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Font typeface="Wingdings" pitchFamily="2" charset="2"/>
              <a:buChar char="§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Font typeface="Wingdings" pitchFamily="2" charset="2"/>
              <a:buChar char="§"/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Font typeface="Wingdings" pitchFamily="2" charset="2"/>
              <a:buChar char="§"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4704"/>
            <a:ext cx="4038600" cy="5361459"/>
          </a:xfrm>
        </p:spPr>
        <p:txBody>
          <a:bodyPr/>
          <a:lstStyle>
            <a:lvl1pPr>
              <a:buFont typeface="Wingdings" pitchFamily="2" charset="2"/>
              <a:buChar char="§"/>
              <a:defRPr lang="en-US" sz="24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buFont typeface="Wingdings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buFont typeface="Wingdings" pitchFamily="2" charset="2"/>
              <a:buChar char="§"/>
              <a:defRPr lang="en-US" sz="18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buFont typeface="Wingdings" pitchFamily="2" charset="2"/>
              <a:buChar char="§"/>
              <a:defRPr lang="en-US" sz="16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buFont typeface="Wingdings" pitchFamily="2" charset="2"/>
              <a:buChar char="§"/>
              <a:defRPr lang="nl-BE" sz="1400" kern="12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107504" y="692696"/>
            <a:ext cx="8928992" cy="0"/>
          </a:xfrm>
          <a:prstGeom prst="line">
            <a:avLst/>
          </a:prstGeom>
          <a:noFill/>
          <a:ln w="3175" cmpd="sng">
            <a:solidFill>
              <a:srgbClr val="811A2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90254" cy="549844"/>
          </a:xfrm>
          <a:ln>
            <a:noFill/>
          </a:ln>
        </p:spPr>
        <p:txBody>
          <a:bodyPr>
            <a:normAutofit/>
          </a:bodyPr>
          <a:lstStyle>
            <a:lvl1pPr algn="l">
              <a:defRPr sz="3000">
                <a:solidFill>
                  <a:srgbClr val="811A2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pic>
        <p:nvPicPr>
          <p:cNvPr id="15" name="Afbeelding 14" descr="streepje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" y="1"/>
            <a:ext cx="2672699" cy="116632"/>
          </a:xfrm>
          <a:prstGeom prst="rect">
            <a:avLst/>
          </a:prstGeom>
        </p:spPr>
      </p:pic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8593" y="6356350"/>
            <a:ext cx="400553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07757" y="6357938"/>
            <a:ext cx="752475" cy="365125"/>
          </a:xfrm>
        </p:spPr>
        <p:txBody>
          <a:bodyPr/>
          <a:lstStyle>
            <a:lvl1pPr>
              <a:defRPr/>
            </a:lvl1pPr>
          </a:lstStyle>
          <a:p>
            <a:fld id="{BBB2625E-E22D-324D-B6D3-F6234E5E9FE9}" type="slidenum">
              <a:rPr lang="nl-BE"/>
              <a:pPr/>
              <a:t>‹#›</a:t>
            </a:fld>
            <a:endParaRPr lang="nl-BE" dirty="0"/>
          </a:p>
        </p:txBody>
      </p:sp>
      <p:sp>
        <p:nvSpPr>
          <p:cNvPr id="23" name="Line 8"/>
          <p:cNvSpPr>
            <a:spLocks noChangeShapeType="1"/>
          </p:cNvSpPr>
          <p:nvPr userDrawn="1"/>
        </p:nvSpPr>
        <p:spPr bwMode="auto">
          <a:xfrm>
            <a:off x="107504" y="6237312"/>
            <a:ext cx="6552728" cy="0"/>
          </a:xfrm>
          <a:prstGeom prst="line">
            <a:avLst/>
          </a:prstGeom>
          <a:noFill/>
          <a:ln w="3175" cmpd="sng">
            <a:solidFill>
              <a:srgbClr val="811A20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529" y="6179623"/>
            <a:ext cx="2119263" cy="583200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18456" cy="365125"/>
          </a:xfrm>
        </p:spPr>
        <p:txBody>
          <a:bodyPr/>
          <a:lstStyle>
            <a:lvl1pPr>
              <a:defRPr/>
            </a:lvl1pPr>
          </a:lstStyle>
          <a:p>
            <a:fld id="{A2C18863-42A4-4D8C-B855-A9C899E9A55E}" type="datetime1">
              <a:rPr lang="nl-BE" smtClean="0"/>
              <a:t>27/11/2023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162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57200" y="2867800"/>
            <a:ext cx="822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907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87995-FD75-458E-BAD2-80B5676FDEE0}" type="datetimeFigureOut">
              <a:rPr lang="en-US" smtClean="0"/>
              <a:t>11/27/23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C6593-419E-4500-A4EF-91C333A91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9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81631DD7-96D5-A0AB-D73F-B418B16BC3B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AF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48E339-20D3-62F4-30C1-0FF8DC9AF1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492" y="836712"/>
            <a:ext cx="5238582" cy="6309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tussenslide</a:t>
            </a:r>
            <a:endParaRPr lang="nl-BE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3A030AD-4179-7E21-107A-FD8C7CE331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6492" y="1484738"/>
            <a:ext cx="5238582" cy="432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bg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Ondertitel</a:t>
            </a:r>
            <a:r>
              <a:rPr lang="en-US" dirty="0"/>
              <a:t> </a:t>
            </a:r>
            <a:r>
              <a:rPr lang="en-US" dirty="0" err="1"/>
              <a:t>tussenslide</a:t>
            </a:r>
            <a:endParaRPr lang="nl-BE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1F88918-2CCE-4A85-DB3F-BCBAD17E62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506"/>
          <a:stretch/>
        </p:blipFill>
        <p:spPr>
          <a:xfrm>
            <a:off x="0" y="5989559"/>
            <a:ext cx="8948942" cy="68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84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C988CC6-97EB-4A45-9195-47EF7C52919D}" type="datetime1">
              <a:rPr lang="nl-BE"/>
              <a:pPr/>
              <a:t>27/11/2023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476D89C-E8B9-AE4E-B6DF-5DF853DAFA02}" type="slidenum">
              <a:rPr lang="nl-BE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283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85" r:id="rId5"/>
    <p:sldLayoutId id="2147483700" r:id="rId6"/>
    <p:sldLayoutId id="2147483702" r:id="rId7"/>
    <p:sldLayoutId id="2147483703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gif"/><Relationship Id="rId5" Type="http://schemas.openxmlformats.org/officeDocument/2006/relationships/image" Target="../media/image20.emf"/><Relationship Id="rId4" Type="http://schemas.openxmlformats.org/officeDocument/2006/relationships/image" Target="../media/image19.png"/><Relationship Id="rId9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4777535-3380-5EFF-38D7-F19FCE8DC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520" y="-82302"/>
            <a:ext cx="8089307" cy="630982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BE" dirty="0">
                <a:solidFill>
                  <a:srgbClr val="C91691"/>
                </a:solidFill>
              </a:rPr>
              <a:t>UHasselt  what we do </a:t>
            </a:r>
            <a:r>
              <a:rPr lang="en-GB" dirty="0">
                <a:solidFill>
                  <a:srgbClr val="C91691"/>
                </a:solidFill>
              </a:rPr>
              <a:t>in quantum and GW</a:t>
            </a:r>
            <a:endParaRPr lang="nl-BE" dirty="0">
              <a:solidFill>
                <a:srgbClr val="C91691"/>
              </a:solidFill>
            </a:endParaRP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31F276E7-761E-0A65-DDF7-2A0CF58F1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96" y="548680"/>
            <a:ext cx="9167893" cy="432048"/>
          </a:xfrm>
        </p:spPr>
        <p:txBody>
          <a:bodyPr>
            <a:noAutofit/>
          </a:bodyPr>
          <a:lstStyle/>
          <a:p>
            <a:r>
              <a:rPr lang="en-BE" sz="1800" dirty="0"/>
              <a:t>….</a:t>
            </a:r>
            <a:r>
              <a:rPr lang="en-BE" sz="1800" b="1" dirty="0">
                <a:solidFill>
                  <a:srgbClr val="4342F2"/>
                </a:solidFill>
              </a:rPr>
              <a:t>Adressing Challenges of Quantum Technology</a:t>
            </a:r>
            <a:endParaRPr lang="nl-BE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35A7A-6A66-90C8-A6B8-A3E17C4E252A}"/>
              </a:ext>
            </a:extLst>
          </p:cNvPr>
          <p:cNvSpPr txBox="1"/>
          <p:nvPr/>
        </p:nvSpPr>
        <p:spPr>
          <a:xfrm>
            <a:off x="84399" y="3705128"/>
            <a:ext cx="893828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BE" sz="2200" dirty="0">
              <a:solidFill>
                <a:srgbClr val="4342F2"/>
              </a:solidFill>
            </a:endParaRPr>
          </a:p>
          <a:p>
            <a:r>
              <a:rPr lang="en-BE" sz="2100" dirty="0">
                <a:solidFill>
                  <a:schemeClr val="bg1"/>
                </a:solidFill>
              </a:rPr>
              <a:t>- Quantum sensing (Amadeus, QuMicro, CQeeN)</a:t>
            </a:r>
          </a:p>
          <a:p>
            <a:r>
              <a:rPr lang="en-BE" sz="2100" dirty="0">
                <a:solidFill>
                  <a:schemeClr val="bg1"/>
                </a:solidFill>
              </a:rPr>
              <a:t>- Secure Quantum Communication (Be-QCI, BeQuNet)</a:t>
            </a:r>
          </a:p>
          <a:p>
            <a:r>
              <a:rPr lang="en-BE" sz="2100" dirty="0">
                <a:solidFill>
                  <a:schemeClr val="bg1"/>
                </a:solidFill>
              </a:rPr>
              <a:t>- Quantum Computation (Q-Lumi Computer, SPINUS – NV)</a:t>
            </a:r>
          </a:p>
          <a:p>
            <a:r>
              <a:rPr lang="en-BE" sz="2100" dirty="0">
                <a:solidFill>
                  <a:schemeClr val="bg1"/>
                </a:solidFill>
              </a:rPr>
              <a:t>- Gravitational Wave Detection (IRI- FWO), Quantum space programmes</a:t>
            </a:r>
          </a:p>
          <a:p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7B0DD1-9EA2-6E79-92B3-3C8CC3CEDA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19" y="1339015"/>
            <a:ext cx="2224366" cy="1649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ADED3B-C17D-8EE5-72D2-777553B64C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1301" y="1323090"/>
            <a:ext cx="1945376" cy="1592772"/>
          </a:xfrm>
          <a:prstGeom prst="rect">
            <a:avLst/>
          </a:prstGeom>
        </p:spPr>
      </p:pic>
      <p:graphicFrame>
        <p:nvGraphicFramePr>
          <p:cNvPr id="12" name="Objekt 5">
            <a:extLst>
              <a:ext uri="{FF2B5EF4-FFF2-40B4-BE49-F238E27FC236}">
                <a16:creationId xmlns:a16="http://schemas.microsoft.com/office/drawing/2014/main" id="{67EA0C8E-8DD1-5E34-996B-D55088F99B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5353229"/>
              </p:ext>
            </p:extLst>
          </p:nvPr>
        </p:nvGraphicFramePr>
        <p:xfrm>
          <a:off x="7811286" y="3760053"/>
          <a:ext cx="868690" cy="1157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4571280" imgH="6095160" progId="">
                  <p:embed/>
                </p:oleObj>
              </mc:Choice>
              <mc:Fallback>
                <p:oleObj r:id="rId5" imgW="4571280" imgH="6095160" progId="">
                  <p:embed/>
                  <p:pic>
                    <p:nvPicPr>
                      <p:cNvPr id="14" name="Objekt 5">
                        <a:extLst>
                          <a:ext uri="{FF2B5EF4-FFF2-40B4-BE49-F238E27FC236}">
                            <a16:creationId xmlns:a16="http://schemas.microsoft.com/office/drawing/2014/main" id="{BFC4BA3C-50F9-CDDE-9582-B708DA84C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11286" y="3760053"/>
                        <a:ext cx="868690" cy="1157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5F5FA958-70C9-A276-98B1-21F4747361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651" y="1290246"/>
            <a:ext cx="2139265" cy="16256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1EDDA7-2DC9-1A3A-F44F-0E886DC7F29D}"/>
              </a:ext>
            </a:extLst>
          </p:cNvPr>
          <p:cNvSpPr txBox="1"/>
          <p:nvPr/>
        </p:nvSpPr>
        <p:spPr>
          <a:xfrm>
            <a:off x="142611" y="819307"/>
            <a:ext cx="9167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		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MI10"/>
              </a:rPr>
              <a:t>U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7"/>
              </a:rPr>
              <a:t> 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: I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7"/>
              </a:rPr>
              <a:t>3 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⊗|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0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⟩⟨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0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| 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+ I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7"/>
              </a:rPr>
              <a:t>3 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⊗|−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1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⟩⟨−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1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| 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+ (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|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1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⟩⟨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1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| 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+ 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|−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1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⟩⟨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0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| 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+ 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|−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1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⟩⟨−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1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|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) 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⊗ |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1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⟩⟨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R10"/>
              </a:rPr>
              <a:t>1</a:t>
            </a:r>
            <a:r>
              <a:rPr lang="en-GB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MSY10"/>
              </a:rPr>
              <a:t>| </a:t>
            </a:r>
            <a:endParaRPr lang="en-GB" sz="18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BE" dirty="0">
              <a:solidFill>
                <a:srgbClr val="FFC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D150A21-032E-CB31-3234-11DADCA8A0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1087" y="1353152"/>
            <a:ext cx="2366518" cy="1562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FDC469-8774-C304-124D-669E5805F54C}"/>
              </a:ext>
            </a:extLst>
          </p:cNvPr>
          <p:cNvSpPr txBox="1"/>
          <p:nvPr/>
        </p:nvSpPr>
        <p:spPr>
          <a:xfrm>
            <a:off x="212368" y="3069772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C91691"/>
                </a:solidFill>
              </a:rPr>
              <a:t>Quantum C</a:t>
            </a:r>
            <a:r>
              <a:rPr lang="en-GB" dirty="0">
                <a:solidFill>
                  <a:srgbClr val="C91691"/>
                </a:solidFill>
              </a:rPr>
              <a:t>hips</a:t>
            </a:r>
          </a:p>
          <a:p>
            <a:r>
              <a:rPr lang="en-GB" dirty="0">
                <a:solidFill>
                  <a:srgbClr val="C91691"/>
                </a:solidFill>
              </a:rPr>
              <a:t>technologies</a:t>
            </a:r>
            <a:endParaRPr lang="en-BE" dirty="0">
              <a:solidFill>
                <a:srgbClr val="C9169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34F8B3-C969-54A5-BB41-60A34DAB3B82}"/>
              </a:ext>
            </a:extLst>
          </p:cNvPr>
          <p:cNvSpPr txBox="1"/>
          <p:nvPr/>
        </p:nvSpPr>
        <p:spPr>
          <a:xfrm>
            <a:off x="2654613" y="3064265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C91691"/>
                </a:solidFill>
              </a:rPr>
              <a:t>Quantum </a:t>
            </a:r>
          </a:p>
          <a:p>
            <a:r>
              <a:rPr lang="en-BE" dirty="0">
                <a:solidFill>
                  <a:srgbClr val="C91691"/>
                </a:solidFill>
              </a:rPr>
              <a:t>Communication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0C8B44-F521-920D-A4D7-01BDB380FBFE}"/>
              </a:ext>
            </a:extLst>
          </p:cNvPr>
          <p:cNvSpPr txBox="1"/>
          <p:nvPr/>
        </p:nvSpPr>
        <p:spPr>
          <a:xfrm>
            <a:off x="5096858" y="3020671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C91691"/>
                </a:solidFill>
              </a:rPr>
              <a:t>Quantum </a:t>
            </a:r>
          </a:p>
          <a:p>
            <a:r>
              <a:rPr lang="en-BE" dirty="0">
                <a:solidFill>
                  <a:srgbClr val="C91691"/>
                </a:solidFill>
              </a:rPr>
              <a:t>Computing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31B55B-375B-D021-77C3-D6C4B40FCFB0}"/>
              </a:ext>
            </a:extLst>
          </p:cNvPr>
          <p:cNvSpPr txBox="1"/>
          <p:nvPr/>
        </p:nvSpPr>
        <p:spPr>
          <a:xfrm>
            <a:off x="7253777" y="3006317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rgbClr val="C91691"/>
                </a:solidFill>
              </a:rPr>
              <a:t>Quantum Noise </a:t>
            </a:r>
          </a:p>
          <a:p>
            <a:r>
              <a:rPr lang="en-BE" dirty="0">
                <a:solidFill>
                  <a:srgbClr val="C91691"/>
                </a:solidFill>
              </a:rPr>
              <a:t>and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C46B6C-2E83-5282-C872-44697904C673}"/>
              </a:ext>
            </a:extLst>
          </p:cNvPr>
          <p:cNvSpPr txBox="1"/>
          <p:nvPr/>
        </p:nvSpPr>
        <p:spPr>
          <a:xfrm>
            <a:off x="2463651" y="5738630"/>
            <a:ext cx="267893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>
                <a:solidFill>
                  <a:srgbClr val="3531A9"/>
                </a:solidFill>
              </a:rPr>
              <a:t>3 Professors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>
                <a:solidFill>
                  <a:srgbClr val="3531A9"/>
                </a:solidFill>
              </a:rPr>
              <a:t>25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>
                <a:solidFill>
                  <a:srgbClr val="3531A9"/>
                </a:solidFill>
              </a:rPr>
              <a:t>25 BSc/MSc students</a:t>
            </a:r>
            <a:endParaRPr lang="en-BE" dirty="0">
              <a:solidFill>
                <a:srgbClr val="C9169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F73C03-405C-2D77-806C-D328A53AD829}"/>
              </a:ext>
            </a:extLst>
          </p:cNvPr>
          <p:cNvSpPr txBox="1"/>
          <p:nvPr/>
        </p:nvSpPr>
        <p:spPr>
          <a:xfrm>
            <a:off x="276933" y="5657671"/>
            <a:ext cx="1794081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>
                <a:solidFill>
                  <a:srgbClr val="C91691"/>
                </a:solidFill>
              </a:rPr>
              <a:t>Q-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>
                <a:solidFill>
                  <a:srgbClr val="C91691"/>
                </a:solidFill>
              </a:rPr>
              <a:t>Q-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>
                <a:solidFill>
                  <a:srgbClr val="C91691"/>
                </a:solidFill>
              </a:rPr>
              <a:t>Q-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>
                <a:solidFill>
                  <a:srgbClr val="C91691"/>
                </a:solidFill>
              </a:rPr>
              <a:t>Q- Space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40E71A-14E9-0BB0-6EB0-7773855FC53C}"/>
              </a:ext>
            </a:extLst>
          </p:cNvPr>
          <p:cNvSpPr txBox="1"/>
          <p:nvPr/>
        </p:nvSpPr>
        <p:spPr>
          <a:xfrm>
            <a:off x="703331" y="536392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1">
                    <a:lumMod val="95000"/>
                  </a:schemeClr>
                </a:solidFill>
                <a:highlight>
                  <a:srgbClr val="000000"/>
                </a:highlight>
              </a:rPr>
              <a:t>Groups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E71482-F11D-A4C5-DF3B-AA1C7C8D2913}"/>
              </a:ext>
            </a:extLst>
          </p:cNvPr>
          <p:cNvSpPr txBox="1"/>
          <p:nvPr/>
        </p:nvSpPr>
        <p:spPr>
          <a:xfrm>
            <a:off x="2406757" y="537321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>
                <a:solidFill>
                  <a:schemeClr val="bg1">
                    <a:lumMod val="95000"/>
                  </a:schemeClr>
                </a:solidFill>
                <a:highlight>
                  <a:srgbClr val="000000"/>
                </a:highlight>
              </a:rPr>
              <a:t>People/Gr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4149FA-9CAB-C9D9-373C-08C4EF64368C}"/>
              </a:ext>
            </a:extLst>
          </p:cNvPr>
          <p:cNvSpPr txBox="1"/>
          <p:nvPr/>
        </p:nvSpPr>
        <p:spPr>
          <a:xfrm>
            <a:off x="2239662" y="3729645"/>
            <a:ext cx="4664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800" dirty="0">
                <a:solidFill>
                  <a:srgbClr val="4342F2"/>
                </a:solidFill>
              </a:rPr>
              <a:t>Solid State Qubits (NV diamond, SiV, GeV..)</a:t>
            </a:r>
          </a:p>
        </p:txBody>
      </p:sp>
    </p:spTree>
    <p:extLst>
      <p:ext uri="{BB962C8B-B14F-4D97-AF65-F5344CB8AC3E}">
        <p14:creationId xmlns:p14="http://schemas.microsoft.com/office/powerpoint/2010/main" val="184680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0BFDD34-39D7-4038-A2A0-77AEAFCBD85E}"/>
              </a:ext>
            </a:extLst>
          </p:cNvPr>
          <p:cNvSpPr txBox="1">
            <a:spLocks/>
          </p:cNvSpPr>
          <p:nvPr/>
        </p:nvSpPr>
        <p:spPr bwMode="auto">
          <a:xfrm>
            <a:off x="456300" y="1783350"/>
            <a:ext cx="4195213" cy="372813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275" tIns="25137" rIns="50275" bIns="25137" numCol="1" anchor="t" anchorCtr="0" compatLnSpc="1">
            <a:prstTxWarp prst="textNoShape">
              <a:avLst/>
            </a:prstTxWarp>
          </a:bodyPr>
          <a:lstStyle>
            <a:lvl1pPr marL="190495" indent="-190495" algn="l" defTabSz="446606" rtl="0" eaLnBrk="1" fontAlgn="base" hangingPunct="1">
              <a:lnSpc>
                <a:spcPct val="110000"/>
              </a:lnSpc>
              <a:spcBef>
                <a:spcPts val="1167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1pPr>
            <a:lvl2pPr marL="513742" marR="0" indent="-172418" algn="l" defTabSz="4468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 sz="20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2pPr>
            <a:lvl3pPr marL="1289632" marR="0" indent="-172418" algn="l" defTabSz="4468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 sz="1733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3pPr>
            <a:lvl4pPr marL="1736519" marR="0" indent="-172418" algn="l" defTabSz="4468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 sz="1600" kern="1200">
                <a:solidFill>
                  <a:srgbClr val="464F55"/>
                </a:solidFill>
                <a:latin typeface="Corbel"/>
                <a:ea typeface="ＭＳ Ｐゴシック" charset="0"/>
                <a:cs typeface="Corbel"/>
              </a:defRPr>
            </a:lvl4pPr>
            <a:lvl5pPr marL="2010783" indent="-118530" algn="l" defTabSz="446606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7" kern="1200">
                <a:solidFill>
                  <a:schemeClr val="tx1"/>
                </a:solidFill>
                <a:latin typeface="Corbel"/>
                <a:ea typeface="ＭＳ Ｐゴシック" charset="0"/>
                <a:cs typeface="Corbel"/>
              </a:defRPr>
            </a:lvl5pPr>
            <a:lvl6pPr marL="2457869" indent="-223442" algn="l" defTabSz="44688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4754" indent="-223442" algn="l" defTabSz="44688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1640" indent="-223442" algn="l" defTabSz="44688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98524" indent="-223442" algn="l" defTabSz="44688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500" b="1" dirty="0">
                <a:solidFill>
                  <a:srgbClr val="000000"/>
                </a:solidFill>
                <a:latin typeface="Corbel" panose="020B0503020204020204" pitchFamily="34" charset="0"/>
              </a:rPr>
              <a:t>Inclusive</a:t>
            </a:r>
          </a:p>
          <a:p>
            <a:pPr marL="470297" lvl="1" indent="-214313">
              <a:buFont typeface="Arial" panose="020B0604020202020204" pitchFamily="34" charset="0"/>
              <a:buChar char="•"/>
            </a:pPr>
            <a:r>
              <a:rPr lang="en-GB" sz="1350" dirty="0"/>
              <a:t>Builds on the 10-country pan-European</a:t>
            </a:r>
            <a:br>
              <a:rPr lang="en-GB" sz="1350" dirty="0"/>
            </a:br>
            <a:r>
              <a:rPr lang="en-GB" sz="1350" dirty="0"/>
              <a:t>LUMI consortium + The Netherlands and Germany</a:t>
            </a:r>
          </a:p>
          <a:p>
            <a:pPr marL="470297" lvl="1" indent="-214313">
              <a:buFont typeface="Arial" panose="020B0604020202020204" pitchFamily="34" charset="0"/>
              <a:buChar char="•"/>
            </a:pPr>
            <a:r>
              <a:rPr lang="en-GB" sz="1350" dirty="0"/>
              <a:t>The procured quantum computer is a quantum computer for </a:t>
            </a:r>
            <a:r>
              <a:rPr lang="en-GB" sz="1350" i="1" dirty="0"/>
              <a:t>Europe, </a:t>
            </a:r>
            <a:r>
              <a:rPr lang="en-GB" sz="1350" dirty="0"/>
              <a:t>not a single country</a:t>
            </a:r>
          </a:p>
          <a:p>
            <a:pPr marL="0" indent="0">
              <a:buNone/>
            </a:pPr>
            <a:r>
              <a:rPr lang="en-GB" sz="1500" b="1" dirty="0">
                <a:solidFill>
                  <a:srgbClr val="000000"/>
                </a:solidFill>
                <a:latin typeface="Corbel" panose="020B0503020204020204" pitchFamily="34" charset="0"/>
              </a:rPr>
              <a:t>Diverse</a:t>
            </a:r>
          </a:p>
          <a:p>
            <a:pPr marL="470297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Getting several QCs to the fingertips of </a:t>
            </a:r>
            <a:br>
              <a:rPr lang="en-US" sz="1350" dirty="0"/>
            </a:br>
            <a:r>
              <a:rPr lang="en-US" sz="1350" dirty="0"/>
              <a:t>researchers and developers is crucial for </a:t>
            </a:r>
            <a:br>
              <a:rPr lang="en-US" sz="1350" dirty="0"/>
            </a:br>
            <a:r>
              <a:rPr lang="en-US" sz="1350" dirty="0" err="1"/>
              <a:t>catalysing</a:t>
            </a:r>
            <a:r>
              <a:rPr lang="en-US" sz="1350" dirty="0"/>
              <a:t> software development.</a:t>
            </a:r>
          </a:p>
          <a:p>
            <a:pPr marL="470297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Different problems will fit different architectures </a:t>
            </a:r>
            <a:r>
              <a:rPr lang="en-US" sz="1350" b="1" dirty="0"/>
              <a:t>and software stack infrastructure</a:t>
            </a:r>
            <a:r>
              <a:rPr lang="en-US" sz="1350" dirty="0"/>
              <a:t> better</a:t>
            </a:r>
            <a:endParaRPr lang="en-GB" sz="1350" dirty="0"/>
          </a:p>
          <a:p>
            <a:pPr marL="0" indent="0">
              <a:buNone/>
            </a:pPr>
            <a:r>
              <a:rPr lang="en-GB" sz="1500" b="1" dirty="0">
                <a:solidFill>
                  <a:srgbClr val="000000"/>
                </a:solidFill>
                <a:latin typeface="Corbel" panose="020B0503020204020204" pitchFamily="34" charset="0"/>
              </a:rPr>
              <a:t>Accessible</a:t>
            </a:r>
          </a:p>
          <a:p>
            <a:pPr marL="470297" lvl="1" indent="-214313">
              <a:buFont typeface="Arial" panose="020B0604020202020204" pitchFamily="34" charset="0"/>
              <a:buChar char="•"/>
            </a:pPr>
            <a:r>
              <a:rPr lang="en-US" sz="1350" dirty="0"/>
              <a:t>By being available through several platforms distributed throughout Europe, LUMI-Q provides </a:t>
            </a:r>
            <a:br>
              <a:rPr lang="en-US" sz="1350" dirty="0"/>
            </a:br>
            <a:r>
              <a:rPr lang="en-US" sz="1350" dirty="0"/>
              <a:t>a familiar interface to a uniquely large user base</a:t>
            </a:r>
            <a:endParaRPr lang="en-GB" sz="1500" dirty="0"/>
          </a:p>
          <a:p>
            <a:pPr marL="470297" lvl="1" indent="-214313">
              <a:buFont typeface="Arial" panose="020B0604020202020204" pitchFamily="34" charset="0"/>
              <a:buChar char="•"/>
            </a:pPr>
            <a:endParaRPr lang="en-GB" sz="1500" b="1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marL="255993" lvl="1" indent="0">
              <a:buNone/>
            </a:pPr>
            <a:endParaRPr lang="en-GB" sz="1500" dirty="0">
              <a:latin typeface="Corbel" panose="020B0503020204020204" pitchFamily="34" charset="0"/>
            </a:endParaRP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41371110-CE16-444D-9952-965D76E48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0455" y="5718495"/>
            <a:ext cx="414953" cy="273844"/>
          </a:xfrm>
        </p:spPr>
        <p:txBody>
          <a:bodyPr/>
          <a:lstStyle/>
          <a:p>
            <a:pPr defTabSz="342845"/>
            <a:fld id="{B89A5CCE-AC13-A746-9A72-5D19050CC0B7}" type="slidenum">
              <a:rPr lang="uk-UA">
                <a:solidFill>
                  <a:srgbClr val="77858D"/>
                </a:solidFill>
                <a:latin typeface="Calibri"/>
              </a:rPr>
              <a:pPr defTabSz="342845"/>
              <a:t>10</a:t>
            </a:fld>
            <a:endParaRPr lang="uk-UA">
              <a:solidFill>
                <a:srgbClr val="77858D"/>
              </a:solidFill>
              <a:latin typeface="Calibri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7CB9392-648B-4343-ACFE-ADA62BED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4995"/>
            <a:ext cx="7742238" cy="855841"/>
          </a:xfrm>
        </p:spPr>
        <p:txBody>
          <a:bodyPr/>
          <a:lstStyle/>
          <a:p>
            <a:r>
              <a:rPr lang="fi-FI" dirty="0"/>
              <a:t>LUMI-Q</a:t>
            </a:r>
            <a:endParaRPr lang="en-GB" dirty="0"/>
          </a:p>
        </p:txBody>
      </p:sp>
      <p:pic>
        <p:nvPicPr>
          <p:cNvPr id="5" name="Obrázek 59">
            <a:extLst>
              <a:ext uri="{FF2B5EF4-FFF2-40B4-BE49-F238E27FC236}">
                <a16:creationId xmlns:a16="http://schemas.microsoft.com/office/drawing/2014/main" id="{0A798DC2-4863-466C-BEBB-48E02C41CB9B}"/>
              </a:ext>
            </a:extLst>
          </p:cNvPr>
          <p:cNvPicPr/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228" y="842379"/>
            <a:ext cx="7742238" cy="5029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5E2B49-3ED5-FFEE-A285-A88558CC6D0B}"/>
              </a:ext>
            </a:extLst>
          </p:cNvPr>
          <p:cNvSpPr txBox="1"/>
          <p:nvPr/>
        </p:nvSpPr>
        <p:spPr>
          <a:xfrm>
            <a:off x="1290657" y="189927"/>
            <a:ext cx="67217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dirty="0">
                <a:solidFill>
                  <a:srgbClr val="0070C0"/>
                </a:solidFill>
              </a:rPr>
              <a:t>Access to Q-computing via LUMI- Q</a:t>
            </a:r>
          </a:p>
        </p:txBody>
      </p:sp>
    </p:spTree>
    <p:extLst>
      <p:ext uri="{BB962C8B-B14F-4D97-AF65-F5344CB8AC3E}">
        <p14:creationId xmlns:p14="http://schemas.microsoft.com/office/powerpoint/2010/main" val="691268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468D64-5262-3706-D9AD-E530EF24A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717" y="0"/>
            <a:ext cx="9657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99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2083A-F2E1-2151-2312-3DAB733A0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76672"/>
            <a:ext cx="8640960" cy="549844"/>
          </a:xfrm>
        </p:spPr>
        <p:txBody>
          <a:bodyPr>
            <a:normAutofit fontScale="90000"/>
          </a:bodyPr>
          <a:lstStyle/>
          <a:p>
            <a:r>
              <a:rPr lang="en-BE" dirty="0"/>
              <a:t>Topics form UHasselt</a:t>
            </a:r>
            <a:br>
              <a:rPr lang="en-BE" dirty="0"/>
            </a:b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51B1D-0AD0-6660-27C7-A9B51B955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052" y="2429005"/>
            <a:ext cx="3311896" cy="2850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9B9429-7348-CC4C-BFD7-51655B7CC3E1}"/>
              </a:ext>
            </a:extLst>
          </p:cNvPr>
          <p:cNvSpPr txBox="1"/>
          <p:nvPr/>
        </p:nvSpPr>
        <p:spPr>
          <a:xfrm>
            <a:off x="1043608" y="1026516"/>
            <a:ext cx="3172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Q</a:t>
            </a:r>
            <a:r>
              <a:rPr lang="en-BE" dirty="0"/>
              <a:t>uantum sensors</a:t>
            </a:r>
          </a:p>
          <a:p>
            <a:r>
              <a:rPr lang="en-BE" dirty="0"/>
              <a:t>Access to quantum computer</a:t>
            </a:r>
          </a:p>
          <a:p>
            <a:r>
              <a:rPr lang="en-BE" dirty="0"/>
              <a:t>Quantum noise research</a:t>
            </a:r>
          </a:p>
        </p:txBody>
      </p:sp>
    </p:spTree>
    <p:extLst>
      <p:ext uri="{BB962C8B-B14F-4D97-AF65-F5344CB8AC3E}">
        <p14:creationId xmlns:p14="http://schemas.microsoft.com/office/powerpoint/2010/main" val="216997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0A15A2E-904E-C2BA-1495-FB32F27F082C}"/>
              </a:ext>
            </a:extLst>
          </p:cNvPr>
          <p:cNvSpPr txBox="1"/>
          <p:nvPr/>
        </p:nvSpPr>
        <p:spPr>
          <a:xfrm>
            <a:off x="2555776" y="177898"/>
            <a:ext cx="4717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dirty="0">
                <a:solidFill>
                  <a:srgbClr val="C91691"/>
                </a:solidFill>
                <a:highlight>
                  <a:srgbClr val="FFFF00"/>
                </a:highlight>
              </a:rPr>
              <a:t>Quantum Sensing in GW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0A2131-1EC0-0DAB-FF56-B5EA386E08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2924944"/>
            <a:ext cx="3786505" cy="34898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BFFC0E-E9D5-F983-B013-6346D7FDCEC9}"/>
              </a:ext>
            </a:extLst>
          </p:cNvPr>
          <p:cNvSpPr txBox="1"/>
          <p:nvPr/>
        </p:nvSpPr>
        <p:spPr>
          <a:xfrm>
            <a:off x="814496" y="620688"/>
            <a:ext cx="7515006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2400" dirty="0"/>
              <a:t>Transition from classical sensors to quantum sensors: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2000" dirty="0"/>
              <a:t>Sensitivities </a:t>
            </a:r>
          </a:p>
          <a:p>
            <a:endParaRPr lang="en-BE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2000" dirty="0"/>
              <a:t>Combined sensors for various detection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2000" dirty="0"/>
              <a:t>Clocks and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2000" dirty="0"/>
              <a:t>Data transfer to quantum communication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sz="2000" dirty="0"/>
              <a:t>Connection of sensors via quantum links </a:t>
            </a:r>
          </a:p>
          <a:p>
            <a:r>
              <a:rPr lang="en-BE" sz="2000" dirty="0"/>
              <a:t>    to quantum computer</a:t>
            </a:r>
          </a:p>
          <a:p>
            <a:endParaRPr lang="en-B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59579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8C09-D182-2DD2-907A-A74FF62FF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92" y="150358"/>
            <a:ext cx="8640960" cy="549844"/>
          </a:xfrm>
        </p:spPr>
        <p:txBody>
          <a:bodyPr>
            <a:normAutofit/>
          </a:bodyPr>
          <a:lstStyle/>
          <a:p>
            <a:r>
              <a:rPr lang="en-BE" sz="2800" b="1" dirty="0">
                <a:solidFill>
                  <a:srgbClr val="0070C0"/>
                </a:solidFill>
              </a:rPr>
              <a:t>Possibility for Quantum Sensing for GW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B04F0-44BE-C737-40B9-44DA372DB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76" y="908720"/>
            <a:ext cx="8640960" cy="5040560"/>
          </a:xfrm>
        </p:spPr>
        <p:txBody>
          <a:bodyPr/>
          <a:lstStyle/>
          <a:p>
            <a:r>
              <a:rPr lang="en-BE" sz="2400" dirty="0"/>
              <a:t>Magnetic Field ( 10 fT – 10 T )</a:t>
            </a:r>
          </a:p>
          <a:p>
            <a:r>
              <a:rPr lang="en-BE" sz="2400" dirty="0"/>
              <a:t>Electric Field ( &lt; single electron charge )</a:t>
            </a:r>
          </a:p>
          <a:p>
            <a:r>
              <a:rPr lang="en-BE" sz="2400" dirty="0"/>
              <a:t>Temperature, nanoscale ( &lt; 10 mK )</a:t>
            </a:r>
          </a:p>
          <a:p>
            <a:r>
              <a:rPr lang="en-BE" sz="2400" dirty="0"/>
              <a:t>Position, gyroscopes, accelarators </a:t>
            </a:r>
          </a:p>
          <a:p>
            <a:pPr marL="0" indent="0">
              <a:buNone/>
            </a:pPr>
            <a:r>
              <a:rPr lang="en-BE" sz="2400" dirty="0"/>
              <a:t>   (10</a:t>
            </a:r>
            <a:r>
              <a:rPr lang="en-BE" sz="2400" baseline="30000" dirty="0"/>
              <a:t>-6 </a:t>
            </a:r>
            <a:r>
              <a:rPr lang="en-BE" sz="2400" dirty="0"/>
              <a:t>mrad</a:t>
            </a:r>
            <a:r>
              <a:rPr lang="en-BE" sz="2400" baseline="30000" dirty="0"/>
              <a:t>/</a:t>
            </a:r>
            <a:r>
              <a:rPr lang="en-BE" sz="2400" dirty="0"/>
              <a:t>Hz</a:t>
            </a:r>
            <a:r>
              <a:rPr lang="en-BE" sz="2400" baseline="30000" dirty="0"/>
              <a:t>1/2 , </a:t>
            </a:r>
            <a:r>
              <a:rPr lang="en-GB" sz="2400" dirty="0"/>
              <a:t>10-</a:t>
            </a:r>
            <a:r>
              <a:rPr lang="en-GB" sz="2400" baseline="30000" dirty="0"/>
              <a:t>5</a:t>
            </a:r>
            <a:r>
              <a:rPr lang="en-GB" sz="2400" dirty="0"/>
              <a:t> (</a:t>
            </a:r>
            <a:r>
              <a:rPr lang="en-GB" sz="2400" dirty="0" err="1"/>
              <a:t>deg</a:t>
            </a:r>
            <a:r>
              <a:rPr lang="en-GB" sz="2400" dirty="0"/>
              <a:t> s</a:t>
            </a:r>
            <a:r>
              <a:rPr lang="en-GB" sz="2400" baseline="30000" dirty="0"/>
              <a:t>−1</a:t>
            </a:r>
            <a:r>
              <a:rPr lang="en-GB" sz="2400" dirty="0"/>
              <a:t>)/√Hz mm</a:t>
            </a:r>
            <a:r>
              <a:rPr lang="en-GB" sz="2400" baseline="30000" dirty="0"/>
              <a:t>3</a:t>
            </a:r>
            <a:endParaRPr lang="en-BE" sz="1800" baseline="30000" dirty="0"/>
          </a:p>
          <a:p>
            <a:r>
              <a:rPr lang="en-BE" sz="2400" dirty="0"/>
              <a:t>Force sensors (attoN)</a:t>
            </a:r>
          </a:p>
          <a:p>
            <a:r>
              <a:rPr lang="en-GB" sz="2400" dirty="0"/>
              <a:t>A</a:t>
            </a:r>
            <a:r>
              <a:rPr lang="en-BE" sz="2400" dirty="0"/>
              <a:t>ttomic clocks (&lt; 10</a:t>
            </a:r>
            <a:r>
              <a:rPr lang="en-BE" sz="2400" baseline="30000" dirty="0"/>
              <a:t>-18</a:t>
            </a:r>
            <a:r>
              <a:rPr lang="en-BE" sz="2400" dirty="0"/>
              <a:t> sec)</a:t>
            </a:r>
          </a:p>
          <a:p>
            <a:r>
              <a:rPr lang="en-GB" sz="2400" dirty="0"/>
              <a:t>E</a:t>
            </a:r>
            <a:r>
              <a:rPr lang="en-BE" sz="2400" dirty="0"/>
              <a:t>lectromagnetic noise</a:t>
            </a:r>
          </a:p>
          <a:p>
            <a:r>
              <a:rPr lang="en-BE" sz="2400" dirty="0"/>
              <a:t>Sesmic sensing </a:t>
            </a:r>
          </a:p>
          <a:p>
            <a:pPr marL="0" indent="0">
              <a:buNone/>
            </a:pPr>
            <a:r>
              <a:rPr lang="en-BE" sz="2400" dirty="0"/>
              <a:t>   (quantum networks)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7C561-A2AA-C99F-B1EE-178D9795EC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093" y="3632131"/>
            <a:ext cx="3445243" cy="2348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5312DB-B690-F74B-6820-CC513703843D}"/>
              </a:ext>
            </a:extLst>
          </p:cNvPr>
          <p:cNvSpPr txBox="1"/>
          <p:nvPr/>
        </p:nvSpPr>
        <p:spPr>
          <a:xfrm>
            <a:off x="3163272" y="598063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Solid state NV diamond qubits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730313-3955-FD33-D3DF-DA80BEA98080}"/>
              </a:ext>
            </a:extLst>
          </p:cNvPr>
          <p:cNvSpPr txBox="1"/>
          <p:nvPr/>
        </p:nvSpPr>
        <p:spPr>
          <a:xfrm>
            <a:off x="3275856" y="6515470"/>
            <a:ext cx="428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Liye Zhao, Advances in Physics X, 2022</a:t>
            </a:r>
          </a:p>
        </p:txBody>
      </p:sp>
    </p:spTree>
    <p:extLst>
      <p:ext uri="{BB962C8B-B14F-4D97-AF65-F5344CB8AC3E}">
        <p14:creationId xmlns:p14="http://schemas.microsoft.com/office/powerpoint/2010/main" val="4079992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8CA6E-174D-B615-C71E-671A8B5E4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41261" y="-291274"/>
            <a:ext cx="8229600" cy="1122400"/>
          </a:xfrm>
        </p:spPr>
        <p:txBody>
          <a:bodyPr/>
          <a:lstStyle/>
          <a:p>
            <a:r>
              <a:rPr lang="en-BE" dirty="0"/>
              <a:t>Topics per groups: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8D42E-E1F4-C67D-E71E-1E7EA6338249}"/>
              </a:ext>
            </a:extLst>
          </p:cNvPr>
          <p:cNvSpPr txBox="1"/>
          <p:nvPr/>
        </p:nvSpPr>
        <p:spPr>
          <a:xfrm>
            <a:off x="3691667" y="10608"/>
            <a:ext cx="2720617" cy="523220"/>
          </a:xfrm>
          <a:prstGeom prst="rect">
            <a:avLst/>
          </a:prstGeom>
          <a:solidFill>
            <a:srgbClr val="FF575A"/>
          </a:solidFill>
        </p:spPr>
        <p:txBody>
          <a:bodyPr wrap="none" rtlCol="0">
            <a:spAutoFit/>
          </a:bodyPr>
          <a:lstStyle/>
          <a:p>
            <a:r>
              <a:rPr lang="en-BE" sz="2800" dirty="0">
                <a:solidFill>
                  <a:srgbClr val="FFFF00"/>
                </a:solidFill>
              </a:rPr>
              <a:t>Q-Lab </a:t>
            </a:r>
            <a:r>
              <a:rPr lang="en-BE" dirty="0">
                <a:solidFill>
                  <a:srgbClr val="FFFF00"/>
                </a:solidFill>
              </a:rPr>
              <a:t>(M. Nesladek)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24E08C-4C6A-8160-27FC-57DA2C6527E9}"/>
              </a:ext>
            </a:extLst>
          </p:cNvPr>
          <p:cNvSpPr txBox="1"/>
          <p:nvPr/>
        </p:nvSpPr>
        <p:spPr>
          <a:xfrm>
            <a:off x="132686" y="538607"/>
            <a:ext cx="44438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b="1" dirty="0">
                <a:solidFill>
                  <a:srgbClr val="FF0000"/>
                </a:solidFill>
              </a:rPr>
              <a:t>Diamond Quantum Chip</a:t>
            </a:r>
          </a:p>
          <a:p>
            <a:r>
              <a:rPr lang="en-GB" sz="1800" i="1" dirty="0">
                <a:latin typeface="+mj-lt"/>
              </a:rPr>
              <a:t>   </a:t>
            </a:r>
            <a:r>
              <a:rPr lang="en-GB" sz="1800" i="1" dirty="0" err="1">
                <a:latin typeface="+mj-lt"/>
              </a:rPr>
              <a:t>M.Gulka</a:t>
            </a:r>
            <a:r>
              <a:rPr lang="en-GB" sz="1800" i="1" dirty="0">
                <a:latin typeface="+mj-lt"/>
              </a:rPr>
              <a:t>, Nature Comm., 12, 4421 (2021)</a:t>
            </a:r>
          </a:p>
          <a:p>
            <a:r>
              <a:rPr lang="en-GB" sz="1800" i="1" dirty="0">
                <a:latin typeface="+mj-lt"/>
              </a:rPr>
              <a:t>   P. </a:t>
            </a:r>
            <a:r>
              <a:rPr lang="en-GB" sz="1800" i="1" dirty="0" err="1">
                <a:latin typeface="+mj-lt"/>
              </a:rPr>
              <a:t>Siyushev</a:t>
            </a:r>
            <a:r>
              <a:rPr lang="en-GB" sz="1800" i="1" dirty="0">
                <a:latin typeface="+mj-lt"/>
              </a:rPr>
              <a:t>, Science, 363,728-731 (2019)</a:t>
            </a:r>
          </a:p>
          <a:p>
            <a:r>
              <a:rPr lang="en-GB" sz="1800" i="1" dirty="0">
                <a:latin typeface="+mj-lt"/>
              </a:rPr>
              <a:t>   E. Bourgeois, Nature Comm., 6, 8577 (2015)</a:t>
            </a:r>
          </a:p>
          <a:p>
            <a:r>
              <a:rPr lang="en-GB" sz="1800" i="1" dirty="0">
                <a:latin typeface="+mj-lt"/>
              </a:rPr>
              <a:t>   </a:t>
            </a:r>
            <a:r>
              <a:rPr lang="en-BE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CC02C-0545-B079-00F0-2CA7D0846DAA}"/>
              </a:ext>
            </a:extLst>
          </p:cNvPr>
          <p:cNvSpPr txBox="1"/>
          <p:nvPr/>
        </p:nvSpPr>
        <p:spPr>
          <a:xfrm>
            <a:off x="1907704" y="3274020"/>
            <a:ext cx="82296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i="1" dirty="0">
              <a:solidFill>
                <a:srgbClr val="FF0000"/>
              </a:solidFill>
            </a:endParaRPr>
          </a:p>
          <a:p>
            <a:endParaRPr lang="cs-CZ" b="1" i="1" dirty="0">
              <a:solidFill>
                <a:srgbClr val="FF0000"/>
              </a:solidFill>
            </a:endParaRPr>
          </a:p>
          <a:p>
            <a:r>
              <a:rPr lang="cs-CZ" b="1" i="1" dirty="0" err="1">
                <a:solidFill>
                  <a:srgbClr val="FF0000"/>
                </a:solidFill>
              </a:rPr>
              <a:t>Q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Sensing</a:t>
            </a:r>
            <a:r>
              <a:rPr lang="cs-CZ" b="1" i="1" dirty="0">
                <a:solidFill>
                  <a:srgbClr val="FF0000"/>
                </a:solidFill>
              </a:rPr>
              <a:t> –Magnetometry, </a:t>
            </a:r>
            <a:r>
              <a:rPr lang="cs-CZ" b="1" i="1" dirty="0" err="1">
                <a:solidFill>
                  <a:srgbClr val="FF0000"/>
                </a:solidFill>
              </a:rPr>
              <a:t>Q</a:t>
            </a:r>
            <a:r>
              <a:rPr lang="cs-CZ" b="1" i="1" dirty="0">
                <a:solidFill>
                  <a:srgbClr val="FF0000"/>
                </a:solidFill>
              </a:rPr>
              <a:t> NMR</a:t>
            </a:r>
          </a:p>
          <a:p>
            <a:r>
              <a:rPr lang="en-GB" b="0" i="1" u="none" strike="noStrike" dirty="0">
                <a:solidFill>
                  <a:srgbClr val="555555"/>
                </a:solidFill>
                <a:effectLst/>
                <a:latin typeface="+mj-lt"/>
              </a:rPr>
              <a:t>H. Zheng: Phys. Rev. Applied </a:t>
            </a:r>
            <a:r>
              <a:rPr lang="en-GB" i="1" u="none" strike="noStrike" dirty="0">
                <a:solidFill>
                  <a:srgbClr val="555555"/>
                </a:solidFill>
                <a:effectLst/>
                <a:latin typeface="+mj-lt"/>
              </a:rPr>
              <a:t>18, </a:t>
            </a:r>
            <a:r>
              <a:rPr lang="en-GB" b="0" i="1" u="none" strike="noStrike" dirty="0">
                <a:solidFill>
                  <a:srgbClr val="555555"/>
                </a:solidFill>
                <a:effectLst/>
                <a:latin typeface="+mj-lt"/>
              </a:rPr>
              <a:t>024079 (2022), </a:t>
            </a:r>
          </a:p>
          <a:p>
            <a:r>
              <a:rPr lang="en-GB" b="1" i="1" u="none" strike="noStrike" dirty="0">
                <a:solidFill>
                  <a:srgbClr val="555555"/>
                </a:solidFill>
                <a:effectLst/>
                <a:latin typeface="+mj-lt"/>
              </a:rPr>
              <a:t>Electrical-Readout Microwave-Free Sensing with Diamond</a:t>
            </a:r>
            <a:endParaRPr lang="cs-CZ" b="1" i="1" dirty="0">
              <a:latin typeface="+mj-lt"/>
            </a:endParaRPr>
          </a:p>
          <a:p>
            <a:endParaRPr lang="cs-CZ" sz="400" i="1" dirty="0"/>
          </a:p>
          <a:p>
            <a:r>
              <a:rPr lang="en-GB" sz="1800" i="1" dirty="0">
                <a:latin typeface="+mj-lt"/>
              </a:rPr>
              <a:t>   </a:t>
            </a:r>
            <a:r>
              <a:rPr lang="en-BE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141398-BED6-C524-0419-DDDCACF839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344" y="39900"/>
            <a:ext cx="1492544" cy="3046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609D46-E7BB-0123-246D-D05B24D8803E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3239" y="533827"/>
            <a:ext cx="1548018" cy="1790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4B0B6A-6004-779A-574F-95DCD1414034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407" y="2634498"/>
            <a:ext cx="2224212" cy="1074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DA611E-A925-C7B1-B106-2C613044D0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332" y="2474419"/>
            <a:ext cx="2551490" cy="1425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DD9F62-C590-89E5-F0AA-D75A54229975}"/>
              </a:ext>
            </a:extLst>
          </p:cNvPr>
          <p:cNvSpPr txBox="1"/>
          <p:nvPr/>
        </p:nvSpPr>
        <p:spPr>
          <a:xfrm>
            <a:off x="5913155" y="2305069"/>
            <a:ext cx="1027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1000" b="1" dirty="0">
                <a:solidFill>
                  <a:srgbClr val="FF0000"/>
                </a:solidFill>
              </a:rPr>
              <a:t>Fidelity: 99.96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3CE67-C311-53C6-C908-B55213AB2B83}"/>
              </a:ext>
            </a:extLst>
          </p:cNvPr>
          <p:cNvSpPr txBox="1"/>
          <p:nvPr/>
        </p:nvSpPr>
        <p:spPr>
          <a:xfrm>
            <a:off x="132686" y="4653136"/>
            <a:ext cx="837583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Nanodiamond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Qauntum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Sensors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for</a:t>
            </a:r>
            <a:r>
              <a:rPr lang="cs-CZ" b="1" dirty="0">
                <a:solidFill>
                  <a:srgbClr val="FF0000"/>
                </a:solidFill>
              </a:rPr>
              <a:t> Biology and </a:t>
            </a:r>
            <a:r>
              <a:rPr lang="cs-CZ" b="1" dirty="0" err="1">
                <a:solidFill>
                  <a:srgbClr val="FF0000"/>
                </a:solidFill>
              </a:rPr>
              <a:t>Chemistry</a:t>
            </a:r>
            <a:r>
              <a:rPr lang="cs-CZ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>
                <a:latin typeface="+mn-lt"/>
              </a:rPr>
              <a:t>J. </a:t>
            </a:r>
            <a:r>
              <a:rPr lang="cs-CZ" i="1" dirty="0" err="1">
                <a:latin typeface="+mn-lt"/>
              </a:rPr>
              <a:t>Barton</a:t>
            </a:r>
            <a:r>
              <a:rPr lang="cs-CZ" i="1" dirty="0">
                <a:latin typeface="+mn-lt"/>
              </a:rPr>
              <a:t>, ACS Nano 2020, 14, 10, 12938–12950, </a:t>
            </a:r>
          </a:p>
          <a:p>
            <a:r>
              <a:rPr lang="cs-CZ" b="1" i="1" dirty="0">
                <a:solidFill>
                  <a:srgbClr val="000000"/>
                </a:solidFill>
                <a:latin typeface="+mn-lt"/>
              </a:rPr>
              <a:t> NV </a:t>
            </a:r>
            <a:r>
              <a:rPr lang="en-GB" b="1" i="1" dirty="0">
                <a:solidFill>
                  <a:srgbClr val="000000"/>
                </a:solidFill>
                <a:latin typeface="+mn-lt"/>
              </a:rPr>
              <a:t>Nanoscale Dynamic Readout  of a Chemical Redox </a:t>
            </a:r>
          </a:p>
          <a:p>
            <a:r>
              <a:rPr lang="en-GB" b="1" i="1" dirty="0">
                <a:solidFill>
                  <a:srgbClr val="000000"/>
                </a:solidFill>
                <a:latin typeface="+mn-lt"/>
              </a:rPr>
              <a:t>Process Using Radical chemistry</a:t>
            </a:r>
            <a:endParaRPr lang="cs-CZ" i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>
                <a:latin typeface="+mn-lt"/>
              </a:rPr>
              <a:t>J. </a:t>
            </a:r>
            <a:r>
              <a:rPr lang="cs-CZ" i="1" dirty="0" err="1">
                <a:latin typeface="+mn-lt"/>
              </a:rPr>
              <a:t>Prooth</a:t>
            </a:r>
            <a:r>
              <a:rPr lang="cs-CZ" i="1" dirty="0">
                <a:latin typeface="+mn-lt"/>
              </a:rPr>
              <a:t>, </a:t>
            </a:r>
            <a:r>
              <a:rPr lang="cs-CZ" i="1" dirty="0" err="1">
                <a:latin typeface="+mn-lt"/>
              </a:rPr>
              <a:t>Adv</a:t>
            </a:r>
            <a:r>
              <a:rPr lang="cs-CZ" i="1" dirty="0">
                <a:latin typeface="+mn-lt"/>
              </a:rPr>
              <a:t>. </a:t>
            </a:r>
            <a:r>
              <a:rPr lang="cs-CZ" i="1" dirty="0" err="1">
                <a:latin typeface="+mn-lt"/>
              </a:rPr>
              <a:t>Q</a:t>
            </a:r>
            <a:r>
              <a:rPr lang="cs-CZ" i="1" dirty="0">
                <a:latin typeface="+mn-lt"/>
              </a:rPr>
              <a:t>, Technologies, 2023 in </a:t>
            </a:r>
            <a:r>
              <a:rPr lang="cs-CZ" i="1" dirty="0" err="1">
                <a:latin typeface="+mn-lt"/>
              </a:rPr>
              <a:t>press</a:t>
            </a:r>
            <a:r>
              <a:rPr lang="cs-CZ" i="1" dirty="0">
                <a:latin typeface="+mn-lt"/>
              </a:rPr>
              <a:t>: </a:t>
            </a:r>
          </a:p>
          <a:p>
            <a:r>
              <a:rPr lang="cs-CZ" b="1" i="1" dirty="0" err="1">
                <a:solidFill>
                  <a:srgbClr val="FF575A"/>
                </a:solidFill>
                <a:latin typeface="+mn-lt"/>
              </a:rPr>
              <a:t>Enhanced</a:t>
            </a:r>
            <a:r>
              <a:rPr lang="cs-CZ" b="1" i="1" dirty="0">
                <a:solidFill>
                  <a:srgbClr val="FF575A"/>
                </a:solidFill>
                <a:latin typeface="+mn-lt"/>
              </a:rPr>
              <a:t> T1 spin </a:t>
            </a:r>
            <a:r>
              <a:rPr lang="cs-CZ" b="1" i="1" dirty="0" err="1">
                <a:solidFill>
                  <a:srgbClr val="FF575A"/>
                </a:solidFill>
                <a:latin typeface="+mn-lt"/>
              </a:rPr>
              <a:t>relaxation</a:t>
            </a:r>
            <a:r>
              <a:rPr lang="cs-CZ" b="1" i="1" dirty="0">
                <a:solidFill>
                  <a:srgbClr val="FF575A"/>
                </a:solidFill>
                <a:latin typeface="+mn-lt"/>
              </a:rPr>
              <a:t> in </a:t>
            </a:r>
            <a:r>
              <a:rPr lang="cs-CZ" b="1" i="1" dirty="0" err="1">
                <a:solidFill>
                  <a:srgbClr val="FF575A"/>
                </a:solidFill>
                <a:latin typeface="+mn-lt"/>
              </a:rPr>
              <a:t>Nanodiamond</a:t>
            </a:r>
            <a:endParaRPr lang="cs-CZ" i="1" dirty="0">
              <a:solidFill>
                <a:srgbClr val="FF575A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>
                <a:latin typeface="+mn-lt"/>
              </a:rPr>
              <a:t>M. </a:t>
            </a:r>
            <a:r>
              <a:rPr lang="cs-CZ" i="1" dirty="0" err="1">
                <a:latin typeface="+mn-lt"/>
              </a:rPr>
              <a:t>Nesladek</a:t>
            </a:r>
            <a:r>
              <a:rPr lang="cs-CZ" i="1" dirty="0">
                <a:latin typeface="+mn-lt"/>
              </a:rPr>
              <a:t> , M </a:t>
            </a:r>
            <a:r>
              <a:rPr lang="cs-CZ" i="1" dirty="0" err="1">
                <a:latin typeface="+mn-lt"/>
              </a:rPr>
              <a:t>Spira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Nature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Photonics</a:t>
            </a:r>
            <a:r>
              <a:rPr lang="cs-CZ" i="1" dirty="0">
                <a:latin typeface="+mn-lt"/>
              </a:rPr>
              <a:t> (2022) </a:t>
            </a:r>
          </a:p>
          <a:p>
            <a:r>
              <a:rPr lang="cs-CZ" i="1" dirty="0">
                <a:solidFill>
                  <a:srgbClr val="FF575A"/>
                </a:solidFill>
                <a:latin typeface="+mn-lt"/>
              </a:rPr>
              <a:t>NV </a:t>
            </a:r>
            <a:r>
              <a:rPr lang="cs-CZ" i="1" dirty="0" err="1">
                <a:solidFill>
                  <a:srgbClr val="FF575A"/>
                </a:solidFill>
                <a:latin typeface="+mn-lt"/>
              </a:rPr>
              <a:t>Quantum</a:t>
            </a:r>
            <a:r>
              <a:rPr lang="cs-CZ" i="1" dirty="0">
                <a:solidFill>
                  <a:srgbClr val="FF575A"/>
                </a:solidFill>
                <a:latin typeface="+mn-lt"/>
              </a:rPr>
              <a:t> </a:t>
            </a:r>
            <a:r>
              <a:rPr lang="cs-CZ" i="1" dirty="0" err="1">
                <a:solidFill>
                  <a:srgbClr val="FF575A"/>
                </a:solidFill>
                <a:latin typeface="+mn-lt"/>
              </a:rPr>
              <a:t>Voltage</a:t>
            </a:r>
            <a:r>
              <a:rPr lang="cs-CZ" i="1" dirty="0">
                <a:solidFill>
                  <a:srgbClr val="FF575A"/>
                </a:solidFill>
                <a:latin typeface="+mn-lt"/>
              </a:rPr>
              <a:t> </a:t>
            </a:r>
            <a:r>
              <a:rPr lang="cs-CZ" i="1" dirty="0" err="1">
                <a:solidFill>
                  <a:srgbClr val="FF575A"/>
                </a:solidFill>
                <a:latin typeface="+mn-lt"/>
              </a:rPr>
              <a:t>Microscope</a:t>
            </a:r>
            <a:r>
              <a:rPr lang="cs-CZ" i="1" dirty="0">
                <a:solidFill>
                  <a:srgbClr val="FF575A"/>
                </a:solidFill>
                <a:latin typeface="+mn-lt"/>
              </a:rPr>
              <a:t> </a:t>
            </a:r>
            <a:r>
              <a:rPr lang="cs-CZ" i="1" dirty="0" err="1">
                <a:solidFill>
                  <a:srgbClr val="FF575A"/>
                </a:solidFill>
                <a:latin typeface="+mn-lt"/>
              </a:rPr>
              <a:t>for</a:t>
            </a:r>
            <a:r>
              <a:rPr lang="cs-CZ" i="1" dirty="0">
                <a:solidFill>
                  <a:srgbClr val="FF575A"/>
                </a:solidFill>
                <a:latin typeface="+mn-lt"/>
              </a:rPr>
              <a:t> Neuron </a:t>
            </a:r>
            <a:r>
              <a:rPr lang="cs-CZ" i="1" dirty="0" err="1">
                <a:solidFill>
                  <a:srgbClr val="FF575A"/>
                </a:solidFill>
                <a:latin typeface="+mn-lt"/>
              </a:rPr>
              <a:t>Sensing</a:t>
            </a:r>
            <a:endParaRPr lang="cs-CZ" i="1" dirty="0">
              <a:solidFill>
                <a:srgbClr val="FF575A"/>
              </a:solidFill>
              <a:latin typeface="+mn-lt"/>
            </a:endParaRPr>
          </a:p>
          <a:p>
            <a:endParaRPr lang="cs-CZ" b="1" i="1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7422B9-05E8-8ED8-354C-F06347B592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303" y="5135665"/>
            <a:ext cx="2722579" cy="14375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EB0BC7-06D6-83CD-8D2E-1023157EFC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535817" y="3344947"/>
            <a:ext cx="1624845" cy="1500085"/>
          </a:xfrm>
          <a:prstGeom prst="rect">
            <a:avLst/>
          </a:prstGeom>
        </p:spPr>
      </p:pic>
      <p:graphicFrame>
        <p:nvGraphicFramePr>
          <p:cNvPr id="5" name="Objekt 5">
            <a:extLst>
              <a:ext uri="{FF2B5EF4-FFF2-40B4-BE49-F238E27FC236}">
                <a16:creationId xmlns:a16="http://schemas.microsoft.com/office/drawing/2014/main" id="{8BBE4E0B-229A-44B9-88DE-03F4DD857E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751746"/>
              </p:ext>
            </p:extLst>
          </p:nvPr>
        </p:nvGraphicFramePr>
        <p:xfrm>
          <a:off x="85380" y="1814754"/>
          <a:ext cx="1782048" cy="2375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4571280" imgH="6095160" progId="">
                  <p:embed/>
                </p:oleObj>
              </mc:Choice>
              <mc:Fallback>
                <p:oleObj r:id="rId8" imgW="4571280" imgH="6095160" progId="">
                  <p:embed/>
                  <p:pic>
                    <p:nvPicPr>
                      <p:cNvPr id="14" name="Objekt 5">
                        <a:extLst>
                          <a:ext uri="{FF2B5EF4-FFF2-40B4-BE49-F238E27FC236}">
                            <a16:creationId xmlns:a16="http://schemas.microsoft.com/office/drawing/2014/main" id="{D1ABA3AF-7595-7546-8D0C-6186FAD671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380" y="1814754"/>
                        <a:ext cx="1782048" cy="2375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01C636-BB22-EDA1-73D3-D18073234E79}"/>
              </a:ext>
            </a:extLst>
          </p:cNvPr>
          <p:cNvSpPr txBox="1"/>
          <p:nvPr/>
        </p:nvSpPr>
        <p:spPr>
          <a:xfrm>
            <a:off x="1867428" y="1823309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b="1" dirty="0">
                <a:solidFill>
                  <a:srgbClr val="FF575A"/>
                </a:solidFill>
              </a:rPr>
              <a:t>Diamond </a:t>
            </a:r>
          </a:p>
          <a:p>
            <a:r>
              <a:rPr lang="en-BE" b="1" dirty="0">
                <a:solidFill>
                  <a:srgbClr val="FF575A"/>
                </a:solidFill>
              </a:rPr>
              <a:t>quantum magnetometer on ISS</a:t>
            </a:r>
          </a:p>
        </p:txBody>
      </p:sp>
    </p:spTree>
    <p:extLst>
      <p:ext uri="{BB962C8B-B14F-4D97-AF65-F5344CB8AC3E}">
        <p14:creationId xmlns:p14="http://schemas.microsoft.com/office/powerpoint/2010/main" val="3855890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0138" y="149634"/>
            <a:ext cx="8229600" cy="1143000"/>
          </a:xfrm>
        </p:spPr>
        <p:txBody>
          <a:bodyPr/>
          <a:lstStyle/>
          <a:p>
            <a:r>
              <a:rPr lang="en-US" sz="3600" dirty="0">
                <a:solidFill>
                  <a:srgbClr val="FF575A"/>
                </a:solidFill>
                <a:highlight>
                  <a:srgbClr val="FFFF00"/>
                </a:highlight>
              </a:rPr>
              <a:t>Quantum Hardware </a:t>
            </a:r>
            <a:r>
              <a:rPr lang="en-US" sz="3600" dirty="0">
                <a:solidFill>
                  <a:srgbClr val="FF575A"/>
                </a:solidFill>
              </a:rPr>
              <a:t> </a:t>
            </a:r>
            <a:r>
              <a:rPr lang="en-US" sz="1800" dirty="0">
                <a:solidFill>
                  <a:srgbClr val="FF575A"/>
                </a:solidFill>
              </a:rPr>
              <a:t>P. </a:t>
            </a:r>
            <a:r>
              <a:rPr lang="en-US" sz="1800" dirty="0" err="1">
                <a:solidFill>
                  <a:srgbClr val="FF575A"/>
                </a:solidFill>
              </a:rPr>
              <a:t>Siyushev</a:t>
            </a:r>
            <a:endParaRPr lang="en-US" sz="1800" dirty="0">
              <a:solidFill>
                <a:srgbClr val="FF575A"/>
              </a:solidFill>
            </a:endParaRPr>
          </a:p>
        </p:txBody>
      </p:sp>
      <p:pic>
        <p:nvPicPr>
          <p:cNvPr id="5" name="Picture 4" descr="CQT - Getting cross-Kerr with trapped ions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9443" y="5128039"/>
            <a:ext cx="2017241" cy="131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Trapped Atoms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794" y="4211215"/>
            <a:ext cx="1432541" cy="87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/>
          <p:cNvSpPr/>
          <p:nvPr/>
        </p:nvSpPr>
        <p:spPr>
          <a:xfrm rot="16200000">
            <a:off x="6863058" y="4815782"/>
            <a:ext cx="340932" cy="531179"/>
          </a:xfrm>
          <a:prstGeom prst="downArrow">
            <a:avLst/>
          </a:prstGeom>
          <a:solidFill>
            <a:srgbClr val="F35140"/>
          </a:solidFill>
          <a:ln>
            <a:solidFill>
              <a:srgbClr val="F351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8" descr="Diamond deal boost for SiC devices ...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5777" y="4020576"/>
            <a:ext cx="1315815" cy="94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5DF682-34BF-D9FE-DB81-12318F5B16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4803" y="5081371"/>
            <a:ext cx="1492222" cy="12897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37650" y="6474013"/>
            <a:ext cx="3421365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From table top to chip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18"/>
          <a:stretch/>
        </p:blipFill>
        <p:spPr>
          <a:xfrm>
            <a:off x="714262" y="882349"/>
            <a:ext cx="2173687" cy="30908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91863" y="1343774"/>
            <a:ext cx="59521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Aim: </a:t>
            </a:r>
          </a:p>
          <a:p>
            <a:r>
              <a:rPr lang="en-US" b="1" dirty="0"/>
              <a:t>	</a:t>
            </a:r>
            <a:r>
              <a:rPr lang="en-US" dirty="0"/>
              <a:t>Development of a solid-state quantum toolbox for 	realization of long distance quantum communication 	suitable for practical (commercial) application. </a:t>
            </a:r>
          </a:p>
          <a:p>
            <a:r>
              <a:rPr lang="en-US" b="1" dirty="0"/>
              <a:t>It includes:</a:t>
            </a:r>
          </a:p>
          <a:p>
            <a:r>
              <a:rPr lang="en-US" dirty="0"/>
              <a:t>	precision quantum control	</a:t>
            </a:r>
          </a:p>
          <a:p>
            <a:r>
              <a:rPr lang="en-US" dirty="0"/>
              <a:t>	quantum </a:t>
            </a:r>
            <a:r>
              <a:rPr lang="en-US" dirty="0" err="1"/>
              <a:t>nanophotonic</a:t>
            </a:r>
            <a:r>
              <a:rPr lang="en-US" dirty="0"/>
              <a:t> devices</a:t>
            </a:r>
          </a:p>
          <a:p>
            <a:r>
              <a:rPr lang="en-US" dirty="0"/>
              <a:t>	quantum communication protocols</a:t>
            </a:r>
          </a:p>
          <a:p>
            <a:r>
              <a:rPr lang="en-US" dirty="0"/>
              <a:t>	related technologies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5153A6-EE59-4505-B173-86B3F53483B0}"/>
              </a:ext>
            </a:extLst>
          </p:cNvPr>
          <p:cNvSpPr txBox="1"/>
          <p:nvPr/>
        </p:nvSpPr>
        <p:spPr>
          <a:xfrm>
            <a:off x="5537650" y="1268760"/>
            <a:ext cx="3254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SiV, GeV, SnV,…. </a:t>
            </a:r>
            <a:r>
              <a:rPr lang="en-BE" i="1" dirty="0">
                <a:solidFill>
                  <a:srgbClr val="C91691"/>
                </a:solidFill>
              </a:rPr>
              <a:t>IV-vacancy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F74741-7478-003F-EAAB-5260EBE8CC14}"/>
              </a:ext>
            </a:extLst>
          </p:cNvPr>
          <p:cNvGrpSpPr/>
          <p:nvPr/>
        </p:nvGrpSpPr>
        <p:grpSpPr>
          <a:xfrm>
            <a:off x="682209" y="3715288"/>
            <a:ext cx="2921083" cy="1762851"/>
            <a:chOff x="451817" y="1325552"/>
            <a:chExt cx="4372965" cy="26390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E41EA8-E4C0-B534-7FAD-61BBAB8C7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1817" y="2012387"/>
              <a:ext cx="4372965" cy="195221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064518-433A-6476-F888-14F6C1C43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958" y="1426482"/>
              <a:ext cx="1061362" cy="1248661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1D55DCB-F134-EF0E-C044-D90BD356F218}"/>
                </a:ext>
              </a:extLst>
            </p:cNvPr>
            <p:cNvSpPr/>
            <p:nvPr/>
          </p:nvSpPr>
          <p:spPr>
            <a:xfrm>
              <a:off x="796379" y="1325552"/>
              <a:ext cx="1450519" cy="145051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F43F25-66BC-9E72-1ADF-04A51E7F7D92}"/>
                </a:ext>
              </a:extLst>
            </p:cNvPr>
            <p:cNvCxnSpPr>
              <a:stCxn id="17" idx="7"/>
            </p:cNvCxnSpPr>
            <p:nvPr/>
          </p:nvCxnSpPr>
          <p:spPr>
            <a:xfrm>
              <a:off x="2034474" y="1537976"/>
              <a:ext cx="1023686" cy="100202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554FC28-50D3-451D-0C00-D68427C03896}"/>
                </a:ext>
              </a:extLst>
            </p:cNvPr>
            <p:cNvCxnSpPr/>
            <p:nvPr/>
          </p:nvCxnSpPr>
          <p:spPr>
            <a:xfrm>
              <a:off x="1341120" y="2776071"/>
              <a:ext cx="150368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8E6DF55-FDDE-B096-CEAF-5B8B90ADF8AC}"/>
              </a:ext>
            </a:extLst>
          </p:cNvPr>
          <p:cNvSpPr txBox="1"/>
          <p:nvPr/>
        </p:nvSpPr>
        <p:spPr>
          <a:xfrm>
            <a:off x="130888" y="5839295"/>
            <a:ext cx="7398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Application of the activity: </a:t>
            </a:r>
          </a:p>
          <a:p>
            <a:r>
              <a:rPr lang="en-US" dirty="0"/>
              <a:t>application to metrology and sensing</a:t>
            </a:r>
          </a:p>
          <a:p>
            <a:r>
              <a:rPr lang="en-US" dirty="0"/>
              <a:t>(vibrations, temperature, forces, gravity….)</a:t>
            </a:r>
          </a:p>
        </p:txBody>
      </p:sp>
    </p:spTree>
    <p:extLst>
      <p:ext uri="{BB962C8B-B14F-4D97-AF65-F5344CB8AC3E}">
        <p14:creationId xmlns:p14="http://schemas.microsoft.com/office/powerpoint/2010/main" val="1969352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5B715-D4D4-024A-C9F2-66C29911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9890"/>
          </a:xfrm>
        </p:spPr>
        <p:txBody>
          <a:bodyPr>
            <a:norm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Quantum sensing  </a:t>
            </a:r>
            <a:r>
              <a:rPr lang="en-US" sz="1600" dirty="0"/>
              <a:t>A. </a:t>
            </a:r>
            <a:r>
              <a:rPr lang="en-US" sz="1600" dirty="0" err="1"/>
              <a:t>Ermakova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5615D0-B2DB-8E79-2090-B00ECDD50FC8}"/>
              </a:ext>
            </a:extLst>
          </p:cNvPr>
          <p:cNvSpPr txBox="1"/>
          <p:nvPr/>
        </p:nvSpPr>
        <p:spPr>
          <a:xfrm>
            <a:off x="3975629" y="978765"/>
            <a:ext cx="47278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Joint project between </a:t>
            </a:r>
            <a:r>
              <a:rPr lang="en-US" dirty="0" err="1"/>
              <a:t>UHasselt</a:t>
            </a:r>
            <a:r>
              <a:rPr lang="en-US" dirty="0"/>
              <a:t> and the Royal Belgian Institute for Space Aeronomy.</a:t>
            </a:r>
          </a:p>
          <a:p>
            <a:pPr algn="just"/>
            <a:r>
              <a:rPr lang="en-US" b="1" dirty="0"/>
              <a:t>Aim: </a:t>
            </a:r>
            <a:r>
              <a:rPr lang="en-US" dirty="0"/>
              <a:t>	Quantum sensing with defects in 			crystals for space applications: </a:t>
            </a:r>
          </a:p>
          <a:p>
            <a:pPr algn="just"/>
            <a:r>
              <a:rPr lang="en-US" dirty="0"/>
              <a:t>		detection of magnetic and electric 		fields on space, planets, etc.</a:t>
            </a:r>
          </a:p>
          <a:p>
            <a:pPr algn="just"/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979075-2DF1-AFBC-CADF-DDD5BE6815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122" y="3847910"/>
            <a:ext cx="3281085" cy="252489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A59E854-CA9D-E880-2898-A44C12E98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1154534"/>
            <a:ext cx="3041857" cy="24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F5F23E-22B3-5332-FBF1-1BA5F69B01A0}"/>
              </a:ext>
            </a:extLst>
          </p:cNvPr>
          <p:cNvSpPr txBox="1"/>
          <p:nvPr/>
        </p:nvSpPr>
        <p:spPr>
          <a:xfrm>
            <a:off x="266200" y="3910029"/>
            <a:ext cx="5142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Quantum sensing to study biological systems: intracellular thermometry and magnetometry, detection </a:t>
            </a:r>
            <a:r>
              <a:rPr lang="en-US" dirty="0" err="1"/>
              <a:t>metallo</a:t>
            </a:r>
            <a:r>
              <a:rPr lang="en-US" dirty="0"/>
              <a:t>-proteins and magnetically active molecules.</a:t>
            </a:r>
          </a:p>
        </p:txBody>
      </p:sp>
      <p:pic>
        <p:nvPicPr>
          <p:cNvPr id="4" name="Picture 3" descr="Ein Bild, das Zubehör enthält.&#10;&#10;Description automatically generated">
            <a:extLst>
              <a:ext uri="{FF2B5EF4-FFF2-40B4-BE49-F238E27FC236}">
                <a16:creationId xmlns:a16="http://schemas.microsoft.com/office/drawing/2014/main" id="{1160F455-C697-342D-B9E7-7023ADADA9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4792553"/>
            <a:ext cx="1864016" cy="158025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06E4F3-2F1F-6E2B-91DC-CD5F107A4BFA}"/>
              </a:ext>
            </a:extLst>
          </p:cNvPr>
          <p:cNvSpPr txBox="1"/>
          <p:nvPr/>
        </p:nvSpPr>
        <p:spPr>
          <a:xfrm>
            <a:off x="453793" y="550990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/>
              <a:t>Thermometry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240041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6E0B1E-22BF-E184-FCD5-2CCE8CEE2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33" y="760232"/>
            <a:ext cx="3672408" cy="1439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15D479-467E-AB2D-B937-A6AABA138F1E}"/>
              </a:ext>
            </a:extLst>
          </p:cNvPr>
          <p:cNvSpPr txBox="1"/>
          <p:nvPr/>
        </p:nvSpPr>
        <p:spPr>
          <a:xfrm>
            <a:off x="4369661" y="779735"/>
            <a:ext cx="4532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sz="3200" b="1" dirty="0">
                <a:solidFill>
                  <a:srgbClr val="0070C0"/>
                </a:solidFill>
              </a:rPr>
              <a:t>Noise in GW detection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80C418-4501-7764-5613-D42E48364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78" y="2557597"/>
            <a:ext cx="4532010" cy="2669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23FAD7-ACDA-E3C3-E927-BA491D316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2348880"/>
            <a:ext cx="3984922" cy="35726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0944FD-E291-E41F-A38D-F17BDECDCE77}"/>
              </a:ext>
            </a:extLst>
          </p:cNvPr>
          <p:cNvSpPr txBox="1"/>
          <p:nvPr/>
        </p:nvSpPr>
        <p:spPr>
          <a:xfrm>
            <a:off x="314078" y="159547"/>
            <a:ext cx="4186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91691"/>
                </a:solidFill>
              </a:rPr>
              <a:t>W</a:t>
            </a:r>
            <a:r>
              <a:rPr lang="en-BE" sz="3200" dirty="0">
                <a:solidFill>
                  <a:srgbClr val="C91691"/>
                </a:solidFill>
              </a:rPr>
              <a:t>ork done at E-TEST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3060E2-D866-3932-0C0F-5BABA033DEF6}"/>
              </a:ext>
            </a:extLst>
          </p:cNvPr>
          <p:cNvSpPr txBox="1"/>
          <p:nvPr/>
        </p:nvSpPr>
        <p:spPr>
          <a:xfrm>
            <a:off x="4395690" y="1673445"/>
            <a:ext cx="276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Shot, back-action -&gt; SQL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03CF79-D185-A482-BE65-C23C5E31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95" y="2095286"/>
            <a:ext cx="5319612" cy="4464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722591-B4AA-C867-FEEB-F7DFF635C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57" y="5584700"/>
            <a:ext cx="3628447" cy="589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77C418-B475-4655-6B76-50FD9EC709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6034" y="4985837"/>
            <a:ext cx="34798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89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0F2ADA-9C9D-575C-D856-20DB67AB0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8640"/>
            <a:ext cx="7763968" cy="6192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BFE2C2-1741-9728-FA7C-3F3CF9B6A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980728"/>
            <a:ext cx="3064660" cy="1868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1CB30-8D76-9526-E358-8DA6B612A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4235074"/>
            <a:ext cx="3227913" cy="1658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E58C71-1E2A-1175-0ABC-C7E9ABB52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881" y="5624973"/>
            <a:ext cx="1511019" cy="218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133FE-CB7E-3587-6CE1-9AF43E283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548" y="5877272"/>
            <a:ext cx="2160240" cy="186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886585-2A7E-8D2A-4A72-89D439CF0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36" y="1772816"/>
            <a:ext cx="3114432" cy="121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52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1EC650-5CB2-390B-5970-CE54F8A9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20015"/>
            <a:ext cx="5688632" cy="5587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67EABB-291C-703F-18DD-EEFAEC50C2F9}"/>
              </a:ext>
            </a:extLst>
          </p:cNvPr>
          <p:cNvSpPr txBox="1"/>
          <p:nvPr/>
        </p:nvSpPr>
        <p:spPr>
          <a:xfrm>
            <a:off x="1475656" y="385840"/>
            <a:ext cx="705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BE" dirty="0"/>
              <a:t>omparison of spectral noise density for various GW arrangements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F7953-CB28-9971-40AD-3085E9708E2C}"/>
              </a:ext>
            </a:extLst>
          </p:cNvPr>
          <p:cNvSpPr txBox="1"/>
          <p:nvPr/>
        </p:nvSpPr>
        <p:spPr>
          <a:xfrm>
            <a:off x="6034005" y="3645024"/>
            <a:ext cx="28584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</a:t>
            </a:r>
            <a:r>
              <a:rPr lang="en-BE" dirty="0"/>
              <a:t>owards using NMR</a:t>
            </a:r>
          </a:p>
          <a:p>
            <a:r>
              <a:rPr lang="en-BE" dirty="0"/>
              <a:t>- singlet state spin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</a:t>
            </a:r>
            <a:r>
              <a:rPr lang="en-BE" dirty="0"/>
              <a:t>atching the detection </a:t>
            </a:r>
          </a:p>
          <a:p>
            <a:r>
              <a:rPr lang="en-BE" dirty="0"/>
              <a:t>     fequency 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BE" dirty="0"/>
              <a:t>Larmor precission</a:t>
            </a:r>
          </a:p>
        </p:txBody>
      </p:sp>
    </p:spTree>
    <p:extLst>
      <p:ext uri="{BB962C8B-B14F-4D97-AF65-F5344CB8AC3E}">
        <p14:creationId xmlns:p14="http://schemas.microsoft.com/office/powerpoint/2010/main" val="63789381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738697</TotalTime>
  <Words>879</Words>
  <Application>Microsoft Macintosh PowerPoint</Application>
  <PresentationFormat>On-screen Show (4:3)</PresentationFormat>
  <Paragraphs>126</Paragraphs>
  <Slides>12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CMMI10</vt:lpstr>
      <vt:lpstr>CMR10</vt:lpstr>
      <vt:lpstr>CMR7</vt:lpstr>
      <vt:lpstr>CMSY10</vt:lpstr>
      <vt:lpstr>Corbel</vt:lpstr>
      <vt:lpstr>Courier New</vt:lpstr>
      <vt:lpstr>Verdana</vt:lpstr>
      <vt:lpstr>Wingdings</vt:lpstr>
      <vt:lpstr>1_Office Theme</vt:lpstr>
      <vt:lpstr>UHasselt  what we do in quantum and GW</vt:lpstr>
      <vt:lpstr>PowerPoint Presentation</vt:lpstr>
      <vt:lpstr>Possibility for Quantum Sensing for GW</vt:lpstr>
      <vt:lpstr>Topics per groups:</vt:lpstr>
      <vt:lpstr>Quantum Hardware  P. Siyushev</vt:lpstr>
      <vt:lpstr>Quantum sensing  A. Ermakova</vt:lpstr>
      <vt:lpstr>PowerPoint Presentation</vt:lpstr>
      <vt:lpstr>PowerPoint Presentation</vt:lpstr>
      <vt:lpstr>PowerPoint Presentation</vt:lpstr>
      <vt:lpstr>LUMI-Q</vt:lpstr>
      <vt:lpstr>PowerPoint Presentation</vt:lpstr>
      <vt:lpstr>Topics form UHasselt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lambr</dc:creator>
  <cp:lastModifiedBy>Milos Nesladek</cp:lastModifiedBy>
  <cp:revision>1736</cp:revision>
  <cp:lastPrinted>2023-11-27T12:00:12Z</cp:lastPrinted>
  <dcterms:created xsi:type="dcterms:W3CDTF">2009-12-01T15:52:26Z</dcterms:created>
  <dcterms:modified xsi:type="dcterms:W3CDTF">2023-11-27T12:29:56Z</dcterms:modified>
</cp:coreProperties>
</file>