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60" r:id="rId5"/>
    <p:sldId id="261" r:id="rId6"/>
    <p:sldId id="264" r:id="rId7"/>
    <p:sldId id="265" r:id="rId8"/>
    <p:sldId id="266" r:id="rId9"/>
    <p:sldId id="263" r:id="rId10"/>
    <p:sldId id="267" r:id="rId11"/>
    <p:sldId id="268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MLoUO0EBExlDhicCvyP/WOMvN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3377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0584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1478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3291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7592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1557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321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053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5"/>
          <p:cNvPicPr preferRelativeResize="0"/>
          <p:nvPr/>
        </p:nvPicPr>
        <p:blipFill rotWithShape="1">
          <a:blip r:embed="rId2">
            <a:alphaModFix/>
          </a:blip>
          <a:srcRect t="6852" b="25249"/>
          <a:stretch/>
        </p:blipFill>
        <p:spPr>
          <a:xfrm>
            <a:off x="0" y="0"/>
            <a:ext cx="9244862" cy="418943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rgbClr val="4F4F4F"/>
              </a:buClr>
              <a:buSzPts val="2000"/>
              <a:buNone/>
              <a:defRPr sz="2000">
                <a:solidFill>
                  <a:srgbClr val="4F4F4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9" name="Google Shape;19;p5" descr="Faculteit Rechten-liggend-E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5335404"/>
            <a:ext cx="3024336" cy="129857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/>
        </p:nvSpPr>
        <p:spPr>
          <a:xfrm>
            <a:off x="277367" y="218959"/>
            <a:ext cx="8656783" cy="5685653"/>
          </a:xfrm>
          <a:prstGeom prst="rect">
            <a:avLst/>
          </a:prstGeom>
          <a:noFill/>
          <a:ln w="476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" descr="Faculteit Rechten-liggend-EN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412" y="5925618"/>
            <a:ext cx="1944216" cy="83479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2195736" y="6381328"/>
            <a:ext cx="1080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419872" y="6381328"/>
            <a:ext cx="475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244408" y="6382916"/>
            <a:ext cx="7524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474746"/>
              </a:buClr>
              <a:buSzPts val="2400"/>
              <a:buFont typeface="Noto Sans Symbols"/>
              <a:buChar char="▪"/>
              <a:defRPr sz="24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Clr>
                <a:srgbClr val="474746"/>
              </a:buClr>
              <a:buSzPts val="2200"/>
              <a:buFont typeface="Noto Sans Symbols"/>
              <a:buChar char="▪"/>
              <a:defRPr sz="22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474746"/>
              </a:buClr>
              <a:buSzPts val="2000"/>
              <a:buFont typeface="Noto Sans Symbols"/>
              <a:buChar char="▪"/>
              <a:defRPr sz="20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474746"/>
              </a:buClr>
              <a:buSzPts val="1600"/>
              <a:buFont typeface="Noto Sans Symbols"/>
              <a:buChar char="▪"/>
              <a:defRPr sz="16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474746"/>
              </a:buClr>
              <a:buSzPts val="1600"/>
              <a:buFont typeface="Noto Sans Symbols"/>
              <a:buChar char="▪"/>
              <a:defRPr sz="16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/>
          <p:nvPr/>
        </p:nvSpPr>
        <p:spPr>
          <a:xfrm>
            <a:off x="180815" y="218959"/>
            <a:ext cx="8773762" cy="6070770"/>
          </a:xfrm>
          <a:prstGeom prst="rect">
            <a:avLst/>
          </a:prstGeom>
          <a:noFill/>
          <a:ln w="317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8" descr="foto-1.jpg"/>
          <p:cNvPicPr preferRelativeResize="0"/>
          <p:nvPr/>
        </p:nvPicPr>
        <p:blipFill rotWithShape="1">
          <a:blip r:embed="rId2">
            <a:alphaModFix/>
          </a:blip>
          <a:srcRect t="7535"/>
          <a:stretch/>
        </p:blipFill>
        <p:spPr>
          <a:xfrm>
            <a:off x="0" y="0"/>
            <a:ext cx="9144000" cy="3870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logo-slide-tite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188640"/>
            <a:ext cx="8784976" cy="653568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rgbClr val="4F4F4F"/>
              </a:buClr>
              <a:buSzPts val="2000"/>
              <a:buNone/>
              <a:defRPr sz="2000">
                <a:solidFill>
                  <a:srgbClr val="4F4F4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9" descr="logo-slide-titel-wi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1520" y="224468"/>
            <a:ext cx="8640960" cy="640267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9"/>
          <p:cNvSpPr txBox="1">
            <a:spLocks noGrp="1"/>
          </p:cNvSpPr>
          <p:nvPr>
            <p:ph type="ctrTitle"/>
          </p:nvPr>
        </p:nvSpPr>
        <p:spPr>
          <a:xfrm>
            <a:off x="755576" y="836712"/>
            <a:ext cx="6984776" cy="630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755576" y="1484738"/>
            <a:ext cx="6984776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10" descr="logo-slid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000" y="76200"/>
            <a:ext cx="8869680" cy="6687312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dt" idx="10"/>
          </p:nvPr>
        </p:nvSpPr>
        <p:spPr>
          <a:xfrm>
            <a:off x="179512" y="638132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>
            <a:off x="2411760" y="6381328"/>
            <a:ext cx="446449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6948264" y="6382916"/>
            <a:ext cx="7524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474746"/>
              </a:buClr>
              <a:buSzPts val="2400"/>
              <a:buFont typeface="Noto Sans Symbols"/>
              <a:buChar char="▪"/>
              <a:defRPr sz="24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Clr>
                <a:srgbClr val="474746"/>
              </a:buClr>
              <a:buSzPts val="2200"/>
              <a:buFont typeface="Noto Sans Symbols"/>
              <a:buChar char="▪"/>
              <a:defRPr sz="22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474746"/>
              </a:buClr>
              <a:buSzPts val="2000"/>
              <a:buFont typeface="Noto Sans Symbols"/>
              <a:buChar char="▪"/>
              <a:defRPr sz="20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474746"/>
              </a:buClr>
              <a:buSzPts val="1600"/>
              <a:buFont typeface="Noto Sans Symbols"/>
              <a:buChar char="▪"/>
              <a:defRPr sz="16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474746"/>
              </a:buClr>
              <a:buSzPts val="1600"/>
              <a:buFont typeface="Noto Sans Symbols"/>
              <a:buChar char="▪"/>
              <a:defRPr sz="1600">
                <a:solidFill>
                  <a:srgbClr val="47474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ctrTitle"/>
          </p:nvPr>
        </p:nvSpPr>
        <p:spPr>
          <a:xfrm>
            <a:off x="1403648" y="4437158"/>
            <a:ext cx="6984776" cy="630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Legal </a:t>
            </a:r>
            <a:r>
              <a:rPr lang="nl-BE" dirty="0" err="1"/>
              <a:t>considerations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ET in </a:t>
            </a:r>
            <a:r>
              <a:rPr lang="nl-BE" dirty="0" err="1"/>
              <a:t>the</a:t>
            </a:r>
            <a:r>
              <a:rPr lang="nl-BE" dirty="0"/>
              <a:t> EMR </a:t>
            </a:r>
            <a:endParaRPr dirty="0"/>
          </a:p>
        </p:txBody>
      </p:sp>
      <p:sp>
        <p:nvSpPr>
          <p:cNvPr id="57" name="Google Shape;57;p1"/>
          <p:cNvSpPr txBox="1">
            <a:spLocks noGrp="1"/>
          </p:cNvSpPr>
          <p:nvPr>
            <p:ph type="subTitle" idx="1"/>
          </p:nvPr>
        </p:nvSpPr>
        <p:spPr>
          <a:xfrm>
            <a:off x="1403648" y="5316093"/>
            <a:ext cx="6984776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4F4F4F"/>
              </a:buClr>
              <a:buSzPts val="2000"/>
              <a:buNone/>
            </a:pPr>
            <a:r>
              <a:rPr lang="nl-BE" dirty="0"/>
              <a:t>27 November 2023 -  FWO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body" idx="4294967295"/>
          </p:nvPr>
        </p:nvSpPr>
        <p:spPr>
          <a:xfrm>
            <a:off x="251520" y="304800"/>
            <a:ext cx="8640960" cy="557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indent="0">
              <a:spcBef>
                <a:spcPts val="0"/>
              </a:spcBef>
              <a:buNone/>
            </a:pPr>
            <a:endParaRPr lang="nl-B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1F047A8-31EA-48BD-8EED-18F962258D0E}"/>
              </a:ext>
            </a:extLst>
          </p:cNvPr>
          <p:cNvSpPr/>
          <p:nvPr/>
        </p:nvSpPr>
        <p:spPr>
          <a:xfrm>
            <a:off x="474602" y="2210503"/>
            <a:ext cx="4184073" cy="13577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How to deal with earthmoving regulations in a cross-border project? </a:t>
            </a:r>
            <a:endParaRPr lang="nl-BE" i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FA940A-E698-40E9-BFB0-669FCF99CAF3}"/>
              </a:ext>
            </a:extLst>
          </p:cNvPr>
          <p:cNvSpPr/>
          <p:nvPr/>
        </p:nvSpPr>
        <p:spPr>
          <a:xfrm>
            <a:off x="4274298" y="1098325"/>
            <a:ext cx="4184073" cy="12561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What does the structure vision underground mean for ET?</a:t>
            </a:r>
            <a:endParaRPr lang="nl-BE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EBEEE7-805B-4561-9689-B3A7931A3773}"/>
              </a:ext>
            </a:extLst>
          </p:cNvPr>
          <p:cNvSpPr/>
          <p:nvPr/>
        </p:nvSpPr>
        <p:spPr>
          <a:xfrm>
            <a:off x="5142516" y="3224302"/>
            <a:ext cx="3454400" cy="16260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How can the </a:t>
            </a:r>
            <a:r>
              <a:rPr lang="en-US" i="1" dirty="0" err="1"/>
              <a:t>compatability</a:t>
            </a:r>
            <a:r>
              <a:rPr lang="en-US" i="1" dirty="0"/>
              <a:t> of ET and windmills legally be managed?</a:t>
            </a:r>
            <a:endParaRPr lang="nl-BE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0628BA-0E1B-4DB2-8DE7-802B031F83D7}"/>
              </a:ext>
            </a:extLst>
          </p:cNvPr>
          <p:cNvSpPr txBox="1"/>
          <p:nvPr/>
        </p:nvSpPr>
        <p:spPr>
          <a:xfrm>
            <a:off x="4797222" y="5051789"/>
            <a:ext cx="19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0425DF-939D-4A09-A6CF-D2AA82D16DFC}"/>
              </a:ext>
            </a:extLst>
          </p:cNvPr>
          <p:cNvSpPr/>
          <p:nvPr/>
        </p:nvSpPr>
        <p:spPr>
          <a:xfrm>
            <a:off x="547084" y="4193560"/>
            <a:ext cx="3799696" cy="12121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Which sustainability standards should at least be achieved from a legal perspective?</a:t>
            </a: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113793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9E9F5-F565-43CB-B392-882E89D9F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103" y="2453075"/>
            <a:ext cx="6984776" cy="630982"/>
          </a:xfrm>
        </p:spPr>
        <p:txBody>
          <a:bodyPr/>
          <a:lstStyle/>
          <a:p>
            <a:r>
              <a:rPr lang="nl-BE" dirty="0"/>
              <a:t>(Legal) </a:t>
            </a:r>
            <a:r>
              <a:rPr lang="nl-BE" dirty="0" err="1"/>
              <a:t>questions</a:t>
            </a:r>
            <a:r>
              <a:rPr lang="nl-BE" dirty="0"/>
              <a:t>/</a:t>
            </a:r>
            <a:r>
              <a:rPr lang="nl-BE" dirty="0" err="1"/>
              <a:t>thoughts</a:t>
            </a:r>
            <a:r>
              <a:rPr lang="nl-BE" dirty="0"/>
              <a:t>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52090C-0DC4-400E-B167-CCC99BB41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649" y="3084057"/>
            <a:ext cx="6984776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nl-BE" dirty="0"/>
              <a:t>loth.vanderauwermeulen@uhasselt.be</a:t>
            </a:r>
          </a:p>
        </p:txBody>
      </p:sp>
    </p:spTree>
    <p:extLst>
      <p:ext uri="{BB962C8B-B14F-4D97-AF65-F5344CB8AC3E}">
        <p14:creationId xmlns:p14="http://schemas.microsoft.com/office/powerpoint/2010/main" val="379936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1" dirty="0"/>
              <a:t>Legal </a:t>
            </a:r>
            <a:r>
              <a:rPr lang="nl-BE" b="1" dirty="0" err="1"/>
              <a:t>considerations</a:t>
            </a:r>
            <a:r>
              <a:rPr lang="nl-BE" b="1" dirty="0"/>
              <a:t> </a:t>
            </a:r>
            <a:endParaRPr b="1" dirty="0"/>
          </a:p>
        </p:txBody>
      </p:sp>
      <p:sp>
        <p:nvSpPr>
          <p:cNvPr id="69" name="Google Shape;69;p3"/>
          <p:cNvSpPr txBox="1">
            <a:spLocks noGrp="1"/>
          </p:cNvSpPr>
          <p:nvPr>
            <p:ph type="body" idx="4294967295"/>
          </p:nvPr>
        </p:nvSpPr>
        <p:spPr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0400" indent="-457200">
              <a:spcBef>
                <a:spcPts val="0"/>
              </a:spcBef>
            </a:pPr>
            <a:r>
              <a:rPr lang="nl-BE" dirty="0"/>
              <a:t>For </a:t>
            </a:r>
            <a:r>
              <a:rPr lang="nl-BE" dirty="0">
                <a:solidFill>
                  <a:srgbClr val="C00000"/>
                </a:solidFill>
              </a:rPr>
              <a:t>ET</a:t>
            </a:r>
            <a:r>
              <a:rPr lang="nl-BE" dirty="0"/>
              <a:t> </a:t>
            </a:r>
          </a:p>
          <a:p>
            <a:pPr marL="1117600" lvl="1" indent="-457200">
              <a:spcBef>
                <a:spcPts val="0"/>
              </a:spcBef>
            </a:pPr>
            <a:r>
              <a:rPr lang="nl-BE" dirty="0"/>
              <a:t>Construction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exploitation</a:t>
            </a:r>
            <a:r>
              <a:rPr lang="nl-BE" dirty="0"/>
              <a:t> 250 m underground</a:t>
            </a:r>
          </a:p>
          <a:p>
            <a:pPr marL="1574800" lvl="2" indent="-457200">
              <a:spcBef>
                <a:spcPts val="0"/>
              </a:spcBef>
            </a:pPr>
            <a:r>
              <a:rPr lang="nl-BE" dirty="0" err="1"/>
              <a:t>Envirmonmental</a:t>
            </a:r>
            <a:r>
              <a:rPr lang="nl-BE" dirty="0"/>
              <a:t> </a:t>
            </a:r>
            <a:r>
              <a:rPr lang="nl-BE" dirty="0" err="1"/>
              <a:t>law</a:t>
            </a:r>
            <a:r>
              <a:rPr lang="nl-BE" dirty="0"/>
              <a:t> </a:t>
            </a:r>
          </a:p>
          <a:p>
            <a:pPr marL="1574800" lvl="2" indent="-457200">
              <a:spcBef>
                <a:spcPts val="0"/>
              </a:spcBef>
            </a:pPr>
            <a:r>
              <a:rPr lang="nl-BE" dirty="0" err="1"/>
              <a:t>Administrative</a:t>
            </a:r>
            <a:r>
              <a:rPr lang="nl-BE" dirty="0"/>
              <a:t> </a:t>
            </a:r>
            <a:r>
              <a:rPr lang="nl-BE" dirty="0" err="1"/>
              <a:t>law</a:t>
            </a:r>
            <a:endParaRPr lang="nl-BE" dirty="0"/>
          </a:p>
          <a:p>
            <a:pPr marL="1574800" lvl="2" indent="-457200">
              <a:spcBef>
                <a:spcPts val="0"/>
              </a:spcBef>
            </a:pPr>
            <a:r>
              <a:rPr lang="nl-BE" dirty="0"/>
              <a:t>Private </a:t>
            </a:r>
            <a:r>
              <a:rPr lang="nl-BE" dirty="0" err="1"/>
              <a:t>law</a:t>
            </a:r>
            <a:endParaRPr lang="nl-BE" dirty="0"/>
          </a:p>
          <a:p>
            <a:pPr marL="660400" indent="-457200">
              <a:spcBef>
                <a:spcPts val="0"/>
              </a:spcBef>
            </a:pPr>
            <a:r>
              <a:rPr lang="nl-BE" dirty="0"/>
              <a:t>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>
                <a:solidFill>
                  <a:srgbClr val="C00000"/>
                </a:solidFill>
              </a:rPr>
              <a:t>EMR</a:t>
            </a:r>
            <a:r>
              <a:rPr lang="nl-BE" dirty="0"/>
              <a:t> </a:t>
            </a:r>
          </a:p>
          <a:p>
            <a:pPr marL="1117600" lvl="1" indent="-457200">
              <a:spcBef>
                <a:spcPts val="0"/>
              </a:spcBef>
            </a:pPr>
            <a:r>
              <a:rPr lang="nl-BE" dirty="0"/>
              <a:t>Construction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exploitation</a:t>
            </a:r>
            <a:r>
              <a:rPr lang="nl-BE" dirty="0"/>
              <a:t> in a cross-border </a:t>
            </a:r>
            <a:r>
              <a:rPr lang="nl-BE" dirty="0" err="1"/>
              <a:t>region</a:t>
            </a:r>
            <a:r>
              <a:rPr lang="nl-BE" dirty="0"/>
              <a:t> </a:t>
            </a:r>
          </a:p>
          <a:p>
            <a:pPr marL="1574800" lvl="2" indent="-457200">
              <a:spcBef>
                <a:spcPts val="0"/>
              </a:spcBef>
            </a:pPr>
            <a:r>
              <a:rPr lang="nl-BE" dirty="0" err="1"/>
              <a:t>Administrative</a:t>
            </a:r>
            <a:r>
              <a:rPr lang="nl-BE" dirty="0"/>
              <a:t> </a:t>
            </a:r>
            <a:r>
              <a:rPr lang="nl-BE" dirty="0" err="1"/>
              <a:t>law</a:t>
            </a:r>
            <a:endParaRPr lang="nl-BE" dirty="0"/>
          </a:p>
          <a:p>
            <a:pPr marL="1574800" lvl="2" indent="-457200">
              <a:spcBef>
                <a:spcPts val="0"/>
              </a:spcBef>
            </a:pPr>
            <a:r>
              <a:rPr lang="nl-BE" dirty="0" err="1"/>
              <a:t>Interplay</a:t>
            </a:r>
            <a:r>
              <a:rPr lang="nl-BE" dirty="0"/>
              <a:t> </a:t>
            </a:r>
            <a:r>
              <a:rPr lang="nl-BE" dirty="0" err="1"/>
              <a:t>law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policy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body" idx="4294967295"/>
          </p:nvPr>
        </p:nvSpPr>
        <p:spPr>
          <a:xfrm>
            <a:off x="251520" y="304800"/>
            <a:ext cx="8640960" cy="557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indent="0">
              <a:spcBef>
                <a:spcPts val="0"/>
              </a:spcBef>
              <a:buNone/>
            </a:pPr>
            <a:endParaRPr lang="nl-BE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5DE5E70-A1D9-4357-9428-EB099933788D}"/>
              </a:ext>
            </a:extLst>
          </p:cNvPr>
          <p:cNvSpPr/>
          <p:nvPr/>
        </p:nvSpPr>
        <p:spPr>
          <a:xfrm>
            <a:off x="387927" y="603752"/>
            <a:ext cx="4320480" cy="14501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Which kind of environmental permits are required and which procedures should be followed in order to receive them? </a:t>
            </a:r>
            <a:endParaRPr lang="nl-BE" i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1F047A8-31EA-48BD-8EED-18F962258D0E}"/>
              </a:ext>
            </a:extLst>
          </p:cNvPr>
          <p:cNvSpPr/>
          <p:nvPr/>
        </p:nvSpPr>
        <p:spPr>
          <a:xfrm>
            <a:off x="913331" y="2631954"/>
            <a:ext cx="4184073" cy="13577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What do the current (and future) nitrogen regulations mean for ET? </a:t>
            </a:r>
            <a:endParaRPr lang="nl-BE" i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FA940A-E698-40E9-BFB0-669FCF99CAF3}"/>
              </a:ext>
            </a:extLst>
          </p:cNvPr>
          <p:cNvSpPr/>
          <p:nvPr/>
        </p:nvSpPr>
        <p:spPr>
          <a:xfrm>
            <a:off x="4572000" y="1561766"/>
            <a:ext cx="4184073" cy="12561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How can we cooperate across national borders to build and exploit ET? </a:t>
            </a:r>
            <a:endParaRPr lang="nl-BE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EBEEE7-805B-4561-9689-B3A7931A3773}"/>
              </a:ext>
            </a:extLst>
          </p:cNvPr>
          <p:cNvSpPr/>
          <p:nvPr/>
        </p:nvSpPr>
        <p:spPr>
          <a:xfrm>
            <a:off x="5003971" y="3593757"/>
            <a:ext cx="3454400" cy="16260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What about conflicts of law resulting from the application of the different national legal frameworks? </a:t>
            </a:r>
            <a:endParaRPr lang="nl-BE" i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7C3CE1-6FD8-4FA8-93E7-AE89F952A1A7}"/>
              </a:ext>
            </a:extLst>
          </p:cNvPr>
          <p:cNvSpPr/>
          <p:nvPr/>
        </p:nvSpPr>
        <p:spPr>
          <a:xfrm>
            <a:off x="683491" y="4203106"/>
            <a:ext cx="3888509" cy="15261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Should property rights be acquired to build research infrastructure 250 underground? </a:t>
            </a:r>
            <a:endParaRPr lang="nl-BE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0628BA-0E1B-4DB2-8DE7-802B031F83D7}"/>
              </a:ext>
            </a:extLst>
          </p:cNvPr>
          <p:cNvSpPr txBox="1"/>
          <p:nvPr/>
        </p:nvSpPr>
        <p:spPr>
          <a:xfrm>
            <a:off x="5520140" y="5219782"/>
            <a:ext cx="19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C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3152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body" idx="4294967295"/>
          </p:nvPr>
        </p:nvSpPr>
        <p:spPr>
          <a:xfrm>
            <a:off x="251520" y="725876"/>
            <a:ext cx="8640960" cy="504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0400" indent="-457200">
              <a:spcBef>
                <a:spcPts val="0"/>
              </a:spcBef>
            </a:pPr>
            <a:endParaRPr lang="nl-BE" dirty="0"/>
          </a:p>
          <a:p>
            <a:pPr marL="660400" indent="-457200">
              <a:spcBef>
                <a:spcPts val="0"/>
              </a:spcBef>
            </a:pPr>
            <a:endParaRPr lang="nl-BE" dirty="0"/>
          </a:p>
          <a:p>
            <a:pPr marL="660400" indent="-457200">
              <a:spcBef>
                <a:spcPts val="0"/>
              </a:spcBef>
            </a:pPr>
            <a:endParaRPr lang="nl-BE" dirty="0"/>
          </a:p>
          <a:p>
            <a:pPr marL="660400" indent="-457200">
              <a:spcBef>
                <a:spcPts val="0"/>
              </a:spcBef>
            </a:pPr>
            <a:endParaRPr lang="nl-BE" dirty="0"/>
          </a:p>
          <a:p>
            <a:pPr marL="1117600" lvl="1" indent="-457200">
              <a:spcBef>
                <a:spcPts val="0"/>
              </a:spcBef>
            </a:pPr>
            <a:r>
              <a:rPr lang="nl-BE" dirty="0" err="1">
                <a:solidFill>
                  <a:srgbClr val="C00000"/>
                </a:solidFill>
              </a:rPr>
              <a:t>Coordination</a:t>
            </a:r>
            <a:endParaRPr lang="nl-BE" dirty="0">
              <a:solidFill>
                <a:srgbClr val="C00000"/>
              </a:solidFill>
            </a:endParaRPr>
          </a:p>
          <a:p>
            <a:pPr marL="1574800" lvl="2" indent="-457200">
              <a:spcBef>
                <a:spcPts val="0"/>
              </a:spcBef>
            </a:pPr>
            <a:r>
              <a:rPr lang="nl-BE" dirty="0" err="1"/>
              <a:t>Identifying</a:t>
            </a:r>
            <a:r>
              <a:rPr lang="nl-BE" dirty="0"/>
              <a:t> </a:t>
            </a:r>
            <a:r>
              <a:rPr lang="nl-BE" dirty="0" err="1"/>
              <a:t>legal</a:t>
            </a:r>
            <a:r>
              <a:rPr lang="nl-BE" dirty="0"/>
              <a:t> issues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formulating</a:t>
            </a:r>
            <a:r>
              <a:rPr lang="nl-BE" dirty="0"/>
              <a:t> </a:t>
            </a:r>
            <a:r>
              <a:rPr lang="nl-BE" dirty="0" err="1"/>
              <a:t>deriving</a:t>
            </a:r>
            <a:r>
              <a:rPr lang="nl-BE" dirty="0"/>
              <a:t> cases</a:t>
            </a:r>
          </a:p>
          <a:p>
            <a:pPr marL="1574800" lvl="2" indent="-457200">
              <a:spcBef>
                <a:spcPts val="0"/>
              </a:spcBef>
            </a:pPr>
            <a:r>
              <a:rPr lang="nl-BE" dirty="0"/>
              <a:t>Follow up of expert analysis </a:t>
            </a:r>
          </a:p>
          <a:p>
            <a:pPr marL="1574800" lvl="2" indent="-457200">
              <a:spcBef>
                <a:spcPts val="0"/>
              </a:spcBef>
            </a:pPr>
            <a:r>
              <a:rPr lang="nl-BE" dirty="0"/>
              <a:t>Critical </a:t>
            </a:r>
            <a:r>
              <a:rPr lang="nl-BE" dirty="0" err="1"/>
              <a:t>reflection</a:t>
            </a:r>
            <a:r>
              <a:rPr lang="nl-BE" dirty="0"/>
              <a:t> </a:t>
            </a:r>
          </a:p>
          <a:p>
            <a:pPr marL="1117600" lvl="1" indent="-457200">
              <a:spcBef>
                <a:spcPts val="0"/>
              </a:spcBef>
            </a:pPr>
            <a:r>
              <a:rPr lang="nl-BE" dirty="0">
                <a:solidFill>
                  <a:srgbClr val="C00000"/>
                </a:solidFill>
              </a:rPr>
              <a:t>Research</a:t>
            </a:r>
            <a:r>
              <a:rPr lang="nl-BE" dirty="0"/>
              <a:t> </a:t>
            </a:r>
          </a:p>
          <a:p>
            <a:pPr marL="1574800" lvl="2" indent="-457200">
              <a:spcBef>
                <a:spcPts val="0"/>
              </a:spcBef>
            </a:pPr>
            <a:r>
              <a:rPr lang="nl-BE" dirty="0" err="1"/>
              <a:t>Identifying</a:t>
            </a:r>
            <a:r>
              <a:rPr lang="nl-BE" dirty="0"/>
              <a:t> </a:t>
            </a:r>
            <a:r>
              <a:rPr lang="nl-BE" dirty="0" err="1"/>
              <a:t>legal</a:t>
            </a:r>
            <a:r>
              <a:rPr lang="nl-BE" dirty="0"/>
              <a:t> issues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formulating</a:t>
            </a:r>
            <a:r>
              <a:rPr lang="nl-BE" dirty="0"/>
              <a:t> </a:t>
            </a:r>
            <a:r>
              <a:rPr lang="nl-BE" dirty="0" err="1"/>
              <a:t>deriving</a:t>
            </a:r>
            <a:r>
              <a:rPr lang="nl-BE" dirty="0"/>
              <a:t> cases</a:t>
            </a:r>
          </a:p>
          <a:p>
            <a:pPr marL="1574800" lvl="2" indent="-457200">
              <a:spcBef>
                <a:spcPts val="0"/>
              </a:spcBef>
            </a:pPr>
            <a:r>
              <a:rPr lang="nl-BE" dirty="0" err="1"/>
              <a:t>Analysing</a:t>
            </a:r>
            <a:r>
              <a:rPr lang="nl-BE" dirty="0"/>
              <a:t> </a:t>
            </a:r>
          </a:p>
          <a:p>
            <a:pPr marL="1574800" lvl="2" indent="-457200">
              <a:spcBef>
                <a:spcPts val="0"/>
              </a:spcBef>
            </a:pPr>
            <a:r>
              <a:rPr lang="nl-BE" dirty="0"/>
              <a:t>Reporting </a:t>
            </a:r>
          </a:p>
        </p:txBody>
      </p:sp>
      <p:pic>
        <p:nvPicPr>
          <p:cNvPr id="6" name="Picture 2" descr="Free vector people  looking for concept illustration">
            <a:extLst>
              <a:ext uri="{FF2B5EF4-FFF2-40B4-BE49-F238E27FC236}">
                <a16:creationId xmlns:a16="http://schemas.microsoft.com/office/drawing/2014/main" id="{7D1FE8F8-6373-4215-88DA-ECA66F54A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94" y="482035"/>
            <a:ext cx="2103870" cy="210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0A1DC2-475F-4F02-9CD0-149725966AD7}"/>
              </a:ext>
            </a:extLst>
          </p:cNvPr>
          <p:cNvSpPr txBox="1"/>
          <p:nvPr/>
        </p:nvSpPr>
        <p:spPr>
          <a:xfrm>
            <a:off x="3906983" y="1393769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0400" indent="-457200">
              <a:spcBef>
                <a:spcPts val="0"/>
              </a:spcBef>
            </a:pPr>
            <a:r>
              <a:rPr lang="nl-BE" sz="3200" dirty="0">
                <a:latin typeface="Calibri" panose="020F0502020204030204" pitchFamily="34" charset="0"/>
                <a:cs typeface="Calibri" panose="020F0502020204030204" pitchFamily="34" charset="0"/>
              </a:rPr>
              <a:t>2  different approaches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491F0DF-6D70-4115-A2EA-D3C53D52E3F1}"/>
              </a:ext>
            </a:extLst>
          </p:cNvPr>
          <p:cNvSpPr/>
          <p:nvPr/>
        </p:nvSpPr>
        <p:spPr>
          <a:xfrm>
            <a:off x="683490" y="4258178"/>
            <a:ext cx="3472873" cy="49854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923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body" idx="4294967295"/>
          </p:nvPr>
        </p:nvSpPr>
        <p:spPr>
          <a:xfrm>
            <a:off x="251520" y="188640"/>
            <a:ext cx="864096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indent="0" algn="ctr">
              <a:spcBef>
                <a:spcPts val="0"/>
              </a:spcBef>
              <a:buNone/>
            </a:pPr>
            <a:r>
              <a:rPr lang="en-US" i="1" dirty="0"/>
              <a:t>How can we cooperate across national borders to build and exploit ET ?</a:t>
            </a:r>
          </a:p>
          <a:p>
            <a:pPr marL="203200" indent="0" algn="ctr">
              <a:spcBef>
                <a:spcPts val="0"/>
              </a:spcBef>
              <a:buNone/>
            </a:pPr>
            <a:endParaRPr lang="en-US" i="1" dirty="0"/>
          </a:p>
          <a:p>
            <a:pPr marL="660400" indent="-457200">
              <a:spcBef>
                <a:spcPts val="0"/>
              </a:spcBef>
            </a:pPr>
            <a:r>
              <a:rPr lang="nl-BE" dirty="0" err="1">
                <a:solidFill>
                  <a:srgbClr val="C00000"/>
                </a:solidFill>
              </a:rPr>
              <a:t>Preparatory</a:t>
            </a:r>
            <a:r>
              <a:rPr lang="nl-BE" dirty="0">
                <a:solidFill>
                  <a:srgbClr val="C00000"/>
                </a:solidFill>
              </a:rPr>
              <a:t> </a:t>
            </a:r>
            <a:r>
              <a:rPr lang="nl-BE" dirty="0" err="1">
                <a:solidFill>
                  <a:srgbClr val="C00000"/>
                </a:solidFill>
              </a:rPr>
              <a:t>phase</a:t>
            </a:r>
            <a:endParaRPr lang="nl-BE" dirty="0">
              <a:solidFill>
                <a:srgbClr val="C00000"/>
              </a:solidFill>
            </a:endParaRPr>
          </a:p>
          <a:p>
            <a:pPr marL="1117600" lvl="1" indent="-457200">
              <a:spcBef>
                <a:spcPts val="0"/>
              </a:spcBef>
            </a:pPr>
            <a:r>
              <a:rPr lang="nl-BE" dirty="0" err="1"/>
              <a:t>Currently</a:t>
            </a:r>
            <a:r>
              <a:rPr lang="nl-BE" dirty="0"/>
              <a:t> </a:t>
            </a:r>
            <a:r>
              <a:rPr lang="nl-BE" dirty="0" err="1"/>
              <a:t>factual</a:t>
            </a:r>
            <a:r>
              <a:rPr lang="nl-BE" dirty="0"/>
              <a:t> </a:t>
            </a:r>
            <a:r>
              <a:rPr lang="nl-BE" dirty="0" err="1"/>
              <a:t>administrative</a:t>
            </a:r>
            <a:r>
              <a:rPr lang="nl-BE" dirty="0"/>
              <a:t> cooperation</a:t>
            </a:r>
          </a:p>
          <a:p>
            <a:pPr marL="1117600" lvl="1" indent="-457200">
              <a:spcBef>
                <a:spcPts val="0"/>
              </a:spcBef>
            </a:pPr>
            <a:r>
              <a:rPr lang="nl-BE" dirty="0" err="1"/>
              <a:t>Political</a:t>
            </a:r>
            <a:r>
              <a:rPr lang="nl-BE" dirty="0"/>
              <a:t> </a:t>
            </a:r>
            <a:r>
              <a:rPr lang="nl-BE" dirty="0" err="1"/>
              <a:t>will</a:t>
            </a:r>
            <a:r>
              <a:rPr lang="nl-BE" dirty="0"/>
              <a:t> </a:t>
            </a:r>
            <a:r>
              <a:rPr lang="nl-BE" dirty="0" err="1"/>
              <a:t>expressed</a:t>
            </a:r>
            <a:endParaRPr lang="nl-BE" dirty="0"/>
          </a:p>
          <a:p>
            <a:pPr marL="660400" lvl="1" indent="0">
              <a:spcBef>
                <a:spcPts val="0"/>
              </a:spcBef>
              <a:buNone/>
            </a:pPr>
            <a:endParaRPr lang="nl-BE" dirty="0"/>
          </a:p>
          <a:p>
            <a:pPr marL="660400" lvl="1" indent="-457200">
              <a:spcBef>
                <a:spcPts val="0"/>
              </a:spcBef>
              <a:buSzPts val="3200"/>
              <a:buFont typeface="Arial"/>
              <a:buChar char="•"/>
            </a:pPr>
            <a:r>
              <a:rPr lang="nl-BE" sz="3200" dirty="0">
                <a:solidFill>
                  <a:srgbClr val="C00000"/>
                </a:solidFill>
              </a:rPr>
              <a:t>Building &amp; </a:t>
            </a:r>
            <a:r>
              <a:rPr lang="nl-BE" sz="3200" dirty="0" err="1">
                <a:solidFill>
                  <a:srgbClr val="C00000"/>
                </a:solidFill>
              </a:rPr>
              <a:t>exploitation</a:t>
            </a:r>
            <a:r>
              <a:rPr lang="nl-BE" sz="3200" dirty="0">
                <a:solidFill>
                  <a:srgbClr val="C00000"/>
                </a:solidFill>
              </a:rPr>
              <a:t> </a:t>
            </a:r>
            <a:r>
              <a:rPr lang="nl-BE" sz="3200" dirty="0" err="1">
                <a:solidFill>
                  <a:srgbClr val="C00000"/>
                </a:solidFill>
              </a:rPr>
              <a:t>phase</a:t>
            </a:r>
            <a:endParaRPr lang="nl-BE" sz="3200" dirty="0">
              <a:solidFill>
                <a:srgbClr val="C00000"/>
              </a:solidFill>
            </a:endParaRPr>
          </a:p>
          <a:p>
            <a:pPr marL="1117600" lvl="2" indent="-457200">
              <a:spcBef>
                <a:spcPts val="0"/>
              </a:spcBef>
              <a:buSzPts val="3200"/>
            </a:pPr>
            <a:r>
              <a:rPr lang="nl-BE" sz="2800" dirty="0"/>
              <a:t>Host consortium </a:t>
            </a:r>
          </a:p>
          <a:p>
            <a:pPr marL="1117600" lvl="2" indent="-457200">
              <a:spcBef>
                <a:spcPts val="0"/>
              </a:spcBef>
              <a:buSzPts val="3200"/>
            </a:pPr>
            <a:r>
              <a:rPr lang="nl-BE" sz="2800" dirty="0" err="1"/>
              <a:t>Intermediate</a:t>
            </a:r>
            <a:r>
              <a:rPr lang="nl-BE" sz="2800" dirty="0"/>
              <a:t> </a:t>
            </a:r>
            <a:r>
              <a:rPr lang="nl-BE" sz="2800" dirty="0" err="1"/>
              <a:t>legal</a:t>
            </a:r>
            <a:r>
              <a:rPr lang="nl-BE" sz="2800" dirty="0"/>
              <a:t> </a:t>
            </a:r>
            <a:r>
              <a:rPr lang="nl-BE" sz="2800" dirty="0" err="1"/>
              <a:t>entity</a:t>
            </a:r>
            <a:endParaRPr lang="nl-BE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E047C-5BC3-4477-84BC-B78892FDA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835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body" idx="4294967295"/>
          </p:nvPr>
        </p:nvSpPr>
        <p:spPr>
          <a:xfrm>
            <a:off x="251520" y="277091"/>
            <a:ext cx="8640960" cy="5600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indent="0" algn="ctr">
              <a:spcBef>
                <a:spcPts val="0"/>
              </a:spcBef>
              <a:buNone/>
            </a:pPr>
            <a:r>
              <a:rPr lang="en-US" i="1" dirty="0"/>
              <a:t>How can we cooperate across national borders to build and exploit ET ?</a:t>
            </a:r>
          </a:p>
          <a:p>
            <a:pPr marL="203200" indent="0" algn="ctr">
              <a:spcBef>
                <a:spcPts val="0"/>
              </a:spcBef>
              <a:buNone/>
            </a:pPr>
            <a:endParaRPr lang="en-US" i="1" dirty="0"/>
          </a:p>
          <a:p>
            <a:pPr marL="660400" indent="-457200">
              <a:spcBef>
                <a:spcPts val="0"/>
              </a:spcBef>
            </a:pPr>
            <a:r>
              <a:rPr lang="nl-BE" dirty="0" err="1">
                <a:solidFill>
                  <a:srgbClr val="C00000"/>
                </a:solidFill>
              </a:rPr>
              <a:t>Preparatory</a:t>
            </a:r>
            <a:r>
              <a:rPr lang="nl-BE" dirty="0">
                <a:solidFill>
                  <a:srgbClr val="C00000"/>
                </a:solidFill>
              </a:rPr>
              <a:t> </a:t>
            </a:r>
            <a:r>
              <a:rPr lang="nl-BE" dirty="0" err="1">
                <a:solidFill>
                  <a:srgbClr val="C00000"/>
                </a:solidFill>
              </a:rPr>
              <a:t>phase</a:t>
            </a:r>
            <a:endParaRPr lang="nl-BE" dirty="0">
              <a:solidFill>
                <a:srgbClr val="C00000"/>
              </a:solidFill>
            </a:endParaRPr>
          </a:p>
          <a:p>
            <a:pPr marL="1117600" lvl="1" indent="-457200">
              <a:spcBef>
                <a:spcPts val="0"/>
              </a:spcBef>
            </a:pPr>
            <a:r>
              <a:rPr lang="nl-BE" dirty="0" err="1"/>
              <a:t>Fromalising</a:t>
            </a:r>
            <a:r>
              <a:rPr lang="nl-BE" dirty="0"/>
              <a:t> (</a:t>
            </a:r>
            <a:r>
              <a:rPr lang="nl-BE" dirty="0" err="1"/>
              <a:t>current</a:t>
            </a:r>
            <a:r>
              <a:rPr lang="nl-BE" dirty="0"/>
              <a:t>) </a:t>
            </a:r>
            <a:r>
              <a:rPr lang="nl-BE" dirty="0" err="1"/>
              <a:t>administrative</a:t>
            </a:r>
            <a:r>
              <a:rPr lang="nl-BE" dirty="0"/>
              <a:t> projectcooperation = first step</a:t>
            </a:r>
          </a:p>
          <a:p>
            <a:pPr marL="1460500" lvl="2" indent="-342900">
              <a:spcBef>
                <a:spcPts val="0"/>
              </a:spcBef>
              <a:buFont typeface="Symbol" panose="05050102010706020507" pitchFamily="18" charset="2"/>
              <a:buChar char="Þ"/>
            </a:pPr>
            <a:r>
              <a:rPr lang="nl-BE" dirty="0"/>
              <a:t>Cooperation agreement</a:t>
            </a:r>
          </a:p>
          <a:p>
            <a:pPr marL="1917700" lvl="3" indent="-342900">
              <a:spcBef>
                <a:spcPts val="0"/>
              </a:spcBef>
              <a:buFont typeface="Symbol" panose="05050102010706020507" pitchFamily="18" charset="2"/>
              <a:buChar char="Þ"/>
            </a:pPr>
            <a:r>
              <a:rPr lang="nl-BE" dirty="0"/>
              <a:t>FWO – </a:t>
            </a:r>
            <a:r>
              <a:rPr lang="nl-BE" dirty="0" err="1"/>
              <a:t>Nikhef</a:t>
            </a:r>
            <a:endParaRPr lang="nl-BE" dirty="0"/>
          </a:p>
          <a:p>
            <a:pPr marL="1917700" lvl="3" indent="-342900">
              <a:spcBef>
                <a:spcPts val="0"/>
              </a:spcBef>
              <a:buFont typeface="Symbol" panose="05050102010706020507" pitchFamily="18" charset="2"/>
              <a:buChar char="Þ"/>
            </a:pPr>
            <a:r>
              <a:rPr lang="nl-BE" dirty="0"/>
              <a:t>Entry option</a:t>
            </a:r>
          </a:p>
          <a:p>
            <a:pPr marL="1917700" lvl="3" indent="-342900">
              <a:spcBef>
                <a:spcPts val="0"/>
              </a:spcBef>
              <a:buFont typeface="Symbol" panose="05050102010706020507" pitchFamily="18" charset="2"/>
              <a:buChar char="Þ"/>
            </a:pPr>
            <a:endParaRPr lang="nl-BE" dirty="0"/>
          </a:p>
          <a:p>
            <a:pPr marL="1117600" lvl="1" indent="-457200">
              <a:spcBef>
                <a:spcPts val="0"/>
              </a:spcBef>
            </a:pPr>
            <a:endParaRPr lang="nl-BE" dirty="0"/>
          </a:p>
          <a:p>
            <a:pPr marL="1117600" lvl="1" indent="-457200">
              <a:spcBef>
                <a:spcPts val="0"/>
              </a:spcBef>
            </a:pPr>
            <a:endParaRPr lang="nl-B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825A97-A278-45C7-B0C6-C28799D2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658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body" idx="4294967295"/>
          </p:nvPr>
        </p:nvSpPr>
        <p:spPr>
          <a:xfrm>
            <a:off x="251520" y="188640"/>
            <a:ext cx="864096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indent="0" algn="ctr">
              <a:spcBef>
                <a:spcPts val="0"/>
              </a:spcBef>
              <a:buNone/>
            </a:pPr>
            <a:r>
              <a:rPr lang="en-US" i="1" dirty="0"/>
              <a:t>How can we cooperate across national borders to build and exploit ET ?</a:t>
            </a:r>
          </a:p>
          <a:p>
            <a:pPr marL="203200" indent="0" algn="ctr">
              <a:spcBef>
                <a:spcPts val="0"/>
              </a:spcBef>
              <a:buNone/>
            </a:pPr>
            <a:endParaRPr lang="en-US" i="1" dirty="0"/>
          </a:p>
          <a:p>
            <a:pPr marL="660400" indent="-457200">
              <a:spcBef>
                <a:spcPts val="0"/>
              </a:spcBef>
            </a:pPr>
            <a:r>
              <a:rPr lang="nl-BE" dirty="0" err="1">
                <a:solidFill>
                  <a:srgbClr val="C00000"/>
                </a:solidFill>
              </a:rPr>
              <a:t>Preparatory</a:t>
            </a:r>
            <a:r>
              <a:rPr lang="nl-BE" dirty="0">
                <a:solidFill>
                  <a:srgbClr val="C00000"/>
                </a:solidFill>
              </a:rPr>
              <a:t> </a:t>
            </a:r>
            <a:r>
              <a:rPr lang="nl-BE" dirty="0" err="1">
                <a:solidFill>
                  <a:srgbClr val="C00000"/>
                </a:solidFill>
              </a:rPr>
              <a:t>phase</a:t>
            </a:r>
            <a:endParaRPr lang="nl-BE" dirty="0">
              <a:solidFill>
                <a:srgbClr val="C00000"/>
              </a:solidFill>
            </a:endParaRPr>
          </a:p>
          <a:p>
            <a:pPr marL="1117600" lvl="1" indent="-457200">
              <a:spcBef>
                <a:spcPts val="0"/>
              </a:spcBef>
            </a:pPr>
            <a:r>
              <a:rPr lang="nl-BE" dirty="0" err="1"/>
              <a:t>Fromalising</a:t>
            </a:r>
            <a:r>
              <a:rPr lang="nl-BE" dirty="0"/>
              <a:t> </a:t>
            </a:r>
            <a:r>
              <a:rPr lang="nl-BE" dirty="0" err="1"/>
              <a:t>political</a:t>
            </a:r>
            <a:r>
              <a:rPr lang="nl-BE" dirty="0"/>
              <a:t> – </a:t>
            </a:r>
            <a:r>
              <a:rPr lang="nl-BE" dirty="0" err="1"/>
              <a:t>administrative</a:t>
            </a:r>
            <a:r>
              <a:rPr lang="nl-BE" dirty="0"/>
              <a:t> cooperation = second step</a:t>
            </a:r>
          </a:p>
          <a:p>
            <a:pPr marL="1117600" lvl="2" indent="0">
              <a:spcBef>
                <a:spcPts val="0"/>
              </a:spcBef>
              <a:buNone/>
            </a:pPr>
            <a:r>
              <a:rPr lang="nl-BE" dirty="0"/>
              <a:t>=&gt; </a:t>
            </a:r>
            <a:r>
              <a:rPr lang="nl-BE" dirty="0" err="1"/>
              <a:t>Several</a:t>
            </a:r>
            <a:r>
              <a:rPr lang="nl-BE" dirty="0"/>
              <a:t> options</a:t>
            </a:r>
          </a:p>
          <a:p>
            <a:pPr marL="660400" lvl="1" indent="0">
              <a:spcBef>
                <a:spcPts val="0"/>
              </a:spcBef>
              <a:buNone/>
            </a:pPr>
            <a:endParaRPr lang="nl-BE" dirty="0"/>
          </a:p>
        </p:txBody>
      </p:sp>
      <p:pic>
        <p:nvPicPr>
          <p:cNvPr id="4" name="Picture 2" descr="Raad van Europa (RvE) - Europese organisatie | Historiek">
            <a:extLst>
              <a:ext uri="{FF2B5EF4-FFF2-40B4-BE49-F238E27FC236}">
                <a16:creationId xmlns:a16="http://schemas.microsoft.com/office/drawing/2014/main" id="{3AA2FD34-EE40-4713-8B30-9B42C7499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607" y="4143887"/>
            <a:ext cx="1453835" cy="87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Vlag Europese Unie (sterren) - 't Amerikaantje">
            <a:extLst>
              <a:ext uri="{FF2B5EF4-FFF2-40B4-BE49-F238E27FC236}">
                <a16:creationId xmlns:a16="http://schemas.microsoft.com/office/drawing/2014/main" id="{22910532-A4B8-4EAA-9643-BA1257659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782" y="4037633"/>
            <a:ext cx="1523716" cy="152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5D0B14EC-833B-45A5-B706-9461B44A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72" y="5422134"/>
            <a:ext cx="2262563" cy="82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Single gear with solid fill">
            <a:extLst>
              <a:ext uri="{FF2B5EF4-FFF2-40B4-BE49-F238E27FC236}">
                <a16:creationId xmlns:a16="http://schemas.microsoft.com/office/drawing/2014/main" id="{D51D7FB8-2FAA-4A8E-AB65-C31202258D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71999" y="4108473"/>
            <a:ext cx="691018" cy="691018"/>
          </a:xfrm>
          <a:prstGeom prst="rect">
            <a:avLst/>
          </a:prstGeom>
        </p:spPr>
      </p:pic>
      <p:pic>
        <p:nvPicPr>
          <p:cNvPr id="8" name="Graphic 7" descr="Single gear with solid fill">
            <a:extLst>
              <a:ext uri="{FF2B5EF4-FFF2-40B4-BE49-F238E27FC236}">
                <a16:creationId xmlns:a16="http://schemas.microsoft.com/office/drawing/2014/main" id="{7B7D2D39-02D4-45E7-9BFD-B53B311A4C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64035" y="4442182"/>
            <a:ext cx="691018" cy="691018"/>
          </a:xfrm>
          <a:prstGeom prst="rect">
            <a:avLst/>
          </a:prstGeom>
        </p:spPr>
      </p:pic>
      <p:pic>
        <p:nvPicPr>
          <p:cNvPr id="9" name="Graphic 8" descr="Single gear with solid fill">
            <a:extLst>
              <a:ext uri="{FF2B5EF4-FFF2-40B4-BE49-F238E27FC236}">
                <a16:creationId xmlns:a16="http://schemas.microsoft.com/office/drawing/2014/main" id="{B94AAB7D-194C-42E7-AC0D-314313114C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61479" y="4757055"/>
            <a:ext cx="691018" cy="69101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6B5D2B6-ED57-4A9B-BF9B-94A124ED8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218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body" idx="4294967295"/>
          </p:nvPr>
        </p:nvSpPr>
        <p:spPr>
          <a:xfrm>
            <a:off x="251520" y="188640"/>
            <a:ext cx="864096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indent="0" algn="ctr">
              <a:spcBef>
                <a:spcPts val="0"/>
              </a:spcBef>
              <a:buNone/>
            </a:pPr>
            <a:r>
              <a:rPr lang="en-US" i="1" dirty="0"/>
              <a:t>How can we cooperate across national borders to build and exploit ET ?</a:t>
            </a:r>
          </a:p>
        </p:txBody>
      </p:sp>
      <p:pic>
        <p:nvPicPr>
          <p:cNvPr id="4" name="Picture 2" descr="Raad van Europa (RvE) - Europese organisatie | Historiek">
            <a:extLst>
              <a:ext uri="{FF2B5EF4-FFF2-40B4-BE49-F238E27FC236}">
                <a16:creationId xmlns:a16="http://schemas.microsoft.com/office/drawing/2014/main" id="{3AA2FD34-EE40-4713-8B30-9B42C7499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36" y="1612467"/>
            <a:ext cx="1453835" cy="87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Vlag Europese Unie (sterren) - 't Amerikaantje">
            <a:extLst>
              <a:ext uri="{FF2B5EF4-FFF2-40B4-BE49-F238E27FC236}">
                <a16:creationId xmlns:a16="http://schemas.microsoft.com/office/drawing/2014/main" id="{22910532-A4B8-4EAA-9643-BA1257659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35" y="2746140"/>
            <a:ext cx="1453835" cy="145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5D0B14EC-833B-45A5-B706-9461B44A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94" y="4532495"/>
            <a:ext cx="1929401" cy="70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D4EDBA-4516-4F1F-8CBE-094E0A6C1063}"/>
              </a:ext>
            </a:extLst>
          </p:cNvPr>
          <p:cNvSpPr txBox="1"/>
          <p:nvPr/>
        </p:nvSpPr>
        <p:spPr>
          <a:xfrm>
            <a:off x="3352232" y="1767216"/>
            <a:ext cx="296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International agreement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022C13-8175-462E-AED8-3E497C8F8ACC}"/>
              </a:ext>
            </a:extLst>
          </p:cNvPr>
          <p:cNvSpPr txBox="1"/>
          <p:nvPr/>
        </p:nvSpPr>
        <p:spPr>
          <a:xfrm>
            <a:off x="3352232" y="3032956"/>
            <a:ext cx="448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European </a:t>
            </a:r>
            <a:r>
              <a:rPr lang="nl-B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Grouping</a:t>
            </a:r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Territorial</a:t>
            </a:r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 Cooperation (EGTS)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B7F069-90C3-4476-921C-E03C3A19E1DD}"/>
              </a:ext>
            </a:extLst>
          </p:cNvPr>
          <p:cNvSpPr txBox="1"/>
          <p:nvPr/>
        </p:nvSpPr>
        <p:spPr>
          <a:xfrm>
            <a:off x="3361468" y="4244277"/>
            <a:ext cx="4894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Benelux </a:t>
            </a:r>
            <a:r>
              <a:rPr lang="nl-B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Grouping</a:t>
            </a:r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Territorial</a:t>
            </a:r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 Cooperation (BGTS)</a:t>
            </a:r>
          </a:p>
          <a:p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Benelux </a:t>
            </a:r>
            <a:r>
              <a:rPr lang="nl-B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consultation</a:t>
            </a:r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 platform</a:t>
            </a:r>
          </a:p>
          <a:p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Benelux </a:t>
            </a:r>
            <a:r>
              <a:rPr lang="nl-B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nl-BE" sz="1800" dirty="0">
                <a:latin typeface="Calibri" panose="020F0502020204030204" pitchFamily="34" charset="0"/>
                <a:cs typeface="Calibri" panose="020F0502020204030204" pitchFamily="34" charset="0"/>
              </a:rPr>
              <a:t> agreement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77D4A3-842B-46D1-8D34-A73175233DA2}"/>
              </a:ext>
            </a:extLst>
          </p:cNvPr>
          <p:cNvSpPr txBox="1"/>
          <p:nvPr/>
        </p:nvSpPr>
        <p:spPr>
          <a:xfrm>
            <a:off x="1607127" y="5676979"/>
            <a:ext cx="5763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r>
              <a:rPr lang="nl-BE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cooperation </a:t>
            </a:r>
            <a:r>
              <a:rPr lang="nl-BE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lang="nl-BE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nl-B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identified</a:t>
            </a:r>
            <a:endParaRPr lang="nl-B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D6CB5277-1EF7-4BCA-AB38-E5AB0872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848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body" idx="4294967295"/>
          </p:nvPr>
        </p:nvSpPr>
        <p:spPr>
          <a:xfrm>
            <a:off x="76029" y="188640"/>
            <a:ext cx="864096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indent="0" algn="ctr">
              <a:spcBef>
                <a:spcPts val="0"/>
              </a:spcBef>
              <a:buNone/>
            </a:pPr>
            <a:r>
              <a:rPr lang="en-US" i="1" dirty="0"/>
              <a:t>What about conflicts of law resulting from the application of the different national legal frameworks?</a:t>
            </a:r>
          </a:p>
          <a:p>
            <a:pPr marL="660400" indent="-457200">
              <a:spcBef>
                <a:spcPts val="0"/>
              </a:spcBef>
            </a:pPr>
            <a:r>
              <a:rPr lang="nl-BE" i="1" dirty="0">
                <a:solidFill>
                  <a:srgbClr val="C00000"/>
                </a:solidFill>
              </a:rPr>
              <a:t>Ex ante </a:t>
            </a:r>
            <a:r>
              <a:rPr lang="nl-BE" dirty="0" err="1">
                <a:solidFill>
                  <a:srgbClr val="C00000"/>
                </a:solidFill>
              </a:rPr>
              <a:t>remediation</a:t>
            </a:r>
            <a:endParaRPr lang="nl-BE" dirty="0">
              <a:solidFill>
                <a:srgbClr val="C00000"/>
              </a:solidFill>
            </a:endParaRPr>
          </a:p>
          <a:p>
            <a:pPr marL="1117600" lvl="1" indent="-457200">
              <a:spcBef>
                <a:spcPts val="0"/>
              </a:spcBef>
            </a:pPr>
            <a:r>
              <a:rPr lang="nl-BE" dirty="0"/>
              <a:t>Border impact assessment in new </a:t>
            </a:r>
            <a:r>
              <a:rPr lang="nl-BE" dirty="0" err="1"/>
              <a:t>regulation</a:t>
            </a:r>
            <a:endParaRPr lang="nl-BE" dirty="0"/>
          </a:p>
          <a:p>
            <a:pPr marL="1117600" lvl="1" indent="-457200">
              <a:spcBef>
                <a:spcPts val="0"/>
              </a:spcBef>
            </a:pPr>
            <a:r>
              <a:rPr lang="nl-BE" dirty="0"/>
              <a:t>Cross-border project </a:t>
            </a:r>
            <a:r>
              <a:rPr lang="nl-BE" dirty="0" err="1"/>
              <a:t>regulation</a:t>
            </a:r>
            <a:endParaRPr lang="nl-BE" dirty="0"/>
          </a:p>
          <a:p>
            <a:pPr marL="660400" lvl="1" indent="-457200">
              <a:spcBef>
                <a:spcPts val="0"/>
              </a:spcBef>
              <a:buSzPts val="3200"/>
              <a:buFont typeface="Arial"/>
              <a:buChar char="•"/>
            </a:pPr>
            <a:r>
              <a:rPr lang="nl-BE" sz="3200" i="1" dirty="0">
                <a:solidFill>
                  <a:srgbClr val="C00000"/>
                </a:solidFill>
              </a:rPr>
              <a:t>Ex post </a:t>
            </a:r>
            <a:r>
              <a:rPr lang="nl-BE" sz="3200" dirty="0" err="1">
                <a:solidFill>
                  <a:srgbClr val="C00000"/>
                </a:solidFill>
              </a:rPr>
              <a:t>remediation</a:t>
            </a:r>
            <a:endParaRPr lang="nl-BE" sz="3200" dirty="0">
              <a:solidFill>
                <a:srgbClr val="C00000"/>
              </a:solidFill>
            </a:endParaRPr>
          </a:p>
          <a:p>
            <a:pPr marL="1117600" lvl="2" indent="-457200">
              <a:spcBef>
                <a:spcPts val="0"/>
              </a:spcBef>
              <a:buSzPts val="3200"/>
            </a:pPr>
            <a:r>
              <a:rPr lang="nl-BE" sz="2800" dirty="0"/>
              <a:t>International </a:t>
            </a:r>
            <a:r>
              <a:rPr lang="nl-BE" sz="2800" dirty="0" err="1"/>
              <a:t>agreements</a:t>
            </a:r>
            <a:endParaRPr lang="nl-BE" sz="2800" dirty="0"/>
          </a:p>
          <a:p>
            <a:pPr marL="1117600" lvl="2" indent="-457200">
              <a:spcBef>
                <a:spcPts val="0"/>
              </a:spcBef>
              <a:buSzPts val="3200"/>
            </a:pPr>
            <a:r>
              <a:rPr lang="nl-BE" sz="2800" dirty="0"/>
              <a:t>Benelux </a:t>
            </a:r>
            <a:r>
              <a:rPr lang="nl-BE" sz="2800" dirty="0" err="1"/>
              <a:t>disposition</a:t>
            </a:r>
            <a:endParaRPr lang="nl-BE" sz="2800" dirty="0"/>
          </a:p>
          <a:p>
            <a:pPr marL="1117600" lvl="2" indent="-457200">
              <a:spcBef>
                <a:spcPts val="0"/>
              </a:spcBef>
              <a:buSzPts val="3200"/>
            </a:pPr>
            <a:r>
              <a:rPr lang="nl-BE" sz="2800" dirty="0"/>
              <a:t>ECBM/Bridge EU</a:t>
            </a:r>
          </a:p>
          <a:p>
            <a:pPr marL="660400" lvl="1" indent="-457200">
              <a:spcBef>
                <a:spcPts val="0"/>
              </a:spcBef>
              <a:buSzPts val="3200"/>
              <a:buFont typeface="Arial"/>
              <a:buChar char="•"/>
            </a:pPr>
            <a:r>
              <a:rPr lang="nl-BE" sz="3200" i="1" dirty="0" err="1">
                <a:solidFill>
                  <a:srgbClr val="C00000"/>
                </a:solidFill>
              </a:rPr>
              <a:t>Coordination</a:t>
            </a:r>
            <a:r>
              <a:rPr lang="nl-BE" sz="3200" i="1" dirty="0">
                <a:solidFill>
                  <a:srgbClr val="C00000"/>
                </a:solidFill>
              </a:rPr>
              <a:t> </a:t>
            </a:r>
          </a:p>
          <a:p>
            <a:pPr marL="1117600" lvl="2" indent="-457200">
              <a:spcBef>
                <a:spcPts val="0"/>
              </a:spcBef>
              <a:buSzPts val="3200"/>
            </a:pPr>
            <a:r>
              <a:rPr lang="nl-BE" sz="2800" i="1" dirty="0" err="1">
                <a:solidFill>
                  <a:schemeClr val="tx1"/>
                </a:solidFill>
              </a:rPr>
              <a:t>Simultaneous</a:t>
            </a:r>
            <a:r>
              <a:rPr lang="nl-BE" sz="2800" i="1" dirty="0">
                <a:solidFill>
                  <a:schemeClr val="tx1"/>
                </a:solidFill>
              </a:rPr>
              <a:t> </a:t>
            </a:r>
            <a:r>
              <a:rPr lang="nl-BE" sz="2800" i="1" dirty="0" err="1">
                <a:solidFill>
                  <a:schemeClr val="tx1"/>
                </a:solidFill>
              </a:rPr>
              <a:t>application</a:t>
            </a:r>
            <a:r>
              <a:rPr lang="nl-BE" sz="2800" i="1" dirty="0">
                <a:solidFill>
                  <a:schemeClr val="tx1"/>
                </a:solidFill>
              </a:rPr>
              <a:t> of different </a:t>
            </a:r>
            <a:r>
              <a:rPr lang="nl-BE" sz="2800" i="1" dirty="0" err="1">
                <a:solidFill>
                  <a:schemeClr val="tx1"/>
                </a:solidFill>
              </a:rPr>
              <a:t>national</a:t>
            </a:r>
            <a:r>
              <a:rPr lang="nl-BE" sz="2800" i="1" dirty="0">
                <a:solidFill>
                  <a:schemeClr val="tx1"/>
                </a:solidFill>
              </a:rPr>
              <a:t> </a:t>
            </a:r>
            <a:r>
              <a:rPr lang="nl-BE" sz="2800" i="1" dirty="0" err="1">
                <a:solidFill>
                  <a:schemeClr val="tx1"/>
                </a:solidFill>
              </a:rPr>
              <a:t>provisions</a:t>
            </a:r>
            <a:endParaRPr lang="nl-BE" sz="2800" i="1" dirty="0">
              <a:solidFill>
                <a:schemeClr val="tx1"/>
              </a:solidFill>
            </a:endParaRPr>
          </a:p>
          <a:p>
            <a:pPr marL="1117600" lvl="2" indent="-457200">
              <a:spcBef>
                <a:spcPts val="0"/>
              </a:spcBef>
              <a:buSzPts val="3200"/>
            </a:pPr>
            <a:endParaRPr lang="nl-BE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0491A6-39C4-4CA0-8D22-E778FD55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1870E9-01C3-4774-B2E5-F0B2767E88A8}"/>
              </a:ext>
            </a:extLst>
          </p:cNvPr>
          <p:cNvSpPr txBox="1"/>
          <p:nvPr/>
        </p:nvSpPr>
        <p:spPr>
          <a:xfrm>
            <a:off x="1921163" y="6233569"/>
            <a:ext cx="4950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1052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386</Words>
  <Application>Microsoft Office PowerPoint</Application>
  <PresentationFormat>On-screen Show (4:3)</PresentationFormat>
  <Paragraphs>77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Noto Sans Symbols</vt:lpstr>
      <vt:lpstr>Symbol</vt:lpstr>
      <vt:lpstr>Verdana</vt:lpstr>
      <vt:lpstr>Office Theme</vt:lpstr>
      <vt:lpstr>Legal considerations for ET in the EMR </vt:lpstr>
      <vt:lpstr>Legal considerations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(Legal) questions/thoughts?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considerations for ET in the EMR</dc:title>
  <dc:creator>lambr</dc:creator>
  <cp:lastModifiedBy>VAN DER AUWERMEULEN Loth</cp:lastModifiedBy>
  <cp:revision>15</cp:revision>
  <dcterms:created xsi:type="dcterms:W3CDTF">2009-12-01T15:52:26Z</dcterms:created>
  <dcterms:modified xsi:type="dcterms:W3CDTF">2023-11-27T09:43:33Z</dcterms:modified>
</cp:coreProperties>
</file>