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Nunito"/>
      <p:regular r:id="rId18"/>
      <p:bold r:id="rId19"/>
      <p:italic r:id="rId20"/>
      <p:boldItalic r:id="rId21"/>
    </p:embeddedFont>
    <p:embeddedFont>
      <p:font typeface="Maven Pro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italic.fntdata"/><Relationship Id="rId11" Type="http://schemas.openxmlformats.org/officeDocument/2006/relationships/slide" Target="slides/slide6.xml"/><Relationship Id="rId22" Type="http://schemas.openxmlformats.org/officeDocument/2006/relationships/font" Target="fonts/MavenPro-regular.fntdata"/><Relationship Id="rId10" Type="http://schemas.openxmlformats.org/officeDocument/2006/relationships/slide" Target="slides/slide5.xml"/><Relationship Id="rId21" Type="http://schemas.openxmlformats.org/officeDocument/2006/relationships/font" Target="fonts/Nuni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MavenPr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Nunito-bold.fntdata"/><Relationship Id="rId6" Type="http://schemas.openxmlformats.org/officeDocument/2006/relationships/slide" Target="slides/slide1.xml"/><Relationship Id="rId18" Type="http://schemas.openxmlformats.org/officeDocument/2006/relationships/font" Target="fonts/Nuni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9f1990780f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29f1990780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29f109cd71c_5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29f109cd71c_5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29f109cd71c_5_3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29f109cd71c_5_3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9f109cd71c_5_3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29f109cd71c_5_3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9f109cd71c_5_3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29f109cd71c_5_3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9f0a1ac9d3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29f0a1ac9d3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9f47896bee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29f47896bee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9f109cd71c_5_3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29f109cd71c_5_3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9f109cd71c_5_3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29f109cd71c_5_3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9f109cd71c_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29f109cd71c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29f109cd71c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29f109cd71c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9" Type="http://schemas.openxmlformats.org/officeDocument/2006/relationships/image" Target="../media/image1.jpg"/><Relationship Id="rId5" Type="http://schemas.openxmlformats.org/officeDocument/2006/relationships/image" Target="../media/image2.jpg"/><Relationship Id="rId6" Type="http://schemas.openxmlformats.org/officeDocument/2006/relationships/image" Target="../media/image11.png"/><Relationship Id="rId7" Type="http://schemas.openxmlformats.org/officeDocument/2006/relationships/image" Target="../media/image7.png"/><Relationship Id="rId8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7B7B7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Einstein Telescope Observational Science</a:t>
            </a:r>
            <a:endParaRPr sz="3500"/>
          </a:p>
        </p:txBody>
      </p:sp>
      <p:sp>
        <p:nvSpPr>
          <p:cNvPr id="278" name="Google Shape;278;p13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Archisman Ghosh</a:t>
            </a:r>
            <a:endParaRPr/>
          </a:p>
        </p:txBody>
      </p:sp>
      <p:pic>
        <p:nvPicPr>
          <p:cNvPr id="279" name="Google Shape;27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2125" y="4186200"/>
            <a:ext cx="1094651" cy="695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150" y="3938099"/>
            <a:ext cx="1597123" cy="1278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2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ET Observational Science Board</a:t>
            </a:r>
            <a:endParaRPr/>
          </a:p>
        </p:txBody>
      </p:sp>
      <p:sp>
        <p:nvSpPr>
          <p:cNvPr id="366" name="Google Shape;366;p22"/>
          <p:cNvSpPr txBox="1"/>
          <p:nvPr>
            <p:ph idx="1" type="body"/>
          </p:nvPr>
        </p:nvSpPr>
        <p:spPr>
          <a:xfrm>
            <a:off x="1303800" y="1195650"/>
            <a:ext cx="7030500" cy="385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Organization / coordination via (monthly) telecons, biannual in-person meetings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ET Symposium @ Cagliari, May 2023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Science presentations (talks / posters) over a broad range of topics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ET Annual Meeting @ Orsay, November 2023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Blue book coordination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Multimessenger astronomy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Mock data challenges</a:t>
            </a:r>
            <a:endParaRPr/>
          </a:p>
        </p:txBody>
      </p:sp>
      <p:pic>
        <p:nvPicPr>
          <p:cNvPr id="367" name="Google Shape;36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9625" y="4400"/>
            <a:ext cx="1124777" cy="900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56475" y="80612"/>
            <a:ext cx="976850" cy="620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ET Observational Science Board</a:t>
            </a:r>
            <a:endParaRPr/>
          </a:p>
        </p:txBody>
      </p:sp>
      <p:sp>
        <p:nvSpPr>
          <p:cNvPr id="374" name="Google Shape;374;p23"/>
          <p:cNvSpPr txBox="1"/>
          <p:nvPr>
            <p:ph idx="1" type="body"/>
          </p:nvPr>
        </p:nvSpPr>
        <p:spPr>
          <a:xfrm>
            <a:off x="1303800" y="1195650"/>
            <a:ext cx="7030500" cy="385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Science case and </a:t>
            </a:r>
            <a:r>
              <a:rPr b="1" lang="en"/>
              <a:t>blue book</a:t>
            </a:r>
            <a:r>
              <a:rPr lang="en"/>
              <a:t> contribution from Flanders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UAntwerpen: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Stochastic</a:t>
            </a:r>
            <a:r>
              <a:rPr lang="en"/>
              <a:t> </a:t>
            </a:r>
            <a:r>
              <a:rPr lang="en"/>
              <a:t>background</a:t>
            </a:r>
            <a:r>
              <a:rPr lang="en"/>
              <a:t> data </a:t>
            </a:r>
            <a:r>
              <a:rPr lang="en"/>
              <a:t>analysis</a:t>
            </a:r>
            <a:r>
              <a:rPr lang="en"/>
              <a:t> and source separation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VUB: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Stochastic background theory: topological defects and phase transitions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UGent: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Cosmography, large scale structure of the universe, supernovae, exotic compact objects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KULeuven: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</a:t>
            </a:r>
            <a:r>
              <a:rPr lang="en"/>
              <a:t>strophysics, tests of GR</a:t>
            </a:r>
            <a:r>
              <a:rPr lang="en"/>
              <a:t>, GW lensing, GW null stream, supernovae</a:t>
            </a:r>
            <a:endParaRPr/>
          </a:p>
        </p:txBody>
      </p:sp>
      <p:sp>
        <p:nvSpPr>
          <p:cNvPr id="375" name="Google Shape;375;p23"/>
          <p:cNvSpPr txBox="1"/>
          <p:nvPr/>
        </p:nvSpPr>
        <p:spPr>
          <a:xfrm>
            <a:off x="1439275" y="4403775"/>
            <a:ext cx="6894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Blue book writing: significant input from many members! Dálya, Blasi, Mariotti … 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76" name="Google Shape;37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9625" y="4400"/>
            <a:ext cx="1124777" cy="900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56475" y="80612"/>
            <a:ext cx="976850" cy="620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 visibility in Virgo and ET</a:t>
            </a:r>
            <a:endParaRPr/>
          </a:p>
        </p:txBody>
      </p:sp>
      <p:sp>
        <p:nvSpPr>
          <p:cNvPr id="383" name="Google Shape;383;p24"/>
          <p:cNvSpPr txBox="1"/>
          <p:nvPr>
            <p:ph idx="1" type="body"/>
          </p:nvPr>
        </p:nvSpPr>
        <p:spPr>
          <a:xfrm>
            <a:off x="1303800" y="1195650"/>
            <a:ext cx="7030500" cy="385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Being in the forefront of LVK data analysis is necessary to bridge current efforts to ET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Active participation in telecons, Virgo weeks, LVK meetings, ET symposia &amp; meetings</a:t>
            </a:r>
            <a:endParaRPr/>
          </a:p>
          <a:p>
            <a:pPr indent="457200" lvl="0" marL="2743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/>
              <a:t>                Collaboration membership / travel: </a:t>
            </a:r>
            <a:r>
              <a:rPr lang="en" sz="1200"/>
              <a:t>FWO-IRI</a:t>
            </a:r>
            <a:r>
              <a:rPr lang="en"/>
              <a:t> 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 few highlights: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Freija Beirnaert (UGent): </a:t>
            </a:r>
            <a:r>
              <a:rPr lang="en"/>
              <a:t>best</a:t>
            </a:r>
            <a:r>
              <a:rPr lang="en"/>
              <a:t> poster prize in data analysis in Cardiff LVK Meeting 2022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Kamiel Janssens (UAntwerpen) and Alba Romero (VUB): two of the three winners of Virgo awards 2023 </a:t>
            </a:r>
            <a:r>
              <a:rPr lang="en"/>
              <a:t>announced</a:t>
            </a:r>
            <a:r>
              <a:rPr lang="en"/>
              <a:t> earlier this month!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84" name="Google Shape;38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9625" y="4400"/>
            <a:ext cx="1124777" cy="900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56475" y="80612"/>
            <a:ext cx="976850" cy="620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 of the talk</a:t>
            </a:r>
            <a:endParaRPr/>
          </a:p>
        </p:txBody>
      </p:sp>
      <p:sp>
        <p:nvSpPr>
          <p:cNvPr id="286" name="Google Shape;286;p1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Observational science with the ET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ET Observational Science Board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Involvement of Flanders / Flemish researchers</a:t>
            </a:r>
            <a:endParaRPr/>
          </a:p>
        </p:txBody>
      </p:sp>
      <p:pic>
        <p:nvPicPr>
          <p:cNvPr id="287" name="Google Shape;28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9625" y="4400"/>
            <a:ext cx="1124777" cy="900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56475" y="80612"/>
            <a:ext cx="976850" cy="620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5"/>
          <p:cNvSpPr txBox="1"/>
          <p:nvPr>
            <p:ph type="title"/>
          </p:nvPr>
        </p:nvSpPr>
        <p:spPr>
          <a:xfrm>
            <a:off x="1303800" y="635150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GW sources</a:t>
            </a:r>
            <a:endParaRPr/>
          </a:p>
        </p:txBody>
      </p:sp>
      <p:sp>
        <p:nvSpPr>
          <p:cNvPr id="294" name="Google Shape;294;p15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15"/>
          <p:cNvSpPr txBox="1"/>
          <p:nvPr/>
        </p:nvSpPr>
        <p:spPr>
          <a:xfrm>
            <a:off x="505975" y="1216875"/>
            <a:ext cx="3648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Mergers of binaries of black holes and neutron stars</a:t>
            </a:r>
            <a:endParaRPr sz="19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6" name="Google Shape;296;p15"/>
          <p:cNvSpPr txBox="1"/>
          <p:nvPr/>
        </p:nvSpPr>
        <p:spPr>
          <a:xfrm>
            <a:off x="5495550" y="1216875"/>
            <a:ext cx="2368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Bursts</a:t>
            </a:r>
            <a:endParaRPr sz="2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(supernovae)</a:t>
            </a:r>
            <a:endParaRPr sz="2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7" name="Google Shape;297;p15"/>
          <p:cNvSpPr txBox="1"/>
          <p:nvPr/>
        </p:nvSpPr>
        <p:spPr>
          <a:xfrm>
            <a:off x="277375" y="4264875"/>
            <a:ext cx="36486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Spinning neutron stars</a:t>
            </a:r>
            <a:endParaRPr sz="19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8" name="Google Shape;298;p15"/>
          <p:cNvSpPr txBox="1"/>
          <p:nvPr/>
        </p:nvSpPr>
        <p:spPr>
          <a:xfrm>
            <a:off x="4572000" y="4036275"/>
            <a:ext cx="37737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GW background</a:t>
            </a:r>
            <a:endParaRPr sz="19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(astrophysical and cosmological)</a:t>
            </a:r>
            <a:endParaRPr sz="19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99" name="Google Shape;29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975" y="3470550"/>
            <a:ext cx="943249" cy="86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475" y="3743550"/>
            <a:ext cx="844850" cy="29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10150" y="2017275"/>
            <a:ext cx="1370050" cy="137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15"/>
          <p:cNvPicPr preferRelativeResize="0"/>
          <p:nvPr/>
        </p:nvPicPr>
        <p:blipFill rotWithShape="1">
          <a:blip r:embed="rId6">
            <a:alphaModFix/>
          </a:blip>
          <a:srcRect b="11691" l="0" r="0" t="0"/>
          <a:stretch/>
        </p:blipFill>
        <p:spPr>
          <a:xfrm>
            <a:off x="6552625" y="3127250"/>
            <a:ext cx="1781673" cy="932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15"/>
          <p:cNvPicPr preferRelativeResize="0"/>
          <p:nvPr/>
        </p:nvPicPr>
        <p:blipFill rotWithShape="1">
          <a:blip r:embed="rId7">
            <a:alphaModFix/>
          </a:blip>
          <a:srcRect b="30470" l="12051" r="7549" t="5476"/>
          <a:stretch/>
        </p:blipFill>
        <p:spPr>
          <a:xfrm>
            <a:off x="2471925" y="1986375"/>
            <a:ext cx="1709927" cy="1442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79625" y="4400"/>
            <a:ext cx="1124777" cy="900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056475" y="80612"/>
            <a:ext cx="976850" cy="620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ET sensitivity</a:t>
            </a:r>
            <a:endParaRPr/>
          </a:p>
        </p:txBody>
      </p:sp>
      <p:sp>
        <p:nvSpPr>
          <p:cNvPr id="311" name="Google Shape;311;p16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10 × current detectors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Low-freq improvement</a:t>
            </a:r>
            <a:endParaRPr/>
          </a:p>
        </p:txBody>
      </p:sp>
      <p:pic>
        <p:nvPicPr>
          <p:cNvPr id="312" name="Google Shape;312;p16"/>
          <p:cNvPicPr preferRelativeResize="0"/>
          <p:nvPr/>
        </p:nvPicPr>
        <p:blipFill rotWithShape="1">
          <a:blip r:embed="rId3">
            <a:alphaModFix/>
          </a:blip>
          <a:srcRect b="0" l="0" r="50000" t="0"/>
          <a:stretch/>
        </p:blipFill>
        <p:spPr>
          <a:xfrm>
            <a:off x="3962400" y="1442300"/>
            <a:ext cx="4572001" cy="3478101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16"/>
          <p:cNvSpPr/>
          <p:nvPr/>
        </p:nvSpPr>
        <p:spPr>
          <a:xfrm>
            <a:off x="6940500" y="3024950"/>
            <a:ext cx="234600" cy="6762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4" name="Google Shape;314;p16"/>
          <p:cNvSpPr/>
          <p:nvPr/>
        </p:nvSpPr>
        <p:spPr>
          <a:xfrm>
            <a:off x="5064725" y="2440700"/>
            <a:ext cx="699000" cy="2292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15" name="Google Shape;31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79625" y="4400"/>
            <a:ext cx="1124777" cy="900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56475" y="80612"/>
            <a:ext cx="976850" cy="620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ET detection capability: binary mergers</a:t>
            </a:r>
            <a:endParaRPr/>
          </a:p>
        </p:txBody>
      </p:sp>
      <p:sp>
        <p:nvSpPr>
          <p:cNvPr id="322" name="Google Shape;322;p17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23" name="Google Shape;32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300" y="2545800"/>
            <a:ext cx="5591515" cy="254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7"/>
          <p:cNvPicPr preferRelativeResize="0"/>
          <p:nvPr/>
        </p:nvPicPr>
        <p:blipFill rotWithShape="1">
          <a:blip r:embed="rId4">
            <a:alphaModFix/>
          </a:blip>
          <a:srcRect b="-2370" l="49872" r="0" t="2370"/>
          <a:stretch/>
        </p:blipFill>
        <p:spPr>
          <a:xfrm>
            <a:off x="5673825" y="1188725"/>
            <a:ext cx="2677699" cy="2031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79625" y="4400"/>
            <a:ext cx="1124777" cy="900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56475" y="80612"/>
            <a:ext cx="976850" cy="620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8"/>
          <p:cNvSpPr txBox="1"/>
          <p:nvPr>
            <p:ph type="title"/>
          </p:nvPr>
        </p:nvSpPr>
        <p:spPr>
          <a:xfrm>
            <a:off x="1303800" y="598575"/>
            <a:ext cx="72831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ET detection capability: GW background</a:t>
            </a:r>
            <a:endParaRPr/>
          </a:p>
        </p:txBody>
      </p:sp>
      <p:sp>
        <p:nvSpPr>
          <p:cNvPr id="332" name="Google Shape;332;p18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33" name="Google Shape;33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0575" y="2847210"/>
            <a:ext cx="3365550" cy="2285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5350" y="1376325"/>
            <a:ext cx="5345226" cy="337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79625" y="4400"/>
            <a:ext cx="1124777" cy="900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56475" y="80612"/>
            <a:ext cx="976850" cy="620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ET science</a:t>
            </a:r>
            <a:endParaRPr/>
          </a:p>
        </p:txBody>
      </p:sp>
      <p:sp>
        <p:nvSpPr>
          <p:cNvPr id="342" name="Google Shape;342;p19"/>
          <p:cNvSpPr txBox="1"/>
          <p:nvPr>
            <p:ph idx="1" type="body"/>
          </p:nvPr>
        </p:nvSpPr>
        <p:spPr>
          <a:xfrm>
            <a:off x="1303800" y="1225300"/>
            <a:ext cx="7030500" cy="33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Black hole properties: origin (stellar / primordial), evolution, demography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Near-horizon physics, probing the nature of compact objects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Neutron star properties: strongly coupled matter, QCD, exotic matter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Multimessenger astronomy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Dark matter: primordial </a:t>
            </a:r>
            <a:r>
              <a:rPr lang="en"/>
              <a:t>black</a:t>
            </a:r>
            <a:r>
              <a:rPr lang="en"/>
              <a:t> holes, axion clouds, …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Dark energy and modifications of gravity at </a:t>
            </a:r>
            <a:r>
              <a:rPr lang="en"/>
              <a:t>cosmological</a:t>
            </a:r>
            <a:r>
              <a:rPr lang="en"/>
              <a:t> scales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New sources: supernovae, isolated </a:t>
            </a:r>
            <a:r>
              <a:rPr lang="en"/>
              <a:t>neutron</a:t>
            </a:r>
            <a:r>
              <a:rPr lang="en"/>
              <a:t> stars, </a:t>
            </a:r>
            <a:r>
              <a:rPr lang="en"/>
              <a:t>stochastic</a:t>
            </a:r>
            <a:r>
              <a:rPr lang="en"/>
              <a:t> background!</a:t>
            </a:r>
            <a:endParaRPr/>
          </a:p>
        </p:txBody>
      </p:sp>
      <p:pic>
        <p:nvPicPr>
          <p:cNvPr id="343" name="Google Shape;34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9625" y="4400"/>
            <a:ext cx="1124777" cy="900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56475" y="80612"/>
            <a:ext cx="976850" cy="620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ET Observational Science Board</a:t>
            </a:r>
            <a:endParaRPr/>
          </a:p>
        </p:txBody>
      </p:sp>
      <p:sp>
        <p:nvSpPr>
          <p:cNvPr id="350" name="Google Shape;350;p20"/>
          <p:cNvSpPr txBox="1"/>
          <p:nvPr>
            <p:ph idx="1" type="body"/>
          </p:nvPr>
        </p:nvSpPr>
        <p:spPr>
          <a:xfrm>
            <a:off x="1303800" y="1195650"/>
            <a:ext cx="7030500" cy="385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Formed in Nov 2021 with a mandate to: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Investigate science case for ET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Produce ET blue book (summer 2024)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Develop analysis tools required for science extraction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Release a series of mock data challenges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Develop data analysis platform and computational infrastructure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Foster relations with other GW experiments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Foster relations with the external EM/neutrino communities</a:t>
            </a:r>
            <a:endParaRPr/>
          </a:p>
        </p:txBody>
      </p:sp>
      <p:pic>
        <p:nvPicPr>
          <p:cNvPr id="351" name="Google Shape;35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9625" y="4400"/>
            <a:ext cx="1124777" cy="900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56475" y="80612"/>
            <a:ext cx="976850" cy="620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1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ET Observational Science Board</a:t>
            </a:r>
            <a:endParaRPr/>
          </a:p>
        </p:txBody>
      </p:sp>
      <p:sp>
        <p:nvSpPr>
          <p:cNvPr id="358" name="Google Shape;358;p21"/>
          <p:cNvSpPr txBox="1"/>
          <p:nvPr>
            <p:ph idx="1" type="body"/>
          </p:nvPr>
        </p:nvSpPr>
        <p:spPr>
          <a:xfrm>
            <a:off x="1303800" y="1195650"/>
            <a:ext cx="7030500" cy="385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 Divisions: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Fundamental physics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Cosmology (coordinated jointly by AG)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Population studies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Multimessenger observations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Synergies with other GW observatories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Nuclear physics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Stellar collapse and isolated neutron stars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Waveforms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Common tools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Data analysis platform</a:t>
            </a:r>
            <a:endParaRPr/>
          </a:p>
        </p:txBody>
      </p:sp>
      <p:pic>
        <p:nvPicPr>
          <p:cNvPr id="359" name="Google Shape;35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9625" y="4400"/>
            <a:ext cx="1124777" cy="900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56475" y="80612"/>
            <a:ext cx="976850" cy="620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