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383" r:id="rId2"/>
    <p:sldId id="350" r:id="rId3"/>
    <p:sldId id="351" r:id="rId4"/>
    <p:sldId id="352" r:id="rId5"/>
    <p:sldId id="354" r:id="rId6"/>
    <p:sldId id="357" r:id="rId7"/>
    <p:sldId id="361" r:id="rId8"/>
    <p:sldId id="355" r:id="rId9"/>
    <p:sldId id="362" r:id="rId10"/>
    <p:sldId id="387" r:id="rId11"/>
    <p:sldId id="359" r:id="rId12"/>
    <p:sldId id="374" r:id="rId13"/>
    <p:sldId id="375" r:id="rId14"/>
    <p:sldId id="376" r:id="rId15"/>
    <p:sldId id="386" r:id="rId16"/>
    <p:sldId id="378" r:id="rId17"/>
    <p:sldId id="379" r:id="rId18"/>
    <p:sldId id="380" r:id="rId19"/>
    <p:sldId id="381" r:id="rId20"/>
    <p:sldId id="389" r:id="rId21"/>
    <p:sldId id="390" r:id="rId22"/>
    <p:sldId id="391" r:id="rId23"/>
    <p:sldId id="392" r:id="rId24"/>
    <p:sldId id="393" r:id="rId25"/>
    <p:sldId id="394" r:id="rId26"/>
  </p:sldIdLst>
  <p:sldSz cx="9144000" cy="6858000" type="overhead"/>
  <p:notesSz cx="9601200" cy="7315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A00"/>
    <a:srgbClr val="FFC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6"/>
    <p:restoredTop sz="94648"/>
  </p:normalViewPr>
  <p:slideViewPr>
    <p:cSldViewPr>
      <p:cViewPr varScale="1">
        <p:scale>
          <a:sx n="112" d="100"/>
          <a:sy n="112" d="100"/>
        </p:scale>
        <p:origin x="2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2AD13310-33F9-08A1-E836-339DC8CB7D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2DB5AA14-2437-F3FA-90E3-D7D0345AB1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6" name="Rectangle 4">
            <a:extLst>
              <a:ext uri="{FF2B5EF4-FFF2-40B4-BE49-F238E27FC236}">
                <a16:creationId xmlns:a16="http://schemas.microsoft.com/office/drawing/2014/main" id="{DD6672F7-2025-B659-8402-8B74F64D8BE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92517" name="Rectangle 5">
            <a:extLst>
              <a:ext uri="{FF2B5EF4-FFF2-40B4-BE49-F238E27FC236}">
                <a16:creationId xmlns:a16="http://schemas.microsoft.com/office/drawing/2014/main" id="{1CBC11EE-FC48-CF14-E41C-91715C5462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2518" name="Rectangle 6">
            <a:extLst>
              <a:ext uri="{FF2B5EF4-FFF2-40B4-BE49-F238E27FC236}">
                <a16:creationId xmlns:a16="http://schemas.microsoft.com/office/drawing/2014/main" id="{3E6AC7C5-993D-A72C-216A-AF2F75C85A6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9" name="Rectangle 7">
            <a:extLst>
              <a:ext uri="{FF2B5EF4-FFF2-40B4-BE49-F238E27FC236}">
                <a16:creationId xmlns:a16="http://schemas.microsoft.com/office/drawing/2014/main" id="{80C69BA4-BDE8-6422-2F98-47A85BD42B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D4D495-D15F-F64A-9DCF-3B8FED877437}" type="slidenum">
              <a:rPr lang="en-US" altLang="en-BE"/>
              <a:pPr/>
              <a:t>‹#›</a:t>
            </a:fld>
            <a:endParaRPr lang="en-US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3E1363-8964-4A91-5C49-AAF96C1C2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B982B64-A003-7846-9426-5E49F972D946}" type="slidenum">
              <a:rPr lang="en-US" altLang="en-BE" sz="1200"/>
              <a:pPr/>
              <a:t>1</a:t>
            </a:fld>
            <a:endParaRPr lang="en-US" altLang="en-BE" sz="1200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9F03DF7E-3ED5-2147-4522-AEB1305776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88E4E6B3-402F-151B-3A6F-C83692CBF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7D5556-6A7A-202F-1965-494E54225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6CF78-983E-0559-5BEB-542834CA3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Muon</a:t>
            </a:r>
            <a:r>
              <a:rPr lang="en-US" dirty="0"/>
              <a:t>: passing through CMS, bending in the field (both ways, depending on when it is inside or outside of the solenoid) leaving hits in the Tracker layers and the </a:t>
            </a:r>
            <a:r>
              <a:rPr lang="en-US" dirty="0" err="1"/>
              <a:t>muon</a:t>
            </a:r>
            <a:r>
              <a:rPr lang="en-US" dirty="0"/>
              <a:t> chambers before escaping completely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BBF9E-0B8B-E6A2-2314-838791E5E6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28C9920-B775-3C4B-8265-F13120A23BE6}" type="slidenum">
              <a:rPr lang="en-US" altLang="en-BE" sz="1200"/>
              <a:pPr/>
              <a:t>20</a:t>
            </a:fld>
            <a:endParaRPr lang="en-US" altLang="en-B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61AEA8-52EA-E0F5-D78C-A7B2404F0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2073A-D0D8-E247-637D-8B39F80DF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Electron: Bending in the magnetic field, leaving hits in the tracker layers and being </a:t>
            </a:r>
            <a:r>
              <a:rPr lang="en-US" altLang="fr-CA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stopped</a:t>
            </a:r>
            <a:r>
              <a:rPr lang="en-US" altLang="fr-CA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 the electromagnetic calorimeter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C1A1C-B446-1325-A6DE-92FA21234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13F0244-2CDE-4A40-B721-27F43D8B2F9B}" type="slidenum">
              <a:rPr lang="en-US" altLang="en-BE" sz="1200"/>
              <a:pPr/>
              <a:t>21</a:t>
            </a:fld>
            <a:endParaRPr lang="en-US" altLang="en-B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8C5668-E7A6-A064-9845-2BF83335F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372818-77A0-1153-1D0B-4C5B45F26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Charged hadron: Bends in the magnetic field and leaves signals in the tracker layers; passes through the electromagnetic calorimeter leaving essentially no signal, and is </a:t>
            </a:r>
            <a:r>
              <a:rPr lang="en-US" altLang="fr-CA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stopped</a:t>
            </a:r>
            <a:r>
              <a:rPr lang="en-US" altLang="fr-CA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 the hadron calorimeter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4FD93-A94F-D322-08D1-5743E469B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761A704-ED56-C44B-BEC2-FDE15EA2C901}" type="slidenum">
              <a:rPr lang="en-US" altLang="en-BE" sz="1200"/>
              <a:pPr/>
              <a:t>22</a:t>
            </a:fld>
            <a:endParaRPr lang="en-US" altLang="en-B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99147-236A-7CD8-E846-C3621616E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CD51DD-6AF5-FCC0-6D62-3F2BD8765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Neutral hadron: Does not bend in the magnetic field and does not leave any signal in the tracker layers; passes through the electromagnetic calorimeter leaving essentially no signal, and is </a:t>
            </a:r>
            <a:r>
              <a:rPr lang="en-US" altLang="fr-CA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stopped</a:t>
            </a:r>
            <a:r>
              <a:rPr lang="en-US" altLang="fr-CA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 the hadron calorimeter</a:t>
            </a:r>
          </a:p>
          <a:p>
            <a:pPr defTabSz="457200"/>
            <a:endParaRPr lang="en-US" altLang="en-B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1349D-242E-1A11-4CBE-D5C6687D8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04075CB-26D6-8646-AEDD-9866192C3BAE}" type="slidenum">
              <a:rPr lang="en-US" altLang="en-BE" sz="1200"/>
              <a:pPr/>
              <a:t>23</a:t>
            </a:fld>
            <a:endParaRPr lang="en-US" altLang="en-B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A98E97-FFD6-1E68-56DA-763A30EF3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B2A145-FCBF-0573-914A-8CF1DED98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Photon: passes through the tracker without bending in the magnetic field or leaving hits, is </a:t>
            </a:r>
            <a:r>
              <a:rPr lang="en-US" altLang="fr-CA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stopped</a:t>
            </a:r>
            <a:r>
              <a:rPr lang="en-US" altLang="fr-CA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en-B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 the electromagnetic calorimeter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D2653-24E2-E755-66FA-F6CC39329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F201CED-70FF-044E-8EA5-843755E9AE37}" type="slidenum">
              <a:rPr lang="en-US" altLang="en-BE" sz="1200"/>
              <a:pPr/>
              <a:t>24</a:t>
            </a:fld>
            <a:endParaRPr lang="en-US" altLang="en-B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1F11C7-8DA5-F128-2D72-42186EE04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4E7D4A-E41B-7533-2CC2-0F5B0FADA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53EC9E-AED7-54D7-D607-3CF94DA805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0AEAB-598F-8D4B-AAF9-953A2E6B30B4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648629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112C54-5D12-F01B-48A3-D6ECAAC78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25E4C3-5AAC-82F9-6471-EBF8BD0F7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8EE679-BD6F-CE1D-FF00-F1D082DCCC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C97B7-B56C-8742-A688-BC2641E6DA4F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38680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EE344A-59A7-FB9E-0306-37BE15FE66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7B2463-F9AB-8C42-CFE2-7AFF200B7B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F65535-FF92-68EC-8928-71E76CE86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FFDE3-DBE3-4942-B6AD-0520133C6B27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35059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2353CE-E0D8-1408-277D-C6FECFF01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DE8D7A-8650-9312-11E4-FD088BDC0A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0BF08F-AA5F-BCF3-4F3C-F565A1AA2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8BDFB-727F-1243-B260-17F4A2CE3FCF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6119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0F94AA-6AA9-4F4A-7514-B3BB4B152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CF9D7F-0F28-E313-AF91-A32A45E4E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EA8FF9-A95C-DCA6-944D-B4E7085B75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44EF-44EA-4045-8FB6-AD3510BB742F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69607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C7F1D-4AD8-45F3-672A-78D46A026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0B4BE2-C398-7A26-4651-E879EB80F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1EBF83-B817-2E4C-88B9-1A595618A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BE1C7-2245-994B-8B22-65435F7D301A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52856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352496-2A0C-4457-1F92-4A7966D13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E7A9E3-991B-3DA8-B9BC-8099A06575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9E3D1A-3DFF-B6A5-8469-591AFEC90F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546B3-704E-9C44-A424-87F7657A6A34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10839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E3991D-BA3C-381C-C111-06AFC4E6C1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735B4B-8318-B41E-85C0-0120A600DE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2F2B18-62AC-8A1C-0C7F-1363F29F6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8B568-D86E-1345-B6D3-1601DF1B9F02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31568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8113E7-1511-29E0-0552-D85AE6EF20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56FFE1C-7E00-0E9F-7EE1-64B2E46F1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DE17435-3099-331F-EB2E-709810B2F7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533A4-86B3-564F-8CF4-D6603FA46B3D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47559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7A6E6-9855-4E8A-D3AF-0E2387ACA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D786E6-A7BC-4008-F4A8-48AFB02D1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2DC87E-5F3B-D495-A924-16556A9C9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E6300-E9AB-9F49-B95D-25BE03794059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51317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6AA9C-5E07-7507-98C4-0E10C84DA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95BA8B-3CD9-B621-E7B4-E19832297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E2BB0-DD09-9595-C2FC-5DF521AAC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534C4-5C89-C045-8A72-42FB642648B6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18760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691C496-87EA-B395-7A79-3CD65B9DD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CA347C-FD1B-78D1-48B3-075ABF3C8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AF0746-FCE8-60C7-3C6E-B733C7C254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A1447EB-4A9F-2B22-1FD5-3766E07D2D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A9D688-1133-4C19-FC2A-484922C1E6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EFC3F6-FC94-4C42-86C2-9811308B8E2B}" type="slidenum">
              <a:rPr lang="en-US" altLang="en-BE"/>
              <a:pPr/>
              <a:t>‹#›</a:t>
            </a:fld>
            <a:endParaRPr lang="en-US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1.bin"/><Relationship Id="rId18" Type="http://schemas.openxmlformats.org/officeDocument/2006/relationships/image" Target="../media/image30.emf"/><Relationship Id="rId26" Type="http://schemas.openxmlformats.org/officeDocument/2006/relationships/image" Target="../media/image34.emf"/><Relationship Id="rId3" Type="http://schemas.openxmlformats.org/officeDocument/2006/relationships/image" Target="../media/image23.emf"/><Relationship Id="rId21" Type="http://schemas.openxmlformats.org/officeDocument/2006/relationships/oleObject" Target="../embeddings/oleObject15.bin"/><Relationship Id="rId34" Type="http://schemas.openxmlformats.org/officeDocument/2006/relationships/oleObject" Target="../embeddings/oleObject23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7.emf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33" Type="http://schemas.openxmlformats.org/officeDocument/2006/relationships/oleObject" Target="../embeddings/oleObject22.bin"/><Relationship Id="rId2" Type="http://schemas.openxmlformats.org/officeDocument/2006/relationships/oleObject" Target="../embeddings/oleObject5.bin"/><Relationship Id="rId16" Type="http://schemas.openxmlformats.org/officeDocument/2006/relationships/image" Target="../media/image29.emf"/><Relationship Id="rId20" Type="http://schemas.openxmlformats.org/officeDocument/2006/relationships/image" Target="../media/image31.emf"/><Relationship Id="rId29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33.emf"/><Relationship Id="rId32" Type="http://schemas.openxmlformats.org/officeDocument/2006/relationships/oleObject" Target="../embeddings/oleObject21.bin"/><Relationship Id="rId5" Type="http://schemas.openxmlformats.org/officeDocument/2006/relationships/image" Target="../media/image24.emf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16.bin"/><Relationship Id="rId28" Type="http://schemas.openxmlformats.org/officeDocument/2006/relationships/image" Target="../media/image35.emf"/><Relationship Id="rId10" Type="http://schemas.openxmlformats.org/officeDocument/2006/relationships/image" Target="../media/image26.emf"/><Relationship Id="rId19" Type="http://schemas.openxmlformats.org/officeDocument/2006/relationships/oleObject" Target="../embeddings/oleObject14.bin"/><Relationship Id="rId31" Type="http://schemas.openxmlformats.org/officeDocument/2006/relationships/oleObject" Target="../embeddings/oleObject20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8.emf"/><Relationship Id="rId22" Type="http://schemas.openxmlformats.org/officeDocument/2006/relationships/image" Target="../media/image32.emf"/><Relationship Id="rId27" Type="http://schemas.openxmlformats.org/officeDocument/2006/relationships/oleObject" Target="../embeddings/oleObject18.bin"/><Relationship Id="rId30" Type="http://schemas.openxmlformats.org/officeDocument/2006/relationships/image" Target="../media/image36.emf"/><Relationship Id="rId35" Type="http://schemas.openxmlformats.org/officeDocument/2006/relationships/image" Target="../media/image37.jpeg"/><Relationship Id="rId8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7.e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8">
            <a:extLst>
              <a:ext uri="{FF2B5EF4-FFF2-40B4-BE49-F238E27FC236}">
                <a16:creationId xmlns:a16="http://schemas.microsoft.com/office/drawing/2014/main" id="{760E0806-CF40-F363-2FB8-7E6B69A1D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22780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rgbClr val="FFFFFF"/>
              </a:gs>
            </a:gsLst>
            <a:lin ang="186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fr-FR" altLang="en-BE"/>
          </a:p>
        </p:txBody>
      </p:sp>
      <p:sp>
        <p:nvSpPr>
          <p:cNvPr id="197635" name="Text Box 3">
            <a:extLst>
              <a:ext uri="{FF2B5EF4-FFF2-40B4-BE49-F238E27FC236}">
                <a16:creationId xmlns:a16="http://schemas.microsoft.com/office/drawing/2014/main" id="{AA3EBCED-AA05-C5C0-DDF2-6830A6450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04664"/>
            <a:ext cx="8893175" cy="629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 altLang="en-B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</a:rPr>
              <a:t>Les </a:t>
            </a:r>
            <a:r>
              <a:rPr lang="en-GB" altLang="en-B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</a:rPr>
              <a:t>outils</a:t>
            </a:r>
            <a:r>
              <a:rPr lang="en-GB" altLang="en-B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</a:rPr>
              <a:t> de la physique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 altLang="en-B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</a:rPr>
              <a:t>des </a:t>
            </a:r>
            <a:r>
              <a:rPr lang="en-GB" altLang="en-BE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</a:rPr>
              <a:t>particules</a:t>
            </a:r>
            <a:endParaRPr lang="en-GB" altLang="en-BE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endParaRPr lang="en-GB" altLang="en-BE" sz="40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GB" altLang="en-BE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</a:t>
            </a:r>
            <a:r>
              <a:rPr lang="en-GB" altLang="en-BE" sz="3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accélérateurs</a:t>
            </a:r>
            <a:endParaRPr lang="en-GB" altLang="en-BE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GB" altLang="en-BE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</a:t>
            </a:r>
            <a:r>
              <a:rPr lang="en-GB" altLang="en-BE" sz="3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détecteurs</a:t>
            </a:r>
            <a:endParaRPr lang="en-GB" altLang="en-BE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GB" altLang="en-BE" sz="3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L’informatique</a:t>
            </a:r>
            <a:endParaRPr lang="en-GB" altLang="en-BE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eaLnBrk="1" hangingPunct="1"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en-GB" altLang="en-BE" sz="14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 altLang="en-BE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Pascal </a:t>
            </a:r>
            <a:r>
              <a:rPr lang="en-GB" altLang="en-BE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Vanlaer</a:t>
            </a:r>
            <a:endParaRPr lang="en-GB" altLang="en-BE" sz="24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 altLang="en-BE" sz="20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 : C. Vander Velde et P. </a:t>
            </a:r>
            <a:r>
              <a:rPr lang="en-GB" altLang="en-BE" sz="20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Vanlaer</a:t>
            </a:r>
            <a:endParaRPr lang="en-GB" altLang="en-BE" sz="2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 altLang="en-BE" sz="20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IIHE (ULB-VUB)</a:t>
            </a: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 altLang="en-BE" sz="20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2024</a:t>
            </a:r>
            <a:endParaRPr lang="en-US" altLang="en-BE" sz="2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39" name="Picture 4" descr="iihe-logo">
            <a:extLst>
              <a:ext uri="{FF2B5EF4-FFF2-40B4-BE49-F238E27FC236}">
                <a16:creationId xmlns:a16="http://schemas.microsoft.com/office/drawing/2014/main" id="{775BD128-8792-BF57-D892-03BECC0E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4050"/>
            <a:ext cx="1600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CE1C2-631E-CB03-670D-95F80E2D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3A4-86B3-564F-8CF4-D6603FA46B3D}" type="slidenum">
              <a:rPr lang="en-US" altLang="en-BE" smtClean="0"/>
              <a:pPr/>
              <a:t>1</a:t>
            </a:fld>
            <a:endParaRPr lang="en-US" altLang="en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750E204B-2D32-E84A-9EA7-F4FB398E0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09D0ADBA-EA63-6E7F-7A74-D0B39A373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8136706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 dirty="0">
                <a:solidFill>
                  <a:srgbClr val="003366"/>
                </a:solidFill>
              </a:rPr>
              <a:t>De quoi est constitué un accélérateur de particules?</a:t>
            </a:r>
          </a:p>
          <a:p>
            <a:pPr>
              <a:buFontTx/>
              <a:buNone/>
            </a:pPr>
            <a:r>
              <a:rPr lang="fr-FR" altLang="en-BE" sz="2000" b="1" dirty="0"/>
              <a:t>d</a:t>
            </a:r>
            <a:r>
              <a:rPr lang="fr-FR" altLang="fr-CA" sz="2000" b="1" dirty="0"/>
              <a:t>’</a:t>
            </a:r>
            <a:r>
              <a:rPr lang="fr-FR" altLang="en-BE" sz="2000" b="1" dirty="0"/>
              <a:t>aimants de guidage:</a:t>
            </a:r>
            <a:endParaRPr lang="fr-FR" altLang="en-BE" sz="3600" b="1" dirty="0"/>
          </a:p>
          <a:p>
            <a:pPr>
              <a:buFontTx/>
              <a:buNone/>
            </a:pPr>
            <a:endParaRPr lang="fr-FR" altLang="en-BE" sz="36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r>
              <a:rPr lang="fr-FR" altLang="en-BE" b="1" dirty="0">
                <a:solidFill>
                  <a:srgbClr val="003366"/>
                </a:solidFill>
              </a:rPr>
              <a:t>	</a:t>
            </a:r>
          </a:p>
        </p:txBody>
      </p:sp>
      <p:sp>
        <p:nvSpPr>
          <p:cNvPr id="170005" name="Text Box 21">
            <a:extLst>
              <a:ext uri="{FF2B5EF4-FFF2-40B4-BE49-F238E27FC236}">
                <a16:creationId xmlns:a16="http://schemas.microsoft.com/office/drawing/2014/main" id="{35F1ADDF-8310-B430-6517-43251F219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726" y="1700808"/>
            <a:ext cx="40165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BE" sz="1800" b="1" dirty="0">
                <a:latin typeface="Times New Roman" charset="0"/>
                <a:ea typeface="ＭＳ Ｐゴシック" charset="0"/>
              </a:rPr>
              <a:t>2) </a:t>
            </a:r>
            <a:r>
              <a:rPr lang="fr-BE" sz="1800" b="1" dirty="0" err="1">
                <a:latin typeface="Times New Roman" charset="0"/>
                <a:ea typeface="ＭＳ Ｐゴシック" charset="0"/>
              </a:rPr>
              <a:t>quadrupoles</a:t>
            </a:r>
            <a:r>
              <a:rPr lang="fr-BE" sz="1800" b="1" dirty="0">
                <a:latin typeface="Times New Roman" charset="0"/>
                <a:ea typeface="ＭＳ Ｐゴシック" charset="0"/>
              </a:rPr>
              <a:t> et </a:t>
            </a:r>
            <a:r>
              <a:rPr lang="fr-BE" sz="1800" b="1" dirty="0" err="1">
                <a:latin typeface="Times New Roman" charset="0"/>
                <a:ea typeface="ＭＳ Ｐゴシック" charset="0"/>
              </a:rPr>
              <a:t>sextupoles</a:t>
            </a:r>
            <a:r>
              <a:rPr lang="fr-BE" sz="1800" b="1" dirty="0">
                <a:latin typeface="Times New Roman" charset="0"/>
                <a:ea typeface="ＭＳ Ｐゴシック" charset="0"/>
              </a:rPr>
              <a:t> pour focaliser les faisceaux</a:t>
            </a:r>
            <a:endParaRPr lang="en-US" sz="1800" b="1" dirty="0">
              <a:latin typeface="Times New Roman" charset="0"/>
              <a:ea typeface="ＭＳ Ｐゴシック" charset="0"/>
            </a:endParaRPr>
          </a:p>
        </p:txBody>
      </p:sp>
      <p:pic>
        <p:nvPicPr>
          <p:cNvPr id="24584" name="Picture 8" descr="SESAME quadrupole magnet - Stock Image - C037/4730 - Science ...">
            <a:extLst>
              <a:ext uri="{FF2B5EF4-FFF2-40B4-BE49-F238E27FC236}">
                <a16:creationId xmlns:a16="http://schemas.microsoft.com/office/drawing/2014/main" id="{B885A402-4B65-2A4C-45A3-0A091FBD4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95913"/>
            <a:ext cx="5239252" cy="34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>
            <a:extLst>
              <a:ext uri="{FF2B5EF4-FFF2-40B4-BE49-F238E27FC236}">
                <a16:creationId xmlns:a16="http://schemas.microsoft.com/office/drawing/2014/main" id="{79F772BF-6D01-D1DA-BCE1-678D52EB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04048"/>
            <a:ext cx="3664466" cy="36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DCD897-70E4-9473-6B28-7CBC8D72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10</a:t>
            </a:fld>
            <a:endParaRPr lang="en-US" altLang="en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F3348186-0D52-83CE-6B5C-8EFCEFBE2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 dirty="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 dirty="0">
              <a:solidFill>
                <a:srgbClr val="FF3300"/>
              </a:solidFill>
              <a:cs typeface="+mj-cs"/>
            </a:endParaRPr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273E5071-65F8-EE59-39BE-187957EAA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268413"/>
            <a:ext cx="813683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 dirty="0">
                <a:solidFill>
                  <a:srgbClr val="003366"/>
                </a:solidFill>
              </a:rPr>
              <a:t>De quoi est constitué un accélérateur de particules?</a:t>
            </a:r>
          </a:p>
          <a:p>
            <a:pPr>
              <a:buFontTx/>
              <a:buNone/>
            </a:pPr>
            <a:r>
              <a:rPr lang="fr-FR" altLang="en-BE" sz="2400" b="1" dirty="0"/>
              <a:t>Où trouve-t-on les particules à accélérer?</a:t>
            </a:r>
          </a:p>
          <a:p>
            <a:pPr>
              <a:buFontTx/>
              <a:buNone/>
            </a:pPr>
            <a:r>
              <a:rPr lang="fr-FR" altLang="en-BE" sz="2400" b="1" dirty="0"/>
              <a:t>Dans les atomes: protons, électrons ou ions.</a:t>
            </a:r>
          </a:p>
          <a:p>
            <a:pPr>
              <a:buFontTx/>
              <a:buNone/>
            </a:pPr>
            <a:endParaRPr lang="fr-FR" altLang="en-BE" sz="2400" b="1" dirty="0"/>
          </a:p>
          <a:p>
            <a:pPr>
              <a:buFontTx/>
              <a:buNone/>
            </a:pPr>
            <a:endParaRPr lang="fr-FR" altLang="en-BE" sz="2400" b="1" dirty="0"/>
          </a:p>
          <a:p>
            <a:pPr>
              <a:buFontTx/>
              <a:buNone/>
            </a:pPr>
            <a:r>
              <a:rPr lang="fr-FR" altLang="en-BE" sz="2400" b="1" dirty="0"/>
              <a:t>                                Comment les obtient-on? Par ionisation:</a:t>
            </a:r>
          </a:p>
          <a:p>
            <a:pPr>
              <a:buFontTx/>
              <a:buNone/>
            </a:pPr>
            <a:endParaRPr lang="fr-FR" altLang="en-BE" sz="2400" b="1" dirty="0"/>
          </a:p>
          <a:p>
            <a:pPr>
              <a:buFontTx/>
              <a:buNone/>
            </a:pPr>
            <a:endParaRPr lang="fr-FR" altLang="en-BE" sz="2400" b="1" dirty="0"/>
          </a:p>
          <a:p>
            <a:pPr>
              <a:buFontTx/>
              <a:buNone/>
            </a:pPr>
            <a:endParaRPr lang="fr-FR" altLang="en-BE" sz="2400" b="1" dirty="0"/>
          </a:p>
          <a:p>
            <a:pPr>
              <a:buFontTx/>
              <a:buNone/>
            </a:pPr>
            <a:endParaRPr lang="fr-FR" altLang="en-BE" sz="2400" b="1" dirty="0"/>
          </a:p>
          <a:p>
            <a:pPr>
              <a:buFontTx/>
              <a:buNone/>
            </a:pPr>
            <a:endParaRPr lang="fr-FR" altLang="en-BE" sz="2400" b="1" dirty="0"/>
          </a:p>
          <a:p>
            <a:pPr>
              <a:buFontTx/>
              <a:buNone/>
            </a:pPr>
            <a:endParaRPr lang="fr-FR" altLang="en-BE" sz="36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r>
              <a:rPr lang="fr-FR" altLang="en-BE" b="1" dirty="0">
                <a:solidFill>
                  <a:srgbClr val="003366"/>
                </a:solidFill>
              </a:rPr>
              <a:t>	</a:t>
            </a:r>
          </a:p>
        </p:txBody>
      </p:sp>
      <p:grpSp>
        <p:nvGrpSpPr>
          <p:cNvPr id="166951" name="Group 39">
            <a:extLst>
              <a:ext uri="{FF2B5EF4-FFF2-40B4-BE49-F238E27FC236}">
                <a16:creationId xmlns:a16="http://schemas.microsoft.com/office/drawing/2014/main" id="{0E0AFE14-22EF-F7C0-1FE0-052CE5FB1673}"/>
              </a:ext>
            </a:extLst>
          </p:cNvPr>
          <p:cNvGrpSpPr>
            <a:grpSpLocks/>
          </p:cNvGrpSpPr>
          <p:nvPr/>
        </p:nvGrpSpPr>
        <p:grpSpPr bwMode="auto">
          <a:xfrm>
            <a:off x="3380110" y="3970808"/>
            <a:ext cx="5440362" cy="2122488"/>
            <a:chOff x="693" y="2478"/>
            <a:chExt cx="3427" cy="1337"/>
          </a:xfrm>
        </p:grpSpPr>
        <p:grpSp>
          <p:nvGrpSpPr>
            <p:cNvPr id="25604" name="Group 4">
              <a:extLst>
                <a:ext uri="{FF2B5EF4-FFF2-40B4-BE49-F238E27FC236}">
                  <a16:creationId xmlns:a16="http://schemas.microsoft.com/office/drawing/2014/main" id="{A11D8F7E-C77B-5512-44F4-AC68319E6B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2" y="2478"/>
              <a:ext cx="2828" cy="1337"/>
              <a:chOff x="180" y="3068"/>
              <a:chExt cx="3620" cy="2162"/>
            </a:xfrm>
          </p:grpSpPr>
          <p:graphicFrame>
            <p:nvGraphicFramePr>
              <p:cNvPr id="25606" name="Object 5">
                <a:extLst>
                  <a:ext uri="{FF2B5EF4-FFF2-40B4-BE49-F238E27FC236}">
                    <a16:creationId xmlns:a16="http://schemas.microsoft.com/office/drawing/2014/main" id="{16CDE884-F654-16FE-26F3-ED6B946C7A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29" y="3147"/>
              <a:ext cx="429" cy="4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2" imgW="254000" imgH="241300" progId="Equation.3">
                      <p:embed/>
                    </p:oleObj>
                  </mc:Choice>
                  <mc:Fallback>
                    <p:oleObj name="Équation" r:id="rId2" imgW="254000" imgH="241300" progId="Equation.3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9" y="3147"/>
                            <a:ext cx="429" cy="40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5607" name="Group 6">
                <a:extLst>
                  <a:ext uri="{FF2B5EF4-FFF2-40B4-BE49-F238E27FC236}">
                    <a16:creationId xmlns:a16="http://schemas.microsoft.com/office/drawing/2014/main" id="{4C2D3463-393C-E6C6-1A75-23C457A82A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" y="3296"/>
                <a:ext cx="2940" cy="1934"/>
                <a:chOff x="180" y="3296"/>
                <a:chExt cx="2940" cy="1934"/>
              </a:xfrm>
            </p:grpSpPr>
            <p:graphicFrame>
              <p:nvGraphicFramePr>
                <p:cNvPr id="25613" name="Object 7">
                  <a:extLst>
                    <a:ext uri="{FF2B5EF4-FFF2-40B4-BE49-F238E27FC236}">
                      <a16:creationId xmlns:a16="http://schemas.microsoft.com/office/drawing/2014/main" id="{C6D37B37-DA38-11EC-F5A7-FC921EDF8D0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92" y="4224"/>
                <a:ext cx="341" cy="2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4" imgW="4686300" imgH="2921000" progId="Equation.DSMT4">
                        <p:embed/>
                      </p:oleObj>
                    </mc:Choice>
                    <mc:Fallback>
                      <p:oleObj name="Equation" r:id="rId4" imgW="4686300" imgH="2921000" progId="Equation.DSMT4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92" y="4224"/>
                              <a:ext cx="341" cy="21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25614" name="Group 8">
                  <a:extLst>
                    <a:ext uri="{FF2B5EF4-FFF2-40B4-BE49-F238E27FC236}">
                      <a16:creationId xmlns:a16="http://schemas.microsoft.com/office/drawing/2014/main" id="{0E946B11-A8CE-5560-80DD-FFFF5FCC28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0" y="3296"/>
                  <a:ext cx="2940" cy="1934"/>
                  <a:chOff x="180" y="3296"/>
                  <a:chExt cx="2940" cy="1934"/>
                </a:xfrm>
              </p:grpSpPr>
              <p:graphicFrame>
                <p:nvGraphicFramePr>
                  <p:cNvPr id="25615" name="Object 9">
                    <a:extLst>
                      <a:ext uri="{FF2B5EF4-FFF2-40B4-BE49-F238E27FC236}">
                        <a16:creationId xmlns:a16="http://schemas.microsoft.com/office/drawing/2014/main" id="{EC9AF9C9-6CC8-3DDD-256C-39247C7C37B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736" y="4176"/>
                  <a:ext cx="341" cy="21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6" imgW="4686300" imgH="2921000" progId="Equation.DSMT4">
                          <p:embed/>
                        </p:oleObj>
                      </mc:Choice>
                      <mc:Fallback>
                        <p:oleObj name="Equation" r:id="rId6" imgW="4686300" imgH="2921000" progId="Equation.DSMT4">
                          <p:embed/>
                          <p:pic>
                            <p:nvPicPr>
                              <p:cNvPr id="0" name="Object 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736" y="4176"/>
                                <a:ext cx="341" cy="21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5616" name="Object 10">
                    <a:extLst>
                      <a:ext uri="{FF2B5EF4-FFF2-40B4-BE49-F238E27FC236}">
                        <a16:creationId xmlns:a16="http://schemas.microsoft.com/office/drawing/2014/main" id="{E2BC033A-68BF-6E2D-30FA-3E022CB89DE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632" y="4656"/>
                  <a:ext cx="118" cy="7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7" imgW="4686300" imgH="2921000" progId="Equation.DSMT4">
                          <p:embed/>
                        </p:oleObj>
                      </mc:Choice>
                      <mc:Fallback>
                        <p:oleObj name="Equation" r:id="rId7" imgW="4686300" imgH="2921000" progId="Equation.DSMT4">
                          <p:embed/>
                          <p:pic>
                            <p:nvPicPr>
                              <p:cNvPr id="0" name="Object 1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632" y="4656"/>
                                <a:ext cx="118" cy="7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25617" name="Group 11">
                    <a:extLst>
                      <a:ext uri="{FF2B5EF4-FFF2-40B4-BE49-F238E27FC236}">
                        <a16:creationId xmlns:a16="http://schemas.microsoft.com/office/drawing/2014/main" id="{A1039E61-E825-9BF4-6407-B3174A85D8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0" y="3296"/>
                    <a:ext cx="2940" cy="1934"/>
                    <a:chOff x="180" y="3296"/>
                    <a:chExt cx="2940" cy="1934"/>
                  </a:xfrm>
                </p:grpSpPr>
                <p:grpSp>
                  <p:nvGrpSpPr>
                    <p:cNvPr id="25618" name="Group 12">
                      <a:extLst>
                        <a:ext uri="{FF2B5EF4-FFF2-40B4-BE49-F238E27FC236}">
                          <a16:creationId xmlns:a16="http://schemas.microsoft.com/office/drawing/2014/main" id="{24169204-16E0-46C7-275A-89FC775544F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2" y="3744"/>
                      <a:ext cx="2448" cy="1056"/>
                      <a:chOff x="672" y="3744"/>
                      <a:chExt cx="2448" cy="1056"/>
                    </a:xfrm>
                  </p:grpSpPr>
                  <p:sp>
                    <p:nvSpPr>
                      <p:cNvPr id="166925" name="AutoShape 13">
                        <a:extLst>
                          <a:ext uri="{FF2B5EF4-FFF2-40B4-BE49-F238E27FC236}">
                            <a16:creationId xmlns:a16="http://schemas.microsoft.com/office/drawing/2014/main" id="{BB881933-E207-4014-769A-7AF247031D3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2" y="3744"/>
                        <a:ext cx="2451" cy="1056"/>
                      </a:xfrm>
                      <a:prstGeom prst="rightArrowCallout">
                        <a:avLst>
                          <a:gd name="adj1" fmla="val 25000"/>
                          <a:gd name="adj2" fmla="val 25000"/>
                          <a:gd name="adj3" fmla="val 38636"/>
                          <a:gd name="adj4" fmla="val 66667"/>
                        </a:avLst>
                      </a:prstGeom>
                      <a:noFill/>
                      <a:ln w="57150">
                        <a:solidFill>
                          <a:srgbClr val="00CC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latin typeface="Times New Roman" charset="0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66926" name="AutoShape 14">
                        <a:extLst>
                          <a:ext uri="{FF2B5EF4-FFF2-40B4-BE49-F238E27FC236}">
                            <a16:creationId xmlns:a16="http://schemas.microsoft.com/office/drawing/2014/main" id="{0CF40E0D-8074-10BB-B887-BE5D2C6973F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rot="1603721">
                        <a:off x="1008" y="3744"/>
                        <a:ext cx="864" cy="912"/>
                      </a:xfrm>
                      <a:prstGeom prst="lightningBol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latin typeface="Times New Roman" charset="0"/>
                          <a:ea typeface="ＭＳ Ｐゴシック" charset="0"/>
                        </a:endParaRPr>
                      </a:p>
                    </p:txBody>
                  </p:sp>
                </p:grpSp>
                <p:graphicFrame>
                  <p:nvGraphicFramePr>
                    <p:cNvPr id="25619" name="Object 15">
                      <a:extLst>
                        <a:ext uri="{FF2B5EF4-FFF2-40B4-BE49-F238E27FC236}">
                          <a16:creationId xmlns:a16="http://schemas.microsoft.com/office/drawing/2014/main" id="{96932B96-4163-08A6-95F8-82A6BE86D40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41" y="3674"/>
                    <a:ext cx="430" cy="40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9" imgW="254000" imgH="241300" progId="Equation.3">
                            <p:embed/>
                          </p:oleObj>
                        </mc:Choice>
                        <mc:Fallback>
                          <p:oleObj name="Équation" r:id="rId9" imgW="254000" imgH="241300" progId="Equation.3">
                            <p:embed/>
                            <p:pic>
                              <p:nvPicPr>
                                <p:cNvPr id="0" name="Object 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741" y="3674"/>
                                  <a:ext cx="430" cy="40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0" name="Object 16">
                      <a:extLst>
                        <a:ext uri="{FF2B5EF4-FFF2-40B4-BE49-F238E27FC236}">
                          <a16:creationId xmlns:a16="http://schemas.microsoft.com/office/drawing/2014/main" id="{A6CD1DBB-B5DD-6F23-278A-0BB11296C756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693" y="4059"/>
                    <a:ext cx="429" cy="40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11" imgW="254000" imgH="241300" progId="Equation.3">
                            <p:embed/>
                          </p:oleObj>
                        </mc:Choice>
                        <mc:Fallback>
                          <p:oleObj name="Équation" r:id="rId11" imgW="254000" imgH="241300" progId="Equation.3">
                            <p:embed/>
                            <p:pic>
                              <p:nvPicPr>
                                <p:cNvPr id="0" name="Object 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693" y="4059"/>
                                  <a:ext cx="429" cy="40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1" name="Object 17">
                      <a:extLst>
                        <a:ext uri="{FF2B5EF4-FFF2-40B4-BE49-F238E27FC236}">
                          <a16:creationId xmlns:a16="http://schemas.microsoft.com/office/drawing/2014/main" id="{39AD3ABD-A9EC-32FB-1218-CDAE369A0EB4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076" y="4442"/>
                    <a:ext cx="430" cy="404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13" imgW="254000" imgH="241300" progId="Equation.3">
                            <p:embed/>
                          </p:oleObj>
                        </mc:Choice>
                        <mc:Fallback>
                          <p:oleObj name="Équation" r:id="rId13" imgW="254000" imgH="241300" progId="Equation.3">
                            <p:embed/>
                            <p:pic>
                              <p:nvPicPr>
                                <p:cNvPr id="0" name="Object 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076" y="4442"/>
                                  <a:ext cx="430" cy="404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2" name="Object 18">
                      <a:extLst>
                        <a:ext uri="{FF2B5EF4-FFF2-40B4-BE49-F238E27FC236}">
                          <a16:creationId xmlns:a16="http://schemas.microsoft.com/office/drawing/2014/main" id="{66C3B549-F95D-7AEB-1352-BAF7F2359FD4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845" y="4442"/>
                    <a:ext cx="429" cy="404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15" imgW="254000" imgH="241300" progId="Equation.3">
                            <p:embed/>
                          </p:oleObj>
                        </mc:Choice>
                        <mc:Fallback>
                          <p:oleObj name="Équation" r:id="rId15" imgW="254000" imgH="241300" progId="Equation.3">
                            <p:embed/>
                            <p:pic>
                              <p:nvPicPr>
                                <p:cNvPr id="0" name="Object 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6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845" y="4442"/>
                                  <a:ext cx="429" cy="404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3" name="Object 19">
                      <a:extLst>
                        <a:ext uri="{FF2B5EF4-FFF2-40B4-BE49-F238E27FC236}">
                          <a16:creationId xmlns:a16="http://schemas.microsoft.com/office/drawing/2014/main" id="{46B13E5C-2E11-8DFB-DF18-2150D2907DD2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52" y="3818"/>
                    <a:ext cx="430" cy="404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17" imgW="254000" imgH="241300" progId="Equation.3">
                            <p:embed/>
                          </p:oleObj>
                        </mc:Choice>
                        <mc:Fallback>
                          <p:oleObj name="Équation" r:id="rId17" imgW="254000" imgH="241300" progId="Equation.3">
                            <p:embed/>
                            <p:pic>
                              <p:nvPicPr>
                                <p:cNvPr id="0" name="Object 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652" y="3818"/>
                                  <a:ext cx="430" cy="404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4" name="Object 20">
                      <a:extLst>
                        <a:ext uri="{FF2B5EF4-FFF2-40B4-BE49-F238E27FC236}">
                          <a16:creationId xmlns:a16="http://schemas.microsoft.com/office/drawing/2014/main" id="{F6D29D05-CAE6-A018-E4C2-D04F5A828845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3129790622"/>
                        </p:ext>
                      </p:extLst>
                    </p:nvPr>
                  </p:nvGraphicFramePr>
                  <p:xfrm>
                    <a:off x="1556" y="4252"/>
                    <a:ext cx="430" cy="40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19" imgW="254000" imgH="241300" progId="Equation.3">
                            <p:embed/>
                          </p:oleObj>
                        </mc:Choice>
                        <mc:Fallback>
                          <p:oleObj name="Équation" r:id="rId19" imgW="254000" imgH="241300" progId="Equation.3">
                            <p:embed/>
                            <p:pic>
                              <p:nvPicPr>
                                <p:cNvPr id="0" name="Object 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556" y="4252"/>
                                  <a:ext cx="430" cy="40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5" name="Object 21">
                      <a:extLst>
                        <a:ext uri="{FF2B5EF4-FFF2-40B4-BE49-F238E27FC236}">
                          <a16:creationId xmlns:a16="http://schemas.microsoft.com/office/drawing/2014/main" id="{4AEAAE1D-4D4E-59A3-848E-A4B5477E29FB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885" y="3867"/>
                    <a:ext cx="429" cy="40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21" imgW="254000" imgH="241300" progId="Equation.3">
                            <p:embed/>
                          </p:oleObj>
                        </mc:Choice>
                        <mc:Fallback>
                          <p:oleObj name="Équation" r:id="rId21" imgW="254000" imgH="241300" progId="Equation.3">
                            <p:embed/>
                            <p:pic>
                              <p:nvPicPr>
                                <p:cNvPr id="0" name="Object 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885" y="3867"/>
                                  <a:ext cx="429" cy="40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6" name="Object 22">
                      <a:extLst>
                        <a:ext uri="{FF2B5EF4-FFF2-40B4-BE49-F238E27FC236}">
                          <a16:creationId xmlns:a16="http://schemas.microsoft.com/office/drawing/2014/main" id="{90CB4ECC-909B-24B8-8F29-83EA996C0ABC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693" y="4396"/>
                    <a:ext cx="429" cy="40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23" imgW="254000" imgH="241300" progId="Equation.3">
                            <p:embed/>
                          </p:oleObj>
                        </mc:Choice>
                        <mc:Fallback>
                          <p:oleObj name="Équation" r:id="rId23" imgW="254000" imgH="241300" progId="Equation.3">
                            <p:embed/>
                            <p:pic>
                              <p:nvPicPr>
                                <p:cNvPr id="0" name="Object 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693" y="4396"/>
                                  <a:ext cx="429" cy="40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7" name="Object 23">
                      <a:extLst>
                        <a:ext uri="{FF2B5EF4-FFF2-40B4-BE49-F238E27FC236}">
                          <a16:creationId xmlns:a16="http://schemas.microsoft.com/office/drawing/2014/main" id="{346F2CEE-B98F-55E4-64CE-370A8839B82D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934" y="4203"/>
                    <a:ext cx="429" cy="404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25" imgW="254000" imgH="241300" progId="Equation.3">
                            <p:embed/>
                          </p:oleObj>
                        </mc:Choice>
                        <mc:Fallback>
                          <p:oleObj name="Équation" r:id="rId25" imgW="254000" imgH="241300" progId="Equation.3">
                            <p:embed/>
                            <p:pic>
                              <p:nvPicPr>
                                <p:cNvPr id="0" name="Object 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6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34" y="4203"/>
                                  <a:ext cx="429" cy="404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8" name="Object 24">
                      <a:extLst>
                        <a:ext uri="{FF2B5EF4-FFF2-40B4-BE49-F238E27FC236}">
                          <a16:creationId xmlns:a16="http://schemas.microsoft.com/office/drawing/2014/main" id="{A3CC2759-B853-A4BE-71A2-66C67F892E8D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845" y="3674"/>
                    <a:ext cx="429" cy="40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27" imgW="254000" imgH="241300" progId="Equation.3">
                            <p:embed/>
                          </p:oleObj>
                        </mc:Choice>
                        <mc:Fallback>
                          <p:oleObj name="Équation" r:id="rId27" imgW="254000" imgH="241300" progId="Equation.3">
                            <p:embed/>
                            <p:pic>
                              <p:nvPicPr>
                                <p:cNvPr id="0" name="Object 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845" y="3674"/>
                                  <a:ext cx="429" cy="406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29" name="Object 25">
                      <a:extLst>
                        <a:ext uri="{FF2B5EF4-FFF2-40B4-BE49-F238E27FC236}">
                          <a16:creationId xmlns:a16="http://schemas.microsoft.com/office/drawing/2014/main" id="{C44BE41E-4847-93EB-54A0-D0F0D192B90B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893" y="4011"/>
                    <a:ext cx="430" cy="404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Équation" r:id="rId29" imgW="254000" imgH="241300" progId="Equation.3">
                            <p:embed/>
                          </p:oleObj>
                        </mc:Choice>
                        <mc:Fallback>
                          <p:oleObj name="Équation" r:id="rId29" imgW="254000" imgH="241300" progId="Equation.3">
                            <p:embed/>
                            <p:pic>
                              <p:nvPicPr>
                                <p:cNvPr id="0" name="Object 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3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893" y="4011"/>
                                  <a:ext cx="430" cy="404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30" name="Object 26">
                      <a:extLst>
                        <a:ext uri="{FF2B5EF4-FFF2-40B4-BE49-F238E27FC236}">
                          <a16:creationId xmlns:a16="http://schemas.microsoft.com/office/drawing/2014/main" id="{4995C288-E664-45FF-EC7D-60093D29AF10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2592" y="4080"/>
                    <a:ext cx="341" cy="212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31" imgW="4686300" imgH="2921000" progId="Equation.DSMT4">
                            <p:embed/>
                          </p:oleObj>
                        </mc:Choice>
                        <mc:Fallback>
                          <p:oleObj name="Equation" r:id="rId31" imgW="4686300" imgH="2921000" progId="Equation.DSMT4">
                            <p:embed/>
                            <p:pic>
                              <p:nvPicPr>
                                <p:cNvPr id="0" name="Object 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592" y="4080"/>
                                  <a:ext cx="341" cy="21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166939" name="Text Box 27">
                      <a:extLst>
                        <a:ext uri="{FF2B5EF4-FFF2-40B4-BE49-F238E27FC236}">
                          <a16:creationId xmlns:a16="http://schemas.microsoft.com/office/drawing/2014/main" id="{2DB94797-44E8-C5B7-02AD-5F7343E4A96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0" y="3437"/>
                      <a:ext cx="562" cy="136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fr-FR" b="1" dirty="0">
                          <a:solidFill>
                            <a:srgbClr val="FF0000"/>
                          </a:solidFill>
                          <a:latin typeface="Times New Roman" charset="0"/>
                          <a:ea typeface="ＭＳ Ｐゴシック" charset="0"/>
                        </a:rPr>
                        <a:t>HT</a:t>
                      </a:r>
                      <a:endParaRPr lang="fr-FR" sz="5400" b="1" dirty="0">
                        <a:solidFill>
                          <a:srgbClr val="FF00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  <a:p>
                      <a:pPr>
                        <a:defRPr/>
                      </a:pPr>
                      <a:r>
                        <a:rPr lang="fr-FR" sz="5400" b="1" dirty="0">
                          <a:solidFill>
                            <a:srgbClr val="FF0000"/>
                          </a:solidFill>
                          <a:latin typeface="Times New Roman" charset="0"/>
                          <a:ea typeface="ＭＳ Ｐゴシック" charset="0"/>
                        </a:rPr>
                        <a:t>+</a:t>
                      </a:r>
                      <a:endParaRPr lang="fr-FR" dirty="0"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66940" name="Text Box 28">
                      <a:extLst>
                        <a:ext uri="{FF2B5EF4-FFF2-40B4-BE49-F238E27FC236}">
                          <a16:creationId xmlns:a16="http://schemas.microsoft.com/office/drawing/2014/main" id="{9D32C1CA-9AF9-90A3-9088-7ADB9B6C411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56" y="4640"/>
                      <a:ext cx="335" cy="5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fr-FR" sz="3200" b="1">
                          <a:solidFill>
                            <a:srgbClr val="FF0000"/>
                          </a:solidFill>
                          <a:latin typeface="Times New Roman" charset="0"/>
                          <a:ea typeface="ＭＳ Ｐゴシック" charset="0"/>
                        </a:rPr>
                        <a:t>+</a:t>
                      </a:r>
                      <a:endParaRPr lang="fr-FR"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66941" name="Text Box 29">
                      <a:extLst>
                        <a:ext uri="{FF2B5EF4-FFF2-40B4-BE49-F238E27FC236}">
                          <a16:creationId xmlns:a16="http://schemas.microsoft.com/office/drawing/2014/main" id="{E9548377-8BC7-8F05-6C26-45976243BE8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17" y="3296"/>
                      <a:ext cx="257" cy="5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fr-FR" sz="3200" b="1">
                          <a:solidFill>
                            <a:srgbClr val="FF0000"/>
                          </a:solidFill>
                          <a:latin typeface="Times New Roman" charset="0"/>
                          <a:ea typeface="ＭＳ Ｐゴシック" charset="0"/>
                        </a:rPr>
                        <a:t>-</a:t>
                      </a:r>
                      <a:endParaRPr lang="fr-FR"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graphicFrame>
                  <p:nvGraphicFramePr>
                    <p:cNvPr id="25634" name="Object 30">
                      <a:extLst>
                        <a:ext uri="{FF2B5EF4-FFF2-40B4-BE49-F238E27FC236}">
                          <a16:creationId xmlns:a16="http://schemas.microsoft.com/office/drawing/2014/main" id="{C83FE673-16DB-199F-090F-77D80F268EA9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584" y="4608"/>
                    <a:ext cx="118" cy="7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32" imgW="4686300" imgH="2921000" progId="Equation.DSMT4">
                            <p:embed/>
                          </p:oleObj>
                        </mc:Choice>
                        <mc:Fallback>
                          <p:oleObj name="Equation" r:id="rId32" imgW="4686300" imgH="2921000" progId="Equation.DSMT4">
                            <p:embed/>
                            <p:pic>
                              <p:nvPicPr>
                                <p:cNvPr id="0" name="Object 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584" y="4608"/>
                                  <a:ext cx="118" cy="7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35" name="Object 31">
                      <a:extLst>
                        <a:ext uri="{FF2B5EF4-FFF2-40B4-BE49-F238E27FC236}">
                          <a16:creationId xmlns:a16="http://schemas.microsoft.com/office/drawing/2014/main" id="{7750074B-8E2B-973F-9035-7E7779F33393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440" y="4704"/>
                    <a:ext cx="118" cy="7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33" imgW="4686300" imgH="2921000" progId="Equation.DSMT4">
                            <p:embed/>
                          </p:oleObj>
                        </mc:Choice>
                        <mc:Fallback>
                          <p:oleObj name="Equation" r:id="rId33" imgW="4686300" imgH="2921000" progId="Equation.DSMT4">
                            <p:embed/>
                            <p:pic>
                              <p:nvPicPr>
                                <p:cNvPr id="0" name="Object 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440" y="4704"/>
                                  <a:ext cx="118" cy="7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5636" name="Object 32">
                      <a:extLst>
                        <a:ext uri="{FF2B5EF4-FFF2-40B4-BE49-F238E27FC236}">
                          <a16:creationId xmlns:a16="http://schemas.microsoft.com/office/drawing/2014/main" id="{DDB1A012-CD9D-2068-BF37-F8EC1044C4BF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584" y="4704"/>
                    <a:ext cx="118" cy="7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34" imgW="4686300" imgH="2921000" progId="Equation.DSMT4">
                            <p:embed/>
                          </p:oleObj>
                        </mc:Choice>
                        <mc:Fallback>
                          <p:oleObj name="Equation" r:id="rId34" imgW="4686300" imgH="2921000" progId="Equation.DSMT4">
                            <p:embed/>
                            <p:pic>
                              <p:nvPicPr>
                                <p:cNvPr id="0" name="Object 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584" y="4704"/>
                                  <a:ext cx="118" cy="7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</p:grpSp>
          </p:grpSp>
          <p:sp>
            <p:nvSpPr>
              <p:cNvPr id="166945" name="Text Box 33">
                <a:extLst>
                  <a:ext uri="{FF2B5EF4-FFF2-40B4-BE49-F238E27FC236}">
                    <a16:creationId xmlns:a16="http://schemas.microsoft.com/office/drawing/2014/main" id="{D2E942D0-D46B-852C-1523-AA1A1FEFD1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0" y="3068"/>
                <a:ext cx="469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fr-FR" b="1">
                    <a:solidFill>
                      <a:srgbClr val="FF00FF"/>
                    </a:solidFill>
                    <a:latin typeface="Times New Roman" charset="0"/>
                    <a:ea typeface="ＭＳ Ｐゴシック" charset="0"/>
                  </a:rPr>
                  <a:t>H</a:t>
                </a:r>
                <a:r>
                  <a:rPr lang="fr-FR" b="1" baseline="-25000">
                    <a:solidFill>
                      <a:srgbClr val="FF00FF"/>
                    </a:solidFill>
                    <a:latin typeface="Times New Roman" charset="0"/>
                    <a:ea typeface="ＭＳ Ｐゴシック" charset="0"/>
                  </a:rPr>
                  <a:t>2</a:t>
                </a:r>
                <a:endParaRPr lang="fr-FR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6946" name="Text Box 34">
                <a:extLst>
                  <a:ext uri="{FF2B5EF4-FFF2-40B4-BE49-F238E27FC236}">
                    <a16:creationId xmlns:a16="http://schemas.microsoft.com/office/drawing/2014/main" id="{CCCCC30A-DDC9-2DDD-7059-319E36CEDC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9" y="4257"/>
                <a:ext cx="1107" cy="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fr-FR" altLang="en-BE" sz="1600" b="1" dirty="0"/>
                  <a:t>Vers les</a:t>
                </a:r>
              </a:p>
              <a:p>
                <a:r>
                  <a:rPr lang="fr-FR" altLang="en-BE" sz="1600" b="1" dirty="0"/>
                  <a:t>cavités</a:t>
                </a:r>
              </a:p>
              <a:p>
                <a:r>
                  <a:rPr lang="fr-FR" altLang="en-BE" sz="1600" b="1" dirty="0"/>
                  <a:t>accélératrices</a:t>
                </a:r>
                <a:endParaRPr lang="fr-FR" altLang="en-BE" dirty="0"/>
              </a:p>
            </p:txBody>
          </p:sp>
          <p:sp>
            <p:nvSpPr>
              <p:cNvPr id="166947" name="Text Box 35">
                <a:extLst>
                  <a:ext uri="{FF2B5EF4-FFF2-40B4-BE49-F238E27FC236}">
                    <a16:creationId xmlns:a16="http://schemas.microsoft.com/office/drawing/2014/main" id="{49D5A426-B31F-2FBE-1EA4-C54737E41E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7" y="3393"/>
                <a:ext cx="923" cy="5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fr-FR" altLang="en-BE" sz="1600" b="1"/>
                  <a:t>Hydrogène</a:t>
                </a:r>
              </a:p>
              <a:p>
                <a:r>
                  <a:rPr lang="fr-FR" altLang="en-BE" sz="1600" b="1"/>
                  <a:t>gazeux</a:t>
                </a:r>
                <a:endParaRPr lang="fr-FR" altLang="en-BE"/>
              </a:p>
            </p:txBody>
          </p:sp>
          <p:sp>
            <p:nvSpPr>
              <p:cNvPr id="166948" name="Line 36">
                <a:extLst>
                  <a:ext uri="{FF2B5EF4-FFF2-40B4-BE49-F238E27FC236}">
                    <a16:creationId xmlns:a16="http://schemas.microsoft.com/office/drawing/2014/main" id="{E07F4DBD-1A82-A72B-7CA3-5A0D5EF309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96" y="3456"/>
                <a:ext cx="480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6949" name="Line 37">
                <a:extLst>
                  <a:ext uri="{FF2B5EF4-FFF2-40B4-BE49-F238E27FC236}">
                    <a16:creationId xmlns:a16="http://schemas.microsoft.com/office/drawing/2014/main" id="{88080911-4238-C1F3-A3E4-77B9CC976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72" y="3744"/>
                <a:ext cx="1102" cy="43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166950" name="Text Box 38">
              <a:extLst>
                <a:ext uri="{FF2B5EF4-FFF2-40B4-BE49-F238E27FC236}">
                  <a16:creationId xmlns:a16="http://schemas.microsoft.com/office/drawing/2014/main" id="{41FA2A8D-C642-6155-0320-64191838F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" y="3022"/>
              <a:ext cx="5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1600" b="1">
                  <a:latin typeface="Times New Roman" charset="0"/>
                  <a:ea typeface="ＭＳ Ｐゴシック" charset="0"/>
                </a:rPr>
                <a:t>Source:</a:t>
              </a:r>
              <a:endParaRPr lang="en-US" sz="1600" b="1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548F76-59B3-F146-BEF2-899FDE7F2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11</a:t>
            </a:fld>
            <a:endParaRPr lang="en-US" altLang="en-BE"/>
          </a:p>
        </p:txBody>
      </p:sp>
      <p:pic>
        <p:nvPicPr>
          <p:cNvPr id="25640" name="Picture 40" descr="The LHC Proton Source : r/Physics">
            <a:extLst>
              <a:ext uri="{FF2B5EF4-FFF2-40B4-BE49-F238E27FC236}">
                <a16:creationId xmlns:a16="http://schemas.microsoft.com/office/drawing/2014/main" id="{6A434AF5-56B8-D8FA-7E9C-F5032241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0" y="2708920"/>
            <a:ext cx="2807308" cy="374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977D5587-F3C7-3A7B-1719-9C34E0B7F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3FAA9C43-1598-DC30-E30A-95C0E8632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196975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Comment peut-on détecter une particule?</a:t>
            </a:r>
          </a:p>
          <a:p>
            <a:pPr>
              <a:buFontTx/>
              <a:buNone/>
            </a:pPr>
            <a:r>
              <a:rPr lang="fr-FR" altLang="en-BE" sz="2400" b="1"/>
              <a:t>On ne peut pas la voir directement: elle trop petite!</a:t>
            </a:r>
          </a:p>
          <a:p>
            <a:pPr>
              <a:buFontTx/>
              <a:buNone/>
            </a:pPr>
            <a:r>
              <a:rPr lang="fr-FR" altLang="en-BE" sz="2400" b="1"/>
              <a:t>On va observer les perturbations qu</a:t>
            </a:r>
            <a:r>
              <a:rPr lang="fr-FR" altLang="fr-CA" sz="2400" b="1"/>
              <a:t>’</a:t>
            </a:r>
            <a:r>
              <a:rPr lang="fr-FR" altLang="en-BE" sz="2400" b="1"/>
              <a:t>elle laisse dans la</a:t>
            </a:r>
          </a:p>
          <a:p>
            <a:pPr>
              <a:buFontTx/>
              <a:buNone/>
            </a:pPr>
            <a:r>
              <a:rPr lang="fr-FR" altLang="en-BE" sz="2400" b="1"/>
              <a:t>matière qu</a:t>
            </a:r>
            <a:r>
              <a:rPr lang="fr-FR" altLang="fr-CA" sz="2400" b="1"/>
              <a:t>’</a:t>
            </a:r>
            <a:r>
              <a:rPr lang="fr-FR" altLang="en-BE" sz="2400" b="1"/>
              <a:t>elle traverse: </a:t>
            </a:r>
          </a:p>
          <a:p>
            <a:pPr>
              <a:buFontTx/>
              <a:buNone/>
            </a:pPr>
            <a:r>
              <a:rPr lang="fr-FR" altLang="en-BE" sz="2400" b="1">
                <a:solidFill>
                  <a:srgbClr val="FF0000"/>
                </a:solidFill>
              </a:rPr>
              <a:t>Pour les particules </a:t>
            </a:r>
          </a:p>
          <a:p>
            <a:pPr>
              <a:buFontTx/>
              <a:buNone/>
            </a:pPr>
            <a:r>
              <a:rPr lang="fr-FR" altLang="en-BE" sz="2400" b="1">
                <a:solidFill>
                  <a:srgbClr val="FF0000"/>
                </a:solidFill>
              </a:rPr>
              <a:t>chargées:</a:t>
            </a:r>
          </a:p>
          <a:p>
            <a:pPr>
              <a:buFontTx/>
              <a:buNone/>
            </a:pPr>
            <a:endParaRPr lang="fr-FR" altLang="en-BE" sz="2400" b="1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fr-FR" altLang="en-BE" sz="24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</a:p>
        </p:txBody>
      </p:sp>
      <p:pic>
        <p:nvPicPr>
          <p:cNvPr id="26627" name="Picture 10">
            <a:extLst>
              <a:ext uri="{FF2B5EF4-FFF2-40B4-BE49-F238E27FC236}">
                <a16:creationId xmlns:a16="http://schemas.microsoft.com/office/drawing/2014/main" id="{80CB8FDD-5C48-4C56-8941-21423571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213100"/>
            <a:ext cx="4424363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 descr="aircraft_tracks">
            <a:extLst>
              <a:ext uri="{FF2B5EF4-FFF2-40B4-BE49-F238E27FC236}">
                <a16:creationId xmlns:a16="http://schemas.microsoft.com/office/drawing/2014/main" id="{E68BDEBA-5D96-1B68-AE79-4105BE96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49725"/>
            <a:ext cx="2798762" cy="200025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B0D4CA-532B-EE91-D108-07EEF13C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12</a:t>
            </a:fld>
            <a:endParaRPr lang="en-US" altLang="en-B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037D582-9232-7DF2-AE5B-BFCAC9ADD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D012749F-E9A3-883E-C1FF-29F580B8C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Comment peut-on détecter une particule?</a:t>
            </a:r>
            <a:endParaRPr lang="fr-FR" altLang="en-BE" sz="2800" b="1"/>
          </a:p>
          <a:p>
            <a:pPr>
              <a:buFontTx/>
              <a:buNone/>
            </a:pPr>
            <a:r>
              <a:rPr lang="fr-FR" altLang="en-BE" sz="2400" b="1">
                <a:solidFill>
                  <a:srgbClr val="FF0000"/>
                </a:solidFill>
              </a:rPr>
              <a:t>Pour les particules neutres:</a:t>
            </a:r>
          </a:p>
          <a:p>
            <a:pPr>
              <a:buFontTx/>
              <a:buNone/>
            </a:pPr>
            <a:r>
              <a:rPr lang="fr-FR" altLang="en-BE" sz="2400" b="1">
                <a:solidFill>
                  <a:schemeClr val="accent2"/>
                </a:solidFill>
              </a:rPr>
              <a:t>neutrons et photons:</a:t>
            </a:r>
            <a:r>
              <a:rPr lang="fr-FR" altLang="en-BE" sz="1400" b="1"/>
              <a:t> </a:t>
            </a:r>
            <a:r>
              <a:rPr lang="fr-FR" altLang="en-BE" sz="2000" b="1"/>
              <a:t>par leurs interactions secondaires</a:t>
            </a:r>
          </a:p>
          <a:p>
            <a:pPr>
              <a:buFontTx/>
              <a:buNone/>
            </a:pPr>
            <a:endParaRPr lang="fr-FR" altLang="en-BE" sz="1400" b="1"/>
          </a:p>
          <a:p>
            <a:pPr>
              <a:buFontTx/>
              <a:buNone/>
            </a:pPr>
            <a:endParaRPr lang="fr-FR" altLang="en-BE" sz="1400" b="1"/>
          </a:p>
          <a:p>
            <a:pPr>
              <a:buFontTx/>
              <a:buNone/>
            </a:pPr>
            <a:endParaRPr lang="fr-FR" altLang="en-BE" sz="1400" b="1"/>
          </a:p>
          <a:p>
            <a:pPr>
              <a:buFontTx/>
              <a:buNone/>
            </a:pPr>
            <a:endParaRPr lang="fr-FR" altLang="en-BE" sz="1400" b="1"/>
          </a:p>
          <a:p>
            <a:pPr>
              <a:buFontTx/>
              <a:buNone/>
            </a:pPr>
            <a:endParaRPr lang="fr-FR" altLang="en-BE" sz="1400" b="1"/>
          </a:p>
          <a:p>
            <a:pPr>
              <a:buFontTx/>
              <a:buNone/>
            </a:pPr>
            <a:endParaRPr lang="fr-FR" altLang="en-BE" sz="1400" b="1"/>
          </a:p>
          <a:p>
            <a:pPr>
              <a:buFontTx/>
              <a:buNone/>
            </a:pPr>
            <a:endParaRPr lang="fr-FR" altLang="en-BE" sz="1400" b="1"/>
          </a:p>
          <a:p>
            <a:pPr>
              <a:buFontTx/>
              <a:buNone/>
            </a:pPr>
            <a:r>
              <a:rPr lang="fr-FR" altLang="en-BE" sz="2400" b="1">
                <a:solidFill>
                  <a:schemeClr val="accent2"/>
                </a:solidFill>
              </a:rPr>
              <a:t>neutrinos:</a:t>
            </a:r>
            <a:r>
              <a:rPr lang="fr-FR" altLang="en-BE" sz="2400" b="1"/>
              <a:t> </a:t>
            </a:r>
            <a:r>
              <a:rPr lang="fr-FR" altLang="en-BE" sz="2000" b="1"/>
              <a:t>ils interagissent très rarement; on ne peut donc compter</a:t>
            </a:r>
          </a:p>
          <a:p>
            <a:pPr>
              <a:buFontTx/>
              <a:buNone/>
            </a:pPr>
            <a:r>
              <a:rPr lang="fr-FR" altLang="en-BE" sz="2000" b="1"/>
              <a:t>sur leurs interactions secondaires pour les détecter. On déduit leur</a:t>
            </a:r>
          </a:p>
          <a:p>
            <a:pPr>
              <a:buFontTx/>
              <a:buNone/>
            </a:pPr>
            <a:r>
              <a:rPr lang="fr-FR" altLang="en-BE" sz="2000" b="1"/>
              <a:t>présence par l</a:t>
            </a:r>
            <a:r>
              <a:rPr lang="fr-FR" altLang="fr-CA" sz="2000" b="1"/>
              <a:t>’</a:t>
            </a:r>
            <a:r>
              <a:rPr lang="fr-FR" altLang="en-BE" sz="2000" b="1"/>
              <a:t>observation </a:t>
            </a:r>
            <a:r>
              <a:rPr lang="fr-FR" altLang="en-BE" sz="2000" b="1">
                <a:solidFill>
                  <a:srgbClr val="FF0000"/>
                </a:solidFill>
              </a:rPr>
              <a:t>d</a:t>
            </a:r>
            <a:r>
              <a:rPr lang="fr-FR" altLang="fr-CA" sz="2000" b="1">
                <a:solidFill>
                  <a:srgbClr val="FF0000"/>
                </a:solidFill>
              </a:rPr>
              <a:t>’</a:t>
            </a:r>
            <a:r>
              <a:rPr lang="fr-FR" altLang="en-BE" sz="2000" b="1">
                <a:solidFill>
                  <a:srgbClr val="FF0000"/>
                </a:solidFill>
              </a:rPr>
              <a:t>énergie manquante</a:t>
            </a:r>
            <a:r>
              <a:rPr lang="fr-FR" altLang="en-BE" sz="2000" b="1"/>
              <a:t>: toute l</a:t>
            </a:r>
            <a:r>
              <a:rPr lang="fr-FR" altLang="fr-CA" sz="2000" b="1"/>
              <a:t>’</a:t>
            </a:r>
            <a:r>
              <a:rPr lang="fr-FR" altLang="en-BE" sz="2000" b="1"/>
              <a:t>énergie des</a:t>
            </a:r>
          </a:p>
          <a:p>
            <a:pPr>
              <a:buFontTx/>
              <a:buNone/>
            </a:pPr>
            <a:r>
              <a:rPr lang="fr-FR" altLang="en-BE" sz="2000" b="1"/>
              <a:t>faisceaux ne se retrouve pas dans les produits observés de l</a:t>
            </a:r>
            <a:r>
              <a:rPr lang="fr-FR" altLang="fr-CA" sz="2000" b="1"/>
              <a:t>’</a:t>
            </a:r>
            <a:r>
              <a:rPr lang="fr-FR" altLang="en-BE" sz="2000" b="1"/>
              <a:t>interaction;</a:t>
            </a:r>
          </a:p>
          <a:p>
            <a:pPr>
              <a:buFontTx/>
              <a:buNone/>
            </a:pPr>
            <a:r>
              <a:rPr lang="fr-FR" altLang="en-BE" sz="2000" b="1"/>
              <a:t>il en manque!</a:t>
            </a:r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endParaRPr lang="fr-FR" altLang="en-BE" sz="1200" b="1"/>
          </a:p>
          <a:p>
            <a:pPr>
              <a:buFontTx/>
              <a:buNone/>
            </a:pPr>
            <a:r>
              <a:rPr lang="fr-FR" altLang="en-BE" sz="1800" b="1">
                <a:solidFill>
                  <a:srgbClr val="003366"/>
                </a:solidFill>
              </a:rPr>
              <a:t>	</a:t>
            </a:r>
          </a:p>
        </p:txBody>
      </p:sp>
      <p:grpSp>
        <p:nvGrpSpPr>
          <p:cNvPr id="183323" name="Group 27">
            <a:extLst>
              <a:ext uri="{FF2B5EF4-FFF2-40B4-BE49-F238E27FC236}">
                <a16:creationId xmlns:a16="http://schemas.microsoft.com/office/drawing/2014/main" id="{F9337D73-F11D-396C-B0E1-6A6B2BD882A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636838"/>
            <a:ext cx="6311900" cy="1768475"/>
            <a:chOff x="476" y="1659"/>
            <a:chExt cx="3976" cy="1114"/>
          </a:xfrm>
        </p:grpSpPr>
        <p:graphicFrame>
          <p:nvGraphicFramePr>
            <p:cNvPr id="27652" name="Object 5">
              <a:extLst>
                <a:ext uri="{FF2B5EF4-FFF2-40B4-BE49-F238E27FC236}">
                  <a16:creationId xmlns:a16="http://schemas.microsoft.com/office/drawing/2014/main" id="{344B48A7-16C1-3BE9-B34C-BB2A923436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1" y="1842"/>
            <a:ext cx="1152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5742900" imgH="5270500" progId="Equation.DSMT4">
                    <p:embed/>
                  </p:oleObj>
                </mc:Choice>
                <mc:Fallback>
                  <p:oleObj name="Equation" r:id="rId2" imgW="25742900" imgH="52705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1842"/>
                          <a:ext cx="1152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3" name="Object 6">
              <a:extLst>
                <a:ext uri="{FF2B5EF4-FFF2-40B4-BE49-F238E27FC236}">
                  <a16:creationId xmlns:a16="http://schemas.microsoft.com/office/drawing/2014/main" id="{78EAA4C1-B23D-9F34-B017-54840A5D5E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6" y="2387"/>
            <a:ext cx="1315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968700" imgH="5270500" progId="Equation.DSMT4">
                    <p:embed/>
                  </p:oleObj>
                </mc:Choice>
                <mc:Fallback>
                  <p:oleObj name="Equation" r:id="rId4" imgW="28968700" imgH="52705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" y="2387"/>
                          <a:ext cx="1315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3304" name="Line 8">
              <a:extLst>
                <a:ext uri="{FF2B5EF4-FFF2-40B4-BE49-F238E27FC236}">
                  <a16:creationId xmlns:a16="http://schemas.microsoft.com/office/drawing/2014/main" id="{00C87361-8D33-73B1-DB83-0137A7383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1979"/>
              <a:ext cx="6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05" name="Text Box 9">
              <a:extLst>
                <a:ext uri="{FF2B5EF4-FFF2-40B4-BE49-F238E27FC236}">
                  <a16:creationId xmlns:a16="http://schemas.microsoft.com/office/drawing/2014/main" id="{B1B17A91-4F83-1182-1AA3-E0129D4CA9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1797"/>
              <a:ext cx="21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>
                  <a:latin typeface="Times New Roman" charset="0"/>
                  <a:ea typeface="ＭＳ Ｐゴシック" charset="0"/>
                </a:rPr>
                <a:t>?</a:t>
              </a: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06" name="Text Box 10">
              <a:extLst>
                <a:ext uri="{FF2B5EF4-FFF2-40B4-BE49-F238E27FC236}">
                  <a16:creationId xmlns:a16="http://schemas.microsoft.com/office/drawing/2014/main" id="{227B6DB6-1F6F-0F56-ABDB-D262B854F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" y="1752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Times New Roman" charset="0"/>
                  <a:ea typeface="ＭＳ Ｐゴシック" charset="0"/>
                </a:rPr>
                <a:t>n</a:t>
              </a:r>
              <a:endParaRPr lang="en-US" sz="20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07" name="Line 11">
              <a:extLst>
                <a:ext uri="{FF2B5EF4-FFF2-40B4-BE49-F238E27FC236}">
                  <a16:creationId xmlns:a16="http://schemas.microsoft.com/office/drawing/2014/main" id="{31693C46-7D0B-ADA1-1BC3-5A896AA13D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1" y="1752"/>
              <a:ext cx="408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08" name="Line 12">
              <a:extLst>
                <a:ext uri="{FF2B5EF4-FFF2-40B4-BE49-F238E27FC236}">
                  <a16:creationId xmlns:a16="http://schemas.microsoft.com/office/drawing/2014/main" id="{54F4ED00-9071-D113-DB41-738BCF01A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979"/>
              <a:ext cx="1315" cy="2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09" name="Line 13">
              <a:extLst>
                <a:ext uri="{FF2B5EF4-FFF2-40B4-BE49-F238E27FC236}">
                  <a16:creationId xmlns:a16="http://schemas.microsoft.com/office/drawing/2014/main" id="{F7114EED-E751-251C-15C4-0CF9E0129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979"/>
              <a:ext cx="136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10" name="Text Box 14">
              <a:extLst>
                <a:ext uri="{FF2B5EF4-FFF2-40B4-BE49-F238E27FC236}">
                  <a16:creationId xmlns:a16="http://schemas.microsoft.com/office/drawing/2014/main" id="{58842157-12E4-8F81-2740-C64DA4904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2" y="1659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Times New Roman" charset="0"/>
                  <a:ea typeface="ＭＳ Ｐゴシック" charset="0"/>
                </a:rPr>
                <a:t>p</a:t>
              </a:r>
              <a:endParaRPr lang="en-US" sz="20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11" name="Text Box 15">
              <a:extLst>
                <a:ext uri="{FF2B5EF4-FFF2-40B4-BE49-F238E27FC236}">
                  <a16:creationId xmlns:a16="http://schemas.microsoft.com/office/drawing/2014/main" id="{D82ACA20-87B1-B621-6370-72CD051F5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2024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Times New Roman" charset="0"/>
                  <a:ea typeface="ＭＳ Ｐゴシック" charset="0"/>
                </a:rPr>
                <a:t>p</a:t>
              </a:r>
              <a:endParaRPr lang="en-US" sz="20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12" name="Text Box 16">
              <a:extLst>
                <a:ext uri="{FF2B5EF4-FFF2-40B4-BE49-F238E27FC236}">
                  <a16:creationId xmlns:a16="http://schemas.microsoft.com/office/drawing/2014/main" id="{BD0673FA-19DE-ACAF-050D-9D2ABA657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" y="1928"/>
              <a:ext cx="23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Symbol" charset="0"/>
                  <a:ea typeface="ＭＳ Ｐゴシック" charset="0"/>
                </a:rPr>
                <a:t>p</a:t>
              </a:r>
              <a:r>
                <a:rPr lang="fr-BE" sz="2000" baseline="30000">
                  <a:latin typeface="Times New Roman" charset="0"/>
                  <a:ea typeface="ＭＳ Ｐゴシック" charset="0"/>
                </a:rPr>
                <a:t>-</a:t>
              </a:r>
              <a:endParaRPr lang="en-US" sz="2000" baseline="300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13" name="Line 17">
              <a:extLst>
                <a:ext uri="{FF2B5EF4-FFF2-40B4-BE49-F238E27FC236}">
                  <a16:creationId xmlns:a16="http://schemas.microsoft.com/office/drawing/2014/main" id="{00175D24-A70C-0A4B-E3E4-221267869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2523"/>
              <a:ext cx="6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14" name="Text Box 18">
              <a:extLst>
                <a:ext uri="{FF2B5EF4-FFF2-40B4-BE49-F238E27FC236}">
                  <a16:creationId xmlns:a16="http://schemas.microsoft.com/office/drawing/2014/main" id="{25A84417-C473-EA76-3687-7869591A2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2341"/>
              <a:ext cx="21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>
                  <a:latin typeface="Times New Roman" charset="0"/>
                  <a:ea typeface="ＭＳ Ｐゴシック" charset="0"/>
                </a:rPr>
                <a:t>?</a:t>
              </a: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15" name="Text Box 19">
              <a:extLst>
                <a:ext uri="{FF2B5EF4-FFF2-40B4-BE49-F238E27FC236}">
                  <a16:creationId xmlns:a16="http://schemas.microsoft.com/office/drawing/2014/main" id="{3CA3C372-FB88-7748-B453-613BAADFCA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" y="2296"/>
              <a:ext cx="1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Symbol" charset="0"/>
                  <a:ea typeface="ＭＳ Ｐゴシック" charset="0"/>
                </a:rPr>
                <a:t>g</a:t>
              </a:r>
              <a:endParaRPr lang="en-US" sz="2000">
                <a:latin typeface="Symbol" charset="0"/>
                <a:ea typeface="ＭＳ Ｐゴシック" charset="0"/>
              </a:endParaRPr>
            </a:p>
          </p:txBody>
        </p:sp>
        <p:sp>
          <p:nvSpPr>
            <p:cNvPr id="183316" name="Line 20">
              <a:extLst>
                <a:ext uri="{FF2B5EF4-FFF2-40B4-BE49-F238E27FC236}">
                  <a16:creationId xmlns:a16="http://schemas.microsoft.com/office/drawing/2014/main" id="{15C27277-B5CB-B03C-A651-96FEF61996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16" y="2478"/>
              <a:ext cx="1225" cy="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17" name="Line 21">
              <a:extLst>
                <a:ext uri="{FF2B5EF4-FFF2-40B4-BE49-F238E27FC236}">
                  <a16:creationId xmlns:a16="http://schemas.microsoft.com/office/drawing/2014/main" id="{F393ABC7-25CE-8115-1FB2-CA82C00EC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2523"/>
              <a:ext cx="1225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19" name="Line 23">
              <a:extLst>
                <a:ext uri="{FF2B5EF4-FFF2-40B4-BE49-F238E27FC236}">
                  <a16:creationId xmlns:a16="http://schemas.microsoft.com/office/drawing/2014/main" id="{FCAB1AC6-7DE0-B4AD-8B4B-C856A8B46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252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20" name="Text Box 24">
              <a:extLst>
                <a:ext uri="{FF2B5EF4-FFF2-40B4-BE49-F238E27FC236}">
                  <a16:creationId xmlns:a16="http://schemas.microsoft.com/office/drawing/2014/main" id="{091B5753-D1AC-C912-8736-7C012872C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" y="2521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Times New Roman" charset="0"/>
                  <a:ea typeface="ＭＳ Ｐゴシック" charset="0"/>
                </a:rPr>
                <a:t>A</a:t>
              </a:r>
              <a:endParaRPr lang="en-US" sz="20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21" name="Text Box 25">
              <a:extLst>
                <a:ext uri="{FF2B5EF4-FFF2-40B4-BE49-F238E27FC236}">
                  <a16:creationId xmlns:a16="http://schemas.microsoft.com/office/drawing/2014/main" id="{75266ADD-E8D8-9C4A-B667-C523EA0CE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96"/>
              <a:ext cx="24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Times New Roman" charset="0"/>
                  <a:ea typeface="ＭＳ Ｐゴシック" charset="0"/>
                </a:rPr>
                <a:t>e</a:t>
              </a:r>
              <a:r>
                <a:rPr lang="fr-BE" sz="2000" baseline="30000">
                  <a:latin typeface="Times New Roman" charset="0"/>
                  <a:ea typeface="ＭＳ Ｐゴシック" charset="0"/>
                </a:rPr>
                <a:t>+</a:t>
              </a:r>
              <a:endParaRPr lang="en-US" sz="2000" baseline="300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322" name="Text Box 26">
              <a:extLst>
                <a:ext uri="{FF2B5EF4-FFF2-40B4-BE49-F238E27FC236}">
                  <a16:creationId xmlns:a16="http://schemas.microsoft.com/office/drawing/2014/main" id="{48EC751C-B408-AFC3-65D2-FAA6A07DE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7" y="2523"/>
              <a:ext cx="2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Times New Roman" charset="0"/>
                  <a:ea typeface="ＭＳ Ｐゴシック" charset="0"/>
                </a:rPr>
                <a:t>e</a:t>
              </a:r>
              <a:r>
                <a:rPr lang="fr-BE" sz="2000" baseline="30000">
                  <a:latin typeface="Times New Roman" charset="0"/>
                  <a:ea typeface="ＭＳ Ｐゴシック" charset="0"/>
                </a:rPr>
                <a:t>-</a:t>
              </a:r>
              <a:endParaRPr lang="en-US" sz="2000" baseline="30000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A4FD54-B12C-F820-BDB7-357E3A8F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13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3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3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3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3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3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3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3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3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3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3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>
            <a:extLst>
              <a:ext uri="{FF2B5EF4-FFF2-40B4-BE49-F238E27FC236}">
                <a16:creationId xmlns:a16="http://schemas.microsoft.com/office/drawing/2014/main" id="{D25BBC14-4C1D-EDF0-6F7F-ED6520F34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000" y="1214438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Comment se présente un détecteur à un</a:t>
            </a:r>
          </a:p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collisionneur?</a:t>
            </a:r>
            <a:endParaRPr lang="fr-FR" altLang="en-BE" sz="24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</a:p>
        </p:txBody>
      </p:sp>
      <p:pic>
        <p:nvPicPr>
          <p:cNvPr id="28674" name="Image 1">
            <a:extLst>
              <a:ext uri="{FF2B5EF4-FFF2-40B4-BE49-F238E27FC236}">
                <a16:creationId xmlns:a16="http://schemas.microsoft.com/office/drawing/2014/main" id="{BCDB7982-DAC5-A288-FDFA-CC1E21891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49500"/>
            <a:ext cx="57959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Rectangle 2">
            <a:extLst>
              <a:ext uri="{FF2B5EF4-FFF2-40B4-BE49-F238E27FC236}">
                <a16:creationId xmlns:a16="http://schemas.microsoft.com/office/drawing/2014/main" id="{18A9A1BA-4705-EAB3-DD5D-53F5B9DA1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7DCA4D3C-B01E-94E8-569F-6E28A14B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772" y="1719213"/>
            <a:ext cx="2298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000" b="1" dirty="0">
                <a:latin typeface="Times New Roman" charset="0"/>
                <a:ea typeface="ＭＳ Ｐゴシック" charset="0"/>
              </a:rPr>
              <a:t>partie cylindrique</a:t>
            </a:r>
          </a:p>
          <a:p>
            <a:pPr>
              <a:defRPr/>
            </a:pPr>
            <a:r>
              <a:rPr lang="fr-BE" sz="2000" b="1" dirty="0">
                <a:latin typeface="Times New Roman" charset="0"/>
                <a:ea typeface="ＭＳ Ｐゴシック" charset="0"/>
              </a:rPr>
              <a:t>ou tonneau (barrel)</a:t>
            </a:r>
            <a:endParaRPr lang="en-US" sz="2000" b="1" dirty="0">
              <a:latin typeface="Times New Roman" charset="0"/>
              <a:ea typeface="ＭＳ Ｐゴシック" charset="0"/>
            </a:endParaRPr>
          </a:p>
        </p:txBody>
      </p:sp>
      <p:sp>
        <p:nvSpPr>
          <p:cNvPr id="184326" name="Text Box 6">
            <a:extLst>
              <a:ext uri="{FF2B5EF4-FFF2-40B4-BE49-F238E27FC236}">
                <a16:creationId xmlns:a16="http://schemas.microsoft.com/office/drawing/2014/main" id="{68DB5CC1-10B9-976E-9813-501FF20F7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3914774"/>
            <a:ext cx="1241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000" b="1" dirty="0">
                <a:latin typeface="Times New Roman" charset="0"/>
                <a:ea typeface="ＭＳ Ｐゴシック" charset="0"/>
              </a:rPr>
              <a:t>un des</a:t>
            </a:r>
          </a:p>
          <a:p>
            <a:pPr>
              <a:defRPr/>
            </a:pPr>
            <a:r>
              <a:rPr lang="fr-BE" sz="2000" b="1" dirty="0">
                <a:latin typeface="Times New Roman" charset="0"/>
                <a:ea typeface="ＭＳ Ｐゴシック" charset="0"/>
              </a:rPr>
              <a:t>bouchons</a:t>
            </a:r>
          </a:p>
          <a:p>
            <a:pPr>
              <a:defRPr/>
            </a:pPr>
            <a:r>
              <a:rPr lang="fr-BE" sz="2000" b="1" dirty="0">
                <a:latin typeface="Times New Roman" charset="0"/>
                <a:ea typeface="ＭＳ Ｐゴシック" charset="0"/>
              </a:rPr>
              <a:t>(</a:t>
            </a:r>
            <a:r>
              <a:rPr lang="fr-BE" sz="2000" b="1" dirty="0" err="1">
                <a:latin typeface="Times New Roman" charset="0"/>
                <a:ea typeface="ＭＳ Ｐゴシック" charset="0"/>
              </a:rPr>
              <a:t>endcaps</a:t>
            </a:r>
            <a:r>
              <a:rPr lang="fr-BE" sz="2000" b="1" dirty="0">
                <a:latin typeface="Times New Roman" charset="0"/>
                <a:ea typeface="ＭＳ Ｐゴシック" charset="0"/>
              </a:rPr>
              <a:t>)</a:t>
            </a:r>
          </a:p>
        </p:txBody>
      </p:sp>
      <p:sp>
        <p:nvSpPr>
          <p:cNvPr id="184327" name="Line 7">
            <a:extLst>
              <a:ext uri="{FF2B5EF4-FFF2-40B4-BE49-F238E27FC236}">
                <a16:creationId xmlns:a16="http://schemas.microsoft.com/office/drawing/2014/main" id="{0CA20280-8A7C-0CEB-AD79-659AA76E1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8098" y="4411027"/>
            <a:ext cx="1315710" cy="9809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84328" name="Line 8">
            <a:extLst>
              <a:ext uri="{FF2B5EF4-FFF2-40B4-BE49-F238E27FC236}">
                <a16:creationId xmlns:a16="http://schemas.microsoft.com/office/drawing/2014/main" id="{0B11E4CB-2750-E4B6-D380-6551A081AB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4949" y="2420887"/>
            <a:ext cx="2137371" cy="12241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F6770A-96F0-4B7A-3681-4D16E18B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14</a:t>
            </a:fld>
            <a:endParaRPr lang="en-US" altLang="en-B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75DB1FE9-FD6B-425A-0D2D-A9A41046C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 dirty="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 dirty="0">
              <a:solidFill>
                <a:srgbClr val="FF3300"/>
              </a:solidFill>
              <a:cs typeface="+mj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4B0ED5-4FB0-654E-E753-180F9CB47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20" y="1340768"/>
            <a:ext cx="4493418" cy="449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B2380C-096F-42C6-6758-FE20A34C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5829"/>
            <a:ext cx="4914465" cy="25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5FAE9-F253-A6B2-B588-E9180997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15</a:t>
            </a:fld>
            <a:endParaRPr lang="en-US" altLang="en-B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DEE3F422-EAED-F6CB-7E0E-717CD5DA25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8D3D71FC-D899-B26A-3C58-56D762584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Le détecteur de traces:</a:t>
            </a:r>
            <a:endParaRPr lang="fr-FR" altLang="en-BE" sz="24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</a:p>
        </p:txBody>
      </p:sp>
      <p:pic>
        <p:nvPicPr>
          <p:cNvPr id="33795" name="Picture 36" descr="Proto barrel-wheel 1">
            <a:extLst>
              <a:ext uri="{FF2B5EF4-FFF2-40B4-BE49-F238E27FC236}">
                <a16:creationId xmlns:a16="http://schemas.microsoft.com/office/drawing/2014/main" id="{25CAE3B5-7B70-F281-E764-BED40AB85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4090987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6387" name="Group 19">
            <a:extLst>
              <a:ext uri="{FF2B5EF4-FFF2-40B4-BE49-F238E27FC236}">
                <a16:creationId xmlns:a16="http://schemas.microsoft.com/office/drawing/2014/main" id="{37A48AF7-16CD-E3C4-1816-FD8FE9983F94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3492500" y="2924175"/>
            <a:ext cx="719138" cy="936625"/>
            <a:chOff x="1609" y="1635"/>
            <a:chExt cx="695" cy="763"/>
          </a:xfrm>
        </p:grpSpPr>
        <p:sp>
          <p:nvSpPr>
            <p:cNvPr id="186375" name="Arc 7">
              <a:extLst>
                <a:ext uri="{FF2B5EF4-FFF2-40B4-BE49-F238E27FC236}">
                  <a16:creationId xmlns:a16="http://schemas.microsoft.com/office/drawing/2014/main" id="{0C41DEDD-B7FD-93F2-7E87-68BA070CB16D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575" y="1669"/>
              <a:ext cx="763" cy="695"/>
            </a:xfrm>
            <a:custGeom>
              <a:avLst/>
              <a:gdLst>
                <a:gd name="T0" fmla="*/ 0 w 21600"/>
                <a:gd name="T1" fmla="*/ 0 h 21600"/>
                <a:gd name="T2" fmla="*/ 763 w 21600"/>
                <a:gd name="T3" fmla="*/ 695 h 21600"/>
                <a:gd name="T4" fmla="*/ 0 w 21600"/>
                <a:gd name="T5" fmla="*/ 69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6376" name="Oval 8">
              <a:extLst>
                <a:ext uri="{FF2B5EF4-FFF2-40B4-BE49-F238E27FC236}">
                  <a16:creationId xmlns:a16="http://schemas.microsoft.com/office/drawing/2014/main" id="{0CEC8B82-1EDC-FCD7-6FA5-58E860AD4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" y="2086"/>
              <a:ext cx="35" cy="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77" name="Oval 9">
              <a:extLst>
                <a:ext uri="{FF2B5EF4-FFF2-40B4-BE49-F238E27FC236}">
                  <a16:creationId xmlns:a16="http://schemas.microsoft.com/office/drawing/2014/main" id="{C603E40E-0754-31E0-C52E-CC1ED6BEF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704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78" name="Oval 10">
              <a:extLst>
                <a:ext uri="{FF2B5EF4-FFF2-40B4-BE49-F238E27FC236}">
                  <a16:creationId xmlns:a16="http://schemas.microsoft.com/office/drawing/2014/main" id="{EE43FCA8-EBC2-AB99-7EFA-2EE2A4FB0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" y="1635"/>
              <a:ext cx="35" cy="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79" name="Oval 11">
              <a:extLst>
                <a:ext uri="{FF2B5EF4-FFF2-40B4-BE49-F238E27FC236}">
                  <a16:creationId xmlns:a16="http://schemas.microsoft.com/office/drawing/2014/main" id="{0045DECA-100C-42CF-FFC8-F27464A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" y="2223"/>
              <a:ext cx="35" cy="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80" name="Oval 12">
              <a:extLst>
                <a:ext uri="{FF2B5EF4-FFF2-40B4-BE49-F238E27FC236}">
                  <a16:creationId xmlns:a16="http://schemas.microsoft.com/office/drawing/2014/main" id="{FF152EBA-BB83-C249-9609-36255413B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8" y="1808"/>
              <a:ext cx="34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81" name="Oval 13">
              <a:extLst>
                <a:ext uri="{FF2B5EF4-FFF2-40B4-BE49-F238E27FC236}">
                  <a16:creationId xmlns:a16="http://schemas.microsoft.com/office/drawing/2014/main" id="{F7FA3CB9-E1C1-816F-BB6D-B0AC1347A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" y="1947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86382" name="Line 14">
            <a:extLst>
              <a:ext uri="{FF2B5EF4-FFF2-40B4-BE49-F238E27FC236}">
                <a16:creationId xmlns:a16="http://schemas.microsoft.com/office/drawing/2014/main" id="{206EA52D-AF89-56A3-E1C3-908A5673C0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5513" y="4076700"/>
            <a:ext cx="717550" cy="330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186383" name="Object 15">
            <a:extLst>
              <a:ext uri="{FF2B5EF4-FFF2-40B4-BE49-F238E27FC236}">
                <a16:creationId xmlns:a16="http://schemas.microsoft.com/office/drawing/2014/main" id="{3E881D9C-7B63-24F3-A09D-F04F457059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3573463"/>
          <a:ext cx="303212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05200" imgH="4686300" progId="Equation.DSMT4">
                  <p:embed/>
                </p:oleObj>
              </mc:Choice>
              <mc:Fallback>
                <p:oleObj name="Equation" r:id="rId3" imgW="3505200" imgH="46863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573463"/>
                        <a:ext cx="303212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86" name="Text Box 18">
            <a:extLst>
              <a:ext uri="{FF2B5EF4-FFF2-40B4-BE49-F238E27FC236}">
                <a16:creationId xmlns:a16="http://schemas.microsoft.com/office/drawing/2014/main" id="{79B7F54B-F57A-75C6-94B1-1CAD0BAB7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652963"/>
            <a:ext cx="33845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BE" sz="1800" b="1" dirty="0"/>
              <a:t>détecte les trajectoires des particules chargées: </a:t>
            </a:r>
          </a:p>
          <a:p>
            <a:r>
              <a:rPr lang="fr-BE" altLang="en-BE" sz="1800" b="1" dirty="0"/>
              <a:t>e</a:t>
            </a:r>
            <a:r>
              <a:rPr lang="fr-BE" altLang="en-BE" sz="1800" b="1" baseline="30000" dirty="0"/>
              <a:t>+</a:t>
            </a:r>
            <a:r>
              <a:rPr lang="fr-BE" altLang="en-BE" sz="1800" b="1" dirty="0"/>
              <a:t>, e</a:t>
            </a:r>
            <a:r>
              <a:rPr lang="fr-BE" altLang="en-BE" sz="1800" b="1" baseline="30000" dirty="0"/>
              <a:t>-</a:t>
            </a:r>
            <a:r>
              <a:rPr lang="fr-BE" altLang="en-BE" sz="1800" b="1" dirty="0"/>
              <a:t>, </a:t>
            </a:r>
            <a:r>
              <a:rPr lang="fr-BE" altLang="en-BE" sz="1800" b="1" dirty="0">
                <a:latin typeface="Symbol" pitchFamily="2" charset="2"/>
              </a:rPr>
              <a:t>m</a:t>
            </a:r>
            <a:r>
              <a:rPr lang="fr-BE" altLang="en-BE" sz="1800" b="1" baseline="30000" dirty="0"/>
              <a:t>+</a:t>
            </a:r>
            <a:r>
              <a:rPr lang="fr-BE" altLang="en-BE" sz="1800" b="1" dirty="0"/>
              <a:t>, </a:t>
            </a:r>
            <a:r>
              <a:rPr lang="fr-BE" altLang="en-BE" sz="1800" b="1" dirty="0">
                <a:latin typeface="Symbol" pitchFamily="2" charset="2"/>
              </a:rPr>
              <a:t>m</a:t>
            </a:r>
            <a:r>
              <a:rPr lang="fr-BE" altLang="en-BE" sz="1800" b="1" baseline="30000" dirty="0"/>
              <a:t>-</a:t>
            </a:r>
            <a:r>
              <a:rPr lang="fr-BE" altLang="en-BE" sz="1800" b="1" dirty="0"/>
              <a:t>, p</a:t>
            </a:r>
            <a:r>
              <a:rPr lang="fr-BE" altLang="en-BE" sz="1800" b="1" baseline="30000" dirty="0"/>
              <a:t>+</a:t>
            </a:r>
            <a:r>
              <a:rPr lang="fr-BE" altLang="en-BE" sz="1800" b="1" dirty="0"/>
              <a:t>, p</a:t>
            </a:r>
            <a:r>
              <a:rPr lang="fr-BE" altLang="en-BE" sz="1800" b="1" baseline="30000" dirty="0"/>
              <a:t>-</a:t>
            </a:r>
            <a:r>
              <a:rPr lang="fr-BE" altLang="en-BE" sz="1800" b="1" dirty="0"/>
              <a:t> et tous les </a:t>
            </a:r>
          </a:p>
          <a:p>
            <a:r>
              <a:rPr lang="fr-BE" altLang="en-BE" sz="1800" b="1" dirty="0"/>
              <a:t>hadrons chargés</a:t>
            </a:r>
            <a:endParaRPr lang="en-US" altLang="en-BE" sz="1800" b="1" dirty="0"/>
          </a:p>
        </p:txBody>
      </p:sp>
      <p:grpSp>
        <p:nvGrpSpPr>
          <p:cNvPr id="186388" name="Group 20">
            <a:extLst>
              <a:ext uri="{FF2B5EF4-FFF2-40B4-BE49-F238E27FC236}">
                <a16:creationId xmlns:a16="http://schemas.microsoft.com/office/drawing/2014/main" id="{341208BA-58DA-1F0B-9DB6-141F13FD0ED8}"/>
              </a:ext>
            </a:extLst>
          </p:cNvPr>
          <p:cNvGrpSpPr>
            <a:grpSpLocks/>
          </p:cNvGrpSpPr>
          <p:nvPr/>
        </p:nvGrpSpPr>
        <p:grpSpPr bwMode="auto">
          <a:xfrm rot="6071406">
            <a:off x="3566319" y="4126707"/>
            <a:ext cx="647700" cy="1223962"/>
            <a:chOff x="1609" y="1635"/>
            <a:chExt cx="695" cy="763"/>
          </a:xfrm>
        </p:grpSpPr>
        <p:sp>
          <p:nvSpPr>
            <p:cNvPr id="186389" name="Arc 21">
              <a:extLst>
                <a:ext uri="{FF2B5EF4-FFF2-40B4-BE49-F238E27FC236}">
                  <a16:creationId xmlns:a16="http://schemas.microsoft.com/office/drawing/2014/main" id="{52D54C10-5353-8CB8-A01C-42216639A9EB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575" y="1669"/>
              <a:ext cx="763" cy="695"/>
            </a:xfrm>
            <a:custGeom>
              <a:avLst/>
              <a:gdLst>
                <a:gd name="T0" fmla="*/ 0 w 21600"/>
                <a:gd name="T1" fmla="*/ 0 h 21600"/>
                <a:gd name="T2" fmla="*/ 763 w 21600"/>
                <a:gd name="T3" fmla="*/ 695 h 21600"/>
                <a:gd name="T4" fmla="*/ 0 w 21600"/>
                <a:gd name="T5" fmla="*/ 69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6390" name="Oval 22">
              <a:extLst>
                <a:ext uri="{FF2B5EF4-FFF2-40B4-BE49-F238E27FC236}">
                  <a16:creationId xmlns:a16="http://schemas.microsoft.com/office/drawing/2014/main" id="{34D03AA5-3E9C-5031-75DE-1CCEBD86E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" y="2086"/>
              <a:ext cx="34" cy="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91" name="Oval 23">
              <a:extLst>
                <a:ext uri="{FF2B5EF4-FFF2-40B4-BE49-F238E27FC236}">
                  <a16:creationId xmlns:a16="http://schemas.microsoft.com/office/drawing/2014/main" id="{9D22CC4F-8976-9924-5A40-ED0CD2A1D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" y="1708"/>
              <a:ext cx="34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92" name="Oval 24">
              <a:extLst>
                <a:ext uri="{FF2B5EF4-FFF2-40B4-BE49-F238E27FC236}">
                  <a16:creationId xmlns:a16="http://schemas.microsoft.com/office/drawing/2014/main" id="{3F14C9DB-0CDE-2F8A-0E92-5EFCD0605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2" y="1634"/>
              <a:ext cx="34" cy="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93" name="Oval 25">
              <a:extLst>
                <a:ext uri="{FF2B5EF4-FFF2-40B4-BE49-F238E27FC236}">
                  <a16:creationId xmlns:a16="http://schemas.microsoft.com/office/drawing/2014/main" id="{A65A83AB-178E-2D5D-87F3-7F9B5020F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7" y="2224"/>
              <a:ext cx="37" cy="3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94" name="Oval 26">
              <a:extLst>
                <a:ext uri="{FF2B5EF4-FFF2-40B4-BE49-F238E27FC236}">
                  <a16:creationId xmlns:a16="http://schemas.microsoft.com/office/drawing/2014/main" id="{37473255-4E3D-5D92-58A0-71685914F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" y="1810"/>
              <a:ext cx="36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95" name="Oval 27">
              <a:extLst>
                <a:ext uri="{FF2B5EF4-FFF2-40B4-BE49-F238E27FC236}">
                  <a16:creationId xmlns:a16="http://schemas.microsoft.com/office/drawing/2014/main" id="{EC759542-B8AF-5DEA-A994-4E608FF42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" y="1947"/>
              <a:ext cx="36" cy="3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86396" name="Group 28">
            <a:extLst>
              <a:ext uri="{FF2B5EF4-FFF2-40B4-BE49-F238E27FC236}">
                <a16:creationId xmlns:a16="http://schemas.microsoft.com/office/drawing/2014/main" id="{545748B7-72AF-9C38-FA94-438802597F28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1655763" y="3176588"/>
            <a:ext cx="504825" cy="1152525"/>
            <a:chOff x="1609" y="1635"/>
            <a:chExt cx="695" cy="763"/>
          </a:xfrm>
        </p:grpSpPr>
        <p:sp>
          <p:nvSpPr>
            <p:cNvPr id="186397" name="Arc 29">
              <a:extLst>
                <a:ext uri="{FF2B5EF4-FFF2-40B4-BE49-F238E27FC236}">
                  <a16:creationId xmlns:a16="http://schemas.microsoft.com/office/drawing/2014/main" id="{D0E6E5D6-EFBB-CB76-F8EE-D04EA8A070CB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575" y="1669"/>
              <a:ext cx="763" cy="695"/>
            </a:xfrm>
            <a:custGeom>
              <a:avLst/>
              <a:gdLst>
                <a:gd name="T0" fmla="*/ 0 w 21600"/>
                <a:gd name="T1" fmla="*/ 0 h 21600"/>
                <a:gd name="T2" fmla="*/ 763 w 21600"/>
                <a:gd name="T3" fmla="*/ 695 h 21600"/>
                <a:gd name="T4" fmla="*/ 0 w 21600"/>
                <a:gd name="T5" fmla="*/ 69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6398" name="Oval 30">
              <a:extLst>
                <a:ext uri="{FF2B5EF4-FFF2-40B4-BE49-F238E27FC236}">
                  <a16:creationId xmlns:a16="http://schemas.microsoft.com/office/drawing/2014/main" id="{0BA7302D-2A10-208B-AA16-55FA0A73D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" y="2086"/>
              <a:ext cx="35" cy="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399" name="Oval 31">
              <a:extLst>
                <a:ext uri="{FF2B5EF4-FFF2-40B4-BE49-F238E27FC236}">
                  <a16:creationId xmlns:a16="http://schemas.microsoft.com/office/drawing/2014/main" id="{AE08FEBF-786B-DBF3-43C8-5D09C0B0E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" y="170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400" name="Oval 32">
              <a:extLst>
                <a:ext uri="{FF2B5EF4-FFF2-40B4-BE49-F238E27FC236}">
                  <a16:creationId xmlns:a16="http://schemas.microsoft.com/office/drawing/2014/main" id="{165A8507-7502-C0E8-1733-FB94AE8BE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632"/>
              <a:ext cx="35" cy="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401" name="Oval 33">
              <a:extLst>
                <a:ext uri="{FF2B5EF4-FFF2-40B4-BE49-F238E27FC236}">
                  <a16:creationId xmlns:a16="http://schemas.microsoft.com/office/drawing/2014/main" id="{36CCB9C8-4EA5-1EC4-BDA2-6B28A2E50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" y="2224"/>
              <a:ext cx="35" cy="3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402" name="Oval 34">
              <a:extLst>
                <a:ext uri="{FF2B5EF4-FFF2-40B4-BE49-F238E27FC236}">
                  <a16:creationId xmlns:a16="http://schemas.microsoft.com/office/drawing/2014/main" id="{E5CE26F9-8562-51C1-37DF-652F44112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" y="180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403" name="Oval 35">
              <a:extLst>
                <a:ext uri="{FF2B5EF4-FFF2-40B4-BE49-F238E27FC236}">
                  <a16:creationId xmlns:a16="http://schemas.microsoft.com/office/drawing/2014/main" id="{84C350A6-88FF-D82B-138B-59A45E6B9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" y="1944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86405" name="Text Box 37">
            <a:extLst>
              <a:ext uri="{FF2B5EF4-FFF2-40B4-BE49-F238E27FC236}">
                <a16:creationId xmlns:a16="http://schemas.microsoft.com/office/drawing/2014/main" id="{D999B642-85A0-8E41-B5D2-46C440B59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844675"/>
            <a:ext cx="194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BE" sz="1800"/>
              <a:t>détecteur de traces </a:t>
            </a:r>
          </a:p>
          <a:p>
            <a:r>
              <a:rPr lang="en-US" altLang="en-BE" sz="1800"/>
              <a:t>de CMS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DA9595-D768-D163-277D-FD525046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16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59BB4B33-B794-F6A8-CE6C-4278A1504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E0AB33C3-4938-07E4-7E3C-37BF23036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000" y="1214438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Les calorimètres:</a:t>
            </a:r>
          </a:p>
          <a:p>
            <a:pPr>
              <a:buFontTx/>
              <a:buNone/>
            </a:pPr>
            <a:r>
              <a:rPr lang="fr-FR" altLang="en-BE" sz="2400" b="1"/>
              <a:t>Principe:</a:t>
            </a:r>
          </a:p>
          <a:p>
            <a:r>
              <a:rPr lang="fr-FR" altLang="en-BE" sz="2000" b="1"/>
              <a:t>provoquer des interactions en cascade dans un matériau lourd</a:t>
            </a:r>
          </a:p>
          <a:p>
            <a:r>
              <a:rPr lang="fr-FR" altLang="en-BE" sz="2000" b="1"/>
              <a:t>mesurer l</a:t>
            </a:r>
            <a:r>
              <a:rPr lang="fr-FR" altLang="fr-CA" sz="2000" b="1"/>
              <a:t>’</a:t>
            </a:r>
            <a:r>
              <a:rPr lang="fr-FR" altLang="en-BE" sz="2000" b="1"/>
              <a:t>énergie déposée</a:t>
            </a:r>
          </a:p>
          <a:p>
            <a:pPr>
              <a:buFontTx/>
              <a:buNone/>
            </a:pPr>
            <a:r>
              <a:rPr lang="fr-FR" altLang="en-BE" sz="2400" b="1">
                <a:solidFill>
                  <a:srgbClr val="003366"/>
                </a:solidFill>
              </a:rPr>
              <a:t>Le calorimètre électromagnétique:</a:t>
            </a:r>
          </a:p>
          <a:p>
            <a:pPr>
              <a:buFontTx/>
              <a:buNone/>
            </a:pPr>
            <a:r>
              <a:rPr lang="fr-FR" altLang="en-BE" sz="2000" b="1"/>
              <a:t>Les électrons et les photons y provoquent des gerbes électromagnétiques</a:t>
            </a:r>
          </a:p>
          <a:p>
            <a:r>
              <a:rPr lang="fr-FR" altLang="en-BE" sz="2000" b="1"/>
              <a:t>Matérialisations de photons:</a:t>
            </a:r>
          </a:p>
          <a:p>
            <a:pPr lvl="1">
              <a:buFontTx/>
              <a:buNone/>
            </a:pPr>
            <a:r>
              <a:rPr lang="fr-FR" altLang="en-BE" sz="2000" b="1">
                <a:latin typeface="Symbol" pitchFamily="2" charset="2"/>
              </a:rPr>
              <a:t>g</a:t>
            </a:r>
            <a:r>
              <a:rPr lang="fr-FR" altLang="en-BE" sz="2000" b="1"/>
              <a:t> + A </a:t>
            </a:r>
            <a:r>
              <a:rPr lang="fr-FR" altLang="en-BE" sz="2000" b="1">
                <a:sym typeface="Wingdings" pitchFamily="2" charset="2"/>
              </a:rPr>
              <a:t> e</a:t>
            </a:r>
            <a:r>
              <a:rPr lang="fr-FR" altLang="en-BE" sz="2000" b="1" baseline="30000">
                <a:sym typeface="Wingdings" pitchFamily="2" charset="2"/>
              </a:rPr>
              <a:t>+</a:t>
            </a:r>
            <a:r>
              <a:rPr lang="fr-FR" altLang="en-BE" sz="2000" b="1">
                <a:sym typeface="Wingdings" pitchFamily="2" charset="2"/>
              </a:rPr>
              <a:t> + e</a:t>
            </a:r>
            <a:r>
              <a:rPr lang="fr-FR" altLang="en-BE" sz="2000" b="1" baseline="30000">
                <a:sym typeface="Wingdings" pitchFamily="2" charset="2"/>
              </a:rPr>
              <a:t>-</a:t>
            </a:r>
            <a:r>
              <a:rPr lang="fr-FR" altLang="en-BE" sz="2000" b="1">
                <a:sym typeface="Wingdings" pitchFamily="2" charset="2"/>
              </a:rPr>
              <a:t> + A</a:t>
            </a:r>
          </a:p>
          <a:p>
            <a:r>
              <a:rPr lang="fr-FR" altLang="en-BE" sz="2000" b="1"/>
              <a:t>Bremstrahlung des électrons:</a:t>
            </a:r>
          </a:p>
          <a:p>
            <a:pPr lvl="1">
              <a:buFontTx/>
              <a:buNone/>
            </a:pPr>
            <a:r>
              <a:rPr lang="fr-FR" altLang="en-BE" sz="2000" b="1"/>
              <a:t>e + A </a:t>
            </a:r>
            <a:r>
              <a:rPr lang="fr-FR" altLang="en-BE" sz="2000" b="1">
                <a:sym typeface="Wingdings" pitchFamily="2" charset="2"/>
              </a:rPr>
              <a:t> e + </a:t>
            </a:r>
            <a:r>
              <a:rPr lang="fr-FR" altLang="en-BE" sz="2000" b="1">
                <a:latin typeface="Symbol" pitchFamily="2" charset="2"/>
                <a:sym typeface="Wingdings" pitchFamily="2" charset="2"/>
              </a:rPr>
              <a:t>g</a:t>
            </a:r>
            <a:r>
              <a:rPr lang="fr-FR" altLang="en-BE" sz="2000" b="1">
                <a:sym typeface="Wingdings" pitchFamily="2" charset="2"/>
              </a:rPr>
              <a:t> + A</a:t>
            </a:r>
            <a:endParaRPr lang="fr-FR" altLang="en-BE" sz="20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</a:p>
        </p:txBody>
      </p:sp>
      <p:grpSp>
        <p:nvGrpSpPr>
          <p:cNvPr id="187400" name="Group 8">
            <a:extLst>
              <a:ext uri="{FF2B5EF4-FFF2-40B4-BE49-F238E27FC236}">
                <a16:creationId xmlns:a16="http://schemas.microsoft.com/office/drawing/2014/main" id="{38AAFDD7-946D-B2E1-D661-EAC2926B5204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4005263"/>
            <a:ext cx="6237288" cy="2435225"/>
            <a:chOff x="707" y="1403"/>
            <a:chExt cx="4879" cy="1483"/>
          </a:xfrm>
        </p:grpSpPr>
        <p:sp>
          <p:nvSpPr>
            <p:cNvPr id="187401" name="Line 9">
              <a:extLst>
                <a:ext uri="{FF2B5EF4-FFF2-40B4-BE49-F238E27FC236}">
                  <a16:creationId xmlns:a16="http://schemas.microsoft.com/office/drawing/2014/main" id="{4E7ABF21-6385-FC94-171C-59CAEC711A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7" y="2129"/>
              <a:ext cx="5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30725" name="Picture 10" descr="emshower">
              <a:extLst>
                <a:ext uri="{FF2B5EF4-FFF2-40B4-BE49-F238E27FC236}">
                  <a16:creationId xmlns:a16="http://schemas.microsoft.com/office/drawing/2014/main" id="{0113323F-73BB-E1A6-DBCC-FA6AA6F84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" y="1403"/>
              <a:ext cx="4404" cy="1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E2DF4-3C03-4EC2-9A0D-3F96E192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17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16E83548-6879-3E3E-4C5C-7E50DCCBA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B5508DDA-B422-EBBC-95C8-60AC693BD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000" y="1214438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Les calorimètres:</a:t>
            </a:r>
          </a:p>
          <a:p>
            <a:pPr>
              <a:buFontTx/>
              <a:buNone/>
            </a:pPr>
            <a:r>
              <a:rPr lang="fr-FR" altLang="en-BE" sz="2400" b="1"/>
              <a:t>Calorimètre hadronique:</a:t>
            </a:r>
          </a:p>
          <a:p>
            <a:pPr>
              <a:buFontTx/>
              <a:buNone/>
            </a:pPr>
            <a:r>
              <a:rPr lang="fr-FR" altLang="en-BE" sz="2000" b="1"/>
              <a:t>Les hadrons, chargés et neutres, y provoquent des cascades</a:t>
            </a:r>
          </a:p>
          <a:p>
            <a:pPr>
              <a:buFontTx/>
              <a:buNone/>
            </a:pPr>
            <a:r>
              <a:rPr lang="fr-FR" altLang="en-BE" sz="2000" b="1"/>
              <a:t>hadroniques:</a:t>
            </a:r>
          </a:p>
          <a:p>
            <a:r>
              <a:rPr lang="fr-FR" altLang="en-BE" sz="2000" b="1"/>
              <a:t>interactions fortes:				Exemple:</a:t>
            </a:r>
          </a:p>
          <a:p>
            <a:pPr lvl="1">
              <a:buFontTx/>
              <a:buNone/>
            </a:pPr>
            <a:r>
              <a:rPr lang="fr-FR" altLang="en-BE" sz="1800" b="1"/>
              <a:t>p + n </a:t>
            </a:r>
            <a:r>
              <a:rPr lang="fr-FR" altLang="en-BE" sz="1800" b="1">
                <a:sym typeface="Wingdings" pitchFamily="2" charset="2"/>
              </a:rPr>
              <a:t> 2 nucléons + pions + ….		p + p + </a:t>
            </a:r>
            <a:r>
              <a:rPr lang="fr-FR" altLang="en-BE" sz="1800" b="1">
                <a:latin typeface="Symbol" pitchFamily="2" charset="2"/>
                <a:sym typeface="Wingdings" pitchFamily="2" charset="2"/>
              </a:rPr>
              <a:t>p</a:t>
            </a:r>
            <a:r>
              <a:rPr lang="fr-FR" altLang="en-BE" sz="1800" b="1" baseline="30000">
                <a:sym typeface="Wingdings" pitchFamily="2" charset="2"/>
              </a:rPr>
              <a:t>-</a:t>
            </a:r>
            <a:r>
              <a:rPr lang="fr-FR" altLang="en-BE" sz="1800" b="1">
                <a:sym typeface="Wingdings" pitchFamily="2" charset="2"/>
              </a:rPr>
              <a:t> + </a:t>
            </a:r>
            <a:r>
              <a:rPr lang="fr-FR" altLang="en-BE" sz="1800" b="1">
                <a:latin typeface="Symbol" pitchFamily="2" charset="2"/>
                <a:sym typeface="Wingdings" pitchFamily="2" charset="2"/>
              </a:rPr>
              <a:t>p</a:t>
            </a:r>
            <a:r>
              <a:rPr lang="fr-FR" altLang="en-BE" sz="1800" b="1" baseline="30000">
                <a:sym typeface="Wingdings" pitchFamily="2" charset="2"/>
              </a:rPr>
              <a:t>0</a:t>
            </a:r>
          </a:p>
          <a:p>
            <a:pPr lvl="1">
              <a:buFontTx/>
              <a:buNone/>
            </a:pPr>
            <a:r>
              <a:rPr lang="fr-FR" altLang="en-BE" sz="1800" b="1">
                <a:latin typeface="Symbol" pitchFamily="2" charset="2"/>
                <a:sym typeface="Wingdings" pitchFamily="2" charset="2"/>
              </a:rPr>
              <a:t>p</a:t>
            </a:r>
            <a:r>
              <a:rPr lang="fr-FR" altLang="en-BE" sz="1800" b="1" baseline="30000">
                <a:sym typeface="Wingdings" pitchFamily="2" charset="2"/>
              </a:rPr>
              <a:t>+ </a:t>
            </a:r>
            <a:r>
              <a:rPr lang="fr-FR" altLang="en-BE" sz="1800" b="1">
                <a:sym typeface="Wingdings" pitchFamily="2" charset="2"/>
              </a:rPr>
              <a:t>+ p  1 nucléon + pions + ….		n + </a:t>
            </a:r>
            <a:r>
              <a:rPr lang="fr-FR" altLang="en-BE" sz="1800" b="1">
                <a:latin typeface="Symbol" pitchFamily="2" charset="2"/>
                <a:sym typeface="Wingdings" pitchFamily="2" charset="2"/>
              </a:rPr>
              <a:t>p</a:t>
            </a:r>
            <a:r>
              <a:rPr lang="fr-FR" altLang="en-BE" sz="1800" b="1" baseline="30000">
                <a:sym typeface="Wingdings" pitchFamily="2" charset="2"/>
              </a:rPr>
              <a:t>+</a:t>
            </a:r>
            <a:r>
              <a:rPr lang="fr-FR" altLang="en-BE" sz="1800" b="1">
                <a:sym typeface="Wingdings" pitchFamily="2" charset="2"/>
              </a:rPr>
              <a:t> + </a:t>
            </a:r>
            <a:r>
              <a:rPr lang="fr-FR" altLang="en-BE" sz="1800" b="1">
                <a:latin typeface="Symbol" pitchFamily="2" charset="2"/>
                <a:sym typeface="Wingdings" pitchFamily="2" charset="2"/>
              </a:rPr>
              <a:t>p</a:t>
            </a:r>
            <a:r>
              <a:rPr lang="fr-FR" altLang="en-BE" sz="1800" b="1" baseline="30000">
                <a:sym typeface="Wingdings" pitchFamily="2" charset="2"/>
              </a:rPr>
              <a:t>0 </a:t>
            </a:r>
            <a:r>
              <a:rPr lang="fr-FR" altLang="en-BE" sz="1800" b="1">
                <a:sym typeface="Wingdings" pitchFamily="2" charset="2"/>
              </a:rPr>
              <a:t>+ </a:t>
            </a:r>
            <a:r>
              <a:rPr lang="fr-FR" altLang="en-BE" sz="1800" b="1">
                <a:latin typeface="Symbol" pitchFamily="2" charset="2"/>
                <a:sym typeface="Wingdings" pitchFamily="2" charset="2"/>
              </a:rPr>
              <a:t>p</a:t>
            </a:r>
            <a:r>
              <a:rPr lang="fr-FR" altLang="en-BE" sz="1800" b="1" baseline="30000">
                <a:sym typeface="Wingdings" pitchFamily="2" charset="2"/>
              </a:rPr>
              <a:t>+</a:t>
            </a:r>
            <a:endParaRPr lang="fr-FR" altLang="en-BE" sz="1800" b="1">
              <a:sym typeface="Wingdings" pitchFamily="2" charset="2"/>
            </a:endParaRPr>
          </a:p>
          <a:p>
            <a:pPr lvl="1">
              <a:buFontTx/>
              <a:buNone/>
            </a:pPr>
            <a:r>
              <a:rPr lang="fr-FR" altLang="en-BE" sz="1800" b="1">
                <a:sym typeface="Wingdings" pitchFamily="2" charset="2"/>
              </a:rPr>
              <a:t>n + p  2 nucléons + pions + ….		n + p + </a:t>
            </a:r>
            <a:r>
              <a:rPr lang="fr-FR" altLang="en-BE" sz="1800" b="1">
                <a:latin typeface="Symbol" pitchFamily="2" charset="2"/>
                <a:sym typeface="Wingdings" pitchFamily="2" charset="2"/>
              </a:rPr>
              <a:t>p</a:t>
            </a:r>
            <a:r>
              <a:rPr lang="fr-FR" altLang="en-BE" sz="1800" b="1" baseline="30000">
                <a:sym typeface="Wingdings" pitchFamily="2" charset="2"/>
              </a:rPr>
              <a:t>+</a:t>
            </a:r>
            <a:r>
              <a:rPr lang="fr-FR" altLang="en-BE" sz="1800" b="1">
                <a:sym typeface="Wingdings" pitchFamily="2" charset="2"/>
              </a:rPr>
              <a:t> </a:t>
            </a:r>
            <a:r>
              <a:rPr lang="fr-FR" altLang="en-BE" sz="1800" b="1" baseline="30000">
                <a:sym typeface="Wingdings" pitchFamily="2" charset="2"/>
              </a:rPr>
              <a:t> </a:t>
            </a:r>
            <a:r>
              <a:rPr lang="fr-FR" altLang="en-BE" sz="1800" b="1">
                <a:sym typeface="Wingdings" pitchFamily="2" charset="2"/>
              </a:rPr>
              <a:t>+ </a:t>
            </a:r>
            <a:r>
              <a:rPr lang="fr-FR" altLang="en-BE" sz="1800" b="1">
                <a:latin typeface="Symbol" pitchFamily="2" charset="2"/>
                <a:sym typeface="Wingdings" pitchFamily="2" charset="2"/>
              </a:rPr>
              <a:t>p</a:t>
            </a:r>
            <a:r>
              <a:rPr lang="fr-FR" altLang="en-BE" sz="1800" b="1" baseline="30000">
                <a:sym typeface="Wingdings" pitchFamily="2" charset="2"/>
              </a:rPr>
              <a:t>-</a:t>
            </a:r>
            <a:r>
              <a:rPr lang="fr-FR" altLang="en-BE" sz="1800" b="1">
                <a:sym typeface="Wingdings" pitchFamily="2" charset="2"/>
              </a:rPr>
              <a:t> + K</a:t>
            </a:r>
            <a:r>
              <a:rPr lang="fr-FR" altLang="en-BE" sz="1800" b="1" baseline="30000">
                <a:sym typeface="Wingdings" pitchFamily="2" charset="2"/>
              </a:rPr>
              <a:t>+ </a:t>
            </a:r>
            <a:r>
              <a:rPr lang="fr-FR" altLang="en-BE" sz="1800" b="1">
                <a:sym typeface="Wingdings" pitchFamily="2" charset="2"/>
              </a:rPr>
              <a:t>+ K</a:t>
            </a:r>
            <a:r>
              <a:rPr lang="fr-FR" altLang="en-BE" sz="1800" b="1" baseline="30000">
                <a:sym typeface="Wingdings" pitchFamily="2" charset="2"/>
              </a:rPr>
              <a:t>-</a:t>
            </a:r>
          </a:p>
          <a:p>
            <a:pPr lvl="1">
              <a:buFontTx/>
              <a:buNone/>
            </a:pPr>
            <a:endParaRPr lang="fr-FR" altLang="en-BE" sz="18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</a:p>
        </p:txBody>
      </p:sp>
      <p:pic>
        <p:nvPicPr>
          <p:cNvPr id="31747" name="Picture 4" descr="de_cal1en">
            <a:extLst>
              <a:ext uri="{FF2B5EF4-FFF2-40B4-BE49-F238E27FC236}">
                <a16:creationId xmlns:a16="http://schemas.microsoft.com/office/drawing/2014/main" id="{86B77FCC-10BA-4A10-6748-DCA006DB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221163"/>
            <a:ext cx="42481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A5F4A-53B5-E344-BCDD-9CCAFBF4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18</a:t>
            </a:fld>
            <a:endParaRPr lang="en-US" altLang="en-B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D793BEF5-8E63-5909-8ACF-97A81A8F9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D3C105D9-7818-E872-D785-B3857E1DE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000" y="1214438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 dirty="0">
                <a:solidFill>
                  <a:srgbClr val="003366"/>
                </a:solidFill>
              </a:rPr>
              <a:t>Les chambres à muons:</a:t>
            </a:r>
          </a:p>
          <a:p>
            <a:pPr>
              <a:buFontTx/>
              <a:buNone/>
            </a:pPr>
            <a:r>
              <a:rPr lang="fr-FR" altLang="en-BE" sz="2000" b="1" dirty="0"/>
              <a:t>détecteurs qui se trouvent tout à l</a:t>
            </a:r>
            <a:r>
              <a:rPr lang="fr-FR" altLang="fr-CA" sz="2000" b="1" dirty="0"/>
              <a:t>’</a:t>
            </a:r>
            <a:r>
              <a:rPr lang="fr-FR" altLang="en-BE" sz="2000" b="1" dirty="0"/>
              <a:t>extérieur du détecteur: </a:t>
            </a:r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r>
              <a:rPr lang="fr-FR" altLang="en-BE" sz="2000" b="1" dirty="0"/>
              <a:t>seuls les </a:t>
            </a:r>
            <a:r>
              <a:rPr lang="fr-FR" altLang="en-BE" sz="2000" b="1" dirty="0">
                <a:latin typeface="Symbol" pitchFamily="2" charset="2"/>
              </a:rPr>
              <a:t>m</a:t>
            </a:r>
            <a:r>
              <a:rPr lang="fr-FR" altLang="en-BE" sz="2000" b="1" dirty="0"/>
              <a:t> et les </a:t>
            </a:r>
            <a:r>
              <a:rPr lang="fr-FR" altLang="en-BE" sz="2000" b="1" dirty="0">
                <a:latin typeface="Symbol" pitchFamily="2" charset="2"/>
              </a:rPr>
              <a:t>n</a:t>
            </a:r>
            <a:r>
              <a:rPr lang="fr-FR" altLang="en-BE" sz="2000" b="1" dirty="0"/>
              <a:t> arrivent jusque là (électrons, photons et hadrons ont été absorbés par les calorimètres). Les</a:t>
            </a:r>
            <a:r>
              <a:rPr lang="fr-FR" altLang="en-BE" sz="2000" b="1" dirty="0">
                <a:latin typeface="Symbol" pitchFamily="2" charset="2"/>
              </a:rPr>
              <a:t> n</a:t>
            </a:r>
            <a:r>
              <a:rPr lang="fr-FR" altLang="en-BE" sz="2000" b="1" dirty="0"/>
              <a:t>, neutres, ne sont pas détectés et s</a:t>
            </a:r>
            <a:r>
              <a:rPr lang="fr-FR" altLang="fr-CA" sz="2000" b="1" dirty="0"/>
              <a:t>’</a:t>
            </a:r>
            <a:r>
              <a:rPr lang="fr-FR" altLang="en-BE" sz="2000" b="1" dirty="0"/>
              <a:t>échappent sans laisser de trace. </a:t>
            </a:r>
          </a:p>
          <a:p>
            <a:pPr>
              <a:buFontTx/>
              <a:buNone/>
            </a:pPr>
            <a:endParaRPr lang="fr-FR" altLang="en-BE" sz="3600" b="1" dirty="0"/>
          </a:p>
          <a:p>
            <a:pPr>
              <a:buFontTx/>
              <a:buNone/>
            </a:pPr>
            <a:endParaRPr lang="fr-FR" altLang="en-BE" sz="36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r>
              <a:rPr lang="fr-FR" altLang="en-BE" b="1" dirty="0">
                <a:solidFill>
                  <a:srgbClr val="003366"/>
                </a:solidFill>
              </a:rPr>
              <a:t>	</a:t>
            </a:r>
          </a:p>
        </p:txBody>
      </p:sp>
      <p:pic>
        <p:nvPicPr>
          <p:cNvPr id="34819" name="Picture 4" descr="de_muon1">
            <a:extLst>
              <a:ext uri="{FF2B5EF4-FFF2-40B4-BE49-F238E27FC236}">
                <a16:creationId xmlns:a16="http://schemas.microsoft.com/office/drawing/2014/main" id="{7D45C0E3-0BC3-DE76-C7CB-ED3255E48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3600"/>
            <a:ext cx="4608512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5" name="Line 5">
            <a:extLst>
              <a:ext uri="{FF2B5EF4-FFF2-40B4-BE49-F238E27FC236}">
                <a16:creationId xmlns:a16="http://schemas.microsoft.com/office/drawing/2014/main" id="{FBE2BDA7-6665-9461-02F1-892C8B96B9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3213" y="1628775"/>
            <a:ext cx="1008062" cy="1584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89446" name="Line 6">
            <a:extLst>
              <a:ext uri="{FF2B5EF4-FFF2-40B4-BE49-F238E27FC236}">
                <a16:creationId xmlns:a16="http://schemas.microsoft.com/office/drawing/2014/main" id="{23234BEF-4FCF-241B-6602-9FEBE93A37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2275" y="1628775"/>
            <a:ext cx="1727200" cy="266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89447" name="Text Box 7">
            <a:extLst>
              <a:ext uri="{FF2B5EF4-FFF2-40B4-BE49-F238E27FC236}">
                <a16:creationId xmlns:a16="http://schemas.microsoft.com/office/drawing/2014/main" id="{B85A284C-080A-DD7E-DC07-AB4E89308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708275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400" b="1">
                <a:latin typeface="Times New Roman" charset="0"/>
                <a:ea typeface="ＭＳ Ｐゴシック" charset="0"/>
              </a:rPr>
              <a:t>Delphi</a:t>
            </a:r>
            <a:endParaRPr lang="en-US" sz="2400" b="1">
              <a:latin typeface="Times New Roman" charset="0"/>
              <a:ea typeface="ＭＳ Ｐゴシック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155A7-623F-2720-70DB-6F376637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19</a:t>
            </a:fld>
            <a:endParaRPr lang="en-US" altLang="en-B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43190FAB-4485-1C33-0FA6-646EC438B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26188D-D192-F9C3-A4CD-FABBAEC4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2</a:t>
            </a:fld>
            <a:endParaRPr lang="en-US" altLang="en-BE"/>
          </a:p>
        </p:txBody>
      </p:sp>
      <p:pic>
        <p:nvPicPr>
          <p:cNvPr id="6" name="CERN-FOOTAGE-2015-009-001-1080p.mp4">
            <a:hlinkClick r:id="" action="ppaction://media"/>
            <a:extLst>
              <a:ext uri="{FF2B5EF4-FFF2-40B4-BE49-F238E27FC236}">
                <a16:creationId xmlns:a16="http://schemas.microsoft.com/office/drawing/2014/main" id="{439A7AC2-2827-9DE8-25CB-5280B795C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2980"/>
            <a:ext cx="9144000" cy="468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PictureforPoint5_oct04_nopa.gif">
            <a:extLst>
              <a:ext uri="{FF2B5EF4-FFF2-40B4-BE49-F238E27FC236}">
                <a16:creationId xmlns:a16="http://schemas.microsoft.com/office/drawing/2014/main" id="{968B6949-D805-791D-6195-E6DDAAEAF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uonHits.gif">
            <a:extLst>
              <a:ext uri="{FF2B5EF4-FFF2-40B4-BE49-F238E27FC236}">
                <a16:creationId xmlns:a16="http://schemas.microsoft.com/office/drawing/2014/main" id="{13697CA4-54CD-D786-0AC0-F8B3C29D7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570038"/>
            <a:ext cx="42576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uonTrack.gif">
            <a:extLst>
              <a:ext uri="{FF2B5EF4-FFF2-40B4-BE49-F238E27FC236}">
                <a16:creationId xmlns:a16="http://schemas.microsoft.com/office/drawing/2014/main" id="{4B63FE03-D662-040A-D173-3E4370306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092325"/>
            <a:ext cx="84613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uonHitsInTracker.gif">
            <a:extLst>
              <a:ext uri="{FF2B5EF4-FFF2-40B4-BE49-F238E27FC236}">
                <a16:creationId xmlns:a16="http://schemas.microsoft.com/office/drawing/2014/main" id="{A94795C0-00F6-E447-AB21-FF06BE43D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051050"/>
            <a:ext cx="16652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uonKey.gif">
            <a:extLst>
              <a:ext uri="{FF2B5EF4-FFF2-40B4-BE49-F238E27FC236}">
                <a16:creationId xmlns:a16="http://schemas.microsoft.com/office/drawing/2014/main" id="{F67591BD-C380-0659-C67C-F2BD45221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5838825"/>
            <a:ext cx="13954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48B1C9E4-3162-B3F5-93A1-E8542070A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16128-2D20-0026-F8F3-040558F7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3A4-86B3-564F-8CF4-D6603FA46B3D}" type="slidenum">
              <a:rPr lang="en-US" altLang="en-BE" smtClean="0"/>
              <a:pPr/>
              <a:t>20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ictureforPoint5_oct04_nopa.gif">
            <a:extLst>
              <a:ext uri="{FF2B5EF4-FFF2-40B4-BE49-F238E27FC236}">
                <a16:creationId xmlns:a16="http://schemas.microsoft.com/office/drawing/2014/main" id="{07F74EE1-40CB-B836-84D4-593C1843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lectron.gif">
            <a:extLst>
              <a:ext uri="{FF2B5EF4-FFF2-40B4-BE49-F238E27FC236}">
                <a16:creationId xmlns:a16="http://schemas.microsoft.com/office/drawing/2014/main" id="{63A671A8-B61C-5779-465C-EE3FA93B0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370138"/>
            <a:ext cx="13239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lectronHits.gif">
            <a:extLst>
              <a:ext uri="{FF2B5EF4-FFF2-40B4-BE49-F238E27FC236}">
                <a16:creationId xmlns:a16="http://schemas.microsoft.com/office/drawing/2014/main" id="{08BA4339-51EE-4543-096C-1D4B4ADC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359025"/>
            <a:ext cx="1522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lectronKey.gif">
            <a:extLst>
              <a:ext uri="{FF2B5EF4-FFF2-40B4-BE49-F238E27FC236}">
                <a16:creationId xmlns:a16="http://schemas.microsoft.com/office/drawing/2014/main" id="{109AD937-AA69-8B2B-04CF-6596FBF6E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5824538"/>
            <a:ext cx="1414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0401C129-EA16-01C6-182C-54935F459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19E5D3-38CA-36A5-5094-DBF29E00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3A4-86B3-564F-8CF4-D6603FA46B3D}" type="slidenum">
              <a:rPr lang="en-US" altLang="en-BE" smtClean="0"/>
              <a:pPr/>
              <a:t>21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PictureforPoint5_oct04_nopa.gif">
            <a:extLst>
              <a:ext uri="{FF2B5EF4-FFF2-40B4-BE49-F238E27FC236}">
                <a16:creationId xmlns:a16="http://schemas.microsoft.com/office/drawing/2014/main" id="{152CA74E-7565-5E01-95B9-F759E1960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gedHadronTrack.gif">
            <a:extLst>
              <a:ext uri="{FF2B5EF4-FFF2-40B4-BE49-F238E27FC236}">
                <a16:creationId xmlns:a16="http://schemas.microsoft.com/office/drawing/2014/main" id="{7CAE9462-E3F7-2651-025F-AC7E7577F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400300"/>
            <a:ext cx="185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hargedHadronHits.gif">
            <a:extLst>
              <a:ext uri="{FF2B5EF4-FFF2-40B4-BE49-F238E27FC236}">
                <a16:creationId xmlns:a16="http://schemas.microsoft.com/office/drawing/2014/main" id="{0BAEE30F-5EA5-597C-CBEE-522187365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362200"/>
            <a:ext cx="270668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hargedHadronKey.gif">
            <a:extLst>
              <a:ext uri="{FF2B5EF4-FFF2-40B4-BE49-F238E27FC236}">
                <a16:creationId xmlns:a16="http://schemas.microsoft.com/office/drawing/2014/main" id="{3E7B5111-EF4C-F676-27F1-88E4ED229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5757863"/>
            <a:ext cx="3260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DC0E5804-1E56-A152-9EE6-1116EC6B9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75C266-33C1-7B4E-9147-DFACF504A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3A4-86B3-564F-8CF4-D6603FA46B3D}" type="slidenum">
              <a:rPr lang="en-US" altLang="en-BE" smtClean="0"/>
              <a:pPr/>
              <a:t>22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PictureforPoint5_oct04_nopa.gif">
            <a:extLst>
              <a:ext uri="{FF2B5EF4-FFF2-40B4-BE49-F238E27FC236}">
                <a16:creationId xmlns:a16="http://schemas.microsoft.com/office/drawing/2014/main" id="{C101FD8E-40E5-221A-94E8-039DF0856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eutralHadronKey.gif">
            <a:extLst>
              <a:ext uri="{FF2B5EF4-FFF2-40B4-BE49-F238E27FC236}">
                <a16:creationId xmlns:a16="http://schemas.microsoft.com/office/drawing/2014/main" id="{0B87D27B-5028-9642-862C-695B16AA3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246813"/>
            <a:ext cx="33924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NeutralHadronTrack.gif">
            <a:extLst>
              <a:ext uri="{FF2B5EF4-FFF2-40B4-BE49-F238E27FC236}">
                <a16:creationId xmlns:a16="http://schemas.microsoft.com/office/drawing/2014/main" id="{DC71D0F4-3542-9F95-A0A2-E2A0B8C02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903413"/>
            <a:ext cx="19954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utralHadronHits.gif">
            <a:extLst>
              <a:ext uri="{FF2B5EF4-FFF2-40B4-BE49-F238E27FC236}">
                <a16:creationId xmlns:a16="http://schemas.microsoft.com/office/drawing/2014/main" id="{EDF68911-D2A5-C18F-1CA5-4E4B32A09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377950"/>
            <a:ext cx="121126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D7E29C0B-168B-C052-8E2A-52CF7E2EE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7446A-6033-6313-EE2C-869803D1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3A4-86B3-564F-8CF4-D6603FA46B3D}" type="slidenum">
              <a:rPr lang="en-US" altLang="en-BE" smtClean="0"/>
              <a:pPr/>
              <a:t>23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PictureforPoint5_oct04_nopa.gif">
            <a:extLst>
              <a:ext uri="{FF2B5EF4-FFF2-40B4-BE49-F238E27FC236}">
                <a16:creationId xmlns:a16="http://schemas.microsoft.com/office/drawing/2014/main" id="{9EA84586-8E08-C495-298F-6575DABF0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onKey.gif">
            <a:extLst>
              <a:ext uri="{FF2B5EF4-FFF2-40B4-BE49-F238E27FC236}">
                <a16:creationId xmlns:a16="http://schemas.microsoft.com/office/drawing/2014/main" id="{5CDBF108-163C-0C08-3EBA-82866D0D4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6262688"/>
            <a:ext cx="1350962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hotonTrack.gif">
            <a:extLst>
              <a:ext uri="{FF2B5EF4-FFF2-40B4-BE49-F238E27FC236}">
                <a16:creationId xmlns:a16="http://schemas.microsoft.com/office/drawing/2014/main" id="{0DB3B08D-61F6-BC66-5AC4-8CBAFAA2A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812925"/>
            <a:ext cx="1184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hotonHits.gif">
            <a:extLst>
              <a:ext uri="{FF2B5EF4-FFF2-40B4-BE49-F238E27FC236}">
                <a16:creationId xmlns:a16="http://schemas.microsoft.com/office/drawing/2014/main" id="{D9B7032B-D15D-63BA-9A15-26FFBD0EC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622425"/>
            <a:ext cx="3492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DEED7FEE-63AC-D1E8-5533-35529F423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148E6-A3FF-410D-A75E-EFF5B308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3A4-86B3-564F-8CF4-D6603FA46B3D}" type="slidenum">
              <a:rPr lang="en-US" altLang="en-BE" smtClean="0"/>
              <a:pPr/>
              <a:t>24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D6B8-94A0-1F54-91E4-F8AA2F19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545008"/>
          </a:xfrm>
        </p:spPr>
        <p:txBody>
          <a:bodyPr/>
          <a:lstStyle/>
          <a:p>
            <a:r>
              <a:rPr lang="fr-FR" dirty="0"/>
              <a:t>L’informatique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BA0A5-7B81-2CF8-F3D5-57B089443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F65D8D-1A2E-636A-E0FC-614FDDD8C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908720"/>
            <a:ext cx="7924800" cy="550636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lang="fr-FR" altLang="en-BE" sz="2800" b="1" kern="0" dirty="0">
                <a:solidFill>
                  <a:srgbClr val="003366"/>
                </a:solidFill>
              </a:rPr>
              <a:t>Pour analyser les données, il faut mettre en commun des dizaines de milliers d’ordinateurs dans un réseau mondial: le GRID</a:t>
            </a:r>
          </a:p>
          <a:p>
            <a:pPr>
              <a:buFontTx/>
              <a:buNone/>
            </a:pPr>
            <a:endParaRPr lang="fr-FR" altLang="en-BE" sz="2000" b="1" kern="0" dirty="0"/>
          </a:p>
          <a:p>
            <a:pPr>
              <a:buFontTx/>
              <a:buNone/>
            </a:pPr>
            <a:endParaRPr lang="fr-FR" altLang="en-BE" sz="2000" b="1" kern="0" dirty="0"/>
          </a:p>
          <a:p>
            <a:pPr>
              <a:buFontTx/>
              <a:buNone/>
            </a:pPr>
            <a:endParaRPr lang="fr-FR" altLang="en-BE" sz="2000" b="1" kern="0" dirty="0"/>
          </a:p>
          <a:p>
            <a:pPr>
              <a:buFontTx/>
              <a:buNone/>
            </a:pPr>
            <a:endParaRPr lang="fr-FR" altLang="en-BE" sz="2000" b="1" kern="0" dirty="0"/>
          </a:p>
          <a:p>
            <a:pPr>
              <a:buFontTx/>
              <a:buNone/>
            </a:pPr>
            <a:endParaRPr lang="fr-FR" altLang="en-BE" sz="2000" b="1" kern="0" dirty="0"/>
          </a:p>
          <a:p>
            <a:pPr>
              <a:buFontTx/>
              <a:buNone/>
            </a:pPr>
            <a:endParaRPr lang="fr-FR" altLang="en-BE" sz="2000" b="1" kern="0" dirty="0"/>
          </a:p>
          <a:p>
            <a:pPr>
              <a:buFontTx/>
              <a:buNone/>
            </a:pPr>
            <a:endParaRPr lang="fr-FR" altLang="en-BE" sz="3600" b="1" kern="0" dirty="0"/>
          </a:p>
          <a:p>
            <a:pPr>
              <a:buFontTx/>
              <a:buNone/>
            </a:pPr>
            <a:endParaRPr lang="fr-FR" altLang="en-BE" sz="2000" b="1" kern="0" dirty="0"/>
          </a:p>
          <a:p>
            <a:pPr>
              <a:buFontTx/>
              <a:buNone/>
            </a:pPr>
            <a:r>
              <a:rPr lang="fr-FR" altLang="en-BE" b="1" kern="0" dirty="0">
                <a:solidFill>
                  <a:srgbClr val="003366"/>
                </a:solidFill>
              </a:rPr>
              <a:t>	</a:t>
            </a:r>
          </a:p>
        </p:txBody>
      </p:sp>
      <p:pic>
        <p:nvPicPr>
          <p:cNvPr id="5" name="Image 20">
            <a:extLst>
              <a:ext uri="{FF2B5EF4-FFF2-40B4-BE49-F238E27FC236}">
                <a16:creationId xmlns:a16="http://schemas.microsoft.com/office/drawing/2014/main" id="{C2114FB6-9A7A-35E2-5031-770271FCA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348880"/>
            <a:ext cx="5688632" cy="44504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00D64-2571-3AAA-22E3-BBF5BA12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25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09142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886B7205-3BCB-CE7D-1D9A-2146FFF62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3C474794-C34E-6B1B-AA23-249053325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196975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Pourquoi de hautes énergies?</a:t>
            </a:r>
          </a:p>
          <a:p>
            <a:pPr>
              <a:buFontTx/>
              <a:buNone/>
            </a:pPr>
            <a:r>
              <a:rPr lang="fr-FR" altLang="en-BE" sz="2000" b="1"/>
              <a:t>Exemple: production du Z</a:t>
            </a:r>
            <a:r>
              <a:rPr lang="fr-FR" altLang="en-BE" sz="2000" b="1" baseline="30000"/>
              <a:t>0 </a:t>
            </a:r>
            <a:r>
              <a:rPr lang="fr-FR" altLang="en-BE" sz="2000" b="1"/>
              <a:t>dans des collisions e</a:t>
            </a:r>
            <a:r>
              <a:rPr lang="fr-FR" altLang="en-BE" sz="2000" b="1" baseline="30000"/>
              <a:t>+</a:t>
            </a:r>
            <a:r>
              <a:rPr lang="fr-FR" altLang="en-BE" sz="2000" b="1"/>
              <a:t>e</a:t>
            </a:r>
            <a:r>
              <a:rPr lang="fr-FR" altLang="en-BE" sz="2000" b="1" baseline="30000"/>
              <a:t>-</a:t>
            </a:r>
          </a:p>
          <a:p>
            <a:pPr>
              <a:buFontTx/>
              <a:buNone/>
            </a:pPr>
            <a:r>
              <a:rPr lang="fr-FR" altLang="en-BE" sz="2000" b="1"/>
              <a:t>Un des mécanismes de production du Z</a:t>
            </a:r>
            <a:r>
              <a:rPr lang="fr-FR" altLang="en-BE" sz="2000" b="1" baseline="30000"/>
              <a:t>0</a:t>
            </a:r>
            <a:r>
              <a:rPr lang="fr-FR" altLang="en-BE" sz="2000" b="1"/>
              <a:t>:</a:t>
            </a:r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sz="2000" b="1"/>
              <a:t>	Comment créer la masse du Z</a:t>
            </a:r>
            <a:r>
              <a:rPr lang="fr-FR" altLang="en-BE" sz="2000" b="1" baseline="30000"/>
              <a:t>0</a:t>
            </a:r>
            <a:r>
              <a:rPr lang="fr-FR" altLang="en-BE" sz="2000" b="1"/>
              <a:t>?</a:t>
            </a:r>
          </a:p>
          <a:p>
            <a:pPr>
              <a:buFontTx/>
              <a:buNone/>
            </a:pPr>
            <a:r>
              <a:rPr lang="fr-FR" altLang="en-BE" sz="2000" b="1"/>
              <a:t>	A partir de l</a:t>
            </a:r>
            <a:r>
              <a:rPr lang="fr-FR" altLang="fr-CA" sz="2000" b="1"/>
              <a:t>’</a:t>
            </a:r>
            <a:r>
              <a:rPr lang="fr-FR" altLang="en-BE" sz="2000" b="1"/>
              <a:t>énergie cinétique des particules accélérées, grâce à l</a:t>
            </a:r>
            <a:r>
              <a:rPr lang="fr-FR" altLang="fr-CA" sz="2000" b="1"/>
              <a:t>’</a:t>
            </a:r>
            <a:r>
              <a:rPr lang="fr-FR" altLang="en-BE" sz="2000" b="1"/>
              <a:t>équivalence entre masse et énergie:</a:t>
            </a:r>
          </a:p>
          <a:p>
            <a:pPr algn="ctr">
              <a:buFontTx/>
              <a:buNone/>
            </a:pPr>
            <a:r>
              <a:rPr lang="fr-FR" altLang="en-BE" sz="2000" b="1"/>
              <a:t>E = mc²</a:t>
            </a:r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  <a:endParaRPr lang="fr-FR" altLang="en-BE" sz="4000" b="1">
              <a:solidFill>
                <a:srgbClr val="003366"/>
              </a:solidFill>
            </a:endParaRP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D1D39737-26AD-0073-866D-E5F1A505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37687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2" name="Object 5">
            <a:extLst>
              <a:ext uri="{FF2B5EF4-FFF2-40B4-BE49-F238E27FC236}">
                <a16:creationId xmlns:a16="http://schemas.microsoft.com/office/drawing/2014/main" id="{A4D1F4E4-5216-68CC-791D-66A23A78E0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4365625"/>
          <a:ext cx="309562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473900" imgH="4686300" progId="Equation.DSMT4">
                  <p:embed/>
                </p:oleObj>
              </mc:Choice>
              <mc:Fallback>
                <p:oleObj name="Equation" r:id="rId3" imgW="32473900" imgH="4686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365625"/>
                        <a:ext cx="3095625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13" name="Group 9">
            <a:extLst>
              <a:ext uri="{FF2B5EF4-FFF2-40B4-BE49-F238E27FC236}">
                <a16:creationId xmlns:a16="http://schemas.microsoft.com/office/drawing/2014/main" id="{DB02758C-B8BE-8815-1630-D73099CA136B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2781300"/>
            <a:ext cx="3095625" cy="1549400"/>
            <a:chOff x="3198" y="1752"/>
            <a:chExt cx="1950" cy="976"/>
          </a:xfrm>
        </p:grpSpPr>
        <p:sp>
          <p:nvSpPr>
            <p:cNvPr id="158726" name="Text Box 6">
              <a:extLst>
                <a:ext uri="{FF2B5EF4-FFF2-40B4-BE49-F238E27FC236}">
                  <a16:creationId xmlns:a16="http://schemas.microsoft.com/office/drawing/2014/main" id="{768C21AD-2A62-A986-5A35-00927F1B8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115"/>
              <a:ext cx="1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en-BE" sz="2000" b="1"/>
                <a:t>m</a:t>
              </a:r>
              <a:r>
                <a:rPr lang="fr-FR" altLang="en-BE" sz="2000" b="1" baseline="-25000"/>
                <a:t>Z0</a:t>
              </a:r>
              <a:r>
                <a:rPr lang="fr-FR" altLang="en-BE" sz="2000" b="1"/>
                <a:t> = 91 Gev/c²</a:t>
              </a:r>
              <a:endParaRPr lang="en-US" altLang="en-BE" sz="2000" b="1"/>
            </a:p>
          </p:txBody>
        </p:sp>
        <p:sp>
          <p:nvSpPr>
            <p:cNvPr id="158727" name="Text Box 7">
              <a:extLst>
                <a:ext uri="{FF2B5EF4-FFF2-40B4-BE49-F238E27FC236}">
                  <a16:creationId xmlns:a16="http://schemas.microsoft.com/office/drawing/2014/main" id="{10747B0F-8616-6903-10D8-F3837AB6E7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1752"/>
              <a:ext cx="19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en-BE" sz="2000" b="1"/>
                <a:t>m</a:t>
              </a:r>
              <a:r>
                <a:rPr lang="fr-FR" altLang="en-BE" sz="2000" b="1" baseline="-25000"/>
                <a:t>e+</a:t>
              </a:r>
              <a:r>
                <a:rPr lang="fr-FR" altLang="en-BE" sz="2000" b="1"/>
                <a:t> = m</a:t>
              </a:r>
              <a:r>
                <a:rPr lang="fr-FR" altLang="en-BE" sz="2000" b="1" baseline="-25000"/>
                <a:t>e-</a:t>
              </a:r>
              <a:r>
                <a:rPr lang="fr-FR" altLang="en-BE" sz="2000" b="1"/>
                <a:t> = 0,0005 Gev/c²</a:t>
              </a:r>
              <a:endParaRPr lang="en-US" altLang="en-BE" sz="2000" b="1"/>
            </a:p>
          </p:txBody>
        </p:sp>
        <p:sp>
          <p:nvSpPr>
            <p:cNvPr id="158728" name="Text Box 8">
              <a:extLst>
                <a:ext uri="{FF2B5EF4-FFF2-40B4-BE49-F238E27FC236}">
                  <a16:creationId xmlns:a16="http://schemas.microsoft.com/office/drawing/2014/main" id="{F1EDCA59-6576-2664-2934-0B8C3A746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478"/>
              <a:ext cx="15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BE" sz="2000" b="1">
                  <a:latin typeface="Times New Roman" charset="0"/>
                  <a:ea typeface="ＭＳ Ｐゴシック" charset="0"/>
                </a:rPr>
                <a:t>m</a:t>
              </a:r>
              <a:r>
                <a:rPr lang="fr-BE" sz="2000" b="1" baseline="-25000">
                  <a:latin typeface="Times New Roman" charset="0"/>
                  <a:ea typeface="ＭＳ Ｐゴシック" charset="0"/>
                </a:rPr>
                <a:t>e+</a:t>
              </a:r>
              <a:r>
                <a:rPr lang="fr-BE" sz="2000" b="1">
                  <a:latin typeface="Times New Roman" charset="0"/>
                  <a:ea typeface="ＭＳ Ｐゴシック" charset="0"/>
                </a:rPr>
                <a:t> + m</a:t>
              </a:r>
              <a:r>
                <a:rPr lang="fr-BE" sz="2000" b="1" baseline="-25000">
                  <a:latin typeface="Times New Roman" charset="0"/>
                  <a:ea typeface="ＭＳ Ｐゴシック" charset="0"/>
                </a:rPr>
                <a:t>e-</a:t>
              </a:r>
              <a:r>
                <a:rPr lang="fr-BE" sz="2000" b="1">
                  <a:latin typeface="Times New Roman" charset="0"/>
                  <a:ea typeface="ＭＳ Ｐゴシック" charset="0"/>
                </a:rPr>
                <a:t> &lt;&lt; m</a:t>
              </a:r>
              <a:r>
                <a:rPr lang="fr-BE" sz="2000" b="1" baseline="-25000">
                  <a:latin typeface="Times New Roman" charset="0"/>
                  <a:ea typeface="ＭＳ Ｐゴシック" charset="0"/>
                </a:rPr>
                <a:t>Z0</a:t>
              </a:r>
              <a:endParaRPr lang="en-US" sz="2000" b="1" baseline="-25000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D0E99-F415-0892-3A50-E50B2953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3</a:t>
            </a:fld>
            <a:endParaRPr lang="en-US" altLang="en-B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DFC3410C-BBC1-E67B-F500-E71B257C3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2F20BC33-64A1-8E4A-3CB6-0223DA06D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000" y="1214438"/>
            <a:ext cx="7924800" cy="5200650"/>
          </a:xfrm>
          <a:solidFill>
            <a:srgbClr val="CCFFFF"/>
          </a:solidFill>
        </p:spPr>
        <p:txBody>
          <a:bodyPr/>
          <a:lstStyle/>
          <a:p>
            <a:pPr algn="ctr"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A quoi ressemble un accélérateur de particules?</a:t>
            </a: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  <a:endParaRPr lang="fr-FR" altLang="en-BE" sz="4000" b="1">
              <a:solidFill>
                <a:srgbClr val="003366"/>
              </a:solidFill>
            </a:endParaRPr>
          </a:p>
        </p:txBody>
      </p:sp>
      <p:sp>
        <p:nvSpPr>
          <p:cNvPr id="159754" name="Rectangle 10">
            <a:extLst>
              <a:ext uri="{FF2B5EF4-FFF2-40B4-BE49-F238E27FC236}">
                <a16:creationId xmlns:a16="http://schemas.microsoft.com/office/drawing/2014/main" id="{F12B3369-12B8-03E8-71BD-E5B5755CA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113" y="1970088"/>
            <a:ext cx="5761037" cy="5953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59756" name="Rectangle 12">
            <a:extLst>
              <a:ext uri="{FF2B5EF4-FFF2-40B4-BE49-F238E27FC236}">
                <a16:creationId xmlns:a16="http://schemas.microsoft.com/office/drawing/2014/main" id="{EA88FA7C-B462-A21E-8A0F-8F0DDEE34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2492375"/>
            <a:ext cx="2400300" cy="29702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59757" name="Text Box 13">
            <a:extLst>
              <a:ext uri="{FF2B5EF4-FFF2-40B4-BE49-F238E27FC236}">
                <a16:creationId xmlns:a16="http://schemas.microsoft.com/office/drawing/2014/main" id="{5787B8FA-FF54-CDA5-A071-89099078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773238"/>
            <a:ext cx="6218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BE" altLang="en-BE" sz="2000" b="1"/>
              <a:t>Le tunnel du LEP/LHC au CERN, à Genève</a:t>
            </a:r>
            <a:endParaRPr lang="en-US" altLang="en-BE" sz="2000" b="1"/>
          </a:p>
        </p:txBody>
      </p:sp>
      <p:sp>
        <p:nvSpPr>
          <p:cNvPr id="159759" name="Text Box 15">
            <a:extLst>
              <a:ext uri="{FF2B5EF4-FFF2-40B4-BE49-F238E27FC236}">
                <a16:creationId xmlns:a16="http://schemas.microsoft.com/office/drawing/2014/main" id="{8663BE8A-EA37-26DB-F140-C1846ACB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300663"/>
            <a:ext cx="1909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800" b="1">
                <a:latin typeface="Times New Roman" charset="0"/>
                <a:ea typeface="ＭＳ Ｐゴシック" charset="0"/>
              </a:rPr>
              <a:t>~100 m sous terre</a:t>
            </a:r>
            <a:endParaRPr lang="en-US" sz="1800" b="1">
              <a:latin typeface="Times New Roman" charset="0"/>
              <a:ea typeface="ＭＳ Ｐゴシック" charset="0"/>
            </a:endParaRPr>
          </a:p>
        </p:txBody>
      </p:sp>
      <p:sp>
        <p:nvSpPr>
          <p:cNvPr id="159760" name="Text Box 16">
            <a:extLst>
              <a:ext uri="{FF2B5EF4-FFF2-40B4-BE49-F238E27FC236}">
                <a16:creationId xmlns:a16="http://schemas.microsoft.com/office/drawing/2014/main" id="{16CFFA5D-972C-383C-7EB5-B8235E349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949950"/>
            <a:ext cx="355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BE" sz="1800" b="1"/>
              <a:t>27 km de circonférence</a:t>
            </a:r>
            <a:endParaRPr lang="en-US" altLang="en-BE" sz="1800" b="1"/>
          </a:p>
        </p:txBody>
      </p:sp>
      <p:pic>
        <p:nvPicPr>
          <p:cNvPr id="159762" name="Picture 18">
            <a:extLst>
              <a:ext uri="{FF2B5EF4-FFF2-40B4-BE49-F238E27FC236}">
                <a16:creationId xmlns:a16="http://schemas.microsoft.com/office/drawing/2014/main" id="{93CC69EC-2CF6-853C-7DE5-519268AEF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13715" r="33144" b="40572"/>
          <a:stretch>
            <a:fillRect/>
          </a:stretch>
        </p:blipFill>
        <p:spPr bwMode="auto">
          <a:xfrm>
            <a:off x="971550" y="2420938"/>
            <a:ext cx="496887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9763" name="Text Box 19">
            <a:extLst>
              <a:ext uri="{FF2B5EF4-FFF2-40B4-BE49-F238E27FC236}">
                <a16:creationId xmlns:a16="http://schemas.microsoft.com/office/drawing/2014/main" id="{3C6BD407-22BA-4DAE-278F-2201EA6AB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636838"/>
            <a:ext cx="1909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BE" sz="1800" b="1">
                <a:solidFill>
                  <a:schemeClr val="accent2"/>
                </a:solidFill>
              </a:rPr>
              <a:t>LEP: e</a:t>
            </a:r>
            <a:r>
              <a:rPr lang="fr-BE" altLang="en-BE" sz="1800" b="1" baseline="30000">
                <a:solidFill>
                  <a:schemeClr val="accent2"/>
                </a:solidFill>
              </a:rPr>
              <a:t>+</a:t>
            </a:r>
            <a:r>
              <a:rPr lang="fr-BE" altLang="en-BE" sz="1800" b="1">
                <a:solidFill>
                  <a:schemeClr val="accent2"/>
                </a:solidFill>
              </a:rPr>
              <a:t> + e</a:t>
            </a:r>
            <a:r>
              <a:rPr lang="fr-BE" altLang="en-BE" sz="1800" b="1" baseline="30000">
                <a:solidFill>
                  <a:schemeClr val="accent2"/>
                </a:solidFill>
              </a:rPr>
              <a:t>-</a:t>
            </a:r>
          </a:p>
          <a:p>
            <a:r>
              <a:rPr lang="fr-BE" altLang="en-BE" sz="1800" b="1">
                <a:solidFill>
                  <a:schemeClr val="accent2"/>
                </a:solidFill>
              </a:rPr>
              <a:t>arrêté en 2001</a:t>
            </a:r>
            <a:endParaRPr lang="en-US" altLang="en-BE" sz="1800" b="1">
              <a:solidFill>
                <a:schemeClr val="accent2"/>
              </a:solidFill>
            </a:endParaRPr>
          </a:p>
        </p:txBody>
      </p:sp>
      <p:sp>
        <p:nvSpPr>
          <p:cNvPr id="159764" name="Text Box 20">
            <a:extLst>
              <a:ext uri="{FF2B5EF4-FFF2-40B4-BE49-F238E27FC236}">
                <a16:creationId xmlns:a16="http://schemas.microsoft.com/office/drawing/2014/main" id="{40CFDC39-CF3F-7BBD-21D4-E829E0CCA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211" y="3789363"/>
            <a:ext cx="16722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8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LHC: p + p</a:t>
            </a:r>
          </a:p>
          <a:p>
            <a:pPr>
              <a:defRPr/>
            </a:pPr>
            <a:r>
              <a:rPr lang="fr-BE" sz="18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entré en</a:t>
            </a:r>
          </a:p>
          <a:p>
            <a:pPr>
              <a:defRPr/>
            </a:pPr>
            <a:r>
              <a:rPr lang="fr-BE" sz="18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service en 2010</a:t>
            </a:r>
            <a:endParaRPr lang="en-US" sz="18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7FB287-F518-C877-16A0-E2407EF41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4</a:t>
            </a:fld>
            <a:endParaRPr lang="en-US" altLang="en-B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45EF0276-A7F3-1BD2-C561-E86B11D6C2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BB60B99-DC33-B117-9805-E093AE3B0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000" y="1214438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A quoi ressemble un accélérateur de particules?</a:t>
            </a:r>
          </a:p>
          <a:p>
            <a:pPr>
              <a:buFontTx/>
              <a:buNone/>
            </a:pPr>
            <a:r>
              <a:rPr lang="fr-FR" altLang="en-BE" sz="2000" b="1"/>
              <a:t>L</a:t>
            </a:r>
            <a:r>
              <a:rPr lang="fr-FR" altLang="fr-CA" sz="2000" b="1"/>
              <a:t>’</a:t>
            </a:r>
            <a:r>
              <a:rPr lang="fr-FR" altLang="en-BE" sz="2000" b="1"/>
              <a:t>intérieur du tunnel du LHC, 100 m sous terre:</a:t>
            </a: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</a:p>
        </p:txBody>
      </p:sp>
      <p:sp>
        <p:nvSpPr>
          <p:cNvPr id="161797" name="Text Box 5">
            <a:extLst>
              <a:ext uri="{FF2B5EF4-FFF2-40B4-BE49-F238E27FC236}">
                <a16:creationId xmlns:a16="http://schemas.microsoft.com/office/drawing/2014/main" id="{AC5485F1-0B87-F2C4-D501-1A76B81F5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213100"/>
            <a:ext cx="186531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BE" b="1">
                <a:solidFill>
                  <a:schemeClr val="accent2"/>
                </a:solidFill>
              </a:rPr>
              <a:t>Qu</a:t>
            </a:r>
            <a:r>
              <a:rPr lang="fr-BE" altLang="fr-CA" b="1">
                <a:solidFill>
                  <a:schemeClr val="accent2"/>
                </a:solidFill>
              </a:rPr>
              <a:t>’</a:t>
            </a:r>
            <a:r>
              <a:rPr lang="fr-BE" altLang="en-BE" b="1">
                <a:solidFill>
                  <a:schemeClr val="accent2"/>
                </a:solidFill>
              </a:rPr>
              <a:t>y a-t-il </a:t>
            </a:r>
          </a:p>
          <a:p>
            <a:r>
              <a:rPr lang="fr-BE" altLang="en-BE" b="1">
                <a:solidFill>
                  <a:schemeClr val="accent2"/>
                </a:solidFill>
              </a:rPr>
              <a:t>dans ce </a:t>
            </a:r>
          </a:p>
          <a:p>
            <a:r>
              <a:rPr lang="fr-BE" altLang="en-BE" b="1">
                <a:solidFill>
                  <a:schemeClr val="accent2"/>
                </a:solidFill>
              </a:rPr>
              <a:t>tunnel?</a:t>
            </a:r>
            <a:endParaRPr lang="en-US" altLang="en-BE" b="1">
              <a:solidFill>
                <a:schemeClr val="accent2"/>
              </a:solidFill>
            </a:endParaRPr>
          </a:p>
        </p:txBody>
      </p:sp>
      <p:pic>
        <p:nvPicPr>
          <p:cNvPr id="19460" name="Picture 6" descr="tunnel_LHC_velo_voit">
            <a:extLst>
              <a:ext uri="{FF2B5EF4-FFF2-40B4-BE49-F238E27FC236}">
                <a16:creationId xmlns:a16="http://schemas.microsoft.com/office/drawing/2014/main" id="{9DE522F2-0060-A033-D4BB-EC0B48A65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57562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872E6-2F0E-21EB-DDE4-7450612F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5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DD597BF0-82F9-0E17-55DF-9D1401A24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540EF13B-7751-8AEA-95A4-00CC01129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De quoi est constitué un accélérateur de particules?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BE" sz="2800" b="1"/>
              <a:t>Comment accélérer des particules?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BE" sz="2800" b="1"/>
              <a:t>Pour accélérer, il faut une force, quelle force?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BE" sz="2800" b="1"/>
              <a:t>La force électrique ou force de Coulomb: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altLang="en-BE" sz="2800" b="1"/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BE" sz="2800" b="1"/>
              <a:t>On ne peut accélérer que des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BE" sz="2800" b="1"/>
              <a:t>particules chargées!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altLang="en-BE" sz="4000" b="1"/>
          </a:p>
          <a:p>
            <a:pPr>
              <a:lnSpc>
                <a:spcPct val="80000"/>
              </a:lnSpc>
              <a:buFontTx/>
              <a:buNone/>
            </a:pPr>
            <a:endParaRPr lang="fr-FR" altLang="en-BE" sz="2400" b="1"/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BE" sz="3600" b="1">
                <a:solidFill>
                  <a:srgbClr val="003366"/>
                </a:solidFill>
              </a:rPr>
              <a:t>	</a:t>
            </a:r>
          </a:p>
        </p:txBody>
      </p:sp>
      <p:grpSp>
        <p:nvGrpSpPr>
          <p:cNvPr id="20483" name="Group 22">
            <a:extLst>
              <a:ext uri="{FF2B5EF4-FFF2-40B4-BE49-F238E27FC236}">
                <a16:creationId xmlns:a16="http://schemas.microsoft.com/office/drawing/2014/main" id="{65018C8B-DA32-80C0-0571-8220805E7C9C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5013325"/>
            <a:ext cx="2366963" cy="1223963"/>
            <a:chOff x="1102" y="3113"/>
            <a:chExt cx="1491" cy="771"/>
          </a:xfrm>
        </p:grpSpPr>
        <p:sp>
          <p:nvSpPr>
            <p:cNvPr id="164873" name="Rectangle 9">
              <a:extLst>
                <a:ext uri="{FF2B5EF4-FFF2-40B4-BE49-F238E27FC236}">
                  <a16:creationId xmlns:a16="http://schemas.microsoft.com/office/drawing/2014/main" id="{3DF975A7-C79C-B184-959B-25262EB30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3657"/>
              <a:ext cx="952" cy="227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4874" name="Rectangle 10">
              <a:extLst>
                <a:ext uri="{FF2B5EF4-FFF2-40B4-BE49-F238E27FC236}">
                  <a16:creationId xmlns:a16="http://schemas.microsoft.com/office/drawing/2014/main" id="{754FF098-A438-7DAC-12D2-DE0F9D145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3748"/>
              <a:ext cx="50" cy="7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4875" name="Text Box 11">
              <a:extLst>
                <a:ext uri="{FF2B5EF4-FFF2-40B4-BE49-F238E27FC236}">
                  <a16:creationId xmlns:a16="http://schemas.microsoft.com/office/drawing/2014/main" id="{02A5083D-174C-CE30-05D6-D67ED09085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2" y="3218"/>
              <a:ext cx="2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400" b="1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+</a:t>
              </a:r>
              <a:endParaRPr lang="en-US" sz="2400" b="1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4876" name="Text Box 12">
              <a:extLst>
                <a:ext uri="{FF2B5EF4-FFF2-40B4-BE49-F238E27FC236}">
                  <a16:creationId xmlns:a16="http://schemas.microsoft.com/office/drawing/2014/main" id="{ABD8A9FC-0B67-4490-008D-69C86D2C6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3113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400" b="1">
                  <a:solidFill>
                    <a:schemeClr val="accent2"/>
                  </a:solidFill>
                  <a:latin typeface="Times New Roman" charset="0"/>
                  <a:ea typeface="ＭＳ Ｐゴシック" charset="0"/>
                </a:rPr>
                <a:t>_</a:t>
              </a:r>
              <a:endParaRPr lang="en-US" sz="2400" b="1">
                <a:solidFill>
                  <a:schemeClr val="accent2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20495" name="Group 16">
              <a:extLst>
                <a:ext uri="{FF2B5EF4-FFF2-40B4-BE49-F238E27FC236}">
                  <a16:creationId xmlns:a16="http://schemas.microsoft.com/office/drawing/2014/main" id="{7D2B7D49-FA73-38B7-E692-8D34445DF2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2" y="3113"/>
              <a:ext cx="136" cy="681"/>
              <a:chOff x="1292" y="3113"/>
              <a:chExt cx="136" cy="681"/>
            </a:xfrm>
          </p:grpSpPr>
          <p:sp>
            <p:nvSpPr>
              <p:cNvPr id="164878" name="Oval 14">
                <a:extLst>
                  <a:ext uri="{FF2B5EF4-FFF2-40B4-BE49-F238E27FC236}">
                    <a16:creationId xmlns:a16="http://schemas.microsoft.com/office/drawing/2014/main" id="{F0EA76E9-15DB-51AA-12BD-66A8F4143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2" y="3113"/>
                <a:ext cx="136" cy="27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4879" name="Line 15">
                <a:extLst>
                  <a:ext uri="{FF2B5EF4-FFF2-40B4-BE49-F238E27FC236}">
                    <a16:creationId xmlns:a16="http://schemas.microsoft.com/office/drawing/2014/main" id="{A8749903-71F5-8F8A-3222-5C19A2511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3385"/>
                <a:ext cx="0" cy="40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20496" name="Group 17">
              <a:extLst>
                <a:ext uri="{FF2B5EF4-FFF2-40B4-BE49-F238E27FC236}">
                  <a16:creationId xmlns:a16="http://schemas.microsoft.com/office/drawing/2014/main" id="{17161E81-F541-F600-A5C3-6A15BDC9C6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5" y="3113"/>
              <a:ext cx="136" cy="681"/>
              <a:chOff x="1292" y="3113"/>
              <a:chExt cx="136" cy="681"/>
            </a:xfrm>
          </p:grpSpPr>
          <p:sp>
            <p:nvSpPr>
              <p:cNvPr id="164882" name="Oval 18">
                <a:extLst>
                  <a:ext uri="{FF2B5EF4-FFF2-40B4-BE49-F238E27FC236}">
                    <a16:creationId xmlns:a16="http://schemas.microsoft.com/office/drawing/2014/main" id="{8356E055-C7E0-DE4F-8A78-CE8AAFB55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2" y="3113"/>
                <a:ext cx="136" cy="272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4883" name="Line 19">
                <a:extLst>
                  <a:ext uri="{FF2B5EF4-FFF2-40B4-BE49-F238E27FC236}">
                    <a16:creationId xmlns:a16="http://schemas.microsoft.com/office/drawing/2014/main" id="{79B9D540-AEB1-3571-2802-3893EA81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3385"/>
                <a:ext cx="0" cy="40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164884" name="Line 20">
              <a:extLst>
                <a:ext uri="{FF2B5EF4-FFF2-40B4-BE49-F238E27FC236}">
                  <a16:creationId xmlns:a16="http://schemas.microsoft.com/office/drawing/2014/main" id="{8679FC71-1758-68F1-D508-D0158CF8F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0" y="3294"/>
              <a:ext cx="499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graphicFrame>
          <p:nvGraphicFramePr>
            <p:cNvPr id="20498" name="Object 21">
              <a:extLst>
                <a:ext uri="{FF2B5EF4-FFF2-40B4-BE49-F238E27FC236}">
                  <a16:creationId xmlns:a16="http://schemas.microsoft.com/office/drawing/2014/main" id="{A09DFC50-2FDF-FFCF-E17A-CDA9DFCFE50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1659640"/>
                </p:ext>
              </p:extLst>
            </p:nvPr>
          </p:nvGraphicFramePr>
          <p:xfrm>
            <a:off x="1746" y="3340"/>
            <a:ext cx="16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2" imgW="266700" imgH="444500" progId="Equation.3">
                    <p:embed/>
                  </p:oleObj>
                </mc:Choice>
                <mc:Fallback>
                  <p:oleObj name="Équation" r:id="rId2" imgW="266700" imgH="4445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3340"/>
                          <a:ext cx="16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4887" name="Oval 23">
            <a:extLst>
              <a:ext uri="{FF2B5EF4-FFF2-40B4-BE49-F238E27FC236}">
                <a16:creationId xmlns:a16="http://schemas.microsoft.com/office/drawing/2014/main" id="{DDC53C7C-4FE7-FEAD-56A7-F64B607BE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3325"/>
            <a:ext cx="215900" cy="2159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BE" b="1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+</a:t>
            </a:r>
            <a:endParaRPr lang="en-US" b="1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20485" name="Group 26">
            <a:extLst>
              <a:ext uri="{FF2B5EF4-FFF2-40B4-BE49-F238E27FC236}">
                <a16:creationId xmlns:a16="http://schemas.microsoft.com/office/drawing/2014/main" id="{D69E083E-2A46-8B18-372D-D51BD73CF026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4292600"/>
            <a:ext cx="2881313" cy="2268538"/>
            <a:chOff x="3107" y="2478"/>
            <a:chExt cx="1815" cy="1429"/>
          </a:xfrm>
        </p:grpSpPr>
        <p:pic>
          <p:nvPicPr>
            <p:cNvPr id="20489" name="Picture 24" descr="cavite">
              <a:extLst>
                <a:ext uri="{FF2B5EF4-FFF2-40B4-BE49-F238E27FC236}">
                  <a16:creationId xmlns:a16="http://schemas.microsoft.com/office/drawing/2014/main" id="{DFF2EB1C-8220-BE19-87E6-AAF88DEE0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2478"/>
              <a:ext cx="1815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89" name="Text Box 25">
              <a:extLst>
                <a:ext uri="{FF2B5EF4-FFF2-40B4-BE49-F238E27FC236}">
                  <a16:creationId xmlns:a16="http://schemas.microsoft.com/office/drawing/2014/main" id="{C22CD87B-79C7-DCC0-56D5-D7C46C765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3657"/>
              <a:ext cx="15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BE" altLang="en-BE" sz="2000" b="1"/>
                <a:t>cavités accélératrices</a:t>
              </a:r>
              <a:endParaRPr lang="en-US" altLang="en-BE" sz="2000" b="1"/>
            </a:p>
          </p:txBody>
        </p:sp>
      </p:grpSp>
      <p:grpSp>
        <p:nvGrpSpPr>
          <p:cNvPr id="20486" name="Group 29">
            <a:extLst>
              <a:ext uri="{FF2B5EF4-FFF2-40B4-BE49-F238E27FC236}">
                <a16:creationId xmlns:a16="http://schemas.microsoft.com/office/drawing/2014/main" id="{3F685634-D62C-BCFB-3006-2ACFB7BF3B08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3409950"/>
            <a:ext cx="4733925" cy="533400"/>
            <a:chOff x="565" y="2148"/>
            <a:chExt cx="2982" cy="336"/>
          </a:xfrm>
        </p:grpSpPr>
        <p:graphicFrame>
          <p:nvGraphicFramePr>
            <p:cNvPr id="20487" name="Object 8">
              <a:extLst>
                <a:ext uri="{FF2B5EF4-FFF2-40B4-BE49-F238E27FC236}">
                  <a16:creationId xmlns:a16="http://schemas.microsoft.com/office/drawing/2014/main" id="{A34B9E33-C3E8-85A6-BD24-9900C93AD2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5" y="2148"/>
            <a:ext cx="552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5" imgW="876300" imgH="533400" progId="Equation.3">
                    <p:embed/>
                  </p:oleObj>
                </mc:Choice>
                <mc:Fallback>
                  <p:oleObj name="Équation" r:id="rId5" imgW="876300" imgH="5334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" y="2148"/>
                          <a:ext cx="552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8" name="Object 27">
              <a:extLst>
                <a:ext uri="{FF2B5EF4-FFF2-40B4-BE49-F238E27FC236}">
                  <a16:creationId xmlns:a16="http://schemas.microsoft.com/office/drawing/2014/main" id="{9136B3EB-8ACC-BE8E-B61C-A0AE746AC0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43" y="2148"/>
            <a:ext cx="190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7" imgW="3022600" imgH="533400" progId="Equation.3">
                    <p:embed/>
                  </p:oleObj>
                </mc:Choice>
                <mc:Fallback>
                  <p:oleObj name="Équation" r:id="rId7" imgW="3022600" imgH="533400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3" y="2148"/>
                          <a:ext cx="190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4C276-AD01-F1FF-9E92-F9C6F11F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6</a:t>
            </a:fld>
            <a:endParaRPr lang="en-US" altLang="en-B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8EE3D2E6-37A3-AA07-BAD3-E586A3CF4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8CEC5D8B-1AA1-1BC5-7B0D-75A29B5FC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000" y="1214438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>
                <a:solidFill>
                  <a:srgbClr val="003366"/>
                </a:solidFill>
              </a:rPr>
              <a:t>Le champ électrique accélérateur:</a:t>
            </a:r>
          </a:p>
          <a:p>
            <a:pPr>
              <a:buFontTx/>
              <a:buNone/>
            </a:pPr>
            <a:r>
              <a:rPr lang="fr-FR" altLang="en-BE" sz="2000" b="1"/>
              <a:t>Le champ électrique</a:t>
            </a:r>
          </a:p>
          <a:p>
            <a:pPr>
              <a:buFontTx/>
              <a:buNone/>
            </a:pPr>
            <a:r>
              <a:rPr lang="fr-FR" altLang="en-BE" sz="2000" b="1"/>
              <a:t>accélérateur varie en fait</a:t>
            </a:r>
          </a:p>
          <a:p>
            <a:pPr>
              <a:buFontTx/>
              <a:buNone/>
            </a:pPr>
            <a:r>
              <a:rPr lang="fr-FR" altLang="en-BE" sz="2000" b="1"/>
              <a:t>de manière sinusoïdale.</a:t>
            </a:r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endParaRPr lang="fr-FR" altLang="en-BE" sz="3600" b="1"/>
          </a:p>
          <a:p>
            <a:pPr>
              <a:buFontTx/>
              <a:buNone/>
            </a:pPr>
            <a:r>
              <a:rPr lang="fr-FR" altLang="en-BE" sz="2000" b="1">
                <a:latin typeface="Comic Sans MS" panose="030F0902030302020204" pitchFamily="66" charset="0"/>
              </a:rPr>
              <a:t>C</a:t>
            </a:r>
            <a:r>
              <a:rPr lang="fr-FR" altLang="fr-CA" sz="2000" b="1">
                <a:latin typeface="Comic Sans MS" panose="030F0902030302020204" pitchFamily="66" charset="0"/>
              </a:rPr>
              <a:t>’</a:t>
            </a:r>
            <a:r>
              <a:rPr lang="fr-FR" altLang="en-BE" sz="2000" b="1">
                <a:latin typeface="Comic Sans MS" panose="030F0902030302020204" pitchFamily="66" charset="0"/>
              </a:rPr>
              <a:t>est une onde é.m.</a:t>
            </a:r>
            <a:endParaRPr lang="fr-FR" altLang="en-BE" sz="3600" b="1">
              <a:latin typeface="Comic Sans MS" panose="030F0902030302020204" pitchFamily="66" charset="0"/>
            </a:endParaRPr>
          </a:p>
          <a:p>
            <a:pPr>
              <a:buFontTx/>
              <a:buNone/>
            </a:pPr>
            <a:endParaRPr lang="fr-FR" altLang="en-BE" sz="2000" b="1"/>
          </a:p>
          <a:p>
            <a:pPr>
              <a:buFontTx/>
              <a:buNone/>
            </a:pPr>
            <a:r>
              <a:rPr lang="fr-FR" altLang="en-BE" b="1">
                <a:solidFill>
                  <a:srgbClr val="003366"/>
                </a:solidFill>
              </a:rPr>
              <a:t>	</a:t>
            </a:r>
          </a:p>
        </p:txBody>
      </p:sp>
      <p:pic>
        <p:nvPicPr>
          <p:cNvPr id="168965" name="Picture 5">
            <a:extLst>
              <a:ext uri="{FF2B5EF4-FFF2-40B4-BE49-F238E27FC236}">
                <a16:creationId xmlns:a16="http://schemas.microsoft.com/office/drawing/2014/main" id="{5558726C-8C53-4018-474D-8220DCAC8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7344" r="42500" b="37500"/>
          <a:stretch>
            <a:fillRect/>
          </a:stretch>
        </p:blipFill>
        <p:spPr bwMode="auto">
          <a:xfrm>
            <a:off x="3563938" y="1844675"/>
            <a:ext cx="4824412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8966" name="Picture 6" descr="wave">
            <a:extLst>
              <a:ext uri="{FF2B5EF4-FFF2-40B4-BE49-F238E27FC236}">
                <a16:creationId xmlns:a16="http://schemas.microsoft.com/office/drawing/2014/main" id="{2402C6A5-CB45-6112-843B-6F7076DC6B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084763"/>
            <a:ext cx="324961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F0BC7-E752-0611-ACF7-5F6E234C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7</a:t>
            </a:fld>
            <a:endParaRPr lang="en-US" alt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68EB9DBD-CEBD-85D7-7F78-D59116DC3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>
              <a:solidFill>
                <a:srgbClr val="FF3300"/>
              </a:solidFill>
              <a:cs typeface="+mj-cs"/>
            </a:endParaRP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E8966DC5-13F9-EB07-986C-0E6CAA2DD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064698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 dirty="0">
                <a:solidFill>
                  <a:srgbClr val="003366"/>
                </a:solidFill>
              </a:rPr>
              <a:t>De quoi est constitué un accélérateur de particules?</a:t>
            </a:r>
          </a:p>
          <a:p>
            <a:pPr>
              <a:buFontTx/>
              <a:buNone/>
            </a:pPr>
            <a:r>
              <a:rPr lang="fr-FR" altLang="en-BE" sz="2400" b="1" dirty="0"/>
              <a:t>Entre 2 cavités accélératrices, les particules vont-elles naturellement suivre le tunnel incurvé?</a:t>
            </a:r>
          </a:p>
          <a:p>
            <a:pPr>
              <a:buFontTx/>
              <a:buNone/>
            </a:pPr>
            <a:r>
              <a:rPr lang="fr-FR" altLang="en-BE" sz="2400" b="1" dirty="0"/>
              <a:t>Non, naturellement elles vont tout droit </a:t>
            </a:r>
          </a:p>
          <a:p>
            <a:pPr>
              <a:buFontTx/>
              <a:buNone/>
            </a:pPr>
            <a:r>
              <a:rPr lang="fr-FR" altLang="en-BE" sz="2400" b="1" dirty="0"/>
              <a:t>(1</a:t>
            </a:r>
            <a:r>
              <a:rPr lang="fr-FR" altLang="en-BE" sz="2400" b="1" baseline="30000" dirty="0"/>
              <a:t>ère</a:t>
            </a:r>
            <a:r>
              <a:rPr lang="fr-FR" altLang="en-BE" sz="2400" b="1" dirty="0"/>
              <a:t> loi de Newton).</a:t>
            </a:r>
          </a:p>
          <a:p>
            <a:pPr>
              <a:buFontTx/>
              <a:buNone/>
            </a:pPr>
            <a:r>
              <a:rPr lang="fr-FR" altLang="en-BE" sz="2400" b="1" dirty="0"/>
              <a:t>Que faire pour les obliger à tourner?</a:t>
            </a:r>
          </a:p>
          <a:p>
            <a:pPr>
              <a:buFontTx/>
              <a:buNone/>
            </a:pPr>
            <a:endParaRPr lang="fr-FR" altLang="en-BE" sz="2400" b="1" dirty="0"/>
          </a:p>
          <a:p>
            <a:pPr>
              <a:buFontTx/>
              <a:buNone/>
            </a:pPr>
            <a:endParaRPr lang="fr-FR" altLang="en-BE" sz="36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r>
              <a:rPr lang="fr-FR" altLang="en-BE" b="1" dirty="0">
                <a:solidFill>
                  <a:srgbClr val="003366"/>
                </a:solidFill>
              </a:rPr>
              <a:t>	</a:t>
            </a:r>
          </a:p>
        </p:txBody>
      </p:sp>
      <p:grpSp>
        <p:nvGrpSpPr>
          <p:cNvPr id="162860" name="Group 44">
            <a:extLst>
              <a:ext uri="{FF2B5EF4-FFF2-40B4-BE49-F238E27FC236}">
                <a16:creationId xmlns:a16="http://schemas.microsoft.com/office/drawing/2014/main" id="{88C8781B-862A-A714-514F-545D1D2A99F1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4149724"/>
            <a:ext cx="7256464" cy="2054225"/>
            <a:chOff x="703" y="2614"/>
            <a:chExt cx="4571" cy="1294"/>
          </a:xfrm>
        </p:grpSpPr>
        <p:sp>
          <p:nvSpPr>
            <p:cNvPr id="162823" name="Line 7">
              <a:extLst>
                <a:ext uri="{FF2B5EF4-FFF2-40B4-BE49-F238E27FC236}">
                  <a16:creationId xmlns:a16="http://schemas.microsoft.com/office/drawing/2014/main" id="{78C80860-2C37-ACF2-EBB6-E2D96E15E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2" y="2954"/>
              <a:ext cx="0" cy="681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824" name="Text Box 8">
                  <a:extLst>
                    <a:ext uri="{FF2B5EF4-FFF2-40B4-BE49-F238E27FC236}">
                      <a16:creationId xmlns:a16="http://schemas.microsoft.com/office/drawing/2014/main" id="{EFB21E7C-D86A-4FE6-2B9C-09067E3617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90" y="2704"/>
                  <a:ext cx="336" cy="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BE" altLang="en-BE" b="1" i="1" smtClean="0">
                                <a:solidFill>
                                  <a:srgbClr val="003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BE" altLang="en-BE" b="1" i="1" smtClean="0">
                                <a:solidFill>
                                  <a:srgbClr val="003366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en-US" b="1" dirty="0">
                    <a:solidFill>
                      <a:srgbClr val="003366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mc:Choice>
          <mc:Fallback xmlns="">
            <p:sp>
              <p:nvSpPr>
                <p:cNvPr id="162824" name="Text Box 8">
                  <a:extLst>
                    <a:ext uri="{FF2B5EF4-FFF2-40B4-BE49-F238E27FC236}">
                      <a16:creationId xmlns:a16="http://schemas.microsoft.com/office/drawing/2014/main" id="{EFB21E7C-D86A-4FE6-2B9C-09067E3617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90" y="2704"/>
                  <a:ext cx="336" cy="363"/>
                </a:xfrm>
                <a:prstGeom prst="rect">
                  <a:avLst/>
                </a:prstGeom>
                <a:blipFill>
                  <a:blip r:embed="rId2"/>
                  <a:stretch>
                    <a:fillRect l="-697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2826" name="Line 10">
              <a:extLst>
                <a:ext uri="{FF2B5EF4-FFF2-40B4-BE49-F238E27FC236}">
                  <a16:creationId xmlns:a16="http://schemas.microsoft.com/office/drawing/2014/main" id="{3238F397-B06F-3933-2E2E-804F82323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2" y="3635"/>
              <a:ext cx="10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827" name="Text Box 11">
                  <a:extLst>
                    <a:ext uri="{FF2B5EF4-FFF2-40B4-BE49-F238E27FC236}">
                      <a16:creationId xmlns:a16="http://schemas.microsoft.com/office/drawing/2014/main" id="{D5665C32-EAAE-79B9-CA9A-BE97F53F9C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07" y="3294"/>
                  <a:ext cx="317" cy="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BE" altLang="en-BE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BE" altLang="en-BE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mc:Choice>
          <mc:Fallback xmlns="">
            <p:sp>
              <p:nvSpPr>
                <p:cNvPr id="162827" name="Text Box 11">
                  <a:extLst>
                    <a:ext uri="{FF2B5EF4-FFF2-40B4-BE49-F238E27FC236}">
                      <a16:creationId xmlns:a16="http://schemas.microsoft.com/office/drawing/2014/main" id="{D5665C32-EAAE-79B9-CA9A-BE97F53F9C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07" y="3294"/>
                  <a:ext cx="317" cy="363"/>
                </a:xfrm>
                <a:prstGeom prst="rect">
                  <a:avLst/>
                </a:prstGeom>
                <a:blipFill>
                  <a:blip r:embed="rId3"/>
                  <a:stretch>
                    <a:fillRect l="-731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2829" name="Line 13">
              <a:extLst>
                <a:ext uri="{FF2B5EF4-FFF2-40B4-BE49-F238E27FC236}">
                  <a16:creationId xmlns:a16="http://schemas.microsoft.com/office/drawing/2014/main" id="{04EDD32D-12EA-044B-3B2A-EFA2D349A8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2" y="3363"/>
              <a:ext cx="412" cy="272"/>
            </a:xfrm>
            <a:prstGeom prst="line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830" name="Text Box 14">
                  <a:extLst>
                    <a:ext uri="{FF2B5EF4-FFF2-40B4-BE49-F238E27FC236}">
                      <a16:creationId xmlns:a16="http://schemas.microsoft.com/office/drawing/2014/main" id="{363BB856-91BE-AC3E-B21A-5C35340345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5" y="3113"/>
                  <a:ext cx="389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BE" sz="2400" b="1" i="1" smtClean="0">
                                <a:solidFill>
                                  <a:srgbClr val="00CC99"/>
                                </a:solidFill>
                                <a:latin typeface="Cambria Math" panose="02040503050406030204" pitchFamily="18" charset="0"/>
                                <a:ea typeface="ＭＳ Ｐゴシック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BE" sz="2400" b="1" i="1" smtClean="0">
                                    <a:solidFill>
                                      <a:srgbClr val="00CC99"/>
                                    </a:solidFill>
                                    <a:latin typeface="Cambria Math" panose="02040503050406030204" pitchFamily="18" charset="0"/>
                                    <a:ea typeface="ＭＳ Ｐゴシック" charset="0"/>
                                  </a:rPr>
                                </m:ctrlPr>
                              </m:sSubPr>
                              <m:e>
                                <m:r>
                                  <a:rPr lang="nl-BE" sz="2400" b="1" i="1" smtClean="0">
                                    <a:solidFill>
                                      <a:srgbClr val="00CC99"/>
                                    </a:solidFill>
                                    <a:latin typeface="Cambria Math" panose="02040503050406030204" pitchFamily="18" charset="0"/>
                                    <a:ea typeface="ＭＳ Ｐゴシック" charset="0"/>
                                  </a:rPr>
                                  <m:t>𝒗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fr-BE" sz="2400" b="1" i="1" smtClean="0">
                                        <a:solidFill>
                                          <a:srgbClr val="00CC99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BE" sz="2400" b="1" i="1" smtClean="0">
                                        <a:solidFill>
                                          <a:srgbClr val="00CC99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nl-BE" sz="2400" b="1" i="1" smtClean="0">
                                        <a:solidFill>
                                          <a:srgbClr val="00CC99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0"/>
                                      </a:rPr>
                                      <m:t>+</m:t>
                                    </m:r>
                                  </m:sup>
                                </m:sSup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400" b="1" baseline="-25000" dirty="0">
                    <a:solidFill>
                      <a:srgbClr val="00CC99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mc:Choice>
          <mc:Fallback xmlns="">
            <p:sp>
              <p:nvSpPr>
                <p:cNvPr id="162830" name="Text Box 14">
                  <a:extLst>
                    <a:ext uri="{FF2B5EF4-FFF2-40B4-BE49-F238E27FC236}">
                      <a16:creationId xmlns:a16="http://schemas.microsoft.com/office/drawing/2014/main" id="{363BB856-91BE-AC3E-B21A-5C35340345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55" y="3113"/>
                  <a:ext cx="389" cy="285"/>
                </a:xfrm>
                <a:prstGeom prst="rect">
                  <a:avLst/>
                </a:prstGeom>
                <a:blipFill>
                  <a:blip r:embed="rId4"/>
                  <a:stretch>
                    <a:fillRect l="-4000" b="-277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2833" name="Line 17">
              <a:extLst>
                <a:ext uri="{FF2B5EF4-FFF2-40B4-BE49-F238E27FC236}">
                  <a16:creationId xmlns:a16="http://schemas.microsoft.com/office/drawing/2014/main" id="{96A0234F-FEB9-CD3D-EC50-EE2A9AC117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 flipH="1" flipV="1">
              <a:off x="1939" y="3565"/>
              <a:ext cx="273" cy="413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2836" name="Text Box 20">
              <a:extLst>
                <a:ext uri="{FF2B5EF4-FFF2-40B4-BE49-F238E27FC236}">
                  <a16:creationId xmlns:a16="http://schemas.microsoft.com/office/drawing/2014/main" id="{2A5CFEAC-1F7A-1CD0-D307-E4CDD6458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3159"/>
              <a:ext cx="118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BE" sz="1800" b="1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force de Lorentz:</a:t>
              </a:r>
              <a:endParaRPr lang="en-US" sz="1800" b="1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856" name="Text Box 40">
                  <a:extLst>
                    <a:ext uri="{FF2B5EF4-FFF2-40B4-BE49-F238E27FC236}">
                      <a16:creationId xmlns:a16="http://schemas.microsoft.com/office/drawing/2014/main" id="{6CCA9F3B-F0B8-3C8D-7977-48F01C3ADC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74" y="2614"/>
                  <a:ext cx="1900" cy="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BE" altLang="en-BE" b="1" i="1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BE" altLang="en-BE" b="1" i="1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fr-BE" altLang="en-BE" b="1" dirty="0">
                      <a:solidFill>
                        <a:srgbClr val="003366"/>
                      </a:solidFill>
                    </a:rPr>
                    <a:t>: </a:t>
                  </a:r>
                  <a:r>
                    <a:rPr lang="fr-BE" altLang="en-BE" sz="2000" b="1" dirty="0">
                      <a:solidFill>
                        <a:srgbClr val="003366"/>
                      </a:solidFill>
                    </a:rPr>
                    <a:t>champ magnétique</a:t>
                  </a:r>
                </a:p>
                <a:p>
                  <a:r>
                    <a:rPr lang="fr-BE" altLang="en-BE" sz="2000" b="1" dirty="0">
                      <a:solidFill>
                        <a:srgbClr val="003366"/>
                      </a:solidFill>
                    </a:rPr>
                    <a:t>provoqué par des aimants</a:t>
                  </a:r>
                  <a:endParaRPr lang="en-US" altLang="en-BE" sz="2000" b="1" dirty="0">
                    <a:solidFill>
                      <a:srgbClr val="003366"/>
                    </a:solidFill>
                  </a:endParaRPr>
                </a:p>
              </p:txBody>
            </p:sp>
          </mc:Choice>
          <mc:Fallback xmlns="">
            <p:sp>
              <p:nvSpPr>
                <p:cNvPr id="162856" name="Text Box 40">
                  <a:extLst>
                    <a:ext uri="{FF2B5EF4-FFF2-40B4-BE49-F238E27FC236}">
                      <a16:creationId xmlns:a16="http://schemas.microsoft.com/office/drawing/2014/main" id="{6CCA9F3B-F0B8-3C8D-7977-48F01C3ADC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74" y="2614"/>
                  <a:ext cx="1900" cy="556"/>
                </a:xfrm>
                <a:prstGeom prst="rect">
                  <a:avLst/>
                </a:prstGeom>
                <a:blipFill>
                  <a:blip r:embed="rId5"/>
                  <a:stretch>
                    <a:fillRect l="-1255" t="-1408" r="-1674" b="-1126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5247A-9D66-70AE-C16E-7143CBDE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8</a:t>
            </a:fld>
            <a:endParaRPr lang="en-US" alt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4">
                <a:extLst>
                  <a:ext uri="{FF2B5EF4-FFF2-40B4-BE49-F238E27FC236}">
                    <a16:creationId xmlns:a16="http://schemas.microsoft.com/office/drawing/2014/main" id="{8D18A7B8-862F-53FB-163C-FFCDA04C87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0326" y="5589240"/>
                <a:ext cx="617538" cy="452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BE" sz="2400" b="1" i="1" smtClean="0">
                              <a:solidFill>
                                <a:srgbClr val="FFBA00"/>
                              </a:solidFill>
                              <a:latin typeface="Cambria Math" panose="02040503050406030204" pitchFamily="18" charset="0"/>
                              <a:ea typeface="ＭＳ Ｐゴシック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BE" sz="2400" b="1" i="1" smtClean="0">
                                  <a:solidFill>
                                    <a:srgbClr val="FFBA00"/>
                                  </a:solidFill>
                                  <a:latin typeface="Cambria Math" panose="02040503050406030204" pitchFamily="18" charset="0"/>
                                  <a:ea typeface="ＭＳ Ｐゴシック" charset="0"/>
                                </a:rPr>
                              </m:ctrlPr>
                            </m:sSubPr>
                            <m:e>
                              <m:r>
                                <a:rPr lang="nl-BE" sz="2400" b="1" i="1" smtClean="0">
                                  <a:solidFill>
                                    <a:srgbClr val="FFBA00"/>
                                  </a:solidFill>
                                  <a:latin typeface="Cambria Math" panose="02040503050406030204" pitchFamily="18" charset="0"/>
                                  <a:ea typeface="ＭＳ Ｐゴシック" charset="0"/>
                                </a:rPr>
                                <m:t>𝒗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BE" sz="2400" b="1" i="1" smtClean="0">
                                      <a:solidFill>
                                        <a:srgbClr val="FFBA00"/>
                                      </a:solidFill>
                                      <a:latin typeface="Cambria Math" panose="02040503050406030204" pitchFamily="18" charset="0"/>
                                      <a:ea typeface="ＭＳ Ｐゴシック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BE" sz="2400" b="1" i="1" smtClean="0">
                                      <a:solidFill>
                                        <a:srgbClr val="FFBA00"/>
                                      </a:solidFill>
                                      <a:latin typeface="Cambria Math" panose="02040503050406030204" pitchFamily="18" charset="0"/>
                                      <a:ea typeface="ＭＳ Ｐゴシック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nl-BE" sz="2400" b="1" i="1" smtClean="0">
                                      <a:solidFill>
                                        <a:srgbClr val="FFBA00"/>
                                      </a:solidFill>
                                      <a:latin typeface="Cambria Math" panose="02040503050406030204" pitchFamily="18" charset="0"/>
                                      <a:ea typeface="ＭＳ Ｐゴシック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e>
                      </m:acc>
                    </m:oMath>
                  </m:oMathPara>
                </a14:m>
                <a:endParaRPr lang="en-US" sz="2400" b="1" baseline="-25000" dirty="0">
                  <a:solidFill>
                    <a:srgbClr val="FFBA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3" name="Text Box 14">
                <a:extLst>
                  <a:ext uri="{FF2B5EF4-FFF2-40B4-BE49-F238E27FC236}">
                    <a16:creationId xmlns:a16="http://schemas.microsoft.com/office/drawing/2014/main" id="{8D18A7B8-862F-53FB-163C-FFCDA04C8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0326" y="5589240"/>
                <a:ext cx="617538" cy="452438"/>
              </a:xfrm>
              <a:prstGeom prst="rect">
                <a:avLst/>
              </a:prstGeom>
              <a:blipFill>
                <a:blip r:embed="rId6"/>
                <a:stretch>
                  <a:fillRect l="-6122" b="-27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6EA1E87B-0859-CFCB-CCDA-54D29D8D7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035800" cy="819150"/>
          </a:xfrm>
        </p:spPr>
        <p:txBody>
          <a:bodyPr/>
          <a:lstStyle/>
          <a:p>
            <a:pPr>
              <a:defRPr/>
            </a:pPr>
            <a:r>
              <a:rPr lang="fr-FR" sz="3600" dirty="0">
                <a:solidFill>
                  <a:srgbClr val="FF3300"/>
                </a:solidFill>
                <a:cs typeface="+mj-cs"/>
              </a:rPr>
              <a:t>Les outils de la physique des particules</a:t>
            </a:r>
            <a:endParaRPr lang="fr-FR" dirty="0">
              <a:solidFill>
                <a:srgbClr val="FF3300"/>
              </a:solidFill>
              <a:cs typeface="+mj-cs"/>
            </a:endParaRP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E475A7B2-5C69-6DFA-38F2-10C82984D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7924800" cy="5200650"/>
          </a:xfrm>
          <a:solidFill>
            <a:srgbClr val="CCFFFF"/>
          </a:solidFill>
        </p:spPr>
        <p:txBody>
          <a:bodyPr/>
          <a:lstStyle/>
          <a:p>
            <a:pPr>
              <a:buFontTx/>
              <a:buNone/>
            </a:pPr>
            <a:r>
              <a:rPr lang="fr-FR" altLang="en-BE" sz="2800" b="1" dirty="0">
                <a:solidFill>
                  <a:srgbClr val="003366"/>
                </a:solidFill>
              </a:rPr>
              <a:t>De quoi est constitué </a:t>
            </a:r>
          </a:p>
          <a:p>
            <a:pPr>
              <a:buFontTx/>
              <a:buNone/>
            </a:pPr>
            <a:r>
              <a:rPr lang="fr-FR" altLang="en-BE" sz="2800" b="1" dirty="0">
                <a:solidFill>
                  <a:srgbClr val="003366"/>
                </a:solidFill>
              </a:rPr>
              <a:t>un accélérateur de particules?</a:t>
            </a:r>
          </a:p>
          <a:p>
            <a:pPr>
              <a:buFontTx/>
              <a:buNone/>
            </a:pPr>
            <a:r>
              <a:rPr lang="fr-FR" altLang="en-BE" sz="2000" b="1" dirty="0"/>
              <a:t>d</a:t>
            </a:r>
            <a:r>
              <a:rPr lang="fr-FR" altLang="fr-CA" sz="2000" b="1" dirty="0"/>
              <a:t>’</a:t>
            </a:r>
            <a:r>
              <a:rPr lang="fr-FR" altLang="en-BE" sz="2000" b="1" dirty="0"/>
              <a:t>aimants de guidage:</a:t>
            </a:r>
            <a:endParaRPr lang="fr-FR" altLang="en-BE" sz="3600" b="1" dirty="0"/>
          </a:p>
          <a:p>
            <a:pPr>
              <a:buFontTx/>
              <a:buNone/>
            </a:pPr>
            <a:endParaRPr lang="fr-FR" altLang="en-BE" sz="3600" b="1" dirty="0"/>
          </a:p>
          <a:p>
            <a:pPr>
              <a:buFontTx/>
              <a:buNone/>
            </a:pPr>
            <a:endParaRPr lang="fr-FR" altLang="en-BE" sz="3600" b="1" dirty="0"/>
          </a:p>
          <a:p>
            <a:pPr>
              <a:buFontTx/>
              <a:buNone/>
            </a:pPr>
            <a:endParaRPr lang="fr-FR" altLang="en-BE" sz="2000" b="1" dirty="0"/>
          </a:p>
          <a:p>
            <a:pPr>
              <a:buFontTx/>
              <a:buNone/>
            </a:pPr>
            <a:r>
              <a:rPr lang="fr-FR" altLang="en-BE" b="1" dirty="0">
                <a:solidFill>
                  <a:srgbClr val="003366"/>
                </a:solidFill>
              </a:rPr>
              <a:t>	</a:t>
            </a:r>
          </a:p>
        </p:txBody>
      </p:sp>
      <p:sp>
        <p:nvSpPr>
          <p:cNvPr id="169989" name="Text Box 5">
            <a:extLst>
              <a:ext uri="{FF2B5EF4-FFF2-40B4-BE49-F238E27FC236}">
                <a16:creationId xmlns:a16="http://schemas.microsoft.com/office/drawing/2014/main" id="{27D0663F-E5C9-F021-1696-B7F5E1160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36" y="2651859"/>
            <a:ext cx="39606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BE" sz="1800" b="1" dirty="0">
                <a:latin typeface="Times New Roman" charset="0"/>
                <a:ea typeface="ＭＳ Ｐゴシック" charset="0"/>
              </a:rPr>
              <a:t>1) aimants dipolaires pour incurver la </a:t>
            </a:r>
          </a:p>
          <a:p>
            <a:pPr algn="l">
              <a:defRPr/>
            </a:pPr>
            <a:r>
              <a:rPr lang="fr-BE" sz="1800" b="1" dirty="0">
                <a:latin typeface="Times New Roman" charset="0"/>
                <a:ea typeface="ＭＳ Ｐゴシック" charset="0"/>
              </a:rPr>
              <a:t>trajectoire des particules</a:t>
            </a:r>
            <a:endParaRPr lang="en-US" sz="1800" b="1" dirty="0">
              <a:latin typeface="Times New Roman" charset="0"/>
              <a:ea typeface="ＭＳ Ｐゴシック" charset="0"/>
            </a:endParaRPr>
          </a:p>
        </p:txBody>
      </p:sp>
      <p:pic>
        <p:nvPicPr>
          <p:cNvPr id="23556" name="Image 1">
            <a:extLst>
              <a:ext uri="{FF2B5EF4-FFF2-40B4-BE49-F238E27FC236}">
                <a16:creationId xmlns:a16="http://schemas.microsoft.com/office/drawing/2014/main" id="{967920E5-A5AA-4D9F-0D35-CB57195B8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620713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 3">
            <a:extLst>
              <a:ext uri="{FF2B5EF4-FFF2-40B4-BE49-F238E27FC236}">
                <a16:creationId xmlns:a16="http://schemas.microsoft.com/office/drawing/2014/main" id="{54A54FC7-E8CC-AA82-F8BF-A717DC0B3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62325"/>
            <a:ext cx="43592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 4">
            <a:extLst>
              <a:ext uri="{FF2B5EF4-FFF2-40B4-BE49-F238E27FC236}">
                <a16:creationId xmlns:a16="http://schemas.microsoft.com/office/drawing/2014/main" id="{081D6F3B-F963-4CB7-26A0-52A417BC1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60" y="3348641"/>
            <a:ext cx="4297240" cy="29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067470-D0AB-77E7-27AB-EEB2F17B7D0A}"/>
              </a:ext>
            </a:extLst>
          </p:cNvPr>
          <p:cNvSpPr/>
          <p:nvPr/>
        </p:nvSpPr>
        <p:spPr bwMode="auto">
          <a:xfrm rot="20312226">
            <a:off x="3069396" y="4228876"/>
            <a:ext cx="548801" cy="594343"/>
          </a:xfrm>
          <a:prstGeom prst="rect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F87C20EF-0587-1E4A-172C-856131C843B6}"/>
              </a:ext>
            </a:extLst>
          </p:cNvPr>
          <p:cNvCxnSpPr>
            <a:stCxn id="2" idx="3"/>
            <a:endCxn id="23558" idx="1"/>
          </p:cNvCxnSpPr>
          <p:nvPr/>
        </p:nvCxnSpPr>
        <p:spPr bwMode="auto">
          <a:xfrm>
            <a:off x="3599169" y="4425645"/>
            <a:ext cx="1247591" cy="41683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ED69D-4E6E-9A6D-5684-BD24D4A4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BDFB-727F-1243-B260-17F4A2CE3FCF}" type="slidenum">
              <a:rPr lang="en-US" altLang="en-BE" smtClean="0"/>
              <a:pPr/>
              <a:t>9</a:t>
            </a:fld>
            <a:endParaRPr lang="en-US" altLang="en-B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Oscilloscope.thmx</Template>
  <TotalTime>9518</TotalTime>
  <Words>1133</Words>
  <Application>Microsoft Macintosh PowerPoint</Application>
  <PresentationFormat>Overhead</PresentationFormat>
  <Paragraphs>298</Paragraphs>
  <Slides>25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 Black</vt:lpstr>
      <vt:lpstr>Cambria Math</vt:lpstr>
      <vt:lpstr>Comic Sans MS</vt:lpstr>
      <vt:lpstr>Monotype Corsiva</vt:lpstr>
      <vt:lpstr>Symbol</vt:lpstr>
      <vt:lpstr>Times New Roman</vt:lpstr>
      <vt:lpstr>Wingdings</vt:lpstr>
      <vt:lpstr>Blank Presentation</vt:lpstr>
      <vt:lpstr>Equation</vt:lpstr>
      <vt:lpstr>Équation</vt:lpstr>
      <vt:lpstr>PowerPoint Presentation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Les outils de la physique des particules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L’informatique</vt:lpstr>
    </vt:vector>
  </TitlesOfParts>
  <Company>IIHE (VUB-ULB)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“PHYSIQUE DU SECONDAIRE” (45th + 45h pratique)</dc:title>
  <dc:creator>cvdvelde</dc:creator>
  <cp:lastModifiedBy>VANLAER Pascal</cp:lastModifiedBy>
  <cp:revision>268</cp:revision>
  <cp:lastPrinted>2002-04-10T15:58:42Z</cp:lastPrinted>
  <dcterms:created xsi:type="dcterms:W3CDTF">2000-10-30T07:16:56Z</dcterms:created>
  <dcterms:modified xsi:type="dcterms:W3CDTF">2024-03-25T08:31:42Z</dcterms:modified>
</cp:coreProperties>
</file>