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270" r:id="rId3"/>
    <p:sldId id="816" r:id="rId5"/>
    <p:sldId id="911" r:id="rId6"/>
    <p:sldId id="950" r:id="rId7"/>
    <p:sldId id="811" r:id="rId8"/>
    <p:sldId id="1021" r:id="rId9"/>
    <p:sldId id="915" r:id="rId10"/>
    <p:sldId id="916" r:id="rId11"/>
    <p:sldId id="1022" r:id="rId12"/>
    <p:sldId id="917" r:id="rId13"/>
    <p:sldId id="1019" r:id="rId14"/>
    <p:sldId id="1026" r:id="rId15"/>
    <p:sldId id="1027" r:id="rId16"/>
    <p:sldId id="1024" r:id="rId17"/>
    <p:sldId id="918" r:id="rId18"/>
    <p:sldId id="829" r:id="rId19"/>
    <p:sldId id="962" r:id="rId20"/>
    <p:sldId id="938" r:id="rId21"/>
    <p:sldId id="851" r:id="rId22"/>
    <p:sldId id="998" r:id="rId23"/>
    <p:sldId id="995" r:id="rId24"/>
    <p:sldId id="992" r:id="rId25"/>
    <p:sldId id="991" r:id="rId26"/>
    <p:sldId id="956" r:id="rId27"/>
    <p:sldId id="1029" r:id="rId28"/>
    <p:sldId id="961" r:id="rId29"/>
    <p:sldId id="889" r:id="rId30"/>
    <p:sldId id="983" r:id="rId31"/>
    <p:sldId id="985" r:id="rId32"/>
    <p:sldId id="986" r:id="rId33"/>
    <p:sldId id="987" r:id="rId34"/>
    <p:sldId id="1053" r:id="rId35"/>
    <p:sldId id="1054" r:id="rId36"/>
    <p:sldId id="988" r:id="rId37"/>
    <p:sldId id="1000" r:id="rId38"/>
    <p:sldId id="1001" r:id="rId39"/>
    <p:sldId id="1002" r:id="rId40"/>
    <p:sldId id="1003" r:id="rId41"/>
    <p:sldId id="1004" r:id="rId42"/>
  </p:sldIdLst>
  <p:sldSz cx="9144000" cy="5143500" type="screen16x9"/>
  <p:notesSz cx="9144000" cy="5143500"/>
  <p:custDataLst>
    <p:tags r:id="rId48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0" userDrawn="1">
          <p15:clr>
            <a:srgbClr val="A4A3A4"/>
          </p15:clr>
        </p15:guide>
        <p15:guide id="2" pos="19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gaofeng" initials="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47537ED-85E0-43F2-A7F5-E7EDC2A94A9F}" styleName="{1c11e0ce-8795-4a8a-8479-611ce8434d9d}">
    <a:wholeTbl>
      <a:tcTxStyle>
        <a:fontRef idx="none">
          <a:prstClr val="black"/>
        </a:fontRef>
      </a:tcTxStyle>
      <a:tcStyle>
        <a:tcBdr>
          <a:bottom>
            <a:ln w="38100" cmpd="sng">
              <a:solidFill>
                <a:srgbClr val="FA792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8F8F8"/>
          </a:solidFill>
        </a:fill>
      </a:tcStyle>
    </a:band2H>
    <a:firstRow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A792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" d="2"/>
          <a:sy n="1" d="2"/>
        </p:scale>
        <p:origin x="0" y="0"/>
      </p:cViewPr>
      <p:guideLst>
        <p:guide orient="horz" pos="3060"/>
        <p:guide pos="195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63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67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4885432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4885432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2475309"/>
            <a:ext cx="73152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4885432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89965"/>
            <a:ext cx="8568000" cy="36893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6068" y="1047700"/>
            <a:ext cx="8569325" cy="83058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1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de-DE"/>
              <a:t>Textmasterformat bearbeiten</a:t>
            </a:r>
            <a:endParaRPr lang="de-DE"/>
          </a:p>
          <a:p>
            <a:pPr lvl="0"/>
            <a:r>
              <a:rPr lang="en-US" altLang="de-DE"/>
              <a:t>	test</a:t>
            </a:r>
            <a:endParaRPr lang="en-US" altLang="de-DE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4725" y="504333"/>
            <a:ext cx="8374549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istrator/AppData/Local/Temp/picturecompress_20220322172828/output_4.pngoutput_4"/>
          <p:cNvPicPr/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18574" y="-20479"/>
            <a:ext cx="9176861" cy="5172075"/>
          </a:xfrm>
          <a:prstGeom prst="rect">
            <a:avLst/>
          </a:prstGeom>
          <a:noFill/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fld id="{6D8D2906-74B8-44FB-B770-3BEF8434369A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7056596" y="4762375"/>
            <a:ext cx="2025000" cy="2376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/>
          <a:srcRect l="17569" t="22345" r="20569" b="19616"/>
          <a:stretch>
            <a:fillRect/>
          </a:stretch>
        </p:blipFill>
        <p:spPr>
          <a:xfrm>
            <a:off x="8298656" y="33814"/>
            <a:ext cx="756285" cy="6481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8899" y="338154"/>
            <a:ext cx="8026200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9174" y="1075587"/>
            <a:ext cx="7642859" cy="157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 panose="020B0604030504040204"/>
                <a:cs typeface="Tahoma" panose="020B060403050404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tags" Target="../tags/tag5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image" Target="../media/image32.jpeg"/><Relationship Id="rId20" Type="http://schemas.openxmlformats.org/officeDocument/2006/relationships/notesSlide" Target="../notesSlides/notesSlide7.xml"/><Relationship Id="rId2" Type="http://schemas.openxmlformats.org/officeDocument/2006/relationships/image" Target="../media/image31.jpe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tags" Target="../tags/tag27.xml"/><Relationship Id="rId4" Type="http://schemas.openxmlformats.org/officeDocument/2006/relationships/image" Target="../media/image35.jpeg"/><Relationship Id="rId3" Type="http://schemas.openxmlformats.org/officeDocument/2006/relationships/tags" Target="../tags/tag26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43.jpeg"/><Relationship Id="rId14" Type="http://schemas.openxmlformats.org/officeDocument/2006/relationships/image" Target="../media/image42.jpeg"/><Relationship Id="rId13" Type="http://schemas.openxmlformats.org/officeDocument/2006/relationships/image" Target="../media/image41.jpeg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43.jpeg"/><Relationship Id="rId14" Type="http://schemas.openxmlformats.org/officeDocument/2006/relationships/image" Target="../media/image42.jpeg"/><Relationship Id="rId13" Type="http://schemas.openxmlformats.org/officeDocument/2006/relationships/image" Target="../media/image41.jpeg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jpe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2.jpeg"/><Relationship Id="rId3" Type="http://schemas.openxmlformats.org/officeDocument/2006/relationships/tags" Target="../tags/tag53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2.jpeg"/><Relationship Id="rId7" Type="http://schemas.openxmlformats.org/officeDocument/2006/relationships/image" Target="../media/image81.jpeg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tags" Target="../tags/tag58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5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49.jpeg"/><Relationship Id="rId1" Type="http://schemas.openxmlformats.org/officeDocument/2006/relationships/tags" Target="../tags/tag61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tags" Target="../tags/tag6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1.jpeg"/><Relationship Id="rId1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/>
          <a:stretch>
            <a:fillRect/>
          </a:stretch>
        </p:blipFill>
        <p:spPr>
          <a:xfrm>
            <a:off x="4191000" y="329565"/>
            <a:ext cx="4867910" cy="41198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object 2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209550"/>
            <a:ext cx="4284980" cy="197548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vert="horz" wrap="square" lIns="0" tIns="12700" rIns="0" bIns="0" rtlCol="0" anchor="ctr" anchorCtr="1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JUNO Neutrino</a:t>
            </a:r>
            <a:br>
              <a:rPr lang="en-US" altLang="zh-CN" sz="4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altLang="zh-CN" sz="4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Experiment</a:t>
            </a:r>
            <a:endParaRPr lang="en-US" altLang="zh-CN" sz="4000" b="1" spc="16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5600" y="4378325"/>
            <a:ext cx="681355" cy="573405"/>
          </a:xfrm>
          <a:prstGeom prst="rect">
            <a:avLst/>
          </a:prstGeom>
        </p:spPr>
      </p:pic>
      <p:pic>
        <p:nvPicPr>
          <p:cNvPr id="10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" y="4378960"/>
            <a:ext cx="1209040" cy="59372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Google Shape;9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24000" y="4400550"/>
            <a:ext cx="1157605" cy="4171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7"/>
          <p:cNvSpPr txBox="1"/>
          <p:nvPr/>
        </p:nvSpPr>
        <p:spPr>
          <a:xfrm>
            <a:off x="0" y="2108835"/>
            <a:ext cx="4083685" cy="1430020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vert="horz" wrap="square" lIns="0" tIns="12700" rIns="0" bIns="0" rtlCol="0" anchor="t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Amina Khatun, Barbara Clerbaux, </a:t>
            </a:r>
            <a:endParaRPr lang="en-US" altLang="zh-CN" sz="20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b="1" u="sng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Feng Gao</a:t>
            </a:r>
            <a:r>
              <a:rPr lang="en-US" altLang="zh-CN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, F</a:t>
            </a:r>
            <a:r>
              <a:rPr lang="en-US" altLang="en-US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é</a:t>
            </a:r>
            <a:r>
              <a:rPr lang="en-US" altLang="zh-CN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lix Rosso, ​</a:t>
            </a:r>
            <a:endParaRPr lang="en-US" altLang="zh-CN" sz="20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Hui Wang, Marta Colomer, ​Pierre-Alexandre Petitjean(finished), </a:t>
            </a:r>
            <a:endParaRPr lang="en-US" altLang="zh-CN" sz="20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T</a:t>
            </a:r>
            <a:r>
              <a:rPr lang="en-US" altLang="en-US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é</a:t>
            </a:r>
            <a:r>
              <a:rPr lang="en-US" altLang="zh-CN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o Bruffaerts, Yifan Yang</a:t>
            </a:r>
            <a:endParaRPr lang="en-US" altLang="zh-CN" sz="20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2024-11-28</a:t>
            </a:r>
            <a:endParaRPr lang="en-US" sz="20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Under water </a:t>
            </a:r>
            <a:r>
              <a:rPr lang="en-US" altLang="zh-CN" b="0">
                <a:solidFill>
                  <a:schemeClr val="bg1"/>
                </a:solidFill>
                <a:effectLst/>
                <a:latin typeface="Calibri" panose="020F0502020204030204" charset="0"/>
                <a:cs typeface="Calibri" panose="020F0502020204030204" charset="0"/>
                <a:sym typeface="+mn-ea"/>
              </a:rPr>
              <a:t>Electronics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13970" y="3700145"/>
            <a:ext cx="3611880" cy="1310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lvl="2" indent="0">
              <a:lnSpc>
                <a:spcPct val="120000"/>
              </a:lnSpc>
              <a:spcBef>
                <a:spcPts val="300"/>
              </a:spcBef>
              <a:buClr>
                <a:srgbClr val="FF9900"/>
              </a:buClr>
              <a:buSzPct val="75000"/>
              <a:buFont typeface="Wingdings" panose="05000000000000000000" charset="0"/>
              <a:buNone/>
              <a:defRPr/>
            </a:pPr>
            <a:r>
              <a:rPr kumimoji="1" lang="en-US" altLang="zh-CN" sz="14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  <a:sym typeface="+mn-ea"/>
              </a:rPr>
              <a:t>LPMT electronics</a:t>
            </a:r>
            <a:endParaRPr kumimoji="1" lang="en-US" altLang="zh-CN" sz="1400">
              <a:solidFill>
                <a:schemeClr val="bg1"/>
              </a:solidFill>
              <a:latin typeface="Arial" panose="020B0604020202020204"/>
              <a:ea typeface="SimSun" panose="02010600030101010101" pitchFamily="2" charset="-122"/>
              <a:cs typeface="Arial" panose="020B0604020202020204"/>
              <a:sym typeface="+mn-ea"/>
            </a:endParaRPr>
          </a:p>
          <a:p>
            <a:pPr marL="148590" lvl="2" indent="-228600">
              <a:lnSpc>
                <a:spcPct val="120000"/>
              </a:lnSpc>
              <a:spcBef>
                <a:spcPts val="300"/>
              </a:spcBef>
              <a:buClr>
                <a:srgbClr val="FF99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kumimoji="1" lang="en-US" altLang="zh-CN" sz="14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  <a:sym typeface="+mn-ea"/>
              </a:rPr>
              <a:t>Noise: 0.05 PE</a:t>
            </a:r>
            <a:endParaRPr lang="en-US" altLang="zh-CN" sz="1400">
              <a:solidFill>
                <a:schemeClr val="bg1"/>
              </a:solidFill>
              <a:latin typeface="Arial" panose="020B0604020202020204"/>
              <a:ea typeface="SimSun" panose="02010600030101010101" pitchFamily="2" charset="-122"/>
              <a:cs typeface="Arial" panose="020B0604020202020204"/>
            </a:endParaRPr>
          </a:p>
          <a:p>
            <a:pPr marL="148590" lvl="2" indent="-228600">
              <a:lnSpc>
                <a:spcPct val="120000"/>
              </a:lnSpc>
              <a:spcBef>
                <a:spcPts val="300"/>
              </a:spcBef>
              <a:buClr>
                <a:srgbClr val="FF99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kumimoji="1" lang="en-US" altLang="zh-CN" sz="14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  <a:sym typeface="+mn-ea"/>
              </a:rPr>
              <a:t>Resolution: &lt;10%@1PE, &lt;1%@100PE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148590" lvl="2" indent="-228600">
              <a:lnSpc>
                <a:spcPct val="120000"/>
              </a:lnSpc>
              <a:spcBef>
                <a:spcPts val="300"/>
              </a:spcBef>
              <a:buClr>
                <a:srgbClr val="FF99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kumimoji="1" lang="en-US" altLang="zh-CN" sz="14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  <a:sym typeface="+mn-ea"/>
              </a:rPr>
              <a:t>Failure rate: &lt; 0.5%/6 years</a:t>
            </a:r>
            <a:endParaRPr lang="en-US" altLang="zh-CN" sz="1400">
              <a:solidFill>
                <a:schemeClr val="bg1"/>
              </a:solidFill>
              <a:latin typeface="Arial" panose="020B0604020202020204"/>
              <a:ea typeface="SimSun" panose="02010600030101010101" pitchFamily="2" charset="-122"/>
              <a:cs typeface="Arial" panose="020B0604020202020204"/>
            </a:endParaRPr>
          </a:p>
        </p:txBody>
      </p:sp>
      <p:pic>
        <p:nvPicPr>
          <p:cNvPr id="13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52475"/>
            <a:ext cx="5374640" cy="40309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42950"/>
            <a:ext cx="3053080" cy="1442720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43150"/>
            <a:ext cx="3052445" cy="120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  Large PMT Electronic Chain - Overview	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51230" y="893445"/>
            <a:ext cx="7122795" cy="3734435"/>
            <a:chOff x="827989" y="1975067"/>
            <a:chExt cx="2946400" cy="1469390"/>
          </a:xfrm>
        </p:grpSpPr>
        <p:pic>
          <p:nvPicPr>
            <p:cNvPr id="6" name="object 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27989" y="1975067"/>
              <a:ext cx="2946136" cy="1469364"/>
            </a:xfrm>
            <a:prstGeom prst="rect">
              <a:avLst/>
            </a:prstGeom>
          </p:spPr>
        </p:pic>
        <p:pic>
          <p:nvPicPr>
            <p:cNvPr id="4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4262" y="1995722"/>
              <a:ext cx="538417" cy="1153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3250" y="1994951"/>
              <a:ext cx="536527" cy="11612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7729" y="2292938"/>
              <a:ext cx="694690" cy="264160"/>
            </a:xfrm>
            <a:custGeom>
              <a:avLst/>
              <a:gdLst/>
              <a:ahLst/>
              <a:cxnLst/>
              <a:rect l="l" t="t" r="r" b="b"/>
              <a:pathLst>
                <a:path w="694689" h="264160">
                  <a:moveTo>
                    <a:pt x="347183" y="263532"/>
                  </a:moveTo>
                  <a:lnTo>
                    <a:pt x="0" y="263532"/>
                  </a:lnTo>
                  <a:lnTo>
                    <a:pt x="0" y="0"/>
                  </a:lnTo>
                  <a:lnTo>
                    <a:pt x="694265" y="0"/>
                  </a:lnTo>
                  <a:lnTo>
                    <a:pt x="694265" y="263532"/>
                  </a:lnTo>
                  <a:lnTo>
                    <a:pt x="347183" y="263532"/>
                  </a:lnTo>
                  <a:close/>
                </a:path>
              </a:pathLst>
            </a:custGeom>
            <a:ln w="7168">
              <a:solidFill>
                <a:srgbClr val="3465A4"/>
              </a:solidFill>
              <a:prstDash val="sysDot"/>
            </a:ln>
          </p:spPr>
          <p:txBody>
            <a:bodyPr wrap="square" lIns="0" tIns="0" rIns="0" bIns="0" rtlCol="0"/>
            <a:p/>
          </p:txBody>
        </p:sp>
        <p:sp>
          <p:nvSpPr>
            <p:cNvPr id="10" name="object 10"/>
            <p:cNvSpPr/>
            <p:nvPr/>
          </p:nvSpPr>
          <p:spPr>
            <a:xfrm>
              <a:off x="1842897" y="2305202"/>
              <a:ext cx="100330" cy="29845"/>
            </a:xfrm>
            <a:custGeom>
              <a:avLst/>
              <a:gdLst/>
              <a:ahLst/>
              <a:cxnLst/>
              <a:rect l="l" t="t" r="r" b="b"/>
              <a:pathLst>
                <a:path w="100330" h="29844">
                  <a:moveTo>
                    <a:pt x="32600" y="29222"/>
                  </a:moveTo>
                  <a:lnTo>
                    <a:pt x="28600" y="20650"/>
                  </a:lnTo>
                  <a:lnTo>
                    <a:pt x="27165" y="17564"/>
                  </a:lnTo>
                  <a:lnTo>
                    <a:pt x="22656" y="7886"/>
                  </a:lnTo>
                  <a:lnTo>
                    <a:pt x="22656" y="17564"/>
                  </a:lnTo>
                  <a:lnTo>
                    <a:pt x="10033" y="17564"/>
                  </a:lnTo>
                  <a:lnTo>
                    <a:pt x="15214" y="5905"/>
                  </a:lnTo>
                  <a:lnTo>
                    <a:pt x="15697" y="4711"/>
                  </a:lnTo>
                  <a:lnTo>
                    <a:pt x="16294" y="2997"/>
                  </a:lnTo>
                  <a:lnTo>
                    <a:pt x="16992" y="4711"/>
                  </a:lnTo>
                  <a:lnTo>
                    <a:pt x="17386" y="5905"/>
                  </a:lnTo>
                  <a:lnTo>
                    <a:pt x="18288" y="7962"/>
                  </a:lnTo>
                  <a:lnTo>
                    <a:pt x="22656" y="17564"/>
                  </a:lnTo>
                  <a:lnTo>
                    <a:pt x="22656" y="7886"/>
                  </a:lnTo>
                  <a:lnTo>
                    <a:pt x="20383" y="2997"/>
                  </a:lnTo>
                  <a:lnTo>
                    <a:pt x="18986" y="0"/>
                  </a:lnTo>
                  <a:lnTo>
                    <a:pt x="13817" y="0"/>
                  </a:lnTo>
                  <a:lnTo>
                    <a:pt x="0" y="29222"/>
                  </a:lnTo>
                  <a:lnTo>
                    <a:pt x="4775" y="29222"/>
                  </a:lnTo>
                  <a:lnTo>
                    <a:pt x="8648" y="20650"/>
                  </a:lnTo>
                  <a:lnTo>
                    <a:pt x="24053" y="20650"/>
                  </a:lnTo>
                  <a:lnTo>
                    <a:pt x="27927" y="29222"/>
                  </a:lnTo>
                  <a:lnTo>
                    <a:pt x="32600" y="29222"/>
                  </a:lnTo>
                  <a:close/>
                </a:path>
                <a:path w="100330" h="29844">
                  <a:moveTo>
                    <a:pt x="65798" y="9677"/>
                  </a:moveTo>
                  <a:lnTo>
                    <a:pt x="64211" y="6172"/>
                  </a:lnTo>
                  <a:lnTo>
                    <a:pt x="61226" y="3759"/>
                  </a:lnTo>
                  <a:lnTo>
                    <a:pt x="61226" y="10617"/>
                  </a:lnTo>
                  <a:lnTo>
                    <a:pt x="61226" y="16624"/>
                  </a:lnTo>
                  <a:lnTo>
                    <a:pt x="51282" y="25958"/>
                  </a:lnTo>
                  <a:lnTo>
                    <a:pt x="41338" y="25958"/>
                  </a:lnTo>
                  <a:lnTo>
                    <a:pt x="41338" y="3162"/>
                  </a:lnTo>
                  <a:lnTo>
                    <a:pt x="52184" y="3162"/>
                  </a:lnTo>
                  <a:lnTo>
                    <a:pt x="55460" y="4114"/>
                  </a:lnTo>
                  <a:lnTo>
                    <a:pt x="60032" y="7886"/>
                  </a:lnTo>
                  <a:lnTo>
                    <a:pt x="61226" y="10617"/>
                  </a:lnTo>
                  <a:lnTo>
                    <a:pt x="61226" y="3759"/>
                  </a:lnTo>
                  <a:lnTo>
                    <a:pt x="60490" y="3162"/>
                  </a:lnTo>
                  <a:lnTo>
                    <a:pt x="58039" y="1193"/>
                  </a:lnTo>
                  <a:lnTo>
                    <a:pt x="53670" y="0"/>
                  </a:lnTo>
                  <a:lnTo>
                    <a:pt x="36766" y="0"/>
                  </a:lnTo>
                  <a:lnTo>
                    <a:pt x="36766" y="29133"/>
                  </a:lnTo>
                  <a:lnTo>
                    <a:pt x="52578" y="29133"/>
                  </a:lnTo>
                  <a:lnTo>
                    <a:pt x="55460" y="28536"/>
                  </a:lnTo>
                  <a:lnTo>
                    <a:pt x="57950" y="27330"/>
                  </a:lnTo>
                  <a:lnTo>
                    <a:pt x="60528" y="26136"/>
                  </a:lnTo>
                  <a:lnTo>
                    <a:pt x="60718" y="25958"/>
                  </a:lnTo>
                  <a:lnTo>
                    <a:pt x="62420" y="24422"/>
                  </a:lnTo>
                  <a:lnTo>
                    <a:pt x="63804" y="22199"/>
                  </a:lnTo>
                  <a:lnTo>
                    <a:pt x="65100" y="19875"/>
                  </a:lnTo>
                  <a:lnTo>
                    <a:pt x="65798" y="17310"/>
                  </a:lnTo>
                  <a:lnTo>
                    <a:pt x="65798" y="9677"/>
                  </a:lnTo>
                  <a:close/>
                </a:path>
                <a:path w="100330" h="29844">
                  <a:moveTo>
                    <a:pt x="99783" y="0"/>
                  </a:moveTo>
                  <a:lnTo>
                    <a:pt x="95211" y="0"/>
                  </a:lnTo>
                  <a:lnTo>
                    <a:pt x="95211" y="20739"/>
                  </a:lnTo>
                  <a:lnTo>
                    <a:pt x="94322" y="22796"/>
                  </a:lnTo>
                  <a:lnTo>
                    <a:pt x="92633" y="24257"/>
                  </a:lnTo>
                  <a:lnTo>
                    <a:pt x="90944" y="25615"/>
                  </a:lnTo>
                  <a:lnTo>
                    <a:pt x="88658" y="26390"/>
                  </a:lnTo>
                  <a:lnTo>
                    <a:pt x="82600" y="26390"/>
                  </a:lnTo>
                  <a:lnTo>
                    <a:pt x="80403" y="25704"/>
                  </a:lnTo>
                  <a:lnTo>
                    <a:pt x="78816" y="24257"/>
                  </a:lnTo>
                  <a:lnTo>
                    <a:pt x="77228" y="22885"/>
                  </a:lnTo>
                  <a:lnTo>
                    <a:pt x="76428" y="20904"/>
                  </a:lnTo>
                  <a:lnTo>
                    <a:pt x="76428" y="0"/>
                  </a:lnTo>
                  <a:lnTo>
                    <a:pt x="71856" y="0"/>
                  </a:lnTo>
                  <a:lnTo>
                    <a:pt x="71856" y="20815"/>
                  </a:lnTo>
                  <a:lnTo>
                    <a:pt x="72453" y="22796"/>
                  </a:lnTo>
                  <a:lnTo>
                    <a:pt x="82892" y="29565"/>
                  </a:lnTo>
                  <a:lnTo>
                    <a:pt x="85572" y="29565"/>
                  </a:lnTo>
                  <a:lnTo>
                    <a:pt x="88455" y="29565"/>
                  </a:lnTo>
                  <a:lnTo>
                    <a:pt x="90944" y="29133"/>
                  </a:lnTo>
                  <a:lnTo>
                    <a:pt x="93129" y="28194"/>
                  </a:lnTo>
                  <a:lnTo>
                    <a:pt x="95211" y="27330"/>
                  </a:lnTo>
                  <a:lnTo>
                    <a:pt x="96901" y="25958"/>
                  </a:lnTo>
                  <a:lnTo>
                    <a:pt x="98005" y="24257"/>
                  </a:lnTo>
                  <a:lnTo>
                    <a:pt x="99187" y="22529"/>
                  </a:lnTo>
                  <a:lnTo>
                    <a:pt x="99783" y="20561"/>
                  </a:lnTo>
                  <a:lnTo>
                    <a:pt x="99783" y="0"/>
                  </a:lnTo>
                  <a:close/>
                </a:path>
              </a:pathLst>
            </a:custGeom>
            <a:solidFill>
              <a:srgbClr val="023F62"/>
            </a:solidFill>
          </p:spPr>
          <p:txBody>
            <a:bodyPr wrap="square" lIns="0" tIns="0" rIns="0" bIns="0" rtlCol="0"/>
            <a:p/>
          </p:txBody>
        </p:sp>
        <p:sp>
          <p:nvSpPr>
            <p:cNvPr id="11" name="object 11"/>
            <p:cNvSpPr/>
            <p:nvPr/>
          </p:nvSpPr>
          <p:spPr>
            <a:xfrm>
              <a:off x="1839816" y="2594695"/>
              <a:ext cx="694690" cy="264160"/>
            </a:xfrm>
            <a:custGeom>
              <a:avLst/>
              <a:gdLst/>
              <a:ahLst/>
              <a:cxnLst/>
              <a:rect l="l" t="t" r="r" b="b"/>
              <a:pathLst>
                <a:path w="694689" h="264160">
                  <a:moveTo>
                    <a:pt x="347183" y="263532"/>
                  </a:moveTo>
                  <a:lnTo>
                    <a:pt x="0" y="263532"/>
                  </a:lnTo>
                  <a:lnTo>
                    <a:pt x="0" y="0"/>
                  </a:lnTo>
                  <a:lnTo>
                    <a:pt x="694265" y="0"/>
                  </a:lnTo>
                  <a:lnTo>
                    <a:pt x="694265" y="263532"/>
                  </a:lnTo>
                  <a:lnTo>
                    <a:pt x="347183" y="263532"/>
                  </a:lnTo>
                  <a:close/>
                </a:path>
              </a:pathLst>
            </a:custGeom>
            <a:ln w="7168">
              <a:solidFill>
                <a:srgbClr val="3465A4"/>
              </a:solidFill>
              <a:prstDash val="sysDot"/>
            </a:ln>
          </p:spPr>
          <p:txBody>
            <a:bodyPr wrap="square" lIns="0" tIns="0" rIns="0" bIns="0" rtlCol="0"/>
            <a:p/>
          </p:txBody>
        </p:sp>
        <p:sp>
          <p:nvSpPr>
            <p:cNvPr id="13" name="object 12"/>
            <p:cNvSpPr/>
            <p:nvPr/>
          </p:nvSpPr>
          <p:spPr>
            <a:xfrm>
              <a:off x="1844979" y="2606954"/>
              <a:ext cx="100330" cy="29845"/>
            </a:xfrm>
            <a:custGeom>
              <a:avLst/>
              <a:gdLst/>
              <a:ahLst/>
              <a:cxnLst/>
              <a:rect l="l" t="t" r="r" b="b"/>
              <a:pathLst>
                <a:path w="100330" h="29844">
                  <a:moveTo>
                    <a:pt x="32600" y="29222"/>
                  </a:moveTo>
                  <a:lnTo>
                    <a:pt x="28613" y="20662"/>
                  </a:lnTo>
                  <a:lnTo>
                    <a:pt x="27178" y="17576"/>
                  </a:lnTo>
                  <a:lnTo>
                    <a:pt x="22669" y="7912"/>
                  </a:lnTo>
                  <a:lnTo>
                    <a:pt x="22669" y="17576"/>
                  </a:lnTo>
                  <a:lnTo>
                    <a:pt x="10045" y="17576"/>
                  </a:lnTo>
                  <a:lnTo>
                    <a:pt x="15214" y="5918"/>
                  </a:lnTo>
                  <a:lnTo>
                    <a:pt x="15709" y="4711"/>
                  </a:lnTo>
                  <a:lnTo>
                    <a:pt x="16306" y="2997"/>
                  </a:lnTo>
                  <a:lnTo>
                    <a:pt x="16992" y="4711"/>
                  </a:lnTo>
                  <a:lnTo>
                    <a:pt x="17399" y="5918"/>
                  </a:lnTo>
                  <a:lnTo>
                    <a:pt x="18288" y="7975"/>
                  </a:lnTo>
                  <a:lnTo>
                    <a:pt x="22669" y="17576"/>
                  </a:lnTo>
                  <a:lnTo>
                    <a:pt x="22669" y="7912"/>
                  </a:lnTo>
                  <a:lnTo>
                    <a:pt x="20383" y="2997"/>
                  </a:lnTo>
                  <a:lnTo>
                    <a:pt x="18986" y="0"/>
                  </a:lnTo>
                  <a:lnTo>
                    <a:pt x="13817" y="0"/>
                  </a:lnTo>
                  <a:lnTo>
                    <a:pt x="0" y="29222"/>
                  </a:lnTo>
                  <a:lnTo>
                    <a:pt x="4775" y="29222"/>
                  </a:lnTo>
                  <a:lnTo>
                    <a:pt x="8648" y="20662"/>
                  </a:lnTo>
                  <a:lnTo>
                    <a:pt x="24053" y="20662"/>
                  </a:lnTo>
                  <a:lnTo>
                    <a:pt x="27927" y="29222"/>
                  </a:lnTo>
                  <a:lnTo>
                    <a:pt x="32600" y="29222"/>
                  </a:lnTo>
                  <a:close/>
                </a:path>
                <a:path w="100330" h="29844">
                  <a:moveTo>
                    <a:pt x="65798" y="9690"/>
                  </a:moveTo>
                  <a:lnTo>
                    <a:pt x="64211" y="6172"/>
                  </a:lnTo>
                  <a:lnTo>
                    <a:pt x="61226" y="3771"/>
                  </a:lnTo>
                  <a:lnTo>
                    <a:pt x="61226" y="10629"/>
                  </a:lnTo>
                  <a:lnTo>
                    <a:pt x="61226" y="16624"/>
                  </a:lnTo>
                  <a:lnTo>
                    <a:pt x="51295" y="25971"/>
                  </a:lnTo>
                  <a:lnTo>
                    <a:pt x="41351" y="25971"/>
                  </a:lnTo>
                  <a:lnTo>
                    <a:pt x="41351" y="3175"/>
                  </a:lnTo>
                  <a:lnTo>
                    <a:pt x="52184" y="3175"/>
                  </a:lnTo>
                  <a:lnTo>
                    <a:pt x="55460" y="4114"/>
                  </a:lnTo>
                  <a:lnTo>
                    <a:pt x="60032" y="7886"/>
                  </a:lnTo>
                  <a:lnTo>
                    <a:pt x="61226" y="10629"/>
                  </a:lnTo>
                  <a:lnTo>
                    <a:pt x="61226" y="3771"/>
                  </a:lnTo>
                  <a:lnTo>
                    <a:pt x="60490" y="3175"/>
                  </a:lnTo>
                  <a:lnTo>
                    <a:pt x="58051" y="1206"/>
                  </a:lnTo>
                  <a:lnTo>
                    <a:pt x="53670" y="0"/>
                  </a:lnTo>
                  <a:lnTo>
                    <a:pt x="36779" y="0"/>
                  </a:lnTo>
                  <a:lnTo>
                    <a:pt x="36779" y="29133"/>
                  </a:lnTo>
                  <a:lnTo>
                    <a:pt x="52578" y="29133"/>
                  </a:lnTo>
                  <a:lnTo>
                    <a:pt x="55460" y="28536"/>
                  </a:lnTo>
                  <a:lnTo>
                    <a:pt x="57950" y="27343"/>
                  </a:lnTo>
                  <a:lnTo>
                    <a:pt x="60528" y="26136"/>
                  </a:lnTo>
                  <a:lnTo>
                    <a:pt x="65798" y="17310"/>
                  </a:lnTo>
                  <a:lnTo>
                    <a:pt x="65798" y="9690"/>
                  </a:lnTo>
                  <a:close/>
                </a:path>
                <a:path w="100330" h="29844">
                  <a:moveTo>
                    <a:pt x="99796" y="0"/>
                  </a:moveTo>
                  <a:lnTo>
                    <a:pt x="95224" y="0"/>
                  </a:lnTo>
                  <a:lnTo>
                    <a:pt x="95224" y="20739"/>
                  </a:lnTo>
                  <a:lnTo>
                    <a:pt x="94322" y="22796"/>
                  </a:lnTo>
                  <a:lnTo>
                    <a:pt x="92633" y="24257"/>
                  </a:lnTo>
                  <a:lnTo>
                    <a:pt x="90944" y="25628"/>
                  </a:lnTo>
                  <a:lnTo>
                    <a:pt x="88658" y="26403"/>
                  </a:lnTo>
                  <a:lnTo>
                    <a:pt x="82600" y="26403"/>
                  </a:lnTo>
                  <a:lnTo>
                    <a:pt x="80416" y="25717"/>
                  </a:lnTo>
                  <a:lnTo>
                    <a:pt x="78828" y="24257"/>
                  </a:lnTo>
                  <a:lnTo>
                    <a:pt x="77228" y="22885"/>
                  </a:lnTo>
                  <a:lnTo>
                    <a:pt x="76441" y="20916"/>
                  </a:lnTo>
                  <a:lnTo>
                    <a:pt x="76441" y="0"/>
                  </a:lnTo>
                  <a:lnTo>
                    <a:pt x="71869" y="0"/>
                  </a:lnTo>
                  <a:lnTo>
                    <a:pt x="71869" y="20828"/>
                  </a:lnTo>
                  <a:lnTo>
                    <a:pt x="72466" y="22796"/>
                  </a:lnTo>
                  <a:lnTo>
                    <a:pt x="82892" y="29565"/>
                  </a:lnTo>
                  <a:lnTo>
                    <a:pt x="85585" y="29565"/>
                  </a:lnTo>
                  <a:lnTo>
                    <a:pt x="88468" y="29565"/>
                  </a:lnTo>
                  <a:lnTo>
                    <a:pt x="90944" y="29133"/>
                  </a:lnTo>
                  <a:lnTo>
                    <a:pt x="93129" y="28194"/>
                  </a:lnTo>
                  <a:lnTo>
                    <a:pt x="95224" y="27343"/>
                  </a:lnTo>
                  <a:lnTo>
                    <a:pt x="96913" y="25971"/>
                  </a:lnTo>
                  <a:lnTo>
                    <a:pt x="98005" y="24257"/>
                  </a:lnTo>
                  <a:lnTo>
                    <a:pt x="99199" y="22542"/>
                  </a:lnTo>
                  <a:lnTo>
                    <a:pt x="99796" y="20574"/>
                  </a:lnTo>
                  <a:lnTo>
                    <a:pt x="99796" y="0"/>
                  </a:lnTo>
                  <a:close/>
                </a:path>
              </a:pathLst>
            </a:custGeom>
            <a:solidFill>
              <a:srgbClr val="023F62"/>
            </a:solidFill>
          </p:spPr>
          <p:txBody>
            <a:bodyPr wrap="square" lIns="0" tIns="0" rIns="0" bIns="0" rtlCol="0"/>
            <a:p/>
          </p:txBody>
        </p:sp>
        <p:sp>
          <p:nvSpPr>
            <p:cNvPr id="14" name="object 13"/>
            <p:cNvSpPr/>
            <p:nvPr/>
          </p:nvSpPr>
          <p:spPr>
            <a:xfrm>
              <a:off x="1841903" y="2905022"/>
              <a:ext cx="694690" cy="264160"/>
            </a:xfrm>
            <a:custGeom>
              <a:avLst/>
              <a:gdLst/>
              <a:ahLst/>
              <a:cxnLst/>
              <a:rect l="l" t="t" r="r" b="b"/>
              <a:pathLst>
                <a:path w="694689" h="264160">
                  <a:moveTo>
                    <a:pt x="347183" y="263532"/>
                  </a:moveTo>
                  <a:lnTo>
                    <a:pt x="0" y="263532"/>
                  </a:lnTo>
                  <a:lnTo>
                    <a:pt x="0" y="0"/>
                  </a:lnTo>
                  <a:lnTo>
                    <a:pt x="694265" y="0"/>
                  </a:lnTo>
                  <a:lnTo>
                    <a:pt x="694265" y="263532"/>
                  </a:lnTo>
                  <a:lnTo>
                    <a:pt x="347183" y="263532"/>
                  </a:lnTo>
                  <a:close/>
                </a:path>
              </a:pathLst>
            </a:custGeom>
            <a:ln w="7168">
              <a:solidFill>
                <a:srgbClr val="3465A4"/>
              </a:solidFill>
              <a:prstDash val="sysDot"/>
            </a:ln>
          </p:spPr>
          <p:txBody>
            <a:bodyPr wrap="square" lIns="0" tIns="0" rIns="0" bIns="0" rtlCol="0"/>
            <a:p/>
          </p:txBody>
        </p:sp>
        <p:sp>
          <p:nvSpPr>
            <p:cNvPr id="15" name="object 14"/>
            <p:cNvSpPr/>
            <p:nvPr/>
          </p:nvSpPr>
          <p:spPr>
            <a:xfrm>
              <a:off x="1847075" y="2917279"/>
              <a:ext cx="100330" cy="29845"/>
            </a:xfrm>
            <a:custGeom>
              <a:avLst/>
              <a:gdLst/>
              <a:ahLst/>
              <a:cxnLst/>
              <a:rect l="l" t="t" r="r" b="b"/>
              <a:pathLst>
                <a:path w="100330" h="29844">
                  <a:moveTo>
                    <a:pt x="32588" y="29235"/>
                  </a:moveTo>
                  <a:lnTo>
                    <a:pt x="28600" y="20662"/>
                  </a:lnTo>
                  <a:lnTo>
                    <a:pt x="27165" y="17576"/>
                  </a:lnTo>
                  <a:lnTo>
                    <a:pt x="22656" y="7899"/>
                  </a:lnTo>
                  <a:lnTo>
                    <a:pt x="22656" y="17576"/>
                  </a:lnTo>
                  <a:lnTo>
                    <a:pt x="10033" y="17576"/>
                  </a:lnTo>
                  <a:lnTo>
                    <a:pt x="15214" y="5918"/>
                  </a:lnTo>
                  <a:lnTo>
                    <a:pt x="15697" y="4711"/>
                  </a:lnTo>
                  <a:lnTo>
                    <a:pt x="16294" y="3009"/>
                  </a:lnTo>
                  <a:lnTo>
                    <a:pt x="16992" y="4711"/>
                  </a:lnTo>
                  <a:lnTo>
                    <a:pt x="17386" y="5918"/>
                  </a:lnTo>
                  <a:lnTo>
                    <a:pt x="18288" y="7975"/>
                  </a:lnTo>
                  <a:lnTo>
                    <a:pt x="22656" y="17576"/>
                  </a:lnTo>
                  <a:lnTo>
                    <a:pt x="22656" y="7899"/>
                  </a:lnTo>
                  <a:lnTo>
                    <a:pt x="20383" y="3009"/>
                  </a:lnTo>
                  <a:lnTo>
                    <a:pt x="18986" y="0"/>
                  </a:lnTo>
                  <a:lnTo>
                    <a:pt x="13804" y="0"/>
                  </a:lnTo>
                  <a:lnTo>
                    <a:pt x="0" y="29235"/>
                  </a:lnTo>
                  <a:lnTo>
                    <a:pt x="4762" y="29235"/>
                  </a:lnTo>
                  <a:lnTo>
                    <a:pt x="8636" y="20662"/>
                  </a:lnTo>
                  <a:lnTo>
                    <a:pt x="24041" y="20662"/>
                  </a:lnTo>
                  <a:lnTo>
                    <a:pt x="27927" y="29235"/>
                  </a:lnTo>
                  <a:lnTo>
                    <a:pt x="32588" y="29235"/>
                  </a:lnTo>
                  <a:close/>
                </a:path>
                <a:path w="100330" h="29844">
                  <a:moveTo>
                    <a:pt x="65798" y="9690"/>
                  </a:moveTo>
                  <a:lnTo>
                    <a:pt x="64198" y="6172"/>
                  </a:lnTo>
                  <a:lnTo>
                    <a:pt x="61226" y="3784"/>
                  </a:lnTo>
                  <a:lnTo>
                    <a:pt x="61226" y="10629"/>
                  </a:lnTo>
                  <a:lnTo>
                    <a:pt x="61226" y="16624"/>
                  </a:lnTo>
                  <a:lnTo>
                    <a:pt x="51282" y="25971"/>
                  </a:lnTo>
                  <a:lnTo>
                    <a:pt x="41338" y="25971"/>
                  </a:lnTo>
                  <a:lnTo>
                    <a:pt x="41338" y="3175"/>
                  </a:lnTo>
                  <a:lnTo>
                    <a:pt x="52171" y="3175"/>
                  </a:lnTo>
                  <a:lnTo>
                    <a:pt x="55460" y="4114"/>
                  </a:lnTo>
                  <a:lnTo>
                    <a:pt x="60032" y="7886"/>
                  </a:lnTo>
                  <a:lnTo>
                    <a:pt x="61226" y="10629"/>
                  </a:lnTo>
                  <a:lnTo>
                    <a:pt x="61226" y="3784"/>
                  </a:lnTo>
                  <a:lnTo>
                    <a:pt x="60477" y="3175"/>
                  </a:lnTo>
                  <a:lnTo>
                    <a:pt x="58039" y="1206"/>
                  </a:lnTo>
                  <a:lnTo>
                    <a:pt x="53670" y="0"/>
                  </a:lnTo>
                  <a:lnTo>
                    <a:pt x="36766" y="0"/>
                  </a:lnTo>
                  <a:lnTo>
                    <a:pt x="36766" y="29146"/>
                  </a:lnTo>
                  <a:lnTo>
                    <a:pt x="52578" y="29146"/>
                  </a:lnTo>
                  <a:lnTo>
                    <a:pt x="55460" y="28549"/>
                  </a:lnTo>
                  <a:lnTo>
                    <a:pt x="57937" y="27343"/>
                  </a:lnTo>
                  <a:lnTo>
                    <a:pt x="60528" y="26149"/>
                  </a:lnTo>
                  <a:lnTo>
                    <a:pt x="60718" y="25971"/>
                  </a:lnTo>
                  <a:lnTo>
                    <a:pt x="62407" y="24434"/>
                  </a:lnTo>
                  <a:lnTo>
                    <a:pt x="63804" y="22199"/>
                  </a:lnTo>
                  <a:lnTo>
                    <a:pt x="65100" y="19888"/>
                  </a:lnTo>
                  <a:lnTo>
                    <a:pt x="65798" y="17322"/>
                  </a:lnTo>
                  <a:lnTo>
                    <a:pt x="65798" y="9690"/>
                  </a:lnTo>
                  <a:close/>
                </a:path>
                <a:path w="100330" h="29844">
                  <a:moveTo>
                    <a:pt x="99783" y="0"/>
                  </a:moveTo>
                  <a:lnTo>
                    <a:pt x="95211" y="0"/>
                  </a:lnTo>
                  <a:lnTo>
                    <a:pt x="95211" y="20739"/>
                  </a:lnTo>
                  <a:lnTo>
                    <a:pt x="94322" y="22796"/>
                  </a:lnTo>
                  <a:lnTo>
                    <a:pt x="92633" y="24257"/>
                  </a:lnTo>
                  <a:lnTo>
                    <a:pt x="90944" y="25628"/>
                  </a:lnTo>
                  <a:lnTo>
                    <a:pt x="88658" y="26403"/>
                  </a:lnTo>
                  <a:lnTo>
                    <a:pt x="82588" y="26403"/>
                  </a:lnTo>
                  <a:lnTo>
                    <a:pt x="80403" y="25717"/>
                  </a:lnTo>
                  <a:lnTo>
                    <a:pt x="78816" y="24257"/>
                  </a:lnTo>
                  <a:lnTo>
                    <a:pt x="77216" y="22885"/>
                  </a:lnTo>
                  <a:lnTo>
                    <a:pt x="76428" y="20916"/>
                  </a:lnTo>
                  <a:lnTo>
                    <a:pt x="76428" y="0"/>
                  </a:lnTo>
                  <a:lnTo>
                    <a:pt x="71856" y="0"/>
                  </a:lnTo>
                  <a:lnTo>
                    <a:pt x="71856" y="20828"/>
                  </a:lnTo>
                  <a:lnTo>
                    <a:pt x="72453" y="22796"/>
                  </a:lnTo>
                  <a:lnTo>
                    <a:pt x="82892" y="29578"/>
                  </a:lnTo>
                  <a:lnTo>
                    <a:pt x="85572" y="29578"/>
                  </a:lnTo>
                  <a:lnTo>
                    <a:pt x="88455" y="29578"/>
                  </a:lnTo>
                  <a:lnTo>
                    <a:pt x="90944" y="29146"/>
                  </a:lnTo>
                  <a:lnTo>
                    <a:pt x="93129" y="28206"/>
                  </a:lnTo>
                  <a:lnTo>
                    <a:pt x="95211" y="27343"/>
                  </a:lnTo>
                  <a:lnTo>
                    <a:pt x="96901" y="25971"/>
                  </a:lnTo>
                  <a:lnTo>
                    <a:pt x="97993" y="24257"/>
                  </a:lnTo>
                  <a:lnTo>
                    <a:pt x="99187" y="22542"/>
                  </a:lnTo>
                  <a:lnTo>
                    <a:pt x="99783" y="20574"/>
                  </a:lnTo>
                  <a:lnTo>
                    <a:pt x="99783" y="0"/>
                  </a:lnTo>
                  <a:close/>
                </a:path>
              </a:pathLst>
            </a:custGeom>
            <a:solidFill>
              <a:srgbClr val="023F62"/>
            </a:solidFill>
          </p:spPr>
          <p:txBody>
            <a:bodyPr wrap="square" lIns="0" tIns="0" rIns="0" bIns="0" rtlCol="0"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spc="1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 </a:t>
            </a:r>
            <a:r>
              <a:rPr lang="fr-BE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Trigger system in JUNO </a:t>
            </a:r>
            <a:r>
              <a:rPr lang="fr-BE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experiement</a:t>
            </a:r>
            <a:r>
              <a:rPr lang="en-US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	</a:t>
            </a:r>
            <a:endParaRPr lang="en-US" altLang="zh-CN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817245"/>
            <a:ext cx="8136255" cy="39662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fr-BE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Back-End</a:t>
            </a:r>
            <a:r>
              <a:rPr lang="fr-BE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fr-BE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Card</a:t>
            </a:r>
            <a:endParaRPr lang="fr-BE" altLang="zh-CN" dirty="0" err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9"/>
          <p:cNvPicPr>
            <a:picLocks noChangeAspect="1"/>
          </p:cNvPicPr>
          <p:nvPr/>
        </p:nvPicPr>
        <p:blipFill>
          <a:blip r:embed="rId1"/>
          <a:srcRect r="76118"/>
          <a:stretch>
            <a:fillRect/>
          </a:stretch>
        </p:blipFill>
        <p:spPr>
          <a:xfrm>
            <a:off x="294005" y="817245"/>
            <a:ext cx="1943100" cy="3966210"/>
          </a:xfrm>
          <a:prstGeom prst="rect">
            <a:avLst/>
          </a:prstGeom>
        </p:spPr>
      </p:pic>
      <p:pic>
        <p:nvPicPr>
          <p:cNvPr id="4" name="Image 2" descr="Une image contenant Appareils électroniques, circuit, Composant électronique, Ingénierie électronique&#10;&#10;Description générée automatique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45" y="724535"/>
            <a:ext cx="4083050" cy="2064385"/>
          </a:xfrm>
          <a:prstGeom prst="rect">
            <a:avLst/>
          </a:prstGeom>
          <a:ln>
            <a:solidFill>
              <a:srgbClr val="FF0000">
                <a:alpha val="44000"/>
              </a:srgbClr>
            </a:solidFill>
            <a:prstDash val="sysDash"/>
          </a:ln>
        </p:spPr>
      </p:pic>
      <p:sp>
        <p:nvSpPr>
          <p:cNvPr id="5" name="椭圆 4"/>
          <p:cNvSpPr/>
          <p:nvPr/>
        </p:nvSpPr>
        <p:spPr>
          <a:xfrm>
            <a:off x="1511935" y="1093470"/>
            <a:ext cx="632460" cy="111950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082800" y="746125"/>
            <a:ext cx="1252220" cy="548005"/>
          </a:xfrm>
          <a:prstGeom prst="straightConnector1">
            <a:avLst/>
          </a:prstGeom>
          <a:ln>
            <a:solidFill>
              <a:srgbClr val="FF0000">
                <a:alpha val="63000"/>
              </a:srgb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2082800" y="2029460"/>
            <a:ext cx="1322070" cy="746125"/>
          </a:xfrm>
          <a:prstGeom prst="straightConnector1">
            <a:avLst/>
          </a:prstGeom>
          <a:ln>
            <a:solidFill>
              <a:srgbClr val="FF0000">
                <a:alpha val="60000"/>
              </a:srgb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object 3"/>
          <p:cNvSpPr txBox="1"/>
          <p:nvPr/>
        </p:nvSpPr>
        <p:spPr>
          <a:xfrm>
            <a:off x="2794000" y="3134360"/>
            <a:ext cx="6172200" cy="1363980"/>
          </a:xfrm>
          <a:prstGeom prst="rect">
            <a:avLst/>
          </a:prstGeom>
        </p:spPr>
        <p:txBody>
          <a:bodyPr vert="horz" wrap="square" lIns="0" tIns="12065" rIns="0" bIns="0" rtlCol="0" anchor="t">
            <a:noAutofit/>
          </a:bodyPr>
          <a:p>
            <a:pPr marL="240030" algn="l">
              <a:lnSpc>
                <a:spcPct val="110000"/>
              </a:lnSpc>
              <a:spcAft>
                <a:spcPts val="600"/>
              </a:spcAft>
            </a:pPr>
            <a:r>
              <a:rPr lang="en-US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BEC is in direct communication with the underwater electronics</a:t>
            </a:r>
            <a:endParaRPr lang="en-US" sz="1400" spc="-2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78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Desined by Yifan, verfication by Yifan &amp; PierreAlexandre</a:t>
            </a:r>
            <a:endParaRPr lang="en-US" altLang="zh-CN" sz="1400" spc="82" baseline="1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030" algn="l">
              <a:lnSpc>
                <a:spcPct val="110000"/>
              </a:lnSpc>
              <a:spcAft>
                <a:spcPts val="600"/>
              </a:spcAft>
            </a:pPr>
            <a:r>
              <a:rPr lang="en-US" sz="1400" spc="82" baseline="1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▶ </a:t>
            </a:r>
            <a:r>
              <a:rPr lang="en-US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base board</a:t>
            </a:r>
            <a:endParaRPr lang="fr-FR" sz="14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030" algn="l">
              <a:lnSpc>
                <a:spcPct val="110000"/>
              </a:lnSpc>
              <a:spcAft>
                <a:spcPts val="600"/>
              </a:spcAft>
            </a:pPr>
            <a:r>
              <a:rPr lang="en-US" sz="1400" spc="82" baseline="1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▶  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mezzanines,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interface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GCU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RJ45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030" algn="l">
              <a:lnSpc>
                <a:spcPct val="110000"/>
              </a:lnSpc>
              <a:spcAft>
                <a:spcPts val="600"/>
              </a:spcAft>
            </a:pPr>
            <a:r>
              <a:rPr lang="en-US" sz="1400" spc="82" baseline="1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▶  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trigger/time interface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mezz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(TTIM) carry a FPGA ,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and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white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spc="-2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fr-FR" sz="14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hit information.</a:t>
            </a:r>
            <a:endParaRPr lang="fr-FR" sz="1400" spc="-2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18455" y="76935"/>
            <a:ext cx="8568000" cy="368935"/>
          </a:xfrm>
        </p:spPr>
        <p:txBody>
          <a:bodyPr/>
          <a:p>
            <a:r>
              <a:rPr lang="en-US" spc="-105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Back-End Card Process</a:t>
            </a:r>
            <a:endParaRPr lang="en-US" spc="-105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8" name="object 5"/>
          <p:cNvPicPr>
            <a:picLocks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228600" y="2769870"/>
            <a:ext cx="2504440" cy="2274570"/>
          </a:xfrm>
          <a:prstGeom prst="rect">
            <a:avLst/>
          </a:prstGeom>
        </p:spPr>
      </p:pic>
      <p:pic>
        <p:nvPicPr>
          <p:cNvPr id="30" name="object 19"/>
          <p:cNvPicPr>
            <a:picLocks noChangeAspect="1"/>
          </p:cNvPicPr>
          <p:nvPr>
            <p:ph sz="half" idx="3"/>
          </p:nvPr>
        </p:nvPicPr>
        <p:blipFill>
          <a:blip r:embed="rId2" cstate="print"/>
          <a:srcRect l="16557"/>
          <a:stretch>
            <a:fillRect/>
          </a:stretch>
        </p:blipFill>
        <p:spPr>
          <a:xfrm>
            <a:off x="3048000" y="2266950"/>
            <a:ext cx="2785745" cy="236347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352550"/>
            <a:ext cx="2576830" cy="2395855"/>
          </a:xfrm>
          <a:prstGeom prst="rect">
            <a:avLst/>
          </a:prstGeom>
        </p:spPr>
      </p:pic>
      <p:cxnSp>
        <p:nvCxnSpPr>
          <p:cNvPr id="35" name="直接连接符 34"/>
          <p:cNvCxnSpPr/>
          <p:nvPr>
            <p:custDataLst>
              <p:tags r:id="rId4"/>
            </p:custDataLst>
          </p:nvPr>
        </p:nvCxnSpPr>
        <p:spPr>
          <a:xfrm flipV="1">
            <a:off x="305080" y="2190437"/>
            <a:ext cx="0" cy="228600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8"/>
          <p:cNvSpPr/>
          <p:nvPr>
            <p:custDataLst>
              <p:tags r:id="rId5"/>
            </p:custDataLst>
          </p:nvPr>
        </p:nvSpPr>
        <p:spPr>
          <a:xfrm>
            <a:off x="443230" y="2141855"/>
            <a:ext cx="1384935" cy="21463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p>
            <a:pPr algn="ctr"/>
            <a:r>
              <a:rPr lang="en-US" altLang="en-GB" sz="1080" b="1" spc="-25">
                <a:solidFill>
                  <a:schemeClr val="bg1"/>
                </a:solidFill>
                <a:cs typeface="Arial" panose="020B0604020202020204"/>
                <a:sym typeface="+mn-ea"/>
              </a:rPr>
              <a:t>Design and verification</a:t>
            </a:r>
            <a:endParaRPr lang="en-US" altLang="en-GB" sz="1080" b="1" spc="-25" dirty="0">
              <a:solidFill>
                <a:schemeClr val="bg1"/>
              </a:solidFill>
              <a:cs typeface="Arial" panose="020B0604020202020204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6"/>
            </p:custDataLst>
          </p:nvPr>
        </p:nvSpPr>
        <p:spPr>
          <a:xfrm>
            <a:off x="228600" y="2383790"/>
            <a:ext cx="2133600" cy="4089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09550" marR="0" indent="-171450" algn="l" rtl="0" eaLnBrk="1" fontAlgn="auto" latinLnBrk="0" hangingPunct="1">
              <a:lnSpc>
                <a:spcPct val="7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Self-test</a:t>
            </a: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ing</a:t>
            </a:r>
            <a:endParaRPr kumimoji="0" sz="1200" b="0" i="0" u="none" strike="noStrike" kern="0" cap="none" spc="0" normalizeH="0" baseline="0" noProof="1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</a:endParaRPr>
          </a:p>
          <a:p>
            <a:pPr marL="209550" marR="0" indent="-171450" algn="l" rtl="0" eaLnBrk="1" fontAlgn="auto" latinLnBrk="0" hangingPunct="1">
              <a:lnSpc>
                <a:spcPct val="7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  <a:sym typeface="+mn-ea"/>
              </a:rPr>
              <a:t>Integrated Testing</a:t>
            </a:r>
            <a:endParaRPr kumimoji="0" lang="en-US" altLang="zh-CN" sz="1200" b="0" i="0" u="none" strike="noStrike" kern="0" cap="none" spc="0" normalizeH="0" baseline="0" noProof="1" dirty="0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39" name="矩形: 圆角 9"/>
          <p:cNvSpPr/>
          <p:nvPr>
            <p:custDataLst>
              <p:tags r:id="rId7"/>
            </p:custDataLst>
          </p:nvPr>
        </p:nvSpPr>
        <p:spPr>
          <a:xfrm>
            <a:off x="2136140" y="1677670"/>
            <a:ext cx="1046480" cy="164465"/>
          </a:xfrm>
          <a:prstGeom prst="roundRect">
            <a:avLst/>
          </a:prstGeom>
          <a:gradFill flip="none" rotWithShape="1">
            <a:gsLst>
              <a:gs pos="11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980" b="1" dirty="0">
                <a:solidFill>
                  <a:schemeClr val="bg1"/>
                </a:solidFill>
              </a:rPr>
              <a:t>Mass production</a:t>
            </a:r>
            <a:endParaRPr lang="en-US" altLang="zh-CN" sz="980" b="1" dirty="0">
              <a:solidFill>
                <a:schemeClr val="bg1"/>
              </a:solidFill>
            </a:endParaRPr>
          </a:p>
        </p:txBody>
      </p:sp>
      <p:sp>
        <p:nvSpPr>
          <p:cNvPr id="55" name="文本框 54"/>
          <p:cNvSpPr txBox="1"/>
          <p:nvPr>
            <p:custDataLst>
              <p:tags r:id="rId8"/>
            </p:custDataLst>
          </p:nvPr>
        </p:nvSpPr>
        <p:spPr>
          <a:xfrm>
            <a:off x="2143125" y="1909445"/>
            <a:ext cx="1433830" cy="1720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09550" marR="0" indent="-171450" algn="l" rtl="0" eaLnBrk="1" fontAlgn="auto" latinLnBrk="0" hangingPunct="1">
              <a:lnSpc>
                <a:spcPct val="9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Self-test</a:t>
            </a: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ing</a:t>
            </a:r>
            <a:endParaRPr kumimoji="0" lang="en-US" altLang="en-US" sz="1200" b="0" i="0" u="none" strike="noStrike" kern="0" cap="none" spc="0" normalizeH="0" baseline="0" noProof="1" dirty="0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</a:endParaRPr>
          </a:p>
        </p:txBody>
      </p:sp>
      <p:cxnSp>
        <p:nvCxnSpPr>
          <p:cNvPr id="56" name="直接连接符 55"/>
          <p:cNvCxnSpPr/>
          <p:nvPr>
            <p:custDataLst>
              <p:tags r:id="rId9"/>
            </p:custDataLst>
          </p:nvPr>
        </p:nvCxnSpPr>
        <p:spPr>
          <a:xfrm flipV="1">
            <a:off x="2057648" y="1733619"/>
            <a:ext cx="0" cy="304800"/>
          </a:xfrm>
          <a:prstGeom prst="line">
            <a:avLst/>
          </a:prstGeom>
          <a:ln w="12700">
            <a:gradFill>
              <a:gsLst>
                <a:gs pos="68000">
                  <a:schemeClr val="accent2">
                    <a:alpha val="50000"/>
                  </a:schemeClr>
                </a:gs>
                <a:gs pos="1600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endCxn id="58" idx="1"/>
          </p:cNvCxnSpPr>
          <p:nvPr>
            <p:custDataLst>
              <p:tags r:id="rId10"/>
            </p:custDataLst>
          </p:nvPr>
        </p:nvCxnSpPr>
        <p:spPr>
          <a:xfrm flipV="1">
            <a:off x="3457855" y="1207457"/>
            <a:ext cx="0" cy="297180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圆角 8"/>
          <p:cNvSpPr/>
          <p:nvPr>
            <p:custDataLst>
              <p:tags r:id="rId11"/>
            </p:custDataLst>
          </p:nvPr>
        </p:nvSpPr>
        <p:spPr>
          <a:xfrm>
            <a:off x="3457575" y="1100455"/>
            <a:ext cx="1515745" cy="21463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p>
            <a:pPr algn="ctr"/>
            <a:r>
              <a:rPr lang="en-US" altLang="en-GB" sz="1080" b="1" spc="-25">
                <a:solidFill>
                  <a:schemeClr val="bg1"/>
                </a:solidFill>
                <a:cs typeface="Arial" panose="020B0604020202020204"/>
                <a:sym typeface="+mn-ea"/>
              </a:rPr>
              <a:t>Kunshan Facility Tests</a:t>
            </a:r>
            <a:endParaRPr lang="en-US" altLang="en-GB" sz="1080" b="1" spc="-25">
              <a:solidFill>
                <a:schemeClr val="bg1"/>
              </a:solidFill>
              <a:cs typeface="Arial" panose="020B0604020202020204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12"/>
            </p:custDataLst>
          </p:nvPr>
        </p:nvSpPr>
        <p:spPr>
          <a:xfrm>
            <a:off x="3505200" y="1377950"/>
            <a:ext cx="2133600" cy="4089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09550" marR="0" indent="-171450" algn="l" rtl="0" eaLnBrk="1" fontAlgn="auto" latinLnBrk="0" hangingPunct="1">
              <a:lnSpc>
                <a:spcPct val="7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Self-test</a:t>
            </a: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ing</a:t>
            </a:r>
            <a:endParaRPr kumimoji="0" sz="1200" b="0" i="0" u="none" strike="noStrike" kern="0" cap="none" spc="0" normalizeH="0" baseline="0" noProof="1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</a:endParaRPr>
          </a:p>
          <a:p>
            <a:pPr marL="209550" marR="0" indent="-171450" algn="l" rtl="0" eaLnBrk="1" fontAlgn="auto" latinLnBrk="0" hangingPunct="1">
              <a:lnSpc>
                <a:spcPct val="7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  <a:sym typeface="+mn-ea"/>
              </a:rPr>
              <a:t>Integrated </a:t>
            </a: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  <a:sym typeface="+mn-ea"/>
              </a:rPr>
              <a:t>t</a:t>
            </a: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  <a:sym typeface="+mn-ea"/>
              </a:rPr>
              <a:t>esting</a:t>
            </a:r>
            <a:endParaRPr kumimoji="0" lang="en-US" altLang="zh-CN" sz="1200" b="0" i="0" u="none" strike="noStrike" kern="0" cap="none" spc="0" normalizeH="0" baseline="0" noProof="1" dirty="0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  <a:sym typeface="+mn-ea"/>
            </a:endParaRPr>
          </a:p>
        </p:txBody>
      </p:sp>
      <p:sp>
        <p:nvSpPr>
          <p:cNvPr id="61" name="矩形: 圆角 9"/>
          <p:cNvSpPr/>
          <p:nvPr>
            <p:custDataLst>
              <p:tags r:id="rId13"/>
            </p:custDataLst>
          </p:nvPr>
        </p:nvSpPr>
        <p:spPr>
          <a:xfrm>
            <a:off x="5288915" y="666750"/>
            <a:ext cx="939800" cy="164465"/>
          </a:xfrm>
          <a:prstGeom prst="roundRect">
            <a:avLst/>
          </a:prstGeom>
          <a:gradFill flip="none" rotWithShape="1">
            <a:gsLst>
              <a:gs pos="11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1080" b="1" dirty="0">
                <a:solidFill>
                  <a:schemeClr val="bg1"/>
                </a:solidFill>
              </a:rPr>
              <a:t>Installation </a:t>
            </a:r>
            <a:endParaRPr lang="en-US" altLang="zh-CN" sz="1080" b="1" dirty="0">
              <a:solidFill>
                <a:schemeClr val="bg1"/>
              </a:solidFill>
            </a:endParaRPr>
          </a:p>
        </p:txBody>
      </p:sp>
      <p:sp>
        <p:nvSpPr>
          <p:cNvPr id="62" name="文本框 61"/>
          <p:cNvSpPr txBox="1"/>
          <p:nvPr>
            <p:custDataLst>
              <p:tags r:id="rId14"/>
            </p:custDataLst>
          </p:nvPr>
        </p:nvSpPr>
        <p:spPr>
          <a:xfrm>
            <a:off x="5288915" y="916305"/>
            <a:ext cx="2252980" cy="3505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09550" marR="0" indent="-171450" algn="l" rtl="0" eaLnBrk="1" fontAlgn="auto" latinLnBrk="0" hangingPunct="1">
              <a:lnSpc>
                <a:spcPct val="6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Self-test</a:t>
            </a: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ing </a:t>
            </a:r>
            <a:endParaRPr kumimoji="0" lang="en-US" altLang="en-US" sz="1200" b="0" i="0" u="none" strike="noStrike" kern="0" cap="none" spc="0" normalizeH="0" baseline="0" noProof="1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</a:endParaRPr>
          </a:p>
          <a:p>
            <a:pPr marL="209550" marR="0" indent="-171450" algn="l" rtl="0" eaLnBrk="1" fontAlgn="auto" latinLnBrk="0" hangingPunct="1">
              <a:lnSpc>
                <a:spcPct val="6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</a:rPr>
              <a:t>Longterm monitoring</a:t>
            </a:r>
            <a:endParaRPr kumimoji="0" lang="en-US" altLang="en-US" sz="1200" b="0" i="0" u="none" strike="noStrike" kern="0" cap="none" spc="0" normalizeH="0" baseline="0" noProof="1" dirty="0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15"/>
            </p:custDataLst>
          </p:nvPr>
        </p:nvCxnSpPr>
        <p:spPr>
          <a:xfrm flipV="1">
            <a:off x="5181848" y="743019"/>
            <a:ext cx="4445" cy="299085"/>
          </a:xfrm>
          <a:prstGeom prst="line">
            <a:avLst/>
          </a:prstGeom>
          <a:ln w="12700">
            <a:gradFill>
              <a:gsLst>
                <a:gs pos="68000">
                  <a:schemeClr val="accent2">
                    <a:alpha val="50000"/>
                  </a:schemeClr>
                </a:gs>
                <a:gs pos="1600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>
            <p:custDataLst>
              <p:tags r:id="rId16"/>
            </p:custDataLst>
          </p:nvPr>
        </p:nvCxnSpPr>
        <p:spPr>
          <a:xfrm flipV="1">
            <a:off x="6896380" y="327982"/>
            <a:ext cx="0" cy="152400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圆角 8"/>
          <p:cNvSpPr/>
          <p:nvPr>
            <p:custDataLst>
              <p:tags r:id="rId17"/>
            </p:custDataLst>
          </p:nvPr>
        </p:nvSpPr>
        <p:spPr>
          <a:xfrm>
            <a:off x="7095490" y="266065"/>
            <a:ext cx="1265555" cy="21463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p>
            <a:pPr algn="ctr"/>
            <a:r>
              <a:rPr lang="en-US" altLang="en-GB" sz="1080" b="1" spc="-25">
                <a:solidFill>
                  <a:schemeClr val="bg1"/>
                </a:solidFill>
                <a:cs typeface="Arial" panose="020B0604020202020204"/>
                <a:sym typeface="+mn-ea"/>
              </a:rPr>
              <a:t>Commissioning</a:t>
            </a:r>
            <a:endParaRPr lang="en-US" altLang="en-GB" sz="1080" b="1" spc="-25" dirty="0">
              <a:solidFill>
                <a:schemeClr val="bg1"/>
              </a:solidFill>
              <a:cs typeface="Arial" panose="020B0604020202020204"/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18"/>
            </p:custDataLst>
          </p:nvPr>
        </p:nvSpPr>
        <p:spPr>
          <a:xfrm>
            <a:off x="7010400" y="514350"/>
            <a:ext cx="2014220" cy="4089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marL="209550" marR="0" indent="-171450" algn="l" rtl="0" eaLnBrk="1" fontAlgn="auto" latinLnBrk="0" hangingPunct="1">
              <a:lnSpc>
                <a:spcPct val="7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  <a:sym typeface="+mn-ea"/>
              </a:rPr>
              <a:t>Integrated Testing</a:t>
            </a: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  <a:sym typeface="+mn-ea"/>
              </a:rPr>
              <a:t> </a:t>
            </a:r>
            <a:endParaRPr kumimoji="0" lang="en-US" altLang="en-US" sz="1200" b="0" i="0" u="none" strike="noStrike" kern="0" cap="none" spc="0" normalizeH="0" baseline="0" noProof="1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  <a:sym typeface="+mn-ea"/>
            </a:endParaRPr>
          </a:p>
          <a:p>
            <a:pPr marL="209550" marR="0" indent="-171450" algn="l" rtl="0" eaLnBrk="1" fontAlgn="auto" latinLnBrk="0" hangingPunct="1">
              <a:lnSpc>
                <a:spcPct val="70000"/>
              </a:lnSpc>
              <a:spcBef>
                <a:spcPts val="155"/>
              </a:spcBef>
              <a:buClr>
                <a:srgbClr val="3333B2"/>
              </a:buClr>
              <a:buSzTx/>
              <a:buFont typeface="Arial" panose="020B0604020202020204" pitchFamily="34" charset="0"/>
              <a:buChar char="•"/>
              <a:tabLst>
                <a:tab pos="168910" algn="l"/>
              </a:tabLst>
            </a:pPr>
            <a:r>
              <a:rPr kumimoji="0" lang="en-US" altLang="en-US" sz="1200" b="0" i="0" u="none" strike="noStrike" kern="0" cap="none" spc="0" normalizeH="0" baseline="0" noProof="1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  <a:cs typeface="Calibri" panose="020F0502020204030204" charset="0"/>
                <a:sym typeface="+mn-ea"/>
              </a:rPr>
              <a:t>Trigger chain testing</a:t>
            </a:r>
            <a:endParaRPr kumimoji="0" lang="en-US" altLang="en-US" sz="1200" b="0" i="0" u="none" strike="noStrike" kern="0" cap="none" spc="0" normalizeH="0" baseline="0" noProof="1" dirty="0">
              <a:solidFill>
                <a:schemeClr val="bg1"/>
              </a:solidFill>
              <a:latin typeface="Calibri" panose="020F0502020204030204" charset="0"/>
              <a:ea typeface="Arial" panose="020B0604020202020204" pitchFamily="34" charset="0"/>
              <a:cs typeface="Calibri" panose="020F0502020204030204" charset="0"/>
              <a:sym typeface="+mn-ea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 flipV="1">
            <a:off x="1371600" y="1809750"/>
            <a:ext cx="457200" cy="304800"/>
          </a:xfrm>
          <a:prstGeom prst="straightConnector1">
            <a:avLst/>
          </a:prstGeom>
          <a:ln w="9525">
            <a:prstDash val="sysDot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 flipV="1">
            <a:off x="2819400" y="1200150"/>
            <a:ext cx="533400" cy="381000"/>
          </a:xfrm>
          <a:prstGeom prst="straightConnector1">
            <a:avLst/>
          </a:prstGeom>
          <a:ln w="9525">
            <a:prstDash val="sysDot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 flipV="1">
            <a:off x="4724400" y="742950"/>
            <a:ext cx="304800" cy="228600"/>
          </a:xfrm>
          <a:prstGeom prst="straightConnector1">
            <a:avLst/>
          </a:prstGeom>
          <a:ln w="9525">
            <a:prstDash val="sysDot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V="1">
            <a:off x="6096000" y="361950"/>
            <a:ext cx="609600" cy="228600"/>
          </a:xfrm>
          <a:prstGeom prst="straightConnector1">
            <a:avLst/>
          </a:prstGeom>
          <a:ln w="9525">
            <a:prstDash val="sysDot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2" name="object 3"/>
          <p:cNvSpPr txBox="1"/>
          <p:nvPr/>
        </p:nvSpPr>
        <p:spPr>
          <a:xfrm>
            <a:off x="152400" y="572135"/>
            <a:ext cx="2489835" cy="932815"/>
          </a:xfrm>
          <a:prstGeom prst="rect">
            <a:avLst/>
          </a:prstGeom>
        </p:spPr>
        <p:txBody>
          <a:bodyPr vert="horz" wrap="square" lIns="0" tIns="32384" rIns="0" bIns="0" rtlCol="0">
            <a:noAutofit/>
          </a:bodyPr>
          <a:p>
            <a:pPr marL="298450" indent="-285750" algn="l">
              <a:lnSpc>
                <a:spcPct val="12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ü"/>
              <a:tabLst>
                <a:tab pos="350520" algn="l"/>
                <a:tab pos="351155" algn="l"/>
              </a:tabLst>
            </a:pPr>
            <a:r>
              <a:rPr lang="en-US" sz="1200" b="0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verification</a:t>
            </a:r>
            <a:endParaRPr lang="en-US" sz="1200" b="0" spc="-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l">
              <a:lnSpc>
                <a:spcPct val="12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ü"/>
              <a:tabLst>
                <a:tab pos="350520" algn="l"/>
                <a:tab pos="351155" algn="l"/>
              </a:tabLst>
            </a:pPr>
            <a:r>
              <a:rPr lang="en-US" sz="1200" b="0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production</a:t>
            </a:r>
            <a:endParaRPr lang="en-US" sz="1200" b="0" spc="-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l">
              <a:lnSpc>
                <a:spcPct val="12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ü"/>
              <a:tabLst>
                <a:tab pos="350520" algn="l"/>
                <a:tab pos="351155" algn="l"/>
              </a:tabLst>
            </a:pPr>
            <a:r>
              <a:rPr lang="en-US" sz="1200" b="0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Kunshan Facility Tests</a:t>
            </a:r>
            <a:endParaRPr lang="en-US" sz="1200" b="0" spc="-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l">
              <a:lnSpc>
                <a:spcPct val="12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ü"/>
              <a:tabLst>
                <a:tab pos="350520" algn="l"/>
                <a:tab pos="351155" algn="l"/>
              </a:tabLst>
            </a:pPr>
            <a:r>
              <a:rPr lang="en-US" sz="1200" b="0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Process</a:t>
            </a:r>
            <a:endParaRPr lang="en-US" sz="1200" b="0" spc="-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l">
              <a:lnSpc>
                <a:spcPct val="12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ü"/>
              <a:tabLst>
                <a:tab pos="350520" algn="l"/>
                <a:tab pos="351155" algn="l"/>
              </a:tabLst>
            </a:pPr>
            <a:r>
              <a:rPr lang="en-US" sz="1200" b="0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Light-off Tests</a:t>
            </a:r>
            <a:endParaRPr lang="en-US" sz="1200" b="0" spc="-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Above water </a:t>
            </a:r>
            <a:r>
              <a:rPr lang="en-US" altLang="zh-CN" b="0">
                <a:solidFill>
                  <a:schemeClr val="bg1"/>
                </a:solidFill>
                <a:effectLst/>
                <a:latin typeface="Calibri" panose="020F0502020204030204" charset="0"/>
                <a:cs typeface="Calibri" panose="020F0502020204030204" charset="0"/>
                <a:sym typeface="+mn-ea"/>
              </a:rPr>
              <a:t>Electronics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8577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Image 5" descr="Une image contenant intérieur, étagère, entrepôt, allée centrale&#10;&#10;Description générée automatiquem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0" y="935990"/>
            <a:ext cx="2802255" cy="3727450"/>
          </a:xfrm>
          <a:prstGeom prst="rect">
            <a:avLst/>
          </a:prstGeom>
        </p:spPr>
      </p:pic>
      <p:pic>
        <p:nvPicPr>
          <p:cNvPr id="8" name="object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1130"/>
          <a:stretch>
            <a:fillRect/>
          </a:stretch>
        </p:blipFill>
        <p:spPr>
          <a:xfrm>
            <a:off x="304800" y="935990"/>
            <a:ext cx="2359660" cy="3728085"/>
          </a:xfrm>
          <a:prstGeom prst="rect">
            <a:avLst/>
          </a:prstGeom>
        </p:spPr>
      </p:pic>
      <p:pic>
        <p:nvPicPr>
          <p:cNvPr id="3" name="图片 2" descr="图片包含 围栏, 室内, 电子, 电脑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/>
          <a:srcRect r="22168"/>
          <a:stretch>
            <a:fillRect/>
          </a:stretch>
        </p:blipFill>
        <p:spPr>
          <a:xfrm>
            <a:off x="5770626" y="2838390"/>
            <a:ext cx="2956434" cy="18237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02300" y="844550"/>
            <a:ext cx="3093720" cy="189801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715000" y="1200150"/>
            <a:ext cx="1415415" cy="1064260"/>
            <a:chOff x="1056" y="4000"/>
            <a:chExt cx="3680" cy="3536"/>
          </a:xfrm>
          <a:solidFill>
            <a:schemeClr val="bg1"/>
          </a:solidFill>
        </p:grpSpPr>
        <p:sp>
          <p:nvSpPr>
            <p:cNvPr id="5" name="矩形 4"/>
            <p:cNvSpPr/>
            <p:nvPr/>
          </p:nvSpPr>
          <p:spPr>
            <a:xfrm>
              <a:off x="1056" y="4000"/>
              <a:ext cx="3680" cy="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</a:rPr>
                <a:t>DAQ-Switch</a:t>
              </a:r>
              <a:endParaRPr lang="en-US" altLang="zh-CN" sz="100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" y="4800"/>
              <a:ext cx="3680" cy="9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</a:rPr>
                <a:t>BEC (48 ch)</a:t>
              </a:r>
              <a:endParaRPr lang="en-US" altLang="zh-CN" sz="1000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56" y="5712"/>
              <a:ext cx="3680" cy="9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</a:rPr>
                <a:t>PowerSupply (24+1ch) </a:t>
              </a:r>
              <a:endParaRPr lang="en-US" altLang="zh-CN" sz="1000">
                <a:solidFill>
                  <a:schemeClr val="tx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056" y="6624"/>
              <a:ext cx="3680" cy="9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</a:rPr>
                <a:t>PowerSupply (24+1ch) </a:t>
              </a:r>
              <a:endParaRPr lang="en-US" altLang="zh-CN" sz="10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9174" y="1657247"/>
            <a:ext cx="7642859" cy="885825"/>
          </a:xfrm>
        </p:spPr>
        <p:txBody>
          <a:bodyPr/>
          <a:lstStyle/>
          <a:p>
            <a:pPr algn="ctr">
              <a:lnSpc>
                <a:spcPct val="160000"/>
              </a:lnSpc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III: current activities in IIHE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14780" y="2800350"/>
            <a:ext cx="1167765" cy="165989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3966845" y="2800350"/>
            <a:ext cx="1220470" cy="167957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3"/>
          <a:stretch>
            <a:fillRect/>
          </a:stretch>
        </p:blipFill>
        <p:spPr>
          <a:xfrm>
            <a:off x="2630805" y="2800350"/>
            <a:ext cx="1297940" cy="1659890"/>
          </a:xfrm>
          <a:prstGeom prst="rect">
            <a:avLst/>
          </a:prstGeom>
        </p:spPr>
      </p:pic>
      <p:pic>
        <p:nvPicPr>
          <p:cNvPr id="17" name="图片 16" descr="Image_20231212124111-edited-scaled"/>
          <p:cNvPicPr>
            <a:picLocks noChangeAspect="1"/>
          </p:cNvPicPr>
          <p:nvPr/>
        </p:nvPicPr>
        <p:blipFill>
          <a:blip r:embed="rId4"/>
          <a:srcRect l="6409" r="35911"/>
          <a:stretch>
            <a:fillRect/>
          </a:stretch>
        </p:blipFill>
        <p:spPr>
          <a:xfrm>
            <a:off x="76200" y="2800350"/>
            <a:ext cx="1283970" cy="165925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2485390" y="438150"/>
            <a:ext cx="2043430" cy="163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698875" algn="l"/>
              </a:tabLst>
            </a:pPr>
            <a:endParaRPr lang="en-US" sz="1200" spc="-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5055235" y="438150"/>
            <a:ext cx="2043430" cy="163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 indent="0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endParaRPr lang="en-US" sz="12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21" name="矩形: 圆角 4"/>
          <p:cNvSpPr/>
          <p:nvPr>
            <p:custDataLst>
              <p:tags r:id="rId7"/>
            </p:custDataLst>
          </p:nvPr>
        </p:nvSpPr>
        <p:spPr>
          <a:xfrm>
            <a:off x="133985" y="473075"/>
            <a:ext cx="2578735" cy="1482725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376FFF"/>
            </a:solidFill>
            <a:prstDash val="solid"/>
            <a:miter lim="800000"/>
          </a:ln>
          <a:effectLst/>
        </p:spPr>
        <p:txBody>
          <a:bodyPr wrap="square" lIns="418152" tIns="637628" rIns="371501" bIns="351687" rtlCol="0" anchor="t">
            <a:no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endParaRPr lang="zh-CN" altLang="en-US" sz="10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22" name="矩形: 圆角 12"/>
          <p:cNvSpPr/>
          <p:nvPr>
            <p:custDataLst>
              <p:tags r:id="rId8"/>
            </p:custDataLst>
          </p:nvPr>
        </p:nvSpPr>
        <p:spPr>
          <a:xfrm>
            <a:off x="2959735" y="437515"/>
            <a:ext cx="2819400" cy="1881505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376FFF"/>
            </a:solidFill>
            <a:prstDash val="solid"/>
            <a:miter lim="800000"/>
          </a:ln>
          <a:effectLst/>
        </p:spPr>
        <p:txBody>
          <a:bodyPr wrap="square" lIns="418690" tIns="637628" rIns="370964" bIns="351687" rtlCol="0" anchor="t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>
                <a:solidFill>
                  <a:srgbClr val="000000">
                    <a:lumMod val="85000"/>
                    <a:lumOff val="15000"/>
                  </a:srgbClr>
                </a:solidFill>
                <a:latin typeface="SimSun" panose="02010600030101010101" pitchFamily="2" charset="-122"/>
                <a:cs typeface="SimSun" panose="02010600030101010101" pitchFamily="2" charset="-122"/>
                <a:sym typeface="SimSun" panose="02010600030101010101" pitchFamily="2" charset="-122"/>
              </a:rPr>
              <a:t>f</a:t>
            </a:r>
            <a:endParaRPr lang="en-US" altLang="zh-CN" sz="1355">
              <a:solidFill>
                <a:srgbClr val="000000">
                  <a:lumMod val="85000"/>
                  <a:lumOff val="15000"/>
                </a:srgbClr>
              </a:solidFill>
              <a:latin typeface="SimSun" panose="02010600030101010101" pitchFamily="2" charset="-122"/>
              <a:cs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5" name="矩形: 圆角 12"/>
          <p:cNvSpPr/>
          <p:nvPr>
            <p:custDataLst>
              <p:tags r:id="rId9"/>
            </p:custDataLst>
          </p:nvPr>
        </p:nvSpPr>
        <p:spPr>
          <a:xfrm>
            <a:off x="6169025" y="438150"/>
            <a:ext cx="2667000" cy="1880870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376FFF"/>
            </a:solidFill>
            <a:prstDash val="solid"/>
            <a:miter lim="800000"/>
          </a:ln>
          <a:effectLst/>
        </p:spPr>
        <p:txBody>
          <a:bodyPr wrap="square" lIns="417615" tIns="637628" rIns="372038" bIns="351687" rtlCol="0" anchor="t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>
                <a:solidFill>
                  <a:srgbClr val="000000">
                    <a:lumMod val="85000"/>
                    <a:lumOff val="15000"/>
                  </a:srgbClr>
                </a:solidFill>
                <a:latin typeface="SimSun" panose="02010600030101010101" pitchFamily="2" charset="-122"/>
                <a:cs typeface="SimSun" panose="02010600030101010101" pitchFamily="2" charset="-122"/>
                <a:sym typeface="SimSun" panose="02010600030101010101" pitchFamily="2" charset="-122"/>
              </a:rPr>
              <a:t>d</a:t>
            </a:r>
            <a:endParaRPr lang="en-US" altLang="zh-CN" sz="1355">
              <a:solidFill>
                <a:srgbClr val="000000">
                  <a:lumMod val="85000"/>
                  <a:lumOff val="15000"/>
                </a:srgbClr>
              </a:solidFill>
              <a:latin typeface="SimSun" panose="02010600030101010101" pitchFamily="2" charset="-122"/>
              <a:cs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6" name="矩形: 圆角 20"/>
          <p:cNvSpPr/>
          <p:nvPr>
            <p:custDataLst>
              <p:tags r:id="rId10"/>
            </p:custDataLst>
          </p:nvPr>
        </p:nvSpPr>
        <p:spPr>
          <a:xfrm>
            <a:off x="6311265" y="209550"/>
            <a:ext cx="2373630" cy="610235"/>
          </a:xfrm>
          <a:prstGeom prst="roundRect">
            <a:avLst>
              <a:gd name="adj" fmla="val 13544"/>
            </a:avLst>
          </a:prstGeom>
          <a:solidFill>
            <a:srgbClr val="376FFF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376FFF">
                <a:alpha val="30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 b="1" spc="-15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(CCSN) Core Collapse </a:t>
            </a:r>
            <a:endParaRPr lang="en-US" sz="1600" b="1" spc="-15">
              <a:solidFill>
                <a:srgbClr val="FFFFFF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1600" b="1" spc="-15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Supernova</a:t>
            </a:r>
            <a:r>
              <a:rPr sz="1600" b="1" spc="17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b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neutrino</a:t>
            </a:r>
            <a:r>
              <a:rPr lang="en-US" sz="1600" b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s</a:t>
            </a:r>
            <a:endParaRPr kumimoji="1" lang="en-US" sz="1600" b="1" i="0" u="none" strike="noStrike" kern="0" cap="none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28" name="矩形: 圆角 20"/>
          <p:cNvSpPr/>
          <p:nvPr>
            <p:custDataLst>
              <p:tags r:id="rId11"/>
            </p:custDataLst>
          </p:nvPr>
        </p:nvSpPr>
        <p:spPr>
          <a:xfrm>
            <a:off x="3124200" y="209550"/>
            <a:ext cx="2453005" cy="483235"/>
          </a:xfrm>
          <a:prstGeom prst="roundRect">
            <a:avLst>
              <a:gd name="adj" fmla="val 13544"/>
            </a:avLst>
          </a:prstGeom>
          <a:solidFill>
            <a:srgbClr val="376FFF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376FFF">
                <a:alpha val="30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  <a:tabLst>
                <a:tab pos="3698875" algn="l"/>
              </a:tabLst>
            </a:pPr>
            <a:r>
              <a:rPr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Atmosp</a:t>
            </a:r>
            <a:r>
              <a:rPr lang="en-US" sz="1600" b="1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heric neutrinos	</a:t>
            </a:r>
            <a:endParaRPr lang="en-US" sz="1600" b="1" i="0" u="none" strike="noStrike" cap="none" spc="-105" normalizeH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1" name="矩形: 圆角 20"/>
          <p:cNvSpPr/>
          <p:nvPr>
            <p:custDataLst>
              <p:tags r:id="rId12"/>
            </p:custDataLst>
          </p:nvPr>
        </p:nvSpPr>
        <p:spPr>
          <a:xfrm>
            <a:off x="455295" y="209550"/>
            <a:ext cx="1846580" cy="609600"/>
          </a:xfrm>
          <a:prstGeom prst="roundRect">
            <a:avLst>
              <a:gd name="adj" fmla="val 13544"/>
            </a:avLst>
          </a:prstGeom>
          <a:solidFill>
            <a:srgbClr val="376FFF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376FFF">
                <a:alpha val="30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698875" algn="l"/>
              </a:tabLst>
            </a:pPr>
            <a:r>
              <a:rPr lang="en-US"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BEC/Trigger </a:t>
            </a:r>
            <a:br>
              <a:rPr lang="en-US"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commissioning</a:t>
            </a:r>
            <a:endParaRPr kumimoji="1" lang="en-US" sz="1600" b="1" i="0" u="none" strike="noStrike" kern="0" cap="none" spc="-65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72085" y="902970"/>
            <a:ext cx="2490470" cy="1163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Yifan &amp;</a:t>
            </a:r>
            <a:r>
              <a:rPr lang="en-US" altLang="zh-CN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Hui &amp; Feng</a:t>
            </a:r>
            <a:endParaRPr lang="en-US" sz="14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Trigger analysis  in light off test</a:t>
            </a:r>
            <a:endParaRPr 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BEC monitoring</a:t>
            </a:r>
            <a:endParaRPr 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endParaRPr lang="en-US" alt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959735" y="819150"/>
            <a:ext cx="2874010" cy="1705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Marta &amp;</a:t>
            </a:r>
            <a:r>
              <a:rPr lang="en-US" altLang="zh-CN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Amina &amp; Feng</a:t>
            </a:r>
            <a:endParaRPr lang="en-US" altLang="zh-CN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7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Event Classification</a:t>
            </a:r>
            <a:endParaRPr lang="en-US" sz="1400" spc="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Event reconstruction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Oscillation study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NMO S</a:t>
            </a: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ensitivity study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endParaRPr lang="en-US" altLang="zh-CN"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248400" y="882015"/>
            <a:ext cx="2568575" cy="1332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Marta &amp;</a:t>
            </a:r>
            <a:r>
              <a:rPr lang="en-US" altLang="zh-CN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Pierre-Alexandre</a:t>
            </a:r>
            <a:endParaRPr lang="en-US" altLang="zh-CN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CCSN model discrimination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sz="1400" spc="-7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Event </a:t>
            </a:r>
            <a:r>
              <a:rPr lang="en-US" sz="1400" spc="-7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classification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NMO S</a:t>
            </a: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ensitivity study</a:t>
            </a:r>
            <a:endParaRPr lang="en-US" alt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1" name="图片 160" descr="Image_20231212124111-edited-1-scaled"/>
          <p:cNvPicPr>
            <a:picLocks noChangeAspect="1"/>
          </p:cNvPicPr>
          <p:nvPr/>
        </p:nvPicPr>
        <p:blipFill>
          <a:blip r:embed="rId13"/>
          <a:srcRect l="33601"/>
          <a:stretch>
            <a:fillRect/>
          </a:stretch>
        </p:blipFill>
        <p:spPr>
          <a:xfrm>
            <a:off x="7813675" y="2800350"/>
            <a:ext cx="1320165" cy="1651635"/>
          </a:xfrm>
          <a:prstGeom prst="rect">
            <a:avLst/>
          </a:prstGeom>
        </p:spPr>
      </p:pic>
      <p:pic>
        <p:nvPicPr>
          <p:cNvPr id="3" name="Image 2" descr="Une image contenant habits, personne, bâtiment, Visage humain&#10;&#10;Description générée automatiquement"/>
          <p:cNvPicPr>
            <a:picLocks noChangeAspect="1"/>
          </p:cNvPicPr>
          <p:nvPr/>
        </p:nvPicPr>
        <p:blipFill>
          <a:blip r:embed="rId14"/>
          <a:srcRect l="35960" t="36033" r="29903" b="9961"/>
          <a:stretch>
            <a:fillRect/>
          </a:stretch>
        </p:blipFill>
        <p:spPr>
          <a:xfrm>
            <a:off x="6563988" y="2792660"/>
            <a:ext cx="1221449" cy="1658662"/>
          </a:xfrm>
          <a:prstGeom prst="rect">
            <a:avLst/>
          </a:prstGeom>
        </p:spPr>
      </p:pic>
      <p:pic>
        <p:nvPicPr>
          <p:cNvPr id="4" name="Image 3" descr="Une image contenant casque, Visage humain, personne, habits&#10;&#10;Description générée automatiquemen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4211" y="2773279"/>
            <a:ext cx="1297406" cy="1687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3355" y="2004060"/>
            <a:ext cx="2490470" cy="62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R&amp;D activities (see Gilles’ talk)</a:t>
            </a:r>
            <a:endParaRPr 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endParaRPr lang="en-US" alt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BEC/Trigger commissioning:</a:t>
            </a:r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light-off test</a:t>
            </a:r>
            <a:endParaRPr lang="en-US" altLang="zh-CN" spc="-105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2" name="内容占位符 81"/>
          <p:cNvPicPr>
            <a:picLocks noGrp="1" noChangeAspect="1"/>
          </p:cNvPicPr>
          <p:nvPr>
            <p:ph idx="1"/>
          </p:nvPr>
        </p:nvPicPr>
        <p:blipFill>
          <a:blip r:embed="rId1"/>
          <a:srcRect t="6679"/>
          <a:stretch>
            <a:fillRect/>
          </a:stretch>
        </p:blipFill>
        <p:spPr>
          <a:xfrm>
            <a:off x="228600" y="2227580"/>
            <a:ext cx="5746750" cy="2406650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152400" y="666750"/>
            <a:ext cx="8373110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Since April 2023, there have been several light-off tests.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From 22.Nov, light-off test for all electronics is ongoing every day (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lunch time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).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Our group is doing the trigger study, checking the synchronization and link performance. </a:t>
            </a:r>
            <a:endParaRPr lang="en-US" altLang="zh-CN" sz="1600" strike="sngStrik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内容占位符 3" descr="bec_3samples_trg"/>
          <p:cNvPicPr>
            <a:picLocks noChangeAspect="1"/>
          </p:cNvPicPr>
          <p:nvPr/>
        </p:nvPicPr>
        <p:blipFill>
          <a:blip r:embed="rId2"/>
          <a:srcRect l="67879"/>
          <a:stretch>
            <a:fillRect/>
          </a:stretch>
        </p:blipFill>
        <p:spPr>
          <a:xfrm>
            <a:off x="6096000" y="2227580"/>
            <a:ext cx="2893695" cy="23729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57290" y="4189095"/>
            <a:ext cx="266827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/>
              <a:t>Time[unit: 5ms]</a:t>
            </a:r>
            <a:endParaRPr lang="en-US" altLang="zh-CN"/>
          </a:p>
        </p:txBody>
      </p:sp>
      <p:sp>
        <p:nvSpPr>
          <p:cNvPr id="4" name="椭圆 3"/>
          <p:cNvSpPr/>
          <p:nvPr/>
        </p:nvSpPr>
        <p:spPr>
          <a:xfrm>
            <a:off x="2425700" y="4264025"/>
            <a:ext cx="565785" cy="2933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 rot="16200000">
            <a:off x="4956175" y="3258185"/>
            <a:ext cx="2373630" cy="3124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/>
            <a:r>
              <a:rPr lang="en-US" altLang="zh-CN"/>
              <a:t>TriggerID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6230620" y="3913505"/>
            <a:ext cx="27590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solved by increase the size of GCU buffer</a:t>
            </a:r>
            <a:endParaRPr lang="en-US" altLang="zh-CN"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7700"/>
            <a:ext cx="9166860" cy="437769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6200" y="113665"/>
            <a:ext cx="8915400" cy="368935"/>
          </a:xfrm>
        </p:spPr>
        <p:txBody>
          <a:bodyPr wrap="square"/>
          <a:lstStyle/>
          <a:p>
            <a:r>
              <a:rPr lang="en-US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WebDisplay of BEC Temperature and JUNO Event: Npe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标题 4"/>
          <p:cNvSpPr txBox="1"/>
          <p:nvPr>
            <p:custDataLst>
              <p:tags r:id="rId2"/>
            </p:custDataLst>
          </p:nvPr>
        </p:nvSpPr>
        <p:spPr>
          <a:xfrm>
            <a:off x="5530215" y="3319780"/>
            <a:ext cx="2858770" cy="44386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defRPr sz="2400" b="1" i="0">
                <a:solidFill>
                  <a:schemeClr val="tx2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1200" b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Neutron capture from simulation file of atmospheric neutrion intereaction </a:t>
            </a:r>
            <a:endParaRPr lang="en-US" altLang="zh-CN" sz="1200" b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8245" y="2687320"/>
            <a:ext cx="2025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 BEC Temperature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onsite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88000" y="189965"/>
            <a:ext cx="8568000" cy="368935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  <a:ea typeface="SimSun" panose="02010600030101010101" pitchFamily="2" charset="-122"/>
              </a:rPr>
              <a:t>JUNO Physics: main goal</a:t>
            </a:r>
            <a:endParaRPr lang="en-US" altLang="zh-CN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18110" y="742950"/>
            <a:ext cx="8961755" cy="937260"/>
          </a:xfrm>
        </p:spPr>
        <p:txBody>
          <a:bodyPr wrap="square"/>
          <a:lstStyle/>
          <a:p>
            <a:pPr marR="294640">
              <a:lnSpc>
                <a:spcPct val="122000"/>
              </a:lnSpc>
              <a:spcBef>
                <a:spcPts val="145"/>
              </a:spcBef>
            </a:pPr>
            <a:r>
              <a:rPr sz="1600" baseline="7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▶</a:t>
            </a:r>
            <a:r>
              <a:rPr sz="1600" spc="165" baseline="7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JUNO</a:t>
            </a:r>
            <a:r>
              <a:rPr sz="1600" spc="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(Jiangmen</a:t>
            </a:r>
            <a:r>
              <a:rPr sz="16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Underground</a:t>
            </a:r>
            <a:r>
              <a:rPr sz="1600" spc="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Neutrino</a:t>
            </a:r>
            <a:r>
              <a:rPr sz="16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Observatory)</a:t>
            </a:r>
            <a:r>
              <a:rPr sz="16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is</a:t>
            </a:r>
            <a:r>
              <a:rPr sz="1600" spc="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</a:t>
            </a:r>
            <a:r>
              <a:rPr sz="16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medium</a:t>
            </a:r>
            <a:r>
              <a:rPr lang="en-US" altLang="en-US" sz="1600" spc="-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baselin</a:t>
            </a:r>
            <a:r>
              <a:rPr lang="en-US" altLang="en-US" sz="16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 re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actor</a:t>
            </a:r>
            <a:r>
              <a:rPr sz="1600" spc="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neutrino</a:t>
            </a:r>
            <a:r>
              <a:rPr sz="1600" spc="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experiment</a:t>
            </a:r>
            <a:r>
              <a:rPr sz="1600" spc="4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(53</a:t>
            </a:r>
            <a:r>
              <a:rPr sz="1600" spc="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km</a:t>
            </a:r>
            <a:r>
              <a:rPr sz="1600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from</a:t>
            </a:r>
            <a:r>
              <a:rPr sz="1600" spc="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</a:t>
            </a:r>
            <a:r>
              <a:rPr sz="1600" spc="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nuclear</a:t>
            </a:r>
            <a:r>
              <a:rPr lang="en-US" altLang="en-US" sz="1600" spc="4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cores)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located in China</a:t>
            </a:r>
            <a:r>
              <a:rPr sz="1600" spc="-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0">
              <a:lnSpc>
                <a:spcPct val="122000"/>
              </a:lnSpc>
              <a:spcBef>
                <a:spcPts val="290"/>
              </a:spcBef>
            </a:pPr>
            <a:endParaRPr lang="en-US" altLang="en-US" sz="1600" spc="-2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1" name="Picture 10" descr="A graph of a solar system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" y="1657350"/>
            <a:ext cx="4834255" cy="3210560"/>
          </a:xfrm>
          <a:prstGeom prst="rect">
            <a:avLst/>
          </a:prstGeom>
        </p:spPr>
      </p:pic>
      <p:pic>
        <p:nvPicPr>
          <p:cNvPr id="18535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2647950"/>
            <a:ext cx="1579245" cy="39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029835" y="2049780"/>
            <a:ext cx="3945890" cy="2266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50800">
              <a:lnSpc>
                <a:spcPct val="122000"/>
              </a:lnSpc>
              <a:spcBef>
                <a:spcPts val="290"/>
              </a:spcBef>
            </a:pPr>
            <a:r>
              <a:rPr lang="en-US" altLang="zh-CN" sz="1600" spc="-2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The main objective is to study reactor neutrino oscillations to:​</a:t>
            </a:r>
            <a:endParaRPr lang="en-US" altLang="zh-CN" sz="1600" spc="-2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285750" marR="50800" indent="-285750">
              <a:lnSpc>
                <a:spcPct val="122000"/>
              </a:lnSpc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en-US" altLang="zh-CN" sz="1600" spc="-2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determine the neutrino mass hierarchy using neutrino flux coming from 6 nuclear reactors.​</a:t>
            </a:r>
            <a:endParaRPr lang="en-US" altLang="zh-CN" sz="1600" spc="-2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285750" marR="50800" indent="-285750">
              <a:lnSpc>
                <a:spcPct val="122000"/>
              </a:lnSpc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en-US" altLang="zh-CN" sz="1600" spc="-2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Precision measurement of  neutrino oscillation parameters​</a:t>
            </a:r>
            <a:endParaRPr lang="en-US" altLang="zh-CN" sz="1600" spc="-2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r="49952"/>
          <a:stretch>
            <a:fillRect/>
          </a:stretch>
        </p:blipFill>
        <p:spPr>
          <a:xfrm>
            <a:off x="1336675" y="2254885"/>
            <a:ext cx="2873375" cy="1748155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Atmosp</a:t>
            </a:r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heric neutrinos: </a:t>
            </a:r>
            <a:r>
              <a:rPr lang="en-US" spc="-7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NMO S</a:t>
            </a:r>
            <a:r>
              <a:rPr spc="-7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ensitivity 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63525" y="694690"/>
            <a:ext cx="8567420" cy="188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Atmospheric neutrinos provide independent sensitivity to NMO via matter effects.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Combing reactor and atmospheric neutrino oscillations has the potential to maximize JUNO’s total sensitivity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69900" lvl="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reactor anti-neutrinos at low energies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69900" lvl="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atmospheric neutrinos at high energies(GeV level)</a:t>
            </a: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05600" y="3257550"/>
            <a:ext cx="141351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8100" marR="30480">
              <a:lnSpc>
                <a:spcPts val="1780"/>
              </a:lnSpc>
              <a:spcBef>
                <a:spcPts val="275"/>
              </a:spcBef>
            </a:pP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Error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on 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 θν</a:t>
            </a:r>
            <a:r>
              <a:rPr sz="1350" spc="-7" baseline="-31000">
                <a:latin typeface="Microsoft Sans Serif" panose="020B0604020202020204"/>
                <a:cs typeface="Microsoft Sans Serif" panose="020B0604020202020204"/>
                <a:sym typeface="+mn-ea"/>
              </a:rPr>
              <a:t>e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~15</a:t>
            </a:r>
            <a:r>
              <a:rPr sz="1600" spc="-4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deg</a:t>
            </a:r>
            <a:endParaRPr lang="zh-CN" altLang="en-US" sz="1600" spc="-10">
              <a:latin typeface="Microsoft Sans Serif" panose="020B0604020202020204"/>
              <a:cs typeface="Microsoft Sans Serif" panose="020B0604020202020204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4010" y="4453255"/>
            <a:ext cx="79209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ProximaNova-Bold"/>
                <a:cs typeface="Arial" panose="020B0604020202020204" pitchFamily="34" charset="0"/>
              </a:rPr>
              <a:t>Reconstruction of energy, direction, and PID selection are crucial for NMO 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ProximaNova-Bold"/>
              <a:cs typeface="Arial" panose="020B0604020202020204" pitchFamily="34" charset="0"/>
            </a:endParaRPr>
          </a:p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ProximaNova-Bold"/>
                <a:cs typeface="Arial" panose="020B0604020202020204" pitchFamily="34" charset="0"/>
              </a:rPr>
              <a:t>measurement with atmospheric neutrinos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ProximaNova-Bold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6000" y="23876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Anti-neutrino</a:t>
            </a:r>
            <a:endParaRPr lang="en-US" altLang="zh-CN"/>
          </a:p>
        </p:txBody>
      </p:sp>
      <p:sp>
        <p:nvSpPr>
          <p:cNvPr id="64" name="object 64"/>
          <p:cNvSpPr/>
          <p:nvPr/>
        </p:nvSpPr>
        <p:spPr>
          <a:xfrm>
            <a:off x="1608455" y="2436495"/>
            <a:ext cx="1200785" cy="657225"/>
          </a:xfrm>
          <a:custGeom>
            <a:avLst/>
            <a:gdLst/>
            <a:ahLst/>
            <a:cxnLst/>
            <a:rect l="l" t="t" r="r" b="b"/>
            <a:pathLst>
              <a:path w="894715" h="532764">
                <a:moveTo>
                  <a:pt x="0" y="266145"/>
                </a:moveTo>
                <a:lnTo>
                  <a:pt x="15980" y="195379"/>
                </a:lnTo>
                <a:lnTo>
                  <a:pt x="61078" y="131798"/>
                </a:lnTo>
                <a:lnTo>
                  <a:pt x="93214" y="103494"/>
                </a:lnTo>
                <a:lnTo>
                  <a:pt x="131030" y="77936"/>
                </a:lnTo>
                <a:lnTo>
                  <a:pt x="173992" y="55442"/>
                </a:lnTo>
                <a:lnTo>
                  <a:pt x="221569" y="36327"/>
                </a:lnTo>
                <a:lnTo>
                  <a:pt x="273227" y="20909"/>
                </a:lnTo>
                <a:lnTo>
                  <a:pt x="328432" y="9504"/>
                </a:lnTo>
                <a:lnTo>
                  <a:pt x="386652" y="2428"/>
                </a:lnTo>
                <a:lnTo>
                  <a:pt x="447354" y="0"/>
                </a:lnTo>
                <a:lnTo>
                  <a:pt x="508055" y="2428"/>
                </a:lnTo>
                <a:lnTo>
                  <a:pt x="566275" y="9504"/>
                </a:lnTo>
                <a:lnTo>
                  <a:pt x="621481" y="20909"/>
                </a:lnTo>
                <a:lnTo>
                  <a:pt x="673138" y="36327"/>
                </a:lnTo>
                <a:lnTo>
                  <a:pt x="720715" y="55442"/>
                </a:lnTo>
                <a:lnTo>
                  <a:pt x="763678" y="77936"/>
                </a:lnTo>
                <a:lnTo>
                  <a:pt x="801494" y="103494"/>
                </a:lnTo>
                <a:lnTo>
                  <a:pt x="833629" y="131798"/>
                </a:lnTo>
                <a:lnTo>
                  <a:pt x="859552" y="162532"/>
                </a:lnTo>
                <a:lnTo>
                  <a:pt x="890624" y="230022"/>
                </a:lnTo>
                <a:lnTo>
                  <a:pt x="894708" y="266145"/>
                </a:lnTo>
                <a:lnTo>
                  <a:pt x="890624" y="302256"/>
                </a:lnTo>
                <a:lnTo>
                  <a:pt x="859552" y="369734"/>
                </a:lnTo>
                <a:lnTo>
                  <a:pt x="833629" y="400467"/>
                </a:lnTo>
                <a:lnTo>
                  <a:pt x="801494" y="428772"/>
                </a:lnTo>
                <a:lnTo>
                  <a:pt x="763678" y="454332"/>
                </a:lnTo>
                <a:lnTo>
                  <a:pt x="720715" y="476831"/>
                </a:lnTo>
                <a:lnTo>
                  <a:pt x="673138" y="495951"/>
                </a:lnTo>
                <a:lnTo>
                  <a:pt x="621481" y="511374"/>
                </a:lnTo>
                <a:lnTo>
                  <a:pt x="566275" y="522783"/>
                </a:lnTo>
                <a:lnTo>
                  <a:pt x="508055" y="529861"/>
                </a:lnTo>
                <a:lnTo>
                  <a:pt x="447354" y="532291"/>
                </a:lnTo>
                <a:lnTo>
                  <a:pt x="386652" y="529861"/>
                </a:lnTo>
                <a:lnTo>
                  <a:pt x="328432" y="522783"/>
                </a:lnTo>
                <a:lnTo>
                  <a:pt x="273227" y="511374"/>
                </a:lnTo>
                <a:lnTo>
                  <a:pt x="221569" y="495951"/>
                </a:lnTo>
                <a:lnTo>
                  <a:pt x="173992" y="476831"/>
                </a:lnTo>
                <a:lnTo>
                  <a:pt x="131030" y="454332"/>
                </a:lnTo>
                <a:lnTo>
                  <a:pt x="93214" y="428772"/>
                </a:lnTo>
                <a:lnTo>
                  <a:pt x="61078" y="400467"/>
                </a:lnTo>
                <a:lnTo>
                  <a:pt x="35156" y="369734"/>
                </a:lnTo>
                <a:lnTo>
                  <a:pt x="4083" y="302256"/>
                </a:lnTo>
                <a:lnTo>
                  <a:pt x="0" y="266145"/>
                </a:lnTo>
                <a:close/>
              </a:path>
            </a:pathLst>
          </a:custGeom>
          <a:ln w="3175">
            <a:solidFill>
              <a:srgbClr val="44536A"/>
            </a:solidFill>
            <a:prstDash val="sysDot"/>
          </a:ln>
        </p:spPr>
        <p:txBody>
          <a:bodyPr wrap="square" lIns="0" tIns="0" rIns="0" bIns="0" rtlCol="0"/>
          <a:p/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49452" r="500"/>
          <a:stretch>
            <a:fillRect/>
          </a:stretch>
        </p:blipFill>
        <p:spPr>
          <a:xfrm>
            <a:off x="4398010" y="2254885"/>
            <a:ext cx="2873375" cy="1748155"/>
          </a:xfrm>
          <a:prstGeom prst="rect">
            <a:avLst/>
          </a:prstGeom>
        </p:spPr>
      </p:pic>
      <p:sp>
        <p:nvSpPr>
          <p:cNvPr id="11" name="object 64"/>
          <p:cNvSpPr/>
          <p:nvPr/>
        </p:nvSpPr>
        <p:spPr>
          <a:xfrm>
            <a:off x="4552315" y="2387600"/>
            <a:ext cx="1200785" cy="657225"/>
          </a:xfrm>
          <a:custGeom>
            <a:avLst/>
            <a:gdLst/>
            <a:ahLst/>
            <a:cxnLst/>
            <a:rect l="l" t="t" r="r" b="b"/>
            <a:pathLst>
              <a:path w="894715" h="532764">
                <a:moveTo>
                  <a:pt x="0" y="266145"/>
                </a:moveTo>
                <a:lnTo>
                  <a:pt x="15980" y="195379"/>
                </a:lnTo>
                <a:lnTo>
                  <a:pt x="61078" y="131798"/>
                </a:lnTo>
                <a:lnTo>
                  <a:pt x="93214" y="103494"/>
                </a:lnTo>
                <a:lnTo>
                  <a:pt x="131030" y="77936"/>
                </a:lnTo>
                <a:lnTo>
                  <a:pt x="173992" y="55442"/>
                </a:lnTo>
                <a:lnTo>
                  <a:pt x="221569" y="36327"/>
                </a:lnTo>
                <a:lnTo>
                  <a:pt x="273227" y="20909"/>
                </a:lnTo>
                <a:lnTo>
                  <a:pt x="328432" y="9504"/>
                </a:lnTo>
                <a:lnTo>
                  <a:pt x="386652" y="2428"/>
                </a:lnTo>
                <a:lnTo>
                  <a:pt x="447354" y="0"/>
                </a:lnTo>
                <a:lnTo>
                  <a:pt x="508055" y="2428"/>
                </a:lnTo>
                <a:lnTo>
                  <a:pt x="566275" y="9504"/>
                </a:lnTo>
                <a:lnTo>
                  <a:pt x="621481" y="20909"/>
                </a:lnTo>
                <a:lnTo>
                  <a:pt x="673138" y="36327"/>
                </a:lnTo>
                <a:lnTo>
                  <a:pt x="720715" y="55442"/>
                </a:lnTo>
                <a:lnTo>
                  <a:pt x="763678" y="77936"/>
                </a:lnTo>
                <a:lnTo>
                  <a:pt x="801494" y="103494"/>
                </a:lnTo>
                <a:lnTo>
                  <a:pt x="833629" y="131798"/>
                </a:lnTo>
                <a:lnTo>
                  <a:pt x="859552" y="162532"/>
                </a:lnTo>
                <a:lnTo>
                  <a:pt x="890624" y="230022"/>
                </a:lnTo>
                <a:lnTo>
                  <a:pt x="894708" y="266145"/>
                </a:lnTo>
                <a:lnTo>
                  <a:pt x="890624" y="302256"/>
                </a:lnTo>
                <a:lnTo>
                  <a:pt x="859552" y="369734"/>
                </a:lnTo>
                <a:lnTo>
                  <a:pt x="833629" y="400467"/>
                </a:lnTo>
                <a:lnTo>
                  <a:pt x="801494" y="428772"/>
                </a:lnTo>
                <a:lnTo>
                  <a:pt x="763678" y="454332"/>
                </a:lnTo>
                <a:lnTo>
                  <a:pt x="720715" y="476831"/>
                </a:lnTo>
                <a:lnTo>
                  <a:pt x="673138" y="495951"/>
                </a:lnTo>
                <a:lnTo>
                  <a:pt x="621481" y="511374"/>
                </a:lnTo>
                <a:lnTo>
                  <a:pt x="566275" y="522783"/>
                </a:lnTo>
                <a:lnTo>
                  <a:pt x="508055" y="529861"/>
                </a:lnTo>
                <a:lnTo>
                  <a:pt x="447354" y="532291"/>
                </a:lnTo>
                <a:lnTo>
                  <a:pt x="386652" y="529861"/>
                </a:lnTo>
                <a:lnTo>
                  <a:pt x="328432" y="522783"/>
                </a:lnTo>
                <a:lnTo>
                  <a:pt x="273227" y="511374"/>
                </a:lnTo>
                <a:lnTo>
                  <a:pt x="221569" y="495951"/>
                </a:lnTo>
                <a:lnTo>
                  <a:pt x="173992" y="476831"/>
                </a:lnTo>
                <a:lnTo>
                  <a:pt x="131030" y="454332"/>
                </a:lnTo>
                <a:lnTo>
                  <a:pt x="93214" y="428772"/>
                </a:lnTo>
                <a:lnTo>
                  <a:pt x="61078" y="400467"/>
                </a:lnTo>
                <a:lnTo>
                  <a:pt x="35156" y="369734"/>
                </a:lnTo>
                <a:lnTo>
                  <a:pt x="4083" y="302256"/>
                </a:lnTo>
                <a:lnTo>
                  <a:pt x="0" y="266145"/>
                </a:lnTo>
                <a:close/>
              </a:path>
            </a:pathLst>
          </a:custGeom>
          <a:ln w="3175">
            <a:solidFill>
              <a:srgbClr val="44536A"/>
            </a:solidFill>
            <a:prstDash val="sysDot"/>
          </a:ln>
        </p:spPr>
        <p:txBody>
          <a:bodyPr wrap="square" lIns="0" tIns="0" rIns="0" bIns="0" rtlCol="0"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Atmosp</a:t>
            </a:r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heric neutrinos: </a:t>
            </a:r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Classify </a:t>
            </a:r>
            <a:r>
              <a:rPr lang="en-US"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Event and reconstruction</a:t>
            </a:r>
            <a:endParaRPr lang="en-US" spc="-65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96520" y="695325"/>
            <a:ext cx="8208010" cy="2217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 indent="0" fontAlgn="auto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&gt;Pick up </a:t>
            </a: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atmospheric neutrinos </a:t>
            </a: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from muon: ~4 muons per second VS ~4 neutrinos per day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298450" lvl="0" indent="-285750" fontAlgn="auto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Using the Erec and time information bwtween CD and Veto to improve the </a:t>
            </a: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Trebuchet MS" panose="020B0603020202020204"/>
              </a:rPr>
              <a:t>Tag effienicy.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Trebuchet MS" panose="020B0603020202020204"/>
            </a:endParaRPr>
          </a:p>
          <a:p>
            <a:pPr marL="12700" indent="0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endParaRPr lang="en-US" altLang="zh-CN" sz="7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12700" indent="0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&gt;Good energy (~10%) and direction (∼9/15 degrees for muon/electron neutrino) reconstruction.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298450" indent="-285750">
              <a:lnSpc>
                <a:spcPct val="14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Reconstruct the photon emission probability distribution based on the  PMT hit charges and times.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pic>
        <p:nvPicPr>
          <p:cNvPr id="20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20" y="2729230"/>
            <a:ext cx="3580765" cy="2266315"/>
          </a:xfrm>
          <a:prstGeom prst="rect">
            <a:avLst/>
          </a:prstGeom>
        </p:spPr>
      </p:pic>
      <p:pic>
        <p:nvPicPr>
          <p:cNvPr id="35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9210" y="2729865"/>
            <a:ext cx="5160010" cy="22656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600" y="189865"/>
            <a:ext cx="8869045" cy="368935"/>
          </a:xfrm>
        </p:spPr>
        <p:txBody>
          <a:bodyPr wrap="square"/>
          <a:lstStyle/>
          <a:p>
            <a:r>
              <a:rPr spc="-15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Supernova</a:t>
            </a:r>
            <a:r>
              <a:rPr spc="17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 </a:t>
            </a:r>
            <a:r>
              <a: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neutrino</a:t>
            </a:r>
            <a:r>
              <a:rPr lang="en-US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s</a:t>
            </a:r>
            <a:r>
              <a:rPr spc="17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4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with</a:t>
            </a:r>
            <a:r>
              <a:rPr spc="175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114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JUNO</a:t>
            </a:r>
            <a:r>
              <a: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:</a:t>
            </a:r>
            <a:r>
              <a:rPr lang="en-US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rPr>
              <a:t> Event classification</a:t>
            </a:r>
            <a:endParaRPr lang="en-US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81600" y="3406140"/>
            <a:ext cx="2593340" cy="4114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zh-CN" sz="1400" spc="-105">
                <a:solidFill>
                  <a:schemeClr val="tx1"/>
                </a:solidFill>
                <a:latin typeface="Arial" panose="020B0604020202020204"/>
                <a:cs typeface="Arial" panose="020B0604020202020204"/>
                <a:sym typeface="+mn-ea"/>
              </a:rPr>
              <a:t>Trigger lost from BEC for OSIRIS is 0</a:t>
            </a:r>
            <a:endParaRPr lang="en-US" altLang="zh-CN" sz="1400" spc="-105">
              <a:solidFill>
                <a:schemeClr val="tx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305435" y="666750"/>
            <a:ext cx="8709660" cy="1459230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37465" marR="286385" indent="0">
              <a:lnSpc>
                <a:spcPct val="115000"/>
              </a:lnSpc>
              <a:spcBef>
                <a:spcPts val="290"/>
              </a:spcBef>
              <a:buClr>
                <a:srgbClr val="3333B2"/>
              </a:buClr>
              <a:buFont typeface="Arial" panose="020B0604020202020204" pitchFamily="34" charset="0"/>
              <a:buNone/>
              <a:tabLst>
                <a:tab pos="17081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Goal of the event selection:  JUNO is sensitive to ALL neutrino flavors -&gt; separate the different channels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494665" marR="286385" lvl="1" indent="0">
              <a:lnSpc>
                <a:spcPct val="115000"/>
              </a:lnSpc>
              <a:spcBef>
                <a:spcPts val="290"/>
              </a:spcBef>
              <a:buClr>
                <a:srgbClr val="3333B2"/>
              </a:buClr>
              <a:buNone/>
              <a:tabLst>
                <a:tab pos="170815" algn="l"/>
              </a:tabLst>
            </a:pPr>
            <a:r>
              <a:rPr lang="en-US" altLang="zh-CN" sz="14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1) Remove AP (afterpluses)</a:t>
            </a:r>
            <a:endParaRPr lang="en-US" altLang="zh-CN" sz="14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494665" marR="286385" lvl="1" indent="0">
              <a:lnSpc>
                <a:spcPct val="115000"/>
              </a:lnSpc>
              <a:spcBef>
                <a:spcPts val="290"/>
              </a:spcBef>
              <a:buClr>
                <a:srgbClr val="3333B2"/>
              </a:buClr>
              <a:buNone/>
              <a:tabLst>
                <a:tab pos="170815" algn="l"/>
              </a:tabLst>
            </a:pPr>
            <a:r>
              <a:rPr lang="en-US" altLang="zh-CN" sz="14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2) Select prompt and delayed IBD signals (coincidences)</a:t>
            </a:r>
            <a:endParaRPr lang="en-US" altLang="zh-CN" sz="14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494665" marR="286385" lvl="1" indent="0">
              <a:lnSpc>
                <a:spcPct val="115000"/>
              </a:lnSpc>
              <a:spcBef>
                <a:spcPts val="290"/>
              </a:spcBef>
              <a:buClr>
                <a:srgbClr val="3333B2"/>
              </a:buClr>
              <a:buNone/>
              <a:tabLst>
                <a:tab pos="170815" algn="l"/>
              </a:tabLst>
            </a:pPr>
            <a:r>
              <a:rPr lang="en-US" altLang="zh-CN" sz="14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3) Separate proton VS electron scatterings</a:t>
            </a:r>
            <a:endParaRPr lang="en-US" altLang="zh-CN" sz="14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08050" y="1992630"/>
            <a:ext cx="6522720" cy="3103245"/>
            <a:chOff x="141073" y="2043365"/>
            <a:chExt cx="6912609" cy="3274060"/>
          </a:xfrm>
        </p:grpSpPr>
        <p:pic>
          <p:nvPicPr>
            <p:cNvPr id="11" name="object 1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1073" y="2043365"/>
              <a:ext cx="6912233" cy="3274065"/>
            </a:xfrm>
            <a:prstGeom prst="rect">
              <a:avLst/>
            </a:prstGeom>
          </p:spPr>
        </p:pic>
        <p:sp>
          <p:nvSpPr>
            <p:cNvPr id="4" name="object 12"/>
            <p:cNvSpPr/>
            <p:nvPr/>
          </p:nvSpPr>
          <p:spPr>
            <a:xfrm>
              <a:off x="2011680" y="4944972"/>
              <a:ext cx="822960" cy="274320"/>
            </a:xfrm>
            <a:custGeom>
              <a:avLst/>
              <a:gdLst/>
              <a:ahLst/>
              <a:cxnLst/>
              <a:rect l="l" t="t" r="r" b="b"/>
              <a:pathLst>
                <a:path w="822960" h="274320">
                  <a:moveTo>
                    <a:pt x="822959" y="0"/>
                  </a:moveTo>
                  <a:lnTo>
                    <a:pt x="0" y="0"/>
                  </a:lnTo>
                  <a:lnTo>
                    <a:pt x="0" y="274319"/>
                  </a:lnTo>
                  <a:lnTo>
                    <a:pt x="411480" y="274319"/>
                  </a:lnTo>
                  <a:lnTo>
                    <a:pt x="822959" y="274319"/>
                  </a:lnTo>
                  <a:lnTo>
                    <a:pt x="8229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13"/>
            <p:cNvSpPr/>
            <p:nvPr/>
          </p:nvSpPr>
          <p:spPr>
            <a:xfrm>
              <a:off x="2011680" y="4944972"/>
              <a:ext cx="822960" cy="274320"/>
            </a:xfrm>
            <a:custGeom>
              <a:avLst/>
              <a:gdLst/>
              <a:ahLst/>
              <a:cxnLst/>
              <a:rect l="l" t="t" r="r" b="b"/>
              <a:pathLst>
                <a:path w="822960" h="274320">
                  <a:moveTo>
                    <a:pt x="411480" y="274319"/>
                  </a:moveTo>
                  <a:lnTo>
                    <a:pt x="0" y="274319"/>
                  </a:lnTo>
                  <a:lnTo>
                    <a:pt x="0" y="0"/>
                  </a:lnTo>
                  <a:lnTo>
                    <a:pt x="822959" y="0"/>
                  </a:lnTo>
                  <a:lnTo>
                    <a:pt x="822959" y="274319"/>
                  </a:lnTo>
                  <a:lnTo>
                    <a:pt x="411480" y="27431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1615" y="113030"/>
            <a:ext cx="8869045" cy="368935"/>
          </a:xfrm>
        </p:spPr>
        <p:txBody>
          <a:bodyPr wrap="square"/>
          <a:lstStyle/>
          <a:p>
            <a:r>
              <a:rPr spc="-15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Supernova</a:t>
            </a:r>
            <a:r>
              <a:rPr spc="17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neutrino</a:t>
            </a:r>
            <a:r>
              <a:rPr lang="en-US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s:</a:t>
            </a:r>
            <a:r>
              <a:rPr lang="en-US" spc="17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CCSN model discrimination</a:t>
            </a:r>
            <a:endParaRPr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305435" y="545465"/>
            <a:ext cx="8709660" cy="782955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323215" marR="286385" indent="-285750">
              <a:lnSpc>
                <a:spcPct val="115000"/>
              </a:lnSpc>
              <a:spcBef>
                <a:spcPts val="29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17081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Using the time and energy information to get a knowledge about CCSN mechanism -&gt; models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323215" marR="286385" indent="-285750">
              <a:lnSpc>
                <a:spcPct val="115000"/>
              </a:lnSpc>
              <a:spcBef>
                <a:spcPts val="29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17081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Effective model discrimination shown in both IBD and vpES channels (IBD more sensitive) up to a distance of 20- 30 kpc.</a:t>
            </a:r>
            <a:endParaRPr sz="16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23215" marR="286385" indent="-285750">
              <a:lnSpc>
                <a:spcPct val="115000"/>
              </a:lnSpc>
              <a:spcBef>
                <a:spcPts val="290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170815" algn="l"/>
              </a:tabLst>
            </a:pPr>
            <a:endParaRPr lang="en-US" altLang="zh-CN" sz="1600" spc="-105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4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05230" y="1510030"/>
            <a:ext cx="2230120" cy="1778635"/>
          </a:xfrm>
          <a:prstGeom prst="rect">
            <a:avLst/>
          </a:prstGeom>
        </p:spPr>
      </p:pic>
      <p:sp>
        <p:nvSpPr>
          <p:cNvPr id="35" name="object 5"/>
          <p:cNvSpPr txBox="1"/>
          <p:nvPr/>
        </p:nvSpPr>
        <p:spPr>
          <a:xfrm>
            <a:off x="1539240" y="2013585"/>
            <a:ext cx="922655" cy="1898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(a)</a:t>
            </a:r>
            <a:r>
              <a:rPr sz="600" spc="-3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600" spc="-1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Tamborra</a:t>
            </a:r>
            <a:endParaRPr sz="600" spc="-10">
              <a:solidFill>
                <a:schemeClr val="bg1"/>
              </a:solidFill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3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3930" y="1522095"/>
            <a:ext cx="2181860" cy="1735455"/>
          </a:xfrm>
          <a:prstGeom prst="rect">
            <a:avLst/>
          </a:prstGeom>
        </p:spPr>
      </p:pic>
      <p:sp>
        <p:nvSpPr>
          <p:cNvPr id="37" name="object 7"/>
          <p:cNvSpPr txBox="1"/>
          <p:nvPr/>
        </p:nvSpPr>
        <p:spPr>
          <a:xfrm>
            <a:off x="3942080" y="1982470"/>
            <a:ext cx="766445" cy="1898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(b)</a:t>
            </a:r>
            <a:r>
              <a:rPr sz="600" spc="-1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 Warren</a:t>
            </a:r>
            <a:endParaRPr sz="600" spc="-10">
              <a:solidFill>
                <a:schemeClr val="bg1"/>
              </a:solidFill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3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2630" y="1490980"/>
            <a:ext cx="2209165" cy="1797685"/>
          </a:xfrm>
          <a:prstGeom prst="rect">
            <a:avLst/>
          </a:prstGeom>
        </p:spPr>
      </p:pic>
      <p:sp>
        <p:nvSpPr>
          <p:cNvPr id="39" name="object 9"/>
          <p:cNvSpPr txBox="1"/>
          <p:nvPr/>
        </p:nvSpPr>
        <p:spPr>
          <a:xfrm>
            <a:off x="6203315" y="2013585"/>
            <a:ext cx="657225" cy="1898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(c) </a:t>
            </a:r>
            <a:r>
              <a:rPr sz="600" spc="-1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Bollig</a:t>
            </a:r>
            <a:endParaRPr sz="600" spc="-10">
              <a:solidFill>
                <a:schemeClr val="bg1"/>
              </a:solidFill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4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5230" y="3353435"/>
            <a:ext cx="2182495" cy="1754505"/>
          </a:xfrm>
          <a:prstGeom prst="rect">
            <a:avLst/>
          </a:prstGeom>
        </p:spPr>
      </p:pic>
      <p:sp>
        <p:nvSpPr>
          <p:cNvPr id="41" name="object 11"/>
          <p:cNvSpPr txBox="1"/>
          <p:nvPr/>
        </p:nvSpPr>
        <p:spPr>
          <a:xfrm>
            <a:off x="1627505" y="3721100"/>
            <a:ext cx="977900" cy="1898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(d)</a:t>
            </a:r>
            <a:r>
              <a:rPr sz="600" spc="-1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 Shukhbold</a:t>
            </a:r>
            <a:endParaRPr sz="600" spc="-10">
              <a:solidFill>
                <a:schemeClr val="bg1"/>
              </a:solidFill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4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4570" y="3353435"/>
            <a:ext cx="2141220" cy="1735455"/>
          </a:xfrm>
          <a:prstGeom prst="rect">
            <a:avLst/>
          </a:prstGeom>
        </p:spPr>
      </p:pic>
      <p:sp>
        <p:nvSpPr>
          <p:cNvPr id="43" name="object 13"/>
          <p:cNvSpPr txBox="1"/>
          <p:nvPr/>
        </p:nvSpPr>
        <p:spPr>
          <a:xfrm>
            <a:off x="3942715" y="3702685"/>
            <a:ext cx="892810" cy="1898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(e)</a:t>
            </a:r>
            <a:r>
              <a:rPr sz="600" spc="-45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600" spc="-1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Nakazato</a:t>
            </a:r>
            <a:endParaRPr sz="600" spc="-10">
              <a:solidFill>
                <a:schemeClr val="bg1"/>
              </a:solidFill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4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02630" y="3353435"/>
            <a:ext cx="2208530" cy="1734820"/>
          </a:xfrm>
          <a:prstGeom prst="rect">
            <a:avLst/>
          </a:prstGeom>
        </p:spPr>
      </p:pic>
      <p:sp>
        <p:nvSpPr>
          <p:cNvPr id="45" name="object 15"/>
          <p:cNvSpPr txBox="1"/>
          <p:nvPr/>
        </p:nvSpPr>
        <p:spPr>
          <a:xfrm>
            <a:off x="6273165" y="3702685"/>
            <a:ext cx="714375" cy="18986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(f)</a:t>
            </a:r>
            <a:r>
              <a:rPr sz="600" spc="55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600" spc="-10">
                <a:solidFill>
                  <a:schemeClr val="bg1"/>
                </a:solidFill>
                <a:latin typeface="Verdana" panose="020B0604030504040204"/>
                <a:cs typeface="Verdana" panose="020B0604030504040204"/>
              </a:rPr>
              <a:t>Fornax</a:t>
            </a:r>
            <a:endParaRPr sz="600" spc="-10">
              <a:solidFill>
                <a:schemeClr val="bg1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9530" y="2471420"/>
            <a:ext cx="10871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IBD channel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2485390" y="438150"/>
            <a:ext cx="2043430" cy="163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698875" algn="l"/>
              </a:tabLst>
            </a:pPr>
            <a:endParaRPr lang="en-US" sz="1200" spc="-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Involvement in commissioning in water phase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53035" y="666750"/>
            <a:ext cx="8567542" cy="1280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12700">
              <a:lnSpc>
                <a:spcPct val="132000"/>
              </a:lnSpc>
              <a:spcBef>
                <a:spcPts val="100"/>
              </a:spcBef>
              <a:tabLst>
                <a:tab pos="350520" algn="l"/>
                <a:tab pos="351155" algn="l"/>
              </a:tabLst>
            </a:pPr>
            <a:r>
              <a:rPr lang="en-US" sz="1600" spc="10">
                <a:solidFill>
                  <a:schemeClr val="bg1"/>
                </a:solidFill>
                <a:latin typeface="Microsoft Sans Serif" panose="020B0604020202020204"/>
                <a:cs typeface="Microsoft Sans Serif" panose="020B0604020202020204"/>
                <a:sym typeface="+mn-ea"/>
              </a:rPr>
              <a:t>During water phase:</a:t>
            </a:r>
            <a:endParaRPr lang="en-US" sz="1600" spc="10">
              <a:solidFill>
                <a:schemeClr val="bg1"/>
              </a:solidFill>
              <a:latin typeface="Microsoft Sans Serif" panose="020B0604020202020204"/>
              <a:cs typeface="Microsoft Sans Serif" panose="020B0604020202020204"/>
              <a:sym typeface="+mn-ea"/>
            </a:endParaRPr>
          </a:p>
          <a:p>
            <a:pPr marL="298450" indent="-285750">
              <a:lnSpc>
                <a:spcPct val="132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350520" algn="l"/>
                <a:tab pos="351155" algn="l"/>
              </a:tabLst>
            </a:pPr>
            <a:r>
              <a:rPr lang="en-US" sz="1600" spc="10">
                <a:solidFill>
                  <a:schemeClr val="bg1"/>
                </a:solidFill>
                <a:latin typeface="Microsoft Sans Serif" panose="020B0604020202020204"/>
                <a:ea typeface="Microsoft Sans Serif" panose="020B0604020202020204"/>
                <a:cs typeface="Microsoft Sans Serif" panose="020B0604020202020204"/>
              </a:rPr>
              <a:t>Water filling will start in a month: Amina and Marta will take water shift onsite in January</a:t>
            </a:r>
            <a:endParaRPr lang="en-US" sz="1600" spc="10">
              <a:solidFill>
                <a:schemeClr val="bg1"/>
              </a:solidFill>
              <a:latin typeface="Microsoft Sans Serif" panose="020B0604020202020204"/>
              <a:ea typeface="Microsoft Sans Serif" panose="020B0604020202020204"/>
              <a:cs typeface="Microsoft Sans Serif" panose="020B0604020202020204"/>
            </a:endParaRPr>
          </a:p>
          <a:p>
            <a:pPr marL="298450" indent="-285750">
              <a:lnSpc>
                <a:spcPct val="132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350520" algn="l"/>
                <a:tab pos="351155" algn="l"/>
              </a:tabLst>
            </a:pPr>
            <a:r>
              <a:rPr lang="en-US" sz="1600" spc="10">
                <a:solidFill>
                  <a:schemeClr val="bg1"/>
                </a:solidFill>
                <a:latin typeface="Microsoft Sans Serif" panose="020B0604020202020204"/>
                <a:ea typeface="Microsoft Sans Serif" panose="020B0604020202020204"/>
                <a:cs typeface="Microsoft Sans Serif" panose="020B0604020202020204"/>
              </a:rPr>
              <a:t>ULB team + two master students working on:</a:t>
            </a:r>
            <a:endParaRPr lang="en-US" sz="1600" spc="10">
              <a:solidFill>
                <a:schemeClr val="bg1"/>
              </a:solidFill>
              <a:latin typeface="Microsoft Sans Serif" panose="020B0604020202020204"/>
              <a:ea typeface="Microsoft Sans Serif" panose="020B0604020202020204"/>
              <a:cs typeface="Microsoft Sans Serif" panose="020B0604020202020204"/>
            </a:endParaRPr>
          </a:p>
          <a:p>
            <a:pPr marL="1212850" lvl="2" indent="-285750">
              <a:lnSpc>
                <a:spcPct val="132000"/>
              </a:lnSpc>
              <a:spcBef>
                <a:spcPts val="100"/>
              </a:spcBef>
              <a:buFont typeface="Wingdings" panose="05000000000000000000"/>
              <a:buChar char="§"/>
              <a:tabLst>
                <a:tab pos="350520" algn="l"/>
                <a:tab pos="351155" algn="l"/>
              </a:tabLst>
            </a:pPr>
            <a:r>
              <a:rPr lang="en-US" sz="1600" spc="10">
                <a:solidFill>
                  <a:schemeClr val="bg1"/>
                </a:solidFill>
                <a:latin typeface="Microsoft Sans Serif" panose="020B0604020202020204"/>
                <a:ea typeface="Microsoft Sans Serif" panose="020B0604020202020204"/>
                <a:cs typeface="Microsoft Sans Serif" panose="020B0604020202020204"/>
              </a:rPr>
              <a:t>Understanding the water simulations and tunning the trigger for water</a:t>
            </a:r>
            <a:endParaRPr lang="en-US" sz="1600" spc="10">
              <a:solidFill>
                <a:schemeClr val="bg1"/>
              </a:solidFill>
              <a:latin typeface="Microsoft Sans Serif" panose="020B0604020202020204"/>
              <a:ea typeface="Microsoft Sans Serif" panose="020B0604020202020204"/>
              <a:cs typeface="Microsoft Sans Serif" panose="020B0604020202020204"/>
            </a:endParaRPr>
          </a:p>
          <a:p>
            <a:pPr marL="1212850" lvl="2" indent="-285750">
              <a:lnSpc>
                <a:spcPct val="132000"/>
              </a:lnSpc>
              <a:spcBef>
                <a:spcPts val="100"/>
              </a:spcBef>
              <a:buFont typeface="Wingdings" panose="05000000000000000000"/>
              <a:buChar char="§"/>
              <a:tabLst>
                <a:tab pos="350520" algn="l"/>
                <a:tab pos="351155" algn="l"/>
              </a:tabLst>
            </a:pPr>
            <a:r>
              <a:rPr lang="en-US" sz="1600" spc="10">
                <a:solidFill>
                  <a:schemeClr val="bg1"/>
                </a:solidFill>
                <a:latin typeface="Microsoft Sans Serif" panose="020B0604020202020204"/>
                <a:ea typeface="Microsoft Sans Serif" panose="020B0604020202020204"/>
                <a:cs typeface="Microsoft Sans Serif" panose="020B0604020202020204"/>
              </a:rPr>
              <a:t>Muon and atmospheric neutrino detection with water data</a:t>
            </a:r>
            <a:endParaRPr lang="en-US" sz="1600" spc="10">
              <a:solidFill>
                <a:schemeClr val="bg1"/>
              </a:solidFill>
              <a:latin typeface="Microsoft Sans Serif" panose="020B0604020202020204"/>
              <a:ea typeface="Microsoft Sans Serif" panose="020B0604020202020204"/>
              <a:cs typeface="Microsoft Sans Serif" panose="020B0604020202020204"/>
            </a:endParaRPr>
          </a:p>
          <a:p>
            <a:pPr marL="1212850" lvl="2" indent="-285750">
              <a:lnSpc>
                <a:spcPct val="132000"/>
              </a:lnSpc>
              <a:spcBef>
                <a:spcPts val="100"/>
              </a:spcBef>
              <a:buFont typeface="Wingdings" panose="05000000000000000000"/>
              <a:buChar char="§"/>
              <a:tabLst>
                <a:tab pos="350520" algn="l"/>
                <a:tab pos="351155" algn="l"/>
              </a:tabLst>
            </a:pPr>
            <a:r>
              <a:rPr lang="en-US" sz="1600" spc="10">
                <a:solidFill>
                  <a:schemeClr val="bg1"/>
                </a:solidFill>
                <a:latin typeface="Microsoft Sans Serif" panose="020B0604020202020204"/>
                <a:ea typeface="Microsoft Sans Serif" panose="020B0604020202020204"/>
                <a:cs typeface="Microsoft Sans Serif" panose="020B0604020202020204"/>
              </a:rPr>
              <a:t>Online Event classification (OEC) and CCSN Monitor in water</a:t>
            </a:r>
            <a:endParaRPr lang="en-US" sz="1600" spc="10">
              <a:solidFill>
                <a:schemeClr val="bg1"/>
              </a:solidFill>
              <a:latin typeface="Microsoft Sans Serif" panose="020B0604020202020204"/>
              <a:ea typeface="Microsoft Sans Serif" panose="020B0604020202020204"/>
              <a:cs typeface="Microsoft Sans Serif" panose="020B0604020202020204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60070" y="3276600"/>
            <a:ext cx="1397000" cy="16840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2106930" y="3276600"/>
            <a:ext cx="1424305" cy="16363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14780" y="2800350"/>
            <a:ext cx="1167765" cy="165989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3966845" y="2800350"/>
            <a:ext cx="1220470" cy="167957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3"/>
          <a:stretch>
            <a:fillRect/>
          </a:stretch>
        </p:blipFill>
        <p:spPr>
          <a:xfrm>
            <a:off x="2630805" y="2800350"/>
            <a:ext cx="1297940" cy="1659890"/>
          </a:xfrm>
          <a:prstGeom prst="rect">
            <a:avLst/>
          </a:prstGeom>
        </p:spPr>
      </p:pic>
      <p:pic>
        <p:nvPicPr>
          <p:cNvPr id="17" name="图片 16" descr="Image_20231212124111-edited-scaled"/>
          <p:cNvPicPr>
            <a:picLocks noChangeAspect="1"/>
          </p:cNvPicPr>
          <p:nvPr/>
        </p:nvPicPr>
        <p:blipFill>
          <a:blip r:embed="rId4"/>
          <a:srcRect l="6409" r="35911"/>
          <a:stretch>
            <a:fillRect/>
          </a:stretch>
        </p:blipFill>
        <p:spPr>
          <a:xfrm>
            <a:off x="76200" y="2800350"/>
            <a:ext cx="1283970" cy="165925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2485390" y="759460"/>
            <a:ext cx="2043430" cy="163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698875" algn="l"/>
              </a:tabLst>
            </a:pPr>
            <a:endParaRPr lang="en-US" sz="1200" spc="-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5055235" y="759460"/>
            <a:ext cx="2043430" cy="163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 indent="0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endParaRPr lang="en-US" sz="12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21" name="矩形: 圆角 4"/>
          <p:cNvSpPr/>
          <p:nvPr>
            <p:custDataLst>
              <p:tags r:id="rId7"/>
            </p:custDataLst>
          </p:nvPr>
        </p:nvSpPr>
        <p:spPr>
          <a:xfrm>
            <a:off x="133985" y="794385"/>
            <a:ext cx="2578735" cy="1482725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376FFF"/>
            </a:solidFill>
            <a:prstDash val="solid"/>
            <a:miter lim="800000"/>
          </a:ln>
          <a:effectLst/>
        </p:spPr>
        <p:txBody>
          <a:bodyPr wrap="square" lIns="418152" tIns="637628" rIns="371501" bIns="351687" rtlCol="0" anchor="t">
            <a:no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endParaRPr lang="zh-CN" altLang="en-US" sz="10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22" name="矩形: 圆角 12"/>
          <p:cNvSpPr/>
          <p:nvPr>
            <p:custDataLst>
              <p:tags r:id="rId8"/>
            </p:custDataLst>
          </p:nvPr>
        </p:nvSpPr>
        <p:spPr>
          <a:xfrm>
            <a:off x="2959735" y="758825"/>
            <a:ext cx="2819400" cy="1881505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376FFF"/>
            </a:solidFill>
            <a:prstDash val="solid"/>
            <a:miter lim="800000"/>
          </a:ln>
          <a:effectLst/>
        </p:spPr>
        <p:txBody>
          <a:bodyPr wrap="square" lIns="418690" tIns="637628" rIns="370964" bIns="351687" rtlCol="0" anchor="t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>
                <a:solidFill>
                  <a:srgbClr val="000000">
                    <a:lumMod val="85000"/>
                    <a:lumOff val="15000"/>
                  </a:srgbClr>
                </a:solidFill>
                <a:latin typeface="SimSun" panose="02010600030101010101" pitchFamily="2" charset="-122"/>
                <a:cs typeface="SimSun" panose="02010600030101010101" pitchFamily="2" charset="-122"/>
                <a:sym typeface="SimSun" panose="02010600030101010101" pitchFamily="2" charset="-122"/>
              </a:rPr>
              <a:t>f</a:t>
            </a:r>
            <a:endParaRPr lang="en-US" altLang="zh-CN" sz="1355">
              <a:solidFill>
                <a:srgbClr val="000000">
                  <a:lumMod val="85000"/>
                  <a:lumOff val="15000"/>
                </a:srgbClr>
              </a:solidFill>
              <a:latin typeface="SimSun" panose="02010600030101010101" pitchFamily="2" charset="-122"/>
              <a:cs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5" name="矩形: 圆角 12"/>
          <p:cNvSpPr/>
          <p:nvPr>
            <p:custDataLst>
              <p:tags r:id="rId9"/>
            </p:custDataLst>
          </p:nvPr>
        </p:nvSpPr>
        <p:spPr>
          <a:xfrm>
            <a:off x="6169025" y="759460"/>
            <a:ext cx="2667000" cy="1880870"/>
          </a:xfrm>
          <a:prstGeom prst="roundRect">
            <a:avLst>
              <a:gd name="adj" fmla="val 5926"/>
            </a:avLst>
          </a:prstGeom>
          <a:solidFill>
            <a:sysClr val="window" lastClr="FFFFFF">
              <a:alpha val="15000"/>
            </a:sysClr>
          </a:solidFill>
          <a:ln w="12700" cap="flat" cmpd="sng" algn="ctr">
            <a:solidFill>
              <a:srgbClr val="376FFF"/>
            </a:solidFill>
            <a:prstDash val="solid"/>
            <a:miter lim="800000"/>
          </a:ln>
          <a:effectLst/>
        </p:spPr>
        <p:txBody>
          <a:bodyPr wrap="square" lIns="417615" tIns="637628" rIns="372038" bIns="351687" rtlCol="0" anchor="t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355">
                <a:solidFill>
                  <a:srgbClr val="000000">
                    <a:lumMod val="85000"/>
                    <a:lumOff val="15000"/>
                  </a:srgbClr>
                </a:solidFill>
                <a:latin typeface="SimSun" panose="02010600030101010101" pitchFamily="2" charset="-122"/>
                <a:cs typeface="SimSun" panose="02010600030101010101" pitchFamily="2" charset="-122"/>
                <a:sym typeface="SimSun" panose="02010600030101010101" pitchFamily="2" charset="-122"/>
              </a:rPr>
              <a:t>d</a:t>
            </a:r>
            <a:endParaRPr lang="en-US" altLang="zh-CN" sz="1355">
              <a:solidFill>
                <a:srgbClr val="000000">
                  <a:lumMod val="85000"/>
                  <a:lumOff val="15000"/>
                </a:srgbClr>
              </a:solidFill>
              <a:latin typeface="SimSun" panose="02010600030101010101" pitchFamily="2" charset="-122"/>
              <a:cs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6" name="矩形: 圆角 20"/>
          <p:cNvSpPr/>
          <p:nvPr>
            <p:custDataLst>
              <p:tags r:id="rId10"/>
            </p:custDataLst>
          </p:nvPr>
        </p:nvSpPr>
        <p:spPr>
          <a:xfrm>
            <a:off x="6311265" y="530860"/>
            <a:ext cx="2373630" cy="610235"/>
          </a:xfrm>
          <a:prstGeom prst="roundRect">
            <a:avLst>
              <a:gd name="adj" fmla="val 13544"/>
            </a:avLst>
          </a:prstGeom>
          <a:solidFill>
            <a:srgbClr val="376FFF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376FFF">
                <a:alpha val="30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 b="1" spc="-15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(CCSN) Core Collapse </a:t>
            </a:r>
            <a:endParaRPr lang="en-US" sz="1600" b="1" spc="-15">
              <a:solidFill>
                <a:srgbClr val="FFFFFF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1600" b="1" spc="-15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Supernova</a:t>
            </a:r>
            <a:r>
              <a:rPr sz="1600" b="1" spc="17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b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neutrino</a:t>
            </a:r>
            <a:r>
              <a:rPr lang="en-US" sz="1600" b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s</a:t>
            </a:r>
            <a:endParaRPr kumimoji="1" lang="en-US" sz="1600" b="1" i="0" u="none" strike="noStrike" kern="0" cap="none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28" name="矩形: 圆角 20"/>
          <p:cNvSpPr/>
          <p:nvPr>
            <p:custDataLst>
              <p:tags r:id="rId11"/>
            </p:custDataLst>
          </p:nvPr>
        </p:nvSpPr>
        <p:spPr>
          <a:xfrm>
            <a:off x="3124200" y="530860"/>
            <a:ext cx="2453005" cy="483235"/>
          </a:xfrm>
          <a:prstGeom prst="roundRect">
            <a:avLst>
              <a:gd name="adj" fmla="val 13544"/>
            </a:avLst>
          </a:prstGeom>
          <a:solidFill>
            <a:srgbClr val="376FFF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376FFF">
                <a:alpha val="30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698875" algn="l"/>
              </a:tabLst>
            </a:pPr>
            <a:r>
              <a:rPr lang="en-US"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r>
              <a:rPr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Atmosp</a:t>
            </a:r>
            <a:r>
              <a:rPr lang="en-US" sz="1600" b="1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heric neutrinos	</a:t>
            </a:r>
            <a:endParaRPr lang="en-US" sz="1600" b="1" i="0" u="none" strike="noStrike" cap="none" spc="-105" normalizeH="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1" name="矩形: 圆角 20"/>
          <p:cNvSpPr/>
          <p:nvPr>
            <p:custDataLst>
              <p:tags r:id="rId12"/>
            </p:custDataLst>
          </p:nvPr>
        </p:nvSpPr>
        <p:spPr>
          <a:xfrm>
            <a:off x="455295" y="530860"/>
            <a:ext cx="1846580" cy="609600"/>
          </a:xfrm>
          <a:prstGeom prst="roundRect">
            <a:avLst>
              <a:gd name="adj" fmla="val 13544"/>
            </a:avLst>
          </a:prstGeom>
          <a:solidFill>
            <a:srgbClr val="376FFF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376FFF">
                <a:alpha val="30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698875" algn="l"/>
              </a:tabLst>
            </a:pPr>
            <a:r>
              <a:rPr lang="en-US"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BEC/Trigger </a:t>
            </a:r>
            <a:br>
              <a:rPr lang="en-US"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sz="1600" b="1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commissioning</a:t>
            </a:r>
            <a:endParaRPr kumimoji="1" lang="en-US" sz="1600" b="1" i="0" u="none" strike="noStrike" kern="0" cap="none" spc="-65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72085" y="1224280"/>
            <a:ext cx="2490470" cy="1163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Yifan &amp;</a:t>
            </a:r>
            <a:r>
              <a:rPr lang="en-US" altLang="zh-CN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Hui &amp; Feng</a:t>
            </a:r>
            <a:endParaRPr lang="en-US" sz="14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Trigger analysis  in light off test</a:t>
            </a:r>
            <a:endParaRPr 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BEC monitoring</a:t>
            </a:r>
            <a:endParaRPr 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endParaRPr lang="en-US" alt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959735" y="1140460"/>
            <a:ext cx="2874010" cy="1705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Marta &amp;</a:t>
            </a:r>
            <a:r>
              <a:rPr lang="en-US" altLang="zh-CN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Amina &amp; Feng</a:t>
            </a:r>
            <a:endParaRPr lang="en-US" altLang="zh-CN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7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Event Classification</a:t>
            </a:r>
            <a:endParaRPr lang="en-US" sz="1400" spc="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Event reconstruction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Oscillation study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NMO S</a:t>
            </a: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ensitivity study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endParaRPr lang="en-US" altLang="zh-CN"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248400" y="1203325"/>
            <a:ext cx="2568575" cy="1332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Marta &amp;</a:t>
            </a:r>
            <a:r>
              <a:rPr lang="en-US" altLang="zh-CN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Pierre-Alexandre</a:t>
            </a:r>
            <a:endParaRPr lang="en-US" altLang="zh-CN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CCSN model discrimination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sz="1400" spc="-7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Event </a:t>
            </a:r>
            <a:r>
              <a:rPr lang="en-US" sz="1400" spc="-7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classification</a:t>
            </a:r>
            <a:endParaRPr sz="1400" spc="-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NMO S</a:t>
            </a:r>
            <a:r>
              <a:rPr sz="1400" spc="-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ensitivity study</a:t>
            </a:r>
            <a:endParaRPr lang="en-US" alt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1" name="图片 160" descr="Image_20231212124111-edited-1-scaled"/>
          <p:cNvPicPr>
            <a:picLocks noChangeAspect="1"/>
          </p:cNvPicPr>
          <p:nvPr/>
        </p:nvPicPr>
        <p:blipFill>
          <a:blip r:embed="rId13"/>
          <a:srcRect l="33601"/>
          <a:stretch>
            <a:fillRect/>
          </a:stretch>
        </p:blipFill>
        <p:spPr>
          <a:xfrm>
            <a:off x="7813675" y="2800350"/>
            <a:ext cx="1320165" cy="1651635"/>
          </a:xfrm>
          <a:prstGeom prst="rect">
            <a:avLst/>
          </a:prstGeom>
        </p:spPr>
      </p:pic>
      <p:pic>
        <p:nvPicPr>
          <p:cNvPr id="3" name="Image 2" descr="Une image contenant habits, personne, bâtiment, Visage humain&#10;&#10;Description générée automatiquement"/>
          <p:cNvPicPr>
            <a:picLocks noChangeAspect="1"/>
          </p:cNvPicPr>
          <p:nvPr/>
        </p:nvPicPr>
        <p:blipFill>
          <a:blip r:embed="rId14"/>
          <a:srcRect l="35960" t="36033" r="29903" b="9961"/>
          <a:stretch>
            <a:fillRect/>
          </a:stretch>
        </p:blipFill>
        <p:spPr>
          <a:xfrm>
            <a:off x="6563988" y="2792660"/>
            <a:ext cx="1221449" cy="1658662"/>
          </a:xfrm>
          <a:prstGeom prst="rect">
            <a:avLst/>
          </a:prstGeom>
        </p:spPr>
      </p:pic>
      <p:pic>
        <p:nvPicPr>
          <p:cNvPr id="4" name="Image 3" descr="Une image contenant casque, Visage humain, personne, habits&#10;&#10;Description générée automatiquemen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4211" y="2773279"/>
            <a:ext cx="1297406" cy="1687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3355" y="2325370"/>
            <a:ext cx="2490470" cy="62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sz="14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R&amp;D activities (see Gilles’ talk)</a:t>
            </a:r>
            <a:endParaRPr 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 indent="0" algn="l" fontAlgn="auto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endParaRPr lang="en-US" altLang="en-US" sz="14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标题 11"/>
          <p:cNvSpPr>
            <a:spLocks noGrp="1"/>
          </p:cNvSpPr>
          <p:nvPr>
            <p:ph type="title"/>
          </p:nvPr>
        </p:nvSpPr>
        <p:spPr>
          <a:xfrm>
            <a:off x="135441" y="89953"/>
            <a:ext cx="8568000" cy="368935"/>
          </a:xfrm>
        </p:spPr>
        <p:txBody>
          <a:bodyPr/>
          <a:p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Summary</a:t>
            </a:r>
            <a:endParaRPr lang="en-US" spc="-105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/>
            </a:fld>
            <a:endParaRPr/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1657350"/>
            <a:ext cx="3378835" cy="122301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pc="160">
                <a:solidFill>
                  <a:schemeClr val="bg1"/>
                </a:solidFill>
                <a:sym typeface="+mn-ea"/>
              </a:rPr>
              <a:t>Thank you for your attention!</a:t>
            </a:r>
            <a:endParaRPr lang="en-US" altLang="zh-CN" spc="16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3"/>
          <a:srcRect t="9259" b="6296"/>
          <a:stretch>
            <a:fillRect/>
          </a:stretch>
        </p:blipFill>
        <p:spPr>
          <a:xfrm>
            <a:off x="4324985" y="1219200"/>
            <a:ext cx="4021455" cy="2601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9174" y="1657247"/>
            <a:ext cx="7642859" cy="885825"/>
          </a:xfrm>
        </p:spPr>
        <p:txBody>
          <a:bodyPr/>
          <a:lstStyle/>
          <a:p>
            <a:pPr algn="ctr">
              <a:lnSpc>
                <a:spcPct val="160000"/>
              </a:lnSpc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2"/>
          <a:stretch>
            <a:fillRect/>
          </a:stretch>
        </p:blipFill>
        <p:spPr bwMode="auto">
          <a:xfrm>
            <a:off x="151765" y="2724150"/>
            <a:ext cx="873506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7" descr="DSC_09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10" y="895416"/>
            <a:ext cx="2741771" cy="18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51765" y="666750"/>
            <a:ext cx="3824605" cy="2047875"/>
          </a:xfrm>
          <a:prstGeom prst="rect">
            <a:avLst/>
          </a:prstGeom>
        </p:spPr>
      </p:pic>
      <p:sp>
        <p:nvSpPr>
          <p:cNvPr id="13" name="下箭头 9"/>
          <p:cNvSpPr>
            <a:spLocks noChangeArrowheads="1"/>
          </p:cNvSpPr>
          <p:nvPr/>
        </p:nvSpPr>
        <p:spPr bwMode="auto">
          <a:xfrm>
            <a:off x="7073503" y="1599843"/>
            <a:ext cx="215503" cy="303609"/>
          </a:xfrm>
          <a:prstGeom prst="down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812800" indent="-812800"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矩形 5"/>
          <p:cNvSpPr>
            <a:spLocks noChangeArrowheads="1"/>
          </p:cNvSpPr>
          <p:nvPr/>
        </p:nvSpPr>
        <p:spPr bwMode="auto">
          <a:xfrm>
            <a:off x="5444474" y="2724237"/>
            <a:ext cx="3442286" cy="2990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3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~ 600m vertical shaft,  ~1300m sloped tunnel</a:t>
            </a:r>
            <a:endParaRPr kumimoji="1" lang="en-US" altLang="zh-CN" sz="13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</a:fld>
            <a:endParaRPr lang="zh-CN" altLang="en-US" sz="9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1765" y="57150"/>
            <a:ext cx="8416290" cy="430530"/>
          </a:xfrm>
        </p:spPr>
        <p:txBody>
          <a:bodyPr wrap="square"/>
          <a:lstStyle/>
          <a:p>
            <a:r>
              <a:rPr lang="en-US" altLang="zh-CN" sz="28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JUNO onsite</a:t>
            </a:r>
            <a:endParaRPr lang="en-US" altLang="zh-CN" sz="28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2281" name="下箭头 9"/>
          <p:cNvSpPr>
            <a:spLocks noChangeArrowheads="1"/>
          </p:cNvSpPr>
          <p:nvPr/>
        </p:nvSpPr>
        <p:spPr bwMode="auto">
          <a:xfrm>
            <a:off x="1447800" y="2524125"/>
            <a:ext cx="307340" cy="856615"/>
          </a:xfrm>
          <a:prstGeom prst="down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812800" indent="-812800"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8800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/>
                <a:ea typeface="SimSun" panose="02010600030101010101" pitchFamily="2" charset="-122"/>
                <a:cs typeface="Calibri" panose="020F0502020204030204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/>
                <a:ea typeface="SimSun" panose="02010600030101010101" pitchFamily="2" charset="-122"/>
                <a:cs typeface="Calibri" panose="020F0502020204030204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/>
                <a:ea typeface="SimSun" panose="02010600030101010101" pitchFamily="2" charset="-122"/>
                <a:cs typeface="Calibri" panose="020F0502020204030204"/>
                <a:sym typeface="+mn-ea"/>
              </a:rPr>
              <a:t>steel structure</a:t>
            </a:r>
            <a:endParaRPr lang="en-US" altLang="zh-CN" spc="160">
              <a:solidFill>
                <a:schemeClr val="bg1"/>
              </a:solidFill>
              <a:latin typeface="Calibri" panose="020F0502020204030204"/>
              <a:ea typeface="SimSun" panose="02010600030101010101" pitchFamily="2" charset="-122"/>
              <a:cs typeface="Calibri" panose="020F0502020204030204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 descr="Untitled video - Made with Clipcha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1200150"/>
            <a:ext cx="4925695" cy="2775585"/>
          </a:xfrm>
          <a:prstGeom prst="rect">
            <a:avLst/>
          </a:prstGeom>
        </p:spPr>
      </p:pic>
      <p:pic>
        <p:nvPicPr>
          <p:cNvPr id="4" name="图片 3" descr="1-s2.0-S0146641021000880-gr3_lrg"/>
          <p:cNvPicPr>
            <a:picLocks noChangeAspect="1"/>
          </p:cNvPicPr>
          <p:nvPr/>
        </p:nvPicPr>
        <p:blipFill>
          <a:blip r:embed="rId2"/>
          <a:srcRect l="19228" t="36684" r="25012"/>
          <a:stretch>
            <a:fillRect/>
          </a:stretch>
        </p:blipFill>
        <p:spPr>
          <a:xfrm>
            <a:off x="381000" y="1200150"/>
            <a:ext cx="2834640" cy="2868295"/>
          </a:xfrm>
          <a:prstGeom prst="rect">
            <a:avLst/>
          </a:prstGeom>
        </p:spPr>
      </p:pic>
      <p:cxnSp>
        <p:nvCxnSpPr>
          <p:cNvPr id="5" name="肘形连接符 4"/>
          <p:cNvCxnSpPr/>
          <p:nvPr/>
        </p:nvCxnSpPr>
        <p:spPr>
          <a:xfrm>
            <a:off x="1905000" y="2343150"/>
            <a:ext cx="1600200" cy="76200"/>
          </a:xfrm>
          <a:prstGeom prst="bentConnector3">
            <a:avLst>
              <a:gd name="adj1" fmla="val 50040"/>
            </a:avLst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88000" y="189965"/>
            <a:ext cx="8568000" cy="368935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JUNO experiment</a:t>
            </a:r>
            <a:endParaRPr lang="en-US" altLang="zh-CN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54090" y="1445895"/>
            <a:ext cx="3089275" cy="2622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3355" indent="0">
              <a:lnSpc>
                <a:spcPct val="120000"/>
              </a:lnSpc>
              <a:buFont typeface="Arial" panose="020B0604020202020204" pitchFamily="34" charset="0"/>
              <a:buNone/>
              <a:tabLst>
                <a:tab pos="469265" algn="l"/>
                <a:tab pos="469900" algn="l"/>
              </a:tabLst>
            </a:pP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Central detector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9105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 kton liquid scintillator (LS) 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9105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78% </a:t>
            </a: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PMT coverage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9105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Energy resolution: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916305" lvl="1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altLang="zh-CN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RMS:3% @1MeV​</a:t>
            </a:r>
            <a:endParaRPr lang="en-US" altLang="zh-CN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916305" lvl="1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altLang="zh-CN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Linearity&lt;1%</a:t>
            </a:r>
            <a:endParaRPr lang="en-US" altLang="zh-CN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916305" lvl="1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endParaRPr lang="en-US" altLang="zh-CN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73355" indent="0">
              <a:lnSpc>
                <a:spcPct val="120000"/>
              </a:lnSpc>
              <a:buFont typeface="Arial" panose="020B0604020202020204" pitchFamily="34" charset="0"/>
              <a:buNone/>
              <a:tabLst>
                <a:tab pos="469265" algn="l"/>
                <a:tab pos="469900" algn="l"/>
              </a:tabLst>
            </a:pP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Veto detector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9105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35kt of pure water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9105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~10% </a:t>
            </a:r>
            <a:r>
              <a:rPr lang="en-US" sz="140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PMT coverage</a:t>
            </a:r>
            <a:endParaRPr lang="en-US" sz="1400" spc="-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3" name="图片 6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2245" y="596265"/>
            <a:ext cx="5872480" cy="4444365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Calibrations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r="2446"/>
          <a:stretch>
            <a:fillRect/>
          </a:stretch>
        </p:blipFill>
        <p:spPr>
          <a:xfrm>
            <a:off x="152400" y="895350"/>
            <a:ext cx="2912745" cy="4076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81675" y="819150"/>
            <a:ext cx="32118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Calibrate energy scale and non-linearity to better than 1% 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060065"/>
            <a:ext cx="5176520" cy="1911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397000"/>
            <a:ext cx="2145665" cy="15252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895350"/>
            <a:ext cx="2598420" cy="199644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2578100" y="1413510"/>
            <a:ext cx="851535" cy="9144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591435" y="2343150"/>
            <a:ext cx="1219200" cy="4572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Radiopurity control &amp;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Cleaning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76600" y="2585720"/>
            <a:ext cx="1499235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vacuum cleaner + cloth wipe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/>
          <a:srcRect t="389" b="44666"/>
          <a:stretch>
            <a:fillRect/>
          </a:stretch>
        </p:blipFill>
        <p:spPr>
          <a:xfrm>
            <a:off x="6740525" y="953770"/>
            <a:ext cx="1589405" cy="16230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/>
          <a:srcRect t="19380" b="22113"/>
          <a:stretch>
            <a:fillRect/>
          </a:stretch>
        </p:blipFill>
        <p:spPr>
          <a:xfrm>
            <a:off x="5029200" y="953770"/>
            <a:ext cx="1555750" cy="161798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873625" y="2576830"/>
            <a:ext cx="1768475" cy="631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vacuum cleaner + static dusting brush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37350" y="2571750"/>
            <a:ext cx="1579245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static dusting brush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/>
          <a:srcRect b="42308"/>
          <a:stretch>
            <a:fillRect/>
          </a:stretch>
        </p:blipFill>
        <p:spPr>
          <a:xfrm>
            <a:off x="3175635" y="971550"/>
            <a:ext cx="1774190" cy="1600200"/>
          </a:xfrm>
          <a:prstGeom prst="rect">
            <a:avLst/>
          </a:prstGeom>
        </p:spPr>
      </p:pic>
      <p:pic>
        <p:nvPicPr>
          <p:cNvPr id="3" name="773e36c071a0ce538052fe561a89b94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465" y="971550"/>
            <a:ext cx="2807970" cy="1582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1465" y="2571750"/>
            <a:ext cx="2945130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Pressure water for Acrylic Vessel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017" y="3105310"/>
            <a:ext cx="9037637" cy="1870536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501140" y="3181350"/>
            <a:ext cx="7082790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Experiment Hall </a:t>
            </a:r>
            <a:r>
              <a:rPr lang="en-US" altLang="zh-CN" sz="14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A</a:t>
            </a:r>
            <a:r>
              <a:rPr lang="en-US" altLang="zh-CN" sz="14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verage</a:t>
            </a:r>
            <a:r>
              <a:rPr lang="en-US" altLang="zh-CN" sz="14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cleanliness is class 46,000 since 2022.07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4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(requirement &lt; class 100,000)</a:t>
            </a:r>
            <a:b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A</a:t>
            </a:r>
            <a:r>
              <a:rPr kumimoji="0" lang="en-US" altLang="zh-CN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verage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radon concentration in air is 160 </a:t>
            </a:r>
            <a:r>
              <a:rPr kumimoji="0" lang="en-US" altLang="zh-CN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Bq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/m</a:t>
            </a:r>
            <a:r>
              <a:rPr kumimoji="0" lang="en-US" altLang="zh-CN" sz="14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since 2022.08</a:t>
            </a:r>
            <a:r>
              <a:rPr kumimoji="0" lang="en-US" altLang="zh-CN" sz="14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(requirement &lt; 200 </a:t>
            </a:r>
            <a:r>
              <a:rPr kumimoji="0" lang="en-US" altLang="zh-CN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Bq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/m</a:t>
            </a:r>
            <a:r>
              <a:rPr kumimoji="0" lang="en-US" altLang="zh-CN" sz="14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)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89820" y="244983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Challenge: LS detector for ν</a:t>
            </a:r>
            <a:r>
              <a:rPr lang="en-US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atmo</a:t>
            </a:r>
            <a:endParaRPr lang="en-US" baseline="-25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64160" y="666750"/>
            <a:ext cx="7918450" cy="188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2700" indent="0">
              <a:lnSpc>
                <a:spcPct val="15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endParaRPr lang="en-US" altLang="zh-CN" sz="1600" spc="-105" dirty="0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1610" y="803910"/>
            <a:ext cx="8335645" cy="188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2700" lvl="0" indent="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>
                <a:solidFill>
                  <a:schemeClr val="bg1"/>
                </a:solidFill>
                <a:cs typeface="+mn-lt"/>
                <a:sym typeface="+mn-ea"/>
              </a:rPr>
              <a:t>For </a:t>
            </a:r>
            <a:r>
              <a:rPr lang="en-US" dirty="0" smtClean="0">
                <a:solidFill>
                  <a:schemeClr val="bg1"/>
                </a:solidFill>
                <a:cs typeface="+mn-lt"/>
                <a:sym typeface="+mn-ea"/>
              </a:rPr>
              <a:t>Atmospheric neutrinos study:</a:t>
            </a: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  <a:p>
            <a:pPr marL="298450" lvl="0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>
                <a:solidFill>
                  <a:schemeClr val="bg1"/>
                </a:solidFill>
                <a:cs typeface="+mn-lt"/>
                <a:sym typeface="+mn-ea"/>
              </a:rPr>
              <a:t>Matter effects on oscillations are dependent on zenith angle since it is directly related to the oscillation baseline length.</a:t>
            </a: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  <a:p>
            <a:pPr marL="298450" lvl="0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>
                <a:solidFill>
                  <a:schemeClr val="bg1"/>
                </a:solidFill>
                <a:cs typeface="+mn-lt"/>
                <a:sym typeface="+mn-ea"/>
              </a:rPr>
              <a:t>Neutrino directionality (cosθ) is mandatory to the atmospheric neutrino.</a:t>
            </a: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  <a:p>
            <a:pPr marL="12700" lvl="0" indent="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  <a:p>
            <a:pPr marL="12700" lvl="0" indent="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>
                <a:solidFill>
                  <a:schemeClr val="bg1"/>
                </a:solidFill>
                <a:cs typeface="+mn-lt"/>
                <a:sym typeface="+mn-ea"/>
              </a:rPr>
              <a:t>For LS detector</a:t>
            </a: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  <a:p>
            <a:pPr marL="298450" lvl="0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>
                <a:solidFill>
                  <a:schemeClr val="bg1"/>
                </a:solidFill>
                <a:cs typeface="+mn-lt"/>
                <a:sym typeface="+mn-ea"/>
              </a:rPr>
              <a:t>Scintillation light is isotropic, Cherenkov light is only a few percent: no direct directional information.</a:t>
            </a: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Methodology for the directionality reconstruction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64160" y="666750"/>
            <a:ext cx="7918450" cy="188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2700" indent="0">
              <a:lnSpc>
                <a:spcPct val="150000"/>
              </a:lnSpc>
              <a:spcBef>
                <a:spcPts val="100"/>
              </a:spcBef>
              <a:buNone/>
              <a:tabLst>
                <a:tab pos="350520" algn="l"/>
                <a:tab pos="351155" algn="l"/>
              </a:tabLst>
            </a:pPr>
            <a:endParaRPr lang="en-US" altLang="zh-CN" sz="1600" spc="-105" dirty="0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1610" y="803910"/>
            <a:ext cx="8335645" cy="188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98450" lvl="0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>
                <a:solidFill>
                  <a:schemeClr val="bg1"/>
                </a:solidFill>
                <a:cs typeface="+mn-lt"/>
                <a:sym typeface="+mn-ea"/>
              </a:rPr>
              <a:t>The scintillation light received by a PMT is the superposition of light from many points on particle tracks inside the detector.</a:t>
            </a: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  <a:p>
            <a:pPr marL="298450" lvl="0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>
                <a:solidFill>
                  <a:schemeClr val="bg1"/>
                </a:solidFill>
                <a:cs typeface="+mn-lt"/>
                <a:sym typeface="+mn-ea"/>
              </a:rPr>
              <a:t>The track depicts distinct shapes of nPE(t) for PMTs at different angles, which then reflected in the PMT waveforms.</a:t>
            </a:r>
            <a:endParaRPr lang="en-US" altLang="zh-CN">
              <a:solidFill>
                <a:schemeClr val="bg1"/>
              </a:solidFill>
              <a:cs typeface="+mn-lt"/>
              <a:sym typeface="+mn-ea"/>
            </a:endParaRPr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2789555"/>
            <a:ext cx="2900680" cy="1993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5800" y="2815590"/>
            <a:ext cx="3049905" cy="1967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Liquid Scitillator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6444" y="735329"/>
            <a:ext cx="9094030" cy="4476114"/>
            <a:chOff x="134368" y="2024844"/>
            <a:chExt cx="6811620" cy="327588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48459" y="3784126"/>
              <a:ext cx="1367723" cy="1215000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3444988" y="2024844"/>
              <a:ext cx="2208097" cy="1415313"/>
              <a:chOff x="6366179" y="1849527"/>
              <a:chExt cx="3770802" cy="2551469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6622284" y="1849527"/>
                <a:ext cx="2008024" cy="2158159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6366179" y="4037392"/>
                <a:ext cx="3770802" cy="36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2) Distillation for radiopurity</a:t>
                </a:r>
                <a:endParaRPr lang="en-US" altLang="zh-CN" sz="1200" baseline="-2500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725911" y="2024844"/>
              <a:ext cx="1834497" cy="1552200"/>
              <a:chOff x="3175254" y="1853991"/>
              <a:chExt cx="3929337" cy="2873772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3" cstate="screen"/>
              <a:srcRect/>
              <a:stretch>
                <a:fillRect/>
              </a:stretch>
            </p:blipFill>
            <p:spPr>
              <a:xfrm>
                <a:off x="3532689" y="1853991"/>
                <a:ext cx="2947386" cy="2216811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/>
            </p:nvSpPr>
            <p:spPr>
              <a:xfrm>
                <a:off x="3175254" y="4103965"/>
                <a:ext cx="3929337" cy="623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1) Al</a:t>
                </a:r>
                <a:r>
                  <a:rPr lang="en-US" altLang="zh-CN" sz="1200" baseline="-250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O</a:t>
                </a:r>
                <a:r>
                  <a:rPr lang="en-US" altLang="zh-CN" sz="1200" baseline="-250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3 </a:t>
                </a: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 for optical transparency</a:t>
                </a:r>
                <a:endParaRPr lang="en-US" altLang="zh-CN" sz="120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34368" y="2024844"/>
              <a:ext cx="1577659" cy="1437876"/>
              <a:chOff x="236436" y="1867148"/>
              <a:chExt cx="3469151" cy="2661693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353573" y="1867148"/>
                <a:ext cx="3022924" cy="2216811"/>
              </a:xfrm>
              <a:prstGeom prst="rect">
                <a:avLst/>
              </a:prstGeom>
            </p:spPr>
          </p:pic>
          <p:sp>
            <p:nvSpPr>
              <p:cNvPr id="24" name="文本框 23"/>
              <p:cNvSpPr txBox="1"/>
              <p:nvPr/>
            </p:nvSpPr>
            <p:spPr>
              <a:xfrm>
                <a:off x="236436" y="4086659"/>
                <a:ext cx="3469151" cy="4421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5000 m</a:t>
                </a:r>
                <a:r>
                  <a:rPr lang="en-US" altLang="zh-CN" sz="1200" baseline="300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3</a:t>
                </a:r>
                <a:r>
                  <a:rPr lang="zh-CN" altLang="en-US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LAB</a:t>
                </a:r>
                <a:r>
                  <a:rPr lang="zh-CN" altLang="en-US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Microsoft YaHei" panose="020B0503020204020204" charset="-122"/>
                    <a:cs typeface="Arial" panose="020B0604020202020204" pitchFamily="34" charset="0"/>
                  </a:rPr>
                  <a:t>storage tank</a:t>
                </a:r>
                <a:endParaRPr lang="en-US" altLang="zh-CN" sz="1200" baseline="-2500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6060994" y="3681143"/>
              <a:ext cx="808568" cy="472166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altLang="zh-CN" sz="1200">
                  <a:solidFill>
                    <a:prstClr val="black"/>
                  </a:solidFill>
                  <a:latin typeface="Arial" panose="020B0604020202020204"/>
                  <a:ea typeface="Microsoft YaHei" panose="020B0503020204020204" charset="-122"/>
                </a:rPr>
                <a:t>1800 m SS pipes to underground</a:t>
              </a:r>
              <a:endParaRPr lang="en-US" altLang="zh-CN" sz="1200">
                <a:solidFill>
                  <a:prstClr val="black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6" name="箭头: 右 25"/>
            <p:cNvSpPr/>
            <p:nvPr/>
          </p:nvSpPr>
          <p:spPr>
            <a:xfrm>
              <a:off x="3325400" y="2613823"/>
              <a:ext cx="202500" cy="101250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7" name="箭头: 右 26"/>
            <p:cNvSpPr/>
            <p:nvPr/>
          </p:nvSpPr>
          <p:spPr>
            <a:xfrm>
              <a:off x="1620440" y="2613823"/>
              <a:ext cx="202500" cy="101250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8" name="箭头: 右 27"/>
            <p:cNvSpPr/>
            <p:nvPr/>
          </p:nvSpPr>
          <p:spPr>
            <a:xfrm>
              <a:off x="4824578" y="2604155"/>
              <a:ext cx="202500" cy="101250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9" name="箭头: 右 28"/>
            <p:cNvSpPr/>
            <p:nvPr/>
          </p:nvSpPr>
          <p:spPr>
            <a:xfrm rot="10800000">
              <a:off x="5773107" y="4404194"/>
              <a:ext cx="202500" cy="101250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0" name="箭头: 右 29"/>
            <p:cNvSpPr/>
            <p:nvPr/>
          </p:nvSpPr>
          <p:spPr>
            <a:xfrm rot="10800000">
              <a:off x="4163503" y="4399345"/>
              <a:ext cx="202500" cy="101250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1" name="箭头: 右 30"/>
            <p:cNvSpPr/>
            <p:nvPr/>
          </p:nvSpPr>
          <p:spPr>
            <a:xfrm rot="10800000">
              <a:off x="2843219" y="4399345"/>
              <a:ext cx="202500" cy="101250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2" name="箭头: 右 31"/>
            <p:cNvSpPr/>
            <p:nvPr/>
          </p:nvSpPr>
          <p:spPr>
            <a:xfrm rot="10800000">
              <a:off x="1400631" y="4399345"/>
              <a:ext cx="202500" cy="101250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928373" y="2027453"/>
              <a:ext cx="2017615" cy="1382770"/>
              <a:chOff x="9161604" y="1661343"/>
              <a:chExt cx="3586874" cy="2458257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5" cstate="screen"/>
              <a:srcRect/>
              <a:stretch>
                <a:fillRect/>
              </a:stretch>
            </p:blipFill>
            <p:spPr>
              <a:xfrm>
                <a:off x="9387299" y="1661343"/>
                <a:ext cx="2570125" cy="2125347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/>
            </p:nvSpPr>
            <p:spPr>
              <a:xfrm>
                <a:off x="9161604" y="3792905"/>
                <a:ext cx="3586874" cy="32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Mixing LAB with PPO and bis-MSB</a:t>
                </a:r>
                <a:endParaRPr lang="en-US" altLang="zh-CN" sz="1200" baseline="-2500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4379712" y="3807534"/>
              <a:ext cx="1658516" cy="1459718"/>
              <a:chOff x="7671851" y="4197354"/>
              <a:chExt cx="2948471" cy="2595054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7699755" y="4197354"/>
                <a:ext cx="2426967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文本框 37"/>
              <p:cNvSpPr txBox="1"/>
              <p:nvPr/>
            </p:nvSpPr>
            <p:spPr>
              <a:xfrm>
                <a:off x="7671851" y="6193422"/>
                <a:ext cx="2948471" cy="59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3) Water extraction to remove radioactive impurities </a:t>
                </a:r>
                <a:endParaRPr lang="zh-CN" altLang="en-US" sz="1200" baseline="-2500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3052313" y="3809710"/>
              <a:ext cx="1128559" cy="1491018"/>
              <a:chOff x="5369181" y="4201219"/>
              <a:chExt cx="2006326" cy="2650698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7" cstate="screen"/>
              <a:srcRect/>
              <a:stretch>
                <a:fillRect/>
              </a:stretch>
            </p:blipFill>
            <p:spPr>
              <a:xfrm>
                <a:off x="5427018" y="4201219"/>
                <a:ext cx="1879313" cy="2160000"/>
              </a:xfrm>
              <a:prstGeom prst="rect">
                <a:avLst/>
              </a:prstGeom>
            </p:spPr>
          </p:pic>
          <p:sp>
            <p:nvSpPr>
              <p:cNvPr id="41" name="文本框 40"/>
              <p:cNvSpPr txBox="1"/>
              <p:nvPr/>
            </p:nvSpPr>
            <p:spPr>
              <a:xfrm>
                <a:off x="5369181" y="6252932"/>
                <a:ext cx="2006326" cy="598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n-US" altLang="zh-CN" sz="12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4) Gas stripping to remove Rn and O</a:t>
                </a:r>
                <a:r>
                  <a:rPr lang="en-US" altLang="zh-CN" sz="1200" baseline="-25000">
                    <a:solidFill>
                      <a:prstClr val="black"/>
                    </a:solidFill>
                    <a:highlight>
                      <a:srgbClr val="FFFF00"/>
                    </a:highlight>
                    <a:latin typeface="Arial" panose="020B0604020202020204"/>
                    <a:ea typeface="Microsoft YaHei" panose="020B0503020204020204" charset="-122"/>
                    <a:cs typeface="Arial" panose="020B0604020202020204" pitchFamily="34" charset="0"/>
                  </a:rPr>
                  <a:t>2</a:t>
                </a:r>
                <a:endParaRPr lang="zh-CN" altLang="en-US" sz="1200" baseline="-2500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/>
                  <a:ea typeface="Microsoft YaHei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1685813" y="4963631"/>
              <a:ext cx="1128560" cy="336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altLang="zh-CN" sz="1200">
                  <a:solidFill>
                    <a:prstClr val="black"/>
                  </a:solidFill>
                  <a:highlight>
                    <a:srgbClr val="FFFF00"/>
                  </a:highlight>
                  <a:latin typeface="Arial" panose="020B0604020202020204"/>
                  <a:ea typeface="Microsoft YaHei" panose="020B0503020204020204" charset="-122"/>
                  <a:cs typeface="Arial" panose="020B0604020202020204" pitchFamily="34" charset="0"/>
                </a:rPr>
                <a:t>OSIRIS to monitor the LS quality</a:t>
              </a:r>
              <a:endParaRPr lang="zh-CN" altLang="en-US" sz="1200" baseline="-2500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5" name="箭头: 上 44"/>
            <p:cNvSpPr/>
            <p:nvPr/>
          </p:nvSpPr>
          <p:spPr>
            <a:xfrm rot="10800000">
              <a:off x="772031" y="3766739"/>
              <a:ext cx="84703" cy="452757"/>
            </a:xfrm>
            <a:prstGeom prst="up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srgbClr val="0000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98002" y="3753290"/>
              <a:ext cx="2796956" cy="51318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srgbClr val="0000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560741" y="3743211"/>
              <a:ext cx="35107" cy="5867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srgbClr val="0000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940501" y="3414574"/>
              <a:ext cx="35107" cy="100979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zh-CN" altLang="en-US" sz="2025" b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834985" y="4262985"/>
              <a:ext cx="434249" cy="19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altLang="zh-CN" sz="1100">
                  <a:solidFill>
                    <a:schemeClr val="bg1"/>
                  </a:solidFill>
                  <a:latin typeface="Arial" panose="020B0604020202020204"/>
                  <a:ea typeface="Microsoft YaHei" panose="020B0503020204020204" charset="-122"/>
                </a:rPr>
                <a:t>15%</a:t>
              </a:r>
              <a:endParaRPr lang="en-US" altLang="zh-CN" sz="1100">
                <a:solidFill>
                  <a:schemeClr val="bg1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77182" y="3703449"/>
              <a:ext cx="565522" cy="168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altLang="zh-CN" sz="900" b="0">
                  <a:solidFill>
                    <a:schemeClr val="bg1"/>
                  </a:solidFill>
                  <a:latin typeface="Arial" panose="020B0604020202020204"/>
                  <a:ea typeface="Microsoft YaHei" panose="020B0503020204020204" charset="-122"/>
                </a:rPr>
                <a:t>85%</a:t>
              </a:r>
              <a:endParaRPr lang="en-US" altLang="zh-CN" sz="900" b="0">
                <a:solidFill>
                  <a:schemeClr val="bg1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95" y="3338195"/>
            <a:ext cx="1664970" cy="14128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008" y="2628900"/>
            <a:ext cx="909399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All plants are individually tested, and all requirements are satisfied </a:t>
            </a:r>
            <a:endParaRPr 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Atmosp</a:t>
            </a:r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heric neutrinos: </a:t>
            </a:r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Classify </a:t>
            </a:r>
            <a:r>
              <a:rPr lang="en-US"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vatm</a:t>
            </a:r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and muon	</a:t>
            </a:r>
            <a:endParaRPr spc="-65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05435" y="777875"/>
            <a:ext cx="8490585" cy="928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98450" indent="-285750" fontAlgn="auto">
              <a:lnSpc>
                <a:spcPct val="13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Challenge 1: ∼4 muons per second VS ∼4 neutrinos per day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12700" indent="457200" fontAlgn="auto">
              <a:lnSpc>
                <a:spcPct val="13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If save all muon waveforms , the data transmission is 217 MB/s, while the aim is to 60MB/s.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298450" indent="-285750" fontAlgn="auto">
              <a:lnSpc>
                <a:spcPct val="13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Idea: Using the Erec and time information bwtween CD and Veto to improve the </a:t>
            </a: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Trebuchet MS" panose="020B0603020202020204"/>
              </a:rPr>
              <a:t>Tag effienicy.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6000" t="10000" r="8400" b="2000"/>
          <a:stretch>
            <a:fillRect/>
          </a:stretch>
        </p:blipFill>
        <p:spPr>
          <a:xfrm>
            <a:off x="304800" y="2129790"/>
            <a:ext cx="3707130" cy="24809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l="4400" t="11600" r="9200" b="2000"/>
          <a:stretch>
            <a:fillRect/>
          </a:stretch>
        </p:blipFill>
        <p:spPr>
          <a:xfrm>
            <a:off x="4648200" y="2145030"/>
            <a:ext cx="3512820" cy="24733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85800" y="2343150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Atm v:</a:t>
            </a:r>
            <a:endParaRPr lang="en-US" altLang="zh-CN"/>
          </a:p>
          <a:p>
            <a:r>
              <a:rPr lang="en-US" altLang="zh-CN"/>
              <a:t>CD PMTs got hits Firstly</a:t>
            </a:r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4953000" y="2343150"/>
            <a:ext cx="3494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Muon:</a:t>
            </a:r>
            <a:endParaRPr lang="en-US" altLang="zh-CN"/>
          </a:p>
          <a:p>
            <a:r>
              <a:rPr lang="en-US" altLang="zh-CN"/>
              <a:t>CD PMTs got hits after WP PMTs</a:t>
            </a:r>
            <a:endParaRPr lang="en-US" altLang="zh-CN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5061584" y="2495803"/>
            <a:ext cx="1034415" cy="598805"/>
          </a:xfrm>
          <a:custGeom>
            <a:avLst/>
            <a:gdLst/>
            <a:ahLst/>
            <a:cxnLst/>
            <a:rect l="l" t="t" r="r" b="b"/>
            <a:pathLst>
              <a:path w="1034415" h="598804">
                <a:moveTo>
                  <a:pt x="1034275" y="0"/>
                </a:moveTo>
                <a:lnTo>
                  <a:pt x="0" y="0"/>
                </a:lnTo>
                <a:lnTo>
                  <a:pt x="0" y="598678"/>
                </a:lnTo>
                <a:lnTo>
                  <a:pt x="1034275" y="598678"/>
                </a:lnTo>
                <a:lnTo>
                  <a:pt x="103427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Atmosp</a:t>
            </a:r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heric neutrinos: </a:t>
            </a:r>
            <a:r>
              <a:rPr lang="en-US"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Neutron identification</a:t>
            </a:r>
            <a:endParaRPr lang="en-US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>
          <a:xfrm>
            <a:off x="4512945" y="3251200"/>
            <a:ext cx="2103120" cy="257175"/>
          </a:xfrm>
        </p:spPr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52400" y="742950"/>
            <a:ext cx="401002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 indent="0" fontAlgn="auto">
              <a:lnSpc>
                <a:spcPct val="13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Why we want to identify neutron events?</a:t>
            </a: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fontAlgn="auto">
              <a:lnSpc>
                <a:spcPct val="13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Benefit to Atm v PID (v-antiv separation)</a:t>
            </a: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98450" indent="-285750" fontAlgn="auto">
              <a:lnSpc>
                <a:spcPct val="13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4800" y="1809750"/>
            <a:ext cx="3578225" cy="2730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31690" y="666750"/>
            <a:ext cx="4570730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How to select neutrons with simple cuts: target-&gt;secondary events</a:t>
            </a: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Selecting neutrons with simple cuts</a:t>
            </a: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Selecting neutrons with machine learning</a:t>
            </a: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87480" y="2511182"/>
            <a:ext cx="781685" cy="4660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52705">
              <a:lnSpc>
                <a:spcPts val="1670"/>
              </a:lnSpc>
              <a:spcBef>
                <a:spcPts val="26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neutron </a:t>
            </a:r>
            <a:r>
              <a:rPr sz="1500" spc="-385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500" spc="5">
                <a:latin typeface="Microsoft Sans Serif" panose="020B0604020202020204"/>
                <a:cs typeface="Microsoft Sans Serif" panose="020B0604020202020204"/>
              </a:rPr>
              <a:t>s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e</a:t>
            </a:r>
            <a:r>
              <a:rPr sz="1500" spc="-15">
                <a:latin typeface="Microsoft Sans Serif" panose="020B0604020202020204"/>
                <a:cs typeface="Microsoft Sans Serif" panose="020B0604020202020204"/>
              </a:rPr>
              <a:t>l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e</a:t>
            </a:r>
            <a:r>
              <a:rPr sz="1500" spc="5">
                <a:latin typeface="Microsoft Sans Serif" panose="020B0604020202020204"/>
                <a:cs typeface="Microsoft Sans Serif" panose="020B0604020202020204"/>
              </a:rPr>
              <a:t>c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t</a:t>
            </a:r>
            <a:r>
              <a:rPr sz="1500" spc="-15">
                <a:latin typeface="Microsoft Sans Serif" panose="020B0604020202020204"/>
                <a:cs typeface="Microsoft Sans Serif" panose="020B0604020202020204"/>
              </a:rPr>
              <a:t>i</a:t>
            </a:r>
            <a:r>
              <a:rPr sz="1500" spc="10">
                <a:latin typeface="Microsoft Sans Serif" panose="020B0604020202020204"/>
                <a:cs typeface="Microsoft Sans Serif" panose="020B0604020202020204"/>
              </a:rPr>
              <a:t>o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n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95860" y="2495803"/>
            <a:ext cx="1115695" cy="598805"/>
          </a:xfrm>
          <a:custGeom>
            <a:avLst/>
            <a:gdLst/>
            <a:ahLst/>
            <a:cxnLst/>
            <a:rect l="l" t="t" r="r" b="b"/>
            <a:pathLst>
              <a:path w="1115695" h="598804">
                <a:moveTo>
                  <a:pt x="1115288" y="0"/>
                </a:moveTo>
                <a:lnTo>
                  <a:pt x="0" y="0"/>
                </a:lnTo>
                <a:lnTo>
                  <a:pt x="0" y="598678"/>
                </a:lnTo>
                <a:lnTo>
                  <a:pt x="1115288" y="598678"/>
                </a:lnTo>
                <a:lnTo>
                  <a:pt x="1115288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242646" y="2658426"/>
            <a:ext cx="819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e</a:t>
            </a:r>
            <a:r>
              <a:rPr sz="1500" spc="-30">
                <a:latin typeface="Microsoft Sans Serif" panose="020B0604020202020204"/>
                <a:cs typeface="Microsoft Sans Serif" panose="020B0604020202020204"/>
              </a:rPr>
              <a:t>f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f</a:t>
            </a:r>
            <a:r>
              <a:rPr sz="1500" spc="-15">
                <a:latin typeface="Microsoft Sans Serif" panose="020B0604020202020204"/>
                <a:cs typeface="Microsoft Sans Serif" panose="020B0604020202020204"/>
              </a:rPr>
              <a:t>i</a:t>
            </a:r>
            <a:r>
              <a:rPr sz="1500" spc="5">
                <a:latin typeface="Microsoft Sans Serif" panose="020B0604020202020204"/>
                <a:cs typeface="Microsoft Sans Serif" panose="020B0604020202020204"/>
              </a:rPr>
              <a:t>c</a:t>
            </a:r>
            <a:r>
              <a:rPr sz="1500" spc="-5">
                <a:latin typeface="Microsoft Sans Serif" panose="020B0604020202020204"/>
                <a:cs typeface="Microsoft Sans Serif" panose="020B0604020202020204"/>
              </a:rPr>
              <a:t>ie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n</a:t>
            </a:r>
            <a:r>
              <a:rPr sz="1500" spc="5">
                <a:latin typeface="Microsoft Sans Serif" panose="020B0604020202020204"/>
                <a:cs typeface="Microsoft Sans Serif" panose="020B0604020202020204"/>
              </a:rPr>
              <a:t>c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y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11148" y="2495803"/>
            <a:ext cx="722630" cy="598805"/>
          </a:xfrm>
          <a:custGeom>
            <a:avLst/>
            <a:gdLst/>
            <a:ahLst/>
            <a:cxnLst/>
            <a:rect l="l" t="t" r="r" b="b"/>
            <a:pathLst>
              <a:path w="722629" h="598804">
                <a:moveTo>
                  <a:pt x="722515" y="0"/>
                </a:moveTo>
                <a:lnTo>
                  <a:pt x="0" y="0"/>
                </a:lnTo>
                <a:lnTo>
                  <a:pt x="0" y="598678"/>
                </a:lnTo>
                <a:lnTo>
                  <a:pt x="722515" y="598678"/>
                </a:lnTo>
                <a:lnTo>
                  <a:pt x="72251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324801" y="2658426"/>
            <a:ext cx="4933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pu</a:t>
            </a:r>
            <a:r>
              <a:rPr sz="1500" spc="5">
                <a:latin typeface="Microsoft Sans Serif" panose="020B0604020202020204"/>
                <a:cs typeface="Microsoft Sans Serif" panose="020B0604020202020204"/>
              </a:rPr>
              <a:t>r</a:t>
            </a:r>
            <a:r>
              <a:rPr sz="1500" spc="-15">
                <a:latin typeface="Microsoft Sans Serif" panose="020B0604020202020204"/>
                <a:cs typeface="Microsoft Sans Serif" panose="020B0604020202020204"/>
              </a:rPr>
              <a:t>i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ty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61584" y="3094480"/>
            <a:ext cx="1034415" cy="598805"/>
          </a:xfrm>
          <a:custGeom>
            <a:avLst/>
            <a:gdLst/>
            <a:ahLst/>
            <a:cxnLst/>
            <a:rect l="l" t="t" r="r" b="b"/>
            <a:pathLst>
              <a:path w="1034415" h="598804">
                <a:moveTo>
                  <a:pt x="1034275" y="0"/>
                </a:moveTo>
                <a:lnTo>
                  <a:pt x="0" y="0"/>
                </a:lnTo>
                <a:lnTo>
                  <a:pt x="0" y="598677"/>
                </a:lnTo>
                <a:lnTo>
                  <a:pt x="1034275" y="598677"/>
                </a:lnTo>
                <a:lnTo>
                  <a:pt x="103427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390527" y="3256736"/>
            <a:ext cx="3759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cuts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95860" y="3094480"/>
            <a:ext cx="1115695" cy="598805"/>
          </a:xfrm>
          <a:custGeom>
            <a:avLst/>
            <a:gdLst/>
            <a:ahLst/>
            <a:cxnLst/>
            <a:rect l="l" t="t" r="r" b="b"/>
            <a:pathLst>
              <a:path w="1115695" h="598804">
                <a:moveTo>
                  <a:pt x="1115288" y="0"/>
                </a:moveTo>
                <a:lnTo>
                  <a:pt x="0" y="0"/>
                </a:lnTo>
                <a:lnTo>
                  <a:pt x="0" y="598677"/>
                </a:lnTo>
                <a:lnTo>
                  <a:pt x="1115288" y="598677"/>
                </a:lnTo>
                <a:lnTo>
                  <a:pt x="1115288" y="0"/>
                </a:lnTo>
                <a:close/>
              </a:path>
            </a:pathLst>
          </a:custGeom>
          <a:solidFill>
            <a:srgbClr val="E5E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6369723" y="3256736"/>
            <a:ext cx="567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93.1%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11148" y="3094480"/>
            <a:ext cx="722630" cy="598805"/>
          </a:xfrm>
          <a:custGeom>
            <a:avLst/>
            <a:gdLst/>
            <a:ahLst/>
            <a:cxnLst/>
            <a:rect l="l" t="t" r="r" b="b"/>
            <a:pathLst>
              <a:path w="722629" h="598804">
                <a:moveTo>
                  <a:pt x="722515" y="0"/>
                </a:moveTo>
                <a:lnTo>
                  <a:pt x="0" y="0"/>
                </a:lnTo>
                <a:lnTo>
                  <a:pt x="0" y="598677"/>
                </a:lnTo>
                <a:lnTo>
                  <a:pt x="722515" y="598677"/>
                </a:lnTo>
                <a:lnTo>
                  <a:pt x="722515" y="0"/>
                </a:lnTo>
                <a:close/>
              </a:path>
            </a:pathLst>
          </a:custGeom>
          <a:solidFill>
            <a:srgbClr val="E5E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287730" y="3256736"/>
            <a:ext cx="567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9</a:t>
            </a:r>
            <a:r>
              <a:rPr sz="1500" spc="10">
                <a:latin typeface="Microsoft Sans Serif" panose="020B0604020202020204"/>
                <a:cs typeface="Microsoft Sans Serif" panose="020B0604020202020204"/>
              </a:rPr>
              <a:t>8</a:t>
            </a:r>
            <a:r>
              <a:rPr sz="1500" spc="-10">
                <a:latin typeface="Microsoft Sans Serif" panose="020B0604020202020204"/>
                <a:cs typeface="Microsoft Sans Serif" panose="020B0604020202020204"/>
              </a:rPr>
              <a:t>.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9%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61584" y="3693158"/>
            <a:ext cx="1034415" cy="555625"/>
          </a:xfrm>
          <a:custGeom>
            <a:avLst/>
            <a:gdLst/>
            <a:ahLst/>
            <a:cxnLst/>
            <a:rect l="l" t="t" r="r" b="b"/>
            <a:pathLst>
              <a:path w="1034415" h="555625">
                <a:moveTo>
                  <a:pt x="1034275" y="0"/>
                </a:moveTo>
                <a:lnTo>
                  <a:pt x="0" y="0"/>
                </a:lnTo>
                <a:lnTo>
                  <a:pt x="0" y="555117"/>
                </a:lnTo>
                <a:lnTo>
                  <a:pt x="1034275" y="555117"/>
                </a:lnTo>
                <a:lnTo>
                  <a:pt x="1034275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203685" y="3708538"/>
            <a:ext cx="748030" cy="46672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3020" marR="5080" indent="-20955">
              <a:lnSpc>
                <a:spcPts val="1670"/>
              </a:lnSpc>
              <a:spcBef>
                <a:spcPts val="26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mac</a:t>
            </a:r>
            <a:r>
              <a:rPr sz="1500" spc="15">
                <a:latin typeface="Microsoft Sans Serif" panose="020B0604020202020204"/>
                <a:cs typeface="Microsoft Sans Serif" panose="020B0604020202020204"/>
              </a:rPr>
              <a:t>h</a:t>
            </a:r>
            <a:r>
              <a:rPr sz="1500" spc="-15">
                <a:latin typeface="Microsoft Sans Serif" panose="020B0604020202020204"/>
                <a:cs typeface="Microsoft Sans Serif" panose="020B0604020202020204"/>
              </a:rPr>
              <a:t>i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ne  </a:t>
            </a:r>
            <a:r>
              <a:rPr sz="1500" spc="-5">
                <a:latin typeface="Microsoft Sans Serif" panose="020B0604020202020204"/>
                <a:cs typeface="Microsoft Sans Serif" panose="020B0604020202020204"/>
              </a:rPr>
              <a:t>learning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95860" y="3693158"/>
            <a:ext cx="1115695" cy="555625"/>
          </a:xfrm>
          <a:custGeom>
            <a:avLst/>
            <a:gdLst/>
            <a:ahLst/>
            <a:cxnLst/>
            <a:rect l="l" t="t" r="r" b="b"/>
            <a:pathLst>
              <a:path w="1115695" h="555625">
                <a:moveTo>
                  <a:pt x="1115288" y="0"/>
                </a:moveTo>
                <a:lnTo>
                  <a:pt x="0" y="0"/>
                </a:lnTo>
                <a:lnTo>
                  <a:pt x="0" y="555117"/>
                </a:lnTo>
                <a:lnTo>
                  <a:pt x="1115288" y="555117"/>
                </a:lnTo>
                <a:lnTo>
                  <a:pt x="1115288" y="0"/>
                </a:lnTo>
                <a:close/>
              </a:path>
            </a:pathLst>
          </a:custGeom>
          <a:solidFill>
            <a:srgbClr val="E5E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6369723" y="3834535"/>
            <a:ext cx="567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99.7%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211148" y="3693158"/>
            <a:ext cx="722630" cy="555625"/>
          </a:xfrm>
          <a:custGeom>
            <a:avLst/>
            <a:gdLst/>
            <a:ahLst/>
            <a:cxnLst/>
            <a:rect l="l" t="t" r="r" b="b"/>
            <a:pathLst>
              <a:path w="722629" h="555625">
                <a:moveTo>
                  <a:pt x="722515" y="0"/>
                </a:moveTo>
                <a:lnTo>
                  <a:pt x="0" y="0"/>
                </a:lnTo>
                <a:lnTo>
                  <a:pt x="0" y="555117"/>
                </a:lnTo>
                <a:lnTo>
                  <a:pt x="722515" y="555117"/>
                </a:lnTo>
                <a:lnTo>
                  <a:pt x="722515" y="0"/>
                </a:lnTo>
                <a:close/>
              </a:path>
            </a:pathLst>
          </a:custGeom>
          <a:solidFill>
            <a:srgbClr val="E5E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7287730" y="3834535"/>
            <a:ext cx="567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Microsoft Sans Serif" panose="020B0604020202020204"/>
                <a:cs typeface="Microsoft Sans Serif" panose="020B0604020202020204"/>
              </a:rPr>
              <a:t>9</a:t>
            </a:r>
            <a:r>
              <a:rPr sz="1500" spc="10">
                <a:latin typeface="Microsoft Sans Serif" panose="020B0604020202020204"/>
                <a:cs typeface="Microsoft Sans Serif" panose="020B0604020202020204"/>
              </a:rPr>
              <a:t>7</a:t>
            </a:r>
            <a:r>
              <a:rPr sz="1500" spc="-10">
                <a:latin typeface="Microsoft Sans Serif" panose="020B0604020202020204"/>
                <a:cs typeface="Microsoft Sans Serif" panose="020B0604020202020204"/>
              </a:rPr>
              <a:t>.</a:t>
            </a:r>
            <a:r>
              <a:rPr sz="1500">
                <a:latin typeface="Microsoft Sans Serif" panose="020B0604020202020204"/>
                <a:cs typeface="Microsoft Sans Serif" panose="020B0604020202020204"/>
              </a:rPr>
              <a:t>3%</a:t>
            </a:r>
            <a:endParaRPr sz="1500">
              <a:latin typeface="Microsoft Sans Serif" panose="020B0604020202020204"/>
              <a:cs typeface="Microsoft Sans Serif" panose="020B060402020202020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13765"/>
            <a:ext cx="8568000" cy="368935"/>
          </a:xfrm>
        </p:spPr>
        <p:txBody>
          <a:bodyPr/>
          <a:lstStyle/>
          <a:p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Atmosp</a:t>
            </a:r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heric neutrinos: </a:t>
            </a:r>
            <a:r>
              <a:rPr spc="-7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Event reconstruction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34010" y="703580"/>
            <a:ext cx="5020310" cy="188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98450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Challenge 2:Good energy (∼ 10%) and direction (∼ 20</a:t>
            </a:r>
            <a:r>
              <a:rPr lang="en-US" altLang="en-US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◦</a:t>
            </a: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) reconstruction.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  <a:p>
            <a:pPr marL="298450" indent="-28575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+mn-ea"/>
              </a:rPr>
              <a:t>Idea: Reconstruct the photon emission probability distribution based on the detected PMT hit charges and times.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384" y="2343248"/>
            <a:ext cx="5457323" cy="263248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705600" y="3257550"/>
            <a:ext cx="141351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8100" marR="30480">
              <a:lnSpc>
                <a:spcPts val="1780"/>
              </a:lnSpc>
              <a:spcBef>
                <a:spcPts val="275"/>
              </a:spcBef>
            </a:pP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Error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on 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 θν</a:t>
            </a:r>
            <a:r>
              <a:rPr sz="1350" spc="-7" baseline="-31000">
                <a:latin typeface="Microsoft Sans Serif" panose="020B0604020202020204"/>
                <a:cs typeface="Microsoft Sans Serif" panose="020B0604020202020204"/>
                <a:sym typeface="+mn-ea"/>
              </a:rPr>
              <a:t>e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~15</a:t>
            </a:r>
            <a:r>
              <a:rPr sz="1600" spc="-4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deg</a:t>
            </a:r>
            <a:endParaRPr lang="zh-CN" altLang="en-US" sz="1600" spc="-10">
              <a:latin typeface="Microsoft Sans Serif" panose="020B0604020202020204"/>
              <a:cs typeface="Microsoft Sans Serif" panose="020B0604020202020204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34200" y="742950"/>
            <a:ext cx="2099310" cy="522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8100" marR="30480">
              <a:lnSpc>
                <a:spcPts val="1780"/>
              </a:lnSpc>
              <a:spcBef>
                <a:spcPts val="275"/>
              </a:spcBef>
            </a:pP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Error on 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>
                <a:latin typeface="Microsoft Sans Serif" panose="020B0604020202020204"/>
                <a:cs typeface="Microsoft Sans Serif" panose="020B0604020202020204"/>
                <a:sym typeface="+mn-ea"/>
              </a:rPr>
              <a:t>θν</a:t>
            </a:r>
            <a:r>
              <a:rPr sz="1350" baseline="-34000">
                <a:latin typeface="Microsoft Sans Serif" panose="020B0604020202020204"/>
                <a:cs typeface="Microsoft Sans Serif" panose="020B0604020202020204"/>
                <a:sym typeface="+mn-ea"/>
              </a:rPr>
              <a:t>μ</a:t>
            </a:r>
            <a:r>
              <a:rPr sz="1600">
                <a:latin typeface="Microsoft Sans Serif" panose="020B0604020202020204"/>
                <a:cs typeface="Microsoft Sans Serif" panose="020B0604020202020204"/>
                <a:sym typeface="+mn-ea"/>
              </a:rPr>
              <a:t>~9</a:t>
            </a:r>
            <a:r>
              <a:rPr sz="1600" spc="-5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deg</a:t>
            </a:r>
            <a:endParaRPr lang="zh-CN" altLang="en-US" sz="1600" spc="-10">
              <a:latin typeface="Microsoft Sans Serif" panose="020B0604020202020204"/>
              <a:cs typeface="Microsoft Sans Serif" panose="020B0604020202020204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343150"/>
            <a:ext cx="2963545" cy="2540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007110"/>
            <a:ext cx="3455670" cy="1282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Atmosp</a:t>
            </a:r>
            <a:r>
              <a:rPr lang="en-US" spc="-10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heric neutrinos:</a:t>
            </a:r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L/E dependence of neutrino oscillation</a:t>
            </a:r>
            <a:r>
              <a:rPr spc="-65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spc="-65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04800" y="819150"/>
            <a:ext cx="8684260" cy="188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2700" indent="0">
              <a:lnSpc>
                <a:spcPct val="11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350520" algn="l"/>
                <a:tab pos="35115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One year atmospheric data will observe the neutrino oscillation with more than 5</a:t>
            </a:r>
            <a:r>
              <a:rPr lang="zh-CN" altLang="en-US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𝝈</a:t>
            </a:r>
            <a:r>
              <a:rPr lang="en-US" altLang="zh-CN" sz="1600" spc="-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confidence level</a:t>
            </a:r>
            <a:endParaRPr lang="en-US" altLang="zh-CN" sz="1600" spc="-10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05600" y="3257550"/>
            <a:ext cx="141351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8100" marR="30480">
              <a:lnSpc>
                <a:spcPts val="1780"/>
              </a:lnSpc>
              <a:spcBef>
                <a:spcPts val="275"/>
              </a:spcBef>
            </a:pP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Error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on 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 θν</a:t>
            </a:r>
            <a:r>
              <a:rPr sz="1350" spc="-7" baseline="-31000">
                <a:latin typeface="Microsoft Sans Serif" panose="020B0604020202020204"/>
                <a:cs typeface="Microsoft Sans Serif" panose="020B0604020202020204"/>
                <a:sym typeface="+mn-ea"/>
              </a:rPr>
              <a:t>e</a:t>
            </a:r>
            <a:r>
              <a:rPr sz="1600" spc="-5">
                <a:latin typeface="Microsoft Sans Serif" panose="020B0604020202020204"/>
                <a:cs typeface="Microsoft Sans Serif" panose="020B0604020202020204"/>
                <a:sym typeface="+mn-ea"/>
              </a:rPr>
              <a:t>~15</a:t>
            </a:r>
            <a:r>
              <a:rPr sz="1600" spc="-45">
                <a:latin typeface="Microsoft Sans Serif" panose="020B0604020202020204"/>
                <a:cs typeface="Microsoft Sans Serif" panose="020B0604020202020204"/>
                <a:sym typeface="+mn-ea"/>
              </a:rPr>
              <a:t> </a:t>
            </a:r>
            <a:r>
              <a:rPr sz="1600" spc="-10">
                <a:latin typeface="Microsoft Sans Serif" panose="020B0604020202020204"/>
                <a:cs typeface="Microsoft Sans Serif" panose="020B0604020202020204"/>
                <a:sym typeface="+mn-ea"/>
              </a:rPr>
              <a:t>deg</a:t>
            </a:r>
            <a:endParaRPr lang="zh-CN" altLang="en-US" sz="1600" spc="-10">
              <a:latin typeface="Microsoft Sans Serif" panose="020B0604020202020204"/>
              <a:cs typeface="Microsoft Sans Serif" panose="020B0604020202020204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646555"/>
            <a:ext cx="4432300" cy="2974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35" y="1657350"/>
            <a:ext cx="4417695" cy="29648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spc="-15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Supernova</a:t>
            </a:r>
            <a:r>
              <a:rPr spc="17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neutrino</a:t>
            </a:r>
            <a:r>
              <a:rPr spc="17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pc="4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</a:t>
            </a:r>
            <a:r>
              <a:rPr spc="175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pc="114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</a:t>
            </a:r>
            <a:r>
              <a:rPr lang="en-US" spc="114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:NM</a:t>
            </a:r>
            <a:r>
              <a:rPr spc="4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 </a:t>
            </a:r>
            <a:r>
              <a:rPr spc="4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sensitivity </a:t>
            </a:r>
            <a:endParaRPr spc="40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81600" y="3406140"/>
            <a:ext cx="2593340" cy="4114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zh-CN" sz="1400" spc="-105">
                <a:solidFill>
                  <a:schemeClr val="tx1"/>
                </a:solidFill>
                <a:latin typeface="Arial" panose="020B0604020202020204"/>
                <a:cs typeface="Arial" panose="020B0604020202020204"/>
                <a:sym typeface="+mn-ea"/>
              </a:rPr>
              <a:t>Trigger lost from BEC for OSIRIS is 0</a:t>
            </a:r>
            <a:endParaRPr lang="en-US" altLang="zh-CN" sz="1400" spc="-105">
              <a:solidFill>
                <a:schemeClr val="tx1"/>
              </a:solidFill>
              <a:latin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305435" y="666750"/>
            <a:ext cx="8467090" cy="2475865"/>
          </a:xfrm>
          <a:prstGeom prst="rect">
            <a:avLst/>
          </a:prstGeom>
        </p:spPr>
        <p:txBody>
          <a:bodyPr vert="horz" wrap="square" lIns="0" tIns="17145" rIns="0" bIns="0" rtlCol="0">
            <a:noAutofit/>
          </a:bodyPr>
          <a:lstStyle/>
          <a:p>
            <a:pPr marL="37465" marR="30480" indent="0">
              <a:lnSpc>
                <a:spcPct val="115000"/>
              </a:lnSpc>
              <a:spcBef>
                <a:spcPts val="135"/>
              </a:spcBef>
              <a:buClr>
                <a:srgbClr val="3333B2"/>
              </a:buClr>
              <a:buFont typeface="Arial" panose="020B0604020202020204" pitchFamily="34" charset="0"/>
              <a:buNone/>
              <a:tabLst>
                <a:tab pos="17081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Thanks to CCSN flux, we want to determine the NMO thanks matter effect  inside the star.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323215" marR="118110" indent="-285750">
              <a:lnSpc>
                <a:spcPct val="115000"/>
              </a:lnSpc>
              <a:spcBef>
                <a:spcPts val="295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17081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Main advantage: in case of explosion detected by JUNO, we don’t need to wait  10 year of data taking from reactor anti-neutrino to be able to discriminate  between the two NMO.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323215" indent="-285750">
              <a:lnSpc>
                <a:spcPct val="115000"/>
              </a:lnSpc>
              <a:spcBef>
                <a:spcPts val="245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170815" algn="l"/>
              </a:tabLst>
            </a:pPr>
            <a:r>
              <a:rPr lang="en-US" altLang="zh-CN" sz="1600" spc="-105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Method used : χ2 test using Asimov method.</a:t>
            </a:r>
            <a:endParaRPr lang="en-US" altLang="zh-CN" sz="1600" spc="-10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8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57200" y="2343150"/>
            <a:ext cx="3253105" cy="2411730"/>
          </a:xfrm>
          <a:prstGeom prst="rect">
            <a:avLst/>
          </a:prstGeom>
        </p:spPr>
      </p:pic>
      <p:pic>
        <p:nvPicPr>
          <p:cNvPr id="10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0" y="2343150"/>
            <a:ext cx="3225165" cy="23666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88000" y="189965"/>
            <a:ext cx="8568000" cy="368935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JUNO‘s </a:t>
            </a:r>
            <a:r>
              <a:rPr lang="en-US" altLang="zh-CN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Multi-Physics Potential</a:t>
            </a:r>
            <a:endParaRPr lang="en-US" altLang="zh-CN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2905" y="1200150"/>
            <a:ext cx="4918710" cy="3886200"/>
          </a:xfrm>
          <a:prstGeom prst="rect">
            <a:avLst/>
          </a:prstGeom>
        </p:spPr>
      </p:pic>
      <p:pic>
        <p:nvPicPr>
          <p:cNvPr id="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1200150"/>
            <a:ext cx="4040505" cy="3885565"/>
          </a:xfrm>
          <a:prstGeom prst="rect">
            <a:avLst/>
          </a:prstGeom>
        </p:spPr>
      </p:pic>
      <p:pic>
        <p:nvPicPr>
          <p:cNvPr id="10" name="object 4"/>
          <p:cNvPicPr/>
          <p:nvPr/>
        </p:nvPicPr>
        <p:blipFill>
          <a:blip r:embed="rId3" cstate="print"/>
          <a:srcRect r="45431"/>
          <a:stretch>
            <a:fillRect/>
          </a:stretch>
        </p:blipFill>
        <p:spPr>
          <a:xfrm>
            <a:off x="6207125" y="2628900"/>
            <a:ext cx="283210" cy="266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rcRect r="45431"/>
          <a:stretch>
            <a:fillRect/>
          </a:stretch>
        </p:blipFill>
        <p:spPr>
          <a:xfrm>
            <a:off x="7553960" y="3683000"/>
            <a:ext cx="28321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8800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Status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07" name="内容占位符 20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85750" y="1062038"/>
            <a:ext cx="8575516" cy="2555240"/>
          </a:xfrm>
          <a:effectLst>
            <a:glow rad="127000">
              <a:schemeClr val="accent6"/>
            </a:glow>
          </a:effectLst>
        </p:spPr>
        <p:txBody>
          <a:bodyPr lIns="91440" tIns="45720" rIns="91440" bIns="45720" anchor="t">
            <a:noAutofit/>
          </a:bodyPr>
          <a:lstStyle/>
          <a:p>
            <a:pPr marL="0" indent="0" algn="ctr">
              <a:lnSpc>
                <a:spcPct val="40000"/>
              </a:lnSpc>
              <a:buNone/>
            </a:pP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40000"/>
              </a:lnSpc>
              <a:buNone/>
            </a:pP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40000"/>
              </a:lnSpc>
              <a:buNone/>
            </a:pPr>
            <a:r>
              <a:rPr lang="en-US" altLang="zh-CN" sz="20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JUNO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  <a:sym typeface="+mn-ea"/>
              </a:rPr>
              <a:t>Civil Construction finished in 2021.</a:t>
            </a:r>
            <a:endParaRPr lang="en-US" altLang="zh-CN" sz="2000">
              <a:solidFill>
                <a:schemeClr val="bg1"/>
              </a:solidFill>
              <a:latin typeface="Arial" panose="020B0604020202020204"/>
              <a:ea typeface="SimSun" panose="02010600030101010101" pitchFamily="2" charset="-122"/>
              <a:cs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en-US" sz="32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JUNO </a:t>
            </a:r>
            <a:r>
              <a:rPr lang="en-US" altLang="zh-CN" sz="32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Central detector finished in Nov.2024.</a:t>
            </a:r>
            <a:br>
              <a:rPr lang="en-US" altLang="zh-CN" sz="2000">
                <a:latin typeface="Arial" panose="020B0604020202020204"/>
                <a:cs typeface="Arial" panose="020B0604020202020204"/>
              </a:rPr>
            </a:br>
            <a:endParaRPr lang="en-US" altLang="zh-CN" sz="10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JUNO filling will start in Dec. 2024.</a:t>
            </a:r>
            <a:endParaRPr lang="en-US" altLang="zh-CN" sz="2000">
              <a:solidFill>
                <a:schemeClr val="bg1"/>
              </a:solidFill>
              <a:latin typeface="Arial" panose="020B0604020202020204"/>
              <a:ea typeface="SimSun" panose="02010600030101010101" pitchFamily="2" charset="-122"/>
              <a:cs typeface="Arial" panose="020B0604020202020204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Water filling: 2 months</a:t>
            </a:r>
            <a:endParaRPr lang="en-US" altLang="zh-CN" sz="2000">
              <a:solidFill>
                <a:schemeClr val="bg1"/>
              </a:solidFill>
              <a:latin typeface="Arial" panose="020B0604020202020204"/>
              <a:ea typeface="SimSun" panose="02010600030101010101" pitchFamily="2" charset="-122"/>
              <a:cs typeface="Arial" panose="020B0604020202020204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LS filling: 6 months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lnSpc>
                <a:spcPct val="230000"/>
              </a:lnSpc>
              <a:buNone/>
            </a:pPr>
            <a:r>
              <a:rPr lang="en-US" altLang="zh-CN" sz="2000">
                <a:solidFill>
                  <a:schemeClr val="bg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JUNO data taking will happen in 2025 !</a:t>
            </a:r>
            <a:endParaRPr lang="en-US" altLang="zh-CN" sz="2000">
              <a:solidFill>
                <a:schemeClr val="bg1"/>
              </a:solidFill>
              <a:latin typeface="Arial" panose="020B0604020202020204"/>
              <a:ea typeface="SimSun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Acrylic Vessel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3"/>
          </p:nvPr>
        </p:nvPicPr>
        <p:blipFill>
          <a:blip r:embed="rId1"/>
          <a:stretch>
            <a:fillRect/>
          </a:stretch>
        </p:blipFill>
        <p:spPr>
          <a:xfrm>
            <a:off x="6019800" y="2876550"/>
            <a:ext cx="2969895" cy="16541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5082" b="9736"/>
          <a:stretch>
            <a:fillRect/>
          </a:stretch>
        </p:blipFill>
        <p:spPr>
          <a:xfrm>
            <a:off x="3276600" y="819150"/>
            <a:ext cx="272415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16" r="56461" b="5273"/>
          <a:stretch>
            <a:fillRect/>
          </a:stretch>
        </p:blipFill>
        <p:spPr>
          <a:xfrm>
            <a:off x="6096000" y="819150"/>
            <a:ext cx="2895600" cy="1905000"/>
          </a:xfrm>
          <a:prstGeom prst="rect">
            <a:avLst/>
          </a:prstGeom>
        </p:spPr>
      </p:pic>
      <p:pic>
        <p:nvPicPr>
          <p:cNvPr id="5" name="内容占位符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124200" y="2862580"/>
            <a:ext cx="2856230" cy="1708150"/>
          </a:xfrm>
          <a:prstGeom prst="rect">
            <a:avLst/>
          </a:prstGeom>
          <a:effectLst/>
        </p:spPr>
      </p:pic>
      <p:sp>
        <p:nvSpPr>
          <p:cNvPr id="4" name="文本框 3"/>
          <p:cNvSpPr txBox="1"/>
          <p:nvPr/>
        </p:nvSpPr>
        <p:spPr>
          <a:xfrm>
            <a:off x="3352800" y="4331335"/>
            <a:ext cx="2214245" cy="19939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r>
              <a:rPr lang="en-US" altLang="zh-CN" sz="1600">
                <a:latin typeface="+mn-lt"/>
                <a:cs typeface="+mn-lt"/>
              </a:rPr>
              <a:t>Installation of -3 layer</a:t>
            </a:r>
            <a:endParaRPr lang="en-US" altLang="zh-CN" sz="1600">
              <a:latin typeface="+mn-lt"/>
              <a:cs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9800" y="4338955"/>
            <a:ext cx="1749425" cy="19939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r>
              <a:rPr lang="en-US" altLang="zh-CN" sz="1600">
                <a:latin typeface="+mn-lt"/>
                <a:cs typeface="+mn-lt"/>
              </a:rPr>
              <a:t>bottom chimney</a:t>
            </a:r>
            <a:endParaRPr lang="en-US" altLang="zh-CN" sz="1600">
              <a:latin typeface="+mn-lt"/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27085" y="4324350"/>
            <a:ext cx="562610" cy="213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8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Oct.2024</a:t>
            </a:r>
            <a:endParaRPr lang="en-US" altLang="zh-CN" sz="80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 descr="1-s2.0-S0146641021000880-gr3_lrg"/>
          <p:cNvPicPr>
            <a:picLocks noChangeAspect="1"/>
          </p:cNvPicPr>
          <p:nvPr/>
        </p:nvPicPr>
        <p:blipFill>
          <a:blip r:embed="rId5"/>
          <a:srcRect l="19228" t="36684" r="25012"/>
          <a:stretch>
            <a:fillRect/>
          </a:stretch>
        </p:blipFill>
        <p:spPr>
          <a:xfrm>
            <a:off x="372745" y="971550"/>
            <a:ext cx="2149475" cy="217487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2286000" y="1809750"/>
            <a:ext cx="914400" cy="76200"/>
          </a:xfrm>
          <a:prstGeom prst="straightConnector1">
            <a:avLst/>
          </a:prstGeom>
          <a:ln w="47625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0" y="3333750"/>
            <a:ext cx="3133090" cy="1670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lvl="2" indent="0">
              <a:lnSpc>
                <a:spcPct val="120000"/>
              </a:lnSpc>
              <a:spcBef>
                <a:spcPts val="300"/>
              </a:spcBef>
              <a:buClr>
                <a:srgbClr val="FF9900"/>
              </a:buClr>
              <a:buSzPct val="75000"/>
              <a:buFont typeface="Wingdings" panose="05000000000000000000" charset="0"/>
              <a:buNone/>
              <a:defRPr/>
            </a:pPr>
            <a:r>
              <a:rPr kumimoji="1"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Shaping, sanding/polishing, cleaning, machining and protection, maintaining </a:t>
            </a:r>
            <a:endParaRPr kumimoji="1" lang="en-US" altLang="zh-CN" sz="140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148590" lvl="2" indent="-228600">
              <a:lnSpc>
                <a:spcPct val="120000"/>
              </a:lnSpc>
              <a:spcBef>
                <a:spcPts val="300"/>
              </a:spcBef>
              <a:buClr>
                <a:srgbClr val="FF99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kumimoji="1"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high transparency (&gt;96%)  </a:t>
            </a:r>
            <a:endParaRPr kumimoji="1" lang="en-US" altLang="zh-CN" sz="140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148590" lvl="2" indent="-228600">
              <a:lnSpc>
                <a:spcPct val="120000"/>
              </a:lnSpc>
              <a:spcBef>
                <a:spcPts val="300"/>
              </a:spcBef>
              <a:buClr>
                <a:srgbClr val="FF99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kumimoji="1"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low surface background (&lt; 5 ppt U/Th) </a:t>
            </a:r>
            <a:endParaRPr kumimoji="1" lang="en-US" altLang="zh-CN" sz="140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76600" y="1176020"/>
            <a:ext cx="1981200" cy="19939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p>
            <a:r>
              <a:rPr lang="en-US" altLang="zh-CN" sz="1600">
                <a:latin typeface="+mn-lt"/>
                <a:cs typeface="+mn-lt"/>
              </a:rPr>
              <a:t>12cm thickness</a:t>
            </a:r>
            <a:endParaRPr lang="en-US" altLang="zh-CN" sz="1600">
              <a:latin typeface="+mn-lt"/>
              <a:cs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PMTs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 descr="1-s2.0-S0146641021000880-gr3_lrg"/>
          <p:cNvPicPr>
            <a:picLocks noChangeAspect="1"/>
          </p:cNvPicPr>
          <p:nvPr/>
        </p:nvPicPr>
        <p:blipFill>
          <a:blip r:embed="rId1"/>
          <a:srcRect l="19228" t="36684" r="25012"/>
          <a:stretch>
            <a:fillRect/>
          </a:stretch>
        </p:blipFill>
        <p:spPr>
          <a:xfrm>
            <a:off x="228600" y="877570"/>
            <a:ext cx="2294255" cy="232156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2209800" y="1428750"/>
            <a:ext cx="990600" cy="381000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内容占位符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2750185"/>
            <a:ext cx="3101340" cy="232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08630" y="748665"/>
            <a:ext cx="1981200" cy="70788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40030" indent="-130810" algn="just">
              <a:spcAft>
                <a:spcPts val="200"/>
              </a:spcAft>
              <a:buClr>
                <a:srgbClr val="3333B2"/>
              </a:buClr>
              <a:buFont typeface="Lucida Sans Unicode" panose="020B0602030504020204"/>
              <a:buChar char="►"/>
              <a:tabLst>
                <a:tab pos="265430" algn="l"/>
              </a:tabLst>
            </a:pPr>
            <a:endParaRPr lang="fr-BE" sz="1100" spc="82" baseline="12000">
              <a:solidFill>
                <a:schemeClr val="tx1"/>
              </a:solidFill>
              <a:latin typeface="+mn-lt"/>
              <a:cs typeface="Lucida Sans Unicode" panose="020B0602030504020204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3"/>
          <a:srcRect b="13180"/>
          <a:stretch>
            <a:fillRect/>
          </a:stretch>
        </p:blipFill>
        <p:spPr>
          <a:xfrm>
            <a:off x="5867400" y="438150"/>
            <a:ext cx="2864485" cy="2244725"/>
          </a:xfrm>
          <a:prstGeom prst="rect">
            <a:avLst/>
          </a:prstGeom>
        </p:spPr>
      </p:pic>
      <p:sp>
        <p:nvSpPr>
          <p:cNvPr id="16" name="灯片编号占位符 2"/>
          <p:cNvSpPr>
            <a:spLocks noGrp="1"/>
          </p:cNvSpPr>
          <p:nvPr/>
        </p:nvSpPr>
        <p:spPr>
          <a:xfrm>
            <a:off x="3812752" y="444531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BD7A991-EADE-43C7-A76C-B246784C6957}" type="slidenum">
              <a:rPr lang="zh-CN" altLang="en-US" smtClean="0"/>
            </a:fld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25" y="748389"/>
            <a:ext cx="2039283" cy="2720109"/>
          </a:xfrm>
          <a:prstGeom prst="rect">
            <a:avLst/>
          </a:prstGeom>
        </p:spPr>
      </p:pic>
      <p:pic>
        <p:nvPicPr>
          <p:cNvPr id="26" name="图片 13"/>
          <p:cNvPicPr>
            <a:picLocks noChangeAspect="1"/>
          </p:cNvPicPr>
          <p:nvPr/>
        </p:nvPicPr>
        <p:blipFill>
          <a:blip r:embed="rId5"/>
          <a:srcRect l="3424" r="37813"/>
          <a:stretch>
            <a:fillRect/>
          </a:stretch>
        </p:blipFill>
        <p:spPr bwMode="auto">
          <a:xfrm>
            <a:off x="3157855" y="3517900"/>
            <a:ext cx="183197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文本框 26"/>
          <p:cNvSpPr txBox="1"/>
          <p:nvPr/>
        </p:nvSpPr>
        <p:spPr>
          <a:xfrm>
            <a:off x="3157855" y="732155"/>
            <a:ext cx="14909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20inch PMT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157855" y="3486150"/>
            <a:ext cx="14909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3inch PMT</a:t>
            </a:r>
            <a:endParaRPr lang="en-US" altLang="zh-CN" sz="1400">
              <a:solidFill>
                <a:schemeClr val="bg1"/>
              </a:solidFill>
            </a:endParaRPr>
          </a:p>
        </p:txBody>
      </p:sp>
      <p:graphicFrame>
        <p:nvGraphicFramePr>
          <p:cNvPr id="29" name="内容占位符 6"/>
          <p:cNvGraphicFramePr/>
          <p:nvPr>
            <p:custDataLst>
              <p:tags r:id="rId6"/>
            </p:custDataLst>
          </p:nvPr>
        </p:nvGraphicFramePr>
        <p:xfrm>
          <a:off x="0" y="3343910"/>
          <a:ext cx="3007995" cy="1732280"/>
        </p:xfrm>
        <a:graphic>
          <a:graphicData uri="http://schemas.openxmlformats.org/drawingml/2006/table">
            <a:tbl>
              <a:tblPr firstRow="1" bandRow="1">
                <a:tableStyleId>{E47537ED-85E0-43F2-A7F5-E7EDC2A94A9F}</a:tableStyleId>
              </a:tblPr>
              <a:tblGrid>
                <a:gridCol w="916305"/>
                <a:gridCol w="757555"/>
                <a:gridCol w="502285"/>
                <a:gridCol w="831850"/>
              </a:tblGrid>
              <a:tr h="194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endParaRPr lang="zh-CN" altLang="en-US" sz="700" b="1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700" b="1">
                          <a:solidFill>
                            <a:schemeClr val="tx1"/>
                          </a:solidFill>
                        </a:rPr>
                        <a:t>LPMT (20-inch)</a:t>
                      </a:r>
                      <a:endParaRPr lang="en-US" altLang="zh-CN" sz="700" b="1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700" b="1">
                          <a:solidFill>
                            <a:schemeClr val="tx1"/>
                          </a:solidFill>
                        </a:rPr>
                        <a:t>SPMT (3-inch)</a:t>
                      </a:r>
                      <a:endParaRPr lang="en-US" altLang="zh-CN" sz="700" b="1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800" b="1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Hamamatsu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NNVT 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HZC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</a:tr>
              <a:tr h="2108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Quantity 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5000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15012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25600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</a:tr>
              <a:tr h="2114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Charge Collection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Dynode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MCP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Dynode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</a:tr>
              <a:tr h="346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Photon Detection Efficiency 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28.5%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30.1%</a:t>
                      </a:r>
                      <a:endParaRPr lang="en-US" altLang="zh-CN" sz="800" b="1">
                        <a:solidFill>
                          <a:srgbClr val="FF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25%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Dynamic range for [0-10] MeV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   [0, 100] PEs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[0, 2] PEs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</a:tr>
              <a:tr h="2114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solidFill>
                            <a:srgbClr val="00206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Coverage </a:t>
                      </a:r>
                      <a:endParaRPr lang="en-US" altLang="zh-CN" sz="800" b="1">
                        <a:solidFill>
                          <a:srgbClr val="00206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75%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b="1">
                          <a:latin typeface="Calibri" panose="020F0502020204030204" charset="0"/>
                          <a:cs typeface="Calibri" panose="020F0502020204030204" charset="0"/>
                        </a:rPr>
                        <a:t>3%</a:t>
                      </a:r>
                      <a:endParaRPr lang="en-US" altLang="zh-CN" sz="800" b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228310" y="189965"/>
            <a:ext cx="8568000" cy="368935"/>
          </a:xfrm>
        </p:spPr>
        <p:txBody>
          <a:bodyPr/>
          <a:lstStyle/>
          <a:p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JUNO detector Status</a:t>
            </a:r>
            <a:r>
              <a:rPr lang="zh-CN" altLang="en-US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：</a:t>
            </a:r>
            <a:r>
              <a:rPr lang="en-US" altLang="zh-CN" spc="16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PMTs</a:t>
            </a:r>
            <a:endParaRPr lang="en-US" altLang="zh-CN" spc="16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24400" y="4629150"/>
            <a:ext cx="5334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8630" y="748665"/>
            <a:ext cx="1981200" cy="70788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40030" indent="-130810" algn="just">
              <a:spcAft>
                <a:spcPts val="200"/>
              </a:spcAft>
              <a:buClr>
                <a:srgbClr val="3333B2"/>
              </a:buClr>
              <a:buFont typeface="Lucida Sans Unicode" panose="020B0602030504020204"/>
              <a:buChar char="►"/>
              <a:tabLst>
                <a:tab pos="265430" algn="l"/>
              </a:tabLst>
            </a:pPr>
            <a:endParaRPr lang="fr-BE" sz="1100" spc="82" baseline="12000">
              <a:solidFill>
                <a:schemeClr val="tx1"/>
              </a:solidFill>
              <a:latin typeface="+mn-lt"/>
              <a:cs typeface="Lucida Sans Unicode" panose="020B0602030504020204"/>
            </a:endParaRPr>
          </a:p>
        </p:txBody>
      </p:sp>
      <p:pic>
        <p:nvPicPr>
          <p:cNvPr id="3" name="Untitled video - Made with Clipchamp (5)_20241126_0906344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5470" y="748665"/>
            <a:ext cx="7548880" cy="403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>
                <a:latin typeface="Calibri" panose="020F0502020204030204" charset="0"/>
                <a:cs typeface="Calibri" panose="020F0502020204030204" charset="0"/>
              </a:rPr>
            </a:fld>
            <a:endParaRPr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9174" y="1657247"/>
            <a:ext cx="7642859" cy="885825"/>
          </a:xfrm>
        </p:spPr>
        <p:txBody>
          <a:bodyPr/>
          <a:lstStyle/>
          <a:p>
            <a:pPr algn="ctr">
              <a:lnSpc>
                <a:spcPct val="160000"/>
              </a:lnSpc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II: JUNO electronics 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5298_1*i*1"/>
  <p:tag name="KSO_WM_TEMPLATE_CATEGORY" val="chip"/>
  <p:tag name="KSO_WM_TEMPLATE_INDEX" val="2022529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eb2904295c1bf6da6ad16e"/>
  <p:tag name="KSO_WM_CHIP_XID" val="62eb297f295c1bf6da6ad1dd"/>
  <p:tag name="KSO_WM_UNIT_DEC_AREA_ID" val="69dccd080db34fa8a6f6439b9c58ff33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c324ddd13c34356ae45f011ade3b0a6"/>
  <p:tag name="KSO_WM_SLIDE_BACKGROUND_TYPE" val="general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h_i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6.0899353027344,&quot;left&quot;:-298.5,&quot;top&quot;:-66.784692060816,&quot;width&quot;:960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1_2"/>
  <p:tag name="KSO_WM_TEMPLATE_CATEGORY" val="diagram"/>
  <p:tag name="KSO_WM_TEMPLATE_INDEX" val="20236935"/>
  <p:tag name="KSO_WM_UNIT_LAYERLEVEL" val="1_1_1"/>
  <p:tag name="KSO_WM_TAG_VERSION" val="3.0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a*1_1_1"/>
  <p:tag name="KSO_WM_TEMPLATE_CATEGORY" val="diagram"/>
  <p:tag name="KSO_WM_TEMPLATE_INDEX" val="2023693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a*1_1_1"/>
  <p:tag name="KSO_WM_TEMPLATE_CATEGORY" val="diagram"/>
  <p:tag name="KSO_WM_TEMPLATE_INDEX" val="2023693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2"/>
  <p:tag name="KSO_WM_TEMPLATE_CATEGORY" val="diagram"/>
  <p:tag name="KSO_WM_TEMPLATE_INDEX" val="20236935"/>
  <p:tag name="KSO_WM_UNIT_LAYERLEVEL" val="1_1_1"/>
  <p:tag name="KSO_WM_TAG_VERSION" val="3.0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h_i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6.0899353027344,&quot;left&quot;:-298.5,&quot;top&quot;:-66.784692060816,&quot;width&quot;:960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1_2"/>
  <p:tag name="KSO_WM_TEMPLATE_CATEGORY" val="diagram"/>
  <p:tag name="KSO_WM_TEMPLATE_INDEX" val="20236935"/>
  <p:tag name="KSO_WM_UNIT_LAYERLEVEL" val="1_1_1"/>
  <p:tag name="KSO_WM_TAG_VERSION" val="3.0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a*1_1_1"/>
  <p:tag name="KSO_WM_TEMPLATE_CATEGORY" val="diagram"/>
  <p:tag name="KSO_WM_TEMPLATE_INDEX" val="2023693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1"/>
  <p:tag name="KSO_WM_TEMPLATE_CATEGORY" val="diagram"/>
  <p:tag name="KSO_WM_TEMPLATE_INDEX" val="20236935"/>
  <p:tag name="KSO_WM_UNIT_LAYERLEVEL" val="1_1_1"/>
  <p:tag name="KSO_WM_TAG_VERSION" val="3.0"/>
  <p:tag name="KSO_WM_DIAGRAM_GROUP_CODE" val="m1-1"/>
  <p:tag name="KSO_WM_UNIT_SUBTYPE" val="nb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a*1_1_1"/>
  <p:tag name="KSO_WM_TEMPLATE_CATEGORY" val="diagram"/>
  <p:tag name="KSO_WM_TEMPLATE_INDEX" val="2023693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2"/>
  <p:tag name="KSO_WM_TEMPLATE_CATEGORY" val="diagram"/>
  <p:tag name="KSO_WM_TEMPLATE_INDEX" val="20236935"/>
  <p:tag name="KSO_WM_UNIT_LAYERLEVEL" val="1_1_1"/>
  <p:tag name="KSO_WM_TAG_VERSION" val="3.0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h_i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6.0899353027344,&quot;left&quot;:-298.5,&quot;top&quot;:-66.784692060816,&quot;width&quot;:960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1_2"/>
  <p:tag name="KSO_WM_TEMPLATE_CATEGORY" val="diagram"/>
  <p:tag name="KSO_WM_TEMPLATE_INDEX" val="20236935"/>
  <p:tag name="KSO_WM_UNIT_LAYERLEVEL" val="1_1_1"/>
  <p:tag name="KSO_WM_TAG_VERSION" val="3.0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DIAGRAM_VIRTUALLY_FRAME" val="{&quot;height&quot;:406.0899353027344,&quot;left&quot;:-298.5,&quot;top&quot;:-66.784692060816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a*1_1_1"/>
  <p:tag name="KSO_WM_TEMPLATE_CATEGORY" val="diagram"/>
  <p:tag name="KSO_WM_TEMPLATE_INDEX" val="2023693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3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2"/>
  <p:tag name="KSO_WM_UNIT_TEXT_FILL_TYPE" val="1"/>
</p:tagLst>
</file>

<file path=ppt/tags/tag30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31.xml><?xml version="1.0" encoding="utf-8"?>
<p:tagLst xmlns:p="http://schemas.openxmlformats.org/presentationml/2006/main">
  <p:tag name="KSO_WM_DIAGRAM_VERSION" val="3"/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88.6000061035156,&quot;left&quot;:-132.80064212829112,&quot;top&quot;:-22.656617224986167,&quot;width&quot;:850.4000244140625}"/>
  <p:tag name="KSO_WM_DIAGRAM_COLOR_TRICK" val="1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1_1"/>
  <p:tag name="KSO_WM_UNIT_ID" val="diagram20231356_2*l_h_f*1_1_1"/>
  <p:tag name="KSO_WM_TEMPLATE_INDEX" val="20231356"/>
  <p:tag name="KSO_WM_TAG_VERSION" val="3.0"/>
  <p:tag name="KSO_WM_DIAGRAM_MIN_ITEMCNT" val="2"/>
  <p:tag name="KSO_WM_UNIT_VALUE" val="60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，简明扼要地阐述您的观点。"/>
  <p:tag name="KSO_WM_UNIT_LINE_FORE_SCHEMECOLOR_INDEX" val="5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DIAGRAM_VERSION" val="3"/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88.6000061035156,&quot;left&quot;:-132.80064212829112,&quot;top&quot;:-22.656617224986167,&quot;width&quot;:850.4000244140625}"/>
  <p:tag name="KSO_WM_DIAGRAM_COLOR_TRICK" val="1"/>
  <p:tag name="KSO_WM_BEAUTIFY_FLAG" val="#wm#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2_1"/>
  <p:tag name="KSO_WM_UNIT_ID" val="diagram20231356_2*l_h_f*1_2_1"/>
  <p:tag name="KSO_WM_TEMPLATE_INDEX" val="20231356"/>
  <p:tag name="KSO_WM_TAG_VERSION" val="3.0"/>
  <p:tag name="KSO_WM_DIAGRAM_MIN_ITEMCNT" val="2"/>
  <p:tag name="KSO_WM_UNIT_VALUE" val="60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，简明扼要地阐述您的观点。"/>
  <p:tag name="KSO_WM_UNIT_LINE_FORE_SCHEMECOLOR_INDEX" val="5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DIAGRAM_VERSION" val="3"/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88.6000061035156,&quot;left&quot;:-132.80064212829112,&quot;top&quot;:-22.656617224986167,&quot;width&quot;:850.4000244140625}"/>
  <p:tag name="KSO_WM_DIAGRAM_COLOR_TRICK" val="1"/>
  <p:tag name="KSO_WM_BEAUTIFY_FLAG" val="#wm#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3_1"/>
  <p:tag name="KSO_WM_UNIT_ID" val="diagram20231356_2*l_h_f*1_3_1"/>
  <p:tag name="KSO_WM_TEMPLATE_INDEX" val="20231356"/>
  <p:tag name="KSO_WM_TAG_VERSION" val="3.0"/>
  <p:tag name="KSO_WM_DIAGRAM_MIN_ITEMCNT" val="2"/>
  <p:tag name="KSO_WM_UNIT_VALUE" val="60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，简明扼要地阐述您的观点。"/>
  <p:tag name="KSO_WM_UNIT_LINE_FORE_SCHEMECOLOR_INDEX" val="5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2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8.6000061035156,&quot;left&quot;:-132.80064212829112,&quot;top&quot;:-22.656617224986167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2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8.6000061035156,&quot;left&quot;:-132.80064212829112,&quot;top&quot;:-22.656617224986167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2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8.6000061035156,&quot;left&quot;:-132.80064212829112,&quot;top&quot;:-22.656617224986167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39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4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2"/>
  <p:tag name="KSO_WM_UNIT_TEXT_FILL_TYPE" val="1"/>
</p:tagLst>
</file>

<file path=ppt/tags/tag40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41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42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43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44.xml><?xml version="1.0" encoding="utf-8"?>
<p:tagLst xmlns:p="http://schemas.openxmlformats.org/presentationml/2006/main">
  <p:tag name="KSO_WM_DIAGRAM_VERSION" val="3"/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88.6000061035156,&quot;left&quot;:-132.80064212829112,&quot;top&quot;:-22.656617224986167,&quot;width&quot;:850.4000244140625}"/>
  <p:tag name="KSO_WM_DIAGRAM_COLOR_TRICK" val="1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1_1"/>
  <p:tag name="KSO_WM_UNIT_ID" val="diagram20231356_2*l_h_f*1_1_1"/>
  <p:tag name="KSO_WM_TEMPLATE_INDEX" val="20231356"/>
  <p:tag name="KSO_WM_TAG_VERSION" val="3.0"/>
  <p:tag name="KSO_WM_DIAGRAM_MIN_ITEMCNT" val="2"/>
  <p:tag name="KSO_WM_UNIT_VALUE" val="60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，简明扼要地阐述您的观点。"/>
  <p:tag name="KSO_WM_UNIT_LINE_FORE_SCHEMECOLOR_INDEX" val="5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DIAGRAM_VERSION" val="3"/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88.6000061035156,&quot;left&quot;:-132.80064212829112,&quot;top&quot;:-22.656617224986167,&quot;width&quot;:850.4000244140625}"/>
  <p:tag name="KSO_WM_DIAGRAM_COLOR_TRICK" val="1"/>
  <p:tag name="KSO_WM_BEAUTIFY_FLAG" val="#wm#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2_1"/>
  <p:tag name="KSO_WM_UNIT_ID" val="diagram20231356_2*l_h_f*1_2_1"/>
  <p:tag name="KSO_WM_TEMPLATE_INDEX" val="20231356"/>
  <p:tag name="KSO_WM_TAG_VERSION" val="3.0"/>
  <p:tag name="KSO_WM_DIAGRAM_MIN_ITEMCNT" val="2"/>
  <p:tag name="KSO_WM_UNIT_VALUE" val="60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，简明扼要地阐述您的观点。"/>
  <p:tag name="KSO_WM_UNIT_LINE_FORE_SCHEMECOLOR_INDEX" val="5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DIAGRAM_VERSION" val="3"/>
  <p:tag name="KSO_WM_UNIT_HIGHLIGHT" val="0"/>
  <p:tag name="KSO_WM_UNIT_DIAGRAM_ISNUMVISUAL" val="0"/>
  <p:tag name="KSO_WM_DIAGRAM_GROUP_CODE" val="l1-1"/>
  <p:tag name="KSO_WM_TEMPLATE_CATEGORY" val="diagram"/>
  <p:tag name="KSO_WM_UNIT_LAYERLEVEL" val="1_1_1"/>
  <p:tag name="KSO_WM_DIAGRAM_MAX_ITEMCNT" val="6"/>
  <p:tag name="KSO_WM_DIAGRAM_VIRTUALLY_FRAME" val="{&quot;height&quot;:388.6000061035156,&quot;left&quot;:-132.80064212829112,&quot;top&quot;:-22.656617224986167,&quot;width&quot;:850.4000244140625}"/>
  <p:tag name="KSO_WM_DIAGRAM_COLOR_TRICK" val="1"/>
  <p:tag name="KSO_WM_BEAUTIFY_FLAG" val="#wm#"/>
  <p:tag name="KSO_WM_DIAGRAM_COLOR_TEXT_CAN_REMOVE" val="n"/>
  <p:tag name="KSO_WM_UNIT_SUBTYPE" val="a"/>
  <p:tag name="KSO_WM_UNIT_NOCLEAR" val="0"/>
  <p:tag name="KSO_WM_UNIT_COMPATIBLE" val="0"/>
  <p:tag name="KSO_WM_UNIT_DIAGRAM_ISREFERUNIT" val="0"/>
  <p:tag name="KSO_WM_UNIT_TYPE" val="l_h_f"/>
  <p:tag name="KSO_WM_UNIT_INDEX" val="1_3_1"/>
  <p:tag name="KSO_WM_UNIT_ID" val="diagram20231356_2*l_h_f*1_3_1"/>
  <p:tag name="KSO_WM_TEMPLATE_INDEX" val="20231356"/>
  <p:tag name="KSO_WM_TAG_VERSION" val="3.0"/>
  <p:tag name="KSO_WM_DIAGRAM_MIN_ITEMCNT" val="2"/>
  <p:tag name="KSO_WM_UNIT_VALUE" val="60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，简明扼要地阐述您的观点。"/>
  <p:tag name="KSO_WM_UNIT_LINE_FORE_SCHEMECOLOR_INDEX" val="5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2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8.6000061035156,&quot;left&quot;:-132.80064212829112,&quot;top&quot;:-22.656617224986167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2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8.6000061035156,&quot;left&quot;:-132.80064212829112,&quot;top&quot;:-22.656617224986167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6_2*l_h_i*1_3_1"/>
  <p:tag name="KSO_WM_TEMPLATE_CATEGORY" val="diagram"/>
  <p:tag name="KSO_WM_TEMPLATE_INDEX" val="20231356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88.6000061035156,&quot;left&quot;:-132.80064212829112,&quot;top&quot;:-22.656617224986167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PLACING_PICTURE_USER_VIEWPORT" val="{&quot;height&quot;:2772,&quot;width&quot;:660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PLACING_PICTURE_USER_VIEWPORT" val="{&quot;height&quot;:8946.842519685038,&quot;width&quot;:14438.650393700787}"/>
  <p:tag name="KSO_WM_BEAUTIFY_FLAG" val=""/>
</p:tagLst>
</file>

<file path=ppt/tags/tag54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55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56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57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58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59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62.xml><?xml version="1.0" encoding="utf-8"?>
<p:tagLst xmlns:p="http://schemas.openxmlformats.org/presentationml/2006/main">
  <p:tag name="KSO_WM_BEAUTIFY_FLAG" val=""/>
  <p:tag name="KSO_WM_UNIT_PLACING_PICTURE_USER_VIEWPORT" val="{&quot;height&quot;:2016,&quot;width&quot;:11985}"/>
</p:tagLst>
</file>

<file path=ppt/tags/tag63.xml><?xml version="1.0" encoding="utf-8"?>
<p:tagLst xmlns:p="http://schemas.openxmlformats.org/presentationml/2006/main">
  <p:tag name="KSO_WPP_MARK_KEY" val="c6322317-2a19-4f26-bda5-2948350d6e49"/>
  <p:tag name="COMMONDATA" val="eyJoZGlkIjoiZDI1YzY3ODI3MTNmYWEwNmQ1YTg5MGI1NTQ2NzdlODIifQ=="/>
  <p:tag name="RESOURCE_RECORD_KEY" val="{&quot;70&quot;:[3316232]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TABLE_ENDDRAG_ORIGIN_RECT" val="236*136"/>
  <p:tag name="TABLE_ENDDRAG_RECT" val="0*259*236*1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8949</Words>
  <Application>WPS 演示</Application>
  <PresentationFormat>Affichage à l'écran (16:9)</PresentationFormat>
  <Paragraphs>530</Paragraphs>
  <Slides>39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0" baseType="lpstr">
      <vt:lpstr>Arial</vt:lpstr>
      <vt:lpstr>SimSun</vt:lpstr>
      <vt:lpstr>Wingdings</vt:lpstr>
      <vt:lpstr>Trebuchet MS</vt:lpstr>
      <vt:lpstr>Tahoma</vt:lpstr>
      <vt:lpstr>汉仪正圆-35S</vt:lpstr>
      <vt:lpstr>Times New Roman</vt:lpstr>
      <vt:lpstr>Calibri</vt:lpstr>
      <vt:lpstr>Calibri</vt:lpstr>
      <vt:lpstr>Arial</vt:lpstr>
      <vt:lpstr>Wingdings</vt:lpstr>
      <vt:lpstr>Lucida Sans Unicode</vt:lpstr>
      <vt:lpstr>Microsoft YaHei</vt:lpstr>
      <vt:lpstr>Arial Unicode MS</vt:lpstr>
      <vt:lpstr>Microsoft Sans Serif</vt:lpstr>
      <vt:lpstr>ProximaNova-Bold</vt:lpstr>
      <vt:lpstr>AMGDT</vt:lpstr>
      <vt:lpstr>Verdana</vt:lpstr>
      <vt:lpstr>Wingdings</vt:lpstr>
      <vt:lpstr>BatangChe</vt:lpstr>
      <vt:lpstr>Office Theme</vt:lpstr>
      <vt:lpstr>JUNO Neutrino Experiment</vt:lpstr>
      <vt:lpstr>JUNO Physics: main goal</vt:lpstr>
      <vt:lpstr>JUNO experiment</vt:lpstr>
      <vt:lpstr>JUNO‘s Multi-Physics Potential</vt:lpstr>
      <vt:lpstr>JUNO Status</vt:lpstr>
      <vt:lpstr>JUNO detector Status：Acrylic Vessel</vt:lpstr>
      <vt:lpstr>JUNO detector Status：PMTs</vt:lpstr>
      <vt:lpstr>JUNO detector Status：PMTs</vt:lpstr>
      <vt:lpstr>PowerPoint 演示文稿</vt:lpstr>
      <vt:lpstr>JUNO detector Status：Under water Electronics</vt:lpstr>
      <vt:lpstr>  Large PMT Electronic Chain - Overview	</vt:lpstr>
      <vt:lpstr>  Trigger system in JUNO experiement	</vt:lpstr>
      <vt:lpstr>Back-End Card</vt:lpstr>
      <vt:lpstr>Back-End Card Process</vt:lpstr>
      <vt:lpstr>JUNO detector Status：Above water Electronics</vt:lpstr>
      <vt:lpstr>PowerPoint 演示文稿</vt:lpstr>
      <vt:lpstr>PowerPoint 演示文稿</vt:lpstr>
      <vt:lpstr>BEC/Trigger commissioning: light-off test</vt:lpstr>
      <vt:lpstr>WebDisplay of BEC Temperature and JUNO Event: Npe</vt:lpstr>
      <vt:lpstr>Atmospheric neutrinos: NMO Sensitivity </vt:lpstr>
      <vt:lpstr>Atmospheric neutrinos: Classify Event and reconstruction</vt:lpstr>
      <vt:lpstr>Supernova neutrinos with JUNO: Event classification</vt:lpstr>
      <vt:lpstr>Supernova neutrinos: CCSN model discrimination</vt:lpstr>
      <vt:lpstr>Involvement in commissioning in water phase</vt:lpstr>
      <vt:lpstr>Summary</vt:lpstr>
      <vt:lpstr>Thank you for your attention!</vt:lpstr>
      <vt:lpstr>PowerPoint 演示文稿</vt:lpstr>
      <vt:lpstr>JUNO onsite</vt:lpstr>
      <vt:lpstr>JUNO detector Status：steel structure</vt:lpstr>
      <vt:lpstr>JUNO detector Status：Calibrations</vt:lpstr>
      <vt:lpstr>JUNO detector Status：Radiopurity control &amp;Cleaning</vt:lpstr>
      <vt:lpstr>Challenge: LS detector for νatmo</vt:lpstr>
      <vt:lpstr>Methodology for the directionality reconstruction</vt:lpstr>
      <vt:lpstr>JUNO detector Status：Liquid Scitillator</vt:lpstr>
      <vt:lpstr>Atmospheric neutrinos: Classify vatm and muon	</vt:lpstr>
      <vt:lpstr>Atmospheric neutrinos: Neutron identification</vt:lpstr>
      <vt:lpstr>Atmospheric neutrinos: Event reconstruction</vt:lpstr>
      <vt:lpstr>Atmospheric neutrinos: L/E dependence of neutrino oscillation </vt:lpstr>
      <vt:lpstr>Supernova neutrino with JUNO:NMO sensitivity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atmospheric  neutrino analysis</dc:title>
  <dc:creator/>
  <cp:lastModifiedBy>高峰</cp:lastModifiedBy>
  <cp:revision>86</cp:revision>
  <dcterms:created xsi:type="dcterms:W3CDTF">2023-08-24T14:01:00Z</dcterms:created>
  <dcterms:modified xsi:type="dcterms:W3CDTF">2024-11-28T06:56:06Z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ICV">
    <vt:lpwstr>AFADEDE4C64C442D03545264E5F15626</vt:lpwstr>
  </property>
  <property fmtid="{D5CDD505-2E9C-101B-9397-08002B2CF9AE}" pid="4" name="KSOProductBuildVer">
    <vt:lpwstr>2052-12.1.0.18912</vt:lpwstr>
  </property>
</Properties>
</file>