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59" r:id="rId3"/>
    <p:sldId id="293" r:id="rId4"/>
    <p:sldId id="257" r:id="rId5"/>
    <p:sldId id="262" r:id="rId6"/>
    <p:sldId id="264" r:id="rId7"/>
    <p:sldId id="272" r:id="rId8"/>
    <p:sldId id="274" r:id="rId9"/>
    <p:sldId id="291" r:id="rId10"/>
    <p:sldId id="294" r:id="rId11"/>
    <p:sldId id="278" r:id="rId12"/>
    <p:sldId id="279" r:id="rId13"/>
    <p:sldId id="280" r:id="rId14"/>
    <p:sldId id="281" r:id="rId15"/>
    <p:sldId id="282" r:id="rId16"/>
    <p:sldId id="285" r:id="rId17"/>
    <p:sldId id="283" r:id="rId18"/>
    <p:sldId id="284" r:id="rId19"/>
    <p:sldId id="295" r:id="rId20"/>
    <p:sldId id="275" r:id="rId21"/>
    <p:sldId id="299" r:id="rId22"/>
    <p:sldId id="276" r:id="rId23"/>
    <p:sldId id="277" r:id="rId24"/>
    <p:sldId id="296" r:id="rId25"/>
    <p:sldId id="298" r:id="rId26"/>
    <p:sldId id="292" r:id="rId27"/>
    <p:sldId id="265" r:id="rId28"/>
    <p:sldId id="266" r:id="rId29"/>
    <p:sldId id="273" r:id="rId30"/>
    <p:sldId id="287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51"/>
    <a:srgbClr val="F89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3"/>
    <p:restoredTop sz="94914"/>
  </p:normalViewPr>
  <p:slideViewPr>
    <p:cSldViewPr snapToGrid="0">
      <p:cViewPr varScale="1">
        <p:scale>
          <a:sx n="96" d="100"/>
          <a:sy n="96" d="100"/>
        </p:scale>
        <p:origin x="17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8C03C-5D18-4FE9-8319-2C561527E308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EC1C84-F477-4CC4-BDD0-D72419D118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Developed a dedicated simulated calorimeter design with extruded plastic scintillators, optical fibers, and iron absorbers</a:t>
          </a:r>
        </a:p>
      </dgm:t>
    </dgm:pt>
    <dgm:pt modelId="{BE07135B-2FCC-48C4-B000-F3C852E7CA67}" type="parTrans" cxnId="{18867642-6875-4CFE-8BD1-CD1F419DF9FC}">
      <dgm:prSet/>
      <dgm:spPr/>
      <dgm:t>
        <a:bodyPr/>
        <a:lstStyle/>
        <a:p>
          <a:endParaRPr lang="en-US"/>
        </a:p>
      </dgm:t>
    </dgm:pt>
    <dgm:pt modelId="{9E99D835-0439-4FC0-AC3E-358F4FBD57D4}" type="sibTrans" cxnId="{18867642-6875-4CFE-8BD1-CD1F419DF9F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22E419E-1F3B-4B98-A5B8-07DA03CE9B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test beam prototype with 6 layers of 10x10 cm</a:t>
          </a:r>
          <a:r>
            <a:rPr lang="en-US" baseline="32000"/>
            <a:t>2</a:t>
          </a:r>
          <a:r>
            <a:rPr lang="en-US"/>
            <a:t> modules</a:t>
          </a:r>
        </a:p>
      </dgm:t>
    </dgm:pt>
    <dgm:pt modelId="{4D88DF0C-91D2-4C66-8E23-F08AE5823669}" type="parTrans" cxnId="{D967F81B-12C9-4EBE-84FF-5A61878555C6}">
      <dgm:prSet/>
      <dgm:spPr/>
      <dgm:t>
        <a:bodyPr/>
        <a:lstStyle/>
        <a:p>
          <a:endParaRPr lang="en-US"/>
        </a:p>
      </dgm:t>
    </dgm:pt>
    <dgm:pt modelId="{392289BD-5D03-44F7-B672-EC16A2DD39FC}" type="sibTrans" cxnId="{D967F81B-12C9-4EBE-84FF-5A61878555C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07A1835-4E8B-4C63-B98A-060FFEA6E1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Single SiPM readout per fiber</a:t>
          </a:r>
        </a:p>
      </dgm:t>
    </dgm:pt>
    <dgm:pt modelId="{C8FF12A6-2904-4065-B2B1-6786D635D871}" type="parTrans" cxnId="{DFCFD4AC-BDAF-4CF1-B900-CB8905C479C9}">
      <dgm:prSet/>
      <dgm:spPr/>
      <dgm:t>
        <a:bodyPr/>
        <a:lstStyle/>
        <a:p>
          <a:endParaRPr lang="en-US"/>
        </a:p>
      </dgm:t>
    </dgm:pt>
    <dgm:pt modelId="{010BDA9C-4CED-45E3-81AD-F59D8BC47F28}" type="sibTrans" cxnId="{DFCFD4AC-BDAF-4CF1-B900-CB8905C479C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94FB179-189B-4617-A342-EC10414F6B6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Granularity mainly defined by the availability of readout electronic channels</a:t>
          </a:r>
        </a:p>
      </dgm:t>
    </dgm:pt>
    <dgm:pt modelId="{2A819B9E-C8C0-41B7-9650-E68299EAA44E}" type="parTrans" cxnId="{9F11E55C-14CD-4229-BCB0-0C8626B6F3D8}">
      <dgm:prSet/>
      <dgm:spPr/>
      <dgm:t>
        <a:bodyPr/>
        <a:lstStyle/>
        <a:p>
          <a:endParaRPr lang="en-US"/>
        </a:p>
      </dgm:t>
    </dgm:pt>
    <dgm:pt modelId="{C2972F50-4405-4BDA-B96E-45673E7FAD8A}" type="sibTrans" cxnId="{9F11E55C-14CD-4229-BCB0-0C8626B6F3D8}">
      <dgm:prSet/>
      <dgm:spPr/>
      <dgm:t>
        <a:bodyPr/>
        <a:lstStyle/>
        <a:p>
          <a:endParaRPr lang="en-US"/>
        </a:p>
      </dgm:t>
    </dgm:pt>
    <dgm:pt modelId="{9DE2ACF5-8E28-47A0-BA36-260360502EBD}" type="pres">
      <dgm:prSet presAssocID="{5CC8C03C-5D18-4FE9-8319-2C561527E308}" presName="root" presStyleCnt="0">
        <dgm:presLayoutVars>
          <dgm:dir/>
          <dgm:resizeHandles val="exact"/>
        </dgm:presLayoutVars>
      </dgm:prSet>
      <dgm:spPr/>
    </dgm:pt>
    <dgm:pt modelId="{6DEB68A0-4FAD-497C-8081-D91A16E92423}" type="pres">
      <dgm:prSet presAssocID="{5CC8C03C-5D18-4FE9-8319-2C561527E308}" presName="container" presStyleCnt="0">
        <dgm:presLayoutVars>
          <dgm:dir/>
          <dgm:resizeHandles val="exact"/>
        </dgm:presLayoutVars>
      </dgm:prSet>
      <dgm:spPr/>
    </dgm:pt>
    <dgm:pt modelId="{EBE9F1AE-482F-4661-A7C2-F54DF2D1957B}" type="pres">
      <dgm:prSet presAssocID="{98EC1C84-F477-4CC4-BDD0-D72419D11853}" presName="compNode" presStyleCnt="0"/>
      <dgm:spPr/>
    </dgm:pt>
    <dgm:pt modelId="{1BF57387-E1DD-4D1D-B806-217B9F50393B}" type="pres">
      <dgm:prSet presAssocID="{98EC1C84-F477-4CC4-BDD0-D72419D11853}" presName="iconBgRect" presStyleLbl="bgShp" presStyleIdx="0" presStyleCnt="4"/>
      <dgm:spPr/>
    </dgm:pt>
    <dgm:pt modelId="{677EC710-313C-44BB-BAAD-2D72126B8B6A}" type="pres">
      <dgm:prSet presAssocID="{98EC1C84-F477-4CC4-BDD0-D72419D1185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2153312-FAA7-4029-A4CE-E29FA813DF15}" type="pres">
      <dgm:prSet presAssocID="{98EC1C84-F477-4CC4-BDD0-D72419D11853}" presName="spaceRect" presStyleCnt="0"/>
      <dgm:spPr/>
    </dgm:pt>
    <dgm:pt modelId="{E04E601C-9AB9-497C-9407-51F6A3279D7E}" type="pres">
      <dgm:prSet presAssocID="{98EC1C84-F477-4CC4-BDD0-D72419D11853}" presName="textRect" presStyleLbl="revTx" presStyleIdx="0" presStyleCnt="4">
        <dgm:presLayoutVars>
          <dgm:chMax val="1"/>
          <dgm:chPref val="1"/>
        </dgm:presLayoutVars>
      </dgm:prSet>
      <dgm:spPr/>
    </dgm:pt>
    <dgm:pt modelId="{8A84C8C6-ECD4-4FD0-9FBE-194485C0A6D1}" type="pres">
      <dgm:prSet presAssocID="{9E99D835-0439-4FC0-AC3E-358F4FBD57D4}" presName="sibTrans" presStyleLbl="sibTrans2D1" presStyleIdx="0" presStyleCnt="0"/>
      <dgm:spPr/>
    </dgm:pt>
    <dgm:pt modelId="{64EC4905-5A2F-4E93-99EA-2D92EFE57E4E}" type="pres">
      <dgm:prSet presAssocID="{922E419E-1F3B-4B98-A5B8-07DA03CE9BA8}" presName="compNode" presStyleCnt="0"/>
      <dgm:spPr/>
    </dgm:pt>
    <dgm:pt modelId="{DB2A26E2-1251-4B3B-8A6A-B69E184FCB47}" type="pres">
      <dgm:prSet presAssocID="{922E419E-1F3B-4B98-A5B8-07DA03CE9BA8}" presName="iconBgRect" presStyleLbl="bgShp" presStyleIdx="1" presStyleCnt="4"/>
      <dgm:spPr/>
    </dgm:pt>
    <dgm:pt modelId="{96D525AB-1670-4AA1-A1E5-C5A9FFEC9C4F}" type="pres">
      <dgm:prSet presAssocID="{922E419E-1F3B-4B98-A5B8-07DA03CE9BA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A61DBA4-1B94-407E-BF7E-52C8EC262A61}" type="pres">
      <dgm:prSet presAssocID="{922E419E-1F3B-4B98-A5B8-07DA03CE9BA8}" presName="spaceRect" presStyleCnt="0"/>
      <dgm:spPr/>
    </dgm:pt>
    <dgm:pt modelId="{BDD0729A-BE11-45EC-A7E8-60480DC0A9D2}" type="pres">
      <dgm:prSet presAssocID="{922E419E-1F3B-4B98-A5B8-07DA03CE9BA8}" presName="textRect" presStyleLbl="revTx" presStyleIdx="1" presStyleCnt="4">
        <dgm:presLayoutVars>
          <dgm:chMax val="1"/>
          <dgm:chPref val="1"/>
        </dgm:presLayoutVars>
      </dgm:prSet>
      <dgm:spPr/>
    </dgm:pt>
    <dgm:pt modelId="{031198FF-6359-4E69-9DEB-F8AA71F21FD4}" type="pres">
      <dgm:prSet presAssocID="{392289BD-5D03-44F7-B672-EC16A2DD39FC}" presName="sibTrans" presStyleLbl="sibTrans2D1" presStyleIdx="0" presStyleCnt="0"/>
      <dgm:spPr/>
    </dgm:pt>
    <dgm:pt modelId="{112EF497-7C3B-4DD7-9EBD-60C54EFB07E0}" type="pres">
      <dgm:prSet presAssocID="{307A1835-4E8B-4C63-B98A-060FFEA6E13E}" presName="compNode" presStyleCnt="0"/>
      <dgm:spPr/>
    </dgm:pt>
    <dgm:pt modelId="{A10FE751-641C-4269-84D3-601C68D775F4}" type="pres">
      <dgm:prSet presAssocID="{307A1835-4E8B-4C63-B98A-060FFEA6E13E}" presName="iconBgRect" presStyleLbl="bgShp" presStyleIdx="2" presStyleCnt="4"/>
      <dgm:spPr/>
    </dgm:pt>
    <dgm:pt modelId="{8EB289B1-830F-4A8F-B985-029C675DF322}" type="pres">
      <dgm:prSet presAssocID="{307A1835-4E8B-4C63-B98A-060FFEA6E13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3B6BE9D7-0E5B-4D9B-A6F1-BE5903382BA9}" type="pres">
      <dgm:prSet presAssocID="{307A1835-4E8B-4C63-B98A-060FFEA6E13E}" presName="spaceRect" presStyleCnt="0"/>
      <dgm:spPr/>
    </dgm:pt>
    <dgm:pt modelId="{29C9438E-F0F6-476A-BE3B-B5BFAEFBB9DB}" type="pres">
      <dgm:prSet presAssocID="{307A1835-4E8B-4C63-B98A-060FFEA6E13E}" presName="textRect" presStyleLbl="revTx" presStyleIdx="2" presStyleCnt="4">
        <dgm:presLayoutVars>
          <dgm:chMax val="1"/>
          <dgm:chPref val="1"/>
        </dgm:presLayoutVars>
      </dgm:prSet>
      <dgm:spPr/>
    </dgm:pt>
    <dgm:pt modelId="{9CE96EA1-C4D6-4076-BDF0-785ED6E967BB}" type="pres">
      <dgm:prSet presAssocID="{010BDA9C-4CED-45E3-81AD-F59D8BC47F28}" presName="sibTrans" presStyleLbl="sibTrans2D1" presStyleIdx="0" presStyleCnt="0"/>
      <dgm:spPr/>
    </dgm:pt>
    <dgm:pt modelId="{AD1B1782-D13A-4731-B42D-5DB04D0232CF}" type="pres">
      <dgm:prSet presAssocID="{194FB179-189B-4617-A342-EC10414F6B65}" presName="compNode" presStyleCnt="0"/>
      <dgm:spPr/>
    </dgm:pt>
    <dgm:pt modelId="{D249C164-34C7-4E1B-AF0C-4644AC15ED05}" type="pres">
      <dgm:prSet presAssocID="{194FB179-189B-4617-A342-EC10414F6B65}" presName="iconBgRect" presStyleLbl="bgShp" presStyleIdx="3" presStyleCnt="4"/>
      <dgm:spPr/>
    </dgm:pt>
    <dgm:pt modelId="{FD401556-6381-4CC2-9A90-9F19855C7D2D}" type="pres">
      <dgm:prSet presAssocID="{194FB179-189B-4617-A342-EC10414F6B6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BB1FDA97-9E16-4CFF-B317-8BBEE15572F8}" type="pres">
      <dgm:prSet presAssocID="{194FB179-189B-4617-A342-EC10414F6B65}" presName="spaceRect" presStyleCnt="0"/>
      <dgm:spPr/>
    </dgm:pt>
    <dgm:pt modelId="{9B2E2471-5047-47D2-BD4E-2DB1ED485110}" type="pres">
      <dgm:prSet presAssocID="{194FB179-189B-4617-A342-EC10414F6B6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1CE880D-8C28-4857-BB3A-99620FEF4DB2}" type="presOf" srcId="{010BDA9C-4CED-45E3-81AD-F59D8BC47F28}" destId="{9CE96EA1-C4D6-4076-BDF0-785ED6E967BB}" srcOrd="0" destOrd="0" presId="urn:microsoft.com/office/officeart/2018/2/layout/IconCircleList"/>
    <dgm:cxn modelId="{52E60C19-FD82-49FC-A89D-50A24DCF32C0}" type="presOf" srcId="{194FB179-189B-4617-A342-EC10414F6B65}" destId="{9B2E2471-5047-47D2-BD4E-2DB1ED485110}" srcOrd="0" destOrd="0" presId="urn:microsoft.com/office/officeart/2018/2/layout/IconCircleList"/>
    <dgm:cxn modelId="{D967F81B-12C9-4EBE-84FF-5A61878555C6}" srcId="{5CC8C03C-5D18-4FE9-8319-2C561527E308}" destId="{922E419E-1F3B-4B98-A5B8-07DA03CE9BA8}" srcOrd="1" destOrd="0" parTransId="{4D88DF0C-91D2-4C66-8E23-F08AE5823669}" sibTransId="{392289BD-5D03-44F7-B672-EC16A2DD39FC}"/>
    <dgm:cxn modelId="{FCCEE81D-E1AB-4F0D-86E4-AA6FAD7BECC2}" type="presOf" srcId="{922E419E-1F3B-4B98-A5B8-07DA03CE9BA8}" destId="{BDD0729A-BE11-45EC-A7E8-60480DC0A9D2}" srcOrd="0" destOrd="0" presId="urn:microsoft.com/office/officeart/2018/2/layout/IconCircleList"/>
    <dgm:cxn modelId="{18867642-6875-4CFE-8BD1-CD1F419DF9FC}" srcId="{5CC8C03C-5D18-4FE9-8319-2C561527E308}" destId="{98EC1C84-F477-4CC4-BDD0-D72419D11853}" srcOrd="0" destOrd="0" parTransId="{BE07135B-2FCC-48C4-B000-F3C852E7CA67}" sibTransId="{9E99D835-0439-4FC0-AC3E-358F4FBD57D4}"/>
    <dgm:cxn modelId="{37B77851-30A8-4482-883E-F05A6356F362}" type="presOf" srcId="{5CC8C03C-5D18-4FE9-8319-2C561527E308}" destId="{9DE2ACF5-8E28-47A0-BA36-260360502EBD}" srcOrd="0" destOrd="0" presId="urn:microsoft.com/office/officeart/2018/2/layout/IconCircleList"/>
    <dgm:cxn modelId="{9F11E55C-14CD-4229-BCB0-0C8626B6F3D8}" srcId="{5CC8C03C-5D18-4FE9-8319-2C561527E308}" destId="{194FB179-189B-4617-A342-EC10414F6B65}" srcOrd="3" destOrd="0" parTransId="{2A819B9E-C8C0-41B7-9650-E68299EAA44E}" sibTransId="{C2972F50-4405-4BDA-B96E-45673E7FAD8A}"/>
    <dgm:cxn modelId="{EF231477-5BBC-4BBF-B959-04EF7F383707}" type="presOf" srcId="{9E99D835-0439-4FC0-AC3E-358F4FBD57D4}" destId="{8A84C8C6-ECD4-4FD0-9FBE-194485C0A6D1}" srcOrd="0" destOrd="0" presId="urn:microsoft.com/office/officeart/2018/2/layout/IconCircleList"/>
    <dgm:cxn modelId="{7369D885-05E0-4533-9AFD-D3599B715722}" type="presOf" srcId="{98EC1C84-F477-4CC4-BDD0-D72419D11853}" destId="{E04E601C-9AB9-497C-9407-51F6A3279D7E}" srcOrd="0" destOrd="0" presId="urn:microsoft.com/office/officeart/2018/2/layout/IconCircleList"/>
    <dgm:cxn modelId="{B714B7AA-4D6A-41C1-B93F-A95E3A45575B}" type="presOf" srcId="{307A1835-4E8B-4C63-B98A-060FFEA6E13E}" destId="{29C9438E-F0F6-476A-BE3B-B5BFAEFBB9DB}" srcOrd="0" destOrd="0" presId="urn:microsoft.com/office/officeart/2018/2/layout/IconCircleList"/>
    <dgm:cxn modelId="{DFCFD4AC-BDAF-4CF1-B900-CB8905C479C9}" srcId="{5CC8C03C-5D18-4FE9-8319-2C561527E308}" destId="{307A1835-4E8B-4C63-B98A-060FFEA6E13E}" srcOrd="2" destOrd="0" parTransId="{C8FF12A6-2904-4065-B2B1-6786D635D871}" sibTransId="{010BDA9C-4CED-45E3-81AD-F59D8BC47F28}"/>
    <dgm:cxn modelId="{248775C4-0CB6-44C2-B87E-AEE6CBACA2FB}" type="presOf" srcId="{392289BD-5D03-44F7-B672-EC16A2DD39FC}" destId="{031198FF-6359-4E69-9DEB-F8AA71F21FD4}" srcOrd="0" destOrd="0" presId="urn:microsoft.com/office/officeart/2018/2/layout/IconCircleList"/>
    <dgm:cxn modelId="{A54BEC01-10D7-4EAC-A4DF-F70D160FEC17}" type="presParOf" srcId="{9DE2ACF5-8E28-47A0-BA36-260360502EBD}" destId="{6DEB68A0-4FAD-497C-8081-D91A16E92423}" srcOrd="0" destOrd="0" presId="urn:microsoft.com/office/officeart/2018/2/layout/IconCircleList"/>
    <dgm:cxn modelId="{03F8225D-65DC-42FE-936A-DAB1A5C1712E}" type="presParOf" srcId="{6DEB68A0-4FAD-497C-8081-D91A16E92423}" destId="{EBE9F1AE-482F-4661-A7C2-F54DF2D1957B}" srcOrd="0" destOrd="0" presId="urn:microsoft.com/office/officeart/2018/2/layout/IconCircleList"/>
    <dgm:cxn modelId="{C4B27D9A-20AB-42F2-BF4C-5A8219CC6EE1}" type="presParOf" srcId="{EBE9F1AE-482F-4661-A7C2-F54DF2D1957B}" destId="{1BF57387-E1DD-4D1D-B806-217B9F50393B}" srcOrd="0" destOrd="0" presId="urn:microsoft.com/office/officeart/2018/2/layout/IconCircleList"/>
    <dgm:cxn modelId="{119C35C6-6B63-4B81-9671-F2CA85F8354A}" type="presParOf" srcId="{EBE9F1AE-482F-4661-A7C2-F54DF2D1957B}" destId="{677EC710-313C-44BB-BAAD-2D72126B8B6A}" srcOrd="1" destOrd="0" presId="urn:microsoft.com/office/officeart/2018/2/layout/IconCircleList"/>
    <dgm:cxn modelId="{F95C8AD9-D564-4144-901A-38CA3BCBE434}" type="presParOf" srcId="{EBE9F1AE-482F-4661-A7C2-F54DF2D1957B}" destId="{D2153312-FAA7-4029-A4CE-E29FA813DF15}" srcOrd="2" destOrd="0" presId="urn:microsoft.com/office/officeart/2018/2/layout/IconCircleList"/>
    <dgm:cxn modelId="{B47BD81D-8832-4584-BCB3-EC6961C74EF4}" type="presParOf" srcId="{EBE9F1AE-482F-4661-A7C2-F54DF2D1957B}" destId="{E04E601C-9AB9-497C-9407-51F6A3279D7E}" srcOrd="3" destOrd="0" presId="urn:microsoft.com/office/officeart/2018/2/layout/IconCircleList"/>
    <dgm:cxn modelId="{6576D53E-87E8-4817-89D8-BB545BE19A56}" type="presParOf" srcId="{6DEB68A0-4FAD-497C-8081-D91A16E92423}" destId="{8A84C8C6-ECD4-4FD0-9FBE-194485C0A6D1}" srcOrd="1" destOrd="0" presId="urn:microsoft.com/office/officeart/2018/2/layout/IconCircleList"/>
    <dgm:cxn modelId="{56BE3C0E-D81A-4BA0-8CC2-8570DD325CA8}" type="presParOf" srcId="{6DEB68A0-4FAD-497C-8081-D91A16E92423}" destId="{64EC4905-5A2F-4E93-99EA-2D92EFE57E4E}" srcOrd="2" destOrd="0" presId="urn:microsoft.com/office/officeart/2018/2/layout/IconCircleList"/>
    <dgm:cxn modelId="{59B6F509-98A1-4D0E-BDAB-662AC8B4E5DF}" type="presParOf" srcId="{64EC4905-5A2F-4E93-99EA-2D92EFE57E4E}" destId="{DB2A26E2-1251-4B3B-8A6A-B69E184FCB47}" srcOrd="0" destOrd="0" presId="urn:microsoft.com/office/officeart/2018/2/layout/IconCircleList"/>
    <dgm:cxn modelId="{F2F38C06-DD05-4DEA-9A36-A215EB121F34}" type="presParOf" srcId="{64EC4905-5A2F-4E93-99EA-2D92EFE57E4E}" destId="{96D525AB-1670-4AA1-A1E5-C5A9FFEC9C4F}" srcOrd="1" destOrd="0" presId="urn:microsoft.com/office/officeart/2018/2/layout/IconCircleList"/>
    <dgm:cxn modelId="{61FD8210-D4EA-4586-A6F0-85008E577ACB}" type="presParOf" srcId="{64EC4905-5A2F-4E93-99EA-2D92EFE57E4E}" destId="{8A61DBA4-1B94-407E-BF7E-52C8EC262A61}" srcOrd="2" destOrd="0" presId="urn:microsoft.com/office/officeart/2018/2/layout/IconCircleList"/>
    <dgm:cxn modelId="{199F8E2E-9850-4CF8-8F78-86100C0EAC48}" type="presParOf" srcId="{64EC4905-5A2F-4E93-99EA-2D92EFE57E4E}" destId="{BDD0729A-BE11-45EC-A7E8-60480DC0A9D2}" srcOrd="3" destOrd="0" presId="urn:microsoft.com/office/officeart/2018/2/layout/IconCircleList"/>
    <dgm:cxn modelId="{CD203EB3-62ED-4959-93FB-E1B7527FEC15}" type="presParOf" srcId="{6DEB68A0-4FAD-497C-8081-D91A16E92423}" destId="{031198FF-6359-4E69-9DEB-F8AA71F21FD4}" srcOrd="3" destOrd="0" presId="urn:microsoft.com/office/officeart/2018/2/layout/IconCircleList"/>
    <dgm:cxn modelId="{1D79299B-50B5-4DCF-8CB9-EB00F416D2FD}" type="presParOf" srcId="{6DEB68A0-4FAD-497C-8081-D91A16E92423}" destId="{112EF497-7C3B-4DD7-9EBD-60C54EFB07E0}" srcOrd="4" destOrd="0" presId="urn:microsoft.com/office/officeart/2018/2/layout/IconCircleList"/>
    <dgm:cxn modelId="{AC20C488-48B5-41FA-8AAD-74309C69E193}" type="presParOf" srcId="{112EF497-7C3B-4DD7-9EBD-60C54EFB07E0}" destId="{A10FE751-641C-4269-84D3-601C68D775F4}" srcOrd="0" destOrd="0" presId="urn:microsoft.com/office/officeart/2018/2/layout/IconCircleList"/>
    <dgm:cxn modelId="{18BD6AF8-9D89-45B0-8800-FD5C29A43ADA}" type="presParOf" srcId="{112EF497-7C3B-4DD7-9EBD-60C54EFB07E0}" destId="{8EB289B1-830F-4A8F-B985-029C675DF322}" srcOrd="1" destOrd="0" presId="urn:microsoft.com/office/officeart/2018/2/layout/IconCircleList"/>
    <dgm:cxn modelId="{0591A590-F7CD-4486-B6C0-9415B59154FC}" type="presParOf" srcId="{112EF497-7C3B-4DD7-9EBD-60C54EFB07E0}" destId="{3B6BE9D7-0E5B-4D9B-A6F1-BE5903382BA9}" srcOrd="2" destOrd="0" presId="urn:microsoft.com/office/officeart/2018/2/layout/IconCircleList"/>
    <dgm:cxn modelId="{A7B7B026-E3AB-4383-87DF-4C3BF6C2BBEC}" type="presParOf" srcId="{112EF497-7C3B-4DD7-9EBD-60C54EFB07E0}" destId="{29C9438E-F0F6-476A-BE3B-B5BFAEFBB9DB}" srcOrd="3" destOrd="0" presId="urn:microsoft.com/office/officeart/2018/2/layout/IconCircleList"/>
    <dgm:cxn modelId="{7A9317CB-DA38-44AB-8BFC-D5ABF97D101E}" type="presParOf" srcId="{6DEB68A0-4FAD-497C-8081-D91A16E92423}" destId="{9CE96EA1-C4D6-4076-BDF0-785ED6E967BB}" srcOrd="5" destOrd="0" presId="urn:microsoft.com/office/officeart/2018/2/layout/IconCircleList"/>
    <dgm:cxn modelId="{3C999DCB-87A8-49C1-9623-ED2355EE579C}" type="presParOf" srcId="{6DEB68A0-4FAD-497C-8081-D91A16E92423}" destId="{AD1B1782-D13A-4731-B42D-5DB04D0232CF}" srcOrd="6" destOrd="0" presId="urn:microsoft.com/office/officeart/2018/2/layout/IconCircleList"/>
    <dgm:cxn modelId="{B0F5C263-CC4D-49AF-89C8-1C0DD5461447}" type="presParOf" srcId="{AD1B1782-D13A-4731-B42D-5DB04D0232CF}" destId="{D249C164-34C7-4E1B-AF0C-4644AC15ED05}" srcOrd="0" destOrd="0" presId="urn:microsoft.com/office/officeart/2018/2/layout/IconCircleList"/>
    <dgm:cxn modelId="{C298EDC1-CADA-482A-9C1B-830333BD6C3D}" type="presParOf" srcId="{AD1B1782-D13A-4731-B42D-5DB04D0232CF}" destId="{FD401556-6381-4CC2-9A90-9F19855C7D2D}" srcOrd="1" destOrd="0" presId="urn:microsoft.com/office/officeart/2018/2/layout/IconCircleList"/>
    <dgm:cxn modelId="{BB58DCFB-1626-46F3-B4B2-949AEC1C7FCD}" type="presParOf" srcId="{AD1B1782-D13A-4731-B42D-5DB04D0232CF}" destId="{BB1FDA97-9E16-4CFF-B317-8BBEE15572F8}" srcOrd="2" destOrd="0" presId="urn:microsoft.com/office/officeart/2018/2/layout/IconCircleList"/>
    <dgm:cxn modelId="{623B6DCF-AD8E-4C38-8FBD-B14FA391BCE5}" type="presParOf" srcId="{AD1B1782-D13A-4731-B42D-5DB04D0232CF}" destId="{9B2E2471-5047-47D2-BD4E-2DB1ED48511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57387-E1DD-4D1D-B806-217B9F50393B}">
      <dsp:nvSpPr>
        <dsp:cNvPr id="0" name=""/>
        <dsp:cNvSpPr/>
      </dsp:nvSpPr>
      <dsp:spPr>
        <a:xfrm>
          <a:off x="76861" y="513316"/>
          <a:ext cx="726702" cy="7267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EC710-313C-44BB-BAAD-2D72126B8B6A}">
      <dsp:nvSpPr>
        <dsp:cNvPr id="0" name=""/>
        <dsp:cNvSpPr/>
      </dsp:nvSpPr>
      <dsp:spPr>
        <a:xfrm>
          <a:off x="229468" y="665924"/>
          <a:ext cx="421487" cy="4214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E601C-9AB9-497C-9407-51F6A3279D7E}">
      <dsp:nvSpPr>
        <dsp:cNvPr id="0" name=""/>
        <dsp:cNvSpPr/>
      </dsp:nvSpPr>
      <dsp:spPr>
        <a:xfrm>
          <a:off x="959285" y="513316"/>
          <a:ext cx="1712940" cy="72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Developed a dedicated simulated calorimeter design with extruded plastic scintillators, optical fibers, and iron absorbers</a:t>
          </a:r>
        </a:p>
      </dsp:txBody>
      <dsp:txXfrm>
        <a:off x="959285" y="513316"/>
        <a:ext cx="1712940" cy="726702"/>
      </dsp:txXfrm>
    </dsp:sp>
    <dsp:sp modelId="{DB2A26E2-1251-4B3B-8A6A-B69E184FCB47}">
      <dsp:nvSpPr>
        <dsp:cNvPr id="0" name=""/>
        <dsp:cNvSpPr/>
      </dsp:nvSpPr>
      <dsp:spPr>
        <a:xfrm>
          <a:off x="2970692" y="513316"/>
          <a:ext cx="726702" cy="7267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525AB-1670-4AA1-A1E5-C5A9FFEC9C4F}">
      <dsp:nvSpPr>
        <dsp:cNvPr id="0" name=""/>
        <dsp:cNvSpPr/>
      </dsp:nvSpPr>
      <dsp:spPr>
        <a:xfrm>
          <a:off x="3123300" y="665924"/>
          <a:ext cx="421487" cy="4214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0729A-BE11-45EC-A7E8-60480DC0A9D2}">
      <dsp:nvSpPr>
        <dsp:cNvPr id="0" name=""/>
        <dsp:cNvSpPr/>
      </dsp:nvSpPr>
      <dsp:spPr>
        <a:xfrm>
          <a:off x="3853117" y="513316"/>
          <a:ext cx="1712940" cy="72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 test beam prototype with 6 layers of 10x10 cm</a:t>
          </a:r>
          <a:r>
            <a:rPr lang="en-US" sz="1100" kern="1200" baseline="32000"/>
            <a:t>2</a:t>
          </a:r>
          <a:r>
            <a:rPr lang="en-US" sz="1100" kern="1200"/>
            <a:t> modules</a:t>
          </a:r>
        </a:p>
      </dsp:txBody>
      <dsp:txXfrm>
        <a:off x="3853117" y="513316"/>
        <a:ext cx="1712940" cy="726702"/>
      </dsp:txXfrm>
    </dsp:sp>
    <dsp:sp modelId="{A10FE751-641C-4269-84D3-601C68D775F4}">
      <dsp:nvSpPr>
        <dsp:cNvPr id="0" name=""/>
        <dsp:cNvSpPr/>
      </dsp:nvSpPr>
      <dsp:spPr>
        <a:xfrm>
          <a:off x="76861" y="1747978"/>
          <a:ext cx="726702" cy="7267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289B1-830F-4A8F-B985-029C675DF322}">
      <dsp:nvSpPr>
        <dsp:cNvPr id="0" name=""/>
        <dsp:cNvSpPr/>
      </dsp:nvSpPr>
      <dsp:spPr>
        <a:xfrm>
          <a:off x="229468" y="1900585"/>
          <a:ext cx="421487" cy="4214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9438E-F0F6-476A-BE3B-B5BFAEFBB9DB}">
      <dsp:nvSpPr>
        <dsp:cNvPr id="0" name=""/>
        <dsp:cNvSpPr/>
      </dsp:nvSpPr>
      <dsp:spPr>
        <a:xfrm>
          <a:off x="959285" y="1747978"/>
          <a:ext cx="1712940" cy="72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Single SiPM readout per fiber</a:t>
          </a:r>
        </a:p>
      </dsp:txBody>
      <dsp:txXfrm>
        <a:off x="959285" y="1747978"/>
        <a:ext cx="1712940" cy="726702"/>
      </dsp:txXfrm>
    </dsp:sp>
    <dsp:sp modelId="{D249C164-34C7-4E1B-AF0C-4644AC15ED05}">
      <dsp:nvSpPr>
        <dsp:cNvPr id="0" name=""/>
        <dsp:cNvSpPr/>
      </dsp:nvSpPr>
      <dsp:spPr>
        <a:xfrm>
          <a:off x="2970692" y="1747978"/>
          <a:ext cx="726702" cy="72670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01556-6381-4CC2-9A90-9F19855C7D2D}">
      <dsp:nvSpPr>
        <dsp:cNvPr id="0" name=""/>
        <dsp:cNvSpPr/>
      </dsp:nvSpPr>
      <dsp:spPr>
        <a:xfrm>
          <a:off x="3123300" y="1900585"/>
          <a:ext cx="421487" cy="4214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E2471-5047-47D2-BD4E-2DB1ED485110}">
      <dsp:nvSpPr>
        <dsp:cNvPr id="0" name=""/>
        <dsp:cNvSpPr/>
      </dsp:nvSpPr>
      <dsp:spPr>
        <a:xfrm>
          <a:off x="3853117" y="1747978"/>
          <a:ext cx="1712940" cy="726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Granularity mainly defined by the availability of readout electronic channels</a:t>
          </a:r>
        </a:p>
      </dsp:txBody>
      <dsp:txXfrm>
        <a:off x="3853117" y="1747978"/>
        <a:ext cx="1712940" cy="726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29084-74AA-C74B-8752-41053FFE910F}" type="datetimeFigureOut">
              <a:rPr lang="fr-FR" smtClean="0"/>
              <a:t>10/09/2025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461B9-1B8C-BB4C-B125-71986C1C6DC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050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461B9-1B8C-BB4C-B125-71986C1C6DC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83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461B9-1B8C-BB4C-B125-71986C1C6DC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96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D0446-19EC-8C0D-13C7-8633659D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8E811-E9D9-1611-E486-E6DFE6001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AF7F6-01A1-5F9F-A51B-FB2E2788A1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F56B4-F3FB-A11F-6D87-811F02893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461B9-1B8C-BB4C-B125-71986C1C6DC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302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4CF11-8DA2-FF24-30DB-81E69FC28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3C415-F127-6088-B73D-05A88AA4F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D5933E-D197-907F-480F-856AE36B5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93BAC-0B4E-671E-A26A-FCA6B8018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461B9-1B8C-BB4C-B125-71986C1C6DC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606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4969B-687F-E45F-CD5A-30C63ABD7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328B1-7B95-CAA6-08D4-25990C3A0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B03E97-E6A5-6BD4-BB6D-CD85F6EA5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91067-785E-6FB0-C198-C5F6B46A1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461B9-1B8C-BB4C-B125-71986C1C6DC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66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76C1C-5E10-12C2-8C68-54E5F5F69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ABC9F-5076-7187-CDDA-87D94A8E3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0312D6-B5E9-57B3-6793-0988A963A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D7C52-1B49-1DAF-D07C-1C45D4F052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F461B9-1B8C-BB4C-B125-71986C1C6DC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88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27EB0-30AE-8B40-9B26-87FFCD7224DC}" type="datetime1">
              <a:rPr lang="en-US" smtClean="0"/>
              <a:t>9/10/25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20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2D09F-56FF-7247-9B3B-865E88B73908}" type="datetime1">
              <a:rPr lang="en-US" smtClean="0"/>
              <a:t>9/10/25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55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DD12-D3CF-BB4C-A156-F26EB99509F7}" type="datetime1">
              <a:rPr lang="en-US" smtClean="0"/>
              <a:t>9/10/25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01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453A-6808-5E48-90B6-6819D461D823}" type="datetime1">
              <a:rPr lang="en-US" smtClean="0"/>
              <a:t>9/10/25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33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E318-2908-8B42-95E6-4326DA82B8F6}" type="datetime1">
              <a:rPr lang="en-US" smtClean="0"/>
              <a:t>9/10/25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93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9F18-0CF3-E14A-ABA4-79DEB4495462}" type="datetime1">
              <a:rPr lang="en-US" smtClean="0"/>
              <a:t>9/10/25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456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47A10-5692-E942-BDC9-BABD5E604796}" type="datetime1">
              <a:rPr lang="en-US" smtClean="0"/>
              <a:t>9/10/25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3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48D9A-B5AD-8441-A74F-5EC502343127}" type="datetime1">
              <a:rPr lang="en-US" smtClean="0"/>
              <a:t>9/10/25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45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5A7-3026-C24F-A10F-4B495F08E677}" type="datetime1">
              <a:rPr lang="en-US" smtClean="0"/>
              <a:t>9/10/25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83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9489-BFDC-0442-8A91-36DC34D0FF24}" type="datetime1">
              <a:rPr lang="en-US" smtClean="0"/>
              <a:t>9/10/25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6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E7549-66C6-6242-BBC4-00F68F56EA51}" type="datetime1">
              <a:rPr lang="en-US" smtClean="0"/>
              <a:t>9/10/25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59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2F686-251F-DE4B-A48B-B5D634736773}" type="datetime1">
              <a:rPr lang="en-US" smtClean="0"/>
              <a:t>9/10/25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RECFA visit 12/09/2025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B6D06-BD6B-8543-8012-C303331574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6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78604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s.cern.ch/record/1606085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8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openxmlformats.org/officeDocument/2006/relationships/image" Target="../media/image46.png"/><Relationship Id="rId10" Type="http://schemas.microsoft.com/office/2007/relationships/diagramDrawing" Target="../diagrams/drawing1.xml"/><Relationship Id="rId4" Type="http://schemas.openxmlformats.org/officeDocument/2006/relationships/image" Target="../media/image59.pn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rtp1-679h" TargetMode="External"/><Relationship Id="rId5" Type="http://schemas.openxmlformats.org/officeDocument/2006/relationships/hyperlink" Target="https://arxiv.org/abs/2506.02251" TargetMode="Externa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06.02251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807490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19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1704548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inspirehep.net/literature/1854186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70.png"/><Relationship Id="rId9" Type="http://schemas.openxmlformats.org/officeDocument/2006/relationships/image" Target="../media/image19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4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ERN’s SPS experiments restart">
            <a:extLst>
              <a:ext uri="{FF2B5EF4-FFF2-40B4-BE49-F238E27FC236}">
                <a16:creationId xmlns:a16="http://schemas.microsoft.com/office/drawing/2014/main" id="{F1033520-8D73-33D0-64C9-565A99186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>
            <a:fillRect/>
          </a:stretch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F532B-69D2-C275-7EF1-1C60F1D85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FR" sz="4800" dirty="0"/>
              <a:t>Non-</a:t>
            </a:r>
            <a:r>
              <a:rPr lang="fr-FR" sz="4800" dirty="0" err="1"/>
              <a:t>collider</a:t>
            </a:r>
            <a:r>
              <a:rPr lang="fr-FR" sz="4800" dirty="0"/>
              <a:t> </a:t>
            </a:r>
            <a:r>
              <a:rPr lang="fr-FR" sz="4800" dirty="0" err="1"/>
              <a:t>Physics</a:t>
            </a:r>
            <a:r>
              <a:rPr lang="fr-FR" sz="4800" dirty="0"/>
              <a:t> in </a:t>
            </a:r>
            <a:r>
              <a:rPr lang="fr-FR" sz="4800" dirty="0" err="1"/>
              <a:t>Belgium</a:t>
            </a:r>
            <a:endParaRPr lang="fr-FR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C9278-2BC6-8A04-1681-0C8F68F11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E. Cortina Gil</a:t>
            </a:r>
          </a:p>
          <a:p>
            <a:pPr algn="l"/>
            <a:r>
              <a:rPr lang="fr-FR" sz="2000" dirty="0" err="1"/>
              <a:t>UCLouvain</a:t>
            </a:r>
            <a:endParaRPr lang="fr-FR" sz="2000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44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92E02-2D80-45A7-64CD-225CBA21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0" y="2766218"/>
            <a:ext cx="2501900" cy="1325563"/>
          </a:xfrm>
        </p:spPr>
        <p:txBody>
          <a:bodyPr>
            <a:noAutofit/>
          </a:bodyPr>
          <a:lstStyle/>
          <a:p>
            <a:r>
              <a:rPr lang="en-US" sz="9600" b="1" dirty="0" err="1"/>
              <a:t>SHiP</a:t>
            </a:r>
            <a:endParaRPr lang="en-US" sz="9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8EC6B-5543-7B67-7022-EC3F14C0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56390-6C7A-F2E5-AB5F-1EC2F580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31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F7407-FE07-5B71-17D3-A6E1DE417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D106473-D11F-F1C9-0A5A-C59A76B03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125" y="828671"/>
            <a:ext cx="3036506" cy="295365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E1434-0631-FCE7-0E5C-9FBE4CB2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0799379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The </a:t>
            </a:r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experiment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D68B8-461C-8DDB-18D2-9412BA07E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7F0FD-5D2A-7E26-7F70-5CD327D43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11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D844B305-6039-F022-4EE0-E4E4F0CBB7D0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5" name="CERN-SPSC-2023-033">
            <a:extLst>
              <a:ext uri="{FF2B5EF4-FFF2-40B4-BE49-F238E27FC236}">
                <a16:creationId xmlns:a16="http://schemas.microsoft.com/office/drawing/2014/main" id="{39C8129D-0F2F-5279-F5F2-3908FCF0A8C1}"/>
              </a:ext>
            </a:extLst>
          </p:cNvPr>
          <p:cNvSpPr txBox="1"/>
          <p:nvPr/>
        </p:nvSpPr>
        <p:spPr>
          <a:xfrm>
            <a:off x="9572664" y="1113313"/>
            <a:ext cx="2112976" cy="324716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i="1" u="sng">
                <a:latin typeface="Helvetica Neue UltraLight"/>
                <a:ea typeface="Helvetica Neue UltraLight"/>
                <a:cs typeface="Helvetica Neue UltraLight"/>
                <a:sym typeface="Helvetica Neue UltraLight"/>
                <a:hlinkClick r:id="" action="ppaction://noaction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CERN-SPSC-2023-033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B6406266-6A57-7249-9A3D-EEF2FA664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04" y="5158249"/>
            <a:ext cx="10688792" cy="170912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he initial proposal for a new fixed-target experiment at SPS was submitted in 2013…">
            <a:extLst>
              <a:ext uri="{FF2B5EF4-FFF2-40B4-BE49-F238E27FC236}">
                <a16:creationId xmlns:a16="http://schemas.microsoft.com/office/drawing/2014/main" id="{A3036947-1C75-547A-1B4D-168E08018DEC}"/>
              </a:ext>
            </a:extLst>
          </p:cNvPr>
          <p:cNvSpPr txBox="1"/>
          <p:nvPr/>
        </p:nvSpPr>
        <p:spPr>
          <a:xfrm>
            <a:off x="207941" y="608079"/>
            <a:ext cx="4835433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The initial proposal for a new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fixed-target experiment</a:t>
            </a:r>
            <a:r>
              <a:rPr sz="2000" dirty="0"/>
              <a:t> at SPS was submitted in 2013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 search for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long-lived feebly-interacting particles (FIP)</a:t>
            </a:r>
            <a:r>
              <a:rPr sz="2000" dirty="0"/>
              <a:t> in charmed meson decays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Go beyond the (past and future)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collider reach</a:t>
            </a:r>
            <a:r>
              <a:rPr sz="2000" dirty="0"/>
              <a:t> for displaced signatures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discovery experiment</a:t>
            </a:r>
            <a:r>
              <a:rPr sz="2000" dirty="0"/>
              <a:t> capable of characterizing new physics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 technical design study for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a new high-intensity physics program</a:t>
            </a:r>
            <a:r>
              <a:rPr sz="2000" dirty="0"/>
              <a:t> launched by CERN Council </a:t>
            </a:r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49FFEAB-F8B4-4F18-6FB3-C2E304BF0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4597" y="2117628"/>
            <a:ext cx="2847055" cy="300445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17" name="CERN-SPSC-2013-024">
            <a:extLst>
              <a:ext uri="{FF2B5EF4-FFF2-40B4-BE49-F238E27FC236}">
                <a16:creationId xmlns:a16="http://schemas.microsoft.com/office/drawing/2014/main" id="{CB886B20-FC7F-0833-27DD-10885D6B8958}"/>
              </a:ext>
            </a:extLst>
          </p:cNvPr>
          <p:cNvSpPr txBox="1"/>
          <p:nvPr/>
        </p:nvSpPr>
        <p:spPr>
          <a:xfrm>
            <a:off x="7841635" y="3373221"/>
            <a:ext cx="2112977" cy="324716"/>
          </a:xfrm>
          <a:prstGeom prst="rect">
            <a:avLst/>
          </a:prstGeom>
          <a:solidFill>
            <a:srgbClr val="DCDEE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 i="1" u="sng">
                <a:latin typeface="Helvetica Neue UltraLight"/>
                <a:ea typeface="Helvetica Neue UltraLight"/>
                <a:cs typeface="Helvetica Neue UltraLight"/>
                <a:sym typeface="Helvetica Neue UltraLight"/>
                <a:hlinkClick r:id="" action="ppaction://noaction"/>
              </a:defRPr>
            </a:lvl1pPr>
          </a:lstStyle>
          <a:p>
            <a:pPr>
              <a:defRPr u="none"/>
            </a:pPr>
            <a:r>
              <a:rPr u="sng" dirty="0">
                <a:hlinkClick r:id="rId6"/>
              </a:rPr>
              <a:t>CERN-SPSC-2013-024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9738AE-38C5-8FF5-3D06-996CD18DA47B}"/>
              </a:ext>
            </a:extLst>
          </p:cNvPr>
          <p:cNvSpPr txBox="1"/>
          <p:nvPr/>
        </p:nvSpPr>
        <p:spPr>
          <a:xfrm>
            <a:off x="4567095" y="1052632"/>
            <a:ext cx="6549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100"/>
              </a:spcBef>
              <a:buClr>
                <a:schemeClr val="accent2"/>
              </a:buClr>
              <a:buSzPct val="103000"/>
              <a:defRPr sz="220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The project was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approved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by </a:t>
            </a:r>
            <a:b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CERN Research Board in March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2B014-921C-82A2-EDF3-52F68CF5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4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D419D-172A-48A0-26F9-A16C6A2E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F495-688A-DACF-41D0-DDCB2EF9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0799379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>
                <a:solidFill>
                  <a:schemeClr val="bg1"/>
                </a:solidFill>
              </a:rPr>
              <a:t>SHiP: Physics program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2BD34-B45A-7BC4-D0ED-E43527D3D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/>
              <a:t>RECFA visit 12/09/2025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97E71-5FF9-56BB-7ED9-5CBD17BD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12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90C8CA16-0D31-B4C8-F9A3-AD8A7F2B94AF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Search for new physics:…">
            <a:extLst>
              <a:ext uri="{FF2B5EF4-FFF2-40B4-BE49-F238E27FC236}">
                <a16:creationId xmlns:a16="http://schemas.microsoft.com/office/drawing/2014/main" id="{5B1DB9B1-D8DF-F157-06F7-6436E65C3EFE}"/>
              </a:ext>
            </a:extLst>
          </p:cNvPr>
          <p:cNvSpPr txBox="1"/>
          <p:nvPr/>
        </p:nvSpPr>
        <p:spPr>
          <a:xfrm>
            <a:off x="406534" y="735205"/>
            <a:ext cx="6512194" cy="5706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Search for </a:t>
            </a:r>
            <a:r>
              <a:rPr sz="2000" dirty="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new physics</a:t>
            </a:r>
            <a:r>
              <a:rPr sz="2000" dirty="0"/>
              <a:t>:</a:t>
            </a:r>
          </a:p>
          <a:p>
            <a:pPr marL="825500" lvl="1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Light dark matter</a:t>
            </a:r>
            <a:r>
              <a:rPr sz="2000" dirty="0"/>
              <a:t> (LDM)</a:t>
            </a:r>
          </a:p>
          <a:p>
            <a:pPr marL="825500" lvl="1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Portals to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hidden sector</a:t>
            </a:r>
            <a:r>
              <a:rPr sz="2000" dirty="0"/>
              <a:t> (HNLs, ALPs, etc.)</a:t>
            </a:r>
          </a:p>
          <a:p>
            <a:pPr marL="825500" lvl="1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Capable of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reaching the «physical floor»</a:t>
            </a:r>
            <a:r>
              <a:rPr sz="2000" dirty="0"/>
              <a:t> in the phase space of a much larger lifetime acceptance that can not be probed at colliders 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Unique access to </a:t>
            </a:r>
            <a:r>
              <a:rPr sz="2000" dirty="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SM neutrinos</a:t>
            </a:r>
            <a:r>
              <a:rPr sz="2000" dirty="0"/>
              <a:t>:</a:t>
            </a:r>
          </a:p>
          <a:p>
            <a:pPr marL="825500" lvl="1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Rich neutrino physics program</a:t>
            </a:r>
            <a:r>
              <a:rPr sz="2000" dirty="0"/>
              <a:t> with sensitivity to NC and CC production channels for all types of neutrino</a:t>
            </a:r>
          </a:p>
          <a:p>
            <a:pPr marL="825500" lvl="1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Several orders of magnitude more statistics to measure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tau neutrino and antineutrino</a:t>
            </a:r>
            <a:r>
              <a:rPr sz="2000" dirty="0"/>
              <a:t> deep inelastic scattering cross sections</a:t>
            </a:r>
          </a:p>
          <a:p>
            <a:pPr marL="825500" lvl="1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Study tau neutrino magnetic moment, neutrino-induced charm production,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PDFs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4CD4807-E958-7695-3CDD-D0CC5246B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666" y="890481"/>
            <a:ext cx="4322520" cy="3033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9B4A258-E107-0D74-5EA6-4EF706305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823" y="3880094"/>
            <a:ext cx="4325456" cy="3033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1031A7-F12D-4A86-B007-9E652B4C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94FD-CB44-7F8B-105A-F21E34AEF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52ABCC7-791F-3333-FEA9-B5D7170E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83" y="421302"/>
            <a:ext cx="10568233" cy="41527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DFD03-80B8-663D-85A5-23071759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0799379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Detector </a:t>
            </a:r>
            <a:r>
              <a:rPr lang="fr-FR" b="1" dirty="0" err="1">
                <a:solidFill>
                  <a:schemeClr val="bg1"/>
                </a:solidFill>
              </a:rPr>
              <a:t>systems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0FD2E-94C4-293A-3B33-54C61567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8D3590-4446-2D12-8A8C-D6343A9B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13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0929EA68-F405-09CF-F9FD-70F96DB61920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A beam-dump experiment: a high-density tungsten target followed by a hadron absorber…">
            <a:extLst>
              <a:ext uri="{FF2B5EF4-FFF2-40B4-BE49-F238E27FC236}">
                <a16:creationId xmlns:a16="http://schemas.microsoft.com/office/drawing/2014/main" id="{61E39DED-3645-02D6-6738-4A90FDF859DD}"/>
              </a:ext>
            </a:extLst>
          </p:cNvPr>
          <p:cNvSpPr txBox="1"/>
          <p:nvPr/>
        </p:nvSpPr>
        <p:spPr>
          <a:xfrm>
            <a:off x="207295" y="4449926"/>
            <a:ext cx="12095936" cy="23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beam-dump experiment</a:t>
            </a:r>
            <a:r>
              <a:rPr sz="2000" dirty="0"/>
              <a:t>: a high-density tungsten target followed by a hadron absorber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An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active muon shield</a:t>
            </a:r>
            <a:r>
              <a:rPr sz="2000" dirty="0"/>
              <a:t> to deflect 2x10</a:t>
            </a:r>
            <a:r>
              <a:rPr sz="2000" baseline="31999" dirty="0"/>
              <a:t>10</a:t>
            </a:r>
            <a:r>
              <a:rPr sz="2000" dirty="0"/>
              <a:t> energetic muons escaping the target per spill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The upstream </a:t>
            </a:r>
            <a:r>
              <a:rPr sz="2000" dirty="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Scattering and Neutrino Detector (SND)</a:t>
            </a:r>
            <a:r>
              <a:rPr sz="2000" dirty="0"/>
              <a:t> to study light dark matter scattering and SM neutrinos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The downstream </a:t>
            </a:r>
            <a:r>
              <a:rPr sz="2000" dirty="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Hidden Sector Decay Spectrometer (HSDS)</a:t>
            </a:r>
            <a:r>
              <a:rPr sz="2000" dirty="0"/>
              <a:t> to reconstruct the decay vertices of FIPs and perform particle identification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8B137-21AC-4A43-DFBE-AA10627B7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92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21987-6E83-9183-EB6A-4EF7A4E19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DB47-EE06-29E9-72CD-269C0440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799379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A new </a:t>
            </a:r>
            <a:r>
              <a:rPr lang="fr-FR" b="1" dirty="0" err="1">
                <a:solidFill>
                  <a:schemeClr val="bg1"/>
                </a:solidFill>
              </a:rPr>
              <a:t>calorimeter</a:t>
            </a:r>
            <a:r>
              <a:rPr lang="fr-FR" b="1" dirty="0">
                <a:solidFill>
                  <a:schemeClr val="bg1"/>
                </a:solidFill>
              </a:rPr>
              <a:t>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84AFD-25C4-FA10-95E5-307C9B93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3D6F4-899F-A63C-B34E-FB70F7463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14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F6B88A4A-5E22-A62B-5BF3-76BCC79107F8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Give a new life to the scintillation material from the SoLid experiment in Belgium!…">
            <a:extLst>
              <a:ext uri="{FF2B5EF4-FFF2-40B4-BE49-F238E27FC236}">
                <a16:creationId xmlns:a16="http://schemas.microsoft.com/office/drawing/2014/main" id="{A46CAE06-B0C5-2429-47AF-5F1BAFAF36C7}"/>
              </a:ext>
            </a:extLst>
          </p:cNvPr>
          <p:cNvSpPr txBox="1"/>
          <p:nvPr/>
        </p:nvSpPr>
        <p:spPr>
          <a:xfrm>
            <a:off x="131124" y="605264"/>
            <a:ext cx="5470090" cy="630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>
              <a:spcBef>
                <a:spcPts val="1100"/>
              </a:spcBef>
              <a:buSzPct val="103000"/>
              <a:buChar char="•"/>
              <a:defRPr sz="2200">
                <a:solidFill>
                  <a:schemeClr val="accent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100" b="1" dirty="0">
                <a:latin typeface="Helvetica Neue"/>
                <a:ea typeface="Helvetica Neue"/>
                <a:cs typeface="Helvetica Neue"/>
                <a:sym typeface="Helvetica Neue"/>
              </a:rPr>
              <a:t>Give a new life to the scintillation material from the </a:t>
            </a:r>
            <a:r>
              <a:rPr sz="2100" b="1" dirty="0" err="1">
                <a:latin typeface="Helvetica Neue"/>
                <a:ea typeface="Helvetica Neue"/>
                <a:cs typeface="Helvetica Neue"/>
                <a:sym typeface="Helvetica Neue"/>
              </a:rPr>
              <a:t>SoLid</a:t>
            </a:r>
            <a:r>
              <a:rPr sz="2100" b="1" dirty="0">
                <a:latin typeface="Helvetica Neue"/>
                <a:ea typeface="Helvetica Neue"/>
                <a:cs typeface="Helvetica Neue"/>
                <a:sym typeface="Helvetica Neue"/>
              </a:rPr>
              <a:t> experiment in Belgium!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100" b="1" dirty="0">
                <a:latin typeface="Helvetica Neue"/>
                <a:ea typeface="Helvetica Neue"/>
                <a:cs typeface="Helvetica Neue"/>
                <a:sym typeface="Helvetica Neue"/>
              </a:rPr>
              <a:t>Composition</a:t>
            </a:r>
            <a:r>
              <a:rPr sz="2100" dirty="0"/>
              <a:t>: EJ-200 plastic scintillator detector with 40x40x1 cm</a:t>
            </a:r>
            <a:r>
              <a:rPr sz="2100" baseline="31999" dirty="0"/>
              <a:t>3</a:t>
            </a:r>
            <a:r>
              <a:rPr sz="2100" dirty="0"/>
              <a:t> layers made of 5x5x1 cm</a:t>
            </a:r>
            <a:r>
              <a:rPr sz="2100" baseline="31999" dirty="0"/>
              <a:t>3</a:t>
            </a:r>
            <a:r>
              <a:rPr sz="2100" dirty="0"/>
              <a:t> tiles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100" dirty="0"/>
              <a:t>Each detector layer optically isolated with </a:t>
            </a:r>
            <a:r>
              <a:rPr sz="2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XY optical fiber readout</a:t>
            </a:r>
            <a:r>
              <a:rPr sz="2100" dirty="0"/>
              <a:t> (BCF-91A) fed through grooves at 1 cm pitch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Design</a:t>
            </a:r>
            <a:r>
              <a:rPr sz="2100" dirty="0"/>
              <a:t> options:</a:t>
            </a:r>
          </a:p>
          <a:p>
            <a:pPr marL="952500" lvl="1" indent="-508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1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Veto</a:t>
            </a:r>
            <a:r>
              <a:rPr sz="2100" dirty="0"/>
              <a:t>: a charge particle upstream veto system (similar to SND@LHC); a few active layers with high detection efficiency</a:t>
            </a:r>
          </a:p>
          <a:p>
            <a:pPr marL="952500" lvl="1" indent="-508000" algn="l">
              <a:spcBef>
                <a:spcPts val="1100"/>
              </a:spcBef>
              <a:buSzPct val="103000"/>
              <a:buChar char="•"/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1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TileCal</a:t>
            </a:r>
            <a:r>
              <a:rPr sz="2100" dirty="0"/>
              <a:t>: a sampling calorimeter with active and 5 cm-thick passive (iron) layers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C68C8F6E-DF0A-3DCF-1DD6-945A496CF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186" y="4088042"/>
            <a:ext cx="1590704" cy="2153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vidéo-collée.png" descr="vidéo-collée.png">
            <a:extLst>
              <a:ext uri="{FF2B5EF4-FFF2-40B4-BE49-F238E27FC236}">
                <a16:creationId xmlns:a16="http://schemas.microsoft.com/office/drawing/2014/main" id="{E8DA2BF6-3347-8C3E-B289-F034CA453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206" y="882931"/>
            <a:ext cx="6013428" cy="2571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_2024_11_22T11_43_43_603Z.png" descr="image_2024_11_22T11_43_43_603Z.png">
            <a:extLst>
              <a:ext uri="{FF2B5EF4-FFF2-40B4-BE49-F238E27FC236}">
                <a16:creationId xmlns:a16="http://schemas.microsoft.com/office/drawing/2014/main" id="{9A5BC182-064C-6DF3-55A6-7923F6F15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210" y="4088042"/>
            <a:ext cx="1575804" cy="215389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Ligne">
            <a:extLst>
              <a:ext uri="{FF2B5EF4-FFF2-40B4-BE49-F238E27FC236}">
                <a16:creationId xmlns:a16="http://schemas.microsoft.com/office/drawing/2014/main" id="{5028351F-055F-44C8-E2D3-FD4B2B45B018}"/>
              </a:ext>
            </a:extLst>
          </p:cNvPr>
          <p:cNvSpPr/>
          <p:nvPr/>
        </p:nvSpPr>
        <p:spPr>
          <a:xfrm>
            <a:off x="9883194" y="4929686"/>
            <a:ext cx="594396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" name="vidéo-collée.png" descr="vidéo-collée.png">
            <a:extLst>
              <a:ext uri="{FF2B5EF4-FFF2-40B4-BE49-F238E27FC236}">
                <a16:creationId xmlns:a16="http://schemas.microsoft.com/office/drawing/2014/main" id="{85C289E9-1CEC-B9FC-AEBF-EA88188C2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931" y="4100954"/>
            <a:ext cx="1585113" cy="212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00FC102-2D0E-4D7D-00E8-23678500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Flag_of_Belgium.svg.png" descr="Flag_of_Belgium.svg.png">
            <a:extLst>
              <a:ext uri="{FF2B5EF4-FFF2-40B4-BE49-F238E27FC236}">
                <a16:creationId xmlns:a16="http://schemas.microsoft.com/office/drawing/2014/main" id="{48DA0168-12D8-4CFF-C014-2769391A4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389" y="3892398"/>
            <a:ext cx="607045" cy="526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12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5669-784A-2D3D-BE81-3270C9D5B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4535-0B46-B2C4-CFED-546B06CF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0799379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</a:t>
            </a:r>
            <a:r>
              <a:rPr lang="fr-FR" b="1" dirty="0" err="1">
                <a:solidFill>
                  <a:schemeClr val="bg1"/>
                </a:solidFill>
              </a:rPr>
              <a:t>Calorimeter</a:t>
            </a:r>
            <a:r>
              <a:rPr lang="fr-FR" b="1" dirty="0">
                <a:solidFill>
                  <a:schemeClr val="bg1"/>
                </a:solidFill>
              </a:rPr>
              <a:t> prototype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F307E-1206-E529-242D-A2B26325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AA6C6-8D28-09BB-9060-AD0CE07B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15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62B47E9E-AD31-D9B4-4FA7-3BFF3072454B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At UGent, we built the first prototype this year…">
            <a:extLst>
              <a:ext uri="{FF2B5EF4-FFF2-40B4-BE49-F238E27FC236}">
                <a16:creationId xmlns:a16="http://schemas.microsoft.com/office/drawing/2014/main" id="{30D12AFC-8556-BEC3-2ECE-88AD4B82E2A6}"/>
              </a:ext>
            </a:extLst>
          </p:cNvPr>
          <p:cNvSpPr txBox="1"/>
          <p:nvPr/>
        </p:nvSpPr>
        <p:spPr>
          <a:xfrm>
            <a:off x="392856" y="706368"/>
            <a:ext cx="5292990" cy="286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At </a:t>
            </a:r>
            <a:r>
              <a:rPr dirty="0" err="1"/>
              <a:t>UGent</a:t>
            </a:r>
            <a:r>
              <a:rPr dirty="0"/>
              <a:t>, we built the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first prototype this year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Double-sided </a:t>
            </a:r>
            <a:r>
              <a:rPr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SiPM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 readout</a:t>
            </a:r>
            <a:r>
              <a:rPr dirty="0"/>
              <a:t> in X and Y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The full detector will contain 6 planes and will be used in upcoming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test beams at CERN</a:t>
            </a:r>
            <a:r>
              <a:rPr dirty="0"/>
              <a:t> later this year</a:t>
            </a:r>
          </a:p>
        </p:txBody>
      </p:sp>
      <p:pic>
        <p:nvPicPr>
          <p:cNvPr id="6" name="vidéo-collée.png" descr="vidéo-collée.png">
            <a:extLst>
              <a:ext uri="{FF2B5EF4-FFF2-40B4-BE49-F238E27FC236}">
                <a16:creationId xmlns:a16="http://schemas.microsoft.com/office/drawing/2014/main" id="{1C80F06B-DE23-A2BE-3D90-F7B5C0B95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08" y="3755609"/>
            <a:ext cx="4161997" cy="290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vidéo-collée.png" descr="vidéo-collée.png">
            <a:extLst>
              <a:ext uri="{FF2B5EF4-FFF2-40B4-BE49-F238E27FC236}">
                <a16:creationId xmlns:a16="http://schemas.microsoft.com/office/drawing/2014/main" id="{42C2EDCC-A80A-E4AA-34C6-AF4BC5F4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697" y="3755609"/>
            <a:ext cx="4075134" cy="3077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vidéo-collée.png" descr="vidéo-collée.png">
            <a:extLst>
              <a:ext uri="{FF2B5EF4-FFF2-40B4-BE49-F238E27FC236}">
                <a16:creationId xmlns:a16="http://schemas.microsoft.com/office/drawing/2014/main" id="{5EDD182E-B4E7-5FDD-FA11-936A75D46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761" y="939118"/>
            <a:ext cx="4195049" cy="2735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97DBC45-3EAC-130C-C055-3D80C72A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lag_of_Belgium.svg.png" descr="Flag_of_Belgium.svg.png">
            <a:extLst>
              <a:ext uri="{FF2B5EF4-FFF2-40B4-BE49-F238E27FC236}">
                <a16:creationId xmlns:a16="http://schemas.microsoft.com/office/drawing/2014/main" id="{738706A4-90C3-DD15-BCEB-61D49DB84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238" y="675911"/>
            <a:ext cx="607045" cy="526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93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A5CA0-36D5-19E7-8390-0C67BAE90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653B7-8172-9E41-1F08-F0992E69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0783614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Simulation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632E1-1959-6302-CD6C-9B71DCDA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3A0D6-F90B-A241-AAB8-8066E356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16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0F565A6A-82FF-B679-3E68-220AF8B2800E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vidéo-collée.png" descr="vidéo-collée.png">
            <a:extLst>
              <a:ext uri="{FF2B5EF4-FFF2-40B4-BE49-F238E27FC236}">
                <a16:creationId xmlns:a16="http://schemas.microsoft.com/office/drawing/2014/main" id="{680B0DB5-7823-411C-2AAC-3ED3543B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" y="604040"/>
            <a:ext cx="10465085" cy="309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vidéo-collée.png" descr="vidéo-collée.png">
            <a:extLst>
              <a:ext uri="{FF2B5EF4-FFF2-40B4-BE49-F238E27FC236}">
                <a16:creationId xmlns:a16="http://schemas.microsoft.com/office/drawing/2014/main" id="{9917126C-B9F4-2BF0-E4F8-51332A87C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3761324"/>
            <a:ext cx="5435600" cy="1689100"/>
          </a:xfrm>
          <a:prstGeom prst="rect">
            <a:avLst/>
          </a:prstGeom>
          <a:ln w="63500">
            <a:solidFill>
              <a:schemeClr val="accent5"/>
            </a:solidFill>
            <a:miter lim="400000"/>
          </a:ln>
        </p:spPr>
      </p:pic>
      <p:sp>
        <p:nvSpPr>
          <p:cNvPr id="12" name="Test beam prototype: 10x10 cm2, 6 layers">
            <a:extLst>
              <a:ext uri="{FF2B5EF4-FFF2-40B4-BE49-F238E27FC236}">
                <a16:creationId xmlns:a16="http://schemas.microsoft.com/office/drawing/2014/main" id="{95AEB157-34D9-3196-4562-A63748A15D17}"/>
              </a:ext>
            </a:extLst>
          </p:cNvPr>
          <p:cNvSpPr txBox="1"/>
          <p:nvPr/>
        </p:nvSpPr>
        <p:spPr>
          <a:xfrm>
            <a:off x="945219" y="5164825"/>
            <a:ext cx="618676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/>
              <a:t>Test beam prototype: 10x10 cm</a:t>
            </a:r>
            <a:r>
              <a:rPr sz="2000" baseline="31999"/>
              <a:t>2</a:t>
            </a:r>
            <a:r>
              <a:rPr sz="2000"/>
              <a:t>, 6 layers</a:t>
            </a:r>
          </a:p>
        </p:txBody>
      </p:sp>
      <p:sp>
        <p:nvSpPr>
          <p:cNvPr id="14" name="Full size: 50x50 cm2, 50 layers">
            <a:extLst>
              <a:ext uri="{FF2B5EF4-FFF2-40B4-BE49-F238E27FC236}">
                <a16:creationId xmlns:a16="http://schemas.microsoft.com/office/drawing/2014/main" id="{0E9D693C-2A7A-566C-48BC-B57960CEC46D}"/>
              </a:ext>
            </a:extLst>
          </p:cNvPr>
          <p:cNvSpPr txBox="1"/>
          <p:nvPr/>
        </p:nvSpPr>
        <p:spPr>
          <a:xfrm>
            <a:off x="945219" y="3177285"/>
            <a:ext cx="447962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Full size: 50x50 cm</a:t>
            </a:r>
            <a:r>
              <a:rPr baseline="31999"/>
              <a:t>2</a:t>
            </a:r>
            <a:r>
              <a:t>, 50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0 GeV   beam, optical photons not visualized">
                <a:extLst>
                  <a:ext uri="{FF2B5EF4-FFF2-40B4-BE49-F238E27FC236}">
                    <a16:creationId xmlns:a16="http://schemas.microsoft.com/office/drawing/2014/main" id="{08B5B6DF-6684-3EE0-A8D4-84EF5524D26B}"/>
                  </a:ext>
                </a:extLst>
              </p:cNvPr>
              <p:cNvSpPr txBox="1"/>
              <p:nvPr/>
            </p:nvSpPr>
            <p:spPr>
              <a:xfrm>
                <a:off x="5675154" y="604040"/>
                <a:ext cx="5455098" cy="426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1800" i="1"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10 GeV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21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1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sz="215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>
                    <a:solidFill>
                      <a:schemeClr val="bg1"/>
                    </a:solidFill>
                  </a:rPr>
                  <a:t> </a:t>
                </a:r>
                <a:r>
                  <a:rPr lang="en-US">
                    <a:solidFill>
                      <a:schemeClr val="bg1"/>
                    </a:solidFill>
                  </a:rPr>
                  <a:t>beam, optical photons not visualized</a:t>
                </a:r>
              </a:p>
            </p:txBody>
          </p:sp>
        </mc:Choice>
        <mc:Fallback xmlns="">
          <p:sp>
            <p:nvSpPr>
              <p:cNvPr id="15" name="10 GeV   beam, optical photons not visualized">
                <a:extLst>
                  <a:ext uri="{FF2B5EF4-FFF2-40B4-BE49-F238E27FC236}">
                    <a16:creationId xmlns:a16="http://schemas.microsoft.com/office/drawing/2014/main" id="{08B5B6DF-6684-3EE0-A8D4-84EF5524D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154" y="604040"/>
                <a:ext cx="5455098" cy="426754"/>
              </a:xfrm>
              <a:prstGeom prst="rect">
                <a:avLst/>
              </a:prstGeom>
              <a:blipFill>
                <a:blip r:embed="rId4"/>
                <a:stretch>
                  <a:fillRect l="-1624" b="-1428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imensions: 10x10x36 cm3…">
            <a:extLst>
              <a:ext uri="{FF2B5EF4-FFF2-40B4-BE49-F238E27FC236}">
                <a16:creationId xmlns:a16="http://schemas.microsoft.com/office/drawing/2014/main" id="{43BC38B6-B20C-C750-D3B7-14F371E4650F}"/>
              </a:ext>
            </a:extLst>
          </p:cNvPr>
          <p:cNvSpPr txBox="1"/>
          <p:nvPr/>
        </p:nvSpPr>
        <p:spPr>
          <a:xfrm>
            <a:off x="1291869" y="5545875"/>
            <a:ext cx="4479619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100"/>
              </a:spcBef>
              <a:buSzPct val="103000"/>
              <a:defRPr sz="23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/>
              <a:t>Dimensions: </a:t>
            </a:r>
            <a:r>
              <a:rPr sz="2000">
                <a:latin typeface="Helvetica Neue Thin"/>
                <a:ea typeface="Helvetica Neue Thin"/>
                <a:cs typeface="Helvetica Neue Thin"/>
                <a:sym typeface="Helvetica Neue Thin"/>
              </a:rPr>
              <a:t>10x10x36 cm</a:t>
            </a:r>
            <a:r>
              <a:rPr sz="2000" baseline="31999">
                <a:latin typeface="Helvetica Neue Thin"/>
                <a:ea typeface="Helvetica Neue Thin"/>
                <a:cs typeface="Helvetica Neue Thin"/>
                <a:sym typeface="Helvetica Neue Thin"/>
              </a:rPr>
              <a:t>3</a:t>
            </a:r>
          </a:p>
          <a:p>
            <a:pPr algn="l">
              <a:spcBef>
                <a:spcPts val="1100"/>
              </a:spcBef>
              <a:buSzPct val="103000"/>
              <a:defRPr sz="23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/>
              <a:t>Weight:</a:t>
            </a:r>
            <a:r>
              <a:rPr sz="2000">
                <a:latin typeface="Helvetica Neue Thin"/>
                <a:ea typeface="Helvetica Neue Thin"/>
                <a:cs typeface="Helvetica Neue Thin"/>
                <a:sym typeface="Helvetica Neue Thin"/>
              </a:rPr>
              <a:t> ≈ 30 kg</a:t>
            </a:r>
          </a:p>
          <a:p>
            <a:pPr algn="l">
              <a:spcBef>
                <a:spcPts val="1100"/>
              </a:spcBef>
              <a:buSzPct val="103000"/>
              <a:defRPr sz="23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/>
              <a:t>Readout channels:</a:t>
            </a:r>
            <a:r>
              <a:rPr sz="2000">
                <a:latin typeface="Helvetica Neue Thin"/>
                <a:ea typeface="Helvetica Neue Thin"/>
                <a:cs typeface="Helvetica Neue Thin"/>
                <a:sym typeface="Helvetica Neue Thin"/>
              </a:rPr>
              <a:t> 120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491D2-D0A7-034F-3225-647A8457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Developed a dedicated simulated calorimeter design with extruded plastic scintillators, optical fibers, and iron absorbers…">
            <a:extLst>
              <a:ext uri="{FF2B5EF4-FFF2-40B4-BE49-F238E27FC236}">
                <a16:creationId xmlns:a16="http://schemas.microsoft.com/office/drawing/2014/main" id="{4B8BB112-D9A3-9823-EFEA-3ECE4D7F0529}"/>
              </a:ext>
            </a:extLst>
          </p:cNvPr>
          <p:cNvGraphicFramePr/>
          <p:nvPr/>
        </p:nvGraphicFramePr>
        <p:xfrm>
          <a:off x="6573795" y="3728837"/>
          <a:ext cx="5642919" cy="298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Flag_of_Belgium.svg.png" descr="Flag_of_Belgium.svg.png">
            <a:extLst>
              <a:ext uri="{FF2B5EF4-FFF2-40B4-BE49-F238E27FC236}">
                <a16:creationId xmlns:a16="http://schemas.microsoft.com/office/drawing/2014/main" id="{21DBAFA7-5181-A689-BCC9-C881E5B85A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1755" y="4959628"/>
            <a:ext cx="607045" cy="526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146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CE616-51CF-0363-6D44-36BC24B7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99B0-FF79-FFDB-6A8F-F915CD57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3"/>
            <a:ext cx="1080516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High-</a:t>
            </a:r>
            <a:r>
              <a:rPr lang="fr-FR" b="1" dirty="0" err="1">
                <a:solidFill>
                  <a:schemeClr val="bg1"/>
                </a:solidFill>
              </a:rPr>
              <a:t>precision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layers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5D892-23FF-63FB-FCC9-00D477C8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22E0C-7DF1-8D30-6C3A-4A5CAB8C6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17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D6775C64-05FB-BA36-413D-7D4CF9A1A38B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Designing high-precision layers (4x6m2) based on GEM technology for PID system…">
            <a:extLst>
              <a:ext uri="{FF2B5EF4-FFF2-40B4-BE49-F238E27FC236}">
                <a16:creationId xmlns:a16="http://schemas.microsoft.com/office/drawing/2014/main" id="{F40D5CEB-BEF9-CED6-6517-4A0B002BD239}"/>
              </a:ext>
            </a:extLst>
          </p:cNvPr>
          <p:cNvSpPr txBox="1"/>
          <p:nvPr/>
        </p:nvSpPr>
        <p:spPr>
          <a:xfrm>
            <a:off x="356322" y="814851"/>
            <a:ext cx="6217704" cy="2372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Designing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high-precision layers</a:t>
            </a:r>
            <a:r>
              <a:rPr sz="2000" dirty="0"/>
              <a:t> (4x6m</a:t>
            </a:r>
            <a:r>
              <a:rPr sz="2000" baseline="31999" dirty="0"/>
              <a:t>2</a:t>
            </a:r>
            <a:r>
              <a:rPr sz="2000" dirty="0"/>
              <a:t>) based on GEM technology for PID system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Allow for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precise tracking</a:t>
            </a:r>
            <a:r>
              <a:rPr sz="2000" dirty="0"/>
              <a:t> in hadronic showers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Better particle identification with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improved shower directionality</a:t>
            </a:r>
            <a:r>
              <a:rPr sz="2000" dirty="0"/>
              <a:t> reconstruction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The first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test beam</a:t>
            </a:r>
            <a:r>
              <a:rPr sz="2000" dirty="0"/>
              <a:t> is foreseen later this year</a:t>
            </a:r>
          </a:p>
        </p:txBody>
      </p:sp>
      <p:pic>
        <p:nvPicPr>
          <p:cNvPr id="13" name="image_2024_10_22T20_04_08_394Z (1).png" descr="image_2024_10_22T20_04_08_394Z (1).png">
            <a:extLst>
              <a:ext uri="{FF2B5EF4-FFF2-40B4-BE49-F238E27FC236}">
                <a16:creationId xmlns:a16="http://schemas.microsoft.com/office/drawing/2014/main" id="{BC42363C-307B-AFC2-7357-E18444B14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22" y="3187295"/>
            <a:ext cx="5890257" cy="3872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1635EC68-106C-F33E-24A5-CCE6C31F8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60" y="3208539"/>
            <a:ext cx="5096098" cy="3828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9F97002-AF2D-77A8-84DF-32AE7375B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883" y="545672"/>
            <a:ext cx="5253247" cy="270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38D040C-034F-B210-E5D6-93BD1BEA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7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90B3-E0EB-2DEE-979E-8F394D768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812C-976E-6D9A-1A42-3F3DCDC12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420"/>
            <a:ext cx="10796148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>
                <a:solidFill>
                  <a:schemeClr val="bg1"/>
                </a:solidFill>
              </a:rPr>
              <a:t>: Future </a:t>
            </a:r>
            <a:r>
              <a:rPr lang="fr-FR" b="1" dirty="0">
                <a:solidFill>
                  <a:schemeClr val="bg1"/>
                </a:solidFill>
              </a:rPr>
              <a:t>and </a:t>
            </a:r>
            <a:r>
              <a:rPr lang="fr-FR" b="1" dirty="0" err="1">
                <a:solidFill>
                  <a:schemeClr val="bg1"/>
                </a:solidFill>
              </a:rPr>
              <a:t>funding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CA805-1964-E3C8-402E-C3E0B7DC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F20AB6-EE02-2963-3B7E-9DE5568B0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18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08098417-6056-A9D3-AC58-B7F03D20F88C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2024-10-02_SHiP_Collaboration_Meeting_Freiburg.jpg" descr="2024-10-02_SHiP_Collaboration_Meeting_Freiburg.jpg">
            <a:extLst>
              <a:ext uri="{FF2B5EF4-FFF2-40B4-BE49-F238E27FC236}">
                <a16:creationId xmlns:a16="http://schemas.microsoft.com/office/drawing/2014/main" id="{BFAF0DC9-6FDA-05F9-61B1-A84D19D9A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3903"/>
            <a:ext cx="6524280" cy="36699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UGent became an official member of SHiP in 2024…">
            <a:extLst>
              <a:ext uri="{FF2B5EF4-FFF2-40B4-BE49-F238E27FC236}">
                <a16:creationId xmlns:a16="http://schemas.microsoft.com/office/drawing/2014/main" id="{A1DBB0BA-6BDF-F574-7B2F-815AC716D48B}"/>
              </a:ext>
            </a:extLst>
          </p:cNvPr>
          <p:cNvSpPr txBox="1"/>
          <p:nvPr/>
        </p:nvSpPr>
        <p:spPr>
          <a:xfrm>
            <a:off x="213421" y="755669"/>
            <a:ext cx="11978579" cy="2358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UGent</a:t>
            </a:r>
            <a:r>
              <a:rPr dirty="0"/>
              <a:t> became an official member of </a:t>
            </a:r>
            <a:r>
              <a:rPr dirty="0" err="1"/>
              <a:t>SHiP</a:t>
            </a:r>
            <a:r>
              <a:rPr dirty="0"/>
              <a:t> in 2024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Already well-established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collaborations</a:t>
            </a:r>
            <a:r>
              <a:rPr dirty="0"/>
              <a:t> with SND and PID detector groups of </a:t>
            </a:r>
            <a:r>
              <a:rPr dirty="0" err="1"/>
              <a:t>SHiP</a:t>
            </a:r>
            <a:endParaRPr dirty="0"/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Engaged in a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substantial R&amp;D program</a:t>
            </a:r>
            <a:r>
              <a:rPr dirty="0"/>
              <a:t> with detector design and test beam studies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/>
              <a:t>UGent</a:t>
            </a:r>
            <a:r>
              <a:rPr dirty="0"/>
              <a:t> was successful in getting one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FWO postdoctoral fellowship researcher </a:t>
            </a:r>
            <a:r>
              <a:rPr dirty="0"/>
              <a:t>this year (2025-2028) for this project</a:t>
            </a:r>
          </a:p>
        </p:txBody>
      </p:sp>
      <p:sp>
        <p:nvSpPr>
          <p:cNvPr id="7" name="Several test beams at CERN are scheduled this year…">
            <a:extLst>
              <a:ext uri="{FF2B5EF4-FFF2-40B4-BE49-F238E27FC236}">
                <a16:creationId xmlns:a16="http://schemas.microsoft.com/office/drawing/2014/main" id="{0941CAE7-E423-AA3B-1B01-2A1CAFB97488}"/>
              </a:ext>
            </a:extLst>
          </p:cNvPr>
          <p:cNvSpPr txBox="1"/>
          <p:nvPr/>
        </p:nvSpPr>
        <p:spPr>
          <a:xfrm>
            <a:off x="7226119" y="3659486"/>
            <a:ext cx="4562227" cy="245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/>
              <a:t>Several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test beams at CERN</a:t>
            </a:r>
            <a:r>
              <a:rPr dirty="0"/>
              <a:t> are scheduled this year</a:t>
            </a:r>
          </a:p>
          <a:p>
            <a:pPr marL="381000" indent="-381000" algn="l">
              <a:spcBef>
                <a:spcPts val="1100"/>
              </a:spcBef>
              <a:buSzPct val="103000"/>
              <a:buChar char="•"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dirty="0" err="1"/>
              <a:t>UGent</a:t>
            </a:r>
            <a:r>
              <a:rPr dirty="0"/>
              <a:t> will study its </a:t>
            </a: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first detector prototypes</a:t>
            </a:r>
            <a:r>
              <a:rPr dirty="0"/>
              <a:t> for calorimeter and high-precision detector systems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5EA58E-6260-15C7-26E1-3ED36E05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9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797A-724F-0A06-2212-FB9815AE3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0" y="2766218"/>
            <a:ext cx="4673600" cy="1325563"/>
          </a:xfrm>
        </p:spPr>
        <p:txBody>
          <a:bodyPr>
            <a:noAutofit/>
          </a:bodyPr>
          <a:lstStyle/>
          <a:p>
            <a:r>
              <a:rPr lang="en-US" sz="9600" b="1" dirty="0" err="1"/>
              <a:t>milliQan</a:t>
            </a:r>
            <a:endParaRPr lang="en-US" sz="96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8FB1FE-CCA6-C8A5-B4F3-0A0BF93A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A4A91-47BE-35F5-8392-D8A7A35B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19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F672-9673-6657-3422-ADADEBB7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8A703-7901-86C8-2D9F-B56FB2C4C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88" y="866365"/>
            <a:ext cx="7270622" cy="5585619"/>
          </a:xfrm>
        </p:spPr>
        <p:txBody>
          <a:bodyPr anchor="ctr">
            <a:normAutofit lnSpcReduction="10000"/>
          </a:bodyPr>
          <a:lstStyle/>
          <a:p>
            <a:r>
              <a:rPr lang="fr-FR" sz="2400" dirty="0"/>
              <a:t>Small fraction of the HEP </a:t>
            </a:r>
            <a:r>
              <a:rPr lang="fr-FR" sz="2400" dirty="0" err="1"/>
              <a:t>community</a:t>
            </a:r>
            <a:r>
              <a:rPr lang="fr-FR" sz="2400" dirty="0"/>
              <a:t> </a:t>
            </a:r>
            <a:r>
              <a:rPr lang="fr-FR" sz="2400" dirty="0" err="1"/>
              <a:t>involved</a:t>
            </a:r>
            <a:r>
              <a:rPr lang="fr-FR" sz="2400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Smaller</a:t>
            </a:r>
            <a:r>
              <a:rPr lang="fr-FR" dirty="0"/>
              <a:t> teams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Smaller</a:t>
            </a:r>
            <a:r>
              <a:rPr lang="fr-FR" dirty="0"/>
              <a:t> budgets and </a:t>
            </a:r>
            <a:r>
              <a:rPr lang="fr-FR" dirty="0" err="1"/>
              <a:t>resources</a:t>
            </a:r>
            <a:r>
              <a:rPr lang="fr-FR" dirty="0"/>
              <a:t> </a:t>
            </a:r>
            <a:r>
              <a:rPr lang="fr-FR" dirty="0" err="1"/>
              <a:t>available</a:t>
            </a:r>
            <a:endParaRPr lang="fr-FR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Less</a:t>
            </a:r>
            <a:r>
              <a:rPr lang="fr-FR" dirty="0"/>
              <a:t> global </a:t>
            </a:r>
            <a:r>
              <a:rPr lang="fr-FR" dirty="0" err="1"/>
              <a:t>visibility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r>
              <a:rPr lang="fr-FR" sz="2400" dirty="0"/>
              <a:t>Excellent training </a:t>
            </a:r>
            <a:r>
              <a:rPr lang="fr-FR" sz="2400" dirty="0" err="1"/>
              <a:t>experience</a:t>
            </a:r>
            <a:endParaRPr lang="fr-FR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All aspects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covered</a:t>
            </a:r>
            <a:r>
              <a:rPr lang="fr-FR" dirty="0"/>
              <a:t>: Simulation, </a:t>
            </a:r>
            <a:r>
              <a:rPr lang="fr-FR" dirty="0" err="1"/>
              <a:t>Operation</a:t>
            </a:r>
            <a:r>
              <a:rPr lang="fr-FR" dirty="0"/>
              <a:t>, Construction, </a:t>
            </a:r>
            <a:r>
              <a:rPr lang="fr-FR" dirty="0" err="1"/>
              <a:t>Analysis</a:t>
            </a:r>
            <a:r>
              <a:rPr lang="fr-FR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Excellent local </a:t>
            </a:r>
            <a:r>
              <a:rPr lang="fr-FR" dirty="0" err="1"/>
              <a:t>visibility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  <a:p>
            <a:r>
              <a:rPr lang="fr-FR" sz="2400" dirty="0" err="1"/>
              <a:t>Three</a:t>
            </a:r>
            <a:r>
              <a:rPr lang="fr-FR" sz="2400" dirty="0"/>
              <a:t> </a:t>
            </a:r>
            <a:r>
              <a:rPr lang="fr-FR" sz="2400" dirty="0" err="1"/>
              <a:t>experiments</a:t>
            </a:r>
            <a:r>
              <a:rPr lang="fr-FR" sz="2400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/>
              <a:t>NA62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SHiP</a:t>
            </a:r>
            <a:r>
              <a:rPr lang="fr-FR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/>
              <a:t>milliQan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87301-9850-5CFF-0119-5BB7994B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0413" y="6583625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B850B-44D1-5CEC-0132-7BD8A746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765" y="6577121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BB6D06-BD6B-8543-8012-C30333157423}" type="slidenum">
              <a:rPr lang="fr-FR"/>
              <a:pPr>
                <a:spcAft>
                  <a:spcPts val="600"/>
                </a:spcAft>
              </a:pPr>
              <a:t>2</a:t>
            </a:fld>
            <a:endParaRPr lang="fr-F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F4CCB3-6C59-45A0-037C-E579E027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53" y="4766566"/>
            <a:ext cx="3968950" cy="17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758CD-8F63-240B-C57F-327942E602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26031"/>
          </a:xfrm>
          <a:prstGeom prst="rect">
            <a:avLst/>
          </a:prstGeom>
          <a:solidFill>
            <a:srgbClr val="00215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Non-</a:t>
            </a:r>
            <a:r>
              <a:rPr lang="fr-FR" b="1" dirty="0" err="1">
                <a:solidFill>
                  <a:schemeClr val="bg1"/>
                </a:solidFill>
              </a:rPr>
              <a:t>collider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Physics</a:t>
            </a:r>
            <a:r>
              <a:rPr lang="fr-FR" b="1" dirty="0">
                <a:solidFill>
                  <a:schemeClr val="bg1"/>
                </a:solidFill>
              </a:rPr>
              <a:t> in </a:t>
            </a:r>
            <a:r>
              <a:rPr lang="fr-FR" b="1" dirty="0" err="1">
                <a:solidFill>
                  <a:schemeClr val="bg1"/>
                </a:solidFill>
              </a:rPr>
              <a:t>Belgium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6F187EB6-DDBB-6212-6B68-AF2A64039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610" y="1480244"/>
            <a:ext cx="4601338" cy="1059468"/>
          </a:xfrm>
          <a:prstGeom prst="rect">
            <a:avLst/>
          </a:prstGeom>
        </p:spPr>
      </p:pic>
      <p:pic>
        <p:nvPicPr>
          <p:cNvPr id="10" name="Ghent_University_logo_(Dutch).png" descr="Ghent_University_logo_(Dutch).png">
            <a:extLst>
              <a:ext uri="{FF2B5EF4-FFF2-40B4-BE49-F238E27FC236}">
                <a16:creationId xmlns:a16="http://schemas.microsoft.com/office/drawing/2014/main" id="{15292ACC-824A-1A92-E622-75E2F745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610" y="2554590"/>
            <a:ext cx="3085310" cy="24687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393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70916-F946-C7A1-D5F2-EBACA9A18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2620-E3A6-65E5-B75F-D69CAD5ED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milliQan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experiment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5659-B845-0CDC-76ED-F11285B68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58F2E-9A40-11B2-1960-93737CC0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20</a:t>
            </a:fld>
            <a:endParaRPr lang="fr-FR" dirty="0"/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2093A3C9-2372-F297-0BDF-7B0D761504EA}"/>
              </a:ext>
            </a:extLst>
          </p:cNvPr>
          <p:cNvSpPr txBox="1">
            <a:spLocks/>
          </p:cNvSpPr>
          <p:nvPr/>
        </p:nvSpPr>
        <p:spPr>
          <a:xfrm>
            <a:off x="457200" y="661852"/>
            <a:ext cx="9144000" cy="5669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93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052"/>
              </a:spcAft>
            </a:pPr>
            <a:r>
              <a:rPr lang="en-GB" sz="2400" b="1" spc="-1" dirty="0" err="1">
                <a:solidFill>
                  <a:srgbClr val="FF6600"/>
                </a:solidFill>
                <a:latin typeface="Verdana"/>
              </a:rPr>
              <a:t>Millicharges</a:t>
            </a:r>
            <a:r>
              <a:rPr lang="en-GB" sz="2400" b="1" spc="-1" dirty="0">
                <a:solidFill>
                  <a:srgbClr val="FF6600"/>
                </a:solidFill>
                <a:latin typeface="Verdana"/>
              </a:rPr>
              <a:t> particles? (</a:t>
            </a:r>
            <a:r>
              <a:rPr lang="en-GB" sz="2400" b="1" spc="-1" dirty="0" err="1">
                <a:solidFill>
                  <a:srgbClr val="FF6600"/>
                </a:solidFill>
                <a:latin typeface="Verdana"/>
              </a:rPr>
              <a:t>mCPs</a:t>
            </a:r>
            <a:r>
              <a:rPr lang="en-GB" sz="2400" b="1" spc="-1" dirty="0">
                <a:solidFill>
                  <a:srgbClr val="FF6600"/>
                </a:solidFill>
                <a:latin typeface="Verdana"/>
              </a:rPr>
              <a:t>)</a:t>
            </a:r>
            <a:endParaRPr lang="en-GB" sz="2400" b="1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kern="0" spc="-1" dirty="0">
                <a:solidFill>
                  <a:srgbClr val="000000"/>
                </a:solidFill>
                <a:latin typeface="Verdana"/>
              </a:rPr>
              <a:t>assume dark sector fermion coupled with extra U(1)</a:t>
            </a:r>
            <a:endParaRPr lang="en-GB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1600" kern="0" spc="-1" dirty="0">
                <a:solidFill>
                  <a:srgbClr val="000000"/>
                </a:solidFill>
                <a:latin typeface="Verdana"/>
              </a:rPr>
              <a:t>appears as fermion with arbitrary small charge</a:t>
            </a:r>
            <a:br>
              <a:rPr lang="en-GB" sz="1600" kern="0" dirty="0">
                <a:solidFill>
                  <a:sysClr val="windowText" lastClr="000000"/>
                </a:solidFill>
              </a:rPr>
            </a:br>
            <a:r>
              <a:rPr lang="en-GB" sz="1600" kern="0" spc="-1" dirty="0">
                <a:solidFill>
                  <a:srgbClr val="000000"/>
                </a:solidFill>
                <a:latin typeface="Verdana"/>
              </a:rPr>
              <a:t>from kinetic mixing with hypercharge</a:t>
            </a:r>
            <a:endParaRPr lang="en-GB" sz="16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kern="0" spc="-1" dirty="0">
                <a:solidFill>
                  <a:srgbClr val="000000"/>
                </a:solidFill>
                <a:latin typeface="Verdana"/>
              </a:rPr>
              <a:t>any process with electrons, produces </a:t>
            </a:r>
            <a:r>
              <a:rPr lang="en-GB" kern="0" spc="-1" dirty="0" err="1">
                <a:solidFill>
                  <a:srgbClr val="000000"/>
                </a:solidFill>
                <a:latin typeface="Verdana"/>
              </a:rPr>
              <a:t>mCPs</a:t>
            </a:r>
            <a:r>
              <a:rPr lang="en-GB" kern="0" spc="-1" dirty="0">
                <a:solidFill>
                  <a:srgbClr val="000000"/>
                </a:solidFill>
                <a:latin typeface="Verdana"/>
              </a:rPr>
              <a:t>!</a:t>
            </a: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r>
              <a:rPr lang="en-GB" kern="0" spc="-1" dirty="0">
                <a:solidFill>
                  <a:srgbClr val="000000"/>
                </a:solidFill>
                <a:latin typeface="Verdana"/>
              </a:rPr>
              <a:t> </a:t>
            </a:r>
            <a:endParaRPr lang="en-GB" kern="0" spc="-1" dirty="0">
              <a:solidFill>
                <a:srgbClr val="8C826E"/>
              </a:solidFill>
              <a:latin typeface="Verdan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42234-6C94-7B68-5DDC-8DFEDF9EFD9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248900" y="686512"/>
            <a:ext cx="2213280" cy="1069560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1890D7-0D1B-97CB-A826-6679835DB5E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225450" y="1780732"/>
            <a:ext cx="5310990" cy="3421889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F7D5FD-717B-5E98-0FA4-E98A2425F28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255320" y="2748412"/>
            <a:ext cx="4471920" cy="1809000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363DC1-F25E-FB71-2319-FECA02D1115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56760" y="3049372"/>
            <a:ext cx="3385800" cy="2478240"/>
          </a:xfrm>
          <a:prstGeom prst="rect">
            <a:avLst/>
          </a:prstGeom>
          <a:ln w="0">
            <a:noFill/>
          </a:ln>
        </p:spPr>
      </p:pic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1C85FD4F-F4D9-5C1B-2F6C-F787A653B7EE}"/>
              </a:ext>
            </a:extLst>
          </p:cNvPr>
          <p:cNvSpPr/>
          <p:nvPr/>
        </p:nvSpPr>
        <p:spPr>
          <a:xfrm>
            <a:off x="1344960" y="4327012"/>
            <a:ext cx="1379520" cy="0"/>
          </a:xfrm>
          <a:prstGeom prst="line">
            <a:avLst/>
          </a:prstGeom>
          <a:ln w="38160">
            <a:solidFill>
              <a:srgbClr val="FF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40577-F64C-4911-76F8-2BBD20E6E9CF}"/>
              </a:ext>
            </a:extLst>
          </p:cNvPr>
          <p:cNvSpPr txBox="1"/>
          <p:nvPr/>
        </p:nvSpPr>
        <p:spPr>
          <a:xfrm>
            <a:off x="1857600" y="3976012"/>
            <a:ext cx="98676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trike="noStrike" spc="-1">
                <a:solidFill>
                  <a:srgbClr val="FF6600"/>
                </a:solidFill>
                <a:latin typeface="Arial"/>
              </a:rPr>
              <a:t>43 deg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EC87B-2C76-4298-FEBA-ABEACA4F3370}"/>
              </a:ext>
            </a:extLst>
          </p:cNvPr>
          <p:cNvSpPr txBox="1"/>
          <p:nvPr/>
        </p:nvSpPr>
        <p:spPr>
          <a:xfrm rot="19021800">
            <a:off x="1296000" y="3664612"/>
            <a:ext cx="68976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trike="noStrike" spc="-1">
                <a:solidFill>
                  <a:srgbClr val="FF6600"/>
                </a:solidFill>
                <a:latin typeface="Arial"/>
              </a:rPr>
              <a:t>33m</a:t>
            </a:r>
            <a:endParaRPr lang="en-GB" sz="2000" b="0" strike="noStrike" spc="-1">
              <a:latin typeface="Arial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93ECB12-07E6-2BFC-5C5B-7968C0B65F1B}"/>
              </a:ext>
            </a:extLst>
          </p:cNvPr>
          <p:cNvSpPr/>
          <p:nvPr/>
        </p:nvSpPr>
        <p:spPr>
          <a:xfrm>
            <a:off x="655560" y="3015532"/>
            <a:ext cx="3114720" cy="1068480"/>
          </a:xfrm>
          <a:custGeom>
            <a:avLst/>
            <a:gdLst/>
            <a:ahLst/>
            <a:cxnLst/>
            <a:rect l="0" t="0" r="r" b="b"/>
            <a:pathLst>
              <a:path w="8652" h="2968">
                <a:moveTo>
                  <a:pt x="31" y="1994"/>
                </a:moveTo>
                <a:cubicBezTo>
                  <a:pt x="1429" y="455"/>
                  <a:pt x="2811" y="879"/>
                  <a:pt x="4067" y="2104"/>
                </a:cubicBezTo>
                <a:lnTo>
                  <a:pt x="5480" y="2057"/>
                </a:lnTo>
                <a:cubicBezTo>
                  <a:pt x="7427" y="660"/>
                  <a:pt x="8165" y="2968"/>
                  <a:pt x="8165" y="2968"/>
                </a:cubicBezTo>
                <a:lnTo>
                  <a:pt x="8652" y="2968"/>
                </a:lnTo>
                <a:lnTo>
                  <a:pt x="8636" y="0"/>
                </a:lnTo>
                <a:lnTo>
                  <a:pt x="0" y="31"/>
                </a:lnTo>
                <a:lnTo>
                  <a:pt x="0" y="1963"/>
                </a:lnTo>
                <a:lnTo>
                  <a:pt x="31" y="1994"/>
                </a:lnTo>
                <a:close/>
              </a:path>
            </a:pathLst>
          </a:custGeom>
          <a:blipFill rotWithShape="0">
            <a:blip r:embed="rId6"/>
            <a:tile/>
          </a:blipFill>
          <a:ln w="0"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9977ACF8-F0C2-B5A2-06F2-D5263E1CF32F}"/>
              </a:ext>
            </a:extLst>
          </p:cNvPr>
          <p:cNvSpPr/>
          <p:nvPr/>
        </p:nvSpPr>
        <p:spPr>
          <a:xfrm flipV="1">
            <a:off x="1344960" y="2953612"/>
            <a:ext cx="1469880" cy="1373400"/>
          </a:xfrm>
          <a:prstGeom prst="line">
            <a:avLst/>
          </a:prstGeom>
          <a:ln w="38160">
            <a:solidFill>
              <a:srgbClr val="FF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95C179-5382-1ABC-3896-D0A7FE93E7AA}"/>
              </a:ext>
            </a:extLst>
          </p:cNvPr>
          <p:cNvSpPr/>
          <p:nvPr/>
        </p:nvSpPr>
        <p:spPr>
          <a:xfrm rot="19024800">
            <a:off x="2684520" y="2890972"/>
            <a:ext cx="259920" cy="113400"/>
          </a:xfrm>
          <a:prstGeom prst="rect">
            <a:avLst/>
          </a:prstGeom>
          <a:solidFill>
            <a:srgbClr val="008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C60751-5F64-7B7E-F633-A46958745E9A}"/>
              </a:ext>
            </a:extLst>
          </p:cNvPr>
          <p:cNvSpPr txBox="1"/>
          <p:nvPr/>
        </p:nvSpPr>
        <p:spPr>
          <a:xfrm>
            <a:off x="2439360" y="3298492"/>
            <a:ext cx="21877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1800" b="1" strike="noStrike" spc="-1" dirty="0">
                <a:solidFill>
                  <a:srgbClr val="FFFFFF"/>
                </a:solidFill>
                <a:latin typeface="Arial"/>
              </a:rPr>
              <a:t>17m of rock shield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947F7C-53C2-5464-5D82-AD97F9D26233}"/>
              </a:ext>
            </a:extLst>
          </p:cNvPr>
          <p:cNvSpPr txBox="1"/>
          <p:nvPr/>
        </p:nvSpPr>
        <p:spPr>
          <a:xfrm>
            <a:off x="3491280" y="4839652"/>
            <a:ext cx="6652800" cy="180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 lnSpcReduction="20000"/>
          </a:bodyPr>
          <a:lstStyle/>
          <a:p>
            <a:pPr>
              <a:spcAft>
                <a:spcPts val="1052"/>
              </a:spcAft>
            </a:pPr>
            <a:r>
              <a:rPr lang="en-GB" sz="2400" b="1" strike="noStrike" spc="-1" dirty="0">
                <a:solidFill>
                  <a:srgbClr val="FF6600"/>
                </a:solidFill>
                <a:latin typeface="Verdana"/>
              </a:rPr>
              <a:t>Detection principle</a:t>
            </a:r>
            <a:endParaRPr lang="en-GB" sz="2400" b="1" strike="noStrike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Verdana"/>
              </a:rPr>
              <a:t>go to low-background area close to LHC collisions</a:t>
            </a:r>
            <a:endParaRPr lang="en-GB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1600" b="0" strike="noStrike" spc="-1" dirty="0">
                <a:solidFill>
                  <a:srgbClr val="000000"/>
                </a:solidFill>
                <a:latin typeface="Verdana"/>
              </a:rPr>
              <a:t>drainage gallery above CMS!</a:t>
            </a:r>
            <a:endParaRPr lang="en-GB" sz="1600" b="0" strike="noStrike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18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require 4 coincident </a:t>
            </a:r>
            <a:r>
              <a:rPr lang="en-GB" sz="1800" b="0" strike="noStrike" spc="-1" dirty="0">
                <a:solidFill>
                  <a:srgbClr val="000000"/>
                </a:solidFill>
                <a:latin typeface="Verdana"/>
              </a:rPr>
              <a:t>scintillation detections of single photo-electrons</a:t>
            </a:r>
            <a:br>
              <a:rPr sz="1800" dirty="0"/>
            </a:br>
            <a:r>
              <a:rPr lang="en-GB" sz="1800" b="0" strike="noStrike" spc="-1" dirty="0">
                <a:solidFill>
                  <a:srgbClr val="000000"/>
                </a:solidFill>
                <a:latin typeface="Verdana"/>
              </a:rPr>
              <a:t> </a:t>
            </a:r>
            <a:endParaRPr lang="en-GB" sz="1800" b="0" strike="noStrike" spc="-1" dirty="0">
              <a:solidFill>
                <a:srgbClr val="8C826E"/>
              </a:solidFill>
              <a:latin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2E1DBD-5471-65B7-7432-BA93E01166B6}"/>
              </a:ext>
            </a:extLst>
          </p:cNvPr>
          <p:cNvSpPr txBox="1"/>
          <p:nvPr/>
        </p:nvSpPr>
        <p:spPr>
          <a:xfrm>
            <a:off x="165960" y="3868012"/>
            <a:ext cx="955938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GB" sz="2000" b="1" strike="noStrike" spc="-1" dirty="0" err="1">
                <a:solidFill>
                  <a:srgbClr val="FF6600"/>
                </a:solidFill>
                <a:latin typeface="Verdana"/>
                <a:ea typeface="Calibri"/>
              </a:rPr>
              <a:t>η</a:t>
            </a:r>
            <a:r>
              <a:rPr lang="en-GB" sz="2000" b="1" strike="noStrike" spc="-1" dirty="0">
                <a:solidFill>
                  <a:srgbClr val="FF6600"/>
                </a:solidFill>
                <a:latin typeface="Arial"/>
              </a:rPr>
              <a:t>=0.1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4F74AD-F1ED-FBAE-94BE-A130810987D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110100" y="39360"/>
            <a:ext cx="2917440" cy="797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35412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D7F0A-7947-7F86-D42E-FA4E06345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9E7648-89FB-82DE-A95C-1C2654C9117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12745" y="1150182"/>
            <a:ext cx="7303680" cy="3653640"/>
          </a:xfrm>
          <a:prstGeom prst="rect">
            <a:avLst/>
          </a:prstGeom>
          <a:ln w="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C45384-74CA-9232-CCC8-5FBD54466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Timeline and </a:t>
            </a:r>
            <a:r>
              <a:rPr lang="fr-FR" b="1" dirty="0" err="1">
                <a:solidFill>
                  <a:schemeClr val="bg1"/>
                </a:solidFill>
              </a:rPr>
              <a:t>funding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F3E2FB-2265-3522-BB79-94B26FD9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0FBAD-5D1F-82A7-1E8C-7E275A38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21</a:t>
            </a:fld>
            <a:endParaRPr lang="fr-FR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BD8F150-6652-0ECD-88C4-B855D5BCB16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110100" y="39360"/>
            <a:ext cx="2917440" cy="7977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4A85BDA6-ED16-5C44-86FA-08512A3F2F0F}"/>
              </a:ext>
            </a:extLst>
          </p:cNvPr>
          <p:cNvSpPr txBox="1">
            <a:spLocks/>
          </p:cNvSpPr>
          <p:nvPr/>
        </p:nvSpPr>
        <p:spPr>
          <a:xfrm>
            <a:off x="489098" y="638995"/>
            <a:ext cx="11612870" cy="61264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47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052"/>
              </a:spcAft>
            </a:pPr>
            <a:r>
              <a:rPr lang="en-GB" sz="3700" b="1" spc="-1" dirty="0" err="1">
                <a:solidFill>
                  <a:srgbClr val="FF6600"/>
                </a:solidFill>
                <a:latin typeface="Verdana"/>
              </a:rPr>
              <a:t>milliQan</a:t>
            </a:r>
            <a:r>
              <a:rPr lang="en-GB" sz="3700" b="1" spc="-1" dirty="0">
                <a:solidFill>
                  <a:srgbClr val="FF6600"/>
                </a:solidFill>
                <a:latin typeface="Verdana"/>
              </a:rPr>
              <a:t> history</a:t>
            </a:r>
            <a:endParaRPr lang="en-GB" sz="3700" b="1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 defTabSz="91440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technically part of CMS, but in practise independent collaboration of ~35 people</a:t>
            </a:r>
            <a:br>
              <a:rPr lang="en-GB" sz="3700" kern="0" dirty="0">
                <a:solidFill>
                  <a:sysClr val="windowText" lastClr="000000"/>
                </a:solidFill>
              </a:rPr>
            </a:br>
            <a:br>
              <a:rPr lang="en-GB" sz="37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br>
              <a:rPr lang="en-GB" sz="2600" kern="0" dirty="0">
                <a:solidFill>
                  <a:sysClr val="windowText" lastClr="000000"/>
                </a:solidFill>
              </a:rPr>
            </a:br>
            <a:endParaRPr lang="en-GB" sz="2600" kern="0" dirty="0">
              <a:solidFill>
                <a:sysClr val="windowText" lastClr="000000"/>
              </a:solidFill>
            </a:endParaRPr>
          </a:p>
          <a:p>
            <a:pPr marL="227880" lvl="1" defTabSz="914400">
              <a:spcAft>
                <a:spcPts val="1134"/>
              </a:spcAft>
              <a:buClr>
                <a:srgbClr val="8C826E"/>
              </a:buClr>
              <a:buSzPct val="45000"/>
            </a:pPr>
            <a:endParaRPr lang="en-GB" sz="2600" kern="0" dirty="0">
              <a:solidFill>
                <a:sysClr val="windowText" lastClr="000000"/>
              </a:solidFill>
            </a:endParaRPr>
          </a:p>
          <a:p>
            <a:pPr marL="227880" lvl="1" defTabSz="914400">
              <a:spcAft>
                <a:spcPts val="1134"/>
              </a:spcAft>
              <a:buClr>
                <a:srgbClr val="8C826E"/>
              </a:buClr>
              <a:buSzPct val="45000"/>
            </a:pPr>
            <a:br>
              <a:rPr lang="en-GB" sz="2600" kern="0" dirty="0">
                <a:solidFill>
                  <a:sysClr val="windowText" lastClr="000000"/>
                </a:solidFill>
              </a:rPr>
            </a:br>
            <a:r>
              <a:rPr lang="en-GB" sz="2600" kern="0" spc="-1" dirty="0">
                <a:solidFill>
                  <a:srgbClr val="FF6600"/>
                </a:solidFill>
                <a:latin typeface="Verdana"/>
              </a:rPr>
              <a:t> </a:t>
            </a:r>
            <a:endParaRPr lang="en-GB" sz="2600" kern="0" spc="-1" dirty="0">
              <a:solidFill>
                <a:srgbClr val="8C826E"/>
              </a:solidFill>
              <a:latin typeface="Verdana"/>
            </a:endParaRPr>
          </a:p>
          <a:p>
            <a:pPr>
              <a:spcAft>
                <a:spcPts val="1052"/>
              </a:spcAft>
            </a:pPr>
            <a:r>
              <a:rPr lang="en-GB" sz="3700" b="1" spc="-1" dirty="0">
                <a:solidFill>
                  <a:srgbClr val="FF6600"/>
                </a:solidFill>
                <a:latin typeface="Verdana"/>
              </a:rPr>
              <a:t>Belgium in </a:t>
            </a:r>
            <a:r>
              <a:rPr lang="en-GB" sz="3700" b="1" spc="-1" dirty="0" err="1">
                <a:solidFill>
                  <a:srgbClr val="FF6600"/>
                </a:solidFill>
                <a:latin typeface="Verdana"/>
              </a:rPr>
              <a:t>milliQan</a:t>
            </a:r>
            <a:endParaRPr lang="en-GB" sz="3700" b="1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 defTabSz="91440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VUB joined in 2019</a:t>
            </a:r>
            <a:endParaRPr lang="en-GB" sz="37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 defTabSz="91440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financed participation with small university funds, contributed to commissioning</a:t>
            </a:r>
            <a:endParaRPr lang="en-GB" sz="37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 defTabSz="91440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one FWO CMS postdoc with small </a:t>
            </a:r>
            <a:r>
              <a:rPr lang="en-GB" sz="3700" kern="0" spc="-1" dirty="0" err="1">
                <a:solidFill>
                  <a:srgbClr val="000000"/>
                </a:solidFill>
                <a:latin typeface="Verdana"/>
              </a:rPr>
              <a:t>milliQan</a:t>
            </a: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 contribution ('21-’24)</a:t>
            </a:r>
            <a:endParaRPr lang="en-GB" sz="37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 defTabSz="91440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50% parttime PhD student from FWO-FNRS WEAVE on </a:t>
            </a:r>
            <a:r>
              <a:rPr lang="en-GB" sz="3700" kern="0" spc="-1" dirty="0" err="1">
                <a:solidFill>
                  <a:srgbClr val="000000"/>
                </a:solidFill>
                <a:latin typeface="Verdana"/>
              </a:rPr>
              <a:t>mCPs</a:t>
            </a: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 from cosmic ray interactions ('24-'27)</a:t>
            </a:r>
            <a:endParaRPr lang="en-GB" sz="37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 defTabSz="91440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joint 25% parttime PhD student with </a:t>
            </a:r>
            <a:r>
              <a:rPr lang="en-GB" sz="3700" kern="0" spc="-1" dirty="0" err="1">
                <a:solidFill>
                  <a:srgbClr val="000000"/>
                </a:solidFill>
                <a:latin typeface="Verdana"/>
              </a:rPr>
              <a:t>UCLouvain</a:t>
            </a: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 from </a:t>
            </a:r>
            <a:r>
              <a:rPr lang="en-GB" sz="3700" kern="0" spc="-1" dirty="0" err="1">
                <a:solidFill>
                  <a:srgbClr val="000000"/>
                </a:solidFill>
                <a:latin typeface="Verdana"/>
              </a:rPr>
              <a:t>milliQan</a:t>
            </a:r>
            <a:r>
              <a:rPr lang="en-GB" sz="3700" kern="0" spc="-1" dirty="0">
                <a:solidFill>
                  <a:srgbClr val="000000"/>
                </a:solidFill>
                <a:latin typeface="Verdana"/>
              </a:rPr>
              <a:t> institute in Lebanon ('25-'26</a:t>
            </a:r>
            <a:r>
              <a:rPr lang="en-GB" sz="2600" kern="0" spc="-1" dirty="0">
                <a:solidFill>
                  <a:srgbClr val="000000"/>
                </a:solidFill>
                <a:latin typeface="Verdana"/>
              </a:rPr>
              <a:t>)</a:t>
            </a:r>
            <a:endParaRPr lang="en-GB" sz="2600" kern="0" spc="-1" dirty="0">
              <a:solidFill>
                <a:srgbClr val="8C826E"/>
              </a:solidFill>
              <a:latin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356ED-223E-3F48-A344-E47E6205B46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239572" y="4826232"/>
            <a:ext cx="597960" cy="398880"/>
          </a:xfrm>
          <a:prstGeom prst="rect">
            <a:avLst/>
          </a:prstGeom>
          <a:ln w="0">
            <a:noFill/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885EC30-EA32-EFB6-5E10-96AE70FF3E2F}"/>
              </a:ext>
            </a:extLst>
          </p:cNvPr>
          <p:cNvSpPr txBox="1">
            <a:spLocks/>
          </p:cNvSpPr>
          <p:nvPr/>
        </p:nvSpPr>
        <p:spPr>
          <a:xfrm>
            <a:off x="9601200" y="66270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BB6D06-BD6B-8543-8012-C3033315742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2FFB1-D814-38BD-A20F-5FC010521031}"/>
              </a:ext>
            </a:extLst>
          </p:cNvPr>
          <p:cNvSpPr txBox="1"/>
          <p:nvPr/>
        </p:nvSpPr>
        <p:spPr>
          <a:xfrm>
            <a:off x="7197323" y="3693898"/>
            <a:ext cx="2005920" cy="1064160"/>
          </a:xfrm>
          <a:prstGeom prst="rect">
            <a:avLst/>
          </a:prstGeom>
          <a:solidFill>
            <a:srgbClr val="FFFFFF"/>
          </a:solidFill>
          <a:ln w="19080">
            <a:solidFill>
              <a:srgbClr val="FF6600"/>
            </a:solidFill>
            <a:round/>
          </a:ln>
        </p:spPr>
        <p:txBody>
          <a:bodyPr lIns="99360" tIns="54360" rIns="99360" bIns="54360" anchor="ctr">
            <a:noAutofit/>
          </a:bodyPr>
          <a:lstStyle/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lang="en-GB" sz="900" b="0" strike="noStrike" spc="-1" dirty="0">
                <a:latin typeface="Arial"/>
              </a:rPr>
              <a:t>Paper submitted in June 2025: </a:t>
            </a:r>
            <a:r>
              <a:rPr lang="en-GB" sz="900" b="0" strike="noStrike" spc="-1" dirty="0">
                <a:latin typeface="Arial"/>
                <a:hlinkClick r:id="rId5"/>
              </a:rPr>
              <a:t>arXiv:2506.02251</a:t>
            </a:r>
            <a:r>
              <a:rPr lang="en-GB" sz="900" b="0" strike="noStrike" spc="-1" dirty="0">
                <a:latin typeface="Arial"/>
              </a:rPr>
              <a:t> [hep-ex]</a:t>
            </a:r>
          </a:p>
          <a:p>
            <a:pPr algn="ctr">
              <a:spcBef>
                <a:spcPts val="1191"/>
              </a:spcBef>
              <a:spcAft>
                <a:spcPts val="992"/>
              </a:spcAft>
              <a:buNone/>
            </a:pPr>
            <a:r>
              <a:rPr lang="en-GB" sz="900" b="0" strike="noStrike" spc="-1" dirty="0">
                <a:latin typeface="Arial"/>
              </a:rPr>
              <a:t>Paper accepted by PRL </a:t>
            </a:r>
            <a:br>
              <a:rPr sz="900" dirty="0"/>
            </a:br>
            <a:r>
              <a:rPr lang="en-GB" sz="900" b="0" strike="noStrike" spc="-1" dirty="0">
                <a:latin typeface="Arial"/>
              </a:rPr>
              <a:t>on August 20, 2025. </a:t>
            </a:r>
            <a:r>
              <a:rPr lang="en-GB" sz="900" b="0" strike="noStrike" spc="-1" dirty="0">
                <a:latin typeface="Arial"/>
                <a:hlinkClick r:id="rId6"/>
              </a:rPr>
              <a:t>https://doi.org/10.1103/rtp1-679h</a:t>
            </a:r>
            <a:endParaRPr lang="en-GB" sz="9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933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E9B22-C9BF-9FA5-16D4-04BBBD86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4764-63C9-B293-1578-930B04B7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milliQan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experiment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7C273-891A-0A83-FF8A-45FBE91B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22</a:t>
            </a:fld>
            <a:endParaRPr lang="fr-FR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813EFF-64F7-D3E5-C65F-63583F5E83C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110100" y="39360"/>
            <a:ext cx="2917440" cy="79776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6F011B2E-94A3-F359-E3D3-72B6EC35221E}"/>
              </a:ext>
            </a:extLst>
          </p:cNvPr>
          <p:cNvSpPr txBox="1">
            <a:spLocks/>
          </p:cNvSpPr>
          <p:nvPr/>
        </p:nvSpPr>
        <p:spPr>
          <a:xfrm>
            <a:off x="457200" y="858225"/>
            <a:ext cx="9144000" cy="5669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85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052"/>
              </a:spcAft>
            </a:pPr>
            <a:r>
              <a:rPr lang="en-GB" sz="2400" b="1" spc="-1" dirty="0">
                <a:solidFill>
                  <a:srgbClr val="FF6600"/>
                </a:solidFill>
                <a:latin typeface="Verdana"/>
              </a:rPr>
              <a:t>Bar detector</a:t>
            </a:r>
            <a:endParaRPr lang="en-GB" sz="2400" b="1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4 layers of 4x4 “bars”</a:t>
            </a:r>
            <a:endParaRPr lang="en-GB" sz="22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each bar a 5x5x60cm scintillator + PMT</a:t>
            </a:r>
            <a:endParaRPr lang="en-GB" sz="22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kern="0" spc="-1" dirty="0" err="1">
                <a:solidFill>
                  <a:srgbClr val="000000"/>
                </a:solidFill>
                <a:latin typeface="Verdana"/>
              </a:rPr>
              <a:t>mCP</a:t>
            </a: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 signal is single photoelectron</a:t>
            </a:r>
            <a:br>
              <a:rPr lang="en-GB" sz="2200" kern="0" dirty="0">
                <a:solidFill>
                  <a:sysClr val="windowText" lastClr="000000"/>
                </a:solidFill>
              </a:rPr>
            </a:b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in 4 bars in straight line, within 15ns</a:t>
            </a:r>
            <a:endParaRPr lang="en-GB" sz="22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side, front and back panels veto </a:t>
            </a:r>
            <a:r>
              <a:rPr lang="en-GB" sz="2200" kern="0" spc="-1" dirty="0" err="1">
                <a:solidFill>
                  <a:srgbClr val="000000"/>
                </a:solidFill>
                <a:latin typeface="Verdana"/>
              </a:rPr>
              <a:t>cosmics</a:t>
            </a:r>
            <a:br>
              <a:rPr lang="en-GB" sz="2200" kern="0" dirty="0">
                <a:solidFill>
                  <a:sysClr val="windowText" lastClr="000000"/>
                </a:solidFill>
              </a:rPr>
            </a:b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and beam muons</a:t>
            </a:r>
            <a:endParaRPr lang="en-GB" sz="22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constructed in ‘23</a:t>
            </a:r>
            <a:endParaRPr lang="en-GB" sz="2200" kern="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collected 125fb</a:t>
            </a:r>
            <a:r>
              <a:rPr lang="en-GB" sz="2200" kern="0" spc="-1" baseline="33000" dirty="0">
                <a:solidFill>
                  <a:srgbClr val="000000"/>
                </a:solidFill>
                <a:latin typeface="Verdana"/>
              </a:rPr>
              <a:t>-1</a:t>
            </a: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 in '23-'24, &gt;56fb</a:t>
            </a:r>
            <a:r>
              <a:rPr lang="en-GB" sz="2200" kern="0" spc="-1" baseline="33000" dirty="0">
                <a:solidFill>
                  <a:srgbClr val="000000"/>
                </a:solidFill>
                <a:latin typeface="Verdana"/>
              </a:rPr>
              <a:t>-1</a:t>
            </a:r>
            <a:r>
              <a:rPr lang="en-GB" sz="2200" kern="0" spc="-1" dirty="0">
                <a:solidFill>
                  <a:srgbClr val="000000"/>
                </a:solidFill>
                <a:latin typeface="Verdana"/>
              </a:rPr>
              <a:t> in '25</a:t>
            </a:r>
            <a:endParaRPr lang="en-GB" sz="2200" kern="0" spc="-1" dirty="0">
              <a:solidFill>
                <a:srgbClr val="8C826E"/>
              </a:solidFill>
              <a:latin typeface="Verdana"/>
            </a:endParaRPr>
          </a:p>
          <a:p>
            <a:pPr marL="227880" lvl="1">
              <a:spcAft>
                <a:spcPts val="1134"/>
              </a:spcAft>
              <a:buClr>
                <a:srgbClr val="8C826E"/>
              </a:buClr>
              <a:buSzPct val="45000"/>
            </a:pP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endParaRPr lang="en-GB" kern="0" spc="-1" dirty="0">
              <a:solidFill>
                <a:srgbClr val="8C826E"/>
              </a:solidFill>
              <a:latin typeface="Verdan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4DF84-19EF-33E2-9F03-8A0580CC7CB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04722" y="701819"/>
            <a:ext cx="2904103" cy="2951280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9D3E7-2229-7B63-85C6-D03A74E2507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240797" y="858225"/>
            <a:ext cx="2743200" cy="4005418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23127-3B3D-BA2C-1000-DF80E8FED441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233382" y="3992438"/>
            <a:ext cx="4004937" cy="2894965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890E7-EC94-2B29-56DE-544C850EC373}"/>
              </a:ext>
            </a:extLst>
          </p:cNvPr>
          <p:cNvSpPr txBox="1"/>
          <p:nvPr/>
        </p:nvSpPr>
        <p:spPr>
          <a:xfrm>
            <a:off x="614855" y="4700120"/>
            <a:ext cx="4549320" cy="23492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5500" lnSpcReduction="20000"/>
          </a:bodyPr>
          <a:lstStyle/>
          <a:p>
            <a:pPr>
              <a:spcAft>
                <a:spcPts val="1052"/>
              </a:spcAft>
            </a:pPr>
            <a:r>
              <a:rPr lang="en-GB" sz="2400" b="1" strike="noStrike" spc="-1" dirty="0">
                <a:solidFill>
                  <a:srgbClr val="FF6600"/>
                </a:solidFill>
                <a:latin typeface="Verdana"/>
              </a:rPr>
              <a:t>First results this Summer</a:t>
            </a:r>
            <a:endParaRPr lang="en-GB" sz="2400" b="1" strike="noStrike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solidFill>
                  <a:srgbClr val="000000"/>
                </a:solidFill>
                <a:latin typeface="Verdana"/>
              </a:rPr>
              <a:t>unique sensitivity below ~20 GeV</a:t>
            </a:r>
            <a:endParaRPr lang="en-GB" sz="2200" b="0" strike="noStrike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solidFill>
                  <a:srgbClr val="8C826E"/>
                </a:solidFill>
                <a:latin typeface="Verdana"/>
                <a:hlinkClick r:id="rId6"/>
              </a:rPr>
              <a:t>arXiv:2506.02251</a:t>
            </a:r>
            <a:r>
              <a:rPr lang="en-GB" sz="2200" b="0" strike="noStrike" spc="-1" dirty="0">
                <a:solidFill>
                  <a:srgbClr val="8C826E"/>
                </a:solidFill>
                <a:latin typeface="Verdana"/>
              </a:rPr>
              <a:t>,</a:t>
            </a:r>
            <a:r>
              <a:rPr lang="en-GB" sz="2200" b="0" strike="noStrike" spc="-1" dirty="0">
                <a:solidFill>
                  <a:srgbClr val="000000"/>
                </a:solidFill>
                <a:latin typeface="Verdana"/>
              </a:rPr>
              <a:t> accepted by PRL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b="0" strike="noStrike" spc="-1" dirty="0">
                <a:solidFill>
                  <a:srgbClr val="000000"/>
                </a:solidFill>
                <a:latin typeface="Verdana"/>
              </a:rPr>
              <a:t>37 authors, 3 from VUB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200" spc="-1" dirty="0">
                <a:solidFill>
                  <a:srgbClr val="000000"/>
                </a:solidFill>
                <a:latin typeface="Verdana"/>
              </a:rPr>
              <a:t>our contribution:</a:t>
            </a:r>
            <a:br>
              <a:rPr lang="en-GB" sz="2200" dirty="0"/>
            </a:br>
            <a:r>
              <a:rPr lang="en-GB" sz="2200" spc="-1" dirty="0">
                <a:solidFill>
                  <a:srgbClr val="000000"/>
                </a:solidFill>
                <a:latin typeface="Verdana"/>
              </a:rPr>
              <a:t>fine timing calibration (“time-walk”)</a:t>
            </a:r>
            <a:endParaRPr lang="en-GB" sz="220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endParaRPr lang="en-GB" sz="1600" b="0" strike="noStrike" spc="-1" dirty="0">
              <a:solidFill>
                <a:srgbClr val="000000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endParaRPr lang="en-GB" sz="1600" b="0" strike="noStrike" spc="-1" dirty="0">
              <a:solidFill>
                <a:srgbClr val="8C826E"/>
              </a:solidFill>
              <a:latin typeface="Verdan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B4D3E-5AFD-D105-EFA0-BC503E04010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448676" y="5800335"/>
            <a:ext cx="597960" cy="398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758601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AE970-0197-D287-AD1A-85F3F246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1A2B-ADB5-AFB7-83D8-62BBD9E9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milliQan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experiment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C86359-6574-B626-058D-EC67654CB73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110100" y="39360"/>
            <a:ext cx="2917440" cy="7977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B0294DA0-3185-ECD9-7798-91F50330B350}"/>
              </a:ext>
            </a:extLst>
          </p:cNvPr>
          <p:cNvSpPr txBox="1">
            <a:spLocks/>
          </p:cNvSpPr>
          <p:nvPr/>
        </p:nvSpPr>
        <p:spPr>
          <a:xfrm>
            <a:off x="269323" y="713278"/>
            <a:ext cx="9144000" cy="56692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 fontScale="74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052"/>
              </a:spcAft>
            </a:pPr>
            <a:r>
              <a:rPr lang="en-GB" sz="2400" b="1" spc="-1" dirty="0">
                <a:solidFill>
                  <a:srgbClr val="FF6600"/>
                </a:solidFill>
                <a:latin typeface="Verdana"/>
              </a:rPr>
              <a:t>Slab detector</a:t>
            </a:r>
            <a:endParaRPr lang="en-GB" sz="2400" b="1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larger surface, less scintillator depth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 acceptance at high mass</a:t>
            </a:r>
            <a:endParaRPr lang="en-GB" sz="2400" kern="0" spc="-1" dirty="0">
              <a:solidFill>
                <a:srgbClr val="8C826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construction finished Fall ‘24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analysis forthcoming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VUB student, new shared</a:t>
            </a:r>
            <a:br>
              <a:rPr lang="en-GB" sz="24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with </a:t>
            </a:r>
            <a:r>
              <a:rPr lang="en-GB" sz="2400" kern="0" spc="-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UCLouvain</a:t>
            </a:r>
            <a:endParaRPr lang="en-GB" sz="2400" kern="0" spc="-1" dirty="0">
              <a:solidFill>
                <a:srgbClr val="8C826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 started search for</a:t>
            </a:r>
            <a:br>
              <a:rPr lang="en-GB" sz="24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from</a:t>
            </a:r>
            <a:r>
              <a:rPr lang="en-GB" sz="2400" kern="0" spc="-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kern="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atmosphere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40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joint FWO-FNRS WEAVE</a:t>
            </a:r>
            <a:b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with </a:t>
            </a:r>
            <a:r>
              <a:rPr lang="en-GB" sz="2400" spc="-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IceCube</a:t>
            </a:r>
            <a:b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spc="-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colleagues ULB</a:t>
            </a:r>
            <a:br>
              <a:rPr lang="en-GB" sz="24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sz="24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br>
              <a:rPr lang="en-GB" kern="0" dirty="0">
                <a:solidFill>
                  <a:sysClr val="windowText" lastClr="000000"/>
                </a:solidFill>
              </a:rPr>
            </a:br>
            <a:r>
              <a:rPr lang="en-GB" kern="0" spc="-1" dirty="0">
                <a:solidFill>
                  <a:srgbClr val="8C826E"/>
                </a:solidFill>
                <a:latin typeface="Verdana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F018F-D19D-F7C2-5327-EF575C83BCAE}"/>
              </a:ext>
            </a:extLst>
          </p:cNvPr>
          <p:cNvSpPr txBox="1"/>
          <p:nvPr/>
        </p:nvSpPr>
        <p:spPr>
          <a:xfrm>
            <a:off x="3603121" y="4369973"/>
            <a:ext cx="6910748" cy="23528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7500" lnSpcReduction="10000"/>
          </a:bodyPr>
          <a:lstStyle/>
          <a:p>
            <a:pPr>
              <a:spcAft>
                <a:spcPts val="1052"/>
              </a:spcAft>
            </a:pPr>
            <a:r>
              <a:rPr lang="en-GB" sz="2400" b="1" strike="noStrike" spc="-1" dirty="0">
                <a:solidFill>
                  <a:srgbClr val="FF6600"/>
                </a:solidFill>
                <a:latin typeface="Verdana"/>
              </a:rPr>
              <a:t>Future? FORMOSA</a:t>
            </a:r>
            <a:endParaRPr lang="en-GB" sz="2400" b="1" strike="noStrike" spc="-1" dirty="0">
              <a:solidFill>
                <a:srgbClr val="5F604A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100" b="0" strike="noStrike" spc="-1" dirty="0">
                <a:solidFill>
                  <a:srgbClr val="000000"/>
                </a:solidFill>
                <a:latin typeface="Verdana"/>
              </a:rPr>
              <a:t>much higher production rate forward</a:t>
            </a:r>
            <a:endParaRPr lang="en-GB" sz="2100" b="0" strike="noStrike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100" b="0" strike="noStrike" spc="-1" dirty="0">
                <a:solidFill>
                  <a:srgbClr val="000000"/>
                </a:solidFill>
                <a:latin typeface="Verdana"/>
              </a:rPr>
              <a:t>2025: demonstrator operational next to FASER</a:t>
            </a: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100" b="0" strike="noStrike" spc="-1" dirty="0">
                <a:solidFill>
                  <a:srgbClr val="000000"/>
                </a:solidFill>
                <a:latin typeface="Verdana"/>
                <a:ea typeface="DejaVu Sans"/>
              </a:rPr>
              <a:t>480m downstream of ATLAS</a:t>
            </a:r>
            <a:endParaRPr lang="en-GB" sz="2100" spc="-1" dirty="0">
              <a:solidFill>
                <a:srgbClr val="8C826E"/>
              </a:solidFill>
              <a:latin typeface="Verdana"/>
              <a:ea typeface="DejaVu Sans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100" b="0" strike="noStrike" spc="-1" dirty="0">
                <a:solidFill>
                  <a:srgbClr val="000000"/>
                </a:solidFill>
                <a:latin typeface="Verdana"/>
              </a:rPr>
              <a:t>new challenge from beam backgrounds</a:t>
            </a:r>
            <a:endParaRPr lang="en-GB" sz="2100" spc="-1" dirty="0">
              <a:solidFill>
                <a:srgbClr val="8C826E"/>
              </a:solidFill>
              <a:latin typeface="Verdana"/>
            </a:endParaRPr>
          </a:p>
          <a:p>
            <a:pPr marL="456120" lvl="1" indent="-228240">
              <a:spcAft>
                <a:spcPts val="1134"/>
              </a:spcAft>
              <a:buClr>
                <a:srgbClr val="8C826E"/>
              </a:buClr>
              <a:buSzPct val="45000"/>
              <a:buFont typeface="Wingdings" charset="2"/>
              <a:buChar char=""/>
            </a:pPr>
            <a:r>
              <a:rPr lang="en-GB" sz="2100" b="0" strike="noStrike" spc="-1" dirty="0">
                <a:solidFill>
                  <a:srgbClr val="000000"/>
                </a:solidFill>
                <a:latin typeface="Verdana"/>
              </a:rPr>
              <a:t>full detector aiming for FPF</a:t>
            </a:r>
            <a:endParaRPr lang="en-GB" sz="2100" b="0" strike="noStrike" spc="-1" dirty="0">
              <a:solidFill>
                <a:srgbClr val="8C826E"/>
              </a:solidFill>
              <a:latin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287E9-5516-E6E3-A843-3C1B6C8DB9FE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529039" y="1597934"/>
            <a:ext cx="3485803" cy="246996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3DC4C-15C7-25B7-1A32-E9AB6206D03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962042" y="837120"/>
            <a:ext cx="3960635" cy="3167348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8C0A65-C151-BB8F-69FC-C71B837C57B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942359" y="4004468"/>
            <a:ext cx="2172600" cy="2896560"/>
          </a:xfrm>
          <a:prstGeom prst="rect">
            <a:avLst/>
          </a:prstGeom>
          <a:ln w="0">
            <a:noFill/>
          </a:ln>
        </p:spPr>
      </p:pic>
      <p:pic>
        <p:nvPicPr>
          <p:cNvPr id="14" name="Flag_of_Belgium.svg.png" descr="Flag_of_Belgium.svg.png">
            <a:extLst>
              <a:ext uri="{FF2B5EF4-FFF2-40B4-BE49-F238E27FC236}">
                <a16:creationId xmlns:a16="http://schemas.microsoft.com/office/drawing/2014/main" id="{3265D153-DEA0-1907-F0F6-6CAF8F97C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302" y="1279700"/>
            <a:ext cx="607045" cy="52641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AC2C276-FB72-4EBA-718B-50BE0BF6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A1B158-35C4-CCC1-45F5-7BCD3C77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23</a:t>
            </a:fld>
            <a:endParaRPr lang="fr-FR" dirty="0"/>
          </a:p>
        </p:txBody>
      </p:sp>
      <p:pic>
        <p:nvPicPr>
          <p:cNvPr id="5" name="Flag_of_Belgium.svg.png" descr="Flag_of_Belgium.svg.png">
            <a:extLst>
              <a:ext uri="{FF2B5EF4-FFF2-40B4-BE49-F238E27FC236}">
                <a16:creationId xmlns:a16="http://schemas.microsoft.com/office/drawing/2014/main" id="{BA8ABF74-3C61-8B46-36F0-0CE05F010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4390898"/>
            <a:ext cx="607045" cy="526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2633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5CC5-78F9-AEA9-E78D-3BE2EBC6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0" y="2766218"/>
            <a:ext cx="5143500" cy="1325563"/>
          </a:xfrm>
        </p:spPr>
        <p:txBody>
          <a:bodyPr>
            <a:noAutofit/>
          </a:bodyPr>
          <a:lstStyle/>
          <a:p>
            <a:r>
              <a:rPr lang="en-US" sz="9600" b="1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E90E4-63AA-CBC1-AC30-36D026F8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A9AFF-EF63-9AC8-E7DE-3D4859DD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219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4EE25-13ED-040A-F9CE-6DE42D398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A299-B09E-DA96-A405-E7E1A687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FE536-04E8-7260-1EF5-6A425C351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87" y="897897"/>
            <a:ext cx="7466565" cy="5585619"/>
          </a:xfrm>
        </p:spPr>
        <p:txBody>
          <a:bodyPr anchor="ctr">
            <a:normAutofit fontScale="85000" lnSpcReduction="10000"/>
          </a:bodyPr>
          <a:lstStyle/>
          <a:p>
            <a:r>
              <a:rPr lang="fr-FR" sz="2600" dirty="0"/>
              <a:t>Small but </a:t>
            </a:r>
            <a:r>
              <a:rPr lang="fr-FR" sz="2600" dirty="0" err="1"/>
              <a:t>very</a:t>
            </a:r>
            <a:r>
              <a:rPr lang="fr-FR" sz="2600" dirty="0"/>
              <a:t> active </a:t>
            </a:r>
            <a:r>
              <a:rPr lang="fr-FR" sz="2600" dirty="0" err="1"/>
              <a:t>community</a:t>
            </a:r>
            <a:r>
              <a:rPr lang="fr-FR" sz="26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 err="1"/>
              <a:t>Participating</a:t>
            </a:r>
            <a:r>
              <a:rPr lang="fr-FR" sz="2600" dirty="0"/>
              <a:t> in </a:t>
            </a:r>
            <a:r>
              <a:rPr lang="fr-FR" sz="2600" dirty="0" err="1"/>
              <a:t>three</a:t>
            </a:r>
            <a:r>
              <a:rPr lang="fr-FR" sz="2600" dirty="0"/>
              <a:t> </a:t>
            </a:r>
            <a:r>
              <a:rPr lang="fr-FR" sz="2600" dirty="0" err="1"/>
              <a:t>experiments</a:t>
            </a:r>
            <a:r>
              <a:rPr lang="fr-FR" sz="2600" dirty="0"/>
              <a:t> in </a:t>
            </a:r>
            <a:r>
              <a:rPr lang="fr-FR" sz="2600" dirty="0" err="1"/>
              <a:t>different</a:t>
            </a:r>
            <a:r>
              <a:rPr lang="fr-FR" sz="2600" dirty="0"/>
              <a:t> phases.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/>
              <a:t>All </a:t>
            </a:r>
            <a:r>
              <a:rPr lang="fr-FR" sz="2600" dirty="0" err="1"/>
              <a:t>three</a:t>
            </a:r>
            <a:r>
              <a:rPr lang="fr-FR" sz="2600" dirty="0"/>
              <a:t> </a:t>
            </a:r>
            <a:r>
              <a:rPr lang="fr-FR" sz="2600" dirty="0" err="1"/>
              <a:t>experiments</a:t>
            </a:r>
            <a:r>
              <a:rPr lang="fr-FR" sz="2600" dirty="0"/>
              <a:t> are CERN </a:t>
            </a:r>
            <a:r>
              <a:rPr lang="fr-FR" sz="2600" dirty="0" err="1"/>
              <a:t>based</a:t>
            </a:r>
            <a:r>
              <a:rPr lang="fr-FR" sz="2600" dirty="0"/>
              <a:t> </a:t>
            </a:r>
            <a:r>
              <a:rPr lang="fr-FR" sz="2600" dirty="0" err="1"/>
              <a:t>with</a:t>
            </a:r>
            <a:r>
              <a:rPr lang="fr-FR" sz="2600" dirty="0"/>
              <a:t> focus in the </a:t>
            </a:r>
            <a:r>
              <a:rPr lang="fr-FR" sz="2600" dirty="0" err="1"/>
              <a:t>search</a:t>
            </a:r>
            <a:r>
              <a:rPr lang="fr-FR" sz="2600" dirty="0"/>
              <a:t> of new </a:t>
            </a:r>
            <a:r>
              <a:rPr lang="fr-FR" sz="2600" dirty="0" err="1"/>
              <a:t>physics</a:t>
            </a:r>
            <a:r>
              <a:rPr lang="fr-FR" sz="2600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 err="1"/>
              <a:t>Exploring</a:t>
            </a:r>
            <a:r>
              <a:rPr lang="fr-FR" sz="2600" dirty="0"/>
              <a:t> </a:t>
            </a:r>
            <a:r>
              <a:rPr lang="fr-FR" sz="2600" dirty="0" err="1"/>
              <a:t>regions</a:t>
            </a:r>
            <a:r>
              <a:rPr lang="fr-FR" sz="2600" dirty="0"/>
              <a:t> not accessible by large </a:t>
            </a:r>
            <a:r>
              <a:rPr lang="fr-FR" sz="2600" dirty="0" err="1"/>
              <a:t>colliders</a:t>
            </a:r>
            <a:endParaRPr lang="fr-FR" sz="2600" dirty="0"/>
          </a:p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Excellent « </a:t>
            </a:r>
            <a:r>
              <a:rPr lang="fr-FR" sz="2600" dirty="0" err="1"/>
              <a:t>school</a:t>
            </a:r>
            <a:r>
              <a:rPr lang="fr-FR" sz="2600"/>
              <a:t> » </a:t>
            </a:r>
            <a:r>
              <a:rPr lang="fr-FR" sz="2600" dirty="0"/>
              <a:t>for </a:t>
            </a:r>
            <a:r>
              <a:rPr lang="fr-FR" sz="2600" dirty="0" err="1"/>
              <a:t>experimental</a:t>
            </a:r>
            <a:r>
              <a:rPr lang="fr-FR" sz="2600" dirty="0"/>
              <a:t> </a:t>
            </a:r>
            <a:r>
              <a:rPr lang="fr-FR" sz="2600" dirty="0" err="1"/>
              <a:t>physics</a:t>
            </a:r>
            <a:endParaRPr lang="fr-FR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/>
              <a:t>For PhD </a:t>
            </a:r>
            <a:r>
              <a:rPr lang="fr-FR" sz="2600" dirty="0" err="1"/>
              <a:t>students</a:t>
            </a:r>
            <a:r>
              <a:rPr lang="fr-FR" sz="2600" dirty="0"/>
              <a:t> , but </a:t>
            </a:r>
            <a:r>
              <a:rPr lang="fr-FR" sz="2600" dirty="0" err="1"/>
              <a:t>also</a:t>
            </a:r>
            <a:r>
              <a:rPr lang="fr-FR" sz="2600" dirty="0"/>
              <a:t> for the more senior </a:t>
            </a:r>
            <a:r>
              <a:rPr lang="fr-FR" sz="2600" dirty="0" err="1"/>
              <a:t>members</a:t>
            </a:r>
            <a:r>
              <a:rPr lang="fr-FR" sz="2600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sz="2600" dirty="0"/>
          </a:p>
          <a:p>
            <a:r>
              <a:rPr lang="fr-FR" sz="2600" dirty="0"/>
              <a:t> Man power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 err="1"/>
              <a:t>Atractiveness</a:t>
            </a:r>
            <a:r>
              <a:rPr lang="fr-FR" sz="2600" dirty="0"/>
              <a:t>: </a:t>
            </a:r>
            <a:r>
              <a:rPr lang="fr-FR" sz="2600" dirty="0" err="1"/>
              <a:t>difficult</a:t>
            </a:r>
            <a:r>
              <a:rPr lang="fr-FR" sz="2600" dirty="0"/>
              <a:t> to </a:t>
            </a:r>
            <a:r>
              <a:rPr lang="fr-FR" sz="2600" dirty="0" err="1"/>
              <a:t>compete</a:t>
            </a:r>
            <a:r>
              <a:rPr lang="fr-FR" sz="2600" dirty="0"/>
              <a:t> </a:t>
            </a:r>
            <a:r>
              <a:rPr lang="fr-FR" sz="2600" dirty="0" err="1"/>
              <a:t>with</a:t>
            </a:r>
            <a:r>
              <a:rPr lang="fr-FR" sz="2600" dirty="0"/>
              <a:t> big </a:t>
            </a:r>
            <a:r>
              <a:rPr lang="fr-FR" sz="2600" dirty="0" err="1"/>
              <a:t>experiments</a:t>
            </a:r>
            <a:endParaRPr lang="fr-FR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 err="1"/>
              <a:t>Reduced</a:t>
            </a:r>
            <a:r>
              <a:rPr lang="fr-FR" sz="2600" dirty="0"/>
              <a:t> </a:t>
            </a:r>
            <a:r>
              <a:rPr lang="fr-FR" sz="2600" dirty="0" err="1"/>
              <a:t>funding</a:t>
            </a:r>
            <a:endParaRPr lang="fr-FR" sz="2600" dirty="0"/>
          </a:p>
          <a:p>
            <a:pPr marL="457200" lvl="1" indent="0">
              <a:buNone/>
            </a:pPr>
            <a:endParaRPr lang="fr-FR" sz="2600" dirty="0"/>
          </a:p>
          <a:p>
            <a:r>
              <a:rPr lang="fr-FR" sz="2600" dirty="0" err="1"/>
              <a:t>Some</a:t>
            </a:r>
            <a:r>
              <a:rPr lang="fr-FR" sz="2600" dirty="0"/>
              <a:t> </a:t>
            </a:r>
            <a:r>
              <a:rPr lang="fr-FR" sz="2600" dirty="0" err="1"/>
              <a:t>projects</a:t>
            </a:r>
            <a:r>
              <a:rPr lang="fr-FR" sz="2600" dirty="0"/>
              <a:t> are not </a:t>
            </a:r>
            <a:r>
              <a:rPr lang="fr-FR" sz="2600" dirty="0" err="1"/>
              <a:t>well</a:t>
            </a:r>
            <a:r>
              <a:rPr lang="fr-FR" sz="2600" dirty="0"/>
              <a:t> </a:t>
            </a:r>
            <a:r>
              <a:rPr lang="fr-FR" sz="2600" dirty="0" err="1"/>
              <a:t>funded</a:t>
            </a:r>
            <a:endParaRPr lang="fr-FR" sz="2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 err="1"/>
              <a:t>Requiring</a:t>
            </a:r>
            <a:r>
              <a:rPr lang="fr-FR" sz="2600" dirty="0"/>
              <a:t> « imaginative » solutions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600" dirty="0" err="1"/>
              <a:t>Several</a:t>
            </a:r>
            <a:r>
              <a:rPr lang="fr-FR" sz="2600" dirty="0"/>
              <a:t> </a:t>
            </a:r>
            <a:r>
              <a:rPr lang="fr-FR" sz="2600" dirty="0" err="1"/>
              <a:t>subdetectors</a:t>
            </a:r>
            <a:r>
              <a:rPr lang="fr-FR" sz="2600" dirty="0"/>
              <a:t> are </a:t>
            </a:r>
            <a:r>
              <a:rPr lang="fr-FR" sz="2600" dirty="0" err="1"/>
              <a:t>inherited</a:t>
            </a:r>
            <a:r>
              <a:rPr lang="fr-FR" sz="2600" dirty="0"/>
              <a:t> or </a:t>
            </a:r>
            <a:r>
              <a:rPr lang="fr-FR" sz="2600" dirty="0" err="1"/>
              <a:t>recovered</a:t>
            </a:r>
            <a:endParaRPr lang="fr-FR" sz="2600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C6012-9345-16EF-0526-A738DCDB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0413" y="6583625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273ED-9C46-2C8C-B4DD-054C50A04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765" y="6577121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0BB6D06-BD6B-8543-8012-C30333157423}" type="slidenum">
              <a:rPr lang="fr-FR"/>
              <a:pPr>
                <a:spcAft>
                  <a:spcPts val="600"/>
                </a:spcAft>
              </a:pPr>
              <a:t>25</a:t>
            </a:fld>
            <a:endParaRPr lang="fr-F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7ECA9EA-2251-FFB6-5FCB-80049D8CF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53" y="4766566"/>
            <a:ext cx="3968950" cy="17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3496BD-54DF-B11E-2D00-E5C7D44D36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26031"/>
          </a:xfrm>
          <a:prstGeom prst="rect">
            <a:avLst/>
          </a:prstGeom>
          <a:solidFill>
            <a:srgbClr val="00215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>
                <a:solidFill>
                  <a:schemeClr val="bg1"/>
                </a:solidFill>
              </a:rPr>
              <a:t>Summary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09082F9B-8C98-062D-D562-48E7D18F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610" y="1196456"/>
            <a:ext cx="4601338" cy="1059468"/>
          </a:xfrm>
          <a:prstGeom prst="rect">
            <a:avLst/>
          </a:prstGeom>
        </p:spPr>
      </p:pic>
      <p:pic>
        <p:nvPicPr>
          <p:cNvPr id="10" name="Ghent_University_logo_(Dutch).png" descr="Ghent_University_logo_(Dutch).png">
            <a:extLst>
              <a:ext uri="{FF2B5EF4-FFF2-40B4-BE49-F238E27FC236}">
                <a16:creationId xmlns:a16="http://schemas.microsoft.com/office/drawing/2014/main" id="{9BDE9EDA-5484-8343-09D7-F705FB5EB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610" y="2381164"/>
            <a:ext cx="3085310" cy="24687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8001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2F8A-E972-477A-92EC-CB2FAC06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650" y="2766218"/>
            <a:ext cx="4330700" cy="1325563"/>
          </a:xfrm>
        </p:spPr>
        <p:txBody>
          <a:bodyPr>
            <a:noAutofit/>
          </a:bodyPr>
          <a:lstStyle/>
          <a:p>
            <a:r>
              <a:rPr lang="en-US" sz="9600" b="1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AA985-4C3F-805B-881C-FFD74223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15902-F929-343C-7B9D-280EC9BC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229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AE055-1E67-2C1B-C80E-807F519F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46514-D221-B995-A98E-82D0087F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27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5D840-98A6-966F-C8FB-BD2629768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9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D611D-1503-8E2F-AA35-920C0A0C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3EB67-246A-452F-9A8F-85830458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28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061DF2-606B-DE10-3C70-C68E9F73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67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7F586-07AF-97A6-E1FD-0F0697E5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2F95C-D869-D5BE-3A34-965334A5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29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EFF2F-A8A2-008F-95A6-15275136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239" y="692305"/>
            <a:ext cx="6010068" cy="3746177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0D5E9F4D-EB6E-9C97-0ECA-C5EBD9D1F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1ECDC5FB-99ED-E816-9937-251D71638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C9F4E3-0812-B76C-2235-3396B5FC8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94" y="3025160"/>
            <a:ext cx="6010069" cy="3424605"/>
          </a:xfrm>
          <a:prstGeom prst="rect">
            <a:avLst/>
          </a:prstGeom>
        </p:spPr>
      </p:pic>
      <p:sp>
        <p:nvSpPr>
          <p:cNvPr id="16" name="AutoShape 12">
            <a:extLst>
              <a:ext uri="{FF2B5EF4-FFF2-40B4-BE49-F238E27FC236}">
                <a16:creationId xmlns:a16="http://schemas.microsoft.com/office/drawing/2014/main" id="{05948E54-969D-ACA5-2A90-402B55372D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ECF45-61D8-6DC8-771D-B7037B55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NA62: Beam Dump</a:t>
            </a:r>
          </a:p>
        </p:txBody>
      </p:sp>
      <p:pic>
        <p:nvPicPr>
          <p:cNvPr id="3" name="Picture 2" descr="A close-up of a number&#10;&#10;AI-generated content may be incorrect.">
            <a:extLst>
              <a:ext uri="{FF2B5EF4-FFF2-40B4-BE49-F238E27FC236}">
                <a16:creationId xmlns:a16="http://schemas.microsoft.com/office/drawing/2014/main" id="{3619A418-2EEF-F251-665D-C64CE904D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741" y="-7145"/>
            <a:ext cx="2413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0022-52DC-AD70-4890-C3E092879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2766218"/>
            <a:ext cx="3200400" cy="1325563"/>
          </a:xfrm>
        </p:spPr>
        <p:txBody>
          <a:bodyPr>
            <a:noAutofit/>
          </a:bodyPr>
          <a:lstStyle/>
          <a:p>
            <a:r>
              <a:rPr lang="en-US" sz="9600" b="1" dirty="0"/>
              <a:t>NA62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DDFF1-4BEF-3747-6AAB-FEE874F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RECFA visit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ECF59-0ABC-0591-3291-302A126F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B6D06-BD6B-8543-8012-C3033315742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457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BADB-5061-5999-11FA-9E361C993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éo-collée.png" descr="vidéo-collée.png">
            <a:extLst>
              <a:ext uri="{FF2B5EF4-FFF2-40B4-BE49-F238E27FC236}">
                <a16:creationId xmlns:a16="http://schemas.microsoft.com/office/drawing/2014/main" id="{8983DB1B-0C66-E4A1-C37C-90EEEF5D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619" y="2859392"/>
            <a:ext cx="5050198" cy="3980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vidéo-collée.png" descr="vidéo-collée.png">
            <a:extLst>
              <a:ext uri="{FF2B5EF4-FFF2-40B4-BE49-F238E27FC236}">
                <a16:creationId xmlns:a16="http://schemas.microsoft.com/office/drawing/2014/main" id="{A692B3CC-0799-3285-4A6C-6F07F018E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71" y="3095470"/>
            <a:ext cx="4909531" cy="36788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15FBBB-851D-A4E9-7CF1-5BFDA7DC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0799379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Energy </a:t>
            </a:r>
            <a:r>
              <a:rPr lang="fr-FR" b="1" dirty="0" err="1">
                <a:solidFill>
                  <a:schemeClr val="bg1"/>
                </a:solidFill>
              </a:rPr>
              <a:t>resolution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9130B-B031-0340-A8D2-41FE3081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DA65B-2870-E15A-DDCA-4E09EACA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30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3EB1FCF3-9628-5C67-C235-C244947E8262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Full-sized detector: expect   (pions) and   (electrons), dominated by statistical fluctuations…">
                <a:extLst>
                  <a:ext uri="{FF2B5EF4-FFF2-40B4-BE49-F238E27FC236}">
                    <a16:creationId xmlns:a16="http://schemas.microsoft.com/office/drawing/2014/main" id="{ED4A5752-C613-601A-328D-D23290E85F61}"/>
                  </a:ext>
                </a:extLst>
              </p:cNvPr>
              <p:cNvSpPr txBox="1"/>
              <p:nvPr/>
            </p:nvSpPr>
            <p:spPr>
              <a:xfrm>
                <a:off x="0" y="575637"/>
                <a:ext cx="12381470" cy="25425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marL="508000" indent="-508000" algn="l">
                  <a:spcBef>
                    <a:spcPts val="1100"/>
                  </a:spcBef>
                  <a:buSzPct val="103000"/>
                  <a:buChar char="•"/>
                  <a:defRPr sz="2300"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2000" dirty="0"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Full-sized</a:t>
                </a:r>
                <a:r>
                  <a:rPr sz="2000" dirty="0"/>
                  <a:t> detector: expect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0.60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sz="2000" dirty="0"/>
                  <a:t> (</a:t>
                </a:r>
                <a:r>
                  <a:rPr sz="2000" dirty="0" err="1"/>
                  <a:t>pions</a:t>
                </a:r>
                <a:r>
                  <a:rPr sz="2000" dirty="0"/>
                  <a:t>) and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0.31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sz="2000" dirty="0"/>
                  <a:t> (electrons), dominated by statistical fluctuations</a:t>
                </a:r>
              </a:p>
              <a:p>
                <a:pPr marL="508000" indent="-508000" algn="l">
                  <a:spcBef>
                    <a:spcPts val="1100"/>
                  </a:spcBef>
                  <a:buSzPct val="103000"/>
                  <a:buChar char="•"/>
                  <a:defRPr sz="2300"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2000" dirty="0"/>
                  <a:t>Test beam </a:t>
                </a:r>
                <a:r>
                  <a:rPr sz="2000" dirty="0"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prototype</a:t>
                </a:r>
                <a:r>
                  <a:rPr sz="2000" dirty="0"/>
                  <a:t>:</a:t>
                </a:r>
              </a:p>
              <a:p>
                <a:pPr marL="952500" lvl="1" indent="-508000" algn="l">
                  <a:spcBef>
                    <a:spcPts val="1100"/>
                  </a:spcBef>
                  <a:buSzPct val="103000"/>
                  <a:buChar char="•"/>
                  <a:defRPr sz="2300"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2000" dirty="0"/>
                  <a:t>Require </a:t>
                </a:r>
                <a:r>
                  <a:rPr sz="2000" dirty="0"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10 MeV</a:t>
                </a:r>
                <a:r>
                  <a:rPr sz="2000" dirty="0"/>
                  <a:t> of deposited energy in the first scintillator layer</a:t>
                </a:r>
              </a:p>
              <a:p>
                <a:pPr marL="952500" lvl="1" indent="-508000" algn="l">
                  <a:spcBef>
                    <a:spcPts val="1100"/>
                  </a:spcBef>
                  <a:buSzPct val="103000"/>
                  <a:buChar char="•"/>
                  <a:defRPr sz="2300"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2000" dirty="0" err="1"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Pions</a:t>
                </a:r>
                <a:r>
                  <a:rPr sz="2000" dirty="0"/>
                  <a:t>: resolution is limited by the constant term due to significant shower leakage (lateral and longitudinal)</a:t>
                </a:r>
              </a:p>
              <a:p>
                <a:pPr marL="952500" lvl="1" indent="-508000" algn="l">
                  <a:spcBef>
                    <a:spcPts val="1100"/>
                  </a:spcBef>
                  <a:buSzPct val="103000"/>
                  <a:buChar char="•"/>
                  <a:defRPr sz="2300"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pPr>
                <a:r>
                  <a:rPr sz="2000" dirty="0">
                    <a:latin typeface="Helvetica Neue Medium"/>
                    <a:ea typeface="Helvetica Neue Medium"/>
                    <a:cs typeface="Helvetica Neue Medium"/>
                    <a:sym typeface="Helvetica Neue Medium"/>
                  </a:rPr>
                  <a:t>Electrons</a:t>
                </a:r>
                <a:r>
                  <a:rPr sz="2000" dirty="0"/>
                  <a:t>: sufficient containment of EM showers over the full energy range</a:t>
                </a:r>
              </a:p>
            </p:txBody>
          </p:sp>
        </mc:Choice>
        <mc:Fallback xmlns="">
          <p:sp>
            <p:nvSpPr>
              <p:cNvPr id="3" name="Full-sized detector: expect   (pions) and   (electrons), dominated by statistical fluctuations…">
                <a:extLst>
                  <a:ext uri="{FF2B5EF4-FFF2-40B4-BE49-F238E27FC236}">
                    <a16:creationId xmlns:a16="http://schemas.microsoft.com/office/drawing/2014/main" id="{ED4A5752-C613-601A-328D-D23290E85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5637"/>
                <a:ext cx="12381470" cy="2542556"/>
              </a:xfrm>
              <a:prstGeom prst="rect">
                <a:avLst/>
              </a:prstGeom>
              <a:blipFill>
                <a:blip r:embed="rId4"/>
                <a:stretch>
                  <a:fillRect l="-923" t="-16418" b="-34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29BC709C-28E5-933D-8AAE-DA9ECF6C6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20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B6CB8-F36A-F7D0-5B7B-E0609AF93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A3F0-E32F-EDF4-00B5-EA7BCD09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0752083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SHiP</a:t>
            </a:r>
            <a:r>
              <a:rPr lang="fr-FR" b="1" dirty="0">
                <a:solidFill>
                  <a:schemeClr val="bg1"/>
                </a:solidFill>
              </a:rPr>
              <a:t>: Time </a:t>
            </a:r>
            <a:r>
              <a:rPr lang="fr-FR" b="1" dirty="0" err="1">
                <a:solidFill>
                  <a:schemeClr val="bg1"/>
                </a:solidFill>
              </a:rPr>
              <a:t>resolution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A6FCF-53E2-0C67-5783-633856E97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124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6D94F-F7A8-1092-2EF0-8FEA526E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875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31</a:t>
            </a:fld>
            <a:endParaRPr lang="fr-FR" dirty="0"/>
          </a:p>
        </p:txBody>
      </p:sp>
      <p:sp>
        <p:nvSpPr>
          <p:cNvPr id="10" name="Numéro de diapositive">
            <a:extLst>
              <a:ext uri="{FF2B5EF4-FFF2-40B4-BE49-F238E27FC236}">
                <a16:creationId xmlns:a16="http://schemas.microsoft.com/office/drawing/2014/main" id="{04B34657-DF6A-2148-4946-DDCB1FA103BB}"/>
              </a:ext>
            </a:extLst>
          </p:cNvPr>
          <p:cNvSpPr txBox="1">
            <a:spLocks/>
          </p:cNvSpPr>
          <p:nvPr/>
        </p:nvSpPr>
        <p:spPr>
          <a:xfrm>
            <a:off x="12609734" y="8136976"/>
            <a:ext cx="228601" cy="355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r" defTabSz="914400" rtl="0" eaLnBrk="1" latinLnBrk="0" hangingPunct="1">
              <a:defRPr sz="1200" kern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vidéo-collée.png" descr="vidéo-collée.png">
            <a:extLst>
              <a:ext uri="{FF2B5EF4-FFF2-40B4-BE49-F238E27FC236}">
                <a16:creationId xmlns:a16="http://schemas.microsoft.com/office/drawing/2014/main" id="{FCFEFC77-1A1E-4F7B-02C7-109F2E2E5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83" y="1913346"/>
            <a:ext cx="5060017" cy="3786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vidéo-collée.png" descr="vidéo-collée.png">
            <a:extLst>
              <a:ext uri="{FF2B5EF4-FFF2-40B4-BE49-F238E27FC236}">
                <a16:creationId xmlns:a16="http://schemas.microsoft.com/office/drawing/2014/main" id="{1C3C56F3-ADFD-6B7A-709E-C2CEC376E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343" y="2001550"/>
            <a:ext cx="4951593" cy="364575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he ‘slow’ BCF-91A WLS fibers are used (decay time of ≈ 12 ns)…">
            <a:extLst>
              <a:ext uri="{FF2B5EF4-FFF2-40B4-BE49-F238E27FC236}">
                <a16:creationId xmlns:a16="http://schemas.microsoft.com/office/drawing/2014/main" id="{CED844B6-6232-398F-F87D-92C0147E2FFD}"/>
              </a:ext>
            </a:extLst>
          </p:cNvPr>
          <p:cNvSpPr txBox="1"/>
          <p:nvPr/>
        </p:nvSpPr>
        <p:spPr>
          <a:xfrm>
            <a:off x="631549" y="843313"/>
            <a:ext cx="11387456" cy="859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The ‘slow’ BCF-91A WLS fibers are used (decay time of ≈ 12 ns)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2000" dirty="0"/>
              <a:t>Trigger on the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10th photoelectron</a:t>
            </a:r>
            <a:r>
              <a:rPr sz="2000" dirty="0"/>
              <a:t> or the </a:t>
            </a:r>
            <a:r>
              <a:rPr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average photon arrival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FB024-35CE-114F-0A5B-56B5ECF7B45B}"/>
              </a:ext>
            </a:extLst>
          </p:cNvPr>
          <p:cNvSpPr txBox="1"/>
          <p:nvPr/>
        </p:nvSpPr>
        <p:spPr>
          <a:xfrm>
            <a:off x="631549" y="5699800"/>
            <a:ext cx="10231158" cy="84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 sz="2000" dirty="0"/>
              <a:t>The intrinsic detector </a:t>
            </a:r>
            <a:r>
              <a:rPr lang="en-US"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time resolution is below 1 ns</a:t>
            </a:r>
          </a:p>
          <a:p>
            <a:pPr marL="508000" indent="-508000" algn="l">
              <a:spcBef>
                <a:spcPts val="1100"/>
              </a:spcBef>
              <a:buSzPct val="103000"/>
              <a:buChar char="•"/>
              <a:defRPr sz="23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lang="en-US" sz="2000" dirty="0"/>
              <a:t>Expect it to be further worsened (and mainly driven) by the </a:t>
            </a:r>
            <a:r>
              <a:rPr lang="en-US" sz="20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electronic noise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D5F1EBD-EF81-5D11-3EDC-BD5348CF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569" y="-39888"/>
            <a:ext cx="969010" cy="116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iagram of a diagram&#10;&#10;AI-generated content may be incorrect.">
            <a:extLst>
              <a:ext uri="{FF2B5EF4-FFF2-40B4-BE49-F238E27FC236}">
                <a16:creationId xmlns:a16="http://schemas.microsoft.com/office/drawing/2014/main" id="{890539C0-6ABC-60E7-2298-4C55474E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81" y="4366424"/>
            <a:ext cx="7858760" cy="2521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9F672-9673-6657-3422-ADADEBB7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NA62 </a:t>
            </a:r>
            <a:r>
              <a:rPr lang="fr-FR" b="1" dirty="0" err="1">
                <a:solidFill>
                  <a:schemeClr val="bg1"/>
                </a:solidFill>
              </a:rPr>
              <a:t>experiment</a:t>
            </a:r>
            <a:endParaRPr lang="fr-F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8A703-7901-86C8-2D9F-B56FB2C4C24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2719" y="796009"/>
                <a:ext cx="11726562" cy="5374389"/>
              </a:xfrm>
            </p:spPr>
            <p:txBody>
              <a:bodyPr>
                <a:normAutofit/>
              </a:bodyPr>
              <a:lstStyle/>
              <a:p>
                <a:r>
                  <a:rPr lang="fr-FR" sz="2400" dirty="0"/>
                  <a:t>Kaon </a:t>
                </a:r>
                <a:r>
                  <a:rPr lang="fr-FR" sz="2400" dirty="0" err="1"/>
                  <a:t>experiment</a:t>
                </a:r>
                <a:r>
                  <a:rPr lang="fr-FR" sz="2400" dirty="0"/>
                  <a:t> at CERN SPS </a:t>
                </a:r>
              </a:p>
              <a:p>
                <a:pPr lvl="1"/>
                <a:r>
                  <a:rPr lang="fr-FR" dirty="0"/>
                  <a:t>Main goal: </a:t>
                </a:r>
                <a:r>
                  <a:rPr lang="fr-FR" dirty="0" err="1"/>
                  <a:t>Measurement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nl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fr-FR" dirty="0"/>
              </a:p>
              <a:p>
                <a:pPr lvl="1"/>
                <a:r>
                  <a:rPr lang="fr-FR" dirty="0" err="1"/>
                  <a:t>Broader</a:t>
                </a:r>
                <a:r>
                  <a:rPr lang="fr-FR" dirty="0"/>
                  <a:t> </a:t>
                </a:r>
                <a:r>
                  <a:rPr lang="fr-FR" dirty="0" err="1"/>
                  <a:t>physics</a:t>
                </a:r>
                <a:r>
                  <a:rPr lang="fr-FR" dirty="0"/>
                  <a:t> program</a:t>
                </a:r>
              </a:p>
              <a:p>
                <a:pPr lvl="2"/>
                <a:r>
                  <a:rPr lang="fr-FR" sz="2400" dirty="0"/>
                  <a:t>LFV/LNV in K</a:t>
                </a:r>
                <a:r>
                  <a:rPr lang="fr-FR" sz="2400" baseline="30000" dirty="0"/>
                  <a:t>+ </a:t>
                </a:r>
                <a:r>
                  <a:rPr lang="fr-FR" sz="2400" dirty="0" err="1"/>
                  <a:t>decays</a:t>
                </a:r>
                <a:endParaRPr lang="fr-FR" sz="2400" dirty="0"/>
              </a:p>
              <a:p>
                <a:pPr lvl="2"/>
                <a:r>
                  <a:rPr lang="fr-FR" sz="2400" dirty="0" err="1"/>
                  <a:t>Hidden</a:t>
                </a:r>
                <a:r>
                  <a:rPr lang="fr-FR" sz="2400" dirty="0"/>
                  <a:t> </a:t>
                </a:r>
                <a:r>
                  <a:rPr lang="fr-FR" sz="2400" dirty="0" err="1"/>
                  <a:t>sector</a:t>
                </a:r>
                <a:r>
                  <a:rPr lang="fr-FR" sz="2400" dirty="0"/>
                  <a:t> </a:t>
                </a:r>
                <a:r>
                  <a:rPr lang="fr-FR" sz="2400" dirty="0" err="1"/>
                  <a:t>particle</a:t>
                </a:r>
                <a:r>
                  <a:rPr lang="fr-FR" sz="2400" dirty="0"/>
                  <a:t> </a:t>
                </a:r>
                <a:r>
                  <a:rPr lang="fr-FR" sz="2400" dirty="0" err="1"/>
                  <a:t>searches</a:t>
                </a:r>
                <a:endParaRPr lang="fr-FR" sz="2400" dirty="0"/>
              </a:p>
              <a:p>
                <a:pPr lvl="1"/>
                <a:r>
                  <a:rPr lang="fr-FR" dirty="0" err="1"/>
                  <a:t>Two</a:t>
                </a:r>
                <a:r>
                  <a:rPr lang="fr-FR" dirty="0"/>
                  <a:t> </a:t>
                </a:r>
                <a:r>
                  <a:rPr lang="fr-FR" dirty="0" err="1"/>
                  <a:t>operation</a:t>
                </a:r>
                <a:r>
                  <a:rPr lang="fr-FR" dirty="0"/>
                  <a:t> modes: </a:t>
                </a:r>
              </a:p>
              <a:p>
                <a:pPr lvl="2"/>
                <a:r>
                  <a:rPr lang="fr-FR" sz="2400" dirty="0"/>
                  <a:t>Kaon mode</a:t>
                </a:r>
              </a:p>
              <a:p>
                <a:pPr lvl="2"/>
                <a:r>
                  <a:rPr lang="fr-FR" sz="2400" dirty="0"/>
                  <a:t>Dump mode</a:t>
                </a:r>
              </a:p>
              <a:p>
                <a:pPr marL="0" indent="0">
                  <a:buNone/>
                </a:pPr>
                <a:br>
                  <a:rPr lang="fr-FR" sz="2400" dirty="0"/>
                </a:br>
                <a:endParaRPr lang="fr-FR" sz="2400" dirty="0"/>
              </a:p>
              <a:p>
                <a:pPr marL="3200400" lvl="7" indent="0">
                  <a:buNone/>
                </a:pPr>
                <a:endParaRPr lang="fr-FR" dirty="0"/>
              </a:p>
              <a:p>
                <a:pPr marL="3200400" lvl="7" indent="0">
                  <a:buNone/>
                </a:pPr>
                <a:endParaRPr lang="fr-FR" dirty="0"/>
              </a:p>
              <a:p>
                <a:pPr marL="3200400" lvl="7" indent="0">
                  <a:buNone/>
                </a:pPr>
                <a:endParaRPr lang="fr-FR" dirty="0"/>
              </a:p>
              <a:p>
                <a:pPr marL="3200400" lvl="7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A8A703-7901-86C8-2D9F-B56FB2C4C24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2719" y="796009"/>
                <a:ext cx="11726562" cy="5374389"/>
              </a:xfrm>
              <a:blipFill>
                <a:blip r:embed="rId4"/>
                <a:stretch>
                  <a:fillRect l="-649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87301-9850-5CFF-0119-5BB7994B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B850B-44D1-5CEC-0132-7BD8A746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4</a:t>
            </a:fld>
            <a:endParaRPr lang="fr-FR" dirty="0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797E8443-7631-28D7-51B4-041CDB5AC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577" y="4584260"/>
            <a:ext cx="3223417" cy="2007528"/>
          </a:xfrm>
          <a:prstGeom prst="rect">
            <a:avLst/>
          </a:prstGeom>
        </p:spPr>
      </p:pic>
      <p:pic>
        <p:nvPicPr>
          <p:cNvPr id="9" name="Picture 8" descr="A close-up of a number&#10;&#10;AI-generated content may be incorrect.">
            <a:extLst>
              <a:ext uri="{FF2B5EF4-FFF2-40B4-BE49-F238E27FC236}">
                <a16:creationId xmlns:a16="http://schemas.microsoft.com/office/drawing/2014/main" id="{C6F35C82-AF1C-1DAE-77D5-938971E4F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2741" y="-7145"/>
            <a:ext cx="2413000" cy="889000"/>
          </a:xfrm>
          <a:prstGeom prst="rect">
            <a:avLst/>
          </a:prstGeom>
        </p:spPr>
      </p:pic>
      <p:pic>
        <p:nvPicPr>
          <p:cNvPr id="11" name="Picture 10" descr="A large factory with many machines&#10;&#10;AI-generated content may be incorrect.">
            <a:extLst>
              <a:ext uri="{FF2B5EF4-FFF2-40B4-BE49-F238E27FC236}">
                <a16:creationId xmlns:a16="http://schemas.microsoft.com/office/drawing/2014/main" id="{CB8AE387-4900-3A0C-9626-E9EF6362B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180" y="1152278"/>
            <a:ext cx="4420291" cy="29418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82F906-55F2-8319-C87D-E9AF7BE6F50D}"/>
              </a:ext>
            </a:extLst>
          </p:cNvPr>
          <p:cNvGrpSpPr/>
          <p:nvPr/>
        </p:nvGrpSpPr>
        <p:grpSpPr>
          <a:xfrm>
            <a:off x="6926950" y="1104064"/>
            <a:ext cx="4445000" cy="3333750"/>
            <a:chOff x="-956820" y="3066913"/>
            <a:chExt cx="4445000" cy="3333750"/>
          </a:xfrm>
        </p:grpSpPr>
        <p:pic>
          <p:nvPicPr>
            <p:cNvPr id="13" name="Picture 12" descr="A graph with red green and blue dots&#10;&#10;AI-generated content may be incorrect.">
              <a:extLst>
                <a:ext uri="{FF2B5EF4-FFF2-40B4-BE49-F238E27FC236}">
                  <a16:creationId xmlns:a16="http://schemas.microsoft.com/office/drawing/2014/main" id="{5C77D4F1-2D7C-CC41-6686-282704558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956820" y="3066913"/>
              <a:ext cx="4445000" cy="3333750"/>
            </a:xfrm>
            <a:prstGeom prst="rect">
              <a:avLst/>
            </a:prstGeom>
          </p:spPr>
        </p:pic>
        <p:pic>
          <p:nvPicPr>
            <p:cNvPr id="14" name="Picture 13" descr="A group of red and pink circles&#10;&#10;AI-generated content may be incorrect.">
              <a:extLst>
                <a:ext uri="{FF2B5EF4-FFF2-40B4-BE49-F238E27FC236}">
                  <a16:creationId xmlns:a16="http://schemas.microsoft.com/office/drawing/2014/main" id="{7E7A5CF3-BA77-3368-EBDE-7D0E77AEA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97802" y="4515965"/>
              <a:ext cx="1657350" cy="43564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534CE19-09E5-8914-32D0-5955E54E5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22" y="4956894"/>
            <a:ext cx="7568692" cy="847598"/>
          </a:xfrm>
          <a:prstGeom prst="rect">
            <a:avLst/>
          </a:prstGeom>
        </p:spPr>
      </p:pic>
      <p:pic>
        <p:nvPicPr>
          <p:cNvPr id="25" name="Picture 24" descr="Green lines in the sky&#10;&#10;AI-generated content may be incorrect.">
            <a:extLst>
              <a:ext uri="{FF2B5EF4-FFF2-40B4-BE49-F238E27FC236}">
                <a16:creationId xmlns:a16="http://schemas.microsoft.com/office/drawing/2014/main" id="{C7EBB4CA-DD3D-082F-88E8-F7DA6BFC6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00" y="4792909"/>
            <a:ext cx="7772400" cy="12018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0110C2-2190-9FEB-AEAD-811870510D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9728" y="5003511"/>
            <a:ext cx="8237220" cy="9183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67A2726-6259-1CC2-2E09-96A71171259E}"/>
              </a:ext>
            </a:extLst>
          </p:cNvPr>
          <p:cNvSpPr txBox="1"/>
          <p:nvPr/>
        </p:nvSpPr>
        <p:spPr>
          <a:xfrm>
            <a:off x="4457010" y="3229537"/>
            <a:ext cx="218252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65100" indent="-165100">
              <a:buFont typeface="Courier New" panose="02070309020205020404" pitchFamily="49" charset="0"/>
              <a:buChar char="o"/>
            </a:pPr>
            <a:r>
              <a:rPr lang="en-US" sz="1400" dirty="0"/>
              <a:t>Kinematic reconstruction</a:t>
            </a:r>
          </a:p>
          <a:p>
            <a:pPr marL="165100" indent="-165100">
              <a:buFont typeface="Courier New" panose="02070309020205020404" pitchFamily="49" charset="0"/>
              <a:buChar char="o"/>
            </a:pPr>
            <a:r>
              <a:rPr lang="en-US" sz="1400" dirty="0"/>
              <a:t>PID</a:t>
            </a:r>
          </a:p>
          <a:p>
            <a:pPr marL="165100" indent="-165100">
              <a:buFont typeface="Courier New" panose="02070309020205020404" pitchFamily="49" charset="0"/>
              <a:buChar char="o"/>
            </a:pPr>
            <a:r>
              <a:rPr lang="en-US" sz="1400" dirty="0"/>
              <a:t>Photon hermiticity</a:t>
            </a:r>
          </a:p>
          <a:p>
            <a:pPr marL="165100" indent="-165100">
              <a:buFont typeface="Courier New" panose="02070309020205020404" pitchFamily="49" charset="0"/>
              <a:buChar char="o"/>
            </a:pPr>
            <a:r>
              <a:rPr lang="en-US" sz="1400" dirty="0"/>
              <a:t>Sub-ns timing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95A45-D17F-9E43-D21F-EEBFC8FC1437}"/>
              </a:ext>
            </a:extLst>
          </p:cNvPr>
          <p:cNvSpPr txBox="1"/>
          <p:nvPr/>
        </p:nvSpPr>
        <p:spPr>
          <a:xfrm>
            <a:off x="9220893" y="22504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04477D-353E-CDEA-C4BA-AF1052F1E920}"/>
              </a:ext>
            </a:extLst>
          </p:cNvPr>
          <p:cNvGrpSpPr/>
          <p:nvPr/>
        </p:nvGrpSpPr>
        <p:grpSpPr>
          <a:xfrm>
            <a:off x="7007819" y="992818"/>
            <a:ext cx="5074692" cy="3443370"/>
            <a:chOff x="7007819" y="992818"/>
            <a:chExt cx="5074692" cy="34433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226EF9-A615-E105-FB2B-71410FE3F8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07819" y="992818"/>
              <a:ext cx="5074692" cy="3443370"/>
              <a:chOff x="2733773" y="1451395"/>
              <a:chExt cx="8601173" cy="5836214"/>
            </a:xfrm>
          </p:grpSpPr>
          <p:pic>
            <p:nvPicPr>
              <p:cNvPr id="18" name="Picture 17" descr="Aerial view of a city&#10;&#10;AI-generated content may be incorrect.">
                <a:extLst>
                  <a:ext uri="{FF2B5EF4-FFF2-40B4-BE49-F238E27FC236}">
                    <a16:creationId xmlns:a16="http://schemas.microsoft.com/office/drawing/2014/main" id="{C46B1194-8781-8C7D-F820-A1554A584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33773" y="1451395"/>
                <a:ext cx="8601173" cy="5836214"/>
              </a:xfrm>
              <a:prstGeom prst="rect">
                <a:avLst/>
              </a:prstGeom>
              <a:ln w="25400">
                <a:noFill/>
              </a:ln>
            </p:spPr>
          </p:pic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17082E0D-AAD7-E0B3-4632-9BE212280194}"/>
                  </a:ext>
                </a:extLst>
              </p:cNvPr>
              <p:cNvSpPr/>
              <p:nvPr/>
            </p:nvSpPr>
            <p:spPr>
              <a:xfrm>
                <a:off x="4951471" y="2622977"/>
                <a:ext cx="6306787" cy="2395306"/>
              </a:xfrm>
              <a:custGeom>
                <a:avLst/>
                <a:gdLst>
                  <a:gd name="connsiteX0" fmla="*/ 1041523 w 7545451"/>
                  <a:gd name="connsiteY0" fmla="*/ 396992 h 2876195"/>
                  <a:gd name="connsiteX1" fmla="*/ 2502023 w 7545451"/>
                  <a:gd name="connsiteY1" fmla="*/ 66792 h 2876195"/>
                  <a:gd name="connsiteX2" fmla="*/ 3937123 w 7545451"/>
                  <a:gd name="connsiteY2" fmla="*/ 3292 h 2876195"/>
                  <a:gd name="connsiteX3" fmla="*/ 4737223 w 7545451"/>
                  <a:gd name="connsiteY3" fmla="*/ 41392 h 2876195"/>
                  <a:gd name="connsiteX4" fmla="*/ 6185023 w 7545451"/>
                  <a:gd name="connsiteY4" fmla="*/ 308092 h 2876195"/>
                  <a:gd name="connsiteX5" fmla="*/ 7239123 w 7545451"/>
                  <a:gd name="connsiteY5" fmla="*/ 828792 h 2876195"/>
                  <a:gd name="connsiteX6" fmla="*/ 7543923 w 7545451"/>
                  <a:gd name="connsiteY6" fmla="*/ 1552692 h 2876195"/>
                  <a:gd name="connsiteX7" fmla="*/ 7315323 w 7545451"/>
                  <a:gd name="connsiteY7" fmla="*/ 2149592 h 2876195"/>
                  <a:gd name="connsiteX8" fmla="*/ 6489823 w 7545451"/>
                  <a:gd name="connsiteY8" fmla="*/ 2619492 h 2876195"/>
                  <a:gd name="connsiteX9" fmla="*/ 5486523 w 7545451"/>
                  <a:gd name="connsiteY9" fmla="*/ 2809992 h 2876195"/>
                  <a:gd name="connsiteX10" fmla="*/ 3187823 w 7545451"/>
                  <a:gd name="connsiteY10" fmla="*/ 2873492 h 2876195"/>
                  <a:gd name="connsiteX11" fmla="*/ 2082923 w 7545451"/>
                  <a:gd name="connsiteY11" fmla="*/ 2733792 h 2876195"/>
                  <a:gd name="connsiteX12" fmla="*/ 1168523 w 7545451"/>
                  <a:gd name="connsiteY12" fmla="*/ 2492492 h 2876195"/>
                  <a:gd name="connsiteX13" fmla="*/ 216023 w 7545451"/>
                  <a:gd name="connsiteY13" fmla="*/ 1933692 h 2876195"/>
                  <a:gd name="connsiteX14" fmla="*/ 123 w 7545451"/>
                  <a:gd name="connsiteY14" fmla="*/ 1400292 h 2876195"/>
                  <a:gd name="connsiteX15" fmla="*/ 228723 w 7545451"/>
                  <a:gd name="connsiteY15" fmla="*/ 841492 h 2876195"/>
                  <a:gd name="connsiteX16" fmla="*/ 1041523 w 7545451"/>
                  <a:gd name="connsiteY16" fmla="*/ 396992 h 287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545451" h="2876195">
                    <a:moveTo>
                      <a:pt x="1041523" y="396992"/>
                    </a:moveTo>
                    <a:cubicBezTo>
                      <a:pt x="1420406" y="267875"/>
                      <a:pt x="2019423" y="132409"/>
                      <a:pt x="2502023" y="66792"/>
                    </a:cubicBezTo>
                    <a:cubicBezTo>
                      <a:pt x="2984623" y="1175"/>
                      <a:pt x="3564590" y="7525"/>
                      <a:pt x="3937123" y="3292"/>
                    </a:cubicBezTo>
                    <a:cubicBezTo>
                      <a:pt x="4309656" y="-941"/>
                      <a:pt x="4362573" y="-9408"/>
                      <a:pt x="4737223" y="41392"/>
                    </a:cubicBezTo>
                    <a:cubicBezTo>
                      <a:pt x="5111873" y="92192"/>
                      <a:pt x="5768040" y="176859"/>
                      <a:pt x="6185023" y="308092"/>
                    </a:cubicBezTo>
                    <a:cubicBezTo>
                      <a:pt x="6602006" y="439325"/>
                      <a:pt x="7012640" y="621359"/>
                      <a:pt x="7239123" y="828792"/>
                    </a:cubicBezTo>
                    <a:cubicBezTo>
                      <a:pt x="7465606" y="1036225"/>
                      <a:pt x="7531223" y="1332559"/>
                      <a:pt x="7543923" y="1552692"/>
                    </a:cubicBezTo>
                    <a:cubicBezTo>
                      <a:pt x="7556623" y="1772825"/>
                      <a:pt x="7491006" y="1971792"/>
                      <a:pt x="7315323" y="2149592"/>
                    </a:cubicBezTo>
                    <a:cubicBezTo>
                      <a:pt x="7139640" y="2327392"/>
                      <a:pt x="6794623" y="2509425"/>
                      <a:pt x="6489823" y="2619492"/>
                    </a:cubicBezTo>
                    <a:cubicBezTo>
                      <a:pt x="6185023" y="2729559"/>
                      <a:pt x="6036856" y="2767659"/>
                      <a:pt x="5486523" y="2809992"/>
                    </a:cubicBezTo>
                    <a:cubicBezTo>
                      <a:pt x="4936190" y="2852325"/>
                      <a:pt x="3755090" y="2886192"/>
                      <a:pt x="3187823" y="2873492"/>
                    </a:cubicBezTo>
                    <a:cubicBezTo>
                      <a:pt x="2620556" y="2860792"/>
                      <a:pt x="2419473" y="2797292"/>
                      <a:pt x="2082923" y="2733792"/>
                    </a:cubicBezTo>
                    <a:cubicBezTo>
                      <a:pt x="1746373" y="2670292"/>
                      <a:pt x="1479673" y="2625842"/>
                      <a:pt x="1168523" y="2492492"/>
                    </a:cubicBezTo>
                    <a:cubicBezTo>
                      <a:pt x="857373" y="2359142"/>
                      <a:pt x="410756" y="2115725"/>
                      <a:pt x="216023" y="1933692"/>
                    </a:cubicBezTo>
                    <a:cubicBezTo>
                      <a:pt x="21290" y="1751659"/>
                      <a:pt x="-1994" y="1582325"/>
                      <a:pt x="123" y="1400292"/>
                    </a:cubicBezTo>
                    <a:cubicBezTo>
                      <a:pt x="2240" y="1218259"/>
                      <a:pt x="61506" y="1010825"/>
                      <a:pt x="228723" y="841492"/>
                    </a:cubicBezTo>
                    <a:cubicBezTo>
                      <a:pt x="395940" y="672159"/>
                      <a:pt x="662640" y="526109"/>
                      <a:pt x="1041523" y="396992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962AC964-98F9-32C4-EFE7-81A44C20BE39}"/>
                  </a:ext>
                </a:extLst>
              </p:cNvPr>
              <p:cNvSpPr/>
              <p:nvPr/>
            </p:nvSpPr>
            <p:spPr>
              <a:xfrm>
                <a:off x="4872887" y="3274724"/>
                <a:ext cx="1611859" cy="616421"/>
              </a:xfrm>
              <a:custGeom>
                <a:avLst/>
                <a:gdLst>
                  <a:gd name="connsiteX0" fmla="*/ 37923 w 1943029"/>
                  <a:gd name="connsiteY0" fmla="*/ 378628 h 685158"/>
                  <a:gd name="connsiteX1" fmla="*/ 507823 w 1943029"/>
                  <a:gd name="connsiteY1" fmla="*/ 86528 h 685158"/>
                  <a:gd name="connsiteX2" fmla="*/ 1244423 w 1943029"/>
                  <a:gd name="connsiteY2" fmla="*/ 10328 h 685158"/>
                  <a:gd name="connsiteX3" fmla="*/ 1650823 w 1943029"/>
                  <a:gd name="connsiteY3" fmla="*/ 23028 h 685158"/>
                  <a:gd name="connsiteX4" fmla="*/ 1942923 w 1943029"/>
                  <a:gd name="connsiteY4" fmla="*/ 213528 h 685158"/>
                  <a:gd name="connsiteX5" fmla="*/ 1676223 w 1943029"/>
                  <a:gd name="connsiteY5" fmla="*/ 505628 h 685158"/>
                  <a:gd name="connsiteX6" fmla="*/ 1053923 w 1943029"/>
                  <a:gd name="connsiteY6" fmla="*/ 670728 h 685158"/>
                  <a:gd name="connsiteX7" fmla="*/ 368123 w 1943029"/>
                  <a:gd name="connsiteY7" fmla="*/ 658028 h 685158"/>
                  <a:gd name="connsiteX8" fmla="*/ 63323 w 1943029"/>
                  <a:gd name="connsiteY8" fmla="*/ 505628 h 685158"/>
                  <a:gd name="connsiteX9" fmla="*/ 37923 w 1943029"/>
                  <a:gd name="connsiteY9" fmla="*/ 378628 h 685158"/>
                  <a:gd name="connsiteX0" fmla="*/ 48810 w 1924419"/>
                  <a:gd name="connsiteY0" fmla="*/ 357559 h 685158"/>
                  <a:gd name="connsiteX1" fmla="*/ 489213 w 1924419"/>
                  <a:gd name="connsiteY1" fmla="*/ 86528 h 685158"/>
                  <a:gd name="connsiteX2" fmla="*/ 1225813 w 1924419"/>
                  <a:gd name="connsiteY2" fmla="*/ 10328 h 685158"/>
                  <a:gd name="connsiteX3" fmla="*/ 1632213 w 1924419"/>
                  <a:gd name="connsiteY3" fmla="*/ 23028 h 685158"/>
                  <a:gd name="connsiteX4" fmla="*/ 1924313 w 1924419"/>
                  <a:gd name="connsiteY4" fmla="*/ 213528 h 685158"/>
                  <a:gd name="connsiteX5" fmla="*/ 1657613 w 1924419"/>
                  <a:gd name="connsiteY5" fmla="*/ 505628 h 685158"/>
                  <a:gd name="connsiteX6" fmla="*/ 1035313 w 1924419"/>
                  <a:gd name="connsiteY6" fmla="*/ 670728 h 685158"/>
                  <a:gd name="connsiteX7" fmla="*/ 349513 w 1924419"/>
                  <a:gd name="connsiteY7" fmla="*/ 658028 h 685158"/>
                  <a:gd name="connsiteX8" fmla="*/ 44713 w 1924419"/>
                  <a:gd name="connsiteY8" fmla="*/ 505628 h 685158"/>
                  <a:gd name="connsiteX9" fmla="*/ 48810 w 1924419"/>
                  <a:gd name="connsiteY9" fmla="*/ 357559 h 685158"/>
                  <a:gd name="connsiteX0" fmla="*/ 35582 w 1911191"/>
                  <a:gd name="connsiteY0" fmla="*/ 357559 h 685158"/>
                  <a:gd name="connsiteX1" fmla="*/ 475985 w 1911191"/>
                  <a:gd name="connsiteY1" fmla="*/ 86528 h 685158"/>
                  <a:gd name="connsiteX2" fmla="*/ 1212585 w 1911191"/>
                  <a:gd name="connsiteY2" fmla="*/ 10328 h 685158"/>
                  <a:gd name="connsiteX3" fmla="*/ 1618985 w 1911191"/>
                  <a:gd name="connsiteY3" fmla="*/ 23028 h 685158"/>
                  <a:gd name="connsiteX4" fmla="*/ 1911085 w 1911191"/>
                  <a:gd name="connsiteY4" fmla="*/ 213528 h 685158"/>
                  <a:gd name="connsiteX5" fmla="*/ 1644385 w 1911191"/>
                  <a:gd name="connsiteY5" fmla="*/ 505628 h 685158"/>
                  <a:gd name="connsiteX6" fmla="*/ 1022085 w 1911191"/>
                  <a:gd name="connsiteY6" fmla="*/ 670728 h 685158"/>
                  <a:gd name="connsiteX7" fmla="*/ 336285 w 1911191"/>
                  <a:gd name="connsiteY7" fmla="*/ 658028 h 685158"/>
                  <a:gd name="connsiteX8" fmla="*/ 60982 w 1911191"/>
                  <a:gd name="connsiteY8" fmla="*/ 514055 h 685158"/>
                  <a:gd name="connsiteX9" fmla="*/ 35582 w 1911191"/>
                  <a:gd name="connsiteY9" fmla="*/ 357559 h 685158"/>
                  <a:gd name="connsiteX0" fmla="*/ 35890 w 1911499"/>
                  <a:gd name="connsiteY0" fmla="*/ 358102 h 685701"/>
                  <a:gd name="connsiteX1" fmla="*/ 480507 w 1911499"/>
                  <a:gd name="connsiteY1" fmla="*/ 95499 h 685701"/>
                  <a:gd name="connsiteX2" fmla="*/ 1212893 w 1911499"/>
                  <a:gd name="connsiteY2" fmla="*/ 10871 h 685701"/>
                  <a:gd name="connsiteX3" fmla="*/ 1619293 w 1911499"/>
                  <a:gd name="connsiteY3" fmla="*/ 23571 h 685701"/>
                  <a:gd name="connsiteX4" fmla="*/ 1911393 w 1911499"/>
                  <a:gd name="connsiteY4" fmla="*/ 214071 h 685701"/>
                  <a:gd name="connsiteX5" fmla="*/ 1644693 w 1911499"/>
                  <a:gd name="connsiteY5" fmla="*/ 506171 h 685701"/>
                  <a:gd name="connsiteX6" fmla="*/ 1022393 w 1911499"/>
                  <a:gd name="connsiteY6" fmla="*/ 671271 h 685701"/>
                  <a:gd name="connsiteX7" fmla="*/ 336593 w 1911499"/>
                  <a:gd name="connsiteY7" fmla="*/ 658571 h 685701"/>
                  <a:gd name="connsiteX8" fmla="*/ 61290 w 1911499"/>
                  <a:gd name="connsiteY8" fmla="*/ 514598 h 685701"/>
                  <a:gd name="connsiteX9" fmla="*/ 35890 w 1911499"/>
                  <a:gd name="connsiteY9" fmla="*/ 358102 h 685701"/>
                  <a:gd name="connsiteX0" fmla="*/ 28723 w 1904332"/>
                  <a:gd name="connsiteY0" fmla="*/ 358102 h 685701"/>
                  <a:gd name="connsiteX1" fmla="*/ 473340 w 1904332"/>
                  <a:gd name="connsiteY1" fmla="*/ 95499 h 685701"/>
                  <a:gd name="connsiteX2" fmla="*/ 1205726 w 1904332"/>
                  <a:gd name="connsiteY2" fmla="*/ 10871 h 685701"/>
                  <a:gd name="connsiteX3" fmla="*/ 1612126 w 1904332"/>
                  <a:gd name="connsiteY3" fmla="*/ 23571 h 685701"/>
                  <a:gd name="connsiteX4" fmla="*/ 1904226 w 1904332"/>
                  <a:gd name="connsiteY4" fmla="*/ 214071 h 685701"/>
                  <a:gd name="connsiteX5" fmla="*/ 1637526 w 1904332"/>
                  <a:gd name="connsiteY5" fmla="*/ 506171 h 685701"/>
                  <a:gd name="connsiteX6" fmla="*/ 1015226 w 1904332"/>
                  <a:gd name="connsiteY6" fmla="*/ 671271 h 685701"/>
                  <a:gd name="connsiteX7" fmla="*/ 329426 w 1904332"/>
                  <a:gd name="connsiteY7" fmla="*/ 658571 h 685701"/>
                  <a:gd name="connsiteX8" fmla="*/ 75192 w 1904332"/>
                  <a:gd name="connsiteY8" fmla="*/ 523025 h 685701"/>
                  <a:gd name="connsiteX9" fmla="*/ 28723 w 1904332"/>
                  <a:gd name="connsiteY9" fmla="*/ 358102 h 685701"/>
                  <a:gd name="connsiteX0" fmla="*/ 32822 w 1908431"/>
                  <a:gd name="connsiteY0" fmla="*/ 358102 h 685701"/>
                  <a:gd name="connsiteX1" fmla="*/ 477439 w 1908431"/>
                  <a:gd name="connsiteY1" fmla="*/ 95499 h 685701"/>
                  <a:gd name="connsiteX2" fmla="*/ 1209825 w 1908431"/>
                  <a:gd name="connsiteY2" fmla="*/ 10871 h 685701"/>
                  <a:gd name="connsiteX3" fmla="*/ 1616225 w 1908431"/>
                  <a:gd name="connsiteY3" fmla="*/ 23571 h 685701"/>
                  <a:gd name="connsiteX4" fmla="*/ 1908325 w 1908431"/>
                  <a:gd name="connsiteY4" fmla="*/ 214071 h 685701"/>
                  <a:gd name="connsiteX5" fmla="*/ 1641625 w 1908431"/>
                  <a:gd name="connsiteY5" fmla="*/ 506171 h 685701"/>
                  <a:gd name="connsiteX6" fmla="*/ 1019325 w 1908431"/>
                  <a:gd name="connsiteY6" fmla="*/ 671271 h 685701"/>
                  <a:gd name="connsiteX7" fmla="*/ 333525 w 1908431"/>
                  <a:gd name="connsiteY7" fmla="*/ 658571 h 685701"/>
                  <a:gd name="connsiteX8" fmla="*/ 66650 w 1908431"/>
                  <a:gd name="connsiteY8" fmla="*/ 548308 h 685701"/>
                  <a:gd name="connsiteX9" fmla="*/ 32822 w 1908431"/>
                  <a:gd name="connsiteY9" fmla="*/ 358102 h 685701"/>
                  <a:gd name="connsiteX0" fmla="*/ 29080 w 1904689"/>
                  <a:gd name="connsiteY0" fmla="*/ 358102 h 685701"/>
                  <a:gd name="connsiteX1" fmla="*/ 473697 w 1904689"/>
                  <a:gd name="connsiteY1" fmla="*/ 95499 h 685701"/>
                  <a:gd name="connsiteX2" fmla="*/ 1206083 w 1904689"/>
                  <a:gd name="connsiteY2" fmla="*/ 10871 h 685701"/>
                  <a:gd name="connsiteX3" fmla="*/ 1612483 w 1904689"/>
                  <a:gd name="connsiteY3" fmla="*/ 23571 h 685701"/>
                  <a:gd name="connsiteX4" fmla="*/ 1904583 w 1904689"/>
                  <a:gd name="connsiteY4" fmla="*/ 214071 h 685701"/>
                  <a:gd name="connsiteX5" fmla="*/ 1637883 w 1904689"/>
                  <a:gd name="connsiteY5" fmla="*/ 506171 h 685701"/>
                  <a:gd name="connsiteX6" fmla="*/ 1015583 w 1904689"/>
                  <a:gd name="connsiteY6" fmla="*/ 671271 h 685701"/>
                  <a:gd name="connsiteX7" fmla="*/ 329783 w 1904689"/>
                  <a:gd name="connsiteY7" fmla="*/ 658571 h 685701"/>
                  <a:gd name="connsiteX8" fmla="*/ 62908 w 1904689"/>
                  <a:gd name="connsiteY8" fmla="*/ 548308 h 685701"/>
                  <a:gd name="connsiteX9" fmla="*/ 29080 w 1904689"/>
                  <a:gd name="connsiteY9" fmla="*/ 358102 h 685701"/>
                  <a:gd name="connsiteX0" fmla="*/ 29080 w 1904594"/>
                  <a:gd name="connsiteY0" fmla="*/ 358102 h 687535"/>
                  <a:gd name="connsiteX1" fmla="*/ 473697 w 1904594"/>
                  <a:gd name="connsiteY1" fmla="*/ 95499 h 687535"/>
                  <a:gd name="connsiteX2" fmla="*/ 1206083 w 1904594"/>
                  <a:gd name="connsiteY2" fmla="*/ 10871 h 687535"/>
                  <a:gd name="connsiteX3" fmla="*/ 1612483 w 1904594"/>
                  <a:gd name="connsiteY3" fmla="*/ 23571 h 687535"/>
                  <a:gd name="connsiteX4" fmla="*/ 1904583 w 1904594"/>
                  <a:gd name="connsiteY4" fmla="*/ 214071 h 687535"/>
                  <a:gd name="connsiteX5" fmla="*/ 1621028 w 1904594"/>
                  <a:gd name="connsiteY5" fmla="*/ 480888 h 687535"/>
                  <a:gd name="connsiteX6" fmla="*/ 1015583 w 1904594"/>
                  <a:gd name="connsiteY6" fmla="*/ 671271 h 687535"/>
                  <a:gd name="connsiteX7" fmla="*/ 329783 w 1904594"/>
                  <a:gd name="connsiteY7" fmla="*/ 658571 h 687535"/>
                  <a:gd name="connsiteX8" fmla="*/ 62908 w 1904594"/>
                  <a:gd name="connsiteY8" fmla="*/ 548308 h 687535"/>
                  <a:gd name="connsiteX9" fmla="*/ 29080 w 1904594"/>
                  <a:gd name="connsiteY9" fmla="*/ 358102 h 687535"/>
                  <a:gd name="connsiteX0" fmla="*/ 29080 w 1904594"/>
                  <a:gd name="connsiteY0" fmla="*/ 352579 h 682012"/>
                  <a:gd name="connsiteX1" fmla="*/ 473697 w 1904594"/>
                  <a:gd name="connsiteY1" fmla="*/ 89976 h 682012"/>
                  <a:gd name="connsiteX2" fmla="*/ 1206083 w 1904594"/>
                  <a:gd name="connsiteY2" fmla="*/ 5348 h 682012"/>
                  <a:gd name="connsiteX3" fmla="*/ 1612483 w 1904594"/>
                  <a:gd name="connsiteY3" fmla="*/ 30690 h 682012"/>
                  <a:gd name="connsiteX4" fmla="*/ 1904583 w 1904594"/>
                  <a:gd name="connsiteY4" fmla="*/ 208548 h 682012"/>
                  <a:gd name="connsiteX5" fmla="*/ 1621028 w 1904594"/>
                  <a:gd name="connsiteY5" fmla="*/ 475365 h 682012"/>
                  <a:gd name="connsiteX6" fmla="*/ 1015583 w 1904594"/>
                  <a:gd name="connsiteY6" fmla="*/ 665748 h 682012"/>
                  <a:gd name="connsiteX7" fmla="*/ 329783 w 1904594"/>
                  <a:gd name="connsiteY7" fmla="*/ 653048 h 682012"/>
                  <a:gd name="connsiteX8" fmla="*/ 62908 w 1904594"/>
                  <a:gd name="connsiteY8" fmla="*/ 542785 h 682012"/>
                  <a:gd name="connsiteX9" fmla="*/ 29080 w 1904594"/>
                  <a:gd name="connsiteY9" fmla="*/ 352579 h 68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4594" h="682012">
                    <a:moveTo>
                      <a:pt x="29080" y="352579"/>
                    </a:moveTo>
                    <a:cubicBezTo>
                      <a:pt x="89118" y="264470"/>
                      <a:pt x="277530" y="147848"/>
                      <a:pt x="473697" y="89976"/>
                    </a:cubicBezTo>
                    <a:cubicBezTo>
                      <a:pt x="669864" y="32104"/>
                      <a:pt x="1016285" y="15229"/>
                      <a:pt x="1206083" y="5348"/>
                    </a:cubicBezTo>
                    <a:cubicBezTo>
                      <a:pt x="1395881" y="-4533"/>
                      <a:pt x="1496066" y="-3177"/>
                      <a:pt x="1612483" y="30690"/>
                    </a:cubicBezTo>
                    <a:cubicBezTo>
                      <a:pt x="1728900" y="64557"/>
                      <a:pt x="1903159" y="134436"/>
                      <a:pt x="1904583" y="208548"/>
                    </a:cubicBezTo>
                    <a:cubicBezTo>
                      <a:pt x="1906007" y="282660"/>
                      <a:pt x="1769195" y="399165"/>
                      <a:pt x="1621028" y="475365"/>
                    </a:cubicBezTo>
                    <a:cubicBezTo>
                      <a:pt x="1472861" y="551565"/>
                      <a:pt x="1230790" y="636134"/>
                      <a:pt x="1015583" y="665748"/>
                    </a:cubicBezTo>
                    <a:cubicBezTo>
                      <a:pt x="800376" y="695362"/>
                      <a:pt x="494883" y="680565"/>
                      <a:pt x="329783" y="653048"/>
                    </a:cubicBezTo>
                    <a:cubicBezTo>
                      <a:pt x="164683" y="625531"/>
                      <a:pt x="113025" y="592863"/>
                      <a:pt x="62908" y="542785"/>
                    </a:cubicBezTo>
                    <a:cubicBezTo>
                      <a:pt x="12791" y="492707"/>
                      <a:pt x="-30958" y="440688"/>
                      <a:pt x="29080" y="352579"/>
                    </a:cubicBezTo>
                    <a:close/>
                  </a:path>
                </a:pathLst>
              </a:cu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DB31D37-8F62-7E86-B6FC-B98FEB1D859A}"/>
                  </a:ext>
                </a:extLst>
              </p:cNvPr>
              <p:cNvCxnSpPr/>
              <p:nvPr/>
            </p:nvCxnSpPr>
            <p:spPr>
              <a:xfrm flipH="1">
                <a:off x="6150397" y="3274724"/>
                <a:ext cx="8554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4C0476-AA3C-67F3-F1B6-E697A645EBAC}"/>
                </a:ext>
              </a:extLst>
            </p:cNvPr>
            <p:cNvSpPr txBox="1"/>
            <p:nvPr/>
          </p:nvSpPr>
          <p:spPr>
            <a:xfrm>
              <a:off x="10176763" y="3060700"/>
              <a:ext cx="550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LHC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D55D35-5F2E-1FBF-2384-8F4402FB4F08}"/>
                </a:ext>
              </a:extLst>
            </p:cNvPr>
            <p:cNvSpPr txBox="1"/>
            <p:nvPr/>
          </p:nvSpPr>
          <p:spPr>
            <a:xfrm>
              <a:off x="9525232" y="1869633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NA62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42EE8E-97F2-EA83-F4CF-BECC00189574}"/>
                </a:ext>
              </a:extLst>
            </p:cNvPr>
            <p:cNvSpPr txBox="1"/>
            <p:nvPr/>
          </p:nvSpPr>
          <p:spPr>
            <a:xfrm>
              <a:off x="8801100" y="2342994"/>
              <a:ext cx="594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24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DA14D-73C8-303E-3957-BE5F9B698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DF22C24A-35D7-8CE1-6377-2340F249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855" y="5517948"/>
            <a:ext cx="1982405" cy="1322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45C00-60BB-9FE9-4184-2E63AF92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45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Timeline</a:t>
            </a:r>
          </a:p>
        </p:txBody>
      </p:sp>
      <p:pic>
        <p:nvPicPr>
          <p:cNvPr id="105" name="Content Placeholder 6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4F30824A-7AC0-222F-D41A-451DCA99E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470" y="4796062"/>
            <a:ext cx="2332453" cy="194545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B5388-53EB-E859-1DC8-B0EF1319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C537D-9004-6AFC-4CC7-8B1F9D867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5</a:t>
            </a:fld>
            <a:endParaRPr lang="fr-FR" dirty="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4055CF8-6E13-A3B4-AD60-638CD8BF3AC5}"/>
              </a:ext>
            </a:extLst>
          </p:cNvPr>
          <p:cNvSpPr>
            <a:spLocks noChangeAspect="1"/>
          </p:cNvSpPr>
          <p:nvPr/>
        </p:nvSpPr>
        <p:spPr bwMode="auto">
          <a:xfrm>
            <a:off x="2550778" y="3437524"/>
            <a:ext cx="683626" cy="791055"/>
          </a:xfrm>
          <a:custGeom>
            <a:avLst/>
            <a:gdLst>
              <a:gd name="T0" fmla="*/ 2398 w 2398"/>
              <a:gd name="T1" fmla="*/ 0 h 2774"/>
              <a:gd name="T2" fmla="*/ 1249 w 2398"/>
              <a:gd name="T3" fmla="*/ 2774 h 2774"/>
              <a:gd name="T4" fmla="*/ 0 w 2398"/>
              <a:gd name="T5" fmla="*/ 1526 h 2774"/>
              <a:gd name="T6" fmla="*/ 632 w 2398"/>
              <a:gd name="T7" fmla="*/ 0 h 2774"/>
              <a:gd name="T8" fmla="*/ 2398 w 2398"/>
              <a:gd name="T9" fmla="*/ 0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9144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B686BE9E-7AF6-723B-6B10-EE0F96B1ADC2}"/>
              </a:ext>
            </a:extLst>
          </p:cNvPr>
          <p:cNvSpPr>
            <a:spLocks noChangeAspect="1"/>
          </p:cNvSpPr>
          <p:nvPr/>
        </p:nvSpPr>
        <p:spPr bwMode="auto">
          <a:xfrm>
            <a:off x="2041130" y="3888501"/>
            <a:ext cx="791054" cy="684323"/>
          </a:xfrm>
          <a:custGeom>
            <a:avLst/>
            <a:gdLst>
              <a:gd name="T0" fmla="*/ 2774 w 2774"/>
              <a:gd name="T1" fmla="*/ 1249 h 2398"/>
              <a:gd name="T2" fmla="*/ 0 w 2774"/>
              <a:gd name="T3" fmla="*/ 2398 h 2398"/>
              <a:gd name="T4" fmla="*/ 0 w 2774"/>
              <a:gd name="T5" fmla="*/ 632 h 2398"/>
              <a:gd name="T6" fmla="*/ 1526 w 2774"/>
              <a:gd name="T7" fmla="*/ 0 h 2398"/>
              <a:gd name="T8" fmla="*/ 2774 w 2774"/>
              <a:gd name="T9" fmla="*/ 1249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2774" y="1249"/>
                </a:moveTo>
                <a:cubicBezTo>
                  <a:pt x="2038" y="1985"/>
                  <a:pt x="1040" y="2398"/>
                  <a:pt x="0" y="2398"/>
                </a:cubicBezTo>
                <a:lnTo>
                  <a:pt x="0" y="632"/>
                </a:lnTo>
                <a:cubicBezTo>
                  <a:pt x="572" y="632"/>
                  <a:pt x="1121" y="405"/>
                  <a:pt x="1526" y="0"/>
                </a:cubicBezTo>
                <a:lnTo>
                  <a:pt x="2774" y="124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0" tIns="45720" rIns="36576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2009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2B34F7B4-7A7D-8CA6-A1CB-747CF65E6AFF}"/>
              </a:ext>
            </a:extLst>
          </p:cNvPr>
          <p:cNvSpPr>
            <a:spLocks noChangeAspect="1"/>
          </p:cNvSpPr>
          <p:nvPr/>
        </p:nvSpPr>
        <p:spPr bwMode="auto">
          <a:xfrm>
            <a:off x="1189668" y="3888499"/>
            <a:ext cx="791055" cy="684325"/>
          </a:xfrm>
          <a:custGeom>
            <a:avLst/>
            <a:gdLst>
              <a:gd name="T0" fmla="*/ 2774 w 2774"/>
              <a:gd name="T1" fmla="*/ 2398 h 2398"/>
              <a:gd name="T2" fmla="*/ 0 w 2774"/>
              <a:gd name="T3" fmla="*/ 1249 h 2398"/>
              <a:gd name="T4" fmla="*/ 1248 w 2774"/>
              <a:gd name="T5" fmla="*/ 0 h 2398"/>
              <a:gd name="T6" fmla="*/ 2774 w 2774"/>
              <a:gd name="T7" fmla="*/ 632 h 2398"/>
              <a:gd name="T8" fmla="*/ 2774 w 2774"/>
              <a:gd name="T9" fmla="*/ 2398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2774" y="2398"/>
                </a:moveTo>
                <a:cubicBezTo>
                  <a:pt x="1734" y="2398"/>
                  <a:pt x="735" y="1985"/>
                  <a:pt x="0" y="1249"/>
                </a:cubicBezTo>
                <a:lnTo>
                  <a:pt x="1248" y="0"/>
                </a:lnTo>
                <a:cubicBezTo>
                  <a:pt x="1653" y="405"/>
                  <a:pt x="2202" y="632"/>
                  <a:pt x="2774" y="632"/>
                </a:cubicBezTo>
                <a:lnTo>
                  <a:pt x="2774" y="239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47E99B3B-1E5C-C309-FC83-C13B4C86F9FA}"/>
              </a:ext>
            </a:extLst>
          </p:cNvPr>
          <p:cNvSpPr>
            <a:spLocks noChangeAspect="1"/>
          </p:cNvSpPr>
          <p:nvPr/>
        </p:nvSpPr>
        <p:spPr bwMode="auto">
          <a:xfrm>
            <a:off x="3919094" y="2239405"/>
            <a:ext cx="791055" cy="684325"/>
          </a:xfrm>
          <a:custGeom>
            <a:avLst/>
            <a:gdLst>
              <a:gd name="T0" fmla="*/ 0 w 2774"/>
              <a:gd name="T1" fmla="*/ 0 h 2398"/>
              <a:gd name="T2" fmla="*/ 2774 w 2774"/>
              <a:gd name="T3" fmla="*/ 1149 h 2398"/>
              <a:gd name="T4" fmla="*/ 1526 w 2774"/>
              <a:gd name="T5" fmla="*/ 2398 h 2398"/>
              <a:gd name="T6" fmla="*/ 0 w 2774"/>
              <a:gd name="T7" fmla="*/ 1766 h 2398"/>
              <a:gd name="T8" fmla="*/ 0 w 2774"/>
              <a:gd name="T9" fmla="*/ 0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0"/>
                </a:moveTo>
                <a:cubicBezTo>
                  <a:pt x="1040" y="0"/>
                  <a:pt x="2038" y="413"/>
                  <a:pt x="2774" y="1149"/>
                </a:cubicBezTo>
                <a:lnTo>
                  <a:pt x="1526" y="2398"/>
                </a:lnTo>
                <a:cubicBezTo>
                  <a:pt x="1121" y="1993"/>
                  <a:pt x="572" y="1766"/>
                  <a:pt x="0" y="176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36576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2013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48104E6F-9D5F-A473-9B61-F21E20B58CB8}"/>
              </a:ext>
            </a:extLst>
          </p:cNvPr>
          <p:cNvSpPr>
            <a:spLocks noChangeAspect="1"/>
          </p:cNvSpPr>
          <p:nvPr/>
        </p:nvSpPr>
        <p:spPr bwMode="auto">
          <a:xfrm>
            <a:off x="2749155" y="2610933"/>
            <a:ext cx="683626" cy="791751"/>
          </a:xfrm>
          <a:custGeom>
            <a:avLst/>
            <a:gdLst>
              <a:gd name="T0" fmla="*/ 0 w 2398"/>
              <a:gd name="T1" fmla="*/ 2774 h 2774"/>
              <a:gd name="T2" fmla="*/ 1149 w 2398"/>
              <a:gd name="T3" fmla="*/ 0 h 2774"/>
              <a:gd name="T4" fmla="*/ 2398 w 2398"/>
              <a:gd name="T5" fmla="*/ 1248 h 2774"/>
              <a:gd name="T6" fmla="*/ 1766 w 2398"/>
              <a:gd name="T7" fmla="*/ 2774 h 2774"/>
              <a:gd name="T8" fmla="*/ 0 w 2398"/>
              <a:gd name="T9" fmla="*/ 2774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2743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46D17644-7551-6951-44B3-F8071793558A}"/>
              </a:ext>
            </a:extLst>
          </p:cNvPr>
          <p:cNvSpPr>
            <a:spLocks noChangeAspect="1"/>
          </p:cNvSpPr>
          <p:nvPr/>
        </p:nvSpPr>
        <p:spPr bwMode="auto">
          <a:xfrm>
            <a:off x="3090968" y="2239405"/>
            <a:ext cx="791055" cy="684325"/>
          </a:xfrm>
          <a:custGeom>
            <a:avLst/>
            <a:gdLst>
              <a:gd name="T0" fmla="*/ 0 w 2774"/>
              <a:gd name="T1" fmla="*/ 1149 h 2398"/>
              <a:gd name="T2" fmla="*/ 2774 w 2774"/>
              <a:gd name="T3" fmla="*/ 0 h 2398"/>
              <a:gd name="T4" fmla="*/ 2774 w 2774"/>
              <a:gd name="T5" fmla="*/ 1766 h 2398"/>
              <a:gd name="T6" fmla="*/ 1248 w 2774"/>
              <a:gd name="T7" fmla="*/ 2398 h 2398"/>
              <a:gd name="T8" fmla="*/ 0 w 2774"/>
              <a:gd name="T9" fmla="*/ 1149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1149"/>
                </a:moveTo>
                <a:cubicBezTo>
                  <a:pt x="735" y="413"/>
                  <a:pt x="1734" y="0"/>
                  <a:pt x="2774" y="0"/>
                </a:cubicBezTo>
                <a:lnTo>
                  <a:pt x="2774" y="1766"/>
                </a:lnTo>
                <a:cubicBezTo>
                  <a:pt x="2202" y="1766"/>
                  <a:pt x="1653" y="1993"/>
                  <a:pt x="1248" y="2398"/>
                </a:cubicBezTo>
                <a:lnTo>
                  <a:pt x="0" y="1149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BEBE8EC5-50B1-4B79-3FC8-A7E7E71FC1B9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15995" y="3437524"/>
            <a:ext cx="683626" cy="791055"/>
          </a:xfrm>
          <a:custGeom>
            <a:avLst/>
            <a:gdLst>
              <a:gd name="T0" fmla="*/ 2398 w 2398"/>
              <a:gd name="T1" fmla="*/ 0 h 2774"/>
              <a:gd name="T2" fmla="*/ 1249 w 2398"/>
              <a:gd name="T3" fmla="*/ 2774 h 2774"/>
              <a:gd name="T4" fmla="*/ 0 w 2398"/>
              <a:gd name="T5" fmla="*/ 1526 h 2774"/>
              <a:gd name="T6" fmla="*/ 632 w 2398"/>
              <a:gd name="T7" fmla="*/ 0 h 2774"/>
              <a:gd name="T8" fmla="*/ 2398 w 2398"/>
              <a:gd name="T9" fmla="*/ 0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9144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EEC3056-D02F-8CDC-C659-33C12379E316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368336" y="2581567"/>
            <a:ext cx="683626" cy="791751"/>
          </a:xfrm>
          <a:custGeom>
            <a:avLst/>
            <a:gdLst>
              <a:gd name="T0" fmla="*/ 0 w 2398"/>
              <a:gd name="T1" fmla="*/ 2774 h 2774"/>
              <a:gd name="T2" fmla="*/ 1149 w 2398"/>
              <a:gd name="T3" fmla="*/ 0 h 2774"/>
              <a:gd name="T4" fmla="*/ 2398 w 2398"/>
              <a:gd name="T5" fmla="*/ 1248 h 2774"/>
              <a:gd name="T6" fmla="*/ 1766 w 2398"/>
              <a:gd name="T7" fmla="*/ 2774 h 2774"/>
              <a:gd name="T8" fmla="*/ 0 w 2398"/>
              <a:gd name="T9" fmla="*/ 2774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2743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0A2C596-24AA-7D2C-B8EE-4B1398462760}"/>
              </a:ext>
            </a:extLst>
          </p:cNvPr>
          <p:cNvSpPr>
            <a:spLocks noChangeAspect="1"/>
          </p:cNvSpPr>
          <p:nvPr/>
        </p:nvSpPr>
        <p:spPr bwMode="auto">
          <a:xfrm>
            <a:off x="6297872" y="3408307"/>
            <a:ext cx="683626" cy="791055"/>
          </a:xfrm>
          <a:custGeom>
            <a:avLst/>
            <a:gdLst>
              <a:gd name="T0" fmla="*/ 2398 w 2398"/>
              <a:gd name="T1" fmla="*/ 0 h 2774"/>
              <a:gd name="T2" fmla="*/ 1249 w 2398"/>
              <a:gd name="T3" fmla="*/ 2774 h 2774"/>
              <a:gd name="T4" fmla="*/ 0 w 2398"/>
              <a:gd name="T5" fmla="*/ 1526 h 2774"/>
              <a:gd name="T6" fmla="*/ 632 w 2398"/>
              <a:gd name="T7" fmla="*/ 0 h 2774"/>
              <a:gd name="T8" fmla="*/ 2398 w 2398"/>
              <a:gd name="T9" fmla="*/ 0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9144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A61536A-A83B-8487-72EA-9F24522C776F}"/>
              </a:ext>
            </a:extLst>
          </p:cNvPr>
          <p:cNvSpPr>
            <a:spLocks noChangeAspect="1"/>
          </p:cNvSpPr>
          <p:nvPr/>
        </p:nvSpPr>
        <p:spPr bwMode="auto">
          <a:xfrm>
            <a:off x="5788224" y="3859284"/>
            <a:ext cx="791054" cy="684323"/>
          </a:xfrm>
          <a:custGeom>
            <a:avLst/>
            <a:gdLst>
              <a:gd name="T0" fmla="*/ 2774 w 2774"/>
              <a:gd name="T1" fmla="*/ 1249 h 2398"/>
              <a:gd name="T2" fmla="*/ 0 w 2774"/>
              <a:gd name="T3" fmla="*/ 2398 h 2398"/>
              <a:gd name="T4" fmla="*/ 0 w 2774"/>
              <a:gd name="T5" fmla="*/ 632 h 2398"/>
              <a:gd name="T6" fmla="*/ 1526 w 2774"/>
              <a:gd name="T7" fmla="*/ 0 h 2398"/>
              <a:gd name="T8" fmla="*/ 2774 w 2774"/>
              <a:gd name="T9" fmla="*/ 1249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2774" y="1249"/>
                </a:moveTo>
                <a:cubicBezTo>
                  <a:pt x="2038" y="1985"/>
                  <a:pt x="1040" y="2398"/>
                  <a:pt x="0" y="2398"/>
                </a:cubicBezTo>
                <a:lnTo>
                  <a:pt x="0" y="632"/>
                </a:lnTo>
                <a:cubicBezTo>
                  <a:pt x="572" y="632"/>
                  <a:pt x="1121" y="405"/>
                  <a:pt x="1526" y="0"/>
                </a:cubicBezTo>
                <a:lnTo>
                  <a:pt x="2774" y="1249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0" tIns="45720" rIns="36576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2017</a:t>
            </a: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A838FF62-60CC-6186-0550-411D7A7B6E16}"/>
              </a:ext>
            </a:extLst>
          </p:cNvPr>
          <p:cNvSpPr>
            <a:spLocks noChangeAspect="1"/>
          </p:cNvSpPr>
          <p:nvPr/>
        </p:nvSpPr>
        <p:spPr bwMode="auto">
          <a:xfrm>
            <a:off x="4936762" y="3859282"/>
            <a:ext cx="791055" cy="684325"/>
          </a:xfrm>
          <a:custGeom>
            <a:avLst/>
            <a:gdLst>
              <a:gd name="T0" fmla="*/ 2774 w 2774"/>
              <a:gd name="T1" fmla="*/ 2398 h 2398"/>
              <a:gd name="T2" fmla="*/ 0 w 2774"/>
              <a:gd name="T3" fmla="*/ 1249 h 2398"/>
              <a:gd name="T4" fmla="*/ 1248 w 2774"/>
              <a:gd name="T5" fmla="*/ 0 h 2398"/>
              <a:gd name="T6" fmla="*/ 2774 w 2774"/>
              <a:gd name="T7" fmla="*/ 632 h 2398"/>
              <a:gd name="T8" fmla="*/ 2774 w 2774"/>
              <a:gd name="T9" fmla="*/ 2398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2774" y="2398"/>
                </a:moveTo>
                <a:cubicBezTo>
                  <a:pt x="1734" y="2398"/>
                  <a:pt x="735" y="1985"/>
                  <a:pt x="0" y="1249"/>
                </a:cubicBezTo>
                <a:lnTo>
                  <a:pt x="1248" y="0"/>
                </a:lnTo>
                <a:cubicBezTo>
                  <a:pt x="1653" y="405"/>
                  <a:pt x="2202" y="632"/>
                  <a:pt x="2774" y="632"/>
                </a:cubicBezTo>
                <a:lnTo>
                  <a:pt x="2774" y="2398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8465C583-0408-DDB2-7A60-3EB20BF6818F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4563089" y="3408307"/>
            <a:ext cx="683626" cy="791055"/>
          </a:xfrm>
          <a:custGeom>
            <a:avLst/>
            <a:gdLst>
              <a:gd name="T0" fmla="*/ 2398 w 2398"/>
              <a:gd name="T1" fmla="*/ 0 h 2774"/>
              <a:gd name="T2" fmla="*/ 1249 w 2398"/>
              <a:gd name="T3" fmla="*/ 2774 h 2774"/>
              <a:gd name="T4" fmla="*/ 0 w 2398"/>
              <a:gd name="T5" fmla="*/ 1526 h 2774"/>
              <a:gd name="T6" fmla="*/ 632 w 2398"/>
              <a:gd name="T7" fmla="*/ 0 h 2774"/>
              <a:gd name="T8" fmla="*/ 2398 w 2398"/>
              <a:gd name="T9" fmla="*/ 0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9144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8958EFF3-F968-206A-AB14-C09E0A001DDB}"/>
              </a:ext>
            </a:extLst>
          </p:cNvPr>
          <p:cNvSpPr>
            <a:spLocks noChangeAspect="1"/>
          </p:cNvSpPr>
          <p:nvPr/>
        </p:nvSpPr>
        <p:spPr bwMode="auto">
          <a:xfrm>
            <a:off x="11395903" y="2221555"/>
            <a:ext cx="791055" cy="684325"/>
          </a:xfrm>
          <a:custGeom>
            <a:avLst/>
            <a:gdLst>
              <a:gd name="T0" fmla="*/ 0 w 2774"/>
              <a:gd name="T1" fmla="*/ 0 h 2398"/>
              <a:gd name="T2" fmla="*/ 2774 w 2774"/>
              <a:gd name="T3" fmla="*/ 1149 h 2398"/>
              <a:gd name="T4" fmla="*/ 1526 w 2774"/>
              <a:gd name="T5" fmla="*/ 2398 h 2398"/>
              <a:gd name="T6" fmla="*/ 0 w 2774"/>
              <a:gd name="T7" fmla="*/ 1766 h 2398"/>
              <a:gd name="T8" fmla="*/ 0 w 2774"/>
              <a:gd name="T9" fmla="*/ 0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0"/>
                </a:moveTo>
                <a:cubicBezTo>
                  <a:pt x="1040" y="0"/>
                  <a:pt x="2038" y="413"/>
                  <a:pt x="2774" y="1149"/>
                </a:cubicBezTo>
                <a:lnTo>
                  <a:pt x="1526" y="2398"/>
                </a:lnTo>
                <a:cubicBezTo>
                  <a:pt x="1121" y="1993"/>
                  <a:pt x="572" y="1766"/>
                  <a:pt x="0" y="1766"/>
                </a:cubicBezTo>
                <a:lnTo>
                  <a:pt x="0" y="0"/>
                </a:lnTo>
                <a:close/>
              </a:path>
            </a:pathLst>
          </a:custGeom>
          <a:solidFill>
            <a:srgbClr val="F895E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36576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2029</a:t>
            </a: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BC7A42E4-13DB-CCE7-F218-B52868D9658B}"/>
              </a:ext>
            </a:extLst>
          </p:cNvPr>
          <p:cNvSpPr>
            <a:spLocks noChangeAspect="1"/>
          </p:cNvSpPr>
          <p:nvPr/>
        </p:nvSpPr>
        <p:spPr bwMode="auto">
          <a:xfrm>
            <a:off x="6497371" y="2581567"/>
            <a:ext cx="683626" cy="791751"/>
          </a:xfrm>
          <a:custGeom>
            <a:avLst/>
            <a:gdLst>
              <a:gd name="T0" fmla="*/ 0 w 2398"/>
              <a:gd name="T1" fmla="*/ 2774 h 2774"/>
              <a:gd name="T2" fmla="*/ 1149 w 2398"/>
              <a:gd name="T3" fmla="*/ 0 h 2774"/>
              <a:gd name="T4" fmla="*/ 2398 w 2398"/>
              <a:gd name="T5" fmla="*/ 1248 h 2774"/>
              <a:gd name="T6" fmla="*/ 1766 w 2398"/>
              <a:gd name="T7" fmla="*/ 2774 h 2774"/>
              <a:gd name="T8" fmla="*/ 0 w 2398"/>
              <a:gd name="T9" fmla="*/ 2774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2743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D17895BC-E054-FFF6-A041-7A0C0E44991B}"/>
              </a:ext>
            </a:extLst>
          </p:cNvPr>
          <p:cNvSpPr>
            <a:spLocks noChangeAspect="1"/>
          </p:cNvSpPr>
          <p:nvPr/>
        </p:nvSpPr>
        <p:spPr bwMode="auto">
          <a:xfrm>
            <a:off x="6829245" y="2210039"/>
            <a:ext cx="791055" cy="684325"/>
          </a:xfrm>
          <a:custGeom>
            <a:avLst/>
            <a:gdLst>
              <a:gd name="T0" fmla="*/ 0 w 2774"/>
              <a:gd name="T1" fmla="*/ 1149 h 2398"/>
              <a:gd name="T2" fmla="*/ 2774 w 2774"/>
              <a:gd name="T3" fmla="*/ 0 h 2398"/>
              <a:gd name="T4" fmla="*/ 2774 w 2774"/>
              <a:gd name="T5" fmla="*/ 1766 h 2398"/>
              <a:gd name="T6" fmla="*/ 1248 w 2774"/>
              <a:gd name="T7" fmla="*/ 2398 h 2398"/>
              <a:gd name="T8" fmla="*/ 0 w 2774"/>
              <a:gd name="T9" fmla="*/ 1149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1149"/>
                </a:moveTo>
                <a:cubicBezTo>
                  <a:pt x="735" y="413"/>
                  <a:pt x="1734" y="0"/>
                  <a:pt x="2774" y="0"/>
                </a:cubicBezTo>
                <a:lnTo>
                  <a:pt x="2774" y="1766"/>
                </a:lnTo>
                <a:cubicBezTo>
                  <a:pt x="2202" y="1766"/>
                  <a:pt x="1653" y="1993"/>
                  <a:pt x="1248" y="2398"/>
                </a:cubicBezTo>
                <a:lnTo>
                  <a:pt x="0" y="1149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4FBE9F7E-4538-10A1-E383-46DCE37455ED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116552" y="2552201"/>
            <a:ext cx="683626" cy="791751"/>
          </a:xfrm>
          <a:custGeom>
            <a:avLst/>
            <a:gdLst>
              <a:gd name="T0" fmla="*/ 0 w 2398"/>
              <a:gd name="T1" fmla="*/ 2774 h 2774"/>
              <a:gd name="T2" fmla="*/ 1149 w 2398"/>
              <a:gd name="T3" fmla="*/ 0 h 2774"/>
              <a:gd name="T4" fmla="*/ 2398 w 2398"/>
              <a:gd name="T5" fmla="*/ 1248 h 2774"/>
              <a:gd name="T6" fmla="*/ 1766 w 2398"/>
              <a:gd name="T7" fmla="*/ 2774 h 2774"/>
              <a:gd name="T8" fmla="*/ 0 w 2398"/>
              <a:gd name="T9" fmla="*/ 2774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2743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C4493B9C-B7EF-81E4-B12D-E00DE552887A}"/>
              </a:ext>
            </a:extLst>
          </p:cNvPr>
          <p:cNvSpPr>
            <a:spLocks noChangeAspect="1"/>
          </p:cNvSpPr>
          <p:nvPr/>
        </p:nvSpPr>
        <p:spPr bwMode="auto">
          <a:xfrm>
            <a:off x="10037719" y="3381312"/>
            <a:ext cx="683626" cy="735607"/>
          </a:xfrm>
          <a:custGeom>
            <a:avLst/>
            <a:gdLst>
              <a:gd name="T0" fmla="*/ 2398 w 2398"/>
              <a:gd name="T1" fmla="*/ 0 h 2774"/>
              <a:gd name="T2" fmla="*/ 1249 w 2398"/>
              <a:gd name="T3" fmla="*/ 2774 h 2774"/>
              <a:gd name="T4" fmla="*/ 0 w 2398"/>
              <a:gd name="T5" fmla="*/ 1526 h 2774"/>
              <a:gd name="T6" fmla="*/ 632 w 2398"/>
              <a:gd name="T7" fmla="*/ 0 h 2774"/>
              <a:gd name="T8" fmla="*/ 2398 w 2398"/>
              <a:gd name="T9" fmla="*/ 0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9144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5F381AD2-B048-5F8C-D79D-477F56FFD1BF}"/>
              </a:ext>
            </a:extLst>
          </p:cNvPr>
          <p:cNvSpPr>
            <a:spLocks noChangeAspect="1"/>
          </p:cNvSpPr>
          <p:nvPr/>
        </p:nvSpPr>
        <p:spPr bwMode="auto">
          <a:xfrm>
            <a:off x="9540428" y="3824808"/>
            <a:ext cx="791054" cy="636356"/>
          </a:xfrm>
          <a:custGeom>
            <a:avLst/>
            <a:gdLst>
              <a:gd name="T0" fmla="*/ 2774 w 2774"/>
              <a:gd name="T1" fmla="*/ 1249 h 2398"/>
              <a:gd name="T2" fmla="*/ 0 w 2774"/>
              <a:gd name="T3" fmla="*/ 2398 h 2398"/>
              <a:gd name="T4" fmla="*/ 0 w 2774"/>
              <a:gd name="T5" fmla="*/ 632 h 2398"/>
              <a:gd name="T6" fmla="*/ 1526 w 2774"/>
              <a:gd name="T7" fmla="*/ 0 h 2398"/>
              <a:gd name="T8" fmla="*/ 2774 w 2774"/>
              <a:gd name="T9" fmla="*/ 1249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2774" y="1249"/>
                </a:moveTo>
                <a:cubicBezTo>
                  <a:pt x="2038" y="1985"/>
                  <a:pt x="1040" y="2398"/>
                  <a:pt x="0" y="2398"/>
                </a:cubicBezTo>
                <a:lnTo>
                  <a:pt x="0" y="632"/>
                </a:lnTo>
                <a:cubicBezTo>
                  <a:pt x="572" y="632"/>
                  <a:pt x="1121" y="405"/>
                  <a:pt x="1526" y="0"/>
                </a:cubicBezTo>
                <a:lnTo>
                  <a:pt x="2774" y="1249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0" tIns="45720" rIns="36576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2025</a:t>
            </a:r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id="{251BF3A2-4549-0628-E946-03EF548DE1F0}"/>
              </a:ext>
            </a:extLst>
          </p:cNvPr>
          <p:cNvSpPr>
            <a:spLocks noChangeAspect="1"/>
          </p:cNvSpPr>
          <p:nvPr/>
        </p:nvSpPr>
        <p:spPr bwMode="auto">
          <a:xfrm>
            <a:off x="8688966" y="3824806"/>
            <a:ext cx="791055" cy="636358"/>
          </a:xfrm>
          <a:custGeom>
            <a:avLst/>
            <a:gdLst>
              <a:gd name="T0" fmla="*/ 2774 w 2774"/>
              <a:gd name="T1" fmla="*/ 2398 h 2398"/>
              <a:gd name="T2" fmla="*/ 0 w 2774"/>
              <a:gd name="T3" fmla="*/ 1249 h 2398"/>
              <a:gd name="T4" fmla="*/ 1248 w 2774"/>
              <a:gd name="T5" fmla="*/ 0 h 2398"/>
              <a:gd name="T6" fmla="*/ 2774 w 2774"/>
              <a:gd name="T7" fmla="*/ 632 h 2398"/>
              <a:gd name="T8" fmla="*/ 2774 w 2774"/>
              <a:gd name="T9" fmla="*/ 2398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2774" y="2398"/>
                </a:moveTo>
                <a:cubicBezTo>
                  <a:pt x="1734" y="2398"/>
                  <a:pt x="735" y="1985"/>
                  <a:pt x="0" y="1249"/>
                </a:cubicBezTo>
                <a:lnTo>
                  <a:pt x="1248" y="0"/>
                </a:lnTo>
                <a:cubicBezTo>
                  <a:pt x="1653" y="405"/>
                  <a:pt x="2202" y="632"/>
                  <a:pt x="2774" y="632"/>
                </a:cubicBezTo>
                <a:lnTo>
                  <a:pt x="2774" y="2398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CDB8BE4D-BB12-3C2A-1B31-11287D8013E7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315293" y="3381312"/>
            <a:ext cx="683626" cy="735607"/>
          </a:xfrm>
          <a:custGeom>
            <a:avLst/>
            <a:gdLst>
              <a:gd name="T0" fmla="*/ 2398 w 2398"/>
              <a:gd name="T1" fmla="*/ 0 h 2774"/>
              <a:gd name="T2" fmla="*/ 1249 w 2398"/>
              <a:gd name="T3" fmla="*/ 2774 h 2774"/>
              <a:gd name="T4" fmla="*/ 0 w 2398"/>
              <a:gd name="T5" fmla="*/ 1526 h 2774"/>
              <a:gd name="T6" fmla="*/ 632 w 2398"/>
              <a:gd name="T7" fmla="*/ 0 h 2774"/>
              <a:gd name="T8" fmla="*/ 2398 w 2398"/>
              <a:gd name="T9" fmla="*/ 0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2398" y="0"/>
                </a:moveTo>
                <a:cubicBezTo>
                  <a:pt x="2398" y="1040"/>
                  <a:pt x="1985" y="2038"/>
                  <a:pt x="1249" y="2774"/>
                </a:cubicBezTo>
                <a:lnTo>
                  <a:pt x="0" y="1526"/>
                </a:lnTo>
                <a:cubicBezTo>
                  <a:pt x="405" y="1121"/>
                  <a:pt x="632" y="572"/>
                  <a:pt x="632" y="0"/>
                </a:cubicBezTo>
                <a:lnTo>
                  <a:pt x="2398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9144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C68AA4-F4FF-C42B-F673-F3442B263D10}"/>
              </a:ext>
            </a:extLst>
          </p:cNvPr>
          <p:cNvGrpSpPr/>
          <p:nvPr/>
        </p:nvGrpSpPr>
        <p:grpSpPr>
          <a:xfrm rot="16200000">
            <a:off x="402528" y="2106875"/>
            <a:ext cx="356804" cy="115503"/>
            <a:chOff x="1222539" y="4995561"/>
            <a:chExt cx="356804" cy="115503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E2430C3-78F7-8005-FA74-F3F007250975}"/>
                </a:ext>
              </a:extLst>
            </p:cNvPr>
            <p:cNvSpPr/>
            <p:nvPr/>
          </p:nvSpPr>
          <p:spPr>
            <a:xfrm>
              <a:off x="1463840" y="4995561"/>
              <a:ext cx="115503" cy="1155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onnector: Elbow 76">
              <a:extLst>
                <a:ext uri="{FF2B5EF4-FFF2-40B4-BE49-F238E27FC236}">
                  <a16:creationId xmlns:a16="http://schemas.microsoft.com/office/drawing/2014/main" id="{802E9A21-313F-1463-B5B2-A57D06787D85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222539" y="5053313"/>
              <a:ext cx="246812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5784336-3169-F005-DB1A-398A52664C96}"/>
              </a:ext>
            </a:extLst>
          </p:cNvPr>
          <p:cNvSpPr txBox="1"/>
          <p:nvPr/>
        </p:nvSpPr>
        <p:spPr>
          <a:xfrm>
            <a:off x="192666" y="1536637"/>
            <a:ext cx="1194238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Proposal</a:t>
            </a:r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41D79653-0901-427F-0C72-A025EBC23FEA}"/>
              </a:ext>
            </a:extLst>
          </p:cNvPr>
          <p:cNvSpPr>
            <a:spLocks noChangeAspect="1"/>
          </p:cNvSpPr>
          <p:nvPr/>
        </p:nvSpPr>
        <p:spPr bwMode="auto">
          <a:xfrm>
            <a:off x="10220873" y="2557462"/>
            <a:ext cx="683626" cy="791751"/>
          </a:xfrm>
          <a:custGeom>
            <a:avLst/>
            <a:gdLst>
              <a:gd name="T0" fmla="*/ 0 w 2398"/>
              <a:gd name="T1" fmla="*/ 2774 h 2774"/>
              <a:gd name="T2" fmla="*/ 1149 w 2398"/>
              <a:gd name="T3" fmla="*/ 0 h 2774"/>
              <a:gd name="T4" fmla="*/ 2398 w 2398"/>
              <a:gd name="T5" fmla="*/ 1248 h 2774"/>
              <a:gd name="T6" fmla="*/ 1766 w 2398"/>
              <a:gd name="T7" fmla="*/ 2774 h 2774"/>
              <a:gd name="T8" fmla="*/ 0 w 2398"/>
              <a:gd name="T9" fmla="*/ 2774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rgbClr val="F895E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2743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2027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DCC8AA05-C7BE-9B42-0561-911115E40F98}"/>
              </a:ext>
            </a:extLst>
          </p:cNvPr>
          <p:cNvSpPr>
            <a:spLocks noChangeAspect="1"/>
          </p:cNvSpPr>
          <p:nvPr/>
        </p:nvSpPr>
        <p:spPr bwMode="auto">
          <a:xfrm>
            <a:off x="185403" y="2268770"/>
            <a:ext cx="791055" cy="684325"/>
          </a:xfrm>
          <a:custGeom>
            <a:avLst/>
            <a:gdLst>
              <a:gd name="T0" fmla="*/ 0 w 2774"/>
              <a:gd name="T1" fmla="*/ 0 h 2398"/>
              <a:gd name="T2" fmla="*/ 2774 w 2774"/>
              <a:gd name="T3" fmla="*/ 1149 h 2398"/>
              <a:gd name="T4" fmla="*/ 1526 w 2774"/>
              <a:gd name="T5" fmla="*/ 2398 h 2398"/>
              <a:gd name="T6" fmla="*/ 0 w 2774"/>
              <a:gd name="T7" fmla="*/ 1766 h 2398"/>
              <a:gd name="T8" fmla="*/ 0 w 2774"/>
              <a:gd name="T9" fmla="*/ 0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0"/>
                </a:moveTo>
                <a:cubicBezTo>
                  <a:pt x="1040" y="0"/>
                  <a:pt x="2038" y="413"/>
                  <a:pt x="2774" y="1149"/>
                </a:cubicBezTo>
                <a:lnTo>
                  <a:pt x="1526" y="2398"/>
                </a:lnTo>
                <a:cubicBezTo>
                  <a:pt x="1121" y="1993"/>
                  <a:pt x="572" y="1766"/>
                  <a:pt x="0" y="176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36576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2005</a:t>
            </a:r>
          </a:p>
        </p:txBody>
      </p:sp>
      <p:sp>
        <p:nvSpPr>
          <p:cNvPr id="57" name="Freeform 17">
            <a:extLst>
              <a:ext uri="{FF2B5EF4-FFF2-40B4-BE49-F238E27FC236}">
                <a16:creationId xmlns:a16="http://schemas.microsoft.com/office/drawing/2014/main" id="{9B39E868-00E8-F52C-44E4-2DEA9218D3FE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634645" y="2610932"/>
            <a:ext cx="683626" cy="791751"/>
          </a:xfrm>
          <a:custGeom>
            <a:avLst/>
            <a:gdLst>
              <a:gd name="T0" fmla="*/ 0 w 2398"/>
              <a:gd name="T1" fmla="*/ 2774 h 2774"/>
              <a:gd name="T2" fmla="*/ 1149 w 2398"/>
              <a:gd name="T3" fmla="*/ 0 h 2774"/>
              <a:gd name="T4" fmla="*/ 2398 w 2398"/>
              <a:gd name="T5" fmla="*/ 1248 h 2774"/>
              <a:gd name="T6" fmla="*/ 1766 w 2398"/>
              <a:gd name="T7" fmla="*/ 2774 h 2774"/>
              <a:gd name="T8" fmla="*/ 0 w 2398"/>
              <a:gd name="T9" fmla="*/ 2774 h 2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98" h="2774">
                <a:moveTo>
                  <a:pt x="0" y="2774"/>
                </a:moveTo>
                <a:cubicBezTo>
                  <a:pt x="0" y="1734"/>
                  <a:pt x="413" y="735"/>
                  <a:pt x="1149" y="0"/>
                </a:cubicBezTo>
                <a:lnTo>
                  <a:pt x="2398" y="1248"/>
                </a:lnTo>
                <a:cubicBezTo>
                  <a:pt x="1993" y="1653"/>
                  <a:pt x="1766" y="2202"/>
                  <a:pt x="1766" y="2774"/>
                </a:cubicBezTo>
                <a:lnTo>
                  <a:pt x="0" y="27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2743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7C765F-E7C0-A996-2CA3-6CC0C61018F9}"/>
              </a:ext>
            </a:extLst>
          </p:cNvPr>
          <p:cNvGrpSpPr/>
          <p:nvPr/>
        </p:nvGrpSpPr>
        <p:grpSpPr>
          <a:xfrm rot="16200000">
            <a:off x="1612141" y="2608990"/>
            <a:ext cx="2066440" cy="118324"/>
            <a:chOff x="185253" y="5726512"/>
            <a:chExt cx="2066440" cy="1183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F4502A5-B5F2-5FFE-C76E-172B5151DBAA}"/>
                </a:ext>
              </a:extLst>
            </p:cNvPr>
            <p:cNvSpPr/>
            <p:nvPr/>
          </p:nvSpPr>
          <p:spPr>
            <a:xfrm>
              <a:off x="2136190" y="5726512"/>
              <a:ext cx="115503" cy="11832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Connector: Elbow 76">
              <a:extLst>
                <a:ext uri="{FF2B5EF4-FFF2-40B4-BE49-F238E27FC236}">
                  <a16:creationId xmlns:a16="http://schemas.microsoft.com/office/drawing/2014/main" id="{3F6C6580-72F1-12A1-9E44-4158B3E4A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253" y="5787085"/>
              <a:ext cx="1956841" cy="23269"/>
            </a:xfrm>
            <a:prstGeom prst="bentConnector3">
              <a:avLst>
                <a:gd name="adj1" fmla="val 99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E8B8C4-C29F-4F13-EC53-BE1124137197}"/>
              </a:ext>
            </a:extLst>
          </p:cNvPr>
          <p:cNvGrpSpPr/>
          <p:nvPr/>
        </p:nvGrpSpPr>
        <p:grpSpPr>
          <a:xfrm rot="16200000">
            <a:off x="4190167" y="2598563"/>
            <a:ext cx="2107281" cy="168211"/>
            <a:chOff x="-1009320" y="5041349"/>
            <a:chExt cx="2107281" cy="168211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2234DF3-82CF-8E22-DE99-4ABC8A56D47A}"/>
                </a:ext>
              </a:extLst>
            </p:cNvPr>
            <p:cNvSpPr/>
            <p:nvPr/>
          </p:nvSpPr>
          <p:spPr>
            <a:xfrm>
              <a:off x="982458" y="5094057"/>
              <a:ext cx="115503" cy="1155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onnector: Elbow 76">
              <a:extLst>
                <a:ext uri="{FF2B5EF4-FFF2-40B4-BE49-F238E27FC236}">
                  <a16:creationId xmlns:a16="http://schemas.microsoft.com/office/drawing/2014/main" id="{6F882864-16F0-E786-339F-B5E1BC02615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-1009320" y="5041349"/>
              <a:ext cx="1988368" cy="105415"/>
            </a:xfrm>
            <a:prstGeom prst="bentConnector3">
              <a:avLst>
                <a:gd name="adj1" fmla="val -316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C7D5729-16A9-25BC-46C7-52687518C28F}"/>
              </a:ext>
            </a:extLst>
          </p:cNvPr>
          <p:cNvGrpSpPr/>
          <p:nvPr/>
        </p:nvGrpSpPr>
        <p:grpSpPr>
          <a:xfrm rot="16200000">
            <a:off x="9228406" y="2668817"/>
            <a:ext cx="1142697" cy="740055"/>
            <a:chOff x="3384133" y="3879710"/>
            <a:chExt cx="1142697" cy="740055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387AA8C-3E07-8755-3EFF-69368C659014}"/>
                </a:ext>
              </a:extLst>
            </p:cNvPr>
            <p:cNvSpPr/>
            <p:nvPr/>
          </p:nvSpPr>
          <p:spPr>
            <a:xfrm>
              <a:off x="4411327" y="3879710"/>
              <a:ext cx="115503" cy="1155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Connector: Elbow 76">
              <a:extLst>
                <a:ext uri="{FF2B5EF4-FFF2-40B4-BE49-F238E27FC236}">
                  <a16:creationId xmlns:a16="http://schemas.microsoft.com/office/drawing/2014/main" id="{9D62C2D0-7075-5077-C601-082C62AFDA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4133" y="3930007"/>
              <a:ext cx="1028624" cy="689758"/>
            </a:xfrm>
            <a:prstGeom prst="bentConnector3">
              <a:avLst>
                <a:gd name="adj1" fmla="val -621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D2D4643-83CB-9217-231C-E61469C9033F}"/>
              </a:ext>
            </a:extLst>
          </p:cNvPr>
          <p:cNvGrpSpPr/>
          <p:nvPr/>
        </p:nvGrpSpPr>
        <p:grpSpPr>
          <a:xfrm rot="16200000">
            <a:off x="7043089" y="1381524"/>
            <a:ext cx="1560698" cy="115503"/>
            <a:chOff x="470589" y="4849711"/>
            <a:chExt cx="1560698" cy="11550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3C66D59-F4C4-9EBD-6A88-1A6BF6E223FA}"/>
                </a:ext>
              </a:extLst>
            </p:cNvPr>
            <p:cNvSpPr/>
            <p:nvPr/>
          </p:nvSpPr>
          <p:spPr>
            <a:xfrm>
              <a:off x="1915784" y="4849711"/>
              <a:ext cx="115503" cy="1155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Connector: Elbow 76">
              <a:extLst>
                <a:ext uri="{FF2B5EF4-FFF2-40B4-BE49-F238E27FC236}">
                  <a16:creationId xmlns:a16="http://schemas.microsoft.com/office/drawing/2014/main" id="{C1F281B5-F0D2-3651-ED42-BEF788842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589" y="4907463"/>
              <a:ext cx="1441269" cy="1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F2894CC-E55F-8AB8-3CE8-B8239FCF3A4C}"/>
              </a:ext>
            </a:extLst>
          </p:cNvPr>
          <p:cNvGrpSpPr/>
          <p:nvPr/>
        </p:nvGrpSpPr>
        <p:grpSpPr>
          <a:xfrm rot="16200000">
            <a:off x="291859" y="3776910"/>
            <a:ext cx="543402" cy="639194"/>
            <a:chOff x="1224450" y="5553952"/>
            <a:chExt cx="543402" cy="639194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9C9223E-E837-3318-5DC2-E2C901DC8906}"/>
                </a:ext>
              </a:extLst>
            </p:cNvPr>
            <p:cNvSpPr/>
            <p:nvPr/>
          </p:nvSpPr>
          <p:spPr>
            <a:xfrm>
              <a:off x="1224450" y="5553952"/>
              <a:ext cx="115503" cy="11832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Connector: Elbow 76">
              <a:extLst>
                <a:ext uri="{FF2B5EF4-FFF2-40B4-BE49-F238E27FC236}">
                  <a16:creationId xmlns:a16="http://schemas.microsoft.com/office/drawing/2014/main" id="{7C1CD6DB-882A-F9A4-7560-EBFCA2A4252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277841" y="5703136"/>
              <a:ext cx="568183" cy="411838"/>
            </a:xfrm>
            <a:prstGeom prst="bentConnector3">
              <a:avLst>
                <a:gd name="adj1" fmla="val 102283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8FF33E67-AB7A-CDE9-56DF-CBB33DC4C3CD}"/>
              </a:ext>
            </a:extLst>
          </p:cNvPr>
          <p:cNvSpPr txBox="1"/>
          <p:nvPr/>
        </p:nvSpPr>
        <p:spPr>
          <a:xfrm>
            <a:off x="3224347" y="5064841"/>
            <a:ext cx="2929293" cy="27699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just"/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6" name="Picture 105" descr="A close-up of a machine&#10;&#10;AI-generated content may be incorrect.">
            <a:extLst>
              <a:ext uri="{FF2B5EF4-FFF2-40B4-BE49-F238E27FC236}">
                <a16:creationId xmlns:a16="http://schemas.microsoft.com/office/drawing/2014/main" id="{D738BE9C-4CA0-0F13-C9DA-7D000F983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885" y="4435664"/>
            <a:ext cx="2072899" cy="1375666"/>
          </a:xfrm>
          <a:prstGeom prst="rect">
            <a:avLst/>
          </a:prstGeom>
        </p:spPr>
      </p:pic>
      <p:pic>
        <p:nvPicPr>
          <p:cNvPr id="3" name="Flag_of_Belgium.svg.png" descr="Flag_of_Belgium.svg.png">
            <a:extLst>
              <a:ext uri="{FF2B5EF4-FFF2-40B4-BE49-F238E27FC236}">
                <a16:creationId xmlns:a16="http://schemas.microsoft.com/office/drawing/2014/main" id="{1988038A-F492-6F87-0FF3-E45F74F91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747" y="4179909"/>
            <a:ext cx="607045" cy="52641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FCAFF6-C47D-588A-BBE1-1F7E9D2DA35F}"/>
              </a:ext>
            </a:extLst>
          </p:cNvPr>
          <p:cNvSpPr txBox="1"/>
          <p:nvPr/>
        </p:nvSpPr>
        <p:spPr>
          <a:xfrm>
            <a:off x="100423" y="4347351"/>
            <a:ext cx="2937088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Approval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33576-BB87-EBF6-E6B6-E31B33431B52}"/>
              </a:ext>
            </a:extLst>
          </p:cNvPr>
          <p:cNvSpPr txBox="1"/>
          <p:nvPr/>
        </p:nvSpPr>
        <p:spPr>
          <a:xfrm>
            <a:off x="9049045" y="1734522"/>
            <a:ext cx="1485456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End of data </a:t>
            </a:r>
          </a:p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taking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601C0-F7EC-80D4-6797-C4C83FCB1A30}"/>
              </a:ext>
            </a:extLst>
          </p:cNvPr>
          <p:cNvSpPr txBox="1"/>
          <p:nvPr/>
        </p:nvSpPr>
        <p:spPr>
          <a:xfrm>
            <a:off x="1621161" y="1152664"/>
            <a:ext cx="2107800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Technical Design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E21A79-B328-3FD3-CAF3-E9BD671AA37C}"/>
              </a:ext>
            </a:extLst>
          </p:cNvPr>
          <p:cNvSpPr txBox="1"/>
          <p:nvPr/>
        </p:nvSpPr>
        <p:spPr>
          <a:xfrm>
            <a:off x="4644651" y="1190679"/>
            <a:ext cx="1484263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First beam</a:t>
            </a:r>
          </a:p>
        </p:txBody>
      </p:sp>
      <p:pic>
        <p:nvPicPr>
          <p:cNvPr id="47" name="Picture 46" descr="A close up of a machine&#10;&#10;AI-generated content may be incorrect.">
            <a:extLst>
              <a:ext uri="{FF2B5EF4-FFF2-40B4-BE49-F238E27FC236}">
                <a16:creationId xmlns:a16="http://schemas.microsoft.com/office/drawing/2014/main" id="{5718F045-BEB9-A249-9EC9-7FD0FCC30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6198" y="4642856"/>
            <a:ext cx="3852091" cy="20828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39B407B-5FEF-DF96-80ED-2655CEDA4B61}"/>
              </a:ext>
            </a:extLst>
          </p:cNvPr>
          <p:cNvSpPr txBox="1"/>
          <p:nvPr/>
        </p:nvSpPr>
        <p:spPr>
          <a:xfrm>
            <a:off x="7938942" y="510372"/>
            <a:ext cx="1224882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Upgrade: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82D9AB7-A8A8-A02E-5E72-92E7CCBDDE38}"/>
              </a:ext>
            </a:extLst>
          </p:cNvPr>
          <p:cNvSpPr txBox="1"/>
          <p:nvPr/>
        </p:nvSpPr>
        <p:spPr>
          <a:xfrm>
            <a:off x="8100749" y="972697"/>
            <a:ext cx="1386729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GTK station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Rainbow collimator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Veto counter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ANTI0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HASC2</a:t>
            </a:r>
          </a:p>
        </p:txBody>
      </p:sp>
      <p:pic>
        <p:nvPicPr>
          <p:cNvPr id="53" name="Flag_of_Belgium.svg.png" descr="Flag_of_Belgium.svg.png">
            <a:extLst>
              <a:ext uri="{FF2B5EF4-FFF2-40B4-BE49-F238E27FC236}">
                <a16:creationId xmlns:a16="http://schemas.microsoft.com/office/drawing/2014/main" id="{F6493D15-1AB0-77C7-14DA-4541ED428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801" y="1035645"/>
            <a:ext cx="180725" cy="15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Flag_of_Belgium.svg.png" descr="Flag_of_Belgium.svg.png">
            <a:extLst>
              <a:ext uri="{FF2B5EF4-FFF2-40B4-BE49-F238E27FC236}">
                <a16:creationId xmlns:a16="http://schemas.microsoft.com/office/drawing/2014/main" id="{1BC5E275-CA18-EDFA-EE31-16A94002A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697" y="1399008"/>
            <a:ext cx="180725" cy="15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Flag_of_Belgium.svg.png" descr="Flag_of_Belgium.svg.png">
            <a:extLst>
              <a:ext uri="{FF2B5EF4-FFF2-40B4-BE49-F238E27FC236}">
                <a16:creationId xmlns:a16="http://schemas.microsoft.com/office/drawing/2014/main" id="{B2E1EB42-3DD7-5D55-0D29-90462D2E5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245" y="4214977"/>
            <a:ext cx="572591" cy="529864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Freeform 19">
            <a:extLst>
              <a:ext uri="{FF2B5EF4-FFF2-40B4-BE49-F238E27FC236}">
                <a16:creationId xmlns:a16="http://schemas.microsoft.com/office/drawing/2014/main" id="{32EB525B-8E39-982E-D216-B512036D5607}"/>
              </a:ext>
            </a:extLst>
          </p:cNvPr>
          <p:cNvSpPr>
            <a:spLocks noChangeAspect="1"/>
          </p:cNvSpPr>
          <p:nvPr/>
        </p:nvSpPr>
        <p:spPr bwMode="auto">
          <a:xfrm>
            <a:off x="10562686" y="2200038"/>
            <a:ext cx="791055" cy="684325"/>
          </a:xfrm>
          <a:custGeom>
            <a:avLst/>
            <a:gdLst>
              <a:gd name="T0" fmla="*/ 0 w 2774"/>
              <a:gd name="T1" fmla="*/ 1149 h 2398"/>
              <a:gd name="T2" fmla="*/ 2774 w 2774"/>
              <a:gd name="T3" fmla="*/ 0 h 2398"/>
              <a:gd name="T4" fmla="*/ 2774 w 2774"/>
              <a:gd name="T5" fmla="*/ 1766 h 2398"/>
              <a:gd name="T6" fmla="*/ 1248 w 2774"/>
              <a:gd name="T7" fmla="*/ 2398 h 2398"/>
              <a:gd name="T8" fmla="*/ 0 w 2774"/>
              <a:gd name="T9" fmla="*/ 1149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1149"/>
                </a:moveTo>
                <a:cubicBezTo>
                  <a:pt x="735" y="413"/>
                  <a:pt x="1734" y="0"/>
                  <a:pt x="2774" y="0"/>
                </a:cubicBezTo>
                <a:lnTo>
                  <a:pt x="2774" y="1766"/>
                </a:lnTo>
                <a:cubicBezTo>
                  <a:pt x="2202" y="1766"/>
                  <a:pt x="1653" y="1993"/>
                  <a:pt x="1248" y="2398"/>
                </a:cubicBezTo>
                <a:lnTo>
                  <a:pt x="0" y="1149"/>
                </a:lnTo>
                <a:close/>
              </a:path>
            </a:pathLst>
          </a:custGeom>
          <a:solidFill>
            <a:srgbClr val="F895E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27432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2028</a:t>
            </a:r>
          </a:p>
        </p:txBody>
      </p:sp>
      <p:sp>
        <p:nvSpPr>
          <p:cNvPr id="111" name="Freeform 5">
            <a:extLst>
              <a:ext uri="{FF2B5EF4-FFF2-40B4-BE49-F238E27FC236}">
                <a16:creationId xmlns:a16="http://schemas.microsoft.com/office/drawing/2014/main" id="{60F83B62-ACC7-C61B-C0E0-935ACA8312EE}"/>
              </a:ext>
            </a:extLst>
          </p:cNvPr>
          <p:cNvSpPr>
            <a:spLocks noChangeAspect="1"/>
          </p:cNvSpPr>
          <p:nvPr/>
        </p:nvSpPr>
        <p:spPr bwMode="auto">
          <a:xfrm>
            <a:off x="7657747" y="2208622"/>
            <a:ext cx="791055" cy="684325"/>
          </a:xfrm>
          <a:custGeom>
            <a:avLst/>
            <a:gdLst>
              <a:gd name="T0" fmla="*/ 0 w 2774"/>
              <a:gd name="T1" fmla="*/ 0 h 2398"/>
              <a:gd name="T2" fmla="*/ 2774 w 2774"/>
              <a:gd name="T3" fmla="*/ 1149 h 2398"/>
              <a:gd name="T4" fmla="*/ 1526 w 2774"/>
              <a:gd name="T5" fmla="*/ 2398 h 2398"/>
              <a:gd name="T6" fmla="*/ 0 w 2774"/>
              <a:gd name="T7" fmla="*/ 1766 h 2398"/>
              <a:gd name="T8" fmla="*/ 0 w 2774"/>
              <a:gd name="T9" fmla="*/ 0 h 2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4" h="2398">
                <a:moveTo>
                  <a:pt x="0" y="0"/>
                </a:moveTo>
                <a:cubicBezTo>
                  <a:pt x="1040" y="0"/>
                  <a:pt x="2038" y="413"/>
                  <a:pt x="2774" y="1149"/>
                </a:cubicBezTo>
                <a:lnTo>
                  <a:pt x="1526" y="2398"/>
                </a:lnTo>
                <a:cubicBezTo>
                  <a:pt x="1121" y="1993"/>
                  <a:pt x="572" y="1766"/>
                  <a:pt x="0" y="176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none" lIns="91440" tIns="45720" rIns="36576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2021</a:t>
            </a:r>
          </a:p>
        </p:txBody>
      </p:sp>
      <p:pic>
        <p:nvPicPr>
          <p:cNvPr id="121" name="Picture 120" descr="A close-up of a number&#10;&#10;AI-generated content may be incorrect.">
            <a:extLst>
              <a:ext uri="{FF2B5EF4-FFF2-40B4-BE49-F238E27FC236}">
                <a16:creationId xmlns:a16="http://schemas.microsoft.com/office/drawing/2014/main" id="{FF38ACD4-A474-65C5-7CC4-7640F7D6CE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2741" y="-7145"/>
            <a:ext cx="2413000" cy="889000"/>
          </a:xfrm>
          <a:prstGeom prst="rect">
            <a:avLst/>
          </a:prstGeom>
        </p:spPr>
      </p:pic>
      <p:pic>
        <p:nvPicPr>
          <p:cNvPr id="123" name="Picture 122" descr="A blue and black logo&#10;&#10;AI-generated content may be incorrect.">
            <a:extLst>
              <a:ext uri="{FF2B5EF4-FFF2-40B4-BE49-F238E27FC236}">
                <a16:creationId xmlns:a16="http://schemas.microsoft.com/office/drawing/2014/main" id="{98EADCC2-9A31-5E7D-E492-0C8AC0A37A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3227" y="2854935"/>
            <a:ext cx="1336157" cy="307653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66976F0-550F-0061-34A9-43B6B684293C}"/>
              </a:ext>
            </a:extLst>
          </p:cNvPr>
          <p:cNvGrpSpPr/>
          <p:nvPr/>
        </p:nvGrpSpPr>
        <p:grpSpPr>
          <a:xfrm rot="16200000">
            <a:off x="1430300" y="3549145"/>
            <a:ext cx="926509" cy="115503"/>
            <a:chOff x="1216189" y="4995561"/>
            <a:chExt cx="926509" cy="115503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CA2F56F-E935-80D1-AEC4-5FC2D68462DB}"/>
                </a:ext>
              </a:extLst>
            </p:cNvPr>
            <p:cNvSpPr/>
            <p:nvPr/>
          </p:nvSpPr>
          <p:spPr>
            <a:xfrm>
              <a:off x="2027195" y="4995561"/>
              <a:ext cx="115503" cy="11550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Connector: Elbow 76">
              <a:extLst>
                <a:ext uri="{FF2B5EF4-FFF2-40B4-BE49-F238E27FC236}">
                  <a16:creationId xmlns:a16="http://schemas.microsoft.com/office/drawing/2014/main" id="{27B35708-5E04-3F22-5F09-46ADE3E3AA17}"/>
                </a:ext>
              </a:extLst>
            </p:cNvPr>
            <p:cNvCxnSpPr>
              <a:cxnSpLocks/>
              <a:endCxn id="125" idx="2"/>
            </p:cNvCxnSpPr>
            <p:nvPr/>
          </p:nvCxnSpPr>
          <p:spPr>
            <a:xfrm rot="10800000" flipH="1" flipV="1">
              <a:off x="1216189" y="5046963"/>
              <a:ext cx="811006" cy="6350"/>
            </a:xfrm>
            <a:prstGeom prst="bentConnector3">
              <a:avLst>
                <a:gd name="adj1" fmla="val 98858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169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DF433-9EBB-1792-C89E-7F5E043C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43A610-A738-483E-41DC-773C1041FD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9881"/>
                <a:ext cx="12192000" cy="526031"/>
              </a:xfrm>
              <a:solidFill>
                <a:srgbClr val="002151"/>
              </a:solidFill>
            </p:spPr>
            <p:txBody>
              <a:bodyPr>
                <a:normAutofit fontScale="90000"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Results: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fr-FR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643A610-A738-483E-41DC-773C1041FD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9881"/>
                <a:ext cx="12192000" cy="526031"/>
              </a:xfrm>
              <a:blipFill>
                <a:blip r:embed="rId3"/>
                <a:stretch>
                  <a:fillRect l="-1769" t="-40476" b="-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FC2B4-C7EB-6445-7D96-0E444907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51390-5A44-37BA-D444-F8682009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6</a:t>
            </a:fld>
            <a:endParaRPr lang="fr-FR" dirty="0"/>
          </a:p>
        </p:txBody>
      </p:sp>
      <p:pic>
        <p:nvPicPr>
          <p:cNvPr id="121" name="Picture 120" descr="A close-up of a number&#10;&#10;AI-generated content may be incorrect.">
            <a:extLst>
              <a:ext uri="{FF2B5EF4-FFF2-40B4-BE49-F238E27FC236}">
                <a16:creationId xmlns:a16="http://schemas.microsoft.com/office/drawing/2014/main" id="{2C7E527E-35BD-550C-A5E2-41016ADD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741" y="18255"/>
            <a:ext cx="2413000" cy="889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F551D3-26B1-7431-A391-EAAB38A8872E}"/>
              </a:ext>
            </a:extLst>
          </p:cNvPr>
          <p:cNvGrpSpPr/>
          <p:nvPr/>
        </p:nvGrpSpPr>
        <p:grpSpPr>
          <a:xfrm>
            <a:off x="417145" y="781553"/>
            <a:ext cx="3569982" cy="2403762"/>
            <a:chOff x="81758" y="1380896"/>
            <a:chExt cx="8069553" cy="5092986"/>
          </a:xfrm>
        </p:grpSpPr>
        <p:pic>
          <p:nvPicPr>
            <p:cNvPr id="6" name="Screenshot 2022-03-07 at 16.11.48.png" descr="Screenshot 2022-03-07 at 16.11.48.png">
              <a:extLst>
                <a:ext uri="{FF2B5EF4-FFF2-40B4-BE49-F238E27FC236}">
                  <a16:creationId xmlns:a16="http://schemas.microsoft.com/office/drawing/2014/main" id="{D6629AFC-2A44-8DA0-FBF8-A8FE6D96E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58" y="1380896"/>
              <a:ext cx="8069553" cy="50929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2016 data [PLB 791 (2019) 156]">
              <a:extLst>
                <a:ext uri="{FF2B5EF4-FFF2-40B4-BE49-F238E27FC236}">
                  <a16:creationId xmlns:a16="http://schemas.microsoft.com/office/drawing/2014/main" id="{EF6BC7C0-D97E-A448-DAB5-2AA420E432CF}"/>
                </a:ext>
              </a:extLst>
            </p:cNvPr>
            <p:cNvSpPr txBox="1"/>
            <p:nvPr/>
          </p:nvSpPr>
          <p:spPr>
            <a:xfrm>
              <a:off x="1765376" y="4869187"/>
              <a:ext cx="5684163" cy="1097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  <a:defRPr sz="3000">
                  <a:solidFill>
                    <a:srgbClr val="000000"/>
                  </a:solidFill>
                </a:defRPr>
              </a:pPr>
              <a:r>
                <a:rPr dirty="0"/>
                <a:t> </a:t>
              </a:r>
              <a:r>
                <a:rPr sz="1400" dirty="0"/>
                <a:t>2016 data [</a:t>
              </a:r>
              <a:r>
                <a:rPr sz="1400" u="sng" dirty="0">
                  <a:solidFill>
                    <a:srgbClr val="009051"/>
                  </a:solidFill>
                  <a:hlinkClick r:id="rId6"/>
                </a:rPr>
                <a:t>PLB 791 (2019) 156</a:t>
              </a:r>
              <a:r>
                <a:rPr sz="1400" dirty="0"/>
                <a:t>]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384685-AB7D-7650-DD77-EFF399F3C1B8}"/>
              </a:ext>
            </a:extLst>
          </p:cNvPr>
          <p:cNvGrpSpPr/>
          <p:nvPr/>
        </p:nvGrpSpPr>
        <p:grpSpPr>
          <a:xfrm>
            <a:off x="4311009" y="849857"/>
            <a:ext cx="3569982" cy="2369610"/>
            <a:chOff x="6814461" y="-1"/>
            <a:chExt cx="4517055" cy="2732183"/>
          </a:xfrm>
        </p:grpSpPr>
        <p:pic>
          <p:nvPicPr>
            <p:cNvPr id="35" name="Screenshot 2022-03-07 at 16.11.23.png" descr="Screenshot 2022-03-07 at 16.11.23.png">
              <a:extLst>
                <a:ext uri="{FF2B5EF4-FFF2-40B4-BE49-F238E27FC236}">
                  <a16:creationId xmlns:a16="http://schemas.microsoft.com/office/drawing/2014/main" id="{E49F3EF0-E5E0-E7A5-EA4E-C2CCF9281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4461" y="-1"/>
              <a:ext cx="4517055" cy="27321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2017 data [JHEP 11 (2020) 042]">
              <a:extLst>
                <a:ext uri="{FF2B5EF4-FFF2-40B4-BE49-F238E27FC236}">
                  <a16:creationId xmlns:a16="http://schemas.microsoft.com/office/drawing/2014/main" id="{EC115ED8-38AD-4E3A-EDA8-9CAF73F19475}"/>
                </a:ext>
              </a:extLst>
            </p:cNvPr>
            <p:cNvSpPr txBox="1"/>
            <p:nvPr/>
          </p:nvSpPr>
          <p:spPr>
            <a:xfrm>
              <a:off x="7732168" y="1889915"/>
              <a:ext cx="3177473" cy="5973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  <a:defRPr sz="3000">
                  <a:solidFill>
                    <a:srgbClr val="000000"/>
                  </a:solidFill>
                </a:defRPr>
              </a:pPr>
              <a:r>
                <a:rPr dirty="0"/>
                <a:t> </a:t>
              </a:r>
              <a:r>
                <a:rPr sz="1400" dirty="0"/>
                <a:t>2017 data [</a:t>
              </a:r>
              <a:r>
                <a:rPr sz="1400" u="sng" dirty="0">
                  <a:solidFill>
                    <a:srgbClr val="009051"/>
                  </a:solidFill>
                  <a:hlinkClick r:id="rId8"/>
                </a:rPr>
                <a:t>JHEP 11 (2020) 042</a:t>
              </a:r>
              <a:r>
                <a:rPr sz="1400" dirty="0"/>
                <a:t>]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11DA1B-CA60-CFF2-8061-A379F582EDC6}"/>
              </a:ext>
            </a:extLst>
          </p:cNvPr>
          <p:cNvGrpSpPr/>
          <p:nvPr/>
        </p:nvGrpSpPr>
        <p:grpSpPr>
          <a:xfrm>
            <a:off x="7915917" y="849856"/>
            <a:ext cx="4276083" cy="2579143"/>
            <a:chOff x="0" y="2994464"/>
            <a:chExt cx="4479224" cy="2316679"/>
          </a:xfrm>
        </p:grpSpPr>
        <p:pic>
          <p:nvPicPr>
            <p:cNvPr id="39" name="Picture 38" descr="A graph of a graph showing a number of dots&#10;&#10;AI-generated content may be incorrect.">
              <a:extLst>
                <a:ext uri="{FF2B5EF4-FFF2-40B4-BE49-F238E27FC236}">
                  <a16:creationId xmlns:a16="http://schemas.microsoft.com/office/drawing/2014/main" id="{923C9F96-7044-A82D-F128-0C57B4E92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2994464"/>
              <a:ext cx="4479224" cy="2316679"/>
            </a:xfrm>
            <a:prstGeom prst="rect">
              <a:avLst/>
            </a:prstGeom>
          </p:spPr>
        </p:pic>
        <p:sp>
          <p:nvSpPr>
            <p:cNvPr id="40" name="[JHEP 06 (2021) 093]">
              <a:extLst>
                <a:ext uri="{FF2B5EF4-FFF2-40B4-BE49-F238E27FC236}">
                  <a16:creationId xmlns:a16="http://schemas.microsoft.com/office/drawing/2014/main" id="{29240AEE-2243-1C3E-8236-8C001DD4EA6A}"/>
                </a:ext>
              </a:extLst>
            </p:cNvPr>
            <p:cNvSpPr txBox="1"/>
            <p:nvPr/>
          </p:nvSpPr>
          <p:spPr>
            <a:xfrm>
              <a:off x="1045237" y="4645178"/>
              <a:ext cx="2738221" cy="2898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1000"/>
                </a:spcBef>
                <a:defRPr sz="3000">
                  <a:solidFill>
                    <a:srgbClr val="000000"/>
                  </a:solidFill>
                </a:defRPr>
              </a:pPr>
              <a:r>
                <a:rPr lang="nl-NL" sz="1400" dirty="0"/>
                <a:t>2018 data </a:t>
              </a:r>
              <a:r>
                <a:rPr sz="1400" dirty="0"/>
                <a:t>[</a:t>
              </a:r>
              <a:r>
                <a:rPr sz="1400" u="sng" dirty="0">
                  <a:solidFill>
                    <a:srgbClr val="009051"/>
                  </a:solidFill>
                  <a:hlinkClick r:id="rId10"/>
                </a:rPr>
                <a:t>JHEP 06 (2021) 093</a:t>
              </a:r>
              <a:r>
                <a:rPr sz="1400" dirty="0"/>
                <a:t>]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D7F72E-72EC-D21F-AB75-66DBB4F1D120}"/>
              </a:ext>
            </a:extLst>
          </p:cNvPr>
          <p:cNvGrpSpPr/>
          <p:nvPr/>
        </p:nvGrpSpPr>
        <p:grpSpPr>
          <a:xfrm>
            <a:off x="276465" y="3185315"/>
            <a:ext cx="5819535" cy="3552005"/>
            <a:chOff x="4479224" y="2587883"/>
            <a:chExt cx="4622573" cy="3552005"/>
          </a:xfrm>
        </p:grpSpPr>
        <p:pic>
          <p:nvPicPr>
            <p:cNvPr id="42" name="Screenshot 2024-09-18 at 20.32.14.png">
              <a:extLst>
                <a:ext uri="{FF2B5EF4-FFF2-40B4-BE49-F238E27FC236}">
                  <a16:creationId xmlns:a16="http://schemas.microsoft.com/office/drawing/2014/main" id="{011FF795-EE1B-7AC9-64CE-EE44DA1B7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" b="356"/>
            <a:stretch/>
          </p:blipFill>
          <p:spPr>
            <a:xfrm>
              <a:off x="4479224" y="2587883"/>
              <a:ext cx="4622573" cy="35520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" name="[JHEP 06 (2021) 093]">
              <a:extLst>
                <a:ext uri="{FF2B5EF4-FFF2-40B4-BE49-F238E27FC236}">
                  <a16:creationId xmlns:a16="http://schemas.microsoft.com/office/drawing/2014/main" id="{3B8E34C0-204C-FB7A-E4AC-6DB0B28C23F1}"/>
                </a:ext>
              </a:extLst>
            </p:cNvPr>
            <p:cNvSpPr txBox="1"/>
            <p:nvPr/>
          </p:nvSpPr>
          <p:spPr>
            <a:xfrm>
              <a:off x="5534754" y="5509555"/>
              <a:ext cx="2966343" cy="324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lnSpc>
                  <a:spcPct val="90000"/>
                </a:lnSpc>
                <a:spcBef>
                  <a:spcPts val="1000"/>
                </a:spcBef>
                <a:defRPr sz="3000">
                  <a:solidFill>
                    <a:srgbClr val="000000"/>
                  </a:solidFill>
                </a:defRPr>
              </a:pPr>
              <a:r>
                <a:rPr lang="nl-NL" sz="1600" dirty="0"/>
                <a:t>2021-22 data </a:t>
              </a:r>
              <a:r>
                <a:rPr sz="1600" dirty="0"/>
                <a:t>[</a:t>
              </a:r>
              <a:r>
                <a:rPr lang="en-US" sz="1600" u="sng" dirty="0">
                  <a:solidFill>
                    <a:schemeClr val="accent1"/>
                  </a:solidFill>
                </a:rPr>
                <a:t>JHEP 02 (2025) 191</a:t>
              </a:r>
              <a:r>
                <a:rPr sz="1600" dirty="0"/>
                <a:t>] </a:t>
              </a:r>
            </a:p>
          </p:txBody>
        </p:sp>
      </p:grpSp>
      <p:pic>
        <p:nvPicPr>
          <p:cNvPr id="44" name="PNNResultsSummaryPlots_.pdf">
            <a:extLst>
              <a:ext uri="{FF2B5EF4-FFF2-40B4-BE49-F238E27FC236}">
                <a16:creationId xmlns:a16="http://schemas.microsoft.com/office/drawing/2014/main" id="{44E5D346-75B1-F3BB-D546-320FF5F879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693" y="3362084"/>
            <a:ext cx="4235548" cy="3491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HistoryOfKpinunu.pdf" descr="HistoryOfKpinunu.pdf">
            <a:extLst>
              <a:ext uri="{FF2B5EF4-FFF2-40B4-BE49-F238E27FC236}">
                <a16:creationId xmlns:a16="http://schemas.microsoft.com/office/drawing/2014/main" id="{B882D533-42FD-7F6D-786F-D6B140517E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0926" y="3418266"/>
            <a:ext cx="5819535" cy="3435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73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D7AF7-CB81-79F0-820E-4F1258136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line with lines and arrows&#10;&#10;AI-generated content may be incorrect.">
            <a:extLst>
              <a:ext uri="{FF2B5EF4-FFF2-40B4-BE49-F238E27FC236}">
                <a16:creationId xmlns:a16="http://schemas.microsoft.com/office/drawing/2014/main" id="{68F7BE16-8B21-0CB8-F8DD-6101CFD46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620" y="5237644"/>
            <a:ext cx="3782290" cy="1663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A4E5CC-4B13-E2AB-48D9-BE4789F8FA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-9881"/>
                <a:ext cx="12192000" cy="526031"/>
              </a:xfrm>
              <a:solidFill>
                <a:srgbClr val="002151"/>
              </a:solidFill>
            </p:spPr>
            <p:txBody>
              <a:bodyPr>
                <a:normAutofit fontScale="90000"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Results: LFV/LNV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nl-NL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bSup>
                      <m:sSubSupPr>
                        <m:ctrlPr>
                          <a:rPr lang="fr-F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nl-NL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fr-F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bSup>
                    <m:sSubSup>
                      <m:sSubSupPr>
                        <m:ctrlPr>
                          <a:rPr lang="fr-F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nl-NL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nl-NL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fr-FR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8A4E5CC-4B13-E2AB-48D9-BE4789F8FA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9881"/>
                <a:ext cx="12192000" cy="526031"/>
              </a:xfrm>
              <a:blipFill>
                <a:blip r:embed="rId4"/>
                <a:stretch>
                  <a:fillRect l="-1769" t="-40476" b="-6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4165A5F-F583-1F7C-6BB5-D025A303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7</a:t>
            </a:fld>
            <a:endParaRPr lang="fr-FR" dirty="0"/>
          </a:p>
        </p:txBody>
      </p:sp>
      <p:pic>
        <p:nvPicPr>
          <p:cNvPr id="121" name="Picture 120" descr="A close-up of a number&#10;&#10;AI-generated content may be incorrect.">
            <a:extLst>
              <a:ext uri="{FF2B5EF4-FFF2-40B4-BE49-F238E27FC236}">
                <a16:creationId xmlns:a16="http://schemas.microsoft.com/office/drawing/2014/main" id="{24A96793-EE09-84FA-4621-776D087E8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741" y="18255"/>
            <a:ext cx="2413000" cy="889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A66CAE-4030-6D25-6673-6D0B99F8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0" y="3428999"/>
            <a:ext cx="3497842" cy="34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6598030-D55D-CEEA-29ED-3352FF55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32" y="3475339"/>
            <a:ext cx="3418143" cy="33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48CBF1C3-A20D-CC58-95E3-9F9DA9531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1" y="904124"/>
            <a:ext cx="4072136" cy="2046898"/>
          </a:xfrm>
          <a:prstGeom prst="rect">
            <a:avLst/>
          </a:prstGeom>
        </p:spPr>
      </p:pic>
      <p:pic>
        <p:nvPicPr>
          <p:cNvPr id="3" name="Flag_of_Belgium.svg.png" descr="Flag_of_Belgium.svg.png">
            <a:extLst>
              <a:ext uri="{FF2B5EF4-FFF2-40B4-BE49-F238E27FC236}">
                <a16:creationId xmlns:a16="http://schemas.microsoft.com/office/drawing/2014/main" id="{98DCB746-13BE-A4DF-7785-492307E69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4620" y="1426988"/>
            <a:ext cx="607045" cy="52641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E19559-582A-CBD6-2A0D-A2E06498F65C}"/>
                  </a:ext>
                </a:extLst>
              </p:cNvPr>
              <p:cNvSpPr txBox="1"/>
              <p:nvPr/>
            </p:nvSpPr>
            <p:spPr>
              <a:xfrm>
                <a:off x="8397972" y="2436681"/>
                <a:ext cx="338165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nl-NL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nl-NL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fr-FR" b="1" dirty="0">
                  <a:solidFill>
                    <a:schemeClr val="tx1"/>
                  </a:solidFill>
                </a:endParaRPr>
              </a:p>
              <a:p>
                <a:r>
                  <a:rPr lang="el-GR" i="1" dirty="0"/>
                  <a:t>Δ𝐿 = 2 </a:t>
                </a:r>
                <a:r>
                  <a:rPr lang="en-US" i="1" dirty="0"/>
                  <a:t>via Majorana neutrinos</a:t>
                </a:r>
                <a:r>
                  <a:rPr lang="en-US" dirty="0"/>
                  <a:t> </a:t>
                </a:r>
                <a:r>
                  <a:rPr lang="en-US" i="1" dirty="0"/>
                  <a:t>𝑈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E19559-582A-CBD6-2A0D-A2E06498F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972" y="2436681"/>
                <a:ext cx="3381655" cy="646331"/>
              </a:xfrm>
              <a:prstGeom prst="rect">
                <a:avLst/>
              </a:prstGeom>
              <a:blipFill>
                <a:blip r:embed="rId10"/>
                <a:stretch>
                  <a:fillRect l="-1498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diagram of a waveform&#10;&#10;AI-generated content may be incorrect.">
            <a:extLst>
              <a:ext uri="{FF2B5EF4-FFF2-40B4-BE49-F238E27FC236}">
                <a16:creationId xmlns:a16="http://schemas.microsoft.com/office/drawing/2014/main" id="{F39BA3EE-819C-2F19-A252-9A92088422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1852" y="3033985"/>
            <a:ext cx="3683220" cy="1663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70B222-C2B5-EA2A-E8BB-090D5F107464}"/>
                  </a:ext>
                </a:extLst>
              </p:cNvPr>
              <p:cNvSpPr txBox="1"/>
              <p:nvPr/>
            </p:nvSpPr>
            <p:spPr>
              <a:xfrm>
                <a:off x="8365698" y="4671699"/>
                <a:ext cx="3418143" cy="662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nl-NL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∓</m:t>
                        </m:r>
                      </m:sup>
                    </m:sSup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i="1" dirty="0"/>
                  <a:t>decays </a:t>
                </a:r>
              </a:p>
              <a:p>
                <a:r>
                  <a:rPr lang="el-GR" i="1" dirty="0"/>
                  <a:t>Δ𝐿 = 2 =</a:t>
                </a:r>
                <a:r>
                  <a:rPr lang="nl-NL" i="1" dirty="0"/>
                  <a:t> </a:t>
                </a:r>
                <a:r>
                  <a:rPr lang="en-US" i="1" dirty="0"/>
                  <a:t>mediated by a leptoquark</a:t>
                </a:r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70B222-C2B5-EA2A-E8BB-090D5F107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698" y="4671699"/>
                <a:ext cx="3418143" cy="662169"/>
              </a:xfrm>
              <a:prstGeom prst="rect">
                <a:avLst/>
              </a:prstGeom>
              <a:blipFill>
                <a:blip r:embed="rId12"/>
                <a:stretch>
                  <a:fillRect l="-1481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5E77468-5F8D-BA49-0C25-C6DE50BC41AF}"/>
              </a:ext>
            </a:extLst>
          </p:cNvPr>
          <p:cNvSpPr txBox="1"/>
          <p:nvPr/>
        </p:nvSpPr>
        <p:spPr>
          <a:xfrm>
            <a:off x="122628" y="625772"/>
            <a:ext cx="177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Situation in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42A50-C40A-BBCA-C907-28B58800B58F}"/>
              </a:ext>
            </a:extLst>
          </p:cNvPr>
          <p:cNvSpPr txBox="1"/>
          <p:nvPr/>
        </p:nvSpPr>
        <p:spPr>
          <a:xfrm>
            <a:off x="2118892" y="3154221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2017-2018 run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D5BBD-77A1-FE62-D644-C3FB0E939D14}"/>
              </a:ext>
            </a:extLst>
          </p:cNvPr>
          <p:cNvSpPr txBox="1"/>
          <p:nvPr/>
        </p:nvSpPr>
        <p:spPr>
          <a:xfrm>
            <a:off x="5341144" y="751044"/>
            <a:ext cx="2495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127, 131802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CB1E7E-DDD3-D82B-E4BE-F95C112D12E6}"/>
                  </a:ext>
                </a:extLst>
              </p:cNvPr>
              <p:cNvSpPr txBox="1"/>
              <p:nvPr/>
            </p:nvSpPr>
            <p:spPr>
              <a:xfrm>
                <a:off x="412643" y="3253556"/>
                <a:ext cx="14827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CB1E7E-DDD3-D82B-E4BE-F95C112D1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43" y="3253556"/>
                <a:ext cx="1482714" cy="276999"/>
              </a:xfrm>
              <a:prstGeom prst="rect">
                <a:avLst/>
              </a:prstGeom>
              <a:blipFill>
                <a:blip r:embed="rId13"/>
                <a:stretch>
                  <a:fillRect l="-3390" r="-84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E2D71A-6121-4670-FDC0-5CC557A2E750}"/>
                  </a:ext>
                </a:extLst>
              </p:cNvPr>
              <p:cNvSpPr txBox="1"/>
              <p:nvPr/>
            </p:nvSpPr>
            <p:spPr>
              <a:xfrm>
                <a:off x="3910485" y="3255144"/>
                <a:ext cx="14827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E2D71A-6121-4670-FDC0-5CC557A2E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485" y="3255144"/>
                <a:ext cx="1482714" cy="276999"/>
              </a:xfrm>
              <a:prstGeom prst="rect">
                <a:avLst/>
              </a:prstGeom>
              <a:blipFill>
                <a:blip r:embed="rId14"/>
                <a:stretch>
                  <a:fillRect l="-2542" r="-847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group of math symbols&#10;&#10;AI-generated content may be incorrect.">
            <a:extLst>
              <a:ext uri="{FF2B5EF4-FFF2-40B4-BE49-F238E27FC236}">
                <a16:creationId xmlns:a16="http://schemas.microsoft.com/office/drawing/2014/main" id="{E5A5C21A-C2EF-BF36-E754-9AB64DC460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3794" y="1355271"/>
            <a:ext cx="3554665" cy="11595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C48216-FD0C-C4BF-9A33-FFD15DC92CB1}"/>
              </a:ext>
            </a:extLst>
          </p:cNvPr>
          <p:cNvSpPr/>
          <p:nvPr/>
        </p:nvSpPr>
        <p:spPr>
          <a:xfrm>
            <a:off x="122628" y="1712515"/>
            <a:ext cx="2632764" cy="165053"/>
          </a:xfrm>
          <a:prstGeom prst="rect">
            <a:avLst/>
          </a:prstGeom>
          <a:solidFill>
            <a:srgbClr val="FFFF00">
              <a:alpha val="307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415A55-D5DD-9E23-D1AC-2490DE1DEAA2}"/>
              </a:ext>
            </a:extLst>
          </p:cNvPr>
          <p:cNvSpPr/>
          <p:nvPr/>
        </p:nvSpPr>
        <p:spPr>
          <a:xfrm>
            <a:off x="134820" y="1887958"/>
            <a:ext cx="2632764" cy="165053"/>
          </a:xfrm>
          <a:prstGeom prst="rect">
            <a:avLst/>
          </a:prstGeom>
          <a:solidFill>
            <a:srgbClr val="FFFF00">
              <a:alpha val="307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537167-8767-DF61-D7AB-3769B2846C38}"/>
              </a:ext>
            </a:extLst>
          </p:cNvPr>
          <p:cNvSpPr/>
          <p:nvPr/>
        </p:nvSpPr>
        <p:spPr>
          <a:xfrm>
            <a:off x="94471" y="2265542"/>
            <a:ext cx="2632764" cy="165053"/>
          </a:xfrm>
          <a:prstGeom prst="rect">
            <a:avLst/>
          </a:prstGeom>
          <a:solidFill>
            <a:srgbClr val="FFFF00">
              <a:alpha val="3076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EA6B5-C965-EA85-61BC-7309E4BB9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8D53-38C3-904A-B88C-CD2992E3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81"/>
            <a:ext cx="12192000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Results</a:t>
            </a:r>
            <a:r>
              <a:rPr lang="fr-FR" b="1" dirty="0">
                <a:solidFill>
                  <a:schemeClr val="bg1"/>
                </a:solidFill>
              </a:rPr>
              <a:t>: Beam Dump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57A13EC-AB23-27F9-57DE-6D823657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4845204-D2D7-0014-A1BC-0327E5B50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14" y="3761152"/>
            <a:ext cx="4901592" cy="3131092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ABCE39-478A-C0F9-E714-3CAD3F36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8352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8</a:t>
            </a:fld>
            <a:endParaRPr lang="fr-FR" dirty="0"/>
          </a:p>
        </p:txBody>
      </p:sp>
      <p:pic>
        <p:nvPicPr>
          <p:cNvPr id="121" name="Picture 120" descr="A close-up of a number&#10;&#10;AI-generated content may be incorrect.">
            <a:extLst>
              <a:ext uri="{FF2B5EF4-FFF2-40B4-BE49-F238E27FC236}">
                <a16:creationId xmlns:a16="http://schemas.microsoft.com/office/drawing/2014/main" id="{4A6AC0BD-FECD-F9AC-C0EF-4B2AC868C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741" y="-47060"/>
            <a:ext cx="24130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6FC2DF-3522-E6D2-5C74-40A8D4254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955" y="610976"/>
            <a:ext cx="4826772" cy="3080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09260-D1FE-F517-21C5-CEEFC432E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904" y="620457"/>
            <a:ext cx="4823823" cy="3079096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71413BFD-6424-63E5-460A-5EC1572C44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17752" y="302042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5B395E-B533-A728-EFDB-81B6ED429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534" y="629557"/>
            <a:ext cx="4820193" cy="3079096"/>
          </a:xfrm>
          <a:prstGeom prst="rect">
            <a:avLst/>
          </a:prstGeom>
        </p:spPr>
      </p:pic>
      <p:pic>
        <p:nvPicPr>
          <p:cNvPr id="14" name="Flag_of_Belgium.svg.png" descr="Flag_of_Belgium.svg.png">
            <a:extLst>
              <a:ext uri="{FF2B5EF4-FFF2-40B4-BE49-F238E27FC236}">
                <a16:creationId xmlns:a16="http://schemas.microsoft.com/office/drawing/2014/main" id="{E8CF4CA9-182B-4D36-8E75-9F03B3727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6205" y="1793327"/>
            <a:ext cx="607045" cy="52641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AD8FF18-C48E-6E12-BDBC-1A7981DFCE65}"/>
              </a:ext>
            </a:extLst>
          </p:cNvPr>
          <p:cNvSpPr txBox="1"/>
          <p:nvPr/>
        </p:nvSpPr>
        <p:spPr>
          <a:xfrm>
            <a:off x="298324" y="594277"/>
            <a:ext cx="482677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1.4 10</a:t>
            </a:r>
            <a:r>
              <a:rPr lang="en-US" sz="2200" baseline="30000" dirty="0"/>
              <a:t>17</a:t>
            </a:r>
            <a:r>
              <a:rPr lang="en-US" sz="2200" dirty="0"/>
              <a:t> POT taken in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Runs in 2023, 2024, 2025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Improved trigger and beam setup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~10</a:t>
            </a:r>
            <a:r>
              <a:rPr lang="en-US" sz="2200" baseline="30000" dirty="0"/>
              <a:t>18</a:t>
            </a:r>
            <a:r>
              <a:rPr lang="en-US" sz="2200" dirty="0"/>
              <a:t> POT … analysis ongoing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200" dirty="0"/>
              <a:t>Solid analysis  technique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D1EAAF-D597-922E-BC18-5CF58203C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934" y="3735026"/>
            <a:ext cx="4820194" cy="3122974"/>
          </a:xfrm>
          <a:prstGeom prst="rect">
            <a:avLst/>
          </a:prstGeom>
        </p:spPr>
      </p:pic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864160E0-7656-F807-CE30-5A5A60D7EA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766" y="2246444"/>
            <a:ext cx="5275379" cy="1692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D5A135-6B4B-810B-63BE-6BF2269F43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025" y="2616390"/>
            <a:ext cx="6158032" cy="727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AF6CFA-1BDE-8C80-21DC-C2E4B60DA0D2}"/>
              </a:ext>
            </a:extLst>
          </p:cNvPr>
          <p:cNvSpPr txBox="1"/>
          <p:nvPr/>
        </p:nvSpPr>
        <p:spPr>
          <a:xfrm>
            <a:off x="7190738" y="3860825"/>
            <a:ext cx="20457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EPJ C 85, 571 (2025)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7EA733-13DF-3BC4-5797-E6C7F2D62A43}"/>
              </a:ext>
            </a:extLst>
          </p:cNvPr>
          <p:cNvSpPr txBox="1"/>
          <p:nvPr/>
        </p:nvSpPr>
        <p:spPr>
          <a:xfrm>
            <a:off x="7258331" y="832718"/>
            <a:ext cx="220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JHEP 09 (2023) 035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5006EC-E94C-225A-A0FE-DB2E072F0B9B}"/>
              </a:ext>
            </a:extLst>
          </p:cNvPr>
          <p:cNvSpPr txBox="1"/>
          <p:nvPr/>
        </p:nvSpPr>
        <p:spPr>
          <a:xfrm>
            <a:off x="7258331" y="827299"/>
            <a:ext cx="2450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PRL  133, 111802 (2024)</a:t>
            </a:r>
          </a:p>
        </p:txBody>
      </p:sp>
      <p:pic>
        <p:nvPicPr>
          <p:cNvPr id="29" name="Flag_of_Belgium.svg.png" descr="Flag_of_Belgium.svg.png">
            <a:extLst>
              <a:ext uri="{FF2B5EF4-FFF2-40B4-BE49-F238E27FC236}">
                <a16:creationId xmlns:a16="http://schemas.microsoft.com/office/drawing/2014/main" id="{5F8B2C55-94FA-3921-C960-EF9F80C55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4507" y="4964294"/>
            <a:ext cx="607045" cy="5264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455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6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F6D90-3403-A33C-3588-A54139BA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2D4F6-B1BC-99FA-3249-21B7F0AB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67"/>
            <a:ext cx="5679831" cy="526031"/>
          </a:xfrm>
          <a:solidFill>
            <a:srgbClr val="002151"/>
          </a:solidFill>
        </p:spPr>
        <p:txBody>
          <a:bodyPr>
            <a:normAutofit fontScale="90000"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Summary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766BC25-8475-A4A9-7A2E-2C77F733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7119"/>
            <a:ext cx="4114800" cy="365125"/>
          </a:xfrm>
        </p:spPr>
        <p:txBody>
          <a:bodyPr/>
          <a:lstStyle/>
          <a:p>
            <a:r>
              <a:rPr lang="fr-FR" dirty="0"/>
              <a:t>RECFA </a:t>
            </a:r>
            <a:r>
              <a:rPr lang="fr-FR" dirty="0" err="1"/>
              <a:t>visit</a:t>
            </a:r>
            <a:r>
              <a:rPr lang="fr-FR" dirty="0"/>
              <a:t> 12/09/2025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49A58A2-3E36-45DC-4194-3980B67E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4620"/>
            <a:ext cx="2743200" cy="365125"/>
          </a:xfrm>
        </p:spPr>
        <p:txBody>
          <a:bodyPr/>
          <a:lstStyle/>
          <a:p>
            <a:fld id="{60BB6D06-BD6B-8543-8012-C30333157423}" type="slidenum">
              <a:rPr lang="fr-FR" smtClean="0"/>
              <a:t>9</a:t>
            </a:fld>
            <a:endParaRPr lang="fr-FR" dirty="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6258CB14-5830-748B-2F9C-CD71363A69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artoon penguins working on a machine&#10;&#10;AI-generated content may be incorrect.">
            <a:extLst>
              <a:ext uri="{FF2B5EF4-FFF2-40B4-BE49-F238E27FC236}">
                <a16:creationId xmlns:a16="http://schemas.microsoft.com/office/drawing/2014/main" id="{2FAF1190-E089-0B1F-B7AB-C3548F85CB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9" r="2" b="9884"/>
          <a:stretch>
            <a:fillRect/>
          </a:stretch>
        </p:blipFill>
        <p:spPr>
          <a:xfrm>
            <a:off x="5546558" y="2391337"/>
            <a:ext cx="6645441" cy="44666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  <a:lumMod val="37000"/>
                </a:schemeClr>
              </a:gs>
              <a:gs pos="13000">
                <a:schemeClr val="accent1">
                  <a:lumMod val="45000"/>
                  <a:lumOff val="55000"/>
                  <a:alpha val="24601"/>
                </a:schemeClr>
              </a:gs>
              <a:gs pos="31000">
                <a:schemeClr val="accent1">
                  <a:lumMod val="45000"/>
                  <a:lumOff val="55000"/>
                  <a:alpha val="5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effectLst>
            <a:softEdge rad="635000"/>
          </a:effectLst>
        </p:spPr>
      </p:pic>
      <p:pic>
        <p:nvPicPr>
          <p:cNvPr id="10" name="Picture 9" descr="A close-up of a number&#10;&#10;AI-generated content may be incorrect.">
            <a:extLst>
              <a:ext uri="{FF2B5EF4-FFF2-40B4-BE49-F238E27FC236}">
                <a16:creationId xmlns:a16="http://schemas.microsoft.com/office/drawing/2014/main" id="{D2575B47-9AF8-DEE0-03DA-E53E028350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2816"/>
          <a:stretch>
            <a:fillRect/>
          </a:stretch>
        </p:blipFill>
        <p:spPr>
          <a:xfrm>
            <a:off x="6087761" y="0"/>
            <a:ext cx="6104238" cy="219658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759143-D02C-7597-8B6F-1C86839769EC}"/>
              </a:ext>
            </a:extLst>
          </p:cNvPr>
          <p:cNvSpPr txBox="1"/>
          <p:nvPr/>
        </p:nvSpPr>
        <p:spPr>
          <a:xfrm>
            <a:off x="144161" y="931112"/>
            <a:ext cx="6104238" cy="5259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150000"/>
            </a:pPr>
            <a:r>
              <a:rPr lang="en-US" sz="2400" dirty="0"/>
              <a:t>Successful experimental program over 20 years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1 Staff, 5 PhD students, 11 Postdocs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&gt; 30 papers (JHEP, PLB,PRL)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Excellent and sustained support from FNRS-IISN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Personnel :1 </a:t>
            </a:r>
            <a:r>
              <a:rPr lang="en-US" sz="2400" dirty="0" err="1"/>
              <a:t>phD</a:t>
            </a:r>
            <a:r>
              <a:rPr lang="en-US" sz="2400" dirty="0"/>
              <a:t> student, 4 Postdocs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Equipment, Running Budget and M&amp;O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Future: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End of data taking (June 2026)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Still several years to fully analyze all data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Excellent data quality with the world largest  sample of K</a:t>
            </a:r>
            <a:r>
              <a:rPr lang="en-US" sz="2400" baseline="30000" dirty="0"/>
              <a:t>+</a:t>
            </a:r>
            <a:r>
              <a:rPr lang="en-US" sz="2400" dirty="0"/>
              <a:t>  decays</a:t>
            </a:r>
          </a:p>
        </p:txBody>
      </p:sp>
    </p:spTree>
    <p:extLst>
      <p:ext uri="{BB962C8B-B14F-4D97-AF65-F5344CB8AC3E}">
        <p14:creationId xmlns:p14="http://schemas.microsoft.com/office/powerpoint/2010/main" val="789741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4952</TotalTime>
  <Words>1764</Words>
  <Application>Microsoft Macintosh PowerPoint</Application>
  <PresentationFormat>Widescreen</PresentationFormat>
  <Paragraphs>333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Courier New</vt:lpstr>
      <vt:lpstr>Helvetica Neue</vt:lpstr>
      <vt:lpstr>Helvetica Neue Medium</vt:lpstr>
      <vt:lpstr>Helvetica Neue Thin</vt:lpstr>
      <vt:lpstr>Verdana</vt:lpstr>
      <vt:lpstr>Wingdings</vt:lpstr>
      <vt:lpstr>Office 2013 - 2022 Theme</vt:lpstr>
      <vt:lpstr>Non-collider Physics in Belgium</vt:lpstr>
      <vt:lpstr>Introduction</vt:lpstr>
      <vt:lpstr>NA62</vt:lpstr>
      <vt:lpstr>NA62 experiment</vt:lpstr>
      <vt:lpstr>Timeline</vt:lpstr>
      <vt:lpstr>Results: K^+→π^+ νν ̅</vt:lpstr>
      <vt:lpstr>Results: LFV/LNV in K^+→π^± ℓ_1^∓ ℓ_2^+</vt:lpstr>
      <vt:lpstr>Results: Beam Dump</vt:lpstr>
      <vt:lpstr>Summary</vt:lpstr>
      <vt:lpstr>SHiP</vt:lpstr>
      <vt:lpstr>The SHiP experiment</vt:lpstr>
      <vt:lpstr>SHiP: Physics program</vt:lpstr>
      <vt:lpstr>SHiP: Detector systems</vt:lpstr>
      <vt:lpstr>SHiP: A new calorimeter design</vt:lpstr>
      <vt:lpstr>SHiP: Calorimeter prototype</vt:lpstr>
      <vt:lpstr>SHiP: Simulation model</vt:lpstr>
      <vt:lpstr>SHiP: High-precision layers</vt:lpstr>
      <vt:lpstr>SHiP: Future and funding</vt:lpstr>
      <vt:lpstr>milliQan</vt:lpstr>
      <vt:lpstr>milliQan experiment</vt:lpstr>
      <vt:lpstr>Timeline and funding</vt:lpstr>
      <vt:lpstr>milliQan experiment</vt:lpstr>
      <vt:lpstr>milliQan experiment</vt:lpstr>
      <vt:lpstr>Summary</vt:lpstr>
      <vt:lpstr>Introduction</vt:lpstr>
      <vt:lpstr>BACKUP</vt:lpstr>
      <vt:lpstr>PowerPoint Presentation</vt:lpstr>
      <vt:lpstr>PowerPoint Presentation</vt:lpstr>
      <vt:lpstr>NA62: Beam Dump</vt:lpstr>
      <vt:lpstr>SHiP: Energy resolution</vt:lpstr>
      <vt:lpstr>SHiP: Time resolution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Non-collider Physics in Belgium</dc:title>
  <dc:creator>Eduardo Cortina Gil</dc:creator>
  <cp:lastModifiedBy>Eduardo Cortina Gil</cp:lastModifiedBy>
  <cp:revision>91</cp:revision>
  <dcterms:created xsi:type="dcterms:W3CDTF">2025-08-28T19:36:53Z</dcterms:created>
  <dcterms:modified xsi:type="dcterms:W3CDTF">2025-09-10T19:35:13Z</dcterms:modified>
</cp:coreProperties>
</file>