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4" r:id="rId2"/>
  </p:sldMasterIdLst>
  <p:notesMasterIdLst>
    <p:notesMasterId r:id="rId33"/>
  </p:notesMasterIdLst>
  <p:handoutMasterIdLst>
    <p:handoutMasterId r:id="rId34"/>
  </p:handoutMasterIdLst>
  <p:sldIdLst>
    <p:sldId id="261" r:id="rId3"/>
    <p:sldId id="335" r:id="rId4"/>
    <p:sldId id="1179" r:id="rId5"/>
    <p:sldId id="1192" r:id="rId6"/>
    <p:sldId id="1185" r:id="rId7"/>
    <p:sldId id="1178" r:id="rId8"/>
    <p:sldId id="1187" r:id="rId9"/>
    <p:sldId id="450" r:id="rId10"/>
    <p:sldId id="452" r:id="rId11"/>
    <p:sldId id="449" r:id="rId12"/>
    <p:sldId id="809" r:id="rId13"/>
    <p:sldId id="338" r:id="rId14"/>
    <p:sldId id="297" r:id="rId15"/>
    <p:sldId id="451" r:id="rId16"/>
    <p:sldId id="1190" r:id="rId17"/>
    <p:sldId id="453" r:id="rId18"/>
    <p:sldId id="454" r:id="rId19"/>
    <p:sldId id="455" r:id="rId20"/>
    <p:sldId id="456" r:id="rId21"/>
    <p:sldId id="457" r:id="rId22"/>
    <p:sldId id="458" r:id="rId23"/>
    <p:sldId id="1188" r:id="rId24"/>
    <p:sldId id="459" r:id="rId25"/>
    <p:sldId id="461" r:id="rId26"/>
    <p:sldId id="462" r:id="rId27"/>
    <p:sldId id="1189" r:id="rId28"/>
    <p:sldId id="1191" r:id="rId29"/>
    <p:sldId id="1193" r:id="rId30"/>
    <p:sldId id="1194" r:id="rId31"/>
    <p:sldId id="810" r:id="rId3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02105FC1-F5F3-5C21-5022-313858AE05BE}" name="Hamid Aït Abderrahim" initials="HA" userId="S::hamid.ait.abderrahim@myrrha.be::14151d8a-c582-4f6a-bd30-e509789490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8DB0"/>
    <a:srgbClr val="005E77"/>
    <a:srgbClr val="F7000C"/>
    <a:srgbClr val="00FF00"/>
    <a:srgbClr val="008000"/>
    <a:srgbClr val="0000FF"/>
    <a:srgbClr val="2F4D5D"/>
    <a:srgbClr val="DCE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746EDD-6B37-4900-8BC4-E06F850BA743}" v="39" dt="2025-09-09T09:49:33.9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4" autoAdjust="0"/>
    <p:restoredTop sz="96301" autoAdjust="0"/>
  </p:normalViewPr>
  <p:slideViewPr>
    <p:cSldViewPr snapToGrid="0" snapToObjects="1">
      <p:cViewPr varScale="1">
        <p:scale>
          <a:sx n="78" d="100"/>
          <a:sy n="78" d="100"/>
        </p:scale>
        <p:origin x="90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9-9-2025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9-9-2025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1ADD67-06B0-C846-A281-A76CDADA550C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103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1ADD67-06B0-C846-A281-A76CDADA550C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041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/>
              <a:t>What is MYRRHA </a:t>
            </a:r>
          </a:p>
          <a:p>
            <a:pPr eaLnBrk="1" hangingPunct="1"/>
            <a:r>
              <a:rPr lang="en-GB" dirty="0"/>
              <a:t>What offers</a:t>
            </a:r>
          </a:p>
        </p:txBody>
      </p:sp>
    </p:spTree>
    <p:extLst>
      <p:ext uri="{BB962C8B-B14F-4D97-AF65-F5344CB8AC3E}">
        <p14:creationId xmlns:p14="http://schemas.microsoft.com/office/powerpoint/2010/main" val="1107031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>
              <a:buFontTx/>
              <a:buChar char="-"/>
            </a:pPr>
            <a:endParaRPr lang="nl-NL" b="0" dirty="0"/>
          </a:p>
        </p:txBody>
      </p:sp>
    </p:spTree>
    <p:extLst>
      <p:ext uri="{BB962C8B-B14F-4D97-AF65-F5344CB8AC3E}">
        <p14:creationId xmlns:p14="http://schemas.microsoft.com/office/powerpoint/2010/main" val="868189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3898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/>
              <a:t>What is MYRRHA </a:t>
            </a:r>
          </a:p>
          <a:p>
            <a:pPr eaLnBrk="1" hangingPunct="1"/>
            <a:r>
              <a:rPr lang="en-GB" dirty="0"/>
              <a:t>What offers</a:t>
            </a:r>
          </a:p>
        </p:txBody>
      </p:sp>
    </p:spTree>
    <p:extLst>
      <p:ext uri="{BB962C8B-B14F-4D97-AF65-F5344CB8AC3E}">
        <p14:creationId xmlns:p14="http://schemas.microsoft.com/office/powerpoint/2010/main" val="108253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AA404-6116-F544-B179-348124013BA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692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/>
          </p:nvPr>
        </p:nvSpPr>
        <p:spPr>
          <a:xfrm>
            <a:off x="720000" y="1349999"/>
            <a:ext cx="11112000" cy="4428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8BCD4-3B4A-4AAE-A601-B8207D087475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675224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239350" y="764704"/>
            <a:ext cx="11713301" cy="0"/>
          </a:xfrm>
          <a:prstGeom prst="line">
            <a:avLst/>
          </a:prstGeom>
          <a:ln w="25400" cap="rnd">
            <a:solidFill>
              <a:srgbClr val="116E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39350" y="314704"/>
            <a:ext cx="11713301" cy="0"/>
          </a:xfrm>
          <a:prstGeom prst="line">
            <a:avLst/>
          </a:prstGeom>
          <a:ln w="25400" cap="rnd">
            <a:solidFill>
              <a:srgbClr val="116E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313200"/>
            <a:ext cx="12192000" cy="450000"/>
          </a:xfrm>
          <a:noFill/>
        </p:spPr>
        <p:txBody>
          <a:bodyPr lIns="0" tIns="46800" rIns="0" anchor="ctr">
            <a:noAutofit/>
          </a:bodyPr>
          <a:lstStyle>
            <a:lvl1pPr marL="180000" indent="0" algn="l">
              <a:spcBef>
                <a:spcPts val="0"/>
              </a:spcBef>
              <a:defRPr sz="2800" b="1">
                <a:solidFill>
                  <a:srgbClr val="116E8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2497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en-US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80A5D-BD6F-1E44-BAAD-C0682AB5866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107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7CA660-9AB9-8E18-6D7A-252BA862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5421"/>
            <a:ext cx="11049806" cy="494152"/>
          </a:xfrm>
        </p:spPr>
        <p:txBody>
          <a:bodyPr>
            <a:noAutofit/>
          </a:bodyPr>
          <a:lstStyle>
            <a:lvl1pPr>
              <a:defRPr sz="3600">
                <a:solidFill>
                  <a:srgbClr val="00468D"/>
                </a:solidFill>
              </a:defRPr>
            </a:lvl1pPr>
          </a:lstStyle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4457E8-AC20-F2FC-55B6-9550A5C21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DFC0-08B2-498B-B951-EFEC55A518C1}" type="slidenum">
              <a:rPr lang="fr-BE" smtClean="0"/>
              <a:t>‹#›</a:t>
            </a:fld>
            <a:endParaRPr lang="fr-BE"/>
          </a:p>
        </p:txBody>
      </p:sp>
      <p:grpSp>
        <p:nvGrpSpPr>
          <p:cNvPr id="3" name="Groupe 4">
            <a:extLst>
              <a:ext uri="{FF2B5EF4-FFF2-40B4-BE49-F238E27FC236}">
                <a16:creationId xmlns:a16="http://schemas.microsoft.com/office/drawing/2014/main" id="{510EEA62-CDC2-60FB-5F4F-7525F1BDB0E8}"/>
              </a:ext>
            </a:extLst>
          </p:cNvPr>
          <p:cNvGrpSpPr/>
          <p:nvPr userDrawn="1"/>
        </p:nvGrpSpPr>
        <p:grpSpPr>
          <a:xfrm rot="16200000">
            <a:off x="6311080" y="-4823306"/>
            <a:ext cx="104046" cy="11049805"/>
            <a:chOff x="11884389" y="5171977"/>
            <a:chExt cx="104046" cy="11049805"/>
          </a:xfrm>
        </p:grpSpPr>
        <p:cxnSp>
          <p:nvCxnSpPr>
            <p:cNvPr id="4" name="Connecteur droit 5">
              <a:extLst>
                <a:ext uri="{FF2B5EF4-FFF2-40B4-BE49-F238E27FC236}">
                  <a16:creationId xmlns:a16="http://schemas.microsoft.com/office/drawing/2014/main" id="{E1E4112B-DE49-F892-A39B-E0323286508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465133" y="10750503"/>
              <a:ext cx="10942559" cy="0"/>
            </a:xfrm>
            <a:prstGeom prst="line">
              <a:avLst/>
            </a:prstGeom>
            <a:ln w="22225">
              <a:solidFill>
                <a:srgbClr val="00468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6">
              <a:extLst>
                <a:ext uri="{FF2B5EF4-FFF2-40B4-BE49-F238E27FC236}">
                  <a16:creationId xmlns:a16="http://schemas.microsoft.com/office/drawing/2014/main" id="{582B6667-855F-05B3-8CC5-DD3E3D6DACAD}"/>
                </a:ext>
              </a:extLst>
            </p:cNvPr>
            <p:cNvSpPr/>
            <p:nvPr userDrawn="1"/>
          </p:nvSpPr>
          <p:spPr>
            <a:xfrm>
              <a:off x="11884389" y="5171977"/>
              <a:ext cx="104046" cy="104046"/>
            </a:xfrm>
            <a:prstGeom prst="ellipse">
              <a:avLst/>
            </a:prstGeom>
            <a:noFill/>
            <a:ln w="22225">
              <a:solidFill>
                <a:srgbClr val="00468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bg1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57B126D-BA9A-3666-D817-B0B18CFF89E2}"/>
              </a:ext>
            </a:extLst>
          </p:cNvPr>
          <p:cNvSpPr/>
          <p:nvPr userDrawn="1"/>
        </p:nvSpPr>
        <p:spPr>
          <a:xfrm>
            <a:off x="0" y="0"/>
            <a:ext cx="674914" cy="6858000"/>
          </a:xfrm>
          <a:prstGeom prst="rect">
            <a:avLst/>
          </a:prstGeom>
          <a:solidFill>
            <a:srgbClr val="0046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C398F5FE-38C8-E4AE-AB6E-A5B9B30ECD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789" y="6371438"/>
            <a:ext cx="479335" cy="318344"/>
          </a:xfrm>
          <a:prstGeom prst="rect">
            <a:avLst/>
          </a:prstGeom>
        </p:spPr>
      </p:pic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CBCC6A06-026E-EB0D-8221-0B5724B5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3C1D495-39CD-4E39-9E52-464983F75E59}" type="datetime1">
              <a:rPr lang="fr-BE" smtClean="0"/>
              <a:t>09-09-25</a:t>
            </a:fld>
            <a:endParaRPr lang="fr-BE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E55CBA82-2401-829E-B4BE-F4CDD33F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fr-B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062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6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90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A6CEF-0ADA-4238-B50C-1350172A3869}" type="datetime1">
              <a:rPr lang="nl-BE" smtClean="0"/>
              <a:t>9/09/2025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D6401-FF57-4522-B8BC-9186C08544CC}" type="datetime1">
              <a:rPr lang="nl-BE" smtClean="0"/>
              <a:t>9/09/2025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261A-01F5-42CF-9A61-A909FE704659}" type="datetime1">
              <a:rPr lang="nl-BE" smtClean="0"/>
              <a:t>9/09/2025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E5D8-5DA6-4E4A-8F30-6E5F24AAB4C1}" type="datetime1">
              <a:rPr lang="nl-BE" smtClean="0"/>
              <a:t>9/09/2025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B9A3-65E7-4FAB-9201-661C994A9A0F}" type="datetime1">
              <a:rPr lang="nl-BE" smtClean="0"/>
              <a:t>9/09/2025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430C-1387-4E77-9D51-0D073377E17D}" type="datetime1">
              <a:rPr lang="nl-BE" smtClean="0"/>
              <a:t>9/09/2025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13EC-4186-4492-AAE9-189F708E7660}" type="datetime1">
              <a:rPr lang="nl-BE" smtClean="0"/>
              <a:t>9/09/2025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841C-49E8-4BDD-8A4E-42C2CBE10ED9}" type="datetime1">
              <a:rPr lang="nl-BE" smtClean="0"/>
              <a:t>9/09/2025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B0787-C55D-4679-965E-D408A5E63CD7}" type="datetime1">
              <a:rPr lang="nl-BE" smtClean="0"/>
              <a:t>9/09/2025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C613-91B1-442C-B94B-B95924581634}" type="datetime1">
              <a:rPr lang="nl-BE" smtClean="0"/>
              <a:t>9/09/2025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972B7B2D-A589-43A3-AAA9-C98B785A4EC1}" type="datetime1">
              <a:rPr lang="nl-BE" smtClean="0"/>
              <a:t>9/09/2025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GB"/>
              <a:t>Insitute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58ACFB56-2562-4801-910D-08B55E8DBFB1}" type="datetime1">
              <a:rPr lang="nl-BE" smtClean="0"/>
              <a:t>9/09/2025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g"/><Relationship Id="rId5" Type="http://schemas.openxmlformats.org/officeDocument/2006/relationships/hyperlink" Target="https://arxiv.org/abs/2506.18552v1" TargetMode="Externa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3.wdp"/><Relationship Id="rId7" Type="http://schemas.openxmlformats.org/officeDocument/2006/relationships/image" Target="../media/image82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.jpeg"/><Relationship Id="rId11" Type="http://schemas.openxmlformats.org/officeDocument/2006/relationships/image" Target="../media/image14.png"/><Relationship Id="rId5" Type="http://schemas.openxmlformats.org/officeDocument/2006/relationships/image" Target="../media/image80.emf"/><Relationship Id="rId10" Type="http://schemas.openxmlformats.org/officeDocument/2006/relationships/image" Target="../media/image26.jpg"/><Relationship Id="rId4" Type="http://schemas.openxmlformats.org/officeDocument/2006/relationships/image" Target="../media/image79.emf"/><Relationship Id="rId9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hyperlink" Target="http://www.ua.ac.be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3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jpeg"/><Relationship Id="rId5" Type="http://schemas.openxmlformats.org/officeDocument/2006/relationships/image" Target="../media/image85.emf"/><Relationship Id="rId10" Type="http://schemas.microsoft.com/office/2007/relationships/hdphoto" Target="../media/hdphoto6.wdp"/><Relationship Id="rId4" Type="http://schemas.openxmlformats.org/officeDocument/2006/relationships/image" Target="../media/image80.emf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eg"/><Relationship Id="rId5" Type="http://schemas.openxmlformats.org/officeDocument/2006/relationships/image" Target="../media/image87.emf"/><Relationship Id="rId4" Type="http://schemas.openxmlformats.org/officeDocument/2006/relationships/image" Target="../media/image8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hdphoto" Target="../media/hdphoto4.wdp"/><Relationship Id="rId7" Type="http://schemas.openxmlformats.org/officeDocument/2006/relationships/image" Target="../media/image23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jpg"/><Relationship Id="rId5" Type="http://schemas.openxmlformats.org/officeDocument/2006/relationships/image" Target="../media/image82.jpeg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02.jpeg"/><Relationship Id="rId7" Type="http://schemas.openxmlformats.org/officeDocument/2006/relationships/image" Target="../media/image8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Relationship Id="rId9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jpeg"/><Relationship Id="rId10" Type="http://schemas.openxmlformats.org/officeDocument/2006/relationships/image" Target="../media/image110.png"/><Relationship Id="rId4" Type="http://schemas.openxmlformats.org/officeDocument/2006/relationships/image" Target="../media/image104.jpeg"/><Relationship Id="rId9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gif"/><Relationship Id="rId7" Type="http://schemas.openxmlformats.org/officeDocument/2006/relationships/image" Target="../media/image19.png"/><Relationship Id="rId2" Type="http://schemas.openxmlformats.org/officeDocument/2006/relationships/hyperlink" Target="http://www.ua.ac.be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cid:image007.jpg@01DC1338.9D1249B0" TargetMode="External"/><Relationship Id="rId1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12" Type="http://schemas.openxmlformats.org/officeDocument/2006/relationships/image" Target="../media/image41.jpeg"/><Relationship Id="rId17" Type="http://schemas.openxmlformats.org/officeDocument/2006/relationships/image" Target="cid:image009.jpg@01DC1338.9D1249B0" TargetMode="External"/><Relationship Id="rId2" Type="http://schemas.openxmlformats.org/officeDocument/2006/relationships/image" Target="../media/image37.pn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cid:image006.jpg@01DC1338.9D1249B0" TargetMode="External"/><Relationship Id="rId5" Type="http://schemas.microsoft.com/office/2007/relationships/hdphoto" Target="../media/hdphoto2.wdp"/><Relationship Id="rId15" Type="http://schemas.openxmlformats.org/officeDocument/2006/relationships/image" Target="cid:image008.jpg@01DC1338.9D1249B0" TargetMode="External"/><Relationship Id="rId10" Type="http://schemas.openxmlformats.org/officeDocument/2006/relationships/image" Target="../media/image40.jpeg"/><Relationship Id="rId4" Type="http://schemas.openxmlformats.org/officeDocument/2006/relationships/image" Target="../media/image38.png"/><Relationship Id="rId9" Type="http://schemas.openxmlformats.org/officeDocument/2006/relationships/image" Target="../media/image20.png"/><Relationship Id="rId1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684064" y="1562871"/>
            <a:ext cx="11040002" cy="1633055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Belgium in Nuclear Physics, including Myrrha</a:t>
            </a:r>
            <a:endParaRPr lang="nl-NL" sz="5400" dirty="0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1594285" y="3591089"/>
            <a:ext cx="9003430" cy="133021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Gerda Neyens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E8350-3D61-FF88-2D0D-EE1E48B7A7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5629" y="6098694"/>
            <a:ext cx="1325308" cy="595392"/>
          </a:xfrm>
          <a:prstGeom prst="rect">
            <a:avLst/>
          </a:prstGeom>
        </p:spPr>
      </p:pic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id="{3BD94585-DE01-C939-FD6E-5587D7868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783" y="5585072"/>
            <a:ext cx="2276499" cy="12823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1A93D6-ECF0-3254-A883-3A36BEB91C2D}"/>
              </a:ext>
            </a:extLst>
          </p:cNvPr>
          <p:cNvSpPr txBox="1"/>
          <p:nvPr/>
        </p:nvSpPr>
        <p:spPr>
          <a:xfrm>
            <a:off x="2098752" y="4459978"/>
            <a:ext cx="799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 behalf of the Belgium Nuclear Physics community and the Myrrha project 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B9E61-137A-035D-ACBF-B4239B586FAE}"/>
              </a:ext>
            </a:extLst>
          </p:cNvPr>
          <p:cNvSpPr txBox="1"/>
          <p:nvPr/>
        </p:nvSpPr>
        <p:spPr>
          <a:xfrm>
            <a:off x="8735205" y="5164831"/>
            <a:ext cx="3323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RECFA Meeting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September 12, 2025 Brussels, Belgium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AC554E-B76E-F048-3351-8C33439B31C4}"/>
              </a:ext>
            </a:extLst>
          </p:cNvPr>
          <p:cNvGrpSpPr/>
          <p:nvPr/>
        </p:nvGrpSpPr>
        <p:grpSpPr>
          <a:xfrm>
            <a:off x="10004374" y="2504250"/>
            <a:ext cx="2098752" cy="1580705"/>
            <a:chOff x="10004374" y="2504250"/>
            <a:chExt cx="2098752" cy="158070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7B66A7B-C8A9-D106-4FE1-C28E1C3C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04374" y="2504250"/>
              <a:ext cx="2098752" cy="1580705"/>
            </a:xfrm>
            <a:prstGeom prst="rect">
              <a:avLst/>
            </a:prstGeom>
          </p:spPr>
        </p:pic>
        <p:pic>
          <p:nvPicPr>
            <p:cNvPr id="10" name="Picture 2" descr="SCK CEN – Belgian Nuclear Research Centre – ACES">
              <a:extLst>
                <a:ext uri="{FF2B5EF4-FFF2-40B4-BE49-F238E27FC236}">
                  <a16:creationId xmlns:a16="http://schemas.microsoft.com/office/drawing/2014/main" id="{F694853F-D358-BC12-FFC3-9F1C828DDF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4374" y="2956745"/>
              <a:ext cx="718850" cy="478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76147D0-D792-8C95-9AEF-D43AB1657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7556" y="5790194"/>
            <a:ext cx="2401677" cy="925417"/>
          </a:xfrm>
          <a:prstGeom prst="rect">
            <a:avLst/>
          </a:prstGeom>
        </p:spPr>
      </p:pic>
      <p:pic>
        <p:nvPicPr>
          <p:cNvPr id="1026" name="Picture 2" descr="Fonds de la Recherche Scientifique - FNRS">
            <a:extLst>
              <a:ext uri="{FF2B5EF4-FFF2-40B4-BE49-F238E27FC236}">
                <a16:creationId xmlns:a16="http://schemas.microsoft.com/office/drawing/2014/main" id="{B90F1E43-FB6C-92EC-8996-6DE95B803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35" y="6098694"/>
            <a:ext cx="10572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uropean Research Council (ERC)">
            <a:extLst>
              <a:ext uri="{FF2B5EF4-FFF2-40B4-BE49-F238E27FC236}">
                <a16:creationId xmlns:a16="http://schemas.microsoft.com/office/drawing/2014/main" id="{FFDE62F6-BB88-858F-787E-80399B9A8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3" r="16614"/>
          <a:stretch>
            <a:fillRect/>
          </a:stretch>
        </p:blipFill>
        <p:spPr bwMode="auto">
          <a:xfrm>
            <a:off x="7750511" y="5737528"/>
            <a:ext cx="1238632" cy="112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34A062-090D-5BC2-3E1F-4E7FAAD1BD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9999" y="5763111"/>
            <a:ext cx="14287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B77D8-1C0B-C589-5DE2-C8A848CA6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82E9E07-5B91-ED08-78C3-C10AFB619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323" y="105417"/>
            <a:ext cx="9587154" cy="1094117"/>
          </a:xfrm>
        </p:spPr>
        <p:txBody>
          <a:bodyPr>
            <a:noAutofit/>
          </a:bodyPr>
          <a:lstStyle/>
          <a:p>
            <a:pPr algn="r"/>
            <a:r>
              <a:rPr lang="en-GB" sz="3200" dirty="0"/>
              <a:t>European Experimental Research ON and WITH Radioisotopes and Radioactive Ion Beams (RIB’s)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E5634-B568-64ED-66F3-945A7CB88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7072"/>
            <a:ext cx="7363284" cy="5595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5ECA98-4FD9-0B6F-6F6A-98D203B59AB9}"/>
              </a:ext>
            </a:extLst>
          </p:cNvPr>
          <p:cNvSpPr txBox="1"/>
          <p:nvPr/>
        </p:nvSpPr>
        <p:spPr>
          <a:xfrm>
            <a:off x="6031085" y="2226408"/>
            <a:ext cx="6160915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12 operational large-scale (accelerator) infrastructures</a:t>
            </a:r>
          </a:p>
          <a:p>
            <a:r>
              <a:rPr lang="en-US" dirty="0"/>
              <a:t>19 smaller-scale infrastructures</a:t>
            </a:r>
          </a:p>
          <a:p>
            <a:r>
              <a:rPr lang="en-US" b="1" dirty="0"/>
              <a:t>7 under construction </a:t>
            </a:r>
            <a:r>
              <a:rPr lang="en-US" dirty="0"/>
              <a:t>(FAIR, SPIRAL2 +S3/DESIR, ISOL@MYRRHA, …)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3B3CB3-0718-B872-52A3-A987F818F294}"/>
              </a:ext>
            </a:extLst>
          </p:cNvPr>
          <p:cNvSpPr txBox="1"/>
          <p:nvPr/>
        </p:nvSpPr>
        <p:spPr>
          <a:xfrm>
            <a:off x="7640782" y="4966855"/>
            <a:ext cx="455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Taken from the </a:t>
            </a:r>
            <a:r>
              <a:rPr lang="en-US" dirty="0" err="1"/>
              <a:t>NuPECC</a:t>
            </a:r>
            <a:endParaRPr lang="en-US" dirty="0"/>
          </a:p>
          <a:p>
            <a:r>
              <a:rPr lang="en-US" b="1" dirty="0"/>
              <a:t>Nuclear Physics Long Range Plan 2024</a:t>
            </a:r>
            <a:endParaRPr lang="en-BE" b="1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2688C4-FFF8-ADC2-A674-56C9753FEFFE}"/>
              </a:ext>
            </a:extLst>
          </p:cNvPr>
          <p:cNvSpPr/>
          <p:nvPr/>
        </p:nvSpPr>
        <p:spPr>
          <a:xfrm>
            <a:off x="5115208" y="1629624"/>
            <a:ext cx="353085" cy="44362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0FB105-78FE-BEEA-DA6A-21432DACB7E6}"/>
              </a:ext>
            </a:extLst>
          </p:cNvPr>
          <p:cNvSpPr/>
          <p:nvPr/>
        </p:nvSpPr>
        <p:spPr>
          <a:xfrm>
            <a:off x="2279964" y="3733017"/>
            <a:ext cx="353085" cy="44362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AA2897-66F2-6B60-1E98-32DCFD38C71B}"/>
              </a:ext>
            </a:extLst>
          </p:cNvPr>
          <p:cNvSpPr/>
          <p:nvPr/>
        </p:nvSpPr>
        <p:spPr>
          <a:xfrm>
            <a:off x="3336101" y="3705857"/>
            <a:ext cx="353085" cy="44362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C437530-D34E-0184-B7AF-7B8D23BBD52D}"/>
              </a:ext>
            </a:extLst>
          </p:cNvPr>
          <p:cNvSpPr/>
          <p:nvPr/>
        </p:nvSpPr>
        <p:spPr>
          <a:xfrm>
            <a:off x="2886546" y="4176637"/>
            <a:ext cx="353085" cy="44362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AA40F6-2E4B-5BBB-16D7-A6DAB767A0BB}"/>
              </a:ext>
            </a:extLst>
          </p:cNvPr>
          <p:cNvSpPr/>
          <p:nvPr/>
        </p:nvSpPr>
        <p:spPr>
          <a:xfrm>
            <a:off x="3239631" y="4176637"/>
            <a:ext cx="353085" cy="44362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8936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728420" y="3665538"/>
            <a:ext cx="6600691" cy="238125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b="1" cap="small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/>
              </a:rPr>
              <a:t>Main objectives</a:t>
            </a:r>
            <a:r>
              <a:rPr lang="en-US" sz="2800" b="1" cap="small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lvl="1"/>
            <a:r>
              <a:rPr lang="en-US" b="1" cap="small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Demo of </a:t>
            </a:r>
            <a:r>
              <a:rPr lang="en-US" sz="2400" b="1" cap="small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ADS at pre-industrial scale</a:t>
            </a:r>
          </a:p>
          <a:p>
            <a:pPr lvl="1"/>
            <a:r>
              <a:rPr lang="en-US" b="1" cap="small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Demonstrate </a:t>
            </a:r>
            <a:r>
              <a:rPr lang="en-US" sz="2400" b="1" cap="small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Efficient transmutation</a:t>
            </a:r>
          </a:p>
          <a:p>
            <a:pPr lvl="1">
              <a:lnSpc>
                <a:spcPct val="100000"/>
              </a:lnSpc>
            </a:pPr>
            <a:r>
              <a:rPr lang="en-US" sz="2400" b="1" cap="small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/>
              </a:rPr>
              <a:t>F</a:t>
            </a:r>
            <a:r>
              <a:rPr lang="en-US" sz="2400" b="1" cap="small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lexible fast neutron irradiation facility</a:t>
            </a:r>
            <a:endParaRPr lang="en-US" sz="2400" cap="small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70323" y="1853955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600 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</a:t>
            </a:r>
            <a:r>
              <a:rPr kumimoji="0" lang="en-US" sz="1400" b="1" i="0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31810" y="1445516"/>
            <a:ext cx="2164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Linear accelerator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03987" y="1853955"/>
            <a:ext cx="1316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100 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</a:t>
            </a:r>
            <a:r>
              <a:rPr kumimoji="0" lang="en-US" sz="1400" b="1" i="0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cap="small" dirty="0">
                <a:solidFill>
                  <a:srgbClr val="4472C4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 mA protons</a:t>
            </a:r>
            <a:endParaRPr kumimoji="0" lang="en-US" sz="1400" b="1" i="0" u="none" strike="noStrike" kern="1200" cap="small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63720" y="1445516"/>
            <a:ext cx="995785" cy="369332"/>
          </a:xfrm>
          <a:prstGeom prst="rect">
            <a:avLst/>
          </a:prstGeom>
          <a:solidFill>
            <a:schemeClr val="bg1"/>
          </a:solidFill>
          <a:ln>
            <a:solidFill>
              <a:srgbClr val="272957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Phase 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538262" y="1445516"/>
            <a:ext cx="99578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Phase 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72547" y="3929913"/>
            <a:ext cx="99578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Phase 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464152" y="4486451"/>
            <a:ext cx="1487908" cy="120032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Reactor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Sub-Critical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~100 </a:t>
            </a:r>
            <a:r>
              <a:rPr kumimoji="0" lang="en-US" sz="1800" b="1" i="1" u="none" strike="noStrike" kern="1200" cap="small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MWth</a:t>
            </a:r>
            <a:endParaRPr kumimoji="0" lang="en-US" sz="1800" b="1" i="1" u="none" strike="noStrike" kern="1200" cap="small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00" y="1785934"/>
            <a:ext cx="3144030" cy="1470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562" y="3201264"/>
            <a:ext cx="1814494" cy="2570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057" y="2222849"/>
            <a:ext cx="6326396" cy="10505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34EBC2-1962-1D49-64CA-7480FA507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194" y="78773"/>
            <a:ext cx="11049806" cy="494152"/>
          </a:xfrm>
        </p:spPr>
        <p:txBody>
          <a:bodyPr/>
          <a:lstStyle/>
          <a:p>
            <a:pPr algn="ctr"/>
            <a:r>
              <a:rPr lang="en-US" sz="2800" dirty="0"/>
              <a:t>MYRRHA a Pan-European Large Research Infrastructure</a:t>
            </a:r>
            <a:br>
              <a:rPr lang="en-US" sz="3600" dirty="0"/>
            </a:br>
            <a:r>
              <a:rPr lang="en-US" sz="2400" dirty="0"/>
              <a:t>based on </a:t>
            </a:r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/>
              <a:t>ccelerator </a:t>
            </a:r>
            <a:r>
              <a:rPr lang="en-US" sz="2400" dirty="0">
                <a:solidFill>
                  <a:srgbClr val="FF0000"/>
                </a:solidFill>
              </a:rPr>
              <a:t>D</a:t>
            </a:r>
            <a:r>
              <a:rPr lang="en-US" sz="2400" dirty="0"/>
              <a:t>riven </a:t>
            </a:r>
            <a:r>
              <a:rPr lang="en-US" sz="2400" dirty="0">
                <a:solidFill>
                  <a:srgbClr val="FF0000"/>
                </a:solidFill>
              </a:rPr>
              <a:t>S</a:t>
            </a:r>
            <a:r>
              <a:rPr lang="en-US" sz="2400" dirty="0"/>
              <a:t>ystem</a:t>
            </a:r>
            <a:endParaRPr lang="fr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BFD34-4156-FAA9-1957-69FE14D25CFC}"/>
              </a:ext>
            </a:extLst>
          </p:cNvPr>
          <p:cNvSpPr txBox="1"/>
          <p:nvPr/>
        </p:nvSpPr>
        <p:spPr>
          <a:xfrm>
            <a:off x="1543665" y="6385041"/>
            <a:ext cx="6109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Adapted from Hamid Aït Abderrahim, General Manager of Myrrha </a:t>
            </a:r>
            <a:endParaRPr lang="en-BE" sz="16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73C8AD-AE4C-9561-991E-C68634122FB6}"/>
              </a:ext>
            </a:extLst>
          </p:cNvPr>
          <p:cNvGrpSpPr/>
          <p:nvPr/>
        </p:nvGrpSpPr>
        <p:grpSpPr>
          <a:xfrm>
            <a:off x="5181600" y="2528169"/>
            <a:ext cx="4124466" cy="799789"/>
            <a:chOff x="5181600" y="2528169"/>
            <a:chExt cx="4124466" cy="79978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2050A4-5A0C-4B35-BB8B-F5660EE98B93}"/>
                </a:ext>
              </a:extLst>
            </p:cNvPr>
            <p:cNvSpPr txBox="1"/>
            <p:nvPr/>
          </p:nvSpPr>
          <p:spPr>
            <a:xfrm>
              <a:off x="5746374" y="2681627"/>
              <a:ext cx="35596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 Proton Target Facility (200 </a:t>
              </a:r>
              <a:r>
                <a:rPr lang="en-US" dirty="0">
                  <a:latin typeface="Symbol" panose="05050102010706020507" pitchFamily="18" charset="2"/>
                </a:rPr>
                <a:t>m</a:t>
              </a:r>
              <a:r>
                <a:rPr lang="en-US" dirty="0"/>
                <a:t>A)</a:t>
              </a:r>
            </a:p>
            <a:p>
              <a:r>
                <a:rPr lang="en-US" dirty="0"/>
                <a:t>+ Fusion Facility (2-4 mA)</a:t>
              </a:r>
              <a:endParaRPr lang="en-BE" dirty="0"/>
            </a:p>
          </p:txBody>
        </p:sp>
        <p:cxnSp>
          <p:nvCxnSpPr>
            <p:cNvPr id="8" name="Connector: Elbow 7">
              <a:extLst>
                <a:ext uri="{FF2B5EF4-FFF2-40B4-BE49-F238E27FC236}">
                  <a16:creationId xmlns:a16="http://schemas.microsoft.com/office/drawing/2014/main" id="{469E5BC3-8E4B-CB4C-33C8-48E4149E1BE2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2528169"/>
              <a:ext cx="514142" cy="425460"/>
            </a:xfrm>
            <a:prstGeom prst="bentConnector3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96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2421B3-11BD-24E2-309E-D5AF04929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1" y="993415"/>
            <a:ext cx="8278761" cy="465108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509D34D-3643-AD49-4878-CD438ED5A740}"/>
              </a:ext>
            </a:extLst>
          </p:cNvPr>
          <p:cNvSpPr/>
          <p:nvPr/>
        </p:nvSpPr>
        <p:spPr>
          <a:xfrm>
            <a:off x="707456" y="1496218"/>
            <a:ext cx="3324225" cy="2028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95AB3-4331-A84C-0DC5-803E74DBDA4B}"/>
              </a:ext>
            </a:extLst>
          </p:cNvPr>
          <p:cNvSpPr txBox="1"/>
          <p:nvPr/>
        </p:nvSpPr>
        <p:spPr>
          <a:xfrm>
            <a:off x="124914" y="4052243"/>
            <a:ext cx="6232002" cy="14773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ISOL@MYRRHA is part of MINERVA: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 RIB facility offering long beamtimes for high-precision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U- and Th-based targets for pure fission fragment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Some other isotopes using specific targets 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B0F64C-5993-E244-0D4A-B8B7B7725827}"/>
              </a:ext>
            </a:extLst>
          </p:cNvPr>
          <p:cNvSpPr txBox="1"/>
          <p:nvPr/>
        </p:nvSpPr>
        <p:spPr>
          <a:xfrm>
            <a:off x="8595043" y="3030780"/>
            <a:ext cx="3472043" cy="175432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LINAC 100 MeV protons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Proton Target Facility (PTF)</a:t>
            </a:r>
          </a:p>
          <a:p>
            <a:r>
              <a:rPr lang="en-US" dirty="0"/>
              <a:t>     = ISOL@MYRRHA (200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A)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Fusion Facility (FF) (4 mA)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6BF57E-9191-EAB1-3C16-9191BEF9B414}"/>
              </a:ext>
            </a:extLst>
          </p:cNvPr>
          <p:cNvGrpSpPr/>
          <p:nvPr/>
        </p:nvGrpSpPr>
        <p:grpSpPr>
          <a:xfrm>
            <a:off x="9133440" y="0"/>
            <a:ext cx="3058560" cy="2487561"/>
            <a:chOff x="9133440" y="0"/>
            <a:chExt cx="3058560" cy="24875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8840B92-3162-6A44-3808-D5913C408C89}"/>
                </a:ext>
              </a:extLst>
            </p:cNvPr>
            <p:cNvSpPr/>
            <p:nvPr/>
          </p:nvSpPr>
          <p:spPr>
            <a:xfrm>
              <a:off x="9143329" y="1228797"/>
              <a:ext cx="2882536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algn="r">
                <a:lnSpc>
                  <a:spcPct val="115000"/>
                </a:lnSpc>
                <a:spcAft>
                  <a:spcPts val="0"/>
                </a:spcAft>
              </a:pPr>
              <a:r>
                <a:rPr lang="en-GB" sz="1200" b="1" dirty="0"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MYRRHA phase 1</a:t>
              </a:r>
              <a:endParaRPr lang="en-US" sz="12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2" algn="r">
                <a:lnSpc>
                  <a:spcPct val="115000"/>
                </a:lnSpc>
                <a:spcAft>
                  <a:spcPts val="0"/>
                </a:spcAft>
              </a:pPr>
              <a:r>
                <a:rPr lang="en-GB" sz="1200" b="1" spc="50" dirty="0"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implementation</a:t>
              </a:r>
              <a:endParaRPr lang="en-US" sz="12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2" algn="r"/>
              <a:r>
                <a:rPr lang="en-GB" sz="1200" spc="260" dirty="0">
                  <a:solidFill>
                    <a:srgbClr val="808080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</a:rPr>
                <a:t>MINERVA</a:t>
              </a:r>
              <a:endParaRPr lang="en-US" sz="1200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58433C-340D-4200-FA90-301A9B4EA07A}"/>
                </a:ext>
              </a:extLst>
            </p:cNvPr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031" t="13245" r="36222" b="57588"/>
            <a:stretch/>
          </p:blipFill>
          <p:spPr bwMode="auto">
            <a:xfrm>
              <a:off x="9133440" y="1977415"/>
              <a:ext cx="2892425" cy="416837"/>
            </a:xfrm>
            <a:prstGeom prst="rect">
              <a:avLst/>
            </a:prstGeom>
            <a:ln>
              <a:noFill/>
            </a:ln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AB4C014-30D0-2DFD-D4F3-E44C3508A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47363" y="0"/>
              <a:ext cx="1544637" cy="108124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4A2211-35D2-0B81-B1EA-C84AACDF322E}"/>
                </a:ext>
              </a:extLst>
            </p:cNvPr>
            <p:cNvSpPr/>
            <p:nvPr/>
          </p:nvSpPr>
          <p:spPr>
            <a:xfrm>
              <a:off x="9133440" y="0"/>
              <a:ext cx="3058560" cy="2487561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A26C639-A411-759E-1E88-6F0F47A583BA}"/>
              </a:ext>
            </a:extLst>
          </p:cNvPr>
          <p:cNvSpPr txBox="1"/>
          <p:nvPr/>
        </p:nvSpPr>
        <p:spPr>
          <a:xfrm>
            <a:off x="422788" y="6399205"/>
            <a:ext cx="7559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Adapted from Lucia Popescu, Head of Physics and Target Research (PTR) group</a:t>
            </a:r>
            <a:endParaRPr lang="en-BE" sz="1600" dirty="0">
              <a:solidFill>
                <a:schemeClr val="bg1"/>
              </a:solidFill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F0772E9-5C86-0C21-EE95-756F9CD967B9}"/>
              </a:ext>
            </a:extLst>
          </p:cNvPr>
          <p:cNvSpPr/>
          <p:nvPr/>
        </p:nvSpPr>
        <p:spPr>
          <a:xfrm>
            <a:off x="10137058" y="2502407"/>
            <a:ext cx="484632" cy="52837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79DEC1-01C2-FD0C-1B7A-2E271A10D7AC}"/>
              </a:ext>
            </a:extLst>
          </p:cNvPr>
          <p:cNvSpPr txBox="1"/>
          <p:nvPr/>
        </p:nvSpPr>
        <p:spPr>
          <a:xfrm>
            <a:off x="1920430" y="217457"/>
            <a:ext cx="4762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Phase 1: MINERVA</a:t>
            </a:r>
          </a:p>
          <a:p>
            <a:pPr algn="ctr"/>
            <a:r>
              <a:rPr lang="en-US" dirty="0"/>
              <a:t>Construction ongoing at SCK CEN (Belgium)</a:t>
            </a:r>
            <a:endParaRPr lang="en-BE" dirty="0"/>
          </a:p>
        </p:txBody>
      </p:sp>
      <p:pic>
        <p:nvPicPr>
          <p:cNvPr id="19" name="Picture 2" descr="SCK CEN – Belgian Nuclear Research Centre – ACES">
            <a:extLst>
              <a:ext uri="{FF2B5EF4-FFF2-40B4-BE49-F238E27FC236}">
                <a16:creationId xmlns:a16="http://schemas.microsoft.com/office/drawing/2014/main" id="{D637A89C-B54F-A018-B1B5-06956E087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4" b="23114"/>
          <a:stretch>
            <a:fillRect/>
          </a:stretch>
        </p:blipFill>
        <p:spPr bwMode="auto">
          <a:xfrm>
            <a:off x="9383671" y="5064392"/>
            <a:ext cx="2218478" cy="91252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32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680417" y="5121002"/>
            <a:ext cx="920236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8E2DF7B-BB0A-23FF-B267-4F8B7498F5C7}"/>
              </a:ext>
            </a:extLst>
          </p:cNvPr>
          <p:cNvGrpSpPr/>
          <p:nvPr/>
        </p:nvGrpSpPr>
        <p:grpSpPr>
          <a:xfrm>
            <a:off x="468759" y="3900104"/>
            <a:ext cx="1805879" cy="2089440"/>
            <a:chOff x="323363" y="3747241"/>
            <a:chExt cx="1805879" cy="2089440"/>
          </a:xfrm>
        </p:grpSpPr>
        <p:sp>
          <p:nvSpPr>
            <p:cNvPr id="13" name="Tekstvak 72">
              <a:extLst>
                <a:ext uri="{FF2B5EF4-FFF2-40B4-BE49-F238E27FC236}">
                  <a16:creationId xmlns:a16="http://schemas.microsoft.com/office/drawing/2014/main" id="{2E575C9B-38EC-7243-9411-76E0D6543228}"/>
                </a:ext>
              </a:extLst>
            </p:cNvPr>
            <p:cNvSpPr txBox="1"/>
            <p:nvPr/>
          </p:nvSpPr>
          <p:spPr>
            <a:xfrm>
              <a:off x="323363" y="3747241"/>
              <a:ext cx="1778400" cy="1028304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1600" dirty="0" err="1">
                  <a:latin typeface="+mj-lt"/>
                </a:rPr>
                <a:t>Groundbreaking</a:t>
              </a:r>
              <a:r>
                <a:rPr lang="nl-NL" sz="1600" dirty="0">
                  <a:latin typeface="+mj-lt"/>
                </a:rPr>
                <a:t> AUB/CCB</a:t>
              </a:r>
            </a:p>
            <a:p>
              <a:pPr algn="ctr">
                <a:defRPr/>
              </a:pPr>
              <a:r>
                <a:rPr lang="en-US" sz="1200" dirty="0">
                  <a:effectLst/>
                  <a:latin typeface="+mj-lt"/>
                  <a:ea typeface="Aptos" panose="020B0004020202020204" pitchFamily="34" charset="0"/>
                  <a:cs typeface="Aptos" panose="020B0004020202020204" pitchFamily="34" charset="0"/>
                </a:rPr>
                <a:t>(Auxiliary Units &amp; Cryogenic Compressor Buildings)</a:t>
              </a:r>
              <a:endParaRPr lang="nl-BE" sz="1200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nl-NL" dirty="0">
                <a:latin typeface="Adelle" panose="00000500000000000000" pitchFamily="50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7F3CD2B-4A81-6CCE-18AF-D0BEDB1F1D34}"/>
                </a:ext>
              </a:extLst>
            </p:cNvPr>
            <p:cNvSpPr txBox="1"/>
            <p:nvPr/>
          </p:nvSpPr>
          <p:spPr>
            <a:xfrm>
              <a:off x="356242" y="5128795"/>
              <a:ext cx="177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nl-NL" sz="2000" dirty="0">
                  <a:solidFill>
                    <a:schemeClr val="accent2"/>
                  </a:solidFill>
                  <a:latin typeface="Adelle" panose="00000500000000000000" pitchFamily="50" charset="0"/>
                </a:rPr>
                <a:t>Q4</a:t>
              </a:r>
              <a:br>
                <a:rPr lang="nl-NL" sz="2000" dirty="0">
                  <a:solidFill>
                    <a:schemeClr val="accent2"/>
                  </a:solidFill>
                  <a:latin typeface="Adelle" panose="00000500000000000000" pitchFamily="50" charset="0"/>
                </a:rPr>
              </a:br>
              <a:r>
                <a:rPr lang="nl-NL" sz="2000" dirty="0">
                  <a:solidFill>
                    <a:schemeClr val="accent2"/>
                  </a:solidFill>
                  <a:latin typeface="Adelle" panose="00000500000000000000" pitchFamily="50" charset="0"/>
                </a:rPr>
                <a:t>2024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368006D-BCD1-4491-016E-0ED12BA09DD8}"/>
                </a:ext>
              </a:extLst>
            </p:cNvPr>
            <p:cNvSpPr/>
            <p:nvPr/>
          </p:nvSpPr>
          <p:spPr>
            <a:xfrm>
              <a:off x="1188597" y="4775545"/>
              <a:ext cx="106851" cy="347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B2D34E3-BBEB-31CF-CC80-14AB8C5C5320}"/>
              </a:ext>
            </a:extLst>
          </p:cNvPr>
          <p:cNvGrpSpPr/>
          <p:nvPr/>
        </p:nvGrpSpPr>
        <p:grpSpPr>
          <a:xfrm>
            <a:off x="2334396" y="3815342"/>
            <a:ext cx="1868146" cy="2174202"/>
            <a:chOff x="3921088" y="3662479"/>
            <a:chExt cx="1868146" cy="2174202"/>
          </a:xfrm>
        </p:grpSpPr>
        <p:sp>
          <p:nvSpPr>
            <p:cNvPr id="9" name="Tekstvak 72">
              <a:extLst>
                <a:ext uri="{FF2B5EF4-FFF2-40B4-BE49-F238E27FC236}">
                  <a16:creationId xmlns:a16="http://schemas.microsoft.com/office/drawing/2014/main" id="{D9493827-D603-C59D-BE06-212D146C37D4}"/>
                </a:ext>
              </a:extLst>
            </p:cNvPr>
            <p:cNvSpPr txBox="1"/>
            <p:nvPr/>
          </p:nvSpPr>
          <p:spPr>
            <a:xfrm>
              <a:off x="3921088" y="3662479"/>
              <a:ext cx="1868146" cy="1113066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en-US" sz="1600" dirty="0">
                  <a:effectLst/>
                  <a:latin typeface="+mj-lt"/>
                  <a:ea typeface="Aptos" panose="020B0004020202020204" pitchFamily="34" charset="0"/>
                  <a:cs typeface="Aptos" panose="020B0004020202020204" pitchFamily="34" charset="0"/>
                </a:rPr>
                <a:t>Ground-breaking Accelerator Tunnel </a:t>
              </a:r>
              <a:r>
                <a:rPr lang="en-US" sz="1200" dirty="0">
                  <a:effectLst/>
                  <a:latin typeface="+mj-lt"/>
                  <a:ea typeface="Aptos" panose="020B0004020202020204" pitchFamily="34" charset="0"/>
                  <a:cs typeface="Aptos" panose="020B0004020202020204" pitchFamily="34" charset="0"/>
                </a:rPr>
                <a:t>(followed by other buildings)</a:t>
              </a:r>
              <a:endParaRPr lang="nl-BE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CD7A0A-F718-7E9E-7605-EFEC6063060D}"/>
                </a:ext>
              </a:extLst>
            </p:cNvPr>
            <p:cNvSpPr txBox="1"/>
            <p:nvPr/>
          </p:nvSpPr>
          <p:spPr>
            <a:xfrm>
              <a:off x="3970320" y="5128795"/>
              <a:ext cx="177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nl-NL" sz="2000" dirty="0">
                  <a:solidFill>
                    <a:schemeClr val="accent2"/>
                  </a:solidFill>
                  <a:latin typeface="Adelle" panose="00000500000000000000" pitchFamily="50" charset="0"/>
                </a:rPr>
                <a:t>Q1</a:t>
              </a:r>
              <a:br>
                <a:rPr lang="nl-NL" sz="2000" dirty="0">
                  <a:solidFill>
                    <a:schemeClr val="accent2"/>
                  </a:solidFill>
                  <a:latin typeface="Adelle" panose="00000500000000000000" pitchFamily="50" charset="0"/>
                </a:rPr>
              </a:br>
              <a:r>
                <a:rPr lang="nl-NL" sz="2000" dirty="0">
                  <a:solidFill>
                    <a:schemeClr val="accent2"/>
                  </a:solidFill>
                  <a:latin typeface="Adelle" panose="00000500000000000000" pitchFamily="50" charset="0"/>
                </a:rPr>
                <a:t>2026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4BD355F-263D-9BAC-EE83-9748D7A68072}"/>
                </a:ext>
              </a:extLst>
            </p:cNvPr>
            <p:cNvSpPr/>
            <p:nvPr/>
          </p:nvSpPr>
          <p:spPr>
            <a:xfrm>
              <a:off x="4802675" y="4775545"/>
              <a:ext cx="106851" cy="347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2D93A4-3F69-867C-84B0-87489B2AC7E4}"/>
              </a:ext>
            </a:extLst>
          </p:cNvPr>
          <p:cNvGrpSpPr/>
          <p:nvPr/>
        </p:nvGrpSpPr>
        <p:grpSpPr>
          <a:xfrm>
            <a:off x="5888702" y="3900104"/>
            <a:ext cx="1907796" cy="2089440"/>
            <a:chOff x="5743306" y="3747241"/>
            <a:chExt cx="1907796" cy="2089440"/>
          </a:xfrm>
        </p:grpSpPr>
        <p:sp>
          <p:nvSpPr>
            <p:cNvPr id="7" name="Tekstvak 72">
              <a:extLst>
                <a:ext uri="{FF2B5EF4-FFF2-40B4-BE49-F238E27FC236}">
                  <a16:creationId xmlns:a16="http://schemas.microsoft.com/office/drawing/2014/main" id="{ED286F76-92B8-CB12-B1B3-3AB97C7A738E}"/>
                </a:ext>
              </a:extLst>
            </p:cNvPr>
            <p:cNvSpPr txBox="1"/>
            <p:nvPr/>
          </p:nvSpPr>
          <p:spPr>
            <a:xfrm>
              <a:off x="5743306" y="3747241"/>
              <a:ext cx="1907796" cy="1028304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lvl="0" algn="ctr">
                <a:defRPr/>
              </a:pPr>
              <a:r>
                <a:rPr lang="nl-NL" sz="1600" dirty="0">
                  <a:solidFill>
                    <a:prstClr val="black"/>
                  </a:solidFill>
                  <a:latin typeface="+mj-lt"/>
                </a:rPr>
                <a:t>Start accelerator </a:t>
              </a:r>
              <a:r>
                <a:rPr lang="nl-NL" sz="1600" dirty="0" err="1">
                  <a:solidFill>
                    <a:prstClr val="black"/>
                  </a:solidFill>
                  <a:latin typeface="+mj-lt"/>
                </a:rPr>
                <a:t>commissioning</a:t>
              </a:r>
              <a:r>
                <a:rPr lang="nl-NL" sz="1600" dirty="0">
                  <a:solidFill>
                    <a:prstClr val="black"/>
                  </a:solidFill>
                  <a:latin typeface="+mj-lt"/>
                </a:rPr>
                <a:t>  </a:t>
              </a:r>
              <a:r>
                <a:rPr lang="nl-NL" sz="1200" dirty="0">
                  <a:solidFill>
                    <a:prstClr val="black"/>
                  </a:solidFill>
                  <a:latin typeface="+mj-lt"/>
                </a:rPr>
                <a:t>(</a:t>
              </a:r>
              <a:r>
                <a:rPr lang="nl-NL" sz="1200" dirty="0" err="1">
                  <a:solidFill>
                    <a:prstClr val="black"/>
                  </a:solidFill>
                  <a:latin typeface="+mj-lt"/>
                </a:rPr>
                <a:t>staged</a:t>
              </a:r>
              <a:r>
                <a:rPr lang="nl-NL" sz="1200" dirty="0">
                  <a:solidFill>
                    <a:prstClr val="black"/>
                  </a:solidFill>
                  <a:latin typeface="+mj-lt"/>
                </a:rPr>
                <a:t> from </a:t>
              </a:r>
              <a:r>
                <a:rPr lang="nl-NL" sz="1200" dirty="0" err="1">
                  <a:solidFill>
                    <a:prstClr val="black"/>
                  </a:solidFill>
                  <a:latin typeface="+mj-lt"/>
                </a:rPr>
                <a:t>inj</a:t>
              </a:r>
              <a:r>
                <a:rPr lang="nl-NL" sz="12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nl-NL" sz="1200" dirty="0" err="1">
                  <a:solidFill>
                    <a:prstClr val="black"/>
                  </a:solidFill>
                  <a:latin typeface="+mj-lt"/>
                </a:rPr>
                <a:t>to</a:t>
              </a:r>
              <a:r>
                <a:rPr lang="nl-NL" sz="1200" dirty="0">
                  <a:solidFill>
                    <a:prstClr val="black"/>
                  </a:solidFill>
                  <a:latin typeface="+mj-lt"/>
                </a:rPr>
                <a:t> HEBT)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A75A56-9EA4-8F02-7626-A4EA406E68CB}"/>
                </a:ext>
              </a:extLst>
            </p:cNvPr>
            <p:cNvSpPr txBox="1"/>
            <p:nvPr/>
          </p:nvSpPr>
          <p:spPr>
            <a:xfrm>
              <a:off x="5786890" y="5128795"/>
              <a:ext cx="177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nl-NL" sz="2000" dirty="0">
                  <a:solidFill>
                    <a:schemeClr val="accent2"/>
                  </a:solidFill>
                  <a:latin typeface="Adelle" panose="00000500000000000000" pitchFamily="50" charset="0"/>
                </a:rPr>
                <a:t>Q2 </a:t>
              </a:r>
            </a:p>
            <a:p>
              <a:pPr algn="ctr" rtl="0"/>
              <a:r>
                <a:rPr lang="nl-NL" sz="2000" dirty="0">
                  <a:solidFill>
                    <a:schemeClr val="accent2"/>
                  </a:solidFill>
                  <a:latin typeface="Adelle" panose="00000500000000000000" pitchFamily="50" charset="0"/>
                </a:rPr>
                <a:t>2029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CF8256-49A9-5089-42D0-A0E2C107D7D5}"/>
                </a:ext>
              </a:extLst>
            </p:cNvPr>
            <p:cNvSpPr/>
            <p:nvPr/>
          </p:nvSpPr>
          <p:spPr>
            <a:xfrm>
              <a:off x="6619245" y="4775545"/>
              <a:ext cx="106851" cy="347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2" name="Title 1">
            <a:extLst>
              <a:ext uri="{FF2B5EF4-FFF2-40B4-BE49-F238E27FC236}">
                <a16:creationId xmlns:a16="http://schemas.microsoft.com/office/drawing/2014/main" id="{8D1D8CD4-240F-E868-C8D6-0AA9B7207F49}"/>
              </a:ext>
            </a:extLst>
          </p:cNvPr>
          <p:cNvSpPr txBox="1">
            <a:spLocks/>
          </p:cNvSpPr>
          <p:nvPr/>
        </p:nvSpPr>
        <p:spPr>
          <a:xfrm>
            <a:off x="525141" y="445312"/>
            <a:ext cx="5256228" cy="1028304"/>
          </a:xfrm>
          <a:prstGeom prst="rect">
            <a:avLst/>
          </a:prstGeom>
          <a:noFill/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300" dirty="0"/>
              <a:t>MINERVA Timeline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199154-12A5-9958-A141-F3AD9CBDF5A6}"/>
              </a:ext>
            </a:extLst>
          </p:cNvPr>
          <p:cNvGrpSpPr/>
          <p:nvPr/>
        </p:nvGrpSpPr>
        <p:grpSpPr>
          <a:xfrm>
            <a:off x="7721185" y="3900104"/>
            <a:ext cx="1823840" cy="2089440"/>
            <a:chOff x="7575789" y="3747241"/>
            <a:chExt cx="1823840" cy="208944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06559A-00D9-BF18-6E89-3E1D98D595EE}"/>
                </a:ext>
              </a:extLst>
            </p:cNvPr>
            <p:cNvSpPr txBox="1"/>
            <p:nvPr/>
          </p:nvSpPr>
          <p:spPr>
            <a:xfrm>
              <a:off x="7626629" y="5128795"/>
              <a:ext cx="177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solidFill>
                    <a:schemeClr val="accent2"/>
                  </a:solidFill>
                  <a:latin typeface="Adelle" panose="00000500000000000000" pitchFamily="50" charset="0"/>
                </a:rPr>
                <a:t>Q4 </a:t>
              </a:r>
              <a:br>
                <a:rPr lang="nl-NL" sz="2000" dirty="0">
                  <a:solidFill>
                    <a:schemeClr val="accent2"/>
                  </a:solidFill>
                  <a:latin typeface="Adelle" panose="00000500000000000000" pitchFamily="50" charset="0"/>
                </a:rPr>
              </a:br>
              <a:r>
                <a:rPr lang="nl-NL" sz="2000" dirty="0">
                  <a:solidFill>
                    <a:schemeClr val="accent2"/>
                  </a:solidFill>
                  <a:latin typeface="Adelle" panose="00000500000000000000" pitchFamily="50" charset="0"/>
                </a:rPr>
                <a:t>2030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508BDF-AFAE-61AC-E964-C28A3E08F95C}"/>
                </a:ext>
              </a:extLst>
            </p:cNvPr>
            <p:cNvSpPr/>
            <p:nvPr/>
          </p:nvSpPr>
          <p:spPr>
            <a:xfrm>
              <a:off x="8412256" y="4775545"/>
              <a:ext cx="106851" cy="347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Tekstvak 72">
              <a:extLst>
                <a:ext uri="{FF2B5EF4-FFF2-40B4-BE49-F238E27FC236}">
                  <a16:creationId xmlns:a16="http://schemas.microsoft.com/office/drawing/2014/main" id="{4B9D9F53-084E-AC86-D5E0-D09289F214F2}"/>
                </a:ext>
              </a:extLst>
            </p:cNvPr>
            <p:cNvSpPr txBox="1"/>
            <p:nvPr/>
          </p:nvSpPr>
          <p:spPr>
            <a:xfrm>
              <a:off x="7575789" y="3747241"/>
              <a:ext cx="1778400" cy="1028304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effectLst/>
                  <a:latin typeface="+mj-lt"/>
                  <a:ea typeface="Aptos" panose="020B0004020202020204" pitchFamily="34" charset="0"/>
                  <a:cs typeface="Aptos" panose="020B0004020202020204" pitchFamily="34" charset="0"/>
                </a:rPr>
                <a:t>Start Commissioning User Facilities</a:t>
              </a:r>
              <a:endParaRPr lang="nl-NL" sz="1600" dirty="0">
                <a:solidFill>
                  <a:prstClr val="black"/>
                </a:solidFill>
                <a:latin typeface="+mj-l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F9A0AA8-0523-4E7B-BFAC-96835EB0F3AA}"/>
              </a:ext>
            </a:extLst>
          </p:cNvPr>
          <p:cNvGrpSpPr/>
          <p:nvPr/>
        </p:nvGrpSpPr>
        <p:grpSpPr>
          <a:xfrm>
            <a:off x="4176247" y="3773248"/>
            <a:ext cx="1780287" cy="2216296"/>
            <a:chOff x="4176247" y="3773248"/>
            <a:chExt cx="1780287" cy="2216296"/>
          </a:xfrm>
        </p:grpSpPr>
        <p:sp>
          <p:nvSpPr>
            <p:cNvPr id="16" name="Tekstvak 72">
              <a:extLst>
                <a:ext uri="{FF2B5EF4-FFF2-40B4-BE49-F238E27FC236}">
                  <a16:creationId xmlns:a16="http://schemas.microsoft.com/office/drawing/2014/main" id="{949B3459-7A96-5079-A497-F0E4C2840BF0}"/>
                </a:ext>
              </a:extLst>
            </p:cNvPr>
            <p:cNvSpPr txBox="1"/>
            <p:nvPr/>
          </p:nvSpPr>
          <p:spPr>
            <a:xfrm>
              <a:off x="4176247" y="3773248"/>
              <a:ext cx="1778400" cy="1205494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lvl="0" algn="ctr">
                <a:defRPr/>
              </a:pPr>
              <a:r>
                <a:rPr lang="nl-NL" sz="1600" dirty="0">
                  <a:latin typeface="+mj-lt"/>
                </a:rPr>
                <a:t>Start Accelerator</a:t>
              </a:r>
            </a:p>
            <a:p>
              <a:pPr lvl="0" algn="ctr">
                <a:defRPr/>
              </a:pPr>
              <a:r>
                <a:rPr lang="nl-NL" sz="1600" dirty="0" err="1">
                  <a:latin typeface="+mj-lt"/>
                </a:rPr>
                <a:t>installation</a:t>
              </a:r>
              <a:endParaRPr lang="nl-NL" sz="1600" dirty="0">
                <a:latin typeface="+mj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1200" dirty="0">
                  <a:latin typeface="+mj-lt"/>
                </a:rPr>
                <a:t>(</a:t>
              </a:r>
              <a:r>
                <a:rPr lang="nl-NL" sz="1200" dirty="0" err="1">
                  <a:latin typeface="+mj-lt"/>
                </a:rPr>
                <a:t>followed</a:t>
              </a:r>
              <a:r>
                <a:rPr lang="nl-NL" sz="1200" dirty="0">
                  <a:latin typeface="+mj-lt"/>
                </a:rPr>
                <a:t> </a:t>
              </a:r>
              <a:r>
                <a:rPr lang="nl-NL" sz="1200" dirty="0" err="1">
                  <a:latin typeface="+mj-lt"/>
                </a:rPr>
                <a:t>by</a:t>
              </a:r>
              <a:r>
                <a:rPr lang="nl-NL" sz="1200" dirty="0">
                  <a:latin typeface="+mj-lt"/>
                </a:rPr>
                <a:t> </a:t>
              </a:r>
              <a:r>
                <a:rPr lang="nl-NL" sz="1200" dirty="0" err="1">
                  <a:latin typeface="+mj-lt"/>
                </a:rPr>
                <a:t>other</a:t>
              </a:r>
              <a:r>
                <a:rPr lang="nl-NL" sz="1200" dirty="0">
                  <a:latin typeface="+mj-lt"/>
                </a:rPr>
                <a:t> systems)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B7F08F-358D-5F38-AA6A-B1EB6DF3DBC6}"/>
                </a:ext>
              </a:extLst>
            </p:cNvPr>
            <p:cNvSpPr txBox="1"/>
            <p:nvPr/>
          </p:nvSpPr>
          <p:spPr>
            <a:xfrm>
              <a:off x="4183534" y="5281658"/>
              <a:ext cx="177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nl-NL" sz="2000" dirty="0">
                  <a:solidFill>
                    <a:schemeClr val="accent2"/>
                  </a:solidFill>
                  <a:latin typeface="Adelle" panose="00000500000000000000" pitchFamily="50" charset="0"/>
                </a:rPr>
                <a:t>Q3</a:t>
              </a:r>
              <a:br>
                <a:rPr lang="nl-NL" sz="2000" dirty="0">
                  <a:solidFill>
                    <a:schemeClr val="accent2"/>
                  </a:solidFill>
                  <a:latin typeface="Adelle" panose="00000500000000000000" pitchFamily="50" charset="0"/>
                </a:rPr>
              </a:br>
              <a:r>
                <a:rPr lang="nl-NL" sz="2000" dirty="0">
                  <a:solidFill>
                    <a:schemeClr val="accent2"/>
                  </a:solidFill>
                  <a:latin typeface="Adelle" panose="00000500000000000000" pitchFamily="50" charset="0"/>
                </a:rPr>
                <a:t>2027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2351330-E983-F1FE-B251-AE07C159DA34}"/>
              </a:ext>
            </a:extLst>
          </p:cNvPr>
          <p:cNvSpPr/>
          <p:nvPr/>
        </p:nvSpPr>
        <p:spPr>
          <a:xfrm>
            <a:off x="5015889" y="4928408"/>
            <a:ext cx="106851" cy="3477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972F41-03E9-D25F-69D7-EAE57C7B7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5"/>
          <a:stretch/>
        </p:blipFill>
        <p:spPr bwMode="auto">
          <a:xfrm>
            <a:off x="6580414" y="230713"/>
            <a:ext cx="5345501" cy="290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3840FA-81D2-3BE2-D82A-3AAC88CBEE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5" y="1061888"/>
            <a:ext cx="5492794" cy="2547346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B0DD53-3BBB-0AC9-A2F2-95ABEE4700C3}"/>
              </a:ext>
            </a:extLst>
          </p:cNvPr>
          <p:cNvSpPr txBox="1"/>
          <p:nvPr/>
        </p:nvSpPr>
        <p:spPr>
          <a:xfrm>
            <a:off x="1543665" y="6385041"/>
            <a:ext cx="591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Adapted from  Adrian Fabich, Director Minerva Design &amp; Build</a:t>
            </a:r>
            <a:endParaRPr lang="en-B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2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906DB-E961-7FFA-14FC-9D26D7FB9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ED607DD3-2262-3B88-6380-DAEFA2263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4364" y="857709"/>
            <a:ext cx="8621369" cy="3155714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nl-BE" sz="1600" dirty="0"/>
              <a:t> </a:t>
            </a:r>
            <a:r>
              <a:rPr lang="nl-BE" sz="1800" dirty="0" err="1"/>
              <a:t>Aligned</a:t>
            </a:r>
            <a:r>
              <a:rPr lang="nl-BE" sz="1800" dirty="0"/>
              <a:t> </a:t>
            </a:r>
            <a:r>
              <a:rPr lang="nl-BE" sz="1800" dirty="0" err="1"/>
              <a:t>with</a:t>
            </a:r>
            <a:r>
              <a:rPr lang="nl-BE" sz="1800" dirty="0"/>
              <a:t> </a:t>
            </a:r>
            <a:r>
              <a:rPr lang="nl-BE" sz="1800" dirty="0" err="1"/>
              <a:t>the</a:t>
            </a:r>
            <a:r>
              <a:rPr lang="nl-BE" sz="1800" dirty="0"/>
              <a:t> 2024 Nuclear Physics Long Range Plan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BE" sz="1800" dirty="0"/>
              <a:t> </a:t>
            </a:r>
            <a:r>
              <a:rPr lang="nl-BE" sz="1800" b="1" dirty="0" err="1"/>
              <a:t>Develop</a:t>
            </a:r>
            <a:r>
              <a:rPr lang="nl-BE" sz="1800" b="1" dirty="0"/>
              <a:t> in-house </a:t>
            </a:r>
            <a:r>
              <a:rPr lang="nl-BE" sz="1800" b="1" dirty="0" err="1"/>
              <a:t>innovative</a:t>
            </a:r>
            <a:r>
              <a:rPr lang="nl-BE" sz="1800" b="1" dirty="0"/>
              <a:t> </a:t>
            </a:r>
            <a:r>
              <a:rPr lang="nl-BE" sz="1800" b="1" dirty="0" err="1"/>
              <a:t>methods</a:t>
            </a:r>
            <a:r>
              <a:rPr lang="nl-BE" sz="1800" b="1" dirty="0"/>
              <a:t> </a:t>
            </a:r>
            <a:r>
              <a:rPr lang="nl-BE" sz="1800" b="1" dirty="0" err="1"/>
              <a:t>and</a:t>
            </a:r>
            <a:r>
              <a:rPr lang="nl-BE" sz="1800" b="1" dirty="0"/>
              <a:t> </a:t>
            </a:r>
            <a:r>
              <a:rPr lang="nl-BE" sz="1800" b="1" dirty="0" err="1"/>
              <a:t>instrumentation</a:t>
            </a:r>
            <a:r>
              <a:rPr lang="nl-BE" sz="1800" b="1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BE" sz="1800" dirty="0"/>
              <a:t> </a:t>
            </a:r>
            <a:r>
              <a:rPr lang="nl-BE" sz="1800" dirty="0" err="1"/>
              <a:t>Since</a:t>
            </a:r>
            <a:r>
              <a:rPr lang="nl-BE" sz="1800" dirty="0"/>
              <a:t> 1980ies: </a:t>
            </a:r>
            <a:r>
              <a:rPr lang="nl-BE" sz="1800" dirty="0" err="1"/>
              <a:t>apply</a:t>
            </a:r>
            <a:r>
              <a:rPr lang="nl-BE" sz="1800" dirty="0"/>
              <a:t> these </a:t>
            </a:r>
            <a:r>
              <a:rPr lang="nl-BE" sz="1800" dirty="0" err="1"/>
              <a:t>methods</a:t>
            </a:r>
            <a:r>
              <a:rPr lang="nl-BE" sz="1800" dirty="0"/>
              <a:t> at European </a:t>
            </a:r>
            <a:r>
              <a:rPr lang="nl-BE" sz="1800" dirty="0" err="1"/>
              <a:t>radioactive</a:t>
            </a:r>
            <a:r>
              <a:rPr lang="nl-BE" sz="1800" dirty="0"/>
              <a:t> </a:t>
            </a:r>
            <a:r>
              <a:rPr lang="nl-BE" sz="1800" dirty="0" err="1"/>
              <a:t>beam</a:t>
            </a:r>
            <a:r>
              <a:rPr lang="nl-BE" sz="1800" dirty="0"/>
              <a:t> </a:t>
            </a:r>
            <a:r>
              <a:rPr lang="nl-BE" sz="1800" dirty="0" err="1"/>
              <a:t>facilities</a:t>
            </a:r>
            <a:r>
              <a:rPr lang="nl-BE" sz="1800" dirty="0"/>
              <a:t> </a:t>
            </a:r>
            <a:r>
              <a:rPr lang="nl-BE" sz="1800" dirty="0" err="1"/>
              <a:t>for</a:t>
            </a:r>
            <a:r>
              <a:rPr lang="nl-BE" sz="1800" dirty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sz="1800" dirty="0">
                <a:solidFill>
                  <a:schemeClr val="tx2"/>
                </a:solidFill>
              </a:rPr>
              <a:t>Nuclear </a:t>
            </a:r>
            <a:r>
              <a:rPr lang="nl-BE" sz="1800" dirty="0" err="1">
                <a:solidFill>
                  <a:schemeClr val="tx2"/>
                </a:solidFill>
              </a:rPr>
              <a:t>structure</a:t>
            </a:r>
            <a:r>
              <a:rPr lang="nl-BE" sz="1800" dirty="0">
                <a:solidFill>
                  <a:schemeClr val="tx2"/>
                </a:solidFill>
              </a:rPr>
              <a:t> research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sz="1800" dirty="0" err="1">
                <a:solidFill>
                  <a:schemeClr val="tx2"/>
                </a:solidFill>
              </a:rPr>
              <a:t>Fundamental</a:t>
            </a:r>
            <a:r>
              <a:rPr lang="nl-BE" sz="1800" dirty="0">
                <a:solidFill>
                  <a:schemeClr val="tx2"/>
                </a:solidFill>
              </a:rPr>
              <a:t> </a:t>
            </a:r>
            <a:r>
              <a:rPr lang="nl-BE" sz="1800" dirty="0" err="1">
                <a:solidFill>
                  <a:schemeClr val="tx2"/>
                </a:solidFill>
              </a:rPr>
              <a:t>interaction</a:t>
            </a:r>
            <a:r>
              <a:rPr lang="nl-BE" sz="1800" dirty="0">
                <a:solidFill>
                  <a:schemeClr val="tx2"/>
                </a:solidFill>
              </a:rPr>
              <a:t> research (</a:t>
            </a:r>
            <a:r>
              <a:rPr lang="nl-BE" sz="1800" dirty="0" err="1">
                <a:solidFill>
                  <a:schemeClr val="tx2"/>
                </a:solidFill>
              </a:rPr>
              <a:t>precision</a:t>
            </a:r>
            <a:r>
              <a:rPr lang="nl-BE" sz="1800" dirty="0">
                <a:solidFill>
                  <a:schemeClr val="tx2"/>
                </a:solidFill>
              </a:rPr>
              <a:t> tests of Standard Model)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sz="1800" dirty="0" err="1">
                <a:solidFill>
                  <a:schemeClr val="tx2"/>
                </a:solidFill>
              </a:rPr>
              <a:t>Materials</a:t>
            </a:r>
            <a:r>
              <a:rPr lang="nl-BE" sz="1800" dirty="0">
                <a:solidFill>
                  <a:schemeClr val="tx2"/>
                </a:solidFill>
              </a:rPr>
              <a:t> research</a:t>
            </a:r>
          </a:p>
          <a:p>
            <a:pPr lvl="2"/>
            <a:r>
              <a:rPr lang="nl-BE" sz="1800" dirty="0" err="1">
                <a:solidFill>
                  <a:schemeClr val="tx2"/>
                </a:solidFill>
              </a:rPr>
              <a:t>Medical</a:t>
            </a:r>
            <a:r>
              <a:rPr lang="nl-BE" sz="1800" dirty="0">
                <a:solidFill>
                  <a:schemeClr val="tx2"/>
                </a:solidFill>
              </a:rPr>
              <a:t> </a:t>
            </a:r>
            <a:r>
              <a:rPr lang="nl-BE" sz="1800" dirty="0" err="1">
                <a:solidFill>
                  <a:schemeClr val="tx2"/>
                </a:solidFill>
              </a:rPr>
              <a:t>isotope</a:t>
            </a:r>
            <a:r>
              <a:rPr lang="nl-BE" sz="1800" dirty="0">
                <a:solidFill>
                  <a:schemeClr val="tx2"/>
                </a:solidFill>
              </a:rPr>
              <a:t> </a:t>
            </a:r>
            <a:r>
              <a:rPr lang="nl-BE" sz="1800" dirty="0" err="1">
                <a:solidFill>
                  <a:schemeClr val="tx2"/>
                </a:solidFill>
              </a:rPr>
              <a:t>production</a:t>
            </a:r>
            <a:endParaRPr lang="nl-BE" sz="1800" dirty="0"/>
          </a:p>
          <a:p>
            <a:pPr>
              <a:buFont typeface="Wingdings" panose="05000000000000000000" pitchFamily="2" charset="2"/>
              <a:buChar char="q"/>
            </a:pPr>
            <a:endParaRPr lang="fr-BE" sz="1600" dirty="0"/>
          </a:p>
          <a:p>
            <a:pPr>
              <a:buFont typeface="Wingdings" panose="05000000000000000000" pitchFamily="2" charset="2"/>
              <a:buChar char="q"/>
            </a:pPr>
            <a:endParaRPr lang="en-BE" sz="16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7CD71B-3EB2-3B39-E0C8-A797F8FF3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219" y="159056"/>
            <a:ext cx="10433515" cy="514939"/>
          </a:xfrm>
          <a:noFill/>
        </p:spPr>
        <p:txBody>
          <a:bodyPr anchor="t">
            <a:noAutofit/>
          </a:bodyPr>
          <a:lstStyle/>
          <a:p>
            <a:pPr algn="ctr"/>
            <a:r>
              <a:rPr lang="en-GB" sz="3600" dirty="0">
                <a:solidFill>
                  <a:schemeClr val="tx2"/>
                </a:solidFill>
              </a:rPr>
              <a:t>BELGIAN strategy in experimental nuclear physics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66AB38-9ECA-8901-4144-019BD62DCAB4}"/>
              </a:ext>
            </a:extLst>
          </p:cNvPr>
          <p:cNvGrpSpPr/>
          <p:nvPr/>
        </p:nvGrpSpPr>
        <p:grpSpPr>
          <a:xfrm>
            <a:off x="203845" y="2046610"/>
            <a:ext cx="3073227" cy="3652854"/>
            <a:chOff x="1498773" y="2773767"/>
            <a:chExt cx="3073227" cy="36528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1AAD14-F8B2-4C14-3D7E-42A2B1169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8774" y="2773767"/>
              <a:ext cx="3073226" cy="365285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53E5B9-C523-86EF-6EA6-91D3B3C18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2255" y="5614464"/>
              <a:ext cx="357446" cy="3563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8EC1CC-02EA-27F2-87D4-A134D8C11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8773" y="4665444"/>
              <a:ext cx="1023187" cy="2695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308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0AF894-30ED-FA89-286C-B39BD8E1B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5047" y="3302555"/>
              <a:ext cx="258560" cy="3150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5D7AAE-9BFB-D459-89DE-31AE43EF0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5388" y="4677149"/>
              <a:ext cx="323100" cy="280155"/>
            </a:xfrm>
            <a:prstGeom prst="rect">
              <a:avLst/>
            </a:prstGeom>
          </p:spPr>
        </p:pic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BD97EAD0-7567-D17E-353B-B9FC88E0C7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665" y="5170515"/>
              <a:ext cx="375414" cy="208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1600A79B-6A15-051F-23D8-755CFBBB2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753" y="5338258"/>
              <a:ext cx="1079912" cy="334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10E08DB3-89E5-085C-7A05-C9BE2E7533AD}"/>
              </a:ext>
            </a:extLst>
          </p:cNvPr>
          <p:cNvSpPr txBox="1"/>
          <p:nvPr/>
        </p:nvSpPr>
        <p:spPr>
          <a:xfrm>
            <a:off x="3277072" y="3768922"/>
            <a:ext cx="6680540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 are playing leading roles (experiments and policy making) at </a:t>
            </a:r>
          </a:p>
          <a:p>
            <a:endParaRPr lang="en-US" dirty="0"/>
          </a:p>
          <a:p>
            <a:r>
              <a:rPr lang="en-US" b="1" dirty="0"/>
              <a:t>ISOLDE and MEDICIS at CERN (CH)   </a:t>
            </a:r>
          </a:p>
          <a:p>
            <a:r>
              <a:rPr lang="en-US" dirty="0"/>
              <a:t>GANIL-SPIRAL1-SPIRAL2: S3 and future DESIR (F)    </a:t>
            </a:r>
          </a:p>
          <a:p>
            <a:r>
              <a:rPr lang="en-US" dirty="0"/>
              <a:t>IGISOL facility at Jyvaskyla (FI)        </a:t>
            </a:r>
          </a:p>
          <a:p>
            <a:r>
              <a:rPr lang="en-US" dirty="0"/>
              <a:t>PSI (CH) (neutron-EDM and muonic X-ray spectroscopy)	</a:t>
            </a:r>
          </a:p>
          <a:p>
            <a:r>
              <a:rPr lang="en-US" dirty="0"/>
              <a:t>GSI-UNILAC (DE)    </a:t>
            </a:r>
          </a:p>
          <a:p>
            <a:r>
              <a:rPr lang="en-US" dirty="0"/>
              <a:t>Future ISOL@MYRRHA (B)      </a:t>
            </a:r>
            <a:r>
              <a:rPr lang="en-US" sz="1400" dirty="0"/>
              <a:t> </a:t>
            </a:r>
          </a:p>
        </p:txBody>
      </p:sp>
      <p:pic>
        <p:nvPicPr>
          <p:cNvPr id="10" name="Picture 5" descr="Myrrha">
            <a:extLst>
              <a:ext uri="{FF2B5EF4-FFF2-40B4-BE49-F238E27FC236}">
                <a16:creationId xmlns:a16="http://schemas.microsoft.com/office/drawing/2014/main" id="{61EE1B44-3266-7C63-5D35-A8FF54B88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73" y="3988053"/>
            <a:ext cx="327352" cy="28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" descr="A poster for a book presentation&#10;&#10;AI-generated content may be incorrect.">
            <a:extLst>
              <a:ext uri="{FF2B5EF4-FFF2-40B4-BE49-F238E27FC236}">
                <a16:creationId xmlns:a16="http://schemas.microsoft.com/office/drawing/2014/main" id="{87F5D8EB-389B-8986-5D16-74FCE6776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3063711"/>
            <a:ext cx="21717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6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BDA16-8EFC-3468-0F2E-A8F21CF84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58" y="-189630"/>
            <a:ext cx="12129589" cy="1152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D8DB0"/>
                </a:solidFill>
              </a:rPr>
              <a:t>Developing next-generation experiments at IKS-KU Leuven</a:t>
            </a:r>
            <a:endParaRPr lang="en-BE" sz="3600" dirty="0">
              <a:solidFill>
                <a:srgbClr val="1D8DB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6B522-E515-C27E-A132-E70080ED3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994B1D-4E74-CCC6-3B7A-89543767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CD4-3B4A-4AAE-A601-B8207D087475}" type="slidenum">
              <a:rPr lang="nl-BE" altLang="en-US" smtClean="0"/>
              <a:pPr/>
              <a:t>15</a:t>
            </a:fld>
            <a:endParaRPr lang="nl-BE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D68CD4D-605D-68E1-FD27-1AC34F052D34}"/>
              </a:ext>
            </a:extLst>
          </p:cNvPr>
          <p:cNvGrpSpPr>
            <a:grpSpLocks noChangeAspect="1"/>
          </p:cNvGrpSpPr>
          <p:nvPr/>
        </p:nvGrpSpPr>
        <p:grpSpPr>
          <a:xfrm>
            <a:off x="1423189" y="1732982"/>
            <a:ext cx="2813114" cy="4319957"/>
            <a:chOff x="4733347" y="1621115"/>
            <a:chExt cx="2016252" cy="3096257"/>
          </a:xfrm>
        </p:grpSpPr>
        <p:pic>
          <p:nvPicPr>
            <p:cNvPr id="7" name="Picture 6" descr="A machine in a room&#10;&#10;Description automatically generated">
              <a:extLst>
                <a:ext uri="{FF2B5EF4-FFF2-40B4-BE49-F238E27FC236}">
                  <a16:creationId xmlns:a16="http://schemas.microsoft.com/office/drawing/2014/main" id="{BEF330C2-D426-2448-25C3-1732C5DF0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20"/>
            <a:stretch>
              <a:fillRect/>
            </a:stretch>
          </p:blipFill>
          <p:spPr>
            <a:xfrm>
              <a:off x="4733347" y="1621115"/>
              <a:ext cx="2016252" cy="309625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EBCB4F-CC7D-2295-09BE-194C8D5D10D0}"/>
                </a:ext>
              </a:extLst>
            </p:cNvPr>
            <p:cNvSpPr txBox="1"/>
            <p:nvPr/>
          </p:nvSpPr>
          <p:spPr>
            <a:xfrm>
              <a:off x="5201571" y="4299942"/>
              <a:ext cx="1079803" cy="28955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October ‘24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21B164C-DCF7-E1D0-8286-D3360B9141AC}"/>
              </a:ext>
            </a:extLst>
          </p:cNvPr>
          <p:cNvSpPr txBox="1"/>
          <p:nvPr/>
        </p:nvSpPr>
        <p:spPr>
          <a:xfrm>
            <a:off x="4829098" y="3892961"/>
            <a:ext cx="4004869" cy="1200329"/>
          </a:xfrm>
          <a:prstGeom prst="rect">
            <a:avLst/>
          </a:prstGeom>
          <a:solidFill>
            <a:schemeClr val="bg1"/>
          </a:solidFill>
          <a:ln w="57150">
            <a:solidFill>
              <a:srgbClr val="86E49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STRIPE: towards high-precision studies of unexplored nuclear properties and testing symmetries of Nature using high-precision ion traps</a:t>
            </a:r>
          </a:p>
        </p:txBody>
      </p:sp>
      <p:sp>
        <p:nvSpPr>
          <p:cNvPr id="19" name="AutoShape 2" descr="What is radioactivity?">
            <a:extLst>
              <a:ext uri="{FF2B5EF4-FFF2-40B4-BE49-F238E27FC236}">
                <a16:creationId xmlns:a16="http://schemas.microsoft.com/office/drawing/2014/main" id="{F64EF218-C8B3-DDD9-3CA7-9EF0066EF1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21849" y="42988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ED08378F-90DA-E958-FDB4-C959578373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87843" y="341583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60CEADF-4C40-95B3-0B40-E35A0A0988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87" b="8280"/>
          <a:stretch>
            <a:fillRect/>
          </a:stretch>
        </p:blipFill>
        <p:spPr>
          <a:xfrm>
            <a:off x="8956536" y="3810592"/>
            <a:ext cx="1192217" cy="17739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7F1B42-7FA3-E66B-CE72-20113AB566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5632" y="5050497"/>
            <a:ext cx="686941" cy="913856"/>
          </a:xfrm>
          <a:prstGeom prst="rect">
            <a:avLst/>
          </a:prstGeom>
          <a:ln w="19050">
            <a:solidFill>
              <a:srgbClr val="116E8A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37B052F-5770-D4C4-1C20-5EF4D377B2A8}"/>
              </a:ext>
            </a:extLst>
          </p:cNvPr>
          <p:cNvSpPr txBox="1"/>
          <p:nvPr/>
        </p:nvSpPr>
        <p:spPr>
          <a:xfrm>
            <a:off x="6975521" y="897489"/>
            <a:ext cx="5199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Details of the lab will be available in </a:t>
            </a:r>
          </a:p>
          <a:p>
            <a:r>
              <a:rPr lang="en-US" sz="1600" dirty="0"/>
              <a:t>Review of Scientific Instruments, accepted August 2025     (</a:t>
            </a:r>
            <a:r>
              <a:rPr lang="hu-HU" sz="1600" dirty="0"/>
              <a:t> </a:t>
            </a:r>
            <a:r>
              <a:rPr lang="hu-HU" sz="1600" dirty="0">
                <a:hlinkClick r:id="rId5"/>
              </a:rPr>
              <a:t>arXiv:2506.18552v1</a:t>
            </a:r>
            <a:r>
              <a:rPr lang="en-US" sz="1600" dirty="0"/>
              <a:t>)</a:t>
            </a:r>
            <a:endParaRPr lang="en-BE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534860-985E-3524-1315-A63562A403F0}"/>
              </a:ext>
            </a:extLst>
          </p:cNvPr>
          <p:cNvSpPr txBox="1"/>
          <p:nvPr/>
        </p:nvSpPr>
        <p:spPr>
          <a:xfrm>
            <a:off x="4829098" y="2723984"/>
            <a:ext cx="3976474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D8DB0"/>
                </a:solidFill>
              </a:rPr>
              <a:t>REBEL: towards high-precision laser-RF-spectroscopy on radioactive isotopes and molecules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E46C0A-4834-4BE3-E4C4-DFA40E80AB27}"/>
              </a:ext>
            </a:extLst>
          </p:cNvPr>
          <p:cNvSpPr txBox="1"/>
          <p:nvPr/>
        </p:nvSpPr>
        <p:spPr>
          <a:xfrm>
            <a:off x="8598319" y="5649565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9 ions in the trap</a:t>
            </a:r>
            <a:endParaRPr lang="en-B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8DFE51-8A0E-86FF-4010-35E0EF5C4176}"/>
              </a:ext>
            </a:extLst>
          </p:cNvPr>
          <p:cNvSpPr txBox="1"/>
          <p:nvPr/>
        </p:nvSpPr>
        <p:spPr>
          <a:xfrm>
            <a:off x="111541" y="917668"/>
            <a:ext cx="84940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Novel experiments for precision nuclear physics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Ion beam purification and preparation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dirty="0"/>
          </a:p>
        </p:txBody>
      </p:sp>
      <p:pic>
        <p:nvPicPr>
          <p:cNvPr id="25" name="Picture 2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565F324-FDD9-133F-6053-B80FFAC83F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600" y="1957868"/>
            <a:ext cx="720125" cy="95161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BAF6A0-59BB-A997-250C-54F890E88918}"/>
              </a:ext>
            </a:extLst>
          </p:cNvPr>
          <p:cNvSpPr txBox="1"/>
          <p:nvPr/>
        </p:nvSpPr>
        <p:spPr>
          <a:xfrm>
            <a:off x="8805572" y="2927913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Koszorus</a:t>
            </a:r>
            <a:endParaRPr lang="en-BE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BF57F-87BC-A696-4DFD-65D1117D6C7C}"/>
              </a:ext>
            </a:extLst>
          </p:cNvPr>
          <p:cNvSpPr txBox="1"/>
          <p:nvPr/>
        </p:nvSpPr>
        <p:spPr>
          <a:xfrm>
            <a:off x="7647281" y="593328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 Groote</a:t>
            </a:r>
            <a:endParaRPr lang="en-BE" sz="1400" dirty="0"/>
          </a:p>
        </p:txBody>
      </p:sp>
    </p:spTree>
    <p:extLst>
      <p:ext uri="{BB962C8B-B14F-4D97-AF65-F5344CB8AC3E}">
        <p14:creationId xmlns:p14="http://schemas.microsoft.com/office/powerpoint/2010/main" val="1776227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F018C-2550-7E65-2CBB-6FCF6BF26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A67C1D0-D4F6-5CD3-49F2-92626EB9D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186760"/>
            <a:ext cx="8632723" cy="1210968"/>
          </a:xfrm>
        </p:spPr>
        <p:txBody>
          <a:bodyPr>
            <a:normAutofit fontScale="90000"/>
          </a:bodyPr>
          <a:lstStyle/>
          <a:p>
            <a:r>
              <a:rPr lang="en-GB" dirty="0"/>
              <a:t>The facilities at CERN where Belgian Nuclear Physicist are active</a:t>
            </a:r>
            <a:br>
              <a:rPr lang="en-GB" dirty="0"/>
            </a:br>
            <a:endParaRPr lang="en-GB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99849-AB98-9BA3-6AF0-CD7FA4C838FF}"/>
              </a:ext>
            </a:extLst>
          </p:cNvPr>
          <p:cNvGrpSpPr/>
          <p:nvPr/>
        </p:nvGrpSpPr>
        <p:grpSpPr>
          <a:xfrm>
            <a:off x="1524000" y="1405813"/>
            <a:ext cx="7810812" cy="4788131"/>
            <a:chOff x="179512" y="1300724"/>
            <a:chExt cx="4774054" cy="24760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B35448-17B9-4256-7083-AF86F8FB6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934" b="24389"/>
            <a:stretch/>
          </p:blipFill>
          <p:spPr>
            <a:xfrm>
              <a:off x="179512" y="1300724"/>
              <a:ext cx="4774054" cy="24760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</p:pic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DA6A8E15-7626-8715-DFED-85466E43E738}"/>
                </a:ext>
              </a:extLst>
            </p:cNvPr>
            <p:cNvSpPr/>
            <p:nvPr/>
          </p:nvSpPr>
          <p:spPr>
            <a:xfrm>
              <a:off x="2854234" y="2527664"/>
              <a:ext cx="1097280" cy="62048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FCF7AD-226E-9740-2EB9-5CFA003F55F9}"/>
              </a:ext>
            </a:extLst>
          </p:cNvPr>
          <p:cNvSpPr txBox="1"/>
          <p:nvPr/>
        </p:nvSpPr>
        <p:spPr>
          <a:xfrm>
            <a:off x="8845368" y="802366"/>
            <a:ext cx="28156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ISOLDE </a:t>
            </a:r>
            <a:r>
              <a:rPr lang="en-US" sz="1600" dirty="0"/>
              <a:t>takes proton beam from LINAC4/Booster</a:t>
            </a:r>
          </a:p>
          <a:p>
            <a:r>
              <a:rPr lang="en-US" sz="1600" dirty="0"/>
              <a:t>(1.4 GeV, 2 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A) to produce radioisotopes using Isotope Separation On Line (ISOL).</a:t>
            </a:r>
          </a:p>
          <a:p>
            <a:endParaRPr lang="en-US" sz="1600" dirty="0"/>
          </a:p>
          <a:p>
            <a:r>
              <a:rPr lang="en-US" sz="1600" b="1" dirty="0"/>
              <a:t>MEDICIS</a:t>
            </a:r>
            <a:r>
              <a:rPr lang="en-US" sz="1600" dirty="0"/>
              <a:t> collects long-lived radioisotopes (from ISOLDE or from elsewhere) through off-line isotope separation.</a:t>
            </a:r>
            <a:endParaRPr lang="en-BE" sz="1600" dirty="0"/>
          </a:p>
        </p:txBody>
      </p:sp>
    </p:spTree>
    <p:extLst>
      <p:ext uri="{BB962C8B-B14F-4D97-AF65-F5344CB8AC3E}">
        <p14:creationId xmlns:p14="http://schemas.microsoft.com/office/powerpoint/2010/main" val="2453288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8EA02-1851-6A80-3C5E-307D81641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CA12EFA8-5ED0-0A3C-E77E-7D20F9A2C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"/>
          <a:stretch>
            <a:fillRect/>
          </a:stretch>
        </p:blipFill>
        <p:spPr bwMode="auto">
          <a:xfrm>
            <a:off x="1524002" y="1075175"/>
            <a:ext cx="9143999" cy="505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352274-C16A-E502-FABC-8C5F102C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909" y="285152"/>
            <a:ext cx="3623941" cy="450000"/>
          </a:xfrm>
        </p:spPr>
        <p:txBody>
          <a:bodyPr/>
          <a:lstStyle/>
          <a:p>
            <a:r>
              <a:rPr lang="en-US" dirty="0"/>
              <a:t>The ISOLDE facility</a:t>
            </a:r>
            <a:endParaRPr lang="en-GB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B7E4766-1BC7-1E46-C9B7-DDD7F1E2EF33}"/>
              </a:ext>
            </a:extLst>
          </p:cNvPr>
          <p:cNvSpPr/>
          <p:nvPr/>
        </p:nvSpPr>
        <p:spPr>
          <a:xfrm>
            <a:off x="8899528" y="3108181"/>
            <a:ext cx="1768472" cy="700885"/>
          </a:xfrm>
          <a:prstGeom prst="roundRect">
            <a:avLst>
              <a:gd name="adj" fmla="val 21114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rgbClr val="FF0000"/>
                </a:solidFill>
              </a:rPr>
              <a:t>1.4 </a:t>
            </a:r>
            <a:r>
              <a:rPr lang="en-US" sz="1600" dirty="0" err="1">
                <a:solidFill>
                  <a:srgbClr val="FF0000"/>
                </a:solidFill>
              </a:rPr>
              <a:t>GeV</a:t>
            </a:r>
            <a:r>
              <a:rPr lang="en-US" sz="1600" dirty="0">
                <a:solidFill>
                  <a:srgbClr val="FF0000"/>
                </a:solidFill>
              </a:rPr>
              <a:t> protons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>from PS booster</a:t>
            </a:r>
            <a:endParaRPr lang="en-GB" sz="16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DC5F8DF-02C5-9DAF-F852-A17A728B1428}"/>
              </a:ext>
            </a:extLst>
          </p:cNvPr>
          <p:cNvCxnSpPr/>
          <p:nvPr/>
        </p:nvCxnSpPr>
        <p:spPr>
          <a:xfrm flipH="1" flipV="1">
            <a:off x="9013104" y="3932481"/>
            <a:ext cx="1710994" cy="26366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6A5A92-A67E-091F-2CAE-8DE5057182E4}"/>
              </a:ext>
            </a:extLst>
          </p:cNvPr>
          <p:cNvGrpSpPr/>
          <p:nvPr/>
        </p:nvGrpSpPr>
        <p:grpSpPr>
          <a:xfrm>
            <a:off x="6505518" y="2524419"/>
            <a:ext cx="2398795" cy="1842569"/>
            <a:chOff x="4981517" y="2524418"/>
            <a:chExt cx="2398795" cy="1842569"/>
          </a:xfrm>
        </p:grpSpPr>
        <p:sp>
          <p:nvSpPr>
            <p:cNvPr id="6" name="Explosion 1 5">
              <a:extLst>
                <a:ext uri="{FF2B5EF4-FFF2-40B4-BE49-F238E27FC236}">
                  <a16:creationId xmlns:a16="http://schemas.microsoft.com/office/drawing/2014/main" id="{72E1533F-ABC3-2D3C-A344-03F07D883CB9}"/>
                </a:ext>
              </a:extLst>
            </p:cNvPr>
            <p:cNvSpPr/>
            <p:nvPr/>
          </p:nvSpPr>
          <p:spPr>
            <a:xfrm>
              <a:off x="6660232" y="3574899"/>
              <a:ext cx="720080" cy="792088"/>
            </a:xfrm>
            <a:prstGeom prst="irregularSeal1">
              <a:avLst/>
            </a:prstGeom>
            <a:solidFill>
              <a:srgbClr val="FFFF00">
                <a:alpha val="30196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7" name="Explosion 1 6">
              <a:extLst>
                <a:ext uri="{FF2B5EF4-FFF2-40B4-BE49-F238E27FC236}">
                  <a16:creationId xmlns:a16="http://schemas.microsoft.com/office/drawing/2014/main" id="{63B604D4-0E98-7319-5E8A-63DEB5211E5C}"/>
                </a:ext>
              </a:extLst>
            </p:cNvPr>
            <p:cNvSpPr/>
            <p:nvPr/>
          </p:nvSpPr>
          <p:spPr>
            <a:xfrm>
              <a:off x="5796136" y="2926827"/>
              <a:ext cx="720080" cy="792088"/>
            </a:xfrm>
            <a:prstGeom prst="irregularSeal1">
              <a:avLst/>
            </a:prstGeom>
            <a:solidFill>
              <a:srgbClr val="FFFF00">
                <a:alpha val="30196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2621060-9193-B153-5D5F-908928AE0FA2}"/>
                </a:ext>
              </a:extLst>
            </p:cNvPr>
            <p:cNvSpPr txBox="1"/>
            <p:nvPr/>
          </p:nvSpPr>
          <p:spPr>
            <a:xfrm>
              <a:off x="4981517" y="2524418"/>
              <a:ext cx="1347805" cy="307777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Target stations</a:t>
              </a:r>
              <a:endParaRPr lang="nl-BE" sz="1400" dirty="0">
                <a:solidFill>
                  <a:srgbClr val="FFFF00"/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466FFD2-A007-02B3-330A-70A2E6A57D5A}"/>
                </a:ext>
              </a:extLst>
            </p:cNvPr>
            <p:cNvCxnSpPr>
              <a:stCxn id="13" idx="2"/>
            </p:cNvCxnSpPr>
            <p:nvPr/>
          </p:nvCxnSpPr>
          <p:spPr>
            <a:xfrm>
              <a:off x="5655420" y="2832195"/>
              <a:ext cx="234887" cy="35979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7E7D788-09C1-3616-0C23-8CAF92F97875}"/>
                </a:ext>
              </a:extLst>
            </p:cNvPr>
            <p:cNvCxnSpPr>
              <a:stCxn id="13" idx="2"/>
            </p:cNvCxnSpPr>
            <p:nvPr/>
          </p:nvCxnSpPr>
          <p:spPr>
            <a:xfrm>
              <a:off x="5655420" y="2832195"/>
              <a:ext cx="1115628" cy="78613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031E06-72DC-6395-74BC-09A243B68C0A}"/>
              </a:ext>
            </a:extLst>
          </p:cNvPr>
          <p:cNvGrpSpPr/>
          <p:nvPr/>
        </p:nvGrpSpPr>
        <p:grpSpPr>
          <a:xfrm>
            <a:off x="7509675" y="3915653"/>
            <a:ext cx="2709541" cy="938193"/>
            <a:chOff x="5985674" y="3915652"/>
            <a:chExt cx="2709541" cy="93819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147BAE-64AC-7A2D-6910-4251B99198BD}"/>
                </a:ext>
              </a:extLst>
            </p:cNvPr>
            <p:cNvSpPr txBox="1"/>
            <p:nvPr/>
          </p:nvSpPr>
          <p:spPr>
            <a:xfrm>
              <a:off x="7421786" y="4269070"/>
              <a:ext cx="1273429" cy="584775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mass separators</a:t>
              </a:r>
              <a:endParaRPr lang="nl-BE" sz="1600" dirty="0">
                <a:solidFill>
                  <a:srgbClr val="FFFF00"/>
                </a:solidFill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C145D26-B5BA-58B4-B3DC-337F37F59855}"/>
                </a:ext>
              </a:extLst>
            </p:cNvPr>
            <p:cNvCxnSpPr/>
            <p:nvPr/>
          </p:nvCxnSpPr>
          <p:spPr>
            <a:xfrm flipH="1" flipV="1">
              <a:off x="5985674" y="3915652"/>
              <a:ext cx="1475381" cy="52732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FAD052E-0C2F-E26A-9CB3-919BB3A87EE0}"/>
                </a:ext>
              </a:extLst>
            </p:cNvPr>
            <p:cNvCxnSpPr/>
            <p:nvPr/>
          </p:nvCxnSpPr>
          <p:spPr>
            <a:xfrm flipH="1" flipV="1">
              <a:off x="6984222" y="4414926"/>
              <a:ext cx="460004" cy="1121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DFB9A7E4-AC2B-ABE7-9A39-42E13E82B6ED}"/>
              </a:ext>
            </a:extLst>
          </p:cNvPr>
          <p:cNvSpPr/>
          <p:nvPr/>
        </p:nvSpPr>
        <p:spPr>
          <a:xfrm>
            <a:off x="5725753" y="4560780"/>
            <a:ext cx="2530027" cy="1093914"/>
          </a:xfrm>
          <a:prstGeom prst="ellipse">
            <a:avLst/>
          </a:prstGeom>
          <a:solidFill>
            <a:srgbClr val="116E8A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 Energy Experiments (40-50 </a:t>
            </a:r>
            <a:r>
              <a:rPr lang="en-US" dirty="0" err="1"/>
              <a:t>keV</a:t>
            </a:r>
            <a:r>
              <a:rPr lang="en-US" dirty="0"/>
              <a:t>)</a:t>
            </a:r>
            <a:endParaRPr lang="nl-BE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A12B33B-4B0C-48A4-06E3-71CBFA91B797}"/>
              </a:ext>
            </a:extLst>
          </p:cNvPr>
          <p:cNvSpPr/>
          <p:nvPr/>
        </p:nvSpPr>
        <p:spPr>
          <a:xfrm>
            <a:off x="3287689" y="4123215"/>
            <a:ext cx="3298763" cy="712446"/>
          </a:xfrm>
          <a:prstGeom prst="ellipse">
            <a:avLst/>
          </a:prstGeom>
          <a:solidFill>
            <a:srgbClr val="116E8A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HIE-ISOLDE post accelerator (7.5 </a:t>
            </a:r>
            <a:r>
              <a:rPr lang="en-US" sz="1600" dirty="0" err="1"/>
              <a:t>MeVA</a:t>
            </a:r>
            <a:r>
              <a:rPr lang="en-US" sz="1600" dirty="0"/>
              <a:t>)</a:t>
            </a:r>
            <a:endParaRPr lang="nl-BE" sz="16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2BFF638-DFAF-676D-0A74-76C05CA25DC3}"/>
              </a:ext>
            </a:extLst>
          </p:cNvPr>
          <p:cNvSpPr/>
          <p:nvPr/>
        </p:nvSpPr>
        <p:spPr>
          <a:xfrm>
            <a:off x="1675466" y="4353218"/>
            <a:ext cx="2075632" cy="1082695"/>
          </a:xfrm>
          <a:prstGeom prst="ellipse">
            <a:avLst/>
          </a:prstGeom>
          <a:solidFill>
            <a:srgbClr val="116E8A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High-energy experiments</a:t>
            </a:r>
            <a:endParaRPr lang="nl-BE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18D86D0-71C9-D03C-32DB-FB0F44DFA7E7}"/>
              </a:ext>
            </a:extLst>
          </p:cNvPr>
          <p:cNvCxnSpPr/>
          <p:nvPr/>
        </p:nvCxnSpPr>
        <p:spPr>
          <a:xfrm flipH="1">
            <a:off x="7414307" y="4555170"/>
            <a:ext cx="291710" cy="12902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8C98788F-A18B-31AA-1728-783284123DF1}"/>
              </a:ext>
            </a:extLst>
          </p:cNvPr>
          <p:cNvSpPr/>
          <p:nvPr/>
        </p:nvSpPr>
        <p:spPr>
          <a:xfrm>
            <a:off x="7253738" y="1195666"/>
            <a:ext cx="2530027" cy="1093914"/>
          </a:xfrm>
          <a:prstGeom prst="ellipse">
            <a:avLst/>
          </a:prstGeom>
          <a:solidFill>
            <a:srgbClr val="116E8A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MEDICIS</a:t>
            </a:r>
          </a:p>
        </p:txBody>
      </p:sp>
    </p:spTree>
    <p:extLst>
      <p:ext uri="{BB962C8B-B14F-4D97-AF65-F5344CB8AC3E}">
        <p14:creationId xmlns:p14="http://schemas.microsoft.com/office/powerpoint/2010/main" val="24606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28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AA812-947A-BD67-6A39-0B8CB7EF5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2EB9B1-4FA8-BD9A-BF71-0066CD75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4" y="190757"/>
            <a:ext cx="11936362" cy="450000"/>
          </a:xfrm>
        </p:spPr>
        <p:txBody>
          <a:bodyPr>
            <a:normAutofit fontScale="90000"/>
          </a:bodyPr>
          <a:lstStyle/>
          <a:p>
            <a:r>
              <a:rPr lang="en-GB" dirty="0"/>
              <a:t>Research Programmes at ISOLDE led by KU Leuven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973AE-FABF-3FC8-9E94-7ECEA1BC24C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829" y="998760"/>
            <a:ext cx="6904488" cy="3814309"/>
          </a:xfrm>
          <a:prstGeom prst="rect">
            <a:avLst/>
          </a:prstGeom>
          <a:ln w="28575">
            <a:solidFill>
              <a:srgbClr val="116E8A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A0AAEE-0D6E-F8AB-A9D2-6058C8E79DD8}"/>
              </a:ext>
            </a:extLst>
          </p:cNvPr>
          <p:cNvSpPr txBox="1"/>
          <p:nvPr/>
        </p:nvSpPr>
        <p:spPr>
          <a:xfrm>
            <a:off x="3488641" y="5079076"/>
            <a:ext cx="6730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KU Leuven groups have leading roles in 10 (out of 15) permanent experimental set-ups</a:t>
            </a:r>
          </a:p>
          <a:p>
            <a:r>
              <a:rPr lang="en-US" dirty="0"/>
              <a:t>and in MEDICIS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41970F-9D84-FFCE-F160-ED61CD073FD6}"/>
              </a:ext>
            </a:extLst>
          </p:cNvPr>
          <p:cNvCxnSpPr/>
          <p:nvPr/>
        </p:nvCxnSpPr>
        <p:spPr>
          <a:xfrm flipH="1" flipV="1">
            <a:off x="7575665" y="3150525"/>
            <a:ext cx="1753986" cy="174567"/>
          </a:xfrm>
          <a:prstGeom prst="straightConnector1">
            <a:avLst/>
          </a:prstGeom>
          <a:ln w="5715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DA3A17F-CC70-575E-142C-8EEBF64BA329}"/>
              </a:ext>
            </a:extLst>
          </p:cNvPr>
          <p:cNvSpPr txBox="1"/>
          <p:nvPr/>
        </p:nvSpPr>
        <p:spPr>
          <a:xfrm>
            <a:off x="8718318" y="2888673"/>
            <a:ext cx="1973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CERN proton beam</a:t>
            </a:r>
            <a:endParaRPr lang="en-BE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94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FDF43-B13A-3033-C23E-F6A872BE4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9470B79-9B43-9E38-FB7B-8C6F4707A2A8}"/>
              </a:ext>
            </a:extLst>
          </p:cNvPr>
          <p:cNvGrpSpPr/>
          <p:nvPr/>
        </p:nvGrpSpPr>
        <p:grpSpPr>
          <a:xfrm>
            <a:off x="1403288" y="933957"/>
            <a:ext cx="4405351" cy="2433688"/>
            <a:chOff x="289829" y="998760"/>
            <a:chExt cx="4405351" cy="243368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8370337-BD28-7A40-F2CF-D0D2D7D64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829" y="998760"/>
              <a:ext cx="4405351" cy="2433688"/>
            </a:xfrm>
            <a:prstGeom prst="rect">
              <a:avLst/>
            </a:prstGeom>
            <a:ln w="28575">
              <a:solidFill>
                <a:srgbClr val="116E8A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5F8E5F6-784A-EB44-5587-804667DEC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436" y="2391848"/>
              <a:ext cx="2791314" cy="97820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31EDE0D-EBF9-CBE0-F96A-72DDFF82A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752" y="1067299"/>
              <a:ext cx="2032000" cy="4699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884005A-F1E4-0BD9-838C-385EBE3799E4}"/>
              </a:ext>
            </a:extLst>
          </p:cNvPr>
          <p:cNvSpPr/>
          <p:nvPr/>
        </p:nvSpPr>
        <p:spPr>
          <a:xfrm>
            <a:off x="1403288" y="3477042"/>
            <a:ext cx="5066338" cy="25948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Bef>
                <a:spcPts val="600"/>
              </a:spcBef>
              <a:buClr>
                <a:srgbClr val="116E8A"/>
              </a:buClr>
            </a:pPr>
            <a:r>
              <a:rPr lang="en-GB" b="1" dirty="0">
                <a:solidFill>
                  <a:srgbClr val="116E8A"/>
                </a:solidFill>
              </a:rPr>
              <a:t>1- Nuclear structure studies</a:t>
            </a:r>
          </a:p>
          <a:p>
            <a:pPr marL="0" lvl="1">
              <a:spcBef>
                <a:spcPts val="600"/>
              </a:spcBef>
              <a:buClr>
                <a:srgbClr val="116E8A"/>
              </a:buClr>
            </a:pPr>
            <a:endParaRPr lang="en-GB" b="1" dirty="0">
              <a:solidFill>
                <a:srgbClr val="116E8A"/>
              </a:solidFill>
            </a:endParaRPr>
          </a:p>
          <a:p>
            <a:pPr marL="180975" lvl="1" indent="-180975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600" dirty="0">
                <a:solidFill>
                  <a:schemeClr val="tx1"/>
                </a:solidFill>
              </a:rPr>
              <a:t>The </a:t>
            </a:r>
            <a:r>
              <a:rPr lang="en-GB" sz="1600" baseline="30000" dirty="0">
                <a:solidFill>
                  <a:schemeClr val="tx1"/>
                </a:solidFill>
              </a:rPr>
              <a:t>229</a:t>
            </a:r>
            <a:r>
              <a:rPr lang="en-GB" sz="1600" dirty="0">
                <a:solidFill>
                  <a:schemeClr val="tx1"/>
                </a:solidFill>
              </a:rPr>
              <a:t>Th nuclear clock isomer</a:t>
            </a:r>
          </a:p>
          <a:p>
            <a:pPr marL="180975" lvl="1" indent="-180975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600" dirty="0">
                <a:solidFill>
                  <a:schemeClr val="tx1"/>
                </a:solidFill>
              </a:rPr>
              <a:t>Laser Spectroscopy at CRIS, COLLAPS, RILIS</a:t>
            </a:r>
          </a:p>
          <a:p>
            <a:pPr marL="180975" lvl="1" indent="-180975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</a:rPr>
              <a:t>Decay spectroscopy at the IDS</a:t>
            </a:r>
          </a:p>
          <a:p>
            <a:pPr marL="180975" lvl="1" indent="-180975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1600" dirty="0">
                <a:solidFill>
                  <a:schemeClr val="tx1"/>
                </a:solidFill>
              </a:rPr>
              <a:t>Reaction studies at the HIE-ISOLDE accelerator (with </a:t>
            </a:r>
            <a:r>
              <a:rPr lang="en-US" sz="1600" dirty="0" err="1">
                <a:solidFill>
                  <a:schemeClr val="tx1"/>
                </a:solidFill>
              </a:rPr>
              <a:t>Miniball</a:t>
            </a:r>
            <a:r>
              <a:rPr lang="en-US" sz="1600" dirty="0">
                <a:solidFill>
                  <a:schemeClr val="tx1"/>
                </a:solidFill>
              </a:rPr>
              <a:t>, ISS, </a:t>
            </a:r>
            <a:r>
              <a:rPr lang="en-US" sz="1600" dirty="0" err="1">
                <a:solidFill>
                  <a:schemeClr val="tx1"/>
                </a:solidFill>
              </a:rPr>
              <a:t>SpecMat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CA3A0C-D5DB-8AEA-055E-A051D6A070D5}"/>
              </a:ext>
            </a:extLst>
          </p:cNvPr>
          <p:cNvGrpSpPr/>
          <p:nvPr/>
        </p:nvGrpSpPr>
        <p:grpSpPr>
          <a:xfrm>
            <a:off x="6654576" y="4005113"/>
            <a:ext cx="2309010" cy="1802399"/>
            <a:chOff x="5687833" y="3754751"/>
            <a:chExt cx="1854943" cy="14751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1AF884-3EA8-1A0A-F18E-21EBAB8D7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89006" y="3754751"/>
              <a:ext cx="549316" cy="684000"/>
            </a:xfrm>
            <a:prstGeom prst="rect">
              <a:avLst/>
            </a:prstGeom>
            <a:ln w="38100">
              <a:solidFill>
                <a:srgbClr val="116E8A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4FCF5F-B250-05C8-00C7-D64B1ACE1C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25536" y="3754751"/>
              <a:ext cx="554696" cy="684000"/>
            </a:xfrm>
            <a:prstGeom prst="rect">
              <a:avLst/>
            </a:prstGeom>
            <a:ln w="38100">
              <a:solidFill>
                <a:srgbClr val="116E8A"/>
              </a:solidFill>
            </a:ln>
          </p:spPr>
        </p:pic>
        <p:pic>
          <p:nvPicPr>
            <p:cNvPr id="8" name="Picture 2" descr="photo">
              <a:extLst>
                <a:ext uri="{FF2B5EF4-FFF2-40B4-BE49-F238E27FC236}">
                  <a16:creationId xmlns:a16="http://schemas.microsoft.com/office/drawing/2014/main" id="{F65D4DF6-FC54-B9CF-E45F-FA7214FE64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67446" y="3754751"/>
              <a:ext cx="575330" cy="684000"/>
            </a:xfrm>
            <a:prstGeom prst="rect">
              <a:avLst/>
            </a:prstGeom>
            <a:noFill/>
            <a:ln w="38100">
              <a:solidFill>
                <a:srgbClr val="116E8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68D973-050D-E691-6AD2-63FD7889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87833" y="4539223"/>
              <a:ext cx="549064" cy="684000"/>
            </a:xfrm>
            <a:prstGeom prst="rect">
              <a:avLst/>
            </a:prstGeom>
            <a:ln w="38100">
              <a:solidFill>
                <a:srgbClr val="116E8A"/>
              </a:solidFill>
            </a:ln>
          </p:spPr>
        </p:pic>
        <p:pic>
          <p:nvPicPr>
            <p:cNvPr id="28" name="Picture 27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F4D6F6CD-5F95-7297-D440-EB681879C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810" y="4545915"/>
              <a:ext cx="558422" cy="684000"/>
            </a:xfrm>
            <a:prstGeom prst="rect">
              <a:avLst/>
            </a:prstGeom>
            <a:ln w="38100">
              <a:solidFill>
                <a:schemeClr val="accent2"/>
              </a:solidFill>
            </a:ln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FE3CD76C-CA9B-505C-CE75-04CD4E07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4" y="190757"/>
            <a:ext cx="11936362" cy="450000"/>
          </a:xfrm>
        </p:spPr>
        <p:txBody>
          <a:bodyPr>
            <a:normAutofit fontScale="90000"/>
          </a:bodyPr>
          <a:lstStyle/>
          <a:p>
            <a:r>
              <a:rPr lang="en-GB" dirty="0"/>
              <a:t>Research Programmes at ISOLDE led by KU Leuven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69762-2832-79DD-2F78-6A706B62303D}"/>
              </a:ext>
            </a:extLst>
          </p:cNvPr>
          <p:cNvSpPr txBox="1"/>
          <p:nvPr/>
        </p:nvSpPr>
        <p:spPr>
          <a:xfrm>
            <a:off x="6882322" y="1190813"/>
            <a:ext cx="530967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Highlights:</a:t>
            </a:r>
          </a:p>
          <a:p>
            <a:r>
              <a:rPr lang="en-US" sz="1600" dirty="0"/>
              <a:t>Nature Physics 17, 2021: laser spectroscopy N=32</a:t>
            </a:r>
          </a:p>
          <a:p>
            <a:r>
              <a:rPr lang="en-US" sz="1600" dirty="0"/>
              <a:t>Nature 607, 2022: laser spectroscopy N=82 (132Sn)</a:t>
            </a:r>
            <a:endParaRPr lang="en-BE" sz="1600" dirty="0"/>
          </a:p>
          <a:p>
            <a:r>
              <a:rPr lang="en-US" sz="1600" dirty="0"/>
              <a:t>Nature 617, 2023: </a:t>
            </a:r>
            <a:r>
              <a:rPr lang="en-US" sz="1600" baseline="30000" dirty="0"/>
              <a:t> 229m</a:t>
            </a:r>
            <a:r>
              <a:rPr lang="en-US" sz="1600" dirty="0"/>
              <a:t>Th nuclear clock energy</a:t>
            </a:r>
          </a:p>
          <a:p>
            <a:r>
              <a:rPr lang="en-US" sz="1600" dirty="0"/>
              <a:t>Nature Physics 20, 2024: laser spectroscopy 100Sn</a:t>
            </a:r>
          </a:p>
        </p:txBody>
      </p:sp>
      <p:pic>
        <p:nvPicPr>
          <p:cNvPr id="10" name="Picture 4" descr="European Research Council (ERC)">
            <a:extLst>
              <a:ext uri="{FF2B5EF4-FFF2-40B4-BE49-F238E27FC236}">
                <a16:creationId xmlns:a16="http://schemas.microsoft.com/office/drawing/2014/main" id="{E8DBFC59-0F1E-2ADA-F859-06687C290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3" r="16614"/>
          <a:stretch>
            <a:fillRect/>
          </a:stretch>
        </p:blipFill>
        <p:spPr bwMode="auto">
          <a:xfrm>
            <a:off x="3936457" y="5884037"/>
            <a:ext cx="415341" cy="37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922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ua logo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9575" y="-411163"/>
            <a:ext cx="1714500" cy="857251"/>
          </a:xfrm>
          <a:prstGeom prst="rect">
            <a:avLst/>
          </a:prstGeom>
          <a:noFill/>
        </p:spPr>
      </p:pic>
      <p:pic>
        <p:nvPicPr>
          <p:cNvPr id="19" name="Picture 4" descr="ua logo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9575" y="-411163"/>
            <a:ext cx="1714500" cy="857251"/>
          </a:xfrm>
          <a:prstGeom prst="rect">
            <a:avLst/>
          </a:prstGeom>
          <a:noFill/>
        </p:spPr>
      </p:pic>
      <p:pic>
        <p:nvPicPr>
          <p:cNvPr id="20" name="Picture 6" descr="ua logo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9575" y="-411163"/>
            <a:ext cx="1714500" cy="857251"/>
          </a:xfrm>
          <a:prstGeom prst="rect">
            <a:avLst/>
          </a:prstGeom>
          <a:noFill/>
        </p:spPr>
      </p:pic>
      <p:pic>
        <p:nvPicPr>
          <p:cNvPr id="21" name="Picture 7" descr="ua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1714500" cy="857250"/>
          </a:xfrm>
          <a:prstGeom prst="rect">
            <a:avLst/>
          </a:prstGeom>
          <a:noFill/>
        </p:spPr>
      </p:pic>
      <p:grpSp>
        <p:nvGrpSpPr>
          <p:cNvPr id="24" name="Group 23"/>
          <p:cNvGrpSpPr/>
          <p:nvPr/>
        </p:nvGrpSpPr>
        <p:grpSpPr>
          <a:xfrm>
            <a:off x="3394075" y="1551820"/>
            <a:ext cx="5426055" cy="4591277"/>
            <a:chOff x="1717516" y="2136711"/>
            <a:chExt cx="5426055" cy="4591277"/>
          </a:xfrm>
        </p:grpSpPr>
        <p:pic>
          <p:nvPicPr>
            <p:cNvPr id="7" name="Picture 4" descr="carte_belgique_muett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17516" y="2136711"/>
              <a:ext cx="5426055" cy="4591277"/>
            </a:xfrm>
            <a:prstGeom prst="rect">
              <a:avLst/>
            </a:prstGeom>
            <a:noFill/>
          </p:spPr>
        </p:pic>
        <p:pic>
          <p:nvPicPr>
            <p:cNvPr id="9" name="Picture 6" descr="sigle_ul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37169" y="3708399"/>
              <a:ext cx="673100" cy="67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1" descr="universiteit_gen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0572" y="3153536"/>
              <a:ext cx="667657" cy="478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8" name="Straight Arrow Connector 7"/>
          <p:cNvCxnSpPr>
            <a:cxnSpLocks/>
            <a:stCxn id="14" idx="1"/>
          </p:cNvCxnSpPr>
          <p:nvPr/>
        </p:nvCxnSpPr>
        <p:spPr>
          <a:xfrm flipH="1">
            <a:off x="3212242" y="2807901"/>
            <a:ext cx="1584888" cy="70102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  <a:endCxn id="13" idx="3"/>
          </p:cNvCxnSpPr>
          <p:nvPr/>
        </p:nvCxnSpPr>
        <p:spPr>
          <a:xfrm flipH="1">
            <a:off x="3820649" y="3646385"/>
            <a:ext cx="1613265" cy="5127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35572" y="3512993"/>
            <a:ext cx="1685077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Nuclear theory</a:t>
            </a: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7345331" y="3328140"/>
            <a:ext cx="1353496" cy="13850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698828" y="3004975"/>
            <a:ext cx="2326537" cy="646331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Nuclear physics experiments</a:t>
            </a:r>
            <a:endParaRPr lang="nl-BE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082" y="3054549"/>
            <a:ext cx="1181249" cy="421747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56179D0C-1F64-907F-F869-80F47B7008DC}"/>
              </a:ext>
            </a:extLst>
          </p:cNvPr>
          <p:cNvSpPr txBox="1">
            <a:spLocks/>
          </p:cNvSpPr>
          <p:nvPr/>
        </p:nvSpPr>
        <p:spPr>
          <a:xfrm>
            <a:off x="576000" y="79374"/>
            <a:ext cx="11041200" cy="8351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Nuclear Physics in Belgium</a:t>
            </a:r>
            <a:endParaRPr lang="en-BE" sz="3200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F82A622A-4E98-0C4D-CF96-017CB5A48143}"/>
              </a:ext>
            </a:extLst>
          </p:cNvPr>
          <p:cNvSpPr txBox="1">
            <a:spLocks/>
          </p:cNvSpPr>
          <p:nvPr/>
        </p:nvSpPr>
        <p:spPr>
          <a:xfrm>
            <a:off x="736557" y="835071"/>
            <a:ext cx="10118256" cy="1152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Nuclear physics is the </a:t>
            </a:r>
            <a:r>
              <a:rPr lang="en-US" b="1" dirty="0"/>
              <a:t>study of the atomic nucleus</a:t>
            </a:r>
            <a:r>
              <a:rPr lang="en-US" dirty="0"/>
              <a:t>, its constituents, its structure, nuclear reactions and the properties of strongly interacting matter in its various forms.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F42C3D-0ABA-AF37-75F0-C0F2D82AB311}"/>
              </a:ext>
            </a:extLst>
          </p:cNvPr>
          <p:cNvSpPr/>
          <p:nvPr/>
        </p:nvSpPr>
        <p:spPr>
          <a:xfrm>
            <a:off x="8042787" y="1671484"/>
            <a:ext cx="656041" cy="704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37850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1B96F-35CA-67B8-18A1-51837A0DD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5F23E52-65E5-1F8B-B313-249030A32647}"/>
              </a:ext>
            </a:extLst>
          </p:cNvPr>
          <p:cNvGrpSpPr/>
          <p:nvPr/>
        </p:nvGrpSpPr>
        <p:grpSpPr>
          <a:xfrm>
            <a:off x="1748442" y="785617"/>
            <a:ext cx="4405351" cy="2433688"/>
            <a:chOff x="289829" y="998760"/>
            <a:chExt cx="4405351" cy="243368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0AD14BC-A687-78D0-1D12-8376FEDDF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829" y="998760"/>
              <a:ext cx="4405351" cy="2433688"/>
            </a:xfrm>
            <a:prstGeom prst="rect">
              <a:avLst/>
            </a:prstGeom>
            <a:ln w="28575">
              <a:solidFill>
                <a:srgbClr val="116E8A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17A5FE-6E4D-543A-B91E-C4319AFB8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752" y="1067299"/>
              <a:ext cx="2032000" cy="4699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C75A3A-CEE8-C16B-6F70-B0E12F1C6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4139" y="2266407"/>
              <a:ext cx="1115548" cy="83972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EEB3B-B994-264E-A590-6C5944F9E128}"/>
              </a:ext>
            </a:extLst>
          </p:cNvPr>
          <p:cNvGrpSpPr/>
          <p:nvPr/>
        </p:nvGrpSpPr>
        <p:grpSpPr>
          <a:xfrm>
            <a:off x="1748442" y="3001329"/>
            <a:ext cx="7647711" cy="3201816"/>
            <a:chOff x="-3527" y="3347884"/>
            <a:chExt cx="7065820" cy="32018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D482185-4A3E-6A4D-B1CC-DACC8A71DDB0}"/>
                </a:ext>
              </a:extLst>
            </p:cNvPr>
            <p:cNvSpPr/>
            <p:nvPr/>
          </p:nvSpPr>
          <p:spPr>
            <a:xfrm>
              <a:off x="-3527" y="3764314"/>
              <a:ext cx="7065820" cy="26546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16E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>
                <a:spcBef>
                  <a:spcPts val="600"/>
                </a:spcBef>
                <a:buClr>
                  <a:srgbClr val="116E8A"/>
                </a:buClr>
              </a:pPr>
              <a:r>
                <a:rPr lang="en-GB" b="1" dirty="0">
                  <a:solidFill>
                    <a:srgbClr val="116E8A"/>
                  </a:solidFill>
                </a:rPr>
                <a:t>2- Weak interaction studies</a:t>
              </a:r>
            </a:p>
            <a:p>
              <a:pPr marL="638175" lvl="2" indent="-180975">
                <a:spcBef>
                  <a:spcPts val="600"/>
                </a:spcBef>
                <a:buClr>
                  <a:srgbClr val="116E8A"/>
                </a:buClr>
                <a:buFont typeface="Calibri" pitchFamily="34" charset="0"/>
                <a:buChar char="●"/>
              </a:pPr>
              <a:r>
                <a:rPr lang="en-GB" sz="1600" dirty="0" err="1">
                  <a:solidFill>
                    <a:schemeClr val="tx1"/>
                  </a:solidFill>
                </a:rPr>
                <a:t>WISArD</a:t>
              </a:r>
              <a:r>
                <a:rPr lang="en-GB" sz="1600" dirty="0">
                  <a:solidFill>
                    <a:schemeClr val="tx1"/>
                  </a:solidFill>
                </a:rPr>
                <a:t>  (search for scalar and tensor weak interaction currents)</a:t>
              </a:r>
            </a:p>
            <a:p>
              <a:pPr marL="457200" lvl="2">
                <a:buClr>
                  <a:srgbClr val="116E8A"/>
                </a:buClr>
              </a:pPr>
              <a:r>
                <a:rPr lang="en-GB" sz="1600" dirty="0">
                  <a:solidFill>
                    <a:schemeClr val="tx1"/>
                  </a:solidFill>
                </a:rPr>
                <a:t>	- </a:t>
              </a:r>
              <a:r>
                <a:rPr lang="en-GB" sz="1600" dirty="0">
                  <a:solidFill>
                    <a:schemeClr val="tx1"/>
                  </a:solidFill>
                  <a:sym typeface="Symbol" panose="05050102010706020507" pitchFamily="18" charset="2"/>
                </a:rPr>
                <a:t>- correlation</a:t>
              </a:r>
            </a:p>
            <a:p>
              <a:pPr marL="457200" lvl="2">
                <a:buClr>
                  <a:srgbClr val="116E8A"/>
                </a:buClr>
              </a:pPr>
              <a:r>
                <a:rPr lang="en-GB" sz="1600" dirty="0">
                  <a:solidFill>
                    <a:schemeClr val="tx1"/>
                  </a:solidFill>
                  <a:sym typeface="Symbol" panose="05050102010706020507" pitchFamily="18" charset="2"/>
                </a:rPr>
                <a:t>	-  spectrum shape</a:t>
              </a:r>
              <a:endParaRPr lang="en-GB" sz="1600" dirty="0">
                <a:solidFill>
                  <a:schemeClr val="tx1"/>
                </a:solidFill>
              </a:endParaRPr>
            </a:p>
            <a:p>
              <a:pPr marL="0" lvl="1">
                <a:spcBef>
                  <a:spcPts val="600"/>
                </a:spcBef>
                <a:buClr>
                  <a:srgbClr val="116E8A"/>
                </a:buClr>
              </a:pPr>
              <a:r>
                <a:rPr lang="en-GB" b="1" dirty="0">
                  <a:solidFill>
                    <a:srgbClr val="116E8A"/>
                  </a:solidFill>
                </a:rPr>
                <a:t>3- Quantum solid state physics (SSP):</a:t>
              </a:r>
              <a:br>
                <a:rPr lang="en-GB" b="1" dirty="0">
                  <a:solidFill>
                    <a:srgbClr val="116E8A"/>
                  </a:solidFill>
                </a:rPr>
              </a:br>
              <a:r>
                <a:rPr lang="en-GB" b="1" dirty="0">
                  <a:solidFill>
                    <a:srgbClr val="116E8A"/>
                  </a:solidFill>
                </a:rPr>
                <a:t>     </a:t>
              </a:r>
              <a:r>
                <a:rPr lang="en-GB" dirty="0">
                  <a:solidFill>
                    <a:srgbClr val="116E8A"/>
                  </a:solidFill>
                </a:rPr>
                <a:t>Radioactive nuclei as probes for innovative materials studies</a:t>
              </a:r>
            </a:p>
            <a:p>
              <a:pPr marL="638175" lvl="2" indent="-180975">
                <a:spcBef>
                  <a:spcPts val="600"/>
                </a:spcBef>
                <a:buClr>
                  <a:srgbClr val="116E8A"/>
                </a:buClr>
                <a:buFont typeface="Calibri" pitchFamily="34" charset="0"/>
                <a:buChar char="●"/>
              </a:pPr>
              <a:r>
                <a:rPr lang="en-GB" sz="1600" dirty="0">
                  <a:solidFill>
                    <a:schemeClr val="tx1"/>
                  </a:solidFill>
                </a:rPr>
                <a:t>Defects in diamond for quantum technologies</a:t>
              </a:r>
            </a:p>
            <a:p>
              <a:pPr marL="638175" lvl="2" indent="-180975">
                <a:spcBef>
                  <a:spcPts val="600"/>
                </a:spcBef>
                <a:buClr>
                  <a:srgbClr val="116E8A"/>
                </a:buClr>
                <a:buFont typeface="Calibri" pitchFamily="34" charset="0"/>
                <a:buChar char="●"/>
              </a:pPr>
              <a:r>
                <a:rPr lang="en-GB" sz="1600" dirty="0">
                  <a:solidFill>
                    <a:schemeClr val="tx1"/>
                  </a:solidFill>
                </a:rPr>
                <a:t>Materials for </a:t>
              </a:r>
              <a:r>
                <a:rPr lang="en-GB" sz="1600" baseline="30000" dirty="0">
                  <a:solidFill>
                    <a:schemeClr val="tx1"/>
                  </a:solidFill>
                </a:rPr>
                <a:t>229m</a:t>
              </a:r>
              <a:r>
                <a:rPr lang="en-GB" sz="1600" dirty="0">
                  <a:solidFill>
                    <a:schemeClr val="tx1"/>
                  </a:solidFill>
                </a:rPr>
                <a:t>Th solid-state nuclear clock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FDFB28D-16DD-A8BD-3364-6B637413A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1409" y="3347884"/>
              <a:ext cx="698269" cy="855342"/>
            </a:xfrm>
            <a:prstGeom prst="rect">
              <a:avLst/>
            </a:prstGeom>
            <a:ln w="38100">
              <a:solidFill>
                <a:srgbClr val="116E8A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668659F-1B26-423C-E72B-640BB1BCE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2276" y="5674761"/>
              <a:ext cx="698269" cy="874939"/>
            </a:xfrm>
            <a:prstGeom prst="rect">
              <a:avLst/>
            </a:prstGeom>
            <a:ln w="38100">
              <a:solidFill>
                <a:srgbClr val="116E8A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03F4274-4421-F0D6-C49A-6A7DD41FA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1167" y="5461983"/>
              <a:ext cx="699685" cy="890453"/>
            </a:xfrm>
            <a:prstGeom prst="rect">
              <a:avLst/>
            </a:prstGeom>
            <a:ln w="38100">
              <a:solidFill>
                <a:srgbClr val="116E8A"/>
              </a:solidFill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74A8207-F9C3-736A-B0AA-69B42D4D7105}"/>
              </a:ext>
            </a:extLst>
          </p:cNvPr>
          <p:cNvSpPr txBox="1">
            <a:spLocks/>
          </p:cNvSpPr>
          <p:nvPr/>
        </p:nvSpPr>
        <p:spPr>
          <a:xfrm>
            <a:off x="501444" y="190757"/>
            <a:ext cx="11936362" cy="45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0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GB"/>
              <a:t>Research Programmes at ISOLDE led by KU Leuven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9007C0-2F02-8BB3-BD56-88DEE651FB7B}"/>
              </a:ext>
            </a:extLst>
          </p:cNvPr>
          <p:cNvSpPr txBox="1"/>
          <p:nvPr/>
        </p:nvSpPr>
        <p:spPr>
          <a:xfrm>
            <a:off x="6363525" y="1020824"/>
            <a:ext cx="586731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Highlights:</a:t>
            </a:r>
          </a:p>
          <a:p>
            <a:r>
              <a:rPr lang="en-GB" sz="1600" dirty="0">
                <a:sym typeface="Symbol" panose="05050102010706020507" pitchFamily="18" charset="2"/>
              </a:rPr>
              <a:t>Rev Mod Phys, 2018: </a:t>
            </a:r>
            <a:r>
              <a:rPr lang="el-GR" sz="1600" dirty="0"/>
              <a:t>β </a:t>
            </a:r>
            <a:r>
              <a:rPr lang="en-US" sz="1600" dirty="0"/>
              <a:t>spectrum-shape description</a:t>
            </a:r>
          </a:p>
          <a:p>
            <a:r>
              <a:rPr lang="en-US" sz="1600" dirty="0"/>
              <a:t>Phys Rev C, 2020: </a:t>
            </a:r>
            <a:r>
              <a:rPr lang="en-GB" sz="1600" dirty="0">
                <a:sym typeface="Symbol" panose="05050102010706020507" pitchFamily="18" charset="2"/>
              </a:rPr>
              <a:t>- correlation from -p coincidences</a:t>
            </a:r>
          </a:p>
          <a:p>
            <a:endParaRPr lang="en-US" sz="1600" dirty="0"/>
          </a:p>
          <a:p>
            <a:r>
              <a:rPr lang="en-US" sz="1600" dirty="0"/>
              <a:t>Nature 617, 2023: Radiative decay of </a:t>
            </a:r>
            <a:r>
              <a:rPr lang="en-US" sz="1600" baseline="30000" dirty="0"/>
              <a:t> 229m</a:t>
            </a:r>
            <a:r>
              <a:rPr lang="en-US" sz="1600" dirty="0"/>
              <a:t>Th:crystal properties</a:t>
            </a:r>
          </a:p>
          <a:p>
            <a:r>
              <a:rPr lang="en-US" sz="1600" dirty="0"/>
              <a:t>Phys. Rev. Lett. 125, 2020: </a:t>
            </a:r>
            <a:r>
              <a:rPr lang="en-US" sz="1600" dirty="0" err="1"/>
              <a:t>SnV</a:t>
            </a:r>
            <a:r>
              <a:rPr lang="en-US" sz="1600" dirty="0"/>
              <a:t> in diamond</a:t>
            </a:r>
            <a:endParaRPr lang="en-BE" sz="1600" dirty="0"/>
          </a:p>
        </p:txBody>
      </p:sp>
    </p:spTree>
    <p:extLst>
      <p:ext uri="{BB962C8B-B14F-4D97-AF65-F5344CB8AC3E}">
        <p14:creationId xmlns:p14="http://schemas.microsoft.com/office/powerpoint/2010/main" val="4198127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9A173-91AA-906B-0DF9-3BBB63DB9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74A502-FCBF-E4E4-57D5-2ACE388F93A1}"/>
              </a:ext>
            </a:extLst>
          </p:cNvPr>
          <p:cNvSpPr/>
          <p:nvPr/>
        </p:nvSpPr>
        <p:spPr>
          <a:xfrm>
            <a:off x="100222" y="3583923"/>
            <a:ext cx="6599344" cy="1644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Bef>
                <a:spcPts val="600"/>
              </a:spcBef>
              <a:buClr>
                <a:srgbClr val="116E8A"/>
              </a:buClr>
            </a:pPr>
            <a:r>
              <a:rPr lang="en-GB" b="1" dirty="0">
                <a:solidFill>
                  <a:srgbClr val="116E8A"/>
                </a:solidFill>
              </a:rPr>
              <a:t>4- Isotope production and purification</a:t>
            </a:r>
          </a:p>
          <a:p>
            <a:pPr marL="0" lvl="1">
              <a:spcBef>
                <a:spcPts val="600"/>
              </a:spcBef>
              <a:buClr>
                <a:srgbClr val="116E8A"/>
              </a:buClr>
            </a:pPr>
            <a:endParaRPr lang="en-GB" b="1" dirty="0">
              <a:solidFill>
                <a:srgbClr val="116E8A"/>
              </a:solidFill>
            </a:endParaRPr>
          </a:p>
          <a:p>
            <a:pPr marL="180975" lvl="1" indent="-180975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600" dirty="0">
                <a:solidFill>
                  <a:schemeClr val="tx1"/>
                </a:solidFill>
              </a:rPr>
              <a:t>Radioisotope purification at CERN (laser ionization/molecules)</a:t>
            </a:r>
          </a:p>
          <a:p>
            <a:pPr marL="180975" lvl="1" indent="-180975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600" dirty="0">
                <a:solidFill>
                  <a:schemeClr val="tx1"/>
                </a:solidFill>
              </a:rPr>
              <a:t>Production of (purified) innovative medical radioisotopes for research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1A34E2-AC0D-7D20-0D59-CA23DDB32042}"/>
              </a:ext>
            </a:extLst>
          </p:cNvPr>
          <p:cNvGrpSpPr/>
          <p:nvPr/>
        </p:nvGrpSpPr>
        <p:grpSpPr>
          <a:xfrm>
            <a:off x="501444" y="930585"/>
            <a:ext cx="4405351" cy="2433688"/>
            <a:chOff x="289829" y="998760"/>
            <a:chExt cx="4405351" cy="243368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D9E975-6015-0346-FB79-C60614B208BB}"/>
                </a:ext>
              </a:extLst>
            </p:cNvPr>
            <p:cNvGrpSpPr/>
            <p:nvPr/>
          </p:nvGrpSpPr>
          <p:grpSpPr>
            <a:xfrm>
              <a:off x="289829" y="998760"/>
              <a:ext cx="4405351" cy="2433688"/>
              <a:chOff x="289829" y="998760"/>
              <a:chExt cx="4405351" cy="243368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4B58BC4-E0E8-A9A8-636E-9F97F8F88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9829" y="998760"/>
                <a:ext cx="4405351" cy="2433688"/>
              </a:xfrm>
              <a:prstGeom prst="rect">
                <a:avLst/>
              </a:prstGeom>
              <a:ln w="28575">
                <a:solidFill>
                  <a:srgbClr val="116E8A"/>
                </a:solidFill>
              </a:ln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FB00051-1B45-9674-7BB2-3D0581D492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7752" y="1067299"/>
                <a:ext cx="2032000" cy="469900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251611-CD5A-7293-5C40-64206A3FA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51920" y="1556792"/>
              <a:ext cx="535930" cy="24303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7F3E4EA-5393-6278-8DFD-37D0224186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8012" y="3624049"/>
            <a:ext cx="697260" cy="868219"/>
          </a:xfrm>
          <a:prstGeom prst="rect">
            <a:avLst/>
          </a:prstGeom>
          <a:ln w="38100">
            <a:solidFill>
              <a:srgbClr val="116E8A"/>
            </a:solidFill>
          </a:ln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5C2359B3-4B75-4DAA-350D-6739EDAC0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5804" y="1457998"/>
            <a:ext cx="4054445" cy="134301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/>
              <a:t>MEDical</a:t>
            </a:r>
            <a:r>
              <a:rPr lang="en-US" dirty="0"/>
              <a:t> Isotopes Collected from ISOLDE@CERN</a:t>
            </a:r>
          </a:p>
        </p:txBody>
      </p:sp>
      <p:pic>
        <p:nvPicPr>
          <p:cNvPr id="3" name="MEDICIS.png">
            <a:extLst>
              <a:ext uri="{FF2B5EF4-FFF2-40B4-BE49-F238E27FC236}">
                <a16:creationId xmlns:a16="http://schemas.microsoft.com/office/drawing/2014/main" id="{93E8913C-99BC-271E-FE3C-ED84A595F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2617" y="853154"/>
            <a:ext cx="1580556" cy="542480"/>
          </a:xfrm>
          <a:prstGeom prst="rect">
            <a:avLst/>
          </a:prstGeom>
          <a:ln w="3175">
            <a:solidFill>
              <a:schemeClr val="accent1"/>
            </a:solidFill>
            <a:miter lim="400000"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D6F6701-4555-5708-65FD-239C980AE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4" y="190757"/>
            <a:ext cx="11936362" cy="450000"/>
          </a:xfrm>
        </p:spPr>
        <p:txBody>
          <a:bodyPr>
            <a:normAutofit fontScale="90000"/>
          </a:bodyPr>
          <a:lstStyle/>
          <a:p>
            <a:r>
              <a:rPr lang="en-GB" dirty="0"/>
              <a:t>Research Programmes at ISOLDE led by KU Leuven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7996B1-561A-89D6-C4B5-C847120CC517}"/>
              </a:ext>
            </a:extLst>
          </p:cNvPr>
          <p:cNvSpPr txBox="1"/>
          <p:nvPr/>
        </p:nvSpPr>
        <p:spPr>
          <a:xfrm>
            <a:off x="6981463" y="2609459"/>
            <a:ext cx="5120147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Belgian MEDICIS partners:  </a:t>
            </a:r>
          </a:p>
          <a:p>
            <a:pPr>
              <a:buNone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	KU Leuven, VUB, Univ Gent, SCK CEN</a:t>
            </a:r>
          </a:p>
          <a:p>
            <a:pPr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PRISMAP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(European networ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k for the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supply of radioisotopes for research):</a:t>
            </a:r>
          </a:p>
          <a:p>
            <a:pPr>
              <a:buNone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Belgian Members (supplying):  </a:t>
            </a:r>
          </a:p>
          <a:p>
            <a:pPr>
              <a:buNone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	KU Leuven, SCK CEN</a:t>
            </a:r>
            <a:endParaRPr lang="en-US" sz="12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Belgian USERS (receiving isotopes): </a:t>
            </a:r>
          </a:p>
          <a:p>
            <a:pPr>
              <a:buNone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	KU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Leuven, U Antwerpen, VUB, SCK CEN</a:t>
            </a:r>
            <a:endParaRPr lang="en-BE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ember of the PRISMAP Industrial Board: </a:t>
            </a:r>
          </a:p>
          <a:p>
            <a:pPr>
              <a:buNone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	Cristiana Gameiro from IBA </a:t>
            </a:r>
            <a:endParaRPr lang="en-BE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4F6CA0-627F-2CA4-26A4-657F559072EB}"/>
              </a:ext>
            </a:extLst>
          </p:cNvPr>
          <p:cNvSpPr txBox="1"/>
          <p:nvPr/>
        </p:nvSpPr>
        <p:spPr>
          <a:xfrm>
            <a:off x="0" y="5268778"/>
            <a:ext cx="701185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Highlights:</a:t>
            </a:r>
          </a:p>
          <a:p>
            <a:r>
              <a:rPr lang="en-US" sz="1600" dirty="0"/>
              <a:t>Sci. Rep., 2023, 2025: </a:t>
            </a:r>
            <a:r>
              <a:rPr lang="en-GB" sz="1600" dirty="0">
                <a:sym typeface="Symbol" panose="05050102010706020507" pitchFamily="18" charset="2"/>
              </a:rPr>
              <a:t>production and purification of </a:t>
            </a:r>
            <a:r>
              <a:rPr lang="en-GB" sz="1600" baseline="30000" dirty="0">
                <a:sym typeface="Symbol" panose="05050102010706020507" pitchFamily="18" charset="2"/>
              </a:rPr>
              <a:t>225</a:t>
            </a:r>
            <a:r>
              <a:rPr lang="en-GB" sz="1600" dirty="0">
                <a:sym typeface="Symbol" panose="05050102010706020507" pitchFamily="18" charset="2"/>
              </a:rPr>
              <a:t>Ac</a:t>
            </a:r>
          </a:p>
          <a:p>
            <a:r>
              <a:rPr lang="en-GB" sz="1600" dirty="0">
                <a:sym typeface="Symbol" panose="05050102010706020507" pitchFamily="18" charset="2"/>
              </a:rPr>
              <a:t>Pharmaceutics, 2022: </a:t>
            </a:r>
            <a:r>
              <a:rPr lang="en-US" sz="1600" dirty="0"/>
              <a:t>purification and preclinical work with </a:t>
            </a:r>
            <a:r>
              <a:rPr lang="en-US" sz="1600" baseline="30000" dirty="0"/>
              <a:t>153</a:t>
            </a:r>
            <a:r>
              <a:rPr lang="en-US" sz="1600" dirty="0"/>
              <a:t>Sm from BR2</a:t>
            </a:r>
            <a:endParaRPr lang="en-BE" sz="1600" dirty="0"/>
          </a:p>
        </p:txBody>
      </p:sp>
    </p:spTree>
    <p:extLst>
      <p:ext uri="{BB962C8B-B14F-4D97-AF65-F5344CB8AC3E}">
        <p14:creationId xmlns:p14="http://schemas.microsoft.com/office/powerpoint/2010/main" val="1832711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386B3-5284-5008-8004-5762854A9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5CC6C-7AAA-DCB7-9B6B-9D5525F2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AA404-6116-F544-B179-348124013BA9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BA5097-B473-71F7-F579-8B2209032A68}"/>
              </a:ext>
            </a:extLst>
          </p:cNvPr>
          <p:cNvSpPr/>
          <p:nvPr/>
        </p:nvSpPr>
        <p:spPr>
          <a:xfrm>
            <a:off x="654137" y="3700500"/>
            <a:ext cx="6599344" cy="1644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Bef>
                <a:spcPts val="600"/>
              </a:spcBef>
              <a:buClr>
                <a:srgbClr val="116E8A"/>
              </a:buClr>
            </a:pPr>
            <a:r>
              <a:rPr lang="en-GB" b="1" dirty="0">
                <a:solidFill>
                  <a:srgbClr val="116E8A"/>
                </a:solidFill>
              </a:rPr>
              <a:t>5- Radioactive molecules production and spectroscopy</a:t>
            </a:r>
          </a:p>
          <a:p>
            <a:pPr marL="0" lvl="1">
              <a:spcBef>
                <a:spcPts val="600"/>
              </a:spcBef>
              <a:buClr>
                <a:srgbClr val="116E8A"/>
              </a:buClr>
            </a:pPr>
            <a:endParaRPr lang="en-GB" b="1" dirty="0">
              <a:solidFill>
                <a:srgbClr val="116E8A"/>
              </a:solidFill>
            </a:endParaRPr>
          </a:p>
          <a:p>
            <a:pPr marL="180975" lvl="1" indent="-180975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600" dirty="0">
                <a:solidFill>
                  <a:schemeClr val="tx1"/>
                </a:solidFill>
              </a:rPr>
              <a:t>Production of radioactive molecules (also for beam purification) </a:t>
            </a:r>
          </a:p>
          <a:p>
            <a:pPr marL="180975" lvl="1" indent="-180975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600" dirty="0">
                <a:solidFill>
                  <a:schemeClr val="tx1"/>
                </a:solidFill>
              </a:rPr>
              <a:t>Spectroscopy of radioactive molecules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FF371B-3B01-0DF2-5238-7179A0CD3CF7}"/>
              </a:ext>
            </a:extLst>
          </p:cNvPr>
          <p:cNvGrpSpPr/>
          <p:nvPr/>
        </p:nvGrpSpPr>
        <p:grpSpPr>
          <a:xfrm>
            <a:off x="1761874" y="912660"/>
            <a:ext cx="4405351" cy="2433688"/>
            <a:chOff x="289829" y="998760"/>
            <a:chExt cx="4405351" cy="24336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9FBE7E-40EB-5E1F-2BDE-310CE2DBA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829" y="998760"/>
              <a:ext cx="4405351" cy="2433688"/>
            </a:xfrm>
            <a:prstGeom prst="rect">
              <a:avLst/>
            </a:prstGeom>
            <a:ln w="28575">
              <a:solidFill>
                <a:srgbClr val="116E8A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693B5F-960F-8844-2FBD-6B1690F62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752" y="1067299"/>
              <a:ext cx="2032000" cy="469900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0C9AC295-0ECB-31AA-87C7-2AD62D4B9F4F}"/>
              </a:ext>
            </a:extLst>
          </p:cNvPr>
          <p:cNvSpPr txBox="1">
            <a:spLocks/>
          </p:cNvSpPr>
          <p:nvPr/>
        </p:nvSpPr>
        <p:spPr>
          <a:xfrm>
            <a:off x="501444" y="190757"/>
            <a:ext cx="11936362" cy="45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0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GB"/>
              <a:t>Research Programmes at ISOLDE led by KU Leuven</a:t>
            </a:r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C5A15F-91ED-97CE-D0AA-C65778BF64E7}"/>
              </a:ext>
            </a:extLst>
          </p:cNvPr>
          <p:cNvGrpSpPr/>
          <p:nvPr/>
        </p:nvGrpSpPr>
        <p:grpSpPr>
          <a:xfrm>
            <a:off x="7396765" y="4328784"/>
            <a:ext cx="3111273" cy="835733"/>
            <a:chOff x="5689006" y="3754750"/>
            <a:chExt cx="2499441" cy="68400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7B361C7-392C-E2B1-164C-7926D7CB5E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89006" y="3754751"/>
              <a:ext cx="549316" cy="684000"/>
            </a:xfrm>
            <a:prstGeom prst="rect">
              <a:avLst/>
            </a:prstGeom>
            <a:ln w="38100">
              <a:solidFill>
                <a:srgbClr val="116E8A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0DC9C7-1E92-DFC4-3C09-1598370E69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33751" y="3754750"/>
              <a:ext cx="554696" cy="684000"/>
            </a:xfrm>
            <a:prstGeom prst="rect">
              <a:avLst/>
            </a:prstGeom>
            <a:ln w="38100">
              <a:solidFill>
                <a:srgbClr val="116E8A"/>
              </a:solidFill>
            </a:ln>
          </p:spPr>
        </p:pic>
        <p:pic>
          <p:nvPicPr>
            <p:cNvPr id="16" name="Picture 2" descr="photo">
              <a:extLst>
                <a:ext uri="{FF2B5EF4-FFF2-40B4-BE49-F238E27FC236}">
                  <a16:creationId xmlns:a16="http://schemas.microsoft.com/office/drawing/2014/main" id="{B167A7BF-B27E-78AF-C346-A55E574989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21811" y="3754750"/>
              <a:ext cx="575330" cy="684000"/>
            </a:xfrm>
            <a:prstGeom prst="rect">
              <a:avLst/>
            </a:prstGeom>
            <a:noFill/>
            <a:ln w="38100">
              <a:solidFill>
                <a:srgbClr val="116E8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6DC89D1F-C152-E72F-80BC-AC3B65035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235" y="3754750"/>
              <a:ext cx="558422" cy="684000"/>
            </a:xfrm>
            <a:prstGeom prst="rect">
              <a:avLst/>
            </a:prstGeom>
            <a:ln w="38100">
              <a:solidFill>
                <a:schemeClr val="accent2"/>
              </a:solidFill>
            </a:ln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4881B49-1EE8-E238-DC20-B74CE5E76EB3}"/>
              </a:ext>
            </a:extLst>
          </p:cNvPr>
          <p:cNvSpPr txBox="1"/>
          <p:nvPr/>
        </p:nvSpPr>
        <p:spPr>
          <a:xfrm>
            <a:off x="3696928" y="2902139"/>
            <a:ext cx="736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</a:rPr>
              <a:t>CRIS</a:t>
            </a:r>
            <a:endParaRPr lang="en-BE" sz="1600" dirty="0">
              <a:highlight>
                <a:srgbClr val="FFFF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197F10-7AA4-6C68-8196-C7FEC6CB24E4}"/>
              </a:ext>
            </a:extLst>
          </p:cNvPr>
          <p:cNvSpPr txBox="1"/>
          <p:nvPr/>
        </p:nvSpPr>
        <p:spPr>
          <a:xfrm>
            <a:off x="6699566" y="1291575"/>
            <a:ext cx="530967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Highlights:</a:t>
            </a:r>
          </a:p>
          <a:p>
            <a:r>
              <a:rPr lang="en-US" sz="1600" dirty="0"/>
              <a:t>Nature 581, 2020: first study of </a:t>
            </a:r>
            <a:r>
              <a:rPr lang="en-US" sz="1600" baseline="30000" dirty="0"/>
              <a:t>226</a:t>
            </a:r>
            <a:r>
              <a:rPr lang="en-US" sz="1600" dirty="0"/>
              <a:t>RaF</a:t>
            </a:r>
          </a:p>
          <a:p>
            <a:r>
              <a:rPr lang="en-US" sz="1600" dirty="0"/>
              <a:t>Phys. Rev. Lett. 127, 2021: </a:t>
            </a:r>
            <a:r>
              <a:rPr lang="en-US" sz="1600" dirty="0" err="1"/>
              <a:t>RaF</a:t>
            </a:r>
            <a:r>
              <a:rPr lang="en-US" sz="1600" dirty="0"/>
              <a:t> isotope shifts</a:t>
            </a:r>
          </a:p>
          <a:p>
            <a:r>
              <a:rPr lang="en-US" sz="1600" dirty="0"/>
              <a:t>Nature Physics 20, 2024: </a:t>
            </a:r>
            <a:r>
              <a:rPr lang="en-US" sz="1600" baseline="30000" dirty="0"/>
              <a:t>226</a:t>
            </a:r>
            <a:r>
              <a:rPr lang="en-US" sz="1600" dirty="0"/>
              <a:t>RaF laser cooling scheme</a:t>
            </a:r>
          </a:p>
          <a:p>
            <a:r>
              <a:rPr lang="en-US" sz="1600" dirty="0"/>
              <a:t>Nature Comm. 16, 2025: </a:t>
            </a:r>
            <a:r>
              <a:rPr lang="en-US" sz="1600" baseline="30000" dirty="0"/>
              <a:t>226</a:t>
            </a:r>
            <a:r>
              <a:rPr lang="en-US" sz="1600" dirty="0"/>
              <a:t>RaF spectroscopy </a:t>
            </a:r>
          </a:p>
          <a:p>
            <a:r>
              <a:rPr lang="en-US" sz="1600" dirty="0"/>
              <a:t>Science, 2025: magnetization distribution in </a:t>
            </a:r>
            <a:r>
              <a:rPr lang="en-US" sz="1600" baseline="30000" dirty="0"/>
              <a:t>225</a:t>
            </a:r>
            <a:r>
              <a:rPr lang="en-US" sz="1600" dirty="0"/>
              <a:t>RaF</a:t>
            </a:r>
          </a:p>
          <a:p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D9FDE6-3BF4-1F4F-9AEF-4FD428D7360A}"/>
              </a:ext>
            </a:extLst>
          </p:cNvPr>
          <p:cNvSpPr txBox="1"/>
          <p:nvPr/>
        </p:nvSpPr>
        <p:spPr>
          <a:xfrm>
            <a:off x="1548012" y="5659955"/>
            <a:ext cx="930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Opens a new interdisciplinary field of research: EDM studies using radioactive molecules 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701244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98703-4DB2-256F-CA9D-05FFEC1F1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BF1758-DF89-1870-CB53-A4406C3936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017" y="787802"/>
            <a:ext cx="4999144" cy="2761723"/>
          </a:xfrm>
          <a:prstGeom prst="rect">
            <a:avLst/>
          </a:prstGeom>
          <a:ln w="28575">
            <a:solidFill>
              <a:srgbClr val="116E8A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EBF10B-5735-B0CA-F42E-B7B67FECE49A}"/>
              </a:ext>
            </a:extLst>
          </p:cNvPr>
          <p:cNvSpPr/>
          <p:nvPr/>
        </p:nvSpPr>
        <p:spPr>
          <a:xfrm>
            <a:off x="909263" y="3689117"/>
            <a:ext cx="6885901" cy="2162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1" indent="-180975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600" b="1" dirty="0">
                <a:solidFill>
                  <a:schemeClr val="tx1"/>
                </a:solidFill>
              </a:rPr>
              <a:t>Expert group for initiating an </a:t>
            </a:r>
            <a:r>
              <a:rPr lang="en-GB" sz="1600" b="1" dirty="0" err="1">
                <a:solidFill>
                  <a:schemeClr val="tx1"/>
                </a:solidFill>
              </a:rPr>
              <a:t>ISOL@Myrrha</a:t>
            </a:r>
            <a:r>
              <a:rPr lang="en-GB" sz="1600" b="1" dirty="0">
                <a:solidFill>
                  <a:schemeClr val="tx1"/>
                </a:solidFill>
              </a:rPr>
              <a:t> users community </a:t>
            </a:r>
            <a:endParaRPr lang="en-GB" sz="1600" dirty="0">
              <a:solidFill>
                <a:schemeClr val="tx1"/>
              </a:solidFill>
            </a:endParaRPr>
          </a:p>
          <a:p>
            <a:pPr marL="285750" lvl="1" indent="-285750">
              <a:spcBef>
                <a:spcPts val="600"/>
              </a:spcBef>
              <a:buClr>
                <a:srgbClr val="116E8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From SCK: Lucia Popescu - coordinator</a:t>
            </a:r>
          </a:p>
          <a:p>
            <a:pPr marL="285750" lvl="1" indent="-285750">
              <a:spcBef>
                <a:spcPts val="600"/>
              </a:spcBef>
              <a:buClr>
                <a:srgbClr val="116E8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From KU Leuven / SCK CEN:  Agota Koszorus </a:t>
            </a:r>
          </a:p>
          <a:p>
            <a:pPr marL="285750" lvl="1" indent="-285750">
              <a:spcBef>
                <a:spcPts val="600"/>
              </a:spcBef>
              <a:buClr>
                <a:srgbClr val="116E8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From KU Leuven: Thomas Cocolios, Ruben de Groote, Gerda Neyens, Lino Pereira </a:t>
            </a:r>
          </a:p>
          <a:p>
            <a:pPr marL="285750" lvl="1" indent="-285750">
              <a:spcBef>
                <a:spcPts val="600"/>
              </a:spcBef>
              <a:buClr>
                <a:srgbClr val="116E8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From UZ Leuven: Frederik Cleeren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B98014-3E3D-0F6C-663D-22EA5F6965DA}"/>
              </a:ext>
            </a:extLst>
          </p:cNvPr>
          <p:cNvGrpSpPr/>
          <p:nvPr/>
        </p:nvGrpSpPr>
        <p:grpSpPr>
          <a:xfrm>
            <a:off x="5779263" y="1248044"/>
            <a:ext cx="4759629" cy="2180957"/>
            <a:chOff x="4130571" y="1076708"/>
            <a:chExt cx="4759629" cy="218095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BF18C34-B9CA-1DE4-650D-095D37E78733}"/>
                </a:ext>
              </a:extLst>
            </p:cNvPr>
            <p:cNvGrpSpPr/>
            <p:nvPr/>
          </p:nvGrpSpPr>
          <p:grpSpPr>
            <a:xfrm>
              <a:off x="5861913" y="1076708"/>
              <a:ext cx="3028287" cy="2180957"/>
              <a:chOff x="6115713" y="1248043"/>
              <a:chExt cx="3028287" cy="218095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79A13B8-BE20-D507-ED31-A5EA38CC49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15713" y="1248043"/>
                <a:ext cx="3028287" cy="2180957"/>
              </a:xfrm>
              <a:prstGeom prst="rect">
                <a:avLst/>
              </a:prstGeom>
            </p:spPr>
          </p:pic>
          <p:pic>
            <p:nvPicPr>
              <p:cNvPr id="2050" name="Picture 2" descr="Myrrha">
                <a:extLst>
                  <a:ext uri="{FF2B5EF4-FFF2-40B4-BE49-F238E27FC236}">
                    <a16:creationId xmlns:a16="http://schemas.microsoft.com/office/drawing/2014/main" id="{CDE5D76C-CE58-D17E-03C7-A8894A042C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9856" y="1375078"/>
                <a:ext cx="698700" cy="6064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Freeform 36">
              <a:extLst>
                <a:ext uri="{FF2B5EF4-FFF2-40B4-BE49-F238E27FC236}">
                  <a16:creationId xmlns:a16="http://schemas.microsoft.com/office/drawing/2014/main" id="{CB6C362A-83C3-5775-63E4-0715F2A94653}"/>
                </a:ext>
              </a:extLst>
            </p:cNvPr>
            <p:cNvSpPr/>
            <p:nvPr/>
          </p:nvSpPr>
          <p:spPr>
            <a:xfrm rot="4211679" flipH="1">
              <a:off x="4933841" y="1504101"/>
              <a:ext cx="857510" cy="2464049"/>
            </a:xfrm>
            <a:custGeom>
              <a:avLst/>
              <a:gdLst>
                <a:gd name="connsiteX0" fmla="*/ 478227 w 1116260"/>
                <a:gd name="connsiteY0" fmla="*/ 0 h 1361613"/>
                <a:gd name="connsiteX1" fmla="*/ 956454 w 1116260"/>
                <a:gd name="connsiteY1" fmla="*/ 427074 h 1361613"/>
                <a:gd name="connsiteX2" fmla="*/ 767994 w 1116260"/>
                <a:gd name="connsiteY2" fmla="*/ 427074 h 1361613"/>
                <a:gd name="connsiteX3" fmla="*/ 766794 w 1116260"/>
                <a:gd name="connsiteY3" fmla="*/ 499030 h 1361613"/>
                <a:gd name="connsiteX4" fmla="*/ 1116260 w 1116260"/>
                <a:gd name="connsiteY4" fmla="*/ 1361613 h 1361613"/>
                <a:gd name="connsiteX5" fmla="*/ 266260 w 1116260"/>
                <a:gd name="connsiteY5" fmla="*/ 510844 h 1361613"/>
                <a:gd name="connsiteX6" fmla="*/ 257625 w 1116260"/>
                <a:gd name="connsiteY6" fmla="*/ 427074 h 1361613"/>
                <a:gd name="connsiteX7" fmla="*/ 0 w 1116260"/>
                <a:gd name="connsiteY7" fmla="*/ 427074 h 136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6260" h="1361613">
                  <a:moveTo>
                    <a:pt x="478227" y="0"/>
                  </a:moveTo>
                  <a:lnTo>
                    <a:pt x="956454" y="427074"/>
                  </a:lnTo>
                  <a:lnTo>
                    <a:pt x="767994" y="427074"/>
                  </a:lnTo>
                  <a:lnTo>
                    <a:pt x="766794" y="499030"/>
                  </a:lnTo>
                  <a:cubicBezTo>
                    <a:pt x="777482" y="816778"/>
                    <a:pt x="899433" y="1123578"/>
                    <a:pt x="1116260" y="1361613"/>
                  </a:cubicBezTo>
                  <a:cubicBezTo>
                    <a:pt x="673727" y="1279821"/>
                    <a:pt x="346718" y="931934"/>
                    <a:pt x="266260" y="510844"/>
                  </a:cubicBezTo>
                  <a:lnTo>
                    <a:pt x="257625" y="427074"/>
                  </a:lnTo>
                  <a:lnTo>
                    <a:pt x="0" y="42707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BE" dirty="0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D85249BA-6146-5E6D-23BA-60AF6D955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54" y="120357"/>
            <a:ext cx="12772104" cy="450000"/>
          </a:xfrm>
        </p:spPr>
        <p:txBody>
          <a:bodyPr>
            <a:normAutofit fontScale="90000"/>
          </a:bodyPr>
          <a:lstStyle/>
          <a:p>
            <a:r>
              <a:rPr lang="en-GB" dirty="0"/>
              <a:t>Bring ISOLDE expertise </a:t>
            </a:r>
            <a:r>
              <a:rPr lang="en-GB" sz="3300" dirty="0">
                <a:sym typeface="Wingdings" panose="05000000000000000000" pitchFamily="2" charset="2"/>
              </a:rPr>
              <a:t>towards ISOL@MYRRHA</a:t>
            </a:r>
            <a:endParaRPr lang="en-GB" sz="33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99039F-6859-CC3D-D00E-1C9DA9AC6C6B}"/>
              </a:ext>
            </a:extLst>
          </p:cNvPr>
          <p:cNvSpPr txBox="1"/>
          <p:nvPr/>
        </p:nvSpPr>
        <p:spPr>
          <a:xfrm>
            <a:off x="8445911" y="3972381"/>
            <a:ext cx="302828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 ISOL-type radioactive beam facility at SCK CEN (Mol, Belgium)</a:t>
            </a:r>
            <a:endParaRPr lang="en-BE" dirty="0"/>
          </a:p>
        </p:txBody>
      </p:sp>
      <p:pic>
        <p:nvPicPr>
          <p:cNvPr id="9" name="Picture 2" descr="SCK CEN – Belgian Nuclear Research Centre – ACES">
            <a:extLst>
              <a:ext uri="{FF2B5EF4-FFF2-40B4-BE49-F238E27FC236}">
                <a16:creationId xmlns:a16="http://schemas.microsoft.com/office/drawing/2014/main" id="{5E7D6B41-5BDD-7DB7-D2A5-2D753FC2B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4" b="23114"/>
          <a:stretch>
            <a:fillRect/>
          </a:stretch>
        </p:blipFill>
        <p:spPr bwMode="auto">
          <a:xfrm>
            <a:off x="9960054" y="1004084"/>
            <a:ext cx="1651843" cy="67945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703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A6399-5E52-6903-9B4B-6A014DED8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7D153-F1E7-3CD0-D73D-0C66EA083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04" y="797863"/>
            <a:ext cx="11435810" cy="6060137"/>
          </a:xfrm>
        </p:spPr>
        <p:txBody>
          <a:bodyPr>
            <a:normAutofit/>
          </a:bodyPr>
          <a:lstStyle/>
          <a:p>
            <a:r>
              <a:rPr lang="en-US" sz="1800" b="1" dirty="0"/>
              <a:t>European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ERC: one ongoing (TEC), two finished (RR and PVD)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Marie-Curie individual fellowships (post-doc)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PRISMAP (access to purified isotopes for medical research: KU Leuven, SCK CEN, UZ Leuven)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Marie-Curie Doctoral Networks (one recently finished, two new ones in preparation)</a:t>
            </a:r>
          </a:p>
          <a:p>
            <a:pPr>
              <a:spcBef>
                <a:spcPts val="1200"/>
              </a:spcBef>
            </a:pPr>
            <a:r>
              <a:rPr lang="en-US" sz="1800" b="1" dirty="0"/>
              <a:t>FWO 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International Research Infrastructures (ISOLDE/GANIL-SPIRAL2)</a:t>
            </a:r>
          </a:p>
          <a:p>
            <a:pPr lvl="2">
              <a:spcBef>
                <a:spcPts val="0"/>
              </a:spcBef>
            </a:pPr>
            <a:r>
              <a:rPr lang="en-US" sz="1200" dirty="0"/>
              <a:t>Supports travel, local instrumentation specialists, MoU’s and operational costs of specific devices at ISOLDE and GANIL/SPIRAL2  (Consortium staff: 11 KU Leuven, 1 Univ Ghent, 2 VUB)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Research projects (2 max per university staff)</a:t>
            </a:r>
          </a:p>
          <a:p>
            <a:pPr lvl="2">
              <a:spcBef>
                <a:spcPts val="0"/>
              </a:spcBef>
            </a:pPr>
            <a:r>
              <a:rPr lang="en-US" sz="1200" dirty="0"/>
              <a:t>PhD/PD positions, operational costs for specific experiments, equipment for specific experiments; bilateral grants with, e.g., South Africa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PhD and Post-doc individual fellowships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Odysseus type II (individual return grant, new ZAP R. de Groote, KU Leuven)</a:t>
            </a:r>
          </a:p>
          <a:p>
            <a:pPr>
              <a:spcBef>
                <a:spcPts val="1200"/>
              </a:spcBef>
            </a:pPr>
            <a:r>
              <a:rPr lang="en-US" sz="1800" b="1" dirty="0"/>
              <a:t>FWO/FNRS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Excellence of Science (EOS)  </a:t>
            </a:r>
          </a:p>
          <a:p>
            <a:pPr lvl="2">
              <a:spcBef>
                <a:spcPts val="0"/>
              </a:spcBef>
            </a:pPr>
            <a:r>
              <a:rPr lang="en-US" sz="1200" dirty="0"/>
              <a:t>PhD/PD positions, some operational costs (Consortium staff: 3 KU Leuven, 3 ULB, 2 Univ Mons)</a:t>
            </a:r>
            <a:endParaRPr lang="en-BE" sz="1200" dirty="0"/>
          </a:p>
          <a:p>
            <a:pPr>
              <a:spcBef>
                <a:spcPts val="1200"/>
              </a:spcBef>
            </a:pPr>
            <a:r>
              <a:rPr lang="en-US" sz="1800" b="1" dirty="0"/>
              <a:t>KU Leuven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Research council (C1 BOF, young prof grant)</a:t>
            </a:r>
          </a:p>
          <a:p>
            <a:pPr lvl="2">
              <a:spcBef>
                <a:spcPts val="0"/>
              </a:spcBef>
            </a:pPr>
            <a:r>
              <a:rPr lang="en-US" sz="1200" dirty="0"/>
              <a:t>PhD/PD positions, some consumables, some equipment (consortium: 7 IKS staff members)</a:t>
            </a:r>
            <a:endParaRPr lang="en-US" sz="1800" b="1" dirty="0"/>
          </a:p>
          <a:p>
            <a:pPr>
              <a:spcBef>
                <a:spcPts val="1200"/>
              </a:spcBef>
            </a:pPr>
            <a:r>
              <a:rPr lang="en-US" sz="1800" b="1" dirty="0">
                <a:solidFill>
                  <a:schemeClr val="bg1"/>
                </a:solidFill>
              </a:rPr>
              <a:t>SCK CEN / MYRRHA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1 temporary prof position at KU Leuven (5 years, A. Koszorus)</a:t>
            </a:r>
          </a:p>
          <a:p>
            <a:pPr lvl="2">
              <a:spcBef>
                <a:spcPts val="0"/>
              </a:spcBef>
            </a:pPr>
            <a:endParaRPr lang="en-US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CD56C-0213-378A-80E0-1C13ED6BFFFC}"/>
              </a:ext>
            </a:extLst>
          </p:cNvPr>
          <p:cNvSpPr txBox="1">
            <a:spLocks/>
          </p:cNvSpPr>
          <p:nvPr/>
        </p:nvSpPr>
        <p:spPr bwMode="auto">
          <a:xfrm>
            <a:off x="473704" y="219689"/>
            <a:ext cx="11849976" cy="4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3200" dirty="0">
                <a:solidFill>
                  <a:schemeClr val="tx2"/>
                </a:solidFill>
              </a:rPr>
              <a:t>Funding resources in Experimental Nuclear Physics in Belgium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857C4B-A3E7-B3CC-A809-DF589C4F95A2}"/>
              </a:ext>
            </a:extLst>
          </p:cNvPr>
          <p:cNvSpPr txBox="1"/>
          <p:nvPr/>
        </p:nvSpPr>
        <p:spPr>
          <a:xfrm>
            <a:off x="9566787" y="4365523"/>
            <a:ext cx="234272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2.5 </a:t>
            </a:r>
            <a:r>
              <a:rPr lang="en-US" dirty="0" err="1"/>
              <a:t>Meuro</a:t>
            </a:r>
            <a:r>
              <a:rPr lang="en-US" dirty="0"/>
              <a:t>/year goes to ISOLDE and MEDICIS research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930801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B2437-2F27-83B4-EB13-653DF964C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47FA18-6861-F71B-D973-ECA2EE082EA7}"/>
              </a:ext>
            </a:extLst>
          </p:cNvPr>
          <p:cNvSpPr txBox="1">
            <a:spLocks/>
          </p:cNvSpPr>
          <p:nvPr/>
        </p:nvSpPr>
        <p:spPr bwMode="auto">
          <a:xfrm>
            <a:off x="1431443" y="203179"/>
            <a:ext cx="9144000" cy="4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dirty="0"/>
              <a:t>Summary</a:t>
            </a:r>
            <a:endParaRPr lang="en-GB" sz="2400" dirty="0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5346A43A-C78A-12FB-58A4-A8FC57BF8904}"/>
              </a:ext>
            </a:extLst>
          </p:cNvPr>
          <p:cNvSpPr/>
          <p:nvPr/>
        </p:nvSpPr>
        <p:spPr>
          <a:xfrm>
            <a:off x="1991002" y="798149"/>
            <a:ext cx="8584441" cy="5261701"/>
          </a:xfrm>
          <a:prstGeom prst="roundRect">
            <a:avLst>
              <a:gd name="adj" fmla="val 4272"/>
            </a:avLst>
          </a:prstGeom>
          <a:solidFill>
            <a:schemeClr val="bg1">
              <a:lumMod val="95000"/>
            </a:schemeClr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1463" lvl="1" indent="-271463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>
                <a:solidFill>
                  <a:schemeClr val="tx1"/>
                </a:solidFill>
              </a:rPr>
              <a:t>Belgian experimental nuclear physicists have expertise in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- isotope and RIB production (including laser ion sources)</a:t>
            </a:r>
          </a:p>
          <a:p>
            <a:pPr marL="0" lvl="1">
              <a:spcBef>
                <a:spcPts val="600"/>
              </a:spcBef>
              <a:buClr>
                <a:srgbClr val="116E8A"/>
              </a:buClr>
            </a:pPr>
            <a:r>
              <a:rPr lang="en-US" sz="2000" dirty="0">
                <a:solidFill>
                  <a:schemeClr val="tx1"/>
                </a:solidFill>
              </a:rPr>
              <a:t>	- ion trapping and manipulation</a:t>
            </a:r>
          </a:p>
          <a:p>
            <a:pPr marL="0" lvl="1">
              <a:spcBef>
                <a:spcPts val="600"/>
              </a:spcBef>
              <a:buClr>
                <a:srgbClr val="116E8A"/>
              </a:buClr>
            </a:pPr>
            <a:r>
              <a:rPr lang="en-US" sz="2000" dirty="0">
                <a:solidFill>
                  <a:schemeClr val="tx1"/>
                </a:solidFill>
              </a:rPr>
              <a:t>	- precision experiments with isotopes and neutrons</a:t>
            </a:r>
          </a:p>
          <a:p>
            <a:pPr marL="0" lvl="1">
              <a:spcBef>
                <a:spcPts val="600"/>
              </a:spcBef>
              <a:buClr>
                <a:srgbClr val="116E8A"/>
              </a:buClr>
            </a:pPr>
            <a:r>
              <a:rPr lang="en-US" sz="2000" dirty="0">
                <a:solidFill>
                  <a:schemeClr val="tx1"/>
                </a:solidFill>
              </a:rPr>
              <a:t>	- decay spectroscopy (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a, b, g)</a:t>
            </a:r>
          </a:p>
          <a:p>
            <a:pPr marL="0" lvl="1">
              <a:spcBef>
                <a:spcPts val="600"/>
              </a:spcBef>
              <a:buClr>
                <a:srgbClr val="116E8A"/>
              </a:buClr>
            </a:pP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	</a:t>
            </a:r>
            <a:r>
              <a:rPr lang="en-US" sz="2000" dirty="0">
                <a:solidFill>
                  <a:schemeClr val="tx1"/>
                </a:solidFill>
              </a:rPr>
              <a:t>- laser spectroscopy and laser polarization</a:t>
            </a:r>
          </a:p>
          <a:p>
            <a:pPr marL="0" lvl="1">
              <a:spcBef>
                <a:spcPts val="600"/>
              </a:spcBef>
              <a:buClr>
                <a:srgbClr val="116E8A"/>
              </a:buClr>
            </a:pPr>
            <a:r>
              <a:rPr lang="en-US" sz="2000" dirty="0">
                <a:solidFill>
                  <a:schemeClr val="tx1"/>
                </a:solidFill>
              </a:rPr>
              <a:t>	- muonic atom spectroscopy</a:t>
            </a:r>
          </a:p>
          <a:p>
            <a:pPr marL="0" lvl="1">
              <a:spcBef>
                <a:spcPts val="600"/>
              </a:spcBef>
              <a:buClr>
                <a:srgbClr val="116E8A"/>
              </a:buClr>
            </a:pPr>
            <a:r>
              <a:rPr lang="en-US" sz="2000" dirty="0">
                <a:solidFill>
                  <a:schemeClr val="tx1"/>
                </a:solidFill>
              </a:rPr>
              <a:t>	- nuclear reactions for nuclear structure research</a:t>
            </a:r>
          </a:p>
          <a:p>
            <a:pPr marL="0" lvl="1">
              <a:spcBef>
                <a:spcPts val="600"/>
              </a:spcBef>
              <a:buClr>
                <a:srgbClr val="116E8A"/>
              </a:buClr>
            </a:pPr>
            <a:r>
              <a:rPr lang="en-US" sz="2000" dirty="0">
                <a:solidFill>
                  <a:schemeClr val="tx1"/>
                </a:solidFill>
              </a:rPr>
              <a:t>	- materials characterization using RIB’s</a:t>
            </a:r>
          </a:p>
          <a:p>
            <a:pPr marL="271463" lvl="1" indent="-271463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endParaRPr lang="en-US" sz="1100" dirty="0">
              <a:solidFill>
                <a:schemeClr val="tx1"/>
              </a:solidFill>
            </a:endParaRPr>
          </a:p>
          <a:p>
            <a:pPr marL="271463" lvl="1" indent="-271463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>
                <a:solidFill>
                  <a:schemeClr val="tx1"/>
                </a:solidFill>
              </a:rPr>
              <a:t>Belgian scientists play leading roles in new developments at ISOLDE-CERN, GANIL-SPIRAL2, GSI/UNILAC, PSI, JYFL</a:t>
            </a:r>
          </a:p>
          <a:p>
            <a:pPr marL="0" lvl="1">
              <a:spcBef>
                <a:spcPts val="600"/>
              </a:spcBef>
              <a:buClr>
                <a:srgbClr val="116E8A"/>
              </a:buClr>
            </a:pPr>
            <a:endParaRPr lang="en-US" sz="1100" dirty="0">
              <a:solidFill>
                <a:schemeClr val="tx1"/>
              </a:solidFill>
            </a:endParaRPr>
          </a:p>
          <a:p>
            <a:pPr marL="271463" lvl="1" indent="-271463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>
                <a:solidFill>
                  <a:schemeClr val="tx1"/>
                </a:solidFill>
              </a:rPr>
              <a:t>Belgian scientists are involved in the science policy of existing and planned new facilities (ISOLDE, SPIRAL2, ISOL@MYRRHA)</a:t>
            </a:r>
          </a:p>
          <a:p>
            <a:pPr marL="0" lvl="1">
              <a:spcBef>
                <a:spcPts val="600"/>
              </a:spcBef>
              <a:buClr>
                <a:srgbClr val="116E8A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0" lvl="1">
              <a:spcBef>
                <a:spcPts val="600"/>
              </a:spcBef>
              <a:buClr>
                <a:srgbClr val="116E8A"/>
              </a:buClr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19690C-CDCF-98C6-A093-0B43DCB8A484}"/>
              </a:ext>
            </a:extLst>
          </p:cNvPr>
          <p:cNvSpPr txBox="1"/>
          <p:nvPr/>
        </p:nvSpPr>
        <p:spPr>
          <a:xfrm>
            <a:off x="540774" y="6211669"/>
            <a:ext cx="1098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In view of the revival of Nuclear Energy and the upcoming Myrrha </a:t>
            </a:r>
          </a:p>
          <a:p>
            <a:pPr algn="ctr"/>
            <a:r>
              <a:rPr lang="en-US" dirty="0">
                <a:highlight>
                  <a:srgbClr val="FFFF00"/>
                </a:highlight>
                <a:sym typeface="Wingdings" panose="05000000000000000000" pitchFamily="2" charset="2"/>
              </a:rPr>
              <a:t> Belian would benefit from more university groups in experimental nuclear physics</a:t>
            </a:r>
            <a:endParaRPr lang="en-BE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20361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99E95-441D-F81C-66A1-2D7D3809B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380B-592F-43D8-9554-73FDA749F750}"/>
              </a:ext>
            </a:extLst>
          </p:cNvPr>
          <p:cNvSpPr txBox="1">
            <a:spLocks/>
          </p:cNvSpPr>
          <p:nvPr/>
        </p:nvSpPr>
        <p:spPr>
          <a:xfrm>
            <a:off x="501444" y="190757"/>
            <a:ext cx="11936362" cy="45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0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GB" dirty="0"/>
              <a:t>Beyond CERN: neutrons and muons @ PSI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552886-DC5E-A94B-BDCA-4C93093D7ED4}"/>
              </a:ext>
            </a:extLst>
          </p:cNvPr>
          <p:cNvSpPr txBox="1"/>
          <p:nvPr/>
        </p:nvSpPr>
        <p:spPr>
          <a:xfrm>
            <a:off x="6884137" y="1304732"/>
            <a:ext cx="485261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Highlights:</a:t>
            </a:r>
          </a:p>
          <a:p>
            <a:r>
              <a:rPr lang="en-US" sz="1600" dirty="0"/>
              <a:t>Phys Rev Lett, 2020: </a:t>
            </a:r>
            <a:r>
              <a:rPr lang="en-GB" sz="1600" dirty="0">
                <a:sym typeface="Symbol" panose="05050102010706020507" pitchFamily="18" charset="2"/>
              </a:rPr>
              <a:t>best limit on the neutron EDM</a:t>
            </a:r>
          </a:p>
          <a:p>
            <a:endParaRPr lang="en-US" sz="1600" dirty="0"/>
          </a:p>
          <a:p>
            <a:r>
              <a:rPr lang="en-US" sz="1600" dirty="0"/>
              <a:t>J. Low T Phys. 2024, MMC for muonic atoms</a:t>
            </a:r>
          </a:p>
          <a:p>
            <a:r>
              <a:rPr lang="en-US" sz="1600" dirty="0"/>
              <a:t>Heritage Science, 2023: antique knob fibula</a:t>
            </a:r>
            <a:endParaRPr lang="en-BE" sz="1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2228B1-4B98-727F-BCB1-F0F2DD0E19F3}"/>
              </a:ext>
            </a:extLst>
          </p:cNvPr>
          <p:cNvGrpSpPr/>
          <p:nvPr/>
        </p:nvGrpSpPr>
        <p:grpSpPr>
          <a:xfrm>
            <a:off x="1295768" y="3214368"/>
            <a:ext cx="7647711" cy="2654624"/>
            <a:chOff x="1748442" y="3417759"/>
            <a:chExt cx="7647711" cy="26546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F06DC1B-9275-4089-649D-EE8308FAE517}"/>
                </a:ext>
              </a:extLst>
            </p:cNvPr>
            <p:cNvGrpSpPr/>
            <p:nvPr/>
          </p:nvGrpSpPr>
          <p:grpSpPr>
            <a:xfrm>
              <a:off x="1748442" y="3417759"/>
              <a:ext cx="7647711" cy="2654624"/>
              <a:chOff x="-3527" y="3764314"/>
              <a:chExt cx="7065820" cy="265462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5872D21-84E8-2A64-F5DC-8E03F8654C12}"/>
                  </a:ext>
                </a:extLst>
              </p:cNvPr>
              <p:cNvSpPr/>
              <p:nvPr/>
            </p:nvSpPr>
            <p:spPr>
              <a:xfrm>
                <a:off x="-3527" y="3764314"/>
                <a:ext cx="7065820" cy="26546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116E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>
                  <a:spcBef>
                    <a:spcPts val="600"/>
                  </a:spcBef>
                  <a:buClr>
                    <a:srgbClr val="116E8A"/>
                  </a:buClr>
                </a:pPr>
                <a:r>
                  <a:rPr lang="en-GB" b="1" dirty="0" err="1">
                    <a:solidFill>
                      <a:srgbClr val="116E8A"/>
                    </a:solidFill>
                  </a:rPr>
                  <a:t>i</a:t>
                </a:r>
                <a:r>
                  <a:rPr lang="en-GB" b="1" dirty="0">
                    <a:solidFill>
                      <a:srgbClr val="116E8A"/>
                    </a:solidFill>
                  </a:rPr>
                  <a:t>- n2EDM from ultra cold neutrons</a:t>
                </a:r>
              </a:p>
              <a:p>
                <a:pPr marL="638175" lvl="2" indent="-180975">
                  <a:spcBef>
                    <a:spcPts val="600"/>
                  </a:spcBef>
                  <a:buClr>
                    <a:srgbClr val="116E8A"/>
                  </a:buClr>
                  <a:buFont typeface="Calibri" pitchFamily="34" charset="0"/>
                  <a:buChar char="●"/>
                </a:pPr>
                <a:r>
                  <a:rPr lang="en-GB" sz="1600" dirty="0">
                    <a:solidFill>
                      <a:srgbClr val="005E77"/>
                    </a:solidFill>
                  </a:rPr>
                  <a:t>Development of precision magnetometers</a:t>
                </a:r>
              </a:p>
              <a:p>
                <a:pPr marL="638175" lvl="2" indent="-180975">
                  <a:spcBef>
                    <a:spcPts val="600"/>
                  </a:spcBef>
                  <a:buClr>
                    <a:srgbClr val="116E8A"/>
                  </a:buClr>
                  <a:buFont typeface="Calibri" pitchFamily="34" charset="0"/>
                  <a:buChar char="●"/>
                </a:pPr>
                <a:r>
                  <a:rPr lang="en-GB" sz="1600" dirty="0">
                    <a:solidFill>
                      <a:srgbClr val="005E77"/>
                    </a:solidFill>
                  </a:rPr>
                  <a:t>Axion search</a:t>
                </a:r>
              </a:p>
              <a:p>
                <a:pPr marL="0" lvl="1">
                  <a:spcBef>
                    <a:spcPts val="600"/>
                  </a:spcBef>
                  <a:buClr>
                    <a:srgbClr val="116E8A"/>
                  </a:buClr>
                </a:pPr>
                <a:r>
                  <a:rPr lang="en-GB" b="1" dirty="0">
                    <a:solidFill>
                      <a:srgbClr val="005E77"/>
                    </a:solidFill>
                  </a:rPr>
                  <a:t>ii- Muonic atoms</a:t>
                </a:r>
                <a:endParaRPr lang="en-GB" dirty="0">
                  <a:solidFill>
                    <a:srgbClr val="005E77"/>
                  </a:solidFill>
                </a:endParaRPr>
              </a:p>
              <a:p>
                <a:pPr marL="638175" lvl="2" indent="-180975">
                  <a:spcBef>
                    <a:spcPts val="600"/>
                  </a:spcBef>
                  <a:buClr>
                    <a:srgbClr val="116E8A"/>
                  </a:buClr>
                  <a:buFont typeface="Calibri" pitchFamily="34" charset="0"/>
                  <a:buChar char="●"/>
                </a:pPr>
                <a:r>
                  <a:rPr lang="en-GB" sz="1600" dirty="0">
                    <a:solidFill>
                      <a:srgbClr val="005E77"/>
                    </a:solidFill>
                  </a:rPr>
                  <a:t>Absolute charge radii of rare isotopes (</a:t>
                </a:r>
                <a:r>
                  <a:rPr lang="en-GB" sz="1600" dirty="0" err="1">
                    <a:solidFill>
                      <a:srgbClr val="005E77"/>
                    </a:solidFill>
                  </a:rPr>
                  <a:t>muX</a:t>
                </a:r>
                <a:r>
                  <a:rPr lang="en-GB" sz="1600" dirty="0">
                    <a:solidFill>
                      <a:srgbClr val="005E77"/>
                    </a:solidFill>
                  </a:rPr>
                  <a:t>/</a:t>
                </a:r>
                <a:r>
                  <a:rPr lang="en-GB" sz="1600" dirty="0" err="1">
                    <a:solidFill>
                      <a:srgbClr val="005E77"/>
                    </a:solidFill>
                  </a:rPr>
                  <a:t>ReferenceRadii</a:t>
                </a:r>
                <a:r>
                  <a:rPr lang="en-GB" sz="1600" dirty="0">
                    <a:solidFill>
                      <a:srgbClr val="005E77"/>
                    </a:solidFill>
                  </a:rPr>
                  <a:t>/QUARTET)</a:t>
                </a:r>
              </a:p>
              <a:p>
                <a:pPr marL="638175" lvl="2" indent="-180975">
                  <a:spcBef>
                    <a:spcPts val="600"/>
                  </a:spcBef>
                  <a:buClr>
                    <a:srgbClr val="116E8A"/>
                  </a:buClr>
                  <a:buFont typeface="Calibri" pitchFamily="34" charset="0"/>
                  <a:buChar char="●"/>
                </a:pPr>
                <a:r>
                  <a:rPr lang="en-GB" sz="1600" dirty="0">
                    <a:solidFill>
                      <a:srgbClr val="005E77"/>
                    </a:solidFill>
                  </a:rPr>
                  <a:t>Ordinary muon capture of isotopes involved in 0𝜈2β searches (MONUMENT)</a:t>
                </a:r>
              </a:p>
              <a:p>
                <a:pPr marL="638175" lvl="2" indent="-180975">
                  <a:spcBef>
                    <a:spcPts val="600"/>
                  </a:spcBef>
                  <a:buClr>
                    <a:srgbClr val="116E8A"/>
                  </a:buClr>
                  <a:buFont typeface="Calibri" pitchFamily="34" charset="0"/>
                  <a:buChar char="●"/>
                </a:pPr>
                <a:r>
                  <a:rPr lang="en-GB" sz="1600" dirty="0">
                    <a:solidFill>
                      <a:srgbClr val="005E77"/>
                    </a:solidFill>
                  </a:rPr>
                  <a:t>Heritage science (MIXE)</a:t>
                </a:r>
                <a:endParaRPr lang="en-US" sz="1600" dirty="0">
                  <a:solidFill>
                    <a:srgbClr val="005E77"/>
                  </a:solidFill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2DF2EE8-8CEE-C547-0781-6EC3B42FD4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31486" y="3915700"/>
                <a:ext cx="698269" cy="855342"/>
              </a:xfrm>
              <a:prstGeom prst="rect">
                <a:avLst/>
              </a:prstGeom>
              <a:ln w="38100">
                <a:solidFill>
                  <a:srgbClr val="116E8A"/>
                </a:solidFill>
              </a:ln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E8CFAE-C2A0-A1AF-CFF5-CF03ECC90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58409" y="5114382"/>
              <a:ext cx="683782" cy="835731"/>
            </a:xfrm>
            <a:prstGeom prst="rect">
              <a:avLst/>
            </a:prstGeom>
            <a:ln w="38100">
              <a:solidFill>
                <a:srgbClr val="116E8A"/>
              </a:solidFill>
            </a:ln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B80E38-4B83-CC76-4421-D4C765FD1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7" y="1224586"/>
            <a:ext cx="5886263" cy="156967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2EDEBA-E979-0BE1-2A4B-6F6A18DC6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542" y="5553268"/>
            <a:ext cx="2334411" cy="57100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FC81311-875F-7F9E-CDA2-8A20D338E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480" y="190757"/>
            <a:ext cx="1686473" cy="6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168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876BC-385E-36A7-F4F2-44D19356D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49E42-6035-5956-E3E7-E5734CF9B168}"/>
              </a:ext>
            </a:extLst>
          </p:cNvPr>
          <p:cNvSpPr txBox="1">
            <a:spLocks/>
          </p:cNvSpPr>
          <p:nvPr/>
        </p:nvSpPr>
        <p:spPr>
          <a:xfrm>
            <a:off x="501444" y="190757"/>
            <a:ext cx="11936362" cy="45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0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GB" dirty="0"/>
              <a:t>Beyond CERN: Accelerator lab @JYU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26FB40-C893-0E4A-F436-C5545675CF39}"/>
              </a:ext>
            </a:extLst>
          </p:cNvPr>
          <p:cNvSpPr txBox="1"/>
          <p:nvPr/>
        </p:nvSpPr>
        <p:spPr>
          <a:xfrm>
            <a:off x="6616482" y="998595"/>
            <a:ext cx="533075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Highlights:</a:t>
            </a:r>
          </a:p>
          <a:p>
            <a:r>
              <a:rPr lang="fr-FR" sz="1600" dirty="0"/>
              <a:t>Nature Communications (2021), </a:t>
            </a:r>
          </a:p>
          <a:p>
            <a:r>
              <a:rPr lang="fr-FR" sz="1600" dirty="0"/>
              <a:t>Phys </a:t>
            </a:r>
            <a:r>
              <a:rPr lang="fr-FR" sz="1600" dirty="0" err="1"/>
              <a:t>Rev</a:t>
            </a:r>
            <a:r>
              <a:rPr lang="fr-FR" sz="1600" dirty="0"/>
              <a:t> </a:t>
            </a:r>
            <a:r>
              <a:rPr lang="fr-FR" sz="1600" dirty="0" err="1"/>
              <a:t>Lett</a:t>
            </a:r>
            <a:r>
              <a:rPr lang="fr-FR" sz="1600" dirty="0"/>
              <a:t> 133 (2024)</a:t>
            </a:r>
            <a:r>
              <a:rPr lang="en-US" sz="1600" dirty="0"/>
              <a:t>: combined ultra-sensitive laser and mass spectrometry</a:t>
            </a:r>
          </a:p>
          <a:p>
            <a:endParaRPr lang="en-US" sz="1600" dirty="0"/>
          </a:p>
          <a:p>
            <a:r>
              <a:rPr lang="en-US" sz="1600" dirty="0"/>
              <a:t>Physics Letters B (2021), Physics Letters B (2024): high precision laser spectroscopy (octupole moments)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E97565-A185-E85E-7637-C27326464650}"/>
              </a:ext>
            </a:extLst>
          </p:cNvPr>
          <p:cNvSpPr/>
          <p:nvPr/>
        </p:nvSpPr>
        <p:spPr>
          <a:xfrm>
            <a:off x="1748442" y="3417759"/>
            <a:ext cx="7647711" cy="2654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Bef>
                <a:spcPts val="600"/>
              </a:spcBef>
              <a:buClr>
                <a:srgbClr val="116E8A"/>
              </a:buClr>
            </a:pP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- in-source laser spectroscopy</a:t>
            </a:r>
          </a:p>
          <a:p>
            <a:pPr marL="638175" lvl="2" indent="-180975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600" dirty="0">
                <a:solidFill>
                  <a:schemeClr val="tx1"/>
                </a:solidFill>
              </a:rPr>
              <a:t>Pushing towards N=Z and proton dripline</a:t>
            </a:r>
          </a:p>
          <a:p>
            <a:pPr marL="457200" lvl="2">
              <a:spcBef>
                <a:spcPts val="600"/>
              </a:spcBef>
              <a:buClr>
                <a:srgbClr val="116E8A"/>
              </a:buClr>
            </a:pPr>
            <a:endParaRPr lang="en-GB" sz="1600" dirty="0">
              <a:solidFill>
                <a:schemeClr val="tx1"/>
              </a:solidFill>
            </a:endParaRPr>
          </a:p>
          <a:p>
            <a:pPr marL="0" lvl="1">
              <a:spcBef>
                <a:spcPts val="600"/>
              </a:spcBef>
              <a:buClr>
                <a:srgbClr val="116E8A"/>
              </a:buClr>
            </a:pPr>
            <a:r>
              <a:rPr lang="en-GB" b="1" dirty="0">
                <a:solidFill>
                  <a:schemeClr val="tx1"/>
                </a:solidFill>
              </a:rPr>
              <a:t>ii- Novel technique development</a:t>
            </a:r>
            <a:endParaRPr lang="en-GB" dirty="0">
              <a:solidFill>
                <a:schemeClr val="tx1"/>
              </a:solidFill>
            </a:endParaRPr>
          </a:p>
          <a:p>
            <a:pPr marL="638175" lvl="2" indent="-180975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600" dirty="0">
                <a:solidFill>
                  <a:schemeClr val="tx1"/>
                </a:solidFill>
              </a:rPr>
              <a:t>In-trap laser spectroscopy and ultra-cold radioactive isotopes</a:t>
            </a:r>
          </a:p>
          <a:p>
            <a:pPr marL="638175" lvl="2" indent="-180975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600" dirty="0">
                <a:solidFill>
                  <a:schemeClr val="tx1"/>
                </a:solidFill>
              </a:rPr>
              <a:t>Ultra-sensitive MR-TOF assisted laser spectroscopy 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59D5B7F-1E9A-0CEB-6C18-1BD5B7F4E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480" y="190757"/>
            <a:ext cx="1686473" cy="6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YU, Finland - IonBeamCenters.eu">
            <a:extLst>
              <a:ext uri="{FF2B5EF4-FFF2-40B4-BE49-F238E27FC236}">
                <a16:creationId xmlns:a16="http://schemas.microsoft.com/office/drawing/2014/main" id="{531BC72C-D9C8-EC69-EEF1-2506FE46D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2"/>
          <a:stretch>
            <a:fillRect/>
          </a:stretch>
        </p:blipFill>
        <p:spPr bwMode="auto">
          <a:xfrm>
            <a:off x="444887" y="785617"/>
            <a:ext cx="3349587" cy="215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CE4EDD-7C8C-7CC3-5F89-9182E56B0F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82" r="21220"/>
          <a:stretch>
            <a:fillRect/>
          </a:stretch>
        </p:blipFill>
        <p:spPr>
          <a:xfrm>
            <a:off x="3867150" y="785616"/>
            <a:ext cx="2510242" cy="21682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E2618E-A7A3-36CD-9AF6-27D3F1C053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1381" y="5055601"/>
            <a:ext cx="690479" cy="835731"/>
          </a:xfrm>
          <a:prstGeom prst="rect">
            <a:avLst/>
          </a:prstGeom>
          <a:ln w="38100">
            <a:solidFill>
              <a:srgbClr val="116E8A"/>
            </a:solidFill>
          </a:ln>
        </p:spPr>
      </p:pic>
      <p:pic>
        <p:nvPicPr>
          <p:cNvPr id="15" name="Picture 1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81CA00A-9548-A20C-A0FB-24F36517C4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43" y="3647365"/>
            <a:ext cx="695117" cy="835731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857435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ECF22A3-A350-1D44-DD79-6BA8A472DE45}"/>
              </a:ext>
            </a:extLst>
          </p:cNvPr>
          <p:cNvSpPr txBox="1">
            <a:spLocks/>
          </p:cNvSpPr>
          <p:nvPr/>
        </p:nvSpPr>
        <p:spPr>
          <a:xfrm>
            <a:off x="501444" y="345184"/>
            <a:ext cx="11936362" cy="45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0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1D8DB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Beyond CERN: GSI/</a:t>
            </a:r>
            <a:r>
              <a:rPr lang="en-GB" dirty="0">
                <a:solidFill>
                  <a:srgbClr val="1D8DB0"/>
                </a:solidFill>
              </a:rPr>
              <a:t>HIM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1D8DB0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B4848-B2F8-9B7E-AFD3-7825295017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184"/>
          <a:stretch>
            <a:fillRect/>
          </a:stretch>
        </p:blipFill>
        <p:spPr>
          <a:xfrm>
            <a:off x="476733" y="1407180"/>
            <a:ext cx="5095564" cy="13542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481A31-C36B-3218-6D01-428A9DA26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368" y="137479"/>
            <a:ext cx="3542190" cy="69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493C7F-0E53-A1D6-D5E5-25580AF4359C}"/>
              </a:ext>
            </a:extLst>
          </p:cNvPr>
          <p:cNvSpPr txBox="1"/>
          <p:nvPr/>
        </p:nvSpPr>
        <p:spPr>
          <a:xfrm>
            <a:off x="6303208" y="1634344"/>
            <a:ext cx="541205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Highlights: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Preparation, 2025: HFS of 8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K-isomer in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254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</a:t>
            </a:r>
          </a:p>
          <a:p>
            <a:pPr lvl="0">
              <a:defRPr/>
            </a:pPr>
            <a:r>
              <a:rPr lang="en-US" sz="1600" dirty="0"/>
              <a:t>Phys. Rev. Res., 2024: First sub-GHz spectrum of </a:t>
            </a:r>
            <a:r>
              <a:rPr lang="en-US" sz="1600" baseline="30000" dirty="0"/>
              <a:t>254</a:t>
            </a:r>
            <a:r>
              <a:rPr lang="en-US" sz="1600" dirty="0"/>
              <a:t>No </a:t>
            </a: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Nature, 2024: Isotope shift of No and Fm isotopic chains 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Nature, 2016: First optical transition in No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D944F0-B94C-C72D-77B5-DC2AF42FEC55}"/>
              </a:ext>
            </a:extLst>
          </p:cNvPr>
          <p:cNvSpPr/>
          <p:nvPr/>
        </p:nvSpPr>
        <p:spPr>
          <a:xfrm>
            <a:off x="1748442" y="3417759"/>
            <a:ext cx="8260797" cy="2654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16E8A"/>
              </a:buClr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16E8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Atomic and Nuclear structure studies of the heaviest elements by     	atom-at-a-time laser spectroscopy</a:t>
            </a:r>
          </a:p>
          <a:p>
            <a:pPr marL="638175" marR="0" lvl="2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16E8A"/>
              </a:buClr>
              <a:buSzTx/>
              <a:buFont typeface="Calibri" pitchFamily="34" charset="0"/>
              <a:buChar char="●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Search for optical transitions</a:t>
            </a:r>
          </a:p>
          <a:p>
            <a:pPr marL="638175" marR="0" lvl="2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16E8A"/>
              </a:buClr>
              <a:buSzTx/>
              <a:buFont typeface="Calibri" pitchFamily="34" charset="0"/>
              <a:buChar char="●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Influence of relativistic effects in atomic shell</a:t>
            </a:r>
          </a:p>
          <a:p>
            <a:pPr marL="638175" marR="0" lvl="2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16E8A"/>
              </a:buClr>
              <a:buSzTx/>
              <a:buFont typeface="Calibri" pitchFamily="34" charset="0"/>
              <a:buChar char="●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Nuclear properties and the roll  of nuclear-shell effects </a:t>
            </a:r>
          </a:p>
          <a:p>
            <a:pPr marL="638175" marR="0" lvl="2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16E8A"/>
              </a:buClr>
              <a:buSzTx/>
              <a:buFont typeface="Calibri" pitchFamily="34" charset="0"/>
              <a:buChar char="●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 state-of-art atomic and nuclear theory models  </a:t>
            </a:r>
          </a:p>
          <a:p>
            <a:pPr marL="638175" marR="0" lvl="2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16E8A"/>
              </a:buClr>
              <a:buSzTx/>
              <a:buFont typeface="Calibri" pitchFamily="34" charset="0"/>
              <a:buChar char="●"/>
              <a:tabLst/>
              <a:defRPr/>
            </a:pPr>
            <a:r>
              <a:rPr lang="en-GB" sz="1600" dirty="0">
                <a:solidFill>
                  <a:schemeClr val="tx1"/>
                </a:solidFill>
                <a:latin typeface="Arial" panose="020B0604020202020204"/>
              </a:rPr>
              <a:t>Implementation of IKS-developed IGLIS method to achieve higher resolution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55B4A2-51CC-0FF4-6355-A5673CC21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552" y="916369"/>
            <a:ext cx="1517818" cy="6318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378774-A06C-E109-8373-48B9B9DE1E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0552" y="4140768"/>
            <a:ext cx="675947" cy="827999"/>
          </a:xfrm>
          <a:prstGeom prst="rect">
            <a:avLst/>
          </a:prstGeom>
          <a:ln w="19050">
            <a:solidFill>
              <a:srgbClr val="116E8A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B99E76-975A-73D7-3751-3D5B53CA5CAE}"/>
              </a:ext>
            </a:extLst>
          </p:cNvPr>
          <p:cNvSpPr txBox="1"/>
          <p:nvPr/>
        </p:nvSpPr>
        <p:spPr>
          <a:xfrm>
            <a:off x="8978235" y="5050752"/>
            <a:ext cx="104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1200" dirty="0"/>
              <a:t>Piet</a:t>
            </a:r>
            <a:br>
              <a:rPr lang="en-BE" sz="1200" dirty="0"/>
            </a:br>
            <a:r>
              <a:rPr lang="en-BE" sz="1200" dirty="0"/>
              <a:t>Van Duppen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2D6A79-52C0-6F89-B8B8-1EA3E5B4E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3558" y="4058960"/>
            <a:ext cx="863012" cy="1018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594729-D49D-7858-83DE-51696F4FC2D7}"/>
              </a:ext>
            </a:extLst>
          </p:cNvPr>
          <p:cNvSpPr txBox="1"/>
          <p:nvPr/>
        </p:nvSpPr>
        <p:spPr>
          <a:xfrm>
            <a:off x="9959654" y="5050752"/>
            <a:ext cx="191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Rafael</a:t>
            </a:r>
          </a:p>
          <a:p>
            <a:pPr algn="ctr"/>
            <a:r>
              <a:rPr lang="en-US" sz="1200" dirty="0"/>
              <a:t>Ferrer</a:t>
            </a:r>
          </a:p>
          <a:p>
            <a:pPr algn="ctr"/>
            <a:r>
              <a:rPr lang="en-US" sz="1200" dirty="0"/>
              <a:t>Instrument specialist</a:t>
            </a:r>
            <a:endParaRPr lang="en-BE" sz="1200" dirty="0"/>
          </a:p>
        </p:txBody>
      </p:sp>
    </p:spTree>
    <p:extLst>
      <p:ext uri="{BB962C8B-B14F-4D97-AF65-F5344CB8AC3E}">
        <p14:creationId xmlns:p14="http://schemas.microsoft.com/office/powerpoint/2010/main" val="1829302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12CF4-06E9-2E82-4A09-BFF2E499B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AA404-6116-F544-B179-348124013BA9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15C083-8A06-B15C-84B1-8E8B0EFD2B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6263" y="0"/>
            <a:ext cx="11041062" cy="11525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1D8DB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Beyond CERN: GANIL/SPIRAL2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422103-7274-3E1F-5AEA-901879E0D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00" y="1549374"/>
            <a:ext cx="3514725" cy="1677911"/>
          </a:xfrm>
          <a:prstGeom prst="rect">
            <a:avLst/>
          </a:prstGeom>
        </p:spPr>
      </p:pic>
      <p:pic>
        <p:nvPicPr>
          <p:cNvPr id="9" name="Image 30">
            <a:extLst>
              <a:ext uri="{FF2B5EF4-FFF2-40B4-BE49-F238E27FC236}">
                <a16:creationId xmlns:a16="http://schemas.microsoft.com/office/drawing/2014/main" id="{725E4805-C811-5620-E516-8F36F4B4F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575" y="222224"/>
            <a:ext cx="2792841" cy="6302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1BE2AD-2A57-24C1-BC58-ADEAD7422EF8}"/>
              </a:ext>
            </a:extLst>
          </p:cNvPr>
          <p:cNvSpPr txBox="1"/>
          <p:nvPr/>
        </p:nvSpPr>
        <p:spPr>
          <a:xfrm>
            <a:off x="4322005" y="1549374"/>
            <a:ext cx="75585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Highlights:</a:t>
            </a:r>
          </a:p>
          <a:p>
            <a:pPr>
              <a:defRPr/>
            </a:pPr>
            <a:r>
              <a:rPr lang="en-US" dirty="0" err="1">
                <a:sym typeface="+mn-ea"/>
              </a:rPr>
              <a:t>Nucl</a:t>
            </a:r>
            <a:r>
              <a:rPr lang="en-US" dirty="0">
                <a:sym typeface="+mn-ea"/>
              </a:rPr>
              <a:t>. Instr. Meth. B, 2013: Conceptual studies and design of the S3-LEB</a:t>
            </a:r>
          </a:p>
          <a:p>
            <a:pPr lvl="0">
              <a:defRPr/>
            </a:pPr>
            <a:r>
              <a:rPr lang="en-US" dirty="0" err="1">
                <a:sym typeface="+mn-ea"/>
              </a:rPr>
              <a:t>Nucl</a:t>
            </a:r>
            <a:r>
              <a:rPr lang="en-US" dirty="0">
                <a:sym typeface="+mn-ea"/>
              </a:rPr>
              <a:t>. Instr. Meth. B, 2023: First off-line results with S3-LEB</a:t>
            </a:r>
          </a:p>
          <a:p>
            <a:pPr lvl="0">
              <a:defRPr/>
            </a:pPr>
            <a:r>
              <a:rPr lang="en-US" dirty="0">
                <a:solidFill>
                  <a:srgbClr val="2F4D5D"/>
                </a:solidFill>
                <a:latin typeface="Arial" panose="020B0604020202020204"/>
                <a:sym typeface="+mn-ea"/>
              </a:rPr>
              <a:t>Phys. Rev. Res., 2024: First sub-GHz spectrum of 254No at GSI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523E02-1DF3-9824-FC00-76BD67A943D5}"/>
              </a:ext>
            </a:extLst>
          </p:cNvPr>
          <p:cNvSpPr/>
          <p:nvPr/>
        </p:nvSpPr>
        <p:spPr>
          <a:xfrm>
            <a:off x="576263" y="3308888"/>
            <a:ext cx="8226419" cy="2814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600"/>
              </a:spcBef>
              <a:buClr>
                <a:srgbClr val="116E8A"/>
              </a:buClr>
              <a:defRPr/>
            </a:pPr>
            <a:r>
              <a:rPr lang="en-GB" b="1" dirty="0">
                <a:solidFill>
                  <a:srgbClr val="116E8A"/>
                </a:solidFill>
                <a:latin typeface="Arial" panose="020B0604020202020204"/>
              </a:rPr>
              <a:t>S3-Low Energy Branch @ SPIRAL2</a:t>
            </a:r>
          </a:p>
          <a:p>
            <a:pPr marL="638175" lvl="2" indent="-180975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  <a:defRPr/>
            </a:pPr>
            <a:r>
              <a:rPr lang="en-GB" sz="1600" dirty="0">
                <a:solidFill>
                  <a:schemeClr val="tx1"/>
                </a:solidFill>
              </a:rPr>
              <a:t>IGLIS technique developed at IKS: laser spectroscopy apparatus with enhanced resolution and sensitivity</a:t>
            </a:r>
          </a:p>
          <a:p>
            <a:pPr marL="638175" marR="0" lvl="2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16E8A"/>
              </a:buClr>
              <a:buSzTx/>
              <a:buFont typeface="Calibri" pitchFamily="34" charset="0"/>
              <a:buChar char="●"/>
              <a:tabLst/>
              <a:defRPr/>
            </a:pPr>
            <a:r>
              <a:rPr lang="en-GB" sz="1600" dirty="0">
                <a:solidFill>
                  <a:schemeClr val="tx1"/>
                </a:solidFill>
                <a:latin typeface="Arial" panose="020B0604020202020204"/>
              </a:rPr>
              <a:t>To be applied at S3-LEB for N=Z and heavy-element studies </a:t>
            </a:r>
          </a:p>
          <a:p>
            <a:pPr marL="638175" marR="0" lvl="2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16E8A"/>
              </a:buClr>
              <a:buSzTx/>
              <a:buFont typeface="Calibri" pitchFamily="34" charset="0"/>
              <a:buChar char="●"/>
              <a:tabLst/>
              <a:defRPr/>
            </a:pPr>
            <a:r>
              <a:rPr lang="en-GB" sz="1600" dirty="0">
                <a:solidFill>
                  <a:schemeClr val="tx1"/>
                </a:solidFill>
                <a:latin typeface="Arial" panose="020B0604020202020204"/>
              </a:rPr>
              <a:t>State-of-the-art </a:t>
            </a:r>
            <a:r>
              <a:rPr lang="en-GB" sz="1600" dirty="0" err="1">
                <a:solidFill>
                  <a:schemeClr val="tx1"/>
                </a:solidFill>
                <a:latin typeface="Arial" panose="020B0604020202020204"/>
              </a:rPr>
              <a:t>Nd:YAG-pumped</a:t>
            </a:r>
            <a:r>
              <a:rPr lang="en-GB" sz="1600" dirty="0">
                <a:solidFill>
                  <a:schemeClr val="tx1"/>
                </a:solidFill>
                <a:latin typeface="Arial" panose="020B0604020202020204"/>
              </a:rPr>
              <a:t> dye laser system and laser ion source</a:t>
            </a:r>
          </a:p>
          <a:p>
            <a:pPr marL="457200" lvl="2">
              <a:spcBef>
                <a:spcPts val="600"/>
              </a:spcBef>
              <a:buClr>
                <a:srgbClr val="116E8A"/>
              </a:buClr>
              <a:defRPr/>
            </a:pPr>
            <a:r>
              <a:rPr lang="en-GB" sz="1600" b="1" dirty="0">
                <a:solidFill>
                  <a:schemeClr val="tx1"/>
                </a:solidFill>
              </a:rPr>
              <a:t>				</a:t>
            </a:r>
            <a:r>
              <a:rPr lang="en-GB" sz="1600" b="1" dirty="0">
                <a:solidFill>
                  <a:schemeClr val="accent4"/>
                </a:solidFill>
              </a:rPr>
              <a:t>DESIR coupled to SPIRAL1/SPIRAL2</a:t>
            </a:r>
          </a:p>
          <a:p>
            <a:pPr marL="742950" lvl="2" indent="-285750">
              <a:spcBef>
                <a:spcPts val="600"/>
              </a:spcBef>
              <a:buClr>
                <a:srgbClr val="116E8A"/>
              </a:buClr>
              <a:buSzPct val="180000"/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1"/>
                </a:solidFill>
              </a:rPr>
              <a:t>Provide expertise in collinear laser spectroscopy and high-precision ion trapping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638175" marR="0" lvl="2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16E8A"/>
              </a:buClr>
              <a:buSzTx/>
              <a:buFont typeface="Calibri" pitchFamily="34" charset="0"/>
              <a:buChar char="●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7000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D9F255-D868-FBB3-A6EE-42A215C624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6111" y="3307023"/>
            <a:ext cx="675947" cy="827999"/>
          </a:xfrm>
          <a:prstGeom prst="rect">
            <a:avLst/>
          </a:prstGeom>
          <a:ln w="19050">
            <a:solidFill>
              <a:srgbClr val="116E8A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6C198E-BC6F-124B-6A62-C9EC8B849F3B}"/>
              </a:ext>
            </a:extLst>
          </p:cNvPr>
          <p:cNvSpPr txBox="1"/>
          <p:nvPr/>
        </p:nvSpPr>
        <p:spPr>
          <a:xfrm>
            <a:off x="8802682" y="4135681"/>
            <a:ext cx="104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1200" dirty="0"/>
              <a:t>Piet</a:t>
            </a:r>
            <a:br>
              <a:rPr lang="en-BE" sz="1200" dirty="0"/>
            </a:br>
            <a:r>
              <a:rPr lang="en-BE" sz="1200" dirty="0"/>
              <a:t>Van Duppen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40891-9921-B9F3-CECC-2F470B864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6489" y="3307023"/>
            <a:ext cx="863012" cy="1018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1BBA4B-1E11-72A2-0ABC-540EAED7295B}"/>
              </a:ext>
            </a:extLst>
          </p:cNvPr>
          <p:cNvSpPr txBox="1"/>
          <p:nvPr/>
        </p:nvSpPr>
        <p:spPr>
          <a:xfrm>
            <a:off x="9688047" y="4325378"/>
            <a:ext cx="191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Rafael</a:t>
            </a:r>
          </a:p>
          <a:p>
            <a:pPr algn="ctr"/>
            <a:r>
              <a:rPr lang="en-US" sz="1200" dirty="0"/>
              <a:t>Ferrer</a:t>
            </a:r>
          </a:p>
          <a:p>
            <a:pPr algn="ctr"/>
            <a:r>
              <a:rPr lang="en-US" sz="1200" dirty="0"/>
              <a:t>Instrument specialist</a:t>
            </a:r>
            <a:endParaRPr lang="en-BE" sz="1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258A3B-BEDD-D9C5-26A6-53D7C9C5D982}"/>
              </a:ext>
            </a:extLst>
          </p:cNvPr>
          <p:cNvGrpSpPr/>
          <p:nvPr/>
        </p:nvGrpSpPr>
        <p:grpSpPr>
          <a:xfrm>
            <a:off x="8933143" y="5244001"/>
            <a:ext cx="3111273" cy="835733"/>
            <a:chOff x="5689006" y="3754750"/>
            <a:chExt cx="2499441" cy="68400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872CC13-6146-1E63-B90F-3D64A6F46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89006" y="3754751"/>
              <a:ext cx="549316" cy="684000"/>
            </a:xfrm>
            <a:prstGeom prst="rect">
              <a:avLst/>
            </a:prstGeom>
            <a:ln w="38100">
              <a:solidFill>
                <a:srgbClr val="116E8A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647464E-D942-763D-7A29-4A29ACF44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33751" y="3754750"/>
              <a:ext cx="554696" cy="684000"/>
            </a:xfrm>
            <a:prstGeom prst="rect">
              <a:avLst/>
            </a:prstGeom>
            <a:ln w="38100">
              <a:solidFill>
                <a:srgbClr val="116E8A"/>
              </a:solidFill>
            </a:ln>
          </p:spPr>
        </p:pic>
        <p:pic>
          <p:nvPicPr>
            <p:cNvPr id="16" name="Picture 2" descr="photo">
              <a:extLst>
                <a:ext uri="{FF2B5EF4-FFF2-40B4-BE49-F238E27FC236}">
                  <a16:creationId xmlns:a16="http://schemas.microsoft.com/office/drawing/2014/main" id="{5D974692-F6A1-3FAC-F7F9-4E6504801E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21811" y="3754750"/>
              <a:ext cx="575330" cy="684000"/>
            </a:xfrm>
            <a:prstGeom prst="rect">
              <a:avLst/>
            </a:prstGeom>
            <a:noFill/>
            <a:ln w="38100">
              <a:solidFill>
                <a:srgbClr val="116E8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2415281C-C93B-6862-8088-2521B48B9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235" y="3754750"/>
              <a:ext cx="558422" cy="684000"/>
            </a:xfrm>
            <a:prstGeom prst="rect">
              <a:avLst/>
            </a:prstGeom>
            <a:ln w="38100">
              <a:solidFill>
                <a:schemeClr val="accent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42732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8BF268-D74F-8A74-5F93-535BE074E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6E291-59CA-E2A4-2A80-F025F7161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54424" y="6095936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E29E16-9567-3D1E-4CF1-109CE1268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6" y="-169050"/>
            <a:ext cx="12097780" cy="1152000"/>
          </a:xfrm>
        </p:spPr>
        <p:txBody>
          <a:bodyPr>
            <a:noAutofit/>
          </a:bodyPr>
          <a:lstStyle/>
          <a:p>
            <a:r>
              <a:rPr lang="en-GB" sz="3600" dirty="0"/>
              <a:t>Researchers in Experimental Nuclear Physics</a:t>
            </a:r>
            <a:endParaRPr lang="en-BE" sz="3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00882E3-B327-5152-FB26-3A872F47146C}"/>
              </a:ext>
            </a:extLst>
          </p:cNvPr>
          <p:cNvSpPr/>
          <p:nvPr/>
        </p:nvSpPr>
        <p:spPr>
          <a:xfrm>
            <a:off x="6913528" y="3896252"/>
            <a:ext cx="4871258" cy="19294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Aft>
                <a:spcPts val="300"/>
              </a:spcAft>
              <a:buClr>
                <a:srgbClr val="116E8A"/>
              </a:buClr>
            </a:pPr>
            <a:r>
              <a:rPr lang="en-GB" sz="1400" u="sng" dirty="0">
                <a:solidFill>
                  <a:schemeClr val="tx1"/>
                </a:solidFill>
              </a:rPr>
              <a:t>Leading roles in European research boards:</a:t>
            </a:r>
            <a:endParaRPr lang="en-GB" sz="1400" dirty="0">
              <a:solidFill>
                <a:schemeClr val="tx1"/>
              </a:solidFill>
            </a:endParaRPr>
          </a:p>
          <a:p>
            <a:pPr marL="147638" lvl="1" indent="-147638"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400" dirty="0">
                <a:solidFill>
                  <a:schemeClr val="tx1"/>
                </a:solidFill>
              </a:rPr>
              <a:t>NS: Belgian representative in the ISCC</a:t>
            </a:r>
          </a:p>
          <a:p>
            <a:pPr marL="147638" lvl="1" indent="-147638"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400" dirty="0">
                <a:solidFill>
                  <a:schemeClr val="tx1"/>
                </a:solidFill>
              </a:rPr>
              <a:t>RR: member Group for the Upgrade of ISOLDE</a:t>
            </a:r>
          </a:p>
          <a:p>
            <a:pPr marL="147638" lvl="1" indent="-147638"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400" dirty="0">
                <a:solidFill>
                  <a:schemeClr val="tx1"/>
                </a:solidFill>
              </a:rPr>
              <a:t>TEC: Belgian representative in the MEDICIS Coll. Board</a:t>
            </a:r>
          </a:p>
          <a:p>
            <a:pPr marL="147638" lvl="1" indent="-147638"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400" dirty="0">
                <a:solidFill>
                  <a:schemeClr val="tx1"/>
                </a:solidFill>
              </a:rPr>
              <a:t>TEC: member of the PRISMAP coordination committee</a:t>
            </a:r>
          </a:p>
          <a:p>
            <a:pPr marL="147638" lvl="1" indent="-147638"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400" dirty="0">
                <a:solidFill>
                  <a:schemeClr val="tx1"/>
                </a:solidFill>
              </a:rPr>
              <a:t>GN, PVD: former ISOLDE Physics Group Leaders</a:t>
            </a:r>
          </a:p>
          <a:p>
            <a:pPr marL="147638" lvl="1" indent="-147638"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400" dirty="0">
                <a:solidFill>
                  <a:schemeClr val="tx1"/>
                </a:solidFill>
              </a:rPr>
              <a:t>GN, PVD: former members of </a:t>
            </a:r>
            <a:r>
              <a:rPr lang="en-GB" sz="1400" dirty="0" err="1">
                <a:solidFill>
                  <a:schemeClr val="tx1"/>
                </a:solidFill>
              </a:rPr>
              <a:t>NuPECC</a:t>
            </a:r>
            <a:endParaRPr lang="en-GB" sz="1400" dirty="0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B61B573-8180-480D-02D9-40A49FE3480A}"/>
              </a:ext>
            </a:extLst>
          </p:cNvPr>
          <p:cNvGrpSpPr/>
          <p:nvPr/>
        </p:nvGrpSpPr>
        <p:grpSpPr>
          <a:xfrm>
            <a:off x="477677" y="1730517"/>
            <a:ext cx="6074309" cy="1910096"/>
            <a:chOff x="1621488" y="758254"/>
            <a:chExt cx="5937533" cy="173064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A54438A-D9A1-1546-1CCF-13759C273F28}"/>
                </a:ext>
              </a:extLst>
            </p:cNvPr>
            <p:cNvGrpSpPr/>
            <p:nvPr/>
          </p:nvGrpSpPr>
          <p:grpSpPr>
            <a:xfrm>
              <a:off x="1621488" y="758254"/>
              <a:ext cx="5937533" cy="1730642"/>
              <a:chOff x="74627" y="858198"/>
              <a:chExt cx="5937533" cy="173064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A2E65B5-E69B-5EFF-97EE-3FF75A41B9D3}"/>
                  </a:ext>
                </a:extLst>
              </p:cNvPr>
              <p:cNvGrpSpPr/>
              <p:nvPr/>
            </p:nvGrpSpPr>
            <p:grpSpPr>
              <a:xfrm>
                <a:off x="124083" y="1217124"/>
                <a:ext cx="5600195" cy="1371716"/>
                <a:chOff x="124083" y="1217124"/>
                <a:chExt cx="5600195" cy="1371716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7096C9F4-4D0F-2ABF-FCF9-C73ADCAC9AB8}"/>
                    </a:ext>
                  </a:extLst>
                </p:cNvPr>
                <p:cNvGrpSpPr/>
                <p:nvPr/>
              </p:nvGrpSpPr>
              <p:grpSpPr>
                <a:xfrm>
                  <a:off x="124083" y="1217124"/>
                  <a:ext cx="928459" cy="1293802"/>
                  <a:chOff x="124083" y="1021543"/>
                  <a:chExt cx="928459" cy="1293802"/>
                </a:xfrm>
              </p:grpSpPr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0773DF96-080F-878D-9BF1-700AC38320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69013" y="1021543"/>
                    <a:ext cx="664959" cy="827999"/>
                  </a:xfrm>
                  <a:prstGeom prst="rect">
                    <a:avLst/>
                  </a:prstGeom>
                  <a:ln w="19050">
                    <a:solidFill>
                      <a:srgbClr val="116E8A"/>
                    </a:solidFill>
                  </a:ln>
                </p:spPr>
              </p:pic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62CDCEB0-2FD9-7218-E113-4C66B8E9A039}"/>
                      </a:ext>
                    </a:extLst>
                  </p:cNvPr>
                  <p:cNvSpPr txBox="1"/>
                  <p:nvPr/>
                </p:nvSpPr>
                <p:spPr>
                  <a:xfrm>
                    <a:off x="124083" y="1853680"/>
                    <a:ext cx="92845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BE" sz="1200" dirty="0"/>
                      <a:t>Thomas E.</a:t>
                    </a:r>
                    <a:br>
                      <a:rPr lang="en-BE" sz="1200" dirty="0"/>
                    </a:br>
                    <a:r>
                      <a:rPr lang="en-BE" sz="1200" dirty="0"/>
                      <a:t>Cocolios</a:t>
                    </a:r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96CD1682-2AEF-2A08-A507-D40AB5E3335C}"/>
                    </a:ext>
                  </a:extLst>
                </p:cNvPr>
                <p:cNvGrpSpPr/>
                <p:nvPr/>
              </p:nvGrpSpPr>
              <p:grpSpPr>
                <a:xfrm>
                  <a:off x="1047751" y="1217124"/>
                  <a:ext cx="942050" cy="1281403"/>
                  <a:chOff x="1047751" y="1021543"/>
                  <a:chExt cx="942050" cy="1281403"/>
                </a:xfrm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41BE71F8-E30E-37A3-3544-442724814B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206541" y="1021543"/>
                    <a:ext cx="671473" cy="827999"/>
                  </a:xfrm>
                  <a:prstGeom prst="rect">
                    <a:avLst/>
                  </a:prstGeom>
                  <a:ln w="19050">
                    <a:solidFill>
                      <a:srgbClr val="116E8A"/>
                    </a:solidFill>
                  </a:ln>
                </p:spPr>
              </p:pic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B33E67A8-72FC-EAE6-5737-E4F9213D3952}"/>
                      </a:ext>
                    </a:extLst>
                  </p:cNvPr>
                  <p:cNvSpPr txBox="1"/>
                  <p:nvPr/>
                </p:nvSpPr>
                <p:spPr>
                  <a:xfrm>
                    <a:off x="1047751" y="1884655"/>
                    <a:ext cx="942050" cy="4182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BE" sz="1200" dirty="0"/>
                      <a:t>Ruben</a:t>
                    </a:r>
                    <a:br>
                      <a:rPr lang="en-BE" sz="1200" dirty="0"/>
                    </a:br>
                    <a:r>
                      <a:rPr lang="en-BE" sz="1200" dirty="0"/>
                      <a:t>de Groote</a:t>
                    </a:r>
                  </a:p>
                </p:txBody>
              </p: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1C86DBE-8BFC-ED6A-B41D-055DF1187E04}"/>
                    </a:ext>
                  </a:extLst>
                </p:cNvPr>
                <p:cNvGrpSpPr/>
                <p:nvPr/>
              </p:nvGrpSpPr>
              <p:grpSpPr>
                <a:xfrm>
                  <a:off x="3002863" y="1241874"/>
                  <a:ext cx="809602" cy="1318497"/>
                  <a:chOff x="3002863" y="1046293"/>
                  <a:chExt cx="809602" cy="1318497"/>
                </a:xfrm>
              </p:grpSpPr>
              <p:pic>
                <p:nvPicPr>
                  <p:cNvPr id="21" name="Picture 2" descr="photo">
                    <a:extLst>
                      <a:ext uri="{FF2B5EF4-FFF2-40B4-BE49-F238E27FC236}">
                        <a16:creationId xmlns:a16="http://schemas.microsoft.com/office/drawing/2014/main" id="{06CE0982-DC52-71A9-BD0F-02E99678A0B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3091488" y="1046293"/>
                    <a:ext cx="696451" cy="827999"/>
                  </a:xfrm>
                  <a:prstGeom prst="rect">
                    <a:avLst/>
                  </a:prstGeom>
                  <a:noFill/>
                  <a:ln w="19050">
                    <a:solidFill>
                      <a:srgbClr val="116E8A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D53EBDF3-FB23-334E-C5C9-FF04A1C66352}"/>
                      </a:ext>
                    </a:extLst>
                  </p:cNvPr>
                  <p:cNvSpPr txBox="1"/>
                  <p:nvPr/>
                </p:nvSpPr>
                <p:spPr>
                  <a:xfrm>
                    <a:off x="3002863" y="1903125"/>
                    <a:ext cx="80960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BE" sz="1200" dirty="0"/>
                      <a:t>Gerda Neyens</a:t>
                    </a:r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32A3A748-A0AE-9EAB-6825-8C6645E38678}"/>
                    </a:ext>
                  </a:extLst>
                </p:cNvPr>
                <p:cNvGrpSpPr/>
                <p:nvPr/>
              </p:nvGrpSpPr>
              <p:grpSpPr>
                <a:xfrm>
                  <a:off x="3966931" y="1241874"/>
                  <a:ext cx="809602" cy="1300027"/>
                  <a:chOff x="3966931" y="1046293"/>
                  <a:chExt cx="809602" cy="1300027"/>
                </a:xfrm>
              </p:grpSpPr>
              <p:pic>
                <p:nvPicPr>
                  <p:cNvPr id="19" name="Picture 18">
                    <a:extLst>
                      <a:ext uri="{FF2B5EF4-FFF2-40B4-BE49-F238E27FC236}">
                        <a16:creationId xmlns:a16="http://schemas.microsoft.com/office/drawing/2014/main" id="{6A98F5D0-A325-FF78-231C-A1D1340FEE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060508" y="1046293"/>
                    <a:ext cx="664655" cy="827999"/>
                  </a:xfrm>
                  <a:prstGeom prst="rect">
                    <a:avLst/>
                  </a:prstGeom>
                  <a:ln w="19050">
                    <a:solidFill>
                      <a:srgbClr val="116E8A"/>
                    </a:solidFill>
                  </a:ln>
                </p:spPr>
              </p:pic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BC7F7AC3-C2E6-D664-BACB-4979EB5D0BF0}"/>
                      </a:ext>
                    </a:extLst>
                  </p:cNvPr>
                  <p:cNvSpPr txBox="1"/>
                  <p:nvPr/>
                </p:nvSpPr>
                <p:spPr>
                  <a:xfrm>
                    <a:off x="3966931" y="1884655"/>
                    <a:ext cx="80960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BE" sz="1200" dirty="0"/>
                      <a:t>Riccardo Raabe</a:t>
                    </a:r>
                  </a:p>
                </p:txBody>
              </p: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56AD1988-D23C-1007-C897-EE8CCC980336}"/>
                    </a:ext>
                  </a:extLst>
                </p:cNvPr>
                <p:cNvGrpSpPr/>
                <p:nvPr/>
              </p:nvGrpSpPr>
              <p:grpSpPr>
                <a:xfrm>
                  <a:off x="4914676" y="1241874"/>
                  <a:ext cx="809602" cy="1346966"/>
                  <a:chOff x="4914676" y="1046293"/>
                  <a:chExt cx="809602" cy="1346966"/>
                </a:xfrm>
              </p:grpSpPr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82C83438-8F79-8898-C6B7-FCE212F9B9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997732" y="1046293"/>
                    <a:ext cx="675947" cy="827999"/>
                  </a:xfrm>
                  <a:prstGeom prst="rect">
                    <a:avLst/>
                  </a:prstGeom>
                  <a:ln w="19050">
                    <a:solidFill>
                      <a:srgbClr val="116E8A"/>
                    </a:solidFill>
                  </a:ln>
                </p:spPr>
              </p:pic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A8384897-2449-DC03-64A6-82E73E900C71}"/>
                      </a:ext>
                    </a:extLst>
                  </p:cNvPr>
                  <p:cNvSpPr txBox="1"/>
                  <p:nvPr/>
                </p:nvSpPr>
                <p:spPr>
                  <a:xfrm>
                    <a:off x="4914676" y="1931594"/>
                    <a:ext cx="80960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BE" sz="1200" dirty="0"/>
                      <a:t>Nathal Severijns</a:t>
                    </a:r>
                  </a:p>
                </p:txBody>
              </p:sp>
            </p:grp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C17CB5E-518E-5B63-F6F3-1C6C3D923395}"/>
                  </a:ext>
                </a:extLst>
              </p:cNvPr>
              <p:cNvSpPr/>
              <p:nvPr/>
            </p:nvSpPr>
            <p:spPr>
              <a:xfrm>
                <a:off x="74627" y="858198"/>
                <a:ext cx="593753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rgbClr val="116E8A"/>
                    </a:solidFill>
                  </a:rPr>
                  <a:t>Nuclear and Radiation Physics, KU Leuven</a:t>
                </a:r>
                <a:endParaRPr lang="en-US" sz="1400" dirty="0"/>
              </a:p>
            </p:txBody>
          </p:sp>
        </p:grpSp>
        <p:pic>
          <p:nvPicPr>
            <p:cNvPr id="40" name="Picture 39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C8A98441-42C1-DD7A-33CA-2EDC1B656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4458" y="1116296"/>
              <a:ext cx="703910" cy="862206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59B55AA-3CCD-FE3C-661A-06CF58C3DF43}"/>
                </a:ext>
              </a:extLst>
            </p:cNvPr>
            <p:cNvSpPr txBox="1"/>
            <p:nvPr/>
          </p:nvSpPr>
          <p:spPr>
            <a:xfrm>
              <a:off x="3619302" y="1998762"/>
              <a:ext cx="8880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Agi</a:t>
              </a:r>
            </a:p>
            <a:p>
              <a:pPr algn="ctr"/>
              <a:r>
                <a:rPr lang="en-US" sz="1200" dirty="0"/>
                <a:t>Koszorus</a:t>
              </a:r>
              <a:endParaRPr lang="en-BE" sz="1200" dirty="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F345446-32C1-050B-BE33-8055CBA1A627}"/>
              </a:ext>
            </a:extLst>
          </p:cNvPr>
          <p:cNvSpPr txBox="1"/>
          <p:nvPr/>
        </p:nvSpPr>
        <p:spPr>
          <a:xfrm>
            <a:off x="7335927" y="2117187"/>
            <a:ext cx="291201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6 staff, 25 PhD, 9 post-doc</a:t>
            </a:r>
          </a:p>
          <a:p>
            <a:r>
              <a:rPr lang="en-US" dirty="0"/>
              <a:t>4 instrument specialists</a:t>
            </a:r>
          </a:p>
          <a:p>
            <a:r>
              <a:rPr lang="en-US" dirty="0"/>
              <a:t>1 research expert</a:t>
            </a:r>
            <a:endParaRPr lang="en-BE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E155B32-EC5F-A87B-88D3-67EC619846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72" y="806277"/>
            <a:ext cx="2023677" cy="722523"/>
          </a:xfrm>
          <a:prstGeom prst="rect">
            <a:avLst/>
          </a:prstGeom>
        </p:spPr>
      </p:pic>
      <p:sp>
        <p:nvSpPr>
          <p:cNvPr id="52" name="Rectangle 6">
            <a:extLst>
              <a:ext uri="{FF2B5EF4-FFF2-40B4-BE49-F238E27FC236}">
                <a16:creationId xmlns:a16="http://schemas.microsoft.com/office/drawing/2014/main" id="{243E7CC5-53D0-5900-F22F-E645B8BFA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sp>
        <p:nvSpPr>
          <p:cNvPr id="53" name="Rectangle 7">
            <a:extLst>
              <a:ext uri="{FF2B5EF4-FFF2-40B4-BE49-F238E27FC236}">
                <a16:creationId xmlns:a16="http://schemas.microsoft.com/office/drawing/2014/main" id="{468C6D0D-9659-024D-310E-2BF7297C8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461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B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endParaRPr kumimoji="0" lang="en-GB" altLang="en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8">
            <a:extLst>
              <a:ext uri="{FF2B5EF4-FFF2-40B4-BE49-F238E27FC236}">
                <a16:creationId xmlns:a16="http://schemas.microsoft.com/office/drawing/2014/main" id="{54BA2B17-0D9D-B96B-433D-19EE8394A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86" y="25835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B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kumimoji="0" lang="en-GB" altLang="en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9">
            <a:extLst>
              <a:ext uri="{FF2B5EF4-FFF2-40B4-BE49-F238E27FC236}">
                <a16:creationId xmlns:a16="http://schemas.microsoft.com/office/drawing/2014/main" id="{DA34DEEC-1011-3DD7-5F89-693CFA917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7" y="22112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B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kumimoji="0" lang="en-US" altLang="en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11">
            <a:extLst>
              <a:ext uri="{FF2B5EF4-FFF2-40B4-BE49-F238E27FC236}">
                <a16:creationId xmlns:a16="http://schemas.microsoft.com/office/drawing/2014/main" id="{5602A681-1E4E-F8E0-A7B6-D6E3AFFD4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95163" y="452499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BE" altLang="en-BE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BE" altLang="en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BE1228-2694-CFAC-BEE9-6B6C582F7605}"/>
              </a:ext>
            </a:extLst>
          </p:cNvPr>
          <p:cNvSpPr txBox="1"/>
          <p:nvPr/>
        </p:nvSpPr>
        <p:spPr>
          <a:xfrm>
            <a:off x="528272" y="4010946"/>
            <a:ext cx="55066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Structure of exotic nuclei </a:t>
            </a:r>
          </a:p>
          <a:p>
            <a:r>
              <a:rPr lang="en-US" dirty="0"/>
              <a:t>State-of-the-art Laser and decay spectroscopy</a:t>
            </a:r>
          </a:p>
          <a:p>
            <a:r>
              <a:rPr lang="en-US" dirty="0"/>
              <a:t>	and Nuclear reactions</a:t>
            </a:r>
          </a:p>
          <a:p>
            <a:r>
              <a:rPr lang="en-US" dirty="0"/>
              <a:t>Precision tests of Standard Model</a:t>
            </a:r>
          </a:p>
          <a:p>
            <a:r>
              <a:rPr lang="en-US" dirty="0"/>
              <a:t>Radioisotope production and purification</a:t>
            </a:r>
          </a:p>
          <a:p>
            <a:r>
              <a:rPr lang="en-US" dirty="0"/>
              <a:t>Radioactive molecules production and spectroscopy</a:t>
            </a:r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94170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62655" y="1916832"/>
            <a:ext cx="1700279" cy="1758747"/>
            <a:chOff x="3529831" y="4221248"/>
            <a:chExt cx="1700279" cy="1758747"/>
          </a:xfrm>
        </p:grpSpPr>
        <p:pic>
          <p:nvPicPr>
            <p:cNvPr id="19" name="Picture 2"/>
            <p:cNvPicPr>
              <a:picLocks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683353" y="4221248"/>
              <a:ext cx="1440000" cy="1440000"/>
            </a:xfrm>
            <a:prstGeom prst="ellipse">
              <a:avLst/>
            </a:prstGeom>
            <a:noFill/>
            <a:effectLst>
              <a:outerShdw blurRad="63500" dist="38100" dir="2700000" algn="tl" rotWithShape="0">
                <a:prstClr val="black">
                  <a:alpha val="7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529831" y="5583995"/>
              <a:ext cx="1700279" cy="396000"/>
            </a:xfrm>
            <a:prstGeom prst="rect">
              <a:avLst/>
            </a:prstGeom>
            <a:solidFill>
              <a:srgbClr val="3E8FC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2"/>
                  </a:solidFill>
                  <a:latin typeface="Segoe UI" panose="020B0502040204020203" pitchFamily="34" charset="0"/>
                </a:defRPr>
              </a:lvl1pPr>
            </a:lstStyle>
            <a:p>
              <a:pPr marL="0" marR="0" lvl="0" indent="0" algn="ctr" defTabSz="1072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Radio-isotopes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140137" y="4293096"/>
            <a:ext cx="1700279" cy="1863099"/>
            <a:chOff x="8715764" y="2591764"/>
            <a:chExt cx="1700279" cy="1863099"/>
          </a:xfrm>
        </p:grpSpPr>
        <p:pic>
          <p:nvPicPr>
            <p:cNvPr id="23" name="Picture 2"/>
            <p:cNvPicPr>
              <a:picLocks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821518" y="2591764"/>
              <a:ext cx="1440000" cy="1440000"/>
            </a:xfrm>
            <a:prstGeom prst="ellipse">
              <a:avLst/>
            </a:prstGeom>
            <a:noFill/>
            <a:effectLst>
              <a:outerShdw blurRad="63500" dist="38100" dir="2700000" algn="tl" rotWithShape="0">
                <a:prstClr val="black">
                  <a:alpha val="7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8715764" y="3846534"/>
              <a:ext cx="1700279" cy="608329"/>
            </a:xfrm>
            <a:prstGeom prst="rect">
              <a:avLst/>
            </a:prstGeom>
            <a:solidFill>
              <a:srgbClr val="3E8FC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7287" tIns="53643" rIns="107287" bIns="53643" numCol="1" rtlCol="0" anchor="ctr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algn="ctr">
                <a:defRPr sz="1400" b="1">
                  <a:solidFill>
                    <a:schemeClr val="bg2"/>
                  </a:solidFill>
                  <a:latin typeface="Segoe UI" panose="020B0502040204020203" pitchFamily="34" charset="0"/>
                </a:defRPr>
              </a:lvl1pPr>
            </a:lstStyle>
            <a:p>
              <a:pPr marL="0" marR="0" lvl="0" indent="0" algn="ctr" defTabSz="1072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Fundamental research</a:t>
              </a: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 bwMode="auto">
          <a:xfrm>
            <a:off x="4913563" y="2748448"/>
            <a:ext cx="1857699" cy="2319903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defRPr sz="1200"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 M</a:t>
            </a:r>
            <a:r>
              <a:rPr kumimoji="0" lang="fr-BE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ultipurpose</a:t>
            </a: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h</a:t>
            </a:r>
            <a:r>
              <a:rPr kumimoji="0" lang="fr-BE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Y</a:t>
            </a:r>
            <a:r>
              <a:rPr kumimoji="0" lang="fr-BE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brid</a:t>
            </a:r>
            <a:endParaRPr kumimoji="0" lang="fr-BE" sz="2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 </a:t>
            </a:r>
            <a:r>
              <a:rPr kumimoji="0" lang="fr-BE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R</a:t>
            </a:r>
            <a:r>
              <a:rPr kumimoji="0" lang="fr-BE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esearch</a:t>
            </a:r>
            <a:endParaRPr kumimoji="0" lang="fr-BE" sz="2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 </a:t>
            </a:r>
            <a:r>
              <a:rPr kumimoji="0" lang="fr-BE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R</a:t>
            </a:r>
            <a:r>
              <a:rPr kumimoji="0" lang="fr-BE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eactor</a:t>
            </a:r>
            <a:r>
              <a:rPr kumimoji="0" lang="fr-BE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for</a:t>
            </a: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 H</a:t>
            </a:r>
            <a:r>
              <a:rPr kumimoji="0" lang="fr-BE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igh-tech</a:t>
            </a: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 A</a:t>
            </a:r>
            <a:r>
              <a:rPr kumimoji="0" lang="fr-BE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pplications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121891" y="1916832"/>
            <a:ext cx="1699200" cy="1758747"/>
            <a:chOff x="7346673" y="1287452"/>
            <a:chExt cx="1699200" cy="1758747"/>
          </a:xfrm>
        </p:grpSpPr>
        <p:pic>
          <p:nvPicPr>
            <p:cNvPr id="33" name="Picture 6"/>
            <p:cNvPicPr>
              <a:picLocks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421251" y="1287452"/>
              <a:ext cx="1440000" cy="1440000"/>
            </a:xfrm>
            <a:prstGeom prst="ellipse">
              <a:avLst/>
            </a:prstGeom>
            <a:noFill/>
            <a:effectLst>
              <a:outerShdw blurRad="63500" dist="38100" dir="2700000" algn="tl" rotWithShape="0">
                <a:prstClr val="black">
                  <a:alpha val="71000"/>
                </a:prstClr>
              </a:outerShdw>
            </a:effectLst>
          </p:spPr>
        </p:pic>
        <p:sp>
          <p:nvSpPr>
            <p:cNvPr id="34" name="TextBox 33"/>
            <p:cNvSpPr txBox="1"/>
            <p:nvPr/>
          </p:nvSpPr>
          <p:spPr>
            <a:xfrm>
              <a:off x="7346673" y="2650199"/>
              <a:ext cx="1699200" cy="396000"/>
            </a:xfrm>
            <a:prstGeom prst="rect">
              <a:avLst/>
            </a:prstGeom>
            <a:solidFill>
              <a:srgbClr val="3E8FC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7287" tIns="53643" rIns="107287" bIns="53643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2"/>
                  </a:solidFill>
                  <a:latin typeface="Segoe UI" panose="020B0502040204020203" pitchFamily="34" charset="0"/>
                </a:defRPr>
              </a:lvl1pPr>
            </a:lstStyle>
            <a:p>
              <a:pPr marL="0" marR="0" lvl="0" indent="0" algn="ctr" defTabSz="1072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Fusion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92812" y="799748"/>
            <a:ext cx="1699200" cy="1746204"/>
            <a:chOff x="647095" y="2852936"/>
            <a:chExt cx="1699200" cy="1746204"/>
          </a:xfrm>
        </p:grpSpPr>
        <p:sp>
          <p:nvSpPr>
            <p:cNvPr id="39" name="Oval 38"/>
            <p:cNvSpPr/>
            <p:nvPr/>
          </p:nvSpPr>
          <p:spPr bwMode="auto">
            <a:xfrm>
              <a:off x="776695" y="2852936"/>
              <a:ext cx="1440001" cy="144000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72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920306" y="3181582"/>
              <a:ext cx="1245093" cy="782707"/>
              <a:chOff x="3478963" y="1030652"/>
              <a:chExt cx="2919046" cy="1835012"/>
            </a:xfrm>
          </p:grpSpPr>
          <p:pic>
            <p:nvPicPr>
              <p:cNvPr id="42" name="Picture 2" descr="O:\DOKUMENT\Diensten\COM\MPR\mpr\Presentations\MYRRHA\images\waste.png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8963" y="1178742"/>
                <a:ext cx="1570867" cy="12559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O:\DOKUMENT\Diensten\COM\MPR\mpr\Presentations\MYRRHA\images\waste.png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3943" y="1236616"/>
                <a:ext cx="1424066" cy="11386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O:\DOKUMENT\Diensten\COM\MPR\mpr\Presentations\MYRRHA\images\waste.png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3677" y="1101777"/>
                <a:ext cx="1853910" cy="1482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O:\DOKUMENT\Diensten\COM\MPR\mpr\Presentations\MYRRHA\images\waste.pn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8470" y="1030652"/>
                <a:ext cx="2295043" cy="18350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TextBox 40"/>
            <p:cNvSpPr txBox="1"/>
            <p:nvPr/>
          </p:nvSpPr>
          <p:spPr>
            <a:xfrm>
              <a:off x="647095" y="4203140"/>
              <a:ext cx="1699200" cy="396000"/>
            </a:xfrm>
            <a:prstGeom prst="rect">
              <a:avLst/>
            </a:prstGeom>
            <a:solidFill>
              <a:srgbClr val="3E8FC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7287" tIns="53643" rIns="107287" bIns="53643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2"/>
                  </a:solidFill>
                  <a:latin typeface="Segoe UI" panose="020B0502040204020203" pitchFamily="34" charset="0"/>
                </a:defRPr>
              </a:lvl1pPr>
            </a:lstStyle>
            <a:p>
              <a:pPr marL="0" marR="0" lvl="0" indent="0" algn="ctr" defTabSz="1072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SNF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*/ Waste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798161" y="6352085"/>
            <a:ext cx="2329427" cy="323777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</a:t>
            </a:r>
            <a:r>
              <a:rPr kumimoji="0" lang="nl-BE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SNF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= </a:t>
            </a:r>
            <a:r>
              <a:rPr kumimoji="0" lang="nl-BE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Spent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nl-BE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Nuclear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nl-BE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Fuel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7" name="Picture 4"/>
          <p:cNvPicPr>
            <a:picLocks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3712" y="4293832"/>
            <a:ext cx="1440000" cy="1440000"/>
          </a:xfrm>
          <a:prstGeom prst="ellipse">
            <a:avLst/>
          </a:prstGeom>
          <a:noFill/>
          <a:effectLst>
            <a:outerShdw blurRad="63500" dist="38100" dir="2700000" algn="tl" rotWithShape="0">
              <a:prstClr val="black">
                <a:alpha val="71000"/>
              </a:prstClr>
            </a:outerShdw>
          </a:effectLst>
        </p:spPr>
      </p:pic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2063384" y="5660751"/>
            <a:ext cx="1435170" cy="396000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Mat.&amp; Fuel  GEN IV</a:t>
            </a:r>
          </a:p>
        </p:txBody>
      </p:sp>
      <p:pic>
        <p:nvPicPr>
          <p:cNvPr id="26" name="Picture 2" descr="C:\Users\sproost\Documents\Project MYRRHA\Presentations - Funding\2016_10_04 Meeting Westinghouse\SMR - Picture 1_circle.png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7150" y="508518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159896" y="6449803"/>
            <a:ext cx="1452358" cy="396000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defRPr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Support to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SMR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LFR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750973-ACDA-AB10-003C-CB0C65D6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422"/>
            <a:ext cx="11049806" cy="494152"/>
          </a:xfrm>
        </p:spPr>
        <p:txBody>
          <a:bodyPr/>
          <a:lstStyle/>
          <a:p>
            <a:pPr algn="ctr"/>
            <a:r>
              <a:rPr lang="en-US" sz="2800" dirty="0"/>
              <a:t>MYRRHA’s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lang="en-US" sz="2800" dirty="0"/>
              <a:t>Application Portfolio</a:t>
            </a:r>
            <a:endParaRPr lang="fr-BE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21EB43-5894-AA84-55AF-6EC28EE2BBCA}"/>
              </a:ext>
            </a:extLst>
          </p:cNvPr>
          <p:cNvSpPr txBox="1"/>
          <p:nvPr/>
        </p:nvSpPr>
        <p:spPr>
          <a:xfrm>
            <a:off x="7697149" y="6388947"/>
            <a:ext cx="3058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Courtesy Hamid Aït Abderrahim</a:t>
            </a:r>
            <a:endParaRPr lang="en-B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9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D1B04E-20CA-F54C-B118-F8F0F0545F0E}"/>
              </a:ext>
            </a:extLst>
          </p:cNvPr>
          <p:cNvSpPr txBox="1"/>
          <p:nvPr/>
        </p:nvSpPr>
        <p:spPr>
          <a:xfrm>
            <a:off x="0" y="4897399"/>
            <a:ext cx="881920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22041" lvl="1"/>
            <a:r>
              <a:rPr lang="en-BE" dirty="0"/>
              <a:t>Global nuclear structure models (nuclear mass models, fission probabilities, </a:t>
            </a:r>
            <a:r>
              <a:rPr lang="en-US" dirty="0"/>
              <a:t>…)</a:t>
            </a:r>
            <a:endParaRPr lang="en-BE" dirty="0"/>
          </a:p>
          <a:p>
            <a:pPr marL="422041" lvl="1"/>
            <a:r>
              <a:rPr lang="en-BE" dirty="0"/>
              <a:t>Nuclear reaction models for nucleosynthesis applications </a:t>
            </a:r>
          </a:p>
          <a:p>
            <a:pPr marL="422041" lvl="1"/>
            <a:r>
              <a:rPr lang="en-BE" dirty="0"/>
              <a:t>High-density </a:t>
            </a:r>
            <a:r>
              <a:rPr lang="en-US" dirty="0"/>
              <a:t>EOS </a:t>
            </a:r>
            <a:r>
              <a:rPr lang="en-BE" dirty="0"/>
              <a:t>for neutron stars and gravitational wave physics</a:t>
            </a:r>
          </a:p>
        </p:txBody>
      </p:sp>
      <p:pic>
        <p:nvPicPr>
          <p:cNvPr id="1026" name="Picture 2" descr="Logos de l'ULB - Actualités de l'ULB">
            <a:extLst>
              <a:ext uri="{FF2B5EF4-FFF2-40B4-BE49-F238E27FC236}">
                <a16:creationId xmlns:a16="http://schemas.microsoft.com/office/drawing/2014/main" id="{F1DBCBE1-7B96-014A-87FF-615B827B8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9" y="1049216"/>
            <a:ext cx="2080044" cy="73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271647" y="-226450"/>
            <a:ext cx="10222091" cy="990305"/>
          </a:xfrm>
        </p:spPr>
        <p:txBody>
          <a:bodyPr>
            <a:noAutofit/>
          </a:bodyPr>
          <a:lstStyle/>
          <a:p>
            <a:pPr eaLnBrk="1" hangingPunct="1">
              <a:lnSpc>
                <a:spcPct val="160000"/>
              </a:lnSpc>
            </a:pPr>
            <a:r>
              <a:rPr lang="fr-FR" sz="3600" dirty="0" err="1">
                <a:latin typeface="+mn-lt"/>
                <a:ea typeface="ＭＳ Ｐゴシック" charset="0"/>
              </a:rPr>
              <a:t>Researchers</a:t>
            </a:r>
            <a:r>
              <a:rPr lang="fr-FR" sz="3600" dirty="0">
                <a:latin typeface="+mn-lt"/>
                <a:ea typeface="ＭＳ Ｐゴシック" charset="0"/>
              </a:rPr>
              <a:t> in </a:t>
            </a:r>
            <a:r>
              <a:rPr lang="fr-FR" sz="3600" dirty="0" err="1">
                <a:latin typeface="+mn-lt"/>
                <a:ea typeface="ＭＳ Ｐゴシック" charset="0"/>
              </a:rPr>
              <a:t>Theoretical</a:t>
            </a:r>
            <a:r>
              <a:rPr lang="fr-FR" sz="3600" dirty="0">
                <a:latin typeface="+mn-lt"/>
                <a:ea typeface="ＭＳ Ｐゴシック" charset="0"/>
              </a:rPr>
              <a:t> Nuclear Physics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5A7116-32E2-ABCA-0346-C7B7BC3FACA3}"/>
              </a:ext>
            </a:extLst>
          </p:cNvPr>
          <p:cNvSpPr txBox="1"/>
          <p:nvPr/>
        </p:nvSpPr>
        <p:spPr>
          <a:xfrm>
            <a:off x="306489" y="3585528"/>
            <a:ext cx="1113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Nicolas Chamel</a:t>
            </a:r>
            <a:endParaRPr lang="en-BE" sz="1600" dirty="0"/>
          </a:p>
        </p:txBody>
      </p:sp>
      <p:pic>
        <p:nvPicPr>
          <p:cNvPr id="5" name="Picture 2" descr="Conférenciers : Nicolas CHAMEL – lacademie.tv">
            <a:extLst>
              <a:ext uri="{FF2B5EF4-FFF2-40B4-BE49-F238E27FC236}">
                <a16:creationId xmlns:a16="http://schemas.microsoft.com/office/drawing/2014/main" id="{98FBFBCE-129E-48FA-9059-996FFABC795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9" y="2551509"/>
            <a:ext cx="869788" cy="1033025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person, person, wearing, smiling&#10;&#10;Description automatically generated">
            <a:extLst>
              <a:ext uri="{FF2B5EF4-FFF2-40B4-BE49-F238E27FC236}">
                <a16:creationId xmlns:a16="http://schemas.microsoft.com/office/drawing/2014/main" id="{4D9475ED-4500-EEBB-3637-272D7D0B53B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433886" y="2551509"/>
            <a:ext cx="869788" cy="103302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750337-3292-12CD-CEDD-6D1BCCD7BBC6}"/>
              </a:ext>
            </a:extLst>
          </p:cNvPr>
          <p:cNvSpPr txBox="1"/>
          <p:nvPr/>
        </p:nvSpPr>
        <p:spPr>
          <a:xfrm>
            <a:off x="1311793" y="3601342"/>
            <a:ext cx="1113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Stephane Goriely</a:t>
            </a:r>
            <a:endParaRPr lang="en-BE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F39836-A685-29A7-4630-A7728488AE3C}"/>
              </a:ext>
            </a:extLst>
          </p:cNvPr>
          <p:cNvSpPr/>
          <p:nvPr/>
        </p:nvSpPr>
        <p:spPr>
          <a:xfrm>
            <a:off x="6080653" y="2821038"/>
            <a:ext cx="6045612" cy="15518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Aft>
                <a:spcPts val="300"/>
              </a:spcAft>
              <a:buClr>
                <a:srgbClr val="116E8A"/>
              </a:buClr>
            </a:pPr>
            <a:r>
              <a:rPr lang="en-GB" sz="1600" u="sng" dirty="0">
                <a:solidFill>
                  <a:schemeClr val="tx1"/>
                </a:solidFill>
              </a:rPr>
              <a:t>Leading roles in European research boards</a:t>
            </a:r>
            <a:r>
              <a:rPr lang="en-GB" sz="1600" dirty="0">
                <a:solidFill>
                  <a:schemeClr val="tx1"/>
                </a:solidFill>
              </a:rPr>
              <a:t>:</a:t>
            </a:r>
          </a:p>
          <a:p>
            <a:pPr marL="147638" lvl="1" indent="-147638"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600" dirty="0">
                <a:solidFill>
                  <a:schemeClr val="tx1"/>
                </a:solidFill>
              </a:rPr>
              <a:t>NC: Management Committee of various COST Actions, ESNT </a:t>
            </a:r>
          </a:p>
          <a:p>
            <a:pPr marL="147638" lvl="1" indent="-147638"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600" dirty="0">
                <a:solidFill>
                  <a:schemeClr val="tx1"/>
                </a:solidFill>
              </a:rPr>
              <a:t>SG: Belgian representative of NuPECC</a:t>
            </a:r>
          </a:p>
          <a:p>
            <a:pPr marL="147638" lvl="1" indent="-147638"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600" dirty="0">
                <a:solidFill>
                  <a:schemeClr val="tx1"/>
                </a:solidFill>
              </a:rPr>
              <a:t>SG: member of the ILIMA board (FAIR, GSI)</a:t>
            </a:r>
          </a:p>
          <a:p>
            <a:pPr marL="147638" lvl="1" indent="-147638"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GB" sz="1600" dirty="0">
                <a:solidFill>
                  <a:schemeClr val="tx1"/>
                </a:solidFill>
              </a:rPr>
              <a:t>SG: member of the PANDORA coll. (ELI-NP, RCNP, </a:t>
            </a:r>
            <a:r>
              <a:rPr lang="en-GB" sz="1600" dirty="0" err="1">
                <a:solidFill>
                  <a:schemeClr val="tx1"/>
                </a:solidFill>
              </a:rPr>
              <a:t>iThemba</a:t>
            </a:r>
            <a:r>
              <a:rPr lang="en-GB" sz="1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B99E1-A201-C1F6-73BB-67852D717C70}"/>
              </a:ext>
            </a:extLst>
          </p:cNvPr>
          <p:cNvSpPr txBox="1"/>
          <p:nvPr/>
        </p:nvSpPr>
        <p:spPr>
          <a:xfrm>
            <a:off x="6080653" y="2115780"/>
            <a:ext cx="318104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3 staff,</a:t>
            </a:r>
            <a:r>
              <a:rPr lang="en-US" sz="1800" dirty="0"/>
              <a:t> 4 PhD, 3 post-doc</a:t>
            </a:r>
            <a:endParaRPr lang="en-BE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D42DBA-5665-00FB-D0A1-EBC0C596F106}"/>
              </a:ext>
            </a:extLst>
          </p:cNvPr>
          <p:cNvSpPr txBox="1"/>
          <p:nvPr/>
        </p:nvSpPr>
        <p:spPr>
          <a:xfrm>
            <a:off x="2317097" y="3618493"/>
            <a:ext cx="1113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Wouter Ryssens</a:t>
            </a:r>
            <a:endParaRPr lang="en-BE" sz="1600" dirty="0"/>
          </a:p>
        </p:txBody>
      </p:sp>
      <p:pic>
        <p:nvPicPr>
          <p:cNvPr id="11" name="Picture 10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21649B99-5353-DF81-F043-9161FC823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5152" y="2568317"/>
            <a:ext cx="815245" cy="103302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213F45-22EA-AE87-0E65-7D958C8646A9}"/>
              </a:ext>
            </a:extLst>
          </p:cNvPr>
          <p:cNvSpPr txBox="1"/>
          <p:nvPr/>
        </p:nvSpPr>
        <p:spPr>
          <a:xfrm>
            <a:off x="3997779" y="6257383"/>
            <a:ext cx="4429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Access to Supercomputers is essential !</a:t>
            </a:r>
          </a:p>
          <a:p>
            <a:r>
              <a:rPr lang="en-US" dirty="0">
                <a:solidFill>
                  <a:schemeClr val="bg1"/>
                </a:solidFill>
              </a:rPr>
              <a:t>    (CECI, VSC, LUMI, Mare Nostrum, …) 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7E5BFA-DD8E-5511-B2EE-4D766D546C15}"/>
              </a:ext>
            </a:extLst>
          </p:cNvPr>
          <p:cNvSpPr txBox="1"/>
          <p:nvPr/>
        </p:nvSpPr>
        <p:spPr>
          <a:xfrm>
            <a:off x="300214" y="2115780"/>
            <a:ext cx="6115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b="1" dirty="0" err="1"/>
              <a:t>Institut</a:t>
            </a:r>
            <a:r>
              <a:rPr lang="en-BE" b="1" dirty="0"/>
              <a:t> </a:t>
            </a:r>
            <a:r>
              <a:rPr lang="en-BE" b="1" dirty="0" err="1"/>
              <a:t>d’Astronomie</a:t>
            </a:r>
            <a:r>
              <a:rPr lang="en-BE" b="1" dirty="0"/>
              <a:t> et </a:t>
            </a:r>
            <a:r>
              <a:rPr lang="en-BE" b="1" dirty="0" err="1"/>
              <a:t>d’Astrophysique</a:t>
            </a:r>
            <a:r>
              <a:rPr lang="en-BE" b="1" dirty="0"/>
              <a:t> (IAA)</a:t>
            </a:r>
            <a:endParaRPr lang="en-US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s en faculty icons | UGent style guide">
            <a:extLst>
              <a:ext uri="{FF2B5EF4-FFF2-40B4-BE49-F238E27FC236}">
                <a16:creationId xmlns:a16="http://schemas.microsoft.com/office/drawing/2014/main" id="{F745D5A7-C558-01AB-A0A4-3D765BA23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7" y="885001"/>
            <a:ext cx="1620570" cy="129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D1B04E-20CA-F54C-B118-F8F0F0545F0E}"/>
              </a:ext>
            </a:extLst>
          </p:cNvPr>
          <p:cNvSpPr txBox="1"/>
          <p:nvPr/>
        </p:nvSpPr>
        <p:spPr>
          <a:xfrm>
            <a:off x="229778" y="4377825"/>
            <a:ext cx="5514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2041" lvl="1"/>
            <a:r>
              <a:rPr lang="en-GB" sz="2000" dirty="0"/>
              <a:t>Modelling neutrino-nucleus cross sections</a:t>
            </a:r>
            <a:endParaRPr lang="en-BE" sz="2215" dirty="0"/>
          </a:p>
          <a:p>
            <a:pPr marL="422041" lvl="1"/>
            <a:r>
              <a:rPr lang="en-GB" sz="2000" dirty="0"/>
              <a:t>Short-range structure of the nucleus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1DFB577-30E8-4BA9-8056-E8CEEC5A21F9}"/>
              </a:ext>
            </a:extLst>
          </p:cNvPr>
          <p:cNvGrpSpPr/>
          <p:nvPr/>
        </p:nvGrpSpPr>
        <p:grpSpPr>
          <a:xfrm>
            <a:off x="6375499" y="3467298"/>
            <a:ext cx="5111219" cy="1320335"/>
            <a:chOff x="5432844" y="2592625"/>
            <a:chExt cx="5111219" cy="1320335"/>
          </a:xfrm>
        </p:grpSpPr>
        <p:pic>
          <p:nvPicPr>
            <p:cNvPr id="24" name="Picture 23" descr="A logo with a green and blue line&#10;&#10;AI-generated content may be incorrect.">
              <a:extLst>
                <a:ext uri="{FF2B5EF4-FFF2-40B4-BE49-F238E27FC236}">
                  <a16:creationId xmlns:a16="http://schemas.microsoft.com/office/drawing/2014/main" id="{E44D53DC-015B-4E2F-E643-1A7FFD063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944" y="2818995"/>
              <a:ext cx="1970903" cy="109396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78DF4A-BDFE-08E0-BCAA-4D930DF03823}"/>
                </a:ext>
              </a:extLst>
            </p:cNvPr>
            <p:cNvSpPr txBox="1"/>
            <p:nvPr/>
          </p:nvSpPr>
          <p:spPr>
            <a:xfrm>
              <a:off x="5432844" y="2592625"/>
              <a:ext cx="5111219" cy="1200329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Member of the T2K and </a:t>
              </a:r>
              <a:r>
                <a:rPr lang="en-GB" dirty="0" err="1"/>
                <a:t>ESSνSB</a:t>
              </a:r>
              <a:r>
                <a:rPr lang="en-GB" dirty="0"/>
                <a:t> collaborations</a:t>
              </a:r>
            </a:p>
            <a:p>
              <a:endParaRPr lang="en-GB" dirty="0"/>
            </a:p>
            <a:p>
              <a:r>
                <a:rPr lang="en-GB" dirty="0"/>
                <a:t> </a:t>
              </a:r>
            </a:p>
            <a:p>
              <a:endParaRPr lang="en-GB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F40B7D8-42E7-1032-F91E-5DA5E3A16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85558" y="2912954"/>
              <a:ext cx="1663546" cy="829690"/>
            </a:xfrm>
            <a:prstGeom prst="rect">
              <a:avLst/>
            </a:prstGeom>
          </p:spPr>
        </p:pic>
      </p:grpSp>
      <p:pic>
        <p:nvPicPr>
          <p:cNvPr id="28" name="Picture 27" descr="A person with glasses smiling&#10;&#10;AI-generated content may be incorrect.">
            <a:extLst>
              <a:ext uri="{FF2B5EF4-FFF2-40B4-BE49-F238E27FC236}">
                <a16:creationId xmlns:a16="http://schemas.microsoft.com/office/drawing/2014/main" id="{64D019CE-1F3D-BE7C-01A2-AE0F677FF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17" y="2709485"/>
            <a:ext cx="1196937" cy="1123655"/>
          </a:xfrm>
          <a:prstGeom prst="rect">
            <a:avLst/>
          </a:prstGeom>
        </p:spPr>
      </p:pic>
      <p:pic>
        <p:nvPicPr>
          <p:cNvPr id="29" name="Picture 28" descr="A person looking at the camera&#10;&#10;AI-generated content may be incorrect.">
            <a:extLst>
              <a:ext uri="{FF2B5EF4-FFF2-40B4-BE49-F238E27FC236}">
                <a16:creationId xmlns:a16="http://schemas.microsoft.com/office/drawing/2014/main" id="{7048DC76-85C0-0FEC-BD76-D9CF50DE60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65" y="2726112"/>
            <a:ext cx="1107027" cy="11070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0CB5943-EFC9-F449-12FA-C8B9839E4299}"/>
              </a:ext>
            </a:extLst>
          </p:cNvPr>
          <p:cNvSpPr txBox="1"/>
          <p:nvPr/>
        </p:nvSpPr>
        <p:spPr>
          <a:xfrm>
            <a:off x="229778" y="3833140"/>
            <a:ext cx="183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Natalie Jachowicz</a:t>
            </a:r>
            <a:endParaRPr lang="en-B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119FD9-02AF-BB73-4FE1-39D1899A78A4}"/>
              </a:ext>
            </a:extLst>
          </p:cNvPr>
          <p:cNvSpPr txBox="1"/>
          <p:nvPr/>
        </p:nvSpPr>
        <p:spPr>
          <a:xfrm>
            <a:off x="2138547" y="3833140"/>
            <a:ext cx="162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Ryckebusch</a:t>
            </a:r>
            <a:endParaRPr lang="en-B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9354D0-EEF9-34CD-603D-6E250CB6E442}"/>
              </a:ext>
            </a:extLst>
          </p:cNvPr>
          <p:cNvSpPr txBox="1"/>
          <p:nvPr/>
        </p:nvSpPr>
        <p:spPr>
          <a:xfrm>
            <a:off x="7423688" y="2245525"/>
            <a:ext cx="3014840" cy="369332"/>
          </a:xfrm>
          <a:prstGeom prst="rect">
            <a:avLst/>
          </a:prstGeom>
          <a:noFill/>
          <a:ln w="15875">
            <a:solidFill>
              <a:srgbClr val="F7000C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2 staff, 6 PhD, 1 post-doc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1A5C53F-B9B6-BA95-2922-38C559F4A8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59033" y="-141256"/>
            <a:ext cx="10222091" cy="990305"/>
          </a:xfrm>
        </p:spPr>
        <p:txBody>
          <a:bodyPr>
            <a:noAutofit/>
          </a:bodyPr>
          <a:lstStyle/>
          <a:p>
            <a:pPr eaLnBrk="1" hangingPunct="1">
              <a:lnSpc>
                <a:spcPct val="160000"/>
              </a:lnSpc>
            </a:pPr>
            <a:r>
              <a:rPr lang="fr-FR" sz="3600" dirty="0" err="1">
                <a:latin typeface="+mn-lt"/>
                <a:ea typeface="ＭＳ Ｐゴシック" charset="0"/>
              </a:rPr>
              <a:t>Researchers</a:t>
            </a:r>
            <a:r>
              <a:rPr lang="fr-FR" sz="3600" dirty="0">
                <a:latin typeface="+mn-lt"/>
                <a:ea typeface="ＭＳ Ｐゴシック" charset="0"/>
              </a:rPr>
              <a:t> in </a:t>
            </a:r>
            <a:r>
              <a:rPr lang="fr-FR" sz="3600" dirty="0" err="1">
                <a:latin typeface="+mn-lt"/>
                <a:ea typeface="ＭＳ Ｐゴシック" charset="0"/>
              </a:rPr>
              <a:t>Theoretical</a:t>
            </a:r>
            <a:r>
              <a:rPr lang="fr-FR" sz="3600" dirty="0">
                <a:latin typeface="+mn-lt"/>
                <a:ea typeface="ＭＳ Ｐゴシック" charset="0"/>
              </a:rPr>
              <a:t> Nuclear Physics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296A5-CDC2-AF2A-8799-BD89DC0C9C0F}"/>
              </a:ext>
            </a:extLst>
          </p:cNvPr>
          <p:cNvSpPr txBox="1"/>
          <p:nvPr/>
        </p:nvSpPr>
        <p:spPr>
          <a:xfrm>
            <a:off x="6375499" y="4748101"/>
            <a:ext cx="50611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Strong collaborations with SBND research groups at Fermilab, neutrino groups in Geneva,  Madrid, Sevilla, </a:t>
            </a:r>
            <a:r>
              <a:rPr lang="en-GB" dirty="0" err="1"/>
              <a:t>Wrocław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6506B0-AB61-15FF-4C5F-30AF3ECF006F}"/>
              </a:ext>
            </a:extLst>
          </p:cNvPr>
          <p:cNvSpPr txBox="1"/>
          <p:nvPr/>
        </p:nvSpPr>
        <p:spPr>
          <a:xfrm>
            <a:off x="397216" y="2217410"/>
            <a:ext cx="6535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Members of “</a:t>
            </a:r>
            <a:r>
              <a:rPr lang="en-BE" sz="1800" b="1" dirty="0"/>
              <a:t>Theoretical Nuclear and Statistical Physics</a:t>
            </a:r>
            <a:r>
              <a:rPr lang="en-US" sz="1800" b="1" dirty="0"/>
              <a:t>” 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996263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2CD7D-8ADC-9696-CCDD-716C52429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ua logo">
            <a:hlinkClick r:id="rId2"/>
            <a:extLst>
              <a:ext uri="{FF2B5EF4-FFF2-40B4-BE49-F238E27FC236}">
                <a16:creationId xmlns:a16="http://schemas.microsoft.com/office/drawing/2014/main" id="{09F1FEF0-BD90-BFC1-D56A-A7908C33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9575" y="-411163"/>
            <a:ext cx="1714500" cy="857251"/>
          </a:xfrm>
          <a:prstGeom prst="rect">
            <a:avLst/>
          </a:prstGeom>
          <a:noFill/>
        </p:spPr>
      </p:pic>
      <p:pic>
        <p:nvPicPr>
          <p:cNvPr id="19" name="Picture 4" descr="ua logo">
            <a:hlinkClick r:id="rId2"/>
            <a:extLst>
              <a:ext uri="{FF2B5EF4-FFF2-40B4-BE49-F238E27FC236}">
                <a16:creationId xmlns:a16="http://schemas.microsoft.com/office/drawing/2014/main" id="{0CAFE9CC-D9E6-125C-8D72-848B9F96E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9575" y="-411163"/>
            <a:ext cx="1714500" cy="857251"/>
          </a:xfrm>
          <a:prstGeom prst="rect">
            <a:avLst/>
          </a:prstGeom>
          <a:noFill/>
        </p:spPr>
      </p:pic>
      <p:pic>
        <p:nvPicPr>
          <p:cNvPr id="20" name="Picture 6" descr="ua logo">
            <a:hlinkClick r:id="rId2"/>
            <a:extLst>
              <a:ext uri="{FF2B5EF4-FFF2-40B4-BE49-F238E27FC236}">
                <a16:creationId xmlns:a16="http://schemas.microsoft.com/office/drawing/2014/main" id="{3B80D973-2F0A-33C2-2E32-89DF5EFA5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9575" y="-411163"/>
            <a:ext cx="1714500" cy="857251"/>
          </a:xfrm>
          <a:prstGeom prst="rect">
            <a:avLst/>
          </a:prstGeom>
          <a:noFill/>
        </p:spPr>
      </p:pic>
      <p:pic>
        <p:nvPicPr>
          <p:cNvPr id="21" name="Picture 7" descr="ua logo">
            <a:extLst>
              <a:ext uri="{FF2B5EF4-FFF2-40B4-BE49-F238E27FC236}">
                <a16:creationId xmlns:a16="http://schemas.microsoft.com/office/drawing/2014/main" id="{52C94B98-0D89-AF45-3AFA-6CC37CD35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1714500" cy="857250"/>
          </a:xfrm>
          <a:prstGeom prst="rect">
            <a:avLst/>
          </a:prstGeom>
          <a:noFill/>
        </p:spPr>
      </p:pic>
      <p:pic>
        <p:nvPicPr>
          <p:cNvPr id="7" name="Picture 4" descr="carte_belgique_muette">
            <a:extLst>
              <a:ext uri="{FF2B5EF4-FFF2-40B4-BE49-F238E27FC236}">
                <a16:creationId xmlns:a16="http://schemas.microsoft.com/office/drawing/2014/main" id="{FCB3AE03-63D0-BF16-73F3-4613AED2F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25648"/>
          <a:stretch>
            <a:fillRect/>
          </a:stretch>
        </p:blipFill>
        <p:spPr bwMode="auto">
          <a:xfrm>
            <a:off x="1828200" y="2557064"/>
            <a:ext cx="5426055" cy="3413710"/>
          </a:xfrm>
          <a:prstGeom prst="rect">
            <a:avLst/>
          </a:prstGeom>
          <a:noFill/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9E9B0DA3-8043-3012-4933-DBFE74865A87}"/>
              </a:ext>
            </a:extLst>
          </p:cNvPr>
          <p:cNvSpPr txBox="1">
            <a:spLocks/>
          </p:cNvSpPr>
          <p:nvPr/>
        </p:nvSpPr>
        <p:spPr>
          <a:xfrm>
            <a:off x="641194" y="254651"/>
            <a:ext cx="11550806" cy="83518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Experimental Nuclear Physics in Belgium – impact on other fields</a:t>
            </a:r>
            <a:endParaRPr lang="en-BE" sz="32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071EFF-5702-4127-FF15-B5861371B65F}"/>
              </a:ext>
            </a:extLst>
          </p:cNvPr>
          <p:cNvSpPr txBox="1">
            <a:spLocks/>
          </p:cNvSpPr>
          <p:nvPr/>
        </p:nvSpPr>
        <p:spPr>
          <a:xfrm>
            <a:off x="622626" y="989076"/>
            <a:ext cx="10479089" cy="1577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Other research disciplines make use of </a:t>
            </a:r>
            <a:r>
              <a:rPr lang="en-US" b="1" dirty="0"/>
              <a:t>radioisotopes</a:t>
            </a:r>
            <a:r>
              <a:rPr lang="en-US" dirty="0"/>
              <a:t> for research in </a:t>
            </a:r>
            <a:r>
              <a:rPr lang="en-US" dirty="0">
                <a:solidFill>
                  <a:srgbClr val="00B0F0"/>
                </a:solidFill>
              </a:rPr>
              <a:t>material sciences</a:t>
            </a:r>
            <a:r>
              <a:rPr lang="en-US" dirty="0"/>
              <a:t>, for </a:t>
            </a:r>
            <a:r>
              <a:rPr lang="en-US" dirty="0">
                <a:solidFill>
                  <a:srgbClr val="7030A0"/>
                </a:solidFill>
              </a:rPr>
              <a:t>testing the Standard Model </a:t>
            </a:r>
            <a:r>
              <a:rPr lang="en-US" dirty="0"/>
              <a:t>of particle physics at low energy and for the development of </a:t>
            </a:r>
            <a:r>
              <a:rPr lang="en-US" dirty="0">
                <a:solidFill>
                  <a:srgbClr val="00B050"/>
                </a:solidFill>
              </a:rPr>
              <a:t>new medical isotopes </a:t>
            </a:r>
            <a:r>
              <a:rPr lang="en-US" dirty="0"/>
              <a:t>in collaboration with University hospitals</a:t>
            </a:r>
            <a:endParaRPr lang="en-BE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A542E6-3794-E2BA-076D-05FA1B1895BC}"/>
              </a:ext>
            </a:extLst>
          </p:cNvPr>
          <p:cNvGrpSpPr/>
          <p:nvPr/>
        </p:nvGrpSpPr>
        <p:grpSpPr>
          <a:xfrm>
            <a:off x="4697132" y="3970589"/>
            <a:ext cx="6607303" cy="761415"/>
            <a:chOff x="6082420" y="3613135"/>
            <a:chExt cx="6607303" cy="76141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6FC5B49-06D1-7458-1862-CE27D0376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2420" y="3613135"/>
              <a:ext cx="1181249" cy="421747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840AC75-58BC-FA97-0006-2B82B0BAB3C8}"/>
                </a:ext>
              </a:extLst>
            </p:cNvPr>
            <p:cNvGrpSpPr/>
            <p:nvPr/>
          </p:nvGrpSpPr>
          <p:grpSpPr>
            <a:xfrm>
              <a:off x="7263669" y="3978320"/>
              <a:ext cx="5426054" cy="396230"/>
              <a:chOff x="7263669" y="3978320"/>
              <a:chExt cx="5426054" cy="39623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A5D7799-89E8-660B-EDA8-36B5361A297B}"/>
                  </a:ext>
                </a:extLst>
              </p:cNvPr>
              <p:cNvSpPr txBox="1"/>
              <p:nvPr/>
            </p:nvSpPr>
            <p:spPr>
              <a:xfrm>
                <a:off x="9153938" y="4005218"/>
                <a:ext cx="3535785" cy="369332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(nano and quantum)materials</a:t>
                </a: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14A5C545-1F0C-9203-814A-00B116910016}"/>
                  </a:ext>
                </a:extLst>
              </p:cNvPr>
              <p:cNvCxnSpPr>
                <a:cxnSpLocks/>
                <a:endCxn id="45" idx="1"/>
              </p:cNvCxnSpPr>
              <p:nvPr/>
            </p:nvCxnSpPr>
            <p:spPr>
              <a:xfrm>
                <a:off x="7263669" y="3978320"/>
                <a:ext cx="1890269" cy="211564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5E669FA-88CB-6297-AC83-F19A024FAF0B}"/>
              </a:ext>
            </a:extLst>
          </p:cNvPr>
          <p:cNvCxnSpPr>
            <a:cxnSpLocks/>
          </p:cNvCxnSpPr>
          <p:nvPr/>
        </p:nvCxnSpPr>
        <p:spPr>
          <a:xfrm flipH="1">
            <a:off x="3934496" y="5363490"/>
            <a:ext cx="210926" cy="60728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A4A1B9F1-DBAC-4ECD-1457-300C2999F0EE}"/>
              </a:ext>
            </a:extLst>
          </p:cNvPr>
          <p:cNvGrpSpPr/>
          <p:nvPr/>
        </p:nvGrpSpPr>
        <p:grpSpPr>
          <a:xfrm>
            <a:off x="3155940" y="2783218"/>
            <a:ext cx="6745079" cy="1552556"/>
            <a:chOff x="4541228" y="2425764"/>
            <a:chExt cx="6745079" cy="155255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AF95F1B-97DF-F69A-5516-0F54593ABBFF}"/>
                </a:ext>
              </a:extLst>
            </p:cNvPr>
            <p:cNvGrpSpPr/>
            <p:nvPr/>
          </p:nvGrpSpPr>
          <p:grpSpPr>
            <a:xfrm>
              <a:off x="4541228" y="2425764"/>
              <a:ext cx="6745079" cy="1552556"/>
              <a:chOff x="4541228" y="2425764"/>
              <a:chExt cx="6745079" cy="155255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E6833C1-AD6A-3128-C76D-5A1BE32F6FF3}"/>
                  </a:ext>
                </a:extLst>
              </p:cNvPr>
              <p:cNvGrpSpPr/>
              <p:nvPr/>
            </p:nvGrpSpPr>
            <p:grpSpPr>
              <a:xfrm>
                <a:off x="5168821" y="2425764"/>
                <a:ext cx="6117486" cy="1552556"/>
                <a:chOff x="4144993" y="2020057"/>
                <a:chExt cx="6117486" cy="1552556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94B9843-A350-E3EE-286E-0751F039E37D}"/>
                    </a:ext>
                  </a:extLst>
                </p:cNvPr>
                <p:cNvSpPr txBox="1"/>
                <p:nvPr/>
              </p:nvSpPr>
              <p:spPr>
                <a:xfrm>
                  <a:off x="6924136" y="2020057"/>
                  <a:ext cx="3338343" cy="64633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Medical isotope research (the Belgian MEDICIS Consortium)</a:t>
                  </a:r>
                  <a:endParaRPr lang="nl-BE" dirty="0"/>
                </a:p>
              </p:txBody>
            </p:sp>
            <p:pic>
              <p:nvPicPr>
                <p:cNvPr id="29" name="Picture 2" descr="Vrije Universiteit Brussel - Wikipedia">
                  <a:extLst>
                    <a:ext uri="{FF2B5EF4-FFF2-40B4-BE49-F238E27FC236}">
                      <a16:creationId xmlns:a16="http://schemas.microsoft.com/office/drawing/2014/main" id="{C57D5276-AAD4-7EF9-F0B0-71597F3EBD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988" r="61757" b="15102"/>
                <a:stretch>
                  <a:fillRect/>
                </a:stretch>
              </p:blipFill>
              <p:spPr bwMode="auto">
                <a:xfrm>
                  <a:off x="4460314" y="3147950"/>
                  <a:ext cx="529469" cy="4246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D13920FF-CD88-3E2D-F186-F26F318E71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55249" y="2343222"/>
                  <a:ext cx="857501" cy="452755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B4A08368-2943-60B1-7D88-9A6C7246C8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30506" y="2666388"/>
                  <a:ext cx="1346774" cy="860886"/>
                </a:xfrm>
                <a:prstGeom prst="straightConnector1">
                  <a:avLst/>
                </a:prstGeom>
                <a:ln w="1905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5CF01DE8-1CF8-6471-A01A-382A0218FD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61173" y="2276396"/>
                  <a:ext cx="2151577" cy="843442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ABFAF678-6490-3275-ABC8-32D716113B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44993" y="2185926"/>
                  <a:ext cx="2767757" cy="701779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8" name="Picture 11" descr="universiteit_gent">
                <a:extLst>
                  <a:ext uri="{FF2B5EF4-FFF2-40B4-BE49-F238E27FC236}">
                    <a16:creationId xmlns:a16="http://schemas.microsoft.com/office/drawing/2014/main" id="{B2CA79F1-FCB7-ECB6-2888-7A68661F9C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541228" y="3134621"/>
                <a:ext cx="667657" cy="4785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48" name="Picture 2" descr="SCK CEN – Belgian Nuclear Research Centre – ACES">
              <a:extLst>
                <a:ext uri="{FF2B5EF4-FFF2-40B4-BE49-F238E27FC236}">
                  <a16:creationId xmlns:a16="http://schemas.microsoft.com/office/drawing/2014/main" id="{66DDA476-7E94-2B1E-D431-C42F9069B1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74" b="23114"/>
            <a:stretch>
              <a:fillRect/>
            </a:stretch>
          </p:blipFill>
          <p:spPr bwMode="auto">
            <a:xfrm>
              <a:off x="6546324" y="3244865"/>
              <a:ext cx="901937" cy="37099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6A499F-3C2F-8FAB-8B1C-E02CE2FE8BC2}"/>
              </a:ext>
            </a:extLst>
          </p:cNvPr>
          <p:cNvGrpSpPr/>
          <p:nvPr/>
        </p:nvGrpSpPr>
        <p:grpSpPr>
          <a:xfrm>
            <a:off x="5878381" y="4335774"/>
            <a:ext cx="4792041" cy="874382"/>
            <a:chOff x="5878381" y="4335774"/>
            <a:chExt cx="4792041" cy="8743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E599873-C892-0A35-113A-BEE40D013927}"/>
                </a:ext>
              </a:extLst>
            </p:cNvPr>
            <p:cNvSpPr txBox="1"/>
            <p:nvPr/>
          </p:nvSpPr>
          <p:spPr>
            <a:xfrm>
              <a:off x="7677230" y="4840824"/>
              <a:ext cx="2993192" cy="369332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Testing the Standard Model</a:t>
              </a:r>
              <a:endParaRPr lang="en-BE" dirty="0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867B919-4461-9B0A-456D-9CBA82E24C35}"/>
                </a:ext>
              </a:extLst>
            </p:cNvPr>
            <p:cNvCxnSpPr>
              <a:endCxn id="3" idx="1"/>
            </p:cNvCxnSpPr>
            <p:nvPr/>
          </p:nvCxnSpPr>
          <p:spPr>
            <a:xfrm>
              <a:off x="5878381" y="4335774"/>
              <a:ext cx="1798849" cy="68971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6F1C15D-5952-8A1C-0680-D308490F150F}"/>
              </a:ext>
            </a:extLst>
          </p:cNvPr>
          <p:cNvGrpSpPr/>
          <p:nvPr/>
        </p:nvGrpSpPr>
        <p:grpSpPr>
          <a:xfrm>
            <a:off x="5878381" y="3603981"/>
            <a:ext cx="6313619" cy="659938"/>
            <a:chOff x="5878381" y="3603981"/>
            <a:chExt cx="6313619" cy="65993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621219-F64B-B0FF-B591-60A19C9BE1CD}"/>
                </a:ext>
              </a:extLst>
            </p:cNvPr>
            <p:cNvSpPr txBox="1"/>
            <p:nvPr/>
          </p:nvSpPr>
          <p:spPr>
            <a:xfrm>
              <a:off x="7250203" y="3649482"/>
              <a:ext cx="2419252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ISOL@Myrrha</a:t>
              </a:r>
              <a:r>
                <a:rPr lang="en-US" dirty="0"/>
                <a:t> project</a:t>
              </a:r>
              <a:endParaRPr lang="en-BE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BB95C8B-7CDE-A727-65F3-1A60F9DD37B8}"/>
                </a:ext>
              </a:extLst>
            </p:cNvPr>
            <p:cNvCxnSpPr>
              <a:cxnSpLocks/>
              <a:stCxn id="2048" idx="3"/>
            </p:cNvCxnSpPr>
            <p:nvPr/>
          </p:nvCxnSpPr>
          <p:spPr>
            <a:xfrm>
              <a:off x="6062973" y="3787816"/>
              <a:ext cx="1200529" cy="46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B430158-AF50-2FFB-C1BE-32E88E754F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381" y="3865591"/>
              <a:ext cx="1375874" cy="39832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632C3D6-65D3-52DD-0B6E-3490982A84D3}"/>
                </a:ext>
              </a:extLst>
            </p:cNvPr>
            <p:cNvSpPr txBox="1"/>
            <p:nvPr/>
          </p:nvSpPr>
          <p:spPr>
            <a:xfrm>
              <a:off x="9707024" y="3603981"/>
              <a:ext cx="24849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Initiated during IAP-Phase VI</a:t>
              </a:r>
            </a:p>
            <a:p>
              <a:r>
                <a:rPr lang="en-US" sz="1400" dirty="0"/>
                <a:t>(</a:t>
              </a:r>
              <a:r>
                <a:rPr lang="en-US" sz="1400" dirty="0" err="1"/>
                <a:t>BriX</a:t>
              </a:r>
              <a:r>
                <a:rPr lang="en-US" sz="1400" dirty="0"/>
                <a:t>: 2007-2011) </a:t>
              </a:r>
              <a:endParaRPr lang="en-B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7414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01E02-CCED-CB64-8DB5-7A856AF75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562E04-5CEE-B0EF-C920-B5C04F5E6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BB5CE-753D-E06F-E930-9D6C3D641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54424" y="6095936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023AA6-8DDD-72FA-F262-ABE622D6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7" y="-196087"/>
            <a:ext cx="12097780" cy="1152000"/>
          </a:xfrm>
        </p:spPr>
        <p:txBody>
          <a:bodyPr>
            <a:noAutofit/>
          </a:bodyPr>
          <a:lstStyle/>
          <a:p>
            <a:r>
              <a:rPr lang="en-GB" dirty="0"/>
              <a:t>Researchers in Applied Nuclear Physics</a:t>
            </a:r>
            <a:endParaRPr lang="en-BE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FBD1EC-808C-D338-BBB3-9565D5DA93AF}"/>
              </a:ext>
            </a:extLst>
          </p:cNvPr>
          <p:cNvGrpSpPr/>
          <p:nvPr/>
        </p:nvGrpSpPr>
        <p:grpSpPr>
          <a:xfrm>
            <a:off x="480625" y="2642904"/>
            <a:ext cx="6917701" cy="1711329"/>
            <a:chOff x="35495" y="2442374"/>
            <a:chExt cx="6917701" cy="171132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3C6980C-73C7-B723-6E37-0786C5AD1E1E}"/>
                </a:ext>
              </a:extLst>
            </p:cNvPr>
            <p:cNvGrpSpPr/>
            <p:nvPr/>
          </p:nvGrpSpPr>
          <p:grpSpPr>
            <a:xfrm>
              <a:off x="240312" y="2803241"/>
              <a:ext cx="1736932" cy="1350462"/>
              <a:chOff x="247709" y="2567706"/>
              <a:chExt cx="1736932" cy="1350462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D637F7C-6F5B-691D-07AD-82A83FD3C3F1}"/>
                  </a:ext>
                </a:extLst>
              </p:cNvPr>
              <p:cNvGrpSpPr/>
              <p:nvPr/>
            </p:nvGrpSpPr>
            <p:grpSpPr>
              <a:xfrm>
                <a:off x="247709" y="2569545"/>
                <a:ext cx="680633" cy="1348623"/>
                <a:chOff x="3285892" y="2439637"/>
                <a:chExt cx="680633" cy="1348623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A4C46232-1350-CF16-9D5A-D3665BBE1B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hq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3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285892" y="2439637"/>
                  <a:ext cx="660808" cy="827999"/>
                </a:xfrm>
                <a:prstGeom prst="rect">
                  <a:avLst/>
                </a:prstGeom>
                <a:ln w="19050">
                  <a:solidFill>
                    <a:srgbClr val="116E8A"/>
                  </a:solidFill>
                </a:ln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9C6DC75-091F-3F86-C1C7-C3B4C963F36C}"/>
                    </a:ext>
                  </a:extLst>
                </p:cNvPr>
                <p:cNvSpPr txBox="1"/>
                <p:nvPr/>
              </p:nvSpPr>
              <p:spPr>
                <a:xfrm>
                  <a:off x="3288133" y="3326595"/>
                  <a:ext cx="67839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BE" sz="1200" dirty="0"/>
                    <a:t>Lino</a:t>
                  </a:r>
                  <a:br>
                    <a:rPr lang="en-BE" sz="1200" dirty="0"/>
                  </a:br>
                  <a:r>
                    <a:rPr lang="en-BE" sz="1200" dirty="0"/>
                    <a:t>Pereira</a:t>
                  </a: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73A580D5-78B7-D543-AFCC-64DFB8F907E5}"/>
                  </a:ext>
                </a:extLst>
              </p:cNvPr>
              <p:cNvGrpSpPr/>
              <p:nvPr/>
            </p:nvGrpSpPr>
            <p:grpSpPr>
              <a:xfrm>
                <a:off x="1069198" y="2567706"/>
                <a:ext cx="915443" cy="1345332"/>
                <a:chOff x="4676837" y="2561812"/>
                <a:chExt cx="915443" cy="1345332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7C2C1E89-DF93-C702-DD45-04E2DA6C3E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808279" y="2561812"/>
                  <a:ext cx="650609" cy="827999"/>
                </a:xfrm>
                <a:prstGeom prst="rect">
                  <a:avLst/>
                </a:prstGeom>
                <a:ln w="19050">
                  <a:solidFill>
                    <a:srgbClr val="116E8A"/>
                  </a:solidFill>
                </a:ln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4C5E0A0-D747-34C4-102E-D68E72711183}"/>
                    </a:ext>
                  </a:extLst>
                </p:cNvPr>
                <p:cNvSpPr txBox="1"/>
                <p:nvPr/>
              </p:nvSpPr>
              <p:spPr>
                <a:xfrm>
                  <a:off x="4676837" y="3445479"/>
                  <a:ext cx="91544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BE" sz="1200" dirty="0"/>
                    <a:t>André</a:t>
                  </a:r>
                  <a:br>
                    <a:rPr lang="en-BE" sz="1200" dirty="0"/>
                  </a:br>
                  <a:r>
                    <a:rPr lang="en-BE" sz="1200" dirty="0"/>
                    <a:t>Vantomme</a:t>
                  </a:r>
                </a:p>
              </p:txBody>
            </p:sp>
          </p:grp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9E6F553-9E8E-C111-71FD-49A54C454AC2}"/>
                </a:ext>
              </a:extLst>
            </p:cNvPr>
            <p:cNvSpPr/>
            <p:nvPr/>
          </p:nvSpPr>
          <p:spPr>
            <a:xfrm>
              <a:off x="35495" y="2442374"/>
              <a:ext cx="69177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116E8A"/>
                  </a:solidFill>
                </a:rPr>
                <a:t>Members from Quantum Solid State Physics, KU Leuven</a:t>
              </a:r>
              <a:endParaRPr lang="en-US" sz="1400" dirty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C37FC2B-AC4B-FCA3-B77F-C2117591EB19}"/>
              </a:ext>
            </a:extLst>
          </p:cNvPr>
          <p:cNvSpPr txBox="1"/>
          <p:nvPr/>
        </p:nvSpPr>
        <p:spPr>
          <a:xfrm>
            <a:off x="473881" y="5742391"/>
            <a:ext cx="81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Lucia</a:t>
            </a:r>
          </a:p>
          <a:p>
            <a:pPr algn="ctr"/>
            <a:r>
              <a:rPr lang="en-US" sz="1200" dirty="0"/>
              <a:t>Popescu</a:t>
            </a:r>
            <a:endParaRPr lang="en-BE" sz="12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D2E4CA-0BAB-0E1C-27F9-356A080C9D19}"/>
              </a:ext>
            </a:extLst>
          </p:cNvPr>
          <p:cNvSpPr/>
          <p:nvPr/>
        </p:nvSpPr>
        <p:spPr>
          <a:xfrm>
            <a:off x="480625" y="4432154"/>
            <a:ext cx="4221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116E8A"/>
                </a:solidFill>
              </a:rPr>
              <a:t>ISOL@MYRRHA members from SCK CEN</a:t>
            </a:r>
            <a:endParaRPr lang="en-US" sz="1400" dirty="0"/>
          </a:p>
        </p:txBody>
      </p:sp>
      <p:pic>
        <p:nvPicPr>
          <p:cNvPr id="39" name="Picture 2" descr="SCK CEN on Twitter: &quot;Happy #InternationalWomensDay! The ...">
            <a:extLst>
              <a:ext uri="{FF2B5EF4-FFF2-40B4-BE49-F238E27FC236}">
                <a16:creationId xmlns:a16="http://schemas.microsoft.com/office/drawing/2014/main" id="{21B8B302-52A3-6913-73B2-66A00699B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2" t="1039" r="847" b="34000"/>
          <a:stretch/>
        </p:blipFill>
        <p:spPr bwMode="auto">
          <a:xfrm>
            <a:off x="513563" y="4822246"/>
            <a:ext cx="643994" cy="924477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3E0778F-AAF9-3755-56B1-773498405728}"/>
              </a:ext>
            </a:extLst>
          </p:cNvPr>
          <p:cNvGrpSpPr/>
          <p:nvPr/>
        </p:nvGrpSpPr>
        <p:grpSpPr>
          <a:xfrm>
            <a:off x="465075" y="1152722"/>
            <a:ext cx="949847" cy="1427959"/>
            <a:chOff x="124083" y="1021543"/>
            <a:chExt cx="928459" cy="129380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E7965ED-054F-8D29-1810-42F5A3731B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9013" y="1021543"/>
              <a:ext cx="664959" cy="827999"/>
            </a:xfrm>
            <a:prstGeom prst="rect">
              <a:avLst/>
            </a:prstGeom>
            <a:ln w="19050">
              <a:solidFill>
                <a:srgbClr val="116E8A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95F74A-8375-42F0-A029-1136BED60700}"/>
                </a:ext>
              </a:extLst>
            </p:cNvPr>
            <p:cNvSpPr txBox="1"/>
            <p:nvPr/>
          </p:nvSpPr>
          <p:spPr>
            <a:xfrm>
              <a:off x="124083" y="1853680"/>
              <a:ext cx="9284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BE" sz="1200" dirty="0"/>
                <a:t>Thomas E.</a:t>
              </a:r>
              <a:br>
                <a:rPr lang="en-BE" sz="1200" dirty="0"/>
              </a:br>
              <a:r>
                <a:rPr lang="en-BE" sz="1200" dirty="0"/>
                <a:t>Cocolios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8E612DE-8DD1-619E-F51A-A86D4602AD0A}"/>
              </a:ext>
            </a:extLst>
          </p:cNvPr>
          <p:cNvSpPr/>
          <p:nvPr/>
        </p:nvSpPr>
        <p:spPr>
          <a:xfrm>
            <a:off x="414480" y="756578"/>
            <a:ext cx="60743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116E8A"/>
                </a:solidFill>
              </a:rPr>
              <a:t>Member from Nuclear and Radiation Physics, KU Leuven</a:t>
            </a:r>
            <a:endParaRPr lang="en-US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15CB33C-DD83-4D63-9683-5A9C056E54B2}"/>
              </a:ext>
            </a:extLst>
          </p:cNvPr>
          <p:cNvSpPr txBox="1"/>
          <p:nvPr/>
        </p:nvSpPr>
        <p:spPr>
          <a:xfrm>
            <a:off x="2728154" y="3333200"/>
            <a:ext cx="1955985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4 PhD, 1 post-doc</a:t>
            </a:r>
          </a:p>
          <a:p>
            <a:r>
              <a:rPr lang="en-US" sz="1400" dirty="0"/>
              <a:t>1 instrument specialist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478C579-7160-D8A0-DFF8-1993BE0EAB54}"/>
              </a:ext>
            </a:extLst>
          </p:cNvPr>
          <p:cNvSpPr txBox="1"/>
          <p:nvPr/>
        </p:nvSpPr>
        <p:spPr>
          <a:xfrm>
            <a:off x="2819946" y="1340066"/>
            <a:ext cx="2045753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3 PhD, 1 post-doc</a:t>
            </a:r>
          </a:p>
          <a:p>
            <a:r>
              <a:rPr lang="en-US" sz="1400" dirty="0"/>
              <a:t>2 instrument specialists</a:t>
            </a:r>
            <a:endParaRPr lang="en-BE" sz="1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6F366B5-F070-6298-C53D-D4ACE95C61D1}"/>
              </a:ext>
            </a:extLst>
          </p:cNvPr>
          <p:cNvSpPr txBox="1"/>
          <p:nvPr/>
        </p:nvSpPr>
        <p:spPr>
          <a:xfrm>
            <a:off x="5302302" y="4512061"/>
            <a:ext cx="2095445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4 PhD</a:t>
            </a:r>
          </a:p>
          <a:p>
            <a:r>
              <a:rPr lang="en-US" sz="1400" dirty="0"/>
              <a:t>2 instrument specialists </a:t>
            </a:r>
            <a:endParaRPr lang="en-BE" sz="1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5C12E4-A400-D59E-1B41-4F014614A0E5}"/>
              </a:ext>
            </a:extLst>
          </p:cNvPr>
          <p:cNvSpPr txBox="1"/>
          <p:nvPr/>
        </p:nvSpPr>
        <p:spPr>
          <a:xfrm>
            <a:off x="4337890" y="5736534"/>
            <a:ext cx="96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Agi </a:t>
            </a:r>
          </a:p>
          <a:p>
            <a:pPr algn="ctr"/>
            <a:r>
              <a:rPr lang="en-US" sz="1200" dirty="0"/>
              <a:t>Koszorus</a:t>
            </a:r>
          </a:p>
        </p:txBody>
      </p:sp>
      <p:pic>
        <p:nvPicPr>
          <p:cNvPr id="47" name="Picture 4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8D25029-5DE7-C24C-A10A-9DCD9B9713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945" y="4820578"/>
            <a:ext cx="756112" cy="926146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0611D78-53D2-F236-6A53-7B7D209CF0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655" y="887090"/>
            <a:ext cx="2023677" cy="722523"/>
          </a:xfrm>
          <a:prstGeom prst="rect">
            <a:avLst/>
          </a:prstGeom>
        </p:spPr>
      </p:pic>
      <p:pic>
        <p:nvPicPr>
          <p:cNvPr id="4100" name="Picture 2">
            <a:extLst>
              <a:ext uri="{FF2B5EF4-FFF2-40B4-BE49-F238E27FC236}">
                <a16:creationId xmlns:a16="http://schemas.microsoft.com/office/drawing/2014/main" id="{F0DE3782-4422-ADE0-F760-7656591FB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95" y="4820577"/>
            <a:ext cx="688628" cy="926146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1D7F3F8D-9BAF-7B51-19DF-27D977E60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128" y="4820577"/>
            <a:ext cx="676144" cy="906497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4">
            <a:extLst>
              <a:ext uri="{FF2B5EF4-FFF2-40B4-BE49-F238E27FC236}">
                <a16:creationId xmlns:a16="http://schemas.microsoft.com/office/drawing/2014/main" id="{FF624DB8-52F4-2332-EDA4-4A3114580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62" y="4822246"/>
            <a:ext cx="689555" cy="924477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5">
            <a:extLst>
              <a:ext uri="{FF2B5EF4-FFF2-40B4-BE49-F238E27FC236}">
                <a16:creationId xmlns:a16="http://schemas.microsoft.com/office/drawing/2014/main" id="{E0FCA6CA-49D3-EDA5-A8DF-6156D7D8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387" y="4832176"/>
            <a:ext cx="682887" cy="903172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6">
            <a:extLst>
              <a:ext uri="{FF2B5EF4-FFF2-40B4-BE49-F238E27FC236}">
                <a16:creationId xmlns:a16="http://schemas.microsoft.com/office/drawing/2014/main" id="{2811562B-0339-469C-D547-3062C3DB5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sp>
        <p:nvSpPr>
          <p:cNvPr id="53" name="Rectangle 7">
            <a:extLst>
              <a:ext uri="{FF2B5EF4-FFF2-40B4-BE49-F238E27FC236}">
                <a16:creationId xmlns:a16="http://schemas.microsoft.com/office/drawing/2014/main" id="{34E598D3-F30D-CCD5-80D8-8DFCD3614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461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B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endParaRPr kumimoji="0" lang="en-GB" altLang="en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8">
            <a:extLst>
              <a:ext uri="{FF2B5EF4-FFF2-40B4-BE49-F238E27FC236}">
                <a16:creationId xmlns:a16="http://schemas.microsoft.com/office/drawing/2014/main" id="{C994CE31-53B4-1224-6B18-9E3ED68BD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65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B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kumimoji="0" lang="en-GB" altLang="en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9">
            <a:extLst>
              <a:ext uri="{FF2B5EF4-FFF2-40B4-BE49-F238E27FC236}">
                <a16:creationId xmlns:a16="http://schemas.microsoft.com/office/drawing/2014/main" id="{07746725-F11E-11BA-35F5-15EFDBF5D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7" y="22112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B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kumimoji="0" lang="en-US" altLang="en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id="{C1E3AA40-2499-21AC-6867-F88375598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432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B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kumimoji="0" lang="en-US" altLang="en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11">
            <a:extLst>
              <a:ext uri="{FF2B5EF4-FFF2-40B4-BE49-F238E27FC236}">
                <a16:creationId xmlns:a16="http://schemas.microsoft.com/office/drawing/2014/main" id="{7FFB0712-5D97-450A-FB5A-5B773948E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89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BE" altLang="en-BE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BE" altLang="en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7FAEB74-460F-9D8C-4974-185743B96467}"/>
              </a:ext>
            </a:extLst>
          </p:cNvPr>
          <p:cNvSpPr txBox="1"/>
          <p:nvPr/>
        </p:nvSpPr>
        <p:spPr>
          <a:xfrm>
            <a:off x="1181414" y="5761377"/>
            <a:ext cx="81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Dinko </a:t>
            </a:r>
          </a:p>
          <a:p>
            <a:pPr algn="ctr"/>
            <a:r>
              <a:rPr lang="en-US" sz="1200" dirty="0"/>
              <a:t>Atanasov</a:t>
            </a:r>
            <a:endParaRPr lang="en-BE" sz="12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5AE8E43-7591-76CF-32C6-927C53D88626}"/>
              </a:ext>
            </a:extLst>
          </p:cNvPr>
          <p:cNvSpPr txBox="1"/>
          <p:nvPr/>
        </p:nvSpPr>
        <p:spPr>
          <a:xfrm>
            <a:off x="1859186" y="5748973"/>
            <a:ext cx="1029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Joao Pedro Ramoz</a:t>
            </a:r>
            <a:endParaRPr lang="en-BE" sz="12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E2F46C7-0C4C-8CDA-6FF4-4094255D139E}"/>
              </a:ext>
            </a:extLst>
          </p:cNvPr>
          <p:cNvSpPr txBox="1"/>
          <p:nvPr/>
        </p:nvSpPr>
        <p:spPr>
          <a:xfrm>
            <a:off x="2787703" y="5736534"/>
            <a:ext cx="81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Donald </a:t>
            </a:r>
            <a:r>
              <a:rPr lang="en-US" sz="1200" dirty="0" err="1"/>
              <a:t>Hongbu</a:t>
            </a:r>
            <a:endParaRPr lang="en-BE" sz="12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E4EBE1-C2A1-69F0-EB29-68B9301855CA}"/>
              </a:ext>
            </a:extLst>
          </p:cNvPr>
          <p:cNvSpPr txBox="1"/>
          <p:nvPr/>
        </p:nvSpPr>
        <p:spPr>
          <a:xfrm>
            <a:off x="3556846" y="5736893"/>
            <a:ext cx="81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Kim </a:t>
            </a:r>
            <a:r>
              <a:rPr lang="en-US" sz="1200" dirty="0" err="1"/>
              <a:t>Rijpsta</a:t>
            </a:r>
            <a:endParaRPr lang="en-BE" sz="1200" dirty="0"/>
          </a:p>
        </p:txBody>
      </p:sp>
      <p:pic>
        <p:nvPicPr>
          <p:cNvPr id="62" name="Picture 2" descr="SCK CEN – Belgian Nuclear Research Centre – ACES">
            <a:extLst>
              <a:ext uri="{FF2B5EF4-FFF2-40B4-BE49-F238E27FC236}">
                <a16:creationId xmlns:a16="http://schemas.microsoft.com/office/drawing/2014/main" id="{00898477-47C4-26DC-6C6C-8F3852517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4" b="23114"/>
          <a:stretch>
            <a:fillRect/>
          </a:stretch>
        </p:blipFill>
        <p:spPr bwMode="auto">
          <a:xfrm>
            <a:off x="10162605" y="5395183"/>
            <a:ext cx="1728389" cy="71093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2678F1-93A5-7A6D-70D6-21D2B9E4EBF7}"/>
              </a:ext>
            </a:extLst>
          </p:cNvPr>
          <p:cNvSpPr txBox="1"/>
          <p:nvPr/>
        </p:nvSpPr>
        <p:spPr>
          <a:xfrm>
            <a:off x="6096000" y="5010309"/>
            <a:ext cx="51988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Radioisotope production: targets and ion sources</a:t>
            </a:r>
          </a:p>
          <a:p>
            <a:r>
              <a:rPr lang="en-US" dirty="0"/>
              <a:t>Ion beam purification</a:t>
            </a:r>
          </a:p>
          <a:p>
            <a:r>
              <a:rPr lang="en-US" dirty="0"/>
              <a:t>Mass separation</a:t>
            </a:r>
          </a:p>
          <a:p>
            <a:r>
              <a:rPr lang="en-US" dirty="0"/>
              <a:t>Beamlines for users</a:t>
            </a:r>
          </a:p>
          <a:p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90CED6-3B57-15E7-0EC6-4814EE28C7D7}"/>
              </a:ext>
            </a:extLst>
          </p:cNvPr>
          <p:cNvSpPr txBox="1"/>
          <p:nvPr/>
        </p:nvSpPr>
        <p:spPr>
          <a:xfrm>
            <a:off x="5287795" y="1274123"/>
            <a:ext cx="4499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Radioisotope production and purification</a:t>
            </a:r>
          </a:p>
          <a:p>
            <a:r>
              <a:rPr lang="en-US" dirty="0"/>
              <a:t>(including medical isotopes)</a:t>
            </a:r>
            <a:endParaRPr lang="en-B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0AB1E1-5D44-EE36-027A-CCC8D8726258}"/>
              </a:ext>
            </a:extLst>
          </p:cNvPr>
          <p:cNvSpPr txBox="1"/>
          <p:nvPr/>
        </p:nvSpPr>
        <p:spPr>
          <a:xfrm>
            <a:off x="6096000" y="3156906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(nano) materials</a:t>
            </a:r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686987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6F1D5-8423-FE09-5BC4-3369A52A6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 166">
            <a:extLst>
              <a:ext uri="{FF2B5EF4-FFF2-40B4-BE49-F238E27FC236}">
                <a16:creationId xmlns:a16="http://schemas.microsoft.com/office/drawing/2014/main" id="{E4E96F91-DEB2-848D-652B-7BCA4C61AAF8}"/>
              </a:ext>
            </a:extLst>
          </p:cNvPr>
          <p:cNvGrpSpPr/>
          <p:nvPr/>
        </p:nvGrpSpPr>
        <p:grpSpPr>
          <a:xfrm>
            <a:off x="2941189" y="542662"/>
            <a:ext cx="7521523" cy="5314098"/>
            <a:chOff x="1156447" y="-132498"/>
            <a:chExt cx="7521523" cy="5314098"/>
          </a:xfrm>
        </p:grpSpPr>
        <p:pic>
          <p:nvPicPr>
            <p:cNvPr id="168" name="Picture 6" descr="nuclchart">
              <a:extLst>
                <a:ext uri="{FF2B5EF4-FFF2-40B4-BE49-F238E27FC236}">
                  <a16:creationId xmlns:a16="http://schemas.microsoft.com/office/drawing/2014/main" id="{58D75F8D-1065-9170-0327-D7D97BFD8F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6811" t="-10431" r="1102" b="10431"/>
            <a:stretch/>
          </p:blipFill>
          <p:spPr bwMode="auto">
            <a:xfrm>
              <a:off x="1183342" y="-132498"/>
              <a:ext cx="7494628" cy="524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16A90312-5BE2-5EB2-33EC-CC7F78201A83}"/>
                </a:ext>
              </a:extLst>
            </p:cNvPr>
            <p:cNvSpPr/>
            <p:nvPr/>
          </p:nvSpPr>
          <p:spPr>
            <a:xfrm>
              <a:off x="1156447" y="3182471"/>
              <a:ext cx="215153" cy="546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CE847324-D4C5-2828-4B14-353F2E5B29CA}"/>
                </a:ext>
              </a:extLst>
            </p:cNvPr>
            <p:cNvSpPr/>
            <p:nvPr/>
          </p:nvSpPr>
          <p:spPr>
            <a:xfrm>
              <a:off x="2761129" y="4930588"/>
              <a:ext cx="600636" cy="251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95" name="Group 141">
            <a:extLst>
              <a:ext uri="{FF2B5EF4-FFF2-40B4-BE49-F238E27FC236}">
                <a16:creationId xmlns:a16="http://schemas.microsoft.com/office/drawing/2014/main" id="{D0B0A6BB-58D0-85E3-6F8A-E653B4B35D46}"/>
              </a:ext>
            </a:extLst>
          </p:cNvPr>
          <p:cNvGrpSpPr>
            <a:grpSpLocks/>
          </p:cNvGrpSpPr>
          <p:nvPr/>
        </p:nvGrpSpPr>
        <p:grpSpPr bwMode="auto">
          <a:xfrm>
            <a:off x="7202552" y="1202070"/>
            <a:ext cx="3422542" cy="646113"/>
            <a:chOff x="2830" y="3320"/>
            <a:chExt cx="2103" cy="407"/>
          </a:xfrm>
        </p:grpSpPr>
        <p:grpSp>
          <p:nvGrpSpPr>
            <p:cNvPr id="96" name="Group 132">
              <a:extLst>
                <a:ext uri="{FF2B5EF4-FFF2-40B4-BE49-F238E27FC236}">
                  <a16:creationId xmlns:a16="http://schemas.microsoft.com/office/drawing/2014/main" id="{BF321DBC-F7F8-9859-75B5-6B67EEFDDF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8" y="3320"/>
              <a:ext cx="1985" cy="407"/>
              <a:chOff x="3109" y="3338"/>
              <a:chExt cx="1985" cy="407"/>
            </a:xfrm>
          </p:grpSpPr>
          <p:sp>
            <p:nvSpPr>
              <p:cNvPr id="99" name="Rectangle 133">
                <a:extLst>
                  <a:ext uri="{FF2B5EF4-FFF2-40B4-BE49-F238E27FC236}">
                    <a16:creationId xmlns:a16="http://schemas.microsoft.com/office/drawing/2014/main" id="{AD3BCFBF-3ABE-4CEC-1D57-82A8D0D98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9" y="3354"/>
                <a:ext cx="73" cy="73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100" name="Rectangle 134">
                <a:extLst>
                  <a:ext uri="{FF2B5EF4-FFF2-40B4-BE49-F238E27FC236}">
                    <a16:creationId xmlns:a16="http://schemas.microsoft.com/office/drawing/2014/main" id="{5B22104B-47AD-620A-6004-0A9804794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3" y="3459"/>
                <a:ext cx="73" cy="7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101" name="Text Box 135">
                <a:extLst>
                  <a:ext uri="{FF2B5EF4-FFF2-40B4-BE49-F238E27FC236}">
                    <a16:creationId xmlns:a16="http://schemas.microsoft.com/office/drawing/2014/main" id="{EFF26423-45D9-972C-23DF-BDEAA8A6B0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8" y="3338"/>
                <a:ext cx="1906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nl-BE" dirty="0">
                    <a:solidFill>
                      <a:srgbClr val="000308"/>
                    </a:solidFill>
                  </a:rPr>
                  <a:t>Observed radioactive nuclei (~ 3200)</a:t>
                </a:r>
                <a:endParaRPr lang="en-GB" altLang="nl-BE" dirty="0">
                  <a:solidFill>
                    <a:srgbClr val="000308"/>
                  </a:solidFill>
                </a:endParaRPr>
              </a:p>
            </p:txBody>
          </p:sp>
        </p:grpSp>
        <p:sp>
          <p:nvSpPr>
            <p:cNvPr id="97" name="Rectangle 139">
              <a:extLst>
                <a:ext uri="{FF2B5EF4-FFF2-40B4-BE49-F238E27FC236}">
                  <a16:creationId xmlns:a16="http://schemas.microsoft.com/office/drawing/2014/main" id="{C1EFCB33-740C-6E03-9FC5-835A6939C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" y="3328"/>
              <a:ext cx="64" cy="7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BE"/>
            </a:p>
          </p:txBody>
        </p:sp>
        <p:sp>
          <p:nvSpPr>
            <p:cNvPr id="98" name="Rectangle 140">
              <a:extLst>
                <a:ext uri="{FF2B5EF4-FFF2-40B4-BE49-F238E27FC236}">
                  <a16:creationId xmlns:a16="http://schemas.microsoft.com/office/drawing/2014/main" id="{963B7DE3-9FA0-4394-04E4-98A612233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" y="3442"/>
              <a:ext cx="64" cy="74"/>
            </a:xfrm>
            <a:prstGeom prst="rect">
              <a:avLst/>
            </a:prstGeom>
            <a:solidFill>
              <a:srgbClr val="FFFF7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BE"/>
            </a:p>
          </p:txBody>
        </p:sp>
      </p:grpSp>
      <p:grpSp>
        <p:nvGrpSpPr>
          <p:cNvPr id="103" name="Group 131">
            <a:extLst>
              <a:ext uri="{FF2B5EF4-FFF2-40B4-BE49-F238E27FC236}">
                <a16:creationId xmlns:a16="http://schemas.microsoft.com/office/drawing/2014/main" id="{02E55553-DB83-8079-4BB7-8932682B071C}"/>
              </a:ext>
            </a:extLst>
          </p:cNvPr>
          <p:cNvGrpSpPr>
            <a:grpSpLocks/>
          </p:cNvGrpSpPr>
          <p:nvPr/>
        </p:nvGrpSpPr>
        <p:grpSpPr bwMode="auto">
          <a:xfrm>
            <a:off x="2554709" y="3077602"/>
            <a:ext cx="5494338" cy="3092450"/>
            <a:chOff x="381" y="2047"/>
            <a:chExt cx="3461" cy="1948"/>
          </a:xfrm>
        </p:grpSpPr>
        <p:grpSp>
          <p:nvGrpSpPr>
            <p:cNvPr id="105" name="Group 122">
              <a:extLst>
                <a:ext uri="{FF2B5EF4-FFF2-40B4-BE49-F238E27FC236}">
                  <a16:creationId xmlns:a16="http://schemas.microsoft.com/office/drawing/2014/main" id="{3E05BD7D-7F04-15BB-CD7F-DA4D52DF88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" y="2047"/>
              <a:ext cx="3324" cy="1948"/>
              <a:chOff x="381" y="2047"/>
              <a:chExt cx="3324" cy="1948"/>
            </a:xfrm>
          </p:grpSpPr>
          <p:sp>
            <p:nvSpPr>
              <p:cNvPr id="107" name="Text Box 39">
                <a:extLst>
                  <a:ext uri="{FF2B5EF4-FFF2-40B4-BE49-F238E27FC236}">
                    <a16:creationId xmlns:a16="http://schemas.microsoft.com/office/drawing/2014/main" id="{EFF6200A-691B-CD2B-9E5F-BD5A934225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1" y="3745"/>
                <a:ext cx="175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BE" sz="2000"/>
                  <a:t>0   10   20   30   40   50</a:t>
                </a:r>
                <a:endParaRPr lang="en-GB" altLang="nl-BE" sz="2400"/>
              </a:p>
            </p:txBody>
          </p:sp>
          <p:grpSp>
            <p:nvGrpSpPr>
              <p:cNvPr id="108" name="Group 42">
                <a:extLst>
                  <a:ext uri="{FF2B5EF4-FFF2-40B4-BE49-F238E27FC236}">
                    <a16:creationId xmlns:a16="http://schemas.microsoft.com/office/drawing/2014/main" id="{FA27B2BB-1A76-9563-CFD4-842F15C469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2" y="2047"/>
                <a:ext cx="3053" cy="1692"/>
                <a:chOff x="1654" y="2121"/>
                <a:chExt cx="1271" cy="1271"/>
              </a:xfrm>
            </p:grpSpPr>
            <p:sp>
              <p:nvSpPr>
                <p:cNvPr id="111" name="Line 43">
                  <a:extLst>
                    <a:ext uri="{FF2B5EF4-FFF2-40B4-BE49-F238E27FC236}">
                      <a16:creationId xmlns:a16="http://schemas.microsoft.com/office/drawing/2014/main" id="{07C1FD43-9495-92DD-19E9-46D48DA069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64" y="2121"/>
                  <a:ext cx="0" cy="1271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2" name="Line 44">
                  <a:extLst>
                    <a:ext uri="{FF2B5EF4-FFF2-40B4-BE49-F238E27FC236}">
                      <a16:creationId xmlns:a16="http://schemas.microsoft.com/office/drawing/2014/main" id="{415E115D-F9DE-1439-FEDF-6A7E6EDEB7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2290" y="2756"/>
                  <a:ext cx="0" cy="1271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nl-BE"/>
                </a:p>
              </p:txBody>
            </p:sp>
          </p:grpSp>
          <p:sp>
            <p:nvSpPr>
              <p:cNvPr id="109" name="Text Box 45">
                <a:extLst>
                  <a:ext uri="{FF2B5EF4-FFF2-40B4-BE49-F238E27FC236}">
                    <a16:creationId xmlns:a16="http://schemas.microsoft.com/office/drawing/2014/main" id="{18344D2F-8002-55E4-8EA0-0F8EE99312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394" y="2406"/>
                <a:ext cx="76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BE" sz="2400" dirty="0"/>
                  <a:t>protons</a:t>
                </a:r>
                <a:endParaRPr lang="en-GB" altLang="nl-BE" sz="2400" dirty="0"/>
              </a:p>
            </p:txBody>
          </p:sp>
          <p:sp>
            <p:nvSpPr>
              <p:cNvPr id="110" name="Rectangle 121">
                <a:extLst>
                  <a:ext uri="{FF2B5EF4-FFF2-40B4-BE49-F238E27FC236}">
                    <a16:creationId xmlns:a16="http://schemas.microsoft.com/office/drawing/2014/main" id="{30E7F0D0-9EC7-BCB2-D63B-8B0F7A67EA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" y="2291"/>
                <a:ext cx="294" cy="1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130000"/>
                  </a:lnSpc>
                </a:pPr>
                <a:r>
                  <a:rPr lang="en-US" altLang="nl-BE" sz="2000"/>
                  <a:t>50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altLang="nl-BE" sz="2000"/>
                  <a:t>40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altLang="nl-BE" sz="2000"/>
                  <a:t>30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altLang="nl-BE" sz="2000"/>
                  <a:t>20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altLang="nl-BE" sz="2000"/>
                  <a:t>10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altLang="nl-BE" sz="2000"/>
                  <a:t>0</a:t>
                </a:r>
                <a:endParaRPr lang="en-GB" altLang="nl-BE" sz="2000"/>
              </a:p>
            </p:txBody>
          </p:sp>
        </p:grpSp>
        <p:sp>
          <p:nvSpPr>
            <p:cNvPr id="106" name="Text Box 130">
              <a:extLst>
                <a:ext uri="{FF2B5EF4-FFF2-40B4-BE49-F238E27FC236}">
                  <a16:creationId xmlns:a16="http://schemas.microsoft.com/office/drawing/2014/main" id="{12386C13-E659-9A87-50D6-8B477ACB9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0" y="3701"/>
              <a:ext cx="87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BE" sz="2400" dirty="0"/>
                <a:t>neutrons</a:t>
              </a:r>
              <a:endParaRPr lang="en-GB" altLang="nl-BE" sz="2400" dirty="0"/>
            </a:p>
          </p:txBody>
        </p:sp>
      </p:grpSp>
      <p:sp>
        <p:nvSpPr>
          <p:cNvPr id="115" name="Text Box 147">
            <a:extLst>
              <a:ext uri="{FF2B5EF4-FFF2-40B4-BE49-F238E27FC236}">
                <a16:creationId xmlns:a16="http://schemas.microsoft.com/office/drawing/2014/main" id="{59A4A669-322D-D61A-0716-8E946CE8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633" y="3096941"/>
            <a:ext cx="19638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nl-BE" dirty="0"/>
              <a:t>Unobserved isotopes (~ 6000)</a:t>
            </a:r>
            <a:endParaRPr lang="en-GB" altLang="nl-B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0F2AA0-6FE9-CDF9-E283-25D169CB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341" y="110245"/>
            <a:ext cx="9679111" cy="1212851"/>
          </a:xfrm>
          <a:noFill/>
        </p:spPr>
        <p:txBody>
          <a:bodyPr anchor="t">
            <a:noAutofit/>
          </a:bodyPr>
          <a:lstStyle/>
          <a:p>
            <a:pPr algn="ctr"/>
            <a:r>
              <a:rPr lang="en-GB" sz="2800" dirty="0">
                <a:solidFill>
                  <a:schemeClr val="tx2"/>
                </a:solidFill>
              </a:rPr>
              <a:t>There are more than 3000 radioisotopes available  </a:t>
            </a:r>
            <a:br>
              <a:rPr lang="en-GB" sz="2800" dirty="0">
                <a:solidFill>
                  <a:schemeClr val="tx2"/>
                </a:solidFill>
              </a:rPr>
            </a:br>
            <a:r>
              <a:rPr lang="en-GB" sz="2800" dirty="0">
                <a:solidFill>
                  <a:schemeClr val="tx2"/>
                </a:solidFill>
              </a:rPr>
              <a:t>with half-lives from few </a:t>
            </a:r>
            <a:r>
              <a:rPr lang="en-GB" sz="2800" dirty="0" err="1">
                <a:solidFill>
                  <a:schemeClr val="tx2"/>
                </a:solidFill>
                <a:latin typeface="Symbol" panose="05050102010706020507" pitchFamily="18" charset="2"/>
              </a:rPr>
              <a:t>m</a:t>
            </a:r>
            <a:r>
              <a:rPr lang="en-GB" sz="2800" dirty="0" err="1">
                <a:solidFill>
                  <a:schemeClr val="tx2"/>
                </a:solidFill>
              </a:rPr>
              <a:t>s</a:t>
            </a:r>
            <a:r>
              <a:rPr lang="en-GB" sz="2800" dirty="0">
                <a:solidFill>
                  <a:schemeClr val="tx2"/>
                </a:solidFill>
              </a:rPr>
              <a:t> up to millions of years</a:t>
            </a:r>
          </a:p>
        </p:txBody>
      </p:sp>
      <p:grpSp>
        <p:nvGrpSpPr>
          <p:cNvPr id="29" name="Group 91">
            <a:extLst>
              <a:ext uri="{FF2B5EF4-FFF2-40B4-BE49-F238E27FC236}">
                <a16:creationId xmlns:a16="http://schemas.microsoft.com/office/drawing/2014/main" id="{621D26CC-C186-7524-8B51-557EE59C1960}"/>
              </a:ext>
            </a:extLst>
          </p:cNvPr>
          <p:cNvGrpSpPr/>
          <p:nvPr/>
        </p:nvGrpSpPr>
        <p:grpSpPr>
          <a:xfrm>
            <a:off x="1113813" y="824597"/>
            <a:ext cx="269811" cy="5109264"/>
            <a:chOff x="236149" y="1755998"/>
            <a:chExt cx="214124" cy="4865966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8D40289A-B2BF-01A3-03E9-39AA2D0FFB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79" y="6350431"/>
              <a:ext cx="211193" cy="271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25365B61-5F4A-4002-67DF-587055A9A4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07" y="6108436"/>
              <a:ext cx="210965" cy="26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BE9EB0C4-3408-8903-71E2-0E3B1B74EB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79" y="5877299"/>
              <a:ext cx="211194" cy="267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5">
              <a:extLst>
                <a:ext uri="{FF2B5EF4-FFF2-40B4-BE49-F238E27FC236}">
                  <a16:creationId xmlns:a16="http://schemas.microsoft.com/office/drawing/2014/main" id="{7E6391CE-85C0-92D6-B5A3-D246296A7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09" y="5612280"/>
              <a:ext cx="210964" cy="266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324351A3-CEB0-247B-53C2-F74D5A8D8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49" y="5349233"/>
              <a:ext cx="214124" cy="270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" name="Straight Connector 71">
              <a:extLst>
                <a:ext uri="{FF2B5EF4-FFF2-40B4-BE49-F238E27FC236}">
                  <a16:creationId xmlns:a16="http://schemas.microsoft.com/office/drawing/2014/main" id="{1D6DDEEA-47D5-BC48-1D20-530C79F28E41}"/>
                </a:ext>
              </a:extLst>
            </p:cNvPr>
            <p:cNvCxnSpPr/>
            <p:nvPr/>
          </p:nvCxnSpPr>
          <p:spPr>
            <a:xfrm flipV="1">
              <a:off x="445791" y="5353912"/>
              <a:ext cx="0" cy="124971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7">
              <a:extLst>
                <a:ext uri="{FF2B5EF4-FFF2-40B4-BE49-F238E27FC236}">
                  <a16:creationId xmlns:a16="http://schemas.microsoft.com/office/drawing/2014/main" id="{6CF85896-D56F-9FCB-3DB4-D8EC5DF574E6}"/>
                </a:ext>
              </a:extLst>
            </p:cNvPr>
            <p:cNvCxnSpPr/>
            <p:nvPr/>
          </p:nvCxnSpPr>
          <p:spPr>
            <a:xfrm flipV="1">
              <a:off x="236341" y="5654483"/>
              <a:ext cx="113" cy="748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73">
              <a:extLst>
                <a:ext uri="{FF2B5EF4-FFF2-40B4-BE49-F238E27FC236}">
                  <a16:creationId xmlns:a16="http://schemas.microsoft.com/office/drawing/2014/main" id="{9FC0FAA6-98E2-91AD-A4BA-250DCDEBEB62}"/>
                </a:ext>
              </a:extLst>
            </p:cNvPr>
            <p:cNvCxnSpPr>
              <a:stCxn id="34" idx="0"/>
              <a:endCxn id="38" idx="2"/>
            </p:cNvCxnSpPr>
            <p:nvPr/>
          </p:nvCxnSpPr>
          <p:spPr>
            <a:xfrm flipV="1">
              <a:off x="343211" y="5013599"/>
              <a:ext cx="1580" cy="33563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CA84AEF0-F682-3E8F-EA63-2461691F6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09" y="4745499"/>
              <a:ext cx="210964" cy="26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9" name="Straight Arrow Connector 81">
              <a:extLst>
                <a:ext uri="{FF2B5EF4-FFF2-40B4-BE49-F238E27FC236}">
                  <a16:creationId xmlns:a16="http://schemas.microsoft.com/office/drawing/2014/main" id="{04CFAD21-712F-3E8E-54CB-64AF18A3B4BB}"/>
                </a:ext>
              </a:extLst>
            </p:cNvPr>
            <p:cNvCxnSpPr>
              <a:stCxn id="38" idx="0"/>
              <a:endCxn id="40" idx="2"/>
            </p:cNvCxnSpPr>
            <p:nvPr/>
          </p:nvCxnSpPr>
          <p:spPr>
            <a:xfrm flipV="1">
              <a:off x="344791" y="4152062"/>
              <a:ext cx="0" cy="59343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8">
              <a:extLst>
                <a:ext uri="{FF2B5EF4-FFF2-40B4-BE49-F238E27FC236}">
                  <a16:creationId xmlns:a16="http://schemas.microsoft.com/office/drawing/2014/main" id="{8FF7F69F-9284-F29C-02B8-D766079878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09" y="3883962"/>
              <a:ext cx="210964" cy="26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1" name="Straight Arrow Connector 84">
              <a:extLst>
                <a:ext uri="{FF2B5EF4-FFF2-40B4-BE49-F238E27FC236}">
                  <a16:creationId xmlns:a16="http://schemas.microsoft.com/office/drawing/2014/main" id="{70DA2010-5477-012C-4981-92A75F9F3DB8}"/>
                </a:ext>
              </a:extLst>
            </p:cNvPr>
            <p:cNvCxnSpPr>
              <a:stCxn id="40" idx="0"/>
              <a:endCxn id="42" idx="2"/>
            </p:cNvCxnSpPr>
            <p:nvPr/>
          </p:nvCxnSpPr>
          <p:spPr>
            <a:xfrm flipH="1" flipV="1">
              <a:off x="343211" y="2792186"/>
              <a:ext cx="1580" cy="10917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10">
              <a:extLst>
                <a:ext uri="{FF2B5EF4-FFF2-40B4-BE49-F238E27FC236}">
                  <a16:creationId xmlns:a16="http://schemas.microsoft.com/office/drawing/2014/main" id="{ACCCA8A1-2D16-56F3-0703-4E40C015E4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49" y="2520069"/>
              <a:ext cx="214124" cy="272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1">
              <a:extLst>
                <a:ext uri="{FF2B5EF4-FFF2-40B4-BE49-F238E27FC236}">
                  <a16:creationId xmlns:a16="http://schemas.microsoft.com/office/drawing/2014/main" id="{196F33E3-6E95-7411-ACCC-4C92A982B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37" y="1755998"/>
              <a:ext cx="202836" cy="257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4" name="Straight Arrow Connector 88">
              <a:extLst>
                <a:ext uri="{FF2B5EF4-FFF2-40B4-BE49-F238E27FC236}">
                  <a16:creationId xmlns:a16="http://schemas.microsoft.com/office/drawing/2014/main" id="{E5761687-6226-BC8D-D4AB-E45B5C3D563F}"/>
                </a:ext>
              </a:extLst>
            </p:cNvPr>
            <p:cNvCxnSpPr>
              <a:endCxn id="43" idx="2"/>
            </p:cNvCxnSpPr>
            <p:nvPr/>
          </p:nvCxnSpPr>
          <p:spPr>
            <a:xfrm flipV="1">
              <a:off x="343211" y="2013770"/>
              <a:ext cx="5644" cy="49522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97">
              <a:extLst>
                <a:ext uri="{FF2B5EF4-FFF2-40B4-BE49-F238E27FC236}">
                  <a16:creationId xmlns:a16="http://schemas.microsoft.com/office/drawing/2014/main" id="{BCB5F710-FED5-DD70-3702-0780FA98522F}"/>
                </a:ext>
              </a:extLst>
            </p:cNvPr>
            <p:cNvCxnSpPr/>
            <p:nvPr/>
          </p:nvCxnSpPr>
          <p:spPr>
            <a:xfrm flipH="1" flipV="1">
              <a:off x="236149" y="5349233"/>
              <a:ext cx="3160" cy="125194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14349">
            <a:extLst>
              <a:ext uri="{FF2B5EF4-FFF2-40B4-BE49-F238E27FC236}">
                <a16:creationId xmlns:a16="http://schemas.microsoft.com/office/drawing/2014/main" id="{B6DEEEFF-BCD1-6312-B47A-869B12C0573B}"/>
              </a:ext>
            </a:extLst>
          </p:cNvPr>
          <p:cNvSpPr txBox="1"/>
          <p:nvPr/>
        </p:nvSpPr>
        <p:spPr>
          <a:xfrm>
            <a:off x="671300" y="3501187"/>
            <a:ext cx="380373" cy="2324020"/>
          </a:xfrm>
          <a:prstGeom prst="rect">
            <a:avLst/>
          </a:prstGeom>
          <a:solidFill>
            <a:srgbClr val="4ADEBB">
              <a:alpha val="50196"/>
            </a:srgbClr>
          </a:solidFill>
        </p:spPr>
        <p:txBody>
          <a:bodyPr wrap="square" lIns="106985" tIns="53492" rIns="106985" bIns="53492" rtlCol="0">
            <a:spAutoFit/>
          </a:bodyPr>
          <a:lstStyle/>
          <a:p>
            <a:r>
              <a:rPr lang="nl-BE" dirty="0"/>
              <a:t>      </a:t>
            </a:r>
          </a:p>
          <a:p>
            <a:r>
              <a:rPr lang="nl-BE" dirty="0"/>
              <a:t>systeem</a:t>
            </a:r>
          </a:p>
        </p:txBody>
      </p:sp>
      <p:sp>
        <p:nvSpPr>
          <p:cNvPr id="61" name="TextBox 59">
            <a:extLst>
              <a:ext uri="{FF2B5EF4-FFF2-40B4-BE49-F238E27FC236}">
                <a16:creationId xmlns:a16="http://schemas.microsoft.com/office/drawing/2014/main" id="{5F4D31A9-E8CA-81CA-0779-E8C6BDEC4D57}"/>
              </a:ext>
            </a:extLst>
          </p:cNvPr>
          <p:cNvSpPr txBox="1"/>
          <p:nvPr/>
        </p:nvSpPr>
        <p:spPr>
          <a:xfrm>
            <a:off x="673148" y="1166909"/>
            <a:ext cx="380373" cy="2324020"/>
          </a:xfrm>
          <a:prstGeom prst="rect">
            <a:avLst/>
          </a:prstGeom>
          <a:solidFill>
            <a:srgbClr val="4ADEBB">
              <a:alpha val="50196"/>
            </a:srgbClr>
          </a:solidFill>
        </p:spPr>
        <p:txBody>
          <a:bodyPr wrap="square" lIns="106985" tIns="53492" rIns="106985" bIns="53492" rtlCol="0">
            <a:spAutoFit/>
          </a:bodyPr>
          <a:lstStyle/>
          <a:p>
            <a:r>
              <a:rPr lang="nl-BE" dirty="0"/>
              <a:t>Periodiek      </a:t>
            </a:r>
          </a:p>
        </p:txBody>
      </p:sp>
      <p:grpSp>
        <p:nvGrpSpPr>
          <p:cNvPr id="116" name="Group 118">
            <a:extLst>
              <a:ext uri="{FF2B5EF4-FFF2-40B4-BE49-F238E27FC236}">
                <a16:creationId xmlns:a16="http://schemas.microsoft.com/office/drawing/2014/main" id="{74F72761-D092-14BA-1A0F-0B39678147F0}"/>
              </a:ext>
            </a:extLst>
          </p:cNvPr>
          <p:cNvGrpSpPr>
            <a:grpSpLocks/>
          </p:cNvGrpSpPr>
          <p:nvPr/>
        </p:nvGrpSpPr>
        <p:grpSpPr bwMode="auto">
          <a:xfrm>
            <a:off x="3574071" y="3090676"/>
            <a:ext cx="2525716" cy="1049338"/>
            <a:chOff x="1020" y="2155"/>
            <a:chExt cx="1591" cy="661"/>
          </a:xfrm>
        </p:grpSpPr>
        <p:sp>
          <p:nvSpPr>
            <p:cNvPr id="117" name="Text Box 47">
              <a:extLst>
                <a:ext uri="{FF2B5EF4-FFF2-40B4-BE49-F238E27FC236}">
                  <a16:creationId xmlns:a16="http://schemas.microsoft.com/office/drawing/2014/main" id="{BC31CCD6-4E4B-0E5F-AB6F-1EAB8F6387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0" y="2155"/>
              <a:ext cx="15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BE" dirty="0">
                  <a:solidFill>
                    <a:srgbClr val="000308"/>
                  </a:solidFill>
                </a:rPr>
                <a:t>    stable nuclei (~ 250)</a:t>
              </a:r>
              <a:endParaRPr lang="en-GB" altLang="nl-BE" dirty="0">
                <a:solidFill>
                  <a:srgbClr val="000308"/>
                </a:solidFill>
              </a:endParaRPr>
            </a:p>
          </p:txBody>
        </p:sp>
        <p:sp>
          <p:nvSpPr>
            <p:cNvPr id="118" name="Rectangle 116">
              <a:extLst>
                <a:ext uri="{FF2B5EF4-FFF2-40B4-BE49-F238E27FC236}">
                  <a16:creationId xmlns:a16="http://schemas.microsoft.com/office/drawing/2014/main" id="{C3511F72-B806-7FB9-5EA4-936A7E955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" y="2249"/>
              <a:ext cx="54" cy="64"/>
            </a:xfrm>
            <a:prstGeom prst="rect">
              <a:avLst/>
            </a:prstGeom>
            <a:solidFill>
              <a:srgbClr val="00030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BE">
                <a:solidFill>
                  <a:srgbClr val="000308"/>
                </a:solidFill>
              </a:endParaRPr>
            </a:p>
          </p:txBody>
        </p:sp>
        <p:sp>
          <p:nvSpPr>
            <p:cNvPr id="119" name="Line 117">
              <a:extLst>
                <a:ext uri="{FF2B5EF4-FFF2-40B4-BE49-F238E27FC236}">
                  <a16:creationId xmlns:a16="http://schemas.microsoft.com/office/drawing/2014/main" id="{3A15A4DC-C458-8DB6-612A-A761A25355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9" y="2386"/>
              <a:ext cx="444" cy="430"/>
            </a:xfrm>
            <a:prstGeom prst="line">
              <a:avLst/>
            </a:prstGeom>
            <a:noFill/>
            <a:ln w="28575">
              <a:solidFill>
                <a:srgbClr val="0003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>
                <a:solidFill>
                  <a:srgbClr val="000308"/>
                </a:solidFill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F7313C5-BC8E-ABE8-F55E-0C69E40407BA}"/>
              </a:ext>
            </a:extLst>
          </p:cNvPr>
          <p:cNvSpPr txBox="1"/>
          <p:nvPr/>
        </p:nvSpPr>
        <p:spPr>
          <a:xfrm>
            <a:off x="4962013" y="5045447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308"/>
                </a:solidFill>
              </a:rPr>
              <a:t>drip lines (limits of existence)</a:t>
            </a:r>
            <a:endParaRPr lang="nl-BE" dirty="0">
              <a:solidFill>
                <a:srgbClr val="000308"/>
              </a:solidFill>
            </a:endParaRPr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D85210AD-DF01-BB4B-E207-B7C05B9D087B}"/>
              </a:ext>
            </a:extLst>
          </p:cNvPr>
          <p:cNvCxnSpPr/>
          <p:nvPr/>
        </p:nvCxnSpPr>
        <p:spPr>
          <a:xfrm flipV="1">
            <a:off x="6055708" y="4552389"/>
            <a:ext cx="170329" cy="466165"/>
          </a:xfrm>
          <a:prstGeom prst="straightConnector1">
            <a:avLst/>
          </a:prstGeom>
          <a:ln>
            <a:solidFill>
              <a:srgbClr val="0003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39DBCEED-B177-B9DE-40D4-C23BDAEF91D1}"/>
              </a:ext>
            </a:extLst>
          </p:cNvPr>
          <p:cNvCxnSpPr/>
          <p:nvPr/>
        </p:nvCxnSpPr>
        <p:spPr>
          <a:xfrm flipH="1" flipV="1">
            <a:off x="4621354" y="4301376"/>
            <a:ext cx="1380568" cy="726142"/>
          </a:xfrm>
          <a:prstGeom prst="straightConnector1">
            <a:avLst/>
          </a:prstGeom>
          <a:ln>
            <a:solidFill>
              <a:srgbClr val="0003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521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5833-58D5-807A-B998-5E6F3872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94DE72-0D66-5588-E27B-A3D187EE46BB}"/>
              </a:ext>
            </a:extLst>
          </p:cNvPr>
          <p:cNvSpPr txBox="1"/>
          <p:nvPr/>
        </p:nvSpPr>
        <p:spPr>
          <a:xfrm>
            <a:off x="373087" y="3047107"/>
            <a:ext cx="6247095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Operational: </a:t>
            </a:r>
          </a:p>
          <a:p>
            <a:r>
              <a:rPr lang="en-US" sz="1600" dirty="0"/>
              <a:t>	CERN-ISOLDE  (protons, 2 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A, 1.4 GeV)</a:t>
            </a:r>
          </a:p>
          <a:p>
            <a:r>
              <a:rPr lang="en-US" sz="1600" dirty="0"/>
              <a:t> 	GSI-UNILAC/SHIP (heavy ions, 1 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A, 11.4 MeV/A…)</a:t>
            </a:r>
          </a:p>
          <a:p>
            <a:r>
              <a:rPr lang="en-US" sz="1600" dirty="0"/>
              <a:t>	JYFL-IGISOL (heavy ions, refractory elements)</a:t>
            </a:r>
          </a:p>
          <a:p>
            <a:r>
              <a:rPr lang="en-US" sz="1600" dirty="0"/>
              <a:t>	GANIL-SPIRAL1 (fragmentation products + ISOL)</a:t>
            </a:r>
          </a:p>
          <a:p>
            <a:r>
              <a:rPr lang="en-US" sz="1600" dirty="0"/>
              <a:t>	GANIL-SPIRAL2 (heavy ions, 10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A - 1 mA, 14.5 MeV/A)</a:t>
            </a:r>
          </a:p>
          <a:p>
            <a:endParaRPr lang="en-US" sz="1600" b="1" dirty="0"/>
          </a:p>
          <a:p>
            <a:r>
              <a:rPr lang="en-US" sz="1600" b="1" dirty="0"/>
              <a:t>In preparation:</a:t>
            </a:r>
          </a:p>
          <a:p>
            <a:r>
              <a:rPr lang="en-US" sz="1600" dirty="0"/>
              <a:t>2026: S3-LEB coupled to SPIRAL2 </a:t>
            </a:r>
          </a:p>
          <a:p>
            <a:r>
              <a:rPr lang="en-US" sz="1600" dirty="0"/>
              <a:t>2027: DESIR coupled to SPIRAL1 (later also SPIRAL2)</a:t>
            </a:r>
          </a:p>
          <a:p>
            <a:endParaRPr lang="en-US" sz="1600" dirty="0"/>
          </a:p>
          <a:p>
            <a:r>
              <a:rPr lang="en-US" sz="1600" dirty="0"/>
              <a:t>2030: ISOL@MYRRHA (protons, 500 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A, 100 MeV)</a:t>
            </a:r>
            <a:endParaRPr lang="en-BE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B4CE37-09A4-AC8E-6B57-8DCFDBD2F4E0}"/>
              </a:ext>
            </a:extLst>
          </p:cNvPr>
          <p:cNvSpPr txBox="1"/>
          <p:nvPr/>
        </p:nvSpPr>
        <p:spPr>
          <a:xfrm>
            <a:off x="7049659" y="3047107"/>
            <a:ext cx="5025735" cy="23083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Operational: </a:t>
            </a:r>
          </a:p>
          <a:p>
            <a:r>
              <a:rPr lang="en-US" dirty="0"/>
              <a:t>	GSI-SIS18 + FRS Fragment separator</a:t>
            </a:r>
          </a:p>
          <a:p>
            <a:r>
              <a:rPr lang="en-US" dirty="0"/>
              <a:t>	GSI-UNILAC +SHIP Velocity filter</a:t>
            </a:r>
            <a:endParaRPr lang="en-BE" dirty="0"/>
          </a:p>
          <a:p>
            <a:r>
              <a:rPr lang="en-US" dirty="0"/>
              <a:t>	GANIL + LISE Fragment separator</a:t>
            </a:r>
          </a:p>
          <a:p>
            <a:endParaRPr lang="en-US" b="1" dirty="0"/>
          </a:p>
          <a:p>
            <a:r>
              <a:rPr lang="en-US" b="1" dirty="0"/>
              <a:t>In preparation:</a:t>
            </a:r>
          </a:p>
          <a:p>
            <a:endParaRPr lang="en-US" dirty="0"/>
          </a:p>
          <a:p>
            <a:r>
              <a:rPr lang="en-US" dirty="0"/>
              <a:t>2028: FAIR-SIS100 + super-FRS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5CB5EA-AA15-EAE5-BD0C-C85D91A25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195884"/>
            <a:ext cx="9144000" cy="4500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+mn-lt"/>
              </a:rPr>
              <a:t>The production of Radioactive Ion Beams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7EE5B3-5F09-B6DB-34C5-6FF741174A8B}"/>
              </a:ext>
            </a:extLst>
          </p:cNvPr>
          <p:cNvSpPr/>
          <p:nvPr/>
        </p:nvSpPr>
        <p:spPr>
          <a:xfrm>
            <a:off x="1018717" y="1039236"/>
            <a:ext cx="3841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16E8A"/>
                </a:solidFill>
              </a:rPr>
              <a:t>ISOL: Isotope Separation On-Line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79241A-52B6-0CD2-4ED9-D50F3C87EA4E}"/>
              </a:ext>
            </a:extLst>
          </p:cNvPr>
          <p:cNvSpPr/>
          <p:nvPr/>
        </p:nvSpPr>
        <p:spPr>
          <a:xfrm>
            <a:off x="7155958" y="933722"/>
            <a:ext cx="3116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16E8A"/>
                </a:solidFill>
              </a:rPr>
              <a:t>Projectile Fragmentation</a:t>
            </a:r>
            <a:br>
              <a:rPr lang="en-US" b="1" dirty="0">
                <a:solidFill>
                  <a:srgbClr val="116E8A"/>
                </a:solidFill>
              </a:rPr>
            </a:br>
            <a:r>
              <a:rPr lang="en-US" b="1" dirty="0">
                <a:solidFill>
                  <a:srgbClr val="116E8A"/>
                </a:solidFill>
              </a:rPr>
              <a:t>and in-flight Separation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9A498B-FFFA-AC36-4175-80A6A548703B}"/>
              </a:ext>
            </a:extLst>
          </p:cNvPr>
          <p:cNvSpPr/>
          <p:nvPr/>
        </p:nvSpPr>
        <p:spPr>
          <a:xfrm>
            <a:off x="1067532" y="1639608"/>
            <a:ext cx="4518752" cy="9320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Bef>
                <a:spcPts val="600"/>
              </a:spcBef>
              <a:buClr>
                <a:srgbClr val="116E8A"/>
              </a:buClr>
            </a:pPr>
            <a:r>
              <a:rPr lang="en-GB" sz="1600" b="1" dirty="0">
                <a:solidFill>
                  <a:srgbClr val="FF0000"/>
                </a:solidFill>
              </a:rPr>
              <a:t>High-quality RI beams:</a:t>
            </a:r>
          </a:p>
          <a:p>
            <a:pPr marL="285750" lvl="1" indent="-285750">
              <a:spcBef>
                <a:spcPts val="600"/>
              </a:spcBef>
              <a:buClr>
                <a:srgbClr val="116E8A"/>
              </a:buClr>
              <a:buFont typeface="Wingdings" panose="05000000000000000000" pitchFamily="2" charset="2"/>
              <a:buChar char="è"/>
            </a:pPr>
            <a:r>
              <a:rPr lang="en-GB" sz="1600" b="1" dirty="0">
                <a:solidFill>
                  <a:schemeClr val="tx1"/>
                </a:solidFill>
                <a:sym typeface="Wingdings" panose="05000000000000000000" pitchFamily="2" charset="2"/>
              </a:rPr>
              <a:t>Research on the </a:t>
            </a:r>
            <a:r>
              <a:rPr lang="en-GB" sz="1600" b="1" dirty="0">
                <a:solidFill>
                  <a:schemeClr val="tx1"/>
                </a:solidFill>
              </a:rPr>
              <a:t>Precision frontier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D5B0B2-4766-F24E-C363-1E7C27F8D85E}"/>
              </a:ext>
            </a:extLst>
          </p:cNvPr>
          <p:cNvSpPr/>
          <p:nvPr/>
        </p:nvSpPr>
        <p:spPr>
          <a:xfrm>
            <a:off x="7264112" y="1714818"/>
            <a:ext cx="3513896" cy="781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Bef>
                <a:spcPts val="600"/>
              </a:spcBef>
              <a:buClr>
                <a:srgbClr val="116E8A"/>
              </a:buClr>
            </a:pPr>
            <a:r>
              <a:rPr lang="en-GB" sz="1600" b="1" dirty="0">
                <a:solidFill>
                  <a:srgbClr val="FF0000"/>
                </a:solidFill>
              </a:rPr>
              <a:t>Very exotic isotopes:</a:t>
            </a:r>
          </a:p>
          <a:p>
            <a:pPr marL="0" lvl="1">
              <a:spcBef>
                <a:spcPts val="600"/>
              </a:spcBef>
              <a:buClr>
                <a:srgbClr val="116E8A"/>
              </a:buClr>
            </a:pPr>
            <a:r>
              <a:rPr lang="en-GB" sz="1600" b="1" dirty="0">
                <a:solidFill>
                  <a:schemeClr val="tx1"/>
                </a:solidFill>
                <a:sym typeface="Wingdings" panose="05000000000000000000" pitchFamily="2" charset="2"/>
              </a:rPr>
              <a:t> Study the l</a:t>
            </a:r>
            <a:r>
              <a:rPr lang="en-GB" sz="1600" b="1" dirty="0">
                <a:solidFill>
                  <a:schemeClr val="tx1"/>
                </a:solidFill>
              </a:rPr>
              <a:t>imits of existence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CB1D87-4FEE-33C3-2360-23581433BCA6}"/>
              </a:ext>
            </a:extLst>
          </p:cNvPr>
          <p:cNvSpPr txBox="1"/>
          <p:nvPr/>
        </p:nvSpPr>
        <p:spPr>
          <a:xfrm>
            <a:off x="2268872" y="6305383"/>
            <a:ext cx="830131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 Complementary facilities where different types of experiments are performed</a:t>
            </a:r>
            <a:endParaRPr lang="en-BE" sz="1400" dirty="0"/>
          </a:p>
        </p:txBody>
      </p:sp>
    </p:spTree>
    <p:extLst>
      <p:ext uri="{BB962C8B-B14F-4D97-AF65-F5344CB8AC3E}">
        <p14:creationId xmlns:p14="http://schemas.microsoft.com/office/powerpoint/2010/main" val="20988084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8243_PPTX_CORP_16x9_UK</Template>
  <TotalTime>3927</TotalTime>
  <Words>2766</Words>
  <Application>Microsoft Office PowerPoint</Application>
  <PresentationFormat>Widescreen</PresentationFormat>
  <Paragraphs>443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Adelle</vt:lpstr>
      <vt:lpstr>Aptos</vt:lpstr>
      <vt:lpstr>Arial</vt:lpstr>
      <vt:lpstr>Calibri</vt:lpstr>
      <vt:lpstr>Segoe UI</vt:lpstr>
      <vt:lpstr>Segoe UI Light</vt:lpstr>
      <vt:lpstr>Symbol</vt:lpstr>
      <vt:lpstr>Wingdings</vt:lpstr>
      <vt:lpstr>KU Leuven</vt:lpstr>
      <vt:lpstr>KU Leuven Sedes</vt:lpstr>
      <vt:lpstr>Belgium in Nuclear Physics, including Myrrha</vt:lpstr>
      <vt:lpstr>PowerPoint Presentation</vt:lpstr>
      <vt:lpstr>Researchers in Experimental Nuclear Physics</vt:lpstr>
      <vt:lpstr>Researchers in Theoretical Nuclear Physics</vt:lpstr>
      <vt:lpstr>Researchers in Theoretical Nuclear Physics</vt:lpstr>
      <vt:lpstr>PowerPoint Presentation</vt:lpstr>
      <vt:lpstr>Researchers in Applied Nuclear Physics</vt:lpstr>
      <vt:lpstr>There are more than 3000 radioisotopes available   with half-lives from few ms up to millions of years</vt:lpstr>
      <vt:lpstr>The production of Radioactive Ion Beams</vt:lpstr>
      <vt:lpstr>European Experimental Research ON and WITH Radioisotopes and Radioactive Ion Beams (RIB’s)</vt:lpstr>
      <vt:lpstr>MYRRHA a Pan-European Large Research Infrastructure based on Accelerator Driven System</vt:lpstr>
      <vt:lpstr>PowerPoint Presentation</vt:lpstr>
      <vt:lpstr>PowerPoint Presentation</vt:lpstr>
      <vt:lpstr>BELGIAN strategy in experimental nuclear physics</vt:lpstr>
      <vt:lpstr>Developing next-generation experiments at IKS-KU Leuven</vt:lpstr>
      <vt:lpstr>The facilities at CERN where Belgian Nuclear Physicist are active </vt:lpstr>
      <vt:lpstr>The ISOLDE facility</vt:lpstr>
      <vt:lpstr>Research Programmes at ISOLDE led by KU Leuven</vt:lpstr>
      <vt:lpstr>Research Programmes at ISOLDE led by KU Leuven</vt:lpstr>
      <vt:lpstr>PowerPoint Presentation</vt:lpstr>
      <vt:lpstr>Research Programmes at ISOLDE led by KU Leuven</vt:lpstr>
      <vt:lpstr>PowerPoint Presentation</vt:lpstr>
      <vt:lpstr>Bring ISOLDE expertise towards ISOL@MYRRHA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Beyond CERN: GANIL/SPIRAL2</vt:lpstr>
      <vt:lpstr>MYRRHA’s Application Portfolio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Ruben de Groote</dc:creator>
  <cp:lastModifiedBy>Gerda Neyens</cp:lastModifiedBy>
  <cp:revision>13</cp:revision>
  <dcterms:created xsi:type="dcterms:W3CDTF">2022-08-24T15:38:50Z</dcterms:created>
  <dcterms:modified xsi:type="dcterms:W3CDTF">2025-09-09T09:50:35Z</dcterms:modified>
</cp:coreProperties>
</file>