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53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539" r:id="rId17"/>
    <p:sldId id="270" r:id="rId18"/>
    <p:sldId id="274" r:id="rId19"/>
    <p:sldId id="272" r:id="rId20"/>
    <p:sldId id="273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5"/>
    <p:restoredTop sz="94648"/>
  </p:normalViewPr>
  <p:slideViewPr>
    <p:cSldViewPr snapToGrid="0">
      <p:cViewPr varScale="1">
        <p:scale>
          <a:sx n="111" d="100"/>
          <a:sy n="111" d="100"/>
        </p:scale>
        <p:origin x="208" y="8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55bf00787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55bf00787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55bf00787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655bf00787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55bf00787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655bf00787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55bf00787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655bf00787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55bf00787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55bf00787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55bf0078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655bf0078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55bf0078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3655bf0078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55bf00787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3655bf00787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55bf0078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3655bf0078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55bf0078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3655bf0078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55bf0078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3655bf0078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55bf0078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3655bf0078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715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133012" y="2771775"/>
            <a:ext cx="4400550" cy="228600"/>
          </a:xfrm>
          <a:prstGeom prst="rect">
            <a:avLst/>
          </a:prstGeom>
        </p:spPr>
        <p:txBody>
          <a:bodyPr/>
          <a:lstStyle/>
          <a:p>
            <a:pPr algn="just" defTabSz="68547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b="0" i="1" kern="1200" dirty="0">
                <a:solidFill>
                  <a:schemeClr val="bg1">
                    <a:lumMod val="65000"/>
                  </a:scheme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788" b="0" i="1" kern="1200" baseline="30000" dirty="0">
                <a:solidFill>
                  <a:schemeClr val="bg1">
                    <a:lumMod val="65000"/>
                  </a:scheme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788" b="0" i="1" kern="1200" dirty="0">
                <a:solidFill>
                  <a:schemeClr val="bg1">
                    <a:lumMod val="65000"/>
                  </a:scheme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</a:t>
            </a:r>
            <a:r>
              <a:rPr lang="en-US" sz="788" b="0" i="1" kern="1200" baseline="0" dirty="0">
                <a:solidFill>
                  <a:schemeClr val="bg1">
                    <a:lumMod val="65000"/>
                  </a:scheme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Status of the Higgs Search</a:t>
            </a:r>
            <a:r>
              <a:rPr lang="en-US" sz="788" b="0" i="1" kern="1200" dirty="0">
                <a:solidFill>
                  <a:schemeClr val="bg1">
                    <a:lumMod val="65000"/>
                  </a:scheme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   J. Incandela for the CMS</a:t>
            </a:r>
            <a:r>
              <a:rPr lang="en-US" sz="788" b="0" i="1" kern="1200" baseline="0" dirty="0">
                <a:solidFill>
                  <a:schemeClr val="bg1">
                    <a:lumMod val="65000"/>
                  </a:scheme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COLLABORATION</a:t>
            </a:r>
            <a:endParaRPr lang="en-US" sz="788" b="0" i="1" kern="1200" dirty="0">
              <a:solidFill>
                <a:schemeClr val="bg1">
                  <a:lumMod val="65000"/>
                </a:scheme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153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705700" y="2533004"/>
            <a:ext cx="38262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Pascal Vanlaer (IIHE-ULB)</a:t>
            </a:r>
            <a:endParaRPr sz="20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RECFA visit, September 12, 2025</a:t>
            </a: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58500" y="1184009"/>
            <a:ext cx="8520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>
                <a:latin typeface="Times New Roman"/>
                <a:ea typeface="Times New Roman"/>
                <a:cs typeface="Times New Roman"/>
                <a:sym typeface="Times New Roman"/>
              </a:rPr>
              <a:t>Belgian contribution 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>
                <a:latin typeface="Times New Roman"/>
                <a:ea typeface="Times New Roman"/>
                <a:cs typeface="Times New Roman"/>
                <a:sym typeface="Times New Roman"/>
              </a:rPr>
              <a:t>to CMS phase-2 upgrade</a:t>
            </a:r>
            <a:endParaRPr sz="4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5727" y="3300398"/>
            <a:ext cx="1664407" cy="7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l="4061" t="22263" r="44653" b="21641"/>
          <a:stretch/>
        </p:blipFill>
        <p:spPr>
          <a:xfrm>
            <a:off x="2393079" y="3300400"/>
            <a:ext cx="2304341" cy="7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362500" y="71211"/>
            <a:ext cx="32950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 b="1" dirty="0">
                <a:latin typeface="Times New Roman"/>
                <a:ea typeface="Times New Roman"/>
                <a:cs typeface="Times New Roman"/>
                <a:sym typeface="Times New Roman"/>
              </a:rPr>
              <a:t>Muon system upgrade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10</a:t>
            </a:fld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1A3865-9E89-A406-0647-9F5D0E5B4255}"/>
              </a:ext>
            </a:extLst>
          </p:cNvPr>
          <p:cNvGrpSpPr/>
          <p:nvPr/>
        </p:nvGrpSpPr>
        <p:grpSpPr>
          <a:xfrm>
            <a:off x="144971" y="491064"/>
            <a:ext cx="6171164" cy="4507109"/>
            <a:chOff x="119569" y="693489"/>
            <a:chExt cx="7318657" cy="57186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6938E2-5DC5-B2E8-D323-AC2B9BD8E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98"/>
            <a:stretch/>
          </p:blipFill>
          <p:spPr>
            <a:xfrm>
              <a:off x="119569" y="1594623"/>
              <a:ext cx="7318657" cy="4817482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5924207-EDC3-1057-F4ED-978ADD0A65A4}"/>
                </a:ext>
              </a:extLst>
            </p:cNvPr>
            <p:cNvCxnSpPr/>
            <p:nvPr/>
          </p:nvCxnSpPr>
          <p:spPr bwMode="auto">
            <a:xfrm flipH="1">
              <a:off x="5653669" y="1483114"/>
              <a:ext cx="350433" cy="29926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D5509E-8DB3-58FC-DCB7-03B6EE8B4ED8}"/>
                </a:ext>
              </a:extLst>
            </p:cNvPr>
            <p:cNvSpPr txBox="1"/>
            <p:nvPr/>
          </p:nvSpPr>
          <p:spPr>
            <a:xfrm>
              <a:off x="5003274" y="693489"/>
              <a:ext cx="2074127" cy="82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800" dirty="0">
                  <a:solidFill>
                    <a:srgbClr val="7030A0"/>
                  </a:solidFill>
                </a:rPr>
                <a:t>improved RPC stations</a:t>
              </a:r>
              <a:endParaRPr lang="nl-BE" sz="1200" dirty="0">
                <a:solidFill>
                  <a:srgbClr val="7030A0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558D935-287A-4F87-3411-D152C62EDC73}"/>
                </a:ext>
              </a:extLst>
            </p:cNvPr>
            <p:cNvCxnSpPr/>
            <p:nvPr/>
          </p:nvCxnSpPr>
          <p:spPr bwMode="auto">
            <a:xfrm>
              <a:off x="6004102" y="1470378"/>
              <a:ext cx="113831" cy="299905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A51D076-1E11-E050-993D-A0093BE6C8C7}"/>
                </a:ext>
              </a:extLst>
            </p:cNvPr>
            <p:cNvCxnSpPr/>
            <p:nvPr/>
          </p:nvCxnSpPr>
          <p:spPr bwMode="auto">
            <a:xfrm flipH="1">
              <a:off x="3546620" y="1476746"/>
              <a:ext cx="372530" cy="329597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EA680F-8ABB-BC4D-B2FB-28ACD0CC1CEB}"/>
                </a:ext>
              </a:extLst>
            </p:cNvPr>
            <p:cNvSpPr txBox="1"/>
            <p:nvPr/>
          </p:nvSpPr>
          <p:spPr>
            <a:xfrm>
              <a:off x="3066911" y="1011033"/>
              <a:ext cx="2074127" cy="46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800" dirty="0">
                  <a:solidFill>
                    <a:srgbClr val="FF0000"/>
                  </a:solidFill>
                </a:rPr>
                <a:t>GEM stations</a:t>
              </a:r>
              <a:endParaRPr lang="nl-BE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BCB57C0-A657-8698-DC55-9F5657C6FB2D}"/>
                </a:ext>
              </a:extLst>
            </p:cNvPr>
            <p:cNvCxnSpPr/>
            <p:nvPr/>
          </p:nvCxnSpPr>
          <p:spPr bwMode="auto">
            <a:xfrm>
              <a:off x="3919149" y="1464010"/>
              <a:ext cx="735440" cy="29072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A1E3B98-94E5-0A46-2DD3-5AE2D314BA5C}"/>
                </a:ext>
              </a:extLst>
            </p:cNvPr>
            <p:cNvCxnSpPr/>
            <p:nvPr/>
          </p:nvCxnSpPr>
          <p:spPr bwMode="auto">
            <a:xfrm>
              <a:off x="1558390" y="1483114"/>
              <a:ext cx="1734297" cy="389177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263FA8-D65A-1FEA-AC69-03186395DCC5}"/>
                </a:ext>
              </a:extLst>
            </p:cNvPr>
            <p:cNvSpPr txBox="1"/>
            <p:nvPr/>
          </p:nvSpPr>
          <p:spPr>
            <a:xfrm>
              <a:off x="706151" y="1017402"/>
              <a:ext cx="2074127" cy="46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800" dirty="0">
                  <a:solidFill>
                    <a:schemeClr val="accent4"/>
                  </a:solidFill>
                </a:rPr>
                <a:t>ME0 station</a:t>
              </a:r>
              <a:endParaRPr lang="nl-BE" sz="1200" dirty="0">
                <a:solidFill>
                  <a:schemeClr val="accent4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21438-8808-40C8-E6A4-0D36B717941A}"/>
                  </a:ext>
                </a:extLst>
              </p:cNvPr>
              <p:cNvSpPr txBox="1"/>
              <p:nvPr/>
            </p:nvSpPr>
            <p:spPr>
              <a:xfrm>
                <a:off x="6391204" y="357561"/>
                <a:ext cx="2642344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Endcaps: </a:t>
                </a:r>
                <a:endParaRPr lang="en-US" sz="1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Robust trigger up to </a:t>
                </a:r>
                <a14:m>
                  <m:oMath xmlns:m="http://schemas.openxmlformats.org/officeDocument/2006/math">
                    <m:r>
                      <a:rPr lang="nl-B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nl-B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</m:oMath>
                </a14:m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=2.4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thanks to new RE3/1 and RE4/1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iRPC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stations and GEM GE1/1 and GE2/1 stations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Coverage extension up to </a:t>
                </a:r>
                <a14:m>
                  <m:oMath xmlns:m="http://schemas.openxmlformats.org/officeDocument/2006/math">
                    <m:r>
                      <a:rPr lang="nl-B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nl-B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 </m:t>
                    </m:r>
                  </m:oMath>
                </a14:m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=2.8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ME0 GEM station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21438-8808-40C8-E6A4-0D36B7179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204" y="357561"/>
                <a:ext cx="2642344" cy="2308324"/>
              </a:xfrm>
              <a:prstGeom prst="rect">
                <a:avLst/>
              </a:prstGeom>
              <a:blipFill>
                <a:blip r:embed="rId4"/>
                <a:stretch>
                  <a:fillRect l="-1435" t="-1099" b="-27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2BCD16E-5716-1BFA-D134-80423DA6F947}"/>
              </a:ext>
            </a:extLst>
          </p:cNvPr>
          <p:cNvSpPr txBox="1"/>
          <p:nvPr/>
        </p:nvSpPr>
        <p:spPr>
          <a:xfrm>
            <a:off x="6391204" y="3002678"/>
            <a:ext cx="26633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Belgium contributes to these two important upgrades of the CMS muon system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311700" y="135562"/>
            <a:ext cx="484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fr-FR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CMS iRPC</a:t>
            </a:r>
            <a:endParaRPr sz="36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104" y="2048931"/>
            <a:ext cx="3149132" cy="312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697" y="218125"/>
            <a:ext cx="272415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850" y="0"/>
            <a:ext cx="2724150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-84668" y="568861"/>
            <a:ext cx="5245567" cy="202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r-FR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upgrade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CMS muon system for HL-LHC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UGent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fr-FR" sz="16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  <a:r>
              <a:rPr lang="fr-FR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site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CMS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detectors,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CERN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 sz="16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fr-FR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fr-FR" sz="16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r-FR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RE3/1 and RE4/1 </a:t>
            </a:r>
            <a:r>
              <a:rPr lang="fr-FR" sz="16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2023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6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QCs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tight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etc.)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654" y="3522938"/>
            <a:ext cx="1930450" cy="15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-84667" y="2244820"/>
            <a:ext cx="2221800" cy="106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Actively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fr-FR" sz="16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CERN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1700" y="135562"/>
            <a:ext cx="484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CMS GEM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19975" y="738200"/>
            <a:ext cx="5430600" cy="29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UGent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one of the </a:t>
            </a:r>
            <a:r>
              <a:rPr lang="fr-FR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sites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GEMs</a:t>
            </a:r>
            <a:endParaRPr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ULB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GEM </a:t>
            </a:r>
            <a:r>
              <a:rPr lang="fr-FR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readout</a:t>
            </a:r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contributed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tests of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endParaRPr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GE1/1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ended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2020;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endParaRPr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Belgium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contributes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leads the online software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developments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(DAQ &amp; Detector Control System)</a:t>
            </a:r>
            <a:endParaRPr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2014 UGent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focuses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ME0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Management: Gilles De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Lentdecker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GEM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manager (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Muon system </a:t>
            </a:r>
            <a:r>
              <a:rPr lang="fr-FR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manager)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7" name="Google Shape;1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54" y="3786920"/>
            <a:ext cx="1930450" cy="15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 l="4063" t="22263" r="3805" b="21641"/>
          <a:stretch/>
        </p:blipFill>
        <p:spPr>
          <a:xfrm>
            <a:off x="1812826" y="4169265"/>
            <a:ext cx="3783300" cy="7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879202" y="-320527"/>
            <a:ext cx="2500528" cy="328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3733" y="2571739"/>
            <a:ext cx="2475019" cy="2571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362501" y="275689"/>
            <a:ext cx="862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Muon system upgrade - financial contribution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24"/>
          <p:cNvSpPr txBox="1">
            <a:spLocks noGrp="1"/>
          </p:cNvSpPr>
          <p:nvPr>
            <p:ph type="body" idx="1"/>
          </p:nvPr>
        </p:nvSpPr>
        <p:spPr>
          <a:xfrm>
            <a:off x="311700" y="822250"/>
            <a:ext cx="80331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109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9"/>
              <a:buFont typeface="Times New Roman"/>
              <a:buChar char="●"/>
            </a:pP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No contribution to CORE </a:t>
            </a: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cost</a:t>
            </a:r>
            <a:endParaRPr sz="1929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457200" lvl="0" indent="-3510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9"/>
              <a:buFont typeface="Times New Roman"/>
              <a:buChar char="●"/>
            </a:pP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Supported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essentially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by R&amp;D conventions</a:t>
            </a:r>
            <a:endParaRPr sz="1929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Times New Roman"/>
              <a:buNone/>
            </a:pPr>
            <a:endParaRPr sz="1929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530"/>
              <a:buNone/>
            </a:pPr>
            <a:endParaRPr sz="1929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97" name="Google Shape;1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311700" y="212650"/>
            <a:ext cx="85206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latin typeface="Times New Roman"/>
                <a:ea typeface="Times New Roman"/>
                <a:cs typeface="Times New Roman"/>
                <a:sym typeface="Times New Roman"/>
              </a:rPr>
              <a:t>Teams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311700" y="772150"/>
            <a:ext cx="8520600" cy="41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UAntwerpen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engineer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technician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(main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), 1 PhD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UCLouvain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2 post-doc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(full time), 2 PhD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(part-time); support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1 designer,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technician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technicians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and local workshop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UGent: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technician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1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post-doctoral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(full time), up to 4 PhD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ULB: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1.5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engineers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3.5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technicians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(main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), 3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post-doctoral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(full time), 1.5 PhD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(R&amp;D); part-time contribution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team (7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post-doctoral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and 5 PhD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1day/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); support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local IT staff</a:t>
            </a:r>
            <a:endParaRPr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VUB: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(part-time), 2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scientists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engineers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(full time), 2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post-doctoral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(full time or main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), PhD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(R&amp;D)</a:t>
            </a:r>
            <a:endParaRPr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last RECFA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tenured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engineers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improved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 to 2 full-time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scientists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engineers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stabilized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group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ratio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professors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engineers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somewhat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restrictive for detector R&amp;D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" name="Google Shape;20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latin typeface="Times New Roman"/>
                <a:ea typeface="Times New Roman"/>
                <a:cs typeface="Times New Roman"/>
                <a:sym typeface="Times New Roman"/>
              </a:rPr>
              <a:t>Other points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PhD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on CMS detector upgrade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difficult</a:t>
            </a:r>
            <a:endParaRPr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competitive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calls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effectively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favour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theses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in data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personpower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phase-2 data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fr-F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easy</a:t>
            </a:r>
            <a:endParaRPr lang="fr-F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competition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Run 3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1" name="Google Shape;21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1032450" y="3158606"/>
            <a:ext cx="7079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 err="1">
                <a:solidFill>
                  <a:srgbClr val="DE4E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</a:t>
            </a:r>
            <a:r>
              <a:rPr lang="fr-FR" sz="4000" b="1" dirty="0">
                <a:solidFill>
                  <a:srgbClr val="DE4E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4000" b="1" dirty="0" err="1">
                <a:solidFill>
                  <a:srgbClr val="DE4E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fr-FR" sz="4000" b="1" dirty="0">
                <a:solidFill>
                  <a:srgbClr val="DE4E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</a:t>
            </a:r>
            <a:r>
              <a:rPr lang="fr-FR" sz="4000" b="1" dirty="0" err="1">
                <a:solidFill>
                  <a:srgbClr val="DE4E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your</a:t>
            </a:r>
            <a:r>
              <a:rPr lang="fr-FR" sz="4000" b="1" dirty="0">
                <a:solidFill>
                  <a:srgbClr val="DE4E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attention ! </a:t>
            </a:r>
            <a:endParaRPr sz="4000" b="1" dirty="0">
              <a:solidFill>
                <a:srgbClr val="DE4E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ECFA-D2E1-7384-43DF-8D54C042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D32C1-D796-241A-8FB2-AF6246DF7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A4444-0C36-2559-4C92-D11FB5976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62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696" y="49638"/>
            <a:ext cx="2265095" cy="66421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" y="180896"/>
            <a:ext cx="6290468" cy="2294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7" y="2581423"/>
            <a:ext cx="5275737" cy="245787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24251" y="498512"/>
            <a:ext cx="5114574" cy="1379857"/>
          </a:xfrm>
          <a:prstGeom prst="roundRect">
            <a:avLst/>
          </a:prstGeom>
          <a:noFill/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050"/>
          </a:p>
        </p:txBody>
      </p:sp>
      <p:sp>
        <p:nvSpPr>
          <p:cNvPr id="9" name="Rounded Rectangle 8"/>
          <p:cNvSpPr/>
          <p:nvPr/>
        </p:nvSpPr>
        <p:spPr>
          <a:xfrm>
            <a:off x="724251" y="1897872"/>
            <a:ext cx="5141015" cy="323080"/>
          </a:xfrm>
          <a:prstGeom prst="roundRect">
            <a:avLst/>
          </a:prstGeom>
          <a:noFill/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0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566086" y="784973"/>
                <a:ext cx="2575630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Outer tracker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US" sz="15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500" b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modules” 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2 sensors read out together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Tracking at 1</a:t>
                </a:r>
                <a:r>
                  <a:rPr lang="en-US" sz="15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</a:t>
                </a: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trigger level </a:t>
                </a:r>
                <a:r>
                  <a:rPr lang="en-US" sz="15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downto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5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5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nl-BE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~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2GeV, |</a:t>
                </a:r>
                <a14:m>
                  <m:oMath xmlns:m="http://schemas.openxmlformats.org/officeDocument/2006/math">
                    <m:r>
                      <a:rPr lang="en-US" sz="1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|</a:t>
                </a:r>
                <a:r>
                  <a:rPr lang="nl-BE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~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2.5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086" y="784973"/>
                <a:ext cx="2575630" cy="1246495"/>
              </a:xfrm>
              <a:prstGeom prst="rect">
                <a:avLst/>
              </a:prstGeom>
              <a:blipFill>
                <a:blip r:embed="rId4"/>
                <a:stretch>
                  <a:fillRect l="-490" t="-1010" b="-50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8" idx="3"/>
          </p:cNvCxnSpPr>
          <p:nvPr/>
        </p:nvCxnSpPr>
        <p:spPr bwMode="auto">
          <a:xfrm flipV="1">
            <a:off x="5838826" y="1053791"/>
            <a:ext cx="768272" cy="1346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6B2F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5" name="Straight Arrow Connector 14"/>
          <p:cNvCxnSpPr>
            <a:endCxn id="22" idx="1"/>
          </p:cNvCxnSpPr>
          <p:nvPr/>
        </p:nvCxnSpPr>
        <p:spPr bwMode="auto">
          <a:xfrm>
            <a:off x="5865266" y="2188433"/>
            <a:ext cx="1029881" cy="4998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6B2F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136775" y="3462542"/>
            <a:ext cx="9380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002060"/>
                </a:solidFill>
              </a:rPr>
              <a:t>p</a:t>
            </a:r>
            <a:r>
              <a:rPr lang="en-US" sz="1050" baseline="-25000" dirty="0" err="1">
                <a:solidFill>
                  <a:srgbClr val="002060"/>
                </a:solidFill>
              </a:rPr>
              <a:t>T</a:t>
            </a:r>
            <a:r>
              <a:rPr lang="en-US" sz="1050" dirty="0">
                <a:solidFill>
                  <a:srgbClr val="002060"/>
                </a:solidFill>
              </a:rPr>
              <a:t> resolution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2443" y="3462542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d</a:t>
            </a:r>
            <a:r>
              <a:rPr lang="en-US" sz="1050" baseline="-25000" dirty="0">
                <a:solidFill>
                  <a:srgbClr val="002060"/>
                </a:solidFill>
              </a:rPr>
              <a:t>0</a:t>
            </a:r>
            <a:r>
              <a:rPr lang="en-US" sz="1050" dirty="0">
                <a:solidFill>
                  <a:srgbClr val="002060"/>
                </a:solidFill>
              </a:rPr>
              <a:t> resolution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895147" y="2180449"/>
                <a:ext cx="223766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Inner tracker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6x smaller pixels than Phase-1 pixel detector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coverage up to |</a:t>
                </a:r>
                <a14:m>
                  <m:oMath xmlns:m="http://schemas.openxmlformats.org/officeDocument/2006/math">
                    <m:r>
                      <a:rPr lang="en-US" sz="1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</m:oMath>
                </a14:m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|=4</a:t>
                </a: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147" y="2180449"/>
                <a:ext cx="2237663" cy="1015663"/>
              </a:xfrm>
              <a:prstGeom prst="rect">
                <a:avLst/>
              </a:prstGeom>
              <a:blipFill>
                <a:blip r:embed="rId5"/>
                <a:stretch>
                  <a:fillRect l="-1124" t="-1235" b="-61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 bwMode="auto">
          <a:xfrm>
            <a:off x="4416552" y="4213836"/>
            <a:ext cx="0" cy="2351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6B2F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3" name="Oval 32"/>
          <p:cNvSpPr/>
          <p:nvPr/>
        </p:nvSpPr>
        <p:spPr>
          <a:xfrm>
            <a:off x="4943379" y="3977640"/>
            <a:ext cx="670846" cy="315361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>
            <a:off x="2013359" y="4132162"/>
            <a:ext cx="636" cy="1992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6B2F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7" name="Oval 46"/>
          <p:cNvSpPr/>
          <p:nvPr/>
        </p:nvSpPr>
        <p:spPr>
          <a:xfrm>
            <a:off x="2177108" y="3462542"/>
            <a:ext cx="687627" cy="48858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TextBox 47"/>
          <p:cNvSpPr txBox="1"/>
          <p:nvPr/>
        </p:nvSpPr>
        <p:spPr>
          <a:xfrm>
            <a:off x="5752154" y="3483092"/>
            <a:ext cx="3309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650" dirty="0">
                <a:latin typeface="Calibri" panose="020F0502020204030204" pitchFamily="34" charset="0"/>
                <a:cs typeface="Calibri" panose="020F0502020204030204" pitchFamily="34" charset="0"/>
              </a:rPr>
              <a:t>More precise track parameters compared to Phase-1 tracker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650" dirty="0">
                <a:latin typeface="Calibri" panose="020F0502020204030204" pitchFamily="34" charset="0"/>
                <a:cs typeface="Calibri" panose="020F0502020204030204" pitchFamily="34" charset="0"/>
              </a:rPr>
              <a:t>Extended coverage, allowing e.g. better forward jet reconstruction</a:t>
            </a:r>
          </a:p>
        </p:txBody>
      </p:sp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1029" y="4767263"/>
            <a:ext cx="2057400" cy="2738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6403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78" y="49638"/>
            <a:ext cx="4284998" cy="66421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 Timing Detector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67914" y="1764791"/>
            <a:ext cx="5654747" cy="2901695"/>
            <a:chOff x="236078" y="2401823"/>
            <a:chExt cx="7539662" cy="38689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10417"/>
            <a:stretch/>
          </p:blipFill>
          <p:spPr>
            <a:xfrm>
              <a:off x="5120641" y="2401823"/>
              <a:ext cx="2655099" cy="367480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078" y="4369431"/>
              <a:ext cx="4920563" cy="190131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 bwMode="auto">
            <a:xfrm>
              <a:off x="1774085" y="4063207"/>
              <a:ext cx="371616" cy="58927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 flipV="1">
              <a:off x="694944" y="4652481"/>
              <a:ext cx="3998976" cy="4864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176882" y="4406007"/>
              <a:ext cx="13687" cy="1241114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01434" y="3133716"/>
              <a:ext cx="312115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Barrel timing layer (BTL)</a:t>
              </a:r>
            </a:p>
            <a:p>
              <a:pPr marL="257175" indent="-257175">
                <a:buFont typeface="Arial" charset="0"/>
                <a:buChar char="•"/>
              </a:pPr>
              <a:r>
                <a:rPr lang="en-US" sz="1050" b="1" dirty="0" err="1"/>
                <a:t>LYSO:Ce</a:t>
              </a:r>
              <a:r>
                <a:rPr lang="en-US" sz="1050" b="1" dirty="0"/>
                <a:t> crystals + </a:t>
              </a:r>
              <a:r>
                <a:rPr lang="en-US" sz="1050" b="1" dirty="0" err="1"/>
                <a:t>SiPM</a:t>
              </a:r>
              <a:endParaRPr lang="en-US" sz="1050" b="1" dirty="0"/>
            </a:p>
            <a:p>
              <a:pPr marL="257175" indent="-257175">
                <a:buFont typeface="Arial" charset="0"/>
                <a:buChar char="•"/>
              </a:pPr>
              <a:r>
                <a:rPr lang="nl-BE" sz="1050" dirty="0"/>
                <a:t>~1cm</a:t>
              </a:r>
              <a:r>
                <a:rPr lang="nl-BE" sz="1050" baseline="30000" dirty="0"/>
                <a:t>2</a:t>
              </a:r>
              <a:r>
                <a:rPr lang="nl-BE" sz="1050" dirty="0"/>
                <a:t> cells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49132" y="2656762"/>
              <a:ext cx="3377184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Endcap timing layer (ETL)</a:t>
              </a:r>
            </a:p>
            <a:p>
              <a:pPr marL="257175" indent="-257175">
                <a:buFont typeface="Arial" charset="0"/>
                <a:buChar char="•"/>
              </a:pPr>
              <a:r>
                <a:rPr lang="en-US" sz="1050" b="1" dirty="0"/>
                <a:t>Ultrafast Si detectors (low-gain APD)</a:t>
              </a:r>
            </a:p>
            <a:p>
              <a:pPr marL="257175" indent="-257175">
                <a:buFont typeface="Arial" charset="0"/>
                <a:buChar char="•"/>
              </a:pPr>
              <a:r>
                <a:rPr lang="nl-BE" sz="1050" dirty="0"/>
                <a:t>~1x3mm</a:t>
              </a:r>
              <a:r>
                <a:rPr lang="nl-BE" sz="1050" baseline="30000" dirty="0"/>
                <a:t>2</a:t>
              </a:r>
              <a:r>
                <a:rPr lang="nl-BE" sz="1050" dirty="0"/>
                <a:t> pixels</a:t>
              </a:r>
            </a:p>
            <a:p>
              <a:pPr marL="257175" indent="-257175">
                <a:buFont typeface="Arial" charset="0"/>
                <a:buChar char="•"/>
              </a:pPr>
              <a:endParaRPr lang="en-US" sz="1500" dirty="0"/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4872600" y="3884232"/>
              <a:ext cx="269201" cy="46687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115423" y="648412"/>
                <a:ext cx="58190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Timing detector for charged particles with </a:t>
                </a:r>
                <a14:m>
                  <m:oMath xmlns:m="http://schemas.openxmlformats.org/officeDocument/2006/math">
                    <m:r>
                      <a:rPr lang="nl-BE" sz="1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nl-BE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&lt;3;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8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&gt;0.7GeV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~50 picoseconds time resolution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improves association of tracks to each p-p collision</a:t>
                </a:r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3" y="648412"/>
                <a:ext cx="5819056" cy="923330"/>
              </a:xfrm>
              <a:prstGeom prst="rect">
                <a:avLst/>
              </a:prstGeom>
              <a:blipFill>
                <a:blip r:embed="rId4"/>
                <a:stretch>
                  <a:fillRect l="-871" t="-2703" r="-654" b="-10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5906066" y="237239"/>
            <a:ext cx="32379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Improves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lepton isolation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Makes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b-tagging robust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. pile-up</a:t>
            </a: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Allows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velocity measurement for massive particles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For charged particles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For neutral particles when decay vertex is reconstructed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412" y="832266"/>
            <a:ext cx="2791213" cy="2791010"/>
          </a:xfrm>
          <a:prstGeom prst="rect">
            <a:avLst/>
          </a:prstGeom>
        </p:spPr>
      </p:pic>
      <p:sp>
        <p:nvSpPr>
          <p:cNvPr id="6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1029" y="4767263"/>
            <a:ext cx="2057400" cy="2738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84549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895782" y="953429"/>
            <a:ext cx="1263836" cy="53525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-283" t="5470" r="5059" b="13833"/>
          <a:stretch/>
        </p:blipFill>
        <p:spPr>
          <a:xfrm>
            <a:off x="4721641" y="69860"/>
            <a:ext cx="4345690" cy="271116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8998" y="116243"/>
            <a:ext cx="4748691" cy="56405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68996" y="3321469"/>
                <a:ext cx="4481063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5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Calorimeter barrel (</a:t>
                </a:r>
                <a14:m>
                  <m:oMath xmlns:m="http://schemas.openxmlformats.org/officeDocument/2006/math">
                    <m:r>
                      <a:rPr lang="nl-B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nl-B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 </m:t>
                    </m:r>
                  </m:oMath>
                </a14:m>
                <a:r>
                  <a:rPr lang="en-US" sz="165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&lt;1.5)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 front-end electronics:</a:t>
                </a:r>
              </a:p>
              <a:p>
                <a:pPr marL="600075" lvl="1" indent="-257175">
                  <a:buFont typeface="Arial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noise mitigation and shower timing</a:t>
                </a:r>
              </a:p>
              <a:p>
                <a:pPr marL="600075" lvl="1" indent="-257175">
                  <a:buFont typeface="Arial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 L1 trigger conditions: 12.5µs latency and up to 750kHz rate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96" y="3321469"/>
                <a:ext cx="4481063" cy="1292662"/>
              </a:xfrm>
              <a:prstGeom prst="rect">
                <a:avLst/>
              </a:prstGeom>
              <a:blipFill>
                <a:blip r:embed="rId3"/>
                <a:stretch>
                  <a:fillRect l="-847" t="-1942" b="-48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1029" y="4767263"/>
            <a:ext cx="2057400" cy="2738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680" y="2843112"/>
            <a:ext cx="2308262" cy="219799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282981" y="1956080"/>
            <a:ext cx="1299027" cy="48858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 bwMode="auto">
          <a:xfrm>
            <a:off x="3159618" y="1273628"/>
            <a:ext cx="2313601" cy="7540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6B2F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4800600" y="2953799"/>
                <a:ext cx="1958079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50" b="1" dirty="0"/>
                  <a:t>Example: </a:t>
                </a:r>
                <a14:m>
                  <m:oMath xmlns:m="http://schemas.openxmlformats.org/officeDocument/2006/math">
                    <m:r>
                      <a:rPr lang="nl-BE" sz="1650" i="1">
                        <a:latin typeface="Cambria Math" charset="0"/>
                      </a:rPr>
                      <m:t>𝐻</m:t>
                    </m:r>
                    <m:r>
                      <a:rPr lang="is-IS" sz="165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is-IS" sz="1650" i="1">
                        <a:latin typeface="Cambria Math" charset="0"/>
                        <a:ea typeface="Cambria Math" charset="0"/>
                        <a:cs typeface="Cambria Math" charset="0"/>
                      </a:rPr>
                      <m:t>𝛾𝛾</m:t>
                    </m:r>
                    <m:r>
                      <a:rPr lang="is-IS" sz="165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1650" dirty="0"/>
              </a:p>
              <a:p>
                <a:r>
                  <a:rPr lang="en-US" sz="1650" dirty="0"/>
                  <a:t>m</a:t>
                </a:r>
                <a:r>
                  <a:rPr lang="en-US" sz="1650" baseline="-25000" dirty="0">
                    <a:latin typeface="Symbol" charset="2"/>
                    <a:ea typeface="Symbol" charset="2"/>
                    <a:cs typeface="Symbol" charset="2"/>
                  </a:rPr>
                  <a:t>gg</a:t>
                </a:r>
                <a:r>
                  <a:rPr lang="en-US" sz="1650" dirty="0"/>
                  <a:t> resolution for 2 unconverted photons in endcaps (right vertex assumed)</a:t>
                </a: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953799"/>
                <a:ext cx="1958079" cy="1615827"/>
              </a:xfrm>
              <a:prstGeom prst="rect">
                <a:avLst/>
              </a:prstGeom>
              <a:blipFill>
                <a:blip r:embed="rId5"/>
                <a:stretch>
                  <a:fillRect l="-2581" t="-1563" r="-2581" b="-46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 bwMode="auto">
          <a:xfrm>
            <a:off x="6414739" y="3704993"/>
            <a:ext cx="1112335" cy="1756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6B2F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68996" y="693694"/>
                <a:ext cx="4631604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65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Highly-granular calorimeter endcap CE </a:t>
                </a:r>
                <a:r>
                  <a:rPr lang="en-US" sz="165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(1.5&lt;</a:t>
                </a:r>
                <a14:m>
                  <m:oMath xmlns:m="http://schemas.openxmlformats.org/officeDocument/2006/math">
                    <m:r>
                      <a:rPr lang="nl-BE" sz="1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nl-BE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</m:oMath>
                </a14:m>
                <a:r>
                  <a:rPr lang="en-US" sz="165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&lt;3)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EM compartment (CE-E); 28 layers; </a:t>
                </a:r>
                <a:r>
                  <a:rPr lang="nl-BE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~</a:t>
                </a: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1cm</a:t>
                </a:r>
                <a:r>
                  <a:rPr lang="en-US" sz="165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cells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Hadron compartment (CE-H); 24 layers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2% energy resolution for unconverted photons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nl-BE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~30-100ps time resolution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nl-BE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good or better e/</a:t>
                </a:r>
                <a:r>
                  <a:rPr lang="en-US" sz="1650" dirty="0">
                    <a:latin typeface="Calibri" panose="020F0502020204030204" pitchFamily="34" charset="0"/>
                    <a:ea typeface="Symbol" charset="2"/>
                    <a:cs typeface="Calibri" panose="020F0502020204030204" pitchFamily="34" charset="0"/>
                  </a:rPr>
                  <a:t>g</a:t>
                </a:r>
                <a:r>
                  <a:rPr lang="nl-BE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identification as Run 2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nl-BE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good or better jet reconstruction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Sensitivity to off-pointing </a:t>
                </a:r>
                <a:r>
                  <a:rPr lang="en-US" sz="1650" dirty="0">
                    <a:latin typeface="Calibri" panose="020F0502020204030204" pitchFamily="34" charset="0"/>
                    <a:ea typeface="Symbol" charset="2"/>
                    <a:cs typeface="Calibri" panose="020F0502020204030204" pitchFamily="34" charset="0"/>
                  </a:rPr>
                  <a:t>g, </a:t>
                </a: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e, </a:t>
                </a:r>
                <a:r>
                  <a:rPr lang="en-US" sz="1650" dirty="0">
                    <a:latin typeface="Calibri" panose="020F0502020204030204" pitchFamily="34" charset="0"/>
                    <a:ea typeface="Symbol" charset="2"/>
                    <a:cs typeface="Calibri" panose="020F0502020204030204" pitchFamily="34" charset="0"/>
                  </a:rPr>
                  <a:t>t</a:t>
                </a: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jets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6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MIP (muon) tracking and identification capability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96" y="693694"/>
                <a:ext cx="4631604" cy="2400657"/>
              </a:xfrm>
              <a:prstGeom prst="rect">
                <a:avLst/>
              </a:prstGeom>
              <a:blipFill>
                <a:blip r:embed="rId6"/>
                <a:stretch>
                  <a:fillRect l="-820" b="-2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87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B939AE-6A79-8643-2C66-700F1EAE0203}"/>
              </a:ext>
            </a:extLst>
          </p:cNvPr>
          <p:cNvSpPr/>
          <p:nvPr/>
        </p:nvSpPr>
        <p:spPr>
          <a:xfrm>
            <a:off x="6824408" y="0"/>
            <a:ext cx="2319592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CD5DB1-E5F2-12BB-3167-16D1B8F57CB8}"/>
              </a:ext>
            </a:extLst>
          </p:cNvPr>
          <p:cNvSpPr/>
          <p:nvPr/>
        </p:nvSpPr>
        <p:spPr>
          <a:xfrm>
            <a:off x="-373422" y="-36212"/>
            <a:ext cx="2319592" cy="5179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1080AD-206B-8A37-56AC-9AD946C934B7}"/>
              </a:ext>
            </a:extLst>
          </p:cNvPr>
          <p:cNvGrpSpPr/>
          <p:nvPr/>
        </p:nvGrpSpPr>
        <p:grpSpPr>
          <a:xfrm>
            <a:off x="194736" y="-84666"/>
            <a:ext cx="6866215" cy="5228422"/>
            <a:chOff x="8467" y="-3553"/>
            <a:chExt cx="6866215" cy="5138841"/>
          </a:xfrm>
        </p:grpSpPr>
        <p:pic>
          <p:nvPicPr>
            <p:cNvPr id="15362" name="Picture 5" descr="myphotobook-12.jpg"/>
            <p:cNvPicPr>
              <a:picLocks noChangeAspect="1"/>
            </p:cNvPicPr>
            <p:nvPr/>
          </p:nvPicPr>
          <p:blipFill rotWithShape="1">
            <a:blip r:embed="rId2" cstate="print"/>
            <a:srcRect t="-9656" b="9766"/>
            <a:stretch/>
          </p:blipFill>
          <p:spPr bwMode="auto">
            <a:xfrm>
              <a:off x="9538" y="79262"/>
              <a:ext cx="6865144" cy="5056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8467" y="-3553"/>
              <a:ext cx="6858000" cy="60016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en-US" sz="3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V="1">
              <a:off x="1647932" y="2700669"/>
              <a:ext cx="916617" cy="5975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2338713" y="2823279"/>
              <a:ext cx="481016" cy="114767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>
              <a:off x="4134617" y="2040671"/>
              <a:ext cx="456351" cy="38543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56" name="Rectangle 55"/>
            <p:cNvSpPr/>
            <p:nvPr/>
          </p:nvSpPr>
          <p:spPr>
            <a:xfrm>
              <a:off x="101558" y="3629498"/>
              <a:ext cx="1212414" cy="134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0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81712" y="147553"/>
              <a:ext cx="1784555" cy="603820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8" b="1" dirty="0"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New Endcap Calorimeters</a:t>
              </a: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Radiation tolerant </a:t>
              </a: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High granularity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03268" y="4415972"/>
              <a:ext cx="2932898" cy="60382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8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New Timing Layer for charged particles</a:t>
              </a:r>
            </a:p>
            <a:p>
              <a:pPr marL="222755" indent="-197832">
                <a:buFont typeface="Arial" panose="020B0604020202020204" pitchFamily="34" charset="0"/>
                <a:buChar char="•"/>
              </a:pPr>
              <a:r>
                <a:rPr lang="en-US" sz="1108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50ps resolution for in-time pileup suppression and velocity measurement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7680" y="3970955"/>
              <a:ext cx="1771319" cy="433324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8" b="1" dirty="0">
                  <a:latin typeface="Calibri" panose="020F0502020204030204" pitchFamily="34" charset="0"/>
                  <a:cs typeface="Calibri" panose="020F0502020204030204" pitchFamily="34" charset="0"/>
                </a:rPr>
                <a:t>Barrel HCAL</a:t>
              </a:r>
            </a:p>
            <a:p>
              <a:pPr marL="197832" indent="-197832">
                <a:buFont typeface="Arial"/>
                <a:buChar char="•"/>
              </a:pPr>
              <a:r>
                <a:rPr lang="en-US" sz="1108" dirty="0">
                  <a:latin typeface="Calibri" panose="020F0502020204030204" pitchFamily="34" charset="0"/>
                  <a:cs typeface="Calibri" panose="020F0502020204030204" pitchFamily="34" charset="0"/>
                </a:rPr>
                <a:t>Replace photodetectors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>
              <a:off x="3950530" y="735615"/>
              <a:ext cx="621553" cy="21402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800397" y="836492"/>
              <a:ext cx="951272" cy="173526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7D7B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5121487" y="1553034"/>
              <a:ext cx="107910" cy="10187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29" name="TextBox 28"/>
            <p:cNvSpPr txBox="1"/>
            <p:nvPr/>
          </p:nvSpPr>
          <p:spPr>
            <a:xfrm>
              <a:off x="113577" y="3279454"/>
              <a:ext cx="2079350" cy="60382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8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Barrel ECAL</a:t>
              </a: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Replace electronics</a:t>
              </a: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Cool crystals/photodetectors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81575" y="792814"/>
              <a:ext cx="2551301" cy="944810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8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Muons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8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Complete resistive plate chambers coverage in forward region</a:t>
              </a: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Extend coverage </a:t>
              </a:r>
              <a:r>
                <a:rPr lang="en-US" sz="1108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 to </a:t>
              </a:r>
              <a:r>
                <a:rPr lang="en-US" sz="1108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η∼2.8</a:t>
              </a:r>
              <a:endParaRPr lang="en-US" sz="1108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endParaRP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Replace electronics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8456" y="93647"/>
              <a:ext cx="3270018" cy="9448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7D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8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Tracker </a:t>
              </a:r>
              <a:endParaRPr lang="en-US" sz="1108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endParaRP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Tracks in hardware trigger (L1) up to </a:t>
              </a:r>
              <a:r>
                <a:rPr lang="en-US" sz="1108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η∼2.5</a:t>
              </a:r>
              <a:endParaRPr lang="en-US" sz="1108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Coverage closer to the beam (up to </a:t>
              </a:r>
              <a:r>
                <a:rPr lang="en-US" sz="1108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η∼4)</a:t>
              </a: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More precise momentum and impact parameter </a:t>
              </a:r>
            </a:p>
            <a:p>
              <a:pPr marL="147050" indent="-122126">
                <a:buFont typeface="Arial"/>
                <a:buChar char="•"/>
              </a:pPr>
              <a:r>
                <a:rPr lang="en-US" sz="1108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Radiation tolerant - high granularity - less material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134616" y="3326077"/>
              <a:ext cx="2698259" cy="774315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8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Trigger/data acquisition</a:t>
              </a:r>
            </a:p>
            <a:p>
              <a:pPr marL="222755" indent="-197832">
                <a:buFont typeface="Arial" panose="020B0604020202020204" pitchFamily="34" charset="0"/>
                <a:buChar char="•"/>
              </a:pPr>
              <a:r>
                <a:rPr lang="en-US" sz="1108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L1 with tracks and rate up to ∼750 kHz</a:t>
              </a:r>
            </a:p>
            <a:p>
              <a:pPr marL="222755" indent="-197832">
                <a:buFont typeface="Arial" panose="020B0604020202020204" pitchFamily="34" charset="0"/>
                <a:buChar char="•"/>
              </a:pPr>
              <a:r>
                <a:rPr lang="en-US" sz="1108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L1 Latency 12.5 µs</a:t>
              </a:r>
            </a:p>
            <a:p>
              <a:pPr marL="222755" indent="-197832">
                <a:buFont typeface="Arial" panose="020B0604020202020204" pitchFamily="34" charset="0"/>
                <a:buChar char="•"/>
              </a:pPr>
              <a:r>
                <a:rPr lang="en-US" sz="1108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HLT output rate up to 10 kHz</a:t>
              </a:r>
            </a:p>
          </p:txBody>
        </p:sp>
      </p:grpSp>
      <p:sp>
        <p:nvSpPr>
          <p:cNvPr id="5" name="Explosion 2 4">
            <a:extLst>
              <a:ext uri="{FF2B5EF4-FFF2-40B4-BE49-F238E27FC236}">
                <a16:creationId xmlns:a16="http://schemas.microsoft.com/office/drawing/2014/main" id="{A088FC72-0C5E-F99B-C621-B40C79E0A13E}"/>
              </a:ext>
            </a:extLst>
          </p:cNvPr>
          <p:cNvSpPr/>
          <p:nvPr/>
        </p:nvSpPr>
        <p:spPr>
          <a:xfrm rot="281955">
            <a:off x="5731934" y="717955"/>
            <a:ext cx="3495662" cy="2793006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82CB9-71E3-567D-6962-7A2F9A482BC5}"/>
              </a:ext>
            </a:extLst>
          </p:cNvPr>
          <p:cNvSpPr txBox="1"/>
          <p:nvPr/>
        </p:nvSpPr>
        <p:spPr>
          <a:xfrm rot="20611075">
            <a:off x="5919087" y="1453383"/>
            <a:ext cx="2954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CMS</a:t>
            </a:r>
            <a:endParaRPr lang="fr-FR" sz="1600" b="1" dirty="0">
              <a:solidFill>
                <a:schemeClr val="accent4">
                  <a:lumMod val="75000"/>
                </a:schemeClr>
              </a:solidFill>
              <a:latin typeface="Cavolini" panose="03000502040302020204" pitchFamily="66" charset="0"/>
              <a:ea typeface="ADLaM Display" panose="02010000000000000000" pitchFamily="2" charset="77"/>
              <a:cs typeface="Cavolini" panose="03000502040302020204" pitchFamily="66" charset="0"/>
            </a:endParaRPr>
          </a:p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extensive upgrade for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precision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 H boson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physics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Cavolini" panose="03000502040302020204" pitchFamily="66" charset="0"/>
              <a:ea typeface="ADLaM Display" panose="02010000000000000000" pitchFamily="2" charset="77"/>
              <a:cs typeface="Cavolini" panose="03000502040302020204" pitchFamily="66" charset="0"/>
            </a:endParaRP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extended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 acceptance for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beyond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-standard model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ea typeface="ADLaM Display" panose="02010000000000000000" pitchFamily="2" charset="77"/>
                <a:cs typeface="Cavolini" panose="03000502040302020204" pitchFamily="66" charset="0"/>
              </a:rPr>
              <a:t>physics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Cavolini" panose="03000502040302020204" pitchFamily="66" charset="0"/>
              <a:ea typeface="ADLaM Display" panose="02010000000000000000" pitchFamily="2" charset="77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40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7" y="49638"/>
            <a:ext cx="5488993" cy="66421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system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5754645" y="576976"/>
                <a:ext cx="3277843" cy="3980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Barrel and endcaps: 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replacement of readout electronics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new L1 trigger conditions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nl-BE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~1ns time resolution</a:t>
                </a:r>
              </a:p>
              <a:p>
                <a:pPr marL="257175" indent="-257175">
                  <a:buFont typeface="Arial" charset="0"/>
                  <a:buChar char="•"/>
                </a:pPr>
                <a:endParaRPr lang="en-US" sz="15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Endcaps: 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Robust trigger up to </a:t>
                </a:r>
                <a14:m>
                  <m:oMath xmlns:m="http://schemas.openxmlformats.org/officeDocument/2006/math">
                    <m:r>
                      <a:rPr lang="nl-B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nl-B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</m:oMath>
                </a14:m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=2.4 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thanks to new RE3/1 and RE4/1 RPC stations and GEM GE1/1 and GE2/1 stations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Coverage extension up to </a:t>
                </a:r>
                <a14:m>
                  <m:oMath xmlns:m="http://schemas.openxmlformats.org/officeDocument/2006/math">
                    <m:r>
                      <a:rPr lang="nl-BE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nl-B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</m:oMath>
                </a14:m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=2.8 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ME0 GEM station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Standalone </a:t>
                </a:r>
                <a:r>
                  <a:rPr lang="en-US" sz="15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15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measurement for </a:t>
                </a:r>
                <a:r>
                  <a:rPr lang="en-US" sz="15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off-pointing muons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2 combined GEM/CSC stations</a:t>
                </a: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645" y="576976"/>
                <a:ext cx="3277843" cy="3980064"/>
              </a:xfrm>
              <a:prstGeom prst="rect">
                <a:avLst/>
              </a:prstGeom>
              <a:blipFill>
                <a:blip r:embed="rId2"/>
                <a:stretch>
                  <a:fillRect l="-1544" t="-635" b="-9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1029" y="4767263"/>
            <a:ext cx="2057400" cy="2738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9677" y="608747"/>
            <a:ext cx="5488993" cy="4200332"/>
            <a:chOff x="141871" y="811662"/>
            <a:chExt cx="7318657" cy="56004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398"/>
            <a:stretch/>
          </p:blipFill>
          <p:spPr>
            <a:xfrm>
              <a:off x="141871" y="1594623"/>
              <a:ext cx="7318657" cy="4817482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 bwMode="auto">
            <a:xfrm flipH="1">
              <a:off x="5675971" y="1483114"/>
              <a:ext cx="350433" cy="29926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5025576" y="811662"/>
              <a:ext cx="20741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7030A0"/>
                  </a:solidFill>
                </a:rPr>
                <a:t>improved RPC stations</a:t>
              </a:r>
              <a:endParaRPr lang="nl-BE" sz="1050" dirty="0">
                <a:solidFill>
                  <a:srgbClr val="7030A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6026404" y="1470378"/>
              <a:ext cx="113831" cy="299905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H="1">
              <a:off x="3568922" y="1476746"/>
              <a:ext cx="372530" cy="329597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3089214" y="1011034"/>
              <a:ext cx="20741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500">
                  <a:solidFill>
                    <a:srgbClr val="FF0000"/>
                  </a:solidFill>
                </a:rPr>
                <a:t>GEM stations</a:t>
              </a:r>
              <a:endParaRPr lang="nl-BE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>
              <a:off x="3941451" y="1464010"/>
              <a:ext cx="735440" cy="29072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1580692" y="1483114"/>
              <a:ext cx="1734297" cy="389177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728454" y="1017402"/>
              <a:ext cx="20741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500" dirty="0">
                  <a:solidFill>
                    <a:schemeClr val="accent4"/>
                  </a:solidFill>
                </a:rPr>
                <a:t>ME0 station</a:t>
              </a:r>
              <a:endParaRPr lang="nl-BE" sz="105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98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C1C9E56-A454-C614-E41E-018CF36BF7AF}"/>
              </a:ext>
            </a:extLst>
          </p:cNvPr>
          <p:cNvGrpSpPr/>
          <p:nvPr/>
        </p:nvGrpSpPr>
        <p:grpSpPr>
          <a:xfrm>
            <a:off x="7653694" y="484184"/>
            <a:ext cx="1270175" cy="1893026"/>
            <a:chOff x="3435169" y="2739199"/>
            <a:chExt cx="1652970" cy="2404301"/>
          </a:xfrm>
        </p:grpSpPr>
        <p:pic>
          <p:nvPicPr>
            <p:cNvPr id="72" name="Google Shape;7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35169" y="2739199"/>
              <a:ext cx="1652970" cy="240430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4" name="Google Shape;74;p14"/>
            <p:cNvSpPr txBox="1"/>
            <p:nvPr/>
          </p:nvSpPr>
          <p:spPr>
            <a:xfrm>
              <a:off x="3794594" y="2940348"/>
              <a:ext cx="607500" cy="427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accent1"/>
                  </a:solidFill>
                </a:rPr>
                <a:t>PS</a:t>
              </a:r>
              <a:endParaRPr sz="18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74" y="112062"/>
            <a:ext cx="6535750" cy="2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6136761" y="23636"/>
            <a:ext cx="30471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 b="1" dirty="0">
                <a:latin typeface="Times New Roman"/>
                <a:ea typeface="Times New Roman"/>
                <a:cs typeface="Times New Roman"/>
                <a:sym typeface="Times New Roman"/>
              </a:rPr>
              <a:t>Tracker upgrade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95425" y="2805712"/>
            <a:ext cx="3585300" cy="2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29" dirty="0"/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Times New Roman"/>
              <a:buNone/>
            </a:pPr>
            <a:endParaRPr sz="1329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530"/>
              <a:buNone/>
            </a:pPr>
            <a:endParaRPr sz="1329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8" name="Picture 4" descr="Left: Track trigger of the CMS experiment [23]. Right: Acceptance of... |  Download Scientific Diagram">
            <a:extLst>
              <a:ext uri="{FF2B5EF4-FFF2-40B4-BE49-F238E27FC236}">
                <a16:creationId xmlns:a16="http://schemas.microsoft.com/office/drawing/2014/main" id="{F4E2B6A0-897A-FFF9-E5E7-A94D88E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4" y="2756350"/>
            <a:ext cx="3445034" cy="17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97981-A628-A4DD-73BE-1829F883B8CE}"/>
              </a:ext>
            </a:extLst>
          </p:cNvPr>
          <p:cNvSpPr txBox="1"/>
          <p:nvPr/>
        </p:nvSpPr>
        <p:spPr>
          <a:xfrm>
            <a:off x="3301997" y="2783632"/>
            <a:ext cx="2735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Outer tracker modules </a:t>
            </a:r>
            <a:r>
              <a:rPr lang="fr-FR" sz="1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“stubs” (pairs of </a:t>
            </a:r>
            <a:r>
              <a:rPr lang="fr-FR" sz="1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correlated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hits) at 40MHz, for </a:t>
            </a:r>
            <a:r>
              <a:rPr lang="fr-FR" sz="1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at 1</a:t>
            </a:r>
            <a:r>
              <a:rPr lang="fr-FR" sz="1800" baseline="300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trigger </a:t>
            </a:r>
            <a:r>
              <a:rPr lang="fr-FR" sz="1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endParaRPr lang="fr-FR" sz="18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Belgian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focus: </a:t>
            </a:r>
            <a:r>
              <a:rPr lang="fr-FR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2S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modules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and Outer Tracker </a:t>
            </a:r>
            <a:r>
              <a:rPr lang="fr-FR" sz="18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endcap</a:t>
            </a:r>
            <a:r>
              <a:rPr lang="fr-FR"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TEDD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F98C7A-823F-4514-9C74-BC29AAC0ACBB}"/>
              </a:ext>
            </a:extLst>
          </p:cNvPr>
          <p:cNvGrpSpPr/>
          <p:nvPr/>
        </p:nvGrpSpPr>
        <p:grpSpPr>
          <a:xfrm>
            <a:off x="5977461" y="2226733"/>
            <a:ext cx="2681027" cy="2833862"/>
            <a:chOff x="575895" y="2739200"/>
            <a:chExt cx="2416826" cy="2404300"/>
          </a:xfrm>
        </p:grpSpPr>
        <p:pic>
          <p:nvPicPr>
            <p:cNvPr id="71" name="Google Shape;71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5895" y="2739200"/>
              <a:ext cx="2416826" cy="24043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3" name="Google Shape;73;p14"/>
            <p:cNvSpPr txBox="1"/>
            <p:nvPr/>
          </p:nvSpPr>
          <p:spPr>
            <a:xfrm>
              <a:off x="2385221" y="2805712"/>
              <a:ext cx="607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dirty="0">
                  <a:solidFill>
                    <a:srgbClr val="FF0000"/>
                  </a:solidFill>
                </a:rPr>
                <a:t>2S</a:t>
              </a:r>
              <a:endParaRPr sz="1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62500" y="125925"/>
            <a:ext cx="36573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sz="322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2S modules</a:t>
            </a:r>
            <a:endParaRPr sz="322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grpSp>
        <p:nvGrpSpPr>
          <p:cNvPr id="81" name="Google Shape;81;p15"/>
          <p:cNvGrpSpPr/>
          <p:nvPr/>
        </p:nvGrpSpPr>
        <p:grpSpPr>
          <a:xfrm>
            <a:off x="102201" y="847152"/>
            <a:ext cx="4407455" cy="3046055"/>
            <a:chOff x="87175" y="1200975"/>
            <a:chExt cx="4136125" cy="2858535"/>
          </a:xfrm>
        </p:grpSpPr>
        <p:pic>
          <p:nvPicPr>
            <p:cNvPr id="82" name="Google Shape;8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5300" y="1216611"/>
              <a:ext cx="4088627" cy="2842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83;p15"/>
            <p:cNvSpPr/>
            <p:nvPr/>
          </p:nvSpPr>
          <p:spPr>
            <a:xfrm rot="10800000">
              <a:off x="3767900" y="1201225"/>
              <a:ext cx="455400" cy="1859700"/>
            </a:xfrm>
            <a:prstGeom prst="rtTriangle">
              <a:avLst/>
            </a:prstGeom>
            <a:solidFill>
              <a:schemeClr val="lt1"/>
            </a:solidFill>
            <a:ln w="101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40600" dir="5400000" fadeDir="5400012" sy="-100000" algn="bl" rotWithShape="0"/>
            </a:effectLst>
          </p:spPr>
          <p:txBody>
            <a:bodyPr spcFirstLastPara="1" wrap="square" lIns="97425" tIns="97425" rIns="97425" bIns="97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1"/>
            </a:p>
          </p:txBody>
        </p:sp>
        <p:sp>
          <p:nvSpPr>
            <p:cNvPr id="84" name="Google Shape;84;p15"/>
            <p:cNvSpPr/>
            <p:nvPr/>
          </p:nvSpPr>
          <p:spPr>
            <a:xfrm rot="10800000" flipH="1">
              <a:off x="87175" y="1200975"/>
              <a:ext cx="474600" cy="1598400"/>
            </a:xfrm>
            <a:prstGeom prst="rtTriangle">
              <a:avLst/>
            </a:prstGeom>
            <a:solidFill>
              <a:schemeClr val="lt1"/>
            </a:solidFill>
            <a:ln w="101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30000" dist="40600" dir="5400000" fadeDir="5400012" sy="-100000" algn="bl" rotWithShape="0"/>
            </a:effectLst>
          </p:spPr>
          <p:txBody>
            <a:bodyPr spcFirstLastPara="1" wrap="square" lIns="97425" tIns="97425" rIns="97425" bIns="97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1"/>
            </a:p>
          </p:txBody>
        </p:sp>
      </p:grpSp>
      <p:sp>
        <p:nvSpPr>
          <p:cNvPr id="85" name="Google Shape;85;p15"/>
          <p:cNvSpPr txBox="1"/>
          <p:nvPr/>
        </p:nvSpPr>
        <p:spPr>
          <a:xfrm>
            <a:off x="4389443" y="274517"/>
            <a:ext cx="4703158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Belgium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HEP-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groups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collaborate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to: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of the 7 production sites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~1500 out of 7608 2S modules 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July 2027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IIHE, by ~35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persons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UAntwerpen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UGent, ULB and VUB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&gt;100 modules </a:t>
            </a: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July 2025</a:t>
            </a:r>
            <a:endParaRPr sz="18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342900">
              <a:buClr>
                <a:schemeClr val="dk2"/>
              </a:buClr>
              <a:buSzPts val="1800"/>
              <a:buChar char="○"/>
            </a:pP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reached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nominal </a:t>
            </a:r>
            <a:r>
              <a:rPr lang="fr-FR" sz="18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throughput</a:t>
            </a:r>
            <a:r>
              <a:rPr lang="fr-FR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24 modules per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endParaRPr lang="fr-FR"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342900">
              <a:buClr>
                <a:schemeClr val="dk2"/>
              </a:buClr>
              <a:buSzPts val="1800"/>
              <a:buChar char="○"/>
            </a:pPr>
            <a:r>
              <a:rPr lang="nl-BE" sz="18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production drives the Outer Tracker project schedule</a:t>
            </a:r>
            <a:endParaRPr sz="18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test setups and supplies for the Outer Tracker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6" name="Google Shape;86;p15"/>
          <p:cNvGrpSpPr/>
          <p:nvPr/>
        </p:nvGrpSpPr>
        <p:grpSpPr>
          <a:xfrm>
            <a:off x="79814" y="4199695"/>
            <a:ext cx="8870463" cy="869100"/>
            <a:chOff x="79814" y="4199695"/>
            <a:chExt cx="8870463" cy="869100"/>
          </a:xfrm>
        </p:grpSpPr>
        <p:grpSp>
          <p:nvGrpSpPr>
            <p:cNvPr id="87" name="Google Shape;87;p15"/>
            <p:cNvGrpSpPr/>
            <p:nvPr/>
          </p:nvGrpSpPr>
          <p:grpSpPr>
            <a:xfrm>
              <a:off x="2028574" y="4199695"/>
              <a:ext cx="6921702" cy="869100"/>
              <a:chOff x="2077007" y="576966"/>
              <a:chExt cx="6921702" cy="869100"/>
            </a:xfrm>
          </p:grpSpPr>
          <p:pic>
            <p:nvPicPr>
              <p:cNvPr id="88" name="Google Shape;88;p15"/>
              <p:cNvPicPr preferRelativeResize="0"/>
              <p:nvPr/>
            </p:nvPicPr>
            <p:blipFill rotWithShape="1">
              <a:blip r:embed="rId4">
                <a:alphaModFix/>
              </a:blip>
              <a:srcRect l="4063" t="22263" r="3805" b="21641"/>
              <a:stretch/>
            </p:blipFill>
            <p:spPr>
              <a:xfrm>
                <a:off x="5215408" y="660847"/>
                <a:ext cx="3783300" cy="701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Google Shape;89;p1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136105" y="576966"/>
                <a:ext cx="1002800" cy="869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1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077007" y="836013"/>
                <a:ext cx="2059100" cy="475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1" name="Google Shape;91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814" y="4421156"/>
              <a:ext cx="2001775" cy="590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201633" y="67800"/>
            <a:ext cx="450215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689"/>
              <a:buNone/>
            </a:pPr>
            <a:r>
              <a:rPr lang="fr-FR" sz="2577" b="1" dirty="0">
                <a:latin typeface="Times New Roman"/>
                <a:ea typeface="Times New Roman"/>
                <a:cs typeface="Times New Roman"/>
                <a:sym typeface="Times New Roman"/>
              </a:rPr>
              <a:t>2S module production site at IIHE</a:t>
            </a:r>
            <a:endParaRPr sz="3133" b="1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5862" y="67800"/>
            <a:ext cx="3760550" cy="28204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2956225" y="2832432"/>
            <a:ext cx="62103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fr-FR" sz="16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developments</a:t>
            </a:r>
            <a:r>
              <a:rPr lang="fr-FR" sz="16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fr-FR" sz="16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2017</a:t>
            </a:r>
            <a:endParaRPr sz="16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room, glue doser,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gluing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robots, Si I-V setup,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metrology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one type of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jig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2S sites)</a:t>
            </a:r>
            <a:endParaRPr sz="16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production planner,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GUI’s</a:t>
            </a:r>
            <a:endParaRPr sz="16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jigs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setups for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tests (KIT design), thermal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 (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design)</a:t>
            </a:r>
            <a:endParaRPr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bonding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high-end digital microscopes; dry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6 modules per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592" y="2888226"/>
            <a:ext cx="2803834" cy="21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5">
            <a:alphaModFix/>
          </a:blip>
          <a:srcRect r="48173"/>
          <a:stretch/>
        </p:blipFill>
        <p:spPr>
          <a:xfrm>
            <a:off x="3169146" y="594871"/>
            <a:ext cx="1574064" cy="22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798" y="662025"/>
            <a:ext cx="2803824" cy="21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1410225" y="2025800"/>
            <a:ext cx="140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FFF00"/>
                </a:solidFill>
              </a:rPr>
              <a:t>Robot + jigs</a:t>
            </a:r>
            <a:endParaRPr sz="1800">
              <a:solidFill>
                <a:srgbClr val="FFFF00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3520050" y="913500"/>
            <a:ext cx="134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FFF00"/>
                </a:solidFill>
              </a:rPr>
              <a:t>I-V setup</a:t>
            </a:r>
            <a:endParaRPr sz="1800">
              <a:solidFill>
                <a:srgbClr val="FFFF00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270025" y="3662475"/>
            <a:ext cx="134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FFF00"/>
                </a:solidFill>
              </a:rPr>
              <a:t>Metrology</a:t>
            </a:r>
            <a:endParaRPr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56700" y="67800"/>
            <a:ext cx="57909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689"/>
              <a:buNone/>
            </a:pPr>
            <a:r>
              <a:rPr lang="fr-FR" sz="2577" b="1" dirty="0" err="1">
                <a:latin typeface="Times New Roman"/>
                <a:ea typeface="Times New Roman"/>
                <a:cs typeface="Times New Roman"/>
                <a:sym typeface="Times New Roman"/>
              </a:rPr>
              <a:t>We</a:t>
            </a:r>
            <a:r>
              <a:rPr lang="fr-FR" sz="2577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577" b="1" dirty="0" err="1">
                <a:latin typeface="Times New Roman"/>
                <a:ea typeface="Times New Roman"/>
                <a:cs typeface="Times New Roman"/>
                <a:sym typeface="Times New Roman"/>
              </a:rPr>
              <a:t>make</a:t>
            </a:r>
            <a:r>
              <a:rPr lang="fr-FR" sz="2577" b="1" dirty="0">
                <a:latin typeface="Times New Roman"/>
                <a:ea typeface="Times New Roman"/>
                <a:cs typeface="Times New Roman"/>
                <a:sym typeface="Times New Roman"/>
              </a:rPr>
              <a:t> fine modules...</a:t>
            </a:r>
            <a:endParaRPr sz="3133" b="1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5423775" y="272843"/>
            <a:ext cx="3664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MUonE</a:t>
            </a:r>
            <a:r>
              <a:rPr lang="fr-FR" sz="17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 test run</a:t>
            </a:r>
            <a:endParaRPr sz="17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7(→6) production modules out of 18</a:t>
            </a:r>
            <a:endParaRPr sz="17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2475" y="2255000"/>
            <a:ext cx="3791535" cy="288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475" y="976916"/>
            <a:ext cx="3797066" cy="12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 l="-2210" t="12647" r="2209" b="-3441"/>
          <a:stretch/>
        </p:blipFill>
        <p:spPr>
          <a:xfrm>
            <a:off x="67153" y="1185179"/>
            <a:ext cx="3037200" cy="20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 b="9255"/>
          <a:stretch/>
        </p:blipFill>
        <p:spPr>
          <a:xfrm>
            <a:off x="3290500" y="1185174"/>
            <a:ext cx="1617475" cy="26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268600" y="540150"/>
            <a:ext cx="4857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sz="17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thermal </a:t>
            </a:r>
            <a:r>
              <a:rPr lang="fr-FR" sz="17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  <a:r>
              <a:rPr lang="fr-FR" sz="1700" b="1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setups in </a:t>
            </a:r>
            <a:r>
              <a:rPr lang="fr-FR" sz="1700" b="1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Belgium</a:t>
            </a:r>
            <a:endParaRPr sz="17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at IIHE                                      at </a:t>
            </a:r>
            <a:r>
              <a:rPr lang="fr-FR" sz="17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UCLouvain</a:t>
            </a:r>
            <a:endParaRPr sz="17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734" y="3118707"/>
            <a:ext cx="3037200" cy="202479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3180074" y="3826532"/>
            <a:ext cx="21471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of a module at </a:t>
            </a:r>
            <a:r>
              <a:rPr lang="fr-FR" sz="1800" dirty="0">
                <a:solidFill>
                  <a:srgbClr val="78C7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20°C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8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-33°C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thermal cycles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362500" y="59982"/>
            <a:ext cx="76512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sz="322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Dees and Double-Disks</a:t>
            </a:r>
            <a:endParaRPr sz="322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5819850" y="512301"/>
            <a:ext cx="32013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UCLouvain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TEDD services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Dee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and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Dee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Dees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of the 2 DD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DD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fr-FR"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Christophe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Delaere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Outer Tracker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r-FR" sz="18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850" y="4270928"/>
            <a:ext cx="2930826" cy="6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189" y="705541"/>
            <a:ext cx="5557778" cy="2144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18"/>
          <p:cNvGrpSpPr/>
          <p:nvPr/>
        </p:nvGrpSpPr>
        <p:grpSpPr>
          <a:xfrm>
            <a:off x="2196650" y="3164475"/>
            <a:ext cx="3433525" cy="1836900"/>
            <a:chOff x="2196650" y="3164475"/>
            <a:chExt cx="3433525" cy="1836900"/>
          </a:xfrm>
        </p:grpSpPr>
        <p:pic>
          <p:nvPicPr>
            <p:cNvPr id="130" name="Google Shape;130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96650" y="3199725"/>
              <a:ext cx="3084100" cy="1737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18"/>
            <p:cNvSpPr/>
            <p:nvPr/>
          </p:nvSpPr>
          <p:spPr>
            <a:xfrm>
              <a:off x="5270775" y="3164475"/>
              <a:ext cx="359400" cy="1836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2" name="Google Shape;13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357" y="3164477"/>
            <a:ext cx="1389000" cy="19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46775" y="1113325"/>
            <a:ext cx="2144674" cy="11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9125" y="803477"/>
            <a:ext cx="2263815" cy="67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8"/>
          <p:cNvCxnSpPr/>
          <p:nvPr/>
        </p:nvCxnSpPr>
        <p:spPr>
          <a:xfrm flipH="1">
            <a:off x="1277675" y="2016450"/>
            <a:ext cx="1469100" cy="141750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6" name="Google Shape;13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528" y="2905118"/>
            <a:ext cx="1471200" cy="4590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8"/>
          <p:cNvCxnSpPr>
            <a:cxnSpLocks/>
          </p:cNvCxnSpPr>
          <p:nvPr/>
        </p:nvCxnSpPr>
        <p:spPr>
          <a:xfrm>
            <a:off x="1507350" y="3853250"/>
            <a:ext cx="689300" cy="100683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9299E4-379D-B7A8-B190-231A91919BAF}"/>
              </a:ext>
            </a:extLst>
          </p:cNvPr>
          <p:cNvSpPr txBox="1"/>
          <p:nvPr/>
        </p:nvSpPr>
        <p:spPr>
          <a:xfrm>
            <a:off x="2275267" y="2896651"/>
            <a:ext cx="2286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i="1" dirty="0">
                <a:latin typeface="Calibri" panose="020F0502020204030204" pitchFamily="34" charset="0"/>
                <a:cs typeface="Calibri" panose="020F0502020204030204" pitchFamily="34" charset="0"/>
              </a:rPr>
              <a:t>1 Dee = 170 modules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C2185-6AB6-01BA-9421-E2EFBECF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43"/>
          <a:stretch/>
        </p:blipFill>
        <p:spPr>
          <a:xfrm>
            <a:off x="6909066" y="1452930"/>
            <a:ext cx="2197723" cy="368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59BEB-50D6-AAA0-7E0A-9EFD0B872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r="18507"/>
          <a:stretch/>
        </p:blipFill>
        <p:spPr>
          <a:xfrm>
            <a:off x="5501673" y="0"/>
            <a:ext cx="3607604" cy="249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591C0-F173-AF90-6850-79DD9E2CF1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r="16389"/>
          <a:stretch/>
        </p:blipFill>
        <p:spPr>
          <a:xfrm rot="5400000">
            <a:off x="-395514" y="2454010"/>
            <a:ext cx="3201983" cy="215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EB662-747F-C797-2F9E-E2AF1A005BE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82891" y="2556709"/>
            <a:ext cx="4426920" cy="249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36871" y="50953"/>
            <a:ext cx="5111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689"/>
              <a:buNone/>
            </a:pPr>
            <a:r>
              <a:rPr lang="fr-FR" sz="2577" b="1">
                <a:latin typeface="Times New Roman"/>
                <a:ea typeface="Times New Roman"/>
                <a:cs typeface="Times New Roman"/>
                <a:sym typeface="Times New Roman"/>
              </a:rPr>
              <a:t>Dee and DD integration at UCLouvain</a:t>
            </a:r>
            <a:endParaRPr sz="3133" b="1" i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270375" y="534083"/>
            <a:ext cx="47907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design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validated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mockups</a:t>
            </a:r>
            <a:endParaRPr sz="16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Dee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April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together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DESY and Lyon teams</a:t>
            </a:r>
            <a:endParaRPr sz="16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 test box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endParaRPr sz="16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exercised</a:t>
            </a:r>
            <a:r>
              <a:rPr lang="fr-FR" sz="16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successfully</a:t>
            </a:r>
            <a:endParaRPr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4028965" y="3444856"/>
            <a:ext cx="161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FFF00"/>
                </a:solidFill>
              </a:rPr>
              <a:t>Dee test box</a:t>
            </a:r>
            <a:endParaRPr sz="1800">
              <a:solidFill>
                <a:srgbClr val="FFFF00"/>
              </a:solidFill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7538873" y="-52960"/>
            <a:ext cx="161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FFF00"/>
                </a:solidFill>
              </a:rPr>
              <a:t>DD structure assembly exercise</a:t>
            </a:r>
            <a:endParaRPr sz="1800">
              <a:solidFill>
                <a:srgbClr val="FFFF00"/>
              </a:solidFill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-15494" y="4453122"/>
            <a:ext cx="233423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FFFF00"/>
                </a:solidFill>
              </a:rPr>
              <a:t>Dee </a:t>
            </a:r>
            <a:r>
              <a:rPr lang="fr-FR" sz="1800" dirty="0" err="1">
                <a:solidFill>
                  <a:srgbClr val="FFFF00"/>
                </a:solidFill>
              </a:rPr>
              <a:t>integration</a:t>
            </a:r>
            <a:r>
              <a:rPr lang="fr-FR" sz="1800" dirty="0">
                <a:solidFill>
                  <a:srgbClr val="FFFF00"/>
                </a:solidFill>
              </a:rPr>
              <a:t> </a:t>
            </a:r>
            <a:r>
              <a:rPr lang="fr-FR" sz="1800" dirty="0" err="1">
                <a:solidFill>
                  <a:srgbClr val="FFFF00"/>
                </a:solidFill>
              </a:rPr>
              <a:t>exercise</a:t>
            </a:r>
            <a:endParaRPr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362501" y="275689"/>
            <a:ext cx="862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Tracker upgrade - financial contribution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311699" y="900595"/>
            <a:ext cx="8417433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109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9"/>
              <a:buFont typeface="Times New Roman"/>
              <a:buChar char="●"/>
            </a:pP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Financially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and </a:t>
            </a: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personpower-wise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, the </a:t>
            </a: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largest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Belgian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contribution to a HEP </a:t>
            </a: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project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29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so</a:t>
            </a:r>
            <a:r>
              <a:rPr lang="fr-FR" sz="1929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far</a:t>
            </a:r>
            <a:endParaRPr sz="1929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~12M€ contribution to CORE,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essentially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all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is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paid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already</a:t>
            </a:r>
            <a:endParaRPr sz="1900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~2M€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lab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equipment</a:t>
            </a:r>
            <a:endParaRPr sz="1900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~50%/50%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from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both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community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research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funds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FNRS and FWO</a:t>
            </a:r>
            <a:endParaRPr sz="1900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very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important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project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for us</a:t>
            </a:r>
            <a:endParaRPr sz="1900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possible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thanks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to the </a:t>
            </a:r>
            <a:r>
              <a:rPr lang="fr-FR" sz="1900" b="1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strong</a:t>
            </a:r>
            <a:r>
              <a:rPr lang="fr-FR" sz="1900" b="1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and </a:t>
            </a:r>
            <a:r>
              <a:rPr lang="fr-FR" sz="1900" b="1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sustained</a:t>
            </a:r>
            <a:r>
              <a:rPr lang="fr-FR" sz="1900" b="1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support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from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our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funding</a:t>
            </a:r>
            <a:r>
              <a:rPr lang="fr-FR" sz="1900" dirty="0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fr-FR" sz="19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agencies</a:t>
            </a:r>
            <a:endParaRPr sz="1900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29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Times New Roman"/>
              <a:buNone/>
            </a:pPr>
            <a:endParaRPr sz="1929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530"/>
              <a:buNone/>
            </a:pPr>
            <a:endParaRPr sz="1929" dirty="0">
              <a:solidFill>
                <a:schemeClr val="bg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59" name="Google Shape;15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1416</Words>
  <Application>Microsoft Macintosh PowerPoint</Application>
  <PresentationFormat>On-screen Show (16:9)</PresentationFormat>
  <Paragraphs>217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Cavolini</vt:lpstr>
      <vt:lpstr>Symbol</vt:lpstr>
      <vt:lpstr>Times New Roman</vt:lpstr>
      <vt:lpstr>Simple Light</vt:lpstr>
      <vt:lpstr>PowerPoint Presentation</vt:lpstr>
      <vt:lpstr>PowerPoint Presentation</vt:lpstr>
      <vt:lpstr>Tracker upgrade</vt:lpstr>
      <vt:lpstr>2S modules</vt:lpstr>
      <vt:lpstr>2S module production site at IIHE</vt:lpstr>
      <vt:lpstr>We make fine modules...</vt:lpstr>
      <vt:lpstr>Dees and Double-Disks</vt:lpstr>
      <vt:lpstr>Dee and DD integration at UCLouvain</vt:lpstr>
      <vt:lpstr>Tracker upgrade - financial contribution</vt:lpstr>
      <vt:lpstr>Muon system upgrade</vt:lpstr>
      <vt:lpstr>CMS iRPC </vt:lpstr>
      <vt:lpstr>CMS GEM </vt:lpstr>
      <vt:lpstr>Muon system upgrade - financial contribution</vt:lpstr>
      <vt:lpstr>Teams</vt:lpstr>
      <vt:lpstr>Other points</vt:lpstr>
      <vt:lpstr>backup</vt:lpstr>
      <vt:lpstr>Tracker</vt:lpstr>
      <vt:lpstr>MIP Timing Detector</vt:lpstr>
      <vt:lpstr>Calorimeters</vt:lpstr>
      <vt:lpstr>Muon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VANLAER Pascal</cp:lastModifiedBy>
  <cp:revision>103</cp:revision>
  <dcterms:modified xsi:type="dcterms:W3CDTF">2025-09-12T12:21:52Z</dcterms:modified>
</cp:coreProperties>
</file>