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74" r:id="rId5"/>
  </p:sldMasterIdLst>
  <p:notesMasterIdLst>
    <p:notesMasterId r:id="rId28"/>
  </p:notesMasterIdLst>
  <p:handoutMasterIdLst>
    <p:handoutMasterId r:id="rId29"/>
  </p:handoutMasterIdLst>
  <p:sldIdLst>
    <p:sldId id="256" r:id="rId6"/>
    <p:sldId id="658" r:id="rId7"/>
    <p:sldId id="656" r:id="rId8"/>
    <p:sldId id="662" r:id="rId9"/>
    <p:sldId id="668" r:id="rId10"/>
    <p:sldId id="328" r:id="rId11"/>
    <p:sldId id="1253" r:id="rId12"/>
    <p:sldId id="567" r:id="rId13"/>
    <p:sldId id="1254" r:id="rId14"/>
    <p:sldId id="648" r:id="rId15"/>
    <p:sldId id="1249" r:id="rId16"/>
    <p:sldId id="515" r:id="rId17"/>
    <p:sldId id="1246" r:id="rId18"/>
    <p:sldId id="1255" r:id="rId19"/>
    <p:sldId id="288" r:id="rId20"/>
    <p:sldId id="641" r:id="rId21"/>
    <p:sldId id="645" r:id="rId22"/>
    <p:sldId id="647" r:id="rId23"/>
    <p:sldId id="650" r:id="rId24"/>
    <p:sldId id="1250" r:id="rId25"/>
    <p:sldId id="637" r:id="rId26"/>
    <p:sldId id="1252" r:id="rId27"/>
  </p:sldIdLst>
  <p:sldSz cx="12192000" cy="6858000"/>
  <p:notesSz cx="9926638" cy="67976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0060"/>
    <a:srgbClr val="DED100"/>
    <a:srgbClr val="91BAD0"/>
    <a:srgbClr val="ACAA00"/>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A97E7E-9876-4D64-B4C0-BF5BB8D83289}" v="386" dt="2025-09-11T15:47:19.21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1833" autoAdjust="0"/>
  </p:normalViewPr>
  <p:slideViewPr>
    <p:cSldViewPr snapToGrid="0">
      <p:cViewPr varScale="1">
        <p:scale>
          <a:sx n="38" d="100"/>
          <a:sy n="38" d="100"/>
        </p:scale>
        <p:origin x="1334" y="252"/>
      </p:cViewPr>
      <p:guideLst>
        <p:guide orient="horz" pos="2880"/>
        <p:guide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vhalloin\AppData\Local\Microsoft\Windows\INetCache\Content.Outlook\99FCGZ8P\Diagramme%20pubs%20par%20domaines%20FWB%20(2015-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itani\Downloads\Scopus-10-Analyze-FundingSponsor.csv"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oleObject" Target="file:///C:\Users\vhalloin\AppData\Local\Microsoft\Windows\INetCache\Content.Outlook\99FCGZ8P\Graphique%20Financements%20HEP%20(y%20compris%20IISN).xlsx" TargetMode="External"/><Relationship Id="rId2" Type="http://schemas.microsoft.com/office/2011/relationships/chartColorStyle" Target="colors4.xml"/><Relationship Id="rId1" Type="http://schemas.microsoft.com/office/2011/relationships/chartStyle" Target="style4.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gehrenbeck\AppData\Local\Microsoft\Windows\INetCache\Content.Outlook\FR3F7NUC\Carte%20europe%20publications%20high%20energy%20physic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marker"/>
        <c:varyColors val="0"/>
        <c:ser>
          <c:idx val="0"/>
          <c:order val="0"/>
          <c:tx>
            <c:strRef>
              <c:f>Feuil1!$B$1</c:f>
              <c:strCache>
                <c:ptCount val="1"/>
                <c:pt idx="0">
                  <c:v>FWB 2015-2024 (% du total)</c:v>
                </c:pt>
              </c:strCache>
            </c:strRef>
          </c:tx>
          <c:spPr>
            <a:ln w="28575" cap="rnd">
              <a:solidFill>
                <a:srgbClr val="8B0066"/>
              </a:solidFill>
              <a:round/>
            </a:ln>
            <a:effectLst/>
          </c:spPr>
          <c:marker>
            <c:symbol val="none"/>
          </c:marker>
          <c:dLbls>
            <c:dLbl>
              <c:idx val="2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A3-497C-BA41-F0CDC67C55F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8B0066"/>
                    </a:solidFill>
                    <a:latin typeface="Century Gothic" panose="020B0502020202020204" pitchFamily="34" charset="0"/>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Feuil1!$A$2:$A$28</c:f>
              <c:strCache>
                <c:ptCount val="27"/>
                <c:pt idx="0">
                  <c:v>Agricultural and Biological Sciences</c:v>
                </c:pt>
                <c:pt idx="1">
                  <c:v>Arts and Humanities</c:v>
                </c:pt>
                <c:pt idx="2">
                  <c:v>Biochemistry, Genetics and Molecular Biology</c:v>
                </c:pt>
                <c:pt idx="3">
                  <c:v>Business, Management and Accounting</c:v>
                </c:pt>
                <c:pt idx="4">
                  <c:v>Chemical Engineering</c:v>
                </c:pt>
                <c:pt idx="5">
                  <c:v>Chemistry</c:v>
                </c:pt>
                <c:pt idx="6">
                  <c:v>Computer Science</c:v>
                </c:pt>
                <c:pt idx="7">
                  <c:v>Decision Sciences</c:v>
                </c:pt>
                <c:pt idx="8">
                  <c:v>Dentistry</c:v>
                </c:pt>
                <c:pt idx="9">
                  <c:v>Earth and Planetary Sciences</c:v>
                </c:pt>
                <c:pt idx="10">
                  <c:v>Economics, Econometrics and Finance</c:v>
                </c:pt>
                <c:pt idx="11">
                  <c:v>Energy</c:v>
                </c:pt>
                <c:pt idx="12">
                  <c:v>Engineering</c:v>
                </c:pt>
                <c:pt idx="13">
                  <c:v>Environmental Science</c:v>
                </c:pt>
                <c:pt idx="14">
                  <c:v>Health Professions</c:v>
                </c:pt>
                <c:pt idx="15">
                  <c:v>Immunology and Microbiology</c:v>
                </c:pt>
                <c:pt idx="16">
                  <c:v>Materials Science</c:v>
                </c:pt>
                <c:pt idx="17">
                  <c:v>Mathematics</c:v>
                </c:pt>
                <c:pt idx="18">
                  <c:v>Medicine</c:v>
                </c:pt>
                <c:pt idx="19">
                  <c:v>Multidisciplinary</c:v>
                </c:pt>
                <c:pt idx="20">
                  <c:v>Neuroscience</c:v>
                </c:pt>
                <c:pt idx="21">
                  <c:v>Nursing</c:v>
                </c:pt>
                <c:pt idx="22">
                  <c:v>Pharmacology, Toxicology and Pharmaceutics</c:v>
                </c:pt>
                <c:pt idx="23">
                  <c:v>Physics and Astronomy</c:v>
                </c:pt>
                <c:pt idx="24">
                  <c:v>Psychology</c:v>
                </c:pt>
                <c:pt idx="25">
                  <c:v>Social Sciences</c:v>
                </c:pt>
                <c:pt idx="26">
                  <c:v>Veterinary</c:v>
                </c:pt>
              </c:strCache>
            </c:strRef>
          </c:cat>
          <c:val>
            <c:numRef>
              <c:f>Feuil1!$B$2:$B$28</c:f>
              <c:numCache>
                <c:formatCode>General</c:formatCode>
                <c:ptCount val="27"/>
                <c:pt idx="0">
                  <c:v>8.1</c:v>
                </c:pt>
                <c:pt idx="1">
                  <c:v>5</c:v>
                </c:pt>
                <c:pt idx="2">
                  <c:v>12.9</c:v>
                </c:pt>
                <c:pt idx="3">
                  <c:v>2.1</c:v>
                </c:pt>
                <c:pt idx="4">
                  <c:v>3.8</c:v>
                </c:pt>
                <c:pt idx="5">
                  <c:v>7.2</c:v>
                </c:pt>
                <c:pt idx="6">
                  <c:v>8.9</c:v>
                </c:pt>
                <c:pt idx="7">
                  <c:v>1.5</c:v>
                </c:pt>
                <c:pt idx="8">
                  <c:v>0.3</c:v>
                </c:pt>
                <c:pt idx="9">
                  <c:v>6.4</c:v>
                </c:pt>
                <c:pt idx="10">
                  <c:v>2.6</c:v>
                </c:pt>
                <c:pt idx="11">
                  <c:v>2.6</c:v>
                </c:pt>
                <c:pt idx="12">
                  <c:v>11.5</c:v>
                </c:pt>
                <c:pt idx="13">
                  <c:v>6.6</c:v>
                </c:pt>
                <c:pt idx="14">
                  <c:v>1.2</c:v>
                </c:pt>
                <c:pt idx="15">
                  <c:v>3.7</c:v>
                </c:pt>
                <c:pt idx="16">
                  <c:v>7</c:v>
                </c:pt>
                <c:pt idx="17">
                  <c:v>7</c:v>
                </c:pt>
                <c:pt idx="18">
                  <c:v>32.700000000000003</c:v>
                </c:pt>
                <c:pt idx="19">
                  <c:v>3.2</c:v>
                </c:pt>
                <c:pt idx="20">
                  <c:v>3.7</c:v>
                </c:pt>
                <c:pt idx="21">
                  <c:v>1.3</c:v>
                </c:pt>
                <c:pt idx="22">
                  <c:v>2.5</c:v>
                </c:pt>
                <c:pt idx="23">
                  <c:v>13.2</c:v>
                </c:pt>
                <c:pt idx="24">
                  <c:v>3.3</c:v>
                </c:pt>
                <c:pt idx="25">
                  <c:v>10.1</c:v>
                </c:pt>
                <c:pt idx="26">
                  <c:v>1</c:v>
                </c:pt>
              </c:numCache>
            </c:numRef>
          </c:val>
          <c:extLst>
            <c:ext xmlns:c16="http://schemas.microsoft.com/office/drawing/2014/chart" uri="{C3380CC4-5D6E-409C-BE32-E72D297353CC}">
              <c16:uniqueId val="{00000001-75A3-497C-BA41-F0CDC67C55F7}"/>
            </c:ext>
          </c:extLst>
        </c:ser>
        <c:dLbls>
          <c:showLegendKey val="0"/>
          <c:showVal val="0"/>
          <c:showCatName val="0"/>
          <c:showSerName val="0"/>
          <c:showPercent val="0"/>
          <c:showBubbleSize val="0"/>
        </c:dLbls>
        <c:axId val="1056814416"/>
        <c:axId val="1056807216"/>
      </c:radarChart>
      <c:catAx>
        <c:axId val="1056814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Century Gothic" panose="020B0502020202020204" pitchFamily="34" charset="0"/>
                <a:ea typeface="+mn-ea"/>
                <a:cs typeface="+mn-cs"/>
              </a:defRPr>
            </a:pPr>
            <a:endParaRPr lang="fr-FR"/>
          </a:p>
        </c:txPr>
        <c:crossAx val="1056807216"/>
        <c:crosses val="autoZero"/>
        <c:auto val="1"/>
        <c:lblAlgn val="ctr"/>
        <c:lblOffset val="100"/>
        <c:noMultiLvlLbl val="0"/>
      </c:catAx>
      <c:valAx>
        <c:axId val="1056807216"/>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Century Gothic" panose="020B0502020202020204" pitchFamily="34" charset="0"/>
                <a:ea typeface="+mn-ea"/>
                <a:cs typeface="+mn-cs"/>
              </a:defRPr>
            </a:pPr>
            <a:endParaRPr lang="fr-FR"/>
          </a:p>
        </c:txPr>
        <c:crossAx val="10568144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Century Gothic" panose="020B0502020202020204" pitchFamily="34"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4">
                <a:lumMod val="20000"/>
                <a:lumOff val="80000"/>
              </a:schemeClr>
            </a:solidFill>
            <a:ln>
              <a:noFill/>
            </a:ln>
            <a:effectLst/>
          </c:spPr>
          <c:invertIfNegative val="0"/>
          <c:dPt>
            <c:idx val="1"/>
            <c:invertIfNegative val="0"/>
            <c:bubble3D val="0"/>
            <c:spPr>
              <a:solidFill>
                <a:schemeClr val="accent5">
                  <a:lumMod val="75000"/>
                </a:schemeClr>
              </a:solidFill>
              <a:ln>
                <a:noFill/>
              </a:ln>
              <a:effectLst/>
            </c:spPr>
            <c:extLst>
              <c:ext xmlns:c16="http://schemas.microsoft.com/office/drawing/2014/chart" uri="{C3380CC4-5D6E-409C-BE32-E72D297353CC}">
                <c16:uniqueId val="{00000003-FBC8-40B1-B120-691622E9F535}"/>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2-FBC8-40B1-B120-691622E9F535}"/>
              </c:ext>
            </c:extLst>
          </c:dPt>
          <c:dPt>
            <c:idx val="4"/>
            <c:invertIfNegative val="0"/>
            <c:bubble3D val="0"/>
            <c:spPr>
              <a:solidFill>
                <a:srgbClr val="840060"/>
              </a:solidFill>
              <a:ln>
                <a:noFill/>
              </a:ln>
              <a:effectLst/>
            </c:spPr>
            <c:extLst>
              <c:ext xmlns:c16="http://schemas.microsoft.com/office/drawing/2014/chart" uri="{C3380CC4-5D6E-409C-BE32-E72D297353CC}">
                <c16:uniqueId val="{00000001-4FB3-44EA-B5DC-9EA5FDE147D7}"/>
              </c:ext>
            </c:extLst>
          </c:dPt>
          <c:dLbls>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B3-44EA-B5DC-9EA5FDE147D7}"/>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rial Narrow" panose="020B0606020202030204" pitchFamily="34" charset="0"/>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'Scopus-10-Analyze-FundingSponso'!$A$9:$A$18</c:f>
              <c:strCache>
                <c:ptCount val="10"/>
                <c:pt idx="0">
                  <c:v>Horizon 2020 Framework Programme</c:v>
                </c:pt>
                <c:pt idx="1">
                  <c:v>Fonds Wetenschappelijk Onderzoek</c:v>
                </c:pt>
                <c:pt idx="2">
                  <c:v>European Commission</c:v>
                </c:pt>
                <c:pt idx="3">
                  <c:v>European Research Council</c:v>
                </c:pt>
                <c:pt idx="4">
                  <c:v>Fonds De La Recherche Scientifique - FNRS</c:v>
                </c:pt>
                <c:pt idx="5">
                  <c:v>National Science Foundation</c:v>
                </c:pt>
                <c:pt idx="6">
                  <c:v>Science and Technology Facilities Council</c:v>
                </c:pt>
                <c:pt idx="7">
                  <c:v>Seventh Framework Programme</c:v>
                </c:pt>
                <c:pt idx="8">
                  <c:v>Belgian Federal Science Policy Office</c:v>
                </c:pt>
                <c:pt idx="9">
                  <c:v>Deutsche Forschungsgemeinschaft</c:v>
                </c:pt>
              </c:strCache>
            </c:strRef>
          </c:cat>
          <c:val>
            <c:numRef>
              <c:f>'Scopus-10-Analyze-FundingSponso'!$B$9:$B$18</c:f>
              <c:numCache>
                <c:formatCode>General</c:formatCode>
                <c:ptCount val="10"/>
                <c:pt idx="0">
                  <c:v>7345</c:v>
                </c:pt>
                <c:pt idx="1">
                  <c:v>5390</c:v>
                </c:pt>
                <c:pt idx="2">
                  <c:v>4647</c:v>
                </c:pt>
                <c:pt idx="3">
                  <c:v>3772</c:v>
                </c:pt>
                <c:pt idx="4">
                  <c:v>3340</c:v>
                </c:pt>
                <c:pt idx="5">
                  <c:v>3086</c:v>
                </c:pt>
                <c:pt idx="6">
                  <c:v>2565</c:v>
                </c:pt>
                <c:pt idx="7">
                  <c:v>2438</c:v>
                </c:pt>
                <c:pt idx="8">
                  <c:v>2114</c:v>
                </c:pt>
                <c:pt idx="9">
                  <c:v>2086</c:v>
                </c:pt>
              </c:numCache>
            </c:numRef>
          </c:val>
          <c:extLst>
            <c:ext xmlns:c16="http://schemas.microsoft.com/office/drawing/2014/chart" uri="{C3380CC4-5D6E-409C-BE32-E72D297353CC}">
              <c16:uniqueId val="{00000002-4FB3-44EA-B5DC-9EA5FDE147D7}"/>
            </c:ext>
          </c:extLst>
        </c:ser>
        <c:dLbls>
          <c:showLegendKey val="0"/>
          <c:showVal val="0"/>
          <c:showCatName val="0"/>
          <c:showSerName val="0"/>
          <c:showPercent val="0"/>
          <c:showBubbleSize val="0"/>
        </c:dLbls>
        <c:gapWidth val="182"/>
        <c:axId val="1843556959"/>
        <c:axId val="1843577119"/>
      </c:barChart>
      <c:catAx>
        <c:axId val="18435569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843577119"/>
        <c:crosses val="autoZero"/>
        <c:auto val="1"/>
        <c:lblAlgn val="ctr"/>
        <c:lblOffset val="100"/>
        <c:noMultiLvlLbl val="0"/>
      </c:catAx>
      <c:valAx>
        <c:axId val="18435771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1843556959"/>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Arial Narrow" panose="020B0606020202030204" pitchFamily="34" charset="0"/>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Sheet1!$C$1</c:f>
              <c:strCache>
                <c:ptCount val="1"/>
                <c:pt idx="0">
                  <c:v>IISN (M€)</c:v>
                </c:pt>
              </c:strCache>
            </c:strRef>
          </c:tx>
          <c:spPr>
            <a:solidFill>
              <a:srgbClr val="D4402C"/>
            </a:solidFill>
            <a:ln>
              <a:noFill/>
            </a:ln>
            <a:effectLst/>
          </c:spPr>
          <c:invertIfNegative val="0"/>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Sheet1!$C$2:$C$11</c:f>
              <c:numCache>
                <c:formatCode>General</c:formatCode>
                <c:ptCount val="10"/>
                <c:pt idx="0">
                  <c:v>2.9530000000000003</c:v>
                </c:pt>
                <c:pt idx="1">
                  <c:v>3.5840000000000005</c:v>
                </c:pt>
                <c:pt idx="2">
                  <c:v>3.2390000000000003</c:v>
                </c:pt>
                <c:pt idx="3">
                  <c:v>4.4330000000000007</c:v>
                </c:pt>
                <c:pt idx="4">
                  <c:v>4.3920000000000003</c:v>
                </c:pt>
                <c:pt idx="5">
                  <c:v>3.9280000000000004</c:v>
                </c:pt>
                <c:pt idx="6">
                  <c:v>4.0919999999999996</c:v>
                </c:pt>
                <c:pt idx="7">
                  <c:v>5.3880000000000008</c:v>
                </c:pt>
                <c:pt idx="8">
                  <c:v>5.2890000000000006</c:v>
                </c:pt>
                <c:pt idx="9">
                  <c:v>4.7840000000000007</c:v>
                </c:pt>
              </c:numCache>
            </c:numRef>
          </c:val>
          <c:extLst>
            <c:ext xmlns:c16="http://schemas.microsoft.com/office/drawing/2014/chart" uri="{C3380CC4-5D6E-409C-BE32-E72D297353CC}">
              <c16:uniqueId val="{00000000-7353-4E44-9995-4C373975A0B0}"/>
            </c:ext>
          </c:extLst>
        </c:ser>
        <c:ser>
          <c:idx val="1"/>
          <c:order val="1"/>
          <c:tx>
            <c:strRef>
              <c:f>Sheet1!$D$1</c:f>
              <c:strCache>
                <c:ptCount val="1"/>
                <c:pt idx="0">
                  <c:v>Other funding instruments (M€)</c:v>
                </c:pt>
              </c:strCache>
            </c:strRef>
          </c:tx>
          <c:spPr>
            <a:solidFill>
              <a:srgbClr val="993366"/>
            </a:solidFill>
            <a:ln>
              <a:noFill/>
            </a:ln>
            <a:effectLst/>
          </c:spPr>
          <c:invertIfNegative val="0"/>
          <c:cat>
            <c:numRef>
              <c:f>Sheet1!$A$2:$A$11</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Sheet1!$D$2:$D$11</c:f>
              <c:numCache>
                <c:formatCode>General</c:formatCode>
                <c:ptCount val="10"/>
                <c:pt idx="0">
                  <c:v>1.899</c:v>
                </c:pt>
                <c:pt idx="1">
                  <c:v>3.6269999999999998</c:v>
                </c:pt>
                <c:pt idx="2">
                  <c:v>2.2879999999999998</c:v>
                </c:pt>
                <c:pt idx="3">
                  <c:v>4.351</c:v>
                </c:pt>
                <c:pt idx="4">
                  <c:v>3.444</c:v>
                </c:pt>
                <c:pt idx="5">
                  <c:v>2.698</c:v>
                </c:pt>
                <c:pt idx="6">
                  <c:v>3.2210000000000001</c:v>
                </c:pt>
                <c:pt idx="7">
                  <c:v>3.242</c:v>
                </c:pt>
                <c:pt idx="8">
                  <c:v>5.4509999999999996</c:v>
                </c:pt>
                <c:pt idx="9">
                  <c:v>6.202</c:v>
                </c:pt>
              </c:numCache>
            </c:numRef>
          </c:val>
          <c:extLst>
            <c:ext xmlns:c16="http://schemas.microsoft.com/office/drawing/2014/chart" uri="{C3380CC4-5D6E-409C-BE32-E72D297353CC}">
              <c16:uniqueId val="{00000001-7353-4E44-9995-4C373975A0B0}"/>
            </c:ext>
          </c:extLst>
        </c:ser>
        <c:dLbls>
          <c:showLegendKey val="0"/>
          <c:showVal val="0"/>
          <c:showCatName val="0"/>
          <c:showSerName val="0"/>
          <c:showPercent val="0"/>
          <c:showBubbleSize val="0"/>
        </c:dLbls>
        <c:gapWidth val="150"/>
        <c:overlap val="100"/>
        <c:axId val="525711999"/>
        <c:axId val="525695679"/>
      </c:barChart>
      <c:catAx>
        <c:axId val="525711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525695679"/>
        <c:crosses val="autoZero"/>
        <c:auto val="1"/>
        <c:lblAlgn val="ctr"/>
        <c:lblOffset val="100"/>
        <c:noMultiLvlLbl val="0"/>
      </c:catAx>
      <c:valAx>
        <c:axId val="5256956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crossAx val="5257119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Narrow" panose="020B0606020202030204" pitchFamily="34" charset="0"/>
              <a:ea typeface="+mn-ea"/>
              <a:cs typeface="+mn-cs"/>
            </a:defRPr>
          </a:pPr>
          <a:endParaRPr lang="fr-FR"/>
        </a:p>
      </c:txPr>
    </c:legend>
    <c:plotVisOnly val="1"/>
    <c:dispBlanksAs val="gap"/>
    <c:showDLblsOverMax val="0"/>
  </c:chart>
  <c:spPr>
    <a:noFill/>
    <a:ln>
      <a:noFill/>
    </a:ln>
    <a:effectLst/>
  </c:spPr>
  <c:txPr>
    <a:bodyPr/>
    <a:lstStyle/>
    <a:p>
      <a:pPr>
        <a:defRPr sz="1800">
          <a:latin typeface="Arial Narrow" panose="020B0606020202030204" pitchFamily="34" charset="0"/>
        </a:defRPr>
      </a:pPr>
      <a:endParaRPr lang="fr-F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Feuil1!$A$2:$A$160</cx:f>
        <cx:nf>Feuil1!$A$1</cx:nf>
        <cx:lvl ptCount="159" name="Pays">
          <cx:pt idx="0">Germany</cx:pt>
          <cx:pt idx="1">United Kingdom</cx:pt>
          <cx:pt idx="2">France</cx:pt>
          <cx:pt idx="3">Italy</cx:pt>
          <cx:pt idx="4">Spain</cx:pt>
          <cx:pt idx="5">Poland</cx:pt>
          <cx:pt idx="6">Switzerland</cx:pt>
          <cx:pt idx="7">Netherlands</cx:pt>
          <cx:pt idx="8">Sweden</cx:pt>
          <cx:pt idx="9">Belgium</cx:pt>
          <cx:pt idx="10">Ukraine</cx:pt>
          <cx:pt idx="11">Czech Republic</cx:pt>
          <cx:pt idx="12">Austria</cx:pt>
          <cx:pt idx="13">Portugal</cx:pt>
          <cx:pt idx="14">Denmark</cx:pt>
          <cx:pt idx="15">Romania</cx:pt>
          <cx:pt idx="16">Finland</cx:pt>
          <cx:pt idx="17">Greece</cx:pt>
          <cx:pt idx="18">Norway</cx:pt>
          <cx:pt idx="19">Hungary</cx:pt>
          <cx:pt idx="20">Ireland</cx:pt>
          <cx:pt idx="21">Slovakia</cx:pt>
          <cx:pt idx="22">Bulgaria</cx:pt>
          <cx:pt idx="23">Serbia</cx:pt>
          <cx:pt idx="24">Slovenia</cx:pt>
          <cx:pt idx="25">Croatia</cx:pt>
          <cx:pt idx="26">Lithuania</cx:pt>
          <cx:pt idx="27">Estonia</cx:pt>
          <cx:pt idx="28">Latvia</cx:pt>
          <cx:pt idx="29">Cyprus</cx:pt>
          <cx:pt idx="30">Luxembourg</cx:pt>
          <cx:pt idx="31">Iceland</cx:pt>
          <cx:pt idx="32">Moldova</cx:pt>
          <cx:pt idx="33">Bosnia and Herzegovina</cx:pt>
          <cx:pt idx="34">Malta</cx:pt>
          <cx:pt idx="35">Montenegro</cx:pt>
          <cx:pt idx="36">Liechtenstein</cx:pt>
          <cx:pt idx="37">Monaco</cx:pt>
        </cx:lvl>
      </cx:strDim>
      <cx:numDim type="colorVal">
        <cx:f>Feuil1!$B$2:$B$160</cx:f>
        <cx:nf>Feuil1!$B$1</cx:nf>
        <cx:lvl ptCount="159" formatCode="0,0" name="Publications/1000 inhabitants">
          <cx:pt idx="0">3.463207100591716</cx:pt>
          <cx:pt idx="1">3.2135431918008788</cx:pt>
          <cx:pt idx="2">2.9424237804878048</cx:pt>
          <cx:pt idx="3">2.975593220338983</cx:pt>
          <cx:pt idx="4">2.4082135523613966</cx:pt>
          <cx:pt idx="5">2.3020478723404252</cx:pt>
          <cx:pt idx="6">8.1579775280898872</cx:pt>
          <cx:pt idx="7">3.6151396648044694</cx:pt>
          <cx:pt idx="8">4.871509433962264</cx:pt>
          <cx:pt idx="9">3.6694915254237288</cx:pt>
          <cx:pt idx="10">1.1400824175824176</cx:pt>
          <cx:pt idx="11">3.7959259259259261</cx:pt>
          <cx:pt idx="12">3.9562637362637365</cx:pt>
          <cx:pt idx="13">2.9756190476190478</cx:pt>
          <cx:pt idx="14">5.0268907563025209</cx:pt>
          <cx:pt idx="15">1.4711052631578947</cx:pt>
          <cx:pt idx="16">4.6298214285714288</cx:pt>
          <cx:pt idx="17">2.4147572815533982</cx:pt>
          <cx:pt idx="18">3.4827027027027029</cx:pt>
          <cx:pt idx="19">1.8802083333333333</cx:pt>
          <cx:pt idx="20">3.0076635514018695</cx:pt>
          <cx:pt idx="21">2.5333333333333332</cx:pt>
          <cx:pt idx="22">1.9778461538461538</cx:pt>
          <cx:pt idx="23">1.6896969696969697</cx:pt>
          <cx:pt idx="24">4.7757142857142858</cx:pt>
          <cx:pt idx="25">2.4499999999999997</cx:pt>
          <cx:pt idx="26">2.6257142857142859</cx:pt>
          <cx:pt idx="27">3.700735294117647</cx:pt>
          <cx:pt idx="28">2.4026595744680854</cx:pt>
          <cx:pt idx="29">3.1817460317460315</cx:pt>
          <cx:pt idx="30">3.6895522388059701</cx:pt>
          <cx:pt idx="31">5.0435897435897434</cx:pt>
          <cx:pt idx="32">0.50359999999999994</cx:pt>
          <cx:pt idx="33">0.35718749999999999</cx:pt>
          <cx:pt idx="34">1.7571428571428571</cx:pt>
          <cx:pt idx="35">1.3548387096774195</cx:pt>
          <cx:pt idx="36">4.3250000000000002</cx:pt>
          <cx:pt idx="37">4.125</cx:pt>
        </cx:lvl>
      </cx:numDim>
    </cx:data>
  </cx:chartData>
  <cx:chart>
    <cx:title pos="t" align="ctr" overlay="0">
      <cx:tx>
        <cx:txData>
          <cx:v/>
        </cx:txData>
      </cx:tx>
      <cx:txPr>
        <a:bodyPr spcFirstLastPara="1" vertOverflow="ellipsis" horzOverflow="overflow" wrap="square" lIns="0" tIns="0" rIns="0" bIns="0" anchor="ctr" anchorCtr="1"/>
        <a:lstStyle/>
        <a:p>
          <a:pPr algn="ctr" rtl="0">
            <a:defRPr/>
          </a:pPr>
          <a:endParaRPr lang="fr-FR" sz="1400" b="0" i="0" u="none" strike="noStrike" baseline="0">
            <a:solidFill>
              <a:sysClr val="windowText" lastClr="000000">
                <a:lumMod val="65000"/>
                <a:lumOff val="35000"/>
              </a:sysClr>
            </a:solidFill>
            <a:latin typeface="Aptos Narrow" panose="02110004020202020204"/>
          </a:endParaRPr>
        </a:p>
      </cx:txPr>
    </cx:title>
    <cx:plotArea>
      <cx:plotAreaRegion>
        <cx:series layoutId="regionMap" uniqueId="{5C0C9027-057E-4861-97D2-D8DCD2A2BA14}">
          <cx:tx>
            <cx:txData>
              <cx:f>Feuil1!$B$1</cx:f>
              <cx:v>Publications/1000 inhabitants</cx:v>
            </cx:txData>
          </cx:tx>
          <cx:dataId val="0"/>
          <cx:layoutPr>
            <cx:geography projectionType="miller" viewedRegionType="dataOnly" cultureLanguage="fr-FR" cultureRegion="BE" attribution="Avec Bing">
              <cx:geoCache provider="{E9337A44-BEBE-4D9F-B70C-5C5E7DAFC167}">
                <cx:binary>7H3pbttI1uirBP370l0rWRx88wFNape820ncfwjHUXNnkSzuTzTzHP1i91C2bIvxeMkIcHCviYY6
ZqnEw7NvVfU/N80/bqL1df6piaNE/eOm+edvXlGk//j9d3XjreNrdRD7N7lU8q/i4EbGv8u//vJv
1r9/z69rP3F/Jwiz32+867xYN7/97//Ar7lruZI314Uvk9Nynbdna1VGhXpm7MmhTzeyTIp+ugu/
9M/fzmu/6NZ5dJ18/+3TOin8or1o0/U/f9v53m+ffh/+2g9P/hQBcEX5HeYy/UAgTKiJMNpc9LdP
kUzcu2FxQCgyda7fjSKyffTRdQzTz0tfqfX23lPgbIC5/v49Xyv16e7/D/N2QH+47Stp3768LXso
7dnmtX7fRe7//s/gBrzo4M4j/A+x8tLQEP1HMq/+/pf77Mu+Dfc6OcAMU0632N3FvXmgI6wTk3Dz
9oLhW7Lf4v41AD2N/YeZA/w/DAwpcHT8/hSYrvP4Omm3WHiK295GAI4PkIlNw+z/6y+xw/wYHVCB
BDbYHffj7aNvCfBHFIF6cJNnWeJpCjyaOiDBo5EhDUbj96fBeSSr66z0n33nt1GBiQMDGcwwuHGr
gkDHPFJB2DxgggmkI30X/a8C5Wn0P5o6QP+jkSH6z5e/APrTaz/ZouG/FwAGHN5rfh3f8v9AADR6
wDmjuo636n8gAWOV/hz/308coP/+/hD54/P3R/5YFTLxr/eHfi4OdAHoJQzd4t/Y4XzCDwQ1DNPA
+q1g/ID9Hp5nJfFp9r99EZj4A/bvfvAH7P8KmudFV+ONaufD84mKDX8M/dUhW0zy6+TmWTZ7M+aB
5QUyyYDfDxgHhmdoq43Mrajd2tuX4Xia3bfzBty+vT1k9snZ+6uay8Qv1t8/LSHA+C7jLRr+e4XP
6YFJwdrqT9tajRxwDPHA1iFFaKByzmR7XcZrDeB7Dqin6bAzeUCMnbEhRabW+1PkaF14t8GXeu7N
3yYJnBwQxnVmMHJrAHYdUH6gE91k4J3e6n80iABOrlulWdfPAvQ0KR5mDujwMDAkwtHq/Ykw8ZP9
hr86A4Y3wfUEN2hzDTSSfkAEMXTGBpi/A+RZpfg05h9mDjD/MDDE/GT+/pifF9fRHiMvBp4l4Zwj
we5dm8c+P0TGfdQrxB1ZBmqoh+ZnHJ/tvAHqt7eHiJ9fvD/iT+R+OR5UDiZMN7BJ73z+HZ+zj7YQ
YkQXg2gL4JA/FereTxwg/f7+EOsnv4CigURIfb1Hfv9I9dznQTdq8SWXsw/D//73C8HN22wtZDox
Npmh0zv3clfVY3YgCEGI0gHjvwqUp3X9o6kD5n80MmT/819A25/X6+/rPeYZgP0FFbpB9KeVjn5g
MIoopNruddLjTOd5+fe/vv+Erd3OGyL/7ud+wPwvEOWuIPF+vVe+5/wAeBo8fnJnS3fTawQiAsQg
KIC4a3MNTO1rAHqa+x9mDvD/MDCkwOoXMLjWOnL9cp8xFzrQIcHDdXHH3buKhx1Afo0ILsQt/odO
/gaerPwJ9n+YOSDAw8CQANYvIAKXYQ5Jzmff942a3zzoq1vc7FX7Iy+TYsh+6iYVFETisb55BQRP
s/z9xAHC7+8P8X35x/t7mKt18WIe8W0I55Ba45DGwfCxuQYqhx1A6gfp+lbbm7vofw1AT+P/YeaA
AA8DQwqsPr8/BeY36/06+RDWmoJhwQYZNg2LAwyCgDD4/7fXLurnqgfkWdl7GvP3EweIv78/xPv8
/P3xbnfrG+/T2Totv0X+zRYT/32WjZm9PwNmdVs3gezBI72De4ss+qrL03n9ixvv73+/VGN7mgyP
pg4I8WhkSAr7z/cnxSPw9tbaAFSgJqECPjfXbnJtQwVwOI2Bv/8qSP4fw/4fpSryfVa2mHHABeSZ
Edt1diDKwuALCUH5rWUYeJt/lAAHdN08J4tP4/5h5oDxHwaGfP/HL+Btnsi8KN3r6LkXfpvxpdA3
IggkNfku6jXjwIQBcEK3MRiMP/Z6XgPK07h/mDnA/cPAEPcnvwDuR+skvs7DLRb+e70Pfg+iTGBi
0nvufqT3zQNIPUAfA71L9psDt3N0nUA/yfMAPU2Ah5kDAjwMDAkw+gW6Ge5TgPtS+R/Jzaf6D4f1
3DMJbVR71fZ9owIYUoPdtartah6y8UY51BwHVZQzWfaQ/IS2f5g5YPiHgSHDn/0KHWz5er3PSjoF
dx4K6ZSCUd1cu45mn9vhRDCmDzTNNP/7X8/D8bSe2c4bIH17e4jy6dn7O5azMnGv8z2m8sG1wZBM
E9s08qBnqi+gYIIFZJqfjLBm0Fyb/wzL308cIP/+/hD7s8v3x/75Ov/2/Mu+zblhrG9I1hHZNsXu
+vQEHWzcG7YtmA/cy5fBeZrvt/MGqN/eHmL+7Pz9MX8ok2KdrN1c7s+/YQTSCroQHO0qeOD5vm2k
d+u3D7vt2OmBgDLO3/9+AYynsb47e4D73cEhBQ7H70+Beb7nrA4072DDEJTyu7zBrrbXNsZAGBza
CW+vQWQ736wd+Alrez9xQIP7+0P0z38B9Pcltutwr27OR6Nyv5BlI6wvFXCtMgKzu1fskwODC2gL
gWLK5hoklTlYBlBMeFtDBMvwOLq9A+gnuP9h5oD9HwaG/G9N31/93PsF+wquPhyf24Vcr+L/jWtw
vWXB/z618OH4vFbz9Hp/vd/w9qNz5NV6384lrC3cJ+PzPmNM+jbMW7UPLv2jnBrWDxgRmNJhp/It
ID+h7u8nDrT9/f2hsp/9AlHuPXB7U/YfaN9dbLpZLjrMpEEni9e36+yR3z/add7WKbi6Lqq94v+j
d2G7Yv1Vjs4297cvxfOR0vxh/4Ch1rHbNC/V/nxL2ufnIa1Gdeh/7a/dvAKFtAPjGCzs0+0Ktgfw
/IyhvZs3tLN3t4dm1r56/5hqVTbr+Jssc3d/2O+bRQwozDJY6PNEmwKUFKGHwcTb/RmGfs7rQHo6
wfZ47oAKj4eGlFhdvj8lDmX0HfI7eySDAUt9DBNY/K4zYZBeEAdcN5DJBmmFHo7r6vkU99PIf5g5
QP3DwBDxh6P3R/xDgW1fGp99VA9fmVOTClzNT9Cg92m2zru1Kys/2acIsAOKOIXViE83TEFPj6lj
ZnC2FbvbLL/Vw7XW1oXWgwXJ/h6unzAI/+l3BvLxn742lBbrj/eXlsPrqNgjhSiIihAYi22z/q6l
hu4qBrEyFB/h/q143tVhAIyfIEgPPUwb4P/u7hDdh79AR8/Kh4ZOKHupYr3XbTKg5AtFXcT6+taj
5AOUvaAQDPloKIc9RverwXjaMgymD9A/GB2SYfULLB+6319iXybiY6OMN6SeoTJ6fbPPqi+FPtre
BaUP/v8jITCg38EwOcJ3ftNwi7CXwXlaCrbzBuy/vT3k+0P7/bX9dh3xvtj+Y5X0a5P+j3bN2hfy
PzYHe7x74UZGXyr67mzisTc6fGxZ8uNmkq8ix0N9el+0gAagjxr8G0zx/XZmeyPAx4Ztb0D/w2Y2
+8L/3YY9lODdDrjbnXogLts2Hg5C5NdA8rQb9DBz4Ag9DAxdoV9hp57t0vu9IR5WtRiwExKBZexP
ZEkh8uUEwSJqY7tZ6m5E9jI4T2N/O2+A++3tIebPx7+AE/pyl9/bem4/2g7vdnB+ndHttw94Ybn+
G/H/sX/AmyqSDwv+9qV8PlYzvrLr82G52b5Q/7Gk7m3tEA+7yO2LAh9b5L2S+R/qdvtCPeidj5rk
K9qwXu5AeJvF/WiIeG3e7X57j32x/MfOJa/zMt9ccn2bBEC7+UcpePf8lifp8oZkxF3ZdF+C8lEK
3j1k54cq9SuXHr5RLv4/WwH5n4/TuT9UaHRdXI83pxE9OlHn+dGtKA2m3tXQn1wscys28+///A26
HzZJllu/oP+Jndr7bg3ufsL6WhUwF7q4kC5goWq/2R7brFet1/2IfgCdLcI0dTiOB0MrHoYEXgJ7
s3hwRJIBLXiQXTIIZhTOw9BhuzIly34IhBB6Akw4IQnBPnKUm+z+BCjY26J1ZXKPiLu/PyVlfCL9
pFA9NL99Sm+/1sNpQIMlLO1kHEETB+IEjp2B8ZvrM9gEvv/2/5E8zroCWjWtTlLTCvlVS6RjhW7d
WMjtdKtK4lVu0AuGJkZiSDuNVWRFuj41SvZFoNomZX2es27a1e5aZYF3WzO9xeQTAJIBgAT63wD9
sLUMQrCNKmJ8F8A88VVZxYGymgKlY6PwvMNYD+pJjbPYQoW8KhrWndAiRpXl17pmpSwupn6TsHnj
ZOkVERVe0jDAizjkc8nRlahr8ysLpLKqUt44KdOXRYOwLdw4GsVdQCxMQm9eVkyOcdwaVp2qaJnQ
0J884pIn3g1DK8dj5MO7wTISYQCdYb/1ftPv3XdLspyEWYNKS2XpZyZyMkpxW1qV536THbIb2lSz
JC7bS+Fcs1oLlzUxyCShhWHHkuej58GBdPIP0EBfCbTlwq60cPwNsONjVjBbR5dSYXi+GSeO5VV4
TOIsOWlDFJ8wHJyYjctuW0H+I3mH/AcJVBPOZWACcEF0Brue7z40qF3YQ9SnrSX0KrUCRoKZkYh0
FiAcLeAfxJZEE8zSWjGuHLXwZHCjkqg897O4nUs/zCaG47mj2GnZImadY7vwI3OZqr+exw7/kVhA
JkJ0aEuG9c4g0ruQRqgXUJ51Vmc26ZV0javOa5tDqSs19fKynAduftqmWjeShdC/dA7iS9XGmc1q
EU2EK8kMe8gfdyWbg9QlpzyKZqzuorEs0/bP3K1nJL1yVENOYWdVdVbQ9MJNKV/iUlSBHcTKnxZm
+y2jvuVFpTNXmUf0qeP5yYhqqjwW6itiun7RZEExMVB4aLBWLJ1S1yYZdWNvFOe5TQyNj/2ENCNU
RXKhGuMvrRDlCY+qOLcSoUtLY119rgVlamVRNykcMz8tyqC8zUP/Z8r3lH2keYDgwP5UB40oEHSC
DynfaSTFRZ23Vppqx3UZCCsM03ZkSq2ZhMIILN8x50HmzIs2wSs/5xetlwSzAOPIdgK9PTVE+fV5
Gj8hkP2yLtgpDxqsaK8Zd2mchTmGPsO2s2jGmpM615pV0nWf06YrjuoCaYdJM3KjTj+rwvSvLgsN
O4+q9s9Yoi+yxMh6AZyh7sOwAM0gBmzVCigyQQvugtNWXRAAN0rLkMmlxkPgNpq5dlIxoFXRlh2o
OFbMPd93rMpJqvOyy81JTKg/8aOvPHLjVQS7dp1mDH8l2HPmHu4CK9YFe0lL95A8JiZASvpmftiK
Cpo5YWOeXUiTFvsJdPRLq+X0ixv62MoaTA8xrq5Ugn3PQqmmplmd0ksmw1Hjms6ZXhfOIijLKw0F
nZ0oVi/LjnwRTgjf51HYjUMBKFcxXZRpJY9QnJ+JqmxAB6hFXpjhcZM2n80GqSMeu6HVFlh+aVnW
vEAGOBtj+HZgeKAVG87NADPZG+3dt/Nr4jchLVIrykNzrhFjWhc0P4EDGLVl4Tu1lbXGhROT5Fxp
0l0JzXFHKEnXqI3JaT/WpL48dxOiLaUhvZFLfW1ce2kwVnmRnSCnHZUZ9c5Dqa/LlgQro+qMkYed
bhLn1ULzK3Fa8lyMTU1+dUyZzDQ9+LN2anVRCWPahc3SiVBzCZtwJpNglTdCjWOjNWesTHxLJ51r
Oybii8wwkvPYoUdOGxkz5RA5oaQGxcrDcOah7Gqj2kLdbUZxeKjFDvjDrguvx0I8r8qEXsT8EJsu
vYxqZVeIeocyLpG1EYLcMRor6eLOUrgOZ6mqq4XQa1BdqSwtk3jpPGtyfq5acSG0xJxESHctMzPp
F4SycRUavpVmsjgDseqOAyedN3BU4SyVgTkCMymP0hLJI4O0KxZG4A5UFZp0rTLGbtDks4A3xFK1
5x66SVnYbV6bFoKHzwmjjlX4xyWo9rlWC/cwJWcmLuhhicBb8NMwncg8CkYpddhc6Lo3LnUWHFWV
n4+Fj+Sk6pmv6T94V9umCNVFQYzK6hwdrVo31tUEMy1dFLlGZkxjrd0VTr1MW/JV06mzJLGnLc1E
R5OMOZFFeG4ebz6yrjHHmgMWr8kSbxSYzahJE7QGp2yR8O9u6P4pSSFPYxOJZaw7uZWFWV1YDjHs
KhPJZ5KXx6p00VwQ0ABQx6SHnuMgELZiFBZsLSuaXZXCDeykK9yVRGBhkdSWbhp1QG/4l2yVHSal
PC2CK1Wb8YUidTm+VTAcx55t+kZ+mrRGNuNScavmZOSLDH91hddYepJ3pwUrGJA88+0wTcii8E06
NypST4yizWytjb7nCctPRWqbaRJN657RI8niY1PLZ45D56TLqis4DsW3qFlolotUtgzKKl1lfvst
lVT/HifZOAq1w40gQEXWPVPuzJMyXCoUddMGWLjAqRihjaVkhm8ca67BJ0Sr+UxW+DJweTwijZvY
UhfxmAdo4rnOSQckDC1QV/UilA5fhjWYHVFIkEsztYoM+VM9EWQFe04Wk4Ql4ZzkIp+Zwuls8GZA
q/VGfjM1M6hxqgmHzrDr6fMsMPSlpqeffbMKVmXK9YnMHH0qUffV9fJukWtFNW0iYF8f+e6iy3g5
pqbL4WvGVYpavtTBi3HrcBX3H61Hw0mTB/rKdZKpKhg/3zwbFbq+ikmVAQ8X/lSLVG35Us+tkrbd
xAmbNezYm16FwtXtjhqFrUSSX4JNKWzElT7ezEpwzpcBlfqiNqHLmYh65LiaHPt1IEdSasgSsnBm
G3eaEpJYqjPYedXFVozrbgqnDYWHndG0dk66dMJ06ds49kGjYEXsKvcWBS3ji7Ci8XnjH7vMNS0a
Vny5eQO3LM9NVU7yRNSHsVb5lq8j46QM/cDquON9Thw/tAKJmzEl5U3QGZ6lqlxNQzArh2nWLcuE
56uOJIldstC0XTcSc4e1apziUFiad0qN1J/KJP7mSs6+mGl7lbn+nKm8PSlVEK46La1GlZdbnjK9
cSa7eiG87sh0UHTUyQRNAqcIRr6PgjO3AOekNOVMaXU3o3HjLM3CLGfOjRs1+jz1U+O40+OFk2Zo
GQXan0FV1XaDjWRU1UFzHLaGP6kRHTlNIyaGW3srhRxq1Q1PIOrC9dXmXyr26s+8rb5ifx4hozvM
CpEcsdZz7FvzKBKlzwpX4bFnJP5E7+LqwnDN1KY0vEyRX52B9F0ZvG0nGSn4lPrYnQQGySZwHpqc
Ie7pViorZ5n3HwaW7Sj3UWo7XI8nFZwQbBEDDBNtvvmcNVM31di51zhjVjFzDmLDl36G+ZKmNLGK
jYEP3UXRxdoCfOdk2iY8G2tRGdpp0JiH1PciSzWJP8VFOiVhWs+RH/6VxV26cIO2sLCP/SMkHTUK
3eIs1KrPCByjuRvUZOGGMegX0bhnLOOuVZc0/+wY4TdHgSov8s6WPE0mFU3SuVfWieWkuXeONWOM
mmahQlld6I3SJ3yRd5wvzdjBE4/R9k9fO27K+siR5UmuYhByorwpLIJorIp2zVISb8o2TrGnYbXa
uOSm7paW7yI79I36REVsjAOsjgjy65FbhWJWFWJm5mV4FcbaUa2DAQ5ocozAqZymGj3iqMpPPbCo
I6M15KSMWnPF+LJF2BmnnZmOTKcSEzOt+dKpm9jWMW1GZmy2k2ABAlGe+DxpTzpwnCYCyVkgEnOq
Y+GPMp54i9RX0aQQzsI1CnqWgiM9ilxcjdtA1tNSRHZZpDPPaGweVuFq81FT3thJ4TBLepE37Ujc
zKiZeitM09A2ArnsRBMcRigKLR765jjmeX24SAJPrdL+A3bHCW1hNM0E10Kdcdc0JrKY+cEk1nJv
pJyKXsZBKmYxdY6DoADPzszwNGRxY1el6V6Gsd2ZtXsUJK0FbGge14GqjgFAY6KKtDvHnn+ca9Ws
kq6FJTG/1eA82aJHkWp0OtaNLlx5mRmu8tC3XOp1y8yNwzNesrHPkHfOay2xusyUcxnopR3XWjFJ
RXxY87SEfEdXX4jMSa04j6JJgFNt5Lc0XyFPD+YhIvOGt/BXJvJV7vIbL8njowJrVkdLdq5q6Y7S
us1PO829zBJD2akZ47O0MOpxGONwFutJOHKSkqlJa+TYirIGvDxeWAEN5ZL0P6sbHNtBWRTTulHa
QnGYkcZOBq/nE1uBlrUbzymXYSDkFxDoiQ47XJ45ProwsyI+zp0UW5KqXtsE7mnsU+CDgF6KsMbj
KD1rGj087ZBxXrpePNpEA1VUcpu4LjjrdVqf1AoeAV5MNyrTMhiXTdZ9jjGZBj6kUY6xU3XfKwHe
lDQW4NuAw+u2nR0naTKS/avTxD1r+4i4YhGYAeGA+5PpRyIwk2Onqy6wV/ljL/DcGbRRqRNCj10Z
TTRIMx3pugJ7x9t4nDqFP+oqx8YQUq9w5tQTSAU5Vglnip91ytFA/mp/GrDuqwiy78LQkgnJTeCm
ShbBtNJzBgmablRlkRrnIYgurnRy2UWNGhexf9k05VfamGeiTpIL1Vsj5XkQp1tCme1Zjjx36fui
tgiKYoszh8xLF8j1fDhH0DCM0PvlzrBJI+R8eH8Cx24YYeoQ4FKcQH7J9xeoE2Qal01xBlGeN4q0
5k+qmmzpaWKRZV4wqoQKx+AwquPNhxsZ44Iz91SV+bcNwj2f0EWW6nxO6nwaRN0L0fAPMR10v0Fg
DkfBUgJae5jwIHWGIkfUBEK5qLUjZrqHpPOdmYoNdSh954hVenUUitQdS9Y2J89jC//weBOW/kF6
CM7QwLohjEFIKVLDgyMdnMIK00LYdep7E990K9vHZW6nCOUz5mURhMbCXQa+qY6McpKJqSfTCTGl
uaoM3M1KoSsLQnQy8loPQkgjl0dO4Ivp88DSH0hrwskSkKg0oR0QIzIE1nViVhWBzC0fx+Cch3pj
BeC/NLJaUkOvlp0XnmXEoSO/cKvLJjStqCP0S+/lrMLE9W2jiltr40SCyvRGXc2UReKwmZsFM6dC
48Jmqm4XdVp9r30Vn8dKQTxTOf7EU4hf5YYJRjLXwIfptInwTPZSvubHVzQh+IVtLhlkpmHB3yBT
XGtN0MSh6KyNR9k1YCntVoOsqzBrOS6hNmLTnls1Q2VjlmimzZET3G4J/fqsEZwhwTgwhoDdH5mB
++19HycpvdKFYIIZneXlGFulFlSFhXLP8qtAnOYigsTIxjgEnUksDTLbI4fm2YI3yvaEnn3vWhKB
0vCTFzjgh9RRDxgcqwwHN8JKVtgMfQBYZ7ZES0CLWjmkkVdFjFeSlMmRW6sMXFL/XOLopoRtvMda
4oejKA/YvCzCyooN5h4ig8oXMAVJ/IG6IQgO3cPQPA/nXAHV6ECAXE8munIwaLVACUvK6W2OwbRJ
W6Qj3jj1IsOlmrpMoatCpDfINKpzVcblPDGjZNKGVixdyE6jNFgUJIoWmqfKzjJ5OesabVTzKDlN
ghofmlllRxEvc0tFxILUtfnZS6JFWMrOcjXVneiOXPtKDxdZI85VlqvjInbj402OVP+zcht5FEiz
tcKNh8A1NstEwSFsx/pR4IXBbCMZm0BLVJqCMBTEo3O9b7fJpVuf2BfYn/q+lp8ahXkFuD2LCsjb
SezUEGsuRVLAq/g+uwh183iTaci7Ijol4isa36Y/u8QrrFRL8YVbo3YcFTU4qn2I12D+LW/ayqK8
oJd+Ep7ItFNzJzHRyhFVZPnZBGHFjkj/IQlE1XexaOXROTht3DIg0hinTQEZzrypAztXhhqVvu5Y
qW40Nyz5S0FUtq6rKrBQYsYQDMf+UrphcVwJUCe6ieZRV8p5G/D4CyCdQfzlh6g427wK0sxZJRyy
gGOQzSnmEFP4Hucjn/J0KQozPaOV81fkqGLicUfOE01GVm2i7AxFCPLAFdfB2BjeJGLYmcRNcJVB
WLQuKLZRaDSe1cbMZgGR40bU8WFu5md6lLXXrA0gcPFL84vTFJHt5nFzUZu5GuEmKU7beEQbiIkp
5HfH1M3br24bVBZpcDhBne7ZZc9DbeOC69b75FgkF20MqQ/aZTMvRJAtAvkm4PiDx1Dm46h3gkqj
Nmxp1CvamsUhU2JJIy9bGu5ZGWvNiVFEzYp4qIAigJmviqJkIxC5xqZY2mbvAIShEV9ApeCWbQwN
TXCe0Mu+SLTK9Ci1kN6MROCZf4bSB48M35gpTkFcGVo1so6tLqb1IvcbBrlr3Zgz4luJ04EY6209
Z3lwlHCVn/qQ7MnNyrBpy9koMySwikcnJikwCAlUe2yW5TcZEuSySjr36P6vImau1QUqtTXoSz9R
bQUBYtUYn4UqQTCIsPwWB7PNQ5BGkBXUsgBGbU9DhepxHcm1rlHDDh3fXfKGnm0i9xqC3oXHOnA5
IU08SrtSm+QoYhPG5LVJumTk40CbOrRqxqGH6rmXdcLqSt4d5zF2R7fKtZPCHxuIfgkpS5at8OZV
rbmrGDwfK/fqCAQQx718YjviHR9XiVN94Wl91IQsP3GCJLDrgHyPoTB07kUQOacFc8cQN0yjIuLn
ceWA9TLx9yzgFxD4syM3gA8k/S+6y5sVj4ETcYvOHK1S8wqXUNbAuTv2tdRfdWF0WPUskNehOTHM
HBwArHsXghZqaSRFm1oYoryl7+i2dMJu0bASrTpmXN1xQmaURx0c3mtLDzwJ3y+shIRimfa0dTwr
pylfSbMu50hDh0Ug4hOwOjEUyGpq46AE4XE7dxqQTtklioozz1WVrenIHXWsPm1KVx5uPlSeyUMX
wmWoJUVkjvTYP9cTO4716rxpAwMC1KCxce+saDFkcKlK+TQp3b/i0mgOocZE5lhMOASf9iYyFx3U
JjdmWS9ATdSNmOqVVk2QFqjJBvq4QxdBJuPZ5q9EHIWOaQe9zXSqeZALZwrnOjWfBXEWacfIaKNq
u9pRYyiJuPMO8nSLyqijSadD7lXoRxFtWvBVEZ7kPFeLTXgcG5BpLYWyb7W11xKLJTQ78YpYt0pF
ppuHKyG0qQnUtjJKuxVF8bSTwdLv/bPME6eIB2yhM1KD8BTBLG2zsa5BhQqFrAO15XArofmhQH5u
F0WcTRuovozMVm+nULAYI5eFR0xVIO4uv+ZdQS6DwomP2s647gzDW+aIRhbk2I1DAjJySLGmTwgK
4F6bOcvI6Zwlz0s8DpqSjiInlXOP5cms4KGyKeRIRkS56coLuRoVSdnOoqjhoxxp3kRTfjsCvg7O
EmlAGLJxRjaeep/N8SOqnQQF7aZQe02vUgN0WpeXumU2TbIUnjsNeQOSkBWtsgrwqaE+QM8RpgsH
/NxpZvBkwTBdtqVs/0wY5GrappxpQYPGmvRSS6vCawT57XGjEm0apeFnXjtkLEKTjhIjCKeZq0ej
BMpuS0i5H2+cJK8O8MwnGZmpWlmMdN2K1SycMrCxEzdNxSkt08Bys/qGQrR+Kl1cjHMdAm0WRdR2
hINOCaQAJ1UUZyszCiJ7E2HSGIUjE6pjUSuiG63NI5vLxp1tMhuKeuXI7C2nmZZfiV53lsHTfFQE
tPpSoa9u1hw1ylP/l643a3JTh7t+PxFVjALdMnhsu91D0p3cUJ1hIyEkEAiE+PTvsvO85znn4ty4
2smu7LaN/sNav4WbfJG/MsHc3259d8vyruRqvrx2u87qjxrgj/tajZX3KBKRhkMaczX9MM5hGAkm
dRvTaZ8oIopk8GGEbSsp7pnzTzJHr+7Q6rV+DQc5FEPDw+3gNHl+/FYzXvc5aEXOmk7sxsYbnzDc
9uc2HPCSrf87jbvsNEWWnicsbv0UQo2Zl/m8cL85p8tQYF1Pq4mMzZsziSzQA7Yfqm3eG5YHWsmX
2EXLHp7DUmS0zso0Y2lFl8OccP5LOnvwcVZeHBox2sQw6V1372Nht5i91HbO2+VHLRL+4UfT0flw
6ZUNgrMXN+nBYqMqRBKwXLbxcgr6uMG7ZL82lEIIqwHbhyrxu2KDKzM5B4k7mF4ehk6s2LHL+ElP
y3LwbS9cHgHzKMzYY5ygGoaQjf/rFnEx4YY+D7txJ4e6CfJw3Qrb2f6JhLK/TqSVRx76zXzEcZCn
x0owshj6ASbhHUxmUvLGI8VjFWv8vnBshrmJYTVnwcqeXZeNz8rEZ3zCe2u3/oP3DXuyOJj51IQs
j4gTr3NNP9ZOLD+cFKyIIQq/h6nVRdSv3xIf+lisKXvrh1q/aLL3vP+awO/QpTGQwixNy3iI5tPm
9/YQGD6UD8mk7b6nRHn54tLhRzdMYS5VoE5mwrd9VVL2UNkcu6lawAQa+63wUO+Oi5zZQQVn24Ur
lCxYY7Jf1zydu2Qn7sVkvv9qMzUQ6roPb42705zY9cJ4cxlTr38Pk+nkLVb/kBCgH/5bELmmJBvp
L2mgs6Khiz0q1qK4iLSJ9kJD/Ih98WPD0LDDlMZzM6Zi396nmmHGleXP+t/3Xf//rl24H8/d+v5/
O7zYJrBJxHDJsHyl+MKh/+/iFcZSjHFg/HzhPcZX3BF+vW+pGLDEFB+9h8a1jPO29wLnziRICpK5
6IhK5s6XaU3mXx5E8e/bvK25Ta0qRinjq2Wr/2TTT7+NvcJNsvkyvqpYXARrsD2ty7joUg1ZnjaE
7BonzTmTPj9CGs/yMSOmfDztwuV//gI7coBJ3Hyf9dZgAQnkkbA6fIpn7e0MlfFzKjGKchMKuA5S
48Y/3fuwptnBaqberabtwWeF50dpHt37Q3B/gKzrqjVNRUUJHCrsPPrqerrcQjn0uY3r4Y1I9pOn
8986EXcWABNq3EX6JXLMvwMgu80z/eV/H7hsQVk5X++Xu8QV0c3uzEw9c6SAnNQxnl36m9qgLVY3
7yJhxLHGel5MaRZ/07PIU9G5fbOotHhsdYmX0YPvNpGLjQdrHqzniI/i+FBtFF4Rb1C/N7oth5pM
WTGkc/DeB1m292p3C1gfoYHgIqTWD4txgYqmiPySYqqvjwcvYtOFeza3/shzv4N29b9vD1ysr0zb
8fCoAIlmTxrj+VG6NhcLdT+TrCVHeQcRSOOKiPVVYobpnTKx3uK28H4noz/maVj3L/2SrOdQtTT3
5qFB+Yvl4SHlwZWC0r9epBz5eTDRXzfM282x9rewaFFzHHbPKV3ZP1sIevgVTt998V6/97JnRZPo
fxrBtvrkytr5pZfZWlk6yBKnbHyq03E8peN6SKKnpYu9n9OSxlXaibqMne3yWpv3tE3pd5Xwz2TN
hqPfwxyGpQkdlS4SW3a9FqTVH/O4phdmU1w3korch7R19CTfDi2d4FE9/M8/DSXqn7onxex2PnN+
OQWtLhg02ct099L72TU71vvxG22HECoHFdds9vcPpwwbdUlijxX17ODiMz/8ppI+LLa2no+wEn6t
qxEnFtrpefNROqna9n3sTVW7zOIF6vvmoO96S+g+cOfHPW17XQV6WbGH60IFMvm9oETmCf2f2dhR
f/63UDEbRyWYRR/dqUv5c3v/f/Bu8U4oiBd8++1fSjr74RN+VL04/vOShd3s25CRz42voH1Y8F83
Rv4TaUbwFL48eD6laa7w7X57s1J7Fo3vHcb7TzC5vMM28bqArtsUjS+z8+LYskPNFlc6Zoc50KIK
vW06+8nidolnkjdMs0OxCoei2Y/Ji+Nr9JGY8VtnuEN7C5J94tVvwqu9D3+tP1PhvVEmt59jEp1X
Lvi32orgxDk26FH4Bw2r5b2PsepumDKe68lXN88lJZ3Gbxu4wr8+7O1FOYIOD0fDMzz7GxCvCIf6
EvaE39Z1ou/eWNJUlv42TltlTTPvrNfCt4FkB9O2Za9z62eHpFVx6TZ6BAQKnRpIV+UlTVKFo6M5
vmgvOBHa9QeRxbawWR3gonOmjCAgllFN+U6IhUD5l9luarWqAJRBsut0mnfzEgEgOjwoDLlEmBmV
1xzieCKn3qRkn8R8wTFEF+/GXad+dTKp8Dm4TyEnsGHEfm/FnQ4d7ernGClvc8ZJ9ZDT51QHh03C
SKqH+2ET7ka3ZL1BljB7Suuzx9uvYR3NK/HV9LSp5HUU3byfxJzms+9l2DS3cN79a7aTngyaGpak
CWfs8viJh+FFx3Hwb6KIVh1e++jYoH8Um2hoZZxkt3lLm1u3brAVQgnD6/6UR/EIr1Mtx0D0M7gI
B5HYmvf4fp343qryRsZ1CcBwwY5L2QFDq765AQKB8N2Rjal576Pkl9OzzUk21S/+ZCqdeLryTaSw
BQzjcVRAZfsJ6IUPKaKG35zQ9QAdp73yeQbWN4rPnpjmAkufw/OYo2KYZPDd2CqK+fARMr0LxZxV
Y1tnVyZ5Wq4wXt9r+OHD0H57NPfHQ+Zgcev0gl+CXZZ0Wt5ZI+fc4xKWUUg/sNB0R/cY4EgUm6Ie
QT7EDd+7GeyrsGs1a7jqa8B0ZVJeQ4PiwVMCWa1MY+uXXRREOq89VMNw6TC8UlXwJACs4K3Ty9xt
fYFGrnYPGqfp38LJGy4YVQsbMfeqXNOemCdyQ9fs1GFyy13MVggZTfMauI+xDmOwD7YpwwxQDmmb
JwBUrlJ+1lXZKiy0pLU+ZGLrngPmlcG0RCdsHHGZkB5HPRsmjEYJzMGpq4th7MVr6gVp1TdalD2M
v7xJnHddmk7laQysrB1YeIVuZp7immaF8GDvZmb7wvyejwudfoyEoDuT7L+1T0TVJP5wboG61EAO
yJ8A3/+BtpfOlR+Z/h2Qm5+Li88G/okmrMoAu9lpUqL9jJNwF7eQ5f2xPj8EprV5sKKuLnw/a8o5
ZvKm7TIXLRZQb53Tl5pI/SOE7FE1+lX3qyyZ32Y4EyY5LUIVD99nli6qeEvwUmpZOXzd8jcxdG2l
hLcVRE6/pmAD7xEST+8iSEW5vQObsfD/CzuuT2a1J5oIe0VXMs8ZoBNNG3Lxwvl7q/DWmPv9BjYb
hM8yISr3V9SWwl+lK22X8Gr1Hcx3kK27f/t5B9sOS/VUxpaG5ZJYenIhe1seJ9hinskBhPESfXfc
91Jsl8dPIGxwBEeTnBkzZ4KN7WOV007PzO3SqW538E/ohW2kNkeTJHq3plF0A8ezH8JmueCbR8mV
bhsUpSa8Oio+w/ugjaFsO6aKfUSqfhnakExoEWMV8Lh94fdhOPWMwPicfFus8UpNk/b18TDVTR7h
u8Rvj2dGkxg1f/rUPkvLPhhZZV1rsJjDKCqcTYLdv+eq7bfnKZx/9nY0mBymDzSDOoVpaCgsYgDy
2JufwSt5z4+ftK69clXMwlgd2b7esDjESZS82QxjgZV0O493IM5121Qq6332i2oKabhX51ss3IWs
A44DL/z7qw0b1b82lP3r9ThHMBlW0+RpRsphsBmu7/9rFT46MnFNEfToUDA4H+OBroE1rat7DbpJ
3kLXASrqbzaqoycxh/VLWtfpLdBvs0r5oVkpILp7dRkDmFXpxOSpQ9s6+E1rCoOL5BTWs8wf76Cy
RO6DgTgAm5UL+vqv6bCVtDjNq/Pca9pv4hp4ze4fLGcSkm+da98mMgN52Ba/jKctOwQqqItoSv0d
vs0ueUmpSV7WEHJsutIYG1BAj2IZmh1gjVz2NduvXOvDBkDlGsthN3UtrayvuzKePXGJTBLmdGs/
YRFNL2ZNkyIhmEj9VCVv0dyf/DpDFduWAbu5+9neXf/HA1PRuTUzlK8tYtCTGrKfwqhYaKpfbOxv
OYTI+LJ8BEE/fA+yutRG2edm6vYkmtmbvS+EieMtus9Gn3VMs2dNPYQoMjgvU82LB8uT3NusgPSK
Mc/wXUPn4Px4CId+PEShO5Fuc6d5vfZTozEPbQN47NpQrD13k2sOIZnwb2BZzSnJ/DYng0YZEEbF
1Yi/y7HoX+PUc4d/svVd6VxMap7Yf+uUzud5FcuZaC8D+pD8mkGenscgic9yzvIhlP7LEnSHxnsN
uaN7HlBYRTY5Px6mNvxKbDagWobSnXrdQfLEDPi4ACMJrCJ0XntkJEMl6XExIfvAqmBK4kM7o4cO
XqJfZcbDQ7ropIoEKXhr3HULuLs+fsoGf8cxN0ENW3X+KAaPh4BAmINv0pdBuny1GdMXOy/2ukzz
D2q27k2jWWG8Ma+pQHnRqXjuRrJLB1GfXMP//OMsxYolv75PJ+BdZCVWuZWT6eGfTqnbiXCAqDGS
OR9V2FbrQm3VTs3yDu+enefQIBijvkCix5/30aqYQYkXEZyq0rbQf8KsbfdurFHB1foZGT8rOzJs
z6kn7Z5F0gJZxF9yVyfFwrCY1WOKhXcblo/aC/yiz7bw9HgK5OncTCNE5QFKJCIP6ys+ynN79423
RnhQWTZRRho5kGaJ57PuzIdinXtfWL0eLIuGfZrI6DtI/ifjd3bXdgrzR6EDoK35KFB1RcP+Ett+
G3qa/qQLrHLDo/ZMeTM9+ujZJO2a6ztPcm+reApG4vFUzCw9RBqqYoR5N+Zz+oOOIoCbyYPr2qnl
ZbPLr9oQXknsers2FOo2jJLt6BxHxeMpvnXujcfJcNE+wC83YxkOMA+/L22Dq2oJttwIBZ4wYqyS
d3AmbPkZ8u52Te7izqBjtRdwsZZ2noqau/h17WT8CgP+03Orenr80bQ1SbmA3cz5LJN/v/yYWH3u
lP6fp32WaHDZXuWoYnnME6zBsQGftHkgsTcQTMxfq0ZSqLajxG4GTqyHWJJHMMTfa2PIC5pr8XjG
5SbeIYDT1eVzGps9oxtOBtSk50bx3xRkAnAKXKDTUM8nu4XXzW3ndArJn1aSihjc9DhQyyvJYFhL
PdXnXo4nF/XsTfvtYaLbQa7urxNjC/XlrtLxwJKCYuxAXTTBPvRRFx6Fu9nQfhSKTe4ga+WPlsl1
kjxhqFH/jMxuW5KntQWjcy/XM3efutND1VsWHyDpuc81tnuXDOPVNs17ssrmQrCAF1jXvR+SrCZ3
s1ue+9GNWOQFGL8WK2sPQ+jANZNV59AxjB/yz6ZZnzvniUNgrSkw0NGnAOmVglIxfZFkedJSuW/z
NKs8YRmcnXAsHoMMhL7xBZO3epYL3tdJ9fmQOXN61FoEGbC1Jp2pZlPKVEKs+H8eIpgaxRB8JbPx
0MAh6eH87rfAl9/GbrZPK03HYk2490JS/KNBG+8erHGDcQydbcetCn5s0KdKRlJ78s1E3mO75F0a
VCMuLZanVOXIng3/RWx891syvYViupGZAaNcBvbCdbwcBqkjhJl4dNN8fR3hMFdTu4l/J6C7n4qp
mfUlhoEzR83e6Gi5bIREN8JkfAO1ycBnp3ntmDzG6LGf/Yqra9PHf72UIyAlatdfZotVKJ9crYsw
mn6bNWtAlTFfFn0AccIL2Hqsmw9+J+WI0eJpZVlW9b3WuSNd8CQdbB4d1Z8r1uR85Kq7Jdz2O1ub
Z3P35wnvLp2ZQKMPRJeINL0wOZh96unxnGgP6+UdEOrc0pQORbktNPRM05L6rAIALRihouPDHEgB
bZRRiCDKpgZ3TOm2Q0hI5TpZ6d+LmVxcZsuod6RN0yfff05t2L5641LIOVjeMXv7r2zsD02ThZdH
YXZp7RVWdfIQAfBDuM9/egyrw6TSQ22zF4iPFpYPl5f4vmvh/YLz2rc58kf0hktxLol04vxPqfCn
TLzYe/VZ0Y+OvbuPkckbEp7jYbTQn10rz41Mn+LY6QtW9/olbAJ1i6zNFbg0qBYeLx6efJQiyFYP
5kX2AxIt3I5fXcuP/QzPm8/tUKh4+ebEML9EGzq6N4OWJjIqoAbGt06sBzlrcWkXGt2icNoly7Ze
AfN+qjmzZ2/dEOypVfqiwiavk3o6EIXwHr3/+UIgPMBAOj7+q8cftU5sIIzhuaNtzUCSV2y/axC/
Gvrc1BROewzFuun0dYSvvgeZ3BQPcP8xP3GC/EXQKjD+ZAZ6B7vc+pi3ehd5xb+l/S6/P8yY2M3x
9V4WcwyfKFPpNpSbdP4H7rT2Y2t7GDKBGK9JMzPkEsb+IsEvVhtg8+qhts4tsgY11G8csyKgM9nV
iBJN9xTYqjU8YIUrbvFbByNQJwUE2qW0iyhlh6n0gcyzxbBDa9uf9RSNR+cILwyL6qOG3lXUHYSX
xHSYEwn/7WKvfa2Vlz0h+HUzgDRP66jtZbTAJaEC7/DOfqkOrFE7dVv5EOjNMDw/2EfPH0lug7gH
24hhOAtid/WBPqMbyeaEsQdBCDK/YDv6jwn4KDUgzn0YDr83EQTPDet+jR6EmXQI2K9YOfhr6I3w
3r8rzJ6FqlPkQAQiZ6rD+QiSEe2EQ+KFcke3XDPnXaBq1wTCy1c/L8tVAZgr5NKcZOKgmSe/FuKS
XSuC19hyKHsM/o4h8P4ce4JCtKtdvRwoZZB/gh7hP3/dzwsYcdVsbZn17BMwpKDxs5/FqqDgK7fI
b5E0EOMOCv6NRvgoocETVO1hGquwt+lBYrsvlmRIqs3beEUpMjYxOkVtqXtbnGWY/xAVSMJB7Tc5
8IrXBv+23K+J6BB24FCkWGcL54fbTnkdljT+xQYY4KDOX0YybkgDpSR3CzyP0If/37PwB0ZSgDMb
Cjobz/XiAMJnr9nRSCMqY7xP+BngHLLwwBEUPja1gHszc6Do1JQ+VndCvRIGc1NEnoe3FjPlahd4
uJE51aHqK8vb09SN0BRV9ycYMF9t4tvoQxyOIABXAG9W2Fe/mdXAX8PwkKzJ/aLUdSWGScAKmavZ
ZqX2h/UGuakIN/MNVuvnuKqffC2k13pVF6kJIeQA8uHye6r/Krq+1Hz+3URW3pcMjWWSl7hy5KmZ
nolf97u683oowFQdzXbPGdQe3WGB/ss8WxF8htqxwwj8DTqJukqe5V33aexa7wyHQNLwNgWWLxKI
rIihbp77T3jxcKZ1GpYQ7SFpC6wxo7+eife6tSkS0wEyPUorgTqb6Xz0JIxE2lkMjqLJ42Z+zcJ0
vqQMmyC4ob5YR5gsq5McrV7W5ymh/R5ehc1Tzb/ddfYnIsVQznAJGshAWUTOymMwXzKQHgOFzrtQ
3+UbHyHy203uQ1xnHa8roik0wgVVxrch3SOtGkQiPIJLWjNJyyhiLwuPx/3q/+7j7LfyRlcC2yGY
unteCcxh27akJYf9n/qjzOsUUdNorZT0COzfCb/B6zi1U+mN3lfrywpcHLbzOv3qiYxL6G1hkWks
iDMGLju5P3QiSYXUVZA34BmQT4NexabWlG0MBjxtxL7h/p1DzdITWQ9bQs+joaBKtlQcm3T91nXK
HFaCKbZHawBLMVCESFRYU6BufN9I++RtQbDvOve3FnXuOuiNyFAUTZhA3PQ2ZAjqGHFhNGOSxPai
jo23djn1FNvhsunzOFnmW53Mx4zdqXGJPN+CuFrKmiGHj0hLv4V13HigZ6B+vSHR0j3RVu2NN2uM
TnBmQoSM5q0XOafKLwKMMqUBA0+SriBiuIjQls4ogOZuEketEpROoBWB9t7cMDxZyo9cT6epQXka
dDLkiD+/GrxgAL2oDKEemxx65MGL52e/p/MpkkfwKBDREVttEbSeDEF+IRl22Z8+aCS0uRU1yJe6
2jTeMUtitwugTG1+8ifJ2LRDemrKHeRMVKoIEiNZosInoq08Tx9Enb5hAtQ584ffPSHgMi1glpCM
t2D+XvsBK5gAcGK87gpo8Gfm23uUht9mGbTg+mt8nB6clKC7beAMaZzTtOngJ7kciZw/VGfbLs5e
1cBEHm9MHmablOuMzgqjZJr1eR6SoiNp4RTTR7lGiKZJbORL7IPpb5McivGbh8QXwMj2u5uARC5N
3B1HovluhMVRzWP6ATI+fU7wmW8AWOyciCd84mpPhva/YV26KiUc8LBed5jK6JFmiMq2etEVqBJE
SNt93Pqo3ysI1GhOn4iI3ljdQ6oK1PVOTpRw9OeCJlNbmJlHJfCNCPdX+AXR57J1fb9LGQFj2szN
2ceIgcYwHLwM9HxSYwZVbNorh+O60VfGINj59uS4P14Q8NU5xM9n1Cx/H+MDCsMtyP3N/gkRusDO
NokyXsO/HUzpshUgM3tPXcIEYB9E6SFfWWB2Tc9lTuqVVEb/qtOhv+8+UPFmxFB7+K55nDmdB452
hWUwbLCaSvgiSgLTtXu/g8rVww0qJYKa+ZB6iGcuMP7rZllyGqRNoeNxrura8n2d6QZaH9TYRm1R
mQ7m2hkcgjpWKKX9LivnDe4B8eSCVoKl3tkp2HUaymfTHsZMpeVSJ/CjReV4v5S1BLwEgiYrJOfk
gpCbbv7zJrABtcPY3qAgldqG4y4a4IezOtvJbqtiTUnetJ8+Rzcew2CPDjjnDpzaGx/ND8TzntOI
fCZJ8x0Y9fBMM4m7EODCwbxcBgy3RiDrC2ilHz6M3xxe4K/IS3gxNRhf40QcWUOSl3b5WlCsyrEf
v2TQNblkTc6QUawGvvxWNgR8FK3osfPd9gi2d95Azmgpr5JMvUo3e1jx7ALFmud2Ai1UA3Nd+Rge
yDh9T1PEZyLc4mGtn7cudiXp4CnHZAtLosAXQ4LnZWuMqtr4T7RgwMCMXJdsM+cg4nC5BJosGkmX
RzOIlrnx/iZjhkRnHVxBJ6pd411HrMEHhJW6XDXf8bLPceivu6HF6rJBFIVqN29Y4awaFT4iHpaQ
7WgRBD8Ijih4sAAdGghAqGGZYOZA0HNNcGeJZcZHCxsBoeEkryMmC63R39wEJaRZzVHijgmFadtf
QLJA+3r8aa3pF3AeUHvE4h2i40mL6UkuKKhT14Bc+Uo4hriMpCOW9d9ZOn7gyn+Du99VAZgSgKUM
aRTrx7exM2XIMadJxPNACCJN6sxPiwlrn2GThC6JNgosKlpsDb6R30i2LEU9DLowjVQVrPgoVy7C
R1nL4ApCHkiQfh+2BqKQp6o1Sm6BsOcIiPy7UlO/w5gKWDz7AuJUsSkrI9/8YYbhqsYW440SlZi+
IRabFkDsvNM6kDgXij8FpAsxiQuRT+C3wDPNpGBTZ4pskm3utRj3k2yAnt9vZStX8eQpmJSmhYk9
pjArh+GYufTPMvY/fLsuVT3AIR5nW4U+mEmbzeHBQllE8tA8IeJdO4h8NSUfZkYjj520ZUbny9Ja
MEza+0iW72HcTyWN/BdA60Ee49iDqd4NKYYC1mOGQNrxO26oQJCCHFS+aOQ9cfMK7KlssbtVsM8A
DZe3/ck5zFoxItKY3qtQtK/D0pm8S3xY9QimDbWHK9Iboar63XD13JFPAdC6vkO0vEZdxOzHuEZe
IuzRMk0G/NRlBw7L9H4QYnRzyWNc4xN9iZt70rcL93CJf941oa62v4c0y2vkR9clbKAabzBckxaR
e4tZ3PcQddO1gMNl9WWUDcWy04lq7drfnQ8Gsw+8APnEbGetT0r4XWHeEvYSR2vzNIdXWBJ8tylI
fqaOIOTL6YSNiWLuWpD6HtKvWk0JxAwU08RpTEY+flk1voxh871TRB9D7zcbKm8p9dIFlT8pdNbV
lMhMHMyyfAx6bPeQwTF6dQ6HBqFqIAcDbrYxvjkadjuOIAwf0b5jylTuRfeLJSMnYu8TdUenM2Zg
Lw5gnih09bbBWo9PyhXS1wjR10MZt+bdqcXfB2lwQCzC2wExTvMVlwMIiMO4rese6AJOwBjtYLaJ
IzH7ZON/TOLSgw7SfayXoGThghDRhrMUCJ8ctDFHJE7n0rUoBf1GcC+QoOo5xYTUnhd1auu0xrHH
bWjQg68TcHaoF8mOmjDarcr1pYnDM5wECJ+ClzKBEDX6czEr0R1WpJm22vzxGX31e+J2XR8iBjva
Y1TrT9xIAEJYhKhAGqZBQd0+2hAAT9vplHlpUgY0y1uIEQKcFRD90byZBMU0UlFSyMj87KjyXld4
aBz3zSDpLyUn+sNPATEZLnk+Jwa7i5mLWo7JPu6atAiTEfc9ILjHSgpNjcN+aeqawCSoR2xBQVjW
iDXnq1ptPilf7IV3JqatTyLitFAecK0EqrgxuO8E2aqoJibna9DkmV+zqgODFzoFhRmIUiyXvcVH
HOEeWZUaM7Yjc80K5N5Oc8+7PBv7qcAdnW59CsxEW3LiNN4wovWy7BFDW9aPhsUip5ItlURlZbjd
SCWH9YtOoc51S8c9p38xaLG9XNMbJP/cdAtsk97ZvOUS98rIgtuEorzP4KRDHPaq/0PZme3GrWzZ
9l/quXiKZDDYABf3IZnMPtVLtvRCWG7Y92Sw+fo7mNpVp84GCrgFbAhbsmXL2USsNdecY9VSnXi4
r3HmjL4cwkd3woGYt/oW0orcxn2w4D7ZuOEYgydaMAg1W3InYAMG8at20S5mF+87Iy9/wsKEuJai
J8YU6mB8NjJqu50yifsurbSpOlzFs3LMMv2tzZMDkYJyk5aZ8Hsb/oCq8Tlu8g4TCibAbJsYmZ9Y
eM1H0r/bPms/REzAiYHovUVga4+5tMEjjHsD+d50eT/ioI2a7ltJ0HNHo4LDJkXwI4gfdLiMtblP
DlY4+KqnUR3cgokh/0Pub/oRy21voOC0GFnzggFHdbRC6F7TaNzxDC4HNTf4FLxXSeV3bEWxHZ3w
0+mGYw2oKmBiLP0RL/Tq2WTkk1cYN3NN4obiUxc94dwzFcSX8UsJYW1RwKOdOezNsTT3rW1uTQOz
T7VMNPuEZ8jxz0i/166Lzk0x94GuWeVDM18ajZxZZ8V0m30WcaQBIIj0Ulz6riwD0da/q758rAgD
cT4wPHHKd7x96b5OlveKs4XHzN7Yqb2amXnazI47I4p4ybZPmjSXbUI7x1XIGWjpM9JnvIdURr/v
CCsgnrcTjnUYsAdfezXFu5XR5CeFcZ6XkSP9jP/QPdiDNhNXcZdta8S5300tOvaPzDRqzn+kWQ6I
HtXEvkuWfvT7uhzP0aJ2qT4+h6brXeJkfhOLnINWezS0+GN2xKNTqgURMs52YZe2vr3wGCWiMMgZ
mFitOdRMF89XY/3MTDk+1pr9ir1PnLVFPevt98QicO1guGLgicWjVYzQtXDnUodtmyTmih28DSYt
tbH0otpgzpQcCRYD+/luGrTiTpY6iujcnAYjdXxMOnHgWQKNLP3WYvYNqHzjfT7RtTXYQnatRSFI
GPsApesun+KRUC7drxOZgA9ueIFE7g2Tp3LIGYOOMKgKvXvAE4fhq6iqjTSzUxgrJ/CKbmGmPX20
ZfXs8ZNvxgSnk8IK3UopN/H3PCnmIDpUftclJnOB/kWHLnBHrvjAtDLB3he/JjUWDGn1YlcaOuAV
PKONJYKhFrsGRs9cN5OP7+qpQo0OmvFzwRIbxAUJzaIsz10zHMZhWO7NlHe0J6mFrfaJ8Q/pN7fb
SEzHG9W6CS+p8TVpaztwtKkPJoNMHbiZrW4UXCyOWOtaXA/EQreo5njFC3FmtWNaZ87FaDdGGba7
JZyOHY5+H2t6E6AF3C2xbmxrGZ3swcRpVXZb3a6jU2IlGLyWeTOmzXs9dG9Wm+/m3OTdUaTDzu3a
eyeqNMqD+ciZWu+7ZPgeqtg4VFr2ySA3OqExi42IsFmq0cI2Z2rBIofkeXDsEzZbAHyeHm8WB/TD
+zCU/Wmw1E+Zp7+HXPCO8QYahmnYhDm59aR78cpKBjmG58DL9d/5aD4h85ZburmJXsrB451+2tin
d0UT9f4+t9CTFsz/2x4yXxvFi9+MKBmLlaqTHLLXKkURqvKq2RoZOn/aauE2WQbeAtiq9CTf13bS
n51mPszGEHHSm/LQl95DGo/+sMpWtqOmnRlJSbajlz5hEKSEFOeCNTr7WIpsa1ITWtawXPViOAhX
is3goYWHCqmJBpRxjz6k27Z2qn04zS2TR4Seph72rVqqo9mb37HVDeg/jR4Y4meiEu0gkufZyZgW
pdMb9r5ftRXzPRLPkoVOkvQEzm3zCVDStXYw/DdLYfhzv2D/nL35bm6J7dyJjid2wMnixznPkUxM
VGpBkFyMn9PS3fVM1jbZSBqh1yj/Sky1xM0gNBGr39j5fOgZ7m5ao38MsUdQPrtbmea1jyhckwc4
6075w2zzi1PnFiZe4zoo+aeL8wzXQ3ZvD42HqLkpY9S4MszDDXga5DomcdAZPqbi0nS4EOkpVUt/
G3cIXw5NR5w1JWpQuEN66/fRwkRTJuVFOvl1VC91mRAhHbX6oELma7KQ+Nir5d1u0/gqCwwfxpBT
UPD+hCVAVjGo3VRwcGAgG1rt9yzMNxVr5o7+m5QXCUW3ZsBrEEfYCP527DVXesgQIzGvEV7WH3HY
HqKcd36B07w6pibiXtNowymtV2F2w1wIbcjt84tuzD8GvdZPg1v+QIzRATegFpfGDL6jvMNS9yo9
XRyqNv0wRQUbZpg+lSwLH/2Xd0E3vA2lZl/cdC94G6bwY4JyGlzU4+Xsdb2J7yT+htJoQvIDjRIm
sA5a5Pk9NMg/8dw8LIxhG2PKzqGOG2HInJrnUTs7eqO+aXl70Gsr9EdNlYFtJbxdyN9xSD7hs9J8
bYh+jPpoHcwyIqHI/eqXIDSY7ukI2mUP1k9/zKQKd10mmGLO+UcCZcOECqFmOhcliPyE0DVTh9di
UxoP6VDmQdeUQzCL7qr18f2gVT8tTPn0cVSRrsQjWMy/xlAnWFhwhc6MtL7FTp/eN5uSYUxktuY+
lMRa6ykd/YxI7HaQatd200a0Sh0LgXeMgOVz7hTzThvFN9COM8iSceLa8YeMLpdGB5FkGL+1Wveu
5WW2EYtQBLeQAMe8eI403qbKmK6lcao7ODuLJAiiTLx8tvjVLWDQyJs+uiGuoVYk26n1QEYIM9tK
8vlgL6lOMVvYJAqLIWjLEuqKnnxTIjnPWa4O0kwo+FLN4Ixb1e5MJQ9uYm1iB0dSz3T8HLbyrncG
nUdtUPTzbYbm06xx/jai+TUGf6nCH3EaKh8YFfG4UEtO02I/jVWq7QrLAb5TE6JJjeXJrJKHttC3
vODTx8wdn3sHHW6Y32Y11M/kTnfVPLyTZKgueErfbBJUkxFepzK8Fu30HFV4i+wmfGa8QeNn/kgm
9PdMUm+rH00Xo0+FRnkZvitDp5knRZrHCd1AH+lB587Txkm67FKpBi+nytItCBiuV7pdzuv5dxMa
W91MxWXAnS2n9sPwZrTzjt9YpIDclBH+KtukO48pj5S3QGPJWqYGiV7mFyMPs68PPMSbnpFPEM3h
sh+K6GflpmvNF/8SZND3VhJ3WJ28nWa5DlYHauSyYQbZru0co8xRtoel7njms2KfCXp+rIBQQz9b
gXevlVzyBkbQUH+wTb30y8r8SIffEyLAZox049oNM5epE8sNZuPPSag/SUHDI2ZMp+WvOeowBowI
n7llf089Gu7MaDajoH1QufgoY+HCpwuPRsOYSZYRqiI6bD1TBWbpvtI6Y09O0eTdBDcPy0aQjFZ8
MDFbkFhKA2ytg+8u9kurTFzQLu14VOpbFSEBRyrdiWHq0IFH/VDnlFILIVwdV8BmGZEQeZOOFvcc
fhptSyTedOmLMWW7hwy7UL30VtC14nfPtIE1q58TreVm0buAAj6/H9BIGVcoavwlOqpaR+rCDETL
JWIfpQqVfuLCaIXcuJPEhF6+CRG9WRqHWtp8A55L/MlU5OlV8RpqCxe+Juj2BhO/vWvQ3NfDydHT
330c5qeC7bF0dm/u4iRHLLNAD1T31Hlus28RshPdsHwxueiTFsKQ+jFbitgEJ7rMp9dxxqNk/o5l
/4vH3Ng6KXJ4mkTNR42X2ZzCkGara7ck5fbelMrH3Cq3WrzskgFYyFLvGSmBtO3cKOAH/ZAOwwsh
vW8ex1WbrO02Fi1T+5NOeHD6+kRyZ+AcWEcKdtceUd/e3RqRWZr0xUMzB2rihafThOmogbEcrJ1j
UyNxVOZQvrLGugpJWWDlxC0XxKEdPe5HOPdw4voPuMtTgDsQCUQCHQsn+mvKO8B6UerumP9y0wAB
gvQRAP+ttp2suDpUyDBRsy5ZOvLQNmayTbp4a7mIJGqms/Ji63nxVH5yjenb4MZJEGXVCT0t3zYF
Jo5GoZ479q4LZ/vaMtw6I/VsFWatwDAMnHLdXtfH+gqJi+nYsF1i3NROjoOs6ZbWVwZnjYzz10Sh
nIBLOmG22Nh6zuxtKkEESQJZYXxYaOJ9nXrXnAa61RRGg6dcPAMLbDZiGUet5VXfVVxIWoJI4Akb
IYxBru+M1Z0hkAqoiSa/N+NrRs4nEOrTFJ61OugKEk9Gto0qRHi7numEjPipsc09k91wpxqSCz0l
Y6IXBl19t7eqQvqZmTH5l9/qeASmh89bCIzNRCaPzD3ITSxrEtV+Llur8qWbH+FaEYn0Ifs1PsjA
3wOeeG98D+kuPN0pjkZhP5tx5WHFMBBVKT66kHg2w4L6s6HFn5Pvvd6OQePOLVNcXogRx4muKE6V
i51DG2cfzGVQxBYXAJSETWjg7w+J1IcSfd5xqUuHCmV9XAygEmM103xRfAIJ4a/jNGCSpjYZczkf
rBGyQB/zJ7p0bN0sHlFGcNrZEY3z8K3APlnJMHtqq/wwyn4ItDak8qnd44QAQCPvUaoBw+JIy/ZD
/lEvvCrT0HyPpChO3qoNrjKK3c4kO8amwtzlCiakxK9qU0fQq65AcYhEwIPduk62odlttg4csC2P
+9EttYSYpUr8eCkuqpOmzyR8M7SQQ3taKb8qUNrQAeMpy30XrkswV/xJjsNjQIBEct7JJ42sr9dy
x7rTXWlHWIN0hPIeZ0uSLiRJ++lnEebTwSuG2rcqpvmd9Q3jBZ5NZ8iuiDeQNkTFm6xoKr9nMFf0
6OSj3ZZbT5Y/UxLoeuPqUAxm8FJ4WoeEJ99dp0Y4BMorPvJtI+aG352VqHZk+WmkI35RPg5e8m1c
/cmW+7iYWkUIbo876tGLrPDRzgWT7Hy52pl76SbNr3RZnW2prUCw5k/ujYtPOpk3lLMU5wKiTRGV
SMKe9iMCdLpvgCttPGLBpCKRnlWynGUUPukmaD4DYNk0Nxr1v5OgBoUrKtGggKhDyKceRYTunJhr
Vhuc45vFy4bjCM1FxmhobeRiZl5Ka+MUnxO8gCCE9k4jpHfQdZNNoYXomkROCqzu+5kaWFInw5to
yVrCq+mV6V6GsGZ24fAqku0LBpyzYUf2dlnAhAE8dA4ViDBeN+5pHroV1DJvvLR6rJvY3molpXbU
mx+2SYQ8fXIHTdtR4sgdp9ymVRBwB6Fvp6ledqsFzp3dV+7j6khMCgJDIxjTee154UQQPUWwEcnp
mCTZXs3zb1q5fLPYvGrpTjStmy5eOZ+J8dpBo+bAaulBlJJdUHAH96SiTrMy7ryubnaZKl9EY1+F
cJe7doTiFHlj5qNBHos0hpmtzYVPYQJuCN0j6sXTEDeQMmqZ7XAG9L50zo0VzxschoFdCutEdpG3
wpSFgTtOB0uNn/pQYMSsqwoPk32P5Ei9iWawLSZjGzDPXi4Lg7YlK8SOMhjvBESV3k7FYXnNS/1j
JBH0HK4RkSn7jL28uAd8dtdmP6d8fECqUJfaRkKCgk5IasqJ2CDqYL45VVDld410LDTz+HsK9oaJ
4fsIEhOLbUcMnIhtgB3zDwM1ieAR31tyCvd2LyJoNcarlnrXLC2uhghrHJy6tsXX/BgR/EnSpD1b
BVpprhtvatR9dwa1Uvbq95B0xQ5riMYlwT+qe4c7gyNF4KdW7UeZMenpOKMXm5dwktOke+CbI95L
h2Z1NdqLwLCAWD10VWA280vn6ja9BHVJVtIHhHXOjqb8YhYSN47qkBIJcEWRrGANLi9hFAPnBakI
fzbudXC3NYqkS2THipBncOztRoLw3EAJ7XNEgiD/bZWe4+Pk+tCqqt+Gi7GTYKxoiKMXkrM4y/Pc
4sYnLa6rgJRXC0V9lLbcRdhT3ZhBg+F0+l4mBAZC98TgbZev5v2ZQUcfj49GpZEP1AXGkchzTqJ6
akHEOP0+czCh4b348DKlbdylscgu6ttS4UzXhbE6gdNLSkXl2mInpj95hv5rDs961DIQ5uU8NS1N
lS6ix8zW0R/ucy2d90hxFx3jy8bwtHqbYIjdFd1T7ZYz6l+SbIzQPhFlDneEJjbhYJSHypA7Min2
wVqigAGNtRWFjgAg5kCud7c9FOri6nT7k60FVQqe2wHgjp9whCYzF1oRmJqTbePJ2VQ0vUzOsHio
TxiHa0C2rwJvJtdCwbknBTdGLGuYk1OS92BqmCC7asl3zgkiT3dupP5mIDNCtoyw+FANKrJjF5Js
b55NZcQRsvM88vytgd7cqupx6tV1bE3s7JQPNSIUFuD4WoSxt43o2uE3IGNM930JMFVbQyQI+s3G
mhztoCnjQy2+kTyPiO8R34zyjaZfFQawWZqVjiornzR1F6E5nia9fhJRsVckSTnwWu88Vf2DYfS0
p6LuiVI775TTDe6TS5OR2bDzDD4CiOJrg7V1087qTqsHeYosi2S23V9rsm87J30wtQdDxtAedXQ2
0bkHQe20WWotomF0dSJuwIDlVM/8Ga63u3EuKn3EqtXG0QMhX7nBkoHLz4NAsQb7IAXxdOCKw5oE
X2fiBSemBVRvDIqsklF/f8NxlZni7sqZfaLgeQ2ZfSjI9tnRhIYQo9EAYe4VjWMfXFFEm1I6ak/z
hMvSwcpZMOxHdHm5+UKNkqMLkpC1B3+OLyX2zjFOej/CIc4AH0nv9tuoDrMzLmB3c8t3r9rVylvu
05GX4dKRqEuwPuNVe8WeBIAWvGtHeApREIY8jyKVWZIGhKpSzmcveqlad61c1OcEYsjS3L1OnfvI
vdU94sE2Edli7svCaP3bAyHkiOS6YAXE+gonEsN6hq3ZHqZrlrjBgkHq2OJ4fe1KYnZLbW0mCbWi
ColZRjF0gxgr7ysAFfqBRX9SqnzyBpBmpqb8299syIqURdupS1ilLjdHRixTxeWL8n7gZqbwnKpu
f6MOUDcnW4AnMoj5FoP8D1Uz45nGE9/aKmrxOppErlPWYNyeMTupphNE/gc5jfPlZkmFVWL5N5Tc
iAWCLQ8i2pF1LIAl9Qjf+HzvgUlY98TZ220IlYWo0JzgdDTwUyozNX2zkT+/8GuF1VsvNiXzKuVS
6VDNkywmXIZYOoBW8RyyYg2WMlC1a4rm9qFcEHniXuyNoX1YmKU8T96+mxg6j2mpHaBuH3W2VDxV
DIF9trgww9SIBdulc719/5BjEfCE8yYnMosRPiSh5XuHGkchsQc3cowzwzQaqwlWO8Ci279WySWE
aVLx15gT4cNZpa+EOSGFxRkm0xu/V1cEMUFxkMfloqYmzeU2Rf46UE/9LitqCJgeXGWVmveRxtKX
yJXpZVT5y9jVIyFWryNhRxAncwj58eYRXGAdobm2eeGMfLc6XT/KCRMVNhDvpSuP7RqzG4Bn35Zn
FOz+CLIhCimQQLEj0tSbunBmzNPZ1dC7aWsRfjhblQOedp5CP+k5H0f8cJqq5K8pFyTd0HcHUFZz
wa2UExTeGkb5eyWAnOs110gAB27EMqd4ROPpClh8H3d1codLEfdpDI/fXvLsabTc3ZwacI4W59m4
hSi7orkv+axrceVWYQnRx1x8R5ft5xCiEeNWiB9LYxLYrHjqUptxy5T0y/cppeIrxocyVvXrDJ2K
B2mKrln5HVl4vI4rMD83yxAb7PAwjc67Liw6mGGqC3/4Yoh0RnGpw3l+SBvK7HaJCN0U85m4e/fY
WhSLN3qSEdsDVr0KZ21eRDurxGzF0WOfi+WXxteDmbQkAV1eXVg4nh1IANs49qo3s6q2YaiqB9PM
KrjyBRdSrxzIMukacSeniseOMbZVuwdNi7DMrpNuU/aCxOg4P8DiZ5xBrv6Gh0kUdio7Tq9GnirD
L25EFm7f5Ixdrb2YTBb8BPzYtu31H6hNxWmOxcRmovr1Blh35gTkYy6suzZsFu4u50GTJeeAMPLz
3LV+WCLezHOM/bFLLYJho4FkqnTU8Pd2mOgf0wEuDSygEWfiJgE7tstzQMzk4E6Zw1qHyvPynWUA
hI6suPWtyEtPsqQk7jmAHwTz4jUDfXtQsSYEdZ0u/AMdLJ/kGm6xxDaGcSDQm/2KN+DBnUd1wIlb
0CavTkGrmC8dWlW8wroiSFmGcO7HNawLmjzehYK08+hoZqDnMY32+pSEcUdgPUOV5/eRDWFwe6dp
sbcrVzwmURBjsutrSVJ8N7Qhk+R5PFWWNDY3Vi+Fnbcpx7F80tLW2ZUdvrx/fnek65/gDpz7dmDs
QfOcH3IR/8BqfsyIvSdT1e4tVMhgqgxw8MDA7/jCLvOa8w1X3azrJsoEwaYoj4ku36q4393wXK2F
w/5GpJuKAmdEv6znRvw8lWa78aDg3A5EApWgL8p8Z3c51oGa9oe1FDTJlYtmRcBznKIvlFpVBE2h
9Mvtsq0S66ccYgXJIx0v/fph0MlAQeM2Dml3z2jkwiW9nu//+aFw3x2z0u/rsXoa0RKol/glyw5/
1iNIodtni0hLivdx2A0HOoL5uwjdlrR1jx2h5kUgZ0s8aWUXNH2rPsqeGhczobhGVZFc8DDwCwpB
Q2Jao+556w0sCO40f5fm2VaxdyydIfSXqEi/54PDqNbW6Cxa20CUWFe05OqnCl3xnjjNRenfpyZM
fkO0wcdhIFF/UYO6SsJTC39HekzYwiYBwHabN02DIY4V5R2NVzkNqZpminZGhgvAwmp4Y8j0GAQ2
Bsq6sJthxTuar3I23rKiENc2ebsdtGHo5ZDUuu9Om+o+Z4p3P9UhP0QZPUBTlE8mGIsxswIIu1z6
Y1NeMZU9wqTXtpaI+Met9E7NCD9GIiAnEo/hoQTpF9zQCSoaH6Y15Jamc32cNSd+LWfvaQbCfjc3
RvI6JAYqm5MCdF9/Uax5OMmN3k8NpfrCwd1LLT27uM2v1ZTVaG+k+pcOeLOmwI3WoYGj1mFtSp+3
035Mx+yxqzmMOwtFd+amO6azfPpio6UjBIAoWvEq+R6LCDTuEIkgadR90hKV1wz8BuvejaXUz18X
fuMqD2c7wyqCflrPjzIJnVS0sft6cshLVTTFPNd+BmQiLx1S26Ahu3J4TREdcblN2nmKSazg/e0u
kQVLMsmut/NEi8oJGp1jkVgBQahRhWwK3iiHG6B9mb3liE5B4zAwYnSyJvkEZ/DocGJdGkKDG71v
3aOuZ00wjg50FGLnQVS107XJ/9wqnIJ7jfYV7pM59s4uy43s/HW/V5kzP1Ru/aYs6aHfchrFFsFA
DB9NIFLjqWb7zp1rptZTyux1sWtWkejWTFkamYg1w9H2WqY1vQjJMswO2uMcHnlRtv7ghbmfEDDZ
Mjw+6Tiq7vuwYi6+As+ZJbmPXz8CpkINv4+qD8KJ6m8z5sDVbAfWpavrk5auO1VwuZ7s2HoLtTDf
GwlzR7wBMPHgCtU47Q9e16YHrliEJ2BGPJbrN7Fq5YHNMeuSherR1giiFVmIsYTjnxwxXqq2+GlB
I+i7oXqJWv2KBdBGA7L5jALe10jGv5QjvZWWWsTc6u6S2mVzT+qNnoG3A2fJ/J2MNxy29d/kkKoa
lEazRtx9h1pgXOrK3o6m3l5u3JhB1n8hfb6QZMJM9Y01RoWfj7iYmfAzvpENyl7NaprY+tkxEuBt
FdwgvxkTIdEL61FFNdiCQh6x+dyleVz7N4yMoVLrIVIxrlecfnjd/wAU4d3B/4wy3pOaBlPRyvvb
j2Igstd7RW6NYzXUgnggmIuchPus0+f3IWZ2W3TdPSkc+eyNr5AO9kuexj+ivFJ+Zhnok4nt7TKd
eQr8mv0NkzqopNgNmXioBrayOevaAYN8ZEMAGxhqusbl/2pZiM8oAqAVc3Nnco43gPHt1JcxtXIT
OUcDJxJZygQUTwPzGFwggMeOcvLWt9XKNH3MEhjH104NM1UUdHlS7dfFEYQfkj86SL8K//9uKihp
8fiJAylknO0reF+Fo3VMR0UeyrGxHzb9FCibYbS6cQeMND+OGRRFPGdJ0FleSl9CiWyvWWNIAww0
mumz0zG1lJnpszSJVThlCOXk6381kiHoL+3WqBr5JlyWwnhpIg84HOSbcmPmrmb5UXZOdilBWHEa
DdVmKG2xNVYEpiSwdA6T5udkkX260SbnFh+LPvfwfyvXeZ673tu27R8W9xFJNXM+1CZjQhC1PtLj
yBBH4aUl6LdzCys9amH4IiEO3becPc26LQY7Kr9VobtUo+59baHi8aFExwySEFpPHWntZipE7FpU
OmOIk+jWEtSuox9ZOaItPRbTcTKeytBCSc2az7qZNcbwcDkkOM1Ny5VzOytvpyanZ10OJiPhMxi1
yqcRZDXiCGXKrRAObj9VbsRnTL3Rtq8BZUsHVtKoCQ/WlXnQjeiPQjbe5XPBcPW22We8YEQpDh52
nv3s2Zek7pOXor9Q0dffe6ug/mnt5AUgiPN17li8ANbv7NeoR7JE3c6tPMvnbevsWrcrT7VW8nay
xbMFDqXp2YvlxO1PUpkXQ2dWnhDkvh9D9w+hMxMhzv5TQip86Gz1bUmsYQeFEWkgtMKXijWfKrb3
C0YWH2f0cF/12mECowcAnEkosyOSnnkC9zqiISviEKv2AEpuLeC1nnUkt0Ml0l1uC9lveesud5G5
MEjkJBsdXt0qnvdlQ1E124SeZYziW5b2UWGQuVje9BGx8O7syMU9c0ZmEGCYeeWcsc8151lYLONL
Z9Kkurn1xrGV/kry4dEqChdvSHRisjZva1T9w1wb7Z3Ly3aTtYzOpmpwtrfbfh1yI7PNl9vPPPfP
pTvVD0bboE0b1AW3LScC9v1x6fXj7TKTa3y6tXTexmwtM1nTsu4guX11bqJ3tsUo8I7eyAPiuEES
tU+VMZo8y653kvn4aOXmoVnXWjW1+diNGiEAW50Skyy4u1xAlgwB7tPiZQ7nBVAEFVRO+ydXuAiE
I8FkUQEAgbj4ZEBnPfGGwRe1DNTogr0rUlft4z9/IctDeWCjGrJkEz+Eq6Qw5+Ef7GJyR+D6J/Kq
2LVjJXP2msCklCR1fadw3RMt5Q+F3YbROGeXJjJWVdUhbr+1qohL92QnYBdGw3kUZfpMHq6HNxO5
a1iM46Sz4y17aRmDEWxFQFatX+r5MZ46dsoNeXgdPOxFjZvVD33ESNbk0uj9qe7ElvTnd7yVIKaJ
bPtSNH8WDAjHHG8g91bk0snF29s6lMLTmP6yq+q4pEQjuR+jvWQ9wLUuFWUO0wwiCZDS6zDGLjft
9GqaD1rDireV1XYft8X9F5JYWt5uiDOWrAGCXRvorEUahPODk2ndxQltJ17TCjTWoK6YqqTsUGqa
VzubU0Q4FBHNSE88MNAoBrKsty/N4fAqodP4sjDYz+XQIXde8tGocp8X+beBEeed1smPzEYXrFPO
/dJ4xhs4vkoFIK4aVqLo7SBBsr4relRhvZL2S5bq1ySG69+XEgp4MRbHf6eENaNxwoJpG89u+BRP
zJzubPm5uIg1foblriFFtjeblsvnIQvvPPfV0F4d860Vb531gkNl05r2xiF5bwlM1dQ8ptC2nLds
kfFPpXFgSbAAsdLv+/Lg9tuha8isf8zdYzc8rkLvv+tmXDpITZLKwrqvJCl3LT8ZLJVA543epkii
eyzbhoprIseYwB/FvN38gTKULMkRY80BsftD91bDbMsOgG4Gttm4m1ggc4wsWWpE98auSeagMeFB
zOkPXW8949sMSGdx86Tm8zh5n7VpB2UFV2ipas3PIvnQ1f3FBCSChs9PYaWHnKxoVCnQeI4sNkwu
f+JQemU3Ic/uug/JLeVROOkK2rHw62bjUzz0G0/nyk/D9pmmEvYRU2PS0b1XvXQkLsCRZeRHekSX
OdCIamN3HsOMVHvMniJIqYbLZLMRTLAW9iJYhRFEBqZ2nJua0Nky5vL0sWL3ULa7f/vnDvGHL0rr
f9/ybP59d62pS2HoBsNRy7AN4+97Tcu2qb1+ShtU7Wo7InfdzeuHzH3IOsr9xpprhld8cIyaD7bz
16e3r0U9my91DxtMiw/+inp7ElED5EArczY6CJ3okZTi8etDTXVbjbQ9t3/CX8u+//o3fG2u/lnV
c5sgFv7t0//7UhX893/W7/mv33Pb6/3Pz67JTyZy1Z/+77/rX76JP/ivv3jd5f0vnwR/Xyv+PywO
f/rdDXn/P/zi/+dWcQlD9z/++x/xL1vFr1X+64dKfv/bX1+97RVfv+Vrr7jQ/2HYwtE929Klbno8
5ePvda24ue4V54ukmXjtfpF6/3OtuPsPyyMSguGHYZ8J3vW/1opb8h+W7Rgs2mYfr+EK6f2v1opL
42/rfXVpSDotoj06SrRjen9b7AxHTrRNbCXYk9VZjeCPAosg4mMKvxjXNgYKbS/q6EFjPTQmB6gq
STYonCB2f59hO08PVWLr3Q6ZDo4UHoeeDNAcTk+lPZ+Enac7zVW/RCuHTd+nrN/osPARv3W3UTfJ
N2rdlkOkPpv1/P+oO5PlSJV2y75KWc35DRwHh2lA9AqFQl1KmmCSUqLve57+Lv66NTjXbpVZDWt8
8mRKEeD+NXuvrb3hnXYproLkcRmga6pCXixbI3MgDduT3jrAnnLtV6Aouhj2/GS31V+WTYOJNmmq
4Hq43ThujLYfkP7V9SJP4JsTPHiif1nKnO0h+A0fOPOoQ03Ba+8b4UDKS6Kj4N856Ji773KI9eg5
RdcR7Ubq5APyRnSLJgghpqgfomQFtOkEYxmED8LgNkeqrXYG9veDsWpCsO5pvceUsay9mIYai2U5
X8A1YFwjbG0vxBw8VtDCFlYSFq6OSGPhW8QTmiutR2CKzQF5VVqH16TtXkQeiT9OSFE4oXMqyAIx
+I8hrXi4Su/4bWtgtRQdtAeswsbhM8OJwX6iZPnZ14W6UoawRlBTYG/TFC8njLgKYHszbnJJ2bC6
AQ9MPALIR9joEB5A4rOwvIiDpuqcfk0F07OrGdatlWscAOAC41u3isS3Z76cjdSwigcdSIwC9Guy
zXTCNDZ9P/afVq6yO9QrULZkKLWNVVvNJnNlgvSmGr4jq0mPSQ/SK26a4gMLt7vB9owDni2m7eW2
Zp2HDu5BhIr82q1Mk+NI9t5ZjbSXPt3CS7D+8P0KQIfBRUD7zGSiEcJ+nN2HMixRNFBjuNBELSTA
lJS0v8gE21Rc0mFa416qOr5rscQepqEB95Ni/1zn1OigJvpOkoI2IaGcbHocJhp6BosKFuomaGMI
DsgUNrIvZ5BOPatF5w8rwhKtDOmDs05qGTNdJLIxGJNG+mHNRjXF2ok7CsmPSnwIwtae0ijwU/gw
DPGUVyiySOxkJ5kvI0QVI45P+xYE4mavyxYeL99shLnJUra8K0J6UzoFo1bQwb5VLO/hhDs3Lnka
omWe95U0Lb+WA+BMF+2IIWzUG0vOgoOkk4n8ySOe57uRfGcXmE7GXQqYKGfIQxdmrn4mGs3u5NRE
f9hmr506MYIUSN0nK5qZ0DqrFrjPhJ+5U4e8NHs1usGTkOe5hwwC0yuJx4SAwU2ca7iYu7YK/cnG
ZVZlIQhbfgm+ZBYJTnlt5/jKUoUtXOBsyqEbdzoc7ZB61Crx62sZqclF/DKWeFpHmfgIiF/UnNp3
Qw01q3AYAISNWLlPVudh8fxdEvLyGgdXSIWkDj/Zi2ioCZta3WYVveHUyi5lTUrehnjLxm8cJGBM
728Rmu+Hop7nI5hS38lmGHe2bX91cEv2oUn3v9Ea1GSV1h3g8umvKjd5A4vCemkcIx82YYU7LyFn
t+V1+7VY1WDMtpk55v0wiUMOTH/0QRsUyGIz+MgtPrkxiO+XhVedkR5isE2UTDLaOvOQvcxLhWlY
9AxGN85AzBDwDfSg6R3TkeCOJBvkOAg0tgAH9pAJUtze4rYM2nLTFs3x4jH86ceqPGWRNR40I7b3
BDprOmMBuzpUoZrvjTgbP83AsM91WR8y5ucsJlGa4H3ty0s8QpPZFDzwr1bFdspPtCxF5BwzpMAP
nOFVTtli4m6scYhKYyusNLnxoAhgFZ14x5DlHEsebiSttbwx6YG5CGzOWcen1WulZQEHZaSbNDqc
os42rxIC/0QGdkBjSgxXMDN0Jo3rrHXJMnS7c7Qry8iAmh73Hh6MjMd9Fq2H64Ro8661P8MwCnYL
Noktta51YH4ZbQKQfdhi2J1xZOUCwJe1DqozZK8Yad18rw8VC8lhCrj8UOwOqRL3Ve1Wd1qOHinq
0uUxHJB39q4ZbF2dQ64aRuKaUwHar5Eo20qpmY9xBPlwM40w83zWWPGHTagJo7De3elWnl4QzdEN
oUcDPGld2rR5G+fjkPGTWzZISQPMICjqS2XbzLawIBP+U7HixUmWaiK7sm+RPIFB06wpCqAwUgjI
sFFzDCOrIS9MbEKQeVY7WXlN3Wl/CjqvU6S35QM5o9bOSGYilYl3wYqGL4GnSfSdJK+hvIM7x7Oa
rxC3Kds2DCWv/b81V5qPWx1tecZ1p2m+hZtwO0cD7uM6ne4CUSe7ou+BnyfEqGkG3Ddc848BNlyl
rKd4Cr9iUgbYuw3aoUUXtifoDRnOYmGsa2Z8I1v4v4CKePTmqLq3HfVg6m51MjPZHfuJVNskowFJ
jd8BQMpdxcb1e176Ah1jzZoyuVcOTPm6TO2DxZP3iE8eeKylLU/FgNNnmbroLiwKbYeBURxcO8nv
iHLTmdnmycmxpv6YZXzw2KvqK9SJ6kHLVtR9mxtf9Bw4solHoi0FCugm8hIrF9vUXL4Lo4Ykga9x
Rxf42mj0C7KsuL/ihFAdJp68ElFw6FPI4SxUawh5pI1kSxK+zlP728dcNGKEtEdcVXCP6azeEaZI
4k6OZZrI6McBeR1/JahSoVBd2HjPtk7SZF+DmQ0IejQ4BR1qrlq27aWwojvIlY4X6dXK748+Ixzu
T7o+JE8p+H3SHsgPYBwI3aOiUCqMZGSn1qODS3JrRyjJexbzHvAlsdymf+PInlARBrJiE66zRdJV
AuqNizx2bRdCRj4AXluy73YUaB7ISUAoO4KpVK9JCLChIX5rMBpYoJZbPKghmEh0UOUWWYF6GUd3
vCJQca5RVrywDEViZSqfsSKSCq71R20OYriuQ3kodbc8NxwrT44TTmgKk3ZL2shUerhnLWLmEKy/
16bUDL/j7bAYQMfVGd1C8dR1moaQGyMLPmtbnCsjJiGka+An8CJllW/bZfaZWnoU+2XjksDilm/G
qMcXRyzOeOwyTMuamS2f42Bib03mtv/I0YA82hNYz6ybylc2j/Jh7rF42xEpIZalXuZOsw4mt/nZ
cDgXmynSb25tINyuSDR9Zi0evo92NPym+Eu2VYdbMie9q95UrpbeMyTC+uJM42+1QiYHpDrntE5g
m2juDIS0z//mqq9PaM6i3yW0fxB8oI5AFXNo+nwN4Ei7Oz0c7cfOxDmObwJMjKoIjx7GvAAVITFs
ZphJDkj4mQMulqNdusgmidjOLPWM54wvnMUG+x5zzU2QBXBODNgsdoVpbfGu15ynWgLTwWLJOXWW
eYI9fD/FPekSmLQ3Gmwbzqdu2VVDat4vTS2+GaBY/ER0j0W3tL+8I5ic5KITGFqrVdJNl36ym+nP
VCp8g0n601mczWVm2q8dUqIzz1/1MDrdV6KG8DiFlAuJwj+nCZvUF63E3ZNa/QuRyqzXnfhd2URH
CNB0OwgbiMucl5DggVIiAxH6ybIHx3NKFewj0Vb7auyJXUrv8h6yWjjrLQP2kDFK6dlldOG+A3yR
POgtoR4Ju4seP5+TORhPok7tQ0Gu5xIwg52K9gFCGwFwavksHe0+zljf0C64XiVQ0llNTlIFNSXG
BB3IsDC2msSFqQmUYLLzoYbsKUEIZWA82SRo+5OWCLUSBz2bzjS/FqM5HuqBvp6pbnfWOt66sMmM
nTYbhd/ryiG6OlttQy5KYzJrL2WEMnkmenU3L4V7iO2B5WJD629N+FeZar9axO0xm6WpADd8p4Ep
AeNifCOKTRBWiBtZhsUWP1G/nSbStuxsa07I53VijnWqDfgCkNeBiZ0IIvk1kupUR6F7DGgiPG02
86cI5BGwe8PZTG7YkFGEBwJFK5Yl4KGnvhpRQSX4DEtsKN4Cb9KbRBBsMzViBDZIrJh4vs0UVStC
ouIuZNkCBcdiO6Q3X2QRy42RTDDwAJY0FjNFsTB3r3tzIBcpQVzF+4zwdHZYuXXjp24YCRH2mnnl
JP5TdGAtisRCn9QhQNlgITupmcn5Uk4+f4gLPetq3pysWEUwakPcGWQ3ohAdHeROo6aHviXVpRzl
cxYJqCWLe2hc4EYmcksH0TMiLD9oEgxyqfvacZ64Jv4co5lZvZLNy8KfD74Jwx6qATGUjTm1eOJI
D8pKbKxWpC2Hyi2+GIhiqFfI9dVUOOBhZXBFAP/ugCA96BzPKhj9qMF7qf3RIsyZLHIOcWuuzhZL
eUwdscNKGyUvvGyLxTN+b70+TJT8fiPAZmZz9SLNBXVTrY3sOcnLcqPoJdPS7ANZYex0PC6VPTr8
S8NwLtJ59Dv2VB7Agc7L3OCRO37YzbK+M0b+4rZal0/BwQ35SoyhRDSgbeseCqNRvFh1whUXxiY1
Sn0oFaWajiQCr99utPlztNb7zEznXZOar2RmG7x+IwC2euzPGnZDOk6r2Nip4FKkwlANXi6jPU0q
IaBBRYisEghDwIhYb4PJCbWtplPmB3lwaAZiA2QAOwb4QLc1wuoUjwmcFGipvi6YDtagdXaaBpCC
KT+EUckPz5l/FFi5zaKDJDLbML509mxLwXx1SoB5COiic1Y1h3Tp1SHKu/IwJ21wsC234+TWAOLN
JfWmolZetm1YzMdk+jdUO+7wZSV/p8h8aCXaXzt5IOAgOYx1Hh3StntD4Qi8Ojc/an43BsMpq16O
hjs3v/bDz0ivymgSidQsjKOb6H5NNijF9VtqE7Bn5x9pUpWHRZQrLZhJDtlnemH/Lbv8Q1Ni4H+h
ExZ5/5KWtcDwkXppS7aJBbXbvY8d+w+ur68ghBs1k+fgZ5Z97tIEJ2YyXUZmPZ4bkWVE3hcixITh
cdEsR7PirdQqqAfc6C5CL+iEiTF1ZNDhDdCFA5uKofJq++1wHmA2kxbSsXkA3rj0Qvj0tfk50vXV
gNrdOjvDS94N98bSIbGZ4RTWIzJZMOpcXgNd5UoYge9RkKO2IQ8UE/OA3aNo2x2fAtAV5iasDsJt
5izHZUUASheFg9F1zA+a2msZglFOYLSPyhIHu8LcvWEm9sYbcR+H6ASI8euEIhVLoDlaJlLmKupU
xjVdvQ2GAoxW3gIGeCU1ADvp0I4PLEs5UV1SPKVRkllo2V4dgVrVaxStc5lj80d9dDbyyWWLCiKS
TT+Nip2AVCtCV96QSfqF3p6MuobYn6SNP2n1w8DeOq9g2Wc9XR/3plPHzAHy0SMaYDxx3oS+Ilxy
HdedhwwkH3BWFlwcv7ZrPsemuETMa5gG46uCN6FtlhkPL8AoZ2vMpURJZlUeUJLHAhcj7wmQhnG4
kxXyRBJrr1DdWvKrnYoBPpN3c0DAOLGAQ5yX/MaKJrY3QUPVSxphx1mYUWj8bpOlg+KeOTKxsgOq
gag5RCsvOuGjizupnQxNt0+52UpmLNq3oRucVRLluCrZYheVxGlFXMwelwQ+RmsxN5GNXAxK1SpU
7CZi7HXXd0fMUDQd6YUyfu1IzSee3Jvj9Ls5DbqLWhbSHqoQWpVW89FM8H1NQzyrlcSb2dugtL4D
jHZWoj3mdORQheJHa2wZPerZYxN15llk83HOw5tTFvrGyBEQds0uhOQmbP0v6sV0Z2SliU6yRNuX
F/0mF43r14LjUOAePdrBrVFZTpWKWh683E2Qj0hpB+LIrQVfsb6PIocMIZbeuEguss9A+uDcWqri
MRE5AhKb5YTDjzKWqCMyeoS0l3sX0s4Ai3KDNxrXNKwuD3oegNm69iOVXd0otv2hLtjIyN6me5BX
M0pOqgtfUDPtF60cNjYarCwyuyPLTkwihvuLE9IfoKQNaVRTXgzvTGsPDVnNiz486qGmfK38SfPx
s1X9zHQq5u0OdeLGB0xDcfSULM6XbFls5uWsfNMx50PsmOzxhvATl/9ujPgUhAR+2ph74kGAGchB
ML9LaWQiDIy5Ht5agoF3taO9D072YdvuA8Np6fMpxthwQVMYmj878GAEqDct6VhqD8B5zRHKBxkL
8FjhjdkYZ1FgSNQ4M9fVkgb7dC6u3WB5k/ozl+Uvgk/OIgV6ICAEhuQv4DBCZQ/CtbUd8s96H0mm
LYvAXBavgdtzuy8xnaIrDN2dPaM2xXKGiH8Gztmc9bi79MjPN0Za/0yie12pQhMIXEQFGIEDh3ZJ
CsaEsTqw02O0xyAMFXBe+20GYWyYnWsWTx8sAb4iYmc2ZkrFGHXJ96AqxaMLsHkMB3wMaJIYfDG/
DGpSNQuSLkM7g8WTOITMKuy1dn/LQlKvIr0OtyUpnJss6Z4yRi0QSwiLhr1MNlHH1kzo2Pgng8Fw
gCbLawINe3pWv2ij/pGSnLMJpth8xnP6Stvm+jxqQGDT5L4utadykR+wHL4V4qKQMErPNgcAUjOm
T2wWYN4VAoLBVH+VrqALdXjDjChhrZ1fycbK/CnkuWVkjdHIKFjVcsrPFllHuEWOgV6cCgsPKnsF
Mrz45zxc6XBUJGms+jwbW7NJCTMsU7SHi0aU74y0rdUCnpta+ysDOHQiJuYT4UDvKRMNHSIcbGYF
45RIdGyxJaWASWMehJ6omDbY/Gsa8l1ovA4c88beaJkSXjjOt2yln9WFvmfE9BQUUP4r1wVVBkHC
A66fADsgi3OstF+VDEetTn+cikAK23gIpvTYqP4zRLO7wgtfYwSjnjSj65rQ3WjRoZ8AKAqT0OHR
gb3X8Tky3O6vaQlNiwwRmDdFou/yASmByonmiXTH3bpMsDyFEHOTGFymakrRygwbvYTmxcI2QWv2
mkQomCv9i+563McEjUzDPnKbhziUL1M6y/MwhOv4ODhNFNht9jMb8beBdiGyhjdcExuj/oyF+8fJ
+48BWORrTuwoTtBFsT3mLkKjf+zqCF8HTnRcXz3YMZ0059oiiq5V8D+cZT919qsl5FfXIQtN2ghT
mIGAvHYOC4RXzhKHOqtCmBeaGaiXZv7ompb7IhFvtJL4iydh+dqaec2QKwVrW2BUoGYbbfPU2tU3
UbFMqsDAnTIT9HRqCOsoa1wStBrWwTbGK47w6jNZh7513tygYDKfz56d0bw5lfZmgYPfVKmGm03v
WFRUlEOWtfwlqby+BCQHkU724ZRI05yhJ0jMCUrIvEGKKcSCEqzNNsImp944mmzOjNfPU+aeJcKi
QjqGFyuAVguCJVFGZK0qbkeyENICP2f9o5aRPIoAC0NjW1epgAm0QXqb+o7dDIQreDnPCH4e8l4i
ceWgNlK0ZK2OKXpcUBhY1640F+7XuN60oEe8DLA49uQuPziUHBAdcTK6a+6kNRq3ocdYkqMqN8co
QdvW+lZA2UQY2rxJKhc7UqvMzWSPGbSVFiws8wrm3GN5zer26/99bfx/3An/Y498rX6Y2jQ/P93l
s/r/YXvsGv+37TEb9TIs/rk8Xv+P/7U8FvJfyDAUfkHL1nXLYdv7n9tjg/8iBCtiCNHAMaiF/uf/
+M/tsSX/BSvBtQBfOvBI/7E9dv+l61BRYYZJsEgW/9f/3mv/Y7Uf/pT/jVxBGdZ/ESzo0pEAK5Sl
W9KxJQTAf6bNKoM4YyIXXA86/BV61jltKgQSOiFFT0PFaJaBOEEXM7lZIPpFeyK7mOuQ9gy2ooHL
pm/+dgm+JTM9sjv0NEQeMzOfwJ4AskmahffEvoTTja0P/SdWd4NwaPKKGvKT8wNXPBGMH8r4lNp9
YA8UXlCZBmgy2CvBQ3gJaL+6+6wi4ph7l6tIfOZvBpX93GqbtHW4Pr5r8nSSPEBtPoBpeI2YP4Yp
vqHh2PIvwJ9BruQNfQ0C9WPqTIrbeedUj1X9p+iTx488fEYngfH9ItynuNibHWRWEB/QN2NDeZVz
K9p7WDs2SBfR7iEHewbXoC1AlzYXrbrhhFVu6FNIKchogfZRZBcX+3gIb53LnlTwmYPireIvFT1W
4keXVscE9PlZYi+RyS6gMQkYXzJ7xPkjKDgDl9pNR+cZXRpUks4JiyWSmmMLJledgTSDznmsFtcb
k4QLGRmxZFD7q1pIXIiAqukHs+SO5NjHPrVOMrpEQDVINGcNdNdPWP5tP6XdxJ6O9DncJLLfhwHk
MTRUBl+aZXh6t1Ii+B0TqAW5+afARtyIdxG23L0knOzYW1EMArhvz4IEVjZ3pM3F+TdyiU0LSUxl
fuxS8pYk6WjjtSZHaanZw2Nq4VjUXZbwk0vgPUK3CCPdOgRzo20RA2IkRmLRxTZososQt1xOfAmT
D5uz0U1+Vv0Ymy6fLno9KlpANj7mffNpXDuvzDk2XP9Nm13kbKO2xaKd154eXBwbPljAtggfnjVc
3F5j+GDSDI6bIMBTaAMvY//M9jRCaSv9juYuORqwexPn2XX9yXwxpUXv1t8W8+qaOLYqZLYRH1V/
nRoYVMPDgocwqjp4X/l2qa/VWkwius1ZK9SNRou3HKsGEmO0U2o3O3dKvibBjcl1HO6a5qh1e9P5
kDQ1BIQTa7VpiplNscmsgGHV4D4aCc4qvdjNgvTCBA599uKkPDQE3iXTtNVX8BK+tgCWaelqZ72g
V2MwGKP/YgO/LUzEDHV41CBgVtGD2fSeES3b3p58PecmRCeRhp/K3Nu93+7JrLh0jCKc14SGX1YQ
RPuJyDUwquUrbvJtfVdU2LjenTC4j6bJEzFNJ81JXfY0zfk5i2Hoi89m+TXFS41TDgPaCLUjaFNK
OmOfD9bZaXKUhJ5tsJJYhSWR2e6YNUPr2a6TTtM5www4oAp5Hru/JmXEan8Y4j8OCAw5YVyM0n0J
y1mT9BkDodn6CUfpVpuwC31KtwA68dy3e4dZVWzxNDaZR2P/kaSnrvqOli9FMLrAq2sFPHruV2be
ljl7HBrWLJJ2nEeq4vO2y5eA0USTzaSeyTM6ZMTs6pSGT5bDYggdWcW2PLLEISvahEeUCCXtOhsX
B04QX0GDuTHex/nvwEmkgC6YzUmf0m2Ri51ZWce0+uKq9iKgTxA7fcZVW4souHB4GeVwEhHZGeKW
sKx3zWtuR9QnxpaA7620spPkuAibej8s5iVo1U5nb4YeGW6HTtbAGWYwRn7GY3DB20PQLF/sGvxe
vS2sC+6alvaS3donm0B2SDWpxagRuiwU247YJQKKbV6XLiWKhnQAui+DlEo46dRilDOEpm1MFxwo
dofTYqiL5Y45Gh37eZyqam8EKyytnB8aVCIFixtPDg69zPJXLpmgi7OnvWtpzaU8aUT4TuyM3/Q6
/gbjApJIc8AuT+okrPhVoHvaJ6H27UZ4pa0wo74V59YOXnIrbfaFgjJiN5l1KCxWmEOOa+hpZiCN
UMQdtg52OCLmdmIA35RVDiakFqO9HXOQo9Xb6U7/Y7SLtQFlM3pwJqYj7PF4a7vxU8rVVceA5rGk
EOgzkAs1I6Ykj3zFrb3jZgACrDvIhsv4N0x098DRnjtw1AB3kFDzIJcD+nqyI9wBQXXAopJ87Dij
XutLuiAGVVPF5nhY+mGnVfa0kTeRMWqMyDDOy1NUsCFWHRZbtkt+VMe/7Gd7V1bsry0aLqhKx9pO
ftrt3PEJ1lV8gFZGK0gMkwcnB31Ht2+tP13wPhmmoGcDDTNmDwDR0k0pU4a7U/N33ioaF8zYycMy
T/0mY7J37IbxGCW6Fzk1os24u42z/IqQAd1cixu8SbV+32O6wIg49ewA9J/J4NarARIyZr8P9HjX
da1iexViDtxZmaru+1r9crjhjjCwITnIqzjDx0cCVNVj32T3rsFhHxM6ILKuB3iE+x0QXqaTwU4K
H+Sn3Bmw8wY7CZFy20zuCyGD9SlTBEvC/RBzPhHO4fDFDrZXoSJzuvwZ4xd4ep6MRsA24I3u8tc2
EC+Lnhq+VTuPUfOGaJM3wG05xMziMK3bxE5FIC45SaxR8nLI6E+dQ2qm7l+dH91+SAYH2muBTpoJ
BvP38agM88SgtD8nLI12oyNeQ+iXlyRWwSEYyCucu+86D/sTMMNNy4ezyY0Vfke/EzYJEOzm1SrL
DF+e8We0AHWxAqVmMPIjO6j6wMZmxmgCcmPxQGd3tExS7p0pu+cyvA9kGDFCS6z7xLhvOsdgC02B
5E75p1XbdDtO+deqe5QYEn0PkMR+IlOqsXDDFFF5Z5okisGwLLYdc5ernsunOUxpuApgBbHJ9QIJ
iCnrHB/dzH6SdEz7pNHx/9fyfkSpIPQRzlJS6T62IBS5TmSx8DIxTHTEwzJ8PExBGyIG4D7mj2Fb
bWJM+6zSbUVb2N05RHdy5aF+WIaR8VjS3Tf8YW5UB0xvZzKlXRJqwBrklmMku0T9dRfxJEfd9hhs
dJ49dHeWxr6kdUfyVMrhMpT1UWeaksczcm73s+mde/SGe60xHwhZ85nQlTtERYk4yPbkrPgvSsGq
ZEjMZSRESS2E++2QNHeFeXREuJ9WxgAphBkaQUpLZJB10Hp9iEAJe2++HI3uc6m2o3G2e5APC+sG
fQPPmI5NrVQtMgpR8nyQYWSXZ9P4MV3GevuGoiHjN4jaJydH4692dBTXphX8ktc8PIbFnatrey39
tZN7/En3+ZDzniCBWQEtwu/th8E4wVfBGx4dieeqWN8PzlMA4pfVIGmyK4ZHfs7I91i7nvAWHYQ5
+mkRHGZcb1CCSWzHq5p/amazsXIe3nTHOcMcDHg8e9Zg7L3K+NPE73MGiIdvDypds5xbrQYzwMyv
xC1XP1JCq7H5Q5r4piNwTrM/YPxuA/u+ZrfDzKxBIZ4+2x3QWZ5+PT+Ztb3th/d2aB6j5DotER3z
ARL2bvX5OwmMUdKpO772gZJqkJKS+KHvdaLsJr8dozs1mtuSAfvyWMKpHJXYSk0/S33VSjxLgwms
5boPM2SAiLCX1Li3ZnfbkjxZETtmYD6xAmbczE7dk87Ybxhgtmg9CMS7NtcOCy82tU+5rwSKQOuN
HA9vopwAaY5xEuKTsWLpj9Tak3OQVfeAFdozeIcKiJdNcIm6ysuXayD+vfjcYlUT0RfQFp5XgCrE
BdJXTFPNEIJxfXJ09JuOX7VH/sfW1m/sb8jTZj9tJ76rbCLiKL847uwv09+0tQh9oOEimSDqf3pg
T+hpNkhLthO3GMAwUg42qbtNmnMYfg7NbgoedCRoMWVndhlgjTuS7Ddnn9p/2n1jNJQ2tyV67Fkn
9P2LJiz0JRan3Gtga6SkhEAoOpYvPHDMFhMWVVlMeJnAzQs0nrFZSTBa26B4l36cq22qnENrzfRV
qJ90FV4jHHBDJVlhKkg5yfLaE3nAvewnxIG1GUk8ge1NyNZUeazn6AGGIz5UfgphUaYSPDOxbu2B
sx8HwICOeY/dwCgfKsltpz3o4aMjH4YRqQ+Ws8g91aNx58bvYso9PW52url38zWSKDmBwvYHPfXb
1PGb8a8d3wWrWLW5MRajdeFfDT7SiNEVn2elRsQNLVVv6oEm2pkSpBPqmhAyzZCiYK7uB8BPJh5J
EalD0VbsM4qjThAvVCw8UcLrnEsPJ87Ryr05nU3gsoxM2a9Td71xe23IEoH28JCyQ5i7+8g5yhiF
YmKfMt086QIqAay5BXf2Ou4itgLFdpy/zcW9YSxH+p1SEXI4+WvQoht+2CEFAQnCVfDZJ65HtznY
V7OBXCaIzjDUS03SZTfUu5juqxaR3MQ8tYyt2+zNaoYXieutVybM06swCJnCGWKK6FpUAOdpL1IT
YKfc9folxJ68MuY0eKJ27gfOAXHYs1DP7GbQLo1bF/inaR9MUP3sTmkaXIQ+kBm601wVz9Cy/SwJ
NxkulqWYvBZc34TYqdPkcxBgWlm+ptq6F3TwE3Qrpgr4uovprPhRTeM14JSQEdTlbuUWKJbACL0Z
SUxYyabpnOs9Yb2PcwfNSPvG+r1F6MNb3RJvQwc7umy3G+QijCCC+FAZiDQSTH3MyTEuRldUooyZ
84eJBAu4CpuovBb5++g4ezusjhrvQB2Kaz4mX2XM0W6Eajuj7q2L/DwdTQ4vI7mG4olYqoOK+r1q
75ZV3xuxs9FfqmkG0BgeZyJiBRFTzZ60hZNS2plcdhJmgQDRwzMdpoUsnzgWduizn4olIxzH8HNg
X7Qor3oUHqXd3CouZtOp73IY0GH6OjNRmMoz4eDYfyrPerTUs9V2SFfWOEOs/UB839wkPGdRc4XX
rEzdY+hKYmK/dSNu3VLclH5nuNVehzGhGynZNUp+5KiElLw2ESAqzkYjlLtCUyujDWl8DCVqaraJ
dPfI67ZKZ7tnvZD5ysPaUU0yEwpDFq25+XdCHKd6vuL2VSBqt6B2RYH2d3a07UTMa1k4NyasbOZY
uuXlVnPeE/0Wko5glX8n+7ld3pDUnBInpf59sYPfLIYnLSWnvcu50XpVMuzMOi48lK9rLt3ZmH/r
gaShkKEFXQIQu28cjShzAd11DcjnqNnZikKWlBlnQmxADBVu70uUceUYjR8RcN1a058Z1wDJRmPY
stJBPdw0TCSGNwf00oIIfOTRW7fKMJGG4iosVhqDwu9u+6Z8jJF3oPGz18d9uddomDpqDhSA20Ce
AM75r4acb6kodkbxnriaF1EqW3FF7fszufgI9XMICHWQvx2To4JQTHPc5UFCxgEpU6cQKBTBJyd8
A3xUzJ7NO8Ypfq0TcLXH0OEPGfbI/EsvUOSAKtOk9W5E7n0AjjBV4S1ab7IJRZ75yHaJkbW8XywM
tVydbPYsjJcqozENUUUX/dEqLvovsmwvFv12pMwI8+zAzKwuX5wMxjduw0bfGVZzKHFh6ykOyhIl
GcR3V9SrxMUb1HRXIreKHem57b3m3GwOQAky8ycrzLcyPhiJe1pzPMuoutNL6Sd0YxWhhiYmCQJ/
g/mBKGAOWA5X81pZ+bksxFM50is+mEv5VJGgnZzKvPV5K3jlHmOWhhPphkPz5Ub9sxS1Z44zxmGT
UvEXcWZYBZsy+g+uzmO5daVNtk+ECHgzpQNJiEaWkiYIWXhfQAF4+l7Q7nv/7p7wSDrbiSLL5Je5
cvqEA8QrIsRlgk0+AgepFjtF1x+T5pl9tE1voffZO5+xOOMgLXS5xaS/Bnt4LPqDVxQ+8hrNV5ry
OjfxDWYfJ6SKvWbeGM24j4wKA1cOD7bblQYej6Msoz39KGvv0cX0RxhO29k8/wxgvPDOvNrdpZqX
i6ZYlxHyKB3DOvmO6THPkDs6WW5cafsT36PmZPs6kXwPcl9YZ0htvMvk3iRvMuBGN4b0lGAxtyv9
aOxMIn26RtQHtx2LB+P2Ok5eBsSqJGQ0oa/uGXz7eYLXsX4SuXtKawxGdClD8lJ1wB/9jmI0LzG3
hBUOXS93tdEdnKQ/8W7AIUDqnSObqZENx0EO6HxmHdQZlmrlgYkdSxgLC2F7/HqcvHZzdz8yunMM
zoQQJYfsPmPmp3NUKVXva4EsW8Q+qjpfTSAgZ/WmYSsFu/LVxAD6MBrBRGmcrWiDtOVy2w3YroJS
DsFozyt9fOqSH5USIN5ujD5xO9DIRDkmAJlwW+iQoPUr8WWeuXKllgtIwlwr9ptDM16MX8Ze0Poo
jAJCUzNdsqjdTwuXoCxZUok6Ten9w5zHhwTcSzQBUsRZEU4pV3/6Pob+WOTonNklNfBPJFDzqeJN
ebtVcXWP6eCBbDtGppi1LjxHdDl/CTGHDMydAH7MzpM7ZBDu5urKYTnK3GZd/VQsfWxL3WSBYtqh
DXFmpcebX97jMcKOXRN7j7greygAfY5YarVUqvoJ8AVroK2QM07EIa68WNC8FvpdQlAiPpV6uXb7
C3agY5edTY9f7OFzpBYUNa9BVjHFtkX+IfiIqHnCobpqaHtJ+YY7GYDw3Hj/gGorOeG6T1YxZKTK
/XYBmkzM2YZSokA3Pmgjv11OUfVvPt66eN6nfy4Wfdej8KbQHxTCPG6/qTFwh7xLezBHreg5Lr7N
vJbb6Strva1dd/tB/4iANtKiizJV7J1mr9sbh72apGThU4MDrOGm0CTZ0w3AkKDmaRjrk5xVRDjq
VeVODuU6Zco/ppdk+nCSYd0sIApEX28xTxNj5yDPW4iizTHj1k70eN65OS6ak2xBXU1HKe5mBa6u
82qNGEttCTpw7+UXYR8UZhkyqdblCGwFB13/AlYaCz2vfnFXcMRoqqC2T7hReOrYgt0LxFNWziNm
13Mtwn1tvpTdJbQEYDmKpMqn2nqvB4gx/NvU5JwDKyyjlvnIgIvlZM8XdSBGwuCVq1Off5nJy0wy
wcFuSjvEOu55E3T9m+HdRzNgpSjdcpXhMOPTjLnQFVe6c0dtdqbiBai3DHRmdQJwRFMokmLV40j1
lENxwuy4Npx5M9mPg7XAN/cRDFQaVBvlXWsZhbP610fM76sq/WqJ4GRp9G2InxxkG9eovnioYQDn
2kfcPM7tp/R6H8f/odWMLXkFdG5jr46vtvdXbgWjNGjioxrZu4QuCYIqwCPhkivK3RTq267DeqK7
a6vedKw9wkGpcR+FbFZsdMSoSaYPtH9EMxYRngHrhAlklVY2XLafparEoJV10j6c9mCYrMDY8PDt
S4tCSH3wE5iIoqKKA+TboIn3irPoIvcqWPxQP+f5kTH4tsdzWDpfOFQob8IuC+ErUid/zkrSYhRr
cLvTrAyDo3VMteYAakOzmTFw7sIs4YeiWNN858Uf8MNP9oSAs6Wod0drEWOKeQ0NJGEGhA26j8ZV
DasORzDo/28rnbaeS7uTcqqbp5GTjDH1GDBwFSfvikVOrg8Mt4bfc544og7TtTOkT2+EP8PJRFJh
z2hug7Xc3LvNoI1BNwAmr1sKPZjeFJfJnZ4d0ezChijZHK0cyjURGGlvNMl1WFm98lxlFWtvcTxy
TnuMoUBr0XoukhfBa8khFUf9eg1Wp34yx08MHwccZ2gmE05vQp5MZ9ooKCGCK+K3rgmiYK5G5Llb
+pIK/T6UBT9EUKiRXCmdh7HtdR5uOJAsZ6+9hv2XU0A9H7e2VfpD9FxV5mP+OreXjjVrVAkKmcNz
xp06U9VrXQ9rDeyBNs5Had5s4Wxbaubm3n2ICAbg4xOVG1TABgcUzEzJN3S4bJFxp0HlGR8wa5Ee
pXJPW9jdQMffRnV+IZC1J32wm6xpLctu3yyZWM9D2H6bgbuHLYscW22tw3eT1rYaP0EinU0KZuUF
98mkwd3Ti2OjVdswJ/Pe3AxIQr2dv0mEOXiea9WAAkvATQzdY25pAaf0I6SixcSr7nQhN3p+dp30
GKkg27LkIKw7RQSeG70MnPkt1kUzvLVcCfqx9TO8UaiNPPstm3a0HZ0SnVt5srh6p8pxSodtiY+R
WyUe9vTZZBJX1SmXQcKtI4VZuvTL8ppmT25dbSkVWG5/uyiEiw7ilnoADjvuE2EtwvumH6tFoC2k
Vy/bC/vVpLTLjbCKOO5JEn2z7PtZcAOukC+5/KltuIsjZVO6T7YXblP3LW9ufWo/T+34tVTMeudS
o7ugxxZhB0albxFYsWgeaxHMhYNMXa5z/dlJauA9z14g6vjSx1QLNlcdu81kBwOmUgwgQRY+Vvol
0TAk5sZzOJfU5w4x70oOdIjB5Dkc+EEQyOM59kFs30CfrKzOvpdtsXMW42svDpNm4KibN3Xz3XXp
FhZMAMfOn9s0EPYmdpM7p0yD2GScvCz/F9KpWGiATJC79qY7MYQHyxIAO+O1bqJlg9pH6EbcBM1w
nKfdYGA1doejiZofaW9shPvhi5XA7h6i/k6d/WS4jN5TYj7GO83l9Dd8sxMr8SVLXhySqhRPzs0t
pYElvU5TsRbXotIDUlDyoRbQQw/C23XPmnnIhhP27kzx8WF1HpiQAooc+of9Qb/qVwbif1Q42cXm
jtjIWhMdxeTkdmNcXlOPFl4WvlKTVZ5+Co3kR9LsNcj4U5/e0oZiJc5OS567LZ176V4FAgdc/5mo
rSILP2p2klo8MaencvER1NNDgoGg6dIPj+yV1VQ7wUzGLPSNo2nbQYFrr51niBPL4INOu90oaa5l
Et8M9SHjsMHc8KgycGjYYXWLY9QSgXMfS14YUMp1cynvYqjLBl8SRcQDs7HHbt+NOQ2Qb8r8a5ew
h2d6crg4d3r8WgzZdu7IATQMRbH5cLbKQrhBdGfHaHLUI/JX4JpyrqMLTN55VLzywdTvTXFnSojk
jLi7CuXT1lFzb26HcpBTwzPvbEN/cOg8yEj4Ws6nru171HpRahva6NXpldP8lnaXm0ECPdLeVQC3
Xf+hy+HEWmAyTK5nbm7ZmdafkouAzhrl8MKbwS45JRDCDoOowzW2lu919mEnwLTz3tdq1nrA/VEu
fOeT7oclnso3+zaYmPLcxY+h81O5T9znSnNxDK+G7TCT+aZAVYVALPUgeXfC6pKQQ8KfkObiXBWf
lfVWwmMURfyjwDUsi/DqUQiSyE9LOXo9VY76S+yoJ1GFvuC1reg/0jvHs3bj9I29pFt3SvLtYJF1
h2afMqSFoLZinrxqY3Z1EjVazHFC8VU2dOap6zS2X4ifRcVvacb4Gy8FclhmTJdU01YTu6SZDVuc
wKu46LibP1DIsgkxe84dvNh4jd8XvoYCORMmoPnl1sSAgBbYYfxUWdPRNb0DeNy92t+5w/OU0pYY
oaVwtpPezS5+rZLn4OiCGiOegM1gF8IttthdG2Q1ErweL7zWwN3BWRu3ytaMlSecGKwALJH8WLjO
yXpl2f2p6rnUOtoGIi+2/vMS72JdT/c0VRHoHA+OKY8RbUi9Ej+CwHJx/g9C+dJpEmic/jirM2om
kJg6P841MSYVtY9BqyjabeRuTdh9cEOehjb9cWhpofdkVUzFzpp/ckyDzVvqjNyrh4tK0VlX/5Ct
p9irX7mMjIQ5XpSk5Sj1YrlMubN1RBlZjemiBBppeOFt0u+BHuwSXPH8xqAmciNcvotbP8Nd7tFg
2zdh89xl097RvZ7XFy5KroKY5vzql2PUvtDr5wLLJbCU8IEMQYKXtj5Y3jcBgTVQNr8VlGy4x240
9rLunrMStQrzQdrfwLL7WaX8QM3u1q73SEx93aspbmfzkoTqpZL7iuMGPZpYazt9VXSNL8YBl2lx
h/AeaJaCDXs6dG11gCCIR5ijI5oAyU+/7X21k2coQgfw/MZ3hegLwP6DtqwNT4tdndWWE7iuPRpR
H+AIIKbU/o5kfeBahrPt1655iDtic5b0IzcOoPoJhsRRXJ/iIdBZziK8mbXmIPwzl7SkfTBoH42y
oFpiUC1Fa5V79GgqoIED/4i3EJaI2nZMY4uZegtWKY3+WVywX0YoNkFmtwDo+PkA3WjZYIiOeXFz
D1DsMBlI8vIzNDtmm1ogEQiZLTzQU4Exl8o2F8Yqxo++6B/wi8BdIEPNUcKgMlEh66AjUiu69ipm
eUzZtAAtPjmU9f0FRRX1g4HApggd+r20A2Z0LsjdOg/vJQzUPoE3pbUQ+/BlqdqhHzpuFG/u0lJe
UAzitnjVIV5v86na1xOnaTvcRgkX7rwCj2Fjbux3jj5ewTOuwsUtvpo4MGNRGh6z2Htr3YhzL7XE
8lnLaWoq8WfRW51E33HP6YQXf0XmPOHq2JiUfmDCIPet6YIWPQUDynPLYTNJjUO0ogu87veKxZQ5
hB7Em2n6Gedv2jIOnJioNSCHTp4t1k1Q3kP5Y8aL7i2Opd4dOo5kShxwLJEtwKTlnbfAlClnnZ1f
F/tSWY1+O80bQorrEpOo3cKUwxyUO856HvQXTH4b6LF4/f9SHs5VI+dYTpxBfcnVJKTJSGTVPk61
jS0YtVKo2sl9CsRDlm+uYG9qEaOjSNkPpbLuq92IZlFwEmBQInlxlAS8lMaHHSVEfMqmcRPyvJsm
c18u1wSfBqwWoe1gQCq29VKlqTV7ZRnCRcoLi+amyq44bpk7yx38ecukHAXXGc6LgCfkTLHBRkyb
LFNAp/WXiLJgbdiF0glgxW3JmO9BdlEQClMBiR49ZBUlON5EvTPpKSj0ft1W9rHWy0tYRJv20+UF
2eMMXEZFKO3YgqrXEm6t1C9E+NjckRUSalYT8hT4t2Ds4JFm9kD7EMZ9nOXUU903Lf3sdLo4hJgU
C5d5Vj+m/UR7aomA8Gaab8nMQdThKqJuHMlLak6w3AcMGV6cheY6OGhzFNKA+O/pTyQt1lrhl27y
Lq7Gep+Yw4OSGW96x1HJKG2/Q4MpVDr/JnE0ROY3vXIeJ05F1H4M2bxXE5VwFp9QhbbtUlq3yQkP
Ordw9ItG3zk1NRuAcElqTStjNA4KqEHapXYZt0hy+YKK2Qosigy/k5CsBJcycknPSu6tyajifqk3
18Yr/To21q6Yj+n8nWFgGzvSk5XxGqaHgfnWZN5M5adGSBlxMHrlK/VhfkTqUjbfk+Eb5Bi0+CLY
P8MJDruHiU5/UkYNpB+5fyu5ryPiVn26ooQ+sdcedWwAxtYpY28dH52gtWQwCD+kBzODMY43zowe
Det9Lg+FOuyanv8WA868z9p71FNlX1sWKG7KfMV5Vh+i+kEfP2SJKGRuU6CpPYyQiWdWahi+jO6+
n90fp0BIYWfgKCswWmflRxVTpTpYj3EhgxgOGMfHU0W9tCR3O+G+HxiqG1Dmp6H7TFT5plE0oUky
nkrFAMaGp1FtNE6CjucryokUP9cBjCIsZvUsMG5zdrFZ9R3TQunR7iRJCE+SU6lc70c68VuLtE6/
O4uJ0Z9aFj9qtrgnjO9zyLLQfQIt4ihVwp+fHzKjPbOgWtajSuXRutP0NVwDPCpD+Arubh3z1izO
mEN5NUTAAfLp2s/NY0N62RqNdUdqKu7UYLEzuvVKCoGy/DWg17b1cZ7zj26cU0quTLHOlhoFFaiF
sjM5qVXg3xeA4lYBG3ND3L3aVp8At1UjkJNcXu1RfZGe+R1l6p2I6RftoupGUn9bzc4LhbjTulas
Zq/GMeqtIBSV2pMfthPaKP0Ji5EqerAUoFAwg13WdlxhvGRbBXaBZDJax1uD5poSO+hgCOu9l5Bh
LGrJTxo/7GKmVS63+xyBc8Rb5eZvpUs9SZVePSzuOxhmjOlZ5uaaAFC5tMWPjKV8jBrUnMv7MBOb
MTQcrljiGyxtyKHR9R7CBGuSR6eXST5t1xTmJ8mS+Jj2fQhoQ+sg7jm/bMMAJ+DZoIBy8zE1mj8X
bbUEDDTPbeRneX2Lef9mHTqgNalbHSuClwLp5zhJmeVW1eajCF+UOy1G/jO/Pf0svImB9WuU34/V
GHDyAYJAujSrCY5N27xDSWZ2CgBgu3h4+ANxQoIcTC8u+6UXQYqAfReBQwWzVBGkVIv00IU3MY47
O64PKufZ2j6UKq8YlD8m+UzjjUCLpsdwkGFQRDJ/Ml1MKbpUX4qEy2LxMplsNm1KzGcU9cZMmVcJ
52sQLGH2aMpbbnfllsHWCgnCowOvxNYSX6VeczfsD8O4rAiVgFWZ7zOP9olhSEsGmmO/U2KCpCNO
RDCODLkqMo5D2tF0nzHegWdjryNq+HBNID/iQTU4XjJTB9K8i4xHwsSrRuuxN6KNjzgfiR6O2jVW
0/aoNeMnBPB2L6sWPW0kCYthTXnSQN9UGmUtCRkqXSMupFulsbXsS6fhXaip/hhxvtA1lDC6NSIK
T4avGc2tIFi77PtpiRLE/ke0kRPbtHVJU6njaTlYIRauTe3oEcKyawSNgamgTDYhByGHdcGAYwh9
YOsAQ4to/EKMZTpONPo35x5KVfZ6MJ+NSOylYGc2cfU9dGhdXvTZ4HNw+Wml1odS5Ig8BLgq/BHq
xjU3GWHBijuQwaiXorKaggMgspQnuVCgaKbMcizU475LjqP1XpQCeE4PuOFrwJOtWPhyvGctxWFv
053iML4jlxKx8dfo7HudFT61/VQu+bf12Ph5Oe80g8t3Um8oi2YCAJkXwdw1X0vrI6XS2IOsyM25
firqm4toNKjdYfGxztWR8Arju/sqHiE6Metxc4zGHGJxuyQDF8mQ6Pne0Pl21O4uce5Yt2uGdoUB
74leLbLAg3arEG1JwiFCYl8Jn2y1ZWLzOpRIu2yOnY1qMHNdGtnQiYwWPGsd0/OkDPT6lyuEwuEg
mVjdJaYDbdXaF4ftgqjQoQWFms0LdwWf+7HGhjMlS2UtpVmPKE4Td2CwGkmAhEEK1karV8mnxyL0
R9OX3PQd630AY+7ALEopYZ12NMAgNWxjWJINYSw3PYD7gjKjrz239gsaFxR2RxPpOf5GFgWLdIff
gQW/pQIryJLvmHISnZnGQBQge6c3bmNVl7A5LwMkhQEH9uOm+agKggdMLwpGbipshr5ba2SiLQ5o
RIF2I0+N3t+FKKcUcivOq4eE2yevNU/NaPFr+KlA4URw2cFi3biYbBcnpjNxirjNiNKWdq67NKgM
2o2HBNs2CmL9mnaHhmwU8LCUoAciVE0n/PCjh9f6GjK3HdjspH4aVc6RjJAmqqeJVFgB7cNk+YkZ
zA90L7Ll5xvCkk74pGMWcVjvAeb7Y/5UUCiecUWP68cJKGH7NTfY6PVrE383yRFo+eIzyiRc+59w
QFuNYH6blLvI7ZIENaRFwZa6s3DZTnsb82SJ0fjH64BxLB433sQtN3OF6mHb+/1Ll8+InCOgfftH
jbkYyq2Y+S64wjcE/inJ1MxndQG0UnccQ7xLt3EYJOkzXWcri2toplMb/4sTFBoZ16Z9ZWKsgeWD
Q9BeAE7jumDp1o4Q21Zx6ANdYWarHEaWkl69VwDhK7hptIvBlaVzfeprqvZVi+xA5l8Rp9leuKuw
ehlloNo7d/JhWmyXl87MlD3lCqQ26sauP8DWVS3tY4scd/RQNqMI2ux1mMpdob+22S8bLeUpwy5i
tTSSiusJr4a0WxUNRzttXRcHI3ua7Z9u2Ef5u4Xhs/muoCRCMMF/ahfmRgmfjRojidW06t4Bgrt2
5nLaIRd0yVhf3erBgZ+y1zpuJW0zfE0S7lula/ZBm6z84LiJtqmY1TZOyWWLm9DOCvOYaExKK8vi
nlNEdQ/d30dk+TFU882eQc1aU0KtUW+Fj551IZCNXTYxX5SEEKpEa9cbamlkM33HFljpDh72Joya
17ZnTJlUFQOBXkWqYWpeuSjITuGPo3tmtG099+JdL1NnW+Y6KLYRacpV7hui0A9m/gVvMGeAxlKl
mIKkkk2vSlYOv0U93eyc3RN7GD/Be4JePJ32Yxe2rh/39s6OujeNwepn0cTVquCmYDLO4mJJ7FXv
WfCVWNW2sQ78pFDXvcQ1c4m05jL1zypve5N/iAF1xgnvNUDjKfYJj7+HcQXCrc5E2iUSpX5SQLcv
y4cyA0s2YfdkwOT+UmjuqNepyp4mQkR2OR9b/TcUaJqy8mf5Kwgcy6dGuXPzb1NJ7xOeXjzRFEY0
L5nE6moTfOq3PQCVBCuNtIeN0wsqRB86jCQRMaU4b/Abn8rxxRvMs+e9g8alB+lvsLhsjkYu0ZEX
TLyEwc13ExfHbMR+go9bXmFTlhudi6xI1Le81c8E7YGwtdyZ59AjbtnUWGMrlnlKSN3OXtvUl+SK
q30jt/qm1QMDh7cQxvO1SboDBE2Ovs7C/LWLeBdVlgWGPK19dv6bUEhTN/Ji9VQxuzM/nKiz92kG
VpSTckRu6S4ps3MysN7hI2Lz0yQTq8x+zAVHL6exNpWijvRB1uMBhtMa/zf3Fb2x8C9IKI6p6lzp
8bsLGXPWwFTOvBe0lY7WuKORFOBkN8KRj14gXlYnvW+hWlMTDv0tv3MpclzNjMYfQvPMAGtBzTjk
4jq5MRbH1lzgKa0WuJYibID6aOVFI6t1ktj4Co9auTQbSoALi+24G6f6lM/Yz7FH76kG/vR0DAoc
iDWfM93Bc7qZn9Smr5QneC2xm13aqICNzK1smyqCCVPxrk0D7Qbp52QBlPGoB4Z8Pftd1jDOzvKf
pSsDPw62TN62DFT4B/FsEPLRXqrEkryGrnxzCac9d0TwT3YtXS+YnTDP2D0GvkSpjgVjzxU0BLY7
A+4IKXM/jIFkdSWCRBLvYd2IFW1W7tprnXI9dwrFRCngyHKwkZyQk5fklwJKm9sJJ8VIhZfDjbrb
OlmMAyPOHwli7PFLcI7A+Dk3WBOqgq2fzra3UqQHkoFU+rHzRfFwnUbbuHMogZay3ipR6u37ssBH
D5woQdkoHTzSc8Rkmr1PS7A7jPS11kOYBH+fm41qIkdkj9OYMR1cHrJc6bitLx/+ffHvIbec6Zjq
ZHExtPHh3xdFozBKMYaL13jekcuHtOCa8OGE3aZcRRoRRlLq7XoBiQCUYaZJspqu1+VhdML538Pf
1/7z6d///T9f+/u/AlTc//htNWVwR7c9khlW2Yd5+qlZDTGzaF2agj5C13AMcfW0iLRCwoEPZIRR
BUqjpv/9oVo4eLs9tRUH6qZhYkV1gPOwCv79D43lVSWtAFnqqNTQbFaW2k/Hfw9DGq6oxcAbrBPT
aSfbOf59VP//j/59mlj1wcCRB5seHkz2/x4MQ4Od50YKd0uTihksVwizVsBEbfaxRoclVd463bL/
HqyUWZ+xPPyfr4WNkh+UYkBLh5Yief8Ffx9xj0eGgte6ttEzTO41q0mUhr7jiFD5LRVfMjQ0sSpj
QQdE7sKlhCy5q/Q63SOAXuPeMgPaIpOW42tiMXuVZqCkxv/6PB6jOYhv//kFf7/r75f2Je8SmJzl
dlZH5Q4N978feoLrwU/vMGgK1TT4e5CewU3oP58bC/4R4wXCgUl+gcYU9UPorR5YFqWasDgbDK3U
TM6De6uFwM/AvUQ375Wy0M5hjP5Bjdd5MGiyWIoZTUMkR8a27zq5IFxiONQxtri+FFxArHbMTzSr
5qde946z0HAok9HZwpuauQyl8Z0N8kIZdGvXmSpsP0MgtKJgBn8PBDw7VCAF60NfN8GY0GmwVhQW
0B6c81ZZh05rBNHc0SAWCdzRmGXwSnRLvU8dRc8R7UEM4bIFCkzgsMJ30v6VjrQt6GIUxlVK6XCl
1kPQ9hhjGkUFLm2re6qcDwVp9kPXjdXBdjijeRhNa3siiZwhx2lxt6tKw7fsGcOY2rTbMcodRsf9
JQ3N6pDIJzt2lZcIvzesIvqeZysG78yNDa95eHC8BKNvqvgD8+WtMXs7TRk3lYHD2iwT7mYGdyvK
yS+UwCcI56pczbESH3VuvZQLM1xwJwppl7bNFgZN6SGbdbPI6SOh9h174rWihkooHNplvKXAAAum
hqfRzZHJGrogYCj8/dVWFxJ+CFUrAKJDfUEyP5UTsUEaVzaIHsOTrRBnwZry9wunBhld47J5KHXc
LjD8bN/K0VoHD0UH8P6Ly31mOzQJ0CRZid0IE8VPWoprarSme4lxi9M8XXgqDRkaKMNdXHAETYGe
7Qu7VK+lwuHUaebCJ/8zXz0ANKRsaYwDufSmerO8t0lCOnjaMr2b9jretHhOf6uc9qJS07JrVaun
Ya6NGz8LfVsVAHfjmdGkqdWRz5G23+g23W9Dnj1l1dhh5Vy8pmH0W6qTFehYhcPigDiE/p9V3Sk1
JgUDNhi8os12XT5M7xQErh04VtdIZFSHFe4DDXqrOlEcZgm98yB0Y4AXtxlrnux41O1702vsewfn
LXdDo9j952tNuqjSuoWTqh/7Sw+uASFXXAfQfGty75WfIo1c/x66Im6wIGQPuqEuHAcnvtizDl91
SY1W3Fi7kqep0yJoOkvBICgWYEMC+FhiiigoNCUKkMhhJBl0erLxYktnIwR+mtd2dMcJWzVOQ2ab
DKYTb7mlIqnpE20cnlOfcM7UJzpl61NV1962z1tUFQ7au06M+spZivL+ygd102p9e5HUurapTmHY
4OZ1egwxFvGVCLEcLEw/3nHgTw5Gmp/E8mrMaMC5zAPmD62HDYT1VgCI6aNPg4qngKYjLSA2SRB1
1JnPlsppEFp3B6wMdahX70DU8qD3KmPCHmnGPdlsKUGuJc41hkpFCltO+w6Lukeg8D7LY3Vdtxq5
3OXPagrqmyzTvMKRRDJaqlF0RTjXEhzuoECY6U31ICZnfHW4OzFJdXi7PFudiym1C4nwcAC00965
/tWMZE54A0TsMJli3MPfoboigRgeKxS7pUSFeldHSZ2jU0rZHLZixrxNeh77WA2G7qFrc3SiwnPP
EcnXQBVOF2TjNMOzqsLtpKrDOa+a4Txq0b1NHS+WTFwZBdWNZyMDBKZzIty4GtgUBecOfR/xmoii
fR8Z3kstJo+9j2udPtgUZUg5bE0a2wbWZrzo8sCM5MHoCZp6qn2qPGj9o5TU+jRpjr9oehqw4t/l
FuJH2huwRov5o3brJ6kTAg9TtQlokEmfvJaADZIJP/bsmbNSATfLmA+6mkH6M3CiNEpxqhmgXktG
qE705HoJQFwMtERSKWrsG9xzf4tUaCGawyHCyhDrD3bTwXN36dRbYfvryRKSNXTaSQYNWJegHx0Z
WGaSHXLV2YYaziGrJUhoTuCgV0PHi8uNsxk5mBnYEAnzmGFI0NLk3+vLIcWj6LI/ojziwJQjXE/l
rrOiit9CwRcmv6Z+k3OqXgzwfmE5PKohM2BVMPS3G+fSxJNy+ntBeRlymFql48ZKIppA8WvKwcsC
ti/6GWvHfk3w0i/GqXoPCrm4tJqm+GDKFzK0ll+yOI4u9mNUacolYrHaaYks11rd8OnyNZezxZ6y
HUxqIXKxZrN9DobhnMXyEFs5BtlkVv+9o6fBPLmVPh9Ej4l+rM5/b7h56d9LC/5YdxAEQRQqSEG2
EmzxYiwEHlKPCfn0oslC27e8OFcMwsgDqcNLmGb6hQuMfgFQwGmgLJAsGtu3IW6fRSgS/KVJ+u+j
TlgouT1mSGT/LUxWpqUWDxtItjdj6jScYtQiu5atHzJQAVHc6utRqKQAB0Lq4zi8jn1UnWSCmc1F
RcsMkCCkZ5JlwpKdRzE0m6h2fWNhg4WsMVcxub9d7KS+7eZhAMpiUNNwN9XTDyDCaKNRlRSGqrO2
jYR20TlH+HGok1SVZNfgRd4zArsajDlxEUKiy8ICF3UUMgCVROzHirCU67k0myOuGHb/mta7wSnj
X1WHepvXifE8FJSlSRTdiRycJcJ0T147PeYWZuUuswhrsfV7FNYeaCSafAcC/1TIy6ibG6/sDph3
OehM1pVI1EPTz/sOOJbUdG2nq9z6auE9zEn0lMN0GH2JVRqm37tpFXD3NRsrUpun66rZegCHoJG0
eBqp9DraS5fERAatNBOVVWW+zG27g76bIZbVUKwG676o6v3sltz88G5JKmyssuEIO1W7ghFWYSy5
gFG5FaM4cf/sT+piJmlcgjoKZ35bhpeSZ9qBzb0ehrtpdMFFpWYF48K9mDV3ctVNxFEOEwG6y2Rk
7HCNeijGjHW4vSIGAzYR5NCBC9j4/CCC5RAsS44Z2Rf4mYjO3wqQZ18yKitegF4gwsEG52Zsu6WK
N5h2m6yNPvQ0p26igfphl2Hg0dC3V9xl25k/hyg9qCqKpKrMzV1vyJsW4T6rtfmkNfLddbhtiU6w
GJn4190e360K7jgVZnNoVEaDJpbbbCT8llrWQ0nzICMmqdDa7ZxU3jVbEPr6EUyis0yUEBuyO89z
H+l1oip8/tETpHe0BsxecR+tU6WixT6/TTakEswK7VpVOzOIJiNQCR90rJH3RiXPndl1NHVq56j0
2heZQ6y0Cr71qb733NlZsd5Zl0gg5/0XZee1YzmTZtdXGcy1OGIwyCB50QJ0vElz0psbIi29Z9A9
vRarJaDnn0FrBmj8qOqszDyOwYj97b32XJSo8DjHThlGU+7WUO+Yha2CGDiAiq1dCxUAnTE6Rnaj
d4w5FjctNV/a8d8iC2zLlDZXvhPVNwEKOsYMa1sIjeASGJgsm7smyYw3s433lgciLrJuq6apN1ne
ngxCfySxrXlj+g4Pd0hu2a4Bjm1RbrQ5nAphQj7JwUoMzvw4ZkPx4JJlvGLX9qxldPdn+/dn0xeI
Lj0ZnvXpyQr7yQCfEtbzngHEiEtI7vUSNDDdINtPYOBwC+BJd2JYrHbJbc9LGGDl5fWIbZAxVbdO
6GW1VK93jFtb+qc/za5+VhHggcANCIJQvTn2d0HS9hfPl9vYgoeqs3Hi/fEJ1XAK7U1KRLBOfJhL
Q7Jrjp9YBMj9K79b9xVt7ENUL2I16bQKwNDA48ZXq9nBE7HxbEce2ulLTE0H0ii/5wXX6PpMq2x/
8AA7E6m3E3zhxAj3dut+uqXtnM3xe/YcLFjTqZNWtSe4/SZMEGxpWTnXpnaIo09nnQxvXQHRzqSB
9eRN1n4aS15vyyYYOzQ/BiyGzZQAhPZaTI/R3ezg54pxopIXqXvKOaj5TOr+YXTTeW9opOVEXwgK
W6tM5K80J/wKG9JXllRyk1uIW7mJ8T7BEh4UOPNnZnMad7HHirvxO4GPnI/fGQqIZMTcyeSl5RCx
7RIwkwXK+7c/XYo2+yppR9Uuea5C8KYauUPtgyOabZMw6MryxlhjId+ZVkP/l1fRRoiYGMEjUiON
Nq5K3y13guOdvPkMVfeDppXS1vW1Tx/XIhDjQdAc/lvjsUoHhnRJ9qod/RyV4SaaUGttx3po6Q6k
SXOLWmqWWfdqNtaPyIeMMmfWZ4vboMnGE64IsESnyvZOLfV5ApygBWgQO6DgL2u2XU01RZ/EW4k7
pXOLO4oH3iKHIXrvYCgcQgbXHpo8OUoWQOgb6ziNgYIm9xbb0qb8DV0j2BdJba9MAWbAD39kmr/G
EyAKLyIchYp/iDQlK5UPlQeQ5a89WHSsp8TgbUP8lDAheavHD+EaT8VQYAYvmNdM7GSUFV1Jen96
f7BvoCywLSjLb7t9tdUwYi2vP2ufzXswcQc3RPM+BWx1RKu2Spe4wvAVVXIhM/cm7gxEsCBr1wrm
f8eIuJyiYovFmyzyTLep6G+KHORSvSofDcUJXZvMX4r2lQMPUZ2J+6cr70FsBJs72oE+mqwm6Rtm
KPws8IEaXmFAMtzS7k9YjnIfZihNCekzk1MkPBBxD20wDdVj56q93c/PEx1IODJyibLAkFDUDFPs
o+2C1+1Ub5zSJHoyUpexZZewgyk/HB3hzC+xvY2ec7tEi0Rg7Rx7pL8kaO4Si5pRrsJ9HINzhWlH
VeqCjqB9kgmKMHdNRZB+0MvjogPerYjbeBnuA8DMz9QS4L9yxk2qvpo0d0/+MvalimDDRHr0gBnQ
GLG12/o5YTe6hYaxL4vwHIzjpkmDzRCzMsQSJyHAmVhCbC0YADsVAFT2VMyZFXIufTaHyiKjL1Li
je1Q0+ZRPiSjew4xDvbeDBUh6NDeev8K1ZlgL+U0qTE9VTUh+SbKuN8M/EJP0U9pTgm2FM4tWdB8
2Yub0/roRJ8TanTfU4mpxy22zli76LSIGRUPLQ/i17HvHidunYBf1MGDF7oNtbsvWbYUAFc8DHiR
GG3bRX5JlUtBdrQuOPSbyUV7EH9g4pKQKTi15VX4nTVcJBSkEt0w6SUe1uA5slNc4NasA/cQiHu4
NOa6D7ijtbiobASDqngYGhwb9Ado4VKqFX2H0fiVozqt7BhrO6fPv6M/WebwsMKk9FssZ6LK7ijF
PBWmuU+KIn6M8YwOHMJ4JSmYKcAYyiDn7sJdCVRP/9yByTtGqEtcxgxnTXpRF7ZYtMBQe5CK3hnt
S64pXtiMafZkF80Bo+q7ad4PXfVQFQWYBNnYa0/LNb7y5YXBmdhM06kvWX+CwD6YddTvdFBS5pc0
d3YSvXm0bq8cblKrti3OGejTbR5/TLS7bqUEzuJM450Zk1iwApqUDEBr7EebvZtkcDIZJizYtaY1
61038iLVrr03R6jwJpwlwyfd56YPxdJUiHFpb+o+5eTqZ8fct4kCqvuqwj3iJe1PHNAfvaQJiYzh
UazQChPipo6k6NBslyooDpEN2Yy0/sqAnYOK19AhggemLGTDKN5EF99ozSSlHuprJKe7hMgDGFte
vx5g80aMHESBXZ+oiXydhXqMPOcq7Qx8DqP+BbwZbJToYaYUX2nPRFTabr0eCRBTOWG/WFZHrxAV
nxAdrG/dZRescx3CImw7ujNuUomwV87JrazMfB2Fzs4I1QsPEmCqTl6zCQ4wWRo4f/Z8DdgPvcwT
qIZcAPu5Ehu3IcBK6vfs+sxBYXMNlC/TFRfhCHVovIaYVC07PCA+NQ4W2FOxAO+rwUZMCrKXtNk7
lC4+nLI00UawJFBkhDNmwOuZkj2FIvLS+9W4ZXTAB7mp3SM39WNWyeZspMyu4B7MRXZV8XHypBoO
6aivfBYpC0OcXbivItBnluazDv3fSTGQA4mIyw161GTZDyhtgA4jyZ07fZ9n3ezDvLvJGvcldUvQ
LcU+KT9Do7rmWn2v/yB60CYLUjYEmnI+ZpV59kLrOkv01RQOl4IKn23Efo/JJqVoAWEenjnZY5ch
ioODirSMBvlTQwNrYdbP7gAaqOLuCkDhnRgc8kgvCupn1dfQVh+gi1cUak07SWMI2vKtm4TDKc+P
peMRgmleJsarvIHqI3F5y63ZbjejNteTwf56bXDHYE+QyZsBmsw8iH2KNMEhsA3XPHMEETWSdLL7
x7mtnvD45JuiZfsfidpc+bPXnVru6mzM3vGeAe2gw3M3IxudvW4ElW3CdOLR54l/yWW0KQdSbINH
0XlqufcYhjGS4LRYgf598Yk601SwyrrbwZLPKuT5C7bGgcFgbtYAB1OucM4pEy5mA7sVFgzGafdT
K0lNGABtzcr8dq+cuWEFzigsSlKXCwiOzmbO7PrMJumlGRnGw4OhFK56KjgrwlKvDmlW+9T5NTsg
1wi5ktBZ2p5nw/qcCYx1dtgyeYYj3Uds/meqZ7fhsuu9z42GtcDNmJhYNWbsQol1MtbZWnlJtgXE
EuG6SzkdAUOcbNhhYMMO8+Dfi4hEgTLceT20TsQvQ9EtuxaGWY1TFJIypakeSJggX1uKb257/1DL
AGCLwZFOJxYoEO8lF3cDhYFcDkxMTD/Fu9u8eAvFx+qD55b2HF1jMVAd6mtW7lLZHUQmH1o5znc6
S8k7Cb576nLM8fa4H9tOr51VkinrponTcxCMuIy7iWbh0bmtQhGsx8HETNJkX2KQrKZeuKXH4YV7
Bh/k0BcYM0c+jI06I1HWW9tXt1atr2X7TF+IgKzXU5g+4Iv38h1tkO9Evdj2i/Ie/jUQycS91ovb
t4zHZgft9KErwST5mcTqGaCKT6151QJQDDDB7P3QwpuWi/dkZiQvXeuY9yzmuhJHLkKWlYSyjEh9
V1EZcBcIgSZ6LNZdG+7DGGRlhWKVgarf0JxFwgwm/KF2ehIODq0IleRe7c3ZPXM7YkA+0SgjKx91
GXAikOiRcwXtSoZfObIge0pIJ8w/HuvRui0lcvWCI7fnVOxmdHRUvmrvWWjEZtJNJJr6Zs8Ku/MN
Wn5oGYJKSYjfsJlPB+OQXrdFft36TD5VSylYMrK3clpM2F5cOYcEhQq8eHaKGk24AGiUiEn+TDLa
ybQwDxQSEKJmojrb+iMpU2BVdzXpuDV7F0LWkgRjaCXnPB53nP1AOYcfhRlgei2jVWkhv5YzGLty
AO3gB7QNugwkaR+BR50z/hhzGBUBbSZ5+ExjyipdputBoe9ybtJhtqlyPHDwxhiwn/PAT7dtjwdV
RLSCeJzaMKRiUyLWDajRnftzRF/QKnDhMJqquHSp8W3mtBMj/o7r0KvuwORfdYN418ho6zKIgSX7
4vLnb5ACy02RwSMNmSlsXEYpqzYeskPIkhlIk1o7F+NWS7HVKsxClnTFCx0MO0tB5qloXUKLSH67
dgBBC9euxVFfx9Ev6EmsbpY3L+THA36b/klb1YnNXXFQPoafxCHeZlV4miLQ/jtT4Zw1i4uOsTOF
Jn61KUl2lCwnFPtBBeyFdwyX21Vs8s7pkIxUYQ87WhfpAuxPeCKPvZGOFwoKfmtOpuwL5Nq1XO6Z
LdmBIMCdXbnjmUIFSuu6wd/Q9pFiisQSFHNjWj4esFsqsDYLZ6dkuyez7j3W3bgzoAM09ijWXdr/
xnPx0gd2vpXGtuOEwGU6zBtNHK6y2NcPNqBKO8PskWDm8YNrRkXFjeXFi0ebBATLYt/9mGb4nEN8
umrn4j2r0ol9U3fnUUN/Vk1xReM0VjuIg3Ha5NdMyV5qChjXTgT0OjOg3COlsn/BodPIeU9LwILJ
Ml7Yak5XhZcy1JiXNqnIYJrCJVfK6ZwNNLSwqRwz1GF48YLdWDHuqz4/sI0+Gx3EB2M2Tbj7XbTh
h0nMfaRDnUMnokOJHNTCiOHaB8k0x+M+ifnBjpw3iXTJ3RaaegFsllVOPZz0+ZhFXR5u0Vj4iOSn
3nSRZiJnozScDgeMPHEwc9VooIMBaazcHShj4wUhGyVbfCbmV8V1GZlGxLLL8zCL5iHoau5wRckR
CYPfn85LMyOZMhMRDzE6cZePWVWJDuRD43GbG3dA9YfjFMMZmsffiYnnatStt1PMH86mMC5Z4oTX
+GyB5CQvgx/LXRrLGPAD+XHKbHVKvqNup83QUG050VHCS80ccO7jvSbuQYse9g8bDzqlQ+NVRSMc
GZf4PhpwHsHiSGHd8tAHbJMF26qlJKmplgUDt05a5Xx/shTM0lScuvHBVvWjKoVkJhbt7ZGlWU/u
TZaHlzzD0GIz7gPjwVG1BrOlw4RaSyJfTf1eJe9m3TlwPMeNP/se9gLrcyqdTzvgebQFRJchWoiJ
TrqVtngfnfS+LRzynYV+ahSJ8rmAElsBscA/xMqNIpJm2Od8/8PzgnUyWzcqTb/w3z9Tc7fry+Sd
frWGxivvdgjoMKPXDlxVUXDJmbgX2no4TRbsREGfryz0Y6ardVJSOpNiVt9N7ayfRrsF51xO9JqF
11j2MfTrstumxUwxboG9F+V5lYqAOwm4wd3SrZXzuV8noVpT2wr3Do09DonVt2UCcpA8b09oYZvN
IY513e8zRoNr2SY5R+BmMSct/8IjY5mG96I3ubXiBHUXydZrzoyrxhXBQVb1FNuk1UF76sRv1cT4
XLPgPY+jq7kmYwCA84u4AsZS+K2mfmMGscGmAO3Y1GI7pOpzysYHDD1kI+td3WJptaaHjDn+xjXu
fOPUSiRS+kOZC2e0yKiyoj8jFqDvMlh5bd8f8yBwziH79CKIqYNmQcGZ1ZEawIo955yXRVOspxDu
g9PChmQy48fFW24imvaU+LEE9Sd6GNjsG86wtfbxUEW0bKTeocaQbyZFsqds/h29mD4jAce2c/pv
twKroQj1mUNLzQsqy6qHoDHmcNjyArN9TaQIOzlPCSUf/3sdl79uFvgwvIN57w7pc40JeaAScB0W
gJPw42xjCuD9DqjQ4PkIvd0lLYkMzhT55lQYbgEpqpWqSDZavPGGLw6D8GC4YYnjDbNM3pJUpcRY
Uw4YuA8/YuIinEFpe3HRnBr71iysl77BzFnXFi+F6zcrrNYhCvK8bVqhyEsVJRZXQgcTzkr2XRRd
TixRMbr0SgXOUn1LkLB30IcC0sJRhGvMCjHJGN4Si4/Ed5aVTzUsscIykrO2QAuQ9OFdyFscIuNZ
4WZc2fb4lhUpORg7fVV23RztNvwwY5KVBidh3W5LirdWTVf1B8sxb4LJPZRN8ygsJGlGhwAUwmvN
cZeQUfFdNeEIEMt7k7n/UaYOaNvq1vSSRx3hgk6NugChlK3ZQ+5bCXprgNbBWImpvMNtleufS8Mk
RUS4koHnsOsVPSCdl5KKqRIMDKhBJnYYCiMI7gLs9VyQiKCQj3ZHfrkfDHZ9HLF9psQE1ShOnxsJ
N2G8nVXpLPzvO+rVfEYeVHnb9nPT1R5vqputo+zTCH6yVOE2cgUBAlRKIIGkfxvTBeFIyWId4cmi
IPPcTfI3Vv1X12M4jKql4KSsdkwUcUX7+xbipjLsdyaAH6HZB3zsIJ0DM85dbLFLBRtlqVDX608j
1idDlv4RP8+tCpvqPHVs2wrZ3xk9Mb7OQKYNfzCBnJMRypwfxp9EmJ5nKzbIIRnY2d033GScNKf6
mLNyoK1Sq1UzZWlIhayplYWM1T/7b/1g/yhlcV/qPXZXCCLZqD4CtvDrHn9POoPiJV0h8S/S02PO
0boqGA0N2KaJfY07mzJ0Bvw9GpVrr7po/LNuPeX5QmA/ZlwEQU/QfJbhNZ6eHW+Es8d8QOTOpLZO
knj4hZoBt1CPzBhz+ZAEDJJypH3XQ1gXjkeWtHkfM/Lyg2OKjYDMongKrSjJPibA3HwbzJnzS18G
hcyBWDutPmccH/fzFDxqzxPnTh9GeIen1qp2oKCio9ONX2GjEoZqNAROHNJ8N+ofcNXjEhvodGZl
nvyk2deDuE21TwSvwp3Z4M1dq3Q4GaDLuu5BN13LchJubNvxGZOsoYCvEgxEOFkuaElHSiEA6dWQ
v7XZLvlQmHW0PD/5DdnBzhieM9QfeGz+ra3Mu9SGu9ME3ierMlqwnDHGTNy8WkNjWApHYxNUm67l
YzMHUAYqZCS2jgTobgGkTh8Srv4m0TUrQQvXvjAoa2Ru3x3YdqALWHa0kfQXFhU/IMqea+alDDSH
ayJWzVobHcicoD5AT0xBl6enuCfkmaKFybjGONHXPx0i8TCIn8GAq0YlO+Kkwdy65X7STjhurIbP
+DhDmyBioigwnJxYbesGSb4hKjkwRV/EPVED4xtRrMpx2nkZmMy2Z0sBW33LlO6q8lhhtbo2eI4r
2fhE5sJx7+RluR3y0dlY7LTiHuN8EXfg9+hDytUIrB8Eho1prEDZGdBTAMDV3iYZvX0zg9MpOWBs
i8R4HiYWrVnBwSB+A/kBzc3DalF2IL6GOX+Z532Slj/d4J6skN+WOXI/gbLiFyG/hjaDP8Eoy5iZ
lHXBsTD8s4gJf2WYs/3QVEcznO6KEd6IwLRDTQ64N7N4Ye9hbkePBBKOjhyrfdfPEbN5j5Giw/S9
feri+qHBTgS8ApBTN6GQafnA+WqvpQACX+cLP6I4c9xAVKH+1eD0g6xBEmrEdAVj5SqY50dWmnZF
JSQRe1b0NqY+LMuXg3FKEsFS2W4yWAWcxjn2bMLXduDBr4WDs7Kt8i4bzu4EVlvFt2ZCmKOfX8vo
bTSso03JIIgKTslFobn6bHkdo5qywQLhXxBncaheMCQjmDFm+s6cfucz6+G6Sb3t8uGgQhd1kZo1
UNbjdVS+mdwh1zYTJ+779auFulMpcoJlMj3HmaaLWbOyDHYJp59eclD6yfjNo7jKYvd2CQEPY3sF
hPuJ7njYTs02jf2eGkiDJCiadmYDbJ7D4c1t/GmF5W0qqKQ0EGurgOrj1DUvjX/bRz7QoLh9jjy4
ov5DEQ2fKXT9XfU6J+xWqg4gr1upGyuLXtl0Ui1u0aOs7VdWUIEncrjMnXExQIdidkF2rm+4CM/u
6BywsGuMgIqQjc9kfiiS70qQdsZnES4yglGPu0hw1J4lliPhoyNZFvRUF5CfMOUHIzPKCGMmonFx
kAubNf0c0Vz3bVGyzxpIwPURimnhLxLTcIh1LYFr7Tk0QcmylLevHQecbweieKZrmqp7Jo2d8Syy
yic9gxIUtmV0NKqnLBtBk0PttdgysYmCMiIZyjDF2ZsNjOdkZiUxXRsNUNCJxXxx6slOySHM1lM9
Xvlhdh/mzm8+nysyKT4f8hhlct1EvgcMCLK6GlBoI+Qddthk+2rVHrLcv2pFp89ES5eDOsBFVPyz
59kv5swlnhZ1v03UF6288CWd+mYQgoRGqB8jyusOVV88Y4An2hSwxlAnT2kXjb6mQjNxkSMZAAzM
oFymNANsavhoH3bKfAn/wacXsm2iMPkxQzraREOfwC5AkXcEqj7brHSjXbi2vNlNfWEogZHAs79z
Ja680fd2aDxkLBoSzy3QhWi2N3PtfKiQbCIRXIsAK4clhlBTiighiULFBXCksU5B/nsZa+/M/085
O2r3wTCmn0g2L0nk7DnY3I80h1RWQDbWvnBl93irUEgjD3hb5CCDEx/0Ar1hoNNjXOXKE9YhdLiQ
XMSSAqh5GOdqlRWBsaeuxIN9Kjdj3l9katUXQ5NztKPmmDPjVHmr91lIkyfNitu65CA8DMHRc6qv
kRGBMTGySiIXU7Am9Jj1t2UyLxPVEXxAYWzYv/BMRSqOpo3eA5nmyO5xY/kozm5rfeGmo6etYT2g
wmDbzkzTgSlSLVwkX9Fo3BVl9pDY/cscYBtAE/4qffrvOjZmVecc8F18JY2fHrGybzOydpZsug1h
ovbgK7W1RiBeVfRBK5ALb6a4csCokqELPKyQJNcFMUeo+dMq70ivtDWgaR8rP4Os69CcjZO2jSdM
OZ8RtMptOPSvUzwyA4ieTMC3a52TzhAP84RQ4GDymNMcBHSHJDAgt82ji8SXZcD+sM+mVfoSpGzR
G8y1tC+JN6uZUISKd+7vrvtdjM2TbNiqGzQqE6i9VIY+dSkHkJLizcSDt5iLN29MUi5JBvxpE8lt
7cT3vXwpzeww13F6hSl/rYOtIAJN03J76FrQ+cbw0UvxVjTdrZ3az61gI9nH8oTVGlJouRmJoHJu
/yAy/UDH8fLqWWBEnWQrSzyzglmCqzQHSWHeMCagrBnNZRvzwpraLjFWFLcNt1xjLJ6nzqlO7sAf
0IZOQg23cY3/W4dw8WcnuNBKjVAGUIkoH4RMMaYP2vSYpSJtjt1T4COdKhfvsZ+lr3VJd0VS1WzE
dtStOhH572qnG9g4xFtIlk0LUwIycJ/FVyrGwU4GiAWyGaFCwCHZObdU0jJpX0IZVm0Bm7TLV99G
+Jiml9ABxWmV0RkgTMHvs+utpS/KpeFIM0RwiFlvkgBQjCcEJ3kKn8uUevVkRPwaIpLtrbX1J/VM
awrc3BjRKH/F8ljvepPfhCqCex3nKNePrfiyasffYkpv/NyvV1Y+3fRYwCj1ThBxxSeGxvxs+QRd
GmR3Pp6wOqSzi1Ji70Ghbs04e3Yf0AT9A1hTCMgJ5kWqo7xyuK3G7jJnqtp5bMkl9zu2lzPRf8M5
ypyxbp3cDs2yuZnCx16m+67v5Y0Dp0lZhLA9zT3ejPDJOXFzFHXyK8r00LbPWVq9u1EXQdnSlzLg
IeXDxvbdt0qy3NRYNTdZ1C3CccUbLP1DYInfYGAEZNXNRgwJ2lYOBSnEK46xbqe08wCA/rnScJjA
RG8KxeGqqI1tH+t3leYIKsN41XVZsSt0Z23mDkOyuxUJCAzPc7yNL+QrtcobzVZtg8nwKTFRaS3q
nzZGhdlV9xMEuAH3FvZPYjduQbo6/06Y0m9iz7V2Ng6mdLHiiXz6pgqFjUc3PlKqx2uHiLDCwnnO
LGdegK4klhc0mAtSbDIrsYI2r8RT7OGDQ9o2N9JFfbYmBpZgE5buIOPYwUHHhrAlWPcZUiUVB+6b
Y0NT7D20hN57NpHq95Vi9FhCzzqRey5KVa1xNDRwUdrnqvRzHK0gI0K9dIajrGU4nEnF4k6efAit
Rk0NN9QSopzahoGik+CUR9y3zcTgrqQcd+WxGQkkrtUgZvLbtfqQSOszHKgpdCTcwZrQLSAOF+w5
usF4F8fDYUg6BLCF4jXFdk1CvHqvK5c3pKgpxUidn3BQ77NHV06pYsZ7HJ8jkXOLcNKr65KB/Drr
uAmU0vma/LcE7IVFmGYDVmsJkFmP4HoTKltVupF4+Je+XNwx7hLYsiDH5TQedUwEKbREa1w6FL2I
OJYXRS/adtWG2+WRu960kaFxnBv/3pBovAQw/Mbew5kwVmGSXlVLrxmzDaL0mfeEpo/HsZv5aAoD
FXyoKShhr9DqDBAiQFMGdmwna/dnBAlPXw9dPYJoHSNx5lRPY1awhUng/rdAO1ECO+euk99OqX8d
3ohdnytvI9KvykPQp7WILvWCNR2vIwdDvfZ7mF0Ubtm9yliUaC6tSnPHPSRgX4un0hMjhyVbeaTc
GCi0BdVPIW4JfNhy1+EDWxthYewmyfBSWubeLFsBZcK9zH1t7UUIXaGc5brTIz2k+cUJX92hvQaN
clYA9ZL6yQh+ERYv0sofOMDGMCfQllXmbBMnedIOM76min/IlLxa1CbBS6RuuhPCAakCAMHv590U
MQ+K48o6mIZ8opqsVPnZLcmxVBE9nKSm6Gzg45x2C++0fi80q/aEP6tXuOdcAdwKR/ocftQhFsp2
UsVSOv9U6PaglwXFy89Go79Da4J/zYteJvBo8O6snG86PT9EJd1dHye/TmJV+94yMY7ZKXiMmTM3
t47rvNHqBpHz6JALPGEcJYQcULbLNAVOsSLQikRyzeCMRdrHMp4FwLOjN9sxXkdOEDvVl8/YPR9a
3+xIiN37om12s6V/rZEsaJ3SymEXWFEqPmzZAubAD4L9Rx091+2ODFBm3id++Xg/4vzJBX0C8BoZ
XIVyPKLBfGNt2hbhJ8sXGPEFg7OkJz/mpetvcJcb8/2SdomS6WUWGUaet84eGIpCyjKrYww5yc7V
PgoxdVX+GWME5sWwOrHP5+GUJ03YklwLGFKgxPaaDoFZpxefhUTjY8xhSstlgSf2OQeHRqeH3s/f
anYF8Riepzl9EzNLkjHuSu+tsTiWDwEUDBl9pgb3oa+6UOcqvqvfnCq8CPESyneuuNPAXTCDAQSf
kcmgf8JSc8PGaJNUzacCJtHS7Di8EJilwE/3T34/XjOm31TeYqjgIcJN1kPxWte8CprjgNM2Z1AO
qZ2tc1wH3GTYnZoUzuIeph648Hf+LbORrUNPa56JOzYe701vb73gEiBl+qF950AqKSQbhsWVoEZG
EDo4Bxk44zh/IME9uvo3lIxBe1/SPUyDz+CLo0qSg7aiF6cC48BGVfPKcCJ9K3Fds41fSW3tI3d8
DNv0VKT4OOuLtvpvSzwJ6o5YTVZFnG6TlMsT6qit7icz5IwyrSLDu9HFzTRxBPrvF64+ljn/+2uH
6r9rW/2vdbLuf8qbj/yn/euP+p//+LPa//Xny1SLbj66j3/3ly2Gr2660z/NdP/Dmtn9v1LS5V/+
V7/4Lz9/fsojmP+//esXPOlu+WlhXBa0qf750vH7b//q2/+sjfV/Z9lP/vGXPtblW34+2u5v/yqc
fzOl75GD8j3P85fO1eFn+YLzb0tDKzXgON9NWzgm31KUTRfxJb6HdDr/XrAB+nuFa1vq5Uu2+2+W
67ieKx3JEY8Ix3+njdXit7MPoXqoWJ6YawqTwzUaMY8LV44jeQzV18d9XIQtD/1/zGTuKgn6BGMM
c/wgsyLEarRRg4tn085EGtYSfH6mCXjNvkZuysD3cD8pLqEw2d3JXZ1Ybbyjn+ta1hSb/ElvcsPD
xeJXsCiXMKcbk7fR9N78Pc9V2yiDgyKoOcvjP7z0l78/8n8pdH4pMfzxEKX1H5+Qa/qQ/R3HUUra
y9f/4QlxE0oTI2SaXlTuB0VF6LPLf5zK3zACefUsJhjz5KbnyTJanMkBdWBhOaBGMUXowQFsEfkO
cYdZsg37R7OklCaoWxBVeBQB89n7SrCX7mZ6vtm6e1cybLwrZZveVf2VV4eaPBbsjnC4zmNQquze
91FfzJd//jTd//g0pWVJaVog4JTtuea/f5qogZ3dc+RZ+xXFOzURIJKmZf7dtFS+xTFH04whSxO2
pMtIaGBSnirAyKF80oHb0F+fXckiH6872jVF5U83sW1GD6HOrxJnvvWqhQ8L/+eSuHmzUZWCxRmN
BcJLAGTMCeAt1MxYtBdwuI7N6LNy9oV9VFYQ3va5YxxStutnfyIMWJfmT9WDFO4SKj4lUshhGMON
o1i425vERdzsB79EBzBYEF1JObXV9ec2K87V0KQAwApnY2tbnceAvbyTheFr2yu1y9pE0PDHX8cC
h1sVZM5NFBfe2RtyG10SqVpWwCGketGxiZxkdYE8cjneGFM8QwCH1R8wirpiL/J//0MUdv/P3yjL
+w+fR2kpnPzSx3zgm/Ivb1Rnt9gnVcJ2SXb5rpEmen3F8cOIIYR4xsHUOFNWFJVfN8rNOGrACjWX
WXoaJ/IQTeNHPplsqa2SIOVE55vXT+a9GdRkMlt054STtLd8BmJjQR6gSxPBxZOF0gk1PIYW6aZy
xg8GMv6fPzVBw/Rf1g7MSMJTCKmOVJ5cnvo/XGq9WWZ1PRlEeP18g0Kojr2dZM9DWWLDHLwzhki4
ZQ6ikDdV4dkBrlTlUbr+5w+DBe8/eRi4sH3LNoV03L8sYS1Htg4SK3a8pvb3XdaTn5gypL/Bfkpo
er8KfCu/ipY/UTtXI0kueLUFuOS5UGHuIqP34euwl/jzp9EhFvXnT6Fy9UawmVz1hm6uRBPXm15V
NX0fw7yHidX8/57Kf/KKslLYls953AYK85fFqxqqgVgJW3hquJqDDRS6xsWQ3wyUOe4paHQQaxsX
cpSbA1INJtjvOe5kEUl1Mlp63yoCpGvbjmt/W/rIKhbLD16L1z85UHNw5P+h7Dx2JTfWZvtEBMgk
k2Za3m5ve0Js1/Q26Z/+X9mTe46OIOEOJLQEqXd1kUx+JmLFZRIqvwTGfPmXq/A3H91zXJcXinSD
wLb1VfqPm0GVrjeLGrxCb9TzttPe+s5+UOTxnv78Q68f6j+/WqqqRXiPSTvRf6L/9zfyquR5TtkI
NAms4z/viryNWB20MPtJDyhV9i/n6N/dwzzxvPcsPn0QyL/cw3Xf2f6csT/0BnuDX4b9prQyaHIk
5UaDZW7yKP0uWitAFGA4e9f5bRrZv7yzLH0G/PdL2KY6wNkMetVznL8e5tNiAuC3ESRMdSjBqEdf
0icmVJQuyUDawoxEENRJwjIxbJI7RLbDv9x51v8eU45pSltQo2gP3f88ywwc2WmiQcnynBbM6mwg
Lnl1TVJWzFBqz36lPt2U2Q2tTHRGHc/Kb7x3mtJmh1I/TmU8XV2KZ9FEwxlzRsY8ExTM9Z9vs7/5
qhzTY7AhPfa80vX0bfgft1lpK+GLemLTbeAdt9jhXFtLLCdBGY8ToLk0no6Q6XrnEhePLWHnp3/+
BH++if++WNwn/GgpHZMS7a8HumdYDPtJ6WQodbCcKHlkvLsm5/Ely7Pm3cXGsEZ906yqXj3Pbiy2
7sxGSkLvM/zCungqK3eZdmWEZQD5UrOvHdLutmY4VduAM2G1SEm4fOc+mKr1to4XOEchVbeTcudC
RHzzBlcr2tGJ/3mhFwMBFUZWvYqMHD1E/c6NaD0650ll2z+HxuR26vzPX4P433vWo/jwTWGx3/GF
9ZdTN/PNqOrCGUZ4eopBwhLWE4zmTaw88wZB2jWY4+Eo+/wEhZmgYNd8QjTDBt2az0ve5idvoHsS
RYRwWXvezc4+ZcnkHRm+EeWWgOz+5w8c/M8zhlHb4i1sUux6zl8/7zKbDuAUcFt/CqY/gAx3FNGl
tRnj+mnwNnZoP/gaEcQPv//5Z3t/97P5kabPK8qxpf5s/3HTukXopMTdVyTz9AGW5NFggmWTpKPs
vnjiI/MwmWw9//mnWn/zR7YoPKBsW9yopvzLJUJdMFFFM6kZE4O99EfZp9Dj6gR4dpDAS3db89KW
hbaSBdu8R3waOW4KYcVEUhnjzS4U/C2ZoCBV9kH3I4/qPGAw/v9/d3iYciSEVDoQiqW/vDu6UkXd
VPP9xJ4wP0cCQPB7rxrRu8+pHRe7SsYP2VSoe4BTzBtsU61bY9j3A95GfAFIYkQBki8nv7F2m+zK
MrZAOqgM/Lph92guCPinOP+X7/dvrqonHEd4vEAwov/1KGosP8JHTECaXZj5LkoY87tJflU4/zat
KOLDko/+v9Rc/1vsuCbVfkCFwHEt+OV/30q9ly7pwle4yhpYApn13jeEW2ZiumeRqUfMHp7jCnZf
6GNDi7KNkxSnkHkO3EwPybaf33Vm+kik82eALpfXS7xZivDNhpOzgiy178Nk3aaQGJlNsziU8l+e
Q5eb/q+PgyssM7ApcaTD6eH95XFIuTwdLAgfdC1Vzuw79+2UsX1JoNIsKe97H2d7GMf73E7EFVHx
BrdA+jDsnClS5Co1gqQ3gsiKElsX2XYu8mBEJhhWhjomG3kOL3EMSp758LJLyvyuxm/KZJrd/8j+
bWfhV2bdyKJ0ICWhsoIrdfURJ0oObMj4IddpKC3kHcifSBDNIIx0DwTC+mxS2BP5wid0RoJMJ1gO
P6GVyKMK4x4RBPohgboXBepLaxTbply6cy+xIbqmglRIBpttpDcY5tTZ6t8GN+QTg1BCpcfqeawZ
pzbg5kanW0gor0lHGZ/L1gEBW8c/itzASo0WMOKBniuCxtQZ/W93pCrx0vIWpqCjAvKZAuM81sal
bJ79UKnHe1q5eluNdQnBJmErqHJ340eQ/qcFaKPQWDY6cwy/yLxwglJuuDCeXXlCTH+IndFmC4pk
WI3um0jIsFAddx/cw8JKy6NGGSLnnM5oJO8mw6kfCcW5jrad3uMH8tYR/rSNIdSrbQ7Rup+x1Wat
AeiG5UGV3FWpJzBJsSlAZorKzjGSvSLIa6gKgIr9vXJHnQCNtCpvw541lCWQ3Zs92piBkXtdY/0L
CrpGrMRGMDHHnz+neGLPXkBcNsoU0CfQa9v7aCFjwpwC45NJCNLDcvJjEjXzSRLHeFqCrDkDYbpB
aSbW0YAAyUbFPJeV2M6l8ZWxFQq7agK1mM9QMywwJPMnNLtkY1gjqjtU0Dh4Vj2724LuDr5dlrAk
YiHSlR9dSOE2Y4fFVdBvJxHGRzUltz3235Wf0VRQEzJsoaxZqVb5pxqUfwsgLmswHC9xfE4SBuRe
+5bF9rSDbPfdu01xi/MC1ERRZ/A8CJZKfVxkvTi1kXXqASHjo7N/gtx/KGZoenlWnrWVKUPckc33
VTuwXQ74Dbpyuhcdjp5oaD5jFGFyCkeCPn5ccC6bRBAnlhNMjOGNW7zIndcmIm6pZcOPPCLAGsBd
MLLxgL8+TXm3MUsJmRMG4apge0izSo4xUOyIPQQaAFr5oqy/opTvPuBJXokcFlLpI1xN8f3sgIQZ
p0TqvUKEabPnt0FeA0N0MuB9T+VXMTeHIEph1lokx8i+P9WCp1zQl+yMBRCvkQ8LCWcLyRAl7tCm
heHRdYWWnJCnlIB64zwJWNtu+y0ZjwJ1ebdvFmvZ19ggyX0yt3EMnRD/I1556qra3RMff2wzorBn
EpIOyeRWG7MeK5aPdsJGPmBT3Q9shFHOLNb4jd0RnzMboRhsEc0/McLedsi40yYRI6Jj8e+5VcsC
SQIv8cjWRlU1MQNA3ZyOwAnbgVwMF/nmHJiPdmlKChQ2SIslqk0RQ2Y0ivEpdr7CjkVu6wJxlkQv
+uYTNjeSfCURglmR4cRFWGskuJ2GnCsTVu1jxgGDYswzjz7ULGtC7JaWnyjSNqJmTSwDEs6LTgDN
JmPLd1S4pdgkYGuOz1nabZBJI/nUrrNwPtpVHF5Sg8U4o5zVZNvzbjRVvhZOWm/Z4TUgAUJMNlb3
HTCBqAukh6rEtYlDBrXEqU/yJ4GJOI7eCzscVyUWUG4zNKG4cTetYTBdh2CcOMjs6dYB9ONtTlry
Psi8eYHAjuKjtt9am18Y3LhkyF3MwE8OVdV9dfqkqHg8l6g7ZhOwKwNH0oYqRG6Tuf6YCe1lVTf2
F6dzf0nVQ98al19x/DtOkb6w9J7XjUIkk2HGupuVcVe0uBdhfZRrZBcwhyfj3Q+ag08QzB3ciQYA
LC8QgYX6QgzgEeBFemIuAetBgjQTefKgLPMSlj45kq18QwPp3XJ9OQeXaTPFjCU9mb2ZY2ntYDfk
nXLv67zKN3acYK5Cg9pOCb4b32d9MJivi5g1iRwGAa73dSgNrF/5g+ECCU5jpgOLkT2aHdksvpkj
noe06zPObOLb+Ilq9Id4EnU/KXnpwhYkeGLtPPZ6yA+whFWtTvLMybGOCtRbVckmy2JiQUcRsHyp
PLFxkcjgOXAIdO8geygnfwUUYwfTvpBmsXFyhyQbj/AjVItDjxDFCeJpk2Q+lZvMHqcKAZfXwHpO
w0xsiz76QleENW0o+n3l/ZJIZlnAIt13L0XPFjAWAhp0JclrAR8iSxSoGZkWPSTaoLbvme8xVDSI
QZmTj1rfGg0RBbzRcRr1pnyPsc03tkiOgdVfMC2D65IRWFPj2KKXwkAXQeyO3mKrRTxE0PG2dOJb
lEPXwh3lhciPD9oViXUZ0DyO9FPeKhcElHnDMVU8qDGkWOVzIUsHgt1eatw7sR8+0Wwfa2bi/Gd4
KgMEv1ngYNq1DhAel3WLJ7jLEHvb9kRKd0LNWw3gdeo6YTtUXS1CrHcu5q9NZriXDEv43mqZoS6V
twcI+FW2hQfpKWG0qNNAEs+G45C+dnND1IrPv+es+LAq81ZYwbSNB7WPJTKbtvwonXk4dhXLu7xh
7WzhZK5xMJVE2SlQ2KHVt7uisEh0WhJkx1ADoHGo2yiuiJLNgYk4DZ5bxxVfc4/zYpwCsS5mzzsI
RsU8yOJZFsNwcHiULkleBStP36PmLA5EZH8I4zcuF599m+LFNA/2djRy5BRtrpj9+g8UqNfFIrQZ
SubambDpB/pTQnEu7g1WmrZ9qRNhv/PGy7eoaygjIJaMXsqzoB2/lIKbriJgsYdVumJIua1tHWtl
FDu6D+/8NKZF+dkO1WNJN4OjqvdZcHhMmZsGGNWpqvM39nmPWYY4uqr2EUo+bHyLfWgHF7dM+pM4
4oA+7CNSz5Mpo11sk1iCw1PNPmnpAU6RnAgOyam9EvIuScJNF7eSd0AhNw1j4m0cccybeM1MAckA
cHNrTGQneuGDZaKRBt8GT6A7NBN38FwG8Z1osqcy5f5vrJLMRHKeOuWD4KYmCWIMsD3w9YNonZaq
N/rqbNfa2GlxQDt4W8KYWM1+eKFO+5WOhb11VX21UZsObW9pPeQxahvsYxW1aSuj9TRwTVU37szE
pe4kb6lZXntnPow1AlFr6n73zvIZoLejRDXOcoS2P37AUs32U0bi70RqL68xF+cRJnGDECRD8zBq
D2Itxns5xo8tSD4f0Y6bmuGmkLWxMprAfqVLfNJA96yfbIzsSFRhbe3HZZt6+XuBxQsnjA2TZEyv
9iT2ZBb3V0+F71I/ErmwbjhMy32WQKKoZSToi7q7occGp1r3oQwi/yHzq2cnEc2xpO4Qwrwb0wVy
C9KetoWeb9YLddKqaSm0R5IQOWQxaGf2/GAJRhUzcS6bubqD1xYcU4EPfHFkeML0BEeB7Eb0i8Vs
d4/o0BAzGwoWuiRdwkmDrZ0a71k2ERRmHVCykcQ6wHLGFxIiW+eUYwq5Ts3iN1QzLIKgyWkgq+Ym
hSy5iSWMbFro6tFS5b4iyqi9Y16NQDYxou1sQRbir8lEwOIRlzU6zucEDg5yLYK59tx0JDfYWETU
WFDfccxbqvuNqtQ10x/FaW2qmzLDs99SD4re2eegcCthXjJrPNCV3KF7Rgb7JFOyUFwkAmA39nht
V246n+HA/WImpiu0j8BycNK+2IN3P2fUPkN5FIJxTt/Byspt42EmV9ZGL+6bbU6Wb42w0FpuaimC
faAhlfi6jmjN7ql02PxTV0Eltk4q7F5pSrKhylBTmZg+op6CYwxPgx0s56GwTmWQ0q+hiKOgB1Ya
q18tPkbuo9nDLY7KjypmlKdc5vbWzpEnY0sznlQ5nkNs6+si1OqmcAHRzSetqiU6BjzTg4g3Y0/Y
hw9qHv9S9ZoQGurO4iEW1gUXl1kmd7kjLBDe6G878zuu7HuEMtEm83H7ONYSHcBYbXomdryj31m2
Orh28HEPMn4ekTG6mHEckuA3feORSuv8mJn8NM2pxXoZgvBLbRJIDPKRgvJK54NArAkavf2+h+sN
zyUZtovjAwYpSagLn3kyNH7KfE88/9NBYJcJ8ebwzRZUYnFB8GEWps9uFN6MBkJaM7lTlP7Mv8n7
ws27RwkURa/0ljOuxn6Z35O6JsbLRdnWths8cM0pIygB0Rgv0wx5PALklzxwXotMXNFrCUxaLYjA
RqI5tE9e21jXOfTQcznW0SLxw677bF2Y9MSlpUicIBc1QXtb50bMcDMhKbjJyNcoSV6Hv0pYa26e
DIF617CwhPXGi6Y5yF1CTg75buZTiFEG9nqwdnWajini3yWYko1RQQJCRARPIsWxHjzUdgEULNKS
rvpS0N2deOfuHKHEjSgzOnRQIJuSos/VeJghCJgT5h8ADLRKJd0WnfOTGjYGSC1tR/5aOa9ZEH/B
aIo3vK9vZq+h8MWPxZCR1gPU78rIyOybKlg2hsEENEj2GIaEJ4j/zN1HG/1kXyD3cmO0jL3NpfGi
hFhabeguFwqdQpnHOEnAQnQfyXDl1e0OI1HXIOOPdTX9EqnFGChNG0KcghNS9UvWQsAw4l+GQSJK
LNx0O9ghdsSsQ+ui2mOFSqQpyCZEgCbrQ+B4/pauky8vGw8e3KEYhRCBR7tq7nBKI7FZ52Xy4GcM
lCKB+JOd8oHEVTR6HvkijdJJJxwyBeJxOJBT/Oo4bbwvmjza6VHM1oUHw8Z2ufq9o7PsM2PDqWnS
KRGDA6DO7hMNFisK6H4ZD1443GeuGA8iyzx0ReghY4GVSvmElc2SnhatOEdRqGfmxnDnDIdYxiaa
8WQ5h3BFHXWy4QJh0dl6Nq9HJP1iDQ0WV6ejQXQe+2LQJqL7CVuqJYfcRnKhuE3jVxS7VHEKoDMb
EqjODmItYgd+dAia8bAw1d3XIbrAhqlG70uQIXZC/h/K9i6ApuePHpDOvL/PquEUV26/bwAkjcRj
ZxKyk+Na+Rm+YIsGm9vIKFHVwfUOD/1S/c6RC59iF5WhT7swK3hUU+y8Oylb4MXie85DLLKCkNWe
N82YwTKJ8yvcYsLqIqfcUMMdOtN1UJ/m6FQ1kp04tZ1XjAExj+M169XXNEJHqlOXLkInFfTC3ROC
cOeAzYgMzwI1O+OxM8RrkmEdMurU3vSjMW/db7/VCK3RiXcqsw26jbQ7tgXKQMOLL2xD34ypDTZ4
bWpwnUhUG8d/aupyE0qWakVLKABnK2zZFPEd4Q24RzfB4PFymybaGYRf+CmPjZ4hld14jYuCeYbf
41FnyoKLnAZ1wEWT7gbHwDNtbhpO9lM+otfKddsZtN9BxLCv98Jfth3vh1wo+l33G5octlf0zlCK
IsgR6P61NMt09GEGHRgjI8BuNfW/DBiYlrCOMwFjC741TpCXeOmufZXv/cE7s8v6pKZBMV9nL3XZ
nLsi5+r0XEI7fvUtNpOxbC7jL3bhtL+yrPaxUW3rNoMN5VrkUza1WE8cUh7m0o3y/GPq15/MDI5R
B62IbS6OuQpU0IwFl+LDyLZtg+3blnwhRJDsEsmGIO8xVlQcihi7U0JdGJOjeaDRq5FPR1ADtnn2
rJBd2xmdsKzL49zo3qFlRCqSemcV4A+SEfw/tuX1MlrMeBcldg09RwAeoAQgBpa6hoDu1BS+IY4M
q90UNtO/XBrFwZxtMnyoSAdUjtiVuPczCeVxwbBnAmMgB/gxB/x/SgQE+mjoNbeSgm8Cy0Zu3e/O
JQjOonKV4lcgRuSFgUvmzsDjM1gG7ipsiUtSfOPz2PsugztPy2XHhpQPhYOVeGQUXM4PZyrelJmL
hlpH3Jp0rPlsaiWwoOVpXvqxui8J/gu5PQJ81qTX98gTS/kgEv4ksVLHEvh4EzvIoMIfYwY9AlzZ
WyFX3ZEkA9lAELVJ1hOFBlWOydwitzUYu5jQleAS2YJW2PCwMw9wevaknrudpv5htJp4H1jNk20k
5YlWLzoPsw61knqajv56dvozBqkUCw5UWgg2jCAS49adronwGCLlRbFNQyj4fanZorj25EwBM85e
wK3GjdmN6ljheV5hEe9wcfDoBA8Tdqlmrh7wS9fHKXlvyzi+RKXaul2zFxM+I5JMYk6S+VRkxmuQ
vYI56KGgDvni3HvWyJAFRXklq2MxTq8IfNDJtnN1rBqSdYiGTGxMW2HUvtFTanUxsuauaZ+b1iYY
EzREFnfXJTQ+QZHhaxrT7dKZ49pErbpKQe6vkgg+djlV4NltDC7xgZk4OT5299zQjZFZq05eBWMu
GLBvl9jNG2EyP2kIvBpeA8gEJ1iFQQQmhZAFhj09cNguoKkMwn0OtoQXL1IMPyTUGzvJuop5pnKP
TLy6e7Xb+FtIgc3fxmlWNLZ7THLYw9OYXOwZZ7sV3xiFeqxCDIEB+qZ0ebZldQ1EzuUP7eVmqYB2
RCDrdrhJd75ybpAWT1u7CBemdW6wkh6KBUT0X4BA44O/IjI4BFuJZkqu5pU1oFeW0CFWkA3LSz9R
6pnMdUsLnHmO520ph2SXm4vaW0N/ccX75DQwrayFmAgu0I7stNuu1BPJwPjqtO+hQJC3FJW/Kvoc
PfygC6aGPKY8QLtcNMObeQ3h962kTgcuMqYCJlTpTDu8qWXQPGe3qNKjdTxyENGUs+CHL2enjrmi
LSVnlFGPbCDokq+Enwv/lKPDNzNyxE0qhVUc4z7NneGZWRbQnFaSuWRaHslzxZcR86OasrvHCWfQ
RBBbVBXYyNyM+EXjlkeROolcF5v71x+Jl3XdtNg6ygrWyedcLN8VVwAQ7TyvGp9JLVi6YOXI6SiW
cV+Ny5NXGYyDho6kZawjWK/IOoNPtVnwfbUtfUGHU3hfmR+CkGxmgljoxz49M8akRip5AdcWnBVy
vTCMMG+d6kED0oAuWNVhyCbsnxWZaozHW1ZQI4+syglkZJrojUu+T2GhrAn+YGniqStji4rMpPHT
CIAxJfFysgX31Ow5gA4qx9harv9NY8VpjQMV1wfBhsH0zZq6eJyx60aQtNcKcJeW7BDAmUkBLWw1
D2TzdHm3jrJw2jLN9Y9QIh76Bi9Sm+enNnCR1HtfvESYJAzxfPZE9B2M7fOASeWYCOOEMhCaX08w
Vf3j+h5jyerVAXZmxOC02vRbGcYvex4R+YdhtXPVeUakvMeMq79IBFtOJ5dd7COH4T3XcDTTetcl
g79K2hEJIwy6opkSrt6lA0vGPiIoGwcYGzWnOFv47icxuVsEIB9lQ5cAYGRyueNGMqDDpHKe7Dnk
+Z2Lm95CBuTXBB45Dy69yBpeSgZNckmHXRxnAbhfD8Rt/Dsa44ec6EYtN892Pk4fNh7qpzWsqwIs
sRuxCCRNd2oWEx8GFygXJAz4KLgIfPrO5xuvBXRl5cTcLYUFdcIstpFbv/IgUQ/kP5Fu2JDlUxfg
deGRicuN5WtNzi6XNThfj5UF7lx3Y7XOczf1OnuIE4lXdTeE1zIofxaVduuwd79nphFgkvUw1L5q
UXxtt/XOjmG5A6ijqWPo2NqM+7pKXmoiNs02Ci7OUOLka/jo5fQ6dA0LxC7WIXxI2woeFZKT1M4c
gJXO3Xdu1C9FCPAtSKMndyIL49YUxyn49hogGlP4xGjnkYV/RTKy9RDiAe5DTuY/sC97gkS99yTX
K51J4EpLU6zn0b4xp1+eVxFeYxEqNwbhZhi2QS755NNHyaLYak3QQobJdLWDUDJ/OXNHP8zsvvad
l07IG0Ea+YlFxjHkaQA4g9AxSw8TIL9L0haKxABK1XbhS3Y7DoyChId4/O3bHFKVgYcYf+UDFqHc
ICicKL/XTsftuQhjCAh5in3MbzN/B/fW+RtCFBjSEBlleqlaJwunIszwbMPZAhNF4SknvwnqmsLK
7jLq9OPbwG3kmquaspUYd5YDysmUytkQt/FYE+Qcy2DcQvckNdTCNJmE0PQG6M3AxewHc+7EBdgO
aZ+8L5uxNLeyUK/hXqj4F47Gce8keJhENoy7NInx1ITFY0OgzQakNvkd9HqYDcO1K+sXO/OKdeAW
vAIqo141hkd2wadoA4qimsPGmNFf5P0EosAlebIBDdKkLPNRPnF/uv1OEtYOZ447NY/bu1KQpNrZ
Zrhu3eKViauzFx4QXcJAsq1FA06q93fOzPhASiRGCxq0lajr3dKxZCE7TySMxNOKW68zhlsPnt9m
9hheErCW0zaY3P6AYD1Kuo1TYAcXUF1WHG74IufhTY6c+YNnyI1ppN/uwvZA1iN5hHVxZhZEqdj6
vJBpjuFaEsmrGG934lyDYIORmPBRxmE9RH1zdsB4sm7M8EcFfry1GnNY275z4qJ/zSo/ouSuVmVK
K9Snm5h8LwBY3Vbm+GmrhWFxNyK9yMs7ttHN2i8k2yfl/B4dIbZ53vB/uQcBqKSfRojSMVMr4p4V
7WxPT7sSp2Ik92AeAENjImSJAW7PMfDVV4oFjpp3TWacorBldgFKcM7Tk28xzPLs7JbjYJMF0oMY
vRR8d9yVCmkAPmeXUcCB4Eohgaq0EkaY6r4k02aGBMHCitN4i2hLCDB6gcyEWzTs0UCZu6JS1RYZ
JBWVCKxtM0FdyuuefVGA2qHyugsxG18JrsMDfeU5KZ0bhonzKqDCB64DNALKcDL3XwDel5IZ1jh/
Wx2nSEvYFEGnmMdLWtsWSBu77KvII4gaJskEzdK8VUtPnIN99tvkdxqIVw8j1aoX1YsbNOOxqTJw
m025GSer0KjvxxFg9dqLQ7o2mCME+pAdYhCKp2+h3jsi3L6S1luuhWueeOiSdTekPC5VrnZRql4Z
Qd/brbiFKwz+cXwJnWjahBzGa7NFR0h8sI87Ce8hEQF7X41sCasvV6YnBAE86p53SVH3MHiCPgGO
dKDwLHPe4suQBVsGH+8fJriYma5v72fkNpDrhJbfTJ+SKryf3eYjaUmPS4nuwPkbeKiP4NYajrhn
dQcxNvbpm8oJ/1mcAeiMlzdCHmiVKv9rKGnGZTQcpyH4bnBOS0u9tiq0tnnivNWcIlvRcSZB0Lpt
sO+ntNGRdZ9jid8MNOKpVdEeDgfq4ijJX0NV1Ce/+t3S+6+X5sksFqSDaflsDg2CPpzupuU+WcBx
kcmd6gHkUis5mEvFgH2YXMrPYrqfiScSQIYOmIXJ6wa8W3DLDM3TkFOdsONFOw+it+DrXFeM0zPn
niGXewojoB1zBETFH9pNKGbcmdAeMr//6eYRKUMaPIiUqZmdF0dLc4LHotsvEU84kJXHVLQ/wApM
KL7dtgUyHJcMHZTmDheaQFwx7kXvdgiUC3l2gpgbF0AWfMJagmW59wgRXHGnYpgfP2RGcrhpVGcL
7vgq0Pzjak7foUDeD5qMrLhWOwNY8qipyQp8Mq1NtLErEMWKGasHnUGv4hANzO2jZT40QJglMOZO
lc+qwEHI1oLjODzPSL3JDOT78xNqj7ZiqqN3Uqtek55rkM8eOwFGRQWEAc2DTmkHJk2ITkFF44NJ
nioTeyQQ6bgp78M/VGnw0q7mTMMPgH4NelpqBnWpadSjWL5E/D2w6jhkrDmjwlnHPWgvlzS5FJlH
QSMQ0gEY1kMLGoTgaEgqmoDdTqwLQWIPtHly5q3RG8l3pqnZTBV4LWQkXiN8v1vUfQ1gO3e9qwS4
jQ4OVQ/4A6edV/QAxIx6+yCG0d13MFw1tXum4AJ19gb8nI6RuVXg5MzfNOs7t48l6O/eoj9rreVD
ersCNLgfMKmqoUJsVDZfkMdMG7pOHabMPDsHLh61mjLO4rABO95r/vioNa+OUdxkoMlhXj6min1+
oKnlHdhOybgEJE5yKjTZ3K1hnFdsbVNNPc/bfaop6BXkRnz3KHv4eSDAzg7A9EyT06VqXobEbbfg
c6G0Q4LiBSExHw/R4J1U/Z0486aiwmJ3IV+oCjFGeibYq1keJ81uVzUU9wwRSZbBF5NhCSeUk4aE
6QElhyLkV3PgK1jLribDM5HeGTgI+JLBu8COdzVFXlUfAPwttj6cYzlW014T53kHZ5sWc4xm0Q9M
vlsFnX42NLibyUid+1gS/CeRfKkMnP0I1z6uOm45CAixZt6zPf6JNQXfAIffaS7+oAH5mpTvgsx/
KDQ9f/Dshxowqqu5+jmA/cHsn4kaRQbxgr60AsI/A+NPPWNHXEyyrcAlb3uA/UkfXkTIzMxme0T6
6iEPZmoc6HpJo7xV7M/EbATELRT9r8KuS9QsFChN12HoRo6ELIzb9dsbGAm1nefcLLQ7iUovbjxi
zhxgTIpObuM8eclS8yMKYOdL4glGnVMgdWLBQnRBZ9SLttmzNQhKDjFep6lOOvCm6m220h+zRxXj
dc4qako0inn7m1mPO+QPxEoSEUv95+gchYBAhcpHpLAE0Iottp8rk9iF3ivvHWIYXJ3H0BPMkOiE
hlJnNQzW8+L7G7ex+7NbE+agUx2gErGuEUjwCENEpEz2g0UIhBnO3Vu2rN15Sw4MNlvDeUx0akRC
fMQg+5c+zd8anSvB3uCpzhYDDRIKaWjkW+YxTGwpL2LYEnuZvtseORU+gRWeTq5ImOgxY3gxfTIt
OLfMjSDmotB5F0onX8CKbPk9GCtUbOIptkjIqInKaO3kS5Z3PxXqzV5naXQSKRyhta8wGua7fouY
eTqHnTUByCSJYwia11ZnczDeJkEb6jA5J1+lKCCA6iSPmjZKPyK/66R+szSDZyH2IxqY0usckKwh
EATKGEjZYdBUagVbCoaFVPfmVBNXpA8w0HQbv+p/QvCPKxdBDyB/WwdPc0IiJQOJNb8HC2FDuXfx
+TDXKSnEJkq9997GaN0TbGIScGJN377OO0Fl9NnAAN6XQdVszMUmAM32t+Pg+aSEUdcPbfEAGZXq
b/6CrmYzU+fCDQwlJ523wlt5R8QekBqdxTLqVJZK57NMOqmFgfunpbNbsIp/jCZpLgvyShDD+Ov/
JL3ozBfsLltDp8DMw31lkgpj63wYXBhfFoExZv6ZuOTH2C5JMhmRMoMAEjMTMlMRNhMFKZIB4mdc
nUOT6A0eg7jkDN4x3w/ohoCuguySXNT0T5aNTrUJiLeJAvEJdocYJh13CKjCvBvs+L6yrBffJB1n
1jk5E4E5vU7OqSwydAYTWrqC+GoFeBNignYsnbgjdfZOBHYL5IU6NS0T2ym0b/t4fMzMdE9mMMk9
cUcWdUy++FJvyDFm04VRK9R5P4RKXhKdADQQBeSHZAKZCaDLhKZm1xIYZLZNzGTc3hWN7I+C+RNz
XZTF0mNG6suezdTQ7CMThvE0Fu7t5NgeieX3lsFs1InmiEV7o16ACdxgO1SXJZ1v0Ctn96qKdiys
zyZr5XNMBvs6MWEGtcur0TAyM2MQCt2MRCt0mcuGxCh5lOVTajzGxCsNXUy97jPV9eHMmDJF1ON5
BFSNBlhuJBiZlA/kPQfrCrHz3DPNB7DSHhdP1YjmFmiC0nd5eQ8MqpzpdvLmX/DvrsCqbLqP5VWN
QXPxWeWT5ZIeu0R8tt6yqdtQHFzfOMPS1TM1EqewMH1InUHlIWxbN8RS9QyFdUoVNz5ywPLS6Pwq
DtD47GRfg062arz8lhwOhzM4NVeUYt2mZeAr7lB+hlsGhMdF52S1txMl8QnqbXeStWZjE6mF1UDP
XEHmpJIZp+RPqOO3iOGyjBQduE7msojoqnRWVzl1V5Te6F2cYlV6wb7SuV6VTvianIMi8MvUyV/9
0hzk6N13OhNs1OlgJjFhFnFhrdGa5+T/uDqv5daVZct+ESLgCuZV9J7y0npBSMvA+yoUgK+/A9rd
cTv64TBESXsdigSqsjLnHHMiY8GnI09dCQ2kGf11tOSMNe3GWWAn3pJAhtoxBJj4a1yyycp92XUH
k8CyluAygiuRncmQ/ipjj45ws5aQs2lJO6uc8tTY8gAZAiD1dAtA3UdRP+2wE7aHcMlMk4SnkQ/N
IInY46M0inzfLhQTotZ0SeZauaSvWUsOm14S2fLFLa8+aFuSqowl4aQhWeBBLf/BHyYwCabvg43u
BPoBaW+VbO/d2Np7iyC4akmESzUY4onSal26nPhAam0bQ8TMyxAmhyL6Pc7zUU1lcq+TkcA6HMF7
RZ4b7+zfoLOegg4qaDT3pIMa/ZNyQGsFru0cf56Sd6qBNCIVF1FtnOzYROxdx3zUOe7QpozMOzyS
/tKYyY7MBOuulof/vu/498ZX06lzoLjzPgmGzo06Z3W2j2eYPGU7Js+iDZPnUBp4Tj073bW+L/ZU
UIn14C9ZnU3N0cdKpnArlqf+aMZbY6D7xwJkgEfghDkGYX5h3XauPw/Sp1kUuDFtbwZB50YRNhRR
9sZJfxvTdEQr6DRPaNAbFwKfMwbxyYiC+Q0r2ldtV9H151mBeG+IyvhRSxNeILaYPNI3NnD3SihV
+RLoBpg7jJDdzw9TN64OmbjYlRtS1HbiWXpz/axcBhY8iRu25rLNrzkIoAoX5JPjkBtjNsXJjUV9
NQG5H6K+BvJa9u6uQp+BWFWM9+657JiGaphniSQfHhdT9Ukb/GXQrb9WTRRulcHckmlrsrJZ/uES
KtrbPy535GoA08UEdbBtxlO/zDR/HnI9Md1sG3HIiNr9MZOa2u3O0/Lw8/TnoVTuBW4SIy9T0RuE
B+GVIjyGEi/zw495rG0BkjZ+9JuUIVI/Pj1P5I8qCrtHEQBCyTS2L/tzss3bDKW0Qc//MTYuGUtZ
q446ydOP1KRyDMB00jJK7hOV44a/u996Qhcn4TAvhCbxrSs3v7Y4O157q/tWyzN/mkMwXcBF3Vlz
avaTt5K5wmmogwg5eeA9otdefvLz0Pbk1RWFeked+wfifP0yKZo0VuA5b22RVmvJ6O9eNLrfeb35
GsVQcoYAuR3uonrr0hRYmhZvdRCjMcNEtyLxES5wt9HzHN4qGgo3ugfujYwQqw5vmOVIogfnTC8D
oiHuLjA0SeecRk/9CRKHFrKgceHb7Us6JfXV8rv62qtsVYUqPJXdgTAF1JlTQogbw9Gnn4c+r4/V
2NCjNgv5NPZEWUCR35SRFHi4DBfe8A4n4PQLk6ABUtz6P9/Oqe98FGPCMB87q7Ah4tOMIuYPki2K
6PUcck+hz5LEHLpcMBgxVgZNx9eg9oEj5kK+NXmCeCFHLjPnK9Tj8bmtyvwjjI4BTrKDWbfFW0bS
8GHAOPNE5jqRNIhJ59JgoOKPRMZ4etuGInsy/MjfJsoZGRFC8gePZLMnIKVBEwq2MOnfLVGF/+jT
dpAF6QCVbAGWP5yWsuAB8xCZUzkMtbz1/tKsAKhE5uCDtirI9sudRr0lnmmeFK6lnv2MmIcavvpP
MC9YX8Z8P1/+PPxE9lL1YnrI8nA3Ru9GEtjPnPKTV3sMMCWb0a2urWpbSj1sigDjNSmzDsHXtyTR
f9zWjk/BMKqN38vy2NTyt2ky68l7qkMwA459ntRLGXpq8ahQyvvwv+2uno6uFtnZHuWu9N17z456
z0fP2fHv9XtXafWMMvDBSGxStcL48vOQEyP031dVrf/UJB7tvd7KHvy8Tb/xZqErZW19Kp3MOg5y
7CnOnfhe0EFkOv6l0c/8MUMQMxZtnWcPWeLOs8xhhyM22/+sw7YflBCXkEB3ZuFuK3zrGyONr3E3
iCfcnvEdBf9fYKbDVSegnAiGJQZBA0DqWaHNcPA4T/g7KtVyZ0yc39JxQPFam9HuZ3HQy6owaz5E
Ru9bC0WOMGmw487oHn3R5VCVw54gEzo+Vda92ZVAxBRS0Nd1mn5EZpJu26TVO8Mb0g8/DT5FUZPU
0EOjE/AnT/GSQuwsXyVtuo3wBNxjjvvMqptPH2jbDrm9uyV7QR36CYpIHjBHVFKb6BWd8unnwfHd
dwN17OnnGT4ibmeSZjKWvv9+ARfDvAuM36QpM0ll174azY6E2v7mkjl381Ij2Ee5+7dpq6NR1r/L
JlGMrdP0VSbjwkAYnjojBgXLf3IyoAesgy4bqQ5oDOnGdL7BQTKuK6w/IkZAD1AHEXvrjnc3b+br
MDGZMcP6l0imjvSWcdi0mfuvsMNinQwMFMHgo+6IJJi+0e+8FV6w5NI1ER12hnbbnv2dXq5zbczB
vFTLg53Tq3r4eU7qUwJQmB7Hz9OwVNWWuSbRskvmNUnlCSPtqjgOYjFd+c0TprQMDU4b7QyH023V
kaX9Q+0YcWI82wtmMHBCxm+LKXkAZHn6+ZWBOMVz6qFS4XKovXd6p+91YPffdVC/1NYpYwhw8RyV
PDtua+0dH0JSSBQlAQk1o3xBV+dnlUMzgZ6i24aAdnPgn7asir2DnGafdmF0NbWTw9K8k3MwnWiU
a0nbRPfn/77UpBXl1ujgiUzQn6nceiv9ydrPCUkKVk1NbkVkBlclmuKmENZbYQSstKybuUOJVZn5
Luz9JwYTGS4wZodVSbu0D31mRYDQ0xRSJPWe9zzRprmi/rsQi9WQeJG6q9jO1V2M2VGb7AiD1AA7
BVDdmoxCx/w0s05d75Ib4+qx56yDpvvOpG3sjLkfV20QqHOi8cwJYc4MiNTBD8c3JwQBnxcYrC27
eEUQYmjjnhnw3qtqmmnFKtR+HDgBSGHTDrn97kpZb0YPmzKQTLAnXyGR6ZP2WDLS1xYlMQHdf13M
y5vEc8wTanjzVDDu6C23vILJKh+ymcokz7qDPaK38wzP2tWxSs8/D7ZRnUDskgvCEsNwh8SGacg+
rKJjl0MLR/eWvj/1o3WCqY0wh1mlkSxpDRYpEebwt8NZs5t1eiPfnQ1EiNvstEyfbePUDAAy+6KI
Np2JOt2GSPI4BdXOMfWFenXckUW2ydAmX3Lf5aNjnXNQ52plZa9dLvcaWfxnEQu9MkwfHR5jXn9E
i6hTSaZEPDQXPALmgbQ2SMRz01/bQTeMdSbgZHpppRWWuFYKnS2xTO8VrZHvyrX/+2L5jlHTBCWJ
Qpwx9hFVhAZwj7orfCmS8UlhP0OsjlZSEucFHAVnnj8A6utL234NPf6GNo+eEclvp49ONM1Hk1bW
qec0vfKaZvoYSXkfsIsmqJBmTJ2BvnSZ/65iWgOcAsYL9e24m9OOrLs2BxRhLTexLMTzaI3skNbR
Fb3xlPf+m4ttjBOk/+x48M5UxiyitNrmjk3vs8/ofaZD/CI9W94aggAghhvPPw+4VR51brgneE0B
+sIYQfb/Vzz+VJA/30MyCX7R/dsOVvOImxM3YpqXS2De3svTfCs7LbcOpG8NFPQtWZTFocW7zCYS
nVMCDp1tYgOd8JYDwMBycc1N+W1bgFjDBVnw8xBNzNknqIPO4JBRPYFNz1wOQeHUirsBgWcT1vbJ
svzk1E3+sI+9jABG+nrMl0q5n5YlyzIqdWH9ExgYjokpz1oNnEOYo12TOLEuIRqdCMoJwVj9PoEW
WG2YuQBjJntznSJA/9VacNSKPHwt+2w+VCr9rkR9sZfIHXMYrJsdGAyvExoYmZyueGBDYnBBWo6V
bW4KT02rKEjZAQG3HX4qy8ZIxlsG9ICbTfN/rOgBeujj70Ae5DXQffQQW1SCJbKjgzRptdpqkhyE
MPlMXUMJtsCQcq6/wUrcfWmgnO1rs77Irq0voiW61m2n488zK1ewd4v8MrXPtGj8O+zi6NHwDTJ3
g287DX1mADODRJFZ965M4k2YK2/dLk9/vhcObBl6WEzJ08LbKprWOqlM8iXHla/Gnqqdy0Dr/PNQ
e1591LyCJAnacy9vRtJS3KHGOE1KWqiehIWWNRhPYcMAtoWdtYbe7BzQDHHtNxFo10ZN1TtvD/Pw
evqVQsTkLi2qQzRohqEew2TtLe4wrxaIYKX/knn6XNPR+8XBx0ZPMdBbKZAKAf6KL6mZZ/ohkEly
8SGQlb1OIQTjrjCtCrGmWe6kpYN9Z3v9c2Pa3LG5steiQSBkAG88p417HPHcMZMMznL2cp9sVeLD
0n7ETFPp8jb3pwjn5JtDJgBGiulX72DuihvI+4kY3UevCV9TbKsLdDPEzKy86zs8ZUQTlmDwOAtP
X+gZXyeZLlRrj1SuPPL/okistsqJ7ROGtg+ESEg2iiHbImLjuDqkNL/6mahdN2oPvcIq3gVEFz9Y
ju1tS3ENVTz/dQuAgsUYp1feFbLN/NbcY4G9V74bX6w2qrZzZFWbGl0G+dSFf2pxmNCqgfaK5mn6
5Uim9YRIqFvOROrmD9mTq5X6qpvoak2Ac4U1sJFDKH8aXXi2OcDhcwVzHxqAsHfxhIAlkY25i+GW
bGsdqtvPV9B5hlsSzi/Y0PSxbml3+h7M825Z9/rZ1uey+4jS3L22tAD3whv+gT51/+sF/Hx/0KbY
JYmH53mq4KTXyJnMmrk01xCkD1Q+VY9R7//+yNBDuDFBpuBs9+2jixDvh4xiLCvMz1dOShAdJIa3
vomn0/8+zEPz/z7tc8EhUkHv+e9XUtRRTdj2Dz9tip+X9vNKvWVMkiSIbX5+oEgGWFnWlJ10G53a
eh5+WQ7rVI7BimEP9OPYm5NT1MnprLyOET9uHhRQ0+NcRONjObfrulXJLZJDQ/jUV93K9jG2+fno
CN5KoyRzjF8UiRZcwTYcF9/OjwEQupWT3FsG9WcyLZtzWvmI4v73eYkCMPSKm4EZ/ssKfLwLbdc/
ypDu5jgAjS8dFFhzMi941z+m5b4kKfbbgW10m9r6ELjuJzoZzPou2pTAJPEDhvmDdrItlzOrdCgI
EbLTdEvz4GB4pJnwKuP4ESrl8NIb46+UEYUk4uOQtduYDe3ii/CDcbuxS8aNbHz3EnpZvANqFKxc
e60YV69ApBr7shitl4nsRs7UBDOVLsq4sfC2uqnPnG+WUoxUcpeoqYOleeeBMv/S1Qg3inPHPpYS
QbnXWQ9jLL/rqNBPVabECm/LwbSLYANrFEE1yp0UH4+hTmZNtUjkC7mE6RydHShY53DsOG6XOeQ/
niGk2mO4fYt8pCbwQwTZyhSuWjfQmON702MVb6zEWNv0/ZJWkQ2Asa40061qEVWaIxSGzk/6jdsE
t9abod3UBsDP+T0QjAOFw3ww64602f45JgNtt5Djg5DxWwMzlDV/XE9SoaH0JfzhGFwtEVJEhfGW
SHcMMeD4kO+RrUr6cSuMr/aqQItDdqRBvPmc4C03GGhnxZGcwJoWGGaupKrvyipPSU+XkgT2ftPY
7b6K829f9fcSl7SRhbfYad9THMKPZl9eZDhcAkEgJExggkC9Bj+EUR9amg+ABNAqKeKIJhz7yNIH
VFumfiW8FoNSjwzIpo5a94VuztksjkxP54cYgeByWF+Z7aRfODjeY8h6S/eMjrqpn92aOUq30Lkf
DBi3+5HqIx7PIkPFhAU1OKUzO5YwaKV1hdzMnYu8TxXOJU/fu5pcsDmgL2GiTmtNselT81wRpvrU
gnJm7oSQLvBO9KFvKsIvUFuBPgYl2zkuGeiOk7th6V6uTuchSuRAPKYs95xiTPIDrL+t2HkCKRlZ
oc65LisiyiEMN/CuNr7Z3PsSSbQRy0vUd7/rPv0iRQa2WayrvUgEmey0DBAsj+mq77zvMUsxKwxd
txkm3eE/y+x1nm5RALccbMrf8RyeVJOi6EcXiRoywtaQIAsoCfV1ZjvYB8E/b5j+ssHTMrDF3+ar
LYOPkS4ZXih670D1L4Wp03UeIaPC/Mpu5M6YtdqMI7HHqzQ/4xh6Bk6Bu2Jggna+/AX6c0LhqTej
NVPkx924QlAUgQym19CqP60ym0eGp/yD03RC+bGiTAowA7TMidq5Py5XUGVkR6Pt/IMqUG9Wgzh1
3P6obWMBbkFP5fBQBwnebcW4xGohaebWhGYcUcjiVH4NtP045ma1m9L2c6gmIpcsoCOuJBkCjW69
hq1e2UFwhZ3I7FF5eLrscGs35u9Q0tJgNMz5ShP7auXDHus9sbxxvlGddU34IDcG8PFVAFQEtwU8
BSX6r7wFnoeMHc3L/N7Z9a4nxVmXbwOhDnt0hqQf6cbdhKp6Flr0ZE4RDj20EFWGZlz3LiNyH6z7
TD913RQu6+LwbBEpSnKJt66j8cOV6hQO5U539WHoS7Z/CX7ZLIfuYcwwpkZoCLIQ9ZcZ6AkegWE8
xmR7JeS6GUty2zDOwNKSfxF2qSOSqWqtegzDAdlbQ2IS9WUi7+DQtqFB52xjLeFJSGy9hfOSjLPB
fNTb2nWHgiax1cYbydqzTQ75qdg2bngZBmPnjbD9TbnE0YzRvW2IAcL1I5C9MTHhtHqdgheDTNzr
M6QNHOthj/MvfJs0KQtxhdcr0N7KC9Wv0OR41ocn13PlPiZEBDg/yhYkz+spNSQ6UY8U0ng+WjER
WhppgWXBnRh9yg9yrEyAAQkKpQmFtwjFKYj0F6KZHPWu+9g4zSrWccisSeJCsJnZ4SoheUAGt6Iz
0k1R9pxcsQUo5FfTaCOTctpsX9gkOjAMzxaVFwJAfMsZsgGWMVYMqksvBVlbckH4nEm4SQB8h1Ms
T1KKywTE9WKrYZtN1ia21RtUZvqBJL95bgMmoq2vUa7dteWLcWtXNlTmMsXxuLT0h5rZUNE7OL01
k1yvIFBRMLhbsVzg8aCeQFuJV06hUPLi/JgMTXtmePchp+E0kXOyNWTzRdw9EnnWumVPXOe0uA3c
psyxyaSgJc7h+bPMs8c8wYem5sCgJviWLtHXZRPUa79R35FGeV1O1Ymp+W7S/bMTpEfXiMv1INx2
O8kjTlMUpROdZxghwLs79ZKX/kc9JaBEh5embxOkLgIlUeEzJpLNYzDP9mY2mEYNZfOviIpNBnx+
k1uDzUK3bo0Jt2GH0YKW0L6sIA4wLKamm5bhCMecOvVvUvsD7snW3Ab5oqNYYgTpNFt3gTyWhPJ5
PaeaoWk2bn1BRMXskoRYW/hgWZY53BvsSjg945jDQEUYRhsV5FX9mRyUOAaOjqEygifLt5nAY/uo
Z5Nn3r1k5V2n2nJOIRRjJCKY+vFlbicxIYSjYK5CzjgdotZSMlJ1UdQjz++cTePF70WChjYOXlOD
qnSkd8ZtEo2HKuZDoRzrR6aldWL86ggiAkGCM9jNnb+poO90bZIxumQnSl2P/IoE8TfUW7a/p77t
ONGmeCZKsQEehggMVqtJQ4ZBAHrzNGhbBMHJkrnUkvGuY+5FwhKBz6+Uod9r0XbvvV29FMp9Tkhs
PXNLo1gxHDyj8S0prZmdbDqpCgWzyJihB5O8VG5JdjvxPvgYw/5gYKcysC2i1V2Gpd+Ozig5IOwA
7lARJX/93Zhz89haGPRkNsD8iIlo0hWNzKIqN8NyPnYiCV8Bnr600McLe/wOU+spl5LwkN46QJr/
1cE6Vnno7P3E+uU922DR7v4YonrwYBlxJmXnsR5n5OZrvxUkF9oPBI4JxrIgKtKz3cz5sY25pvou
3Ti0zlZFJBZHPfbKRJl32Cz75kt6nXFjM8Z9KWABJDMxBhbHgqbzdqjOUb7dodHaa2TLrBTRWyP1
iWwF9wgnul2VVv+bW+nPkH/kgew2hQHgONYAFGBeXwtEnFjlVlk0KG4G0ixNm2ZvWXdMrfPNHPrF
2kLbvHYDZXIXjgLX2pIuF/6zK+O97PH+d24/kYMULdgnxkGDoEWL1zFcK1thp+n7c6pSte48NWCW
G/4NrAanAi1T4wwABEijqHSMnt3oUVgp51hLezdX5rMWLFNeFAULDMjfpJji8fNTrzkBiYKdtXJy
ZGUos52dgTAv9EYUyRDGUKRV2zqv3FPjZl+WwfYJtmeeOKK45oe0wVxk7o08hDcc0dlWLHAe0+3X
SZ/vWfoRknkMhVzMaobA6DVt3ZIUbPovR5qYFsZA4rGKuNumE3EcsZEcSatEyYcxgkjD+XczB0gv
OibMaWB/IRe0HoZK3cwp8TFgwTr0IIAXehNkzCINE23wODzpgjvTKwk/oDoKYBek4WtImEbw0lAc
IwpMvoZCIGXOhjcdFfuqrMcDWey/gl6uOkDEMSOdFccr4owkmvOodA9If0joGYHjIRP/bNQnSMvF
OMnf7M8RHZHBPlU9fKLOJvjBQNwJNm1mHa6dHXmv0YEs9mf0L4ju0vAjC4x/sprrbZYG4GegXkcE
9OybLPicvJwjV/nkRcmioiW3b8qLQ+cUtyHs/9HcfU1YPTEjRmRpnrqmNs4tCR6qaD6BZe8HMe/D
IYTfIZS1KhsqD3N8GppZbnvSt4u0nDA9pjtY0hbBYsheBnhD5PNab37ifaWoDNdFlND4GF7VDJ60
iZ0OTQK9DRUn4jwjYo2bDgtMV4BnnuqvwsHAqbH7axgoTQJB+3VGll9NCBMn4xhUB6MNrJ3r1zY+
kfp98q3HFs/IgLbyJOf8A/YeCcY2g8xwmrsHuxV8lFaNRw7vHF36eW3/miH3sRciSg5IcAf6d+mH
6tYaHlYWr3mlhtlGhmTy5gfctnxym2p8hZy15FMHX+gE7Cc3Hb5jAwev6SOjJHjUFayQh4JQVYAJ
Ub82l5rYFo3z6FfBZ9CXKBP7W1pK2veljHa14TPDKMxf3vjHpK+cWd57ZmF/dcLgu6ubNdjdH7bV
i27VopWNXwJLywNuQ4YHGkvYTASWi6OyHziiGqVzCMzpGYDCA7Dbe8Reu8oW1aGWzir14meBgxg5
FyBBixS3FSeVRiJRnCJy2rSjxbamaC58qCdujM61G7qdImUaRwt+B6SneAqXNByJcWmIE6Tb0v9n
zcFxUsWzamysLL24KtQFFl1FLNAxmDgg34B3vLN34v3aKqZNDxmbHAgMToeGoMYPUfratcI6X7vb
weIQo/K63cSCmBGreTYCHHbYy5i+o+jr6M1SuZnwCSwkTLYDtaQmeZOd6+xlg14HJZJ/DL9lCHXE
iLCy6vGEdWXNp/+ZhvBnRpV9GardRTF0QR9DGoOFV4aCG584PhRcKKib+ZsTriQcfua/74ojUXuJ
Wsd8IORKPZjE45oi/dIS30meHpO++yVbziu+0SNKLfLfEH6ChwbiXNMm11Ceubl3vqo/bYVziynq
PQ2Kr7CwOCtK1LJq3s4dIndmFd/l2B7jXJ37Ja1l7IcLFAxqZLt9ng134xrEvcfW8B7jRnmYsojY
+XGfJ6xNgc3Fgs8YMPqD7zfvOnQvkU3BnlguC+V4VoMbb13dL2vzbz9JN0Nzno1ns6NVZNsVRT2i
8jF/anR4LpzoOA/AOoWqX3rhv5U9Yp95pHRdXnVbyFcPIEJJOyn9TXvcQ5pkQ30ySLEaOda07quh
JJ7DmnaJbeqdFQ49k45hBzqEkVEsawQwD3Jk/hHY1VMyEWTL/nAEer5p3UNInRTz6a5NRAz7Sc5v
VtmRQc0+iXfPKR8n5nXc+ZumHQgYXxYQyDAZpQKhuJ1Zwe5Dw9DgrIdpB4PNLLDWVeLVSHB+0kJ7
CKUNz5sV+6zAWjoVXEPfpEqbWjqTZFWjocbaeXENKcmuxDIu44bGs9/cxxAtatuqryYx3ukKtNuo
Hk1mrs4fz39BsQ9wQPEpYbywNstqUcEeAx0eE0CDd26xUVWodBO339NOvaEn+rPobWKIEtvKIWHF
MJA4+gOZfRGUHoK9kWmP3tus1Av6DoBpfvXiW+W5SKJb3LIf+ea3k/zz4z5bq47meVIm15wxMBCS
D6bXelVmV22rMxyLV8c0HmY9Eg7mczthOFr6M+Fvo1sC5Tr8bh3uYri1NgPKAPocMznf8rjsrfTR
wQNEb0Hvgsn8dj35MuJ2mDmbZPSMDbd+SmLYKXmSoNqtIGyYXfkdGH2415WwWQktMpkZzeRMnNdi
4i8NtfuHNkxDKhcuoijrHlTJwdFnTsOlFPI21Jr9hgq0Mp6Sik0QjU69cTgOPFjWDMqb0EUyJUpp
pGiEow/bxKEQdxhmGl8QuRxWN+rGI3nql6F190ZJ6kURElRE77zRn2Vn3mxkkmvkkldwFndHTWs6
Sy9uiDMuhSPCcbnaNGLA6ugZ1IYWHEA7ILl3AB2y6j2GlF6FVEs69vaPDYtxEzhQYdoC5bKaRLuj
zLRn5Ce+1V1TD6SYH6v9VFC9U0NOeJmbcGVNvxbEjOPRm/ZGlIwUjy9zXP3BqEJzNCN1mlEjBQ7z
fQmgy4X1RTFW/BWz+LIK+cKhDhaDztZwS88RsecsrTh5PA5/eHU7CCFc9QZtWqKDuc1McEtTH4lr
waGoZn4BYK2xHN5936Bn5u9w54V4O+6Fafybq6ccguVOu4iLA53ST5Wc8hoje8yQEEwBscy9R5ae
mNx1Xzl3v6l+Myxo1mJInmPkizFgchahdCNnQk3DIHYOPZyVrPffiV/61aDfmxhorkvfvlgTw2aF
ykZfUiy7WgMSgq8UkkIK+iZApmSO6IFT7Ngg5iBCTk1ExZO89KFwV2bFjVgPPtWM92TbItl0CkpD
EqRvaVTlJ1mLZkucXQgFwKeb2N7SMBoenLicNvnMBVkQ50F+866eAJAQwPebCWjDP783ErGvQplc
WlHykUTsx6Q+r6HpMbGZipWro804c89RMBzmMGaeZATMDHP1bpZ1fEZNBcKK6gXSIBGsiFVG231o
GZV3vnH3UB4ckVkvaMqeVVyl4coJ31I6UhtwJtVDvfB62vAz6ZDdcnCglT2Kv6j4Z0KCBw7rXrhF
YbQyZ7PZGk3Tr7yZZuccYiwfmCYBnLD41S78csnDdNL6Dnu9xSyOYhq4LURL7Hsb1nh4OYhOi6hM
4aCx1+PD2tvWsG9xIa1ynwC+yDyTufdUAU0gkjbcJWgqeNm+RlPkDEscwUMFnQGCBEUzYh+WPi9w
L6LX76VDIa9KNO+YQTBl5/QCppTWVhuEfxA9gYVpuxOn0epY1tMLjb+Gnqh9Br372VQT4+3u0FjT
cK8746itS8u9U/SBWMnZhG233K69CsejqZyNsBT7jUreYvMYufJVj1z9XdEuV+81scs3kYBJk73f
IUc2YVfmaXDB4zM8WDiTNhRfb7UkJEtCqBTe/BG7hLDNXrQdlHgiwh5tH8EdQwkKNDCH42yYJyPo
rpUxiIfQZH6cTRy5TLrUqcaSMVFiT1ibCehJ7qVnfkcDZ2qWqyO3AFpQV10sVT/Zpl2fyyHeczYn
+n0OblabfQmHaLvYkAsW5xF7QrO8Wkmj85gjVdhIErO5WP11zUDuCv84wdxsfHcVtU0YbBAjhWy4
6cPYEQrKGSEW06v2A3nAjxChUiPwj7KotynyiABkofYydy2UuHi4C4Br1vSRvZfu1ciqxc8TjMCr
y7OpUAIZauBSi8dNFwqmuyPI89gHfFLmxT4r5Hb5X9fn16wN7EuOSX895znaY2QqmNvtR8RhBP3l
4y9iEgTzxy0IsE2VuCOlJPe2LRhUjjQtaZmwnuai2GjZ0XIxIHe1PYeTKN9ydtuhp72L2fhXZfWm
tkF6stlk+O/8ZYiQnMrgU1ZGeuh6kF+gfB5sI4YO6qOwd5Lwgho+YbDMJ01LdGt7+CRMr8LyWZq8
c4FZPc4ucepmEMxUsPi5m4RmhB+3HLoVenYMFc52IF8pmuV1wiclCLkGLda/17DlN1G6SIuMo5T+
yR5JjO74I00TC0JmGfOx7R30pfYu8GX8GAQcF9uUEitjr/9yhXMbY8Uhd3gER90dEic4GUvVCxh9
Jk+ViQOZ8/dwTElT7N09XiR1Tbm0MmJlrUFC8o7N5GC51r9pRl5jiWFFxqRkV23OsSlpEnnQhEM6
DbZc5XX8x+u9CAYeyBSX+31dy+4bOQjNuYwB1nxy3UAcFVbqIK7uVui8L0BpAp5ci13Hcf1xJa8J
EVMrwcNultZ+6PO3PojNDyrAGA9GdO88W105xutzFVKZF13+xlDXvOTBGBzDBSDk6mdHNF+lxv45
dn8g1QikAf0NhjDTDhPsZRon8dlVH3ZhGWc3aS8Ao71d1idMFZqGxdvON2bOEhxOuDAIs/ZJLkI6
k8Fdnz7qgeFN0hPPlKHsXVsNU/aK6MTqyZQyP1T5sJbMdDjZgh1CNTvvxolkZZOgLtaVVRKTGdSP
QBmgeJ7qovvrVEOFrUQnC0sJxyREv01ghi8prJO+LdmDXKPbmwHOCVQlm1BT2Q2u+9yk7i51/XDb
jukupO3YTLW4FZA6nrm3AMf2H52BkrmgYWptbJSSYf13ZNm3TVoXwrKYBGrOB8og9Z1JEetrxBi5
jQWTUFADIHe/c9W+NUN4cYZvvzGvPWbneGrLDw90G8cxzfnVrQfm3O385cR0FtyUfM1uWtlyGGmH
kEEKQ/iUi7dEetnxfyg7r+24kSxrv0qvukdPBEwAmDXdF0zvmEw6ibrBoigK3ns8/f8hVf90i5ql
mmmTxRQpVhpkxIlz9v42gbxqUYJdWTT4y4aIjgh41wSHKCCPEUbUiDWmodXkFHIV1hWZoiwjYiTd
XQbBxYqiBzDkalMphJ4DhoikoaFp+3iry6r6pPo6WPJyUnfGxUEj0X7+Zx0F5kPvw0WYnTWmiFaE
nH3XqOUUh7qVPh1rpkObXLfPeeXe9j4NYdmNxiHszGkH0IT+MGgbqAs+qLKmehwak/qziaNNf3Yn
I9t1ef7SJ2IlZa/fYmHWl+KKurSo7TrwLBiVlixXoGDxNG2KGmeJn5Z3sdvmz1Aqv/hLaQDO5BiE
AJYms19M7AztU2C72Ay5ojhnf1U+3KlmPlwHLJUByd9LpQcnCeB80RD2ru/Jw+JwMYIIU5g4Gmb8
qPDCc2hROFiV9Bds3u+xsr94ZXQXyzxbjwwj4KiWj5LOGyKHZAH3YOcLZmzUABx7DB28i7vSqNjp
ywx7BiSqerS9GSowYlOAAABdpkaSPy6tZjRxrQO20PR4PZjVo0renbI3z/TVWmSW4ZSwDyIAPPXC
uUM4e7SMsFzX2bdCuNa6bmcpDUtJSpmHkY/VzMpzpilJQR+YlOu++TL48imzFC1Ijr5JbB81/Gg+
QNOyZl46+LSqqYdARDKjYG1cWvUXJCs4xFHjL/u++9YC81npafKM0HYA+8PHS+/ip4kUKCh5Cy/B
5TkUybbM+w4vKxWzPybbpk3OkXLEqipmqRWyEhDPbcyCYtS8QiG6FarjYi0yEqTBS6VW7eGOUY9F
3y6Z73/hIPLmt5SwU62atdDHTVUTAlwN8CYM5hZ2Y90OdQhOYvhkzvrGunTfPJW/m7PYwjah11b0
QEQlOlo7sCmof77nU/VAxC7GdNorRQJ/Gh5OCCHwOzp9rIKtQ2w3u6MttHXOxFGZ5h2Rabkow41l
UqI7xZcUbdUCklPBh2ZMi1d08m9IVtfVCIpU8GRFJZ0bPSPoWNecx8GUL2mnfZOluQ9dqzl1wyYr
/HvbHrb89Fnj1LHMvAgGmh4OK3S6pwL+O1eNpcGNYHDhS+0R5Iy7mIhJdSpMKj25uCwuayw6RzQo
GJ0ZcKFxT2mFQWTuUCIYTfY97ee2T4NUwDG+e53xrRNPFby5juHHWlWgvYPaNZdZj9m70uQ3N0ZA
Kxy0+aUxDctkEv0uQgzgvkfpPb6EL7GR1LR3DnnPkNZJxmhbYhSkiwQKbOBwYFLjDUKdAN92iF3L
atpDshCMecjhyOLPXqJoNbFk3wDI+T5oSHiNtI8XSNof7VB8Nhm9IHgwzyqJ2LyZkkcBKFNsKQH5
EeOwAQlzk/sL9DPnwIgXZfE9t7dwscO1rOI38hoZKZctUorJrlZuY5UMADlgO1D0aY4Hi7Em+XiK
OQO3gEI0ZaKvyMYnEYtDh4Z5ojG/CVwsaTpQFh95N6K68BtDrwP2UCzyGvG/vea8leRTAdDEZ+Y3
/AmlJtiXBwmngxB03JXt3NI17XWU9tSnwadKOffEQ6yn0Ql2elOcMxQmHT+3sD2mpD7AApWXfAKj
4Av7PmFu9YQ8hDM6NMCexSACjOa4z0CE66MXsILLSnprzzXvZEmRoVfdgdT2bOeE5XnCKrIOe4Rw
LtZ6pRVL0QUsvyTSGIn9KqwLqtZ9ag+fxhA5X4714iZktMLcvKxAZKP92AR2ufT9COiggkqBnBoY
JWHNoLGwGNuzN460RN2JDliOmyz6znLaMQ5eWQ3XQNT2xiYwsZpmIXCtOuFgb+B+boNpafWQqz0O
QtD4Zx1c97UGXJvhkGEb977EGR4LG42wThTSvvOXHP/dVdPwEFWHFcYzvifCJwugHJ+1lhexRDoO
YOjJlQP+1rzKmAHl/EJn3DZ9fGcnlI0dipOhH5Ek+gxtUXQvfWwpx3FItna7LaQbMxswbuoiBq8U
t2LFSY8Ib12+oCHFQhg2zTJOSEwKiOI55J55p1AKhT2uoMYwvnkFHS78vCdDetq2n/CfGXYqlvaY
9RfaWE2VHxw0hCrSv8XMcVvf39K1IdOdDuRuNCAXMt/Zu760yP4NLM4FOc9JPnhRctsWKGYLHnsm
R8RErfHFMMvL2Pb6KsNTejeRWAgzYxdkxrRPJkuszBHqHO7rRorHwvNbyvWgX49D+Vr6dboNkReq
kuucsvqr4ZFTIGatfp2dGdmW+ynMX11AxrjTs40TuO/Y5j9P4E6jyHgbhTFu7RGWkuQ66LvYYQQw
LaUaL5XegQ6jRZCXVnyorXTn3dYicS56Px36yvJPFtauFUbXZFkVSXsoCusePnR9b86Qn9Gu2A6n
jjZ5r+YjM+ICis5jbrmwfqRprh2Z6SshRXaocrLWNIyDWcZKgvcg3eSWaW0GypRiDqD20bBM4ODW
RTB75SmeNkOJ49t1+mnZ1521LHTN5TxdHyw9szcdLuaVxuV+Y2hzxWTuZ6QduQ76AZAvsAnMjosm
RJPfiGIDVJ+g7Uxkt32ND7De87q5C03T+T69sAVFHRJ7o9umqfXAqs8EnhmHZVZil6FevnGUhJ4H
ziv2mFPlWbgvDY5gAsHXjQkDtA30LxUPctUJmriaDOVBauis9Cm2bgu0zF5YdMuJupH35DaIa++g
wvg5qod9lMY0nFKQsIAdiNYIHxOHweEQpV8hma2HrtvEY3ofIll3Am3rJvQiWmvIz04JXckNFr3i
ow1jCie1249rIGtggQd62JkJ30UN3+vEPEUVnO0O2WDlZeHG85JLn4OwE3wOljJ03qVfHHszMGBS
JzvLyF9z8OALh0417jyG3zbqB72Rb7an9yCzYtohzTqUhY00vNNXQ2uDbyz8706cPSQTU7JqHqob
lDrW4D67QfjVs4jCMSTqOnfgU5GJiHyfNkTpwnpDfAPAsoh3E+I6M3GWxlgjU7zhrKKhr8FIuCWw
ANhUF1ksFOJUGyxtFNsgXSpBU1oR6oQD89j740NvhriEglfXR7M7xSlMzWAVEJi0sSngSUlTSw/V
baMkYvzRUfs+xjVey+Ek8vIAKRF1DvrUlpHx74PdzF+C3YhotG1HGXMQISFgc6jzv+XJ0ZXptOug
PKOaenS5jkfTnV5HlNY32OIPOUlHtyJS7oFZVbWSk3qlTOi2Ix/+C8eQh6aQ+edGQ6kU6w5D6Vlm
RfLNwYQvw26CGUVraN9rheBTHj5YlSbuwdIq1uQqPxnCBEhFlAhm/wwZaUrbeIzNu8ynX5vlEIOg
tzxbkZEzyUGaXSBgvAmy4ayZbbbIhSy3TLTqc2GvfiSZhg2mKF8nHPvGHONL76GIK93RPnl4I1e/
f/GMX2LbbEHNa4P4NnRTGR8Dog0ubNQ4Gto5s1RzsI698vLW3dcOw3pQP+D+BcScqVqORY3koTDc
dYaUlgJz3FcxiBKDgR5aOH8dawEnMUL9FnoZbqsqJjDDh2gkQnMXFYRzRANNU6NGqLZo86JYlgCT
LlZbYpiWw8ZNTfNg5AkhwL3NXDX13Udn1JZoep1L2Q7l2gGQ/Rf5a9L9JfLbpoEihKHrc5ClMj9c
PWgWQbQYSHVJ88JRkyt5l3vBIWq04JPF2Jt+oc9cL2UmX2CZ+VwlwXtfD4iDQo7rIglLWlcZxyQN
MPIKNfXI2pSNtzHoFlxAPq6q1kKbSu/wGiE9wRdDqboPiJzZYpSvL4HiRq/Bv5k5iJGYdJsjlcWr
UWVf66r/DJR5BgPW+nKo+hLvLpOcVo+eelei6WvIcUsbtXRF3W6mMZePjSbVepYnrnw07DemweZq
FHr+kET+A6d2Dn80eY5GIABKsfTdhHbh72FbJZxhgPFrEBVvVX9jl4R0yPkvtj0ssyJKxA7R/5xg
g4mniGuYd+Bp0gbI0eg14kw/edoNnUUxkmf9ouScPEczd0wfIAdOrU+PuqD4Sx39K9xf92whc3XJ
RDh5wbhPCX/YlpLsZssYXJTA/pfcDL7rXeesBwdaVp0gsvNnwnumk19+DWRNYjOGuNyBetE0ie1O
yttKUItVEJrgq8x+pe01Z7I0AKSONhEEXtuGAP+du8ED5gPyIL8NLAY4wFy/jkSCjWs1M+gDGDj4
DeTxejNkSh5TV9yPiR288OBAlLesqkb/5NWFWvYJLKBrwHqZd94hb16J5LnVUUBtCf0KN4xx3Fdg
q5TkI3LVokKOMNVrveDDufJtXXxtQZcszNI+GcS03jIFQg+v12cm5M6yD6w9cjrrIIsJRbaqs7ug
09H4tOZXO+9tCntmMeM80KOt/s0YB7lpOjEsO+hkl6l6g5h65PpMCS3IppOu+8XKLRELgBME9ZaX
wSXtxKcwD2PYLuCNglm0UM2lM/M96JaQMk+OQvcmBgaYtVE9xlM5QyeLmj4k9HGwIeWLYAmJo+G2
nL3Q04gUOtYIUaTlcqMHQn9SNcz5Ec31cgpgLlrGVO8gmmV3dQc0usBRvKzsSHDI7SyU+xgGPbNn
tOL3MX6AMl5fF7//eBv+03/P737E1Nb//C/uv+XFWFEnNR/u/vMxT/nff81/579/5ue/8c9T+FaB
F/ze/PanNu/57Wv6Xn/8oZ9+M//2Px/d8rV5/enOnFLRjJf2vRrv3+s2aa6Pgucx/+T/9pt/e7/+
lsexeP/HH295mzXzb/PDPPvjz2/tvv3jD31e5f/j33//n9+cn8A//rjPx9c2fdeesvCXv/X+Wjf/
+EP+HQO9Ne+3jkkut+0af/ytf5+/ozl/VwiTETDhbDKUoTtEErNTNcE//lDi7w7nAhvvhaQnYike
RZ2387dM9++0XG3lGtJWLMSW8cf/f3g/vY3/elv/lrXpHXmtTc3D+XlTo8S1WMhti4se37ipqw8p
86IzQvrLqGaSNv/OxAVozdBcTCOmlXnjWY191B+u7pvrzSCiYltUVnqb6VyyIIRBdRW59axFIQeD
qf2LPYd05J8iP+fHpxzH4GWzbakbhjFHgv5bxRLHyiG6IaejW4BuVjBuFqkhbnvbMO7GQlF0GjSB
rnevN7mOFBzU12dgUy0jrkq7o7VCv7UIKeGBIdzoFWnCbPAEMTTsrIMOuCgS8fQFmRrBadYm1brq
yPuWPlYjyYiMo7Nd09lnOrZv6IOwm6ra2kdKkLKR0v0ympQmLbB7+rvEK11to7UXUb5mNUiKxPya
W35zhgXZdyRFEgeE3EEferJIM9qA6Jw29dSkcE2YM1a1fkOEm1Qb0Jlzd4lS+qYq4nFXYEnJgRDt
nLhlgAHj+FyGaHecTn6JIxV+jYr5VFzaxsHuedyEGzzL2dGd0o3SpNkdQkWhkuRT/JwyjmCdmVXq
jZD0xgY4qDauybp308d+DC1kJYYgCur63CrY0hywXYdmfPvl6nNX6vMYhv7ebKtxU7TKvbgojm4G
glHdMtS+AsG8QYvavptKfke20T4Rd+CtJtRRgW2E68KRd76NCNsnrBLjjJE+psKPH8kh7TwfvB7n
CcvQgiVTm3A3qSpFze7f52XW8yb49wG12FYGerBVjeLIglEFSjpqLeknRz0vkDD2mbOp3WbVuX6w
aQMx3DWpNhA2qrKlKPNzSjAxYS2hBLuPgijRkVVd78ZEwpyZ2rhnvVMsxREMzllEer3XCm08BiLd
26O/j8YCOC/g7zljstU25TKzpcU7CxHyEOt4Q2asMALpp6ieqo1p4l3L+4NLjPft1a1/vcmmjvOC
Fp6G2mc+UbCS7IsmL7Zpaw8nZs2Ig5J+/JygsltqRRwuLMyTN7a0H82hry+5OQ53DBQRC0clPNvB
OV0pB2Pd+6irNWun+cU7Oly0Uk1CuWHHSJmc2gu/yYJDdyOcz1ETp6uKsCKYCzaeBfMhjsz4XOxD
Bg3Hkdb9kbdn2tN63OJCJ/wZFQRf9JnNF8S5aB1Yvk62mAc63dIOjWc8tk40bSubUc+6L9UlM6Px
jaPERYv66UUj4sScxVxp3Yj7ymQpCU2rW9UFg1UCbYB1R7ao11jW7UvRrZSKy0toNvZFpRENTys7
+SUjVzS88ekHiKhTyG19/d4a8G9e363EhyscPk0i9Y5ifjMz/iBy42zntjXYsAKiZKaIXjYFMiNu
3Az9CJEg9GOIvSDYZpw2YVbDgESxtUI/m7xGXcEnuSofxRAdIscvl4EmxNPQDMDdtSh6zfPyzk/S
4Ou/bS1/rt3/vlbrv66FJEazZRjSMgxb1z+s1V7cjWq0mRk10uuOY9TnR+YmrDyGfQI0FtthdPYQ
VTz53b1WGdpz6RSfijAvN/LSzvibkr7J2TdpVJhpRkc9gls6alPyNtr+Q4z24slJvHJj2oRpDXRY
aM8PJ5uk3t8/EWk6v6zqjmuhTUYnKW1Tlx9W9SlUcduLkZFPBYUkbaP9YGgjPRyJKMkTEFasfDpW
s2HZiCzsf3ZZo/wT/mlSuXsLZpfNByjjk1+gHzPjSF8FtXcXG6N/qlJjRmswjJOM65BWJtEualzs
wBCHFnUsWyx8mXF//UpGgBciUv9azd00s68fLR5JfBxk1naEB2p2kWdA6ytdhA91W0wSTy48t2Zh
V7K6XG8EAWIHAyozvfE0PJld616IwHlLs0T/XLGWwkx4yYJQvsii5lhXFNqscY8+D+Fr1cI9RprY
n0ljSG5c3KXPbd5qc6vCJK0HG8zEOopPaWqf+4K2eRqm5VHYydcuctI7OxPpjvxYXgX5XNn6odWV
9Snp6wlh3uicOGL+AHANLKSoxvAURzqDLfr3YLG8YB86sGIx68/bjANa3SC8YJWYPZq7jk7Vifn9
FEXedmooc52WlRHe/aYqdHOnhZ5+JNJmXLtjm14mA5uZCjt30dkpUxLRjnvLYcAr7MzGgpDgAwnw
j8lDyaHs6wj3YAFVlGFC3pKWjDhllYVhetfPX2ks8uz5fnIqMSEScOT42zyK6jOTLvojcuAaVlp8
F6BW2aPetdeIyopbUUu+ImnGKN1tl7qYY4RXn42k4FyYnIUWV88NeF6059q9YU/RAtUU09kwNdda
Y8hHYuOxU6E83fZOKR/pL+Mo0yxtyRQR/JjNbMcyC/RybbOcIucvUtpNSr7iR/E9V5tzuUOlY1iC
RggfcedjOdaWtN6NGgdqU9BQ96z0ph415zih9N21Ia6ZaT64mAWpl1Xu7HA4krHh1N2WMEMSNjOJ
9b9DgxkY1oti7ncjvOqFVp/5KUJXHiH9fTK9cTir2mTujmUw1Pe2bpEJlmGdZd6Ljyw1H5DTVZu+
UApyUL6IYtV+bSWfHswi6Y7S48KxaDoyt5wjmdSLV6gzrdqABFI/3P9+sTB+WSsogA2X5c6yOWDy
0vxcATIbKo2h9ItFmjRbmobBS9bjVEKOgDTdMzZwLjj3gEu6RDi48ZEZBzE6zC7LSa1HmUUIYYAX
GMLa2qHu7PrIkYzK4RMLquyL1sOVZVqUvbEzku3DKJTNrTwmiRiXUW5uIZ5XpzDG1uF1tVo7k0M4
XmWIo56xTVuNd/BdDbiLT1RwzryYJpZm7JtAOcffvxL6vCr+dHEoZUv6TjbnBaAx9of+i6dlcVz3
GYDJCB82okCoQXxoZ0KA/+72WfZIF74/w2DH2DyDldG3r8DjHOJUocKPMmxfU/6lc6LhriS64b4l
SkQSvwr7HX6qZeb2icxg+9Qq/fvvH7vxy96lXEk8Ce8iLlSh3A8rfmdimx7nTHBeXPxtYeDh7DbF
J+Db9VaoCHtklXqX61e+SwB4lOoe9KlxhfPaIvZgJsnNwHCnI/ZB9i9ZM3i3KZ9ddKKNvoKpVSyT
mZ2SaGINakw9KoNQ3hBE9VpLRzowBtxJHAjfyprkwsIIzLWOtgYbYlvdSZVWp4JZPSZ3ZoGjZ8R/
8e6Zv5y0eAV49yxrFuDwnw/vXq+ReFTUXrzoBzquZoNlLe5LOvbrhg1kH4zCWg7QIkgJ9LxLxnjr
pglwDZthwgYeAhDxhB1u406ApZ3RF2NdPtZzpyMCzIDiqxd7UDlif/1KxybNWDIZvN21kBvGbiTF
IrnHbYROGEGPBtNyWdWB+uSgdoyL6o7JbvE8MlyMrteXBstQTGVsoVkYrW3opt/1ekqB6H0eOTOu
dFuvD7bR1Acxf6WTSLz+/VXDcfaXS14Y0qRWgNKglHQ+fPi7zrV6NXOMKQk1ozmU0dQ9lmlQrDjo
dOs+Z77RVvkLHhFn0aQ1Szytz03ljndD2DMKnA97WWe7WMi56+jleAgNDTubTwaIwzlpV5R5cz9U
/gl9IwEojdSelYeEomLIebre9Qi8ME39WY2WeSQbHPvCRFfN80xOy8CRi5shJHc1VxXk2GTxr+My
wq5XnIOssDYcVSK/ZpOSee/HmnlrWI3xZHL2SatmTfOgePHk+N5KUrIWpj2WmwraLS0svGHYcI7j
iPtNNJ5562iba3XfVNo3HIcM1+ZCpBxT2IC9m5N26r2XRYnrT5KLOeMZvMP1JtMGBGkcf4Dlt6gC
sl5hfc7zT3SfdS+gceub3w1BYKKq5beiUASStqsoixKSpSAP5O0oj1MwIEqH7EqIJiyBjlSyA9p9
aNAQxO6RZ5K+1Lv3k9yHQHfvC8fRkTl19nLgnHsfRW2y7jTmq74MwkNX2gqxGKc8Yha12fzU+kdX
t8Gg9QE8KFCoGECG5JIC/0JiB+UQz1+yJrD6Lqr97nG06+6xBWMAR7ZmGNniM46SbYL1ZGU3YPNI
6cbhOTdQ9TAQG1dEkjkcdxn9rmL0ImeRj9qmwU0kjb48ugBebFvzL2QV51pEUIs+ARpKA4SZPx4j
yYS8xU5X3OVOP4u8LfEC/jFd+r0eHQTZ1zcp4D962v6J0tpjrDUXGGSEznyW601UFG+ABUBzGm6z
c4a0u2UcanModZq9zDx7NZeBd13rfTbi8RkEcfUs/OCcFpH/YsUaDsruiB/4XBEV+RhavAVkO/o3
wCjeNMvqP4d+eWHirR7arP4iA2j8FjIzprvzxXW939XOmeoDmuP1+cGiIHNqvghlgbmiwGqgqtwm
WqEGHDB5B7Cz3uH6FdUfcv4J0wgRzjbYXRuYbmwvJPPlFe6s/JM10O82Kn9kfAuJORngqxdVyDCf
IdGWTnfxoqF2b3wPf0cZV58sHxyc5r9Hk73HuXtxx0KcNc2Oz1VOF4rkM2ze84vYch3vxhh/RgdC
fZEjEwB9CEOmDcJ+pZL56AZfl8spnxgu+qSEm6gFtyHIto3Ii11p6eeUrWSdu7m4+/HOxCG6Y8P0
4kPkmzYsJMYPTuMznpUkPWg6lK1A18R2CsNneE/3+HsCnBeif8bugJSIq0ntJZ2ZA7NN+xLGfJyy
kSjZ611VAjjtEPgttDBNFzowYLB1EVpT8gKOdWS4KzXj+QQb1YoZ5XBiRElBoj3JF6+bQJVnWYnv
aPH7lfXXQlOJubHI6YsmoiU+7sc+QhX+z1B86uRwr7F6mnAYbifmhzSWk6+RZYidmhGpXsjOypiK
C8Qo0hmhKVYMkDmylxhKTI/Rm57a3ywOWsxR09t8oAFe85ux9dT3noHxb/DK4oWqYBfWgqDT3tpe
D+ch7pptozWzaUR9Saww2NWxwAplJ/26Q8N1g69rXtyiIcSYPWeiXGuUep7wjZ6M/+pF+bVIEUpy
WpVU3rZtK/PnUhNEYuPpFeekGj3NQjJqPEzzTTi5RAl5d+O8hg1e0O2kmxOGSgDwonYDfSeVFVwS
pull1JgPFbKwNknCi6m6PUpj4+n6/XnUxxiPCakBbDVGDINA62JboA/j0j9hOyQ6YoMyqduYtZ2Y
N0jftVtyYJs6ugFkGdxBNPFOxZRjqUHWxriaHB9P3VmRSJ8N6aCiMYzbJrWKgxoAvOhFMG2gwMe7
3188xv+wK9tU4xalqE5F97EpKwUTCmN+nYJ5GoPRi6lWS9Iu7arwPkGCgOKc06o7mLd4cgv23pYW
Vp8Md6QDrFwN5bYr0/zAXE1/InyDIswynF2pU86WFQzLTn4fnEhtExaaVR/V7pqNGGtcVkRYn4Ft
mSWnkdbko+o7swgUZYmR1k/4OownDHXErwUgIIppTauge0jQILF99cNOoCL6/Yuh08D/UJULm4mw
Iwg9VvTkP1w0oEEi8ppoA1qdMtZ5M+RH6BhsoonkDeaGmpC5W6l9Qm/7TTi4t7kAxkMiXfvyo3p3
3I1H+IWFAR62CLIiuJgEwiuUf74RngKyB3a9SusjNMfmL46chvXL41fzMIG61Lap0T8+/mlSqrUF
a9O1liwKnXjnVltecd9WkQD+di8V8YamZucxVp8iO+gxrAsqjHg/DXV9vl6I5vzsaeKR/GmCOe/K
gsTdxsluWYQOUyufnGFy7rtSPcedi50qJzYlGOr8mAixKZiY3kOgXetkixMWzQovEcEkUuprdD2k
HnTWePj9GyetXytygatmPmzz/OdT1c8fd/RjxFNWc3OnEtMqgsVzuN6Uff3nV//6M6tDJtYVhmVu
A5dGRmMNaNZa67bKzOpSS9/EjYuYMgUzswhC1sgrBVHnct5jl7kbZqIjwi+lyur+egd/Gt5giPTb
612F5HdP6ChunF6CVsLyFCzpAx78sBq2Xp3Is5P0OShpQFK8Z/IIROKWybh/ZKyseQRzgEOynJfO
mcLttToCtQHydQoxpdFJvx9i9qI95DwN710LbbMv/BuSOesA1X+aqCc0Lfbn1sayjKx0vBha7q77
xhUrzJvhOi1cOg/I6nsf5nw3ys/T1LMpO4O+vTIkm+GMTm08ZOzzG801X68ln+9l2iXcXatBA/7S
Qhoap9LeQcXVp1/HMhoPCmVaWmEO6px4PFxvfIrukvyC4VIOQhxJpG7XORvTqjZAvEvdv+0H4Nx6
aLpb3MjMQAvi5SyBo4YKQyKWglATaRqclEbVGw2v+Y+eshMQm6TTh8eJFYtNGlDrZJPJtIHu+lPa
VyHK7Bb/2dwtBreDJ8XCxXTdsJTIwY4jGNVrrV5rptAuOVcDyZRl/blUsPUYomx1LNmcoYKQQb2M
qtP1pu8JPBxgz97UZV7jWJ8xdznuSdxMnEmmxHwzSCkF+YabcJFFJPWFjDPsKamMZYd9l6so3VFy
D8ieR0IYTLsYjinzYfo14sCBxz6Fs8YZCTbYQFiuSLVIO89tw1mmUENgRxAaoKfNyuuH9ozlTf3f
V0JXAmQwlWPrrrLkxxOuX9i+1eHEzClpbvJYX0SdVqMYxmIZ4R9fTZmBqrK1jJM+ROZJum6ycbF9
I8mK3OMYRp+vjTqCE81Tg8P/JujjdmOF8a3lVUSx/vdNrIXE0QLr+P2SoH7pNdmzvIWtDVou3PuP
Z3TIQl2TmmR1WUlHV6UKQWkFQ3jBBP3iSPnF6AWNQcPI7uusy++jQpDxNzR3VRfl9/mcu5SnYb01
zGylGixYTi0UOHHyADwEpffMmtRSjZ258lyBaTqYGQvz1KGPi3gTSe/rFdbf2g3cBnM8RJYbEZvj
vRIudDNImtbBYNRHsig2tUPqUo9VfB/oqr4H8fFY+8lChbgBAR6/IKO3iBStq3PaNcwvzeJ+wJGy
gcteLn7sOjWlnh8LEhCMjIhpJjrLH40liJhvNLji4/XGJj4YQS44x1rq2va6S8BvLV7CIfusodvd
ZGkaHBgkE0OeEDM2xcNfNQLkLxUHb4xjCC4supY4rz4s1SFK4sBUBdb81HNW9ODMp9jwd8PYv3UV
BmeG7GDwA+PN7ocv/cwgT0LpLwu7Mz6R+AbLjNgSfBQ3sU09MEalsbVs1gU9bP5iW7F+aeHiQqcQ
mDVSyrCwXv+8q3iqnIqMXj4HLfpKM0bj2oTwJ1nsr3dxnOWbvmWOU4ehPOIt+kaUKH6FmUp5vWlw
Pt6IzAat6nJSKMLyMMWl3FBQ1+ep9ImaBL+HYLOK7voudDgeiUVmZ9opMn17M03x9+s9ZyaWadnY
sDGjj9H72r21jUReAMaArc2hWUKAEUF/JuUGBX2et3TmiLmP+6o6VQPMl1gi0q7ml7HI6TXDbJVM
9LjbK/MptJQ4CadpdkhZ/0Ju9+u0a34dYezpVOPC1D+eUPSa3VbX0Mv8qAdItAY0A3ODCzA4EWef
bjVfocisvB6X/FDcR4hDQdAVbAtZ/Zi3nvaDPWq75bZOTW13PZNH1sG8frgnlPeGbpv3Ue/Zuz9b
Xj4N/iwvgaTno7H9/eryPz0jC5KDkEy9+O/HZ5Qhmk/7Mk0WPzb3vtEOVZas2ilgss8UdhHPMNgF
ZdYuIQMMwzMkYd7qRZJeghA+WmWgycccowHFFNYLvp2DIxCaWzaxdNcdKrDWrZ88/Ll8UZ2Y3vSp
nsyXv3gq8+ftp1a0LYUyzbkzbwjC0T705YJqcjFN0i/Tm+jFhHG8ShCfHXzlDbdiNmC7se+/5dmm
63p9WcaKFrXbygMaer0k097GwHPQ29B6znzkXfaY22emCID9NKyBWp8cDd/NeHYy+ovPp27Oj+3D
Y5eUfYg46URbv4xRmSz25MrP0B8yfhhdmfHxehpTz1xKyaduzA5IKLcIWQNQ7O6rRiLnLe5BlGse
YPduzkfo7eiBZtVNyBDukmhJMpNAMfOCqD2ELi6FDgnTfZGZ/sZLLCqETGZ3XiJh1rOOLXha9WW0
x30RGxki/62BA5GyxFMo0l257Jou3HFCJOR7LncMXFx3g6mv53PeWKfHbiyrzTDBRqhKBbZaJwtN
x5QMeMw7alCvTzaJkWNOa98aRnXwZIiapQVlSa8pgiN6xO6mVlkE3ZE0geFE2PaxD6Vxm2YqvrQ+
Lupasx6b+caNy5syjND4VF+J1KsvtUoQwVZBvnEAOC7T/0fYeS03jmxR9osQAZNwr/ReJOX1kqEy
gvceXz8LUMfcO9UTt14QhKTqpiggkeecvdcOeWdzaWyCzFj2jh6v4iGgRlP9uwE6nTRrfVjzsY6h
2j7208GMfRUhDyXk2NnjzmdpeginQ6ojfPV7cXYSCfV2qgaHZEpJUSSIT8NvH5AlbEvwNpZyslHC
LxG80HVpix2xRxGR3njGcqK+n5IOQbHfoEUhP3KNKwPWTV2cFNm6B0l/7fuQx4myU4bkhAwgW9Vk
XV5xulZbWwQZjXVVXQ0o9x5GLBew5nCh+u24E4WIH4LQe6lJ6jjRvTKxfFRpFL7hTtBXAdJrQlhi
ddFl4QpCWfqu9vjbdMbsG0zU6XtRinvgjA9BPAYrRbhAg0vn9zzQzaACtGVLx1kri93YYDTE1BxZ
jD7NLHQfx+nRS4q59dLEslyq2FEv3WZWtmBLsrax0/E/Z+S+m7sufiFA44vwFsPzObLmr8jDidY5
e5KdBmb0VWnrFxWNyaIv7CnZk90IhT+QDRkxXXIVAiORU5KdJ0LrGOBW9F0j22tBesCpgV5CdyAc
WjA42V3+s8VcAG156DxH3E3Xai91jmWKPKe3GDbRqa4wcoSW9pTFMAmV0MF05TfwZ3urWpYTahum
MZeXMxp7LwoC9PVevRdmDRy9yh4ycOYk3xE35NCu380XSENuFHHYi0KDXDYHWyhe0N0Mk+m/293S
DJfOuha45FNIv5UxhE8K2MxFaykfbWH4j42RFWcvqu4mn8a6qhzSIQKHsCFTbUs6qV5BaIz+NZ85
NrmyhtqbzBxjGLST8H10q3Lh+B4mEK1THmPfZVriDm+ZFfylWjenbsL/u3hNTRfqdJtpiCvEH92G
1CWuwdKwkKIi62iIpt2qHS2iHLr6t+cHDMkjgnrmV2TE5KuyaKoVVDaxUurRfa/LeEOTxrgqAazD
YhyT7Six0czTw8bko0BlDwiq2U+tw5OHTejcsktncEzFP5XzeoGKWtNDoBugQCjMYBSYpI4TSp6H
h9Yo340mq1b6CKYY2YV1GRMy6HxH8QiHbR5brzbfwN84SyjMJGI42YsgXjsPhg9BFMzWtK7fT8dc
jXsQwTF3YcvofX4VT68UiGx/eZr9e8vG/oLRuzY9lIkp+GN3yYSZGaqasWUb6Sat5ka4KlXzKO2p
q2WJH4Wtuid/UqmlpfJqmIO9qxQ5YLuHpHHASh4zdT9mquXQ6u6NswDZh3e3za5zmyedGEhB7ukP
f3nn/36W2S4o9kkhyaNMnceu/yWPzBX0emTpxGwd9AbKvkrwgtwaQEIvzaSyawB0QIEY9NA+65NO
iKqU6Od5ZpxWdbuDyvIu7crYy9QPuQ4q4tHUWNmwK6RpAYjhf79h48+P2qJMMqgNVSosGKqzx+C/
3nDKMK9POjIkorh5UEgbeKcL3Syos+XF1l9yzesPpVbh0IwsLkTPvOp5KzbSssZNzHbt2fbkC3Z1
Z29hJ4TcQPdfLXXgZcSGCFTiU9mOYjq6T2fQCJCcpPn7WJQbYSrdOSI6eSXMplwbFtAaerzBX7rI
2r81tfOGVUO+a8HTFeof92hZG4oaVuzzAN2IZ5wUc4tcv82vdI/BTxKMl7ookZFLco1GTo9KRHxJ
ZUtaoGEUAKvH/VFMh8Go4V7Wtr68h6rZviB1gBWoqruhnLAd7LU0B6/ZUGKWgLLHbEXPD56KT3nS
waRaaR6bWiViRI9S0mySdDN/DfBDSy/Ggc0ztM4i8Oth2dXRE2+hPAF51a3tPPYg37roO/m7toqL
n+fOzZEqaIl+vAcyPyjCr18Ht/RWmeukh7xp2wvBVe2F/jCtbYB389n89dY2wm1slygc45C+kxbB
kphUC3bbMQAqSm0f0OZD2BIUrzBtoTWCvGkAtLEpQrORT4RaJcxQs3oEwbA0uFepE1b/vXcPvLvB
pHHhmTLcCFQzKzeJu1PVWwA6mCzRdga8ayv5eyxbLLZJeGX0YT5WI9PJuseWNle1+mUOasH+hZvO
Iye9/l76+LChhBPotvheJEwLmdnc4/MS19cWFgXdZtArdae2obWcU0DsNH5rKGz5lUJamkmR8CD0
0vbBtIpVxNzyrgaZf4/D4S+iGYYWfzwnuM8MfdKKoOkmpcOZOh3/dZ+hDwMaCAoAXi2WC4qSle+Z
PPNMUOZR1CY/uHQJr54FbQqJQuC4D6QBpNeJjTs1y0lvKnW407FZYqkG/oBJvWt9lE9quGhkYbzS
VJoAJ/dc2mTskjNwB9tO7QUTdIqK/A6NrNKpyBTl1tVJppw1xX6MM76crB9yFPI4CrPbiVp7lWEe
Lxutk6dSy9Un10DBJYaGy0/X16LoSEFozSMpyDROkBHP1VyfuBT/Qqt3TdAnV43clY1BhzNYgIPA
/jg254RwFHTLUfFuCmR7To7VV2mzT+bBKUNbfqwwwuhi1faPuO8CGGBWeTGr8FddNQ9DlnT3CIn4
Gu2FecDqOD7U+PI6Ed8cZXxMRBjtO2I9nuhnO9s01gLYxNEWygDutwblmuEb9Q6X95Pd4LPGMAmn
uLKSm8T0BFQm842FEYzEJAQwpGVhRxsiFsK3HF5wmJXOZ6yp+sarUliZq17L5O+W/IAkLtMPZyie
pXieW2ZsKmkk+vzK0/oXNLbPqAM3dWfRkzaniz5pinuJz6pzYlQLg9/7fynYZ/Pgf29NpksOZ6FN
cWX/f0SdXjZA1bMRQHRu/ISR672Q8JCryZKFvzVdOrSI+AS9jYvY4yvtwUAZSX10Cy1juxDhYcbC
8JC1XoqJu3c2dhVVT+Blz53h7kdNy18Bh1jLuoy0G/nNrO6+Y51IQiQA1LY/4ZY7Rz2EF6+JgFlZ
RNq0X5n2k4TksRAl6d0F44VdJrRkV2jlUfY0q7/n9Dkk0zJ1h0PDKhglWvLkowp61FKMsE5jvvQa
O+tS177ignZxHGfKy8i4YI80s14BWVdeRE+ck45E0h397piHoX/vSggSTqyNn4kK6gqh2XNpBug5
nXCSIzVDuc+cwjiz8tt7piT5AoGqvIVKJG9NyQRBnRxaMLNWAQaD5yzkAnHLvjjP6xSH6sCIjYOW
Wbgw2/YpDhX/2l/VUcLaZ9O/jP0cN+J0Gkox/GUMqP/ZBOAPTilg6cjyNMv4V6fLLWHAmkKNliFw
wjOBINXWqwC/ANkTt6apftVWGxNkRp7WVENWdqLsDTFyqZIVI7cq3VQkqE0CDJp3iAnsIxnjaOuJ
sQR7mX4meWFf2Q0TyC5l+hdrCf2KPydfUM0sMXWsXZMOk/uvbZ9GyaE05LGi1fgISLFdFv4Q3qrp
4Ah32HdqD38IrsPNqNzwVg5BdEI39DD/xPylvO2ZQ6IAWMQWRO3eIHs17cNm60wFP7WCsXc7++d8
NmjyNNAr3bqNzGnSlcalEI/4AL16MK5G+dZNf37uUeU2uOCSzQezfMBXep673XPz+482OO1N8nXY
am2E6pSgjMyVTbanRwZdAJzoSKYvOq/Ih2Mc8LQPo37cGX1EcVcr9gtCm19hZ5df8DrqACpcHLrA
JXobSEwcWS+hCGh70LbnZ6qdbqXG1swcaxU317Jj6J0b4yfNReOK5Ne4JlXBEIfZ0x5KUY3Yvi64
8pAOzC0SD22u0EMUihpRIYjbpzt6HBc5/pEVT+eCgqR1biGsrjm1F2Qe6XEC2swgPdq3jZD7Mg72
+GYAWkXFU6qHX3Cxrx6j0p9pFV1TJh7f7WsPOktSRfJuqKCYXfAGSlyRgTkJTyToX3B9zdHXSnze
nYOifPTrteICyhNmBUDDbYcfOebwjFY02GbSo9NWXTakvTzpZEIuBMXKOolMsUeLCsKK3JqV0dgt
egf3HfpVdyXEE0RLE63BNp+A0tPVcLYJl+IxjlTrOA6j9uir9m+1FTfEeUsMSsE9sqx4G7iCxFqm
pTt/sMkJy81oPyX3on+XG7cJqjVAYfe1s6d5X0vboG1NJEN1mDyEPkus2k97QzK+lh5hPoc2trIz
iDgs64rdPOt5BbEidsJlbfk3pKL9voOStOy4h58t7O8nPYFQ1EynDjs+XTP3mq6FyFF62R1qS/vn
YKiNus8hkqnTjqFCkkhPGP7hfDpMX5M6nLcx0Q3w/9EKt0T5gH5P25Lt0K+kgo6uzTvqy+BG8A5u
foaoF8+tywtoner7VarCtNb8CGP+9F17OpQW+Vn19FgtQMZEUoi3MAOB1apGdPEGqGuKO6Arq81s
U6mJuAWKRSqU7kev5KDBeg5z82XU3KujMFGBeQqDpWnkWbb7IIuqFztsTq7R5D8s6K5Q3si2apvQ
OjF9SFZ1AmgPp8hCIxp378UAcl3TH4/MINH1UeG+pDnLNzQ0qSbrxoq8J/Dm0b0SPJe6rjwC3x4h
3rjBBRvXnY3t1ipjh1BywyUbwx7XqLhOdVvCqC1k+GTljn/XIrO8wxQPd32JxmA+ldAp7vhjxYKt
a7EDCbjKvfHeOJH2OB/CMn7BRJSf5zMXc9RGUyxzFRTFYyPH+KB6CYA2/PRrUefdJfQV2oLTYSgY
loy5TsBcLuwduVDjlv5e8dQCPSa0A65I4qWrziAe/PsllPrsaLOztKkO9lmh7EMIeAPrzbNamuq+
aEudG6Gje5L1q5kMMMMCZmwAdPYByKVicpShi7B6tDEnjIQM5JVy8RkFbbKCSCJMQM55PtBg7sMi
3lHDfrqJtiqasPhCtHtV08J7l4mCdQINowz6nYKqdEWchXYZ0WFcmrEfLxMJSQ03Wq2DLZ32bXj5
iZbSoR4xorOB4yJQrPPhUUwGQKujdssbkYOQc4OT69M/KmPmIKWwJquvNzwbKYBeJSYXoWfk/Dw2
BBSEQm03Rm5/FaP9KYqKC2XK1kzhvS3G3sMbwS0JBJEMKcV/HqjbDE25akTuamz70PaE7yYGvhA7
ViKjh6azm0MfOcBgY3edKeMK/CgDH52oOLhwNFtywou0DIyeVxD8qea4aGyaPwYlPXjI4kDE1b2E
Mu9VLzzO7FVFTkDokb2Z9jDMMr3ctbEK6q75qbrhLqzx27sGie1GlgcbUr8hCGfg1Crjc0rQKUp7
XCUCorSWdWt33BMo8mkQ0EF15uFLM8DMshyGAMViwHz4Jj/NAYygT491j+kOY+koCU83S6jnOmFE
Wbly4oZ1uqD537fZbzqFFC15lC5xYby6oc6UpPJJ7u4/wQgQChV5RzIMSY/u2JNh7eSFgog3fjag
W24lypo5diUYlCsSVS7/IvtV9716UCkCCKY2qvXQ0I2twY+7onCxkjHldA0qEzB8I4kT5McGazx1
5EMpjbYiBgdZxB2PJI/IioQgjSH8WiqdtswzI7/ErPGL1lXVhaWKZ9WlOKRjQ6QVirOVXpGGwnDK
ywrEt3WMFqE/9qL9TAr8OJZtvlpDoSM4FLfQr6HGtj/MdteAdDMQDxpEKPTovag5iI9SSrIepD6l
LGCJQLfiCvA4gyeidR/hWMqVtF4Zjjz49XhqiHk6E28ewxmxXwIFlUNKb7rkgbiqzPbcJFBHUZ60
J9psMRPjFqjjpgZYT879MS+RSVQ50ArRmcpS6U1z6uLXlny0QUGQbcrzcfhtVf0xKtuNNJ1gW/vl
l+bRj2VCQaBTKFfSVniACAeSMiq60cUJ6xsGNAbjpath16uiufHB82jTanUBTgzPSnfE2gl9amLW
6gRDuBo1us3VsSrwxQR9DWK5NiiuOpqBURt+EMO+JudwxPMlAf0QqhfIkOCc506HlxBben1sYDIv
MzHyu1n6stPKetnQPVt60v1w6y/HtpJlFqv31CG0MA6tz7pxClQTZMiz3BtTczPYWRbMNWZZAUYb
p0YZYGS/Awa+a2XEmlWQJbPEH8LyA42boOUatV/ls4NQld99mD9lXvoJAXmVN9FX6RrjbpRX6osd
d1i6g+yaHZDg7JGZvBkeTOnQ0jcmGwPWC3ykGYVkbRmIXe/hCCVC5A0/XkPobVuEA7RlRu7FxmyG
La6AbVigG4Vq6208JqmbmqEnKd+ot+EZo7qqQAFn6ZvjDEjGbVbM1By6x6iPwK82ys6T+oo/KaSa
MU3RQ9K5SJyN0dYPrYy+OhcwcFvW9J76YG8NWFIrtg5Lu0HaPWB/zGJ9xw6Iq6wZurWup7y5Aqnr
YJwd249XQh0PXZnimKnsblkaxtWh/TMNhXjerq0+Vde17bz56ESWoW4fCsJrdAoDQAt5C5So2yZM
tzaJ5crlWBH3PETFvqeGWnZSPYgi/xhDdAmWTsxywXKvP0YuDfxGNLt4zN9yddrpIahgz6sePaTB
LJolxV4TMmpxCV6u5LOejCuX9v4qMBDSxB3cj7g4tDltx6EOEeYCQpLJxseuirhsi4gCmrTN3rrJ
Lh6TLVzYPuRq9ru2+hUqG0RG+SLj08xGuHFGE6/6HpFHnA2vYFUg07ndRgAx2umFXq5l9FYJpDGg
geyVrI4i1bptZufmOupGIJNuZe1aA+lpWV6qvLKWCmAuyCxjeQRbRiouc4jSrnFYTrS4EK8XFN8S
7mjRgssGM1HlxZe0C3fbUCIt08H51RddS4KotS9CMpBC7dGTcHlQu3xFXnhKKdkCKwThXfb7JodW
18mdJ5yXjpzahfDxQEd+ocB0B5NXM4S25WitNIyO60QvPkEL06UOumIpemQyFL6rpEJ1SEyaZC1S
Ad0Qn1rp1Uug4UkxW2UFfy0EzBx527iPJ0VVdmsKxni6s/USi0ASO/g99sBE4CZbizDxJPvc7sH1
8686Cx/CqgKa1eABC6NN7OovaQOqsYa5z5+OPYWCpyDqJGtKQkRAr0CWB/W8dDv3wN6NPOzM+0GQ
5Rkb582XwzVyxJU9xJMNHnStdOazyRrY1EaytCrv0KVIhpvOQ27ifmpjnCxd403zwrWmeLvWka95
xe/YBfazkjEZN3jwMFwnRyhr4Uea1k8zdaxdaPu/goJgsiJq9jqK6rqo4r3jykNqmY++hyXH6W3a
ZJ7OMssyGADg84q7lRmPaMvVky/DU4D9O8IImmGt1ErBOC6AYljf0BVtw+6rCvKDJZrhzHpv3q0a
yVxCJlmnYxe0CnLKM8Nc9nbwqhrFdvAgBLr5Nmn9dGFX4bkM5LHDxarVW7ZqkKgnVUYCwobcSVvz
UUAm2ocPy2Ah+3WggqyuW2+KsIWOmHRVDWwR9FlQINVXg9/sL02wSNkD6ZybeuRt1+LLttmd0j8o
royf9NVA77dMSi42c/ihowpvoqbfWcJnwqIURP6ULUm3lIJ8eyCvlzbMsGPB2haj/0oSpFgqle3i
5SM+RUbQdei57TAdYaBL7C2Pa3ZcPHl0xmIrSEuW/lKSREIQVUUyCe3LUIXxEFbvicOGw2zIm4M/
xl/LWHpGxyyza1guRmMRpT4P6qRcGdLY5T05CiDGJ/69+26LFlNBM65tZ6A3kGiICjTJCBPXUF55
S8mgMG8SudaHikByAjEXWeZ9tXV0JzJjGPVx2TIzXrNGG8wdMZGpMTDsPrYu7EaNkye8E6XnqkiZ
9wQBkdyOSx+uo/CwWNKa1MSpL3l8GaZO7ws1YB/oFEDIKufPxW9YZw3YuUfksl9j5n1wy/rryizN
RVDmCw2YBGi0Se1pwL4rsNuKnQwspGQ6Kz4ExmGZGiSu/TbMYxXYxdJyyoPbsGX15GhsGd/QyEcv
QR/QP3RG8WqiOl6EFv/Y19sUDYyLb2qgjeLwzFGznz7zw4VNGbaw28eAecoCZ91Rn+Lm2wYfl0e4
DoPgVoZrr7DIZivMN3dkW2Or/esoFQPGrR3sc6BvcZmojybG7dbRMLNKB+RpwTjOSEkOJPeJnXML
eA4AoIio0b0ub0g6UDQSwfBK8k8MwEvrZq1246IKtIwOQFtuxmSE1YkpwKNrt+nsqkLyne/TiuiG
Xsl+SqxNXsU1qsEuX6ghmbxWou3GyrSoatn3+FH91ShwqaxR2UIm0RbCearz1IMob9kLy/qY8A0G
nuz1oKIvKKK4fqxVkIAOXu7FfJpNX5MFSxj4OQLEb4lp6U8kByCB76y/DBvtf83uXFvVdRuNsyM0
jCB/KNuUkkmwxIPJHT25tdrcWUaGzq6i7tLDLACJ2zK6k6GCOs1f51UdnqIwHXaYwPjtUDXD7wwO
5RQIrdgWUHPtQtKo2LAGgtyqprBKBUiI7F1j4/hmdSgNfnF9EvXPpwWZD9+jCAJwZBxpR/DCTwRi
uRd/xNmVuVqw+HZsNQSGEIxma9wbiywvRmAugMwNh5ClXsLBUHNSFoXqk1fZ3GD8YpyO1XCv5LV1
jXj4OE2Sb308Lou4T6rbBSKJuu4nDMdQivdyHpxg5ILt2Phi39ehuRVRqe9yU3lHiNBfmiZ/9wvT
pEPdvdl5m5G1Gv9zsMlKCGrD+ovCTPuzo2kzCGI6jYHccmDM/6loJ6mS4DQGkosc50AuDfwors3v
Sr5WV5vOFmgGCk6jvCi6AqmZidCkxEXGPxYmTiAlZgtm7RDH/MX8qv1pkkC3iVaR+1V3bayvf+o3
oVmGBHU0NKKioNk1CNdSOmWvpl2idlGH7OD1Eq+TlTQHwSTuW78WVhJTBYHPi0jAwP/fk2jtz+41
b8nBtUEVhvkBttAfVzMTLMv28SLR4EU7wqBJkBJJwl8qcZGDcnxSu+qnqtmHKC6vPbMP8IWBQSQ3
kLH//VaErv4pPLYF9gTh4nEVmmUL/Y9xXSul7w19wUME+0Cklv2l5e/QNdmmrlHkNOXYHkrPu3it
WpFIGYmjp5EB7ca+uDkx1BeVxSyG97FKAlWug8atzkWKSGGavuiJVe11oX2YdYeKabD9tZmZ1cP3
aEbgYUL0EKVkVGQBhoNKtsazTR7q9ymsvxfH7pJJre5tWBXwTI6TGUfmzqY1rNd/3CBIQEwLg7Yh
YygNLVBQBRborsKOvHAij4aqgyFTjX0uTa1V1pWN/nL6WeqIjs1Y6qyrrs3XJUGGazIDlx5TrB9u
08KkwdyzHWM32WSmAirQbCZFMpEweQE6uBhoh32DinBSOOchatwHdToAKSeCLMGSaBY3M1FuOnBl
srIln+v3FNfTnUeLx+5kE8ZMGdL3XGclmPV/+JJ6hLsZw9hxcGJ/B97xbHcjfVx8l+Zo1GjtNO3J
sZq7QL1yGSamIFsfFJ5DQmDt4KywVMuVrzrqxpTMBRPJvFJ25rAm4iGbolywMU74nlEjW2aGwQVY
TOoYoDVB0ikRu89ahvmUYso9hVGo7XK1lFRMNRNFUzk7le8/lHRxN9+L8ugY/qaLFfvqu+7KsQLj
WPrC2LbsUlK7/g31XOylrjlXcGUB2YtQuSMetsuIKL52UdU0oYTRVefRg/Y0JahUTp6ejHL855V/
Avd4Gg0YS4tRJkjE0EedSFUdz32G2J/8ZuYWjbnn9sEe6GnpnWA4juh3s7sbQSPqQrzvEKC7ne33
yTZ3648BY9iDaGFYNr4pDsBnzEOR+gV+UGMviGa0xh7mKjb01jdTVjRI9ppObMds/1SAQ28cN3X2
BrBsHrsi3ipDVy+cwPTWoe5gBFYd/bmsR4+GfZFsUbNH00i4C5s7kJHxzmS3ZHIBNiJAk/19002v
FDHchkLNdvOXNKVGR2V3L70bvo05cXi524IsIu7uXJdFdnZrLIGiwpc60S7ZxhN0NiQSGYGCFYRo
iRGL2GDW12I6dIlz+IZ9SRnQs++i7tw7kD7j2HwJikczGjy2nkC4IzeAdzl0xnAZB7snRo6pWJS7
Rwy0GlQsDoMiCDqxQP8pLBlYOjk0AH+R2wzX+Uw12f3JSYTgA5PCUHthDCQv8yueHNY+k+qjU1kI
waX7FDFvXPVm4+9G03rXZ6te+QigUR5bO7HXqpooJzUqjCMBXvERR648K0YllrqdaT8wwwzRqh26
ZZYZ0TWBl3KvjFRhhyzGB6dqGmIo8drIM9MGmMpt5uaLum6hRyUxQG5AOnva9tuZ5qo7FjiaZKAF
l1HvrkRRM0ENQ49wMw3Iojua/dXUWxWQGs87bEneg2w/bG8cDoGJzJaGAju++RwmRkb4ePNr9uaR
DoQ0xojMc5lNIS+iNS88X3HHx1SAll1a60qoVzxYw2GmuLXK5ls0YRbSBi4T1/fBpM4r41tqiOfv
76Fb/CD/kblPAmHcKvUBpjyZsVyxRCcIGoXTvyt7kdx6yJSTVdymytwElklLczqNhtQ/o4cDfB1B
Y44StT7HdD9FZWtPbWnGj0X6ezATFqZpzFH3v0oZDD61DXzpqlJ+ypQieGjdhxy1+wWXGSF4PQSr
MLJRAgf9cDJy8VtzGlre3PKK3CG6om/TDeUts+P8QXGm8In7f76qOLp/zlmKix+0D8SC/J0NamAN
QvVkDIvIPpPCz7c5ZsKdkfXuEjn1u8tf/g2ex8JGsf7BTN0H/fQYkT2zgiXY39WhD8gyrpuNVIdw
XUYjtq/ZBFHV2VpPE2Wbig7a6ohQYmyInxlQ78gNKQfN930nocIvjJx0lvkOzFqIAzRaYXXPupya
quDAcOaUFDYSxsLBNiOzlB0zu1DRDWwxHHD3Bn+qMwShPttqJh9kPzQfKearpZu6ExWMg/1/X7nC
IHyvAqWaeqlOOpHrbRm1pguTuh7ddV2ieO2DSD8N+aME2b3rlfCaTGzOGdAZ6QBYdCffhCUhti5P
8qfcVYDMIaGHz8cIBpyEFTJXZD7whdGNjFvHuQ6K9eXWoL+kl3UnBsLNGkmcuphP529Usn5ysOns
Ypt+9aIlv+TkQM8o/UE5o/+c4mbY4phDhmKJ8tDfEt65iQdk22PuN8+VhM6ba0b18P38AyKi7v77
lyqiwiePF9CjhSjg3LPoEEMwvdSbFwqqdTyGxkmNTe8lyNxfTkuU3PeOvQbTAsdcefZg4v6YXqhE
QzxIaZIz6WBr8KzmuS4b9DVmvm2UgbYAesWOhgSxRXRBl0oHGTtOvRFSVYLXSc2zH3hD0WCqKr23
MCzzh+yrFL/8DllhHbTaLiy5edrRpR5nh7/GBn9uU3d8soUv6CGFebQRRTye8TIDiq91b101ZG4M
KqjvecH3m7AnQaeicWZHu6CR8asumQ5Eg+kcE9E4aJ6GZ6mTWqYU6cHiLkcw+p+Xg0tHrFDtt2/j
w+yB6BJhHjwUDazUVdXszHk1q1RY6mNFGpWnmOV2QHaxmDVNsyq8UozhQeSfRZhoL8xrxj3I2Gbd
HytPqa6mBkcCZFO4jk1BoatlesfSrYpxldakpaotc+v4MjUaLX9TCVrz2rQ/mkkYEY6wTYvSeh1b
Q1OTm9oni8LHtKDkpf+I5R3GvW+4J2veirOR144JVlMrd+URvdvCyb3uEE+ACL/rCU1SC3aToIm+
YRf/wV7U9rt0XocpAUB4hLoUKkv5fBpbNZ2KSGAmIBlYWUR4AreWZHyCoMpehbGZHjwt+j07QxEn
/+MRJUuoP6pB/BK1unbSbGpP4QJTmTZz1WBEd4uzyu0fhgFynG21mEmrRu7zKQJmPg1Ku78RvNfu
clxUWhwnb4WmfgU9Do7vy4O+FdW5GZPcXcYMSDXngl99yr6y5bGIsp7IuR3RiSXU4ZyGWOsoZxko
wO7RQ33UILpl4WpsbztnM1MTsriCLZj40fdpJ7pyF+jE7sFbzh+HrP3h9qXzqoHzStjHHeZDNL0a
gva1KX3jDI4rvLrS+134xvDm8QDlKm70rZnnw5sd4HtVAx1BAT8FzeJHpp/9MAvOBTHe397RFqvC
B1UD7RbJg4uymTxXMEsbFSnpM1F4z/5I6xi3ERoCyysewqLbZ1jvmDgl0QtCnqXQG/dWY8DfjXo7
bvPMD54k9C8WA+tUYqK8eJrrI6r3b0Uc5/tyKNeI5bRzbtXaOcaZQ5Yfp2HK36KLi0/EjOlDGjRk
PAfE1JgGbev5dP6GUt2KmWkzONDoO+JODW9Ifo4w/LVE/zH2/e8SL/kM2UM/+uJQOt3DpC8ubNCM
BQPSEJrkJGIE8lasi8oyMFFn5S63RLaoB0sF/VUZvPNhXBdRZyB8gJWmXLLUSjfs4phLloAwUxvu
1pjpB27U7/qJXUG1VsWgLaUSZRfUZWIrbZ1dfpW1e68jbsLzvO4MYr/eZp7andlX1Vtfge9M1tPP
kbvszLZ4XEa1Xn5mrv+gcUc9t0GsMdHQaY/GVAawM5/8XElWCahaDCcTPCixklWTqpxOm7P5u2Zd
jTtgqcqmQaS8xjfaTjt70Jqm1F6UwPqVMlS/aLLUXxiVrURS9o9l1je7EkPQYmJjHEm80I5o7sB7
VtFhPpu/bveRUUBK4UfM/7x00G8AVpr+Ta1+egQQHKyhdlYI/YeFG9vecT7Y06ssxF60nF8Gqvnn
f3/+bxRu9VvpOkhsk9lgth3kkSJXfSZSnoJ4oAuiOYAC/6MeHWhvVpZjPSR25Fw1IEjz4L4mtLxX
CNdzAru8yelgJkQMUXotkiQr7oQE0YSv/B8yM3Og/AZxImO8USfch5fk/xzmU7aOHUlqOulGtjQu
pR7f6kRV9sJSymVY5wpoeNsjz7JotzydjWc8QB4VbLa2iTg4sy3LLqGwSLYDkbRORwLT/LAx13S+
vLUnjOEjsq09987wbCb5Dktgg1dVM2j3J2RDR9L65dQId+y6fjXBsJCFWux64ahLyl3z0VST50gt
3CO97dv/4erMlttWti37RYgAkGhf2bcS1Ut+QdiWN7pE3ySAr78DoKtcdR8Og6S0fSQKyMy11pxj
MliMLguSgLtgz5SOa98wxoc6CacH4NPjg5W1TC0q/zb/L5fOzUnFcCrCQHvvjObdIu370cNpf63D
7GeAeIrxtvNtWcl/dZpGbymqgV1bOcZJ9DufQKo3t79ZVlx+5BDwHqI+fuWj3cKyd/+UDeXCDBeY
PPPRsVN9F5TYQFy76tZ47xsAfMp/tTuptplMUUzMSkEBZ/8wGoMONnKgjV4z9qhKCqaQnmtaEpeK
7jhmWlF+WmCLyX7DICebBuBTGnnk9iEonwBdnEfFUIOBHPa5bBjIlh4BZGWM7+PBzn63ZH4mIFPe
Ws3+XUb1x0LAl7gBKSRVSAcqq15C+IrPbAjoeSul7/FhxD8AkS4Ai+VtTErAK3zgNIHdv5H4+KkG
pT3SWrbe7rgBgz4TYboMGbwifs5B1zz62n5xV6AJ3xgyaG4u2rATPUfQpyHuZHqkwbMT+cU7cuSe
vdaiporz6IvbgsiByS1Yz1t/5RRMNWo1pCA0ypxuatr8jEZ18FSlv+strQKT48c6LMv/QqLKHuF3
MQuenwEgC3cT5rZHim3eK3Wq8BTSI0wdVlYAfT8bzQd5K91vBjNzJmRl0qNO20NSaFdDFNGjSAb0
MW5PITA2697vOGBi7TqlHf+YlxEEWLtVeLBn00XSwqOqWZFlKKK9ZQJJ6Ij/3Kekxq/s2ZrcGpuu
t5JLK6XcMwT9ybUK4taIeloNcpcM7Wm2gL+n5BKu2mEiuioconfTpdMdC1CLy1fLVv+lCju/hMxz
vPm4zjBOv4SDUTIXYLaX+tRHfjS0+5R/mq5CTADifIlo4zMjvvhlxK20SZwiO6J8nzklOS6HfSTK
fu+plA85b4PtWI7JHjZ/d8gBlLwNdOsMSr5fkDfxNuRj9qjr43VAjkl41zQdi0I5p7Dk0FZ45i4f
kcubk1VeS3cgI4ut8CXwozmNXvtM0qh88ObrQc7XgzZfD/hjcE3GuJyBN/ieRSU4U5DN1NVuLU7O
MW4TarhmgLzNf+P42eHf6W454hECce4XNHOTIvCrkgHDhwrjfG2SbYvDwUyIYeytZzPQUFQX6avr
kelaxH69B+RNrS3zwgSTYheHamh/1o1fv/p+Jw8Wa9qeKv8QMR177PyM85CRl38i/mQJAH8t7Vdm
FoR7q2wIEyoipiBaIr8ze+NlaGtjK/vZoLva+L6fXYjh9h9S4Gpr20+zj78btu5dkT5qj86YU9xX
FfV+nDov+SSCl9A3XgkwEtcu1PprUVga+YIX6IjDh5bX2YXA7nJNjpP+jllv0xrd+0LSbgJStp2c
2aLIjJcxap+7xvZeXcLm48yV70FjsAI0xnNUdU/27GaQ2TAHCo3bCmPva+92a8/vi3NPfYt6tkYl
W7QanLTclOfQQq2s2Yl9NRxiiOJUxwo8UwZ1zT8UtdorZjoVrSL6XDBmWzseseLm5W55KRbabK+s
za/CKYcrxokQOr9wUEsWBSDgwuNanfwtsM3qOlRtt2FthZoy6/r5m6i9VneAYnM6YQQkIn6YuW4E
of124cLaCQi4ZBTcmeBbV1i9sJcyC16QgpkU35lH4pM2TvqlNNr+OMUkcXYPSYnODmvNA03c5hgO
xCLzIlrenbqHMC2dNxoCCRxJt8TqbUVXCNnl+zTfW5J1wykJWUnLkHHt2Ngf5NLOh1av34TegGo8
mS5VT/5ZZxK4Ka2U5BxUD2QV49YlVNAUH1gF8F7nrrZLnJrReM9vayjksokZfyN/QtyYXkO0q8/L
A3eBjrPWIvK3G/tn/wH9WoA/xNkuW0LvlPlTU+tg7i1tE1vs5OMAfAYyDv+6qprf9Qj9pqmd9mAa
7oADoD82oHV+EtGz0XoB14OTIVM2zj3LAzPElINkR0zK/B6O69PQgLvphML7vBifBzO8ZdLcdfj1
Xwz7rzGj0ZmqLz62Qk+IoKdjnQt1nWrUlmMV+ZvFoB07mX1qF4S7TYjaFfhStdI4oR8r306eQ5XL
0/3HQr9CbnlSgI3x6ngdzWr6ksty49UluISF9EzFltLanO/sbMzSSwPfWVeosyaoEhxNFWO2Lr3e
n1paml6lAd0zUCy3Vcz4PIwz8+4XYqntNuVYetbxyaCvF63FVNNPMWtt285WeXye3RXwy7Gb6fvL
g58YxP7xw6//vdfC1bnKkkxMnRYqzXWGAD3Aw40dD9bGzMZ6Z7OvbljQWw42SXXOBrPe0Cn/VbYi
uixRB73VlCemDiQ/zKO93OhIgB8i4uI9pDdztSQSgWIiTqqNEFF+qX2fkmAesQyiBqlEig5zkIBT
RUDo/WQEr1ajmd06HcmEWPxRk+mh94zCgqBshM6tMaUHoP8QHqOg3olO9ZirO+M1rcv6hFKEdX3s
86dSJcGpSMwRbnjY/6Kq3k6p6Xxinmp27TwGyyObzXAubtVMQfr30Jj9LTOY8k+N/luSivtHT36r
eHhu2KFOXZ1uShblc2yQ4QO+cDXhu2Qnxxq1m4aR/Xko4gNMleipibs7I9dDvv7SNjjAJIJVSAPI
elJNR9zhoN+hmbo8wAN90psZaiPHt7ThR763N53Uim/LIbOzP23pyltr1+2jYhTM7heevfms7zoq
AbM7v/77tIRgmsJQvYZecW2mUX/oCqMj5KfxT3GnMzrAp4hhLQSRiA+H7iJs4Mec0GADFtCpIfaa
UC1K3GrU0XkpLb0w7HqJ6tHnxr7gOm4eAWyQxTH11n+MH1DG5V10GboqvqR18MvLayrSrhm3tWtY
q/RA+oH5p/K9F5ewvLfWKveF3v1Z/nwNx6NnD62kM3dc5+v6yS9ZZUk+HhJ0XaXmnF2/aX8ZMLNX
TZjID4h/JheKm54UqRCbxGX0Mk8dUmINbmZmnvvGpDhAB7fGYwANyWt7NIUeDuyMuqrxivPS+yWJ
gUGMxm8r0d1fmpyJO8la0deEeWydkfx3DiB8vrQ+9eUciKWXQTRn0n8Y/B7vHNcZ6uJPW17p03oY
iuxdBnoHSgxKoSd/R56ffAcShPWYah+xSKathWgApatdPdQQ450mfl1Qu6qyfsXuMEJXR+eUFqV9
niqogp7RBg954JEcO9r9cy5LG2r61L8nOh3NNs+ZZkght6j0qrPrgiiZz4HLflbbb1VrqDdD139r
mT+fGmKK2f6Kt5SkjvGbWTphpqoyX1B004mvVL5vrHxft0CiLNkyB3P9OcoC6de6nxRK4fnN5cuh
YXukN6EtsaYW/3Mwhdd/DwUKHdfrIK5Vtia/kXRmWqmdlMmGTUUxP2ICo+cyv+uoyNtNTfeemkFF
NLKO8WpgU3HqBrHL/HL5wqib1bBqnKq6NpXtnwpPbpev/vuWVDHMrQftTYF7u43gIY9ajkg0RwV1
W97zxNBd+TPuQf0QAqODY0j0sNy75dRd1Cy2X55l7RfTn5bQCZ9BQeF53aWR2AO1sUSeg0gE6Raa
zJBh/JuEfH5sItrw5aB9M19BvReXLuyCNETr6URnzTezy78HTJA1knb3e2k4hpk+41whqlfqPBbC
PCvXEWt7dLr0w4xE90ho6bhpPcjGy2piFw3AqALNuz50x76Jm7UMuUiiKPleDHN5k4hjnEJhhpsG
MBIP9n7Zh7rOTi9KmuhsuyvWKLl1RBe90CM75sDZL/UMAYnGdsAxZpKMiVIHkvVGbz7aaPAOvXlq
rcxc2yzqX4Nm3Yohn/glPlhTTqGL+n+kXnmJfRZqNdJbH/TuZ1jY7SEtAvPoEm6sbNNd11QOpyYF
Thf5jCj0sZXkTrf1lxdKKBmENk7OTOnSpvLJ64DBzO4BHKP4qhTMYXdIrsrw659oX7gXKiO8Juy9
N1vjM5dKBEdBHNB2Eb9MVD8r4TDB+Nv7pYbfdoI5H9otl87RMKGGqppz4mMD7AIFY74B+FkK9WiM
SOd9FwThsncuDXBTebhtRPGbeEf/XDreuUsYsNFBtc9Ml3/JpiKpbX5VEgiEWcSqHo34ZxDXw21M
fX+Na++kz23TegzKLSYvxoYdQwED3uovreBXrFTxh+72fx2sjjfWxmRX2Rgdaf93V83aVmG+ik3U
6PfkiMmhyYsagNPPvI+ObcQ8OPpdjo+DXx/dhYTd6AXAcniPQqoHNXcyFny7QpDVicb9Cu282/S4
Py61RvFhjASe2kX8Ngyq29+H3Z3s43MhTl1WO+/tCLUCIQ8BajUhrFRfRxSlzMDpjp1Z2eiuZ6B5
G7O4Ln2ToGCDHjMa2OmMjV/eS+zf7JMEq9pZRBTtCHJm7AEjEiUMs6ja1vyzuzCx7de523xE+gOp
ZH4Zj0F6tRPOfKLZjS2iB1ywJcLbWbdIx9N6VibsmvmrnivDs2g4ozB7N14KQCx+68efPga6YzKg
bmMEYZ5izLMbG+5c6rjpm69UtreqrDwynHSeSPKZVnkACsEJrQOQLGMte+Vt49rT0q3wwK/0mr1V
nfjQZo+1Pz8sz3pPJIiezfTCEO8d6cb01LhOeqtsEWKLDsIvLY9ycoLtS0Dj6JobJNMSleJ++TiW
10rXzHPb+/GbThIEtkzjtMgc7p5r3TXHA9ua4OiWjLc+0m5Me7R3sx6/hiwN3uogYRwRdivTwWXn
O9w8hAH+LfRiHzfjvwP10nPU8njY44d5a7yRkRVQInXMneEJvJBX64Rt0raGKBhyoJjH78uz3ql+
dB6Dq6VdN7lG+ODo58HRHhYiDpOVVTKRzM2xwL6U6XDE21FvOjuOf0WQECLXyJ9aQzeORIO7V/rD
wIan/K1zcL0gE/ihKuKw6sCY9gtWI3Fb0IvGBAEmzwFQDDrORysZDBBJcTFHyZBhSbL82LJehlpF
bKQXThUpffrZqwI0lTYox0M9B8/mZZ1eyK07F2VrHpw+C04NhXg1w/iWr2VIli5l1TyUQS066qFg
YkXQUUghajl5DUj21uuivdRQMrJxvnpGAJB8IUbGnpjW7n1W5sKUKNws3Gpe/5lEBiui90sb5TNe
I7jPwj4SEYWTtAFEn5nhHwE2ZIc8gjjpObZTr1rkCElaJqh8Q+soKouVBJFfr2XRyc/TkwGaf1zV
mmEeUz36W5263qT290vlDlOHQx/TW6DcGeXQ7MRE1nabkOprMRu6pKbJHdoxOMevsltkgCH21ef5
lYAuf7v/Xh39iycn1J+aAZ67HQFnXeokmvDDfqlrlRMSbmXq0Saap/KCvt4lELW7scAyrYOA8wkD
+fiC6RvY2jw3CcpXrRjzj9RvGkQOccb2UIptNIXaMeiSV6m4rO1G7cLWEOdlqO6FtGFCmAvHskxf
Cdr+MYJAejRkQguk1IubxriQ0rFpDhgTsrNTOojaa/Gk5Wb02TgapT3VwiQZKs4+gkWGFdR+vC7b
FtNLVP0qTdqnZFfbr8yPXqQRFUefM9VeZAGqKJqj+wViqkvi6BYIQnso54F+OYEK4+fY4LzrPlWs
nu9fnuCNSc3DBla62kpMbnMEHnY/MLWu9o5cP9hHCJ4tqDBOYzrfGKxQ6hxDP5D7ypg5TbNNEO5z
RUxRM201t/Xf1UBGA6FaXmsimDeaW6FfrFnAI4plIQVtd0fHIkvw7/W4o+xoX/FJbCactpsk1cOD
kafvMoq1B9o9NpmxU7DVLPTIqmfMpMhh1jSk/L2JDMtD7PRAH+Ndl012Kz3t5uVqPNHUQSyiyurL
BBi9Wh6ionO3dxI+RsyRtthd9IAmi0gczj6raNaHjpVtHBeCufKZEAXMJkm3Cehf1F5hXC1tzw5Q
PDSOebRpAB4XcBazX1LLi70WdBZOM/20TB9sHYgU49U0hAewjDX6rB+wPnvjPkWYsY3bqtrUmEGw
f6AIEnG0VWFA1AwD9XsrpkJCdIxq96FF/PMZuKOE6tNv7jcR3DfyxyP8h6X4iAo6sqXmEe1gm+ML
pO69VU/k0UgcRMsoQsdQEBchwCZF81LL7A+lZcl3JFGi9MTBuSVzwoVIHiA33bVc86i+SfnAtd2c
G7u0N2HFKcJunPayPES6/sNkJMKRHBM/i2vaHmOB9C4OkHIX6uoCbmIBzAjjW+STJEyPxiapWfoM
CpRqxhbZY7lj+ia52zLr0fd16EO187TcWkFDLPKQq8cm2Lg2VDm3C+bKbL4g/3hdor7DnHwU29AU
JDhvwkYB8Op+jYW6tkSrix27p1h3c0siNDN5aCSK74rletUiRD5PohSHuIY4o4YJVS812dHW3eZJ
i1CvLC+NEgPdEv0ThZFxiVsoHpCUVk2tnHe0AUea8XSBK6KdZ0hbQx2yXWKL6V+ZeK75bMqa3ynN
uj0fTVP7j66RMURfVInS6Z+7yvf/n5f8AbQ7lUZlBdG/MWddJQk1K3onOU919d9yhRZIr5hqKFpj
eQLRvw4VuQweZIniqao9ZvpKtMExGfWtnLU6C2CBnld3yOJnNgDy8ViHmVgLGn0eDlTPJPnAHyL/
RmLNb5oyexWia3H9yD0nZffLdALoG/OpSYXsX1KSJENaXnFJehk+M1zdaZX4bm08LIkl/o9wLU2t
Sxcz0Mxrk1GzBEzITw10O64EXqokhp5hZRkZg7WRrPpevpY5DVkisezj4OT9jjzm7qMfsi0jx/Q1
anL5AlgB9BXqh4g23106laRdeL7fGdms++4U3AXhERISzTv13wNqQb+hkpo4CkWGpjEDzWsDtFxY
Dgm9evmigjb6pYWz/rsXs2nJ60+xsDFGT+a7W3M4y32fNElXDOBYOe7+e1jkDMvLXFlv2hxxZ4QV
Iekz4oUYrfC1I4RnH1c9O77VObvIZJt1iV2HnjOK22QWq6YhaW0BK2BB87e1x4pBcA0BazI3H8Ya
U7VCg9jSYTgkXRHvehPy7rwk+RHhyHmcEDlPHBc+iLqEIw3WAd1nWW0IaJsoDeahMmvFuUyDYt9A
QfxKq9c6KIpdUQySYUv8YriF9keAOGiotFdGbiGsQGhFL39uUmmBSDQmkAkiAgunhdaHHjZUwV0z
92giEPJeabBtlPjzQ8izBxJq870pLe2t7/2npLUMtBN5QYEf+fhgmhDKrZtbe8qIR8JlkH33FrxT
gkWmrR31xd53Iuu1Cr7Kptf/wH/8HvijP2hIhzm5NmRdQ8V6W54RR1vTzUBwfbTNSq3CeYTSOaxB
tTU+yczpX9yWJcKW6Y1LVUMQyZA2HJzPuvTNw4J8iszsCZHDeLzryCpUFtzx4Rlwhw2B0Bx/TCkS
U33QSJOpOvehc3KbLuCafHKX/SDSjxA2tE1aJF9R3xF1GnjVp+fW3sXF5FQ7I/5cpwRNyXlktzSd
LHdyD0oHl+2E3JAW7M4dAvbyRpICemvqBhc3/ToqDQnEC5VWSOpL2CftdtFsaRAJd8uzULhypxie
rsNq+tE73XCtPBnvgyiFqZBEjET7+iUo0ZuNDcgiuiHuiawccz9KAXY7Z1ABcNN4KrLEeEpNICIs
diJozX2DyXXdsFscY5+A2mUBigf3Z1c7kByZ7z9nvnV1p+K3TqjeY0KACoLflNslR/SdWm5waDvr
pZ0S7SyjPsPhzT+oS7/4xD/xu7AYdwOQX0epGz3H2KT2DOjPJqrCA1kjFRVefDOl3RMHK78XMmXv
WD/hrdmHgTIWESB5hBrnYpgmafY77b0Dvpv0Mwg6JDdDXZxKYn9XjW2HTH9oDLT29LPTgxjNHQC8
dBggNleRtTJTTDp31I5HvEme1Df4R9fe6s03qaXJphGae2R4nkFvz6z1AGiCfMmuZBSOAGQzCd8+
OF09vtCB3qUpqioT7M1F2bK9xSXGMp1AiS3KFPGmxWQHZ9EnZh/SZFX5sNT2LPAUUepFy/+oWU2U
GfOP5mb0aTuXlrLQ9mAVX0LZpK9S6tyYs4XmvvQ5nfm2tMQrmZDtEqCoWFriJOauce3vDb3qjl3c
eu9OOm5RiI8/nBCJJeI27ah14reGw40JsG7dnNCrNya5g2cOUdGrxQdB8ONND830I5Pxe5klw9fU
1gmUhmR6sTzZbPsx3gV9d3J72wJKLn7YKFNoQrfRAytm9NAFRksB6xT7XC9guGLme9CA075GKQIH
sDafQ4foS2ez2+j+9MA+8VwNFa0EvMxPWeihDnbdft8JO36RkAOoHK4mqQXr0Yd/H+ba1yKrv/cJ
xrLUsRz2SIO7LNt54/BAQzHboQAnu7bzsBMkDVkO01CtB791bw5I47UcoddUGSbLDPX/VWi19STr
6Xv5WxT/933FqA5LXMwEICSAeQnDQI94jhMFxs5QF+EEP60WIqMMPPGgm/iKdAP/cWYjYsydng4f
V8eGUye6VrD8Pe1d9CqAmwWzwhiN7mdC1PI6yXBJWQ4OhQHE8NaKzA8tMhjhxLUTXfRz6w3jp03w
Ud8X6tC3bbIvTZOQPHRnDx2doKTMyJuP262y4BiP82YhMlql6LIJeohN8zj05s9IghY3K25PlIH5
JzTiCcz8h2G3FsBdQk6V3ebvoT9h4KV9hXMnL54N5MurVJrDqS9AlYkyby5JkD0lQVPfxqaqLm6X
NRsNIe5Gq6S3Tf3BPgkK7/UQB1CgaZ7va9dyt6XfoG9wnA+j8uoLzZLmMpil3DGdJ7fY/7M4V8Rs
X8mArK24fIIzxtUAk9+evDO5LWwx3qpEvKOBLZ90SbqTafq/bRCahyBEd7j0Qf61RXpT25W6dpns
kv7kIPbSqAz6kTSMtB5WH3bleY4hUaq7Yfnh42JMaHQ1uifeqFohVXoW1Rq8nnVWZNNhacmHCaLb
BFhjSDkQz6dFWdTWcQwGtfYKZ9gVU88yOnc2zcjp1qZX4NqJ5U2L3OgLIJGlUvIwtObvkzTfwksM
3xOt7R4jXIB4AjuqP0RvBCmvDBpIT8nYfvne3N7ykWyGQeJd7qdy1K5zoKBbrOLKEgCjbLVzGGPs
hqiQLw2nVF+ED+Wc4042Qnmpp4mT6vzSIM3mMDHd3rhHMEdVDq1VEqU6BCaCSEKEuz20//qVOT7D
z8wq/gjteWSzX9/9OPe1yIpZ5xIR6JdeZtmmBAP9KoLi1U0ZNSAt+eF6EYe6lC5NVSGa6NPyZflo
kMBtEeQdWTubp56eHFk68p3pnXibxGzV7jsuOC2edTRtt2exQvNMhuJrw19n62qOtyOkAH8vqPtL
TAC75Uf5bbFMUJIEh3TCDpyKGG1xkvcIjnL7RWvto2z64ZH0N/uFRE6X+bOOSLoBqtJiXrgVuYXG
hu6wzjz/OGbxeONY727a3vaxKrUwZ9jv9q7rMel38PPXqhuf7qOzAF/uJizq4dpKml+oHuo9Zw9n
x7l73C4mC3Axf1927dS9Tbcl7sqQKOeSiflDNCd0JmGezs5yvEIZOgg8bPQ1yJu/eI6VwULFVhWW
IXUkX1hni64XaVO19uKYw+jc6UVsJVYxRrtzIjDEkyZ9h0w3tAMflIU7ZKWbit87INUwMF3UOJIB
WBO6cOqt5Ifwoqvdj+KbTfdKRuXGcgtxWbySQUUyYz15D6LGc5jnI9AEmHujy/CeGF3vWdMp30qb
1bELj9m9qg5RHnnCsfk/LE6WipInHf8NAnu93+aZhfCJ4dP7/VmCfGlZ3g2zTldlWCCelLXznHLg
vzObl59DEnOwocc1EVKI6sVQ9pnZWn1sw+q1KPStQqtK8o0zbVjt4u9y6nEZV706uURr0/T0WTD6
4tMEbbrNWga7S5eaE+Tm/vl0nkWyzLzzGEmIbIjd5DQYwa42quZ9Qgh69Oqh4Rhum+tYAUVLzGrr
2GHwp67M51J3X8NyrF4tX36TPZP+xBL1rYYKKIGhvjQnO7G7WR/JSHoto0Zm8kOUrCM32UBekE+9
iOyXYPQx6bSDvs8Lx4b+RBzXXHsG6SAfe9SAuG3hUxjsWTuyRf5TcxqyH9XWwW982D1JdjOHCSE/
Ffa9a6aHecfFHltQK4L+I6QaRx75fDe8et2tFJ5cRc4k3ymn+eTyvH7swCkezGRmrIBz0zh4v1R+
UJ9CwsVXi6lteS/s/7gF2T+N7b7rlbR2TPreQyxnOPIq8eGbJMjrppZcjCVBp0ozZKAx7JIY2d7G
nodCUEvHw31tIdY6uS6YfY/6e497/xwW3rCaN+vfSn0FXcjBbpyIH1hToUygD0q0L5nZ06k1UvNl
cOnep1K5JKzRhI8BhEFnx2Ogz5B7KhuEi/NnCWrs0UOrcu7LJtrqhTJ/9Im76jpZ7KmGUdrPBH3X
gR8zBKI/iGWbwE4milA8j1mhr0XQp8ewfsFHL96CEF5Ryox6gwXJ3ddhQlUfj+nF8vhdjdztnqxa
MUOyyuskc20TlAr3kuHJ8XR/GjAs3tKug2YKvLCO62/UaOCLqnzfAlvFc86sdl4zdXPssI08uF2p
P1SM8veKAI/L/QNULqJ+N0F4WaATvjuD7Kq51I6wtuX8sODYFfwaXRx8OjHH/yXAT0093951jlM0
PmRaimzeh/X/b5bUMvEge4xJzmx5yrqBrFUOqYj9Gdx1zXMmEiqn0utWkiSg8/0nA/26CkYkSIvv
pokmkM2R3m+8pXktdcg9hHodVCTdVQhu+2JZMjykzDLvz5ZCCLdLw4m4bJ4iLzLOJodL6N+gppe1
zc+RaEXROLcty9MSTBDo4KnCEIpWYmSoLaqeVq4DrWuKghBS85StqJjsXwFCPp/d9K0v1Sc4Pfjq
eehulzbfsu70gdlsqsH9NdlYRXq7s59FIeXaSwv2Oks8xImur3WHCVIhMC0YyIQaXBggXqfyWWQC
MJ4xoymCUQvXuS++ddhipyxM202SNfFeirqhf5g2F0lkKnU2MNTYNII1/7j20GAN5mxNlU9z4awV
TvZnfpKTTfFnTNsze1K+vPP/f0mDULd8z/LNtL8Y+5J7XhgOH8iUO7cwknQ0mYpvkXE2LA9Y3kWh
DRe8LUizaEJ9cUlh+wXC9uh7iftIT6xkpuFqX0RmcRj7Z4BfnrmzKT5xt17x6GkExyW0GR/tGVaL
Ur+5CKi5b6gBI8IU++iKVyo4t3nxI6BePi8PSWwSb4weiDBI69hHJeatKrCOOGHoRbac3GskC2+p
C0KqdVjrtciX1+UlyKPPYICnua0djm9EjuZfVhKgz0I+OepacJSzbASHZrcaE8BullLiUpqIPZLa
UnvZgcLxZ8V/k/Xvssv851rF9SbTG+/g9t1HMpXDKTW8hHaJrj9D6ltJg6a5OWydmkxLOrDyxAWZ
wmyroxfNRn9Bo3bbteQsLN1k103ATuAZ53oEiggyWpB3LbiAyzVpoQzjzd7K6EcHP0bRE9CHZlms
K5ob+74u//NxyP0YNYVlm5zWu820c4yQYS8NNdRq7gZ4U/WF7uq/QPKzKKme9RoGc6QweWDDBGCO
fayKs7dhfqH1vL18Q6js5P7s37fqZTc8iiYfNtitqg/MxJuFge23prOV9SBhBsma9p3ahAZ9XJwC
CgIL4XlkHdADd+B+ZHk/B9T+79edVW5fmsw037r0Uev8buOKVtxqd4RZEE2/i1FnvSg1/eamRXPS
IDLtgDtB9GMwfBh0JVddM+e61R0RVQZt6a68Sj2a5nTRcFt0HHKBkSYfeuVWK4KHxmtcZclHFJMk
KxgFeWZboY0tTpUfph8liXYAzwDILN8VVPmvLvDyfakgNVk+OYHGvIEsD20QvpZcOecw7f++VYr2
uY0Y6Ut/osqMrPAJJ0Z6Wb4/dXE93L1hbcTlSHp790IyKhCalvwRc0Lcn6oHx7F7hDrA1jOPqSTn
nnRjze9xIPyhagnKpB4ADmLtZT5O2y6l6cOIE92hqmq17h1cR5CQ+peiQcNj2g23ylDvFunH8tAm
XnbzBI7BJEvHXd79vE8cVdRHq7FsvW9IVBad5D9Vgs6Lj0q9VmhwV0o344M2oC/x5wdNCdIv7ZB2
DM6pNOfIUI7GY5wJ92jSkySyHC2H6nr3RzqRnAYa5b02h4GGbm9sM9zYJ70Cio90bdbIuYmL7s9x
zsTs0jVqlb9eXmLdI4IjG00wSn69KxI5nQdJUxD1ccEQw2m+tLKb+DMkG87AT4WXqJuf5Ey5Yzox
IKjIVWYlqs0cUyYJW8vxsrHMaJtExOVYrakuy7NoeemwNZh99kT33H42yBGxQrlv/eem0gVFDA+9
KKezU508hj3rShTUNmKOdMQx/ZTid93XUaiQfhXG19jfzMnxfiT2xOTFeWoBGl1dpvsYaDD+rFSd
RrvlTS2qo/2oIepNy4pMaETnVZ1MK92X+c4UcliptilOmTViSZY+1b51jcve2KDfZ6pjiRksNDvF
1MCoqFmZiMC+Us1zDwUJ4Ou4dFLyijpr2vZY+SuLJbPNMue5IFp5F9WVODVBMF4ds8YtmIjpHbrY
T9PStD+Nxd/IpfELOf23SRd0LHKsxTjuP/wC4ITK/Mehcwa8m/MwO/RhfwzuscWuuzJmZvngGuOx
nFEISWszbWWSMtYl1TJj/geNpCB6vGREmC5hjEIlzWl0gWzSKhrXTt/KU9y4kNWV3KY0Kl6E1eT7
sAQXTrX2y4hT/AgdDbY2G8VpKq3mdu8Mlaaz6qcJVAQkHexvhLK180tNIbx1ZSH2bUhW9f8wdl67
kWNbtv2VRr3zNN3mJi+6zgPJMAojE3KpfCGUSiW99/z6OxiqvqeqGuhzgUQgQikThuRee605x9T1
oT7ibubdAy27x0Kq7gGUqtu21Igoj+lVB5ZZ3INijeHeQHMy06F5jwtxI0b8fj0TrF1ZVMVuHsPp
Bm2Wda/ObewNmlX/TMAyNgXKMidzTrCf4BpOcXmDd8/eqcUsjlp3WQ3y782sBv6CZuA4qYipZn25
aSXSLDVlPEcWXNxXmC3k1D3qYXhnFMb0xio1Nza65nXTjLCwOeAlxEtvh85dbei88PVeJ82PfABf
v1in1Qj4Apf+GPWR/QDoQTzTogpLHEs4yRp6coHuZWNOS6Efim2oWfE51fT5RofLAY90nndaP5Tu
dRSNPso4jQhpvsD0hEZtxyks7ybyeuLock0IZU5G9R0MviLiGtPBED5db1QEszgvH68PJE44PDya
uQ3rdbqYw4+T5aBtw1SfXfNqaKb1zUgBFenmz25bnf1az6aaXA3jzWpi47WptHKvMNdmJeahQRPe
S4WjHpM6OMH6lyhrkc6yNsIGqm9CZaYtY/64Lsrwf9VTrc6FOytz/yUw7IfVUohd2bVWT+zVCjvP
dXAsuASoay4GWNeXtHbMu2lY6v0gO3LLQxl41+m9kkpxlAmKlOtbplvEf5ht5DvmRLYCAkZc6vWp
me+uGar4d4xzOdXH6yM2RgBarzimr7pWGo1JmBw/NZO8jKEvLbdX47o1IMoltO8tV/Tv16lktGpH
MwXzBdRWjJKVYe76oqcbu67KGbZCK8sfG8hl7aIS9wiGeRvkzm0/m85pHpJkP9t2e1NoSu3X+sCo
mi5SXVfh62ARIhSbYArJJLQvJPxuro6n2Ai3/dBV5zaL75VlkvtEUUFVBW3nm9cg+kizWASs8tfX
Qxgv68CdSIiidG4BPSJv7Q1kmVEvdl8lTakNj9dGN5xE2yMxZPhqdJNrzAtZYrrsdHVGg2RyJkE7
oOYPFT4Z9sW8SNqEzT0y8ASF10mBCkb/dr1r0/89BesNk3V7Z2Tty+AETC5kgnPYMUMoa0Sat9rI
vrNI7zq9Za+RNeGRNht+LGNRfOgMXmYTOzit24w8IyStnHODbhI9bRva8l0jkno/d0q/a2UJCTct
7uPOLNxKzuYe49CzZa+DaaWLyDCArashRG4woxUx49m5zyrTNTqIEqgD1gl1vwQ+JKOqYeqVt/br
lxhsjqNsE9WT5YZjeHOdAWgdqkKcWwiItKXUNoWSIScczfO6BVBKtfqIbeUSWl3wrgUvbGTOyHqS
n0Lv3vEHJ8+ZjMMdg6XY/1rSnAWI+NBSZrVsVD84qe4jXJov/N5Dt4ylN9Syec7mEU6D2lifJo5J
iZ9uYb7pF6yFeLi6uTlebwZo81/3iHN8pMW47Er2CeJsA6M+OaWgce7Ea3LP6gCpxuGl5wDZX7e7
Iq3MbRqBd+Vt+YXnQLs3yz7B+2XL42wZr4keipOpgxwwF71GbzT+AdwnOIHITErQr7cFlQPtfK10
7q43CH2CHWbB0c2n4I+vXf9jlhmmWYQZXh+N37nyoF+XdXFMiym8vW52S4mCVROYbMfYv86OJj0V
D3GG4XgVh9fZ+NJGmomO2qGt6FjG8XpP7cXTDIel2ZBeYR/TMpYevlrtVc+izw6E5Ce7Vw9HiV+I
ZcK9iDUpESgaUe6PAF1Xq3MQi9S7/k2jBxnZZmCA+OubfmB8UhSxRFsAtfirtdPPJJNEWf69XF2x
7AWw1xStfqzzCbZFlAMaWfIj/iJRute7XMmYfKkHeLbGeYAVQy+mPV3lYbVdzOyLzGlDWisgTJla
IBSjeWXmSsxd7bSZ2MqYMOFGqM7rTatHxxYv/5EBY0T2UNcVW2xA9Ad7Q+GTyroUHRhpJnI7ApW8
lVHfHeBQ01evh9t5/VK0AsxDrpp+txhELjaARJTmVMfDfGrXm6HP1hvRujVJXZtJzA2rHQOGwhTv
pqaUbqmy2oYx/EaVuJxj2S4sOgonVZpb5WusIvhlW3ev5+ZwZATHrHdt6MRpH3hqgzYrpZ3xCDPH
jderCIaw8IRM4j0kqGR7ffSvryvaROaBJl0kOrjhKnvdbs0GIN0qtdH7MnRQ6Jt/TMl0n1aN/Bi4
EyV8BUe5YCnLIR3ed3qeXxQZPlyFQU0wtMQIU8mgTciJL2m+qUiPaBt/TIBKPJsu+a1aLEBtONuN
wSx1F4lftZmcEBnO+ql1yey4RJAQaljm4g7KNEPTdSSqo5L02oEA7Cs1T0lSwRDNA+9LGk4xsqOs
SdKLpDGj2NBeSzRCbmVVmHzxf8EZrwFAa8gLwp4Nh7XQjamZ1x1Hh22goxX+lBvl+RoLnmgMNjn+
b2jbrsBpjfE//dHn0uFaF8QVKrOeCx7EF+W2kMOZMULwMrH3JR4zmJDsx9urRtyem0uY0WS5Cgyt
sbgpwMZXzvQNBmPgQ6b9GdpKfUhX4A7QdVp6cwG8yiaX0NGU/GwpyqliQPFYy+i91jT765GmIsiw
sabTJOM/0yiezki7Xq6PrjcDEjmxkKh7fSRzDWBwAQRbxHC1smx6qKb6l0brOkkIuKANQoQWjUYV
nH0xSOccKQjCair+79TDXrXGQ+TKyA2xMsgRFM2tA7To3hgpJKYW9C3NNGDwS0CGqS1k+ErRb3Vo
Z/qyoyrLOK6Feazl22hghvGTlZvfidGiL7ny1xLmD1ywmOzlBYouVTwsi63emKbzirU0wx5HCgCl
53ju7PwbunX7gP8q364p8e40DeHOInYTzXve3C/d1Nz3g/rvku7k/0AbmrbuAKKQpqmSf/j3QKt4
0nQaGRwsej2TUhVVNy2csnODbvM+k8/xOlNZmAIc9SHzkiL9FsMdP9qzbZ2LPDDcXHP24xqwcr3o
V+C+95j1DCI6+VqvZGDqm9syGDos0nRMr/dKc2K+gg72y4w1ERP55dBCRLSA6kPe208yx0SFQdEc
lWSnKwOWMOTZkDVGvzJNF1V39WMocybT88S8tyh7evgIkZL1Zl6D+aSdygOArD/piQOLLo5ICNjF
ksMoy04S1m7kTz3MB9q1FRXi6kvrQsZYdN2M+7wDXNVKdP2JeQ+zO92wkTC/8EXpFFguvPhiU6EB
a6FHvOlWXcEeDuYn1BF+N+bGpo0qdddBirnSDf/zY/o/4WcJyXsOy6L953/x+KOs5oZpZve3h/98
KnP+/df6M//ve/76E/88xx9N2Za/uv/1u3af5e17/tn+/Zv+8pv56388O/+9e//Lgw3i6W5+wHk8
Xz7bPuuuz4LXsX7n/+9//sfn9bc8zdXn7799lD1USH4b7tvitz/+6+bn77/ZRLL9559//R//tz7/
33/bNu/Fx+ffv//zve1+/835hzAdx3Qs8hEdi6wAaJDj5/o/ivgH3S9OBOAdAnWIZgDaxArfRb//
JrR/gBFU2acITaBEWeGfbYnO6PffTO0fhuCItk3L0AyTUcRv//3E/vL5/evz/I+iz+9LFFnt77/9
T8qoadqSrEndMrluyL+fimlN2zSoCtUFajYDIZ8wDXZwcZtBj05j3EUnQuPg3PWS/pK9mcbiu3GV
I9sd7D65LPPtNFfjqVyqPw62vxxr//tzE6aha4aAUwu52XHkb3/NvcO6RQcEiHLBeMoN+54Q1wB6
RDSrDyVazTKeCaBORqIIyc+QJ6celH3RNIrnsNljSgG6pFsNSWFiaP+G87l+btXX+bEeELxVwhS2
Zgo+3vWfXCmpfwrlK2sRg9hbnR/VMrkmJ6KnLkNzGxQ2C93b2KkR6cxAQtJqwiuA3PQRXiIVHqOG
obztm/cqQwnGIE87ARwKBD6vMuAqJEE6I8JPDEjxbXgzwbL32jHqv+S28ay2uwyKogShRXR4hKvf
VohvALlpDcynXK1yaLdThl1vHCd0trEBGVLhs/43b4K2fgJ/fRMcDXqwqgvTNKRhr5ThP70JRtlb
Ab5YQAXXP62GKoMyWO9L+RrJUt5SKKMoNeFoUlrZiXbU8tqGJpktN1fxMI6d+Hx1FpMuEW1FpF3+
dCL+cbz/+Ri6wmj/8gwt3eQ00dgIOKojLU7kPz/DGKdHEmE6QmyEmQtme+/s0HFA1DWXM/AtqI/S
9infuy9FdU5jfzMIjaaGwCU9ZWxaa6L9bhNKZH9pjQ7SP5LJAmrYYxTnP5zGustwTKyju5tmdZkg
wLs30ky7OAAywjGfj1GS0LZdvW4g6oXniMxPMPsREl6EJ/zy6e21paNqBf0sPPdL3+k3V2WvNoWQ
yTPtB0bN5zZCwtLF9cZWyYMNDJ3+62oYd1In2tO0JN4m0ely92vK+LL8G2S0+B9HvMV7yDtJvgeL
tvH3iDXWzzIfLQjzUURm9zoCbAUCpDaG3b3M2gHj4v01G71pEJ/RrAjvAJH8ouU73vW0AkAHsObm
dGp3WCGYmZfNObec7/ysxbZkbpjmRFDgivasTTBglqFG8zgCCSnZegOECP1/fRwjSao3TpIVm6ye
osdJ76qt1fTMDJU7luuTEcWCQDEYdgI9OnNAaQdPxWDUb4uckY638xrfE6QoK/UOhXVNoUlarqG0
F6gBD8MwFXdNnj/GC/MIa4qrWzTKP51ses7sSQOY0If/hqss0O/85XSSumqB+KP0sSRhfGAH1oTg
P51OuR2TVyGslBl/svjzREnTdM7tNOkPdYqyQ9Hg5eWz0Hclk0qisBzEcrdBauRu2J3i0lTJnbEM
SIXadxvqrgiG/FyJD8RY8TmIMFZigJKgR5dNsipPshZTdK8pxIPA8WtC9ITIVE3fivRf0XoiL3rw
NtGHlXLpj4sGzi0S6S4tyD6S9Dz9Ky7SQspnRAu7tATeI991YkyhH/usf4owDMpGVbylFBc7sZ+H
BDh/qnyvVVBr5HDb/tQkz02n0uCtD0YPHdOCaCx0A19rzjB5I0AuNFGCviVqLmSbnOMIMjK1JVUT
3FQadYvZXvCK0woiInXGjaVb8CvNwNgYqf0jS2hy2BmlffiqoPSGKh4pOOtpx1SACrXnNm0epfa4
VKBKLYdGXqZpbrT0PTO55IEJ3Hs5X9q82/VQbz3sc9NdHv0axth80Uw6SLnmqqwTBIdr97aiJDeO
GmPUHQrjZowXCIvYU6FRdtOWjT35imVbIOA666qdXER6N9mEed8Hgy39XBOAU/PBqjakVQJQ73TN
V2jqeQ1KQVqKMxEoUMjudfShGGPex1xduRbzXZrO+l0CGeLrRugq8xUh78pKL5lg5ss33akOsu4j
fzJ180A7L/MdkgYubZSMDCaj6k4SD7Ezak2ctBKFd1EX90Jo9m7ETbcTfUW6jW0onsYm+1WLll9R
Zts/0a0Dxd8K0lluW0Vj77/ewK80d9ixoIcExJtoQ3DC/oZ+3SpMa8MvIFniqhS6SrVLejHVlJqf
JvM4RqkRc54Kndgc/qyC7C1BZvQ9pm2Dc6w0X0jCnZBTiPHRHgI2TLF16s2ivVVX3ECh5U8tRjWk
/+gHZHDQUIs8ITd4I+kPss86nMjJkc4WA8f/RH2PBu8pJgWGGtp8TetqG4fdsq1j4jJqkAXPinRe
2nmUq/Om2VR1FN0vrPeO04mHRnTL3QC96StWuC9MrxOGg6sc36ah2zfOsNhIkcEvZnE5kSYEz7mf
K/0RcwzTQo6hZzMI3yepMwmv9YeSeJN7wxCtx/QN+3nRaxuza35dH7WJjTH/ehcFSYAd4bCokQLR
AfHy4etGV26/2njzJMwvdRmim/iAqeMBY8E9OujiLtT7GpA9Fh+ozM6rAzV4Ij5brcAhIQWFjUuu
U9cSVQQlfMQtQTqFAbiCA3sKGVcPDFYkIZWnrxtBTnrErBo8ylBKr6v7jh34f9+0epDuh5L5lFPz
4QxtsENrPH4LWpWEFJ6KBw1LB3dCuz41I2PrwO09ShiQaRSpD4nKC9TDigAVYtnImDeJlHlQ4u4T
w2Ozhcv6gDmsuZN5bR1FCjJIR5+J6FN/t9DCTNHwI64hkuod2pCVrBjtrjOrqjLFwUz+mGAVUR+w
wWNehUqL5izjXdsAGJ0M4nyl6Ha1SRRGx7ACAyTZm8C3UrFg9OpLfa85ya/rRJsCB6ZPLV4Zhzyy
O5tACzC9qxZV8/Rgxo6ISBoWmtq3u7whT2rQUhIf7WHeq2gpC6UlnpFew6UF6uSHTCd2U+9fsy6Z
jn5qTfsjXrWBkUG1ogla+IquZgd6PaYXgL94CNvigFGgu6TEeewsgponvb2kCv565plZWF3gGjOf
d8rufgjV7r6Z8Vswig72CfKcAx2CcFsRxyHBOR40NkneApnxyrmdEmxr+hggmjqos0Z+odOzMx7i
+JsQJKUqQPH+GFuMYfTtCtzaNivaXAy0qHG0w5BZH4L9onRfbHkh3vFzIDr3Ll+WnZZPmJUi8/EK
DL7e9FLq8ELq7MWA/OsXeV+eJpoEXtM3rR9Kp96R7Fr4w3UzP5pD5yVx5OxMO3hH0VueabdT6Vkr
5Qd74Ya2EcaDmZJqbszhokuyChoTDI5JC+tC3l3OLDN7HYTVXwiK6y8yp3SnzY54d8B5hoWlvsEv
L47wgUO4PFCvVIrP49gM0w7lpwGzqQC/pZiMqEjiTuixcnO9h6G4X7Vqm6nsw/tsjGPQrry0oE2z
U2O+NkY9vKM16Da2PW4RU3hj2Oj0YE1UtnE6bXOKF58sMn1/dehydji7KNUKr9EY6KLfo1plMdrm
6LTdgA49YyYoECGUlq/ac8kw/2VM2DiPN4O+6OjcmmaHjP6lDgr5oEyLfCDZQawr3c/r64RbcdOv
6gHJQkJWHpAlZ9WzL0OaQ+6OdpreFZsaO+1zVFZsIot+c+1DOeNB10S9jTOMYDVCiNMwd1z0iT5g
MlOeEJtxgZ1HYPgreiEgftzTYtA1YRcFTIJDB8xqSJiRZYDum/yZhIzL1cYwbwCLYUxEBMKpHT0t
TckUgI8zWZZul9tOQyfOpiuH0CBRaRRGaxxLjcZ4N2I+aCq1euhsXGVW3wMIszZLEpKoPaQHMWwM
fXiei8o+YBFrtp0tSCkoa1Zi28huMfTQqVSqYht186ODAfPM2VhewuKzqzTrNTXRtiF3yO4bvap8
9L0tUqAo9unH/USn3Wyv3543enwIrbX6aMcfvbbEp7rW68c41b6XczycnC5uHknz2xqgQXy2N+W2
t8sHlZIUtWjyaS9q6fXYcZJluqs7y40ttsisKtWctx9Lov80RrwdhkDlGsEbDOseGMaMyGSgjY6Q
3sbESTppk7J0sQHJwqjGgSPf4qRjCqOTytUVwz0OLOe4VCpj2LJYZWqXVbd3oEQZb3Va4m43pCfV
qTRX2FAwKwD+kEShGz4mpN1F5ndzSsKbUSd4T8aUiNUKcRnsO3KWHK+E3w3Dk8SiPI/PqkNpmjVn
lMLp89wNZ3rTD60G/mAaW6IrAO1PgVr6sPFfEo2xT8vuevUEha5o9UcLg4DBUX/kvRsAf0LaEV6S
dcfanONDRfJOspUDDbFgns9GAovcFlruQh784fB7wpBY2hxCMyouPjUlJzpOgYsJYEt3xypQzrOl
bByVPSHGh+FkNTLZxN00b5ZqvrNsCmaTGSESVmtv9iTgyK7YtzBh0pGk36nFG+HgWHR6hyCZ8BL3
yIoJlqCILUD8FTrhyAbgtLK8U7OVwNyGD2h9Rk/UgnxD9jBG/ziRTMSx9Qshu7EdskOgQskytNYr
Ke78OVV9Z6lZBdJBcdV5/g6SM0F9uFNInTOJaggdedBBrnh6yVNhwPVQL+12qowKGTUpkXpgH6x4
rdnUnRP10o3G4o6tCKshCh6/OdYx2u1Y+A3beb8g5gm7Z/BoXc1lC5P7quzQPPTfkexIT+TZJ4DK
W9Mq49uJwqyZejQtZliTDuzHVSO8uIN1OyGWdipfCSP1hJroiTkNUMISktw0cA3rpmlPaNsJHDua
Sg5LOXO02xHzzyAZn7QeBotw3iRri9vEFWY6adr7QCtfkyxCGOUoMTF2lDFpIxHefG8MZNLAc7Eh
tW/srLlKjoo7xG2+XbL505nTCRQVWCZVexE5WYYJ1sNjpJC9q9oP+qgqvo6EbJ8lOTBk5xw02rPs
wBxAmwl2dUtMnSbFJtatXz0XkQ1pWDN/l2pt1t4KQ+/wgCTfyDFlWFbS1Z+r5YCZNcAOOGV+YS6H
2iI+hb3pKtAf79v0Y7SgyDlZfjenPwjOsnfUddNjXqjf1WdUi0h5RxrRiGqRlrYMTXC9YpFfTqQg
67iQapL9JM4as7DuejGVJxttJOFfyw+yIveAjoIN+nYbI2kokLsXm7ki+i3L2EKlHTgPkW4H5s2b
qDMu2swGLQX6iK1wrd+Z5/CSbsZISz14FhIWcKHeJql9brXqSThDvbVq41ZUfX1AmeD2A4ezgYie
vdG8QbpMp7GYj2EI91JyqVctBF4mg+dxnj+TON0x351uTBhp0OGhmEunObYGsTrAnd2EnLkbunzP
+BLv56latkNvqD7Kgs9kHhn+1LiS2zzcFU9Szwwv6vTvIdNwkJMROZgJl9MQvTDxCm47a8xAZmwH
wyD36sJoUkcp7IdsMZkQPqGa93L8ml6FUvvk5FAwF/I/0AInLaX+Ic+HfpdXyXOhBM4j3BPXStT2
wtht9GarY7yU/xgXpF9tSMycFdG2m0iiVQET3ax7ogSMCEo7cjGthJMkxUuI+X0L0D91l4VD2OFy
5GKvQgHC4m2FwSUhBhc9Wo1NfqWNDFz/o14td9JR3kkxYDIhF9cRzHSJBsUV4YyLR/f0V0xvwa9U
UR67ScGBBV5LgZgvM+MYhCYioMp6oKhCt1++26b9MLGD08vsdSnlQ9IiIDMmnJYEPaF9sqlGgBr4
S2IWaEBoxOZthm8XoOFmEctuqRk7GZ12iob6owTl6+tsqDgmcTj1fekVAVl0cioTL5bgCRlEjRvK
IKN0OnCifUWxnE37qJs+atW0uCDUN0zCW3+pciKJ7VuRMHMOh+KnqolLiLzZLRZKbMsAH2mXOX0h
nrkHm8mk/PYno54BGKmt1wF2QAQOhKgsTwyFuURAUEfEkd8Maz8isKIGE0FGcl/Eb7KIrSVwBFdI
oO6xqh/TIcX7NfKZCQIJ9oaKiIF+hWs2YXEwOvFGUwCF1PK91aYUIkdGmg+gkUwHtA5TDAxLgE/W
XIjwWfJ9JYL0gt1jU/WvqRWGXj5CtbUX8WAHlMkhdRzCgALCKvI+bxIxW+Va49qoCQ/8FnrmqEUy
tTYidMi4XsHQ2yOLk8Y3w6ONngMIIlUaIKEJnkfG6EPGGZvutNeAku8ioNQgNgsfWVmDEL/hM5jj
bw3qgWGofqAq5bxV9K2FKgqEPBTNigp9mpb8RjFasizHN+LV0lB8znFee4JgqCRyIXrf4JADQWw9
SuQ9vjImk6cNGsAjkLwwrbZ1NOrE275mOnGzgum0R07ALmFquu2jxRsZ9Lv27JANkmAip6dwQY/4
ECYkIJCMnvq5tSr5igQ9KixAe4w3pDucQ7OeMBsHhFOMtNhFzVJkq+UmTIBwdeR5EPTB2m0p3U3a
smch9Id1zFQBqU196muVtSERlbiOOYj2eiBuNLqAYGfpQDJuiCH8HJKBUbiIsudRk9umJWzJzgxM
oIhk/DEqe59sQE0dqzOGBV3T2i1C4hiFhAPAtCV/KnasM23hZuBCikuzJBOYbrCpVocOUcxGahPz
Yxb4quC96xtCZ222aHEZ+3MlY1wTC0uKbp0QHo2+aqCPazQqo7THqSEoa0dgiKFNmpeWYW3XTZKd
BnDAcFg5Kq0inza2OXzHQHE09QwictttS7Q9vilKDpXaPEcmnKOBmYNtPXYzGj3g5D0nnNcsqEp1
uDCRWC9oNM1NrBEjgCqvybvWS14tEf1QFdlDPuue8lk+dn39EhWE5hYDcSJsknwx8wkLOE7kZ3uK
oocsDZgxWR+2djCRnTzKvVmQbjyLAje9UOFT2IFfr9pumJGUdSpt7tBMH7shwOqpIai3HOWcduwd
FuogdNK24VZ2umlGzEgitgfSW2bf5OrAxT9krzVNtE5JRAMGCaFowk6WF/XJTgCoRAHK/ooMnXSU
xTlXV2kWHBtNIWeollI5DBHXOBIVOYfm/thCqsben+m8QKmsSOE9WUfhxl6HvRyn6jZV+RlleDYc
TB9RyHlFeCXeszb125ytbk1ybCjg6PPzxKtRy6fjii9MhkMZrLR1yupTm+NMwG7NJR1Qe2zw1zFB
oqSYlk2uhrdU+rQD8XRWowzoGmLCzrnwjQsrYSf2lUEDp6qmir4uiatxB9oX9qVZzW+1Pd6rFd2V
kJ4unRjx0M7TXWSnh1iQpVRh+N9Qb86Bssv0SLpVap6toD8yJMBZqUPvt+OqdYUZT+h5VOxB1mLe
0sbfsJ19YvK/0E9jLeFQqmtlxzCt8WtJl4T9HuJ+o2Rz0SQVl5/QOgCwL70uDU2vbeziqFVLcRSS
mMg+5ALYjM4+XMxmP/ZdQwnT+1og2YrpRNMm4BP9VG2cLUlPrtok2cHs6reaz+c8Gf1NKqKbgAS7
XUxO8HlKSWCd8+TQtBX+BeJlJhKhtE7BfmjlnPRqjrtEO7CNnF+QYApfVhoODbaXQc8FuMUec8/2
Mt6noiQmFtuQO0gsqqF2qxf4gJx5cBsLzw6zpPuJCMoFg23fdr9Ca+rh6kS3Aq1XL8YfpMPcsjnw
1WpD2Xvr2Cx+0DHeW1XrN41t3FJouNNcbp3uHPXmt7au3kHjo9TYWiO6GQLQk0h+TDNfMrJ8b1vz
jd2PNz2Er8oqn/pafFCNXVL2nizsQ2Z9Bu0+YjLwVnGAt/jC7HB4aUWguiKUpzrHuNSvL7KeiidG
PJorW/JLEa16k7pApgvkWzKn0sX2su1E8tnnyWWu9ZOWeFZQgDITmwH0WBs5SPW0wR0qepPWRzWa
P9oBw4rETe1qQUm/trjMH3LifMqz6VXLIchQMjx1LdsWgQJ5BoTHLn72dWQSuLRH18p5mamj/YxM
tOeO9kQLjOOO6/iQ1xuC6gH1KbiPI4snmcyRj1ybI6q2/HnGLTJI4vtomtSp+tyV2IgEguxtFd+Z
9xjdq0MQlK07ZACjjCR76mR3p6ymdwhmcsSv0DmJwNo7iJugVh+ztMCUrtBKnqrbBvST15CeQenH
tqJXGsNVTbTiYdB9pHX3ImNSkGkyrYufyXVleCQxqDkLXSFvBmiMIYXBQoL+PQAFskXCQvaOKA9j
G2FfGLRfTmxpa8MFe4D05dji7233bTNBASIvzmtNIOYTpZ8LUGvTORZorcn8Qa0zbZvoB+OkjTEC
MJMfrVg7LVZn3kS05f05RlvC+AW+HXUpxC/W1+S2p4q9SUZmcAWrizs5AVf7jNI8c6bgNs7LT+Kd
bzAAnBV12iZozDEG1TyfqnEzY7SIagCfkagQASLReVNehrdBpJcblQvYQ1UHwo/uZ7Xsz1mI+Lfm
Z7tZ3/Jqc8TBmq/G9fcxQHY72u0d1OIQn1T2Oaq0E9T0PWB7SnE+favYn7pk3NHFYE6/QZef70ca
5L4D4y3pkHKRe0GEoMWmvDQIp571+Zi3gfIaQCyXRksNFijxQVgjip/hCImzwpocxdtodfjUmHtm
Pa62itZBbBCAXDtGsKd2eGYtD/ctWcFd7Kay+wEk8tmaTBKe8QXQUEhf6hZKB3Shwk7UOzWaM2rV
hkWy5T3JgIiwy5niLWJWmmZa/xLVbF+DYb6jmx3vlujdbOin9k2aenPUuPAOXmRRsycKkJ4yMOYg
09saHMUKbsg3qwwv7sYfaqJ7Bi0Q9+rEAZH8iM2IK1aVQEFTS+DIMvvZ2mgJSMr6lhC8YqWL7crx
aJcHHfCfS0oKjIbk24S3Iu6aR8BQqo/fZFvGtXJvrhFdbU8Zbs7BpdX74diUxaXUGQA4IKi9tHEb
zlIoSvl4iCaYfRrm+qY1aBGUZb5VqnKmUB/ZCaY9iPI58WvBgWVIkyTnEt6gldP108bbQaoHq3+W
MMe2Wop2E1oGF8/QobNgUywNnd81oXS5YsEvpaVi96guGBmTITq4BJq+r3PGwPxmhFW8100RuHPY
bhdTea3lFLipnq1lou6j2/nVkdCxz2flWS/kbdYP4ZGh++gi8DqVRWbcNcrZ6PtD3avbEJNLXU2q
3xJCVgX2tshReTPzcy3J1iOX4VPQB98yGa0Vc/ArpC0z6qzzQze6DXkJT4JKVdUe8kF8K82FtSiF
htp2mK17gXo6TajUaZ8FxGLOGnl49kNQOvomIS3R5cO94MYJKV6SN0tS+/OMHW+AdpzXl5IUNhdF
zzezpW9pnbXYJKOhTumVGXSxlmJv19Xoj/MoaEmMW72zX7FcfsDVeEntCjkB0veW1pE32Xq7G+OK
VJnEBzOS+3GQsLMYqE6mEXb2kDwBDrtQk3oB4TxurYpg2zGv2w7Vplj3T0ZKPhlmG6o4rBzkuOkb
ghEKyhE7d50G+YNuyMHXCUtwSV8rNyXGJ1d0YAGJOeEATyHkhlVBdwxXFM6QkgEaPRlcCLTukvRk
tAmRTjWuAMTIkxxwU04wAxj2uimtVWiWeEFIAx6DwcNblG0ztQYC9BpF8kEGjrYvaUnQliB1SB9L
iszEQr6Kma/R9EcEECHsaCaV2JGf8PTlvhAWmgGyrxyTIZ/WRZAASqR8mUEsFEIczl+TxLQWD0ZR
ZL7KZf6s0djDqEroZ0uncbTL6R6cyo6E5MsiK94kpJdJRW5HRruaxOvlVdnmLUoTen5aG0mP7cil
VeR3S+9+cWmQ/5ep81qOG0m77RMhAjYB3BZQ3rBYotUNQpSBSdiEx9OfBXb8MediaqhuzYhiFTI/
s/faAYdkHgyMtDYoPz9y5soBDBe5zTKE+OyVJ2jEqckoSX+ZXYNsKkYBYrblzsv7z3wZLk7eRE8j
LgbUwRcGoSVXFW6DiusK8Aeo2uWUfkFpMfa1U/0Tg5lxoZFD3Ezxc8+R2BIivEFqbW+6bm1dhH5M
PKpXNqIbxGzeHs8L52ZxMrTlgN3xX2xxC+spI7jIGAP4yps8pRWbkk4clrqd6Fx5+JsCrae11D1d
B7uU6D6a0deg2JdhDeLMEEgCckJA93E7/szwqvfjGhCyUmvyBZbFnBdbwcfhNMERIYrXPGEPifZZ
JDfVLCB4xBQpQK6WxPzVaz0Pms7yRUQGHFxWLVUohvaIW6YI5u43CriBuYTvMPbtSeNaoPdS5bnm
bF6x5l2SsJLOz5zN9FtSNPeGzN7NaOj2HuZvuyWThexZa0C9QrSEnFJWhECkHOmatxiPBrXxp2Np
5XG4R50kfoYZ12bq1AsVv81FLQbeDaHgqaCngslpsWBa8V+ldot1/0k6U7u3lotLL0mAlI/kKvlX
sVlqTZ+RgaUBMcQ2V9orrR3j6Prf09JQxWBEUkq9A+2hE7PJcOxYH2EF7k7I58XeB8LnAOuQEvPr
PLMdZcuyHb3a2BJKqO0W/CuScZbHUgxXZjBnrNJ7ZDnKly19UCWAP6Ty1BbvVFDluR8H7Is6Cbcs
UXl4s90yaseqWX451QDITadoXzYscTZxYRcfsmUPLM0bHX0z+Fc822+GiH8ndcsdqE3bSCA/SLn3
wl4Z6Y4tdrTxEw8lVG3ziSwoVOy/tNxhazDBZxRSac+N+MhwtaEbROXR9YvzNGHuFDY/dD2Ndr5y
GJqJHwlMzkC4ANxWHR9pLvCtem7yGTlI62kvXRTlW8+vhu2MaT6gQy3DOld/67xhlNbgEYjZKvpM
pPntH0YHwtsgBm6PPl4jdAsRRJaOoce+96heanKBrmbtH1E4qzDvcfjzaeIw+TXk5d2biEgtcc5g
/lmDDQRPGyPMre/wpMg2Qa1RTmLvJM0VXZh2Gb2Ppm3iiykVs48IDJVs+qd8RMfhiz9FW7onV7W/
Yv9HUrXZBlkpOcVK6Fc45W8EaZph6ngj+oxkuCGef04UE45W7/WPzCzeNIf8UfBBe79j41vfbequ
YKxQTFMt/yFEKWnEe6shSemoPGzPOZmrT046ZDjQpyf9V+zEFHIRArg04as2Sv+gn858BdZIkATP
z/LM/XOBiQO5V3JWpyR0OjNUPVgPxyQn5pmtR9AA3cNUONxKBzpcU+XbuB/vSgdp7Ypi2bmTZhx8
FZ2heKijXU6sMlEAWM5T2c3ar1kyIvNi6ikJq+t58vcYMpCUdIDLpUqHU6LiaGtNE6Z992y6/qno
DdicJsIIu30HUIIsr+oATnU3RHC7uqgsnNSpFXrgIJlJg/QZSibCqN2XnW7jfZeeXj4bSHQ2BnE6
MOLHjomTtlOAIXcytxKwX/61cznKLS1ewrQAP9q6zaYvNTw93mfDivGMGeRoEbAV1GYyhVVWYbjQ
/uVZejfmZD/ywd7pTXvIFvZs1Uh2qVryLeMzC8ARuOnFdJoj+/pgGZeJHyLAh4Xo905Bi5x+clx5
wZCbzyXm5I0updzlMLdC2XjmtW3lbXXSrv/pnewwOsQ7KkEZYOmMe0XE1Z5R07ZdjkWY6LKsMCc8
nCU41Nc5Ey/g275mI243oneuFpO8EJkTailmxMGwTmU12S4M9zeT60H9dOZXvdrNitWchAqcaR4k
AG/blkgO80z7KvG9B3Ui2MTS0iWNT1UwezB5WF3IFEVE7tY86NNzonV39sbmHvLZr3TxnnzGToxo
8MHoJrtnwssqu7+25GWFFulH2pAzORX61zRl97nS9HCk40NYTDuoW8T2ZXMakrlxXezVQ+Srm67p
Zz0DiZfYrK++sxec6IZS6mEl8b6S8B+EWD563ugq0fWN/+Guvaza9o2Gr3YNwwUWl4aINlRorK1q
18q3rltuTd6EVcVMyhzVq7ac2j5545hoN9jZtx0rxFPZAhNz4C5uJ53DKu29YFRX2/ZP+cTats0U
19h87QxsngTNpHlRb1n4vUBEKk92o879nPlHId0/DWTz0DAodAtm5ZsBF1KAQKRFGda/C3OmU8Vc
BcwVMg2WDCR5Efqa2BqOJWl/VKraCD3I3yOtRF6s2Q/HucBpjzczVngUKf2haouDLsFQSGRbB/pf
YiEAJyew8zHHI+3R50Jt2JI0Gzut7iBWDp7yf1GcLZsRAy5bkgKxEUUXZA3uAQPz6q6wXdZ62k6z
yXEAiQT93Tb/5iLVYP6iL1T+59is2rN1corym/AhuqceUV6JDobLqGQjXYBTal3troSxFxMyyGTx
qRu5x5AQnCzGSIwbtXNrq/eYYDK+kZgy1fWO8yIYn6CDSQGxIwWKjmk8grZiyzbH1GeAkRO0lg5B
ngcvR6pYNNrvKnGnTWXW+ylzzgx3YIVr3GiQRoEsjNWTwdgTeIEf9JVDkjTDgXPqpW+8+SXTLz3Z
mgS6jQ7+RBx6AVNyO3CQPtB+hBEgT0SFebYxpjzZsxyNQpbhQTY1PuvzlIcUilgxXp0eOYBY/hap
ceU8nsMGcSbPwE/Zuu+AMyFeEvCc9PSWnZFt47aBKjsWVIDJDw+XLGia8rdXOPAubTscWpZOzYwQ
SVq3Rsueh26pdz7kQRSGTCFzbZEY3h+Frv2LWizyTGSNxt0XrEtzjUK6YyJsDDBPC5KSI5La9YI4
T9iJquDm6JKu2GhZpPZzCdpgQg9lRuQkUEJdMmfMwk7EOzq4F6Pwfi19/pcVDOFPWtmjIMlDVNwn
+ig7qEbLDcBg/WmUeHGnmh2yxQeQpec+SX75NlIEokXY5OdexzEU94dMWFvPYCxHgN0TY/Bhdpq9
wpG28a0Ioaucuu3f3jJxYsMB6ITBtsLrMc95+L9MpojsfhhG+LpaIwpBua+Pqw1GItAZqQkiOZCf
c4cOUdC5fM922r6KeFRbN+H0hqTFtiR6zkxg++ZanNrel7KmS7K2qz4K6q3bL4dKV2e55P+gLbs7
MHW7pTu3CQEtNZJpJC5/yr7as8/8pDBDojSO2FXLkgqyZZrWPE9Z9hWvswKuo3wzo2gKcViyefFv
Jmx6fmDAjXu5FFt/SjMm//W7ZMwI6a3cOYrxeBz3297yyc7pbDQKZlUc7OE9UmkEbRy8g6xG7iC/
PORWdYZwWdDSN/x94T5FeP43RW9e8JE+Kt3tt3WnZkgWOPR91lH1rE0by+9Isym2rcbcU7MofAaB
eTkPWZF9yOSf2U3xYRy50ofkaybEN5Au5grLjX7zIDr7KPUZEOZK29QoXTbaLP81oIvCpBJ7/J5P
1Yqu7JazluvFDo/ngyuDgw4yY9baRihq6/fsJqhaPB7oAQX6hP91qQEjr7vnfnktuqTfJM2YEHmZ
fMw2GJ9adVRlxpYt/XNnJn/7RMNSW2goUVz8yBtH8UHoO+ylOV5NtP+08xOXQ8ja19/Y6xBZL3/b
5bN6K+y/iJle1ahfxMiMYyrx/ble/IuV3ugn6GgzcECdT6k65UjtG5kifvfbcBglG40s2iRk8oWZ
hT+blSUjqG0ceTw0yvnlJ5Sa2JEO2QzZw9PSa7EOxOHVGbux62FmuNM/CX+JGYr88PJYHHYQgMnk
mRSZIbG3qfzmy7P1z1bF2h4uBeVF7W9huvO4CfEFLMPYDWJ5Xxp0AhNTLrj0MxIQMJpDafzqp+4p
QopoKFfBl0Z1xRiI2F4jeYt6tTNQPoEVZQ4RsX7p5+kNJEO7w1rSbh9InD9IMfE3uePKHUlp6wqZ
seus2ydm8Sk0Lu1hTkCQeaAhvvXR+/c+vNXmH/Avf8J2cjdG5uZbvVd/2f6/8VPLww79TSAooPl3
4DYdOKTYGgojCKa32vKf/My4Ja50seIyvitr51hZBqEbLNU20GDy/SJoaFnx1iHH7kmLWXJRt5oU
MxXrAOKRi2VIjqbM3krJJyLx6yFMPbsnoH0u9i3fD8XhSqkVHz484mDi9KsG/aVU1Z+BCzyMY+9Z
mbTpvT++rUftZr56llyXEQ63Irsdy+3eTbtOtobX3XVyXrzqYXbM1/qi/NSqHsnw0P9ZFE3XYkK7
azhqrlVTwcAmL2LUsFrXQARkAi80AqO0GVaAfPxPxOqLaeFj7PWF5x7qjbKWaKMVlnZorrqVraPh
SIJIEBML32zrTsiSZKdzjVT2l2O8jJXg5nbbZzZa8Hf78UFOmgOP5uJhpY5W8LRP3R3JlfI0lq/w
ze9mS4aE10WBUviKexTXpUx4VGCw5e6yldp7UZY/vMpwmTov9D0zT3/UnLNlRiNDZo3L34CsZ7UF
V1vGRBwYVU7wT9sdVCzPPvBpvbbMg1k3I7IyesrWb/yNb5bAbhx4LkhrWD+fdH72SyFOupjinU+G
OZR0Zr5W07y2yvpCBcbRmvjc/apk/1qwNRLsIiKfcy3NClhkA6NTzSRyvK20oEiby4BarhvIN8IA
u66IWMEo43kikDnwiyTb6/QhRpb2+5jyP+hj8UhKMo+XiB6iEu69RHtv22YWEo5NV+E3rwzgmZku
PNaD+Go6ILnWpJDlNcYLTgGqjCwLlcweWLIeKZ8i6nfFFHF5iUxrO9ROzAXL9ASX0nVkh7wZILCx
YWTU0Mj4o1mwFJOjcEvr7K2SW/aj8L9Eu1/Yup2VZ55Ims83Ap8CtQqXq/DIc+yyEGBkAecS/j8G
Krzw/VKHpourFwtqxUxpeKqR9e8QjXP8ASZpqJ4cfX4xeV90wDdrCWMEVVzGt1UPXbkoX1XjPy2e
RhHDPTjQQc0Jgn6ubQzE/caQrINMGkq/7L8MaxF7zL5lMOEBbgaqUK52gIPdaY71AF/kzyaGkJJp
JWNvSdCX5iIHyIz+SKbPfBKOfrXjkIE1u/vGL8IxS76EhbylXhsrZXZ33MHNBvd4uYkWswyLlq1V
V19cWD2mOxGMjM9tiLv5WDrNB6ifm8h9EKZ9Sd28o9hzZ+Na20O/87QMI2FmbLM5lwFSkQmTivpZ
r8p+NL4QKWIyMqAbQsPCcuwR/eiDmCXg+LSUb7ZVjuC++EFjNbgLhd1YukMbWuWfFncP9qXi1fGW
H+3YIAD0+IMXXQU1TRyCRkCQRP7SQb90tvkDIH4cLJJCp+q69272YaKopxQQ354rYRuNxlviDO9D
07C207UNAY/1sSEecjsMcegm7ptrFv/ISvtkRg6ESna3vBqfvCgLOCmKHRYi0LB8IDfaxJvQoHx3
DCOIKNoCfaSQbaBeqB6glDNcUUX4wdIx9/AgTRh2dYDJbG1N3yYSFzRAkLTpY0A7zL+ft16uU6fi
EfUoITazTZQuJ/2mpjqgJJveqaQwjHGR1TG36aCvkcUY5/blNCOTNP6xeOOYSiVCLft9MghsFlaG
SGp8GCnDTsZF5aWwMJ77N02x4xI97jv9K8nLZyFtcrUBl7oDEHI1qzkAv6K2RDAQnZ1r7wJ30w6o
7pefUF5bXnZNvObYVNAhfYYpB2di9b+A3Zq4jBkh+QXoEZ8i376OETL7TvWIBAsRQLml0hB8gGqq
WDdbY7RoVXuHB2yo7JQ5qSBxwMUa2CElolxd6kOJkCDWRrZPaEwCZDC/LQBuWc9HWkB0t9l2lKhC
kVgiREN6GroNhXLVxiQKrbc2rkIZIAplBuGNVO8jEgiQg8G0tHDzxHBne5NuImZ3BCn7O18zzc1g
FMxe+98THtZdqdVfVjFwyf8Tri0DnSCsQEWA+f061baZm/TM9Smd1vK50OiVtIlNRk8Gm1f77MFy
QFSx/Rsbi3Yt2uk6078f0Ou/srhhseRuu04iTszvydjeks6hCtSDuphumFPyZ7mkz3OZ2Serzn4M
RIf508Pt54oOKD0nci7CuYz29Azusa7SjxFxy3GSalsoeZ3lwsdUJfoOvYV71qss2s/49TfVKunR
rHdpJuWecnNfl90Wg+FlZqect7S8tXMjPBWJqkxeBwGdeiBdenLeHFxh+xzOAFr6OPBA+eCcm56I
skc3zU9qQKHZxTyOwIxVhLDSEdkhjQ0in7ApQupueNDT4lEkDrvgDCtb4v7Mcutgy2JmEITca/aW
K7SuIein6cut95HwhnOcx6eRYfr62X/YaZw+Mwni+fOO5XRJRb/P3UztIp+BTZ+9TUvabj1Axabt
BXHvXawJcVXuVcdhQGbD0nKbEIVx8Qq4yVmR7V2cbAhN4cK0KV8YOWkG6MlnMYd6lIQeo36G70lx
mqvXdOk1Vn0i9MqkucyIAI0+sUJNfRu2n+rIKPe2w9+1A+Ql6KKEyDrmfHKbtmSgER+VbyfyjRK7
PPB7aCIzSMCVazGnWdXFxAvYu9zgss887wr3H80z1cipXtcC9dA/ywTFLMvUdVvabFLOgM2gYZSw
WnCceHEQV5jUroYFGjj6WaL/CWxNfGJ68RGNT/4/1ymst471GsxbYjVnEFY98oF0ma9an94L3Wa6
o1ICiYoRWJ6zmawiCwav03e+G/8ocimOVk19U1m/ZArquDV0bWfYcL3nPj0WeEW3WbM1p64K9wqb
wXYkso3nricqmh5D6rsizk7aSsxY4EZXbrbuK3nDPMEPGjuYcavqX/ro/MktTMsZI1ItsvMz3xPa
SscsD4IJPk0+hhSPQcCkH1qzHs4oT/alX/5ucKsfJ2VtY9v4nmD+xjnx6Kjwdi1XKykf3sbRQEm6
IQGG7NaV2yJrnozt4JN2nU8UyAYzks1cvLBHw6e/7jKbWX2pokIM6qMtsRqqE6vIt11K1pExf3km
TVeKNwqqj+rYJsyfcJBIcs1VwwBPnqK+Rmji6AeHS7vqcHZUDMG3rbPCLRf2jFlFeebkaXQuqDSx
5CMBTlbybUcH5jOBRUxo7cvR2AEciDd+WyMdNGx9RyYZuBluhrprsCu15K6JWcigIqzEsSipTPSm
UK1/8afZcUZdskia2emg+y0OnXmkW+RP2xhWesXbktdoGk1p/iF2qAra6FRy6PBZW/a6da+Y9jFf
6tMQDcW4q/vktVfiXyKbOwIMAMGI5LVB3ZYEegCngjYiMPUnQgDpIUjDGWx7m7SsNUQidfY63VVv
zc964MOj89uWrL8YUX+ZNVM95ZpuM4CmFJOd+jAqz9qSQ3dlpOyim+pn7nSUjdOLQa0XIOdPNprX
PEzWDfvIdlFeSPsFd95fyPLJ0cY3RS9MtIzJcJ1hKu7DcfSeMmmdfcb/BxwPnxrSMeREnpndJGOQ
wJtB6ukykbfYYGU7yeT+H+1eK7G2qNUwutie2MDLMneyVckT4fNBTcTa3hkq3ldfls8jeLGsG/Qv
0Eklw6PkhNqkDuyesBdpN89j5HlUT/K5srtrNM3NuY66tuaCmV96u9HY7jMfYVV74optCMTR8JSg
E5qN7pznSUXQocYGKTaXEode58c0rAXxVl32t5BEIjkAXteOUh4sB3lB2Q0Puh6FLGAsA1zz6c9m
TRACFDQ9CczpN9lZP8lu18v8wmc5P3pS/UYXGB9nZ7o4ka/d2WF81WLCUrP+anCGYHZM/1zJWr+2
qR/vBibbEYsV6K7jpZlGRJNOjTRLMcZJENxumYCgUJTZvB0WrTx1VdWaKDnj/IAk3t+xxZiD7zgs
a83E+v5qMPT4pIbo+r9/rjS72GPEzw/ZlS6r/dEILD4LCv6AOMbAQITzsCeURFKf9v/xCUG07pkn
t6AAfOjKHSTTxqd6QIWORRUkRFgYZn9HUOhhfeX34Txi4yKzX63vmFtKfmOrMSTdYLfxcCmm0UHv
qLknbzpCSAh5nosvVP+cdQjgpFaKl7lY0Mtba//dus6LWfo/FaEC1D/m8mbB6mTOJdObDafxreR0
G9Oie6SjK15Nb/8t5WO9mT5bYDm+/yeVZ3iXcfbJXjZBwsA02Js1MTWugwrxO1Xh//sl195Na9w3
1ZvDM6kDVmyUD2d9QdBRHRH7fOkIJay5t2+RTvi3NY/7IZ6QqRn+uddETApQ594GywKKMUW7EhXm
OSqh+8FdfynkYpHURF7gmJRo8Rc3v/qdTcyNATB0iZwzTzw/2IlzN81d9/y/l2mQwOxJnKDDTpct
nglmlJ7dHTHl2Y9S9uJmgEfym8IMykKNh1SU+WuNu11Gk/WYRj1/Bahys+VoAfrOk5swh7dm5o0n
uto4qE6bHg4klucyepfzMj3a2ckDuyDi8xt4pJmkUbNi3baD96idIqqp9KM/Bk+vZ+fFyQYvcySc
w9m4xFbtFuF2W+F40cFZpUwuupFtR3VyyAjw+awzLkJPFe8YzE7V4Dt7idEjLJLU+Ewxi2+qsuCU
gvq+mX3DR1/XsrtKQV9a3u9vhgYCvdXmC8etwqgKpMDFSMzof/aRXErTKQ9NYmSHvgP9+f3S8SH6
76vvXxqsADZpWh8MhmEHDaQZUiiUyH4xvPpzEl8J/YCSgPQh7G1yqhKDLDGsETpiGjG+mY1K0URD
GhV2t036uj8XltNc//fiRnyoy2b9+5ZHw7MMNCL/9xKv8tTR168K3fDxv4hKlLEtrRE0A2FbUALX
ndJ3JghUv+6CZmnbIy25ybRf/7r1WcSsHDd6hZHI8VGMI43Kk4so2gOW9PhgW41z0qAUwhhfv4TL
FhT4aYPWBxjxX9JrbHJBOOBYVuD+nCO/K+u5OI1r3CJR9l9QhOr9d6Tvd8Jvpn2YNeSErU/o0SsX
u7bhWe6eadjQsWQj3h8kVfXFmc9zVJahrjGc1SdTDyoH3qZrMTsDKW0Y3Dbfm4QmBZCPW3mn5/UF
YX3/17Scq1vY4rnSl4/KnOuAkY7+8DjfkKeT6DEt2t50bi7+oRXB2GPJmMaLwyy3yOx3Q/Y6ntUc
u4TWoztumJx6pf9rGpP07GAbZ7kwsyqMzN1QpvNxwEJA2ZDQxhR1tbpYjqB+kNtNBhy4uvQOZkEl
XmDrg4paoL8bF+P8/RLrSHD6Ztq1tk75sZqFB1NcUdSbR3v1gMcRM9pv3qthkO+U41fZye7zv8Mi
xz2wTJILPstJ0yDtjlYa7CGKglBf6gG4NZA3fWn7zZClgrfQQuCPlag5s7tS7cFUxpvEmcTyyyru
LBptAleimooI5LycLDzisrxmGomC3pRMZx3fTTCuE9eW9SxSE/+M1jc6Gyau1yWDAJ+ZwD172T8Q
kCeIzJz4gWLuOBEVfNCghV6rRDOg57vpGWbaPPZuSo7DvhY3oQz1/N/LWNVPKVzUHGwBEoDmPjID
uWdqIbgFAOi+XZZPUQvr0DkRuYKUfkzK3HvRukh69X5EMbzUl2XMKk6y6ZjVVv7GG5WcYlNLdngC
ikPeGKfRsvS30C66FfzYLBuCmLLLVCkynGf7U9YjA0JhjeydxIsS8fBauyoLxUJd2dnWu5EqvIJc
qXbpDHuQAtUPw2FtxGYhhez65krGveNQoHnJYedNlgjbts6PDtEnqbVUt2Y2fyhjTG85H6IY3svX
ktswsNkcxAbbHU+O8t2mxtpqc1vukMkF8bLkZ2vxchpRD1svhB2U5vzSa7zmsIzdwZ6sAJZlexwX
eiDk7pzaFR6ZvhwwUc0mgFDXuVeNzUx4bBXD20bte5TgtxyRJ3Ehiu+l1/+AsFoIiWFbKGgRQlbm
pLEnNboktzWJKh5R4+RefGesh6OUQdd+cWbnRaWTCDyCwQHPFPLSaIW/V6lLqVRM4E0xCPA4stQi
V+EmvTfMi+O11B0tILGnJTFbMy48hS1MxU6vtOs3LdLSeprq+nmYPXPLwIjaRJBMQrbRKA9T3xqQ
9PnYG/nSs1zrfjkEOf2wCdTpKX4dBtM1ogvoPnjlTISQnBMJNrkio9GtsmuzQsnxoZrn/w4fCX6h
X3FFDA5fGLoySozGFjVOUj3ZBqrzygJ7uYbyCSQfpuXnW8IbjM20RpEvlHYnPprEO2O3MtjHjMek
kPq91Lo/Ro4si1xO40I6uE7FqJwfZiOvCc5rhFlQIG2sq27j4PbwJ3kCG1DelwyIr4bCBqU/RgPH
6P655Ajg1GDZNetlce0hRhxUYT0G8zuRtsQvVA3RORkJNRP5tw2ZQd4AzER4OnSYyqGML31MtCLd
jinW/wqNyQYLGdGF6xsbecPD0kd88E2xnCMxW3vMkwVVmmttObAjDEQ+LXDSa5fEmsv1cGAMqrfz
ZSIjEI9NhGSirX+3Jpd8TBPwfUKRj1juqID/mUbqh0nmgSsht5Sr0IuORgKMH8fRQlE8YoCYW4zY
SfoZQ7j4UcUMsCn+3KNLfxLog2Wcv1+AE68rYU7o7DEgSnryiJVubY4+zbdynOKGExoEJJ6mnAl5
DVVtSgBXGIwEvw//OVlk4LQ8B16O1CL2e+P8/TKZM/03oZYMYXzKZGmk7OmV5uwTe/xAw4E5TCWc
Ib4DHSnp0DJ7pnFKWCVuZzEtl3F9mTqvPXWMOp0IOgN9tDufsnWkJ63sJpjdCQ0IZMxm6ImLvt1M
ulAANouPHEbZFXdJeSrR+hDTJ3Qe0qRgVtcMXLIoKAiTyvd52y63uVrL6DG+A/vx91Vs2P/1Pi3v
5WsJ/GI1Nb4BN3CuA5Dt53I5KEH1933kTEl7cvqu2ZZG/hTNUXd0rJHBYKKmmz5m6Ik5ivZd53l7
Dd2rvlmnx4zDWMVEhQx7acyHPq4vDXqABxJwLaj5XfvYQoeuylLsy4aY2ITiox2y7kIyxEgvlv8o
OHhCDE3jGwVNsyNdMWE6JWDpgOvF7KLt66h1dhhA3MfgcUAscu3pnZRmUyShEGa6N3MRdtFwsNWQ
PMqI+qHFXVxlbrA0qbq0imhsC5n6/b/vfErHn9N6AiLfvS8OVHl3psEBHZEA2llLPA15cJNhcitV
PYX6+sgYGDkO+fpLiygaEhjSJvhmvfNFg2ZdhqopM7AXqJoNp+2p+CrYZeQuxlXHUDDVTWQa8bIX
NaJvnM/ywtozO8ZN+U7SxLyfEs86ZYXILvw/0v42tX3T3Zy467yD/7sUbx5OuQNuQRJeezA4gE3x
sKyc9wyCly/yyzB+jkvvPjkV8wuI+2GMUe/p+5lzzZq4bbdzr9Fol6dEN1/VGjqlTfr7iKBq1/X2
D0y06slmUm0SenfFnMtwbMXbiLzIw6apVhUvXpECBbJRxD+LZV7jssDEe3rDk8oDy0Awmy7fX7XJ
ZRJfqxdoEXH6hOtL3A3K0ruQqPogZE95ZCDz+b9/jDwOMBPYNQKUaOMnhzgqRQBaPsjNaMHrnnWY
wKmwbqJjMUanYB2ywbfuRtvsZpqzK1O0fdtk9SVbmXlYEKKzq/qD7SpKHtgWYTkQteRbsbxqaAQ5
zkhoncWLXhGCi+mHLGrm2J/z4IbcddvCL8Wzx1R633eYBZSoiViZ0+gyO31zNhc13L2sKo4etTwB
FvFw/35pDOsa68VfPV+e7cJl501x6YN6/g4FGGZyNz0HpQ15Q+dUdGRyOuVZZb3/7Ihx930ZjAvw
3/8+q31lf8A2ezI1Pg5GR+h147i8GbHphWiB7T38T3kkZ9YJJwBQ6Jpn6ESqD7x6dM5mnxPiN/FU
L3ifzlVtsDL3W4o/6HnIJc3ykVWL9sn0k52FI8D4lksWRAVmKlJFVieVIhZyfRGWEd+62J5PSqoj
S1c9rGoF3SUb4X6mZOAiB8u0Z548agkZPXwDiZ7Ro/Wt3KVhYYhnOmuMJdRiX9uS5CEflv2SA4xD
4S24D0d56diS7s3KY5hSN5ISWtrGuTdY+WQGd7Vi6DRnSRXtklkTO5dDe5Osn2k8sIAbQGBsBWWH
ilV7WtIpv0zri+jzTw6FiSsnlefarZqdXy+Yu9FhvJB9HPTQugnk9NpdPfY+3O/5WbRGdO5NOkAb
6fWpxXu6Sdc/iYgH99q4zc8S0NzZsQikS3GbB41ZJIdhGADZIJ7aIxlCmau7+NgZNe2I32yQvlr5
fRT2bYhzhzhrf94pQrDuviFu3yAoOUz9Lh30+Zz2iLaq1Hb3nWQnIPIWxpoq35q+geDvOLWHrmKo
gqLLqzMisTgc/GUMNHqnTd13w65mclpWZnErCmd4xvZU71c0DNIhkwx555kRT/vDWphlpFn+l9J3
/JR4k0YtzwHi+dys9XzWjJney8ybkzH6/7LZUpcuaVwcF+yt2O8uxzJCaVaQmh4as9fc7VZ39zr+
zJMSCbCLObaYvGtrtGbxVEaOF2qZCbBLed7m+1vvGWgzpsyT8PuXGGw40cqEOS9JtrSV9DxOSWPY
C2xNfE9XPMeM200/rEbHPkvyyfFPW0hhhYZ2OrLgprqRdePYBf3QAFscCmy22aS196GDKGbFOD3q
zn+zbMqKjm4vNBYPdcKqqA8sU4kL5Zq4OFaUktpQ/BBNdZDR/yPvTLYbV7Zr+y9uG9dARKDqsq5J
1VJ2MDJTEuq6xtd7gvmej8/1sN94bXdwRGYqD0UKETv2XmsuN4SnbPjPEtz2cqojbWskSAZzY6qO
etCUmyAwmcc71qol++gdFSlgCgSal3HQfkZWra1T08xuvR1s7wuqBnYyNqyeBsRD4ZNlZtlTfNIC
64zUfe6nzj9liOnEZE9ZaQbCkKmV9fOdrlQm+5408AukJHVCCwZnwlZEhAgiZ2C+Xxj1ZQ2x0cqK
5TV2PjyTLOwFkU+20KxdErYXg6zeg93w/8BAyNCF0wstFSkPY30s0sgCHam3mCwe9JYUFzLf5Qun
lgUdE+1itM2TW3gxC6b5XpNgvieY/ZDzL3YMyveca73Vn4OWyCrCuebczcn1t5WTzJpNN+13BnPL
4yAcNjXWaZrJ4Brl9GOcwGrcMVCtcG+F1P0jqRbBwUoo1f3a2gs/+Spbop3NCJ00CNl6TXp7x8CW
lAbhhdHZDXUAHJwBKtEBZlDTrnZR5SCMz1c9R5fDneJmSfujnComhbix13XpNCeIo68BBshLNF+s
2roOqsoOJTwR6fdbstTNKzdAD2JI0ZjAx5ceytqi5Vhan7XIwS3EffA0/mqxc2zutHlNJ2zKsNq1
3bHHkKyyGBtDey0lPTKYTz5zUOPVI07+BiQpfFtK+s3HshLJRiA62KQR6Ky7FTkbs+Dcsq4l2U8b
ukdjoK1cktnuXP96mJaqOyjQTH/IZ7HeuduCMS5OnsTbBtYSuHjxYgi0t6amjesWSAsfqCImTG+c
rXDZfOsYWfI9OKaLSx8UQYTrNSxedH8iUS1CFZY8zYrVCwb/8Ha/xCMFgRUX8ognWSPKQi1S/aY1
dvALYCsjWL/+EjHexE6LzZ2RD7TZ1DboffpHMK6gCGD7W3kZ3kxLc8t1rnUen0tBw30a2+7gfZV9
3h2qsmnemVBzrzrvdo3xtEi89Ml1ipOlB5zDq2zaeLGrUH6X1c7UO9JrCBSwjfmcMuofuS75vNzw
0UkZ8tt19xyTOJRNGjC7EkmAE5j1oXXmwILSHM8cu/yNr3IWbav1DojCMePYUA2lVr1XftvtPfRV
15DD8TJJXOhpg5qOceh906lCM+66BDWwaLIYoz8zusBBO9RmF204mL1egmUBtKxpZMajxIq0haaI
rdRgeqSG9TOzy+nRDOUFzKq6Gij75wifP4/ID19KMuA3OnSC9yl7pIVqf2SmTjN1SPqNHGr7o6U3
BHvSfKGfhk1VvYHB69b5aMunNIJqqDE+P0IxAAPLzLMNkw+pjeW+wsSzyljfMyg/Txo+qNX9qzBi
UHj/qqflhz+3X6sGmXJkhuLhflFhhWLQRsU0P9UOTnKZ57KV5TCkLJsjxWL62KSTfgvZsduoBmjK
Dk61XI0ABzodndh8mVwAA/SimyU1xUNvpTqpBsz/4djlSHSw5DtoBk5IjOwFoTyM2sjo2qfBZOCk
4UTQ9JL5r9afCYE9GROCTiUoh4Z2z+E0Oqq5mih7jj1uFT9bEI8+YJC84TPWKAZAVITkZpzjkeq7
Zz6/S8BOb8wSBbuEkoIVwv4qsdjcOkrpwv+k9Rg+3C+MbdUumF+QnUn3pn8PNpbPUPO7B1PiSQzo
2D+gWuZ0OVdlBNVE7B3Dn6D4GC0sPfY6vpaYCVaca3/3uVU8d1q7Ri0HfDrxXOhhlrXB23gzUZ6R
XN0ias5Xk+5+DTWRDffA2ZVqKaYQrDqPVsObWAwgHfL5JslJnON45f/qOuoxgsZI2gMIbptF+lJG
TO5RHBjIqENEheAq9KlZD4OGaaG2HYM+o4IAM5n8nvrgC5oR+UfSgRvsUA6uIa+ap6FAfx7b5XuM
u20pg68KNfORlNTMrKuHTMf/e6+DCQ+5QEPmAKC1rkK8VVhslBy4dOcntmVkuzaqU3pv3rob9OhY
EmSOmt5GaNyzSndFeqTmIPov2sCIdffB3C0zpiDf3TeOOkTi4lF5r0mwP3RJP74rnTD6OnUZd1Bc
xBqkZrKsRvZ+dHqTchGeYyw/YMES/P+/CCWuFv3gVs8maknIJulRGKkGi3ttlX6/SHT0AOOYG882
5qR11NTG5v6wExkMtcp4AsMFD9Fhmm4Gg/OrLLprKLv8ta+LaltrDjLsqomeA2f8KWuDBJXYJNnX
qNUlHXE3ZWhqdvmEZG/V5gNZdqN+ZhaMM2Tui5Z5XT/MIBnOjTynmX79MAgrOcwBtaT92PwVv9F2
XcrHmWrtSbjDCFiQXmiaNOZPPRp/UZ+Wjw2qZneqryx3xQ6AZ4qUuKivtc0Co01hsU0FvXEaUTiW
59w4VXMgA4aMC3Gk89xPzmukyXM7WenvGmqWT7YVSCD9kbrdeERMgcxfR3mtXCYKNoyBhyqfZZCl
G/808nbblRSNumT64FTxdOqUjelofltTezgSTpRsJRI65LCt2BSy/IUtBGdg7u9ZepxDwJh35U92
96TTt6kw8ZKRzQRmNLDI+3UkjrRY0vWEG/c2FF8OI7AlnJD+jSIANrVtl2rrDHzAYZ63m1bkIcFX
Y3h2vJxJ6V+PZRs9VTQtdven/nr+/lUeNMxUNLBKbur1G2A2Ju4mfbr8dbFrQNu25X0SV97s7s8H
VjcwJDC+dNHEGjmzCVF+qJePo1WLvdcq4xEGaffS/qwECkEcBDg1q2a88U4zrXP0ZMGqVl29DGSS
27jhewceaeUHKt7fs6Wrpt5h+trpA6UFRBTz0fO8M5vD+N4xCKXOMICP5e5THiHlEfIzl/gqfL1V
LyJigw/7emcZoL/u51Uk+WpPwskmZ27L7YZqrnZpGd6bEqUO92PEE/NYSq15iEnIeoVP3f4uRqNb
iohugmHlyREpBb8OFlzIjobd/dLrA5wNBLa84S+0BfZu3rpne75onV7oq6EW3/xeKrD7ItcJ+pv/
BIf0tu51jOD/8bfBfU3gAibKkK4uboM9fdLwEPv7o/ul9Hxjx3ZYsNPkRoEdCi1XZQ1Hy6hIAZO4
Ljucv8gHKnmgbf5Qx5663p+6X5I8MLj5we380x/YXvNiWOW1KkBvO00QnLU5CT5okzdnKttDp3dq
zbs7UWiJ754U9w/cS3T/J9/al2aafoyrZJ5f5soy9nZV3ChW6QzbQj3WsuP0PRnqFcUMv2GaXryE
dvY4Vc4mb4vxB8n19RqrNoNteH172HSbEUfvE2Fr7NHeKP8kIEUZIazDMg99eWiSEr1jk2iLZKw8
A6coSzq9qk/lBJzARNbs/BGZBBy5bzhWs/GuyqHbyOpN1/W9Nsdg1kb+BJGlXsqCRyBHGXoDamKE
PmEZm4ORb3HkL4k//R6sN1r/HE2FHZHUhwuQ+hJpsookgvkuOkiBdFrTq4M9u48ZaRE/lJBCTl0v
Jps2QhV8cKzQseSbtINVa6MKkChBvFUKDw0j6FRttOiXZBK8k6ED6I7JOKKVVWBDUrUi3Ocu5aaD
Zo7hNoaOApgiaJb8qMv65vUNkqY6KAjdQlvdcIPkvTcTA5EEm5pcjKVLlnwQyjnZLoazMNvT6NIh
e28eLK9kGD5/YwbykxZFvHY153c2dz9ViyifEf+yNSq4HRwM16RPglkMOCP3/udA/9ukzlziD2ZK
A6S46rLyguMKpjHtPQLmRqlFADEdZ69b8T5UIEsYgBaHxJRbB6YKoagliJLhRA+zu6aY1/JIlYuy
mBqMqbZAR5gG68nkaN0iR3ONGiAmhhcrooBiJ/vpe7RtyPFpkELM1k81fnjI3xaZbhTnsUCq7Kum
2zXYkZMeWygNyMNQq/RhalguyGr+VShaYbMF3lXRvvPSU91mp9Kv+2VDnb6YpISCEbJH0n9bjeTx
eCSOUFMD2M39W6tJ96QTMFI4LUCVjlN+WODUppqhY6kPi7DFxhvYyM7bfB8Z+jYfCD5RTq1tclMH
6xMOJQs+pi4TGv2yScsfug5AIulKQC+i8NaeKvgbtDY14xLacbEMfDSsFirpwZLqh6Z3S8+tCV6f
IuDBRr1PUXLs8hCHZidvAbPbFyew8F2MLb02pOvSRrRoNt4NrTDN75koOnmkJekDOxqHoI0e9+6+
7MSVHkyyZRi50EDy7708DPddqa0qzjQrh5wBjF7g16YECMjoOR9BlS4bJZt1Pyl7FxarIPjy8I0/
ehAu+7YI91MLK0A5/MgN9sBD1uBR8CNjkcyyb7wyZjMn1GnpqpvTJ3uIjJXf0C7FdFSOLbgX3x4A
tzJ+HhdVPlSoJ+JH6AZMrtLuE4zdDyAcIwhF2WyKcrgOBSY5DKLJzLE0UGatRnv4cFQAGTG2nVnl
fHDM+AXBnlpDPGMt6ihce/OLQ9RaCPPTQhOxcq2JkmbYqCk2NrKrm3lIGq8sDsEL0RYKK1m60WXn
HbwS0WQCMA7eEbhFEISM+iaKOJm+xBqj40z6HzhUaTXmX+SxqI3di/Yq0ZHaClriVDRfOM7N14KF
Mnfldpq8tyjFLFqNDCpNjJiHIRQfmo2NLrfMmx8aKaY5DNgku36Fts07HWg/CA+siUJrd3bQPRRQ
hSmLCcAjf3l5MGw3vrqckIrJPRkc+3/IoNlGDQH2BmsvqCh+31T5RaD2lxczhSQzhFhMn0yMYiy3
oAV+Bnb2azCTGQQyg5Ggri8D1FznfL4VHF0aaxOeLKKXrtoDA36b2JY7QibWrf1c0D+4yggCvy9A
LUCx34ggV6cw9BBOVwMAFRJr2ABYqkQB2UbC+yrRaVsjjgi9S0jnzMmM6BVJBt2ytopfRMNcQmkV
N8jq9IwjAEd0NQBFVvFnPYN9rBodpdEa5cqobCTY5r7RtfbQ9tZ1zNSpMJDBMyO6OQJOuXKncN8I
K5zl3bNfmZIDKChKg+7ckk21iCOk33qXPpKgg+fdK350JTqMscQE6k1duQqEWE9Vpg7QDxE9R8cM
9Pis5rkMdnZz24ZsZcs/xqXxrdH6WWd9sYv7hCzX0fEOFrceTZ1pWmHg7+nsVJQdeY/wu0WNDHj9
WwP+CPrLPZaNE6JJ19/4TXorQ7iFaOc2jgUHRdVEMiqnz8Cz8o7VRrXKBSo+laNI00x4Im36CXMN
VmG4zEofM7UhwO2+1gVA2SRtn+JScw+Ndy0rnNb4RIolqlJUSCYTDDcGOTj09jUpIdKMfo8GjnVn
I29azd5Bj8l/JL4VFzoDeeo9sZe1luwxGeLiD6qTnmTuhcCncO05hDWox9YnAQKy+nkS3GtGNUZn
bdC+h6S5FrjPtoVOfMTYG99Flr3ReUEX5cXfRdu9ZNX0Xk3iIgO87Fh0CoX8mYpwJp1KuDekQKoY
knFVfgwNaJpW79/L0bIPRo03red5jLVwbRMqxsng3gny8fDgkicLOFfPdqnN/WE3Oybsa7sPjSO3
1hNAH04ZSc0ha8RQACEO8fw2GrX+ECEJc6LM2oOfPll2z8wh7Q7oFOCCe+EhdYdgNfo4TRqtzA5t
GLabNON3KcaNOoycM7wyvcS9tcHI8Dn5+q3piqvh5+Ls1PGhrPydFWbGmzPLQ5DpJMilwx+uG/Ki
Qm0V8WdPvednNK1Y1tHMCVq4i1wLo80gPf0ixpfRGBGXBifT1hEn5qzBYo7rFAq9CPx0TX/Eh4d3
HTf0bgizXy4cn0hr7bXZpEtdF3SbRd5sHUHlUWq9vvRGH31ZY65b3M1nVXB+z8BBWZVALoJkpMvT
L1qE3aVr0LYqMhRoYC3d2Y6PyHIFn/Vhsoi/mOzoocME5g2nqfmVFYRIpJba1Km+LRL/h6cXn5k5
oGYCi0DrHS6EEV0yXcU7BgqLWNtqWkuDV/OTtcB/sWXS8tBp4hVKXeTkv0RU/AiH7ncxmChrsORs
aNb2iJnHc1+BiLWT4htH3nckswfcUDgRmAnsnIGKsGtcxvtuWByMoSoO1EyMkM8l/pdF4UL4kRX5
AggRzY3DrOK5GMSbAV0YK3dWreguJx7g7SzOPSzP0yPiWhzUcbaLQ8CkQec8RAmiaDd3QTIBo1gL
p0cEZqIgMxXZiMWwTzu6s7ZBPoxHIfhYKWYHhg7PcljFEbZyRlcPoQEOoaV9ujRN/9hUtdr3Wre1
ahJ3K2c6VWmMuqpyratZ0L2drgEi2c+u1x4wgK/7MchfGlauagZQCuuZX+v6UiKznxIov1bnbPrv
xjeatVBAHRpUJDlK4aZzi30hMKvcU6Zr4mKj0t/a2GMn/Fpnl+Jq0cQd+RaFtanMFECjpv90/MK4
FqmnX8F3N47m71wYkgcjizeoqSh9xuk1mCCMVir+geVHe1JG3ex9xC4LQiDfGsZ2q9gzHmkgWIjR
zGSH0sTcjbUDToFIHJu7ZMegFrpxAZnEk0N/TXG1pmkjDxyX/zXoGQwRNwpChYhesJb9vsSLGvmk
+ow6XTAYcyGmdo2GiNkjVCcmJvWLC1Y/+WzlxbGzoWENcoW6R0jkvINxHbIg2pFHvOcsvckTl+EK
o8ydH5OikE+PVuxxkFf0HMfN/xz1ZlikY+X3xMo5kY/+kCOFBUnJNWxhQr6b//w/pWchvLLB72HQ
riaSZpwWcE4QK3vtkKjD9Atdic2OiGjQz9Y1bzXqZhQCWes8idH85ddLR4SSoRnKkzgcLv/zqxP/
JdvLkabO/8CQ2CEtRrB/f3WgYjj7jA2vzmffiKMBWr+fEFdK5reb8lbWdrgxU32dxmp8NGSDsiF8
M43gzLajbeoCqh7dtxPWAQM0CytJJugsp9qO+A/9bcLHgxe5+H+EkiljDsj727vqOrrlCNu2pK7b
tNH+/rqr2gL9k7Sg9+4DEzi08QW/N/ozd7RO6LTSRxann1hJs91EhfVHEwMvBz6YpkgOwj3H4Nrs
6cNV40YbK+vQO259qIZujRopflYifvbdMd346IYZWrUbVvEWvWOqP2Jx1B9bjF1aDYNuwqxNigVk
BL10gDQmr51udqc2i3q8xLWA/WAGK7MBCYpZCRikIs4gz8ELeE54QvCdHv18GlYlLgoKJbluvTK/
Na1RP/EGKMBdJEBoBaCvOiqYhRt0KBM9C48h3MMl+jkT62QfsmQPMGmaKGRVhNa2q8FywZDD+1QW
jsOna0JlK7Ghc9Zqjl0GmSgOjXnAC3czd9s1CDbWBhG7Bx9DIMRZkLb8GwKfk9C2US7JFrbyYKuC
0V8GiWo26OnLg1kQcSzny/0hGPXXCB3j5q+nkiALNvTOXmE1MBdrYtpobBLkUc3fdf/++7fagUWO
AbkxypuCqzVfygwLsBDtaaoKLBg5R1MDTPfKGTPGm4yZWAPE77KvnRuC/0U5NxMrv3ee6A4R7mEA
OxecfuKuGYGkc0lquBOtiTIfA9vl3voqDDnujQ4piU8jYz1oWUIJ3hJFEgq6Cjne3PvFMqwX9Mhq
i1cqWuPmySGtlPbOrbXfddSl+JAhfRB6mR/uD1UcXkfGMU6tD4eJGO22McsdvVr6qNplasjFmqQ4
dy5SUAhi7wa14H4MJMR2o4hINACzP9Sj9SCqAumGQ9ID2AnvdL9kZQKkwq7BmqpAO6V6Tk2sNyTH
UGc9VH1BajhARVeLpqcpI5q7zCex8qmljMC3f/iu6PFtgUCRPhk9YmDU1JT90gpJrknoeDPjROE/
8lm4k7qJ4hw7rnNtRK5u9XixY6VtzLZxD86AoKCvGsC10ho4UpvyQBoNlPeiGk+3gd/KEx7lCpWz
6cMPqKtmwwjEaxeTHapTw7lMm4elWL2Sw12HyWZLB2Y6DpqfXQgUKxkfVl9AR8kytdMGT0axFGVv
HAbp4iUVo/ZIt4SxKN3QJZGecyw9cQpZaQzLeL5PmvnuyNaubyU7kvzyt67I4oXPeEtWafGowArC
yZiIUphBAkyU3JOJAWLds5yTqFVCxidjDLCu/u4YgC9UJ7BnwbG+JT5ugTzL7VVgzWeYMIHWV9sI
2aa0Xtr2UB0EdtsFyQt1WkOXrRyM1BH6Csax4WF0/M+aHQJ1yniaJoWSF1a9ECVBGVa+b5yo2gu3
oDSn+7XTxrC+hF6NlzRHSeaVLhOT+bmI9Yb8MqwnVe1wVKGERgHqlCWfqyaPZFpfCJqLebVFcEJD
8dsz44Fh9pmiQZ08ZSJfTbIP5vDm0fZ6H9pRhSEwrtN1pbBEjpw9vTkRVhaK44me1euQFK7tkGYI
MDTjCzXF+B7MuHQ3TxVswZ4BDozg2hywGqMGT5FSofN03OAb167YMbcs9ikUyVXPcrOsRw2mZ68X
t0hO/g7L7NFO3Poqw8qkWC3ilzbgFtGaQ67S5IS4MNp0taNfNJs2h1O5yUHaqHhV3p8lLnAsqZJQ
lzyCbDMeYieKPtoZ4DzGrU2MgUFXA70DdnS0HMJrf919QAS+TotIeyNuYIBRdXBGREHwY832FbXv
kYabu3PTwd6GevPdBV36ECZDeckM3V40UrYXFIyKGHYZnsw+Hned6D7yjs5H12MWHuxhlWLMHD2r
fquz91Ah2fUlZ4yqT3LqEwiYSXdpzHaermj5FrtGd3Us9+AFxjkkQuXqeUrbj5lTESgSLHRPUjtA
zbpQSzGRmzh1GH2m4X+ruk2at/MbOo8qJcY0jTAF+v/WZwFb6BT1UKMa3+8P1XxRdNCWbSfMNTQT
dlC7NHYM29LnCTr3zubAQTYQpaL0QDMlAsYQaMx9SD7GSqNd8EvrdiB2siO9mnKbmt609EfUSvT4
UVqn6VnxLrylvQfQ1POGA4Na8Sfx99/+Fsr8T4nf//Twf2UAuDCIPv7vE8DXdfGTmK//HAF+/44/
GeDqH1IYjiLvldR7R1eW+y//NwPccP5h2Pr8pCmVawiDBOX/kwGu5D9s2yYa3FLzf3SbPF40gHMG
uLD/YenQzRzKSAPIG6Xw/0cGuBLOHFb9V5FnWrZU0rCVsg0hbEcX/xRmTVYhlKqkgyeVdRtDBN6W
Ha0CZotqHp9M2/v9UwiOuMmyFwHLJ1PVQx3igcolCcAFyXGX2FRI8aaQKeK8FIxgZ/btnKOMbSu/
wDm6RpmKNm7by02gnsiSRsihnztcsIuW0M1FWw322ezC8sWASmommnyjhCc/ViLJjVH1rTgq6lCd
LfimffaRdBplMcdJn51tDddGvCjDLNZdRERtVznl2WgtMDacaMDzqviZ3CUD+eTvoUJThRTZuPqE
hKTagKIshX88K7unCeiJr3urPgGULCIOdUmZPd7VRoi041M6630d/eDkjb+uezu+MciR68YG9jLg
SyN/weN01bQfNmv/QxfLCTsqIevr3Pc+u/nfv6uc0Dn+1lu739dIVBgrdc0xLftwp6u0BeBuR/sM
X++qq/VipeVGtwsYtKCJgIl0/34nyz+9oGj395dcRBBwEXjvNM7kO12Sn9oWFOp6DHTd18IrmRbj
JYh8sXNHz0OR1pJEEw55DH0YDFE1iwVSd6T9Nn9VzJdBKKjSsm6YClXAoybiOhZlrenrwslGxGnj
eGGEO14ohczj4ENKrjXRokO5xY21CVt0LT276Rbrudxik9UfEbfJBizyQp9GefM913wawxZAfFs2
u7sEM9Vo8qWme0uixtjWOCHA3pOBttMm5R3vlyYiDWL01CHpH/RsorqE2fHmRH2zzdneaBw8R1pq
nYQj1DYszPc+/FAIkscq/d0Yc/vv/jKl255KB+CLplv5ifm4y4GiCteYcQPCtEprSxhr/SAYkCwR
w7gYOmLqcy0EmDl/itLNyLK7/zTgOoJ9YtTZransgQkjvi6rDgnQsD0PwxIbTexN3vF+KSIT7/n9
JagpgUERaeoQDaO/GsuufWRIm4EX1fC3+YtQKzYZg+lfg4j3uek312BQ5ziCluMpSyd/Yp7uiL6+
hvOF0xu9+Fko7Cj6xKDbxgO/ThFme+jnOaZ3RCfnZAzUZ1VDHmyGo9eX0YuFfnab1rVc9V2yCKIp
BUO2paEP9aSyg+M021Zc28hWf86AphLYxwIsLAvj09TL8OTLNl1yVGxJQJo/Xzh86262C055SUyO
hat/lPFHbybOq9b5KJc6Jmxp4Vz+PFKRscM+5yF8RcKjPMs/ZzlTQjs0XmKzQnkYzFbYenQxOeA6
wDSEz1I3J502ZG8v0ZXcH7jz051uhCsNfOspBJtZkhNh5OZza8RQ5gSlIUt18eG01g96ofkDCoVv
Z+iIRJkfmTGcQi2K+92fH9VJ/NcaR9L1fnEL+2ZX45MhgdMDM7cevKT9dCMNSlwBisKdZRuoUssF
4uhYkzuZltkN7K4izByCuFa50XaYYEvf/6amEYQQ+v64ErM/u/OstZWo5WjbzZeTfQe+CbiFM8cl
wFXxg9RuJlyW4T2GGfctPiB56o2CKspOti7M+ZVuFRBmroGZdb+wtJNbUtJ6yy2qrbv0EzXfZxDh
2AoLYOqY4MRLm3ifVmo0q2K2B9gIF4Wm3AvG4/xIFqCJdt7s39qmv3h9cLM4xAIYH8wnws2+x4ij
XS+67pgnNIY6Y8KwwNEFMG+4agntXdMLGs56QT36592kURaeavYHhCRVsO8ri1NvkN3svrrwrnEQ
Mb1XclijJ43BugZM4lDV1J0exyToo5X1lHvJO6ismEjwEaJ95lCLtgHZ2HqBnck3wdrNAaAZLcO7
aKidGgZNCN92ZiDq61RM4xGH/7Fo/OpAIP03neH6oTId1rv76t2ji8RyN+5Un6a3dg4nDSPfXFTx
NSUMYju2Y4jyMSze3C4vl3R7MF3SvjdKB8PafBGWh6Vdf8t0HMLWZayZDCwlqYMYmuWWBWR/F+hE
s2inGlhT7dysNq3VDue48EBkxAg6sYPm8GQZxQyjJ4C++9ZTWhUvZtp0h2JIYELPHff7q/fnMEx6
bGqpAtoMzN/7cg/x+yFzdH3p0EwAs1IF58bFGt6p/Hr/5XOyNYivRxbX+lfctm9+KYqDchESwjCo
TtlU1dzWs68OjTjN8OZR9voRioFkZWRp5LSep2BnsvkwoL5b8gtc63dqax2BZaGzKmobEE4F3Joe
XLOGsKdtyvmsXDgYp3pHX4L3qW4NwXZLkzHsO3rqZw/nBxEsbY+FLhx2MVK7leTmVbaw0ZhV9dWU
8bjXDP9jKDADGy0zDz7XoUMLYXpWtc08m3eACfNDxDCRtJQqv4zzxZy05DTKkQNjI1+HIPxpFFP5
rpM2XdhQL6Q2RIe4sA1UfRJ930AonD+V41Mf6HAsxmmOhRmrT10c9CDXN4FIBVkJpnlJp4h41XVv
y+DNdPIIsXMwLDUHUI3W1d3JScidsXtcLjntgZ1npYxhOAWcaJ78zsMi/fm3L3zfZ2zYCNKb73rv
sVmJyus2bpCTajKv88F8gbeFNFIQRD3igLICz9pGMqCVMkQSBqTofwbWjzbPj3jIoAoOGqWQqOUj
UwFrGyZ9hBipI8qTYAQanwIHuYk+EksIbHrOlkvOuwudg8j+3ughTQxMM+lCo1Yx0UIb9Hi/zE9F
OAb2WlE9uLN4V/nWu9PmtwLNbSDD7pnI1O4ZRT07psfAC0/isoLUfCAv9Wg3WvOkcD1fh5RuwhRW
4YHgDCwCMPdvTBNZlcPmUWTqJ/eWax38Ka/3ucjQAZmVS82jSHRGEL2OKSk2tdeTm5N6RJ/3ts25
uyOb2SyeER5hbJjXu6BibEbLbXtfmZGFsmfvsVOfoyDN3jQ9bkkRE9ODK5A6MzJWThzvA1fYL2FT
H1H2VsTPZN6yk7o4Td7UnzxRrwc/R6pl29VqmOR0C3XtB7xHmoOaZ31WqEp06RQL2Q/pOTYz65w3
ogC9WxRvjhF9dIobwuyJSBlmZVE06MfQKcyjlcaAH9Piq5xlcWGbmluDCIW1YBT8ZkjAbpnXJ8fa
NNc5w4217gdkJDs1qj3oe7104psM/W4btvClh7GnWi4pOEKlz+Ki1oCsGmNzK2gxRearkwOzLIF8
LWTlNY9WRoSZigVxO0rui0Df9bVd/xyGcoNjfY4ZFdVG0QgbmsT47HiaNI0ADAuKUG+q4kOXgWtA
IFs/hF7pbRufdm8PGCN0gVPyhQ7P4UxMCyOV/Gjen+20w307sVuRwhOdcG61tloaGaZFH43TqbRn
Un3nIzzJyAWmK9Kdh7rKaRrWcjsA5dyUzvCR2NjFyRPFJpD5tNfmrULrLOsEbdvaekKjckLXcWVb
KFc1ek8URqXYJ7CdlhOog11KJw4IEtrvYRYJaBSYFzW2iolK0C+63syQaBhMWlynPdPa5odHevJg
syOskqHNXxjpmYvSr9pjg0EPGQ1p88FkYSSmaL5fxoYQLXukRTdAQE0aIHUtThg2A1ffEOihLi6K
4w2EQRae3MdmQkPxNLEbfM5fDGiv3y1Te6qUfPWQ9AMXgAwgI3BtYaXXKIvBkYFoma1Y8hAbTfQ5
kUBG9EDzbLG3LVRAeEyUDtbZEUW6Tf7jq/mDRRUaHO/P//U3DOze+H32lTTax4BJFxUlU0WKvmLV
E7KYs1iioBlx7hjY07Hit7v7/kQGTLYgPCubRdUkZxRBwSlpJGyhw2e3MsDJ4UWoTyYUnj91Qtn5
+Q/qDOaZ5fi7Zhr1p6w0J5JUYM6/aFHHrj2fQqEBfSNSopsYSCoFu3Y3JQi0Z84yHfTLcatbibip
f2fpPJYbR7Yo+EWIgEdhSwNaiZRrmQ1C0kjwHiiYr39Z1Nsopntm2ogkgLo3Tx4qqXtG6yQyeSnp
ZBLotBgQct0fkz4+37700ozPbBf+/8O/n+uZkydZ8RbXAHo2b8XjqLUHjzTR3aLOkQBdZ0lU7pzP
bAJx5PaBqwLtty8iwrOgY/mMc0abt/vX301M3bOSIsJ4lnIT23ABXM/2FB1TPB93Yadbd81S2Xe3
H8Z8wGiHQ5lh+ubOr22eT2I/ek5C/7uMWbS5/K5B0sYfFfGC57bu1UMQBHiuI1Khq+bYRI3xpbMt
RyofflI/kVykjzifJhmPFUgpn+Y8XS6O2VK+fA+aYTyTW0IwF9FHqzJDtx95WRWILvZ2Vd07a4e1
9XWYooSV6kzTfOc227wyt3NcH9pc1qdUaggDZbuv5FRBlMpkD+cANWha3b0Khf49eanXsIR0vf3U
bZpQECTeaW7mnvooNzbWYEWPeGc/5NR/8MKNZ5xn7VOIInoPHgCHNA3t02K47ZNgNJ6SgmDtl1SP
ul4zB+0aLZh8Jp/sZquH3ss5e3nGc+0NBkcCfVNMOOyky//kTmO3a9j6P8YpkpmZR9D14k/1O2Xp
84VUARZU8Mbd4GmnXJZhQHKjeS8si2pB0336i5Y7GUScVin40YuilIMuGq/cAtrpTec7RGCIxNvr
X8qy5Nqu/aa+D1qDFYykFHORJJ4OIiz/VQuZqQGYON50PUkhXyL2jZOifLO16t7WzU1pWR7dGbNH
xwxP0BY8Ja4rOp1uz9y0cqB8RAzDLUI2u0Vz9eNsaj9ACvmOlVlJs1THoXlgM++N9FbLnnH2RNau
XMx501kLRQ7Yi1D5KH1LF/v9sUGqvxushj7bGCwIXp2KE3nB/cfFEKFEoVFAOT/Sa/DpmukDij9k
vwYPqj4lKnqdl2thPAkN6jQyXnSkESvSCJhJfr0Iy0gcvcZ2SqwlfaET9ytCDGGB122WpTnT9JCv
k4Ljvt09IkKl853Zvu2d0hi/vtAz7t7tI+wgYuxxJqC6TbXsvk8WQCyJPN9GVVg3R9JGO8B8xksY
ERKrdffFIj5SrPJ+KqiecB5Fq9MwwyN5GLbPlUzMkxYu59Bj+d+OA/BBgxe19lsGQHO30f0OUf2U
7jQ2sKuS78zJxw7byyp8z11uKiWi3ol2eNLY6C7R22HwNDdFR9tAlvgeEUFOs72FNld1SVmRTO7y
5ttImOTqtNDO9vzhaaNFMgoH5UijSgwwvdT3vhn7ZHu6DeFCcxcaS0cxJ7G0cTIfrMm7T1zT4pJD
dWI9UE/GOKpk649Gfbz4CgRgPQMSoOCAqm/uKfSgzEMIe282c75PBpIcaWgQXMp4d8AZxAo4cBR6
4CkIoYNGwGCpgj/Lv0gAKpgQC6FCFwYFMejlulFQA5yecZFwDp0CHnzIh0EhEKGCIdBokquHjyCe
tssUMAGtF59JZx1x/tYHjDTER1vlD6EyleHYFvmnRt9e2oFiutztFJhhuc+dAjUGiI2K3f/L5HbY
df0Hv+j8/7rqkqOqV2aDS1nwIXIUAKKZzto2h91ELOqQlwxSwCuV9Je+QviRXIEkKUQJh1Z9RSUW
MQ/zUSjohOghFdJwKLYCUngIBE2BUZEKVqGgzVllCmBJIFlyhbQIBbfMUC7oPilmY05ZKACmwXnu
0TBtKjSmgZHxFSyTKWyGhS1pXIXStAqqaebCv+vhHSFuosatjksNVIjwveBvoqAchedkcDoavA5n
jN80nZLt4rfs7GpwZmI6YhVyDTLGASdrU5/iKDo1qb2q0fRbEXsby7ApTmpqTiJzde+V6KDoeqIW
kDNtHe54HE4ecnoy8EEedB2FOLGcah0zAlmNmUUPXj/au7aWPOFg27qbjbMueT3A4JajMPiOLAhV
wsrM97k37lvT4aeGCc7K1+hGT2dcojQ86ML7tSImhwkK451n6Dbay/itFv2v+RIu1RVlZfXIkgi0
AKnsiD+7yhh3pAz6POvfMLbRlgA71nQ5HCenZYm+QHjgI8XXaO07wz7hyjqhOdnQADevrZCnfK4L
zJMBxSaIsVChYyUMGdu+/OArrMxTgFkLaeZDnJkKPUNhdcFCf/Vg0nQ4Pw1GbVawmqWwNdKCj1KB
bINC2pYIuA3rJaaCEX8MyjboARA4DxYO1fE5syiX1nyxs1xzPPpRvMPZyGOQkN/cogi6wdY5MHZC
wXYl1J2t8LvS+0gUjsf3xFg/JjB6uoL1CjbNucL36KBrQHZA+m6bSQnlx8QeY7rAAK97KBFpaJN+
DpOB6KBRkCCHw4xf/NhBD1ZQhH7ev4RZ8qu+Bxvfy16pzPxtdMDDRiGIMyxiNGu/ViFwBVo4L2sF
LErIRYejB3MQTQGNhkIbawU5ZtCODDvzA9NYesoAITuFRC4Kjox6MEn7OndsFjCuxbu6h0f2Z+ci
FFo5UtKws2sqsIVR1WtXtbtPywXMwz9OWArRPy5B7P+LYTbbhXNC4aFHM7znDKqT7g9oGDDPUgGf
rUI/c1W3p2BQhgMedhjemp5CRRvMPW5svrJmfm0VTOpBlUYWeGkLZ7oo4LRV6GmvIFTbXCjgyoaF
2RqIaqdgVSB+Om7hV5ciHLbZOP9WkK3MAxNiHSWhYO0+nUNjN01jehLJVldYLN3fW02BsihB62BU
8KwJRWvdcFq42lwBtiY91VxWOJ2OolpVVTO/zYVcxbaFgl4huhNNPQQb2muRp/NugeOV8LyDAnsN
52Aq0NdUyK+n4N9eYcAaPDDzeoIoChGuFSycKmw4gR/mWfergCfmCY04q3/J1LNUotHD23RUYurO
OAVLKOvAWsoNt3UQZT1n3t36K7rh7TNlsmos4m1YtMuVT9fRRXrPo4Kerdx84Zd7LfOyPWDe4dF+
QhVb68DSicKmCwVQmwqlRi/ob0jIfHFJ+WygrXnqYvWsAGxNodg9TPYCmz3CaJsK1s4Utm3Db5sK
5G4gukMObXB92eWSK9y7hPsmncNYOuoflpxVQ9F2vPXFB1s2shOJ/RNN4ONYBjG5KqJcgJbPifnu
chNjtgN2rkWCqGMhXlOFpDf1S6MQdR1W3WI2hv+h2Vl2O1yqurQJjJJvX5jiVOEb1iX/wIfkBWyh
OuLO4DDjNiqkWArafk0a3orw2EDPWwqj9xRQ7yi03pZA9o7C7f0+CBV+7ykQ34LIFyQQbMv8gTb7
HsyJAQSjHAKGyQsdece+JbRBwolWsk6+xxUZrCIC/jdJAcwc/xpSAb6KBzQqKDCzN+fS9J9QEYLB
zR47FSqgUkNFDMqIsAFZBwvgggBCRxJhIpEA6cSBR4UUIpe4QiijJCjWMSkGtIOUXKlgg6MiDtwz
mGCq2IMWkdpRQYgk/knrDScHsY9dunQSmKGF5ISMmRzUEwM/Lss5D3FUZCxNSKTcjQ9Lq+mHklu/
VHEMzmgXQwU0RGIGoo2HHVMFagtKMEhfBTr4U4VX2+t2OJu7HcsuAEXiH4kKgozWFVHkcKTFo8Te
2LFAIzTSxRPeFEqUEZ/ZH7aKlhC0+k5V2KTOdDqPg3BER2p3ZJEKFUyB2YIhIaviqtDKouIrngqy
1CrS4qhwS61iLpTA7yg3PSQqAJOShBltIjE92ZiZZdW6UHGZnhDclj0v8yKiNOoE4ahwDaZrjbjI
T6ZiN1VclVs5OOd45sbrypG69ozQfN2cpyI/uGqVxGn6DlPXl5UywMyjvnjQk/wYOy3ZHHPmc1TI
vdsxlmF7Ut+FDvudpB7fl6XPt+TpeoJCc0ViIfr0VLhIkjIKVdxIkjvSVQAJqXG8zVuPCZ6KJ9Uq
qFSSWJpUdIlX8wxftfZVqMlJHNJaRXN0p9AhrFAcfD3zD7OXZuuQ6EJEHavUq4vlAHbYHmlpFaDq
ldARj3YQlel/yHKbazLVUKezYFRAAKtQUazZoRaj4tYRktIyVVxrUMGtnEcelFskU8l0aSrc1QIg
UbjcomlufZP/z6FqVMXBWhUMq0mIsdeY39SzEsQQ7YIqRsbm7Er0qzohVsHFaJKt0h2M+ryWu4ag
vW8ylKtpwOQ51T54nKlbLHbgrV90a7UB2wN6hlWujXybroJumoq8lSr8Nrjpu6XicBm5uIkjYqGC
cpRuabjzCc/ZpOimmV56k3jTSpjKM9pSSr+YeroDrWRD6L625PFycnkZ+TyZVwT1wvQ+RriOGm9t
36J8KtTnOs1TGvKoSIT6YLT1q6YCgJaKAh5cUoGxigeaneRaqCKDJtlBY26gjQr4fL21t5avz2f2
yAxtptA8TZaczqOJUU1TN8bFsbjn8qUk94BfLdqDVFF1oxWvt5+e0sxG+ipfEuV1stq5D5xQcAYp
2fvefq6iJ/Zm1YsdHhg0HWUjdabTWlUV3ryy7Pp5Xllizq2pd1cjh9jwiwLCdHl1d/uyZMM7IW5B
YwrNapWgV+oWXC5cuyNBQq3w7YeeOS1XixVXlYxXaoHMV0XwbJlfMMHSIQsj2iW2GQGxVW5WLNRL
lOppwZmKp8xjiKhgU9SSOR0y2IOdgh/QaFFQmzOyaI11gdxEbXhkPWXnpQyHQ23QyXQTGNZOavBD
EQwpWJDhxN167GmmW5bK2oZqo33z+tF2TAeS+uX8Hqogo3Jji2lXvnqk26OUhbMR23ANorjaGVYK
X7PMtRhFdGdEEv0fbiR6e38KtYGO1TTAtpcPs5i9le9jBmT/5wRT2NTvjLs1Dj3YTyyIM/IJ0Xs5
Jo9Z4Ut0CvR23bR7jDfRdrbW2Vvy7FEsPdcrb7SzO1um8zVvh3c8Us6Tv8R4wsMfhWe4vZdc6nFu
HyJt76auEXBPDwl2YWZo5/ngVB62vvi2+BkoTGMntUfcFl15qEa/XifooDT/5FIjIWvOa7cv8SDA
dWHb1IwoMt3oqFteT8azf4v0qPga7RgLvWm/hD185iRCxXDQe1/ah7+xKaYUble4pHh49u5uzjRB
1+Opiep9M9XUfC4Y3ETm2E+aYjVGNNTIGlrCkGzA/Ag5gtGk63RM6I1W78LbL2HmyH4NyRko4g15
P1YRdeqLUJVuPNMhovfYROFMgJ9XnhxHEGfhmSUMYLyMI60azen2JYuWmpKtacg3XRObDKYZBWxs
ZS6aLIiIjZGVycoAZWDqwgK9wrZGEqcI78t+Cu/nxnQ5TSJGvMW7Z2Vt1dzhPyvRxkAwnuhLM1d1
jBZyzcW+TyaIsZmLeOxMHCU6Ki1Tr/Y3t1/x9kVj4rmpw5YHrcZAV4chVz/7WpHxlklP07xJC9O5
s3tzCCq3oBigFvkmFkb7lCb9sv771Xufk6uDSwFzmPEUhVQZBrq32BuePAih1X54uv15fT1Mtn/T
JVq0ivXt+66r73sXDDOZHZo1T5VOjYer1FwLc0fX02m/VIYkDjrcuvIwGOeyudRd6kIAlGo0nfH3
NpXS39kn8zw+NaVxpEGkuVApKel7QajSz+XUYWvBdViM47efsuWe0TSe66jzSTYxE8YfI4kZ5d/R
0NZ7R81zp0KNiwlNBTcRxhBG+7DHv9gpc+PfXz1P6HOIOfefat19u30aCAQRf2Obvr45KC3lLbn9
Ux1PczD4BJS0zovvMvv79rvYnKjvIg/1M5RRozymHGrwC8r28e9q2es6zmc8rDfL2u1LZKrWAyM9
afPCv6S8OaBOh245pS/tWgbVf/+UEhwfVNOYeg1ub5fbC0G1fLvWU3c2NnrGOa5hMFdm6u2IXYnB
I2Zxt0xEcPsU9o6zcD82evPSxlRDKrXhzW8oGx6iXIGgFiD0QaNpYV+42XBiO8Z027RexQiSOcHi
0t9i/5i6M+3YECT7IS08FnqZdsfzeryyLQZLS+ICwSt+qGzLs7C0/AkG1d3UaUUkjJl1l2OkQxCo
7W5vDqZ5bPdp3qq/CJ66l7xnENiz0cFEp29IsLl7gyhsUKbFjitViZhHdJwlWx6kmPWCf89ZANqG
wkLT9n+DWx5Hz/3IjuZ22eVAlx3//oVop59Mi4udU0T9JkdO+DTbiPB9hWtzo3HS7kES9NwDxfl8
NklERFUxELB0yZs3qb7HsGVuBW9IWtQLl6c23r41uNsB2Dk+kGcs7we1/k9K2ik7RJl939U7zU7E
C9jFI3hE8U2gdvt3kaP/6G00qCckvzEd/qxWfzeTzm5IExF9X0vbtLnVDJRIONBmLYjaf2n4FHdh
vx8NnJGGblQHveKE3UMT87ClJs+zGn5PTk2Y2HbjBzT3GOHvtHnm2kg18R/HdmOhajnRCApbL0do
MTdmmXODCGpPDzHwcHlmG/kTWZNGMbgaKIupVHVj/92su7qLcWwJOab8bXl8M5LrG9V0U8HgzL9m
sTzrvKBI07VX84YYuXH5n+bVAQm+/NH0I7YU/CgaeTRPpQN6o8yYSFqD2IVdN3RiH10/3Tl4G9B6
leIEnLiRtjRfRte73O6WYCzB7X9DnTbtANHZyiiC5XbHHNU/kVfRUc8gHygneHQcE+aH73rbRaiY
srqDjxZPerdLxO0DY8Anr4RGQ3iuxzYP+Nxdbl8WyN2NHLhtuIlcBhwr9Y7opfEymcVjlNXyO3Kq
x2hiEkclBbsxGkaNPkNOQmPB7ddf/ELjzEmO20BqgCGpGv8ezOaOIXifuVQmmeOX3bHV0EGrEN05
eJrs9p+y1yUZy0L1UphtenVRz/5Y1G4vId4bxpd/f+U4cse9Ocyff9cyw5lpsWCN93cpyAdsKlRW
pXZoAa3X+XuVyAdkX+M3x+bAsofp5UYVTdte1MeeLdp3m0AViIyhEa+InA9cyvzD2CHWwH7wa0R5
/8/xNB5UCpbOTjuDHkpOAcInSZ6O9L3Bp8Bw9hoP8NSuzFxy5HykjiZdTZQ5PSfWuOs5OG8NkvUs
rBH7l1SV5+2TZpJ9pyeSb1ciufb2NlblcblLuSmlOMS93mqPmpFy5J44snHx5wLsjIBOURPcdCzJ
BEqUev7BKCwyhrFFMhgZ6S7MIGKaaNG2keVAUTqivGQjAYmqCJdANLq+6/QDk/bq67ZOGsZQbihF
305JxdmK7ltuICKt90Jm3lNrpV+d1jZPWY5bYmqtYFS8lTPWGLhc62wZ8snME3bEumwfsjmmg9jW
2qDQ+remz8c9ynZCo8lbMfYTj1a4Ekv1wzwen2amL3e3P0Pmum8Z7TanUrjvt0W3bYgaoh91tKyS
z8q25zedovltloaft02dyzP6RtaCUwRzpOvYjh7AD0OGpPFg80XYksG32DdEqJAkqAGwjmBmvjI8
SAincv7P0BksIhllmXutmL9ulQ0D76SDZY1cJ9vpTshFQhESqFrQqPL6DF8uxuS95jDvahtLbGvL
JjV0S5CEEd0Mt0eCROTICdIxI1sTd4Ah6H88//7vYhmD+I75MxMJpmjqKbUql47tPdc3MRZxMNay
ug+/+FMbmBNjebkRj2lqQzmx6dmlyhXtpwWgnh1OW80jI+BW9rfB5OOVmYl9aEeBXkL4R7o+kHSb
+r/RFo/GMqT/aUX0Uodu/q8oyyHwBOF93fDys2ViKE1pQf77HNpm3171+TVE0fzmsCe6FbSYiP5W
42wePORADMBGO7itvbma+BvPo9p7HA0NmCK/vy3+bl8S9X3klz+2YRJuKL68uv2QHO0+5JqfzC/x
UiyfOuzNihgqNkMgBwIDdfnoDuMzTq363ajz+y7lwV6MTONvbSiYJdiZU+OBojV5IjbG/jLuox2z
yOWUCkoqhOfV13Z8vx01gJ/JRRCTvVKmWKxi2JRzZjTGudD07/GG2vlFtevnSNzhq/LuzN5UPlYe
JN3B9CjBQhqIfQ1fwnQpUTcxtmfBzpPyxNRFcZFRKledMC6hR1neHP5GkQXVoAnzOoQ5RAJu9bbq
2YyA3oR6YSKYjf91tmHuOV4zE/aHB0utqzx29F2Lo83N5Q9rdk1vSsyuNCDL0NG3WkPbi5df6T0g
fMpglt1OKMYrQsjlaUKbrGGmsHqSwJ7mXToquBMgmmBkYLctuopZBuOXNKkotKWpZyVYZY62wyGb
bTmoZ468wG3oDAn9T8hZjCa+S3VVLvYuK1GtvitjxgK9d5j90WSeld2VlIo57vTG84ceEBW7451m
7SIPAUwBIoyGBfnY5FZ7u2T+4sdXCnj09SQAuDijfvYRBeExhend0P422Jd2ehqeI8yz6F4dmlTh
itgcfLmLtpPS8/ZphzQmicX7wOPrAVfFybTkqoQXXQHL0i5o0SseUa5s90Sq+3qg5s2F82BxtknC
5KnJYzqXxGX2TBwgrE0R+jLQ++yKxD6CTmNgFXRN6RRu9UyeKfEszjmPZsB/P7YyImFER9Lv18RF
UbOmP4JqoVVkGNfeJx43cvZ3bDLeY+In6whWzm7uuifbNKcDr9V749C2bss2JXxN7lo62mONmRU+
+7VwUu3s1MbeL/voAvpM2dCyZqdz8MLhs5gYtUuSiDxpju2BusKaUbdQl2mmIPXyE+X0POpmYa0Y
V+3ZvbSYw5ld13ESzJluHHKvWaeF9TTvuaBT1pB34UGzuu9WptE+bXM6E1PmD9LI7mnRKkBmOADW
oFujpQfQnjwVEFMIJk+zt3BEeQBqzefaXUcI6Sh7MDeDyqPZACaSec1JDtPnQtF4Qo5VzQe6dci7
e6WL+dS22F1SwQuc1oz9uI4ybQRrTvm+I6lH3BNa9VUSD+SlIQyhqzftwrcopr3MTOnoi/0nt6Rg
rBxonOHYuc3j5aN3C3oGjWGNZukJKe3O4sF38prrrO+YY816uKp7Fo1RDovps8W458wR7wtqRBg2
voyEH9YFRbqriiAcYRJWCqJ3795qyRsozYYPoJVw3RFKWPkE1HTNpawwjI8jPo2GCqE6YYOGyohj
+tYuTXDBrJy3sc9IesT1Mqr2cxf2fUmcf8lc0/CiaAXWrH3X/Ue19ZlFRQh5njGqJpN5xHx1RcW2
nVJqxhm7rcHkfyGiH3BDzXTOYDdlcXvlFs+1p0y/Gqd5Q4Pmvqf8m1gkhCS91N+adJOchu7BdrZ9
5877ui2D1HJ2s3ShiClX7cYBGYzebHRQDGPheuc32cLEkhKGwXZ+Rp6YCMTkj47nRLvRo6l1LIbX
3rFfBtQCtHVz28gKUNvIbfZQpusckfjDIBB2WQO1WosF9uy4nyKl9qXw2bYYlKhYXbNGHOLuZPU5
tssuy5nsUjRiUB6D8LUU85ZPQLYPjXnD619LdG1E1lazyFv0bRrOH2PXt60KKjpUlC8BbpP6xEVn
iVt29Ms8c8JIrG0FncCKPH/2mQ1u7Tr7R6yw2jaw4p6TWxve0f9s6r0A9wqP/1Dn84AjG3CM3rSs
2WpOOKFlAqRv6aa//Qgc+9I0bNjNqoOToqa1semQ8Jxhz6PGoZy7T11n11dSTs3CklzLqpqt56V7
phFp3ZQExplMUyJJsHY9L+5hcm0/aOnp/BojKuOAGJD89nf+2D5SvV0eH/p8Sa6ssZ/qOOSZqonP
PM60VC+EX3hBNqnht+t5bCWRZ7ZwY89wshX22So5QQsKsraja/6LKaamvnqEQxPsBpT0OL5oXfbB
apo3e0ErTKtNgV/kH4CvXDq7mKrEeXhKFvrhM9O/YuD4qSmtDhCcXHl/Z1uvrt7iGNoPVOtIQ32K
UbGt3pFdrpuk+OW9M6/7ljljSnrGIRa8Wcr8yOf1it3ZDZbmUuWd3LLgmFZsRRe2TP1JQ3TOSYUV
FKssftImBz5jZQ8N94BL4WwnKcACx5u1mCiwoEeapuxQ27Lwe+evVWzykE1O5ZdPc6hXQHDOuhsp
hUJ/jOOf98zJLf+BaHrbpuBjiY4BpZG2bMq0R1Qb05JUvHcDAKdGWF1mjxPNsGvLZJDTmWVQhzrz
atsj0xCy3eppr2V45gLGrhqLbprGcvZ1gZyQk6KLnT7sVk1cq0Nxz+C9zV8gEVIehaLHnPsS90gd
tRCXCJfC76rBgILPXlt7DNW9CUDCZ1wHBDYg7oND6bRN4QPwsch88KL8c5L6pzW2xia0z04TaRsd
5Pjg+dqx17eV4/dbTegMUxG1Mt4Bd02U4jMsesT3VQIZN7+zGVwZQIG7TnIXFklQT42kTHtkS/rb
O+xCJ4PVfyoFZ2VKe8MpO3LIpFg9Wf7z6ii7dFXLrZQ4tzEnzQl9JAm68L4yo2dy1BkLdXGvm/te
d367MR63sz1u/WopYMFMvH/eWQFt+4JjJaoXCjYjQYhfUqw1go9bLZsOUXHesTLaZgTcSE1Vk2Zf
FynLbZ+qmHJFPZboiTSE6EHIr1i8TQbFZdlcyCyjo1OEKY1xjbOyJ+ajB2XXHkp7Kg/dKL/tKCx2
1FjahRlYZvqTId9Qgf5wzbX/HtP2e4l/ZJno3cYo1AT458Y1utUDxwC8tkzqN/3jHBvPoT6+9gXp
QJ1P8IZCImbmI/+FvTC2SJ9LqxsPBdWk2WA+se+hiqjjeRAObeWOAzhQRRX1XLwRhvuvaOOeNk2x
GTSALcZJJAk4pdDemcJcvOYGTsdFsV6FxU7H8MSuwCnd15kXaMnCYz06ROzskyyOPVxGP8T0NKYl
H0afYU/ULsnGNI3Pyin+tSXMOhn1dYuaWziTdyiw3mx8VYNdxfMKiLqz5gNsM8qn5s6dcG7PCQBJ
HZ5hhReeYY3r0gn2WInEv1ku/yGs5vNtv2SuxUW6O1NHIddW5Y5wdrxNXIrgAk3x3eW/LoQ3S7PX
qLWp5i6cDVP0vWs5L9rMuIlU3AdGm02nxe+GoGIgxuZXO/V6GOIN7rGeD0siuQ/zxxC0RdP7m+yx
BRPUj0C2eXyKU/2TC3vLFOjFR3uq1dP4iM+iAAbiL+dSd8jjGic0o6DliKlJNmsPxhSyTg4fPG8b
ZxiTjKYvtiiy2fhML53bRVfhWpeh26MTi/8Rq6E7zRQ4UQRcD1v/YEZ6kHbVf4OJBsFYmLvyr5Nm
GKkLySmKW+iOHiB/i9QJuCglJ3To546UdaHrEe6P6dMzK5aDgvqQRgMzq3DEze+5b19yk8q60dST
dQEWuPOS5oOrHVtRKg+o0dA/2FwMm6o11mnUMA2ZkyWoqHnqyualIAgrHNmf84ErGpNdewNv6PLd
ZCgjCvchl/55Ykdt6va7pddiRycY+yvqjx2Qey5Kcb9tffQTielu66q7CwV8hquNn1RVnBhJo/5D
O6JA0K1FngXRJIvVSCOPP8uHUWe7Cl/NoyjjjRXCE84JttZsG7bwenOtc5PfKDOog0kkq4sIN+3U
0MGCBH0zGx4tfZp9X5fFeG7Z+HJTWuI0w8he/acJXu8yd7ogixg6Z517LOSQbiEEp43R0feG+vfT
dsKObxubxKi2Hic9/iZe3670rF/2CdWjjH4OtQ1StzgJrylxW7ScFrs5WX34RjMQUVE+isbZccki
c2uTMrTR3ggzQl9p12z5FRe9aPclR5r93EB/mq9TPfHWHseVjSyeI5mFobVITHQKIXtTfx+H8pws
zWuYpQZify/Atc4ztZrxUDtwtWZxso3BB3+xLmKq08CVMxCq9zv5Es8I3zRyUi4V9CS7VmlsBBJz
17rUG561/IoUqpOOe/+ha6jnq/g/q9TiA4ILLJ8oibKgmswoqYKGdWcU8/G3ObD5kxufNPVl5Dmp
50nVwRj6X7L0rCuRbm063T2BiyCF92eu2fjS12Az4IDpuHMhF9ZxEUIViQ3Pljx6zs206bnyNQPJ
RxvgI+kb7tAUN9fDJmc8BzR04LyWILfs1t1gl6tpOY66aA++OXBJ5O5QcMGJy/Hb8FN10TmmPZ3L
xcKmnPqEMwor9gmSgbGnKt/RRFuetkURgo0r8n+nyd+OE59UMeM78a0XHf/6Zu6TZ2eunsOOAoGI
IouODGXJM2QZHZrBP02jkwKr4ErR2P5bkBDJGF4it1hNbfSxcGIe6gLxGP9BUqmgSwO5FL5xI8jW
ed0ybNBwlFX2enJDeZ175NCwdIA93AJ5P+8YXeWIAIW7b/8NnHFEqemshsJwk5cSeBUseVuGBlcj
Fo+sfQdEv3L8SgeW/eYyuyt6u7emAujDkt62WHvyDHLE84RafNKuGmfM1YJH9uj2PFn3XRuBHfBm
dw2eZ71Pg+PZilC6i0boiCGai33qvrW+weixIZoNpcB2ZmXNfo0ImCg8J4dom9LmRQsUqjs3Slem
6D/Kvn/xCk/N98Y2kJZ8C+v+zUvcfkUsZSHqh0pC+5Qmze5LycIMO9HMXjCdTa7gktR3zWwyKCVC
Q892RBBasNRmx8Jf/Jo8OFCtjTRdXYtPUxHziFk/xepw3hNEb8xouRoWpTyjru3NedBPAxDr35d6
Mk8AR2AVhWnSQfQZdmQ7OT2eShdRTkiQfitjWjSzxb2S9fiKLJee4Ki9tCMSsULP3W3MHSBrp51s
mdsZ4tG3lzvGrTFli1G2MXKbhK6gXG+WxXzHM822XMuYuyTl9P5mTnmIqcosXHkxErKkKFZazIAx
nySPn63gEaGD6Wq7jmln902/dL1CKjmvOlPu4fa/pXqWbrX6LfRr7ZR4FUFVn+mSPVhrkyIb9jXo
kBtmnuw710bXocqnam2LaIgHwG65k4JVrsWp1Km6fwnVXmvfekpn+6FLyxdvFt6qwJTgZaYTLPP0
IlOCn7LX543toLOpOZYYPSIss41/rJKmZ0Zi4z20wgOrqpxpqs+c1LPuWLxQsD4u/Bbl8NyF0TaP
yu5C1/hXJnNvJ6pu2lSN/GYvOglRBsOQ6FvbQIEdGRWET1Lgk5vIceO5PsTJf4YWb/o40XeIxb2t
i56PO8O26uBqLC2j2TDdJDOjjdnPHxIJAKbbDaR7+9z1jbj41sRdiBON38otyc5HgwU6UEFQsNDN
kJ8hJuVFqXugcaq/TpTo8d7kU0Hsn0aPJQF5NGzOy/VzNrXsW3MX7xj7Qt+bsEi7U3TJoSh5hGsJ
4Wb5z2Au3a5K0+VAfXbg9vaZRoyntka91dTGc0zvWz8+aOk9y/KGB9Xm0c/yl7S71oQpr/XAa8q7
ZIvbN3tzNEZLtsfTdUESw1dK0DhqgQJz2kwobVW3boPtOQUW9jy+0uC54GvLeQ2IPbHhWQDVlaUn
dqIgnt1fJ37qkztdK35s06FfEXqsi4XDXK99WaIcf6AgOTWkbk7LTx3wtN0fwk68EcnmjgIaioM+
GIyxPab6rk81pPi9MUAalZ/W/3g7j+3IlTRJv0qf3qMOAIc7gEVvQgtGUMsNDkUSWms8/XwIVk9n
3jpTd2Yzi8tLMgWTQcDhbr/ZZxNdGsbotqfCzLdwXlFYbEAY3tTeck4JS8jZdclfkxls/zyZfU8J
Ce4odK7MLn8BfYEB1YdaWvObJ8RQt7V2bkNjDCWXxlPBwXVDV+0EyjjfV6n3ptFQukxitMsM7dy7
7/rMPPSC0bdYlnIcd0MQqKUqWS/ddsbUT9tKZtnaiMpywxOBdNIv6mqnyiCIrfFvAuphrlsLu1dH
1r4Phnzd7pPDWKibsEiebAG+K3azt6QNpoUmyHvGfkgDT+uzYHVHveX0gDz/EQbtDjf8zG1i7Oox
ihvTkqQr6906jwMLy0j8NVU+JtCe5K7Zcj8wEa3uyIH6S860u2nIxsc0H8jf6cO3ArIEf8vqNhr1
h4xpcov9Dke4IerdlYwnY2fEFAczm2NrgqKqezEQdpDlmlnp18nByzv7thtAHCS4gKIWBbIdfmkF
TZI9pytdq9uVb7+GQ/tZi7ec0W8X9qshRebnIbrtC/e1cQvCFY+94VCI3pA7T93rgQfjIqwtjAtP
ER0QqjF2A8M3g+eXPY3nKRPvCRSTZiqTJQXIC6CH23QgY5cP7g14mhOj0IXC8tu6MUflCXVgTHEl
NiFAQrXFDPkxZPdGbXo3eA9nwRerR5GJuapYgmQSe4bYwXVhOkdPWt9cj+VDkDfNVgrOXsCkToxV
c7eH2C7fKxk/RdWy6qdhLTKR7PooWSf8awg1tNmu6Bsbg5BZoayiHeoVZ0pe2icObwZRa9hyJT5g
q8YYF1vsXZgu3zQmWSFTiIPKsmnfDu5C0SRoOwWgho6/yN6Wrf4wDckda3BJUkcFG1f4+pEx4/eA
YRR2vbatGIFrFEwtggmtrq81tY4E2DI3869aCy9w6s0P9KnbdrjxS/ayRkvHXiobvHN+cLA67YrD
79ZUJixlnnx5CROwCP1+5Uq72QIY50CiYUCy2MMAv1yn5rCuPdN+JAvgYaJcBR5J65Zf8LhrZzPo
2SQ9t/FvgpmNbRaA0MYkjzYlnSvRUDvkWBZITR91zSnYYZ61qDyxy8qcZ0tqc1F05qa0iPtV9aKV
o7OsJVEImdTJTvejcWcrinOYA43INfw4tTJ5xrK55fgCpx2CIdS5mq251ueMkmjycBECXQFxXENj
1MbiNszcUzKXkrTJoz7yfXfTfRl1W2vaaMToliIdHs0xT2ZmAVF+0CiU2Gco51yJmHcJ5LTPuPhn
53L5FjL6IPtpW3upyvtSe4DN8KJZ3hNoCJIgknUwj++TsjRYUulBSV3CwqQc4QFMaoHb59bytPdM
aDVEGedsCgrVsmhKYNDBfCXZRpi9pBnJLsW2LsJ3ijJ2ml3jgk5ugsxbQzQ8Ow3dMsCz3ux90TvX
RVJRsw3gkLpoH1FLWRDBknqpmZAc0We3JRuppd10763fTDx7eyI1IqfORwSPfjy+9ZiMuUb5TMNR
jGKY7+ZXlXK2H4T7whz0lZR0Ktj7Z5N6wyO8hn5ZLCqetrssPms+rwrmvIUell/Khfoi8+KBMO0T
0yCkCyRbLkqqJr1+69UjkMrCmQn72CUu8VAbESqLqEu4JEZ5DGmoYe0Q7OLIfqqRCpABvSjeBb06
GI1dH/3KSw8/SCKNZ3CaB/E6JS1MMmNkAnd5UzGNcIm17XgkcDrvR3Us4aU9IZ+fWOWjW2xxnAxw
jOMl0YkLhxjGZ8qCCFx5mHniGqfGeykjHhdDfBZSSB4avb7uFE32fY9+mvdsLy5tJ01XOktz9mtc
PrQYCKGLxNq9HwEDNjUiE7WWnoxcH451asUbW5o+azaXUoXfe89EklsPV3kqCusNrme7Ck2jOzED
9rdAkI/uZNZ3U8NarrICCcnxaL0mEY7yYuO39KxoHjLREduOt0MdfmCrC29auJZLN0vtq8HTmdhT
p9NU48EB6XD9Mzq2iujssYc6hoLHSjT141trNudaZJsYSu1dYJE2mdet8jKsbiRfMS6o5NGqkWTj
PH72w+4JLBM2bwicIiCmwnpUrFnL4MH45SLM5KbGx1cm3fiWW4W1EmHEHD6kM6acUj4U8TfaXvpw
2ZvmRW0CsQpolSxlt9Mpy1rRNmNhCEQ2ouHHpOk51WGKem52KltH7ucXiasb/OEMSAoORpTGi3GO
l1NHsuL5R9p+fk/LpyubiqpXmYavJFb7AyMnDMMwlD3awd88DF4r1X9LlcoriQt1H7RDui8H3z7Z
tkXSsUapMks8rZMTsSblRt3uf6Ar7Gd1qgQYBhmBG16XcwCrizjZTpqX340dN0WFEe090dkPWpFD
h45/6OZJO2K57KL2ZDgaU77ZbtoaXMp2gfn15+/WOE2iJV6Bdn9ru1FRzdIpUH8NrSwZ38Bv2Leb
H2Taf2RtepOHWVP/139C+vkLSo3pI5lqaZLckrpl6jq//huFGLzTlLhBSScfZ6zthVhVzuXdjOGn
ZVjUDiKB3R9z2XJStfIme48769PPg7dOyuqWEzwmorgBWpFO7ko0jL8T7sRtVentcWg6+zDBU9oV
DR4yo7EoV2viBRX3/lVQipRD9WyQaanCqa3Xy2ds7DVHSR0JDCV+wxhG1bWWe/qHG7erPo6KTW0V
9P0OhkERRGhsxSjrm7axOFob5GQcpVxSd82+DYLss+7VnVXY5wor1PESDu8oR0XOdwHrlD2NbF4H
jU0DrhPDTmS7c0BXKD5Ci71LwMboiXALaF19uvT6Xlmd+/BjbdQYQ7f4CMkWGkxFXXJmcFWyeFz1
nFoOelZm97oyPoKWTsKJIHY4Dls0oPGF03e2FrWhdsg2q6S2EdMCvTfXCb+wDNpGR1UdYeYMNV3m
TUkGIQFUgdKjOefKmessqY/CJmUb5bXL8H92WvcM+ZZjSYL2glu54BX6uq2P3ANzEne44ehZL6eE
AovLh7AkaXeW5a1w0quLeUPMVCfadcG+nERWuLyCFs7j0G2uoW2NK1IK+ZMrSc3M8CXCISzVc8Xo
ZSWhj3IJl3aEZJCsOopPD4mpISV7JRVZnFNWjJq9LQAkmunbSK+3SCoTlab99Jokw7USvfUNRmFp
hJa2+JuL3Jov4t95gY5h2QpOFv18Lu/J+Sb47SKf/MFI7dLgAR3FMfiYMllFgLOfBthMC88e/S9y
yGRWWhvoNvQf5NGa+I1Z3poKRLhpRI/teN3AZbkudHDhU0CuFN2N04SvwIXSb7wA7EouZ86VotEx
75YAtziETsHaTnTz2ET0ikw6jm/bhssehSH7A86fkVnLm07a7WMBDraeISuJ4cpT03PZCQY+UfZQ
oLbd2QN88PmOaIKhuWFwberLytWWftgTgtGFdWhLEdwrg2n+kFUHo286ytvCKL3KXu25JOry5oJW
ks3uckvpbISwp+kuTYFt8TxyTNqkNteQZfvFM1i8B2jawI0sECwdWvtCC1UwA0WYWc6+T/5dxUoK
DUfhbH66vOl9CQvejsXP53xjoOBBME2VIEkOHMSTlV4K91TjQmDw4sQHHizB4uIPc+lhWTSUqeNl
Q0abyW52Q3RozDobivuIBAARAont9ueJY4zdKdXeB0uOdG/GDiYt07uuUmVTflQGhBqRuHPDSLYO
1CGia9HMsMJHYGf3YdvrJOoFQFVpGfeV4oxazyomRt7q0KrCuiN3umLWaD6a1ByeK8VMM65+zPxM
Q1+cYUiONCkZa52mzxA6yLmbR/jhaACyynq33TlpPFfFu+oWiwxyjSy3rWdOxtbkPNZhWmJsesbj
o+3+/SVvAtv87Yq3TV2ZyEzKmpd23SKD/OcVH/xvUj5EgE1iyp0NyJ5WsbsAsH0BfWtXzKx7j2sW
/WxPf3O0a/wbIRC0vACOv7mKQGSMRna0+1Y8eEl2dn1nHSewgw2DEZoxs/aHmbqPdEpHBFbtlm35
XoHm//ffjPsn7pNvhrtWSZ5PwlWSF2v+Zn+/fRHK2BnU0cINaYWKGSc8WwVax8XZZxYsl/7MdwhF
ORE+bHGYwI7mXB3c60XJnLruDwYqHqYx7hmfOo9Vc+HUEL2g4AheGVPj8bmzicMlATkaob4woCEo
RuXbz+9UXaOh2WgFbJx2kxheRai0NIHVdNP6YiAbB+6clkdJOE+wwhAmcpkw5bs41W0G2MdKGlup
u9FVHQJVKzwGc2YIFshHwHoYc8j/zRBbV85wn4ycz6OMK0drJM23Rn8yLpzEMvnGiI9FtwfjuxxK
THXc6sEhH6cDg5H8rPXbLmjgleXEEQ1/VZtufBpr5N6yTRpaa6S5DixOOo33FcQeWl/RdzvNlfsJ
muNyiArx7EIXWWLQyQ59mi3D2dcePfrS63eDg1h24V6Wif4JScOlBsALAVfFNxfvc2VyCIoqX/60
YhYgMf7mwnb+2ppArlAYjmOg+QlGW+IvfH8ZKHCnqvnKZ9zROM0eZvPy2hRihgeyvCwK3dduojnw
7znmySY5c2fhHFlGXQcbZL79tZGN+QzSyOwBZ0+L924QmrfEyB+fRAAfsSeLU7LF21Am3OzxnXnL
JJrxyZU1LohhdjdjO/sOEBoMNlf7CHTIdvBaiipixsSXS4J54P84q6ss8bfdiBXNdKzidZ69StY4
ExTzmhtsOpguzVNQmhiE2DC66GZA+4b4PftKr/DHZOeU5oqsGOptMqT1bTTBx4unEnTdJQOjimuF
WgiSqoTzF/ZkpyOvBgx7643jMveEvpgYD9MD145XoZk+9Bga5/4dZKz5Pb9X9L/A6L+bHB452ZWp
YIbrhk+Y15+ODfRmJyS+mRjfAehrtnUR5ysGd673HibVw7+/580/f85S2YKly5JSKks3DVv95ZFd
5hZwNOH+MqDqY9RRB8oQ8RNm8thHltp3U/IaQZGlcFI8RHjJ1xKf/zgBaCo5/8+ZscubFEgTTIzh
KnLwddm1iPZlmQe3HEEX3HNkBbxbgrj92lGZDWtfpvu/+UYgIv+2Es/fiHJcttfSNRRQ5EsNyG+L
l6M6VKN8mtuVFaSsSt+aaXkXNNq6gKW8ZrZa7uccqZ77Dw7N8TOf9psFLyTRDY0QpZLpB07cTKLb
eh3qM3s79BZlXmuhdhwC/+/2S/afHRr8k5XNi687umthgmXv8Od628PZ8YMypJAx6dhsWqmVbuMy
pQIzwWgSz82RVWPunVEToI4ohMioUzjlfc0A/7Iv6ZkjbukSHsjyJN7BtxnEZdK4r+3okM5ebbIo
xHQc8+jOscDLm6JgvfP8cpU6nndAk+nOxFkZ1xsOM0qbYVVUmtUqnCa1cuz4PtAnc81zg57I2SJt
RZiCdBcGZmPpV/X85vKeasSbgL4GFNJiGgrT9oRHol3WTT5sRw/qaoaie7kzsPoR13Vsqj/lhLHW
sp2XrO15T6Nuwtaq5/lwHNRFft/U2tFLQuvcqYi0u05l1QSh6BwH/bAbBkTWoiCoQPiLI6L5hN1C
O+Ikj+46ZTY3OfpcLET1N4c591/uGcd2BBebJfifBYf7z58bUmbAOJZewJ69ZZiX+6aY/PuxUdUp
LMbr0rAWZqCpdGtqRUgBEtp7oeP+upCN4ZfJe9/xMFrQCw0Fptj2M060kRkmdbxq+8uHbIzAVhQz
ZUxv7niqxHst0EhsM6i/K0MjXka26Wwtp0KzsIx+3bkYEsoa7sP8QK6r6V6NdnyqQknkamKwMmeH
0sEo9sLFXRa6mbxSKsNVhmv9oiOM9tCtFHD+owWbcYGFLjxKy/LXo+diRXDq9IhbeBcnuv3kgHTe
/ZyR0o7AOt0DnPYS4JzA92ivv3wsS0HjUYtVBR4DO7+w3E2d8zyk7u0lIHV5Q+7tFi4wdnLLs9de
igbqjUH7mGuEMIXSh8emMm443jBPGlLsxJbJsHD0OFHIDBdOTMz3yo8muQoyWbxhM1oVmSs/nTk+
0rXAcVUHH6FTGloFyCTSvIl7msLsA603Zn9++Vzuq9O/X5DUvyxIrs2lIV3HQeOVHP7/vEq0gJPS
aEBPBJribmrCf1djomqqHLEfdFag75oJN7lv68y/+to9uSJu78XIYjRyhYmFZTiww7sCLIxDEsUO
jZWhiceuDZvbVhuD60m+cAir78qIabHvhciCFXp8ZNzqNbU4nPCS76JPvt1iOhEZ0o6yZdM0VFh1
iqnX9kVErSMdcsn6coydaiJGvSG2Udgl695PxmuHjHtYOfn95U3etrDssOU/mAVi2jgMDvEmXS4F
5cPrZl4LBlFh6J+idN9L41eYhPWrlnOAzfLm2Yc8DRwslUy29eQJXvm4BDFvbf/9C2/9WanEsuqy
/Lu6FPQUmwav/Z8vvBBjK4n8JwvbcYlBq6KI4WVSgWGLtZ72b5EeT0CeA30ZZbm68goPtltWv9On
VZ0rnahBRPKDZEGOnwgTMMN32z/V0r7x6We6iyIjZq1m4GJVUEhmnDWLq32wveH1IhFc3ngtbo/Q
8D+c0eQorjrXfARRSVFfpS/1uh2WHiIQE7a0wiYfGFe91U9XBuMXBFoGhUF+9oWe/vQ0/FHT8IcO
pf/1xYGfLzG+OBJBylKu85cDSw0yufDKmA2aHQRbbfT1HYREdOCg2F1QqA4gC8UsiBm0vZSZLh75
2dYxz5wf4awwyqWHKeQ+FWGPd1ZWx6kdPBrq+2epfFw/floYR3MWOdpG/ULZN8Dp1wczNepHLdOb
w0B6fqHb/j6qvXFtxLmActanm5yMDbaG8IVIfgCC1GxXzL7Tk9k7GDusPD2FrccAfsKo4Y5usK+D
zMed4aRrjf3JE4I4G/XRWw30tJ66RDQMazgTYojD5s0ryipqXjklDeAXQWnqvGklCTZRSwk6N5Fg
08mwkifM4GXGhcFIvjP05bxJEHBlr8MJ4tDP0Wz+8PI5B0PSTitD2OPkgf0SNYLN1rRuGxfFarA+
dEutGaPk7H0NKtZ9GGZeORjjsVQaCAgn6A8j21r2LMp6qER1Rg0E797OFUH+d+ZFxa2uIbfnnCgv
p4Reg8yEzRJ/hppuQHzEd4gs0R2hnC+o4eHx8pFftOHf3FmCQorf9lg2WTjh6CiYNmBlQzrOX0RM
UGt2IvPkazCfemF3PxcMa1xBfe7U7cIkqCg45ufXxsGTbQY7kI/jm9HBVWiim5/zQx+SLYmaDqGR
jsGFpdg0d6J8LT1W4zSpyMiMdvGKNRK2/G2V2sk7/pvPSTnxvZZ08YGOQrGGkbH0OdF+0J9CyZDg
AuQGKpZdttIm4f8UdV8qu4GO//v1hev8X14GBzS+ITAWGzDz7Hl/8NtWk51VyArENrGvUlxzBjJj
1JnTu0ygsXv+W5bp0yaNkuexYiNPGIwuW5MELJzoYodbModdgM6lC1xhIbPw9zLbguI7CaeuXmWA
lJEkFlDSoHgpAtSbMQ3Hm8sbByfowQomwFzei5HmhAJ5R68Raxvlv8wfTP/9WaTBmsj0c59VMb4a
MFekJ8vlRb0KZzFLWdoDw7mc6rQxZUI3YdpiW7aZfH/L8YuKpJmDnGGnxO0DTCuIWhyLUIXz9zHF
YEIGsjr5yl1Y8xin6cKXdpAxwY/isy+z9toW2h3D+vgqG7yXbqIWJOHne7JocdsmDTIQodF6cdkE
hKmbH+tYfAlzAnKiCG7jpkSLj/Id8VvruaTZfpEqEktVVUG591r52AUW4L8IKjoJ052pnlnXv6qZ
ClGIpkBwyEhWhxVMJdyFh04QDuFE6BbLy3aka4S1vZwRrbExd3TnFHsG/z+/SZIHP/jtHAqLsptm
/CcemXoJjEtwO3fGgHlk6L1fQ5Pu6oREalWB2yAVXR/F/IZFsD6SwJG9Hh/Z4Zq7HzmbNip7m2Zq
fAxVuvKibvOT8/OruL+7ZDqnQV5TnkgHbJydusr3TrSIsN1LGFL//B3xYF/raVTBxH8u8Lo/45c5
YRfUNhhMizUUjeAD4kVBgXwEKQtHlJ+h1rUPJtvix5TS7X3eOrvCIqvsiqy7KXI1AnFLrEOhVLs3
rZ45C2J3rk/JNmspktIq+yHLx/xWiKTZ5Mznd2lu3qdjrt3KxsZsVDaneUYF/Zf6Ok3oTG4G0Zxz
G0viNLUNdW3CWskRPiuUn2TVVFRBZXWYHyiWQT1Utg9jkwCvJjX9VGSl/gSeot/Jzk4+VYaF/DIZ
8/TPFrgmjMS42aXltDOFHE/eNHpnnyqrpSV9sc1qazpYuraY/C7/bFi2CCaMTxZi6rmGbbbD7rLN
/JHwUemK5wSW+bqsS+aaCgTCiARtDM/j6FUQFhGrRKdFIAl50Jei+s5MXg4tAw7iCwueY77BX/rh
T/RA1UFzVUu92cZkdjde6/e7WkbNrht1fD9lvfcVvV99CJumMZI7AeEPPJd9V1l2v7oAWyOZjocf
2rHl6CwMTn/KPP3Oj0L3n7RjU9I7r6n8IffgTcZ9svZ7d3qqOUCx64draKCuk2jxkgFmGADCe72z
mtvLIvj/rfBp/kKfeTFWIWlQmqT++YVX7837Hx+sM0Du4237qxrviB4mzX8XGs2/8//2F//j1+Vv
eRiLX//1n595mzGQvfuFjzb7vZlJsE/8P1c5YWPw36vw11//xE+Vk+nQvOToCGa2pCtJ54nR/6ob
KpnMfwgbEc2RVDyxDM6yRJZXc1uTZf1jFlw4IkjTYqcq2Ir9s8jJMv5hMiNUHDE5YzJJ+X8qcpr3
u/8zlbH5m1xdF3g1XX1+ZFnzQeX3x1VftJnZtXKZKfGGGHEXh/hTHbv5m1JQwXf01y8l+I7wEOkW
YpxAcP/zS5VAuIq2nycJmGKFtuFY/+Wz3q+Ql1gais8wHb7bEec3JXa/ekA2aRyx54twwDRueaNV
0SkIqWfCOm0vjdR4JkC/DYaKiXG4nxkHYzVw+xVesTauRzU3gcOzopWWhESl7lTNI1VhjOr9CQM0
nEM4ey+UWOGyUERhIi87eFGJ0lMBCLQHkgeVeIYAPREFJhfsfE5huZ4GDB2p/hAL/XaEQFVoxjmp
8eEpQf4ujdsv2okWZedYG/jFpAuc8KFW4hMYloGhk66WDFCgLDS18w2LoBKWr7SAG2166jHh2L6g
XVZfJsp46E1/3Jeif2EsvA0dw170lD7GpUyXTTIgLKgdm6nXgrxO7Mnr2vWoMYlh9Envhep0OMk5
ux5F9IpkkLbPkOiWKkeTica7nHYyHAaHXjvWTprMrhny0Sq81o34MbTR9Oyvvjh3U/9BQRl7cLLH
C9dYsdMOVmPC1ubyJ4ZqPCW98UQ4kzIfAbEqNEKqwDf5xIyStC7OambWpl5dT2O1V7547yH7oDvt
AbPRFSSSN4Yg2kLRcgBiN0wg+hn0XrtWXc6Is5umI4o4hHOsdnhBcve3fji9VhygV3mSk4tNn2rQ
aq4Ayd9VIccSRZwV4/j2pGaCrx3DOSl7osp9zCk/VjFetx7r7oxzKQh4FcaVq3CMQWMBm6J5zxUh
cZFKsaRYrVlial3yRVwAGnG/GsdHzW1eqnQiBtcxPsRoR48jrsAiOlCpCcgIBYs4QP9tMK3g1KzW
MV6eNiqmVeVhaGLNI0LffFQQMPOUwguRi35lk5EQnPZMo+fTIrMwCNJLlTGAznuP8C3GXLeeHsuI
jGKjFc2ymc6KQeCy9GBcBSW2j9YOl2EtKsTX4kCYpVt4QChWY3gwVUziD4pnrev14sZKM9wcfGjW
7PSkfCzgNq4wk4dLSDdX/BTZNSc2Zm95jfubbWEGIWLUBp1StHAPbHY2Py3IbtxrVfbSuT5Zm+HF
bJK9xpSVhMAyHZKtDAzc0XEDiLPVv+3KORtl/S3tGn4uWd5pBFgcFRhWoCxZZVEt3GAo1n6AZY5P
mtYcVLLye2seNAzc2HGGFF7zjpky+xzCbWH2EXax2cugYavs5VNT1pADtZjRZHldj3pBmrn5MkHF
Z115HMokPJE2gc+D9SxiZopgSB/voMlVTemi2xTJVvMxuFbMagIHj6LDAKa/kw07sR4XhmvLZTd7
B8eqf8eCV7BTwUxEBCpc93bxSOHit4EHIHFjiuBzGL+MobOl8rxfZkxIUPQFjHWNWWVIsCw8+URY
ekKlC22AQQP4aummBhaK+sPpjMc8Qn+O+mrb2tkta95t3iHQWfpRuJ+pGYFSjRmm5IG3wwF43Uu1
NaZ7Ig1vLjU5C1FPt32f3HTttq3cW+FakDx7MKQuzl9tCFEnPeCGqtZZ26BRFrSU+ta2BgjtpSXc
ZqXRdJC5n5iPxbLNKUiWfnlv9HazMSNikOXIVUrCgR15tixSEN2JUQ3rTCM/QguRteqH4thobre1
mcJ6GSE5BQJlBXXspBunNFcaOzUsiHQU0APtnWAwrB3fXUbeGwMugtXyBs+gCobbdiif8dFfFVb3
mAUgNYpmy3R1XZAU1juQUXpH7cW6tuF54R9Vjb/qhVpJj165nNGIXRyIZG1G0yKU673KUl8Pkv2P
rjaIqh9lk3WQysjLDdFRp/jJddznMghXjUXQm0vFmXkNBHbN1NHWjUR8lL6rL21qQ42pZLVRzRbb
A7HlsrzOWPtZeoNjG6TH3uGBF5EVEqoiGYuzDkntoEXiI9N6QFPjNnC1nWizYBFE7mmsMlKaEF4b
7wBur2G/2hn+SSbhVnkhWPkW0Xp6YBNBRzUFdTpO07zhcDEPAwnVrZrYQHCtS9jwX7U2JuCjtC8H
9DoHRXVNrgVx46zhnyABsNBrQXWTNEgJhCV8gurL7JxDELtvafOO++UI4dJ0eipfh+s2A29oZkQW
ZfYOXWoHCKMjwFKclZd9tT2dp5p7U+fFq6rMp1Ib7sq+ejG76dkvgLOT/RH2a9fQaHR5kBTbGr59
YT6bZ0h3hGbtjBh7iLrPnlrW/VfP9Bua6ErZ5iMOhTXqV2dP+6aPiJlpszPvOiuMD8Nob5PgcajE
IXTb68qVV1nu3AZudWgC/iOopqf4OGfAg0lCMqGGJjJpYrOSr4BD1lRmp1h5d9V0xpFyri33LsGA
ao/yKaimG6JkeTEsa9jdoR0e1XfYFwfJvIHDo/tqtM19Z54ju9zEuYUqnjcv5iSP3UDSOZPrDKYz
YKvtpAPQksXWasOrwvbfS/zOTNr5setrXO1bghC7MYg2tXI2Ve0+ZGZ5mmLM19Lqn1qnwxJmvtet
zwCNPouAhWSYjKdseskz800bsl9iAKOegucsGZE21Z2siD5HDI0ZlSLiF/HGgQYJiPIxqNVDQ8qs
Mu5EW98wNnjoreLWsc+58B84LHw4Ee2KAL5gjhJdppEsLa29l01HS2NWqmfGLY/LbVIDArfsKxgw
nxIqJMlH98Mo3asvF7ZCIDS1sACpRxFgY5gPpn5SZo8bhUlH0mFDrnD/OeNX4AVXutR+qRgQy0R9
ludYtyabIAISzgqnbLpIR2s75yJRHx7DTAEPqnMG9tE+KNId6s/OTwLUwQeYxWQSdWulg8MiN6hO
meG/QGR8t7Tidqq67dhTKkMl5SrRskektlcPyhHwFMpxjWIzxNmhLNUx9OuT7QTXdUAKX4eeGtym
/luXQW3lx9eN3j0F48ewdgrivjhe0GFGm1Da8NrH7VVYedmK/d6LhQfCnrcjAkp6CJplSKKFT/RE
scbE7rzro+qH3uxbRzz6Zf9Y985aGQLgOGJIXIZvXOakwDL9GS0HOS81ffwe/QoqKc8wUmvOyTLt
V2MS4L76XWQYR0vvYAVPT3mFoGhW4BZ7miRsZ5W17d3Qjqccox/E+QMTCWzK/gEhBwNsv42KkBQM
uZY5NEL1lXPyySlFk89TZaabV86dietVS9+t1kMCGOhUqze9I9CD6sN8e2aqWWapyXYc3Z6KD9vs
eRzoNFnm6ypRj1Bhl8gV5y4bXm0dPkWhfXpEw3j2WIzDi20rQSPzX8yOwnHn7ch4GksAxUpuMaWT
LJa3QT2eiinGcOyvq+FlLLYmL6YppwO6wosx4AA1xU1PB5Lu04xFSCIe45uWDJ81dEvbNR8Mm8Zr
rV2CHVyR+8UFre193QZlTOTnOJnTajI+4ZFtXGM9wCwOzfGc+/nao+WFio9EvCYpzzKbDkiMXRbU
FnciAvdm4QpNQMtUglqJKX9qCSonXkfeRaySGMtrrba6kLPxacfk+CohT2f71dnsCVTQXFWYV7LR
D7mijaHgsCHPU2+TzI3XhINJwpJrksG6dcdDxQLomfgC9VMd91uSFsDhvStUpIUYmsP8f1ON1/2Q
rZjjkHgwN+SINiELYpfrpxQa+jjilXDyK6eyT/M/ruL6bWWzzQgOtkTwtDrFilmvyZ6M6N9DmhzS
0LiBBHOsBN5jfgpU1i21ONi62ImLsqckoebY4e5s64uA8UNdiI3TdSsv92hMx4gKQzhI8k0vxp1n
2WcvUItgCG8HDUCN6S1Nn11EQcCmX9Pisy2fwhqzrtVgHLefEk274ZLclOxMfKXxJGAqKquDyyTa
waCHZ3blDOEXy9POJaPq0iVQ024X0eXpH+qkRnj1v7mkzMLaJmW7g5+w6oS9C3CgKyfdJFhHEx+7
kuMWHzCcl6VF30GlTgnbvap8jze+2W/GaQ8S786BicyYfM02bw10kOBCf+z1aqkpd1XxosM7RsEl
S2WVG6sJz2aMhX7kQiKYDmaCYN7la4ITBlXAz9jtYSfWiiWSA1jtUyACmz0M/xdH57HcOpIF0S9C
BHwBW4LeiBKfDKUNQrbgbcF+fR/0YnpmuvvJkGDVNZknsQFn8y5iP13gNk+HGWuCt1psmNaY42ey
4LiuJrvdlHb5VFdoCfE6jAp6ZEG8UmNwIYUHBEZiLA+OFZ0KFhszzQSvoRVbgfeo+POhVRIFiPCV
OJJpHLadEkHIDQ8vJqhL7wG91mskxpPfsQiKpjNzAojI2XZoyQrGSJzpIxLxcUNveAEFvyYl6lWX
7UbTqoM+2tfOdC+mP60N294WWXww3GZjD96qs8bTwiMe556gCbmKlLNrdEC4WrTjZjiTnh609baq
zW2kfKrN9lL63GyaGWQTsnI++AQbbQyenBwVHMLegxO/2vNiQ78TWbk11Hsh+FzgAq7WJqvjHOt+
B7wd4nSgC+3RQY3l453qMp+4teG8PM+iyzc6P6HfEXNVyr1Vxmw7fRxozrrAI9KwoMOjZaFaMU1n
ZfbTxUe2l5N91uPUybQtA0VSe4fLgoz1UDx5k0vUKO8DVCCzEXhVhi361isIV6Ca6zpOD63mPy3B
TqsM67xg5dsRRgKR5YmM2UMPYZPB6nHKUsaWDjhG68DACFar2CFzOrgAkGgl1m1nBoTl8Bw5YKvG
zYyr3+TZWs4zgxZ3wLjUhsbWSJpt2HwlYFDIcjqmYBOWF4JpzdYk4sBkpZj73pboFmxGevZWlcZl
mj9c4BRFFO0jcLbLl4oE5j3u4ClqOSfFzkr1XYXZEVnY3rWqW2a9ZpG+W87C2o5PjaGOk8KA7CDu
suMLk5Qnq5rvnitohdtTmJIfgp1qPeTiZWTh3EpcOq12Uxr0MmtnlZmHnRS2qkehiPCiP0Qgs4YR
B900VXu3aE5ZY3+w2b+FlftaMMhZ6VP525BbjYjCOLPa/rGHJuiq+hlMoVpluUlSwLRUtCHe9Dbx
D8hbMUvwz4Qx4egBnRqUA+DO8ZlPlxksDpGg50aohzTeuuS0rEPpvTkGgmFvsF7J5apMYLSZB8ok
N3QaWKtApJHjG4ob7VZguM10YG7mSM/X+jcGNH+zu8NGesaRDqrZ80hamYVakVolF90RicD8pM3O
YYBblNiBS0PtjDpuN+yu3xJHa1Yy0k5WSkxB7jO1q1VnMjLm64x9f200AutsP0aX3BR7d+h3um99
zGC6tl1rwFvRse6Vf7a2fPMZf1uJz45tvfmL5xwRRWzNcKXgY2l8NEnz4GjTCWCJOJla46+a8t+Z
OV1QQXtej+XItSKsQ62pz0ZbT4yEME+A/Ckyk4uU3CNP9hJ3H7k/UDQTdt7Gg4CGUrpmz1kCM8ea
zzm2WWlwkIXgD67k1p6W95RdIXeZlf1GJu+/M4ib4Wa/ZaLxGZyZGWVu/scUfssOijjQhhcqK6ND
049/dd1d+5Q3pNRwuFcRf5zzIl4W7i9dr12pAZMVuY2vUgKvUXV8FzWAjVrjRx2U9WpHIT88/dtg
ffhTf0UjexN2+tv54xX5NEajjiUVSwwATcmu1NWn8nkhNeYrDIbCZwmgcYUnmsSVJc9T8TQa8UOe
PugwO05jShKrVn4WYXurHIWQMJHfakkEaPT8ViRXl4IJYSSylJpXu9XUXtfTb9/nEnCT+MhEt9iP
7hJAMfCzNJMX78ZO7VxkxoA7uHISNCJ0CNVIryf45ZgSroYeDaLevcYMzHihbAlLjI7MIXCDTXS0
dVltsJi6Nz3vuuEWJaCQSQYIGBlkNFXWQj2Rf4O0rbXOeY5rsnjqtZcp1fxDq9LXRnOKo1Zf8HLF
u9IigWnu2bWl4WjiH3fveNcyBl9+fZo7jQy3z2lZDBFM6KwqOKg4AaqThqxzVM2XF8/f7KtIFVrE
FMAaN8nOIJpzO6T5Rbn82Ky0WQ+Z43PpPpIiW5908FIxS7hT48J0SlVBHBlQBGuK/ybwk5YST1pO
jUOk0MEWPp8FsDysyOKdTs4Pmt3kB07xYkx0XvIQtAMJd2DDZLJhNPyF/B683NYz+FfniBWLt7yk
eqHdYtTaTOko7YkERz5v9eTREM6n2P2zcWB0AlIlDKHCk8Cwov0CJ6hH3XoJWBU35fD/Mx1/ztzx
xwcJ7VkO035xk0NGNAigykE6eqK+u2Yljsa1GEEURuMwrWcSydZThVygshLuVM/p131BIVUzV8s1
efj/rSXmNl87OsmPEX1NXVe/WlX8VmZ/rUr8qwaxCSuVyPfY6gxSfjWCaPU0PGFF3LrzpK/ckVGl
TIYj7N9vPT2InDpnlJyXy6mUm8gS+DD9kmfDoe/Z99QxxENuMsvnZB7NfqOBpEHbAiZYtT0wrWOf
NdjA8kTgsB5vpZN85oVB7iAw1bX0VA4TydQRtxsmtsqZqukpiuwPx2Ho2njpyeJzLO2YVimD0Lp8
l05xIpST+5EsQrS6QojNz2hTYAUWQXyoui6uX52ryKJsgP+2Cf/QT4wrpPv9ui2Tf3D4zaBSPqli
fn/NcryG9bcy5pS9uHHKM0qJmC/GGu53Hlg3FMt14TeiX0921+ETbD5QVBH+YXAQmZKHyzaWx6PE
iaIpRo5zwcFCWBcTSLfY5UDR6Na7fd9DjW84oYwUE3E/nnpPP2pzlRHEBC0iyn87vfoN7YFXAm1w
kM6brOBTPGGdN/EDBSSpBV1MmHypmhHPPVNBN/zHmIOLTNEVwWHdDb531dFXPYg2s3aOsp7KOUHF
6albuaxNCEhpBuLB59S316LkVRb+8qS25THpyGDGW7e1ivE38gSJXbq+7/yeI8uSLd5j5mEqISjG
cveEd4wMzPnWrhefp9r5NWpeptpwiQhQyc7u+3995nHi8fGxZ/1hzNKLksNVlN7NSdHlxRhoA9fl
Lznperwf6XaOBWpKW77S21N3FLz34ZQYsHdk9WAWoCWmaNcp00A907/FzPYPhMDHqyFwIFFtdczY
MMXFrx+a1GqQ291mJGYlHb+WtddcMS5FPuDvGwfLvD/GxbpAmBMKm8msRa8iuedX3tRsdbZSbZzY
734/PBOLcx8sD8eRnCheiZaIy+jZl3q17qM+PuaCkPXOgcLQQxpMwwrDZ/Ns2Hx5MbgUIGRYefX8
DcKUdYpb/LZVQ5b7ZO0mmwfFxeh3rCfxNufsf0b2zNtKULKUjL+EnZck3XpvaBO3ieEcuoFDenlM
7HEilRUZOUpKqiWLt18p3Juyih46LX1G+Im6g/V35wPZUyxhNz1ydpmaV4wkuHGS/DZrXxjCLVSX
IwAD2x6PjrMkMMd5ucG7Rob8gMZbQXy05yzZD90z6erN2YvKN1ulxPvNxl3DDw0J0CWXe5bYrvru
nnkh6PKmdB9k036F5qjtDFam+04TT3Bg9TMvkX6OY/FmS+vfMDBdTf08JseGIHLfyvMNQi0E4pKh
XhK13jbtDxPDkQ38E0apA5VwNYErcOJ6fPKH3N/gmFPrBfalKsN86My4ezL6vCKhkTFAQamJuoCJ
CMyQtSZJX0YHEciZZYk2pT9Z1BlMRxBVd9ldn3vrscifxTymTJy0Zl3EPomqdEuoE+xjo387Iu7O
RMzy2NkTNXzU4kzDwz56ilR4Ld/WQxjTI8BR8loC2nsoY8wtV7kqkic7jk5qJDwS19ZMqdyNa7sb
nn3AF3vqsc88nRDHsCTAosPSp8ZGSGcGHJHLM8KttSdb6hZNtMkayS/cDCDkuMgqTAfRlmcHZLkc
ntA0QvOcEXMrgQoWgyHyi5ieAa5Rz7QJ/YnBhTQG5djbQZrDwABXyoM29tvZtd29PshH07Gvbm3f
xxRZb+KjjTca63kokL8NFEvNjPM5rUMB+WpfTWF86m0WZ4R+HTkG2mQ+45L5kKYVbsnTwwdeQWJJ
Z94iWrEhe1Fo80gSU4c8g+iFKl/tLPUJlhI3D3GSpq3N2zBGmI5RZoNqGpxbQcuZQeOYCR5+bfxt
xAQSSvK+Tyt7P0JBa0xHO2mv6KXw6r2UoxWvb3IujIUKRbXMDRqY9AplCB0IA+TySdhIc3ynDkK8
8qFl8eNUwQHyK5IOFppfX6oXAiuMQ9S/eCWpdKmmv1ktYE+6R06hlFjE0XC3VmfjwB9ieldyywam
qZqTfeI1I3A4JJnSFp+hM5tBhyc9gKxxtxo8qBGjuT7EUz1PHkgXJCjQd3kg2jDf6nXXBL3P4Clt
6BgHSExDg67QlGm5yW0gKksIVRJSlM7MUUG25gDJ0iMFZk1KEmcRI/BAtURIY4tY48Rl9Tmipvw/
yKUPA1GY1ropwGXj1Iq2ujbew7kS60FDpWZ3yUVjl14uaTzSqN/1yLVOOd+NtQBPr1bJcOvRmM1p
41+S9twrPOAMTqFyKLqLLnXWRvcDbzAFBpBAfOYR5GFq9q0bfTq8sq6dpvsST8HKc/LPPlEeYP0R
Lyx4gio/dOhitobb49oZ8f1Yeb8ZCbFfD0lrB21sHip9Lk8a2MutKNn/TSghod2pvSvGO9lKTIbl
YsFNFHsCwrSnimqgYoyqJ4RRN/BVQ/8XmTtXbLqgqesvBEkg+ctlzyW1g2UOpCq4VEtufzJxPexb
XZ0ys31i81IexvyPPIB3ttMAErjdArMw/1UdBh52iDTpqvya/EszsLEZfcPa1HXyaCTESctD2nrR
EeYG1jRKV1KyfTQZ8UbhpNqGmvMGotXAjHQcmk7fgrMHNtIR1e4Cjeg3eYUerKG32wjSCYwJnC51
zzpKqRUgCx98O7o1QBgY1FElRLl6gk/3VczY2LSpRkqHg7aUIPgEMZsEWNF3jG6zatDYr8TAv0Ca
KYxio4ADh1sbU8r8Fk//QmQM67rM56CohR0McA7Zh96IMx1JPcvcrZbu8WtwwgiY8NOEeSqpdXaU
IUhJWx6Fg1WT3wXMXIjMMKazMaMwcDOCljq33whuvg1HPVVQG6PsqAFYOMU6tKSNrCu5SWFdfYEC
t2tVs7EI23Jq8Rwt3OAhHWGJ+No5rhaFl81nwSOkENFBtQ7JdA1QXhz1MQPPaTogn+V3ksIrTdwx
CvzylWvU3eChGPXaYyCBnUskb8CU/ANZSeK11oc3U+YGIH5g33VBHooc+oGzfJq35Li/9x24wWnm
UPdSGJ2ciUHaclz2JUypTmIuH+2LD7+1Q721grQOBTXSNy7xPXwAnQM98wMa22TfQmpewxshlVin
rcxMMe9RQJwhW/HtiCELcg/DjnK955rYQyTLaOXSSF1DNx/2NZAAet6YVUQDCCOBum0QqNoIdogs
FM5GtE1IPj7bY8uovWLWD8aCcKmEYIpcXw8CxykzjE3BjNVO9BezdeNVrGgx9Ib/VUfNi2alcicY
FiB5HNesWHj9vEhbVx1fLa25suwGCNio2Vs/TDcN+MrjOJNUmjZsNJgntdssGbFeOFzwIORQH0kd
GgAIPIdNzs5cnP1T62Dd8LnRR4DTXlOzVrLN1VwC4m8WWDMhaEc35K7gc77MueDViwX53ukgaqHI
1Y256/PCIec9HNbh+MhabdpIMRwKQcq8pgDn1HIdLl4rT5Ea0ChKvjGt3h1jfMwc+cw0EkFRmwGb
C00M5W6xigaUQs1skZNqWpclA82XhKamQk/OplntQxh2rCWtFBRUoJbquEzg24Yq8jC5+t2WvFr2
qcrVGMNWH6kWTjBekq+QWTLIoha2svlDRAt3eeHTf1Gx03T5LU3PSOalWTqMKYBFkxlZxPZwcfzy
xW+t82DI/sGBwj7YpfXPqYDPpHIrl76X1EVFwrwugqm6xOY83npfezZdETI5Yp1qb0cH5aMssc1m
6d5JCoxA7TNFs7V1PkTjcgTNDx7BtzAp0rcMQMWYmdXZNsqYThXxEcSadVV1v8DC8FJCSO2RGvW2
UW+lQ2eXa3DZUyRAFoeiz/4LfFAMPHG6NT3BblbrfEeW8Yizckdl7mR3Idpx63QmIpkF00Ev8z6C
WFiJimxdQAFpAAybGkDeLCRU6JjJ9HNdPnOottbYnVjhY1gaKdbxbHox49/pn+lT7Bg9UrMen1Vo
5MWRJC5tEeTm66IsrpXUfHASKRoqqna4dhCyaLSBgDNesCmCRHNK5XjIdce/yo4yK+3x8fT2gmhL
vu2uFbgQzGucp88dSaSbSdNhwGUCPRaTtVVMuNvK8pxTYVc4kfyTXsDxt7SUlBhkA4HteQ9jUl97
mFmBLp1DnYmfMqnrfVOw1Yn6tNnNVvxdm6hxK6oawavJ8cmEqTSREVnxxCsBHqnyGZqQPLAkWYQH
WwkEWW3DAioMv9rMv8sZzZYp+idAbzWMZPUrPbJ3/cgmFU1NB6YnD93c3qTHM1n3h1Z0xWY2pjed
mI3GwEqL5KbDXj+cXAf2s55TKXrZo62JcL0k7dYDo9/cjTaeqsTWAFfoI+w4uBkfsRyzsGnz40bG
yzxEO+YO4VrLiJvq3fK39aP+oMhYPBqobju58a2+3vRLvOUkracshxPhMI6mBLT2YWlzCLQUT/Ps
75HzJRu3Kf4GEk1Iefxux+Te4wU2FmULpxey2XLrZS5igEk2+OjyfaTJgaCU1ypu2F52w4FU3sMM
2mg3lNNF0zeew5reXiJuZyzP7AOycNfXGkGfZPwCy/YO04Ln13xBqNJ4HlxyiGHGOPT+WcoAB+q6
NZEkUatNWkJktDxvm41TsUVpYTIkhj9Os/ox5km/xlr/mvXRKVOmcx7y9JdscdwsU+is41K+WCo2
g9SDw+J77j+z/kV5WRw5PPcQv/ZVMtxaaIX09OH/mVkE49kkiwgkQzSF64zzeWUgMtsQo0c0G2GE
Teq/OLZL5iUoL73hQoapdihy1fNa5/2uUfqL8sC9Cf0oDV3fOGxDXfHXJRGtc+Gwj56jg66ceNGi
T3vLgB/Ddsxy2SrhsiLsiYpPlAV02FrCBZyjpyjDcGY0gJuGGkakjMDvOOTHEjBoe1xHbNr6bSPf
c5jSOmVgFlX22bUNd3mtXRDXapuYn8wHp02Df3alssY4TYl/r8j34A6aGr5r895jnbRCBHKmS86w
iwI7iPz3lP5052KZIcgdTqQXd0HBjbcyIB4GseX8sTAl44plFVo/mHLY8q30wBBkU8Oxdcb4oqUG
IyCDbzVDGsDWHNl8YhjyMLlYZhgjtR/3eOyl+7lEdULo2CK714JUzzY6GKXA7gos+9BFXfPHx+MU
tJ3Dvqd6Yv5LiiO0/61V03ho72EGXAwDAoQgf3x20QDSrl4NRnGW9F4TGV+dNvwFMDeb5fsIVmSt
y+qf5sYL8YllqEEsZgmR228oQqk8mADIckvG4o0TqT9ALdg54LktvkiYDYw75k2jT9wG9F6zeBA+
GSC0IahA6Wf1rlyHXWvt+zpdVnbayTQMf1PYfP61yZ855rp4a/QaW1qoqVNynPT6QfeJZ0A/1a8G
j9165P//3aZefOeNOxL4t8grqCOl+nY8kDsWgXwzZYEKTfIjJRsdH8yAZnANmlyJll919FqI+STL
y9yx2T4Vgp649gMR8i15Uje6BlMJCu4dS8VWq6dbX8Rc2FoFZXqeV0nL2xK3I/BtHXkHK4ZdkYyo
TUug2yGl4cpq1FvYh+RqMMxPQMK2EqOVBIW4qiTjWVjF0jc+Pcth7Jb0+AM6bnC5RHWnzS1TZGE0
Nb9tmuA2CdGPESaC9rX09pCQESUY/nrWiOOERPXF1h3KGX3utmqXkB5KCyP+zjXHXsMCvDGjONN3
MOo00IANxRvH1R4t2B+FJsgM032AFMrKSm3Gnrddj9gBFxgXtAJ7Pckt3ny2JCIqf7Dp8aoQWE5G
vPwYrTvPQDkTSyg8EiXfYM0c8KgOebROgI/ylQUcdJOFnGRiynZ9BsbaGpg6JpJs2iKDUMmhgHZp
BeKMPx/Ge73PXig0/6W++MCrTR5AUt+VizDU7esjK7T1rCIniAuu8JD6qq8pm63ukHpsKrK+NIKO
GO6VbPt0ZSQhxuOQCLXxRVfad8LSBXdQy2vcZaBNQ+TbDr9lTStITucT0yG11jFdrwSaZ/nTuMxf
KmUTOyHj99Zh6jPNfHRpFndjtaTwSu+xzQyxEWVNFkmivTroLXMnJa9lydLpnOlautZr1U2UYk9T
zlg0D3Xe6KF0A7pp7HzWn5r9e5fAEdYHjkaPOaEqsPdaRrPSoBFSc1kmnajY94PHkVl1ZxN3Ol8o
RVqcFD/2hCARrc6z3coTyLWhtYA3p3mFaMJHhZ4yPHGZ9TJ90CAF8a5E9lNvE8Ep0ukTG/MLAqPA
7AH9NPWl8ES3dtR8N1OUdqQSrhzX+4w0aqNwNg5hB5GaAR+QnkuajT+OcdGyNzf3P7QIuR2cZ3R1
P1PGzpMh0Rs6pghFOvq5hEcoUPmb6Bk30jeNNANzHtT+1zDX2ym3vLXf++4KmgM7qL8KielGr8L3
aWDpgKnW7ZKb2ZTsgwzChQavPgFof5LgzwK2yA8eAhCcoMnKAgkUasbZ1IlWzV3vTEuoVmZtvKVD
eSdk5j7oHnG36supnCcQZKvKpcaYlr9Z0dnOjXqV0CA27NdPYY3qzKz4dHhVHXhLgC8fY25bPcVq
ajU/nmscCNN5CpGlRlU8stPgZ9CT6ET83bHHPxg3Sbu1YRw3OuN6SQngMblTNbqNxsD92rFSR/wB
aUDvuPToCfOyeGPb9Bzp08lJHFoAzdrTplJRRtFN1yjDMSQgYHEfia8Dss9aUGjmBfLZIbTlN3mB
E0wsF0P3qovS57xNdDbu05aU8C8BZIwFjXwddLCZrT0R1Tu+FZInoHWY8Uy+ebDNPlq3BqE+w6O7
CGzSnl+qBs7EkWn+c/Vy3fbgrFyI9K4VvzVafRdz4a4OXIhfudnZwSTRsoe1A9W8fzeHaAp8i0UH
tPiSiygP8iZ+BWdDDnQ/s4AQOCXaM1lYPfLwo1HARnHmaZ85+iHk14xiaPe5RVNCI2xU6r1xp++q
rD4hngsfhT+At0M7dY9Fax3MevgsOupHIIvrsAADqJ9ChWaU/StKlj78UJJtYd0S+MuGmimS6cVI
0LXv1Iup7Ymsoguovox3h6K4auStzMy7hFG0SnW6+aF2Dr2YnpXuXjwnM9eNwgdiZuAZwuwc+fIQ
Z+Utn1O4+tXG159tVIbsvi6DaOiqw51rVN+a3d5sxBwjA/JoeGIy+0bsLofcOO5ofIypvtqOd248
88Uthmukki8GRLUhkOSIf7WhHgqjJ2kTYWAKbDJJIOq3PdZgDG25EVGB9n/w6A9SjCgLwHUvPfO/
CTm2ZuRXFCUUkYV7Z236gAbzScTDufW1B9D3cGo9guOkg4AJqahbu59916GslexZSQFsDBhbTngx
nQufmSXXi3+Y4E1gu0XrsKc8ekXECqS64KRPYIkErcw2sSK1PYt/Z83+ALJ07uO/rjAeeoMMtjjh
kQYA/a6lya4DbVDmXJispx9qRyEbTw5xQ9VIwM/Ka8fPiiyqzf+/8jAka3DLSEHiQ471bSUy7YXc
hX3Z/2n2dNGl2uYFPGv9MhENHcxdjPy/xLoA9vlfTqDULD5j2hLeacnUPLZJgo1JXAcIN5A2szJI
gAusYz2aJEEl+VfUVFuzBq4qKkSPo/L3VhWB5XAZVEm6GUoGvqz1gaAW2TLnhmfyxC4t2aS4BNEl
MA8Jeb1s849VFnMAPTmW3EarquAhQiryETI8XDH++fQcyXzVUz+6ik4hbndvfIVFR9eCexcSvX0o
OufmC26IMm+wvCwjSH8sb322M6xtHnkfTiI3oumYmEXzr6VgH3U4GNs4f5si94d0QnYN0AJqwVB5
jiSPY8ZNWTUb6PQ6UGemX+VEUo82frEZgYCGqnJgVEA3Qt9hS/85i93DQMA1WT5XvNXPkwl8sUn5
tDLk0JX8g3Z6zT37XbEHWuHYwqKMRQTjDoeQc4k6+WjJf21Hwk8TNySNQccl8y3Ed1NcrTC9T0ld
MeAkAM7Q+k3VpWwHzfqWm/VZSYMnkiJrCTpGLGnDTBU0DBS70HXd7A8U+crMmRfVzsWMY/wd89Sv
+P2u3RgR0Ns6dZB1yZ9NILyIX4c6/akQ5eZ28q/z52/WcttBr5jauCNdrPqpuE2KKt/6hU7HPCM9
R72FLxYDEwGjxl0wxvWMeVfBy/CUe7D9/mjMEZJNPQ/clCF2WpvgWMs3P8fiDPTfzVxYz0QGEGdJ
HJdpUrkm6pp4HVJgPHUrMfJJsnSBGDHd9W7j4nb7397P5j1+CyPxQq/0ZPFlM1sgxBHRc4EwPwTa
yo4IOtNRRPNzH1mvilRTY34Z0EQjv794Xn7LG2pKLzd/VT++4mfBPwW3DKWfeBq0a+TNFwfQJ34R
N1i+ioQ9DYbTc8aPTugYwsjsXFSiV500troU4Cv0CIoqXRyK2bJYVS1Kvcxh0GBTlxVxdkJDazA/
0Xzvx2djexj9imeHFXncAg9xIUIr4sYxTdoXYXnkmMg23Q62/eAbHDsOoHSjVM+xbUG9wdPkm85n
5DkbyFmLLo1IBUgkFfwC2IY9KX5GGVJaEvk2k35pW/zMTgkTkCFQUIj2p2tTFq9Rt4/a8dVrljMH
ueZKRdnLEJUHO4XWlNi4XOCKYZuHLi7rc66iLXQ1FFcN3MMwETyDRfLj2cUzURtrxXa4qX0/oOng
pWwj6kZctO27nySnouyemUK9VRYAn7IsP2zyypZ99EZLnUc8ZfdCXskp/2VsA1nyuxXjZ1GIM0XU
ubVspsqos/M6PZO28ZDWqbZq3PDFgaCxbrqMcp37HXxMEFJwEpc5XxlMHwWDh1XZZ/8oh9sVGGWi
9zDh9Ut0na7uWRf2XP0MVSrtcSijd+GExtqqteeu4xUZw7wJRieEmO9vLTdCGOIPx5z5kGqG3cjl
hMbiqQaMGqhx4gWeSSxIyFCyiUfIEKBshdm+Ri4iAYd9Eq9yyWCHdtSYWpPpdXxw5/5n+fHGSr5M
0OsNwnbZ4nUP8VK4dR2lx+KDt6KOoSpIgqb+QIVUnmyTS6hR2Ft0nc8vg3nU7bN28PJDKVgeIx4g
JN6ALlhjb5CLSwnQw0Ouox2zIWEddYZzh4SVZ+9axUmSn7kJR495iju+SA/tu2dhB2Bk6231LoH+
l74UY4eDosvRdbhYQ6L0obdsN9DIwtE9Pt9Nhx5kvJraaAdlHGBqvUkcfYCNo1vbl1+9YHzqtkwL
evoqFp/reunSfNshicVFMvCe4lsG/cc2zY6aT61JHxvG/YnbPaGmdcJk3CKQ8Df6Eb1RdBhbwhjt
aBCBTjgzRMWZ1Gl/mAJDa52NtAn8jlBigcn4IkY53wxD+DWSNrtieqSBJ4HeYCh93gh2iF7NpoAB
tM/Hhp+9onrUq+GU8OL6vWcwZQnPforBdE5dgo09/VyFZAKEhVZs8Tsu8zCuiiq5oWC6pgv2vsUI
Rc7B4K7ngXQwwxZPVkJLbLnj2fTPiAD1wChCwvioD/WJnGzWoAwJGJNgHkAII7I/p+iY41puYKfO
3S35hWjCvaAWpGYYtgnzID/DlbmPqHUodNRfZInr8p/Z4PSfoSGuZKkXEETpDmkjikUz0pjnTPgp
uj3vxr1yoSehQ/VYzbWoEc3R/SB9TefeJrmoJ7EZ8vHWVYNBcN1S2JjYLawWIvW8S0wW/eZE1lGM
mtjkjK8r99Ak0wPbn+PQ6nebLi1y+jOKWb1Lf6ZqyX6oonytcomCiM6bXmmdsksfc2Mk9ot3wRmt
aAMihG69+s5DDCsmxJ/Q/pG5eaSl+nYZmWdV8pzDUyA8AYGMdO7VeCo1duqlMZ+7VJyTqIeZmT0t
3xad9lepaN1ydcVkhjqqBVyY8/4MbD4ciOitQUB5R+xgQrBdOQGJLphUVdlXGR/R4WWB3VCqmZl+
V5JoHarmxvyDj/tCPNm3L9moJex90YsuP2Ojmb9xlWqsyp4qBth7lbwImz0rE6Z97JAsBzsfby/6
K9NKccjF6qoxXceXAHKbQI/ABsIt9Rfwet+ymp6jpP02626XFOY6Kz0mMAauwZpACaRBio2heZ5H
67FGcdca5RcfYVhh2cEf9Avr0+uCsNPa6p+ZL1VWg16+G+fLyESJ4Kak6p/CnDYs4nEgdJqu2uvX
ltlgvfLqh0qWf0M5nLsltAzJfcHSgTi+bDsbRY+AavrAYPHFJnKjOuOV6mgLgemfz0CgUYwPKq7W
3MA91d2X/27M5oFP974tmRvOIUrtTq7h3vP8zaTVT1Z7Hyp/paN4Wc0GUHq2rUi+xa5sQVpLrICB
bsc8Rl4Ob2+6FSIfUeM3cPcAm8qH5Xdomouj0++Wzb0V6IKmrLsq0b/aHkeRQ3Y5MX7fVJ6YbTMb
rxwxvLafDyvKjo4hrHOjQ/mqc/dmllx+lHakshFPIgm8VDK66rl3TKg/Sq57NM/AaT3I+aXOSdr4
JCHNqE2X19nvRneVdbixByDWhADeoJCdY898RrHzYmFZ1YzmoaubJWaHRiJMnpbfqHfhdA5EdEbz
N4k7u9B5Ibf8zPrnq03cf6j+gZFpl75/Iq3j0Hvaezt913pzVZp9J6OwXTm1/VhGZCebqDUZ9K/a
yUPG5KPB7sJ328+WUgKPeQh9MOvSm8uRyeyj/0hafzd18pK56PFQ568mZjXTQjBsLbWuXXoi2XGZ
eKV7ifVq21lkEIefQuAqKKezw07wP/bOZLlyJM3OryKrdSPNMTqwaC3uPJG8nIPcwMggiXlwDI7h
6fUhs1qqLlOXmTYyLbTINMuMYAR5L64P5z/nOzBWsbkb5evYFJTcxNtZeleTtq0ibWmTDE6aHh2I
IvTkjO+eaO+YtxzrLse5x9xHjrfM1U1ycNkCD4fQ/zQwU+oQ77u4ukZewu6ZsMMuV/XEjtstBEV8
suQqY85NhTIu5ogvBfRRxuHJviv4p1WW5IwvLqXPhDXjnrkJE+tad+Ypn9NX3aq9Z7jkJBNxTQZM
SEy2uLcXN67PASDAD8+2nSpODPUvVrTjmD0A/mbOnb4NuHcc3mqtaHNLXfJl9z72SMxCT1ZIGYx7
B/EsZWkdl0JAsCViHLCJeC+pqj5qDuyg/TzWPAoThR0cLCbKq5px587H4UgC/IfU1Scs9matmqbY
TJ8JphKY2fo38BGOlu5zkCNhhdXeCjuxqoJYbBJLvRbIlr0LMjSXeNnB4uaUURKNZ86O3kW1c/8C
gN5EtkSQNltURtugSjOznsrCVed6OsFyJ1tFbKG0OFeDoDJWviC9btvfKRd06KbNFvF7Xgd4vvos
ImNCH6jhuOt+9MVqqFuOBQleHZt4wUAqorTL+1lny3ICosih+Tsy2RmqxqDF8VTYWJLsPmf25DX7
7M43iuiUVKw0QDUwOjL5lPZnmMUI9bZxEF0GENdf6mNspr9J5uy4dD1XgfkXsPf/GpDlH3ks/33/
Xd1+YDf/E8vyu/o7puUvMMv//M//N6gt3LT+9i+wLY990rb/Cdry5xf8RW0xxR9OYELBg+Np2YF0
gLP8hW1x/2ClBpgSWJ4nXMtafqX8O7ZF/uEL1wZ+YvJFwFUg7LUcmxaii/uHbwHOJsZhQR+EDf63
/8DVXP8CsvCa/ZesPssx/zNPX2Kux3zDeJlvjbVLeP/EW7MJtykzsXiUNN091PzhW4DNQddtznrY
32Li7DgjrTo/ZInwOaoWDoVboLZpRxK3ifMURdV8q/BhEtNoTJRl5JnAG26k9ZB2y/JaFhuA2Qyo
HD7+mfC//JR9UBJzcZJHislDYkC/45k0PYG0npGN9asls31s6n4/pEtL7shpsq1ltc/FnOIoGMoV
heMMQhoKIhygOCuTPKXr9PNNH807WDnZxuUSjM2/5I5djGtdTe66KA13m4wWEyQDG5vmYlCXxhV5
2T3MJgqcr6aDYuqLYb0g1JXcqMjMdtoA+eECmF1XqlM42MjRmlbxXOpWn7AiwlqZMDDUErys0uMm
Xuz2Z8uiFojGlJ5wa/FpeQswJhz3kYfAO87Owxha37WCVRD3vcss8qn3CuL2jAu8GrIVB0+k3Tz9
1o7+XWRDd0ocNLGL6XXsrS1TQKvzTxrZ9XGggmRba0K6DowW2Q32imrs6FQb2WevahPnwvALmGy9
b8Lp6EeVgR+bLbJI+d7ol127Tb5TffuCVeAtjpB6PV70Vk3RiToQUjjwQbqaHowYt19lhbcMopqt
oGJmrbv5CJCt3XEXtKNesu19JJa2z9OcPKIPw0nMghsh2TF96rwWmQAuRV7uvMXIiILmbQN/eO4b
HBUO0MiVGPA5zzZaAvj9Bz5YjAewH1buzDVCH3qvAnvG3X4CLb+dOGo1xbTNTOdBufkIbSM8c4um
09zeJoO5I0FFoi4quR+w7K8capNCok+HHE8TGod523XdU8MIhw5HZ+cSA9lGvxQk61Vvt0edcI7y
G4ZLqqwe/XZ89wtkZPwEcusQyDRyUlvRhCs6LAQheE1iIzfPwsL0YVSJu6c9bNwrGSFXwlevR+IU
eTjdMv48cB9l2ECP0y4bOZlUjY9vYWCWrofXupfmSoQkdTszJfrtT+oUtNajadflraoFIzoPc5ID
Js+j2CwaYAY4C0I0Z/cFS0lEtTTCnWrwsE/2Uh0byFXsRLet+0s64+PsuPa5q4LnrMjHeyIlv5fZ
NJ3RPY5xCPo28BDVLdlEOOwYmctsMaDO51Ha98KI35VxD55g2uL+fLF0wVhDDI/GpHdtXQ7neO4G
4hre7VBO3YEDNxf9dsSw8kvkJU6ZIWAflT5UTACza/LP/mE4jjPm1rhA+ylw6LV6jHddX5U3lnQO
ZkHtEozxLWAsItRxtA/LerovSsS8mKNb6OKoipsHgyeHgQt2NjyRa88l/SkUMyTD9/YVsJ9Q2Oke
89+bnr2zg4x4cLr6Xqbt94h3eosyYF/Ir9Tc8DJs6U7sYx/jrSRJahpOeeVJ41jPWG1uy+qGDgg7
46ZYz+Omt7wIUIO9Cb3e2of02Nh+hAmECIRpf9Uk+ng7Y+iDLVaFmeKNlSJbxvkZgQmPMIti1Lgo
IfTP+y3NRDL8tD34o9rpjjgzniEu3RauMR1Ikdxy74/XTlcdW4HDJy6YnS+CwWZUAjm8p//XV9Qq
WUO4XbIRQKqSQ0fpUeOU26ZBxfLrTq7mhHi7Y/avRVp/koijghNBqIruYoPR6pAF/t5zizuGXMEm
Nrt3AgJANDrQ+1Ob43zQLLA+J9Get21qHlwO9knJOUQlHIkNnR5Eb72o7ATBZ4DaHmL4Aki9Daax
3XkjpQi9xb3TS128NIzV7GVtGHjbzM5KD5QvfEkzId6XLwxxJIlwiE88YYwviEtXlUtUJmcqPpIU
6MP7KMMwbsn2xlTjKSkiOrD4YZoAYQre1TVJinLHmXxYAT1vcFG6SB7ySrw5BpvyXaf8vtF0cQTI
+SMQEn2ZmLtfxMSNIge2gGYoFh7iCeCxquG5Urp4KqVM7iA+Y+Gq8H7VlBXMXX/yhgSpB4F5J3Pq
PR0z4QLQ6b3L9hjm9ZnkHqfokBljy60WgyFJUUiuNv+7csd5XRlqk9uYdmWXhqfcOHf44/ZTiUvT
yFODm5W2NiRKIPqG2NTQUTFxyG4TePnadptmi3hH7qBowB0wBFtTZMHAmokEJDJjlSovePPU74mG
7gnhtwjInIHUeW8MMuoAlzliNnb3mFX4tsvAv3BJWQX82sZP25MD7nIfTnvfkibz+ajboFI267Tt
fqED42GX7UaE7L9tbjxoc/haPu8Wm8tBd3oNXTPeZ1myMRLBcMF0ngq/zXdTlNxIAyaWM4HWSRHR
wQpVRxK+eIZaE5xRZb9UDGxWAlDSLmICtPXmEnOp7R/TCo3YvtFFm29y1fFUFcw1uIYTxjX5NFcT
1unM31hpjTTmJRpj/LyXRHgz+WoRMcCPA/epqZc7hc1ghl4hlzH3ZmxFsKbkpjwaM0PXvHQ/5mYA
mVuSph/Ed5YXa5l5my70hw0urKW1mZGs71t7keD/nAnNJdbwEle+dZqsxRpkNd+4imkcxT4ZJu5P
2nT3rpwOmv8O6nLJLbMPMGzfoI3RfzraxdqEEYPbG35YjDsQ+Sn9TFPn0FQzzceNHd5yFT+LJeBg
2thOo7G8H3Gtbmzpotx13b4Ge/40ObDmxGyoHcaLtSN5Xvvx1NUFmiknMp8r5jYbIm9PKe3BMga9
Y63Bp266x6Iy9H5I5scJMInm5VJttrVJjCGuVxf+ZqomBzyVDuPd9TgI2nBizkQZ861UfgysPRub
08GA7Tg3ToWPdWr2xXOriZt2Q3KKW6vHTF3l7HueTR4V+16Rm9fZvRFGumzsiv4gRuN+bd34hX8l
oYXaHpzt1vf3A72B/D34lGLTsbd6kgfK7Hwm4myQRRdQ/vqAV384qyD5MA1MYfy88UZaB7cQn3/m
iJolspxjJdjF8sMtsXsM9YIP721m4WI8WdTXedY4Hnwi4iKe1NEeCj7NCSlu4u4WBFZziFFcIrh8
JIzgfY/jjWdUF2VAosf3Tpa8AbTDFXbQrPfSYaf3F0dcIKhzjKIaV+mFv/nKZ5ElttZYBpzBuZs7
iD5Ft8mSdskf4IbIAYwvzu2jJ7vkocnFk9bGZ0+i79jNBpfIIse4WebUSuj2Ws82UgXm+cFQP2kv
/QdZG/5umiNrU04BvyfO7znjJcjptIA2y7glzm6C7BKbfnykloyjuD18gbe45tL8muTcAmryX+Fr
lXtBjUVWD49tUrdHqwq5PeevmFDL18TQj065t+O9uXxKuSyfhJ7gTsHcwOv228Qmr2RxgiD9pnz0
J828rgBvkyYUHba+wQbu2XqbEfeNgtm8eGjxWP5hIFrUwnC/r/eSDhF6QvD+P7uLcD54fJXt6WhL
D/KhzjHSNWyVTvjuOaB8TIuSRK4+GDvoEc5GvJcqttKN0VGqDemGjhycxJk3ZWffKXrObe5RRNiS
7Jp3lIlMTb3JnsNosa/KSsPB9z9akPO44EV5DkxitpUJnKJG8ENOi+KLk6AGRMXgHZhorGfZTBso
/ghArKwPqnYxVub9ueh5hTximtuxcaMbe6CbBbHv3rjt3OJYKxesL8FkPVT9fnQH4G3ThtGEPI8M
QwxdUGNg44zAFvZbcFCEgQ0NwaCyGmpe0dQsRdWHqZU6NS08MJFPZ4dgCE0Qn1J56KciuDZw6g7z
qD58ghI704HfAuGHpggD4bdf030qkDL7+aQS41Ai9s1FFF2VUtaWU8k9jHxYABqrSz2xLw1w22mm
rHOTcGa1cSTuLKo6uXnh4TvNHMH91GxxhoDfrPsoOrCjJcBeluti31RnBYJlKod7R5IaGOeeG40Z
onAA8THqDh6cbX+p0shvPZMzUGhdzW6W5zRPyBUlCKzJgP0xtsy3gsccG2yF3VZTAVQwyVFmwCrc
88PmmHRreYlEu5GRDdpw4HsfEuhWuRKrfmDMUgnCQw3JwwqGH9YyUgP5/NzwGEVaeFx8xUtsQhgO
yVIkyMSrnkszVlzCgrNcW4HUJx0N62zCaq3y8L1xCTS3OBtKV38SliTSAqnQG0rN9S+eNxmQCw5W
/DnUxhJIDihrGuw9lVR43d0tNjW97sv0h5Gq7adnW2cXLREXsaJ3q04DgQHHT+qEqX8cca1LpAIK
N7V0Nw4UoLnFafqF8zCGd8iAPpfjK6OYk5zvrZxlr1loV0GAFdegAy7fJGYkmUTjBW+L6g53V3EM
7e6M9ZTvglfd7Xv6wTHIraBMN5d4ki8VT3IytNjI2WfWdTYwLXV5Lqw5fFOAGC9d7yEYsFCg8S5i
N6t4V9/ZYLOPY+jubMt78EX8CrWCS5RDSXPT+5sKFBGzNI6Hj+C5mLr5o7HO8/Tk+YNcacP/PRoC
3OaA73MueRLq/IuBtib0RU1s13THqeFBxxx88B3zzM79HElOCJodVTdU4Y4tzO9hYFyW8eIQXHHW
fucqmFWyAULOMqmMiM2zyX63RCp2VXqciCITSUit7g7+ZQbSDylk3LsuA2vbwFXOCWhku0vPfePc
VcoF4JwIWJ/9U5O0GSUykjNV7/0YYP1X+DEJjHnxLyPEY1NWYue542nIo+sERWnEVuSVAeZKwpSO
xuLQ1BtUzvRQD1iVmZXn5GPPQSXfs+KhDb7xXcVNOxy9luSnWIoJ625Ot3A/vtI2r465bwPIhh2M
+cOFhdRDzRDPgYby59s/dPHurblBuhfZj5ORIE5ttueYSVDL0YjVYMQDBeamFrsSsxbBC2+FCEtj
uxeQIQmeeLmJtHkmo31ftRstc+hi9A5XYdqRBSOcYM7pnS/BYNfRw4C/KXC7G0s5p1IbX5NjvtmG
/wRMAeG7Mbn4o/eg2IcnIM+7uuh+T6L4CDBL09BapsDbC79+z10kfjNN9swllGtdcUVs6tjYWW1z
nnrmQ96SmkiCH27S+Cm7CH5SmFDzMxVbp68f+Vz+dAQH6UEGNmX43a4sFjac9Ip1mKBhCu/3kJTp
uiSpsuQG9GTfSq4ZTADVDtcYZ1M2a5t+QXKo4Q8Fdb/bIn1XQ4/73MOE0YbcQK1j5sVHzon1Tg8N
EyHGyBaxp3UUhRSn3rY1P2vmsRv0fX4XT/khT1iCE6/lJGzE+QHr3CVz1hqOPJPW5DnwcWnIhFCu
XeQvOg7i7TjoLyq+qPh1QlAC7bvdgoXNMciMBcXHU+TumrbHnGEKyj6Ni+o974IeViE58qvmszbU
e+P416grbwIjBU5nY7ezOkmJYIivrORDg4XT3WXOb1ox6l1h9xdHeBQSUpc5lawJEUStnbPKdE5Z
kPWVT/XTaFjZLosrkJqTc5lqcBNVi9ACLsVjSaCYgHa6uH+iK62YTyQiWObgm4IH2U8T+guuObbT
Jj0O8IRgSTYYJ9XTnBfYETNd7oo6v+aefGfb/c4XDIHHgIy5cXQHdAduy0J69uiLZhpERcExTtD3
VcaV2zAuHLuYE5CB6iMmA1K3x5FBwChAcYUkGkX+0jsNl6ye8oWQVp3Cpkilwj8A2tCuZbCvXG3B
BdX408P6lLlGvq2j9Cxd1Z26gQrUci62lezeY6eZSNDNNvo/77/EqroarfATBMi1n/bOXPePTaG5
yI1OgZ7AaKfLcu8AS9sGls9JKTQHYgKSqTMMZjxaPyPbfwJYTWbJQ9z2BA0daKo+1wOHEveYPZ/w
ZsIKpJGULNE8qDG8hmYfbqVGdlJu9WOzW++xBOTWfEL2qzqILFlPWbNJGtdSVXCJWKZKI6B2Q1+C
vH+TE0XYiSFZc6W598qnVHUz1Z/cn8vyJkvP9EZm2yUht3aF/Wum13BFVBUHT4O3fhqGn86Q73hE
HzBKIPD1jyV66wZdx0zm1yKMV1lNe4yjiClLXAlV5z8EoQLiFAzXRRtaNaPtbix/3JuF0DdZyeYz
CLJSBoOgeIwbzsszHxo+brXrm0TLJpJwo9qy0GFLCIx8Y+fRU45Xfo0EH53KQTwC6kW15IQe+jC0
QmhKXDYbYjeM9Q+ME++T4ZUBy6YC77tDAtfrN279FWYtcgTLc2W2RDS7rF3MwN46yguEgCm+NXMv
vZBrRSVOB3YXyBuVnfJQ+tW5h1V8h2kzWuGQAaoT1+WqmEW1NZlycqeDCeICM1gzuYJrafXloROW
tdWLQGjBI2yGKNkVGXGRvt62dUgMR7jhLhiNBRiUrF2YQHMdP5lBcrbA06LRGM7ajKqC0twEX3h5
NW3dsnCCQA7SZt8OROjrqH7xQ/W7iL1XLPy7Edv1qo0XbjUNR4wSbqRCvLcSgByRdm4quIAN/WoZ
57tcPfRws8xSBmvwMBPaX/xGTzQgST0/JCaA6n457PjUBONb6G1nR8Hpu2ciVc2lxTSM4jA5zwz2
MPCsi9j+lal7brg35WxnT1gFEIM57gx0bfA0/Yy4xgit+796M3yECI/1b4ESz4LRfggGtZFbpu7k
5XsixySe56A9leYNOQPrbh6LS0QP0MrVRXQuWvc2RBRlFFphUZA/BBk3QrGg4fzHHeUYrzOUktCF
mMM1NTkUza9ihtnYlh81VkKtFRg1Q78pzFEWDZC7cfDZjk3FJJTuprH0vqsOWyjDZZcTZDzskuRZ
1jPns/6Waztmzio+oXhS5eaCCzbmDkfr3J5mgNfbmf145bhxsbMFyvYwwHXJqwHFlpVHm3hhOCfV
1E6vYWtBeMnzh3bM9TnS/kNWyWYz9BxVSG2w1ox8b6TKeTvrRzOyTmYd/zI7Sc2pAyGjOuGAUpXm
gR38szHZ0y/hdVudwzRqfPkI+K6HzEzDWIN6lEWBt+G9Rf4CG+Qm3fCJgIZxdyvZM4BUqot2CMiE
RoMWUKbZXhJ8TrTij4jY+3yWtHJ+T8cmQVsa7iJVk0kz+xcPjAg77ZiwcfCRt7E7rKsURUkYWGS5
LM53un5ReT3sByt+aVMsdolsswc3i57bsvkcf0Qsd02dRweRPJNgpD15cUDMJon8qfCr3cSCCNiu
vW8CL965gr6YKOjgFPavTWcnJ4PL4Naa013hDcbrlIznaOzcrUM1/a5c3DV26ww3dcPKZpMGDN2B
ArBxpoFJg1kyDSR0B48AzmowtknyUZXGYXDy77nFOcTT0d7p0NhQB/BeVOYG6au41K25S3R9qIHN
7JUZdjf5rcntkwh0uzhTBtApUWjc5LQu2hUvSZqF/jqzqQlskLGgk83qAPripdGwJl1wxWRe4qL6
zoIx5GLGczUEIbjWxiRHRjpk2wUaGHt6G0psW4YavFNJTG89Jtk2j1WITJ87x7ZcwvkfcsEx1gPw
x+ljrMJh5/nmp5vaCw/M2JjLxL5VpD2wI5q06IxLEL4FGtfuMm5YDmpNbS4zJHP6QbsxVoNbnUKu
4msrRRcWQk1rudS7JmbvkX83Dogn6qbX3WMeI/PhTNvYU4xnOGpenKr5nRGu3PRQJFZuisCiIH2t
FF243PHr2zpkzR297CXMp0dbk6JzUyRGb2ANSsIaRmVxXzswZuvyqeHjiH244opZlfXJvlbJnSPK
aVdbJkewznrOctgmOtxMxWzSuyB5u9iDy9iONwHJFG2gxBsaH0ulC7V1mSeVfJhGTmkJGZFWOF/J
8gm2U5tqMIoGyffOm76AiZDLY9yHxR7f8pNVTB7U+/nVlmRM1E9m1w+xq25L+gNYGl2SIZn8HOqv
dBH+8OC0cZJtiPQ/SO2h95e3MCJH2oytKn+ox+Jb0wZYdhXzH9wu5pJuTSSjTxu2hvAG0Ed2/dQH
hPWSue/IZfgXv0M9CSL90nruVkloV29cQCxxaEL/uzdRFbgoT+WDVu5vRUUM/v+dCMZj4E1H6WWH
LoYHXzbObxvQju25q25rU6tDvKTAXu/84pGepooXllyc7d52wuy3ia4+QoqnNg24ULPeOoGx4fNO
udv8aU7xhqb226oksVYUw08+j3AFves4l1cKGFlQgeqRYMiOvhGZtwAr3XZp6M50vMt1nRwytzGu
4fJDggjf2wadDA2FiqxG9fwiw9OocdmbhXaRsJl6j7WYTlHWvelabeZUp6elMBdKJakavtE9tUhH
BojHqZDxDRHTNxE0+SnmitEOU7AzPKqcO2ZD3OwTWLWx3kTOQPUq/mWwViHHeJL3DlV+WCrn8tw0
fkkvVeQg+YMoMOzaO9maMnbZEhfwDNmevNSjo951mk2rlIH69RhHFXkXf94pWz2lMoY4SpORO8HP
pTmM6yey3CqzsnYvqOM+Mgg6U2Z8w3HVW6WpbeznbQAifRu7gugjxe3NNN4R1Lp3BGdjwVn8qIL+
Onj6bfbXMZk78kYQcKp65ARk88Fo3YOeGanQaMeVCo9oNUgK5Hwn21juwKA+unXGeUt507wlic+k
z7XJ4ZJfIApb3ZbCMS8k0ekxiCRd8kaLk6rltIV+cKgr4a0FtbGrFkaMiQexM+HyR2BtrSDtTqnd
PYs4PHGYEpBlCHPAczA2YUM1qJYGNgYSCc0YQ+GZ+jPGh4nFiM/TxNZw5jAIkYG6GiAm+GZgU9xk
NfPPMA7lSqbWcz9WTA6yBtgg7JPA4gKpxhH+k5VdIkszXwBwkguGrmqgyLHyYbRwr+YWg01UDLSB
wv6JboOeVX+0jF3lF4+JIAaKP5shC8y+ren54SZxxefoltWWeixCJN0gDzwUBzs32PKM8CY0LIyK
LCScsg/ORH3fYi6QlCtuia+Gq7ZXL/kkH6EDPs3GEtTDepi8qqJjymr7C1V/xLsluHPn2adjMRyC
DIuJK7be3LY5wgPbhrj2GPm29QlbhPdlGj9ZJXxcgMnEh/zLcoNX5gUZM6D5vW99EiS2h6sYi1sP
tj+MZ4y31YaMo3vvjKR8+7HZWMC/eRpG8MORevcWjGoPSpFx5vA1FT+Vyr49oiUmm/rskMzswo+a
88WcMWokYcQFt4dhH4MmyHX7IEJe6BYUHvD47KXw6g+s48XJbotvz9OnilglreHWtIkNEqeh4KcR
dvUcwsVisUWFTdQrsgy3XDt6aUT5krnyychw6k8Z+bpwHI8SPzlnyDRepShPK6wq0VGkBht642+6
PCruSqvjPWP7Ck37s/flKcu878CZnW3WQSsCInawAiaFTB19IqfwzNiNJl63ciSk7daYzUjIBpkL
/Wx0xGF2BcPWOdulS+WIgdgJ3wWJUmPOk7P35GbQXYlMp1sTRt0URWRhadhz4pG5CNk7htpYdFNg
oRPjcuUCRykjZv+qy1CtwiPHZv/Ai/6ubT6iRmoynQV4lDkM4YcWjFqBV8G2vgZG+qe0oAtmnH6M
QH2SGUFj6jn56ogU4zCAUk/6b3rY3rHTlugmaK4B/r4SZcwm447+8tmX4T1C0Y0RZsV+qlu0Ogb/
dYioZvX9imxMaoLRkiJiQBeEu4hLEiUH/ObQS7+GYkFjyOR3hG2fOWwZoSynhKFKAnTLvzh35ZdW
Y3YdXfA/VbgQG/qmPadd/A3nhxNdU6dclGjo6ZL+3XKjo2ml9iUJLFCL5ndgmfDBQ2IaMCzTjaMZ
+RmDmV2yjqmsGNDRmZN122FmXDNn1jF8TzgsX1RB62ITfnCaWU2QNs5R5X6I3l5JFT7GELPZ5kZO
JtFtTeP8TQK2xs1e0s5i/Zj6N+XRc6jRl/T00ssCtoE/PJaWk97j+QdqkVw76nUehrq6DYuk3MFi
Mna57T84umLPsZS1yidWY1vi9/ZgI9DrCpyP89JmXrLPaoB7PfYMMftS3rrkSang5osorQfu5yVX
K0Kd1m6CHcup5m3iY3loVHa2jOwVV1F6GlXbb2sP0gpDNObSM4XHqSPRiZpgBs0D34x790G7+X03
A8SFt/U19B6KaRH1Ozo0dsyoEdjHG6C/K2b7LHSKkqxEahZ5XjXdcx3ypleTrYjEcBYdqOK0Envc
KZNgEDUbr5ks2Ewc8ZjbC+2YM9ZRtQgfrt7BaJo2OfOkdWF5BaH9xkI+iQ6UdabpXVO8GuN9hV6s
Q9Fs4mL6IngLjLZllA7uf9ur4nc6GbcKjKxo4n4L0Y7sYTVfye+DopKkn2dmrv2EvGP27jqOkzs+
5Pl7Q6C39atwV+fiXtkl0F9bbIvG0EfMtJQ8Lk0VWgzOAQbTRwqYee1YD6qwPbzECSEmQ0M3qUnI
h3lz8AQwSXcZ5WeS4DydApyCx+xM+HYbTerK9fSHHvtkHyQOodo8RqIqDIv1IX6F8GftBlozirH3
cZOF3dbCrCXTfVeypvH+vRB6Fxug5Aw++vGzsLk0DjJ/xwMHzmSunrvxtjCn5j5T0Gl7RwhOQeVH
302Ci+X0MftdfoHzZq9rAUC33tTKoDTHSluG4AjG4C251pNBPUg9vDNSyXZ9V6LZBfONxZ4qLOgK
cuHfAbIlAUJXZVo71i7pxEs/+d9j0zkn0w6sLeSdNOBnM/BkFWbPJLpwjm6Txjc0cbw5Bd7sPpTD
SQ9GfajKxNho/eQsCnJSXgyMI8QCySeMHStIpqjq5m+PWiAIfcO0LERmkOjTkNgrM07euaQh8Lrv
UC0wz3devzOmlRIkxNHx71qgPOtOuz+utWTWKeiBIHKBps8dzRVnndw66UIkWNqbApVvlNndt4Hm
/c2nQx/ii8aN2K7/rXLph+wCxksgDuK14QRfJcNOux8eGe/ic/Je4wzmCJkm/MYGYUmxI67ylAbl
ZY5m1HPNwz4uA9SseTMUdot/62U6p7OHHhQtpRVjzjWY+yyPOYAyjn/pgJZuiOgN1vLGHRgqeUby
2Yr0sYCYY/mQ+AKf99JOipPMI4w63BB7pup4+iW3nhgCjDXeWyLvTln5JhbC2Z/+1/9vFH761/WO
4HH+lVH4+jG1xuqj/cd+xz+/5C+rsPzDsmRgB7iBpWktXtz/sArbf9hI6q4QlqDOkasJnYh/twq7
9h/YEYXgCx3mb7b5v6zCrvhDYhG2AtPmKmC7gfN/YhV2/6mRWIjAcTxf8ix7gj9O/FPvIpeNdpyy
JmBEyfrN4Ntfmbl4MPqMYtMgpyanDw4lTB220LlcLKQd/kRwPoNIiUpwFS2QPiPd+pfWzwghJArD
h9D7CCPfPsp76neiOtxOuPRx4+xSHHp3eR3uARs2x4Ec5b516LRpm/xqKutomuFNpsn+lfGImORq
n9MUXmHTNPZGanx7RptcHWGONxGVISBJ1ToLk+mUMjK9NPZS4tiI80xrx15GXKLnzmqePJcIoxdQ
gOjmSHbp6ICWoxCkYsEPasafKcaaOZ/19h8ehL8bs/9b2VNnm5Rd++9/M/83ry4LsuvSK+/ZtmX9
kw1bUKGjbL8hoRrV17wwKe2r3AkivjIfQNSQaIP2pdS28zF6OF36C7Zrv5naRZnMq+bQpvZHYOY3
QG1eRgk38V9/fx5P2D8WfC7v/lLGbXkUQ9iWEP/U6T454BmbAd/eELy6qolPMcOVsDGdcz9Gpy6C
rEPdjgHprXNYC4F1ZVBT97MXPfZ+fcHk21KOR9ASv2V1dn8ZCRXKTmRdcj8fF77eJQvUrymJKOmU
y/u9VHjXdfbu1eS9w8y7+/MJQBO+zGou2YNGvZ+tGnIoIRRZ99upU8Vp7q8clncR0/rDOHA9MaSa
zrpBwedGjg3X0rccDW1S8hqGrpc/ul5srqF1rGp36u5nZFGu5ckPh0TjtnKbYR2n9k2IlnlXDKJZ
QSNmagUnN7SyTTyjME2QdnfuQNPanw8IQpn+azn9L136ks/wP7/49LT61IC7ju1YzvLm/EO7agn0
XUtYuMARsk3tho915udHLzKvFS3ZZ23+D/bOZLluZOvOr+Lw+McN9IkceHIanP6w7zRBiBSFvu8S
eHp/4LXDVbwOVXjuCUMVKoogDpCZe++1viXlympduTcIBRcBo8+wnh5hoj9jR4eXWOVMB+AOoXhn
SkofoSD3VImDlRQvknoDbHlsoAw6ROWsrqMnE8yBJC34iBwtWHojm5PWbJshHYAhGRYgne5XKHC3
lz3dsNKjkaQBXEboku5yQBkRxfut7ngHNyauU8ZFee3o/h0CzkurqQdNPGVluyPXk7PmuPhkm7q8
NIxTd7LpP8n0SS4g3eJLOodvdl8TcFF2H6Es2h36y5C4Yr64IW5gmzifXVZYI99NOQev5yB709w3
7Zd6AbRmlomnyF1oblIhznVwJABSBWBT6PE/fFB8IP/xSbkQ7CgFHc9kFXdYwv/6SY2WPWRGh3IJ
edDohxFNHZDwPljzWzILaQFI69YehhfIiFd9Qt2I5ofaP/EuxMGL7ZRHpGW0Db3QcZp8u3s3Zb2r
kHlfKVQxbJsDsoS5wU6UEB4Uaqgy+JgxRbeL/jRrUQ2xOnGw1prDYJnk99Aq2LVS117xRJ/GRFkn
aSFIw9hdHbw4IfoplSQfptqjxySDP9BuGulo1zUjdk1yfo2Nbpv0TGSsRQmuABNt05Q63ysfY93c
24awEA8zfgqn0+ygysrTZm9OrMw9Uk1DgqgvU0K601d60EzE9b6hAO72ne391qp+hIFlGAcD9Az0
Gjf2afQx5qf0tsXwXjoUwE0ArFD36GIWwbUF+IuTkv6i0+trvRmHtZO0YP2m8C4oTe+cgMrJ6UWN
mYM0W3rtNm1JwwlLtUiqe2NrOB3sQ3p1W+CSaFjoRuzbtvM2ldYuLtVWMmFLEHhmnbolJ4yHXPlO
E+495ov3c2ct3OJ3QlMe04i/CV3tBd+P8PkJEVEyebZPW0h0KM+YOCYFud56jaFUpW/kqkYnp3J9
2dopsOe4XjfUKmvC4iCfmU17dALzDb806SGx+qybFsiKhtZ0CLauQ8P46zJlrXnnNH+bzYD5T+d9
6lWKNaIhhwgLxdGswXiIIaP2M17pZaCFA1PCKG0zWk5NZTXqlylqxNGi5pm1fpup8cFtgTxY8b4f
vOIBvI2f7WRR9G9NHBMWWmgrVDf6ojM4jQi3WDBktcthQegdiWyEJst1BF7tVOvaI0MuKMCjm9F9
da0NBj39CqCNWU+gH0ZhHGsD84Bdp0iEMtIxhUclXcbBr6zPAD0T+ePVBCB11tntOrREUfoqdQOI
AwkbsaTu4uCdQJnzDPOhd+olBgeulENRk0zWrZfRaWtNuGKT1qwj1+xPaLdNuxXYDx+NPuroLQWv
szt8ICCLffhwqhhcGGZOuKmGQ9YZLl5wXIyCeZrlMeoaadd7IHwCWUb7Kehue4nOJoSYgoNBPxB7
W5zi34xwqsMg5bMtHGp5eH2qyD56W76kUwDfjZ6GYx2LiXpRlCCFvUetba4Z84zVn/dqYzmJ/SWM
WzfYpi3qA8N1BfrGr0Xqr9sFJi0hygGMSsRyIvllrKprYHHxIkcdgyNnQRP0ian2DGzGyB72JoIX
P+RZ9dv4nKj+HfvHzzkurybafeKWHG0jcvPyDxe6pIJ/v1DbgU/KBgXM6vuhQlk4qWZyedb6XdCg
8kzNQns0TJbPbAkqQvA2nm3IXdDnWuTRzL5QTP35Gr72zm/XYAnXsj3b9uhcffe/VW4YK05aiJuI
9T05CwZbWvOxEpgr+lbKQ4GsqZ/rnPKd/m4zjawnQl60QqSHvnI5hNThpYbJc7Rt/S4rUATjpM9x
CZ0nHOlsVTsOk8Mp7WHvGEFl+mpIPYRb4Q9HtuqacFDdcOA2LlaSox1EPrN2Q9s5dtngHKsahFST
m/ci30oyP3yM1gRgMqwBYcqRuFP1XrLFAQc6q7777J2x9/98i5bq4tvHxKlUkFKhGyzmpvkt3B0L
YWhqPRruqKkPnUqHE7CHXSmn9pQbTnQlxjBI4WEMmO1Iql1ODzULzMapwvSm8CAXQUIEzBI4zgnl
iktCTOHQY4YP93Wom9wCHI0V3hQBfDFUs8E6TUuENYUMGGgiICY2TDt+/YkPsd05QXphPqofp+XL
0I36sVIzJcWgxxt9sGr8x+pmiGftiOB7XdsCazUnSkSSdbedwk1qS84PlbjJeMaOTktmET6bla5i
SUDQcOOCySc7OHqYwU/0k+bt/nxLDeyc32+qwWmf477rAJ/DVPLtpNCMArgfDPxVN7vvyMEVXczc
n0eMHqIs7i0sx/TuxnVHxH3HBHRDPhWZ3Eb6UveJ4tUWOm3cC/2SeQavVOccHzSFPzCtvJ2nojsV
ZHuVDM/CXiKGq+gn5BM67t4jQwjMNfLJjnDW0X0zID15OPzEPYkOxTol35RJVjZuHcIWUyQriGUP
TTregFtmINU7P93G5NAF8HAFQPajEoxI68VxUNJTJESK0OgsJOSEwzPgQ8ZDLvRc/M9bF5wZBtIQ
WrML03ot0W2TNc7MUMdl7ubsK/2Q+FoSPZPCdKPy+Ijc6tWqknVlkrKhlT7w+Z9A6u0TAGHfC2i2
QTAXWEaaj2jorZ2dosTRGmNtU02tUO5TysmF/UE6pyvYPsgEALfemg+2SUBK6DDpw01ajmyToDC4
55U1HHNtBwtWO3my/d26/bBK+hg6cdueSZxCC+Mw4muMJKW/N/LxkCa0QXBGa7MeCJDRo1c1SkoI
2uQVs0qH4PKViZ8BRrVA8J1S2zVE6Zmo3NGjzNSlA+zcolhHDAjyvMqvJZDSCP0Zs8u52fbpazd7
vzKj/bAdOFWqJiqk7MaTCp7dBP0fY2xzEwa3pq3TK51cFK9y2PXEs+VlCfZ1xEVom9qN/GhJLwS0
q98KjltRirZ4lnx8QUyio4szshciPboXXHgIglrH2QrcvEMr7jQXYXAUA0yWPTatLJFHK9IOjBjd
2/gZlcgPcPT2XrPVJbLUj9FpDfbS7srCeM/H8M5CS8cP9PoMBQzTFOTvLMNWjywGiTheLzUwC3cD
cOwyB15re9BG9IIerOI+zjm4dSOQPwNR7FgcsdHKFaej9lDMfCClnVcXAisuGX0xMF8wuJtJx0xo
zPhrwpsZIi6BRS3lc5md1ew+6F71WGZ289I38wuBMevZcciKgA3xWANnKLOCqXQ+0N/UGtJkEYGs
s9y7aD1DIBS2zpZDmSfnkgHUfZ7gskj7jPm5yt21hcJeBZc8o/O8JVLtcyDpl+NKLLf24P3oFsn2
XIHQJN5ptvLpgBmNqohAqw3CK4dCEAV08tLhANo6Dm9mweuxnrFobXh4SW1Hd+dM7SXUIp9Nq1kF
PUKsZDSsE6Jc5m8u3g+dMUIA/8wUNF6xQMIsM68zpRwTkV8WtuNT0RbE5JkhkoJV09BSNOFOr6KJ
NA8IkAu2td14Q618JsKLP2WDqheThWHcmonboJZIGbLjLtD9fiQ+oIrFzTiWxiqzk8eiQuVQFBHU
IJonKW/h2rVRwxA90SaGuUkTqG453meGP791jW6BnGeY2xJDppsJQjOcijFAHfnSHB4rjkhZLl7R
oT2qUpen1kPCQCrYuKrN40x/H8NSmG9sDzrN2D5ECSdhvHbaiJkTzeB7UXnlprdZJpv5fZg9baVz
fkWIlt1F+Y8I9XbfMFpp5pyBMNJ3U5Hkg7SkXFDTwErbn3WWhaDc1CkPx1eDrAtSb6v0GMEwVrWx
ggDqIM+gwLPZgtZO1tVo8wjPRg0YIlBBqZ/XIHnMHKgsdpECfLyjfGxvJPU05ZVAFVxISnPXIwVi
ZPbPlm5uc3305ykj0b5zLsEUdpy9DaCmDrkCaY4CL3Djlogp0HxC0JpoEpJJr8pn46rXdsL0DfMv
RndS2psZVnPPK98OfgoFb01BH3Og8CDtwMzj0M2txuKEgjJEucRzT5/yjiUpBWE1/7Slc2Kj4NvK
iDKiITaMz5z0CQPbMVaTeEt4Ci9NOIM0IXUkpqxCMYodsEznNcmPK86rHWWRPNGZJmCg/6G8kd+2
lQ8uMjxMC/IZoQeqfAKgHqnKpis7FTDsG1xK4BZ7E+N+6dABUeEdBmPusaKgEU64R+x4cQF6ITHS
zw5doZD7x4ScjAGs+dQgnnZUrfOYx8lHuEinPYcQggZ5sQetaEUyjHXwVLk4e721zND+5pVOhMqc
/nZHMV9qDZhKOJT5bjyOsg7v8ctBJmdKgtsQZFJCV2HOh2aVd7mx61vM6UMD+2/Id1bXn8IW7f8o
Nk6b2DBu1INRuw+DYYiNPlfUT1qIdQCxftuMjOO9iIog6qjiqwf87jZ1A/tq4ob5HtDWsw60IKg4
chovDmZM1JZU2s3wsxuOWUSGHI0fUjEZeZcGx0PjqocpgYNkRpkUiDGhcn5PtM426AaCqyr9QytM
6ee9+2hY2Akonr2r1vvQeMpNmTn9hlwFuK/Fkr4Y129GzuIrR/POUvJp3LoFmxXr4WHJ9BUV703Z
oLEZwxp5JhZFPis8Vu1OJOIUFKSrNCgZDvOAWjnSbr6ELVWNvHEArbyvHcxljC5OHTAbV2gYsyP1
y4j5MeRdHSI1qLUsIKUkcNr7Fjl4EVU/ch25APit2xFz7K73zLeGVkqYZtegsgGoTvTn0nCCvILb
f2M13mXw3HqPV0eA8wle5YcavE8WgB4N6PQpvN/mbDJQkjR6O9mgNE8lqXG4laB50daaJUzl/ENk
Cywy9lWUIGtjLLtTA+qKDOM8phP3PRhUjLM9Rz3gepBgifbYJw3p22GQ/szj/gPsZ3fxmDYPc3Mr
XeyPOlk3qyovDrR0rbPgyLDGwktz4JOoDX1L8Gi+16Ju2EhgFyOIVR6CCfTxWJ7INqN7aXhMzgKk
/UhsbyIytgWq4InjEkW2oUHiwfilwAtooNspLwhKDZJnT39WyAQYj7LWWfD6t64Gu3XGWFLSkT65
ieLeKUbwKXb2rttbrSKAEPwUt0UfHxTtPbaMePYrxtlGzQINsnkdeQhlS0HiaEEXXTec6pzbBcOq
FnTY4FnwGYU+PqH5GfY1LqW9O0D1A/lVN0GzFKyHmcO537t0Wz1aB1i61MVo80tCE+AusuqXXkvk
DVpQCE+385y/G1G7N+d2SUjXYPgZ+Yme421vwTJTSVXyJh4RmtprbNLluqlxb00+J1NC9hC/1EzF
YGuv2xz2Pu4xmF+O66NVVhszZLbgkQ6yceEXQnCdNiWTNDpz4bNFe2gFv4ho26n8nZhJc7StHes6
tFQxv8xgNpitm7xo3k0twDOlmIFXuQL5E830uTLvRkJJP/U1b45B1E3ZIuZImvA2GsfqOMTuPsmI
ZTFr/K+aJ5+dJtqjkA/OLDfpieE9byX/BcMwOCv0hysmeZyvVDmcWlvFm0JDSovwoSH3WOXcUxAo
oaPGe7aSd8NtDPz+M/b+DI1cWVkTLbzmhxpFcir7YT6MbTsdLUYjHN6rc9K23BMt1I94Z3mwjGBj
Mnp6lFar7fu8WYRQm1QP5RpRR0gnStgoIraVENrOc+Rr1GXOJa195eTykEyZ32nqB7C/4dENw7tU
3YXCIklYO9Bwiv1E81IQbK1zixzBtzhupL2Dw1HL1c7sPDCbtv3mpigObTgGcQyTwMBRrqfFL32O
Zha/7KflRt0+XEYqVPeAWKZrGTJBFZa67wtkxUNaOnc4YREtcyKDhljsGDZQ2KhaW+uO0x3GLd9g
PhgUXnFEua8W/IYHUJEZyQHMqNpGgtj1Qibr3qHZF7cDMiW9K7Gqju0NyCveGOl+2sm18TT3Euqc
oLpMtZc8nPy5c150SRRXrHt3VegWt9DWCbHPquPXJTiT89wVEehY2lTMZLxNhjISt/FNip1gRfpc
ecJOs+8kffDeBl6HajrsJyYhZXwaJzJ4DANVD2E+uA6R5GMOdKHtn+G1oMfPzewdBSMqmJawojiw
Xd+p4IsbTXthX0aF41jJJumUe6NFNJGneJnstPd25ZrXYgzuXXvALh7Nw/7f/6BcRE+qFT0jIXoE
wOj8vq/lnjZbc3IhVe4QK951GOEPCJcf03nQV3lYixN4MWMtuOu7r7nB1F+gKWTXpMo3bUR4S4iF
aFdn5LRNSflC6hYqOr3/iHWi3rLPup1+kH3c76VM94TZhcegkPoZxwZOPPZ2jGs3LQ/aedJTF9Aq
0Moi19zT15fUxC096THQecaI4AG1p6xyxSYqssc6mrRLIQrtQtoLh6IE4WvtFdM1ypZWJMDglYJT
itrQKO6jvnohe6w4oewQeByltsu0ifzLsTi2TmLc6pG2ZT+CEVKhcsbO3d8GHdSMLoAXEhQ2Ylcw
Zjvo6BCaE9YawVFrR7+S6Zilp3vModEGjd2BY1z9aHZk+RrGDeL/5KhnfLpNYT0prGWlNtF6tstu
G0eUboYGVCVC3JOFmrOC71u94bQs0ugxXcRUBYgb4Ez0+ycGYL3cWuNEr3fW2h0r5W99ns4dCuhN
b3bqZhScQHu6Yia7fAtwQpvjcdem5blLXdyN4ZJF2sYnra76U0tbLyzR/BsxXokgsZtTE2IBtbrK
2hahlu7q3DYgO1B9zlapjmlCghlm9/5qZs2ztEYsXW3dPqsZH72Vvyy/RAFM9XYwkMsNjXichzk+
wNC8r5f5QObA0cWDx7Ys0ASy85rnJurO9UDzJKHOIW+H1J48QQnUhixaoZ5/6tbzGAl1BuFT2NOG
Pp/cfvXYzXbBB5QjlHHXqDZjxH/O8D/U3F2Rp5GeC2nTh+nXrC0yisgbxgQO7bjdevlMlRRkOzHM
YjMbwb5K7ZHmglPRLxZb4VXeJu5xo7fg4sf+nvcMEl0Zwd0Op0oiKaT4HzGptDRNgYHWvPjWBTyF
OpYzD0ylu+emHDEtDcWFcraKbZZVaRLZ0BXqkeDjz8bV5dnO2oUE4vECWQi7yEAfD72oL8LR5G1h
6y3hNk7rJ5xQOjnpl8RDaSJDD2WXqPsLLhLq6R4ZZd91nBJxQNS2TA4Jno4LfdvV1CX5jWXb2U3A
4kWzCh14atnHvKQxNNj4D1rkif6XiWeAlRhfw2T+PUZRtnY7zL1jEP2OzIis38DEJSVZwjFCosvq
iGcvaoq0Br3rkNvVebSWFMIpOcxxZRFb1J0tnNV+TcqzX2ZSfwX+zHqFQNwe4hIOOtY5YZm00Uwj
97VI7FFFB7uqycOHKWHxy0hA0W17+tkVBjVgyFPt6vnViugFpV1UPNNX7TdB4r02jKoOVVT3B0MC
G8PPom9qm6RJnKk+5lqFJRT/Vje6kE2mKt8XVZbeygFY5jgofwxhgraVd4nTST1aA7WI09tLYKN3
qAKzPbcwJNiKjnZjao86mkoacPqbPsGziJv0iACy2Q8V3F0rHO/QTDwzwTK2IJ94ZjrxrsXjERU+
3pmKvl4uOHxUCwdZDt0bvlIAZxZvOG4S/hVRsxdKzBgDizwyKNwOzlTAYk26g67zI0TINE43m27L
POoclEN5mvWnCipM6BARrpfGSx7q9ym/gIwMi6YgDLbYEYc4KbU1ViywNWLx/ZP/puGjOOSqQY1A
tC7KQl81tNRjOmNIOJmqsx83Uu0I5HTXXURoGPScrye+kwGEIZfQWRIMl6HA8GIHxXBOSatddB60
TDUvXxmCCWtDGpXfoEDLYxSI5IdS3g2jA+NY7JAQxrsRPYg/6mXldyUy3Kysh2uX1Tdj7YEFsesP
D1RMlMqDObML6qJp9l8vIbmN44rPJNppQPKlmn0UGC6aYfE6Lr+Hqxf6YT7qc3OPczhfs7QNt4Yo
3/tJPoUVQ88xMiGOQRcGFECwGpOCRNXjXrdi0hAYVFExznrgnaNxowvdpoFkYQftyw9M01hEiBg6
EWIwgvPakZI6QuDBNZBr5yqdOek7hg6tHdeV03d3ZjmyfE/cNs0pUG/nXQiJnsS9Af48k6azl6Vk
LAFou4YdKrKvcaPyGNOGSCrpfpUnS8EviAqwy0GujoVJFndetdXebunK0qLOdjn0llMdjCfTQk4Q
EFDhBwE5KfR8bB/nxd6gUUTjse92k/u7KCPEfQWgdlIOm7Mt+HSq4hULnoH4LrobSoD6k9setBKj
aqg0b9P39EpqhZcjdy6aUYmLYRlvdOICtnYEHdCUdUCmfRSiS0ZBzCCyXrvoTZPl6ZvFKyHcUO1E
WKOofyqQma6KMri6E29QV7ZbUnuD00imWD4h1KVSmpb56Tj+0JYHvdGKK5yoxp8teMG1kLehZaqN
spgLx45U95wtU7/A233Owws7MvXtbDLkKMwlv2++JLMiZLTPhj16T9svXdQmjX2HwfvMtL/Ze9CV
dr3C7YINfd7ZOkNLgoijRt4nOhcQW/Nad0vjuJinGAYQ3T2YcXL0+viCjdjcker2ixaDOARdd5wa
6mCy6GnJZO6asa9HI4jmgqVdaDyVvKtOyaFV+1EvM21lF88x+syVUQMaq1SAiLPK4MimTrABZwa0
e5mJdro89mMjebwieveSCmmR1fblEmNPtEZqQ1qjgCe7ZbFKBVmHHqiSH3bXzyerupAtax6qQfvo
ChcVQfc0gQ27d/XgCYlSfZWJrq2UjnhySrBFVw3CGbN2/Igiaz1lCU0XgiLvuhppWQKju13ojlrg
+gPJwmhRoidoM+TUDEgjkKhD05530qvTQ5Ba3qkqlbmKZP3EccMNIbOVtGK2jnqz2qm84Fby29Sh
56eXOywOt3nFGWscG6xjkz36ZCaml68voU54I71F0mTAmHVl4p5QCLy2zCovzYGW2ykJ0htDzr3f
mOiGxil4Nca0X7ueB2QqcT5m2hercsxXXQ+dPWaquZoQI+ylRsRWPXA+ROvAYcZDJWuYP+x+PE59
O1+0yHqIA9fcT8A/sOpCeRx3BfXqvAYW2m6lRlDUzBWPgmeFFwPpjVlOvq7EhR0SapeF88PsvYMx
WtPV0eufdpvgte8Nj16FQcCyGtdJ2e6xfbRbpzI7ctWi/BQMAoBFZ15FSGYwUd7gdCOiDwtstGtW
AXzEzfwapOZdE4hLVeTNSe/c7lYEzafdYPBtdAQWltVIcDcEr4UgJHOVvJt6eUjQS2xhAsprikwC
eTttqprcvOyZmtRbBakkCFmspUF4ZuXJU5y6INrwqWLdQyhSJxJ8FPklGzrd7atlsbbblvaSO/Pj
lKX2ynAUfL6BhkjBT0NFZzw+jDiYCWdtD1ZDZnyiiPUq5uVAHA/Hhu7pJe+oJ4n9ynG5rhs8cjsV
/A6aJH+azflXVsY23W7aFJ7HGDr0fBDHwEFNVMIp/h+Wkg4JDWpNazvh7zoWRY0Ht5/wvXlArw35
awL2c3I4CW26SiWX0Dar/WjUj4iFOSHaqJEbZ3wxylz4ua0OoJejDbjJdqNp2JiRIl4sg6Z6CRfo
wXa00Y9QJW7qmuUqdR/mKH7tINf4oUc4WMx93yD9J4GTeqT38ZbOgXcgAyDde+mSpazafWMBs1JR
+9QUwbADSzafZuuByDwCLbym35FtFZ7GEkcjyja/MBnaLuOybR2TN1YhnrytOw8AoYQcQ8pHhqch
bNXW8Dj6Rt0zMJhrNzu0B4XaijG9j2OSSRqbrNOZdtzK2yckLiERBO4/EMlUcVSoDfYRF2RQ2hX3
FZ2szTCiD+9iIqFsBbKSntsPzIhM2Yg/YaBHO0YoSNIe1nQMYkbh3AQVpxmASCRavhc8HOvlYhIO
d5JMypVt5VxlBanRkg+5FTw0nbtJaVlZCre111vqUvfFS56JGzXbaoe8VK37SFZ7syeOjJg9JOOl
/jTZcfNgWv21R3PoLKfc9tKXxLWmLpbbMRYp0b9puLVZHZFWIZxK+vp3Vg8ZyTtK85ugP5Ayc6aG
C65h00FHoYUPPz49AjD6qPKRJwdR/brFSzLEtHsgrS5oph/lSKOwck96Kn52sfNaRAesH94uUogJ
unqYLrWrX9MGjlUCvZDcq4/QZdqQ5OUTDo8YculwR4R3CPlluBYd0yHOHD6ULHTtGJhnHLUdJAFO
Tc8N96R3OPJhbt80SjwQCfPqtiZQrkgyVx/jD60LHwTNIUy2XuF38QK6mW9LHbe32WMTsEqLMxZt
I9Um2drR2ZfpIEd+25a4xHq0wSGEJpz5hbijf4sN07rVavYCTpOCEwbv1uxVa7DY3poZLWcQit7J
pBPDLwiXYd1Dh2nJ6xKYcsvwFKF6+y/+UI5UMTi68uINkeCt3UaEfLiMMEuCDEATDry6sr22eXxp
73eeNaJ1mm6LQh0jkixW2VGdMy0kZIKSeh6mn2ZqvMSl/Qx3ZFN5/bnLzYM+/7ajdpdqyaM1p491
iL7/v3SbDil0fErrUDDIo2dcVe6DtEoYPsljwqDQzJxrH8zF/9fYfxZd3E3/pLHXvb9oLTY/u5//
7d/ft9DE/8d/Ry/Hi/D5N4n98h3/i8Yt/2VDWgZRAZMb2bzgb/5N4zasf5G8pePSExJ3hO0iqvrf
NG73X2iUXAtBPi15C1nV/6Fxm/+yFkm8pFaEnm071v+LxH75h/4qtDEN5mimTZgR8bPCcb+LwAcC
2ma24mDFqRupExVx4lG5lAixCBND6CirKj8UtcmIzVl6EB594jkY0n3Sxa9f8mMqlmpvgVArI2mc
/3Inb/8tivqbSH0Ref9FK2UajuXoUsejwI1CEc7d+6u6lVW00RtFGIUMEfz3uNdP2v3oztbGizDf
hRaF3MHtTqkgn9Kssx0lEJSkHtNpx1v7D1fzTWv7dTWGbiAYko6OacL6+9UILKZ2oMUaGuB3tG2/
rEhYd6xCN3giyLw02dWDRbevZeQMDhiiGbYtZsEeVmj1RHxZhKSIuXZfkUrviX+6vP/4MDmTuYx3
0M27uovS5++XN5QEAQx6j7GYYGFnmnZzCw4l0cOPFEzwuk0KstKNpWrtsDz2WfSecVB0rfowuBKi
Zk5yXRLfDe4/iJSN5VP69ilyB0yBZwQpObriv19YwTY9FRrz7pGp6rrEwGqq6GLoCTJ2BnRlD5BA
SAPgklDvX0ozT4OLWqbxeQxgRDA23cz4wH7Qntu1HTapAMnUnz/cL03Zt4vkJbCEh9vFNV3z26Pm
eE0Tj1YOlpoR4xLdQ4lNEiX3B/5rtKHUu8AeNG8g7mkHPZhwO1dPJtCj1zw0H+euJHa66T7LjF06
xpry5uWMqrMYrWPtyIdkrKbDny/Z+HLAfLtmG8m35dDfcGwA/X+/sYHp6LNegIK24bDTAMk9jiOk
qqFDAwCLo6Y4lLb21PbhU+RklDauAvFNJh7SDvu+V1qI6Z4Upa5Nf6lxLl9Ipb26if6ahOjkHc6c
PKYB0MLMrjZ6z3w2iuFTWnERHVVsTLiNRyB2ttHsSy/Ahw9Ydd/2wO3i1tHv1OaTDr3pZzEQc9jv
8VZZRXhotb5BjgA9eTHjGFlJ09KysttR0UwBherntVCXXkA6RiN3sETq7fHRVhBdEJcSmbsrJnyN
HiRVH/EzUBQvPhFoYpx4+vbh0ON01EIiXcw5XcXIhXZOCJ28V5V5Q6+71rLZTyrs0YyaKI/IdEOv
3eOspJmOQJTo2Ko85gv4Jxq05lrxvx57izTJ2cz2NYkjhzacR9+o+8nvunzNnMA8u/R8qU6SUyMT
6EQ2kjYtreiB5c1RpvozzqVyo3kZXcUOM6WRMZQg3bldh6M8hk4qdx6ADuivuJtzK7sw8v/0Mvq8
Wboovm3UYBNSwjAziufIKc9pMAdI0jLH/4eHanlmvj9TputaLG86zqvv70HDOS/KXRDzEVlUKCzP
mdPZ2DjFkUQN8nAUmo96JHh0KFFwaYH6VY6gL9NhNF7/fClfP+rbpbhsc6ZwUbOTXfHt8W483ei6
GOVAnjf9ISZnk446LZKm71s/t8qWsUO9Dyadgl2GPzutOuWAi5j8yp0Or4IZAI4CCxMysWs3X7uV
m5MCUGB+47O1LYzwMUoFdE6i1TipDtFT6gL0HLzi0tl1c+a+b/78S1n/t/srXWHCDiPNTOjftK0A
m0UeegS6UKIe0FVLfju5Y9Xzy9EArygsjCLKQuME3I+3+VmLQc6MKME3hsuKYsoZMl6MjsdiEnGd
yjdQa0S4ZExLjV781kYz3IYDwmuM8du8TCgBx4G5PThgUTtbfQKTWC6QEDA6D7GbkAk5Nqc//5Ys
NP/5GDkCaYDBlsQK5X1f88uo91INWZw1vrhlY+FQpRJ3SXUU5D2DbrJgZ85vLtKhvVhAQEZl0Rki
72w78na/JYbzAaOmvbFRG06EeB074jH2TD2iG57BddtSq48Lf1iRqPrMc/zRN1pLRZ+QrEUZpQUt
ql7muVE79IThLJJN+q+qfPtV4Sxb67jX58wJn5Xy7hz+Oi3L7NUT0V1sMhhpxrJZhVH2e/JQpEy9
5WtmNaH72TvN3J2rKDM2XgPJG7ZP29npnmA05PlgZwLImWGtBcc66WHWztVbyThj64H62qk0ZjQ+
qHCPyPDdWNS/2fzAj2LkPdXZlswQdVCxAy++SchznaroaOu47gGOQTbv3HM1hOZFn5rpkFTubTIM
Hwnm8CNnH8IZWJI3tBg5wJHKCBQu3mPPb09eXz+KqmkeAzlcQiH3jCUuesGQwnSpkCiqaP6EwzGJ
shcg68Yxb0nXmMJm5mB1i/ePInSue5KMHP15NGHfupl9W2kj/bzchFTE8W8jLDqDroe9vx/abWOL
iQKaHNegVDAb40YHzYWjHB81GsIxeMvGbuMMDaruXtBuBUpiyMNYSCSTouoOk4IxrT1olTPcdIjo
Mu66n+nyJq7pQtFr/Z+UndlupEjXta8ICYIh4DSTnD3bZZd9glwT8xCMAVf/Pfg/edtVqtKvbnWr
B9lkAhE79l7rWVjNm+8+IvEvHvoBgdxmZ8TNy8TDtPHyQRO30Rw/JNWsVl+Yutz6Zm9dgFdDX+n5
vbi9GKfxqXDlHRrJhll25irqaKpDjtBw2bWZHe1YA9Hwqsg7sVuB8s/egU7XwF4YFk9DaTGOUJJ9
gF79lMAVLrsvusaww3aNeQhokjYJkLJKpTlfY0cMNDQGvjRfuS+ONb7ELiGjhM9sRCt/FpHZneIG
A0XUdv21VXd32iLI2M8XQqYajJg2E0UGpPTiB9Lg/EnHjDrwr+bY+FEkZPOGucpPG8lDkhvm3rBT
lMCLeWXD/2HjxkY5+AzxZ+b7q1/nI3ZXTr+QpexI3eWXlHINIk1/ItkkHFRCNTS0r9CjGfE5nnyO
0suwWfPjAdNOnBCyWNdnZKYunMJ0DgNLuOESSfwsRVmGrK3tSSrD3DY0e2nNtO1jwgfmq7UePvwE
VcxAzo0Ysfv2HJZuJA+qhUPVJacW/xRxPOODFbQ96bq0mIyBcWwV4Y3Niv4kDIDmNEjHny4soii5
rVje3/++lK1+5s8boutzCHE5IJkUHJ92ociLdEVHwOB8jyJsZMIVl2g5A/RHIojtLx6fq5XeU571
IHZm4triFEqPj8XzH3vHnwppj4MFQnFBjS+cT57YsQ2smmUIjFln2vtaZ5TUEFo25Eq8tmvWeNvA
NLCjAB3JSB9XEA0nocwdqrJb+89ZyBDqgI4clFsi8LLZb1HG+OPv39gfS2nPXLdtyDXC9z6V0qVH
eE7qEHpH23sKaf7r41CIa+a4QKAm2WHpow6VIiNr0qMvXPheWCnrZ9NVoVGwfRn8bFiAHara1IbB
JdV7jHhmq6Dh7KGugDv3hm9/v+o/3WfKHhszpcC9zh//LaY9F5W1VjbFdIN6vagjcVwF3msegJDQ
fjCab3OXYKYuxiFkJTaQK7o+yo+Lu79fivzD5slhyTRpG7gcez+82//jp9JFZcyyGGJIpRBqsD76
Gxwh4zircMSMvBvX2IihT5vL5JMCYFZTc5e2iXvkpGTvIeqEVVD0j2bnf2e57p9SmqhLQXovjr/s
EbzbQ4dCrrGmlRLMA+EKKB991p36pj5mabSgVMVZmAcm0wb4LXWJ+iPOg2NNDGXY+k5xhJ68aYKp
f9dJDFJdxc5NZUCymfzlV5HHmHsdMpcsxOJDrE8mDvebVWddBf1dl5oQ7dGFEoY+ROdBj2HdDO05
Xvg/mTP320KXYo9+66qGlF/2xRrB1HyfFGsJ4g/3vtPMZk3SsYIm/yLj4FTYGqKexJEUJMbWAhbY
CLqwf78t9icHzXr+933LdQnVBTOIDOO/T0gJOMcW3WJsPnzldgFmSltYksacTBXlzWiAjau4cfpd
K7uWU+D0y1mwkAUQWoHd7krss8xG6HhOAEnRIgasd5I5abkTHmt75LzKQd/CluJEwlxj19vkPflT
z5OPsWDXV/hnVDMzvheXpdFba+rBAsIkvB6YqfLiG/9Ycex1RflUgvvo/wEW0aLyeSL/+5GjFhl6
SsDIVo6oNuIMP46IzTszBmFJjXubaGKt+1EhgVwNL9qB+VwnXn6dU1HVrEEwzbJqp4UVnTNCC9Lx
Lc6z8RHC5rFg6sDA1L4xSsX4OEG8z3GuhpeA6W4eMxTFGpwWB35kpy6NaALCkJJW5gu0G+tVTc8d
/u1/WQTX5fy/nxj5umk5NNfoB1gfVIr/eff8JMkLrLCIQZYxDVOLTTQG044gwUPsQYvHMCZnxw4O
0slmZIpusN0JTAD2zN35+xNnrR2l3y4G/9t6GJOU0p8W/HJuEUcojHDMNdN75Sd7uADbAtHgdjJi
Cv5uOlpCkN5ASwz+VZiwk6ID+1kG8fCPZtxnHgePv2MDA/chrnFFgfOppA9I88izmotZjARVITOJ
Y1u2D0tqgg9s0ru2/Amfezxl0I42PrRlENK80Y4xF88xwux2WF6VlQR3CfyxS2oIL5zQWjDOwKMc
JOmTEdPFQOoWnRF7YdJZXH03j5Qbco5RDRAgcHCL2qIpGfHSJGqHacm8Ax1lXQv8ymJa5KFbx0cT
/N+taFrrtnewWU308f1y+FJ3IjoDTGxa6P423oeaCcLUYvSp6ITt+rK/RJawIHLiUcHQcsKJcxWY
hXuVT9GGDKDgSARmx24/mv88MP3pTvPV+qwwJj3ftbn3P4/dYCxjD5GEDX01Wc4dVh1mYua+WNeB
Kumi87KmjxUJdnyhMXCPzqYZK6y1eBkfgY5QwhtRzLc9EIFF/9NNEkz9GXoIU6vo3CiT18vr3qsu
isGVeJTL0NSy1fb494dW/N4m/ehNc76V61v0sdH+z0cJzMhgVsXkHYpnGkCQ7gfrCsGW2tAkv3On
Rr26ET5uszx6ienjUSAteu1r1B57A/4rQC7H0cBwGpDShxjRNc4qSSIEKfN9zJTmeWQZMvpK7A2L
WFUMU78wFNqvdnz8x0f5vaXqrB1yzLAB8ghr7ev/710Rjl7nr3yUoh0IgDWDaZ8ji8FLm7+y9wMQ
jG/bWD0HzUScPJmD8TCMT5OHtjulD+g6lUECSvJctWgcGmw8G1hQh7bxHCB42NvzHj4+JV2wLyoI
bUGF51HCi+hxW/5jKbfEHz4MHX5BdvxKSDA/b19eY5BMNNAfTiECovpl9hrJ6NnpdAQoq7wTwN/2
VS0BSELW4KQ672eynfDqaNitVpXe5fqHhBBtDepNiPlQZ7HFHtWJrWWC9KPu2/U5Us+nSvZwO7Di
UCYAJ5ut4e6nZ1uwrKLua9EkAhqeU7KaxuVpzE33QXgrJjKz4xvdQ9//0DHPM2NjemGsNML7ApUh
2FoZspDCe4wwDeGf68aQdYoIo6HxAZ4vr2NuXBFw1lzDO37zx7p9lIlFklS9azHSPBLqBsihPram
U93gAhqvdCvdFf5dH7QzrxB3zj30KiEPXVUJpyGSUsxtV5ivhkSYOY7plZAtQC3X5fRvnGyQ/Lsa
+cZBHQD0Zc1dEEw4zwyi5aca4K9j5rA26CbE1YxyBOqjXLXkXjWIPegSgsuMOQ1z1dPBpekHwL8O
g3Vw4KjFv0k7obcGbhJkuJTIgoD0N4NmVVE5PpocokH69Aet8iAs+nq6pRZf83TQPynnjQgV2hZ5
SYRYR8MoTVo8HY6v7qooJ/Y0bvFDJ01/WLfTeXDN1y4nGl4V6stg9u4lpRsP0iK76kr1xXfpz2hX
1/9oYPu/F1TssdL0fbZcz+XP/75esvS9qZtZ9CSBN9BYBxSN7YCTxMnscEC2gpOWmazl3/fdckyw
5D4BTvXPkUt6eK7m0Fe++eQsPMBFZKd7MzZPjqQLIMvxx+QnjMpLaBLCbls6Nv0Qopvvp2B+Yxx9
SKAaPMS5yXm7JoVTmw5MqBFPg0l0Zko3dlsFNDxVEbBjaP0rrvrs3lIWSeWDDwXFOLYyiU4O+sKN
WWIEHicSpbGOTrlWZEiJs+wduNmcYm9jB/OcN5NgFZvVN1Rj9FHBYTfR2Nz1PplFIpHjFYFC3dYY
DSjUxNAwmHkZyAS6dj0cVJYkuYekp6dlcewHRYA8W2x/ZkBsvGqlV08BrqB2YolZ8sY5C5RaO8AP
+dc5eV2I/2tRUKzUe7WRkQclvm+zMIJRfNHuch/5pXVl01b+/18/PRd4l4lFjWiqz55zti346UKs
3i/0UTZghhBaUsACw7RgGNcHu5Oviky4SSaXdCyMWzL3mLzXkbcrMT0drcIFqT7DBRw5fotauncc
nJZNZrvTfkqNDmhK14Q2m9nezS759FNoN9oZgzn8Y1/7Q0vTAUdGMWzblEL+mpH8v5tBWxp6LBmt
bLquSHdZn12nXv9SZfXX3okClv8M2VQ6EUClWkBCDS/b0qGr6ohjmm0juXc75GtED+4CHJEX8Dv1
bRsU974hTuREzm9jgbnDcIv32BqD/dwv+U7oZoJ5lJBhqDmUttXr2NvfxJroLaz5GCwppsxBfjXi
ajxVPmuLpl8aTTlK5LHc9qXrI7fsas4Yi/uUYJJXlSAOFavvkabuFb2s8t4LBhL8fP/Uzohp6g4n
/t+fA+v3F93l/aabKB3Xk97HQvA/JUGa0PbrMBptXdr26FC6a4QKr7Gx5GE+5k8gqM6oIcRhNPCd
uuk90qluenIG/ZYbXHxpBfM/tvY/lNZcErNIjnOSnvvnBnUyJuNkj3281Xby3M7jcwJ7hbYv+IE8
NbZxk8Dmn3JiUYJpAbCZ0IULyHvTRcOFTd4/Sn37993ZJaZoHe7T36EG/HS4hMtPFnZe0DSx6DNy
wd22dqrpOaZll3+tIrCjRkRiNZ8G/wLqLWJKsfRnXDRxJOpoRMl39Pc7Ddj34GEQA5C1PGgabfet
5Z2WPOAMyv6nSmLe46jkTNniQpoNm34l0tIqNcOxIgzA05TwIkJDB+EaIuo9mLr7QkTqGuPh498f
DHv9VP894PCpGbt65JUz6v8MGus9U86jz/nSZaqbKsTwvutDdk/xBASVSamfY9PsEsXkB9C3UZXF
bZUsD8MATnhqmlOd50/97BY3RQz9PmV6c1J5CpDSybCuEoR9Gtw3C5vd6PfOM+3iiHQHt9/maxSr
MzjbFpb77uPj2forniH/H5vcH5p2fESPEa1Pq209Ov132aCNXqV1QUIuUsY3U9LNnb0J+VdLjbi2
aOfFvXaibI10Ybtvl+ZnYKMf+Hi/jTqwNrFi22rJiNiN3nIipNIdoJ///UaI30+avJ9SmoAA1/VN
fDppgkPzoMzRcirc8QsdCJxRbnHKBblYETiCGJoS6V4M0XgTK+GTWoe7IC6yZ2udsnJgApgG4jnP
IKJOudOHFT7l3SDvs1rKQ+GL4TQFxlc2tPPfr/wPLzLMIY698DU+nqFPx1IzlksAzpuEDYjBJ9KO
MNCnCezGOcX30U7VbZm41/5SrkIxdeCtd3bQjFBAkDuSIG79x/X8/iJzPb7prcNpyU3/JMMo08IV
pkuBOgStBIcRtHtc96A4wBAsubaujISR+2TIp0K3M/WIeANf3B4+jmkfk+BgYTwEeeejB/SPq1s3
qf++cJLLQyiKVsFhvPgJ+0iu9FRWPmLXYIoscNfErxSAKhlJvkac/g+cdiL0/KqlFgzqE95sFX+Z
Tffp79fxIU34dB0+OgsUUHxu/vbpefNmGJ1TzWZqD+o1WgLy9LpkusHavBwNUoIPosNcw/ZVhulI
Dp7nZBX+TE5h04JSOjUte9e5/cNkraMGDm/4Dvz9sDTFzs01/A7DDQ4QHgkbYNxyMK1nScEjiT9A
sorRwgV8YiuXgAPXLHeDml4Mw6C57GobSwFJvn5cX0h46tCDdMt+KVcwU+k8jiK/n9fK3ZrimyqH
qu/bCAiNaKBHWzVPRFSbnGAlBLuo60n4cL1QGU3CcMk28EsvYv/3b9Jav6nfvsmAlUWuajL/88Ae
WUaUJiuAxKuq6uQ/R1JoqG5h29Eupc2KO6Yl4MSuzuYE1iOb6ruIE8dOQSW7RA6xA3+/oI8pxKcL
oncWcPynb8WT9vkFqFPPn0zJzpqNzLpyyOMgh5dgsLkSBupS5BnuwBwOvbmu2flcEyDTkhBl2pwi
xQBL2esemtT7EatqOnF2i+/txdq1hpNfshZUhuRcxjC5iC66KvH2jLo95oZ3h3fqOh9Wkessjl5t
k1Zn9x2ajIfKnfz7OZknBPPGle2zv80GAv/UACdnF/U70CKAHl3T3ZdorLa2GOEkJF4ZmkUyh3//
ioLf30LulQhsgSdsHZF/evqzVFtz1jbJdq4wMxlk5116y0ovpmt1KNkb1gxqjfUYUj4uAFIO1eSw
TevhROh0S0CiRhcDPqaTzcMHzRbfY7FTSwszEZN6IN79sXAOlC4kRs/+L7qY1omg1282HoAz02Hz
3szYVMHrmDAXhtdhFY1jFMiuA2V5+6hbz+PgFK7NQoprADBJ6/TXWnYXREHlMclHRPxpWV5Gc/bo
Uess/ICGjR6/8cOL3GfL80J7CdYtWdkJ2Q6dsxwGMdx1ne3t49YKbQfLVZHNEdr33tsmff+a9zus
uHLXe6LcNAwkL5bonxu3CpscWo4JSSXbGoE+28qD2AA9XPjx8yJc56zWSIxWI4/Bib8LvBxTd+Lq
Q0ERYWePone2EZ2pCw0otIK+OjYSA73Iv8bLt4wgTAQAbb0PVivv//sLwvq/3/Y/dGB8E7Wnh36T
dc/5rNeqHZLfGzHhs4kfzISpjl/9sGvjNh0thQMxgCA5GZelTrZt21OFpdVVWs/p2efcQHrPxk0H
EnUZuvaq3g2dfkw1uQWDiO6h6QHQmZvTR/vQB/mAe6ADW+jn/6gUPsP+aAOvMxBhseVSz6BD/W89
gzBD5MqNKFSToD7QexlPbQF0Q4vqOsWk6J9l5D/AMIP6kekbJqbVfhLUqu51nDr6issMQjhQSEqX
+hXNGilZmf/971/1H6Z5zGc85qQUlwHa0U/7HNExVdUNPC4V1vDQM/SXeEaFooY1tRamzmZOkfCh
kibgmqb5oeJN0k1EtGvFCPDvF7N+I/9dEH1v7bwhs3XhtH7+xjzlEAfYlDEnC2OrsJe4mIr+/itg
uX3+JSwl5rqlrsML2/lYcv7niKVw3NX5gMXLX0yw+Bwse/gdfN8qxZtK30LtsPg5F7sGO4kbmBeT
Jok5Iq1Pi3mAdVX8CkYVXeV2HF21ObU1hn0QgwSe4dNrxLG3LWAsAaQdm1f1Kj6MlDlX3qx/NCkz
qT4eFCttg1DPXjmX1TR/5/lMLwiRaNdPSm26RkFpKqbgYsYDy7/XjAezZ16WZnTcB3MZnoFzhJRV
9lmMj12UD1ez7tO9rDoc4JP9NjmcUCwSB8wqBc0SFO+eTX8taLkA0gEhUOZ7snlrAjzBgXk403vT
e9ZptWyasjmLBeWiImMsmeLhNKvpm61M61gVdzbKsdBxM+daAyWxEX7tWdCiHQgM0jHL5EyZFF/s
5ClZOsQriHXCIhDPneTpSqJSYtnrxWkwzAe3oFOJee26rzizZUmfH4JZlHdFsNyr1rlmDB9fVe1M
dikKgYHAzX0NLTUqgA3NA3IiYI3XYzUZoT/DbIWIQ7TimLN+p3XyEJPVJDq4n+llbIL0ZiwZSxED
9mhorFOOzqAQtuapjjrjWuacHhQ4jp2TO9YFaAXthZTvkxSDSO6BRgVXvBTe0Viqa8Z/1kVOi3WZ
QP97YArOhFabpDj6Al9LPIU01NyzTdF0xkZ7jn3HOGiiT7iPU/mv1/f3VWbdGW3btLjXzMH9T513
PepqGmScbDk+vtuExt86y/i1laB/OWIRn/G9B/V8HrPcPkRMKAk1q4yrYu7qUOULtytbRaYms6Qi
M+ZVU8aZEDcP0/u82C11d8WAODtOCC0wThA0P/Ukgzp+9R2s8AZgL8GZIykbmbc6Dlt5QG9yk+RN
d9OO5I0uXwNjxNZdb2njv1l9mZxkIcujg6ctlal5hEB2M0VBe28E7nIYaxyurkUkUH9dzdshc6Kz
6dbxOSl/MvrA2unpBgGRmTH3blzrNlIn6RM45eDzuxBsWu3ZlitCdwxxm2XKvtVBRpAlaIDWnDfp
nNQ3loTrBaD8W1y5N7iLbMQ3Wp1yd02zXN5NYPqA7KDzkDNxIvsCT7rldiDuSZuaVLpvgJYUUYCy
Lj5lLoVzpYn5yRHe9Lkfgqo54doTe9GtbTuFv79AGRPmwQLoyQK1N9UksQrajy0VnwtCPojnki4W
LXBEPeZuaZ2JQX8DntBzx5upkQ+WDzcksjV5ulQ+NAmn0G0CijqCq3DgwDtXlntpODwCA0MpCwy4
mLwSCUgMJUjF1T/O6hB7f2tISHtdoekM2cHat/y0u0kV93Oe8Tw1ivTerD1Zg0tInPXSCQDuA4AD
b5m/Jx1aGsBiep1h5OROcVZxSvmMJhjOUUcKth8MJxgCCS+H2ttL8k2AJIVZZ32XZKlvMP+81xGZ
s3HDM14nwE86csvympF4C5knELUJEUrdwTt7pAz9UUX6PoniL02F4noZ7tjIDsCy77tphHkTdaQf
Lssus5MXL+UnRq80rPITxnMEoy5NHWxynEA1FPKuOIANIOtDkyIzOzWZM1a/15Pxo+sYDQAuX0Pg
1lKkQEsGiHnGRbt3uu5YyDzZD8lI6KPn3lPfgkeej35XPk6yGsI44eJ7DwPjZOTbcnqqo+CnmDsC
gjpyqpAlNYDF3O9k1IJyIOANtwHVvwNbzgYvUy72N7sJB55KkMt8PUgGlEIxwRDT3azQTrhKj7oc
d0YRrW78KNmjoFy/S/O96XufiggnIsyqi/+UovTfVy7apmHJHzjzzAjQ7HGrG/xVOal3eeuP25Y2
XmI7r13ZhJ2l9AmG5La38P3pustovppvc7HAflQksiuj3in3seXhAKkyX/wKdO9MBDYKZfRoTG6g
HuZAIYD2joV7GGZ5o2R2Tgnt3sRtXm3MLIZCp65AL10bIKc3TsOXg3Ym2DCNuzDHxAzNQHSc6TUW
GEltBPjTmtW2sOWHVmN8ZQV6ncug2zht4WxB44a1xz/ls6QozGSYed4tY26IIfUAiA0Nq2EAtkkL
Gq3YNre1kdwmwnhnaAkiTYRDwo/hLAeYgVCs3gCUAJ8fYSDAs5AI4LkaTmVH6d2Ug78b4+I1HuXj
AonQUek3IxF3AKNsFtWUvM9fTpff85C8Bj6fNrL2bUDpn5W4y3tpf4k6KHplWVbMtNSPiXQbiKT7
xAPwl42Yi2wvQFRavJh2csRO6HE8HAvIpTClBu/O77N3KzOu1cRHHQK+uMUYf3rZeMw1Jxkv5t8Q
R2FnQb1lgkYSmk3LM43zX6Dh+IKd6ktmbTsZX5M0lNO+gtQFYCELkyS+ja3sHbYmZmis+nJkuNJx
2+2Ox4FvHt67vNdAT3gvIFxqn/cl19E50tSLlMvomhf7h4AI6Ov2MvSiQaAtlq2cSLy26uySdMoB
HP+WLITw9Cg4ZBHdQXB8iK2Sw49/yU1VM72yaNp2br43aM8SVXeMScnaWIIWqCqXhHWTKA46JUc5
ud8Wm5+DFnMFRTGrCwaOSLcLa+I6FCOOPaBpWEWvEGj8rblAlVRVj1KwRGFRp2/aoq08p08fryt3
MNmRF72VSYY7yHOvooQ3qVq9yFM6/grw8Q+y5RvvfaSs0qE+iB6Id37i5bnhISSlr2vQ8jhkHsXw
UFOHm2EULdm6/Ts2ebQfsOUhJG4Gi2oNi8r3ZUKwhGi3uat7/4drkyZFerbcxT4/3C6HsM6gWfYs
RK2bk1NEDuFYrs7+mb518G7wUgZ8HhATBHBjn9jk9+48mJsaf7KfmL9yAtZYbovXMuHXaoBxSd6j
38wtYKNBehgJkSHf7942SXC1G8QgSCM38bL87IYlDvUR0UiJ9qA+aSAEtN71u+j4Fk1Rv0ivvOiy
fdeM6DBDv1hG905Wob2lKqdgHH/EDStWJ2ZSVOkt1ygXCaqjrVYPB390frrNQbuEjFVFyYIZ549m
Y51llTwCg3xUvo0ZvmOV9wmgyjIMntRhP8xMP5Sye65IggEwSfd+oaZFT3slzPRKVXxaU/Ktr0lO
G0AKm84ynlVju6gnae83vnEvGnmcJ5bbcpZleN3UBg+u6YO5WLYezLcwjTIecZqnmwGhsoPgkVvq
sQ/lUPQWumsF4hiLib7B0GuL1rTfRj14unrAPMYKv5eBZvxM7OgWrhh+nbQ+OHl87+V3Rj3hLQRh
HhZL8dh0xt3iluOmUZEKDffWGNw8JBLXwWFYfUuyNQgeo1Y4k6Zd+/p7k7dHVNE4AUYyNpeBh83K
1J3ht79agPmRSfSrBZIYFuS5csoMMA5Paianxyjvn1oWfMKsGqQYDSNaMvi29Ia+p4G8YEjaaw9P
/uIaxSH1X5ohCDYSUDDnauAJJI8BBLQfq0p8xS8FTAuZ/7ZS06VxcjYXIp2DTG68hGemJTM19mOS
yhp7CscRpZCvAVyN+0bEauPCvd+Cb4PpgpYlH7lZsQL31jkvRtvRrxP5j1JrBNwpiykBsJMJY5mf
QoZhHE/nj7/wu0RX2PDYKVFWRaoIEENbPAPcpScq6e8efIqtR8G8ja15p9H0b6jSv5M4i/tvInIs
AXqCLHtGCbHsNcYiIF3DKejhhDiGWW/6OvhFG+w8mdFT4vMw9QhVXIO1oDC5qVXv31jlcDUtbajd
Dsl1cisj87U1CXp3ZYdefHRfacLROc3puErohk7bvLiu/GpB+t5hUiBCyPAb3qXDkA0EoEEQ1R4F
IID3KWTr2qKDoMqh7ZSbHrPPgIZuHRS3LvCOTWnF1ZaUtKqlYdITE0j7N3vAfE9c2UtR0mSMnv3S
fGsJWNhYcTLxQ8RrxNvtz10b5n7z7tBPAgOD0QezwBh0X+sImZg5W+fC0c1GYcXvSlbVpseJMSj7
pS/nt4Dgx7CcY3A88dM8s/k7VYJYjBfbhKvEPqe5XbSQJstsji2MHnIw40PdOuARpFHuOEvQDCuP
oElxULXbalh+efDjNoNYNqLh0OiRuJJ5YFuVhzNtEeqi84n4PPgWmy4dbo1GkaarkR5SDqFC5e3O
loIKjRJhtoMfbaNeSUbu4eTcdT4+lAJwwx5m7W02QNFE3e7s+uIBdmy04yjxozCZvCPWH0nGY5cj
ckCOnXug4HsEDoSJo31fJvbJoqi/Gg4E8b4z3Y1I/S9Nj5+I1w+LzPTuT0kZjq5b7eFHlxPSjDwv
wtS7HdL4sesZtpEaRP7JlBBMzDiXce9e9NRwtZc99ihAtuXws7G88WYMkh8C3k3H+xdZzsEUrGY8
Ai9eRM5k5mI3MHiEcyb+VkIGYyStA6gORKIFbOi5RP7Gc5pawUtM2PcHusmcuYccZ59puV5XRfA+
BGgxyhK64QIwmJCt9gRkIt8oUbxPAbI4i088lhlVFYIu5iFY7QGObkRWBJuAa+OI3kQZLUoCVIM2
SjbS3KPWXmmtCrGK9oi8hi+ICCA7DUtLQFKWPVhd8Spt9lB/Np4qAkATVQF5pKok3kmCISrn6RA3
P2JjQnxt5w/WKPQuWL47Sv0iutPc2yUp47OHu8WtCHyH5YA8yt5WJuOMBbb2dtKatX0DdbMJAweO
59STNAXWKD5pSNH7igbOXqasaCzoGxopNItr561EXpcwLDoLvyXxMG3TbW9W27KCUWbNAR0AiyjH
Bmg/o5IdcV3njp76Lp4KG07HeBid0jyRO++m6mjTURdmcohzGwyp5zb7Tv+yTAj5MRk0LXaVkENj
vyunt6YZCiQxnCiNedyXI4Ij/BcZqpDvKk6SW9UoH2fARLaQRNeq8yokqtfd9tgtVNIeVwTKpRbi
PA3+dD3rb4yK471TCcZBbbC3CGQ9GlqSJyrrEzHM12AuILXPLo0khW3Ec9qv0QLOAZNCve2W+Wgt
RKt/KFIjcc9c/AVk4kJfJishcsc34Bif6aqdPajErMgLjRzZb00/+Tpn5dlsaUYIHrq0CJKDSPPv
peKhp2+/CfimN4P5fYpks5vtytmL2n0CCPqjzyBitAvkPILV3bS7arRHxU5UNZUPQK+l+cFJ6LbJ
QRRDPEVlrnNKxLb/yv9YwaoARzMUT1FBTnWHkQo4FU9EjaFqjtRXXUYG53f33ouTeGO3BuFVEmZS
3KEe41ZL+GO5DB6NIZigcLJAKO8CWplib+qoR2ZUYIJO4lAOoMaRJgVxz0huZsXiDE0Rzyq6mN0P
TH1r9lGdEsQEgWwQSc6kGiZpxcv+VDqyhcso3zQANoLtidsg2tgVyXXESKdWgwPRCtqlM3onv0TS
t7jxyFvSnAw1zcfGSUnv6N6hfAM8r8q31sypiNYjXKL1Ie1LcxvDbyld61eW0M0s8lTR5WK5HecT
Ta19ZDEvrEf1q+sTeI9mHq4cMpPnzYKruwQ+X2RZvlTTFOIz7Pfk5bHLRXPHyezUK5zG0Uj+b9B8
LdpEcASEEYxB9C4G37DnBSn3o+O89WXQc56kcFks69sgaVHJObJZNUD5wo2qGZ8nL4ulf5gaC3UB
k6odLGTzarWpsRihECSmdY5/9vHcb6FEH8tlsbnt2avKs6Pn5mrjDI+zah+0C/d9CaLt4M6KYY/E
2mlq42olyc85U5C4xcGYJO0XDpMegb41Rloc7Lo8mrDDYpVynq77a1lZeZjKCIDXEDYD+2/e9euB
LBztpth0Os/28dBj7CCO1f3VygX2cpOVoTvZl9ydUZRYvnsYG32Yx4ncLmTp7kLwq8V1jBENJoOn
NI8w+6i2magzDX3IrmEPmVsi5KpzKWLnGTLPz4FHa+PJdmQDtflcZZUcuXcpU+CJRtQCL6a13UOD
5h31AdYCk+0AchsmC7tApQ9FvLGCa8cZN1VbmnSOX3BScrftTN64lsFd+WhX1PXNoDeuHvRez+yl
iRmUhwSKhJERCz4TgjjQxQ5tMcF9M4wvsVAQJ0TwBLCACBR3/kZI5F3cLc9izIpDj/Z1syTo/qOk
hfQp5I2k/KLFzZBunBdeOBeYfinY2/0uwhYC6XkqH4PODCnLCZ/gP4K0Kar2MNregzFR3abZLQPD
elunnXVRc38TPFk2JyMxIWqnEX6cHNXtlRq+xDWTutiWl3RetmPRy23d0uYEcYlLBL9wgoWPoKU+
TIYcvkNaYuRZHku04uFMEG8OmboD2L5hkJNvgcp8y0iCDxNcPMDwOH6P9tl3dEXhkj6ohp88Oqwh
Oj9k9jAdkgD9rJ39GpyEpBJFaIU0ekBaNXF3TnM9KQ7iDpFYGwqkeHX1WLOP/DaOvy9JMFMOu+Wm
XSPcbPk+yi49E0H/1nH6PEWMbRyDVZYwSrqv7XDPhvkWrS2J3K1TDhsuh0Tn/wg7jx25lSwNP1EA
JIN2m5lMX1nebgiVSqJ3QQbd0/dHrQbTwMymcW9DVyplkhHn/FYdgC1f+sr/bqpfC4m7uJ6Wr7GJ
HpnsyVfu47NCGLDX6Qs858ElXHUjlwHxQOFyfTFq+eDE0a9KthfbyQl0tUlMV7pjztEH4sNBJD13
q4S8Y6l6rYx55H6psdYlfGaMPlaKVJnlMunvEy9I94vFRiqti5cKGiEduBgvI1S1Nx8Bzt7cGJUm
jwleoMQ7c0DiXI5BA72UG0L+2HREDshgSQLGC0QE/K0xxMluyvsmMr9LPLV9H/8ENdSH3T/aBqUz
fhE2CesVnWWj2xEbrjF0jl81kSxb/n0GK1ArzxX6yAnN3H6QYnkE89R7csJ+YeacD1YVnapK3E+l
99CYqmW69gl1NOvrWKcKGGZLbsU6Zu+Wiq96mUJih/zQjLLvMW3WwoP4Tnkl0cD0T3jJQz/Zl3Ic
7DuYubuF7QIdeX5qgjw/xyQuNhFVipMXbPWyc4heP0gjulWBoGfOR3Yto0cjqa0N81DBz3nI9Hrq
dPfKILedWxIa1/MnJJfZybdngrPjD56vQu6nheYZrLHq3Hbta2VOq7W/JaTaKX78oP1JnZSn1+TM
D5IJYU2FXbMjxNr3vSfOsO+WAMxheokq0IMyNwB+B8XUXumfrBjvvNI7NmX7BVJl3Ww7/47y4Rv8
2jgGFeSMqwgpLCpCxwwadcyJ3d9RjI9NZLRkwdG9EfDRL+Unwj1WELH3F/2bxXPcW/bwZalF4f+N
m0s9yfpC1jSLjLDOeeMs+0GuORbGX7X+avJK/7TapTGtlXyl1E20RrOFpcUt3qdfumi9O4ducUrk
lIfFrNrAS0zXchBf4xrwIj386oKGO9xLnUssX/bmICjzypKqFcm7KxjaKBrPD/hh4cmVj7runZix
NKTqPg2Lnrg30e110/6yDEVv6kKgYOtKEO8oNIOW5BsheSnJKFSUgBBndjVbcDBy9V57i14OjygY
nCuegRX6xqaVYEUgaT3qg3jnOt0YkixC+JouprBIB3oaJ+tx0J64ZHVBtNbEdSYjRx4JMyc3PNPH
XIEYZwklUnECt4ran8jjeC2uDPo7ay64VhNmXWFNe7sVOLy9BfzXeAYHb8VqMVJd+mRlzc52vVdb
xPRvb5PRH0IXFRWUqEWkJV1U2hn7QwwKJtBOXZ2+u6Zor5eSwwBFCabnbGBhKabsca6QBhuxQHCz
NmyUX0E0tfwQgjuV6NLCE5905Y6ooLNvpmyy7Uc1lez0Rr8bJ9400zFvnt3eCqPqD5mBQqF2iYRY
sDxmNItwnQOVt51NWnLln+dYeGfLan8mN1sD7ku8k/ihtlCuQClJDdDRaHfvOta3Uyz2lnYDxtdD
YBlPXBXXZYZ8RLne+u6jttPHNMFN4yNRqhBLgPPtUPhUIB1wq32znJUZHLI0mJ8Cuzl5JiexnOYy
bE2QshnnejjnKctdJG5eDlydxfeztou9MJx2n6gCHLKqsy+7cmjX8orXfBUD9Xn3IbaRKMuNFCby
d8kI6AT71HfuUOmfnMn7rd1oXwcl+XhL9o0v42nqbep3gae4RNRV4uBien4y6xb9R3yxuDmIjq//
9ANpxOT5FsMXiQBlqGYYO6hGeeWEDH1Hkb2H71V8WXH9I7ylgz9Bag96TYtq0ZGgmmeXTrIQ6dG1
w6QPO6tNOZupDkE4N5RAnaTOwpX0COe8kgjSJaFBuj0vTCMwICUhur46y35YP2QQMqeeboVj/pGz
/gxSJrW2sKlWNcg5FPVbysNzs1T63hTuFxeEu4NAvC8lV4XqeMXchVoGCa7rO7beInwE+eoCfB2Y
hZJWmCgg3be0GO6QmBDBMNhVqNq7tEsOEQZNs845C1yAEy0e2ip+LbzfkU0AN34A+HCUbl5p48Rx
mCBw8IIX05HVRsHVGO/9LKIm1qnogs+Mox2Tj1ApRF3KE4/N0NXbgeokhvbkdz2r20BXzcE3IDCq
Dt8K0q0MqzldcEKXf4XE8mSI7FdsgHBXROTwGjwULs1caWePYT8a77lNW4Zb+t8dKVzMMmz6S8qf
MpEQtGXA+gNj++Jawrqg1OFmyruw82z8LvNnOxNjuuTcsi33+BDkLWEnPZ0bBuAtqZJc/pdIBc9O
P1x7/0yPGSMwf7ZF0QODfM1IaGOfNsvQR0iltPe6xDHPhK3hlV9bt3+u81U4EjlkQpmE0Yxj6nNy
IqODwYMKDeyvGGlVWI/envf0rBwt3pAYk7uATxkDmGp7oluoVTJx4m3i3jiOM+pVQ+v25DQkTjUD
+3Ja4LRyqhQTMCPnprYz8GrccJ1tVbtEimLXWOJ1Zmgnf9AhDo1KFyLc4bwb7rV8obhhAi7h9CZN
k0YywJEWJJdbbRjdMcTjfTA5ZEjkgAlV+9knTGQy4p3pwoU5a3SV7OnWU26MLA/b26S7S1BUKMNi
ZL3j0MO/UrCTUJUDLn5vJ+adIa2PtNLNJREx1TKO9yRUS6S+PWBx8wpYmczYZ+PC1UZTw2g0gpYZ
9zSYd1nMqWzGFPvk3Jjodu9EsLyXaga1H79Ij8+u6ewcjDmI960Nm5ONxrcCFjyak0/LqcBsoxN9
5oj7Fcd5igvUuZreuJtWriKqVxX/NH359vCg2/lXVFG/YGoC0lCAbdzSJiOzYpRzu42q+2w/6OB9
MrgApPzSnRBrK7FxgaU/umXsHGu8y167HEnFC8604f7u0+LF8u9I3jy6rKspLXIAvWxSVnOii/aA
HPSEHLoNEVtc+h5lW94fTDgnIiXAmEGN9pCxSWhHxhMYexjrAJvP0V6YPKuJUhx3Tu7oFnsJxpZk
SPpNRpk63NJkTrbpH6c3a4wV7nebuR4j63LLo/hzUmpXs9GQ4cEri2M4Xstl/7ZJCRFs89NB3oGb
WVwndA4B3RS1cVCJ+xi5yZ5mMML0lYJhcMmc1VXGAj7fsx4Q/AF0vetmke+7ceSi7vSBNNwG13Gw
7KMmw8Hm6LcAn8+TV4hrMM2njrjeG7DoUZtgNI6zvFt+MTMRkqwuuZ+7mekZjdY5FfRiEb392tS5
d8gL87VfqAYaQGdF3bF3L/WPnctLWjeEiaw+wnz6Wgz5HZSasZFICxKBPpNiGmiJNjDJkGng6syB
82p+5TNpAgxaDZzeqYyZ7yQJONTIbeh+hMeoxpfcF1eRqTCY/JcqgDT2e0osbLAHYsh4pgPGIAT9
+ETa5Mr7xZGTQeJPvkXafCBfcefhXXK/0EgAQgz585SwqhQ8LHww2HcYmsz6j2+Vb6Te9FxatTz1
uX7g8oRUTmDT28i/ubohOICMI8EMJTJ/q7XDseDrU10S+1xQR7C1cuhTN3F3zlRQG/HXR+NxSJRD
McCsf7tZ3hKnT8IV+XlY9rOV0mHnXF6nvLePWRxKH4LbLjCCSinwuPj73gZhwDT5pBHZbO1e3uum
/8KN+IAGBnersYC5kTgsItZklfg/BsGYpvdVeCC+mOP2c939QI/B5pLeYCpJiXKjN8CPf0mcuAbY
Mo7MQCCPFgZHx/I7nFEnbyJguVnzEyeIYZdwq+1A4cu2msECoFu5iNs9SSGvOPWCPRfIXRKXxZ5o
Je693H1g4LpMFm8uNS/4RTlAYCjgAYmZ1vwm4LaeyfaCIYph018aqPn4CHVGIFNCbyCZBfiY+3uk
k6BA/5LG3Ed6BPlLwFSGcbnMYdGOrxkDQ2qTikQC+kdDHvTZrPW0bSyQLxUcDYbozULJ1oYc4ZU8
aMPCbOxTQW6NB+1PZQu91GO5pyn5J82ExdNmbemYfE7h/LChttulXq+6ZNr5Im225TTjFpDiKe2C
o+lTDjdQOybzTZ7AObL5Hf3S+SSv4i8hPMS6k0vggy0h9l4cuCBJ66OEQolaQn5kQX39/Ml/Tdqd
En+7pc42aVJRZEeoN2/7bDoHb4gJayeEP0oisv4IFgY9KEM5MVbPCimILvi/K/eVt+6gjYnMXDvH
sDVRliQ/uqR7MTRAdIZedGMT9rwh4/gzaruMOAiy+dvpU832Cef9S9/O9jmKrV99F5/7HJKmqKdf
rSR1cG08au8W4JpVMJSRCgUoBFOVxdVXQZkBnEAtt0lnn+T8VIruHYHaT82/U5V56GCnjm5GNost
TagoXHOcbCCCs0sEdBEPx6lpPguEACeZNvQjMsKtv4edBvkhjsXBtYarZ9Lm5drfpj0eMmC/Tjk9
EhJitaOeX59k+U9r4zzUUcLd2j2r4GLyT70ifqHG0WGMdHJ2l840DtmSPjhTYuyEAVKeeHO6GTz6
EYdFavpaikclaGoE5SRr3am23sLWkvgSSdHQ/XCJfaMcs5H9rhgebIPzhQxoU2Yi7MkVDB1LHFJH
9ftxfJ/cmaQvk81ML8VB9d9y5L02m46If9hMvNZxCGb/DIWPIN7fUXPSXUmuqtMMv6BhU/hJhkoa
LC9zafyO6Eamw8ffpt5oPAWluHBUMe+l2RvZJx+ZTyesb1WHrr4jJ+p98IPHnFrqjYGkl95SuV26
mQI1ySdhry9cqRoJNEEVUgvUBRGhDgQd0NQof8M/rfWd0cqKsCa3GcFubkH7YQ3PSQpLtoMfOLHF
svKo1cUcucF2nPElJUlFxrviPRptkt3UKTcKsHCYTbczQr2WLLlDkx8MuW0tkBDql+HuF/mRJcsF
Rf+4qUUOgen6j97IHI2PAcxyhD0MJF0b6Jvg/RKilLFmR5KvuLEnjc+gPdplog+LmH8j9+idHL1b
lDd7MnCCzNdrewXehhl9b+4DSMUTxlA9s+tyvgQFiSbebHFcAz2mK0YIx33GADdB8dW4mdXc0jCd
vxTm4EBJVPBykfsYTyZR1hoAzZcdI408LL57xTqNYnZstnKc+AKT5bdb1nvUzkACKIB20uydXRss
/Co5whKBco42BnQqww58Eca+ywLUYH3xSWyez/NF3GNPcKJcq7uQt0LNdlynBpraviuIBfLJQPLQ
ubFCM0VbE09O/jpChYNjmV/sR6JPua9cXsBRF+cAaVE4KXijtDLeyjRq99z+m3nirG4VVAxRXXR1
lPm9Eck3zt9Db5IkllfzVyMDWkDNxduhAGx4PDnPRwctrGUA9haV/zTIej5EKEbYTLsZ0JcGrULX
GUQiIB1ieOdJJx577sKj1fg3RrMevqAI9jSr3E1uS1Yd3YzlGLxi4yIEJG13S49zX7613YDyKa35
UQt2otV3e+ma0T+340eJO2jLc8WbDDqyoRfpTkSLEcaekYSTMNc/DHC8+5SFI8KmoviBkig0DeWO
ADjKmSWCwsGkJwQ/xLYbF9D7DubaVfzi5h1yNT4oBbMxw44X7ZsZ1PWeQQ4D3rJ21CvkVMrNj+hR
eegt9JSVy13SCwAoGyWcaufq0NbDjYpSeFORmbuJaB0k2bQlWX2xjSd6HIaEyz7CxVqCE9Kdp2EU
2ZIiekfIhSTqTVd/pIjfR+n/KSNWIrOHnmqz+qVDLLND8fvpwi9MBoBK6ou9m8kPu6jdkKD7cCQo
AgbeiGjnQz9Wkj8VpvDg3FkyxidfbwoSULZJwecX2zWhSIm1qvH6Ye9UA6pEt2JNnmhkJ3gP5Qvy
W0FLdGrxDkY+x8ww50w19X2R6HILH0a7CNL9wqrBe3hrE2JU0GdAq6ohuvVV++HFKDbi3II0aFCw
sQZmCD54NE8wb8TtI5DdW7CSG1O2dki2Hz+146VhM8qjGkESLXjfCEJ49++o9NOR9z7I6O0mMztJ
nD9j1h0HmcOsdx1ep+UdqMXc6uqXVwCo0Zm13rIp33KTN2GZe/tBmWEF10kKpivPE8djLaFuCDgl
EiuVzo5YFOii8d5i/aIiiJINg42fo5vJ3/Hak0SfwZJGJH2kAS5XE3jCzXvhMWfQA5zfuAitUPNW
zcbp64cyza994swXJQaMwzEaB5r28LyIXV5yreYKZgy9izj29IKbEU0uyrKWA4Ab0rO0L06VWa/z
LErs/oBiPtkGCm0cm8ce8j+7oo0ug/yCmCE64vh/dnVgkTCCQGYkTLmiTgVFYaruueVNqgIIckWg
QmJNwSrtUNmQM1TvK6kjuiSAoNwx3+F0YxmX7Ts9FB6fP+hFbXU/iWl9kVYwkCc8G7sYbZ2j3FOl
OQSmjZtCDpOgmlI4Wt8lU2ZuyhahAhWvKEwQE4Smtu7n6G6MSEtME6rhlZEJFA2KZCU0HSgVuiPO
CUqOp/hXgQirFNhFTc0OC1z1YclZhgXFfbtiBVJ8OKnMV5D+rdrFnqg3kw3Q2psWrAdStRDrPRdn
TRIkMumd303q7AjjUXW5urMDQj8TOgBiC84fafqHRbZj7ReKkouuO2F45l12vhbaLZBCgky7zfTS
piwdROfxMXrTgz1MejchdSL+s2cNkUf09E+WhZwh5SI9uF0+cCcwhpPHRKLQRAkRR8976bMYzmb/
TFPDrlfB9xpYrfPQGBEcToYc9yhY8RwvzW6ICgq5QSqSSoEH1cNZiGBgRtY9EcwB05UJyjoN/H7k
VrBTMC28jFNwLTj/LS1eFrhHR48wEoRu5GQO+TWNRXTQklNuFKwf7CTocF1Y7E2eo0BD6f5KYeR7
T7zCFpOFscurGEmQX90EWXuxE8BogEMz6FKW5VFCZVBAE+sfZ26QWa2Ar1Os0iOz/nHL5TGOJtKi
8jYca8zJi70E1BMxPa3jTRQQ8EICaL/NqvaFx3EhtwYopybDmuuKwp5JfXvd/OlH973L3qVK3EvV
cl8pikdpQ4WnoxAPddW2T5MX/B3moWihAQo2iyQxAVSopiZMio+V7GIWS/6twMdRzP1M1Q7RNLTJ
gXSnU7LPPc0ME0FElxGNoMS9XIRoPuME4b7L2gpYzgTIRQo1VfB3AK6pRkpt06PNBEoPK3KHqLD7
c+PSMaGgscWgUCQEstqlJ/SU9naW8fPcgQSJ5dVzC9qSkdW2OOa40a290zcOgaykxtem7MNi4l5x
c4L0EAE9dh5yjlJQD7uUKZNueSiGtty1WEyPUtW8O7L8g9Ca3JQ8/Q0O9+Ij0NeI9e480dy3k0dp
XvGXnFuUPBB/W0svmAynxqCxSIcAoNgDRPtaJuZLnyD8pGRe03rvPPppBs2aUYFChjidfW7LsgPk
a02ATw5grSW7Q4BMfE2x1Vs+wOGQufophRY6Eo78qwicH8+1tknlXNqcevYi63YWFDULAvYcExwa
cfQvfnh1ntChb1jtUURYDgFr5l/V6ORapOWXGwE/eijb0I1Ny4MRFKG6gH34902RPiQDyJmfEnVq
+PkH1ZzzbihLYu7FLxmR998H3GVZsdK1efWQZI7z4ibVDZPE39QCnXGwhP4afK5Ah2jDCvFzOIrx
vIgmOMQOSqRepbc2LV+nxWhPmuF2dMVP0pnl9l9iIKE5IAJp8zW2Ul5Ao4FfDf+euA/nUpGlI7LJ
Pdr2iTTTAc0jVOVgDQN14dWBBlsiFIF760wSQEMkGLbgp9TJUTHVQ3ZAHcMJQr7Jvsnce+IOMNuv
HuiBUNd7qfv7EQHSDifSa4+pAcYfhZWxhhujlQg5tbJ9r9yXf7+B5egb2HywIxxnviSKHwNycO9F
cjxhJW7CpachIcF1FgqG28WP3NsaQlAXHUI53093lgM7W6YCeVMPyltpqh47frS65bbtJvuW5531
GETWaSh1frAgIfeTNef7xX3PPZs8TVOkpMmKVeW/9j2DstE2tXdJb02nkj12xYC87jA7tRei1tgN
XQWa0hj8QexIlW90p1Jykpaqcml8ACby5Hs80wiJJQkNHTsbLKIK0fpn+CWWZdfQBfkvZbMRZbb1
+K0Yo7nbJxKatpGR2zuVMjdbVJcewZtBxPJnWo/tsCAtbTsPEjlDX19JOb/2chIv9S+BKDhEBRSd
/8VL5u0tTwr/OCfjcwKKcrAWz9u7imSNNDWsEyrRu8yIDMawhcyBts+wpiOkITnUg93lFgpaxSTf
TQgZq4nJi2D32MDJlnuYkzI0Yk1qnKw1tn5JJcqrnkMuqhK0/1MQEOva7tICzg//wmaVjm0cvD2n
yJyM0NM9dyKJPMggCS9tLIb/ZMlokIwKsBKbwsy2VqQbZcO1NgRlqRZgXtO5MAmNODojzaVw90to
W1n1kgSC7q4H1Y+8213wleYm+cNZ/BZUSuIINj+HeTD2ftu8aYLNb7iUQX987yEHnkeueDem8/SM
2RvwlLyzmBHjzfb853+56K3j/yW+odpasLwxiPxVWxamRlJBhsnnTIj5Ws0YQ02vAJSy+Cdn/70t
NWOBpXlcerLdwmhEmj+bEbc54+wHQeSnwlS3eSIyGIEpI/TCzpGbNvRhorKvtCjvKrFO5EvrX/wY
uUggm2MhTfd97BLqquzoj51PHyJjk3Tloy2RlRjYqDezMq37wKr+lGtCNKgp8v+p1DeFPSG1qIQG
8XeOXuk89VSMWS0IvslkcPZW6SN3mHmPnslBtZEEId2iV7K+yzd+MuMG1newLOIlF9//UFC0TOob
+D54LWQ4l5oC8e2Qy7dKe/Z2yq2Yl4wvkWGnv3kd3gXrgUqI7qHElrqzdNSFSen3oVv2FK+Pc32p
4niPSLUBGRwt+Hz7xR1tGsjQ0iIT01chR0wSo9hXfgLqp/0slPUTDoXhjQmSND1P4TZwq+toQUy3
CMLtBlBIvxJwYt8bQ0lZBdtiPNkfrYY5bciZ3DSlF+xYv8u3pXO2nhPVTykSuC5pjENrpcWhzQbx
lpTWLiBTf8nQEEQGnCN+GFg+ABxxxFPvPy85W73u1xnIC8hSaDz7YiJSmNkEf4vVOuAlJaxRZ9z6
oEzvkxq9yVBzOVA7Fh9LYtceCk2BWgQtE8aLeDJjMdwJ/HuHeEqLXVBdcw8ReMQde83JvUIwyiY8
Rs4Q1nGFwl1YtAbK9slbrPely29m1RYUrbaEia1vaYD9+cHM0MGNfwtA7DjQ5iU2//jEm1461HyL
RvfojdLcFQ4OPI4udUrJIwCa/JRBLc90RITF0PsfJarsxoTRNKqypa7T/tNUU/vg9QOuP88W4TRW
PbCVMz3pjEl6uIwBuGlTGNkDIAxO8Xxjqig7g0ZNR4cWjchwsyeEIFcz6Ec6uYEjnGx4maV9ydlk
DpOCMSUbbmvFwnzD6aWPBQEHtjsaB0TSR+NfjgqlNja0CpqOcgmjef7VImC/wx9fH40hdcIkg8gf
lPGZ2lj+VzTRcYb8Ma89a2MlRnn1evpMoyHt934e5yeL/CvmoLWWPeH2pR56uAtYxRpBuTYUEMup
DXHVGcNl8FGW9mw+piWOFJImRwuRvOrcnd842YEqAiuUq5KdV2+PuQEhXew3139pnsrJ9N53J4os
4gJBuhlJZqomuRIBdWqW5rMa3sZhTh/icrhpk0QjtDDoVBmfiU4Y3nkZckVuRgkzM6ZrFOD6cGVp
h/CKduvnXCR7Ym/OWd82F96+o6u0OnU23IATBeJhggGkKGmO7wPNCVLZNFbmFG4iaWAvImq/J8Nc
9I7PS3SHTqo71kCSFwD4ryzPeArS0kaasFrP8i8VCQndzfOEbwX8N6i/PcN8JYyO17UsPtTcOWci
4oHg3DvXbMc7VCNTGHkr+tajCOdooZItrz4Ni5t8ppvjunBnH52ZhsWsH26gf/m18ud6nwbWebZb
71rVCMA9sEWdpOoiRkJOkW9SJVgyfUg3fc6zYj61o4nadKqqe+PbXShQAcObr/EEQwQkBc0mcHA0
1pA8KwXDLNPx0bZFfvbIYTqXDiyX7MAb7aoQCAMwTmVRC5A4DEwY+josyBiSaYzvNKkOh0DjeGX4
psp8o4nQr7Ix2CcRsH1gfLV5CaPR5tNDRk9ihc3+rcqxUeIAWK89XDVDk72Wsp/DfzUZXQHfI6ke
X8PtcTrNQ38H5JBsy6S5JnABGxfAY1Nh5cw7+gzn2q2Oi1yaS1b6vyeGph0x1JhagizYjQFdHwTc
Njuk9oTxu6xxZPn+7gdcjSTBhJ2h819j9pYxYmG7Ss0tAb7fnSRvVieRHc6AsOhOEqZzmT1SCIRN
kd2OV4kAkrjr33Cdb/Tkgdtl9oMTdNNNrzFvTVKjxGNY99hr9TJnkL/+hAIF9NWfgejphRrO5asu
avGnFuk5VdnfILA0A4lAZFr246eYecyi4pz7ZKXo7r1ri4kGHSgPsmP+GNgqYEk8xo6Z1mCBb4+3
og9Z5ZGm18+eEM5j6k5gJBafEBwpXqSBV9z/snqCt808oWbZRw0eKJC5NHtx7Gm4t/kbuO1wz7f3
EiuAIrPXyB4lUaCmQ4e0jf0yE98o4XZUXjZfNhd2F7vfsNzmq5i772St8wS6SLAvvE9T/jK0TXB2
EKDhLtDw6J7/AVm/m0s0ReTcLx/j+k9zY7J6RJE+x0VEcr+7GFj9+I+QtHKcCoY2AyPHj2C/GRbc
u9Xo57e4G77TYmEwnkUQauDOi12TpU2myU54qfWFCOdUiPo8FeP8QehbCIC7AAVlOZkNz4kVoMx3
8u5UB9C3dXOMo6a8GhaovOkRS5bGxPE2g3NXA1w+LtBvV4NoGRegRgMkxhWM4Qo0uty4mtgrZa9q
c4c5cJl+FyJ3EG3CnYpmhQud4NyINDmVA5aV9ExALrdkR6zewnBHKSPlAFavP1jGE1SxkpC3uW1O
hEt+RFWRn/H11IeWcsc9ircrWz5/67I09xZ9XBvPa8DfIWkE3cNOE1MFxSEDP4ATLOnfs3gxryZp
4ymTTV3UJZukzbrftHm40HNkAE3Q9njK2jG4SOLMMZVQ55LET3XnuC8aWRNirYoemIoi5DqggFjL
X6VwvXOGZLp0U8FHWN+V0fDcRxEpsRFvbK9H6jDs6msxKz/EH6uimTQMBLezKsVZ0LCE2tTz+BS6
5lbMB5uB5bE0+To8mxzLjAD5CljmmFYArHFm3E0LpANfpbeTuULbZlJEamkkKjNoHFUbG8OssZOn
PqZdL38RLZg5uyf6wOYjoJnukHBZGykJtoIA1j2VuJ3CoYteMDlXufzNcwGfC+yfWTZdnV0VOnni
bTv97tu4SwluAmXgJ9mQSk0DiU7++gwShoqcmzv8WIRMbDMzL4+k/BMPlFLnFXRIkKWP7GWqXzRp
hIfSnV9Z18TewbS1G2FQtiS/4/Ml8H4/j6vgpWvXYcq86jhpwhG9O3kuqMPtm5y7+bjU1hd5y9hf
LHqzJ6KMa59S2bjncZvMyUMen7cXr/v0cNzdfGsGmC3nc4occZ2Cs23rCCQNzEmkAe4Nw0hRl5CZ
6CXzpxjTZwqzX2g3mODIAFJLG1lHGbuhdMvi3HPZGWoh3GskdfzflV54EKLaIA6lj46L8W9lYixE
KfDmjzxEsVdlPGQQLoYLUpaYPK4j8MhhLrvv0SdeAnzz7Jv1i4xoATMGEm3B40HSjfjd9VmnyHMr
X3wmFJC8Nd+lo0v8mJayu+ims56MGvWG7nE4J+gdWKk5o2pYlHTu7OvsZEClGAQmtoXdlJGDQzjA
v69NaQPmRNTPbc1rwqubsxkTzO5mglca+dSlzuiqJmj/aTb47IyJGOgUYRTet63MdLVVfPHUqhrL
s0hn/ITJHhhqQDR4m4zZvmYN+gikqckN3R1UhUGv3rgkIkxM/57moVVG56nX1pEbL49eE6VunEOB
jXi7S1nyE7aYbeMKBK1O5AIWU6iGxwPZNZb3gLUpkJemoJQC+Wo2oZ6SWR3OvSN2EUKug7N07tqC
expohxHtIB8VXVLbZj7Pbub9HlCDOeoLdnD+KXFXr0kVxDEx6jI79TRuROSHJEl5NXMx7Fv1nrZl
fxdRBkizUsRF40LwFxIVVp0r94liejphrZ5YKYxkMybGJy/HEEqTS3olwyIwP4a+rx6MhqbkYjLV
Ksd80JREPI8eiYTLhGapBaW8U+nFl0tIzi/a73WOsdwzvSTmtz9CPgn+QLR+4rFfj4/MMNtbm43d
u4c4isjO2XkYEh4U0ROfa3VPeRpDLRNIto2SMn4QcXkWWfFRjUX1nUbWWRWE4RhT/GhWgCaNE5A2
TJXluqj83ylF/93ohpzd9AwqYSx2ZvNfOdr/CClCW5p6HgbOLUwe4A98f1wFDEtJSIBZfWYVzQ90
O3AQIHBosG9ENaYENY/H3nSPCXVj4RC8z4vBFInusrH8g9LkTMbpbMK92TePaOjNuLZNcH/teibv
a4MII+y7jpu2Lcf/52/k/1dVi4eQyJW+RQ5NEBje/w67y3VgZjWw5Gyo58ny7kWAkwSi0ybwY5tP
HuAp1/dJ0F1WiIqia50e+Ku1gZMRkmVQUk8LSFSF1pTZd2aGJjRKARlSDYbfdWRuV4t8RcMiz4jt
SBkRkzjEpeXcx8OwNhHW7+R+d5go+B9hQ7/LklNgzuzqSo/g2T/1jqwfuzJuzqXkOaBAprzAw335
iCvPbCYwMC1xKkMfANySQh/P7r0q8Q9LJGe70rPju0RMxMEaxMG0pfE92MWEXhWJaEGE4zHlpzxb
s3X590td+dUVfnfqWjy7kKOPKp+nG1JnWOs6cB8o5944iPivZYz6yiRymh6UsGcbuZRObd553eKH
5J2lW8o/jHsHfmrv2xVdaL51av/D2JktN45k2fZX2vId1RgdQFtXPXCmOIrU/AJThBSYZ8f4Rfc/
7o/1ApVdlRF5rfJaptFEhUIhkYD78XP2XnuAKjg0KIn//XVp/InZybsIi8/UIRYaUyTuz0yzgp5P
RIsynAM9O0ujcjb+lLKHhWSv+LgiPDJB97qTrUFoyZUMuPUzzZioivjHTRXKD3tG3qK9T0gLgA3p
9Kyj8abB93/0CMHwQ3JpaZyRgjYGkAm71y4zH/BwtauwqYJFbzbXkjWjMuCVCkOi/K/h/NWo88wx
lSdV79ZwCJ2/Sjv5f12+jk3ikWqpUN2sXy5fUQ9mBMd0erPxyFPa5OuxKBuSXgaDHZxldgzordqJ
SQHauXS+LY7Hf/HquxPM6SdAmm0BLyMj2dSETubR9Pb8YVnANql2wu9QvFUxi4+vAJ1FfQTEV32c
9EwoX/dV0uztvlKfZTs+4bhAodb3n7jGn3CGu6+pHXzv9UKsJ5cd9OsSg3UHCHCL2rCcyVHHnkZ3
G2F4OgcXBSVKoQAfleYp1PN3MeKttU1yIDuI4iY5VHg7sZ8WaN6wlNMXnwq/2t2x7yGa8MgXjDpw
A1n7o+MMv6TkhTVL7yYzMf6hBKQAa+ojCqFZLSLcIV0ItqxflsPQbQ0Pw0qDSmvEjrmwSnKZLBcr
oFbSc9Dp0HEQE3Pc6I9J+Dr4aGlNLJ/zOMKZI13z2QmISYr5tKdOHnoGaXKkEWXlyvv0JuZkMc0a
6vMZ+rKCFiRW+AFL+YhNMGYVIHrn4lM+gkyByTuqJxp4DIwD5tGYwPG6WpuqhpPZaByNGBd7ucpJ
wDENOrePKlqqgV9gmYaEtTZpgDDIA5iWCXfZtkq9AAczhbu+I32OlnVFdyZwu5fGIuQJAj/9+sJd
qqF4wO2NZAjSSziFNdd1Oo/rwV/JqZr3/WKPsHWPKeySamDOa5+gVPBwL5aDA2haWai2JaQqVIOS
atBhvW8chJxIgioAeHd2jN9e9PThIwdUhZ5+K3T1PB2oY71xwPegL/JMu+dSaDG1K+Ju1LNzVDkD
Y59uY43iXa0g+vhtcepsgm6r7MlUy9dQwXHXd1CEDVT+ftOFc93i39Vx8SDbLU46dI6Rk3CNiwF6
TTaHM3utew3tnI5At9eOZZr2KDuDdMVJtG9sXloxrEkDKVZ4k5AxQnLtTYgArVUyQG7o03ZED+HX
gNSTp0G1ZsCKmpqUB/YY6Zzy6NGqinSdNkRE0XpcphKlclPyszluPl44io0Xx8SPOyRRdAeaGW1k
8JDBRd8UBSqtQlG9XanzfvZ0n1boLnIyvr0ejqMOVSiM16Pfujt8pspR13Fmm12+LYSbHnxvTA9t
dB8Vun3HRa/uZG4AgNAM6lQRc3nKnp5GFtJ8SYKYqYul61tL0/2jG3DZx2bxEmlgHrqcVmhjzadl
1GWTAgoqeFc5fic5kqvCnLRfgFonqx1lXodJLnJPBcfJU9Da17xGA+ANAtn1pKZQY8HILalProlQ
IEQUs8wMM9uFvvlgaF1w0oP0RzukztZJKMx8mZ0kqX50IIO5NejHuAmKdaQI4CxWkK01DVFECBRh
i412cmcj8XaBwwqPTIoMxQXztsOQqHCeGU2uGE2KpWO0H9j4kd1kNJOIAtEJbPxs0xaxS2OC2zdr
4awcRAZaZskNyfGinen90O4yAAYQCLAbNJwgtJCWCpkDl9qhVdEHYq/rk9kKJdZcpPpb11jGAejI
o9Ilzl0WJki9fNBaaWBWW7SXsui3pMBPlwJFhWwHuXEcSiGEMz45s9lbLyrCgVDswUig4ZOOXnjO
KqZvXmhoe9zojtUIZo8mUPk0/VE3RrgNE6WYO548RwbnMRQZHNDE+IAVvtplqIAxV/bta5SvbHRH
idcO58ITyLkjC6NgIqNd2MlhFjdlf686/lIinLgCyWiqKDmwOzxCWKzPdTleRphErIhyq+QjZ2FM
JpPrnFfQ8dJD2Bav1BVgREMrWdiqf61k9DbmORxH482YxmP0a3E1BMUiiwRvWBcBSQgrEolaLaFJ
RBv4BoUs4v5QFNQsMUlrPRPPpV07QADL/FmWWn0Po203VFy+mQiiRdTTuSUhJ5s3fRZvw5zZLcpF
QNqKRTcqZ1tRIZKsx4H8wlbgSEOBHzxjuF7aFkhytTfcTV3QO28LgE+ZiJ4zkRpLpbS5omFJhBF6
DUCfwTLT6XcrHarIrHTSh3KKI59arf9+/532+D/tvobJcchF7EaI/M+7byedgWDhNkLEDcakJnkS
gHXS4QmptA22pXsRUgLd/s3//N7/l/+Zn7++ff2P/+b597wYmDMG8pen/3jIU/7/7+nv/PNrfv4b
/1h/5sf39LP+t190CL9XeZ3/kL9+1U/fmX/9959u8S7ff3qyzGQoh/vmsxou4J0Sefsp+D2mr/z/
/cP/+Lx9l4eh+Pz7b9/zJpPTd/PDPPvt9z/afvz9N33C///nH7//7384/Zp//+3a/N//8/H5p7/w
+V5L/q75N40EUlXVNMsVwnZ5I7vP6U807W/EsjGVUx3D0ICAU2BleSWDv/8m3L+pQgcWW+fN9Nyy
/kbQggmXnm8z4emt3/73p/npXfvXu/gfWZOe8zCTNT+C9kvlrJIkZbq2bpjO9B81788XjzvGZTyw
M8wZLRR3AxAldai9Y6sm8qISQbarMv9DIGRcj/2A9VUpSYCONLQDAVCLGoPjBv0L9D83t084P8Bz
dWgckkGMM7PzqncnBo1vPkDhCa63B8PibFvpQtlGVRReMaLU+xrn17++Qs1R87Va5d91aCdEhq47
ptezt+1JdemZxVvvYd2jXrsMaMSOLo22EdvvUYGuNZMQ/3aF9RknMWT6WDc3lVeQuRkN5atmp08V
/KL7hsL/xIJZYkPl845nUzKOwroryaA2Ig2VzIUkgORIrEZ5NAoG0q3WroTa68dE6QUhPPaMbbPd
JdNDbPaIaOxmFcay3RkiXvhWuIOukj3gynBWHaXtXReHyYQGcOclx7l3AKQE4JXKh9OPHx2Xw6MF
fHeFwCLcCcQ+Rw1a20INYvOV6ezWQOP4Qf7XM5p0UkVCPMQx0rKNxA8Ne1Y/F3b20jQwkEwXoYmv
+svA7csjdRXL0kCqup9/Ij5+a8hklPDfNyF1yMFQDPsQOOUZcAI1S41MbRhE+mm59NItBnE1vhHb
TmISZ30cdnlyqaWp7nPT7nZq/9yKnaRR+O4JemmO79eEf2TGYxsU/BJe+s5SH845HGUh8M82UOOd
Ca3g6+H2OfTGcFGY7xyLzLhERHM+tEYVPUhb418mcVYXSfiUsu4vfVOEh9b1kGgoyrDyQ2O4tgGe
PKvx5UdvPKDCnhG96n90ff9Ournz1PSqWNBgS46eWwd3Vhhpa4ra5n7UUTyNLsY6PYMK0oSwn1oI
dhxbuztk19Zzjy2+NrzhW+yy7xRJk94rpl9vHNTbG1cLc1xM/S5GdQmoMrE26Lnah1G3n6KYcFt6
aDQJFCYWQ1iqd32j9OR/cinUwOGnZjOXcwxRNkQ4wxlNHmOEM1uSp7UNtXZ4HGwPukotrIuRGxJo
aW7CRKc7HCW+Za4aO1DWddJcORLr89SoFpZk8qFbcJ6L+rMzo2CXGXWwK6YHRUCAQr3Mhyo5Zfns
9ucxmtyd4XY//rDi/b7G/HFNMX9dUlTLASxOmoEpqEHtX5tEyDYdG900UIlqReb1R0s757lvRbVO
DTVG3R0pz5aULWuGax6Cig20ibaKXgZPSfCoaMOwg1eMFFBti2GHAlJHqArKySMdVtWPqDr04+0j
evz60cilgogt466CULDJC0S4SU4Ai6973oGINPnsj0dNsYunmJX25GEKVAddEMyzCMh/PuAqOA2Y
ba64Dl6Dvv6GL1zfFYKZB1QT+RjD3zo05V8dmqeF9Q+7tqpi2jZ12hbTak4a53Sm/sOZufd17DIu
b1zF6WemtULHYz+0WykCnfY095Bwke2Xhp/yg5rMZmwc+yII66VTeQsJpbTuCuOxcW2TYbJdcVaJ
OvMU02RbdykgX71tONrYjtegaHVYGQMw21h+k13Rj+2T1eCkosnasTx/oNzAAFqnzWYcEnNLy6I/
OGH/l3m0vwQn8FtDdaeJyLledW3cvz//1hBq+9aEt4iHhVNTF6oRjeSs2o91bRwQspaLys3slRHg
hIKuZG8tqEtkDDjWk28X5QqD4bAKhZOeGZJ62zxIWLUKSM4bq7CZ6zKSGqX+qKO5v/djhUMFQb5U
zd7R0j3MMqjTr52Zo6LBM4m0l+KeYBLlrqmIDWxTCB9/cTP86RfGcE1UvCEs+uOAWH9pjWiUoybd
1GApfTXbN2SQnd2eVghLwQENSYMR5ntaWPq8hy195DOaG7qL217oJ352GYfdaCEt05xcX49QNfZO
BMBp0DjrmNMZqa0Hj/o6uWTeSKevhjpB1nu4ECgvNj79hk2Iem2uYI9ccF0rUNi3OovT2hQx6l8G
hFGE9JURh702QN6AWG2LJxJ8A+r9Reun1iYIyvb6718X8edFwmaVECqel6kiEr9cCGzqbt9LsKB1
hmhuludKsSndEhKSP/ltyK56GpkCp/2EycUzvdYIa7wUdl3CG1v4aUUOVFSzulZpBW2pZMo+zS7y
nMLfL8YeqYOCPq9GJ8CkgtNbmUKs6hBVmjYOWrRbFQ4vT64tL53chtmwx1Q7zeQ1gyQ9aWCUI1Dx
9pRzD10S+1ltxM6Uun3Qp4cYgyqucEZfmoYqj+ik/JK7ZflgqZa+6yevuif18aEqveo+sHXiFHjm
ta36ABtnqaPjQeUYqg9tTZsulRX49ulpAHZqEeAmm4NNJMR71I3nTq94Q1AIHG5P6+fELOVftMJ/
Tbfg3qQOnC5S+oiwr36NFooK1S6MjFkf9o2YMQQpOvjdGs4RENQsxBPbzi8eQ7qYb7Xdb1HOOY+l
ZkBRicNLgkNz+lklwZuEC9RtJPdVWOmS4QDPbw+hKvC5ZcJ5Ll3tMwsG7QLTnug4syyWepH+VdTF
7Sf+eY2lL0zWny5on/+5uAXw3PemZVJFhQnlmXSPgwz1bcR5fj3Ar194DejKNEu8uWmmw4Y37dS2
+eIW6PKvh6J13qJCUXalk5vrwqS/Cm107hCETqc1sHZahMGbraO9OCUT7c73z9XIlERz22aGvXE4
5DIcDxZ12QThoqppLiASxnXijd5O4Ry/xpX0EnMnHLKpYQ9b62vJzmVnHAsE3aWInDfXVsgrCqWF
ZInwq8H3DqlFgIE7aNk2U6r8iZE3/tmsXTR5qR0GuDl7p2vqJZGWynMR6pgzjfrDIE9e8/q/vICm
qK6fX28HAS7cf6CgLoeTX/Y0peih+AcaonKlGRDW2yn6204iA267dl6HDhrhLO8Rdju70kYVS4at
si1TnTDJxnAfGpNzvWS2v45xO+1zrzIaoBEq/fe0YWzUqnvN9MNrgetqi/YLwbipBldH0R8wdT4W
TmzvqKxCMCKVde18a2lWdHJb1zjbLqqVrhIIIsMYt58VAKzSSHgyq2LY6NN+68YTmqGAwZA6DhRC
rbeuWhB125rZ2pxMbDXTdbEunQozShyES5dd9z4HdiMigf/SSuyt6qLmTwfq6S4C58cpahfLxLoi
EumXdf4RofTb+i55iY4SGdveSr63IMq3CSPMg2YxXKXztNGNSJkLLXdPt4d2HN0TF3FVrAZGKW+Q
1ZNFzuBq3nb+N7oW7hXNQ0mHdfCB4xVs9apNDgWQVsS8ifli1OmhDCPjsfNyndkwpypFLRHqhmJc
ybEt1xjBcY9Mr0Jq6CVsZg0/lNS8eeGa5dwo+uqHUtfXIAVqi8SlLF5DywvWUWU9NpEttwzJzSPb
9AeQPqhXSpUe3RIspAhevIKGlx753VwJsgGYSsq3KDIwJyEg0z3s+xUpSXVTFM+66eZHHX/4rGna
4aQiCgKvYInX2EOiAE2Itn1uYUkNunptmAZHAlmIM2urIPQRlWqSIjKHhn6XxOM9SE8XcCBgqiF0
q0suipe8d9K3aCwy9FU3SZwwHyDb7crp85gQMZgJDIi9b3sNbvwYmhsn6Dm1SnPnGF3xZJo+67pq
VXi9fW+KJu+HF8FhQcDHoyfYbBSjZGIbYODshtkt2CEtUaH9fjtrTBotjL2MR9Q3hqmwzg3Dv1TQ
4+VIUAGarmcrCO61hH8bG2vi0dQNkXQXgKSizoArFeVmteri9qyXrfk4tsE4q7w0eggD0iNNGA5W
bMCtcB3/yJAyQW/vde+U6zMcFpA7sWDcJU7SrkfI/Ut9qjtvT/Xx7PkxO+N0EWT//IIGV9fJUocH
9OjKkigouS6mO7dh1FxxOnOGIXszLQGrD1sJ5kqTWxbQImayLEBrETnXqIpLQj+Mlj1cPTmQ2o6I
eninbKZqLwnWQ/T1RnSSmHpyktqXpMuybKmwDEmtWAymHe8Kun10mQ1UK12MrypzuoPG8a9qipEg
KrQld7eQllDBblS3pgLUQY2+50L6iHIN/yBW3J0ysO3N7VbrXb+cO2qpkzrDCkKPkbTOoT87DERK
03VOzXTPjRpTKPhx9SpPK9yV01cERaL3JAE11acyNAySeqYYrHTekZrZO94+akKHVOtQ6gu90v4i
48LSrF+GflRLGNNIRbKEpmu2Zf6SjdR4CI6gf+Blub3aQSyMvQ7GYK2WLAxlhOwtGUV5wDMytI8j
rtKzQxKEN/NZxDzidekkyxcVbTTFVvwDxzSkkXKpj217YPaWnYukuPphn8crtZPkkEy7FLxFQs7Q
ZgPzgqJgmQixYvOoWV7LPUylOIWlaJ2aHozCvBs4hiA7Bd9QQuBATZI9VrImCcjXGYJZlTyN3fPX
jxKX6MjTBr9U79jXpCyUeddiC60gkq3GnvXXI+lmGmuIl7GDkjPqLQq99ly6klgNOelj4uIycaCc
gnvXjtBSRx2dFy/CnAfJet9yYlZG6S90DnyPOifqRanpx1rgDfQrVHU1WtTac8W6dVNeJ1zVtLH4
emE0wTWNxn3f++UKoIHcAodJNl/rIGBth8tOycnxJhJyHMaSnQ83RVHm8pKWKcI8FOgLk65+Fabh
JcYmvyUTrlmqSXMSYdvAQub19tAlQMnsZ3VbJx8De9Xha5m0BzoPaZjOkeuObxYmVpSORbAci9xc
qRUpYnnTBvd+G3qQ/8Bu1DlmdBKi5Mm0mekYUfSk+316chTvuzEla9P4VDZ95twXQ+GYW6Rf9yD3
+s1tO47S7DkecgwXBe9hxMLN5EDXjxVe/k0mqmor7GEeuWoIPMeMroPTfw9oApxrMX4YpeZs0wbK
S8fqIYGHEsD2dRVpvvFyu89asp6hJVogpoLrwCRufrts5HTtSN2YoEXT7pDFLJOMzAfUOGqMDFOW
m5s6wa+R9igRPNTFiBJ093UvT+yr0neYPMuWf7iqhrekikyYPQxGSx/t8r/GTZEomNFoGv6IliOU
AGa6jMnNmyVG8J5bCTgLkzki2MUu3EAdRoxGZsjoj5uwYuJpl4hUrOmhKpkM9Ld1DNtiuEp0Corp
Rrk9CM4LiKmmVS4vW0QgEfa1itJkFQ11vfQmA2gWNsHGV9tnJUJWm+HIeclwxWL6AxkRtVW5KUdW
bMpMCsJUqms9Hk5AOI2lr8vgVYB9Yraffk+pAKvO2d96tl8P+oCpLC9AZzbTumSAJyn6gOkfXAm1
IC7AzM0fvmUcZcSmNpYq2KEqZopMqpjdHG3RObvbRdxT8u6Z34DtZDLd6JfA0u1HNHfakk42St5A
btXaluda9tXcQtKryey9LD/q0RaHQrPblS+/JZZTv/lBGGA+kExu+jILKJMrkGWKDvletPU3I+gW
kC6wig9pusQ7YRwB+FA5+Cg9o46MFcCm2oqD0YymnHkoeF+PjpdgB2GEzNE+JHZcpPRy3Wpa/W+v
PRy1rY7RGgXu0G/ieqzwbGrDikrvyUUBgEq9eECn2h1SW+CQNiZEzyZ2Cwp7V6vsRWY5xkJJMaL0
pbQ35dRxqYbwMRqqjzYN6dyYhJ8uiiRCSw1ji6xa2W0QLlhYRY0FJjXjQlnWL5HRZ/OMge7GKnUF
ph3N6aS170c7uzRpuwnsfHhqY/eutULQIUrzncwxzrKYegPhdN+UtoUHZdffKpVVpmDwl9b6Ni5R
X6mI6E+ZZSnbVALWm2caCJqZWSs6H3fFcJ9rGHuGQt6jAihev24xK6qHszVVOVmSvKNtB0Vfv9z2
jrG2XSQEZg/QY9pKkGOtIhvi4YwfyMEh1lxv62gac85IbSNYIQCd35ZKrX0a1b7f9ujk7+uQcyNE
AuNYNlyBfVyLO1BuhB8EeImmQrJRbQQ6uY4NGDHDlA/KdC0sXwcrOKA3Vq+ja4SbqDAforbVlqxo
5pPvZVTqRBIXrOC3hK6mfcgHAkDhBn4MvTozNaCF2HzHXe3jJ8DA159qo+wuxNefbbyLL24urVXA
oXBdesJ5GXz9IFCvVKkgtDJ3wq3Rl/ZKw6p/anODn4Jdw8PWuRsCm46lO9Yn5kYp5S8Iot4mzp7J
rb4vJ1ScoqobDPPVmmlCu/ChQfijqF5xr3Sr2B3EKkZ9USE5X4dwbiY3JDV32brrYaQHXVXWhZe1
2Uv9s6k5Rw4mRhqv/x5Lv4PQYRrPeUATI2G5mAcFuCqBVOTy9XJ2NpmZste7SyqLk2aODxRdqBdA
UzBkwaWPM35H9KpyaDSkHwuZKjhxR4rQHL3/tqgtb5myADjedyepUaykusEFTWBNpoQku7BbViY0
UjXfo2nV76nZKb7sSDwhisrO7lAxP/HDB5fIC+mYsB7AghjAIUJkLCYNjdBQoDAACd25FRYuQ0G5
3VjqK0GSU45SK7wd4sLz7agCOfU05M2LxWgkWIQ1dEcmBThwJ1ec6Xou6Trys6rst1qDZEeCKYab
kfvuXx91mSVomtuflP79QTd9Eo20pIWRHv7oyiB7UAS3J27AmYof4EGXRnMg24lVfrpIdEeGi9ho
xR22Tu0lfrT92kKqEJ9HGq9L36q9O4CPdBZvwuM2KHdWIzn73jq2SoRNWlOEeQpASlAm1zjYFAvd
CutbtiTY/Ds7v7PTfKwlhBlgfmkaTp5TDZn/s5DUUgQ4ddAEq6/d0H/KTSwx1MK5E8TPt4/GsYEx
klsbpy2oXcIRJoMR+7sYINfya0ebFs2ygO55XySKse1KQLr+aGbuaogQDfSJg+IhDqpHxwo+mEFA
kppWisKz76WMiNyqiEpCP6aIhWnVS8BGoJUKs1rWZR2DR2nNYzRy80ZpWQLF7sgvCJ8M5ksPao6t
MZCuuxmmE6LqKZ8OZnfkh87edIzhxUQ3YZXiOZ/AEV6AtVENh10zWsq8CbUFvFZnF+CoUH05HmFg
1FeVG1UhvKRQrT0WS3BaXeRou9tDHt5XVmvtYj/Q9pYdGMuv1a7Osg4DnhvvhT3G+3goiDfo+4sT
pysBOmuW2krGMqXmRzp64g7y/iWljXqIDboZYeGSckLCZSdj75IOeNerEpZjq4fKkxNh5hNea54F
svl1FVPspRO2vMWpvuiZrRO1VVUXTXhnF44TzIRH5jrB0aODZ8YQX3Fq+dugNNIHqUgfq0b6zcOC
Pi8Z4tzBmLFfoCpCwND2w8inZWVWO3J/6nliieypqE+301CsxJxjhbXqcyu9HxOy2W5FY6tDMwxV
mhzSbF+dMI4Okmbeok5sjnL4CZCyKCiJLADoVWoqd3Ebn4iTzw9Mwfpt2w27voHGcXsAxWO05ayQ
nURblQpunhIOPwekyrLKza3GQ3Ukj8JUdrzKKatfk/JOEGFEB7rYVm4YL+TtfDYAolmKYhiOkSW+
VT1hAdJwhmPOVO5ILgFdCBpmhzzHT554WJTapnVWqPy/j53JxKBCKJ5EHIu/qj5cZpy5OjR4En4A
D0Bobw2NsiAOVesOFL2PwovcE2x166ksHjsu40cnK5JL41rbBmRpVcX+0SeK7N7rwKCN/h7osL0u
p24SB21/17QK+Q65YjJ3C8rD161exFpz8SCgPlQNMJtGezBrW3uAr31WpXLn5JVyDuMiX1Go6DtT
EaRcYVteEJXVbTiYhftcU5qFV1n2KVRdbBaGxukqcfw5VFY6To4tQN270jwMlTm77XmOsB6RieHU
nEpnoHX9Pvbzu5BUDjquzgAKssKCE/HdD4XQXm4NMb/gB7em3yrvg5Mf2mJmdIDIv5pPuQvRxeKb
fDWk3MlWnUTXuJ7OFq6oL3UnAsR2iZgLaLWr29UV1BscS/sBUdMRNeB4LXxK3qwfu63iyvHayYSy
eEx1QsN4muREKjSjJPmPXsCklEw3vrIX4tUnU2rVwVneRVR2TCinD5Pbh71oQ56n+aYRPbw113gO
gyTbBiTZ9j1wsNvbbFJbYfLE3p3rYurgoDIoElz2E/SZ4B4XnHtwk4gNMX5Dt7DfJVr2LZL6bZcP
Lt6b2DGnm4GyqWqsjPi9yL/ThQ8THmrq4db1amvzSVgSsY0hrecOe/zO7ZKV24H2C2Vuz9WSE0qc
j/1eU8p6U+NpmMU972HguRcnd0BmKXF+9LSoZrjBJAKw8nAJRmYxI1fo5ubCVW3E/IDXZ9CfqH7j
AlSQGch1XAblMa8jvAlu1jwSygcfqDPCjyYABVB3YJqCrNmXpZmey7J9c9w42UE3ZYk0AutKgQS0
Chbe1+tQTB6qRGoA5CmHBKf557z3HtW6S7Zoha+qYhTEDspFGdbWIWHhXPfYPmEe6/kRdNqniabi
/FUEgF7qz3HqHtxavNdJO7zpOToDraZLoZkmiaJF4+DaLw4hxrlXwoOwusU6AFhFkACZpsbBIdh1
VqEWPuRxyfkqUL75bnCqfaV4oL9NXrnfnwgrp3uRpOguGySocIxCjne0o68UmsUijO30QbS0z0sX
HGPUVf7KgQK9vMn1zZx4k8opS/4U9X7p2uByx2ouIVxrwDwdm4UfXwzRmcOL3bM0VqOBljIsM0Cr
HjkgfqsvkUKLlaSksY3O/DEwleI7qqc4Mmx8aim1lUc7ZrKmFb0HFG70OjxP5RJzRwMDi91m0Qw9
xIguX6a3Q+jtS6ancSLNmZ6F3tKbIuWFk3g7gwp1G0BikfAPtqHt+auuUvJ3uLmtI8d3ZUgfmIO/
+3T4nCIhzmj6iCI9e7Jj9G0pcajL0SZLvJ+0hjebQlO1BnRuW1trWfFeap21szwLtsr0UTPARfFH
tcRxP1T3txdYJoq3ivCSLy04hXAjCFm/PeS2s/HCcrxzy+BO65AZzEUHttyaHIZBRv+LbmIFSWwz
mAVg8Exlrq1r+e8HCrzLzHkJisBlcCB+W44zzVZmhmGEy7bW6dUMXGTE6UHX0eRZZTx17r26n+u9
S5s5YuxWeE1/dAH5XNK6fuztMnq9FS/DCJGpBMsako74FNPlJfqJYM7aVZUXzmBLIcpFoNseqTTO
FEeUUFZDFsa9XKaHXsntFQmhwcGWwe8PMVm2XpL7pzBu35TI8j7ZcpE+e+P5azLg9bguuq5bdq2v
fu+nEDrbMaonBkOM+a3pJsPkN0v9Md/R4eISun2od/LSbyKY0gRze9E325YbopNrxpeoriV4FWJ6
PDCpNb7zbEQCWozIuL86ysCtoV/29zmJO3S7+vtIn6AHfXJPaGpwp1quMee9cQmHpIO3c6eH4asM
BCeq25CZiNxKzroeJbvaqgB4R42DnBprIptfdOfVlvG1fFiAH0kGW3acc0hrmIRD/lP27I1Wf25G
eHlOPR7IchzOahd8fB1JfM0A7DFdLU5KRYZFfCawIdzJgRZcCxJZ19kgcg1IQNaNq9vKYevvbu4r
LwJo3ub26dirMLp7beetjMHC3Um3Neyj5hP2yA7Tafc6xQovKpH3W8wt9rxULJBro380zMbcoYZv
Nw7NyG3qa9o6hhZ4SSp2P0st/Q8NSKvjwJMOyj80cPrAUZdpqcXkCdj2IRyJlQmQu02kdfugDfke
8xwWQkuh5m6TANASzuEFkpoZXe1qcrshj2aokxfi+tVV7Ea60ziAk00O5CGYzjFTzF/f0cvOdM9Z
pK1TrWwatYdKm9lTocqMNALxVrXzcCpecSyjX9TgG0aKSvgiXUZGPskhauQVoQR5X3aQM9ChdX0b
HKXEawPkmKZoRhAYM5GUyiGNwZLe+g+1Qzuo4rDboZGt2gmp77dfHxEZbUGmlMU+jTfU/eZjio/i
4kDs0vusfwKfAhnDE997jyYwPUBC2KfB5e2BCGKL8RVqWgV21TrT4Ufc2gNGmbUM1zVAUoNy8Zdo
rtGf6xwuyYUsnsnoeAQh2nxGvB9hJ+TmtucWUmN4Pu2aQ7kvZBVf4f9B1TIoUfuquRAyPfeh0jzk
Zv7TR32PN1YlztqrVQOQU+YzpcdEhQ4tB4TO5xT3jjx1DpVZ050NnJVbmpwnxKoJToCjQjblfWMo
DfafqRluDfYOdUl+DHUsJUNUokv3snqZDEhzRgN8re2DxLodPhDUansgUN9t4sMI1GNfAnUE2r7q
9B1eDXtl2o2yNE1TbkG8FDgUzOo+Vcmg/BpjOZBTrCE1yXjrgy2ekJriOVPuO9/E3huIYm2QwXrP
YD06fHVnCj3eA0DKloQ9+Yu6rOrT7UElyGqDIJPKtZp6e2521qaxj5l2RxFo3intxvoxCvX72PHU
0623Mz0bmngEWTQ1xB3zKkSzi6OAXkNQbDo+u7wt5og4sPqL8P72KdvQ8MmDVwDh/z90nVdz20y0
ZX8RqpAa4ZU5i0qW5BeUbMvIQANoxF8/C9B3x7emal5QJEjJFonQ55y916av7Wf2UzDW4GrUNckF
zs8BBQ5XdlQnwxjExJhrZ11YezVE0X1ptaZ+MBE3lPq7kBTUZ39kOIFQ9hzbQXmravLNv697y9pj
rCMoFFZNMHtDWhQkK30XYmDADX9ixesA3XkZYBuThasxecpAVXeTQbdpnlw0JujkBAn4Om+TL0ML
u5vj9NqxGEJvI0GWf5Sy/JBeYZ3puLw3YRFcCr8FKWf49aeyjUuXFsNrmFnVEd5DvCMxAPduvp/i
Wh6rzE9x+gQb0wQRVeUw3N0coso+8IddbdaHpVGrk/FxnQKEe9ST265HAug5k9gGVtJcRN44u+/P
P27qcTN59I6xD/vgs5d23PcVkfidcT9mQXqpkdfhhsC7Ru1Ja2X+CtyIFAlUoc2mmnTPW9na5ftm
lWjQqZgBYPOvvQfMs80zYX1kMimZHzqCidF9oAZKUhFdiD4nF5bUYgJnnOggCD7bmrmVPgMXoo8U
+7ds7vADTzvn7aCeSr1jOY0gsQb5Q8YoM8vgUc7TMwfHRKwGby/myQpt6uiBhg65zGQZggLfhPRc
OqHRfU1Yho+mPTwE2mjTnmZ20XjIY4HDPk+hYLS4VJHfn4TpjcVhOXBZuZOs1KslRnats8x+zEcS
hsSsXo0j/cj8c3zXQ6gongcIIBq4syIOhEfSNvGR3hsiIjA3d83GKViULVkGYH/2Gsnnl2lO0hMV
7MZZqSECozu6c3ZX5oHScECuPJvaOOxNSeqlMaovTRTOH23wt1CjXpqI7pvDTJ+QMJt5aF7ecpvA
ljQtq/0iDKv65EsPyaup29rZTXXkH2G4WtDqyvEi9EFupM9NkkvOB1NUd506ylz9UwjkAwxO6fl4
ts3PoDe5hhUckjXQlnOqecEjKqIdbsSLVtjh1/xgaJTxFoblM6Hy5XXZuLL779HwYVSnGIjOCfV+
8zh66VPkNEW6YzLLcQHnCTR/d8xr4Pq50R2Wo4/Qpq/ehca2PPOl/187jPH/sDM1y2Bxf1oO/Qjq
DbVQbxzppomdaAjAdvs6OAed/I1C712g47XACz0HCDkYXpdM/QptiyTg8t/hH0Xmt3AisBpCr8KZ
JqxT/4bkRu5yoom3y/fUdnG7oxlBaG9hBFe7L5L9v0d20tCiTC1Uv/LHUr0vmzhHtMTA/SE3bMAN
HhCDqAFjiNIve7Z6zkwVdK+inJxtBjXyKZnU34Kl4AvgmYLDlZWy0ofva5qv9qPvZ8igY+2E+02+
ZX11pZlkPGiafYXV4KztwSC11ta8NyEZuTjErxzx73LpWEYOume+xnBXAUnCpBS1/oPUXZcWMsPr
MTOTB0BCh4IuLH3EpKE4ncdoU5dzBTR00HomVObyw62d6CM0JZQbYf9NTK/lppczR869+rlNwl05
awg7Zs9r0xBoCEvt1COUPoHPqUgEIqd2HyIXobE7lLd6EhZMnV7btEaDPAV7y6PEt7SLAbBeXewz
rBza/BTZlnMmSrbd1K25X1Yni6IlSsdqQ0BjuvURvpHWFOtX6T86pF48VRhK12XjPhee1mIl56DU
5mPUIyJkbxu9sRtMgyzPFBl80wfhs+yqVzGfgfS3q4dyME697pO4M/bXgEnKHSJHcTcDYhGTAPIC
LsdyP3DBW0EwwT2kGfW28hqiYvvJOIshpa1Y+c2XXxjzUNXv6I11w1PRROYuQMZyjpOQenBpFpBP
81XGZnYG/CWPy6PJgHpSxio+DJH1DnIcAmwXuw3QkBVJLw1j28A4hj3YogRA6knV/SXM0YUogi5z
OPBoGO3qoxztrxmszK3qDxJuRqqad+pMi1v8Mun8bos1gM2KIB8uU1WbJEZX1mNmsrj1K/yMe+S0
zDQ7OUbnIAe5m5I7dKAALWii41KTMA73/kBKeW4k9RUludpjSvuCDFlfm6qEx1JNEYXi3BDOFpr0
rMAqPFkBH8MVvgxw6TORrjFf4AHRIUua3SP2JLWd1o/aOm3F+9LybOF2XmwAYKt5xbD0ovXUHK9a
ojNk7f2bI4B3fstelo6CcvJ6U1H0r0XRWDsvmH2KiVcdR2PIbpob9nPW0fjeDWPEGrIj1K/1zrVu
xzc7pVk4X/6NSASncM5PWeY4Zf+n99r8xZiHOjzxuzh/MecpDE9shvMHzG1cQ+YuIKG1xq6c0IZw
CJyKninFcpPprWk4L09lQTO47aZ+tVS6KX+2nuzDohd/PBVc8IWUF+Hl5bkK8+3Uq+l1mhCYQjbN
SPqywg/Tgo9hW1MLiju2dnU0kD/YABqIJ1ajKsNXWUddeNUrGpHfp3XVNd7J1mMZrBnO98eyK7fx
IhBitNKcvkUhy/ooq6f3JPgr526HM2XpUz3Zw1GBw1sFrYQpFyuIJoHUrirvSB0L850d+umr6Dmk
XNt2t4B3iMXrYBAqg8n+4FrW3Y7xNNoQyh5CIiAupjQzquQmuy6P9Pnp9yO/1jdRFoFeJnSIQU60
8exE/2xxApP8PLjbRoTZHlRpt0loJoOtMj5y1whPS7GIR2JbuBD1v+tHoBEXF6US3+IgP3qnxUMU
2NbK9khDUTVdrUV6U3by2lczJFwjtySlSC+HR5KIBqR35M9r02g8I+MYdumASsUaN9/HCGIPJMJT
TR6cmzws3VJTjGujnNtvlTucIgQBAM+t8WfRDAcydto3yDH2GsTIIYrT8WRUPoGNRNWGwMtYoFvm
c9mSSyKSy3JoCL34+986vfOiR5rhvyicJctZxoMrS68fpZ8DdrHMbZpP+WNDauozyozVcqB2gCWY
0jFSTq0fY5Bh9bF0Yx9AEN0QmJtf5IgacrS15GloWfsZKHtIWOOp9BzI07pfX6nM281YBO3Rtone
TQ3ZMh9y0ZaT0UjHA3DDcpb756XYJJaSJWVWFE9CRsTRToVzYiEywGyhYGvTkY6n5sgN8cNPlUhw
haaausfMVhG/FnCgkoG84OUpXWvExclrK/BbN6p+zUBmE1rDMmuIR21vzEdUPx9bESAQ7N2k0o2K
bpMb+6i7hCVQaA1HaY79ScvTq8pMbkeuZqz7ksOmd713PAAsdYphvGNWxhAyYjtzsrG4FwCN9hrG
tP9pc/NNL3c4Vsf5Wm8z/inmOKt0hFOgAMmehQHOKeQjW+WaZL6JC45kFVVy0eFy4kUK2L5Hxnip
ExceRl31MyREjIJwlN+Pln3fry70PWkDZW3N4LFVjA/C1DCOHmycx0bM5kzPA+mDVXRVDWX71ouW
OW+ZlDeY6LT6iE96YEgX7orWMB5QZ7sbxwUq/T3BNSWwkvlenMuiphh1h40WttrjAEeEv7t7iRmH
vWhTdhmD/xYFmfmnFX62IdQOrUyfkKCFOMW5CaGeIyCqL1y821WG4lHBe82NTYlj7ZDar4v67bvb
W5MDik4X5xJfZnZwamM6G07yNx3iezy0PnGkTXFqOmqyMPfJCHFiT17D9HlZNziNOQO4Vt4giAAV
jKMLG52iljkHuNjGzkf9syUwrX6xYzCSoZb42wKh15NsWdSMWge/Cq/8pup/GZYzbOLW5xpFEpPk
D11VZqd2huO/qX4kNs4hjDU2+UJtVKU6Bw4X6g4lSGBgoQEMkJgD8xW0LTqA7syRj5LR1UZTDuLs
8kAyOAqUwGaeneNxBkrF2VbgEfeqZ3+CEoPWNFw7RQExzSBQzmpA8uVkmaJ0/xURoqh6IihcRRAN
kt6rYIpFSx8rdJwcGh/fWVAZT1oDF5G/JyoA+pU1pQQ3/2gX1nzXRthoNJojsjv83MMqrY5CVgXj
YEmLByC0Z1UgChW4XUI006Yk6tkQv80MMlgXiY1UHkkMsk42PsgrRFMT7XXAO7MwPQx9a1fWVcfn
f4UFxd/WtH+NDM4kla/44YlFfjPuIo3qM5uPpGGkERtSuagu7FHUQ/N2XGMbtMDcNLs5G/SAdozq
aQJP3YPTxh/cMze1LPqzFVVQkNDOwLwUn94kP+2IRlRIGlqUZn+CbrpNmC23A6JJLlxnLLSEfSfh
nmhfZ1Xr7nGEcbJNHNVe9fCrEeUu6gaqVBwtOJ/fqHHznZuX/bat0MC1djcLsemDxGjmUZhjlzKt
ve3LYZfbqA1tS/+ypvpHFyBVGz3nNAjziylTfqf7LzbLRlOMj+A1Zwdz8o/TYBEapqcPFlla2yCc
fjEvjG/eKB7qcdd0FG5TTviIa+ZI2NqOkNGyP7VzNnwd9s2O9Ba5iutPQw23qmSNIcbmqwvo/eBu
+9sXxITGHpGXg00nTzf8Ydul/dMw2QRz+FTMvZmsVcJKbRJcD+JO/BxIzHTT1NnqCeMkspCGMEQ/
VpqfVs1NJdT9A6LGfCuasto02hs0qkNXNPE2siWloKHfI6WPBx1OHxfw5oUAjnWtl4jgA2+HodA4
D6m+HkvS2DN6qDcZgb1BnDYERvZUDtkGV4TLRA4vfKZ7P+qq1+D8A+jw88mmIPb+EMDl3gZji56k
2fdNaJ93qdReIhy0UKv8jaF3v/1+B20d+blb7H2XblmQwUyEIvfio2jYH11a6sdaNc8IGNzHZMbJ
JZtWFuZuEGg0uV5Bn5NM/tokFutSkWTWp/qORpnazsiQqk7vSk0/OELGQ4y4Cd48Iu4iJBOgBV2z
61sThIvOKZ92hgLHqlnExCftttLd55DCnxo5tnDaap8BfVQu1CCr9GJqNjVoXYa0DTkUiiR16UZo
IghAXPWmWR57wq+2RLPHXSc5Ft1+Dx2VetfcTVELnih1y20XpEDk9E8agb97u9zTY8zoG9Yvoc4Q
d6gwKxrpYz+oBAxh1K/NitSAcqr8fVNET2Oh6xvQZaRXaf46FhXYwXD4abrSg3aW/c3B4axUP5y6
nGhs8kxL7jWuWnM+/DVigoGV2+4Hn8BxT/E3GZL1BoOIfFuQdcLxCe/IpfvMKR//8VqOhUy48IYN
tLChl6+jyXA3QOgTBhcs3bTB3DZhhU9Kt4kNq7YWcSUEIkTmIQ6hP/qReyXThEwVm6mi4OzZ1Drf
d5xb8up2v3FwmWdG4/ypwoCBRfz50SwuqC1PdD+Cm0mEOZ5okJlVsM86tIqAyk5FXpy0GqVxklGr
WbW5yh1zupURs4zWb9t1h7BnEcZuo15eG7tBfgZdcFU7gbU3UA0YyAYPTanf0AcC4MM/jZrNpP/t
lLh8Ev7DINdQ4uGesyznTuBiNjvBzBfuBcEGN1W3NYLUWkNYX0/Mqrh7HozORTgUBD8N1RoHlqrm
rjORXfR2+zVqMedtFMYbwIaAPse3LGmTrYwThDxtgi2y2Hkac0ijKs5B/1EyXKf1MmzaCFLc6F7i
/JceNNrRahvo9oSE7OKR7MRqCu9Mimwg3rCN6tK8DPxP+UfK32lp3L0GAYYieJ40Lz8+yFQRF65V
A2FogyTR7dAmwVNrdt4GfgHJKdF72dbDDRAQQZtGec9k8aaBXixsGb2qxPoqq+APUE5rM3jezat8
/8SZtCllnT+UkQ5sbPTBlWjDhy5IcnZYD0CGPfkl2V8I1NQx79NdZmPTa+QoDjpYE7g57R4Tc4qX
FUqYbMajSMIY4gAbO25eJz3+qcTYfWS0Qls9hMrf6E+pnl3QieXHNsv8c1kzwxUN3CAPJTLZzJbz
NOtprLkyEU1K4R+b7xG5El4U51duTmKdFuotS33vGrOQ3mB+dwN5dCQCzMLQ+8fqVaqp34rK/xjL
5ndRB49mTDGNFWvNJQPXYo6mIJw8sR3o+iR9hUimISZIFW5/UY5/zYy2PpdGz4fV5AXhytE9RK4P
nt3kPKIoIdUpuDemArRAyCKiuUK717ScthZr4lWARMjrs+AAzl+DspSuw0aNN1fxKdEoBDqeYu60
iXkp21Bswszv92ElpssEfgQMjludyNL7tk2naSU2rgOvkHg5RltM4TEJ5edsyKKtZu9Lm+CwrmGR
32RAmdWY/ipm3rlbuNdJ3fELWXuSRdBqckXdqLp6LUWK3jViMWsWBYHFEKF0l5SqJg/Kq37M2qw6
1QrXSgdczScfHO53dnEsrzp0bodxqaUSYYUHwyvmsAHstDUY/cx3hJsGCZu1M1aEGDGnE3pHwpfR
m4EaBBmv67tamtysYC6wvBvqe2en9hajB6ZxpxQ3L2GlbhhetO1cI9kytYk3mt64D2SyItnXYnyk
EFkw4gFO0M07dA4WQx5FvNoGG6PISA+qxnKTc/NCzdlL+uDpeGBS/lpnlr5zEz/ZFX0HeiGrLw5s
50NrBecpA9KYavsu1t101aM+C8VAYExvXS0oTatoIJ62d/2dYc396gSLlJogzPHfQ9Gpa2trgqMc
aB703bDF9WM9ub2qdiV9/lVrsagVZvrbt7VpDWLZXjFa8Dc4jIlMDqtfFBzH0GzFa1R67npAmrXv
86eyJnk36tGRTLh30JULb49+BmypRzBGmjK4MfVbN5N/RW1oG0DsGZR/OAaMdbpt7ijvzLJlnVqF
fSrwba1bFmCblubNOvF8PihWmKja3giMjoCSDqQ6x/Vfl1IvINOYEMSsN8QP+KFdgfCps0ltTnLU
tYl+kpJkEIqlOQ/OIwsmh66TNLuhBTyRY047uiZTUcsqz5F81qhmT7WbHOWIbNwbD2Xogk8T6Zmm
u3nJTCYkqRPVZGLkm2+iRJX+6QnXQloVGE/erM5Gk7SZTIuAn3HiCmSOn27nZ4eYpllEYsWh7968
qpEXPQWpDy2IsGTqhI2kpbAlQtfeiPiBG3h6CCv1BXf9Ae0RgC+LBWsE8zcQ/Ycynfg0x3RgWoIK
JZRZ7xsaXivK1/Cs2T2J6DkI1qymUpbOoLatNpNHzJoGnj+c6kRjtWRkh0ovHqneISaEUKKYZx0c
mKhXf+DKQ9g0zdDG3gdF6vFdRg+TGuXOFQmHqoPwpXDOMgKgG+qatcI/ke8Ybf8kUO9XO9/fCtJM
9qP21Sf3Jq4AghDUuYr7VF3CwKXQRdwAZaEvxh9gWgl+H+tijwyGM3xqWbjJguYiciwSzp05UjCn
OMZ8s63r6OhyeK7izswOIV/5VqaEiTPiHjduhifPMBW1ncIi6osLSS8xWZmk/6BDMlEslMnVFuJV
lcAT6ea3pViHlasfm2gAv8aNDwlILU/LxoC3OE2yOqZZzvBQoVoKWko1wG/V1iZxnXCqodzlXfss
wLlujLx7Y9gzM9i4f3rCkwQXS86p5aGV6fKUzJesf0+XRzkKuwyeFm//X8/LZS+Vt9x6Qf/1/ZT2
RnpSsae/0GTXXlKEnxXhao/R/IwkwXfOxeS2vJZklDeaXtonr5Lha9rSLHCa0N8vr0oONcbAHTnN
1tg9ZRDsDdtsdw50SUtWzYqjJuAU9IibDMtdqzrSVr3oZiB1uSqj2pdWOh29MlUg4bDLCu9WWC8Y
BPS3IWrw15el/aMlitIMmxcnTJ1baSBc7qKcWNNYPdqYeCHEuSi/cThE8UywyRmYkM9Qb6FsiFMO
gJqb+QYKcnz06LBvA3I3Nmhh8EbRXH2vnTNq9XxnFUNP5rVyOEuJv9Lb8sEfO+OeZHp4MKLop2zV
7zprrgJq+bWIZTuLNH5ULBculae3T4BdoC0SrFmR62KRJjZpQfS4bACxmg9Z8IVEZwTXRaAx6oN4
3+mEpo2BwV9uGUN8og1xI0uku/UyCRhTCCwIxMfi//e1N1NzfvnBPbRD85W5mfFCW0Vzyh9tOFJx
Jnr3XEykXhGNt6IhVu4pgfXHIBrTE76BaFXoA+gcGqfHqZAIf3vGRvaQJ4fCpH09oVDmtMxvb0qa
/Unm2i2ix7LvZWhfjXYOtrR9Sj8tnx1LhYnsdbyOdCGOhjUJEuN8z7guLzRBq5+tfsad8LZ/Gzce
zOvyNm1g3oX6sl8t+/69ZXm07As6vFbZ2Brbf68uL+ijZkMOQfSh6HOe/p9fsDw1aoPrtW3sv3/d
/B/7Xz+qckCTQ4aq/N/P/vvPL/sKjZBcy5jq3fIbWDoNB3OsHttQhzdXe6FzimTMw9CWzml5DhtA
2VyAeSmw2GlHLc2MYESIPe9b3ri8MJApt5XKT9bMrsvIpn3LVIBezpzFEuqYNhhOeH+NtM/Pi9QS
D0REq206FwM+Rd/PnxVZhvz/nA2XGw+O/tyDlaKrrt8Pc9smzGxI3a3jqyrbJ9q47UT/M2BZxwj1
fzad7Is5nzQ4CLu5eu1kb3of5pwRyRFRQBUSL6WEjR4QNB4tTuEdywB7Qd0aN5MEuAJhPQqy6tdI
VKTqkDBw+4COI9ov6RnZDaLpbyK/xCYAi/pYj76J7KOpHnrTsXb60BnXNCpmunKRXEh6SI9V6eqn
3nOQ0putPKYq9s8hAreDjY31mhiWt2v7xF4XtA6Oau5MSsUlcED66c/NSqcwrAdS2dbkDeSnkRxq
lXsdpGE2U9fh6iopy5d9zowiijmUHxhwJys7Ld+4stebCEkApxSbgGrztjyNBu3J8UjITWjBE3Q+
NrfBLpqb/X8f9dHvXvXF0abx280g8jhryHJpGj26OXX7nmWsACILmzraOCBLfbnH7x28zC2whHSB
O4EhpBeE7i7qkVaAQ3DvnLa3bJIIe6SBtWvAhtR4hHmn5YmawKfJy0b4FN2jafS7f/uaxv7bR515
Skzlo5BJfnp2Xpwr/0ETqf+Uit5/0iJ5hLUcbGNsdvgu4hHJOZtJcxlaoLjZO2XNyi8HSJMPRvmw
bICfyAfREjzhqmdgmc2HbSJ9FCH6Lk1V5JrFRELN+9E2Tzt6f+M+9zL1YU/Z1tFhr2cxMC7MhhCo
R2yyY+n/1lxwEYI2eZfkuzJRu3YEzsYZvA9dpHMVdJx9jjMlIgX0T+w3BcEefvCakkC0wTIHQzGv
sMQFbr7TgpRRqnyRbhleeteWa0EPz7D85NlDRz9FujxYCYvFrO/8bRS4clXYY1LsMsdUeIY1W5Ls
EH8Q6DTuxkBT52WjFQxwqYxfYcdla5e4hMc8stTB6VvrUPjKuZNZW63j2dZeUf6PRfhbgZ3VEIm/
t/UI1hfpzqkNMu8xrh3Mp4MZ/nZRIg8MdX+g+Qn3g6NFxwhkxjPiuuj7d3j59EpiRPY60O1nFtKn
h6pzzRflyvflH7F8749uk+eVRDoSl96dzrLxNBao88PUMiOCEfJjJsmVbtzcWhsxjGA764rHRstI
TmmIR/bq8sG2MwDMjmieqqhtngySJXS8kA/LLlqF8qy3/Z/lmdY2E3OTTqeoB36jMdk+OfQUX1Ks
n1sjcTMMxVPH/TsjuEpkpGq2XUnx44qf0vwApxCjXCrEg1fqT0EUGs9BPXxOGhP7Ig3F3fEt7UKE
LqVbbJefedvewoFivoZss8E6jOLULHS6g0b66ff5yqmy/EPi6J+n/tNeg/38HhvDamqSDyZ5HeSA
GnGo6cdPZuNUh5Qi+UBeZnmoiR5ZS1gWwJZF/Lts9HM8un/aMdUuDEbhTWg6SFlDHGKhzq1w22fK
esz0lHy7qvOeaMlUzwCs21PpDSQcz09lZVbPgZPtIGux3s+sW55mwbMdBA6x34h86N37z0R3UAkT
DYg0xvhlT6Ja10ihDgRgfzI6tW6asP4ofCcb0udBwPDR3mo5MV5TGDyIuHqdv2WrtVcqdav3duj+
ZHFIVzLsXrHEzFhm0R8zvEVjWeMuQMR4hwmyzmiqb/h2nvtqKu/VXJ8MiUGyzvx02eeWZXmPnPK1
4gw8oRYp78suJ3fDA187t/n5Hf9+YACi4wx5cF5+fNmPFp8DOuTu1iqmYyR78ttDSfxtzYhl+XmG
pMSMll267VSvn5aNngudaHI2/54ujySiSNby/7+XfRlgLjQB/82/ChYkb15+zfITy85lY+fu59Sp
4gzQ8ErKd3SJwakEfAVDsumSQGw1Aofvy8YfM1itrNJXjpNqBExWoGFVdp8Mxrb0p+xTqA/jyXa5
8RbI1B5dTrHeHKwHSE5MatLA+Khrx10LXTM5PcNibQPX3pE+5q9DjRRLy69YpA0kSVeicilyczRm
oamnJwb888A5uy6bITT+e7Q8NZqBYETkXZhj4zO6+f82dcfXslqeD5kTnV1pVEcUoT9VmZBKP+Tl
S25hE2dgvDxxg5E9ZBqu2li0l/69GqbhMDWl9YQPy3oI3Bqxgmc+LRuvrfkAWB1vJ8fHc+va485K
uPaqoEct7TX13bXG7JqNOJzHUqrPSWYY08L2ta206jgoF3vgvN8AftYUnyQJFrsaqfYx7Vv71S0F
1K/J/0GkwMHxc4Yzdao/BGEZoMu0ECrVhvkWNuOFRojz2yfLeeXllgZWx3L3OhS4A0YN/8m3Eawv
b5l/URv3/nvtMTGvuUgz/KQTPKZdfdWA8My+ieZ9zIobq5Hwyw3HB63u4/fQRSxECkRyjR1wSq5u
kwdhwaKrPetteSt89oPq/fCnz+B5gy6ILCqX2y23j3FX6dyW2kR51KesAwoVIFngZN3mHuaeJHZT
3N1udXeQV90HoGvnkr7J6NO2w9bLC7lJO0IhgVjesbwXBjiMXOmyhiTmK7IuuO+dK4LcGsfa/BC8
jdyOAyMgegdQWnxwFwVRUnGINLuExtjSd2JnVDpdsVke8vmrS7dfHgu8UpvCS7U1jdCNQ320Scau
vjV+9qemyPwVMUqhmDf/iFzOPGtSlCMc+pIMKhx8xTatdPrrRf/ZRs0UrboO93DnZD86lZ/pNWqX
0i3+20zz02UfZdu+N2jphEnik5rZuv/7fd8/ZorXECfWgeitjjrfow2XdiHSHIUod9mEThxeuHyH
l2m0xKG0BNMFRn1lOr2HU5zsB2XFF02nc/m4vND3nrGxcxJylqeFkK8FV/o9fh2aWbUD/HGo3fFW
4LofQ4/sCRHIaC+3pdlZD4772nMtJ+jT0O4yrrR7Xg37RGjD9d/+vJwZGHxI+jipfT0mJ9wYzaOp
R/mj94xGhUAwQfBqatbWdarQP1puafxCV0NBUqufrnCYr3u9OCG8qh69Hg7l8g43k5xnsfeajz3x
eNFwL0ZbbHqcta9QoBFJN+pX0mmoLMihvodRac2gV3fuDKpfQAnJOX8zM1LuEHjRazC8vW61ZHJU
cX0wyDZZ9Ug1f3CHYmKUG7MZqmpJqRT6o11jm61A0/syNl5wS+S7oIr0bTl7CQdbpieNbxbLGq9a
Ma5Rs/lJbf9cKFm+F90o9j2JZGjJ3eId9xpur8gnpdepzQdDEsVaVkP8GFHH7GjpMT2Qeg8bg8ON
8ps1dZPWO8VocE9pQuBVYhBJjvb0uUXjs46Sof6RO9gsMSAKik41XvJR3Cyz0P56SjDdTqo/YZQT
ZVCp5pLWHiL6Mk5JQEn6u8siZUeNg0JYyzUawsTvxIPN7U5jYMWE2mIdw72TI4+MOGwaDd/bbYrL
lPaGp160oaO5CZjoM5rGaxxZPtR5f4fcJw6BF9YvvYwndGnkDxCW1WHqrxssGqB7Epm/aHGZnclj
62fpov7TTI0rYH/jxehjh8+UsdmynwSaM8bHYq0CvQcXlO3JVrHuEDHUC/JAjzCLrDiRaq9e3EnJ
Hd4OtbWpHGgSdsOGG5W/1Vgo79vOnt48OnYrmIvdjJzMgK6tNbIn38xGEsEWdg0KhmDa4yJp94Uv
9oEZuj+xGk90U/Xm7ptMGrMKiIBhpdq1yemnoOhZF3pS/tI1ec77YPqRdsreT0qxcrXz9gfrh8vy
hiFBYdMibH4QWRNfGWxF/Pf04lfKYAuNXH6h0dlz4yR71ZgAs2dxUh7QHbD6MduPoKRZbYRpeXb5
E6xwelS5MT6mievcKt0nZPt/duH+4ThwyoflDcv+JBT9CRENdSE/s2xckhNWHoqZtRqY10R8rcis
tDS9IOl76McsemznDewN8VAYP//tSUonfCz0YOMitbkt+x03js6NmSebLLbaXTjJ7o0MWYxBrtNd
EKB3bzWZsE2l7BcG0e49azhF5t0KF/bR8mq5WX4o8fMeWYAsjssPMTT9kbdTc+9rR75ajb2KndLb
oMEZcR6UWCyHuVoBFIMvlCTwdZhIrBBzVYNc8Uu4LEZrjKykNacDYX33anDEJ7J7DuGUdi3GmfEp
F+HfZX8fCZj8kx49xmkeXypkTptm/oGKPEDU0NY71i+ilROjPmhz0CQH0Ul4tfjUXAdfXWNZJICw
qKEUFK8gknKcWHF4VZFvv3Y+xCOzK6urgCn+Smfhr1HnxveLsptJqOW2HjHGua1t7hi6x3s1P0XH
9eIYcXNlWReDMxYA0kiz2JL8dghL6CeO3uIfHw9wl32M2PXP3oX2JQ2FsLWMKNyN7HcG42P2n7uE
1g5QdqI8IfvK+hmVLSMuRcvYxEI6X3Y3yhh/2YFqVrU1kVgkk20iSENl+n+d8qg40/ENKc7ObUjh
j52Enl6NWGvOsWttdR0bZR5M5mEgUG1CzXARBxyjh8kV3bHr6O7b1f9h7zx2K1eyLPpFUQiSQTcl
rzfyNieEpEzRe8+v70VlA9XVDbSZ90R4rypf6hqScczea7uYqMR5Mpfo9PNvg1GHG2kkI8FibXIT
avyQHAS+4c7JdiWonYalcB5WDI+eUlPoa+iF0sSK+QcvkxfvnLT002jKgUk/VQWRy9jSy4uTT2/5
DHKxQqHfBYqNUjo9gg7e2v38SSls6sSfZHpAgjRNMLGC+iYzxq1rGpBxRL4zy/qXQ8zMbmDY48fC
vjQ8Il+1NLwPI5Hsopkp+cq2+GVaA+YRTGOaExSk/eWnwQqtja0n4hlyBcEMmf6h91hiyWI2jmYQ
XmFjZyyD8gc7RpfYqmhvZHGxz1r9yS6mB4iNvuqiZyuZrkrkZ2QHF0LnnkQk/CwLPhdLfuPqxMcv
l3OwyE+MGYQ8pdXVRf6VWXz0jpa2h3WbbSLkOTe6hM0Sl0cCPnFwBOow9hXSvAGBBtmeyBFK5FpO
krDOHplM8HbBb+SHumTNScKDOklQvl7rkECKDnMzIz7FThpkfilQUJbiBoiIu53JYWfxR5KMTXJo
R4fQ9CmykBbbt+7OUDOw0fo5GGzHDBxPCkYxoCedjSNcku8mMhhzKkHYQ8ZeNnhNkIQsHNZh581I
pU6lZW6wBFqsX6uGoBxzE2kEgrV9l/gOmIFNOo9/GnecrzTLX3kAZ6gzh/0IR6fi+PPjSJF6bo5P
CbTB53RJnoqHgD3AKRAcGbYEvjB1ZYEexSEMtA1f2eLp19BmaJDwZmARQuKfOCganWlntplDjDd2
YoBES42nEs2jl3BDkgi3mB7xUKz5jCU51iA4vOijLwmW12aKHl3CETfrr7HohReSkeuXxKnUZv7c
BY6F4o27AprttlHY66yiQkOpO74xjBeaJseXZTTzN09HNwNGwfwUKMNDVBiIqMhbYUFLb66NS3nS
x+TBIF/KkMF8nIqw21QkHMVguTacNf0QsU+Q8iKjcbigeIWRgfgPNcxpcrsnR88iiJz6smcA/pgW
ibsPCeUDGQT723atb4qtgqSN4U++vmWU6hsjIhuUyiGaWBVakfvW1sm3MsVBRskLrtOUepNNWxWL
HdtOC9ldTR5U9mhrAWs0WTw5so4OUY3tTFfZtrIr9BZVTu588mrU6SdzHaTGQ8J4bEv+HjkAPt3q
F1jyc4sMrNBSfask4THZMl6Gcc1N2ioD3C3umAKjJciC2M1fOOs6r7VJthFiPMoqOAK+9iLg7V0X
/5HLiGJkGJ/luAiPKSP5wS5Z2q6tN6chmM453b+/pLbPzjneOVUbkPHW3bC52UwienQ1wgmH2ri6
gli2sZPvHOw8wfQ7cqocKF/IMSoLpWBesWpM+tADeXyjGJsT1F6U+gn9Aj6HQOLsk5suVp8drYqf
5d1zHJMnMqWEVDlZ5LcM2XjQn5e+qjw9BDlP4NuXSCsCgvOXOYs/rOAK7JIuaPa0ZWwotvXiUPbz
L40U0j0+xEvVJxUP7YT01II8uEUHnKrMWIcBdknaHLUbYWWjxZg/RvnXFrnHXqTzA2FxgSdB4EU9
T6uTdMbXZlx+B/1CTVvBRceSZ43ut6NJYGsa1AzI773XKm5Sm6s7XbQPHqwoAXUVHQWB0vuh1s56
RnZ31sEciDH4X211M5r57B2MktcxR+5TV44XC0M42sPisbvJFCDBki277mTNOrn4qg2GQemagzXw
DKbpW8uFIyCog4HaFoPUNoO5Fbb5h2MjJp46BW+KFNyNivKPCgHVU2x0N6ajvwblfN/a1XXJenZA
tYi8qbD5iNGWoujnplLpgawZ1v9D9KJGnizM9hNPxPaDJevfk3AvY0RWVpa9Wq5+GLpWEpaIowMt
dRTgTaiKFOCLCDADB15lvBtABQEOAg/L5xYZhELoYliDv9TWH7HUpDPHrI9wCvvpSLZUR2gzhrN3
gUhC79JjlM4gt/qLhQ16GvirqtHZYFw5MjS8ZEt+u7Au7tjvqq6/m5kKEs7U+ExXNrGVRl4VCkxs
MEEjjNtZeJnskkj06d5S3fDAPUeGhythu+e/IV0mey4g0nEJz47nxwShBuJaIpzEQFgDtUK4UZZx
speF5za811oE024p4LxVcbZrayCsGlCC1g2wLLYSBVvzGxUG81AX3eXcVvt47G/G3Hyxe/psFMHc
pDDRjVX20AUflNtnx9ojhuSLeYCg5UfNfAr0RYNVget3GqAso/fs4yljJDf7epE89b1CblTSqyhR
f456i+/Uip6iZjgHZJoR7HqcJO0WsJ0wvavXtVA1/rFzcW1E/aEtD2Gtbk2MEGY8HvJY3wszvGua
j0VvryDH/phVTrZ79JGh4s0GN9q1KdDj8A8ieBe3Rs39rYIXwYgMMfORlzYi7W0g65bnRuPZCxwi
3CPNJ0ZPzgB0hIEcuSXFzOR7QCMyYHSZRWQDvUPJ4YYIncnjyr3FQL+ejU28W9ZoOnQZZFuTSeyb
U4FRnElHLKcFt0y/XZqU86Yneq7lFPQabFuSPDE8/X/AVoBmsSQpyG6iQBUA1BXN+5BS2rui+q4U
cVDDMvnSkY3vyn1Z1wgvmCttq5wJCDO1I3jWTUVNdmhttkkZT3nliM92GVCzucUlzUO00ox9soTs
dGbBZ4hvFPJDTo49pKVbSxbNxi169zVQ+UvUNu13OtYEiZT9r7/G0t6e71jVRHiKM3+emsDnKzzw
WYgdry0/Lg5iG5FDNTNWB5nK82pjYfHF8UqbOUAzCh2H/dHqVilGmvJYoUgTyrGfw/WfCl3I04+X
JRfGr1jT95aljO+l6A46AqgPaiwvakuWjTJAXzuLM8Fp1vuooxdiAjvzbWZ/9NW3ZNRYOYuca0+M
zmcRGw08P0bmDusIU4zXudLlsW3hVuhpcffzYwwHX9ce/lqpw8rsbzsrmE/VvIhNM9ntQUOx8hI6
AJvgJ3+UwwCR8tltw2wTzab9OX0nYZJ/BcJljQyW71elgrdZc4xNYlhYyVaa1hDmD38BSXpMmEee
wpVO86HkXRHU/OMm+Gsfht1QXFxCv5NlnH8lpnn9C/BtyOO8mFox7NXEsFhZy3QFL1nu2qZ0uGxE
fidABV/zlfWZS1JkpZjfHJ7RXoYjAQzpmLibAsTf3mpssNUt02NN663flaLJc4cXp7YpZkBC/fNH
M9wvBugYK7PLc2HBjRvm94ht07rbx0hXTZKvck5H9lozFgkHKacQxbkXOrvDHxpE1YH1mRlZd4FJ
Omg7vxcUn06mLR9hB7x1YDO5qfolvO9YY2Oi6cUV0NuHuzazU1IZr9ieODwAlGELjW/zqkkvNFL6
rq3crx9jrcp/T3gXRUu/B3h0vrAStp6mfrF4hEPkL8fWfEKQ1O7sYjA5FRHWJ3aseLl2c2/qKK9M
mW9mp4ihIlHm3hkmSBrg4u2Oug6uTlva16abnghqyJ8bk4T7sJjvpnrBJdL2x5gU7xecEFAyHQaz
Y7ycZNBUZ8MchZfhWelCC6jlCkHIpHs1C2YDnePeJl3G5gNV2rFPioeUN3P5+UNEvxkevqhNuTJn
VO7op0oOO2lXN81KE6KckAjjrXY/zwkSVK7T2rTtuzZK5H2vgFT7g4Hs8CceYarREQ3KZRsBaGBB
GbOboD8cZJPOuEXwDBplw9EtEewBsv/VFhh7/9rmQA95hGbi5llfxxBP5p6xA1S9sRmvYItfWlnK
U2G2RDo4eLl/OLPBqP/CYtvfaW7VQIcFO2FdQXHKC/hNtk9Jz6816TLjWT3AaTYxMDTSH4Mu+lxa
bW+z2DSDhx+uWBvFxiPGPop5bnwGS2wCmMcZJLuFyRDj+OUV0swUPFSi9dL7LhfmOw0vWZVi+R3K
hzlRL0XfjZ+s81/EoN7w5jUP4BYsH2pBxrpVwQct0mqCdOTIQ1dX473O+CppCUpMyxyp1c81kIYK
eaVAclNkU3cbsPz/MaO5wZ/CqDLib1cL5fCH+QU6AHr3egWl9TVPt7CIjllniWtorerEvHcgt5KU
IZ3k4ecHa+Do2Gv2nwwmvBzF+Di3lg5YmdjuAubQTYlkjuqkOw2zXb0vkWuhtcxqjKgC6OqP8TZP
XXFVofmBWC4gKZThs9V96+XsIKEwK0QUMt32o7jYtW1eejsocEflNd/KYSQm4OnvBxGOucLpVJiP
eUY1wc4z3ot88ecO3+gPHx0l/rudddOdIitm+xee1SCvhleYsxwhyNxnrsBnig01PFXwjFhszI+L
xnLUoDs+JwRG8wQyXsktyA/dQoTqOM2PJkHuXVCz+tCtj7xS7OHWkJO6WRi3lQsE0QGWWpBU93M3
Rnzr/VthWdMDcojIo3SZXwyygtpqhXNaxbzDUJA/AQkyTlj3bqBPOU9TFY8QeJ30aKGCIhQydBms
SnhHKxXjh3w7lFhi+h6Waxdj6umtQRyiudQuf0+HGUNiUBbKa1Oj29bdBG+7Zbrp2XqhLvLnHyfL
Hpmi16T3rDcrBEumXL+0Wgx73bVJtJzCQxH2yVmIA4AX964iBsPHa5PviuyLCDqHJjOxpn3Ycw0s
QDLhRFsfVdsHvms2+k3roNcZIW5u63G0XkRvPgwlrNaIK6wnHPDB4bGJW/bGHdzVXIcO4OejhJzX
473nCJZanLEkLpvHcZW2OejMRaScU1+22mGmKvV7TOY3dU1UlVqxzWGepw94bBMUqTAs5yxVG964
9O01SaZbYuugawWkrXGpgKiOkJJk2e1y40DyL9zDwZnTbQlT969p14EHZkx1dC/a2QIT4TBy720M
pjnkCAnRkXEYuzS4ZrpU9tuiodxro8+ReaTvOAMWq2w+slQPXwY5IfnO/GoJxCvINYUbFZM1UyWo
sVBYniqNYjDKBxTWUcqhz/ESMniBBayYr//c/Ba7r/3q379BXYHE/w0nxXPiaHsHPubJnKxpV7HX
OAAyZIM/9/0T3EVtKxJSbkM2nym+f/DSYYwAqdFIxuSmIXdZGeW2Dyf83U5Lqo4IzJdB5zCB/oAd
4OeQdUL1ZBwdrqPDD9H7nz/A2Zh7mVgfUYKyvTCMyKdtiXfgA6B1knmV/3+G5Z//VYblfxth6f3J
wrju/zXEkv/ib4al9Q8lDcdyLd0hIkgntelvgqX+D1MpXJWQ5hypmZpBtuW/J1ia2j9MaSqsBLCy
pbQd/rK2/AmzVO4/lGvYrm1IXVc4atX/Jczyv6TPuDbZRco1dce0DMbupNP8h0Q1GL60EjnTggDX
PK0heWA0XmOTPQVQ/Gg1HonpW9tQ83+IZDB4B/+ae7P+ZktzdOVIJUkU+tffHJch2jdHmZQJCjf/
kj4lInkyo3avLd+VgQMCmoiZRRuyO16C0XiVw/zRq+V2CoPYc0/5CVwUeRjaQAozSzNjvD23d04f
Xp32pifBUtXjMUSFYxCmyGOh8IRT3K0j6f8+lUtz1X/+EDX8DbqjDBK5TL5qcw2b/Q8fIp7jwJJB
gMRR4WfXNMwNaxBiby1o+Bo6it79xEKo0Dwh80ry5dhaBVGEpfEeIikfdRBDU+OugYW679tZaB2M
IH2jpCRhwZ6+h66HEx9UGn9vuviuiFm4BUxkKwcRn6v7QIc/wiBiXpFrTNSyc2xYf3Cq8j9AFfd6
oqnMxm03DOmYiE2ZwWAF3Ngsx190wqwpky1w6g/YzwiAmpQMjFy/CHt4Dopv480s7kdZfCkQiXHU
uF4HfnoT6k0DrI0X3HWcOKqBvJnb3iDc71nmwifS5twH411pCSZgKnmhxUpvVdLf9u3n1EndnzOt
w3CNgo3KgVGK/ej0heOzPL4xKvc77nOAUEu4L0KS2dLafXWH5r3uzeRE4Pfd+KCM3M9XX1BQQcpd
nPrUIgrz2wGyQm9QtkUkcFXyLHVXJ/wMk0Caj9lt0oKgcwbD60iz9WWHEiaPgsPSIeFeEmDycTMC
n5yKE/wkrNEoJ5qKPt6FMbnLelB1mGX2/cL0h5hnsHJY7/gwjmbaI0InwR0EuThQjaETWzFWuGXm
vcoV7hODpz+9kFcnKNMIZd8X+hLssnnZIX9MiavSiChKsre5B/tQKdPwzWbG414vT1X8adYd7gwj
fHRrRnV2kqSQEvW7FIOjbG1IZ2EAjV0liBFqfMrRDVvhvSjlK1Dd1i9dywX2Jx/jvmNKQ4t6XKrt
Mu92oOySi5Yz6FocBBxh5J4NSg0+I8aaCYpAv4fSpiQcJ8cKbDCq5k6qVb+i1QnJCH7DAhEqYYHf
0sud9J4IRlaL4WeaOu9zKH4FJgEKg6q2SIRsfzbnQ2V+VyP7QlOwL0IocETaz0a/PZl2tRdTf5Ai
NW4Mg8Bal7aFGVF214PI780o2WEJvmmr8JQbMcsahPzLNG8CC6lb7mheRK/vo5f4rrtwa08a0gNJ
52qjdC/fpsXSvBYpS76pDKaubhiw2B1sGGs9mafadJ4Fm4uiQuAwTUt6SNomug1r6zrnjL7sucTC
v8YRLYRRBTOkNwH5PC4QMTZMbTrsBocQrWJXTMPdjwIvYVWvnZymf0+dhJDwlszseU3G1jBfjlP2
YbZKATkSuOHyi9KYlc22fAs7lL9FoflybI8KZ+KZXKUrefX6djTKt1KzMXhY4ElNp95mjL+JrII3
kU7mFzkghc+GQt8gC3zPUOspCwIfNUnhNoTWaI9uDmB/7uSI66G+2GW8bgQIPuSE8tNSMmZpm57X
w9ihzgjKpVDbl1bzWCI6GwBvbZPeXbWEameUPRxAF8dKIUwS7Lk70olgvkBDxFgC77fP5WBdMIDC
9nK5YNf4FSyI85lW+QZLFtaVuSAhC1VVEXwvYQq+V2m/10WCn2fMolA7DEDNmxDyZbM3QiPbTVYn
PIUNYZwMc7ewhNy4qJ99vDtVrvNUdNELuWuqFZFIj6twUxhhRPB7UyEYGe+CLvZsOT+2IjcY1bA+
AEfIlcEMLtDBecwpQzQIg7irnsYSHINVGU+QsNg5l9UGANAnMAqm2YlmvRJnYk+/y0z+qgDrcPsh
00zg0fuq7aHwVp/on96DRjPuZThnXmgG7WaygsZXJxSur0ZXGLS60t5E4t6Mh08yEfUHy3Ko57it
k+A5VnzBuU3WiRCdvqtgnGls3BthtbtuKG5FYUEHDhELWNO9hF2yyd90m/2us2a3hXq5M2o+qqpi
vYBSofMzAVqiX9K3caG3aCBZ41O9T+fyFeC47oUNBa1bHGemnpg1POr9c/2srTCTFTCtuS+54fDd
kh0BuImToyImfSAdN+f3XHpV4X0EjAWqBgOH5jxXfT75FsiajRVZH4mmvfQZcckgxVlVMCndBWay
rxaA1KlRnRrH7FCswYyq7A1C/nWbRfXRdPMBCvZhyKr3xnI2bVWKS3MuliDYaVHd4BWUz0hqvlsj
u61n5oxhbJI2TX/vKgZqJZLjJXjvRWbA4avMfRo7m75Yyl3qiO8xdt+SdULIQOaxGJbgmFelsXeD
lswX0bIV1YliaI1lN3Efwh0uT3VQJTvKusSr+3dXs9976SBWi+yck1Md+65x/C61ak/VFusIPfUR
BfjIS3+VObhVd4ruWZc7uFZjICNsEuViISMfccVcGSEDGEVeA740fp0ktEYgF6wGAbnSE7DVSnNv
yLMH2uGRGyrf6Q7ei0gYn2Rvk/UWnhu79zm2BuE8cVTC+VR+nA3HIkXY0tLnMDhzfNRVlU/CC0/Y
0d6HjRLr/vgu4RtUtWPdq1WLbfUKp1JblhuIUeCEFRl7c8tOHCzwSZWG8vqWS6i0Ec8b5R0pzOwv
Na3YGVY9eEkdPDi2+ERngRpinhw/cOy3doJQNjO2yjEBDFPhMVSkXuO9VPPGVOQLEQu70Uf8PUvd
bvBK3ARjGGLGmO7LjsVJmpfPkcWDpJu/Ut0mCLDhvOdsu4FigeBp6hOvGVNnXzItic03LbU/tORS
DrLD+0OojtTumonnSmpHNwtGcd/VF/wqif4VxgjH+Mz9sUY8hmUOA32eXBCVH/XAEPRVWoYpq/sW
EDAgLpqc/yINtzS06YF+mwDBsq/8FgTUdQj3ur7v5/GmRq76iNXoOZAEz+XaWrjoaX2AQz/5M3ip
fZHZt5ZZUeNG8zUxckafaesZLdQWJ3zSDfdRNBV9cwRur0RnxLOMCJuO/QvI2SUwP5FGnUUFQAgh
ez7Y/jh1X5pNAEWIi7FnpEick8l+JS1+mZMLCJwdpD+OqApAsrDRGKqHusLCP7bVFkAHqzjxAfGL
29JWqbcc5Qoab1VWIBnlce+M6YNpjttqmtkM6vHN+mJ0J9hHRDZOpnwZTP22JzETxMOMTAEdaRMb
lDKL42wTDixKF2az41j4DWvGs80JuccMKRlBPMYYKM9tEQz7OWqfW0NOp3ZqD27KKC+bo/QgA+do
IGWbqn4XjNC+9onRuJvI4clSNW64G/r0jTxW67Gp96vGEN6AGHfVOmlTGpMnOMj6lSfJY+KEPJC1
ALx4NR7NDj0hxfYrXpl+1ywd54JWP0VKrw59NSVXKweZNRPcctbd36VDVpft9kj7cbecMK5gE5p6
pKa8Gg9F3UJytEsjAhwefaqzcx0Mrba2iqNwAwMT0n/r8Zg/z8F3OzClLchd9DM80QcqVMRt4XWG
Gn0i1XYLW6fYqCZMfBzCRwICqs0TFS/4Xlke9SHmUsMqfQFXprzCXJ56ZYhX27K2sa3aN8VseNMk
brubrb458JEx+UutBkyTe45InD/BABGpq4iLRLmXiewlchmWVgsikOm1ixL3Jl46Y6vx2wI3/HT7
ZcYjWH8lZuIeCgNFcwhQ8N3Iqz9pPXR3YAHqs0itq0j1e867Bao4RLhF5r5ZFcl2cEFs40JjC93p
N3kpJwTnKjtrK+sbcSz6gbI9FGvY2RxpmD00h7qvnDdK1h9yNGY6vN45Zsx7UFqMj9pkXyuGmAzi
Ee2FvbP4Rkg2igB1pWkuHyBiPY4mcCKoz5d1np0EjM1AlDwuGEhQ/IynRGMk7ZBuuPSxBzKE6Qtu
e494CXWoxVywPhndLaoaiGgMJ7GYf82jan3W0r1fps6boda1bt3hJIyS27yMzmvevAiveZe8/cDi
yb5BE91SpkpWCQqlAwIiflizGpFIFtiQRlbzo7TuhlTil0QaAzp8p1ZrqjW9q66dt0jD6ZrjA3jP
52zuVnYHLnPogClNyLIfZu1N0jgQmgRMfVkEaZ1kNjbK3JGlRIppwSYR9yvTUJXfz5oVnsJwwiPL
7ymblGMu4SwYJWWSk0ggX+CObkwZPE9laD3g33huoZqVg/iaJmCiKBHCIlvO42J9iYxjJxQlk8Rh
BWKBpuApz9pgKIfbOJ9/k4LDDrh2qemWmNwuBvuncLHfkKgWu2rE1WeNzSsD2NucFgAljdpNiBqS
3szPqZvCTKHIKxYHw8/IV9j3iEhhU1RwS2kcIx5pqEnKwL0rm4gooRisTq9XZ2QIkEbaWGIlX96B
q3yziS/8coz/0McBFVrW7UXTAp0dpkslMwfKO+GwQwvmokaM6GdTDV9AVTAU7GpDNvqAb3jSKCgX
dI2OPRAOq1fHqOfWD23wxwS1nEGdiDf0LvXeFsB9B8NoiNOMFn9Ax3iMm5jM1oSGTVk9bq8+wYW5
NJZf6zCAc9ZKa4NZ3fQapAqexhZfaW+lLQWSO3vpYNjbgc6k6TAd4Q62PdwJN+YwvLaucadzT3ra
EN0NIYSUEatVKtHB5cZMA9s1N8J1noxalL4dfmrhmQ0rSzEWaGyAXrU5/lKLTA+lpqAr2C/YB4Az
f9VAtM6DmOWRY5BbGIUQYeB3AjjJwclzAogc7AdpSGXOeh4PD2oxDTf9cMwkAJ6ZMMp9b7C1IdGv
yLqvlC9e7yMqvuHJYGp6S4kXW3pPmoIgYEIvfRe9iZfOxp3lFB/dmkYymDWxHo6mP6bDcZRlS3+N
oQfIjWmSdSSjN7Pr1pJNu7h1eRi7SO7zPruo2v5tkKHgGTmVh1mvKJvV96wqeQqH5TgNdkrW7iBv
0sEyNmUssx3iOnLEWvdJwwF/JnrA9bWuIpEuYSlUutWe8wclRZ6d8wyFgiqoGGJopkRT9+/5PrI4
iAanIA85PViIptJphFgyblXPmR019qmyLYm82eWDyqEskHSh2yH5uNqbM6DWZ0dNm+XU6jCYxIdy
MaACyZO9yIK3AgPDdRl7rxRJfFMlaErjiAg6TWtPiy2sM3BYIjqiQ1Jmf0KSTiIV0ds0teGLmlbV
KZIYGStCw65qSE6glKSAbg5OV9AVFrcpa6mNnTLSjzQcumysS/2R/E8IfnrybQbiSZtQc/3cc6aL
DJevAnjXUbaR9Hjn9j6e3OpU1wmhj0DVc/K35QJksdMk+AttCJ8j9JynvNZdTwe54bPes/YTee8P
aEcRmeHAqS3BmrRSDyzIh6OZ4yPIjYTSP+ufyngIn6qp2/NnYGj1d04jTGbkiEj6vK28pVva888f
KunpvVb0JFUYWu9HA47ytmj3g6YLgpOgwmgji8Ih73cVkUK27bh3aZi3myBJnS2bqSe7cd0z1rEN
MjVurVxzj61K9ypsXtCJ5Hd/fwTqBW8BA3jlSRBahFIr5xCnBtDT0blddIxak54Nu2xgT+HKAbE4
2qpgqP+MqXpylY1z1DXbfeDUD/hyIrwBKL8jZ3pyR49x0sz+WbO3tRtfKV+MrSPKt8rg5jfzSXkg
dprbqewuc9JfkEjQeOPuXVr9HQn+FZWp9F1kV5tF4xhP4wb50dFEnGZpupdUmKqxveIVam6WKSk2
7LnCtL7rGuu77KNnc2rHXQOablN0SCwW465famSWLE7bgvChvsSTrX6TuWP6eY2HI2Z7wkyvnEc2
smLKSROY2WYtwKsURUywVhIfAIyBKnOHF7Y8mOyTaC0yesuultu5pSELymUXauxTHTZmW7KXWG5C
MdaEtkLpxs4PLVSveSQ2C3NCDDPMkQmXO8clZ9dQ2ujoU1Ys+DfEloB3jVt04jkhD25fEWE/pOjM
aV/huhUk2c7vVdkQEJg3cFx1PNhy/uT/qfx4bHFq12ihZqT5ArHzJs77TyzgsdcXKGAWYLjsqhGg
mezE6xQZQ2toW4xLAOY0E2k1sQ3z9MGcnxuP2qQi63nn6s0DFvkvBTmKmSoEqqmwjs1cf7WUvo2O
GryZ5AF+McDycqy3MTu4NigORkPnZosoP8f5sksNg8mEqf8mlQber0ZYQUVMEmHPfK6s8tOF5ouZ
x10WJicGnHIXbG2Dh3PYZQARxrbcnjVktZuYSZIure3UcxsrLp5GgzyUxMweDE1+NPhyMrgbPPyD
hyUrmHJJ9I5AsUnb7m9dA5FZBkQYjEh8txpPoFG1XGU4bfTE3rSq8ywzN16cCdmhO3wWviGs98So
Kcv64Nc4abhiWcMBduJpqDPPyVFhRNBJiXngQwYYwXAXTWZcDf09Gp9T1wEAqfIOuBx77GuqEfIy
1QpHEBNJyIDxBiVTA5eRXiFDR9kZxXFs03yL0QS8iYWo0ko6MLKEooWxjmE0oXbQCpoY+3ahoVjh
shtLJCjA6/riWBY1fS9OU/kMBylHP8cHzRx+UzvTJmR9yjcpHnDqEsmLFNGaHMFEuUv27dCB8Fb9
JTKGbZKUawxJfUziYfJhE11iViQ+y2CyTtptl7yAnYMajPyTfKlxvzKqAR0wejwY0Ofue5k/ALcf
PPrOk2s5w9mq9t00fY6jMfhWMl+HEuqwkebzwVDaQY7ql8VsLItMHmBh+qAKAB8UtohtjWEA2hgz
WOH1Vi08TaMLn0jciEX1GU08FdxkuoUYjQMlDv00W3SfSJhov36Ri+VRjrigCqLn1A7LrUztmxrO
gE8hSXLFBUcf0LgWKEtU7EHdvFa5u1mQIXipscLosouxi+NS7iwmvWgM0+uYNtsxsME6lDGMAhBG
1rQ64cizQHJ5tnqgUhoPnaS+heL1iK9XndolvVekPt1D+iV9RPphZ35pdX+TJAUJu/jACqDJkbuL
w5wSVvWHIF2uVTSLa1n8RvMw70lwJB1pSU6NhPubCXvyUo3+nx0qDVTU49oveYLoGQt9RtD+DPnJ
p2K0u5k4Ij4qIEzAJYP+q9fyvSN0ngKuu3NpfjjRFYtla7gjLwS+h4EuORVjvc7rNu7EtVUmjIdS
PBGMXUNUVzWbgCGzc76rbhXLIWydmxgMmumzEtno3UqjMb7izkFxGowto5gQWaVVHSp27p5tU3OX
lrUC6u2YebxFVrBOMSjtRPPKyCutgsg616p8I4Afzah3NwT9gPrxatW0gI3DZCCLO+xT/Glua/Rb
Q7kcgOaoi0shmGTE4xX4V+A8f5L4XO846F7dEkRqMDYQdUG9+8NQpESnm/u60jjXUr4eV36aa2Lf
CKt1uclr55CiwrmQKKsYM/YP2FoSoskar1GvkrARRgHIeDE3fDdQJokfifdc+wybCLKgM2HzNCjn
qC00qDAaPROrvzepnhAXpum2IhrB+TfGzmS5cSbNsq9SVntkwzE50FaVC5LgTJEUJYVCG5ikkDDP
o+Pp+1DZldmZi+oy+432S6FQRIiAw/27954bqpuUyu8D0HLQzB/V3BID8Zg1Ffls+rpVbiXjgMIr
KQDnWl56chhOedj+Ioa5ZxPJ2wfuCe32TlbcNhoOjHSk1Ne2HUYkAnoqtByW8/6scDFV1RQtQ2v+
7Rj5t9l6LwCd8JKPiS8khwMD4x8dpjVOoeEX1OuXHiwnmg9RRMqIW45mRdeRaUBIVHMTYlZArQmn
J0ZIW6eXO4HIsQSsi1fQCrgZ8fmDw705dvkMLV5bJOYfN6K0RKlo3KS2fknuhwuMpePa1F/EnKs9
wGoiNNg7yWXZNuSwLuKYHKYC/6mp7UMNB4rMmeFh3VgSZvDZ8bDHtIZ+3UklTkDP1pycRvJjMGMU
+Yc5717nSqhdr+u7YLbHbVHov4PYrI49n6Asa+VCtKByTMM1b3QXagaiRUzQ1reM5KPpYsB+0vRW
GFgdZZxSW6o9zqDdnADndSXptGFgvunEKl6WtfamHH0Z8Y3gevgKODFPj+g8JuzLq1RiOpbjB86a
4TBZMPzAMDAPCXu2F9GzllLBEhS+KeLvphLe2SqsLVQgtvBT+KClA3JLaTCnTa2tkPpTmrAqWgzC
c81b8Cxs1707wW9HFyEf2Rxc6tlWcckNZo78oGPmdosejhbPVOZD3LfIW3IxA55Y1HjzFHnhQ8ec
h8dLxjDWj6rkZZjmh2qOnHWVhq9aXXlnAkYQ0m3kRXLIJ0i4mc/Imp2PTv1aND0lqnpMGgNCsywf
sSI+xgN7fUPXVl4yP8H2gliVFugTg/MRWGKpMRfhL1E+l1hhFyY/9BXP02/CMhcVcIQLi4kfFCd7
6Of4GgOHykTP9dmLxCRz8Pjo9UzxvekHHseNqXSANTUQGlo6zkfGwSP628LOqpRoHG4hT/YwXHIY
Ym4u9ordRXJvwY46/NRNY34Ydf08ivtsgSr35exMXFC5s59xAk9esAfmZ24RFi6RBkQ+LDjbJRND
4DAjftgPxtb2yt3QxQfaaLZ6SQQmhzO7qii5ykfwXpJx3Gj6FPrC8cFbKbrOXkFGgA1JFXkQZzcG
WvAgfVvPVrivIcFqBsiEIDngXF+K1o42jpwu3lg8eyngEy0wJ+hcWNyhJXRZGrHB3uaTekTK65eT
21+HEiGui59t1/nQYdmBF6PuzwPdN9mkD6kXpIvOTLCvngIQAVsiELB1NJwNA1B//KjFI9fxR+yG
37BFvJJ/QRLNJJDxZ0ILxRbLgY5oQnmo6sw6KfLSG9XoVJ/ZzR+ZUUHbYWroO5M31i0f7x5It7sY
xIf8uRh/6TMJu2awlzx7aJA6NTk8xs4bX4baDpheyys494pRYPOnNIwnHMLYbpm9pMp5rUFXI6Zm
PjitfEPxER1DGXuGPEXhF2nyktHwuiN8TdavKXfpHNL0gdS+jkEkMppnUsKzfSmLLtuECRHfMELP
lra5kxOW51CmFAYm4iET2tl7pWEexScL+sCfYhLrMuW+50SllrXXZquubV/cvP+iByzz0x6zgd5N
b42mbjkDqKXy+uAXXB9GN/jva819tMoofph0a+9MiK2cFaHzNiJdN6bjETYuXq9zqLPjGgRamppe
9HI0lxRRbewpCnEV1Gu70Z6HllSDVcGr1RvZ7LyweuwwdvaFeIdpXC5/3CT/63P63+FXeSkzRSa6
/et/8PFnCfcPj0r3Lx/+9anM+e8/7r/n71/zz7/jr6f4s6E/47v7b79q81U+vOdf7b9+0T99Z/70
//u3W7137//0AYeiuFPX/qtRj18twaGfvwX/jvtX/k9/8d/+Z/4q6781WD2nzXtc/LO/6v47/maw
svS/YPBzDN10hGkw/PmHxcr4C7Yq4biuaxlSmhYuo/+yWBl/AfFjSkiMOJ8shuH/sFhZf6HW3jAk
35FrQfAn/de//J/ewX+8o/9W9PmljDn9/ue/832qv73Puz//+e9St/kulu7B+YFTYJriX9xB6NYB
ABFFOjgoN4FmfNZlc0lM5Tem8fn/8SKZ3r/6qvCgu9CXbLYkuKscXf8XX5UlBKI9WvLKocXhSsrD
NzrDvcooviO6WDULj0OPq98t0m02S3a/2os3U52Kg55WdJeGg+beq9eYf+xsJKssvWLrRm0EAYyX
jHLVlWP2u7G6D6TulTdmpp1RMvQzTVq4UyuWaW6P/EXH3zl0yVofPTTa0rCO6u8vngvZngf1Fmet
8QK6bRkCkN2hRc44voS7Z82lBT0ljdDawXuXaL8bKuUuoum+JZLZksBcumGfG24phBQ8gvVnPKiM
/Eh3LkWvV6c+lRwp7TSCTJnAcXCyg11DMohYAA6BxzgvUuO8reU8rQaN0+Ok8I6QBBePdB3oj8RN
BxI07EeHdqffeyzSLCNuWkIIHjjENWkybmurTK8cly8MVYzDxNvD8EQCA59H44I7O8eMS2+nkcIm
nd1M7dkOqH00THj7V2mmVVcTJnWQtWdLL7KdMd7XpvlOfWyqfp8ufkrq5KwbG2loN1jBFjnK3ts2
dvE80dK1SxOb/bpVUiqmso0YDYw4qX7LmfevNNKOhvbclo249b4AMnUQ+TOnR8ym00gWLSB4mtiU
TikygaNC/RIweYoZQyC1jB1Dbf1JNEG90/2698IjOot+JBGGM8kkXSbh7PpGzgGyjOZLZRD4sS0D
Ti1PwCdS3l3lDDctCA5VT4I/GRm2OLXev7Rt8TvxzOGQ9m5/YGtFwttzIEOMI43ZafU4JoOz1Syw
rUW17+uABBI32k7HGlPaqXVklF9sFAish7qy97U+V1s1ORRM3klfVU02QzCgM4rDSNgfI4Ynz12i
5Lm61yw69hitsTjqh9Ax6aIuA22bNtauzazx8vPSt/W+jwt1/MenaNUQK3vA0z2mGZk3o1DPCD/a
wpZVTNGhR27SLLdBln5OZXw0CSI+uOF9oAqz204F9aOMeUTk3tq4/KRoiYwYBA/2/yQi7E4kW4Jp
3Hpp0q1608QdY9uczGb3zZaUYFSVeg1q7Sup42ybEJwF8pARL63z8l6pCHPFa6DtlpZ9HKDcEln1
ti4Zg0PXPzF2i4/jHTtj9dCXoUs9Q5+5aVk4vsSkOAILe4HFHmSlxyWxaUMpc839wWCutMVu/Bmb
u566xq1SkOZmICujgOjfIaLWq/oHcNXfWVcomKmvhQjjkTsA0B+CC7HvaU8idAbS1KzdeYKFZSY7
e8puRTQCZ8ic3+qO7QlCC9KpQfRwJnAd2RrsjXTY6lb63XT91srAguV92l1CT0/XUa7TXVzjQ6QN
fCJr13a2S4k7mk/Zob/jC8t7XFNR+1FrOdUo6XjThXMXZEMI0+68LlP1zN59+g0Kj7ue9kfyzvZ8
Mev2KZdkxg3DZE4PoP821xrCRJu8pu4Kzy7jRiLv+1iY7f/z8vO5pLHrFY/8cJNqlr4r9E75KH3l
I2XzV80kw5fGqBGFDPAj9PEX/95rNujpYRiojkvqce3UKS0tKTgcNNIETYxITZXh6Siwu02puCVa
FD11Ub5h5Wk3ZtoOq5+GqYbojOEUm5ZDKMTq5n5+ZxwsU9EeRyaRR2su5QFuMW3m8lDkaAQ/L2Yy
L9sZ2X4OEGZ/shuY+DDEWb+GIUq2k2e/hqWbHNjzUZoxuPK9cGFG1hk2Jndku6nRa0b5ef3oWlPy
AH+HFrqOyu2flnYbngLjrgG64QA8U471DRfJue2DGBatZDDaQPtSFEwk7fRuwYnbFIORwt/xdIau
nD7RWJsjZuCX3qWohAwdmDIKXA6g3OxVDfkRE6ld4GEF9VkO3c6MWu93GlY8+GZrTQKy3JZt8Qsf
Xr8dMY3u4So3x6AacK4Cmi85gp00Pb0Gwol2XlfMJ9xDTypCEdYAlVzwaEdLMlLtpryv6ZHD56jI
g8qB/Yyg6XKY7c9Mt4cXROQcR4vOjEHO4ws+sBJIK70OWRaVPr3yYhfp2ntGf/NTHDZAibhpMLXp
/bNhl0/EQOJPGIucaUa4i6VNGcNceHAag+nIiRd0hpXkT41itGvFlvU5dRG24Gn6Zru9qQmDMd2d
PpsRogrUzqcMT9sGm5nY5qKIb7Rk5gssBgsP7uOLm1jhsqRO7qbUnPoYk7WHZAYypKgj3ldtKw4F
tNCllcNIlHH6ayjvRTzccw/DJJJfFC9RiEgRvFXY/SFwo2KndVnCEQlrGP0dbNDF24Ajko7C+hgZ
/FJpl/1zPhUaOEiGzT8f6qXjbsaEGvFEuaC8s/T684LLkdJsXTpL6cIqSI2KmVzf1yeoWPVptrBB
O6No7nQdsSE8eGV0gAViaTDsPU1WU67AhVYnh+UtF336Jjg1sSyEGA6E+pR2IgH9bIGMWCf4tfbp
5/8YyFLDxvSbBSY1h+BgKKj5tVlRS10ywBkdTG1Z3gpkK6692XP6VS1a7YKqfXdb2jczz/HKI7H8
lEyiz4nTzxgSt+OEcPPoZDoivdf8ktQb/qmCeR+I1HnJmaalrfY6ThrBoXtnI6GpDqtNqm8pSMQN
0bsYZ1tzN1ld5gc4YdYZasPahe+AjNhi3GPlRIsa9oxOOYYLM9tIuyKtP7XVubRzYrMMWcIWO53i
p21M0zoqu1WsAbVd5O0OqEDNxCJpd05NZteaonnDd+J8OrTihve+XTMg1rEG193RGKm5azSabyEd
GBy2CKeqNrW/yp0Jh01vwvzcR5Q6/LzIJH0ZTAYrOMMYJ8yhdxp6wz11U9Oe0ulAR4EgEVM1e8cZ
6l9352Zh5ebvLB/fwMe8xoWZch3a6ZoLsjxoQZxcvPtL3FPgZdFNyiMrddZ90uNikHV2Nbuy30eO
8/nzUW6l1zmZguM04/EmZibfjHgiBskklx6Llx5876pUef2QePi/7RpD1NA2e+CU/c3qEdesoTA+
Mr1gEFCJ794aj4EFayTCCU/QGlUnZ6z3pIki9EsvKs6Rm3qb2pXQvF0NJbxzYkKaYXatDYYN/IjM
j7YamVAnLtu2Gj+xZjkPc1jQQQQzVB+GkWKS0kJ51c2TpLYFyUY86OMMw3c0o5fOi9XesYlsNMRq
H8VPVk0HSWdL82yZhAs0PQdfnjr60dTdcq2RfKO4On/tW8zM7Ggfi5zfCDC48MtJ61ZNBY2Va/TJ
aU25n6uA1cSJylvbfMRFmJ2z2qADJOMqI7OWne8/2PNUo465ZpWyOeynI15RtIpGvXEXV5tZuuXO
miVWcEp/YkDm/ihN8zIm+klaygV4Ek2nnxdlTri5MAn7UZ1u87Hba5E3noXmzNcmRDNWiBX0naUv
luIiHfJxH5aiX3uzo3F7hyxpym5OFc8r5nvFcNK9KDp4mVEyeA3fhO1SXxQ1Caq2/cB4W63g/AIL
oNraLXpqXCxJrXa/KcV9Q+82jq9CrBqW6D4G11QkToiAz7Z3M7rHomBb3rQWhMwmBcJaqW++ZO1F
TfwhBi5ddzDkYzZEOlVbsTrgX8YlK5CTdaegN75qyavEAhxCmJe0fHiKdl5sgK1tI/aSxflVUb6y
DvOgWQPIik9m1H1bgyjO9yEU6tR8cpmLnSunLs7F/SW3p7MxuSTR//6piBgzay6qlN1QO4HOup+b
Jt8VtP+ZRoMj+/5CxD3EGBVoq7ixxgOAlw49KgtfC4cykyyBUNfnkEzFJS20+NW874e6iHenpxww
MsxTk4QTRzRE3a6kwqwwqjWsTYIBw50p3UT2Y54z3iN0vyosS8CiVf2iUvX49Uo+kPxtl12JmkdY
+ZN6hVbbvFZlWRGunsNjnmntxqmwILYWIYNIb9PHkLdsTTAegEuQzQS9wZA1mrXsSzOj+JVG0QlX
3bYgqnmHR5PymM48axgi5l6yHUtoRaRNAcndb4BoaofHpnpiQ+vS8k7FOINZ/B89DlicPuOmbyua
EYwnBxvRZqJc91SN9J8EeoPUmWJt8J2hN9n/shXQp/RJ0eu9aJlmLmOjErsCWw/wsMA7VGn/MUj1
BEDeWQUsZAtcGgjv+heu/Y2wsvED+KS+sIdq9lOuDmhiEUVHQac9RkUmGG8a83XM7MrXYouCzDSw
9G3v6jHSjQEV2SglWvuAL9Mt5q1IqKxPlGDKyDbEb1ra22m99dm2XbmnLJxpeI6SSh7NIJlRFa3X
aoT7EyvuZHsQ8aFN7gBKDwoYKPRDbwgsxeqWtSOAzhnkuDNW4ENowLIT3bqQUSgfGQtYG1IbEZli
CzEtpDEelCQRceVnbVc8xH2fXsvG5hEhifbHuS0xTtj7vmMsnjiARys9+G3jRnyfyWewuP3hYcX3
dLFAhvBHjb5YG+Es2Fcx7kvLuNpELiXBhaDPWA/jnYhNtjpVTOZrarKHJvSGvQyd+tlynS2n2+Q6
9vfWrypDEkL/W3hdpJ5r8FNLkRW0Bsg8860OYqtDdmxb0qrnzO+j08C40u2XVlq3okG244yuUaHb
H5JZ3NEhmL2DshTYFeCC9aH2OthAAvE8LaVyDQ5+pDI7DUpK+T2ZDQ0paEe05Fo/E96EQibOWeEf
re+vHGGsNCRuZ1OjYB/z9l5ae+pSnNhxG5VLaPj01OcxlVhjrUH46RlRCvqX8OjCexB+ZVi/hGXv
TUZAdKpwsGkwVK0kK/WWUcpzFUzykFlnw2HyDBDV6Bz273fVvQ5mc3GHFDmdfHZi2gaKqm02eieu
gTuCnwqAf6XIbyDNSYOIc8BaRQToaRYOy8Z4tNHVFm2CATyN1O/+wQzGp7LOTrm0Yc16Zy9VX0So
grWXhVDN6coJ9Q5dG1zdqqlDaGfWe2wRvqh1POCIjQ5sHn1PpDXw4U0/TE4Fk43etgVCUK3QWqpc
x2ebAYBmJB01OVosb1UyTiFgfBInZpfwoE9XJo7lrWo+WnJIozdj66TjhMl0nnCI0V+rObvFc04o
PIyWtXkP4srKWLXtQ3dvxjJ64+xM5YTHpD+aoQLyHqH7C8NU+EnA1WRjUIBv8OJlzpOGqIUzYGXn
vfDSRdXSGdilRoJntHLK/c+L5cXVvsT6uLMbX842wLG0QuqtQEy0sqJh3ntWesYSPMj3sXIeXc/4
rYGkW1ZDRBGjd2TQPi1haO/zKlQ+mXsaRI0XY/B2ItXSXV4Mfhro/T7gfLuwjHrA2VSv48ItV6pC
syFxbHV/0N7edWXReS6a5yQez+4knygSvY3Cxs7m1bdJw9w/rDj2vDu2YqJIeSX7exb82d5NkxYv
LSoQsfyYuyTUk63ZIfaO01ZxPkKTptVNYouVjFMWYfbd1W7B3tpmAnGDNrxmRLarpvFxrOu3OXbP
RZJcI1VRNRzExwa1GaWV5UE7pB0USrc7wotIyTpqN7sfNlMr3+1q/GPMxssdADw00RfdPl/3EDS2
yvHBEAoSjhFte4pXRw4oVNXkKSop7JwgvidHaYkESfAEudLCZ4U93gj05ICTbVrrlfkcDc6890bA
00LnDXQyshSG1d4nHMAIsx4L/pQcQpMWlQqhz2VV0BVyjJYD7XGdfoBmUt5S9SELgaqdYejkWcQN
rHCEThY/2tycbyM2evwZZPemoKD0iT6orACHZtUfiasHCPTyu9Sik1dne6xpT8wocMljZ8NDjIo7
VrjMeRZZqxlvvjLfPZHlK5FFn7Pqhz3Qou9xAhBW5HeiaIwhZYTqVSO0QI/aD032O6PxY8mD7Zer
Z1eZDMSDdNT3YOoEQMvrEHnvaeD167aVDZ4dC5pI+o2XD7jgXCULDEKv8+zcMFWfIgCgKxDAb2OP
qTO64x3pkkwT8V4V4CnGwnqCcGgcjUkaSyLVzK8kLa2tDZQjoYZLSTyvJiq3aTWXlNE9l2Zs+gQu
b3RZUXYVz+nCiKHS3WWVJRTt2MeV8XuwjFegs8VqBoC5AHq6TgotIFCp2YumardZZfQnVoRypuXK
bBwyJAOdaX28zYoK4preLmVjMqFv+sdAwOQoqKMcNKR/23m2R9wToA2/SCh9Nebd235Mp8nbmphC
lfGnkmR9u05zF5JGvl7lRxPf6wKmcH/VW0UJCZK1b0lgrqIZCMiRzkloP1+mONsoQOiXGpkrnWng
osi0bpObmO20Se6KXK9ZEPDxOHl4zSbiWFmErSHJkMzdrDzXbrBSUxDsDL02DvlQt75Bo+AyVHDN
GIQiARr7GXliUcKE36TJhp0uJyDQ4N5wKls53+KiJ7c4QlpDfH7zCI7BvLCJ8/URj3R+UFIX7aKk
v4TJ7ujunJENKZ2jmgbzteooXbVIdy3LqXnrzRMTKQ5xtslPutadZWB1GxeH58obbDLF4xCtRgZt
K5CSzPICPMHYbDk2dRbvB8mYiVJpQrov1LF566Bxr1pk05TVK2zIEWWwVCDpW83G8RgOnzpmpKNL
QoJkyS8THWfHTbSNvZHCLtObD15Mn1pbBqvJDhz0jibYl9b4OzDJIGBqMHBhwPCAjE1Ui2OB2RO3
pd6JdhZ96FaDnQk/Y2K20TyKQ0K78DNZ5H4Xpg+6ctcVzoRlr5fnoVnnSbaP25FdA6bwYcwWwmy+
O4MGik57CCVPFnb5X1E2frlp1y15uDhYiOJbj4esauDV6RLLYdgyBGAzvKY2O98Km/Ckw13dTDlO
01ZTi9l4b4IuONYjeHb9y+usb8e1rkRwvoFFoVQ70l7UZndsZCWOUJWYF8305iR304c7NfQ9KOPg
NHnJhqy/tlq8q21c+mB/g4ecwdfS1Wmd7WzrnVLDYi3ZrI4GZpBpLmaYXhzBCgbKFIOINWoP7eZ3
k2tTVQR3ULdNt4XFUozGMkjzDab1I3P2uwOTFU+EIe3gd3e/BzrNib0Nef92MaRm7s8GZoU+xyKC
s7haV1nhW4n1DvON4FsZvQfshxeQMuBq9N6+88hYVQyHowS3QlczzO0Sg6TjMF4HScR+bIxlzvRr
63SMsnuOe9UySQ1W8wkBv6BJgkOUfOJSdARvfRnmuOJmjSUnxbxZNKBmEKC3IurORZASZ5B9mVzM
seIIQn3H+m+fDPPQeDAwtzZMSGY6LCKjyNZjAXGonfOJxLvZbgxQX+faorSD5N2Bozx6DuRqP5Tt
scOLEbhNvhcJsJdgBG3rGOMvGqLFpTaH33RvbvTatvDMgW5SBmPLUPTNL42DzHmeg23ktBTTTyMN
jHOnTh6u/KkPyxN72PBgYJ9eJBiCM9cg5Ge0Hyg1NCgV3Vq38T26QfQBFfDqTAlt3nr8QnvLQYUj
1UV685u0wGeZ5XLn3d90xl8LbMTeukhvkaeinWphNWGxjgj2gGfSxYud1PJosSvy7fFb6L9SI/Yb
BrMrJ+SEPVBBNkzAelIFfpupeNcFmU/Zab9qNIyvtfEQM0sikjY8xnaFRVC0VO62Ns1lAxNOplD6
Rr//WVikPPL2x9QMuj1e3Y4Qre/aMT0sEk97mBHfzdI7MU/mu5BdyyFv8kNELTF7c5LrZY8VpqCg
iHOrsegNg8xlbJzNPDxFhhF/1bTKsaFS205kKUBKxE9I/vohkwMPG5NM8jiP7VM7EpQei4vMu/EU
k2Q92MWEw8gaydboGbZ6EVB5JkefLfGpCwAw2zIqjnPCUEWzMDVY1vSSRBzaMtgFB+unTUh3hzXb
S5I9OULRmMIqBvi7uINzZlFPyGxe7ffl/ZloFr4j5Zqv61eFPchzy5T7bOUcLjES+nHbBLtJPPfV
PDADH1lHA7yzQ2Qi6wh5a+94OikYUycK7pEOlawBJrsOcu/dAHWzGYkC4NipxaYx5R+rnbv1ADIK
Bqmtn4UhCZvl7U16qr2ZCqlQxZPY/XxYCvwvSTL+luyasM5DuqG1Me0mF6+FtZZKe48RM6+tbr1i
XL5MASNbWWSne3i9cowH10EaCsTGHMyTS2PwXujgXhkjNQR217beK0xqrHNum5mrlmT6UjP0bGfn
BGRL4c+pUdxKQ82nUSKPMTpGoGgeciw4XQkPxGm8ZlkDWyDLbRrHzzmS/UMdG6sO16av29CaLCBb
L8VgbYzB1Y5ZnJ9A+uV7h/cRV6crTjaD2iibcUqmCc4psyquZkGJsoNAUzYEQQY7yjn1dTNsOIWZ
qpa3iALTlWGKZO9aOosfpS/kr9FPOUTkBZzmOI4fLGvgfD3UFgsgnERmru5Br3XsQLjb6HolMGx7
42tvO/3j3OjsGUYEwxBfpAZD/FAZ8Xym/bx6cNmFI+pdi6rIyBUREYi9WNu4epmAKiZxS8U1EgJ7
4stEhusiwvbVwy/vGxWYbOQwX5jT8FtG6hJzMGYZJqwiNIOMwNDCl7tEBeyAfnzp+spd4k8n25W9
DZJFhw40Cc0t1YAL4uIfeXwk3QNJlFuucx84n+STHb8fG/UUAZDEQayD+YXjfR5livqtv7SlY3KY
jMJlVw3tlgAPAteeBMKd5xgvxvaMGYih6Ew5HUQ1ba03xWEeYQXABOSwF/Gwqir75oXRtMrJYMuZ
XJGeZgg17puBKO5JsQeOxRpGOlDXmXUBV8V0SxUrxqXgqbZUdeiFMe64k1lVFcNYKzb2Qxmcmxgj
UCPwM0xhuuvsrl0VtKmsAzyYAE4IAKHVTOi9jzR07oq6wfubl6dYvxMQp0L5UzecQ683fBjUQACd
NHloA6gGpIc6dqTFzpsxVXqk94T8GEJyi+4IZVBp64mY6dod+++wLujtiIZgW5r4lbvJyx9MTJYs
URYJWXZsK9WgEGfMGcZZdQeu1pXSG8RFTvDLqYwY0wIYWkRt+1YqnmxM3uQSG7x6KFWzADfo28wt
CWKSHHfuElycpNdaa8KHIemYB2H9tt0tADkOlcOHCuTeUcObRq0psT33wZJeee4h7pqOgmSWCZLa
5G+B/9WLbhF4hXuuKtfdSJPjck5tVsUlCgFP+H1rPBTMgKBmcBhq7u+xARNsRSPLgURcsBAB0OMW
Q5kfLUbkzoewKT1/ziyuLWcwgTOTIFHSbddp7PziyZcsCPF9CxpUN8HEyXBItT92QiAqHTx7RWby
IJXzLKtqZcrBOBcs4o7rhZtIWd2ypua5xlZ/gEM3nUHlTOeOUTdKFOVq4bDuKDwPWos2mzL9NWfn
ksH3anQQFtJEA0dT6Ks88nYDj5vv0DPW+Yi2OFg4h3W1HgxoqpNlXqxErfMUBgDfc2FXOVYS3BJ6
zkGXfhz2YRqJUCIOq4b8D9XwNICLAvsb+8iKIvvwMuZcO8FUZU8wddqrOaPryIDZCVISYVfQfo4d
6AAy4H9EOmNkDavIn5JB05yxVCmEuyOmhpJaV+Wekt7MjtAGcn8oEuEnEXL+XBmbnHEkWWP3M6jC
18jQOTNEuBBTwwE0KxTt9Q0inVPb78LtfDEaUAeIvK2lrVof7xSBfyHZjA0FHac1bzrnQzicf9zR
wrkTRDvMEc9MleZdimSsSB9cLOmw7zOK+/nUEeuflzI3YLoUYIFVDDdTZQklGThD1yh8J3LVYk1U
58vh1mHwExVb6XX+pBNrdtPpd9arg+FWCtf9Hc3mCXVJwJTYHAeCcepPY1/4BpEVoqVcei5pUXar
M0bAoP+QQ9qtNbyEy74lqtYlmI1otBmWdQtpaKL9Oq687mqP2bhA8wi24Hp0j4V34WCvuuDkf6tD
s9ubFfYHpyDU/hlNhjyEbO78KMe9AqnK3ZageAsVNOiAANnBJIv9z0sRBsWa2OpbLT3kKg64C4Tx
fp/cxw7MMna0Fh9ni5I7mzMHlJ5OXniE/Gx3013sZbji62AwVlaP5tNMAHyiTKPxvMR8GUiO2W4v
cYmeePc67Da9zZO4si5Q5L8HWT1ZeW6/gnJUo91cnc7hTFwGcGdSUfvk2npfT0Kyi5WTHjlYsQdz
Zqye/AzMchzQUqbfVVf5ZkvPlqn1F1DeGj4h+tQdfWXPM7ORsSWdF6b50Qamt/7cMM35pp/qULeW
OtiBCaW4i568juymKqz60HBV3sRbbGu0WZc6OfpevZiF2PBUGh+NuXvDsZmRA42mRS+ddVpGHmVz
hr2OzDvZaa7ekjHCg+yYF3F/QbSBsyWGlAbLBDIwWy6/UYAl05ZZWI7vVusHx89nQNl1zkBaf2sY
IK3gCCdUb2cssPfjQJGW2CeAMKQZ0q51fxe1IdpHZa5f4fF0KxphnulL7QiMOeJIsaXmp9IqFmzA
wmVSa2LFLsE9lmgJy1JAh2ndIcfYJm72gIw6cKevxkmOB4TR6fDzfz366Tr3tA9LVs6+77dxObdY
OoBduwMLK3g3b9l2YL57dsp0YEJK1z5ss1mrqIvuUzZqSKlK5OwTv7iKRuKBdsCF24UmGxTbfvS6
HEJ0E+1B1HyZ0gHeIAPYxEZ41GtUY/Coz31TR2s9ETkkEd91mJIGhm1+ks5Z9jA6TX7SGAkhB3NP
bZLulzfB2o8xtC/zkPNkIpiw9ngHOLolGAhgldX/h6PzWG4dyYLoFyECrmC2JEBPSpSXNgg9qVXw
3hTw9XMwm47p7ul4EglTN2/mSX1KHyhrJ3A3a8R753Eznsepsj5mkRxzqua3MxTLPYtl56WUcg2e
+GeHkWNXStwLqQvSnZZae2e3JXaLNt26I8IbOjwP/uxiVONO5n2/GQR2iMmAmw18AuyRal9kBI5i
aPyD7nKV6CCtA+xYF9cc1NnWId50qc5ry4NYwA6creUAHkzRuNJp1c4bKlDtBEUgRjDjlHAox/hz
rpzi0Ga1foWJ/TZyjN7VbvpMzQFJt//TxnBKEUIospttvheGaT4TTcwK0u11En/TS83/aIruoCYg
sEVtcWyDpA8YM3Mn7VBW09vs9PlpTPijp6Jqjm2Rg0KDDpY+5KCi72IE4EuJDuphUsLdp7So4z1m
k6OM6qigxIqjW8tdt5mc6sfB48M1zVmMD1MEQu9hdCrYfIB/r+MPRCeTZdQJyxKpihphpvf4dYd5
pqQLIQyLWMneBo7aZgEdv8eHywMgrU8OOz9RA7moTqUns8PiREFt+gUjg4OF6ySyQdG2ssn6prwh
zMKaaB/SZCBiWWO/N1UaJHN5L4cp2uq2W4VeGgMBjRVSg+VDmEppwKJcYLglTfYIeUnuXKCdmAz5
6sw634t6WR2OEbm2toaqN33zujoVJUvw2NcITwz89zNNFqqI/2iuPhqCA3/c6e3Nst3/XHAvD/qr
w2N+Mze8ZMsY+aRnv04MCTsk/VBzSuN7As/BQy1STjddFg+xI1H9waB5J0m8i90219LWN+4kT57F
jQwiQ2Zte+6oM1cL/sRlLafjCc00QoXF52wb+gsf0b5ceKTJWAIgU1DDSmxfjlF8k83wzsjfU8ii
90yWE9VZnyRLtelPESo99snS3lKNPMjYqiuYjQrhzUYUiAYD7wAn/Jy9eliCuEOBJKuQT/RNUO8J
0WyTjjlRFDzToEJSTLprjGiIFwJ58VO9VGLXLM5j2dvppWHvZ1Y8cFoD6ts8jXwrBgwkw4vDBkoB
Dzr4CQ57e8IE1oWA8cAydQQTv08V+xliLnlQ5+6TF1XMfd70lnfoTCxnuqcaoFgoLBZRnu9dvT7/
TBaq60y4MvVcZu+Qbb1LN6RhlctH3XynntA7JlrLiR/zXOFPT1TYUBJYuRAJLD1g/nGPoN6sfU5e
ka9t1aH77sEzqhYaBEWJOBDHd2Wo74RGSyQ1YiYeX5DG/USHFX8g3rkWiia7JbUvGnA0qeBFpirv
IFP9MXLh11gplDJ7tMAaTN3zkKZvjk7KlW31uK9tKHdUqQVpxA5m9Mc3GY1gDPIxYPiFEOtkGJ0z
2hBB7+/G+WbgQuVUCN8fSMwDezskOvdv6nrSGQYFHiUcnW3UOMXNG523Ks3etWly7+sSreb1QLLB
DwU0FVy5BIWTxTtj5npPrVfZSP+QEv1npsC4lTpEL215ywp31eTAPMsmnGqbnZiYmFvtFoejjz8x
16wdw3oSTo3dHmewipnUZrqTZ7K9mpw3rPHBFqw+q///hRtVXOPK+89SfbHLxdSeWvdIY0nXZrce
OkrlpuLGkcjA52O/uR2w3DIXN3PI5D6SDXEvxzrhJumPmcmyjfX/iaLm18hJ01vdt6chrW917B08
fSQ0VcbXPMUWw0xYl4KHWvcJuyKsuybeL5TG5EBnQier+72f+tWWMyxPDl5C1KxMWnVKNPGXNIV3
7Czl38yq+x289lE05oigxhZXphmPuxRrWGfqCa5emrsImjOd38VM8mhuZkiNNkeEvMkeVJfunIgd
c2ZArfQlRTGTiZYcU2Vl5rK4Ent+HyPWSCqJEdPi5Iy/0NsmHDu66u742jFz244Hk/m1+PYYuvN0
bXqSSqzReJZ4yXh1WW4lg7EZF6CFRcOhTePJsBulfCYL16x9yBqGqmnfKgUZdKQtLQGdKMoPIzft
B1qknqq0ukVsjmU6/CrL2A7cG62gFHxuKw42OiVXK8IYV+rXzEt2w5HhP9G1h4oWVEhW0c72CVqn
flOuE8feLZNH3eqAuOcl+2d3tYGkdF1gMAnjmURw3pZbRvzu4HZ0k/Waf6AohxVJybXq8k4Pk7Vg
wIinjVGY1jl+1jr1rkCbRKWmBcc8KuIDd0NCiJ5jR1p482M3u6ehm0jfuvQRsVGiYmhOIFWkTbfN
ejCFg0vC1iiqZyUILukpa/Zav6MLJ/uud2oqala/zGJbIbVHpYX8vxQJXWhxlx7qzCQQxTzGJo68
pKaloFrXTBcVQUj1hJNcIU+jZeXh2CMXSJ4rrZOnlzLlpZVnHtQxgyRWOztomLipfUmkItJZvNlN
dWID97R4+t0cyPrLha532cc8zjEUhAO4vQSd8hXPyoNI8fmTTtFJcxefJgfK7WjYlMRB+yG/ig8g
5BhRB3qBmilih9SFRpYrd7tzpo96yAvkrKT0j2aqcyiItCcbp/iJ8bwLJ0GhyGAlD7HNYsZT9A63
cZTvzRobjL6uF2WVvhtG3wS2yzKgX3+6vjh6Pv8qpzXNo4eZpixr4Uklv/1lIExh6Oxgo5Ea2qH6
pfUQWAu1HRDApkAHOc/MqE3biEzZxcPPtV2MweDjB8E+NcyBreuLW0GhVTp1PLe99Ag8CiSLMh46
kzWWT36aZc+q1/ogd/KKwAaqS+xqXx3GLPZmPc/ROP5wo+zR8YznUcNFakZfOjwA1NHRCKYmtl6A
DG05GU27ZZ3xi4SyFCxCPxBVjH0/sf81IbCZ1oWPrn5MOJXjT0uNK2DBa4rbRPdVe5LgqZ7dpdQP
FtchT9ohWHJKvpTbIaDPy4djAQYbUKioctrlJecn4ocCchU/RGW5AW/pvest72ULIIB917xd6kdT
nUcM8+iUvQpT0/x0mpyAmtYWoUZ1AqizCq13yr97px/5FMofjVOyHsXDfkwMWqJIp48dx2KXuykg
wvKYxHjf/Kz7ULDoiM/L9tXx+ej7VlGRHYEQsN00jFXNjGeU1XPqs39p5z4wm8wP+sWVj27Shosh
in3X2RA0sRhQMVeHCplR0eO6jcz0nkRlxMRTfmUs84CgekjdlAMcpFm+tu5Ei6HPooAwwQnTPIZI
cqZaHYWmnj453r+aNHZgJ2xE8692njFWO9TPs5jgbYFwwNTOa6d31TGd3DcuCQpIqzjaNw3egwE7
1UHzZ3yCVZfwYDX/wLHI7Rghqpicb3dVAxi2bLAhGrLe6ZjAd+AKP0rgJGaS750ZYFqKtJ7m5Hfd
Ceatym7M0Y8Ep4UDsa63dt0QJ7uiwbilibIIUvuDdCtfEQZzcukviqYAaKfiYvIkIaDBhn8pj2aT
YvBWNEU2JDsAiwGA5e2QHBy5PKZuh1dQ5+DT4lbvgBA3mMX3w1i8GdJ95TgqDz4uH7Ka9p8s0chz
c1zTMORNZ7lPFwL8emp+LytIZ/EXtjp1th/jnBBpKa7WUosd8TcIykn7ikKtbYaxppDSy6yD66XP
ys9EkFD9uONoBDmAOs9bHLdnS7fuQnTlwwBOdVmqr6qGSZnkyDGFOk29JHkKLwhvuov3EQF1359J
1j7HJJdOhH3MfVQRUsCNKQM/7gX6Piu8SlBzZvScqOdUXuKy3o0O4R10ouqE/nc3OCaDcsNuPLAq
z3mg847Gy7mkuIc5e506xMkLZqXjYA3ewYwn7UwsMN0KYXUBBiaAQrz3z7k5fdi2JgJfZGG6LOIk
KvEP/nMRuKX3uuBdealBd0i5SM7kw9nxXZ08l/0eKZqcFlvcFnfhjEmCfBD/lQPDD0V2iZBolO68
kYpeZliNuvMMxsdG12unfdMaL3C10t0IqWkqWXl6rXVXmqegD0hIVwl558mCRMstdrdBi9GYbcAm
ntKga2kgHZwEvma8K3UXYT+G6ou/ZVunBDqM6sSxjwMO/U6FZUO6GOj6iorcvLWUYLomWlOTC+vS
fAgDo0CSA4skfvUzZbq5g+rTbXBSxztb0/7RAbQEbYVGQBP9EvYORDsf3QPE8UYzawqpBNydan4z
vImnMRLJ1jNoXcVwfa+JDzEOxTshYeT1ES8PbRS8v52o4hNaik3rOZeOSX4LLpKYW5m8WGO8cuLk
69xKlDRP/hb9sUt/TJ0NiJeW3+VAddMwMd3NnHrsyPvIYvFpGIKolEffczy8KS1D3ZsZUTI73/p+
7G36ovK3NaWw26liFdF3+z7m9iuwfVz6VoaAj2UQNzwuh8ZVeLPZjDgxRcJoHrGR/jNt/o9RMXII
jrUbZcj/FHXmvF1Atfbyx0mEuzcwvG6W3qd/x0nFZrm5yoU5KjQAEpwP8VlXNSy00Y/EKV8tElTE
U8LG99FUtEL4j+yWpg1ncGqlLPhvM2g80TanvPT7g+ea37BXQtcivcPZiL6rl4kSbdwQfg8ubOGg
pF4sfSHFUkY+l7d3ptLnCRfhOxineGM5ukHRpeqDb4q40Kt1/wWzPz7vllYLJpzwkQ4bMFHrU0Vg
idJqq9lXAxbs5iKaAhRc3FPY1D6ObD5XM+Aj7skHXZE2NIf+T1cwkbiKC9BdQNjtHbaD6S8a30zT
1MNpOVfN8KXFWHUHOzlNipyQIGDKgsj9M1JYvnX17qBZCO7LzYKvmHygXtrbmUgK+3Lnvwze8LDw
8jLYzaczbBZgy+SNTlNmgYyXrHnZIu7LxgWlzt3CNb8j+vbmzvNO5dOpbJDx+HBxt1iHdlRkHia8
Nl0FcRA4k1rWGi4FAh3jQpgmfKqS39lZj83lP5IJj7VIaXhtf7u4bgJl4uObkpDy06GO9lRM7dm3
mYe2q46zzTqhvmfu+GsOzhAW7KJM+YU1FhgxrYZds/I8i77BgYv9pmjFW8xTwPJT9jlG9+6OKBzQ
bmDw0+KI8YG1DTFFsjaUNpkWDDYsIdxYXoHvrjfDRbnPAibvlkM3VeoVnqFpYVgcjJNW/Outtudu
0/4x3SKU9wTpC9zwGA8QudYNiuWN9IM+ke8XQQe/z/W05/UbWeLFPS/W+Nz/DTCwCPJXyBcznlxY
MYzV5jlPOT6KLjGgi2T0DS/VVk84dNF79qNF5d3VF3TFiRBRtrB4g975YGQe94F4YiWpwk9nGbG2
QzLoJYVj9fiDwI7mMIvqUMx7MHXRjszBbfJqoGRAHqIZVUXAmWvJ/vAqI9ThjyMe3zGQxpxvrIX5
hW3Un+V0xx6k5AbJ+oKgjRPFZXXC7vDqLyU3ubiOk3yrFg78PiKGmt4LsXi7XNqha8fdDtBifDfY
GTSKbbhl3zw2OVLAbeq0Ywl+7GBRbx823YgCl8V/DH4oInhoNp4FGG5u02+9LJ6H3rBf2afUm+ho
aZp4sVaYHJuJXe43LW+b5BZbff05p+cNB3++UAWup0TgBFnmPngN1jLwOXtLtNHG98Wv5QLG9RXk
S9Q7m3+UsIXGzB2A4jO2pZE8V5X7QApc8ULgGmXE/FdbKFKDr1nwVp4JjO6KlvTwwKParj07AEBJ
2C4F4chhZT60DhZga5jSs12N9FmN8RUPYHnAxLwrgP5cEpfgk3wuo8U7OCxmd7FWo8xwAc/w5NAZ
oKDpY7WFJQ0Tt5gOfooGm5UgXByOXI3F4JEXNMUX1vRmaaa1TVpjPjQat7zHHZkM0nqoiuSzHDx6
iPU4P3KdGAyHZbuFl42KW1wtmndZag3gRfWeuW42ggYU+4Nuqede8OPiuv0iB3t0Kw4AozeELMWi
q6nXcpNIHsNmgdiXOhhI1ABgx0Xh3+Acagh20qnrza+orJ+WpfmntbdJLzDDSUwTZgdEqTe75tJz
vTUIzoQSYztwLfOtiyJkf83Gx1kOf6NwklPbexYLAFscOAt5UJt0Tey7cvpNmsjEvuAf46LH3KP3
oZvZXKrty8xDebTFgBkYZ32WUVYhIHvQiwjkOGtsePY2DcjzXbGSu5SJ/PSWkVrJqU4eiVQyX1Wg
xEq2gD70d9X1+UZ35BRmcucPmXfEh/mFGAdL00Z9AEdoQXnbNB0F4ZOGG6qR+pEYGb83xBoKHpLn
VucNQAHkBjf2EyIPzjbqSHfS0V45h1LEiziqqREnpq59OgKPtOdF51Ql1zhq0otZOS+mg4sBtP+d
u6M7O7oknFdYq/1nu+A+uebL8gvUS7jGmjyCYU8Lq9mqb23O6T6XHlS/xmUVXNLG6gxgSrUBswCh
QKKz3XUykLUct9vrTP9rrgYm6uzupowceYQKEbbsjGkFzF5nTxtw1bg3nxXZbdTlabawv2u1/Vx1
+lvs9/SETkVz0gceve6a02IyIqCqPr38q+GT+GgiOptjtyXB3UKaa2r7Vc8fMukUuyRn6udwCVGd
lNiD3YbJ1FC+rCJ/PxVOHHgJTYd5P9BkrkEwLF0DxjR96JbB6aWv4n0hjEu54HDQ8kZDadenUFON
FngDUqGdyGqfpByqOC2dzIhvTMn+2HNnPmFnILvjJVzNA0RtgcrgiGGT9FiTLEm4b0QRaIDp7jI1
H+TITGD4BAzN7p9V2zc9W9AHaHvdQKmWvKYcmq6cfJd66RsOjvXDm/uD0E25bzS4OFmcUexbyKeC
YNi5T42DveDRtGL/3q9RPg431I8T1DkWtvHPBhi2Q86nHWR0zFc7Ma4VKz8Ns/kGSstGJAWe0nTf
15m4Jpn5Mg2Ib0k2PXaF0dwGxIElWwmigrpMdgWb1nfrkI8QMBJ57I2ppDjkK2vYjCVki+aX1xBx
1Bz+E+e8ZpvACdlOQM5YgmBf9+oyqKEeg5iGiefxgZrEI1pgyDtC3G7oGvxzP9K4rHHbK9qpz634
mD0HoSnjto90P4XgYHr7KEKvW/dpBBbeDUp2bA/Kq8prXGakzAc3tcIODyyKJUeN5SZrYTIPs200
y+5gLDNQwcGQu35p/izZfllTRUaIkstETykxWa8e30VKN0f5iciinRzN0YLKxrPqkWwPbA95ufV4
dmlufYta9D9RleFQu/Z1+KLXrDuhN5OBlnXDRTm6eyJlFFPazMNJG1VHRXgqdFiJlxLi4Mx/sEfg
uOfUS4a0WZ7cyn/3iX4mCYz6KW7Oc+GOLLkmNkXzg89iBfVfy65+L32UNAbhwvscEy+62N6e6sB5
two5LY0bB/8Jl1gUSJafq+uwDCXWw1tCCiIFRDR7tMDaWUYigbh3UKfxIc59dqnS8XeFciHsgkiV
jT6elCtI4frGCiITYW8uIhhS0HBYoBmZRB9qdSPQUaqbbxCoBaOBV0zoYS3mEydrromh4HChtHML
E1Lz2yjMcN0HFmICdhL24PDYN+PE3keXjv0IxegQNV+Zyu27q81PORboAA/6SGoniDPxnEfxl94j
+nZOfbQhn29kTcmLbv80xvLrA91alO9txD+cAdQwSGvZe/D0JKZJ4MDz82zTkOG4x3ku2H401jkv
8KYpFLQpHTGHIwIcFrrBNpUPTn6hhBdcQnohCRWYKmPftriPQ9046NWVdyrzv/87P21lllcU9V+u
AHdrNfSAT2k8M2jiSfSH4ZtKjjNwHHQP3Mtb2i/ZEtgVATquOpsZl5g+03IaXelEoE8SnyLnDnW1
Mn2P/fXVrnonNBMmJEdXv5o/sYLSDOolcv1VtdxLo8EdVGXUIUm2whlwSjYJGr4GznPtsTAXN3Ry
7QNiqH3ipEuAuuFNpFsi2dbmJFi6w9g2cu038kqNzI814Ll28ZT5S4JRexxppcZTl9HkxMaLRetw
yEb90OYjZk17+IV7A700cd8g3ZGlixV0busJYy6aKhu7gNoBjFx6+Woa4tDJvtlULIXCbkS1Bx6M
D1gnizPlnO3tGDcoYhOj3wv5Pp0nXeqERqVN744bP/j/t/7CNNtRULYhbJTurCx767L0BWMe9pwq
jbce+/RtkRI5Ubkut3lsgG+R3jmqvB9O0xhql5oBr+i4kVrSCq2XP6Zakp695F+JxBeUuDKDRpbm
FQc/G9oUnB7IfXwzD4gfA4InQ7uLZWAwMgWytqhuXMSctZIB/8qI/JY07dZgcYspOAGnErXvLUhd
kUA1nw0jwmeCR85sQADmdlftdGwb7iC/2f/p2wVO6JYZHvFnQLiLJS435enfbLEgBa9+omLQqXKS
9rWtCHjUfVjnOABjLx/3LmDm3iuyo1O+oj/YF1krPZi0fNhmRQ0slv5tFqevBNZBbGuNDMXSvPB4
oVCEATQo3U/PZKUaMywcDPsBv1R0w9qzVAqSl8mJyye7agMc39JjCnKDS2lrqZWYkhyHPhCcmRj8
sOdaJeb8NqfNp1JhXmoL1TQkqWCP7DM7jjDvWGeDWCFt26LZTZVNK3EZshCNDh2gkGH2Qw59+QZZ
dQ6w02DWtqK3ki3yYaKDPBmxdic6dVlYCLPdkNWXqWIOIIifEoPek3tH9mBTj4AEFSDLq9CBubbx
Ig5cPlFLnC8n2ZI4kEnxH01chHRn/zDbSXldRP5FdW2x9+N6OpkskGa9VpfciH6GfsH4+FhHs3vV
XRczpukd7Ei6QS+IfCWL9jgaMVjzqv5kZTQj7/6pGDdyIXIsIOTGFdMJfHtQcknSHg2sYFA0KFq4
Gw0UHLiy9lZImqHclAbYKiYknYwdRmccg0tW7BYHDXhF0g6QbLtoQXQ3EuDJCRxjjvGCC0qBBhpE
emZIQBKvmdDfnGkxzjhdYRnGCGistdkxUZlQ4v4Hdu2d2soaH5rJ3HNpD8eZxj4KMaz2cWin4xwp
cZ7BhWys8i3zDOfMgSKI89I50ONtAlaiGyEZMGGmsVSXEjAKG7uKV/x4hxqhnaAjaye4NiyYq6gK
rAHzX7ukDdce2k7U0kOPf/e4VDwnTE349P3AxIEX3pxRQh9nUiwHNYODXcylO3S1h2QR++rQzSho
63gWjqyO4FFS7VCRhMUUOvxxBF/OxFH1MymTf5mRwp9bsBJtckJ8Ww8hKtDbVgMMWbPB9kFNQMT5
cvraPWPs/KE8TjCYiZrCrsXbW05lBEyuJV6eBbBWSsbQsCPx0CXu6ZswewYcMb/3OVO3ZdQNkHNy
FjpqcFgXg4NH2FYPhDDJz8aR/GnciY0K+zYvf1FFYT0ldntIzUS+z6U0L1lFZur/fxu1hrf3/Rqa
4/pvBaMmJ6osP/Y8dlZeYHWN65EG8NQe1/LBEwXV1WmIvaumxTgeKuaCoorkqYqsYCRUfF1K7VuL
rT/4F8muF0fLiJZdvXa0YRyjiqD7TjRg0giDvHxHZ54fZkPeegSUk9kytpjL0O9oRmj6nu4nNp1b
iK6nqONBilGOXP/Wt2B35lJ0QW/gyJrnedzWHKAIvhk6DeyJHxY2BrQhoQkuHpxgHKV+L0fC9foQ
B5YytLNq8pcMJvSht0lADS7PakVjnZ1pV0JeLhPSeRnz/s2D16tYtTmsQKoJ41HhR8WVngtzHZeg
Zc6teeqYsWcF0tIlwerVa95MlPJm0iws06++AZOvV1qEs9B5zZr3xPucY7krvBeJLrGgjYAGRc8k
gMegaDt32RaX0fWuXZscbCPZ1dWnqoqDPi7YdYoz55E9BF4Oby9TRGVmmpC3o58SPClZfYItfJtJ
Bk7mkc3ZvqBqpSigW2GOmCAVE4x6rTEBLMoLnBhPCLxtnr264b8YrPi6AWqAao6qJbFlEeVRLelv
dgTq3ejmzUDdlefJt6g/ixHLlDxqi4tTOzkZ+c3op6Bn4eo2xCILNhaqt87dSKIAqwAC1KUkw1Yt
MqCH69OkbMFr3n0UsAYAB0bzU4OJW6kAdclK8TvVtyn55/V22JjANUtGQNafGkgrY/7UPGQm6bFW
6g5KzMT56PyKmc71BaGw/YwFd+IMhhckY+HAWQd4uRkYoTDPASYOBngXZdtdagoAGD2IZXxrjfPE
dx+Inv4N+11XtLg39KpNA/mp+ZGFPRC7/tWgrKC3Jb/zg/YmU/N5kK9ClHu4WKFT0Ezzr4a6dyB6
UCbv5vwhwfsA2kYfZYzQmBcadv3MVFZzUQ1rwqoOo/6vIKqJyxkMwnZuqWnPVJBlNe7gCrPmP9d7
zhtgDQRzoqAb4Xf52qtr4N7KroAO8pQofvrlsduwM/prerwNi7dlvJd4qvAe+80A3r7eLcghucd4
MZz4jrf9WDNyq3PatgFImi0biHfAgZsR+7amt/vewklQPrLNIbF9w167y8jGcwJSOv2PZIRXOxgn
Pd9/rolP1MXZQEqDL8E+Cek9xvcBkNmZwsa6EPoaBKZvu0IFYSHbh0n1UNjFVS1fcIxxIW41gcmd
6hWdj3FxdloBktoVJ4UW5kYclQmmIoBdMVjuF4AMFJhslybfpt1PhNTi8xoey+fc5uvBFljg9rOj
PajRLxwcIamyXayi19oc91SNBP0EAJaB03Z2QMsW49tm9Vyjh2bLf5B/z+bKNBVXNvraLDBJwOce
CZeu5TMxP8s8PQ9sgDxZcH5bJbtt5smNikw6B6NLDAsttaB+oCFnjr2r41OdnEmZHRx46Iv6wHV+
kJz+gWdw1rGOFZYNqL6yec6M714s+7540hF5M//F7P/rRPJrcc2W6Y8gyKTXJ2BvghHN6b9r/axN
OX4iuj74qJxnht8AFMY2vyocJRWAGYhdG4PgCBtGdgvHlgtOj25lAxbhknAtZY7L8j7dTwTbZBpS
A7Mx/fvQDZ95yWSESMA6+zBP89FK3vr8B8f3hoSvzkI4qR/04lpTqsk9R0MnW/3klq1AhJEbXXx1
5UuBZ0UTPaSuh7x9Ax92wPVx08VJx6IalY9eVe+NfGbVcm20EzfINssuRCC2o6m2xYtds1uf23BM
aKLIjW3nHL38oaRBfRVGVYZj/2Ndg8vsorGhxL2pi2sX7dkkY3k9ZSo7uTjhC5/3XYcMxs8WE5Zu
iFgmIxbTb2yoSdJfJywIxbQbWWmPi741tAvuv31ZdhtzwDyL1te8m7m2zfcFNoeSXKXB93HwsH2m
PBY1gsaDSWy9O6StHzbzz7oO7MfPph/eehJI/jQHBrqoCyjd58iORxjzZkCgc8dyM+jj5SDSd7LI
DXUKFpq5Gpr9ZI6UNjBJwfW32//o6IU+nGykfxs8nDkVEEIKgHVx1ohX1zD1VNavuPepdemYEZuO
nQXKA5IxYVAnzCfCnBifsxvwkpM7PNAivgVXfHWbo5ZdetK05vwAl4eswrAxOEGOadhCQxLtqc8R
E01A3b25rfxkNxRshClXQ6EbgGiSquQBv+tGG9kC7EUWlv9xAto6bAN0imN4vbPi4fvudrnunjnj
QN5aHTZQtyKIEgBHsCw2U/9UxtU9AfvHm3o7JTgJLOxX2cOgeJJE3Ylj7tYnESOpY9JQMmMWq3Me
H+9qTu+kmfc6ww0WBIz6LcSzhxpjK2YSioF4KfsodQShI+dzVgCBS872bOshJYHPvxct8+wYhTY2
07W40+R8RWCCfUO/bZP/DPWyoidSfNks19iA7Epgel3L6c+lj/5EeXVYYynNjR894s8p35u1LrrO
N3ZHaqQn8NuwAyW3nkaKceIO1GfjWBBNeW6V8R2GAUNJsEh6gykuxAQS6OXqgUG/mNHsqw1clE1n
G3BTNLBYv2s2gWD4tbK6o4fbuc+Mo4d9ZDLedVIyi3ke5bPmUizX1iTxnavvPRdJT1q72z+t4XBn
fmxL3g2W9gpJgq0ULxFvgyVs4lW7rL6sU1yIMLXja7tutVab1TAdFF4fLHsT0L0qwQVSFAcgJBsk
+n0LsCvL7AII/7PMhxMzMhUFlKT1W0ZivuIH61FUV31d3UOBNnZsMhjBxX3kMa64qefuxNJ2KDoy
UXmgUXLqRiPnVgY0E79Zmqxb6Hdd+8Cs5RKFHsp9Mx/zkv0Y4Fj2/yhgL7KnLvIn6n6s6T1p0e9e
XaU/Y1bbxZLdC2N7H1MuXBGGj+d/9kxHS3xo/T8xYibnNq3GlijV9NI6/yYdi2OF9qE/5fyONndq
3KGnn82lejbEYzmdpg7FmRKzznrAM7fSqMIiemzr9A4HndaRc+IlIcSvoIzrSxa5e472pzI51EL/
SJzfxLG3Pe2Zd7rNHQxJpevjXlOwPqetZzZU13HXsGLJ5oYfl8P+0BysHoEajrcFIa56NfszrsqD
9HJM9UhmMDa9H7u8GuVwdKGvODT9GnSiAX7jHJBuQBm0Nj3LRFCTFCJsH0put8yNHk0e93Hh3iCG
fcYmdI7MJ77yb8jRoVeq6Yzp5logOBNF17x4l2XzvaOuRUPAEerUqmOEMlxbeKuiW2dTJ1T9aYu1
Zbd0ztsPs/vPBu0j0TfHWMO88ZGb5U5Z0/2xIE8FFNY1M4TwNe9LQpjKsxR7OSHRmdd49+T69DiP
7tES1D97CCJYAHiqe1O8n8VeNzPGn4+m5dyE/QCBrX/o6JjzFIY59S5pVxvwg63bSeghV4bN0PB4
CBddETYpYcR2V/WtwXusOlapHXI9/fgtOAZpHZl/dvr8xyh+LofqbjYJM4jf78ppDZXQ+27bNMJx
fUd/nv6aoDw1qXWiGnFyXnL7d4owKWrAduDegXurYKi6y70svfvk0xzlaaGMtF9bNudiYbeqveJR
f5mQQlis/K411Jko0H4wAU8IaoATXilKqH3iwDbbCCJYzDm8I+drobn9/zg6j+XGsS0IfhEi4M2W
MAToRcpvEDIteO/x9ZOYxXsxi+lpiQTuPaYqi0GnSrqMdGpi4QwRKjfnY2yonyvdGBUTfCLOdV08
VZWM03DaQYWhHqbEp+7C9JfF7dVMo+O8ZO+oqahOIXaq1Pyq8azeFySLy0K9A9oP+YgAJp5jVTab
U4UeStHbpzWOGH7myLqZJISSYxn03033CFdSBJrqAQoXWaiCugCxnizYwhSfTHU9NHq7x5GpaadW
i4NqXgJsP72CBWIVePdPNCr7pZJ8AWJhem3j3Mv9BrrqUmsnOKZuVFAQhmb0naTi1WBSwIoqAD66
b9X33rpYcbeDZLYz6PYrSgyrFrgDWeGMpublfbUf+De1zLd6RHxW4/csKJuO4NFo2053AO6En3UT
SqXMjAcWc0epDp1cIS9n8Vetc2uZqfBWWAgd+/bqVTcrOyWEayUHGR0GD4tS+PmoQOL8FnBB1ypA
/rJ8gDp1RZq/QsVhyeNOPIqjj6DL5MOsBmJloffkZ0mzxDcW3yQfxRAG1wJxpRjP6Tg+h0CBtn5T
hP5KFrxIdE8D5URFtMY0eQOBDoEqx1cG+RSBkzOV19FQPE1ddz3C6j5/T7cftScywmKtHEPva4C9
1ZGtDS/EtHtGa9Dl6td1uG+KEGn80g2FEETKgehzUeg+h9mpjSdtxau94FVD5/xeFiln+WKbTPAS
8rd72qXuXGO1DVP9QNoRLOBg7S85mMeMRMwFUi2rfUt4q2FlYK/xOH7W6mgJ1V4227eORZSKk68D
1oTVoKyLgJG7G4qaL0MPTjmHSf1ZhfExzeU9yUL6DFDoa+mp4HLjpvMrY/KGCM8UU+wk/GyxkRjF
sJNl1PMG3zXwjd8WCjCEHGcC6901yWHuQEdN+zVpPQn7j5l8AKw8Rcz3ujUYSLsx1FvX3dv2acO/
QBgW1JuhXFYaJFQLORR2MsbFWHfTGXJchBOIRX8jCle9grFuumVIBwyQKduAraR3yKiwxXR9tVT0
NwOSrBysMZFrV1GtQBIhoEsN0+eEdmeqCcq4kkqa+HJ72Uhx7PISfjdZCoqFGFLegZqzgWGQJ8uR
M6WvBA3tIwUxfvwSahTlEoSRJzp1u92n+hvZdWZUnklf4sY4x+Ypo1Sx6icsrNPwxT2abt4CHI94
OwmrhqrMqmzY9ah1ouFfW2sUSqwFYx2D568ozBi7QIDSq0sMoofZjTKvbH8K9M4jYfJSVrtd/YT8
NjCVbYeKqm0CibADWrzLO2xl0/eUHugYXYuB7FBdk74G1oYCnijpmaQvrbSjtr1Jos+6Eir9AVvL
seEm65LCo8QBSmezhXmn4EevTAQZCHwIpYFOLNfmexWnCxIDoBHmgcorITGDAD2GN4XTqR86w2FR
uEg4Fmbyr1TLurHZZSUsVUizjoogHkdDpsijTl3vkXRQIE6JbHISBiuMCb0+vrF4U3dt53ZgjWWS
7Ax+M9RrLJpLrw39CRpwBLhy6e+0CXKjA/YKFlnfJeJit3X2LEc3IBFZy7blUoGJCPVPvBvIBCFd
5PXbMKMAuQ+EgutsoFj12GVz7Eysh7jq88xrErwQb6HS06wTdqN1XrEVMiog38hrkb8WffEFIvZz
Vo86HV1ehr6M88cglXKKIHsz+qwr44vEdXRTpW+xhzUqKGLMWapDhXOqZpYGe6fXbxZUNZ632Iox
1vCiLCV398UQ/2oh8oUCUGiABqYkPoQE0ytZ8J6p36PukRU4sWuGy4bHDjIt/ukkFUk/WfxZWcHU
VldgKk7IwL9dGVBNTHmG6yhx6Lu1+RVJYgBcaFcA9czJApQdIpwzYbCldlu3EbzGjrtQgqw99b1v
JCeJcnIEK1htmVB40Ez2mVBWYt2PWRKwmvK0sXXWTgIxP+6bwQTjan3lyfK8yr034Lmrs3A4Z+V4
UgVqMF1rTxUQT3tSRyBKg/hQ2l9tHFMPMsAhlOFGKdPcuJYojd5YQ96wJq27gFrYsbXvvWwbs2iH
BKgEgQnWS6YRJAcIesF9wqq7D7Mo0OrJH3u+YH1RVBqZGKxih19iUFLRqTdLVmHE2WmLsmrUy2h1
6BRjJdvPkfrI6iYJGizRCQIMd0kL0t8yU/U7oqXmtpuu6C5LFz1XxAwStlWqRpyoaDgR8kzoOMiP
r0S3K4pfuAojZ3nxlTQVkyGFEYvCBi1lexsiV7hGhIGaSnqJxlndSwMTumI0mUcqaHQmp4YB6g8I
VoOVdZNaKCZhQstbzi94Zmz32m16gqIle0ZIDhmLGJb4Wy+Io7qxmp+hQsaT4LpWoyU+Q8B6LSfM
i73ZDEchZWgM2zVQ9c4zVto+I0/Ml5Qp5X5QU1BAVefoRLS+WYRcYyu/zok+++Bk8KyTZOYnPDla
Z2FusN7YN9zHEqiPKIkvjPNfCZxACkUaBGStoUIk2hfPkk47ztddrSZmhhntW2n033UzMX0Lazj5
xgtdwuACqfZqRqBukpA+VXfhvDeQ0ajiuJf7ZLhuboY6F3FhQFaHi6DfOcjv2TwCe66ABw8iZ2Ix
qX8SovQL0HhFD2Hjc/aHwCJ6Y10uLPKllLhu/O3/0H8PB/SLsV2GykDkNgYtKZeUJ0bc32HcPvW6
Uf/kIJwhbAXaIBUBOc7Dbkxj9kkaiV/c4dVvBVDXnywa22JJbyYwr0lSZCI0P1oNYNF+afip2mkL
7NrWNXoY+TrIeDLRlyT+JxkCi6kVO60cr7ULkcKahH9ksDMq4TcFlYscQC4OFuPXCkKiek01qMmr
UNK9phB82iFlSCuXtp5EqfMVKxQvk0p7bowAXkk4WfXqVmRoblewFj+kKZKLOwr/kHrTn7Kt2Rlh
+F5PKXcS3BmA6/q7qC1ckBi5OBqedC3i0FESxjGIySZZnOx6ZbvRZd2/OLa2wmfkWpkXtxZlwWHF
w/5nSbzMFPgOyXjEZgRKcn2YaNm256IZiRBfVQB1hWQ1+1YPXyYBFpcW5Qcz1o9JJICqZiwhackr
mnDjoOLpHRKWy2uT/BjyuzRT8tsll5DQnqVFn/fKmm85cb/KiJ4TLDVQzDYL1IoRdLhVxDNgLkXT
nwlKLS7EQ5/zujvIxDM7hDUyTpaYG0Ih340JqhxQiAh1+2zw0poUSG3l3pxjXWLkkI07vcT4hxJh
6uMvcOAcWPNUneT+fYQgHirTd640vplw8zVyxM0uHNGekkDZBitDRaszvGFVzkLT7BVgIoqWH5Zh
RSMMYU1HAqtclbhhaPpUZJ2D9e5QJS99ah4keXAzRK/RmHutocCv+G51BdKkhKiJTD1kW7ADDFng
r/2nAZxt5fpglthKad3SSwlfxo4rEIVc0D62I5d63VMZ+KbRg9ENLunFq7nXmnxBf8+1TUaaWHoI
yEHhEjDDWlwQy7uW3KvE+qY/LsCU6GKFH+t7Vn9If2CK+llu0wseLCud8NXsM3Taa4194cswr1KL
dNU6kPDAUqIgam140+NsD0kKX0/jGONbtC6+3IFMDn+Ypj1nYeU3iXFsJYJD3KVtbIxEXtKFfLRs
tmCCZhn+K105JrG4t7rMGwkJ0K2b3vd7WX5p1r9M/prRe05gqWqayJD5ccjAWmoWG8PzRfooaqqH
LQDcVaRXwgT7Gdz79jGVzFlq87UTKcqGMzFYmCCVvTh8ZcxdoDEyBmffmhHLkI02bJDbypBBieks
QA6mrRtz+K2Y/0XlDzQEcnRupxkpF/1FQuOXtOiOs+4gqc9ZDAgHOdXEx43tDoefdR8Z22QZ20FE
4gM5vdA2D0q6k81Po9iXaaBrLnm1SfiktK+zedJ5qOINu/1LoG5QQxIjy4ZmJT3lTKsEGrekcCOq
hhJ6o5nMt1w6rcMVJIsdbVmBRHAuCpD64UlWtdukvJiWk5jP/099DR9WBrMYVswtxeampzAH3bbC
+4hPRcsUFB2ISZf5nBWrk0ShbegPs7rIZDsWw3pQe6g3WXkuwd0vhEUDjoE48Bj8khFjFjfAoRDe
KQinSzloEHfQmuXhhA2NHRyvgZieabRpeQDD814yREFDRt5QnDDkIKg1FoLVQn2DDExVDJ525OdC
AMzjuhDUiT2GzVPhZCqtCSV+8ZOqb0SL0AuCOevhn3g6oYcYM3iZBq2zx+wzRaeUK2+45fcKLUaH
SHnXCiKrHwXKOpBR5ouE2FZsL9YFX6fGmJUyoKC5kU7zUO0ost1IPQ0LEw1Tuq+Z6REX+I/cQMpQ
f81xBhwGmL0j8yQonPbMrjlDIDkfu+IDxsI6oUgyD0guMNVtCj1k8DazKUwidlUhqIP+aQ0Mvz0S
nndx/QWsZhsdDXdpuFaoPaceOAnxLhMKr7R2TBZ3RX5G9WRq+Ati3hGi2it/DW9xQtpDyoPc7sJu
Yle0J3MFii9DnktlPiU6GRG4sIgU2PFpJdGeGtqYzxL5leH6uLAfuFfNm1HfZWSWWyKuoHy0W8ae
gv0JgZkZIqIOhLQ7Ab5n8/uasqkDVOWyqoYY/JtygM4dBOmENwqxq/glUOHlA/nI4aeA3qnPuTiR
b84jznyWGRZK9kq66ATO5Z8Fr4gY7pEZ2bJcEX0i2Q2QDxJYhImf/TzkH42keRb1y0zieMhQKJVR
dTVAZ3IqLvNHJIBbZyYhZrHL+nYX5i00Yl4nDSMMtIg23UIspEdminw5FV1Ie2zi7rouKu2Ade5T
49LTL61idFKLB9w/j3uGuTMIowS/XC2ib30Z5fFXapobsOC4yw6JMT+3ubRPYTvRXezaPnwf09LW
svmi1/HvKMdvRrqlzTDf4UOcLEqqmHBoYE7D3wyOOClILAJLEh6NGRBvaDTcYoq004mHJDvoKcRg
K663sVPcoVQ/IZs/9RsVk4ouvhiR6RmSy+L8bg446EKLtF0ZkQpuu3SnM58fm/m0WCm1zlT+vyoa
WwE/EtegWVOb4iPI+5cBcSOgl7cMYY4kf41S9T3CRc77/FIWdIjcqUVEKiTQV1FLDrHyKUtveh3d
9C+pf2oxn4Xdby4cQyX+Vjvx0MkJlmPzYxJmT163ozL7SGfCfvhkOMA/uoFhEzWtwdO82XxZh4xA
5cOiRfyW3Upc3OxvGfq3NDRjbGITqg5RkjhDhGDHYphe1xaPsB5ElrofgH1aYh00LRsZdVuUfIhS
jsJ4eZvy7HnoqrswGb7IW1cqXx00Ck0mJnYwj+v8JQ2gehSoUdUUJHC3S/AEurlSsezEXfU7nTod
Tq+du/JoD2GB8LbeSYbJbjkJ1hiUdX1vsefJLQr+Ib4WVsyf6IM6BhXVHIXNO4f3Vk7nZzR5B6se
7Ob0PKn0jjQ54ijcdGnFL6fYtejyEQgGsWHXgoUhOy0MF8eq1p7DhR3RQrI4Zs5EdHqQQyZDdfhy
rMCJhtxZbFjN9tIKI1FJCQVrv+MZgjsXb2RGgpdT/qdynuvo4SVuexF3S6T+Q0VQYqVHgSet19gi
OdmNmrOSHsTuI7fMJzHZW8sdCTj1bCId11aHpyv5KTD+6hSjJYg5Ztfq58b75pFES+6Qg5L4OOjG
Xij+iKb3t5diTN7i+qHh2CmBWkWFwnF/RagK30JbXMBGGhTFc1Fc28ZjAYKMzZB8g3RRJntDoDd4
neBEDtydJOn1IlYbBzYvViKDi0TxOBpBorLOws1KboECgOYpfeXwxrEuAFnHCqMxu0QByS1mG+Ke
yrVELUxWwYPFsH7iEWi1nfAq/1qNB9zAJQhCHGyZOi97WIhAd8kJwQkbaTlADtH+pYr8kssaoC2G
/jLcEQsjvAmWZJDYK9e3VC99ndvOaAHltQVLys546gvV/snZBMamGMgS3wymWxffutgEZlzbpAcE
eYWZapgYgnLXD3lQZMgpIb1qUuRIjEosFj/cKAwKpton3i/vEyfBj+7zeUhnWgU0ofNLhnreQU2a
tzaZ7cVN+Su/FvT41wo1JoAR4ZAES9A9zy8YTtfMMSmFa6f5YCpgIWce7Y/ovXrmddsUxzcraG6g
d3dYWhZMinfkxHiy1fw5QrcwcZPzPV5zOANjgYRoXEh9y5md4Flim0gtubA4m6XvJKwYnRvjnzA6
yufE8rZxVts6IBQYntWTxC1ENqxE0Jlt/aPhsCC0IzFl8sFyBAjJb3FDUod5jsavFN5gn7PalRZX
bc76g9h4yi6+tj47zDU36651ayyiOMtRB6znGTnwArR9V/4t71AJ0Cnju6AMXbHDl66lfBSbc8Vn
7ot2ONrhxi1NE/Ebzy5F0I5ageeeH21cCebhB+RHwXM+rF7DijA/kFHX5/xMqA4x3nlh7QjVA08N
8gA8nFN0ykXXknxaUncaD2p0FMxjERN+fqmXgKI46pkb+0J9RCWEDmaAb3SooNXxBUKG59p8r7z+
jElCDned8YvJ1/hHHhyK2QrK2OSzOWGMwn4PEl6zXiTW6dG5Mb5bk8npTMA8PCKngYcToHaVtMui
vLBVjvJnsXsotac1L0QfI4xeo0f9Wam+Zp4G7ZpVQZRdu4YfYUazDjNnuIYdt8f5RYt4E97E1Cs0
nxDcAjAGVVvIL6o/Bv6pku/CfC6g1evIgKWfMPeEv7r3ZBEYn0uye3znJEIgzZgNAx/FYGKjWEfF
xrYl+5G23PrTaLovKAs69YVmoGcybZwp/FCcdBoH1l6Dqrxne2AWZxU9Ph5kaE2rjf9GZQyGVFPa
hxmBiHSoXpZ7uLcb+aSx5UxepNBNMx9Np9rvm9yTuwCqzdQ8c1DweIcYInjOSApiccHELPoGkx3G
KHh47ElT8Url2RzsPg0Mab88psJe1uP0JjOSj1GmXDTBnVQSm0aE2I71mXHW4jXAg6Y884iUNcnb
h67nD5/Dcd9WcCxZdnHS+np9XnldovCsoaDeF23AQ4wKjXH4U/4Wo05Ig7bdfiWFBMS3lag709b2
jcapGn9p4lmfj0Z17IiQFg4mkaj5gVNdMu3UofZZNm3jNpcoSWNZHvxCYkwbd1nJzSqA7Kv7JvpZ
DVuquCzqp9VwzBp3lqMvmF72MvFAWVBWf7lyUOQDmJ0Qiul6bXpXBVnyx0fBd8g92bgmGeuao+gX
uC18PX0wX9D+1iiS4r1qUZmBg433zBBL+TrJt/lii2ANWof2izWuUO6l1a3bXybZBgS5PmgjwJBu
CgqDU4gY6N4dMXqjlDtTcrKQDbH1l7bC98XmoHsj8COlDAWBglivYhtp1+Ojo5yxfikH1Y61Gytt
B1iu1exEqqEMZ9SuuWI8jK45fOzxjH2LhTdPQPgzfq7kf2RQsGwSswYS31HpyZDSWFwg0MUVZ2+M
IxWWJ3OVw4hQnTA1yQP11tIOIWbQSiK8sGFfswe+Krk78udCxJYU9LtWZ57ioL7R34S/hBtlDUBF
UMC7/QiQZZ9zI1YP3hp+dXJpxj1z/RJuKEnRy2uteOnnhvF7VyDJWQfkeiJVSm+jtyv4B+iX6Y44
WL5mwIN8uuTctHhh2VihVHjuJz3oGeFx2JHypTWomx7zTF8o0nYzFQKgLz9tgpJRuBsEQqAfwscC
W2BvjL7cnhtER5iPRBTML6W8Z+WWDAeTM5gXJIdTQOwmyZVOK50XRmmJeOk5ZNTlobLM1NyZkbyK
6cZPq33bcXw4gA+y2+R8KHSFuyw6Eq8uvxezx0Esh0EROTkSw/kG5oxtSiOCA3ha2cqwtWoPzBOt
xmY+QHypJe91Hb42lIOYt/sUMiFmRIcMd3ZISG8KHGIMJnbTafNsra4EcJc4p0qEzsqJ7eGdy+On
mBYCIA4SG0dGMTXuk4/ZIo37PCVUeD5SzpCUTtVBqdKLtlLj/nQiwwfJU4MfIcAi8+RhFz0zX2t+
JKLrXnjHKOD4ZEEoNiYnqaO0JyW+djw4DLaLu/VVLvZQI5HBLXclUyrbzgNbbxnxk27no1YTUj9G
Fm9depDLGAJrG6RYE30R5agTdCYfatHnV6tiN1PdChYBu/x/k+Tw8y0w4FjVfEbIJB9Ce1FvGvYx
cCgsKomZ1LjbnfYrS1hNBLRQiFlx8ajvRM9QL3Fnggvq1fey+hEbZ2zvRM2M/CutO/12ZN5Qn7i8
TrwWfG1dwMNDFEn+FV9W5GdsIsj667bTFq6JOB0zvur1Bi1iURlCkUK4G05C9tD5NQebxQrruKoN
svDAIkOnh+DRD82rah2AyjO37d3C8DmoNYILhDcG9nOB8tZL2eCTAY9fdseubr5wGswMXQZs3Xfg
gixBsXadZCQD/UGDLCWEb4vhI8RTF69T/q2kFSRYuq/jH7486AE/VeuY/X6xvkwj6ECzqxAeWr9r
CEaaHkp5jPsTY6xUZHIJQglpmZ8hKGiNB5M35YXjYrpyMxf4PhK/uiqvlfZTGN9L6084gruaETf/
0QH0F/IPIC4QUc2gQtFloL33Wtg4ra+Hh8bcjyy4qdVRaqxn7JgsPSeuhSK3VeTj2Dd2MuMMl3eI
KxZ7WQeNATsTuvB1Ry9Q8a6ggNG2KlFej/ixONLQpzbAVzgisb5SH8t29k5JPVzri/G0YSAD/V05
9MQqpZOdrwgjYTTcBYMH3oUERgdFXWIA8LpFJvUH+j8nF68UqMPI/AdL+I5ZcVn/oyhJjB+sFdw6
vPlC4ZB1lllBVl/XDvQtDYNn6GROgVVxJ3aI4RfWW3sgk+NK1AXbc66vjEE7GeMe9zYVPeLG3npk
6QsMqNiW3yHB6RNTwSN4j5b7TjpjV4gYmIxOmztaeWgRL5TTSSVLAyEHcWpTf67jqzTfhRTdb825
TowIrlGDGkk+pWhSnldk8CvM3sjweMyoqypaSCDM1XzE2kOMLe8Fxx0vXX3h8TMmOksfdBiAGnRi
cK/2UXuORTIqN54ED53xwpN1qOaSVQA0qa185bGKyz0FLRVActOZ/r+r1m48ZCeSIzk4+H/GLZQy
vOSywirtZZoOZGmwkAl0zII4tw1X2daHzJdtBQ9PBIWJvF1OnxNMUaA+UuZWLASSH2twwAuQihT9
zhduh+a2Fo9lgjkr3oSauARkNXBoaW5ZMYvCLiGTqQ3nILbEIKqTw7AOfgSddq4JVaY5RRuIxBbd
SOPqrFX1XrxvaR6L9o9Le0onpAqEwgzvpIRTlRnEhT8nJhqs6SpMyPDyQGXswpREkXx7m2iD6aSV
TM7QVjZQGoMtgZEoGXiMw5ATzuTu8sxVYrNbVQFZ9XNXE4+h4Qi2Skc0CO0W0GjTIQzjDcan09yW
5rrMA33Guay+CaTheEdnFz+1nOxV+am0q1suXzn2bbSe5WfHybuQP5WS8iBIJuoXBDLSp9b14Kxr
z6z4nEfJFZEXTIHGUKwGlZANKV99Tp0Bew37UWZwrPCyNJeV018d33ujh0ykBh3xUVrDLmuSznO+
YGdBuKE9RcQCpiuTJgXXY6vdzBxqEA+CMTNzzo3dNBBguJ5yJj6seNuRSbYAED3yBhUFnKM212Rg
l/XLh9xnnOXrSyL/lC2pE1HFlvJLheDS1ZldjBOzL2h81HF8dx2zz+jWiW+KjBXr+6XMb6oGrIAF
40+nnpnYh+PnWGu73mK0d5uBTeXNu6h8ko2F3v2+xq+IPjwCEe85qmOIk7o/j2+52jDujDRgIFtM
uEq7E1OhDj3hYwtZClq1asHQkCClmUQoqNN9kGZ9z8KtlXD8mKpFvY+XfowHL1JpDOSU01kySz+y
2LgIc1ew+5pK8s1m6kCTM7EfkLLMuNlFyxGymWMGWx+iK5Lq2bW4TcPmrmVAy+7xryvZDfWj7BsF
p5K+grmi9kDllglsp+B8KA2kgIYVZWNHUksZF5qMxVC/E8i9CinXVSjQjC8sRwnQtjNtH+t5dhAg
orL6r0+zzqMXnRJzeE2gukSWFqIC0Z7CBb+CFj5IuIgQAgts53U4aw3qbt0y0VfJxlv3P4PnviBJ
Ev6FqnKu9MwPTb6DSJwwOdJCJN1bhZSiGgpWsqYES0u6qWWP0VBxw5nxVq+PbpHULxqnEvFJ+JiD
oVI/cL2NdEOjpylWkC/tpR7Un1aInkiCdS093Es9A4NkpfvZDFbrosQuIBSsHq9Vjxs9rPqjaEbP
hZSltnqn0FYbKLirQA5vZzAYW0TrNljFn94Z3yOZpmmpeOOSHzFjB1LT/+tDDTM5bUTN6qssDXta
YuwJMq2mfOjy9KMWI4XVyxYqWJ3CUUFlU5sE+c4nWYIk0P7OnJlaXa0ohTKok7L12xTCd1ozuK9I
8UK/gb/H6itwXRFqF1Mn7K/qDyHZtewXtpi2+2wsJw3HrpOfyzm7i+GUsgBPj2A28Hx2FA09CQNy
zcAPZLrqjYbgDQLwMElTdeatDGwIgkYbv9VCM6dzrgwtECn84U28abz3bdYeM8hpJbUrXnvWkPh1
HSSOIvrzhTgzlZSrcZyBBPE5SvKzqMZPeWW8ZTMUwQEfAciH41AUd0Ucjps6mCK5MSUS1NMIi3t7
tETWEY3kz1H8iyYdVjmAQEaEENZaIm9w1pzYAF7IJsFszeECVpR0ZFMZg3g6awzZGmKotJBPvzJ0
nv7iKJT6RbaGf3rL+28I73N4b5atzu1vcgpWPGLUD+d81dIDKfWH3ES6PQ/8frmrMQYtU/1vbrVj
D+dXMKanDorzzpw5VcrxKJG4kSEnzvjyBla3JaPddb3WLIdSSdl3rfENUBALC4E1kLpQOFUZdhrG
+lmYfw9G+JZx6u5iBFz8iB4U12fA+WdpFXhv9DKACMD+sDooXeRpUhLUFiktMUhaBoPRXRuQsQ5/
jDzPoTqfh8V84CNV+v4JcDpZFwKIt5DeUqbH5zHyXYWGjtLDN9luisBvFcbMSu7QfqzWFZrtw5QY
X7fqvu25YrfpWEK+Qc2csb8P9aGp2GoaxbmNtX02Httl9LOiuyoKTkrNekmk8Nyk78qGgtzW/gpq
Y8xfRZ/4ifLcKtiweyYUBe3ayKAsPWXIJk1ocQvFmE4g+RZym6I/G0h8JCuqopx5GouCmWOOQuh9
Tr+z6XNNR3jjp1L5gbsJJ2rddax8oTz5U09Q0spciw0hPi0UqSXr9GLW3JoCJOkQjVKJj9il5Hom
nMjEXxLaKYa0ZpMlcKWozVeNdqzjc5ESwannGM8S252cNSMgNGIy0WmlzMfXTrcHMbVDobTF5SCR
5pb8GtFH22F7olPmMPMEpGZQB9nKdIBMkFdLlT1wzEZZ5c7Te2t+KuYn6DOixl0zftTZB6EHjHom
+iwUmWNx6roEoaHqdEN0ahMOmD4PcvDaUX+Vt1hLFThR2O3TQvNKEGTVwKxSJMms1SHGQgYg2UEa
LVbBpLQR3EoomidDsVaB9vAC9DUclOUHJtdOe+mG/lIpkZdon2WJGrmzGP3+gcEkcyfewzV0iTpB
w6m4cljzqiFkB401AwjqllM9v4umdZZylsu5jXP4lK7hIVPWgzyPxKIMpL2VdHXs5OSDOoVfEnBp
VhCnql/ZnZbEhS3oNkQQc8LMnhKQeRwSpyydWKfsU2JkI7yE08AifpoYI4E1HBTtXaUWw0hAIos6
tw+RE5jdsDNFCw4KsAOl4dJEMmgBgWJHVmfL1LsV/kA7zZmuaqLT8KeJ/KqL5TKGKpgc4yazaO97
rNkTY5Cpo9cYkKGHQ8CpeUOE5EdZvK/Lko0EnSyoqZvKcDMx+a8zW17K+ZY0Fw3A3M5KxH00YP8I
xUtLmDZn9E1eyaHUhGPD+kMrzH8NkiBhNe8UICHGfVE2gHyBXTvjiCaor/IRHOd1+Cfo0xthREdp
lR96vB6woJ4MlJbEnUB1J6VFAABvSLcSBqlcQRY2Zz8Sv7v4HDaRN4XCpdxbI7dw5UMsfZLn4mIV
yj5b2+uqM9JmZ2NJ1n1JWvin8L5H/RRj9p9nID2QPF9KjCsR0pwEmbJC0g1gtcCApl3S9M4WZv/q
pKwZ6JfyMkwtGuSHtUKV6KdvrH5MMSQ+W6wNOAqzPg6UyWSu/Dsw1dUnj/3wRY77QChVRwurP7FH
NpxEz0ufe1SlV3q8nk6kF9DpM6fTDfFF0SXwLqrP38lASvwTO/OyJIvdNwoQNdHXAJRooNbSTn5r
p/p9GLqLNjVH8jAJCX6fMzTMsnyCdkmg+sQVOTzrmkGcFcisGGU18q92Hd9ZFFGa73Xj3sWKn8wC
6RPZeWUDDdkHDJ3xKFhONmN4b5nLagWqJQP3sVW/1+NHPy7nNWse5bi+i3JyHkhjwn8PazP7GeZb
T8JpNL8KtHFpwxQJLz845uIsrzxB6SPlw50jqvQicYy4vsMzY40TjeyPuhPcKyC65Mn3mZsDIeuk
J95XDzXUecDtkPMaarHyY84hI8caXkzyLfbdrkk6L4qSp162yKUl6VHTp2uOeJ01Ms3QhO2NPOEX
mSgGlIKXWcgf/Wq9lmL00BiDSwzqoP0EhWT8iQMeUiOjqiqBCDNCgs5dY1EWIQZZj2JQnmXQSrCE
oWj0l65i0Z+Shchevsp1IPnJeURWXITDj5HwyMNxdVjxGPQT/K3bUAjQgDbf503IvD6gLd+n1ni1
2uStNRuvjpTftkOZk1bVe4xkgHByb27bM4RL8ol166JZ7W3RZDthBy/WaKuM9dhsSwSDOzxsPxBB
iKLha5r0EffmlSaME908tVV1MtRNZ9FGmPD6q6l6PZbkItetnTbgr0FMEsSsLwjzynAX9FX3Cl32
lctrn2PYUOcXGFBvNbF01ZC/CKd5ai9mk710teQX1cRTipqslX7q3I7j2c8qFTFI3z3q8B6Gwy8F
EorG0VW3r5sUdczTM9q26oGy6XtRz4gSb1PVHDQpe5f5kMC0IiTcN1vHBp3KD9fwmC08bIv4Cz7W
F6IEff9lInWkAeyUjezQ0uQobykRGkrZepRoC+JHk0uXapDsbPqPo/NYbhzJougXIQIeia3onUhK
pETVBiELbxMJ9/V90Iua6e6paalEIPOZe89Vm74ZniPZ/o6qONuZti7c+n8pJdIx5qNhy+w5GyzS
lJZuQPvfeJ8QXC7WPFvwCaN2hg/Dk+fCKE72iHgTjt84olwvP4iaO5sgHdZTindK5EfqitC03t2p
IvZKMLPUuo0o56ojOJShOsJHggORLVr/SLriumSy2WscQBAZwszYNihfGvapVZzONiLevNnelP7L
E7hA5l+J3Q8KDzysH9WtpXboqSJk9Q5uHmjkW5oxqcEVFyLFkAgGeGWN7IvwBcK6IUBsWm7BmbWc
gyGnAXzqK7lusNfojFNzVAwyZkMl3momUxp2utHqsNrAMIFZ4mbLcMa3tFAa5R/BsJQKn2JgBksR
NgYdeDCYBy1KCAe0ZQVBE7sjcwkNiEs6DuSLISPTo20PYikivG/AYI63ZlvBjDQN9AglEt33OEWy
wDcnwg+oguTLjps8qUgyCreq+6macdkzLa8AkbXoszqf2PmabSDbJssXi2nMIOiTDGlf0nOQUDX2
zQGsx66XIT1ZANutxmLCutkr0LfZqwlxTI2CzkDw4JEHl5beTiuvCitW2t2H8qxB5WkSgLbaP4+p
XoM+1pEOyii8pHNIyIBle2w3CdfLiPO3tRGDs1ZGYhZYYIhhCGCb7AYdeSqh8HNuKYQrEeM1o0HU
izdbeguN5VhttkuyKtgGDig5xcoNw3OSdFutZoTWt3vK3lXwrNB6phwr8xsQwEKWcFJ1jJRcI8vJ
zX+s8M6cCmneiup8GNl/M9dNqqvXvVbVsCcfZN02W844+ip+CB1TxlmiSLBAg8U/Ide2koyHzXbl
1ojK4EbE7DU8WJ7G74g7dyLkiiPRdq7IJSzfZV/ibCp2OBjIGspc/qtXb1a9i033GNrdHl23+YGz
bW2XP/OX6edxKbaSBgF/fh5gAplgEAMGuARwP0XMoQpkOfAOm2+uxKdeHtE3PuXYmpuvEcGTHjI8
dr5VQaHXZWxArkHOA/Ke+q+oNabqBPoAwuOwm9GuZrrv3G+pXVq14XdayR3yv9+928XW7H6xi9TG
F/7YNP5Q2ODS5ExerikBfb0AZ+JMXJcVOXXccLmMT4SVnSJMFdg5m50fsoqs1XMqhjsAJ2Qs1Ynh
MdPF0DMO5CWj2kGi8KJrcgvWnBr2U5Y/EnFSvveYiznqXajzJKb/y+4s++Qdt1X+GJHQGvZLHXcA
130kXx6uhJWnFu50dnklfXSeLvIDJpAU0z0CiiIelzqS/WZ8l+yfqBVYFt3Lmead/YFOZyl0r4BE
IawlVZbZOL0qkmUICpBMKW4MZqFOvQWYwvjVQJRtPcO/S+GkmbMiSvlLhZQMdyeiym2XoZSt3nwM
drHz0FDtY3tm/Q6xhqukQZOUTscIh8mEk19BcJNYrmVkgMbgocETANeF3+osw0is5wOFmNWVhc6j
1vuNQFzCfFVBGrD0cxT4TEfZ+nGgRQ2e8t7b0oaTRdTQjx4DRIpdH+w70OyKCXaJxW+CpqCA+zgo
QrVopNxCaW4e6Xxs3d3JmgEC424JCE8Mw0Jn0qTQ4E0lW58QqmWN+wqZ52huM5gwLuocm69XEKBV
su/o63QvYKEJBfACO2zIZBRU1qKMMONgSg60txpZ6MCS+urCfI1HGkhctJyPjMEAtaXrSWcpiijX
QEDhc1dHjAmR2yLnXEcRMIWYsSCmCKK9SngGI5isDleKm6DLTQHLVawHwrud4v8NoKDLmEmbv40l
U4N0KyWRUT0RJzEKgt74GEV24sZY0TRuCowlgV2szQMDNNZkNCPrimXMFE5LQO/ECFfwce1njdxa
mBUWvptxhNYHqKaP0l2WWpuKP0LqsBtDvMSldSUF9ERKV80WIoigk2X9ctaUxlVygNa0dvz5n80E
TzhalbXpsU35vX2YHbukX+9bAzNiSJRFmZMb0kNB0cnOQh6LpBgmJjG17NrgSWJqWU0gp41tgcZV
Gd2SnPOljbYBfcSW8BS81vUTv8kZ9VUb1TBGtSXt5AZ86AtkkHXUoi/ipo/6eAcre171Jt6bVL9Z
ys6gu3qzFJgz1Hb/SWbMvPlldpNYupp8xj8vmP8h6h+Xdo7/Pf5TYDL7Wq01/bdO6b6828jYCDDg
uvhuYOTwkrWkGTjFR1dfQRn+7zxCHeMCutRt+nBqUWLIkedjk4HvjP9FK9jFPhKGdeikW/lPo8eK
pluoXfUJsS83MIKlw4hhKEyvhXhL24uj/YQBEFMkMI5HPtmbyvl9wEc0duUtu70Jt6l5zeVbHF/7
6GE2v0SGZ82H1z4q621iYGuxdm00opTid1CQQv8o6ck7NFUDK5Uc+XevLo46GfFmoJ7y468RjTbw
RtvDw7HRh3MYXMCOYyB/itFDu6gNzSdA7/0rwioru+jqdTIfWfLr2lDDc9h5MEqvis5vuEUR6bJr
kopH424QJtvDJvGQnlaQHww2tp34pWmz822Yl1jh2oWf8AQhjI273zbcc8ptbRLxiGPjFn4kRv7j
UO3nOIBblkYC3ofX3eIOisxYr63RRAAAAC/LNwG5HCP7hhFhQT5x5WENi0DBeCnmEas6+ZeBXBdH
A+jjQ5TmUQpLFxFxSgnWL+560CywEK51n5VtyiaRSQedtOJj8BkxmunVnr5mhTDAcDAOvFem89TE
b9346CRAO5gsOd2ch4Wz6Jh0Z7dc0MieJ2Zhxh3DnNAOfrl261Xd/8XuPwbKnWRRO9d3HtMbgbAX
0QzIbKSYqMsRHU6qQneqFnlJ9dE5SF+d5Wy2TtLnCXRRb64ARIppnerM2ylOckKIuDICIlX7E1BN
vpljEd6G6osrV3PfSXDjUf+XhUAgXoz4Z7JedRTxdvfrWJDh7Vc+Tmu65fLalX/VCFH8LMQuE0vJ
+CW4D124Th3MxFy9cssfJBuvqjmGc3xq5IOZAdTPrEJ7lKzQpH5LordyFSavov3MEccAKOoxb7Z9
ChKK6mLveTYf1Klyt5Xx5rC4b8trQU2SUYL66r2kHoisRamNaFe+BEtsFyk2AUZPrnPldezlhahP
dBQgcZLXFBjJpL+VJaU2CibcP2GPmtu/lP2/3mCPnR/85uyU1wlFmwjhfzALlzklp8kWF4cC2JCw
nKWMvCWX1GVVXSO0cT8cxOGl35FLi0zS+SKSfgEsouXdzTLmkdFNyE++IYzhbvAotI2ff9ao0Brr
ffB/YlAUJSuRKP5mIrVsk4vdPjdz91gelboo7xraO996jpIL/5lG67Dcp/YZbf6gIcDRAIUjK7Tp
0jFc8/CgifdmW5RdsdijakyQeibDDiMQM75pJfVxZ6vgLBStaNtvE7SmXo9rstSeZ5PfJHeDl9/n
v9VUepiimh036kk6UXr1bR81nLrjCQgDkHSyJ6KXvuIlnbC8QloykvFoxmJvJmgzbHc/pMdwIHZu
/OeaxqYGCUEw1lr1tFqGRcyoQXKicQTxDPxPJ5zAAAMGpgWgumOAUEztjQgUm2K6nVIgz0wuUPOf
AYV/h2hAg4hJt9e+xLFxZdfzaWfNZpgtWfhhVeuuuWGrTO1iZps6AyehgL355SF+lo0NeSk+ez0p
HJFEMTp8mI3xglQfF8TwrocmmSXjGv7vtkvvsWWypoQoVCYMOIuN1ScvRHXux17bW3O4aDgcUsqq
QnSrdAa0N+VxzOZmjeNmzosZxEfJpebGmO7UePRUTa4Sdo0+eUg7vJFueu3Ir+6xmUkXnZgZbMj4
3OaMrzLzW0PI1pPGCxdhnq8Zk7P1gh63lbsvAGYFSb6ZUmcXUOK4MCcBZKBH9/aA77VI7JKm3VlM
LT0z2oYBKS5gByNKPpOokZKhNogcq8Vhqdmsnvppm4jg1XFx4ln53TQH7cl0Og/r8y5sWZAWfX+f
ajaTIVt/UsSuncWXNAvz7s482KhicBfwBCA8Yt/JDncWc3E4Dqt+MfYKqUiDzJbIJuoy46ciidMx
5x6lfsgeSpZ5La22O8y5rnnAVCUL61dLs4+uajdGXLOF0yCjWM98k7sEpUzJynDR6TDYp/Jk59Wn
1LvtBDZ9dlzm88Jo5mv1Du3w6H8piHojUVJPoSSq2HIvKbWuR8YDl8B0biwKiwBeIy04UP0lyPQj
9sZrb/Swqf66tHtOLdaMQ6T/dVDqKHkrsJm6lv+bCh5SW3xqlG7ajwvOYyI/qgb0MZgkEc9WIgyO
/fAl6kP6lgvt5iDOC1CvNU11xsv0mWMbKXPSu8m/YhXIWgCnhCON78GH1OV2fNN1zGKBWUQwPDeG
8WzzvcP1ee69/iJd/RKxJ+wS6CLVq6mmr1pFFwwfn9XDi0dqUdb9xaySAOnpBu0N6v5x4Byzcuii
dNbsew62GF8klH3Pufci3gbtbwotrBLau9TFxa6zF4c+EKXAynWzg+NjsXQ3zsScvuyuk2ud4Uoe
XSs5jiz/JBxYqcgK1fc1U/4ino5BM23KLn+ByuMShpsTcK5rIcMaY3iNk+gRCNamSmGyN5kZF+Da
c1o5rzBXuFFW1dCsLGIvfG9jwZjOENFkiTi1aHljLdwMpOkSOQxkPCB6AiJ1X7IWxWXAwQ5i46K3
RIGSS6+4eMjUAhbePlX6n5GufeabOLQn67sIAD8VTKYUC4PSaLdJSCHs3RS4kSb9irtxN6HSSWyw
nLG7ssp2PfeGEdAXMd1dpqwO21y+kDMaRz2qLlZhvIt0WkzJ3e20fcJ2XUC2GkPE+NbTMtWvlveZ
AAkDA05uQIzLiX0omE4QFFs398+ImLzXyrdxNjMAJ/Ab49HSiaGK2EwXAAy5+am35n3ck4L5ICQP
eP8vcMc9sF10kMYqatV2kqgIbYPp4ac9nQf0o4QSIc+OYJxKv786QXyFE/oMVmVLxKWOGKmbAjSs
CKDbmDjICEtGrtZCo4yikBi6R5L5SEPI/EsyDDRAPS0qrQQ0O4LnImfIBA/FhbTYbLm1zW0BGTTi
pa+EeUn4ZbnuJXDEJWtR74PeMlMNATsL5IfrhdeQEhf25B5o3b+EnLu2inc5Gwal7K2pVccRmoA5
o1+1YpdZtGfeOO2C2DuW9U+LlFdWDnaNbC99Hy8CVnLdPYnBOjqP6OKG1bPJL5BsV9ISoLdbVxHh
lKjMzxpVcwnub8ict2k03mNd+xcO2SWU0wqEnPcox/TZkekmUyggSeVyXAZ0GMtzI9wXTvNOI2lH
MIt2MXIvmv4OIph3M8sV3RD/lL8ApAKgjKwZXEIIlorL5O0m8RlwIBXhxm5fSAAuzRPek6+ShMH6
KPut0ezjGGAaj+PR7m9TwaG9BWEap3NVFHCkgCYIXsL6PUm+I0BqDr/afJ7Gx8jHULiMx2hf0iL4
9sXMdw1SV9rXfFXKF1BRE7F+9rfC/ljdDOtvrOKnuLkkyWczvDJ6HR5GcZ7yD1YgA8W9/dJ6W2Zv
9HxV9/D8TW7slLHTxF5rdyWontpfeMFJH//1+DdZr3rFh2TcINo3y3xXDZhDCjx8Iq32A6aJ4+wH
wxWy15+UyIN+/nZHInfs36z+bivEZx8moKfS/BH2i8FjiwJ9tpatka3XyDXy65QAs7o16oMq245v
pHXjLqO4wl3o6b9IEFiXdjJbTfPIAuVgihexzygrqzf+8F18hETHbYYmaW9rB694cT38l6eWxLzi
ktZYazHdNHRLpR9gc/rDK7Gamh0M+WcC5RYWlPBU8ubyCzU2ZS8UvPbhQIvUirOpHWFsyOlLyUPT
fXj9PqTwkxwRDP40Vtj9IQv2w/gMOqNGyMUmMj21WGHxpJp/g+JHNb2a2Tuo6QkpYXz02lPZPht+
iDU2frLEbyzEPsPNRP0bgOAJbIfN6sxyXZBhyHqe9B5k6TVM1CF6gfQyf7w83qW5i0L0pKAjU7RY
VQ79/kh9p2Nctb8dwb773Wh2fGe9f1DNoQI87YEmeQuLn1Z8TpCJu/5dZ5bXFkSOPWzt2Ch2Axck
0ckvvQUszXY4ef0299caOfRkZqtdZL2E4pmCPsPC7XjAHr698p9B2wfOwpZfKYRh4xLUz/a0wrZZ
RSSbcILfyoqRd/vriD9L3ar8hUynqLwzsDeCn8x8bamiWS/yDggmr17wkmkslczP3DmFtM1NAM5v
/Crt09CemQ1nDsyWBQzSxsGUeeelmRLcGzdDnaQJ5R5T78y+e+lHJO77YPoXOcdcHBBeFS1TVXJz
zi5jW/FO9xIanwmW5oY3bmDAXmQIdM4+6CvmXIx5zrb6HNnN50O6EpgKWpBErE2ejCFd2Pnv3G/P
5wTfPJBNhhTjxS9PI2c9VPe4A4//lcuvGFLMfLk9axx/wZuPipjkINQy8arLT9mwjtyfYXj3zd/E
/HO9V8XjNTByNwX5NdizKzI3Y1rkr64H3FUt3QaRV/VuBkcN2oy7jNFh43jXZkU0VsboImzQLds2
OHftTjXP2XTw5LU1noX77Db3PLt48j1BkOU71pOH9cTwbzK9AHzXnHOQbviLjIPRwJlR/AUh2AHx
EFBHYujDBqN0GE6Af06R+1tnezLadSSk+iXVLqN5A/JMi8C2esAZd+ej1zGcwD8w+EjM6q02b3Z4
arBZG9ka09Yo0QWd3B7h0VsU/vnWKwMUF+OgIseo+DKZNtkYKm1mbjo7SqZKcHN/pbwMIfaD8i1n
UMolIPzX0X+ukn9yOllwa4z3rP43v2B4TPXZ+2YATzX+mCj2GCxG95Yy7A6LJ5W9htbeNk91vZ66
ZzZtAyZz8zXGNCCCF7/c5+nFHxH2LBv1ThQIeHCEcQeDRadtHjyKdmNnBGcWHwHzWoXLYHjuZnAB
JspWIf4epgocCrSeLCjdZaqFLjHOzhuJ9o9QoFJGyHAZJ2x1Y/CIaAhCM0ZzSbTRnLtMm0rotPRe
cs29F0X0paX195ilK0WxY4zy16PSXPrdI8X991SZzDAEy0VJ7u9EgBxLev0yuJTHg5JvXd6juw91
iCMhmHHhiSUhIuRo54Re+S5Z2lXirXJCOus2PxlmBYrKANRuhIhgAWrzidRaygKhSpaQ723UujN6
Tet/07pCRASv27MiZ1XaEkF6gI2CLcsflA+2YVE2ow7IjceB5KLNH6yt4THyUXbJGNfGg5HYCa1c
4mhLXr5847bljkI/OGRMkNGrbzRVX1xLLZPeWv6/8CRuAxVgU7P6jNZTjgDXa6OICYfLgzbBx8PN
Cll8Uuum0/cZMSqMdt2LLirWURXQmWmkt6qGTeuI8RmOq61D7HcSBsbtiDo/09Cvox3nh+EsAxWZ
ayKal0MZt+tWcSCaMQ1UNfm/udGa6xSqWWmyxE20nRiNGByLXKo4hwKhu1gm7WjkHX4ZOuuQ6xEB
jZlkXq1pR5siimVpTjVIl05eJhcDmwyPPox8tfocRP5GFIKcEkmSpWCo29X1TPYJPxQW73YcP0sN
P0szs3GdohioNsqDSNFKliFHyPx5Q+nfCcK5ES5xX/Q1SeP+j8ewXC8AyDmg5WoAuPzc412fAF3S
JN9tz/564dGyDS3kZW8YuR+gV5Booj2NBiYYtvaHuLbHbdvYf40QBZFPP3aezZSOSluoTo92E9Hn
66yvUH03jNhJbANcGzfmmklnob/ZBtjOCR2CcsxDZJQvdd9ULwYPOGtlcLG4u3qn+nZg2xDlIw9s
SeS+K7nibZrOrkxhG2ige1GyLqIWV0TtZrcCVZBsHhOGoMhyjA3ZiJyahrWM0JcuRlnWG2KNVmPh
EerVJ2uWkQLByTz1m+91MqKZw3uFvpau8VeZTBiUV+NHZCzAVxYSX/CIUdnstFdH889gWAoMi+Su
FX7xLPK6JiGz2wTVezshqvQEyNE4t4udIo9r7IR2imEKBLrZ75OY0ifCAQzZ/ygtvGKZlyAkj7hq
M3UwmvGUztoHvQvQm1bNxtbo4P2KlPeckTfeF3YzEOmJgqojcxXIBB7OgCl7iHljbaY7ZY1mwmqA
3PEvpj6I3OOYi+Ss1PQhZFasJxFvdM22li2AQnzxVrbzC9/dRIpgqlyEpLug5XwaS36LKwdqoskC
tQwMzh6p2c08v2xjoiNXVaDji/bCx5DjgwJm5KGqSfRrJyek9NPLwNRuk1Uskx2lfdhpcKbwCg5D
2QNhaXGP5LHGGqM1mPCBOeu98+gBIJhK0Fqm73nUVd7eIxOLGiS8wGFDmC/LA0+1vtDiFDp/Onur
XftKvgzegDQ7dbnLLiPBRhB1L0aRLDObFZPjJuY6bjChp0jJTRvTShXYGGZ1Yl1K2qc2eKqGvl32
BjwM9LjLxmfc1duTWliDi9jYLD8bq8+eipJQCVtrcM+g8oecHy5IbEFs1JHFUTAKE0TkIjdlwKuz
c84zbZvUtElO50NxYWuUJijqXdWAVauDtcm4Dqk0H4OdFawT2CirymVHFnXDQhLGQQxivGo6BxeF
fx4UEnkpRjD5SKsAaXe7bizQ0SbTI47I6NLApK+ZrLwmuXvnSdtQsv0xeQa4OtmMR7v+Dfi+hQWh
PAO8ejiJZH0sFJWA8RNAmHFKfBlk8OzQVl3TgM84SUbJCxTtMlPrmRKFf7WJgUuObCUHJAigp9TC
pvPVVXvNcizESd5Dj/Ovfg7TTQuwYDG34HBHoJiRKb1StfeWtNExsLQDczfN45T2y+rR9fYNpNCL
wkQn02DZm4YJOL8mV5QfrqvA50nd/85g+25slexLi8WXxmwCtVB4ljm3iGFeYrPbj6w+AVvcE87s
hYsJKHStVdmyERBjeDT7iGHSiLaFEHl+ZA32RlZpWZveoPiTRuJO38LSP0mp+MyN754xUjK6RNdD
diBluFmZzfA3v6d9N9b8TQ2FWZykG1u72IIooAhxqciiWwjPuXght7qXdYRHZ/DhXeC2DSRIHB+s
IzhOniwbcbBMLH3TTMXbDJ2HsIzWW9eHVaoRzRF25tKP5/UUerMpYjLuTGxKkWi8OtCm/cGh3HXM
nxjuMwIfKOkzOy/J7Uc2NdmlRYo52M/9lO39dPyOSmUS18J8rwvmbWrmk7uQh84aaipHL2ahdPRI
ItpTvVPJ8ShyVgVc0neLqLPKnjOpeOPXjV/jr6NXrOrfvGNOG0aVu+7lgQ0uKm4p2MgjfXTr4Dqa
Xr5FyO5xQ5Jtma9G6bUchqy9u6yG31dc3FpnC0lyqR/DlEpceY5R9cLmOrW2A3heb29BCxspgvaF
3FYdfVYwrYUVZOZwgn4OeraP8tFhPWHRzqzzhIDp3NJxed5En8v7ZXHJ9JSFfrMNOjp3kuisZZGD
N52Qu47JHw0Zd+chmNh+BhY/Tc20XmNPj45Gv2rxtZseriSvJVOssvGmsZSEJCnxy9UXe+DnaLat
9eQMwZs2GYvO4jBVEUGAykVkXZZ4/pyRe2rEQ+3xHgeW/SH06Vpqtklv3B5Hs3zU5H8kQ4dmJMKN
q12Fr8I1sHl+ZGx1R/bgQnnfoeGvS/CzuyrRM/Sgty7I9k6LlamPcsHLw52AapdPJ2jghqF30XKX
shTzVpjgT4V4w9pfYBwgmg79FG9Xob3mBfACWzY/tZwhO11zyUe3XxqUjYnmIjOCalaS9ZXmziYT
Tc/wBvrsgGE/8x6xZ4I6wg6DXPbmTwluXcYMAXPWpfSTW5wLcrbi6iHRjS/l/2iRBjexsdTL/HvE
xhX2Cej0iC1ML4xfpfk33U83ZknNaXoUB7a7STh3AbpEn1IlL7bOY+n76LuVs2xNlWCeeg20Xixq
7+4nwEHJefkdvTrcjS0YOdbjM585wBeVMhp12ILwQ9KSs5v6cwoeoPnBIxyAPUjiOHgwuoxgVt/0
yWGxjkUnP7tWPWfJndnubxR221jrdqS/bR1UNUJ/NWoMM0Pbszx2anzH6tdJ/vzUYvClWCmVeLTT
eWrgkwqqvOyRu+4dCQVPBp9FYuF0zMqSVzXBL54CnzVz8rM6YFsdHh6wDPpeaSxrU92C7T2uMSUA
aGZV1EXjPqT8lYqGvDb5NCzRnAYHtUoStneHOHgiCBjdYKzbthR5EGV6A98J6wB2kLtuTiHOoKmM
FZRCT7OYJvvf3vx/K3qagCmlte/tZTm6Di4aLLEChdkyz9KzEzC5THLd4n9stUXumKfJ7tDs6IT8
2Skqo4qLPElo8ln3knpDrq49/oKdwiIRWjHhNnScyEgCu25IcQmNDdU+eCXLInneZzdqQdiqJU4O
nRxF08ZSL8Y3265fsmrDtb/Sm/7Xy+Bqh8/tBIilc9Fhtp3amoVzcCaSwuu0Xf7/O8r5XzOVySVI
xjevL+ma2prL28I7nyM5GAJw+yDG2droj37yP0OTe7ZmKv7EnHbyC66KGmPu2Msd8hceWKc7ZYCL
DdJrRIXOIQmwUWua+SoLbDTWWFB/XZSG9i6USi4MvbpHFaVdXJkklmbVrZZgggzcOZUifNDVEtJ5
TBxQWgo9wyP2M88xlZVtcnNpW9HhfOUj7Xb05ztev24sgIcR3aQk22k2YMGqKdy969UDlKhCrMkB
30lNDXu7irCud6i6G5dZpo8MI+6PELqxGFT9TZ94FKbWBQc79UjTbSAkLu69cuyA7urTmuZzoqno
vwPG82GEaqnmKIg05H4whwucXyp8CdxOMEFN1lLkCVr2lM103CGCBajhufc21d/8AcdNQUaT9PJz
PwfbBJl6l5xR/LHRvCiTD9Ie3xFNU+GwFwUAcOl1/dsOZwW7dI+pHt2TiNngENYIp0vM/JB+2PH2
2tqi+3waO8Q4Qfhqp9q7FuAQj0MbQZzBlri2vW8npJpChIEUqQWsOQSwTxhSLGQWJhuBAVNrnUMI
/ZEBBOrKRvj+05jOjhyz2Opygp1W3UhZXujW9FlKmlEya5jpuHtRqI0YeqCFqTKWCko0CnWUpgLl
DfrGAhJAqmGLg/59M0piONlFtNxFD2NGpBEvhkDZJDkh8K66lvBRpj72+DBaJ5CAUXt5/qorx0Ml
VbHPq5pDmLNikEcQlfAVzBg/9hjlB3woBMA2O5uHeEyYQDQpeFbSqRQmCifadlP2M1hUxKGL/WAs
9nHW/xbEVi782iRNOj2nVfZqmI21TK03tFYfbVzd2nt+piqZaTWw98cIWZNH4hTDynXvIa22fAIE
6fBeEGP9pUMU4u9v7m3N4Dazl6b0gE0n6cyA5hZgpgzf7qtwiiez8dZj4twr9FtTov14DfJpR5Wb
wkRpMenc+BWRA3nMCV31H0bJtJXwd7ARjdZvZesSU6IQZOkjlYVN8rrQyLzIqaY7+LSMujXWa5Zf
r0Lz2S2gwfaGfbTl0C72SRPdaNfBn4ZxdAgte+1ViQk3GBtBaLEVidcYBSFmkR7GJKOsL51t4KTp
HbGCvzby4yEdxsrffMW0XECW0GqCLJUIEbt0SwisD90t1TqYgxIbHIZTRs1hqbuyoiOXvB4iVeg8
lo12Y7cIaUETZeMsVHMYzahCEOsAV3jQ5TbukLn5kOubPDC3RhbBsWpJfArADM/iOLykGHvanXQR
uGpQTFq6lr6Mceo47cukyXOFrE+zCD2gcmO4lf8komPmWx87Ff72rf6Vk7VktC6WAPgnSTbdDGHc
gMfSMhQRliIDzZfTPNcdqDM3xhif4aiSA2xBzZmIjjWnq8qoqokoZRkV+VuL54RSWdtpBGXrAyzh
lHquqOMvFUbvdHP8GeKWDoN7tNXLXW2jjtEMApKjlLuvn2ku5To0SDkZQ75Wj6KNBQQPPSM/TQyv
WVs/J9p0mYV4Mhz4HmgGEpVGu1g71xWZeUXh7JNQ3Rqf970WKj+SlL0ohcUW2/MQzAyD/lRUyG6z
NKbS8IFEOgWihtoY+GOSMVWn3pab8d0n667V7Os0x7sKM3rFYYh1gGu9thqXI6HAw2aSiuCZraSy
58WirCWZLEPw8WrmUYymP7rEs9YAq1E6Gv3Cm7+Sj7ct6UjzC4S2+yWtDCZS3nar3n+pW86ItrYJ
cdDfvZAryLE+SSXC9Vwf7DA55IP64ojBsZZiymB2sMUNuUVQ9x0E3bEMvXDhye7CZxEp7d0nCNzB
OMySFBIj9klAN/k8OKSED5OBLinMUGbIc1iZ63GO1cir+9gV11ZiMIl1C+uq8QgindZL8M20abWu
6+HmEWbEXJvTZeRhqUr5D8NnvSQD8xvl5a1pYfeOBRaH2CTabDKpchLBZDvrvZXWVeGy/a3K8mJp
Yud4GuKdktgXaH1XgdZmdgfIhR7YqOfIxOgzj26zb97t2Jz2rYlNuOhBMoB1hQqhx4yh+2vrZVun
qjEW1lTkKp89sQOWbEIdHBTXS80KvnybAZE/hC+atR1j84aS4o/gC7Eae3j1niQn0EaHHZFt8uQw
ONFCWtzAH6AzVXeFZ/82Dd+eCNnZ6YyG0zk4ZGAz27XRI7FjjE1VPjFgZtTdGgP5zcSJAT1Jmcp0
4YW7CuxF7kHn0JFv1ZU5Lgrlf0RjSyUWw7zNdLEOVxZJwYgHKSUqYlSsERhqDwqLiTCpGwl0ATv5
7izXfjJb46vvkgY52WwUZPReu86bEYZXplonQoMPeWxzX3PGMGRetmCUBotryVH1X9OZC6bP/6ST
ExDBCW+w8c4aWF1zD4laG6XHJ00Iw2573xeE9WHAiZ9c0e3GCpmQlKxHDJczmAp1niEuADxAmhRg
JwMUPwtdCyAPkgRFcBveArqZLEvOkWb3+yab2TfdYnLGLy0pHg5zImE7OyGQC054XzvU6AxNjTcz
Vl+p7r25cbSAHzigeeIFFDVQnxhNNfkO3fwj/o+xM0mOXEmT9FWexLqRBRgms5bKXJA+O+mcg4zY
QBgMBmYYAMN8oz5HX6w/MKurpHLR0iJP/HEO0h2Dmf6qnwrAGfCj321qc8kWTzfYjTZoqu8FNgeD
4akj4ii8nNrZRrGUZuWy9HG1iSSXYbsOnkZrufMpEWADDZI6WO917p6F3ADTJPV2FZ4c41OH0FI7
AAr/FHXZT8HGHyurQ8HUyHRKBUJuJWVhQ4nFtYzykpaz9HMS+Utogj8y4hxk124qAv2Vful7SdSc
1bcYAM/0HVyIplB0aawPtJnAr6jWmSjZP6b7kEadgACHL/ZOXZRbVbvP5GHJJOALqxaYB2S3MkGR
Uzq6p4xXejcF4CQTIooyW1mFNCvOKeG3zoenuXpkaHP7My0kzTA/qAU2ux1ha6uVrXf0mq7CsxRb
Yf+Zyv57EJWPFc3yYhAPoIiziztSe2KF8F31DBI1b5dHN4nQe+JVfYc/m5yWmVsUYFm1acro1ZvK
1yjDSDpHSIAraK+McyiZSfvWUOhUhMA/SDtz+bWUIVfBCjPLsHwsU/YO8N2N+p/LUrT4/JnH0Ay7
UshA1biUPd8NnJR0jLxm6+umZESnC2RE91Saqntxmc/4Gir40GlMrDXNPw060tZr83mjauYnlcea
p/Zhure9btdf8Nc8B6+GUg9SXzGTH5IW1Fy3+zwEqe0uCxPi/IffIAqGMrwfdI3HworFJnEOQw+5
s1Q6vjRGmitW4eKgXfxaeUaavsKWjH8S4zW9ZOlhoGCMl5LjM3Ib92gqJMoZhzXsTeaTwSwBXXpE
6LG/wkGikXhmqWpVV3YOo6qYZhdr62nA8ItoiXc5I6qIcMpT224GCSpcD0JdRXXXMjHLuaOnu0Yz
XVaDgmAnmAm7Jd/uelAqaCOZbJgeDRW5eONtZ0dAckqKHnrU/LvG8Fnp+ZdYu7lGC7TfEjxxrvwe
5sDGyVuITcGYtKQ88JDV87MWpC/7CYeaKmDOVV6IAlKjQB4ayU/wdJVs8Qgt7eco7ZMPcNWJGZ44
IVDvDGiNVcn5FEJSCkXe7aKye4uCstgWHgOEyqJAfuEAbRP9A0bBm9YDmKoenYBnpbYSFrB9vGbp
7iUVBShsRKPKFpRLK0g/L8wbrktKfWNfHtTgAqSUAAt7/9E1RbDzQoajFtD3gnvotVOQr7MvY+s6
u1pSwROwwgza9jsmfopoumcrJ8nQLAck5B9FGIALI28WTjU8OIeRqFP9jqLx5PqVxaKSifiw9BfD
FmHM2Tp21kSvXwgCqoCpAimDMEi6oWSuuc6sngBlJ9bJ8kAz94PXB69NjAbmWIDtojmgA9hpTu0w
HfsAFDB812oz/SnjNLzG1B+xoHMIbTFitF6seuluDZ3YREWnvXGtA8LcvTV35rpFQyR2Tz8glWXX
ngW02yV0zpnobEU4PobKhdIV4QcOZ2fnpkt3ckusk5rR1k6upo2qJy2yeOgWftYy05M0mYMcDjF+
rQBMtzDwmghBmYGm0VZp+i2DxkbhnqxNy/j47HRIOxpXQtOczExjZjEN6/aWs7PE95FmI+sHv6Ss
eoSEoaiaKhuNCgE1y3UYokzhpbBdQvIeHeBxYj+XFadpzSKyCOVARDZ/aHXkPQTddOXH9I8GOU5p
tFDKckIcvxR30UjKbob5XgUvKQiDbV3m1cZto3w7FmQWRkAuliuGe5/E+Zzej7MvDr6gZdFHZERL
CuyDQ00xa12Fa7PzrYfMqQ8SCtpIVP2UzNV3pyuHYxHomyACPONaPk09jktVxWRvKdCgbGRmrBU3
1jtK3h9TQi2UQf3LShQYqSZ6kUBnUAR4svOWLtyOQyGdZpilIoTUnv7uPfAuiR18DKFN+TW+znok
SIPFYA4jgPV9Om/9bDmMbIQpaxLjdUUAIVU2Dmp4o+4a9CnA3GL6JvLBpXqDpdmiIK/wxBs78p91
tkxgOvGnLw1TnnKkWvbdTNwnxJuHCY66LTQ2NohyWt5yH2hd4r9P2c00c5t0k/EOji/jgfiuNx4M
V2WTIBtiwFYDc83lzZ+bkFqo5jsFzME1rrxH7RUPo0WXjJ04P01QP9BbhUrBE8YtGz2WGW2E4gB5
CFiwytchd7Q+PUv9K/Xnx8RgXe+86nGevCd/XgbkL1g0Y+C89H5xZAHP3HogUdngLOafzaJbduYQ
9vGNUJBCqmt5aHr11A6vFp2WQbDc0EwirpDuYFoAOOsl6m4XLsOhZNia+FR4tgHxkxpipHDmE0pT
zJSe3mDURXajdPH0AU0iMarYGqibBBCKZcIyXO+HBZ6euOqYtrnRwB2Tym26cvtp3msAaRn2bXqf
eUEAwrQEJIrxaDgpF5CMTvkjYXgUFZ+xao9Vn10aLsXmT664f4c9WsfAbKq1TmLoO4S3Aq5Uqzc5
w/I9qzbDMgnHhra2du4/pGn5MyrjV6aAcD8GZrsKr1O0i9nQD3JhXoZKhj0s5p8IbiMq9LS6V5bg
+kmkzhXbAJ9myzp1qm4W/TLVZCFtmNOtfjFj4OFShqOqqCZxqY6OJLUljMk7V/8syO5o1kB+N+JX
nG4zmPsldiUH51GMDpMDaK0E/5fgiLPmyi/f2/S+6AcEOsKsBGB61uz0tG5SIj906qHbfjide6Cy
PuEExwa09BCh08S5FuuFqZFolziA+PmLnjeILVc2KP5VC3Qhnxs2dSNb05addZx614RY3W2KVFwq
BWqAgXCdHipqbWHyIpUHPdtKZCtmUMy+YaLiJPRGSJGsC71fNMRcD4wCbTbQhJ02jXauPbwuZX7t
N0yJ6iX56Hxk4Ertp2Xpr+YCKY+ehuGaNc39mBH7ymksZwUIazKhRBazQmE1Pv1NPgAya83c71ul
uGkHh8Z6qwnJmiEk4pHuakrJCsB2ec8Gvc4vayO7wig72WyeZHHqyclxbbthw9LxGse3MfaDoXq3
w2cfdbRYO1NlSTFRyn0On7RNYsT5jCsb3rFsXmXXuyxftNoFriYuCs8zGhz21xEuGRXn27VXdS33
C0j92oBbZguTLjzgDAETaEDJzr4YZlIz1Q3aM8nq5kb6PzGglb4MaIXFGxlzacsoInENeXiVU01N
mne9ZJNzAPqATXI2b07d/RARl8XcD+9E577pTEHNd9gZATephbCvExdptahTZt1W8dJ77i6wqk1X
dU+dzR7GncECetHqnN/7AtQkMcKGfly1qTPtvwjK0ERrkh+eJiQa9CARGOZaj6bEtjMVw3Kz+DiF
hyDocS153amkQxTcCzwe2r7ZQipuw4NrvcdZPzy7A6AZM7LHmV652dj9/BIsWfzw9YAzfD4PrOSi
0Hopiim52OFIjAZr/10swVkO5XTDlKQ5Lw40prCKqhs9Muua5ZDfMz1WVyaM7b20Wp/aASgcS0h6
WWbfvbodH61OupvBncNjPAw0eU7+JfVriRupril44FVAjClOdY33hxPlRPpn/qlCIXlp3fEUxr1+
WT9OWcXoYsYNojUvnOS/o3mxb5j2D8eQmk83k/rNM8mjZVzvQXclETe++uvDSx4ENJ00cpsOPdOv
rm7YeGbJofQxlBvkg5cVlWKqkn5Itw9Psc0Z4gZL/hZ4mr6lJrx4rTXvmHfr12SpHl0nlPdMu5qX
EZ7n14dRbND5a1I/lQmba1ck8seXrp9NUXUYNQHdKWSBbiYM8oTCFXzVdT02V/6WfTU8q8ESuxp3
05PW8MWNG3Yc+dtkSrzfYqoRa2UnH1OFyaSaUNg6k8Z3YQdQfezd9spWY3vTLdh9WsriXtIx968l
SYynsMNxEBjn52i87ILcRkmBNwefAo2uu7eVbz/IvFV3mWnvfQEijX/5tU2BXduR7G468lptMbJR
i9v5La2Xj9pPmnvUv+GxKec7xR3XCxlPL/HewAWB3DW7N4slYY05/WNB/9VGWv5b3WD4LSuicUvd
5nvp4tdxcS+wEbLMGbrMVQqC4jBjKn+y6EoM4ZElTq2PRnQTxw7cI5139T4L4qd1wHEIvUTdzkn/
I3Q7c26ItsJjmk5A2hI/5jOdsC49V/IccfF2zouOesvpNJtC4IpKSQiV1s9iGXkv4J4BGwz3TFzc
tQq+XNtTxdIDT7jLS0DlhvUvzQoAv78eyhCL0JKXcs/e9zawOeTtSIznIBuWXbxI0PgcQfeTJz5i
YG3vE5Y/IIHexc0oLkRFZUgXRu4lJWM1cbaiR5lhG0R1wXEivBtd19hAAnsnbYoKi7b5MUV0BogJ
KvoCA3TmXpVowLxtOlEGYAv4JeOyA4QBz9gZfwXO3qtYHV4tabhbGHFvbS/o9uPAyzmFCnxatk/m
kTBU2r17ac/pL/P5nAQwkOGjZNcLVDf7Kqhbc3ThvIXrsD1BwlpifVEOPnWW2sBwLCgBLbPyneOt
jd2CpSqa0aFWCSahfkhDnGz4XEfbwSCziHbLuvyxG6v4dgrAYsuCJXDZzifuGsEpzAGwJWE3/8Dl
R16uTiF/G6FAjC3vdifa56omhGQ6gL+BLJAcbXE9olXfzDP3cT12zdmFGynLaGFZaLNVERYGMQ22
gvvZsZkEG67ZOYdw1shG3SneHqTAYBfk8JZobup0KE9AJKpXxDFWAXn3owdDj0EXPRqop9Umj3MP
+8n0od4mzC0ZCdvddWY7kMux+dZT6TwJF+NgzPHwYYvqrvCzjTVjl/Z8a7zNoK0whsWsbWZrQs5q
MNGwydnxY7NT4+3cOghu2N4TwrVEuG14OY6Flx47OZo34cLesAlZ+FwhYAj5xa1cATXBGm2HXVCF
7KfjoWN94qfNAVEFm4lrZ/tgzuShmTymtYPd1pc5AZ/kADkD99Ey2f16IE0BEWqpcN79ZF6DsZ/Z
9B0RKG6pxQxhrCuwbK0PpmOibi04y3G+yJM7A7SmxO9WF1g60344MzNjH1lnLcWOg33r2elDX4/e
IQv7/BbWZ3eVNK3efb3rWXl+e7V4EKFcTpKrBeDk6tNEsOhQB6tQUFtomWcihM299In9ObIgP8bR
eh96zj1V3eSXwq49d+uD3RSQoGxxSJvSP0npREcsKNlvSAFEudpifhR4DvajcX93tv+Rt2VzViro
CJIom5adKmdNYo4JK9kNMKLumZL3cS/qrmPIB6Xb00F8G+BUuDKB5dwp4cKbKihD6VU2X8pJgLmQ
OzP58rOKMI3mYra2rYKCGncRzVWLu+zEd9xMKSL4h2AbOVomOAei1JexZz+rJpe19kiKC+CGf9PB
xkxbNju9g08unyr0KWUoIQ7sFzWu1sAAirRmo31qg7TfpokmvGNhR6wszIAWcL6+VWftx973mj6n
oeIIrKIZOkxGTmOJULcSAbyqH0nG6hZbU2zshz5aPSOU3drWTgclCpOfOXjjaIdKnPzckYQ6543a
9VU0rpe1q8oOAybWXn6OrSE/20PBzy3Z9gjsPt8nn5qdpXT0gcPpVwcL5jIJ1NXAlCD2c2580tOU
z6v+mGvZP6naqe+jQLIRTFjH5/GJTUByDgoGTXof18a+1GzLnsq64lspr8K1OF/JMRTnTkTTWVo0
yXUQvb4eGCHQqoJaK5Hjb2K02BpIxgkaJ4BrWr6cNzF10UPXO2ffy4anFXrUJ26Pw8uNDl127rnI
3tZoJcwHh+pJNrSZVOl4zwX3vBCevHW8RpC2Q8mhl6tQQXBeIguc1PrA34NPJanmDfXSLjehjK0c
FxmxSV2Gb7qx3ZtyfejS7GUml7Tv7STq4Uvzsa/PZmMJsCuLHtjlVWvC9RnBDWg/NIDL18PXx7/e
6sTyc+5Zff/Lx7/ede21hEj0FGyrNmLw2zQZTY8s7ct8lhcDgZZ0a3bQwtlOwzjAGuYKoCs2NDTv
CiIoAgdFxOkjZX2/BDGR/iVKLlNlYUdfcqfYymJtUDB2cnHgDl6+3uIJUGfHGPA/XDwylmDn1lX2
ibmwj56e4uprmUftBs+CYpcMF8tGMvPNevZ8wZ3WB8bKy07GZCTSoepvC/TYJmbZ0/YtBNUqU3dL
3qu7yscxnamQa6Ronj1SbId4eG0DZzxZbT6e0M1tkE+F/2OwJavAXkUwPbLwNiyit8DheR5ruwM3
kTzgGmMpvL6CX29167tfb7UCKYdpDahC/s56jUPqPj7aol5AVfNQ5Dm54YW8Xor/Ivbzhp/T2Xdf
DyBDydga7zzb9tGNo/pAcNQH8h93J0iDdeG7N+36kDVtu7cFoy3fr/6ozJuOxq8zkDnij5fV3fm/
HmpSrgeZObQ4t3KwV8YpVjvoAxSfcFljG8MYuTfqQ9mGHgtuKMRE/0xpLL6HCGTcBNb5oqKtVhF2
TWryG4mRPZYcRUbIaayXdCF2mSaAjsuxfVodNj0b2cmK+vMw2/7t1wPjlXTrLQ1UlSUuf8ErDihL
6JliCwiHFUW63Jc2uEpmwmQzagc2Cb0E3Z+CPVdrCAQFMqp2Ia6JEy4YecPw9iRL9r+i1Xd1O1wy
wgSc01xN84nc0zzOiDT+HS5jeGwW7gqvSKKnGRfntehQB9yC9bht+cV6+sjnXFWMgmhBhNzx3qCv
PsYBKKLSMyCJem5pwDYsTUnIQqr1gl5CqZftQzy13LdlmOW5LQqFA56dGglL8GdRQOtaGNevme3W
nDesc1oIhiUWhB1j+1Mn4dtPRMItNlkbp4L2G4Lw2lARxFbRlc7RvthK09fr5fbzmOPwGBCaovln
gxvmmlxHeglAZJzT1n7kG1+zQc5HMUPSjxjk4EjZFmEJ+ckgS7WQWrcRzMxtZW6YjVLanSB61DAr
yzQApBjaJC4S5xGlZOPU4e9MNexpBuXeTzm9TVFuCko3Yp8yPhe1JXHVQ6apeiinlm2V7d6ifdIB
tB4UkH0qJqAxIdKBlyxyxIeXISiNzHCzYYoO7tSI26qQT1n6lH5Gi2dtVdVNOzBN6XebX2NbLTbt
3PSlbesuU1w5fHxM0Un7v20l19a8NfRWJc9xLt4Gv2K6XYhnLaFPJVSjnqa1NjgQ+tT1hItKYd+F
Kbs2r6JHhFVdss9ytgzlQgB3ZqQmsLBsB9MA9JB0RGbKa2+lwpBtUmlDzurZDJfDsy1I0dstfYkA
JCsiYMghiRc4l6gsxKURmPKWKNpl6yVJINopHOGYWgkGkSGCvSSqn0XiJiTFlNwMQT/d4kXRrEnx
ky7JgXSAvR0Tqz5OIICs1F0LE7r5rbDsnWU1zlMcDSsdSrNRIZF8wVj4ABKzPGinhwzTx+nzOIQ4
MZr0MEYSuXsout3ohOmL6/ywg0E8Va3OXsAAnxuow1d1R8s1hs75OZk9rOjx+GdxofbjWhMnJnFY
bBT4fl55Vnl91O9Vn8wbt4BtppRGu0gT93lhNw2wibFQPdriuUxwiVYNUrWvma9bf8b61kuEuesK
i+xcsV5MWJ3t09TOHuWoES4TuyAmAiUGh/t0StJ+2mPDylADVPxdRLAfgDzHOzOGdxPjjUdoFz8i
xxo+hL1uatmv+6tcsETiVZkeOZR14LazCn834MEBG09NqqotTWp/oN1lmD4pEB3+eW/9uoXWFnG6
cSR7W8hA35kqNzQkRNb2691yLuq78tUBCbiNqcZj5eegWlr3dEtUoBz8+K2ibUguEVnQPtgbrzTH
WhLjJntFQQErEDYYMAxFLLOLvT7gCZl3TstWjwgj0F0POkfL9PExKy3/UYcPEpsb2vdEIsNrmJSI
RhxUSUMhhEhMKLghMZQZ/WC3y/ditMZnrluf9gQGZPCT+FDZbvwUWlcLZdOc+V71qeqX0CXXNXqd
e8oni4XfuuicVg6lulos+F0Qpa37SMe4JCfSk2HivJY6YqJbdfdhAztKV7Z1sDTOlNa18QOXeDid
rnb2QzQ/ZHMf3kj5lsRYl8VM909ocjpOg4kKFTbE6IL0+LjzryYb3/Ehhk/LUO4UrNedE3rRrjBJ
/sol/UyXof9raikTCX3AFDPTEnwsDcYvrIGvOghLUtQUFMdjNT/GljliHa82KVvIfUvP4HPS4uSK
x9HsSDRzdV4MUatxYn+WXr1LG/ijB4P5gsTLrDUNKeFMUhJJzmAfusAnWJdS/QoVFB8C8TwJ+dQy
I/FikA3XYW/Pb2CK0tltb6osMSDmMFw2WYaHJYVpCxRXADAR6sM2nXeU7WS2YSGbrRWDI1mB9beq
JP9Tpj/pGtsrDxgCMSD26LDFUy+7xThLL/Ukpo2vv2sse3BDqHBojIEgJN1xG1qDOsQBu45lJq81
BXnLeQ5tyeMNxDjv7bcZm/IDA2iNTJQi9St9b3MMHJVcY4Vt8GjX2BXwZ5pDYiXidiqh7gdx4t3h
GREb3/cwqnTZC1tfC1ic19xamrNdtD6FR0YnN6PKPqqSgf5Ug8NF+QUjZNiQhrJ44gnWl9Azzfbb
X//2j3//t4/pf8af+p5NIikE849/5/0Pnvs2jZPuX979x7Mu+e/re/7za/77d/zjNv1otdF/uv/n
V+0/9eW9/DT/+kXrb/OfP5l//T9+u8179/7f3tlWiB/zQ//Zzo+fpi+6r9+Cv2P9yv/fT/71+fVT
nuf68+/fPmgo6NafFqe6+vYfnzr+/vu30P96nv75NK0//j8+t/7+f//2/JH87/+FDenzX7/l8910
f//myL/JgD0/S1rhSXQc9e2v8fPrM+JvtgocpRRgW0dKT377q9J0ovz9m+/8zfallKEnnUByCLrf
/jK6Xz/lyb/x4mNHdXy+jQMh/PZ///L/9gr+1yv6V9WX90QAO/P3b67th9/+qv/5Un/9bbZwlOSX
CKXE2+YKX/D5j/dHtDS+3vkfi5741TIIcU2C8hgyC0Qir86jmehyruVxNBk0IpJdG8vO2HK+wuzH
DJhSyVfjDblOJLW0sV5tTdI7xqUH9XWOvgvki2MHJLROyqfO8qPNkqQKhMtjZudARu3qLX/01fiB
0dM5OZP1wDecCewewy7GIUDTAcqgOMdd1RwacsCDlpgRrNUExT2u5Rx1nDyC/4adkgGllvZ7H1MU
gDHeSouAjTZDid7hPqJXbGLrVfKqd9O7Ab0N/wruUUF0FRsz/cnAhteR2g4yPen7ergL4QpiwifL
6UN+A//3iEUIUHRYsnlow6swMMk+4E63C6OOvEVtLmHNTLlIz6UnyJL23bl3sRB0BWHlWakIsXZY
HTUJ6BPFSd1N7lucy03sh6dA+n9Es/SnvqbN0NG/A0WgDfLHH2PKN2wqYk/oI7hm6zfmldrEorwL
BwYajc/FbKJDboBeFHUtIhCmGRvxq4A2fN240MbnUQFvWn6tfHG3ZFhbSbNzsukETWqrBKjUOQb8
XvgHaON59ZlkI3ZEJ6C5KiY4aYCVuaocserX1C1zmdfOkQ6HU6pc+huqnkbD+NDo6SeerVkF7xxq
YEGSfIfdByF9Uitai9TpvJYJonlitZohQMgf0iPfr/OctHrsPkQj66S2/Jm7Lc1JD0XuPKVM6nBl
ciGOiupXL0McZ5XzmI0M+oQ2V5Mu4eCxwruqsNXugOsgtqxjx7yerrwmGyg2MHdlZuFaGLBGhyl/
9KTwamBrH4oZn72bHSJ1SbP5hbvdwarI8YEap2JIZ2AOMfPxDIM0ojSARGG8GUuPvXkTUYDDNKdJ
43pbaI5Kz/okc41969R242ssiNOoIROMtH4G6UKtK+G5SA23dRf/wrm3qu+EQmHdJbSMQ3piixdO
8Y+6YBGZkTYkLs+znQ/TxUubo99Mt7FA2Y31ygcbgUkybaBdghi+YbkYXyLfo9sKUFwcHV1MTHGY
HuZJU6iZwf1eAg+6PDpSx1leugT4beLxHhsRTCnMuspFIiMVALawhDmu93OucKX0EfWfruXpK8Ni
liDIwc6Hegca79iwH7jpm4ByRYLcgW3tp9mh3iwT38myw0X2b1Y4bTnJcFfgauo9ZW/1zJUhX6gV
qwYfrO3cULWTh69WCONZdAFlt+05ZqnawL9gsUFeIC+xF1fY6wXt7dd+ygUAqhAnvD9mW0GKfOsn
FtXb0jowPwc1lJ65yae75XfhJ+3q0qMsi8OpRcGMYxDLWtKzYPDL1OlCC6TXPczkx66S09CGVAdO
CRjSWt1UEP62aVjTk3cTTKV1iTER2rVzm2X9ydDkczDUzwTuVG4tm05BR6/0RvcpGj2Q7OkzRdHl
1nYDupGd/AcSzNaLe5sqHr+jaE0+DUr1ezsk+TZiVWbWWNV7ogU1dnTK/EYDQc2n2mRYFI75al/F
EdiBiuqhJWw54v3iZM8juJIWdl8UzneEcDFrUX6m4INiWqU7haCCEONhdfGFnvtepZR841XcZtNy
x1m8bMJIHt0pRAa2XAaEniMBdoEXTMvVxpmiREemhzapPSaNz1XYdtdhKT9ApI+AbLsn9Md0q4ZD
V9O2t74ooYwGjJvFByvMlykaH9n0MKKPtXMjLCT/mTqik3dpWw//nHNf++riutOHm9JNPIjR3iZO
Zj3bsX9VD8/tDK7bGeLhntzwjmlffvYHcZmSVu89t8fdj3duGFSOU4ataD9VdGoELXtsQ+JSTVyn
hmF8CVjZZzGVQGHeUpjuStrLC8KgXliqTfisTWQ43+mi5KqzsWTY32U6uERLgCXe6YF5Dw+rsafF
XM2z7dHr2Mtt6Cd39my9kQXELDdy5R2qdYwuit/9OCzHhXheHIMURxK6AjNDD6wR3PUg1wqv7tiH
KDbPBa5YZ6T0iyA8bkeSJ1cdgwJcsvIzY7qFzWNYNqIMoFv94Lio2ESRl6HY/BAnLnZRU9+1E+2d
pds8ysFR+IvdbRZ42ATyhUjk3eRDQY2Ml1PqGb2kXBP7fC2TH7MGvgJEvN45TUgvWxbfh3Acf6ZG
7HzLx5BmMIUnNvoe61tvT7XLdThRj9ytgnOVoj7lrQ5AqoLHBZCNi3qh7mB8t/oWDBzF6E4ZP7aj
d2fJ0gMnK49Rl0ABa8L3UpFclQOvIlu6s+P2N7keIIeps0pjUA/DOSv8SxMWYGewHig3OZbe8DOz
/kzIIAWL2usppYnKaOcpIO1Q4ZC9yox/6lNQ37Env2sL165mfjL0SXRwguQxrEeqQEuOdcqEq0T4
G0+LAkcH03IfK+ZNumDmY0T3xFz8WbM3vp4GXDEkXr1DO3EdN+CC83JuDwTrcUeBKlsk+9g26qDi
Cr13Kka4sjHlGbVgvIt8ToXMh6Yjc/89DcNtkPXh+xxYe+mQxu6q/l10OKwhODcil8+Eq5kd1hnV
zIG1spZp8qtcxB85+GStlsreArFG5ykFrFN+ByQrqnF5pEv159S5LVqThyubZQk36bE4Uud21CM6
Uw8fFyM001IvB3iwUD5T6egSYaA7DjY2tZzkRGPirZlGh2r1CvKOo49s3UHCanM7pIY68LqvMPxN
h3BZVWeH4G6VpVxdx9hcJ3V7209ZtKsjfD/+IN/r1frJvG0dwtLkMRZAceY+2iBiY1LgFLBjRbbc
m0+LAmlpaOnDgM8tm6SP0AGY6AqXeE0V6Dou6THSEErxgbtzlUWHBheCNg7gYTcl9qMquj/eFBeX
Wrk/5YJyMUwh0TAGR+tN1T6I7maEj7NTLlUAWZaDzE/IC9exvzdEhF/bgZ1joj12iAtI6Gzx6VBg
fTiAYrurKnsf+aVzG4eKYZK3zZe8OI40cm0k3kTsaOHBgdG5qzscKLnqqZdToHS//omy9zbhandJ
p2A8ADjwHvXSbMngozRF4xYme8GiI8Tb7KGiljNh/Y3lN7imS6DVYhiLR68tSVVXSX/K5kEx5PbM
QYG8c3KSk2oYR3hII36bZXkK5ogdM8Lkgb6gkbBvdKa6azyEsolPefM70I26XoI6poVzvtG+9vdV
Nh61swwn2wWvQR/PxevHGzYp1a3RQX5vIUWEFbLCOhazG+7/WZQxQOg7BLi8gThSY1Atlumd3cVy
q0YHp191AjNQHXTLBiKccVe79tEeaqq/csnkp8X5CJ2hJGW/2Zio6c9+6hAcC0lRRoVpkN3i2zQv
u50u4IzAK4wP7UJ/MK7Gdmd7kABsW2DOHGKeE0pah1ptorZ45xe1Dn0bHn3M3qfFFp+Fg1dAVfN6
Ss3mnHk49h03qLa1n1r7yOk/zEhyBSUr3wyFPFRjYW3svCHdPnoIW7V9EkRNrrRdtdu2se6ytssu
y6w3qLCbfgxPea4/7QWjVvk6KoaqsupuSkP4YnJa7HaUw04z6yydWd9rQ9m5WdZtxAQPLMF0BnYT
uovbngn1HycRHaqAVNo42j9hzTDPGfxh5yKhUwjkb4JSa/g9095rlXsdW1yGh2CVR4hz1+mNU+h0
2w3RlaKo5goEOPLWTCxZMRFCWwuN4O4I/b+liCldqNwtNbyb2UKgLaZl57b7DuwGMb0UNg9psWxh
H6PJcVCoRBKbXmZraD5Zj+Ke4+9LBpxTo5ef4K5gF48YZ1uM+a00ba+zaLxtMQoTK/wOGcDAlq5+
pY5KNk2LGEw9THfQFupXRqkVqiksTa8lP4ziSDHkXWaj59S1YctUEaLk6kQHzCZ2hEUztj2BLuLE
o+sOv/FoWJ5GEgAytYGjPz/8H+bOpLdxINvSv4gFMjgEuZVEUYPl2ZLtDWGn05zn4Pjr38d86Abe
poHeNHpTQGVVDrapYNxzz/lOWMuHOiJt02vjNWzRHmfcQ15HWURYzO5Ow8+xE64LWylzjtasPXpo
VWQySXRBBDcIetJ4PLTYodO6fZElhKb+ZGqUJXR1n/oIrAOtCsvDbLvYwRyPc5rSTzlQry3j4WXJ
KQRtPLmLWyfdIZyRoS7jI2RD5qHSgldzGFh6n/FRvhbpSGlp15/7kPY6DzHMq38tjYyAzS25NSos
xVR51XDJo45+BGPmUt0YuG8Rehjaa7oUDLXHAneeC+hZ/ZTdayRLmRN/rTeLO+IOvi/cHrjMwcpl
QJK8hBmLDvKEvhEUKXUiVpm+9THRL9BkxJBa7p5dW4JKmfbTYhOjLzFo5CzLtuaMITGnwKTjB+DL
hlKtZmFIn5wvjRMsgm9DxJe6nHG0/oYf6XAdpxzzKRGBbZ8RhbMHckvY3bZVODdHa6GKqpEf3qBt
TaOgW3QMr/iGvtkz0Hyzjv7xX4oCST+No1+ZYEoVb3YZtfU5xv0QWZV3lFN30nmzmja9t1HCVskp
nmaHoxhhrjKrcN+q5svWrM82z/Z2EwbJVPmmavaeMGB8x+4MepvyTXJV+F7PALapTZkG3jS6gzmd
LRBj6orw5iNUYFMJIo1/1DcyC+kKRSNx3Iuri9mO0AxXsGgBZoyxK4vGh6FKTYg6jKGJPoQ+KKRd
LRt6JKV3ojuxProTOFQKrJoMcD5RyRIYh/mHzXoaYCfejg5CfSqzcR/1AlrYGqbKuEyB8mdHkleB
SSjI98L0YdKttUZ3iwsUBGyMIKEnxWu01A81mrFVeF9eo320ElbjNGc/g42pumiguLnrFCE6qrrr
11BzD6at33eqHg6UAFqsOZRvaC3w3j6wu+hLWk3LlgAP3kItoGlNH8AOmOTc4awt4HtrssCDAIlX
CS09t7z3irx6w6X+E3lc54FckXhbt0aRRjUqy4nXuCYOLEPkmYYFHACXfGsIJs58Jtuc1oPaTcRw
9lph0wQJ7cQSIObsHA0lqais6Ft8+pCWblNrPdhprPtuUz/OsPoG0X6V8byaVSH8FTmxicRpucFi
/TLcr8zJxcE1cWMsRqDbmDLDuc9907J3eUX2QWIOI+7GtRWTeMoBq6B8xIzVIG4odUiwuw9Oca2S
Qg8Gm4AFcftfIj1thwCVFam+b+uXshQmH0yHzlfFUWfIcGNwsw4kQpMWwTvv7IGCzbo7ddxZYRLF
n1nGirQR5THsXImrlChIv7fCZaR+2ZyxoHILWKjGJObP1T4pPwQOOGl3rA8iGsfR7bYaMBkuLsRv
SguOCvuBJXXMUwUDHbAHjZHDcCwtE1VfhyhD3pMNk0joKLIK0BxhmftVD8v+qU7QvB0xv7TglPtm
T1wL+FM+vWA+/m51IiF2ipPFJcup591HtKzAhvw8lNGPmdCEUybIHIv8zFBpkOF+hW5DurOJ9MvR
K32v42VZu+156Kqr3RC6oCf0jJT0PJLB4FCa2T3wA7O6lHSgJ8kxNQY02yX224gN6r//h+iqdEsO
ACoBxHFdZwp3qEC0acgGA4ABrFX73AibjZj4ANWh8+b2KCwD73xu20BDufRfGhzfx9nqnpdu6d/y
Xgv3WaUav4DO31dSvZq0WLBm3JpdM0Ig68+J1/L+1Zk2e50dySzcB0cRvGyt6LO1SKim7VVm2Z9s
EffdCs4dvvIcvmefY0HLzZpcWnnPjYITxBmgiqOhwdwl02xnzCrWZ5yB9x4xErmWYhMYUkK8VPZ3
o4nvcOHzn8tx1/Er29z46JrPrKmOQ5RSx9JNO4fI287mgKawyl6Coogew36W91CzgtKIA1nBbred
5jXK0YicJnpUVqpxKaDmYcGvbqbjfshbkh5sL/xaqIDJWjlFdoW3DwxsSJ4rAzHGpSnsLraWFGEV
pqVKIKQvQxLMLmUGEwHCgV/367XSIotAmBkAFnmPuSnRxETU5l6z0hsHLdEDO7oshvZoY9A9E65x
92DgQZouEwYIYrBaxK4mm3AK0qskBs62LjQBSlk0BVGw9a+uOeK5eJyo2wlR/HCoJcQw0/rFWd0j
CUPOkXsHcor+J2tMfOIGoF+J3xP4juBWA/DEctBnLG5as+IsF51rEWxxgiavi1MH1i+R2s4CTLc1
YtTrlnN+nzeKGkJTbZXNQnbuwEwvyYT5rcV0CH+t1vJbb8QH3mCYqixuVtPNJIS2k9Gob9MebJFn
VWeV5Ye44Vbn2OTKchscBOgXbEzpY5VOHKz8wfzNvCBaugclcpfVq/lusN2btbDnJemwBFnEPegf
rYP3qBPH6a7Vq3HrWLA+cdBdSvrE6PWqA9mWdxQ4ZWem3afaopIeUt1n2czQjfToOg7qL/EVZVS8
ZXKMc1KV95oXXsaUASwHb+zaht8IibPd1b4qkJI7o+cilhb72qL/J2+6Ww9srLMmBHaV3aeoPnvl
tZ92BR1qgRRUFrX0s2klJiElb0Vb7LmcZ1tHjR4eJcwdzb9CPJgveYeu5CIobB3T3LaKn1Y6T7+j
lk2PItOPnFsnXhL3oqS1BsvwrlnTJ7GW17vRQN6SRXXSK0p/YRHuMYqQhEwmXs5L/Yi+/QJRjtcY
9gveqJpg0T4lu1CfUM7y6iRn+KJMI4fIdJddIqJ0O8r0V/HsR9n83HcgfoAP/fKI1FuBAZlOzXHP
+TPTLxsdWIGAVdJTDmRTx04JBkfxejtAcUT8QSLb1fTYMmMSX8POlmwTz3gsQ0xy//4bnvJPXavu
Yrd+yno5bd2k1/DJaj+LUz4WkpdlZKB8uFR6wTjeT6K+gHVrqayxD6AgX6dctIRVYTXO9rkC5XSf
22weqpxGnRet7BHY3XGzvhwxu16Fs/cyxD+9UMRHsrkA2xSpwA0FoJcxwRUpsh30Y+JXbCH1ds6B
836BRsxosIJhSwyXT1/l69LUqJYdqFh8ynCDb7Vm+hI91zaviQIZ9vphgpCuJys1bloqFra8neEW
nTLwQF5S2weM8PztPB5MLLR9Kq/heSyLC8aP7IJXiX03wdwgQjcPoUrsZ/RBXJHcUlI1I8KBzcAG
Wgca7TwQ0oy9kahLbZpDQMbqgTbgV5szCvMlj64V/TFj8kMogBhvq1AEWKZfy545xhBcGfQpfVZh
zrEy0pKcrHXsBX/pQXPwtBWu2+8aZeGWgLPZdxEffQQlVXpc0uMKzAloX5TytX4wphpiOZYDqJ20
WwRlo/mzY8yfdTeMe2iiBR3WI2L7eMd9gMDQGqXHvwU1yQif+Q63+8IUNM3hg+MNYPgVvMxxjRwz
hX0S3C/JddOwQ6hSUb19kvaV2eJie84DLzzuiK1zjiISxBSjGAEnNyQpN7/R/OeL0aS1SyR/iNNa
BKyoudEX8yEEYrDrXeoAhwFR3UB7XdsL0GI68tYBhpMzusTMFoWMnzKn5Unk5ktuKgol9xL6LUnA
ujhm3vgpnOjm1dR4xO2NtnlAAXnkcMTyu0X9BE7/lvRIbIAl1G6WuBwT7qEOBWEdd/ntAC4lsdge
6ji7trXqXmgVTckQcRFolLlsRdwnvj56z7YA05GzNjE0fvNSZtsYfjE3ZT4D2cS0EruMWambyn2E
s50noCUvp5rn+Fu3IlSZBTIHjR54cnrcErq9emvFN2HMdKS1d8h4RkZYwW5ZYBhI45oMNv2PS/lm
rYSkbhr2NbRvIxma83HIIYtlGQ1hBd3jzgLhxr0zav2nU6hLCxEYUmI8XBpBMK8MoT7xEllGp9/D
YvF7fva85pIgKVl5TMK8FuoB83VKfhtOx3wbKpz9C+se8oLyecRIy3jsEWVeOMGK1HtUqPl68eop
Vlj6uAJFI6vYh81sQswsP3XK48PFVafEYPVUwZLcsX2B+qe3b+6kXo0Z5ELT4MiN6y7iWqjN6FIi
4CCh8ZzyimVAFWQSjyd/BlNtIs/sSnrPN2B3vtCpSCe2t9p2TVATR5cr2qnmhj6RCdPdYd6PPIuj
U3ylifWncZoS2Z2PWywduCFGBx69IwbKkTk0PCptzX5KOaW5GyVEtiGkgXLQvN5PWSRxca9fJD59
f4rGR/T5OxmJi2Fwl1x5HACi0UFjew3ERX5ZJ594uy5Z9b3gqWqGkniDvMWFuteXvg2AQnwusfnL
V25sySO8RCWzH07C55ml5mGIKJ9up7PAVAl/6N1kfxmG7VM+QSI0UfhI1T2Xc3qnGTNvWjCjOfR1
uoaORRjLY2mPDMJePfkkeG40Q28suwXVu76uVt22rHSBnb6RVGhM8xbfJ4jbWNzHxmxsqStm1W7h
2jI6yDIGUdFEw75JzSjzVhv7YLjSjePtMQSKs9MalNdQxVz0Q1C6K3XNpHTL0aYLJi+4lB20q1EP
b51FGfSim7cE9qNVA5upl/SBmB/z1hxHMG1B4054WQvuI2pefkAGoASQqENHs27zalhuexMQVQPI
ya3zP2rpTuOMubyb+t9caQSlRi4lnszedNmIYxm+lIlm8sr9W9hAti2R3CjrK2htN8DaAKPY2DN7
rZEXH9e0llcQiecHU2XZjvr63Idi8j5UluE7Rod2y6ExeD9qGI9jyfOaz/afVrW4nuLlvaaPeZeW
E5NG7EoGA0pYF1N/ivSmhwjpSfzLUD3SFgfm4jTQ4MFUghFeX3CI4lTBJo5lBRwKO8CdUn2UVuMR
o10z+SSMinh8MdtkDsjsb2sp75DkcDjUyYkDBvfPsDfi1gsESBknJYzUObR6iXJutprFBd0Yry0h
awQn56GOS1L9/c1yuHrXohkDqyLmSy/IKY9CbkKWhhvSpXOAT6PCzt9W8dEh3u/G/xLaqF8YSl9A
MRW7qKVBpQK/4hjJeBRdcS17tIXME7csz3+11DzXS39Niup97GNaEKhF46udLx2XrIo2yDbGWkBH
bkpwdyZTP//oZaaj4B9xmP0pJdp382OPXHlsMs4gEMS90RTgr+vqkCzFn5oyFeXRbD8TO4Q/J+3t
MDNFJeCSecq7yu+VvufYAzuohQ+4sK7xut/ttfc29BbqYUAd2J3C4JS8m2TFAhA4CBIVrQ5ksfWj
01jTVi+gkuOpllsF59WUNEIZjtwgqZ5gO+AHwUNWZ9rJ6GZIHyvg05VyMzJAEMvYYZ+Pd2HVsRCn
rLgYIAo3CDW7JqYHVU00XRvIS31ypFuYaJklhA9K4FcWvMvNxeBHCEq/JgQ6FiTRPODNyJqdz5YZ
cEO6K1JyJrPFZXbqctAZ7h/Z06hls50bPTf2YQWD9tHZxfdR35yNcdhmzFCbqnBZutn6WYYAKyMI
UbPJ1zGMkog4t4tOkO1wGAkcja25oaU/I1bynbE42O1z9T7x7OyFxffZ8ooaL0yNn1ZfvrKaGFQZ
gzpfJOOe42hy5+Qd68QVdzHRX03EuixdWPZZtR8aQB1dxuBOdHU5CJtIIVXknKyZX6BI+Q5plQBm
8a0zdazeSVz6U1I/9iXx/ZzDxxfM0nurpK4D6z/OwLA+cu+hzS2nKVQDPGfWBun5lits/r36ojdT
5KJnsg1GPRYsHez6Kib8PWNfbi1OJr5+cJD44V7KyZ1oQCaOgtDAa72ccOK54QflELK+zXhZfU9x
CZv47hukDO+myHzGy6yjdpRAy/SIKuT1eI54gfuV05LodV+yhqr3CT8BS0LuZG6TEv8meeHFD6qj
pC/sdJ+8Lw9WjA8Qgo63K/EF7dJlhddTYM9qhocSRtqG9iEXtxNBCy9CKbdk+OKwsqwrCbAkHW6F
BoPOmFAY2ufRGrtdFq9oklL9yrp5KFckX98uNHySsU5b0v+zpD1Gl0ABogVcCZolAWm6BxbnRMbp
HlDZNWlpAhEUq8yYcvnJBpan6eys1+9btGuH/gvSxB4vY+9puyHDauzKyqQu4LMhyVTOAKA0b4Hf
bk45aL+gLWD/skFTWH18r7feWe084xko901vvMCaRWmDzOn9GOIoL06sHfXZ1F74QR/gz1/LevyB
he0LynZ6wTQpGtbujcJMhP2r8GV6i20ePYtmQbQMweWoHffTtLLQWbgLNq+baqGGw4q1ADpDvQfp
/1ja5kWrU+6fQOG13vkhLUEpoVfitxvCS5P5qlzHqZ6m4dZ6a7zZAeCOw4kPIXO6j78Y8U6PSziE
PKlGDfi9ArC1DY0fjbMRO0Z5q5bcLy02DMuEa4e+Lx5LhuB4+RkitbMLCk8NsM9M+zoREMUK3XxT
YUTeTzMudIP+bTiFd4vC1honawVNrz2FSfybLg4cbgKMhOEx9atXJilaEhD+cAc4kMIV6xqtw7mp
I22KUZqv5Km5+BBbJkRZNEWB7td9GQP4ThvygTNYxbkm4z4VxNLyAbyiXu9pQ9tqfGVbPDfk4y3g
2ZaEPABAucEYwc22Mmd2ecJgDvWoa1hIPQfs4+Ihr/eS3RVoRu8zM6Kf1JTXEVOV4VU3GytP5Pws
RBIpmMY3J6jEIqV1tKv6jZTMH4wi03lYCAp4pvVHM60X7IKnEHreJiGQnQ+2PFoJtIwojhVwPYPj
hDPGFlfbSvBTEyRDjqe/eWGzZgFDecm86Qc9VQtIj1xyCGwb3qQ/4Og1YPMWreH1ABxhmMD7FVGg
Rf33pKGKIzVf2vUHxOEHh2zo8sDtMUw7Zp4HosIUluFshOdYA/Ykcq67qsJSzaW0Hp57DU8H+/aI
f2G6ow0LWtLgeCcSwmexoOJjfuT6hNWQ9VbQrbYMnVBJgYiFVY7Pd5Uv9KBG3dGtNI002vJqLmMQ
gUlO+PTwSQYLNK8QojpHUjQs9TN+2B3ujTkOc18zQop6eKo2kutFDSQhvZ9Bqm0jF827FORBDbvi
iMrrJ5lx5o+8bg3d4MqYzjMRHeZGe1BvYCJBaTq0A7kZVJYIrTAs8AnnVLVtgDP5bUu7aVV3zyKF
PRw7kYGpp4c5EskjWhrQwCF5CK3onEP/2XqCv6oYYZUohrBQQrSjBqgZ3ifBuqTEDbbBxAG6oc9H
7uw0j7UFp2KdsSaEImxbGAmzcnkockz6cz2qDYWuOkj2D33AAKLTRWZKgFx1pLZ6X6ZbxYUD0dbb
FY1VYvDmGyL4c3dM1g4NQO7aUZ/vqZpOnPhQOzVt4x6TiQphKDs4p5TkePU6i9YrbF3VhORQ4Rwp
QnO5jwscTHJqLlm6vOGUPjYpiJmiexlo4Eu5CTjTmNzhQtkVXu8ck4jri2kzMFlt/IMx50a6/H4E
TM4ai/SALvIL33ywezqWSdcLg1KBiy094yg5MDYM4eWO8FPI5/E0JTcjJqsBdOwI/bsnCTHs3Woo
dpU9dsxI8pwM7Vs4LivR6pBJxDjwVIeY99V+mokzmNTc8aMaRp7sxJeVV5DD8b7zebwkEyphAyEe
6f7NHmC7uxIyhliq99hc15KRfaQUwhclgrElk2qbj9NtxgdwZItDAq9GoV6sJ0W0vDFf6/kWjvE7
Bgi8A+isxoTTzVZNAAcIalqMBz35CF1ZH+sZNQJLWap5BENAwK9+hp7nLuWyd4wqpFMdj5k1z3Kf
KDrDh76sN0mY+NgHCz8WEib6dMGO/ljrcGZmPDH4Wbg4TBb9IyHbk6ZmnpYUMeGijc6CGfbkGs0r
2ZI4MPsOd1VM6QR4Q2ZddxMpElKt5IYV4t7NTDShha1uFq2YkhndKxLq1Gi9i0IW7Zu8lIyRpD3i
MvzrZM4zIwN3+q47GpxMhOCfwcXALl3RoDlA0U1RHok+PxXeG0Ie6/xZZwHD60MDwP+AUshlbgJu
gmPvbyviP+2IcxZbxMYZUZgzBXpmMhHWu/Qn0tg4S5v1EH6Hzcgvo3fC0exs8QkflJHBull69gv2
41pIyNda37dUE2NhyDyK6/DDrr2aDOF8t22Qm9pk4XWOZoQog4GMRrxNTGjlEBro2lOxs+LR3QDe
Gvm6Us2XjsYKs3UCagt43HIBWMugmsmx2X+Py6lWjtwaCbaPFvJ9gst8hznpKDJvuNPn3J94SekE
ukxgbc9cfpdnjyqJuAU6z84kxf4291Qe8DOJ0T2icOz3wh4vUw9+1Ulz/gCNWilocpBlccrtSMyy
8uqHY+LW33Da+JRg5RtHD58ZvB30DOzcLZ7JSKtA0cMInjSK15J3r+/upFEDbDfj21jjTe2K/MNw
2jM7xmtu4S0ps/lbDrSUVTn97wq4mbyauGLnaQp4HR6pCuCy1H+CNdL9ECj6yq6HIDMxmySO96YA
sgxQnzdFh/rS585Pz5V/S8CcPbb72YzkVLh0s9JDwBxxrNdtCpQN3m5vac8ZuIRFKYAocm8hL4Qu
KaKoKDJAveOFo/JffxAWbvzY7Gg4ULv4gJtx56UJMF6NaTBJbQSCpfrWbBDoHYbmxnJfpR09L1YC
M3oCr8hb/n2iKuau1Lx9I+iPBf28vojWlUeL5db+USMtoGGdYu7ORj2INTJbtMHy9OKBJfHM+dE9
il44ATiXEcwCU3MusE713R/Rj/AWRg9THsaDTMiTgGmz76CwbzKuq8wFsNIMJPEov4wwPjdOLy2/
dRmHmjG60dPBionVzRhbH1PHh1aTOi8oh34so51Oaql+w5RQd1ii/KQ1gduFXSesFyM/p/AQ/YHK
73oF6OATW8tLT3zin0TD0rgpOHcatmtxraEyujal5FTqIOumAFVMO0BKZbq1cvnXtSi3kiDVUEL4
j2ZqQ8bY+KZG68SZ8dDrJgQDof5aefIZJpPct4N1CsUAtwefSOxYWGaZcpDvUa2s7uQdxyJZzhG2
3R3Vnk44PXoxT2NWotjNHhkAXVJVmPOZAqdEXZOBOAjPCYtuGQ5PhOfJEaX0bog+cQOqN1rLXrYD
EbatU+AZ6CxM0UaoX+wQY1iPnMGqJY9Ywrdx4MHavuUzHlUSx3xF/5apOVa8hJF2yq3soBnypRh5
Q9d19jxLLl/lrPjWABYnkIAGNZwSu8fMhVvftaTLdnTVUv15MlhyWM+qa49Q+Nk3mPQ7qFBP/VAr
msOsUfKJ3FC0dCVW3gk0WQOul76AikAAO9joaBOW3FqrX+gydeorSpJnLe90OkFDf1l3J1XcTpR5
yW4rY26s6NVoGXN25G72UlekPaP2hVqNYNVK/dhaDdBs6OeMWTWaQGILyosh9zTbqk7uHS2Md6kX
/xGuweoryE2n2CE3+bmy/grigX7jxoiM+ZcOKZxOekYpWt1tutlI/xI3MEUn7sXk7Km48VZo6F1j
sYGG2hkUi3zu+iyYhDdswmq5Sgp3djCWfmH+IN8ZnFLeavER4rVZluiYR0Eb0ZV5DQ2cD6EIIWJV
uX4KE7YuOS+lueFHwra6DapcixkX2Kvp4qFYs/g5FwsEcogWOmUBeOePUyipDGobvIjwYI0l8hcT
7FRdS9TzTFwyD0EuWa4CvjzdMsnRxS5oUFnbce3eEOS9k4ld3OeV9c7tjDOKS+CJ29L4FGeY5Otw
Ij4KNLV3hzxgZgZC7f10dW4EGgvDaOESHidrgXTJh9Zm8KXCQsdCyqC0NAEn4ymWdjAIujrrAkWZ
5+VXjzgY3MZ8TnGjMB3/xKASNmaJRUavGHHzqv7TaTqvNDPMd0vo3MULjRaai2I982YI+6TfEY3E
v0Y6EDfHhnKVH600j60n/TEjaiJUGVRqYkXnNIEctA9FKHDTL0dPY0XXrTIJWaVDJ8pl40jaPMJ0
in0HOGCkJd2dmjRf0MCD5zQG9qAHjkF0tTKSiSMYq4qy38ecwuDF+51A/V8EHle9xcuRxYUR1M6d
iq99EcOGgU03AanpteXbkeVL7MQ/9SqvFz3oNmjjQxielqa7ku9AJa32nu191mBtTv9vU3r/Hwbw
DEv/PyXw7v4q6tf+ZwDv32/57wSecP8jLEFSFfnPtRyHmN1/B/CE/h/PkbrwbGnYRN90Unb/K4Dn
/kd3hanDMROezu3U+N8BPNv+D3+Gi2opLQscBf/T/00Az1y/lv8RwAOHarM+ACbgOSb/FOd/BvD0
jMWl4XgOuPEliMu+PrcaL85O5BPl2So6U4AQnTWqkeaiPi3e02zmZF6Wbe4GzLngMY8tVqW5ZlcZ
bsLW9m3ec/uyw4/n8Hl2K0wqaUf8rUMK4ebG7WnpHd/oWXpjD2ffCM/npMevRV080tZoXAtHPFjU
xy1G9r50kFAs2Lh71ht4tPo7gDmxnTM0YX85z715yxNGVNIjh44JbgdotJltL8jL8hGDHfxCU9HF
Zl5kpr0Yk3PD/wlRunURw6EHXmZ9vBsybjqWF54J+O3Aq1xYJtFK1OyMieYf/Dbv3FS7vT0La+vo
va9al9oFXjyV910m1ddSfC2p+RNxK7G6aotgRNMThGdteHPa+miNXNMFjnHaBbI9AiBARvPeYTKr
QWUWxseUm8DuPbigOZVqc4X2zSXvK4rrM9zVeEV/a+H9KHJ6msjDxctRwWLo6puU8V5galqJzysR
urHMoGynncsKaI1Nm4t2qazKjxKKn8YCfYs5ijcYDIh1Lqqig0Hpuee8abge/GZ22XehrxfdP8gh
tTjDdwcsHUsIdkAW52zDm0EFBH2uTamu6R2Omr+JrB7Xb3Ibs1b05m/l2TsFNqoP631pIMtQw57N
y8aQa9jI+aae8UDE4pCOZzlYF2jzrNaYVeNJ3kBuH21qyBRu/4GFgLLEsZUmtkY8kfFCiycgzKpA
f+Opw6cZuocwiYoNND52Ffyf3F7Rl4upQhnDXTNz/svFfs5uXvlGGmq34CKK00cY34gaxRkvF3oS
f1DuaLTNkZBG5kLSDXhLRSBVsMwtM5c+cnHQRpn7vnK57GVsT7t09l6dvBXn2sS0IOg0TdSA67MF
G2ZZbyyuT8BGs/q+yECSsk4AW7GTct7M7VcG2yWbhp/2jaXlWXXTa62j9zRueppjmg4JVW8Gk3g1
BMYHW+9/Q+YNEAHw5lGVhVNNvuoEybI84ZbsPlFLhlYZ6ezoogVTROzBKdaz93iiLLg1rM/ONmyq
Djzu/OiGw8Tcalk2yBY7wdrGFL3niDt3NRf8MRiQ76YSMak46bjQxnaAKcA7bfgy7c8S3H34nXRj
UBV5Cu5JJve6XdwVumEe8aDjTOiH+alsAMDqpaJRvW/AhuShdzTKYq9P4qID7uQbvkqvBh3BMk/e
dKuwXotIWS99da8k8VWP8JPCmKpj4x9I2WJaqo1nz8/Bqq6BxZxdqXHXOdU51rLzxABqx9lr35Mc
GuI/Q/Uc6xfFdbAkyGsT1Mos52DJrQ4qa+FVnBnTW0TfNr8JVYyhR/02kjIe9EyHRGdMp7kzvNls
kgEVQxLN7zp6TdtR3Ct+9g4T0lIS4X0fDc+fxcmQWONpd5U6Os60y7mY2/YX+MI9Q9pWZH/KsuJK
iXaHyqVT5h5aIaxrHIMsXdNVIHDCx6G7OPXo06cauGwIM7SIqaXOtHgxGjz+ZRcMkqYVmfqdeJrK
d4fBvs0/zeoAIJTHvAGJ+aqWM65WvLiVn+r3GGQfl/KpeyLoEOh5fLJZzVvGm2ZDzQEw3N6btrEf
0KUJIQTcgOlk184JHbaV+UD6CftQuzG7j5ib+ALjgR/TNlGsQvn3JdGqIpiHxWBRWT/FuvtY6QDa
jG2Mh99einkTR0XHUVDeSlo6Kkff2hJfd5ZhizZ3IJL2taHRIwCTWZvTnfKs65wirJXuaUppufy3
ugHTPF8LaPZQtRYHa9dw0rwZE0O3bVJAKSomVbgGNd+ZzMm03BIHqEpMa2rsE/akvLBFt5yT/N51
E59pmjBzhJ0woXXaO4IE781Tkv1BilVINrRQBYUN8WrGEb6gKYI67RJvO7QAyjVGffQv2VFviKQb
sc9iFMwVfmpSbhWqLTEMN3lRM4MnES964z+K/qtg7kV2OzqA0iiixRIxsDG07iLvvYmqYEgGCoql
rxufUfzbYCNc5t9OpX8aKihn0Edj8pQY8rUtOQ5Bjw2eeGoHipcK6hMZbPnBkyNj1TfAfVitU1S7
cZpYBdlcbKOLHUB6Yy5q+3vRdZc47Xc4w44N8JB01HZTvItYVORwZtUM2khQNGnnH/9+zVu2ehNC
d0ybRwd0M/nJNbyc6hrtH3NYb5sQADNsZJYrZgMqEdeTGCe+U/F1WMxTS83hjPV922YunjTk1Sh7
sfMQES+7HzEQTc5naIByeZi4l4vyW6mGeYkcGvtAUMz0DH53ybVUUEFBl9ioi72NdoQeLHri8zl+
O3qQNuwnq/RlKPudl9l3rXgmRQqW/eqk73yCfIdKkUwtF/YTEDGNMD5GI3tHo/rO4jqwS7VHa8VE
jbsjuYL7vquSyR+JhE1jiaWUSLH9gTyExsq3NsGc0w871y/Z5bLsfkhAQi/YzsOJ/mL81qjL2WGW
xYmV4almHIkiXqQZzJ8uoFtjXziKACfRrHnyXefcaT8ep2vcrFbOvyVHXpXYe7czyZAprhLzewEz
uGXhv0KdPT7TLAjdGgdeQWgPiDzAxAOvd4T7KqBz9JB3zr6qMq5sEF6r+liI4WKE/Nj0NvsOzWBo
hg9bsT9c1ql16iCgec/VZNw1REYqIujRMrB/GO4ADW9U4f3ShnYAOwtsCZ2YNWYhni8agsO2tpyX
LvS+0GleSdl/jz0PeGw0e4mBJDaFdykyL2BF3MBdesldHtSiilgNQNLdFoX+yT2Gi2SYUvTOdM4x
MPSPZpwMfoW3GxGr37JeBpAURSfZUOpa/izp9JN7Fjb8wX5rIusx9OgS4Alw9fmA/2i15tonDPd3
fems7evDc5Sw6eggmqIBR9FdLsn15bX7zioPj6TrHFoclszyu2TUeCiSl94tEQvj+ScfcB95/X9R
dx67sStpl30iFkgGg2bSQCu9k1JSyp0JoSND74IuyKf/F+9fDXRNGuhJAz0Rbt1bOkfKTEZ8Zu+1
l2oOIVQQvNhp80D1uIch8OQRyekQ0KQZZwx6XCnkWEzZTj2nI4HujXlCMPqLfPO7K4eN10IlUtNR
jca3QiU2s77EmsT5wbJw6E9VrX0Ivu/OCOpg8Z8wi7qXNax3SFqIjqpdm35JhmZBiQx3su8seNdu
9t0PYi8a1J2gAu2WfGyf9dXAH9BraGoRaM6Tg57SJPpvGcn36Fvi4kFPf43FaRI/YnXYhWV96p38
XA+a0NT6IXAo1NqCqxylM+PYAZc+Wh75EQa/VVCd61ztxwy3l3kvgeEVU7tO4Q5VnsWRqNAMvyax
fRr5VzMGtK6u9xzSPAUtosUa2NyMmkJcRoG+iF8Aqwny0V2T+rDIn4GE4M3Srx71YeiFWya+k+mj
K0UFMaYXqNmr/rWJ/RWqm4R1W4oDsZ3G/YxrMTL/sEzZOAS6eMbN9rM9ursDeYjbqpvI0Kr5+5lc
4kDwm/zmcm5AE75L5GdVOs9xdZgdTlcrdNfLgLVEqprN+lR4z3mFh/E2ZyWvrkLjCeYbK5GcnM0w
ojdNqhvcniPfuM0r95FRIeZ1R21HbyJT0VmhfVg3Tv1OXNA6jL54TI9GiZp2RmAzmouTmiiy7jHo
qR9C51BatTw0Rf1gm3CBUzv7WSJiU18/FQJ868hlkhToU02qGDnptUgNctWMAapr62WPZCsM28Rl
GlfNHJepdJyjmxvvQ03QqwcYgAv+ihDvOXWZ2S6WWYOsh7rJX/xlTcT4fP7qHBRR80PEQKpGgTa6
oHHRYgasz+POWyfhq+gpRamtq/jbReNX0cVR5AR6SYY1SUtC4YLabBKP0mEFPTKzNL7L7AUEK2tv
jBwN02hS0kz/4PDhxcV4ZxNUf2dGnx3ygzl0uJOsu6DY281Txlx2ECxKnRX2uk3mTBfpnNPe4sI4
BZV/7zbXxswOxgSyXyKUndkHhaxDPLQhHaVLdtBjcJeZYCGxg1YlTwpLtdZlTJiSasxSJJxPNvJd
RyBQ0OFLg5hyDkbMASicaHFtIpXAej94LWZg+Ikzmt7i4ncPXJZcLNxDBOiYbnTS5lvnLsXvfpy7
z2yRcaEySib9FEnrLOvfiAkpc5iBaqPiUus4LIbyN/+ceTYTfsE5vekw2gsUgzFzPwaQa1UiSq3D
SxRAHKPltId9bnV7y+dxSuWpjaoVcUz44gP0l0dvFKccPYabsE95s2iW8vBvEYSrLhv2FuR4k7U4
Tc3arn5TPGmgru5xFm288gljEqBfxmXVqhZfiq2UHXyWhIGE/o50jpy6fztvM3HzTXlNCzLC04NJ
Zl2prv3wWlODSXnOloU7WdahfB+A+M0EY/V4OOeOVzVEB+iw/mGVXpBLDeBYd7eBstmEwRBxVLTk
2kOrHUf6YBLgLGT5S8QQkts7M3+bWRyPib+2UAdF+sMw0EYODxPvT0oU9IxAxQlJHahdcLcj3RLx
0DGWHRN1s38pzODvAKYizT14f/MmK/cp5ZU9LbsPpGrIstsVi/6+/AtPi/v8W0iX7J8M3w2qMrXz
kuQwleN2XrAfQXRRkIp8dIhZ9ZSM/Qnij8S5NEPz8m1EgXO348FYwab2KOHtnJhGLDAuBZZXFvs4
QT/JSL3r6Hra9uySG+Fz7Exnv3zCG7zPyPjDKY2M6qoUSWG2uLckRbWR3wdx8IFkDH1RxpWM4Imy
Y0Il4momx5PaZkvic9UfiJjYivzVdn5VPl+mAlhEpnZ1LNYJLN07OwEygdx67Ik97qr0YAcKHWxc
gqELWSIYf2WaPBItvdMhp+SIzAvMS8cgwgg3SeE/g0Vd28hjdDO8eZKzoOEVzD2OjBQCxViPj6xA
R6Qugb0eO+Nh6oetaTZfhfeSlJ6x7/yAOSdC/SjEld1QH5ovYT6tIbDtLLoX3RfHUPwqFqMUpltE
UI9p0F0VBWeQ+tuZ8bqhpj0mT3LgqwfNKBSvEKribb2sIvx2FyX0dyP4odTYN9j6GRs8Ttw+oCF2
XUb9PZWPzMvu8F92h5m5CxQOPB/IKao7/EHYr6wvX0I2I39AIBkeypq9D4vUQH+MnK3Q/JZoo7tA
wphj4zh/CYLVZ1kc8aJwd35qPhsmr1tdnjra+ggxyxIyqoS4N43ijTPhToHrjP2fqmp3o9OsJYo0
yEFbC53LPPQrTNunOFI8KES61wiM7BQ6z3wkmOk+nN5dTJ4Yi+S6LN9NzCpptyxgUL876RbhwCYS
020u/EMs1MZhwu3LGwDeHawwXLIfgfMz5d+TmZLhlO1bKR/ZL9xpM93KHj01Ce0RNA+8O97YXD3i
eKISMGjlXxKj//QCd2Mz5LobJpRNT7npPSC3s1G0YRFLxs+R7lVZT77lNUfybPfs8ZY4vGLLNpXd
ZDXMK9ILQmP8LSsvWpOk6ZLq5w4raQFWdizzdEk44H7JhIgM83AjSyH1vk2y7quRshONpcJuh6+1
onGN7bk4xIG1dyPiCCqR4VxpfoTzI1ILIQ4GaVptjRUI8dEmwVRp9/T9QAuoRryri3yioUbHtPAn
qYzXJX6tQkiZ8XhrbgeFN9y1dj2sgrw9Ai7dZA1MsvFQD/dUGBsTAahbwCbuzeNMBmviDr9xlFNv
O4fePlbKXEcsRUyGoWNxTRrnuREZL97zXFZ7y/3GsbtT+GYCd2dgn2Mws/GHD9dBaUFgfRA85m3y
5C44SIdLvgYuHTHtn9zqvicP2qWNkq55C/F4g3FJ4Hv5fyYscEF4xGMJbAaLfTp/064T4E26xxjc
FJKG1sR5iQ3gbDRvNdd+aPxCBD0X4bvNMogW+5+b0oRQYbTQUKAnkdKCuUdwA1NByL82xgkEz1tv
/Ek0wp4WfqwPDT5p523v/OrhgswTPwTs50RYO2r7ew2jlmxiefbmd7yeQNXolsihLtvqQDuEFeDJ
zieyWDYDfxCfhmtXs5qsYv1JwMhLZCDTx6/CJWV4LypTryJtP/Gu/DRskISiM5uxhdcnUforWfwB
xDgaO8aDZLREq8JBxmc5d1yNCzAINA0yrAKiRnHEun9CpXxnU3gwhl0h93gr6+DiTPWJbz+ZafY6
0jLCjUcWtHeD85R2Z29iRN0BT5S7CVLkKNDvooTWc/LohM+FTE6SGjju3rINihzK6YZ9EaDYixpf
nREv73ej2vtB3QjZ5S1E4+RQLnvgv0iJKkZ2PWxzY0CyLFJZ5Tb1ykUHNIVSrYI63tvREO99K3tp
TRhIhbzGqjjZGe94DrOjlH+DKTgZeQCjpboNOv+umfgYdvVcBghkcEy2lyb96oEA4ES7w3+/tSrG
SEwAykOM3HQYvF0AkYQXYt3b08nBjm9zN7ZoKiybAtYV9LI1TJNHJ3ttTXzTQ7y2m9cq9ligNzdd
jTwbX4X804IPq/MPXg7kw7upRHT3kkHiqVKHwcNnUTWbCVVFz6rfjnEmm+bGZmMbIeofgW3SJSPd
eB4zzonKQZyPCTVDY5HbGA7m4N4PPU7OP6n7WKAh9dVXytAjnTFD9xDLrOYHgsrayY8TO8YR5Znb
BttW+WeJqcHiLbKDJ7R0m8QYXzBqGQFhFWCBO4qTDBxU5AJRprNC4zClf6LsdabniOWfQHL4+dZj
SAhgm/4QE0h1gTFTQvuBUhb6MZx68zsZk4Pb9eqArQe3rYUNMHP91VQsfm1v1y46mT57jXN9nGr7
Qo1+bW3Fsj4i18tbKLCEPhzbkrt3tGciK3JMDaHgpbLa3NqWUAqPEymfgyUuqW/cN5F/i2e2EDTi
PH2F86CgEfVGeUHTweYXa/e5N6L6kLrBG661Cv4cJ0NSvhde8tr188j5Ul4dGDZTEjPImD5HQpVn
VR65NKfHVnPA+2ny5nWWgxQSZK4ViEORexCJJr0T4NIxjnTWpuMvgCG/lJMNYyECpSvralScyD28
lekwxi0pr8QNqGRXspTmuzemqjalu0S/RcOOvdUu8qejA3qnMAmNZuKEyWENaooG1Htj2orzEfRW
h3i3B4vHTM9L3yfbODidXZNukDOuUPNbXRgrDen09M8XpqkhWgj0s2HwmAgswQ64U6UyzJbDmsAa
Ns44rD2CS8L5gt1mnxHK3oivkRufNU2M6aTe9XEqt7AgSbipby6nijrWHgYliNh/XYUDvdbk14Y5
4IroF5QKI6BTXZTvKjG+sm7a1BG1DxNcm5EoxFxs5kgDKZ70i9b+mx/3gDQGSsAJuWtU1+uSoC+/
a/e9L7fmpkXppkvYfD0VKRerwOOnj6rnmlOIaV2OoFqv2nA888KfJ4QnSfJesnELUrmKUYcJgHVJ
X24ahs8Y2VeNiSWJc2jAqKP6rc6RkkhsYdSuFcXqxAPBiOeivCQ9sB9n8d2gxaJZFngJoP3F2LrL
aGfL4REg/DcZMuz0e+4vA8jg2QurTWN2wTl0zPzUe+MD1pwZWRjpNlZ2KdCt36blKdYuCIkE9WMt
L7njq1s2gngSRAyY1sDiLYPcb0TzYRwMZtQ6YMTlhjwZ+ejujWJZ9LfV1i7cfTUxMJwxi2DFMeMt
0Twy1BuZAWhCy1ekk/s0R7C5M+8LOmrJ9DT17kGGNqFzhDJ/nvRWWvF01jkqUBxA1RyiGMIeQ5Js
JBrsPKNyTv98MSsed6Oh6TPz7slMzOAELPzFyV6i2lt4uIeGSPO1jOSjiJ10h0vHd62LQO2wj/3h
t0NYfNfJ/lBYuVgTHiMvfgMwYCSnocPocdcETIxcuaR5BIM6zm1gk83DqmJisYEw9TgOU7hp/XJj
EXB3zKqa1AoyvLFAi+mI4m89+COnPRFUuzLkFkDyp7E18BJmfNq1h2AzBvgcDM0ZtHt4tsFYIr3D
ZKEbueNHe+273t6YqQS6iqsu9cjpNUKAokXJY53T1QKxkD4F+OjO/iYCgb9WE8aqMUHaNTU46uch
S09V0R9yT+fQsH59ONIbsOGga2qXqaOuPj22m2lR1uthhkoH7PhBFp1/DHODiJsw/QrAt+FK4oXA
sMefy8f+5NcISrD2nINlCJVT8CGjorwamTJY3CEg6UBZzoiM+vk6g7o4xAzPQ+gnG280X/NKBGtl
2eZae6ymS4fP9RADwfFi3jk72AU1Wz2P7M2DuzylajO6Tn+s01ICU/AqJs5EcnR9ciEeE8npPJ+u
Ykm9SIt5ly7rriRK/rqoN/E/iu+BIOuxDV4zXy9LaZsMrrI8O9F3HhnBswTJuDAX+oJonDB/H4R9
8SQ3QFa/+oPh7II4/UgGCx9sT6q07fADZYj5F7jYLmgSccWIwSYwRXSV+WwuIRMmu+wS03oWSy50
6mG8AtFBXBSCfY0q3Rp2aCZf+4rvC01jXLV+nGzaTJ00gA1S+0ixLOPvqi2eqfSR9ETUYBGJalEQ
fxoWK8lA14A4YLr0DZ/CxsEa7Yj4AYEn5XVsX4NiHldSIw7QVfwyCAg8bi8vbFrCaxcA7FEpufFi
QVHGMwu3KCpmisnyGkZtvQ2C5jPx/P4PWCAA5dgXGwIV9qR3vQuvA2cjKSldOzvrtH/DHLa1+4HS
HW3foZnd58yX1zzGg49CeKsjGxMZ1KY7L2L5roo4XIKCio3skVsa4JLZ+0y/IYA92ATNIa/nNRgj
l/B68euwIqcSHa+RMKot+A7Ozgpo7Mg44p8vIvZMXvCGGa5zHS3tnLpl1omS+MuI2l+N6FA8o5uE
gh6HR6UaytIDvUO8F7GmdQ+PPff2kkZgI5zoZk4vFLNtJR5Hg1lVmDO+1U13wW3b94DFFgTTqi3K
K+FULepMrzojHy/Q8K84Dmlje9RlBqS0tIqMg5GpdtM53iZ0S/I1cZiRfYG6NE1OojCOlW5CjOXV
T4shg6Fc2Tz5pDet0sYAZRbxWYtDYm/dOgMm0L0SINowM8qOysTT1eAhM9i1Zr5HUyYrMig7xrWY
v+bJ7NclBmrQxLgksOJSqPQ5QrVkzW9FWokxv1RyeICVFHCfNDZxiOZpUKfcyEqcYPjUCJjcMPEi
HrpvMCRVH6EpSaPwo79slqg5Zj4M6LijyfG26EQ+MS6EhGQ0VxJY4aD2MQu1GadrJCvKpQWDKZih
AyDo6QDFUSDSWes5C0B8uN0ubPFXFbW/SoueF7r2K3xXo7wjEwaDcpS8G129LjIwckr5b2iykKja
frXvuclA84cP1gI1YgyxzjrvORrbp8gpGM3V4wG57Wr2REn/kCHJGF2wB+RvsQmx1TZXKd2ihm2t
WKXvPXuB1yf3fgauMJ6aU5K0cuMqf3l2hXVzRbhR4WgfnGhooJl4z4ZR/hCt1D9VHmZub8LmhLjA
5nXxgi0+ovLZTkLrSdLA4IRiPTDaPQGdlb0LSilPxHaAofGM3RSC1+eeuY/99oX8rm5fqgIhLu6n
fQ7ggEi6wEGuU8ijBy5yg2Q6B8TsEQYyRJtGMkNn5GDdFKoo+sDsobFN4EDtLN/Jc8Pjqj/soJX7
QqDUGerqKyQU8GNOiz9G9e0NFWF8Sx4F+lLAGD3vYJbI1w5C7k1MnNnhECOsWf5nPQWa/rMnNNIh
RKRA78m9TmmUtPV+sCQ+Q816rm7jd54mtVNT7W9T0y1vCSAuiuIFYrFQeLKMXz1DH2uZTYOrkgx0
QFdyGwmruVIhrxOPe5bkPZBVOkkvsgindWjEEE6msmH2wkAjMGLr+M8Xb/mnxC3AtsT3kgiMo4nB
F8nt4hUOY7G1CvNvYS9x4GPJzqVlBTD5/b1DvPwqc8Lj4kW5eqkNVBiJfVRwEig2W5ukseQpjaPh
hEIHh8LolZfZj5qLtXwp2mlYCfg2+zDltu3Tybh326S7jXG4jZ1guo0O8hrpfgojjW+h47DYDg1v
k9QCLXup5LqCmXlnufDQUSSkGCak3o1Szaeyaq6DZYDxYW2iCUFHj32sFWOBSdE6JnOePVqxvWu6
8tsIGnXJsvRYQyZ99gB3dK6RnhNkkUhm8r3qh+HeobvbiSb7mBmvhZNdXBGdItfCG3eda/1b1DHE
vdzmnk7K8pVcQeI2otHjsZBA3vE2bgp7S2wpkz4P9JRda/L/GudjFBWNWylxSHCNvEoXW5ebdtbB
jdlYm0X1pJCyn4KO6ZDvlk9+NpRPLGXxooB1UI6p9qnU3s3nXtqKXg6b0oMXTh2dH6rEXdfK9qO7
NCYZXKT9Nk+U2LtMYbcVwMCNcF3r2Ij8d3bS+JT2+8R0yocWtvq6GGYcMtO0dQOnOVKuPRbjaG91
y+1Tm6jGw2qI7/HixPfuIP7M2p4gfjn0N1iUCTgxHqzlC8YOADKW85LSGmD5rPS1JYvuaqcusyc2
SY4IRuBh/HvfI26xHuS8LafegIUEDkJJj5mXmQH/TchkpsWXxQXV2on3Qj8SsqwfpR+NOFyc17nF
TCdMLpGsDrqLU+r+gmsWTVRRJLvUbVdRYEx7G+/Teaqr4GxmfcsKgLB425etWBhDWIcptLf/hA0F
7iSYEYf21iVFBK/XZL8qEQbMx4p9iVT+Kibjx2Nhyq2V2+AayBEaVMo4b6j+4CgZm17RG6bTOdZB
d7aakn6AqSdLtgJvdoZx0jXb/t5K+A9DHr2xYWi3IwF7Hx3dbDq397VDKUswCCo2vA0PCfoAGHIk
DHlGcdRtGt16JRERTRjAqV4vJrj7O5QHDNWmJahRoMrxW/tg1ZTZ5CyHiO/EOxkq7UPlM+eKYPRR
IZXjuZTsNGoRFfEaASRa+7iZ7xvR73vHASnSpuNDWydQf6KO5KIFTltDU4oJSfmM52rDwR2+zZGJ
HidDc8jz+5e0DMq0sXrIQnd89WauEW6gfSrwVHIYe9cp6LxrEDKojlKDAV8KbRPXFyQ+oeWzTQpg
BtwitJz5JAmFuJWQoTJS5rISXT8O1pWLQGzltgO9b59TTFTOxEBPRzTdqOHRog3ZNsY0wEy4a67T
MDYHI4QJWccWyyEGQEcxqvpdLU1ZwLpbI6Sc0bdfgQhSu+TVuNP+JC4FnKoWSOkxMZW1U0L9iUOB
tZYN3SbDGc3eKS1ewsRTj5Tktygx6lOHbg3CL6hOC3LZDoIkS9aesfUUhg/JSEmaMzPRDQljrkiL
/Vjq58wOHyNfpTvZ++x5ncx5TxJ7l5bM4Cep8BbUsENNO1QsRIdvkJLeexSMlzZ0H3xXy7t4YMcR
6STbdxDmAS/JBO5WSuO4cQlfAXnkELloDtu4839U7jwVhKZsmzknZdkFqMuVfldpeR2D+a2oaV3d
yKs34xD6a2EUaq00e5sOBQWefViR8Ti9m7j/XvhGCAvmQ50kzoNjeW92WH2WofmR9NMrL1ACdS40
GceL8+QjDIkqVmNVPt7DLQ5eXBCjIBTg6A8L0ybk0tQl03JYMMGja3ro9rHf9xUgP6clxde26oPt
z2fqkXg7+ASMy2H4sKt+PqrQIeoHAHvsDS3MgXGhOriXlJ/RgASICL2UO7LuWLxaZx9PyVo3Jlqy
dnTpixheAEmgAgvxw4y0H3XpzKtOmejabLM4SYkltlyUXzjQ6RV6MFqtqIqzQ7bnrqaedVihhZHB
fgXuAb27WtWZKAggr/HcL9FAxQjYDTdinfnZIQvfgqCTj3H0iZT2tfWmcF/3/nkyq+E5wJU9xdyc
KjJRt5iQcccTRrH2mGZodHqtQbjZz1VEmpYzIjzwOu+CBGkEBVd1h9ovUOj2icBztoJlIbFQMPBk
9KIUo/IoYEqYdWe/4KzwwzeP9nRlepnYThgSTi37+E1uMuEuhkGcs5rmcfDLkQoNlp8dMvOVDfm0
FY6OmnAEswyBvtE7Ihp+ipvWYppJs96X+bhJY6/cRD7hlEEJeDuFK7T245tSYXUBFp6xPwJOb5sj
irK4BysXoeGsPZHdyZyP82QlD8UUpQ+9f981vAEOo+E73cM4Go0aJ20wl4eEfaXMGddIZ7qHf+Nv
9Oyd2FNsJT/wObE+p4qoyaw2PnvTbbege6M7Y/TURsyTv8Wo8VfnpPQV3XTIA72ryfW67whVH/Gu
RAC37iYzqndwjYtDgJ0EuuqgC4IADQcjTHOodP05u6hAff2nWmQzMJF/7NSW6I6YYaYpGsgu6Wz+
jw9mltcnA2jDmtThAj/OUBHejhc1T5cEsVyrY6DV2RyCh6IyfzrTqDfhxCK/Y2Cpp+AeopSNDpSL
EXmcXKuEFROuKjyJ+Co7p19IK/5LSgDJKoTWUA2MRLKuK1n/arHxAQuDXJiMZ0ZPwLcxT8nSydEI
VIvmIGtPzM+A6tVMc0fDmvnsUX4zGfnHAuuBHsTP2af7dgm9oGe/b9u5YdvjwoILrC1A33RvaOFu
G7d9UXr6bfpen4PY0Wdj+RKQYlzXbrhvoplWhPJ+W6dThFVJZCvfcvdJnjTrwhW3QVRnymW1AzQo
2UTVXJ89uaSzZc+XNnsH2bEhcj7dajN7YmegFzTt9KDGjjlB2jq7qg26Da58MC0M6dLSvpBtcAqj
sN3jlI344LXALJzp18kN73GWjf9oVKPcWqNGr2NoYgiT6DB6kJvZcTkbKzeh0mByLjLY7x6QDc1w
8yhukTmbZ+hFGxDRH/bA4AmIEHa8Hw5yCBA+WNxC6s/UZ7We1uJbui8xoQswavv5YfYPafceE5bL
tgJDTNJSkKjE2uQT+FV3SDLkkUFKdVciS6Q91iayCq+EiJtyhTd1e89xjnG61AeiUol/pj6Zwy+Q
t9Whhq/hWla2mgvLxHzdtIz16bfrMH4FSGRKRBO4eX7d3t3aHXYDhxFeAhU07Zv7wkUBMWeanpUY
JrSCFPbSWTDSRnpIhTWtmEEy31DEQhQzePkKvWGCT58olOI0Ej6AjsjKFvhoyHyTBsfKGwa7bZ4A
RawcpAIEuI/huKRoUFcb58BvCDcq3Gcbasmug1XHDs/f4s/HmyHq4txgPGf9GW6mBcMpI9o/kVRn
cilvNb53pPD8Ij4aLJc60ohjEzcTOYzdV+9s/0kOy5G7MLRdAbfRO8OY9aFxq1efkRKRIig0RSPY
R6HLsLvlkqZwL2eUlFWY8GzlUp9Lu3gZOgcSQNI9OONwEjq6cPb/geHyNyHl4wCYwAWrQyQ27gSL
TNVttuy4s8ogCIJi0SVvMfITeC/fHLPkbGA/XuWDW+9p6s8VQ4XjQMGC7Jmlmy1mxklrPAMK+faA
IBFFNFqc9IRYu9hPzJda0NcbnoFhPSUY4vzyWyHvmwO1FgVSFod0J5o5GLxdv+trdzjIPHoCD8rl
ZUFLqdqWZBIqxZBWBwJMxQY/Adw8n/Uc619v+Ch7i844LbpLEP1EFRZNT01UejFJrJAOt8Q2L3ob
I1sF1J9LkznxlqHr91ghTIFs1q3/GBd5QiUdv6g+pLeteVyXb+OINNuqPQfDEjcpwp/ELmC3j6SA
uxbKnHRbj1DDgewtsL72e4xiFBukZZHTYkBrmQHTt8UhSfsd+D2UStasCO2G+0kmurUZPXaNMXsn
6EIzMaNtc1HUVHhj0T90QM7xMqyc9NYkTbkKvCi4E/TO4Ad580E0zihVAOCN7XCzGn7AyIP1Iuf6
j+pwPKBEkWsz0E8+OzMIXCrD09JXWP2inwGnA/za5OiYGF9dHJ1RUKtLq55HkhLXDLXjbdHLBxNe
/2Y00Qa59INYZdFf+N1LSEotigj6LJPwD2A7zJlGrg3/exAeJE0SADntvgA2tZu0QXjBpoPeGyrm
2Zwj8EBWsohK35qi9/85BPwyNekAln6WYXEMmd2Pq615rEY0NQR63JJqBsjtM1JGfDHeFbiAiwxd
fFuDH+EovoMn1LJamDbCmt/CweU9ZkpA//ZhxKLeddEPwC51Nhb3ocx9WMTmsCBH/3aWi1tXpeZ+
erIhEa57F9hq3DHuJSRVrSUNeMTuyRuH6tiPA8vStqIkjE3Ae2QA+JUgDip8bLpmoftFPYMI3u6A
uEv2en1xH/rdeSSDeO/L5tOERrttaiNY2f28QNiqm2NwVjA24AUaWouov3XkyC90CK9JkKuPSiQX
p/Dkjxcah0A8B2nVXnUbejcGd39HDqpzhGtAj/mjRzDGPo+Ko52RaK2TMXuOm/Ha4wJYe33s7nSr
vT1TMYC+qMOxmd56nUyPnaQGKl98lU03N2TrELC7hfwpn7xEVeey79eMU6q/DkRqL71qwlXxhvPu
t8sG3e9gTYS0gqvZkSyGeS55SxjbBWSPbIULucjVrrW3Vf6ahbV/suAj7pzAi1e2mlFeWrwk/29d
k/97auH/+P8o29By/k/Oyv/Zdyr5iv8j2nD5jn9HG3r/slybFYwNfteUrst/+W9nZfAvKWTAuB7o
phkErkno4b+dlU7wL3g0pgyE7Vqe5XuEK/6vaEP3X8LzTWAglvBs0zPF/52zUi7Rhf8RbYiBk78D
aydeWoe66D+dlSn6M3ySTPXCKFtCQ7A/1SxPZggm+LgIZtI63fjyzdYm+u1pOkSTEYMiOYWDRTfu
ssTMK0zFjYSBHQiCJ9o/ooidnbMQxnMfCAkKHG9RpdaeBRw6qZHQz5KZcPgQme4TWykUajCOegZ3
JkGwXQyWN+ZQ3FDUFcwf+20UUQ+NCepekTyCdHrUM+DXyLZBMC9my2j85Dzo2N/zmOkh+wORivXM
2KSrE1np8loUFgtFX8k7YkbvNH0udnraQp29GGQCoqyytjSTb3mBp0MNwS8whm6dulF36KoHZA3c
4KV17wcIYCJcYjKhHw6EoiGsU7ov5NxgKbt4r80qQYR/jEE+Y2F8aTc1KHAQZsNdGTzEBdnzdeBy
FsRISIjTib2uubT1jDZtutDb3mtZvBYls18ryt4t2LV3ont33JHkHYz4zAqZwkjivJgMlyvLIKdE
UUZJ81lHhCl5BGhAuqaWDsO/ljuwxFUjml7PxyRFimNncuoY3OG0kNW6gwIJSRD8uuS+5QJGclCS
j7QmnpGhL2pzewHuYXcFKJyUe44+wAEeg8I6N1esa6NzhzOTmKrxzhQpBSfcEHrG6XEwEbMkYj4n
sWGti+67RNW8kp3xK2YacQvdJGArQhrUFADqE5WN8T6bNnCSwMJF5VeSQBxiPQBhDhc6ikP8OmGG
R0fFYI0Y1G+EPjZpiO1gsPGxJ+aLoEVZZ0siVlhZe0a1Be8QcUZ+h6licEnOGtrW2Jt+sFfAcxRY
MaQqRCVNiJjt+FB1C/FtwG/nIVFhYr5wjvpA35NdhOA5eCo678lDW76iqUYdw+8zoFfu530EOT8Y
kGvXBlFO3sRlPUTeo2+XwZY167ESItoz5obXb4CmQGIAAjNXa7bIEJIErEPfzX5CO5gOVkSx3MYJ
ywhQnyhOFv0taLIuK52twW9/p7oBSYejrqbQVEw2AmEnwz1PGMOfIic9b+g76yWY07fYI4qsD+kq
grMzw+cN/FbdpUJjRkHkRuSNkx+Asq+0h4ayDzpxbBKunsxme4c2HW2fbZNZYDDXHvPgI04MAoZQ
QzmUtU+BU2ATddGySQUPkQcHERZEwEHUmCRA/Wt/iLaFqQMUfTTe/kQudU+J0Ei2uA1bEU2/FKcL
1dVrb5Nb3vV299j3PpZtRiCdlbf0ueLLthlETO4A8TjFoNSYmxRso4tTHG2lJtZ1JLGbhgJlHlD+
/yLpPJZjRdot+kREAEliplWUL6nkzZkQMi1IEu/h6e/iv4Oe9InuU1JB5mf2XptV5rIrQSBt2m6M
LkFFzoJh46Az0S9UZHCE7YhRxdZi2tf4BVYXHiaxp2mBbeKa+jXl60MpiWa8MdUjFGs2212MnpYN
46Ym6IXv6j7WznFCfIN6RDYIIunrEsiQLH7EQS8900etBR06DbrE9Tx7WKFqsvM2rL+xNUf6g/L0
KwnyjF41/80USJiiYwnIqpOhJIj2UIAKCaj0bMrCbeo258R34/00mKjJ6yfE+WJrJjCntAfVj4Qu
yjHNqOhU2cmvcBMkF+t2tuJxJQ+SkfeA4SROX2yjR8DD0QAoDzC/8t175FfmHqA3Neg0ot7QhB6o
9M0pARBFMa+Rj/QZRWT6FaVddrZXr4He9/VY3SsopETAGRc4EHt+yJWlat2I+grEwFNmoJuwoFBs
AlzHB66Fd6ojsRm0IOqTXL5CTF99BIMjsuGO+mX8XifL2RpstaWFepr6Eu26FatrlMDmryCgV5fC
hLs8YMeGRqz27cByi8yuCKLNiPGAGJgziX8X01/dfxzSvt+gW6nSB1mP5IoUPgHVaoVUdQlgj0Qe
PRhPq8QAkH8FYdLBkFCyYQRXwiqiq1lzA+leCNhUMFkbKzrChkNb1Vl3OW196GeDurPyW+OSVUVk
KcBHy0XML84wPJ2DSUrJlgz5rS2zFsfDOxKujZNlgD3NujgNnT6oLOgYTsUYwTuFFN1BqlzEYS/k
E2OcP7NOmlB1ij4ywxXtoGXJoX4sk/FdymBmA8VRmnYHHDmSVh1GQBH0D6gV1ieLFEwhz7ZZkknY
zDc8lnFoy/Tm1g1rDrIvjeUenYR8HhkLQoY+d+nM42rbyPjp8rsulTxDAO2CouMDEH4RVUzivKyZ
0ZoJlFSkgrUmHEc6Zav7J2L24AuDthPYxGRFwtx4HXzk+eIPww5pIYb1mWg1hmL13LTVI3HkO9os
JG0iJep9Hg8UPjQ/QBI61ixhvnBzS6I8OOiZjCM/1wOtigDTAns8wdGIMBC1bQ6Tz0xww4SUInQv
EfroojdBW32O/XSijcdZYgQHQpoBnvgBpbvow37B19uhDBpJ4TGtpsDLxVOQQODB0obR3WBxjcSK
QQV0nRyJwaIqFI/QpUnaUCwEH+1xExjTsoNT8BDXsDZJI7Ty/hXdmbEXiT64XvItZGuGETlRpB4x
402Gek10cIgVxjg0O2iNA++VKksb6fscsTIe+QYS6ojKtCBJWB6VmcTZngGpidC1t+iqCv9KeOw6
1jKOY+2dGuWfIBzsIlV/IQ66toVRPnhtcqUnfp8bFmVy9aijxUQT3q35ElAayuJeVB2y0s66FIoz
YISk3Mgu3hBEiHPbQagxOQTgDDZGr3m6TXaP2aADmTkwEuccDOdyzXLIQOKO7gPAcBxDCpCamL1D
nczIQFOfHaIjNyzn2CaApyaD2sfTYauTMaCgYn1IqeQSM+z5b+a772bqOIyjfwxcpk+oAqNFMWqD
mYf7MX5ryKTbs/yNdmM0f1LDwKGIAc/jlHxfqIHaGEtTEq0jSfLeUHrDSeyLP3sYnmNisva2mF9N
BBR04DFpUcODSrtl29sTX445fixj7u+EFgl5DFV3N484trIcGIWzKu0WHrDZ7hbabs/YjRItpUh5
L0enN6/5lLpHQbAnYSKEO2VZgniDJVeTVHsd5wx2FoIS5mSNIDKc4ZC5ithc8iodh8wTgEPwTTge
aCKMuxoF83Zc+q1rR4ghK4sjJBbBUxQRBNejs3WK+K0rzNfOfDNzvKcoYujN0z3JlsaGENBNITqc
5xYegYlZYFa4Es5zDCm3rF6g9EyXqvED6kjCfAC4YIHiDA4zWOiVZyIuDd6CePw1pvjqpFjNEswF
wxTgYHAzLpClEMCsmwnYJONg2yFs2ejaG1G/hyJv9/kh4su5kR17w+yQbacaiFsbqhjSc9s3/8WV
f23KCnGLSYpu6n7lnUnAahs928lIPN+scQy7x3klwKeNfCeMGdhYXzxIlrtbWVmkCy4kuMLsJnzi
uMjsvSwig+qUSBEsDeU6iDgE8bT3oD3cnIUUsrzT6Lm2QqGr9xeOWtEyfEEd1u41SYR0BhbHW55P
RzIq5r0pUNujwowNjyw1Tg7wFiix4xU3TpaYr9W2oyYTllmEmigXNG7wLu2U43EMwMl18F+gSzY/
2lHmxliW8UaSJL4LD78KfwQrtMYGnVUH1vCzifeC6BIBUFlwlrhA30cAnml17uGZw6zoj4ZdkZ/k
ATg0WRUDIvFRwOUpxF6c7eOQfJRQv3Nmz10LwdUpGizyJP2obtInzy+CHSuEP2nlxQYBy7zpGn11
V6uf7k3OZazmxFajkYGxKLRT7AaPRd+A4z2CRsGE62a0SX9g0vsSg80BEE5OuZqJAF9/C0GizpaK
PAgWTBExfIwokTtDvuQ2lKso5/N6RvDupN23rrkNRwtD8DQeRR79rXV2U3d/WUHS6vS/wNk1erZc
Q2i94AgGkVBaUs324G2flq6KjvZoUsqRmJKQZWvXY01sl0saTYx7oRro2KzneQ3Azdco3DkQD9r4
64vu31THp3RVVMH8PIhK3Hv5pZ6n+eDn12yN2J0ShkqjX178ojjkjc1vSThfBh3yjtCoE4hpZ9+O
zs0mu1eQ4RsPBFRZpPr6pPv6pPzqNe4XubiLP57sSYSjXLxlNdJqZdsaYe0BtDKi6DU8mHkNReEs
uCSWf9lgHC3HIIqmt849ycN6jSAe/hdGTCox4/ZXY40p7gjO2hh3SKgYdrKkxIohiJgGjksW7lO7
hh3HXXUDlu3jIkiOpUsgsv4fg/dTrEHJhUAvCEsDwgzTr2mc+XvzgJBfCzGrjR04ZIrLBrVycTbN
SXca2MEQlGA+9VYwXiRtbdzikis8Nk05jNYpTn8bkxxMb7SH3eQlRKSQ/OyTAE1yJ0cpmdAcwfzf
GGRDe31sRNcfI5+kaHKk44BA6QxPW2QRMV2tYdP+C6chzv/E48LBqAafFzyCZo2z88iqHofxlchu
gLFrjHXB4mNjNw2mujXkOh1MfWlc9jZ2P/3OCVHYLrks1hqODYR+b+MWe2ip8G81091YbpRFoPbI
A7VzFGIIR0w/PQErBunbLfp4eQ+LZzqLNZw7i9eY7jWwe47GJ2GYr1CRfwg3wGixenV6jrNoOBpr
6Hcjm+cm4+Xxc/+n9GAkyOzVYPi8NVpiBVjzrxRaQMSJn8B0wFYvAg/r/xo27pM6TnTxErKouPUQ
kMo1mJxd6pdBmyHAIcqkOqYOS7kIq1pDpnmxhpsbpJz3kq25tQaftySgC4KdNvYaik5gH3Dm+LAg
+gnp2ZlxO/SuhsQqZhfVGSQlHspV3Wp5RK43wu4P1G3PbgSkJ2rXABQIqg1J7ZYgsh24IrxN9WKM
jjjGnXi2yxydGvBbbw1870h+bzkl2Am252QNhScIDZ0oIfF3qUdkfLmGxyMDuKo1Tn5sgGquICKs
bIbTPdZr8Hy3JtCvUfTMt1sOOn1XY9mFyuCutJD6ZP7GCTH2cXqZ7dUlQL49hPU0FBbeV0dCZC/W
L8VVQBEYQ62HNTW8r3OS8zLy15SutslYgdtoLqJzcZWy8zTxa+gZ8zracSyXZTLv48BEg+GlrBVA
4rGh8vZJAdmlElfH9a8itd+CmUpqXuV6sHo3A54fapLgSi9yQm+CCc+Ijz7/LIRGb6IFoIUqga/Y
wvmHpnxnGVl87vtgm9T4PGVDFO7Cfbex6fBWh5nOALBmteFsEcR+MDGGHYjC7+gP4JPi6DT5e0M6
xzWCLHbbv9ZAB2Wu2d4xnvG47A4kud9n83AH6/LEfuA+H9dTH8QeTRBG5CGNPmLFV6yiiO3eOBMK
ZhYntHkYhoMvyLR3S4ttFmb7uc/4yKy0oOsKMuKa9/xUos/jLPP/05A4KhVXO4dGD0ogQ5fcAXFW
Wdj8NOM/GQwX0F7kO5XpGU8YweiFgkfT2kfa+9d+uadfPLZ+DvRrJbiYg/foquncclyhmTdyAhjq
G6sUziOTStgD6r+TpIQ0idHs6wCpONJzvOtc5kZC/JQsrKfOB5wUZMU3JNYpTBS4AK2t5+IxFTxO
pZf+C8aONaH5iCdGHgNn1ddH/ucAPmPfc8dFczOiIobVXSBKXZomu7B32Efg6jZL4H5JeRpF/8/v
k+OaUujShlCpqXNasi6GVqqWVeGUj2Hf8saOXPGa3cjWEiXdofjNaaToTdTSfTAvUpvGnLEwAGwX
DTpQrIeD49MVT9/+jEtYmVi4O7x1Cc8SjRaGyMwOi4GTF4k44ijvzjCAzzhS33hegYP7h5I9L2iD
3j60Br6jNvmb3Q7xpZH95pF67wl6OUtf/qHPPSOlDVlEfOhAU0QuEUY6jJWbiXC9cKp8HE5BRAgO
ogc45csmVzgb2Lwj770nrJnMJwf3ue+2CZKwxkN6gi2xJ8151vrJiydn0y3xGaMMPVNVDTeMINtl
KrAWZc0W/iBunYn6BJ3g1sO49dR7MdEndHJVLQkstTTE5QRAdQPdfOc44RBjn6t88ysFSBDyyDCY
iLZtM1P+2S+eQRrUSBwfbQwZGB3Eg4zI3E73MKLXPa2WyUkuOCAH7KvAZc5OMP7oBxsq34egqHKT
J8E4CkGlGZF6kj/3HWpDK9enfo5wR3Iy2L5zwoA/A2pj6RKYNZMLkhZ3RYtIumrfYyt9dANQPKPv
l3spXQxlzJu56PLLEAyUn2XJrZUV5whzYA/yUoK+NEFgAs6NziATemZ79crIhOP+6wHNHIBnOj0K
I5egsAGsZp+81e7VBMp7mOs1JlfC/KfCvzPhca5cztiwPypAnRBURx752tkRXGcKnzg1dABo4Iyd
w0N19Ri1GinHHGATDH8pxoCkKpCuAwjFBA3LoTnxFoMXMfxPPg5OfaCitlUeyJDimI2DnQeEVWj3
N4Aahj9zY66bQaOHUFoEOMm9cUQlx+fDznS1oMaGZs3TjBnoZ1lZp8ruJMZsLk5r/tUrDzWoxZOF
PwYdXP9X51STuNrjjQKjOoJTNSe4qmBPjY1eWasxZBncwEStSAODoSCSnjCYlc/qA2qdAbYOK7kV
DjWlIkZLpTkEIIqNj1kD6ZW3HIsbWD2f8cI9Mplrt3Jhmej0uyBA08pokETa+pz37Le7VSJUFo8o
Qz6npv7nMqM33qCMQFUFS54aBYIZYFXqgdhvxUkV3ZMM/xrnjFEzGLyCD8EM/CNGw594/rdXz5/x
yhTLdfSq3behk5TvJqShTKpr3ims76LeDbbJNDIo7grgFCbj3G3ncxpT5K05UvZ3U/2HgpvpChlI
YW4a6+Qk7GXymvYk7tmjBlHSfLIRZrWIoyjOW4bTa8JHPIwxowvrserM35p5fe4gbrYKRcomaOHl
Og/mU9JEe1Jj3ltHoqfsNQEDbhxOlnVEJhaf0Glv6mLkcigk6+uGjU9XjBciao0XJwM0TKQ98jRm
UoP7kvEpsx7ifZvWyJyS9h8Z7vQPbOOReNHZ5NZ5FMFymcfozHXKyTCyM9ZK6b22cL0074NZWBC8
iJiwbPVoFO6j1PpEYhXfr8QYVbrTPQOKZesveRaiA2aBm9yB+37CjsFVwXGylQyPJswOaS8f/eep
BK7LdO3LNyz6lPmfTOdLzqFD+PBhVcIEBSCMIHgeca7Wi3jIrPFY2XT/VKKiJ2Wa0U2pJfZ8tybb
NlQIKNbzZ6n/4ADsmjEH0yRoSJm7nKTVXGzuLEsEt1Lb366xvIyIPEJkkfuJf4g/wQStQJQM92PJ
8aDzgzEP5XNXtDPK5XjACXufJUcEGUxeAK0oM//LfLAkzBOQtNvRhk4zuyqfH3Xsjn6Vmzdv8T+j
AXF1PJr2VrfwQ1LuD5tpynNh2+CEk+QAhsBw+c0bYiYHClfjaQ5u+MrGEIEt0UVlQ8YnZAPOl/hY
M/jdICVhMnDBtlxcBmr1KV18BpnzQ8r6b0TQftJm/rpEpvfkF85TI+N4l9ndQ82Q/JwR1rbpwUkf
Em+5D/IEfqbvfdommu6mRIMrQZ4WMEdyn4XI0KafZG8TP3TgYIkxQ5fikvt8Teb80niDeI8kgxB3
QLbc8stoe/PojslztGo/g0bevAqQHn6Ja+/0bP6BvQaEU3UtKtUoD9JD/MnEH2BAGTFDZNfQ6+k7
ceq/EhseFKPpmEfju9+0oV+J/3yCzAIf2FFfIyFd+uSesGEg7Et6YtdkXZep+/Ta6k6DN91l8fRv
Adi2eCOFCiwrGy0wMw2LiSdbu8Zp4ILa89FP1uBI1INty6Aml+OhsqB0AdSJ1pHpy1QEpEFMHDET
N/qRobZpmgCCGOg+1cbEqqYMpWnzhoKmpmljAYuqptdobdoEBG6iopDdKGA87voM1zDMsl0z+xZX
/bpexb9sypit0ytaua+ZlYfV5/+BwIdihM0GDY1kxXEwTazmuaCmqrIP4yRq8jN0D/168Xvmt0PG
qJnndWDb9f2MKsa7GJparhTjuchq4oiWZFNVaq2NnIB7ckLjSUk5cr2FXEYPQ6oyfmel+FyTC4l+
lEmfP1b5iHALVQT4aQh0mYt9z0/uPCyz5FM3u7IDfFJ1ldj1dUXN1zGXtIy/oi+/AnO2jy5uyyRD
/sjesr46SF5pqZzXyOywao+pf3RyJbZ1gnRcuPaPIHx9p7LZPhjQVVDNTu3NMj3WeyoNs9zyd4HV
U7G1UH0YIe+GpupCk6Q1PmXlsqFdxno4Cam/Aup3KyeL1Qqm3cRQvh/U1yBdxQymXrcM6bvNaH0z
CtwgPuEknCsI9mLzZybRqUqtPmwbgT6olNdagh4zMX3tZVre5fwWyQ8Sx06SnN4E/CTcVUaI/p1x
Qs4ZqM1jUlrO0WFR3/feHs+wQknjnxRaOkv67zKuSZkCrdrY6Y39Gaj5OH/qiLzPG04TNGYY3HQD
0d0CGeP5X4U7yqvr4Nt3EqSrgp/ealJWyfFH3TkU9xEJ0gFWdxnfEyvCMN1or7SXitAYRiC9KT9H
iye46YEkRlh7ap198e54UP65UkZLPKIv+HXK2uZZLW4JH6vk+Ve23ZyLfllz2hCakr/uGgUP+L94
zJlSCVYEkUp/CtXYO79WHExjzLQAcB46jRbYasJj1kMoQ3fBzeO1COQc4idN4j/QAqfZE+uK96BD
uZRMjNy8JUZ/y/QxrC2M/wRC0OwUDGuTvERLzjaJDpkyiVsaQH6jwa8o39xz6B8tS1ztdmof8yT5
L3hskhtq4hcCDpgx6vQf78KwHTz1bChFYGnrBodJPhrSoH/hGRVWRjCCjWKX1d/7AB4UDz3D0Jjt
AYIwAiwILGbD3roY9T+tsbD2vtQfEHoZZgaUZ7PAU4r17eYG9ge7xGDXWeZVZOqJrMd+1/dkS9T2
kp6L2TwxYpyv+BMzmlaysEw8Dw+YW4/+ZHw2AedEw9ZqaxfQ7mgkHk0m2A9qpNjTVj5j79T0tskf
cdv/ugglyeiLf66d91fXw0en4uILf7PcLROqOVY6ABs6pz2NXJK4XqH+1j9ktyscfMMVP4XcsKHE
h1qJj4Ano3Wyt6ShEVXBCIATKwrEaAdeUBUaDkkHyPDMcHTpDgyTfXShiHtJ4k9RnnqfUUWbnl3/
1ipwHV1FRl2Czyk36t/CXOMQnLqGwZNCXiM3Ft7GNO/xoJIIadRcdAluc+4uvCU7TzEZMFlNg+XH
100VEzhttNMNvXOE/4K2aKLqQtzsTV3opDSeXo08NfvEeWCeslqkB7KXn5vIYL1dIMQzezTYFb1n
wsxsQwx1RHjN/AIVyCIb+jfP3Jo0mp8m7l9wMVoHKh0M3SnViVNAz1wC87l1qbLbwdgNivjhHJcH
2xB7IiWdeZ4pgT35bonseWIHTt7o69IwdqxHdzfN6ESTNCEzhC38yiGKul+oipuxH4BzjBRWxBKr
nc6bMqzJPA/dyGRu5Dcdm0q4hbpyD/a0ggMOrDA5VdLORFKinue6X4hMaw80g/aRq1AOuCwaor0c
IrNm+dh3+XiEZ8GVU7Rqa3SLA56yWA7L6rOwg96EFESGvBWsAA7DOkyWgTMor47GWPxME1o615iD
bexU1L193ABcZyU+F8ZZm4Helz4yG/LMUEY4TB6TlOa6KKqfIAennTjDSsNAUDTMLfNkZ28hWdi0
1oxPYN09avLuI4cK2Mt5PlGGty79XIwSIXKs91GDc6jQI+zVFGcEMc5FaOj/Otcaz9birPu972jh
mZzK5RGYKCqmTlp3k54fgw6O4HBJpuxCCYyAQLlPKhD/Ednrs8eyznZ3LpYUYk1mdCHOJM3esaZd
R4F48wvvF0EPxODoXRkGv7XeOPuVBjo6d86+7k9d0/pnsCITmNJlYEEXoCJMJqJ+rPg221BlUYcC
IKYqmnAyshj7GlKg0T26z9D2mDegXdxW64IcLgSkMrAxIFdCsk+/A/iWuKjmO2MtSgjGui6F8QMf
yt55gsorQTc2s+CnqzTu+Qrqi3lCaS/YDvC7XwaIYFoWVLacyQVYlraOvsCepmU33kFkiMJgYDmr
8/kbCNn74HXDzoaumFSYAMoUIACGnH5nTzghkkwgBu2sasMmD9BA+dg4RFOYuoRu50CLIJGK3DuE
Onj2YIRhVlVTjn/Z2MNJb3dsh4A5iPY94TYI/QgazCRE+pjflduZ2LtnuTAAXgOHckZ69sRToKFn
d2wxBaJnxvDuR5yz5cyqBg3Akq6OTHmuijVl2u5JU+y/YLKOIe7vmaezWS0k1FVt5oZzoLptNa7W
fFxNu6cAN/dzWb9OlUGyR3J1+nTZVejJ4uo2+3CbeqP/Y2ZF/HZUMQ0WFNo6tffpHP3mzep9CsZX
GMFMilB81KxFhmqhdPHZnqd65svRtBBJ8mG7srl4GTe+hc/GZEjTSQJU6PDJHgAyNQ9vVhZ1W9ph
BLgQ9TYpQvoT+ogzuZqLSTkWLzykiuw60flPrds8CUthufHIaOVu3Tmoa5gEepxT+zoxjk3aBHfQ
L/eGi7YqiavHsatYUFlMeugUmLCUKW5AY16pTu4WhAK1AVtIo3RwacOS27BXzZBbQ2GrMDChmwiZ
FmNKgxRjpk9pqqlwHevOdg2A97TopCvGO4S2+wGh30F59uMAKJwJBiYjlcyoZFc6XH3R/XIXNwLS
ap95Z5lI3Bpz9lTb0g1BoH8pu5gJmkh2JHFi5RzlPRpDlLr4YzLzeeyD8coe9YSuEtqgC1agE0xj
mnS5W/ClrlcddBMOvtmgro66cdfiNNKYWOOS8gFFxbqmTIedb0WITuivPCgI22p9hRyLiZohgcJE
WJSC3HuLxhZOUARAQRrlhWiG56qK/+be09syx3mSWpVH0gQqEr5YP7LHf6i0fgyj+XJqfslmIbgq
dcNWR5RfJqKvyUnEzo4rlIHyv1boLiR2HO9clMFgB8ZBNDLzBDrwLnPuvOmvxAdEtFwLx7sz2KSW
9bxvUhKHJ5ewhSUJEuY054Hw8luUqXLj+nz5aXnM5vwJlO1BB7AMxvR7ckiEGpR6qVp0odSrW86N
IcSHeK5l8gakOsI3fm8ODmWvmw5hZuFeTV3n3matQiSdsi6jOVC1tYPcIXL4JwlEY4M7bHAyTdtR
MFiO4LR0pA4GnMbkNyoglU7DzetWr3a9Olly+dw3/dGLMcYhzmQdK8Zgpy1kLn3fYGbH/1wV90Pk
ovGkhTgkONBbWwRbC2MtfiXAwcT98e674pyaj43i22QFzYyoir1D4raX2jaQvfEhQUDAMWU5wO0b
6BZFBFtdpvbxPlXOiWUuAV3urC89tx/ZJhnPSi94DjDBpVPNObLC4ha0sEjcp1ASNBWW3dcwWveB
ZMafgLbHTBbvBpfRnkO8d5g78WsB1Mx1zzIqq8NADmOoemCcs1vtDJ9AgrQQPLTTQOYY/5VSMNMy
Yd/3kJsJ20Hs2YlPt87OEg0w0q+f2TSNnZkTAVdg/V8tD567d+JD7XbPjG6Ld4JS33tUlq0ft6dW
98+IHfe2D6QBH8o7TwB4JL38Bmp6INHxt/Y0uwfTTE6Td6k4d+9ozgwoa/gBj6hkTOqD8S6tPJ76
hC7RZlGHI5hUuRx2vXLP/BRsyn1Hor5kC93pqw84mZqAwABf3AxC6vkP1BWM2Ar7ZTieFccoTr9T
qOGMRp0DcXpU56lFWpQW1DJVuFRecFIjg8+VHTYQT4FylD6DvLsSmpdTTzssCiT1pSmlKrskt5na
XdkgT/Z8bHFTmT3aSMwWQBhwAqvjzPsAAXd1gpvTuRP3Q0XrjW5jXWp5X7opqcEW9AoseemlAS64
FEoGAHPTWOCRBeqLAel4SZonXI472SbuviMyecPE7BhbjtgRdAiJMYrR+blpcADp5M+J3Hi5/+BB
aZvriWfbcuorwMfdLO+ibHmosyo5LK4lkNLSVyNnwFkeJ+c2EdA7l/kVF0ezG6jRuHBt3e6HVSqh
vK9Kd3wLCWFyzL0PIqrx+LM4DduKPW3nlld7dhr8763eQVeegN8OannOSgNEmoXc25jbjWWMw77j
Tk/pxoDeOfkOcS12kzy6W9esHun2LnKRZaHsntbrrDSK/qVat5HYwTejlTYh5d+j5P4OTUbQrB7U
JQoS4x5Cp3EUA4I+mX13ei1JwUBsCfxMsaZ7DLccHKyV7JbQIdd3Yn0cNtQ5QWEejWYgqdL7W/8g
S9MJllr/30S2Nq5lyHWJPb4FC+qQRa3gBi0OS8aFUWmkTLzfoa+5NKB2W6WADTAsh2KaEMx4X+ma
KMm8GtJDIRHROVlHpDiqICKdiUtmDLwSPaIIvkrH6tFtVu/GQbhq+LDSql3Pm7DkSd2aETEiJEBu
utyZN7rG+8ekjHQdnOqq5OfwWWQUWWiYLD6XGSRRjFp600fmm5omb1OT5AmPuDiJuaJTlbazH2ze
FlXFd5nfZvvRcl4ihcJ1iWMYx459Ybpeogi1BbMFudeUzdSX0AliUkJRekTc+GfIPBfHd5/jxsQy
597DXlr1XvWaU9CfEsSlR7Qf/HA53M8SV1RYG/6BwtlDRZn9KuuQQRE8dZOzx2uJvHYhZ9IvjqMP
YlYHvbfBVAHRx7OOUzGYB5F2WGkqDoo6PVZoFbcq7iHJrrQk6nIOiDoMErO9zFZvH71anvF8sTOn
ACVwE8Zvwi5qCuxs3wzds5xm8PLo//dCznwnOAPKGid+OwzvaLCOMQ0cyU4cETNx7Q3khIpl7Y8u
3PpU2/FbpormMeKnk0MbGkyR8XKarPL84MuOTBuT9MAlgN3u3EZiNxfsJwekFvvOvi+1F195fB8L
qW36eLId5Rzsy7GwcYOzQWa38ENqgN7RiwfbxnXrO8pZpBBgf7sR1yziEbYzAc1G5/rxPlqcsENq
XbOR+Um9J2fI/3VdZh9kXLDJNx57vsEQ2eeypXmZQ9512/Xx3dLZei1oGH+A9hOQnBJg00V9eFIC
DVnjnfJoqO77fIBwCk7mEAvye/j0+8AtCezLsycusWxXucNuhtfoLhURd9Gmm9KPxiYEQvo+V1mN
f14w2iXA0XRDO+veyE5CJIOnkLsE5C1bk7JHRFZJ+9FySiwIw5vN0vu9RzPlBf2dwEYfroU0o3f3
vV/lAUtzmoIeI37rIdyw7SP7CthnrTnuIpPdywgpHVnuJ33Gr0mM4qn2UMqa9mtUsIRW+aSRoCxh
0Pdsosn53nGJUBE4mN/8fHG3bVCCboYnzC2MrJgG8jpWbKLY3Rln8vk8BqDBc2E0+baqT/R1OKGb
8RfBM4KwfmfNPkNTRkKAY/f2bONu0eNlFPKhMgponQx3Z/sFJyl/ZzthUeuoDD0TffTkNlCHlw7x
0irxGX390KA8hnLIu+Qy8cglJ1OH7DKGBtzphrNUoOBC50v8Ux9GwnAeUjhVp8mWTAEiwUFVtM9m
0b838geQAeOLeDL2ZfalSUlnblEfKt1eVRA0AC8mxljxfGdN8bdl6mtUJnpHp/BNMgKPj9Gf3HbS
BzZENSMm7OylZlaDj9UndxaUlrZRhWuLo4CMtM9+QC0bIYl3S4E1P/1XAlDbapwGqPcQ3GIJBJUL
H4DjpkyJMyOEDnt4Z1+a5bUXGErIq2wYRd+PnZ/vcXrck+aNYL3w/0vHPjn4Nm30siCDSewgC2E2
XtyR1RcL+C4U5a8xFwUNX6VCycCQae5ihzJrAJJnsEPUFN1mIaojqyHZtG9US/aRMxBQp4+4nutZ
NC3ZhFZlcMtl9Opql8RIMntrebH71W8kJlZlGIm3pRp+GGLJXQZ9M1sR8HXZfLH/BpEbfGUgNx5H
YAI+4ECuEka7fa+/FyNCTmIkn3J6NBPHPjH8xhbDZcuVAs82qG4MT99c4X7Ytn1Tfv2p8lo/axdC
7sw7dmg1S1HrPR6xYEWKNiny93aVQA5WAQkPKfrxYP5/4sV0R+OQ0LYq5d55kemTxpvXh0mVQyi5
uCOZn2qmDGEZp0eNSHwaW55qjZNRMqcMuyVIjvRnxR6YIdMxBKhIxbp7bOIitMwZLZpfQ9SIhDrU
YurpbwgxY97JAHZobV54TK8ZXDD85EyQF6TvuEamQ7uOOIIFrGA8C0mmNYdpmdkI+5xx1XGjA568
FiCIgdW2kt9u5rg7o8CqOiYsyeoA/5UlyfkoQMgqzeRcOw69Yo3BsyCMC9kCg7B6+Y0aYdFUtuxo
A/NgddnNgdLLUtBs7pbxTKDKwk2K1wdKYJ600PrX98OHw+KOxWrWRvRgAMsQE76lwurL/TiXSJO+
bfB7hxb2BvzyNt1KyGxbp2KcLKziPo4wv0qNTqr3ruUkygsQrDUxZWTPRC5oTnOfBPi24dsHJyDO
e/aavE3TAMe/Sv8AoxWHoZf6Kpc6ugDnkaPybl3jvdc2tJbardW+j9fOruXBIWL2DeIBjc+knrlT
+Deo97sekEs2iRzSSsI0k9TqrpIEsgDGEzeLARMsVzeEuZAfm3Wm5JTPfu0vKBLyX8lDKn0iMwor
oO27zbP1f+ydyXLjSNplX6Wt1o0yd8xY1IbzLJIaQxuYIhTCPDhm4On7QNlt9WdWW/7W+97QUlJG
BEUS8G+499z0Gmj4AnwdQZkEsx9FV0f0MI1t772eMwC8EFKybrEtaV9Imb4OqagPgYNjIBDlLxL1
1CL2nUfAAbvJTuK16AGeeJNH4rUPSCSFS7cwXeS5o7A+Bad33zMpGBXHiykyXjENfkkug+zsfJpW
SV6Xjb+cFcyWcryYTP/MMTYVXnvwTUSG6ahmrwVCXiFOoCMkhPRecdMoNowlqwPM3EMiadWRiSI2
9hLG6m2fLZQ1/DDcFC+RYq4aFqjYG0J/dylRKSTQeYdc+xTQ3ShF2UU7M6yLKDZ4yYpyHhoPtsju
2hpeusvHlGCu+D1j6fokpn2VOrfMCElcgcgUa/0+9nmLda8guQuVHF4Ytv1IHXcNGVgcXYQL+UMx
noKOfWDuDQKromCZTw6cEuCzxgA+i5zDxOZ9alxD+2uxmO08PwfUl+0YiTSnlO3sTh/9X0FMFjez
3zMunM9AGTZZYj3SXAO1uD3M6vYKVb1wgpzIrPpSEFHIUqzrzpUFZzdN2drIDiuXq8RZl8OZAvw5
qKJrWaK6FUyplo1yZh9JyPi4La4qys5m46IKgNGLisHZwl6DhTeuRls7Ehe9xcRFDTXMmRuVRzx3
MVKhBhjAm9KEZSuKHYeUWv5/V3PeYCZ8Gsvf//rHrwJlM4v430FU5LiSv3+0//zXP+Bd/52t+VpU
TRt8pP/xR/7wNWv2PyUHK4ZX23ZMDMk29uU/jM2aIf+pO9IwXc8yaKqE829js/5PaVr2/BNb91xX
J2eWnrkJ//UPQ/xTYEXGhYw6V/dIj/1/MTZL/o3/Ymu2bEPy9ISr6x4eT5vspz/bmvsiTydTMNYN
yIZHr/o5kBHYc1OAdNfASje9J+4s2tqhpfGyorz5RWvtmYJjEi2f8gDrDZDBve3W1CI2W5T/8lpe
//BX/w+OpSsy76b+1z9MHNx/fn6mdF0hcH8Lh2cp/2K77ssgykND2kttsJNN0MbVphaDv1DHpsVN
mncQUELP3XVVRnAeS+FbRcvPIRzdSmojqJYhYv+oeFY6zliJvNJWSBhYmzzBWs+JkMzUA4TBKQB6
PdXZA6f6eLG96kMVBu5O0sz2DI+bNdE2zUYUmbkSOULAQEUfYpTDJTfS4EWl8S0w0PdUSBGYPMuP
wFYmvIQpuHa9YVwqXKWcYncDzdZ/9xLNL8G/nem8habLEEPyEZOOZUr5l8xfRQ6NY+k416DOyM2I
Fv74/ZDajXtUfYF4pse8aYNCWYKkTF+FDd/K0ntFhE01zFnnLtNETthADsdwlNpKJin5R6jxvCjS
buWgvSGTHhkGA2FjQ/kwtX36VNjyEpRwjGscnou+JNYIxw6ReS69F/el8SSjZuXq4dbJoKv2PItl
axugp9LeeZ2I4Eb/ER1G2I1oKAxBhqRR3kcL+PDff4ic+RX4yytE8rJncG/ULZ1c5D9/yNU41lkQ
ElGGEogU1XafkBpPKFzf32OwKpeuMXBJWvGx8xVnQTmF/UIhcCB+OKdxJ6r46BnNGUPxpRygD6Jg
ILQ+gW2TVjbbIjM522T4QmbW39N40Lff32qiJGFVg0ywsAZx01vYKamplZtJeeI2zA+EU+KQQ8e0
mzyM+JbZJTdvljzHgf01pvXVyrvyVgFQ6qegPJZzRfT9YMnyf39Jm7/OS2ke/SiZEx0t4yLiItr1
TbVj2VGcE8ctzjTvAkud4W0aA4awWyTvVmo5GzMjMIlXjLmBKIcTGQF7oHH1vpu/+v5WFAbDCVZa
TLuaro0+aY+4IxvEgio/4nixfKYLYxKYl9LxK3qg+r+7B+jcIf/89gGGgPDAdFAnJMCx//IB1xIA
RFy+A6saTZB1paeXMHSuvCwjnDmj2gYCJEoh3Pi5NyjralelJDEJViuiJrxqIDxqqKxHOMqHvGEh
A9SvWOJduqS5EZ9Ko0wu9AZ8cC9p16mXcqTmxHRRYE9jjGgEU7ZVudufS5M69O8/my5ci7/8chAl
OBgMkxs+v+JfbnDsYRJbUrdAsOt/ml5IWUV4/Nk3x2gfBFxSyA46CfMRv9cPk7SNWkoEfLb/i7GR
Ogiavtv3t6bOAd9tU11/f+/7IbMd8M0dGFV/FNtUM0jErBFgd+wk2OYl8YtWFyRj0avRiZtLk1Es
IxEenG7cM5dBS5cNs3qtsw+z+GHx/cMQL8XdcHB7NpwAWyNY2LZXXzOwjlebhf2q8UCefX/5/eBU
cIIKx2VWqiDZsqaJoK8Z9oftWVf8k+GzbpYY6lgxVqmtrzXEDT9Q5v2Qfq9ugu7hKuk8Bx/sjwmA
FjmQV9P/wmLImDVlrFafUXcQpRsY+j6XwAQl0ePYA6bsOM363YrTivFYe7dz3XzALU9orK0fWiso
bm2sgpeS1T6qMevem+Xn37/F1v/lLeYmbet8fHl/HXv++a+Pe5QHnHjyf7oeAW7Cx6LYuRZGpMq5
BRi9noqxgB9SvwW5Y/0IpiW+MXxOPYzhPx6MBme2G1wSLNGHwaxKsrdjwF0z4YZjDbhr556+H/Qk
w2GRmsUuq7x71IAQXnWp/t5BEd16sWPCEifxY3SaYzQP42VkKGYThnwLp4ey9fRTC2lpZVCOHIXZ
+LvAaV+CdOjewtH9mRWW+ZkUrMxRTJVFfg6suAOyU66BEohDCI48ltUhQRVHqOKcWRAa6v88oOlY
/f3LKeV/1AS2wwoWD5MpSPR0qID+9HoOGqK/qiDKqh9Q88PvZ/oPYqDvGbpnls+UA+Fnsw+p1AH7
W3d23BbZVU+spgRcaye4tK7atfzNx38/KCDr5eB3G9XYPtQEm5IhIRc7tuWrpfIYhxKOj5yEE5xp
FpldRYd2PzggLOfAZ5hgsaJlNDrdMxnS+Rs+PiBAi2fmZHDLdPNWJS0J1pZL72WYr57kEtG8HjVM
rMRJGZ+j7dhMV+BKqtysboTEVDdL78Ac1IgTlOWuGWfnFynHYO9O1e1bOdC2eGGE9AVuAohcJdTH
VTFkL3o4HDVZ29cYHf0DU+bDN3H6+2GafAske/hu4VfYln6tnVuUvud6gitp6DutSf3rOJrRjdQH
0pAakLKzR7Me5c7TlH7FMKBfFbO4JaENyQXxBhrcLrcespBlWeyV7U2ITqy8UssuZqV1e3ZKxJq2
VfrRyPTBCiPSJqwmPRWd2R8nh4l8TZ/03kfDG5lY1X0IyvwcYhNYEh+Zv5dpg0Oy6E91OMa374di
ImowUvohqyYQsL5jHXtGIuc+1n4RXJX/+vtPnfEfF7EjHQf0j6MbLpwi8ZeL2JlSNt2tgz65Wg1A
Iu5AoEv6f9CtMW/42WoJsEzx1iwbXeC4JDidojLZo5shwmpI6x3Jv18Ve1hBb+w1uyRyXv3c42iv
ws8k8gg+08xbPt4KxCjENNTJpi6ldgfwCHaw1rdRNGIEmx8yFfYbP2ITLUMMQWwGl1UfTa9//yvz
6f9rdwBwacYxcfeyEIFTaP75SlNe07euSeiHmM/6sXj6foCEg2LM1u+9jqQgGNwfdWoR+tiENhN4
N9vLiHoT6Ev0YvUiP2k+MyAyPqIXN2cp2Xcswr5/avsA91ITIAwz6PBl8ENwPkB6wG1uxlKSYoow
jYRu5m0quHeCQBbNwNEfoKs5fH9Zq0xfNiHAyEUnrK/BNMzzUHDejY17rUoA+3VOwDc1PVkpzbDM
aYslAb9AENRL3FVPKiYrTkbqM/aRqQehei+Syx6wzKeb9KxVYe0wsH1n3sCAA1SS1fwYDe+tpqJd
tr9Z8n9hKsLlxpB60GySn5PxfTA40IwCzX7BiUlgxoRGZfxQfcSIB0WqYwfE5BppzcKaFBDw0Mso
bRHJp6gxVe8+uHvbn95xqUNMyqOLVAhp5miIqvuByXuXOMmHqwwyQhATSasDBq2ShtDsiXu4kREB
37uXys2areVrH1OubggNmb/mYXTWkGzj2puVmYy6yiJ5lEyE2s6jirL8lzhiHaE9sUYhIMQx97HJ
XKbCEtxUGemmdv+KdYDuitSHGED8Qg7aQ4w2g6FDBQgnG55jU0PCDm6phurbTY82DI5YA+kJ5iLM
vbM/lrfEacr1nAklJOpMqoEVhzGcbLzICzUU2SarFBJKiVNQz1+VURsrXaCAMlIdYJulyP9FArAT
Xg05n/N9aeBiwGC6VRIif4KkYApbcLEKn1rM2gCNi9oYZfBLzDpyx/1UtthHYxtv9ChE0obRcx/c
fQSKGxTcw8XqICynVivWsnig5+HuBJAW2tFzrg/rzCMZxESe4La5tU8rhHMsE7aySpExYRBb6q3Q
dnoHv6WLtlannVg9h4fcakgqxGjahyKmn17K1Om27QAh23eIxSwhCKDkOfKboaDCe7nwdabqCsGv
qSptm47iAYvoV6iV4tjhnNuEYVKxis7vVSueYm3bdl3FMJwRPWt6PadJHroJqap1CD1YBPFgX90S
SgOvp4ZckZFUzO7BGnV50ZPpZaowm9YzSS9p+T4HorOxuevtLB3GOn4bWKVGuusGa1h3OLKi/MVr
XPLePBilO78wzrYxuKumEc0WblL1lAnnK638Y08a8ANQ4v0ITXxGnxorZdtnYJWMD/VQu8rpUVn5
z5pddxyST0r+o6yJtPYDz9yNU7xpYYHgsTmXg3dt9bhY17j0mhDj+KSAJhDopwnxoZk9Z1Hwmhag
ikKx62xUck9RCCidREoPlzmj4CF6GBAbHJrX1oNuNpTej4m9kJeNGquZblXOB5XxHg/tr9D5gZSy
BaaBxycAvtoNvxPI5z8ynng/BP5CKzomk4fAqAQcZvRevfAZTisu5tEq7nrifdjJJHdVr2ajNlt0
OyhwX2kug0HX7DZOpMlzJwZyM4diIYZ8fLawrJIDHCDy5CA0cFCsCuagBE8QrC6N5LNMQvPQ5xV5
bRl4qN63nXU/qpvHBHtl192OAOufNQKNLRv6I56UDRFYLdvuji4vSKdF6uXvRjSSv1KmL1NpX8lm
PfQuVyCSyV2GrXiZu4RGSSYW2HQ9Dxzxxo6S3y6zztRQs9SBvVueia1l30fXrzaNlYIhG+1xN8FU
jkxABb2OzM9/LLB9Ic0JzMlFIem/tyY64xSbeNGTRE3x90LpoZ29XmrnwbHwGzjouJFHexE6GUGA
F+kvb75TuSdGMBfecKKOeV4A9zX02NosGloWjdbeetzFjW2phcA1UI55d3ZsFteBXvImwIWwWiJk
O2fbKqsiRXsLuEHhVuGvyRycvcJu8PKqTVYS81aGgpA2USCGU81z7cMrSXTWeIFur4RR/iYhypP3
aLS/4hDrRxSRpBlUbM0kvpaF9LNzVU4ED/nja1PWlPl6L1el3+OvsUHUORVXrtTAN3VRY4BK8D+l
kf1GtJ6+YWqDbgxIK42m7JobV1BFz5qm7pVuq22QXKq6vSEbUr3xhKQ0IpE2enQa89RbHbToeNoD
equ3VpL+bmrIT9kArAoAWPDgOwg12tr87ad2SzkHg8lzH0GNYaHRfXcBrS66wyvg1mc1W0AvR8Bf
zoJ9C/ztsSE80pj4VG70FDlQa8g7PK9uXQwURMO4FEq6D8p8QkeTr1Chknnrpbd4FBIA7crUcKYz
8G6Rcsgcn/AuzwpnzQBIbHUN81f0CbZe7cOUG2I/RdkepfmpaH1SnIZCrL0qLjZcCqXqfnkF/5F2
KS6PQfwMS7d6aPxgDeSufeKwfVHdwGCgcwxwttrZ6mcorvBvTNL7i8kubE2I9e8yDLEiRRDRgKEt
HZOYnTiiAYPr/uzScm0yA2hBGwDFivNno9dvvvEY+xP50kX9YhkK253rsGOrp3OrYwz12YSFqHCg
kuXLfhayKcb/hpXDNMCGugRixsEL8UKjLD7WGhnyPUbpvPZ+4ixGAgomzk9yzoei/tVBa+yYdACX
JokyGzoHDT8DrDICC+wSAlPmvClTjBKt7xLcQOFg7QhZ1fT11GXjuZ19bazB+53dBMmqNXscvIM8
C8u/YyR+SsQIODFfwEC316pHDJUE1UMxIFoco1n+ZV+rWHN23gg+KMO7MnPQj16tpqOXfaSZri9B
orA9GmafsDv98SBHQFJ4THdl5qR4GarpGhoJHWgLnLp8ZAqZH4Oky455amZH+grSOwf3i10+lmBi
eQkl3TjVEMKEccTGduHA5RrpUxxa9YrATu550Hfsdut/4PqFpNsxtMk79rut0b3F6fjmgMjYuJmT
7CJ/eG6b/t03Ebag8th3xdzi1lqwjjQL4w4ejE2E52rGDaYhhaInGzRs7ltdMibMjEPlpPaRISH1
w2fEIAK/cDPtuhw4umeibevaUhyqYsKlqG42FKw1RsGc/p6Dz+asd6JmXTXaOuMpIzXuZ1HF9JNp
n420n3tmNTq4pdmcE9jT5csk8XHgQaCnHkhejTd0fM4OHShuTDhDyjaRKmo6yD22k55f9teS8Eev
Yx9Xt8jeLZFA1Ap/BGN9UQweq3DqN12ZnUUarcYqeMf3ji3Uf4idcOHo1EM9/8M4w3NGyzl6iAxh
bJK11n5Ggb0DosJ0uHiCVP2UNMMAYcZ49kZICUMfYEZ1172tfQF4wiBi+mtHh0TTS0dfOGWHpUfN
E/gTgulyye4bVnVw0L142smh+eUP7imk7gJm174Nwq3243RoWoYHAR1NCsVg8b1dTrvniQQFD19P
jMSjNI2GwA7kG1jcGXvwlFiRrKfJQyKtrQkwZH5VxXDRZkG2iZUV6US+qLHOwBin1Xd0Lslmytf2
l5vxedAyUNHHeA5NC+eHIFO7vrWc/Vjr6BTwkLIshGtQzlQoVGyxQaJJS/SKAPgVPulD1e+SHDPJ
NOBMqUhiWua5vvEkkL0OveJSFJjVvHRSoLqROEj+aO138WZ0LRIokYFOOcXR2FxxPWJRDXBQu3C+
yImWa2LXXyO/O/Wpt4sjHzBrhH4Zi+jKqj0yTT0DaUQ2PSSa/sr2s0Dxs7O68KHIed/cvt66Gj6N
QDAqaOMOgt/sjhX2lkvDWqoMcxwReO+9izJwKCnkDSvDhGaa7XIo9rFmZgvyo6ad5qNVHEX4C3PR
HScPEb4NYUFmWXzQm3LDiRTG9oyCVg+kfSBiZzMZWk2gO21COlafRlggJOfZLfCX211/AkNHSIEj
ID9iq9QHpZ8nm2ogB4NgczTQBYGa64SifVvlPEnKeARUBtfxwpQZYfQh7vtkGm6xlU8HY6ofBjcg
zVtEa1zKaMBG2Ogtec1qnD4y2YPZCdqzspAme7W9cKsQN2ztcM/HFUhI4XSwRQlKU5g/xrFdZZ13
8jL7hgELqmPs2uxHKpMNd8QS3+oabLDAQLv6uQzTtTZGE8QysPhlhebbRFNUJ+Id+WZ6QO5kLNxI
vde5HjGi7pFqk5UGGcJ8gMfmFMlDrFjtaxM4S42+wJbTB2LfYF3p+mYCMR/pQ3RMERWiCuR6a8JL
FahxSdJ5vxpc210GmTOtoagZUfUZjaTFZrYHjysM1uUAyVaRl8XSJXrJxI66/iGxDNB7zfBsclPB
D5vhKOJPuQ5TNP+GKniVAJPMIkQZo3HvAPgBDgXFlNkJBNOKDthJvP5u5dq+8xi1I4SSUv8gunov
rczm9OvWErTajqCslcP9ZVfJqKOXxXjaqmglB7XsfEfjArJuFUoeKnCE1Oa7z9JnCQX6mXgkJKW1
tdKU+dANr+5Ie0+6eIsCncuCcAybXPoJ/MSiGKFCQO9LEixPhW8/t1l5DSx9InwTOKeNjrPR9GvY
8DTyMDiXZdWRGT2z0s6CxHheVG3cA9O0+OWGOWtkQv8NKsnZd42/tTOPDmcq1xxzL3VpfnCFRavW
o5tNRQVgWGRzwlP4geGW0pxIAQNNEUkgdZk4m7T1D1bqU2p6HFASnkkYQLNow7ekTHdlz1+gtbPU
BGQWhTDXgUFAHmDizzgo3wKiYxZO356QUGPc8WmEbEzP9USQeNvMtr1+7/rpU8LODF3C0UzsceHq
dbIKLd1doXN+JdHlaXhiZlWsdA7kg2Yn+4h913LSehIGJ+ywTocwRxM/pLIubHf9JYaACEt29htQ
EbSkDRyGbNv03a/CRBBb1NU+6MWGhKnmol9dYGgLJsj1hsXGHPfTcpNkZYoqiy1EA95VA0yGCHw2
AXc0loF1VZNYu24Q8ISHJRKLER+I7a7byFypjharCFxuEwZ6KT0zllFX2bumc04UNY9+wQ5mhN5S
906Hbtr6kjr3RRY2liJjofcf/ekSjhjfxBipY9mDYp5ja9mIxmC9+s+un/BtDAnxMW64TDrOFK+S
R2rrhtPsq3b7ZzWo7liRPUEg4VeYDxD6gIR0JDXVRXTUcKwy8+BWFDSCoCDp4i31EBIC+mjWg73u
emyOY8ZEQEs1VD7n2Kfmh6H6YYz5h1bmLBo6LPUO15kHsWhiF82yA6gguBe3Mq/2YGpLiEz49YiL
5lfYNIUNQ9qd9IVeBHfRoh4CpPbsGA2KlpB0i0T59LZhZ1M9wAKJqBjGMkKzOfFx1ARumPJKHcwO
y8RnrlB7LhoAcST2WfP/yD/XJXfUK2THSBDJ2Y/KPDhO5qzJpZ9IRcQ/jFNhAR/QwSfxbGmhdmxH
JtSiMAgbdE2eKtKu0ssfMx95p912gHz4eyY0sGubhCkBz3hRoTBd0tfOnxPtRHClvecaAu2F9uCk
qa2noeIJFArfNKgxOrAMUd00LHKKgTUWDrRQ1ibEFBHk0cEkMmfVCYEOjxFBySpqWUXZ10At3dlv
mp0eoebGfhKRcK4eECS99UmOLlMLro1vxRurkr9T3bvGIIoWydg+YvBS1NQQKlHposgCypthnDUY
1fFeJ+9h+EDGQLcSGA/bWvVbbyQkoRcviRkM6ylA8dulxmkANojUnmJUTnhlZl3nUrb4riYfPw//
lszD8KRC7HsSY00K7uReIl87lG15L6P6rOl5chyC5pz+BHed+oPHxWbtu3TEYWqD27armOC2TCzz
4Kmo5BMSwajVIUoTlclMgy/yj8hT+7xtdqWJMwYOOadfUR9K3AZoqrOHKTExRUqTvoRu9vurZGCD
XDvamXSYrW7MkJOOE6mXXnnIpf6SV9hV59WRnsH+KILoBStfQOcWPwUOFvESgQnNCdgcEVbNGkmh
UShG3g3xiJ3+e2gi7dD70xY5NTkjvtpqFhKTzi3FiiLZGFY5XOxd4ZILm8y6MZKhFjZhTIsBiX9f
fIAy/X5eapkOGJXSDLNRrFbxHH4ZsgEuSXZc6IjyMhXoN7RwVODMNtiJYcmEMJDFVDZDrz+bdvVa
DEwLpDcG26yM70GGOyHMxe868zgETAwi+qQ7TIgBM04CDHzfPuekHGLKtB8SA4RGB1mExhzlK/jI
WwVH4lglCq84/vYFVKiF6Owf26gu3hIR/LThXSwMLb22zmwuSMNxmfk68lUojjp4xzEO3nw8K3Ga
XWWj+oPXI7LUCZXbZYF9auv6M5FfZCQTIYMpXDP0F9eR/sJNw3qhISrbxCgvknxEt0srVCqIem2T
3Zoo3A5e5O/MRdwGwH9GfA810pXOcIgJ1n1uP9V7OuCnOwlhMsM3sTLrpNhlEs8Tng8oa+Zzns2h
Iq0T7gBhuxdzwNbjSZtOCODoIjkototucTVZhBgab5KlPcpooISM0nPZ03vNzr1iFtx5ExMdDBB+
QxShxfYdmPULByl3qTB5cXos0ppRMgjEuJr4jPidQT1oI3exfGCaxPDAYvrbmWtRYDUFiDTnXgK5
mksc2U9oa+uPuBfiCDyFQ6extvYw+xAYFDmsF5w2PA9TQ5CX6eKj9mtrk1dgCIfeQCXAdMIwaOV7
BCq9TC5a7EOTq8Akeuwddk6kfhVpzYi4Vt2SmjiQjwYU98iuJNLEeFOr1Fs1KaB6nDA7yeG1KHRC
CAI1/SZxCI6m6e0YBJTrpDerfSzRH2daiZN8GD6isNvHDMqXkJvR+gQPxLHu2rHhPmkmr6keLlvi
Lx+FOez7AUxKNOcvh0L96DV/2DePYCPVGS4A87KlbWIiclFYb1tvvIRSXuHVYhARwW+1sj3ejETA
OOPUdWbF1m+WGFiXslPLZc9xkXZcR2699TzO/SwiF7j64F7GP8xifnL0w5i5D0TOHWKfiF4qEgIg
SfLzuXP2iOyXaYV0qJKImXOv2E05Hs0Ms6fEeaRXrrFXg/VDm9/zib3ozpq0rVtXPzkOgFOgI1qC
yFmCcAF423pbloVfsJR+l8wAV7ReH1JSI2dRLFiUX0f0MgeorrvUo1bKraAB08m+fDBd9A+Re057
Mq7SpntzMEcFRXyevF7fhtN+imm84uCM7u6F0TUjjsKCLMSMDsPsx4DtdwYRUaymhY4j3ooOHuPL
Bqr7ovOCehvonMZzPFAQs2JQoYw3CQDrAlbPg94QrQ19Y4HzuWRh8eh77RXQz4zQyu6pvMVBn16d
aF85lEJOlGEWrQJkz4yLm/p3Ulu8dimjLF7IbefWtwYuEP6eRqdx1p4zLdIxVZjlwmjVFxuIYOGH
6SqwBv3auxNIRdP5ypJsWbnywUoAuLYVsY2QMmZriIXuR4XhsmekFQzYAKn5Xin4/bVPvYKiPT07
ZfTLTUYT8ILP/GZuVrQawINH1dlXaPAaQz71xJA9yZhoACrmRS4G1ksuPXqgmSRt5WK8Ou14yO08
uHN8NHu29XwGzNBb+/UAWVIX/sWicLm4YprWAVraZVwSWhyM3hEBSXMxfJfeLChOkXSqi+b24Tbp
6bC0l7wvvwKSWF5kYTUnbtztooAnsR2p3DaO6f22wvioK7c6xdmwqFp0PYMsYf+oNGdOWVK2M1Rf
B0b3U+uLY04Y114PI8Z1iawueSatpSyb5hcGJDCXBlkdudgSh2ThxWPTSRJGwcgox1btCqz4qs3u
npOvFFXhvSy2WaPqO4vCdTcVoK4yPA++A8NxpfP9XD7YVRMRZWx3D5GV9A9uY2O4dqlZ2/ijzRrr
GsdVfCcNxDpOVvjm1lp0/36IOzcl9pmm3fA8wNJRevEpmO/0B8geTL87dASP0blZOJ8LqMJ5FA5b
rBjjrYe6dG1TWgn5o0PVcAhJa7vh+otvGoXsYmj8djf/ECyWedC0mm1M15WrTsWsTUtTuzLr6tdW
i3VvUGGDq7CugUUn9d2bH6qazCdUSxeRWNUdI5B/5Jd/y5C6L4JEGIcIsvGj7/wKSnpmluRkpHKc
naSFj7Uy8FzacqZntewe/PysO8NZTHr3mKXPcNUVpqmofwyFUa3Gcoq231+KySoWBHhnm9FzPouW
C38pVmnv5k+pZVZPxG58JdgVT66qqyc31x10jBmR8PMPg0Zx1w6mp9GI72QGeK+9LhsG0irbETRq
PFk9+9QuEqTOU4LO3Lhtbdg4zSMzf9QD3kJ6Ee7KQZ0/OnqrLUk6Ni+ZyccFVKr9VhDY/KVHZB8g
bMzOoUUwhpg0e2XHwXDxwgjGQB1epyCuWaA7H0Zn2u8VGy745+6uSkz3loPPgiVuf/p01POhY3LR
fAxp+B7EonuujEiiDXBuMeg1XPqNQj8FbawlBnk7z09PoaXigzlr9TKln0pyQBDI6u0X7D5oj7a4
u9pRx9WqwT79UY4ZeKYcuJPBpNzU+sMUu09hAEEMRibaoZbLeqguTsxauWHpigHbHrewD5gAVc9V
E6jHhE5JynMbjd1rIf0CJeVFYDDlOMj6w0ii6lJiBYRpyCYpF3j6UI6tUuvJjY2l5hQ0yEYd7+By
3j0tKS6W5sMRDXsk8Vqin7W02wcpLz0vymyJyZqXzCJ6E6k9n60gwtbNWsostLX0S//Votw6CKsg
UcL6KmPwSmVcaHfA409jr+kHo8Ipxhic4AajDE+MV259jM/KFwMxONGgn5HbylUVI4ljTT4yvUgL
JFg5bLUYN55VqW2vNOs22mn+wAB6M6gGh1ub33OyQY+d6R2sLk83RFgCaZ9FHnobnFoDM0Y2Nneo
MvMiRWft4RbqZEyZdVAAuypQ6AhIs2UgTPeYeew9cr3rNkYE8Vs3iB9n5PXO/RcEfOJo+zaKid5p
7G2gedldjk2xq+YdZmG/GXVv760SiXSJa5QrIbogEn2LKRcuReUCRsxBnkJXs7d1ra5Jg0AlqMIv
bEzu5fshH2ycoZm2G5EIrn33NxklHKYxG3fl/EwYI1h4BdkLuKxiB/hwEWeRp7XVZQ4jH3UvOIx2
ZK0rz955HHjrpO7JIbT5oJYa7Arp23uDoIEl3TTyFyIRNEI6Oes8tLjaCfQQ4T+Blu38hjkoyVsz
vigql1NXjkdHg+kg7YheQM1SXp9w8JzreB9lzjYogapnOSb9sVsQPSFeUzmOJ/aDiCDiIXm0CoJp
jZgsuPmhiNBJa8Fr1WX5zckC846RXlu57VuAkGUjWKMcIl2GO72o30UBJkXP4k9Tp45wg9G+uSgq
wTDOg52JQW3tNHMO5mqYaqSOXfK/KDvTHjmZbFv/IvpABBAgHZ0PSc6ZNbpcHr6gKg/M88yvvw/4
7Xvscsu+V2pZstv1OhOCIPbeaz0L/KjQMfnQiqlKzd/OSZ7f2zq6LmW1eNhTBvwUW/WLcNuv7p0x
D+VjwlvZHFJOXIWMaHvCRZsmRb6yXzsAmTK1j4MOCV9ev8uyb3mQH6dknu5EYpfv/UH7qlVo1bV4
uo1GigqynE/Ek4fX1AJeSazJja7Vm7KX1vOE3/paOY1zG2szj+hU3sxh9F62TPgGUOIPSWszipux
DJOLFXBiDQyCC0r3JodTx47X0YvuJA0QpLsoI8oHpDDzQ4AW+bF3xktdaOIklgIlMaLwJldmcKNQ
JjpAIGwBmyKRgX8tc5HTwxML51sfCA629YMrp+lhHs1TCHCA9Idm2BdN2l7jGNubkw5EwPPno8xr
dBAbs0nMezz04dZtJH7Dse0hBim2qLgTu2aqAHZTVL4P4MLt4tiESpID2BtrAYyx7BlQNKSDOJM/
P+MdPWihiF48UETDjeFP82KuEZ5BfAujIo2HspuS01Ck+WX9JfVjmg2kUDrNgADW7VD+O/Gr47/v
jEzlXqYYl7OfmzuoVv5jTiYaJw4aTQb4pT4L3KfGbtynovokmLIRwuA8zgZbfD536b7H4YTmGS3j
5Oj4tGVwSzVPbVhVcE6PM/P8IJXGA30x7cbQh33XGfKsFb5kpF8/z0y5DwCz4hupnGyXRaSSpFWe
XR0dYhDyHtDx2VMWGPklp0VGnFWHCNE0AZQkXXlndXF5B7D8KJqnMBvrS5P46Gf14AOgJtKkw+Ch
xwzy3aEQrZqAMDAiQ/vZskA0/vucQ2rwiSn6+k5wnVJ8JlvtnDNSh5G1xJlywDqXToDAWO8w74F+
qG2NKq52yvcKislu1txuix8Pp5dIiSaN0fuZeqnf8x4CL9Xm4xOBwcOuVvECESfhAHTuPc9Vsm2r
atxHhJYfslRNu8KEW8UPBJcobJQXt616snv/gKghQ25jxc+AtMjAts+ysL+l7nTIxrB4NMJWIMXN
y+0A4YgahaSvtMOQVSs7Y8iW9jf+uLN7h3hMqpHCtt5Jl35UHUQvKSgyTMR5fa18RC+dfkcGSHDE
sPyOrL3gOnBA8uqPtYqsfak648lfs6N9jR7sHLlnhp74aSnbo17RudPpZXuJ7+6CgNYRqgpoxITx
bX0/jr0Z9wk8hYWFCDSRrZGcqcLxK5LY5lLcuSP2/rkNJfa0oD/65Vhtql5L7pG9Meuv29v1d8Kv
AKa4S5xzTrRPEfkvptUTlVTjRBdD2B2HcC4OiAOlR3+1fKzcsnw0+69oQ3OYfTK/SUPKm2a2roEo
+YUxkzcbcESNJVZAIDS6dxKnvTh4vAOze9RVDafFT4enIX4SoS7er7/J5buShK+7NBBPFufjm9LK
cSvEs/tpUuWJImbJIYnSQ2NV/kNjTdnDnxWQzHgQOP7sHFGWVKYApYRuS2DVWqwJP0m3qyTsm95H
QATwRKKeafQHG9/mRslo3IHBay/uYoaIDMIAAHhn23waeYjC6WS7mbMFNQ31JAuA7lW5RVd1Hmij
oVkJ5XMWBylNCYOgm5pUiKYoLTovhU97sZYXGtKLYGOP7l45qO1V0t5QnxT35Rjf4Vnqb9ZftJFh
WD4ip1l/q8evcHzMSyZUT5a3s236pjkWvWNfEOWERB+F0cVVpjxBWYDO3Hy2el5XXWUjNdS7PNyb
cfsxw8tFvmAGUZRfwoa1PUtj9CKGTkhZwiTdS0lnU4oUvbKdv0/71ro4oYVapugRtvr289hhBc7A
pNG+JoyOIwfsFaSrFM09SkTO8/x3zE8ECh81VS4jOP2ChM/YFGDMD2lftB/ysV8AwWl+Ww7gaIy+
GD0t8YvHjg4xeWIjXM5l5cno3gG3dFMF40dB4sUzIxn8GyNpAa38MCKseVx/cUwOYzhrxL64FGGa
3hZ+W10x+W9bpRXvSlyYmz+vn99Ew8pGdW0qZQtHWLawjTfLJ49UofdLf2QEBOLXUcFQWha71z6Z
tU+dDcS7R4az7XT+Thy3wzkjqXwjoKXvgB9M3LB4r5KxxBcRWzehA8KPTSW6n1SdezLsae6YtX+n
SfO16NKR0gThRAiIgOi6jy6WQtLyeH81WfPYp0lJlCGRNxTfNKkNeY/X1Tn9+Suby1f65YnBkeg6
hoFWw3At8+1X1isHdFnV1puiK3q6qDahiKSvyR76nW9Y5j4fETk2gvLa8KFBqxwSeeNHdy3v5rtI
R/hW6HV7jtDDla7dfMBzr52LSscNzfniU0dC/Sbtb7MuQRA/5bQVC34uCO3bsH7pdf/znJftrSFq
5pBVg4y0GO8kB8cPIdFTZ7/KPoB3PRsZoww8KP4FxixiRk2LL/QEPlARZe/+fEne2peIoRVCOa6p
uCrY9N44fIJSiDDuWcuaxJhMI+mbnWnfCVTJvEpbGvQG6oAeouyGpyz6yxJc/UO/3A/+delwI5B3
S0Pqb5agmbvNAAOO19tkvqRa9Hm0TbJqYncL8gxwg6GdYdvNaQ34CMgVIoQXM3VIx2y75vj/fyFo
UAjdNlyHp2KJ2P1pM2Ub1OIiYOLsi/zr2NSc7KNT0ocWg7buYodQdZQ5d0cYtj+uwn+RlBx8K+5/
fN/mf/775+TkN7/9n6ci43//vfzMl6KcapZE++tP/M9N9KUumuJ7+/Zv/fJD/If/+Ye3L+3LL7/Z
ra7hh+5bjZG46dIf/wAfcfmb/6//5z/e47/YkpcH67/Wz//Pf/6fH7t9yXAzb1/yb9lLnfzsSl5+
4p+wZfEv0nwJU1bcBEHr/t+WZOdfOtYGklpwHgtLYbj7v5ZkS/1L4QFQLksZZ7JpsYz/sSRb5r8s
yxGGu6Q028rF4vzvD/bLrfnfW/Wz5df59XmxXdexDCKWLdzIhun+9rxA2PdN0xzp887zdKa39sx4
QB4bZflgFBCxVtr8QnU976H0nuNh4TEYWJEbdaxbvGep7Z9bvbhrsPp506A8+gXdlb4qEbakHHQ5
LI20zqD9dhVZL2UIHD3OsNu7UDUkKJuOPQwR7yHvX0NXIpdJnHPv5sOuLfRs5wcfpJ3P+wbf2GYi
w4h6tD70U/RF5s84imkqNnvhVO0OSEXu9W5xSUgL2zSNLRg00FpOUQedkzqD0Iu6j+YOScHAeg60
UpENGHl9AqRpkEvXnOvRn/aV6vpvnY96uIT0uLyh6e06F3O6dSNpXElmuqXPT7M9pWE1E8S062Pz
y9Tlw30y3+fus0giMgSIveC4Q5ZhVLaHaQavyqDjmxgkCCMYuwLEFBrBBnkkrk7V+ve6DljbTpDG
teL+p9X4z03/+Saby7P+v9uSYqhkOXjipO64i7FbvbHkak09YS6Cud4hzYKGEJ7gdG1ak+o9hSDr
GHF82xYMHDv7Qkp2fbLRO05uEhwtHe7QWChg5iMUh2kRYvbEYUNzkcdoQrqd+x8rmUGtp7hlNCuI
S258Tg1Fu4ud9sGYYTG62dju2iS+2nr+3emRz7ql9rkNu2Jj+ta9DV/amygEbmKHAILG3ft4FotC
3UYK3LVNDMufL4hajPY/XxDOnlyJ5Y2plITF+cZf1AIt01I9rcj6wbHAGavdWtqEDWHQXh2H4RBv
j2+OP/SwKDKqtgVUM9FuwyBFjLADe25MLDg+bSlYlRoKNnrDjiqgRdAttXsigFpI+xz/0cZiR4GT
T6ynw94vjY7cPaApyFvSq2XSpHKekL+hcV9+MbOGdBiT4TzDHHOjqw/zUIDZG7rAmwJBTqo5ZQAy
4YQvz6QdTfVpsCvdM5cEp8TUI6wTh8Se213XI0xGEYYAN7ufVYiEIMDRaEL7IPFx2JuVeS1cnQTE
US6co+orvrT6XVgzvR4iNDNDPV4rrU28Qa+hYIwPTaCQpYyp/8nuSRW0Kzpzf74xYnk9v70xZCRL
gusc6ZI88+tby9TAxVQhSUSzSub9gGJ/11ZPYYOuqGQiA9SlIRCH5izCBejotAxj1aAus0L3ECx1
UE6KdeDS+yL/82agJV4Zmn9vFuB2BIZQkq5Y2jIgzWCENbH788c3ft1NFds8pvflBKA4iUJReAN4
EHbp01KKUF4td0cEgkFvQ7gZZ3BOYHRzd5UPIGxdSoRqjLeDsY8L6R7bEIXA5Gf3VQVgtOmT0xTD
WAb+T3JP255oYf3l7Lj68H+91JZuCVt3ARk4Cqvdr5c6bmQ3QqEkMC8dePqJDXI6I/WwUi0ocfU8
WEZPGG6T7pDhzzQ0jghZP/mlGu8ZSD35YXUGKzAj6y4zjxO23GJSwTEbgAITE4ghi7E5Tm7sZ1YD
LiKEXj1zDttW2bZIdgWJZrtxLj+lPm7kyAaTZxNbVGQlY2qsHmgqD/pUsAh0tucBcm3SJu6h71/b
Kfsc4GnZh275aCwbqSEJIBoXanNCY1emA9LrsL0S1PFso+PY5IIkCq3Iv2pBeKP1dD5AIDJKKgnW
+fMKEG+3WkPn3ltcU5RYHL/MNyvAdiK/yQbCwOD53iDxb3n+HXK++2qXciN4nQ5gcRokdVL/GJnM
Z4kYnnYQziUJ8kaFXi3ApJTBmxVcgSlVklwMlIY2GT1hd+klxFFhzc9//twrt+LNalBSwL2T1BOO
WNEgPx0X+6Hp+LTpQPsDytXUJN+HBAcd0ZFg0h4SST6O3RJoyDyBEKZ5SPaWzwSmZIB6kNo3Xw+n
nRqtcCuG6S/X1FiMj28+G00BG5iErjvmb9gUh/xcChH41NPIzfZL6HPxLDhCJwmmvq4GE3r2QyDy
6FWqnpjcSXmJJL6ygIe63H9HsvE5ar7MrrYjA2j7l4v3q3Nzeewt6ejKXF4n8AXeYgUiE8OHSX6j
t362yg8L3gOwpYmn2mmGIj9QdNu+xILkE3YZhp0ktUGKs+u6vDZ8JAxN7T4pJ/+WZtGncslL/ssn
/LVQXD8hRbG0OC7irLXfGmpbl5G3XyM4Vgz/vbBxB89U4mZYYhSYtxAbUQrsWL6GuMTtvqMPRSjz
588g/sNVckyuDsgzx5bSXpzmPy0x9GdF2XfUf27xNFrIHlTHflEuXTiL4bwNzbDtbrXeoHtXyAPh
A/uBz+3FIxImIcaeUXuZbuM0xHnQAu1VxAAtF65wiWSqVHMxzK7ijEpCIO+/VjYZuhq8IMnfvsnv
bykuo+QO2brFkept2V0puxrRbmIWL/G7okveBIvTrCC1Ym/7RH5A0d1GlUOWhlliI3KxkBZo/wka
JoM4MHtPBvI9bRqkumXT750PHAFbbDeYh6IJpVnjJuoCs3WJB5V/eZzc39cCh30HbQbHaVc48s1p
kCbY0OYpj7oTG6cwJ9YqwBdzMDt1O3TFF87KqIj5g6rFKWnm7QFaB9feEki5lz/v8U6Q52Pdwzn8
SPO39PKQnRlUEcHMM/HcS00gSqwchs+5z0kRasSw/1MTTma9eIiNnoYpLBttLL+0VD+I2UjQtBlc
1wUa76ZgS8exhxg1JHi6vcsMLsx6vEqD6ovZ4c2bC3o1Y4wMUc/cw1TNT/7UBA8hFPldO6K+Isj5
W2eCD4saIp4TaOIi17FU87BxizZpMywBxPRo9ani8028diJ40xtkqzh/RDnvM9xNvuvsa31JD0Cv
tp+WQ0laBnsyCPEQaMVDofGeZ7S018IMYbkmNI6I1ue8x7AVGbP/qQn8Q2FW8U0QcUTBuZ0hlwRi
3HUW4jzkh8tSZYpMD2nmy7qyfignF/2VWf9Tl/9Slv9SBvyHGy+WrUpI9nkHCvyvDyCXHkp0DY5O
JqAx9EwrrkblXjSKwytC5D54rIjhu81y59UazPAs8IiTyAhLUvbMg5p2ZwHR8Ht7PuX6/CQTFz2+
muhecN0iaEWW4X6Ml8WSocfZJ3wDDnTDtpr0rwYG9U0euzfwmNnDF5A8WRzNBvscyjAbOxfZ3Jt5
eeH3pUIiSslYuIIQGp/hcDmBSP/zdvQfzmogv5SxNAsFTVj15mq4LbFkblFgQ0qm8bZrVLbDaHbr
oyBaF/xI431fD8GLYH62YWiBn3RUkaem7BXWaYzs3/poIZr17OX0ucxCNROHQRGpv7xf4BD99gYE
wYHsnCaCBXPKebN1pnwB0x/RMM9tN21HRmyomVk4LuaTrW2ZL6EZ3MHsPBpOnVziodwNRBhv8nLm
2YjBDKJn/PHeNCMaelr2tUmPaw1Kb5kKYr6x+6Q+5An4vJYM662ppi8jGqPNOJs0pOm27xtzoWpV
zJKT9yiCuD2abm8wUr9bH8E5A+E96PPXAOHHqWAyuKG/JmtmbFrUlsfEtsqtPeMGaY98AdjE7vhi
O4DscbKqTayHZzPXDgHlDlbaQLE+EUOlGmKlBPMN4VY5htsUFWsTYb5CHY1/a3jQMekMFscogxiE
k9GF1W5dgXoAt7dGpH4TJOarWmKQNSHuhmE0yEjYy2DyFvnZlVqjPmiDs1sSCFqECFfMCMcaru8t
/hvsRWpb1flrLFKgHshyeocwaPL7+q2fI8o3efcgYPGtMxh2hBkV+FA7JWdxwQwsL4CEw0ph1IzA
RfIaIjkiZmtZ4ynRhl2mfc7y2LxoMg09DV0zkcIW01s31b0g/2401rhNyhEWoWweQwxtcFPjFy1N
vgjO5nrd24cqJRUeYmnMyAqRiB+2Hygh3g8LknAUBi2OqKbbOBjvezG1OwmCDnxljrhJtcfAakDH
aMO+ilApa20dXOx2iqnu9ScdYQ8Nynbb+Dym676ZCxSPwB3qoPdJNKA6ho6DPolOkRV5UutHQqSD
XS9ib4VhlcwPUWFwq3sykNPC/NjXlXtg9M6iXc5lReLo5JegyWLShzbYyLbTRNOEg+a+Hnn4k7Zs
d5jskLLXGD2WJb9uLVqO8QEh/P28bN7KNx+QhDj7uSHmgQzJwkO6WO27mIbzwFkMlxMRIHmz7TGC
7NzlhTQt1V9qwbMwakxcyxNci5a7gxxuQlU2sm14jv1ahHwCuXxi6uJda0dfg5kvbiS0zBy9PFbL
x2xM+xFB5zbKxmrHwH7JvSxeu3RhVeO89TKbvcwd712iMtFPAua2dQc7VMNtM+qOMkvXmy2pn/u4
yq9uH+unqk+4Bl2Yb9dHiWiB9xzCE0/aQ3lXjs2XzlafjdJAq6zFGmb/fmeGPAYdu9VWK+3LlHer
iVK+F6O4AilDLQoOxYu4nY/oAIu7KpOHCgBGYpOmRju6uo/HL5ihr1SwlMwmkuzEmhsQM3BiJ2u2
kJg/BMiEt3xx+AQy+ZjR8T7gJL4FTY/f3SSIoraGehPP5EkxPMVHYKvtupOORjPvJaK/VrT9RQur
O6bXE10xrKbM25OecCo53a1tOUVSzsElKo2o6MG4+rUPyr4xXqeIFgn6NVaBg9YyJj1ns95XrW/D
K4LwkoXK3VEoiUm5ipigJtAUIFzZXlVo8qYNwicVCe0Ql+XeGDmij4zOoZOh5XKncjlNBGDIR4vy
lTYQ3Z8G0cuyXsDu8qgQZWcRXLRLfTCrKF92ZF19CeCs/viOXUngwUwKUoMop4uCm8QX97mwjKvL
OW/rQ7LbWMUgoNTPD2qev3aw67z1L9BP03ZyfCwrGF++H6AObnRuYMiDHncdHhg5Ey5ktuUGZxRF
+L5ZnsLB6FjVUj9a5PCacJIOOm89T/XNK4dAVmbB3zS1i0pwMRu1T0hFfe4Qc5xddDuU1Rxf+mwk
w1QMzV2mNELHsuBBMfqycNFQUCuNtPFwb7XNfNQnulNazw4NxFzvSt+rCMY+4koBv1GATu6L5jp1
BDaih3cPypbs9wjPr8Yo38nOOPMX0b3U79a+lVo+oEbATI1Ma1tCRbmV5O/GCE2TpVOVsQtqOhbd
shBcbTF9njNA/W3u8EvkP7pjcUHwR+xEOX/Syec6tzWUJFsnfNtFPbmHJ/ENbPQjQJadbQy8o52o
82K7NfZ+l30AFPa5SVGoLxeyaJwbU6DNXd8e0WycAgHf0cQytbYk1i3gR9/GvCMc0rmgrCy9HrEC
mCmeaLRjtMwQzjRMsbdAmEnh07Mvax8LkFWzxdUTTATlxQcXJMZew9j/2tQx+I6ZzjOvy3WzWzfH
srefcNHiC0n6u/V4IjIrOqSp/JiGpBpWxmPREUmZJNwK3IBkKPu3o4UlZm0vrTuGyTbC7jPUp4jk
lLXADHINOYre7BsjDtCuOl/i5YiqJ+ETfKWEbdd90lsW3LqTQKZAqYkDeVNkvrkDNCA3VUY3sCL5
imyqA487Ds4aMyGGgC2xuc22U/3zCALvx2774wYvj+u6Z/ai3sNUUcQDsUO2OhwZnYyFsE0369tg
3ZxDm7UeGI9+vUjsl6qoovyDC80JIDuEBb7CGD7wphnnfIsF7YI8KQQekXxeL/J6mNeXsmOENcSb
d/zcdtv1xbFWJOMk70DxJ4cMCS7/9FhSWepHR6O1ocdMy0VY0YsueaqIuqg8LJmEzTXschL+ADOz
qInzs8bmvAlkjNwgVcjc6EF4vDv8Ji1uUug3U+pk19RBVK3F6l60BhEgzB8s1LsD12y9lPQyJja1
KcO5pY7YQcB2aBGOfM5jDgeuJXQv+tEa79vKRN1IjM5fjsBLm/vXxgrHSto9hsUIiGHp0sz6qSJP
yNVilNq3S8aSeCptptgI7hKT29PZoYanImiQsIPgCbK23hFC8kmLw5gpcBJuBsslgj7Q/taJ+r03
bzOtYLJl0A9bPt6vHypspN+5PXiAnsa1Z9AVOmE6AkZIpCPDkXDaurPxTPxAzZQq2sW8dPd/vi7/
oYln27pgdmqxRE1IfL9+BOBFlhVnZuv5PS0GCCiXUU3fzdR8GCacUzOA7nXys+4H7BPjce6f25J1
Ovc+yWyt9r1z1Gn2tVNgds+tS3mXz6NzrqbsXA92/Kjm7uOfP/QyLXx7M+nr0H5y6Uoo521Tokvw
eFYB22lQQPLP7GEnnKmmGxaWB80YDr5lO1coK1+p6gg4JofG6xjSJCR/e3/5KL837GzHoIVvKLp1
NO7elFbNBOUEklrn6f3I4W7iCeuS3t3lTq5v7Az4elPqlYdh6x7bY3bkya+vtV6ifo5uItUlNw4y
0V3WYOtJFYQqNPkbqY+Pf/6ca4v7zfp3TNNALSm5y0q8KavQomIij0KatWqMDnPNEaQuKjRnafOj
MBd+c2GhvNOCmD6UrRcAQFCYawim9zqepsOgSm0z0X9jlMIWPoY0SYjYZCfEpg5jpdtDa2v39oyz
fdn1miqbtr41PLYVG4ZZml8q+1LWnLmjwGl36+5bORYOkMT40Tkp7WiH9icEP8/LN+9Cz+xIiXIL
tqEEZonMnacyQ3039w4AhsbvDjKyzirdqoIyeg4+zlqLN2IK0SjOEsBuWHkNSsa9S/YlCeg7MPPP
65s9KpNuG8KSh2tVbLU64HgBqL23AJYsR+8ST4RRwlwyRoA+SyW1/jEJ9zm1/uHPN8f4D5sTSgrm
43SlLQNe9q8Pod8NwKhdbs46kSwy2grrFi6HmPMzZ9M5aO4GdRqz19bqLkbHNjVU1DhJ0nwWcXT/
l8+zLIY3i4UtyaDUFjgAzLc1OJPCLKHjzwxwnK2tC74FwHBymilU9nGPyAd8GpNy7KAdbCrbqr81
aMtuWtXtwoJWq4mfskJU9LdNXP/9g9FW1RmYEXJAV/U3biBittHRm5YhJKnqetltp6UgdoyDUxGW
oRUS6il9O7oGC0jffEHtQ1crjR+HpRxrgHqeDKhzMAZaL9LybVkSp+lPA5EZfRSg1yQxzeIcMA5z
8SGRFGj8A5/SAEc8Q1sIXrMzb/N42g9wfD+gu4pv6fVtjeUo4cRY92er/t7RZfJ+VPdB/Zil04cU
wsZmvaV9lNk0PoloJmoVd2PzSJwFQKsE/kJDoZxVN7m2nPoqks0JpSyIXDtYE2/59fQvyNw4mOYH
w5LvK0a7KMKJCjT14ims1bfZCOQO5m+3QWppMedtWUhLDW5GFblr2Xx1ZFrsGcOgcYCyYBpjsS8w
y50yjqrekM/v029r1Tn6cN8kUeoOKriqEGpn2oNzVWo8FhI43HIwZsov94FRfopKRPLLuc8woVxb
LRVwomnOmSLlI3ZsvEYj0alUFHAE5EtF133PgOtr5XPErUiZz/vZ2bfJ+EnmWf63DRqc5m+rWUky
ayQgNxdW7kpK/unVb5cxp0FHwEgt9GeD1onLIQmjNVGgpeN0V6pEtMUOoEzdbV8jHd6BNcXt7bPe
G92tij7DXoNj3FvEQgTtUSzW/5YslPUsLDFQwj3Zujblwqi3u3UyGOvxZ33Gp0gO8akbbNqJFR6C
hJHNqhBhvVltWe7W7bSub4w54zRfXNZuUWlsIxvkYg6mjzzfY7nMUX8crrUZj3/JjG3pBcTYeNGu
aafGxHIxtAkJSYw9ZEP6G6lJp6E2vhd+BX+rIKvOtvpvayEke3JkAsy3lDfBfQ7V/sehsRy6BPn/
8Ni7893ayc5NcZmdxQLZjVfG1Zz6l7IuYk1sRRM8tuL9OraslX4bRWVMK4JPtF4WE4sXPYUqvo4C
SXvcDbuOwCR4cgjnSnErouLYUuq6kZntCUf55BbiE5r2jCRuBGs/9uCYYg5O0a7rEDH29E8clcMD
o+uwXS/AemSZmSSPnF8380Cnl5zizsvd+gNQ+uMQtTd23Gr7UOEOoGK5wkpyR819AK5GxB6cjJI6
cbELliTgbdcOC3R7Rm3LGVmGd5x5jauO4CErKx/9o4EtHUsL7kBW++BG52gWV+ofkm1LolGSiTzi
qdhkchqAlVjNh/Vzko1yGbF6eSQvlXttmZigZg6JSW3AE4xDtFv7k6LS6l03QK6cXVKXlFUSoVe2
n63KCsheT0fPMEf8tvjX90E9d1snx0osDfWZuE5yaUlIJjYo2umWS36NCgbi58R+KKsEw76fX5II
YteMyKRsbqOHwIqJ7yrC97oCpZhyPCLK9BwkC6yqQfyQYxgPCMd6EJRrEGFQ+YiZ+svpsYeuKhdH
G2mqEDlUGaO+bxnb23rSbvLQuA2Rh5Fp3+fv5rDclWRkDqb+KGTQvBuSZA8tydrPBt3RpfFMpmG5
2XTYYfc1uJJNBFXrEGkAmdLauVgm6t7AnY+zIJS58JMr7SyyptvOE4oN17KB61C1bNYKCiomcp48
JIperxMCEnVCwpZyTusIKu1AQGU9Q6fRbYyTDT3Ri2amIJsaX8feKYB7rE9kR3rahsFIuk2qCkEA
5wBHs95NGILwt3t9xgNJNY9CpAxPWWlhExyG5LiugbWgWkZ1+YKB5KRMyk9VzZ7buLxkltaKNnV7
fL/lbomR8uBfgR2if7hbL0YwcvwKEl4HP0Q4zoL3IXCvjj6tyxO3wMdExRDHlhaYwnDez0Rw0vs4
Jhgq8QtxNhOYV9JedzlN3ROXi4lc6GIX1fKQSHSwbWnu9WABN2gz5uORYI5lstQumjCa6kcC1KaD
2fLJB1M7FaIbbpULH6psHvrizGVDdxwo14u6aobI5D/QdML9wlsYLRShWliarEUDWpTE8GhLUSzs
zD9XwMjCCniZgvbLveBwFmsWpmkdKmgYt5wxZu1Er3m/fnX/npMW3qzl54siZ8e2qk2thzisAOE5
KrqsnZeidCbo46/NhOAc05hnLmdS/C6gYEjxAgggYeGijpEuYzksUmtTem10xeToeuHYZseZmZ2I
oZH1PdXeMimmW8Q0yI7TPSdXd6NHEA6z7x0iV6+DK8eKm/xjzIiADCMM97TsvCYKs916/bsE79mQ
iSfX0pqrFpXzDiV1Sh/d+WCXCauxMfJ9H3boxm2dXhG0s/XlsVbv1TIYHGZ6uLhe3heyF3ROC4X9
nCS8Zim9wunWmkxsGqN6AjL/xZpt9Nvt0mwVLbroZBNLhkq8FEliSCEoZ4wjy3Gk+nBA9KnlhtA+
cjkyjRuEq+65TPTXNMO9lTShOs8wzehHZtl2PTaVfvcIhd3eD/SiIQM1dFRw0+gySZcRGQ5am1d7
aZ9tEZXMTCCzuHlieKK9MzIDaFrhz7ucDDmO8/XJxNP/rshotC/NxtIQNvxH/04uZxwTgejOjsJb
39lFCR2RxBGfGlrWP9544VhFJ1dQUpnMNBLcMsEQ8baGKWPPPh4G2Lbqfkq+tlEdbrLJHu871TwG
Pvnc3TjDyWLAFo927q3jWgglZ6K/ytuq/BTYen9c1x0AQGYH/dc8HcNjCG73gmG9/qF/LNnJxdDl
23bpfMVRhfeu3ui6R6h3J1pyzwk65aYuE2F3FTsYw/Mgseit62LdultmRPD1TFqu1MzLpKO052FX
6jC9sREt5EeD20z0UyU4A8Zh9OLny52KfG+9HRpBJo0u5UlF5BJO8AkDlxsaFF5gz1cZy7MqW/bD
Kf+6TrIJ7XoKqvJ9nHE8Wd/O2NnJLLEXT1FVVFvLBc5iq+Q9EQhMKjqfbhX6gxvTCW9INM49oj9x
/WbVaYL3e6JtqXayFCmFIy9NOTUXF0jz+qDaff59wrXAGIvDndFxZsqABIMelBPiGVgYkuZP6tcP
nfu9zwkoMQNOKNPofqx8cdtM7KyxiwNQijEAQcvZtXbSrCZfkmYRg7EHM3U/JsEUnUUBWYlO5PoO
X78WcDIqUUvH7jfLfJcVdFUzDepXrEHMXE9Q/TiWp7yljqvsRtsbDcJarQ3ufeQXB6kAFPqTA7yR
5Hr2JFPX2J85mWMl4dFKP3OPe7DyB0MS8AykdICkY+zmGNVsjIXI5rB926fGBzB6/jnlpLiPOUFs
1tsWEtFzbANK7op33NL78y25K5xWbVRtE5+HsbRJ2kO9NCOHYtpWEbiWdd0olzu37nYULgqOBLgF
8hMHCBk/5LVrKbDuaUNqwauTAVhmXPmH+rg+Ze5djSSQ0AFYa7GRflLqvTY29pdxGPfp5HpzEHII
pAm+1uprAbqOI8q8rTb9wKZZ2+A1Av2bRSbVZkTuh3BSw2O7SIvV9DoBvfPagnbpZHITxloC4ebD
bhS5D55lUCNJYNhxzntodnOcePTR1zGtXjIssSQ6yK5wL7plAMmkxnwKc7SFeVE4nDj6j33XJzul
6JKZEBTv1vMSKWZEAuX2aZx8wFDorc21Tlp73OQKjFIwsK+153Bd+EV5tJR4CXmwlu6v48Ai5Ph6
hEyyiP94DhGdvhSh9iXKq/LU4KPyymU60WURoelDeExkR8w7cU1ivKtsVOPrc67V/CgdXjB5Sf2I
13D4MbAupqTazR9Nu3gtssr1TOxU53WDD83mrooU6US9QTKlFAfxHDCWuy7qnxhXoRdufUWF5WTh
A1PT/0PYee3YjaTN9okI0Jvb7W35krshJJWa3jOT5unPyqzBwUzP4O8LNaYHLamqNpn5mYgVgHMb
WEONLJ9oygkHbRClqD9N76QIXn9ybFtRuXkbqsE4BkgytmvmAqqJ6z8jc/+xCS3AuEwMzMl/mxYL
b0bh0Ug2b77RXDIGwLuVOJBNqsadZgHGhaMkzZoJ6Gl2kl2cbwRis4N+NKK++QgymR7/9SkqosX0
nq8Q/gq1v0HOrNrV9g1ewoChm/QIZjCztfwl0oVMVI+LPDCnj9ozsw0xf2RFsODc1mP7as35QwFl
6JQaIV/IyjcZJiwo/MY8DMWp7kaeK9X8FKV4hGo9n2a1FtLDJP2zbQPwm97UPcAk2Q+qopks71eD
zzKw0KQpQZ2unAolclAnaVuEeJpV/x6t4jqGpGf6SsOdBPJX51s/ddsdDEhiAs/cyJzAP3QCiiVe
9Cjo0+qkz568iD68avie2yaa8qDA5W+LP/qVdIz2V+DDAMJulkAP8WGOyIFhRLGhtUvucTVffBUV
Ljk1jmM47aVVHCr4zl+diArfE/b7QuVPvxb+1gN6pKXFxlfANTa7hkcVpntpfUI4Irx1zMEunMly
B+T8rL++IoU6Fhoy39VN3KDNBSKiC41lLJCxr+OR1OA3XWJmqnbQxWjLTvSK7ocR64+cWUtoANRS
ZcaQIT1uk+ECNNUaF4AJzgZI91ezhWTiZsWXSQThWcLH0y2hH7SPMVmoG28I40uUSjRLg48yIal3
HjuNGHkYlP5oZYqqhAE8MqFSvPVT/lJWtDS5z4RhZcFDYMM3kjvbrd3hV/V0ljcrcS1wziqIvuDF
W2sMsd6xssraPXmbPIsTIw53SA/ZKnhGkXt/im+JFMITuGKTota4Jviaz1NNmkM+NqB07IMAnH0M
Y2fcpYNEkWL3LSI+AYXaHh6zsvk9hAxGnYkcyiwbzmIU+wQi4haAk3OIu+k1iJOBth9lyuzflwpZ
x9BLPjIzfrWtVp7nPnrPBMNMz22PvHLTtan/Mlx+gzHNRx/h/TWzj7mNX6FlntxxXZ1cvmaRIkrx
LOIsUAai/KvDjf6DrYqOKMFPubPQ1GKOQ8SlawABa55sc6rbQSTv4cKMLAYicajzINtkDmxAIc12
mzv5N/2OrAVIoNiw3nWh1Brid5Y7kuTck70wqjZG1ZPUeX7qiur1s1MBWE37PT5HE+dIrKp2jLMP
9SQfJ0F/CA+HeyC0XtwxBzUa/izJSzwaYWXdErIqkI1uTJVt0EDFNTtAsWgnfThkjdGfeLpvTYLS
3YHuAux6DO5myyu2+E3c71ceoX3jcAFZDJIIk5hB566g9DtB+bAYLY1k2D4P0gvZ8kN/nUs7v3oj
H3QPxh/3NFcyIjgjBcIYgxzfjMgc7XDk7BGkyHYLeq68h8Gpz9scX8wt8fCjin4+Fxx+DYrgJ/1j
lmQbbuve/700vnrG2JgOkDN2JC4Cynfkm64bm7Z6RfiQsFkhmdqJyd+WsriUk/vmKkNhE0bjriqr
fQdbn+C9WQLQ8SD9do130O1Lay98nBzbu74ADU3ODTgQWH38RWgwsMcgDWZbcZRJaOz8hshjOKnb
oMFDLMOC8IgeO1NNFoNaxk5KKbLGab7DvAgTNKytax/lzl64M/CsdIVHwczni9dnF9wU6Uvu9bey
NcXdXyBLUpTjm8y6I2gjMF6D99OTOTLRynDvHlDWtMrTp2C1hk2QcZsWkz3cSsqHJAzPTbN+DGN+
rMPY3cK/aw5m0Vk7nl3CuoLcvwKjvPQoDWNZysta2beGidoJ66lFy5v98TtwHblZsg1eG3gEa33L
Tfry8UzMULezfaalRtE9dU7D/xPAooyBRjkh6FPbmDG7y+UxrL3hMOH8bcri16Rk01Y+QlpgG7os
y1thdThmkLBfqhlJ8QTCpYcMGk7eqY4jOoGK59kdamZqdTM9GpAlMQmtG7eHBMUHTGYzvi0scN7e
WY3yWjFFmJ0IK5RvpsyTm1c6/mknLe4rK+UhNsI2p70cnye3Z9rX9xOfBhhBq6jFocp8rrxhOgdL
1ANMzNCi+unejtfw5NF3AfPwvrK2qYqvZVSM39YuSjf6YrSJcuoWrP7gYTbuSOCdm4v5ODqI3iyD
bQgjzxNxAMUhaOsf2meGxmMvlhSiuoDfbs6MoVy8B0dyAG9jk36L2ak/V2rwGVb9e2A9e6Wb7O11
QkcRj+uraROiQKBuQVl/T+Oxeh87pGqBZ1xL2HGnSqzu2wq6HfLCNuz77FyOpffK7QvAppzLrS8h
p4GyfcZoXh7QRoRbVF/ZE/xTd8BvUJprcnJTDuMCYAjTBAF6GInatY6c37W9EuxJtNlVQlSIU9kw
4Z4fkkhY1yJQZhNW3Tns39SfCTHvU+OttDBOhw5/PUy/p6Wp47NdN7dEDv2xrGPsrE4ljy2T282c
wHoP7IWwC9bgG+L2wm1YVCuCghFhXfrS2OyaZTHdc2EiLVUZQ4SiX4P87JhpdgOkkO9MH0kCp/6N
RqreLw3pLvWYPpJiYW6U12RnSdc4TEM2bdwin0/EEVbnuaiObjANWEEmk5WQS9gCqhg2Hb6KHIz3
xWIvr4s3+3gERICGbjwxrRgOo9WGF68ZvwdDGb7BkzGPbeeR0VABA0yCdblK37+Vhu88LgyNHtc2
vo1gHLj9BZCyjMXvJNNbkpXhEyDRVCVGLW0T3STZWPAnM6LIGQQdm4I6Tg3J8XYUw0GkoBOdvgjA
I/EPv+kOeKjlqSxsEulAxgJcZbOYKVS6Ya7FVuZDueNnAPErB7SDSLkkqbjgMBmSG0+Qc9If1gqC
9VQmGZd3N1RnxwimW92mL8OK6wFEVXaom7J6LUrcYsYcyFO1Um4mi72efQO9AesadQGUZCH5hDAQ
Vw1VhmdHut2P3p5RCiaedehH82OIDBTTJsoEtrr+ocKPvTESb3oIx3x+KEUqd1rl4ydCHmaeAeHa
xhOEtWa7mtH6kOepCuOJCVsOzW/AOPZRgdYnjyvrYe3Tp6nzk7PEr8jGVClW+NJTV5CkIUbvFGar
rx6N85DlwxPDo7dx4TNJktx+cSZEhPbPFX3GoxYRir7NTl0PYDuMg/hLgRFim1evhGpFr4Nr0plM
Vn5c/ZGzcaVUqssKZJofpteSDoUpHewrM7Tf57zx9kk3nxIZLah/SeIABHdoElJxCpSnj0ydt8pR
d2Euvp8yinLijA5hVpGLMhoxiSvmeQS2QXBRbzxJk3T0tv/NjNjBAQG9dwmyu98YryU4lDTPm/si
a/+Z/REjRHEPZLzeq1pmTHo6BYlDt7GGvA+da16DurAvjAO8A9SVGXQv7PgBrGDN9uCm/1dT03j2
ZVocwXWjM9ESk8lEaBt2g3X3mswimfyNbML+Cu61uskeECWUKP4Dp1thxabJSsa4xdlNPwDeKDuw
U2dV7bcAhBhhXI2upxlAU3OSPbU4CR/Qcqb5iQj5YXST89KO8d5ff3uYJx5EYYznOrHfG9G7EOq4
h1KcwFEifrbmmj+WMoBhMMGVTT0reAB/UO/cHrpKIIhucEzP5RUM5hu7yykcXjQWEBzSjohwcy3F
6ww86cVIljNyFpaLHRLkoamCOw4oAtXCsDi5bTvtId41h8lIlIJuBujqxfJIg1E88lRjkSFAfYq9
+lQxB35AihA/OLLucIw287lbx93od+UTOQsr9k2fOCmDfbVsvOlAYCdiY/albZH9qryQ0Se6fnbE
gu4uxlirXM3TjCM0m3g4TevezViYSCMtHkabWUtBk9/LptoiR6UzTFDN62pqSlq5GcUVq1VES5C3
FWmsFvNPYLIFI5R6V86AQ8RCRYwHSUJO9egscqa/t1pp+H1JOayrU72gZRH41k25d3eX8WGNmJoh
+TIQ55u/oIA5Xyd8vjCrs860X1KfSL46C8XeYCS/Z+Z3azwBZ68rngI6mUFY+Qc3MzOJvdkjD+qU
4lRP7Np2+emGZGiW3Rp+rnYEB/y2jx7d2MShXTN5UOo1tqBGBL2j/e66wFXyKmNDR4MK7PA82lX9
kzVlCuN10w9VeMF2vq3GCPnFNCu7LcA0GB8EJ5pnroOO/o3pge5tF1OZRZidYHXqvrGmwsiSE0yR
IXwzVuS3VuUBAk9PYkYkWCdzcmb0u9NLN4CCb8OsttWROZyKdnlqGPGQ2/TkPMejZRBb9scLX53m
PW9C8ZiPM0WVGW0gMMdvMgz2BEuehedUl7Rkm0dThz2oZbQ1Lm6IKtBHqCmNr4hYO0htRF1BQn1h
oZI+JiHLJbWZbg2+t9JrIo4JHlscwBatwWhhfCOQZPTBmsccweeqeEPAcQwxcDqzXd+DcN7Td8xH
25zuc1gfLWqt586E5dyXxM000gw3pOIRh+b2e5wSj040tGdnKB67fhmOpin/EKq1UmMQgWWyh2Hr
By/btK4zWrhNv6TxNm0leOWQOKWwGA+ZAN9K1tB8tAxAV4kgm0T9g6xp62jN9A0SOOAZjeVBGCh4
e8utHkDNMBEszWviO+YVcyV1aOv9Ya01XgTjF6PHbzrjGNtDnzGQ2nntBY76l9Aqkye7Bs/OZLrb
ixlGWlUv6z4zFpX9NRlPBqVz+V6MVbG3o64+/YMuxP/vVTrHnOmivbKi/6EWy21GbSaqUqCpTHQs
YqeWBIwjaekGlZ55juPmoee/ehoK5x40TbvlsXiBcJkxeF6Dc0LwxcYtJ9Q4MkXfIAHXs7EHlxDU
bxaBm2h83P7FSTMkZWVRk+ZLHxn30j2sc/uqTxI/N3+WofwOSN/aZq4ZniwLID2gdWPTsKTeEPJn
7sKi/KuPLfarriCd2RpSglBi5oEFoJrSQmSVScLlSjE8GuIb5Qrqy5UKzw9hC4XSMY5FU4NUSK3v
fWLIC0ODW8muZZO0DGzbns1WZVkl7GGGbtpcQBFvS99+R9ktB+sHZFpgQkoSgluSerH2nprBO2NU
QOsftM7z9zK9YxSJL60TXp3WKzl43OFYGtijGbp9ScOSHT4ulaXv1dA05btdKRoRPAnoDKBrCT4M
EDZJmyGi5YhjZsvvPdaKDaUdoT44wnAjr0j2Ey7/2d25fuk+BjW8xaovL6iMCZFUvIqYKvBgtNsR
3PecRlctUR1C+09G8pH+l6hfvzmN+0cPsus8fhPKYaGEf6gEVfbhHO90ARKrbxhVMwolKPVKnJoU
jF584W7KXI0E/Oa710WEM/fpaWoN+MPBO/exhfuG2KcC5imyrJ7lPH2BzyS/boWzHbhWic1S5rb6
u2cB59HLhpDP8lI01i6EIrVnEPiaqkFmFyfNnkyorzK3XqbFJtAntn8nOY4lLaWQQfuNZcqBMctF
n3mGgWiR0CoKpPmh8Oo30r4/t8Y2QTGnwB0+PGN2/+Ftcv5L/en7TmjjDkU9aAZOpF62f9elpD4B
o25K/GTeXyzAXwci2nz2ACpvlww5BEXrV8eKa0rg5NUOyINSKyVGzfGpzM3+2DjuQX88fGr7SvYf
qUTg6FEdb8MIBT0hPZNxsdBpIaFg3q6V+dQhzAAreyc9hZZ11ze9zv6/TwrnvxSaPktQJ2R2Hfkc
F3+XRXYpCxjCsKdtFkgiUlIo+MmcPWdF/hHbhjiZzg89w9frDT0W0td0xrhoi62BONpgwm3hY8Cw
fjvIofOg/2uOSTwIgvDYNkx8E+/RthoSqtQAuG1/lrW8NKvVM+dGP1f21Bt9JOMNG8b2HwR79n/Z
C/n2nIDPDjGx48NH/M+PrmEBY6XDyBKtXb4UHSwqm6DcXTGvydFtJTlSA1Ek0OL1YEmPkLWGK1Bk
9Czpk3OhhmdFUry6rLmwrx61e2gMMD0gA4arl/7+vz+S/xYZ8jWDioK0YylvcvA3keFQVRF3GU7e
1CDqNV7PYm3ecD6Aoo3KXjFGcT+welwcxqcEj0b7yV0a8pwFt0/KXEKCcfqHr0mpY/9DaOjDJAGC
oaAMiLP/rsoGuzjnPcurrWlWPjr5h7Blvxha81OWDNG+RJ1/6mMbI+lCFkALpHCbOvGbkaD5I2fj
+n9/Of/rqXVwavhcb8CkTPtvRANI+yKaR3Pe+vWwR5t7qZz0t74bCjzlF6J4lRuFden8oN2w1A/c
GBlLQ4WKcLLoe6XMXxUUkzr/YgQGa1W02wx4TEJ8Nilrdvt7Vi058gtJrhFQBs6Z0jqMawGB3Y45
g73+qVyq4uaa/+SG/nS9/v3HjRMaP1No2S7Szv98bF0QRtbk2TN2ueAbUhY2nOV6NqfwLbdQ7OL2
JznT5BkIV4AxjlmQ6Wm6d11z5xEnOyLhC0G9PTd+AdU7VIEKvYE0NS/OMym3aCnG54HRPAIzuBd9
Wh4M6v+Rtl8ynltG77zA+ra7LDnr9z/05+cqINaBvwPzC3HzZn/NPJu2Bz7bLuwZ0yBGsrvqJVxN
60xc8RV1cbNPw9FDpV/uTErwHRRxA6KP/7C6gi4Lb7qnSltTVuJsP5VB7DyIJa/3hkE4BhNCJiOD
OHbSJRIwEd21qJ0TFi02zA23TIOLDis9eYLYHG71TL0OexS9jC+K53kwtk0RACFXun2swJdu8N+M
JTrZ7PBOUdI128EhuE3bO8jg2Xoxw+5I/NBW5CLlx+/2i0WgxxDfZggE2SPCtCqaXibUWExC+10b
sbdKiuZmp1Oxd6RI905O9IVtV5sFQ8tG9kyIuBokGrBMboZwuadT5jNTbLwHJEc05zTuJxF6vxD6
sUJSj2yZt0gfcYRZ9LvbOhjz3WIJkA35/JJJ92g7bcM0rY4PEnTHMU98RoFk9pgyjyGCxhxV5bBv
Judzi5kpl/e4IJwuyFlq5m/0gcU/qTcBnPyPI8K3bSgzVsRtot/Zf7slrWAchpxFoMIH2HjG1MfO
/XwxbP/ChUZUgTdmV5Rg9bbzLHuH9Mz8pZk0WkyZIkLElQ5KmzgDUEIpbpO+ll/0wczk615aaE+G
4FtjAUhcEwQYHmInAFjpPp/AwVidOyLHKJxzPxvPhdJcOvGvxKQhFVl7LfqZGXC9orXiAX00u+Zs
W/WfHJri8VMRMbFH0EN7eJ0k+qxEPSiJct7AZ1RklGXsHlunix9nkl4GB5ky1LoMFImFYzKt3M0i
p3DHNhqMERb2oSl+FuCMr5B+cY/ZtfEGrf6dBSpGyDWWJ+Csw1cQ59+bahovepsjSNLbW2wiIDhR
DORee8y9F4Bf4n3ukg+vhyM8FHlz9SkjGUAFF/2zcwNyDoW0CCn2W/cy/ImSEjSrM8lvthhIucDO
tpavXdhDNUt9sjHmvwCPHno3GK9N5NQ0PQyEzKjorj1aB+KN19tcyfpGfNkZm6VxCBaCVuQaJE8u
M4ymQ9jeCPa8qs8FrwMFfHb2dU+umWwS77g0yI3oPX67w+8+jMp7nyhxppnk1xDXKaiRsdqsNnBv
yFss0kymhsRzeMSxFqsfMSVYMA4grX6selQ+liT6zl+eUlwZxImkCOUS4KZp5kIx7OzsolfNa90b
e6KmkS0yAMDkb4/h8vkOEDqC4YkMHF6otBfH2Q4jeBE0rHaeT3tln2AbocEdNtPGic39xcfbUykb
HX8zE5/VZuHsZfcCMd1Gi/o5+DAlQXb8dNvhQjojvKT6q4w36VTf0wGBulazaLvANOAuS5bmPo3u
L6vJmA6zx5zpVpnnkhFuSwqTkW19ZN+cYS8ltG1cVvRdrJxrltMb6X4KhZTATivthCnh4VBG47h1
dnLyh68dJZyYW3IgjIjIpi9F1VmfYsMs5urQj7oePmj1OqNZTMa1cS/6+ndvYRX1+UVKN8jQsbHI
7LKf5ZpKYKTkZwfAmTZLglIKNdc2KLsHXRYaa+TuyG6/UCEc8im1b6Etj0XkxQctU8HCz3fjiE3f
r+tTYl4iG4shm+fvcNh97MoCDHEIIkOav7sJw3FpP+Hfyx+8tntKBNBOK8UmSGoraGZygDrDYkWy
rnfiq4YjmHpvv/TOW2c3RwKkkienb279gF6qHQv7gJXYPYieaE+vo2DAmH9mGnGSArpUAqv4JGNc
1Oh6tEQ6I1Zi2yUInkvbJ8bP/Z67EbgodEbHzmhQJwnxJW2ZpDlu/LviuiJl8tjLARp+wRCctFJj
K3rmcUG/nAc1urXx2rKgNpjdcN3l6YsTNOxbYgI6fD+75kbyrqiBvTud3QaJaD+J33FWVVex1ndX
ZOdmMrIz1wrN9tHt3PmpKlyxr9bkFUnBdFaf/jK4NxIQHHIYx4NXHfV+BujGV2dNyQRl+5e0qvUH
OcF6M11fO4vO1ME8GA61e7BzApW8AA186MZfe7SlDIxufg/cKQMkDgUMoxgYYuKzCaYhL7m4JV19
Le0keZaOA0gYS64LOqQiDud9spbp1ljpF3PFjmzFe5YTYO1aZDZuZbG9EL90h6MvXqmkYw5sghca
I05b5f7Uh/fYTr+kIGWOKI0vn3rLtvuzru0PpyJQVtR1cs7b7KYbqy72fpvG4EO58cLjqV4R7LLl
+anbxo45LrNeb7cUbnOZcHERBrKxmvWyWKR866o/zpQGqio6UO+MtmZSUzaZFb4BqmSO17K043Y2
K2Hg+Df7vbUniXQ+moSfCiHF2U3Gc6p0kBVY4o3fyVtMQO2DPaOikcm7GPFgCUf4OBdbSpacMIR2
5XBXt9T/F67pKyCciPWY2AtLl02n4G2IQEfpnv1fch/S5A0EoIM6lZBlOBO8P5+SSH8feswhRnaF
ZlymmzDC95IjlNfzSt26Mck/roiV9mlNpJzs/hjVPJBqjJelUp1/bvtwATkBz7XT/Ig7c96R+PUg
oty60PrvPBIrdrlvM6JU+gfRzjdlWejygtC5/EN0PSzymVSuJLlXSzhcRkgz41jLU4o2aKJfORq2
qhe78horyFISIaSHZrgZo36Xj5SKeqispetEVi7bIolRFgA4zKX4rqVcXbTcfXxkOw2QSGbxWtg0
ZGnCcGRQyASN/8jttHqUEZ2q6WA/LFfYMHlm8DmqH5feBBlI9FFusx4L17M+G20IXhffbYI74FQC
CEX2aCE5rJW9p2b0xz2raggghJ8cCXukGmHURSdZf69cauDSQBQOfpJdvmLP5Y27zRo2PWuYfazC
9ffj2vpguUL31Nf5r8UsyFqzkStm8/pShPnJ4C3nyAeYwy4VWPd2GodqZ1fOFZBCdDRr+WQajkqG
7SM0Iag9TQmWLS6tLe5K8PhzDEgkKI9aG+QSJLjt3Pw8TuRskW6U7oQru5OSMDpYv1hg/aV0fPh6
1oMYvG3rJvFuEhHSAawS+pnxlhbZ2pr8GQmDkMFbEdctzKXmoyoSwQ+DtWCH9wqxWDowBxbv4F/M
mcxyAeR7l6G/UrVOVWH6iwjgu9bO776bqyf3OXpdTcO6dcrOzCL4zcpjaBxKlqsvzrIrrI2TG9aV
VPJjO5g9gqf12irBbYN7YFeF1Vensyu8f+2FdDKPTcDdC+dHipLpYlmuDTfMr47W0icEhOQsMUek
lKhIN1abl5fWtsh9Kpddmw4nVXDsNMMgDsuvQ0tO/YwAFHnbeOrqTGxa3FmN6XTP5tT8NvL6rH6p
wTVjLCekCx1+FfyCVT0/mXH9UHKt9SvAca2RBq3x3Yjb+qB1a9TqfLjeqZrAxszTGc17dJwX5Dw5
6+hNH9fxRUt/vNx8nOpw5Ye5zwLOSAQxf+p2uWkDGBGhFCcjMYqB2+TnKcnfpjmhm/LMNzlQSk0t
ALPF/RCVZRNetgCdtkI1yt/rZoNUpfEIIfDq2zSJn+vRMCNVEfuLpixoExryI5/dSnDQQrlhMmq4
7hRlCfFoZLC/6d8nePIuaM+cM+jFexaH9okm5aTLyjQhgWMMaNBWot+JLIWvwbAfJJpp4AaqeKeQ
rqSHvgVHEAQ0442bP8chmeqy6/cuzNZD3qbZPWLMc4wj42eylIrXpIKzvTI8FF7O7R6gd9UyOh8H
CesFxEmx4Z/CvZXlLhna6+nTR6K1yLqxdSsfGShSKS8D/mga3nO6pM2Dk5DUMzMAAHnAXd7klGVj
etSiutljNCx4Zp1wxyHEYkwJc5IZwTssjsb4F5e1kO1eziTi6XMlasH6rqRfZvHCpozr3FLton69
bPiKP2bCe/RdhmXoSGgN+jrkUkAlJWHm7Mg0p2YJ2Xo6g7EBYT6/VOemo1Adu8TZeRI1uP50agSv
xH8Nn6/uKDhF8jy767eZI41deMOKkUy7lEW6EtY1PZFxqtycYObsZYnUKBj88xrm3tb1iLZTLuE+
rb2tSZ7JdvZ/YHNNCLL1xiOWtvuni3ika1lblNyriyeOFaYyYiZH3BX1Ti68O5AFL4LTbGw9IvqU
HplArecUztoTOtuRFF04GnW2KTz3x5Da/QWrOpUAfWBJsjuzh+5B11KIv7oJPxXg8FcG1puRL/2e
+Ml+Fiwg3YWgxU0SEOQ04TAXDTG99RAUN0x08cZ3S4LN46qhT2gO+ArSL3nEakqOFNspgc2xG9/1
e6U3AtLsCQG3+T06uAbGaHKyVZGtyjL9sWrP0owhhrZtOMGLVPidHrWOcS5nEZ3M2P402s0L9iVZ
RfMt6M2t17Xugz+RFzF17CQrt/sJBya7EIZJYCfYsgJA7iwSztXM+nDXynuyPQRsTTB8tQq8WEGE
AsaNyo+xQEISu1d9+yfutOxq0TEm8MWtXw0W40qpr1+JjuviaDXcQ0FDq8b8xA+jp84Nbpp/ZlVl
snGj+C675EULMcPF+9qX3kIkK1pZ9KqQkWGIOs5FQ+dmlgkXED2vE46Vc9bO5GaSg2n66c88G0+5
uRz7YTYfigALsIK6rDVpLQi4y1MeIYhQ7GI9JXYZYQ5D8ZCiU+Czzl8BKxLia80HeIcqU9h5ZrX+
dYjtlPoUNW4SLR1ZAiUtYla/aCOXr7AcmbeAxjI9WoSYz8xZZbpzCuBAJriRbdvWynkRdhcmEiSb
7mtuxYPEeHjomZ+Odjc/oJ15m/0suQqPhn5uCDY3WnEwCm8+awJJ4cZw5Yr0XVtEZtdqj/HIGMd3
+wiR2BRt0bK0u3hqnAOroGmT9h6DEGVVZ6JBKGbkPK/e0NAMpBNfgVdujZaVzxAv+9FZECjlTQDx
SW1jBUHOFVePS4Ik+jJ8cfpOTG0GPs7Eiqs2kBjhG/slodOeemkeJS38raOFIRViB1eFiZwDodwK
agYuQkGyU/khE4gzCtOizxUzce+16V6TojToRnnBB1c4O2YD1yUGYAOU5CtR3uG2XpZ7q3g9usas
Q7ruzMuUV4u1dbA+lQo+JjJW0pC43xZXltT+8VXDa4oe49PcfOnU7xeLeM2EnPehZHRYGS0D9sz5
oOV7r3p+RqPFUe6B7d5Ntlvc6e8sICXdSxsPNKqT/XkM+HOkAlM9+VDFuMIKletRhJV/JGcm3jyr
uu+YJvbELr5sriJjWefzcqPZ4BjIkSrNwfRYIu7dDqZFPA0MzJMfq72O8g1Z6NcOJDQTFE4eaEGj
brNJzFr8VgDR2XIOZA7ltnOs6YOE8PpPj8EoHIIa1VteC1rw6aJfHb3tqvMOXVr2u4lpHpcmv+Ln
bB5or/4Bomz/j5VOgLmDnYfrMAkO/z48rvimM6Y0n8gcBl0VDf2a7mdDUFa4cXqw+hlxH1PBQoHo
UyWn1rWAhSBmUIOaBm3mxgwGEGHCupFcdSzNBbdzT+rvmEcfJYXJDtxNt/+Hwf5/M385c3w4ZgoL
j2LCVwSGf5sictrU9BbgxzScLA0EyXOL5AYnz3bAHFQOYfdauZylwqDq5HGdt9Tuh7VBzQfhjDE0
5CRmvsa170ciaefkw1hLeFoeptGQTRuWNNxmJdtg8PEBXpLuheik4JQGZz2NDAeQ3CLMfNToQJoc
lxhya2CqvV6ylp1+l0EUM4kd33zq0P3yh7FSS1OrIBP1zcdREbcQcalDHo9umauUQVL0uqy5ue4P
22ifwqT6Zk/Fwjguec/t8AcRcswIF/ZhYmQoX3L07hg7H4s2srbtAIRuBNbzl8+1iAvMesUMeVd0
tC7CGFnzQRH+qi//tvZdED7JU0I9gesOKJBLSCEDuS+Nz/J2GSZU/P4fFqzMi5afmCdrunPg1MXX
vCPTLz9rE5NuwRLojuTv2Bs18zqMbZQi9n32o/mkl7y56pSd9mvJUH3v9XWAq/liR5y5ik3HbAaf
YATxiTyWk4dk8bMgmbviwkwB74xaveUjSuAJtbtC4SWZhRg77yvihB3OPgVA1QOPVil6FB9xiNgE
1PlEp9LWLVlWxoczOcG1cdJgl6R/miT4nicxmenoPbiO5oeVIsXCBPs5yitsEK0LWkrX67+mBXxN
fYt7Su4TdDTGRcHERrnjJ7SXwFCyF71Bz4mm6+hfyZoOgg3UAYQRE9MgVqAUQhreV7/TCmeXMgyR
F2TZnlkp4X62s1zHlYU2rfDBSf1nAf7+pMvlwTnYdoO7UP32uo3rA8rfPpUzsTw9rnTONZNJqbJK
FVWOsqBUU2mi8/KpP6LtYPPVpBf9u7ugo7/t5VtKZPvInwCldrOMpn8mBTXa4BogsbQ9MvCmjUvj
ijADl8IpyyyqEYj/nrzBPIHLGExnlJ4swRQhoe2x3rC+fXYY4UICLl+SlWZap1cAGHC2vlNhT2/x
SQw3KyiiAy/QXSdW5HSWHHYrQMwe4Aabl88AgFyJAwILLf7na4gwIRlRnq1tyFmOJqDI0YibYt6p
dDFVLOCLGJ0UXGP8PVnZqqMhRaFlBriX4h6XV2+lD90qCHyI3iA//AtkHyuc2Tx6xtZNMAjqWsN3
0+vCtuhg1BJVLa0HMovPslg/BHqgYgJe3bWlSDZ6sm4yTmvcTIn11B8Y0yN6CckGqj93zRh2STw+
xCNHaezX46Ywoqc5yXDgB5M8DU710q0oXdc6fjcTCtGhxEIw+PE9GdEKMTnGUy3JIW6GX8a8IKIL
SbDb5AvjwxArMdlQrfW0pkwXnM403gI5fKT9THoSvgDdvUQmDkkBz+UhTYbvWbRknzVCm/lnc7bs
l9qr36FlpqB+umjnK91e7+Ce9Eae3rTskW1JJiuJiUlsQCe2Vn5zTPNm3AVESBqVHO9JnZ6bufde
wZgc2lyNOloXDSm7in9aM2vEx38uPiPn/1F3Hruxq2mWfZVCzpmgN4OaMBgM7yOkkCaELL33fPpe
VAKN6gR6UEBNapDAPbg3j6QQ+f+f2XttUbFUTVNUTdT+PaxoKuQeqi3PawMYA+ciwyLiqKWjJKal
02H3p4qxajedZ6pFNL0HSPjvOm09pLR+25eUcH5Im6yxgPOxFt0leJdCDR5xSgkkTqdI3MWK+mUI
w5JuISdCHICQKCP5zNQ17CV4ATGliqWGnqNhlHDMHlW4QJbGWtBb1GiZ9hCEdyK4NIfWhey2NIiI
WyaEujB8dM3psSOD4dTIbA7jydg2OTWSMZrSOoyBe0CU2cSBqkKXMKpF4bfqMkqZ+c592N+/VGct
p9/F1bYgXbrvEWAG83OvKI+iF5J/uYFwAG4TgVlLHQjRTIRMVn2Uv6oTReFfR2Kk+FKEhG9XERZS
qL//gTCQFWSOp0Jk0q7stqbln06lSDRvWWFcNshmWv2dJ/0MTvgbGZKhuMhk61RTeC+icI6zGZhJ
kp34p6UqATtibKjJQI4r56+p60fDo8xNnBQBlzeFR1ljcvJ3vitZne40z5psOW8fVlR0O8P7aqVH
GXN5hFqnwKqxO9z9aJhg1Z6yeb+qzorRP61IDuqvkGnyGuYCVT29Dn5XLqSqwPgi+C55Jn8j5T86
IZT1djeqweVv2fG3rxGKrl/KQryBV/ZZ4DtcZKWPZDcRmat7yUEbmSG27Ob+JcAZ27heyPWfQbVB
A8o2xNcwZiPJyeK0JRe84t2b9Tp/AwG/x3tptv1G5qg/enox2XngJatKzN0p0M5smxh0hIyZGCMi
Lgl7EkVmhyQKOAY/irIvRYWc9tlPWg/d91CFaDl86V92wkke9IUyVbPWNeCbIYXc9uLym2qHuadH
4dArLeFyqTv1g7L2ZMMHUZSBDS70eP9Xpf1Ph2mtfvI5i6r+9yyt/yd/639T4pYsUkr//yO3rnmb
fmThz3+N3Pr7v/wrc0u2/mkQrqVYkiaJokj01j/+o/+pm//8hyz+Uyb1isgtoG+ceiaKn3mUHPzn
P1STf6VpZDjMyUASjcj/Dd1SlX/qsiHP1HRiMi3F0P47oVswCv9oYf/l8AUhBtcetxkpMSrf479H
RszrStnrRGiLjJ+cumUU3Sj+iUg9bVOW6T7FQm9RUi68P7er1+/MUj+QXkNCy9iVK5Phm8ZbvKhN
9ihwmGmMiI/mLH6TIw1puTBSRWll7VaeqmN9qqVl6U+vZeoZLyF74U02vNYlQeiSCf06RQ5PvMUy
kF8UQ+JlxYa8nPyvUdZqexpIYEI6Rv0DtW8ifdmp4QLrIq73Mq4N1GbBwS8Jj7GMLl/inb/LvbVh
kFJBrZNDiCnaKZWTawpe/iBIObbqTnQGQlTZh1ROl/YdBQJrGH43JHEzUsNYOsbMI6qqbtwszgEp
5+GWlJGYElq+AbNTkC0YKgAllJtTvQaJjDKjaoZlV4tXvB+rKPCZTehoPVvyuxFA3qxBek1m35A3
cCj4A4UWgy1poVQeEJtZwN5SouuT0m+tuSxSIm1lpPwHxHdB7zCTT78fmktB/5+ViE4DI7pKWbhp
c3qXXpd8Z5DUpaIMdhcgBwIZnh0mN8yQsxts8aSwLBd9yD5VAMtddJLT1uZrIeq+mwL5S1ILJ5fu
6cwKx72II3E7t7RqC68cjwET22U3zmPj7DgE1acU8vAkmuHP9eUND4WIVNWI8Zd2b438i1I83wQK
0S054aShOq5DbSc3XAdVgwCYcRiIJ+CMkjESuFB+DjEN3Cgl3FPWT1zhi9aAJC1z420oFA9TV6KQ
6NPusWDUC/CmaG4K8VkOVrMOmSNmo1osKra7biOb+U4cFOzpPdsUkcJcTrulNDCqFnW8to1i+Yw5
N5GqBtzT0yEaSL81q+LDV02Cl0ss7RRMi7iOP0bfR2/PvpgpYuBg38EG237LbQy+Qm0Qt6AJMYIR
wAfKiEKyDqY6UzZQ6zCkVx0vRKtRlxDW/bh56z1KSiiJ1z5NDoSYgyTBZOLUjfhsQyNwu5CxrCAb
gKg0EVF74/gDuS2taIy2qfbcd5rkTAkJeBhZGMXo5WLs0q3fUf8ocKKpS5i+FjJrqwDqj4Egqx8z
bvFmQJRMbJYjBbE7lW0Fjoy+gAJq9heyIhtNxt4ecXPUGeSXyGTbtLOcpB0XHrapRV9+SoKfrSLR
xEWsJWAGRWhyNCtz3uRCbtWVOUi6a8XT02yh7lQGQom6Ul7FWuEcMR7xFMiEaDePgk82EMhrGwpW
Rl4Snoe+fPeKpyANb70IttrPT5k3Evg+glZJ0AIwztFsPQkl54LwJHSwBEYk6yTPUsa02Ne63caF
uvbB6a/99FJa7lhlyouXECoKsGcpEEJIdE9U0KH2xypt6LwoOLucXVRlftS0VyssnAGMq3ZT/0m1
++RRF9aujWmcp2JiNC25gqR4bk6ceUGjsqcQ0Jt8y1XtWAN2xjDawO81QdZpHboBSDgZQnukKPde
KAK2Dux6tFJ9Spp6mnr/PHIyryNh6NwCgUeUEilCBK66YFWGx5oldtkJvq0wDSF10DYUGuDa0L78
CS1LmIFI0vz+0ncCAwuGPEU4ogcCvYAnVwpsa4bRD0p3leIJT19HM9kk4kso8+6QwhgslLA07CQe
D2JTfhRqOKzZ499T9gxO36C1D4JRdXopZHfhRRcEF3arTWS1m3XjCHjti94LXWEUUjy3oLN9Fn8F
1c6iU0c8DjxSqhGyNBG/MnLKtqky27ShExC2x0iDYPp1mt6nqVPOWZs8E4W5XztJjmQG33pVMGCd
sZuer9ktVECeWkkiNclIlp4poNBj5NrIYXuhX5KPAV7qqobfbaLWY9VRDpd8VPCY9rRHalpzzKPz
Wkbdhu/PdBkSIvkcGSCYSpouR2QaNiJKHLsG4HU4YzeEF68R2/l9XfjivmEGIhrMJC15EFZCWX9q
Va4fY5M9a9G1z2nyidXBELHwFJhO5SQ9lSZWV0aQv3qSX+279u4nTUTXOzlmI/pO3KrEs4V8T42m
ICbrg3GrdsSv6vrITlew6kMskOLbZQUQIHTiZ5/+VOUCFiv/8dcDlZlgoJpkGo1410asW7gxu1mw
gzIWaZ7qJuXqUfzY3IOXvIumkgMzlBAoekCzUCEflbICpDn6h0ljG9nn040RYbe2VJI7uvpVzCJ/
m0gMd4whOOpmqIDrvGCx9uyEHcOaqRqDUj16A/KEnIdR7VnGOC+YyoFlBEjtSX3rQ/9dzEc631mS
6C9zPWXLNcX1QzGrPUtT4Eya6CTisdSz4kNV7vmI7bMZwZ4HGqd9XUz6YiiJ3lB6fAkMB+SyNF0V
qMuDJcleXORRh5BDhG+SqJssiZPtoH+Bx8f3R4myBqJR0XoNDdBF0QBsgxyn4T1fC1g36qYdN80U
aW5llNlVlIN8kQPgejd0iMGDzzJu6j5YLSEVLcP4ILf4UBSp7FdWbSJdQC7zzCvtguBP2+WiCnAo
t44dcY7I/Jaj6WHACcOMIaASHQKG/Y40vFqJNH2Y8bbyp/JZsycL28lbFwHMrEZRgnMpBodCJ1d9
KJDM1Y2WrP/+WKcinxTSZXj6Yn5o0F4dZI4bePcsuXvwu2QKKcXS1Dm0rM63dn0/+itu/Ter8bp9
IA79/u+f1FwBRYiMF4kuYp3W47MyPVldobCJD4HxOUiDdosbsBOCmCxZz1X3UK6GRSYE4ASR/udK
VHbsDLkpLMViR6zwR/yLoItL80P2gy0BAyM6CYFHw8t71U2Q7h0M+OmhTP6cj9hXSNM36krvUsrb
ug7J7ijq04RHczPMdZfgHyFx5WuNsGaCylMNKTai7Zw5FxreHPYt9lIiPWQ7aRF+CUZts3oLMUQi
J7CSfqcr1muJ4SJoDPYeHhBs4DpCLvGo5rcGbWg6ym4mJI+UUwtVBYzGUpZF2Gj4TaTCZqhLJqyh
PU26YXYFSB7V7q3Un5Kpn2W0xH2LIsQLFx5RVI5az6wSTb+3/qCvaoRTGWX/MopOlvY+COUeDO4y
k7J92rGwYzKhTJgS0MFUFLOCMSf1LQxKswKZDTMzDj5U2h7QVqLIwBJIjGeUnGAoJefjZumA7698
DTLG84km/UBGFYntmNZWKjduqhCZpIexKxn3PvsI0PD1pn9osYjaiA73HQNZjHJbCrm9h/e20Bm9
FjF+6X6dluaqLOu1xtneEGtQmt6qEp5toK9rywL1EqzAu7l1oQHwgokwQznIHzgYQgPHNmbhNET8
ZHp35lUEU5yUA9JW4pXSnK1RSzGMf0IviWvPCNCR2E8gOhybxJFCxpZCDYgxgkX4WYJVCnXS4Kxz
DytwREvNoGShDxhMTEJOesWZtikyfkloHeDNy/ngVDN5yeaRD6dRHd9iP8e6iVw8JjkTkTd8Xwrq
bgBeBiDeYmR3UKFQZ7+otyZAMpR+rMkSN5xnznKjrPOuxif8FUHK08ju7KjaJyoNceZFtoi7w7Oe
fuA9Y8znL6qIJxBuJZMziH78wACYO7QCltyBY+vApwy4Piem9+n7IF+QlXfcZazme5EoSALGml5X
V3X+MEQGEmMRAxV4jNm+DhrbmOCfIC3sNADCgoyo9EwGqR1CO8HTS0ZOUPJJ9ky50ayKlYVywjiW
WWfP+hbPsF70IXqPI+USJYSZio3uk+6GoKydVvjMWcmVMfV52SxqbXZe5ZLbsQ5SqQERaPIlgDse
1bbctPJ3ozAOVJ8Zy7oYlp0mtxsg3JzRRJoBeBKqEOUhUxX8nzUvJstofMOdM8xxafDDSmlF4u5K
13DoDHKARU5bVI1J1OywC9TIW4PkYwRNxe1zUdIyDluJpgFpK2Mt5jMMb+gKorpbE3lPiG3ApNsa
B3CE1FZlPO4NZOhC8Ipf5CarBJxUUmsDpWcpSCVRmofwXkbBCWIB0B499R3O102nS49Jmy2vLGRm
ls8toFG0+phIKG28JlPxaXmB5HisBWlEoevD1SCCHk9GUaVOMGEw5raccysLlELjO9tvlYF3cgHH
cxVqYFY4R1/0kYKrpTrG45h2frhg/40gr1bx6fkn3Te7pRGTkyUqLFnRjLfyB0CXgzFMz4hFNvfJ
QklQv7el/GShZz7xVcwnwmRD+osdCR4NrUPyXpTiE6U1YCac7AI/YhPzVmJnQh5NZE6O/4KvfEp1
VA7MXxcdrMaFGiGVacNxWea43LL0l2aPh43XMBoaeZV4ypdXsTDJM/8bRNQKUaRFrzuwY7O4vho+
HqvBI+tX3sMHGLWz9OKzYeq+GYL0FwvoxzRKwyIpSonOTFxGkpJuVEHTCcpJOEx0PBVNSoU2Zi84
ORSyYcgWkYp1wFD/MsZWsJaxA4IS0UWQiHyPuhywYh41eR1S5511Tni5Q0NR20NSzD59L8b7TcRq
oqNlKjPNHQxISBEo78RkfzyQ+EUJyfRDj6+6XzkGyr4699RLHMZ4XzhmSiN3s8wwXS+TaTgSH2eQ
harWOKoSIU1ZgrUUUKPj6epJ6sm5T7VUQHzTQzdNExW/MrlZKWPAZtQYZ5e4h/PsRLqx00RPsyS0
0GBQak/IBsBTMagXMVq+Wkw9PdU/wLdCpYZifSOzoh1GnPW8DdJH0BzbcGdiw9OXE//eKm4DPXlv
QQOG5VSoJ1yJeXEdjG2lZ2gZaF3Dn7r8GMZvf7hY6qlqz+Owjcdnh5rtkQ/orvaS5dYzvEy/1ZA7
Bv+9mn5lpFBqgx4uNTC7+g6VoG0Ju1mOXuhswIk2z7kuw/4t0rdidRKaj2TEZAuujolMnt+jdqQL
XjOonJUR8VVL33Odi7Bdm8LRlf1nN70G7YYQdyt5CuGd8QQ9P+Gu1sxoGbmrryNndqwybqArJ4CN
Rv4n0Dx4eOxjeZ+y/O7Hr6l3a8FlVzCGlb7+8K1nZIKTgNHxEnu/nvAFlcPu5dee2Y2BhGjg9uFV
sUt/U/Wrkq3v6CbQUOrh0+PLZvNKvHzVBuQuF1g7BbZzdWk1W81c98FTzV4T43oY/J3A1FrdZdqG
vBCywyz0o5Jd9C9zmcKaQNu3OgNeVs1rA2qRZpJq7R0xhmv+DjoR98U1AfzoR8+QHVyneLR1pNL0
rii5rKogBtYtd/oaPM0U3ZFFRyns6F61XZFps8AatVM+Uh9JSR0srP63E/cVFoTK2gz6VWLUXILY
sryPUtm2isv1PpSrTtvWGthkUlWEIlxWxcqXXI2YRBHir9CeiTgDg0IRJaPbeIeEUYHwzpER9dLF
tI5x+TIqvMcmqGFy3MODOnyAaq+b71A+NeSUQ+GyU9m1qgVudDa7WYb+m7y3gU6iIB6t/2jAZvTW
Z9dDH4Up1gNhZ4oTPQaGSvPL/BZI19rE7yhFCzOEgjZeNHWdURkxF1mMyYsWA/7fe8mnF55TaqSc
fK2i/DSGZZatPGVvErIrP3FIYQw7jmBFzZ2UczRBMKg/xXSvA82Pj0CgJe/isZQHiWNP6gb3MmYD
TkfGRYpw9jGFF6zToQIO8lbQdmLm1j0HFwBqQGi7oXt68YrzUwd+QcjcAT+wla5YjiBlferxe0TZ
q65y/0djzCMKv8I4ggs5t8oOSWji7yz1W1K/I4TF9LO2gTwH39rkJJ0bCmuv3xodctujXLQbvzUv
ZY9OurrF7Tgz1BZacOKo6IVr0f/qsPu83qRMPtX+jda8jEMU5KFN40q6tu0Bi1bZourle6dsgP8K
+lapuSx685gSGVpoH2K4HWRCjwTRTgZzUYC4jDbw6BEXM6UkxKzOz56BL6IlBCeXVmqHsWmV+icc
oVq7bYUlN7sl+Vz8L0jluLK9nlEkN5kWdq7Cz2iVBVs2nljx2Pt3K30IxpWvIVpHw0BC/W4Umi1Q
5mHfXZjZl1zeAOKE6SWnZB/Ms5Ffa+WhNGxgKLdNSOclbqQYV1Xxis6Ql8zPaeBdI73L3kst/AbD
D34YQXYEtmY9EwCUcWcveBWUa6Ze/9rA1tGT39o6j9SZ4VnrLlWB72+fGydLeBHR26JyN2DfnJsW
SNl6UBYW1kVz0QaXpKZM9R4JoRAYL5lb7wz9EY+nmLVhjTh4KaHQ9NYVC54E/q+nb4vp6ceXST56
6bGPtkxQ+2wnzzrJtGaNwxG2F/s3Hb2hsBbhmqQfnVzsRrm0cSsjqcRqNiQunzIHYAiPgS9tapTb
AwFtJhoJ+DWIndARRBttPLbZTgAYpl4rWXDBb+iw8Yvwoy3PKVkvfHyqdEEnpJF2cLCCfWYdrOKQ
Fue4PMJK5AcU22tSryGH8xPp4wOCT9efhfCtYcURfUVsD9Puoirnsbi8YrKyfc5hiYU5y8OPwn9r
uwsHzZieEvPYRc803E3jtUTTV+yFfIPnhzSAftpE6OqwjnCJdYym0h/Dv47WjTMmTbdYAKVg13gX
tfjINWXRaZz2HK++RZFnWxFjJzBut0Lwbxmfdl1+l747H8iWE8xeIPHVbD8lHb9B8UNaLDRLJcxs
Ybwl2YKK1NOO+OQK5GOiw2wjVrcemkB/xYyChFP2FJsxOsrxZwZptCGB4GpVN39Zakc1Rlf8Mnax
yyelF8S4ndIB9G6YLEGuOdn40/uvrX9Ss1sqbeQcFxn9jyoTieNAK6bx42NMA7yijDqyif0nP1QU
vpkAOjkdVuAHxXyFEEUJ95JyteTaVoT3sHtUFM1CxOR7eJ0d0P5BL7/K4THV9yQkNvVUR3Q98Txc
snvicnyMYSnknGL8JjNUzL5U/x6mr03Q2j4PTmMNjlceeUcYwyNz9eBhDK41EHQMmwi9lRQfuJSV
3uX5cRjz9j68YH/Hpw45DtZPET4kevzM+mib6wQCoiBxc2tMV+4vPpmGmIn0xm9lmgGXEv7Vrdkd
JBBwxTINv9Dq2jMD0Ro/G9R8Ofcz9+ZYPszhEvcnk2qcH4lfwZQvx+6WpMQ0NvOlmPpbddx6yWbs
P1OuHJ7f/MndF0F2n3QSG+nG1qPwqik/kr+yhO0A37VaGrCtJNdofjU6Vqk5NvF9UCCgZ89pV9W3
1nohWhZMMt9FTVDRypNOvHR+iolw7YmbfPzozHUi77XAjk23nT496kzhKzFPhnVQ9R1fVKggO+BI
3WvjF5A1PlkspeDjAuHkF1xjOkJ//tIbqmMmalTscnLkeVUY++FyYBoyJoTFbcXuwXGaWJ9T/Ii0
fTS/3ESx6KtGO/QUJmDN2D+5Q2ZTU/UhfHyu1zgDseEq4mc/bJNy1fNAiCsToGAciMQiNDCrH6Sa
wAmcNErJNX+Ui1ktR+tPG0nmAC+qb/Cqg21kl8LTQGENh2LsDpW66ZWbgG5eZyRbJfpSGtUFlMol
FfiiLPZWRH6nueC/4/dlkHxqdOdaRdciLORuE7Pjxp1kfuhQE5UI9Oqe1jyGdkbhDPjMeI8HuzT4
tmScjOlXJzz6msevuKSBm0mkTDG/wA+joY4YlpW0V5nySKtehFaV0nS+jv1Hx6/Fp1sryIHENXRu
C3ZDsE2Nctug6wMj2T+Q0+r1l5ism2bTikvdx7a3YJw2jpe+cEWRayf80QzMsnOa4IrlIE8xTIMk
X5M9Sn+biKsQiIXMhShk7lD/ToHrA2rkgcLfZAeca8jMgyURJkr97KIHRzFOyJFdYuUdWsPhlZV7
R5VWTEYyzF4+1Nxh3VK/MURrDyIlHXxFeQUCAsyaaR7ZLRr1uuIRF691iqW/C7ZsXZAiMHAGyrTi
78rKg9WwWtSfZbb05UOAX08nH+Xi92g713G8TMs5dughZId2OAzxW4WiLVDXYPVBYjK2t8PoHCmP
yE1Kpxp34tZcRciqEg76W6F9puGrXl3z/CxO6w6eq7jE+QJ6jG8E6dBo7AztOlEpkOPT3Qqawnyb
t4ljdvdWQD11ZP1gN/QgE8Mqwvv6+BzVt5y8KuVBZ4YRd9eRYhU6cHJU3gOV4hjH5AfKESndx6CB
2UvKKWx4hO6bSGG8ENn4eWyFjr6fTsPwmiY3uf3QlK+geG/YCsYYTtpsrRXs5c6Vvq9nrqkj/yrT
LdJfRJIwZJHxTfRbouxigKfe9fI8hNckeXgF7ECCTHBH2iDWlD24KCvam801nE6d+hOFDpKboNyO
3VKXbqr0jXw9bA/mplp70Uqy2RCi8LMhG8rOGByavacjQHorhO0U7T3xkACBxz/an6f+t+5F9k2c
1FB0LBGX4GIg9Je6K9/l4cdSZokLgjx5wec9GKj33GJ4oXWTxV2XwfdjxhgymRb4a307scXghXx7
mCWvE0nINE0I1p7owPgvHIY9rAc3erQJpmNoHXPas1Da+qxjrdcm2mPEC41FpJ1MMjNYjjip9LSK
TW89h3RPCFMbrJPkkhLMYwxfBidkKLw0+VMhpsSw3kviS7KlmO2q7FRGT1/YI4xnIferWIdCPA+E
3rRbZhUecdDWWtFP5NBjK4b+i/ArCAGr8HP5+1Chn1ons1trJZP+xFx4em8NPiNOz8x6KOLZlIjm
s4ViM9dftQJuc0erwlx/OrUEhY/c6wRVOuCk2tQhLDPUXb1x6+FA6U5MDLsQnDwDuR0VjZSsUkQu
K3V2YLy2wksoQYMS8f4T7Tl6PymdQBXd+cDT/i77vIa7QnDkBQTZ8lhAGVCLn4EAGj3mEJPOsnyX
g0Ou3gl79kn3UCEz7OKtN9yJXMEJ/+SVrJNjwCbP149i+mLBoy7RjzY30/9NWfBkkWbL/dvI8Djq
z7F2bFEwpxj0GjlZDAlYg4j5UX6NAxwyySnOtqzb/R2jXbjPdiu/NWDQ3rXwMdIaY/2yyBteCs2u
BHgH2T/kx1K4OyokgR4VMfJFeXpy/jPBXn0SEM1FuyRXPJ4fE67sRcu6Wf32dHER4bzq5e1UHgSO
I/8c5Ad+Waq/nkZnCu5CxqIVSnr60wpgKBeQEaoTuQU2qVrhUgAc4IArxh2gYLjicl581gxEO5el
f/RaGGsiGfS5oq3XifVI65wHkbUn//PKHz19oR7J82uhHcRw1whPdKANS/fDPLjeRuLVwNvLLNqh
zqFRXYyQb3tK8OBX5BIYciJD+znPmrmtfs7NPbfoYL5NzXmqj5n4sJSNsLQWKStVMT6DdmQcg5LW
lVxxKZZfPjMmFhuEGzDe7z46nOvkv1PHsU0dXjPvoA03rXhDJha0TI/ovqJz2r753bhMhW9S4u0R
qpMx7lnkzY9OFTq9sUtge+N5nzugdGDRitHAeha4r/LegHjuxnAuyq0SvYnJGeq83H9q3mdoItNV
yOKmp69VYQXSDPPM1YAJXB4751NmjaUt54yHJ+hPjbQBfT8Oeyl/yAxW6rdx3JgPUdij+w28FSU0
lWih4vq6TxI5Ph+VthLzj6g/CvrJ4kMgiKlN1qF/8akxigows+ai5dvyXAkln++60bdydyma36j+
VYybyEgZCsLCZLtqoJYvst0UvObhi9R/j/wqam5gcdGT+xlXH7W8KdgsDHwUawmC3vQ2MQCjinAk
jYlx+iYYG6u8+MlrwXOQywJzdNIlF9pfAc16kFGYlW014TnPxVRSZ3LYYgGCVZAD0AzvvB0SzP44
syeFt55XZN5EfcOUZyCylYo7nHZeHohmsnFO9BwH3W00yAfZ5PanV7kp+F3jroUvIHBifZurB863
RHkJ6ouRvhcV3f5Ow6ZQ0vOsTfNt1Jnntk7F+Sl5DDUY08k3sP62J15EzUWYN8mfYxIz3uoXGHxs
aDOcoxSR3onsM6ySa46sjHs0TGs4ECQdimc2uzJ3gISX3inkh6G+a2Oy5iMVh21RgAze9J3TTzYv
VYjXNzPXCmzN5JXh2qjdpWlfFdtC2Gl4GxqWF10511y67DKR5H2VvpidDISDOjWKqJZok60vJiQ4
8r67Okt8ykpOeu2uVIeeYKi44LuVHQ4IRXDLXzHaVu0GiZhcrozksxN+Rly86nD1Y59rAkkTymG5
e5DxwmD9HRVnWqDpX1XFmvKVUVBUroqxQobMCJpFnQFMEbavfPLklaH91MqbmN6y6pBEj3xcwvSB
g673X1X82Xgg+UCbwgvmVagWmuwMewaE4iMiH6pC7LGux0vmXch1qYNnMgJ0dIPow0JwXQQrqXdP
5nDwkqPl3UONRZMty8/5vbdYOnJUHWi0619dd/B1W/rS93ZtSuRJth+qZacsIuIoZclJWOiwuZYj
7DbtVupWzOVEZpAe6VBrepXJcPN24+UXU3/kMCWxiDjCFX5DX78rkYEYW3UljiXB5ufiGbS2ubEr
gwN683VqQA5R3rLkIUKNdlJ1p473WSoFft8G84uVlsH56FTmVuwPDJxYEe3wM9IHvPJgA3riB0Xw
b6275AH9wYrfjRZMwa5WTr8vovkWcbUo80y0OYMOGIB50SinJaN5Rl/ksKgv5ai4QuIRy8xUcnpP
jE/NAPYnYQc5NyVDxu7We8uITnbD01mTkTK8BBH7BeSy3nBR/Z8WEdicp6gofMt8EV7UPmYdoZwM
Ps7QPgcaRTVEf65AmTqlMq/DdMPa46jlFwk2CyN29WXn9pbT21RIM/EvUB0Z991Yc4WzVpElE7U3
AyLlO1cYQJD5tlLUfam7qBLN4pFQhXlQUhtDYA6jLwebGS9LhXBpOjU9ch0hYaFYizGoLuDg83tf
Dk5UXgz5G5roAtdNsiBfghcFo2Ayv9ysFgihg3O4b0eKIreRzsV488l9XeIDX3vADayCyf6sHR/p
/WVXwd8XrXtFt1mILqrs3NL3i59C/9Klh2QeAugQ1fu7RJZEwHO6YFfsqOjASbbklm6pvtKFNryH
A3rDgrVD9GotoNTIp/nHielAcFmi6kj1o1QTkejA3jJ28JTr+UJvqHa9V806wbBcmnm0z9Nt/dFV
h6J98lHpHXN8dStPOeLCa1I8LXXNTszuWt6ORdg0rtL+NNgj0vGJnwLRlkAbxJcnbqWobL3f9er3
JNza6mQSMACkd/zxMQ/20zeYEXtqr6n1mQofRoX6vaLXWPAbGzdlu2526kbvEkfmE7WYX9NtLzVv
0y9heHuMrTsmX+qvNNzi/uEzvrXMDTXWKF/4GHBu45MqadO7tTbP8qUPgUciA45GVo3CIobsFKdc
jQAbN4ob0YFU62lww2iR1/s22vArM8KrXx5r+SD6T5YAfbhm2trgp5EWTbXz6Q26aqdmbrrAf0y3
uoY5r/ICLrgYAQrDGdsMkQfPC+mCipxqvA3+p48pWy3Z3wpH/JB8fo8AD6xFCmSbtIuakXSZQt12
UW/YMelZgkA0AEPm0BcWDWW63j2ApqzaaIv3fA29pFj1yF5WvXVRxrtq4UWqMI5JV5HhRRJ+yynj
v35FZCzTPeI7kcUyAZlIaFbCN/UjSRdkGG0DZWECT82dwOYbHtiZRjs1ogdfk99hak+rxWlVvkR3
tTgH4+t8+nTxQ8536qpfwngMjSfmAnuI58ynmCegRBR7H1ym4eUFogTTqpXhcEcxsXW95TRudU+w
BTAJsvGmDyfFWHU1Zblm2hE1Kmq1TW/Qp9sRpjx5WZ0sTFjFJo6ZsV/z4a4Kv55y87wXZdwrpNe1
/4el89hx3dii6BcRYA5TkVSWWqGjJoTUgVHM+eu96sLAGxh+tm+3RFadsyNSyb+pPSjFtxnfNIXW
gAEY5SPL/gITyvD4m2M3PwE5AMA5xoGdkhkjHMGovuL8kWscdv0vMtBF5MbIgYUrmp+88NVVnFCS
yN9/Uk/TRV4e4ZbI/0COmPUl/WWQ0dwtRhbN7ezBuMcHcqdRS5xk+DllRTCiBCxkVG4HrpOT7UpF
ZMTVPdNB8R02v/L4Vskvk3YenxLRukQNcbsbiwJmi8ijR8pfPY0dAIc7DPsaflN04aBu8YBHge5c
0eazfn4V0mGaPvRsmSlUdNmwLOVfTUBkHy67/LPOL8b4OdcvQbu0kSFoyo+K2Emq1kDCOQd70m4a
/bUiajcqzmQ3E4lVrhRJ3UlWveJkxGzoTW6EphQgYK8XJ25k6ohYh15sRuRNtCpJVuhknfIqkpNp
4ijyA0WxHaX0xSETAo0G7USIy6G82t17uIxWIk/Bi5fDj/M7+jTAtJyXQLAJVEL3mVO5iFpqINvk
1Gsk+dAS2+KAzk8q5SryurvbXGE90H9NfxY2T79oqHYEIJulh9J9ttaFibdmGYlIWhfkCYjGRXQg
KkvFfjfZ6jXMVrGx0vgC25KS8JXmyvDa6qLzeEEUc1M1NOq8ZvmqOJkMKljRlSJnwhCAcerWQ7OW
gt/YOITxBmE8T4SC7LTbofldPC36vrB7jK/9laN25MpSnBebl5YAWNcAaT8l+aUbHeJeXVq+coqo
+eOzawkL30DG6V9QQEhvxnDPOVboWHEoIeHf25TSPkXQ0S/YV9pDrm1MaUXKuovZWaIry5Zytog8
4CxhbBhxz4zydfQaascQm/tEOW6epJR42aoxD12zi1iZtG9dtHBC46Ja6sgVVBTA0LHji2wXNsdO
+GESsSd+cAX0ZBDYL5xfhI+pFPPzs/MszH8tu27IVUPBAhAhZS11va3y2VdJFW7C16dyw1u1BGlE
h7FWrEem/wbDJS33pb7Si1tpyUt9POJ/CmJi5g7DgCboIgATKk6Jj2S1puNQrd7q5+czFwDOsq5p
y91hR++sn876LvsH/Z69ekDl6BbSFicNN7bHpwiK40m+5XJMJ55N6KTorrc4TMmcRjr8rUfvz+58
IXf4rONISFdYm31GHerhaJ7fZhrXGx1i2H/RyLqFfW21hghnvDSL55lbwQbey7ntWizhmha7I4TF
U/pOYXlRZ3HgOsR18CUYHd82DYAY5Ryr9cF6sEuhi14hbIU2Qo7A+du5sfiGLFKTyA95wTPsT9Ap
Cjx3qVzzGGx9S6GLVa915RA+6UXZA1b3LAv8oS6OPzpPtyoAj87Ib7Wf8cWyCVwA/mh8mRY8wjAA
HQmcis8Ww0XQk4uHgYGYK/5FQk2WKlchOohh/9Qd4NxTCNg5k1K/QKHbF8dgqUGC7NWvihkxQvto
oaPPHl3i8/HGicd1sFKcL5ACiPPXIPuWx3g/hsgi8ovUnkC+3DjctNcJ6pvhlmvSPpPguUBL6pIm
5yrKj9m+JytO3/ZYY09Eis6G4AAYLUsirELjUYUX/mGmreBRSbu5JZHpHUMYYzqHhrwLdLbT8lrh
bHticEM2F4E+yMuSMhiEIcnAQEKuidwty7ZeUD2fWb9WAxoon1q28NhYPgcPxPj5AHBeJDdCfhBf
LCxejZokgGEdkPyJYNuZaWZEWF9jp3xyrhIt7GI/dU1w9Im+7FDXuexdR3srgj+dOKQ4WA/OoZsE
K8bB8uzIBkRlbK+iv8EifwuD4Eo3K9Q4mjusgNYEzhP9/n/BqO9ogpKNucqG678LFbJR1Ah8k7vP
WfOtlYTJK1s735XOJuQh7v4i/RYuoDpeWNFF6eKKH7o6PBcvDjKpOrwr1htSSDRrYchxs5iLNTFu
fEA0rnY5pWAV9ribkWwtx+X3YQPrr47DsZ1xAcSXODqk84u26CGeP5/ZLzi2R7nEBp4cWl8ChXjR
+rNykpkjQL/QJzqoSEKNXLEIxSzx68UfW+wI0SAulAFM2218BUkDb0PWH56JsyjDb0s2uV83z3WG
wDVAdONLFRq3Xztcw4yumLiMaTeyd/M0FTy4DF298DsubtM/rg5lTQpX6yXGZgYpo1bHl6hbz/AC
tQ8LGpwSHd+hpwGJZoYwa7Tg3JajF4K0kgLYvytt+RKnzqIg0Gcs7kP5gbqFxgbyTVC5cg0aHvWZ
bGIy7BAFiDR3laCmuGwQp3uSxfoLGjnPTHGfnXqOp1tV/KjYV7rxZsqvNTYlEH3LM+sjU1uQX2J4
0h5RgADfqARD9Y92ML+H0rptUB6TcTcu2+dfr3wR8rV4hqSwlIzp8l/DI/B0aXKubiErDHCWKn8S
pe8b8w4FK/JEMtnZYAZAOzLEXdkAuAOTyfoP42eqPjCqL6jkGdxyOg7lu6khU2tsOJwfLEqkxRgR
zP5hQH3Cd111SyiPUPH051dpH+OVTlDT67i2N4F+lfJPYjjn1kTSKxqDofAMJFKXkXOZVajAAwMM
78a89925GF8EIqzGyFW5c4zwXSUmQIq+++fdgoAYQ+qkCXDJilc+KU5kgbhNlKFu4+mgGq9z8NDK
l2y6iv+0I91sEIYcOdBo0+rCwSdFF4ekuomlTtkgqVpk5oUtgaZpKfBUbYc60lQ+deh1KNI0/Bvj
rwdMrblRlkjzWDae6pYLYNMiATFAiLJu6zTrUfaQCNda4GscUSgMivZWBwB0UEdFdI0Hf1bXBKA6
Au+YoIPHdJmDYEmUKgzmm5W/swssngkF3EtKwFfPdIWoHV6KkZiWcrfCkoKkGdnqSt7SKAAd7xAI
dHEia/mE5Mije4eq8dbAUM9y62baT4dCzIpuxMJAzM0MkR/zJ+Rhk34ofL8YjRBoZxELzo6AGDh5
ygNWc/tcUIn4UpAoUTfHfnxMrNMk3LEfafykPpdhdKBICBkoTFQOZwm1ME0+ENFT3fFv9eN3j+RE
LEKESoHkgi+bJ3F1E8ZyQx5H8oOXDo+0fg+LUyO/sHzr6U9EdqucvEfzhV1fib7G+kpJ3T/4Aqcz
nKSE2wgb0KINGlg4Z5mhtV9b/gBbt2WHg8uWomXKJd5wJHC3Vr2MyvXbqHtP/CwArOjXFGDL7kXM
9fjXcegITqgLDwVi3hIJrk7LtHpuoDQVTub+DYatnveY/VDASusHcKXBRMCbOBCQoA41qyT1HjAv
kYzmzLcpASCpQF9JzZHoH6YI3W7R9yKGb+9UGrqqtuBnXPEmKoDPkfEGFy/bu6lk0Hwea+m1mmSX
5y0Yt3njztqhnV4CZsXmU5ZJbXjJWf5yfWtl285Dwey8kAgClX5Wu3Uwa25RbVogHthcig5XRIKQ
CEcgLmvZ7MWwpE/cRribRtTj6p/6vNbyMviqpAvKKAuYaJwuaUvWl/WqWUsT+TKUA3BHbO+q6mjS
TwPtVOi5h+RetTgyZOaQ+dpPV3E+6s+V2O0iZ+F4WHbiXZmcLN3LppVVdD5WULA3+pY21XOlpms8
KwxCVXlJSeLIUVvw3ilURRsflvkSG1cLySphG24Qv2v2VxeTOQYkeQptP/OgEUMXgkjMUOjOxvSW
olLxxiWt4pl4sT6V+EhpB00gXoezzI2XvbZ07H2oPKTop1WvscV6c0qSm4RR7knAAQ4NZEQBmC9q
hhBor/qKEPBwRITmwr4VsOZAGGSrLItVV8JnLZv8xTJ2Sr4D4xYcBnYJ8ZShxQLz8LOSt2RTgJSU
Oynb1/3Kei4pmnTT+octkCc+cXjc429cYlG07JwXxUAElzCEkpB8oeO5XhD3S53eQmbM9rDOOvq2
zdeTEy0H/WOAYLJfo+Q1GffteCnM9dPcgxzBM5FsxhM1OxvMOPGFiEla0RL+/kwstUm7XpyuU52N
Pdm3zbqb3XE5+fws6O0bn2+bz9PejM5GepRA2eO27d+Z4lHcLOj7EoNwSvqgztnhTBkYMAP8ROaR
TTCzqPnifICPlZaw0thK+ApGLGmUZ6B2ZAHqGV1oWUTAG9aEVOwcDhAD19QdXxlG3K1o6QwlYA2b
4rMafSJlw6Db81+AJooOCudS83rVLfG7jGBJeR3iIz8iKV3rZPxtzopiMKTrLts2lcXE7KDnSEdf
VZeTNQEh8jJX2xl2hW0Migmd1XU2oUKHgwWkrzwPTAxYDVdxToMYYltBcA2slz5cTLJXJOJOH5P5
NZUmq07nU0eyIHrTNRDRvKdMfIREYsuACrbYImfQIUyYC2qHJh5fivzWeqUv+v7HIhzbJIL4iPWG
F7dfm5veWFXMJwtzJWrarg5pSnZ+NGOa2o+F8pUxn0Fba2weM1NiB8AqvUSqxjVInNQe05imvqUs
Q/NF638SThjyQ8TKZ2Y78llheUcQHqTtFdt9A8TM94/ILkpvtQbq5hwmkT1tksuHX2vsP0JlVTMR
XsNRuM0WRfzdDLBylbxkufTNZNcwREDRib2inJl/GEgIZiGd2rPlL6XZPouTU3+Kgav84Yhr4y8K
ajkb2f1yXnkBw5PV4cbQGuNgLOqSdQSmPEwQllUYIXj1WO9QE8nNrRFfirV6xClhH3DmjC/GBglP
i89t3DYBWbIMs3VwSiRIi0WO7nOVPPTgF4EELkoLGvOIElxc4AKydh8WLIkssmsEgtbsa/NBxTJP
/peWQo5voLuG/sJj0JGLdMu7a/M8ykhTh+KSoL3K0PA3HJwQU64Wgfe4AVU3expigVovgjiybRwN
iM21U2EhPmT9sFrUVw+VFMmMdj6hxKEhoeqqVZNyOTKaxeUS+YuMEMIJNHRLIN3imGveKhVaDZRT
+J89XmbFWDv2Tyxvo5wer9sE254j5BfviWOjDGJFqhZD9k0eKuQvcuNr4ybLie9xCVoxLdAPaBo9
Vb4Rn6hlAnglRe1t7NFMwKyJ43QGAWobIQxhY5/aWwzjMVJZtBWEdxG8lzwQEpVDM+lVFb87rw0q
Op/uTcEhRN12KP8qorYnT442unUaUfcY/EzDa4d+xHnnhW3yO7tPpV3i8hWUChuQJXGAZVhRT/n4
SoKeF7Vvtn6/T0DVkavr79ix3VD765YDqCyJ1toxXHxXLKlNBBE9NC4MUmF4zTmLhBZZVkD/dMjR
N6IzW6Qk5sgHivjc4dfJOnJCgm9o/Lk/1c9DS71085fnPx3ttRUpQ233sJ2NynTL/KY0ZFLec87g
jcZb8REjuccc+qtAQtEr71s26AqvA4+X9MmZU1FT1q0T7ZgUJM3/itwZ8kKxrO6ZFbhbfzQTCvRc
i9tv11cvo3wV7H+8lqsQlgHUcDhDYMpEd5mUjUjm0x9qRIbGNuUk0fn/fR4q3iEh1gBkKjfhujM/
jfBOxhdABvBCDKCA+xcKxZXSW2XlnmaC2Gg+BVicebp5JHsYjPtFaBvGhkd1eHcUElZ9VvEeIo9b
Ze4xJfHn80YsnysLrdAyZpkAK42rpRQLQwUgowaeQ9ss+6Gn1DvDQeYQ3Gzlb87Zx1ZoOKhiOKBC
A3F5ut+tvhrX7XqYtu28T/FaD9mxj8QAkseoIj+bapNS2MWRZHoYxVn7q2uLn+15FqyLRF04z3jX
wft8oAqoymOFR7Dq7wBuhrVp4g8AtYEO2lRfIqbibbZLuK+Bokx+JYfzB9m91qkLDaA83+QTXZGn
fN606bbiO1R/szbgb9EbDZzW5qdY3mWotcwvmGhKIndMbfG5pqcqqlN2Kuh5JPxhZrOqnvnQxmRf
+dym01qgNkH3LkcoNBRBmCwRK9CTpkXYmSATQuyCKJy4hUJr7xQQapzOHykS3eFKjQEpmawBDVGT
kAiTIOyE0+/IpTwj45LqVxHVzioWsJd5/URM9K5Wz5qyMjtkU0wfTF1i9kNdPvhSuIcOFac+etf6
aSOE+oz7SznvCD1tZJY7hsPp2JcH9CsesLIMuwvcJGUPEiZwbX1Yvd/ZSxxZtJwhAbyiHQb4V7EJ
Zd2n+afm7Mmb1l7J8I2zZ3INlLw0HMrrBAm4hcdZHnNXay9UfLtDebCbVZP4I48YVx/mJsP6Ey4J
6ZjSHT6zbTTw4HmMPieCsrNPmfqI7DOP5KhuyGxY2VBjOhkf+sIGxfiwfCI7hn3MYihDjqZncZ5y
cfWIFYa/qNyoHFMser0n8STJiwMdcXzZfH7aj+Tc7frdcdbsfgX/Sk64JPXm7Z1CuwXwccTGaxS/
3ZKgDwp5gQ6BPlDpB8CI2AL6wOZ4t7GqfeO/XMEusp5MPvdatxe6uO650pA39HF9aIpvQs1q8nU7
YEvtJiD7Lnk1+VODHvX4haNf1LO2PlVY1gD2iVFBMBDyJaozEq36Zaqimg0F+DJbLghcfpQdFJvg
a0a+MYwXkuPwBiHtsYW67geOkTPYMjYm/8UcyFAeS5QCXLLWm4OYK1olDOrZLol/Q+esKtPiTjqF
duqctTnTmHMIvtkvuu+QSKyCsdfmzwDMmznrRIIp2X866D4YMbMuus2aIY+JcUhlT0QtYNoD5P4H
+4GlsGu13ZYVbkEggVhWCYdcOOVrU/xO77V6okt4gLzkWVDIwPKU+WCg9W8+a1Sb6rvlsuNlF1CM
OkB3dH8epuKee9HS0CD0Uw9r5pieDQTkwbfjdKSs2As4MVwenNq/NCswKqt8TcTP4jG22Y4hRCXW
euazdJcgb2dgZi6w/41VhnxCrPZS84RJ0lZF3tvzVLzZWn2y28N0SleoOvVNsypWwChc+1hdaMVG
Aow1PqL2e91XPd/bOzkIhEnc+N3k/hAQM2wvKYSFtg2Y5sLoHnWPVrn9Q6edtxbRGukiiwDNHGYR
Hu4qPkVLx1UHZ0+uBefX2eSdzgk7kw6jx6gxli8VgldmJoYEI3sZA2DJGqVj9spdlAINPZXAjUCA
Cc9Z1FomAG8Jm5uQdA2oThTj8LzFDqs8vgsADKQzBFF46EnbpbkqQx8DB/v3mmVgaTe71Au9eMZN
8OOUdzqypmTLrpzFl0FZV9JRAEr8lVNT9czI2e6hlOmAYV11E4Cc+sB0g1l5P7WXNv8q6H9ay4gc
VtGvGkP9cubcbY22DRQ3yXdMKHn+BsZRGcvpPsWfBmNq9VWMbyKyUjDVQtcZD3ekGhw3GuI0wPzq
QyGCONx3wezaRH8Rden8/Nv9QeRT6S/2iUwxobB4+FCoM1SBfTf+vCSrfoGNHKLibeLlpx9IPkvl
YUrXDHgmArVj0H9Jxk2UvwhFeGQH3hT+JMZNehZXZ/gpOijCpUQKt+CYB+lPTIbP+EduX5pfhl0o
tY4dPE/eeoAoabh23NOzcUEzTJ2hZW6D+KipL3K/i59fxJugphlXenRUTV/G/TxTNWrGJ9gD7gF6
wKf5ZdC+BHnS5JwRjN2m5ZGqwWD03GBSptziQMzgHyrp9ovkM7T6yDL0Q8rlVkHthLx+NaKhzuEV
ACR9suIJgd1s3xv5lW3GMojiWA0gTmgCS4+cjBDHkNa/T9GPqghNOP6aj0o/OvlGDD9jfhYiMORG
fb+dorOJOrmV7s5EIbW8oDE+Nogwwpz21s/v1L65ejN5OlhNZe2b/qORtmZycbJjNhtAo7x5wwV4
EYcAlPCa7nRxBDAyOrA2dbUaH0WKhWvbkLrs7KvoTxpOY/Ohoe7TXyj2DWduvnXZL5OCsWSfTT7c
0NNBTtBPLtH4/N6b1tdcFfBOafbxgNyG1rz2ZZaZcPeWfenMaxz9xcn7AJXQIe8CvuQRqQ1YMFZc
nX8ObvlICHQ8+rxC/OJh9dO3Pow9B8ad8nIAHU7n6jRLLu+blJxN7STJb0TyuhbieKG4zZorqXkA
AEfByYllyEnfGhSNqXYOlXVrr61pWflcJLDkV6qrBKjRlrgOzFOmXduJISJ9xP1P2qEuP8ECoHVi
bRsxvxm1Ajv8Z0rrvtkpiJ7BeStXJd2u+BJrutxcAuv680l8shf4wBXGrY6Bm7tftGwTOoszNsZR
3T+53hPpno734gjLH2uM2+6jNL8FhWSB4czQXlaOPKCOUadNC2Fb7Ag7iJ2dJqQWPkknBVqcepdn
n3X50WGyLN7IsfY05e1URl9WYfsDGLvKrN39dYYlnnOFdKloZbF3iu1p1TDLtHsgppoE2hixNppW
Dqcw5Om2fSf8JXhiCb1do4tGmYyhEHNL+0fpNTW1DcqmN3anMWIEf+CasTogbQWhhTDKlzeHMAE7
6xYVFttJPUrx2alg7jkLBNg8IAjftg2V7Ycmp4t+Gy2ZTrkAxhXYhpn6E/a5kqtFYCT6sMbrIAhy
dJsCWdH4QpQUPz/KpHbYBoAFQqbh8nk1V1lNvbm+y6bf0VuOfPZU5SjL3wi05wfC5f4EBN+G4+tU
cORh1BHUT1cx0IENqp4YMaAKUSTXaMWY2fRiLUVr8COjvtn1yCjxo7DcWg9SzOExvrUWknqhlRsw
PGpUwVo44XGEzdGR28sBY45Q0oC8xRqqmHVlPibroQEWqGnpqtJLzztjlO/ArlyOyGmpNvWG6k0s
1z3cyJjfwoFIXg4ViX/ANPkaYYVrfQ+z2xDceGp1BvUF9kdLpwVtQ6GU22OQiGPMCs0fGwJSlIVS
PT0rivhkRqBUUlFNV6o/bFIeScWeH/z+AnZwuFDYteV44DngCK1ZKxZUiTonIky67qeQ3/r6M5e2
ZbuOSK4AxkTeBz9qksywdDpzoTF/j/nBDF+hD1wFmqfjaKhLXipIHLkGe0ecUeNSlOT3KTiZ+W9Y
M+6k1EJvuwrrCpIavIW0TrGM0ArF43gNuSd6bsqmX01cFolHAMt4fiY/Yge2OAVt0jYUiOGA3znr
fkZgo1Qha/kmMV3COCvaBsF2qC2jzLVXmMJB1oOXfwqL+RQzlhI0Q1kgbuajrH014DvBK1RqTkbU
xIIvi9Rf1+aITnIal1uIGdHcgDjdsgFOyDebbWNL141bEe5qqgrH8mffdkt2So9MnJrfuCEC7t8Y
4NSbJFh1EMeheU3kvZAUlukAi0m/R/MSaJdoegmfN8Nxk5lqZYlhmcPJhaxGRupGfk0S3gJzhLql
h2MSJIdnysPi97s2Uaw0pJDIM9M52GJHqieOhfTcTheQsQJENbJIQ77Gi9+e6R8XNbIhcKNltY42
o37Kyrcq2KXOEaUmHz15OBh/07EXQIOQcs+BtIiyTyt6jfXvVn2dke3pLmAB3QNmtlS/MzY7DyHL
E7uLZxIAUosd0y1Rhg4XS9tr5MOnGTpxw6uI8aq1PWp/NPLYd1oLuozrVotXGUtTDPDaIKnFcgJh
lIftSqV9POzRvHKMb6vyna8icri1OV/qkeBNZLETcM74XqEA4ouGfvAhmhhgWAWB/AeAPqW7ONyi
Q/0yeAhOIi+1IPu8ARoPbxa7FOTAOlz1/e9QvsWsH7bpls/XxEIebpwRJ+P99RI23lCcT0zVtbzQ
C3ZlnzWbtAlALJA2RIYM7gO8rHYb9c8U4qhvNX+oXu3pwyTYUY5JZPl9RrucScufPK34oekQYR5P
aw6iwIhN8ZQfLj4IW6FjbdlG9Vo8X9Qo+nFZbGyqk3jWvE49qsUZSgTCn0FrY3+hrBAHWlDxyV4H
1iZ1fikJ+YgENxOVuInLz7R/EedrgPKPOEf3l2IjV8/ugfKbJpxJEcqP5sCnB8qLio9OsrUBI0Sp
GSKo1h21Eiq4R23f+5llUU920Wr8nOPFKjaafcaYUGN1CHWyFi/5CO8HCWJdkeCSLsbRn2yJTCKS
jXJHri483F7mkPQo8H/H//fJUTjKO+7bTNjiGLTrIz5A2GeuPmAO+AKBC+rcutVBXdHLMZ2kpYyj
y39aX2r2BztvJh/ECYTI9WX9bPdrYuClDAVVt3CcELTQD7g+yqfiT5TIRRMzAnLKUn4Lgp9oypc9
HkLElbr0ozt/cfEWEonAzc/nqiVLgt/oAd6maG6UjjNzuKZsqJiJZ+VdTI1afMtcRpbm9IO2rKhZ
QeiGGC81TLYQdBGQDnhBg/3U/hTzCnWO+CLaCqeerhKiQzpM5fgUqC++pQBDNg+Fg56rP0w4r9Mc
xz7RTTmq5QzT9LwrOAMjTha41ton+kXMYHm6Hl44YTA1BfP7V7TQ0Xst7hHKNS5RsraRK6MrT0rb
czjhK9vxeunJCZC5G9rK7bB2wwosPvxSUO2mI6mABcYHNhr1VQ+2vOXSnactYjh3xh+6UxcOgFcE
kGuXzXcwA2s3xAvx1kfkLAnbCKFaNXsIktEvKeWMz9ZjeZxBAnoa48PhAwW35HIZQT0KwwqU8bAW
xEEbP1pLOEzt53sTinwiBygDawyvekPnTSPERAjjsEOuzCCnFOOs56Qb4k+zAveboDfUNoKwNM9j
+jkKsoSzVsC3Nf6YbD/xLRbjnWedVxeww9zB1JiwejVXeBaJy1WjPyi/5w+6dpn8/7iseIhiv0km
RnvV1VCp0FUNpwzWwYSqNp/mdJxX1DqoH5Ifr2bjIICMihzpFbcu/J4QCSlk+nQoMlKuREdC2MLV
ZdvXWPwQ3PU5UXBgpsEyqGkvgGXR0FySuFNj3Dp1IToX+y9tRSH1XwjkmL5byYkvzSPQj1Zv8DtI
rrc6OBIHzT1w140HsP1CBXuEXPOQLBOuT5qUpygkdw/8OHx/5B/i71uLQyNCWgqRxbDRar/8FZ47
vGDwnpq1tePdaABVDqBi6m3STk86ywuKhgezWQ1qhTRu11CoMJ2ADT32YpfuK7+IUCd6qWvO2UYr
Uc7zcPR2vjCZvPXqTb/3Ju1ejWvGHzlmPz4ZGU6fZhpX5vV8p+MRaQIiIVYzMA5SXPlJHYDe5tyj
JyqKnTgJaoskJD9D6mJPD3Xgk0ixxVs3Skq5gVEs6Q8pPTnGKdGP0nNfyn9W8aqJOCPozvCTbOex
DsmU4dmNds3zREllzfJJQkm1NdLX/In7l1qHPSMzAHUss47yOT7Roqe8wkA5vO9vVXmoqnNnfNv8
h4/zvJlREGSKAL1qdpEW4QIT8MJxO40hi9uRP0K4phSOlgxL8C7fBKswu87RhSCfBKFyuwv6c6YJ
cJU82WgmnwD2sCLgAVlPuJm3VochiBugiQgtR6JYzqk3wI9VcALJUaKcScbSEzaZb1kVB+W0smVp
LfK+DBT5JscFv0IgkZcwUKbD09iScjXC8bcM8zLDVeF+2wIl526LSRAT7w8s2ITWFkEXHSsdFCI3
nqsgMSEiiSHsywoKsgMR7WWWL5Rcs5P7yGrrADQvVthF3kmFM+rPQPnqtG1RnyDq9fKCY8ZyvtLM
4s+XllPC4tFHC012HbjPdhmyXQZ5j/lscm0IpmD4wE0IcAwid2OTJc0KhJGJ8QX/cIXNmZ85xNwc
QwOr6qthSv803sYMJHesUdwWkHSpSo3XXutoj2FjYQ0yq53YhIIZq9C2zFB7ukSXGgcTaRscT6Ou
y2SfyhuKukj6ld9nY01eL/0wWPa44pqzPt8spKDZOt/g5lD3BA+K5QiT8URUCuLONlpafbtx4ove
IBprYdLXGT/iwMWJaxau2x/EzyJz5DPc2T0IKKr4vsww93q9/cW6J6wHBd+ymIdVqjJH6Usq1+kz
Ymx+baQr8VPDux0ccWgOMRGZkzs46L2dZOGYaP3V0tcygvjnp2+BBAHxBwbjF5YHj8oW2rE66a9M
XoHD8+LUo+UIAcoNpIIKTCyQgT+0h8BCWH4csrtqM3ES/9mA2WDXFKoqi8G2nn6ZTfka2Xchds17
SXdCox0kg1+i4Wqnf1cgLuBXAd9HdosSlDIgsf2ys/ZZ/1dWVxW1B/lYPFtkfY6ld+LyJqQJ9TrB
joxasLAmVbgrWVo5eCFR+fDt4w1iTiO8ZC2K4598+0RQ6Ha5mAoco/cRv+DiMeR/mN5BEn5q/ktT
/2ZNV/F11Ob7EB9KeJh05dQrXcVmts2nfQroqwn9KVyjKdu0ALOIEfab9FyIxUdNcpLEHYUxEjlg
Hi+1D/ImxHGqSFs4Z4ccF6KzwZHfcwMfyLELYDpDPPHkWleY5coNmaal8og1xgpnJ8n3uv/uNNDH
vEaiRGJvY3Gblm5pISFFERlG3zZ5YlyTSFOu9MnD7+xUynXUQ5VfA4QEAYFfgpINuWoH9orcJyQQ
rZ1h/gK0huUFIEPnps98zTmSAotsS2Q9Ggv5e7LvbJK0fbw8AwC/b3P6TNS7IbeeUX9oMAcE5ABL
TvveiUkqAAhCvCpgz7D8E99pLH2QPemO2DwIHsJEveF45otox60M/Imj4skyb6z1eEkxWJB92tJn
6fyZ+o5ToZA+AnQVVikvpvyDT0ZqW0w4IBT9qUiOZsk337LRpGSSrFI/WSYEMUDJEOkvDBNxeNCs
jWU8ivauM7uIQhAJwIE4HDqUNuDiEqLEjnTV+aKwaWgT4GaC9jF5tfM9/0uBgRL0iD0Tg619qAlF
cIw0mkeilBWBw3iWvVaaTcr+Cy5jzcei11hiUpTyP/ET5TiKDuaHzD5kCM6ydgfLQPJPDuhI1ySC
kcRtZf4W85raX4WMiQM+1jnQDlr7ahl/MYxD1J4hWYKQWDCkhPYpHvZRcA6bN6xoAN5+wJpjlhJ/
Lptd8EXmnVCkgCxCTHAVpMU96A+Uj2vdqQYIev6kZJpO66ZmrGxtT2ti96n82h6RpcEPAk03Y91M
4hJlDiE/iYAEkDsbL+glxcbbNyo2Ksx9OdLMFsHzSSU6q5JuWkNZofU5Gl/zXG8MU9TUzH5uow/J
XonwxhBA9xzmNvzrKPnYKNCE58aFykEMB80+q8GqM7TuROREvAzp7ECu/Zbxn2O8qvWrHLw5f/Si
enAsDJHtAmZpEPCfE+yY1WscZBwbi0tPJOwDgKPaJjQ0d44BP3AQMRgxngaINREfZvz0qmdqW1wS
FFoQx2nuIaql4FOo163+XZsvqvEh/HwzJ5bafmPNEgs7+3DyvEnRI5rehwmr1k5CtM3LwUOpog5u
7JyJACcZ1nvnGjc4kw7jeLamxH0Og/sGWxf/NWhEm/csPud1TG7GXX8S9rQoGbGvxIUjBsHUtybe
OvhDzUg6KfGKJqTZ9Jq3V7m+ASwwhy1p12sZtZDYF/JnzOU8vRm71j5XXNEaqj08iCjXuZill/ai
yh9R82On+yj30ejuh2EV9wI5DH3Tk+pr5Jz5r8hEW1Q6vY78MggA8DUa8Znsbc/GWRIM0OY1V9NG
UbcDieVodEnFwq7BfeYq3NV3MrajozzQwbFikec5ob2DLBt7+GzwbHJRiXsZtACJ1lLO91lG7i7n
GQGf4Y9qjYDnGPN4N0bzTJBguDjpCGClnfZBUlAdYPZ6yMFRLo8l3XE44hbSt9V+zs4b6GkL12Kz
gY3zkWZhgjst8z17ngeAxKHG1jG/TdVGmta9+vrEzJbUC4PCgsabSXi9MDN5zRc6LwI3CfMqVg71
oFBMymXCVAnMrrbOfySd147jSBZEv4gAvXktee+lUr0QUhl67/n1c7IH2AZmdrdnqiUy85qIExNF
bacOy/7UYC28s9UN5mY9+s7Vt0UzUSB95N+awh7D5q+CsAlnIAjlcJtUK5RMbU7e+B449keJmVZZ
ZjFadU5LgzgGxIDie9cCZ6LpcyNYuemzapyPwfGWFlMsIfitXb4qacYHJ8quDOSA8JojZpAeYmaF
2+HDZvWgu3vxSXjqMyGbawQwydZ/2GVBOa26Z2XC36T0spyNa275egf/iPcBrXKJUi1E612zl7Al
EHbRTENuIeV7KZo1/d1C3QKj/SNynzdW1+mJ3N6JEq2K/JCqNFsH8QcIg4cmI0ibsuglWiZcAA9m
s8GRgbDF6r/7ZcD4iGYeaeyRcfIkgtRYSMcKzwbqeAXo+JjPfJv9wkeqTaPxFLPNOTKD0zzubIcH
JHmRE+vo1UROnol+TmDGGtCjPP07rfZafhn1Lx8Jm4omrrlRUKEFkT7BvQXdlEIoqMlKn1nFrp7K
E2lkQEJQAoHREwd8s8GLLiPRHZXfXDvX+PrDWco02cWIFMVXhQFula/t5sjm6gZq98Mw3pW8S/ET
19sh5bzyPofirqJ1FHetysOYaj6sdqTrjKpbdutoE1DGcZgWSL3DfGVlBwNNeLAgmIKigSUzWEC2
N/4mJHcuviQys9rJy7FD4ESc5AOJt6iwKvfLCXcSby5jW7R2JCdf/GKt6xchXJGDT/HZOh3mo/Ja
By8nwR/IyK4EOzOF6MrN/jXkb8VaN4Bv4nepLvthFQS3oXsk1aeU/ob1OzW4hdg3DOXK4nYKXeQO
B9RUuI82dfHImE+Tx/CvWyTsSlZ3XQG3mPqYuz0rjpAPvfLHxtOa1teRWRLN+6CTnNO+PeWQFRtD
H5jOfkX6s0XbJDdvOdswcOACT4NnSVBXi1TEX8vM40N9y8mNZvWXUOcxwEQ6t4AjknEsuv9jlR2k
7mYbs4ykZi87xcnS/qBZyQ+R/tfI5sTGSvhtIu+7WTNjBs9PLH9d/6frT4g9R/GRWuvWuRYYW0h8
YLry4jkrCiTJ1sIN6Bv5GKq1GA4Z6CRI7KDJIjEZPcUgnnZUA8UjRFk+xPsqXZu52Hi3w0O8iFg/
BuaYGJgVaFR0IDrDW+sd8kBIyr1g09rqP3wzo7xvUNR4Nqo9FY/EXCnEDbZRs52WLMLxIGv3XLpo
eBsi6mPkGGyX5gpwRGOWbA3jM0uf8biztB2GwjL6TDjCcvuE6gb26oKKQVcXpoXA6NjWy74/5hbK
BWce5TciEFKUELTlFczt/61YLEg47JN4Leb/NceTbsxF4ktE+sisqb/sDPCk9SVkkChJG3OOWKoj
uASkk3TAezBgdaZicrahcik7wEPPquSxEzpRsYvk+JqNBu0KbUQV1ks1++nNd462OWL4NstmSXPs
MyJSNr25FE6+8EvDfYzbF5SuuxDi5MjfkY0ptQunZdEIRQNlce4dayRQVD/f1me08bSNcPQrNfeG
0N2tbHnpqctO/0jLhSa/icdw6iNRTwWqHQC7c9kmgeQmUsMQln+U6F8YlYfq8pdav8akJA5p9nhW
S9jhBe4+I7dAZoPD3RBkF9tCkMq2oppXd6tahYzYRO752TIOODXidwaCRGYizgCq8P5NNh37f90B
c0j5AOMWneZ9UBeGSpFCzzBvyq8E+S1Y7n7PorZV1yQQsOFYIdBFysDeaUIuIT7lKb67YqlpFCKb
vvmlhENIymSXHzZIz3GIFrNjYHELMy4a7irTC+bMmmBk7IPkm+vBT64W5B/pH3Ml6rZsW9FUhcx7
lQX5pf7Vk3c5D7HJctjqcWk+RVq6BeNaKU+IpxJ5mcoCpypFW2dOE1NbOwtEY9jatOIjUYB/ZbsX
4gCIEMi1+Zz+XU8HMQML06dF9oLwNI3AeQ1sb8nT6JhEYbnG8jnukvqc5lfXAHD1XZcCYLXPEamb
TO0qHfbO286PGtJqaW2RH+TvGWom0QqHjR9AFzvU+pZaKak4hDAm4eLNF/JLJiAI+YYjiA/Af4iF
YAJ4hQYQ9z+5u7GpxAlkKJkiyVw7NUufHq4H22kquxSVyq4MIBKJmQivP1pFfLR8nvPRPPTghVCe
5uYqa7cWudjjzaEqgDKQU8U5KlcBy35tn/FgE3HdrRnw5+j3GmZjOoMz0c7Evb4IsnMTZbgj4+lY
PUCJuclbPNAFiR6xxmBrBi3Rjo9NBSXOTxnxLwRt0GGcJlis5YBJpNp6BWOIo2Z+OtWbl37iY1Zi
180BWSMO1ZSvssEUsGiaPw+TNcWSMx1rFMsoHXDdim1q6l00Ph3fOfbKilC4ueNhl8/QDhG9bt1/
v2X+/3SGcfejC61Gac/K7sdlB4ZKckoc9kcnbzpnDX06JMkpQVTt/HTWn/gZiP1lSeFNqupUZYwZ
Zy4l4rWYonnMvkXf2QANa68hs0pJfcFRlnOS/lawiEj5m2UOr5y2GPRTL91GYM6Wdh/iteed0Cja
8k7ThJOakYi3CUTKxUL31szteuVWN/fYeVQO4tNLJu/JLc2DncXwcFKCkFuhYPuos5+I63uszoU+
07VfK/1LNfAMZPbM6/orLG5O/Fadq/xBVnxzIrFhMsy1SZQ9ZbYKQudoomuw+pRqK8O0+mianQa8
JthYIW3pHHedm95aZgNKaf57jDQeDZALE886agZGjFXnA9WcIlqeAn7hlMXKMnqzhpkUM3+/XuvU
BFq9ML5ZucKsQWMIDUgYxs0ZL4L1zQiIaS6qHPICzJ1lX6vkHHffwXDM1J8uUFd1da5LjZUyOCBC
eHTrFXfbMd1XbGpjbr2RFUGuXOWLif4hWf27OtmMeRdBvkrMh4HesF8CkuaR3gM508qLnW1b2ofS
yecAb4BkMUYWfYrafOsYNoaHYL/U3aJqD3V8kgGBZVuZESjDLHtqYP0IPWZ6nJWkssKJNCi+eCmT
Bfd12O7bYUv+M4sDCMe8UszNZDBYe44AkxoMYUVw9o0/DgWYKZa+JMLG9X45DRDU/Y6INHqGuhQq
LnZI/belZh6ZHnYsHiP1CW3AYA1ZVVR23SaK1s24wlxA+G9cISJ6tC4rre++Wiks6/DBd7MceZ7+
iPkH68cheEvJRuWw6EAM9peWCUohU82CWtCR3Trpj+Qec2NejciRWH5thddVxbRTrFqJ+9rizN7/
k1FJV6ZHJCTC3pw38Ub1VrZ0Vw1yYhZYNVYRri8DNUfDCxSfgPxpDYp5AaU9jcEhYwRMkyAYHvhM
hROgk4H1bcnRSrfBAFR0gTxyBnEibR8dVvcq3VjKFlRcme+s/NR8wCREiwAeJr+q1Zmtf47l3EJv
Pg2TOXcoOqm62/fhYeB+kRsCcqgdWVRDu/tsqBiz4lpVnwP1fHW2yrPDJaqpBO/OEoZ0ERodMagq
pLOh3sgHIkCVWMVJ0j9bnQNr/GbNL6DdNWoZ5Pl2S8Jluobebq4Yf3ftk4SFCS6FlFEfgwncgbSE
WnFyLu6Av2AZIhDu25Pl/tn6bkQfnXeI+zixZL//8PODWs1zDXECdddSDzdOc3T6LWzNgcU7/Ham
mVH7iDzOu2pv08irZEy0wcFkWp+nNfKhh6atpGyd6HvhwB7LhTpLZtiehWbB20toHUIhKqC/iOZJ
uoCOLnwzWv+wGLNGICgmSGIyps6wjrvNaC4dc2mmR6XYhUi1pKNJB5cjNr8bxpcynBNplTobA35X
xYBUqeaSX0CDsgFsoPnDEljvKQknqfmlcApY7lPsy8D1ok610s+gOwDp+NCS3VisI0wlMdodWu9Z
p53s178PcLhgqZ2R/xe6O9m5dO0L0gtXjOTukFanCvI+pMzpQrRMenQRfuaQF0fGylm5D8V5BUhd
KrDIvBKcjN3cMvDobTz/RxDnSsgA2TrFA+lon14lL9BzO+uqRhkF+9yxJvmsSQ5+dc4r4RYy14Q+
oxR66O53Zf8imyFxFEkwcm9xquj1gTWIHdLWTqmRoVeBsdV6puk4lhWAiKQwuSiO173Govxc88KY
28S+54+eeGTdwjFEfyGD2OPb9mHp+OSRNAhYXB7LXoeWgeEk5W+trd2v/f6nswum0zho6FmxmLFU
KWFyCgt1sqns/dgjD59SlUY8Ve4C7Q+uJP7dGhUC241AvXjKRqfhto2jSbiV0PMhlIGOy8+b+WAN
CHaatOZaMdcJA4eU8VjD3CzvyCcDR2jOvWSV4Xazt+IYrZyZMmc981kPj7BZ2bRH/RVWZCyBtDdY
K2msAcaB43FH/ZIwf0PrH5cg608sGiacL7K1zUl7mKI8bq2nKxp1CFCsn2YONGQZruxGO6vBPcUf
ZGG7Y8sYHKH2DcE+b+aVfUdDg+ye1xFLqzOclYDo57XD3FT13X2uvkRYCydQQ6kCS6BhWAr8KelP
UrOXozt61anPnBnMVLRBVhqYx2riz7GMGxjMjcngLr16yqTOn9dLW9/7tN1L3Z6F0YGaPQG50SA2
llHCiFuiha7p4KHjitAb4Ik4XBFHG7aPRBjs45OlmRaAdKAasx/I0LmjmvioG48441WykANHhzi+
IqSA6auCAHWBElhbXywuItbwUKkokoEJ/9ML+bzS0b6p50ys6PKSGDPB3HPvvQaUdz80SzBQEYqm
rlxaOz3bWdMb/aH9Mc4yAIzsSjDLEJ+zaCNmwWugGhrFerZu/auN5F1ypp1LqtIXIsNwwkAyOIle
Hk2ZymBW3ZcGo/J7jfTBW7K0y/utqPJxokq8bbzxPJxju5aGDZhaHkYNph78NMNa3r+ICoTrKHeI
s49xu8gEYQsqkXOLSSNnepCfO+JrvRW3xvuXT2J0rkyGeHVAZsO1/QfsQ64L1JZFpIV8JpNBas/8
/ghvASurZ9iTFIt/BthetvWZyc1oaDVRBh/U0R+0knO4eTTPPJOtQ+zcso1OrEweGnxwmmdEjPAi
POOR8Yb443cUEqwnfA5QPnHDudOs3w3+Oi7pnsVIFpJSeyAGOW0XWg8YCXYIUTWg5/HW465WmgV/
bIg0XfIYwp0db5Cgu2AO7KWN0Mk84xyZVDUbt62HRh4ieKKtAwDEBiGVexYZzONldR9WTHrZiWQg
PdIckjJ/ACbEMSr/juJ+mNbIYcR4EolKFy3G5DMFeOdUm2BYCwOyUsyEmVm1N3l1CrQ1h0xO9rEJ
wobHtbxV+HP1TUKRLhNfWdAurB2LPg31wEBnxWqfo0ptT2Rx5AMBuOFk9NhFCjAFywjJ4LxANP+/
NFqhJOLb6yGMAlLPZ9Idl3JbLsYrpEgPlWnaX0odXIm3C+p37yxa4Zhl/+i902Su5AczWRMOg0US
vykS9euYT8XgxU2mEjW+uoviR8dSE1CBqiwUcjNp9ugVDVBUQsw/KNfG+BRerPArQ/VtjyfRzVnB
XpqGE6XdecisPEJB7l6xGpWl7d76e8rQVTpI7qUsNpazlY1FGGJzBo5ZDwguzrFQc/vMYMLHHbAA
m/9e+w6co8miObKe4cJfQDocg59C4mjLzEkv/cUw/bJl0YBzRBhc5bj3nHMqb/SO7EC6OHC7e3lY
OfJUBgoxCK2fsmvq946PoaYurcoj2MNsOBVk+fT6IYx3MhJb/Yj4JS7qDyYB4voNtRUvb1F8kU/D
Vx2xMPAIoRJ4MZ+ntZsJX2VWvRJiB1WKfk5NcGgZAgOmvQWFoZctahpYoZ+UDhVCD+ki/oANJIFE
Xgz2wyPKNMB6qSZIWKAiRksE6E2JtnFYGtFcUu86owBCUMTgpdhaSMlohCx8jv6KPLmPmiYQ5Vkb
cJe1D92HCO8ewmyhwXHtHSwQ2PYU5G4ABpkntjE3lH0wp5DysocURRObQ5TBpAAXiEkS93mCnTIY
FqzGuEqZ4CyaYElusFaesDf3dPR2+YbDJ5Tw9mUUtUrLmtQ4Cx1z73yLFrtbFfA7qi+96WYpds03
b4l7aptNm+wU7SZsw0xsvWhj9mtVB/88JXdlrH/14rMx3x5qhwyxrVJBYGb0YRTzQZ8Z5ufAMhX0
na8uRNsWGGfhXtKLqeTtSmfPentRoTxmrQOmQNTJin3qlE+G9xbaAA8aH0tgjtDinhnzLv0tuhsF
UXyh0g1ruKdC1xsEf7VyDtx78juGhzdJxN0c3WY6/mYtbY2Qs25CwhvSVcjnJRNHxdhNa9Z5Mqkc
XGAyy+o1YCqIkEwiMvs4cmmzBiRqs73THTOzM5MDrJEIgCaaHTk9kFEyj3lI++osuzvofkLTBWON
OprfFiBemTOBJYuDR42vQpRymsorthN0KMbQOWYZA0U7K+VHKj1r54qD2WDwoF5S/1kBbTWv6Awa
cQMHOMvRR691m5SHmxytGjEaMFHT1qe4WKdIZ8AW61TVwzurEKE6U/ZL3m9H3ooFyhE9j5CGg4ij
6LH4n4gZ7UOOHHbUULTYj8PT8oK9qDfk6M3CH/YHqtVuxZB/RsbDwEyr2SbaomDCrFJ0flf+Ws+R
yqLtipdsfxxjB1zyoy7Wwq/I9lpMtGnxzVMJgkMJgRZrd61c1Y3gJhvxvE34gcgY+SunNvRZdRV7
L1PgR7wdxTr/gdhuNORHrnLAnB1b2VuqCKwmiwDrWqtAda+Wp7JDYxnHfewxRA6zbKLSkZswhDtH
ALhQcc2jFa2Ci2qRhj44ytperXndUiifWxsIBKML39gJw3RUfYnHPJrx24tuRvMDG1nNWGKAXGR+
XB7AuIvhphacCSigi621owMEN6MK0BA4QLISm4VQ+1Xrc9LR6LDCRrTkr6b5Nkj3hnXAuEhU7M1j
K0c9M2kLWi4Jz69FswL9ugzukravXbSJHWv1Lz1epB7LqQAjFIHXIBokHSkSEzllO5jsXBh6FelP
CwdJ3TKS04Kbb5yzaGmq60K6VBnairWB0gVypL22E4Q+2oy5Mm5Fzowq3OTt70D9m4T7uEUJntKO
Wq8y4pAuVj0xQaSViQ5LU15lkoKRecZcfRYhWi0LU2hbejBgL3HvpVm8VIVdJ3HYK/RgrF06nJHh
pjRBSuUlH+I067xradj7Sgr/mrL4IrmEu8pL9akhKcdxFK4jasUklf803Tn6yXhPZABUpQKkgXm+
GqIf86VNzUVc5ivinveKtRz07N2NXx1pkjZfrtaTy+VJexOW/JiZjyoBj+a3C5t5jl94mwzGfZgk
u5JKMpAbVqrKDb34pMHFDyamO9soScGuIi3E/5ZG5G5gsiygX7jjtvNVLlNsIIW+dFimNC0PXBlx
aA5zWus5+v+JGmi7nd83+1Zu9pajLLzcPndqIrNwaTh/ZznaQM2X0M1gCG2js9+PC0nRwY06Czmi
3JT6g8ouEkmGnTmQiax5W5vznj5LsDY7zppSrn9sPWTVYJ0sR+x26CVi8s8RvjnoxoYkW1kBflEg
f8jMfaZOZn4uVEixAyw6swe+2M/CDJqMNSyyEZ0L2bOujfQKtKTrlYt8ZAPMKqpW3xzGUtstlYTM
QW1Yd7K0i/10m7cBwWHjMkYm2CB8UDzuTbYIQ9KRvebwUiH9UZN5k2uLhp6zAPAa6PTGWXQcE/vW
Olg9WtM45mO388N8YXiAfdEjW7Ey7QsRm5PT0I1oDWOEj9LODNZ6whNBhZXge6MFc5LPGPdJ7/V7
D1MQtM2tAUNAjopZbcEUhfso1hhZqJwqBwwbGWXEE88jXqPAL7YdjwaFCQA9lUzLYhFmFsYzsESg
7eEWz1sbkBbri1EhuV6IgEqyaBRuSgXPt91uFf0lye8RoEouzp4fxQJgYxFBUMHTqlh6MjF1qSh0
LsCISomlLUjHp/sjypIY2YrBXr8/hj7TclZLIWpD36BNQhkY2SzKDdZ+UBvZW+jMjfVw78SfOX3V
4NA5E7TR76Ua/QPBkKMJnQa0Vo3R2WCgarImHkZ0YjXM5ySahg0dTg/elbV6nugTlWwKG1zYwJ2t
Um44LwftUkE6mIKUsEOgIP49Oh1W7jxdiv0mb2Z+pHwYGK44gT2Z3phOMxjn7rgZ4mcxVnN+0Bkx
m7PYQF43Uui2P3rNTIkxSXiwra0bbFJcHwxTqZSnSJO0it0654eFX6EX3ah/9Y2lpZABxuaS2Hoq
wq92PFN0J9E9x+PbkEEWWIjsmE0gQwukbur5yaIi3cHmE4nxesRkAHy4DMpc2Q7x2FkIEYaVDsDN
S2YV2k6dQYiUyDcmig3Hovh4R8G1IQpBgoFvoa62dD42tPPihwtoaOOM80F7tGQYdUJ+yT8wNylV
QvpQIWmJSRtkMUaiyeAhecfuMVBTNfD2BuzXXNdtNvU6aaYG6G3dfp4iwRvxCljpMvdZP1aM12gq
EWbnSBSCgaoENJCKnj1VAKZiokyAQLWiUuNRKpFroReAIIDmoeUz19OlBtQrd6OtXiqzpBzoNmjg
GAzOCvNS5uzBgt8M8LHJDEPlCRd0L6NOpiPr3ExEQDr00RUfIIc7+MJyOAc1nTGdiGIxdkNmmpGc
4SB1yNGuW1DsLAjGPvUy+qv6T09eNlZiQaeoVObBLCtFxcr+XokfZQtyVtvA8LpCrq/ohAECUSKm
31LApJgRudJxiTHRzitKQwsdWD9UMw/cXv2qk40FAK1n3lWxm5O5tTN+Vg0QiSZby66VP+ywRlkR
TjBj4WrKeFPqEhXtV6u8fQ+WaMLHfOpsUkxpJauZ2mMLGQkH6NRNXH7WJq4w1ghd/e7cR9vvHf8W
O4dcu2fqrgo+leIJtMIub1K84+HXaC+VnirFoGFhzI80IVepByswA/QfNS1Bz99n/bypdK4MJBS9
u3Zal/XUj96BAe5+G0RrYoIqZiJyeI+5Z3KLBwg/5SnlS0miY1+w0Vdfqc3sIVZueQjeFeYIVotp
CEnBTTEbZIQSINvIoIj38regWrDMNMydAlFqsIAdD9yitzRH1Bfw3b3H7miZXwlq6Hh0Z8L84egB
upK3AVHlz1evTaNAtmDm5jOMhZhU43IMgldQMbUnEopog/SvaxBPmqgdlGeF0SAHHKL8KtGfzVQq
/0qRgYY0c1c5eeNS4AogHfIkRQelhOn1DFBVCxOeeg5CsOuY95Qym0YqYLbkYzXiCC1erX4z+yuf
RIcXhJUxaLlIIpArmKTGupdPXn5NCNIFfhRuiIBVTHKEeAPZepN4lK0GxkOyv0jYzEZHJTq0ELU+
GvVTVmj/pbnPQjDmOwJ+YdHHaTjUimphoGcbtEkSuBObTUBNFeoX8KNlQkSkHI4YBlKZzwJHZc22
wLA/+a8Q+mF9Ml8Jp0yfUbXYC42H/p8UO0brh8lc48ZubH+ueeYmpd81rHzqM4pzIdlGccVeCWJk
/+W2Ag0Yf9TsgVWGCjSFCIYJRWShzS9vIInAzZZ9ViyjciryQ2hELDbuyCoOjKqkiDCVvU4MG21G
siTvDWo0iOUPK6F/6Hbk3AxIKLt5tsbnOCZz2MyiYldv/E4pmxXD0Qy3XnCWwOuhaW82Mu5FXD16
tsocuH23uPwZwb1KYD8bxhSGchUPeZJ/ldhSPH7kzOn5JZGsC0GEfTgRsgFTp5guN0zGZYg6CF2F
SvcUy6D0AxTq+k0Li6nWHnU3m2vKWdJvEumSmvpW3KuZvBXvyap8NNN/R0/l4wQ3KduRQuXonur+
lRvPtNw3lgf/yCBog/bwV+MEyU5BStTbn+rvdRJJxWuZJr+ydVOtd9VvVPeQA5+xNilCGEVjuvgb
l/l8UO9RtJXCVcHnW3kzLbDnpoYmQvlrGX67D1hnQGFLd8NnGdhbpgms7VjG1BvZ2RLFg+++sjcl
dsvkUohrNnjp9H2DdlXyZ5Igsv3jz+wM20y/8IYM42fGNZsO3x1CvqT4AvQbRxcUhiNcTHmv2xUB
3aQlqyurv1XUAQnph5Wm72wWKcz8a4UT8Slz/YQ420vnKDfMqHZucTab77RYFr2NwZe+JcDER2h8
OnLts5kq8pvqW7wxtzR7DAM4qO5i1GdRISgyWtx5hn1TOaZRMjX9raqcW+NSM0OJ4RafW5N0s7U9
V7192J5VivdhExb0cnsS0vm9hb3qQFuMR5/5iKteNPtZ5srE4E6NowOGNvaJjswu8FByepWXwf9O
kpeSLNlpNvo5Qd9Ns26MB7Ve4cDT1I1MWogSblx5wFS7KJpHICN23MbR0c7Wlnv2GbxBtevcTcmq
st3nxVyvgC+sG+OsNYgs5dtoXjv0C0q6h4Je0jLaCsOb6pBh2OGDd5VHna6rfBcrz2Dcy/1F5yBo
ghuPjMIxgP+5cH5Vx9gqI2I2bkzxx9HoRav03bLWtaIrQxMw7IH3J7V3xvLKsAtCFqcfOVgESjJP
25os6zAvskTxMBwyu+yya65ciRdCAHswQyxI+A7HowQWUiwtrqa9qhkG6dsYr284zx3WFcaW3fbQ
fCZs5DscP3S2Qu9K3RgtXOPAX5TRUXauJqNY22BEmXKiI02Ij0Z5s8y9X8IcOvnFJvFR8a/6EUnk
Erie7R995ItERjjaITTsqStThS+45FiLW6h+e2j5XXcy4zdgh5hvNGvQ5ZHl0ufUWpye7YUg7Dz9
jeFrFj8R11+y871g1qBYsH1rqrh3V1+2JRqUeYFlyXlJ5XvwXmP4MG28qdLWSY50B9MFFYgP27jk
LM20n5y7xsaD1aOmqTK0PF04C9huZd7L6MmHptQjDQdtZxbvB5+cejrQiPWDr7wi/561D9O85QML
mFmZzjADucOmbrdq/KWznU8Pnn82+GeQss1AQW12enuVuVfCbw7HypiqHp6EScBaCoxefcj1HQOW
ikkxBkJkpggSXgkKSts9OyzQKvccKtRPcDfUi+r+yHwB2Y0nokjOesMX+pczK0PEyFevIdIFc9us
dYTlHk/t0e43nvvSq3WuMB/Lvgbvu5YXRsf4O991/T4kLqZdheEBnjENvN0tyajDXM0BH/2Kt6k5
Vs3OU7dq+UmPLUP0DMOHBH+TMkrXvtvmHsqLAtUkaw1nE2dsiFeBeudZjfPvqlwhy+ttMkeTjwwJ
EsESOElINWZ4cg8w2yhg7ZRTgXMy4SxuYUOCs4XUPjHhPCfQwxiFTikLc9ubhLbNrOpXvGBieJDX
zAp3obFJlQVHW6PfczIA0C8ayV/JGj8gY5IOcIISBbQOP1murAlD9qSVbDLtQpHKaWJ366p94oOo
R2Zca1fZMjx0cFWH3qfKjJsK+KPqsArza+z1aRMmEzpqMlVXdkPgqPari0AFapoObV8Ev1a2hcqe
E9WyTnZ6Nhgs5Gs/vIo2jR+2Ld90qR48d5sxrCiMWhSjVklehov6apvGvxqOpJbxb4Cx0Aiu3fBJ
e5dR/oTHMDkR1Ja686IQpofEY6u9taOLHv82Cut9+dnr37nxXWR/BYL+dKJ0pAqu/e7HjPoJBlfR
HzbSj8g8TOjD2vKiqw+4YBVViMQw3z9jWGWM/qXJCDfxkpIlFa9ce53UK7cCZbZQCPSxgFct+pFs
+HMdXWybYfen7+zje0nuAlRFGcYdEjsq+fQvdi4NSt/8m1uUP3znnTM4OIBqBGMWkvExZyoSsEzc
8uOa5hyoASGUJm8chd0HL41fPHgHYu0gYczK7gNzvXipGsshJRz1GnhbCyY0NUq5LvmLgizd2U3H
GlvtuI6pP0pw44hwyUaHTMa3U+BIYEPDPuqDDR70DZWUoGDBX4TWNWRAxDkxWChXVgb5kqjT6hzY
h7TSBlwUHIyxl7NGqbgQeGUGpPCB9bnU82GmDyF6EOerTcaHY6r3XC4ZMrGsVMeX7baCdXiyuQRU
FM5Nku4HfsX7+h4xdQssfddq2EY7G2xQuK40jVc2Q8zx7ZYGFcSwMiIYcU6frBK72Jg9tUGebV1U
9InNltgGpich+kYK0IOqzOLyaFrucZs3ybYxLOHGmvlyaqDfMY+hpaOcI9+KXwr9XggpoA5UdRlH
Sy2pNn2nbTspwkP3MdrufBzyucSQ0rFCEIaoKH0IIf5n79KiWJgB0RbgaF0YRr1IWkIoypz4akOZ
5u0ZAtlytPy94nqnym5OdQ+Bwxloubd1cvGASrev2hn3LcVR7QMSiORZQ2na5P26CL5kFAPJQF0L
36lRF2kQ7xIi2YsUbYqBcJhQN7M9uJz1Cs263F4wCOTWYfD6ZcJor/aBiCC1GljqaDCAwvolZych
3w1wwUSkxqWR+lGwRJTUa1QOcMCGRxSmOHfGbYOGQ+kxTdZbZ7wFsTcdU6KRMhJ5yPOK9GEi5zWq
5GFVRe8WVxgjm4hMCax+S77KeRZjVHGFNS779oAh047m2FeiP4NhCJmgUK1U5HXeIuJflGSE1NLo
DkDUMRJPdRVhF+B6qR3mDvllJpFfBq2hQTGWI3S0VFzLyCoq8mbaAii/NSObmfOIL5pZrErd6Pag
J9xiZIdLAFHdtRdZwv7XxJw7ldmdMbm1yVkqx0UWkFTWeFtNGdZ21VzwJ45Zv0WeuZXjgRdKOaRp
faIBXuik1OGswTUKKaInpx5+QhaeZbL9Clt6xEN3kerf3g6WnWXcwOsa9nBWvXjT5t5SJ0erxthb
x9q20MurVIS/UkzclSnkvVW3dW5Wn7+Kjphes3uHVXrJFZ4d6lJs/p3dHDup33eKsk/Nce9HSIw5
JWufmD02YY4pbMLa8F3Bd2pINhIafHmG8CElBSku4ldV5hwirC16IhkoaOyLAxmsp0VHMtc6ZwWa
WGGwJIe1bKXBZ12wOtoBOnsxIZgpUvJF0ivm/mkXRNfBl/9iTQP8FbX7yvnrle7S2vop0w1ItO3U
1MdlR/J3anRTR+4POMxQRcjQxjQdIR7lRcsPnbQGOwVU0BkSUCOIpi7PdGdK4GetJ4oHnDzJS3O3
wGXYbhlCAqNDxqwcopsUeCXSQw2KC6E2MKG1beIVl8bBfJbo6mc2RO1GPUDd5zYtsk+vG0ts1N+9
NPz0HcEoCBRXBdi5LVemw1TeYXwYN81HWYhyA5FOnBHOVkR2sHXd8WYFCdkNQ3AiABFhk6R/ZKT6
+jWOuI4TNC0I2NXYtyrYcoikWcChuejlMqR6mYz/cXQeS5YiWRD9IswIZLCtp0VqnRssRVWgZQAB
X9+HXsyM9cx056uXiLjX3Y83SDWe352b7N2lpCrCWA94gL6W9Cid5Ogt8dmV3ambIfdCW8HyqZvs
4jDSDgWuL/wnpURul+V5SXzajSZofd4xgE4R2TcjbVOxS/oOBkmDPIK7im/oIPv0VE/ZdmlI2uvu
wZ4JjmcJ4BO1IVlyCt3pGihY+ba1jZPgIwXKVcTlJp24z+i+taf+0AUDlZkkhPuRKSy7pgxsc1qf
weo8Cgrcufh3S0gk2RPYUJ9bbzjOA9GnwT6L7M2MXNyiE4/LYD7spKfng1E7S+5sIX5aTLrVRcYx
zkIgwq3ZtcVwWq0ArOUHvjT2jnSvAZA3+VegENc99I6su1dNdx7T5WehIYF7/D7ygpMZeFeuCLaA
N7TXbKtxJK5ENh43jCiXm97i9+0vVy+xL75yLkMI3SOFrs8BIUTd97LPCdpVAWOpxKaSzJyxA0g/
03Vosts2S88TyEkjsNyCRiA6GDfzjWHZmPj66M7D3lLQmvz6kEEIKHV0y1RDPuukrPZ2/csRUOrY
ZLQIT0gc6a0/xHcaTb4zy66QFks+c+qzHo+QPi9IgJKtZwsKn8r4PVAlqkhFsNGg9gsl7p0OsM5d
Up+LZB+7t9Qn8++Jd4L/MA73Ts0YzZ5F39IF2oE9StOfxuDPA3c+R7+9+9atY2T5VVuHMH5v7JfQ
fyBbI5JnkwqWwAAt4mvH/rtrv1PWUSofWbKz2Ao+dBdsC5YH833CcyyBNdkKaxNC6ogSAWcVARNS
FjFgW5CgiO7Jzw7ReeLBrtLPwb1f4fV+zA7FPnukvMbqdd1squgxYl5wQWuY/n7U6wfy2Iy2NK/2
Hfiz8EvxsNXszlHYGbCTgZ5DWCZu+qBJj3Eq0jP+9hvas8jkcw66JhRPKMDZXguCON/31ic/hO6F
5FVWzw0vnoa8bUjNrt5EvCS9PsJMfi3nh7DdDfZxYZzl5Ktp2Pa611wc+XX0xdmK74T66rx/jou9
/Dn0vlrvKXCZXaH32jh33Scn/eV6LxXE688SrKUK32C6kTtaejxj1326kuRuaqCEbZJuQfQPhm0Z
u/lgj22cEIyNRJzntwaXl59AH2dRUBFgsELaWIaG3j9u8Mj6EwxwCcmjaCgcOoS2TjR7olV3Kd6z
gA3SP/4grIAii3Xs2XkZQUc6vMbkjVU81+yO5UggJCUXN4Fs7td89HtP2ajDAYmXdbvu2tgK+8u3
CwizYaNGZY9HjY8lP8McMxp6UamwOMXd5jtLDI/lfJvUwa6giKdDngusgo7qaBffGxdBLo+O6TwQ
xsMTzpeLr5TGBe4i9Byjq4MfF/tMr8nZbh+wv5Yj88J8wvpBIxoCMd0cOQleN34HtUzrA0jYCkix
OoNNNmzY48zFi6Q3KqBAg9h79DjJv0nJS9FGDYO847FK9pVBdHrh68/2Kea2gfqs+iiKB8t5ibMS
jeKrzP7azrsYGCjuY3OiWzfaZzwqZHCbyc/GBw6kfrz5XpZ35E6QEDnILw1U4vR7Rbs5RNqGGzPc
V2gwM/LV//M2k5wsP1T6ZxKvFbC/hWlphINQtK+VIvX9zjGqlL/KfgsceCIvOY9q8TSMqDCaTH9Q
MiJhNZ9eg/Aa8mtI4v4SWL+Fpk74NckfFsZmijIW94W7Q8pLYj2ky7OCTc0CpXC+ckQHtbyrmvgr
nGpUfZ40myzwN7xQ2ZmjPFvvlEFhRn9KStJNFpSQd4MoKzH2cTtGX0Nt75dckOF67vDJdMVfQzvL
KHjopv/80kf4Q/qeLYKcG8ujqIodaVM844PXOF784DMr+GiLAqJJnxVL2eFvHkK4x9qBnEncBTP9
NtXFFg1vXwfR46yLw3opDUm7WxlkWuwUZ4119dbL5ugrPIwGwpcY6YOFhJrjPsUY6+wWJ9mxVSIs
kxDjIf7nVLuocU6RResgfl4T8EoVw3b243PCtimevIvJm12AntpYAM3oQQ0iVpLetM94BU8Qcb3M
0ATCf9evMfyzaO2bSU0PBjWu8LlZCD+XNHiaJD8xM9NeRJfTKJGsn1TG83LxblOvOQrsG1aMa54j
RiiSvbTLPZ+azvFqX3eclaf2UGXBbpEFxhfx0aSwTlpDcTjkO3mYJ/9WdWS16gQFZDVAIMmoFwXV
QuYY9Vj7Trg/OB5sG5XtdPvkJzmtjLTaJXhu0n2yoPIRV459HHYYfAsGaNu2oA3me4c/Qma4w934
0lZ3qayuRKBBjrTWPliiV/7WCbonpaJkToPNYuMKcOCCOBCx2hz2NTVXkEJ8DyocIIQSINPi4Ac2
PICxRxYIRvWE1EYEpyl2cIs2PVwwf10963Zbc8ThbJboq6EBJqumW50uuxKXR5VBvlOo/6PYTnre
TVN8ttgA4c0VwKU6fp6ZwmMKwtMvhoOcQ6CeSOyufTewS1vichdtOvpLvNjbWXLezRH96kzZAZBK
Bpyd30zHeSL2giNDR+l+BB1pY3VNQwfz0kIK5yYIcK6jfdeg3pSWh5ZNECuLWb5kIjuXrTwylwx2
vQ0Hqt+s8L3vo63NYpJzOv+iqILLJDuapT8nkv7PzWJdAwa6gGNVjvg4swOJAP/YnCUVxel/JzZB
Ho6TaY0o/7PyN7th65Sb7UQuNg/RhwgqRilxuPG7hUnT3EGmlWhwbrCpV4k6HzAWo+9S0Zbk72FL
QfFnirg/kxQNhztveAtQier41AePuf/jWZ8jM39uc5oRD13+lJHdJZx/8UW+dx8SdaPqHJVwGflM
/W3jW89p1p3Yz9S7nCbqqk9v1tGwaZZtRF7HUJJSP7oAZcZ9kd2NIBWK9MMxz534Dosbd/zrV0eT
vtnWPnOfJQ2e1SG377vup5Snde0+19PJZpJzrWs2bUGYx+I1hhjcPvhDvitpVhHtT45mlmoMd/Jr
ENc1dKTApeMAteV3NeEIf4xQNHxchrG3Wk7URg/1LgopXf9IXH8zscrL0eYm/8des5kEmPZeOZxT
i9xcyoHyNbJfekts+A+A97Ai/IMX4VkiluA/tBUZxPISCLoXcMcxBgbQJzmSBIKEoN1TXkRTeEeF
MSrY+mPKkvBEOCNPRgwY68b7mKb4z92RnvUnN7qfMxj7HC41sG8SiCgQWLHsoPwd0MaF2580j1Ar
95Hm032BGjmSNbJue4HHb9Jn1dHCksE2UIoFLtx9WJE1ZIzO0duO/J5nkMOCl4r3YR8N6O/9QVTL
wUTubjI23lSzb5r+yXI/Yx7TIYtXMOVpNG3cKMP91R+i1t2PQbx143QvtLcdc7kfmxZP9qc7M5bA
xYmi2z59iZ3kzxLdF3WIVT+E8mn2HdkDW8Y8VF1yD8WPHgi85Xx8pDzTcw4Ere5NlPlQS13c1bl3
z2rYngu+8PWoQdyDjr0pojgFF3GLjRQlF9wkrHq6SRisK3wuZTIfypilvfqosDtl2CqU9+bgFcZl
1dJ+trT1cdYReBR/Z3L4TLgt0oV+x9lQ2I75nrBr09JtRqMGPb2lg2mrIrCOclUjw0c8HkebzbTG
hfLPcAKdaD1anycZ3GqD9kv+bZXZu3HmLfyqUYgqicziL7t+jjem6an9I0jJh9OELQY6JgtU5xRH
i3NxCm5ljtfWJnH4L3jVMYoe8vS1yXC/EeTgeKetyziCE/ptUMhqh+BN+c/RHL3FxzIMlCepLU6z
daHa7Mcu/OMxgS+G6jorPTbhsuOdRS/QVcPtDmgabdRw7SZ5kT0RC2c4pBRnzCXoUK8RiBvoMMV1
zBOaoIaRl8ByB3LuAytIydbZn51zLaobJ+zvUj44E3GXMeuFfn9feN7XXLY3DVCwRdx5AjZMyK3x
x2nJRawver+w9svAa6ZnVdKZ22IaDs1Ar1IhblWUPLWjeF2TR26KydHJ0ossuCnshlgIFfXO7XoH
iMw5jrP9S3/3TVwrcGby2NkzN5qG8RWAWUtvAwH1rm7P0xLcL95NHCXfS14/xSymSqt/Y1/H5rmG
xK9BSsTDL8jGRPdPRe3hoAA4x0+1xPyzLgYHPdzmEXylbOUFdLeK+uriJRqAbEX4louXMsp2IbGo
PDOvQ92DOeG0Mr0XQFt6yzsVMxo5jihsVYQL83lfq/7OSRpM6kV/4Qa6jiLAZ+LxTMOS7IsPgRFj
jRlY3Ycdol35E6Tb5SKa/MQiFQcWpvWou08DZk2fN9jcdTcdg2ia0WUXFO+j12HOUO5vL9u9r9Sb
p/zXWEyPMVpcZD9TAPBY8CXNFqitiH3an/TgBDxXJMMjBa8/E54G7bElK4KLP5MDy/KD3fGp6+7W
F+t1wLGzEs91hBlGzC+RRZ2LcRibmrR4C5fsID1OxoH3b1L1yS7avZjSfTfFj6YOX/mxT7mnbl0c
UarFLDjh3bQKWHUlh/0gmO6iiJjewFEexeuhS3ueOrh+FYHDroG8iJU7cX+Snuawjt6g0Lo2hdzL
5gGG/1bSB5Fzs2XonH3bX0OoWEzqq2rWPCrc4zMqmju0ZIkf3cXcLxlRMeJ8VoeLfMWbJpTJYyBi
GZ8VwE6QKEfecMJJb+pxeccKx/l8vuHKx5v4bhN3LlhvIlvuZlrkB59hbgmfcgwUtpOBc81vyFHv
JUDFoHoqVXkgWW6p+V1jUsgSb4/HFaGXXvm4e15Y4w+K6kvHuc55dONrNnEDW+L6Ei8Uhk8wTKEr
BmBFA4Pxx+Wx2LrfC8OcIJwVT/a/zi52YvKP2ehe5tx9KZS99wf/1DSonnS0AvrHebAvU/UstL7F
B/FP1d7WTfRJw40Pp/3I5TZSoQ6jvdDJqcUpkuDNymgXy51iv/j6O9FyP4WPWPy2Y1vcdpxt0vo6
RxUCEYIHW1mY5aeQKNfsK9ah5X090k3Qxi+zqawtB5K7KbiKSFAZnwL+EQxtbK/sYODITJc0vmjX
lLcy6x9MfaRGFo6kia3bsgIS6mJI+ZbSHF3u36UkaQh8I0U1llTj5rzsqwWLyyKu7UQsbrAx8voX
cthv/hD+M/9Cik0dyT7Ku0EZFdAv2PBtPHnXTcHjvMY3tf933a45eXxx0BfapL1vl/Bqx/Ztbc9E
MeeDNoC4Apqx6/F+NQ+0TFWTtcCEru5lBV2vAknlSWvvBv1RNP29moAyEM4WUaH3DCN/eoABQsVA
CkOojO5egyYQ83gBJzyEy3b05FvdEQWN0W/qvN+wk8D5tuzkbVVhu5acVxXhBHIruYcvSjdPEU61
tMRtgLfQfffHbm/oPOBthdyXBZtcDucRDRqGvZhzsDURpeekOPIIRXyIH4eWKSIbpm1bzleDJETj
+1er6YnrL7Iqj37UX10zngoXOjM7y9HPrl2CNXOgzF3etIaM3lUk+JMq9KvJpyCnOWkLqi8vHSvF
9ROwx9fOhj71klxfzUuQzoMGuUAP+jZ+LTAsZvPP0JT7Zo42oORco4/lUu9zvFNz6lF1JWELuGAm
nM3YBXvbHvcN+PXa5xdfonXF/cH2ML/UZltC4C/NgWHy1NO6q9nxB9R890zk5DCvLcVUNlNZS2Ch
zj9C0Ik9ASAwpvKzlVDc362sZpLCGyFwJKtky694nxYB279yG6/BSRx/ba/BLXwYuhniLdXzEXk9
DaV2BjO+nrobFps0R00Moj5bBX8lLpCqS9mTuKtlDRN2+6U7XFnYt1KGWpd21iolsdHAdlxYg6HM
pwRsBcNRSX/1kpCgHrP9W+jC1bF5YesI5k1LdBD7KiZJzgxUpvyM3bVC6JbJ55x998v7uK6ISjCG
AUEfeH78Mb8qa9jWHHJ5dZHSq9Eb6710iXUGFxsZKu0k+xkW7raPO/vZSZOjJR6cgKa+LtXQtDkg
Jq6gZWdw6H0u17JBKhrqYSGHEDGBCQ/WV2M146nqSfRFKTYgfwBiHcDaN/V72Mlk67mc15O3cgm+
3Ux/FCBhtsJOt+FC4Fc7LT8/U5+uk3H0qsRd2tHxE8ocR6mEfzJZfFrAR06OmaP3nIegBXJWSpY1
NaC5lj9CnfscA0MM2ZWdQ6Ipm1vR6vseEqRqU0y7QxXutb5aMa8wxzNyE5a4PC0KVcdlVVUKLrLE
g5eypLLZV9SPuIVwjim4k6hteKoJTN8yx4eZeVWGXsyx0/giOQa8fGhD5TAJ4TdWOXWLWKtMMIWs
tvNtH8b9tSZc6IQezZ1Ema3Q+26nEFSrocgxLp5FSGeFlQ8/QPu2YxHsc+HspENYmQXTRjIgVCm2
geA3GFc4SJpeuZNWCnIA0LaJj04Cj4vzL9FmOullhBk2/dRhdZc31nPu+YB2FDN/fU0mfc389lhM
DafoACNBv8xXSX4rKcYTX6zYZyVnHs/cSx0+ZVUMocOJR1B02VOUJA+hKHd5SVZ/CVxGdW0jl2AO
IPMPaBIj4GRhZxCSsjizokcpHkgD+CEqDU+KTLMjSGy0Wt6UOTgsDcrepnBjclhbO36CK3D9t6rK
kExDAAXK8A6xMfX6mTx3A7Jq0jw5xv/nBg80cgBntHyqf9T9YsMdz4K3kRpbJ4DuzyfPnrRTwmMy
X6akMgEluT5UHmQ0N+EiUe2zmzXEUHxz8ApuLrefLlY4uoeouqQ6Ky/lEB9kyBq5DJmxVGFPR1Oq
a9uAXknTGNv4VvLe3BgF5zOzgeJXBYVgS1HsxZwA+khdwO/xuNMdOUXJpnrjzt5w6LiL2rXxyO++
1RDmO5Usqwe9POb+Sq+B/micZdnOCxnNYHU50cslhnTa68oyO9mY36ktf7RDJUcgekZ0tvgOa3o7
e+lo/T4Vi6SQq3D/xmAp2wCxeojRbN2+PNstJrGQ/WEr2xuRt4jqAzTcNAfQlYcaWhhJCokgsHFf
OUL/Kl2TYMkX7A3iq5qwaE/NNqvYvXXK/+mbZtp1ICFtn69pgK81QSoRC52LJfUUfVk4cG9yvKMR
+nuQfZBOfl7CwSGoXjI/UYRmL8jcs4g/fIwA9aJ+uhJHa+7SVJdh3o7K8r0Zs+DopvG1qhHSAuBZ
7Qx4sQuDY4zEsh0rBjrX855sCHNofQdBt2gTAtZnjbYcG23/xbmxFM/tgnFoVuAXTbq4nIeXWzmx
0+nHiXSt4CxEpVCZfvkFjNYpfh4dmLkJ8qaoMVmOQu1MQqmHxX3v6eA7c8ZL1tFEUC0+VYoEJ5z2
3xTH/2bBPsBwLkgbzHNtzliKc6BSKazk8LZn1NqGNnb8yP6M2fYYg6Unc5ytN69uaofgcupG59YF
dy6s8COCmzdCpOm9p1wyTLh+/JdnTckLi0VF/+iTNRHj/Cvc1gJtQr0g1CwnBBXBC6yI7QVFpOBM
Er1MPXdGZT6zgJhxttALK7zwpm6ec9ZTQTYKLN/8OryQ9Z91qDkV/5FhsHFrBYjfplrY6ihZE1YV
XxUxNReinFxZbEtdIvkU0/sYtTsfmFVcWgxseKcH5XCyqTXZ27HBU9G3nBYeo7y+hB6g654a7ixP
QdmMuGfjOsSLNO1N5SFozhngicW9GgndwmmSO9/7SF1wAHEMcjRefd2S2ggICRkoauHxbbQQMMLQ
PGq3ubqeY2/bhTJT1K0+hGLjIAFLhv6iaN+Qae9KWQMFjq2TA1I7GrxLzTfOk5OdU1/ETyMXD8xP
qKyWS4LD79vtEm5NzAk+sNDPqvTGsbyFSpWH9v9vovWyndO553xgb9R3lKUNGpOHb9232OoKjl3s
T8ksDCXxLsNsE0p/wA/62LJjKDDPEGEbKHrxyR5OLdn39SSUa/816jF3RuNJqIbcKfb3TrH1Ep1+
LARhn97hsFJ2C0wmcD2YroRXf3iJQkUzilBdnjJGdVC/KB2aF31y097dVhZP9pZUnT/HNGKzerEq
rDeT/Mx6TIrGrpDqfa/FA3IzLhSCODJiLW9BnMOCrEZSiDa07vV7pIR+G+AC64PuscfvA2cJZcmL
6vcq7lDBXBZ0yX0X2n8RB55k11GwGO2p9sW8H00lflBSdEHA0z0UOAfjUB1TlJy6p4csL6l2SLvh
zH1JWDEhkNavRB3jQMGACzhnFe7mMZJbHAAvha2vQvtgi6gE4Vl99jD/Mqy9V9ymqGP5Jknp+mh6
u9vZNjXDOv31R1oLZqdl5gPHi/rWbjr2xa3lH7njUMoMl3pswJCP6P5FppAdCDQ5tbWr85D/3RN4
+PC9tTN1RlH3g62WzWoPxzGHlJvU+evosKW1AjKGPvNTqGIsveyGRm4fdjSPXlEV25HwKwfwejNN
BIuibFCoEeIJjGgdpvbG76KCgmL2ihXdtDgWcVJnLOpbp6HeUkQAJJZxR8Zwjkt7q4dfv4o5BHrj
u89Tqu3h2AzoPH7nPVWY/Ee3AlQ+j8Fu1jUsBPmgTLgWjC/QBkbU6gLLRtLb75nLycgTU44RGmfe
gKOWc/eycyr9TnAu9zKoD4F6cJve40GGfSlPwkswoP7GSGPDkncbLlJC2eNtZrPSdnyf3Lbjg9kq
ztQwEDZE0Bqt/sY4/m+8oD+M/l9r7m30VsP2v2BN5gX+sSlO5QRBXvc/jYVBZYlWxj6TymC/Y35d
0AH9qDhYgXzjwAA1LuVK9ErKcq30ReRzxHIPO9PcRLdp91DY7doBAhgqGcgNTaN5bmAPeDlKNyly
aoecbNk8LjovyHzGxAg9bLR+mrz40lXHwGVnmY5RcMj6AlFrJAMRtd4p5pV6taDGFWX24Vb+/dzZ
1F23v0nPK9PKHf4Z+jutG58rbYE6kr40lZivXXWv6pjfhs2eZjCw1UIJUYqRdVQ14SpHUZFJTMJO
EUSWKmUfCArT1IpaX7gCYm55HFCbKRcWbHl/mRzvpY9LQDwe2d60sqv1rMh1gwKfDX1DftGQSZ/r
zzBbSxhLdAaHDAXEXdbptnp0neYN3WUOOM5ZGRyesfNZKMYPhXRjUgPi2YnZd7a5uU1GSa1M7Hq7
ccpv8k6ztpLpnZMbslicu1SK7lB0PfCMYaAIhv10Y3/SRZFu6sBpuC8Nqaqp+yW8iDt2IWpkx+4u
DxN9jovgodH6qx5zNm249w49toZxCJjKTHAfhliIp7omFsUYEhVSHOKBE5zNtq3hoe7VdPjqTK27
DYvyVS3X1yjgOxOlr/6Q/Iaunvd2d11yIkIDB+U/AQIzEw6gKe1zR7IMKAeGyU7fWEtzZ6yQdKub
y62TUcgWQxfpmRCzuGRHNBFqcns2DHmEB3c+B66msUdE7FukfZfbHOBdBW+1YoDuCtyRhAPjtELa
U8ORNpxt7lqQXARz7+BQqzxlmwab9kYY99u4AzIpQYNoYcy0MnfX9OMZXPuXk0QErTskqLyK2A/z
QiE65LmMn3q1wnV0D3iqsYEHBs+xh787TeQf2Usigc1Sbh1rV4Xz+5h8W235UVnth85YFsQRSZY6
7d9logi3aX79qvdehP+cVdC9ob1SFxjyPJr0TuTOv4WjK7cxb4TM6jYJbafawDDMtRthpSkPRVof
y76HdEjKgOhnbZGBsyOxn+mSJvL4p0+gb8Q3zdTBbYXNuf7vU80xEZshpR3XaS3G0x6b8hxj3ha0
dBxB8+0b65StTotk9SYnMWkdfz1fL2yVmzXgPvT9J5XrPyEeJnuRFzEW22nwO/xqHEZYr2yHkQpL
WXNCnifxZBQCOS3u7A5+PF8K4Fp8ujL6DkpDLeFMKWWSYgFiIQkXg2rbdD3yskdEZKJ3IBR3vXQ/
cVJ+N0v7FNjDPmO/tCmmB8sdV3dkDxqwfqsMCIMEXatXC7aBYp0DDQFpV9DXrWGmpPowAG7AXdJP
4CbLjCRJMO0jBctjTi1qwwcE2BDU0uBcaXKbQFS2GaNfMjJCOwlycZ9paGsCq4l3crImJIlSlbvK
4usNM3LNufSOwuItMk2OoX1WHeUgMVzbLjkpKfdLQzIO09e7KavvpGbftHSIJFgm32TdEznzDpbJ
KPuUEZIHO8e0io////90qnbUPD/Wpf3sKucZBeOHgPpl8DlZOy5jYVn9PyUdk6Tia0aLHNd+dwdG
pZ39U0Nw17dPGYsCADVcZPMyvrfW8rdyccXYRBTj/MVMzD5ep19ql0R3xbGsX9CC8gen9WgHLD5r
mh1lW2+jBSZAxYZgKH08JZF/0BBlS/7pf4L1J7sWdCibt8mMGkI5xsKyaCWt5Pm2ERbzrTMdpEXN
gOsSwcsiPAe2zdOKv4t91XefeD8lbtY0Td6TMoJc++RP5Di9oAi2kY/trk5JTzbYDHlxIf4idvIo
6Aaptm3SfwbEy6qE/HDrYstMgvFnaqyXPsqSQ/02xJmhe+1KFuArSBZGzB5IS4tskNSsoFQywVSM
8r+0eDira8ZJmX3Yob8ysx5zDJBYnHKP499mGIh2AtC4eOOodgBewQKFHgXxdk1z75U44d9RJw+p
Z591PhDu5gBT+9AKnKH3SCJjGspNpHZlwKsl2emA1suQMEITR8c2YnBpJlnufJ8Xd7heUtp/Jrd7
58RTvy1HfmeR1C/uiIFsCX9sy3dQtyCO86zy50+tyJL6xPU2SvMjefsUoKDKWzdnuJwHUV7aSb+X
0UupvHNeVZsCn9ocZLztTMEakFB4jQZaVPW8W1om8cI0/4YufBfq2MXuPZ/okisCiibA2AahmP11
uq9nw9FjYEUz5eKvSxtprNH3lqg+p9G8biHBoVljeHRDzFH5BDV94TA4uMpsw5hDsjty2E5UjB5l
ti1cUy8M3rvJg6bqevWWN5JB3nfQMXl1oevxzO3HeePykdgPK7Wjiv7Zt1lionW+KGg+VKHM6Byr
k88v3rVkOdKZekKf7qJNOaZc8Xq2ti0z+9KIGPvC9OtYPOs6xTBklvkYNCAfu5CrbWiY/L0AiXNI
Ln7B2cOksv2j7KLhT7+ewMS+SaxXO+IcWCUNo4xwj9qfVkoHro6YehqkmWzDZpnksqj/LR1mjrIU
DPN+/xzk2IkwDBxr495EPNRJTPLNtDHfXOAWRP3K3UJ9CwjRCUJnI1mcF2B8SjaibZvKQwMD0zQk
pwp/b6A5uIl9X3kYxZvYgpdkKKscNJyUBpZsY6O9aH/emY62WM6CIq12YdLEGAs/i/5l8Tn257lL
Ys4BeuASWSUNyr3mo6FWJVD9HopG1dUYFrinG68+C0PJs1Z4j6w+PDFab1XJ5Vh47EKmDF5RotgY
TRq1iFUcmYgV+aYkBsZqnl6lE4bnhmE/zNhPsyLPFpyuAVH6fqiym360HjXPsUNu2i+3RW4TIf9c
Pxjqi0HO7zOX35ddc2IV85MK6/oUmfDSDvVqsL6rajs8pwiYG78WlznhWdUkqjtyPjxaHZ3QqmLJ
a8cWowItUIWCTuvPXrhfeh5fbmE+IhtvaxC2yZ+olpIFPjE0jL87P+P2SB1ox/UAu2PiykTysu/g
HWRbUxE46yIqLOrpd2k46um4vR8sQk05smYt6XqsqZupcvx46aD7szf4D3Ie66cKMxoi/oCEdcus
A1nfBoccJ6Q89IEn/ryzK0rFluaD3RbHLFeys+GIPi/EPO2CPCMvfKoLuz84bviNNk+soSTzrPzw
Y3Hrz/xdiS8YlLtwU2NS2BCfObKSJNG6HxNKM4zdDthKWBYtjcHH5dNqmTOgmyQ5On4AoE/YH33i
WjgLhvMSd3+r1buQncKMSbMqQP2G6QrqnDgluX/i2uE0M8dQCZpxF3NXuvkpD/hr6cASh8nR7fDz
8/yiS7TNvTeBU3OwuM3s1J/Ra4d/7HMWPFxgH3nUVpiio/Kq6daVk9iXTX3Upfu71Au1gCVP+Mja
qTx8tEtaXDyzohoT+2fSgJLqyb2ZBHZfUf2NVTNtjIGP7BI6dAA9+iJF+JkxwyZMxK2oC7pum0Pj
S6yxeY/oWaWXAgwIGGUSNU0YPvt+3R5yz2zhlKhjzwkZw0j0L+dO2y3qw8266qjGfP3IjMmMWg+N
cpFGJy871NqlH5yCB6xdlrPtk5KeWtcqj26A2a3Vptg0ANgka2OafTkqz/KHYFU1Cqg5svjhqgIR
tow8+6tlMysP+LxPCE4x7YlpwnHfl9z0PQ+XrsfBz51NFdBI3sMwMFu+wWnLsALDGo9bXILuyNmm
/JEdZxi3mikESPKe2Hezj3P9aQ/MRumYvC7J2B1Tarl8did9yJI2jZubkhxd0mKTVQu2gnmep83U
0piTW8+FYXsj+9Y98u5BDxTVTlEd3pXZcpN6gtS8Ws7wXnakKehFraKfTL6aFgJ1YOPdaFR+r9Lx
uZwlFKvaQX7BzVuFPJeWarVnFuVXI7qbMUWRESWXTetk4FCqh6TA0+5Ea5Q+cV90kB2MO78OVfBT
CualOMeR6Rk0e1hMA2U1U8aFiQZSLmDrfMTcBMsA7qd/dgwpvXRpYAmxdESRWaN2Q7rNEOoOKvrg
kak3gtGLKA3LqaHKN5HsPnzD+9v1edT3InhPtC0u/3F2ZstxK1mW/ZW0+9zIAhwOB7ysMh/EmCM4
D6L0ApN0JczzjK/vhcjsapG8Rlb3tUyZJFISAoFwP37O3mtXLno80aCYj8Q39qrNKAF4OhKGQBKW
aKmQzKVG+KUKqLySfmN7TbEq9GpwkE8qjrFFTaFNOK7HTqYH4m9C6FsBcEWjZl4QesDbl70FR8xG
MsYnCfUYpd20mzmFXfDdeydHhJmxnsD2cH4hQ0x7QCxDjhJ8bNEvT4+V8rttzGf1k9dV+8Tx6QVq
Tr+4JW9yVz1aqWrXzpwwcwzlOgzgxnQG4asuwvU2mOO1hs8xhj74RyWZ7gXdXZKiQsWCMRYTVEz3
z9GmBdvoYlM7mDamwH8YQ4ekpZSNRnbhz1I0Dv1K4zAEPjH0MQYZYg3D2me3nmh+JCPRm4LKGlo9
R7m6o+2o70TGsdRvU+5+iNKnV1O1rcaTr92BHd0EgS89gtgyb91VyxSvTv3tNNM4m3I8FV6SVTvf
XPfFdDlpPH1FLvdKdMMe0Ml1bz61c04Kep8jxC/YQDBj0QJwiw2oIKfkE1UT1NkQTgXy4McIwLZK
q18MGOO1HRg7ZxAwgDW9Vc5DcsfZAWc2zeIocm7dBvJCiQkAfz16yuk6lJU6oKLs9/NU/4xRfcAy
TY3VNHC2C61HOrA1CsuWFYFauG8dsgzNlT9FJF6ocF0OLfp1cohtw/X5nvRmLtp+E6HsdgE3tZr7
iXiMSIshX9uh9TkLy3zN1NFwlSbIr7kbiVhrIMyQikEytosKdU7bnxFVz8Fy+1uDlI5VnernxPe/
B00dn+yWrIjADf19ZJQQUBDKpZJANPx0qPgKVvhQ0PtUVrCZ04LWUM8BvUl/oF0ATyoE+AY5Vjvl
6T+TQe1jPo6sS831QFZNZ6bgPA109Iw43FWnj5nk3xCecww9qCbOFNlMGF2gR4YJ/m2ujXWYJQ/e
JIDVTyCpi/BH3SPry5Me7Bif9tR0NBDxca/qYyiH4GaccWfPVLMI8VL2KXKCgoR5c4ATJivyazmY
2WoMaVz6+AEO9djiH2QHE3SysPJNQBNQrw0wErZuD9S7LeXO9fps5aDgSiX8ByF8oEM5TWp6E8qF
0qrKGlMpA1EcUckXZVFEyE4MK+U248bOiuf6RzTrbWDjYWlw6fZ9uc6mu1lH0dpDWL4S3E0vgakQ
ROTFBXm0mkvkS2zI3/jcfyM4LKGqHn9OUpLfZOAPmpkva8soT6FBkWpAhEgYACVivsprd9X+qFPH
3jiqeZBxfprxd84do3XsTMwHSRaT3y1somuvSaByG+PdNF96DefFopqB36WImUb01hYAxiKw7HvN
qV6GhDo4sXNKOg6YkRwuWwMirr1IsicHGTXHypaMZ2rFDkkbLUxXXCzcEEP8mS2dbYx6YHbS7zFu
cMQO4OjY+BflMUrREG2mbunC5DHyq0bZasdJI9S4u3RTzQdW+V3sMlKlP0pHzMlvG2FfVrNN+Tmg
xFjOMCkKTCxyHOWLSsyrEJaqtMYbvFdfpOMWrIEh3nKnhHxXoxkcYLtrbkzR9PvMtyY+0zdph+R9
NjDQtL6Em+ojU2+BmS4yMTOufWCB46ZKVIuANDygcQXn7Bc01C0P18BQg3tHwa0DwnokkvfO575l
VpLjlK9hhsYW6EVIgonD8oBijjCaqGg2cc3yMcwNnQkvY7nwmX/is9vYNfqpqqLj2YYUorBpEX5y
jC7HgfxAVGKuVQfbqWwfkwpCE3bPfpXV/GxoxGPN3CRsmnzdu/mVATBuVcfrConaCll1hNiC7SjS
WXMyww35w8Gphy7NylWjaOygpNW0doxoWwasPlplwy4O22vZuyxTuUI5qbwHP8gQsbe0RroKbMtU
j6dEuPNOmQx3cSIbn/7423/887/+48f4n8HP4qZIGTTmzT//i1//wExYRwGyw5e//OdDkfG/85/5
7+959S2X0Y+6aIpf7bvftf1ZXH3Lfjavv2m5mv/+m/nX/311q2/ttxe/WLOTtNNt9xN81c+mS9vz
VfA6lu/8n37xbz/Pf8vDVP78xx8/ltPF8rcFUZH/8e8v7f/8xx+ue75P/7pNy1//768t1/+PPzZR
nn7L//z5+k/8/Na0//jDtv7ueMrSnmcqVwmlnT/+NvxcvmLpvzumJ2wTy6vtmHzXH39ju2tD/kHz
76ZWplRSukgUtMmXmqJbvuTov5N579qecl3NNM5Sf/yfF/7iDfy/b+jf8g6JW5S3Df8m/3r5r/f5
/MJMUyiXwYBWlmt5nqc8vv7j212UB8t3/6+4E9YYSwmPpo4lwFjvRjrzSNTYQsBwps+tVTLHoicD
je+RIo2I+akoN1VAPzbi8Ln25ch4wFD2/rd7+O8r/f3KBPf41ZWxRZJf5tgWEg/XNF9eWTemSViP
RkhaT3xwWtKjSAC9zowb2TQ1iDPXOY42cCS7feocXXy1CIaPfZITDF4EJYVx4ACwGaoRIEYQ7YqU
eL8etmth05roRradoa5ANHbog7IGZpAgI9F0wfcUIfLL91+NtF+/God32pE8A1I7thDWy1ejm2JC
jE1fWYy2e6rtogTwFrRwmrq7yZ52CX3XlS4HqBrj4vrxQ3GpcUgNdXLbT+1lqTOgrX7HsMAo3J3m
nLMNTT/d4ZyLH2YrwcblB1hWjYzEqKY9DC2qFdnn3rZxVHTfmS7MbytfpYEgT7N2hz2TYkRaxhRe
Np2o1oOAwDTZf1IRyQuZ9hlmorz38MFNksio6qnN1a9Kus4jNeD7d0csz/PLN1sJ7slyizTSetdZ
vv7bY2hkHUTFRJnwqD+1djzfOXHYb5IWWJyxyHdiM5nxctnPyQxBMEgTgDbteKO4coLlwuhq9GH9
tWFIyC2YFwv3/Qor8kTVs6V/QBWlR4gL/Se86gX1s2k/xh2q0D6vD6pUqc9YkHPjCCCnHDOY3Ip7
k0xzSiZtp7doNaM81tccHb/nOeltveuGF24J/jOgpf6pLJnLy2So9kFlZw8jLSA64UAg5zC5svqK
nqCXckMxTbB7BENyUr4XbH26TOjMBw4kvc4Iskupszd5qetTQxd2HkZ33wlOsJMPZ0COc/RgFVX6
lOR2gxOnbfdlJnxKy6g5IVdlg6fz1hrjl7LkhD5hoN+GNu0lhalmm+dVgZlr/lwlDOhbPQHp9tCn
Y5dArhWAFkKHXSWk+KQpuRoWByoYqPsKvUZiEc2VDu1mKl1sTW1wzGZr3FkV+oky5OwfZqF5aTr5
Jb1KjtpVl9J/deI7imZ30/H7cdub35EiZReZ23N46MyTn4Aj9+QVxZhHidi224aGpGTIJ2rriX7S
cGlX9KTPN65uWpah808rj6DAUM41eg96jyFNq21muVtKJFzcbv+lbunSGjXOT503w545+/eml8Br
Fu3AhfTT5jpOYN8PJcZ7J+mTk5Ba75zIBpicuNnDHLjOKq0QLyVf8wltvU4CgcsoRZY7ZoszsssO
MGJhl1T0yRsfuM1k5zAjEofqHp2obTGu7Zwo+t7V8xOL23UhJx7XIaw2kZ6b685Id2hICE9vEGrZ
MsJpEfmrfGq+DzwOny3L0euGE80noxqt6cik6aFzZvOak8dj0ZCGaEfCOoZIoTDtC+fgdm3HvHV8
8qBFXIqqrw/sKwcxdfJKzCmwfYOCNR6yn2ooUKPEbXKMECogxrmTQ+QfgFusayLpYIGC4dBI+pyB
ljCQBY/ZuaT8HcUjXjwkoXY3nHIpPocus5HGtz+bSOm2hZ7Byi8/a/v21yBptH2wTDhvtgRWCduz
rWUblSa7wstVwhmz1CvIMef+jjDiZkkaCW6S/dQ7Bk856J6ADzC5sMbx/MWJ4ZbJxOGLdurdZNrp
F8u5c85LW+NU5g4DKVSBkpG0mbZ3gZp+0JqB2Ei7eVdypISeXbUP52c3eJSSo2Ddk5Q8Jspbp+4E
lcgco10+uclG+5m/D8eeHGPbZZTkTDgalt0Np25m31UNPmhqW/l9zqYnYwqcB1O45WJ/uu8Uuk8q
d/MLU33OtLDrAjTHyvUGSCuYeobWMp5sMXGglP4mzXyBZhqsDN6aj1Ziqoc3C7HU3GXpLkux7cqX
t5jpNDNuH+FXkdkFyDIgeUUGKhpmxnzM0eRdZPkASDD03Psq949OJC5njdyA3/ketONiyGfb7Wqk
ln3HFP79ncISb64P1ZylbRcDtbSZ8Ly8vqBs48rpKrVKPCO+G4W77c0k2gZzBn0zk/XB8wSahdnp
LybT1btSmM9qDqqDtrPsgxLlLy/GkZBJpWUKKrVXNwsGT8dk2VKo1gma7Wvs8lMWW5u6dlAm2717
FVmNQP3aputh8lyaq4le43lM9kVJr/z9e2MvtdrLWs51LRuPDvWhsF3vVcWkRqPra7PgSFsaB6uR
3an3vXXmGI+mU86fbReAsWrCmxmILfOYCvpK1qdE1kc+ccNWtiqLHvDe8kOu7R9zZnhbo2zda4sj
5S2mnzu/9esnLbHOGkhXbxCOLoNZWt3NDyMu1eMAtEZ68wrmdQXNdUBkv3iglVeUnP4CfEEh+YaU
qvnWYs8knHFKP7gLb98UhhyaeS11lmeZprNUYr+VElEZyLxXuKJqf8h2YT2dzls4yUrOsdDwaek/
EKFgV85xoD3wKVDGretFGJIK/GvvvyXWsiK9fkt4WCnwGbPxuL56QryIOWtSxDDol/X/XLQ6gZPf
6KxeM+72jzLPxsvOuRj9UO7jsNDb1qCm+eAyXlefQlkMrG0tLJvzhum9+tT0EdMe3kRyEdQgLjpk
YzTQcdxNaL8SoySUOsz/hEOCmd8tHj1DPJ+vopK9cxF5jly9fz3i9ZPK9SiT7VZy5qDrYL5ayAvT
nERptuY66mhBDnwH5pFFP3Ut6GdvRjaWVeRgO/BSdIuu5YKLtLvw3rY5i5MZcCz68XskUNvW8ST2
oiIcm4FguM+wvY1TyjCvNAtCBiMQiDl+HVyTdu+MdwVNl60yl4GJwRT7/Zflvl48l5dFdYyKUzqm
a8lXH0Cino3KbHM06GB2RtZ1gKPbc8U2EgkSBSiPiLgnP3lsjJVnq37PcGW8SbTYBG239jtDf5vi
joQHjPbHjp0OI4Oo5mOq7BtD51c5qMjkkBXJo1XktKb5BFzMMi8eA8cmH88Bq5mpaUiYxznORRHk
xh3U8wtTF/RysmjeGyZ4SqwfxGfNwSUSVI9hVxhs6tmxSasSLBBegW42piPbI8M4GZX167wBplUD
AM/A8Z0vjjl/Vod4qtaMYPV1RU1/TWjYAUxudsAzjw5nCTQ3g7zbeOOYHh32uqAk5w89xBcrp9NX
RrH96CZqZanxTwspDi8u/xKlVbcOfKgcxQTfCKoal5WpbGu0Y4vaqi6Q6+cKx4dTHt5/9+w31YXw
OHELBxUuB29WjpcLB7zv0ca1mawlhf3Wj0uLQwGEkQZmx8bsoWQZgHPsKl6rsbSh+/Q7YwDqAiIr
7evkbpLsSIaF36fnFJXO0XaS2j9aRg93AWjENi3XCYOkC0VjAy0P52aE419DZEOtO5IGQ/NrVWp0
hIxn3C3trh9elM/HZI7v3KVUQ7kyP0KcvHFi8/6DF788mi8WKrVs+cJ0hGKdMs+r6m+rJh3qOeBA
pFbSqn41Y2UfeibjgL9hb3Q4RId4cY0YZrCxBwf2BTbTddNp2KXZvWJUdiU4GFqmNI+RdrErjTZN
RCD5Y5w8GbNDqFPrWseigGCI/nDnGL257Rqa1Q1j2xWZdhCeABSfT8CMg53j+69P6FevTyjPUrRh
hLKhcEi9rJC/vb4akpVoUpr04UR0uOkRTODl8JraTA0/HKqsHeHQh/M7b03RqYmrKxmG7WNW8ix0
9cJOzoPbcjKHa6cmyqcKS6g9AaPfwdtqux53hn07+lX5hXMpOYkShgiux2KPhQdjWmxt67JysaR9
uLiLN28dzy2NIh5Zz6HrYb5q4dgllTL7Lc9tg9e31cSGMtndm32W3dc8WAzRnOSp9oaNmY1QhN3A
2Q2FfT+OZn/oNLC6KQSN5A+dvvIUMnshSmKX6UyKwIuv2orhwwfvxpttUdm2JzxbW+wBUpz3h9/e
jbg2CGHNSDSYSxR9g7/Au1Ar5A7plV7cgeRsQCfE+PUixsYMV7KtmA2bMHCS2LrWZNTGEBgZi3HX
FFmApbXdRsQkQpwTJ+03GV39Ofzy/3PVNl0K1+EHR79qUiDw7sy2RIU8zyaqAZVKInGxXgXLVBY4
2LyPAbtYNXy8pgm2g2rKU5LKO0RIFY0NBDRdi0lJBzaDwUMTInERFuCgvLusluNu1KTtR/Xy6+fe
ZOeHKbLYphzleK+fe9Eju21s6A0J6+yNmOEEuPmw79pI7hnAPaml/pgnvHiM7SgBgxmNhK7M59Bf
9EWY6r7GBDJ2aFEtkRE8tRAOrRZgxvs3923xyoV6GsGCdgWzu9fFq5Wnk8m8kGHG+XyGxKXazYOs
T9BFyJZrH0zP2IVdmzznRsL2oMfPWADKbRDm465FnaK6aeu1KQPfUO9cw2oe6ti3LiNmep/U8vty
8cK1PaR5nm3kbckyxWQ4Go3qmxErYrdi9QjdIzsNLq7RaGydTT2ZUCTm5WMzgnsNDHHIK3JXJjNS
10Ba1UcF4+vKyFS8HscyqRlpy4pzv/a3T4bCXeplY2qjPpbl+nwu7Y3wV3tuYGA33MdJOX0NRn8l
+3i6EaDAh8ktv6jWXAJezP3MFNZHvstnZEo98zT28HMSX1H7v/+OWW8v1fak5vMrTSw52n21pAZe
U05Wif+kzCdvb4S63OdBypSba8qknJ5ZAugvhBEttm76Yk2OuimqCKg1ADS04imQ+biIN5MOs02G
FvAZpA7BaR9fqrdcyovdTdBN56Za6Es4HLze2rOCDSmb7XBNE95kB9L52uhL5i5ILPeISH9C6YU9
axCZKTFYo+Vgxz4qd05gc5LSwLvF0F7H5vUwep/FNINKGAUEjyw5mRgUmPsZ1gPesmcxEfOoJ03k
MBJkchZ4H1waQzs7HviIRX4aLdym6SqbUw7UEq+5xY5vD4Xc+kjqb8ZDH3vZTWyP+4DJ3M5INacD
d0DX2ft7yqN4a9g/06Z3jn3XOUd3xD6UzAx401pKXKsmCU4NZMR88NstbTz2Itp0jVVAhCoVkRXs
uChOmtt2+XdmaQOq42YcLcAJ6EfBYC1HlT4wgGAl9ipF3viL2Jwjum3Ukc6zvbDF6BhtU9CTp6hI
kcXPyRaFkkNXE5ka7rQjw/EISG/MSz63XvFnjCdpNNFHD+Gbd1Zx2NW8vZKuMaPmV2sy0+fUjQyE
6tqgPpk0sh4vAkyDPzjqYu8i6HzKOJ9LZonM7+NYQVSYMJUb6up/MLWw3+xsXAq1hmnZHj14CsqX
dUZVmV0gfTNY6x54om3lOV1sa4dNnwigxKtXzmAUJzq8CHvaw/k2uT4yFExQ18yGom1czMV2Rsuj
+jq6wy3aPNaFPMXN+LUTHGy0qEaqDk/cFuCa8KDla7M3yguzpjW3NKN/DRCehIbnYpVHhpBf3//Y
20sZ/PqzRIGo+EBhlvbsV4ecCjjqbAZtCLJz+aRas9uurKzKb0T/3YTqG3NovNKVS6KNrvt1GhO/
RjpGWhTtzrVgbOSG1+6zkawjt1wkBUtreDnOY2+EHDfH9v25tz+3E/rGOiSzzkybzbkb4UXi1mGS
moV99qDBj16f261JAv0AVEi+HRratlZgmMyO24f3X7lc3rvXr5zeAivd8n9G4C/f2wI5ZiRUTP2f
uuFm9CngI6TXWwZS5Cbr6CZcuj3+6IMuPdDFL26ntr7ORRex2uAKisPsNJuZD5/CcRa0iT70kqDc
oMZBk5nSRrOr1zYK/3U9GCWQKs+/sLwZuZoAretXmb5uCFL0ANK3Xvt96lx0ewY5Qwnikp3XYr5A
xskUKtsojlYgLVS4L33Er7EGWwPcBNIoxR3gYbnOjNb+4NMoxNs75DrUGdT5npRvnv7QzsYijmry
NpBUHYhU6T4Zc0XqUot6yaXgO+aAwtZuFT0HNShGQccUSZw9n8jj3CYkcl1TGobXQxzfYB1gevpY
gC9IUMJsIGDA8jei+Nhk/Qdl0l9euGu6ymPkyAFBL2fD37ZdE5vHmFn4+gKkiKtgZAtLAn3TqhZC
P0rClW0wWtEz9he5SKJWlQVMMs6D7lNmkInL8/jYCO8urbM9OpJrIwvVtluKfd7c+xQjWR5cv/84
Wn+x9GlFyS/o6VAoyFdNFPxhjj2y5+EaGQPaC6Fpr4iF9i7itkZTqB2ynKUPQGwZbpoj2zOOqHRt
x6rd+VE1Q/a2zf/3yl5IlmFtsSj/xSFaRont1oML8VROK4flEIdCAINU5ccypdi3qzq/O7eQAVLg
xJcWRAfIU2HelZ9TNdybqEaP5hh7RMdj/sjSaIdhb4F3eOxro/lgyPbbB3dy+eC++GDTtWHIbHsW
paekQf/y3c/lGLoWlTo+z3R1PsbPRgHhpXqKQiLPQDpQAM8Y8wELrRxD/ZKlOV41cXZRZvUGYMxK
JNG4vNzo6v1LE2/fZHpatCWWDU4thfGrS8tiSqaazOJ+GbF7LjAajbyM33wOixye5xJK1TQYy71l
WFu4MSNtYHOVB9HMj8y94Y1PVlRWeCaseNc6JmKwyjk5GOAMMDK21+lNk0+3Yen1F+9fvPNmOaCp
QCeWThb6HjaL5cX99qlKYFaMSeqBKsEXdfKLmTQbEzj10l+pPMaSEn3aNNaclFX1WLiTANeecs6T
cfoNe2IPCJ8/6HXCo6c+MnpKA7lxlw6VMU+k2WVNtLY8V/CJ7Z9sdNmn5ZR8QrDnnewJYwEdhoSA
pFasEU2j0ivr5MSx4HlwiYBEMwPLPoBi7Md3fkCQSUbM0SnAUbRidkFnCtNLi8bbV8m8ipibB7P/
A39ecxSuaI5+av307Jh85gn5segQlSkMBqd0kVK8fyvf6gdYlJgw0MCVfOIX1ceLW2mMLizoykzW
TnMQcYZTqseK0WBriGGieEExEOMAVmYm1PgeDe+nsNkHU4u3p3Eh9ozpg6rn55gsnDuEAT9HIcxd
FU4GEq6Zuk3/7HEAXbfLDySGF6OFukLf5x5qoBnL/pDa7cnMy3JXS9+7ghBtUAPG4H95/kh1xVqF
cRzuTVNvh2I6Mczf2aJWJ1ep9jBSb3t1FZ/evynnYc+Lzy0DNI5LFsYvW7mWuRx+f3u+qlI7mU1Q
wmrxhlzUsFDXZtRVKxZFVKKeDxD76dxKDXsXRJfXPTNt1bh9yL1Nw8shHa4HZgArr87njRxGTFZM
2/eqDG9aInzO9WHV9SziVnNNTspP2qQfdqb+YvFB6cP4iIXHZPD26hMeUEVDLpdiJUweTiWy4gpH
+DcBMmnXQp/OqvJfk1ZjxDqHW5vGUk2odeqk7X3GaDkwmsWOizERXkz4tYiDS8+FkyQriClfggwy
EkIRsoOlTh504n8VVlXemXyS3n87zvXPi7eDkojJtnSF4ypOW68qw6ko4LQOdHXOA5fzmMVAprma
VAoPq1weJ5woxM4/NK1HrUKPGwY2jHIOKecq0FfpvZ9r81T3MCiULOA8K1M8MEhaexRYz+4SFo8d
bSUNh+nWot/xYnpUITq8KykvZY/XFXag3vS+rm/DJmB51qJHdegGx9qb92Hc4oOw8BS8/+Ld5W16
8+Id1jqBXkky8Xn5LOZp7pUoOHnxy1VR3PSsTBFWl8QfcamEeLt9IwChG+oCIWpqfQ9swE61FZhb
xnOPSD9AyWddjGt2mauD5PI2lhfmK251eMgQdK8dmCQhmUmHAhDFyauMnjV+KcIdoiXOEhloVQAa
0rn9TrEodpk13qe5PVxKAaLECRc7OY8b4U/TF0Yhx8LvaCvjuUYCUn6JxdBcW3FjrkZCAZe0Dahv
qXF9nhUUroEuOwWEbVUEBZXALH0zA1c5uDXYVQ9WFbmpxL2P37NeAtqXztFvERVv4M4MR08mZDbm
2GBHDRqFQsw8YdiHIw09JLTsk2MNwDyD2l+fJ4gBnu1cDP0HTf6/aFoITrSS8kTr8+Lx8m1qe5/z
i8W59iwdstPnHCjw0csKbB+FMzzfTR4i2NJTNrxoXyDN0DYceSaGnPWNTwyRi43pJdZV5DfeASBu
AShOfrCwvR0bsnF63CGebttxKKVfXqWD6YMmvfz3wyQGwP34xWDLYr8/IlldWY6AqWPFwzZy8zvT
HMONq+Lb95/ps57i1TNN1bFM6hQ3jV385WWw9PWBN0MsJq2AB0w+mThdLpSfxvfGeB/WM2CiuIKd
mQRkhHI8Wo94QS/KooPwjMfb0iSPoXEFaO8QqxcPnOhIXdKomOTFvzrvfhZ9VIL+RdXhmPxHL0cw
C7ZeVXOjV1oxgm3FMgldlbb2TMYYrf5JzeUOZocLQnYQhJgjpUGQZV6Fs/Fs6Sq7HCP3J8kqbOhx
4iLsRuoLFcI/NYoOSqsKgAp8CvbYKw/RgEepFdPnD27562a+zVZAFaolBT1yOHd5cb9taTmjT4mM
Ta/4Nki/aQUhbs6J4c36jLO2Ia6qNrsrAyJEbPQhenLsfasTfdJ83tqyIu9rNmqowNmi/NPQwRE/
RidmFrsycdAZjvHl+5csl5Xt5VNCkxlVBnsYMle6uC8vOTJFOnl5R5dsGcOGWDRJQ6YUqqfkzqqH
AtdsYK7sEhFdH0vYfcsPgym/QTzQ23IqSKMI++BSgjXkeJXITebmYkNfR1+g4fvs+31yxAolCHPE
TjVa8npABrg+fyIwyUSwLmZmabIBP+tBaqoYhHzKlQFWOm6IfxuvhNHgTzEtTS+hIPxnOtghOVVg
Grgmis0nSZrJ4oO6jIwMmRaXOheTvUYG+UBfRd94i6UAQXv0wbbxVn9Lv5f1yKaXYnL+eH3ziECJ
camOlJa1TSoZmz8niq5j/JoqyzuVCcHsRQSJeVbGc9Eg8dQ83ttGWBdGYuiDh1N8Y09F/kHt/qa2
Wh5E5krnKQ01s3q1nwXCII8BlyYSSZ9ojShNt0U13hR0lFa9ox9HgnsACHvG2rYbj7ihdm37Jhzo
RZdpcI5yAouT3pzHG2Pyp1WZ5iwhhfgMa0IdRT6upmS+iUs/3qWNKC5jQXRBWmMTeP/xfKNoOr8Q
1M1LbeIwIHv1iWpt9HR1lerVudmWePAd2jj6Zs/YkBZ5k4kBZ+htmEF43C4LN0NJG5I+jI4nc6Hi
x5XxFLoGohZNe+79i3vTUuLiuCputePyn3otv1bG0Bph73CXl+Nd4PdwAGJ1xKgHsc8ubpsK8G04
SDbRLiL/3XjQi+otky35U1mm913T/Znk4YM3duCKfUTE1ojxwV2epHKs1qluwst8duVpDNksiHi5
6IMa6iW2rMsW30+/JOsRu2HvG6urDgHWCbfG9O5zyif0hVIrq9R9w37zaWpz0nfRE1Siim4H5Rvb
gJTJS3ZQzVqP+AkL4AeD22W3ebW+LPdI8OlADk5rgXXm5fqCLa1JanM5j00SgL5PCd4NU7Sv7CDD
B9EhYDWqrAD2R3rA+Ye8UPdmXXhoLXMKzTY+8GA52/OvguW3zj8jqfW7PfvxYU4q8hjJ6erNpjzi
G+kPnHFMKqHbSBVXcqhAr3ddewOl5rPbRtPh/FtnSY/Rq6+9DcwSnRSBNgkop46jys25Ng1lCshv
qgyqHkEr5lNiTPjnztLIjmP78ubWhkPsuJzq7fmXlvIhF/a+2rZgOrxAmXeodHEui7ZfMrxgk1XD
J2hZdJih3fJQpTBzQvM0SHhQFCvxVaRBQNczh0GJvmfnlfZ4LIavaGFLn126u/LyQD3AR/tkVdBp
/tU9smvcSGZfTke83xNs7iW3+3yhnu8dA5l9NbRstsMo6DfNcw5U1RH7vCOvj9obTsTyXgwCy3gd
TsOhlAzl6t6+xKzrHKrE2hpRIrHBTPGqaTKW4CQHPZUZ9k0/lu2agq19sIt5o9M0eaC/DDQAG/gj
uskB0nvd3oXk1PNkl7dzYBSXTjo9B5xuH1oStDZDGlq7ARTmJwQGAeW0+2co7ekr3Brv35eWSFh+
tpGSYtIMzT6RSNCkS3fPDMAxJZZ5hxbyu4E4a53hAtdm9tBSJSB5sGqqrdaGypBEnx2nva+MzCHA
zHli8APOZ4qeRFf6K1FmE5bJMFgF6O8ee0ryoQnvplFal0njm3ej51OT9E3HeOIepkV4b8zzeJe5
K1e2x14jnWnrqris4oDgr6l28ddJ+7OLai5TzZ07tyhKk8HZBFEYb7TGyphVPpY4HVz6tKYv4iyr
NqiKyPQcWLlMy88X9Jy5Mhgh3k6FDaBoQvnHoYyQkI5VoFZ5sxnHBIwrgCH67piUlJVdm31AmipJ
Amk6aDgLDbmOaZR/buGe9BiWzyeFFkrI9rzkLMfzNRu3dTz/QI7c9vzh6KaeVCzTCtexxv1eB6TI
uo9tK82T29MWrkNBeNiUh5eVHG4dTpR7fIU+HEyE4qOtjtFURRvXHp68vPwCwu1o6qm9TfP86nzK
StIJH6TZHkRl4T6s0uLCQqKKs7DDWosvcgDJd2o6Fm8ZotCU1jCeTAwjrMfrOG28p9KHLzmwBW/O
x9Hz3+qd26mBRnKPtSraw8PGW6AwSbuSFluvSFmMWxCtlkXvDwtiMUIEoU9t7ZgKk2HgDuXBHmf3
JqwNxN0UvMRJFhIFsktp6cPsCEKiXjEp7NQIHnfRI2pr7TlNcRuqQu0mAvrYSCUpGDNG5cyK4LBH
wICCrCEYKqRUyCUBKqj5N4EViiujsOdNtPxsUHQSBheTdRpianNk4V5KoytJQOMDHxKqexU0yL29
xDgNOQY4UtGKNdXJDzgL4+WSWLb0OCiL1eX5DA3pkobyot43S84/OIAJMoh+ZQqYeYdTk9BZGHCA
VPP5KuM5vyqCejpktNbWmlHg2oQolVvOSusy2klV9/+brfPqjVvZwuwvIsBYJF+7yc5RaiW/EJYl
MWcW06+fRR1g7jwMcK9wLEu23E2yqvb+9locwYHa/T4OyEy/Cx68jCrko68InPBuAM1ktNv+kQ1I
BquZutMUX+cG8ZgxGX/soa0O8CSe+wIIsQrdB0KGW31MAzjsJLtEZKXBo5/0tIb5UKF5z5xLh+Cn
HKbmPg5hsf89XjeUILC8OADqDPgOvyE9GQ7hoc2t4D6qlsp7W7C8jA6usQ6idJZuKzh0X4HDDnKM
R/NJiZLtFFex31q4O9HFmDR0SRvg50RPQVZ9I6IednFNDWAOjr8fshaApdmlGB0dmMR9lTL32KF1
ydwp32rM72xDCm9kTCIxPkq9Rmyrsgtz0z9ZVKjf9J++TRsuI2eIngkMh1GRjiqIEcHFWJ4eYxaU
53RqQCH8BilUHnfbWW4HYzZu9GJg6y/3X2X3NhweCqD/RQtm1nsArDRR51Y8D8iAT2Ue734fLm0u
MCnYZFMbURNKGIuBBwPV5NLRDKZhFUQYOmFaGpfLuWwzxAzHU6GE30ebqchQUyM3fZP4rUHeJW0T
fzqc+7ymLW7kj4ObZTAbo4YAnFudgXhR1uzuFcU+1MO0lRwDxDLhori9sgHHKmiogzLWyuBbqV5+
28tlDCd5rGOCLb+hyd4sKMFwpmi6BiHWKDXy+okvRV4zQg40CvQEeLtl1GHOFGc3x/p6EPBHGHIh
nLu8LEEPcX6JH7Lzbza6Yjx+X6LMMH/SuNFQZSTZGXbqZjKEcvy9fmIRMPjNFOq1ErofO49xZvMr
ivqJsXPruTOVdaUtPJPxbAxLd9iV4Z5I2Y6p6uA01Mwh//45LepXqKIcQfTPRsLmSvUM5jg5DuCA
nKptZj1tPVJ3pousQmhgk+s4hFnQRNRhg/mUAedViHsfmjA+jHa/QAy4PgT4aHOqDnqXwhILJ57I
ECcaLAxsTRbLC4V5Up+HQuwHI8SntScM1iHUaB4ERdcVAwjWSNVdXCOh+XX0tQjAnP4Rjf+iT3bS
JX8iN0OzUWqP2fILgeJlfIcew7e4G8UHzyjSySuHaasqBQBcjCr7g0YHp8zQszn+6Z3c9Ow6/GJx
jK7qpNC3zMQDMiyjslaMt0XXTmE2sRAlMZBOK/xs6+Qjdea/KQfcoUDLXDtbLWCrEeoTpwwN0yWm
Fz+ZoUjXKfCWmVGt2zS2l2ZUB78PumTLphgnVBFU+wGs4ha8J7wMu0h8GGLKwaGRLe3LTKiBdX4/
dgymFW7ybrbZpY5B+zZTU6yDftpabUh2M06a1egwVWf2bKOblJhLH8xMN9FXzKz5yp76li1FOjuc
3opgwt9FcWlBn4Yz+4MgZXc3vY5adLLg47g42kZ+nkTQ3M6L00SuN61UWqep0focH4dtNybq66jn
L0qrvXZZvwGVy4QzqFX4YUQnlK0VTyPVfpZB3vWQBOBQXcYqhrcwi2NCin+Koxv7MyBLHZ12WnIj
0H9Nmxijp+3WENyJcoyuba8tbQQm1e0fS/SnQa32fO5HrckLNvlaw85U6c2dwdGXvGUEfIrjW2iN
d1eHeCIsOlEV9ITSnb7qOWR1cgfw2w21GBtKjOIC16LgPVfTyZgLP+5r9QGsL2cMXalWYdkhvxuQ
HoYZbNWgs9BW059jO7qJFQ6XHHI21PefQe89ysR++b1Q6Bwz9Ncm9Ec7MPk8v5yDyxwlGEM8hk6d
7aKQiHZyU5xylxRgNMrgOFs/rjU8gB/dm/ATnjOoGlwmZnkNYv0KO8tjDMyfobY6pk6FSaHkoAME
Z0adYDolLipes96OyC4QfGrqJk8Z7R+I9yAQ42Ux9C/KTAwFRujFGBj/xDD9ybTfuZzk06DqL7ae
MGfRWMs8uC8DuWdKTTsPsVoeWyTnCcSLsKU8gS/Vtt+tjpF2eCBI5GpH3JVOKttaIxbUJ1qzhqKG
bwLAQbxumhhMgeoLq3LXErBEosJLna+uuJrlTwGq3Sk+RWodYqmQT4z+jHXGGUM3zy50IVtWPjtH
Jk77nVl/TxWM7elOkdLCXNW40y0ZEM3pPx3jahgWaOhDvDrOOvmEIkufhMFC73TDdmxNsngseRLF
KZlutG16Ze8tkLLzXJ/Byym7SXfeyH5YfkMiMHKzaZ9ZHSO+y0kqG4/ESGYUBeUXbALPIW5u9K8h
dFEaWZeQnmfeehCAudDVdZeRUQFCnAOZCRIeEOzLuT1hAb93ae6+hhqiZyUfX3JaPsewBqKi5vnw
AUuUyatwojzIkq7UfXczovaRVGn3kfZYjeKF+CrgSB4K6JtrItwn+tSpJ+tFtztjxOEwex9bpmZy
t6PwaL9adsHPYa7zytxKkt2BFax7i5s1bCBIwxJ+r9XCg0cIbgR8WtABFRb+4PKEpNI/bGr0Qc+T
5J8L1lHDTJe8kXkG9djpLnZHSi1JOFwlMZPWYWHSIwBYdolA3oa1GdSNR0x4DZ4PVEPWoiSM4VRS
itwHrQXSLkQp3lLUVuHDI8hER2+HkKS63djM967pWGAmBh+x2VFcc1/joLy4EVT93sq+psG6MkNH
z4+OfzeMG8vewRj0wqnYUczYFAy0mTjcGRRg8IgNUfdFLWhjYZkYaEHYPVDMEaee3W4c2FvVhzrk
f6LkRXNF9hTXDHcxi9CrDA/Z9tWJza9eMHCFy/sT9KdnxcXfIOiAYeTJNp8b8x5r07bNhPriIhP2
RphAmvs3zRkRB9JR5CFwb2XFQRRQFQA1KH+YfSv1qBjhvK3V5BvSoi/htJfWo0jr4CwxIvCvJjre
6j04y3qVNM9cMMJzuJBtRiom/HMkS/ZFV/Zcx2NyCJ2i8M24OGWC3FYCaObeBfMOyC4XW8hhMRIq
9gfnRSOWrlU8bmCNR4Kkn84ka9fHzskquTos9rSk6GCoudIYtqKBkpgh5pwnPWWCNr+Dhv/sqlTH
JQfwNDNK5W6UzYmkVnSUwNVOdt0vh0ASVr+z3k9J77AvKB6JhLFrn6nvzWYEUJVndBkR0XDWoDo3
XAJexzWo8IyrQiZD59BTIRBzLFinGsJyB+vN6BVI7JIEnItWDvaq1sBIk5iBBOTMkHUMmTA0i2Uh
jnLeGpb1XMEJlOjEmwr2v1y1PgMkyQigFVpOX8Yvrp3dmQtjnlY2E0ggo925lJ4pg+qQIplYapm7
/qNRRfd5ZZd0H+yP5fPF8i+30QbGzFGmnG3aMJ5eoZo2eyUIv1uhM9KLc9MLASlt6AucQ4vHNQvQ
U4O8cxEe/vTDj+agMe2xhHxC1l6rU7KWKF6sgT16wIyty597VkkEPyZA0lqEqS1/zeW/EjAew0wB
t6cVZQdO0CujrVclrgG6adjh7eQIOQpWlAv9r+3rTWqopR91kFPsoEkYK5U+08npq11CogypjwTn
DN8tWCnGzEenXc+T/ReMJzM+1AQQVxOKwM14noNz4oqjsZTgy/Y6wOctDdhKosxORWLcrTEiWlaF
m54UuqZslx/LGY23aKLs9QaVmHGeGk5PTGntzlZgC467RsPCrh+OF7EboyXkzlGmMFRsIuP4JZr0
U3V6DhbduBt1tpCAbNI1wVLdRrPGicdoLwlRbWq6ZqOuK7KJboitlQ2S0GpoYAQA79PUr7uIx17/
0jFNmrwmxVeSv8OQW8iEeuzn4yBviRK9AsWxQEuFIPKqoX/rh+RcIG+UXTBeapHozymIfpV7Xu3Y
fbHmp4TP9LOTCMlxs2Lj7Kj6Wx11N1M5waY/FvPIpFP4p2mpa3Zu9AIMMeR4v0rFAL82xrCYMpUQ
Qf3n5EObM5rxK7UsEEuESo1xS2Wennf2hm7NapiQmuK18ww69Orkj8oBxhxgw2HwKt5KYDEj0OBA
GMeFdcbPwbgCyLeaMHB4rxdgAZv7qLVTT420ja6HXmYvxGZoAK5eVL7hqM2LiKGCOZW0vxTxr+Ku
/HFK48GpkJOx/taDNjfzIzom5DIsnMNIZeUgiAoljI/BsTf5CfpvO96I3A8KJlMPo3ETOYLava09
L0xkQ3tWs59QYetPfoytC9WIhb9wLJQNT9cBLchQbbXxkjTvQ3Droe+ZrFz6vAv1rYLWFo+ffDHK
R5h7cf1K0x7fHpLDePBsFIGsG6EKIR9gHiewAk5p2P4zYI/2qF4gH9qC7iArj3adnPeJomJh/WVA
iGG10do6qW90+8E+yvA9PIJHl8zHEx0TW5bBFi/IUTged6DdvFGYMCGhl8eqZJ7seeCRm60EL7er
KdcZdI6tdr7r8vBXDbj2I3gpTW5kHqaPtAznjWSFRMy4iOYK572yxnMRV6av2bnwS0hafgYfQ+Zb
3CS8XyUnrkLnUaPxcGzvSaNp2wmhS4/ayiuTXH81u/kL/Q+nZ4uo0xzm1SptiSUo5XfWLa9flsec
kdJ9F2Xunr0Os4qTOVxHTipbJAiYC3xmDdErMYw2Ou6tpRQlxGnkhupXbqHA02M10D8Z+odFX3XM
kzbmJhqs+JQTdzyMvWWhNIvM6zy2jHpANR6kfG4Ck+lOxrXOLlOB217hR4h44KzlEJRPgQlcxTTh
lo6VcwQjg41hqs6G1PaqzjY5C3FBL0ZJ+vQy8CcJYWJRosGcsrP3UYBhY5DCpO5j+FovN3NMG7nU
MClPnBUeFWnXIHtjWnLFT+xTF15nnHYaTGrGPu/PQU50FDKdLKWv9yr+I5BQSbNLERqXSbCpo+zI
ZgWqeNMmd8LB4yqqGSzrCNkebHkrx12WMIw+npJyXz+pcDZmngnt1oZOySXOuteAi6k5e89bnful
s5g/NV94rjsJQ6YMgNBdZ/S0PjUqNT64ML6FpWKj4hvYIWimAgHb/UB2MFmlleQ0UGwEOp0gqX3e
eyC06blx231hzGT0iebWlB5Gx6/RHFAkYP3CI66DJWS2iWakV7XFYeitc2yPu0F/LoNgG0lzOwWK
ly7H2CTyJKv28jrTj8DzoHsWOnKV8hSkjZNc3hO38kgLr8mJUQsOIckEvk1nMGc2Kl7rYLLb4gVB
tqU/aTraLQqCqpv5vaH5BY/5Lsg58BdbvRm8wOCUMJJ2lVyfCcRrhXGSRF9D8wU3e+pKjpKD9Aot
WbVMOIzFnZqtr8fVaVwZJaFjyMdTAzOwMg+sVH4ITIzRBArWZ/4X53/i6bnUmfGK5BodrDdIlYrE
c06kOm/ZVtLYptUEQF/rIZnaITMGOKeGaqUYhFelpEuhETTLN3oUn9g0UDysvArPmLELwFcnrNEc
jpi+4C5tt06B2Gh4Ze/OSmRuEUqecnkdZRYe0rho7vnyoS3sty44Mjymb1KQHlFDoVYWElQnSMbK
CamS/qXU4RY9T55YgeIw7MIA8iZIe9CbwbSm4JauF1W0aqXHFvm0glQ4qUhE2DDO+T0GyNYZM8xZ
4sK/hrJnoNFAKJ/Qw3LbYVf0nSfAc+uzCg3tqy0g0Int3EObjyjhDu56kcWMtuPNbMSiAIGSbWwk
10gUfhjxI2U4tYmQEjIICPINmmnOqGbLLtRGfc7cI+ijdFJ9Vxg+TGRfdtco+miLJwsMLid3WKDI
68RjmVJNcOfysF5XOpYPYa3a/JOHUixuXAf2XoRmtBkg6Fqx4niws0+FAcx7iubUn/LmHPFDnpel
Pmf7vJGa/k8Z+IzCjUMLPzX9LuGxVtsKIHWRdxd0NKQqq4xnJ7/K5KzRZeid9kIoxwI9OSeriUAb
f92AuAdROp2Nldp/pAbN00Rb9OyW1Pdh0+wJTTS4vMh5DHMWcgpj+Rht4yymMPymO3WbbEB9WjYd
g0AymVqPOZNIZd3tpoL3Vvb2c1ymF+76bVVvjZhJ/UZC5S8uvaGeiiY6ONTOZBufSkqUI1NodHyo
OPfpI2iWPBWuDi+vdU5Sdldxt9kV5Pj2RQx0YfS2OY61OV3kJN8ZntYevfsgL4/AQn1u3izstEra
HRvc7XbYHQPlCxH8xjDyLRj/Ld3co4LDWI3+GTGnPYY/ZsThBnGLQsW0QE62gOMbduJCG/5EtZ/n
zXOD3L1A8NSwL6NGRQfnOtVfYYIQUn9SQhg/hPTU4c6sN1t3HqljcOAUA7yYNnB/pxbD2WCfK34+
IIFeIwqh/iD/qumWMyvb0R4ZnRy3cp4RboU7iDXxtQ2CV8DRzQpuOkjRcWHrARaDwJAdarN6d+yk
3Zt9zhBITtxWby320s50j2X5mUsFdmgWllfRa8U1t+vymph56DumhmVh+VwF4xJkmTOvrbHYM79q
HlpcHJeKHllI+/Q4drJZuIHtzZ2wusG6am5tSXe2YRCbpS17Y4QXxU/nVk9tLeWOAUq2Al9O7Tj7
oGo13434PqVtxa5OGoCpbXftaS686uUtG23xwl+aH9squ5VwDZnkbuMr9i6EA1V7RLFmnrmGoYDA
g3TwZAJNKW6yBLyQTbUXmnr24kwuW6H0JaTUcJwlKisOzqHf5128aXVb+sYMjNxRVaQqzkuINDoS
+zDSP3pK9mfk4iVlHSYcgyGrt6V+dKyo8XS9VZ4yOJsbLSTi7UC4P0BxDDzauOJYONnP4KTTsdJR
+/7+F/lmbStV5SZuGjoj0bD2m7WerWRfj14m4OGjTVlJ28+sFHnMCLo2i69STaqzSfm7orV3LOwK
fnaPzao9W1TL6i0wKbXYcKqr0/JvkYChRITJQW/5ALBrG2gSI1FisFfDAIFUVRan//xAwthMJfxf
rUNjmI4ihb/fdnfVVm4YpLU38v9yL5VdRd/sSSoNMoMUUZE548otopxhGOnGzOklfyOi2jQ2ka+I
ghp5mBNDAvLWbk1xiiq4dkrHnB59Fs69Y5qvbRDJjPCw8VoEKDPvBHx4M2ihNg7dTh2rW7KxqKlG
EVFyCJfvtrxkSse/uHkMnFPPY2rtjVDO12rxGs6pC6ZBG8+AniTa97dKy+9CglYWEdne1uA4WqMy
WZutitAsTrLVJIl1VRq7RymAAtQUTeKEWhU05QNLTQk3hIaQGTvp25zVNzKdU/8xdN03pPz0EiWh
69VVOJ0zGamg45T0RCSVepcwXwXLMdRb6xxqyJCG6W9MeYhdY9ltmI5ND0Kvv0iPBYdQyYqVs/hA
beTLdZdsGqljRy2MoDuQh4CkF23A7AofPOPPkKAI6qfsWGI5YneqL2RwjSpRHOSH3//63we02qBo
y0RuBDuZOLDrK6XEHu8JRZWNpSXFhRx9bDA7Zbt37gPEVCIMPGmPn7qaAvVKzXxj9oXGnSo5Pszm
IldqlLdQ5+SudDuUVPPOQUsgqNBdI41zT6sxFTFCQ2OicjdEinjNnB0HxPahBeortSLdb/oRwVzg
apde6ttMhTk4B2Zys2e9u1Q2rz9dArRJn2G0GGqk3e/CKXgqMwbObMuhoZKp1eH3v4S2mORnF5Tu
EhiphZF4+YiRXDGHDLnqvM8Gw9218EpfBhWL8h40Dqj1dksM1GeS3ayYhdEFZgpzLac/cNOHBJrh
a6Wg9apduM4+aSavpWQkWOyTEVJTB6iWO2PTZom8lyOKR27vaM/SGL5X9AJMZ2z+8DycNmetDoe9
nUX72e2qu52+08BYG4HxsLXChXdaizO1yRnwJIg3vTuJHipwIETp9ybWrVCV3SZFf3UiZRQiLXNn
pnecaisQVBJF6Q8M/X/bCN/XLC8E2WqFpwmvp1MqLg16A8t3mr5qTWsep8K+2FWc33MwePybOVwL
mvBvVJAZ36heXUoKCDJQIKMYcgZBwOIpz9z8kTeIBaituttMa6iDtuLTTBz6SVnOaaOc97Cb596K
j2PuGBtHJ/gRzuCL9aXE9zJo2p9wh1DbppiqrvOat5Tyo9j3UzW/gkrfDLm7DmLtnquRRPne6eQE
6bNFhdu8xlr1BEfnrptj5o1dO2MtnQhEGcRwxopDSAZ9nz0DqOJBhWXsDpp+WfadcZgfeA9vSRBn
HzxatzLoqUK6TMhFgH7hju0cdhKbPmMIgVocQoxLWdvlJaPq4fe4NtZg6QiH/36Sv93au71x7Vos
ZE32b+qjS0azT28wC/5+8++HViUh0RY9WyGT2Eh36v8VTf5adNy0VIfWdeATZn03y/ZPZSutnyfo
2bNVYOQrUxItQMOM6tlmhmZ2Ml8ayJ8riXCG6D5hh75+m0LnZYR6z7hFnW1YxTvS627p6cSa1njD
MoD7RhTRuPMpUKqrmHCqBwvlEuVYKZIs/J6ywMM3tLaq4FlnN1jq2baRdYjC7TrQVeNbOdZ3enQY
k/BbqZudweC+zjjpKkzK9Zz9zjlVW0nvX0cUZjFMMCsU/0TB5G8W4BdOFgVHNVG8izTkWwxdD55Z
udjsJOUjy6bF554rOQ+b1q0ciHH/SIVd80ZTXww2HFXb8A8um3vMfrzBUaI16rZSYCqIKsLPMOIT
G8d/pljOUypV6JpovJMRMmK4HBkdbzDmcM7966AooT8ma6trwPZxDC/T8s7sCh4r9korhTpv5pJG
qOzkNBaE7ZJhAyUrqBCilC0drrxv2SqW+TrF/uubFUUSfEqxp5lUOMpcezWSvFonc3SYDES/PS2j
LL/krn2rilh/sOTQlAX5j+isOQmLcEuflDxs2uKdPplGb5x2H+muTTUvlgjm8nid7V1KjP9a9RLX
tAUe3PjJi9y8I8bwxx4JWIM30rH9ekL42yih+doAMdYbuiYKb+NM750jTqmrvsZbEGrvwaSyJP0z
6Q8I41267Y7kpd8a5kqfKsY+bnb6gCbgRdlZNd5UihshCAqbRnjS2lTNaYgrzN/qVnSwaF40Qfzd
lbwvaqa8MqCbH7Fgh5f0HtSUH+NhSSJ0f2T+GY8zI5HcnyKIjslVxKAXHS0QNx4EVzdzMnQ3/SEZ
0K7rRcyxns7PwUzscuvWymmaXbEhSD5TcZxbik4oNFKmy/c5kxQr6C7hGzO8Lo+q2drXSG9RFZHH
aqqq2A9KojxomN0oWdv9d9HOH5R41lQc+cZoM9HeNCnqBA7HLoP7Qr3l9VMhQBFWnxPESSU3NmHC
e6/zG+C3+1cRdJ4a/7N5MaLUYvjjabJctM6/J8EZ3P5o/GlDivgxQ4IBU8GMdDDzJO89jamUGJzF
KoBymrzfU1Rl1GYUNsaVEi/tRp5UIICLYp3Uyr60Wl9Pb1BjPMl1KDOS+xRGuJFE9qZxqOyEXzcX
VzM4RP1FNLbrHbEuZmhRJHSQsxi4JNFdqPatSUb3nG9tk0XHjcL0b8M15YTjUzxG+ZnQFwGQ0u28
VBjR3zBw9j0U+xem2eV+TjW2QZ3t5WWk/NEcuepM8hKRlZJrJ8WAVEHhNBIBIMDstE6p6IQpjc5b
kL4526F/UuqtEx4C1/IKiwtdXOkc9NNrk9kQ2rGWNTnj0LWl/qQ8dBMjM1f14DVW+EHAD1XfDwF3
wgxyXScUjLVPLlhl+sJTbZTxasjp0FHr7fH/qCyaeRNsUNKgQnFHDYsEoFZiAaQTww46Zj4q6xk/
95MSPLKiLe46Rd8zLH26qkmyiY9AYSZuqAAohvrcqfELasyMEhkw3H7u209zNj0Fp2rGBjKubpjE
A5yMTrKXQmNIFYAzJaN4/Ogn5zsifHyrujpAfkgL6/fzcQRMaqB3vamzZ2Woz/3SCIWNx4i2Onx0
ZGa2SS0JEiy/5ObHhyvlQ+uFAbl4qv/7skmQIpEtD3ytck9TGk63POgZU8dffA5cBr6V1Lin0Xhf
BuD72GVaAbzE3RoA40ol6f/Q4sBbLifqwM2lcRfoekVL/5Vz8qphfaM0b5IX7ei8oHNiYSEgLjI8
5IVH2ke0K8tg7ARMmAqvA1zA2gkfk2CHFr6706szvdhJsJ4dHsD8v9E4BXL5QE4Juc0EOQrTVD3e
knWhniz7rNEorvpirQ30aJI3wgdrFVtU7Q7s9TkcoJW2IM3PJYFC4lnuqaEjp9Au1jiC9B2lCbvn
mAdd0fXGZkSFQ3wPPDs1OCSi8IxMSd+so9JYTdCCKMDQJAspCilRTC3uVoY/hjF6XfpnqcAjvfNx
kTA3sFYHUnoUkkAYr+1hXsffk5jWWq6sy6UsI2lOYI5BJ4/S+RoV4bpmGqJTJNWfc2d/EtTy6ik8
FMDpbb7o2LDFaGLW1Heekol2obe/apVXi7qXw3arhUMc8oI2dBtk8wwNmJ88WDHsQtn6B9r8Kqnf
u/KvRHsXUv1l8lRrE3KYDsSvKwGlzWTm65lVJsCLqdN2qAyCsbqzisV/S2BuuyuN26nFWTvOBFCR
MXFuJ+3KFZd4kof80m9kmfAsGnOcSL3WAGc3PEiwFPTv01ZSgSeQrt0VwAhd90Fll5Z1SbFtz42w
TsHMGDiylkKsWcfeaD0xXbKS5huyq5XAzsF1muY7NyRXEj7b4hEiWRtUKiL1M6/kqubP0iqkfrJa
z7CWQ4ernqemiuylMv+QN+ctlMwzVPDz/BJZKI3TKT30XNuaPGiMCgkCCAP2J1t9Mo3NQiDBIuCl
iUtnFI0dWzmR/gQdBjBUVvBK6AnSJ3G/Iv7pykjJZbmfaNQNf4X5xwj/ZY0/MuoyvsiONqtycbK9
QcKz/d0m/NicrflzWgFo0yCS2txIzK9E9bcuDpaD15DEEZvRlYJ6W2dD3TifiVrjVObVrL6aNvOI
ZKxK4geK9r0owgXt3TF66bF2KLNAkGhBEEShTNSHvceKmTX0mCOxE0gz7mcg3h2nQilHE6oxoBr7
s9FuRMYVj95bMb8b7QfTzKqycq/PSnbiuq9S92GTs00QLZVQazh99wlNTkNZ2/wN/JDM9SA1oGFm
cfEYeFJwx7vO0yQGqpk08EoSujXjkAVKKeAAob1JiyTaodDKN1bhXgq1a190jTyJBKa7sePA+Qiq
V7q0BmH4JyvISWYvahhX/9ZnF0WMOTyYMhgecyy9sR725ODHF33WDT+nyrDVYEu9BaP2J+AyvMXS
bB6OYfkoJD+ZxQ5vSh30GE1oLkohz41p4m9PlD0P40sXuemTmqYm7dr2qNZj+pTUuXp3XY9Qc814
GWAtOv0ENyPOZtQLbHs7MGP9RJgwfiKwuNdDXPeczmu/NufoqZp19aJgTtaA7z79fujZgYmOHkaY
tupZ4AI96kJhYlEb3YfWzCxVLMrfbIDZY4rgMxvAdXPvsQtVR7nTKPzsrFF3bpGD1SmNu+GzDfmK
XsCtHnZNWWoHqzB+5g4bgC2bmGaZxbTAYFZnlek0FLRshcBWv9TxCGV7Cr5wRV0HyYVKlx7D06CK
8/8+VGpAzDjaQG+q//v072f+9wXmQrqCczCu//cbrO2kXSiMUxE2zPOwfJjHbBcO1Xz4/VSCkZcr
Z/mNsYip6+rp+++XScaRqOn/C4ampJEZqmfDtgbcW4HzPk51sYsHfT7//kY91+oZq8JnHQX1mgHI
nOgbqGmSvO9lOqpbYdrNRrMi5b2S8aOtjH/xGKZHzaLW5ToBRScNEVveiOQD95zllXZqry36NwtW
v/qYV0nObaYjZrti4UAbHvU//AgfVq3Yb8W1H7/zKvgO+wixt4zNXXZV8M3dtKL9Me22++j6eUvY
AZ5OoccfOqv/0DRPpjQ/y6nCPDcN9QbvEy/vRJ1dr+85lvvBJFpLPa09JApFCgDq1TUVlD2Fom0L
QfkyDTTzbyta2EQausKIivOcuAzxgV3bEgkc3nV38KyiPLQl6Yqkr2i8VO2VVLmNZQUDZyD1J9VN
67+JitNKjdghjq1xThUmlPRUuxUh+hnmyC1KqR3O0PZ7bGX/BB7LWKPzwvLWJvOJRMR8wmNJtqAd
+3BX7Rx9eFLynLK/Qw6gQP4Z1qI8DBis6fu4cXXomRbZQpPZaYqxbmSV0h+ut3hWOV/xlcls+4zw
RLtxABW+YAkPs6UYF2H7TQ68yPRw9pxN2Ss7rUI/01Wtc/79wMgUFQ2dweeByO5vOej3gxJgIAcA
dqJWyihVYLU8c5vU2gUd7GN9KRsx09U5qzkt8lUKrYr8P5Wl32+2MqogUPZOs5vxrP79s7KMv6i3
tYrGD19XRjOxzyJRtk2hCIoI2BSJhjk8NeIRjgHdhvRs121+I1XMxVZKnW2vcjSRL99tzSTKxvHW
7vpbyZyE1+ad5tPbKT2lIrOgOV9jw2un94hDzSjZT13/Uwga401nI1KI72liZxvAmp0fj5AgHGVZ
7OfiJ1x+9fupsHtyuy01Q+MJx+X4EEn1XdJKPrVDTuQxr8cdgzGxx+xYscviyHg0WQkxokuYXFl+
KVIyto1Ni/f3lzHX5XVytWNVWQwOVUBYIyqqz06zidDlBu3QIKKASa9bFP+deM4/Jq2Gi1DiA9Kc
7mi1bXNNwFYzoz5clIKU4sR5s0MlRuANDEQ+2W8hXjoGU1ZZT/F6ki05s9HGUs1n+1m1z0avd7QW
TWZBiyT2J30wnyKtd9Yd4e0X6ZaEJZyhf28Tk8KQlPNfURIyLoqBBSn8ThzhMfNIwanMjLNtIqJg
K8U0VCO6fu/0+qVdfvX7u4zkEYzoJVeeOxTknKGHeP/P9/3+5+83c2HfzHoo9r+f+t+H3z9LsQ3l
QJB58//91l5zcz9sK/R5//cv/v3CRp+uVZih9e3CrWObf8qUZC5klsj2B6WlMkMzCijGYoCnhwja
p74uEa/r3JqXhmcXbkd+Vdr/h6szW25bh7btF7GKYM9X9b3cxY7zworTsG8BEiS//gwq59S+dV9U
tuPYskQCWGvNOWa/6FsswtmSTpwzt3mOk9B7cqpL6s/ucx2J4uA2tAUSu7NfvD5gNN9O2aFX7ksF
neTHEAIyalnJVp2dcJKt5/J5EHoJlfgzF0AikjZUyLi4/aGd/aaSlCdR0FFyZyWhPef2rgl/SMeY
Tn1/9cjXXM2xTUyYg0KDhR4Nblv86hwO9a5p7X1yuvoFViwUjbdGSPIucwJ5BW1WMtScjViaGjQ5
NWwnB+FTrFCR5jZh5tEvL8sXVYBqL7Il5jKcyeLssOqdeoPuizu18cal1bMLeuCrXmx/R0tp7JLE
v6DR/YUNO9pjEQlwz6lvVoSx1ibtex1yMrSjfoMIyzoGQqlzmnTNweraa5R33T1dGH9kkRIJ1wEN
mzpa/OPo3kenbq7Ewh0iZGH7uEEVlsYSsbqFaqepvxOd3uz8sLmUfrOfmZx+BjY6RjvPkiOAvKjp
hgtOA+fiSMIWkVWhKnFGNptU3uKuDDlLZE9Zzd3cD8jzmzrGjOzGHYcdt7xGRADVdZQiWlwUCVpl
m0QqTnA+2lY2MAPpTzKy3uRrPw2o66Ti8NsFv+wRfYjr0fxmrH1CSBUWjDuE9NHAp+G5IBSRpBUD
VUf9NXlGS1PS0FuSm+tDVfjHYaDIqIoWUWr82qKMWLFL/bUq+w2hb7WrRs7zyMRWFf6PpISY5AMr
yAheOLRuK06y4wcS13VJiMS7ubgSCAn1VqrrOB7b6T4VszxK8ElDocSmt7MWlyXiBIyB00VW7IyE
qMGdWT71xog2wPKR8hUH/v8+x6prbvSrRTznJjFnd2s6wzcdIkfipCXJKkOrYwzZz1ZZ85pVuls5
QLI3mVWFhFCkKEwa49pM2CU7rZ271Tvb0Cd+V+HOGyeveh4psW9CMjhqnocwGe827SmwT8bZJPNg
xaHNGlLcZhBusuKtgg+MLAirVZbk+iry+WtU5rCvB8aFI379FcJpQIkT/fic4LzCcPMn0+h+Ngzz
j474iyS6veRNqK4WDsI+wEffRnl/KWlcHFGmYZWt3izH5YUZGXnJAtsBgXwUtXV/n0N778jSBANh
fm+X/dK3kxsm8xUhPD+ihv1rNNAd6MGpzxU1MXA4OhTpvXCSV3MIi4NOY2azVXYYvXYlwDTd4Woa
Pn9Px2CAp0th7bh4Vjz96sRby4vrlyayyDXpsa6hUjwUUZvfu5ERnM1itcvN6Cl2gCskBsQAFWB6
aaUkNq71p0vmseOvGIkc0kEat3BOD4OEBOdG6j3lNLqaQlQHHlvcKqaahgSy7ATdORipIUj/O5Tu
QEdJtyVZlGuDclWrTp4/W+J01q3BfZw1Vb7NIzj0naA5642YnkbsKB1ddF/5f72oNK/I42um7yLv
/zBDL5kUzXFqbKsYlMowGwojg/O71FlxYnqyS3LwdCA7z3WPkCsoRAoFVqYbK67btaIaCqIeF1wE
0AypFSISeqlpf6km7yVq7YBAcQejKwUBmrJk7Q74csaKjBnQQ2I3ozzuW2HtxwFyGEqrcFsJsiT5
642Y5owpoBCGCxW7bV3q5pk4c1US1VXFRwQ+18IHpluAuEGjDBs1lSAV2rD/GLTeApUhHMJ/LcH5
jxHLOs7Ho/o5DpN5lZP9wom3+ijQ0KzqUra3x6eV+O7XwbCA2KCUK3IyYTqUY6iek3Ryr7mHSGu2
34Zau++68+i8pLWxDyvrxJSNbhzOzE0KXN3CKbmWYfyJgAhvdTB9t0lF3pRC+Btr4B03E72z/G9B
M7urpCuubdBzQ1sj6CWiYtPFFasQyTWai9nMQkXFbF7KmCAABXR8meHSok+ltw6SnH2kLJ9Kt5br
cAzeK02BzaDV2WpaBSUBiYp2GhENwdGlFtxYaqSNSMQRhh6cl4n3lsfkg5K1+jXF1Te3b0hCqX4O
Wcc4nebsCg3hukg7iWwbyKiZx1w7SfTbLsm9cpZpdBG8QqGVG38+9m4/bRJk3ejfIzoq8Jb86jam
QX8eh/A5DuWuN362LIGXqnGt9QxLhORPfZsqT2CEHe+etL0nokS3QYbBKnPoggyaxsuoBEHpl3IU
EvK7eRO4kGq6pT744jXo1CN28btORbHXXfIqvPkrTQRiWLJ+N+iWssyaDtzPB5XK8YiO7UV0v6E5
F0Q60KaAIYj32aFG10vEwphYkCPwP9atWMmpD8DsM7oAjTLT4xvFVtKxuIsu+MAkH5zYUcaTNOZv
Rhgjw8V03GOpn91wwMsKHKot8WCaFdrpDgy2nvOjZfxwysne9PQ6zPrTq0L/DHftzepoGkwO/aK0
BZhWN/1fx6rmJ5tYkQJcncg7fcpL1eycjhkBdJboMPQ5Bwt/5t4J7atF0OyzkbGgGtG5LtsleSzy
n/KsDZ6advwLQYoc2OWzx9dnzMAlcoluaC9+mBVIs1mYC0UzUmX/+9AsH3m42wY8JXSKs5pYXpxa
yIGWhyyJ//fh8bXHpx45EkdLFAyix/IkM9NfT1pM6zKUb0Yq+u1oFT/DpgiebcqT0POKuzJQVNhy
OpKI0W+CoRnOuQC3S+FHW12LAyljiD098pG4s83Mu+WJWZyJwWSdfHxYRuAgXYafSOUXV0i6JA67
SMLdglZEopnoulCzrnXv4IGyeJErlt+TF8cv1QiJoxyIre98OmVSk5iXSENeayXk9fERMCr2VsWl
GNjqO8aD7IN1/0CWD17rjH4OsoF6o1s3exfcNQ73k83w90/J8+cQEH0N+G7UeJ4DfzqXGazmiTSt
CnLNWAwSue3ydQzH87/vIEC6O5kZFcWyw6Cyz++eWM0CIRYd2eL+35frsH0q3ECe/r+vgz9xaetB
uHj872n0C7D2pLnmvfXhLKLNrPvA9biMOemOPb7sYVjeR3APd0UkvLUwoPJS8Zmnx0NoJLg0ItOk
A8t7SqPg8fj4ci4rLAFtTk9xjpLbfw/lnGf07tiTyjCszNUAC8RcIVzKj92sXx/fGLklb52sSEvs
xGXuO1bd5YUPij4+l62xeXzp8ZC5LQSiHIUY5hZnFXiBPDRstAmd82xEATwSvNYYzb6uoJK6SEFQ
njrfyqwxLr3HflzBlfzu6TxaT/Ycnyf6VN/VFy5dPLQhw8p4eosiQ75z+pQ7YURfVj7oM0KYel3F
YvoIHH9kDBR6cJD4dPYYF+CM9W8RwJF3jV1oqiZkyNq+TgGC1H/fhVkObRUznqZ/CixAtUD6ZsT0
hKyIBiOWrSdcQC2BAzCZ0dfUaj0YcLKqKSr22RyLbzhQOZhzqHaoEGLOVfc843wXoun+lOhI1qNX
4jcaSM1IvHj3+PpMn2cfhqSd5PjHPkWttjkDmze//jBxW12CtPt/H5SClJAmLnqOjECRx7+Kyfy/
b4G3XGxK22IYT7FEqcx/fvyYbglhVlgcFOrIXjk+LY88eLIjF0u2X+tNzvnyUlbjHkcyUvGoSvaT
X07PenmI6P+hpM93g+fOqNiV+xxqfCO+J589l3k+lKWjNquXMFjcRfPQr2o11tuiDemV025b0ool
76Yz/IrlR9r20c+sHO+DLu49ANXnmezLZ6uQ0bb8kF5Xn6c6MgnYE8hIA7N5phFCv9hdoq1HjAbE
4vi3xwNFTLcPDBxLQT/xBi8P//1rjarZnDONjfz//sO/j/pk2CQRi9h//0DQxnALi41PUM0Ly0Dy
MqvixTV8femXz+h2dE+qkLTt+ezxXaQmh2uFLIqWy/Dh5MiWiqF/daOxpmODucITpOUQrZ7jUmjy
TYaDcYMysT0uycsPAdHjgdaXxBc6jmuj8c0jc+219neEXKg7pLhvQVtnVzfl9ORnQ4/CAkbCHLoX
/upyOwpL7b2C82vQLTJ/uhAGecXbZLCKg+cg4W47IjIytEPAGdvN4DP5mUOC7mFSuAzVCWXX3Vyu
lEbZVKQZI+xweJ9Na9EwEkDkbxKdq4tVcOsiJvWvQ/Y0Gn8oLM09Ko1iHeb6q1D2j45+w86YyS+t
EWUQalN55xDJiZtxDaiJehTIc1jlwUlLrJAt4qVgVBiCoSNcY7i/RVwEJyfnLmvM6jnjYIYKkwM7
A1WiqDHSGSAlam/kDunGZRjWY8F22OhyqwX0uHDIHcXlUGq6GeQ5E71peekJV++nnYBtoaDfBwDz
MbPRV23UH6b8+cFJ73k+YNugRN+2gV9vEt7cdWBK8jNoyl3i8CPWnnlIOE94S0lC/+Qn7PYYgoUd
b4jBtLho3K1lR+JlSBhX9G3+O5Xx8BYwMsq8pMPMj2HOnJR1cfCGnSssUVYSTId6+mr97BiZYXfK
htfWtuuzZ2EBU8Ln+Fzk6z6Tu8AsEUvJYD9IcGf1kiQ9hZl5Eln56lMTb3nD9YH6TQv3fcHGURkP
pV4Hdf13TCSj/FkwRGnVh0mpmwbhosQ23bUaRvCtDcFYmV05JzBfa7jcwdm2fZobFdgIPTrFWcQo
DHoyaNiAlukDIpaTz76vx/bkSzfYTz2rZqwTta86umRD+cLi0O7jmt3dEL37rXbksY/bLyA09apo
4HJFnH6ZJxGj7lj5L2V7M4U9NnhPI2zLs9cczN/J0ikKMFZIhHWY0KYJR4Oc412UsVAAUSxWgx/u
IE7wXSNi1JIFvWY2sdcOkQd1wdQwSA9TgQxL2dF58rzhAJ+74xg1fke7kTMLt81dIzT+w3w60Pdq
VtDLEEa3U73hOEjtvRnRQfnZnhwO91qbDuAKLCAZHY0JvePOneg6Rab07yQfQEfxRbY1QXhufQ5w
a/RB7k0m+GN6KDlbnHPdk2MTR1BhZ9+5gLFwyfI0cbo4t0kzjUKbt1JEau0iXZ1mTuYmAUPbZtnR
Mp9uXFWR26f6fosisV3zXNqDrYsLJV6xHgaTaPeJ4WoK1UtyNqFLlNswsRLJjuRaVYUuNXomGsgF
2dB+m/sJJ5U1O7ysKGYnRevTv5ZeZT7JKf/qCl2ve4k+pEKuyr22z8eCDIACzxmV0CEh1+XqeV68
pTkGtzJk0fBzajPXZ7Rh4EYzGhfMex7qfdVzrrHRDxoZ3BAaWegHVRGsjU5NN8lEPPNngwWBUFbK
r8OsI4SyiUTtSBf8Caxzte4sVe/7JKB+n8Rr4zFZpryIaD9mSxgXIvwcXPPo2GCBTOPqevl4CQdK
gVTjPkZ5+WQALEbhK8pVL1h5kPrADmLijHbjeazlL6cNP2s1k6r2rRSI410cICsPRoQTviUN7r88
D4NrVqmPuoIO4ydpeY39+KdOre+OzOu9hXHiOrO4CmqkF18vXiWJYq3qwEqqogjPdEvKY2YWl9aV
YL7MeM/OuJKcgT/Jl/mB2+gbJWx6dZaHmrM2pMJgLVx6abYF0mWmadE1k4spCkMTvJydVSbqCOy4
3Lr5CTYMg/0qxp6h+YlEgRwI8SUL2YxLguTxqykg/WHsw+/U9saZ/N9ua/7JsjBmtpeu3TD/MNy2
fgo0bI8kAaM4f4wBiiNlwUGig/8SxgcsmM2JkySVfQBl3Ed8fZAtbTBZGzXq1vmJaewvASOIppB5
SSdwD5OJ96SZ46dkIkun9yTPvJf0IyJpHJPya/QvKhHtLfYk/mKYQqH+HESLxJT45JhwuLCrMkIM
kGN3dYb94cO3JoWsOl4UZYip6ljidIyQy4a2tUvmUhzIBfnhzpN3aqZDJeqRanEZ59PSdVx32GYL
Sahu3/IgRyaPIlQiC9PmeR4QzfSLvgRA/LqF48L7iVfBNOg5kJp2M2HKHMy83rQeM7+YudeqcyRB
Arq5EqU5Urooe61CbMFV0mksy7SeF+ZFWnBkjzoGleSrnnD0h6fG5iBsGvuRZuotYvjtcMffGjxU
orqMbWQdJxdBSBUn2cbQjnX2hl9JaTfX1pRijfQ03zhsZhvsS9YqSPxrQlL2SZElfiDiJUEe327J
d3I2gVl9RF6H9HmaPnst6cgk+F4HQDw4pBp0+2De/D5HiVCkv9EzDTuHozcbRN4wiZ/KrUl1SpMq
Gxc8QbJyJ7VvCHxD+Jj8VZal0P92NY4TXMGJAU8vD+QqndK/ZZwFuyYef1AZyOPS89ZiSTvyesZT
hfFcY43a9wrH0zCEwzoG6rSRIn0GIPvDweCHeKx5K7CHX7Su9uhUfqXm+BNext6oEfqCSbQ2HX52
FNbHYvL1PhmGhqKbbgUcdPga9VEW9EQF6vNtlQh3L2cgoIZVkcxVoetrRv6mEM0qY0fjp2Ek9sFI
PfejMf3Xxs3wstQG4AyY1UfH9Ob9sMy2FcqmXRkH0V3YPvZmSUy2msR0kGp+b7r8SSANHmJHbUed
s84rtTAoyfVpUHXQgWbcT1N3oxq4p0O2SRNIuhiYnlslXz2t9fFAhQ2wQQPwLgSoMJ/3mx1hDzQq
3yJtMM3hV1sg/4/pYlM8va0HGTtnv5Aw+8QW7p1/c43gd1DOzqpRwBTbVhvr3AzeoxYNQNoYxICj
adY0WV6GinC1OvnMJz3cRtzQtOfmNa4SceZ0F+zQo208Utlp8nRvJmYg2CoTrsXpSZRZt/N1iXcb
m2QwfoRV1m7KXDB+Ah3iM/5Zddb8U8fxtIrkx5whi/PyHMpFzes2uD8mHEo7KO3d2tEWXv/cAuij
7e2c9C8zYzoGbF6/nuQykNW2vXLD9m+GyWglvOZPU7MMmAp5cffTtpmcI3eXO4toA9p6XIaZoy5G
nQ0r22sQyaWJf7S7nRQ2WV5ecmO6+IUkcd4qToJ23ieXKAuO1khYd1cGWLkMDoKPByf2i6cwNv80
FkGYXUfDtmneQZv/gbVhrJ06G3eBtPYWqRysH3TEe8tAVVqnh8hlWbbLlGFGNmBncN9TLfljOICh
Lq53c/wn9VR/HW2DQ6jJM3Rz3lMkrfsCra5VDsa5YKIC9YiQoZnFu/jt6GhfN4JjVFL9dAbrJ6eQ
dJthUGc0VunzUDOb6dNPV8/DvaPCINI43jmGI89hn15MzxeI4zhRDbEmcaq+6QmidN65wxstTibF
8bTz3Qk2N0SMd7Nw0R3L/q+V9fmmdK5V1w5Xw0BtT70AetfA0zenV0zr8wYVVYZFgSQbpCIbUZQB
ahT3V8b2QH8Mhk/Aa2e3tH3E6B1mq4FGk1UwxNQxDkExIgWdNmZM3oDRIv80anyHVccrElOS47Ld
RBITT9iKly5MrC0D+YNu42i7+HI7OzOukc/2DgSNOdZC0U2/wlLMDOQ5JPouDWCgmtikJGUCS/zK
D9pX9gI4igTkMjCvX0XkEN2UEduT18z1ueVraik0qpSiJhPVAMhcBdZG1gKzp4wEs8PhQMHI8KCk
HwuiGhkCh1qpJwLBvPCjsQa1q425gPBlH5MeYwXCH4C4yVeU6nnjqXbJs9KY1dSkXrQVEpkzDfuw
JNoaZWp/bcMSzTjQMJ9YzdPjgbHmD88q3L3OuFIX+gTLt/ma10jDk5nFKgcTVxtBizkVwjtT8hzX
Af39fCytdefC3sPsgW92wf+R1AeZ2W+CvWvj1ev9l3iIzdcHGE0ODr7v3GVy68TVLuEctfe0QH83
0fV2kvy3RyjT3g/1sY6Z+BaLqrnWjjgRuvEyFTb4+Q5EvkWk3GZotb1zUJXntrceCFEHNeql17LC
+jMNAnIESu8+1NnGy0bj7hfskHljF+9x+2skBP41JoUOtw7wOuCKcJlszu7YBrxVVdreJjXD4Dku
aIQMy68U1Ll75SPrs7S8W+TVFkOydxbKsVcxpBndpLx3BTBXoCN3drCStmKVPBGS8gNa333gZT9p
avNFdPYgXPrKrDc25pU70Wd/VBcObL7ytY2LintBytfHd7nJPO7QF5Grjem3Cw3KyTwHfDw2nLuM
7P7Avk2BcXtQCj3bOgnmEcg2je76eNEfMVehJRHwwekiXqs2ICyF41OV0KxesnOCnjCfMIXjEjXR
M2usZtYTb6vCRsHkG+cuz1PIBQx82oaZrte0NyVj70rzGcQDHIRHpOEj+41WzdoxYES0blSvW6tp
16DVUJ/0CMKXE6iHO9Xlr1uzclIewyu/doREa9k6Z6NJ77F255Ok8uybAuuTnWVXqtX6GGGVyBwi
Dsgk8ottOxrmQTc+AeEiwmuSSvdfpJ5NlJzTGYyj4E6v6jR6F3UzX2bUSnsQ5B8dIQ6nlPi1XZw7
hMQ0avzHqNQhRHHshXTi2HUvj4+iBPdH5zXl86j8bWz5wxvf/riIIqKScc1xins89CwUVZ2t2iXO
2JLBS14RJx3SfVjNA8UscSMZF3AimUr6zSYyEMgqgzA9zizPArMRgxrPfMUMgt1MJOSplxSfJZ34
86zEyTdRnc64To9zFwJ9wjYVsJpi2XlpQ9t8d+bpOOKKVEt0RWrw1GImBBNWhNUjERlS4bQzFSqQ
0kL3rBDuIsBOJoi/VRbejayH6JgvgC1/ErvRwVrfhnGJkZVdJR0JS4tNpNRx9usfz9Oy37sldvTx
kOahQAo7qaOJhoioFWwkjpNt4jgw2N45dgdD+okj+27YBrI17sHr8tnYZzGCaGa7UzYBGEXO2I6d
+yqn4C2EO32TnBNxcbrnBvMQQ+Zm0/e0SjDHjhSIE+onA3OHU0KJMQm1fkLFv+FKQL6xxM9nM//d
tbP0q0mJuWncnYhQypRG5v97x5M0CSmESEwz2SfCLK9ucROZX2NcsIQg1FvPOgEn4YR//0u3N4jg
TifBhLSQiDxbAe9xSuJhN5PJQEemLjeA1IJDgFnknRMPbdKRNKhV1dgV+tZs2htmNe/TRr/10jwR
PMfztlFujpqA5IzZ7ZVioDukZntUsv9omLj+AaW2jsLVI3wmSmJ3zTscXBFRTVvLHDkHE6f9/IDR
N4Oi97qERD4eTHsaV6VP43oMYRsVZnrjzMrheopf2Emgt0azzYYZFsd/z9+Ii3fTeWkZjXC2RKAV
xunBhf+6SRQmWTQCvItScS5LsuIwElJGbJd4Qm9d7GArdNtKTywjnYGirlMHr5qjZw2sqcSD7M6h
+Mm6wVBgtqf9HLh/emUb32jqAwFaXi+ozAVNY65hy3oN09p/zgf3kBTx0bLhMmAma5F342cPE2dr
pwVCI2b2N+b6T8sOflQxaCyCb+62YWE+jwyX42vzpw0d3OVcxk+Pl9uvB3l43O54hRk6Lq0cl528
YT60jSzGzkgjfPr9JV461KNNEHybw9do6pON0IEkNxgo0r9QTjpe4UZJw9//29siBCz1Glf2E9V1
QhgEsnNpOf42ryxnl7s4aRoGW9TWXnsw+OcDsmPAJbCs1n2Dqjmf3X1Y4ItcCSP7jeWZfNOQdgSl
+IyctgsKegm9nPclquK3EsjxcVqibkHkgusyzc2AuQlNfvlk1m3xXonOPT92gH8pP49FGhsWwSRB
syN13ro9gonCDh/b6Fvu2m5dgtXb6GB3ytgYqRw2M7boeyjFH347tFVeB5MmD8CFaIy9zTzV4g2w
A93kzh6e87o+xVp8eDRMn40eUUgt9M9RJwTR0FlQ/sc/SLKznK3mtAqvWhHbhiE3xAOMPMGis7MD
buw/dQoRe2aUaCoNBpOhZxBhjiFee86BTeYrR1z9MU/0sbFuRN0ipALDuqzenYWAk7SLbzWTErWw
0mfcrIzUOTrjfibiynZrTnJtWl/ybJ5+BYax6icrQ578FYNBu1c9Gr9+jP1LJEfU1f3CCYvkJffJ
T3LsGEUmPCg4t9Cu0Di2Ab8o+2bV8EL4b5O5S3GPHOqEYXNMWW33cnx+rJ34gpgyZBloQdvAyDMz
jl1yD6plS7bSTG2q1N0+0pPHFCBUUrm7f9ea1eO6Lh3nB+lGPqZDG9pNqfChKGagszthEDNCfRgr
60ef6mwL84LQhbI/4anjkBHj5DJn2zklNvqPhpSYlW3QWcrS9DcvtP1hOoLyrIXgDFGnoedzNCy3
P5hmhZk+d8DaF0yuMCdWVmQ9V1WMZ8Dq6ufhUJlFx9m/nLdER6I06J2VPSt6DLZbYUQ0jUM0UCnX
2kDaQtl5aVygVlJyX4yOOWy0DR7EH7o1Iobx5gXtWQ77YrTUnYyDbN2maQC6mpNSiV/m8Wo9lkIa
ouZX4VjZJlxWhkiUWBA8tz+RVPLH8bNy2yxcCvoqA/rW2foV28Ba9ebBLuZt56qzwgQ175jcVGBB
Hhvwzz5ethxX2da3D+TZNvfApPruY3tbZVIc/MdK1Qm1a5lY71oLb06wMGWHxoeD7MbkBwThwSQY
jAP616TSdFNm4vPxW4XlhntHFDThl+wQRL/91WotAlG5axshumPZ5/Oum4JfsXLe7D7oX7yB2yCN
Ema8iJ05jY/yjjd1gWZ0N2uYjlZTeXtndPOvSSJyTKscf6puxDbui+ZpqhAcpWbv3voh+jRgan6N
cInRMph6L7gYVrobyx3Ae+Ayy80zUjJhDMBLmrXxOql18ZI3NRENqLQqV3bPcmACKErvJRATUM2l
M0xo1aYJqvjSo++9QSP/MsywPzYAymhygwDvG8gmk58QgE6cb+6QTEwqp3u2BzZtzWFxY/mLNYcE
4KfHS8OIEgXWHF+7ZRJfm2Z/yDGynuOco1AWO8ahtLIaOwMHrpBS4Gy49TVpoaeOUt4r8NdAwHiy
xIkstoYrZoZND9dx7WZ2eywFyNMug2NfLKDmGXcvvgtomQVheau8ROHikNR+jC1IGUNV4I5dMphb
4f8EFOm/KpdFwaqSZV4Jgt2TgoUFWsyprRMPg0TroMJrQsbZsHunsHKArCAde0Qpa+nNqyBo04sq
cetZonx3Jzn+fKwADK+a84jjd9u33BmT0wwbc0AArSyWf5mNxM9hxMHj5xW3hjBbjtSsXYXukI/b
RLcBUmJNtlDs2cXnOKCt8BApYFAvcB9XVXlJVTrD2JhQssb6qVlMfBXutI0IGn5EaEBt0i2hezl+
pKTuxmv2V7GYevmn3039LUwrf13lbnkAt49Bmm11FWIdfnHc9hoiCLDHWtwc9F/rCl/PjqcoDvSt
V1Ort4lPWft4xbvEqbH2431vYp1f0GJ4u7kyOZXO2rvS28SwZ6I5DOjPbJuua451N/2maxOvazF0
+3n8DR0YLeNA2oAL4qcLjHAb+eiumM63GKUqrPyxZLeIjJWJuvO76rS5H8d0wNM5J58mjC6EBlxQ
+mUmLPLFxHS2qwdrfPr3alXDmCBq5Y6w2x6rDJAAhEL/SljAsUTBK2S04kDrf+RMAO2kcaoDDIX4
nAcOR6Fl7zVZaDeSo/v2sR/jn+KH4Kw0Dz1yVm49aksXWbb6mZg0aZPlOG66CpOrNBCONh4Wy7Ff
jROXpirc17R10V1NLs9doKNe1jyA3515S1U0XLsWTXkIC+ARSTA7lNZz0wC2AiqyAvPD5IViwbHq
Ox2ycNOFmEoNvmNrC52Al14oXWZ0iRs/uddKHxxlPIN5zZh+DfBJUsQvuIZoqwK4bYzSec1IFMV0
1BGMk5T9+lFwDkl2D5JeXmLZItNDkHV8FKm1tBGvxumrnu6Pa70KcO1q3cD9ycY7XVL//ChRgVIj
BfOsS0gS3Z07TWxoEnckWADm177Bhrg4xYwlzoZpqLM1FOaEEC/NvdbJRo3+m81t9OIMqXvFDPDS
maI/Dra40Ktt1j2Cu9MMAQ79oiHPvRu/t3G1bdwJi3fVO5fAcj9rf+SKWI5QNmFFGLPFGVpDd5bV
upI4zmKHbiSIESofM4F3OoynSgZPLjCVtVNM5ho7H+/WYFxAL6ZX2H40EhD/o5dzMbtYeEjTTjg3
xPADKtHcOBLe4ky9e0mKtt386xAwBPPBoN0yJd7TqQSKOBTyVjHfvXbREo75ST+lZksLjXsyO5gp
7PndGtCuo+AAsev1iM3aWGEjfYo7DPsBroS4sDZDAGMBhVd01ihUUZMXyzubGRTL/MXkOjypWgdb
bDMOQiy9ncB2uF1hPBWWw9sSeOE6HV358VjaZ6Xex7I8knwm7iNCv3UpcJU2c31Urmu/ND2cKS/i
2DPTwjmZsfErqM2POTWTLzdg5Fv1gHpQ17yhDWgV8hsPFvbdbNtvFFbjxSmHdh8R7gDVjzbRlAFx
Eeagj5Z0VpPEhT2VEDv/HXCNOv00uEc/qjaYV2kuvSs9UNChU/PZmoW+zV3vI1FOkM/b33xS6q5q
KpMnjIr+1irojfWzHz+15/Ly2D50ACnn3+Kfe3O0t5fRXKBkcX18JHtcpgOOzEOUDM6T0dUfvWml
3yUaUn/U99xBvknUKPxCgPk8aYPfSyh3Pbp0/uDXa6r9Hd+xczkwLlrb9Iy/8EBvqD70cHbOY2Ik
Z6ofAh5QuQziOM5d+kItkL2TLEuGnvnul94hBftmBx7J6Bbd1ZgkqPWUi/Gi3Ql5wxiP6NfUmwwE
pBbdvmJIYY6A1xSaRazfacFgce70MYsAzjyuEyvGxq7GjdfmFWEKBSDwgTTwPI9/PUopJ+2+0urz
8ZvQLonXymFJ1P1rks1WyBI3Zld01nuaS2KTCgbvucHAoYohgzlVOV5pm43/Ggj/w9iZJUeOZFl2
KyXx3chSAAoF0FKRH0abZ850/kA8nHTM84wV9T56Y31gntUZ7tkS2RIiJmSQThoxKJ6+d++5THaB
cHCxLVJC6I96V34vdUZxvtFE5zEsbtseNh6ODoHPHmA9sv49dkiXVkmsdWt9mLqHHwtzoO4ME2fx
7eLS4JMmKPb7Egc/+l7T3+kN1QOipvQJ67SkwO3ZjY7uZNxRkvinrH1mtrbwe4+9baK/Bw3oc2so
PtR8G8aImDYkE5C2BiXvEQbGYijI+KPCAsLV8cgOyt1g4cpLS+s18T3tZXQoLALOJtqD2L3YlKLw
4wz/2xS9GMTwfEwNS4ho4uzBGWO2pVMQb2+LoyCE9nU0sxeVD8l9ESjtHuDYfZ339VtUMmbHAuav
dawWb6EzICTTRAhOqmffiIhsfoajSz5FgLDG2wZtfskBnIxoNna3baAwyC9KMrM/acEIysktXxy8
ILfHzBTBu5ayJZAvzokh+BH34UjxWgKMSyOvWblJiH5sTPK1VTMUYgO5uoVeJE1l7fOhfjT8m/9B
6Hi8MNx1RXn450uRklggGHQdUIJeUKUY9CmC+Ehymb6JVcbiPAKcBSK6dDwGl7cHYzUSYkg1Xm1T
0zXuUmZ5n8R3ASwbK3Dj9QTgP4Cd6DBWP4pchgyWg2oTuZwyfDD93hDz/qpGVZu7IRN9elxsn2R+
Z5MFaM+daTIy54LObJp9F4QaJEoy3jJqiNUkMsZWBeaEUBTxJpP0IPKc4t+b26pRb+W0p9prQrTk
pnP5aQoV3cJQRXOlvZVfRNXy9gY/fM8myGRahw6RJjPrjdk8RFV1Iv92ugDrBsyb4BsPUUntmWbK
J5473tI1kRy3rkVfhZLhtvVRU7P15QSORYz1VkEzoSGCVST31bCteywfRdI1h3ZyguVs58RUO0Ce
zshLQBf3R5Vr7V2naJNyrcXPbbJ3b/FFWDmB9kQ2FKFCYraBPOt32rQr8r748YTXMqSwjapxihr6
5+1iqhUEuKjj/rNEV91nXfQtYYu6NGnCsSCYr7FHyNd8aHmyLiNTBG8jsKnAHN9Yz7aBVUV3fiys
R9OfnhIwBHvad9UjGlJvf7v4UgXWqiySl9iwDOjqaPV0zbU2VYTMCqVwa4gPFSdbmBAYGofT3Cr8
MZHAMwvnMfeDXV1Jfel1VMJhPDVn8rfvHTOPd7rf2TzjHf8kHfA3gG5dC2xaR2QvkaXRAHjDrBdp
VKcn6SHpgXxzCvvc391OQ6Uh+LYG/cgEjbm0Y1IdkGMPWqG+C3XpbUSfene3iLYipECjhfAEH8re
4IAI7lRj4fZi52iTDLwV+EKCgJjOemJOFebi3leZ+hCqOrcmqJSGBtySuvOOnZpxjR30XXlOkUuU
Kpk5sfZUMKRfZAPiCtipp7hwrqXZ0WIMaYHdeqkwDoPsKushWI1Z9wHEasZoNsQwBTiikFH1yK2J
ZkuT7v4Wcgn8L0ZmJoxnL/GiNX8kaSTzz3DEXW96q9rrzGf2IB9xShcZCfwEboONuSB6cjO6rX+8
7ed+dBbK95xEt4dKkhU029i11Djcmq4mBfDc/LR7a/b6ZN9pbLao0E33NPbkB9wusltVdFsdNemD
NzPQbt3+X2yXdFwSdT+V9ustG1QSVb9zYuySIIDXbAZeGEY7HETTPtOGA49RQQm/fWqEDtEzqRAz
E/FLDI/wtWVTipty3CPdO2DAza6K6JirzsP+9vsmByRvGMly6WWivyphhUiTCDQAbC4WeUsKj4rG
8CHMiqsyAkyFqcvZqmdVrqiXQoXNyh+7fIP6grzbNH1DKo+baeQ5f7ujrdI6lSbZYdpE5HSrPjwv
vcd83fLQJ4G8UIfC7sxX8l0fsADDuu3tjhkJOLAobtCxR1m5s8boj7jJCZ2FJ3NuPDROPD12+E5B
2wq6H8QLLn2r+S7oyD04uA0XdWzqJNTQibqdwtvvsjoiCzx2F8fAFt3x9pFUuOp+dDwVem7sMvWF
FGr0WQbt3zLTn2CreKec0o51iZHD7TssJHhxAjfD8dn5h+S/IbrCKRo200br0KMDLQ/PPjfuhgQA
FFPzgqaS+OuEDusWJzURv1DWMdl9SITfbHRLc6YHe0gjq7e3t5wyANr2ai9kOK1/3J7+zMGv4K8W
aRff3ZZ3FE3F0Rz98vAjBBsJpjyG+WdlB84XgYd4XSCUN4iUAS0Ur/vIiPZdOjym9fAiKSlv25gs
Gadzp6Esr9Z+W7IHFYN5DLp8YhvDx6nBvDR+TcAynxAF/dGbaE5/lCmFW8DbdMP+mgnuF9Vkb7GB
lF2F7BuJdU02t/IVU69LSWB36yZ5NDXCKcoZ43W74zK2w/jiadOP1X3HQOAwyvFbiGn7io3JvqbJ
FO5qqcM9joevhUhOoFaYK+jEaXCp6nQ4ebFwkp/zdmDf6y6MThnPkyOuP5720jGOJiyZjs3uuc5k
da+4Uu4MhyiNW9NcJmjHex6UYeocWoocOjewPQhvVZe/Djs1/jUi3UBJYEnHVK5NQvUc9PntK/eP
X//+m/4/+iAZdbMjVLGJG5Bq9FAv0QBURQmwj+08MYhypFg/ZiCEascugwNm2piqPASotdFkO7+O
x02gEbgSz7mBZkzSS1gWh3KeZNktLeVg+je59rfA6D8HHAPZEdhlDYfWOYnS1i+B0hDplDmOfrUy
en/p+HjgswCnwxy9Ng/LXdpqNvLiD1kRrEJUI5Vll0Pih6+SY/nZ19L6wtMB5r3ZaCvgKi9/fWD/
JdR8foNwDBkSSte0pPFLVq+GbdprqoCrbnTHO1H23i4ASMHuTUMW1tLjHUzrCddauQd5Hl9C2vw+
XEftqWzg2nBw36FcvY91S+St9E9Ie51/E8Nrzimtfz6IQhm8SdsRwrJsRrO/nPwxhVpOggEnP2Im
rBzaMshuy+NtoRfkGS9rWyDxbNr8aqWLiHZJ0RFWGOfot4m1zfsB8qqnxfu81veFl1kHLSrNhaOZ
UBxUj9oX0HtIxrCPLgQpbrM3CvTQt8nIZMfZSisFvPSOgPKhb/RNABUP/jMkN0z9K2nbD7ez8p/f
hv/pf4JjSkY/z+q//xeff8sLMDSgIH/59O+n8BvpSvn35r/mf/Z/v+3nf/T3zWd+/pp+1n/5TU8Q
FfL012/56cfy2//x7pZfm68/fbLKGmis9+1nNT581m3S3N4Cf8f8nf+/X/yPz9tPeRqLz99/+5a3
7G35aX6YZ7/940u7j99/c8n//s8///h/fG3+E3//bVP97//17fPX7//8Wje//2a4fwOagrREGTYX
iCW50frP+Su6+zei0IUpoDrotmPrLC1ZXjXB779J/W/ckVKQnc1VCRaVC6/O2/lLpvyb7XK10Ss0
LdPSLfXbf7+vn07fP0/nf2RtegXq0rAg/bp8GTojX8tWPEW40XRb/XIFS7PTU+krqFflCKxCTdjg
TYgrPVEf6IdoBQzxCgAdLvaRHCKnI7OmHrMnYh/qOWLPxa6fUDKYAQgFNSwrjcdskg3FNiiMpShe
bfJdzn86uP/4I/78pvU53fpPt93tTXMwlXSlIkDVNn9ec7NE1JU+zu0c0yxWTdpfzGyCO8asXhKJ
U6FlLHyLEt/pr74DhSofQPyiHdj+mzfyy+J/eyOOQ2KeA5nVZCH9+Y2YovTdzKKNG8VTuIQWx1DW
EtV6AnB3R+rz1i7Vd5cxIs4wml14/6F/udP3v34b6v9xOJCeK8vgIaZYz39+F14AQMD3Qp/Sm0S6
Cogmu0LEKxOKl5QIxb/+bbr9y6rHQ0OwpzNdnRw2ZQjrl8PfYc7zZkvKrJRpoZPjxfHkV62ryH2m
Ia8b+LVBJaqnCAkx4LoR0HHkHae6SQ+jzgWgxD7t+9fAXrYBSS5IeQEe6dWCsqlYKV136HeRIBn3
xGqUUf2Ro5Uval3fQbIwtiqdwM+R2YD38aETZbKrYsASQ+G+iJaUmqws/W0c4eFuoih8FFg1TSMl
d7fQgVLCf0g8KKIl6ShBHK51UsWOGbEWeZce8gqp8GOaTuNTj67GIUFiVeMoOFqJ+9K0JH8kenol
mWtWwbmgj3vIQCEkmECpelnpBC1TAn1vZzOuUT9EXHvXsm82PWZsUiEjfYMkdzMOiBhESAu8toM5
cCvjfU1osAMv3tOKuium/hRJwzpVI7VzYjS73hq2moYFArsaThhgxXc9zG+FPO2cSuqIuCSLJRHm
uemHHux0eOoFoXgSKOEQHGqc0EOGmxqQkw89WNjLQflPcZc/JXLTOzLYWLJ8nypjToCxXj2S8VxS
Xd+LDtq56pW/dAnDXY5zyIjrI6bJfNpbFPyknuEG2gmjlCeJe7Qx3Wxv+z5p7XWU0SIvrqR5hZsG
i8yeRviWmLrxQHj4tDPt5nlQWITdyjt7OZo4shnFno5fz7zTSs/0fdpZzWvs61e9GNuXAqJQi/dq
bRbu+EjDbJ4DdcB03IqWcFM9YYoX5wEOG+Ru48BUKKLxrINPqgnP0lsvXJuCYFee5SjkIuC1BpKk
dZehCdR8/y1lZsnvt757btrtHdcmHdnJO3APiDE8B3f4XM/dpEyy196k3r7AvEZ8yCgIoypYEWF3
8PVHdFV/fdPdqp0/L3nzPee4hg5Ciia/vC2Jfyoz88w20rAgZ0LSHZIJYCyD7HQpsZB23YbaRB5M
x4fMar+HBSpUkebeuUuM+16Huzil/VMftruI9s/Ve8Jv7qzgBxHWyZ6wQspVgdRdlU+irnE0UH0s
NHcSW38qTih2wkPr/Lvyc14jfv57UCIp28Q9Q7WuO+LnNUuIUQY9+6W7Dt/7UsKhPmkP9ogsrC1l
i+kQvLNBG28WjGYEUdyCeKF7eaucHKy/PrjyX9+MMVfDuiUsh//UvOD96eAmdZ6E+lBy1CzQ0rYt
iYlvHOKwWr+4jCl5JjLWJfHLvAQz2ShWQl81moWcABwtjoKiRxmip8XeIUrjVEQGhEeT+7p3jkHU
6t8KEz26T+rvlUBgSIgG7kQ0BkBKQOpHwiSxVh56rR1PXamKRxrhGjPYCGhVGJnPNblva00X322T
9ltr9t6r4adMl7JAbZLC816zov6STjnmK4dD+NeHRzfnUvvnk2UYuu3yJJCG4ZLL9fPx4Xoe2FoF
POYgyKwjYRC+mJBd3GikUeh4AxqPjq9d5OK5ciyQcU786UZ4GZ2857nQII1sLPvileW4YwjOfqIL
iSHJkotUqbfUI8d4CiFYaUztz4h7hgcm9una9KZHH3obMnYLg3UGJI1p7EOJy2HhWI0DKl0fH7FL
tTApRgCPlrpofW/fV0nWn83AXd8+i73mK2qlkXk99vUxUKw/81FVoce4xkcmH0Td0Wr1ln11I1bC
75h+EC2BYC5Qj0k/pMs6QtBG8DrXYuV8RYR/n0lz+vRBXkdA0SZ05vdDj86WimUrBlwc0OpHNu59
iBkKcnxZOXKLyL/gVhvlYhJtiYPJwt8+aMUpFTovDvJ2lmbBNEZ+J1EAJpwGVZRzwiQ1ro07F3vI
ImzRWKOLc+49LDHwL93iD13bBkPbXIskxzwGaftucsedm9XVSRVhBTOgOYCZ0nduJcuTweKI/wTY
rlSTvS2xeTQlnMzChtZveO26mA+PPoBCmUKQ6XVqGM9NK++1TKpHd8L8YALPKtnjx2VrcZGX+tOj
Fs0R1KlmPeRxhTesYbDrOnq3sBp4ytj0H7QmrB69fnKAKcNj/SELpikJ3CdBm4P+XhhFdTKk49wz
zTvkpq8/ByEiaAP0k9mQpTN/hLPA3v31Je78WlFCv9IVVbjSXbbzuqTc/2kFUH09lhoD8MiynoIy
wO2FICFg/LNF7w0LPZDXIUZBpRdAYDThc6ZcphgTkM1eMKJiY0EvJLKOUTUVBxXQLR3TkApYWYUJ
CS2u9pX0HycMUK8orx/ydhT3FoU3OU31dZ77vJlCZVvR1zxvvWkfhk2ytmMAKrIDOFVZoVqN6TA+
3F7SOF47FQZ8m2TKoS5AxDmdc0zaDF9Q6pC9V9+xoE0fyCxBX4VJhnOXbWGWNhhRxi91a1SLpEEo
PlCDrHs/H99rqKd2HBYvY4SMoy/SOxkZzg5Bc3/QKwPSceS82BEPFxCojGYdHdKomsMr+pSL0WFC
mY9At5Oxt8hw6JOd72OJK8e2fe+YpsJsMF88MzN37KmrH//fauttWOvq2U9VsQ8a7N9/fWb1X4tj
zixKDLY3riltXbq/lOhx16a2wWln+jjrSfP2VbXIOAZiHZMpxdsV9NlD6jN8q23fuFajiBH2e3KH
ol5WlbWRWZbcgTRBhukaxuNfvz32f/Ol9dPiakphuEgILLoJ/7q4mgMCUc9mce1p+9KEc44ZUqh9
hqWK/v1EzTbpPf3s1NtExpyjLf3XhtECy+/0XNr11s9yc397wWJPzgiR9ctSjJcYqufhJtCPMGw6
ROCgfipXQ+YFz7bBChy6eXokTSo9KabiDpX0LP5p125Rxs9GrAaknIS35pexTYtDaFgakkGjfBlt
5k1+nm+i0axou7rxpnBDay2zKQKRn5nPkLN8mjcHz8gxhzc9DzcjJZouqOXu9tntBcEhSFsmx5Cg
pXmX+45OCF0inryAEl3GEvOiG9vrcgrLu7Ac0mNkqfTYYn5ZtkaaPszBXr4xgCaWsxcoY1VrVUYa
dPnejHRWsCsW+1a3aRDTzSZxsTOBMDCGk65wX7PB+Rba4fAREi6pEo3sUNMaDkWsQ3g3BvOVKRZq
o6amxjLq+8oS2srty5EwNJE8Z/YfGp08O6tXDY35hxLi7yp2XW+nWk8RI0hjNizzD0tnJMdUCwVH
6GXQ6rHQFB7/oK1THTEbZbRKi3KFGkIuBcOSaHQGQp0b6zKSWhIqUxy6INAPt48E1IwAaVBRKBRB
Tik30gDf1Rqts6V/UNCNq5ECVehlOmykGI0YB3tge3M2Tz7zKBaAaJf6dcc4CAGtSExjZnWHp7In
Fi22G50nSfodeNqdXgxEMbiewVAOlBtGgxhRC3n3fTIZWxucz6nGV7nAZGmfklQPDnrWHGQphgsP
TxympBXVOVYCLvvuNWZip8HpyrXiJXDTfNWmxJrRs1eIxB390FSJcbh9VMgEAWwqmlcAZQgELpyC
fqUBDh+Npn4NosE6jhQsizQpjQd6XOuBdLLLmIeXGiLnIcJ+P+ZxcajhyQ/M0IfmZKZ5v9Gy6hOr
e3Pq65YGZlYkK186U0Yi9jcErMwUzI/QL9/9g9n4Ha7/oQKGMUgySwJjE2ppt8RhR+LNOhSIAaly
2N3dSeSXPh2bR+r/7EIVsTSz8Z5RXf6H7eXGQtRTdS0iETClAMN2+4KhrtLO10OgzHsdrgSYcPqt
wZzI6ad+s612DIpx5udZddFyHwycB2/VJS8dLWkY7hPgy8u6msZ1aSX21p+p7aWG1EH3AjTH5UQ8
JfpFxL8TyYopkYKahpuOcSBe/LHKCF3zrWiNp9wDLofTW6K7v5BssWjGbvqc9dxoML0nrxMICIwE
eCahVKSrzLFnvdNfGvNMOwnM+vxJMmdkmeSJEtGq2+cujK1dH0RkRTGe6imSz/FQ5Qujcu27Wkra
zRCTtqIrxoPQ7HHfNmpRi1xt08KvSTsYOkbJ5JhNDOERQqgc0pOTbwsSqiid/eQ8IFBYeh5Xpoxs
Rc3S3Ge+GW8D14dzNCuDi9K+q2g0sE/H9lbgql70Sk++Y15FErAaLALCi3R8C4bYxvJBiDRGdSsE
RFfEVfllzZ8bH1HGP3cMWMld+++XZGaaN0nLpEwkl5Dmz4OJXf4ikUNgJkm/0tlPFloCW96uu2BZ
Iek81KQYpC5jbq6S/JHBB355FJvtukTZRWSh4dJfAHcV5/Y79FGDwnkc18wTclJ/rMtENsBd6XfZ
ichbCIJmPJ2UQasbkRf+XgeDESGqZIHivhB2ux/sck4lCrdObH+/nYPCojvhco6XRZX6962HRJJt
CwDEN1FoRBVUpY+J1yB7NyatwkekWxsvHX3L/TC/NEmIxyOBcYfXxt2G2TinFwaEu/S2PCdx+jEm
yj47ThztuE/1WRZp7WTR9uyybSZ4sHEyMxteevQxS1tPy10PgvjN5ZEcjg4aAyr6ISrMVyfLH5O6
ZV2Q5quJaZ9Ks9F2MQF4PrrNzujFS1baKLHd8QKGIaTiHq5NrVlPvunjkhm9ZVfr6LPcae86RAXm
tcA5bVf5WZ9frHjI4Au8Cq8zXtEqn9j2rDRNnw5pImejuprW0FLIcWmyrwLCo80Tmcwe9v0yMmEM
IzDTG7c7hklUrrQ2R7sPfAZUJsEjThHf8yxAro0Lvja8AcNgSnhJ3T3lqheruEC6bofkzLO/Xem5
Xj1KXz9FWuzdKxPHB9AVBUamKA48NlDbJrW1JtQq3QR9gE3ecq+jCk4wyVArl9N0TCfSnjq28Zuq
SEhgCY6JzKeVH9D89JIShUUfvxoaKvuFGpLo6I/kfjRD86bCibDFznwL0xgZWItUphIICEsruPcY
e1MWFd4y4tjhSo68bVvh+4DM7wOAzHWEaa1amy1c/pD+nUMu5NJ3Q9hwmZ2cQgg4VF1EcmU2C1Th
IcN1wq9g0JheOCp7yKIGzUlknw2BNKkbsODqyEHWjQW23i1eitAq3kOtvB8IGUFzNGrQnhmMd/mw
MmutPbgD6I2pgX+V66F5nyjUVPVI07cKCPRFf5E1Zfk4zo9pZWkH8sAD33a+xiZoWuZq7A9rulrc
L4ll16CSYX2ZOit1nI+EwAHgwnQiSDxBtYPrXZyl59DdIgm0G4fxOklssxY83CzJnHVZJtm+SXVo
M3lA0lMQtEgUbXevmbPOnQdHW8nqxSy+hk5kPtZdG6213FX3InSJ6CMRsW00ukcy7o9hNTnnwIK1
OHBf4tomOcSvWSp7kB2VmdG0IQrgWXn6tbFJ2jKTPlonpLBwRCDXJQrU8ziU6ES95ikMR5YU9iDk
f1s5ducaVd6QhnuTlftbITWAEFZNZlHd72FBRgdVj+uW6ICjX0b+taukdqnlPdeg8UazpkCATj1B
wvPVNUftIosH28z2ReZCjTewQHUtStU2hWcz++wJLXxnc4isLeyWxugpBtFTsXcH/yMxJ3SD9ZBu
q5Ydl5jG6JJHrrWQrAOnQPeHR5u5J2Y19gz5rPoLrOggKti7VZgnazokDKadxjlLiJHsGR3gqbOw
Js0++hFrZZOiAZCEOWK+I+Wh0RuoMZUd7rspH4D8gceIJNxRwEwjOwH2qVhkkzNthuFVfSknu3gl
pm04I3RZwZ3Z9zqcCVIzzW5TDwKfu6s+VaETY5a7XA7Vg++2+uGfL3YdetuGBSoCJrsqdTpphWgJ
u1TZMZcVESdp7249PftABwkLKUWlEzvle9phYg8hS5zNpvuiLLrBpdSIJsqTdNPbpnm9vTgaFKkw
cdiPxcalHN5v4rObDC1qg2+DoU/QCmKP2lHfNoEl9ybXFW6x9qwB2l+k3Mb3sbCdXei1f2hpVW+t
WvvuQaa6emn8oZPatEy1sNrneVVtYR8hn66AZLpjkT6Jqiq9hYveoiyUXIA1VBukOikgN1+eNJ34
jGBwp3NjaeMCkKk8NRr6ayMa71yrXmd5ro42iQX3QBOXUfXp6GjGeU/kNIf0ja90+PON6JS24fFr
HqJOSKZO2TvoFChjtL7m/kYJ+9fxCCx0fFwvMSqjPr7iK+b9GHF7shH+PnS6v7gdTLKy1N4iaVNv
HP/C8yxamHNyM+LXbwFMlyiEnTWkIzevU1XXtoLiG1TqNJI6B9FNf3MGHcZFo3f7uGvMdWT4iNw1
s03XNi6KRcj44TrkkUEDHL1L9DFNY4hWpS7vREtSTNyk+V4QPvalPVR+NEH99rK7iZAR+lAcBvu7
MZbuRbpTfhfneFAs2xmIYMqgP4z5VpmNesjpbcEN+kBlZcFGTteRT7ZnZLg4tkyDZ4kdqK8gIEYX
PyZDoi9hDhrfLHom0IkewI5RFWE8vMzDF7T5zZGoVfegLPNYD219KaTMLx0Z3rkHTEk+tiXBgda0
GxOjXPUlpQz+IRzcmglnev6oLmAEigps0zSmmzYiuRMpaPHjBbfLIWqC5lJ2OAdFAWGkwg2ynsi/
RCp+LUhAhUVStDtzUF/DmsxGt3+Z/Axnh8LY65MtsSLJGmKINEnvjKt4W7r8wlbRWg+Vl32Y8mKG
pf8MpWFcGlnZ3ofY8xY50SfLrINESvijuYsaeHHloAP5Yhu/rkuRrodaf4znHswk5JeAwMtlIx2i
l2fHt5uBtDF4OpQRipmyjLBXyal7oRB/1ySbwWU1Zeo1HeGUNeTMbG6f9hbuYdjg1rnpSueQ5/6T
b1c8EXwdvhQ+LN5y1R/zBOBoDq5epdUz/Eh0hWzxcMA0FeSEhNvAiLN6H6b+QzR7+V2cNJcRI0ns
HLCU2th50087ap0NDoxvaRJ+rwOPfUocB4fOtQGIUPgvyWi+w6yNdoDOgiKBmfoQaOOeu9qgkBHm
xZXgoiLCIFbs39yZGGI+9PRClhOc9Cfd0L4KxaNGOTerLWZKm5hiI+YRcCuhsMZ/GOi4tuQa1bgG
ZLa2ptR9LGld9VNRvZQIE6+c2IsNSuUlZe50Kgc2hLcvMtxx7ciE6WKJV3Rej0mpwtc0wmoRRw5S
DuHs6xiyP7QOcGkKaCHsKLredfCtq2Nx7hOfTXKU0rFwDfKqNJ1khCwAL9c0y6gNAR3rbIKmsLf2
TWHD7cBGuUnjZM+vrI4F9ManKlMs/9UM74YafEmCqd5GqiXJidb0ARaQvwpTEb81NQlVMnhA3lEf
aX4HW9ce7I/SCiPAGda4DtvoSfZjceqmjIDjzNHuolno1Jkdlos8i/aq4Pu1sSN2BKLIBa79onMQ
dXbEgOxsrquTBusl8g6Bioy1PaMnvS6E9iSITeuC2ETty0uNzG1rO8Guzx0PMWF2yOZ/w1B/zxl+
C5gmbqdhTubuBOG6LSYwSDMoXMeuZBQPqq2zkvxCqjJ0QIpZ2izFAopJfDRaj9Veo2+RaDM9m75d
XNThnWsH3aMftN1jlQ53SdzuMuZOLxDHiSGpfBNml0H6XmunTyXmYdeq6tci8tpjiRYLRfyq6yvr
M4LkE7fhJ91k4oX9RD3CLxjXGTl2mt90PEiIYiDkcTvGsAzIhrE9R7t00kofxjnUOx3WOlrRhTuD
L5Vs7lnySY+UXK/3TYanJgN1SWCwIDjLo0eJVak/OGbPpqZzFYnuEFMMw6vfMp/cdum8M1QILkOU
RJu6JAu7Domo7lq72vcaPAunNMJ7kegPPWE7r2mTUn9X5XTEG0BRowQxnhY5RggA1aUOAEywNQy2
kTY+66TubjrGgj580pAnSGvJg2sBqIo0sEBiAiJAwBLGgLnGDrrmUYODaI5ZccQIURyHuMgoBRP5
rJf2+OYI9pEo5TJCUNhQ5KUxvsOu/LCKjLKvJGnCBHFeBbA0kjA76mLy9uXo8CLy70Kv8o3p8lSs
8rVsm/LUWNOKBl93V9SBvrGJYwCzFUSrIhw/ACQWGy8HB+dBwtPzpNgZhMOfkYa0xMho7ZnGBMGZ
vUxOgzvD3vwGtbabP2BneaoweV+Vq7dPdQymMNWm17Jnf5gDBZkaMyQrw4+OUSPYg2QtV/Rwxrkt
Din8jiv12HsPL/YIhjRdhY74whHQH12YC/BRoERyI8vZABbMvq8Wy0OJLHEmxWxbJukvsq8OFQ3m
7/HckA8cshg043kYPmafp60NhFvdPAeWkeZnJqj5mZ49x8plu0VjrM8oxhhnIcS3y3gd6WDghaXB
GmMF2JezBLwg/KtrXO8pGM/d7CCNqqQ7+ebXui/Tb94op0UjpvAq9Pt4dsGhA5oThdWudPSN6XU+
vhwm1xW6mIXRMm3p08y+1L5rXxqji/YO2+P5gq64/d8aK53WtVezTbKSc6V65oll/FXoyMFLXyFk
8xDA6zG5x7n1TDDTOihBdGs2vSMO7Mqam5goRJ7A+drXCL3PHQHWwcKmC3xA9kAaXOSg9B36aRVm
hF0nEZG7BQ6+3PUdOpIlj7ccmdj8Ge7ab3VW18tZ07Qarcl5DfjWhdKGmYYlIVvFOZiVWtNPrmYP
r/yoGBGeQ5zHwiu9eh1g/dnIirZBbLThkr6CvuHoWo8YwbNDBTaG3GkiYgknEwDVEPLj6IqOtYcV
DpLGsMAUYo1V+k11mnanZ9I6yTR5CwymMi6cQHafJYEZY0VDpcxs/Mpp152QteX7sB3xrrUOxehE
ml89Vqueie4ijXOI+mRI7+ajd0O43g5hMzpfNW2In7Qe+KFny/sGo9JB3W6U+QUhGo8COKl7api7
eMjzT8OBE2BWefpsOEOyDmTwbeaYbTNjykljcr6lJKst+qB13iDcKkR96PzsGr2+o8KzlWT6OdOj
ahFJ0km8OGb1HySqmBKhtsvj4dRqyfAKMXXBE3dV+e9e24OSRI9Dcu8gD4Jf6ER9f7YYcYCHWDJH
aGGaKCJBUxgzJ8gVmIiBv9che+PuFeN8Q56T1hxuH0VDFh1aMGis5lxA2K0HZMjXKdO0+77w4lM5
BmfNtKlwh0qjQgSPzwa/PA1hhkrUIMoz082XJiUvToTiAXqEOjGE9pD8QFdTtFo3qUEFS9IOXjM9
UE8mYxdGq9NVWKP1ZCckAGTkieVI0B45gS96J8VL51EbonkEd219QMWSVNgBTujEBUriev+HpPNa
jhTZougXEYE3r1DeyJuSXghJ04LEuySBr78L3Yh7a7q6e0ZlIPPkOXuvjQjFr98IQqRZmRRy3WCJ
amhzUPNkpMrY/4+STntxUCHtEr+vTnVWsXp52HiZE5U7k7MiV4SH0GOS97npay9GBuuUe1BXFPsl
MK/OtbjEFD5CfbkNAQfkYcRXNw3xY6snw4PoAI97ufYYJMk3fMr05KZzjHDZfoOOQ7Wf0Q8Lmxmp
QJ8FV70yEsqEVIsAisb7AaTqC5RAxGq8nZSsmOO8SH5Lje+aKd9GkemXlPbMC6RB8kPBDzSswLfO
I/4vjoWODQdBbiDb6fz31BCli82pzPfCqx5TsPJXR5PmrkvSGc5cGom1L/v3UNjxwRWWS/IqUKAE
Wz6RhwC3twVXA2nd9kzB2n2C1utgSBXJK4m13KYWlui8bfcOwbmcVNaec9BjifaBa5FIMj6oEnQ6
AzgKZN33D0amiOkFNtBnzvykzBSk5krlXcr8YxlHZnCAWePRzk+5GOEZZoWIyL3xHwg1wnQ80ZDK
Vtsbr2PfcyjFL1ND3SXxB7OeHmAFownFYGebjJi3BmqUuE4I0M4IMrUpP1RO44UB7PzQ0xMNTWN+
yZPcfKa62ZIcGS4KMgk2imbvkVVCqp6WPUGBGi49C7+llqPrZdpdKSTQAce8QXYaLrmaaRapz78n
QavelwkkGuZdeJo8aPaAeKzV2xOjqWvti+IDI9ZbnFcPsojPjVbLR2OiCTrN2yaD3BKXaR/OKiVZ
0gUXG7q2OR6yAHoZWwYTXE0LTsXcA9ejhgElX76tbMDIbGQSKmqEq3K1WxXr96K2xH9JutzPU/9J
fKy1qTPnt6YpceGkRHYKuug3y//1Z43LRpukOE4u2imDSI29Y9juE3Ing9GROZ3cCSnTgGfg2Npe
HP5hjzgLuZt+nNUuqF8Dvy6e9EXvnpfOIetSLvCMewBzem7rSGFqj7EbWUVKjRdrLa6FyVHmj00m
+H3QSwLLLFKE3iUPXU1ZHjqrRMGHsndxvac/P8acjDXza/5+XYMZl5lPMs2AHRv2gnOa5m45p/Bt
aKQEpKDxwVPIIFnwOgC6WU0MwUIj2vTYeDK/fl+WPNgKiwtFCmFchsHWSbrynEPVtOgjhnCgnqAM
7k7xmgLRl0VxZ7WfY7aUF1d6n63t4qlcC4bOBboYSDM/OSonzqihh9iuIVl/D5jjiw2pxN3m798Y
odv3QPTVZG4Q8HiHvKzBSiVlsGHjubWw0/fDVHDEKzDPyWSttjFlVH5x5xUIfjgqOuBF0/pO1p55
1aAGeHSwi8A4aC4RbDHC+0dT10H/tpl7LJm1ZVHpzMSDuE1EmdE8itwiXsxYvrUq5xzk2e59ZTni
kiyLuWkZ1Icc0idac7b+hJyupq0SWDtPQg6fZkLDmxGDTDPvnao6wlDaoNrKrobmZedUm0kEMZat
lLp70EpffkgSknslqHBAYYkOkDi+RGJPkPA8MPVfLm1JNGUqkn0ZIxkGKiiJ5CwPfxPocRLZyfDo
mLfes1WO+r6Dx0KGl1ZctMRgGTMRiNp1zQo44FzNSaP47IS9CXLzpdSgXwSud457n+u6kRuqs/aj
lIioKu7KjgvjNMBPKg4UtXhwoWicXA8uja4q3Ki+SlbIC3WuNl1cGpCYTkR5asamZ7bQgsAymmEv
qwXe4UqsGXLOeVpOa6OXRD8KJXaaPhCDkjuv3t8gOWhpJ8+tf+Iz+jfUycGaDBtUWXOQjnOzs14d
TNjO2MhKlk19bqI4rkY28bq+c8ElQLaWIaF+z39bh8/ZO4KuBQkjlyerMk16SHAXwdkFh2zCv1jS
gr2bbePFSDDM/T2LO/Mdr6x1SZRNJw4a+O3/v5rdFwMW7kPgo1WchyEnfMmLn3zV7knGJErUatL/
ZE5cnD9MJ6Yy1YaJDUYzOePKnJl7W321l+uMKq0uyvBKpGp8V1LE49Hz5QUAY/VmGFZ6CXJLD0kY
iPctQZ2bGpDKxh6Y9AV4JqAF4hiycmOr6ODTimq+OzmrkxPb9QPm6L/2JtkK9SUdbCbeYOXiwHrL
Dcs59CYaIKJNDkt18VTg3o1Trd9X1Mf3DS7Gc+GIE0HZ3UYOWKALDMFRl+twz5wWxlcm4g/Y6ygl
xUw1vPR71BEQOHibpLbidcUxDsplNJ4qZZsPRdvFr1kD9AWseNOkCDGAt91R0g/7Xk2AitandYKw
adB9e2/Mi/HM8vQ7VYj0AiNdwwtsbevLbPyI+bYI1Fi+2wV8JpVXdWeBGIzsmJiwxTS0o8xBkmXS
qYCXccAVrZne9diKOjmOdyoDRO65w4PnzdPeHARRSbUJMWYy441KYuvy9wAKHduYnnSrc+0rn2R8
mAAxRy4npj3I8OzdSWAUSEEj8O8p0b2HoFqhVuPzIPLyx9eNd4DnKiKaaY78tRwX7TJ8qqai0Ory
458X34unD4bvMbDsemWvG2d36efHIbfnR5tGbONSuAdBfzcVSDGKwiv3BZKlDYskhFRvyS/B+iDK
Ut/CZoNcRAbudWiubsaYl+ipI64rnv09NB2Vb0dqXT947UNAe6bQcwHTd1R3Mcg12/DU3p8toidm
p90OrWFCNlysKPY4K9ZVMIaAXIxPPalf2yWQ94ZJ7uFq9s/Qe2wMDPf4spoXO4etRRLi/d8zCb84
GrG+Rcr259NiuqE3mHLNk7QQ4qFz2wE5dE9/D0Uy3DqSAk7jGnKsmTOuSQ9m4UCCJxqckrAlOUwT
tFVTPNmkhj3Fw3JWVgOgoHwlA5R+LT30+1EweSMVOd5ZTDFPRI84K2lIdZx2gC0183MVLP7zwnA0
tDlzH5Ex+M9M9qyDGDCCd0lzyFLfItjUHJ+tBXWBXbn/lgHkzSg0jelywcqVGzUj4aF40wqdHBfV
ym+mTMd6wI0POJlpIjXYnyft71d/D/WKPuKk8jriidhVzrjTFfR07JNst/qTr5HuG4Ib3JOllvyT
ef5sSUoM37AFy906vcvIVaoQjmTCLbnLefb3+0XsgQzLR7LX0Dc9pZwxD1rXko3pVNfEzBjha5X+
NM0egwDpQMz2iOGOYW/uSQsOaCt66inmUxGlaVySVKmnkdvPXfJr1VYaOVgjO8zIHGts/nleudEz
bdpQ1PkX+nOI9PTEflxRGofFpxGwQDExpbpLE+iTo9UCCWnK5L4WSPvI0xvRvPsXxVcIwIkUDqDY
BGYss3ap0F3uGreQUN2bpg1LhhY7hmL/xe0MKST200NBvuiZlj4zlQEq3+hAVpbeoEL0JfJirw99
YsLNmJBPxp29K8daHN0arLDS6G0ZXTnA77TqjpXBnkI6c3i1+7i9K4z4BR1Cc28pVjq7o4ui0unW
Df54+ruymM8fy5QXjJmsuVauBUPh75cc1wBr6V5Q7bIemBHC0ZvLxXoAixZfS08z94TmZRD8uD5p
lsu989yeQRnQATFoJkVWPVmHv+dLwERc2Uzala6x7tnN/JYDDfOxlJyScWakNQ/51TFpr/YjYuiW
6qAEFZY2vkNc5shQbxVikyZf+SflBIeW4X8uky2Q7jVvfXwK2BERA0fasGcIQQshP+ZV+gT3F1Dr
sPcTJrMD9y150CVKtXY29vpCMCHwzhw3Qz1727F77ycaCYQ/Gg+Trn2XqCuycs2UGp2L0d9yBjIz
HLF0Go5IOEhzhSYMERKtCgyEOmqgXJbeeEObc+qG7Vik9wbJenL+tGnwEi53hMQX+ePZ97fKvQlc
riEibh/WOQkjjQzuhkUeQMXzvQ//eIsbYdt3fgxy8JgOt9r4tAbzgREgC066NehfzlWCM/PDJmKx
SeiZEIYXp+3GUyfQ2yeZYSCdvuPr0h0gQe8Mg9WmIESezIuCpnAXvzmoaZlEznwSqbFtk+d671Gj
LRw/SAQJkVZx8iasmf7/uHjPffvdQwfFoEFbwA+rQEKT/HGwn3tH/Lp7n3i7uoQOuqDhm/RQD9KN
ZgYP/n/K8aN8oUv2uohX3fjAvXDoixMxSrEeEyek7ZHJRUI9cmb35HLy7Z/qq5wBVzRXCS0vJ/am
nE/+8JlbA4DFIer5+tmmt13W/+jdRUcL4D7NRBx59rARctgEzfNigqDSVnyXFhKIxbLbXMmpiipt
2Q9Ko2Ito7VqmFxJwosbBnkWTWjEFn2O0oHJdkELWKJ60xuw+613WIx2x8YRCZb/Ic/PjoDHYsBF
J50sraIhfo8Nk0kQ6s2eQzwBeqx7vHWLeMklFcciWPaoHqOuLBnU0daMSSLLHFqzzYswKjofFcDG
LD4yyfWN/rrQZw4Xt8zCrM6iLKXz6aK1mwry8vBkuJ9Mqi8WjgnCnJOQvtiXPvrbloCT1ofEodGe
g6/jck6BqexcKmH9S+IyCTHmGdOu4i7VrIMrKQid0X81p/o4N/lDqZlbQIH4/LjDFFt+/i/nZkEK
hYtc25nC5FimhZ1jqsg6yvl7FkgXg+SeKJmr0fZfSs/2uUheZ51JSwJdZ9gXOFQ6VnwnP5QFcGSI
y7Tk+2MuUZyLZJfwidZz9uGyp03LP1RiL7qfngtpPXVy2qDv+apGNpZ6eikCYKB8G9vF/E4V6bct
b8gzIXHJuzXZSEz2gz8UJdrYfOtMO5d7VubaHftDvSNsw6gI7Wg64NIzIlVkAcrKiGXOd0hZoNI4
xaM/xqfUw50V044L1pYuJqE5PTW1sQlioPM+B7Q1ESeunye3OYLYCEv0OhlhNuTPhHlybUm5bNG2
uQSruUV26qcsGkcciaC1iMULy4kVC5H4CXfEXmcAQcdzgfgdh4xXzmWVQs5T7a+oE4eXYH1Wjcb3
MV2FSC6wWk99Ghw8nda0szzaqMk9FxCEZImsoK8wyTyA3DvWbDC2OjDVO+Ez2RldhQBrBsJMFHMx
4Dtv4I1oJ/6nuV9N8TKuwTWt+WBsqA4gOUILTwCCJF2oOelv3cfIrpyHqfSQ0BV8ZMCXLeeKxrAL
ETo+068gJH3bCWp7Y6LfNPS7hGz2wirBfSD5SJGNcmuhFw4LDZdom6Vhwn+VeuxdJC5IPcTkPcWG
qYXLwsVV2IxgaHD2+CcXvXiOC+M2JiRaMsrSAS/py3i2yHQpdG3jTx+T81V31bdaiiMA/JAAbNaW
0f1N4nk3lmojNWIFguWeESdpEP9oFqFKM/YBCIVYvM+LZodBOu5kV//k1mcONskcic+SDW5yX6PQ
Cs4oUHe2mXzS3YgSy2VlcgZISfCyx6ytN4OMGXbRr4NEQSS0T0yzQcJoOgYbz+y2TdV9BzRpDyMw
HIVUwiPTq6hNurwMX3o0OODQQ5843zStrlaNOkeDix93h8oh0Kw3N5ZZfitWILTfezL2IuhtEdvK
LqWLw1qcG+1tjjm5cVKwm+yied0hYEytNcsD8bgXI6teu2p8KJHacftfhOE8rFnknVnvtMnYLBVZ
8cq7Kz39X2F7e6KpkpHaOU7vhSIgJs4jJw7O+TgfpGW+5Xm3dz0E0dM9KkS/9X8V7D5vYnxKfBdE
7L0xll2Ez5V4RaZK+QSswjEebG6i1miOS139drxi5P5AMJPnpFS/zWRvWYXw7srsG7cyEOhhVfgQ
aWslAfkYCFdTQbzTmqPYchN7IXy4Y0cL0LTdTW1ZiPwGptHah/QKVkXGA9KhECYp1+/G0/wvKUs6
MN/tYxYXb64QlFOsX4bYG9ZwipuSSpQGQJkTRUxEM522MNXQbnl47xvxY6fwvNs+Stdg5zXuVqG8
Ll4CyyN+Ij9WebvPdIi7ZsxYuqOpmse7umN9snL3xOL76K3R0xzxEjPf0tn6x1nwBKh712j+26h3
X2gF85q5RbzTY+03N/pL03Rbx0t2zuw+DuQEOMt0KKxpp9vOdk6bu94nIxkexikAdVDN/znmsLHj
X2B4oT8We1EG11wMewHBR3ntvZsGz01W72r0koNDnz+GJO0/GY15iFH3hsVYolwgWJdQ7rb1XvUZ
E3d9V7o0PaCbgaDi9s0u5soVIOEKR/fTpCVI+wgCCrhpAlmODATmZ2CEH8omWqJW9n0rrJQ/B8mB
Xzcrq2NRg9PzG3M6mMx49kZ/TmTjbkexZt0xaSOR4y6lQ0mMLS+3jNxg3sSN2tc5443MC21g/9OA
9Lb5HtBD0knbOngNsFiZpDY2zmCGcdfuHKUfHSdeD3XkVDGbT+Cqm8W3y+mdnNpN0xBKZL4KSwGL
SGmSV9u29N5T6s+KO6hjR2nkG/gJHAn6sdPELmnTXeDou77v8DGQykZsglslTxMKGunVh1zzHhEM
I5IWKHn7ndOqqKMlbOrEgeXV5+AEyJ+17LezYzbagHwAvFL5VXcghuR0tNIantZT4Yun3pNwP9H+
JGx4eOuRWKX4IcdBXHWZPNs2uhb2c9kPNjYc/1+RUYYYdMlCQl7pYqLZsDP9d/Ka12Rx4Ah1zXzs
katslk59qZFveWH+xXzNQ1cmcVk8Cb86zdKkmVURv0GFFK8E7QEazkymg85wAQGhRRGaMpLGewHS
1Uuvnlefy6W9K+P2vxwbQORO9X2uicdmqh2c3NZbghpBVmClWhO51UzbtzLiMO8HUkl0zsuKX6Ds
+a+26+cS1XaomOglk3b00wnuZ9twHOlDWlK8kLngLAFhNLS9fnV0/7qdf+dJ/RftVY19lJQSaDus
XnMU6+bZGBAx1PpNBslr3FU3ffKfSfSpjBHhFtfLpLFADdjxN9OMTKt27rPCkySXEBHbe9XFR7YY
1U0Lac6hTz/UYdLlxE0TGPHW0/5aNV//GW7uRZM4BVRCcARx6sw9k8dypv/bESGhOyVp9ZKDZwpn
iLvWmYshcn0SFvwe604BZwujEVN+g3bmTPy5xT5pGAqvUtltXfSmZm0pPFtQ+tuO3+26b69E467B
NF658xu95EBZJO7WCYJj4g6/cIkpmToKIHtKshOjuMlUu4Z8ATTJI4Wu6m5uAV1SQyU1o+peMyZV
2gyRp3QL9BtRhLP/HiS5hmCwm0Oju8yNQXqTZfXRQPWFhCNn6YmZw0FOtLJ52uLhzMJtq5v7oCop
5+cAqAmjDlJDpo1V5G/rKNladGPDRPhjogu+Rxx/K/hhzfoazGR5cBQnZUdl/0SarFaMUe7FhYG6
BpA++6xov4RedZw8Kt15cb5ACx0tvbv/G8QJRHbN4hiIkZnhi8/eWsl4rcMJQhlvczdfy85FDAjb
CqBYBnJObboR6LFZOVa0aMN3jTY/tv9zp7M/iNc8TuB5828wMS7AF55tAhZrt/wCOvPUzvOlJhM8
mmnVicRn7dJWqYOBZkd0/k2LyV6iUR/STbhvdee3kfkHy9xBFhPMR17UFDtnHC9k1rXjvrPUbTKT
mZ6t8eJh9uGPZ5+Blf0qJw8JmVlYYWrYlG6ae6jrKYopkiKbpl2k58ZPZSYva7+OKFbD3gmGtXLo
/muV08CfaodjgWJKONYZIPajWb3oExxOXbTbvvZ/wFyXYRE8mJr+XnjQkjtsFxEAGpab8uRJrDu4
5cvQYCzqojFQOsRR0Xj384jVfZRP7QgBUwVOEeHxY8Z6zSRWSNFxYzf0S1r6vENWHu06pjSY34li
9SLg6eSs6ilEyHqtRIpNbMS0SlD+lXr1b5zXtM5y+q3d78aEEUXSptx01vCfZ+9cem8N448+z14L
2IbwhZvPHLEzSgFEvbqlISJL2QU863suPPqywx2MWzYorUxOxb3nMtSURcadljXbPDmJGgEIUMog
JEQGjwXiLH3M72qremT4BNvcsj+TjGug6UnymRgsOprtgHfcjIThEibqRSV9fFIvqPUsJb+y+h/B
ZypkB8bgiis4bPHeMT7BXT+f6tJpzzMDC9/SVKQZPYG4Sb2ZDQMjsnzzmB9sFLfYyDqwZrkALqIa
JMAOYjipYJnZvjcBxZsVw3fGXLSPi/mrdJxX5ua4h8Yf6hCyQb47ZsGcesgpwlf/rev/9HTkaoax
vyN5ogz11j+oIp15YVhvWpujelt/+ZX7NuBdht0xHqyZygLZZ0aKuHUPsJEL4cXr+m3xKBzsd63N
EkMcDAvjS52lH6OQb4H9OPbsmG55A8a6Jp8RgkK8DOVUVUL46BEkDZTYQn8AlUxPpG/35ZK9t+TI
aII+O31lPOOM5ztPvwwtSTDYeu6b9f8jcCxzKmHT4oyXKRNhvfoiAZNDspX224DENTHnyD1cGjNQ
RR5k7Kz+qXuDhm6ecaJp7PwR13Kaqjvle5t2KM7LhMAVEYDmTJ8T3koVyOuQ+qeYiBPSzCPNIw11
SLZGUhyEVr0Helsj2VdHY8LxsTBrVF/mgBdmrFfP9jWVq7nEhaA8WMNmMfxg7SyEbYnZ1mnlpyjF
lYiCfduNn6ySxOjI/KmKoRi6thE6AUdYQPhpQJwqgpQkGjyHa9fMwib1D25rP+QVWZpSs28da98w
/yhf+3DkfFTjY1Nq16nB3ZG5z2mpfedoyjTndTRpQFjGDxFiZ+WOO7hYT/jYH8tpouPZdkxmO/wN
1BDW9CoM/SXzl4sZL0/4qS4pxsRw0rlG/IyvulmGQx9Ym0ZHUaxlHFSrxj4ob+IZt3vPpj5x7FZw
RojCow/WkKmq01UHHveEq+U7L5yn3Edhix1fQRgvjiTQmhuBYpEohR9XMJlPFqnIKxygy/b3elAj
KHLrm1Ev72N6BUv/VFIl4rsgmoZ5UkleI++orSw8+iL5zzYq7LupgY1MuXuAQFiWDO2ZWIOYm5iv
w+pvHHtQlVmkTCiZbPS4IJBaSBRUUAj5MPTSeBW9vK3/pMJ901pJT4numeM+u0G9k9J4w661jZ30
e7LGz6rKkNVZ+c4jVzFUSiOavApHgGpBWfxq7PtdSTJnF8vNVHHE+HsPSYlVsx4eE8SURG6b9nRV
IzsOgGtoAnX1nHTa0R7Ge1/p18HKjnMycfIovzsKBmB+D7GJ9nUYtl1KpZIbRCCVNWRCNPOATdk7
aZLVQr0QCvRj8c3irXfieKGHhaGcTevZFmRvWzkgm/Wa9h0SQd1Knga9Yj5Q25FjcsCxSDtsH8Wg
xZFV6v8YQJwIKSU6koNVkj25ov2h3qCNtPyuN3lP4VXoN6ujQJqJJsDlxumq+FagrJVv/IyZyIHa
tuinJOdEhAJtv584clE4qS0UGhrWRII3XG+irb4NSckVF49wYnZyoJllLJc6Duhk1Oe6u4nFkBEG
KHQ2WfpCbD1SNPtnfY16Zf4XiPirirMjRKEfz4SLPHEYmcyOFL/SwCqzCPrycmMQWi/LhBzLhmir
hdqVhTj/z/e2woEJwddlx9Ott90TXyihpe7RGpMqEjKmtFITqST6hlt8j6L7tCwAPZK1LWf3RthU
1m6hz2XrOV98WnAgTuzP3h4ii3jFcDSlQxMruDrrJe0FOZW6iUI8v06+z5h5DJNyqPaVhgnBUsSi
ACzn7ObcT3n3a+Amw1Vr3syJ2RkMsX3nWbteaxid2NYEK9W8oV6gEVjJm+UVv5OD6cHAHxwN3bjB
5D3vkFNNEbXeeUQ8y4zuYrrTxYSyvSbQPFopveNRVy56Br6fwoxJ3HaH+4Ie+4i7plljxbQKwkkb
88k3vn7RcxdsyrTCUhr/EsNm3OQ67bVGYXMYKGVrJD6eHoRBy7dQKVBZHamUwmw4u0wzQOORIweh
Ut+dPUGszr6F4VbburInMuxKZ7sETD5sALw0TNG52ZyxIyPpeqzoXnLMCSBTAaz9QO0IGQeRDqLD
JHc9f3AIzjSTMY6gQs6bhJRWTlWx7YSdRsBboNA9KAu/ZqmDW6FE8b3iOymJbZUsRRVdZiRtZQPq
VS/vPUHsxdATitQtEX05F9iZuCv97EHJNeTZaWl12S954et7sm78Xa8vK1qD49U8ja/Ss0k1qY12
6zFiPlurC8LRXFC5ZXySpe7vk3K8S5fG2actm4lnwB5o7XjX0O+LgvKItYEDUqHT9GcciPxwEHsH
IbGuy/rct5+gunEmjNQHQcNPIqLoOPXinBBpRmUHNHGxP5da/x4De2Qn4e8Y8wFcirltB4o6O/Ue
fSMmtmwxqyjPjHNjT0AbCOtiFoW6nGbnROh8VLrJP9C+JPLWOK4T+np6MJGfxzDbYsoR8Hdzt/+K
Jw5uLUJbSqwy9v4Z/o0RPy/uDT6MFpHwKiLSGvalVfV4K0sRenb56fbxGzpcLLwJgWQc0PdzodZW
wgrzbjrUe+m9FaA/kAMnq8ZHM8H0rnmic2VuZT//GyqAYYDJ+QEZ97dOdHjjq7AwCAtoSa1FZPSL
1u3UEl8icoCLBZ6NsHLZd/tpO08KBT2gkNBsxK9e4tNoq1drdk5U25zF7bbexstdFpvaftDmU1/r
CLfy+S2BuhJO4JklhU+VcujS+uYJXSmyNlxmLRciiCH12uGEYocYKVtWwAJ1Nd5Gd5+b+TExOXhp
TsDHzVG0wpOTQnNJGaUiDqekqip9K2tcR2MVHwLbRIVfvCsE+3hHjHeX+bEN34BsNG0D3tMOa9gB
jAdRudgTpxQb0rcZcyjq1cbBC+BN7rFq4gtdoauBTrshYiB6cEfRs0/lX6B5IZOnxCWlu1Jnnm/1
jyRHbWPLv7Sr9YcfboxrF4G+myNXuas7pGwnNJX0DnI7O6KVs1S204moF228T8e+D50cYCEKNMYk
p0l5HVowbD1pbmwyw71hq//2xfBLefgRiOwbP0HkYFIUgrEFbF5WrJy3r//n8d6iOClOUiL2q8jf
snpabbqJx2hNtvUkVBsH06dC/gEZ4IGEEkqzJVoFZ5u/PxWG8UNTrQ0xXiYDE7AuYcBeAmlEFelu
XNhai65ObiJwYyHIXNbNqfISliXjFe3ot14T8pQI6+h22Rf04IwG3EdB6BTJ3pdYW7a61r0gKNvb
1Inj1MNOJrA1X96zXL7bXbsRnB7xsnI257iNjnl67kDDb6opAwiXnUqaiNwG6tNL0n2Ma8C0aSpJ
he22TonGZUofjWWKwwifUcixgfRy2bnPZUVOjeNt8ITqYd/iTq65VYy+ezYX2MRyAU7kk4FVTOqh
7/eAJuGLesWxHvPnvCpfbRNxorZ+gMpC0c7+C6OgYukVX8ViMAVG04nTMntcquJxGMy32F4OvtM+
LEZDYJl5aXIS6pDpYIyq8UEwvXcV/0lDH95m98ccZRB2g/fSNymCnIJ5ix1oUCqsc8w9FwMXjOmp
yl5exkrcN/XEtprMV2If9L54htyX8taKJ1jyp3aIzzSLUC68BXlKeYDXxhHem6M+m4XIY7dGm9m+
NFV1MRMs3I3caaQZQKaG3uR545dtyU/YPpz9MloxHWk9s0+3SPPFwrRxeOj1iUE5RS1cD2+dpmmt
/0AVwT0+pPh4i006tveL/RcQrr916GgDx9hgcRsgjVAdi5gidrou1L6h9mkXFHo13hJa5ESUT0j7
ubPdxqEOm+KPzAdYaDxaqmDLXQJirAAVhP5HZdOLJ8XX43zI3SZm+uBc3OuIrRXhmoTIbI/uXB8/
ZTXLdDVdWlgZpzbwHrHq/Bptcx38+QccDT5v7yXrGc8xzkEdKy1CrNFZ23MmMKmQJOW1r9k4shyu
36ZjAKwnwOcNYBszlTU6zmeFo8mtcPF4zQvu7E8pk+HYCJQ4MZQ+wHLLNou3kFH9LQbPOIQRdOib
7OpQgu8M39/Xc3o2LTpKy8AZqUSl2l5Ij79lIKpCIHjTBhwFPZCdn8R3k6aRtEsU4uIZt67GA20y
mkw/cxK1KINzgp6okQrhn0zFCI+dm63R3ZtO+epm6AJV9gBUZoMw4uG9qjSDs2uDN64J0E54nMOS
NQN9GG+5DuaabHuIu11b7pJ5+UTx/FJWZc8g3/wpfUaIIFH51g0+GFVTVPjufmyANSk73RL29wYI
Bl0brr1zhSUE9a525L7bLxX5XW5CMu3I1oUJjP7wMoWu5f5gU90SO8y2WR0CLEe1pSMNmL9anyat
W2XhuFpoB6t5sMSyaQmh4BhrvmY26RF8KDeaVV/csHttslvYwGhU+Zk1YVNH2xjfpZtlhyntcAa4
7QaVzTlRPhHGAyL9YWTIYmQ1gmnaiVjWwzm38HFX5scS+++tfXFTJtIkTNH1aLVnnyyGbMwoH5oT
UUsPflOkYRDUexzSjxj21g5y/LJ0u2Axfp1G4bhYAyzLpdl3Wnf2pP9uVvdJzyVEvgkdJ517A6XL
qR79a+H5YTlWFkhDdCZlyxKhOSNrHAEOlVVctULs5rraLpCSOLv2j0TCnhOHbYgkMwTvoW55e+W/
FkkOQ9NHVjE0+peJoEnkDZVFon5b6W38FaOU6EQJm/KqVB95Iz/FCUj4NDydRAH3wqpK26uzxtD1
8bh0RnvDeULdb46PY+lGwBXrbRMn75MsngJTnBFjnZeMqiuVeWiYFX5XqFyRxzWDZJQmY3KdG5ND
ZEYLpTSLn3G0sEHjAWC07SZoMYEB/I+z8+qNG+m26C8iwFBVJF87Z6mV5RdCTsw589ffxZ4bxvIH
G7gP01DbA6sDWXXqnL3XNpvx0Z6UvXTLS1UE195JcQXWLwTpEiTBkSDK83gxIYbA59t8gV3zRRvX
JfLnBV4q1Vd8AhULY2Pr+P5s9N4vEeFOrnJPVOEnP4pJ8A7yZZXgZyExEacnnXL8Rd4BZC47tkdd
cftnjOSVjJ4nXAnU7Co/T775s2VmsQzG9Au9DUBM/WWsrJbyHo9N2JcvnmMdUeWpDJeuORA6bqTG
g+0biF5pePQxYGskrVDVZr9PcwpoCC5C4cNPDA+2HI/4yMNlF2MqSAwNeV4E1cd/DXLCsLr00Cc9
fqfylYHg3VhpX9G8cSpBleS+djjTSeh9QGb10df2twI90eSK7/47IUXpQhvpu5U67lPLhJg3bFUX
vxloT8Exch3YJhjhof4assEjGA+PKiFeCp04mVehZ+5SLY+opJCt+Ksoeo1LrszQdJ98VVBSNVui
XfRFYTJ6MkT7vcucl1JZFDyhqVNLqk3SoQeNsWe0df3VZUyvtWJVi/LadsMPBiJnHUAMIJ+dZhSM
OKyC4XS5k+bwEMWQ17X5ECBG+6jPOWktuOHF/HcM1DROYbjE0OyUCFwSGSdLlb9nVP+DW7K3jrjB
tW0W4FRxVM3nEJVsMpD8k4ETc0AfSTTOuU5IXHDpkgAuTNa50YaHimF2z4lqp/vFoyoTi7o8IUNS
wafqQ3ZrZ4xWZmfWi5LANehk5orX/pBlOUrBqniwkvzi+R5jZEA7UWfnCy/RSDkJ65URZ9XS++ra
KLOiAiAyYNKAIjg/F7ELnMKXs7BFXfKYVYWrGDy+n+ExHatgM+Un6RZfhqLHUqhTrU9Gvqc/yrzW
gYbrMhlO68pcjzGLatz431WLPtuDzbdw0/u2VJw3fbSFeO8ZS0sHU1xNGZ/ED7rmANwoCYOqE20x
PHCNsViYnGC478JlnTRfCJoImdSxMZmCcjZvrJzxkP21tMU5VPJSlbxNX1Pl1uz0bxin51Wmi6km
IZAA282GcNV0dBQBm1EgGuKgh+GLBPvIVNnkbSZcbxp67IVnKZJs3F2q9z9Y+SFq+FfDcEENkdTV
cVz0pyQ++BozbZ+OFy6aaOLw1U/c/ACI0AC3xpmpzI5FgsQeDGo+02t0NgWlsFfeDVmtbZRvp7es
qY1eq/rcwA5ekDHbboyo3RJG4q+Gpo1X6QDBzC8vfeq+NaERrNCE16F014bMG5iBzrSqgMclWAb3
tbVMqwgZiBE8ha6I11GmrzLJp+5pOiqcuERp7RgurfLBQ30w1eucJhpp2qi1klyD4GHTT6Trheqn
eko48R/ZXDaBTB41CMhbQ59tO1OrXWvpwa4zQrpNWLVE8WTR0DqGJWEaU2Ym67iEhu9Hqt+1NtdC
aOekKJfia9z13dqxRMFhMAaOHzCa1r3oxOAvd/orBby7tnz5nXjUbJ11Pv6QwHgwAzHumprbgCgR
qMZtixxeFCjskonzjeNDlKvuMqNgOtzTXfAo7hjNHQon1S5s7sWS+AKYafPZzhvvRMZ4OWKoc6Ae
KNayAS9sIkKz0/CpEzQwkMHLFSAbY+U3vr1IjY7RqgGqzJyD+AgQgMKzsOsme0Wq2NJahRLVBQLh
H3nmejdO6z54H5CaH2ID4C/19pLAJOKj3Wk6or+mixEnnDhc6yMg0WopxfgeJnm6oO80rAN9xNoy
5kcySRtCZbZZ0nIJ+9Jbg+iL4GIFyTMOOSYcVuxvUcS3p8EBUYE00YvWTQFDCaAH54gGYw8D2upe
pXJaFIZpbQnoyvZaDfG1ZFj47JTTprPNizYl6U9Wpg1cHfERDRWk3Kzsz14WfwurltbRHPFjmjkN
bXNg1uP61j9Pkfuk+IIgDAKnOqeGFj8k5b3wq/HNL50313qvh58lENLTP0TTuHzDr6/h830Sho5W
nN34RLJuuof7Sks5Jg6wsJvwKGi3IjkIoWF7efli2kTckBa6rPi3lkZRane3B3T0yT6IoY9hv10g
D1fPjI6KNXys6sz4myZdKbkU8umQwes9dZOQ9yY+ZGBT8ZseTV+0elInO0qQEybGsMTxa51uD6Rc
RUhl803miUeiBJc29BV0ZuX0WpNrvewzO3vSaDcoEjA+3HuE2tW3ei4Ypddg+3WmETBUDKaLlPbe
Nu48fBPXtnf3oHXHS+WBvcrqNwoyBPpzuopW2d7u9jS2TELpHKRvdTuJvW6wyZgWgHYq9cbeRLIu
d6NKDNqj8qyPcbnPVTGcO49w+qxpi1M2EilCOP0e1RC6Vewt7018dGE62vOxgFl1tJBCd065A/7T
ZjugZUgV3htWtotg6ixkaXXktgyS1S17r0vQNQBJ2osxiasrpHb2M0xw+TDEZMf0M4zRN5g5OPrZ
zT3wCJb3FnhQUOI40VdF1BWrlOznRR04/lPhDY/lVGcfo45QvnMwJZlVPl10aNQHuqYd86/AOeKW
QPBKJNECmDnIX82+F1FaXpNiejKUglrQslvjYTDYuKohWkvInJvcRHYzaAFSuwF2SG7ShmithHov
sjeIqvK7yI26ratFkM8cWuS3INF25hcyMsG+mqNsIiSHnDeDvqMgiNXHnoQJayhXcUVUELKBbo1z
IGcgPsQQ/n3xrdXy9GKZXnLp//cnP63dPUXHP39uWcm0zxRLpE1o3zFJsXRbelK/Enx2FxtN9N1l
Otw1S2QFzjEGCbNmWZ/hMlW7mxTyEjC4yUOO+GHdlw1sbm8KgW8EYkuW53ZUFc1CsDRjFAx7jj7c
jTQG2PkRsc280R6YzjOJf6k+MCZPA/PV8RCUhkyvOX2Gy6pOm3tMK8Weu15HDPNUek1OGFhBw6kf
q6sfPRF5bvObQuDGOW+mcPMrUdbWs5ADWtO84P+p0UWApF1rnKLOaUOX1h3otQrLY57de4dktkkN
4SWKa/4+D4DFt2FCCuUwbuyaM2UPQsbXokPERnOU7kcZDAC6Gxk+kUOOtDKkYYNnbOW1EwLj4VUa
OWu6GryNC22JfpGR3UEAXweV3m4GPbHPeIDDpWVM+NziFLYrDIiSBhA/xkr9CPzkiANx3NlW2r84
A1SqYhQjyOOpf5FSewcNC+Nu7MI9lLJq5XAeeB7zcSbMNa9uT3J6iah568Re+oqAUsUCOaM+iKUl
K2K5I9gs5EfiMDHdXeFaVznbXcwkz7Z+x+mjdrtxWTGMwJIwwsjo/XXEHx27GsRhNMJvjDptPNke
UxzDI32OmOODWTJe75Nm31hltLl9PfHwLbWG4N4M0/s69+qLmWjEG/hKfySw0F5pVZzfB/3Zt5Gk
gUAr8X3AcxopSndM7v3pRJ50tu01E6n48OJifHrMWsYoPt7k3SDopNikRa1o4GMa7L07Mtq6jZdp
Lvo7B3RDn9QEoUt0V62WXs2qPw4onjmOZMwEPfss2I6G8NmHH/cwolUCq2x+UBdpz0bI67PJN490
XdsOInH4ejjOeOOXsliByTSYkP+PAVRXXGbScY51MHszC/NRt5GzkNm7A/CEd7RVajvQpN9bLspD
tGPG6PX4ftEbuUCkd6M/Pbt4zre6Gkh0LJpuU8XU3wW2jMSx3KUkd2ISdXhWInvzuth6lGOMxUzD
6eq5ZnoqnSI7DcNmKoK17ADwNnfmM8fCOjlNyhqItOzcQ+YIFxd61kBi6Id76RV4KpSC1ccRGVHk
qvJq1pb5GFshyLr2mDeQf4wZE6qMsNcSASlSoGBgX5OuuZY6rQaPKTWSmjG/xKX5iL4+3t5MT0WG
Wke49Kxmv2/X2PVdAIorN02aaZhFAmusth3BGBhtjdlVyiizmWyU+IJLIE8IdXD9YivxMzNVVfcz
2XOjjI4Pt6EH4Lr0oDQriNh6ioOpJnmCq2JzuC6ZRc9uJNXG5KpH9m4Y6YhPLeWnSKo9FL4KCGlF
AwMlsr6z1dxNS1ELdWUnmWnH+bqfGQsmh7Glsg33cHuKimlfwZu8SlkMJzstu3Om58GJBuQSkafn
683r2Mnx7BdkSFadp5+w5ySb0sxRPzh9uDIbJDBaxvBGjEGPo5hvGKdvt02CtjviklgD9Qle8hyC
TOrDzGlDy38xB+0nFyIvdJZJ+H7Sn8By6ZuR3t7VQ/II3mg0XggK2pejvvUGFNxVYsePQ3jX6znI
78RGnkkXszylqsu2kEA5NdRg4EDsQ/AEi/hgeIl/Znb9WPtcVmY8jCd6Kv0+odBBrGjRx5h5Uxx4
No60WIl6MK+TsPyN2ybxskHJC665TV/0ViKD7puNVUnaSkY1HLCGaxsm1nfebOqiVWdtGJf+vDGW
2rLeVTSidBnErw6pDtowjWebaFJD8/GFDMGGxe1ERjzY6XLg9XFKylvvGcy8/QCvWBa++9jrbGGp
WZgPnRrvCmB0bFF0s9scKpnjbnRSR1adju2yrLkmohxwXtV8mJWd32lWs5sCPq5u+urrIAWVgy+/
Gy21D1t/W803eTA6IQ222t4JiMH3qbMH+HocmVNdSri5HEU1cQAn9pAU1ENaz9FSdrTDk7jpnzLX
Ap0Ufky1Xr8iqETn2QJgS22cPrlCKRYOxxzbMYKXpNl2DS0FMWx4X9b5xqbBR+yx7aLEz26BZUYY
nG8/hYIvjzaHiorwuRFhdtRphqyQlKRfqP9faSidRiZ9zSjg8MkSwVtHp5al1o8hGywcbYoPAxSP
xzarba70hKYseusmg95K4+ZSJlXF9jC6sG4gP/uDaC5t4ZiXQYD09sg4W7jkFDySicjtVTGBkOCo
Gpq0C0WkyIOqRxwrWQtCqE5bmOIGRojISz/IsDil3kdPpzt3G+gltp+R4jOrY8IAJW5/jOa8b5dT
rjM/IP1NoER0CgMIT8GKEKcyTWKL+gUKaJJ//LOezotq4+fDPmNFXpQhvDeJO3Ld2o56xL0BJcIK
X1KpSYYT1k4wxFupUfiH0Y0i4IcOeZtxfiKMHLEJQhS6tCVgnVnK4uY/vNiVW2sinNXpaiCqBjEy
YVo+ZXTrIf1blL5QDZAH9/Hp9kCWKubt0WGQrLLuVHgjrTKGnu9Twcyqag3rYhTIo3DVvJOkrr+T
Hc0ChoY3qQq4vtFtQ4zktkfYd58ENtlCTl+/gRd8Ccco+hBOsFVVvJ0VTw8OPAOSc5CFQ319vD2b
ZnfkEOZPt2cwqIHG189FVfWLqqpLjtJZypyyYNoYZOVTG2UsxjZ+sYCezNVuFEPCGTGluXPN5CfG
ORVBuKGCilHTpQ7arOLYic58ruguCzqnJzdQ07mPYv1cJspZoqZoVrSVYob5SfwkA/2+DR3xg4Cf
FQdZzJ9XV2njR9TSXqWts0F0gx+3HAiG5urjQ5gfMiQRxwHhPpaqCnm4WR1vP4G7pEgIB+C1/Dlx
ILn1rqDa/US5pwnzJ+adbwxAvXu2Le/gBY53zozmFYCePpOivPPQBw2D3VyuwaJFd8AM7P3U10/j
/MxBCLBwRd1t9Rm1pMfTd9qA+Ys0x9kpEahdZIfxK7HBfMppXV5EEzwDueTwqUFsHzRhvxGS/UxZ
jZ0LWUoodO06GjpDgwjNYuoKXgbzAA/CWqrV3tEJkvYh6LuvchY1h6KSaBlj/Xh7iOefNDFLhJBO
ry23gbk8MaqwzVruZKZbz1Wihatx0uXuxtvXoiJapQjcd0lELNM4lHsP4iaTQ5cbKE3lDp+Icbod
IIyG+VJclDn8/6lSbNN2smhGPTpZnRweRvAheoOjsU7BUulhc42TJt5FThRtdc9AcjjkH5lEJDpC
7Lg6oXztGQYujEGK92FMVnETQj3xcuNQmla3ItNIvg9GhiCtb6/GaMhLx3XASMPp5oZbu8HM4d+5
9eifI9UtdWaBd7eH1OH8ryKXlmen/Yhtl1iwzGivUOvKVUNEKFfgiUJ1vOhlTHePBJmvOoNuPaFP
F8fQH2+ladbYwB+IXNEmWFaabh7QkaQz/Z9Ofzq+2231lzQROWdn5rfoxDkr0DYRj9lKN0h0kJJH
e84b+leekOqzLmnjiprVM5rdWKTdvTtfBu3QPHR60jxorddutdDZ+4n5BT77zq6Tbh9mWXxknH69
ZcISzWgwEONr+7+nuZ53HOCL71lxsEtXfBR96a6kGtVRVKS4pw6zT7jFcj9kTPeJZY8xgvjx+faT
Tkj3pgslt6hVdgdtijheZNHJ5ez3QIH5rWJT3YZ5664gXAAxNNonD3098KvMufdsmGIBlMVlqj3H
6ClTVm8tq3tv6Yhj04TWc4cGbW0yzTNYIc5ZVFirZIic1Z8zMz4neghLWIZtCKpNAfVDn0P5/vXp
9tXkBZEEZgBt0NlJ0R5c1/hJQ0DD9oGj8c+/zfwcDsWvs+cMUkF9rBwy3H/9dS3WYQ4QxKBl+Em+
wa9fSCduvuUlFqYQ8v3D2LvBNhDNl6JBgCwtmJdjt67Kwn9lKuE79xNj3UNRGtY+FMm3Ik7QKPiJ
u48kCTumW8prMQ3xXGn8JdhKfc4nFJZtO9JWUGBMy9bVp+CmPkp7m9FAt3Qb49Tz4Rw4OQdEsd1T
FAPeSVyL0z3fl6Vt+OzATBbF60h2/HlkhjdFbHLpIKplCrkAR0GlbYSSxppTuYfI5X5MdPnuqbJc
FQQarcskwAUnungvQPL5wRBu7aD8qdfMQiQi4WXfaOYy9TQ6qDV7T67ERCOBRLKorI/aVLjE29Uu
iizrJEzbe1HkTCe52oQpvV+LBs2aKnLj9l5PwxWfZVvOdXIBxbnA8soZQZebtNY9xibRWRhyYwaB
fg7NsSAoGc5rlePX1N2EsISyw5hvYJ3/89WCMvu3e58WMhNxRwpL143PgZqxAerIsDB6WMq4WDzQ
evJdWiVtuBlw6eFMpURtYeHdmUDidnozUp9gTUozp0YJmK3oPJUPNmlaW68omTUmjAa7kjNpTXA6
0tixu29Am6MGQXDpJ9NrZUfTIiNGYNVmDFjA5qoDpW1zptPmPPlGRIcZNakCOIx5Or9rGzKHZVWF
W5SF7nNdF4/gqtpvCfpJk+ZYfKmnyHhDBU1Y9FQmX01EdCZolU7OXQSv1s7jSJvBCcxj3aXMqueA
PBen2dqAO3yPBfDObHxrQduFY3Xt6Q+RIY070nEN0qUDp4Y1mOtHwMuQXE1fOzhToR06a/Sh4tBO
7HuH0ZfmuAeltfo+7cMeN0E6D8jI61qHtTWtID5UD3jvqtWEQcLydAOUedpcksZEBRMaqBowtSb5
vanXp8AJi2ej9YyHplJL2n3OvrPQC2G6uGNmFz5bpVbuTTNI6OAd6OcMWzJzqH8Cq99BChHr3mc8
4Wp6wb6PCdBnzXgMrQEphR4Isgf4CXlSe8dO7Cw4ROw0x8mO4NSa45+vMPE5qkooyxKGoVj4dFeK
z7nIhWUZLYJzCNKp/gSb2Lgd+NY1XC8OGDh2277aWYBwMQYSeBiDtF00HNHWUVuSSG359iXX5DmE
WReO6Zs/IQR3pg9QGuNYesfQTncD9vXT2GgrmDnMIQiGyRrduxtIJkl10Z608NUyPPceh73Vli4f
mD5b5SFpBSI0v9QRwAr7ABXnTZPQvDvHpfkCKZ7xsR+s//x5yHkN+2WzVdYckkvEoQ543dE/pZ/q
5PVAH0at6JZAQH3hjgetJ059Era27P3+zTWQqXhB22NZBW9noSW8IJU9KtjNJ5uPelcabU/fvHsN
En9EY6eLCxLeaKUTYAWG0PzR4B+ARAkYY1jJgK9Z1mPx1KmDbqkXDB0alnl2nlA3nqMVrUxjAwZM
A/V6701glaKkuEY6N7tm4FYrAzv5wKQIVSomXqGM7Qc/fMcop/ae64ZYco3oEovgMOgi+xkZrbPS
GHn9JUT3tvZ//twsy2St0l0SrOWnIoWDamR4HknUODvQvc0kcy/w8y9lPSdgzUcA2afePjH0o8k6
f+agdcg/egDvMeqZyFkqqCX0IZ3smRv2Rx69RxSxZiBfkFOYy77bZG0GRaExnAU9UzyxtucuC9sx
Vw5pQQfV46Sp9XHiA5Me4hFszW77LqsaHXZObtPYkWVm8AIppL+Eao6iwDiWhBwlqoZlDuTRejQ6
bPwdYCqPzgHTOSvduqFrbj3DmYdQ6mseWe3JMJOVJZgI6rrKXjhy3GuxUdx7lgFbLTthHKof2i68
FBzdl3++Pj/nmJvUKSzzpuHqKKsAnHwKWo8ROuqi94ul0MPuNHR2uK9i/NJN7B6zMsQ+J4KU2TVo
UUC8x9wf+1Pb2B9JHsFyD+3qaiRVuPTymHkjdgnI3b3aoR7+a87j5ySy+ZUSkDYXrEBiKa5+rXSY
ETDuwCqKSyAYgN8EtKWCZepGxpNnFx89s5FTW0b2mt6GtcaNu6+IoblzJ/1RZapd532X0M6JvmA8
ZZrTpkyKS8/6S/n3W3HNq3RMk/XPsaQu1BxW+a/yz0uxqnlNnS/DCaSSLgkFim2S1v2aLM0AJ8Sy
SPFx/eVbnKu8X+8WOm3SdKg3+c8wP60yRdaIaoSXwe8qt96UB5xLaX5AQmkF4TlgeMXG7JICFgsg
uGwazb0Y5Ds0K3CvtWbSu8C0+ZcX9fvSJ2Baua7kFQndFp/Kuy7Kq8ocAWtEqtm3dtmeY6D5e5/m
0HokVmQXGO2wL5KoQf4q9v3YPv/lFfxWHCu2I1cZUpqW4xDp+uuX0TQ6jEz6k8skwvLoQr7G1uZB
9OBXCSRV21xIWp9xt6eBwrYZDK+cN3edIu6FdDHrLzebnL+GT1+Ty3WhO8q2XcOxP91sTosixkxC
8lSC9hyortxmcRvh00rs96QCjI8UZq9nYXqmDfoEu9B4BQMLvTwS8hxrk30A5Pqq0i7Zc4YxaEXE
wUaRKqMYlh9hMwTM81wIwLI22nVjhN790L0YMuhjztqWtafgg3XHIFR6D43MtJ9OeW5qEbwQ3/Y2
mQP4ijnBhgOYBlM5Sk5D374Vc4vz9uDaYF9SJUm5hmf4UDm1u46m4D6hc3CxiNFaZPoQvk0Wkket
bvvjreV+e9DC5odwUm/XW7V/+sv3/PtNpwxKGvZZlghOQZ8ufxlbIc4mhAp+1mdz1uTaGqz6xUEU
tAfoPq1wYHcLsyzcU07auTcO6aM5j5WdIKNJ8sYZIhBeCcjNMc5OG3/98+uzfr89laEc04G5ZTk2
29qv16GWFZCsJo4EJe6Cs2Pn10mv23UwlPBjh5aBRJP5qyp0vtO1ajfOHOzd1xUSkTl4aChkt1Yt
tYmTdt5d7s+me8r32wM0ahS/o57vbk+b/CUEmWiZyPeJ7vYffOe9Si32owH6HOw1dx8WdOpSMYUX
W7ePFCfOhe7hXy5147djsFKWaTjKsQyOec7nOlBxXNLpQ4QMs9IDC0R0p7zSPfeQnKP7EV/WzvNz
ks1r7wINa0+MUn205v9tMKYPDLxvWFo40w7J9S/fxe8FKhWZbiuFWlLg5P+UpQqCAWoB7vNlyzTh
rGm1CzQdHbJFug13p7nWAjGcuCWnvQvQalXS8myydz2FFUR4SXEKpnE6tb1uXVDTZEAxQ7GslCPO
oIzkeR7b0wmzvU1GpZ9mHVCjafgStd20VlhAaaOE8mGobayrQIlX4EBgx9iQUxsmbn9+r/9hc1dS
WlRQlrTIjPucLlpWQtRMWcKlbaolEXg0qhsTXZppa3fIvDdDW7kPQQntE53jcQi0AKDMW5xaqzYs
6hMxa9alHxq8ESlCFwQspLMaoXP355dp/v6V2ASI6xRjNq+Wau/X2yMNECxxVc7x8RhJqB2ox6ux
eZk85lQpeRr+mJtXBizGNYlSDv55vLJZlBZV7D1SHNEjynMo/k4s6WnBuBHjtG8h0YI25kFyIKOJ
K1BvuMSv/PnF36LNf13TuaE57Vis63M19Wnt0UKNIPB6RPxO1xrULJLwth2eGtcWJwxO3zEcgXdB
0JhUROdx4jfOWVgS0h3h6vzza7F+v+k4EDDfZbcTOnv65w8yFrFriAZ4U3VOkUov8sQdX3of/YMr
ZQ/kG4ujlieH2jGSu8537CPc1hfdc+mxRqF5iktHXt3WACJi+98B5mh7lVVz3nQwrU0jASZXtqdb
3pw+cQ/lpnqHYXtKOw50gd2Fb0mrk3FnQRGJSzmc0lS9A5G1z21RwZxFJ7jRyUHc+EnNiOj/8fbZ
WbnmndnCoH+qvfCdxUlZpcmyMp0f0yTtM1HF3o4DswHdRWjwEN1iUwGAuLq5KUgWHbpXQzFV8VoZ
bvMiYKJfFXMSOHrKLnAeNTkykJfvxDkl55jWyLLWQpBS89M+zO1DGFvtgzKQN056ap9SR1a7KkEN
6ddmYa9hr6852gfC+LDJvOhH/STQkueIdcVfOoH27/UxpfF82ryV85Q9v95FIy8ngAmfLb0WcORU
3MWl7b9ho0pOVgpC32F323oSUhZf3bA0i/wNDFNz1qccjUmdkHAVkKfQDFH45nY1eiCZnIO5XZaM
Lh4CUN1Sw6YYEwSJFSTc8WaHo2i8CSZi2D73OWKxuiDizFyyyK5JIQHg71km6lifaK3UcK8ZToSV
tAv7Umt+cSA8wwcb1eqPIsWVC7x12Pi9ZNFtnOzii4YeB6gAnfQNrfatF/xN70SNP3WWR2IMPrVF
mdc12kijuoZ2Uewc1HZ9W8/ut/rJ0mN7H0M225htLA8jxAQ7D6z3wvLUVsUt2S1jmnIWCxhGMhlc
R0Fc72U6Y3DXRNZPaz7AAMyH2+Fi6dWLGzod9AdjejS0Qqzw8qvtny/h/7QUKpvNm86xRdNdzJXE
v44P7RgTwGjqsHaJqJSFp65ZV33XMwx9GYKbbSzv08kstnU0xNhCiTAQg3mFpGY9Owzo2qw6YFn1
HgbY+RCa3fuEoKJj7iDX63Fg3Z7RcJwWf37d/6HCsfGGug4OWcu0f6tswWxixm+hIlqAjyt8CNZQ
Ltux9texXoBl5KvYZYAr90Yu90EA5aGumebUwGiXuqbc4/zUnr/HuPN+eE6PlKMZSfSqTDLOMfst
o7FF0GSSx9Dpjb31LHxijDKo+bjaG8ysR8N34ntmwP0cMTtgDzC/WGEyMaWo5aESOFf+/Kblb83U
uYzXhc7uanLku/W3//VlMToaUxGC+XR1wrF72A3HkETgRTf67bomKnDP+Cw6Ox6tE6cPrkMnsOhW
9gOTHX11i5gp5sRTSD0h7Hh46sSlRkunJ7U55Mx2zFw0CnmDrXkJ7jlcKz2Pz5PEwtngU7TXZlxF
+34wvorArOkf+TURSksoAOS9B7t6SBmBgMM7cC2X+7LrSpSmdr0dR4+8hUo3qUgg6LgBFaXSA6K6
nO7qymVBKuKb1e2QyeivGr0kum34txB1tn+53m+746fd0zFhWTpCmtTH1qcTkexqiDVOli1VFFrs
ICQr6EYKNzeog/swo2nY0woA2t7D39Hi9hHRT0QOfJc9TO1kLka/GHeu1oXX3sS2ZKAO5mwSY52r
IpsmEPkLm5Hc5Y3I+/xomjFSga6Lnp2qija6407HrgNK4pZGbsAvM4JN7jN8vh1jMHK6697LTFjB
rrMyPAzet/ZyVYp8h1ry4/asj0yXgFOvXKb2nLlR6caOgAf8W3PjyIfK9beb7T/US65Nf1W4ygJK
a35aJCIXnSMzcQgGBO+gyX1u8wZnhok44fY0y4udDP32vnR7VnXNkWsNfO5eFalaK1rxu6wD15bA
2f+CTVlUOt7sHPhHsk/sXl18Gfd3/nSkYwyZgAk8vdz8vg9HHy9Jtc4jQGkI/Ie9P5HbEuk2Eh/r
L2/S+P3sTnFuOkyHpC0c8flM13lKZUVsoe8oxLQN4qTfq1C9jTJ/5+L45/6wxfgQ5t2wEsCCjr7y
hoNnQ6DBzz39pZb+fdCmYEC7mBmoVLEFfm5IDlpehqxPnAG0ZEs1lT8aURDeiQl7fB0gtIqsaieG
UT8GafleSOvcsSq8ae1w8qb2rW3HU6UGwa7sipXsSiJbTYHggcYhY8uR/FwCz+v+B0Qh58tfFqr5
gvj1LnMMRWHABykVx55PNaoiyA7P5IjHvoXZjTLL2QCGfxjLHjBukASXkeTkS0Zi8z8P0q96sKdF
uRzAQuFMINo0AKlg35mWVb3yTrtDiSgMphFPQ0tiNpxcQJHHxhfA94np3qgos58m8LAFcLxHPSHl
ZvC08qI0473yGvnQECizKN0quXOvEinyK5V8vlGmaeBgmZpV3XC7I2omrdVP8bK4T2QQ9Jcwz8Zt
or2WSZfv/cgB12HVitqqaJdF5jQgRTV1jUnV9cOGcHrG7X9ZtNTvZTZDNHv+NLkebNygv27Sg1RV
MSAbQxcMchgEx4w21Q70P7R7AcZirQe2WEaZAMpe4ZBiWauPt6ySGlLo1hvx5La2wAmql8FujEC9
z80IbWrCe2u6TzRw0prRhaxF6r9zMcNEpadUdkcysep/ojKRDVNqaSQN5tTSx/97GK2sJwb02jIK
WFhp2r83EZO60saT0vSh89xEnEWx8LzbIZQmMuY+GLXQf7C65KHswUyTv4GxHdFQBJLvCFO8XCbI
kLaa5QLE6nyXPrBzHtDtR7HdrPX/Iuw8l9vGtm77RKhCDn9JgAAzqWTZf1AObeSc8fTfAOx7blvq
suqsg6Jod7dIkMDea805Zt0pTiKbWK7LMN+xjZTPkL65KrB6ayKmilP1OIOfJfIWmMMHVwrlP64U
DJJlHfGUQqfv7YjFFHIfLQeXQ3MxVU5KjEOtk/uLEo290xuTfEd7BInA6XRcc6Bgym6ojkJJyIPA
6QLVJM2eP+E2mRPgyO1AdJohObI6guIkXxbPsSWe+O9mdliXza6Y5PBuQAnR6jm+NjKXQpTNwSNB
D1AkUUU3hQEzYoaKCib1o17X+x7i0kPS+J+pcYF8u0JMWsIQM3wNKI6t9K6bzbc4M43P1aIfCRPL
OGRltLg9kz0fM8iWSL0Ptdk1B0PZjE2HxlrpQtJxOsP5+1VGf39b4i5u8ctxV4Kaqr3ZgNC3h2NE
7tS2GmI37HF6Na0wPmhEKB+FHsYe5L+H9anAKKGKRjr5RmnDyiIKzkKpS2R7p8pVDOTrCA6BmJXo
JpnqzxJpFezjVN8lDPA2ErPtTc3N61CVBiTa2D9XSSttlFmwrr0oFecRo/42nLP5K03VA4l16Ys8
CKLXEui38c3sK2G9411ZDkaif4H2GRKxMbwkYvgdTWp+1UgDIPKQ0VDq2yR4kYpUNmgpc/O5JsXh
QP5B7YS6VHj50NdoSs3gXEStv0kb0U3LYtk/d90XJqHRBcrYvox1JGzBVZCCD7b8tBneXdstSTc0
lXcCUY/+9tPPl3DgHg24p5nq3sMBxX6sDifhXMOTCiL5bCZWfsowApiEkDjqLEx7YyzAqqvRoG1E
NrOyeuv6AaBzVSneONuYxKDS5b2+k4jy+6FU0lcu2COreMwhcxmg0TRrGUZSVz4OiW3NYIZGsVOe
cx3HU9hZ4g9lILsbyP/W6kQaBjoiJ4kJwFZfjAQZSDXXbNXMSWXcAWVfSW5TZVjPx7F8aHj76Afi
bgrgiJC/4Umzz7g4mYlozFUIUS10+RNj9yU3Zrg3yFzxPxg4N0S/sZXO+l5ZrObislbvg89MuFJO
YgDGb9P1yzcigiiUhEBR5kic2I0ie/L7wj8XZA0hnP2mZ4kO8lrTHiwsikyOZ1jfk1donUjnlQhi
xrjwajr0Jed08XMADjQ2ZHvT2u1iyy2Y0yL61BbTjLyNzFjFRivC84IthcuwjpwGzuONMdCwy4iZ
OiQwdDPUchBLOeihCPpXZB4tNS0zKizuL2aXv06tL50x7EYML5vOzbiKb3X6iFfyXtFoFjL/slo+
aLD0uXi1MbDyOF1sSshbAPXAcZwTO0ql/NDNCbTMRqx2fTlp7ogFwlUzKbrIeeXxYbNOynKIloj2
UeWjoKT5dIhqrX/KBU8X8RWMIDKfmJB8Mzp6XmrndR0rnuF/h0aUXv9+efmPBZgl8z9tueuKqPrf
rHrFpJbjptfZVmbKmfRxWCFtahDDMpKc2hCGpcXd+ILY7oksWaDJExoeoap+Fqyz7ipBM/bcQNnS
tPw5CpQDoozyGwAXonix0Gr+SyvDb192XWqpfrBiWOdvfy7AmIcwDKQ5p7I/Nt787rE/LjaBstlm
zGB3psCHpqwXkQwrBbuLuXRLLCWWoOL+Ie7HiUV7E2Jryy30UDpOEm5AHfmHdk4gCzN/I8XwiOw+
Wh4JwSBw5ZFSTy7l9FzlIyzz3kDmNE6MsLOHv58I6T+W5pZBS5mlOdvf92M1VLeaRDeWMxFG09lU
JmnvhwyB8RaE29Ey832dq/WdZosIDQQOIebYfY9i5ZJN0qGzEuOu9FV8GZkbbokJmZk1JaHJWoXg
1YUVVFtfu6R9CMN+vqAJn5/0lO2VqRMHzb/5KsahciR7RTkmMKA2LSI/LDz8qPvlP2BN8qOeVboT
ClHnzmHx08CCfavFSy1CXKzKHHPUGJz8Sc5u8VxzhUcUhRQWU4Apyd/YMO9mQdA/a+PL0OWjp1WN
uVMEPYYM0bu5GDdeJCck+Q2N06qAcJhqZlfiIBVMbwY0Udx4cKgGWqzQmyoPyE3nyGaDEhzh4r4J
ZTyIaA8K5KAkREX9LZ9NBbZ9ILBylDJbqSzp0bDFrp8epeVx1ectCpDiVGZzyl0SGQgBncmB6JP8
cayAAxB3hZ5MyJYAC9UhnqT/lC+GJgYQxwQduWPVUIAKQWUvW/wIGURfCNmaTime/W0W5Qug3Kqd
mVg+m9aifKTxd5vxoLvIiEaMEBKpSMo8foUWv+kHDXHAFApkYAxMNISwAxNoxM9qA9Tz75+292pV
A20Ce0BDlNnymubbr05UFWklQ4dS5brfDzl8ilH5VMFEt9MkDyoXe+LgTlaVepKRTIxv+vRVWlBX
rYx5shjpACcgEjaFBiB6yIfsa4L2UUS99D2otWOK8PCnYELuiUvQV7iluCgemzKYCAEekcVynbUB
C3ReU0TPGgb2z4i7xg2jOe1Cnrd815LyZmQX+CLzQWR0jBJkeRhW7XxQU1+H6yLSotJikrsamvIW
/VcXFFTp5plO8LZejVx5U/HaVM1MSI9vfVG0xZk5ayDuyQKZ+dAfzMFXDgU2rnwjktb0weLNetfL
4m2mqcDUDpHJMkj9c08Tgj+LO4MbdtEVz/SLs51g9I2j0fWiyZIPJ6klAbEo+tdOrHsm1eN8Wg9h
EWLJCu+9fBvlW1Mvx66+9cFNlK6URVCVdB0ulXpogqshXSzpEmC6vDU6zAguYiFEAg2OWrXgAw6W
q4dfhVCA3wQEx9Hauv6JwfDoZxY2njDRaa8L6o2//bWvOqTTeTnYccUUayldelDCR7VdSl7L0B6T
7Inqp6coewqE3zXXz77/1KjPY/1cqc95+kIV6nM2vVBx+lILeBsgkX3KhRcKosZGqLN+ICIJhqEF
6eFuhYVLlJX1JctQN2Jse9XVNNxhzWmfug/bPrL4bt9psMlAMItaVpbRVbxplkmaTBMiQdsu6Qgk
D6SC46WDKDlkx9E6KLxJ6pFjC5o6OvmYy8iZak6NcCKdSzsSN1iX52ZearTOen6hx06p5sXPL32O
1PBqmhiJrtSMUdS6lta1Km41y+r5Nq41zzfTX6qs7r7PaYDHd295LN0D5hJOynvypMNxgeqWPTVt
pu7lJDgJeKsgL+vVPiiN8BoUCRp4TXILeS/QkDuIC+zuIPQHg9R5H1Yin/mlQsJJrIOfHikzPSYo
uQmJUI96Rbj4KfBPpbiUQjhFfpbyMyisCZIVhsr0QgHTldNLp18ad1COVnKt9MvUX43kWurXob/m
BE7q1yS9UVF6i4dbYSwVDrfMuCXGrc3ulD7e6+yujkuRb9fKjjzeU+sujne9eIiteyv18tEiriPp
FHqsiwSVqw3heCbY/USIe2KRNC5Ihhi4EF2SuyygyAi6enBxWJBX+qDlD8paUv5A+QbksgfTuPMp
Q+mHmVQ17mpyT4elxOR35drtV6XazYpImbkZ6zFsr0p0E5qrqpAIdsXxmEXXpL0k0TVqL1TQsju+
dOq57c4cy+7cJEthyEFApQ8nda0UJpl1pD1IJfUxqo9hdGRInA+HIT+kw8EiGij+QBb+XiWDHgrV
gETzj62k9dafkAWww+pQRdYph8VjWCSm07fi4IyYOB6nqasvfmPxclLtkQk6MWSL5q8euo7gCZVg
eHoqEoqL4/rUeiAASDmryjGaNIsUeAO5ONQLEuz6+R5aZnMRum5XSYi0wwk2Ygo5BoBIMX0Jm3qr
S4n5Ka4ZYPDNjHarEWl53shA0U+tqXtseqNff19kYR3qzSFAeblLABdvVKPsr+shx6Z3jXo1cFu5
0TdT8Tqz0rzUSpXeMIDhgUm+62qVfurGpt432QfCh/fr52XIjkZMV1AzK8xp3lzhGzJ/EXsXW23W
nuIkthAMzTt1waFFA1tXcQILM9cV/qf8EuZ9wx6enJOJFK4xGx9lXXs2NS25Y3eLNDa4StI5atlp
sI7heo0Aiq/o8kgtLj64N0nLde2P1TO/OWJwCRUJA493W1yTTnDRZSOUny7s3HauuUvW8nOKfcVR
VWwcSVbqNzJagCdbwYuGGh0MB71No89aGj09gb9LrLYh4+Nqk/pQLUkCf1+nyO9voIyAaMsAeMBl
YL4dBsXGPLGjAHbUTiCECx2DixaYgdeJcHPg0hiXqaMLxxrZGcQ8Bl1STNtkYUvDJhFIKnzVqqx2
B6lToc305C0M2Sm2UKfLk/8ZcM21LeaP5i/vZTq8tTTO0A0ySUAH/UYxwGwpmJtaybaxWPt40cAH
mhq5CI2SEr8Hb3PL4HXYa+0xb6C56dXkapWKDjQzplNuCl6NiB/LTUfM8sB98e9v6nsBC78eCxMV
CTUK6ndDgBk7NAGTcNvCzi+fgX8TrTXUMS0Df3DURkGOzNbv7OtEGmISu8g9k8W4kRkvmtMXMeqA
Pfr09ApVZ7wLKsOzNJNu5yh/sMN734TkN7UW1QW37VWE+ebblZF6NdbwPcNpucRWKJCtBmWekWg1
zjS1TjemMWe7Wmpl5GgESOGpwsPfwyKd5eX6jUxhGT5Jdlv2+N5CIllrazLOkiovYxgThEjXo1AI
M0l0MmQ5lyAjcDsRtQn6jrBhk2W+0MJhRC350qOuxordT4y5ZCGyiMLQ8p0RskX54BT9x+deQfKP
3JCBtcqu8M8XLmYlnVN0dFv62P2xK2KTqMuWxqu4ySLle4xYeIctGX9P72g+r9ZMwWf9/ZfQ/+MK
oXBRYwWEiui90ClFxmWmUrYANcKdKBNaA6Hea7V6SU0pgwNsT1rSbDHpG5LthyV0h5ImfiYL4ntI
3PAPSBOHhviRUyPCnRzY4dIRhnoqt+q3gsyVO6K+6ro0TjZ8kcTjGCBXmupseASrjcK7tbl+lk6p
0vYKm+mEm7m8WEFHkGKGt31a2iVt2ZEpASU5SXE+hBW+DXjNe9NsxZuSKtaTUJXxRkH4jks69p8M
g8FLo1jFfv1TVWxjp/M3cZsj2jJ80hMxhntcG2MvIE/E9kfFuM6hcArEsnoxsMtIWSguCTP06CLp
AW3MeRAhLU5iVnkISawHvdIn5Lkk1v39hGD4eH/N1pjVwISg82Gob9vU0Gi7joZTCfoMMcocWGdT
Rf+3PirV7q4rLFuXSnvkgXsyBqmxXapL93O77y1vtDw+O+1OJlK8XWpQXMt3J2Up1k4wU8lrYNuC
naYkbU9CxQF3QbpPNJzJevs8lsdfJQZHRTloayWE3PUHVIlU5O8VaSlN2hPKM7XY3LxFXSt5lN96
QeeZPs1hQuHdUXFnhRAmV29ctXEJbSwMlwTFGSkMG/nIw++qjV70Pe8BPpKitKfacO9r+3nc19HB
1ECQHvTqoFaHfj6wPczMpRKqO4bpMSJdqTsOwSlVjhRC2V9VzSelXKqYT9l8MqCzkAsKlSQ7U+BJ
Ymh4H5zCdT3w5q5rotDkzsuFbZkf/vnFzpu4LCcotCg2m/FqAX+5VNIhRHWGNQxHVcwo5U6nHPNa
Yf5semWXdODOQz9KTvhOi0Osp+R0BW30GPs/1LDKzvRTs/P6SEjT6RjIBjdyPznoRfRZwLvzqJMD
ZodGKz7Mk6bYFZksXsWK4l6ecC/mG+SLn/DKVbeiMKrb1FiVF0Z0hI10qG5BoN7FCZS3ai2JoWan
E9zWfI/jcr62kSDeEECEG8Mq1c8Y2VK7zFPUQhn7qTmaR9Om96FuWl4sqC0IhYnqGXn7LIOtPePD
Ns6x0RogYlR9l9UWHAcEiPD2tK+xjslUxmJgK6SRb1blhoStd8OWvb0TSf6TQG3rFmc1isWlWV1g
ucN6mmuIzIFFN72ce+o9Fcm7xnqZCy5Ruc1WbxMDJqHVgGhQg3MTycoOEyTcsh7vbqL0xU3KhJd2
1rPvkVl+R+0LPUz2eUs+WjqK74YMeEwZe3Or0UxsDasI8l9KFwBagpplEtE7ZPCJbhATX+dJXEQq
D8FFE+1bEoSAAEV7c1rKn/alscfEbsYHrNZjc5ibQ+4fGukAkL3Kj/1wbHJ2rXgh7TQ+zcMRpy9V
knAWn3r5ZDZLVcF5lk9UWZ27YKkawfpafcXFbKlpLWWBzJ8N/yyvR8snMumclRegW4K1kcCflJdY
OFNNeYkk9IiXobyUwpmq12qFM9WzddMJFnIa/s5ag3SmJuL8wjPiTTU86+FZqZdjqp789ciMg7Ik
uDJ1qd8Ncro/T0YsbiurKe4ZwV+ET0/xIxGf8gYQn3ybtfJTqcDxOub0MstTF5ys8mTwYD5piIyt
E196wTxZa8nZWVxrHJZvfD8s1Q7s15Zq9POYXPh+LeFA+jnTz21yiQewlaQJn/PkEunnQAerstQd
6aKpnfW1hPiy5F0OW6k/y9p57s/jWpN2Vgxu2ecu/V2jcaKq9EwOQ2uckEjLqKSLpcLiNPlHavCP
qbSUXx/N+mhEBNJCQzgobBrZK66VFYcZ6L+wT/AbK3ut2xN4FH1Cp0KtS1Bv5pqLy6/zSgih3K0V
V1VcZEsf3aKWDc+fFzhFlLjNGbgeWLO/laiP4txrsdyxk9MNwca2vaexKZ5iYqnWCuEaENSGUWvx
4C1FwkyQLTX67uwTC+AWihsOS2GyFvBZR24CSU1cSm93db6bqp1C8q2tKztV2UHi+lVNCnKIzGf4
ZC4p7IbuVpGnIdspPaKIc+COGvotLwoRZS4Vlr8LCR2FjrzV9np4wIeXq7G1G2YBiKxcwabIpT1V
SnuI10m7j9p9YHkhEb28HFS5YF9ar5S8iTtq6g2+S02+m3JnU9yAF1Is5YcuSDiqEXdauyPjBApe
RDD0jtJ4IbwsZYdt7ld1jUvN3At5RbPETMIcrCcY1KH54Z6FBd1/nDjWmprKbstAJflGf1FJeq8K
BNARA0MHejvBKiFLGyxoYEN4oJTKDtB0SnY0MMy0iR0IuJQG8DOdLnMGwNKNM2UO/U1KUp2xcRR1
KW0tg4WZ6iSCk61VEM0LyGwtUq86rg2CY0DUFuAzOSTjUbXmtBrLcKfXlhr5sSV/gMaFMzDeQDwN
GJrdau6EyPjAzpF0S6KxYlOs06mx+V19ZFNQ3Cx1K1vbSmSGAwR6K8GOWiuA6B4sxTxIKG0zsVtx
qXqtUiAV0PYTJyeDNsHittRcOQMNFLbpJFAMDnk2NLGoyXSA0pY8CVXYdJq1JOYfEQISZ9E/mA5F
B4aK1gpMB489paxFWjjqwRbilAO/lGRESo6dHhFM7EyxY5E0a9kFkqfJzlQbCosyIe2x08KOyO2L
7dhnyUAO7zaDtLOkumwB1acT9uAtNmvfMwmRIMiQ8xrYc2qrlQ0mHMVuDOtdsgEYAZmV4cIZtho4
JLNQ81pMZ6bGyV8SdOcNfQKHGFvmbsrksGFKOYMTb5ETaGTpLIXHfbG5c8o43dpS1Vr57DQa2HKn
05ymXaqdyQx1oLBKa01M23D2Rk5r2lHkgOUJlKUk0gVHe2gYWdltbvc5pgobUQiUWVNFmbitxeW4
6L+m5Zgb6CBINLYtlusJ0aJ23C/ViHZFqJq2VCHwR3wsbSNxqIkTOizHgZKdenC69ThyHmV+EwiP
/FZL1WvRvoo46TSxTAfIEhXzN0FpEbYe7XTJUSXHMhypdwwwb70jSqygcLE6Q7lUt9YcO6Zlg5RE
Ap2rdqra6mSTbN62dk0ANOs3zitn18dltpX2dD8wE3fi1uo/6A6sEsA3F3DVQvqja3ir6WjJf65Q
y6lMM/C5qNR8GRevKoaPeMPDR79WnH4YMo+MgxDBmSk6GE9YnjSS8ioY9wAZhu+z+kqV+c5wsHBN
Md0PSOfcpA9YpkISQ5oeXv//IcUPsTWMV8t4TbrXrONf8zoHr1X3KgWvylpkgIE/XQmon4T0k66+
dPMnpX4x1aV89cXgsf9MhdOzdUjDezw9N+lzOj0DsTXUJ6ppGBw8hcFTHDyZ8yMmQC1/NNYyjYdw
WCoeHhT13iQPmnovFNJxAB2XRUbmcqSbj8kkEJVR+P/EepQ/k3vo1ej3bkhUkEZ1bbxN8TE//P1W
+h8dW4RXjNGtxaJL7+tNF0nsG8Ca/tLxyo2rWmLlWg9TSt5MkSL1KQYEzuMkv4ilTqJmq0nHqoo/
1xYXaEJeFHtghSRKoCUbUptIlkni1wnwi22SULZPI3Qq0MxrWZF2mg/jPC6W9MAiE+9dOrMUs5Jj
po3ifX2q4ceNAXOSVNfQYphgkmsioOgyzMh8nMZR27TsglM/fiFhXTsSGvbvQyTZ+RLmPlfSppcH
1qEk3GKUCA51K5hPZkduatrXXEOgptlgZT2tKbPnGnX3Bx9w431bg5kJbl5G8KgGGMv9+QEfddlP
xHrmA16Z3OcWkWZhNNOewE9qtPaZtJ8t1idLsW75VQHUXwuv01IsXSjWLX66HFm3UKppdxcWL0L/
e+WCCjAydqxcKJVcnHXlwuIlTpb1C+uWcPy9bun9HeuWdq1f6xaWLgUb4MjrRk8pl0ULlWpeTJX7
YF26+MHvRcvif4PAGuXTDtYgtCYjPK2HQkAA6ztVh7zOnIRrBwjs/PdPqfG+JaHQS1xEghikLGwy
f76bCdHaLWjIkkwsECQpLdVTg3T3NJm3HkUgqLtyeo3qGeGu0bsBYSyQm835uB66OmUMEifDtoLP
5tVmNOATQmfWpLL6tZWlbQn001bnonMNRjwMPTEz8n34EaYLFut/T63P13XtbwvAyc76BwQV/hzl
iTCRONo1Vg5zvyPfwySw+phz2vAmTyj1Xy2AzNssHl+sIP5eNFrszPHkP3aDTIJGNDNt0AbzEEB5
YQSt33oZCUwSi/mznAvqseuXPN46z59FpKBn87ve0B8rKiv5QmbxV7+bsu9j6596+vDPNcqClbhR
5mi6BGs2PCuSkfm28rPUyNXdavL6pyZW4iZRUQgkGqxyBHaNU7ZZ+fT3Uwc96f2SD8kJmluRM8gW
9M25E2kyCoTZl9tBkkva0SqNMkMurpgiusKZGQFYdqWz9nNYytck26+VjWSpOpiUqZqx/DmqcA/u
5mE3Ir1SluqHnWXtzARDkGtYOxK91ASFrqvUrjktlepuvNYQet1agsYK2aMYNBGvPQyeVnjKWs3g
IQrEUDkXXjF4Y+H15G8PyzEavLbwgsFTA69EOFhguvTSgq+KC1hmWCvUXHl0pXKCYQnNCU46Ovcm
vWr8erWrADStXWty5drNdFeb3ER3o7X60GvXqkPPLJYqQ68fPFwg7UA/AE+eXHgYisvBm4qlaKyk
+IuLpWL+Ci8i8ITeUwLP6j0p8MB+jYjfAq8PlgeB5lK+utSMFLByodBoQOPtAhd77KaxC+6eSkwC
nZeaCDLKd0O3G8JdF7KX+GAs9B4RQltR594v6pYhydZb0laaGmneVzKg5hYZtpglhAjEWfsoMb/K
odJ6pAOYj7oRCwhv5uiRGQNJEkOUeRrS0kNcIb9JZKJravq3XyAEHhsdkEnYkno2GbN0DYPPFplC
YCGnSzn17Yn2TnAOZ25HZWGFr+IwcIJCQimrVmq3vgTmrhchPkC91K8m0utD1bT0xaw+eQ7M9Pvy
/55O2pYpknFFbEzcU86OuRMtULG9epC1kuhcGktlJjZHUf8qLcDrtDWJyQi4EMzhRGzMFCifA034
gdmg/cak9DZkwvcw1uaHIuGfVbsyuQFeFT7y6b5v9cNRsLgdMZ9FkrPOQP7VBTKIR0nNTuTtTPTe
67QpPLTorEABRo8a9FkxnHZVbc2fiiAq6fIAdiBKuUcaHiXkFyEtqhRd8VAJTS9F2MDg1SBk9ZrP
Sj7sz1oikC7XKv4H7av3Fl3QuaBDRJX9PpT7Vc/2r9875GSWOEQQqKkGaL0pULdjxrRTUKrqACYQ
tssY7+NI7x+QclmuVDzTD1TvpEAKH3Bt3hv8kG1biLdlzETc1t8CuKRknNVkSAQYh/gx0rAsznoZ
fUcPYO60VMkJyYZSG1lt5cUpSaYAwDM3mvBjpACol5l0rCxZ3l1C4IoxbyC2yjDRGn0f61rE1mu2
Prepejdrq/zAAsNy7t1VGMIcV2FRBY4rv2sJt0GeNvmoBNth9sVqG8DXRDgqTLYpVhI+zQ74ZrFI
IQZVpuXDoVPYd4Y6ccvrHxQayr0oAydBtOBO6g39MPdKBU6rsOw4z3LIrQENhsXOpiwHBGXNtYvm
H+SYaLuqMdqjMtAsXx910vBaDE3r6i2ZT4Uef0IiO+27gsDxskSYCrvxWBW9f2zVHgCIHw87ndxp
Wv2pBdqVft1mfZiLWXMQjR2S6cx8LAprLNygFESHGYZGBlKpnQgszhmNJvRCGhDP63PTFJc2dqHQ
nhcM8VjouCyYhTlmWEuX2PQBs046aUehEt4qkNvboO5J4kBdfVuf6+TCumLPFZr/90RMzwAJgkEg
htmSI8te1ze50kq8TrujXQ8ZloNeJhuWtKS6zKMTx0Z5FzMSmUWRAMW4aLizdc2lxtF9DBWpusEt
J/puJMg8tYRd20qdp/pF+yQppAH2hYm7RvsnyumlpDPI9zpKRm+wRGODg1Ox86mnhaVJPfxPGPqK
siB4WzdQ2oLsB/jxRkrCKRexw4hYRwtm9THzFfbjMWOuVEfEnwhE/S3xAKTdkZTXyTJsTYu1id7E
r/owGPYo00TumOqDDeU2mRjiU2PWwS1XBPlFtb6qmp49Z/Cog8hXvERtwsMA8uqwPqIT//tRmVUW
V9+++uWJMTKgDlVbmvuynAcnb7AItnLbH+EvdMcO8MsxA0pONsxsuUSJbOD+xV9SvCS73mqn/Zyw
uoIA9wm33TkLYzy1fq8wSWx8MEPqlBxICRGhLUM/Joy5/iZaDD6bybxMUYxIJ8vbi8mCZP2pmrLZ
NiuwUnoqtAzpJBXvidZKKBrVfhPWCLkFuCRtMD0ZIkoK/GW31sLJquszgUB6UzDVZvtUsP3slWI4
gOkbDux4fz+Su3E45BYfYvau3HB5tfe+Lee72UnfBbVRD0irp/uv59MGc3xhndaf1ucn+k1m1BJj
os7osNjvtlY63SLsMAdJ5j4+6RghuLPdLcMAeS4xdA+Uyj8kQU9U4yzOJBikEHo30fJstD4bEtST
Sii2Vke3QSqCO6F7ZQoDaeXXoennXS4EIMwKrUGYxRAOuxqqWkXwQRXRMBa5tDEXHYmCLntjdKHk
Xas+a86WyDaoGETPagdej/xp9lXeOF1uF0y4caiq/fpDJ/4EXqHtxalTJS9Ql+X/IBE9nk6fqynM
noU82HEjN19rbHFVGQ37TGBmzY4yDirriCkq7jfrUzPggNN66KIv1WBCaK7UPrRXiviwwOUbZoD5
kuQ1EFRjdeXvg7n8aFok3FSJOrjdOFfHtip+dAtxlU9m7jSEUjr64s4ZapM4mqy61irUb+Y6sttH
lYq0hKztQIBarSO/3rR6KaHFAapuhkqwbxEYbJhDlTeRyOgorfsLK+l/DOCBD5VCvDiQy+aUkAl2
gHDwyJCiAexlYIbNQXbFjQCQV2FjnIV67lr8B71ZJndNJc3tbOVxRGNOWj7nojJtkGYFDK4kupRK
gOWx6uZjQtDYYSb9DxjJhP4wZpKxPFoPSKxZ1U7KTKfM+GQKUe4RJKqdTaHWzmouK4e86J9NqZ2P
gmZgtGUTt8VnNB+NNYDSnAsyxHX5pcyyT5WO+Dxs5YT2qc8WrFSRk47hUSma+iC2fbFVAdzYMOQI
IW19el6tSXIK6RCsXQoRFFQk5jhQlAppVlU5XZuSot5h6Sq1AFMHsLkWID56bxhGdCsMuxing5IR
1uYTw3Ppy764CGoSXAwGztKWkPNuFkonpOu0860GqenQl/vYYB6Ke8bwQmCSm16VLEJX69+Hjpyv
DXINAPfavB3NoF7uFGHrFVn2XV2+CzFB9Ju2KHOPRODmGmgZudKsLJighOg7gvibMar/4ONQP/eq
3pHSMIUvVbT3S87GZBoTQ7V0/nUQMr8Wtlpmbg2+A/sgKGNiZcsl/TmBhzcX9RFSpT9r6QVdeKfZ
qpLzodhqmzgZv1pRGBJR2YS3gAa6FQnaodQG/wFBxklqwOpKQq/tIC2Nl3EB0U/TPNpmR+ayOYt7
36jgrJvjsBUSNd+BmarsySgmeri+ck7ibC9l3URzs//HEtiMqWUMPndRWCAeeZCUgLljrPqHIsCM
BHTHGWP8PUlHEJqkBtEjzHeGSYvbIQ8b/xHZzTcxiY1vWpADDQ6ILu4tcv2WVBPV7M2TDPnTrkbi
1sZQ/FK2VvGjqVXS243wNfX7zvF1nJKppmxlFB6cYIIvskzAFPS/Q0kG3TEuNZFGfaw7WqB8n3W1
fFRHVdlLCilcBaEiLo5W89hFgsGHWn4YJeSwRWSgsMXZ47HeDDZJE0/eB7vl99NaAkhFAwyDzH75
nfaCFCrdbDtSmUKkWpewlj3eUtEWYU+aUcFgpDsqkPu2/LMkp1rYB4Dy5MS5AjKQpnMVx18IRe22
VW89Fo38RcQP/sE6eFUP/Nm7tVgIw8nTFYWezFu53Aw4xTeQn21ZJdPgF9KLruV82HyE2ezdnkc1
Do8DLC5P51PfH2WZGEhENJY2NlcgeM5Eu2Cr9OzlZwy4Tkgv105SkvOi/2PvvJbjyLIs+ytt+e7Z
rsVYVz2E8tAACEXwxY0gkX5dXNf6i+Y/5sdmuYPZlSTLkj3vU3UyjBAEAxEuzj1377VJDwLkKOSm
0D6Eg09kigqLnqZfypz4o2gwOVPirzDQYCsY/QqYZLRVG/Or6wVgWrt5jl/GbGPoOkLvHu5Hap9F
omHI8fBul45gUF+Ma5Tf037CAcGQIcp9uDax79p4vMZa9zEajFut8PWIDTBHZB+Fl7J3bHEEAt2G
m7W16/JRC4YvaTGqe6QCxtEMYJr3YwbFtgdygFHt/u+PDP3nBp5naHPBNWxEdfTw34/Acm1qXO4a
knUZFLjAST9BtY1wBoabjC0Cy6hQ8Rvlc9tlBReGqb5yznm+MDJ2idI0/CgHT1vttpUdo4+GW3sQ
tnB8FRjkrfTGR83EJGuFGln1+MvEtU1LcS3S0vmFOMX+ae/WZRCE+Ro3u82I1PxhC1DLUvjuiZOt
i0EzH0jfnIw/Is+S97FBbJWTRcmliJTbNv9C25mclwddYxlNnLi2t3u3uy2bP5Ihw4VUW5dh0MhP
whMaMKqvRis9eL2+cea8JDA/WN/wKzh5pG5SoyEqaQLZDNJ1cRCFuvZCjJr6wJyZ5QRW49exvRUu
lxEtJRNpgi5/H0sSXZj8oYxImz9wgvS7uiu0bTEK/Spr4ncM9Z0tYZQuDXXP3V06UfQA6dTP8/G+
lsm5Ubr8KPRoeCL4e4vrxXmUffKiWMptVIfdw+LJ64I/yLqsfzFr0TTrx6Wfq2I6cBwTqCU655/2
WtzQDBWiENdatYV77RhzeUtFsLjZF67mktVuNHedslPN3aDsRulPys4giLQhE3Euh4VDspeQ+lE0
bCfXT5I9zCSZ7PHyUjoSzWrPtJHAblFj6dkbzt6d0F7v7fjgOPuQbs/ZB/FBcfaUcPdRcojdPTf0
YZO6dBX7zN0XxDmrTGn3rbqnP+QMo5wawureq/d4hZR673h+m+49z1eW0nVfBH7XzYXvqV2qEz7l
TTvd3qGWpupmB8RqDHcNG7mA37ZdOZIXOqgeJNTmUYSJPE91sck7v1wqy30KXnbJz7J39fJoQ0ud
dkXSDisRWUTLumb9ddw7RMb94pS3froboMyEWGFzS2DyrZk/ULFyIxyVcPSATpYXU70YYA7VuZzy
gjjGKy+BOstiQIaF2gVlTLJU0a3qeieBlVXknl+K6lIigkmPiNrEpakuXXUZ0cOIy1DNwhgFJrq4
CPPctucYsSee3/Y88ud0rhSQJM0IEVDjCebYWHwrtQDac0IKSMXdLAWkRnl8VwPSptjsbyyCwJ79
ufSAEFAjJX0WBNZyrlbuEQQqwawGbHoIXn7hEHrrZw4X3r0a7dNy7w57e9hP1ly9OAwFW5IHfTio
S3nl0bEODo/l0SqPhYs7FiXoMUGNt1Tcnig2LlL0BWelOXXhuQnPdjFXFZ4hAhbTOVvKdc/whuy5
zZhrkBfdPXfocuSlkZdKXkpEOfKS95dMXpJ+G5EE01+i/pJK0iUuAi0fwZLdxe0uSnrx6I6BBXMy
ROa5ph0552n/4BpnTeDYOFftOTTnx4YUev6czqU5PO2z4Zz68WTxSo8n3FmIRrs/lZDIICn0kIgh
kUESXoweMgwOKCHfxZA9yy+y0/4UQ05/KiH/Kob8byVk3ftG+k0MiRJSwqNalJAJk9Xyv5WQ72JI
lJAaUXjFNzGk/e/EkNV0xLOMEpJSSCQxZj0kSkjUUfGih0QaVYbfiSEnVFPu2VoqmkC8XTT3TLW8
7KOvvta86rzkEJbkYh7XBW7Ovz/HFkrRd80Mp5jDZNFjzojg9UfwHJhz2cCEK9alFAlRQo5+n0lP
rMRQOCciXOIr6utyWyei4NozkLCoY1pu55B34FfmDVJwg4DIgiAjg1ke+WkDrKchvck8hASQTsId
E1KLIy5Pd7VlezejIA+rycMKuwtX5NAj3xrXs3lylAFBBRmXF4+Je5EECOGmsNupClAgtcvzjS0V
8TQ5HkRCvKC/6OvYUfvpRkGqwMwvIxQcA487f/0vw1YEilUZNzVBJ93mvUb2ZexNFm4nligfQ9YP
1TYYtkq1rbHSj2ia53KSnbcUQ+QelvnIOmAXmDu2Ch1lx9iKCmACEA2YMavxo8zPWh+2GDVqfsUO
gObrS8WeP7R+ipVQ8zPPd7nZLFV5vtX6IYtpzwdllei+1H3WurN+futm+F18AAdUmPtC+PR0sfCx
X6fCL+3dxLUfIsK0i5q50PJrS5XhjhVAqG5TLMfsB6jbHG/vUgH7wy40xLkk8YT1XKwZKDK3LYUp
GCun+RHQNkWsK5V7W9jUsKe6eNdQDC1Jny12Rbx7ABlA+pzBIknfad5uTIB2+X3it4k/VH63VFMx
IfGryu/HudrRr5dHvBua5ceVP1m+HP3B8pNx/kP0Z4Uj5g6C23yjnEsr/TH2p9IH50EBKu7cHdW4
hK3tRm3Xsxvf7vJ8Z7Q7Q8wFP6t0tlSsbQVVbIN2q+Rzxc8kxDYeQri5KrKImw2B2hAb6nKjdRu2
3anJngviOBVU2xjwH7G/45bINKoLtsNSTQVBcgd6Y6h2nrkjDUQxd8KaCy9NGLJ764vMj0I/5mBZ
qmz9LPMBJ7RLVZmP/7CnN9f8sfU9zR8yX9H8icNA983WJzfUXWrU2TRdOZlPeUspZHTzT3CELJXZ
yO92hU0S3g7Z+TUOdz0dgtzFzY65UgHt0t5G9jbhKGnnipbCCOS4Gx4VtuORgLEcHokenmvoNqY6
V0q8uL2pIE4uRb5XVG0jY6v0W5ImUm/bxjuqjtm8nqvsd4pO5uXO03e6t3P0nertBg4Sb9dxnHBI
VH7LscHRQsYalwcfSD7pQ1wp88o3Lb8av1Ux+hSopd7yUw4fDpxxLrGUwrKq9L3B18kUL32V3cDY
H0u/4xiJsZj7rUsAx44rrYuxzt3ZLUazXZZDYiT1ZC5V7OBjUkq7RW4RFluPdTeHSTwXMSvIvyml
notRwS+u2D9JCBG0Y4QzHS5SBkuIH5QV8SgHpRpx8YGEPTpARs6FCMlZVwfCEuyN3ZTJefl0xPb4
+5+Qkg71Cr/Lh0nP27Vb09FbffhU1mVw6XTyI1NSZT+aswm9sSO2EizFXAvFQVziZtVh4K0eDQfC
aDp+iCvzNA2huC6pVpZoQ6YbmwwW07EOBcPlunFXlq28uIne3rZenN0b6Uxzn361tf4zQMbVnBme
zcYeOzt0id9fsL0qCNNYccjx1kUEQF7jFmsEvW9b9mM0f7R8Sod1CWWKSsyjEKeuO+bm0ZVzEV8b
6YdujgY+OM3BTudyvH3W7kN9z0ZMAqPPmssheVgcHHbwi0NhH3YGnVhE2vxc7nS0p+PkHhk/9+mJ
atNT155UYy4vPJfl2QnPeTlX651lea69udLsEg2XOLvUkJSLXThcgv6i2HMl6TVaKmSs1V2D5Oom
lSDc3FFgjw06SFiGOxtYd0pxCsJTKOZKzWPbHfvu6MijJ1lyHVo8yfBJo42RHtzmwPrQ9ojLmCuH
fVLOxRzHteay+fXEQRnmyu2DFh2lfZDsUCw1pCdCtzt+QffYtyeN5qZl9DZXgXe4ZLR7NqezWh5j
YD1nmQHyOVNiuFBRdlHmnNpfrBL+jcDChWMGOYk7NjtWP2GxtTHrgyIlfZ4ZFyrETkloUqR5I4Je
2XR5YdwPtZJjboWuQAv0ZKObntxoug1Acn7IiRAxQoLNU72ofSaHDQhKuJw9pP3tgLP0pg31Y2Y5
9QPzy+ahVrh0GXVztaeMK1aEoBgr6T53pvzZLdNd3JpvTRU95bYXPsBmrMgemWdFQcPYJHrLZde9
ZugVRxtyx4BFaoYzMNsNS+01SeuDZXJRa3q9vC2A8K2nrlLw8ZRyFSlDtkkss3rgNLXpu/un3Gke
CZBge01nRszoE5+jKG3gbEZznaysWEfZZH12g/wqjCfQGd6c6NkeyzS8093e8R2dNWGbGdbtKJV+
U2nRc5JVzgUPJdLrCodvoaC3cPLTCL0Bc0OvPlVCP4L+tskHlECZxhxjXyHsT7qCWygcjZtR7bRT
K9ThdnmIS4IKCyZdW9cMCLRIQA+2VXYS46je16X2zOvTH8dOsuEZWWjpa+2MeuJ+sEcVakQNNtZ2
zZXGpQs5XTVLaVt5NHpAFmEbVffVH90I/NcFA3S7PChjGByNddyX07oNzOnEgMx8LuwTHbD5MW+C
4jhag4uwM4w+saXzrBYyvTZiuAHJWXBJ7dWtzkiEFHgoEmpX3bmMHO/CgAlakJQASUTQijV3SZ3M
J73Ps6sM7BwHB1bGwsztj8yv3jTFyL4M+XgktCcE02xdPBdXxd/fDP7NCpnRy8xwVcHH6dgHv78C
Nk6n2NKqiU0IR/0uatDJBBPGcheA58dM1b5ME1yvQoktjEaKeh/TPKZgkLeEWyj4Izw/ckUIsOyO
0iSqTELQOwYpp389NPOHmKTZtcf57htBdJ/mmvNJSzAF5wop1k3fendsh7z1hXsJrUcvfQrGJyd9
isNnsVTZPBs2wOq56p7obF/mH5P8oxq/jPGLoX3shpdmqWp44W6WcpHs6/zqdHl1X1ve7d+/bkDO
f+r1afPnVBYTto0Ddfv7F64vicu1RmyXnarcVLbodqM62X5naf2LC7uVTGz4ykmnwRgdUgANDjNQ
rTu28W1VuPB4KiLENTPfQlKGStZo8IJGIO4iEq+GW4e3RRzq6xCR2U3dOqQ4ZjCeKxWGomU5Z1s3
hherN2yoO/qqKHk9hINWnPDI5kPoKJ880DF0HKxcY102hKtabwEu2fVkwzZVCE9KtPpq2g23KaOg
r8wrY28FUvtQyeB+amLjudXHvVQy9YvmvrqqA6bYnUYyrnlo8nI8y9R2yFbX5SHWyOsak+gRPbF4
9MK7JpIpKyxyvPUkXttDld14LWLojIDVdWe3YCosu7+o0SDP7LKvTV2+Ee05PNQyKn0r4dbIflG+
N10lvNU4D1dQFtGFmVi0wcuejLaYvuRm/qlrIE4y1m/o8gSTtrau/Wr2Fm9EV6xbBb3qOk4z4t3g
wbfF+MmO+hzzAoO0AVU3QtqlB1kebE2PV0mPRvJXh8qPRwoYB8xjeG3YlyB9ch4v/mVVyA9vi96r
2rVpD+V+DJQns+v/EBMQTELt2wuKiJyIPT/x7H5dtAgz/v4J/Ew/YEuEXo+nwMHKve6HZWlIzmSt
gXlYG1GANyG0jo1TYhxs6gAQB5aDzGKYHxe0pSVXLtfpN1HLGhkiUrnp9XDTEaaNxsTduu2LbPA5
pqhNTNrsPvwCF1PCxRyLD+0k93//zH8a3/GkuSQ5tGcorpwfVW4CRWan4fxf06QiVbOBCEUyWLWu
arHENr6iVhgvSouxevl3//PL8L/Ct/z2fXxR//O/+PhLXoxVFIrmhw//+ZBjRpT/Nf+d//6e7//G
Py/Rlyqv8z+av/0u/y2/fpZv9Y/f9N1P5l//9uw2n5vP332wzZqoGe/aNwiRb3WbNsuz4PeYv/N/
+sX/eFt+ysNYvP3jty8gsJv5p4UAY3/79qU5H5U1wV/eoPnnf/vi/Av84zcwa2/yNW+r8Ke/9Pa5
bv7xm/07jA1QjDOziqwX9lp++4/+bf6K9TvngGV6/E9f4i75SpZXjeBL6u/wGxH9YZbmCNU9nkOd
t/OXTO93btT8LA4BEjzo0n7785f/7k3815v6H+Sb3+Ywu+p//PaulP3LrGreD7S4XJPO4jr/Bt42
FpYIjRbPDl1LszLagdWKDDOCpdPqS1mQcgnaSLJjLfFRe8y0rFIxtrEaQz/V2DTqEuw1dYBLPoIc
yYjFc588PX1FVtD4k9b3uGBDIFdh85lMpc8FQZl5Zb5M4DtEaSBxtqI/DN1+UOk4V0Cs2XwURPPp
dEnrJjs3wvKOzhh+cBT3q2lG7ao2i/KAWgJRpICWZ7sDGYl6qkBHH6tVKYLXcvD6l0arRpjFIrpn
oYV+IIzx/oeqc2m0wFjZ9pgxglLlqpM6K84mT/g962I1gpfbuaGmbkROuwtH2tsHdj+cvaqvSYQi
DbNuWPsbIzKJ4FMou+aY6MmdCAwojyrPkmgNgpxiCzVQq3js6EYOsZit9olT+k4X3Ky6rPziiCE9
0sPGK1nn20GbQ5bJSwpCw2VdLEla7g0/arx6nVVhifvKC1Z9zR6BSpoSSPe0RHnRkW+eh+06l5bK
r+R+7htbB8cWNZvYFs1xGGR4YuX4qaghoA9Opb/m3C25NlWsvLjDAPCJWcikaq6vQvaPMjUFdq7I
8ZKODeJLXY3XsaEna02pqtVIBo50WSNFtbaDHlBe+xy3VePG4Toax5705OyDIEhsVU8Mtgg5kisd
ZXlqQbFHUaCtwEbbrLPm1qqonowRw3dQji4PTbuKvPLRiMmLMCH+rNXWYlGRP6gd2Q4kS0zQvrqn
omiaXcKmtNXX2rovhvZKJCv3QvgOa17pYpWKUaOtH/cRXLyVGXB7FFr33PS5uzH18r4m5G011t2l
MWH95myObdVKcvQW467IsFTPzyB2089BEaAVITy9ZO0Qa2CQSzYvpy5IN3Wgv6ojUxzy5Xj1inyH
nvSlJdNpRbriCswC0D4Lz36TQGcMx2YFuf+16tBvwr2+UcLscXIBAuVQYPUBFVttPad09GRsAP0Y
LbfcNp1er3M0ZISXsNmKGrl66As2hg2Bazwwv4a9lYLC7p/tGq50nKvKQdSEvKVuXDNRbV8qI3wo
sOHcW0rZ7aMwNiAjAbYF57cZTf2o1+4evCxay4Cld146+sAzj7RdlDfZ1ku5FdfFUJM/xgrHjaqX
2knNVQ8aAJO+E+zjdoSq3wDr6rB6dI1xUGPX3XuwGAoLBXjH8fWsNtVrY6vJRgPZs8nnNyEUBhNM
pRx3Ued+Utvwi9uVj50hdSJRQ7SjqYrjh+dEEDkyPK3NbYIAeJ5pl14LgB5kZfJC57VzSlrNO3Q6
+y2DID6kznSSVhnKb2Ir91YG7fUq15BliUCshcv7KgZd3Wh28szebLqLzETbOHV/b1jxS0QIYIMA
ZuPqHVYYo4JsLZBVdtrIRlPdMASE47zOLRdZhCxFt0HLwDxLaa5wn3FOEiDTTC7aq6ygbYwI0C3x
o61CR2WW7ybmB6Af1oOTZe4mCXuI31OqESnP1X/DRjAZa82hjvWKU82OtnEq0G4ldbYl6PEOANxJ
z3quKkqkrbPPZj8NH0p8PYFR6GCrnGoTSFg43oRGs9cbSCPjaxUwB1aaibR7Kwi+ihAmf1nwX+Q8
el7crsMSEjeRiA3q4emxzZzXLpDntEs4RSGNIw8rjV0QlM9pj/8ww++QJV64laX6OrEk9VMH+Gqd
xhDkQSKmVTOscqUdT7GjWJu+7zxOH56P1mAXIBnyLaladaWmSblyje4y6MNXKOkD3AjSklmWHAyU
YFsn6N3/37n8zzqX2T/2n382Bz91Lte86v7P/w7fvutb5r/y3rcY2u9MfQx7YdoTYT4rdt77FvN3
ICDI5+doFwO+0ayv/9a3OBp9Czhej2g7wq9Uj7/0rW+xnN/pWNgBQitOv0P3/f/St2h8+1/d+rZn
YfMgwRET5vxMaJS+X0E46J5lkBf6RnrdJ3tCTrzRfd1EOVHU3U01A2cHQj1uphCtbNJIFoVALF0R
ka9cgqQd6JzVOSfHHm0ihcuS2dtM3V8+nFIs4FnB1nPRj9VdXc5G9xHT8WRat0ZpDrew3a+mPtHZ
BHYAD5RLwZTnHzllzeMkDVg8kUa+Z9eszKoBkojIm5VN2R6Wv+2SfLXGPRE/GS0YMzMDFRjUfG8U
1aekUeOD20EdjmT1YLsqvCAd9UKDyz1aSSlSjLhxfecG2jGO8hENNOkdi91VbR084lCD2hLuZeSi
4LaSJNhoJj0Pt3r5pVKw2XVF+5wan4uJLWi30uJzrg7Dxo5fI/YRr1lMWCTcOOybusyvrTd9mMMv
xUqykY/EjXAm5eyy8VUEU3hZHhTm1Ubc8/SID4F88th72Iw1RJbc8HIchGZO4zXTqyaMo6dBrkZv
KF5MMcuxYU5WIUFvIbuhCHC6tT6/D6YzgAvRsg7Z8XBT5X119QKP8W8+/ZFNSoNILA825fw+xy3S
0K4iNrmoxH1YZhc3jVj3d212yVgrsT34Yc4q2k9F3G+rWpk2JLjIDYIu5baESrxjOa3T6TtMdkOX
9AaFoLm/nFvfGu+/Ntp4OX46YB2OV/YWCECc170/zNXVSfWGbhTWplAyQBqlyNdBI+pTLO38OXUh
W5KWy6qgeHl/o4WdqmzuTcPFitxyYyamdloeJojBJ8KYsXarI5P0sXpqCVU/Q/OLz6admY+DsRqb
N2yVM5y3JudK10ncirVIXALSh9aNSPGwTiwxTl6nuHDWU7Z9isQNTlqQuri5cFl0Xwog0mdmYcbB
EdWdJoDW1DrWcl4duvSqKw/Lh3naEP0i6oRWZ77Jy4rp+EQa84qmwyMmmKMkIDmZM0WWL2jwlTMS
MJxmnluRBlIZ7ZqB1GaJK8pz4AyaMdFLerVFKkaPlnQ+S/EaCrfIt25ScFBVCZmAy3ufe42+t1q6
U6kT5rXSCyPeOTwjaEACvICpnuv5QZnKcFN0qeoPmnEl/zp8Ip4Dg3eCQiSPKsFsGRBt5+1SFvMJ
B1eyyV332OXoK5QpZBzbknhmwhjaYOJYK15sXQXPisWTsScyKXkAA3wTJnWEEX4cbuvlbC0I8jyx
EgkeAksgB4g/cL5xCy6APQRaeW2r3NsbEeyJcbAOgane//1hN68u2fQfwzybF682tD1mHBiMGMcR
B4DE7/vLZEqfpbGSYbM5Wi3RoiH4PK4n5rjvZqW5mk5f9S4xD7KxjlYWmNg6IVkRT0lCMprYlQO1
8hpZ8ev76RzVOci2ouXUyxux6euA+XjjeeBCl194kNO6l1Cg0LoZm3SBcjric9KxKkQkeRixy616
IhRvl4dodKtbEnjtX+7ozafTj7/44vOyMajhHuAm9dcJU6JFTE86QMuxXb0tvypwl3uZuxPUmrZc
V5ba4MwN+pNVPZgOV6sk3WH+kLvcbnF6JypZUPPnqqJiKM1y7U7SMRGBwv4++2Fz2jR+yqa98bTI
Pjo9+64F6ehPXQQYNpB3XgHctc9ysTG6sPJ/8b7+sE3H/U83cVw57DLO8cGW+8OQutbGcXAbwbat
rH17vlBbmqyQEuTxJsyr4aKYxN6agivA6HLGmN1dmbn9RZQdxqBMkgLQAKnoaphUGKRguUAwaJGe
5S2RPYOZT7u+M8cLmC99PgE7URa3RZRddTtm68+LuVglZX7Vo+wN735ySMq2XVlt9+3yVbHu3LBI
mhEdqbrisJcHh/gSRG4gd6vK+hDRdWzer3VGPOjvLi+dCPorS3RkCmRs6WbJwNgKzGPl7LvKKfZF
kjeQ7YovTW1DkF6OOQxzW7NscOMYYur2iQUeLZV7bnrVQWs67sGxTTYEgpobgrEh9xIOiPUwlBy/
ss8/FoVk4Y9NamPWit6utRCDtR4awQcltP+oMbx8wcq4Jjpt45DKTLKi8VjEMKQM0xAbySpvBdO3
vksiSZQWSJVahvZ5ANWkZm5wVorsEmO+AtwwJNs03oj5Ljtao7cVPXsIzXx9WvoFfGd3ThlNGw1H
bpsrp2m+SxYZnlRpuuzj04uoCWCNzpNZsNLAMkmzC7cdOX4fBaIVBg7JJaztaB02hbiEHirSTmqc
yR4yFNtO1nkE91EjAW/ryAahGf/uiK0LMoDbZcfBYbVAWB7icKnrt8uDEVq44CBB/+tTQgez70J8
3TeNMN6/zY0HqMQluzGEm1ibtO7eQjsZLjicNHgB2QDxCny/qQ6wGLAjmQXu+hY2f5UbwYNlTfVe
sdCRmOW4USLsuRos9XXUpu2Bs3NpF9hbmA4CBBpUtlY+NE1u3UWX5WKfz5dcBr7a/n3vDHsJyaZq
eO1Le7Z8eOw3GXqHFXw0tkPKjccbyOPV6wn/jQ0iv6wSwNLgn0ha6n19jra1YyPfuEbfnYtxDnfq
E+2BEcPtUKT2voTZirG7KvdBHr05chgu6tiHK1x1cGAa4xjMGQ1RF3e72pmnMIPzRxZa7tUYgLWn
5JCegtyu950Znwlzik6T+UmoIrtdRMRjM7LBOCIHEaL1q9myuDwYY5XsaVtuCba7U/sY/VyDi0+J
SezIorSBsYmOAdczglVMk+GrEg+PkzFGrx7LKhrp8YVJ9kXJFEJ0yefEgUPowfLvLg+6yi/LSMl/
v9j3XaYcujw+GBilrkVUyOtEwMk1YOSxUrq+fAHpV2/UsOwIdlDCo6OH5g1TDbFKHsvGri92B9GW
/OMpOxm64jejM3x09PaN5NB+DUDEOLQDRg4lHa2VlSneOmmzcVvU5TGE8c9uPqgIodTmxrMV2Nh6
+jj/Rl3gdPeBF35WmeO/VjHySFFgfauT114wWCnCPjkrHgv+zkLPK3GA36oTWpMy5VSy0Cnl5hBf
pDSQaaZC33DSiuNo50iMGiO1j5kDYc+QLquJpavNrKbeKeOknh36hWPTarxxpnhO7AxcciLN1VjI
h4Fdw34zWIIRTiq2mlqxUdkAMcujPFoFVdceJCo8c68Bz3EyZx6UNRgxRG9M61HLWPtjS16bRliU
KzDB46mwXiNOGJqUYkcOUrmNB0b0lXT7szERKV1k/VOMYXkLMlwSabJewIT/QhQ6nXeITTM+0pl+
1FjGbM3YcM+xbn8YZDXed1lrrxRZIYE2RPYLf/CPs+X5HsX/sRYAYdXnoLYf7sE0CHk+dJrcopJX
mcU44Sd2pFkzJRV7T5Ve7vChdSvD7DVnFcdwVNWuP5cWg7s2CaFn9Ep7bO0sutHZ61AJnm5Fk26D
0E73hqsWz8PAwo5hCJkISrsbMhQRywPpjdwANVC7aTMPr5DPI3uWXxoJb7Nw7ee4j+JtjopNExr4
prkT4qU17t5vR6GiRM/WNBk72wNm4rhl/kIqkFSD8MWYgMuoXZQh7tcUjtOGTjrJOMC6xu9K1yM0
OXm0sYT6VuEFpwHz4olbXb4F7H0wVLFuXOijfcLtxo4RlgCbsedVqYxFfgqgtinCIYgJ0zVGtGSy
MT7+afOdjGFmL6E20hMF2IwyxYY/gHOasna6OOrn5bitRRdesOA+Km1wo6SyPuV9Kx4SPBmBMn16
fy8mzBSPIXCsnJtqyqxXQOx4I9T6UUtj9eoWDhcHNRMrUui6R9swI99JgniV9Q2oem+ArBG0zZf3
G2YwWNX6HccOXPPcDWhzXVd+GubJsFsC1ECpgQBh1DqceMzWLQ7clY6Y9XGIH0B+9lerN79iDlT2
EMd1tJ1qvBsYvq/aelBe88HeyEiRVwuNwaa128+GWbkA8KfpBtos+S2khe1bOHBirc1RVorsUyjL
ym7InceeLeGn9/NYS/XxXlo57M4QbJBotYNC+7iqs1Y/NL2G3tJq3Y2wh5suduXtOL+xXEK2pash
mtYBcy7Ek0pX240yFCZmoehGM5t8Cw4p9R2p30ahOV0UCy1r0ffjMbXMSduUHlxFpSKBoSq8rzoz
+Ic0RBQacoBh4G2mK0/yY1pqKYBEpE7LPxBEXbZ3pJuDex6SE9NE7qYqFJqiHh5SE925XdBaw5Vf
RW5tnNwofiplaFyBBz8vr+7yEW/CxyLKzZMHxGjlKFNyaLmCEpRbF0cllu1BiaNqlZle9BL20Scn
JyZQuMqT3TOSHnUQyqXVKk+ML8z1GJZPtQRgVzgpDKKpNk8Z4sfBbFVSJph5RBmftqvS9YccBTmS
AHdDX6m+cPn4CHPeuUsI3KktvTlrLS5d81ZWXrPOJ0vbeRbZfSvGK19zZ+RWDK7qJZu1PU6/asH1
vNYu3U5jlt1psuNhGzQuAKKiskdglCwpcq2iByogwy0fumbO/tSIMriK8AXnhv01GcSzo03tk+EU
4GDVZlgPQCACAqyd8+hU+VVNXGOl1Fm9e2/TEnvdYSFi7/xbpqLS/vmn5XNOXITrTmtpJo3Z1WNH
hdjqdlDvSqG1H96/YmWOJBaAjkBOQt9LayQNwmw0loNJlzFqZQZc4PzwnIs1j0rqeVRSAyn5duWM
I+WUuO166UX1KkBNgMQZkvlRyZMVOxT0vllRJWfpiOS8/Kkqs3alwCYCF6iDImyn2jecsHgOeH1X
sWEoq5HHdbbce50suby/EI1lfSgGa9qiEolXWEnWfWsjdDQ+hUEaIEGqjobFLt5phJG0nuZzOCFS
dqNauerrxJc+xnRom6EXqu/qSnOrtymvbxUZ5WrOrt0HcnjvaNjHs3F5u9kXl0MSBovcOvM6ZpkI
0Vxm/vtJO42Ci2ZvhCfilz7EujKg4CehItDNo6e72v8l7LyW20a2NfxEqEJqNHDLnCSSkvMNymGM
nDOe/nxo+pw91j5l36BEakaWQHT3Wv/6wzPUrYAdcVpnVYIf0mDoR3PKibBXiIaYeCCrCPytjQIa
+mWvt4b2i6qtHbdkImGLYKWJoLkXw/hJlZJ/7tbst83ocgzCLbXYKoSE2QMs+lszCu2tiHo03cT/
FPqq96o7EtFh5VWe9THxuuMY46o3ViFGj1WYv4smPh1ziHF7qpuL/TSQUDT0ggUw+5+kiDGnSkPm
BbxyjQE7/ABv8lkn3hA8LaW2S1HIwwzjkO0QBpjYsG/KDk5LPELzss0IpwF/fA07GX6bp/QFmTcP
vY2NXe+2J5Lb7VVaO/4l8AJyZdzi/uf7IX4nCqnCwJWLbkwy5baAjH+/H5QADdlyQU+MO85NeoeL
gTqfAzRwnYyqz5oRQoPTde1kOykKqzghfLQFlXPHcNgZsiJLKw/Sq7V8xQ7IaZThuqy+od4jkKxD
oqhZR5IwMSZcCjq3pLGp8ppZy8+EzXjlNmHyFIoQqvUI2XwMo34bGFW7qpdOmYxDWjnVYQ7YlzPd
MVM6Ly/e1cWY7h6LOGsyTKhQ0++yhjYiYra3HQaBc6RG1kNtQJGcCsajZpLfKmz5Hp3Mn2+nenz+
jXUIdLMk4UHUtDGIo4n+/XamqUjcmEhx1qwNmla7YX9sE+5s13neMXedb6Bu4ux2JLO1jCnpZYij
9gp9ncbzdAzzusB5wh7AEqPoPFjTP6IEd5ORC/AqMKhwIbB5CaZ+qzFwu8NQOq/kyBtIHOL2nTMM
0ITlihDkLXnRPUa/2aZbYEMjDewl+DfoVj60lUso6S+qytcPthEhGYc3uaJvdPeOPtsOGvvSvGZo
BHMW/iWFUPGYBP1GYfkNhBXLnXhzpyicdAATpKc8eG8Yao4wCkez9X7bQJcyNrHGP5t1X4PUjVBe
IL1RF12m4orz0SdjAHeI9M8hlJsQ823pHPANekX32EAAXpasm7X32OvwndfHtZWH+efYtacdeFx4
bBy5LZqyu4dG+yqTKvqW5JFNUpiNUTYzhNjHOzzKF3pE3uYvyJEW7sB8UPBr3cHddLTi3qRNufYt
2dzN1HP3YQJjMtBnA122ET6b2nwfnEZussoF519OMDsZ1x08zxeytJpVl9cnu4+nm22WYtNng43I
i0sTCvtEMu8XX1TTMWPUSzqizqR6bC0YuwX+QhaiodlCAj3hPltr3vdBr0lQGuoSuh52AYHz47FD
R2Swp1bfvdQ0NwWjFEjXqYsTR7pnQE40ZnocMSC6NEiBN3NJNO0zmHaCnB/kQ5UOQaKfu4l8jHaC
Gj9BlkOp4423IfSf/VkH7ccUB+k/lyTjRquuDKYuLtRdUDw9ns2oGT62bVJuPB2BQezK5L0Lpu76
NAk+oRdPTNKzs6PnCcYbcYC1KepkNm1c+dWooobE+biFQVusolZzLkbEMFefCS4cNVJE2syqXqte
R4WOFQ+mam5yyBFDb0IXO4vZxArON/HfGDrO+6z0gY09zu0NqGm00TCGjqzyXyd8DtksKQ3zmb9V
rFMIx7t+gSqgpYCkxy/sNSkOZfZEsJLZ7rWgNXb5kADtSfdTKMwdljgOLkR2AVLEQaxeovH/8ef9
xfldHbFs10uSMiM3Rnc2a+fNrG2qpqmfeo/9Re/uQSe79uLI/PPIBHCnRhJpzbbXh/gJqpehLHVo
2GmwKUp3afBKx7k00wAotswBZkntbQSd9pzXlsWE3IqvbrLwWIwW0UlZ3NhL0R9AOMcUMYeXuLi4
DokTgkExsu6QxZdZdLRgmoqaWrSFlEHswvzeS2pI/okkaqym03dKgiJXo+hXCniw2mo8aP421/nB
6vHuNewPNNectoG0m5tXzk+qvh+kc67E1J17z6yP8EM+kGJgPw9eCs6hW++ZypDYpCErTEbN/Wgg
naSdMsk6aeGz4NO0mJzOekkMM7knrVbCbO7nW4vTxN+2NP2/5kq4DOCwg+MtQSPef21p7VRUKQfb
RCeXYBG1TFuwdA2ekilHkNtE89YQmr5KHexeV57lVxuw23ydA69VKzlgKRlkCYafPLgXx6eWJ7Aq
T3Z15CIIi2x4tV1wTEIyCvFFjak58rUjO/qFyH6XZkR0qhGp5gn8c2qSavhEIhKYAqRK0mfUEoW4
EvtV+dktZvds6nNJLmfzMXGLEzOUiwKXYRu9VoH/TINo7VDs93DDOvumqvhu8LrL7IuzFPNKHSuN
AWraVV2ws8PFGGxyUkTkI7LHkGFEAFiyVyc/YFO/6ZLIOhBqD4Yvq/lY8ldjD06Z2TDXVOM2XV54
I76Whpuyl1Z36YjmRV3qsTIwhsVgBrNF2kPxWtthcdIwgSVBGd5/6LznZCC8QJoMWAN4RLMJSig9
5D8T4iEEwlJjsWDoZ2BEZ8JvMMt951Qvmk8Dg9FM8i4SLXMrOblfnTQ5Zjq8raQ96HK230W4GYMt
x+PLQCO8UV/lSP3+vL7dt0MiYZE/xhpnTMJAnSri9/pBsm/UmQZO/GjnmwiKlBpLEuNXTnb8AXcO
cexIgceuXKvvrQspf/IAYm0Xr/vRqo2LQrHnTC/4LWeYd8t7DmFHa3XvRcq25TJ7AOJCWSZKhnMl
oY3nIra8b6aO2QSbT7+jI9CwEMq6Q6Zh+jINWXbRcO4NRWNgQbN4IbVZc3VGfY9JUX+h2+cogXQC
w+bfF20e6JM7Qic06j+YSQ5EtT78JIqOB+aB6UX2dyfL/qmXYWe7XLTa3YBdJtfJJsR+GULH9RLH
sYzdcR6y9lnSDa9MldFstcQHetEZiT9qurjeulGkLYNo/y4nezzm8wiHUTYdplbBWeFD6CqWDM/M
ONQ1gmrGD1cwoPrWzBN+CQYu7/ZM5VnIAkbP3N51mEL7tm2S9Z8/bZVj8FsNRLg0TxwUDWFRfr8N
cvECx59bG7WMO9XTKo0wbC1Fhwu9/dpPaY3Myk9QUOX2URidd3Xb+GdGyOUlrpfAZw8U3S9hVlUB
Hl0Tsb05mbogYl0kV41Ztk+tnm94pBzSjBi8W+XXzAi1TyGkPYOcQ0RyrfV+wvFyW3Tml7/8bctJ
9PvfhpSJmBpopvSS5A29eZIRroUJ7nWPGewg0fgrQHBi0A7DQfrVP3P0Ah3B/insjBh36x7G5V40
ZXMH7x8Qjo83i8oVKOqFClLgaGcdnCoZrjF2Z6fWmb9NGMhcqBWgEtQVc+GAkJc//xkurJvf/gzp
0BbpFlMVTyy66TdcAdukJDfKRRlp4zvReHrhr9l5HHa9edrIGGWOqyfkF2ZYastM9E/c+2pxpigJ
lvCMOMUch/kbXb+z1pcsKc/S1kOVlC/GWHnvYl9+ckrdf1Lfy8MJKRzWtrpx9KK5/YIHkbGeqoIc
UdklqxJnrXXcRcxrpHYIfEy7irmmcF5wdQxOUoz6JcQPP8WjSmuatd9gsT4mleucisp2Xjszu7hT
H2LPl3THByQSOn74nEwQ0symI+JmIXJMutmukiC+u7mO+6paeA9Uwu578xQjs1rZYWw+ScnE2jNI
1xOlOPukSx3zOB7IrtDfYQ14GubyhzHYRBq6Bc56jFVE9Gz5tzYIo4NZ6Gcbh5adIBPtM4wSsQDx
zLveZ69awdLXyAy+TYI5WwxoUY21eMUcOt8jQ2o2iR78/POn/UYij1stdG6yjBepHYNc++32m4ix
bItBizGGnSA3yDTRryCE+SoeKbCaPigYdP7vxScvziz8r6Ux+BfR2/KdAdRc1xuT0Hgjlp9sry1X
RmfFCJRbNNa5/h6pBzRNQtHOg215K/Xx9DGQqWZ6Od4o+cRU140P6HHClVNO0/PAPT1NuFKDTXtP
yWzgmOFqz2qdqPO+MlDiooU6mqFduTCFRwkHkeUdRIk8mqWL0jU52HpQXPsEU2WSl2ZMkFIGt2aN
Lnp0wjN5fOYJnqW3vIg7lyyEiBABJhNPQZp4F30p95EhwhzxkT3LAZILZryXB0hf4G2y03WDvBbT
/G5OI+Eq4IvwZX3bWlk45PzFy8D4f5YlpRZnJLundDGOfTPPgLbYMmVBff94KOOAmMNQ/26VOiEp
1WRvjc65e6kVrxX/LBiBsqVBERK47C/kE7j20aqlvistgzFzDYVH7U5uBfcrmStQtIjSS82CK7di
+SlsstKQCoeyc3ls4dl7ml88FcTM/scWFb60ho3iui288llvzOmpbDVEa9mKNnKlRzxL1YjZtaLC
/KfrUl8RT3toJPJczFTDTUrA9A4se+R4dikYcXkaVkMcOo/lrbtF/ZybX93JJxEa/vVWRdkl3Ryc
e4Zqqx6/312WGubG0gjKimjRnooZw0dMgWmDXh7Th0DjiMld2d0Y2RarSQA/eWSZL4utfRkln6We
QknrxqXQUHO5IXIxx156UhNNPNOhJ+rb8amb64Oq4gqGzbcHm0jMtGqKThTSPtlRTeZuMzJM1N29
1HUgZhpBqrdBj1ZOgTm6Aq7VzYgEfiFx9DmrO3lHekhxkdgfKyND2JD4aAewoIiZMlTl1oZ8uPKH
RsMpAMr5OAxsI2Vj/PMoL5zPIcD0kztkPCNY3/6CUbGMr/cPABVB63pY/oZ6Gb1PuFuqPw/sCUv8
JvmZTnUFve4naA7WkJOp43NKXc/03FoLqZWfQySaVLpYsmC2jv9Ybj2qME0jwWU2xIhJNHasoceD
RdgI4Ly6qEpN1WeDLPutMbtg1+hNoGppwV53o13bCeanTf2MjvdVzUBQnhWrasB9JstijG9i+ZyL
pr6XRkpqSR65u+hI9pe6B7Pwoh3eVF8nj5j6AUHbuo5JcwrMoblOlfY1rGDZPODXHl9A+sTl0ydT
ZyzhtAfgv2SSJPsAciPJcba5N+amW5l/owi98Zxj35Um0Zzwo2yMkOCyvmlr3azGkq4yMNYoLWEf
qm46ZdUYvvb2exiA+EFXuYPSFP2BTyn5fkgLuOeDLz/mOuK9CYikrAxc/7h0cWvgn/iSmbNGdFNs
vbeoOdf4VajPNE4meaaE7fyddCZvHVzGFDqf7vZZvepDwNvMj639w/uzbdhFaxn9OihRSjfwbToD
TbqkZUsDkJNRJ1SJriLZlOlkHlRN1YzO1YKivUG006wIPCXcOpoJsot9/G9b3T8zfWahqe/4GZOU
wKOusKP5AxaZ6d7NYf0e6hnTaUNr/lEpc4ozqL6yihZGOpxvZmHdtz+fgIZCEP5dty0fBVY5FKW2
7doPZem/9YDR4Ba6afvbZHBNtEd9+Oz3Inx2l4u0gmueO+ZRvR9acfScwrNdy6DrOTNrorOLtDhO
s5GcLeEnB0VjhcXzE+ZbeAiCcdjgyo6Phlptk7dEfCWc7nmaBOx4eLVMiXH3RwThDinOX1T32Nhf
HrORMse7bcwMueMBqE9AX2KnZ8PPvtWzs8tO/mwF4OVekm70BLZp2NfuBzNcN2NefuyMKdsEYvDo
S7Wzgv3mkoUpJlybQyKEwK03iWa5Ryo7bY+UrPwsOZZXhfuprzsMoQzf34RRWZxsyqSwx6Gs7Xrj
kDtYo1gumr8fvRgmguHyZ6tL+2d1jjwAraz9nM+lh7nM0vuXwvlHfbMckmGnKCjqEo95dlQdeodi
9YJGGQGJ0y7gV9KvFac2TxCvJtr4jFYZ28sQdgOHRfhUOZmzcyN8Oibf19e5bTg7v5mTTUN7A4F6
AcDkALpAG+NtlzzOU2DY8zpssooAd0zUbCshkZZq+DhnjGKaEt9ShI3eNaM1hlM4bWGxetdwaoNV
BQPsUMTFsMX+etc0+kB2dWu+N2K/3j12Xc/tD15pxPuwwqo57+N81XQoruohveE6GZwgVJWfU3Yn
YtlBShBoJcy0J6a5ywxUCzTj06O8aGaTweU4jVuctKvrhIKdiICG8CgZTF9IvIS7sDDImkm+QBlK
j7Y22ncHX0isiRvte1qM65p4WcQyE/ZBlSHOYVKj0g6sH52bQkqD1j5v/7yQ0A2+7RwwdrMlG5qp
u5Lt682e1vWkYOOjOe1Cv9+okXxm2VgTFnN4zEPrE9wQB9PBGapsimW8FsXrvNT8m4JhfFpRQ7gZ
dhx9zLwDG43eYqExUHC+mj/9jCQqpg8/Zxzgar2Ivsw8oiuslc/obeKjLnPxGqCqxfhW2swiM/85
zohNSSA0YAbGS62pMJJ0Bn3nLtNQu8Wx+vGsMtgZD5MaNZaF4LmvhQeMnsWwc1PSvhYIsOOoOobZ
AJekCd1xP1Mv7wpM2RHRwfBD8GW8iLLtOPxyHSsNaZ+tMN62VYtBSTAyxXQT5xldwybko2ckc+ya
qLkZVsPjrPd77MerXRla0yd7GL4ZadLedK9mQDcXKPCY4OijAPoV+jtnzvp34Dsx8V2zxbDF6d5V
HWxA0lW657Ag4GBO0DPmVMkxjlSKw6z1cbhNKspWtdr6pILJpo7lBQfXc4F5F2MBLXHYZRZAAg5Q
QDgs75V1m6+y0s4P5J4zCZgn9yZZdmVmk92xDLdAEMIn9VVbaeWuDeXEQQTr67EwWqTOildfp3Wz
QtgHGxOlOTFIySuq/HjlzvZPj+HXXgw6RrvVEqPCUUclr0EArU38LrttbKKBCL3cefKjrw2pqu9y
WvxOjgNPE+qRRWbul+Q8TLkZrVQL2gf0UQvNmeU7C24jRYDqFKOSsf/js3d60JJoSLGTGj0CK5ZG
UvdKdEEKqRFOTA6m390MjdYEZUr2zo7zm8ybSxwZGSMOAlQetUeTWO6hsnNuXRNSdrQWAZoxsDoe
7rgAcp+MIcaz1YUUz7yupdkqOO0V28COC0Z5fpsfh9kZ4Aui+4MqEP8gs3pFV7lNu37VwecicW1y
4xURYPYhJs/19Chq0xFDYaCJ+J/ALr+ZJQEBzlOA75uxyoLSvKR1bCM7QeTpZsbFW55/nExrlORT
v1Yvwb/7YzpEeFn6mFV1TwqE4kjHVaJmnNSIs6IyptFkX8oyeYrbHurFwl8QUX0Urb63p3Axv7H6
G1yXFvOyrjizlf66AK+RhLuo1Jj+QZ3gKW7W3cJ0qXDUAOFpDr7iYDQWITFWwCxvio5ZMMZnEWL8
UjnoztS2Z4/mdS7s9JQsIG8WFvblz1uZctn4rSTwHMMlyU3SbDnSegtTGXR7hW/ENEtikEfHF+IX
7WqcbZzvy9rYqjeZbYkNdtDIKdS2NmkEr07VWaU9mFqonamx9MwjgWIm/6EpZv0cJEc0dc6rbhOb
CMNk19ketwTShRKpJFrHfzNORczuUtVEwBAU8CjWSLaIjyB8h2Z0B+iBw0DGaomDPdzRcq93sdh6
JBqTcWdbH4faqi+hI7onhVuPYY3C0gg2hm9333xY0bnRJV9Gi5AHVBrDXzjibzwO4P4LKHdQxHXC
cCiq3maL6FCYJ60Dgk2qUENbDcmsbnDj7pJp2hWeiwJmCORuGuV0jJoESuUSSVzpnbEnyyXdZw7I
qdFjkznmzTbCUnAkAOEUTTimu1mS3btm3lS930OBH1AmFZb5l5b7vx4CD3q7sXj6kiLn4Ff65jhz
e2P00hxLlGFov2dwRV9tu/GI0GbePEWV9hq0VvuaERgx6E69HnpErHmE3BOYGwPlyXdJN4MyhWdB
c5e1UXNCZ/V2NEkjxlf9pS4QvDqiwH0vIlTBd6t60SrWdxsa7Ept02mq05fX+ao0RPPRaBzSxjmL
3CrEbLTG1SQZR3xwtdw9QWvLD0WBj42b4loF8co5DsACy2lqK4hxySzwtBy9jFBtpAdMnWFyzflj
/Uggydz+vIqW+/PvRbTcP2pGHYRfNzmY3gCJZsXznzkI0GfDysi0nYFsc9IZqmwS68z7/ud/7b9E
eeqfYwpFwcbKNa03vA5nHsy8MEO5hhEIl7ZLi+8RzNhindg48Vn2fB2maz5pzjvpRXe4xMHGj2ss
jR1D2wFqVj5bWRP557hny0+K7B/Xs+ODomPIxn03D830eGUG3VG4iGSn0BpvcxZNtxqR0xZv6e4v
gLkyj/79JoKYS8yAAMsR0bzdiWK3GjvHRdQ3U4rSEXrB+j8TNvWVuuQT/0mMApZAw+GiNBiq4VAX
yyffSPpNvZ2A1y+DQzAmD8LVG1wyrUcIGEILvX0L71yNGinWcWZVx581ty8KJ6iGYpM1tnxCcXI1
fEAVAiAI+PUi/xDSdyrGeNI7yQeYk9A9SsIMDTe5G0A/nykIcJBL8f0dZj6gAozn3pGM8ezUHnRo
Xk2Okf0lIkouiNjvt451Bn8eF3MLhNN8M1mamRbMTWb56wyt6ElxmjWUK+zksJvdEPKzA3fqAZe5
6QaVnndL+x6dF5vlBoDMXwjz/Z5SgwZmeVkYxKnhswNQaZCWoznjtJ9thFjqpVdDbarKCjNRAMF4
pTjb2nLejrb5M+qq5qylMAwk0451xSxpmeJ6j8rAnAlaCywY7w82X7FXApdBs871WNO0VM57AaUF
OGyQ91BjGIwJFfj7/40Lk+Dro5Tw4F+KAn3+hPfhA3IaquijAfh+CJxvxqyTml7lafSkFd/DZNb3
NSr9nc5tPD8Gs25uOGsjgfnQgDJieMsF5nF1Vi/VV1Pzl83iTZAyBwaHBXJaSnhIaqzgN9MTL4th
/0Xo3xQ4I+QwgB/qS76FRNmZ5v6HFteBlU/FcZ11omYrnU0wGJvpUmdIvaFXw/RrXdyLdBOnZa1i
aogb2ZPh5f3WtQ5/2W7ezi2X39eVCCpt3YOD9Pb3reMsgPwNyJTl1FdRCwBieE8DPn7P6sU4ZM61
ntryWOdsJW01bfXGZWAQJdCsvYL0pCWz2/OT4yxC/6Qurm6lpxDmsyqXRZRBhO4nZ0tECdavRPec
Y903/rLHmG8Zccuf4tGzQbtmOIexCwvpXwCI51ulRG3UrNPEussQi+Zq6UOs3vwqkuDqRuXJ9xcm
bOmX+FTpw/vAoHaLgzj73rnHVHYZqvyKeXcHKBIn3hIA6jnPCuzRHJy8K/9vk0TnbbPJajSYH+qG
yVZvYqP0+y9t5ZnIrHHuf4mpwrKLmP3MOj2v3b+oizaS+l3jqHRQL7u4mW+5+WGYj0qwrPI6wCOS
reW3Tx0G/Ku8gUWxhAWoCyZR9h7Lu4zpr4bV46ijJcuktx0C23l6XITXE1Yx58vkwL8/eHll7zPs
X1p8KVIASNRpO6NpiX407eGMXx54RmRhAFLFEf4nU/0l0aunIhrPeWGTlbVgNwZWafqcfXDmW4Y7
za3Ll79PXxIPq8G+alhTnPPSqy9jMdhn0ymBDGuzBmodsxu2nc3KmWscnm3PvUaCQF4agMuUNA1m
YYDVosPPvi2Of1kU/z3fZUCxTJIc3aHwsxVE8K9HKS/cnCgw4r67xP6uBhHEf8QbB7PBXVDqlHMQ
QlZAQvENqu5Vdf6TATD4aGNw/8gf8nWIlO6Bf+WBKivsOIFHvs88YoBErlvvZ++aMy95p5TzYLc0
qYRm5rIS976N2hf42dH+sSXSGFlrbymtLPJ7t7EnuL+oNCyvq2CJZdjBE3kfUSY9DNucNrI32eiG
F4QiwSqbYhQOsJ3aTENcm0fDenLxEFFuiGQcvzS+5631ybv3jWm9T7Oa6I8HmlaaJL4kVbrSF45U
i1XiU54+QQ6Z15Vmt5c58I0Xf3Yw5YY9EpLJGGrD64zt0frxqxeCuL2ljntw+ZUWbQTIIPbsZxCH
3od5xC71Ma7UgiFYB31Xn6ZBhCdGibuywc9/6bEaB4EmfIByix/BL0XClDb2QWm7ykXlJeNW7hpR
mgebHn0bR/HVMCId0lV+M7PE+lin5bNEGm+zY0XwcuYATD1N+7MVzy8RYSYvFpmfCpx7IHQZ4aNK
jL38LPUjtEjLtxkU/UNS58+9W/5wAJK2jHXls9ZbuoMJ8GjsdXsu90Ev9Sc9nzrCpeC1JDLdum6N
SYrqEgF8YFfpnLIJBESiWPdqz+xCDX9vIzthf4PNgUgZjBTQICpzwN2m7lMaIDO8agTbnY3ogxqw
AndY20G1suE0Y6K0tMf+orhKXbFJDMn4d0E40o78drMjl72tK7IS7SqC+TwR7k4ARrRhO4Qh6Ts/
jHn4pg8mdOi+Qxo5xSuhTyYGgh6+O1i+4Sy3zFoTEbzLhmhoqQPmHrm9i1JoIRXJ6OIT9vtco5dE
OopcWpE4bKf38FmuPohSXh9VX40KL9KG+2MdDXaziuKhvgQMzbA1l3JnzYT7YrJHEkFpzacHvKge
IvrqaA/Pk/mHXg0/GBW4u0kTTO1kb320AuIUZ3hdxJquo7IEhZAOjgma5gwH26hqMkfm4WDFeb4N
WW2PUQMMH7SuiRRrS6YI7kS+YJT1R87wamUsK8CajA8ddKNnNTUQvEqMErNlVbLnRpuvFStMXVRF
gpFr8Zfe1H57dAiqQZyWXYgO7sJce3Pe2SZsz9oefeznDfAhC9dwOSH6UTuJlke/XqqbytSD5Jjk
gNVVdNHIOdmlY/XVdzFpXan3Ru5Os4K4Gl3COYkuTZbhjdzoq9Iry3LVL8VTW8/+atbSctMuL2lV
4KwClW2ox1QlZvg9PgQSHhL4LnFs5wyVGvOq8FQuQ0m3T9/3ZdISpkCWYd0MHmlQWBXtfMZcKw3l
DzNuv0KJQ+esLzxcf+6Mv+C7dBxvCmruGxIC9nWLYtqxFVXzX5s7QOyYc97JTRw14/YxY61IppRj
i8eRI6qnoMZqmxJ1RWX92ckTcciSxqfMB12PIvSdSxXdu13KirXiTaXGvH7ROquhGdCUja0gEaPa
PDRu+I79IxWrPGbc/2rYLlnqjm28BgRX7csJ84NZL666WXi3zM4uKCJNWLtw1YaQNrOWX0bwS1Ku
2pKQgqAC8sBXtveJ5GxHuFh2K8UpsErx+OQN7JZ1bf6FRy+vaPe9mzkfx7BPbkIrmzOszpe496yb
uhil/BHnPQCttNHfGpP+Wa0tK+TAxh3haSx6Z//AX9gjN+rPV3dEXQjmuWYR7iNuV0XrGMfNL53z
KRc9USQOhpDqDmM7K6nUGR8MtQs/vvpUYfRyd8q03hcZ4eZe0LSvc/IlKcIbN1t/UZdMzOPajzOx
74uKI4ZzQO/q6JqSusi41TyPbsdJPDXgwBwQgllu4XO22d+6EnP/PkbPi2oJll2mT6ckF5hIiOLV
c5nKWnafg1ilwVm9ZzRpdGIiM6/UdzsmE6soT2NoAfGHfMGwHr2rXpJ+/Bg/REw+ETtrn+FxLVvc
9Etb/sD30EV2uy5jVNW69dZM6uqqNkBnLk88XA+kuq+i7moVHpD63GNtBTvGy5vj0BHCF8yVdlNa
mkdZwTh0vlYyQ+FiiejW9VZ+AFe/DiWeV9hN3IFSmms4JP1VMb+pu4dtORXt1pUawX4hmakqdk5d
ErxvqmqOLtjNoiEik+4Ait3cqwJvGcviiFg8C0I/6TZCuMVBbSuzG36tNe1piDPvBQudGLvP4lLj
gf6+6WBTBx76rbIj+FlD5rDowoMdgW3ZTTM+KMedFhuy9eIjsG2L2IHGCiaJSurXV+q9xTx4F0bG
x8c3G+s01na+0U3fITh2GYDHLYK7aeTzmQ37JRXfleJH9+v0VPTx9zT0/MPsxUA0rNrS+eb6Wgit
IgquobN4FAwN0TgCwuZuboZ4I2BLQnwBS6ce7XdtZhQbVHwMhn3mbiowcrI+MsNcDdWHYu4liT+L
9sANXuMYLzl1WuqQxGxjZfjihyxbeaSn/6YgB3Yzdyf6rDuhmuz4mYtbi5eGX8syIF17mYkgMAgY
RQ//wA8t1iYmPl3U5e+aFMPksLTuUVrcFHkM8l1PIricN3XX9891ngzPfgC33UGOAALIW8v7tp2K
Xd618bl1BnFo59zYTIxuBtGYt3YcGVwEWr0pRdMgjIbqPVT4iui1iPFNHvLjAzRpypD4v4WiMPUQ
hREhj9u0EeJd6aWb1KeGBMn3Nkr1FZpEUUvZ3xX53pJ9RoEChyFO9PiUGED9iomkvsrdEOs8jPnX
TRVSWLZO2691d4mCnWfNhIiFDxHZp+OWHZHcyjpLg/duoN3L4ru1WPioSb66mKU5n7oW2sDi5qR+
Vwx8DHMalj2gvvthFV102ewSJ7mOdpn9WL4oGMgeHjOwGC9R9ExEaoxFm23GtmshsxV3C5LCPbfH
aG/kg7XGdM+/116u3dvFMZL/p4508+JHw8wMtqp2AePQDUsIvu2Co3VebV4SjQTpWeoXVKI8qjDl
Dm4sXhSeMssegb/bEOKsZ5jze4NzXH41PwMHTZo6hNj6v5dQ4HvjaCVpYMt7fWLsw6y4WKPVHBwH
/3JMe6ZPaYBVJAK8+FoblfNqOuOxr2T5PDmk16D3HZ/yz4Olz+s+jZLTFJDM5MG93JtMx2/C/QZj
h7ob75Jq7j48vnJwgZwSJkVi9rfQVBGR1W1zbPN5XquqWV06Oe9Ls4DY0OSPdpF8QvAPVTErGoBc
vITEnFq0TZZzE4K7tOC/XjiTnGJN4TonHO+I9R+ItMdkEgvo5CadHrZEmNnPdpGSYBCRAWKm5jVh
w8U/KQ5XulPe46G3Xwwer8kAIzU1Gp66hG+OOYSzaMfVV8XEZP3ReTDj4tSWGt7okNo99id01jnG
PlJMz8DOoPEjtIiiT14LmLA7KSQy08hAq+43yLVcyhJCPhGGismT7yt8Xy8o6nELGRwliQIJrGvQ
kgYJLTlkwy4fiR9RT39mDa+tHOzkSdcC69Tmxr6da/s+Wvw4wkqjYwT9/2QXwzvV8Jqw+M+P++hh
Or2N8eXc52VPcEvnGrfSgHEC+BkSxFbekUzXGG0K7N6Dd/by+KpLxjM7BU1/MZe3+h6vNJOh1K5G
ihLGw/DyGB+KbuTHmLF8Us4HQ4VOkNk1FsnouGVlg8fDiRS7jFDuvCu+2RUKvZWjLxaTSombpDij
PPyjaimdzUNXnIE6ndR81oC/t0tLeDkQlJZmJhAXDa4UO6l7VhSEsqt+hl8pyrVfBiRdYPgcvrBJ
o9JAu2IXJ6e1irXQsb4nwfQUuVEOAyWHyjfVYl3AYznIHFvJbEEUGvhAZ2NMVl6QTTi6ftNm638I
O6/ltrGu2z4RqpDDLcEkJlESJdm6QUmyjbCRsRGf/gxA/r8+3a7qvkEztSyR4MZea805JiPr+QBP
8raMEssIdcNiZTA1+vrAo6wT46TYi8PvsewdLosZJQPdgn3iifzBiOtviiblIwmaiDimEHdNT4bh
v/cflqbP31q+bOYtwwQV4DLBgzr796ZQKL0QYWDZrRtYb0ddON0eYrW+x3372bTjDWewd16ux9mL
SSfVRyBpPUyOvndLW71GApBmOqgH2j3Ri6lOIcoK3v7OK5qdWrMpaN1E8SVxmDsUXv1jGHEisFis
4qBzr8u9ZEQn0KkzzCN6SYjSPFfMKs/LLSus8CYJ8mVBhVSnfjqrclBYvJPfBKJGY7IoIuArQ2/C
ZIf9SvckmYWMXVxnhLe0d6KMisc8LI8QWvUrCpN3y4Uf2rPzOBsuhoOQq3BXVwRPoRFbNUV/t8jo
SGLl8+2043K2UoMxmPHkO8Z8DCfyrVPHYD1MjXIJC/MzJyTs6KlDWPpizKY7V8QHBlzivi3Vl+XH
WUZK4VrFyMM89E+dXl1V3EAv//6JIpz/o+hgeGioNIUdUhb++EiVqGDj07UR8dAgTRjDycd04F+M
bP3atuVPBu4ZDZgSz5thiRU2jwlSInThRlPFHebR+kgshLPjAz7HBuYr7BzQ5wEEuJdpPhxVLXa+
bprZpG6+9qBWYr3gyQ12usWFoppr4igf9npZfFfp/F4Ai1bXYMb/FpU+vmX6wzRiPRGJVuyrhB2p
3hvmzsjKct1iG98ZVvOb1WG3lb7GppL5XguwF7cGuo85JqAIBEokxypXlV18EgBg3kGa0O4H3OjA
r/XVUvMHSpnu48UhQebvQ2y1vzCnlesvyfto0CFErrqqbUteaVgMD31/dBuLsZZMH5erfaNP2UUU
BeZqHEYhK9Il6eE2Ll/sbkQn6IFWWHuFlj5/fdlJV4TApaxMgpg3S2MzVqe1qbH7/OLTNWE3fk0s
DffSd8haE0sG22UxXg5Q8JtNoCaPcJn0bU/L+JCodbofMFav0oSc+AJ2wls78tcXIeoLtYWeHTb7
fH53I6ooqydpMfNseqecm4cw9YptNBFLDpb3W5dvhtgrvxcQwV6UXIaPgXiuuawgOw9gB98vfZ4G
gNfq389P848xgIZ6EzcvMgEsVH/M55iC5wLQ0ORPTCvWqN6dw3Kw/ndruWvCLskJycsA1g7mNegI
NVr2wszJp1XMWIp0rAFSn5revpyDheutpsbmRE+UFEFATFgh0s9GK/vjQilYDvVEZCPGha+NZxTk
6mOXpalvYuzYfD1Y6Ea57yroggPzu22N3gxpkx8PAUO5RjOf8/CQzdCOmZ8QpZpxgW/+agRp9h+r
8zLz/9vqzFTWNmwHJiA7GWshFfx//QPHk+RiQFX05/0d38yDp/3I6yhVSHfuHL9Sm3DDXrwB+Ynl
fsjM+VNV9l9NK+TnxBrERJvYw8/FVNzpVnkw3cbboHfFMxK0T5mW5yfVyot72Y93nugVvyNDdheW
ivmUCXnfYzC6i2ZEnd6VRPbM1KW+xV5VtyV5TosWpxzV9SLIXg66FB4NWEfj00u+Lz48KJ/FicHQ
a0d97RvQLqiRBvQb86GpC3c35sMPUKb1JtLlUWsrOeeFyGQTsInx6alNl3QapguYwN1yZZ7i6rF2
pet/CaJx47bnRdxihWawtVsQk/9+3hrz8P3vn4WhaTMTVHfRH3v//CzCzphmJ6Xpc+0p1pHVYlay
WZPsMNuleDyuXcFgQ8bVzkbADrb1/0w2nknsn/TkQ63DoUlkp36INggPyoy2Uas0P2lB0ZyDTDcv
oskuACYPcZoYJ3vseLM65kJKvo3nctT15IloFuSnQzD9x1Drz8G5xdQXp4SuMjkHUfiPJl8kgxGz
e4zMq0hyHzMj+/jJxrK0jMQ9pbF2sJ4+Iwsa9TiZ1QFjoXXn6iT05V20SeqiXHepqx3w9LcH7Ga1
I+gVOs4zo/8KAojHBintlecBR9dRCNf5LmnwFYken2NoB8w8zG0fFuObE3VyMwA8uWvwADFEmAWA
pYZbVdgOl3NO82Ic2vWiNNDZlfk64iSUdehG27T+MRiE4uk9XswquOFbkSd9VJghznd5Z/X/aI/+
CciAq+wZAI6teVVjeP73TZQJ0zutGkswAYgPgyIgjAMQIHnaWS9uh4Z6jjmk+JhUdziO0HnPVhN9
y3EIXHS6g05S3S8XieXQG71vdqjT3NILd3zc2srU+uh+OURko9PmBJsKh3hikIbvhOZsdiyn0iae
aL5ZBDo2x7m+bRcZJWkSKIN12WH/0A9Lx7SMem8dOUF78Lj2bOqCL43S8ka2NSNt0p9wqf8G22AH
gwWBlF3l87kwso9pMI0Oe3a3/g8G2R+noKUhLLcZD6CGYkLs/ENAJM2wsjAhpZtRgnOE5HOuUM2f
vflW3LQ/Uy1k/DQ/tDxpebUBDdiMvpzRfzXCG6+iyLUIh+kZ3q3zIKBKwmHXAij4i01gZbSrVAxx
LYKsg51nytlA1LNrNMNHPlTAhSq3DW4mGn55bTJE82js9fNJ31IvjBDFXvgiW5sK6sPGMG3gHZH6
kIL6XNswix9EmZtrWvTZY96CMe4d2T32hLCttUnR/mt9mnfqf1ufuEKh6DEt5tGqjVr27ydhm5kD
DV5T+mQHmCzpHuKh6JcaE91Ylo67iUUSHgsKQ7+eRLDycpRgxjACWxiFwuiolrQah/EbyjNyO72C
9O35rs4VMGIOvrFkHxzpc5MTHW8XrcVS26JQpaD8PwFLWETFbUrSeMtu9zTlnuvTgO8QU49bva7k
NUrg5Zd2w540JGjAAFT6H2/EH013hHRYZilmkMEgBPrnOqaMyM0M7Dy/BUAMwKqz09KnC6aGX+Td
kjk25PkQYwGG6IzfAnJOt4KwfJjiOj5EWC9WaaoM9/B6IBFplrExNMT8/eQBBmvqeEsXlmueZSIU
lUSnKW4zQcPA1xkMZ2EneJTZupwjw7ub3UxY6m312avpJCRIJXcdjUokegoNZzjfVHfTizMZ7SUo
xgvG9ugjp1/lYwhECDRNa4P4LxBAIYbuMNJOVvjagH28Ulol/8H60f5Ulcxu3JlN4PEtdLR/avjg
UXiqaJOA7c7YH6ferGlyOXjmSfDLkvKlU5jXSdM4OMDI6CDPc7mkVx0fyXZxWdC2bMdi36g8ZcXZ
9lDbaF/XiXf+GkxY8RspyahsXcZeJ0S8K7sNHkug1vuv0R6y7l2ANfm0SITy1Bz8PIwEEvSu2Q+0
9QEBxWq7GjXM0JMNnkYfEUyqqUXE6f8GDT24dNCDum9J/LeLCdIAiuJnKayz1Jhu9oAsxph3cE0/
3GJHgJs3anCnat/vKkMMq0XUvfSdVGbOG+BO2RYnKzn2dotnoh3Uk0ARuPMIpTrEZnD76p8oorvV
HcrBUg/FvpcOY5Muzf2v5kXeD6jl519zkAAo2o5ohni+aw60Kb62U7Utf+Tz1H6qufAtQ9p0vis0
4552kn0XpXbzzG5ivYAyGi0k1BLc4ld/BTTs2s5VRV9ZnTseSoGXIjTVOxKHeoZBbBY7wyrWi1pS
c1oYrbRvaUNpAIO1lBKhs87RlL8sM4Y2KAhZme1rX8JloH3GXUd7xAtMTBEN2+edFkQfsZO+ttMo
D4t9NzFe/33z9WebwgKVoamGC3eBodo/mUl2mXkyYmzou6qMn8oMCLXeRPk9cnGFCAvtAy6asgVH
LKC5uFtlKgiJi8d4P3TOt9qQJdJoIhx1AmlYkAZ9XzW5d3EAttCxbq4ezADerPG4yCasUNKMcO/t
ys3uy8pgbJQqAZfViKs71uw9LQgS4HXR4RWMGR5X4hqNveQrY0GtpLjoi0B5K4zo06zDcM/1Chqd
O7NmnfRXiBPgkDrw7Q0tvoih1296GlS+4oLJlEX5YAfiCXV6u+EdjhAO2JgowY3nRWe+933+hgFG
3jsZGUnEC/QMKmLb8hn6J8euJH3FLSSRzEFurGYvwrFQvY9RGCaiBqFs+Na7jBaC8FIORQRvl1s6
zL2NbqkQ/MquuOhVcB3Nrj5MndetUcxvlkmIkVVP//6h/iO5cVY8ayheEJcxW4Zj8c/ek9HQck+m
gvdNn1AyL6PN0UzjNZf0DW5Hda3blfk6TtJCEWu2mypquqOlSOtJFCMqES2+9kZkPeWpnNYOSkSo
o7lHXh4LdD1DEKMOZp40RihqMyKRSet31x2H++XJJjygfUheEnMKfSWakGUq+CZFRMyvp4gCLaOf
Ruq3NPu5VI6tZLxVNK260fQuWaHPm23+MYRoUgFXhRmNO3pd5bEvjHZFrIq5Nr3B+WZl2pG1jpca
zj2N4Lib3EthUAcxXDLe8q7aQWRqfxKfeisnUMD//i5zKdb/KF0cR7XxTs75mM6fHC09G+1eIEr0
v5brDhoBk/mQ0z3oVxqJbStdn+LXyE72GXEYnAIRNtt5Pe9S7zkxfNfiW5eJCiudG0N5q8J4FfW2
sl8aLImXDv4Xvo+F77vmhvvlYpBJ76MkXOjBnGMPm6kpb0OLByIohLhrrOSnOpDuKIDtbfu2+Mwd
3boPcvFpFKCySC1AkhglD1bdXaZYjT6czIz8vhUH8LI3h4J3vejR5LqBnEF8dxc96OTW+kOkl68w
OohvsrGHWPWcoQDym6+lkkV+1oTOsbDSIwIf72pWaFOhpOGe7d4FsuJnxrr9FSHNrXXCB43w3OfS
rPRVEuXykAYOpke6l32cWV+xJRbRsn7vZfmGXfbzl6xkwPPp1mi3AC8v/TfGI+Y9lzcEUJSsdiHK
E19i99FMw1e6heUTXbxrWLVw6uIC9s08Di16KGco3P205urDGpbfMktTjlXJIhcwTvXbIshwSlEw
KSadNM9homgHdbPVqsg95LqOWc5r3dU4om9ft+hv1QEarUl4wFrMrP/BUSLQKUz38w6eTMgbd4Uu
o21KJap2rqAtYnSOvm690LpBQ7JWcewVb4HtPk263fwyintA4BoBUx8af5mfwmObWw7VHuxNg7Ze
oeJbyMmj7l6x1uCRT/PrwlHMTQB0GKUgAuvY5IsyIsFrnqvvK+Hs40Rqm0rJDHJaHPV+wIm60gg1
WdqKZZwNJ2vCmzOYnxU1lbuKTPr5M7kenXt3KmAM7SfZwkttYG72zLRK50KAKSApQ20OSz97ucub
fEyVFA3I/JYvD/UyWDtSiQ+eU1VPedzcFp2BQ29zXTY5qq/GIZNTc8aVOYzant0R8s9ZdFInbr+K
UvenN1tXFv/Kcshc753B47HX2cEsSjyR8gUqHEjYuSbOTiz5q50ZFkBY49cw3C5NthzIwOEy4cT7
6yCU6IbVpVkHLsPzL2oZoiv35Kl4Lr/kITVqyq/rdZ64XNHNftyYaWNjdmHomGPW25SyTx6d0Tsm
oi9fY8XWNwTCuPfRhFSSjMFLMg9rXS1djUHXB9uwia2v5VgpDTKVHePeLMBxLYp4S9bdzjTLBIa9
pXxAZeC6uvBAEr1+mWBFPCx1sOcOqKyDPDiJdIp9vkNoRAr7fhEBDplx9WRwhFyBgavyoqdIgVRn
tIUOcSd+Cth0vmpDz8zG/h1fYat1eL/w9wCcYGlxinGvVYkCZi6qtrFmZVczb5I9WmBQdz2t3WZs
xD2tQQbCk/mkgFd/QTdyv4TtVJkBiGCcSJCep4gAOe2L5bCRk1PFPCYJu1XQlsVLppZrQTDW96Rq
o3VRKQ3KCebZURSXv+WTqRijHWjZ5JQME5hFTFcYVn4oIjGeAoIeGItFEEDHu8m12k/LUH6wf3G+
IfULfYo15agPZcbmOFF26QD+i8Qk8SjKKjyOnrxVs/ZwObMWw1SKoQXlSUuTu2vxD3xHQFb/loei
e8cqxb532UzLCQnocktgg7Qc9ggMScato3NaZF0yBMQSV8CSwr676IUVEY9GgAxOhbfaSDRKXJgR
bVhBNJC98hLwZN843iGfPJBlWqXhmjPUUxVUpCzPyOakcY07OH3HcR6ajymQqLizJdZNJT5KN/te
JIIs7lYQumbI9pnG7KdRkzmdkgf4G+mLSoi59xkIWH8a3ZbrbhRirse2GJbNNg/z/qaYnJNoOZWV
wfZ9bdYi/AGEtNrLzCXszUsR1KSopdok1PzGtFB4TE20XRxGnALtRqhw2/sZ5if46pi9Vm6MOnvr
TSXwVUyFZ7bk7f0gx2BVEivvTI1zU8v41zC69P6Httwsw77cTvptZ4eM7YPKeKVnna9mTd4pQIcv
cK3QPk62MlSetXbB7IJ6++xgqx5FXrG4lhYBWYPugq4KLwn7+r3So7eDkFRv4poQHDcxfppCMA7N
WbjCQiUxYs5SIJY33C/U0jgkNnj+F2zXDVZOlSHCNNLkoKCY1UnOe8iArpRgQI5fGRzAAj9x3DMI
mH9Oz0d0hDaNptGT4UUNp3jtBe6d3ej2D3foXodE55tD7Tnh1n6IgZywQ2Ni2+JcOihpHx7CPnv9
4qcym8aGh5N1MfinWOKZh+pmiItWZJ8TJZxK7vkKd9LTl9JRKU4ZEHQyPfszmyR5qXWPYiU9Lf98
jJFUqXQM23LG0xvMTZbFRxhjCA3Z9Jclpo+0XzmqdtBD2PuoCvnYgS5oPqEPL4HamrfE+2URVrxa
8lVI6Es3Ep+S75ZjdArjoRDbDKD0vLTmNDUD877vEV0gZN1WwPQi1xB+WtxyW7pH1w39bCpPBHIO
236IPymQcUbp00UjGWEfALB1gG/daXq00pLa2ZigG9alO8MbagpmSlvssWQQNL9aAaljUurvPVmh
wktMfNcq1BNXjnQ9p5+Tym88mbCxLfqaUtVR7QtmYQ32bRVtdCoiUqeG/FR5KRBpzdE2YzabD3r2
wqNBzITOfIJOjUaFVGnRegBcvw67gkwkyHCxdUZGsCvbPqFcwZ4TNRFxGn0Y7iqNUGctLI4JiBEZ
Q2ewTOUusB3fMIOXqav6FRIGb6X8qAU2YmrbaDvEs+dbvKdZcZ/32U+im2nzv4d2eM1jCCHtsPeQ
wCmleU8WQqVU7zbNN7Xsf5ZOjk1CXDUnPHrODuHUXUtMnBf0x9aObqY7Wpt+kh+ToDGcTWy0dJne
snzyg1xLQdCVRKJWc5xAhvsKHCrr2yH1eKZ6tOGHe/YOjc9JCemxBPCWyEAfqNQJ9kZ0XAwOl4P+
MmiIqR2SXFc1IZqD/SOAQutLL4g2+iyaIUGcUT7x5ErXQMNNx+3o4KXJgUWbjXWgOg3XzoCv0TUN
CksTIGmGHDPK/Kw1w40OSnxHxsCPodHvCIeBzjZZ3WOaTg8avarSjk40X74reYUAJtwl+B+QX3bM
HOhpCTmx+rbXiGg4ZVBfhq64H9DooFu78zqPEKcS909REYPSnmIx3gwp7kJVO9jC+T4a1cC1KzwF
ATaucXYMsXGjNPR+opX2WatC5NpcmxKD0LA650fJ9M1UlfnTVKBLNII4H96xYNLhxPt1hKu2qsx9
1+evA3/mqHgnR61+TGj2PKCAK5ICVByV0UulFdXWNMV+giPvG2MTYjt3+FjQy6lp26MRKFFtjg+4
JV4TQ16qJHRvVpS914A/1qME2O/R7VtBo4BJ0z3QztlgGaXa0/cNxgy1yNf9zLG0wVrWBgGbjk0t
4dKfLFMwK5kpTuXVMMsnJ0CF03I5mSLvZhZdvbqjcB9BcF8S5krnTGI4MtK0Bu+NBIw4nJ3UzQhz
aDkDSLR3l3QyafbVOtKDdkXDLvQZDrDc9t6vrrXRr7Scfb320OX6DyLwXtP24FmPOtTBFdNxZIvo
9ugCQTAB8EBzWUEHBP+9mUXC5bnvSFftaEZtNBVRq66WYqPFeFOaUJ4iRRl3haK+dfpMA/PQkoD2
ZzUjmaa80Ljiq1S+kLD40ObJp65Zut9pRCUn41Eo6FdZFCKfLu2wqtizDG33XDZh6lu6/ZEkKppB
9YjTuyKEyTiAnO4zAk0mfH1JyxualRlCy/LeMVs+/5HBJLS5K6FUj6GnfydWTaymxDoHWkhqr0Km
YQP/LmgvTYoyzBVjvFWF4+c2kKE+GI6Bo4M79gZ160XxuNH6iT5e1z9jB1DBDcc/40jZabW90srg
DjDMncQJCC5dSMgv5YudjKipLKS1obAxHGpADOGCl+OpH9RoVVuVjoMsOUVEAMznQp35rhNdsnGT
Awgta9I79Ep8OFWC3j7bai6ibA047SYtkqtIx2jf2uXNEDFKouFJ48/djO3M/48V5Gk4GxTV4A+O
yIW0lH1dJb+syPtGTAfTZPpTAETWHpC3dWoCu7dJWCpgDxLc8EvCvPJD8iXgxaA68ZLyif9OOzEV
0YxmuE0oUVMr3qmgDfwpItQIuvops9LK78Zt5abuOmXHwi4CLg5hsneTLv1gTB9h6BcHt9BAeBsB
LA3XG7Zh+qTSpoz0OjpIXqta6ciC7rgAj8ZTh9OUTgRGHmOsLshvN6XRoSczsJ1WUflcTMWmyPIe
YNWoQA3/1E2hb6yYDELgUspB+6xqRDPScpK7QLMcv6WMXxkBGH+zwmVo1NZNUT224xRQ+4I85lw5
qDbRfkCT4EYDGS2CPuMEjo3zZMSv9ggakB1ovu/suN21lTasGfJHh/omrPSGvCF/tpXxlkSsLOg+
YvRB/IPS6nZc+KFgis/G68dzOvY/EatWa4k61Y81Xthl1tpkMsCpktub3iJaGbzQAY0HyivZTT5z
hRZcNVxoShU/SaDGuhHFgmODl+FdLyCLxiD5tBgcXh5wzTEqX/fEyL9fQtrij8lo+a3ByIKT8CDL
keW1URKGd2b1CxNwhmgzZajbYp/mo5rbmc6qCDrzQAgR1IKk2DPAd9CQab4HSXau2lOggBJEVJdi
hW9LJm/k/gHmIWaMoBBSHdUdIJv0SGjC2tNEs89s8tQCAgvcRpRnUAdI0dSPiIg8JJ+FT6vol2WF
n5On+KPZoshVT5aS4WYazpaMnsfU8d18eMwa/UY3jsXPJIg6TojV0LNH+MIpfAeUbb1p3FGdjX7S
p/q7DrrB1RPlubdZhMmoO+hukB8aHaGnbdMpnXLrLR5ltoloum11ET40gxm+onykF0Jn17Mhf9hF
9Zbxy2wJKvxgerCp+fUB+5jlKsMIYesjLsroxLT4I5J4aMTw1AbMLrtyKNf52PGFG75RNhanKo94
50FpYkS6sKtw1mOGLJW53iozNcUHedKuDVFSCeff+il3H7uuSw61Zia0RKIBQYieXPT5IIirWk8q
3wpWR+/slW506KoIJhH3JsymXRL3d22UOHuV0zak/CYAh92InaOkC/ru3Hi8p57DAkS9swGjk98p
cZweMceMGVFOrtOc88DGU8VSjwlEXQPrwyNTah/dHCfaYg7SeqxGskVx0Eb2m7TSD+n1KM5KqGWR
s0VAqVfF55QIkqW1XqxMb7ZIKHN0BoCqQaj7Mez3fZbH68Fs96aXI+e1qIW0zCL9Wm2acx01N6sk
6Q2wbLzLc0XfGvPdaSo3WAX8KCitZ0o/7WzKiLrMSOznVo7VuXZh0izP1lYTnq2whc1F1OOzIKaV
as8wDqFrD0QT1Na7rQeHMOiqFwW9x75zQhRxxHx+q2uEgoNtveMBZlkj5fDkTWr0MLDvWdXzE7kV
/srTbHw0BcD62MzFZnl8aq/0A4e3JgEcbWPFwY47/HRRTx77QJH0yGzTt1JiaFM89EeDNFYuiIE3
x03OQfOY/QfGVM/kMjVXu2peiOXpXmVc5nfCg/gVTWX3aro1yjSuLnfF/GzWVE91rzhXeEXmrWkA
NMwPT2iJT7rDNWv5n1D+tlsJr3o9AnNBTt5HD92U1ZdEVdbwe6MHgiCih+XxKXlX9IkW6P8eIYXl
3pWtOHl6IOgMuBrLQJlhHmAiu4qMcHpYDrZMf8HMGZhhN78f0vXq3pmi6fT1gvnxWA3W7pQ6l78e
UqBmxLI4KtDI2QW335FkGz7JtMVen1J5Z2ON4tcfsW8iLKC613wmrvmHjih1TWpWfO5cN8clMSdR
snh95E54Ss2sfVElIXdpJ03Iz8H0otEXX16gDK3wZVZudEMo56xS1X2g0xXvOrW5Rp0y+YoeOm+F
Z+1w47W7schUqgAE+20/WecJv/KrpI3HLvAVqikAtcbE4+6l6qvTDO2OJo9HTpM6kFqlMf6xAmb8
kyy3VDGS+jHND1aeuSRcCnnzGtu4hmq6awOV9IS8wUprjMfI89Q3VkODfl9tHxgLazfdY/A9P64X
dBimZEiPea9lN08q9/zohiKdcVAWNJk/lPH0fUrqW1OEMU1ob5swBw5xkIx8yUPxHo6duTJLV6JN
KcRG6jUhUG7fYf3qYJ6xy+9nNLqh0LdJWCNpY2TyDPJb2WIV9i6ulZJq2iY9lCfQVeTI1HeChuvJ
zPHPJdlU/WgSezXphvJLl86lUvXxJFUYIoTMk/+aBjW9G3JAUk16T1Ztt2utAoFXIifdOR5WxbhW
aEuqbYnQyO3v+sJyTmk0DNtCc+MHSxn0VWvX+v0Qee0lNNpqZZlO/m1I0RkU3WjtClkW31qterL0
5q1u233ptNptUrGXp9UoDmYzv6cyxwpXO9l2eTbO3K2J9Iv2BHy/yOvatdtF3hOX+MEP3bh8sVRp
4grEUtGMeFUDiMw7u6Vr3lbldmTo9kp1Vznyo24qZ15CjWPMXvIKtQ7o2PyEYxj3RaFZz9Rr1joP
p6uOpmLXaZ373In6yvPah1D6bqVUcf1Q06Q+0NAZNnltybdcYz48v4JmmOML9FTnXrFN1O3TtBUv
QSizh3G0G8TboJZMGl2kOlL6IRUVehg+FDBwrohKxnM2AXBuNOXaCBlg7y5ezME27uV2TLI6oqZM
yv1k1je9z7zx0lphui0JzgMG5Sq7zGKpmt2VRFgpbBVcjb+Eu4Ea4R3pZ2OlAvlgl4vp2/JEDg9+
HA2cb7iQT8p8MKWlHJeD5KQjj8p1571l1q2VURKVy9rdQ0w75U7++6DMbHwIdLN9XxPiYGAJWF6y
kPP/et3yWCuzIxKd7KXGiI2FYEKiE7w34GmhfAAs1EeTbnes+k1eMBvy1OqOrAn9hzTyxy5Xqw93
Kn4orlVfRsRRaxGM69osFXYStDk4a7tTv6PgI5Vsvh0Xdsd1bL5ZJmnI9C0c8UrmxGEtDxqGQV8Z
hUGXOOUm7FWbHKGSSKHlZs3E7xSZb1ZFWGTU9swtnOrqpH11deVMh9frX9X80ORZeP9KYTyOrh4d
l1csryVnVOwA5EY+mVVKuSkkZSlGsQumQHfFiaSvC2ho21Yz9UPJFfUyFE2+LrU6egOds9fZrPw0
CvuVrmn/QluF2Qfz3VOqRuJsdrpCEeXF3xRvul9eStDMJS9T+W1qOc/t2KrPiCmctWEMVJMW3cIM
NPK3nB8tuCB9DhhpEa563iP1Bt47SZR2MyThrQyZki0vwVpwSp3YeCUX290wF0TSkHXq/VjWjT//
IGhswQtaxKPaOOZzlzdkCJN4t5WJk7+XJ9cy5HtqRfE2QCt11/R0c7soP6NUl+9Dnhu+Mbn4+BUY
+lZD/y4h75WxCe8KbrnRd0w5bAQJDpuxKXiD50NLI1igfLgH2Ww8xpUz7MP3QI07rOacNHmjFDd6
08VNGthxPOtpuTM08JOxK7+5pVbdjbBnIPonMYDygunucnM5INKJj9BgV9ZgM5sJtRRABQfpBr9v
LXdxtO7M3BOHtLSRFIJi4rpmMMdI0BStejPvnikiPL8IK3QHuch9dNYGewyFzD620N/52hSrcHSN
e2WudRLFfGCqMKxo22F7pnlyULWCEraX6dWpNhSqfEEk41SEWWlzFzaNdl0OfRJYFLgD9gZP6AQK
p3F0yiv6Zh3BvKblvU+ZpR6WA5NTOj7zwbAGwNLLgxgih60lw6e/XrLcWl63/B/aXy9e7v/j6eXu
csAwIzaljienw6xxpXzGyizjbdEExTXoh8SjjoWsXYUkkWCNLK7LM5XH5EKz2tNyb3l8+f/hro4r
Wyeje7mb4Ki92i1NqzSun5eH/vof0oSorEqSYb08phjDEyYcwoLdmjdcra9TQeM5i4yNSsDrHYRr
4uLC7jmLaf53Q/ejFU71zWxNhvwYVQzPey4l1qySnQ+UyfESVqqxRls/YjY3ftRdQyyKOwJQFHOe
pFX5cWV+9FOdsrIH+jEVafA09I2xLfoZrDBjz1Kz45LekHtCKePJuH6qKr16ovpoaZcNjDzmu/EU
PHpgk7dlPQOug7x7shE4RAFDUDj92lqYMGbrVjnhVf/Rh/pRD4rk02MIusotaJZ4Uot9Q4oXkSlx
vYfGkTyWE16Nnvr5GT789xhIkjPUwTeTVN+dDIJ2FxdT9n2IcyDOIn2XllQ3pP6Gqy5VqdsyPXoO
iv6iMpV+d3RwomTNUuzVtXVV8qni15zekStrT6LRH2U9sl+VoBykeNOSyn6LA63AAknKYlkAgVJG
pbtZQ5RtVQOez+LzmCorONRgz2emt7quUy6enUrO35xuDzWzPC73hIr52qLtvgjcl4fCrvl/bJ3Z
cqPAtm2/iAj65lUC9ZItN2W7Xgi7Gvo26ZKvPwO8b9S+J84LJZAsuyRIMteac8wZj2/z0AxUDKiW
VfdR2uUdq622c8fW2MYAfrelVxzVhDJ0YhBU1VXx0gxcHlJnIxfMbNwznIPfvSyjX71Tv7f0uF9y
1kwHqTnOHqJ4/uoV8+v6AneJVU3GqnqWXCdHLzeivazxGLuFd50mPfqVtrbYUDZy75FOqvLQSsgt
ccX8x6CCtPwSO2s4va2dKygXtLllP0qhk3MDRYcOT1jdyabMtyJPs1cMcEECg/S8bmLdgPHa5R/l
NOHzmJbFTEuND+ZzrhBBicAmcJolNkAnGFYk8pX7Wvbs5YKQNOBhWinxDOovcM7G5fosufxlfzTi
ZdjPuC2JqVFeZTxyNqRR8rtHPSP1GcGTi7Qg1vQ9/qfidaygzHuUyDJE0NSjWDca3i9MMdymBEk6
wrTPsKtDpgxFgEmz+4jteGaYjNVd4hniI9OU04w28KVz6/xa2TPn7nKcFemzhxoBGHT9UGDR+t5M
SJo2SS69HThWfIid0pPU2cmHddNE1GEEIZsB99ijQBb7lFqj99RUMFuGEqN3/nNoLO8+OgZy58L5
m+kdYtxlQ4N83EGNTP1/x7AWnsg9eoH0Rgeosmnz21N/DOGJYEFmgaejVHCy0tl5dPoVfSKDu/M4
o2rlhcLEvlVNkmgNs9myKpUHq+3f24WIFOe4qjd9zjzAKLLr0LHqH+Jf3DIE5VQpbusjbXkE0iTa
WO6k+dGkPEVON928Lp1uIS2L27qbDH1LuaJ6y4nU2IAJHB8segIPogCJYJON7MthyPk+2F2PTa3y
FxwUVgJKWlaJdNCl/Hx3JmFdUYidhNVAXzJa+0hn1dxyGhJZr7j9tcIlC7u+9ZaYpPoYzRjYJaBk
YMzc8xVnTC9q39PDIgOWUnVsIi9mnaroqcFMb07vdVlZ/mh2v7wsKm6tnP7kaZq8UhxjDVR2aNPm
5ksjoH3bMxtqe+1Wh9YzM22Xd6/mkFq/ZaIfjSAZxIS5+1Bmyy0gJ9PPpx49ZK4cyDsqr309/vem
beafA0GUjaYBKVTMxiFH1dU32GPRdeYGtI3vh3IO3Qs2+LpXeYKg9Gdy2K0zf/xZFArf1mBNT2o2
oqxX3b9oCcuCyEQMF/3QzvsyNivKePjXOwp8XVPRFKIIhG2YjWLU5JH3TBRMmu3++sR6rGMhyqe8
PL2+sItUiLPrfmjk+GEoPdwR4UyHOir1q45HlD6kMXHeT/p1PWYTdvGfR8uxMRfeRhSmEYAiNxlf
loP/XlOxllNbTT39e4Pvd1leRmDudNIKmjH/fnR9dt1kEhSKN5B+9r9+9t8b0LgdN+GU9GRu81f9
X6/TYa60IWjW759aXqbCTsVO0kEqLSv5/X9BkzViuWSJZzXC25miMa8dquc9s5sHC3PqqaBdgv9O
GY2zEyK2ilj6HjQjtINy6kdoZmZ3bHWK+bSx4MDNdnaaIoEOX1QEpREpN89LFGnFWBMqTn91svYH
iyonrqhvzhDJ6+YO8PCr95S3wUyQMqQ5IXRTnYa7dmEcOHgeTbCMpznUQg1YLKhC3SqSPReDZBFt
yaAI/wxS1R9UJQTFu2xMCO9d0zcXu7Fo7sS+1CMoa0ZTYqbwfrSu2j95TjeC1OoIsRh/WVP6U8Gc
cQAmqT0uCI/aBNKlFYZ9dnpz3E+ADgGnXxjrkve+r92TXpip78qsCUxvThYhr18ghhqNyToJUbUB
o52x1XSRPyzRmW0Nwr7qBoffN9zbtmm2JM7qzMJ7+1aU/UsIAaXvNfNHPi/uxLbT3pz0NbXcGww9
xElZd6qNbD6ysN/rQmKQ0CiRmqr0uzmqQKCg9p+QT5EVLDYO9EwdchBFkWZbGHJ4ws+EMTSnTpLp
rvLiiMjb570pfK+pIwh5lXlCV2OzVubZuq0Iq2rK92TZazNYcbkXBetzfeIiz4PuTR1hqvKNMOY/
umGQ8rHu6us2Y+Q9rZv/2ifRh8F+eWYAL3n6t2s7qQNqYHkmNKfCNwhj3Q6Ijp/Iuo6fakBRFFvE
I8ms8VM+59OF5e33c+ur4F/OLlCMEL3b9yYK9d4Pezzi/46tjzAvj5eyHf/ruNdL5+asGyXEJFzp
LS2I//dOyRQVzMwsPIBQB+jCRs09GlCeJGOpwRRQAdu9GWTYB+uZNzRNgoeVpN1iekCjFH7G4m02
zIF5COXz2XAs38KMu9BqqoAaCC1MQ6IjNuqnhKroUU7pH8MhCBWn/T0cLeueThFkZzvfhUyyNpGQ
8k5rT1K37OM95uZsU4xyL9y6JP+Na5JEvYUcg8O7kIl7ret4Z/a4sZuqfJgJILg4SYshMJ0gKBq4
6Zyq6nJ/PahK9T9P23kKHlSJYwsbWBisz/7brG9jV28pKa0vKspcsuzlh8sdb08YeYJ7OZ4/EByw
HnWoZdhEH7ZR7KLz4Hia0vRVQrLpDDNBgUjC2CXFDzJH2mshQwqCis09DGlyp+fZJmro/uqjHDZq
nRMKMNCY8MpmPjk0+bZV/9jrpR5IjUp2FWnybaIYt5m70aAJVUpMj/uFEPVDdyoHSIYTY9jlVRZ5
AHvHdMgsWHYT8j1giA4jSKXwS8t0sfNCRfxQJoqPHbD1rpyu4msy1OkdCHV0tkai9gpHs9872wBy
i/bkQk6Z+boYP0sEKgcqJvUeca53CL102lSwPmN6Wa44jJWDwiQbFuA9DoSy02hALJuiiQKw7ICK
WuU/h9xR0y5tefGsolY340wSWDOPzx2qj2MPbAzpl+eV9P6NFME0a2sEGrzm3yZvsjbIljCT2mq0
kxOqRKZ661adCpDw6+F1wbluLI0pJswgGukGfCwLRMjeyHr9LdLJI0gS/DamnrZvdLjWw1iwmDPk
xTVZQqYTW7F3YNrQUy27SDSzB20JnrboltKGEI//63hZmGSv/PfLMxQnlEvbU5nm8xld7nxeH3ky
BgDT52idZHEOSUT+Pj6mxnQmJqtOlC/KkbhSjOgP9rwvMiZR2xTZD3sg6DauXSNI0zTkxpEedLdP
30Q+vqeCZCO3nrsr42B3jbBgfz9S7WqirjxRUljB8FOXLA5MGnOGcur0BCJ5bzL2x01xjUYGfpP5
ETU+APVN4tKJjTyOxVWMbplvLo3V/KwVwL++H86pfSPksGC4OEimHpQ2K0LGZmyaqcZIPtTDGWhl
7zPUH4Wy5KDYdv6gg1dkFu/eQaR8honWQ9gTcCI0CVnHpLtPWfxU2MWOCZ12BNY1XQa1ni7ro3Uz
Lbvfx6oRU39I5LfVThSFqi71Lqzt/7MBmOBdctJWaKXmu2ZoLnmBXXaxWdmhg5esIVcBVOqxaqa/
6bK3Hi8LokM1HBthyq1VJs4dBuZVdWYv6Husb1VThQdmvg61cjoDataOpwzEE/eJjQGl77Gs+7/x
kgEymXzIRjt74FLkSyML95ym7QdTQZOAHNb6nzhwsmNq6e8kJ+UXy+pIfdElp5M3HAvU9Y2qqMc2
T/ZZRfQJJfRTpdnuqTbDN1Kh64fRNbQgES6959GusJD1NOC9joQqPE0aUvbNEoRRmjQr27ZE55GQ
lqVEYX6MIalp0XPcqtOxUKj0pbo8OPqmgjXnp7GWbK1e/xqH9HlMXSJXAUrCqjgagtwEs1YvnBeg
LPVb4XJvK2440BdJD6ciKA4kOdhcd7ONSw3Ww+NsQAPTlCWCe7opBRDWNvT0rbR1DcneV8U8EE/M
vSuhyBBPV6VkyI34BQE2xL6eMUEoXZgarfCn6mWslek626JiphP9ydqqO8K2Eht4D2LTRWQckVux
6eHTbFK3/AQd5EtU+JLrKY2cYhPH9osaTU7QR+O+h27u5/qYobfxjvHIXVsp83gbMSGWGbXnkSaK
O7k/cqsSW7UoHomcJM0lEfbWSNLEF8yOSGkqZRCCr5xT0Fyem3JLDL2zbCQlPg0HOjWKh6YC4eAl
5VWkhrXRqx95TbCNTjJTUVJ8TQsQMXZNIk1W03pvCStM7GjbaPlThU7ZZ8P/0QIxNg34LWVkB9jV
rB9l9uqqSw0cFfeV6In+PkU9llczyAxoEy5+LjDa767oyreariMztSKjtc9uJ42nDm38Nf7tJa5+
RJu06WPziLHhefKAcI1jkDRe/5YKqMu0PbdFgSiycNSJfrF6tbwyOtbAqAz8xPZMwWAqdabKbdQd
otgBpiKYupIO2MNNDWBcEJwAf43GAgrXnNKMLCukTw6OpwLYbot9bJuPZkNiG1JXaNBPedJf1JTq
/9AWftewrHeBb/adeDWiqtk22UT6cEYvgI4XWlZaEWfiFrayrnFCiPzUxOZvJ8p6VF6QPXHVKazp
uj1pIXrW/6EEfpwIpIsm9VpW4V+VJs2mov0P6GsKhEZVh9zeLTbcLEiIdEbOl2lbxNKTKhC+E+7e
4AwYqVmMqL7rChm+asqXbjLaM+WrjQnh2WYyu+GjAf9DBCeT4PFHG3sK/rn0AM1euaUGlTdrk9lb
XB6SzAZiFnqXG3KiCFSog5IiL47urespOwP5IAHt3JF6Y8Dt1dEOc+F8IGuonvg7Eu+5kp69rZtB
+kPCeshx0YSl4qBHc/sgbfKFy5TiYOQetcHDMmnGz5TJ6P2auypGCoM37ywVupCkWOeb1Ox+9szv
jCm92bNtnRWPkQrR3qUsF4DhiC6lRhEYWiRGQqSDB62EPhPBF5a/t9CSpGeMfX/p1UaewsTbiqpk
BQ5j/4J1hajs1DtiUP/E847LcJJEACFyTBNW+rlgCVGFfbnLVWfYW6b2VdJcuXoj/6HZUONdhi3y
hZltoiLj8naCRg8wGqGcnVm7wdiZHhLagGG+8XqqqZ2SV3e4J+UDXcAthrigpBHxkAOT2WjtrFxJ
stmUdedRQukt3+2Y4bWdPmMBTz9pF3ZXq5nEzlQWI2UsXzubqo5RwJicng1Oi0WwKS9JUc2XKY0J
Svq3vz4a5kzxoToq30+MCvrlzkibLbMKbWG0HWOC746akexFC3MX7Qf4YwGmD+HtLWSouLhew6A0
ayelt7FIeeZeo4RzLBALoLvdFFNGYo1CO1SPtBeJTrnu3WTDGI9p1aT4AIOkyJ1jmKm057nXB5Kb
EZTYBmsUjVUi3HdV4i0NGhuxEsYF4ezcYfROJiGYq6OgbN1fjQAZb4MK3IR1Br0C+mdehwpjQBiC
fpCIMMalPpYB3alaEqfCrgraMi2JgGzbR0/PDT8MW9NXiL3bEvf0WCFyQk4hxG3W5oc2aa1NBJBk
WyqKedFddUBuS5m3jY8iYQxUbS/5YHjfg9rFxqNxqcPoHFSuD/pUCNN7OmXouPdm3B08TdbXfMA5
p2QqRi1kWaLgSm5AED+EjtY+hKm4Sl51yBZtR5EnIIGwwNaM+zN1cKTpgrh5vFlQNz2GyIjBF2Vk
broXVUOubffWu0A7iLamr3begMynp4PwXasBlz4EbcMaoVG75gK6srnoavgL0xQ6CSNirRabLzGc
sT2tJBSg3E3p69kMJowhGfJthXnQjAioK07Q1W9gL/T9gB69UMpfsBBUgMM2gWwROlDq5Ah94ZiQ
BHOqvJ81rcYdFQo+slxHZ8ty6dQr9e8wLBzWJF5Hd8vzbrNV/um18Sop7N+p1iPiRNy06T1D84tw
yn92nfUEfTs9WL3LV2O0xhODWrstQy0/xKQu3w3WbZFnPyZWfTfjloTEUFfgaSDjwRNMvV1NrJMU
JuZ09ux2bB66KXGQjHAVtBFJ9oMi0IXHDuqlBjul45DH10Ush/J43+jyoa9y47pu2nYwrkpb19te
84oA69B/nrBptdETWF4ozXoXOsxy1xf/+9n1kdFQSE2N+fH//NEYABPC9bLy+94ycDIjGf9+0/W9
nEG/NTbBTesP/9ev5OrXwbzZvmiiP0lZjgEThiDq+/kTEHwGnXwc3juPZCxBLiHVisHdTvpoPmFw
TAItNotHfdC7XT+r1FciAj7AEy2yLPGKJH46q4C3c47i83kbE8dlvCuo6Uh1E5b0+vBJ3NADMfnQ
4vYh5jLoTDU+NWaB8z/Pi4+iJInPQoN41puUAhb4H5GT/xbPz1LNqc50o3VqavWMC857qEdVf6FJ
qyKUbZXTulvjyPVxQMb7dbexFQhgLa42tAPTQV0EnxHm0YvdFn/oz48vVOH1J6vYV/GTzNz8ZVw2
tZ39dYUygMZnTxhqFxBwkO8cK7o3UNcKWxSU+Ia/ZLkde8fStnkT5Zu6+w1RlJYaLDYfmJ4WMD9U
faXvHkUzOidiI7ZG1Wp3BUN3TtZ4ANE039iNKB7TK1nSpe96ybTXlcy9xxFQiqZUuOWWWKRigrDm
vPyKRmwIWVoP+2pgcja0+wX+GjX6z1FrK9bpXDZjZ97yutvlDgHXMAXFJirqPZlSWtEfXWF/utgF
N7YT/XBC5pQgCZEzhrSn0Uo2dbHn0rM+yKDYxq17MPS4f8ijbny1IgTLDk1M9P3xPnfmw9xn7pJ8
qPtNjXmgHZn6h0x63xpPfTTBhl81HRl6dS3N4olO0UPRt/tpblg3D4e0b/wUh1KVQSDX4jdbhD81
jRmQVinHqgKvJMYbdm4SpNEwE1KwafGGEN63w9X7mIJ3pBN8J8z7tfGqxzZ6mimeCpiw2xnKcO8k
BNhU4ISi/K7rp57LmWDEv5Ayj3x9Xz0T5KI12k3lMZYI2JwOWDEqQPloYG54xLa7U2vllLfAA+Yn
rZx9ulFHJwTWPe3UYsJ9JmmOZyFKqXi4oxxhPkCpvuNLnPWL8oTiFcUe3pOsmO2NGPOLIVkaqNek
IPGscutDqtufDQCwaFCfq7EmNs7BdOEONukD5Q5OwI2gmceGiqSXzz+jLrzMv4qxZrVgfVjGE9zt
g53oiNwrm0tOY2Glbc0JHZHT7ZTRbjfF4P1S5yty9WOT669Ijd/6BD4H5pZdVSCe6/OPyDIftWE6
0d7+YTJgLosTRD6XJFn6ds2u7MqgwVbrKuIRVqcN47b2nsDTEwBwqRXnbjveo6MrR2opG6vFhCms
B3XwjgOoZOrIE104u3vA5+FO9b2U7qc3Ts+kKjwyJ8KbFzKVb0gxUR5Hhn5T3VOXxhvpzDgX8tOY
1K8jc66wDQPyGMw/xHSfuMhPIDqC0esf1JQuVVxtVJxPNKqT4r1i4oy46nkgvWGDW4RxR+NWM6oL
rhCJiGL9bExaC+aw6dCKEUnZcHuhXblIn2PKZU6j/nBKWsbdUgxcPi+qQGKTc1ltKtX8jeGZRLLP
sijRvZSI3mxGHxrLgbKkcUwdinymuWMHiiJPxKdUvWOhJYHFDHBMQp/UZBltJxu1FjOblDExs8Wp
xmpbsG6Pcm3PUEoaBdByXQaWI49En0OJy3CfROHJ/TlO9pEmgGLPT7NXfAlz+gFX44gKbpuRgT1J
84phMahpgUc9rS9rXr5M37P6PfLdXSJh+FQmfZ/Wh39xKCQO5lElv3u6qw7V9TGmZGJg4+5fuIlM
zHrIjP5Jh3beCpVVa6JrEATmgzukX1gAA0iiN0fwrFNbCFYovGJ5Yjif/Sq2g7bPH7jMiUpj4Mpp
pyVEoZXpNVcT4s8kWhDPh/b10Ebe+zDVmz5h+VpWj4de3VhGe5yM4dI35lHTlEOlpxfHvbJ6OlpA
j7ZOhhZIdp+lXRhnTf9dKz8tlIKHWmNsbAfN13VA9NqvTte+Gjdj7YS3cs53KESfLAtasCMxXQ7D
GYDgB90KRJZGhHA/vk62+sI8e0cK2J4gwpQVMor/RJk+5h5vl47WiKLxO8IjUC1D+YUc/VjbXLRN
i/bSoTduIIgOd3IRGmIC3TjWD0dHqRHBoB+T+aV3qy+UYRoeFTJD+eq7D2nJU4slrPKqs/ULGxHZ
KONN48aE86vIY5wUXJeT0qE8ulTlREtB8c2uAuubje+ymdGEVnsD5gc+mkcLXjtn6yI5Sff6lBDY
hH4AOHIU7YpxvtmhmWAly/gi4lPZWRe1wY3gRNwkwB4ksGeG6cXy+DeiWzm6v+I5XgIgbrNH5XX6
WzJTIo5z27VvyCr6cxlFf/Qw3GVTBuhfi4ifn24WOYbE+5WTjTaC862jtDE0oNWQ0pgsX11Fw8hf
BPOtJskgsFFJIA++EEO1GUGw4QoEBcxC8KwN4ydLFoQmWhd0c1j5XZw+mpVyGo3+OMFTX+42aha+
a0rnuwXWGEf9IU0cRw6VOzsn85V7yx6Q3S3SM2xwSvs+CFJcnRfkWnd10jzicx+ywfoygNxbA7AE
GH+bOs7wfbQfVR7eU5spBCKOwBDEK3qI/mcdHZNZiJ9wjm41ijh8/Xmg45FWuNvBoNxQODgCyCpn
49OEZW6PLXZK4TwR4LHVJpR3sF7e9XyCy83tHRwShSvTepzM8QMxANVCSmexLp6kqb1b5YVFsLvB
0h3hPikOBgE6m4GiSEKz26mym2lbjwgjgqoczwjXsK934Fyp9OoVhUECFb/SPWyFfcvMlnlV/VNx
s/c7qLxyaykayy7kh86gmr4wuXG5bv6Z4e+kVnbDnvqjLcu/c5g8usTfblhkMBMw7FezxeZcAnBr
hNluHHgOZXJLVLqGA+vEtvKClvCWA/gpX3opkSO5u2eZEvpep9/00iTo2cqoNWZ/yli8qg4RoEZM
pYYJFU6am5oYCU6KeW/b6qdaR0GZ6wFqw22CXcZiMh7RrQizja3ofsT8s/uwIN5YKBSNkUJKhjQa
woIcmkDT8t0wDlsMCQYB22FW7xSpBmKK9yIRuz6l2YoxKnMiGHfZDumwme8y3jbljWZlDow29mOR
B72e7bI2XeBrfmFSEpdbEaPm12iGw4EWtN0zy6Hj0e6FKFCBd0hZyj3V6oxIqN7kBitqH/VfEI+a
j4V3b5hi1+TdoXeMQAwF39QpnfU9WtedVoX72PkqWTsBozvayKIn4L16qV46Ywbs/8rvvmRAMmn4
7FRFEjMX3RkZTxKskSTyDZT2PtSMPeFbjJj6ToxyN7mIbRNnV6fVLmLtW3d7U+d2JlzfqGSQVdOR
ZPVDjnN3oIxRpNq957drhklmFIHiiQRZj3u9VQ7CQr4jXkpquZLbR4g2naLwMcoG2vwUdzr1DENi
VxlOMGYseKfkQC8hUCsTwWgSRPVtoAsSjumxU6GRztoxXAoNeAci3Bss83a56yGjGNFbqGjA+QJp
N0a8A/kUWpEcS3vcJXpyrMlRG+0aidiw15zON1O5UxJ7W8ISiUsS6jnBJYWolqqB0zx4XAdTM++o
FAbYm3YS7YXFWllSAhbCoSgMFrW2g6mdDuAzdq2OoAKKZ6WbByV0g7TY1tZ89MCnm7YNBOHZcNJb
UohgBpRS6TYqY+eg9HASU51/MSbbclMikaI8jaF5DkyVBVie7aMoYa6eBIMY0Xuozy4QruX5ylH8
JyWpfLXcYs055gqG51z6tZJfs9A5soAjp5KkUWt+iXp/sXJrxlntjMNiwl1UU4O//D1OnB5oKsIB
l37cm/usro4mUJOsQ5g/W4fIM30W6KfBycltSIC2bUsDPDbR09VQsWIQ52gJUhlM6NLJIcK5EpXG
r4q1lcbJG6ty31vW3s4nnzmjnAMYAjtHuEGmqH4SxTdBrRa6w1FJ1QPZO36jHAuQkKr1K8ukn9XN
zlKsE0kdVP3cI9evP6oHobSnpORK49NxJ6Z17iYzfk+LpiXvSfTyHqvR9jOMugQbvolKXHA3R83P
ibz2ku/NULWgmBUyFjQcU4oP64Hv1Gv3i2GDGvlsCb70Hp83ueF0/5cNLsqDUuU0ugZ0s7liHNOu
iI81q66LC6FzT4/rJ30PE95ErQaQYpyrbUKR7OihXjskeWvuQkEkwoFm+7W15NMohg+aRjhsFtoo
iUrj96bVrN0K4eiUOb7kOEVEkdXv43hoe6r8OWr/NXu8o1Nzni10Hn2dO4EItewc46jCH1BSWtUa
hbUuUSkmFjWI4612ag1QslN51otPdHuYyiqy1QcZZicrn79WdjLFeuXBjb3K11QgCEq0+E2oARyL
WGGh041fFVCMNJo2tGxv8YIaX3njKyUcrwnWV2+qP7wqbBjvPfWiAhi4mEP01oy18WpR1kao7Pqa
HqU7rFjqZcXmruz6dddEyrhMFH91AkzkynjLNfligd2nbbWkGNndlVaoOI/rp1DWLV/BRLo6E8bf
BQ2OSzTZGeeQR1oeZX9WPENxMZNYPWnm7HG76KnIFPGeyea0A+wq/RVLQ7BqfGCAClbQclnCOQbp
wAS8Ssoto4+xAaZMRu+S+O3AKaG0b0s0a6CGtgmM5uU/q7jEd1Lg3wKR9r+pPiJWM7SqYbZnCf5Q
K6xvcCP0e8yIJkMFTfyQkv33e+U6gd+F10DZxm5QdhOpKssGxzE67IFmPEN1DsgG0GVNtfr6b1OO
vcRSnE/ZWz6yiCdlYzVnZ89RAUNG9oc1S8o0hny52Qma1WQ8+krYu9tciZmsLP+vFdhXqtz1v/8g
OTAVj7tTqMk/cVFbtxTj5eBibVpqNvGxM2HsLcmFwFwj/hoerZuuIaOJLtcED8LRKDwMc31W8/ao
e23/8P3BTK37x3JeXaL/SKlWUmYybMw7q/rhqufRARpJeF43k2zCc+kkn1NCLnunLfSjZHlWv6kU
827WksiybjqTYYLey2ndaxYBU13aNxPP6WHlxazkmBpdJ5jF6LPL9cbw79/ki1hqH43nkC+ypLdp
s6rQDMtM1k78pnb9pf/+pO99t1czyLpTtFufWf8mQNl30jwT6hm0eR4HyawjqoW7i9NO3jDU/hkI
tzjI0Vg6pSpqeQiXKCQ9VQls5Ii3FR/WNPlTS5DUcd2zI/NX3DQjjr5uwjBoNH67MLEG03xt+XAO
SSK9y2A3vwtdlvt1b91YWte0/voQSzn5GBUJRq7EGpDWxhuku8scTvretaLhbur3sZ30m2fRagVG
BPiW4NRLpdcNTstoE0aU8dfj/O1HNcQqOFG21mQqH+KhRYL6/5F5ODdZxeoIEXE3YOO19XYnQzI6
8bubKIiWzWhG9Ci61ELphQwG13DY+XGjG5uUvLnzumlGrAo66lK/SHOIbZqxJJk11MKLecmKBPAC
84pciogXPlVZ9JKV8YvSxSAtdf0wUAvfI7/Ff1kvTJ9l8GkzxFfOQB1OVRUuVGUyD8t7o9AZjqE3
0PjxpgMlhuS1LRiDTbRP35j1zJpbrDuUh3o+nEe6ounOhPy1WXMRkxAtvZt+Jcs3PWuJvMG1rm4Y
tvd1pQHCnREN1EOk4G6ohG+EGqywHgTvUgbWp9S80r0xrqY6/V4c+NTNxpe4w4hqM1U/9CMcgVZ3
KCzX61n5auehvqNBRAkfnp0UxrivlT7sjgZ3isVH5Z6q+EcYmy7C9/QJct+p12Z5SuAZcrMtC/Tz
qXcKh+whYcFOSjWGX2PZjE3EMjtt9HljxVXh5xr1YXOZ2XhqCaugwvU9zfwSI4uxqSeJdumo2V7G
wqTbj5hIGPFZXyL8iKFClhNPe83rWbyRPomkzjl/E7JsPU8C+k2sOdqSupo6hi+itztMvHJCTJzA
flui7ns52IcuKd48BMrqwsMzdNqwg5nmP4zYvVFhau05uWKTbq4lJ/lVYLs6Zx3SFFGp1ZWai+Gb
FFQ3hVdfmhhcHrGQ6n7R0V3qnpzFTqe0guTUiblUTaPtqBHpUxzgN/CwV5DSyaKGiqTdEPHBGr/5
JfzeQP/grAwgN0Pw77bm30aCT5GCfKC0i0BPtTPpi/3Ef73gY9urpVmea1F7r727UF4N78VhiRQZ
6rDXHUM9dAgg/dEDFkW4Xua3Q26gNbXdvapp3bac8KquFHW8G498XCm1N5TBSvaYQDhcIjY9U9wj
1epPSLYgk2cmerllt+QWfdUpkTnMgNT6UY6Tc1z+4rQOYtnGiNHgH+iNSV3SSJ+53aC2E51S0XMS
BGL4lV45xz5D0pYst31jSZormJuhiHbxuudddMqg8oygLs6EGPsGy6OlssVZkrufrlP9kcIT+/X7
6PO8OgzwsihtpvERxGJ/SAVfgY68RYQok9dvMdZamjBLcUqmX9rYMY9f3i5KgSEadTxcORu7TWtW
9UlXcXsgeMgv31+W5iTlCcInOQjhuJvG7BRlbni0hEZihV2r8MCBQmzsaeldz81/QOLrI+F1tAVp
OOr6MG5UoSjqps2K5lR1xmmdrqybemnTRUXyZvbLme0l3l4fuucKiRnO/ZICaOPa96QIjY1V9N2h
RPgV0peB8VfKo6PSRVynK2bu4cakpZEzGdyuxFtt0ExaqnLv5E6KtowQJ62xMwyTQCprx/6T4lLE
0gZOC0p3scwRRjt0T+YYgQmTT2GtvcmpTR/UWt2RqwxxODI8ixqudFgiDYcVeOVWjvZTpQ56Iwym
+UkULwmwHZWktslOfa+jrnKqMcDSi4LRJTEti8PkqTOZV9KjQL+Nu27ODpq5iF+Lx3Wzhr0skoUO
0r+nJ79yTUNLYAz9HuunvDU5eTfrIPw9oKpQhLdajl5kHU8nYH2KPiKrG1viUZbzebS84n+4eq/l
tpWu6/qKUIXUCKfMUaSCJVsnKEvbG0Aj53D130BzP7/rf09YJOUgCUT36rXmHHMPsBbPtzmAE1b1
V1X90VocU1qjW1d/eUCAmF/cXuvvg4HITC0NDw5b6SAsQ21i3ckM48cp4IZUZmE/QhnJ3zSPCWm9
pVfdFfYA3nQPy2hZBrVS9FfDOehNnTwZtbAAv2NZIjLDefFtF0gBmasnYlWdlyBAHMAadyd7nUaT
V6UHI83MpxDrFH5a3/oIpy5iuv2z4uZ47QFJZH5S79IUqb9g3rPtJHCOhC7rZkbGtzemBO5w0R35
Glht5tIHYNCT/4UmLHzV8yF+dmSB/JBsEEhj4arLgL2uQi0yr4ACnfM0oDFZKA3uQIsS8QBccqn5
V/WeD2TwOkqywopIvKnyLaqhcVjA0QZABQfJMlJ56JnUZavjFC26Q1uQY31RnzKV02lZ7hN2vYWV
Gnnmz8zTrYMqYUIQPTpxkkdBi+qmU1bubFkjzrb7IdoKqMNYwBlQ9Dmt8v/erOnwmOCgEwAgauUS
yzu1JtiCMHY8K3Q92GhnIyKkWYwEka6kRbh5VN4TAqYxIJTedd7UEqQeutjx12PFACyeiLdYQ0w4
to7pnmrNiB7Zb6VLI8XNaqQjeDbfavGNo6fd9oRObeJc+jeIfvq1T5K1iKmxIcYmK2sG0isWY9RR
/TfqK0BtM+SMp87ElrWqoOOx0VbByYgZvY1lIne+pr/qYIbPZiztu9saf6KYEcLhESbMEeOOhhiH
/nhVfDZKG3CMXtDsRWu+kCUS7O0JQb3KWoPT1B05ajjeZsikzvywsI/0hZ5V8RELrFS96OdtVBFa
ii+OwE8NyLE75M8ZDY/dPBEJrs+BoLazmEosy1c7DPWOKF+iOLyqQ7YEn2eeEPJ4fkhCRZJWG4JC
a1pPJDeRZGZdqrJw76ZAa2aOfs4+2TnATuCxeMEGJm0Es0V8xVNUPLWMFo7YRG8IgeMntTzYZfSt
Ll5U0/ptIzvcUYj6dy35WScFg0+HYrhN2zNT+XdgNpwgwuouTM2+m+a/8QxIpXfMHxMteZH2bNDq
G87N1DhXAENABNKHc4acLlf/rih7rlzyrIYUD1dM1oMevFnLbxu477qk8nbi0LgTG/qlQt4c3U93
VoRylw8HxJxlX1MPRRvVqFtkfGwTp3sjnP15jspuvyCn7zB9dmZh3F2Jk/ZxfcYagTQp1kQiQHsS
RgTrVevqSxQDxDNbtKO5a4fXnl2Eqjx9LzocQ0M1z6tE699rJ5Bvhj7wx/VxbQ7YCPKk2OAm0Z7D
6Dta8ugqBh2nSJZnHBD6kz2n2oZU1OCKyhIsJAGr6YN4W+CsMsJr0TeScYfw3sNkeEbBMr9EUmyy
0I9/s2h0hf6qDsGRJT26PJm+FiUaRdRG06ejGymNuTg/A4NeEzaSbFx7SN9De0Kn/051a/yyMFBh
UmFSptUH30lIzK08sued+odu+cXTDHjxgCPsw6qyDyv2N91CjNQQYK6knMU5CJmpN0s9qTZacqfY
Pa3mOV7WNrXA4caAUk43YU3gknENc988jMNI01szyR2kFAbpme1ILzo0BneBm5AliYb8xJYnBowi
/eeMDuFgGoa8gXdF6RcUGI94lXd1dLKw3qYwCJ482dIqE+599FuXLS7Awl8E+lcW2bg/huzSUPe+
tm99OobAZKr87pZynbSQaszXsQsL0H9Vce1JH3r8xSZz4bouy2LmRAAdTC5FFc36U1C5CAi9Ho0e
5IdNaGq/NL2HWhL+jHQy2iwDX04GjucQIf8/OmVgHCPPyflpCfZQD0bOVC6f0pCI99xFtR8kr1ku
xAvqGeelKTKwTiPYiHzZv1C0ngLPYUbgVd9FFcc/PD/x7qW0D4ii4x/SGJaqjhKNTZDZXiTewXMu
w3LxS73KvdKCBuo1IMz5ojAIPiDfFDi4neN+QXQUVjiY/q60OkZ4jMojUfCVt/Hr+asD7ZVaf9Ko
eyk6VEdj+W0v/GvqDhg6DFMu/Qy9hqMr1jDM3IdyAmxMn44+PlVzNGEj05c1YGYcRHDisSLeCmlh
R9hs33a7UETai8/dquqdNqw//cm3XhrAGFufGdtWvUxNkoDtgSkfQCd/H/vZR6p79yqrpiv3hXgb
Z/9LTkl97ZIy2k6Qp/dO7XHxcFKcJ9TCB7slNSjoSZsU/fSGpCRjas3JCO/rghGKGYCH6aWJx2br
hDl2mbkn8bb/UY9peQFfcIYnU++TpR00iW+WBPaeFMdTFmrpU4y+oh+1/qk2/IMAqX5g92boJ2i+
izh6C6TInpPU+imGMkDJ64ZHXXOnDy9i7uQxdQ7MqV6rUJvAbs0LPTJwq1p/sCXxw3MwoYYTE39J
HmqT7CHjgE4/2g9Dn668ufnDN+w9Y6DM9lWUFNtYIHlVC3jomvoXE1q3t1BpcIAraN5KHXR3ambV
kQtDk3HKksuMTWhvyRa1Mmm3KOzNYmfSfztkplbQn24a1CKoZgECxycWwwpQREaEIKROWgY3KWTG
6QxbKjFvG6eOrQ/0xrhRl0Kx92LnVjfogBm7/CnK/pA2bX+fkwygccc8hWOVu661tDqag2Syk1pP
XRSdrZkaW30uDAcscbC07oDcbuuZLEiDdjZC54jIxj/Skea+0IN8b/LLw78HngZCdbzOTPFvU0wF
8UN5fZgDcmDMfHq3Wyt9zsHE7AzoPOB37PMYgufP4fjYocn2EICT7IIMdYtlP1ulm6CHgm4XW/Zv
Cov6QtpGc1HPNEcSbVbr5tqN+NjIFGOjv9jKEd3ih9Zv/N3ZoEqOAtC3UTnPT3Z7sbUPKHtbby7N
qyqEHbfHgve/1FFrOY56YyIhAdMP0t18/tGYlGePpcMW/FJD6HPMTsIPjy7CKg9NZmmZ/kc1LJ2m
OnT4e+knV8wbW9IiiPAcWzLN08DhkjRC2w8jXIh6mOWmjAEBjVIjISy1Gu+EhadL/eoDaKt1gs91
t8i+fIC/hwUSnhlmjap99MiwweXpISF6GgCpb3s9Cx5ByXXRDVujjbr1wLmm2Q3moO/UqcIq3GI3
d0KipBzkmVgnyXGbySKdUZTCLLtjQloc98ifbvK/FQneaoCMZTqF5Ow+2X7wXnikKoW6K/c1NrQY
1PdW940CyOAYnRGa/PdAckHMVCX8yvMEUiW0t3uOXwUvQp/AjqQ+iDN62DkDo42oUNmq2phDDP2G
EhQ+LPpDMuBi9A0ifYH0s8ORuhhHDuhgEPtqvx2z+h+k+j1xRQYa6cYO9l0I4V3UHdrqGnaBJP5t
nQUUdJtBKyIW1sJbm7lV31LQIAwyntLE8y8IUNnnzFLKZusVKBdizyJkOGHBrpuiP4TdeGk1cWGE
QNlt9S9h5b7ViMbh43mXHv9ltOF4LJBzOge7+k5sF0gmsY+rgVXTQA5PuMuYcZbVHQGHoDdHkB7P
0TAyp6v7Z2q/D9UzcPDdHuyhf/UQAw1c3btVesNLQuzl7Pr6O0V8s2nTgTOr3/2XQo1R1oM86GC5
9ay9nUrjTdCdOpHmOV7rvDg4tl9sqxnzhmHGr8R4VMeqxYWKTal93AN8eljbdctZq39WJVx7k/nn
0S4wx+JnGvfU0WM+AvadyXVj2QRX6wzveRXdSwa7J7NIYEFS5m0DqTPJKGO8hXNxJgLtd+8ugMsq
WyaZXXCMRQM0y6xfZNvG97DG/LQcQcuUpl9Lh2GlDTVsWg87cKVpTFEdDuKBFsYn+g3Gs9HqvFfW
V4Jr9ROsubUq9PrCa48OlP96rMUr3l4UmzHxpF2+REw1X35OfkCN/aLp9WEtAVcwQC2Ha2N5tIdc
WxygdTJuyOots5HgE4jlV0TlYxiMSPyw+OCw+Sdlq11N82ydpni0nkJJQE8bN+SLS29b2ZwMYLwh
zl3K3bnqLrSKrR9VoDlPMn1GcdytsjbV7inRJedaQ4hrlFh58pIkErMbtScnCTeeI360hjf3WD/y
VyMzk03k9vHPxOWQDTDQO3ktTt8JBGjklsX60UyKMrTgwqNZZdYamVaFD7E5leGRUFkIjX23uDhw
ZcyD8c1wNXszNK24dqHw9qQwDkdiNrdtMqfwZ6L8DhQHqUiMa7o1cE3b7KsBqj3PKD7NPItfHv8n
QrytXvhwUOH7niNYEzfq7+THgko0i/yqKmUjScFFjnmy6dNNvMStajpWTnW6KfK63WqW7jG9oZfp
xhpqPI5lG/Wy6exb0iX/OBmgTs/VnGs7N+0zUsp//WO10folw41x4LupyN8QirA32B+ApUEhLE9A
QRM4MV/axNKuRmH5M/IIZkNt5ECe48QYfrnLWEHdDmFWpfAXlsacVeTYLBLCtfNM/8QO6/yD/gVK
lPDe3KkRO2STEylhtLLVQw0GG6akO6weYU4dGNyPOdej9Qyy4iVLx2MXUp2JYPipPp1GlDBlyr1x
rwLjk7apKW2n8vFSZcuGJXjsYuQHKjHs8Nt5s2SwtTtM6ok3fPBvypOkX7ILWC9PUSx/k03Rrgm7
MHbRcjYnrcu/Ufi3K+GLYg9vc26ebDvmTE06gp9H15oz6a2yYjpozviPLE1xRhoavSZ+OZzYymnO
aC9xF9XfsMOI3Rvq74kng4zrdUMOtMzLEMpHiM9cc0hmd8gdzMd5ZYnW+sHgFr2co/Oe1o6Am4aN
0XEuQ5Kl2hWi5eQ347tfe8NsnA2b/oR6xq+Q1JY4/6pYBeiAoAj5OzMekrzEggUBSK/EuJlEhuW/
JqIjChXaL7pPQisIQQApXycosfIEh+zSglPdNzmiylk19jxie8l6zOTEpXh54xw0MK/nqdVzMPeC
5vNE57wg6pTEs2xbY0dF5KpVNLyIql5ukFJU5OIhKj/IqcRiSUZVsEpc62wHY3aYsAtAUmc263B8
V7dmWdb5olUhM1AX/QVmFDwytuDhUkIGJ6753Fgm1jXdIFztf58uNSghu/ZWl14MKnIJWUVhw8cc
1vgaH1i8icuya1exHP8MDiuPOj1TK5JbXBXVvkuMfEdAo7OJ/FeAWtZ3/IZgSfzjYZaKSTEQpnT2
XiLsVwe+x5kgLLjRy4kYCnGxQ0Xu43HDzI1dA6mqmsGBYzoasvyD9bN+03VjzSzJe1av2G5moA3A
8dTLuaGtB8BK3yKC64Fv0/wBRtQ8Yx0RB+HQlg6F7MnesQ0HIkxnAaRyCAv5396mnjFjxw6gFsRR
h/zV1NFNnZyoKNtLN5SPt9T7CSKqddv15DE4mnv+++AkJQr5pvqgrI74gXmlvtjpv8X8SxUueh6C
R/c1iVPIDk7qhIo/Oj7XKEHVURUkHh5Z6vSNCYX5kgdEBCZ9kr+WRU8zng+CfSS8q1+rkdffhzhp
NmkE+F/o1GtQeFedbsY/ywrkQaNjSk9a076NjSnwL8TfeP2MA7U2qChibR8x9hoGQ04my7UG2hzB
9ojMbeTotwSc44c+eM0RgOIGufaEbtqDdtWO9V1GY3vr4/vfd9Tb84BVqhjZGLsJDoEVM0erDY4c
TEQQNVvCPjhDp+/s0rcPPtqsTSJaEBEuggALH88Gzg+Ux0JClOsGI7sZz8xSG74Xyu16eVa7VXZz
XpPcdq85ksABqMYmx3iM4gXlMU0y+xppwG2k48yfhUN9HIomOFlaYEBPRi+gFBLkzSRsCWlW0b9x
2+pgcPI++LFbP+OQzndjFsoNHzVELDJs93Pq0RfpQuqGKACrtHys6yKyN07kWDu6hOK1sfnMVHb4
5f9Qt4pNFImxYyUP0an3EYm6WfHsiXJdCIjoasdsPSa8hQtejpgRfJmDvGoDsb2GVlTv6QLwoA82
NnQCbGGJ11LQzQPSA+TL0UkLN4uxZHzYexczIbyVo5B3+fsyLqHHEhdgrGEvEaqjbvGWrJqj6uZX
/NQnGFJPoMzqSyPH8oLIfx7knnhcviviYWieDFz0iMBp+qldc1MHN9cf+99uoVPKt/7TaHU4w5fF
plsWn85BDds3JeOzwAG5Wjl4VUXhMsIU8gUPFwTRlqDC5ZVTBeA8w7Naqhr1TywPKS1AvGxwJtUX
JiYnmGf16M9osTzRW2g3bZFL/llgtgStygOrNnd67wUY3kWOfcxr3z2zy5idYNuqC+sFJjCNIDmj
B6+DZDs2QGKdubskgqZP6jKdm+laUVowsDR6jvlN08mngtkl7k68wbCBKLsATUQ3MyCensYcFGx0
n3/b4Gk8/yraX5XNb1ClBOtT+YlKaTynUrTXoAtowyVIyWgOkK1V6xQSU/seRrSSwv5JjkX2pps6
QogYUjmnPbj/wrjFsS5fKpQifjY9d3JKD4Q/Mf6OTVRtHLuuhdvIkxE61dYPG/Nmm/1HNEgcL1lf
XrsseXVca0YD+CKXQQ59xOqW3xBH+/zI9ABQeJ8fmqmlTCrgXl9mUpJNxFyiJfMpUquosKrfLo73
OjIdurNEWI4SebxlNjjNy+LH0k4s3HB8YzzYr6fG+EIhgl5ELVQjEqER0boH1K0iHabqXqmvYDXO
9lH2wZ9kCuLHCTMgTAeIHar8kM1FKb5Ckl0Xwo59ndse8FvCOEGbPExkTENzB/mC18p4b89VyLdi
v/5XcDE3y5oF0bH8MbbbdpfXTM9BcI7Xx4KfG27yPMq5PJoFDZkgLdKjvTAMVM+6xGS9zvIkXqv3
zOVHnmbGnoMhvJ3q4GsZhrJIm6ihF+O+zxJbt46+l3X3CKNTB09q/QzbVEkQoo44bkDv/2KENCXA
sUDscEG7V2b2lRYahPyOZleATrRfcoHmOYRmmMXt1k5stu4mMs/qWZp2M9Mq0mArpiuXnrZFbLWH
lqRM0gREbBx6pNF5Wt6CZT6jeiz8SY8pvCSUChpowKzcTJ6yonxVnzsTMPsqDIdulS7RXxwsD9wJ
AycsXgVRR7RHCQRViUDCwCv2STy/625dPOlWg7unKEvE5EkKjixhoGEwtpBgYFeB0rO42DHVs9LC
LxxY/p7kEAd3aWkfvFynauzFU1G58wuaBBCP0xWyMXGudlx+1Pj7d4GdIZYPMsAJbj4RyIdcQz3E
jmFAt5utzd/3IpzIrj1t1JQiOeouS6w+w5M3Al2e4Rhnm2bW6HAEtSSILZbYv/mCeukHNEmoiZSC
z4dczDqAh6MXJxydsIeWB49R0uOZeulY2S8QCv7+7/tB5CRrOWvpfmoxseNYDvZUdydq8eBkA5Q6
w33mFEA6wZWI33I9ieRTb7z2Sd1ZyytBYN7ZtbrH1GlalFhO6bPiawBstTFK4MIj+8IOFR6gQb61
k8ijTRAhWJ5xp8Q9unyHQdmFMQ1BoEvQUkPEzNoARYgXZlkDe3OggduXh5AhKtJL/sf9gM1+p4SH
hAGbkI1do9pWuV0/j8apCWJ7rf6pIGH6HDaJe53c8OaORIxwPeMp7d4xBZRnL/cO6vTheq+27Evi
98jPbAPrLNw0vDttF12QPNursrR7aEKBxL9GYFlpITxo6g5GTZL800sQygBuBAxYGM/LGCQOsagA
7xiOHW31c2ngf41gm68mUQ0HaJk5HUge8sI3Tj3t9MwbX9QyAojmRaJ5juF1Xr0qyPD2WAnkhrgI
d66u58Gq9mIihEzUrCWnl5auWvsWJ35M3DJFaziBUZC+sVYptpqPD6bkczGhSL2WVr8Po9ID43wN
zdp/U7lQdqL/2y03cktSyjGoe8Tadt4epGMne2HG3kvrDnZynW1K2XEsy6tpayWYC8P9HMvwA+rz
TX2Itda/IRlKVuNwDaJk+unluXmUMybQIXT1X3xX7+h3/qljD4f7/08S+PiUSIcYXuIMvTyikdzF
088pTv+oS+lUBX3V1G4Oehw4N03oKcy/yjuB/hZrGgfTmRkMbsQNCIriOS/qhUNk4KUcOqLQqGuI
7Ki+iMHNf/fDG91B4wuTPIfnxEnoEcn5SWQREFqOY09kqwQHdW/pFtYBryEJS70US+UOWex5Ckwg
MiSiPPLnx4wEzlVPisw5ZcuutNrdR7DEVxCy2DHT8p/lSQNi4s5qEq/cLqkOzUhuANlCSzo20XtF
HB8bPdT+eN+eLdG7DNqf5T2B8mbl2CJ+Rct8SNgjnm1Amiz65RJrQEpDUHMDqkvZWcQ0SNv+lwov
B9fyJwQTtMrvQURvfJ3GIyUJaINN4UTfhDyLX0Ges8eBCICc0e8f8WGNyG6VY+BebvlNe2XH/MhL
dnGVwIOxcFQZEWv+wCcTnDGGKG24msEiQQoHWIJMak7o+GKgHiMNmyxCSa8V4iQHtzuVfoV7CbCM
b/JNVkKeoryq3gOzRaSAl5RZSHJtuO9uogwCxuLWH9aF7hAXLhavZQyYmoaLJTzidiJumpOU94SZ
Tt8ILclfelyM3aI3UJur6muUEIy2BvghLr9WH2d7eNbI/OkepxmITlUq9c/AtLRbo1k3zUj8renV
zOQ4maXF1P8usyk36Ye0+e8hE0vmjy6KF9YH81GFu0AjLoYjyJAL/glL+R7iTDlFFj1CSrD2GRli
vtz8828ykvJVZjN6i+Pg3wgT82swLjMKhy1ZyXg4VyiB9IwP7qprIxa8huyzCbUfLW/ro/D8aTs4
sOrmRUdNvYwHhN3HFsWaZAnnLaDrfX8cl+xeTnePOXOIBGqyV/BJnf0cMpr1IsvakgnGIlQECI4K
GIst+csIURkhaYbpEx69lj5Hq4o1bDV4/fTRt2G5h7SKN74dzbXahkhU/W9D+rtJucjI9Ki5ahUt
Wq2Lhp2hwQ5bmV7onx9LOIyh+CEMhieMb24Co59U4XUaY7LiQpJlVLsCgJh79SysJEvzQk3NEIN+
+kkp9g+VsZMVR18DAmxEYFmYACZ7J44jNAv2P/3UtaeMhNOVDxivZBxD3ogdix1B8hzjwXne4Q5h
NWVQ9vT4OIMwiPdzgrIpl554rwe0dq4eTQd16MlY9VdFh007J0WjII32HQdGso7ixHpONHJykOCS
EEQulrFUHFULzM1B7T2RecuJFIrTJq+ksZZe0x05Njgr39MhZuc+ls7w+XFM4FsiX4+O/x19S3iP
fquVVdZJeaKhggARhcl9mKNgk0LSWvfZ7J6Qr7HwaSgFnB4/Wq0UXVUG3HnOcc7pPi171xHNCz5S
7xaQuGGhmertJdm77WbSbUtmBB6AERhK0vpBCsI94rQLP8Il2SQbFvyUCzoOiRcdJ3U5MDrb+4KQ
kocUvK/6raYX7a6eG/1FLj8uc+2sRp/MHJQ0e7PaVB7OU+wZZ9FWyUWHgAWwNTgIw/pu56jCkjfi
7aYD0F/0iDPaixcl9zI2asImIkyxJOVYZeFd5NSl1yBudc7gSfkZk5iRejlZpNHwqX7Mxch/I0Fn
l7TVtH5cW8Yhdjkjs456WsFL+6qdOHt7JWkVQez99Fs7+yn1/ODa5EVVQadvHr+hh/rb9lPwY56G
UdHukPlp9KJGm6qTiqJeq2GSuUyU1LP/89Jv+c4JLP0EEAnqxxMSW4Vp5Vs1w0sj8pNcm27VX4W0
toTkkjV5DPuhuo4cG8nzMyvgHZ7Gx4BrqsWRuJkOsc5Lwe8kxJH1/oTVJQ/KbQZ0YyMM3Nfu8lDK
7qOpKuzhFuHW+BXyE0OaNW1EfAL4OB4l2v/ZkMcSUMW2a/V65xppt+/zWBwfv5HHLjE21BLL75Fa
4bkTdXrGi37VtDF5C6f4Bdj19DEM5XfGNNiP+tdiGUlUQ7C4cwmbsbHgKXkQWHX3Hsz4lyHVkBa8
SIZCOwgxkqa/lMDjr/uDKXayr4hjy2VXP6rFeXFoDZaDcMi6K0mxjvwEfg8mnMFPu3U5Cxut8Ys6
AEu/OrgCdgbsiVsC5v5mt8Jf50QYMIaons1Aygv5e8Qix2VBHA3AhsbGoqLKPsMisRbgPcAo5Y3R
TAzJpVd/mUlVgEHtmMzZfrMp5mSmGOtcPl6ah7KiPg5zmu17gYPL9cAQpyYy42UAZToITB2L6lUW
lobrDYgOaGLCwQr7BUpy+zR19AYaareciDiZZBiF9QTI7rL+P1r1Zehthd5TvxHad5lEQ2ZE+Vsr
g+wlsHVxGRY2+cA897/eWVwzBOrKGQRKFROBy9q1VhptOwvcPeuSdRxHLtvs5uIVW4e/yVJr2K01
byTDeRTZtyQbuwZd2haN/mThKAcpF9Ix0+qq3ai+JOyCbcCuxLAa0fdKNSb7+eqhDkiudBlRTVU+
Ov0h5fi+KD8ZxK3plG/znv3XqMqXorLMa+Wkv4i1KX8xR0PR46D+axr0o0lK8ep67QvHX/3Tn69o
3RfZFuBbtY86smteWOSSdPguAny7Yd6VH9nYcFcbuX9IciM4P1YuBIs/42S+OxqlF+0OsFKmdm47
mNLAD1Cmjdl+pNB0TtZAdgjnVGXj6XvMOONkZus+YQXfNRYTdrvQTSJT8QwwuP3X1WCViXZ6JnGU
UL8p+hENk3FC355cc23xfRg1qM2lxV71js35Yvxl5yP+c7+gDZehW17NEM3RpwmQ2U7SbAcsUWtn
uak1Z5z2M90VTNO8TJrsAhgZFzp4msuIYX5tM6tksMw00gG1edcDCAJEdvNvLiePbtlTf7r1TCyq
68G4qQjK7Ob4mxklAJH/7y1QTecBviYqtzojHyQY6F9VRKaSu3V8nD8iSEKyZwqculCW1UxBzmgQ
mLTlNq31svcRxDEAbiCQ5GD2MP6VWu1dmij+12eBf5sDMtVqcMQFave3IklPlAzhSd39clioIT2R
AkbtvjVoi0+PGwRRD0p7jl1gAE9zkbpvqiECk4Jgtvh1iFgrDZJdiLRr6J4LHQb+GA/7ubXju+bq
we0xtR5tKQ7KIjFT8wExtG2CeHTmkrke7hytlo/2gLf0CP5Po4BjyPOjXxlZrndEhnCz5yF4Vg/8
eXdfEQIFZnjAnqbmaj2f+5Wy9HHvxKsM8M3Jz/5Vg+SmZ3uusYdXPZ+XIW9PQOCZLo1Dva2W5TOJ
jddIL5KDJ2UOd5RY2rydjqrcsPEkwNlFiRlIYnJyn3Ug55idUkWBlxvqx5asWvrqgU9aRX40RaEq
NwQpZ9yUTNoene1RG+59CLULS7IYFiOCjkodh/64Vba7dc/Rj/FL90U49LtO4vNsJ/0lHbOG/NFh
D1lx9ZD+ODk7cY9HfyoJwYRi8M6UDq/TMjvEq2YBJCuY7CwTn3B221Wj4/nCBfYzj5z+OlTIbrWC
1GG70ShBAGsDHBinEdl4HG315Zqphyah1qSXDhln+bwHmhXfgdNGdMKYWgGIYuwUWHKVLidPo9fK
ixYcWaLcE0ZQ96SeqQffGP97afgaTPLlq+q9siDQ1y0bf5PXUYrlHYb16dGrcnvQvraek5K13FjI
yDB353iaied0TrKMznNp4/cYmHfKFsGONbnGvjE8CTkbhdVjBiSyFGm9a0DZkfo33sPHIUFL0+op
T9uLWttSd4MYjuQUk2TUvKX86wPog3GCbvnxtJUcKlpYM5s+0g6iAyT09wE6DQd0HWuKlfUV24uL
P5GTyGh5n/D4WQ5CI/5EYNIdmzYl2jcQxgauzljsc/cozDff7KcvVkcZSnYCOnIcuQxS4nw92RVu
K68uySQbitfpyxo2TjP+DtlaD0pR8XesNbtIQ2IfuX/QAm7Wfe5rtFr9R0Okxoxu7aWh7Hyto4yA
WekfHvWnQ84Qpvk+vCpNrFU0r0XInp4snrwMAMPjgEHQEa6DRUTrh662rTq4G4PZPdfmgD9O50Tj
FyhiA5qFq7m35L4EZq9Gsr3NFekSUrvmQtKapWe9nU0zPMc25i31bFxeTrRTD5FvHdT7eP8D4jrZ
/Mkot4w9SqmBJgj0l7Iwm4sq4YuMHraTN5tHbSuLuSJUB2M8f8PFg+f/zxK8tLeN7Khl/bb0sgQp
J/00JerObQYOcsbex9WhdofOCoYEfaMsnM/H3ZH62EnJSVA3l7rNpG2R4ZzGjEr4lR8o0mlu08lZ
58lgXaiQr1ns1ExJRzpx5PiJqyN/Gkg4MG+jHQ7hwXoAov+ewUxQkGkg+mM81X8wN0w7ZbLF6gDY
YSkeequQazV/L2Ph32LyPBhmm8laL8UrhPkYRy1aUxVb0kLbuZAz/0SPqwsB3oDdRpyqHXSOzduk
Rx5kkgOOaY8zCJ1EcuTANameneOlX9ityqPNHGRPvBMzVDVpaVyCC61gXI3pMP1kTf7wPSaaqTaT
BZeSYqP3mbOZ3Yif2ljUUY99AP30qyo11baDN5Sim4LEsUjeVRNGNW8MJtETrlEPjNVhoTu1UT+X
sfmOkTw5NnNlHocRw1oYNvlNtWQQilVU79PVAif3admorLTci157pog7WYseBMKi7chGjK5u079l
PmB43+YU2DfVPRREVXJtmmvgRSTkJBUMpcQttiiCmrXQ+oIIc8CcBMIi0MNyAlWv88bppySfc7ky
K5ZnRoWdR3BmExHuafTHJu2nz9CMvn3pZxcrTx5t47+dYdH2NNWcoCKKFc8WB+4Z9vcbwrBDNfbR
FYYVsn8muOt6zMsPIJ6AK3H97EcXUi+OKFRduo0PBD6T18ykqSeS/b7wjqFWlffEHuFj53jy/bqd
Ufvgt/rv+EsjYKfpRr+fBRo4qg8mg169yjPZvuWZuTGkUZ7weWT3IuV4/qjhpmzmIjLazC2/2juT
XW6CJvldEHgLB1DL7rZjcdXilkLR08gXbqjGXdACLwKeBAUJrQp1I9myqDajlROThgHirc0aAtIZ
zIDxoIURVsM/lQUOQvUCS935WUlOQSgE5nyHbnCtQS+4NAYy3tDs+p1wUHqol0Vr2Iih5KqNKe3V
UHZOC/d5yaNX53B0PpglTeNJ7fNzAseZoSm6BU7uBkER6aKTbaNs3LDqQhxDOkJ4RL9rqw6SQyVI
pG5CebEXPV9mN93BmBnpbYxwo0R1QyU6/AKFdWmmEWHA0mePzZIooPxT87XiUC2rDoxB96qEwNGy
HGkdDET8nb/V+/4F3lAN4xbdoINlYHH9cxZI17knTlaGMkn9QkkSa/Ao1wcbOc5/FfYUvpohaOwo
xc9ZRZN2neIWIVJLWujVdUcXLlPDyQHe/rYkWe2i5udqnF4VU7t2OWuA2fQQqnlAp5Ey9keztDEg
ilSA6TJAci3fuhoPqpU0cZsP/f9xdWbLbSNrs30iRGAebjlTpKjZtnSDsC27MM/z0/+rCu6tE+di
M0h297ZFgYWq/DJXFt6rG8XtVc/7iOFGSdA8mLpD6brTcznrFb1ionqfHOvfs/W9yY4OkWk6gHaX
+VKwqfKSgIQZhhEmSh986cUO6KV3GSfMM0IXP9aN3VQWrex+m3YRt4orXQjDPo6YP7RyLOHT0XJM
WOy2E+RP1DbpbSuD3NoqxcIfxMKmJhK48MLv9ERlbwOefM/O/R/EbACwOGCQx6a17h1a/zZGnYsX
aYeGJlf9hOcTPTAm0b8JcsN4IU0sjlP96qcJGfUKKAwC46ULGNMByt6EJeVegTQYDFET3vH7O2qI
9PcaIgRgjA5ES4Vp8X8PVez/eynw5xywPJg7HV2ZEjUqkQYPBp66oRCdnPYIhsU2IH62r1NIWeTN
F+/kCbySKjDjA+JkEfDA7TbuM3nZJtdf1NwiEYTucY/segMyrOxMvG/L3tN3aNyyjNwm6GX10cti
imCzhuJbEw/lNCOuJRaA2tx/wfg7orrGbKjygFjj2Hj9PdTyyUuso5bRupYVgxwFwPA71mSEtrOR
tE9jHQQrt6NsmhcC95StVTWHbMkc4OyRPucTZiMsDsEyguVE2lIPrQwPz6ZLXECmcdFra9K4ndiv
0hB72Duw5myEp8QhsWJhs1UvfaedT9+sGKemsqtjSdvUNqiO9SzhRWNz9Dm28lsay0vdFx9B7d6r
W/AwBL8wjzvnjmMR0c70wOeKr3CKRtwG1BypjZHaD6lnXs59fZz8YWO13aYz332U/Y8AKWs/a71z
7vWcPpcYtCCNK82BLw1aDw1fu4WcI4ZdiCfz+F3dcNWF7EVevqdDJt6klEgy0zTtn5XPoTRZnkbL
vHDayF+refGujpf/dpsuumcmHu1r34EZaXUDAOhsy+hIUBI5sCiVEmUTUkbb4JByGCTL73lRtb80
zUeykq8av8YRnyX9oQflSZw/5OAi0+OsZfuycs7K+cC8JP5mIVZthQa3u/XxVXKCuCw0xKzKUMYr
4rYmLL/TCgtBAXTp7qDNx29oYpGya+r6/q3r/yiNUD2UjrhPaFzDU1jl51KPq0syLA2IjOGn2jQG
rtVeqtH5HfIl3K5bUNZfhtQkU7YUMrs35P89zYgyRypKsBV8wdSzrweTuDjNSESbtGK2HjvoYVs6
Af1DLI3BrcHAngTuhNj137bSWTrzzVo4BU9/x7CYnzS4MafY12ldaovv+jDADuV8fLUcADBLbpSX
LvbexmYw77Kc6vbQ5HSD9fed0BGnTN34jCIU8bhlTGFRRHb2qI5/FlS7aZLOSXybFo46RoIDwrAR
6cIvRE5bhI4Eq1I7rgdijWmB/jzMZfnoB/ZWvcpRmq6hYVYnte64BTK4XQNUIpd84wM/LnVlnpUI
NVnNP1qAetnfrdeGgcdNxUVrChZ23YwCNc18lfdD0Gc74TsER+OopoNZq94pd7B3AXfG85BTSSwC
wjvrfQY3/Levsz4VP2W9ie36c8BqdmwsAmm5Kf7UMtmqHqJk0u/UAJKoPdYkCJpJo71N2RAdehMY
bOdM+9Fo/ScdUzCqSJX9My6XurbRAjd4r+wYqSeuwvfR089G2YLDa+NrAy3+rZ9+rtM7HRNCubjd
3xb4uB4gW2tVpd1TyYNd2Zjdhzb+pjZykMajk0cn06Ye3YDEfnpqbAyrNdIVDAtYbnm+VcodqycC
lSzV5owejKzNvU6TYJELUAoJd7G8z/b6iIdSEkwcecpQJJVlghu42GAPuhSvobBTLAnq21b7e9sI
3uN0rOD0jsZ+mprpOOI9uxdhHtxTNc2kEtyTV5s1gZtGXDKMIBzK8aMIMx/PKq3BoknHiYXwYLEF
Ccb8RzNW1ptXV2dNmO732POuIrScT+LM16Lt6WUyvd0gkmY35d+hTu9scmT3uvw7RR6IFSf1GTrJ
l6k+SM/TTg0lg67Dyke88uprSwd3IpvP6O9O7ZZvjcWErx37R5NGMnJjrr+KMl2K6yg2UNWwrULR
+Q9Zo9RxNaRCE95HkX6mlqsCJW6AEdCC6rieIVyTKy2mXf1Um6aF+03GsjnybFTIlXoLk+YVPtk8
whj/bzCBbEF+Li0eBzto9pFD1+Z6yZflcsQ5CsdHmtBixypubsNceg6oWZTyL/dgftyS0NLYPEAQ
BKVDHdwt06vu5ElHcX4RlgdfWRqL3VTjDhoTlAmlO8ShW57WkhlFOxt9cw+MlC1nY+K/HWrmN4sF
gTUKgNzRsFQPHIehG0wAim2zca9G090ZyE8nZVf+ci+ntY4u49sxN0krEXzWob9bPxptHDFZewmd
8tHYX4KqMw7rNsidwaQwlcpOpSMLkqa5IEUXdNoLW5l2+//McmnOpo0PkQVfsbiYk2E/qIfamXF8
GzDb1cuBbFfuutV1ViQSdnn0aSTe93CpiDt3mEdPhf1Y6aZ9/BIk1LOKiNzGmPGUKaVXzQx0TkD1
xJ+n7JgTZ5v9uuPTXD3Zfv17WQrrIvTys7pWopS/emtQAdOA0WlDbN+2laavtebuupg9ZstNHtod
4riOEvddPUu7oSFTSIHRKAPhs27gdPQs61E9WAOo1qwIQ+dHbGRip2VuxvSw+o4bGNSNbSTRdYi7
6Dqm9t8MJJax6zO9uejkGrYB+60nOiytVzX28Gv8OSwll9rPykPpFOYl6WRFA3ocUon53Ymi7i1N
Y44sU2y+pu302ksPIjLUsE/FyDGGEvpo62vA+MpW1Be/jgJ/m6c+BHIf461RiWeZB78x/stfk+K5
aEGvF2Y4/BgtnKIz5K31mXoPpXbYjPK99Zme7kYDfDFs14T22Os6RcXUStUmChmH6CTkGGIOFN/H
4X0zOPaG3jI6zDXRX9vJf20h/Zw7MzIgjf+XtFXPHIpa2VYClDVpXxJRP7y0lKM+OnG9vnKtot5y
UppnbC7c6zB/pOBJlXLYtMTGZxMLjjoC1R3fG0Yo4U5dp/Zcsu2U/861NKZCy7Cpa7cgqcFhdjiE
MI7/0Tuv+NbiquaM1M9MQ+c/RlHD3ZIR8j6EydEt7OzrgeAjPI8EKWipdlW6fF8C/OwY5KpnPcIe
ESXUlHqoHUxdcUozFRaHZsLd5lmC+ZlcIrzW+ujU5cFdH1zcAql4E3eiJYnArq2hhcBqGQgqC2Ai
MCyp+3hr2cVdAbofMu9S5ieCd0RpuQXbAHLOlp273opFIfIFG8Uyf3SjUzE7l3TudmA7YM9sZ1iS
TqY/WXfrxyJ6JgXsgOdDXsMmNLraPCzCrv1N4tjOral+kweKmcS08WMln7UBxRJuvnGEYR7UCGcG
ErORPrirZYTWrkswXPytmwH7o1NTnyoPtvgdKaNRViljgXWdeMMxy+mPbWOQ/F9UuUabPPIWJA3p
22TqIc6D7Blu5iS9FNhWEY57/lbt8ou5K4pSE00/UqoRoik5ryvASmYwSZCzqYV6ZhDzPsQ9AEym
fG/cwuZdWXXabZgM55h6/p7bpORt4ZRVD3lCXqSF4362mx9tyYnPlmKXL1z6g9URkX0OJ5OoooS7
nD8kh6+hknCbzX6+M/83aYjSqNwuaeQdq9okGFs7NuTuemJy079FlvGuJd706I7uJ2vYhn88vXAs
ZDgXUQrTUt0iNDG96GKx7yineK7QLS6DNzypYWwt+6TUs7Q+MhsgGUXcfPB1TH6RdlGz6nh2om1C
W9GqZtDDeiqT0YGHAoxpLFo2HOMCTz2toYYxM5buLNPqu3v1KqBbEG+0dDER+rS2Y1AUsME8tq/y
xFd0PuUVYj4wl30cZ696j23h0p1EcZJjs04qz7MwBphI1MyleUp7iRq2+F4QXE3LvwKDKT9c3aab
R4Cerm0T3Dr65llIOKarN99Nlxj1SllMtA+l3LVo+mCttK3aaJuzkzyWPXrD2N+KPmo/K7O96QzY
fhg+Bl0/2apJZaWn1almqsd9Fj14SoxpF0q3fuLF9sYorPvaEkgztp1UgGjN9sHK/dPkOxz5RPK5
Ok/AcMEcSNq71W4f1L972jdvU3OONS26frHWwOKMV75CwTFYphf2uS3VfJSql07JcKk1yNmZQrA5
hVQzGx5947z19X5qXuc4qA+IRdPeMam41ZDNdz4Wys+q09MzE97xZCTZ91Is7nNM09De7DNsD+wf
Qr5ubG1bM/Tf0Vzh7g6x/06OF/tXw/Z0Tl7adFyORgdc12S4DWTGP5cLjgMj0S8M80HN91P3rJTg
BA4Y86dtzHznfvFBCcQem1/N5ZdQZewNPUPC473pWxFBvpHWi96oBua5cEAJOAjSZ93yMvBLfowM
d09pw/IShbxVSROQWAifezWTS71o4qtgPT/9f8/GiRaBsZKksS7SGTeSqeoJo1+SiLLizEVoa/XB
u8otelu7/V+mvUekRFrgiBoe7MkjUwnK77tuYr2pyUD8HgP/YCWx9uEVyXxTV3Mwoyf3JYequQfM
4hqufTcSZdrgdKofekd3tvVY0r6uxsqLbhNElE6dzkABisLUOSnJIJq81wr33nYwm/68OO547wGS
Gzv/l1Wg6/G9s0UQ7lKY2ZeogUNbaSTw6hCHvZ5/o2nhRzt6N3+YfqvzQ1/Sb50Xs7QTsunFZCEZ
3A3DVb5+t2yGR/6/Zat3ubhoq6i3vkEzRpeE1UvbDO020fCva9jV1eCPfER+Hr1fDrFaKktM+07U
qMCeWTjAP10L3AwoCjW8zLnLM3C5ECB/9tlwrZYUKFkOnu1uOGoRzKkqqPSdGMf63WbPwlDiTfez
5qKWTDxKCbVq/rCPfgYePm4l4qcgVPZVhBmWnBGzElu7pww+TLcz4sBhSLp6Z2HgfzZsq8O3Xhpv
xdxjFcd6DD+uEibt4clkP9gNonUxOOkmHTNCB+jPBDQQsZrshUvCOZMNbh/nHQ0zAfAGcNYZaX/m
pcERWPjKbRQCrgLf1B/NnFqEtGOiSdxWsdkN30ZrsR793oKmUabEd/hv1l0vLXO0FPKjqZe9Xw93
WM4umh2HBOHdd7V8KtnCki1JdX1cgHwTwIPWGdacEyzbrA4dlYMb23bP6VxRRGEEaID/yxc5HqfD
HjFJzctyw/icgtI59KF/Uw7iuJx/EPTwnqKYbK6EKwxzx/kjmtf5vDu1mGzy7q1PhdS3Y4k4hc0y
NMa/TWg8wDcW+fS9vKrrApD6Q+V7xc4jlv1qas1zJIY/aeJIiCR7MTZDHZiH/DdScD99LPkIEvhv
PoaHzu091vLy1kQ0BKHwbII2BcfQGzUkeLmo9oH7Mprlk6P2YRAWqFGK5KoP+yUuwhvT2ZhMgUVQ
JvbSY2ZrJ/9l8VINMPvUfk71SKSlM5jZlqmVgozS3pyhf40zMzz7XQ8MzElgZqt9hp1ypuasEV44
kZHfS4x79WD0bYgKnFEemorls+L/797OvPEc9eJz7meHBjuO35aY89+gz50mp+4gZoJikMgARiow
IPt5cWos8w9mpv729b56Sbj3rdBSYCLSOqUe7HT5Npe2tr4Vup21rTr6qcRYZDRaF9nBFh0q+ag5
8REYAK5/FM/IK4G4s+FQI7boJ7X3d3nso2WpnR+7eudqpw5CKWRGUf6waAA7Sr1tdJ0OlLktuXI8
G8FBnNl8ErYmfEYhBh6ZphtItcaQKYr+l5mnXDalIU7mPP9Yz73qpl3aVrkTYv5eml79i45Htekx
Kpv6iGWGgS4P9W0EXMNtAXrRHWIeuPy6NaT/dXhLEi88tG1xXy9TdXEL70JA/Tz0QCANDZEIXgBT
tEGjenFkmSdyh8bR1Fm5C6roGXd/c69L4d3Gs2WkCCeDLyyWGZN+gML97NLpnXsHcZkAtq760ulO
vNwb9LpAYcYDp/Kw0LJSPHn86qX3PQDclAZ/W8ZvcqrTPQeQT3CkRyfLTzRZMpO8anX8qEfNRKyt
xTqga/N1oLVzo3Ycw4D3FlQcClXPrpd8WH5m3FZuUbuNQ2Ea+s4NkJ/A5SRbfdacY+Ll8xUr1s6F
m3DDQfKNkyZmWSGLMjn8Ypwi1nGC1FZvdZdtcd8673Y9jnKZp1LC05HPVYJRH83uVuqE2DuD9nAW
thcM4ozFqhyVUmIVfKLPG473P3CLEsQfHmYJossGMLLg8Pw9BTrTSzkE62CNoMI5oaDzTPY83kG1
c6WjpYQuglN2sTUC1zMTEScQtwHp8EwhBvfW0TNO5MrFabX7Ilqd+plePXWLihdOgQZQ1lMGSxdm
apo998XyZPUmQb+MUF9SmA8m6viFUTG5FIdGsdRwf7WxGZOg486lBnFjqJuXzs4uY2PvV0fTWKHg
DLEz3QqjcXehizu2op5DbfDixt/W7tR9C7Pszowq7xiM1bxTG3TOn9vRIoLO9fXpG9N9UVjLJ7Jv
+asV1t+OwdtFTTGwdFh31eSWG41qsE0bj7+DXjJuzOqpRq6/V4bDEGwzdopuekwMmtzVAGAqABMZ
GCZ3tgVbNerKU8gVqMIvPsGPO9gE0DssdwTPnVgHIZ8VOt9hZRnP8Nhu+8ALTpOTxU+Fi5IlD004
u18VK6lhfFE4RXYBL+ds9DS2KXZysnPc2NUpqzxqfxqqVFeBhm3GtjRsCnBKPT+odX9OcGyT4bEh
BAidBSlxd3pL9tSPMQ6IHFgm5dWPHEQi8tn6cKfyWLgc8ZnFUORt3zvCMY5+DYm+4Hof2+McDiz+
ntn/YU2Arl1iFouKYp9rkDi/FgGsp9heliXclYR59j7NGKfYghRPJGH+mNHebIfMEd4Mc59ytd4X
QVNtnAHJm+s0OeuD1W1CzG0nk3gRMyWJwR0xl9dsntmbR5wqAAwp+1zpivayGmFnPPN9R/kY4pH9
3HIE4YTYfSwza8JWD7GeNxD+j1ytnGm0COED5841kwWAEb1xV7fOmGBMdHXJV1YIq8r1aLcnTPRY
Wm30a+4Gf0OUrLsLyuV+TaaL/APQBXlaOo3+WbOb1HzIG7oIJ2++M1NK4CxlmNLGqX7REsvEjdf0
jytaV2kXBqbyhizz0RryHlHfyF6Icz+VhUH3UmO+9HbHZkhGJ0Ygy4nk2XBe0fnmlvws6qV8UM96
MFX7WMNjFxVG+qQVlr/hJ0g+8+6X2dbRhZsHhgqJY5+zML16Td8Q35COLupxvjn4hfexpYv147UK
sV0/3ToIp5sIb/XAeCIpqxFwOEYVY5hwK5bJWxHp4DIg3hhiwFMixxGKOInnkM2noItIBvabiPFz
XE3e6oVkFlzeDUX3Q/0uDaOWZdAYHzce3/+T4O5M5kHSDf3FHXcJhm8uN5LQ3Be363s2fsQGK8qD
C0RDAeKzMzJreBiqKnodMyvfzGHyh468+HXoddRnHeP+vhbRx3r8o8I33PP/dbLL1CB/xIx4ECOJ
HnW60twr0RYQmyO1PN7AN32b6PWx6mjbax0zvCDDFK9AV6lWD4kgFnFyjXo6zEyiuwxT6vlCDcMD
fqqFKRQ47H+p6p6K1qUKrDvkCjLGNvK+36X/fMSpkR5bOdsUJNV2DvVfWyWXrZoZdC4AIIyRTTKE
vSbyTdckHUWDPGhJHl4x8Z1c6TVTby3J8gkUwcCalT6o2xnT1uRRvcogya5jN1w+4zrXrIRg8Cwr
MFTQoy6ZhhbZXPI1IDro9KipSRvqz2qcpLvijxVp8akJS/eW5cIk8MUPmrvDS+BhNjeHb35qBTfl
jWVJCB6yYfxeVaRtCfkGm9XPhnrkXFvtGobVshqq/0nywdJfStwSaJRL9rurjCOjr+xem8L+OgzO
80S7yh8bSk7YDa98w7FJ1MM75KLiuIwQuqK0OGrNxE2B3+7GHM30aa7cmS4t96Rur+phjBMcNRWp
z7T8OXdGs1HbCAxHuC6VnzrhKlOmVD0jDk/frj9umw7vnbI78DtkfsrWbxPFBhQxKXKqB/VLNAw0
wEo3avriyFMPsQFwhgNSeMh6PHEKqKsezCkgjp6U76OdwlyV1hoPEwWlFjMbAsIXmp4TdUpiuP9a
HB+mAnVIBXah1NFzoo7inp7UOzS6OJ3v1kkbEjF1MdisS4hAqxEk6jKyw4DmOVVJ9LbEkqsHj3or
KObIgUPV/RWS9JNEiUZD2zwfAkn6KZfud2TtnNJpSXZg3ncAGu897oUg1/xo79coQnkHzgNmIn/R
JvCusUP3XFcVHOVFGv9a2uWtPoq0zX6WffubIUT1cwmrWx/8Ud6SsYuzi53HEjQYGNfEE5xntIAQ
8WrwqeZiZ5FRuQgtd+61N2VRUA/K0kLhKeZWj+q7ErzuLpmF/4RYT9SYnm8iYdzbcUW/UFW5cKeY
+bqXwaWcspiWa/1Kt4r9rc7E79EVD1bsd1cdGfscL9Onspur81pEXdrGxMtwVqaR1ipdQjX9sGtg
1Sv/EoaF8JgAVdrEnkh+CYpmsfRKiA2csTrDGuH0u9SlydLSluuYpNajGPSFIE7+G6eicylFfq9S
HUv+rATklLGeHn5ncZ2PrTzXGR53xcrKi1XHNEKaalIHTVzpAwGeGewDMqU6FaCoWHtbSD87tdu3
0ko/lkfk/PnFND1waLH33OfDqa8C8WzURng39lEODamM91YwN1xcVIDkI6c4MY8/MfuDmdHqn1Mq
LslYg1aQE/tydgzqINnhq01TgVq7wUXfYZ6iLmr1lZmV/6zmMrZN8AZCEMNZp9oYuL2vol8ysuDS
kdOSrChS275WKCVHP6lJqqhBitC7i9kNaLxgMuiIyuJTMdbuFsnIoK5scu6mhT4ywg7ABnKWrXrG
eI+DThYBzcnTwpCNpHfrnVvR15c6INy+UU+FLJrJBxslJ6eeaKPnyS9uLGg91BY1Ia1CLA3aN9vu
ObqPaIvqZezzCXtUKbpyL86OAe/4Vf2AGJ0+s3BO9gNurzV6Z0u63KqI0l097EaHmitPnx/C0JY/
UZSElCEDHVN7i8wATj3XePugkEnsodBaEJBmZB3w8KZ7tR/tqEoNQRdtAuT1k7ocywmxZf1TFq8x
9j59uVKhTrQ0fDIWLNCu6/7O6ZB4irSlldGNYEfTXrAf2nThc7fw+9XVw5yVRGXs5RRj/jq1gV6C
9aPwSpg4zoKBFKF68PHFrs++3vPkP01HQhkVJKnd1z8AX3Wip/HSTXNJVsB9HpV3IM7YB8iXaj0G
imlRROuyOBKdvwHtK33y5Cz1jW/9HKxCezbgRm0KQ2fY6OSPkKVAgObsVTTXYa86kT8uZedPkegY
MeL6bZHnV8xKusSPYtSXLw0OC42fNKi59YyiTOkO9NCt6GlTMJfqN9vx8SDyNv2GUy4FipgCHShN
jcEWSPH5MJ7cuak/U+lxMfDRbPBvHiDFOT8KE36imlJ6fd4clgyTSjXbOGrZWZyirlveMtK0v4eu
Q0oJA6KtBJ2SyGiflyFmqAwa/c7EGb+NTMbqAR0IBLJcHJFsru7r6U4phcCpzWuZu9+UnBm27WcZ
ep5so2J6Vg3hY+lzKxsaThb21HjnfM4pMUK/i3wB5GFxpkfIkPVdG6cZlHgo9EgxT2nOxwv+5mx0
5oah2vDu6CCzw7kZcM4CuFMrCBtG6xriFXrq4Slumr7zOUgzBlVLU1cyqsrS6PlrxlON3HJGLZ0O
wk2neyfC8TOY6Wpokg0qDzoUUrubemzLwXRceu+t9rX+uMb+yLjfDxh4H0a7umRVE76oB/A6z1iP
o5t6pcESADcJCKkLEu2lBrfyz9XpJkm/MTrPe6qIvmtZUL3nZGz+fRdLsKEtdV01tykx4n3k0tHo
S5L3nYYBZOKD4jIA5u0ysn0fUw2ysaPUOu+9g/KDf+EWmg4j5moeA6vwkYD3ejUpAm5tff63KuW0
vH75GdQzlIC6DK6OQ82KnkCuF33cvLQGjL1mxpTT1Gb9kgREkatAe9V923/OYUlKP1xd0+FoE6JZ
ZWEMn+1hYHe6o4BMEmU747jEyWlpzeBDaGAROW4Xm8psRoCfMtHZxPFyaGo8CdQVEq/Wa48gt26c
8qLoOTGFBQPtIjoGfTDdfARK3N8x+yyZFVsKWbVFD1Zmj92yifkubqymzY5FhOE2Z2+MQUjGjZDu
RrwW0bwBDV09YGVhTwncWAGPJ48pcN+S+MJpWhbb+bddNfNzFk7PFNe8rEa2njbgqh6fAThQkTYy
oqaR+dlF6HrSOrSrVZtP7Y6W6dDpLroovpmaj7LieMU2H/G7ebmw9xHnxSfYyAISmUYJq9/ldGjx
510jr/npzE1xVK/0QEfByTMUWPV6oDhx10PL3KLRzVf1j21i5Y60xc9Xb/GcY8xsM8nzUxXbp2E5
UxEJXtoITP+whE26U9vmvtV2UeEcQHvD1TJnsYvAy57TgKqn2XrwBsYenHiz+tKTeVOnYzXt/npQ
743QEUBzN8/q/VJOCtpq0e7MlnNX1jNiqf0h3bc2k4BN1LvE+gNop+vrPBl/T236Nyxoa1t3RPwt
X12vN++i0m3uirqOrjR7cJ7pK5uEuBXvWqv/xnJnvjhu+tGQP9vkxOauypBvWTjrk/+Ig06EiuUu
VI/ISKzp+J+ludDQzRBjF4UWhF02ia/r5nSouEqX0D3qbg7wm1T2nRVa7S0jHLIDShRRz6T3dCwK
Z7dga73EfUbxbkoX6ip8CK3hwG6m7oZb+e8+GN7nOkv3jhUGAGu7m6DK68VbYv846nQMUAJ8JwzD
/U6Rxzmxc+t+BMfyFWTRNbjSU/48yi6PhZEe/6tujBzJoag9RZgQZfUJTDky6BlooEhNAzuG8hUJ
yuim2NraWUUhhu9955aprUzBL38O5mNuE/2SY2OQ3xqvp23FFvBdXa/+hAbH9sfWFnOrgEXrv9OB
NCRMVu3HGiQ2AwXru+VF5CyEd+h8y3rI6ivUhw0M94TNMc1q3Wawqv66PtVhUm6Ms/A5ca0OANPN
Q36vctKrkwZX89Zw0Lw75BgQsQiInqUFh8BHyVElKQE0vVObxu760pWdKbBsSXwT1d17efKedXgj
jxYknpOCRmJoRVNXPS5Obb342qxdJ2gNz/AffjUq+CBbzYkznL1p2K4mVHoSFup9MeExZsD9RKFb
dUh0zkOMVtmldFO0VSEz0xJkhtTTpNJ2PeVet3kAPQ7eHIipMheHH6tg1TRUicD8eQinAYCOLcpn
rG3lDc3wrF4t8q1EcLWJsLyUzvAn4h7c2Uh+8mRXeVW2qY3J5K/jMq2s6ELJh8iBskVeg1IT9RD6
RMepsXL2X++hSae0U5ANGXyn3PUYxE4tGsF+PYfVgqni6GDVrA3QU2X6oRJ9Y52529YD311gFLov
8oVEA5bitwLzR+JGj5PxsN5F8YkcUzOdbsvUM3Wv8+yWJgDn+ZjujLnzD8Wy5HcObr+zReOzytFi
i6CfEcA8tBO5Ns+JFh8pyGZSagf+Q2BhwIwCwYUp86xFBn8kcEL7zl4clmm9RQSQftdIaMvOSSmA
48r4tEO6SNRVhPXnkvWtuy/DiR5amRk2StnB7WY9aecU229hBnemwQHNboKWztZU30s8KtKYgS9J
PisX+5rklbHPKqgZaNPmI+ZfsITAGjczs9n3uMgfc286qu9VGc8mTmTprtNDTgrYPLhdwoVJtPHV
cnP9KRZoT1zKi5F+UEjp7aLZBUNvfSpDNSauQ18TwqssYcFHk4SFyR4fE4/IiQJyBwFB3US7Zi3J
5/U7yi+j36idfkgN9cWd6cKup5zmbLTYwYnjX8nU4QJND/RSPAggIMfVnt9khMqK8Tb5TXDPIL+8
Aaq9Af4sHzUE7/3XM23sMNDbEKxWW0tgMqcN+poS8MrSj5NLt6gyddUmPt51gcoy2UHvRs7V7z04
l4Hl3s2cmh4dfGlMZJznJCi7RyTh7jGEZnXOWOs2Hps95ejwgHed8Nt4+6LspnWzh6AJRngJYmpe
dCp6HecTfBx3nLEPH3urfNWS2uFAn8+nUl9+ADaoDzVGLRp0C7H3Q5YUzQBCoUJhYZtjjAsgp1R5
cRAZiXg6+27BknwXY6w9EWzOj1GlzzfLgDZMhOCXR+x1g8GZi5WkBnlJlrOBCPMcPep1+smNCqOC
MzuvINfHLeJvBkNbc17HjfXTLYs3NZR3dL87slaGx65uWSnhi59ypkiHVeHBhs7sJgtO8DandyO2
X1q3qlJ6VfGn1DHCIP73tFjoUzImbQ/lcLoArYbrs7QPufhAjGmOaqIQmC/kxaCjmZw7lLzr0RjT
2QNTtWaw7hv2K/S48vW8mNgB6n9HG+GJv4Wf5w8lQT93NCg4JOBFZtoe4zUk4vMVDRpxyPvAue9A
IzxVNrRJGMDf1uUkFjScyBiFuqjHGtMAQ6v6VPsUFOJYtfjPo/FCbUm+TWWHwcjxii7l+bmyNGYl
cgJpMBm/6/gMKZPhNM4QIjsGbpuShwm6SzzW2BsGDyl9gdHEBZAcR2iP+ECpVY5koT0Hq0ijD7pv
HkWsvfvScVMwGDt4i6hOaZJzsh6X4aKOYPWvCgzZNpArMeuO86Kl2FaMxg7oPanpcl5M5pVu32zN
jMBMWy49Yd+MzLHfje09o+YWSlGBdGCd1Qv1NqdB41APQP48qXuokb1haNhviQmrt2KrfpoWAk4T
7RHnLoQS4TqXooA96VY4Z0fpAPx6MAGVbRi95UfblnYeqBVnJdnlYMEObT1aW0GpxAZrGP1lYRU+
sC3rr1GXHxiLG3STms7OCWkM1aUAlsr+iQ6cKsZVUALDQskpjViH1W1sG5igZv9Dd+PxtN6t6e0h
nBs+OJEO6ZBz8k796dTk4DVQ3yolEWkOrjeFMShMin3qbjZggZavZV+Pgs+XxmaVC/0XjGgSsTXc
xWa7L4C4BlSMcsYgoTVYuvsflsYGA0ECxiTM7rwWJcusuriQtiRZGGMjtUnzllU6e7In/xm1QnuV
e0u2pJtKMmyoE63QU/nZtWGqHtSzesF4ZI/HLjWaNdujAj4d5A7Y2vWPFfvKpjxh01/NP8wUTxmS
xwHEoPEoIFxs+C/n3xFBzFWn55dST9FLtfTagSbMDdHwRbP4/jLTeRFiYDs9XQk/TE+dMEKi1QvX
fClLs6lDUh9Z4NN5p2AczKTpdISLAudzEMdJZkE9Mi1nVgW2S3OYbyRv4k5n8z5krXZbdxsT8uJE
zmLoKPpUZjz1YMCnP8DDIg3T6u5drxmgAGY3eq+bCjNAHfwzmedt1DzkmT7vQMt5e6TiM55hGH09
8APgABlHF43CE/mWF8Q98wY5jNMma3gsc74cOHDjM8gh6CPI7P/H2JktR45s2fVXyupZuI3ZHbK+
9wGBmCM4M0nmC4zMZGKeZ3y9FsDsVldJptZD0cjkWAjA/fg5e69dhiQn08e6rp330AJ+8HV7RYo9
LaDi3JtH1SaFFYoBrSowCw6t7SupzobSPFDk1yfb7n999cI0xXR26QVajeqCPIXz6nfxp5XXutu2
0rzBBWneGH5JbNtILOJqchRm+pFobYzuc/A5+g8fGmTgh5yIlMDFijMhkaV/nFdkMWjRDOOmQHCv
dfiRVhebofS/DcGM0OBfGc5v/pTfs70Agdqs3VuCUanGkNbuVybcZNsO7bm8oBfLig0+OEJo1uf7
dVZOvQXUcn1iFOqmr5+QLHFPfcXQRuJR5uyiyztNAb+4qndW/i2Mx+dw6d6r5KB8sVOyGmngKAlZ
q/vpqTLEQkhMJKlw6zlh0ehOs4Eqap3qT7Ttb+KZ8m2AAFwU8nadn9g1ktPIjhFCLDOVSPQPOYev
s9ZKfV85pu7yz5EXU64nu5iM303maE9GZfnX1uiyJ8IVAY87w0MPLw23CTP8VcY1c8wiNWi+a+KW
4rLJxoOvTvFNkJgP63KoS1wVdEnA3Sw1TqeoZJaSt+v5HNCvpAZ2PHP31H5iF5a2dk5x6JzpEmBW
Wa8eHqWDvsQoORwaWCA0KKilfpZKVbpIBusl2o5JfzG8jw2B8Dwud2uLuAEMjCsTAE2lbJPRKrAa
1NUp0nrqauIZCEjqQQXKxngYg3RA+tVfRYjT1zd1TNVDhoHlS2XqFOMtUQFKoIk73Uc40RHqfori
Alp4n96oAn5PrRszM+ix8BTll4Lwixg46+NrxWihJC2verJruzK4cN48TIEZHAeLQdiaokGgeP+l
4EoWlQpX2PyKX/aVHx2z/ee6Fldkz919IGf1uXK++fSRjl+vP1Hf/v6rrdsP6WFddzVAnWeikUOv
FsL21rV3Dfjuy+G8NoJsfKtuP7wVehrunMhuTrMawCEB17dRaPo/QD4ChZLlwls/dEbS2RmZV1zL
GID18lqux0a4JNM+oyi6ppsS/+wbeuHoWKLB2Vq+kT2q8wxGx9EJ8LCktw4aMAIfUVBjNy5zuE2Q
4Tf24syuZ3M8rowzbVYB+ST1UzfaUDVGhniRrF/mSjOuE1UQUtAbCx3IHpLy6K4frm8UE/hejBhC
T6fpKMBd7cNKTjswvCA0qilzi1KLf9ocB4OpHd5U0o+YYtzmEzHS41Ko9ssbYcfjSS/7l2gpYOc8
9C89/g3rPw1Tq3/KFBGzSkSNUZmn9wwv3td2nza3C7jdudAktA+5OohDxJhwlxfkftcTzpJIzA/C
KNlnwJKsDiO7FLeRxhl3djgGr7111RyJ7lz3vTahx2lPcD/bil0CyocbvNFndWzXDtVoyV+B9Yey
8iUbwZVVkLN3eoQgn1DQwLTNm4J+xq6hY70omctNVCuXgv74z64rHsfQATJWRtD/TSJuMh0OVYTn
IPLz8qYNA1pahrQvjq77DxAwH0iOyn5oc/ESeV+zfEJjcGQWbw7S+XuUe8aNHtmTWy65b7Nq9Rsw
Od/jYKq8dUovFezzrRE8tA03XqrN75gKS28MJUGtY6p7X1uyrkX+dp1MJj0JFV2ErmuZUzqTMd5C
j3Vrkng21eKoIx88O7brh8H4YoR0iadlfUoBIGOB7ZR9YMYD5rH6uFp/E3y+bpU5840yl1sykN+y
ApcoaUHfZ5TPURs9qF1/C7BGR+ZH4WEztl1CqIJr1jBtJHG72a3BCr2RkEoeZMCmHOD9zEq0c9jF
5UGYxbm3A/1oVvhgF+pXlQJ5IpVFP1nT7Nq2afxK4vp+1cjCCYFrmQvnmAsblFeqq7cYs8mZw0aa
sNYe1qiXvAZ43oa5ukNerLkGgaiutmoHSG4v94UIyEQsK7b7ad7WTW/vhsjw1jq5MmlQgyy3UC/R
KQOH++xA23BtJauY7nRUJgESLIBVcMUCayIrL6H1b/HvFl1Mu9bq+6GBpNNYMQQd8NkeWVft0aBS
j5MEbUhGM7iwaLU7SnbvGAqpXYZk9KuGpDQKsu70RVs99j2x78uHk+8nBIBR7NB6qOtjHReFZ0U2
Ann5VEcpXUQNTd6S3Kp0Et1E6YcMTET4YRPoUfrAgLuWjvnqFraIEtoUeP8XJ6hh+sUDOaBo5wMA
lxohbC8pxfRB9ekfIQQLXuyQSnJhdAYN3NF8IjNrtMGUwo2ND4lp4eeBGKls+qLT2Kc4M5dRe1zu
/iJOmPpMhnaTKjVhdQHG+DgYnB0k5XY3KeXPQTNv/J7kI3gaWIF8yJeuJsiGyQWmhKwfKb06KG31
Y9200vuaNX4BF3FYpci5x/wEwmbamaJ8UAYz4i+aY3rPYbtJJvI+bP5gz8QYsu2rceYpRDXiECrr
fW03QsvLZ1n7l9xiXmSnM1SKBdiK2Tx0zTlR3sKs2MWzKZ6AC41Hf0QE15ncA5rUidmNlzZk/Fh3
wjji39o3i75Xmj4oy8IIvUrlfEADh3woRD3XEO/uKQiy1xU3NOZ8RS1yslAXWUg1WXQDRhYylqGL
WkMQ6Sk6vmjIqWiTXe44JGTaKvK94dm3zGXW1lW3WE6y7wn4i3VEG5rxtFtJhioDMWBmyPJtp6QV
r0e4S7Sy2zg2P3/h4mB1c2eyUJwcOtk6n26quj9lqbkcYMb6VPRlvMurmd5+kSHhRSdtI/eCQV2k
F05Z7ytxCd2o6dpRTS2aGwNxksNHGGf7eY7ltQYUc+4LbqFJHboHs4J5BA3QPzQReZV9GkCIXJ4y
KwyMTWtFpasW9gu+QPsnpdxRUeZ3JvWoLQgoP9aVIbf5ApBWksSz6vlaWiphQXLUjyEi5U0lss/e
7PVnxCfYVWomon1AjJxdpxSPi0A9y1niMeR//1Iy9h0HKbIjbpt2vH4NPdGIdlt/dLwm88NTHk3d
BjHFbl09s1T/EHN4UwyN9QRTLd+3AJu99cO4G8Dagh9yW8n8xYkl12PBkqwjT/ybAXBzk8OcFcV7
fWSAWNSBCQwmbM80FEkHItH1PjCycz4oSEmWj6KyLfgfJqUSdJ2hq0u84IJxkf5wYxcC4ZdjPU5G
oN6vtrRE4bQbxXP2Q0H63QP0IPn9ukbSgtudr8zOsZXzaMi0a57X95rRnO/CmbXLFFPnKnmrbCL7
R2zMwd62p5KUrGVmP+UkvK+FLDP1NbqqBeFzAN5G+Btq+62eNKQpmzqNlEYM2yBpxcHR4vkRgeyD
EQ7jzaCneFQy8yQYjl9LVWoURsssb8Rxf/iKaWa+ERUudyuKN1LzPH2EKO9zq+xD+jhDHBImtdy4
yCdLWmwEwCoWRoRlzpI3BMMFfZec0RLg9Nati1Cd2wBjy10QzxUTNtj6sQVdZL1LY7Iutpzlnyvy
BE5pikaYHOLmKlTjiWeSsUk7fJDwpz2UIVp/5LI2cclgAOA7RrwGY62qzyAOuu2qXYBfEuyMNh+8
qCjl1ad+hoDUx2dBvlbcMAhf94VS8U/WDPQ1GDBRCwLHNnlq3Bnw0F87cVbDAe4EMJWTH1Uf2UJJ
HFBbWv2JuVwPhe9GioFzrqHr3N2z4gnatLsvyWJdN2yMfXxMGsjYyzuBWjA2mYY76jiTCtokQbET
N8kIb7utnJsCV6GnhCPFdsmI74zTjgEDBwK3WalFiqxoWc6jV6Rk9qwuJOhjLeAbeQFIusQe41Va
NYJVzYxh7f8pWpadTFsNXaGo87PWpIRCKle1u5V2X5wquhw3xYT0HkjGJtbz4Xl9D8UZEpkRIFGi
adFlqMf7L52MEqvZJc9CDDaqjG8VJd8HrdGzvubJ7TLnUeeF5DMJu9qlmIA2vZKhqiy92sqHH7II
Cf7wFxZ6M/LAyfE+njEv+UZgb2jTJfuomvxH4ADbr1Glj+K8769JpXVvLKXKnjFOCvtX3rDKLuEX
eXmAvMHYMgiOawnbqDSKfPb6fTQ5Z7C/OhNDxlRGTmOQwlGhrK1xCAyEva8+1BG4KfWL/sUMg4r9
2Ovton/W7vSEAn7Jg1MhZqJTcfqWYzuAv7IjybQT0SONw2RrFpiqurZ8JMbb+KXQ++K/nAi1lAGz
kph3Cinjri7N8q0MRbqVsIuPa5OfzQeSiQUBR7SUoqZV3dtEDHvZOplhCRg58gZ3vh18Gxc6GJTk
elODhx3AyhwbmwwipdI1t0RCtSLMpiVCzDDtBu2A7jVT7XtlnyNv78TDV8VSAJZTyAlJkCJfpXzr
Yn5kX08RnEq6knMHmIENNXKjjNOVwDn4OFFHUtLN73SGLDxFJHosTdeL74jIbZRsOlWL5X+pCU5q
M71bpY17jnSLtTUwtKK5TRsOPH1jQp1fKmEZF/kNjGIPIhi9aCvSz4qYSwSZqLFjEhh5FufH1jbr
25yRmEcQ7rytejpoRflmWWiXMl0zvaht0zurecKoCdajaibcYAwlHL1+Vhi77WuScBLZIwHv84uY
VP8UkoLm6qasuTOAjK+GjVymzdeH8fwQk2ly94WuyANn2/kxwqJG23YL/H5ZFsK+oIid5Fs0yQZR
rTZ4Sp8F6L3rM50J5ZrmXftQCJR0dh9c8J+o+36eftJSUVMsA8tU6Ms0sRR8SZtnpzEx/Nuhrk/S
2DBryhIXgWfTtfp7FVXfuoWAVfXDubE08Vj5JWpl+zBMJcP4ZUyfaunex1G4aYy+uiSyLs9MTOWO
eAN120LjQZ4wNhe/G9pNv9hRNbjQ4Lo8bcrjF83WvjmMn350o4OEA3xgnlqXaOniBMsbOZHYqOS6
V4RoaEvZmLd1yG+dk+A7VCJ7/7XaYbZv99UAuYA2RLpQGOMHCoCsa9RDhj4BTznNXZFFxrPp0/1A
MX7pF/qeKGk0rneeMF5mkd/7Mq0gny99DMyWdNSzEoLB4hALatU6RUK5SbRn2hjibgVNDCoWlSaj
HhqVutnTTUROt47J1QzqdZ9vyGhJ9smiSYk/BU7x3dhjCf76FXZEpNY457RQzUJc+9zsDolfv66A
sZ6GMDTWfNyWg1Eh0uyBktkl0reFUVdFoQpXyTigD6zvFdi0W6VsJjRAQHe/eFVFiky9Ss9Y67tD
UAMkccz6BTk6kjqM9yA3OzoN1cCmZZrJobGcb0GXfa62M003SGaQhUUDyqHFHyAiDfWHyidaWSgo
1JlUdUBF0cFJizQNv0zya6rJF12xP1Z1ZZ3JXYX6r0IMd6yYhNBqtpzbdZ1ALdt6KNQyJis57WM0
I6yl+ZNhkkQdVwynl8PjjDjji6uY2kFJvw1eVKvgvkA/slphh2GJnMsQFNVt+w6rj+Q/0u6/cEeo
Thg5YGHNjJEp5HIEXd5oSrixeRa/+aZw02vQaOJdKOygXVIjA8TT7uo4Ug03DVi4VB0ebBUa02vd
ai8zf12uYETTdrho5utXK1pYMnjgFsl+M86Zl8sFk2N+qMhNOcwshlS9EZuAiMOrXldMco3uokba
vsLp0yJN1CPGXI2zCakWx+lVs0bD/fOPf/vXv/8Y/2fwWUDvm4Ii/yPvAPlFedv8809T/vlH+fXP
x5///BOZtnQICkOsSjCUKlRN5/M/3h+iPOCrtf8RzURAVEPWsvcRYBGE6XhfBcHz2rqXFjTteRfG
4bwvSy15UU1cGuSf3Nt5+lCvMzY9O5s9w0UQ+HiE9eicGVW6qfT67X/T5JyelDzHqMmg5w5NI/OJ
9i63HgLv1S9JozM6GWxZhlonvyGlxOzCiliyWAicHK+VkjyuFhss8n3Rxi9tF2xFW84vTu1fq5QQ
iLKGv+ovNUi5BM8NJTFCionW6v99xSzt71fMMHRGC6ZmA8XjYG389YolFTNU30SNOJJ6tWV2OF5b
i2Neo4JkC8tbWcocXp1R3g4Irbw4rp+HeJn9xItQsBicH2WKLNJYFONyBSzkurV4clH7REF/Wpf5
0qpHLzFM6GW9RGdqYuJS6Wu/RkI9WLkyb+MsqfdNaqFPxRN/mZc3WskokPK29zSjrM5ZO23WZ24e
0xTFJSF2pTO+Fhgzp6p3Ntay1n/dh6uQabLTfhMQQEmdz1g/HR61JOTL1H5ZVwb539x7wvr7lTSl
oepSs1RVSHr7f7v34OxJFi/k+FmqAZcpG/biuX9mqIuKEZIAZlNEz/oY7dVlMhrXkDV6AZuYIb2x
DDxDiTRWsX1XzNpmULT4lphZtNa1SZ8jaU8Zz/9pfW99Y6JE3PddnDEsoLMd+DM67eVNaTu/34ts
tiA1mbWnIAY1GB7jVJQXqwVwGfQOgLcxq+60rOuOtgi5yXpaYwzXJVpfSCCNZNCxLoqtGl4BqLGr
Y9bZtbrToAUIv1nLTHOdYiJK7Zz5IeibJZNCLgHgY3DKAAXMYiZByonemW1MxV7WdfV7O0MaschY
5piOEkw0XeAOUGkLbNImdraTXgB4gzqA4nZC6NpN90ARnFPkJ+V/88pJ8++vnIXOSqimLhyps+T/
7ZVLOB8z8CP64Kuct3lQNxnP6MUPYxbKpTFVmTTTQhioCAjD6s5sJh99COC/Oc1PcFrvo6VMSOY9
ZbADBZP9980yxXAoas0kiwKqJ2GA8SaqZHSrz0Z3tRSBMYEOTJjWwbc5GrMNMxFq0OU9Ugxtis0G
xcYyTDSxxxPyeZxJ67hDzcWQt1Sdvd4ssddlxMwWw1qf4jqbirbahZ0f7Zq43AZTjk+lpV1oZ/c9
D9tDg6bC1zX7htwaL1UQugb+A2kl5bWRIQU5rFSiXCxWyQBqvZM9TWVubfKWM8ay2lk6iSKl3Ste
VfT+GcoOpyJk7LKoruvi5/vKBzyg8ZiQlueu3RtlyDpYJdn9aCCZAffuH9YuRT3kC2zcLkjZ8YTm
f4+qQN6A1ZHeusb921+2hWbdJn4U5YQvOmz/9uG/nkggLLJ/X77nP7/mr9/xr2v0oy6a4lf796/6
yzfxg3//Yu+9ff/LB1vIn6D7u08koZ9Nl7b/sXMtX/n/+8k/PtefwnX9/OefP5B6t8tPC6Ii//P3
p5adTlOd/7LOLz//9ydv3jO+71DkQR19/h/f8fnetP/8U9f/IR3bEiQyWoD0TCH+/GP4XD6j2f8g
qglyjZQWCivV5DPEYrXhstX+w5KWbTmqTg+BuAn+AHBx66esfwjTsDXVoP/HGi/kn//xf/57z/56
Nf7vezj7tP2X55G/y3QMi81c5T12pHWX/y+7eBA3eDByUSGfQm43lQY94dR6NW39mpXA2AbTP6Yh
CRVyal0dqvl2rIpdGnVnpUDWHZUMB2M/OaF48l3knKXXdxaIVinvkEHWu0RFYKAiNtD2iPVGOq9M
BKyO7lmF9Wq2Y2yhgY+oRK22suhjlIqQF1W7JU+ibS20oYS7KeE3zUwQ3AuwBTq98oHG4Zbx89Kg
X9IbUxF7KLlSt82gucslrCWY6fuCID5QnmJ1neg5GhPnXUvjQUh8TnxbBtbKt7IxT/kgdkS6VFvW
k+9Ro/QHn6wYRnKR9DJNHz3ExbC3kqnHLdk/RuMzVnVPDYJgi2z9WQ3apdWw1RIfvSqngXGsdDcU
Yc6xLzqZaQ67kCncPknA7Kr5FGyiIPoeDeICI2s402AjC/MDWqF2sn0mZq0yHPCtiFPBk30Yu+FN
zve1gsdkkAb0A1Kl6daFW3BndO+T/C1lWEJcz2faonzjKEXLvHtnFEOmqz1ZnkHnLRs/pWBWA5kh
3CTtO9myCo445xe42xtuQ+guxXR0TCfyEl3dq3HIoRXRBRO/LvY49b3N9g8Qrv7Wz8K94Vv5qXDA
hjCU8KYcBZ5EJKpFrOajA+cVJWLZbEvmgi5s4Hw5ZzCSb7r7Mo12hmOPGw3F8KagnC7iVhxHKY7R
EPWbqqiZxskOQhZExznDYBoYKEPHUNwbXYrJa+pfiHFmQa+cS2BbKp5QHDJBwOlIL2afWKcCXBcN
/3YaPvLa+GVakNG0OnxuU/1V89863NiaktKFbBWXJ6OF9C5RVpA8xFROVbKT0+51qxx3dkeKLNQB
zlxZ6satWnFT2N8cZXiOFAd3W/IUgzEgY4oxVtYVezEa31OlGzch5nmXzsyWiBnhIqWL3Lqtwful
8cXpegJYFhkLx8LzCNrSa8eXKJf9kfwVjCnhp5QaKrTbvrCjnd9n5I4akn1bQ2Yc2oY3NtZzCdn0
UvfV7Mboje70DuVh/TNsmJ3Y0ZR5ZoBkWuA9VTkkgral62S+6SrMMo0Um1LlJKagaTNS/MaBNQzb
pIVfjvMYKJj2QjMy33J4R6kjW7HDdA6Pt60OUQ9uZBw+pEzvdDkwz0Z63LfkAmR6Tv+Soail/HT8
aj7HCLc2c61SvQfVt9wiwTzTetsdxazsdFiGsLQIkeojxr4jTgQNWvEBwO1Gw4/lNm1JeH2GaK2c
5WeaKAcSvVJkD8RkGWSKeYE1D2h1UApPgeNsZsf+sJzk0Y9LCZRXJSsS4/hGTkCFGlzgPepDzmlh
f4LirxvGNzPPASw1OFhsS98ODWKaHM0oI583NWRERAHArcT+D06CG6OhSnNk+I0ZrrYt8/w9VdK3
IaCvGwpwcQCBKLsyJMnhC1bFYlt0Fi+5MG99awDv2mU7aGoVLgCGO2Sv0nsIucrL7Y3aGXkXGKWG
oImNNt6IRsF/PSkKoSWAgOtwp8V7wVDW63uCtvIhYVBXQaLo+mU1w0dHS2CTz8DFelxxbk+imxnV
3+FUmGT6McrWJH5pXREegHL6JwOZmknS1Njr7WcF+E7S6ZuxJ4gIHzhNWVmCsQoOUo1eJ4Kn3Dmi
32dlcu/rAWpgFgrgtQLluizxdPWXUUUpV/RY0PvprhXAoJP+GdV4t6uU1iIb8WNGog7Z1kFnU1Q/
o07bMiO+s9T0TYTK0dGS6iIr8xj2EyP8JuU69Y6NspIHl6NAAKovfO5MCO6Z44vd1Cbp9r7TCWq2
RgpkI9GUTdEjoujHJ0T2sKkGJoolNaY76ffYDW9AM1BNRTqBS0r0DFtgH+Rl7sqoHjdzrrxoDFty
HtJgIMVFf+31C0hCG0sjQ65R/PCliHdtexxycVBau3JbAm1cAfcIPKL8hEvtDrr1s1Oaa9T2lduI
5mbuTopOn96wrGqTqDgYlP6mbDs4W35RbxS9Nd1poYBqnHGFpu9rC+30bEf3icGRPoLmqPWv0sbh
qZDUt5mC9K7QWRcMi9aVY+mvSdpb8H6JbZIzKIsBpI62mOba4lgxmtl2BoqoTCXAZ7Qfp9JE7C2D
kwaZjn3y1SQ93m26n6OfEU4g30hoANugOftSXxKLyfii7xWewPIKD9YO4L8xxCcoQFcm6asfao8y
7hDDDQoUu7zhdrTxjbLZeYjc0CYsk4RuYyyPcIrcYk64YiwH3LFj9k3a7c/AwlbuCAjYofgxaTWJ
3P7M6WYiIgDMpts1CBuHyg0lUqmhIz8W5Qs+P7CrTWNabglIuiqREJlttTHHCR8mExbN4QdObfRT
U+W2LW2CqwaEw9zDpO2SqGJb/mswR9spC05RmdzDEFaXhuSFlv9zH8VLqDiJjOGExoss2oOSCgLO
QV7pGrEiGGxO7E7hNigIzERW4CIKOuQZu6xldyCINbLTCqi6myCfGzQeeDvD9iKN6FGZjU9HxHcY
a5gZ1Negrl9NIsrQ1nEnJk77QJzGg66W8HPr24E6gacg3TlhBH5M2RgS0eIwY3Ikud62COidVKr6
pCkJm5Xfa6bLbpD21QY150dkOLcCbTZyv9FAVdMf+2TaRj6iTGABbm3Sqx7KuAI8U7+xHGyGPtpm
eAabbrHV+i39/bp9ACw6uSaOKSTomev38GMiHhpDfCOhmxRGFKNFqNMCQrPjhXWEwpqEyq556AfS
EcKB3N1MGwGEYwNMOlA6JZyA1lLulBaFWs24Ou7g2NAzOZErG28nm5smjx6yyQGS1FyrnBLDMTC7
5eEWa1jlCfI/8jWVwMZ5D/zmsZo7fq4BysnvzLMxjNvEV465LHR3uY7W0Lygg4jZiSy3kcP9VMT0
o2OPelj1yrYmh2h+mES7C9tQ30Sd9aMYJ15nZP5+vPjK5JWDJGPD7LuexrdMnEbEaNZFCQp6cbkT
e3U/7gqrYUG0FBxuWbghKu0kzRzfblIgJnsw2ZY3ApbAXinoWgd6g7WDzj3puVdn1o8C/Ho7k5YC
O9hVJ13xzOVKQIdGl+5fBINEjFcNE62J+FhJ+C0uqcStwaGTTkCP3NjALaABy0HQ1J4qO5LX3C8O
xhQOt7Py3WSl2sgg+Ca77FhW9kzB0WWegx3EmYsLRpzQ6Ihn7qefnK25f5sHqG25HlJGWCSvG8ya
LNYQB22HpdBw9t/oeNbbqVROhYJn3+wJpRhHoXuOVj76Q+SV8XuekSXaGDPTNMqa2I5v8hBxOQ3Q
uES/MlEWz1oLnZvpvBsO7S8GHVs7MHjciG9XyhE4q/1BCUbVGjYnZprBVmdiaoYS6rfuwAd7stM4
czszeZ+NeDeq+qER04tKRKwHePOGRZKJdV2TrJkKlL1W/lS8O6nxOYXlvOTHthjx2HEysup8axf7
9qMoO9DsLW23vJCHKAlnwmHm1hUTocC2cmmb2j6QAvbKyI8RRZ7QNeS5D4r4B8qf7ZSG35OyMZiW
1BTQKSh3ZMMshM2TUWRvdBD8jeKkO847uteRNG3NJcgQY2i8zH5Ve0SYvZ+4atkP21wXPxKSxAji
RQPAPLNvtHeAE49QhzBkyvln/IZ8MgLq6u9VwdpYlTFBnFbUuiGpG2gimqsx0jtoIBeYTXbq/QCh
lp5I+t6Y+3zrk4iB8WJwAx2bgW2RKaZtU/OnFuFJKUuDUvzAN/zTojO8DeNy2GU+kapMmO3J77Za
hDuoidIbmeQR5IUcK4iBdicL0y2oJ1uCDMw5dAgTT29idhaouopdCFzAtqeW1acQKRpxuztGjuyR
jP6mgMhdRmk06rxJi7QNuqhoq4nwUjj0eLp5xKQwLlpVE9de12TncDz7ojdo0Qxn9FIOl9Ua9yZ8
z0F/igvL2saaD8Kn6Qt4zQRFmHLG81lQXVfUi2UONxIhdDXIF3CEL1YU3AFq22blREPKvkcR8SvL
6kdFwbuHhwmSUcZ5gGfUyhTDreP0tuFVcGGPo4hIs8ElN2lXyuGnj8hia2c+CAfiH4eGi4eL5+jH
ChGF9LjMat74dmRuszwBOzn63DWkjEl005Glb/olbTjR6dcZHC7DKL6Pi/SxT1kLiHjKPGSfj9Ic
78Iqe04GR9tpdDnp8RB7icVhdggFC1qQIklzSLP+EjnlRc8gN5jWNS6Vp0bkt8UcfYfq4Lg+KgeG
n1qYKbusxJmMdsdjZGegWoguVm/brvUzi+iUCTv72VBLINmfH5leb+NG7GKOiLWNv3REY5cmxdMs
DW1nJ/5HPYiPUY62y9zjGRWGm7RFy7ENM5rNqXt06Ad0fpAcUp10pDY+W1VzGSxmYA65dEw9yEQn
I5z1Ui0Iw527zptA1XA61Q+zRWNwjiqki2z5pbXkvOpBRqWb7gxMN1t90uWmziBNhMZFlsiaTTJD
ts1IDkzZ37VBfVPXpbUBrmJhspSsM9mC/KYQAb3gRpaqkxdr3pNKzUbQ1DNS5H3es/EoYYnjG9aF
2+XaranH7aaIg++dTqR1PtDwpuj3wgZzgJj6Nz13PoIXA3wJdTsMq8KvXgFKsB/Zwz2gU3yQteM5
qKCPo85hIh9msEqqQZTAqJ6xLqCJn6GjtonV8Qu5I/K4v9dnM93OIVhY9gwMtkgNFvrKpo5fueGv
ahR8M43xIKPutpn6Q9qfDdwnYZJe66IiP/A0hA+6n4Lf4khOwpPXtB76sz3XfcP692BMt4CZKgPU
GUeMZtyqnYFKxTnUo3W4Hs1EIhAD6jbN/rGBa1shM567/h5YhN/Yj/o4X6tQXgOr+2V3WxkFD2kS
x65j2gEyr4gOa7iri5NUF/FjUR5LmfSezai/DpwnjMU78PcYkNlXsyJ8Vcfiw9fjTQGi040MmgQK
Z6Ek1pFPKM5H1Uljr/nHWEeSmnMcRkSvErCgL+4beJ5ze3ZG/XtbAeDmKHDfQZJJA3EuYvuXQ21r
MoMH7XweZXafd8lJKdNTP/THhO3QoCacnfaungjc8R9KobxWnXGLPeCTKvAGq/k5EPLOXpIE6yT7
ZqMXioarY5CTxEiENNG9oir3VXk22AcFbBzWOFS5pcXep863lhhI6Kz8H6YzHwixYVutzwnCnoqN
30tRuAama6rdGdolXpvqjMYS/vkYvGeFeNHM8L6YtCckD5s5Hg7lIh80i35yJ6mors0ZOaOfPiM2
z0mEoEhI6nOo4ZIiA8ov5D4zOmLKTMojrPNoL9j/at0m+FJRbaqOTHFrQAOFSY6kHwHLtCAf0i7P
gaJx7IzT+Kz5A8TpMXnICPgqCVEHZW8OD8aMQVxwABcF8DRbPMeBBimwLTgYsG2hbY58NyGDBdmB
8qFGys8B9BslJH2DliVvRhXdGGTgjZdwkXX26HLqLiNRV0f6iKBP6sFbaSLj9fXvIxe/QIZslDou
mXTahanY6VX7KXp5ZHJwho+AmQKwe+h/oP35Nas0cITeb1SFP9laBOmm4VoP8NPIg9P9R0q1c4nR
hcuifbOTszoZIQI5ebWxGdILHTvQhP4+K0GoKNF9mogf2VTfaGSscnDb+TapP31hvqlafrQ655jO
G0iwz9AxtgRNdgiYjK2RA3MN5ztNagfkpTpdAQVkwEtgBZyKcCcosuTs08cHxTSuifI5p6//i7zz
apLbSLPoL8IEXCYyXwtVKNfeknxBNB289/j1e9AzsStpNkaxz/ukECWS1Sgg8Zl7z1XxU+bIw2h7
7yxZpkNSjmAwK6SNtlSsvhKOIFM92zWTydF5jPHxAhTG86GGt1kiZJcPxVjfRDElfyKJvMwFfvuC
01cVb2sIf8SpypYvHb9wWeyLUPmxBSzSocsylxrJUoPGuny0M+Nt7PZiPDZL/aAINsGq59innoES
mZa/SYDhLG7Ee5tr71Bg7KuYwdOjMAgiyUzv1fxloBu2FHjNNp/TncmegkVKV/ixpo0SiKEGS7dB
tFJ/0icGuD9dP+Ng6yyd7RT1ddVgWuNek0rsx4btuKxWcV5n62xTHGB9BDO5bq8Cp7kzarZgNf2c
nyfvshEnQrSrPYjtp7oYgspiXNRVy/gtCz8q2UcwH7zHziHyTDWA+Ef6ky6nGmOskxMZ6DGP1OQl
2jk083T8wNcyw96G0q56P3HyIUhcQgzTVjPxjviZnNl+7QoNvZzmMxS/GaFczQLBet/1P1rJYxYB
ro5cqsm6gnkJkWA48B7DLdEOUMwN0e+rzakfzuiowiHa5NeM1bEDr4KvHyQFH62CpQEt76eVtd9S
RrcwKcRhaBdOMI74h9zoIrzp6UfqdA9S0gNkzkvdCLpQkxl3Afbp3KTee1QuyPR50zWCbiiJxD05
2uWVXs+tbXp54WdxcicTZ3uhJ/441BNxOSQ/QlMj0K2wi1PcdtH2ddwVc3Yn8kL5Rg6BiuyEvYg8
uDDEbeArJJhqtKzlHuGvPnXm/DNhJhetTRog9SQyTfTfnYkZKkBQRkld/SPvBgdLhEMWJxgbiu2H
euThHXLzm90m36tiDP0RjxZ7c/2zaETQYE4zscLJljPDkDR1cLehBIbtHShnn1J5gg1JXdul3c/F
tF66jpMrlFCIS5XtTXRPuzyDL4YV0AdyVjOXpMHIN4qa6JAz5ZKLKtpBHsg+znZliOK8Iic0IxAR
SCtsxbQ8hDK9pUL7nbKcxkyOxTgqGeSF4bTu02IhB7Zu072Th4Qla8V3RFubMaA4NgXhkjUQF8Mk
2bWuGJpMGdP/GW8XqCAnP2gIBT6mCbVzxtcqi91Hgxu8Xpuru0R3LD/r7WcHMJuZhs9g1S8lgyGD
qcxxcnhHNDWM7560jKYvJe1OsWOrLwMwsR8RxOJRh0uQ1/WH7TFPNPm71sUZd0ni/hokkIR6hRtQ
bSFmc2V3ux5tm6iTlwrp1aka4NhB7oKcZpuHamHU0MHodTruyCEfDm4W/WjS2Dw4wC40MUoIFL11
j4eUZn3+LjMoRXaUDYdyMGFVuo4P0aSiPWf0IVOO0saN7lXBor9O7YDHi5tzYUYm2k75mbEsGDA7
QTOy/NRl5FG9yTPwCotGnK4wI4eX0TKwPaBldtuCasviluoqIdQq3Zfx8NOSErlmfD+hXQumAaoa
b98bbDKXjv0pFxGKeb556SuyVjp35IlixHcYpLrBO3yjUvM+Cyn8oPLeFcKEKwTBV1moBDseakY/
Ry4Q2eGI905FlYWBpCHcGT0XAMsk0O0mf3Ca6a6qUVi0GQsKTng6WSJPxhhyHYkf7Vy/J82AnyTd
L2ZkbrW2PtXWY3hvJmp4YGsGnZEvkHVU/SIL5ezzWrAtgbdQiexHNCh1mvSxTPJlJ/Vj0nTk1ZnJ
V9Bh+yoZdklYJDiwW38iN/gCevkS9g1ZAaMcWIpb46WRZnbKDCe6x9X/BJYgoT1Dsc0wyTp3XvLY
axcCKAkMhJsxsoy/YWm6q4xpIaflSmaNuotIZAcMoQASsUthsND61qL2AgnQTtvVHY6pfqe3iD17
K1WVSvdJCJiEsSspjphd8MU0xwF0ho8XjH+NbMsXA5ujEYRwnz9bScwmbFlAxVW7mqkq3MbbjRvl
O644VImV3SreXpkJCnfh2Wsm2uikYertMfwnS2O4F8ZGk3Dzhy7Objo3n/htgQKaamGgIc5g8tna
xXR6DTHTUEB8sKkxDnnjUTg8q2NpOxS4RgAdNfPFyDI1zsQHdGlMEes48AN9RA5TeKZF86kw29No
k6iFh5MtH+Bg0HZfND4qw1mQqazvJqAWv4hANde2d3INh0UBN/GumfP7ou6Bf3s29DD7Y6WT21qD
X1kv551p5PEuYV9hypaORw8PuTviJJ7wwq4NE9J5zX6qeH6tk+0kpwjMPGKmU96/cyvgsOr21KaU
4qJH8GkaBiMDpKUy0Zj4B4TZHQrHEomzn2ZT0LvecDsOILoES5I8AcZ46eu5gZzpfslah9ia1cL4
jz0IG4dJVmN7ryu2D0kX/8ycxDj2dGBtkf5q7DK8hO3ZalBirotHk4eSZAeORvtWZNylRUvkPXzA
46Ti18gjd1mMjgqG2jwsi/u0SCQlaVto2nA7gHhBc5Z6cAErckWtjuYu5Faqlk2/7WUkpYR1wEqS
mW+LVRYWoesWdKR07Ng8YiydJJQxSvAF7tQ0CvNdbLH+jka8xzaW9hVufs2sKxrrL5bkbRB3zH0d
msihN7tL2vY/yp6pCX5azeCme002028HcHuH97LdDYh29jGFFhtj9pSjbLY8sS1WJD/gl7B2QhGH
4sS0AtyzBB253Avkx1NkPxNn8ghIg0lH81VPef/WGsOLiiNaegKckoHiKU5cY0/QEoc2T+8pHMIL
dx3MQSwsvF0xDoScBkPNSoJYk+NIrK+vCyMHOWhskU6MJzuTXjXLQxXYY/zcGsZFkrF2a9burzqB
vtx4hBAhNLykSfmsok6eGlt9G3Mms0qMJeJmwAtNu1mpJKEQkfcVEJA/qeplzMEeQPvbTerVTllS
usurdgcg59mTF2vKuqCwJ7SmajiYqGVYRXHw4+gH2IeXkOBkXcunyPu+KAGcTNAhw059yig4i4bx
CasUzovpASVqAuzCj2GKHhZvDbzK5uXsDT8qWJFGUr1mSr2RdcVxYBWvdT9ehzW7WgT5jQVskwqV
HYGADeh7284PUVL8QLHzu+ran4vVfGU8vevl+mwztSfkh5mWK9dm3zByxZGJVtRhNFgLd0+yWuin
E8pE1O80bnQZ1AT9roEVBMFOkN3rMjdsE/Po5OlbGpaPhD6/zUjMY5Vdp3ZpWQRMctdZTykSfgbB
KNvzRf/y+F5tGNzwE0FahvRmhD8dx+aOserzYC/ImSU1+DwbNm9nB9dQ42Bm6+XEoqVlHV9sLmWZ
nRJvuMGxoc6+zsqKmcyELDYl4zF2EBTYuWMfYnOcYanHyUvX2MeRtcvFKTBAOR7L82JTH1kEO+0r
o1Z+MkNC6WK1w8rR48Gh0oSrqE5uDUfa8bKEKLD+S5ql8sbL3Rezwndb8OoD0VAbQU9sDrmX0ueX
9gZ6mTs5ESDa99OlZCt5JCriJV8JteKAODoyLc9DVKAL1iHEPL1t4NQwH4oC1G+a1YFTmi6DWkpx
D3roTZq0K9TZftsGmgQrm6/jThXWcpTL/O4t1EmdF7p75rlPbInWwFzFToSre5LsMihKu0AXFBcr
nqJ5GK95ArOqQhCWxfTxMGqfAPwO+1K0IXdle1hTaaLJz2UwDMcuZBHI+J491cS4ZcGigXiFppze
YeZ2SgbH2NWt8ZF6ki2tE3+1KY6gibVM2nl6evaEMbWlqmW9M1rX2UOh2KCoJVIEnsx9Tv3rYzR2
D7bbvUM4JfbNZbyXZOBAwjbfYJbDF51RBG67KXjB5cNSBUyQyufBTM4NyD6spGF+nC0AiTqe110x
JwXpW1ywmDcJ0UlCH2XY79mdjsBuYHNFLwCm37VlR0dYCAB+1PhYJWvEsGh+YSnDGIYFggKlWWDa
3TkQ+E4yx6hDUtlJlXK52s1MSCRm8bGLircq+mXIeb0MJCANzUosGwo3guGJKbZqGKtptzKC1eST
Mh/wmwmmQmvi0sRZSpKaGpqTWnB9tAi9eWOfVWQHXjh4e5SCfqx6AfOo3iB5SPc1JWs7OE91Xgd5
5/U3k+sSJOvhR0kQcDFOR1UkPS/ElcZmr52b+zAtrB32jfXOGch10CjWr/2WFJsOVnGOpIXbdt7I
L9GNiqaf6cQ+zcBmH1fHISNsk9WfvWOnzdSlZThbFdN8nav6BQwXVEXGb5c8JFtaRiiolpzJWd6x
/Y0NRDJxGuTrOXMc41yXbyKcX1EFvzqDS/HEoW5Fjn6K8N37YMyFP8meiVa/WRAJ5xmoHfK0ozHx
UqDJVMmnTCZ3jLHH4wyC3bdWemeSoiE0gKULxBr6TU4xUdjp1SYg6bYwPXFy2bLepKO33kQb2MB1
TIPNY7Zexoq3f+LO4H2le5DhwFiqY2Puldi5zKlQh9ycvhQD88c07fH2jg/zVs5aXdceHGchO5cF
RNj0z7bzS7ZZxvUkeU0TvX7qwgGhsrfsyZR5ywhB2g0tc0VcMV+zIg8PPFdDkE7Rm4yokg2S0W7y
hp6s4LXPvPakudtO1rvhqbcukumJaS8wp21CPdgJLs8tKn62GGEw9VnYPRupsoOWx5/CXx7rGO9n
3ozIjCbxIKIywJlgHHNUpgxR9iHJxIQWoreVxT0HRMr/xgc3QuH5ZsN4utnc2lgF/CLpobX2FjSU
EhfFANICkXIz9iQIw23pB95wrKipLNTCQBm6UW5WD14D2XUqP2arOziLPM9sGWDrnBbldacK2jQV
IeKr7mOtN71B7HzAz9g+r3GwGnWZbQrurTJMjfTdE+9Se0ypxM0cZfPFAQoVjU0RpBEVqN5kJ7bo
zL3w4u92TANZ5tHRLIZXl46yZg7uVNGDIov7YE08r1b3aLbqID2kDvWEjIaINJ0cXSse/GWyMdWJ
MSVVKXki3tlhH9iWARXCK5JawiRIrMRCNTD1U3qfs8U3K0Nv2vXTOICn8L6knAxNEvEa4RJy1+zJ
NyMBBiTsWdNBrQbaPzsRqHzHluW0gnzgxV90wcvLdtlKiH4mdD31GGP1kgiI6RgicfMJWxoAtiyH
qWXO5VbIhRMCvg3rK1V/7U+h89vMS3WMvOw+nhnwAK3Ah2k0y0Ewd2EUV1qEqrpY32RvH1HsLEFY
coeaCWO9tUYaBivZn03sopZghAewbzekC+tTMhwvUXYzLYt4DrPlrgUeSOtFEZPeI7yJ9m1l3jsm
EhzLEZfMKZhT99mhDbsH1kQUi7UQLKX6o5GxShd62S+z8T1ngYH0hw8wLDcLBnLqNtXsYbz+7h3x
NJbRxmZCCIdwAptddBPneOiHPjvaZlOenRz1isvxEMt3S+TdG6FYxLdUPBTm7FJO2ETJiyPWegrR
Mld7DI1dmye3OZvePYjzWwx2EaVrH56a5GDoEIYISDcifvyY0Ci+V884tq73rj3uAuFYt4RUk9IT
x+KU9fElS1gYy1IhSanr4sjx82BGldqt1H6rQoCSU04U0rYvurXKfcUYlfK0axA8kRw+JAYyGFYj
aiyvRV1d+F3kC8Q3lpPRmS/GY0xF4ctxvgDLfCu2unVIXTrJbPzQmqoJgqGfoeLb2UX8rnoW+SaM
+91EViZyiLFBwRZYnXVvxN54nlAOEiZmXBvmJRQe9d0wpzQdsJiyHHdc+qHyFLlCSqPrVE7Iji19
K3SWnLx+5jbjCDALF8q1knehRnxmFYxbbBekliGjF+riGhBIx5KYRNqpgSbqyvja2PFPs/YSNIT4
cu03UDS3VoxLisWWg/qheVpG8z7nRA3YTQNcDS0/00Z38MxLOEigMMBi/dVUVFWs3fCQFCQvscil
w/+owuxLmzjiQLE4sFigVEo6z9q7DoWeoe1DuiIh02xhdWtXG1aMRQ/68WMeOvluoq/2ZHZXMylE
0MAst9as1womBKUZPUoC0I9QpToMkMmr1YTRe6LKJxOHBD+UP4zTHJi9U4Gkg05isr1e6cQPYt54
dXEZXlfJ1rNzoCLlcvqatU28IzNQ+Hz5OR0SiNmFihD7D09ZlRkZpMvxUJAalhGpdRPanCsOKjh6
yiulSr8rRnvY62n0RV6P1y70CyIQ97CPb2Esj/BRmU0voUlVzoAbKOJxnvShW0zkNqwJsgErWsiz
VlusqasQ6KFbSRY2GPF2zsqbYqrFXeERnE48EfxBJ2eVMRd3FNL1Pu9NRuTpF6A9z0mHZEqK4bSO
4S1xQt2OFey9xkEIbZqiscaWyApsFntCgD5KI1z89Mh2wSKjqGgVqyaOv0kaT65HbLcnnOdsRTHm
zoTh1NkoT0ZRXS28z2XBSRvW8iqT+OuCoWI/h9O3fE0SXGyITDf+agvhn8Pg0Y3uzIjVRjnrx1FS
2hLog1rNRLrdOhHKN50GRtQf65CoyKK58RImJM6Y32dDReixxXKNiUmCjbgmLbHK3Fu27wgDQAbv
ZYsGd8mQQ6WFcWQ1nx2XlYxLoAzMH5wD8KGXlhk7KqaSESn30i4fTCQPS/QyLCGNMSRDpDADWySr
PVbaenCHmZ1DtCSESwzpUyTrx9pBPUxWxjE3Uoi5vVGTtdXbbBcYSyRR+U14FBKJ1oh+PGYHpNNZ
0e3Yp2dMql+ENXx0DPt3s4ovjNA+OsIGLlWbvPDPc1E189cy/q0bZAx57n11KsIlnU5taEUIlKoc
XlZUjxaSBzezj70511Ts9nEtJfpkLjzqTMCcteGTgVAcMsfcM/Di7uMbwu2DENoSx1LGgZpXP47J
qSOHZ+sIfttOxr6NgsfObzVhFnhzW95+6tsiTCQtFcaP+WcvO+5W7GSuo35Tvn7Fn4qAjnm3cOj+
YqCzpsJWjL3FMZ5ytCscBCGBCumEimdiF9U2bGdy1khF+FyWnN+pQQzy6Pw0xgK0HRMuE8RgtrX1
JMmdW6g2zqxRD49hs2OmUtAT6FNlYxeoEEqTQWdclqT8EruEMxlIfEQ8vBrwTA8JyadoI+J4nxfE
Z+dsIg2SKlnL9PeQ47BRpS/s4HE1w6ON1VqjdUBhIEk83RdLQrbvQpVR9JBASH9ElKns8TjZYH1m
ArbCTD4kA0NpTOt5EA7FrVv2Gqmt8SrzJhikwUG4jPt1QgfK9MNG1lL6lbbzvZw5CblEVotMxrHr
DnsEkkHVcIRHorkB//NbmfVAw2l+MQwzUOCf9nPV/TQKkvu8CRu+5X1bqw+jFj89kzqM7E8AlOZ6
cqaIyW/cPpCm861qxX3voUH2xuqpc7fvl0jTdFOI4Mr12xzIBOPNvsrd01C89qPJazzeaXCHzEq3
dWaKsrZbhh9RS75jhmnu2Li/8hlWdox2m1/YxZu82V0Z/ulmosIU1PMFbVBWpf52PImh/p3I8C6U
9XKy15n6IBse3KRyzrjwkR5E9ds28emmfF/EGJyb9TTF6F7DMXvuVrIuUFt/C/kTJ+28EnYP4Cdl
8aEJsN+VADobkoR3YO8IH/NmLpkU54w+gh+VIkeRJB6m7QEKwm1EV0+8Lvm1dUI96RD0TAdkumfu
3Bpp3Ar1TLYfS8XOZ50hIlno9Vk3jqfCir4ZE24INAAsupzvYTZ/G9EIEGll+iJzrmnT/gyrDpM2
l471j3VNc+sVsYF3JGDoNTbm6iAMMhgWgLidw/bbCCWry3y5uGJ9760sCkbLPLWtKe6w3J5lbtDc
RcmTEsObRpe1zwzNrGBM6mPWDceWJMQDCLIsyDK2qJmRSH/Qyz3ckA8HJzkqRkbU2UxoouZpb2L5
aOeVefQy3YCQb7xdGNvo612Ui3VcQNHgga42HAAaU/MULaz0dNXtzS796tnWXc2sZucW8rvbW7Qe
dfLLxSk9OglpugXFl5oaeoj1JbFUfItGlFlj7d6OHlhg46WoWFWDKjSmlhi2IQ0izKm7OsJU09G2
Ai3ZVoTXtsPXWlXMhEbzSHzruUcFumzhKgvIWkylp7C4m6vyZe7Vj9omPE1ys1T8uigicWLduLXb
5rXvGCrbzjcgTEBPB/0O6iMN8APxMmPvJIhC5RtAku6sR6pzkh+a5cNzx4dinr9pRkVoeNCDCjHv
OyFJUEFOHRfeh72MF9fw7Is5q3TXGHo+JZP5vXYrqkhSRIN4EUfX0OlNH36zY7EGoV7fkyVhVJc1
RO1FyxlHHJDR25VJ2AQ7/aAcwpOSab3EdWoGpbGBElgDBWHbPFTCe/p/76+TGMv/23j+b/a6c5t/
lD//ZK/bfsOvT3edIf9hmib+OIWN2ca9ZvGf/mmvMyzzH66HP0C7m0HYdRycb//y1wnxD0e5Qnq2
ND3XthS/61/+OmH9g//V4rUOb0O5jif+L/46C6PeHzzywpVbhi5a7O3vsDzhmvz3P7jrNNoJDLzb
wlUZ5XO0qIc5hq+8zhkmdszmV5S2dKlJw2zFZhRPqk5yZ2r9i1cSZ5glLpO3hMfIoHWM5LgJTiuA
w/SvcAmOf7iu/4uhX//Znr59WN4kIFYswU+uwbf8+cOqvDDLDPSIn87ZPbPR9jDGOQAUJa6jWWhm
mYQ5gpB/mJDW7ED04UUFUKl1/vDpwR17EHoJw+ze/fb5cw0GPYFnmgwGLNR6kXxgPxEfK/4pBlZ7
aeZyilocvnPsIn8rUBc69nBk6maWs7h6nIKNUZA9NFWE3smTIqb1XNsWuHrWVM6c1EFoJL87mwV9
QugJSq0NYmdPm4klNE+qYqEzpcUvaRvZuWWienLi1tk18taeq/TM8R1dkxianQt+OWoQ4lm9Wd1q
DZJGtIY+rSQ2sTG3v+lsWY5O7DyOG+Uj4g8pGsIECPRuskgfNRIYyo1J3ggarF3O8YArLvPz0FuC
BW0a/XvNAbkKcWWRA7TBRrzCyeIbkSIpEdxJVV+g2p7Y43hv3VJ+M+eMzl6jXh1W70KAdsPFiv/p
1/2TXfePFAd7Yw78D8Xh80tXrklQrUVT7VgCF+of71AyeDxD40v0LcTFu3rUE/PUCox0EnXbZKW7
2vXSXfuKJrGR9XUYB/R19KzNhOdLxYzKwhB2dpm1X8yYd0DPj1KsDdBVlG1M+W1cyxKDhxfeiHT+
Gzv59nz/+8eX5JR4loVZ1t1AAX94wBoVx9DCU3bRltOdIaatd54AuitZ4/QkKOJWwfuWZv1uGR87
zO5H9iV14BnyriqYNKQ2m3FSg3f2AMu8qbBFIHT7G/DD//opPU+ZjvRMzLbmX0zvo43awa6ixp+b
9cFoyu1tghBOTrbPBig5z+bHmjj2JUPhgAjxTOytuNKO5Xd9k93FHWyTPOpf8Ljf5WTFXZ3Q7U//
+en/96NKSdihHFc2tmLbFH/5jCQIKnxSeBnVEluB6oYPMYA5bx0T9J/HtpdqnsKURxLjbxzgZeNF
593kKcOnz0u5oMuMVMxkJ837Y9Q82uS5yhL01f/9k7rWdqjawnaxQP/1UNWG25U5vNeyNvuTU0LQ
GDjMdzyPN6ocOZXm+YeE8IAj5Tmui8uC+WKViI3mMN6IfdMRbUK+SygL9pHTFPtRZsb9mOLx+c8f
1d4+yp+eLiVdy9NoRFwLn7X7l4s6d8aCSIi5rtVFP6eOEr0cYQcShkEmeGbMX/qOJD/XzvUxpXj/
3oV4huaFQZy7nVP0kgYS2RiDm9rrtEWqVDqXkhJzl635ezTo/G9eAp8Mkr98Ymb9tmIV4zlANrYH
7g8PlJcTJ6Dh+/h42X8DQHJew/iWlvcO89O+ilhbLeOXkRH/W2/VnHEb9H1hhsqmzKfLHoPE6myf
hAHybpX8Za3tb+GMK+8yInXlzoHx6aLJ/bzDJ3s75Ec9IHjQ6S7tQ3bKYMAPOAyTu6REcBqr6IVJ
69EkHugoJBO/rrbD/ZrXaJ02iBKsngfElEtQutPrOiv3UWeM4AvgVaJyThbrT0v9Rm82wGNgJiNc
QlRjG2v2Fl9AG/Kfv3Hrz356zlNFkDVHqdaW3gqSv5ynVdVnq9OwBHOXsjnmypJXlUDG+3whmhNf
6spdMCDOT5gpnTaOZJ1JdancqDiB5KAQtRgmuQH7h+Xubz7cdrv99cv1gKbwqrdd13S3CuAPX65D
ahJcz62LLdEk8w7Ozy7EPbbG92NJYuNoivHGNu1ALdh9aS3UBftyf7tk3fh3L57tZP7zZ1GWi3fT
M7XtWNbGOPjjZ5HejO8/MguSTVgTNkWb3K/w6c7Got8+/422HYraDEl+Cx3rbeLGDWG+iQxq0+cN
Uoj897SkIfyB3Dnlbp6wI2k0/ikY+zo0hmukpnOUtGo/SMsLpsY4uWUd/80jw1Px71+6dk3eoLZN
hCxAhb+AfUSEbkmmeeYPdRUFUOnLG5WLy0KE5IaF9BNBqlKySjJI2QasoSmu2MuZIyD1nLeHwOnX
L/Sy/SGu0GI7k8j8xhwglYeVjbzLl41bXfKlheRJmEUaZdfOtOoHSEVnhFwsajfcX4W0DWR4HXzW
XXnPew754BIYWdSfu63ycJLkVagMyXHq/gCVfJNOTKimfNyKqfLQyI+uDZHShQjd4zn6bi9OwsrQ
O7t6fNLrqu7dfgVVVaUftRv/GFc7P9kK4hhzFrCdpbObKsc5J1mf3HUppwJbOUgP0zZJ1cjz2I/4
eK6821AVwWclJjeQUKXLr+lYQWdWsOKyLnluZq/z8wK3QyugHLAe1PUkrosxJCAq/TFL7FuDObCb
h7cRB2+AuIJteIKiyiItgh1J9vxZoE5LBIE/7O49HlzMscn7FvON88t6Z25hBGIDqEfawPi4XaCE
xLJWjdUtho+TbZSFb5rujdnFM0spphRYf6o77AUfyTLWgVEb9wj+dl6J7F4YMWVggShY4QX1dPOD
nyGGCz8ftTlHtR9m8WvRl18g7G0o06w4fn7FyCIMKl3lewT87eKq/P75SaZJ3oJJYFtBdbjUITMu
DXhXlN9dF2JZZYTmsZ8GbxeVHX+vZIOVruKlgxd4DWfzINkqyZAfqYAb8/kymW3KiCxsXv5J3ql1
PwZ9hdrA0ERDVWvW7gmv3EWp3Z68aOpg2jEBUhZ/fByvFrzSsQs+z/q0WTbu6sisungD4gzKMEFj
686YaNAWERjvOc8YtVBuTGf0sUvADztss/iC2d0BSUPIvhFhyNxqEpm5kpFoA08l7JqJygyyDvwR
u1WoYkJZGGuwuDVdVwMeaM56CY2gLlIS+pCLDA6KqEHNfBnMVOYZYwvQuujL9Lvx6ohRZq2P09a8
jMynmTBi0DfgHXpTSEQDO/FWotILFWywksjSIwHu7hldX7JF1nFtmx/eZ/r3ZFy2YBYfZOGPzyoy
HQs6f48o3g7rU1ROjCaCpqjKjTvNh1nVd6tj4PJ5k4dhWz1LUwVxY4nrWlPNbw/3kskLE/wjptTb
NRIVNAgCu5M84oGmqbziK3F2cu0Z9Vbkrny2kEZsnLA4CSRuy7uNvPAMceoe8bx3LkL9cxwLFJwk
v3D5UnnIYnq0xSlHpplferd4repWHxlGP1np4t2zI0/gSQPMLI+fV7922WAQ0MR+pQUR5hC4qZoK
KPx4V0m0K7XntXuGShtDF5aFar3+4E3iFK2ec0lrBpeDwwNftsbeLrecCuvNShPmelsxU6/li55M
Qm0WVkJlVfCEQ9U9OohcSczcrV3SXBB/XaVl1fdzdCjS4b3JvN/0Djcp/vwgmvUBlPQBJfrsq1DI
vaijbdwSy8s/r86MBYww4wUVHwdf5tpvNpKI+/wssD0Hm2L98zENUIRFvmizaR+anscIlGw3htvr
Vf9o0Pv3c5KeE2b7hyickC8zu9uKX9xu4jqYYGaQHaAhXapnB3BIUxbO09IhYSXr5iFHeoU4n/kS
+RR1ELdNdtT9hGeg+P55+T9PMsIPYbQ31pNXs4v1BIla6LCCORwnAuNlxWcIUfvYpKjcjkk1sSXa
agdiCA+fN5HU4Y2uO6RLn1Rci83WXVcn+wRN9BkCWkB251QV+OO3O63d+lnW8Z+nc8NzrxkBYNxL
vwHk7u5TXq391huhrLkbzAU5mE40EM7MPbN5dre9oNN57FB543qCqaltL2dBf7v3JC9vmsjhXHkQ
1AEXECAHEDtM2nOSx+WlaQBcZy655wKSr093c695Cfq5cvJgNUo0iNvNgaZhObVCSr9J7JNBOPfx
80ESTnyKHbc4DG589NrZ83FfXRaMGvnCcT1ZyZ5FT3Jos3Y5fP42mg8XOHXlHTsLMoKKcHYQERCl
nCtD7p5Vkv9eUuvgZlN2pJf6fP9+vjFlPWO6ZEyuFo3veYX9nigmHh7wRYPZYx5bCI/56cKZxGYy
RchYUcmzbtf1X1/DMD/plI3hHObLPuI29+moDkkXjS+qb4vnYvmRlt0hBFD8hnP2JUPveBEZKnY2
D0APOgs8ZS0RWxo3Q5GCmpgLulLUYLsoG4trOMXdwYTRvKvdh3bNR9IiqptPRm6avNmw72/HeYBW
gyHq0fvi2sDVPgtPglaQ0USF9OuOoFkDu6sHB8O3wiq8ULF2R680ECp5WPQ/A6a7xP0A6WhSNAFx
1+lKyvVcumeL5GEM+fpHYiLFkTw2dtIGMl7DAwIdD58FZ23kJpG/9oAv+XjhSSzRqcW8j2rPRAGS
jzRAn1/V6MxsDCBuZk1JbjorVqg38oJqyIVeycE+T8CiITwUB8zL9TnfHiGvsE9zPIMCha1E+Cw/
qUSjOoO+9rt1pZzJEETpAUNDlL4LkBgu0n0IFG3EohHzpUF2d4ETWNsfRmqKZ+Dtv52C/VSMmLU0
wQtsg4HPDv3zjhA8wG2b5zdcIYoZjWQQtftFkcaRVg5dqBxT/79YOq/tOpEtin4RY5DD68lJ2bZk
vTDklkRBAUUu4OvvBN2XG9rdbuscqNphrbm6goWF6/TTmU06Qdpp81+qhvLQI4NCxgN/IWN1mBf0
RnM4P0yp9I/r774OAdSElrJBgihVTGlYjepoamhyYUgAKRF4e9OYgn3KvGsfzOZfFQTDyY3lyZlZ
Z6zgUjIYsClNTBUq1BQ5Id57l9P56DGlTjP0RmJhDy33ZJU76XWIiVIevXNNqMDN9do9iA19rmQm
XuaanWqLxaIsXBJqm+QdsP6IpUC+4tdYJHBU10TjaKwnzCJFNz95sSUOADej7ZDnO6Mmwy4jEYAg
mhlALMADO0wMzsTmrLE1HLCKY5vF6YfEd6uTl2DynDOffs1x5/9Zr2zD+rAjHW0Z7h5mpgtcqFDq
NQtR9BRzegD1i/hiqTXW1xcn6rx3U9ZT2TjufGE9/3ShTqt3nskCufIice9VLPsCQm2tLEmPTtFZ
O6NcqmdkQXB1PfNgoMI70K3UZ6wJxD3jlsbLuVhecEpzsYkCV5FSHkfRUqwIAoiQ/48DdKYIUPJ6
btez+FaRg1TDCohN6wISOqdJ7teD2Izc+Bjp/n5hS+9oKJzzcqauvb8nom9HAFxWOQLILIPFso5Y
o2zcx+DQt35UgUT0MVMQh1cyMliLMQCt8C0YD5dRf/UQLByQ+t5YsuzbIRWbLGaDmcf6cb2DHZR0
m7xw5Ha9nLxp2NthT1g0amenUtEBDD+Q6uaqUmIizeJu/SMOubzRXm0i7oaHZeAqlbraMZuOCKcU
DI22Po/6sL77bRYTIJuxYhoXKHwpu196wqpch/ehr+FLVVgPOEjW6cH6uJMx5e36GSir7TJJ0uLG
8mYDD7U6wJRr7nF438XLldH1CbaGNrgzf6+FjadSeYlt9WkCfGYAmT4GzBuxWiL/GJasIktMEVHu
BBZBs3L2fdvckTz8x4DIfIYshSl8ILfPQP/l5kggOmvbud50V4UpHi6SOw7rF1Bj1a2HoNiBXXbA
weFHwcGU7K2sOq2PIBtxbiuAm6R29QCeagbVDJ+7YcH0Wj4SDObQvAQeGsKBL+WsWzFfase5C5hQ
xG2u7qxa/AfmCjutSlIEcEw1NsGYl2/u7D0whf01DWSKIQj4PcbpnTW5v8CCvBtQYw/sbSEv45Ae
kOkN7jNU5+FktyRnw+9tdozoYtOp4O43D5038SYlfGV6Mfu7Osr2boi0sNNIcvx3u6Zi7XEJP5D7
UoPsw4YTH20fBy92n28P/fKuZB+D+GQ+4TjvCH+nNROALhceFKrgBt08SLqZlFW6H5K7ZkEaLWuP
qZiDg9MPzaFJLbQ6IdYCEPoa4RDG7q1j/e07n0G/kj0cd/J7jLLZeojH9mmNDChzSpwVTQGSJUTL
t/wjOS7kUSKuR3a8nS3iO8wYHENojq9jl7Q7N7Tf1AwAS8PC3WOsjOyE0hGXjWMOXx6d0cRwgRft
pWRdh7UPoa7p/fNqyso6nqBo4XlJbWwKEtEwFhcf6YVTvwqCTS8gP1CzEdiXVIFzpNrLt17YXMLW
YHuS3ez0SznXvMR91tr8w+x26613CvIshAbEBZnWMY0/Zq46Qis4DSy7Wy32pkrebc/8diF6k3k9
MnQliZx3ItpNqb1YFpb72fG4AeOU4AbLWKBzGek0KHd4vqAIehu/Kap9l4Dqd5NbYRvObSK6iPp5
OsAmlzARYWzpmqCZeWaBjBRYd/KZwcU3sT8p3gjMXzWj372B+byimdpGCbEivh+zorE+wnDqiYWn
snIH40JG2V+BbhFHbTptG+KAtdPw1CG6qxAhA9enYHV0TwQtIjQbWU5Po16GWGbcrMU9pHfjWJKW
vWK8ovSvP5h/MHGTp72rYooWZv7nriwC9rxMdpRwTuQNLeo9ev4uiHbNHCLPnsVrXUxH086nExYm
Amb1vzR9dIFAUGTWFgASntFB9uPJaeGw8stlmaFFVObVF+jYyGGsH50GssKovul25TWmQm+y8gFC
rbfvzPRLkO6qdB6hiALSM5ppth2LCGNIzngDFk5us3HHJfBuDBFOynHcSE/oLe6DBIgEfy/BEgGo
vPBaWuIuHxhBhtVxTDAnMDGkmU9eNT/LhGn3rFysvD0+UfjB9IXPs7f13H66a9LqkurveGqPftM8
EXYKI6xxN52t8CPE8opIIs5ulmWYN8afL35UPk/RWSzqjr6Yv4NxObRJINsUvvcSRKSFlDI/9yFf
TC37c1Z3exkI4jtM/+QxJLIt/Eq8LAASFPLbxoz+ac/9XYOvQZMSvi5USzOBxZn/9byKYV4ZffR5
/CdxkPb4YXyOixn8lyR2XTm/MVU7cI7GX0SFPUZcSsTWPFFg3mHY+zdhEUSFEF3qXmJjAIBdW6RF
I/Ydd0FgHuZQoLOJS7BTPZIqr/T+jFa2hKofhoC2CW3lQyyqb67uB7mY0Zkf+dzCpGfbAWqHnu+q
IP23ATEmhXoSswB4bEYG6HW4o9EQ73xp4la32z9dpA7NYtZEWBPvigVhprvc2SUJc+MUq0nlUdyX
dv1he8rfM9X2d1wbBGZANpYNKSsuNSqHOVWZcMM/ZHae4gqMmpGOZ58nJ4vDY0gcTRPLbzfK5GbO
rJcmExALUHnX/nCnpvCz950IFhGdGcLV70RCr8OiM+yATSGERU+OsAx5uFjIlalpvLBtu2T53MC4
RwrYVa2/xQ94j/zyPCe5f8o11UwVVN7eKy19NNprPhfBrnPBAxnyzanhL+Ekp1yPUJ1klAkQnF6n
0Z2uLmrFanb9E+hDQh2sasN03pDfzXKUgdrnGvCR4nc9WW8L4CmmeaVEgQ65ib38gLkTGfLSKlYS
M0BYXQp9wYIegoMIzZ1TzDBD4t9s5EcyHlIGRrkFADaH3DJM1zJGy50jLtkUc/W2SFBPlO/ftv1i
2/jE6UlsstWPKmjelUYCnPpYtGV9NtuYVQO9MrZARfKgOx5LqQfCj/GJNEXyIO3gktqcs30QvqX4
aVm2ptAd5y0y4nPrOI/UG4urk/wQCslLFIgcootzx5x5j9wa304/EX/ay3ZX5ey4Vf2IuYTuvUCq
HEwSyeTIhd8g1HVbpgCBU367Q0cKyKGrmNXEbVZuCTZr9nyJu7TojRPirA1ntH7JA0KconCCZsrU
kDQMnLQGzjE1Yqyli+KjqTjeOsKhZQ3S1PS84+D1HINkOiYR+tR5GP5lptabJBigmbBcKLpn5tgk
nncnryXkype03NK3Ee4NLgbdhtTdAOiJrchRSssTApyTUT2VjjGfrLL8DkjOU1P1MWXVr6ZLv7MI
tnUGAu5iG166RY8h0eyaFjB4/J5+7lX7xv1ispk+qQC3A4zvwGdWlmL0yi5IQZn1sS5yDLzumf9R
hJxoWtnPwEBgrXffqAveO9jY28FCUGj6bJXcuUW763P6xkZ31X2No7f8HYGPu8biwYwwuzMnnvdj
K/atkb/D/cac35EJ6scjDoyxO5YW1mtegYAKgnwV8rc4PlCDmdN0lbXcTKgA0Flqmm1PP3FXwjh2
vT9oiRx8mAOFVOFd6jDaUwxzurjsy4ES3aqQPFWCOL8NL2SKrmmQkxl38/Sl5zfDRDFEHPnLFF9m
dAB7T3sgN8BR8LCk9c4W+ZVQlr1GKHCQi3q5ugZQW2/wRaggk/7OcClr/NJ28WkQiMb5x8oj3wxJ
zQHazTc3jC81CVu7CUzGdk5cuY+R/FOyzXvY9xh3Y3trGY2F4wXlNBA9CHJI0kbHfxrcB384QSL6
J0X3ldju01QOGKdU+ApOc9hpd4CJcS19zjcc4Qj2deGc7AkDNDlaY5OgcSRMhR7FZ7lFXHwRbiSh
5k51DyzXghtCxLTfxuWGAMd+az8rK555JRhEGESsYrkMUzBdXr7zHgS3P/tjwVEFJeROYNyYMAKQ
tBi1e7SC1GG1b14q0Xz2Q0rKxGQ8FjW0uAheRyDS4qibHCKW8SwJCNlUtfuNLbyDxZdcJUFXePHm
D8ombFp4NsewfnU10Iwi6/zdNKivJoCCFirT3GuE46U7YWjTFC8GnBRsTSgrMw1EQAC70435kfXx
fDSC+g4rMLzPXZNz2KErhPYl648qPOM80iR5L4rFxIQaLfcdBpyqgIQYYpmbkQQyGY4nSBphe2Iz
fbIc/d9c2y+u6ChnoB86CUOANiEuxua8DpL2z9Ay5hMvKJYvLgUYIFMyISamdfxOaiMEAaJOBTjS
A4sKaNfB02zRJ5D2vpNsEyZJyRoXcrgAaXkYgejtALB5xZT9FSI9VzUsOSES0psAu8jflhiri8Jt
P1S5vw3sudmEvaR6rkmekWY87rLab45WqB043E3wa8aFclF4jDft8n/ZggNZCOun9RfZfkYvXXZz
WkADCITKc5DDwFn/zkYtnKvcbeEJz+O2prB5bJf/aCREIzStzSkbIufRiWb3EQhiAt2jJX9aj2cb
ufWvUgu9axVxmymlYoawCmQK99DSahMxxhEXBXdR4BxqwnUb9NQXDmcNPHaGGiwXnUgckx7IvHA7
j/Fez3lxHMJDmiXu2Z6qNxGUEUJxmoHWT3Ac5jjNBA79TVZB3lq6+n4KjxLX7EPcewHSdVz5oQMl
IxvL4mxho+hwnlKVPEYDlFArn/RhzZUio/Pws/hmiYzt5hrEHEnTODfnIlvCjCRJsBIGyE62NcCC
GJ0D1xKhEXSftYuzAYzmfliaUQmtam/yl37UTsVH6hAKSIkraWFmNNC1o6HFUREDIIwkH2LuA/fh
QwS57IJ7Zt+HY9qX7mkuvjrA1b+5mFbt2dL+F6OzEGERSUcVCqaw8Mujtua/A3xA7FC8+fEHbRQA
V8ZmTB/0ElowXuUweges1+MR0+N+sHxu6vYTuL5N7RR09wDbqeDFdJ47EtfLmiKvjIf0drLT0Dv7
WjB4HuKv2Xa4Mfqm3ScdhbjqOR5daZU3YYC5CIy4uLQ+f3wX8O0+Naf60W7IHjcFuu9pem6IPj4m
ESq8vOt+U7ylA6HUjrZtZDfZQ5lP6Z9wfKUhYAPmpjOLrOwOhuFnk9P0R3nzZoS9fnI6nu11rFTR
20vQmvCOmzt3AvFgpvYlme3fleyi+4rEpKMfZV/dJEdwIbBhoqAPLvP4GsaMudepSdh6LqZcOPDS
ZUMj4giGk+jv1jn85CcWg1cRnNd5xDr1KVMEE0GcwTl063qHSI6cMcO8V61De+ml50S4LACXibZV
tDzCmDkfWrl4kCaCv2qrgA+SjPwpdPXz2CaC3kGT2mRpg1DOCpSl3b9lGIt/dTK4p48M7mYucYrR
lHoamvVJTQUkkSghpQqY/3Z2Kq6E+DtitH4tWR0m7Lmx+Ismme6GOuQpMODZDn4HaxUV3y236f8T
GCCU5OJSJdh3loeZxdz4KO3uLZXWLyhaaLLnaT6lbvjN6PswN6O8rou6ymGtAJ37DBkCfxUGoJ8R
aAiXhD6W8iZpnE9UTQ4uBMY5q/SLaHQWB3JJLYiCM7wejDk9KAhFKOFRi5dQBsWmc8QCoG+5jrBN
cmHwU1M3g51hK4g1Dx9o5Wd7wrMh/VVwZJhv7SpoBHx6cEUWiZmXZTN/g6QVBKvC1IFpxjYra7Vt
0+H2I1RUjF4Be8MIcmMILMvsvMKiGluhd2nYlHZp/0wRGZ26RUkZ8XkQXUaEl7ZYZo0ZMB6vtQ/M
YtE5z5QCUztZ+5ADl3zhRhEV6efYZshFbnqml4aHZybEsRrnOZVNRdBAOrHndcxmub3ZryMuQDlR
0bJnDfZFGXx1lvkoMCjccq9geOqXQCDa5RHHKx0sWivyAvQukRFEr+nmyXk8wPN7bUsgUBTL9BbC
fHLZNZ9zYANEItaPHSrEq9m49yTCE9Wgo3MXEaHFLIx9AWwkchek/7yMRW3RZGchGXZj0wiOaet8
N10YHv2xn04piOJYxNmhaipxQ676N8C/dW+B+RbWWzrb9sNkx+jTe0//iKuYQ9UbRTg13T4z7DhB
+h6RZ7cJJjc9lso6+cMk4dmiZqddOsWTqg413Ahuc50/EogMvjvDzZhx+uLTPGS4+Zfjlo1uxXqT
C33OEUvF7lNQ2pAQltsgeBesaq/KVuKiwuDW1IihJKqfjqBwjvPy4i36yoBAZyoHojChUXSTzq5d
SvBsWFxp7Xk8ovAhThVB96J46Odqn3mwwQZnoVYsqEXNsDTEwdBCYtnUvvEQOs3n+tDgflLbJql/
M7t/TYbiT6QBiv28CU0E0b0y6n2zgLEqUV2W/E6RNqi8ali9L+DOnEVj8QocsLr0yxliJBiLHAS3
p5EhwLZ23FcnBFniGVN9sMquOnT4dadwCVbM3P/PxKOWgjStRrEXBZet74JI8Vy2lyoswl3n/bPZ
a1/xs5MLXbTnnOVkTiA7rRs9N823R+pO7sGiCe68CcdlU8UYx3jl1qF2KRE/2MDCH5xqfhK+/YEJ
TN4HVtpfSjAvP18SQ1Ns93qwSIKwiSHhuyHK+ZfVDSVe0+bTadNTGoL0V6y+3ch68dO+PjsTJoCC
9CS8NmGwa107eUw79Rlal1WqgOdk4TO45i0UIPMGcjiCsYPrnhhfGU7GEzD5J3QmU+gwn0w1mhFc
TIlmOJA02ETzjmtySvvgbv1REjdUh4QKJjElPVmI0duu8b7JKQOewjD45DXdW8679mR5RFbUUB3K
HukxhuUzjHHrNkzu3Shb4xoY4Ycq/af1KUC/5REOXrzZyvuFbWFXuxKxhSz+JYOWJD9clNdr5p71
f0Xj+sS7l/OujVhijwj8TMf81fEN8WnCCRIB4bgaAnofI8DQMSrnVJhLavmXUrBoDILeg1BiRiL2
2kEEVIfd3rJNeQWeu55B3cJ9dAi0xESu5p3EAYxJe/yatfyufOFsa2R2FN2snQXSjD1LKrAOSwW3
XmigjZo926HzGqy8COJVazRnrwIu2qtQwwtDXF3YyA3DouxOUcdWLOTcMBfhVZOCRo2m70THyV+T
V2mVIq6F0nrMr9dF1dffVhgOj3piVUL+x6DC+KlwwfrgZQuPRjaA0um9q2ygQEcls1m8zXs/XPgT
c5zuvBinXpcn3j7scdfnlXob2wluMOpoL3CjfeWJv71frp9v1mnO32Hcrd9VEYbOSfTJ2YUhzE64
eFqPq3mRsgin3AEDsqCtyZ7hB1v90oMowepkM3i1goaVva73yI+AHmWU8W6lqXEx5Px3RqBAQWdw
gi6FQeARi+HBzHgoI/tvNDFTM6P+pAv8jkOTGqe4iW7M9uH3GBMZsCXuo3gQnyl+ugbnHFD75j6G
2nrf+9FX6BvnIXN/GbZGveBigN3KCltuVPfG3kz6iC2gW/1d69OgwwmbN5y42u3ZMVOZufEw/Ulh
Bx5Wcemq2vNM41lEVrsdmcocdT6ND322iEMXzlTLg0WA+SGid84YRwBZIHkl/lr3k/2ytK908zmm
QC50yNzDaG4JaNNDGviPg8Vn8KMaoqBQMAeuPh7TDT6pkXhF0HROaWjg6sl9lIj2kBsGWa2hieZ0
EStwxyRHLMwPSr/aUws6m5p0UzT1jhO5onhm+192uboi02YFuIi5u75j4zEAH+nkZOzXL6F3mDfp
yP2tEwSQmW72urLLbYJDc/315QpU/7VVwgCsX+yHS33gU5ocmiBO96g/iGp1cnFva2ix1yyxF9uE
Og3FEqYiOG3XVX7eU+ZAOH5wx+DSJQhznblRB6x9D+vvmCCGOpYwLMs+ZjqTsuRRdQJ8AufJycdC
eQANWhGrciDJmXzNCEKpwNlJvclNwBCMtShPJPOm/N4Yp6Oea+OCiuMenflvJ4EXnCgDG26xRLZI
yjtUca7OxXH9ov0x627ByGrGWQ66UVQnu57UlrjQgEFWc5bKHgC7DAZFJhpIHoS1y1pLb74byWGq
PiBParh7UC6kAD00exSQEIH5F6Yd8o/oTanipcdzcV8GyNBqUDpXGSyc45GhvslrmnEcQNWr2y2S
wOZQeeqe8Ad3V/MxrtaNuab0FCYjjrwOrgZn8X2e8STSllUHXZCWl8hk2zD4263fnnI6frGI5w3T
/Rw/NdJzd36ZmG48lvxB+7BJiVMw0h2xBgzTPRDhaxmZbNkFWUTbTiTDDuKSDtbZTAGOrrVGaXjY
/zxUi9XMLkfNn6v4XqP03Cs3vcHIXqrPcGFNgJg+rJ+qlUN5NsbhIUBdKg0CuQIUduHsYiGVBRIL
y50unguKbYT5gpTiCW9/erGr6jUb3EPa1e+CKE3LHYCnL28ArzemXCQwe4RgBWHyBTw3CHesZd7J
6hbH9e+K6BWNhSm2KmcABeNHnVjkUniRB6VfIgl0Zm1xikUYkRkOkIpEP6xdcNKXx9qTPfOb6LYG
vYbZkyc9tQ26ioFt1EaAKtSPfIgoPt6kYKscWLfrjVmcZyPzj+tpnmRNT38etcQ6hukxHkkerQkD
GqPyZe1ORy4wJowxOiGNtxb60Ic2+DF/hLTWznRkd11PrvUemSrfO0KscFExTPyL5+DsmzWtlcCL
nJcfzI2dc1/riTuCGbuTJiebLFJEQr0+rMfBKs7l+Dqatbl3LW8kDNr7LyTcdjB6+KtpsB27uDv1
7sRiQWmAVTnZhiLEQU5i2NsM0Y+LBmwi8lJosOrsYGXDk8MiXACFPmYJRQgBBpiok5AVYwoznSb1
1Ysc0JchnXHjI8blWXeOehD3mVM/rU+ySeSxrfhTMcZ6Tkkl+mm1EkNtzKBB/NpcfxbbBjP43gbt
t/ih1mPRZdnK3HofqcC+oqHC4C3JQct4xVARGnsb9N6mCXP/CLELRnRcnYdBPAf1cE8Mkr2PW3aR
YTq+W5ZwDqsKFim2/ZzEIYGtsN5tR6COy6MrMliCdMh0/PkwQRDuu8p+Wo+XLJAgBMLAIK6K1Y/I
ct75Eilpo97Nti9PRms6d0We7apF4OLl6nON1XTTgcezt8N9mQh1MQmwzUtH30XT2YFQsz6T+VIx
B0vXvr6pvtTjtneZ9AUBgGJfBnjuXbSJ9dJtqkXMRjbvCX0EARDp+CeCQbbNewrNrBslyhHKkanU
n7mqEUx6zPkai2Fc4k/HXI7FN3N577r+r3KKHtlDckhGlL9xW355SxKaw26PZdi0Me1/avlpCLr6
LbJuuvcR24HDnmCgosrqu/ZjfcX8pehe7pUZsXqqnY+KEwgcPGvh1cIX8qZezUdqYoTDtapOZYaN
ZsiUsWtgQILjk9N1AhwScBZcGBy/NSSOtF7yhT6X3e/I7wok8VYgXd45jb0TkFhuhgV2d0iauxTz
eqWs/xLDRNnds91Zb/yZecIG8Lq1S8HPQLIyaFaN8m6Mg+bqjGCcTIuMNKfynpDb/pLaYYU7Yg4v
kMEg10Xg0zX54ywzAnLt/J5QOchZMOdYrkA1jarfDW/sQTfYfI3U2knfubhQH/YytLKTSYu6SRzr
PwJKGBihg6biIyUiL0KwAMB0d76RefdgtBBfuVg5pf9NQNCuTXS+b7F572cVM3Ne5N+LIvPn0PBM
XOft2Gz92Hpzc1Y2jPP8nR2w8iIWACIxw3H6RWZjAozFsTCtaJvMHTtGHn9kPvEiiwMJwLB1NzSS
YyJymOwsuqzFh7UINMOxObSkN0ARlfo0iJ2sfbDEi4Y56QrE+DEknsH9rxjj6IG4KYYxKFK73toM
PUK4aizCI3Nbf1uCHtr+tIuq+X+hUUXpp1cb7qPK3pGAkCMhZEWA8GctekzhroCCpxJGKQWolLnt
nqZu/ms4ZABkERMpO7C3ntOLl84FRg8Xeq3LDLs9OIRobIDwoQ3zS7ZJVvGcC7B1vQOgvXbz90jj
2JjN+MW1CQtvanXX92rfy4Ifi3i1jUYFyiS9OnYF4U69pW9ErISXuZ7eWqXEHSWJ3KLUUzVprhfM
UuG5sCTQZ6dBx6ZJy0NCfi0mf6tmTXaRzbTV4W6qR/qrZq7AmcunSeDQyYOnyfJi5PnDcJxt/Wxz
IN+3BT/Ekl+wfHlGlhBl2CCcYfrYHskypGtGmmrHNZ00e9VJzjCxqBYv2aXql2wT7IAcQhysnK43
QhJ7vz/3wkse8Xr63l0JtxnyPzVcmBmEbsH7K7xAPFiGF11+5L6r5h85FcLDYTSjs1fH6UWxlIDU
ti9T55PJo71vuELpWFmxsLNCDkgyCocMldooezRMQYekyJ4uJh/jMVNWeIlR11x8OAQGHshLHYTl
zY4UjhwqnM4ZX0xicR74OCs2c5C7bGQcpDlofB1D+J5GTn4WI1csjx+8JBKIehU9hCHhxDHwhq4F
+WO0XQJzvjzHABHIrogJM1qUbOvV05RNe/Hoxbd+Z2B3W7pl4X2MDDXuaobRh9byASJqVNlLWsX6
z0RMLc5NgkB4fWrG/mTOSCjrInj/GZC18WcYV8cUodJ1LYc7AryQZxq7sEFXMWvSsHy/RsokWNbG
VUJ24SNCweK8SgjLMNHXfJjTG/EsMDen8ViZ/njKrfgtJwIvyRAIRXb8zzIrjF6TdZoC7zsLU4dE
TI73cbYfmkoFj4VRHxqzx2ORIaBOouShI4HQqR/Xp8hpI5SVJhHkVod+M4jL7EJ89DZfhpXlH8y1
70glgpdBMjkZh+LMCKWFkMtUYay+DHXV5ZCigZfFWTFmdENk8YHrIs9El3Zo0g7ozxx5O779ppz6
y4icWRkkgwlXAbVfntemYCPsZHe6jVFRJfZnv1zszaDeigF47U9eUZ8dyVHLrkraT5h/6CIQPK1n
UdrFOzNI3IMTVYSL2G54zKm+KFtj9ISbVcy9Vqo9TuBTniW/W7cGiG3L+/WDFn1Pisg4/I1kACrC
S+sbONRttujuiUyJrhUlCsS89AXi/4PPlDR0Wad40MvXOWQ6es2RjdHLau1NcQ5FHc0suv3jOro2
LX8DaOQcqo55rm+M27WeK4l+2qKIZTC4zpNIZkJCirsezAOk7XwmUYh9rSWrH1NiV5Oh7XgTm3vh
9xcH8GJgtuwScphu2OewursZJg5rOi+bEqdCHeHh4j7HHsqz9Yhdf1zZmZeR/eAeyo55ikxvj9yL
ZD/HG09JNBR3jP3+AKggopMaBPWnRpGg1GEuHFK02ur3nLOXj/uTyx/3glLoVYxLSU8Pte/iRDzY
zqcPxuqSqvw/nc8SXRZritj6h5qt/vnKoW7B2NdQfxgll7fShILPsm9nMI3b9/2HXSCXX8s72Vso
IiwBEQ4nM+alKLnzEnWZdFTefOyk27kVN+yF4P/Bm5BIaD7E7bOn+OzsZSaIEO89JZJBMMYeVOec
hrApt2tvgldxq0LPuIpFcCUbFlLLKDpGF0nQHfKDgaAQ7pUtJoi/6+HSLc8ro18iJ40EIfTSkCj5
Jiah7vlvbBy/Cj0rDnVelrbArLza8e00ACwjFXTL2LlU2Y8bo0UnSO5EGe1YVkLPy71pHzmoO3zD
YYUf39YPAEFBer/+r2Yw0exK+p2hjx78NA8f0cm/RH0gL/0kbkGs3aufTP51rQPoCNS1QnsEi5ue
TauhuKDYvUoJU3u/Pg/14Ox+gt3LZmfZcMq02c+AMn11m111b+P1Ohp4Ytg7845EwfzS9KAHrPJi
BTaj46yWh3Vnsl6xsWkO9yOefJYpmbdtxu6TV3KgHir0WYrhpkKkRIJPlR4OFX1HSRNVaH6qIN2t
4wHSlM6qJQyDkVuNZo/tngdtk5OaeX8pPHhuSxmI9OEWpW1Mdoh5czpQ3+uIrkX5483vaox2AR7A
v4oAxzQzJyKBwXTqiJgFFr5ZZ0FRyFJWJ4wBtmNv5efQG7/CJEEdyXNURqYDL28OnqpF2m5xR2a6
FtdScY3AqSE313WOhAm323meSceI3OaG5H23lvcEHYqTE7CrS4P5tM4KhsazIPHXj2z9I/IUlycx
tlmdDmLTmxE3qZGlh0EgpKmHCcK126srqoT0fqZtQzKComwsHfcMzP9rrbEMWLLHfoybbWU2LWb4
Th7AXj+uY0QRgUvz5ooMJdzaCRO6n46m7qAB5U17YtXwjqCkYnPjMUfETw86khVCFsPHQz5gbey+
gwEovGvSNeiuiAwlrYY/HD+P38M2gxziq+Q/5pz2b7lw8UGObYIZPY0zpHRa5jwxf9c063N7qWMf
tgCbl9TIHtcBxQAB+nFMhodq7Ozd3BmkrI2GRZqS21+DmUJ89f7Bhy+x1kPPqiPviqIx3c2i+7ve
pQVzsZPO0mEXT+wd0hIgvi1SpE3MrWTu3odUUd7c2b+j4mgRsNQHXFjg5f5yhDlE3/ErQfEdkXuR
ARk/lAoDWtpmxiXsseaTxJAQ3ME4+MnJugTNNmM7Ndb8BfYhdpRAfZUsh6wRHwgDhDIl0CmFRPfs
Jjo8tMv+pS0a4po5l/tW/0ssAx9dx2kPlLFFUE1s2JCQxuZq32TpxY6/aS0GkpRaB2PMf4m2/GQl
6W06czoFnnnuNF+MGnVJqYXiPVOvuP/JNi2N6FaKf1XSHBug+1vuXfNFNYX5ktD7FQy0zIqUmz5K
KLpac4SmFf3yTEdfQPIPewVkc8tWBShKxLhYO9jkKNGb2wgNanUOVC3fwMIXgYhIKrrZY5rEmo1s
vTavDajEe8EonWUqR/BSlw518txh90bMhoV4qsJ7EQU0dosmfcAsd8m8mh6snd5bPf9K4/yu86N3
MjVZnIfpsFVx/jaGAxmCBsRAFqrvOlHdORmEPniifWDAepn5IDZ+4Sd7Y6bzs0fwf84Sk9eafn4E
8g+PfPGX6ZkoZ9NngWgnTXhTy5/bK0Dt++FuhKLK1iSjd5rgh+WevqadFSAazp5EmUUPxT8nhPAn
LbaVLrsNx20Pfe/H1/RX0Uz9uQKhDacTWQQwUdbBungTbqUOuGW+46gZ9yo3EUrxFbnh1c4gpPlR
Un7jfPFOzIvDG6ahnU6ql4bctuNC7PTtIHhxzKI+s3i/W+/Vuq2Ca26Gj2ylkjvGCIAEgqbj7Y9Y
mvn2qZ3NS0sa4vP60JV6Kvd8C68FO9tb8z/KzmtHciXdzq8inHuO6IJBAufMRWYyfZbJynJ9Q5Rr
eh+0T6+PvQWNESRIwKCx9+yu6q5MZsRv1voWqOijIBdz41StQeY66RgF2AcOcQuDEBFYi+g9ymLg
Hlmwy+R0h7CXnziHnz6Rw2dQyfl2aMx+w3bmUVzsGbCsNaavCDe/EIC09z0a/Sp0p6MEb7qeOy2m
H6T7jDQfZRqmHKMi0HF5asZhgfIs5xrEcRCFyYTGfplhGjUqX6uYP+bFK/enPRUOK76xZOMH+YFg
2Qa/gJ1URxfVryh069nOjF/ZVD2RE6V2eHtin7GVB9l0KHehlRmIhU2MpG32Yozm2RA1S6fa/NIj
O9krU418l2rbak73wF7afGx6kx2lUfj2IH+FmgukFMRDUtkn6KA4ZzlhUVijZ7TLpFkZ5IGd5tk5
li3Sq3AqCg5VrO6aTtqrMelybaJQ4JOACn/55GAhY2uTsJGCrDBHhJUks/FlqAElY4q4oZl4kEPB
eeQwtiJYhxABKpGiQXIsu30Jp/Ng6t5XKiaEvPbw5E5Eh6DW/lOANlH76tayOXY28Y8OMg++rnlM
rXI42+xwJyTxxLKTqcBjCiSl434zlGxPNEiP/dQOO6fIwZFnS/SHRQr6iFFiLyGdrgCB6z4m/fQk
BgUNdnSU3xZ5c05Io4sP9lJ3NTKvj7yruMqjtMSzMCBPNt1H2X2gQCp3+FaIatSMk+Oyq0wVsIml
P/kDYiqy6rkKsJ8mXK6bKgLE6vUcTUEimfakpGHwc7NkRDyW3zLPHQ9E7qIIX+DX7hD7UyJwXfUt
71uv+Ju6Q7PXQiKiqtgOfVS+GB0qJvVZZff3Wl8Fm0HIjz+rQMtKfiRiz2Mq+uc/CwFt4GPYGW11
5tTclIoPno63e2NpBSIBxzwQZxfw7C6gu1YjgpQQzTDAyYtHr+RzGH7asi33s0V4wZ+hXRGT+pWI
/veQ8ddimwC7Wwu3U0FCJfsxEyLW0ZsR6VQCpCIVuLet6/y+sE25s6ri+sdFb2AT/9NwOnVw7zA9
uybs8pfrrCHBZFi2g1bM4jSfMmuLl+TMcBZP0UL94qRE78CW1eAi2VcgZ6lWh+KoUG6zsEa9qpI3
L8myXeLgyC6IBVm+LDen18AgQqGkvM3TNrgrLAhNZAcTrFn3/QX9of4JNCJaKcX+uS54UvDZj5FD
O2833cuA82EdZ8VTMLGtRcPMwZG5WzvTM0yBeOf+/ECjSX3uBHa9Vh7k+cpCLNthy06n9imzhH3n
gKT3B0XqE0rQ0xKMdgkixs/DaIx0r5tdwE7/gr2VN6SuBGGz7pmItvTS2IO9jjr2c2TGil2kj/g1
l9sZk1v3aOQ7WKjHNuYNFuVgnVgbniarjJ5qTTsHBOuS3MlAzu469TAJfvQmkOA8xDVo4ZY0ZmNt
VNKznXHGlkEaMs3GmvhIIjb4/OueQ2GN6b8mJwTyJIHPaCL/3EfF3AK0X74ld3fHPr+DMcDai5Sx
3B+D2bsnQmptLYonm0+tlYawBDlU9ho4nw1EJHIEFhCEqz/+IW8AS3EOCFaZWk3KhkABh9wZUWyC
Rs8QI65kjREt0xHIs9FKD3qKvSvyFuJmn9R7LBe5U75WSIMKCWSRt+0vxUc/JkfD1qujoalb07vY
Obi08CRbx8xlXTW9Na6a7l29uf6plAnDY40BQZGsEVJwiJ2S247IPT+aUS2l0W8AbqCOBaF1JY6J
rT2t7JFwaJOIpwxbEytOtlf/8Q9a38NfQJd/BowZ/ztzBjWniaEDrh5P5B92yj8xZwBaDGPDBb82
WywdbW5Tj9eNdcmLocTnQvXiSZfptsmsclBk6zSTHu/kMBun8i/G1X//F9pZ+/f/5N+/SuDS9Ojq
3/7177cy53//uXzN//o9//oVf7/EXw0Mg9/q//q7dj/l3Uf+0/77b/qX78yf/j//dgvY8F/+BUt3
rMgZ/Wmm6w8Fg/rzt0AjsfzO/9f/+N9+/nyX21T9/Nd/fPFWquW7hXFZgEj8858O3//1H8YC+vk/
IxbPPOAfRfwvjMU/X/IXZNF0/uZaQvAmGEATpW7xzf5iLJr63zDgLuQUuHGm6Yh/Qiw6f7MRaXge
Sx+dNcU/AIvW31xP2ux+Qf6AHDPd/x/AIouzfwXYYf+yDcsRurCF7bqO9+/AJdcwKCQi+EQ0qvY6
fUmi9oNUB26tyH4yJcEIGPtCcKlEyHxM2G7GlIQtk5zdlUWqO41uc8ztfZ+FN9sm3smqtqY2nzXM
sGNc4Ep1flwJYZp48QZRJCqmB2gcx0FJJlATyWK5P9kgbRv5xT7uAP30zutWeTTc5bGx7bv6wt59
nSXysbfIXtWx/TLBzGr7KuaHrjh13nidzQapTHFDKrYvhzZlalvhMZzOi2+jXkJzl2VXbb1PxYAf
k1GAkVlvbFYJR3rUNHtXkhxWDy1pxi0++uA40WUnVYtVA7GRpN+x3PveaLc1OuJ0Sfr0vuW9iRoi
hIbF5ohi4CGJrmAXrqrqjuRwHVInx2WMsKtGBGGHK1WE4PPLF3JVkEwGBIGQPnnOmQvUNKIhSr1u
wqJNpmiJk0qzXZyto+84g68vS/osf6jptovwiLnisVDpfT+TOFU4yPqHT6vX6bVI0fHSQ/1i5CzE
k25IUaizog8gOFTkN/e1D6PlEZ9YAzwrf2gSEB8FZmkzU3dRtstJ7IOiEW7sNNtkrBDLtL1CC9vy
+L6bDK/KjlxJ5PB5hsK9ZylFShU5CPOmwFuoAvsms3f2PU9VR8wwHXQWeGAMRLcpk4DRmDNtdRA9
RibWdmBuhZc9oknfBHTzaznUF0HFz5iFW32Q36BffS2Pn4muhKkPIkYQzKM9dclrYM9nx00OpIU8
tU1MV16ukdzdlOP60SKE7NrPMoJsjtT8DqMaOixN973ZIzQnO41JeWRI8dBE2cGiHp/0JYj7NRbB
3XKhsedPDe9eNlCXXQyCoe2LgGqxEkc9oZnD0ZB7wSmxPhpBqZgN67T7oDYjKhTYjMl0qjG0vbag
wGMd6ncPh5eeNi7FMUquYpjW9FvANwgesUIkdvoZ9cTKtgVphPYWuLyPDopMtmV9AefjopR4SgYm
eGZw65t+UzT12kmAFRMoiENrZ4OTFuCEpvrMMgDZAkDnShjbggxJtZh2Kyz45WcHeaHAtxzMiHM1
LcEj8uy1Lv3HxJ7Ca4nTIIvJ7J6XHOohPtVIXnO2ZzjDDl6MFR5bWpxisKmhZ2fNRySw+Mv2QUZL
stGXnjnfYtm5I+KE9RHc1W3wBn+7oOT13FsiNTgYzSGKBTnNDDjwoyB7scLmeWwI9eoC6+ARROZO
z6WKfUui7yXpgmKDCx9Liz21R0r9+1aMj0GKoViGLMM9FKKNeCtzsoiG8KBJVAKGg3Us/mVWL61L
9CkS4zxXLzUe8nXljbukGneaTr60dlLeYl5ba/MDu4yfiNSqxVBemvqmA27Cgn1FJDPr3KtnmDC6
c2tLOuMng8V3ZZB35oQ/kcNidejLHNFNtm7iHuUqCHqnHhgjU3fMuOgLD2taylx06r7jKnjECbWv
veCrcAQs2rBBcqJDmiDeybOaD4LI2d7Wzp1dVoR6HipsyezmyU1Fu5Amak9WEdKyTrzPrMpihf3Q
QonQW8wak6nbk63B3b3Jibk/eeTK0EmETypYIDLfmFsPZtpedJsOSD+KxnjFv/bo1e1VsnrdFLK/
2j2e8bTc2rC6gaMwRcM1mlZPaVI9T112hRXvW0m26/FTl010Ta2RD26OOIP0W+XtG7rsvP+wtZKg
aLL3arjrZvxooXW2+gkU2PQiA+bcJeS2AFivxeDSamjUGCrEL8pCWew4RI0YqM4Ll48BKgEd5zaz
Mb3uo63GaDQcPyDtcQCXx67+LFg3AV8Ly0PU8kGYsK+gtkei0o++Bn++KxcehXmqGfbqyJLJWCRH
NcKSRt5XXhPgnegnBgDmyijI786cAszAdMSkoGM5LpJfPSeboJiNzAr7EelU6NrzumNwkazYD2LQ
b8nDFDtHVGc16u9mMqHFq8SblNq5VoEv24YGxXxC2toRNczHY/Y+K2f6nQrrroVaiH+pgGswmAgj
kolJWniQEaJW9iPwurYpEUTY0ruLmQfHIipfgQyvjMkEEV9uPAxk4bBBQrGuJ2MXleHaGExckvYV
qjZDuvguJF4qxZtjBVUMEqF5t9zyN+HsP6HM35Kh+KFToLZlKK3S+kmfiHHUouyX0VTHJuN1tK5B
nJFRgRmODSirhjTbqkh9QGP9BIUKB2dZIcTsnGJeYzy8Syw99uji3SJfwSyLE/oAGg1tN+T8hb3o
eZAG1BHSoYV1bVz9ElTt7450SFfPH9vgRutDcR9BQagDcjD1avytaxj0JmoDKA9dSyOdNbs8mj7z
4b1aPGeix36J3LcdSRaCggfFkrMjuaUO2V9G8UKClFmjQWVcxjF0xLmGNm/txKyz9Vb7sCW7rnYf
kfs1BwGBTOlTaGBLmtuvQpCqFooaobWGcTTkzxnIfRuISF1kflVzFDKkf25QLc/4QvroI9czv6qn
az1VftaqbYyeWirjbNr9K4DGO63H65tq5YuWIRVxk9Mk7LOd5xvGXwQRFFsOU7GVNANY0z+J5sNk
XYsTtpzFR55vVF0SQ0mowboInb1jj8fQAqlesUVaTfBMh1o8xXG0d4vyWIjy5pEc0uhsjMz8Hj3I
sElzeQ7xC/eLnGPGAop3gkgeMnfdx40j559lcFT0j2lyGGnhncm8ZHVzcvKG5xeXXRVnLP8YKaxS
PbstB7kcnljss1YQOJESQaxhxCKiPRSL2XeAfjhcyyB4iUdzowf9nUGSuVpy5BK7xClQmhdDM1de
7p0TM3/Xuuq5DqyblXa/IhRu6xiAib8ck5EWPztIW7BCIlrcUM9SR5CwaNrrwIjXhfc82KRAIygm
JpVO8eABrgYRELvx2lY/Bqs9BqAFpHsykacZ7ccEhzsNJsQj832bGfd21ZzNKNh72sRPUyQvo4Bp
74qHrJoPWuhn3jPahmcxumsnMk/gJJb5I0+5RmwPD32dbhQvxpzease8g0D1bFvQPAQcTlM9Vlwk
LZl0QeZdijw9xscpfNIYgqJxsh3vWtvmWSPeqwunEDWCWMcluzH1bmcF9UsQbh1KKdnk9zqphS1z
C9uNvungWqK6KnTS0mNxjZIL67mW6xw05Wdlspghjhy3K8nuXMMC7cUQtLsM41opql98NGSTPktL
fKK2ydYWciUNcAf6zJuBkIKEt5pQrbz789fiFs10X+/YL8TjM4tqiATOeO1ndYxgu9gW6dcBUyjf
aoFUGNSuszWRUQ2RDxVzscaoWZDAs5IVhHLoALNkKlJJhCLOHVCd7mBib4d+vZNzBOJOx68bWQip
WwsLxeJ3NbBGlITdtG54y5hSNjhC9KC8dqj7SGgBJYKBBNG8n8293xXxWoWbUaPEbU2ngszDxN5s
Y1iQVN1j8hUUwWeKKzQ1WEjHrXYE5Tmf4AevE7f/JovLjUA3BbJ+6jIR+i2Zzus8LtatYewKYR5G
gzFHFXtAEXHbmpJpmskQNOTyhUobPBj7SLrPZaeBfsMV6KbdTy0ZMbTgLaYLAio+9jbhn94J9ezj
xNKd1S+wlt81102QUfYtuUjQYBBxyoPgzMH+a34hEkS9uGyAS7P2JWHJRoTldmzfvCg9qTfZQa1Q
KCByccWSgTYhukk3OQuHsSxBELP8WjLAZfCsdUiCB8hfkJYPqQn0mwvN2gQ2a8ExDI627sJYnqlM
8aVXzE1y01G7dHBgVGYbVznb2urfAgskDW2WdrL4LVR0eALjk8befgN8bOuyNdMVcxrgy+umV0et
UvlKn9WHndgU5RN6kpYoOBoLvKtyJB1xicSNCDCyh5Uava3pvRlqiX3+GufonI7+XDvcR67CNEjF
NIJei55iW/cRn/ma5DKLUo1ZSfgckQgzo0xn0KtPAd76bs4eTWcut3Rv5zzo30ARPrHi2Rpu+p4+
Il0k7DVIH6seJn5iJDd78ajJhSDIS3iTjTyRQupswXZuC+a8qjvWDZ4yPQjEURifcyH2EQsYWJri
kEwv5lweCGPsfNNzrmhgKPNRztLkmlb929a1VebuI84joeQRRYqciVFTz1lo4upC550+KYaZxIyI
W9e3fjO2O0Aaa2Wl9y7C4D6vdhnpLtlioCW1VscZ6M3wJytxTp2QyJ/50BrmxRmdgw7ths+glD53
mXL4I6mGZ2nc2c1LC8rO+5mIS0ABXv5GGHW0ahguPHCzSdp8mJMbe66harRqZXISIs9aSQABC+8j
402jnO1IPPXyaCMs+bFUHT37uslh2zUV66G/1ZLp8ydMhqM0whWuiKcJg7ymQ3rGjVYZFAdZv5Us
y7CJTgjiqyh6KoW+Goxm3RPkF1rqGrjNU8BP0LFFtfEnuuYJyOd6prQQ6oUmmhl546fxN1PoXSAr
VEfiESX/2cEARRMNczVAc0dhkG3qmgLMiDmO+01D+1lo3Y7/mn7HOJD2CQ7HKP0c0ifwn9ZK9dpj
qEcsledDJfSUWj/YdAUsq6H4lkJxNQwoPp37kaweiAP3w5hDgChuuahILTAnjOT1u9HKsyDYeQ6N
Uz+SQzhZzMWdfOAanGqet3Rc0He8iXMP7V/f9H2wc4X1YKaBvYqEda+76l7v8C7L+bvKprNTyxtz
IrHy9PgXm99DGw8XAAJ+a47XbrSzU96rz9BFtC/ybFypCK+Ek7lHfhas9I7vdMXWUeDW+OVZM6hs
lf2VoJnsEIZldnOD8LohoUen4s/9fKpf+0p/B8GyQfmwMaAvQF85uZqFmiqmgSWQ0pt3BoAr0C9P
jjEemD7n3uwjfrtPOovsZ4racbGJKJRRsS9Gnld4Cl+JJTYMpd9bqyAmqR9XNTvJvKqvda4oJZpL
hjJ/FY/qsSxmlsIlekwvZqUzrFqFrTKYHpQi07QftAdJQYAONkAIGqJoicxbOFWUPJqT78hYxN2h
XeBXINSK4iPzAXvjQk/xentXjcM+JJ1xReW1jhQGXxyBjmuFpwaWCwZW/aF3HbmPKyc8w3SZowmJ
fZfeWz0+t2yHZLaiS6g3RUL2h5dhirRPbZl8moMEXTHtAAEiHyIZw6DxjzNSszoWDzImt8vNH8in
BkDE3W3dyblDuxNpFDY/qYFEBWg7XBcSQ6X1HJbfTpbdWZ63cltCrKOAL69+Ge20Qev/YiUAjgZu
rAjaQ4ltPZm+Q11HCo8AQD836kNDHjSQbOc1CN0z5yWZXZ5jpmER3vHOttWa/c5nkmqHuAVhFU4k
zJKU1UTM7kbx1Y6qAf5B7JmZdzfCXmlFzUNncUKATb+kuvZh0DNRjKhmXzSPJuZzYfmRsi8t0gQj
eqlwCSUJh5ENxB8fek6fg6/tXItVnBNyMpwTL9pS/vsOBl83e6uCX5X+WqY95oe4eII8gviKDZeH
hhyp1TqyEYoYugFuguJp2wdHooUamPsJU8mcHZbdPTd9QXJX315DQQNYi85Xor4YmXkWbf3Yjy10
BNM5GjG2kpR2QjdKUorSN/SF903wqlHh0Ixr8PMGgORVe86C4PeI2rQ/ax36c6mbzO/S+WqZ0Zer
dz9uBSevTljjOQmpzTHnVtUWa00mTH7wWE3VFBB0Pf8GFMmgzzp31QPn8l5ND7kbwoJEZ+lisWHv
jdQQHqi1SWElN7J+6GKHs3j6YH7rG/x4I08k1ax8TqbwMytb9BDEVsdH4I5orreW1O4VPu2ujy4p
fDoiCO7yVCKS1b8J7BY8RwaW8kWonLj4SHQwrCJmPJcIxpO12lc0NmQpHOOaXkmBIJ7FdN80r7zF
F43pQ0ZEYux62ylFscX3LQe/xh0RR+Y2IOjUdKj6WUp1zuQLcSE0LuE6epjni0skZI1EcsLOpcdf
UPL8JGru40JxrA3pig6zhq6BW1g3npjWyMXmTFGp+/1Q3eXeuK2r6yhnRpAABmauQtJO8cwwpIjZ
h/RVcc7h5uj5fa6NRzOzf8xiPHojtS/ECoflYHpBdeab03jExVojBOBcr/OedPR5W47WT+0iBB02
o/vmpsFuhpe/0syD5I9kE+UPsl7TeTwpdRhatSFsicKl9dtQ7RFnzjwPfoQClz4MpPyDTAYQ23SX
eYJKzNrr1Io1BjFXbLTq3HfP/QAkJ4bYm3iUK35fYlGGN9KgXCNlD6zenhoMNV9EyY/7kmR5GDrj
HGyW7FPM5YRHBACC8HJ2LRtyMtJrTpwoAZFVs4KM9mSQsNuGlGNr2zHsdjN55KFgp8x6aalEGFxZ
1ZNRdjjM/JoAVJfAe73wm+EFSgz2ByLhETmDV1xPiIkC4qn16DkjNNWBioQ0fAmWN8YJGUu7bfJh
N+kPo/4IjGudB2+pAqTDMJeyfUMeAe/duBbeJ6oy3P0NjZ17DwE4cB8w2W+neEEIfao4P2TQh9Zz
nF/AAVDqms8R2lFMhxeq87kq/KqfdjqCbkDI/HPg68Bxi5SMSphHpsPHyINt3wX3hvW7BROkxbc2
cfdhsUhlYoh67TqMnnVDPqGPq3Dr2F1zHax260hny0T+mEfePkvf6g4yY0XLp7YTc+z4nJSf9nyn
qWewaxdGXQDIH9Ct72qW4cqZb0pXoN+H1UB4B1osbNs7J92bPbAnPXsv3PJojr9Q4kDXJ5aA+key
9rRQ19qXsmCmA/V7bMRVSuth0FI8xxYxc8EmaLTRtwggXDu6BS4jwbpvWkjy6/bdIHScxSBcIbK3
iSROv2zJlR9WJVL4mYe9CG8lo+uaUVdDMQZT5G5gQ+6HXVgdyU6KVhoLoMrGpxIFL1PQfSBb2jj5
hDSlcTI06iPP6NLsBfnX4EArJimMkaEJbS2cMFAmlFfeRHLcsFH438nXVVvljruGtQcCaKodY5NU
QEfFfC3KhR4V2P74lWOG8cben5NfZTLv8iAnms8EVKhW7Jy3qJs1dUEdQTR9uhMTlR6rEkvuLfVa
Rs52ro5evkf02zs5QEomBS4CnnU+VBzkF0ddUdmLN8qIAyZ36tNxW8ZVtZJNwkyBBZcW7ua53JhM
lpLsUQ/znWfUyJ1ejWbCjGtAq1QbwZasJw1DH6YDtHCmmmgdQuChZkZ6jo90zACbF6YuTpMkSDaz
uUwSZTStcmTSfqPVlzhuFQHvWnQUmvXiOu21H/DYysa4AfLAWQCiexbQlijZAb2QFbgy0ow6kkfc
MFqGeQ0xNwI+xPJkCzKCK/dkNdmLHB2DUQKa7iBnCdD0Q7KiviL4o8bFENTYr0GpVxvlmIwDQnC4
kLxnYsEeRFGgthzLz7LrNm7clOc2QSkQa4y6ggJkdZNOt/IZIk/h92M8PeapeRvM4rMfKZSndpR7
t4ucXT/x1sf18DDFS+lMBuMqD/Ojq4XsyMYhewRAOYIjOmt8rKc2kIRTlu1DYBE3oR1ELsVPZcWX
BInnuxyyl8jG1mdvor417qCZhrxixFp3U3mz4Mo8NBXvtmHyknii/hijFGeIq84IffO7oA+0xfm8
47nEwd4oKgstePRKi2PRzJWPafEXEcpq0w8Ez7uM8o8RUginbi5eJhrClMlQ7Z0SBmVJQTxfp4Zg
yM6gHbfi/hOHEiGVzEvCEMKqcsLm3IXsltGzCMt7DxTkPrBMW9Rrr107o1SfIUn1FrtQIGBBTvZx
YVLqWfC5MFVEK6St3rpuh5utN8E6PXitJBkxYfkSmXvZZXuvSPRjbaDkyDs8Of34OuEyNeaQoPjY
M85teEwvad136zoll3ruv2zTi8DT2Ag81HfgFqdWT5BrFwUsTbSbgaJeJ1YjdnQiNwpmpCSqZ4iF
uavNwbrvGj3aDhP5z4okKKyqF8thYi10wx/nND4mQbjrpfetwz5mGor2PYVcutGd/prbhWBMWWgk
MFS/IjlFO7Pmsh3b/oazVG6nabmxnWFc2dKjNJIhktslyE8kN01Re1m15RdE8/aObaDQLC+8PhPH
SUiiRTdS1qrS8E3kuBvYScQqqDg4JrzdKsdPHhPIaTMrrE2DiBjEgasuaL+NmUuhHhzPX/gso+MA
Nh22TB3FJreCHwJXiSRty/ZsiUtOO9tW5bhu4TSAd+dVYu/JKfaIEQTSOrBQZNQQ/CfAsGylAExl
GjbAjK+rGFySIABRHDEGY3mWHUH40ye5upSdQTxQ/z7N0Qgo9RzHCO2nMid8HQ521XCQJFPsK6hD
q3xoUMJl4RWoU3+oCqwzreTZIw+OSGMwe17DGGuAiF58Y1HhQ6p1m5bn2J8pmzUdS0qlklMhlOvb
CgFsZ1OqcPTSCX6EOTD5wcRgX0GVOeqpd4b5XO0dXkhCZiTsLvtLm2mQ89nbttZan0C3Ae0Hnh91
VOaWvThCXKYoFLeISQ7MxT+9Ov/VOME59NQJoBDiw9q8Nt0yM+3HcxlpRPgkUGKRQQEhZGhlsSSm
jjfBjJGbkXrIuKYhf2nwmpFiqxP+goktEsOj4RJqb45b8UvEHZ/8Hs1inBId4BWbuOiYROEhXnVu
cJvRJZydUNvNNmeFnJoA3Wf7JK0q5+rkQph0ZFxdpbZWMbq7io31mMQGs61zvBAq7JwHnsjuu3gB
pU0Gbg7GkrU/8I8oJ6W3j0PkaANzJaAJUX6qK9T5AyZjs7W3TYN2YEjk6KcWvUgJDerQCgZZYUGg
MsMxXL3cnt2MPsCayzvKeCijoz1wiz1Jfg5kzNpvBCNshV/HKoheeozZpFu2Bz0HcC0N9NLLIeBl
ZQkT5SsDWLyfu440gWI8xIqUna6+w9e2watJhOzowBYhXIRdHBhIlPoMWQB050wIVxY0ab9uMr+L
rXwDdR10ifZa6IeKl/be+JNCr57TyvpO3UYDhqp/AFpgAQNMZ2vZP6nHoKZDAYtF491ZwjV0zAz2
beogMLlEA5t02WC37ENkt2DDZiJBBg3uQdc62n5OhzvB4Q3VsoJslmnyMZxwLKig/02ERLNRXhOu
zNqk4TCq05AU5qUq9qklkR60INpk0tq7dlAjHcEEWr3m4zrpaAttuEbCy32VvumGOWOArM27MYfM
xOwUWDTB9rvBKs+FY93q0Ktg+om9miECsAkKfTcZxi32wIH9ORAHASYLAtR4rpZfHCcdz0hnf1dO
+xzg4d32OnLh3ENYOBElr/NcXAGs3xHslEANRPdW6Hi4hSRyr1GYbRuD6DQcQVkFGzUvF4O/nrYn
PWYhAyGKZDtvYjERojg20DwQtkQDzPbRb3WC5aq+FjvNARKN331dRO5zR63KBEH3+GRKXhDKjM7l
TPM6pskRpBHY3fJuMthfBsDWRhuqqNljFhnlfeRW52QsWWQ1ZGFrDTbxgByesztG6Ffckb1UTKbM
ADYpVuYhTWTihyPLHysxBYsh46c0Y0yQrEqRkZxKLf8Y44OL3HHDCIx9Zv8YhP2x0oH3zURG7aKQ
0aM7eD1SzXOdmeXSwe0KNR2mDFNXHsXU05O7DUeJOXXCEt7rDgiRSvuYS6u4S4wPB0nnOU3Flofl
5NVYzh1spYCm2SBlRCLwoxzKGLM89XewsdWiNod6DbjgrmMwdD+JECy1yQhLotMQYVeBuu9gbqpa
+jXTIN/AxrwquiXKNLqlkUu9XbCpjlyb/htdid8X2eCns9YgP2nhIkXW1WO/dTGK4FBjEUg8j7vK
KpdDcF4PE2r9xo34koH9GAZy6zwmjLhwqDIstxVgzQRJjK56hrjjq74gS/XkPKAZ84HU0tHUizWl
4P+cOedB81eu6WciTtaxQrJNchyQTzNBcFl520GF+X4yn/pxjB7SlOqE87E5qgJke09rkc8w1Zhw
jJANpt7t0Kk659SFtiQq9WKMv6ImFo/68OpFenpw2wbkVNPdYS44GF407DJ02LTOHUZvEcEt0vC1
sOxd8iNF7yFkt0pO2g6Dh0si97JjRCcveAOU0eQnnD0948p5Xot+RBOlEUndqcyPahSwWjuw0K2J
tWuJ+MH0fI4QeK2Qpdg76dKWs4R9nlz7QuiSsc56pENFYN60ggFIjk/vaITqvckDax321C45ug7m
5NXB7snTqDJt1WeO3Eyj46Oc8R6NAKQZFRjhICVWZmOM7V81uq/GdN3noe7uOOhTbre5YRVjnK0G
fUlfEYdCrtCL7KZ3AmA+LEO+lnEMBqiZ7jsmDikU3mcVD28ij4LtCN2HhprXOnGYR419ANUslLTu
FSD2kYDsahQPBbZf1ODdpiZYnosEIJ8WmVc4thyyJA4tZFCEa2yNHKAA0dWIJX71RbTHw+1G5coU
wOrCLkX0EPJLxkhXJbJivVyv2zxW65qmiXDWuDn2ifHWM7I/4Gbma4KvES4trzXyv+4VgsHvQUP/
38m1KLNqMzn5dYbEzDSFodI49fQLXPls1KGBOgezk/opy5p1yuV+YVoQpvKNITdCoZ40usAqy8tg
UMwIlzqhiUZCCuZNPWfbjn6GcZtx7ZIUGQCRLusKldg6Zahyigh730xspdEgFZgB5yQ6pfqTQ6zF
HRSG6RLVp6mmv8Jqq3zS5c3HaOIXjgV6vvTDK3CI18hqnx0cn54RcAqPmEkLSI73g8Eot9GG/CN1
mCkXERamoC/trVenwZ6/o9yVBQ4ES1j5Dn9GgDwGW1gAwY0gWRZHXiajc0gJ/Nc//eP/o0EaTyMC
FF6ws2SlzRvZ7q2pNnQORdqxFC3zaTS4K8BNrxnG8eCH5kDoyDD5Tvw/yDuPJcmR7Ir+Co17jMGh
seAGQCBEhsrIjFQbWIpKaK3x9TxoDs2GQ3LBNTdtXd1VWSHg7s/fu/fcSewFShzs7dCTBvlktKTp
ynEjdkzsSWfH1qSJ5mjr82fREBpUxnqyRyEjM0U4dXKS3GQG0W1RvEnLkFIIT3gsan3at0YMZRPm
A+qwykOsoFLK3m0szPVCfZ23R23oRxymqqcv0LCqFNdKMEBwFKW4L8lc07k2P9Y7/laLkUAaYQBP
oQ15YYs72+FwAtlNrd0P86kOCMUs1eVQ1ZM4dGYBna2bDrKoj3ZkPTYwwM79WJDpoHBxAIGIRNuY
8IEn/WMFsrmNC+aeMlPtMYqtbadMPEgBgXiqIl9CRk2SJU5Dqkon/BIONHd+j0rK0GoYaYZ6P+RM
x5eScKxKWMY2JBmTnoa1IIjTNCsk/o7kp6bzDKVErEHr1alQrjhhC1rZKLVkS5Aiww58yu4y98Mh
0ZqDkQnFs3TeLP7XwVEXuuoSJPaNpOAd4jrQgXOXuBqCJ9vFS7GrrewDmBvN+Rn7oTLvrGY8LnGg
PUw5OMy+M49VJ++mMki2mbRX9ZpavJU/lf5HsTMcHRaGYnJ7KLUjrPMLiQ2U9hFYrijcArHRGYtX
L5Is47rJkeTioSDyiCLCGYa6fgzoTVBuvgSTOe6bqHmZINzs2gErmdFOYLX0/sNqqQZCoE5yu5Pr
1nzJM7k49TKr2O5pThdhfCumx7oIyelJQumoSDbqzhI156zfNFtnU+g/81njSabtldNRo5mdkSkw
w6TOk+WkK5JvYENw+8x41EHmOm2GDAGOaeAuQfW2jPEfsCFQLLgXKzbDU0xQh6RRv1WTvbYe41eh
aiRDSV9Sa7yM9PyAk6QkqkrftqReF7tKd7AfMNeU+pNGvSNb40bv+mkFRQMJVMhrqEfBOFP6rTs4
fQ1kbdKeGof6P0sDHvKOWI2hRtyqzNjGjDWhmS3XlfBiZ/2BSSd0KS33oy7idA13djlBb12QvkZh
+BlqNcAylfTGBphrnAI+oV55trPqKJPu4yTIkaHqsWG2EpVw1SEoRogSL4RezG9V3mD9XuhFqXuq
7iRUG08j3mej0bxvCxRBWlxh3S7aT31QvKAH2pRjpWUmRNM3CcZ6UzbreIfbShGQiKrzNTQa1mg+
xgcJEKw/kM2pklaAOsN8TKLphkp7dGVE3RXShrm5TGhy1fWLMRbXJEdwBMtQW5y9hIq5icITlMmX
hj53m/TXWQPn1ixlhCIuf+OO/N3io/OUaXwN25H1tpQ/UTKaTC65ekTFBYikfDGeJlxjiYGqIMHN
BITdCraNCo3dxJwVzX6kNYjFhOrRuhyBOlIRKgTyRIaQd7BxD4A1JD/QuEcPyoCBdOgJgzSMFyuI
e0/rc8+KZjosw6K52siuSGfp2ChYkTm5L2M+Wk92N8PKl0uc4OVnkYiLCXjXm3NZ3o+M/QDP8apS
7Qgo/KqFNnMtkRxMI93Djnjna4IBVSN1qiIQGrFusXzGXY03qFDThdobsjoycLQ1DYj8hgALGpco
KqZ1ylYAUpTitUtGs8pqTIBveF0IloOpHkW7howrz45wCBPStAXpi9lLqWBXkN7tRFJ50GF18dQz
15BCjC/6lPhZH83kqFixp8bXItZHOqLipeUJVHoSuVot5rQCX0RPc3H6NPvTpDXIhVZftnDHPfrv
06FJvkjOQa0SpR8Dr5/hRLJBnUAKhRRfQjSWpfRs2Z5ltvS3B/zlVia2lgJUO6zTL5uUYLJkSvp+
VkXmVrtq1BW86crkRYcoZvKf1SMSaFgUrDHjUoy8n4JhP+ndXIIQ9xAwnnXmFmTvzdbOM9LUm6lC
1+GOdOTNjVAKGyB81UCe7AwgeqRjSzHsCovYEtouPAgzmBikUQjqkuOQyOZ1xCrjtcoK+F4RPlYN
r7Sqpn0hydwSzVr30o7QriU1nlgUUJMk24kGk0ewQJsn2fKRxkqcSvZWYtc2l8baar2K2JM3c2kl
BNjzK2SUakv0GWZwI4/8vqP920H4R/IN8RQmzDVpXK0h9athIgwvTvzotJpaizyRpU93DBS7wrzE
jcrWXt+78tbAOi6M90qinGa8FswSHvR3o3kSCeURe6mkhy69YEJZ6Uenm3D+bIJPwateFH8E5Whx
/5fsX5jitFk3pj1cE2uhvD1gjfI6JWb8MDIC/A2aGzB1IiL+TESx4Jff2gHYUb4wPgwLWM0E1p1U
0UMbJn6Ug2JoTWwL6SEX/cZCSFdH7f6xLzn/M9MnmNEZSHHCHxkMxMA4BsrsbH7uSs2VjVNuqoTV
kgAJS1hD9xG/KxoufW6XqIw2Qah8mErk1qvKO+WSpFX3ltgl7kRnS5evxqS8hAZjh44kw7zQv8VM
N7FLvyS1OYTW8GagIljoxmNi+ymS/mAF16ErL2HPJGqS9wti3jwlONamv6o3f4aG7JqXNPuWy2PM
JMTWXprhYSBVprbVl8o0amdkup4V4VWkqm9HzMFJHQanM5BYmiXInlEkqwzJrNeyD3cpdEA0EPtG
To/ynJIaERKsQHYhMhvAML0Eur934vDNRAjTpuhlxgzzm+Tb1p8xrq9h1nPpinEVi50atwf6AAc8
N6cuYuQpbfOxPK0mCo1ZBnCWdb0snJBYG1AdGdIGXcK5pRydkseifSvMr0XuNkqPJpk0J4YsCrk2
tAyFETylDQ3gTkbOZoV7upHXNsN1rQ1+RIghRX+tr0NrnY7hkCLkjnf93G0XodPzS4wPQhYe2HuU
A2BToMb4Q4if4UCXYFmqw27CLhe1i8WwVDwGCvOLWoaCEBnWD6QqPjjN48LnUzzIDKI7RplL4C+q
eiGR/Muo2TJmwFyULJ6BHblqZKdK8s8A4bfUvemUUBWVmxKdDK08TZXAurLOTHIfJriTs6Ybw9d7
fmloH1OB0Flphxo1lTszTvZ6uXiDT/A5FvNVHWV3XMsSrspKm31JfXKw5uyYtPYuFyysAc1rTJQH
FWrYzDulBTJsk2Y7xtpulEyLQSk7DrPAB+RDPcX6AkxQ6rF9IAnwAp0jIrQfu7oiQHJBhd2po9vo
JDgHnNJWeJgQ7XdzeaFL62eowEiLuLZB9AFN926ZvUfDA0OBDsSzaU6RBjPIotxT6IPFyEgaptPK
FO6rNT1Jk14lu/0VOYJRFbtzSvcTseSqbmnqnV1rGwMFlhK3DwnEV0OX0K0y4yCPoG3ZY/qhc20E
rGUj7Yuh8FacbIk1QSrvuXGgf/vQWeSzwdAl35FimJFtn3bXmAo4H8wX4K7AVILUa3T92DXaW7rm
sgZenREUrDBeVD07AD3fjA+yhjB3lt7B8dEUNE8Sez130DeVQBInDiKxlaMEJkPl5hnAdfIUJ0kC
UoLYFXqcmFerMyDcxDhoKlXk0A1nmdPRtYodEZmf3cTUoKvm9SSHvNHGb/9g5Puf3Jfav/4LvZI5
LIvV+Le640Bh6IK4aEtVsY+s//8f3JdESRJaQWSOx1QKalVyDyMcN3CesfSTj5LG753Gl0/r1w4s
XGv9Sa1MnLc2T7w8x/9hBv27xfHvr+efHJf/9Mv/pwZMXIv/uwHzKSuHz7r/Zwcmf+bvDkzlb7qh
G9glmYCvTkvzPx2YAm+mZpoac32ckbal8f0WJU34f/tXzf4bk3Oh/TcHpmb+zcTYIJuarqhMH8z/
mwNT+8th+Y/PmKIZqmwIW9N1yxLUT//1GauW0FyGphpABWHvaQK6l2FQb6ckMc6VkJ+Tcr0upsp4
qCtQHXmmnHPOxXAw3WhNyFAF5WZmoShYAAzvjEx7jlkx8L+Gt2au2dsNkmDiabF2iLAXpw7b7tyq
aFqmuXtgLcOzLQgRySyjvCj8fLrpwoaxrMsHa4Hi1HXxsyCaYHXM0HXUMnTgU2zt1XohKofybO+b
9WLtmUUdyRjeGc08PujSAECAAZ9b1CrVDcFrWN4l/jz5Y7jAZnmXp+OTKZ8XECzbWAsarxrQV3HC
Wj16i9n+0+UcfGRzkWcnbhmtQWdqgCbEVvowL9UukykKg+JRy5IX7u78ENLmXKWD2lSHMtVN5yyT
gO2giJnGHxdlPe0Cl5BSuAiUsY0FtiUGIhhi8YBhMkfwByYwRZJ40jGMzmn3Hib9D+ra31Atv3sV
BE9anQI72jGZhFpcnmh631C+PmTR9FDb5d0cQFtllvWC7OxeEQtLWMm32iFsniPhZ2sY4tzQ9qxS
xgbzFbl4xj7ICDiZ3oI4Jl6l6viGEKGE9ffUWbd89BBinAGh8hunmDOZQacjgmETCMjO00x6NG3E
Ir1ZWn9RtPneF6E/Vi+dRNeSLMHLYJWoOC1u+uZ7Mhupq9dkgZWIpUwd+l6flQpjB+kjDRZoYXn1
RO7RIVbJdS/BMblLpf3RS7EyBKWDGKKnNMoYCM7QCOwJvx/gcuFbOXPj3kA5n/bdFiydBrQAVkcE
GTWggbdtVo4xyYkHArFlojfrygljDRJ2b5Oi1aP0MHHU1FL/rAMBeNGa7n2RAXvpzWMciqcshL+y
SJSVDWQ+jgEoIDPkf2sUXGvIty7QN8FuIqCKUUsYMhTshkl4szYRKyAIWIjXbkVVtXfutcxq9Q5Y
VTh+B1zdDiGhEgjGuG5x8/NwoLyVZPDNI+kBVseNEjFpKPKKyxb3L4Nrm10DPJ6bxg30+GG2bJT6
QVU6ecvBWotTLFFjINnAHjLlRy3LKCJketJWQbqJWlofVmJaXiDNHMWy6hekl/tGyfw3Voxb0IiN
aFDAh/jGQF2k93xmbhLnTehOVngpVplAElJuqGGc4+igQZDLe2MZMYgF2Z/INB65/UtbcmV/rLIM
d2PSXAo8yc5srsYXpkk0WBBxpdpbW9EKkka+15p5ABN4HohIywaOsYl8jl7QLGKWLPcoaWNmNroR
MjzHlOhoXfVeJ0riZnO9y5g04ufs1xsB5hFQDTw7KGui6c6M/GewGQXqdktClkWzjG/tym/kOyHo
CHM4fqiAJv+sGH9wupFup3wy1kLzVwG7rqbsIisgEOFJkNarmLssbBSm+1rqJvlrUyJD1oHq0Y6Y
pp4JcM8FmpAitlOp3Yl0Bghooo032i861T32TpITmYd9Cq6TGzPCX4xdagtDFx6GyfsBkXqbM4O5
jEQhPbSrvaJSabarA3sZIVlbiyhHlAAaIyCKdZqSxVUsA5MBabioC+agWe3ICADx5cSkWlh2Zzy0
1F4aNdPJNI3NpNJTsptTbfQLXwhis3k+KDFgqnwunpJw05lJzy6g8PET7el0PY9sLRqCkMh8WQmT
KyYYOpQVraJS7kwl/DIgfB1NHS7E6YJjBFxpLBI69gK3RY3blyYEKVoW0OtCsO2TG0QW7zkdP+Sx
BYlFm63qCKSXzfQxF7Gyxx1RrhQAriiqdUvnOLrUrZXuKsseDnAXey9QoRp1MoyVIsVwz19WE0dF
lY1RPGPyJsfvCRFljmk/Iqya+Y872mE2ALb0W120Y16xJmMFRHCRthjYW55p4qyRahbDFakOyoeE
lFnmhjLJAeu8bjhIVvPaEpGbaOI4dRk2D3w+JOiUOoU6WohsPutlcc2sIvDB3aqMzVBbFmUKy32n
ikUDWkK7toavtEyeagmC2LGqr2GlTZOe6amRuhsRftOSQzwFR+h82qbRBvpD5dKcKwRjCaeqZ1WC
Vp9UY66tYW1awDjMEjVNjrlatk6JNv4wYsuTmNFCColN8NOdsLI4dsFLWiXjUFy8aE3z1fmJu0cu
zK0+iZ9ynvWNDJuabDOepWJlVckmqR70CoDggRBFGH+Jk6DfVBbWFm7nnMIa4spe7lFypgy5U3Sc
jTV9Rbx/sC+LN4WjyqYx+HGOmWzU4++OK4zSIsIGN+8Vc6ahMZDBT4HcLfpqRnBXZDutQiaJlZzE
BjzicbSCE+h3dQZ5bFGs/SkiE5twB7iHVedWZvO5LNniS+QBpaHxGXbC8M1VENOtYsFOytyqGmi2
rQo1Zt5bks9Kr+F6MZSD5OpNuLqtArYSFIlGa9UPzfiqoap4XKw7Wy0DbqJNGPvZeJs11qpmEG+C
kL6jEbDSH3l8jZTdGBdEuo0KtgPKe0/JgnwTVVDy4hwLK8G5C4lfKYM6SjMvJTPJmbrlV5mzE7Ip
DlplQ4oVxt+OTSgREQ5leqxa0xtwodoQMRSmzGrNlRgIC2RALlXYy4G3p6iVLYFdOSyxPuaddbBk
pXYmWTw3SfvDnRyVad6PDgYrlxZ4czaHiYiuRDi8d4BuJAG5xtp61X2R2D/9ZJVekWMxFE381WXy
RzngTGzSqr3GS32IAsbRbU+J1lbffcxAyWxK0yk64pnRnbhkCtHFYeU38vQjwydDvSbmS67rPLrd
0DhaiBEWjDAQhkreaiC7XeJTWUDLOWyQ/UuZgrYEuhleQxjUfV+NJwLAIDOisG6L8CxVGg44QtI6
rymbAm+Ufql0tL8Lj4mUz+OpSszXjGYh03+GxRnjddoF+vNMEgt2kyuMuk/EaqH3guIj4aOdUUwa
myFWEkxB3YdpNz8DaCw3MGkDDSFbBJIpZlRM3fMYWwXxs85odxE4ZakD0MuiXmzZ9PSxRd2vBL0r
qT0bYMjwpzaQYUQjvIKKwGLFfJgC/XfhhpzG0plW0n0KW9IY1ulRDJHOqeuWIw0kkg1qIY05o1T7
UynNwlNsIECG+fgXoTfivIFxmCA3RvVtOI1K10DY5qNmrAPu9qtl+X2wAw2s4ZfAvs1rsL36MVmv
GWJCzbpQ5iYyl8joo+6f8UhE83eVn3T9UmbXr0T7SrJPK3obG8iTILbYNogj7IRbcCJ1OCZ1RAVa
/TlQ5pTkTSfKdxXS0YpcgM9j9lMr+1FgHQJd4aq5L5QUQ5XmhNAD9YiFfpx6buooYIuEFMSGJNwQ
eXdjXkmfJ2sA93NYu2p6a3CmdPKyhyZyYuJ7bq15Z446EWNEItpvEnrSBpmmsZH5GSm9XznqWNnM
8jHGZqTrdBCJw4e2QHw7kzhMLqQOB7ursbUmn91cO9Qm3qAkm9jAexHWjiE+VFBTwdYMv5KejUt8
SLDu7fbRJq1dwfxXll94yGt72NXiUqPYrqjtp2uPuGmoL1zB3QamO3HOQDUxxuf3YghReBGfw/XE
zv1Ffh00KtBcdw0puvFN+YxpvQL+Vp9JzKI7119AGygkNzDNgaJKpEa9Hg+ApPO72VvuSmewzDfw
hw7Wd9YrmvZf9A2U68otRgmoglm3i2gHBkejvMmKnuDT9iEH/lnq2DRbohO7ZR8vFBUUeRGOKwud
WEEMcBLMjiFdY3B96vxU3wic767aL6DrGitb70HsTypHIRIV5vLihD0OAkixG9yZS+gh6jVmUPJ+
RRYeqaq6t/R7JGV4pNiZ7hD50TdT9aniKOPtsR3+ydF1pDkVfABTi2/wUChVsn7b4lc2HGjrE5MO
EInJ0Xos3uAPALMhrtsOLrAeEbbPMYVcsS2XTSrvBlxAjRfJZ4TvFtHaGvJWP9mPxkOqD06Z7Af2
7HYDNcuXTNKPLKd8IeGwDU8D1SfVSoeIr9LgIQKkn25ldBnnk0rbLTafy4QIbBAL2KCLA93DRngh
GTy5q0snCgJS6ruJ/jw+u9f8k4elQXV516tnttYm8yOiCeC3pDu12VWRh3OF8x24yCGLgrVUJI04
y3wVo0R67Bnr5F6x+NZykbPDEm6T1guVbcMxDRKo/gljBoR/EvR8gPK6DV9ZRXKDhN2eu4QbpvsY
HIPX5TibXdim4QK5fdMYYItgtWwmUqp0RgVHwtAPVuNIT9l1uGT0cd/ZWGPdoe8Ls4Pp3IQoiGU7
u4EFItnV9V0N4dX0JS4kCm1XuPO4N5ElOaQSs10zqwq2icKn5WmP9LLHukOs52rTZrKxTexaYDkY
/JOdgTB42RXUuGiqsKXM+E0OsKeTAcF/hr52G4iDbLJVcX+pl11ef4/lT/JeXcp4hwoS4eXAaNDR
7nQv4TCxRpCS7TCs6tqmCE7ZzKZzNHFI2k9yZqPt2YVy6KXKgceqbr9SsR1HnN0/5IYhAnasxzh7
UoPOSYtfrFzNvL6qpX2ja+rkyoGnLu2Omjy5wbJLsydFbDMFZYfTXQ3MbIXTfzB5TWvuRj7PH0s0
6t54zhDXYrqZ/GBC9OVp+UNQXHMiYGeS2Hk1xcO47GnzMk6M0ZaCUJqe8jOT4nJNIXhaGJHSOoe4
T9AjSGKG7TOGyE1ebJna2hf9O0ZiQWbaAYCFToFDG9rnTguLnxKeoDmQKAZWU/Vmrf9kg38Psalg
vEKXztn/GQAFF56VQ7NFK3KTvlMkmfl7Siax6mL6JR9LvWbTOXwJEXV/2/aBaUPCA0aUJF13xp6R
u5o4ClQhLrbiSTpggLAz1+g/WecqiI1pE7UHlalsuFlgVvRE5+3Jekd7gYs2XaBsoEG6DHCYERQC
BP7u8htKTjhJSnRpxHEm+a64Eudd4e2F0EHd80brJP5l7yhfcir8xgdVLZAYQyaB0TR6vEAVn29L
1JbXs73w7ZOu2h6N4tzF3vw5M/NkSsBQg7Q8sQaZtI+Yd5FTpKEf2zJGKZ8iw9bRqLoAyqEnodFv
fUnHbO/Vhk94Z98fjf4IM7WsHowpxj++TaS7ShooQ/aWMLYDWCHZ3sz6Y2z6Ed1y8LrqNedth8zT
D7ZFjebnaKKdtHqoFMf0iYLbpDciVVlH0uwX5Fcwl6M8WnyGL6z+UHqqeMVzcF5zwAfpZOKGzriG
eiZyVTaLYmsoh1Q9LDCyYShbe5a70R0VcbKGXbrFFWaXHl1wECBEbRMO70bxjeenTgyCk65ZQlU6
PTGaUpRnohMxXaAUsvbtS8dnqXhqChZ1K3MeRFvIoRmGRZgV/ZETgkVKHyIlnKrDDnXQaNS/y8Y5
/ahVxiaMwJj2eCgNR3SLEFDwJXmS/JTX+PS2/cqiBtsQcn9AybjhC0HdhnCVPEODvcwZuawFnr5T
2wd+lT2Z0QXXlVH4dNZazhicwbnw4Y6NEpzxQ0pxhX+j9DB60zjJtB1LY4bIAxSZTgARUIbbsbuj
O/hQfg2KJwLhO68cTnl3iS62cBuaWpS8rpBclhSVRCV73BN0bramn9s/3QyE9wkPj11uABjRTkrB
EWHZfk1NKlxmwPgt1Z1YPKTRBOkqnsnAbtnEMAhaYFiXqdtQFbViz8k9t76AZUWe2QB21+fjzSdP
WI7PqRshn7gS9YqIICf1qU/QnCBPd+YMj3Oq7C2CTBjXnWeUtymqq02+SXjT9haqUym91sumCi6K
DCrmYZEOUfiQaL9Di2n2kGe7WfdhRbXisYg2pXikQqfY9arwO9a2LDMJPrRUXPiiAxS5wRNnT8u5
TGQi+B8opd4UoSHwzO4gyzu5RCq3kzj+kMcGp5HmObb9bI/OhjF5+5qkx3Lh//sDpkLrkr4G8qPX
wbAkS2XZF3tb3ZTleb1WGih4DAIgt9QBw/TA25akkyz2Un9oZrbPrZrcAQ+NWC65JX2zFCtE06Xt
ZrlvJGcp8tVqM70aFoFhrnjms5gaRGmumdwZXpctqMD1DYluEw5fwGBUVheGTBKL0x27tWo7ofpc
pvuA/lbjs+UqwYYTm9N7HO5C8uPwRHSJ3KByISNh1zc+gn4KmpK/ovEajRUAltyHrmbnJ8ThNFDA
Ey7bTifu0uuEM5kn9BAtjRztTlDiFy0/deHe72bfnLmyDT2Puh51EwRCR9D/gvZ1zJ7pwrA7sW44
aFkhVAhCfKsGiavjOZxPlXKjinVy40kKjzr/Ri+iz0CG7AS2k/7VCPdfjcVl0x0u0ThBLOLsossd
pZes3A/6xbCOlbarP+TwCY8EWHqjvmsgptuniL88vSzqXdHPIe0GNi86p5iLDpbxQDuGcu1b1Cf8
WIZ9pryiNiEmigPaGHHwevFwwXxk/QnZies/Cjuq2PcnMhc/KE+wr4gBHANe5kNwaLC868dkeVC7
XaieCi6Pyl6Tzjm3cpqa1UOpHSJN23CrrGhphccMth+fcrZJxJNUeTQ263LDM6LPrwO1UXcguDE3
fBrsCLIZoI22u+jIAVwcFYyhVYzQf5VQBO04bHg5g19kVXTgkBgSfPsRdRvik1XOE1JS0XdhFP9E
sAUeAxOCEC+6fcJFjMCZ53hAiQPVaXXwk4OXpztYrfGLJp8oSKhjlRww1xuVLb+LF5PfOKHhHQtC
H4h9IpGe+aZEM2v9vtckAf4E6oCz8qLRgz0OeLA9Hrfmm6JzEvNvHfcVFaT2VbBmEJtROtq0zTJ6
4ktL5I9KInAOYkS7yABPaDhBxciecaHyjFvtLf6cUWmi/qtvwb6/gYuLIUG+RG/8MFTS3YbHw/hk
Qk0lKKceqtr5Lr/QeD6gzKdHx5mYBJf6DEETpQSuPXei+6kDnfMyb77njFvYas+UjFwyym1FCDMH
yITXp3yAfc0+OnETvAn2kEUg/yCNOkTvY0JAKXuAhyXgSK2EaIkcIm73xLyZ3aZfA9yzBgiOZG34
xCKoPL0NxTnzALSRWNNmJ8DYbPdXJWn3Yc6MmQtij9gTcshK0TBAtGl36i8IWgKPDKJ5xzgB/6ze
1PEpWPaIQvjybG1zmyZf/GRvhe2gy1ROKznhZRaHhRA43YGA/1c0tss9jh0jl4CA+1zDFZKw35L4
lrwHFhQ5/C/wFryRkBJgfqTW9A6fCLwSQ4PIDw0S1E/PWkTcWSp7xGnIpVWbvQYSgtfWEEovQ32y
nxZrfUlWsMnWXIDrGKJAUVru84mTDE/m8FrSb0RDuzMVgMH2VtFinPT4zvq7GBL/RVW/7QkKOXKN
8AzcCm0BqUeN4RAdBzOMOFlrvi3xNsKsuLTvZDqF8inhiYoIwbwQ1AtkA26FqxW/FrDMiu5V3UkH
5J9uwZ2N/D6n15llIMfae/LUOz2yglYajrVF3CxKH0ASQE1DNIBubW366R3QCMUcwZCz+Ort8zia
z/UyPJTcVQMEqtKlyY5QwjukbxSqsSoe5SF6VA2WD4iOJ5j0Ve92FgEu9fJMAqZniuBBXx7sGM1Q
OQA2TY5hnVxEYzmD3h/1qbmp5Lr3yV5ns8aXg4ooR83h5rQuufj75RmOpeD7mW4ybHlUSZ5tmt0e
l8jYAtpE6ZFsaipKvaCt06TEC5FhJhxZ6X8D0TZokW6dDQ0nqyG85/nLrNAJ03UJQtJ7B6uZIsdG
kRJSbFN2NwbzBaYdHZJKEE9JUazhw4MOuQ+Bu8EcNpTyU0W+8rHWqGhGRUYAlSiQy+PkV6lU07fx
pxg/yD6RryhwvoaYaxOZC2Y8/VRWTvplfy177KlJdO9mpEmzQCRWzB+hxqGeFjJMUZN7YcWSC9lx
6o+sYzTDXkgVq1T7mv4lbf61/DHyB9SbQlLvSVwpO+gREs89seiMnTY0+AD9G7Qq1TlFFDxXzHji
P4OesmnqyR2/gA7EMeIsUVCXKvmTQSR3KP02SX03EwSO6kNR9aeuf9PV/Nr3OKrKRXUVOpPyQDZs
TwyGgEdx1hR5S52I1zkqJL9P4XcQCK5y5WHa2hX2ocoNmouBYLxs9CivA66fsck2X8OVlNOVjTtg
NK2jazB0hAMOqK+ToE3c3KYWButRWxMomPR7zCH3GXwSDMn63wiF6epPaSPksRDHGOhatEfa9J7B
Xq86XFZdPcLp0NPdUpt/0qhSUQOhPeqzkHnpiFcPK/AgUCmlSA3dMsM+sWTWPanooNZElpF6SXVt
UsEKu9G2MiKYUPPkxr6ZxGYzRJi5W+f7gXglqq4In0yL8p3hEffEeeam1eRU4wOJ78mrMEv2a0nO
nSQncNg2GBsoOehLeFXP+mrNVXtdY7rUnBf7vVL177xD1gT0TXU3TZocbZW+t8RgDjMaLdACfoQW
qB8i1f9kRUHrirY7Q5vqY4k1jhCU+Mx2S5aX0u/qanhUNeinfaDRzGXoKq0UlrVeU5UvHUJFnmiQ
Iua/uLcG4md8hyKhn11EycIgIAkOA71qq0VhFaUvqLTvMZzd0dLw28wmDqZpSXgCYLrMyDBrAhBc
DLQvJKk1pOtyYtAsrbo8OtRGy3ku8TiP1stocVuwG5ZZ3evvoxXtA1X+kmOqCYjLNaCCfdqNXIN0
4n8Z8PhFJi1eBKvEMQ1xD68G9ESnmFJqDWxUgULHNoJahD9KfiAMK4egsVR+0E3PehrQG87nn4xE
Vg7T9JBYhAmlwpxJssp/0kwUvjnVOaKwyB+GufKbMqMm6OkRkCSguwzt78FIRkQnAm4y4o1AAsuT
GcD4BK3M3XTMexKA2i4r/HGcjvr63s2p+Vhy+J9Nwllctlw+OObSIcc2pD9N8GRDm8O+xC5EpGLs
9R2Zj0QSnOGh/YLZRVeXZpzMTJWNsUBDZ06MFfiwApQKEvOHmQ3FQJOObT//aKW7UkKVqJNfsJZ7
gcAYXndNXrrNzi4GbmBhBlJoSLbtHAKUoExukotGyDvDcgPPycIMvS15xnDAQ6AkTW8crlY2X6aB
JlNq0ujl4I4z09qpjyLOXqTCuJAlG2F1oUUTzLykgbQY1U6IfcHP3In5Cz39dsQExTuTz/oQ0kqZ
07PZTr8aoRWrlxtzOzlnS/LQEAHrYWev/ULK34yYRgEj/WA2XsDbaDEqiXSi1K9SdpJohVakeIZV
VqFjDFnuRQrdYtMEjdBfgwyVaRStfSAzhm5JhZTPhEFo0lWq87cgmTB4LRGIyJLK2j6VgRxQj7UN
pl8eIaMBmjFm8ZE4QPo7+Mcho/YAOdrSJZ08xMTloHXD4E1OtFEwGYr06A0OKLu2wGQtV819mctt
J1uOPKVPkkp6EVlE2In6lNWuW+yq2eImNWegYowXjG60Y8fiBVZ2dSCH5YUYTtqCtGl6DZRuxOGm
ERJENtHA0SqfLYOBhipiiIslnXc92cg13kClmTsP3M6TZEsfHcWrwq07WDMxYvVAOh/IiFR7Qf10
GdV/Z+48ditX2iz7Lj3nDwbJYJCDnhzv5M2RNCFk6U3Qk09fixeFwl+TBnpSqOHNvJlSHpERn9l7
bfEeAbWXKj8leD/kSD2UOwtJeG17TnKB9UPg3bWWTIDrCEOEhqnnjV6yX8CuECMJPy0+MJvh+qNZ
GJLmvi6YUKW6hetBhm4qfz49s4AjO7GlEu9FBCTET4EuJVV6HVNafuxvm6J3MvK1mMZDd0MFTLPt
lnqPLl0eYD1Ptr8RGoQlKqjYLLLLELdvXCEzgObyK+/9l9DSxqlDLtkGGT9P5MSQL3hlTLbNjgw9
lu/REQ+QB5oORq3fF5fSjtXWnz46S5VbaTPElbI+dEMO28PD5jobG7sU6XF0/S9S6MH5cZLFIJHL
of6egqHl5O7poZMn9pAPwxR+qzTELJIx3yNcCkzOAvVtlbsq7Pk7j3rsFWW9yaOsOwonfK3JUj0K
stNWroNDCebbbYWbcZ33dykXxuIvZUs4cwdMnsTpVX2PQ3CsS4RPlmaOlYf9rcqbbl/w+jik9x0V
Do46rvW9KNr72bI2lsUXlbZl7EMQSEgiQFOx7QubqQWORbwifVJeezQfM0jRTo2HPohADueRR+gt
ahfer8kBOB8QA5u7H0FhQN+3921dXcNw/kVSYbFgYWGBrspD+j/plFQxPPvrmTWPK5aUnpath86e
UM8wIkkRNOFj/8xHx8ExOjDWm3a1LEEktLQbLN0vmal+BgnnruJfQgSmYh1o4sPF9igR0yooLi2p
VodcBtbG9cZnP2QtRW711xCR+Av08lMjLto2JYNqAou23gyFtGmY5Tb5Eq7J6TYGsUui17TEwBWv
wAjtgyXrZ0f34W40ylvYNNyT+tss0n7LNU9qpOdcndo5R4nLqkQkIEVF251zrH2aK41A39pYDUMB
SwHJ4FKvsbeBCJrMeLsXfqI2gpfOO5eh9xeE2eOsx4uqPUQncEHWWFM3RtSchYLJn87dsuht53Uf
qb3DpDlj8WLL8CMrfnKycbIxJyblJWrK6GhoPW6trEIZaLyqlJmlia2Cq5ZrG1ku+mfL9fZkFcg1
LLikY/QXjofSB9qEpy7BzjqgKylYziGUDvfZl9O5+WaIi0MYxwa8nGZjmfanR99rGYJcqpl3104X
nVToDaxQhl04FEQfRm++0BDKxvCnWjigbmibLBCdDoyRQ+ILTc1FeiLczCnVkt3694HX3Ss/FOxC
3pwpE1sWo3SWTnD1KvdWtybzioTACf+FbNt5V7ftl3zwu45OJm5e50ji4iW1RU3MSC1YF6PFztxM
dsl8sKXkiRzbd5jrfBcBaKCE9V+jRU/8HGmhFfMmu36B9Hapy+I9jdXd4EYXpEk/2iCKHthyVpzb
gmmsdpiUhLJ/bbsSSiQuljHUb7ZHNTmnVrvO3LdK9uh5WJrCFwe6SYc+RtghZM/VTbAx+CqcF6GD
h11F2l0rPq6GVy+phxwVIrj5ogODj0aaSjjhfQcqVkXvw/wmICJsmwCxV5W+RsW5tHLQCCYLPiXZ
/7dmQ9FrH7VcrvjSzLAews1FT7luYbmseyrXtGjwZ4dYh4x5fp7rEW6qj8W5onlOsDlDP9nK2OpY
0lYIrqGDk6+BmTKd9mZnP3VTv89n/FmkfpG7F+unaWxeqlydIouWrXVYFuWkURPFQb4PM9aShG2j
ukIMWFtIq3ggctJ4wwn7v+keK5zN0mS5UmvvrHUWsGiZtkbJMKga6aCHgWbCj0GbjfbeFgWZ6Uly
C0KUuyqqt7nBGkba04nko/riDbj8lTKCzey4aPcRyLTcDJumHr9brYI9MuCCvZPPlmbJKZQLzw1t
E4kS4K3dvClOgcLLXlhENdTZ59xX/sbGS5cawdF0e7kzRcEwPa9rtHl81lgOjb0Tyfo8jUazm+vg
gnNX38HJoa2woaF4MurOwB7Ckv5sTM7mqMGXKHVO2+LRKeejNJpq60x6bRpDcXCHbOnDbxoB/45v
7xPhYbVGwzoeog5Uhz0Y7bpxSZWjrd0VBCtdsH4xAU7Te6dLipuBKZ3n57dpbDYnv4gRZLkDM5VS
7sHAXQwdhSfdsWrz3G9ybkIov/VwSCbvTBAqvivpJwdJygmDihniGTTDMaTgjjjS15UNnTMfm0NP
jus6HB1ckx2DNotckMfIp9dKotg8IUnrspewInvPGRNaO0mmruv1EOuS6ABvkwuzch5BMwwHZMcY
LwhqLVRh3NghcU6ez1gii+l/sO9CCjDlwbTRdZYWsqlkTjPkxNa29NVdQIDhDYvwvUqH6a5anm/N
sVSX2Ak5r0nj7SkVzSCh2bLs/T9fohj9eidj1pE0j/YuTy+GTXKSSBJsdgtNs2mKcZ814mOogLJX
jf5rg/ERgabkXONaSmTe70QFIDHOSpAEM3sswOUxbyWHleUunBj+JBsd1GRmve3NBoJFPp7SCfJ4
oeojZ6U+u52/CTtIcQU0yE2lKkqdTKUHt/c+dQDwmYyqYBdDVtJD2BCjFcv1LFTLzTz0F2X1h9At
6E8M8g4HILUosy2GMm15tPv008sZ36YCc6lJFIFJ+ImxYMnKMrgN5cwqMgVzZJUJKgwY/g50Kzzp
0XFIhuxYLv1Yv0hwpxa0RaA/jIWIOEFZQZ84UY9YAa7zAW/uAJhx8U4SLQpsUVZFsTUmDwEv4LFN
MbJGc2NHPUvGB7nyQeI77WfTYRwZgr3bGe6nazOOKCzn00aOkNdoxrCjD3ceTp8zkZ8tH1Gx70Xq
nPusQbEG22tXMl7K8oktsk9Rqhjx9vwNh6yB9TvMHr8W28/TaPZPcTEe0OlTteLK59XRfwpvUN2o
PwtF+sFpD2YOvpkI1C/X8K9+zpwwszxIqY793Gv7e0BGS6LcvnJMstTIW+eMdJBVxyc+RPQFuvRW
2hue6wL4NQKsuw6RgBkm6Ena4a3WhFVaKgZh6ijAXkC8U2oVtEblqqnTSx+k00qMrPMce/5zPazt
mOFT5o0UTmVX/kUBLeLEobcLm6MTG1enIdK3RkkIacXbzi3fr8aBvA4s9P+93x3ampQITPM2tf/a
dsuT71IT1ykDMZxvcMWcU4U1c58NoT7ElO6Rq6BZ8g0HJLbfJQ76JKXq72YJIwZyxJwjGSnwIzLM
0gQHpiXMYtMUzk4R6p6ajEDCxjr5BpPmcFi8kYE60yDXq9k+Kyeedn6eAy312ZAkIx6tQGATthqA
Ympmy2vFLSt0pMItiMSZrbXrl/2dF46sUFis1g6Plh8w2ygCHkeZXZsgOxCbm5gd5BCccJvMYENA
lMH9bKA8A1d6dZlVUGq5Bw/vnYi4uV32YkHbBIfY/ZTm8qGVFZiwMLiYeffrxmZ2BHqp8fgZwUSz
EjR3/hBMdyQfQcUPTMxTirnplMXG1mV4iHCFhJiSOo1hv4f4JUi7S6b1TnfQXnwUkxCG9UEb1TH0
WrlzDMXTh/QsLdB0N250bBntKdaDs9fpg1wiD7SZEX6Xe9ZqDjygV7QnW6RmOxkS7hMPDhMMuAhb
YtI1a8NsFbjjfCrC364J81cus70g3WKlCnfRHprFQdKnWllJFGvEPlLBeS0Sl2dWDQ+9GJ+LeA4f
fK9/4K9GJSyskAVec+XeD587puSBosnoCIsOgz1+AVATSwRNNrIb9aJxZpdhEuBhBtm+ajgkWjM+
1lMPfLfcYUMo7lVl8LQj8DRU9+bjeGW5HpJI47DF04HRr4TTXIeIeXmKyJE2rnI2c9LW22RgXhDU
4HRUhQQO4wC1Ie5hlglkD0A+IliQdjR6jxVoEnxqn1HHY2oSfrnKbAdSNejcuaXVMO2ttigmvdJH
SSD2JBy4yEW4JYKYwkHWPBgxLvFeDY+EFGJBVuZjpWnU23g8G1UDqR1BXZGNDVkdoK2wC5GLTGRx
OREeU+aPtQocxo+IV+U0XlUupj2rA/PF6E13AVssqYz1vHdtYDMzWwAgpdg9DMTA4NebY+axVYh8
TC/ov4PdP0an/zFH2PKF/ivH739H2p6l/p9pe0+/9dd/d3r98wd+P5v2//4fy/6XaSrT94UUrhA2
6Xj/mbUnvH95whPL7yglHO/fnV7uv4QvLJTAjnIgr5j+f6XtOda/qBUtE+uYz+BDue7/V9qe75Po
9+9+QotvAeYMoXqWb5p8L8vv/5ufsEPJP1f/ECX8m86hi3A69KvYws41w/1Nm0XnTuECs/K0opk7
EVHWHyQSo34m056gkWlHVvSigiIrKSeguKjqnxCTF5AYokYyAUSvRwIxlzzgUexevQnt3JyE1Jwe
+e1D0xNV9eimGLF8Kkh3r60ealxFrHdIVplvk4xRM/7E/f5EqCoFJDLwImdpObezsW7AfueOVxCw
8DGPWbmGPol+COmDEQa/sk1ewGKCgQvyQ64Im/HEiII58G5y/OgHMPJ7EwVTMGKHrsX0M3TMrhlS
z+hv6kdGNDmWMYI+LFp8Y+CkM/r0mfgTzswQ15YxVBQcHFMUTegtSJVzXZ97S7KjLRA7LEa7dUlN
r7m5TIeQDAUeKS3oyYwACV4w5qssDRGnReOB5wepnL+PwTKwhRZUPMVvWek7CNMKfBbV5ezW8dYr
oo9AJvk27mDozN2I3qiiASkG/L2pE14al+UVTvUOVCYh8MGswS1Mxh583iFu+2xvFie3wXRSJVd/
fIXKd4u7/uxPw0/K/7jSWfoZGEBohtT9wJ2EBtfhNm5TtIaa7XbsWH9owCnggJaOJMKhwQluockI
KjB/nbs1sIjZ/hiMp0F6dMkO2lQHrCEgz+DgVn616lrEQT6wz5y5mZ4Ql9SXKKQochbpQeSTfOfA
464VkgkXjDY6gXJL4tRnIPG4F09th0nFZozCWdoAuQxuugEWRNbtQoncoWfpZgIAj167ZaDHp3W0
aXodUB/Yi8GtcuvCP5k/Tf6GKUIzw116jIP+abKG22pBbS5/LsRkP8v5PUl6TEDCRrlViNsh/mti
92IazofRGj/0g4c2zCCpIYAJS1TGUw3hLMMVfkwBlgP/Rh4HsYNdSMNxb8ubADBV2y8BRRvsS3x8
HToJpd1Po5xfJzA2xJ8g5UqoIVof+EA8oE4LHwrpkdDnvckB11do5Xds+NfN4DxFNR4Vxza5ZoP+
qIv+rxDRceww2Fcz85/ln+zk3WNNjEAp+n0t2lvXVk+1UMfW+oPO9uWm012RyZcQh0nVN3c220N3
2g/hgBJARlc3Gh4wfEum3aFsHpWovmvu6LBoD12SwaGJd2P04tCz8uGdJ4iDrY6PXU+kieMAeWad
AbmApQRXVB2L59B1j8B49Rr8HrSjzHojiu6RH/XaeueG/bKSilfDI5vHbo1v24vfwoYgAxDNdXPu
QoAnZh98eE4KkqhFNyrOBk3npiVTkBKWqlsPn9DMWdB2iJXF0a7By6LQYAj4afTiWzr9+9DyxDKJ
DCqOJF+69xV7dt8gzzYI7ZVoT6x70fyY3SXKjYd66BHxpOpsmYSSigIdNwV1tNj+LeL6iL4Z33Pt
4myBV56RP4W6Mf06uDO0YrthTJxkVx8+DBJuJq0jRUTvPIFOJVaw65ldwgpeDQ+1sKeVbfXs1n3r
WEsW+TmP4Toax2vtECQPK3fV4TN1J5ZnWWx/jeBqsoZFFNavZw10cOWWyc/MjqNNvru8OhqOc+Pn
rDl6NmMm0/5Y1+wOl2Ilih67eeDvIYbYTyGPdRz8Vquei7K4xoOPv3Uc7nDisC4SOB0qFxsbBuQP
e+4xMjU04YV3CLE+wK9tdqoMb/CBndjkngfY57iYYHAErX0T6PSBTeOx6bofuy4B+Pc02unE/rDM
eQqqMGDMOTEnNcG1+4kFSrx/FV72FS+MOjGE6CVBDra1ehi9r3D5xcy33hpfvwWWfWUW1JJoEt6Y
NsXm2MqLMqp9t3wPJENt6dZuh5bhwdSKhx4bjwxjCauX3i4es0etwJURJmEy2hQJKlqDN6kUCK/p
jZED2OS0OfVON9/TbLOY0AOhBAORcXImfURWAN4osOyUfrdJ9BUKZMcbPPIvZZsVWy/aMT7q+eob
uBTGnyCkSkvZYXRgeGZxVJo9v1+4nxAiG8yji6lufisXAkM2lzd5n2xb9F5xGb946fQ5OABznch5
iDmYLegEECc8Dp0ybVej7V+jlKXQ2NjZxkYW2YRkH3jPcpJoZ5LiJ40iJNSMT8i8QqE6wPtwWveQ
asQo4QiUjOwkJEgFF66HEmY2B7wRCYFSs//Wt/ZfThhCM5QulEMTUw2QhFX5oLsJCK9rv/YkMLRQ
fXbFst53VfEQJMZr77aYBvxObYfQu5+qIWIqaIE2F5Dopcq2cRi/Qy4xto3rIbUMfzzjSNgXizUa
tQ0xtA+8vVuCMIpNlHK30akeMtk0eHtpykhi+rby8UXNwdFK2Ig2UEN6x0C315cwGT3kpw4+CR75
nUHEOVR/joIWfVA9gEvu9alzk2ntJfotxlu6znz1YQn9JPrshfn8YfaBnJa9xe6G6EQkRDgyGY2Y
Nkc9a7k1zA7I8NyCTsy0v9OMX53Qg5U+1PtxWQ2FJHSpGIxPb3b4cHoCjBDfeVXA6cPNuYYgjbxr
vjRYPjnejGJDe4LzbjcRt7KqhhZXJzgTy73tc6LE09H6Y2V5YMV+Hct+xUwVW2TmXgxLPRYGu3sr
/s68GpJNY+7GZBYA63PIN0bwZRookPmr/Y2kMiAOmO1pHBB7yZQAeQba1FqLLQt/5Lz1YxNqao4J
QhJ5FWezDEZkEOKzHP2tBqsfVQh32jAVrLqXGzN4NnqIWFilr8aYobgqGdyXCYoaNovknBYk/USW
jeWHAS1ZntymXQkjII9QjZuPSWjuDNN+ox5ijKUjgZUjOwmBgderR6g/MyRFjR3YW6YpddeBQYdi
bJXYdHzucX+pNUfbucHui8wFX2VGfkMZtt8FqOO1ZE4ljHEzZcG30wS/XPvH0RMIVGgLU2yau7hv
bvWcn3iKGVCEB2c0412dg82uWVuvrEDhT6lr45wAKLY0uxqzrjbKBDMetBxiHhd33fu3VYRW15y+
IskPH+P18tUYgmJ0gcQOUgT+sHicCM/xbBw4MjQt1mvhhhqSZCaE51AMlhjj+qllAbPpIc8j+lRZ
9JeG8R2z3tcxzL/DSN4prDbEzTyDXYXIRD7FepLRhxL3Y6+QlI1LwmZZP1BVA+sGYTqNkmgVHxJV
dd/k5Hky49kmFcrC5SYsiJhaCTPJDrntHqcUO0Nh4I6WpIsUXo7M2kbjQMrCtx+J1yjO9n4lX3jy
iS+SNTuPqnqAMfhc5RJsDKY4thD1TZvln2ZRg19k0roCpIABCxtxMXFmRXEP7Ti9p4Hi8VtyJFPv
VY/udy0jXNvE0fbcpth0xLZZ4H1RPHxCJ1qSP9pbv9GQZsaWfITUeB71DBSU/VhElMMq1j19tcz/
kqC6aRXyR0tqEsnEyozALgFoehUd9i4jxdAXcFxy+W6cYsp3fr1obdtxxCzItZuHrPrmxVVeTwLf
jzlw5joCEDw2F4IzweI3LE6LBhpmVCEadxJCQGDqrieFs0Dgyo8WUEXmZtW+GcvvZA6oXwTq4R/i
31BtTBQALZG67gT6FOlMTjJxUSxcRCS4VWZDJwVZULQ2E74BEmSJTXgz+dWDn5iwHrsU719SF4cp
fE+qLNiSDBWiruPgaIY5PDQW2F8K7b2Ig+eAOn6Xi4Z1WhGfZdoQXiIRLBIRRU1YZkd/rE/xxAzP
FUxc7EUkhRcasgJPU1jhZRXF7ygUZ5J9M0LVJZrV/JYj4EyR4wKIUvVIAtQiob6Y5YwIKyc4tyoP
/iB2HYBtI/Hzi6cQlLopEsnZjughZfcnYklpY6BXshBFuzp1rnA6hmbANexamNUsIG6USmQIQUg+
GltZ9Shz+G+jXP6BsACweHuAiwkr5IMryiFY2wTj+PDD8+q3lQ1z8N7Y29n0HsSWA47WYHIKPLOo
ZnNrh4TC1OAoWZt1CO/KYFtt5YC/UrOKH2ZKgSopFqeuCYyO7lAk5m2pJC4GBNpkVTwZafRR1ah3
CQOlABmSp6khPcNkyuo2uF46g7JOvZmDHXOR1RNZOc2+t0R0Aiau4jrdWgnw9TAaQBI+QmUun8rW
fnCdtDkpk20uszaWUr59rAtWuhaADmmU92aFfI14uJ+GkRY5KbDDWmzFFljSkTt2U3UFlgukOCvU
gajLF+NxE1UbApC8i1KocnikYRll47vZzGRwTA4eBohlWNzoPkSAObbgbKf49nYiQ8AVkS07s/am
yhTnhD0YqipTnRBg3dVd+QTd8xwpQPChNT1NZomvJbF5uQUjTLcrz5bCE+roWDHU05/Qwdx92xuP
jCESHGD0r7MuzoLZuY58Wr3gD1esOpUT6mPEP2CzmUWYigdz6DtkAX5Y7p0Bi2nu8PcS0otzx+NM
NgCddKHeWvD0jtopTy5P17oqakSDNmHl3IK+hLgygEF0iiUUwoqzdZbagoBvDCF58xL5H17EdI8i
omDmTaOUHzo5bbXJMhN0MwdZCzd4nDH9BAYvpuMhHYnM+6lPH4NM7qjxnY0m9USDjBW5Xa1GAwen
51X4v7rhxkhAZifYq2LXzk41QoN+wN+DLMhkB2nfeEV3UCmnSyqb5yIXPqwR9GueKP+mbvFrL1mq
Rm3sHBYOqw5/8coU9qHkWl4Lv3cRMhqvxBCTv4ZjC4vxeoo9powZx3Onz4PnLhTUFHSk54fAsmFW
CJofetqOdAiOpEBNP8VM8EJlIBNqJ2OT9XGzbJeAP4xAOxuv6glQLd9yRWfJNHfalkowSOhfMqNF
YZyTxzuxDVIRVsuU70sJeiYwRuDFcQRJV1jrXWkzbqeNXYj07ls9OsDXRxRaIVd6VAMpCcS6t/lk
zBkpYQaz2FEVqnijJ9uIkQEBSyRxkb9ttBSdzlg8jKn4HeC4bCryoBAk79JgyYZy3WLR9VjcQvUZ
ZsW9FR76Wr3lI/ZYzeuRFzgNK6sFcpquGqZJu3mZEue++46yERaPPOX61fVB/aEPPqM5wF4vS4Jg
xuxQ9kSQZZVVrsmAYSgcfVKWQW0ecfUzYEir4DuR1r7KhpfAsReZv4Vrs4vuWfI8/zOUaFGhZJp0
e71MzNvaOAA+eBo79AuEzOeJevEg1xIly6IB7QVLasWXjAVRUZyHO7eyTnObPFh1+avmizJBYSoH
CgB4HdDmkDU7MkL6DmkxQy44tcjlB4/xgGoPVtu82vGEgi3DfoL8i8CQ3yiCux2XZHTWpjqUTcSQ
IpoF2t7w0/TYIyXjurq2fkI6Xui/iLT9ngR0gpn3Hz9Fv6uj5qPpiI3zB2S5ETQdhjBmCS6WxQ0P
mTQQu2cuX489z/jA3csrL4Ir8Xk0qOLbnLIvLyM1ZTTNn5TNBNhdHgqKeM60Ya8F7zRZHtjJyoMb
cXzNDY2LIDTCMfhTSkqugoSzqkNa0fly3+eABvICi0EwBx++ZnPnWo9emX3Y2nm30weiZa8U6Wo9
hPUPmJoXlEMsxaz4pSlZA6L0YMj5G+dk2lITIlpNaGH0U9S5d7mZ/LWW+QWgfSWXrwyr6NuaIDMV
i3HXHleWFZKrmQ4YWOQ3AeFUSubzPNmPHWGLMSA/LuLgUOKbrUpYw4k0ILBrZ++XzZNnJ1ezRgn8
z/9HNMlX7Yg3k/Mdg6S3K0ybE60DUZpAghwHihgLZQLNjwMdnYarNDKmsVmRo7Wu1DoDE7moopMW
s3WUluu4ZylbJzwOI+DaxtmQqWJdPIYpIB1Ir2kI0uJiJZ2mgLdAveh3XJ2bvtSvOm6xV7d6Owuw
wzEPPLWh2LXh/E5IOt1CL7eqvOqA/W7o9Byew0NKgCjhhN2OvdJTkoVfZut+VOSJDsgXKzSYNPND
Q3APTjO6vRWA03IvSxiSTKWAgyOIsni7+tBCQJx+x7QWU+g9zYN48ssQcVlPv2uAow1MpnIjm8GN
1Wcb05y9s5dglrC++6b50Cn3aD3jUIgCOvisI71oYrhWTBFlnAxPlothduq+GpfR4WhV7dbR2ICU
fUGwuQkbG/ELVz8wL8ynQ32s8vC2KXFBIuAG6sGYf1ctvy8N8ysI6p01dc9VC4LbLPaeBunRjWzK
RSf35UKrUTDmqYKQ3wTO38DPQXLX+0PLZ20hs65ytFbOS97WEp1TyC/EzRuIWO6LssF2MJTvtZe8
q+lzZg/c4VAt8A6biwARpBDDaybQQ+Q+l6iSN70nTqPhMhG0EO3aIVenY+7iJTgIeSBveeT/ZWWO
Va8/hYwrgrnkhor4YUx2B2DZ/tIR7Cu0NQlX0YHMIxuzkoHnEFSVH3aHYNA0p61VwRIpHrJifFty
t6GeIQD0zLtK+O1R2QiV4QKfZOqfZhsnnvTJQ6HJh2MY7ryAHttO7HVjUytPhtKr0Kzu2rq9EXmH
f1dd0hZYaMH1DogOWUHqLOZlIAng7j3urJ3bRT+TH792Dd9s33pqXXO3LS18dETuRxRcheFNNGej
65e4bo8xcseJU5Y1q0leuHZ07ucEDwhDGGaNDC6qnm2BbskshSHOir89icAmfmemBEW8DW6g+0lG
hkaVCxmyrVlZl5X54ZTui1rizPK62fKKcMRbOHogUVJzePFdhjt2GNIbwFx4wnqvZoE+3trBhI8V
emXuLaVeGeB14cc/B93tNJItgLOwjpura4aPqFjpUiH7r/nMeQOAg+qiXJcDZJmhx97gUUPRLeAf
qKOdk2ycyTAOXmNAfytuTYV6MYgTveOBAshPnFEmpqsbIziO0YVBDTJwVoM2NSR3cKOcu2phO6M2
wOeaRNesyjdZ4HxmPo55hwNrTRn83or0M7SnJaDLeGkl+5DKxskYeGTmlNDWib5N8PwU72VuPowN
blv26Na2AxJDXY0qwbZfGVdoYHKnGR/ROkycimyHYlUps1/Hok326OGoTmX8VFTOF+QgH6JcX5GS
iFlM9QaH0lzg0a5ltolwULWu/CXVNqN3gxxo5fSKXqTWFtz8QzICqK6gvWzgbDEFwShMLpixK0QP
QkyO+a4P9atZm8TdNHz2QaDns2v8xBoGvkXu9tAyBbCSApLTgBnDy+5bv/2K2axpllpRxvxwigrF
XKGs11Xn5ih1puuUYifN2mZFstSwxWvBKgV3YubTSUpRnaw8tzapfmdxfJMOg7Mn6NCjKl8sSS0f
u8wQIbnlT2B81ul9vNO9ntnapNlFJPZLpqxNFwYWCyVnZD8TL6hB4B72TeMxAvPn4Gee1a0mogF2
yrVFD0cJNDLp9mmt7NrmyI4uBVN62ksT4ZURKnKs9Fa4NqSgThOOFoqPnLXg1DGVBMxUrrsqfU4M
1JXG8DIM7mvamsuODZojs5l1jHSFxj1BvpNDsiHEl3MF/OPad9R2tDos0Da7fKmT7wAmjBm8N+wI
zDp6saXPMKy2/8ag/RKBmfEslSik5wCQFSe+6XHPRK4k0VP7F8ct4CdO/dWh1KV0cB4GzT/KWB5v
iaQFhAKh8AbNlRuB5vEbRiVJq46VRt0smRE6PugXdFb4k7oHz2aTFUwK3YRGvWuBH8FJgraLaAM8
CMwQpYsDn/x49KVhXa2QORYnyzB2YAV93ODf5De9e+NieKyUwx6UaWyCb8kjc2JTwubtCSJbWSq/
5WjGyEVqvBl8TOgh1g2yihWxWr/Ub6Jq5YZLSqzDsPmcK+SEY949pzr6TefhMKbFu69yuaJgjraV
w3Rl9Oxtn+fBJe0epm54r3QeYfKb1Gmce/LDwoSsJiFOrv+poIJ4kdOfweZfkjD+SAswOZ6X8kG5
AFBkRpEFYvCEYpjpK0Ek9A35CLAc85rT4172TsJuL12ucAefCw7t2uTTKgboeVTlelNRTE0pNPRq
WlBX03utsMNOMNdYbvrct5aFTWJ4Tufo1/djQeOC16GqeOlqkgExwXpAiNh7NIN55UaEjODyxefC
vM+r+oC+1DmQ6fcZcKsRUZv/zTaTbWsWDHQakgQUWql1Z2tjX0wgr6bou2tohcuer9JL/0HBPlw5
KWp9sjQOnQ6NPV0yzp/hrgr8S1WgV27phJlWWMh7E+vRT1lnjFq6my414Ul9I+x6rjv/Puuxipll
erGW2O6UeMLwxjARaHXscrcRYMNxdl9DjfcroHv3G6LS4a92KyXJvQ5wr7Bk6JnkAtLoUkSYltsy
AyTNSljeB3jrq+76GApc/ZpE5mFhzq692IMBPXXvqRS/TskdQu3FTcz9phhhZ+QPYBSln0wrjaIs
uusUlGXuRlI86MK6HEUuM6veQmmamjmGbfRkGupcSzwbponkjMS+Bj6R0tTZFcR+lO3bXGc/ued9
dBuzKhgdWtBN89m+2DYflEw74ANZ/4F1twESFbVO+Stygh3GkMEyhFL7ARAhkEqjry/0qau2m7pt
ggSyC6MvLBIs4md/5yvnOyrsY+TJGweZvt30G+TgVKfxsmFcN2nzltQO75LKXuyCSVaj++QjrDNK
flNimu2IMzOT8M5NySZwAuN2TBGTUyZuq2XmZY1TvnVFid/HqY5x7E+PWvj7qK3mU4njHX0PAiQF
TbTl9fWg3WtoEChRH8qgIM/iOE1ptitNeZHz9Ig3LN/Tr2bz0oZZX5IDf5dEzLiQo/LhTXTSjUHd
MrgYaru2/Yn9grdHDt4J5OONjJGdxxmkbBJNL04MPKI3XDhrfYjwLyhvxwAwmtlhMs76/2DvTJIj
Z7bsvCKUoXdgSkbfMRhksMkJjExmou/hgDt2pHVoY/qQMpnKalBmmmv0/kcmyQgE4O733nO+Q9Jz
5NGfVCKaD24ffwcVAcylMPCztYA94Gx7Xt+ucpH98pkAtuQfp4q8rxJkO5I//EmpnjTnRTb0bGb8
OfSnuKoCsIzoQr1p2FI67JFC1CvBh7UqJnivJkgEBMKV7d+trFmFXZ/eGoMIwQnCQ/1ShkR8Tw2j
xU6h0A+B/MsY0Fc0nMdY4e0KEqtZx4VBO8UjWmgBga6mjPTuWOe03D2HmCQzoAylGyulMLCaEqqU
QnUIZYHjICXCm7c1rcOB/IxEcaCfLGJ7ieZLm8m8jpPECG4vPH9f3inzZ9YA8jQlXtSa1XxuvK0J
oBy3HY0OLgnoeBskQ1mspFN9FQYhGjhxfAh561lC4YydN8DE+wL83lEYYP2yhWg0sZ2R0TOvfB+f
eJ29EWgNngQX3drFnvQwFWIC0hb8avxggsBKsTEsAhGJi2YoWnHOh/SXb3tkbZh4FMcODmDY/qrK
DLObyUEHAMe2KD2Sc3BWzcGUEbHsHRvPRpNT+O8pzIlYOFvCdcV+LPC71zCZsclD3ZwRUOa2p7dO
jEFCEOasKGe24dxzDqAhFhOXPLQj0c4QYXi/f3MmZrOs+61MOaEOVnm3QqiZuh0o5YeKf152aDhD
PgSLSDfOnMjmYQp8oMRdETM6v4igJsM4y9/IumGZNJvLGFVX1r0PZFLskAEDQX9qaKbBq7S8lwZb
zBJh9BdYNsSsSuwmc/oaKr2rCByCyI8YhLCoPx6/cxVRaq8sYxn0CrNBpV28wTAkn8a3ftstLXe/
NZ/gzr/lnH9XTiF2hpxNGjrByU65HSuP1FI584562m8bYqJ2XSeQ1JaQ9wyvCGiisp2N4g27Jbk7
kXGvTQgGIw7dB+jHWd6fVN4VoHjCYh8Nh34gtsohN+mlFAu5zHhqi/BPoEu9HwnmQUDRfaQFbF8f
pmQaFeh54RpTtkTmFp0kslw1HSJ/eE7q/tDYlE3Ksqr9MPnbUuj6wQxwFuuOIXDbtvusljNUenZO
AQ7xERz8MwnIgOx60KFpDTvIyvtPQbgH5lD8W5p1ZCiaM8euH+/NwjB2iFxB9E/3PvjMdvDm06zI
w4sGOLeGCs5pStRgFaMvLDssFJOxk+GEKlOl380Q/uRB+Tf1DAqPdn6pDRg+nnqXpWIEzlPlFTUj
aZab1WTmPzHzLyOd/0TYnvaSZXs1uiMTQPdam757zJ3pOinGn3Ig6LEs5u+EOjWoabTMcX9tp4x9
KIeZZQyMrHWweHh7uBxNkj/aAV/KFXDpgnPXg+nOKTGY5W9s3Qb0NWg1fhccO1oQUWV9lYuPyZGQ
I813lFwg0bZR3DZ71XGJlmklKXU7nudlmJkcoo4h+g5//WZuHWbDaUHLacpvhXR2hKnnFJv+pcSU
9GhXQ7QNzc3YusivE1QrgWV9cTRi+D6TmqmJlyaPNNTM9oVIPjtWwJZalLFtRuBxgR0ZVA2SVhPW
ZPhh1WBgakhXY0ZDExd3gbdb5OOuN6lJ8PUBd2Fqia6TzFa8dq9t7eFnZ0ZOZiuJfU0zQTSKbhJR
XdyB0SAzEi2YnM92XROwqHDUyMsYu0h4/BdRmzt8GB/1BKEusEM8yfmObXo3RwSG+cBwVaRfZGWB
DyRmL8qeRqLS1nGbPhddfW8JTOC5p6pPcwnWxxp2LExngiLZJUcau8p7DEyXhn+TvnkJXgMrV2tm
+cz4L1ksfzTeTIZZ/IsmjBRwWqd+LIhcfKA90zI6sXLM1KnUirGO3R6MN9Ob6r2oh0Pm5TWD2hKM
IgVi1ll/RJ/ka7AKz34jDE5HEQLpUa0zNcDlW1q5xgCSNnLECnofh6xZnBwfvLvG3G9KquOQFAVU
RRXZnrEB1H0u87VwKSsWVVKiZXNuE1ZlR724DCqz+LdvZ78aU+OOKSBQxVG/j2IaUaOMqkOaUyWi
4yXXNG1vXlbtsIv+ccKq/HbL+SbI8vzxarkXRfXZs0c/EzxKzYnr9hQaGLuUuSb4FeuwV+OO7FlD
pKAA7Rs46qmzd83gzS65fbXhK6LfK+g4OvtqjeJZVRTsfiPFkkNXb1qFwZ6OHTP9+ToU1yo046Ns
22+kaoBogakxhmB/08mfVHn71BLdZZGX4eiP8hn7y0w5RYjeV9Co90rgQ+WRDh5yVtNt7+cmdEv3
Hvu4uueGzk4PovMhbQJzz4r87o0N8TKZhNYPIXJk8d5HPIEq6vMnAiqBE9Jeg6BP42WONJxIHpGR
WPswt+kdFit6eaDiIupZZr0BIVymbM9ViUFRuMbAM1cWUIalcYj6vgU9RQhVw5x2/0gg63gJRrDL
PnY72k36OKd07Aw7/+rFyOblRj9p5PyVdvu2rGRZvdPatDaWk9rIVIpvJACyHWmxc/iiob3JW4CZ
06xxcPXOGinCJAPeaViccX/hxzHbL1EzAUpNIKQBxYK20WC3QFzROsnPPofoo6Osutiju+08b0tL
4ncF4bjOsYgmAb435gW0UfGu0VR4TJzoGPrtRlvjF2KlZabLFE+i2lkccGsCYnDqWR0XArTVNC9G
cCe99CNCfiOC3Vj3mjlXt2aqzzqRkQDoB1DQ4LT0VXkpmhbrm1+dHW+6u5ir0SFyk8cO5zlOdJNO
6KN3d5dNABSpBl7mkZMSt5/aIzdrBHtfo7bjvHmSDam5nMHmBusqhstV2CiSISeang3qvJP02lOr
WbKTTmwCfzGnjhzlUqM9BQPisC4gnoitbeUntGFzjbM9o4HrCWZWhkoPCspGW7WQKNMZn8kyKEiX
icCiD0RlH1r4ksETU0F0oyb+pru1OYIXSXsnMPEmiUQ8S7gShDmf3cmEAAg9vhfn3onwHSl97BWn
ICCcVYRYKM3dje03AcW14PimkZtkdfIzyl0nn4ssP5e0HA0TLZDKg2fs5sw56IxktDtaZhtRBLyi
gWeQbzVHABQo0ORivEkPfuB+IQS19oP7O2swHIBmZnQFVpq4S9p+8m5n5TW01c/yIiMfXJnIr0Vj
vTtu9KKD+FWjImXDxZA5P9dx8poM4X10g5Ov431tsjdUyWvh/g213LlzcsMEc1dW8kae+b3svRdF
8rir3uM2uBSpuheVf4qGF9oNezXnV6AolyzsLjp3jpCMjzR/90bMVEJQT3T+LpH5FYjuLbZ5oVNv
rZySwK9b1/SngM6C0TVPRgybiCQxw7fXFh087TP2BTwJUIDq/zAW9NWaeyTyb7tMBrYN5h2G4zBp
4flLW0rWBAOyduWtdnZexjQzJAXuIanJ/ewT48wx+9VRMZ5vOs+FxpO8iwRE8Jnzro38kQbQnsr/
ozOyZ+XKl5ltaVkQGEi2uDOdcdMUcIujX+wpf30yXR/xLL75afyEQIShg6gQDtVHlw42uaToTnlC
WnM+qEafe23cmrw+Vi2RZ3rvkYYcuMR+opCDXMopzu++J+9oxA7QYXlx23hNruXawOFXEHGnwCsl
ASK/tD/ZC++kpiM7OtU5IIWKii13rWvhyl9ZWBz8LgHYNL+F2XwalaTpp/4KYX93vnXuwbx5qfPC
0bqbj42joJbyk3F9DLuIcFz3j7coNQ3vBBmBzrR6nwLjZtT6wHvDMtIOzCarc58Px5h8XfNjTM1r
2+dQ1F3/Eyr8e9IMX/lwcdzphmDmq6TeyzNUx01+mz/nufqDMRe3GeZMugLdtHa4KDyC64B0Nm+g
3lhgn2H8pmPkCNl4S5vwUDbpswiw07rFtl2UM/FGDBEG66a/1Va6TUmoHuR5bsTJJ1jYCzVu/mlP
kvkjwi18te066p8Fh6hBCY6YAHzzGbcqPYay26bLWPrLrMMLO+HahAdaYGBo7ORL0wyAYQX92cO6
01nvjPivdTTQSZ9fPAdIGClWxFC9ZJZ97Vvjbvi03Zh88P33AEhcQBFm8DEqNd5DfQ11e6m1827x
QC4PIFq1J2n3a9/ON0U03myh36u8uioSzpbvh4ilooMcypOy20/vSbpYn6rqSgr7bSSuuc/ThWm4
t0P5QjXyONkIcAJx6qDqoce7JdV8L4boWTOu6N2Lga1MIfytTHk3cvPdzNauL0GPmVcTaihdAsY0
/gmv1E0nvHg9XtBxXVImWQC6N2NnvEgnuSVdeDGL4HNZRoLRZ5hhPSyvXoFpbtJ7OiW3ZSUJAzCT
zqMrVoH/MTXXuMvfJq88xP0GfG2vhnv/dw4RmejHmEeDc3AxXXR97a3xjLY+6K9edaeIOU/A0Tu6
TjnGMSQ7tBxgIqb6ZBIrM+TZVcns1hqQ4zSivix9q2Prmljy0srgs6NnFjQ9lAqeKUaQydV4woAv
yOUMpL4ty9zyT5ltvTIBujvjeG+RhhSTd8Y9cmv78srg5uab6c1HMRaPQMi7jymdLpbPyjik70yQ
r3IUl6JI37LQPbvtTyHlJUmq64ifv3KMf2+s75ObAxtuwQkQOre8nnC5niN9Sk5l1fTSF9XBGRkz
TcV1ql+KKDk52VeiIb3q8JL06ZuTxZeyZ43mT3m8A2xx67q5zHN2jnzn3VPyMiTGy/IBLL+/dPqz
MWLiim8oiY7o0O6To97bND0pNrpoyD4cHb8pH60xu96v1Pc/PW96We4oawwALv7WTXGlaL4Npfvk
6vgWoLDHF8kpcLxR/FN8oDri5ksBHGT0qUWknp1A3syAvyX9y/I9Aox2bffVyQrtMoy7dH4v6vl5
eVOzm14p33q73Tp6fmbk+JpJ+YJC9/PfpmOKT9ueOMIyGE7ekIa+pEJ8tmly8zo4J/KqZf1ddeog
bPihk71N8GpbdK7p/ulwWptG+yuZJdrkHycbIasSXJElr8tLKPNiFwyn0Yo+lyeKa3WxpPU+jtMr
hIpszC62pY9N+9w748vUud8CbyAnqRdmAwvdZycjc6PRT/27bczxvty9ManUFcCWmQ5u4BrHsBle
0PR8zPN4ywzzHUnNZ03KjRLltS3cT+QaZGItNsueDQLQnY6AHpXXkgd02ScnFwMn/oScJ7LJpudo
GF+BFN68+M/Ikuw68ZtreHDPsRfxYww+/22vVR6/SnMA716erdp9LNN4q8g3dZ38V/cezN1ztImy
6N6Vf3U0PnHQfXGV8ZxE/SWd+OuevDM8vCziPgZbfaORZ1dnEYwvpp19SB45w/VPSzJ8ON6NTmFC
XOJS9oQLLseQ5WX9+xhD1KA9liQHZRnKWv4+3wijt3+vE5KwMb7Gs/mTtPGNBgLnvF/Lu/CH6oMV
+Nn1gRjHF4b4LyqOXzM3/7AT873kpuiUj9pb3gcZYRiZjxOSmZC09/7uCvsJO+elXQaMuQ5fVGAe
CTRF4E5YNT8hOGM5PqqRamPybVHf3Ti5L5uXbS9VFizW6nto+t9Y0Fcj9ZNPRcXwKH5zSm8jWUFj
x7j1qtr0aM1IpuBqcb7tt2U9n0XobxwDdj+oEC+Md1mVbhd4oaBiz6AE5sJ4RVixL0V9ZPxx8qx5
E2LCJIOJU2X+vOzsXVjuwqz/DTQBRo/YTn78ZhmIpgxYm5EHHZ0YBUcsTpahvk7Vx5RZP3D9OSfZ
LIvNq3Krb69Tb6Uj/vTT+FQWT8oIb36UbE3fIadjfM1sVtscIKtDFGxtPYQMLaz45mmTKChnFfli
J9riQ+oa3JzaE250SFFWlmTgIDjHf2aFzS4wV0LR8pLzLkBchI5lGw3uaSz5AaROotKrFljBSiOv
TCPN2uBCDpanuaiuTry0vvyTyKxzXA8nWOidkFv02ZBFy4OCZn9lk0gvNFB3BQhozD4nJcb1QKN6
MI+pCccRvE8//TTwa8x0vBXeO099+tSmG5fzcI82JfDjkxu3R8JsEUJP686Ew2TrPeCmtUlbUvvU
fvotjlNA2+UjnbrLIv/DxcxsPnq1iD/0wKpy7LTp5XbAZUtGr5j2ppgjDFpP06wPLdwIhd6iQeFZ
52qzXOflRIks0QzjE7r2Q41rxh5DlgN9AKRCDsk2DbzvLOxvvkxvMtPPmA2QvDbb0GNNYxA+Nk9F
lV8DRIj4wxjmzKg6E15JzCgBnQQxMQiJxt8xd5FNupMnx3s9jC+OgSwSln8T9ougGXi/kz3HBcsN
fy7/KLUBCZ6TQWek20aBjk6q3eyiEHsSnynU9Txoji2tLeWHf1ygIh69Cd+ztpoGWo0hKQx/xGk5
uMawYLoSTCnL2Wj+yfrgtKgrB7HNwrPtIc1ZzOIgnguGlOg0aCWAx+NJtPt6bSyvkq+3EoRgAWsG
hIXdqBVxpbIkGU+oHZNgEli4vXgxxE7Sfb5XgUY1RCQlGl3s7jTQ6IzFE0Z98t83+WhvnMjfpzql
hR0cHKPaJdZ8HmneRn2wxySl9GNPSIct3M2gsQTldGYismc7u1j1T002roOU8KBIE/NUHaNoeXCN
x0aBv/ci4o/thRa0r0vzCYPYYZ5K4gIhlZOcZHl6NwFcHawaIspGot5DYbrOiUXn1LJiNARHckPG
l08HqeFIOpk/ATW4xwM08paigZ37x0HiilKA+3Rx6ztroKmBe16uAP+1nJeXT6GMXZr/3WrQ4Mv7
6BYI9Wbk/VaE5jkMIeavlRke0pl4e6wlNETT2zglO8OptlT9UMuWUi15LnP3M4tuGVKmEeqxkPa7
It1BXVH2A+QjRiH/bggAI5VcmEePR5+0q3PXw6iqqdji8jqiLmg6kxHge9FC4l6YTNwFhWmcWW8A
3dW/J59WjWejy3H1MwJ5htSUPMtk1F+sI3q13N8hR868Dg/LhjegwYw1wH8l9oAiH2JiIKeo20Ka
w691C3I4tFS559hi55vsJ7NPLwLyVNaq35EZMljW5L5RyeFWdAQj5pIK3Vt1WFssytVwzHc4PPDc
PrXR9MLAhFxkMDg1EOVmQqTqPqLBfahYnRwcO8vRtI1pcMwb3MbnyfM2y7fZ0VdeFuyFZFvD/lIK
VtMy3mgcGBqW/NBTKPD/05KQiY6PsZo24+CuSaUg5fZMRfKQnYh0JwOPLkdyUf68RUe97sini3RI
fger6WiAxl8vLiHcw+uiL4h30qvlyzMX24AIxKN5YZY+shgsknNffy+aCo2QEV/wdtkIVZo/67G8
6t49qdrbqDA5GvT7AN260UG7T/GIWLBGwt8HF0gfu8xqSOFynuyg25pRuM2Sl4YJrhNvvHiDg249
0LAy+tsUPc2aatBrttoAEzC3UD7j54ZtD1RjnngnBJ500DR1cEBOebzt+FbfnG2uqg9FzPBZWlM8
l+C8cU6tIA89OFm36o1uG6lx7ZT+yWcwPkHwq/NpbRv5HvYec8bklHEJwgnPtN75k7fCtvfWZHxw
HPBSJPJLNUfFsspC8cJI/x3c2kG6KEW+l5sqaImYQBBte7Dty7NO0i2Rbhy8/D9ZsZ9MhnMgesyq
2VkK4sVSHbrDS0wpkxfOR9uYx4FkPcP6jKJk707VuvHo49knza1SUSQGOJy98av0jHMvmQB1xbnw
q127N3Pn6oH2sl1yBgxWGDlu+MFyNw2Y1lh2RFQuaqa9KMNt2Qb75TINf7NLYYB44uLZRAQ5D/8u
OX+rJ783YihHb5H4P04K9mp5kRAdWP7DLR2HB+6VX5KvOXmyhTMJNLzeRJ2NJYpDAP+bpdHantQm
qD8LJ4JDG8C9jp9t13nqTXcTJCA2DHki3epMhwyWuc8Ewd2kLhyZ6G7MKDESDR2s3qGSeZCLJU+a
tBIa4tH0bpTjLkkhmbCo5u3x31oNPdILzW1Jd69SxIEBpJMJGtrm39XQmUSyCW8UeJnXcAeP6dYQ
/n6Ip10QoFBK5cYdzWMxiEteFYfcHu8NY7h8rvbClsCJIriMy3ZtHxPwFuEUkvGC2MbqsQuoja68
S8FoHK3iqU9JCu/nn4HUvXAiAlWn78udnPfp4rF5mpviPDXGsw9j33ER0qJc6bvkNI/cdJW9Zna9
QzEGDKw52v2HPTGqGvttZTVAEb8FdR3kgcKMVlkAerjaoJ/e0kkiV41DkUC6kZbEI1SH4nnmTJIX
r3FjMVR0n0zDWSOAOsDT2zb1eKlEQQJmsOu0uY1SvGpwv2EDwBsj/1I2T6S9dnV9TdNqn6XloYzV
S5NT9DTgB9Jw37nFHr3sqVwAVA5/CZHNjK+zQFph8jEoNKk2Ibp6CRniyB3MJ+K893rG+N0XqLbc
1v0p7MzZojCqs4ZQHPpklXftsmpEyx/dITKi22+cfnOMVJAQNdAwIC6pBCI09f+fDGIRjfzfx0D/
z/9R/Rc4yPIz/xsOQtizvyA86JAGHvQN8X9joJ3/cFDS+WEY2qbvuSRH/58UaAKihaCl5lsubg5f
8Nt6wOdLQLT3H65t+QzUgAlRlXnO/wsbxPIEmJH/zAYxbcc2bdAkvDgvxK7Gq/jPbJBQecR1ErgO
bRdGdIT/LTOtaEPTutugYOBEq+FEjcuENxtJLepdixbO0AGsyOns0yOgvlpGy4QEp1X/knVRtCvC
HAbdRUzErLsDQb1dT9sdqd3jUkOgKPvq7GaNgJxmWJwM9DZCGqipwRQHjkcqUaxCgEVHXGLt6Kua
rPMlHU1hHTdwzcvE08cqzWkl1tcyotASEtnX6MjpoUrQKqSZ6ZKrhD8OXvJEOwduWt/0K+WJdl8x
48krkBWEki7t3RC7gqGefPzhGpzJKrVQ2oEMhkkdOYRopJy9PPwFmbTXUcthqwH87uI3RH6L5dQv
MJsM1Vfo4SsSpoVWDdRv5hbreBx2xKv+mZq+XCsPFXYfyo02CTozRjijDsODfmLE206YHKE2rjGF
ok7CprB2fCT2XY6YqUr8RcO/T+weBDYZ8ggD10luc3aKhcXrbz/6MbrMjTSou1TxKBeOUMMMLQw7
+sINoAlMj4/2/NQ1mPJLZwC5De4B5Fu2CwUlVITKfIAz/TjlXY+pZUacjUx0Yzc+ymLmyniTYbuq
id79MukFgIjOzStjzDQBSd8xU9zJp3qYQCDi4OnXDvi6ta+8jxbfSIhqkiqhxBXdfUJzwtrYtK8K
4gWJKwFxE5PxB7XpuzHQep44Z1TRECBjgk29HJswosObJqq1q8PNBNGFbjFv04Jz9WBxKAt6Vubg
n6SX5XjsPQJiFmuPYc8rUS/myjiCalpR0VTkhPMWCxrurJzDgM69GcZ60zhvlmdQJrFPM+vlJevu
nU5zM5JdTElO1g2VzQT8+KHmELRPOrItAhyOroSgiP566xYeFcHUf4bIo5iMPNQKGVEGF3NNjXQW
dOse9LAIS6XNgxJ9EAxI0ZLhpJsL0fNIoR9qXXOmx/telcQMpS00amaN0jPuZk6c2eKRzu35jII4
5K5g3BA2wSWyKSFH0K1VPXu3CpP+ppTocmpfrLIe5uwMVtvgk6k1jSz/VtoxA3/PzZEkM8PlXiwQ
/8x4Ch28VAXZABJ6ziHRUL8i543E0idpMr7wMd8hGPTBo1iMKOe822hlvw2krRKMUHG3G+UBLSYn
NVUuoz/mQ84vXKPcWkF5T3HmBjOf7VAv/EHCBpt4qHc28R+PQ9Yz62uLrV2xklhQ/Le9Jx9bgxve
DqrPYIyJ55gJy8L1vx1dh1u3KZ3HaCJgfnAnEplnMD22sum31jjgOg44tvUbNy/K7xCpVb+cjmYq
nwIdGPreFRx2KEikMk1x+Bzwax9za+RBKfPXnC7TQeWSI282E4MzGoc0naEKQ+Khq2LZa1Xb69hD
zxIFtJtTytaWUDBlcz+6HRmfjQCfxCAP72/DuQIodIFunKyeiUV+C5xkV5QgUG2PZxABJHLPNmWQ
wlNLMjpvu3MoHV2e76WroP3gGXcJtXCRsLpZ5tFM/A83yRcLwsgxkx4MhoKtjBBY5qE215Lbu29c
ZmX7uA8o4xMuTC7Kaj1ChUsiP3xsOgyN5oA0Uwl7b7s+q2smHryClJcmUxmhHHb1mLscw70aP3hQ
/kD4wz0tdLdtKz7KEv9V0eHQc4IZJqMDoFr3xNxm3N29gFvX1ywzEEyfRZy+D/XZC+xqmwf9b4BO
H3WavY2C3kFUGsfCs81bXJHYALBzR9bo7yycXzGb7f8tlU2K7gepfB66/WlM186EiSen0wnontml
lQBzDYdjlocmvMtvSbrD1vUHDqk63cXRuw+gnBiBhMTFsaODg8fD4eV5v+gkCuzVjxBbXTa39NsZ
+584wMPloBTFr41mhHie6NCS02dbxbOcMblK7HiE32meZJPYHlcl5BvN6bWzEHj3RGBxJXhSX0Uw
ERRCIEJ4jPL+ZYjAA7ke6sgs/wlZpx+GGSt813kwTEd2IHfa+tXvaiZd1LPHk2FErGIhckDIeSW3
UFejp85tt9qDo/okVGLcKZIuUA1hIS/Y82jmo7hPeAA7M2p2zbB1ncllAGf+LL/D1re4d/ehVdPe
MAd7Q1XTXEoDb1uS5szskNAnfvNMHyG7JbHGOo5hg0trXYXVbQUY+YfZit1HG0H9WsLzLxfVUaZc
3orVB6s+ComcsOtXNN/rgWH+I6nMD0ZT5QsQetvGlPVsalgkbIIMctMiujmndzIERDDk7jVZZZYk
ClPWJk9m8YTAOV7VSYmyICJ7cNgOIsw29bSQhDGilpOdbueU/KJsNp55SqGwdBdp9c9zN6VAEnn2
o+HUWEibh3H+BfqzwcibfRqNf6xLEMl2gpqyqo9tPvrA6KF5F/PocXZ3XlxWg5XyjRukRFSmHbW3
D5uKQe22Xvpatlt/FZkivxzqFCvswv0rG2aVDJrjJAPs18QXXUzgvjCBqlyjkc8+UOeg0sCYHary
YjlINIWPgUYGc7GKC3ERJgraRjLL82ofUQ7p4uuh0/S0osXxmMthZebHQZslTYxw3Vuxv03pzfka
x3qEi0m6+bhptT7j4gDrtqBtmvEYTSNKM5vYVjseHkwtiN2Uw1GiTAtQfiHhj2kByrVL/36bIRx/
aIOGO8uZp5XfE0OZFiZ5FB3iedSmn4OT0C5DcbPIXcm2jDUjSpw3iuX4YYJt8Jj5zJ9SgUvCQJPE
vgR+IiDvU8odbmZawqnzG3EzxzEU2FAUAzzywzNZ2uAj+ldrieDyYOY9NIx4PegAxhBMq87rLexX
DP5MheZCNfGmQTYrHXQcoimww4NuHchv2NCsQRbikgvJ4BrXeeaSR8ZgEf5s+ElytmXTBXLaB9Cf
eQHLSc+L7DMcnIMWeI/nnuaHRVWmFQYqQyGmVjOqNm+uxDrCEJtaKCZ68lDn7H2Sg3UHqcXqF4S/
vLwYHxWGlwfLQQjtut11nOnqzCOsj6YD76rwG9IKI9lQJT3LoXDWKs+xsA+W3od+/od+f7LOSxQw
kY2K2yeLIDAgnAwptq/GcQCWzNEhtCsC2CL32amwJIS2BeXXJQvdBT1md7vBDeTOnLBQofAJkkGA
lhA3TQa0J9CYJLO6ELKAMkPaxirPGdK6JlgLcGKOBmxjzQa3kVcjis0ezTHYiT43wDgjLu5xXNMW
YmjgNfhqbPB6/CRcspJ4YRjUd1EQ5tdlEVuhOgAOwN7YJRzNUwKjhwEPkZFYQNk5/WZp5iNLrn7X
QxbQXopIwUoNiyUeh8CQ597KVjSf5yUAG0fK37rQyAnC3+1MXqmO9WkyS2vVwRyFps0pDS/Io5tx
pmyCYJtNVXySdkzvMySIHlXnypZg5kv+JSNhAPljUu9rfksXo6YQ06IAnPyQtBeIHkoSnNrEaCnB
Dz40PbRpHLz0kOEDPZoWcZf+GAIYjL6LuIUPmFfkbsw4QeuXNITRnNCG5DiO5U+wnKMbDGlgL/V2
29Iv/PAyzoFYMj5sN0VWOuZvLNuX0tRnDAi3VAztGWp8lHBaakOYpuBaug2zvLgYIc5N6Q16THyP
LYmaxuJeoIdciyFhSgB0L2IKCWoNJR5dWzIJZbAPYhJs7S40Lx2PgRdenNnt9zg08PqM4d+8nGHn
Bt1769NFJUjkMXRee1LSFhYsJsoOCF9We/wG5T/kQ+tdt/nAES80aGHAQfjlTNDPyglw/RxPXzSB
TjS6cDPMdE9ZU549Go+kQVD10Iio02FTL1OFMITJ0diKGCGc5HLOXl1pvkmZwuGa3FucBU9d7u6T
osQ+6HFMhCOEdws5sFsE1aHm983UZVskxL9kCOR7svxleW23qfR2ZcJDbZE0h/cB+5fWe0stZvF3
pBOknYXTkTkLpu+RE16ZoA+PYta9HB/xiKVeNi5HmZjApromfRYHB5N+ZahlkSM50CVctYiOkcMh
0Q5uc+/T+UmzNZADZGZpeS44gl99EhIRjPE8OVS/bcPvJkLq2qnwLpHqhq15tkeWt7JAlzoGMWay
qhjPNNMZWw3tBW13yaViT9AVYwflWPnSfgQT13KAQXf7E6FiPpMR8ejoiGlkFuxsPuFTQQYVeV2b
kWVkl/cD0nMvtnGoZRs/ZNiGrY2OZSf1uh8hV4bIhSnviHtStT4NGWAtmU1I+KBH73AicM8qfCwO
Sad5RGZ0bkx7IwcO5iD/djIysbo9aliEW9YnGAwaUE4ISDkcryNoxIdQtvZOWSxE+VjdEuCKB8sg
fKA2fhhCohwCEID4l3yQGiVUMifkrqogPIL3YcoxEIQTGIt9kZEf/eVpXQzxAU0qDBu73hTthJ+1
ra21YZonyKF0Zgu9UIzTnQVs8KE2J5StDVbFWmW3MMU0i4g2eEja/jCG6V41zSkpmDJnMd5E0/5K
sPbv1VCVbJfL/lfRWgXao8Tj/2LuTJYjR7Ir+isy7b3NMQNmUi8iAoiRZHAmcwPL5IB5nvH1OkCW
1FW9aNNKpkWndRaTZAQCcPf33r3nhiFjp9jJMWHOqDQ1tY32UhnPhpVXyBpSGhhjetEi/TGIfduz
swnddOOwtmGUAHI6gw8U8ilpOVB3dQs8JemuSY/035BhiG2GatTaTwbUEGOyOLdXin4uHXAb3dgf
OV1vzRGelrqswE3/5c+Ksoc8dZmCiOY9z3rK8P0MTGSj2NSxSsfIUTSHYUIBMMzJMadtS36yA2wc
UL5tneD6qEQ8BQkddIbmTdzSImVaIqaChqEmKewyabh9M33OXVnvEriks8bBTi9hB2QjoE4GJFuY
X64PK7lqmGrCO6YQ2uBSt85sbo5V+UdT1hxSUtvrU4X5JetJFxYREQ4D8SKinna5bn8M8qOL9JoU
hfBe6RvYZdqD1Ai4jeB9DyqDo5Llp9IoBf0OdI86ui2K2P0UQfTvHOaPSml13hygSa0TdOH11Jln
jBBulnD4o7UUN51AxRk8xy07jFTVYj8S73YmxSHaroz+xEalIGiTuY02djeBXz8YOcY2sPKUXnbE
BpMjQo0zUJJ1DQxsiindDc4YtRzPKv5K4sVi+iQq1ZXdl2ctHb5H4nzcGhf3WYTUWE2ELYiuj+8l
6VvGrKoqkvy2qqtTCUYC2couDeGTTPZXamW+F8aSRBeS0o7qMkQwpF94or6zcz878Zp31cT5RKhE
xatt/ZE5433tfyFC+bAzamp4jdtOYeSI7qMiO4mC4A00yPNQE07X++h2BmvHhsMAoGBxyRKfcRny
urxSDo6P/jJQPpKOKjhuBROvQDg7vY6eDac/DHn6WVMBsrXHy3mkcCutPQ302N1JdrfYYbEXAapl
vxG7GeGDkhAE4mcQ+gVBxZHWSRStiXawFNVrWvHWZC1S/CM3kEMc2nYwwvoMMxPZqPozD9V3RRLp
BfMs2cMe4E4wCYeefOM+KDF3lU70MxPpdZTq7GlhStxeEAWHgRMZhIBsH/qc0NAourpa5pzhmTPT
KQnBLjiczfWR6AMU+cwXIrczSsNNazGwfQwLEQUdEwAOSkqon8mWGvoamE7lCZIkvdGYdgk+CGKg
Gda9Jrb/Ogfg4zsf7O0s23EP94AHnDVLIOQ5ZCX0MT7oS92ad0mxwP6H6DZJlAfKVYOf+QvDC/Nz
IkHiMTiOanlKFKCgxY55CyBCNgq1+8k5CgIv6ssu1Ytz5Aw3HHCu+lhxqO2aXafKs4jkS2lq8Ow5
BZrI97fYgDzccxsZ5T8sBYws5yCQM9ghQ/utrEjTqfSJ9aD2GdlzC4Y9EWbdYN2FQpobI6cDa9Bm
Wg0AzhhjiB4xPwB0KmxkTKHcKuWLbs3XCnoyYClswKKB59Vw8JHsRODaRtI4LGg6Uh0f5rCbIVDf
B/pwN1mMWuznUJW4aY4zLaMjV2M7R/WhUdJLFguc1HXwBpyaColBOJ0OBe7qJqsJ+NCLlski3p66
Uwd4LLx32qk5YfOjzslfGx7MWnuDSH2rZtq3TUKtoQk3J2u8MaJFxfuoguEdk/C+TtHOzHbyZi3i
86DPwLem0VX2kX1XnWeHnEtrnK9mhxLSwG60HafiR86CdTEy/Zui38Ddj2XRUQEXOWZ9qsrup8Sn
apE8tld44NjrWSO5zr8Uyzybpsrx1PjsrOBnOM7sgGb34PAI7UPcBCjbYxKGtWZPpqSOtGEkvkZh
4QrMCoQF0bLCam+kjjMbK919p82dW4awvLJCexry9jksISOEEO2xoktG2Sr0xrpl6Ft0oJCH4rse
rTdblHc9q/sNpk0o+xG51xHRFJpNamD5NasNgGogBYcEGwZFe4ayJYueUsHE3jJKzBn2vZGUWEUI
sSOCVyMtmfsb3CgPZaiqXhliYavbGNAwNZo/P08C8MZkRY991ehbctocDeoEwlX2SrqDeorgwwq6
01iRacC0q2bLiQ+x80xXNdhZOS2V1K88PKCUlwaTLBFMe1+U71OXnfkKmEN/GHYxo3/OmmPo0Rca
uCYBpxdGwPuyirGuxh159TMA2qzchDhR+SZ++oheuBxrenCYABnuxU9KzwXTO6JtMC3NJA8umcea
QVVGnheR1uWViJX3Iu1+dS0dMQ1JMtYLimGpzG7fNk9UQC1p7jqRZkuby4nCQ885nYgnWpKOU1Z0
z0mFJ3y9b+rPNAUa4ICh2jgmV2PUgHWnJ8BaBAdjh2MMCfvaikndEKjw1Ky4tZniJ8yXmFuaQOCa
5LVUzOeGj3VBOi5074FMYg1pMwyF2aFqt4r+EKPIMoi03evdgGSFgKZOPCVhCorRuWBCap+cGPfh
QQyQfKrWol9Dm5MaD02XcPp75p6nIGerszPEerGZeFBnILIRveGIYfDmAeYly3mmdO9hEHwYDVwo
s3/0LYOha6G8ZiPtJGsmQQcuF0PlhsZFaKbcXirPdSi0h7Q0DiWF9WbAD6gtIvkI6QtuLMCPcpqA
xI1PPnarjTBhU5aF8WOaSQyxm+aY22ntKljFu1K+6SoGYnZmKo8O6mdFbF8aavR8eT5rJlfcxzXj
DnaADP+w2ynkAkLnHnbMrrg3yNAUBkwYwCzGPsHmj256EU0jVMeC/iY7vfeggMNyZTfJxuAnLWym
P0VzMCfibJSIHkIl43VxpVuI0pzV+FZ26t2AUhPNQENAyWKfDUbemREUNyMWRwykrdxy2xKIBYq7
No8iOqfxJGGNYKwLFJV1p/l0epgD9HMtGrDVq83p5f94nPvnnIe/77+K25/ZV/Mff4l/+Ptf//r/
Iw3Ckv9q5OtSMv3TwHf5hj/CIOy/QUyxbVuno20oTP3+OwxCVf5GnpRtOYajQok1JDERfwx8Dedv
5pL1YNmKpS1JDf8Y+BrW3wzs0nyDtf40vvT3/+C6Bl/FlZYH8z4u2V/+/m/wnq5FlLcN0RT8jr+M
e6WlapbO7zFInNDBKv513Etsc0ztFij0i6bxmvU1Qc999xZLOtIgsmZvXIpbfH+UH/ZXQ0dHr+3X
cIbj4TQ0HPLeuCOP2yRJkHoQr/oS80NNLtDeoyBGhmm3HpKE8aqbwPa7qD/mc3rxdexEaofjEqDB
/DuO5H//pjRFs7ikqmowydZIzvjrm4LJEEmWKpiP9EGIsSElUm2M1q3NEtMMqDSL1aasAgfxZvcw
tdTkRQZwQ1VJ9VZb/UHtytkNLR/dORPScu7PDnJCL9UZRVnQYhiesJ5yeFqf7tYZ7ko9f/ZJRshw
2m+4lK37pzvqjw/uzx+UYvzTB6UpugEs3VQ1xbJ13eCO+PNcnkiAvGPEau2Eo/knGossRop5xRFO
bs8QWUxnarELFbI5GN/vh5GpSKvo18SHSJMLemBiUp+bGenjv35l2nI1f99px8///HfSKZFaS3qK
jlRsHa3RP91CVlrkfci2ghkWafY8PZE7i0japiEzDaXnzLQX27bfxj16gTqaWzeOs19zIn5/MvMA
Xp4ISIJ5NOWYsZbt0+9MN5+65XOLMB5uzWiCsmY196zBiG2W2xJIWL9d7zTFkPuAegXdOhbpf/3e
VC7vP787VdHQYlhkd8FNNHX9r9c9AEnRUYoDQF/YHD6oCgz2w7EkOQn49PStDn1/APlxIx3wlbB6
28i6Nxu9pJF6Cuo8exzGZxPRut1SW1K6tw81LVnZ4wPu0HSc1z+Cobe4WjvFJwCI5LofZKr5dwot
xrKeiHv3pCwvY5obJ3lqg47ZgCmwlJvOh0h7jyQw84FmIDLGcU/XmA78zdSYoceliqEus50omQnw
B2uwn2kPqDdMXrPfbqAYGdu+F0hlRTAfm8RhqIPkItAAmmDH466y66fCuOmi1NjpI8K40bd26aQo
TzK5cZSlmSRqTJrWcOfgKT0zS3Iupl/Qr/T9S4H1gCMAQyVZiU/F6O+ZDQR7v4rO0LSCQ2HFWLPZ
dFW8xMKuQKmI5Cbqq4D5JsQUvBLM2VNmalXndWCGaEwI+Eix45z8Ue4TKU61SA818od+eMnsad+i
5IicB3oHJ9IXOFr6HoTTu6RJblqH1uGO9NVNggIkCvJPCKOerXffcwvkjzNF5nAsYiSDGR0NRCy/
bSGe4sC+CzvXGrg1tZ5QF+UCj4xelwWBlRTUuOUOxBpnM3Vr0vYeZQEaZAUk4khjeWKg5tNomLQ7
av1DVDl7czfXKAICGOZxfJhQwGbio8VQkOX9tmnSH3YFCrIcwx2i87eksb3Qyl/t4+CEu+lZw7pn
SohIMsoem0zdxgpuLvlKKAukSMYFSqC6SxEcFtZNfVa/O0O7lcjD8YVcw5G2OmSJDbUUqRFSgSy2
q7Ca5+ZnFfc3YEfRd2w9zB/uAgu9meIbp3wbupoZfqfd+gI+WtDhI/CW65gGLz0oMlTDyGjo99rZ
ZlD6b2soD7MCa5jx4GyB5qCodNSDDpKV6WJ0nNEOFLrC1ex/8RsRcnD75s9Jvc/OonBcOcAcaXZ2
fUte5sWetNup5TIiwLSxEThMH7jEoWuh+vXR7OT8SMWcbucWU5OSZq4zosyoLOcmqLKLEnX4fX1w
9+a50YZdwg8vKv2XAfBMdNbPtAtdv/ikrQUhMzlOWFT7xLnO6ATGQFVcjCmPow5uOKHriXDjyKF+
R9zOjVVnXhuiFFJxGjvGi48DVEbpmZf1PiW023i3KZbkAk9vjNi0Ml5Atb+JBqQivdkCGO9mVlXi
kftzPkL4ykjE2GQNpDtfJ1M+95JGZ6ob8q/aW06N+9HGA5kNnmLKBWir7kmY3jH/PhBp80axw2Dc
H07Iz101JI7GSBQuA57ZApoucIidg2FmKjxUfxdCOrwmde4DVR4z+yrEdDfAzy6bNzpcW3ggDwmT
YYZX71IXl7gMzjnKKR/xFABLRL10dJprOaNnFPm7QQMa3NK2B56/zH5Oo1ns/Ty/U9PqkBTNTSt6
Dt33ke/f5jCbS1vZE2FXRPIS2todY4X7uQhfMVFenRzBFyxCk/5LniMxsJGGEpmDaX4SNMnoJwOB
OcKhAcxY627QXif1IBJAskDLSuWXExlkMcj2YSidM+WLCCusIyaxVY+F4qVa7Cr9qxZ+KeHzOafT
Hi28BmXBvek7+RjZ5j3Gyju1/8lLH/3gUGqFFz53+rOPziG1vgsdJbOjwos4zG25LbtiB9KfY4Pm
lheT7PA5RUp205Lc5KiPkqFucetPD2r9IcurJJxeqLcB3sesnY51P1IRA9lHIERT7x5K0zYulvUz
ICAZrQCKKI4qNDhdh04gLb3HLibSu0vuKmyxgXRI2d23LdYH56zWpwavos/4B1MRyXTRLg1gFQNq
UtrybmxOzE82JbYjBviM42ZK+l9tYDyQjnhuAG/uQiapnX+2+YSWSeTQWoewrLxAv5+1j1F0h7Gn
A2qOh8bCtM2LY6R4FnqK2YLIbvzxQukvtij2efBNeII7Rpe5Ijwdtykklp2DC9S23tHEeDadFVPt
XHjch0BJ3M6+bbRo1xtk7nXMXFVrj1mdrT5z6wZUh38NUTw12qFSYMWqySWe6LVDYqTi7nRcHYr0
GpxW1fyrL9XLmNdHDXClBoihRvtl18lpHPcVZq0iFDQTLXg/zvCYzUPNLq7vYY4VHkFuJJzjV56U
g1CYEtoNnen2YppolhlU6LR2j1YuH1TjNcbhKnRWu/4owYn7/ndRnZ1lJfHZQomRt+zPEf6jelLU
YVvp+QbVBwV8hMosO9SG+dGRt9DYOKmRC8r6RQntzczbT5M7BVjP0P/MMRng6SVsvReJq/lgmSN5
tMZvAzxwqGKspZWAh/81YsxnGL6LJOQJddiR/F8IpvR7MwmiqWgedEpUhnPeCDm692d3UvJnHDqP
CEOCBY9I56tGAz+fBjG6l77lGZshmm11WR8Eir2trdHDkZhoks7TEnIFQMJBDMNXgYsOUJDSv7fz
otHHgwYheDijhcEWpn6YOEWkViKG1tmc093ssL1oAXTtsw+KJNesGKn/FbLPB8JmOnhFm22V3HpJ
LCgzzkgW9LjT9eJTJ8NhA5dsp6u8n856HZzi2Uq6kzKaWwAfj3QHj0ObkV2uxFf1JYuzHXqNeYGK
+xogqg1046h+1JXgWkuajoOjfxZ0zNmcIUjgb9zMTXLpYV5rRfzAzKXDCR1qz735Wfb5WRVLECxp
4RYtX9FvW8JRHRQKYDqb/LVbGKB9vA9z+tqZhx96OyXFT61XsIeY8HnNXZwlKNRscVCT5D7oabJB
1FsApFlyUDGXhrp+bQQUOcKsMs25Knyr/W5ZBqkwDEclU+RzLrqbSEv2Jpc+8atrgO5FULEhE31O
sMaSRgWVeDB+LSKayu9O5lxEZxOWbx9MUCtC+6ymnHQ4Nc1XFTXJxLT7wdFRKPmpfJ8pYjeWxrGN
jJbuPtYPeLm9wUkAkSjRtK1VydoSK7/QF004fVAu6HnNOSDU8NFCuDXlzwD6rm92PgiP1D8FFv8v
nnqUlm1eX4bWhmlkDfm5NJ3wFJKgdUxyJfKKiYhYFebWY20T+CnItzuVjOueTKS65DdA91+/ajLu
vrPb6dQzaCIHolXv6zYFr7J8q284ZHHnI3mZy19DIgrAJUCj+P2P44n01aInWkVrvSqbkydgG2zA
9pienCogjoWy0uVkXFwa30Y7Z4KRCvIXOJzpiYcXgNWQZS8SiQe+VKxvg5+WR99oxRbYtenVZWsg
RuOf4OUnfBA56n79AWNKTKLvz+DNxjl7sZBXw/+Tymn9qjZFOO0GVbmsX8VHumUSvaVuVWmj1Zr/
6iAvTIaKcDzdh5RkYpTakGYdYyKq/PfJn341S5hMjnNwpMlfREeteUzN7CGOZpXHQcA1wfLXWdOB
BASMkCgFew78aOeUIf2A26RU97QUUcSY5d7s05Qtq/eGxjgVSuvl0MD0Xnu0rVnb0A4wo02gGm+4
FMkQ6aPXofksJuUkx/wxtIEpxR0r6Yhko3G+J2iiu5AzCS28ea+L+ctmp13+p9QVNrQWmZqNtkQS
SJCWlrGZEPBNhzpHgjLUNS82PYSDOngp7hcjx99roxSwJ+WuIcM5xQoTLeOpIQyeHfwMC5gBcdYh
snw4AHS/png+9cWd343DXjA4z0VMezKAJzJ3JxrgP0IJKnQ2PRKOLiHZUqnEw0tIjT8jDlAQZVol
YgiG0O5AS9axB6BB+KoRH2Kg7lW6qpYZvIObgepPwp2nNxHCg7ZHMjXDVYnfWXNOzpDfY49iBKs5
qFtrmsUxa1SuHGhney2OQ+atHBOL8IoWVpUD8nl8zIACzBuSjkiHArXTDTaxVqKLTzJEw4gqpW+Y
Fo7J+NFJLIpa4gAAuVPN4myJ6lrAHyYse0aIou30Bp9WTfLAWFr1Pp1Hr4IjuOMI3xJh3hZYeCCm
feUcD5wKyl55bML0Ic7sZZywFYnxkhiGWw2WCz/KG1Sc5IaG5szYKmB6LYllvrqGFsZeYxeU+lcS
BCgjfPjj1oGC9znPM0+NDZ8EdLEfF0TukFauJaKDijy0bW3cBqSW80pmiGGMEiTG3brlYluxv8k5
2w2kd4UT+62m80DTARXbOMyPKRua3iWkMzJvNPwMFq1WvhVshEu+xhXTVkfj2rdTdzA7tGkmJxt/
SSZFZaLODeFBwUUTTPrHKny2UDhNZXPSoelv8zim4w9IR+ingEABBpq3UUfUegQ6M1GdG/xwyHHq
Wb8xLfPaVfeaOcdHItcQ50cRT3Owk2Pln0zVnOkDpLuqVJk/i5L0zkzY+1ZBLoDD0RMlYeiWWkEW
zlO8SsUzgC48YPH8ULRgXI5Oa7UsRcPeVsPqlODpNJxmXAT+9KLN+dWPCF9MbQSPJBjqbp3bw00w
4BbUYuqPvvaZN6nyFnGFSVBS47+jkYiPmSKCM4rVrcGJKtqnBctCphnVzdBlzM7slD/pTA5M5Etx
0jLk5yG166aZfIj7U74nv6w6VFl9nqbKP1e9dVbUBh5mHYon2k3aviUs66x2Nvs2+WgezTX8ZUy9
NuY8FoeehilSfus1M4r46kCXGgLZXm3N+UpC5dxp+rhPFkJbH0XaBW0OSvhEvyexWWy7XusxYyHZ
71P4tnUenNdr2qlenJP9kWm12+m6uieoZYL4osO7xK+6KVtGPKxj94XtjiUW+i7UGC9oDjFGdtMd
RI+ZgLKBZASiMPPGvs8n/1OJaPyDqpsQE8ivOcgfOZsYKFO4lOXoV0CPQq+wX9aWpzYVBMzA0mim
uT5OBH9tB/RUR8vZyUig7W05XOoWQ++lQWonJhQSHyP5Ekan0Uv4/R0FD0Nljppr6gbHfGhfO/TM
70MPbnAmzblXp9btO6NxP8hSxTtOhs1uLrL+1AhqJka6/ZaZrbNPe9SBaEJ5DJP+TMj6IdXM+ojC
in9VEQrW8JtsE/BdjB2mqfsWqUPcXhzkYsRsuXroHOqoegFWdwwc0bio0QdPZPZzJ+uWdB9mPpDZ
WGkZmu5YtmkL02HacNrZg71DDBGqB9bqHv8o7xcE0JcKLuc8KvpJI+dlY5j8XlOMX1Y8UBc2BOWC
ff79y3P66Rc6Yn+0cNdG4frOi4xguLAmOEUjHnL9yeosxVbLsScurytWc/EkgxEGpsGNh/QrtR0y
hymv1gustxhgoD+7Kl35faTW9+xPDgpugHLyuv6TUCFcY7ZxXtoYLGgU8E6DpK5Y4Ea0sOHWWSjW
ukkso7OEXsZljuAxfW0xNW+qrLnvO1rHxWRNXqEBXAxRF0fDkSxVzO7jR1vVuA5m+ykt+T28lWlZ
whIFk+vS2dRy+6lEK3xUFyiGnuhuHjX3Qh84Py/XPFCDdxWExeBEdKQXHmqCnC0hIKh2ch7CkbF4
QeJnlxLgGVvyCjn+Z6tFaEUg7LXdDod6KyDzJcuh1uKAMjRvzvJGm055mZv5HDsV0oTlvyQ8OvCa
IIOoJrrxklc0zw+mSTYbyovj+hbXXq1al4RUmXK/rk+lo3ITjtUjnQiTk4L/NGTOZx+z+q9XLNAc
HJYRaOgZvI/TcR+s3fZgJoYCVQWNHLU+ip5fni/N+cmpEd41FDHQstvlU3ZKELmoCyiIK9qDVovO
VyiUaYTb7ezBeBGCFn0wcz3Xy41AFH+pNR+CbD6aAFGY4knTzWzHWx8bAdaODVWmO5MoOmbq2JkR
klP7deCcOghTChNPt6yXTFI7pJ4a+MMX87fpoyWdFfEEvMzeN+p8ZRgKyF7Q9s453k3pXYwgdyfA
0LtAQ4/LFrUrpckVwn4Dn2oBJdLoaRBJjyH5o8R7Nbuh4Bbi/NVA3sCRnhH1jDVLuayTF3+5YnjX
jr1k/yxtqIjrT20N7dmIalbApX9OJ7pHUW4d5dTEG2rirYbz5452Phri2nmall1kpFiqDEpYSGBu
jdgRZ9airVw+/bB0LW5AUNILoxEo+rAMbJhTICZG7Nq/NlGDkF4pWrfI8H+YsmAhyPYIBmPkWLUN
YTWqM5Ubhvu2psbYr58DTG6bEIundXEgJ5RjXUefmkE2URQk24X1Z9NSE+sRPT21uUs6pkp13/e4
FexjOWbneS4wclTBORymghSSGR2+5hzWj4dIJspHH1D4701YQ4PGZkYW7LIiGyVn9tFqPC2gfUrS
J092QOiZEgwboynva9QQ/M5AfZhx8W5Slml08lWzW5esZIlYDA/rMMgZm89uzoBNcy0Lx3mSnfFk
R5YXNBlHYYviLLEgN+GNrDdgEsg/5Q4i4ATyF7m8y6CkpiBBeD7wYU4LEDJj9A1Q8B9LG5iI1hXs
xHZb1PDUGbrjPFsgeZCzyfhkj2eR12uyptPGavbrDV9X7PtQ3tef7kdS34ExQeEdg3FAo8sljfvP
oNDfCWkSZKA5N+swJY6nh1ofINM0xS9Fm4nFLt8VmlahU78VYcNmohqbGo8oLhbtUesJFJBoZjYN
bDkhy/JYVRk+NB7MgrABCt7GW5/vP/alDncRR871HpIBJf1ynAEN2Xk1Z78uUG+sXGPaoOo/usBE
FtYx3ubjKPF4Lls1zg1cFTVeqGWVrEeWmHWZWG9z/AwEJ0zAfm3l1uzxJ4UxLvTOKuW2Ta2Z7dbC
uVfd+HhED/gWOMQtm5I53ulm76Yls7M+BbjT5BQ5mmUg2qxQlKxLXpIThtlYprfO0sy+mUFkEaET
6qHHwAA0TV9d0G8wQGRQtmeK+F4uB/nEro9p1PCQ9cr3YD1XhI/BiyALSrT4B4buR21HXo72x0My
0aArG3EkhYgGQjuBnTuZOXEU0NeN0HSJ3gi8BAcfYVEpLbdkNPa2QgzR+kbWx399CKUgoz1RQT5w
04ppXyfTgdS8wl1XUrJPULGjOGF6Me+gktQ40bnFa53bcixYWX3tZ9bN+7pNQHQuz62mRChCMw/4
ZetKxO6+zePG9fy1DuiKBXSwLhfrkrd+Lmo+1KCZqtP6+ZP++ikULAnrQS3KuKU1M9vm6ntuDuK4
nhrxX463KupCvmrdrm9kHcsumyHxMMdSSm0jw+jLNI1LruMHlrP/3AUMZSta32OHWqJpqo2xrJ2x
T1BGhKMXpi81FmvouiHJxDyUAeiSZVcIVTyl9QHVByIsubMVcsZyZjbFsnV1y/6dmEj0xT0TlQei
mF87IX1Px+KzLiN4Eti9QrEX0RovyD9fFymN6I1hIvikFzzsVoEHf8g41ARKKn5fpfXmtDgHY7Ak
w0nSlTl19WE9UhKSRpJqHrxFZGSu28y66sStQwgQMRrr7uNOIflQEcGJ9HtVb/2cbeUjjgPaXKSg
ouzx4pk6F8EIh9noLWcVXXe19RNMR4RZZhr+ygNajuveK0dS0kLzllP6wz824xZ4wQR6YR/XdFut
ejhUfKxHLaTDZSY/WpsyOa+EN3cAwwK6ieuWaET6ZaJkospPlqcJkI5e6DfLGmk1wexV9QhyPuZ7
l3tLFORR50EMLRA8t5m+g6mx9xnPcaUQzrNeq7jsJy9B8bY+6D09NNZNc4GRI8VMQ4iFIk/IUBmZ
zaXLPVqP1O1jQJQuhjf2f2KBtsPUPa9/y5umddOC7ptZG3dKaDBQnzhiDFHn7GU8NSzVZL+UyD0d
vBq2Js5DrD5Mavm0Lm1GhU6ArKPZW3cXVEk0eu8SMpn3HRR/KOt80FggP62Y6D5pZTfrBDvMIMmH
aMe56t66O891R6cY5VeE3La1WGuQ7zneeg4aZo7bpi6O6xMWxm3pqh9dCSok8KMXTcRHpY/prqWI
yXONFIX1ztCXl2YpLEOh5tj79eE1U66KtIZr3IRulLNjkOTwNPecdqImfmiS8JkwRoiwtGiWM7mG
4ZMjgb8XwRBso8mH0MUl/Z/jAkaE42zYP8fGcaOeyI2h9U+Gbh4NY3xqZmTjlcLLJLn1daLqVok7
OC7nv0wVLj9xr6uVuu9r4LSi+NBarb23hiXudlklAxs1Yw5ETgMh6ChWCnElarkJPlephb8cw9cL
YvX+hWbNYg16m4duOKg9soByKTXayr9EerzQqLhNA1Lq6dLwR1pnfGLLkohHhoRHK5iRWaX+ezDv
CuCqMFccZlt197UqX7rQwjnjk12pyTzEESmxcNA9jY2QUUFtXkAC3JACau8h8e6bsrgkkyToNTZ3
zXI6XN6y1pYEBfctbbvlCracdIPKejIM29xbaJDX601Uz0vfmKDWWZOWh0QUeuuup6Q8eNLngjVM
qQXpEz/WO2M9GqwXYT1ot0vVtj5pU2E82D4OofWHLHsbXT0609h+lqMZvIVvsyyA9fIVH6V+NsHA
DXvE3exQvrsuavXS6ZztZSeQCyceb59jniqrfZRKuI8VGwMAx8k6l+hL6u4boAAHd8N+wlXf7Ych
LTeZHzcegwAeYfACi2bm9wq2LI52p3tFl85neMqXCoK9Vy1nur5mLK4uFyvjYv0+2A+IjoKuxW8Y
T9e1DnAIetuSlNxv1idwXcNji0yFqv197GtIyhKN3wBx4uFEWgR5V17MOLv1A87BawWpq/GLbzCS
Mk3sj10no62psEQMinmPXfCtSGBM2vN+3dMYN77h6dz7MINSWxa7dXVou/rX+smp2fCQYlXRlMri
OeXJQrLLuU5pj84MxpE036/1XLUuO+s5Im5xlZl5e0ukAfFHDMiX7oO+LKjz1LzYA7rBKODVx8vV
MxKAU+BodusNTDUHpaCvkF7J6rzWtesNv25geRFc7aB0fUO+IAEvt/PL+k0DzHGU6qO6HVP994JA
yG/nt7n7XI0Cg9Jy/yRLGUoHdp+gjvd7zSePBTlN1MjXwbe/110DsSVqYoU5hi0yd63cQ58X6cvs
6jv5jznH7B61rXNlDBJoBJdSukcSLIRfzjfoUR+45Ussa991xTRKUjyun+OUmK0bwI/tpzMnFbFd
i3y/tzhR84bXaxcNHnave5TT0HWx0u1kTguLVPD1xliWplKp/ZOaICoIp7c5mFhLdKU6gL+9JwG4
AXvfQAVKAZEsb3UQ9pOWxi9m2BDEUDI9W38XwnF56gxTbmuT7X9s+DHrJ9238rvG7tB29KzXpX/9
z5UDU6/AxmEWB7Jy/JPA07YTvf4mYnTnBJ2sBZaBEUih6RPPUvV8nYYj4aQEACEOcXUWzmWpWD+s
5f9gueUDWwr7MsPLz8yr1oNHEEzz7+VCqvonmkISxJfNfV1YOgwh9CGSbxqSN6h58iMomdPvnW85
Sk4dDHtfEt2ZEoO9TKvWdxsIAn/zGWJDtqy9wJfzLdKTi8x05ZKQf+5Lg+sfsGWjhi5s1ku/GCdP
9I895RNd3Dx2W6Mnjbgvn4K+rM6+rTzYs+zC36+OipK6pcNYF62DGI6a6zq+3vTr64sNsqS0mgKF
ZCl6UWHz5kO6dyaa4TlpWHGrfwVz8l6lvvIQDftgdPrfVZRhFvfjHJ8I5sEhsaztAyolyryAIMga
bJ0lcXcaHBxMhFOM5X0NfCFUFWvOWi/EjhK273MLycY3Z0j6EMck2W9iDBhs2OUDLl+QeJk/nI2U
5ur6YZkCuYzS4EhellhDX4rreFm/HPsu0a2bdb9tU46PuY8Pp7CYNetEvM/aU6VHz2GjfofSOK/L
+FozWxPRAzhRoaAty0dhQa+0whlxL2t0ssD39AYxwJSIa23Q5xEJlvz/Yu48luNG0rV9L2c9mIA3
i7OpQnmSokiRlLRBiJII7z2u/jyZ7JgmSxrVzL/6oyM6ZKjKSiDNZ15j8kKyQqUfUHFPCpq/QMlN
NT12bl44/pMDXTzhjhHM+y7bOdVjVGgW+Ot4Fw18cthT8snpa8p4DJ3Yo+tR2rfAcEzE5XvFyD1K
K+1d0jn3lKl4NOSryHoGHzoB+arTau8ZAyJANKjyumgPCaWxhbu4hYmEkg3wJD2NK3gVuJb1qYer
2YghsRb1Ow2Q6dYZ8IOyM+togSvAFrnP0KZkW+InsjWgSgnDApqjDlaJutOiiV8HWxrH35QJr/IW
Vc8NdkGFS7CTjwkuqyi6KFb9xbGavVXoALvBwPR1iqCjkhZbrJ8zRT2RcnHcuUng0yn9EJb6w6hE
6S5KYR/nsHMbRC2jsAt3icH2Umyr91Fl7iFVYdoHeSJxHZixCTyvuoc2CVTMLtKj3lADzvqBnnUL
VVLB702xM4oFbniCZpKS6S/1nRvaziFZmp/jOAcAAMJTO7bxCfdCRG/bTZD2GNw77maJJ5pYRqkc
dFbiOkBRCEkVxPCgc64pSCGOV13BH4dskFa3bY7eTK9XLjziTT+q3XVgYJFroR3iVtZHw8NU2cKy
HEkWCDgdCYavYVWoR9ONizDSXjvANEM+YFGOKKXQPI6Me/ZD2L50cfE9gu25GrTJPEEUu+2m+vMS
qOoGkmpIm5n/VVRgsCfhFNaVEg2a8ZYKEwXr3nhZZjCGuH/7hjLVh8BRt3mrvSygI9d2j44Jtiq4
0ueodfBksMMpxnY1h3p/mAC05lEFDN61bm3TvW8tBOmDakZuhv54N4xPaHxfFRbFId3B9afVlc+V
E1Z7dJqnTYOZaOS4/VfXq795YVttG6cA3iSEWBePJksPIbBO+mzfejpyKrSl6LpRcjDAnYxlBDPC
5juBDKHErN+mRbKscLMD4IvOQ4epBX0r3PYmuM6JyOdoP30LnfAjLXHQgHPnrYs2v08KtEEDzc+8
Ydk3aXNq3CjeeKCSSUXg+Lpt9lhP/UC+kAjVrFOUw6yweo92M4oAGa5r190ktIjJsxHqNdN91Ih/
V8eG6JHgPzZ0W/4xXpaa0vqxh0DONGZfSDZwGembR9wZ4Ema101TfjZp6WzB6W2B3VHo8u6N8AcC
x8VVlRjAB93p5Iyt99jr37za+GFNnrFFN+Q5Vif81PJlpy9BdPMI0ng5BREtoD6+dlOotanhlH7n
knuHUwTIgMQFEQAcgSqEpcnfFkeneOtE9z1dgAXup4+zCk9fg58Cuszz6cw/9lrjbDrwjkVqlAez
SpZblIDXY6MJ8zFtuMbgqh3RJ0ohRLhJFPFQzeLKqczPEzWcUzGIulBLiwTMPPo3QfLdy5T4YOad
e3SM8UMP+wRlT4yrbYWUYyxxONCxM6sp46kpjeWofElRkEI7sj9QG0tOUz0wjXhGgWkWmiXibCPb
dDemC7NdB6slsoIyh23C/k2AC6pXJdpuwDlR6OjQBUOv6DGYamvX2o650wy0GzGfvXKpEZkRmmOj
Uz1QitsZJtBblLIwaA10vIv0KNxh6N1eJ9ToldaYj7ZwOE7KaljjYx0cGxfZnoFVyOEGxiI9tbEK
UZm1vM29ARQPmj1UOkKhjIbraikyI2g4rzyQf4uwdwwBN38L+lYdQ+V605DdJ1cBWf0eFj0iSjBO
PUUTgTnQyc6JYxt4XiKOlfe6pbTDFdnz0exdPzYW94OqfVksJ8EM01X8unixS8RWRXJeC0IhphD3
MkEbkCYC1UbD+TVeFrGwm+vXM1y7NfIz0Ndgb+cVVYewRBIkafDdNgcNgwmdQEOJxNHIxZKaJPlF
6BAiidhARpr4N1N9EFVDe+QyLfEEkuwAp0SizSoqZ4MC5GqCcg1MycZJHTzRILoGuoGMK1NW9ypF
AMj92hb5OYycg+w5joGh2i2oyVT12p2FyNdKr5v7zIhazmsAV1xmzp1XeeYBY6afsZbFm0hnf8ix
0ctAWxNtIRlNZKIOAdxcMLjFDxAny5hi0ouf6ZB+ifDM3jVgNWawAJusYA1DkQJcn1y5ADc3dZU/
6UG3VywCuqTqQYbRjJf5lwy8mrbCfKvKbsrFa49tmr8MyB7NyqeleQRyNnL2la17Khsd3J/WkY90
WCYvgIflY5vbK2/GaUumOaEVA1docvu1KBWhZr3WlMykeDBDe6wNCEvBcK8uytdoRgSoLpyf8jUk
IhOsWhLDSJSMXERpOE8+NvSbV17kDDu1i6n+iPeU0HficiyB3xM7ZqZyVxTDczCgBURLWlT2aHIk
YRMeFuq9khuB7HB1Ep5m1ogwiJrRHvKG7zJOdgr+tNWfytDoV2qbqyer5uERzx/CZflutMprGjAJ
NYl5XDBCrnsbpRivOsp4X/adiknol+m4y4sOVYLVum9qxnf5/lw9eSZPep4tNoLXH10tpcsofk5D
bn6rN9Bv65F2hSgWhbVeHRZjeJCsEZnJtBSCoI94xxTtI22pv8d2+Cl2vY03BmihdLpg1fBBsimg
9tssxeUsE5VrtY0edZC9cHRJp4ArUvUwuvbUCIXApPxkJ91RruU6QzWvuIFVjYvnWPISJhIOWVSQ
21e2gl9zBxtwpt7vZGFC1raThmgNkxyWLJYkWy+0qC4GiMK7P+SS6JCkHTVaSq+xPUKlu2dZezBz
yi6qqMdUGn9LoO7LKqNMIMv+W2vCsm9E9Uau1bZFWsDtb//+Gbl6sYojrUublmuMDS9fvhtDNlB0
NV3ZB24Q6rzc9Sj4JR/zDKehvutN9NOzWxlfA0pCC75HRbBBSfkoE/84IjlaiuD0d7YpfyU7s10D
HdGOEUgXfc9A1PdlmUQOLWf22sAFEQGcVigeQqCWRVBUNuOPMbAOZ1aDY1lbd4sgCueJ7ttqo4gL
gfIDEdTmtY0oPtoBV7SCVQr/lPRisXZliiSb3aHunsDkzcL8hxI2n3Ax5o/j9F6WFSFv89QqlPgm
m06g/K3K0bwCWTqS1I3DjjtIfmuo2yD1zIVGXrh5JUBhbriGYfAcaMnTLGr/Y/kAiA9bVFFothEa
mcOx2L22XxQIVfi2PhcZ5uhKD0AX0Y9V3AAg0GtvC5sMmBBRy2yrParr5WE0Qzq3MXCd3BY98wHN
I6hf6E3aQOWr8rUyVKpYl46Z4pKW7jKrsK9TwmOBZJigmg6T3QMF4chwIAMQBt/W4ugwvAHXItwZ
XdixyLoh2+abYjdnffpAM/CTTIryrmpJUNTmENJ+Y+3MuzLGSYJoRLvKq6us8gO0DeHec6IkLcbV
dOMg0nLnaK12JRej1rRIGocvQIr8yACp13d4zZrRiJHUQ1JXwaaYEm+TeB0BECu4xtSahUABOgxp
H0zZso5SG5WQjtioBWmu0OKmdL4d+taFliB6NLIkJwJ1coUn2WLC8BDdvcwGv8L2tHJygFnBxF1O
Xql2lSLKk+IlVdmY0H0GsvG6PClcAHvy1lpUcg5R0BVVhUkw2ewa0wS7PIrkFX2PZStrrrJm3Jpg
BIt6uq1U7PmQjL6WXZzJcV4b2nmrEBb39k3RsNKqnnKmXcz6XTHG16ZJzCauqgaXCOIjZS93hry4
Rjp2aFZuooCLTYwr02pZ3HSxbV1RnPACfesIHIjOrgU9ql3LLqkdYj+KEcIaQtxqqOvppqoRcKaR
jQAOa0NWYb5ZqgG4TRQ5ghRWmQ4PXlZFNW9RVlgOYiENQuBAo2Bn9/l97rjxPmnikYoaAmZ0GkK/
y1JY8Db2XJXa6reRdU1fv97JftaA0NsBKtWhxyuMLaO8dpArO08OCinqqqxLivAe/ZTMtD/JYh8S
QSpKluwOsRqcFj5uUud3sOe040hBT62dJ7Wql1cETFbPH8oE55v6aTaCcT/3Sky7Fz8FC+7JNO8B
WtKbG8hIG+1FnquKic1UMYbmCvdRUesfElatpyIZ2rSi61YhAjh5qLTlqKtulbT72AwV8BqddyRr
w5/QqALqYhxQJXf9JiyXdSau08FwRHXxq+QRagne9BPaZmv2GdeEmkzrocwxquGYaE1EpGq3TU4t
Z34pAJSaM520nLRwgoeBQmp+p5rJXTrZT/JBlDZyh0BFH+TdpziYgeRYLLrDrcQNzbiibgKzj+5l
pUU+ySJA/BxzNOSYON89yD/rLlStbRhNnyt92Go99BLVmkAuAWWwmnanVRPdNmB5vD5ElsD6buKc
bi40tv61++nQvWh0ogbxbygFdhtZ7Re/k62CPpzXVhQaMgqzaZTIamxaA0CLIuo5MpDIDRzJGs0C
CMK/G6qv6RSSHojuidyE8ldRRNMNYmG0kZMZgd2t9DHbl97CUQsMSxbw3AR1b7A6wuTA6LeF7g7g
Q9Vbp2yGE5p1ND/lLeg4HI6xYzyE7X1sX79yUUVboyxj0Typb6K0ppHWEPFitfyAP9LAngAHIYeR
9yeKYzQ/RMxdlkc1W74MloM/aojLbFfW6KgDcpMrzEoBPhXBgOylft+O803tNs818ARWKPonyrgJ
cb8BcHSnGmS4cYvAZgKybYJpIDuElF71TR7HL3GbgrVAgEU8YJ1+/NpI4mtZuperohdFzLG3X0bE
SkEA8Tt5lFhF/1QbzZ3sHuPWorDIp1u0zedoMl7nUEeGxDS1olQrT6sgrf+CoUhUAL4fJ9QX0XP/
DoYOnJm4HgwZiXAT98JGQF4S8tBvBHlxAPiW9ITO8uyiogS+p0S5xu1ybIt5f6OzfHHjiMKX6NFU
JQlQDe0LdYnjDJqrFVFFITq4F4io5/kW2Zbu6CiHGxpq345zJss91BQj7aZxX2Mo2cavJxebgwAs
l2I+RXOG0K2ugjDJUdR3tcRXbdF3i6MDhqrUy83oCzbfnFWq9bLUOnLG9B3yFkxtFxb7UEXB23Gb
C9/bEPTYt3kieuY617Kh6aaBF5J7RsWOCtgF6Yj4StubpyovqNsh3RpR8REvfovO9zEFcQX4/iTj
+SrqP6Y1u6/t6OxWKP7vMGjwdqNGoGFBgUOI7hq+BMe9NUKkydtVC+EzSgQDSaE/3gtopEHNM9UX
c53G2j1bF9dSoGfcN7s56r/IsHiJ2gsUbd3+da6Garoawu46TGJTULi/f7uLixDmvfYPj1zFakC7
+7LHGAmMgyLaToVovinViMkDMEOgWnxfcgTSFm5gy24CEJ4K5A/utFTthH1XQtOwrQygaUS1YQMM
jjgSsli5l29e9JeIHtdDB6UmLFCOEZ2WP6844xfCuWqz6FCIN03PNm10Bt7NxgYDA3U7DijN+V1s
vfSAJtc4LO8R2MN3fAxvtYaSGbaqsOfLIaZEx7kiwFk9fCkaqtmHWB0fcgWintxlcm9niocKKnJJ
FMm/zFnku2o+E+6FNTJNaOy1HarHY5nuNWQeS0HR72aj9B0BluLs6lUsCqA/DdH3C9P9heet2paj
U4mBY+/YlimEEt68PCC7aTJYCC+PJjVJzRlwb/mA/CXXRN6fSoEYaKhnl0lwk88JUuAN8YWuCfV5
cR3KAE4ccfJV5O64pceeCd0OEbCQOYjGNZ4VYBQIDJY6gM6x5xUDFshgJcNnBj0iDhikGhB2G9p7
HYbZ6Oovf56n9ss8NWaowWh3dc9Rkfk/myfClGTAqf3a1nLnuvOjgQty5lam0Y18rD6QUkbDdtKO
s5fejwjqAE4EnUq58/HP38ZwRJ3o3fnA19Ed2MqOpnkstTN6/RirjgcBEO8PG080xP938aJQ0KtE
DB2MbbYDB9FvtAmnyJSaMVpz84w3cGiD97dvgVplRwqtN0sYUNfo1HDfujO6Yul0CNBbPUQm/3Bo
r2XqGaTx1zYhBC5U74o0lehJXKBknm4zCf9QwqOhRgK6XrgrdrIDW1UunQTEqWRuIaM9JaCS4wT9
R9NruB9E0J2M7U61Qt3XVbDmSyZQZXyy3P4u1RU3P6lNgKKjEM6Ae1Gv+Th1LVAUaKIBC/eGLcAv
KJ8iBZZdwCRVoIi/tMV0x845vea6kEwJyJ7lPS6BQpqQrGiwG2knuPsh3sTuAFM5DJ/kfpFyC/Uk
0FmaO2/HGaZIu4z0x2OsV8SXUaFA7kz3Sj4gWWTQh/guKIlHpgKX2ixE2aam3NkNcw0YA3St4SH4
pCJASdxBzUck+yCgl4BvokwceiIkCsdkvFYaRM9myIwmiU3dto8yEZN1nWIwb5aETEKi4/EGJ44Z
458hfMHOtL5gRxCjUd6g/J6Ehwzy+LbKAyQJrKHbpSXIH4gx27CLHtA8Hk3epAyBJ4Qfs958lshx
BFS1qyaPb5twghjt4vE8p3eICXgIAs4QKGZKfeViUrWntKTbyYuJbq6awidqrGOUmRFinsQT6AzQ
MKvmY2Kg5S2RakKeYtCWTxChOMbJrgi4h33Km/ZfoV1ZN922Apg2K0j1oO+Gp/k6GxRspVpwLyb5
AM1ViTa3hFiIZnuCnlnSK0J7sALaKO6ADETzihaqMKsCIq4a9qO8S+wpDlmjyQ955KYO8ng1bFd5
wEq8/M+8oQwHkh/+cMzF2aJA7wdq/TFU4k9OjHaIkafoSWGPDhZovgvn2TlqQmO/gF6M3DlnsAWf
UjShkQWnwk1nq9V0av/ilhpLMraFmpucbNcOiAZOydaZvelouYN7RYNaXAaxInqINZE0yZ04HKu5
SQFRDr5BjZEeyZ0plWEEZilTl/rAQWMKHS+E1AgyE/6U7oPW1QjPgTmR87Oj7kNFWL6WKD8JQuBU
AQfeCtMJ3CKQ3nP1HQLH9ENA4WDEeQAQNBxQibv3Iqy+MSUAFdQk/YbOt2ByKjcJVKpXhoLiKuqh
qjtcrIvgOEbNMbEc3pqW/szrRdlK/HWwIJfupvOpohcoiwVKztXsmOG13eAJJUD/MnuUqBxV0IDE
7FUiPN/RoIkK1AQmrdW29wC2gnqs4hMlrBB4FFboTguGPa86Nqe48147yfglvKnihlxHQMKetBo4
AlxdEpzZQPFFrVpawwJrlBAwEeJW20rzHshdD5koI5SJh1iXhRFGEaTbtvK+yExFAkvymBJs57lb
q0J5tO2S/NDRolDypt3bDSDpEYXfbWXBHEXKSyNWlBVLsxkBUToIalCVOUponQLmB3Hf6BWXmLo9
tagIqlaF9c3xFRUyUS+bQqAGi/PBS7pb0ypeZJlRFXyPnis+dBuVGHaKNsYA4JDMahSnRFyD3XUT
a6epIYrNdE7k6hqNRju1/W37PAS3btI8S4ipO8ZPU9rt5aqVkaHcMeHMwaOQIK1sfTK3owITz7K1
K5kImlX82TATul619dwvQ7b7852nCV2n8zuPIBF5IkyAbI9S1/sr2ChMD0po5Pizo2oAWXda7kIC
ECSHDqH31/6JKa4cPQuu6HeFo065iSeAFaC3KxF1QfM4Uq+CDUdZSZm9NNVXCJFLJ2hXckgv9Ojs
uH0c9C5lQd3gOqFdiZO7UWilzVF1JUtHrsDTQIG1uB+I7NABUSCgyY1WRPdpSjtTJKDUzmAxkIz3
otzeC4yjBn4lSNxmI9+KgzeHkG5babXGYheHBI5SArae7bQJFrpM8woal1z3+MPV1UZwR/QRYXNT
f4K9ol3JMtQ0WVydAGM1DekzDYp+3j5gDvwgEzJD8C8kYEwuCJmDTZR7fLxj16PrqivFNOgvR/G1
o0d7p8oPvTH0VHiUHeS0HiQNugiUp8UVJZ6GOSqfw9gdX5so//qrk0bNdSsr2l4mlOEx1nmtCfch
VdpYOcjXEdemECnBED7ZqSIYJr0d/dIyursLa+bXMMkA3EzBVjU119HMs3ZbQY92BNRh+zV9m7UX
KTQBzU+mNVHqk69EZNHEfetstPstzKbRn3S93174GrbQcnofrhmqwK+bNsQol9bU+6XrRTBWs4VK
ayMQnnl6raMECzYkwsID/RKB9ZPXe5gTEQStUMjqLdEI4UIhixtQ40XJVQPFDfFehB/yp5dJOyC+
8Ki46AuZ0Q9FqdPtbKVfc3XBhYEXoT0EKSq8KCno45dAVEKUeeSWDAOaU9Wd3QPl0HgW4XVok713
DnrCs4JzByLnEkOtJeFpyLUKg5Z9nHTzTUjNMo6b4tTRQ4xndT8gF0oqPVrIMMTWUQvmh15TOdoK
z0E+UuFfUEKQW0PCd5KabHOkoCBxPLFBj9Ebn2ens7eaNT9OOQC48EthKeFrS2MQDMuySO4mpUCJ
tnEpAXM/UUN87EC2rIzS+DJR4nhNCJ1il7XcAK9sGwXSw2TSDhB4uEnDNyKNdMid8XxXj5S/BJ43
ETQtebyhnh2JWw5KpQuGRuALZwP9fKNWt5qq/uRqv4rTZFvQXBgJQnb8AcGUlgRb2cNKAgITgqLX
g8gWSofOlYRWy01YxeEnK2q/ZIX5Uaajr3uhGp7nUvsmqiDUhH8q4V7uURlqyf4qjH8PnIAvwecK
0o8Ilr7Wp+XRF0b7sLoqVfMvtKrIJFuB25eRtMyNVHG4jOWpArwqUagSoy9HS+yrxESpM8HtgBIQ
Gs436DXSAhV9A/m1W3tEotEC2AjenBqTeSO/X++Ez9aMa4K4oUU/tAUEeqEK8hvxNt11xPVuCw03
zxWma2+SS82bDfxAQ8c3VBrNsjiOSv+9073SfOT8M3f4Oqjzd6XnCQR9cho5jihsMIlYGCfD5Dn8
eTvrIoU/282ah8kbzkKqZbOt338tN/LCZciFEaXoamBI9nlJv2pK85SI1SxpsXLFyatCtpklh0Lu
AfnwwiX6qU/WVdm17qNrrN/HK4MHoctzkyf5tYUK5LmI4feSiDDGzOVV0/Bfv/232pF8xt8/9Ila
dJm/15OU2oh//8h1/B3sZ/nSnf/UO03K/z9EKC1Wzb/3HVzTpWp+ojpZCOsPocwnfv5Vg9Iw/2mr
mM54BqGwq5tiIYw/2+5//8fQ/6nbnqESeDmAzi2PA/0vDUrD+ietQhfYCv0VfiX+6i/TQT7Por6l
uqYplrStW/+VBuWZgKBucYR4BjLInmkgTioGers7UjcBxzChVQEhfGPW68Z3d/pm2SOu+1KcrBtj
5+yCvf4ZgMXWdjApu1DqkqWsN/tAfAFTNblhXWhETPmsJjIHwPkxpdXX8CspP22R/1ljWI0chd+s
FT9Yv3kxt68f/FbLUczn1+HQBFUt8djPa7lhbSQADFoEsal/2UA02v5CXUU/ixf+mtHfQ5w90tau
wFjlDDGu6Sx9DG/0XX6DuJCf74DeCwGRzxDz/PyTfoVisl+f/h9maKMHSSWUAs85OkgzUUJk9TC8
/lEbf4zu1z9/vn4Wh7zO780A4mR7c6DqVNMMVHaBNPoT/torqPZrdY3Zs5AaX7Ur42li+ZDA3Lj7
dBuumzXuPtXOOsTb6iMg5wtvVD+rqv31fZAapVhqadxR779PHpSV22TY4HT+4Nd34yb9Zq4Lf+gQ
XlzR5vezJ5CX62aF3NU69ZsH2BbP5fOfn4pYpufrChVONjK9Avb72UMpHXseu2lAC8b6mDNfq6Tr
r63+PMjvFq/OOeFYBKSuap4lL9jULINoVqz1CGuSRy3hTPrXqfWbzfG7Sbz9fPHm37zZmWQM5QI+
Pzan9RJMt6OWbdCqufnzMJemcVbuVaOxsKCIsweNRwvheyFu/+cRLk3kbEmYVdn2esMIGkzNCdij
hXZ6DQD5z8OcxxZy6b15YNZZh0VNxqCYDMYZ2QH6GofunvQetUQfpZE1ds/XqK74iCX6FwYWy+l8
ub0d+Cx6cHQ98lLxCIetsUVRK01916cl7VsoGK2LnxcH/N2mfzug+EJvlkbmWBx4k5zpBF1ta6/r
9bTCbGGAdoyoJq5Mm9nwc3gC/qUd/ppinU/XcGzdczXOL0s/e59qE5P3UZXDRK2GPKb1zf3clckx
JxMayDzs8FgusOory/0ZeqjnLersI7mAoKbi2Osy874TvSdQiYiKkMp9wSrXPEVp7q4tO5x+tA41
7VJPki+467pru1EcMF2Fiv0KphKt0HNTIntCYCH1PmmgCqGHSOF4hAZdxcmPquJ8xt0WBSVC3t6d
w22mDij79+Bz51jYxXDT3uJ3BGKHn99RhYjWk4kKZpH2DtYVaBVSWTwMwuxsogeDHo/dfKGGEm8X
uoooB6AxsCQVjkozwNtqMZR9iBz0Y+DYz0abI+0Th6sZfQAIiTXwXyM99HCvWmw2P2YN1YGUtjnu
S3V5nLNwgbVrcDbWMYYNkRn6WQllFJfq+MrJtINXaJo/VIOvoRFhJ+oxDtpgV2BHAIQjXg8D4Asw
bxtvdhHkqjMNvzzjW9TDk4NfgEzMvrDbrdrHt4uLPHWibBsP1clRyZATFMKpmba1cmhSA54jIRiF
EKpZi3FKaKrjt2VuMHTqmk07ILfigrfK3OBxsUw/XTArn4cbGDjG5h+mgoFr1XtgDer2RzJ3qPMh
LVLgidoO9eEfI/HYGDnIizVZAVxq2ivhcNerSBHQS7yKaYb7bYv/mxshzkwVMrZC6jSat3LQTfNL
A8SXaX34R1M5YwlsjAy/RVHCTgzMmV3zG/0Cev4lsORu6PML19pvzxbRBeSmpe/k2Gdb/O8vjyDj
h4Lv4oovpYEQXyV8z6nHpoFz4MUWFsRiKtQvrjoxuYBZYvi1r5n1n8+d3921LqEF8Zrhyu7R+2MA
/FPSZTbpY78OrmFEdFt3Z661VfgxPyYf8O/73F6p/ugvR4T+uWz7fXPtXvgS2m8CrHdf4uz+yClH
DHngIvywsT4b/rLPTtOaMteHy0ePOFjODp53Q50dPCFeBBWud9a6a6ddDsiiR/A1RX3GKA71YAGN
0qC0l/s/P2btrEop7pW3wxpn90oPAD8jm+Awt1bxjf6i+cYeKY8jC3fnfo/26FAeRWCF1MqFh2tc
eLjy798c9PiAJyVIUiiX5YpKxN66b66y2+YKsM+jse13eGKsu5d4V718DzfKOj1Aiz81m2mD6+5G
9fNttTZu//w4RFjzh5cg8fBvvlKiBZ5aYnECuyPYVc5dEn1IRnQb6rs/j/ObuMQFGeraOG5b+Aac
7TinHjM3A8q4LhHhKLPTiIzan0fQfk230DK3SQK5zRyDQO79/omtZKhHFzIcoNANXaJdcxq39jY7
theWkPig98/MIztkHp4qEkhLzPXNMzOrIBo9MBEcWZ81bJIhVajW9YXZ/PpiGIREFGy4hfyFdRYv
poOWD6NXWOvgq3aLzZO1ifdmvYJsswHUjHLjdwBOPp47F8Kf303OUcUrsj2qofZZHKyHAKZLrULQ
wnyZwR/BLEVKI7swivbrevB0h3Y94bzGf7Ig++YZolhLY7tmev2xhgl9J2KeyAdIepy/1wdrjbrW
hbf2m6ONIXVdd+h5GCTGItd5M6SZWNRj8SdbK3tw5tt6R4RlrrBL8lUECy+txl8zJw9IE4vDsOGU
EMC9H41WbgVbY8KPyocQRvt+F/goc6BTdJx9Xtz20ov7zRPl+iTZl6UGV14vb6aHn7E3hRp6cy3a
l8Dkmv8692VCbz5fjP/m85u5DjMr6pEKbz96zqcMlfULS/7SDM42sO4EQdepQjEPJ7i1fGR4TtwP
Gzyt15xJm2hzMfz99Uj2AG/IOhDoGNBc72dljxg+GWopDo30xtwEBwjyLL/UL9aXyiPar3E+Y0Er
4tgwKUvaZwvQaEZtCRXkd+ed+RHfZd9eZx/Sa/vHcqfNLI7RxwRiTwtpvji0zjTOjizsUKCV6o5n
GLTf3k8zM3MSjMiCNnCsrpytqJWEV/PWWCebanfxoV4aTfz9m6VSZoHaBRWjoWu4gatyne/SNaTE
9mCe4Lc8X1g3v3mH8tT3PE1k6PrZjY7qMwgeZwABsgl2+SbaxglPU1snp3mPCdd/ORrhg2VwfriU
9mienh8j9O/gSAY6JuxXYjREw7ciYKjW/8GKOT9Ezsc6W50IIUaV7jLWuEYWgMLPptw5a/p+qD+v
qnXo96sLszu/ds5HPNuDzWD0dNwZsScAbXwRlQQcy8WjrqwQlOAVYgypc3wFmz+PfL75xcCmxU7k
ZuWQPu8ELq1eaUFKvjEUzvfOoHk1ha19YXrnIef5IGcLE4dIzQw9mp7ZIdznx26fHswtV82Fo/K3
w7i2Tt2MqxR7kPfrf5xFGluLruXB2mJ/vbN2OJ3sk92fH9k55k302S0QfVR2Hc8D23cWQdtLo0x9
MmosD7DVn8o7BFU26TWEpC2+6nBtLw0ons/bY+RswPOaDHYvbg3HWlvPR1GRST02G9pzRFkO+fk2
ubDXfrcYKSXzIE38nFT77A79OwdVPUDlIve0SUIHs36pSEr//DDPD2cxNVvl/MCeikKncTbW33mo
paGh2cD9WUHbwhCt1r/VyZz6qchP/zzm714gy111HNyPxLUtvtSbg9Jb6invcyogotS0HIKDR2Nf
PY3tBxH1l9txv2SFf2HQ37zEd4OezbQvBqhdSqZyXM4bSIBbyjCivCXiIOUTgoUXxlPPQ0rbxbOQ
CIiLB1AkD/j9LNXBiao+iJe1l2hPdYIFSefe9Z3z1MQqClvGNlHgWrZZ+zAoiPEPidN9tCx0DYDH
75ploUoDYzI2VAVtA9wI02T8ks7Blx5dPrRGUvroZMbzcIqb7kkDidyFoCCmed6FRW/4eoh5V7B4
UFYo+exsHYUgo+YEzbWJnnurnLyovtNSUB1K+cPJBTwIm13TbG86QpJt2EfQ753yZFRFdNQDfAUR
F9U/hHHarau8HvHTdmA+NIu9KWj8+XXYPmhl9bMBd4LGpmGtVbSchxY3X3gJzbqKkScpgXh99uh4
D4l+5Q3ew4AkPKqOjXddjrStJyuHk9veuLotlEbQMMjz6ilmu+yWYph9L3e/NyBxKXBg0gLuysno
EJTOlK8g+me7RvVI2lPwx6PqTE9FqXo3NZWmVbZE+8hBbCIoPi1ot1RZjaJj6P3ItCXZKPUEc9PG
KbCB9hwXJmjeOPpYziNePJlRXet6+CkwZtBrs4Z6rNmvwsrqLmz8XzpXYsk4bEfRd6C3fH6lDxgG
RxFyrZxs40ah8VE/iNaVs4Or9HApcv7d+nw72FlwlKStVvC/ZW23z3qIvmb73I8vF3bBr2fZ+xmJ
Xflmq0eZFUQ9JgiwYJkSHqJIRazLNUhTjJmylbq1IEpzpwcbTIUujP3rjn8/9tkGRP2r7rtEjL1D
AUFbJT6p1nFZ44PzQL3l0vP89fp7P9xZ1KJOS++W4nmGWvwBH69dS/m4ramZ4kQUfZwb985UPl+Y
o5jD+6vp/aBngYvOBAva9XQGqPse9A3SrqKmo+KlutN9bMsIWS6s0l+vjPdDilf+5pUi5DDSIGPI
wTnY1Z3B1jaBCwhov3vh5r30SM8uikU12wyDhWWtHq1teox3wCT3/0FE8fuVQgFFNR3VpMrxfkoz
4W4/YRLIvkPJc4Mjyo29clfJXl/F2/86T3jd5X+PdvYAYQSkejczWudb3ireZ9uAm8ilkP0f9ad/
/77+Hu7sIQLjtd1gYTggnIc4yj/rKjZJwcvQdd+hrB8urMjztOR8dmf3bIOaLIguhmt87r6OVk7x
FNxPG+1R3V/acv/mwHQ0KC0IwNvO2fFi5hHoK5fBkkO8dy0/2dq+vSIC3Zv461ysEmnEsr/bcB4Z
MzeQRtf97GkqthYrAUYUcJGir+08f0k66POt3aPbkRcahr9QDbpCRZLVaKOVEpt3bqE8dwP8ATRK
opWOld8mm2HbYVTkwPAycTNCMPFjOhW7QldRRWmxlM9bTOH7uEk/FMU4YZkwuhurRWmvWhyK45iN
CsrHvnJx1U7sp0QpTijzmB+WzJsxnW+nOy9NT+PSlGtrMJPNADAsL2s+JOr3mlV1+GAmXyt7uWtx
O7FxcjdRpO1APVIZ4DJwsfmeUddZDbZ3HCIT/5j+YDg0dzwzvcstpOeX8Hquh23aWadI976Wap/s
jV7dOp21b5P4qhpxHE5QMAWgnbWY3GA0Y6KxMeEGh8/tKmrCGs8x7tK6E8bJ6oyCXB+lN1pCYyzk
yx5QwtyAabKvdNetsU3Riz10ogjVakXzoxYBj74uVAzilPk2hu92TWvmeTbTm65PjU1T/x91Z7Ic
t7Jl2X+pOZ6hh2NQk0D0JIOtSIoTGDuhBxyNo/v6XNB9ZSVSStFeznJwJ9KlwAh4c9zP3ms70M00
AvDiXr9RqT6gEXTSbSNqFIo6gEkUh/a6m2NYQBWpUHZJFO/sI7nur5wqRK9lC7m32yw5ZCn8zdKp
p6sug35kZDB4BVgDtTSutLBIyIVLXtHahTuP7pZJl6spUSByDQhJ2SQYh0YY4izAnktzLDThwEym
i1dElZjixrnCkEA7LVsaa/rkcFVCr40O5aFYmm8Jr341LA25Wce+P/gvg8aqWy1NO5C52hFuQ7sz
l5YebPsw0EWVbEe36L7ZwE2Gpf2nlkags+jne+4oGk33UDb2OM6W1OJ0aSFWRbgZpvkcLFrQZdEp
iwb3rPA8FVRL1zFb+o9pmgneaBPES1/Sp0EpuvDRxLU2y7u0tl7xKSPe7cKGRMa5XKn0qm/7M6ew
5p219DrTEfK67sbYZUpaqsPC5srmyKPHiXo4r60fudf8ULp2FTHXvsNe9TYyQUQnhvF8qJPqPFqa
rO3SbtX86oe/NGDF0oot6ckObf3WFOJOLZ1afGwTbhYSa4v4vVy6uYRw/VCaleM2cuRbo4iSKE25
sUt5nOAxefNwFE635FM8C30+AVScjwVGH22ykYOqp3EAh10lTDCM0gwDhaOCsKVHMMugFHEiVfFW
c99EA459iNejU/Fj/SZsCc3Ox6MH0agcoLj5+lkkCapLHhs57m0jxP9gbypyuIbE3hRcBtKMP2RJ
vuHK/0Iw9EZyEBsV4j5sd/k0bQpl7Cs93lDl3C7UBsStQT7pd3lfdbtmBG0YRReWHR9s23krY+0s
wUnd5s2+dgDvl0QjVbeZaeJQix6wCeCHugTT/OTbaqdqHBo+fiY1EoKwuBFKzMGegBgw2dMhGUsQ
2ViY+EOM8/d0yGl0Exxli3VFbwDay32pTTA6CVNQcKwkOIGevY0xOEUaqD7Cx7L5Okncg1W5Wz26
KyV/bIfEAJp7O32tcay4g3cGY4JQljLbpJ1+jFFW6e3IwijO5qEwth52Szvx90aaH/QapJO6RQJJ
ip+59R2qk57g0Fwxyp50J19n9J9sZodvdgShFNdZ0YPjTgB0IO09mk7FxUtKOt33ZMnbMo4t8UHj
8EPXHjLE6E5yQ628a4iSmUPkEcWtl3hIWb2gV4KeM3rfjEyyqaXyKtZarLCPVbuiByOh1XyW58Va
BgkJImL7Le7SXVUhfk79fZTNj83Ata+erm3xONecrRouGfKnTkb73p5g7rjBpLNlC05NDQkqClOV
S9rMBPgu7h1WVW8nSKJzodyDwV8uC8CqWeZqFkYXrmTSLhEKhCCZ5roh/SlJQSZ43GqZV6Z9JZaQ
qKF8WcB4MR5IfcpQOcnv5InpC3xxn8XDuaMbOtKnGHjsbVwXFxoRYiWyW1e8868jxLXm72lCYa95
ZJZaIefqcfwOK+fS64joDEVi71NJur07+O7KKVt9QwKPQKxtJ/vZ6aI9zZIkSIsI5kYHaMRSvn8+
W5N3mdGbDRwTh5LgAu2Qm0A6IpkaARgryIUmUHUV4nqknirWRM38sEY3D+BfnilCvYTKrojy4Ded
oSlNWQN3jLD4hVyo3UB8Tu/cqh3u0qptLnuzr09Flfhoe8gyuyQaTDa811Ki6PCKLVb5CeNLTTZm
4Y9BMzg7EoQIPnK8LnC1BGSE6G5zw31p1fTNNhoZ+Fm7JyrsNCZNdDXU9WXf8eNEKhAg51uXcaQO
moNbKiLVFqv8Lhbpxdw150qBNdeg20stvMw973mKwsciVLfKXEJIRysNTKc4VL1z5vjGCdTKPizy
H2GUb7JWRy901QMO3sxOcU8a+Fbv8KTiLiBQId+bCmGBjyAdbE6BbzHmjdnVSfrOoVGYT+LOeyM/
CSb87MUrd+z3StU/QqfsDmhIBxgb09bM+Sl90A+tEd3xSkm3jaKrqSXvi+1DltmZR2qgTFUMDQ2D
npfEJmO2OaXNkr1Yzv1OGgXJOTMBKU33oxm0nZtYR1pV0So2rW1uEG2BI35BZmkspeEhEQs73Nxb
mrmPp7EFzhZusizbVeNwyIp0P7Rpdh5byDvC6syOYCd4SfqWmBMAQeUzR8WtrozvSZfeRyCUITfd
6zPhFnjx7sfEXVd69J7V4nFK3NNg6N/M0TpW+Xw+9+mbo5bU1kSxomTz+xC6r45DpEkzY73zGL1p
zd+rrNyIKt5IoiZWfZlcpXbdQkInFygEQqGm+hhZGhCQsgJt00jgfUYxLwkr95pnnYfVYm2tUKzm
MUfWvroDLLP+WUdU47VhRcZBToKISrAcvVtunLr71kXhS1jDNhH+Pivsa2PBglSzN6+zriSO0rwO
O++1ZUEoGWFjFd/QiLkwDMJAovCC//ul1fybuMpPw9BuNeFf0NN7MP30aLbVIRvTE/TNIDH9u8yR
Ag6FcZcY4gV3CmGhqnusSWBjSnQQUTBY7n0vBPdg9PdSo2qK8Jsa2BAOpkAqh035BEd0XktnEpgP
MZjHE5E5PeiLZKGVf8uz7PswmbtpZIMtpmZd9n4QqeI90sRNEzPlhDRe2bzv3IK3W2UarkEpYq5j
5IVhcg+GHXFlYTV+aFUdHSZ/eoL4eycHC4KRs+7caTtpEiWPli6IH6qBFOSfOTkFaqDqPk2aNQOB
Vv249peBOA7aeynm20J5wzopmhMYoldljhf5yN2RTTYUJC7/WOjFm66PR58sjmS2s6AB8bPqrejY
xcPZZFlHJsRxFINYk1ZDH1ayULLlk91JElWX2y+1W773LEtwKkFyVBYbUz2fIVw7twel7bnz2s5Y
ypqJyWNoCXYxUsR9twJpOe7JVPyWpwa5QrEikKy98Kpi52j5Reb9KEZ2ps6Rdzn5FkmvcRaorR6m
icmxXWy9Rr0YtXcv9OgVQiSxM67OomVp9w58H06kJDOO1rk/VBeEw8BN854cdt+stt6T3tBWRuu8
h/r03Kr0Cd9YDEKT+zKv0mDIE+dglskF1o2MxPDytlYZAe8kExfRmYyJn0g7J9/X3dBuCkZ0o1yg
/y0u1qgx4YtGOv78XOeWDdySMaj7lE1FUyTbDf717I8QcOIru0mfSpV/gwYjVyDn9uMkicTMNoVu
rfPEPYu6gv3dbJFK56RvVgRluHW4g5kV2KXxwGZSLl7Qmi/euacRCyCuQ5UyY7Rtx+nCLVMSDkiw
jKULTb4g4bi516nzV3lZX83VMs/n4oal/rwsta2T9EB4fZI18vJsqrUd3tlLXegHw5nxFTsUhew4
EkNpH8EhbLiTQn1DeTv3IfmP/SNHARw0CXo8Y5uVLSexah9V7ioW3UPn+Q80wddGDaRPVWd1kl92
tflkDxiyLJGn7F/xY5z2xabDkLdKKm1HECOVu4WoZwq3tTb26wwH6DSWZ7WWPBsqPgy6dWm56rVJ
nTJgnpWgraxuXcDFWCUjvkMn/xFPS8aVFj2Kcto2NmQY1gq7VCzrIZ0CUxBT5fb8uqMckj2Jr7Be
tQiN+qR9RwUJth+/YjnDhJS7WtO+J6BL0jJjWBnvSQZdsRfdtY2oPOdudQvKlcxV5xiSQ6yXg49+
D1YwVuwSjvxQI/ar3XVptNXJpicaNJXYgiTZyd667yvnaTKGO7oLkCvi5CRqkn3LHtvyUNiB2y0R
dWFxV/gW/v3QeDd5jSvabdskAejdIoOTvpdh68rSlsIzbMrbtnHQo4u6Kq/IS+OKJulPbhfCaFJT
vNc0cW1kI0RMycnWli028DZ5Icy13GJ4wpdUMlszd5zXTRo350Vafp8iZR6KHgMwB1OSM2PgfQPf
9Rq5iLx0EiTlpE5Os808QwsXJT9yp35g1XwopH9Brja5VbV3oYsUXhKynzRNbswkeiL6Y5ejk1h7
NXTYAvbxYKqLzFlCLQl4y0yrDeI4rRhNKgaelQj88O2N8qpdUgMM4BN6RhLvxlReRWG882NC1tOE
AhOD6yXF587NQdxXtXatt90ZOlRIAnqUPDsFQ3GUuSR6Is0he+hLHTXOT7rw2WTs+saRBMNa42Xs
z/Z+EFjoYmeYWfooUvUOD0g/iDvSEB+tDpDFuO+cKVnPDkZMXfGOVUo8ZJnDXwNCZA7Rdhw5cyN3
25lDfx7Z1YGq47GP5qvI9tTGWljwMr+32UKyUd8ngzhP8/qGsKSbzmdcFuVVPGZ7LWkek56ICMck
WRJD3vNkU6wmniNhJVTXlibJQAEw6qobrxdn0m73ughfu16wVZJ6DHajBxeQHwxlXKcxSdalTr5K
Vx/zElXumLWceOFnzTI+V1V2S7DITsKcYo8iIDXzvCdh1FehICi58ZLLRh8JMzeGRQBNaoCehEGt
HOJzqvLIMnlethWefHVbhvbjIA087Z5JoWCFZG1BB1v5Wf9sV8Zp8ONnGzN16KgdKyohkeSOLoc+
vd6SVWIFc5Nd9yVErJnjBcE7l8KqD2M+HvoOdkQ+nvdzBsTL3xg2eab6kKxaCBlxLjGyWRgRKB7v
cOk+GFl1DUr9QizVoKmGY2yUsAS786mLD63T3eTSZYs0AYGZ5UQ3X2NW5bN5HkKcmQHRcTl/XcN/
hwO56SILph90cdk5V82QnRIxb6dYnOdZDWhXP7jsoKtpZIARRPbke+0Np/M1phGIvn5Y7TIZI2yy
Fyutv1Wu9Soi5yEZlbYelX+jRUbNbIx2VY45cFzuE2wOKwFiWda8gW+l0uXBEdyAmESgr+rZJyS2
8X7kQuwJl7tqGu+5pQ8HkbihYWjAMynnyQpyiuxVW6QhPEgQarFXVJt6ov82Yms9RFUTBWNjv9OM
OuREwUvd7B+a5TNRZeXnYV7bwVxp8UZTJPKFtf2iilZd5HPfBoQeHCtV1Y9GCghfLT00jym/ATx5
woWAeHEExuNE7buM2m/NrKa17BMOf2NonhRXetgRC9BWMQ27bGndGUsTD9oy1z3LKmqrcty0S6+v
CutTu3T/iEY5zGbzptMWZPzehKWpnQlg2S+1ydnXXTqJSADZcZbuYrz0GXPZTLuW1qOzgBFpRYqF
f01rsqdF2S29yr9fMP+hbYXWRTdMgtw9F5DOx7v6hhseYYY+L6J8S3EK+G9m+VVX5Q9X5pZDK8Bi
iTI80/nUGvPr3gUKicZ+CCDsnZxzZ59uAetthnN3pR7FCsgmnRWKub9/tt/Eelye29DAEHI6joEO
8dPt8mQbsvSou3iwHgDNRESRr2hLHJqvVQ1/uMn+8KxPF/Wdh+Kx93nWhIxCnaDWvS/KHkREq/HG
OZab0dwi4P/qIy7v51PHijsptFhky+iIXz6pN6K4HKbR0ye6csUJqm0bYPY4DFsjX/n3+ipZFw9/
/1L/0ET69YGf1RupZ3VGaPHAcdufl9tih23gkB+9Lxofn+23yFJ8B22UI2CG0bv9bDssxrIMOcCa
gfg2omGX25II3qN+kWzEGh/8rUJq0AT+IV41z/VWXrRn5hcuqD8NH8emGWKhN0bw+bNd8ktrro9M
yNxSLb61YSO/tztxoMIIrOf0SzXwH75VTGkmvWpE+x5awo/TME3aJladg3Bp2xzaXb+3EPsU2y/l
q39ozX14zqfh0kQiC5uK5wyB9cgV6U4/zAHEW6TqEF6/GJx//lAoFRHe0FByP3XmtMhLLW2wDfqN
1tbak291gDTxpVDqNyMGQ8WDte5zZcWgsT9bZHuC6GOVzlxiPRHItGEWLL1pUEHQCoL2UG85Q2xZ
v/8+EX5TYv7z2EU9hVgcwfinNic5JoQ4CnRM9sX4aB7ndX0sb/sX96Bf6q/xDdndu/g6/faV2P5P
XTqPpcYTqBoM8myWJeGXYYmXCkOwQrC1KBXbQF4CfA+sCwASO/3BP//7p/zNLIvzHf3EMjTZI3Q+
6MenwYx281n6egDCYnzVLsURJQUqa4KIHriv3fDfHg4EzK4t91aB9/2rUfSbpo9fgFak73m2DhXG
/aSDS0tzCgH2ztC/EFq7BORyXfX3D/n7Iww2KBuBtWviEXU+fUaXy2ENdAfdhO5BLy4HkCx/f8Dv
Gi1Upb8+4dM7c+vemuHH0RhjKTHWCdmWK3lGVbDhHv0s3Fjyqyf+tul+euIn/UQ9NI0sXJ5o75zt
BbMPfzOBLwFbwyblqQGZEruv3tVv9gn301M/zYnBJdXVsX4+tTtkx2W/HdaLbPGrleyPH4+lBSMv
3ithfFpbuD9NLb3mQRmXHyK+iOcbi1T5xtgn1vPfX94fpoBhMd10fBS2KQCJfZwCxdzqTlIAeFRB
9OyyB1lbPHRn5PbA5dy9jsFYrMNVeSzpKZ5bm+zSvvn7b/Bbkca3ivGFLLkFkeH+HF2/zni4kB0h
MVMQp08N5XRTXSXVV1XabwXMz4cI5AuL18D6zHgEaj3GUP0n8jRW9YBT26MJYqMF1W7gpl+bj93J
fXVhLe3V/ufH+4+YFf8ta+IDtOJSvpe3XfP+3l08y/8FVAq8G7+86fVz9/xvBMXpuXj/v//n0ObP
5dv7r1yKnz/xD5gCEf+/fhrmdTxPqICRlf4/MoVmAplYeEfU03jaYR5RMPwbTeF6/zIctKeurfNT
lBL81b/RFK71LxMhLDpflLA/2RT/CZri4xSkMlpsUhwefHZdABifV82pmRw9VBVbQEWUclXREUrr
cVcLKC4+0TBBrsuvVuqPg3R5JjgMh/3A8tnvMV5+nIqK/kcYwvxDStkmz/1A85RL0utSAMruB3K1
fnkdV//U0b/CKD5OvH8eh4oXCgUbj8lr+Pi4DgdCBVyHzCnAHLvWlnLVmHNO0KF01/+DR0GZMYDh
UG16n7a5UOWShkrWbiJD08eV50O1sRVbHw0uoGR/f9jHyuzfn8tnRxLChi36+Wtsi6aiYVS1G27H
s1NsNWqXZLn1VKdZcdtpg7tucpP4UNNVzYWNOP2L5//pNTqLNpP12wKAbH78XntdD90x15pN5AL/
hDnG9Tha0fNuVul6qDXri/f4x+dx/kON5nPK/fx5/XCQpllYzWYOQ9LG5rq+cEerP9MHIc4IRPof
PY4TNVQjY/F5fPx4NS6qwcH8vZGe5q19La/XnaxMmJPC2Q++yP9ZQD8wf34dpn/6eC6OSIuC0GPm
L3//y/7QTjIpk2FqNpMY3W2H0uNKhyh2UZhRfTmYXxYXn6cF9TwSd0qxZQWyXPHp9eWOUHRmxoZS
e7avsjZOty1NTC4vyuT730fqp0MYNdOnZ32qnHyTmgLDfLNRxBocMldxs57TAdMXky8X4+oURebV
iKHmWoSaOslhtM9DGfpfsST+9KEZsAvXw7QMbjI+fskD5u68yPlFJr8ooROSlUWzLjnrVT28/P1D
L+Pj/x/qf35m0zZ0bzEt4Nv8XOHj5SSAfI5r1GXIz5LEb1bObIy33QQoIWi74ZWjqYNJKeIy/++P
/rwy2DpnbshGNkJ7TBP+p2VIGplfY9IrNsU9O/8JiIx61Hbchc23/+GDWOmgwfBZfppgP7ONCZRU
GvHAMTI0rm8r5lFAjVPHgedpsL39yDuILLY2SH/bR9nlavf35//2HS+cZ5YDwOucLmDCfHydfeJa
icZ94sbO++TMil0d6YQaz0UcZUEdGW9DbHcEH5XeF2vfb98wLGece+zRC1LJ/OwwVmQTGHUbI+bL
S1LN7a5hsRfpcaonfZ2IlgvrSut3dV+6a/yt9Rdrxe+PR1dgILlkS2MT9Za//2WtqH3sUejq4k07
O0QuRRYJflyUkpHTuQZhTC7HaGtCwON2ndhXlBdfsV9+/+a5acTW+s+doPA+ffMt1/l6jBJhM7b0
bluBrMDGO0nTv9wZTV+ta7/0t4gGmi/G9p8fDJjRgxOJw3WZ4b98dJmoyCDIUQLMMIqt71c+AZh5
uZt1qzxFqbK/jVN/I2I9+WJvXz7Rh/nM3SoPXCyTGHnZ3z8+WJ9Cw0gmUW2IgiLOhr7qVhcF6qbC
zNdjyfiX1fyVC+8Pn1YYXNUBewAe/htmanC1FJksrGBya6LzIfZxkblmf5CFD/23NY2bQbTitvSd
5IsR/vuTqT8F1aHvISTF4f7x41oDoopWH4qNVeAKCjOt+h7p2b2kIbQXyrYOs9Fe5JHufHFh93kb
XAL3OAmygOGGcvFof3zuYNZaXrElIOZooOUPwtjAc7fIGbWujcjXDn9fQX6eMT++VjZbk9MnGwK3
y5+NV/SETb9OW9omqTE/9+TerQGrdnQIE6S0Ygyb85CuCGytPo3PCdgEvKpp1kunIMPScUYNbE/2
QQ6yvdPsBvam6Q9fvIvfhh5z3ObyxmG+cX3z2QOTES8Vp1B11q6MY4DTbrS2USDsXTtP9xrBlAFr
Ubf74pvhZujzkDdhAXGfstRcVJn+pzHgCVRkEeotRBqQ0mkM9c38ZKDGyH/YWVfUJ8+vyvG8GBMs
WlGXpLQ/w3R2d70DDHkn58FMd2Bdx/y2Taq54SoP9Iy91lVoJk8qVLp+Woh+xi2OGEytNtl9I44s
+LJHpN8xSjGQuc5Tb05VudcRBmZrFFWN1q1StEk6Mok8nI8iRuO7V5ahD+iHZdtttTTPi5M1WOK5
refCfQg70gsvpN03pGFVFhFKWZSQjZhqXfeij+5kHrU46u8JKMfxKokWrVYlQz0JdLOebyJrXLQa
o8U4KMwss0HD5zYpmTi5rtCG5yTNVxSH29I3EJySb2m/Z7Ia96VTTo9TNJZNIKZmgRz0fvSNAxKZ
7MReog6lsSmCJkQPcjXH1oD6La59fS1zYplY3qV2XrMIRFuN5suzb/eW3MZOM+wKn7LiUEcpijTE
Y63aoU2bHlVh69dN7aEGamYnfJrI5OmPEfZQ8j7HxjuNAt3CeuAshD1MIPndZX4oGxa0pQ0b25ZW
kYOdl7She/5fYPwmIk9zSjBVJ2b7XDZFY2xsTyM5UTXw95q0oOendTDoD2mbjs+jKPuTgtU2wJ3u
wv6y78c6CxKcawpZQWGQMGVIgPacG0AZkbxxTgwgOC/+PWDjIvVO5UxiqeXoXbkzG66LD5OrdSrg
cyfgjICeR3sElCYRBc1MUKqho5tSZBHVxzjStY1eZL62axyni7bGrBFxUZoJcgenm1x7TUqBe/Jy
f9E/NF2drCWuhnSDvL/p1/FAbzao41gAQHdHD4eNnUZGEGvTovAwrHCTUtRFO6soRoKyp7jKNno7
DWejjT0Q11wadQcXaT+52QaJ2EgTjUodfKNyky2RmOG772vDyW11op5SP2tQi1ta5Ac4B3ua9A3M
/kRKCvFioP+/yjqU9OvQ7auHPLPJ9rabzijXKALtcmu3VnZnlaQbBU3TLSnabdhtrTnpqhvilLV8
bXRmlF7rg4Wy2slGRB7TnBS7AqqxuOyqWUAe5wyJ2A2c7llNuXU7uhYpsnHlk4Snk+wnbmVXNudy
HpE3EF5JIjIAg0msu7RXRmAUXN3D7U6sZtegNQGmodJqpxw7vLLzpi32dBW5jspl2jOdaoi3K6hU
ek9oJRpSZhWw4nWY6+k3o/XDe/azFIFAjK4AuHHoX6kxLBsqGdeleYTzEIaXNAGup9FUvbgRQKsN
Fapmr7zBn4BD6HCLr2IjTPVrM86LesMlR35tm5Gr7Sxa2ltaqaT05ElTdXwduvKvJunW/hUHHx99
aZtgbhw8b7ytpGlkR7/Q1XnSGHGzMaesfB25rSTkmGzjcO2IKjyUyWjMwUjJlgZ+Ynj8MTJyhFC5
vmjQnFppQRhaY7Uu/UKhU69yh9iCeiAQuWQxf0s7U6d/MwvzgnDRyscl5GP+mLixWXWz0C+7hqT6
tE2u4riprSAJnRhqs8PhKS5spLY68e9+oIrUaB4IQEB52RE+2m/7TELPh+3VxZdKGkmyMZpYxses
GGR3QHDNNI8r3Mjbqewr2utmPpCRPklDX+eF75zQHBvTN2JZ7Z4SJOK9EpfuuTe2Uzv92s51Evym
CR5cofd4QxJu4atNgqCMJL5m1Al1bPsiwMQ/33aZtmT9lMa4nTP46WgJPWVu62bQUX7A5ShX4PVn
1NmYhPUDmLj0spxkmcO48SPrUum2uvf0xtOJclLDtU+Uyh0xYO4jmUucsJBbtSiyGTb7jGwsMi37
UEN9QFQboQ4Uhsl6wDkAac0bYfkh+UJZ0ReaAdWqT/BLWfWAlQGnd/kti0IH4W5YpleEnJTwmusY
KaooOo/7gFoUt2MlJhbQyTVuvbKMXlu/p61Pgci9mdtM8j2bqCcPldtWCH2Y5xFxuv6UkVxNnsjB
9jOxxbWDitJtE8V2JJLovYiyugkqoSfRDsG9980HZUcw+mBkFgvjBCnJI292DgpnRngr82kH1LU8
uooQda6Ywu5WjlWKOCXWhrO5tU1J/HcI1NvoRmh0U2gSNlhWnvbYtPP8oyysRV+TYuvaqznEQQLQ
kbzTMkaJi9yUHA8ukIpky5BiWYrMGS22j9xgZeI2ejdip7suZDHJw9SHcuMAHmFLNaRekP+RokUn
jdM82rNl9+ska8N8bVmhqLdhShbnamgt9NdUZ+xEqkQBGAyj4ZGXNDQOTijXKrEPEBqOrzih6GB+
TObLEOc4vOPWfwFiktXbeCx9sQr7vN5CDx7T9VgVNhg+P5lfIqPXkBZK2PvryB3mao0+1r2sTTKv
Vz45BID49Qy1bOROkty9cJjDoIjbY1xVbxG+Y2tD/Ld3ws3e3nVjkT2rKI+PrROX+noeKgxiVCfl
C44hWVCWEY7BLtgiKewn76VC6myu/NpAJTwq5GhB5+eoLaes6EBazIJI7aSrnXaTTk17YRsJaSve
WH/PCfnBZjW3Av6iN4T+TpKyUAdeZERvmoqEu9OUMGLAPnN2Wc0V0XO+bc4EPji5ST2q5dnrVGFL
adyIBNPQDa1i11foUSaGtb3OCUjDI4GFq1zNWUbMn9tnr2GY4jeWSCCjVSvcbDhWKF2pcy1KH892
0XJhnXPOJk+p/FDQwCNld/azo97hnh/kZOK8ywSeYnukWMh54eR0k2OJ/MgQ0bcIuv/WtFlcNkOM
0jBERjVhj+jksOZyzb8aMaLF+9nrDS6hcl2MqJJj3QuQf+DkpWISx6rUOkxSjR5dSzvnbbXCaBhD
xtwYF/gl2nabK0lc6txYpDCYFBMqsHMDkZPhauRRjLZlyTPNQITIItubz5WT5XVQEOCgVrnblPa+
Ng273PhMaMwecz/FW2Q+ZOMAPfLvh0oSxSpeqCZt68IynKRiq+Kayuo0i39Rj3EtyYfeGDH82MkM
B7OpIrhZ0iPZo+/s8Zumq2rBvQKRn9O6Wft1OKETo/5+GyhEuRByY/Ou1ProbhoQuFHg58XDLKtB
vuHVNXbkzc00r1okfxdl6Kb5asGQg0LNTfK6wyqqu/N2jlNCXFtHXvZOUx/TUPQkm3glwHWhSWs4
zGJIvZVfTMV+BrpACk/GndEq760RGZ2DnP5I7HiFW8GT3CxoQ41CjaiZHI1u2GnFqen1Pt4KrUWa
P7htr/ZoUTHq1W2exfspSgdA/rVtF4dcirkIomIgr5ILuOF7Hjkh8b5x2YgzSt4O803jz/0K7K9A
yWCK7tmfCo/pH/Yo5pMmz8+I3tPR/kRNQWWDe2Bfqc7y1nMr6agNY0xzdLAqtvWhzQjSMoz2RbOU
8Sq7CGkxZhE3mBOnsZZsZAImsG8W0WJiMe70NEmmlTtrmhbkXcwUnfXEQI5sRzltQU8VW8+ph5NW
+6axGhvBgPX8GsMEOcP8ejGUWP5BfW5ZfTKq3IBEEtFvxikUYJGlTK/TumNNNGuj3JstG+NejrHs
Vxw9eSYZs+KtS2wPki3B2K9abKuWWrdm5fPsoUvWsSSPbVWkQ0XFGSd1su+iqihWNZQMm6AUb6Aj
XRCNuGpQazxZKGyf+4zLoF07tQSy5covLxKge7BEpJdYq6q38oeUGxaC77KGGZoI5ZH1TgzLoZFW
R9lpU+pSTqJVRdzoKhsGEKJ0UkZrYpDJQkGTaaZZXFDFjXVJIVw26UHMhrfTWzr9K8vOnO5yErNI
A1uSdr4Ho6FRhQwDVbZD6PeatoacNtOk6c66RqH90LN3jeu4MXA+2iNifs2QS9iqnyYgozLqzOMI
8dXemJR69N6pXjEVZPVVjB/hLhr19uh1Y6NtsyHkoOfqI3GsNvyQDVH31JAYpRTe4Ezr7LXmjOXG
8pt8X2qtCd5WU+o+407EW3neohdKpeb2u8qwHV4oXysD05uqeOUR7+tuZGT2b/ARtepokwWjn+H1
aq03Ibppb/d+pTZpnpQvUFtre6vCsXhNGaXMFExl7BWlZ8l1NtD6Q3PJTkfqCfLJVWt7uQ1DtptJ
kek6c+PyPWk7Yu8xUo4YNAhPVbm2lkNXHbQJUce+9wrtle+UTDTHK3FwNJKz76rMe/84VeN0wylW
sYHPKcWR7TLLDM0c00sNDMqhMQuf7PQ6ms9qR6BcR8GsDXutx/W5yWG432S97Di7Ds5iAVO8j1Xx
X+ydx5Lk1nau30VzMOA3MNAEQLrK8r5rguiuroLd8Ngwb6Tn0IvpQ/NQJJsRh3F0R7qhGU1nZyZy
m7X+9Zusn7pISHu9qbvC7jl99elJ5dQJvHzxcz6SGm8NCo9nzS2dLlSMilCekqx4N9p6LMKq5cZE
GNJauF8QS78j7TaWBF/HOU5hzNaeCmJ9WSYQmY8bvjsG9DGZGZglEbrhzLbtjj7Jt0iepoGSLm2w
bmULVlQshqfMmfLc9fb9wJXT0dKNkSiJowg7J0sfHNlSMuCwqz+Vnkwi1Sa1RxpIr9aDHfc2/9hq
/UW/OaycvIwDsvak3uI5PmfzfmjSbj8mMxosfR5MZ2dYs5cHTmYBOTOJI0NdWJOASpMW6zGXbt+y
r+zSi1L8fr+545xO+zY1xYPXq+oys4dF3ulwkOKNig5pRdSEjJGh6A1mhLicW88CFklumEe5j2Qm
LVOodYl1ZfejsDnYTJSqFAVS7FwN4OKsyRIVjp2OKEazUkunHU45nQK/Gprr1BfjcmqajTK+gT7t
LuvdiiVPKG9yNttUjOgwMUAPq2quoSPmLlq1MvHRwc9uHD94To6qk1xzJ4OELm0sz5q16W5GV+uz
jzLLE6dgoXBWkxopoR8z5KDZGuVCvieT0cI/tbkgb5FY73w5OuuAwHfIbb3dlSaikMOmcZfgbo33
6Hb1uD62KjZQknvjgigHufseM4XpFNdVipXAvBlPz2gF3laz0Y6zgUqRPNGcO4nw9fHDxnzkMkFV
wDFiO9l0ma1uCukqNWEilkXdQ+Oh7Jgva9NAaMSggPgl3SCSl3fkGI7gN8faqfFMwtQsHALvYn3u
EX9ze/Q3lcYNHjgWyurrgbhnf08ul68FeGiL5FiNCSPRttDIAi2pjVXk1r6Axa91ML+34G5KMzux
9ugmnDbSrFl+2ki7r4ggIX7NSrafRO/shBtfwU12abFS5GMg1HCNASkDlkH/RQCHeTuvMLgI2ZoK
F1t/mMyLBeOxN28VVGiznWru07zKkewHaRoX87gmHgJ3fb4Ti5WkD3OKfip0Rh8Jr2EbQ4mWtQZx
9t3ZfK9lZxMY2pR5FwIWyJGAHkITQ17TzZeDkyE9nWsu88CftC3HcEG1SrFDeBZzriZ50qnAiGSo
VJdG1UD4a+AUHs7Tyzp56QG+eYpdmfSGCjmDNiGMk7rWRaQXpoJseHpIWovOJFKoKLwECv7MDNHi
pVGeT+MVWIKAZj3HUxZVtkNYEIzhbuCqMqUZYo+90u0J1D2onsbrlKKWjVpbkNw3OC0JQDdQpKQE
Cq6BsazJsyEzevWYVK/LriSvkcjXVFyutkbQGNy1+DPj5P0mB9d76rQeY0/ZxhnfwFZMXCCbdg+8
pbNcrH5bP1t12pHS5Kbx93Tp6vXY+Mum16ST5EbpnbgMq6YVN1SImEm7kNXJVezWZCYsmzFHlGPY
CEEKCISzZ/U6wbmMeijvk3QK5Vh335CoIF1GcdJ9aESMf9NJE7yx134EtZg9j2q+cgdJSQ3qcq4B
bsibSx3nMk+YMR8H11yzU9s2+nPHlfNiK4nSYkGj9tSLTP/eCmM2yaWvgMhUmg1WpNu88LSWE8qB
pk3cfVq2+dEmG5SxNVjZEFir/c7I8ICVhsI8P7HcBE1Omx3G3qKHrTsK+2DWjPXWnXL7tGCq9t1q
N+lX1WrGN46Psb2nhk7dYx8vwgtcQQERgTMUrHfasXSH3yrVCNAQriH0yO33pNdIyqNrLqoQhEzf
OT0BPrterPzQ9upqbz2tIQ0zPhvLQSydXZ+ztWz1wNYVnH3cRAa0AgVhRFzkK7lUfa/Zx0VP9V0z
Zg1p01Y5Ayda3YKsTYI1gD2qftdIU9C6FqsaQhTww6u0Co20RovbeK8MpX8bfZsbAgiTsZgDE+Uh
d+3CO8fdPHmBaQ9IqhHsT6xYn0by7Dqevk/asWISgZqVxj4Rg4o6a9uzi9apCy4mWexZC8z26qac
g7iyipvSWmfqmHroarCx3owPpqdV2Dzl/qjRlbl0UTiqpW8cdSQesx6wsyj85ENoSWpQ9PZ5swOH
JgBAtWKcDkhu0NDIhO0Qjva6MHpoFw0RrCvZMIoKY9wxUa93BT9jWI+abI9Ga9FPWVuU6a5Vg08U
djcasBbdtlXAdwg2MEipvyDZtMk3iNV0XwmpFsg5q4s3VOIZVSjSeT4Zg9xyo1tXymPRg+PxDj3n
UFEVzXOiM/s6+YpD/wHApvN3crVdyh5gTHuv1tHpiU4bUpBqvy7qfWGkCzINnOX1iJPCQMRu1zUa
XXNIUKrHY0vjUjVE3+WaIhCRRTfc6DUNseGUZLuVmdHufbGuHj1JQyDsQro2yK231n6YaYnEIKB2
5TX2dilQVOqsz2A5DM88vUYUssbgGrrIp9fexs5gMN30ZfRHhdNX7qo0RPBlILuzNBI+l7LHgb4D
NY5Jul0UiGTSWN9zDixAJWEvh3hFHRQIxyPXrOjaJ56OgR84WTtnFPIJIkS1DmcSyVxUxWblHDgQ
6GTUtM4jNnUIeyOvXrWSuOGlSXeImNiOWkNMN/MWU9RHKgud0mJtR4OM5AbkvaJ8pqPxcm8O02SF
UWCs0hAhE1A1Xg5FttxoWRz7+6U0nH7PQa9q9HMc6gdvRbFynJWO04OZDF6BBQj2fHvTaNov4LkF
HdBKalGUqKo9LghwIbYzmVUHrTXLxyFfUnl0nEQcU+g/aGlp/74UoLl2GGt6f+danVOf81JPrnj2
+KHmUEhuYqe2Bhw74ikOmyLVqV+SHNMDvY/JJFjixAxcJ6P7Mu02K3agXCnqO2HxM8BQd/2gNWVs
ky9REzKaJUlx7ycypQspvelrmtUSy/gqFhByJ0shlvcQpq/Y1HHLMg1CseV1r1pS024v4A7xLmHu
WUWewOghypeJcMDGdcrxOLA+3rqlM2iHVF9VV0O+sgprfzXfTdWkNROtynt3i9Z8tFffLYIN6x2D
2Jz9hm1ukv2zpNaH6LtShUs1ti9uZ3kHt/WAEv1Y05hvCLnkXJBunO2z1LJ0bIWpWmEyTa9wG9S3
eZrASeIsrtEbT215IAh2YTrSxJzOMRCIFaQsyyQc/bIkwgNLl2I3aEy4DrUms4vCFZhpE7XWekck
Qs69T2eUc46Obn+b0injPpX1yR0A93qPTC7HEcBOa3S3sOPNK6o/OpYSQC4+21at4vuM+QTe5lWq
T5+tVvgIHf1Z9OKJcQvRjJi6OLRmLfv1rC1znt6ZUkjrepxntdx4ed7499ivFOLSRt07vDmFb5He
YuSgy0wp+1vDKUhmZPDYQEX/52PTv8yvmdCik4LfC7cf6/mfaFW2bBaXpnHG1CmbTvNguTf6bPo7
Djlrb64syh/v93+8238jc+33XKW/0G6DGozuQ/sYtCP2mf/5H0mtsurjjyzc7fW/knAN/xcyCaFf
ozDB2puu+jcOrkEE3MbVhL7o2XC0HF7zDwqu7fxiEjS1yXkYUCF8gyvWAyql//5vtkk6HPxOD/oq
WXMbO/dH6t7P4X6///sfiX+Wva2J3zkIAvYBXuD8hVB6HSzbnI2L8QdOyzxWjSNxJAuZT9MyoHyO
tQD3Eu/KIGndDvyq6b8wcEoK1OeJcAIPZaNL2ZnMpJbPw5Tvc8i9a0RPOH1Nhsl46lOh8iheVmbO
1O9dvpvXSSQ7jK6MhIN8IO3YMUv8xBq3nNBhqdkncqiX4AgcFH137ehzFUd+v+ifRNDjWzYoN54x
9ypLPFDg3DxrTg9ET3hesoaVA5wUxDANL4Q56GQUEIb37Gt29tIlaXHZ+STIBJtE84EIa5ev5xRd
ijHHLE9xyTR4F5NCzX9ITONoZMrk+Kh8/cJbGAdcDb70VoaWfXf21GRp6OM5hxIxdufMLv0HXfrG
Fac6MLHLhIvcEE9dT2OcX5PjQz0y5qqRpPUoQDN3XHGjK3Rzx6cvXuMk6c6lrBl5kjSDNpjhnhMT
Gk8EKmMfo2oCzcrb+06bhs8+rWR8Lm2ee7Q1djrmq5mfRdZUdh71Tu9bx9Xu9fgSW52M8xhy9c5o
dQh/sdsBrIvGz94m6JIqmAbh31hpAbzUDuArQarK5ErLe/dNw66LAaGo1Htd6OJdsxso/aoq2vPg
+HMZEW4vjgn9FTibJ4kSUGWcPsG5czrMUKpZREovimvJwOq6N3udOY6n5pLCKmaV4Z0wodKG23fp
Fk38ZmKitTm8ZuaziQca46qmcWiFcMaSEJO6kIc/DuFaVCNGgtLOnlSJehykxWueciGTb1XqYhU2
xjW1eivl+iI9bjRKx0ZqO7HYP95a14GXqd5AoHTduV1pdYyobiABRZVbinkP2daMz647ol8GeqbV
wbHHOOfLstCldfTpdNY5pSoDzuFBrTYfjUIV8B3U6VRCk8rxg2nHb2Uup2sylotv2awP17PrUoRJ
lZB/PZWmiW7YjR8Gv0swWmBqiJ9tjCdC2LVlZhHGlMnXSTlLtdOkRntBZO+BNKv1dhH8iJFV4PnR
A2sAKM90avS1RNaEq9enD3S/UPFGaGLvWa60F49TwKICUNpXPtJyVwkzVkcH31MU2syftHDMpoK0
16IxrqxJUV1ZWozvVV12iR8RH248O63AEq9Q/fBIzhI2Dpq1diRq0U30F53p4mvfWoagwStE3l77
0G3IFYC++F0v8xqnEV9bb6nzK5Tfpfnux7L7wHCtRUHUSB7bUtz11TS9SseYXkvdLO5xKsHWV/XA
aWEPUD0dalWQPG0asXcfKzhKQSyM3qY2nhMJGLC4cm+VXkecZaUPisVWMp/NEB3QSEorJDE46Kyx
edH6YX1Pe0Es76hj5Mjn1BsRgAMmj/7sQFoZAKUugAhKM/Layv4+NYX9xRjUakU9cwC8gbyJjJpO
QfrMWtr4cEoTeJgMWfy7vrfMzd1ushooNdUACDEj6T34xgjak9nxvc4Rxq8SM52f8ZoZ4WsUjCJw
jxuQI8xDu1yyWx32tWjmj1Wbyrt1ivE1cnQNIwYtrdxLUY8z2wyiGm7JazG9c0toVeRQjwCh6Cbz
JX+tAU3BsbPQZEADLcQz5pceq8MpgKqn58GwjISIwXPGvC+viQMM/dmaccKZczx88lUf5LVMuuod
flbOY5ym8S72UypYql3n3hSt/tHPhaXT265GHqG44C5Yh9Vsg9FfVyfKeh8XTQH/lgEZlZwWUrZS
yeHDaZiB1+QI9/3GdzjRYUYcezF3E9lc3QKpADb2s+H7uKilGHnbx8pKvAfGip0fSLcpHcweNuqW
tkLagkOTN3dtxiQqEj0/UmgkifEJocAs4eBKJ3/AaZWcmm5hxPLk+hp/POW68kOh0a/vhCkG75z4
TtJEmDj42m7kyn7zmdb3gTFlgnGOEIPYa6NmXutusd7XdY/ZJW3LSPqzcOdv8MrLF6YU9UhHHItz
bBukklRZP74PaTbdKH699uxUAqqK8m9SHe/zXaexnbCRLBjQxWOa/k2E558ZlNutjtTMs1yyZx2B
5vIn9pxdTQ7neFaHPqYOt5Im+8StjaUPXf3OzCvqWOXjipMr8T+oCf/Xqazsf1ruXWYf7+nwUfXD
R1b9scpj/vJbmUeVB5MTHbGj0y9b3u9lnv8LWluqNZv21UaKaiGk/K3ME5R5sJgRQaCBQHpBcfZb
mSd+YRDuUZphautuVf2/UuZtpeQfqzzdYAANW9zG/549Yzs/EYhHfXOF6zC7a0zZRSPFxnkd7Buc
dYpoiodxj3+EdQ25bwyYacw7a16J066WItL10X0UmwsRR+KI4U1PRg0YPeDFNyqsV6YYXYj7HUik
69zQJE5REdMdDgW+JZvhbtG9gNHg8FZ62K42EP28vFkYDHY5ongL6X7ABsaaLZH1Z+qUTWTXgByz
LGPQjXF90nBcyYLCFKcmp1ejKnCxcfOqveeV9s3SMtz2lKS11dNbvPNV4OkMQgqDOsMiNQ/334p8
CKNKDzHw/73djvav9Ox/qQ/6f4nD/pNE8fBRb+K+/n+DOtFlHf13/Oxf2qSrr+Xw8af9sv35f7RF
6A/hlFtsC6LbkR+yK34NzTbsXwzPQhOGLpehNo3Tf+8Xy/1F95AxQguHMIxa6fe2iDxtCPLEOhi0
TVCpkEz9C20Rb/XnDbOpEhGwuNDutyzev1Cz9Snh0GRYy4QlCzJPYHRkR6OD4as73lUNQRDL18Gy
bo3y65reeuPTWB8G7FvdJb3DePlgYSw255dyKHZ9/4CfND3lsdOfadCOVsF0TBq7pCWZMqeiXo+e
cbeagIHO69pcuVkebm89NY/mfABVDtVZa97rlFtnZyzH5Mmd7/TyIDoWJRZnAnylOg1Ji5NRUMM+
i+s4quvjCpqy2YnCzSzT7qLmP4lSj9zs5EkZMdQI9DaH4fBRyjzqmJ3p/W1DnzfYH3Z960qSTNvu
QVV5VDSf6+QEsf+60MsYsv1mxMvNoC8n/P8CuwCxTo6dY10VutxnGkJ/+eoV30AowqxOgKZd3LVA
vfB1xFu3nvxdB29XL97NprmsnQc9Ng+p+jpb9bPDlAXkDCIgpCILormMn32FSrNJ9rJOz0lL2K4F
t3Y2Tmx2HuKA1EPt6wQfXwCnQjTHqcbKcP6cJ6hHKZy+uyV7s9uTwqvLrr+MyTml2nMA0PQCSLi7
lnilbpwdkr/CKX6XJgS0mRb1WOofxvrurY+a/9Vwx3DorN02q0uXb85qBkOS3fpx+jhuKiRxdKgL
OywwoeRC3XjVs/W04JsJ7WCn2RqV/3AV4yNUGocYX8o0p8ClkKjKMFmLg0rGG2jnTHLgIffzvrCM
cEyxStxAWHfcdQ062bm5xhIIYDUyzHqnl9MuZXw1aUCi+HGn7dcKNjiyjQDb4pAEF5VeZGl/yNc+
xBQwUkt2xvEIh6MHq4Uf+b0iEhXScFjBBUSsNHt20HVv+kzUKIEQlbME29xNI/8USyb4fqxvpwQu
x3oIj+OKv8pKehjHB63Wo9mvDvYkLl2pzgIcEWMs+FPZYfVumsEJLbFLsgk2dHmRuM9KfWF2Cyh/
VfYxX5TPwE7Y3jFx3gxsiusqD2VFwgoT05mVap3y7B325A6WcgRRKGrZbV5jhUm70nF2UKEYtcXE
3Nvavm8tvIjXY5UOgYStMSU4XBlzlAHRVta7LLJjJfGpnqsFpA92XLrs29nAs3eObGGGpYB7yRfX
L5Xx0BTzjYz/TtHzM+7y44ChIsf3A0CbWPE/4y4geKafDnBLzPIzg9TTy6cCciOGeLjyRqt5m1hW
4FNp0nBd2m1+WgRcYwV6uc57LaYvKrEQdZu9sow9VXSQ2LcyTveIV3kZzDXjWzXfr3SzkKU/UjMP
M16D65YB68JmHKMT7AN/qyv8ALNOvEjXdg87M5RmGi6eEdgQVYX1tlkKWvgk6wAq9c5kN29DA+Wx
x4GrMSe3v6ewPvNKO7v9uZV1VPanPP1Ko9YvaaCKgzY9lnyIyiNJmavbdW/69H5zQ3Dmv5ONbGXM
H8Gsnx/qBpD+AcwaxSKL2uahruWTPhS3NoayKRaj61yQBvAGtzis9FeIL6t3MDa5ayv/5nfdkLm/
fAREPS6ab9uk3vtJ/4i9oeb9gwYmdpbL7I2EKjig/S20+tz9xnQP4dbKdNnpdjq9tHlvu6dKe23F
acZCl/Ep55L5rGeX7HptOc3OOfEOpb+ZRQY6RsQQNLXx5g8X8+2vj+iPOOCfkWOuUx38D306rQKf
nLTPPz84Gh+RGX45Bp3/bRxK+BMgDOJyKda/eT4/Nya/vhEoKMgmElX/518oGUuKUcb47DK0a2AR
UOG8+ZB5x6T9u/cSf/laJIVg8UEdobu2Y/ycqzh5+qyZ6HuCVrv0KvdexMYJnsKRUvOoXMXIHhIQ
7CIjt/DwK7l/rYPhnIp650g9KKYrzJ6DocI3v1jyJ2/jeBflnmEOkzL5oidalHDPQ3Dg7pTHsqof
cvzGJ+uZSQdn8PBd66od53/ol+0pU3qIF2PY4JzeJNdT/27YVKfOcrsaEaS2q9ntLuYbNDStB+HD
xGBxueuAnJC2Rr77uWwxARYevGxMTRSU0V2gFlzYoRQio3lT0jrV+nw5033aBkfJNO8EHDMzeS5d
jzO2PTVdAo5ArniJkuRT4ulfgOOkB6/Hu9cjTSCeo0FdG8Ao9VaQE7FnAHlxIW4TnSF+1Eucnxts
WY+iukPLxKne7CcICIbog47HIL6opNtPwC0OhNUlEh25c8tLaruB1S5hLNejn0LLsh8aAWckm4NF
v5pmaB3Ld0O/LLw2cldcr7XHJc/CtvyOx/KFLlFcOhfLqCBXf3rGd8EjYJSktRj0V1/HIgtTcSOM
+1xi6U3a4qkY7hU3hwui3GovSaEiSFTbDSDrl2H0oxa7Pt3IohGSdm9eThBX8gJf1h57R+Zq3hhM
6XLA8Txy0yZ02a02RdvgXRTJHPU1LlE1hqFkYtn9ZWszjmdqN6wzPoXWaVjlo1fi3ZR43J8Z5tJq
ikphH2dkAD2ihbxm1MijK+DzcrVBp2dJvYPpMF8zzquxq0nn9LNj2h2SEjJgbMAZgMPXRjkFj8U+
qU3Oe+6+sQsJCociFdU22QPUZrwdgOjO7+xTruLA757R9lxMLg7Sh8o69JhCVBj/x+6zESc7NbZH
4d4OUCxh6xy3K9Wid5Jw2RsKGQ19sY7TK4O30Hevnex7PMZ3c7GLSzDafDiw9PZ6sZfmq2cAjzm8
bEyO1mzj6euFyjkrj+JxSS+c3D85uIROnosoBcbLikYsRrrT36+m81BaT8pRV5Y9Boy3LozmECdP
XloFrWcxl0f+le5yj9QAEw1cfF/wTTztFiZ3aIx37fg+zRbV1wQLDzNm/UItlAQ4Y05ij0T1ovdj
apjNWvxznFzqERdjcPO+wl+hbKaTIePQbD5r/egO9w1stRyiLnsrtoxgsiERIK/1E7xJ8bsEHi0h
WdW1STjCLeXf5H2srsT5mboOUGnlijSeW+9mdIzIWY+o/c7S4hKXPhe19uhkL+P8iNHhSUNi5E/p
Q1GSDABL2KiGsDNvYiRkoumOY/+u1fxeeIuOW/pEGgHDXaRx8rCVlBO0JHi1O9kr2HZqnzbvVf/S
FM3RpNZcMBBy9f0wftGz9MmGmI0BUei2yY76zuqPWnzV+7vEe1bAW2u3zZg/zYZSkzgMPRMwX8NN
tE3RvVCQogggJo7eQrqIJARL9bYs2C8za2W5J/4k8MYXYV4l24RavcSGG9gAcfgphoO97nAGCytv
jhbztdYvem3X4KG6KNIN6lNVqSDWkHSZtwbBBmNkQ69Nn1stvUh6zti6eN7iOiZ4Sl7GWIfiAz7H
jWCW5LbkxpLUAuJPgMGws4AOFY29TEsY/Vkwl6RaxP1Na3hh4s7HHKFHScAFps/EsFCEsI27twQ+
jS/JBHMgV0/PIzKw6rOiVkL1yHCpjLCmOxEvFGb5cy/03VobUf5Qzt+xqCJ0ZDzOsuGt7zXNJW5r
vUglcQpxE+ppd6f1921BmqJJzYtO0u0YamfHbIVGjQlSMg4Yci/Mheadh+sbOYhGGpRD+ahP57Rj
lZYnTG5b7SsOtD8+ylAPkaHdFlOJsRKM0ITYRKRZUFQpq/rAdt6nyQk9g22rMylgtSJXWOZmRxpi
0DranoW0T6lqE1guI/dQQWfrdeUucZzAFC/O8iBtaAK4Kq8F6Tfed2OAluBdjLFxpoI4JBmKJtxV
UYN889YL5R8nm4xi5wqXn3M8PBWk/zCJUd2hUEelf4HsjoLwssX3DfL/ybFvNOeAH2Mx3XValCmk
VIcmvrCHS2t+WAoMno8lVYFnXAoI1OZALILuH/tWj3oNvPk1pvei9vFJD+kLk7Pg3BQOhm6HqX1b
q+dmex9ZXktcyLW4DZTTvuHAF8YYfuTPbd1HXrFyvJj7fn7sRAITg0aCRevjlqODc1fJFrFyA3su
AvEGt4a634hrjf57mNr9CkkDc4E3LzsWykSzykBsynclqSf0sMUu0edHo0Z1da2KL0q8GWb5ZHRu
aBuf0qIMXPfA3tHGZ9hil+RKaEsM8YnGJDWj9W1WXUgCUkx+Lw1RmpG5sRJkBM2nD8Yuim2JY7AD
mZADvOAkaqoA53V+sHzF79vY5CXc2izVeYSZTOvauJghE3jEJWOyR2G9tHEdCpVEqXHBEChCfisH
66iMp9W37wgYYTSbslmKQ9Gp/cx8D3LOS8tRP9Vqv9Bepc3D3JOG0WI4oRhcNZcG6mpuZRx/yANK
d754pbm/tiAUV+1TPH9oBM/0ljxp9hSaph0w5PzUmaW1Q0PDdqr8HagEP8wX9BLB4Pu7ikglB8LQ
oFdXvoyDeOYgLsbIiWnnHydrCCX0F/JKd71Fv8KyblwVdEwvtu/vLfRHjDpR0QQuGtcaseyIa3xW
t5wm2yVXXODTF0FSZSaHnHbWdq4eaBUTH9+E5R4yqYv0NcbtHvt8WOUzT9fiGzqx4nKvCJ7E/SGF
uMQVUyon0BT3eYOCxZdRpR9TmV8wRgoKAjiLNNstJZVcfVZEiVl1iIiW4gSheOaEUp+vGfEg+kUO
FX9ikh5hgXNMmXs74nb2L+BEQQcqiLjgu1ghnPdDYmuRAPIpTOeAEjrwalTtcr206Pi1OP9QugPh
HUWjbA6dtSVllXupe9fpVqVY/Q0KhyerwSTEPhIvu4d1jtab1aM3VzhUR3Vs07SjVBufocSHY5/v
3JiVCt8OgZGbz9dkQuCzJK+a4UYiCxwloo6ta52rrybzv7FLTlBf4kCiHCwUhcT4vefIVG55MSrj
hPPk3rMn2tUunHHsX7IdVs373F1PRLNcwPb2mmQnXPkdmuVecexD/QR0eUNvtDfnPij4HRGw4gnA
7SCNsDCpPnlGngMDX9tzGA/62SLVYtZILNOyve1+kd7DONgwQbn+qldWsx2HxqIfbNmDUqfo8tyo
SJB9xW89ysBUQzS80CrXazTVz7h17clzIp7paa2eaArQ+O8xhdgjAeMM23fN14RRVaWu5Kq9Jky9
Rts4t/lr4r3KgpJyUodpuWJAhlF3X95AMb6eSEVZh/aQmdMBEM7BWl9ROskqu//R1f0fLv2IiPXf
/+29HquhW+4/kqz+01zGFHTd/wSXrqvhP/+jgrfT1X+Ep3+87Fd42tR/wSXOt/AXw9AQvPl31o73
Czo9V/gwYd3N/ex3eNq2fmFkg+uRqWOfh0cP8MRv4xzjF+yVccvBXoTr3dD9fwme/otNJgi5yYxJ
0NJif+T+7GmqOZoJU7kswtJSOprbuuO0G9H49UEKgRVwb2jmN3vI0PGMaqGuT3DGd9moJfk4pWHm
yIjQC++UbEwcbxF2XvY9waW7PFtQfa1bdhm6zsJg6NqJ74XlTRhHSemXl445TNEEo1uCwUFwsQe7
+xA2OXIHW0POLZfBgW0YY6gwxilj8zaZ1I1d2cSroEsjeNA28uWpnB09iLMWXhwJZytN6Gh7+1pt
ebv21FhPUmqqZY46crjr60oeyzJ3JEo47pXNTBi+Ti/6J1TVfkYbVndaKGI7Brhqao3MCwn2pTug
tYFGvuLWcmtElVqaRd9q2x9ui9VLaNgdIiriNyikIAXKiGAXD7rTUHO9WpRcQZwjyYoq4v3I+nGc
5hIgpbjw9KbBo3sZTO8g2jo9Wl0Jx9Rf4XRxfJBOXK4kzmT6SFPYoxxCxlpY8rpwYRrDYvXcL1o5
OC8bawDJ47jUZwGDegmasa65/fy8aXeNX++MyWSyT/Q3IuFGl+jS7MlUt7rXtE6AzFc9tQidUNIn
G1EFbSOJY37cU76OwuNLNPZSfBajg8WwMxc3ibKtbw4+8eNBSs8he61G2hPVo/S7qyWRBkmJG/9p
Ksmz8yXkaeGR7lLbCkii2ghTZrGRnNQPHhVIf39b1fO+/cGwajeylbfRrhAe+8/uDy4WUiBoWSP+
9/TCvsZ3KQdtCaTj34uNyMUCh9M1/uB3eVqhyp0WVz7CAexBSM3rcPW7xo+lI667W88mujvigLKa
BoKogdY7aaIxnrFBAi3/QS/DRMBNqGnbNicuok8aclSSr3AvwL8hmBpPNlz4r/BDgH76H/S18geV
rVD2QLLbD4pbs0AUoNoR3Rf9BwluHcb5inFQT31UWd3KRQTCUCRDfAUJnZCexLezij4nldQ5dYZG
GVoRkYsiBxhIx3WVgeYRftb7lWhCD0ubHki1qe3QAwqEkmF29hxOSc3sJNVg9gQOtA0XwxfXvfYq
TSCVb+3hxs7x9to186S6qJ31DGAXu5LTqjfqikCU5MLhBDoKExOawK2HSkZ1sXTyorat5tTXQrZ7
Rxo58hOSJ6rQ0FVOCTFaV0s86dGA2dldDh+RwLg8Zha8ZLakVEl7/U5mOFecGkvDc8fKJxZxhalt
aLbYBz0OUmwuZKZQ7v+ATvD/qbXrRrX8p5fU1/c/XU/G9oJfryfBHeTjwioAzDGJhO/72/SU/6P/
F3fntpy4kqXhVyH6prsjBreROEZMd4SFOBmwsXG5ynVTIUAFsgFRQsLGE/MK8xJz1RdzN5dzt19s
vhSoNikoHypz9ma2Ynd1+VBJamXmynX4179wi0B9QJxFBDoH8iNBG5gnMHnBpATTuWES4/01e8rN
VTLyQFFhNtviTd+RPa3k00FwsrQFMpnwmpOnxf1LBcFLk9PCGuw2JrNxtcRXtaP2VcFe072BXhf2
qtldlwgxU3LVL8Pt/lib27OG1yhdPq/rz/fL6uPaat+OKd+Z+dWGSZfpVWCtP+EJnEf1yYyuwo+f
KN87X9XCc/KOheL5aWQ/UW9wcbusEcFrzprA9+rPQWcdfLMWkAEWm8bs9nTdhOZ8QYtXy6fazpp1
V4XrhWetmFjcjcCG7+uJvoLW+HPBjqpXEbO4Apteq9jTxqRVrE0a5Bctvz25Mh8h6+hEbbyEyLqF
MaFzemFc0fiS1ylYcA2cLzrFhtFY2IW7dtaeMkjWPv2Ybwbn05oxoAt4LWreUk3ZNy3TEp9AwTnd
FUsWnefqJp3LStbp9erO6EbVyLqCbKCWuyS8WrBuz69ubytWty2+WFeDzrS1rH3OVynKsIJO0PGt
9fkDeEirPbNm1qf6zc3YGjzZi05oR7XZtc83H26/UQZHMSv9y9p07ZniVcIfAFrPim4ndegJSoxd
sj571g2ysu5boR3yvSe7NKxYWatYBWo5CO5M++E6tCGr6sys8QU4yKr3IWfMr2na5sHVElIaSmKL
EJJ59W34TKeARTNs5wkI5i3frFNoTTBh3Clceb1xddFYNqm0vQwpEh4va5NZzbj0ePflOf8Vy5eP
pV7w6blOxsD2OuMW++D2qba2Cnbx8/Sc8k6oqbislnaJCt/H3jcqjOgtbGWX1YerxQDnE+cvcheX
+PJ5t1D/dkVb1cbUDofFhU2XuvbcY9nMQuuzgCZjFnyz16z16sl6dlddvLyHBtU5UABYlY9UzFkr
6xRHqil6/nRXdPKsEUqiZQ8uX+vJ8iet3nzSugueWpOv0ZN1Dx0MxPN1ANDt05Zpm53gbv1ZeE0G
pgFc3BB1QOOIlzW2w7ENixEhj1KHppyr1cdniAKmF5Wre4vK60b546I76Rhdsx90HhvRh2Kplx1U
Bv7zqS3aW63g+qX5GJUm55Dy2tlLn6/vs93Hx9opbfCIUmAR1Wf8WaY9shWQ536yQAg8dkqt+ZNN
/5QcUeQK/WiJYnbxUqIieFcr+gr+hnREroIFVF/cRA4lJIVOeLlkDL/1uD6nWamwgewv55Pefeu+
U4j4R0SK7Wd78Iy0er3OOfOnXVifYlNUgP9kQQ40+ZT1rcUNUUCIlYhpLb8WPxe7szbdrlpfynVs
y2wNNrZ6lg0WAMPI1grDJf+6bOcaNjCACX0Lvvj18RVwRqCf5E2zJBI+seswjryPOZhlq4U7ugVb
X/qnw/u6BSzPWjWiZr67MqvUxJJ+G/JiFYsWuvWo3ls3jYpVHT+06R6OdPIkWOzxhXn55QN1/bY4
wafmB7IZDzapIEgeOoSOF7SQ/lRAb9DI4NOXq/veuP00KoLIdrMD+nUTcwEWuTTJLzcLjfn44zc6
Va1vDMC+zXUXGq1qHR6CGp2DwtazfbmoF9oDGiR0BRSgfT96uCieZ+FRd6A5sB5cwkNQjD1Wy3cU
gWatoGnc9cbdigNZnOif2DOuzZ5X+WDet1bG3fO6FVZzV2bXuCt3FkFID2/rMbKGdMB77pYva89V
OtV++mJlu7POqkpX2oHRa5nXjVI1dzH5al6UezQWqq375vnFt9Z9069ToHQ6xmxrLUDb3+YDXii4
gKJ70nywUcs1x5k0wQtUWqdWf9L0e+f3NbP6sQa1m3WxtmsFOLFqQ4O+K+PqcmR0+Jt1auc/zZ07
E2XuE4Kz1vWwFtmP9YkT2USt+A71vXQ5mDYLtBl57FwY9Vz1Ym4Ft8uJTXv1c17BAu1O99VOZNPb
89Jv0Q68CsrMWliratGmBW6F36k0cH+mF4XzR5sJ8d/HDpVBVP40PVgmzFZ+Xn3oFu8eWvkv5+FX
QqL8dfr1DtdezOIivBVAhDbEgtb0tlSL0IuUFK4sAiudxzrYFliDiH1+vTfOlzZtLKnye66u60Xr
W8T/hbVZi792aLExRc1wVYXnWfA0l1Og01aYgx+3Htn8G8LHDQFxneKIVJ/Ynqfd/HAMumFRqJu1
ca/QuMt2c7xDJW8Tmqc7a4NdaZcaJI1sx3Q+0LrkvF9tfs225hRWtIvtcv0DlHZwBNAu1Co4BGxb
AfdmqZu7gEmMNu2IKKp/s2EKaIj/hbXsFSZq9jN3LNMvUflg0RHaeZhVl5XGssOkyp9ANF88dmgA
UYQEwZp0K98+r8mxjFZ5ykbtomhhe/mldlWxC49cX5Q0epercTNPiSf34ZQp0wWPmOiyXKdw3lw1
K5BEgSb2z0Ho/oQB+QZs3v8B6m4bphGwuNocT3t9FbkiWrGMpuEyMa/ET3u+Nw9v4FH9mV96eaBt
t4BX4iUCfCdZovGM4um+NMDUYcLRiEhMvnhSNPJlQPUYolMf0r/N942TPAGRkuAL3j67AayX3v3l
19oI8eXfeWnmbizq1ujvf8qJTklq707Ux4AdCHQtVCI8GMM7IsgZdFPg5aEw/f5jPm9nc/xo+V9+
PX0iEO2OlCRQyJ0Q2or9kc0qI9JdCRBLK5/SZCVPbY14ENBxSQAMlqIIOAA0kzBwoLbvyIA7Iiif
CNRqEWdtI4FT0GDHJQJKFBVFUGCjG3nA7xUioPEjiYA6SM4HFYZlQDrH9e4gkVTf3TypAOOjwLO0
WWAG3Fn+LDWbEIYT+t0u//EdARP8oZISoC6Vqn9UHW1j4kcWgUFFq1k4pVcIYQvxbNTuEalBamZU
RYCiEwoAvNnmkfVgVqQHRHMNWvRsnqNThDnRKUJtG5RPOAdkRQ6fBKEFKEyiouXotEBOoAeV3h0N
aNCYgTog2QoqYBwBuy3TaWnzbC7cI9r7OVUTIF86KZRF5JA6pV3NJ4o5CEiW6bl0rFv+VNkALIh3
NIwy+cP4SRmAxRNo43JQWxzdcTcM5Uufujeq2kqEeg+pPJafhBeA4pIwgcUTH7Ej2vnqEjg94car
FIoc7/iRD0D+BH1vIAGKUuNno2CPSAJF5T1AVRbd/ujGQ7pcPPL+r5yYtMQsQmWxkU/l6GxfUoyK
mj9fORGGf4FeVpL6M3NYBMWKSbb+2Da+gCCoXXfo/BzcSGWWd/PI5o646nOiJDa/PRhHd/ZLyjZv
5YScGbk0/oyflAQKJybsB1DUHtvi79HbvDvgkz+hm6SZFwzph94cc4BWcpROHp+pU1E1cU3uvDKJ
VUxc6bBnSyeijJt7IHGA+fmRebqiHEnJxoWZCIRTiUt/e6PLMqCtaKWMDQzpwNG9u/JVXzR4d1BX
ou/Z5pHWP1c84TjQ3i9xcY9P4W025KYt5Pfo6zvivEXsOTZ+qYCfGz+p1S+eCCsYgoHjW/09SOC7
VZ7B1gbxRxBDXvZKHNwRPs6xbfltkOXn19ss49rQsNrEwYkfXnEnrmUQ9sIAEN3dj+3VcwKXqaTp
OO2wDZugK7fhGvnduQQI6BkVKAc2z9Gt/n7v6PdueY472jxH03J5y2dz7AusXdonJ7bf0a2/ID9U
Wn/MW3GXQ5uyDV0w4O7eL8PDVwImuAkfHJFDJ9olKr25KZadhAUtww+detPkYMBkyPbf/HjjPR2R
BIqqIZ0Crwhpj2kWtq8on/1srBYJahhbtXiE0cw9dOF7D7/ABJpktETH0fiR3XqAhtg5hdO4Da34
+fFdAcpufUE4cEWyOoJtZvuOuyqA6w/qJrNEgjt+ju4gaPFwcfFO80nOQj4IUJjSnFxkPH7dI6ie
I1IF9E9X1Ib5vEje0qo8uellJ59KkdjhE1QPx7kJjJzyVVg8ET2nRdPlja0jmwNEectgfDETjy7Q
QQhCdfmJ8UBUBZUHrZDFIy8/sU8CQJVckvc/viC/suNTKBPvIG3JZbeRgLz6ZHaB+BDlOlodgPOi
uAkKwDug6cvRgnRzyFO2IAYTyZ8iVWHbJ/68I1KDMVOhklEoor3Ec09hlZTsYLxfXEBSIJuDdkzv
vMdO914TSJDKlctAxJILXn519F6exB8hbr5/XNeetmQ2Ed6Dmb1NTpvMX3LtvUMEb9gj3/GRVLpP
RzEy0nOXhwCUP/qFBD23//MtMDBG/9H+4XshZvybAim5+fANRlB8/Q+p0DS2bnZ++K+EV3a+lH53
Q+K489PENNr9rK049id68BWSbzY9N3CC4YTuJAI2un0pwRz59z+dzUN+FHpDZ7e8FWbS5MuDeNBf
d7A0le/mnPTdnaVIZvT+n++sBOAg6pGkof4QS1F15s5IWgYT9/zXHbFXxfxdSb+0wI3AdedTZz5K
hhKbWWgh1YG77pOXqjorvrprNvHFl+bbd0A4Z3ps2cDNMO1M1/sWubhSyYzF/OHoSr780f58/ZM+
zL3QHWX6oRO6y2S4ePQ8qShV8VQZIHCmmbOZG6ROF/d/Gavgh5/AZN60tFUn8AYD15FEQwTSJMCM
GfPK+Id0yW9zgLkn/oDH92w6ZqWl86thG53Nx/5UGlSDTrD8cPmItkn2SHy/6RjXncus14Ic8Ifb
8I27HMqaaD7ykoHEXGHsVR62OnEklSgiQKpTvXYXdG3whhn/ayacuBmYR8dSXa5Idql+iO3O/GFA
PcUw8/rnadiBVeyEwJf1b17DZqGfix/4kuItvKS13rhdvuvdr0Ltzr/LKBG82D8F0Byqy1B1Fm7m
1g1GbjJWPDKujerI9r03oIGPtONF1kx13NoY5odkGDFZQTyvPOi3yAl99N4004jobCTplKKGbQJ9
UhjIw4o4nfK86afgL2R1LYAIquPecOwbzmwgjywKGVRHbjgD+RCWNSxfY5K6Bsoalmx/I2CUqAug
+st/h25m9OfWyodoPBlPbGQijsmXP28Ott35Wtq9oBTVR+14g7RVkBM1JKq7oeMu/XAiXS60xdYw
rjdISUFkLVVn28WxGTvLoRMkY8XLpuMa6TprP0z1DhBsSupTnjqPXjJOPN2CBvnS6CA1qIZT3OUi
HaZ8MZHaVZdBhPZ15rIyA8qgYWj/WWhJXLtkrFjEIh2rOusLD0M8GSYeVYdij0dNCULkzFRnu1GW
Wfr3LJ0oGS6etSC8Vh39GjNfjikQllUftu+uhxN3Ok35zaI+QnXGfdG7MHMWW2/JaEIcsIEnX/68
ju+7c3fsTJOB4nEFYZrypEW4wsl0XD/V2zGnQRP1/RlKQ7qajJyGvdGPRnLoIGYAUhXFjS+7PPD6
aJDvL//pZyjN/+WfcUioF/zyX/Oht5B0h2FqkPVNRLOtlKxFFyZlqTjz57QeJReoPvCH8d4BFyks
1fnidD94cydTd5aSjUHRmvrgRJ69lIFsCPS36qRrBDVC+j8mI8XHW/Adqg78ec+gB9erYVhvNnAG
j/IuLmoQxEaH7p9vUV2gKgua/GRusIwkJQryUX3ks8HaldYOpmiK4QRuDmwd9SGnrzsnv19QU/RS
Vs9K7M5/m9TY/VZNJHCS7JaUAUl+knzzpRC75UwCouzJisXGhgYrFIrrIFrujqrDBm04zw4x+sBb
7I6cExgy1a3cCuT7L6fjVm0tA8eVDgd17Frm+i0ZJV4wUaKgKoBzP0iZADlDw0Fu073ZC5PpxbPV
oR867sCZyyEQergmH/PzRuHlLLUNdKjgK8h6ZCekomEX9J1o5GXOAid9fZ5quJb7a8J4iTjju9PQ
cMi2WTYx50xt5hG4TjkNotOO6kb+6C7DjOXMH5Kh4unrCPPeuTNX0pT03kw+5Oe33IWfYdP9eZlJ
J2bp8qU+Ov28CHw3XW88CZeZfjQYeUsU6FA6knkDVL76Z2EwDzKtpXgPSfULoCegXw2yOhtEmW60
lHbmdnQNsvq361q/dn1bs/89IzaRG8wze+eAkvVTGLpFcTbkDNSwvB63OnRp/zbJVRC4wPgSMyAG
WmwNiTT4BFtizsF7BaTiD0kwv/I7RwFk2YsYiDRzSrNsX/mNqaTD2JicAAKpjZv2MA9Emt8301oU
+LI3TM3NfkbzfYNe+IGIxBzAL8QAHDURRGikvagGuAhF0W6jR/tzNjEV9kyb98njUpwE+YYsmtD6
U8ebh6wHgmUT+n+1rdHDbBjTo1jSdhRJlmBMoctAEXqMivGy/kENvwk9wp5xUhsR7C4FXLQvEdX4
uTItwffMiveJrEuWYuGH+PvSC6FQCzRFMCiZoXaGyhnBL/1DG+CtL9R1xpPAHSQjCROgZJq0NGdp
SqwMsGNDYK6VP+g77iZz4ZLmD/YuvzJ1EPA4UO8Bvw+oz8qLCYnN+/2ON0Z8NN5yY0S/9tD4/3Aj
BGOx1CmYy0sb4I0nh74x3kre0TrcJitwnuWwio7QqbAApAiTjixh1Z/66Rx3QYNka8PIGflBckbF
EdaBKawH7nw4EQCFVLZbR0Cs7kwfhAY4ZAWX9q6znSP0xt0GoW9q1lSQJBL6eRekT2pvDrQnGUnI
OveiHn7jfHtO4IwjZy0PvHeRvF8QPTeI5EH3Ltv3D/ohiNKThZky+ZifF+8tmaZncKtOMlTskR6z
47CxGP+A18CUsJGsrTWs79kcPRVIq6sh+XkmzGJ5roJvT1xj4frnN6PlTsdeNEsGireiBhVC1yQE
G2fkmm7w7I79Veq2FeRBGibvpOLKOoA5VjQdg5+WVlAwm6pO13bnMyeQAlE6IkatAF0ig/h1YCVq
S9pTyUIQRYCqQqg+u8NJalgNsq17e5UMgrtDdbZ1J/DdQ9e3juuwTpJh6CaTFEdPUKirTrnhDXCf
UyHmioaVa0A8P1+60u0taPiUJ+wGRDzlYXXIgeoWWbqi6FZ1stXAJ5EsqQaSj+rjNqM5OkcSQsyt
pzrf1nBPOcSMLsrjhs5Unq2gwFcd9dwNUhsMNnQNwxLzBgwoR+tzOm6gjhOm3L24TFhVDh0vnERp
04TCWXVR9Kf+ynlIbWAdtQcdD70eunMC5an8sQ5cSCd6cmdA34NxIoLYKRF1+aqy7vrTETJJBorH
FbQ/6uPOD7ZeUzTYQImG8mR14E1+EK2KC4BVBUGw+DHl8+m4mnsilTVK1ileNh05pR6h7SgFBKQZ
QfI5P29pX4PVS9lTsF2ojytONMVV0p6IyTpU160fa01CATLMS4fX0V+kQCYx2bnyhFcODl0g7Ym4
a6DywI/uSL48Ys5r9WG98HkTI062gdjGcR8R1bE/PAgcj2RcxgTFyuNuKmPb3nw88mW3cT+nFv0a
FH5jhOhWFK+x76o4tZJMXgyTv3HwLh2bBcr3UL9mRa3cd4M07kJHKRLZc1dUDHZTMJSCFjDOJovX
dYbuKO3p5UDVabDn2v7SX0nqo0IjV5phJ2v7I3X6+6U8NhXYqrGu3fmLd4QMYvdbNbHd1MF67tR7
Th3x1wT7eu171V+GTuY6VZiuBYQ7zfSd6Sodxi9pMLYalBq6YOGlW3A/Gf9+hdT05yORDU3kGtsZ
OigGLhBwHA2XRn6x+P+Naq5HTmAmCYJOvcmnHOeB+0PSpxzCMQgSNdUrGLX91Z8+bKNSyXhiYxa5
F0SLuCJ9YvKiW8rrdaCHtNILukruF6fG1SKgLap6Ng1c2jngvxdrztcxhbOg6uQrW4MDcYatOHC8
e3lgDbHTswAgo+xAaPCrwVyOp87IXU52t6iOcE6XrCeBdGlYHROeROlF0xCGtKCokGsXRJt1VR0A
88LAH8lrpqO4px94mQ5gWen60GHYoypktIWOqBCX8zjTFn/0z64ToW5uaA0r1yKPN3dTOKgclRzK
q8fI8tLldBQDnjsLWTXkdIC02+tgvH5OqzNqb9TFsPE/2n6KwyFnahDxBu13YGwNG6NN3cnDZF8k
Gs51x5FpT3I6+Gzw8Bx/74joAOXgUcNBlNrLOlwFopwjbyWXA9AmSH3PMbCzTp9pHWwnF+5Crh7O
lTQ40AIxQwbnUAYyV9Yy/sOeqUKfLXU598CWeYsFISjJdXoZZflGB6dP8MlZoDaSacZRs5yG3XEz
cbx0VNkQbQtU7+sb597blzRFjDqG9qjkT8aJRaHDwrihzFeYhWk1R5+q5LN+5Eu+HmP48DxwD4hD
Rzrn1nND/N9kjrE8dKi6S+A3/irTCuEcW+yOnqM3oYYdsh2/Hc2d5cSTjFt6XuvI8fQXVFhN14d0
iUlTYQ2XbtcbjQhY1pxluCuhTf3rj88QGuJNsPStiPoT7wHguLTlKbwALf5qWPH1nRnfD06mDQRy
+uflg7N2Mo1gnSLfpBihaOqAAt54EJ1lIeyRWWpKkOXSOCOR4c+fM0gtHpyHKFnyv9me46/xcrzM
FcR5jhyZpROZUdLwobb/MPIzf6MU/AHnz5NDUTT9yoPwV3+1thN5gSeBqQR9OuTZGiy8npOdetkh
OKXschklk914FvFnaIAJkl4bHxhZgyrpOItwkjJGNqJ5VXX/fuGg7+SkqiGh3Vf4Pwu9nwXRQPKR
NWhPaso8AMcxaNJyggEcLLv7Q0PkEMbQyJvKQXIdZpOYLVF9ydLTkT4SjHkwEhDNlobW4dZWnTXp
+EQx7spZhxFSTe0OHfRgtj+DwEQm49ZhFiTjHubD1OFzwTOdpq/WgdQg5zOC/TmSqxv3S/l2YsJv
NDSacBR4u3sip+MyPmcfp9Yvp6PCvesEgtomzZemgzFVZMyXgr9KsudyOqrne6BJQ1/kGSUrxNBR
5b4hCm97ITXuovzmwl15sgbRYbFvPqUTDeX4B50ckq3z84bbDbAbb+SM4unf+AMqP5NBY49GB3ZR
eHgb+VTZl/7ykDI0dODpN4K69QA7w98uFkQwIG+0wl6AQAenpAU1obecZG69YOwdVPKU7Sfy/PlF
+tB/8RM0XNiWP3dShKaGjnR5lZQ2McFEBPGW0mH69x3ZKjJKGoxxwj1hpkY2FWxQJB9jHSyLm92J
CRNOfvnn1J2td6VS0EMByAt0HT5BBpHBX6Uj8rh5gc0tkPnLpqjgr7svQfdwHYiFX/4D337kQkyS
uXBWznLp4uRt/uZsdUfmL7a3XESid4JDVD/zoX+WbZ61blrSfESr1wr/0fYPGpAKvd/NZLo/Ooy7
Rn1tC575bdLUhwrfVV2U48taN1wfVSn5GzrCy9fRMhVrN3RYUje//A8chGs5/vt6hdbvuIkO0DSo
bqLdt3ndz9397eQA6e6+c4jyQvUtj++obFlPIANyZr50YnTcFRbFUGnHX4Op0hdV+f5BU0hHJtfy
o5Ubbi+BRJcLq0IHuVvVF8bpX9oucMf5+K+HzFQdRmOcjRYkT9ykggzg0OfoqAup+n6C3ZKMGdFq
F/tYqZr33AnwdA6sgw7eurp3LznFOvKbdYD1gvct6bUUg529YbAPvHixbdEb/fot2QOVI+s9YIcO
5KVFxDs4IH3R7FB1abdzj3ENYpcKN+o7C5XA7Mgka2UN2VACLFIebZ/BKHo3wL/pUqCxFVH8Dt2h
jZMzTb4nHQl4B9QF1/QfRUr3wLLkdEQBEl8zxvTMMzETVOaGmIlH7xPJl8jpqJw59yeU2KHJz0J/
KnOJ6shTi7oOERe9dt2viejjtIcOvpk2CZsBTpw8sIazUZ0E5KmJEh9a5Nftwtezgj1nOlvD4r4v
dB394LqO6KWQ8m3pg5vI6UdO0evzvnAfM1VneqC+Q0cp/4WXatGgo+Tl1pmD5ZdzbjqiCBcIWR5V
x40iBPzZBVOUqkTUofF7Xjgk+nPQaIOBTX139JwF6SbxCgfa8uhJo07TjSs0KHTssyXpzcOgKB01
H5uAStOdkrb4l8zZkrDl0kPliluEwKxAxGRGTqYazSeS/Q8xnvqi3PgPVOxLO5XG8TrGBTSVDBMH
/HTALG8iai5Tk9WwMz+yvNixQuD1KAQSI01cRzbtI6bagdvC0GGF7zmGhg7AA+Aayqi3c5bMJKp9
tUC0BWBPJGUSjbMr9AIxRNqzU1NCBd8pGI7XS7gPhRx+m5jdIRJJ1UDE7tscR7jlEIPlH+8tDxFm
Htlb7m6NA7G1be3ncIrr84//BQAA//8=</cx:binary>
              </cx:geoCache>
            </cx:geography>
          </cx:layoutPr>
        </cx:series>
      </cx:plotAreaRegion>
    </cx:plotArea>
    <cx:legend pos="r" align="min" overlay="0">
      <cx:txPr>
        <a:bodyPr spcFirstLastPara="1" vertOverflow="ellipsis" horzOverflow="overflow" wrap="square" lIns="0" tIns="0" rIns="0" bIns="0" anchor="ctr" anchorCtr="1"/>
        <a:lstStyle/>
        <a:p>
          <a:pPr algn="ctr" rtl="0">
            <a:defRPr sz="20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pPr>
          <a:endParaRPr lang="fr-FR" sz="2000" b="0" i="0" u="none" strike="noStrike" baseline="0">
            <a:solidFill>
              <a:schemeClr val="tx1"/>
            </a:solidFill>
            <a:latin typeface="Century Gothic" panose="020B0502020202020204" pitchFamily="34" charset="0"/>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7EDEB3C-BB16-46DE-8248-4F8DEF4A960E}"/>
              </a:ext>
            </a:extLst>
          </p:cNvPr>
          <p:cNvSpPr>
            <a:spLocks noGrp="1"/>
          </p:cNvSpPr>
          <p:nvPr>
            <p:ph type="hdr" sz="quarter"/>
          </p:nvPr>
        </p:nvSpPr>
        <p:spPr>
          <a:xfrm>
            <a:off x="0" y="0"/>
            <a:ext cx="4301543" cy="341458"/>
          </a:xfrm>
          <a:prstGeom prst="rect">
            <a:avLst/>
          </a:prstGeom>
        </p:spPr>
        <p:txBody>
          <a:bodyPr vert="horz" lIns="80275" tIns="40138" rIns="80275" bIns="40138" rtlCol="0"/>
          <a:lstStyle>
            <a:lvl1pPr algn="l">
              <a:defRPr sz="1100"/>
            </a:lvl1pPr>
          </a:lstStyle>
          <a:p>
            <a:endParaRPr lang="fr-BE"/>
          </a:p>
        </p:txBody>
      </p:sp>
      <p:sp>
        <p:nvSpPr>
          <p:cNvPr id="3" name="Espace réservé de la date 2">
            <a:extLst>
              <a:ext uri="{FF2B5EF4-FFF2-40B4-BE49-F238E27FC236}">
                <a16:creationId xmlns:a16="http://schemas.microsoft.com/office/drawing/2014/main" id="{2D58E690-F6CA-44BC-8836-F3B2C8DEFCB2}"/>
              </a:ext>
            </a:extLst>
          </p:cNvPr>
          <p:cNvSpPr>
            <a:spLocks noGrp="1"/>
          </p:cNvSpPr>
          <p:nvPr>
            <p:ph type="dt" sz="quarter" idx="1"/>
          </p:nvPr>
        </p:nvSpPr>
        <p:spPr>
          <a:xfrm>
            <a:off x="5622510" y="0"/>
            <a:ext cx="4301543" cy="341458"/>
          </a:xfrm>
          <a:prstGeom prst="rect">
            <a:avLst/>
          </a:prstGeom>
        </p:spPr>
        <p:txBody>
          <a:bodyPr vert="horz" lIns="80275" tIns="40138" rIns="80275" bIns="40138" rtlCol="0"/>
          <a:lstStyle>
            <a:lvl1pPr algn="r">
              <a:defRPr sz="1100"/>
            </a:lvl1pPr>
          </a:lstStyle>
          <a:p>
            <a:fld id="{AFCF62BB-4FEF-4130-8CC3-5D7B8BA080F3}" type="datetimeFigureOut">
              <a:rPr lang="fr-BE" smtClean="0"/>
              <a:t>11-09-25</a:t>
            </a:fld>
            <a:endParaRPr lang="fr-BE"/>
          </a:p>
        </p:txBody>
      </p:sp>
      <p:sp>
        <p:nvSpPr>
          <p:cNvPr id="4" name="Espace réservé du pied de page 3">
            <a:extLst>
              <a:ext uri="{FF2B5EF4-FFF2-40B4-BE49-F238E27FC236}">
                <a16:creationId xmlns:a16="http://schemas.microsoft.com/office/drawing/2014/main" id="{F374895B-40C3-4890-84B4-81CD104CF8E2}"/>
              </a:ext>
            </a:extLst>
          </p:cNvPr>
          <p:cNvSpPr>
            <a:spLocks noGrp="1"/>
          </p:cNvSpPr>
          <p:nvPr>
            <p:ph type="ftr" sz="quarter" idx="2"/>
          </p:nvPr>
        </p:nvSpPr>
        <p:spPr>
          <a:xfrm>
            <a:off x="0" y="6456219"/>
            <a:ext cx="4301543" cy="341457"/>
          </a:xfrm>
          <a:prstGeom prst="rect">
            <a:avLst/>
          </a:prstGeom>
        </p:spPr>
        <p:txBody>
          <a:bodyPr vert="horz" lIns="80275" tIns="40138" rIns="80275" bIns="40138" rtlCol="0" anchor="b"/>
          <a:lstStyle>
            <a:lvl1pPr algn="l">
              <a:defRPr sz="1100"/>
            </a:lvl1pPr>
          </a:lstStyle>
          <a:p>
            <a:endParaRPr lang="fr-BE"/>
          </a:p>
        </p:txBody>
      </p:sp>
      <p:sp>
        <p:nvSpPr>
          <p:cNvPr id="5" name="Espace réservé du numéro de diapositive 4">
            <a:extLst>
              <a:ext uri="{FF2B5EF4-FFF2-40B4-BE49-F238E27FC236}">
                <a16:creationId xmlns:a16="http://schemas.microsoft.com/office/drawing/2014/main" id="{5B01BB4A-96CA-4240-AB35-AA5B4087495A}"/>
              </a:ext>
            </a:extLst>
          </p:cNvPr>
          <p:cNvSpPr>
            <a:spLocks noGrp="1"/>
          </p:cNvSpPr>
          <p:nvPr>
            <p:ph type="sldNum" sz="quarter" idx="3"/>
          </p:nvPr>
        </p:nvSpPr>
        <p:spPr>
          <a:xfrm>
            <a:off x="5622510" y="6456219"/>
            <a:ext cx="4301543" cy="341457"/>
          </a:xfrm>
          <a:prstGeom prst="rect">
            <a:avLst/>
          </a:prstGeom>
        </p:spPr>
        <p:txBody>
          <a:bodyPr vert="horz" lIns="80275" tIns="40138" rIns="80275" bIns="40138" rtlCol="0" anchor="b"/>
          <a:lstStyle>
            <a:lvl1pPr algn="r">
              <a:defRPr sz="1100"/>
            </a:lvl1pPr>
          </a:lstStyle>
          <a:p>
            <a:fld id="{BA12FDCB-B22F-4CFF-9D7E-9E11644E70B4}" type="slidenum">
              <a:rPr lang="fr-BE" smtClean="0"/>
              <a:t>‹N°›</a:t>
            </a:fld>
            <a:endParaRPr lang="fr-BE"/>
          </a:p>
        </p:txBody>
      </p:sp>
    </p:spTree>
    <p:extLst>
      <p:ext uri="{BB962C8B-B14F-4D97-AF65-F5344CB8AC3E}">
        <p14:creationId xmlns:p14="http://schemas.microsoft.com/office/powerpoint/2010/main" val="433843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1543" cy="341458"/>
          </a:xfrm>
          <a:prstGeom prst="rect">
            <a:avLst/>
          </a:prstGeom>
        </p:spPr>
        <p:txBody>
          <a:bodyPr vert="horz" lIns="80275" tIns="40138" rIns="80275" bIns="40138" rtlCol="0"/>
          <a:lstStyle>
            <a:lvl1pPr algn="l">
              <a:defRPr sz="1100"/>
            </a:lvl1pPr>
          </a:lstStyle>
          <a:p>
            <a:endParaRPr lang="fr-BE"/>
          </a:p>
        </p:txBody>
      </p:sp>
      <p:sp>
        <p:nvSpPr>
          <p:cNvPr id="3" name="Espace réservé de la date 2"/>
          <p:cNvSpPr>
            <a:spLocks noGrp="1"/>
          </p:cNvSpPr>
          <p:nvPr>
            <p:ph type="dt" idx="1"/>
          </p:nvPr>
        </p:nvSpPr>
        <p:spPr>
          <a:xfrm>
            <a:off x="5622510" y="0"/>
            <a:ext cx="4301543" cy="341458"/>
          </a:xfrm>
          <a:prstGeom prst="rect">
            <a:avLst/>
          </a:prstGeom>
        </p:spPr>
        <p:txBody>
          <a:bodyPr vert="horz" lIns="80275" tIns="40138" rIns="80275" bIns="40138" rtlCol="0"/>
          <a:lstStyle>
            <a:lvl1pPr algn="r">
              <a:defRPr sz="1100"/>
            </a:lvl1pPr>
          </a:lstStyle>
          <a:p>
            <a:fld id="{0BB48F9A-C2E1-43B4-A66B-0527C2BC261E}" type="datetimeFigureOut">
              <a:rPr lang="fr-BE" smtClean="0"/>
              <a:t>11-09-25</a:t>
            </a:fld>
            <a:endParaRPr lang="fr-BE"/>
          </a:p>
        </p:txBody>
      </p:sp>
      <p:sp>
        <p:nvSpPr>
          <p:cNvPr id="4" name="Espace réservé de l'image des diapositives 3"/>
          <p:cNvSpPr>
            <a:spLocks noGrp="1" noRot="1" noChangeAspect="1"/>
          </p:cNvSpPr>
          <p:nvPr>
            <p:ph type="sldImg" idx="2"/>
          </p:nvPr>
        </p:nvSpPr>
        <p:spPr>
          <a:xfrm>
            <a:off x="2925763" y="849313"/>
            <a:ext cx="4075112" cy="2293937"/>
          </a:xfrm>
          <a:prstGeom prst="rect">
            <a:avLst/>
          </a:prstGeom>
          <a:noFill/>
          <a:ln w="12700">
            <a:solidFill>
              <a:prstClr val="black"/>
            </a:solidFill>
          </a:ln>
        </p:spPr>
        <p:txBody>
          <a:bodyPr vert="horz" lIns="80275" tIns="40138" rIns="80275" bIns="40138" rtlCol="0" anchor="ctr"/>
          <a:lstStyle/>
          <a:p>
            <a:endParaRPr lang="fr-BE"/>
          </a:p>
        </p:txBody>
      </p:sp>
      <p:sp>
        <p:nvSpPr>
          <p:cNvPr id="5" name="Espace réservé des notes 4"/>
          <p:cNvSpPr>
            <a:spLocks noGrp="1"/>
          </p:cNvSpPr>
          <p:nvPr>
            <p:ph type="body" sz="quarter" idx="3"/>
          </p:nvPr>
        </p:nvSpPr>
        <p:spPr>
          <a:xfrm>
            <a:off x="992664" y="3271382"/>
            <a:ext cx="7941310" cy="2676584"/>
          </a:xfrm>
          <a:prstGeom prst="rect">
            <a:avLst/>
          </a:prstGeom>
        </p:spPr>
        <p:txBody>
          <a:bodyPr vert="horz" lIns="80275" tIns="40138" rIns="80275" bIns="4013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6456219"/>
            <a:ext cx="4301543" cy="341457"/>
          </a:xfrm>
          <a:prstGeom prst="rect">
            <a:avLst/>
          </a:prstGeom>
        </p:spPr>
        <p:txBody>
          <a:bodyPr vert="horz" lIns="80275" tIns="40138" rIns="80275" bIns="40138" rtlCol="0" anchor="b"/>
          <a:lstStyle>
            <a:lvl1pPr algn="l">
              <a:defRPr sz="1100"/>
            </a:lvl1pPr>
          </a:lstStyle>
          <a:p>
            <a:endParaRPr lang="fr-BE"/>
          </a:p>
        </p:txBody>
      </p:sp>
      <p:sp>
        <p:nvSpPr>
          <p:cNvPr id="7" name="Espace réservé du numéro de diapositive 6"/>
          <p:cNvSpPr>
            <a:spLocks noGrp="1"/>
          </p:cNvSpPr>
          <p:nvPr>
            <p:ph type="sldNum" sz="quarter" idx="5"/>
          </p:nvPr>
        </p:nvSpPr>
        <p:spPr>
          <a:xfrm>
            <a:off x="5622510" y="6456219"/>
            <a:ext cx="4301543" cy="341457"/>
          </a:xfrm>
          <a:prstGeom prst="rect">
            <a:avLst/>
          </a:prstGeom>
        </p:spPr>
        <p:txBody>
          <a:bodyPr vert="horz" lIns="80275" tIns="40138" rIns="80275" bIns="40138" rtlCol="0" anchor="b"/>
          <a:lstStyle>
            <a:lvl1pPr algn="r">
              <a:defRPr sz="1100"/>
            </a:lvl1pPr>
          </a:lstStyle>
          <a:p>
            <a:fld id="{EDCEB290-3762-4345-BA55-7B091D537607}" type="slidenum">
              <a:rPr lang="fr-BE" smtClean="0"/>
              <a:t>‹N°›</a:t>
            </a:fld>
            <a:endParaRPr lang="fr-BE"/>
          </a:p>
        </p:txBody>
      </p:sp>
    </p:spTree>
    <p:extLst>
      <p:ext uri="{BB962C8B-B14F-4D97-AF65-F5344CB8AC3E}">
        <p14:creationId xmlns:p14="http://schemas.microsoft.com/office/powerpoint/2010/main" val="2008720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Dear all,</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 you for inviting me to take the floor today in my capacity of secretary general of the FNRS, 8 years after the last </a:t>
            </a:r>
            <a:r>
              <a:rPr lang="en-US" sz="1200" kern="1200" dirty="0" err="1">
                <a:solidFill>
                  <a:schemeClr val="tx1"/>
                </a:solidFill>
                <a:effectLst/>
                <a:latin typeface="+mn-lt"/>
                <a:ea typeface="+mn-ea"/>
                <a:cs typeface="+mn-cs"/>
              </a:rPr>
              <a:t>recfa</a:t>
            </a:r>
            <a:r>
              <a:rPr lang="en-US" sz="1200" kern="1200" dirty="0">
                <a:solidFill>
                  <a:schemeClr val="tx1"/>
                </a:solidFill>
                <a:effectLst/>
                <a:latin typeface="+mn-lt"/>
                <a:ea typeface="+mn-ea"/>
                <a:cs typeface="+mn-cs"/>
              </a:rPr>
              <a:t> visit to Belgium</a:t>
            </a:r>
            <a:endParaRPr lang="fr-B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1</a:t>
            </a:fld>
            <a:endParaRPr lang="fr-BE"/>
          </a:p>
        </p:txBody>
      </p:sp>
    </p:spTree>
    <p:extLst>
      <p:ext uri="{BB962C8B-B14F-4D97-AF65-F5344CB8AC3E}">
        <p14:creationId xmlns:p14="http://schemas.microsoft.com/office/powerpoint/2010/main" val="1726838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And on this radar diagram, we can see the distribution of the publications made by WBF researchers, according to the descriptor fields in </a:t>
            </a:r>
            <a:r>
              <a:rPr lang="en-US" sz="1200" kern="1200" dirty="0" err="1">
                <a:solidFill>
                  <a:schemeClr val="tx1"/>
                </a:solidFill>
                <a:effectLst/>
                <a:latin typeface="+mn-lt"/>
                <a:ea typeface="+mn-ea"/>
                <a:cs typeface="+mn-cs"/>
              </a:rPr>
              <a:t>scopus</a:t>
            </a:r>
            <a:r>
              <a:rPr lang="en-US" sz="1200" kern="1200" dirty="0">
                <a:solidFill>
                  <a:schemeClr val="tx1"/>
                </a:solidFill>
                <a:effectLst/>
                <a:latin typeface="+mn-lt"/>
                <a:ea typeface="+mn-ea"/>
                <a:cs typeface="+mn-cs"/>
              </a:rPr>
              <a:t>. We can see that there are particularly many in the field of medicine but also in physics and astronomy: they count for 13,2%  of the WBF publications identified in </a:t>
            </a:r>
            <a:r>
              <a:rPr lang="en-US" sz="1200" kern="1200" dirty="0" err="1">
                <a:solidFill>
                  <a:schemeClr val="tx1"/>
                </a:solidFill>
                <a:effectLst/>
                <a:latin typeface="+mn-lt"/>
                <a:ea typeface="+mn-ea"/>
                <a:cs typeface="+mn-cs"/>
              </a:rPr>
              <a:t>scopus</a:t>
            </a:r>
            <a:r>
              <a:rPr lang="en-US" sz="1200" kern="1200" dirty="0">
                <a:solidFill>
                  <a:schemeClr val="tx1"/>
                </a:solidFill>
                <a:effectLst/>
                <a:latin typeface="+mn-lt"/>
                <a:ea typeface="+mn-ea"/>
                <a:cs typeface="+mn-cs"/>
              </a:rPr>
              <a:t> over the last decade.</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10</a:t>
            </a:fld>
            <a:endParaRPr lang="fr-BE"/>
          </a:p>
        </p:txBody>
      </p:sp>
    </p:spTree>
    <p:extLst>
      <p:ext uri="{BB962C8B-B14F-4D97-AF65-F5344CB8AC3E}">
        <p14:creationId xmlns:p14="http://schemas.microsoft.com/office/powerpoint/2010/main" val="1291822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Despite its small size, Belgium  is a key player in physics research.  I am well aware that the number of publications is not di(</a:t>
            </a:r>
            <a:r>
              <a:rPr lang="en-US" sz="1200" b="1"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rectly</a:t>
            </a:r>
            <a:r>
              <a:rPr lang="en-US" sz="1200" kern="1200" dirty="0">
                <a:solidFill>
                  <a:schemeClr val="tx1"/>
                </a:solidFill>
                <a:effectLst/>
                <a:latin typeface="+mn-lt"/>
                <a:ea typeface="+mn-ea"/>
                <a:cs typeface="+mn-cs"/>
              </a:rPr>
              <a:t> correlated to the quality of research, and that publish or perish is an harmful drift.</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it remains an interesting proxy for the activity and the size of a community of researchers.</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relate the number of publications in physics and astronomy over a de(</a:t>
            </a:r>
            <a:r>
              <a:rPr lang="en-US" sz="1200" b="1" kern="1200" dirty="0" err="1">
                <a:solidFill>
                  <a:schemeClr val="tx1"/>
                </a:solidFill>
                <a:effectLst/>
                <a:latin typeface="+mn-lt"/>
                <a:ea typeface="+mn-ea"/>
                <a:cs typeface="+mn-cs"/>
              </a:rPr>
              <a:t>est</a:t>
            </a:r>
            <a:r>
              <a:rPr lang="en-US" sz="1200" kern="1200" dirty="0">
                <a:solidFill>
                  <a:schemeClr val="tx1"/>
                </a:solidFill>
                <a:effectLst/>
                <a:latin typeface="+mn-lt"/>
                <a:ea typeface="+mn-ea"/>
                <a:cs typeface="+mn-cs"/>
              </a:rPr>
              <a:t>)cade to the population of a country, per 1.000 inhabitants, Belgium comes at rank 7 in Europe, and at ranks 8 in the world. In Europe Belgium is behind Switzerland and the Nordic countries but ahead of countries such as Germany, UK or France. </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11</a:t>
            </a:fld>
            <a:endParaRPr lang="fr-BE"/>
          </a:p>
        </p:txBody>
      </p:sp>
    </p:spTree>
    <p:extLst>
      <p:ext uri="{BB962C8B-B14F-4D97-AF65-F5344CB8AC3E}">
        <p14:creationId xmlns:p14="http://schemas.microsoft.com/office/powerpoint/2010/main" val="601414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To be a key player in your field, you obviously need financial resources to fund researchers, equipment and operating costs, including mobility and international collaborative projects. We have identified the most frequently a</a:t>
            </a:r>
            <a:r>
              <a:rPr lang="en-US" sz="1200" b="1" kern="1200" dirty="0">
                <a:solidFill>
                  <a:schemeClr val="tx1"/>
                </a:solidFill>
                <a:effectLst/>
                <a:latin typeface="+mn-lt"/>
                <a:ea typeface="+mn-ea"/>
                <a:cs typeface="+mn-cs"/>
              </a:rPr>
              <a:t>ck</a:t>
            </a:r>
            <a:r>
              <a:rPr lang="en-US" sz="1200" kern="1200" dirty="0">
                <a:solidFill>
                  <a:schemeClr val="tx1"/>
                </a:solidFill>
                <a:effectLst/>
                <a:latin typeface="+mn-lt"/>
                <a:ea typeface="+mn-ea"/>
                <a:cs typeface="+mn-cs"/>
              </a:rPr>
              <a:t>nowledged sources of funding in Belgian publications in physics and astronomy over a period of 10 years. These are publications involving at least one author affiliated to a Belgian institution, as collected in </a:t>
            </a:r>
            <a:r>
              <a:rPr lang="en-US" sz="1200" kern="1200" dirty="0" err="1">
                <a:solidFill>
                  <a:schemeClr val="tx1"/>
                </a:solidFill>
                <a:effectLst/>
                <a:latin typeface="+mn-lt"/>
                <a:ea typeface="+mn-ea"/>
                <a:cs typeface="+mn-cs"/>
              </a:rPr>
              <a:t>scopus</a:t>
            </a:r>
            <a:r>
              <a:rPr lang="en-US" sz="1200" kern="1200" dirty="0">
                <a:solidFill>
                  <a:schemeClr val="tx1"/>
                </a:solidFill>
                <a:effectLst/>
                <a:latin typeface="+mn-lt"/>
                <a:ea typeface="+mn-ea"/>
                <a:cs typeface="+mn-cs"/>
              </a:rPr>
              <a:t>. The FNRS, in purple, is cited about 3.400 times, at about the same level as the ERC in blue. The FWO IN GREEN is cited in about 5400 publications. Interestingly, the ratio between the FWO and the FNRS citations is exactly the same as the ratio between the Flemish population and the French speaking population.</a:t>
            </a:r>
            <a:endParaRPr lang="fr-BE" sz="1200" kern="1200" dirty="0">
              <a:solidFill>
                <a:schemeClr val="tx1"/>
              </a:solidFill>
              <a:effectLst/>
              <a:latin typeface="+mn-lt"/>
              <a:ea typeface="+mn-ea"/>
              <a:cs typeface="+mn-cs"/>
            </a:endParaRPr>
          </a:p>
          <a:p>
            <a:pPr algn="r"/>
            <a:r>
              <a:rPr lang="fr-BE" sz="1200" b="1" dirty="0">
                <a:latin typeface="Arial Narrow" panose="020B0606020202030204" pitchFamily="34" charset="0"/>
              </a:rPr>
              <a:t>(2011-2021</a:t>
            </a:r>
            <a:endParaRPr lang="fr-FR"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12</a:t>
            </a:fld>
            <a:endParaRPr lang="fr-BE"/>
          </a:p>
        </p:txBody>
      </p:sp>
    </p:spTree>
    <p:extLst>
      <p:ext uri="{BB962C8B-B14F-4D97-AF65-F5344CB8AC3E}">
        <p14:creationId xmlns:p14="http://schemas.microsoft.com/office/powerpoint/2010/main" val="419779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28256-8FD0-32CD-61CF-762696403BA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6A16BAA-3BD6-BB08-5473-CB21C1F7EBA2}"/>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C60F542A-103C-EA57-D4EF-7E1D5567FC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turn to the FNRS. We support basic research in all fields of science, but also strategic basic research in certain areas, where more direct industrial or societal impacts are expected at shorter term. As with all research funding agencies, we obviously have expertise in the fields of science administration, policy and evaluation. All our calls for proposals are organized as inter-university competitions, and to evaluate the thousands of funding applications received each year, we draw on a database of 20,000 international experts to carry out remote evaluations, and organize meetings of some 70 international scientific commissions and juries.</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a:extLst>
              <a:ext uri="{FF2B5EF4-FFF2-40B4-BE49-F238E27FC236}">
                <a16:creationId xmlns:a16="http://schemas.microsoft.com/office/drawing/2014/main" id="{A14CBEAE-F4B1-00B4-7689-E3AA46BB29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CEB290-3762-4345-BA55-7B091D537607}"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03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5D0A8-5F7D-5F4F-FC3B-1C683BD73B2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8BE7E4A-A0B1-FCA6-64CF-D35A539A282C}"/>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1D32D36B-2133-729B-DE6E-C24EF2A707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are the contractual employer of 2,000 researchers at various stages of their careers, hosted by the 5 universities that make their facilities available to them. And of course, we offer a variety of funding instruments.</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a:extLst>
              <a:ext uri="{FF2B5EF4-FFF2-40B4-BE49-F238E27FC236}">
                <a16:creationId xmlns:a16="http://schemas.microsoft.com/office/drawing/2014/main" id="{1F0A493A-3835-723D-2D70-BD79220F60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CEB290-3762-4345-BA55-7B091D537607}"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2850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Here you can see how much we spend on our main funding instruments: €55.5m on grants for PhD students, 29.2m on salaries for young post-docs on 3-year contracts, €63.7m for just over 400 researchers on permanent contracts, €93.3m on research projects and </a:t>
            </a:r>
            <a:r>
              <a:rPr lang="en-US" dirty="0" err="1"/>
              <a:t>equipments</a:t>
            </a:r>
            <a:r>
              <a:rPr lang="en-US" dirty="0"/>
              <a:t>. Staff for these projects are recruited and employed by the host university. And 11 M€ for international collaborative research, mobility and dissemination.</a:t>
            </a:r>
          </a:p>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8A9F0-D842-4E6F-9D5F-7EAD7BDA1601}"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684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Let's take a closer look at our financial support for high-energy physics research. It has amounted to 78.5 million euros over the last ten years. There has been a marked increase in recent years. About half it comes from the IISN, the other half from the FNRS other funding instruments.</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16</a:t>
            </a:fld>
            <a:endParaRPr lang="fr-BE"/>
          </a:p>
        </p:txBody>
      </p:sp>
    </p:spTree>
    <p:extLst>
      <p:ext uri="{BB962C8B-B14F-4D97-AF65-F5344CB8AC3E}">
        <p14:creationId xmlns:p14="http://schemas.microsoft.com/office/powerpoint/2010/main" val="1064303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Just over half come from IISN. It is only virtual inter-university institute at the FNRS,  And has been in existence for almost 80 years.</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dedicated to long-term funding of recurrent and renewable projects, in particle physics and astro-particle physics . This applies to accelerators, detectors , but also theoretical studies.</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Projects are selected by a dedicated international scientific committee.</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17</a:t>
            </a:fld>
            <a:endParaRPr lang="fr-BE"/>
          </a:p>
        </p:txBody>
      </p:sp>
    </p:spTree>
    <p:extLst>
      <p:ext uri="{BB962C8B-B14F-4D97-AF65-F5344CB8AC3E}">
        <p14:creationId xmlns:p14="http://schemas.microsoft.com/office/powerpoint/2010/main" val="288120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Second type of support: salary of researchers for whom we are the employer. Grants and fellowships are awarded within the framework of calls that are organized on the basis of a bottom-up approach, inter-university competition in all scientific fields.</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 the last de</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est</a:t>
            </a:r>
            <a:r>
              <a:rPr lang="en-US" sz="1200" kern="1200" dirty="0">
                <a:solidFill>
                  <a:schemeClr val="tx1"/>
                </a:solidFill>
                <a:effectLst/>
                <a:latin typeface="+mn-lt"/>
                <a:ea typeface="+mn-ea"/>
                <a:cs typeface="+mn-cs"/>
              </a:rPr>
              <a:t>)cade, promoters and co-promoters funded by the IISN institute have benefited from about 85 </a:t>
            </a:r>
            <a:r>
              <a:rPr lang="en-US" sz="1200" kern="1200" dirty="0" err="1">
                <a:solidFill>
                  <a:schemeClr val="tx1"/>
                </a:solidFill>
                <a:effectLst/>
                <a:latin typeface="+mn-lt"/>
                <a:ea typeface="+mn-ea"/>
                <a:cs typeface="+mn-cs"/>
              </a:rPr>
              <a:t>phd</a:t>
            </a:r>
            <a:r>
              <a:rPr lang="en-US" sz="1200" kern="1200" dirty="0">
                <a:solidFill>
                  <a:schemeClr val="tx1"/>
                </a:solidFill>
                <a:effectLst/>
                <a:latin typeface="+mn-lt"/>
                <a:ea typeface="+mn-ea"/>
                <a:cs typeface="+mn-cs"/>
              </a:rPr>
              <a:t> students,  55 young post-doc on 3-year contracts, 8 scientific collaborators, and 13 permanent researchers. They are researchers with a permanent contract, which is a specificity of the FNRS. And thus a total of 161 researchers on the pay roll of the FNRS</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18</a:t>
            </a:fld>
            <a:endParaRPr lang="fr-BE"/>
          </a:p>
        </p:txBody>
      </p:sp>
    </p:spTree>
    <p:extLst>
      <p:ext uri="{BB962C8B-B14F-4D97-AF65-F5344CB8AC3E}">
        <p14:creationId xmlns:p14="http://schemas.microsoft.com/office/powerpoint/2010/main" val="3954850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Here are some examples of contributions and projects funded</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gives a massive support to research at </a:t>
            </a:r>
            <a:r>
              <a:rPr lang="en-US" sz="1200" kern="1200" dirty="0" err="1">
                <a:solidFill>
                  <a:schemeClr val="tx1"/>
                </a:solidFill>
                <a:effectLst/>
                <a:latin typeface="+mn-lt"/>
                <a:ea typeface="+mn-ea"/>
                <a:cs typeface="+mn-cs"/>
              </a:rPr>
              <a:t>Cern</a:t>
            </a:r>
            <a:r>
              <a:rPr lang="en-US" sz="1200" kern="1200" dirty="0">
                <a:solidFill>
                  <a:schemeClr val="tx1"/>
                </a:solidFill>
                <a:effectLst/>
                <a:latin typeface="+mn-lt"/>
                <a:ea typeface="+mn-ea"/>
                <a:cs typeface="+mn-cs"/>
              </a:rPr>
              <a:t>, of course for the CMS detector on the LHC, NA62, and other fields of research at </a:t>
            </a:r>
            <a:r>
              <a:rPr lang="en-US" sz="1200" kern="1200" dirty="0" err="1">
                <a:solidFill>
                  <a:schemeClr val="tx1"/>
                </a:solidFill>
                <a:effectLst/>
                <a:latin typeface="+mn-lt"/>
                <a:ea typeface="+mn-ea"/>
                <a:cs typeface="+mn-cs"/>
              </a:rPr>
              <a:t>Cern</a:t>
            </a:r>
            <a:r>
              <a:rPr lang="en-US" sz="1200" kern="1200" dirty="0">
                <a:solidFill>
                  <a:schemeClr val="tx1"/>
                </a:solidFill>
                <a:effectLst/>
                <a:latin typeface="+mn-lt"/>
                <a:ea typeface="+mn-ea"/>
                <a:cs typeface="+mn-cs"/>
              </a:rPr>
              <a:t>, such as the search for dark matter.</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IISN also funds Neu(</a:t>
            </a:r>
            <a:r>
              <a:rPr lang="en-US" sz="1200" b="1" kern="1200" dirty="0">
                <a:solidFill>
                  <a:schemeClr val="tx1"/>
                </a:solidFill>
                <a:effectLst/>
                <a:latin typeface="+mn-lt"/>
                <a:ea typeface="+mn-ea"/>
                <a:cs typeface="+mn-cs"/>
              </a:rPr>
              <a:t>new</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trino</a:t>
            </a:r>
            <a:r>
              <a:rPr lang="en-US" sz="1200" kern="1200" dirty="0">
                <a:solidFill>
                  <a:schemeClr val="tx1"/>
                </a:solidFill>
                <a:effectLst/>
                <a:latin typeface="+mn-lt"/>
                <a:ea typeface="+mn-ea"/>
                <a:cs typeface="+mn-cs"/>
              </a:rPr>
              <a:t> physics, especially by contributing to the construction and the M&amp;O  of the ice-cube neutrino observatory. But also gives support to the JUNO </a:t>
            </a:r>
            <a:r>
              <a:rPr lang="en-US" sz="1200" kern="1200" dirty="0" err="1">
                <a:solidFill>
                  <a:schemeClr val="tx1"/>
                </a:solidFill>
                <a:effectLst/>
                <a:latin typeface="+mn-lt"/>
                <a:ea typeface="+mn-ea"/>
                <a:cs typeface="+mn-cs"/>
              </a:rPr>
              <a:t>collaboration.To</a:t>
            </a:r>
            <a:r>
              <a:rPr lang="en-US" sz="1200" kern="1200" dirty="0">
                <a:solidFill>
                  <a:schemeClr val="tx1"/>
                </a:solidFill>
                <a:effectLst/>
                <a:latin typeface="+mn-lt"/>
                <a:ea typeface="+mn-ea"/>
                <a:cs typeface="+mn-cs"/>
              </a:rPr>
              <a:t> Pierre Auger, in astrophysics particle.</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IISN has recently funded projects related to the future Einstein telescope, that deals with gravitational waves. It also contributes to VI</a:t>
            </a: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RGO collaboration</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19</a:t>
            </a:fld>
            <a:endParaRPr lang="fr-BE"/>
          </a:p>
        </p:txBody>
      </p:sp>
    </p:spTree>
    <p:extLst>
      <p:ext uri="{BB962C8B-B14F-4D97-AF65-F5344CB8AC3E}">
        <p14:creationId xmlns:p14="http://schemas.microsoft.com/office/powerpoint/2010/main" val="3518606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First of all, I'd like to point out that Belgium played a pioneering role in the development of high-energy physics, thanks in particular to the FNRS, the national fund for scientific research, created in 1928 as a private foundation of public utility.</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was one of the first research funding agencies in Europe.</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fnrs</a:t>
            </a:r>
            <a:r>
              <a:rPr lang="en-US" sz="1200" kern="1200" dirty="0">
                <a:solidFill>
                  <a:schemeClr val="tx1"/>
                </a:solidFill>
                <a:effectLst/>
                <a:latin typeface="+mn-lt"/>
                <a:ea typeface="+mn-ea"/>
                <a:cs typeface="+mn-cs"/>
              </a:rPr>
              <a:t> is no longer national, due to the evolution of the Belgian political landscape. In the early nineties, it has been split into two separate funding agencies: the FWO for the Flemish region and the F.R.S.-FNRS, for French speaking </a:t>
            </a:r>
            <a:r>
              <a:rPr lang="en-US" sz="1200" kern="1200" dirty="0" err="1">
                <a:solidFill>
                  <a:schemeClr val="tx1"/>
                </a:solidFill>
                <a:effectLst/>
                <a:latin typeface="+mn-lt"/>
                <a:ea typeface="+mn-ea"/>
                <a:cs typeface="+mn-cs"/>
              </a:rPr>
              <a:t>belgium</a:t>
            </a:r>
            <a:r>
              <a:rPr lang="en-US" sz="1200" kern="1200" dirty="0">
                <a:solidFill>
                  <a:schemeClr val="tx1"/>
                </a:solidFill>
                <a:effectLst/>
                <a:latin typeface="+mn-lt"/>
                <a:ea typeface="+mn-ea"/>
                <a:cs typeface="+mn-cs"/>
              </a:rPr>
              <a:t>, which I'll call FNRS hereafter for brevity's sake.</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2</a:t>
            </a:fld>
            <a:endParaRPr lang="fr-BE"/>
          </a:p>
        </p:txBody>
      </p:sp>
    </p:spTree>
    <p:extLst>
      <p:ext uri="{BB962C8B-B14F-4D97-AF65-F5344CB8AC3E}">
        <p14:creationId xmlns:p14="http://schemas.microsoft.com/office/powerpoint/2010/main" val="367658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Belgium has long-standing links with CERN</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2024, 124 users from Belgian institutions took part in research at CERN. We recently contributed €6.5 million to the CMS phase II upgrade. IISN also provides financial support to the important </a:t>
            </a:r>
            <a:r>
              <a:rPr lang="en-US" sz="1200" kern="1200" dirty="0" err="1">
                <a:solidFill>
                  <a:schemeClr val="tx1"/>
                </a:solidFill>
                <a:effectLst/>
                <a:latin typeface="+mn-lt"/>
                <a:ea typeface="+mn-ea"/>
                <a:cs typeface="+mn-cs"/>
              </a:rPr>
              <a:t>scoap</a:t>
            </a:r>
            <a:r>
              <a:rPr lang="en-US" sz="1200" kern="1200" dirty="0">
                <a:solidFill>
                  <a:schemeClr val="tx1"/>
                </a:solidFill>
                <a:effectLst/>
                <a:latin typeface="+mn-lt"/>
                <a:ea typeface="+mn-ea"/>
                <a:cs typeface="+mn-cs"/>
              </a:rPr>
              <a:t> initiative for open access to publications in particle physics.</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of course, we're keeping a close eye on the future FCC collider, both in terms of the feasibility study and the governance and funding models.</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20</a:t>
            </a:fld>
            <a:endParaRPr lang="fr-BE"/>
          </a:p>
        </p:txBody>
      </p:sp>
    </p:spTree>
    <p:extLst>
      <p:ext uri="{BB962C8B-B14F-4D97-AF65-F5344CB8AC3E}">
        <p14:creationId xmlns:p14="http://schemas.microsoft.com/office/powerpoint/2010/main" val="1382634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Our authorities recognize the importance of </a:t>
            </a:r>
            <a:r>
              <a:rPr lang="en-US" sz="1200" kern="1200" dirty="0" err="1">
                <a:solidFill>
                  <a:schemeClr val="tx1"/>
                </a:solidFill>
                <a:effectLst/>
                <a:latin typeface="+mn-lt"/>
                <a:ea typeface="+mn-ea"/>
                <a:cs typeface="+mn-cs"/>
              </a:rPr>
              <a:t>cern</a:t>
            </a:r>
            <a:r>
              <a:rPr lang="en-US"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is our </a:t>
            </a:r>
            <a:r>
              <a:rPr lang="en-US" sz="1200" kern="1200" dirty="0" err="1">
                <a:solidFill>
                  <a:schemeClr val="tx1"/>
                </a:solidFill>
                <a:effectLst/>
                <a:latin typeface="+mn-lt"/>
                <a:ea typeface="+mn-ea"/>
                <a:cs typeface="+mn-cs"/>
              </a:rPr>
              <a:t>NoBel</a:t>
            </a:r>
            <a:r>
              <a:rPr lang="en-US" sz="1200" kern="1200" dirty="0">
                <a:solidFill>
                  <a:schemeClr val="tx1"/>
                </a:solidFill>
                <a:effectLst/>
                <a:latin typeface="+mn-lt"/>
                <a:ea typeface="+mn-ea"/>
                <a:cs typeface="+mn-cs"/>
              </a:rPr>
              <a:t> prize François Englert with the King of Belgium visiting </a:t>
            </a:r>
            <a:r>
              <a:rPr lang="en-US" sz="1200" kern="1200" dirty="0" err="1">
                <a:solidFill>
                  <a:schemeClr val="tx1"/>
                </a:solidFill>
                <a:effectLst/>
                <a:latin typeface="+mn-lt"/>
                <a:ea typeface="+mn-ea"/>
                <a:cs typeface="+mn-cs"/>
              </a:rPr>
              <a:t>Cern</a:t>
            </a:r>
            <a:r>
              <a:rPr lang="en-US" sz="1200" kern="1200" dirty="0">
                <a:solidFill>
                  <a:schemeClr val="tx1"/>
                </a:solidFill>
                <a:effectLst/>
                <a:latin typeface="+mn-lt"/>
                <a:ea typeface="+mn-ea"/>
                <a:cs typeface="+mn-cs"/>
              </a:rPr>
              <a:t> 1à years ago</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here are the 5 rectors of Belgian French speaking universities visiting </a:t>
            </a:r>
            <a:r>
              <a:rPr lang="en-US" sz="1200" kern="1200" dirty="0" err="1">
                <a:solidFill>
                  <a:schemeClr val="tx1"/>
                </a:solidFill>
                <a:effectLst/>
                <a:latin typeface="+mn-lt"/>
                <a:ea typeface="+mn-ea"/>
                <a:cs typeface="+mn-cs"/>
              </a:rPr>
              <a:t>cern</a:t>
            </a:r>
            <a:r>
              <a:rPr lang="en-US" sz="1200" kern="1200" dirty="0">
                <a:solidFill>
                  <a:schemeClr val="tx1"/>
                </a:solidFill>
                <a:effectLst/>
                <a:latin typeface="+mn-lt"/>
                <a:ea typeface="+mn-ea"/>
                <a:cs typeface="+mn-cs"/>
              </a:rPr>
              <a:t> last December.</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21</a:t>
            </a:fld>
            <a:endParaRPr lang="fr-BE"/>
          </a:p>
        </p:txBody>
      </p:sp>
    </p:spTree>
    <p:extLst>
      <p:ext uri="{BB962C8B-B14F-4D97-AF65-F5344CB8AC3E}">
        <p14:creationId xmlns:p14="http://schemas.microsoft.com/office/powerpoint/2010/main" val="2521905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your attention. I leave you with this appreciation of high-energy physics research in Belgium, as written by </a:t>
            </a:r>
            <a:r>
              <a:rPr lang="en-US" sz="1200" kern="1200" dirty="0" err="1">
                <a:solidFill>
                  <a:schemeClr val="tx1"/>
                </a:solidFill>
                <a:effectLst/>
                <a:latin typeface="+mn-lt"/>
                <a:ea typeface="+mn-ea"/>
                <a:cs typeface="+mn-cs"/>
              </a:rPr>
              <a:t>chatgpt</a:t>
            </a:r>
            <a:r>
              <a:rPr lang="en-US"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22</a:t>
            </a:fld>
            <a:endParaRPr lang="fr-BE"/>
          </a:p>
        </p:txBody>
      </p:sp>
    </p:spTree>
    <p:extLst>
      <p:ext uri="{BB962C8B-B14F-4D97-AF65-F5344CB8AC3E}">
        <p14:creationId xmlns:p14="http://schemas.microsoft.com/office/powerpoint/2010/main" val="506330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IISN, Interuniversity Institute for N</a:t>
            </a:r>
            <a:r>
              <a:rPr lang="en-US" sz="1200" b="1" kern="1200" dirty="0">
                <a:solidFill>
                  <a:schemeClr val="tx1"/>
                </a:solidFill>
                <a:effectLst/>
                <a:latin typeface="+mn-lt"/>
                <a:ea typeface="+mn-ea"/>
                <a:cs typeface="+mn-cs"/>
              </a:rPr>
              <a:t>u</a:t>
            </a:r>
            <a:r>
              <a:rPr lang="en-US" sz="1200" kern="1200" dirty="0">
                <a:solidFill>
                  <a:schemeClr val="tx1"/>
                </a:solidFill>
                <a:effectLst/>
                <a:latin typeface="+mn-lt"/>
                <a:ea typeface="+mn-ea"/>
                <a:cs typeface="+mn-cs"/>
              </a:rPr>
              <a:t>clear Sciences, was created in 1947 to contribute to the study of one of the biggest concerns of the latter half of the 20th century: the basic constituents of matter.</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3</a:t>
            </a:fld>
            <a:endParaRPr lang="fr-BE"/>
          </a:p>
        </p:txBody>
      </p:sp>
    </p:spTree>
    <p:extLst>
      <p:ext uri="{BB962C8B-B14F-4D97-AF65-F5344CB8AC3E}">
        <p14:creationId xmlns:p14="http://schemas.microsoft.com/office/powerpoint/2010/main" val="2453456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was quite pioneering; indeed, CERN was created 8 years later, in 1954. Belgium was one of the 12 founding member States.</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4</a:t>
            </a:fld>
            <a:endParaRPr lang="fr-BE"/>
          </a:p>
        </p:txBody>
      </p:sp>
    </p:spTree>
    <p:extLst>
      <p:ext uri="{BB962C8B-B14F-4D97-AF65-F5344CB8AC3E}">
        <p14:creationId xmlns:p14="http://schemas.microsoft.com/office/powerpoint/2010/main" val="2310891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if we talk about </a:t>
            </a:r>
            <a:r>
              <a:rPr lang="en-US" sz="1200" kern="1200" dirty="0" err="1">
                <a:solidFill>
                  <a:schemeClr val="tx1"/>
                </a:solidFill>
                <a:effectLst/>
                <a:latin typeface="+mn-lt"/>
                <a:ea typeface="+mn-ea"/>
                <a:cs typeface="+mn-cs"/>
              </a:rPr>
              <a:t>belgium's</a:t>
            </a:r>
            <a:r>
              <a:rPr lang="en-US" sz="1200" kern="1200" dirty="0">
                <a:solidFill>
                  <a:schemeClr val="tx1"/>
                </a:solidFill>
                <a:effectLst/>
                <a:latin typeface="+mn-lt"/>
                <a:ea typeface="+mn-ea"/>
                <a:cs typeface="+mn-cs"/>
              </a:rPr>
              <a:t> pioneering role in physics, it would be a shame not to mention the </a:t>
            </a:r>
            <a:r>
              <a:rPr lang="en-US" sz="1200" kern="1200" dirty="0" err="1">
                <a:solidFill>
                  <a:schemeClr val="tx1"/>
                </a:solidFill>
                <a:effectLst/>
                <a:latin typeface="+mn-lt"/>
                <a:ea typeface="+mn-ea"/>
                <a:cs typeface="+mn-cs"/>
              </a:rPr>
              <a:t>cr</a:t>
            </a:r>
            <a:r>
              <a:rPr lang="en-US" sz="1200" b="1" kern="1200" dirty="0" err="1">
                <a:solidFill>
                  <a:schemeClr val="tx1"/>
                </a:solidFill>
                <a:effectLst/>
                <a:latin typeface="+mn-lt"/>
                <a:ea typeface="+mn-ea"/>
                <a:cs typeface="+mn-cs"/>
              </a:rPr>
              <a:t>i</a:t>
            </a:r>
            <a:r>
              <a:rPr lang="en-US" sz="1200" kern="1200" dirty="0" err="1">
                <a:solidFill>
                  <a:schemeClr val="tx1"/>
                </a:solidFill>
                <a:effectLst/>
                <a:latin typeface="+mn-lt"/>
                <a:ea typeface="+mn-ea"/>
                <a:cs typeface="+mn-cs"/>
              </a:rPr>
              <a:t>ation</a:t>
            </a:r>
            <a:r>
              <a:rPr lang="en-US" sz="1200" kern="1200" dirty="0">
                <a:solidFill>
                  <a:schemeClr val="tx1"/>
                </a:solidFill>
                <a:effectLst/>
                <a:latin typeface="+mn-lt"/>
                <a:ea typeface="+mn-ea"/>
                <a:cs typeface="+mn-cs"/>
              </a:rPr>
              <a:t> of the International Solvay Institute for Physics by Ernest Solvay in 1912.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Who are still very active today.</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5</a:t>
            </a:fld>
            <a:endParaRPr lang="fr-BE"/>
          </a:p>
        </p:txBody>
      </p:sp>
    </p:spTree>
    <p:extLst>
      <p:ext uri="{BB962C8B-B14F-4D97-AF65-F5344CB8AC3E}">
        <p14:creationId xmlns:p14="http://schemas.microsoft.com/office/powerpoint/2010/main" val="662062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Belgium is a federal state, with three regions and three communities.</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the federal state that pays the contribution of Belgium to </a:t>
            </a:r>
            <a:r>
              <a:rPr lang="en-US" sz="1200" kern="1200" dirty="0" err="1">
                <a:solidFill>
                  <a:schemeClr val="tx1"/>
                </a:solidFill>
                <a:effectLst/>
                <a:latin typeface="+mn-lt"/>
                <a:ea typeface="+mn-ea"/>
                <a:cs typeface="+mn-cs"/>
              </a:rPr>
              <a:t>cern</a:t>
            </a:r>
            <a:r>
              <a:rPr lang="en-US" sz="1200" kern="1200" dirty="0">
                <a:solidFill>
                  <a:schemeClr val="tx1"/>
                </a:solidFill>
                <a:effectLst/>
                <a:latin typeface="+mn-lt"/>
                <a:ea typeface="+mn-ea"/>
                <a:cs typeface="+mn-cs"/>
              </a:rPr>
              <a:t>, i.e. approximately 35 million Swiss francs.</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federal government has also put in place an important mechanism of partial exemption from payroll withholding tax for researchers </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Regions and communities are responsible for education and research. </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6</a:t>
            </a:fld>
            <a:endParaRPr lang="fr-BE"/>
          </a:p>
        </p:txBody>
      </p:sp>
    </p:spTree>
    <p:extLst>
      <p:ext uri="{BB962C8B-B14F-4D97-AF65-F5344CB8AC3E}">
        <p14:creationId xmlns:p14="http://schemas.microsoft.com/office/powerpoint/2010/main" val="3043800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4F4FC-C36A-C15E-6CC3-C2343B07E32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09B65B-A08A-434F-1F67-440BF7924C8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E558714-0087-8EEE-FA83-8CA51B3DE17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In French-speaking Belgium, in the southern half of the country, in yellow, we have a Wallonia region, in yellow, and a Brussels region, in green, run by two different governments. They fund applied research and innovation.</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both regions forms the French-speaking community, that support basic research via the FNRS and universities. It is also called </a:t>
            </a:r>
            <a:r>
              <a:rPr lang="en-US" sz="1200" kern="1200" dirty="0" err="1">
                <a:solidFill>
                  <a:schemeClr val="tx1"/>
                </a:solidFill>
                <a:effectLst/>
                <a:latin typeface="+mn-lt"/>
                <a:ea typeface="+mn-ea"/>
                <a:cs typeface="+mn-cs"/>
              </a:rPr>
              <a:t>wallonia</a:t>
            </a:r>
            <a:r>
              <a:rPr lang="en-US" sz="1200" kern="1200" dirty="0">
                <a:solidFill>
                  <a:schemeClr val="tx1"/>
                </a:solidFill>
                <a:effectLst/>
                <a:latin typeface="+mn-lt"/>
                <a:ea typeface="+mn-ea"/>
                <a:cs typeface="+mn-cs"/>
              </a:rPr>
              <a:t> brussels federation and has its own government. </a:t>
            </a:r>
          </a:p>
          <a:p>
            <a:r>
              <a:rPr lang="en-US" sz="1200" kern="1200" dirty="0">
                <a:solidFill>
                  <a:schemeClr val="tx1"/>
                </a:solidFill>
                <a:effectLst/>
                <a:latin typeface="+mn-lt"/>
                <a:ea typeface="+mn-ea"/>
                <a:cs typeface="+mn-cs"/>
              </a:rPr>
              <a:t>I must say that this explanation was the most complicated part of my presentation. </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a:extLst>
              <a:ext uri="{FF2B5EF4-FFF2-40B4-BE49-F238E27FC236}">
                <a16:creationId xmlns:a16="http://schemas.microsoft.com/office/drawing/2014/main" id="{5D1F1C9E-6909-2D2B-D31D-7E4315890EF9}"/>
              </a:ext>
            </a:extLst>
          </p:cNvPr>
          <p:cNvSpPr>
            <a:spLocks noGrp="1"/>
          </p:cNvSpPr>
          <p:nvPr>
            <p:ph type="sldNum" sz="quarter" idx="5"/>
          </p:nvPr>
        </p:nvSpPr>
        <p:spPr/>
        <p:txBody>
          <a:bodyPr/>
          <a:lstStyle/>
          <a:p>
            <a:fld id="{EDCEB290-3762-4345-BA55-7B091D537607}" type="slidenum">
              <a:rPr lang="fr-BE" smtClean="0"/>
              <a:t>7</a:t>
            </a:fld>
            <a:endParaRPr lang="fr-BE"/>
          </a:p>
        </p:txBody>
      </p:sp>
    </p:spTree>
    <p:extLst>
      <p:ext uri="{BB962C8B-B14F-4D97-AF65-F5344CB8AC3E}">
        <p14:creationId xmlns:p14="http://schemas.microsoft.com/office/powerpoint/2010/main" val="662562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Belgium's French-speaking community is relatively small, with a population of 4.8 million, and 5 research-based universities, 3 of which are complete. </a:t>
            </a:r>
          </a:p>
          <a:p>
            <a:r>
              <a:rPr lang="en-US" sz="1200" kern="1200" dirty="0">
                <a:solidFill>
                  <a:schemeClr val="tx1"/>
                </a:solidFill>
                <a:effectLst/>
                <a:latin typeface="+mn-lt"/>
                <a:ea typeface="+mn-ea"/>
                <a:cs typeface="+mn-cs"/>
              </a:rPr>
              <a:t>They offer BA and MA programs, as well as doctoral training. </a:t>
            </a:r>
          </a:p>
          <a:p>
            <a:r>
              <a:rPr lang="en-US" sz="1200" kern="1200" dirty="0">
                <a:solidFill>
                  <a:schemeClr val="tx1"/>
                </a:solidFill>
                <a:effectLst/>
                <a:latin typeface="+mn-lt"/>
                <a:ea typeface="+mn-ea"/>
                <a:cs typeface="+mn-cs"/>
              </a:rPr>
              <a:t>Basic and applied research is carried out here.</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is one main funding agency for basic and strategic research, the </a:t>
            </a:r>
            <a:r>
              <a:rPr lang="en-US" sz="1200" kern="1200" dirty="0" err="1">
                <a:solidFill>
                  <a:schemeClr val="tx1"/>
                </a:solidFill>
                <a:effectLst/>
                <a:latin typeface="+mn-lt"/>
                <a:ea typeface="+mn-ea"/>
                <a:cs typeface="+mn-cs"/>
              </a:rPr>
              <a:t>fnrs</a:t>
            </a:r>
            <a:r>
              <a:rPr lang="en-US" sz="1200" kern="1200" dirty="0">
                <a:solidFill>
                  <a:schemeClr val="tx1"/>
                </a:solidFill>
                <a:effectLst/>
                <a:latin typeface="+mn-lt"/>
                <a:ea typeface="+mn-ea"/>
                <a:cs typeface="+mn-cs"/>
              </a:rPr>
              <a:t> already mentioned.</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5"/>
          </p:nvPr>
        </p:nvSpPr>
        <p:spPr/>
        <p:txBody>
          <a:bodyPr/>
          <a:lstStyle/>
          <a:p>
            <a:fld id="{EDCEB290-3762-4345-BA55-7B091D537607}" type="slidenum">
              <a:rPr lang="fr-BE" smtClean="0"/>
              <a:t>8</a:t>
            </a:fld>
            <a:endParaRPr lang="fr-BE"/>
          </a:p>
        </p:txBody>
      </p:sp>
    </p:spTree>
    <p:extLst>
      <p:ext uri="{BB962C8B-B14F-4D97-AF65-F5344CB8AC3E}">
        <p14:creationId xmlns:p14="http://schemas.microsoft.com/office/powerpoint/2010/main" val="2558481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01558-AD1F-24F6-497A-CD39383C8DB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EBDD75F-3DD2-E088-BA8D-23F2DDC7E21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0F8B05-7C37-7FFC-0A98-FFEF5716F22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Of course, the figures for degrees awarded by universities must be seen in relation to the size of the community.</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Around 100,000 students in bachelor's and master's programs. Around 13,000 new masters graduates per year, of which 20% in STEM. Around 1,000 </a:t>
            </a:r>
            <a:r>
              <a:rPr lang="en-US" sz="1200" kern="1200" dirty="0" err="1">
                <a:solidFill>
                  <a:schemeClr val="tx1"/>
                </a:solidFill>
                <a:effectLst/>
                <a:latin typeface="+mn-lt"/>
                <a:ea typeface="+mn-ea"/>
                <a:cs typeface="+mn-cs"/>
              </a:rPr>
              <a:t>phd</a:t>
            </a:r>
            <a:r>
              <a:rPr lang="en-US" sz="1200" kern="1200" dirty="0">
                <a:solidFill>
                  <a:schemeClr val="tx1"/>
                </a:solidFill>
                <a:effectLst/>
                <a:latin typeface="+mn-lt"/>
                <a:ea typeface="+mn-ea"/>
                <a:cs typeface="+mn-cs"/>
              </a:rPr>
              <a:t> graduates per year, 50% of them in stem.</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small scientific communities are nevertheless very open to the world, with a bit less than 70% of publications made with international co-authors.</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a:extLst>
              <a:ext uri="{FF2B5EF4-FFF2-40B4-BE49-F238E27FC236}">
                <a16:creationId xmlns:a16="http://schemas.microsoft.com/office/drawing/2014/main" id="{B29B3536-6755-F3CA-B85C-C82A911378E5}"/>
              </a:ext>
            </a:extLst>
          </p:cNvPr>
          <p:cNvSpPr>
            <a:spLocks noGrp="1"/>
          </p:cNvSpPr>
          <p:nvPr>
            <p:ph type="sldNum" sz="quarter" idx="5"/>
          </p:nvPr>
        </p:nvSpPr>
        <p:spPr/>
        <p:txBody>
          <a:bodyPr/>
          <a:lstStyle/>
          <a:p>
            <a:fld id="{EDCEB290-3762-4345-BA55-7B091D537607}" type="slidenum">
              <a:rPr lang="fr-BE" smtClean="0"/>
              <a:t>9</a:t>
            </a:fld>
            <a:endParaRPr lang="fr-BE"/>
          </a:p>
        </p:txBody>
      </p:sp>
    </p:spTree>
    <p:extLst>
      <p:ext uri="{BB962C8B-B14F-4D97-AF65-F5344CB8AC3E}">
        <p14:creationId xmlns:p14="http://schemas.microsoft.com/office/powerpoint/2010/main" val="525311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5" cy="2283824"/>
          </a:xfrm>
        </p:spPr>
        <p:txBody>
          <a:bodyPr anchor="ctr"/>
          <a:lstStyle>
            <a:lvl1pPr algn="l">
              <a:defRPr sz="4000" b="0" cap="none"/>
            </a:lvl1pPr>
          </a:lstStyle>
          <a:p>
            <a:r>
              <a:rPr lang="fr-FR"/>
              <a:t>Modifiez le style du titre</a:t>
            </a:r>
            <a:endParaRPr lang="en-US"/>
          </a:p>
        </p:txBody>
      </p:sp>
      <p:sp>
        <p:nvSpPr>
          <p:cNvPr id="3" name="Text Placeholder 2"/>
          <p:cNvSpPr>
            <a:spLocks noGrp="1"/>
          </p:cNvSpPr>
          <p:nvPr>
            <p:ph type="body" idx="1"/>
          </p:nvPr>
        </p:nvSpPr>
        <p:spPr>
          <a:xfrm>
            <a:off x="6895561" y="2677644"/>
            <a:ext cx="3757545" cy="2283824"/>
          </a:xfrm>
        </p:spPr>
        <p:txBody>
          <a:bodyPr anchor="ctr"/>
          <a:lstStyle>
            <a:lvl1pPr marL="0" indent="0" algn="l">
              <a:buNone/>
              <a:defRPr sz="2000" cap="all">
                <a:solidFill>
                  <a:schemeClr val="accent1">
                    <a:lumMod val="60000"/>
                    <a:lumOff val="4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5D3C9C6-739E-42D3-A452-608A7B7D2DE8}" type="datetime1">
              <a:rPr lang="fr-BE" smtClean="0"/>
              <a:t>11-09-25</a:t>
            </a:fld>
            <a:endParaRPr lang="fr-BE"/>
          </a:p>
        </p:txBody>
      </p:sp>
      <p:sp>
        <p:nvSpPr>
          <p:cNvPr id="5" name="Footer Placeholder 4"/>
          <p:cNvSpPr>
            <a:spLocks noGrp="1"/>
          </p:cNvSpPr>
          <p:nvPr>
            <p:ph type="ftr" sz="quarter" idx="11"/>
          </p:nvPr>
        </p:nvSpPr>
        <p:spPr/>
        <p:txBody>
          <a:bodyPr/>
          <a:lstStyle/>
          <a:p>
            <a:r>
              <a:rPr lang="fr-BE"/>
              <a:t>CA F.R.S.-FNRS 21/06/2019</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D95A63D-C35F-458E-A94E-F89D16007E6C}" type="slidenum">
              <a:rPr lang="fr-BE" smtClean="0"/>
              <a:t>‹N°›</a:t>
            </a:fld>
            <a:endParaRPr lang="fr-BE"/>
          </a:p>
        </p:txBody>
      </p:sp>
    </p:spTree>
    <p:extLst>
      <p:ext uri="{BB962C8B-B14F-4D97-AF65-F5344CB8AC3E}">
        <p14:creationId xmlns:p14="http://schemas.microsoft.com/office/powerpoint/2010/main" val="1745685679"/>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1154954" y="2603500"/>
            <a:ext cx="4825159" cy="3416301"/>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6208714" y="2603501"/>
            <a:ext cx="4825159" cy="341630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C5D3C9C6-739E-42D3-A452-608A7B7D2DE8}" type="datetime1">
              <a:rPr lang="fr-BE" smtClean="0"/>
              <a:t>11-09-25</a:t>
            </a:fld>
            <a:endParaRPr lang="fr-BE"/>
          </a:p>
        </p:txBody>
      </p:sp>
      <p:sp>
        <p:nvSpPr>
          <p:cNvPr id="6" name="Footer Placeholder 5"/>
          <p:cNvSpPr>
            <a:spLocks noGrp="1"/>
          </p:cNvSpPr>
          <p:nvPr>
            <p:ph type="ftr" sz="quarter" idx="11"/>
          </p:nvPr>
        </p:nvSpPr>
        <p:spPr/>
        <p:txBody>
          <a:bodyPr/>
          <a:lstStyle/>
          <a:p>
            <a:r>
              <a:rPr lang="fr-BE"/>
              <a:t>CA F.R.S.-FNRS 21/06/2019</a:t>
            </a:r>
          </a:p>
        </p:txBody>
      </p:sp>
      <p:sp>
        <p:nvSpPr>
          <p:cNvPr id="7" name="Slide Number Placeholder 6"/>
          <p:cNvSpPr>
            <a:spLocks noGrp="1"/>
          </p:cNvSpPr>
          <p:nvPr>
            <p:ph type="sldNum" sz="quarter" idx="12"/>
          </p:nvPr>
        </p:nvSpPr>
        <p:spPr/>
        <p:txBody>
          <a:bodyPr/>
          <a:lstStyle/>
          <a:p>
            <a:fld id="{0D95A63D-C35F-458E-A94E-F89D16007E6C}" type="slidenum">
              <a:rPr lang="fr-BE" smtClean="0"/>
              <a:t>‹N°›</a:t>
            </a:fld>
            <a:endParaRPr lang="fr-BE"/>
          </a:p>
        </p:txBody>
      </p:sp>
    </p:spTree>
    <p:extLst>
      <p:ext uri="{BB962C8B-B14F-4D97-AF65-F5344CB8AC3E}">
        <p14:creationId xmlns:p14="http://schemas.microsoft.com/office/powerpoint/2010/main" val="4271146593"/>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1154955" y="2603501"/>
            <a:ext cx="4825157" cy="576263"/>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54954" y="3179763"/>
            <a:ext cx="4825159" cy="2840039"/>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208714" y="2603501"/>
            <a:ext cx="4825159" cy="576263"/>
          </a:xfrm>
        </p:spPr>
        <p:txBody>
          <a:bodyPr anchor="b">
            <a:noAutofit/>
          </a:bodyPr>
          <a:lstStyle>
            <a:lvl1pPr marL="0" indent="0">
              <a:buNone/>
              <a:defRPr sz="2400" b="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08714" y="3179763"/>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C5D3C9C6-739E-42D3-A452-608A7B7D2DE8}" type="datetime1">
              <a:rPr lang="fr-BE" smtClean="0"/>
              <a:t>11-09-25</a:t>
            </a:fld>
            <a:endParaRPr lang="fr-BE"/>
          </a:p>
        </p:txBody>
      </p:sp>
      <p:sp>
        <p:nvSpPr>
          <p:cNvPr id="8" name="Footer Placeholder 7"/>
          <p:cNvSpPr>
            <a:spLocks noGrp="1"/>
          </p:cNvSpPr>
          <p:nvPr>
            <p:ph type="ftr" sz="quarter" idx="11"/>
          </p:nvPr>
        </p:nvSpPr>
        <p:spPr/>
        <p:txBody>
          <a:bodyPr/>
          <a:lstStyle/>
          <a:p>
            <a:r>
              <a:rPr lang="fr-BE"/>
              <a:t>CA F.R.S.-FNRS 21/06/2019</a:t>
            </a:r>
          </a:p>
        </p:txBody>
      </p:sp>
      <p:sp>
        <p:nvSpPr>
          <p:cNvPr id="9" name="Slide Number Placeholder 8"/>
          <p:cNvSpPr>
            <a:spLocks noGrp="1"/>
          </p:cNvSpPr>
          <p:nvPr>
            <p:ph type="sldNum" sz="quarter" idx="12"/>
          </p:nvPr>
        </p:nvSpPr>
        <p:spPr/>
        <p:txBody>
          <a:bodyPr/>
          <a:lstStyle/>
          <a:p>
            <a:fld id="{0D95A63D-C35F-458E-A94E-F89D16007E6C}" type="slidenum">
              <a:rPr lang="fr-BE" smtClean="0"/>
              <a:t>‹N°›</a:t>
            </a:fld>
            <a:endParaRPr lang="fr-BE"/>
          </a:p>
        </p:txBody>
      </p:sp>
    </p:spTree>
    <p:extLst>
      <p:ext uri="{BB962C8B-B14F-4D97-AF65-F5344CB8AC3E}">
        <p14:creationId xmlns:p14="http://schemas.microsoft.com/office/powerpoint/2010/main" val="3261756334"/>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Title 1"/>
          <p:cNvSpPr>
            <a:spLocks noGrp="1"/>
          </p:cNvSpPr>
          <p:nvPr>
            <p:ph type="title"/>
          </p:nvPr>
        </p:nvSpPr>
        <p:spPr>
          <a:xfrm>
            <a:off x="1154955" y="973669"/>
            <a:ext cx="8761413" cy="706964"/>
          </a:xfrm>
        </p:spPr>
        <p:txBody>
          <a:bodyPr/>
          <a:lstStyle>
            <a:lvl1pPr>
              <a:defRPr/>
            </a:lvl1pPr>
          </a:lstStyle>
          <a:p>
            <a:r>
              <a:rPr lang="fr-FR"/>
              <a:t>Modifiez le style du titre</a:t>
            </a:r>
            <a:endParaRPr lang="en-US"/>
          </a:p>
        </p:txBody>
      </p:sp>
      <p:sp>
        <p:nvSpPr>
          <p:cNvPr id="3" name="Date Placeholder 2"/>
          <p:cNvSpPr>
            <a:spLocks noGrp="1"/>
          </p:cNvSpPr>
          <p:nvPr>
            <p:ph type="dt" sz="half" idx="10"/>
          </p:nvPr>
        </p:nvSpPr>
        <p:spPr/>
        <p:txBody>
          <a:bodyPr/>
          <a:lstStyle/>
          <a:p>
            <a:fld id="{C5D3C9C6-739E-42D3-A452-608A7B7D2DE8}" type="datetime1">
              <a:rPr lang="fr-BE" smtClean="0"/>
              <a:t>11-09-25</a:t>
            </a:fld>
            <a:endParaRPr lang="fr-BE"/>
          </a:p>
        </p:txBody>
      </p:sp>
      <p:sp>
        <p:nvSpPr>
          <p:cNvPr id="4" name="Footer Placeholder 3"/>
          <p:cNvSpPr>
            <a:spLocks noGrp="1"/>
          </p:cNvSpPr>
          <p:nvPr>
            <p:ph type="ftr" sz="quarter" idx="11"/>
          </p:nvPr>
        </p:nvSpPr>
        <p:spPr/>
        <p:txBody>
          <a:bodyPr/>
          <a:lstStyle/>
          <a:p>
            <a:r>
              <a:rPr lang="fr-BE"/>
              <a:t>CA F.R.S.-FNRS 21/06/2019</a:t>
            </a:r>
          </a:p>
        </p:txBody>
      </p:sp>
      <p:sp>
        <p:nvSpPr>
          <p:cNvPr id="5" name="Slide Number Placeholder 4"/>
          <p:cNvSpPr>
            <a:spLocks noGrp="1"/>
          </p:cNvSpPr>
          <p:nvPr>
            <p:ph type="sldNum" sz="quarter" idx="12"/>
          </p:nvPr>
        </p:nvSpPr>
        <p:spPr/>
        <p:txBody>
          <a:bodyPr/>
          <a:lstStyle/>
          <a:p>
            <a:fld id="{0D95A63D-C35F-458E-A94E-F89D16007E6C}" type="slidenum">
              <a:rPr lang="fr-BE" smtClean="0"/>
              <a:t>‹N°›</a:t>
            </a:fld>
            <a:endParaRPr lang="fr-BE"/>
          </a:p>
        </p:txBody>
      </p:sp>
    </p:spTree>
    <p:extLst>
      <p:ext uri="{BB962C8B-B14F-4D97-AF65-F5344CB8AC3E}">
        <p14:creationId xmlns:p14="http://schemas.microsoft.com/office/powerpoint/2010/main" val="2721725130"/>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D3C9C6-739E-42D3-A452-608A7B7D2DE8}" type="datetime1">
              <a:rPr lang="fr-BE" smtClean="0"/>
              <a:t>11-09-25</a:t>
            </a:fld>
            <a:endParaRPr lang="fr-BE"/>
          </a:p>
        </p:txBody>
      </p:sp>
      <p:sp>
        <p:nvSpPr>
          <p:cNvPr id="3" name="Footer Placeholder 2"/>
          <p:cNvSpPr>
            <a:spLocks noGrp="1"/>
          </p:cNvSpPr>
          <p:nvPr>
            <p:ph type="ftr" sz="quarter" idx="11"/>
          </p:nvPr>
        </p:nvSpPr>
        <p:spPr/>
        <p:txBody>
          <a:bodyPr/>
          <a:lstStyle/>
          <a:p>
            <a:r>
              <a:rPr lang="fr-BE"/>
              <a:t>CA F.R.S.-FNRS 21/06/2019</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0D95A63D-C35F-458E-A94E-F89D16007E6C}" type="slidenum">
              <a:rPr lang="fr-BE" smtClean="0"/>
              <a:t>‹N°›</a:t>
            </a:fld>
            <a:endParaRPr lang="fr-BE"/>
          </a:p>
        </p:txBody>
      </p:sp>
    </p:spTree>
    <p:extLst>
      <p:ext uri="{BB962C8B-B14F-4D97-AF65-F5344CB8AC3E}">
        <p14:creationId xmlns:p14="http://schemas.microsoft.com/office/powerpoint/2010/main" val="3973404512"/>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9" cy="1600200"/>
          </a:xfrm>
        </p:spPr>
        <p:txBody>
          <a:bodyPr anchor="b"/>
          <a:lstStyle>
            <a:lvl1pPr algn="l">
              <a:defRPr sz="2400" b="0"/>
            </a:lvl1pPr>
          </a:lstStyle>
          <a:p>
            <a:r>
              <a:rPr lang="fr-FR"/>
              <a:t>Modifiez le style du titre</a:t>
            </a:r>
            <a:endParaRPr lang="en-US"/>
          </a:p>
        </p:txBody>
      </p:sp>
      <p:sp>
        <p:nvSpPr>
          <p:cNvPr id="3" name="Content Placeholder 2"/>
          <p:cNvSpPr>
            <a:spLocks noGrp="1"/>
          </p:cNvSpPr>
          <p:nvPr>
            <p:ph idx="1"/>
          </p:nvPr>
        </p:nvSpPr>
        <p:spPr>
          <a:xfrm>
            <a:off x="5781145" y="1447800"/>
            <a:ext cx="5190067" cy="45720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bwMode="gray">
          <a:xfrm>
            <a:off x="1154954" y="3129282"/>
            <a:ext cx="2793159" cy="2895599"/>
          </a:xfrm>
        </p:spPr>
        <p:txBody>
          <a:bodyPr/>
          <a:lstStyle>
            <a:lvl1pPr marL="0" indent="0">
              <a:buNone/>
              <a:defRPr sz="1400">
                <a:solidFill>
                  <a:schemeClr val="accent1">
                    <a:lumMod val="60000"/>
                    <a:lumOff val="40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5D3C9C6-739E-42D3-A452-608A7B7D2DE8}" type="datetime1">
              <a:rPr lang="fr-BE" smtClean="0"/>
              <a:t>11-09-25</a:t>
            </a:fld>
            <a:endParaRPr lang="fr-BE"/>
          </a:p>
        </p:txBody>
      </p:sp>
      <p:sp>
        <p:nvSpPr>
          <p:cNvPr id="6" name="Footer Placeholder 5"/>
          <p:cNvSpPr>
            <a:spLocks noGrp="1"/>
          </p:cNvSpPr>
          <p:nvPr>
            <p:ph type="ftr" sz="quarter" idx="11"/>
          </p:nvPr>
        </p:nvSpPr>
        <p:spPr/>
        <p:txBody>
          <a:bodyPr/>
          <a:lstStyle/>
          <a:p>
            <a:r>
              <a:rPr lang="fr-BE"/>
              <a:t>CA F.R.S.-FNRS 21/06/2019</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D95A63D-C35F-458E-A94E-F89D16007E6C}" type="slidenum">
              <a:rPr lang="fr-BE" smtClean="0"/>
              <a:t>‹N°›</a:t>
            </a:fld>
            <a:endParaRPr lang="fr-BE"/>
          </a:p>
        </p:txBody>
      </p:sp>
    </p:spTree>
    <p:extLst>
      <p:ext uri="{BB962C8B-B14F-4D97-AF65-F5344CB8AC3E}">
        <p14:creationId xmlns:p14="http://schemas.microsoft.com/office/powerpoint/2010/main" val="1962876632"/>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5" cy="1735667"/>
          </a:xfrm>
        </p:spPr>
        <p:txBody>
          <a:bodyPr anchor="b">
            <a:normAutofit/>
          </a:bodyPr>
          <a:lstStyle>
            <a:lvl1pPr algn="l">
              <a:defRPr sz="3600" b="0"/>
            </a:lvl1pPr>
          </a:lstStyle>
          <a:p>
            <a:r>
              <a:rPr lang="fr-FR"/>
              <a:t>Modifiez le style du titre</a:t>
            </a:r>
            <a:endParaRPr lang="en-US"/>
          </a:p>
        </p:txBody>
      </p:sp>
      <p:sp>
        <p:nvSpPr>
          <p:cNvPr id="3" name="Picture Placeholder 2"/>
          <p:cNvSpPr>
            <a:spLocks noGrp="1" noChangeAspect="1"/>
          </p:cNvSpPr>
          <p:nvPr>
            <p:ph type="pic" idx="1"/>
          </p:nvPr>
        </p:nvSpPr>
        <p:spPr>
          <a:xfrm>
            <a:off x="6547872"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marL="0" lvl="0" indent="0" algn="ctr">
              <a:buNone/>
            </a:pPr>
            <a:r>
              <a:rPr lang="fr-FR"/>
              <a:t>Cliquez sur l'icône pour ajouter une image</a:t>
            </a:r>
            <a:endParaRPr lang="en-US"/>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lumMod val="60000"/>
                    <a:lumOff val="40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0CEF05EF-72FC-4F80-954C-1FC7DD1E5212}" type="datetime1">
              <a:rPr lang="fr-BE" smtClean="0"/>
              <a:t>11-09-25</a:t>
            </a:fld>
            <a:endParaRPr lang="fr-BE"/>
          </a:p>
        </p:txBody>
      </p:sp>
      <p:sp>
        <p:nvSpPr>
          <p:cNvPr id="6" name="Footer Placeholder 5"/>
          <p:cNvSpPr>
            <a:spLocks noGrp="1"/>
          </p:cNvSpPr>
          <p:nvPr>
            <p:ph type="ftr" sz="quarter" idx="11"/>
          </p:nvPr>
        </p:nvSpPr>
        <p:spPr/>
        <p:txBody>
          <a:bodyPr/>
          <a:lstStyle/>
          <a:p>
            <a:r>
              <a:rPr lang="fr-BE"/>
              <a:t>CA F.R.S.-FNRS 21/06/2019</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D95A63D-C35F-458E-A94E-F89D16007E6C}" type="slidenum">
              <a:rPr lang="fr-BE" smtClean="0"/>
              <a:t>‹N°›</a:t>
            </a:fld>
            <a:endParaRPr lang="fr-BE"/>
          </a:p>
        </p:txBody>
      </p:sp>
    </p:spTree>
    <p:extLst>
      <p:ext uri="{BB962C8B-B14F-4D97-AF65-F5344CB8AC3E}">
        <p14:creationId xmlns:p14="http://schemas.microsoft.com/office/powerpoint/2010/main" val="2648709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4969927"/>
            <a:ext cx="8825659" cy="566739"/>
          </a:xfrm>
        </p:spPr>
        <p:txBody>
          <a:bodyPr anchor="b">
            <a:normAutofit/>
          </a:bodyPr>
          <a:lstStyle>
            <a:lvl1pPr algn="l">
              <a:defRPr sz="2400" b="0"/>
            </a:lvl1pPr>
          </a:lstStyle>
          <a:p>
            <a:r>
              <a:rPr lang="fr-FR"/>
              <a:t>Modifiez le style du titre</a:t>
            </a:r>
            <a:endParaRPr lang="en-US"/>
          </a:p>
        </p:txBody>
      </p:sp>
      <p:sp>
        <p:nvSpPr>
          <p:cNvPr id="3" name="Picture Placeholder 2"/>
          <p:cNvSpPr>
            <a:spLocks noGrp="1" noChangeAspect="1"/>
          </p:cNvSpPr>
          <p:nvPr>
            <p:ph type="pic" idx="1"/>
          </p:nvPr>
        </p:nvSpPr>
        <p:spPr>
          <a:xfrm>
            <a:off x="1154955"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fr-FR"/>
              <a:t>Cliquez sur l'icône pour ajouter une image</a:t>
            </a:r>
            <a:endParaRPr lang="en-US"/>
          </a:p>
        </p:txBody>
      </p:sp>
      <p:sp>
        <p:nvSpPr>
          <p:cNvPr id="4" name="Text Placeholder 3"/>
          <p:cNvSpPr>
            <a:spLocks noGrp="1"/>
          </p:cNvSpPr>
          <p:nvPr>
            <p:ph type="body" sz="half" idx="2"/>
          </p:nvPr>
        </p:nvSpPr>
        <p:spPr>
          <a:xfrm>
            <a:off x="1154953" y="5536665"/>
            <a:ext cx="8825659" cy="493712"/>
          </a:xfrm>
        </p:spPr>
        <p:txBody>
          <a:bodyPr>
            <a:normAutofit/>
          </a:bodyPr>
          <a:lstStyle>
            <a:lvl1pPr marL="0" indent="0">
              <a:buNone/>
              <a:defRPr sz="1200">
                <a:solidFill>
                  <a:schemeClr val="accent1">
                    <a:lumMod val="60000"/>
                    <a:lumOff val="40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A5210BF-EA49-47E3-A5F7-1F2EE6080570}" type="datetime1">
              <a:rPr lang="fr-BE" smtClean="0">
                <a:solidFill>
                  <a:prstClr val="black">
                    <a:tint val="75000"/>
                  </a:prstClr>
                </a:solidFill>
              </a:rPr>
              <a:t>11-09-25</a:t>
            </a:fld>
            <a:endParaRPr lang="fr-BE">
              <a:solidFill>
                <a:prstClr val="black">
                  <a:tint val="75000"/>
                </a:prstClr>
              </a:solidFill>
            </a:endParaRPr>
          </a:p>
        </p:txBody>
      </p:sp>
      <p:sp>
        <p:nvSpPr>
          <p:cNvPr id="6" name="Footer Placeholder 5"/>
          <p:cNvSpPr>
            <a:spLocks noGrp="1"/>
          </p:cNvSpPr>
          <p:nvPr>
            <p:ph type="ftr" sz="quarter" idx="11"/>
          </p:nvPr>
        </p:nvSpPr>
        <p:spPr/>
        <p:txBody>
          <a:bodyPr/>
          <a:lstStyle/>
          <a:p>
            <a:r>
              <a:rPr lang="fr-BE">
                <a:solidFill>
                  <a:prstClr val="black">
                    <a:tint val="75000"/>
                  </a:prstClr>
                </a:solidFill>
              </a:rPr>
              <a:t>CA F.R.S.-FNRS 21/06/2019</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D95A63D-C35F-458E-A94E-F89D16007E6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43110754"/>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7" y="1063417"/>
            <a:ext cx="8831816" cy="1372987"/>
          </a:xfrm>
        </p:spPr>
        <p:txBody>
          <a:bodyPr/>
          <a:lstStyle>
            <a:lvl1pPr>
              <a:defRPr sz="4000"/>
            </a:lvl1pPr>
          </a:lstStyle>
          <a:p>
            <a:r>
              <a:rPr lang="fr-FR"/>
              <a:t>Modifiez le style du titre</a:t>
            </a:r>
            <a:endParaRPr lang="en-US"/>
          </a:p>
        </p:txBody>
      </p:sp>
      <p:sp>
        <p:nvSpPr>
          <p:cNvPr id="8" name="Text Placeholder 3"/>
          <p:cNvSpPr>
            <a:spLocks noGrp="1"/>
          </p:cNvSpPr>
          <p:nvPr>
            <p:ph type="body" sz="half" idx="2"/>
          </p:nvPr>
        </p:nvSpPr>
        <p:spPr>
          <a:xfrm>
            <a:off x="1154955" y="3543301"/>
            <a:ext cx="8825659" cy="2476500"/>
          </a:xfrm>
        </p:spPr>
        <p:txBody>
          <a:bodyPr anchor="ctr">
            <a:normAutofit/>
          </a:bodyP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A5210BF-EA49-47E3-A5F7-1F2EE6080570}" type="datetime1">
              <a:rPr lang="fr-BE" smtClean="0">
                <a:solidFill>
                  <a:prstClr val="black">
                    <a:tint val="75000"/>
                  </a:prstClr>
                </a:solidFill>
              </a:rPr>
              <a:t>11-09-25</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r>
              <a:rPr lang="fr-BE">
                <a:solidFill>
                  <a:prstClr val="black">
                    <a:tint val="75000"/>
                  </a:prstClr>
                </a:solidFill>
              </a:rPr>
              <a:t>CA F.R.S.-FNRS 21/06/2019</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D95A63D-C35F-458E-A94E-F89D16007E6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03471434"/>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7" y="607336"/>
            <a:ext cx="801912"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13" name="TextBox 12"/>
          <p:cNvSpPr txBox="1"/>
          <p:nvPr/>
        </p:nvSpPr>
        <p:spPr bwMode="gray">
          <a:xfrm>
            <a:off x="9884459" y="2613788"/>
            <a:ext cx="652763" cy="1569660"/>
          </a:xfrm>
          <a:prstGeom prst="rect">
            <a:avLst/>
          </a:prstGeom>
          <a:noFill/>
        </p:spPr>
        <p:txBody>
          <a:bodyPr wrap="square" rtlCol="0">
            <a:spAutoFit/>
          </a:bodyPr>
          <a:lstStyle/>
          <a:p>
            <a:pPr algn="r"/>
            <a:r>
              <a:rPr lang="en-US" sz="9600" b="0" i="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7" y="982133"/>
            <a:ext cx="8453907" cy="2696632"/>
          </a:xfrm>
        </p:spPr>
        <p:txBody>
          <a:bodyPr/>
          <a:lstStyle>
            <a:lvl1pPr>
              <a:defRPr sz="4000"/>
            </a:lvl1pPr>
          </a:lstStyle>
          <a:p>
            <a:r>
              <a:rPr lang="fr-FR"/>
              <a:t>Modifiez le style du titre</a:t>
            </a:r>
            <a:endParaRPr lang="en-US"/>
          </a:p>
        </p:txBody>
      </p:sp>
      <p:sp>
        <p:nvSpPr>
          <p:cNvPr id="14" name="Text Placeholder 3"/>
          <p:cNvSpPr>
            <a:spLocks noGrp="1"/>
          </p:cNvSpPr>
          <p:nvPr>
            <p:ph type="body" sz="half" idx="13"/>
          </p:nvPr>
        </p:nvSpPr>
        <p:spPr bwMode="gray">
          <a:xfrm>
            <a:off x="1945945" y="3678766"/>
            <a:ext cx="7731219" cy="342175"/>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10" name="Text Placeholder 3"/>
          <p:cNvSpPr>
            <a:spLocks noGrp="1"/>
          </p:cNvSpPr>
          <p:nvPr>
            <p:ph type="body" sz="half" idx="2"/>
          </p:nvPr>
        </p:nvSpPr>
        <p:spPr>
          <a:xfrm>
            <a:off x="1154956" y="5029200"/>
            <a:ext cx="9244897" cy="997857"/>
          </a:xfrm>
        </p:spPr>
        <p:txBody>
          <a:bodyPr anchor="ctr">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A5210BF-EA49-47E3-A5F7-1F2EE6080570}" type="datetime1">
              <a:rPr lang="fr-BE" smtClean="0">
                <a:solidFill>
                  <a:prstClr val="black">
                    <a:tint val="75000"/>
                  </a:prstClr>
                </a:solidFill>
              </a:rPr>
              <a:t>11-09-25</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r>
              <a:rPr lang="fr-BE">
                <a:solidFill>
                  <a:prstClr val="black">
                    <a:tint val="75000"/>
                  </a:prstClr>
                </a:solidFill>
              </a:rPr>
              <a:t>CA F.R.S.-FNRS 21/06/2019</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D95A63D-C35F-458E-A94E-F89D16007E6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45361459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8A006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370667"/>
            <a:ext cx="8825660" cy="1822515"/>
          </a:xfrm>
        </p:spPr>
        <p:txBody>
          <a:bodyPr anchor="b"/>
          <a:lstStyle>
            <a:lvl1pPr algn="l">
              <a:defRPr sz="4000" b="0" cap="none"/>
            </a:lvl1pPr>
          </a:lstStyle>
          <a:p>
            <a:r>
              <a:rPr lang="fr-FR"/>
              <a:t>Modifiez le style du titre</a:t>
            </a:r>
            <a:endParaRPr lang="en-US"/>
          </a:p>
        </p:txBody>
      </p:sp>
      <p:sp>
        <p:nvSpPr>
          <p:cNvPr id="3" name="Text Placeholder 2"/>
          <p:cNvSpPr>
            <a:spLocks noGrp="1"/>
          </p:cNvSpPr>
          <p:nvPr>
            <p:ph type="body" idx="1"/>
          </p:nvPr>
        </p:nvSpPr>
        <p:spPr>
          <a:xfrm>
            <a:off x="1154955" y="5024967"/>
            <a:ext cx="8825659" cy="860400"/>
          </a:xfrm>
        </p:spPr>
        <p:txBody>
          <a:bodyPr anchor="t"/>
          <a:lstStyle>
            <a:lvl1pPr marL="0" indent="0" algn="l">
              <a:buNone/>
              <a:defRPr sz="2000" cap="none">
                <a:solidFill>
                  <a:schemeClr val="accent1">
                    <a:lumMod val="60000"/>
                    <a:lumOff val="4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FA5210BF-EA49-47E3-A5F7-1F2EE6080570}" type="datetime1">
              <a:rPr lang="fr-BE" smtClean="0">
                <a:solidFill>
                  <a:prstClr val="black">
                    <a:tint val="75000"/>
                  </a:prstClr>
                </a:solidFill>
              </a:rPr>
              <a:t>11-09-25</a:t>
            </a:fld>
            <a:endParaRPr lang="fr-BE">
              <a:solidFill>
                <a:prstClr val="black">
                  <a:tint val="75000"/>
                </a:prstClr>
              </a:solidFill>
            </a:endParaRPr>
          </a:p>
        </p:txBody>
      </p:sp>
      <p:sp>
        <p:nvSpPr>
          <p:cNvPr id="5" name="Footer Placeholder 4"/>
          <p:cNvSpPr>
            <a:spLocks noGrp="1"/>
          </p:cNvSpPr>
          <p:nvPr>
            <p:ph type="ftr" sz="quarter" idx="11"/>
          </p:nvPr>
        </p:nvSpPr>
        <p:spPr/>
        <p:txBody>
          <a:bodyPr/>
          <a:lstStyle/>
          <a:p>
            <a:r>
              <a:rPr lang="fr-BE">
                <a:solidFill>
                  <a:prstClr val="black">
                    <a:tint val="75000"/>
                  </a:prstClr>
                </a:solidFill>
              </a:rPr>
              <a:t>CA F.R.S.-FNRS 21/06/2019</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D95A63D-C35F-458E-A94E-F89D16007E6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319014157"/>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9"/>
            <a:ext cx="8825659" cy="706964"/>
          </a:xfrm>
        </p:spPr>
        <p:txBody>
          <a:bodyPr/>
          <a:lstStyle>
            <a:lvl1pPr>
              <a:defRPr sz="3600"/>
            </a:lvl1pPr>
          </a:lstStyle>
          <a:p>
            <a:r>
              <a:rPr lang="fr-FR"/>
              <a:t>Modifiez le style du titre</a:t>
            </a:r>
            <a:endParaRPr lang="en-US"/>
          </a:p>
        </p:txBody>
      </p:sp>
      <p:sp>
        <p:nvSpPr>
          <p:cNvPr id="3" name="Text Placeholder 2"/>
          <p:cNvSpPr>
            <a:spLocks noGrp="1"/>
          </p:cNvSpPr>
          <p:nvPr>
            <p:ph type="body" idx="1"/>
          </p:nvPr>
        </p:nvSpPr>
        <p:spPr>
          <a:xfrm>
            <a:off x="1154954" y="2603502"/>
            <a:ext cx="3141879" cy="576263"/>
          </a:xfrm>
        </p:spPr>
        <p:txBody>
          <a:bodyPr anchor="b">
            <a:noAutofit/>
          </a:bodyPr>
          <a:lstStyle>
            <a:lvl1pPr marL="0" indent="0">
              <a:buNone/>
              <a:defRPr sz="2400" b="0">
                <a:solidFill>
                  <a:schemeClr val="accent1">
                    <a:lumMod val="60000"/>
                    <a:lumOff val="4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1154954" y="3179764"/>
            <a:ext cx="3141879" cy="2847293"/>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4512722" y="2603501"/>
            <a:ext cx="3147009" cy="576263"/>
          </a:xfrm>
        </p:spPr>
        <p:txBody>
          <a:bodyPr anchor="b">
            <a:noAutofit/>
          </a:bodyPr>
          <a:lstStyle>
            <a:lvl1pPr marL="0" indent="0">
              <a:buNone/>
              <a:defRPr sz="2400" b="0">
                <a:solidFill>
                  <a:schemeClr val="accent1">
                    <a:lumMod val="60000"/>
                    <a:lumOff val="4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4512722" y="3179764"/>
            <a:ext cx="3147009" cy="2847293"/>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888135" y="2603502"/>
            <a:ext cx="3145731" cy="576263"/>
          </a:xfrm>
        </p:spPr>
        <p:txBody>
          <a:bodyPr anchor="b">
            <a:noAutofit/>
          </a:bodyPr>
          <a:lstStyle>
            <a:lvl1pPr marL="0" indent="0">
              <a:buNone/>
              <a:defRPr sz="2400" b="0">
                <a:solidFill>
                  <a:schemeClr val="accent1">
                    <a:lumMod val="60000"/>
                    <a:lumOff val="4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888329" y="3179763"/>
            <a:ext cx="3145536" cy="2847293"/>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A5210BF-EA49-47E3-A5F7-1F2EE6080570}" type="datetime1">
              <a:rPr lang="fr-BE" smtClean="0">
                <a:solidFill>
                  <a:prstClr val="black">
                    <a:tint val="75000"/>
                  </a:prstClr>
                </a:solidFill>
              </a:rPr>
              <a:t>11-09-25</a:t>
            </a:fld>
            <a:endParaRPr lang="fr-BE">
              <a:solidFill>
                <a:prstClr val="black">
                  <a:tint val="75000"/>
                </a:prstClr>
              </a:solidFill>
            </a:endParaRPr>
          </a:p>
        </p:txBody>
      </p:sp>
      <p:sp>
        <p:nvSpPr>
          <p:cNvPr id="8" name="Footer Placeholder 7"/>
          <p:cNvSpPr>
            <a:spLocks noGrp="1"/>
          </p:cNvSpPr>
          <p:nvPr>
            <p:ph type="ftr" sz="quarter" idx="11"/>
          </p:nvPr>
        </p:nvSpPr>
        <p:spPr/>
        <p:txBody>
          <a:bodyPr/>
          <a:lstStyle/>
          <a:p>
            <a:r>
              <a:rPr lang="fr-BE">
                <a:solidFill>
                  <a:prstClr val="black">
                    <a:tint val="75000"/>
                  </a:prstClr>
                </a:solidFill>
              </a:rPr>
              <a:t>CA F.R.S.-FNRS 21/06/2019</a:t>
            </a:r>
          </a:p>
        </p:txBody>
      </p:sp>
      <p:sp>
        <p:nvSpPr>
          <p:cNvPr id="9" name="Slide Number Placeholder 8"/>
          <p:cNvSpPr>
            <a:spLocks noGrp="1"/>
          </p:cNvSpPr>
          <p:nvPr>
            <p:ph type="sldNum" sz="quarter" idx="12"/>
          </p:nvPr>
        </p:nvSpPr>
        <p:spPr/>
        <p:txBody>
          <a:bodyPr/>
          <a:lstStyle/>
          <a:p>
            <a:fld id="{0D95A63D-C35F-458E-A94E-F89D16007E6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27918082"/>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9"/>
            <a:ext cx="8825659" cy="706964"/>
          </a:xfrm>
        </p:spPr>
        <p:txBody>
          <a:bodyPr/>
          <a:lstStyle>
            <a:lvl1pPr>
              <a:defRPr sz="3600"/>
            </a:lvl1pPr>
          </a:lstStyle>
          <a:p>
            <a:r>
              <a:rPr lang="fr-FR"/>
              <a:t>Modifiez le style du titre</a:t>
            </a:r>
            <a:endParaRPr lang="en-US"/>
          </a:p>
        </p:txBody>
      </p:sp>
      <p:sp>
        <p:nvSpPr>
          <p:cNvPr id="3" name="Text Placeholder 2"/>
          <p:cNvSpPr>
            <a:spLocks noGrp="1"/>
          </p:cNvSpPr>
          <p:nvPr>
            <p:ph type="body" idx="1"/>
          </p:nvPr>
        </p:nvSpPr>
        <p:spPr>
          <a:xfrm>
            <a:off x="1154954" y="4532845"/>
            <a:ext cx="3050439" cy="576263"/>
          </a:xfrm>
        </p:spPr>
        <p:txBody>
          <a:bodyPr anchor="b">
            <a:noAutofit/>
          </a:bodyPr>
          <a:lstStyle>
            <a:lvl1pPr marL="0" indent="0">
              <a:buNone/>
              <a:defRPr sz="2400" b="0">
                <a:solidFill>
                  <a:schemeClr val="accent1">
                    <a:lumMod val="60000"/>
                    <a:lumOff val="4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19" name="Picture Placeholder 2"/>
          <p:cNvSpPr>
            <a:spLocks noGrp="1" noChangeAspect="1"/>
          </p:cNvSpPr>
          <p:nvPr>
            <p:ph type="pic" idx="15"/>
          </p:nvPr>
        </p:nvSpPr>
        <p:spPr>
          <a:xfrm>
            <a:off x="1334553" y="2603501"/>
            <a:ext cx="2691243" cy="159151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fr-FR"/>
              <a:t>Cliquez sur l'icône pour ajouter une image</a:t>
            </a:r>
            <a:endParaRPr lang="en-US"/>
          </a:p>
        </p:txBody>
      </p:sp>
      <p:sp>
        <p:nvSpPr>
          <p:cNvPr id="22" name="Text Placeholder 3"/>
          <p:cNvSpPr>
            <a:spLocks noGrp="1"/>
          </p:cNvSpPr>
          <p:nvPr>
            <p:ph type="body" sz="half" idx="18"/>
          </p:nvPr>
        </p:nvSpPr>
        <p:spPr>
          <a:xfrm>
            <a:off x="1154954" y="5109107"/>
            <a:ext cx="3050439" cy="917952"/>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4568866" y="4532846"/>
            <a:ext cx="3050439" cy="576263"/>
          </a:xfrm>
        </p:spPr>
        <p:txBody>
          <a:bodyPr anchor="b">
            <a:noAutofit/>
          </a:bodyPr>
          <a:lstStyle>
            <a:lvl1pPr marL="0" indent="0">
              <a:buNone/>
              <a:defRPr sz="2400" b="0">
                <a:solidFill>
                  <a:schemeClr val="accent1">
                    <a:lumMod val="60000"/>
                    <a:lumOff val="4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1" name="Picture Placeholder 2"/>
          <p:cNvSpPr>
            <a:spLocks noGrp="1" noChangeAspect="1"/>
          </p:cNvSpPr>
          <p:nvPr>
            <p:ph type="pic" idx="21"/>
          </p:nvPr>
        </p:nvSpPr>
        <p:spPr>
          <a:xfrm>
            <a:off x="4748463" y="2603501"/>
            <a:ext cx="2691243" cy="159151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fr-FR"/>
              <a:t>Cliquez sur l'icône pour ajouter une image</a:t>
            </a:r>
            <a:endParaRPr lang="en-US"/>
          </a:p>
        </p:txBody>
      </p:sp>
      <p:sp>
        <p:nvSpPr>
          <p:cNvPr id="23" name="Text Placeholder 3"/>
          <p:cNvSpPr>
            <a:spLocks noGrp="1"/>
          </p:cNvSpPr>
          <p:nvPr>
            <p:ph type="body" sz="half" idx="19"/>
          </p:nvPr>
        </p:nvSpPr>
        <p:spPr>
          <a:xfrm>
            <a:off x="4570173" y="5109105"/>
            <a:ext cx="3050439" cy="917952"/>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982777" y="4532846"/>
            <a:ext cx="3051095" cy="576263"/>
          </a:xfrm>
        </p:spPr>
        <p:txBody>
          <a:bodyPr anchor="b">
            <a:noAutofit/>
          </a:bodyPr>
          <a:lstStyle>
            <a:lvl1pPr marL="0" indent="0">
              <a:buNone/>
              <a:defRPr sz="2400" b="0">
                <a:solidFill>
                  <a:schemeClr val="accent1">
                    <a:lumMod val="60000"/>
                    <a:lumOff val="4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2" name="Picture Placeholder 2"/>
          <p:cNvSpPr>
            <a:spLocks noGrp="1" noChangeAspect="1"/>
          </p:cNvSpPr>
          <p:nvPr>
            <p:ph type="pic" idx="22"/>
          </p:nvPr>
        </p:nvSpPr>
        <p:spPr>
          <a:xfrm>
            <a:off x="8163031" y="2603501"/>
            <a:ext cx="2691243" cy="159151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fr-FR"/>
              <a:t>Cliquez sur l'icône pour ajouter une image</a:t>
            </a:r>
            <a:endParaRPr lang="en-US"/>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Cliquez pour modifier les styles du texte du masque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3"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A5210BF-EA49-47E3-A5F7-1F2EE6080570}" type="datetime1">
              <a:rPr lang="fr-BE" smtClean="0">
                <a:solidFill>
                  <a:prstClr val="black">
                    <a:tint val="75000"/>
                  </a:prstClr>
                </a:solidFill>
              </a:rPr>
              <a:t>11-09-25</a:t>
            </a:fld>
            <a:endParaRPr lang="fr-BE">
              <a:solidFill>
                <a:prstClr val="black">
                  <a:tint val="75000"/>
                </a:prstClr>
              </a:solidFill>
            </a:endParaRPr>
          </a:p>
        </p:txBody>
      </p:sp>
      <p:sp>
        <p:nvSpPr>
          <p:cNvPr id="8" name="Footer Placeholder 7"/>
          <p:cNvSpPr>
            <a:spLocks noGrp="1"/>
          </p:cNvSpPr>
          <p:nvPr>
            <p:ph type="ftr" sz="quarter" idx="11"/>
          </p:nvPr>
        </p:nvSpPr>
        <p:spPr>
          <a:xfrm>
            <a:off x="561111" y="6391840"/>
            <a:ext cx="3644283" cy="304801"/>
          </a:xfrm>
        </p:spPr>
        <p:txBody>
          <a:bodyPr/>
          <a:lstStyle/>
          <a:p>
            <a:r>
              <a:rPr lang="fr-BE">
                <a:solidFill>
                  <a:prstClr val="black">
                    <a:tint val="75000"/>
                  </a:prstClr>
                </a:solidFill>
              </a:rPr>
              <a:t>CA F.R.S.-FNRS 21/06/2019</a:t>
            </a:r>
          </a:p>
        </p:txBody>
      </p:sp>
      <p:sp>
        <p:nvSpPr>
          <p:cNvPr id="9" name="Slide Number Placeholder 8"/>
          <p:cNvSpPr>
            <a:spLocks noGrp="1"/>
          </p:cNvSpPr>
          <p:nvPr>
            <p:ph type="sldNum" sz="quarter" idx="12"/>
          </p:nvPr>
        </p:nvSpPr>
        <p:spPr/>
        <p:txBody>
          <a:bodyPr/>
          <a:lstStyle/>
          <a:p>
            <a:fld id="{0D95A63D-C35F-458E-A94E-F89D16007E6C}"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91955743"/>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9"/>
            <a:ext cx="8825659" cy="706964"/>
          </a:xfrm>
        </p:spPr>
        <p:txBody>
          <a:bodyPr/>
          <a:lstStyle/>
          <a:p>
            <a:r>
              <a:rPr lang="fr-FR"/>
              <a:t>Modifiez le style du titre</a:t>
            </a:r>
            <a:endParaRPr lang="en-US"/>
          </a:p>
        </p:txBody>
      </p:sp>
      <p:sp>
        <p:nvSpPr>
          <p:cNvPr id="3" name="Vertical Text Placeholder 2"/>
          <p:cNvSpPr>
            <a:spLocks noGrp="1"/>
          </p:cNvSpPr>
          <p:nvPr>
            <p:ph type="body" orient="vert" idx="1"/>
          </p:nvPr>
        </p:nvSpPr>
        <p:spPr>
          <a:xfrm>
            <a:off x="1154955" y="2603501"/>
            <a:ext cx="8825659" cy="3416300"/>
          </a:xfrm>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a:off x="10695441" y="6391839"/>
            <a:ext cx="990599" cy="304799"/>
          </a:xfrm>
        </p:spPr>
        <p:txBody>
          <a:bodyPr/>
          <a:lstStyle/>
          <a:p>
            <a:fld id="{C5D3C9C6-739E-42D3-A452-608A7B7D2DE8}" type="datetime1">
              <a:rPr lang="fr-BE" smtClean="0"/>
              <a:t>11-09-25</a:t>
            </a:fld>
            <a:endParaRPr lang="fr-BE"/>
          </a:p>
        </p:txBody>
      </p:sp>
      <p:sp>
        <p:nvSpPr>
          <p:cNvPr id="5" name="Footer Placeholder 4"/>
          <p:cNvSpPr>
            <a:spLocks noGrp="1"/>
          </p:cNvSpPr>
          <p:nvPr>
            <p:ph type="ftr" sz="quarter" idx="11"/>
          </p:nvPr>
        </p:nvSpPr>
        <p:spPr/>
        <p:txBody>
          <a:bodyPr/>
          <a:lstStyle/>
          <a:p>
            <a:r>
              <a:rPr lang="fr-BE"/>
              <a:t>CA F.R.S.-FNRS 21/06/2019</a:t>
            </a:r>
          </a:p>
        </p:txBody>
      </p:sp>
      <p:sp>
        <p:nvSpPr>
          <p:cNvPr id="6" name="Slide Number Placeholder 5"/>
          <p:cNvSpPr>
            <a:spLocks noGrp="1"/>
          </p:cNvSpPr>
          <p:nvPr>
            <p:ph type="sldNum" sz="quarter" idx="12"/>
          </p:nvPr>
        </p:nvSpPr>
        <p:spPr/>
        <p:txBody>
          <a:bodyPr/>
          <a:lstStyle/>
          <a:p>
            <a:fld id="{0D95A63D-C35F-458E-A94E-F89D16007E6C}" type="slidenum">
              <a:rPr lang="fr-BE" smtClean="0"/>
              <a:t>‹N°›</a:t>
            </a:fld>
            <a:endParaRPr lang="fr-BE"/>
          </a:p>
        </p:txBody>
      </p:sp>
    </p:spTree>
    <p:extLst>
      <p:ext uri="{BB962C8B-B14F-4D97-AF65-F5344CB8AC3E}">
        <p14:creationId xmlns:p14="http://schemas.microsoft.com/office/powerpoint/2010/main" val="989307188"/>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6" y="1278467"/>
            <a:ext cx="1409965" cy="4748591"/>
          </a:xfrm>
        </p:spPr>
        <p:txBody>
          <a:bodyPr vert="eaVert" anchor="b" anchorCtr="0"/>
          <a:lstStyle/>
          <a:p>
            <a:r>
              <a:rPr lang="fr-FR"/>
              <a:t>Modifiez le style du titre</a:t>
            </a:r>
            <a:endParaRPr lang="en-US"/>
          </a:p>
        </p:txBody>
      </p:sp>
      <p:sp>
        <p:nvSpPr>
          <p:cNvPr id="3" name="Vertical Text Placeholder 2"/>
          <p:cNvSpPr>
            <a:spLocks noGrp="1"/>
          </p:cNvSpPr>
          <p:nvPr>
            <p:ph type="body" orient="vert" idx="1"/>
          </p:nvPr>
        </p:nvSpPr>
        <p:spPr>
          <a:xfrm>
            <a:off x="1154956" y="1278467"/>
            <a:ext cx="6256025" cy="474859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a:off x="10653106" y="6391839"/>
            <a:ext cx="992135" cy="304799"/>
          </a:xfrm>
        </p:spPr>
        <p:txBody>
          <a:bodyPr/>
          <a:lstStyle/>
          <a:p>
            <a:fld id="{C5D3C9C6-739E-42D3-A452-608A7B7D2DE8}" type="datetime1">
              <a:rPr lang="fr-BE" smtClean="0"/>
              <a:t>11-09-25</a:t>
            </a:fld>
            <a:endParaRPr lang="fr-BE"/>
          </a:p>
        </p:txBody>
      </p:sp>
      <p:sp>
        <p:nvSpPr>
          <p:cNvPr id="5" name="Footer Placeholder 4"/>
          <p:cNvSpPr>
            <a:spLocks noGrp="1"/>
          </p:cNvSpPr>
          <p:nvPr>
            <p:ph type="ftr" sz="quarter" idx="11"/>
          </p:nvPr>
        </p:nvSpPr>
        <p:spPr/>
        <p:txBody>
          <a:bodyPr/>
          <a:lstStyle/>
          <a:p>
            <a:r>
              <a:rPr lang="fr-BE"/>
              <a:t>CA F.R.S.-FNRS 21/06/2019</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D95A63D-C35F-458E-A94E-F89D16007E6C}" type="slidenum">
              <a:rPr lang="fr-BE" smtClean="0"/>
              <a:t>‹N°›</a:t>
            </a:fld>
            <a:endParaRPr lang="fr-BE"/>
          </a:p>
        </p:txBody>
      </p:sp>
    </p:spTree>
    <p:extLst>
      <p:ext uri="{BB962C8B-B14F-4D97-AF65-F5344CB8AC3E}">
        <p14:creationId xmlns:p14="http://schemas.microsoft.com/office/powerpoint/2010/main" val="537266194"/>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3E0BA3-891C-8E4E-B866-79EB9CC507B0}"/>
              </a:ext>
            </a:extLst>
          </p:cNvPr>
          <p:cNvSpPr/>
          <p:nvPr userDrawn="1"/>
        </p:nvSpPr>
        <p:spPr>
          <a:xfrm>
            <a:off x="-11764" y="0"/>
            <a:ext cx="12192000" cy="6858000"/>
          </a:xfrm>
          <a:prstGeom prst="rect">
            <a:avLst/>
          </a:prstGeom>
          <a:solidFill>
            <a:srgbClr val="8B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6" name="Titre 1"/>
          <p:cNvSpPr>
            <a:spLocks noGrp="1" noChangeAspect="1"/>
          </p:cNvSpPr>
          <p:nvPr>
            <p:ph type="ctrTitle" hasCustomPrompt="1"/>
          </p:nvPr>
        </p:nvSpPr>
        <p:spPr>
          <a:xfrm>
            <a:off x="1133670" y="3736413"/>
            <a:ext cx="9924663" cy="1470025"/>
          </a:xfrm>
          <a:prstGeom prst="rect">
            <a:avLst/>
          </a:prstGeom>
        </p:spPr>
        <p:txBody>
          <a:bodyPr/>
          <a:lstStyle>
            <a:lvl1pPr algn="ctr">
              <a:defRPr sz="3200" b="1" i="0" u="none">
                <a:solidFill>
                  <a:schemeClr val="bg1"/>
                </a:solidFill>
                <a:latin typeface="Arial Narrow" panose="020B0604020202020204" pitchFamily="34" charset="0"/>
                <a:cs typeface="Arial Narrow" panose="020B0604020202020204" pitchFamily="34" charset="0"/>
              </a:defRPr>
            </a:lvl1pPr>
          </a:lstStyle>
          <a:p>
            <a:r>
              <a:rPr lang="fr-BE"/>
              <a:t>TITRE DE LA PRESENTATION </a:t>
            </a:r>
            <a:br>
              <a:rPr lang="fr-BE"/>
            </a:br>
            <a:r>
              <a:rPr lang="fr-BE"/>
              <a:t>+ horaire</a:t>
            </a:r>
          </a:p>
        </p:txBody>
      </p:sp>
      <p:pic>
        <p:nvPicPr>
          <p:cNvPr id="7" name="Image 6" descr="Une image contenant dessin, chemise&#10;&#10;Description générée automatiquement">
            <a:extLst>
              <a:ext uri="{FF2B5EF4-FFF2-40B4-BE49-F238E27FC236}">
                <a16:creationId xmlns:a16="http://schemas.microsoft.com/office/drawing/2014/main" id="{35FD8A74-0EE0-284E-989F-AB2C653FE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1033" y="1189440"/>
            <a:ext cx="1409937" cy="895411"/>
          </a:xfrm>
          <a:prstGeom prst="rect">
            <a:avLst/>
          </a:prstGeom>
        </p:spPr>
      </p:pic>
      <p:pic>
        <p:nvPicPr>
          <p:cNvPr id="8" name="Image 7" descr="Une image contenant dessin, chemise&#10;&#10;Description générée automatiquement">
            <a:extLst>
              <a:ext uri="{FF2B5EF4-FFF2-40B4-BE49-F238E27FC236}">
                <a16:creationId xmlns:a16="http://schemas.microsoft.com/office/drawing/2014/main" id="{2ED636FC-BAFA-C943-AA29-A31D69DAD6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06431" y="6168510"/>
            <a:ext cx="896991" cy="569653"/>
          </a:xfrm>
          <a:prstGeom prst="rect">
            <a:avLst/>
          </a:prstGeom>
        </p:spPr>
      </p:pic>
    </p:spTree>
    <p:extLst>
      <p:ext uri="{BB962C8B-B14F-4D97-AF65-F5344CB8AC3E}">
        <p14:creationId xmlns:p14="http://schemas.microsoft.com/office/powerpoint/2010/main" val="1673649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23392" y="1600201"/>
            <a:ext cx="10959008" cy="4525963"/>
          </a:xfrm>
        </p:spPr>
        <p:txBody>
          <a:bodyPr/>
          <a:lstStyle>
            <a:lvl1pPr marL="0" marR="0" indent="0" algn="l" defTabSz="914377" rtl="0" eaLnBrk="1" fontAlgn="auto" latinLnBrk="0" hangingPunct="1">
              <a:lnSpc>
                <a:spcPct val="100000"/>
              </a:lnSpc>
              <a:spcBef>
                <a:spcPct val="20000"/>
              </a:spcBef>
              <a:spcAft>
                <a:spcPts val="0"/>
              </a:spcAft>
              <a:buClr>
                <a:srgbClr val="8B0066"/>
              </a:buClr>
              <a:buSzTx/>
              <a:buFontTx/>
              <a:buNone/>
              <a:tabLst/>
              <a:defRPr/>
            </a:lvl1pPr>
            <a:lvl2pPr marL="742932" marR="0" indent="-285744" algn="l" defTabSz="914377" rtl="0" eaLnBrk="1" fontAlgn="auto" latinLnBrk="0" hangingPunct="1">
              <a:lnSpc>
                <a:spcPct val="100000"/>
              </a:lnSpc>
              <a:spcBef>
                <a:spcPct val="20000"/>
              </a:spcBef>
              <a:spcAft>
                <a:spcPts val="0"/>
              </a:spcAft>
              <a:buClr>
                <a:srgbClr val="ACAA00"/>
              </a:buClr>
              <a:buSzTx/>
              <a:buFontTx/>
              <a:buBlip>
                <a:blip r:embed="rId2"/>
              </a:buBlip>
              <a:tabLst/>
              <a:defRPr/>
            </a:lvl2pPr>
            <a:lvl3pPr marL="1142971" marR="0" indent="-228594" algn="l" defTabSz="914377" rtl="0" eaLnBrk="1" fontAlgn="auto" latinLnBrk="0" hangingPunct="1">
              <a:lnSpc>
                <a:spcPct val="100000"/>
              </a:lnSpc>
              <a:spcBef>
                <a:spcPct val="20000"/>
              </a:spcBef>
              <a:spcAft>
                <a:spcPts val="0"/>
              </a:spcAft>
              <a:buClrTx/>
              <a:buSzTx/>
              <a:buFont typeface="Century Gothic" panose="020B0502020202020204" pitchFamily="34" charset="0"/>
              <a:buChar char="−"/>
              <a:tabLst/>
              <a:defRPr/>
            </a:lvl3pPr>
            <a:lvl4pPr marL="1600160" marR="0" indent="-228594" algn="l" defTabSz="914377" rtl="0" eaLnBrk="1" fontAlgn="auto" latinLnBrk="0" hangingPunct="1">
              <a:lnSpc>
                <a:spcPct val="100000"/>
              </a:lnSpc>
              <a:spcBef>
                <a:spcPct val="20000"/>
              </a:spcBef>
              <a:spcAft>
                <a:spcPts val="0"/>
              </a:spcAft>
              <a:buClrTx/>
              <a:buSzTx/>
              <a:buFont typeface="Wingdings" panose="05000000000000000000" pitchFamily="2" charset="2"/>
              <a:buChar char="ü"/>
              <a:tabLst/>
              <a:defRPr/>
            </a:lvl4pPr>
            <a:lvl5pPr marL="0" marR="0" indent="1828754" algn="l" defTabSz="914377" rtl="0" eaLnBrk="1" fontAlgn="auto" latinLnBrk="0" hangingPunct="1">
              <a:lnSpc>
                <a:spcPct val="100000"/>
              </a:lnSpc>
              <a:spcBef>
                <a:spcPct val="20000"/>
              </a:spcBef>
              <a:spcAft>
                <a:spcPts val="0"/>
              </a:spcAft>
              <a:buClr>
                <a:srgbClr val="8B0066"/>
              </a:buClr>
              <a:buSzTx/>
              <a:buFontTx/>
              <a:buNone/>
              <a:tabLst/>
              <a:defRPr/>
            </a:lvl5pPr>
          </a:lstStyle>
          <a:p>
            <a:pPr lvl="0"/>
            <a:r>
              <a:rPr lang="fr-FR"/>
              <a:t>Sous titre OJ </a:t>
            </a:r>
          </a:p>
          <a:p>
            <a:pPr lvl="1"/>
            <a:r>
              <a:rPr lang="fr-FR"/>
              <a:t>Deuxième niveau</a:t>
            </a:r>
          </a:p>
          <a:p>
            <a:pPr lvl="2"/>
            <a:r>
              <a:rPr lang="fr-FR"/>
              <a:t>Troisième niveau</a:t>
            </a:r>
          </a:p>
          <a:p>
            <a:pPr lvl="3"/>
            <a:r>
              <a:rPr lang="fr-FR"/>
              <a:t>Quatrième niveau</a:t>
            </a:r>
          </a:p>
          <a:p>
            <a:pPr lvl="4"/>
            <a:r>
              <a:rPr lang="fr-FR"/>
              <a:t>Cinquième niveau</a:t>
            </a:r>
          </a:p>
          <a:p>
            <a:pPr lvl="4"/>
            <a:endParaRPr lang="fr-FR"/>
          </a:p>
        </p:txBody>
      </p:sp>
      <p:sp>
        <p:nvSpPr>
          <p:cNvPr id="4" name="Espace réservé de la date 3"/>
          <p:cNvSpPr>
            <a:spLocks noGrp="1"/>
          </p:cNvSpPr>
          <p:nvPr>
            <p:ph type="dt" sz="half" idx="10"/>
          </p:nvPr>
        </p:nvSpPr>
        <p:spPr/>
        <p:txBody>
          <a:bodyPr/>
          <a:lstStyle/>
          <a:p>
            <a:fld id="{20F3BBA8-5F77-4ACE-9DD3-3D09C950804C}" type="datetime1">
              <a:rPr lang="fr-BE" smtClean="0"/>
              <a:t>11-09-25</a:t>
            </a:fld>
            <a:endParaRPr lang="fr-BE"/>
          </a:p>
        </p:txBody>
      </p:sp>
      <p:sp>
        <p:nvSpPr>
          <p:cNvPr id="5" name="Espace réservé du pied de page 4"/>
          <p:cNvSpPr>
            <a:spLocks noGrp="1"/>
          </p:cNvSpPr>
          <p:nvPr>
            <p:ph type="ftr" sz="quarter" idx="11"/>
          </p:nvPr>
        </p:nvSpPr>
        <p:spPr/>
        <p:txBody>
          <a:bodyPr/>
          <a:lstStyle/>
          <a:p>
            <a:r>
              <a:rPr lang="fr-BE"/>
              <a:t>RENCONTRE ADRE-FNRS 2021</a:t>
            </a:r>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a:p>
        </p:txBody>
      </p:sp>
      <p:sp>
        <p:nvSpPr>
          <p:cNvPr id="9" name="Titre 1"/>
          <p:cNvSpPr>
            <a:spLocks noGrp="1"/>
          </p:cNvSpPr>
          <p:nvPr>
            <p:ph type="ctrTitle" hasCustomPrompt="1"/>
          </p:nvPr>
        </p:nvSpPr>
        <p:spPr>
          <a:xfrm>
            <a:off x="587762" y="117600"/>
            <a:ext cx="10994639" cy="436355"/>
          </a:xfrm>
          <a:prstGeom prst="rect">
            <a:avLst/>
          </a:prstGeom>
        </p:spPr>
        <p:txBody>
          <a:bodyPr/>
          <a:lstStyle>
            <a:lvl1pPr algn="l">
              <a:defRPr sz="2000" u="sng">
                <a:solidFill>
                  <a:srgbClr val="E4680B"/>
                </a:solidFill>
              </a:defRPr>
            </a:lvl1pPr>
          </a:lstStyle>
          <a:p>
            <a:r>
              <a:rPr lang="fr-BE"/>
              <a:t>SECTION OJ (T. 20)</a:t>
            </a:r>
          </a:p>
        </p:txBody>
      </p:sp>
      <p:sp>
        <p:nvSpPr>
          <p:cNvPr id="17" name="Espace réservé du texte 16"/>
          <p:cNvSpPr>
            <a:spLocks noGrp="1" noChangeAspect="1"/>
          </p:cNvSpPr>
          <p:nvPr>
            <p:ph type="body" sz="quarter" idx="13" hasCustomPrompt="1"/>
          </p:nvPr>
        </p:nvSpPr>
        <p:spPr>
          <a:xfrm>
            <a:off x="587762" y="716715"/>
            <a:ext cx="10957983" cy="653299"/>
          </a:xfrm>
        </p:spPr>
        <p:txBody>
          <a:bodyPr>
            <a:noAutofit/>
          </a:bodyPr>
          <a:lstStyle>
            <a:lvl1pPr>
              <a:defRPr sz="2000" b="1" u="none" baseline="0">
                <a:solidFill>
                  <a:srgbClr val="8B0066"/>
                </a:solidFill>
              </a:defRPr>
            </a:lvl1pPr>
          </a:lstStyle>
          <a:p>
            <a:pPr lvl="0"/>
            <a:r>
              <a:rPr lang="fr-FR"/>
              <a:t>TITRE POINT OJ (T. 20)</a:t>
            </a:r>
            <a:endParaRPr lang="fr-BE"/>
          </a:p>
        </p:txBody>
      </p:sp>
    </p:spTree>
    <p:extLst>
      <p:ext uri="{BB962C8B-B14F-4D97-AF65-F5344CB8AC3E}">
        <p14:creationId xmlns:p14="http://schemas.microsoft.com/office/powerpoint/2010/main" val="1228628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8B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80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8275" y="5947956"/>
            <a:ext cx="1385167" cy="659603"/>
          </a:xfrm>
          <a:prstGeom prst="rect">
            <a:avLst/>
          </a:prstGeom>
        </p:spPr>
      </p:pic>
    </p:spTree>
    <p:extLst>
      <p:ext uri="{BB962C8B-B14F-4D97-AF65-F5344CB8AC3E}">
        <p14:creationId xmlns:p14="http://schemas.microsoft.com/office/powerpoint/2010/main" val="996193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F1CF6B-7A54-4B46-9BFD-BF0196B28502}"/>
              </a:ext>
            </a:extLst>
          </p:cNvPr>
          <p:cNvSpPr/>
          <p:nvPr userDrawn="1"/>
        </p:nvSpPr>
        <p:spPr>
          <a:xfrm>
            <a:off x="0" y="-15872"/>
            <a:ext cx="12192000" cy="6858000"/>
          </a:xfrm>
          <a:prstGeom prst="rect">
            <a:avLst/>
          </a:prstGeom>
          <a:solidFill>
            <a:srgbClr val="F2D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 name="Espace réservé de la date 3"/>
          <p:cNvSpPr>
            <a:spLocks noGrp="1"/>
          </p:cNvSpPr>
          <p:nvPr>
            <p:ph type="dt" sz="half" idx="10"/>
          </p:nvPr>
        </p:nvSpPr>
        <p:spPr/>
        <p:txBody>
          <a:bodyPr/>
          <a:lstStyle/>
          <a:p>
            <a:fld id="{8E980639-C4A7-4309-A9FB-D366F6F3342A}" type="datetime1">
              <a:rPr lang="fr-BE" smtClean="0"/>
              <a:t>11-09-25</a:t>
            </a:fld>
            <a:endParaRPr lang="fr-BE"/>
          </a:p>
        </p:txBody>
      </p:sp>
      <p:sp>
        <p:nvSpPr>
          <p:cNvPr id="5" name="Espace réservé du pied de page 4"/>
          <p:cNvSpPr>
            <a:spLocks noGrp="1"/>
          </p:cNvSpPr>
          <p:nvPr>
            <p:ph type="ftr" sz="quarter" idx="11"/>
          </p:nvPr>
        </p:nvSpPr>
        <p:spPr/>
        <p:txBody>
          <a:bodyPr/>
          <a:lstStyle/>
          <a:p>
            <a:r>
              <a:rPr lang="fr-BE"/>
              <a:t>CA F.R.S.-FNRS 21/06/2019</a:t>
            </a:r>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a:p>
        </p:txBody>
      </p:sp>
      <p:sp>
        <p:nvSpPr>
          <p:cNvPr id="17" name="Espace réservé du texte 16"/>
          <p:cNvSpPr>
            <a:spLocks noGrp="1" noChangeAspect="1"/>
          </p:cNvSpPr>
          <p:nvPr>
            <p:ph type="body" sz="quarter" idx="13" hasCustomPrompt="1"/>
          </p:nvPr>
        </p:nvSpPr>
        <p:spPr>
          <a:xfrm>
            <a:off x="609603" y="404664"/>
            <a:ext cx="10957983" cy="576064"/>
          </a:xfrm>
          <a:prstGeom prst="rect">
            <a:avLst/>
          </a:prstGeom>
        </p:spPr>
        <p:txBody>
          <a:bodyPr>
            <a:noAutofit/>
          </a:bodyPr>
          <a:lstStyle>
            <a:lvl1pPr algn="ctr">
              <a:defRPr sz="2800" b="1" u="none" baseline="0">
                <a:solidFill>
                  <a:srgbClr val="8B0066"/>
                </a:solidFill>
              </a:defRPr>
            </a:lvl1pPr>
          </a:lstStyle>
          <a:p>
            <a:pPr lvl="0"/>
            <a:r>
              <a:rPr lang="fr-FR"/>
              <a:t>ORDRE DU JOUR</a:t>
            </a:r>
            <a:endParaRPr lang="fr-BE"/>
          </a:p>
        </p:txBody>
      </p:sp>
      <p:pic>
        <p:nvPicPr>
          <p:cNvPr id="9" name="Image 8">
            <a:extLst>
              <a:ext uri="{FF2B5EF4-FFF2-40B4-BE49-F238E27FC236}">
                <a16:creationId xmlns:a16="http://schemas.microsoft.com/office/drawing/2014/main" id="{196C5DE0-0F69-BC40-BB0C-D8ED9EEB55A8}"/>
              </a:ext>
            </a:extLst>
          </p:cNvPr>
          <p:cNvPicPr>
            <a:picLocks/>
          </p:cNvPicPr>
          <p:nvPr userDrawn="1"/>
        </p:nvPicPr>
        <p:blipFill>
          <a:blip r:embed="rId3"/>
          <a:stretch>
            <a:fillRect/>
          </a:stretch>
        </p:blipFill>
        <p:spPr>
          <a:xfrm>
            <a:off x="11336716" y="6356352"/>
            <a:ext cx="624000" cy="365125"/>
          </a:xfrm>
          <a:prstGeom prst="rect">
            <a:avLst/>
          </a:prstGeom>
        </p:spPr>
      </p:pic>
      <p:sp>
        <p:nvSpPr>
          <p:cNvPr id="11" name="Espace réservé du texte 5">
            <a:extLst>
              <a:ext uri="{FF2B5EF4-FFF2-40B4-BE49-F238E27FC236}">
                <a16:creationId xmlns:a16="http://schemas.microsoft.com/office/drawing/2014/main" id="{74047D68-A3B9-A046-9CC2-A2E10FFA727A}"/>
              </a:ext>
            </a:extLst>
          </p:cNvPr>
          <p:cNvSpPr>
            <a:spLocks noGrp="1"/>
          </p:cNvSpPr>
          <p:nvPr>
            <p:ph type="body" sz="quarter" idx="14" hasCustomPrompt="1"/>
          </p:nvPr>
        </p:nvSpPr>
        <p:spPr>
          <a:xfrm>
            <a:off x="586738" y="932723"/>
            <a:ext cx="10957983" cy="4992555"/>
          </a:xfrm>
          <a:prstGeom prst="rect">
            <a:avLst/>
          </a:prstGeom>
        </p:spPr>
        <p:txBody>
          <a:bodyPr/>
          <a:lstStyle>
            <a:lvl1pPr marL="609585" indent="-609585">
              <a:buClr>
                <a:schemeClr val="accent6">
                  <a:lumMod val="75000"/>
                </a:schemeClr>
              </a:buClr>
              <a:buFont typeface="+mj-lt"/>
              <a:buAutoNum type="arabicPeriod"/>
              <a:defRPr>
                <a:solidFill>
                  <a:schemeClr val="accent6">
                    <a:lumMod val="75000"/>
                  </a:schemeClr>
                </a:solidFill>
              </a:defRPr>
            </a:lvl1pPr>
            <a:lvl2pPr marL="601118" indent="-590536">
              <a:buClr>
                <a:srgbClr val="8B0066"/>
              </a:buClr>
              <a:buFont typeface="+mj-lt"/>
              <a:buAutoNum type="arabicPeriod"/>
              <a:tabLst/>
              <a:defRPr/>
            </a:lvl2pPr>
            <a:lvl3pPr marL="601118" indent="-590536">
              <a:buFont typeface="+mj-lt"/>
              <a:buAutoNum type="arabicPeriod"/>
              <a:tabLst/>
              <a:defRPr b="1">
                <a:solidFill>
                  <a:srgbClr val="8B0066"/>
                </a:solidFill>
              </a:defRPr>
            </a:lvl3pPr>
            <a:lvl4pPr marL="1371566" indent="-1360983">
              <a:buFontTx/>
              <a:buNone/>
              <a:tabLst/>
              <a:defRPr b="0" i="0" u="none" baseline="0">
                <a:solidFill>
                  <a:schemeClr val="accent6">
                    <a:lumMod val="75000"/>
                  </a:schemeClr>
                </a:solidFill>
                <a:uFill>
                  <a:solidFill>
                    <a:schemeClr val="accent6">
                      <a:lumMod val="75000"/>
                    </a:schemeClr>
                  </a:solidFill>
                </a:uFill>
                <a:latin typeface="Arial Narrow" panose="020B0604020202020204" pitchFamily="34" charset="0"/>
                <a:cs typeface="Arial Narrow" panose="020B0604020202020204" pitchFamily="34" charset="0"/>
              </a:defRPr>
            </a:lvl4pPr>
          </a:lstStyle>
          <a:p>
            <a:r>
              <a:rPr lang="fr-FR"/>
              <a:t>Titre 1</a:t>
            </a:r>
          </a:p>
          <a:p>
            <a:pPr lvl="1"/>
            <a:r>
              <a:rPr lang="fr-FR"/>
              <a:t>Titre 2</a:t>
            </a:r>
          </a:p>
          <a:p>
            <a:pPr lvl="2"/>
            <a:r>
              <a:rPr lang="fr-FR" b="1"/>
              <a:t>Titre 3</a:t>
            </a:r>
          </a:p>
          <a:p>
            <a:pPr lvl="3"/>
            <a:r>
              <a:rPr lang="fr-FR" b="1" u="sng"/>
              <a:t>Suivi CA</a:t>
            </a:r>
            <a:endParaRPr lang="fr-FR"/>
          </a:p>
          <a:p>
            <a:endParaRPr lang="fr-FR"/>
          </a:p>
        </p:txBody>
      </p:sp>
    </p:spTree>
    <p:extLst>
      <p:ext uri="{BB962C8B-B14F-4D97-AF65-F5344CB8AC3E}">
        <p14:creationId xmlns:p14="http://schemas.microsoft.com/office/powerpoint/2010/main" val="1123282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1F8E64C4-7D71-4210-8ECA-6992D2D86A72}" type="datetime1">
              <a:rPr lang="fr-BE" smtClean="0"/>
              <a:t>11-09-25</a:t>
            </a:fld>
            <a:endParaRPr lang="fr-BE"/>
          </a:p>
        </p:txBody>
      </p:sp>
      <p:sp>
        <p:nvSpPr>
          <p:cNvPr id="5" name="Espace réservé du pied de page 4"/>
          <p:cNvSpPr>
            <a:spLocks noGrp="1"/>
          </p:cNvSpPr>
          <p:nvPr>
            <p:ph type="ftr" sz="quarter" idx="11"/>
          </p:nvPr>
        </p:nvSpPr>
        <p:spPr/>
        <p:txBody>
          <a:bodyPr/>
          <a:lstStyle/>
          <a:p>
            <a:r>
              <a:rPr lang="fr-BE"/>
              <a:t>CA F.R.S.-FNRS 21/06/2019</a:t>
            </a:r>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a:p>
        </p:txBody>
      </p:sp>
      <p:sp>
        <p:nvSpPr>
          <p:cNvPr id="11" name="Espace réservé du texte 5">
            <a:extLst>
              <a:ext uri="{FF2B5EF4-FFF2-40B4-BE49-F238E27FC236}">
                <a16:creationId xmlns:a16="http://schemas.microsoft.com/office/drawing/2014/main" id="{ED248648-803D-374A-B346-1ABAB076080C}"/>
              </a:ext>
            </a:extLst>
          </p:cNvPr>
          <p:cNvSpPr>
            <a:spLocks noGrp="1"/>
          </p:cNvSpPr>
          <p:nvPr>
            <p:ph type="body" sz="quarter" idx="13" hasCustomPrompt="1"/>
          </p:nvPr>
        </p:nvSpPr>
        <p:spPr>
          <a:xfrm>
            <a:off x="586738" y="932723"/>
            <a:ext cx="10957983" cy="2592288"/>
          </a:xfrm>
          <a:prstGeom prst="rect">
            <a:avLst/>
          </a:prstGeom>
        </p:spPr>
        <p:txBody>
          <a:bodyPr/>
          <a:lstStyle>
            <a:lvl1pPr marL="361942" indent="-361942">
              <a:buClr>
                <a:srgbClr val="8B0066"/>
              </a:buClr>
              <a:buFont typeface="+mj-lt"/>
              <a:buAutoNum type="arabicPeriod"/>
              <a:tabLst/>
              <a:defRPr b="0">
                <a:solidFill>
                  <a:srgbClr val="8B0066"/>
                </a:solidFill>
              </a:defRPr>
            </a:lvl1pPr>
            <a:lvl2pPr marL="361942" indent="-300559">
              <a:buClr>
                <a:srgbClr val="8B0066"/>
              </a:buClr>
              <a:buFont typeface="Wingdings" pitchFamily="2" charset="2"/>
              <a:buChar char="§"/>
              <a:tabLst/>
              <a:defRPr sz="2667"/>
            </a:lvl2pPr>
            <a:lvl3pPr marL="537620" indent="-175680">
              <a:buClr>
                <a:schemeClr val="accent1"/>
              </a:buClr>
              <a:buFont typeface="Arial" panose="020B0604020202020204" pitchFamily="34" charset="0"/>
              <a:buChar char="•"/>
              <a:tabLst/>
              <a:defRPr sz="2667" b="0" i="0">
                <a:latin typeface="Arial" panose="020B0604020202020204" pitchFamily="34" charset="0"/>
                <a:cs typeface="Arial" panose="020B0604020202020204" pitchFamily="34" charset="0"/>
              </a:defRPr>
            </a:lvl3pPr>
            <a:lvl4pPr marL="840296" indent="-239178">
              <a:buFont typeface="Police système"/>
              <a:buChar char="-"/>
              <a:tabLst/>
              <a:defRPr sz="2667"/>
            </a:lvl4pPr>
          </a:lstStyle>
          <a:p>
            <a:r>
              <a:rPr lang="fr-FR"/>
              <a:t>Titre point OJ</a:t>
            </a:r>
          </a:p>
          <a:p>
            <a:pPr lvl="1"/>
            <a:r>
              <a:rPr lang="fr-FR" sz="2667" b="0" u="none">
                <a:solidFill>
                  <a:schemeClr val="tx1"/>
                </a:solidFill>
                <a:latin typeface="Arial" panose="020B0604020202020204" pitchFamily="34" charset="0"/>
                <a:cs typeface="Arial" panose="020B0604020202020204" pitchFamily="34" charset="0"/>
              </a:rPr>
              <a:t>Texte 1</a:t>
            </a:r>
          </a:p>
          <a:p>
            <a:pPr lvl="2"/>
            <a:r>
              <a:rPr lang="fr-FR" sz="2667" b="0" u="none">
                <a:solidFill>
                  <a:schemeClr val="tx1"/>
                </a:solidFill>
                <a:latin typeface="Arial" panose="020B0604020202020204" pitchFamily="34" charset="0"/>
                <a:cs typeface="Arial" panose="020B0604020202020204" pitchFamily="34" charset="0"/>
              </a:rPr>
              <a:t>Texte 2</a:t>
            </a:r>
          </a:p>
          <a:p>
            <a:pPr lvl="3"/>
            <a:r>
              <a:rPr lang="fr-FR" sz="2667" b="0" u="none">
                <a:solidFill>
                  <a:schemeClr val="tx1"/>
                </a:solidFill>
                <a:latin typeface="Arial" panose="020B0604020202020204" pitchFamily="34" charset="0"/>
                <a:cs typeface="Arial" panose="020B0604020202020204" pitchFamily="34" charset="0"/>
              </a:rPr>
              <a:t>Texte 3</a:t>
            </a:r>
          </a:p>
          <a:p>
            <a:endParaRPr lang="fr-FR"/>
          </a:p>
          <a:p>
            <a:endParaRPr lang="fr-FR"/>
          </a:p>
          <a:p>
            <a:endParaRPr lang="fr-FR"/>
          </a:p>
        </p:txBody>
      </p:sp>
      <p:sp>
        <p:nvSpPr>
          <p:cNvPr id="9" name="Espace réservé du texte 5">
            <a:extLst>
              <a:ext uri="{FF2B5EF4-FFF2-40B4-BE49-F238E27FC236}">
                <a16:creationId xmlns:a16="http://schemas.microsoft.com/office/drawing/2014/main" id="{241818DB-9DB6-284D-B313-466745DB02D6}"/>
              </a:ext>
            </a:extLst>
          </p:cNvPr>
          <p:cNvSpPr>
            <a:spLocks noGrp="1"/>
          </p:cNvSpPr>
          <p:nvPr>
            <p:ph type="body" sz="quarter" idx="14" hasCustomPrompt="1"/>
          </p:nvPr>
        </p:nvSpPr>
        <p:spPr>
          <a:xfrm>
            <a:off x="586738" y="148848"/>
            <a:ext cx="10957983" cy="783875"/>
          </a:xfrm>
          <a:prstGeom prst="rect">
            <a:avLst/>
          </a:prstGeom>
        </p:spPr>
        <p:txBody>
          <a:bodyPr/>
          <a:lstStyle>
            <a:lvl1pPr marL="361942" indent="-361942">
              <a:lnSpc>
                <a:spcPts val="2667"/>
              </a:lnSpc>
              <a:buClr>
                <a:srgbClr val="8B0066"/>
              </a:buClr>
              <a:buFont typeface="+mj-lt"/>
              <a:buAutoNum type="arabicPeriod"/>
              <a:tabLst/>
              <a:defRPr sz="2667">
                <a:solidFill>
                  <a:srgbClr val="8B0066"/>
                </a:solidFill>
              </a:defRPr>
            </a:lvl1pPr>
            <a:lvl2pPr marL="361942" indent="-351358">
              <a:lnSpc>
                <a:spcPts val="2667"/>
              </a:lnSpc>
              <a:buClr>
                <a:schemeClr val="accent6">
                  <a:lumMod val="75000"/>
                </a:schemeClr>
              </a:buClr>
              <a:buFont typeface="+mj-lt"/>
              <a:buAutoNum type="arabicPeriod"/>
              <a:tabLst/>
              <a:defRPr b="1" i="0">
                <a:solidFill>
                  <a:schemeClr val="accent6">
                    <a:lumMod val="75000"/>
                  </a:schemeClr>
                </a:solidFill>
                <a:latin typeface="Arial Narrow" panose="020B0604020202020204" pitchFamily="34" charset="0"/>
                <a:cs typeface="Arial Narrow" panose="020B0604020202020204" pitchFamily="34" charset="0"/>
              </a:defRPr>
            </a:lvl2pPr>
            <a:lvl3pPr marL="601118" indent="-590536">
              <a:buFont typeface="+mj-lt"/>
              <a:buAutoNum type="arabicPeriod"/>
              <a:tabLst/>
              <a:defRPr b="1">
                <a:solidFill>
                  <a:srgbClr val="8B0066"/>
                </a:solidFill>
              </a:defRPr>
            </a:lvl3pPr>
            <a:lvl4pPr marL="1371566" indent="-1360983">
              <a:buFontTx/>
              <a:buNone/>
              <a:tabLst/>
              <a:defRPr b="0" i="0" u="none" baseline="0">
                <a:solidFill>
                  <a:schemeClr val="accent6">
                    <a:lumMod val="75000"/>
                  </a:schemeClr>
                </a:solidFill>
                <a:uFill>
                  <a:solidFill>
                    <a:schemeClr val="accent6">
                      <a:lumMod val="75000"/>
                    </a:schemeClr>
                  </a:solidFill>
                </a:uFill>
                <a:latin typeface="Arial Narrow" panose="020B0604020202020204" pitchFamily="34" charset="0"/>
                <a:cs typeface="Arial Narrow" panose="020B0604020202020204" pitchFamily="34" charset="0"/>
              </a:defRPr>
            </a:lvl4pPr>
          </a:lstStyle>
          <a:p>
            <a:r>
              <a:rPr lang="fr-FR"/>
              <a:t>Titre 1</a:t>
            </a:r>
          </a:p>
          <a:p>
            <a:pPr lvl="1"/>
            <a:r>
              <a:rPr lang="fr-FR"/>
              <a:t>Titre 2</a:t>
            </a:r>
          </a:p>
        </p:txBody>
      </p:sp>
    </p:spTree>
    <p:extLst>
      <p:ext uri="{BB962C8B-B14F-4D97-AF65-F5344CB8AC3E}">
        <p14:creationId xmlns:p14="http://schemas.microsoft.com/office/powerpoint/2010/main" val="3837619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8A0066"/>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9"/>
            <a:ext cx="10363200" cy="1470025"/>
          </a:xfrm>
          <a:prstGeom prst="rect">
            <a:avLst/>
          </a:prstGeom>
        </p:spPr>
        <p:txBody>
          <a:bodyPr/>
          <a:lstStyle>
            <a:lvl1pPr>
              <a:defRPr sz="2667" b="1" i="0">
                <a:solidFill>
                  <a:srgbClr val="8B0066"/>
                </a:solidFill>
                <a:latin typeface="Arial Narrow" panose="020B0604020202020204" pitchFamily="34" charset="0"/>
                <a:cs typeface="Arial Narrow" panose="020B0604020202020204" pitchFamily="34" charset="0"/>
              </a:defRPr>
            </a:lvl1pPr>
          </a:lstStyle>
          <a:p>
            <a:r>
              <a:rPr lang="fr-FR"/>
              <a:t>Modifiez le style du titre</a:t>
            </a:r>
            <a:endParaRPr lang="fr-BE"/>
          </a:p>
        </p:txBody>
      </p:sp>
      <p:sp>
        <p:nvSpPr>
          <p:cNvPr id="3" name="Sous-titre 2"/>
          <p:cNvSpPr>
            <a:spLocks noGrp="1"/>
          </p:cNvSpPr>
          <p:nvPr>
            <p:ph type="subTitle" idx="1"/>
          </p:nvPr>
        </p:nvSpPr>
        <p:spPr>
          <a:xfrm>
            <a:off x="1828800" y="3886200"/>
            <a:ext cx="8534400" cy="1752600"/>
          </a:xfrm>
          <a:prstGeom prst="rect">
            <a:avLst/>
          </a:prstGeom>
        </p:spPr>
        <p:txBody>
          <a:bodyPr>
            <a:noAutofit/>
          </a:bodyPr>
          <a:lstStyle>
            <a:lvl1pPr marL="0" indent="0" algn="ctr">
              <a:buNone/>
              <a:defRPr>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505753BF-27C9-4997-84B8-4840A600D537}" type="datetime1">
              <a:rPr lang="fr-BE" smtClean="0"/>
              <a:t>11-09-25</a:t>
            </a:fld>
            <a:endParaRPr lang="fr-BE"/>
          </a:p>
        </p:txBody>
      </p:sp>
      <p:sp>
        <p:nvSpPr>
          <p:cNvPr id="5" name="Espace réservé du pied de page 4"/>
          <p:cNvSpPr>
            <a:spLocks noGrp="1"/>
          </p:cNvSpPr>
          <p:nvPr>
            <p:ph type="ftr" sz="quarter" idx="11"/>
          </p:nvPr>
        </p:nvSpPr>
        <p:spPr/>
        <p:txBody>
          <a:bodyPr/>
          <a:lstStyle/>
          <a:p>
            <a:r>
              <a:rPr lang="fr-BE"/>
              <a:t>CA F.R.S.-FNRS 21/06/2019</a:t>
            </a:r>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a:p>
        </p:txBody>
      </p:sp>
      <p:sp>
        <p:nvSpPr>
          <p:cNvPr id="11" name="Espace réservé du texte 5">
            <a:extLst>
              <a:ext uri="{FF2B5EF4-FFF2-40B4-BE49-F238E27FC236}">
                <a16:creationId xmlns:a16="http://schemas.microsoft.com/office/drawing/2014/main" id="{BD5ED27D-761A-CA43-B37B-9BD517A53AE3}"/>
              </a:ext>
            </a:extLst>
          </p:cNvPr>
          <p:cNvSpPr>
            <a:spLocks noGrp="1"/>
          </p:cNvSpPr>
          <p:nvPr>
            <p:ph type="body" sz="quarter" idx="13" hasCustomPrompt="1"/>
          </p:nvPr>
        </p:nvSpPr>
        <p:spPr>
          <a:xfrm>
            <a:off x="586738" y="932723"/>
            <a:ext cx="10957983" cy="576064"/>
          </a:xfrm>
          <a:prstGeom prst="rect">
            <a:avLst/>
          </a:prstGeom>
        </p:spPr>
        <p:txBody>
          <a:bodyPr/>
          <a:lstStyle>
            <a:lvl1pPr marL="361942" indent="-361942">
              <a:buClr>
                <a:srgbClr val="8B0066"/>
              </a:buClr>
              <a:buFont typeface="+mj-lt"/>
              <a:buAutoNum type="arabicPeriod"/>
              <a:tabLst/>
              <a:defRPr b="0">
                <a:solidFill>
                  <a:srgbClr val="8B0066"/>
                </a:solidFill>
              </a:defRPr>
            </a:lvl1pPr>
            <a:lvl2pPr marL="361942" indent="-300559">
              <a:buClr>
                <a:srgbClr val="8B0066"/>
              </a:buClr>
              <a:buFont typeface="Wingdings" pitchFamily="2" charset="2"/>
              <a:buChar char="§"/>
              <a:tabLst/>
              <a:defRPr sz="2667"/>
            </a:lvl2pPr>
            <a:lvl3pPr marL="537620" indent="-175680">
              <a:buClr>
                <a:schemeClr val="accent1"/>
              </a:buClr>
              <a:buFont typeface="Arial" panose="020B0604020202020204" pitchFamily="34" charset="0"/>
              <a:buChar char="•"/>
              <a:tabLst/>
              <a:defRPr sz="2667" b="0" i="0">
                <a:latin typeface="Arial" panose="020B0604020202020204" pitchFamily="34" charset="0"/>
                <a:cs typeface="Arial" panose="020B0604020202020204" pitchFamily="34" charset="0"/>
              </a:defRPr>
            </a:lvl3pPr>
            <a:lvl4pPr marL="840296" indent="-239178">
              <a:buFont typeface="Police système"/>
              <a:buChar char="-"/>
              <a:tabLst/>
              <a:defRPr sz="2667"/>
            </a:lvl4pPr>
          </a:lstStyle>
          <a:p>
            <a:r>
              <a:rPr lang="fr-FR"/>
              <a:t>Titre point OJ</a:t>
            </a:r>
          </a:p>
          <a:p>
            <a:endParaRPr lang="fr-FR"/>
          </a:p>
          <a:p>
            <a:endParaRPr lang="fr-FR"/>
          </a:p>
          <a:p>
            <a:endParaRPr lang="fr-FR"/>
          </a:p>
        </p:txBody>
      </p:sp>
      <p:sp>
        <p:nvSpPr>
          <p:cNvPr id="9" name="Espace réservé du texte 5">
            <a:extLst>
              <a:ext uri="{FF2B5EF4-FFF2-40B4-BE49-F238E27FC236}">
                <a16:creationId xmlns:a16="http://schemas.microsoft.com/office/drawing/2014/main" id="{843B5A5C-8FF6-0F46-BF2D-5A80C592F565}"/>
              </a:ext>
            </a:extLst>
          </p:cNvPr>
          <p:cNvSpPr>
            <a:spLocks noGrp="1"/>
          </p:cNvSpPr>
          <p:nvPr>
            <p:ph type="body" sz="quarter" idx="14" hasCustomPrompt="1"/>
          </p:nvPr>
        </p:nvSpPr>
        <p:spPr>
          <a:xfrm>
            <a:off x="586738" y="148848"/>
            <a:ext cx="10957983" cy="783875"/>
          </a:xfrm>
          <a:prstGeom prst="rect">
            <a:avLst/>
          </a:prstGeom>
        </p:spPr>
        <p:txBody>
          <a:bodyPr/>
          <a:lstStyle>
            <a:lvl1pPr marL="361942" indent="-361942">
              <a:lnSpc>
                <a:spcPts val="2667"/>
              </a:lnSpc>
              <a:buClr>
                <a:srgbClr val="8B0066"/>
              </a:buClr>
              <a:buFont typeface="+mj-lt"/>
              <a:buAutoNum type="arabicPeriod"/>
              <a:tabLst/>
              <a:defRPr sz="2667">
                <a:solidFill>
                  <a:srgbClr val="8B0066"/>
                </a:solidFill>
              </a:defRPr>
            </a:lvl1pPr>
            <a:lvl2pPr marL="361942" indent="-351358">
              <a:lnSpc>
                <a:spcPts val="2667"/>
              </a:lnSpc>
              <a:buClr>
                <a:schemeClr val="accent6">
                  <a:lumMod val="75000"/>
                </a:schemeClr>
              </a:buClr>
              <a:buFont typeface="+mj-lt"/>
              <a:buAutoNum type="arabicPeriod"/>
              <a:tabLst/>
              <a:defRPr b="1" i="0">
                <a:solidFill>
                  <a:schemeClr val="accent6">
                    <a:lumMod val="75000"/>
                  </a:schemeClr>
                </a:solidFill>
                <a:latin typeface="Arial Narrow" panose="020B0604020202020204" pitchFamily="34" charset="0"/>
                <a:cs typeface="Arial Narrow" panose="020B0604020202020204" pitchFamily="34" charset="0"/>
              </a:defRPr>
            </a:lvl2pPr>
            <a:lvl3pPr marL="601118" indent="-590536">
              <a:buFont typeface="+mj-lt"/>
              <a:buAutoNum type="arabicPeriod"/>
              <a:tabLst/>
              <a:defRPr b="1">
                <a:solidFill>
                  <a:srgbClr val="8B0066"/>
                </a:solidFill>
              </a:defRPr>
            </a:lvl3pPr>
            <a:lvl4pPr marL="1371566" indent="-1360983">
              <a:buFontTx/>
              <a:buNone/>
              <a:tabLst/>
              <a:defRPr b="0" i="0" u="none" baseline="0">
                <a:solidFill>
                  <a:schemeClr val="accent6">
                    <a:lumMod val="75000"/>
                  </a:schemeClr>
                </a:solidFill>
                <a:uFill>
                  <a:solidFill>
                    <a:schemeClr val="accent6">
                      <a:lumMod val="75000"/>
                    </a:schemeClr>
                  </a:solidFill>
                </a:uFill>
                <a:latin typeface="Arial Narrow" panose="020B0604020202020204" pitchFamily="34" charset="0"/>
                <a:cs typeface="Arial Narrow" panose="020B0604020202020204" pitchFamily="34" charset="0"/>
              </a:defRPr>
            </a:lvl4pPr>
          </a:lstStyle>
          <a:p>
            <a:r>
              <a:rPr lang="fr-FR"/>
              <a:t>Titre 1</a:t>
            </a:r>
          </a:p>
          <a:p>
            <a:pPr lvl="1"/>
            <a:r>
              <a:rPr lang="fr-FR"/>
              <a:t>Titre 2</a:t>
            </a:r>
          </a:p>
        </p:txBody>
      </p:sp>
    </p:spTree>
    <p:extLst>
      <p:ext uri="{BB962C8B-B14F-4D97-AF65-F5344CB8AC3E}">
        <p14:creationId xmlns:p14="http://schemas.microsoft.com/office/powerpoint/2010/main" val="18292511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3"/>
            <a:ext cx="10363200" cy="1362075"/>
          </a:xfrm>
          <a:prstGeom prst="rect">
            <a:avLst/>
          </a:prstGeom>
        </p:spPr>
        <p:txBody>
          <a:bodyPr anchor="t"/>
          <a:lstStyle>
            <a:lvl1pPr algn="l">
              <a:defRPr sz="2667" b="1" cap="all">
                <a:solidFill>
                  <a:srgbClr val="8B0066"/>
                </a:solidFill>
              </a:defRPr>
            </a:lvl1pPr>
          </a:lstStyle>
          <a:p>
            <a:r>
              <a:rPr lang="fr-FR"/>
              <a:t>Modifiez le style du titre</a:t>
            </a:r>
            <a:endParaRPr lang="fr-BE"/>
          </a:p>
        </p:txBody>
      </p:sp>
      <p:sp>
        <p:nvSpPr>
          <p:cNvPr id="3" name="Espace réservé du texte 2"/>
          <p:cNvSpPr>
            <a:spLocks noGrp="1"/>
          </p:cNvSpPr>
          <p:nvPr>
            <p:ph type="body" idx="1"/>
          </p:nvPr>
        </p:nvSpPr>
        <p:spPr>
          <a:xfrm>
            <a:off x="963084" y="2906713"/>
            <a:ext cx="10363200" cy="1500187"/>
          </a:xfrm>
          <a:prstGeom prst="rect">
            <a:avLst/>
          </a:prstGeom>
        </p:spPr>
        <p:txBody>
          <a:bodyPr anchor="b">
            <a:noAutofit/>
          </a:bodyPr>
          <a:lstStyle>
            <a:lvl1pPr marL="0" indent="0">
              <a:buNone/>
              <a:defRPr sz="2667">
                <a:solidFill>
                  <a:schemeClr val="accent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1632ED3D-A8D3-4074-97A7-D2EC3DE234D8}" type="datetime1">
              <a:rPr lang="fr-BE" smtClean="0"/>
              <a:t>11-09-25</a:t>
            </a:fld>
            <a:endParaRPr lang="fr-BE"/>
          </a:p>
        </p:txBody>
      </p:sp>
      <p:sp>
        <p:nvSpPr>
          <p:cNvPr id="5" name="Espace réservé du pied de page 4"/>
          <p:cNvSpPr>
            <a:spLocks noGrp="1"/>
          </p:cNvSpPr>
          <p:nvPr>
            <p:ph type="ftr" sz="quarter" idx="11"/>
          </p:nvPr>
        </p:nvSpPr>
        <p:spPr/>
        <p:txBody>
          <a:bodyPr/>
          <a:lstStyle/>
          <a:p>
            <a:r>
              <a:rPr lang="fr-BE"/>
              <a:t>CA F.R.S.-FNRS 21/06/2019</a:t>
            </a:r>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a:p>
        </p:txBody>
      </p:sp>
      <p:sp>
        <p:nvSpPr>
          <p:cNvPr id="10" name="Espace réservé du texte 5">
            <a:extLst>
              <a:ext uri="{FF2B5EF4-FFF2-40B4-BE49-F238E27FC236}">
                <a16:creationId xmlns:a16="http://schemas.microsoft.com/office/drawing/2014/main" id="{D9FAFFFC-80EE-B64B-9E33-035F3C167C97}"/>
              </a:ext>
            </a:extLst>
          </p:cNvPr>
          <p:cNvSpPr>
            <a:spLocks noGrp="1"/>
          </p:cNvSpPr>
          <p:nvPr>
            <p:ph type="body" sz="quarter" idx="13" hasCustomPrompt="1"/>
          </p:nvPr>
        </p:nvSpPr>
        <p:spPr>
          <a:xfrm>
            <a:off x="586738" y="932723"/>
            <a:ext cx="10957983" cy="576064"/>
          </a:xfrm>
          <a:prstGeom prst="rect">
            <a:avLst/>
          </a:prstGeom>
        </p:spPr>
        <p:txBody>
          <a:bodyPr/>
          <a:lstStyle>
            <a:lvl1pPr marL="361942" indent="-361942">
              <a:buClr>
                <a:srgbClr val="8B0066"/>
              </a:buClr>
              <a:buFont typeface="+mj-lt"/>
              <a:buAutoNum type="arabicPeriod"/>
              <a:tabLst/>
              <a:defRPr b="0">
                <a:solidFill>
                  <a:srgbClr val="8B0066"/>
                </a:solidFill>
              </a:defRPr>
            </a:lvl1pPr>
            <a:lvl2pPr marL="361942" indent="-300559">
              <a:buClr>
                <a:srgbClr val="8B0066"/>
              </a:buClr>
              <a:buFont typeface="Wingdings" pitchFamily="2" charset="2"/>
              <a:buChar char="§"/>
              <a:tabLst/>
              <a:defRPr sz="2667"/>
            </a:lvl2pPr>
            <a:lvl3pPr marL="537620" indent="-175680">
              <a:buClr>
                <a:schemeClr val="accent1"/>
              </a:buClr>
              <a:buFont typeface="Arial" panose="020B0604020202020204" pitchFamily="34" charset="0"/>
              <a:buChar char="•"/>
              <a:tabLst/>
              <a:defRPr sz="2667" b="0" i="0">
                <a:latin typeface="Arial" panose="020B0604020202020204" pitchFamily="34" charset="0"/>
                <a:cs typeface="Arial" panose="020B0604020202020204" pitchFamily="34" charset="0"/>
              </a:defRPr>
            </a:lvl3pPr>
            <a:lvl4pPr marL="840296" indent="-239178">
              <a:buFont typeface="Police système"/>
              <a:buChar char="-"/>
              <a:tabLst/>
              <a:defRPr sz="2667"/>
            </a:lvl4pPr>
          </a:lstStyle>
          <a:p>
            <a:r>
              <a:rPr lang="fr-FR"/>
              <a:t>Titre point OJ</a:t>
            </a:r>
          </a:p>
          <a:p>
            <a:endParaRPr lang="fr-FR"/>
          </a:p>
          <a:p>
            <a:endParaRPr lang="fr-FR"/>
          </a:p>
          <a:p>
            <a:endParaRPr lang="fr-FR"/>
          </a:p>
        </p:txBody>
      </p:sp>
      <p:sp>
        <p:nvSpPr>
          <p:cNvPr id="11" name="Espace réservé du texte 5">
            <a:extLst>
              <a:ext uri="{FF2B5EF4-FFF2-40B4-BE49-F238E27FC236}">
                <a16:creationId xmlns:a16="http://schemas.microsoft.com/office/drawing/2014/main" id="{6A83EAEA-E0FA-714B-BB80-8DB9D21BB253}"/>
              </a:ext>
            </a:extLst>
          </p:cNvPr>
          <p:cNvSpPr>
            <a:spLocks noGrp="1"/>
          </p:cNvSpPr>
          <p:nvPr>
            <p:ph type="body" sz="quarter" idx="14" hasCustomPrompt="1"/>
          </p:nvPr>
        </p:nvSpPr>
        <p:spPr>
          <a:xfrm>
            <a:off x="586738" y="148848"/>
            <a:ext cx="10957983" cy="783875"/>
          </a:xfrm>
          <a:prstGeom prst="rect">
            <a:avLst/>
          </a:prstGeom>
        </p:spPr>
        <p:txBody>
          <a:bodyPr/>
          <a:lstStyle>
            <a:lvl1pPr marL="361942" indent="-361942">
              <a:lnSpc>
                <a:spcPts val="2667"/>
              </a:lnSpc>
              <a:buClr>
                <a:srgbClr val="8B0066"/>
              </a:buClr>
              <a:buFont typeface="+mj-lt"/>
              <a:buAutoNum type="arabicPeriod"/>
              <a:tabLst/>
              <a:defRPr sz="2667">
                <a:solidFill>
                  <a:srgbClr val="8B0066"/>
                </a:solidFill>
              </a:defRPr>
            </a:lvl1pPr>
            <a:lvl2pPr marL="361942" indent="-351358">
              <a:lnSpc>
                <a:spcPts val="2667"/>
              </a:lnSpc>
              <a:buClr>
                <a:schemeClr val="accent6">
                  <a:lumMod val="75000"/>
                </a:schemeClr>
              </a:buClr>
              <a:buFont typeface="+mj-lt"/>
              <a:buAutoNum type="arabicPeriod"/>
              <a:tabLst/>
              <a:defRPr b="1" i="0">
                <a:solidFill>
                  <a:schemeClr val="accent6">
                    <a:lumMod val="75000"/>
                  </a:schemeClr>
                </a:solidFill>
                <a:latin typeface="Arial Narrow" panose="020B0604020202020204" pitchFamily="34" charset="0"/>
                <a:cs typeface="Arial Narrow" panose="020B0604020202020204" pitchFamily="34" charset="0"/>
              </a:defRPr>
            </a:lvl2pPr>
            <a:lvl3pPr marL="601118" indent="-590536">
              <a:buFont typeface="+mj-lt"/>
              <a:buAutoNum type="arabicPeriod"/>
              <a:tabLst/>
              <a:defRPr b="1">
                <a:solidFill>
                  <a:srgbClr val="8B0066"/>
                </a:solidFill>
              </a:defRPr>
            </a:lvl3pPr>
            <a:lvl4pPr marL="1371566" indent="-1360983">
              <a:buFontTx/>
              <a:buNone/>
              <a:tabLst/>
              <a:defRPr b="0" i="0" u="none" baseline="0">
                <a:solidFill>
                  <a:schemeClr val="accent6">
                    <a:lumMod val="75000"/>
                  </a:schemeClr>
                </a:solidFill>
                <a:uFill>
                  <a:solidFill>
                    <a:schemeClr val="accent6">
                      <a:lumMod val="75000"/>
                    </a:schemeClr>
                  </a:solidFill>
                </a:uFill>
                <a:latin typeface="Arial Narrow" panose="020B0604020202020204" pitchFamily="34" charset="0"/>
                <a:cs typeface="Arial Narrow" panose="020B0604020202020204" pitchFamily="34" charset="0"/>
              </a:defRPr>
            </a:lvl4pPr>
          </a:lstStyle>
          <a:p>
            <a:r>
              <a:rPr lang="fr-FR"/>
              <a:t>Titre 1</a:t>
            </a:r>
          </a:p>
          <a:p>
            <a:pPr lvl="1"/>
            <a:r>
              <a:rPr lang="fr-FR"/>
              <a:t>Titre 2</a:t>
            </a:r>
          </a:p>
        </p:txBody>
      </p:sp>
    </p:spTree>
    <p:extLst>
      <p:ext uri="{BB962C8B-B14F-4D97-AF65-F5344CB8AC3E}">
        <p14:creationId xmlns:p14="http://schemas.microsoft.com/office/powerpoint/2010/main" val="3601750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BA747ABA-E64F-4D3A-8597-99FD3DBF1BA6}" type="datetime1">
              <a:rPr lang="fr-BE" smtClean="0"/>
              <a:t>11-09-25</a:t>
            </a:fld>
            <a:endParaRPr lang="fr-BE"/>
          </a:p>
        </p:txBody>
      </p:sp>
      <p:sp>
        <p:nvSpPr>
          <p:cNvPr id="6" name="Espace réservé du pied de page 5"/>
          <p:cNvSpPr>
            <a:spLocks noGrp="1"/>
          </p:cNvSpPr>
          <p:nvPr>
            <p:ph type="ftr" sz="quarter" idx="11"/>
          </p:nvPr>
        </p:nvSpPr>
        <p:spPr/>
        <p:txBody>
          <a:bodyPr/>
          <a:lstStyle/>
          <a:p>
            <a:r>
              <a:rPr lang="fr-BE"/>
              <a:t>CA F.R.S.-FNRS 21/06/2019</a:t>
            </a:r>
          </a:p>
        </p:txBody>
      </p:sp>
      <p:sp>
        <p:nvSpPr>
          <p:cNvPr id="7" name="Espace réservé du numéro de diapositive 6"/>
          <p:cNvSpPr>
            <a:spLocks noGrp="1"/>
          </p:cNvSpPr>
          <p:nvPr>
            <p:ph type="sldNum" sz="quarter" idx="12"/>
          </p:nvPr>
        </p:nvSpPr>
        <p:spPr/>
        <p:txBody>
          <a:bodyPr/>
          <a:lstStyle/>
          <a:p>
            <a:fld id="{0D95A63D-C35F-458E-A94E-F89D16007E6C}" type="slidenum">
              <a:rPr lang="fr-BE" smtClean="0"/>
              <a:t>‹N°›</a:t>
            </a:fld>
            <a:endParaRPr lang="fr-BE"/>
          </a:p>
        </p:txBody>
      </p:sp>
      <p:sp>
        <p:nvSpPr>
          <p:cNvPr id="14" name="Espace réservé du texte 5">
            <a:extLst>
              <a:ext uri="{FF2B5EF4-FFF2-40B4-BE49-F238E27FC236}">
                <a16:creationId xmlns:a16="http://schemas.microsoft.com/office/drawing/2014/main" id="{82B1812D-CBFD-E149-B539-68DAEA41420F}"/>
              </a:ext>
            </a:extLst>
          </p:cNvPr>
          <p:cNvSpPr>
            <a:spLocks noGrp="1"/>
          </p:cNvSpPr>
          <p:nvPr>
            <p:ph type="body" sz="quarter" idx="13" hasCustomPrompt="1"/>
          </p:nvPr>
        </p:nvSpPr>
        <p:spPr>
          <a:xfrm>
            <a:off x="586738" y="932723"/>
            <a:ext cx="10957983" cy="667480"/>
          </a:xfrm>
          <a:prstGeom prst="rect">
            <a:avLst/>
          </a:prstGeom>
        </p:spPr>
        <p:txBody>
          <a:bodyPr/>
          <a:lstStyle>
            <a:lvl1pPr marL="361942" indent="-361942">
              <a:buClr>
                <a:srgbClr val="8B0066"/>
              </a:buClr>
              <a:buFont typeface="+mj-lt"/>
              <a:buAutoNum type="arabicPeriod"/>
              <a:tabLst/>
              <a:defRPr b="0">
                <a:solidFill>
                  <a:srgbClr val="8B0066"/>
                </a:solidFill>
              </a:defRPr>
            </a:lvl1pPr>
            <a:lvl2pPr marL="361942" indent="-300559">
              <a:buClr>
                <a:srgbClr val="8B0066"/>
              </a:buClr>
              <a:buFont typeface="Wingdings" pitchFamily="2" charset="2"/>
              <a:buChar char="§"/>
              <a:tabLst/>
              <a:defRPr sz="2667"/>
            </a:lvl2pPr>
            <a:lvl3pPr marL="537620" indent="-175680">
              <a:buClr>
                <a:schemeClr val="accent1"/>
              </a:buClr>
              <a:buFont typeface="Arial" panose="020B0604020202020204" pitchFamily="34" charset="0"/>
              <a:buChar char="•"/>
              <a:tabLst/>
              <a:defRPr sz="2667" b="0" i="0">
                <a:latin typeface="Arial" panose="020B0604020202020204" pitchFamily="34" charset="0"/>
                <a:cs typeface="Arial" panose="020B0604020202020204" pitchFamily="34" charset="0"/>
              </a:defRPr>
            </a:lvl3pPr>
            <a:lvl4pPr marL="840296" indent="-239178">
              <a:buFont typeface="Police système"/>
              <a:buChar char="-"/>
              <a:tabLst/>
              <a:defRPr sz="2667"/>
            </a:lvl4pPr>
          </a:lstStyle>
          <a:p>
            <a:r>
              <a:rPr lang="fr-FR"/>
              <a:t>Titre point OJ</a:t>
            </a:r>
          </a:p>
          <a:p>
            <a:endParaRPr lang="fr-FR"/>
          </a:p>
          <a:p>
            <a:endParaRPr lang="fr-FR"/>
          </a:p>
          <a:p>
            <a:endParaRPr lang="fr-FR"/>
          </a:p>
        </p:txBody>
      </p:sp>
      <p:sp>
        <p:nvSpPr>
          <p:cNvPr id="15" name="Espace réservé du texte 5">
            <a:extLst>
              <a:ext uri="{FF2B5EF4-FFF2-40B4-BE49-F238E27FC236}">
                <a16:creationId xmlns:a16="http://schemas.microsoft.com/office/drawing/2014/main" id="{FAC97B43-11D6-4844-A1BA-449DB510BB79}"/>
              </a:ext>
            </a:extLst>
          </p:cNvPr>
          <p:cNvSpPr>
            <a:spLocks noGrp="1"/>
          </p:cNvSpPr>
          <p:nvPr>
            <p:ph type="body" sz="quarter" idx="16" hasCustomPrompt="1"/>
          </p:nvPr>
        </p:nvSpPr>
        <p:spPr>
          <a:xfrm>
            <a:off x="586739" y="1600203"/>
            <a:ext cx="5574208" cy="2592288"/>
          </a:xfrm>
          <a:prstGeom prst="rect">
            <a:avLst/>
          </a:prstGeom>
        </p:spPr>
        <p:txBody>
          <a:bodyPr/>
          <a:lstStyle>
            <a:lvl1pPr marL="361942" indent="-361942">
              <a:buClr>
                <a:srgbClr val="E4680B"/>
              </a:buClr>
              <a:buFont typeface="+mj-lt"/>
              <a:buAutoNum type="arabicPeriod"/>
              <a:tabLst/>
              <a:defRPr b="0">
                <a:solidFill>
                  <a:schemeClr val="accent6">
                    <a:lumMod val="75000"/>
                  </a:schemeClr>
                </a:solidFill>
              </a:defRPr>
            </a:lvl1pPr>
            <a:lvl2pPr marL="361942" indent="-300559">
              <a:buClr>
                <a:srgbClr val="8B0066"/>
              </a:buClr>
              <a:buFont typeface="Wingdings" pitchFamily="2" charset="2"/>
              <a:buChar char="§"/>
              <a:tabLst/>
              <a:defRPr sz="2667">
                <a:solidFill>
                  <a:schemeClr val="tx1"/>
                </a:solidFill>
              </a:defRPr>
            </a:lvl2pPr>
            <a:lvl3pPr marL="537620" indent="-175680">
              <a:buClr>
                <a:schemeClr val="accent1"/>
              </a:buClr>
              <a:buFont typeface="Arial" panose="020B0604020202020204" pitchFamily="34" charset="0"/>
              <a:buChar char="•"/>
              <a:tabLst/>
              <a:defRPr sz="2667" b="0" i="0">
                <a:latin typeface="Arial" panose="020B0604020202020204" pitchFamily="34" charset="0"/>
                <a:cs typeface="Arial" panose="020B0604020202020204" pitchFamily="34" charset="0"/>
              </a:defRPr>
            </a:lvl3pPr>
            <a:lvl4pPr marL="840296" indent="-239178">
              <a:buFont typeface="Police système"/>
              <a:buChar char="-"/>
              <a:tabLst/>
              <a:defRPr sz="2667"/>
            </a:lvl4pPr>
          </a:lstStyle>
          <a:p>
            <a:pPr lvl="1"/>
            <a:r>
              <a:rPr lang="fr-FR" sz="2667" b="0" u="none">
                <a:solidFill>
                  <a:schemeClr val="tx1"/>
                </a:solidFill>
                <a:latin typeface="Arial" panose="020B0604020202020204" pitchFamily="34" charset="0"/>
                <a:cs typeface="Arial" panose="020B0604020202020204" pitchFamily="34" charset="0"/>
              </a:rPr>
              <a:t>Texte 1</a:t>
            </a:r>
          </a:p>
          <a:p>
            <a:pPr lvl="2"/>
            <a:r>
              <a:rPr lang="fr-FR" sz="2667" b="0" u="none">
                <a:solidFill>
                  <a:schemeClr val="tx1"/>
                </a:solidFill>
                <a:latin typeface="Arial" panose="020B0604020202020204" pitchFamily="34" charset="0"/>
                <a:cs typeface="Arial" panose="020B0604020202020204" pitchFamily="34" charset="0"/>
              </a:rPr>
              <a:t>Texte 2</a:t>
            </a:r>
          </a:p>
          <a:p>
            <a:pPr lvl="3"/>
            <a:r>
              <a:rPr lang="fr-FR" sz="2667" b="0" u="none">
                <a:solidFill>
                  <a:schemeClr val="tx1"/>
                </a:solidFill>
                <a:latin typeface="Arial" panose="020B0604020202020204" pitchFamily="34" charset="0"/>
                <a:cs typeface="Arial" panose="020B0604020202020204" pitchFamily="34" charset="0"/>
              </a:rPr>
              <a:t>Texte 3</a:t>
            </a:r>
          </a:p>
          <a:p>
            <a:endParaRPr lang="fr-FR"/>
          </a:p>
          <a:p>
            <a:endParaRPr lang="fr-FR"/>
          </a:p>
          <a:p>
            <a:endParaRPr lang="fr-FR"/>
          </a:p>
        </p:txBody>
      </p:sp>
      <p:sp>
        <p:nvSpPr>
          <p:cNvPr id="16" name="Espace réservé du texte 5">
            <a:extLst>
              <a:ext uri="{FF2B5EF4-FFF2-40B4-BE49-F238E27FC236}">
                <a16:creationId xmlns:a16="http://schemas.microsoft.com/office/drawing/2014/main" id="{59484365-6932-A741-B077-D48D07ABEFC9}"/>
              </a:ext>
            </a:extLst>
          </p:cNvPr>
          <p:cNvSpPr>
            <a:spLocks noGrp="1"/>
          </p:cNvSpPr>
          <p:nvPr>
            <p:ph type="body" sz="quarter" idx="17" hasCustomPrompt="1"/>
          </p:nvPr>
        </p:nvSpPr>
        <p:spPr>
          <a:xfrm>
            <a:off x="6160947" y="1651395"/>
            <a:ext cx="5383773" cy="2541096"/>
          </a:xfrm>
          <a:prstGeom prst="rect">
            <a:avLst/>
          </a:prstGeom>
        </p:spPr>
        <p:txBody>
          <a:bodyPr/>
          <a:lstStyle>
            <a:lvl1pPr marL="361942" indent="-361942">
              <a:buClr>
                <a:srgbClr val="E4680B"/>
              </a:buClr>
              <a:buFont typeface="+mj-lt"/>
              <a:buAutoNum type="arabicPeriod"/>
              <a:tabLst/>
              <a:defRPr b="0">
                <a:solidFill>
                  <a:schemeClr val="accent6">
                    <a:lumMod val="75000"/>
                  </a:schemeClr>
                </a:solidFill>
              </a:defRPr>
            </a:lvl1pPr>
            <a:lvl2pPr marL="361942" indent="-300559">
              <a:buClr>
                <a:srgbClr val="8B0066"/>
              </a:buClr>
              <a:buFont typeface="Wingdings" pitchFamily="2" charset="2"/>
              <a:buChar char="§"/>
              <a:tabLst/>
              <a:defRPr sz="2667">
                <a:solidFill>
                  <a:schemeClr val="tx1"/>
                </a:solidFill>
              </a:defRPr>
            </a:lvl2pPr>
            <a:lvl3pPr marL="537620" indent="-175680">
              <a:buClr>
                <a:schemeClr val="accent1"/>
              </a:buClr>
              <a:buFont typeface="Arial" panose="020B0604020202020204" pitchFamily="34" charset="0"/>
              <a:buChar char="•"/>
              <a:tabLst/>
              <a:defRPr sz="2667" b="0" i="0">
                <a:latin typeface="Arial" panose="020B0604020202020204" pitchFamily="34" charset="0"/>
                <a:cs typeface="Arial" panose="020B0604020202020204" pitchFamily="34" charset="0"/>
              </a:defRPr>
            </a:lvl3pPr>
            <a:lvl4pPr marL="840296" indent="-239178">
              <a:buFont typeface="Police système"/>
              <a:buChar char="-"/>
              <a:tabLst/>
              <a:defRPr sz="2667"/>
            </a:lvl4pPr>
          </a:lstStyle>
          <a:p>
            <a:pPr lvl="1"/>
            <a:r>
              <a:rPr lang="fr-FR" sz="2667" b="0" u="none">
                <a:solidFill>
                  <a:schemeClr val="tx1"/>
                </a:solidFill>
                <a:latin typeface="Arial" panose="020B0604020202020204" pitchFamily="34" charset="0"/>
                <a:cs typeface="Arial" panose="020B0604020202020204" pitchFamily="34" charset="0"/>
              </a:rPr>
              <a:t>Texte 1</a:t>
            </a:r>
          </a:p>
          <a:p>
            <a:pPr lvl="2"/>
            <a:r>
              <a:rPr lang="fr-FR" sz="2667" b="0" u="none">
                <a:solidFill>
                  <a:schemeClr val="tx1"/>
                </a:solidFill>
                <a:latin typeface="Arial" panose="020B0604020202020204" pitchFamily="34" charset="0"/>
                <a:cs typeface="Arial" panose="020B0604020202020204" pitchFamily="34" charset="0"/>
              </a:rPr>
              <a:t>Texte 2</a:t>
            </a:r>
          </a:p>
          <a:p>
            <a:pPr lvl="3"/>
            <a:r>
              <a:rPr lang="fr-FR" sz="2667" b="0" u="none">
                <a:solidFill>
                  <a:schemeClr val="tx1"/>
                </a:solidFill>
                <a:latin typeface="Arial" panose="020B0604020202020204" pitchFamily="34" charset="0"/>
                <a:cs typeface="Arial" panose="020B0604020202020204" pitchFamily="34" charset="0"/>
              </a:rPr>
              <a:t>Texte 3</a:t>
            </a:r>
          </a:p>
          <a:p>
            <a:endParaRPr lang="fr-FR"/>
          </a:p>
          <a:p>
            <a:endParaRPr lang="fr-FR"/>
          </a:p>
          <a:p>
            <a:endParaRPr lang="fr-FR"/>
          </a:p>
        </p:txBody>
      </p:sp>
      <p:sp>
        <p:nvSpPr>
          <p:cNvPr id="9" name="Espace réservé du texte 5">
            <a:extLst>
              <a:ext uri="{FF2B5EF4-FFF2-40B4-BE49-F238E27FC236}">
                <a16:creationId xmlns:a16="http://schemas.microsoft.com/office/drawing/2014/main" id="{2A9F2973-69EC-104F-8D35-D4FA4BD16311}"/>
              </a:ext>
            </a:extLst>
          </p:cNvPr>
          <p:cNvSpPr>
            <a:spLocks noGrp="1"/>
          </p:cNvSpPr>
          <p:nvPr>
            <p:ph type="body" sz="quarter" idx="14" hasCustomPrompt="1"/>
          </p:nvPr>
        </p:nvSpPr>
        <p:spPr>
          <a:xfrm>
            <a:off x="586738" y="148848"/>
            <a:ext cx="10957983" cy="783875"/>
          </a:xfrm>
          <a:prstGeom prst="rect">
            <a:avLst/>
          </a:prstGeom>
        </p:spPr>
        <p:txBody>
          <a:bodyPr/>
          <a:lstStyle>
            <a:lvl1pPr marL="361942" indent="-361942">
              <a:lnSpc>
                <a:spcPts val="2667"/>
              </a:lnSpc>
              <a:buClr>
                <a:srgbClr val="8B0066"/>
              </a:buClr>
              <a:buFont typeface="+mj-lt"/>
              <a:buAutoNum type="arabicPeriod"/>
              <a:tabLst/>
              <a:defRPr sz="2667">
                <a:solidFill>
                  <a:srgbClr val="8B0066"/>
                </a:solidFill>
              </a:defRPr>
            </a:lvl1pPr>
            <a:lvl2pPr marL="361942" indent="-351358">
              <a:lnSpc>
                <a:spcPts val="2667"/>
              </a:lnSpc>
              <a:buClr>
                <a:schemeClr val="accent6">
                  <a:lumMod val="75000"/>
                </a:schemeClr>
              </a:buClr>
              <a:buFont typeface="+mj-lt"/>
              <a:buAutoNum type="arabicPeriod"/>
              <a:tabLst/>
              <a:defRPr b="1" i="0">
                <a:solidFill>
                  <a:schemeClr val="accent6">
                    <a:lumMod val="75000"/>
                  </a:schemeClr>
                </a:solidFill>
                <a:latin typeface="Arial Narrow" panose="020B0604020202020204" pitchFamily="34" charset="0"/>
                <a:cs typeface="Arial Narrow" panose="020B0604020202020204" pitchFamily="34" charset="0"/>
              </a:defRPr>
            </a:lvl2pPr>
            <a:lvl3pPr marL="601118" indent="-590536">
              <a:buFont typeface="+mj-lt"/>
              <a:buAutoNum type="arabicPeriod"/>
              <a:tabLst/>
              <a:defRPr b="1">
                <a:solidFill>
                  <a:srgbClr val="8B0066"/>
                </a:solidFill>
              </a:defRPr>
            </a:lvl3pPr>
            <a:lvl4pPr marL="1371566" indent="-1360983">
              <a:buFontTx/>
              <a:buNone/>
              <a:tabLst/>
              <a:defRPr b="0" i="0" u="none" baseline="0">
                <a:solidFill>
                  <a:schemeClr val="accent6">
                    <a:lumMod val="75000"/>
                  </a:schemeClr>
                </a:solidFill>
                <a:uFill>
                  <a:solidFill>
                    <a:schemeClr val="accent6">
                      <a:lumMod val="75000"/>
                    </a:schemeClr>
                  </a:solidFill>
                </a:uFill>
                <a:latin typeface="Arial Narrow" panose="020B0604020202020204" pitchFamily="34" charset="0"/>
                <a:cs typeface="Arial Narrow" panose="020B0604020202020204" pitchFamily="34" charset="0"/>
              </a:defRPr>
            </a:lvl4pPr>
          </a:lstStyle>
          <a:p>
            <a:r>
              <a:rPr lang="fr-FR"/>
              <a:t>Titre 1</a:t>
            </a:r>
          </a:p>
          <a:p>
            <a:pPr lvl="1"/>
            <a:r>
              <a:rPr lang="fr-FR"/>
              <a:t>Titre 2</a:t>
            </a:r>
          </a:p>
        </p:txBody>
      </p:sp>
    </p:spTree>
    <p:extLst>
      <p:ext uri="{BB962C8B-B14F-4D97-AF65-F5344CB8AC3E}">
        <p14:creationId xmlns:p14="http://schemas.microsoft.com/office/powerpoint/2010/main" val="4113686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E8F3620-D2B6-48F1-8947-D3E2D198D016}" type="datetime1">
              <a:rPr lang="fr-BE" smtClean="0"/>
              <a:t>11-09-25</a:t>
            </a:fld>
            <a:endParaRPr lang="fr-BE"/>
          </a:p>
        </p:txBody>
      </p:sp>
      <p:sp>
        <p:nvSpPr>
          <p:cNvPr id="3" name="Espace réservé du pied de page 2"/>
          <p:cNvSpPr>
            <a:spLocks noGrp="1"/>
          </p:cNvSpPr>
          <p:nvPr>
            <p:ph type="ftr" sz="quarter" idx="11"/>
          </p:nvPr>
        </p:nvSpPr>
        <p:spPr/>
        <p:txBody>
          <a:bodyPr/>
          <a:lstStyle/>
          <a:p>
            <a:r>
              <a:rPr lang="fr-BE"/>
              <a:t>CA F.R.S.-FNRS 21/06/2019</a:t>
            </a:r>
          </a:p>
        </p:txBody>
      </p:sp>
      <p:sp>
        <p:nvSpPr>
          <p:cNvPr id="4" name="Espace réservé du numéro de diapositive 3"/>
          <p:cNvSpPr>
            <a:spLocks noGrp="1"/>
          </p:cNvSpPr>
          <p:nvPr>
            <p:ph type="sldNum" sz="quarter" idx="12"/>
          </p:nvPr>
        </p:nvSpPr>
        <p:spPr/>
        <p:txBody>
          <a:bodyPr/>
          <a:lstStyle/>
          <a:p>
            <a:fld id="{0D95A63D-C35F-458E-A94E-F89D16007E6C}" type="slidenum">
              <a:rPr lang="fr-BE" smtClean="0"/>
              <a:t>‹N°›</a:t>
            </a:fld>
            <a:endParaRPr lang="fr-BE"/>
          </a:p>
        </p:txBody>
      </p:sp>
      <p:sp>
        <p:nvSpPr>
          <p:cNvPr id="10" name="Espace réservé du texte 5">
            <a:extLst>
              <a:ext uri="{FF2B5EF4-FFF2-40B4-BE49-F238E27FC236}">
                <a16:creationId xmlns:a16="http://schemas.microsoft.com/office/drawing/2014/main" id="{5102BD0E-DA98-8045-9EBA-854F928FD30F}"/>
              </a:ext>
            </a:extLst>
          </p:cNvPr>
          <p:cNvSpPr>
            <a:spLocks noGrp="1"/>
          </p:cNvSpPr>
          <p:nvPr>
            <p:ph type="body" sz="quarter" idx="13" hasCustomPrompt="1"/>
          </p:nvPr>
        </p:nvSpPr>
        <p:spPr>
          <a:xfrm>
            <a:off x="586738" y="932723"/>
            <a:ext cx="10957983" cy="576064"/>
          </a:xfrm>
          <a:prstGeom prst="rect">
            <a:avLst/>
          </a:prstGeom>
        </p:spPr>
        <p:txBody>
          <a:bodyPr/>
          <a:lstStyle>
            <a:lvl1pPr marL="361942" indent="-361942">
              <a:buClr>
                <a:srgbClr val="8B0066"/>
              </a:buClr>
              <a:buFont typeface="+mj-lt"/>
              <a:buAutoNum type="arabicPeriod"/>
              <a:tabLst/>
              <a:defRPr b="0">
                <a:solidFill>
                  <a:srgbClr val="8B0066"/>
                </a:solidFill>
              </a:defRPr>
            </a:lvl1pPr>
            <a:lvl2pPr marL="361942" indent="-300559">
              <a:buClr>
                <a:srgbClr val="8B0066"/>
              </a:buClr>
              <a:buFont typeface="Wingdings" pitchFamily="2" charset="2"/>
              <a:buChar char="§"/>
              <a:tabLst/>
              <a:defRPr sz="2667"/>
            </a:lvl2pPr>
            <a:lvl3pPr marL="537620" indent="-175680">
              <a:buClr>
                <a:schemeClr val="accent1"/>
              </a:buClr>
              <a:buFont typeface="Arial" panose="020B0604020202020204" pitchFamily="34" charset="0"/>
              <a:buChar char="•"/>
              <a:tabLst/>
              <a:defRPr sz="2667" b="0" i="0">
                <a:latin typeface="Arial" panose="020B0604020202020204" pitchFamily="34" charset="0"/>
                <a:cs typeface="Arial" panose="020B0604020202020204" pitchFamily="34" charset="0"/>
              </a:defRPr>
            </a:lvl3pPr>
            <a:lvl4pPr marL="840296" indent="-239178">
              <a:buFont typeface="Police système"/>
              <a:buChar char="-"/>
              <a:tabLst/>
              <a:defRPr sz="2667"/>
            </a:lvl4pPr>
          </a:lstStyle>
          <a:p>
            <a:r>
              <a:rPr lang="fr-FR"/>
              <a:t>Titre point OJ</a:t>
            </a:r>
          </a:p>
          <a:p>
            <a:endParaRPr lang="fr-FR"/>
          </a:p>
          <a:p>
            <a:endParaRPr lang="fr-FR"/>
          </a:p>
          <a:p>
            <a:endParaRPr lang="fr-FR"/>
          </a:p>
        </p:txBody>
      </p:sp>
      <p:sp>
        <p:nvSpPr>
          <p:cNvPr id="8" name="Espace réservé du texte 5">
            <a:extLst>
              <a:ext uri="{FF2B5EF4-FFF2-40B4-BE49-F238E27FC236}">
                <a16:creationId xmlns:a16="http://schemas.microsoft.com/office/drawing/2014/main" id="{AA7B5531-C22B-D34C-83F9-C6812DB25251}"/>
              </a:ext>
            </a:extLst>
          </p:cNvPr>
          <p:cNvSpPr>
            <a:spLocks noGrp="1"/>
          </p:cNvSpPr>
          <p:nvPr>
            <p:ph type="body" sz="quarter" idx="14" hasCustomPrompt="1"/>
          </p:nvPr>
        </p:nvSpPr>
        <p:spPr>
          <a:xfrm>
            <a:off x="586738" y="148848"/>
            <a:ext cx="10957983" cy="783875"/>
          </a:xfrm>
          <a:prstGeom prst="rect">
            <a:avLst/>
          </a:prstGeom>
        </p:spPr>
        <p:txBody>
          <a:bodyPr/>
          <a:lstStyle>
            <a:lvl1pPr marL="361942" indent="-361942">
              <a:lnSpc>
                <a:spcPts val="2667"/>
              </a:lnSpc>
              <a:buClr>
                <a:srgbClr val="8B0066"/>
              </a:buClr>
              <a:buFont typeface="+mj-lt"/>
              <a:buAutoNum type="arabicPeriod"/>
              <a:tabLst/>
              <a:defRPr sz="2667">
                <a:solidFill>
                  <a:srgbClr val="8B0066"/>
                </a:solidFill>
              </a:defRPr>
            </a:lvl1pPr>
            <a:lvl2pPr marL="361942" indent="-351358">
              <a:lnSpc>
                <a:spcPts val="2667"/>
              </a:lnSpc>
              <a:buClr>
                <a:schemeClr val="accent6">
                  <a:lumMod val="75000"/>
                </a:schemeClr>
              </a:buClr>
              <a:buFont typeface="+mj-lt"/>
              <a:buAutoNum type="arabicPeriod"/>
              <a:tabLst/>
              <a:defRPr b="1" i="0">
                <a:solidFill>
                  <a:schemeClr val="accent6">
                    <a:lumMod val="75000"/>
                  </a:schemeClr>
                </a:solidFill>
                <a:latin typeface="Arial Narrow" panose="020B0604020202020204" pitchFamily="34" charset="0"/>
                <a:cs typeface="Arial Narrow" panose="020B0604020202020204" pitchFamily="34" charset="0"/>
              </a:defRPr>
            </a:lvl2pPr>
            <a:lvl3pPr marL="601118" indent="-590536">
              <a:buFont typeface="+mj-lt"/>
              <a:buAutoNum type="arabicPeriod"/>
              <a:tabLst/>
              <a:defRPr b="1">
                <a:solidFill>
                  <a:srgbClr val="8B0066"/>
                </a:solidFill>
              </a:defRPr>
            </a:lvl3pPr>
            <a:lvl4pPr marL="1371566" indent="-1360983">
              <a:buFontTx/>
              <a:buNone/>
              <a:tabLst/>
              <a:defRPr b="0" i="0" u="none" baseline="0">
                <a:solidFill>
                  <a:schemeClr val="accent6">
                    <a:lumMod val="75000"/>
                  </a:schemeClr>
                </a:solidFill>
                <a:uFill>
                  <a:solidFill>
                    <a:schemeClr val="accent6">
                      <a:lumMod val="75000"/>
                    </a:schemeClr>
                  </a:solidFill>
                </a:uFill>
                <a:latin typeface="Arial Narrow" panose="020B0604020202020204" pitchFamily="34" charset="0"/>
                <a:cs typeface="Arial Narrow" panose="020B0604020202020204" pitchFamily="34" charset="0"/>
              </a:defRPr>
            </a:lvl4pPr>
          </a:lstStyle>
          <a:p>
            <a:r>
              <a:rPr lang="fr-FR"/>
              <a:t>Titre 1</a:t>
            </a:r>
          </a:p>
          <a:p>
            <a:pPr lvl="1"/>
            <a:r>
              <a:rPr lang="fr-FR"/>
              <a:t>Titre 2</a:t>
            </a:r>
          </a:p>
        </p:txBody>
      </p:sp>
    </p:spTree>
    <p:extLst>
      <p:ext uri="{BB962C8B-B14F-4D97-AF65-F5344CB8AC3E}">
        <p14:creationId xmlns:p14="http://schemas.microsoft.com/office/powerpoint/2010/main" val="2450970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u avec légende">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609603" y="1435103"/>
            <a:ext cx="4011084" cy="4691063"/>
          </a:xfrm>
          <a:prstGeom prst="rect">
            <a:avLst/>
          </a:prstGeom>
        </p:spPr>
        <p:txBody>
          <a:bodyPr>
            <a:noAutofit/>
          </a:bodyPr>
          <a:lstStyle>
            <a:lvl1pPr marL="0" indent="0">
              <a:buNone/>
              <a:defRPr sz="2667" b="0" i="0">
                <a:latin typeface="Arial Narrow" panose="020B0604020202020204" pitchFamily="34" charset="0"/>
                <a:cs typeface="Arial Narrow" panose="020B0604020202020204"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18546F8-1819-49B6-BE28-9F8B24150B15}" type="datetime1">
              <a:rPr lang="fr-BE" smtClean="0"/>
              <a:t>11-09-25</a:t>
            </a:fld>
            <a:endParaRPr lang="fr-BE"/>
          </a:p>
        </p:txBody>
      </p:sp>
      <p:sp>
        <p:nvSpPr>
          <p:cNvPr id="6" name="Espace réservé du pied de page 5"/>
          <p:cNvSpPr>
            <a:spLocks noGrp="1"/>
          </p:cNvSpPr>
          <p:nvPr>
            <p:ph type="ftr" sz="quarter" idx="11"/>
          </p:nvPr>
        </p:nvSpPr>
        <p:spPr/>
        <p:txBody>
          <a:bodyPr/>
          <a:lstStyle/>
          <a:p>
            <a:r>
              <a:rPr lang="fr-BE"/>
              <a:t>CA F.R.S.-FNRS 21/06/2019</a:t>
            </a:r>
          </a:p>
        </p:txBody>
      </p:sp>
      <p:sp>
        <p:nvSpPr>
          <p:cNvPr id="7" name="Espace réservé du numéro de diapositive 6"/>
          <p:cNvSpPr>
            <a:spLocks noGrp="1"/>
          </p:cNvSpPr>
          <p:nvPr>
            <p:ph type="sldNum" sz="quarter" idx="12"/>
          </p:nvPr>
        </p:nvSpPr>
        <p:spPr/>
        <p:txBody>
          <a:bodyPr/>
          <a:lstStyle/>
          <a:p>
            <a:fld id="{0D95A63D-C35F-458E-A94E-F89D16007E6C}" type="slidenum">
              <a:rPr lang="fr-BE" smtClean="0"/>
              <a:t>‹N°›</a:t>
            </a:fld>
            <a:endParaRPr lang="fr-BE"/>
          </a:p>
        </p:txBody>
      </p:sp>
      <p:sp>
        <p:nvSpPr>
          <p:cNvPr id="8" name="Espace réservé du texte 5">
            <a:extLst>
              <a:ext uri="{FF2B5EF4-FFF2-40B4-BE49-F238E27FC236}">
                <a16:creationId xmlns:a16="http://schemas.microsoft.com/office/drawing/2014/main" id="{30A1B24C-0085-5243-BEF0-7ACBAAB2AA63}"/>
              </a:ext>
            </a:extLst>
          </p:cNvPr>
          <p:cNvSpPr>
            <a:spLocks noGrp="1"/>
          </p:cNvSpPr>
          <p:nvPr>
            <p:ph type="body" sz="quarter" idx="14" hasCustomPrompt="1"/>
          </p:nvPr>
        </p:nvSpPr>
        <p:spPr>
          <a:xfrm>
            <a:off x="4781744" y="481724"/>
            <a:ext cx="6800653" cy="5644441"/>
          </a:xfrm>
          <a:prstGeom prst="rect">
            <a:avLst/>
          </a:prstGeom>
        </p:spPr>
        <p:txBody>
          <a:bodyPr/>
          <a:lstStyle>
            <a:lvl1pPr marL="0" indent="0">
              <a:buClr>
                <a:srgbClr val="E4680B"/>
              </a:buClr>
              <a:buFont typeface="+mj-lt"/>
              <a:buNone/>
              <a:tabLst/>
              <a:defRPr b="0">
                <a:solidFill>
                  <a:srgbClr val="8B0066"/>
                </a:solidFill>
              </a:defRPr>
            </a:lvl1pPr>
            <a:lvl2pPr marL="361942" indent="-300559">
              <a:buClr>
                <a:srgbClr val="8B0066"/>
              </a:buClr>
              <a:buFont typeface="Wingdings" pitchFamily="2" charset="2"/>
              <a:buChar char="§"/>
              <a:tabLst/>
              <a:defRPr sz="2667"/>
            </a:lvl2pPr>
            <a:lvl3pPr marL="537620" indent="-175680">
              <a:buClr>
                <a:schemeClr val="accent1"/>
              </a:buClr>
              <a:buFont typeface="Arial" panose="020B0604020202020204" pitchFamily="34" charset="0"/>
              <a:buChar char="•"/>
              <a:tabLst/>
              <a:defRPr sz="2667" b="0" i="0">
                <a:latin typeface="Arial" panose="020B0604020202020204" pitchFamily="34" charset="0"/>
                <a:cs typeface="Arial" panose="020B0604020202020204" pitchFamily="34" charset="0"/>
              </a:defRPr>
            </a:lvl3pPr>
            <a:lvl4pPr marL="840296" indent="-239178">
              <a:buFont typeface="Police système"/>
              <a:buChar char="-"/>
              <a:tabLst/>
              <a:defRPr sz="2667"/>
            </a:lvl4pPr>
          </a:lstStyle>
          <a:p>
            <a:r>
              <a:rPr lang="fr-FR"/>
              <a:t>Sous-titre OJ</a:t>
            </a:r>
          </a:p>
          <a:p>
            <a:pPr lvl="1"/>
            <a:r>
              <a:rPr lang="fr-FR" sz="2667" b="0" u="none">
                <a:solidFill>
                  <a:schemeClr val="tx1"/>
                </a:solidFill>
                <a:latin typeface="Arial" panose="020B0604020202020204" pitchFamily="34" charset="0"/>
                <a:cs typeface="Arial" panose="020B0604020202020204" pitchFamily="34" charset="0"/>
              </a:rPr>
              <a:t>Texte 1</a:t>
            </a:r>
          </a:p>
          <a:p>
            <a:pPr lvl="2"/>
            <a:r>
              <a:rPr lang="fr-FR" sz="2667" b="0" u="none">
                <a:solidFill>
                  <a:schemeClr val="tx1"/>
                </a:solidFill>
                <a:latin typeface="Arial" panose="020B0604020202020204" pitchFamily="34" charset="0"/>
                <a:cs typeface="Arial" panose="020B0604020202020204" pitchFamily="34" charset="0"/>
              </a:rPr>
              <a:t>Texte 2</a:t>
            </a:r>
          </a:p>
          <a:p>
            <a:pPr lvl="3"/>
            <a:r>
              <a:rPr lang="fr-FR" sz="2667" b="0" u="none">
                <a:solidFill>
                  <a:schemeClr val="tx1"/>
                </a:solidFill>
                <a:latin typeface="Arial" panose="020B0604020202020204" pitchFamily="34" charset="0"/>
                <a:cs typeface="Arial" panose="020B0604020202020204" pitchFamily="34" charset="0"/>
              </a:rPr>
              <a:t>Texte 3</a:t>
            </a:r>
          </a:p>
          <a:p>
            <a:endParaRPr lang="fr-FR"/>
          </a:p>
          <a:p>
            <a:endParaRPr lang="fr-FR"/>
          </a:p>
          <a:p>
            <a:endParaRPr lang="fr-FR"/>
          </a:p>
        </p:txBody>
      </p:sp>
    </p:spTree>
    <p:extLst>
      <p:ext uri="{BB962C8B-B14F-4D97-AF65-F5344CB8AC3E}">
        <p14:creationId xmlns:p14="http://schemas.microsoft.com/office/powerpoint/2010/main" val="2555328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9"/>
            <a:ext cx="10363200" cy="1470025"/>
          </a:xfrm>
          <a:prstGeom prst="rect">
            <a:avLst/>
          </a:prstGeom>
        </p:spPr>
        <p:txBody>
          <a:bodyPr/>
          <a:lstStyle>
            <a:lvl1pPr>
              <a:defRPr sz="2667" b="1" i="0">
                <a:solidFill>
                  <a:srgbClr val="8B0066"/>
                </a:solidFill>
                <a:latin typeface="Arial" panose="020B0604020202020204" pitchFamily="34" charset="0"/>
                <a:cs typeface="Arial" panose="020B0604020202020204" pitchFamily="34" charset="0"/>
              </a:defRPr>
            </a:lvl1pPr>
          </a:lstStyle>
          <a:p>
            <a:r>
              <a:rPr lang="fr-FR"/>
              <a:t>Modifiez le style du titre</a:t>
            </a:r>
            <a:endParaRPr lang="fr-BE"/>
          </a:p>
        </p:txBody>
      </p:sp>
      <p:sp>
        <p:nvSpPr>
          <p:cNvPr id="3" name="Sous-titre 2"/>
          <p:cNvSpPr>
            <a:spLocks noGrp="1"/>
          </p:cNvSpPr>
          <p:nvPr>
            <p:ph type="subTitle" idx="1"/>
          </p:nvPr>
        </p:nvSpPr>
        <p:spPr>
          <a:xfrm>
            <a:off x="1828800" y="3886200"/>
            <a:ext cx="8534400" cy="1752600"/>
          </a:xfrm>
          <a:prstGeom prst="rect">
            <a:avLst/>
          </a:prstGeom>
        </p:spPr>
        <p:txBody>
          <a:bodyPr>
            <a:noAutofit/>
          </a:bodyPr>
          <a:lstStyle>
            <a:lvl1pPr marL="0" indent="0" algn="ctr">
              <a:buNone/>
              <a:defRPr>
                <a:solidFill>
                  <a:schemeClr val="accent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Modifiez le style des sous-titres du masque</a:t>
            </a:r>
            <a:endParaRPr lang="fr-BE"/>
          </a:p>
        </p:txBody>
      </p:sp>
      <p:sp>
        <p:nvSpPr>
          <p:cNvPr id="4" name="Espace réservé de la date 3"/>
          <p:cNvSpPr>
            <a:spLocks noGrp="1"/>
          </p:cNvSpPr>
          <p:nvPr>
            <p:ph type="dt" sz="half" idx="10"/>
          </p:nvPr>
        </p:nvSpPr>
        <p:spPr/>
        <p:txBody>
          <a:bodyPr/>
          <a:lstStyle/>
          <a:p>
            <a:fld id="{FA6D6333-7CC1-4869-804E-27F728B7662B}" type="datetime1">
              <a:rPr lang="fr-BE" smtClean="0"/>
              <a:t>11-09-25</a:t>
            </a:fld>
            <a:endParaRPr lang="fr-BE"/>
          </a:p>
        </p:txBody>
      </p:sp>
      <p:sp>
        <p:nvSpPr>
          <p:cNvPr id="5" name="Espace réservé du pied de page 4"/>
          <p:cNvSpPr>
            <a:spLocks noGrp="1"/>
          </p:cNvSpPr>
          <p:nvPr>
            <p:ph type="ftr" sz="quarter" idx="11"/>
          </p:nvPr>
        </p:nvSpPr>
        <p:spPr/>
        <p:txBody>
          <a:bodyPr/>
          <a:lstStyle/>
          <a:p>
            <a:r>
              <a:rPr lang="fr-BE"/>
              <a:t>CA F.R.S.-FNRS 21/06/2019</a:t>
            </a:r>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a:p>
        </p:txBody>
      </p:sp>
      <p:sp>
        <p:nvSpPr>
          <p:cNvPr id="12" name="Espace réservé du texte 5">
            <a:extLst>
              <a:ext uri="{FF2B5EF4-FFF2-40B4-BE49-F238E27FC236}">
                <a16:creationId xmlns:a16="http://schemas.microsoft.com/office/drawing/2014/main" id="{C3CC8E50-6D78-9449-B8CC-48629BD173F3}"/>
              </a:ext>
            </a:extLst>
          </p:cNvPr>
          <p:cNvSpPr>
            <a:spLocks noGrp="1"/>
          </p:cNvSpPr>
          <p:nvPr>
            <p:ph type="body" sz="quarter" idx="13" hasCustomPrompt="1"/>
          </p:nvPr>
        </p:nvSpPr>
        <p:spPr>
          <a:xfrm>
            <a:off x="586738" y="932723"/>
            <a:ext cx="10957983" cy="576064"/>
          </a:xfrm>
          <a:prstGeom prst="rect">
            <a:avLst/>
          </a:prstGeom>
        </p:spPr>
        <p:txBody>
          <a:bodyPr/>
          <a:lstStyle>
            <a:lvl1pPr marL="361942" indent="-361942">
              <a:buClr>
                <a:srgbClr val="8B0066"/>
              </a:buClr>
              <a:buFont typeface="+mj-lt"/>
              <a:buAutoNum type="arabicPeriod"/>
              <a:tabLst/>
              <a:defRPr b="0">
                <a:solidFill>
                  <a:srgbClr val="8B0066"/>
                </a:solidFill>
              </a:defRPr>
            </a:lvl1pPr>
            <a:lvl2pPr marL="361942" indent="-300559">
              <a:buClr>
                <a:srgbClr val="8B0066"/>
              </a:buClr>
              <a:buFont typeface="Wingdings" pitchFamily="2" charset="2"/>
              <a:buChar char="§"/>
              <a:tabLst/>
              <a:defRPr sz="2667"/>
            </a:lvl2pPr>
            <a:lvl3pPr marL="537620" indent="-175680">
              <a:buClr>
                <a:schemeClr val="accent1"/>
              </a:buClr>
              <a:buFont typeface="Arial" panose="020B0604020202020204" pitchFamily="34" charset="0"/>
              <a:buChar char="•"/>
              <a:tabLst/>
              <a:defRPr sz="2667" b="0" i="0">
                <a:latin typeface="Arial" panose="020B0604020202020204" pitchFamily="34" charset="0"/>
                <a:cs typeface="Arial" panose="020B0604020202020204" pitchFamily="34" charset="0"/>
              </a:defRPr>
            </a:lvl3pPr>
            <a:lvl4pPr marL="840296" indent="-239178">
              <a:buFont typeface="Police système"/>
              <a:buChar char="-"/>
              <a:tabLst/>
              <a:defRPr sz="2667"/>
            </a:lvl4pPr>
          </a:lstStyle>
          <a:p>
            <a:r>
              <a:rPr lang="fr-FR"/>
              <a:t>Titre point OJ</a:t>
            </a:r>
          </a:p>
          <a:p>
            <a:endParaRPr lang="fr-FR"/>
          </a:p>
          <a:p>
            <a:endParaRPr lang="fr-FR"/>
          </a:p>
          <a:p>
            <a:endParaRPr lang="fr-FR"/>
          </a:p>
        </p:txBody>
      </p:sp>
      <p:sp>
        <p:nvSpPr>
          <p:cNvPr id="9" name="Espace réservé du texte 5">
            <a:extLst>
              <a:ext uri="{FF2B5EF4-FFF2-40B4-BE49-F238E27FC236}">
                <a16:creationId xmlns:a16="http://schemas.microsoft.com/office/drawing/2014/main" id="{5E841F21-9AAA-E84B-AF7A-C33C78685BDC}"/>
              </a:ext>
            </a:extLst>
          </p:cNvPr>
          <p:cNvSpPr>
            <a:spLocks noGrp="1"/>
          </p:cNvSpPr>
          <p:nvPr>
            <p:ph type="body" sz="quarter" idx="14" hasCustomPrompt="1"/>
          </p:nvPr>
        </p:nvSpPr>
        <p:spPr>
          <a:xfrm>
            <a:off x="586738" y="148848"/>
            <a:ext cx="10957983" cy="783875"/>
          </a:xfrm>
          <a:prstGeom prst="rect">
            <a:avLst/>
          </a:prstGeom>
        </p:spPr>
        <p:txBody>
          <a:bodyPr/>
          <a:lstStyle>
            <a:lvl1pPr marL="361942" indent="-361942">
              <a:lnSpc>
                <a:spcPts val="2667"/>
              </a:lnSpc>
              <a:buClr>
                <a:srgbClr val="8B0066"/>
              </a:buClr>
              <a:buFont typeface="+mj-lt"/>
              <a:buAutoNum type="arabicPeriod"/>
              <a:tabLst/>
              <a:defRPr sz="2667">
                <a:solidFill>
                  <a:srgbClr val="8B0066"/>
                </a:solidFill>
              </a:defRPr>
            </a:lvl1pPr>
            <a:lvl2pPr marL="361942" indent="-351358">
              <a:lnSpc>
                <a:spcPts val="2667"/>
              </a:lnSpc>
              <a:buClr>
                <a:schemeClr val="accent6">
                  <a:lumMod val="75000"/>
                </a:schemeClr>
              </a:buClr>
              <a:buFont typeface="+mj-lt"/>
              <a:buAutoNum type="arabicPeriod"/>
              <a:tabLst/>
              <a:defRPr b="1" i="0">
                <a:solidFill>
                  <a:schemeClr val="accent6">
                    <a:lumMod val="75000"/>
                  </a:schemeClr>
                </a:solidFill>
                <a:latin typeface="Arial Narrow" panose="020B0604020202020204" pitchFamily="34" charset="0"/>
                <a:cs typeface="Arial Narrow" panose="020B0604020202020204" pitchFamily="34" charset="0"/>
              </a:defRPr>
            </a:lvl2pPr>
            <a:lvl3pPr marL="601118" indent="-590536">
              <a:buFont typeface="+mj-lt"/>
              <a:buAutoNum type="arabicPeriod"/>
              <a:tabLst/>
              <a:defRPr b="1">
                <a:solidFill>
                  <a:srgbClr val="8B0066"/>
                </a:solidFill>
              </a:defRPr>
            </a:lvl3pPr>
            <a:lvl4pPr marL="1371566" indent="-1360983">
              <a:buFontTx/>
              <a:buNone/>
              <a:tabLst/>
              <a:defRPr b="0" i="0" u="none" baseline="0">
                <a:solidFill>
                  <a:schemeClr val="accent6">
                    <a:lumMod val="75000"/>
                  </a:schemeClr>
                </a:solidFill>
                <a:uFill>
                  <a:solidFill>
                    <a:schemeClr val="accent6">
                      <a:lumMod val="75000"/>
                    </a:schemeClr>
                  </a:solidFill>
                </a:uFill>
                <a:latin typeface="Arial Narrow" panose="020B0604020202020204" pitchFamily="34" charset="0"/>
                <a:cs typeface="Arial Narrow" panose="020B0604020202020204" pitchFamily="34" charset="0"/>
              </a:defRPr>
            </a:lvl4pPr>
          </a:lstStyle>
          <a:p>
            <a:r>
              <a:rPr lang="fr-FR"/>
              <a:t>Titre 1</a:t>
            </a:r>
          </a:p>
          <a:p>
            <a:pPr lvl="1"/>
            <a:r>
              <a:rPr lang="fr-FR"/>
              <a:t>Titre 2</a:t>
            </a:r>
          </a:p>
        </p:txBody>
      </p:sp>
    </p:spTree>
    <p:extLst>
      <p:ext uri="{BB962C8B-B14F-4D97-AF65-F5344CB8AC3E}">
        <p14:creationId xmlns:p14="http://schemas.microsoft.com/office/powerpoint/2010/main" val="2516000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23392" y="1600201"/>
            <a:ext cx="10959008" cy="4525963"/>
          </a:xfrm>
        </p:spPr>
        <p:txBody>
          <a:bodyPr/>
          <a:lstStyle>
            <a:lvl1pPr marL="0" marR="0" indent="0" algn="l" defTabSz="914377" rtl="0" eaLnBrk="1" fontAlgn="auto" latinLnBrk="0" hangingPunct="1">
              <a:lnSpc>
                <a:spcPct val="100000"/>
              </a:lnSpc>
              <a:spcBef>
                <a:spcPct val="20000"/>
              </a:spcBef>
              <a:spcAft>
                <a:spcPts val="0"/>
              </a:spcAft>
              <a:buClr>
                <a:srgbClr val="8B0066"/>
              </a:buClr>
              <a:buSzTx/>
              <a:buFontTx/>
              <a:buNone/>
              <a:tabLst/>
              <a:defRPr/>
            </a:lvl1pPr>
            <a:lvl2pPr marL="742932" marR="0" indent="-285744" algn="l" defTabSz="914377" rtl="0" eaLnBrk="1" fontAlgn="auto" latinLnBrk="0" hangingPunct="1">
              <a:lnSpc>
                <a:spcPct val="100000"/>
              </a:lnSpc>
              <a:spcBef>
                <a:spcPct val="20000"/>
              </a:spcBef>
              <a:spcAft>
                <a:spcPts val="0"/>
              </a:spcAft>
              <a:buClr>
                <a:srgbClr val="ACAA00"/>
              </a:buClr>
              <a:buSzTx/>
              <a:buFontTx/>
              <a:buBlip>
                <a:blip r:embed="rId2"/>
              </a:buBlip>
              <a:tabLst/>
              <a:defRPr/>
            </a:lvl2pPr>
            <a:lvl3pPr marL="1142971" marR="0" indent="-228594" algn="l" defTabSz="914377" rtl="0" eaLnBrk="1" fontAlgn="auto" latinLnBrk="0" hangingPunct="1">
              <a:lnSpc>
                <a:spcPct val="100000"/>
              </a:lnSpc>
              <a:spcBef>
                <a:spcPct val="20000"/>
              </a:spcBef>
              <a:spcAft>
                <a:spcPts val="0"/>
              </a:spcAft>
              <a:buClrTx/>
              <a:buSzTx/>
              <a:buFont typeface="Century Gothic" panose="020B0502020202020204" pitchFamily="34" charset="0"/>
              <a:buChar char="−"/>
              <a:tabLst/>
              <a:defRPr/>
            </a:lvl3pPr>
            <a:lvl4pPr marL="1600160" marR="0" indent="-228594" algn="l" defTabSz="914377" rtl="0" eaLnBrk="1" fontAlgn="auto" latinLnBrk="0" hangingPunct="1">
              <a:lnSpc>
                <a:spcPct val="100000"/>
              </a:lnSpc>
              <a:spcBef>
                <a:spcPct val="20000"/>
              </a:spcBef>
              <a:spcAft>
                <a:spcPts val="0"/>
              </a:spcAft>
              <a:buClrTx/>
              <a:buSzTx/>
              <a:buFont typeface="Wingdings" panose="05000000000000000000" pitchFamily="2" charset="2"/>
              <a:buChar char="ü"/>
              <a:tabLst/>
              <a:defRPr/>
            </a:lvl4pPr>
            <a:lvl5pPr marL="0" marR="0" indent="1828754" algn="l" defTabSz="914377" rtl="0" eaLnBrk="1" fontAlgn="auto" latinLnBrk="0" hangingPunct="1">
              <a:lnSpc>
                <a:spcPct val="100000"/>
              </a:lnSpc>
              <a:spcBef>
                <a:spcPct val="20000"/>
              </a:spcBef>
              <a:spcAft>
                <a:spcPts val="0"/>
              </a:spcAft>
              <a:buClr>
                <a:srgbClr val="8B0066"/>
              </a:buClr>
              <a:buSzTx/>
              <a:buFontTx/>
              <a:buNone/>
              <a:tabLst/>
              <a:defRPr/>
            </a:lvl5pPr>
          </a:lstStyle>
          <a:p>
            <a:pPr lvl="0"/>
            <a:r>
              <a:rPr lang="fr-FR"/>
              <a:t>Sous titre OJ </a:t>
            </a:r>
          </a:p>
          <a:p>
            <a:pPr lvl="1"/>
            <a:r>
              <a:rPr lang="fr-FR"/>
              <a:t>Deuxième niveau</a:t>
            </a:r>
          </a:p>
          <a:p>
            <a:pPr lvl="2"/>
            <a:r>
              <a:rPr lang="fr-FR"/>
              <a:t>Troisième niveau</a:t>
            </a:r>
          </a:p>
          <a:p>
            <a:pPr lvl="3"/>
            <a:r>
              <a:rPr lang="fr-FR"/>
              <a:t>Quatrième niveau</a:t>
            </a:r>
          </a:p>
          <a:p>
            <a:pPr lvl="4"/>
            <a:r>
              <a:rPr lang="fr-FR"/>
              <a:t>Cinquième niveau</a:t>
            </a:r>
          </a:p>
          <a:p>
            <a:pPr lvl="4"/>
            <a:endParaRPr lang="fr-FR"/>
          </a:p>
        </p:txBody>
      </p:sp>
      <p:sp>
        <p:nvSpPr>
          <p:cNvPr id="4" name="Espace réservé de la date 3"/>
          <p:cNvSpPr>
            <a:spLocks noGrp="1"/>
          </p:cNvSpPr>
          <p:nvPr>
            <p:ph type="dt" sz="half" idx="10"/>
          </p:nvPr>
        </p:nvSpPr>
        <p:spPr/>
        <p:txBody>
          <a:bodyPr/>
          <a:lstStyle/>
          <a:p>
            <a:fld id="{20F3BBA8-5F77-4ACE-9DD3-3D09C950804C}" type="datetime1">
              <a:rPr lang="fr-BE" smtClean="0"/>
              <a:t>11-09-25</a:t>
            </a:fld>
            <a:endParaRPr lang="fr-BE"/>
          </a:p>
        </p:txBody>
      </p:sp>
      <p:sp>
        <p:nvSpPr>
          <p:cNvPr id="5" name="Espace réservé du pied de page 4"/>
          <p:cNvSpPr>
            <a:spLocks noGrp="1"/>
          </p:cNvSpPr>
          <p:nvPr>
            <p:ph type="ftr" sz="quarter" idx="11"/>
          </p:nvPr>
        </p:nvSpPr>
        <p:spPr/>
        <p:txBody>
          <a:bodyPr/>
          <a:lstStyle/>
          <a:p>
            <a:r>
              <a:rPr lang="fr-BE"/>
              <a:t>RENCONTRE ADRE-FNRS 2021</a:t>
            </a:r>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a:p>
        </p:txBody>
      </p:sp>
      <p:sp>
        <p:nvSpPr>
          <p:cNvPr id="9" name="Titre 1"/>
          <p:cNvSpPr>
            <a:spLocks noGrp="1"/>
          </p:cNvSpPr>
          <p:nvPr>
            <p:ph type="ctrTitle" hasCustomPrompt="1"/>
          </p:nvPr>
        </p:nvSpPr>
        <p:spPr>
          <a:xfrm>
            <a:off x="587762" y="117600"/>
            <a:ext cx="10994639" cy="436355"/>
          </a:xfrm>
          <a:prstGeom prst="rect">
            <a:avLst/>
          </a:prstGeom>
        </p:spPr>
        <p:txBody>
          <a:bodyPr/>
          <a:lstStyle>
            <a:lvl1pPr algn="l">
              <a:defRPr sz="2000" u="sng">
                <a:solidFill>
                  <a:srgbClr val="E4680B"/>
                </a:solidFill>
              </a:defRPr>
            </a:lvl1pPr>
          </a:lstStyle>
          <a:p>
            <a:r>
              <a:rPr lang="fr-BE"/>
              <a:t>SECTION OJ (T. 20)</a:t>
            </a:r>
          </a:p>
        </p:txBody>
      </p:sp>
      <p:sp>
        <p:nvSpPr>
          <p:cNvPr id="17" name="Espace réservé du texte 16"/>
          <p:cNvSpPr>
            <a:spLocks noGrp="1" noChangeAspect="1"/>
          </p:cNvSpPr>
          <p:nvPr>
            <p:ph type="body" sz="quarter" idx="13" hasCustomPrompt="1"/>
          </p:nvPr>
        </p:nvSpPr>
        <p:spPr>
          <a:xfrm>
            <a:off x="587762" y="716715"/>
            <a:ext cx="10957983" cy="653299"/>
          </a:xfrm>
        </p:spPr>
        <p:txBody>
          <a:bodyPr>
            <a:noAutofit/>
          </a:bodyPr>
          <a:lstStyle>
            <a:lvl1pPr>
              <a:defRPr sz="2000" b="1" u="none" baseline="0">
                <a:solidFill>
                  <a:srgbClr val="8B0066"/>
                </a:solidFill>
              </a:defRPr>
            </a:lvl1pPr>
          </a:lstStyle>
          <a:p>
            <a:pPr lvl="0"/>
            <a:r>
              <a:rPr lang="fr-FR"/>
              <a:t>TITRE POINT OJ (T. 20)</a:t>
            </a:r>
            <a:endParaRPr lang="fr-BE"/>
          </a:p>
        </p:txBody>
      </p:sp>
    </p:spTree>
    <p:extLst>
      <p:ext uri="{BB962C8B-B14F-4D97-AF65-F5344CB8AC3E}">
        <p14:creationId xmlns:p14="http://schemas.microsoft.com/office/powerpoint/2010/main" val="2501655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23392" y="1600201"/>
            <a:ext cx="10959008" cy="4525963"/>
          </a:xfrm>
        </p:spPr>
        <p:txBody>
          <a:bodyPr/>
          <a:lstStyle>
            <a:lvl1pPr marL="0" marR="0" indent="0" algn="l" defTabSz="914377" rtl="0" eaLnBrk="1" fontAlgn="auto" latinLnBrk="0" hangingPunct="1">
              <a:lnSpc>
                <a:spcPct val="100000"/>
              </a:lnSpc>
              <a:spcBef>
                <a:spcPct val="20000"/>
              </a:spcBef>
              <a:spcAft>
                <a:spcPts val="0"/>
              </a:spcAft>
              <a:buClr>
                <a:srgbClr val="8B0066"/>
              </a:buClr>
              <a:buSzTx/>
              <a:buFontTx/>
              <a:buNone/>
              <a:tabLst/>
              <a:defRPr/>
            </a:lvl1pPr>
            <a:lvl2pPr marL="742932" marR="0" indent="-285744" algn="l" defTabSz="914377" rtl="0" eaLnBrk="1" fontAlgn="auto" latinLnBrk="0" hangingPunct="1">
              <a:lnSpc>
                <a:spcPct val="100000"/>
              </a:lnSpc>
              <a:spcBef>
                <a:spcPct val="20000"/>
              </a:spcBef>
              <a:spcAft>
                <a:spcPts val="0"/>
              </a:spcAft>
              <a:buClr>
                <a:srgbClr val="ACAA00"/>
              </a:buClr>
              <a:buSzTx/>
              <a:buFontTx/>
              <a:buBlip>
                <a:blip r:embed="rId2"/>
              </a:buBlip>
              <a:tabLst/>
              <a:defRPr/>
            </a:lvl2pPr>
            <a:lvl3pPr marL="1142971" marR="0" indent="-228594" algn="l" defTabSz="914377" rtl="0" eaLnBrk="1" fontAlgn="auto" latinLnBrk="0" hangingPunct="1">
              <a:lnSpc>
                <a:spcPct val="100000"/>
              </a:lnSpc>
              <a:spcBef>
                <a:spcPct val="20000"/>
              </a:spcBef>
              <a:spcAft>
                <a:spcPts val="0"/>
              </a:spcAft>
              <a:buClrTx/>
              <a:buSzTx/>
              <a:buFont typeface="Century Gothic" panose="020B0502020202020204" pitchFamily="34" charset="0"/>
              <a:buChar char="−"/>
              <a:tabLst/>
              <a:defRPr/>
            </a:lvl3pPr>
            <a:lvl4pPr marL="1600160" marR="0" indent="-228594" algn="l" defTabSz="914377" rtl="0" eaLnBrk="1" fontAlgn="auto" latinLnBrk="0" hangingPunct="1">
              <a:lnSpc>
                <a:spcPct val="100000"/>
              </a:lnSpc>
              <a:spcBef>
                <a:spcPct val="20000"/>
              </a:spcBef>
              <a:spcAft>
                <a:spcPts val="0"/>
              </a:spcAft>
              <a:buClrTx/>
              <a:buSzTx/>
              <a:buFont typeface="Wingdings" panose="05000000000000000000" pitchFamily="2" charset="2"/>
              <a:buChar char="ü"/>
              <a:tabLst/>
              <a:defRPr/>
            </a:lvl4pPr>
            <a:lvl5pPr marL="0" marR="0" indent="1828754" algn="l" defTabSz="914377" rtl="0" eaLnBrk="1" fontAlgn="auto" latinLnBrk="0" hangingPunct="1">
              <a:lnSpc>
                <a:spcPct val="100000"/>
              </a:lnSpc>
              <a:spcBef>
                <a:spcPct val="20000"/>
              </a:spcBef>
              <a:spcAft>
                <a:spcPts val="0"/>
              </a:spcAft>
              <a:buClr>
                <a:srgbClr val="8B0066"/>
              </a:buClr>
              <a:buSzTx/>
              <a:buFontTx/>
              <a:buNone/>
              <a:tabLst/>
              <a:defRPr/>
            </a:lvl5pPr>
          </a:lstStyle>
          <a:p>
            <a:pPr lvl="0"/>
            <a:r>
              <a:rPr lang="fr-FR"/>
              <a:t>Sous titre OJ </a:t>
            </a:r>
          </a:p>
          <a:p>
            <a:pPr lvl="1"/>
            <a:r>
              <a:rPr lang="fr-FR"/>
              <a:t>Deuxième niveau</a:t>
            </a:r>
          </a:p>
          <a:p>
            <a:pPr lvl="2"/>
            <a:r>
              <a:rPr lang="fr-FR"/>
              <a:t>Troisième niveau</a:t>
            </a:r>
          </a:p>
          <a:p>
            <a:pPr lvl="3"/>
            <a:r>
              <a:rPr lang="fr-FR"/>
              <a:t>Quatrième niveau</a:t>
            </a:r>
          </a:p>
          <a:p>
            <a:pPr lvl="4"/>
            <a:r>
              <a:rPr lang="fr-FR"/>
              <a:t>Cinquième niveau</a:t>
            </a:r>
          </a:p>
          <a:p>
            <a:pPr lvl="4"/>
            <a:endParaRPr lang="fr-FR"/>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a:p>
        </p:txBody>
      </p:sp>
      <p:sp>
        <p:nvSpPr>
          <p:cNvPr id="9" name="Titre 1"/>
          <p:cNvSpPr>
            <a:spLocks noGrp="1"/>
          </p:cNvSpPr>
          <p:nvPr>
            <p:ph type="ctrTitle" hasCustomPrompt="1"/>
          </p:nvPr>
        </p:nvSpPr>
        <p:spPr>
          <a:xfrm>
            <a:off x="587762" y="117600"/>
            <a:ext cx="10994639" cy="436355"/>
          </a:xfrm>
          <a:prstGeom prst="rect">
            <a:avLst/>
          </a:prstGeom>
        </p:spPr>
        <p:txBody>
          <a:bodyPr/>
          <a:lstStyle>
            <a:lvl1pPr algn="l">
              <a:defRPr sz="2000" u="sng">
                <a:solidFill>
                  <a:srgbClr val="E4680B"/>
                </a:solidFill>
              </a:defRPr>
            </a:lvl1pPr>
          </a:lstStyle>
          <a:p>
            <a:r>
              <a:rPr lang="fr-BE"/>
              <a:t>SECTION OJ (T. 20)</a:t>
            </a:r>
          </a:p>
        </p:txBody>
      </p:sp>
      <p:sp>
        <p:nvSpPr>
          <p:cNvPr id="17" name="Espace réservé du texte 16"/>
          <p:cNvSpPr>
            <a:spLocks noGrp="1" noChangeAspect="1"/>
          </p:cNvSpPr>
          <p:nvPr>
            <p:ph type="body" sz="quarter" idx="13" hasCustomPrompt="1"/>
          </p:nvPr>
        </p:nvSpPr>
        <p:spPr>
          <a:xfrm>
            <a:off x="587762" y="716715"/>
            <a:ext cx="10957983" cy="653299"/>
          </a:xfrm>
        </p:spPr>
        <p:txBody>
          <a:bodyPr>
            <a:noAutofit/>
          </a:bodyPr>
          <a:lstStyle>
            <a:lvl1pPr>
              <a:defRPr sz="2000" b="1" u="none" baseline="0">
                <a:solidFill>
                  <a:srgbClr val="8B0066"/>
                </a:solidFill>
              </a:defRPr>
            </a:lvl1pPr>
          </a:lstStyle>
          <a:p>
            <a:pPr lvl="0"/>
            <a:r>
              <a:rPr lang="fr-FR"/>
              <a:t>TITRE POINT OJ (T. 20)</a:t>
            </a:r>
            <a:endParaRPr lang="fr-BE"/>
          </a:p>
        </p:txBody>
      </p:sp>
    </p:spTree>
    <p:extLst>
      <p:ext uri="{BB962C8B-B14F-4D97-AF65-F5344CB8AC3E}">
        <p14:creationId xmlns:p14="http://schemas.microsoft.com/office/powerpoint/2010/main" val="27419784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23392" y="1600201"/>
            <a:ext cx="10959008" cy="4525963"/>
          </a:xfrm>
        </p:spPr>
        <p:txBody>
          <a:bodyPr/>
          <a:lstStyle>
            <a:lvl1pPr marL="0" marR="0" indent="0" algn="l" defTabSz="914377" rtl="0" eaLnBrk="1" fontAlgn="auto" latinLnBrk="0" hangingPunct="1">
              <a:lnSpc>
                <a:spcPct val="100000"/>
              </a:lnSpc>
              <a:spcBef>
                <a:spcPct val="20000"/>
              </a:spcBef>
              <a:spcAft>
                <a:spcPts val="0"/>
              </a:spcAft>
              <a:buClr>
                <a:srgbClr val="8B0066"/>
              </a:buClr>
              <a:buSzTx/>
              <a:buFontTx/>
              <a:buNone/>
              <a:tabLst/>
              <a:defRPr/>
            </a:lvl1pPr>
            <a:lvl2pPr marL="742932" marR="0" indent="-285744" algn="l" defTabSz="914377" rtl="0" eaLnBrk="1" fontAlgn="auto" latinLnBrk="0" hangingPunct="1">
              <a:lnSpc>
                <a:spcPct val="100000"/>
              </a:lnSpc>
              <a:spcBef>
                <a:spcPct val="20000"/>
              </a:spcBef>
              <a:spcAft>
                <a:spcPts val="0"/>
              </a:spcAft>
              <a:buClr>
                <a:srgbClr val="ACAA00"/>
              </a:buClr>
              <a:buSzTx/>
              <a:buFontTx/>
              <a:buBlip>
                <a:blip r:embed="rId2"/>
              </a:buBlip>
              <a:tabLst/>
              <a:defRPr/>
            </a:lvl2pPr>
            <a:lvl3pPr marL="1142971" marR="0" indent="-228594" algn="l" defTabSz="914377" rtl="0" eaLnBrk="1" fontAlgn="auto" latinLnBrk="0" hangingPunct="1">
              <a:lnSpc>
                <a:spcPct val="100000"/>
              </a:lnSpc>
              <a:spcBef>
                <a:spcPct val="20000"/>
              </a:spcBef>
              <a:spcAft>
                <a:spcPts val="0"/>
              </a:spcAft>
              <a:buClrTx/>
              <a:buSzTx/>
              <a:buFont typeface="Century Gothic" panose="020B0502020202020204" pitchFamily="34" charset="0"/>
              <a:buChar char="−"/>
              <a:tabLst/>
              <a:defRPr/>
            </a:lvl3pPr>
            <a:lvl4pPr marL="1600160" marR="0" indent="-228594" algn="l" defTabSz="914377" rtl="0" eaLnBrk="1" fontAlgn="auto" latinLnBrk="0" hangingPunct="1">
              <a:lnSpc>
                <a:spcPct val="100000"/>
              </a:lnSpc>
              <a:spcBef>
                <a:spcPct val="20000"/>
              </a:spcBef>
              <a:spcAft>
                <a:spcPts val="0"/>
              </a:spcAft>
              <a:buClrTx/>
              <a:buSzTx/>
              <a:buFont typeface="Wingdings" panose="05000000000000000000" pitchFamily="2" charset="2"/>
              <a:buChar char="ü"/>
              <a:tabLst/>
              <a:defRPr/>
            </a:lvl4pPr>
            <a:lvl5pPr marL="0" marR="0" indent="1828754" algn="l" defTabSz="914377" rtl="0" eaLnBrk="1" fontAlgn="auto" latinLnBrk="0" hangingPunct="1">
              <a:lnSpc>
                <a:spcPct val="100000"/>
              </a:lnSpc>
              <a:spcBef>
                <a:spcPct val="20000"/>
              </a:spcBef>
              <a:spcAft>
                <a:spcPts val="0"/>
              </a:spcAft>
              <a:buClr>
                <a:srgbClr val="8B0066"/>
              </a:buClr>
              <a:buSzTx/>
              <a:buFontTx/>
              <a:buNone/>
              <a:tabLst/>
              <a:defRPr/>
            </a:lvl5pPr>
          </a:lstStyle>
          <a:p>
            <a:pPr lvl="0"/>
            <a:r>
              <a:rPr lang="fr-FR"/>
              <a:t>Sous titre OJ </a:t>
            </a:r>
          </a:p>
          <a:p>
            <a:pPr lvl="1"/>
            <a:r>
              <a:rPr lang="fr-FR"/>
              <a:t>Deuxième niveau</a:t>
            </a:r>
          </a:p>
          <a:p>
            <a:pPr lvl="2"/>
            <a:r>
              <a:rPr lang="fr-FR"/>
              <a:t>Troisième niveau</a:t>
            </a:r>
          </a:p>
          <a:p>
            <a:pPr lvl="3"/>
            <a:r>
              <a:rPr lang="fr-FR"/>
              <a:t>Quatrième niveau</a:t>
            </a:r>
          </a:p>
          <a:p>
            <a:pPr lvl="4"/>
            <a:r>
              <a:rPr lang="fr-FR"/>
              <a:t>Cinquième niveau</a:t>
            </a:r>
          </a:p>
          <a:p>
            <a:pPr lvl="4"/>
            <a:endParaRPr lang="fr-FR"/>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a:p>
        </p:txBody>
      </p:sp>
      <p:sp>
        <p:nvSpPr>
          <p:cNvPr id="9" name="Titre 1"/>
          <p:cNvSpPr>
            <a:spLocks noGrp="1"/>
          </p:cNvSpPr>
          <p:nvPr>
            <p:ph type="ctrTitle" hasCustomPrompt="1"/>
          </p:nvPr>
        </p:nvSpPr>
        <p:spPr>
          <a:xfrm>
            <a:off x="587762" y="117600"/>
            <a:ext cx="10994639" cy="436355"/>
          </a:xfrm>
          <a:prstGeom prst="rect">
            <a:avLst/>
          </a:prstGeom>
        </p:spPr>
        <p:txBody>
          <a:bodyPr/>
          <a:lstStyle>
            <a:lvl1pPr algn="l">
              <a:defRPr sz="2000" u="sng">
                <a:solidFill>
                  <a:srgbClr val="E4680B"/>
                </a:solidFill>
              </a:defRPr>
            </a:lvl1pPr>
          </a:lstStyle>
          <a:p>
            <a:r>
              <a:rPr lang="fr-BE"/>
              <a:t>SECTION OJ (T. 20)</a:t>
            </a:r>
          </a:p>
        </p:txBody>
      </p:sp>
      <p:sp>
        <p:nvSpPr>
          <p:cNvPr id="17" name="Espace réservé du texte 16"/>
          <p:cNvSpPr>
            <a:spLocks noGrp="1" noChangeAspect="1"/>
          </p:cNvSpPr>
          <p:nvPr>
            <p:ph type="body" sz="quarter" idx="13" hasCustomPrompt="1"/>
          </p:nvPr>
        </p:nvSpPr>
        <p:spPr>
          <a:xfrm>
            <a:off x="587762" y="716715"/>
            <a:ext cx="10957983" cy="653299"/>
          </a:xfrm>
        </p:spPr>
        <p:txBody>
          <a:bodyPr>
            <a:noAutofit/>
          </a:bodyPr>
          <a:lstStyle>
            <a:lvl1pPr>
              <a:defRPr sz="2000" b="1" u="none" baseline="0">
                <a:solidFill>
                  <a:srgbClr val="8B0066"/>
                </a:solidFill>
              </a:defRPr>
            </a:lvl1pPr>
          </a:lstStyle>
          <a:p>
            <a:pPr lvl="0"/>
            <a:r>
              <a:rPr lang="fr-FR"/>
              <a:t>TITRE POINT OJ (T. 20)</a:t>
            </a:r>
            <a:endParaRPr lang="fr-BE"/>
          </a:p>
        </p:txBody>
      </p:sp>
    </p:spTree>
    <p:extLst>
      <p:ext uri="{BB962C8B-B14F-4D97-AF65-F5344CB8AC3E}">
        <p14:creationId xmlns:p14="http://schemas.microsoft.com/office/powerpoint/2010/main" val="430343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23392" y="1600201"/>
            <a:ext cx="10959008" cy="4525963"/>
          </a:xfrm>
        </p:spPr>
        <p:txBody>
          <a:bodyPr/>
          <a:lstStyle>
            <a:lvl1pPr marL="0" marR="0" indent="0" algn="l" defTabSz="914377" rtl="0" eaLnBrk="1" fontAlgn="auto" latinLnBrk="0" hangingPunct="1">
              <a:lnSpc>
                <a:spcPct val="100000"/>
              </a:lnSpc>
              <a:spcBef>
                <a:spcPct val="20000"/>
              </a:spcBef>
              <a:spcAft>
                <a:spcPts val="0"/>
              </a:spcAft>
              <a:buClr>
                <a:srgbClr val="8B0066"/>
              </a:buClr>
              <a:buSzTx/>
              <a:buFontTx/>
              <a:buNone/>
              <a:tabLst/>
              <a:defRPr/>
            </a:lvl1pPr>
            <a:lvl2pPr marL="742932" marR="0" indent="-285744" algn="l" defTabSz="914377" rtl="0" eaLnBrk="1" fontAlgn="auto" latinLnBrk="0" hangingPunct="1">
              <a:lnSpc>
                <a:spcPct val="100000"/>
              </a:lnSpc>
              <a:spcBef>
                <a:spcPct val="20000"/>
              </a:spcBef>
              <a:spcAft>
                <a:spcPts val="0"/>
              </a:spcAft>
              <a:buClr>
                <a:srgbClr val="ACAA00"/>
              </a:buClr>
              <a:buSzTx/>
              <a:buFontTx/>
              <a:buBlip>
                <a:blip r:embed="rId2"/>
              </a:buBlip>
              <a:tabLst/>
              <a:defRPr/>
            </a:lvl2pPr>
            <a:lvl3pPr marL="1142971" marR="0" indent="-228594" algn="l" defTabSz="914377" rtl="0" eaLnBrk="1" fontAlgn="auto" latinLnBrk="0" hangingPunct="1">
              <a:lnSpc>
                <a:spcPct val="100000"/>
              </a:lnSpc>
              <a:spcBef>
                <a:spcPct val="20000"/>
              </a:spcBef>
              <a:spcAft>
                <a:spcPts val="0"/>
              </a:spcAft>
              <a:buClrTx/>
              <a:buSzTx/>
              <a:buFont typeface="Century Gothic" panose="020B0502020202020204" pitchFamily="34" charset="0"/>
              <a:buChar char="−"/>
              <a:tabLst/>
              <a:defRPr/>
            </a:lvl3pPr>
            <a:lvl4pPr marL="1600160" marR="0" indent="-228594" algn="l" defTabSz="914377" rtl="0" eaLnBrk="1" fontAlgn="auto" latinLnBrk="0" hangingPunct="1">
              <a:lnSpc>
                <a:spcPct val="100000"/>
              </a:lnSpc>
              <a:spcBef>
                <a:spcPct val="20000"/>
              </a:spcBef>
              <a:spcAft>
                <a:spcPts val="0"/>
              </a:spcAft>
              <a:buClrTx/>
              <a:buSzTx/>
              <a:buFont typeface="Wingdings" panose="05000000000000000000" pitchFamily="2" charset="2"/>
              <a:buChar char="ü"/>
              <a:tabLst/>
              <a:defRPr/>
            </a:lvl4pPr>
            <a:lvl5pPr marL="0" marR="0" indent="1828754" algn="l" defTabSz="914377" rtl="0" eaLnBrk="1" fontAlgn="auto" latinLnBrk="0" hangingPunct="1">
              <a:lnSpc>
                <a:spcPct val="100000"/>
              </a:lnSpc>
              <a:spcBef>
                <a:spcPct val="20000"/>
              </a:spcBef>
              <a:spcAft>
                <a:spcPts val="0"/>
              </a:spcAft>
              <a:buClr>
                <a:srgbClr val="8B0066"/>
              </a:buClr>
              <a:buSzTx/>
              <a:buFontTx/>
              <a:buNone/>
              <a:tabLst/>
              <a:defRPr/>
            </a:lvl5pPr>
          </a:lstStyle>
          <a:p>
            <a:pPr lvl="0"/>
            <a:r>
              <a:rPr lang="fr-FR"/>
              <a:t>Sous titre OJ </a:t>
            </a:r>
          </a:p>
          <a:p>
            <a:pPr lvl="1"/>
            <a:r>
              <a:rPr lang="fr-FR"/>
              <a:t>Deuxième niveau</a:t>
            </a:r>
          </a:p>
          <a:p>
            <a:pPr lvl="2"/>
            <a:r>
              <a:rPr lang="fr-FR"/>
              <a:t>Troisième niveau</a:t>
            </a:r>
          </a:p>
          <a:p>
            <a:pPr lvl="3"/>
            <a:r>
              <a:rPr lang="fr-FR"/>
              <a:t>Quatrième niveau</a:t>
            </a:r>
          </a:p>
          <a:p>
            <a:pPr lvl="4"/>
            <a:r>
              <a:rPr lang="fr-FR"/>
              <a:t>Cinquième niveau</a:t>
            </a:r>
          </a:p>
          <a:p>
            <a:pPr lvl="4"/>
            <a:endParaRPr lang="fr-FR"/>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a:p>
        </p:txBody>
      </p:sp>
      <p:sp>
        <p:nvSpPr>
          <p:cNvPr id="9" name="Titre 1"/>
          <p:cNvSpPr>
            <a:spLocks noGrp="1"/>
          </p:cNvSpPr>
          <p:nvPr>
            <p:ph type="ctrTitle" hasCustomPrompt="1"/>
          </p:nvPr>
        </p:nvSpPr>
        <p:spPr>
          <a:xfrm>
            <a:off x="587762" y="117600"/>
            <a:ext cx="10994639" cy="436355"/>
          </a:xfrm>
          <a:prstGeom prst="rect">
            <a:avLst/>
          </a:prstGeom>
        </p:spPr>
        <p:txBody>
          <a:bodyPr/>
          <a:lstStyle>
            <a:lvl1pPr algn="l">
              <a:defRPr sz="2000" u="sng">
                <a:solidFill>
                  <a:srgbClr val="E4680B"/>
                </a:solidFill>
              </a:defRPr>
            </a:lvl1pPr>
          </a:lstStyle>
          <a:p>
            <a:r>
              <a:rPr lang="fr-BE"/>
              <a:t>SECTION OJ (T. 20)</a:t>
            </a:r>
          </a:p>
        </p:txBody>
      </p:sp>
      <p:sp>
        <p:nvSpPr>
          <p:cNvPr id="17" name="Espace réservé du texte 16"/>
          <p:cNvSpPr>
            <a:spLocks noGrp="1" noChangeAspect="1"/>
          </p:cNvSpPr>
          <p:nvPr>
            <p:ph type="body" sz="quarter" idx="13" hasCustomPrompt="1"/>
          </p:nvPr>
        </p:nvSpPr>
        <p:spPr>
          <a:xfrm>
            <a:off x="587762" y="716715"/>
            <a:ext cx="10957983" cy="653299"/>
          </a:xfrm>
        </p:spPr>
        <p:txBody>
          <a:bodyPr>
            <a:noAutofit/>
          </a:bodyPr>
          <a:lstStyle>
            <a:lvl1pPr>
              <a:defRPr sz="2000" b="1" u="none" baseline="0">
                <a:solidFill>
                  <a:srgbClr val="8B0066"/>
                </a:solidFill>
              </a:defRPr>
            </a:lvl1pPr>
          </a:lstStyle>
          <a:p>
            <a:pPr lvl="0"/>
            <a:r>
              <a:rPr lang="fr-FR"/>
              <a:t>TITRE POINT OJ (T. 20)</a:t>
            </a:r>
            <a:endParaRPr lang="fr-BE"/>
          </a:p>
        </p:txBody>
      </p:sp>
    </p:spTree>
    <p:extLst>
      <p:ext uri="{BB962C8B-B14F-4D97-AF65-F5344CB8AC3E}">
        <p14:creationId xmlns:p14="http://schemas.microsoft.com/office/powerpoint/2010/main" val="176307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8A006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23392" y="1600201"/>
            <a:ext cx="10959008" cy="4525963"/>
          </a:xfrm>
        </p:spPr>
        <p:txBody>
          <a:bodyPr/>
          <a:lstStyle>
            <a:lvl1pPr marL="0" marR="0" indent="0" algn="l" defTabSz="914377" rtl="0" eaLnBrk="1" fontAlgn="auto" latinLnBrk="0" hangingPunct="1">
              <a:lnSpc>
                <a:spcPct val="100000"/>
              </a:lnSpc>
              <a:spcBef>
                <a:spcPct val="20000"/>
              </a:spcBef>
              <a:spcAft>
                <a:spcPts val="0"/>
              </a:spcAft>
              <a:buClr>
                <a:srgbClr val="8B0066"/>
              </a:buClr>
              <a:buSzTx/>
              <a:buFontTx/>
              <a:buNone/>
              <a:tabLst/>
              <a:defRPr/>
            </a:lvl1pPr>
            <a:lvl2pPr marL="742932" marR="0" indent="-285744" algn="l" defTabSz="914377" rtl="0" eaLnBrk="1" fontAlgn="auto" latinLnBrk="0" hangingPunct="1">
              <a:lnSpc>
                <a:spcPct val="100000"/>
              </a:lnSpc>
              <a:spcBef>
                <a:spcPct val="20000"/>
              </a:spcBef>
              <a:spcAft>
                <a:spcPts val="0"/>
              </a:spcAft>
              <a:buClr>
                <a:srgbClr val="ACAA00"/>
              </a:buClr>
              <a:buSzTx/>
              <a:buFontTx/>
              <a:buBlip>
                <a:blip r:embed="rId2"/>
              </a:buBlip>
              <a:tabLst/>
              <a:defRPr/>
            </a:lvl2pPr>
            <a:lvl3pPr marL="1142971" marR="0" indent="-228594" algn="l" defTabSz="914377" rtl="0" eaLnBrk="1" fontAlgn="auto" latinLnBrk="0" hangingPunct="1">
              <a:lnSpc>
                <a:spcPct val="100000"/>
              </a:lnSpc>
              <a:spcBef>
                <a:spcPct val="20000"/>
              </a:spcBef>
              <a:spcAft>
                <a:spcPts val="0"/>
              </a:spcAft>
              <a:buClrTx/>
              <a:buSzTx/>
              <a:buFont typeface="Century Gothic" panose="020B0502020202020204" pitchFamily="34" charset="0"/>
              <a:buChar char="−"/>
              <a:tabLst/>
              <a:defRPr/>
            </a:lvl3pPr>
            <a:lvl4pPr marL="1600160" marR="0" indent="-228594" algn="l" defTabSz="914377" rtl="0" eaLnBrk="1" fontAlgn="auto" latinLnBrk="0" hangingPunct="1">
              <a:lnSpc>
                <a:spcPct val="100000"/>
              </a:lnSpc>
              <a:spcBef>
                <a:spcPct val="20000"/>
              </a:spcBef>
              <a:spcAft>
                <a:spcPts val="0"/>
              </a:spcAft>
              <a:buClrTx/>
              <a:buSzTx/>
              <a:buFont typeface="Wingdings" panose="05000000000000000000" pitchFamily="2" charset="2"/>
              <a:buChar char="ü"/>
              <a:tabLst/>
              <a:defRPr/>
            </a:lvl4pPr>
            <a:lvl5pPr marL="0" marR="0" indent="1828754" algn="l" defTabSz="914377" rtl="0" eaLnBrk="1" fontAlgn="auto" latinLnBrk="0" hangingPunct="1">
              <a:lnSpc>
                <a:spcPct val="100000"/>
              </a:lnSpc>
              <a:spcBef>
                <a:spcPct val="20000"/>
              </a:spcBef>
              <a:spcAft>
                <a:spcPts val="0"/>
              </a:spcAft>
              <a:buClr>
                <a:srgbClr val="8B0066"/>
              </a:buClr>
              <a:buSzTx/>
              <a:buFontTx/>
              <a:buNone/>
              <a:tabLst/>
              <a:defRPr/>
            </a:lvl5pPr>
          </a:lstStyle>
          <a:p>
            <a:pPr lvl="0"/>
            <a:r>
              <a:rPr lang="fr-FR"/>
              <a:t>Sous titre OJ </a:t>
            </a:r>
          </a:p>
          <a:p>
            <a:pPr lvl="1"/>
            <a:r>
              <a:rPr lang="fr-FR"/>
              <a:t>Deuxième niveau</a:t>
            </a:r>
          </a:p>
          <a:p>
            <a:pPr lvl="2"/>
            <a:r>
              <a:rPr lang="fr-FR"/>
              <a:t>Troisième niveau</a:t>
            </a:r>
          </a:p>
          <a:p>
            <a:pPr lvl="3"/>
            <a:r>
              <a:rPr lang="fr-FR"/>
              <a:t>Quatrième niveau</a:t>
            </a:r>
          </a:p>
          <a:p>
            <a:pPr lvl="4"/>
            <a:r>
              <a:rPr lang="fr-FR"/>
              <a:t>Cinquième niveau</a:t>
            </a:r>
          </a:p>
          <a:p>
            <a:pPr lvl="4"/>
            <a:endParaRPr lang="fr-FR"/>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a:p>
        </p:txBody>
      </p:sp>
      <p:sp>
        <p:nvSpPr>
          <p:cNvPr id="9" name="Titre 1"/>
          <p:cNvSpPr>
            <a:spLocks noGrp="1"/>
          </p:cNvSpPr>
          <p:nvPr>
            <p:ph type="ctrTitle" hasCustomPrompt="1"/>
          </p:nvPr>
        </p:nvSpPr>
        <p:spPr>
          <a:xfrm>
            <a:off x="587762" y="117600"/>
            <a:ext cx="10994639" cy="436355"/>
          </a:xfrm>
          <a:prstGeom prst="rect">
            <a:avLst/>
          </a:prstGeom>
        </p:spPr>
        <p:txBody>
          <a:bodyPr/>
          <a:lstStyle>
            <a:lvl1pPr algn="l">
              <a:defRPr sz="2000" u="sng">
                <a:solidFill>
                  <a:srgbClr val="E4680B"/>
                </a:solidFill>
              </a:defRPr>
            </a:lvl1pPr>
          </a:lstStyle>
          <a:p>
            <a:r>
              <a:rPr lang="fr-BE"/>
              <a:t>SECTION OJ (T. 20)</a:t>
            </a:r>
          </a:p>
        </p:txBody>
      </p:sp>
      <p:sp>
        <p:nvSpPr>
          <p:cNvPr id="17" name="Espace réservé du texte 16"/>
          <p:cNvSpPr>
            <a:spLocks noGrp="1" noChangeAspect="1"/>
          </p:cNvSpPr>
          <p:nvPr>
            <p:ph type="body" sz="quarter" idx="13" hasCustomPrompt="1"/>
          </p:nvPr>
        </p:nvSpPr>
        <p:spPr>
          <a:xfrm>
            <a:off x="587762" y="716715"/>
            <a:ext cx="10957983" cy="653299"/>
          </a:xfrm>
        </p:spPr>
        <p:txBody>
          <a:bodyPr>
            <a:noAutofit/>
          </a:bodyPr>
          <a:lstStyle>
            <a:lvl1pPr>
              <a:defRPr sz="2000" b="1" u="none" baseline="0">
                <a:solidFill>
                  <a:srgbClr val="8B0066"/>
                </a:solidFill>
              </a:defRPr>
            </a:lvl1pPr>
          </a:lstStyle>
          <a:p>
            <a:pPr lvl="0"/>
            <a:r>
              <a:rPr lang="fr-FR"/>
              <a:t>TITRE POINT OJ (T. 20)</a:t>
            </a:r>
            <a:endParaRPr lang="fr-BE"/>
          </a:p>
        </p:txBody>
      </p:sp>
    </p:spTree>
    <p:extLst>
      <p:ext uri="{BB962C8B-B14F-4D97-AF65-F5344CB8AC3E}">
        <p14:creationId xmlns:p14="http://schemas.microsoft.com/office/powerpoint/2010/main" val="2495025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23392" y="1600201"/>
            <a:ext cx="10959008" cy="4525963"/>
          </a:xfrm>
        </p:spPr>
        <p:txBody>
          <a:bodyPr/>
          <a:lstStyle>
            <a:lvl1pPr marL="0" marR="0" indent="0" algn="l" defTabSz="914377" rtl="0" eaLnBrk="1" fontAlgn="auto" latinLnBrk="0" hangingPunct="1">
              <a:lnSpc>
                <a:spcPct val="100000"/>
              </a:lnSpc>
              <a:spcBef>
                <a:spcPct val="20000"/>
              </a:spcBef>
              <a:spcAft>
                <a:spcPts val="0"/>
              </a:spcAft>
              <a:buClr>
                <a:srgbClr val="8B0066"/>
              </a:buClr>
              <a:buSzTx/>
              <a:buFontTx/>
              <a:buNone/>
              <a:tabLst/>
              <a:defRPr/>
            </a:lvl1pPr>
            <a:lvl2pPr marL="742932" marR="0" indent="-285744" algn="l" defTabSz="914377" rtl="0" eaLnBrk="1" fontAlgn="auto" latinLnBrk="0" hangingPunct="1">
              <a:lnSpc>
                <a:spcPct val="100000"/>
              </a:lnSpc>
              <a:spcBef>
                <a:spcPct val="20000"/>
              </a:spcBef>
              <a:spcAft>
                <a:spcPts val="0"/>
              </a:spcAft>
              <a:buClr>
                <a:srgbClr val="ACAA00"/>
              </a:buClr>
              <a:buSzTx/>
              <a:buFontTx/>
              <a:buBlip>
                <a:blip r:embed="rId2"/>
              </a:buBlip>
              <a:tabLst/>
              <a:defRPr/>
            </a:lvl2pPr>
            <a:lvl3pPr marL="1142971" marR="0" indent="-228594" algn="l" defTabSz="914377" rtl="0" eaLnBrk="1" fontAlgn="auto" latinLnBrk="0" hangingPunct="1">
              <a:lnSpc>
                <a:spcPct val="100000"/>
              </a:lnSpc>
              <a:spcBef>
                <a:spcPct val="20000"/>
              </a:spcBef>
              <a:spcAft>
                <a:spcPts val="0"/>
              </a:spcAft>
              <a:buClrTx/>
              <a:buSzTx/>
              <a:buFont typeface="Century Gothic" panose="020B0502020202020204" pitchFamily="34" charset="0"/>
              <a:buChar char="−"/>
              <a:tabLst/>
              <a:defRPr/>
            </a:lvl3pPr>
            <a:lvl4pPr marL="1600160" marR="0" indent="-228594" algn="l" defTabSz="914377" rtl="0" eaLnBrk="1" fontAlgn="auto" latinLnBrk="0" hangingPunct="1">
              <a:lnSpc>
                <a:spcPct val="100000"/>
              </a:lnSpc>
              <a:spcBef>
                <a:spcPct val="20000"/>
              </a:spcBef>
              <a:spcAft>
                <a:spcPts val="0"/>
              </a:spcAft>
              <a:buClrTx/>
              <a:buSzTx/>
              <a:buFont typeface="Wingdings" panose="05000000000000000000" pitchFamily="2" charset="2"/>
              <a:buChar char="ü"/>
              <a:tabLst/>
              <a:defRPr/>
            </a:lvl4pPr>
            <a:lvl5pPr marL="0" marR="0" indent="1828754" algn="l" defTabSz="914377" rtl="0" eaLnBrk="1" fontAlgn="auto" latinLnBrk="0" hangingPunct="1">
              <a:lnSpc>
                <a:spcPct val="100000"/>
              </a:lnSpc>
              <a:spcBef>
                <a:spcPct val="20000"/>
              </a:spcBef>
              <a:spcAft>
                <a:spcPts val="0"/>
              </a:spcAft>
              <a:buClr>
                <a:srgbClr val="8B0066"/>
              </a:buClr>
              <a:buSzTx/>
              <a:buFontTx/>
              <a:buNone/>
              <a:tabLst/>
              <a:defRPr/>
            </a:lvl5pPr>
          </a:lstStyle>
          <a:p>
            <a:pPr lvl="0"/>
            <a:r>
              <a:rPr lang="fr-FR"/>
              <a:t>Sous titre OJ </a:t>
            </a:r>
          </a:p>
          <a:p>
            <a:pPr lvl="1"/>
            <a:r>
              <a:rPr lang="fr-FR"/>
              <a:t>Deuxième niveau</a:t>
            </a:r>
          </a:p>
          <a:p>
            <a:pPr lvl="2"/>
            <a:r>
              <a:rPr lang="fr-FR"/>
              <a:t>Troisième niveau</a:t>
            </a:r>
          </a:p>
          <a:p>
            <a:pPr lvl="3"/>
            <a:r>
              <a:rPr lang="fr-FR"/>
              <a:t>Quatrième niveau</a:t>
            </a:r>
          </a:p>
          <a:p>
            <a:pPr lvl="4"/>
            <a:r>
              <a:rPr lang="fr-FR"/>
              <a:t>Cinquième niveau</a:t>
            </a:r>
          </a:p>
          <a:p>
            <a:pPr lvl="4"/>
            <a:endParaRPr lang="fr-FR"/>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a:p>
        </p:txBody>
      </p:sp>
      <p:sp>
        <p:nvSpPr>
          <p:cNvPr id="9" name="Titre 1"/>
          <p:cNvSpPr>
            <a:spLocks noGrp="1"/>
          </p:cNvSpPr>
          <p:nvPr>
            <p:ph type="ctrTitle" hasCustomPrompt="1"/>
          </p:nvPr>
        </p:nvSpPr>
        <p:spPr>
          <a:xfrm>
            <a:off x="587762" y="117600"/>
            <a:ext cx="10994639" cy="436355"/>
          </a:xfrm>
          <a:prstGeom prst="rect">
            <a:avLst/>
          </a:prstGeom>
        </p:spPr>
        <p:txBody>
          <a:bodyPr/>
          <a:lstStyle>
            <a:lvl1pPr algn="l">
              <a:defRPr sz="2000" u="sng">
                <a:solidFill>
                  <a:srgbClr val="E4680B"/>
                </a:solidFill>
              </a:defRPr>
            </a:lvl1pPr>
          </a:lstStyle>
          <a:p>
            <a:r>
              <a:rPr lang="fr-BE"/>
              <a:t>SECTION OJ (T. 20)</a:t>
            </a:r>
          </a:p>
        </p:txBody>
      </p:sp>
      <p:sp>
        <p:nvSpPr>
          <p:cNvPr id="17" name="Espace réservé du texte 16"/>
          <p:cNvSpPr>
            <a:spLocks noGrp="1" noChangeAspect="1"/>
          </p:cNvSpPr>
          <p:nvPr>
            <p:ph type="body" sz="quarter" idx="13" hasCustomPrompt="1"/>
          </p:nvPr>
        </p:nvSpPr>
        <p:spPr>
          <a:xfrm>
            <a:off x="587762" y="716715"/>
            <a:ext cx="10957983" cy="653299"/>
          </a:xfrm>
        </p:spPr>
        <p:txBody>
          <a:bodyPr>
            <a:noAutofit/>
          </a:bodyPr>
          <a:lstStyle>
            <a:lvl1pPr>
              <a:defRPr sz="2000" b="1" u="none" baseline="0">
                <a:solidFill>
                  <a:srgbClr val="8B0066"/>
                </a:solidFill>
              </a:defRPr>
            </a:lvl1pPr>
          </a:lstStyle>
          <a:p>
            <a:pPr lvl="0"/>
            <a:r>
              <a:rPr lang="fr-FR"/>
              <a:t>TITRE POINT OJ (T. 20)</a:t>
            </a:r>
            <a:endParaRPr lang="fr-BE"/>
          </a:p>
        </p:txBody>
      </p:sp>
    </p:spTree>
    <p:extLst>
      <p:ext uri="{BB962C8B-B14F-4D97-AF65-F5344CB8AC3E}">
        <p14:creationId xmlns:p14="http://schemas.microsoft.com/office/powerpoint/2010/main" val="29555033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23392" y="1600201"/>
            <a:ext cx="10959008" cy="4525963"/>
          </a:xfrm>
        </p:spPr>
        <p:txBody>
          <a:bodyPr/>
          <a:lstStyle>
            <a:lvl1pPr marL="0" marR="0" indent="0" algn="l" defTabSz="914377" rtl="0" eaLnBrk="1" fontAlgn="auto" latinLnBrk="0" hangingPunct="1">
              <a:lnSpc>
                <a:spcPct val="100000"/>
              </a:lnSpc>
              <a:spcBef>
                <a:spcPct val="20000"/>
              </a:spcBef>
              <a:spcAft>
                <a:spcPts val="0"/>
              </a:spcAft>
              <a:buClr>
                <a:srgbClr val="8B0066"/>
              </a:buClr>
              <a:buSzTx/>
              <a:buFontTx/>
              <a:buNone/>
              <a:tabLst/>
              <a:defRPr/>
            </a:lvl1pPr>
            <a:lvl2pPr marL="742932" marR="0" indent="-285744" algn="l" defTabSz="914377" rtl="0" eaLnBrk="1" fontAlgn="auto" latinLnBrk="0" hangingPunct="1">
              <a:lnSpc>
                <a:spcPct val="100000"/>
              </a:lnSpc>
              <a:spcBef>
                <a:spcPct val="20000"/>
              </a:spcBef>
              <a:spcAft>
                <a:spcPts val="0"/>
              </a:spcAft>
              <a:buClr>
                <a:srgbClr val="ACAA00"/>
              </a:buClr>
              <a:buSzTx/>
              <a:buFontTx/>
              <a:buBlip>
                <a:blip r:embed="rId2"/>
              </a:buBlip>
              <a:tabLst/>
              <a:defRPr/>
            </a:lvl2pPr>
            <a:lvl3pPr marL="1142971" marR="0" indent="-228594" algn="l" defTabSz="914377" rtl="0" eaLnBrk="1" fontAlgn="auto" latinLnBrk="0" hangingPunct="1">
              <a:lnSpc>
                <a:spcPct val="100000"/>
              </a:lnSpc>
              <a:spcBef>
                <a:spcPct val="20000"/>
              </a:spcBef>
              <a:spcAft>
                <a:spcPts val="0"/>
              </a:spcAft>
              <a:buClrTx/>
              <a:buSzTx/>
              <a:buFont typeface="Century Gothic" panose="020B0502020202020204" pitchFamily="34" charset="0"/>
              <a:buChar char="−"/>
              <a:tabLst/>
              <a:defRPr/>
            </a:lvl3pPr>
            <a:lvl4pPr marL="1600160" marR="0" indent="-228594" algn="l" defTabSz="914377" rtl="0" eaLnBrk="1" fontAlgn="auto" latinLnBrk="0" hangingPunct="1">
              <a:lnSpc>
                <a:spcPct val="100000"/>
              </a:lnSpc>
              <a:spcBef>
                <a:spcPct val="20000"/>
              </a:spcBef>
              <a:spcAft>
                <a:spcPts val="0"/>
              </a:spcAft>
              <a:buClrTx/>
              <a:buSzTx/>
              <a:buFont typeface="Wingdings" panose="05000000000000000000" pitchFamily="2" charset="2"/>
              <a:buChar char="ü"/>
              <a:tabLst/>
              <a:defRPr/>
            </a:lvl4pPr>
            <a:lvl5pPr marL="0" marR="0" indent="1828754" algn="l" defTabSz="914377" rtl="0" eaLnBrk="1" fontAlgn="auto" latinLnBrk="0" hangingPunct="1">
              <a:lnSpc>
                <a:spcPct val="100000"/>
              </a:lnSpc>
              <a:spcBef>
                <a:spcPct val="20000"/>
              </a:spcBef>
              <a:spcAft>
                <a:spcPts val="0"/>
              </a:spcAft>
              <a:buClr>
                <a:srgbClr val="8B0066"/>
              </a:buClr>
              <a:buSzTx/>
              <a:buFontTx/>
              <a:buNone/>
              <a:tabLst/>
              <a:defRPr/>
            </a:lvl5pPr>
          </a:lstStyle>
          <a:p>
            <a:pPr lvl="0"/>
            <a:r>
              <a:rPr lang="fr-FR"/>
              <a:t>Sous titre OJ </a:t>
            </a:r>
          </a:p>
          <a:p>
            <a:pPr lvl="1"/>
            <a:r>
              <a:rPr lang="fr-FR"/>
              <a:t>Deuxième niveau</a:t>
            </a:r>
          </a:p>
          <a:p>
            <a:pPr lvl="2"/>
            <a:r>
              <a:rPr lang="fr-FR"/>
              <a:t>Troisième niveau</a:t>
            </a:r>
          </a:p>
          <a:p>
            <a:pPr lvl="3"/>
            <a:r>
              <a:rPr lang="fr-FR"/>
              <a:t>Quatrième niveau</a:t>
            </a:r>
          </a:p>
          <a:p>
            <a:pPr lvl="4"/>
            <a:r>
              <a:rPr lang="fr-FR"/>
              <a:t>Cinquième niveau</a:t>
            </a:r>
          </a:p>
          <a:p>
            <a:pPr lvl="4"/>
            <a:endParaRPr lang="fr-FR"/>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a:p>
        </p:txBody>
      </p:sp>
      <p:sp>
        <p:nvSpPr>
          <p:cNvPr id="9" name="Titre 1"/>
          <p:cNvSpPr>
            <a:spLocks noGrp="1"/>
          </p:cNvSpPr>
          <p:nvPr>
            <p:ph type="ctrTitle" hasCustomPrompt="1"/>
          </p:nvPr>
        </p:nvSpPr>
        <p:spPr>
          <a:xfrm>
            <a:off x="587762" y="117600"/>
            <a:ext cx="10994639" cy="436355"/>
          </a:xfrm>
          <a:prstGeom prst="rect">
            <a:avLst/>
          </a:prstGeom>
        </p:spPr>
        <p:txBody>
          <a:bodyPr/>
          <a:lstStyle>
            <a:lvl1pPr algn="l">
              <a:defRPr sz="2000" u="sng">
                <a:solidFill>
                  <a:srgbClr val="E4680B"/>
                </a:solidFill>
              </a:defRPr>
            </a:lvl1pPr>
          </a:lstStyle>
          <a:p>
            <a:r>
              <a:rPr lang="fr-BE"/>
              <a:t>SECTION OJ (T. 20)</a:t>
            </a:r>
          </a:p>
        </p:txBody>
      </p:sp>
      <p:sp>
        <p:nvSpPr>
          <p:cNvPr id="17" name="Espace réservé du texte 16"/>
          <p:cNvSpPr>
            <a:spLocks noGrp="1" noChangeAspect="1"/>
          </p:cNvSpPr>
          <p:nvPr>
            <p:ph type="body" sz="quarter" idx="13" hasCustomPrompt="1"/>
          </p:nvPr>
        </p:nvSpPr>
        <p:spPr>
          <a:xfrm>
            <a:off x="587762" y="716715"/>
            <a:ext cx="10957983" cy="653299"/>
          </a:xfrm>
        </p:spPr>
        <p:txBody>
          <a:bodyPr>
            <a:noAutofit/>
          </a:bodyPr>
          <a:lstStyle>
            <a:lvl1pPr>
              <a:defRPr sz="2000" b="1" u="none" baseline="0">
                <a:solidFill>
                  <a:srgbClr val="8B0066"/>
                </a:solidFill>
              </a:defRPr>
            </a:lvl1pPr>
          </a:lstStyle>
          <a:p>
            <a:pPr lvl="0"/>
            <a:r>
              <a:rPr lang="fr-FR"/>
              <a:t>TITRE POINT OJ (T. 20)</a:t>
            </a:r>
            <a:endParaRPr lang="fr-BE"/>
          </a:p>
        </p:txBody>
      </p:sp>
    </p:spTree>
    <p:extLst>
      <p:ext uri="{BB962C8B-B14F-4D97-AF65-F5344CB8AC3E}">
        <p14:creationId xmlns:p14="http://schemas.microsoft.com/office/powerpoint/2010/main" val="790469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23392" y="1600201"/>
            <a:ext cx="10959008" cy="4525963"/>
          </a:xfrm>
        </p:spPr>
        <p:txBody>
          <a:bodyPr/>
          <a:lstStyle>
            <a:lvl1pPr marL="0" marR="0" indent="0" algn="l" defTabSz="914377" rtl="0" eaLnBrk="1" fontAlgn="auto" latinLnBrk="0" hangingPunct="1">
              <a:lnSpc>
                <a:spcPct val="100000"/>
              </a:lnSpc>
              <a:spcBef>
                <a:spcPct val="20000"/>
              </a:spcBef>
              <a:spcAft>
                <a:spcPts val="0"/>
              </a:spcAft>
              <a:buClr>
                <a:srgbClr val="8B0066"/>
              </a:buClr>
              <a:buSzTx/>
              <a:buFontTx/>
              <a:buNone/>
              <a:tabLst/>
              <a:defRPr/>
            </a:lvl1pPr>
            <a:lvl2pPr marL="742932" marR="0" indent="-285744" algn="l" defTabSz="914377" rtl="0" eaLnBrk="1" fontAlgn="auto" latinLnBrk="0" hangingPunct="1">
              <a:lnSpc>
                <a:spcPct val="100000"/>
              </a:lnSpc>
              <a:spcBef>
                <a:spcPct val="20000"/>
              </a:spcBef>
              <a:spcAft>
                <a:spcPts val="0"/>
              </a:spcAft>
              <a:buClr>
                <a:srgbClr val="ACAA00"/>
              </a:buClr>
              <a:buSzTx/>
              <a:buFontTx/>
              <a:buBlip>
                <a:blip r:embed="rId2"/>
              </a:buBlip>
              <a:tabLst/>
              <a:defRPr/>
            </a:lvl2pPr>
            <a:lvl3pPr marL="1142971" marR="0" indent="-228594" algn="l" defTabSz="914377" rtl="0" eaLnBrk="1" fontAlgn="auto" latinLnBrk="0" hangingPunct="1">
              <a:lnSpc>
                <a:spcPct val="100000"/>
              </a:lnSpc>
              <a:spcBef>
                <a:spcPct val="20000"/>
              </a:spcBef>
              <a:spcAft>
                <a:spcPts val="0"/>
              </a:spcAft>
              <a:buClrTx/>
              <a:buSzTx/>
              <a:buFont typeface="Century Gothic" panose="020B0502020202020204" pitchFamily="34" charset="0"/>
              <a:buChar char="−"/>
              <a:tabLst/>
              <a:defRPr/>
            </a:lvl3pPr>
            <a:lvl4pPr marL="1600160" marR="0" indent="-228594" algn="l" defTabSz="914377" rtl="0" eaLnBrk="1" fontAlgn="auto" latinLnBrk="0" hangingPunct="1">
              <a:lnSpc>
                <a:spcPct val="100000"/>
              </a:lnSpc>
              <a:spcBef>
                <a:spcPct val="20000"/>
              </a:spcBef>
              <a:spcAft>
                <a:spcPts val="0"/>
              </a:spcAft>
              <a:buClrTx/>
              <a:buSzTx/>
              <a:buFont typeface="Wingdings" panose="05000000000000000000" pitchFamily="2" charset="2"/>
              <a:buChar char="ü"/>
              <a:tabLst/>
              <a:defRPr/>
            </a:lvl4pPr>
            <a:lvl5pPr marL="0" marR="0" indent="1828754" algn="l" defTabSz="914377" rtl="0" eaLnBrk="1" fontAlgn="auto" latinLnBrk="0" hangingPunct="1">
              <a:lnSpc>
                <a:spcPct val="100000"/>
              </a:lnSpc>
              <a:spcBef>
                <a:spcPct val="20000"/>
              </a:spcBef>
              <a:spcAft>
                <a:spcPts val="0"/>
              </a:spcAft>
              <a:buClr>
                <a:srgbClr val="8B0066"/>
              </a:buClr>
              <a:buSzTx/>
              <a:buFontTx/>
              <a:buNone/>
              <a:tabLst/>
              <a:defRPr/>
            </a:lvl5pPr>
          </a:lstStyle>
          <a:p>
            <a:pPr lvl="0"/>
            <a:r>
              <a:rPr lang="fr-FR"/>
              <a:t>Sous titre OJ </a:t>
            </a:r>
          </a:p>
          <a:p>
            <a:pPr lvl="1"/>
            <a:r>
              <a:rPr lang="fr-FR"/>
              <a:t>Deuxième niveau</a:t>
            </a:r>
          </a:p>
          <a:p>
            <a:pPr lvl="2"/>
            <a:r>
              <a:rPr lang="fr-FR"/>
              <a:t>Troisième niveau</a:t>
            </a:r>
          </a:p>
          <a:p>
            <a:pPr lvl="3"/>
            <a:r>
              <a:rPr lang="fr-FR"/>
              <a:t>Quatrième niveau</a:t>
            </a:r>
          </a:p>
          <a:p>
            <a:pPr lvl="4"/>
            <a:r>
              <a:rPr lang="fr-FR"/>
              <a:t>Cinquième niveau</a:t>
            </a:r>
          </a:p>
          <a:p>
            <a:pPr lvl="4"/>
            <a:endParaRPr lang="fr-FR"/>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a:p>
        </p:txBody>
      </p:sp>
      <p:sp>
        <p:nvSpPr>
          <p:cNvPr id="9" name="Titre 1"/>
          <p:cNvSpPr>
            <a:spLocks noGrp="1"/>
          </p:cNvSpPr>
          <p:nvPr>
            <p:ph type="ctrTitle" hasCustomPrompt="1"/>
          </p:nvPr>
        </p:nvSpPr>
        <p:spPr>
          <a:xfrm>
            <a:off x="587762" y="117600"/>
            <a:ext cx="10994639" cy="436355"/>
          </a:xfrm>
          <a:prstGeom prst="rect">
            <a:avLst/>
          </a:prstGeom>
        </p:spPr>
        <p:txBody>
          <a:bodyPr/>
          <a:lstStyle>
            <a:lvl1pPr algn="l">
              <a:defRPr sz="2000" u="sng">
                <a:solidFill>
                  <a:srgbClr val="E4680B"/>
                </a:solidFill>
              </a:defRPr>
            </a:lvl1pPr>
          </a:lstStyle>
          <a:p>
            <a:r>
              <a:rPr lang="fr-BE"/>
              <a:t>SECTION OJ (T. 20)</a:t>
            </a:r>
          </a:p>
        </p:txBody>
      </p:sp>
      <p:sp>
        <p:nvSpPr>
          <p:cNvPr id="17" name="Espace réservé du texte 16"/>
          <p:cNvSpPr>
            <a:spLocks noGrp="1" noChangeAspect="1"/>
          </p:cNvSpPr>
          <p:nvPr>
            <p:ph type="body" sz="quarter" idx="13" hasCustomPrompt="1"/>
          </p:nvPr>
        </p:nvSpPr>
        <p:spPr>
          <a:xfrm>
            <a:off x="587762" y="716715"/>
            <a:ext cx="10957983" cy="653299"/>
          </a:xfrm>
        </p:spPr>
        <p:txBody>
          <a:bodyPr>
            <a:noAutofit/>
          </a:bodyPr>
          <a:lstStyle>
            <a:lvl1pPr>
              <a:defRPr sz="2000" b="1" u="none" baseline="0">
                <a:solidFill>
                  <a:srgbClr val="8B0066"/>
                </a:solidFill>
              </a:defRPr>
            </a:lvl1pPr>
          </a:lstStyle>
          <a:p>
            <a:pPr lvl="0"/>
            <a:r>
              <a:rPr lang="fr-FR"/>
              <a:t>TITRE POINT OJ (T. 20)</a:t>
            </a:r>
            <a:endParaRPr lang="fr-BE"/>
          </a:p>
        </p:txBody>
      </p:sp>
    </p:spTree>
    <p:extLst>
      <p:ext uri="{BB962C8B-B14F-4D97-AF65-F5344CB8AC3E}">
        <p14:creationId xmlns:p14="http://schemas.microsoft.com/office/powerpoint/2010/main" val="1032085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3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23392" y="1600201"/>
            <a:ext cx="10959008" cy="4525963"/>
          </a:xfrm>
        </p:spPr>
        <p:txBody>
          <a:bodyPr/>
          <a:lstStyle>
            <a:lvl1pPr marL="0" marR="0" indent="0" algn="l" defTabSz="914377" rtl="0" eaLnBrk="1" fontAlgn="auto" latinLnBrk="0" hangingPunct="1">
              <a:lnSpc>
                <a:spcPct val="100000"/>
              </a:lnSpc>
              <a:spcBef>
                <a:spcPct val="20000"/>
              </a:spcBef>
              <a:spcAft>
                <a:spcPts val="0"/>
              </a:spcAft>
              <a:buClr>
                <a:srgbClr val="8B0066"/>
              </a:buClr>
              <a:buSzTx/>
              <a:buFontTx/>
              <a:buNone/>
              <a:tabLst/>
              <a:defRPr/>
            </a:lvl1pPr>
            <a:lvl2pPr marL="742932" marR="0" indent="-285744" algn="l" defTabSz="914377" rtl="0" eaLnBrk="1" fontAlgn="auto" latinLnBrk="0" hangingPunct="1">
              <a:lnSpc>
                <a:spcPct val="100000"/>
              </a:lnSpc>
              <a:spcBef>
                <a:spcPct val="20000"/>
              </a:spcBef>
              <a:spcAft>
                <a:spcPts val="0"/>
              </a:spcAft>
              <a:buClr>
                <a:srgbClr val="ACAA00"/>
              </a:buClr>
              <a:buSzTx/>
              <a:buFontTx/>
              <a:buBlip>
                <a:blip r:embed="rId2"/>
              </a:buBlip>
              <a:tabLst/>
              <a:defRPr/>
            </a:lvl2pPr>
            <a:lvl3pPr marL="1142971" marR="0" indent="-228594" algn="l" defTabSz="914377" rtl="0" eaLnBrk="1" fontAlgn="auto" latinLnBrk="0" hangingPunct="1">
              <a:lnSpc>
                <a:spcPct val="100000"/>
              </a:lnSpc>
              <a:spcBef>
                <a:spcPct val="20000"/>
              </a:spcBef>
              <a:spcAft>
                <a:spcPts val="0"/>
              </a:spcAft>
              <a:buClrTx/>
              <a:buSzTx/>
              <a:buFont typeface="Century Gothic" panose="020B0502020202020204" pitchFamily="34" charset="0"/>
              <a:buChar char="−"/>
              <a:tabLst/>
              <a:defRPr/>
            </a:lvl3pPr>
            <a:lvl4pPr marL="1600160" marR="0" indent="-228594" algn="l" defTabSz="914377" rtl="0" eaLnBrk="1" fontAlgn="auto" latinLnBrk="0" hangingPunct="1">
              <a:lnSpc>
                <a:spcPct val="100000"/>
              </a:lnSpc>
              <a:spcBef>
                <a:spcPct val="20000"/>
              </a:spcBef>
              <a:spcAft>
                <a:spcPts val="0"/>
              </a:spcAft>
              <a:buClrTx/>
              <a:buSzTx/>
              <a:buFont typeface="Wingdings" panose="05000000000000000000" pitchFamily="2" charset="2"/>
              <a:buChar char="ü"/>
              <a:tabLst/>
              <a:defRPr/>
            </a:lvl4pPr>
            <a:lvl5pPr marL="0" marR="0" indent="1828754" algn="l" defTabSz="914377" rtl="0" eaLnBrk="1" fontAlgn="auto" latinLnBrk="0" hangingPunct="1">
              <a:lnSpc>
                <a:spcPct val="100000"/>
              </a:lnSpc>
              <a:spcBef>
                <a:spcPct val="20000"/>
              </a:spcBef>
              <a:spcAft>
                <a:spcPts val="0"/>
              </a:spcAft>
              <a:buClr>
                <a:srgbClr val="8B0066"/>
              </a:buClr>
              <a:buSzTx/>
              <a:buFontTx/>
              <a:buNone/>
              <a:tabLst/>
              <a:defRPr/>
            </a:lvl5pPr>
          </a:lstStyle>
          <a:p>
            <a:pPr lvl="0"/>
            <a:r>
              <a:rPr lang="fr-FR"/>
              <a:t>Sous titre OJ </a:t>
            </a:r>
          </a:p>
          <a:p>
            <a:pPr lvl="1"/>
            <a:r>
              <a:rPr lang="fr-FR"/>
              <a:t>Deuxième niveau</a:t>
            </a:r>
          </a:p>
          <a:p>
            <a:pPr lvl="2"/>
            <a:r>
              <a:rPr lang="fr-FR"/>
              <a:t>Troisième niveau</a:t>
            </a:r>
          </a:p>
          <a:p>
            <a:pPr lvl="3"/>
            <a:r>
              <a:rPr lang="fr-FR"/>
              <a:t>Quatrième niveau</a:t>
            </a:r>
          </a:p>
          <a:p>
            <a:pPr lvl="4"/>
            <a:r>
              <a:rPr lang="fr-FR"/>
              <a:t>Cinquième niveau</a:t>
            </a:r>
          </a:p>
          <a:p>
            <a:pPr lvl="4"/>
            <a:endParaRPr lang="fr-FR"/>
          </a:p>
        </p:txBody>
      </p:sp>
      <p:sp>
        <p:nvSpPr>
          <p:cNvPr id="4" name="Espace réservé de la date 3"/>
          <p:cNvSpPr>
            <a:spLocks noGrp="1"/>
          </p:cNvSpPr>
          <p:nvPr>
            <p:ph type="dt" sz="half" idx="10"/>
          </p:nvPr>
        </p:nvSpPr>
        <p:spPr/>
        <p:txBody>
          <a:bodyPr/>
          <a:lstStyle/>
          <a:p>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a:p>
        </p:txBody>
      </p:sp>
      <p:sp>
        <p:nvSpPr>
          <p:cNvPr id="9" name="Titre 1"/>
          <p:cNvSpPr>
            <a:spLocks noGrp="1"/>
          </p:cNvSpPr>
          <p:nvPr>
            <p:ph type="ctrTitle" hasCustomPrompt="1"/>
          </p:nvPr>
        </p:nvSpPr>
        <p:spPr>
          <a:xfrm>
            <a:off x="587762" y="117600"/>
            <a:ext cx="10994639" cy="436355"/>
          </a:xfrm>
          <a:prstGeom prst="rect">
            <a:avLst/>
          </a:prstGeom>
        </p:spPr>
        <p:txBody>
          <a:bodyPr/>
          <a:lstStyle>
            <a:lvl1pPr algn="l">
              <a:defRPr sz="2000" u="sng">
                <a:solidFill>
                  <a:srgbClr val="E4680B"/>
                </a:solidFill>
              </a:defRPr>
            </a:lvl1pPr>
          </a:lstStyle>
          <a:p>
            <a:r>
              <a:rPr lang="fr-BE"/>
              <a:t>SECTION OJ (T. 20)</a:t>
            </a:r>
          </a:p>
        </p:txBody>
      </p:sp>
      <p:sp>
        <p:nvSpPr>
          <p:cNvPr id="17" name="Espace réservé du texte 16"/>
          <p:cNvSpPr>
            <a:spLocks noGrp="1" noChangeAspect="1"/>
          </p:cNvSpPr>
          <p:nvPr>
            <p:ph type="body" sz="quarter" idx="13" hasCustomPrompt="1"/>
          </p:nvPr>
        </p:nvSpPr>
        <p:spPr>
          <a:xfrm>
            <a:off x="587762" y="716715"/>
            <a:ext cx="10957983" cy="653299"/>
          </a:xfrm>
        </p:spPr>
        <p:txBody>
          <a:bodyPr>
            <a:noAutofit/>
          </a:bodyPr>
          <a:lstStyle>
            <a:lvl1pPr>
              <a:defRPr sz="2000" b="1" u="none" baseline="0">
                <a:solidFill>
                  <a:srgbClr val="8B0066"/>
                </a:solidFill>
              </a:defRPr>
            </a:lvl1pPr>
          </a:lstStyle>
          <a:p>
            <a:pPr lvl="0"/>
            <a:r>
              <a:rPr lang="fr-FR"/>
              <a:t>TITRE POINT OJ (T. 20)</a:t>
            </a:r>
            <a:endParaRPr lang="fr-BE"/>
          </a:p>
        </p:txBody>
      </p:sp>
    </p:spTree>
    <p:extLst>
      <p:ext uri="{BB962C8B-B14F-4D97-AF65-F5344CB8AC3E}">
        <p14:creationId xmlns:p14="http://schemas.microsoft.com/office/powerpoint/2010/main" val="120120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4_Titre et contenu">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D515251C-8075-476C-8496-E1EBD79375FE}" type="datetime1">
              <a:rPr lang="fr-BE" smtClean="0"/>
              <a:t>11-09-25</a:t>
            </a:fld>
            <a:endParaRPr lang="fr-BE" dirty="0"/>
          </a:p>
        </p:txBody>
      </p:sp>
      <p:sp>
        <p:nvSpPr>
          <p:cNvPr id="5" name="Espace réservé du pied de page 4"/>
          <p:cNvSpPr>
            <a:spLocks noGrp="1"/>
          </p:cNvSpPr>
          <p:nvPr>
            <p:ph type="ftr" sz="quarter" idx="11"/>
          </p:nvPr>
        </p:nvSpPr>
        <p:spPr/>
        <p:txBody>
          <a:bodyPr/>
          <a:lstStyle/>
          <a:p>
            <a:r>
              <a:rPr lang="fr-BE" dirty="0"/>
              <a:t>CA F.R.S.-FNRS 23/04/2024</a:t>
            </a:r>
          </a:p>
        </p:txBody>
      </p:sp>
      <p:sp>
        <p:nvSpPr>
          <p:cNvPr id="6" name="Espace réservé du numéro de diapositive 5"/>
          <p:cNvSpPr>
            <a:spLocks noGrp="1"/>
          </p:cNvSpPr>
          <p:nvPr>
            <p:ph type="sldNum" sz="quarter" idx="12"/>
          </p:nvPr>
        </p:nvSpPr>
        <p:spPr/>
        <p:txBody>
          <a:bodyPr/>
          <a:lstStyle/>
          <a:p>
            <a:fld id="{0D95A63D-C35F-458E-A94E-F89D16007E6C}" type="slidenum">
              <a:rPr lang="fr-BE" smtClean="0"/>
              <a:t>‹N°›</a:t>
            </a:fld>
            <a:endParaRPr lang="fr-BE" dirty="0"/>
          </a:p>
        </p:txBody>
      </p:sp>
      <p:sp>
        <p:nvSpPr>
          <p:cNvPr id="11" name="Espace réservé du texte 5">
            <a:extLst>
              <a:ext uri="{FF2B5EF4-FFF2-40B4-BE49-F238E27FC236}">
                <a16:creationId xmlns:a16="http://schemas.microsoft.com/office/drawing/2014/main" id="{ED248648-803D-374A-B346-1ABAB076080C}"/>
              </a:ext>
            </a:extLst>
          </p:cNvPr>
          <p:cNvSpPr>
            <a:spLocks noGrp="1"/>
          </p:cNvSpPr>
          <p:nvPr>
            <p:ph type="body" sz="quarter" idx="13" hasCustomPrompt="1"/>
          </p:nvPr>
        </p:nvSpPr>
        <p:spPr>
          <a:xfrm>
            <a:off x="586738" y="932723"/>
            <a:ext cx="10957983" cy="2592288"/>
          </a:xfrm>
          <a:prstGeom prst="rect">
            <a:avLst/>
          </a:prstGeom>
        </p:spPr>
        <p:txBody>
          <a:bodyPr/>
          <a:lstStyle>
            <a:lvl1pPr marL="361942" indent="-361942">
              <a:buClr>
                <a:srgbClr val="8B0066"/>
              </a:buClr>
              <a:buFont typeface="+mj-lt"/>
              <a:buAutoNum type="arabicPeriod"/>
              <a:tabLst/>
              <a:defRPr b="0">
                <a:solidFill>
                  <a:srgbClr val="8B0066"/>
                </a:solidFill>
              </a:defRPr>
            </a:lvl1pPr>
            <a:lvl2pPr marL="361942" indent="-300559">
              <a:buClr>
                <a:srgbClr val="8B0066"/>
              </a:buClr>
              <a:buFont typeface="Wingdings" pitchFamily="2" charset="2"/>
              <a:buChar char="§"/>
              <a:tabLst/>
              <a:defRPr sz="2667"/>
            </a:lvl2pPr>
            <a:lvl3pPr marL="537620" indent="-175680">
              <a:buClr>
                <a:schemeClr val="accent1"/>
              </a:buClr>
              <a:buFont typeface="Arial" panose="020B0604020202020204" pitchFamily="34" charset="0"/>
              <a:buChar char="•"/>
              <a:tabLst/>
              <a:defRPr sz="2667" b="0" i="0">
                <a:latin typeface="Arial" panose="020B0604020202020204" pitchFamily="34" charset="0"/>
                <a:cs typeface="Arial" panose="020B0604020202020204" pitchFamily="34" charset="0"/>
              </a:defRPr>
            </a:lvl3pPr>
            <a:lvl4pPr marL="840296" indent="-239178">
              <a:buFont typeface="Police système"/>
              <a:buChar char="-"/>
              <a:tabLst/>
              <a:defRPr sz="2667"/>
            </a:lvl4pPr>
          </a:lstStyle>
          <a:p>
            <a:r>
              <a:rPr lang="fr-FR" dirty="0"/>
              <a:t>Titre point OJ</a:t>
            </a:r>
          </a:p>
          <a:p>
            <a:pPr lvl="1"/>
            <a:r>
              <a:rPr lang="fr-FR" sz="2667" b="0" u="none" dirty="0">
                <a:solidFill>
                  <a:schemeClr val="tx1"/>
                </a:solidFill>
                <a:latin typeface="Arial" panose="020B0604020202020204" pitchFamily="34" charset="0"/>
                <a:cs typeface="Arial" panose="020B0604020202020204" pitchFamily="34" charset="0"/>
              </a:rPr>
              <a:t>Texte 1</a:t>
            </a:r>
          </a:p>
          <a:p>
            <a:pPr lvl="2"/>
            <a:r>
              <a:rPr lang="fr-FR" sz="2667" b="0" u="none" dirty="0">
                <a:solidFill>
                  <a:schemeClr val="tx1"/>
                </a:solidFill>
                <a:latin typeface="Arial" panose="020B0604020202020204" pitchFamily="34" charset="0"/>
                <a:cs typeface="Arial" panose="020B0604020202020204" pitchFamily="34" charset="0"/>
              </a:rPr>
              <a:t>Texte 2</a:t>
            </a:r>
          </a:p>
          <a:p>
            <a:pPr lvl="3"/>
            <a:r>
              <a:rPr lang="fr-FR" sz="2667" b="0" u="none" dirty="0">
                <a:solidFill>
                  <a:schemeClr val="tx1"/>
                </a:solidFill>
                <a:latin typeface="Arial" panose="020B0604020202020204" pitchFamily="34" charset="0"/>
                <a:cs typeface="Arial" panose="020B0604020202020204" pitchFamily="34" charset="0"/>
              </a:rPr>
              <a:t>Texte 3</a:t>
            </a:r>
          </a:p>
          <a:p>
            <a:endParaRPr lang="fr-FR" dirty="0"/>
          </a:p>
          <a:p>
            <a:endParaRPr lang="fr-FR" dirty="0"/>
          </a:p>
          <a:p>
            <a:endParaRPr lang="fr-FR" dirty="0"/>
          </a:p>
        </p:txBody>
      </p:sp>
      <p:sp>
        <p:nvSpPr>
          <p:cNvPr id="9" name="Espace réservé du texte 5">
            <a:extLst>
              <a:ext uri="{FF2B5EF4-FFF2-40B4-BE49-F238E27FC236}">
                <a16:creationId xmlns:a16="http://schemas.microsoft.com/office/drawing/2014/main" id="{241818DB-9DB6-284D-B313-466745DB02D6}"/>
              </a:ext>
            </a:extLst>
          </p:cNvPr>
          <p:cNvSpPr>
            <a:spLocks noGrp="1"/>
          </p:cNvSpPr>
          <p:nvPr>
            <p:ph type="body" sz="quarter" idx="14" hasCustomPrompt="1"/>
          </p:nvPr>
        </p:nvSpPr>
        <p:spPr>
          <a:xfrm>
            <a:off x="586738" y="148848"/>
            <a:ext cx="10957983" cy="783875"/>
          </a:xfrm>
          <a:prstGeom prst="rect">
            <a:avLst/>
          </a:prstGeom>
        </p:spPr>
        <p:txBody>
          <a:bodyPr/>
          <a:lstStyle>
            <a:lvl1pPr marL="361942" indent="-361942">
              <a:lnSpc>
                <a:spcPts val="2667"/>
              </a:lnSpc>
              <a:buClr>
                <a:srgbClr val="8B0066"/>
              </a:buClr>
              <a:buFont typeface="+mj-lt"/>
              <a:buAutoNum type="arabicPeriod"/>
              <a:tabLst/>
              <a:defRPr sz="2667">
                <a:solidFill>
                  <a:srgbClr val="8B0066"/>
                </a:solidFill>
              </a:defRPr>
            </a:lvl1pPr>
            <a:lvl2pPr marL="361942" indent="-351358">
              <a:lnSpc>
                <a:spcPts val="2667"/>
              </a:lnSpc>
              <a:buClr>
                <a:schemeClr val="accent6">
                  <a:lumMod val="75000"/>
                </a:schemeClr>
              </a:buClr>
              <a:buFont typeface="+mj-lt"/>
              <a:buAutoNum type="arabicPeriod"/>
              <a:tabLst/>
              <a:defRPr b="1" i="0">
                <a:solidFill>
                  <a:schemeClr val="accent6">
                    <a:lumMod val="75000"/>
                  </a:schemeClr>
                </a:solidFill>
                <a:latin typeface="Arial Narrow" panose="020B0604020202020204" pitchFamily="34" charset="0"/>
                <a:cs typeface="Arial Narrow" panose="020B0604020202020204" pitchFamily="34" charset="0"/>
              </a:defRPr>
            </a:lvl2pPr>
            <a:lvl3pPr marL="601118" indent="-590536">
              <a:buFont typeface="+mj-lt"/>
              <a:buAutoNum type="arabicPeriod"/>
              <a:tabLst/>
              <a:defRPr b="1">
                <a:solidFill>
                  <a:srgbClr val="8B0066"/>
                </a:solidFill>
              </a:defRPr>
            </a:lvl3pPr>
            <a:lvl4pPr marL="1371566" indent="-1360983">
              <a:buFontTx/>
              <a:buNone/>
              <a:tabLst/>
              <a:defRPr b="0" i="0" u="none" baseline="0">
                <a:solidFill>
                  <a:schemeClr val="accent6">
                    <a:lumMod val="75000"/>
                  </a:schemeClr>
                </a:solidFill>
                <a:uFill>
                  <a:solidFill>
                    <a:schemeClr val="accent6">
                      <a:lumMod val="75000"/>
                    </a:schemeClr>
                  </a:solidFill>
                </a:uFill>
                <a:latin typeface="Arial Narrow" panose="020B0604020202020204" pitchFamily="34" charset="0"/>
                <a:cs typeface="Arial Narrow" panose="020B0604020202020204" pitchFamily="34" charset="0"/>
              </a:defRPr>
            </a:lvl4pPr>
          </a:lstStyle>
          <a:p>
            <a:r>
              <a:rPr lang="fr-FR" dirty="0"/>
              <a:t>Titre 1</a:t>
            </a:r>
          </a:p>
          <a:p>
            <a:pPr lvl="1"/>
            <a:r>
              <a:rPr lang="fr-FR" dirty="0"/>
              <a:t>Titre 2</a:t>
            </a:r>
          </a:p>
        </p:txBody>
      </p:sp>
    </p:spTree>
    <p:extLst>
      <p:ext uri="{BB962C8B-B14F-4D97-AF65-F5344CB8AC3E}">
        <p14:creationId xmlns:p14="http://schemas.microsoft.com/office/powerpoint/2010/main" val="3636318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3E0BA3-891C-8E4E-B866-79EB9CC507B0}"/>
              </a:ext>
            </a:extLst>
          </p:cNvPr>
          <p:cNvSpPr/>
          <p:nvPr userDrawn="1"/>
        </p:nvSpPr>
        <p:spPr>
          <a:xfrm>
            <a:off x="-11764" y="0"/>
            <a:ext cx="12192000" cy="6858000"/>
          </a:xfrm>
          <a:prstGeom prst="rect">
            <a:avLst/>
          </a:prstGeom>
          <a:solidFill>
            <a:srgbClr val="8B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6" name="Titre 1"/>
          <p:cNvSpPr>
            <a:spLocks noGrp="1" noChangeAspect="1"/>
          </p:cNvSpPr>
          <p:nvPr>
            <p:ph type="ctrTitle" hasCustomPrompt="1"/>
          </p:nvPr>
        </p:nvSpPr>
        <p:spPr>
          <a:xfrm>
            <a:off x="1133670" y="3736413"/>
            <a:ext cx="9924663" cy="984885"/>
          </a:xfrm>
          <a:prstGeom prst="rect">
            <a:avLst/>
          </a:prstGeom>
        </p:spPr>
        <p:txBody>
          <a:bodyPr/>
          <a:lstStyle>
            <a:lvl1pPr algn="ctr">
              <a:defRPr sz="3200" b="1" i="0" u="none">
                <a:solidFill>
                  <a:schemeClr val="bg1"/>
                </a:solidFill>
                <a:latin typeface="Arial Narrow" panose="020B0604020202020204" pitchFamily="34" charset="0"/>
                <a:cs typeface="Arial Narrow" panose="020B0604020202020204" pitchFamily="34" charset="0"/>
              </a:defRPr>
            </a:lvl1pPr>
          </a:lstStyle>
          <a:p>
            <a:r>
              <a:rPr lang="fr-BE"/>
              <a:t>TITRE DE LA PRESENTATION </a:t>
            </a:r>
            <a:br>
              <a:rPr lang="fr-BE"/>
            </a:br>
            <a:r>
              <a:rPr lang="fr-BE"/>
              <a:t>+ horaire</a:t>
            </a:r>
          </a:p>
        </p:txBody>
      </p:sp>
      <p:pic>
        <p:nvPicPr>
          <p:cNvPr id="7" name="Image 6" descr="Une image contenant dessin, chemise&#10;&#10;Description générée automatiquement">
            <a:extLst>
              <a:ext uri="{FF2B5EF4-FFF2-40B4-BE49-F238E27FC236}">
                <a16:creationId xmlns:a16="http://schemas.microsoft.com/office/drawing/2014/main" id="{35FD8A74-0EE0-284E-989F-AB2C653FE4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1033" y="1189440"/>
            <a:ext cx="1409937" cy="895411"/>
          </a:xfrm>
          <a:prstGeom prst="rect">
            <a:avLst/>
          </a:prstGeom>
        </p:spPr>
      </p:pic>
      <p:pic>
        <p:nvPicPr>
          <p:cNvPr id="8" name="Image 7" descr="Une image contenant dessin, chemise&#10;&#10;Description générée automatiquement">
            <a:extLst>
              <a:ext uri="{FF2B5EF4-FFF2-40B4-BE49-F238E27FC236}">
                <a16:creationId xmlns:a16="http://schemas.microsoft.com/office/drawing/2014/main" id="{2ED636FC-BAFA-C943-AA29-A31D69DAD6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06431" y="6168510"/>
            <a:ext cx="896991" cy="569653"/>
          </a:xfrm>
          <a:prstGeom prst="rect">
            <a:avLst/>
          </a:prstGeom>
        </p:spPr>
      </p:pic>
    </p:spTree>
    <p:extLst>
      <p:ext uri="{BB962C8B-B14F-4D97-AF65-F5344CB8AC3E}">
        <p14:creationId xmlns:p14="http://schemas.microsoft.com/office/powerpoint/2010/main" val="1774019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23392" y="1600201"/>
            <a:ext cx="10959008" cy="1938992"/>
          </a:xfrm>
        </p:spPr>
        <p:txBody>
          <a:bodyPr/>
          <a:lstStyle>
            <a:lvl1pPr marL="0" marR="0" indent="0" algn="l" defTabSz="914377" rtl="0" eaLnBrk="1" fontAlgn="auto" latinLnBrk="0" hangingPunct="1">
              <a:lnSpc>
                <a:spcPct val="100000"/>
              </a:lnSpc>
              <a:spcBef>
                <a:spcPct val="20000"/>
              </a:spcBef>
              <a:spcAft>
                <a:spcPts val="0"/>
              </a:spcAft>
              <a:buClr>
                <a:srgbClr val="8B0066"/>
              </a:buClr>
              <a:buSzTx/>
              <a:buFontTx/>
              <a:buNone/>
              <a:tabLst/>
              <a:defRPr/>
            </a:lvl1pPr>
            <a:lvl2pPr marL="742932" marR="0" indent="-285744" algn="l" defTabSz="914377" rtl="0" eaLnBrk="1" fontAlgn="auto" latinLnBrk="0" hangingPunct="1">
              <a:lnSpc>
                <a:spcPct val="100000"/>
              </a:lnSpc>
              <a:spcBef>
                <a:spcPct val="20000"/>
              </a:spcBef>
              <a:spcAft>
                <a:spcPts val="0"/>
              </a:spcAft>
              <a:buClr>
                <a:srgbClr val="ACAA00"/>
              </a:buClr>
              <a:buSzTx/>
              <a:buFontTx/>
              <a:buBlip>
                <a:blip r:embed="rId2"/>
              </a:buBlip>
              <a:tabLst/>
              <a:defRPr/>
            </a:lvl2pPr>
            <a:lvl3pPr marL="1142971" marR="0" indent="-228594" algn="l" defTabSz="914377" rtl="0" eaLnBrk="1" fontAlgn="auto" latinLnBrk="0" hangingPunct="1">
              <a:lnSpc>
                <a:spcPct val="100000"/>
              </a:lnSpc>
              <a:spcBef>
                <a:spcPct val="20000"/>
              </a:spcBef>
              <a:spcAft>
                <a:spcPts val="0"/>
              </a:spcAft>
              <a:buClrTx/>
              <a:buSzTx/>
              <a:buFont typeface="Century Gothic" panose="020B0502020202020204" pitchFamily="34" charset="0"/>
              <a:buChar char="−"/>
              <a:tabLst/>
              <a:defRPr/>
            </a:lvl3pPr>
            <a:lvl4pPr marL="1600160" marR="0" indent="-228594" algn="l" defTabSz="914377" rtl="0" eaLnBrk="1" fontAlgn="auto" latinLnBrk="0" hangingPunct="1">
              <a:lnSpc>
                <a:spcPct val="100000"/>
              </a:lnSpc>
              <a:spcBef>
                <a:spcPct val="20000"/>
              </a:spcBef>
              <a:spcAft>
                <a:spcPts val="0"/>
              </a:spcAft>
              <a:buClrTx/>
              <a:buSzTx/>
              <a:buFont typeface="Wingdings" panose="05000000000000000000" pitchFamily="2" charset="2"/>
              <a:buChar char="ü"/>
              <a:tabLst/>
              <a:defRPr/>
            </a:lvl4pPr>
            <a:lvl5pPr marL="0" marR="0" indent="1828754" algn="l" defTabSz="914377" rtl="0" eaLnBrk="1" fontAlgn="auto" latinLnBrk="0" hangingPunct="1">
              <a:lnSpc>
                <a:spcPct val="100000"/>
              </a:lnSpc>
              <a:spcBef>
                <a:spcPct val="20000"/>
              </a:spcBef>
              <a:spcAft>
                <a:spcPts val="0"/>
              </a:spcAft>
              <a:buClr>
                <a:srgbClr val="8B0066"/>
              </a:buClr>
              <a:buSzTx/>
              <a:buFontTx/>
              <a:buNone/>
              <a:tabLst/>
              <a:defRPr/>
            </a:lvl5pPr>
          </a:lstStyle>
          <a:p>
            <a:pPr lvl="0"/>
            <a:r>
              <a:rPr lang="fr-FR"/>
              <a:t>Sous titre OJ </a:t>
            </a:r>
          </a:p>
          <a:p>
            <a:pPr lvl="1"/>
            <a:r>
              <a:rPr lang="fr-FR"/>
              <a:t>Deuxième niveau</a:t>
            </a:r>
          </a:p>
          <a:p>
            <a:pPr lvl="2"/>
            <a:r>
              <a:rPr lang="fr-FR"/>
              <a:t>Troisième niveau</a:t>
            </a:r>
          </a:p>
          <a:p>
            <a:pPr lvl="3"/>
            <a:r>
              <a:rPr lang="fr-FR"/>
              <a:t>Quatrième niveau</a:t>
            </a:r>
          </a:p>
          <a:p>
            <a:pPr lvl="4"/>
            <a:r>
              <a:rPr lang="fr-FR"/>
              <a:t>Cinquième niveau</a:t>
            </a:r>
          </a:p>
          <a:p>
            <a:pPr lvl="4"/>
            <a:endParaRPr lang="fr-FR"/>
          </a:p>
        </p:txBody>
      </p:sp>
      <p:sp>
        <p:nvSpPr>
          <p:cNvPr id="4" name="Espace réservé de la date 3"/>
          <p:cNvSpPr>
            <a:spLocks noGrp="1"/>
          </p:cNvSpPr>
          <p:nvPr>
            <p:ph type="dt" sz="half" idx="10"/>
          </p:nvPr>
        </p:nvSpPr>
        <p:spPr>
          <a:xfrm>
            <a:off x="609600" y="6377940"/>
            <a:ext cx="2804160" cy="276999"/>
          </a:xfrm>
        </p:spPr>
        <p:txBody>
          <a:bodyPr/>
          <a:lstStyle/>
          <a:p>
            <a:fld id="{20F3BBA8-5F77-4ACE-9DD3-3D09C950804C}" type="datetime1">
              <a:rPr lang="fr-BE" smtClean="0"/>
              <a:t>11-09-25</a:t>
            </a:fld>
            <a:endParaRPr lang="fr-BE"/>
          </a:p>
        </p:txBody>
      </p:sp>
      <p:sp>
        <p:nvSpPr>
          <p:cNvPr id="5" name="Espace réservé du pied de page 4"/>
          <p:cNvSpPr>
            <a:spLocks noGrp="1"/>
          </p:cNvSpPr>
          <p:nvPr>
            <p:ph type="ftr" sz="quarter" idx="11"/>
          </p:nvPr>
        </p:nvSpPr>
        <p:spPr>
          <a:xfrm>
            <a:off x="4145280" y="6377940"/>
            <a:ext cx="3901440" cy="276999"/>
          </a:xfrm>
        </p:spPr>
        <p:txBody>
          <a:bodyPr/>
          <a:lstStyle/>
          <a:p>
            <a:r>
              <a:rPr lang="fr-BE"/>
              <a:t>RENCONTRE ADRE-FNRS 2021</a:t>
            </a:r>
          </a:p>
        </p:txBody>
      </p:sp>
      <p:sp>
        <p:nvSpPr>
          <p:cNvPr id="6" name="Espace réservé du numéro de diapositive 5"/>
          <p:cNvSpPr>
            <a:spLocks noGrp="1"/>
          </p:cNvSpPr>
          <p:nvPr>
            <p:ph type="sldNum" sz="quarter" idx="12"/>
          </p:nvPr>
        </p:nvSpPr>
        <p:spPr>
          <a:xfrm>
            <a:off x="8778240" y="6377940"/>
            <a:ext cx="2804160" cy="276999"/>
          </a:xfrm>
        </p:spPr>
        <p:txBody>
          <a:bodyPr/>
          <a:lstStyle/>
          <a:p>
            <a:fld id="{0D95A63D-C35F-458E-A94E-F89D16007E6C}" type="slidenum">
              <a:rPr lang="fr-BE" smtClean="0"/>
              <a:t>‹N°›</a:t>
            </a:fld>
            <a:endParaRPr lang="fr-BE"/>
          </a:p>
        </p:txBody>
      </p:sp>
      <p:sp>
        <p:nvSpPr>
          <p:cNvPr id="9" name="Titre 1"/>
          <p:cNvSpPr>
            <a:spLocks noGrp="1"/>
          </p:cNvSpPr>
          <p:nvPr>
            <p:ph type="ctrTitle" hasCustomPrompt="1"/>
          </p:nvPr>
        </p:nvSpPr>
        <p:spPr>
          <a:xfrm>
            <a:off x="587762" y="117600"/>
            <a:ext cx="10994639" cy="307777"/>
          </a:xfrm>
          <a:prstGeom prst="rect">
            <a:avLst/>
          </a:prstGeom>
        </p:spPr>
        <p:txBody>
          <a:bodyPr/>
          <a:lstStyle>
            <a:lvl1pPr algn="l">
              <a:defRPr sz="2000" u="sng">
                <a:solidFill>
                  <a:srgbClr val="E4680B"/>
                </a:solidFill>
              </a:defRPr>
            </a:lvl1pPr>
          </a:lstStyle>
          <a:p>
            <a:r>
              <a:rPr lang="fr-BE"/>
              <a:t>SECTION OJ (T. 20)</a:t>
            </a:r>
          </a:p>
        </p:txBody>
      </p:sp>
      <p:sp>
        <p:nvSpPr>
          <p:cNvPr id="17" name="Espace réservé du texte 16"/>
          <p:cNvSpPr>
            <a:spLocks noGrp="1" noChangeAspect="1"/>
          </p:cNvSpPr>
          <p:nvPr>
            <p:ph type="body" sz="quarter" idx="13" hasCustomPrompt="1"/>
          </p:nvPr>
        </p:nvSpPr>
        <p:spPr>
          <a:xfrm>
            <a:off x="587762" y="716715"/>
            <a:ext cx="10957983" cy="653299"/>
          </a:xfrm>
        </p:spPr>
        <p:txBody>
          <a:bodyPr>
            <a:noAutofit/>
          </a:bodyPr>
          <a:lstStyle>
            <a:lvl1pPr>
              <a:defRPr sz="2000" b="1" u="none" baseline="0">
                <a:solidFill>
                  <a:srgbClr val="8B0066"/>
                </a:solidFill>
              </a:defRPr>
            </a:lvl1pPr>
          </a:lstStyle>
          <a:p>
            <a:pPr lvl="0"/>
            <a:r>
              <a:rPr lang="fr-FR"/>
              <a:t>TITRE POINT OJ (T. 20)</a:t>
            </a:r>
            <a:endParaRPr lang="fr-BE"/>
          </a:p>
        </p:txBody>
      </p:sp>
    </p:spTree>
    <p:extLst>
      <p:ext uri="{BB962C8B-B14F-4D97-AF65-F5344CB8AC3E}">
        <p14:creationId xmlns:p14="http://schemas.microsoft.com/office/powerpoint/2010/main" val="353888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9" cy="2677648"/>
          </a:xfrm>
        </p:spPr>
        <p:txBody>
          <a:bodyPr anchor="b"/>
          <a:lstStyle>
            <a:lvl1pPr>
              <a:defRPr sz="5400"/>
            </a:lvl1pPr>
          </a:lstStyle>
          <a:p>
            <a:r>
              <a:rPr lang="fr-FR"/>
              <a:t>Modifiez le style du titre</a:t>
            </a:r>
            <a:endParaRPr lang="en-US"/>
          </a:p>
        </p:txBody>
      </p:sp>
      <p:sp>
        <p:nvSpPr>
          <p:cNvPr id="3" name="Subtitle 2"/>
          <p:cNvSpPr>
            <a:spLocks noGrp="1"/>
          </p:cNvSpPr>
          <p:nvPr>
            <p:ph type="subTitle" idx="1"/>
          </p:nvPr>
        </p:nvSpPr>
        <p:spPr bwMode="gray">
          <a:xfrm>
            <a:off x="1154955" y="4777381"/>
            <a:ext cx="8825659" cy="861420"/>
          </a:xfrm>
        </p:spPr>
        <p:txBody>
          <a:bodyPr anchor="t"/>
          <a:lstStyle>
            <a:lvl1pPr marL="0" indent="0" algn="l">
              <a:buNone/>
              <a:defRPr cap="all">
                <a:solidFill>
                  <a:schemeClr val="accent1">
                    <a:lumMod val="60000"/>
                    <a:lumOff val="4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bwMode="gray">
          <a:xfrm rot="5400000">
            <a:off x="10158986" y="1792226"/>
            <a:ext cx="990599" cy="304799"/>
          </a:xfrm>
        </p:spPr>
        <p:txBody>
          <a:bodyPr anchor="t"/>
          <a:lstStyle>
            <a:lvl1pPr algn="l">
              <a:defRPr b="0" i="0">
                <a:solidFill>
                  <a:schemeClr val="bg1">
                    <a:alpha val="60000"/>
                  </a:schemeClr>
                </a:solidFill>
              </a:defRPr>
            </a:lvl1pPr>
          </a:lstStyle>
          <a:p>
            <a:fld id="{C5D3C9C6-739E-42D3-A452-608A7B7D2DE8}" type="datetime1">
              <a:rPr lang="fr-BE" smtClean="0"/>
              <a:t>11-09-25</a:t>
            </a:fld>
            <a:endParaRPr lang="fr-BE"/>
          </a:p>
        </p:txBody>
      </p:sp>
      <p:sp>
        <p:nvSpPr>
          <p:cNvPr id="5" name="Footer Placeholder 4"/>
          <p:cNvSpPr>
            <a:spLocks noGrp="1"/>
          </p:cNvSpPr>
          <p:nvPr>
            <p:ph type="ftr" sz="quarter" idx="11"/>
          </p:nvPr>
        </p:nvSpPr>
        <p:spPr bwMode="gray">
          <a:xfrm rot="5400000">
            <a:off x="8951976" y="3227833"/>
            <a:ext cx="3859795" cy="304801"/>
          </a:xfrm>
        </p:spPr>
        <p:txBody>
          <a:bodyPr/>
          <a:lstStyle>
            <a:lvl1pPr>
              <a:defRPr b="0" i="0">
                <a:solidFill>
                  <a:schemeClr val="bg1">
                    <a:alpha val="60000"/>
                  </a:schemeClr>
                </a:solidFill>
              </a:defRPr>
            </a:lvl1pPr>
          </a:lstStyle>
          <a:p>
            <a:r>
              <a:rPr lang="fr-BE"/>
              <a:t>CA F.R.S.-FNRS 21/06/2019</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2" y="295730"/>
            <a:ext cx="838199" cy="767687"/>
          </a:xfrm>
        </p:spPr>
        <p:txBody>
          <a:bodyPr/>
          <a:lstStyle/>
          <a:p>
            <a:fld id="{0D95A63D-C35F-458E-A94E-F89D16007E6C}" type="slidenum">
              <a:rPr lang="fr-BE" smtClean="0"/>
              <a:t>‹N°›</a:t>
            </a:fld>
            <a:endParaRPr lang="fr-BE"/>
          </a:p>
        </p:txBody>
      </p:sp>
    </p:spTree>
    <p:extLst>
      <p:ext uri="{BB962C8B-B14F-4D97-AF65-F5344CB8AC3E}">
        <p14:creationId xmlns:p14="http://schemas.microsoft.com/office/powerpoint/2010/main" val="363565660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a:xfrm>
            <a:off x="1154955" y="2603501"/>
            <a:ext cx="8825659" cy="34163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C5D3C9C6-739E-42D3-A452-608A7B7D2DE8}" type="datetime1">
              <a:rPr lang="fr-BE" smtClean="0"/>
              <a:t>11-09-25</a:t>
            </a:fld>
            <a:endParaRPr lang="fr-BE"/>
          </a:p>
        </p:txBody>
      </p:sp>
      <p:sp>
        <p:nvSpPr>
          <p:cNvPr id="5" name="Footer Placeholder 4"/>
          <p:cNvSpPr>
            <a:spLocks noGrp="1"/>
          </p:cNvSpPr>
          <p:nvPr>
            <p:ph type="ftr" sz="quarter" idx="11"/>
          </p:nvPr>
        </p:nvSpPr>
        <p:spPr/>
        <p:txBody>
          <a:bodyPr/>
          <a:lstStyle/>
          <a:p>
            <a:r>
              <a:rPr lang="fr-BE"/>
              <a:t>CA F.R.S.-FNRS 21/06/2019</a:t>
            </a:r>
          </a:p>
        </p:txBody>
      </p:sp>
      <p:sp>
        <p:nvSpPr>
          <p:cNvPr id="6" name="Slide Number Placeholder 5"/>
          <p:cNvSpPr>
            <a:spLocks noGrp="1"/>
          </p:cNvSpPr>
          <p:nvPr>
            <p:ph type="sldNum" sz="quarter" idx="12"/>
          </p:nvPr>
        </p:nvSpPr>
        <p:spPr/>
        <p:txBody>
          <a:bodyPr/>
          <a:lstStyle/>
          <a:p>
            <a:fld id="{0D95A63D-C35F-458E-A94E-F89D16007E6C}" type="slidenum">
              <a:rPr lang="fr-BE" smtClean="0"/>
              <a:t>‹N°›</a:t>
            </a:fld>
            <a:endParaRPr lang="fr-BE"/>
          </a:p>
        </p:txBody>
      </p:sp>
    </p:spTree>
    <p:extLst>
      <p:ext uri="{BB962C8B-B14F-4D97-AF65-F5344CB8AC3E}">
        <p14:creationId xmlns:p14="http://schemas.microsoft.com/office/powerpoint/2010/main" val="3872522622"/>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9" Type="http://schemas.openxmlformats.org/officeDocument/2006/relationships/theme" Target="../theme/theme2.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7" Type="http://schemas.openxmlformats.org/officeDocument/2006/relationships/slideLayout" Target="../slideLayouts/slideLayout1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41" Type="http://schemas.openxmlformats.org/officeDocument/2006/relationships/image" Target="../media/image6.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40" Type="http://schemas.openxmlformats.org/officeDocument/2006/relationships/image" Target="../media/image5.jpe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 Id="rId8" Type="http://schemas.openxmlformats.org/officeDocument/2006/relationships/slideLayout" Target="../slideLayouts/slideLayout15.xml"/><Relationship Id="rId3" Type="http://schemas.openxmlformats.org/officeDocument/2006/relationships/slideLayout" Target="../slideLayouts/slideLayout10.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07491" y="6112764"/>
            <a:ext cx="920495" cy="580644"/>
          </a:xfrm>
          <a:prstGeom prst="rect">
            <a:avLst/>
          </a:prstGeom>
          <a:blipFill>
            <a:blip r:embed="rId9" cstate="print"/>
            <a:stretch>
              <a:fillRect/>
            </a:stretch>
          </a:blipFill>
        </p:spPr>
        <p:txBody>
          <a:bodyPr wrap="square" lIns="0" tIns="0" rIns="0" bIns="0" rtlCol="0"/>
          <a:lstStyle/>
          <a:p>
            <a:endParaRPr/>
          </a:p>
        </p:txBody>
      </p:sp>
      <p:sp>
        <p:nvSpPr>
          <p:cNvPr id="2" name="Holder 2"/>
          <p:cNvSpPr>
            <a:spLocks noGrp="1"/>
          </p:cNvSpPr>
          <p:nvPr>
            <p:ph type="title"/>
          </p:nvPr>
        </p:nvSpPr>
        <p:spPr>
          <a:xfrm>
            <a:off x="229920" y="132714"/>
            <a:ext cx="7649845" cy="513715"/>
          </a:xfrm>
          <a:prstGeom prst="rect">
            <a:avLst/>
          </a:prstGeom>
        </p:spPr>
        <p:txBody>
          <a:bodyPr wrap="square" lIns="0" tIns="0" rIns="0" bIns="0">
            <a:spAutoFit/>
          </a:bodyPr>
          <a:lstStyle>
            <a:lvl1pPr>
              <a:defRPr sz="3200" b="1" i="0">
                <a:solidFill>
                  <a:srgbClr val="8A0066"/>
                </a:solidFill>
                <a:latin typeface="Arial"/>
                <a:cs typeface="Arial"/>
              </a:defRPr>
            </a:lvl1pPr>
          </a:lstStyle>
          <a:p>
            <a:endParaRPr/>
          </a:p>
        </p:txBody>
      </p:sp>
      <p:sp>
        <p:nvSpPr>
          <p:cNvPr id="3" name="Holder 3"/>
          <p:cNvSpPr>
            <a:spLocks noGrp="1"/>
          </p:cNvSpPr>
          <p:nvPr>
            <p:ph type="body" idx="1"/>
          </p:nvPr>
        </p:nvSpPr>
        <p:spPr>
          <a:xfrm>
            <a:off x="457606" y="1240282"/>
            <a:ext cx="11276787" cy="43313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73"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4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5" y="973669"/>
            <a:ext cx="8761413" cy="706964"/>
          </a:xfrm>
          <a:prstGeom prst="rect">
            <a:avLst/>
          </a:prstGeom>
        </p:spPr>
        <p:txBody>
          <a:bodyPr vert="horz" lIns="91440" tIns="45720" rIns="91440" bIns="45720" rtlCol="0" anchor="ctr">
            <a:noAutofit/>
          </a:bodyPr>
          <a:lstStyle/>
          <a:p>
            <a:r>
              <a:rPr lang="fr-FR"/>
              <a:t>Modifiez le style du titre</a:t>
            </a:r>
            <a:endParaRPr lang="en-US"/>
          </a:p>
        </p:txBody>
      </p:sp>
      <p:sp>
        <p:nvSpPr>
          <p:cNvPr id="3" name="Text Placeholder 2"/>
          <p:cNvSpPr>
            <a:spLocks noGrp="1"/>
          </p:cNvSpPr>
          <p:nvPr>
            <p:ph type="body" idx="1"/>
          </p:nvPr>
        </p:nvSpPr>
        <p:spPr>
          <a:xfrm>
            <a:off x="1154955" y="2603501"/>
            <a:ext cx="8761413" cy="34163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10653106" y="6391839"/>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A5210BF-EA49-47E3-A5F7-1F2EE6080570}" type="datetime1">
              <a:rPr lang="fr-BE" smtClean="0">
                <a:solidFill>
                  <a:prstClr val="black">
                    <a:tint val="75000"/>
                  </a:prstClr>
                </a:solidFill>
              </a:rPr>
              <a:t>11-09-25</a:t>
            </a:fld>
            <a:endParaRPr lang="fr-BE">
              <a:solidFill>
                <a:prstClr val="black">
                  <a:tint val="75000"/>
                </a:prstClr>
              </a:solidFill>
            </a:endParaRPr>
          </a:p>
        </p:txBody>
      </p:sp>
      <p:sp>
        <p:nvSpPr>
          <p:cNvPr id="5" name="Footer Placeholder 4"/>
          <p:cNvSpPr>
            <a:spLocks noGrp="1"/>
          </p:cNvSpPr>
          <p:nvPr>
            <p:ph type="ftr" sz="quarter" idx="3"/>
          </p:nvPr>
        </p:nvSpPr>
        <p:spPr>
          <a:xfrm>
            <a:off x="561111" y="6391840"/>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fr-BE">
                <a:solidFill>
                  <a:prstClr val="black">
                    <a:tint val="75000"/>
                  </a:prstClr>
                </a:solidFill>
              </a:rPr>
              <a:t>CA F.R.S.-FNRS 21/06/2019</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2" y="295730"/>
            <a:ext cx="838199" cy="767687"/>
          </a:xfrm>
          <a:prstGeom prst="rect">
            <a:avLst/>
          </a:prstGeom>
        </p:spPr>
        <p:txBody>
          <a:bodyPr vert="horz" lIns="91440" tIns="45720" rIns="91440" bIns="45720" rtlCol="0" anchor="b"/>
          <a:lstStyle>
            <a:lvl1pPr algn="ctr">
              <a:defRPr sz="2800" b="0" i="0">
                <a:solidFill>
                  <a:schemeClr val="bg1"/>
                </a:solidFill>
              </a:defRPr>
            </a:lvl1pPr>
          </a:lstStyle>
          <a:p>
            <a:fld id="{0D95A63D-C35F-458E-A94E-F89D16007E6C}" type="slidenum">
              <a:rPr lang="fr-BE" smtClean="0">
                <a:solidFill>
                  <a:prstClr val="black">
                    <a:tint val="75000"/>
                  </a:prstClr>
                </a:solidFill>
              </a:rPr>
              <a:pPr/>
              <a:t>‹N°›</a:t>
            </a:fld>
            <a:endParaRPr lang="fr-BE">
              <a:solidFill>
                <a:prstClr val="black">
                  <a:tint val="75000"/>
                </a:prstClr>
              </a:solidFill>
            </a:endParaRPr>
          </a:p>
        </p:txBody>
      </p:sp>
      <p:sp>
        <p:nvSpPr>
          <p:cNvPr id="9" name="Rectangle 8">
            <a:extLst>
              <a:ext uri="{FF2B5EF4-FFF2-40B4-BE49-F238E27FC236}">
                <a16:creationId xmlns:a16="http://schemas.microsoft.com/office/drawing/2014/main" id="{F9AD72A5-4ACB-3CFB-2828-CB37133DC799}"/>
              </a:ext>
            </a:extLst>
          </p:cNvPr>
          <p:cNvSpPr/>
          <p:nvPr userDrawn="1"/>
        </p:nvSpPr>
        <p:spPr>
          <a:xfrm>
            <a:off x="-11764"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pic>
        <p:nvPicPr>
          <p:cNvPr id="10" name="Image 9">
            <a:extLst>
              <a:ext uri="{FF2B5EF4-FFF2-40B4-BE49-F238E27FC236}">
                <a16:creationId xmlns:a16="http://schemas.microsoft.com/office/drawing/2014/main" id="{AC8DF584-3CB5-C90F-B7E8-7288431F74E1}"/>
              </a:ext>
            </a:extLst>
          </p:cNvPr>
          <p:cNvPicPr>
            <a:picLocks/>
          </p:cNvPicPr>
          <p:nvPr userDrawn="1"/>
        </p:nvPicPr>
        <p:blipFill>
          <a:blip r:embed="rId41"/>
          <a:stretch>
            <a:fillRect/>
          </a:stretch>
        </p:blipFill>
        <p:spPr>
          <a:xfrm>
            <a:off x="11336716" y="6356352"/>
            <a:ext cx="624000" cy="365125"/>
          </a:xfrm>
          <a:prstGeom prst="rect">
            <a:avLst/>
          </a:prstGeom>
        </p:spPr>
      </p:pic>
    </p:spTree>
    <p:extLst>
      <p:ext uri="{BB962C8B-B14F-4D97-AF65-F5344CB8AC3E}">
        <p14:creationId xmlns:p14="http://schemas.microsoft.com/office/powerpoint/2010/main" val="7387047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3" r:id="rId38"/>
  </p:sldLayoutIdLst>
  <p:hf hdr="0" dt="0"/>
  <p:txStyles>
    <p:titleStyle>
      <a:lvl1pPr algn="l" defTabSz="457189"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gi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0C36C1-F9E6-774B-BFB9-C17CACA858A6}"/>
              </a:ext>
            </a:extLst>
          </p:cNvPr>
          <p:cNvSpPr>
            <a:spLocks noGrp="1"/>
          </p:cNvSpPr>
          <p:nvPr>
            <p:ph type="ctrTitle"/>
          </p:nvPr>
        </p:nvSpPr>
        <p:spPr>
          <a:xfrm>
            <a:off x="1371600" y="2514600"/>
            <a:ext cx="9924663" cy="2339102"/>
          </a:xfrm>
        </p:spPr>
        <p:txBody>
          <a:bodyPr/>
          <a:lstStyle/>
          <a:p>
            <a:r>
              <a:rPr lang="fr-FR" sz="4400" dirty="0">
                <a:latin typeface="Arial Narrow" panose="020B0606020202030204" pitchFamily="34" charset="0"/>
              </a:rPr>
              <a:t>RECFA </a:t>
            </a:r>
            <a:r>
              <a:rPr lang="fr-FR" sz="4400" dirty="0" err="1">
                <a:latin typeface="Arial Narrow" panose="020B0606020202030204" pitchFamily="34" charset="0"/>
              </a:rPr>
              <a:t>Visit</a:t>
            </a:r>
            <a:r>
              <a:rPr lang="fr-FR" sz="4400" dirty="0">
                <a:latin typeface="Arial Narrow" panose="020B0606020202030204" pitchFamily="34" charset="0"/>
              </a:rPr>
              <a:t> to Belgium</a:t>
            </a:r>
            <a:br>
              <a:rPr lang="fr-FR" sz="4000" dirty="0">
                <a:latin typeface="Arial Narrow" panose="020B0606020202030204" pitchFamily="34" charset="0"/>
              </a:rPr>
            </a:br>
            <a:br>
              <a:rPr lang="fr-FR" sz="4000" dirty="0">
                <a:latin typeface="Arial Narrow" panose="020B0606020202030204" pitchFamily="34" charset="0"/>
              </a:rPr>
            </a:br>
            <a:r>
              <a:rPr lang="fr-FR" sz="3400" i="1" dirty="0">
                <a:latin typeface="Arial Narrow" panose="020B0606020202030204" pitchFamily="34" charset="0"/>
              </a:rPr>
              <a:t>Dr. Ir. Véronique Halloin, F.R.S.-FNRS </a:t>
            </a:r>
            <a:r>
              <a:rPr lang="fr-FR" sz="3400" i="1" dirty="0" err="1">
                <a:latin typeface="Arial Narrow" panose="020B0606020202030204" pitchFamily="34" charset="0"/>
              </a:rPr>
              <a:t>Secretary</a:t>
            </a:r>
            <a:r>
              <a:rPr lang="fr-FR" sz="3400" i="1" dirty="0">
                <a:latin typeface="Arial Narrow" panose="020B0606020202030204" pitchFamily="34" charset="0"/>
              </a:rPr>
              <a:t> General</a:t>
            </a:r>
            <a:br>
              <a:rPr lang="fr-FR" sz="3400" i="1" dirty="0">
                <a:latin typeface="Arial Narrow" panose="020B0606020202030204" pitchFamily="34" charset="0"/>
              </a:rPr>
            </a:br>
            <a:r>
              <a:rPr lang="fr-FR" sz="3400" dirty="0">
                <a:latin typeface="Arial Narrow" panose="020B0606020202030204" pitchFamily="34" charset="0"/>
              </a:rPr>
              <a:t>12 </a:t>
            </a:r>
            <a:r>
              <a:rPr lang="fr-FR" sz="3400" dirty="0" err="1">
                <a:latin typeface="Arial Narrow" panose="020B0606020202030204" pitchFamily="34" charset="0"/>
              </a:rPr>
              <a:t>September</a:t>
            </a:r>
            <a:r>
              <a:rPr lang="fr-FR" sz="3400" dirty="0">
                <a:latin typeface="Arial Narrow" panose="020B0606020202030204" pitchFamily="34" charset="0"/>
              </a:rPr>
              <a:t> 2025</a:t>
            </a:r>
          </a:p>
        </p:txBody>
      </p:sp>
    </p:spTree>
    <p:extLst>
      <p:ext uri="{BB962C8B-B14F-4D97-AF65-F5344CB8AC3E}">
        <p14:creationId xmlns:p14="http://schemas.microsoft.com/office/powerpoint/2010/main" val="2954294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0B29824-7AC0-5AEE-713F-F45BC72D268B}"/>
              </a:ext>
            </a:extLst>
          </p:cNvPr>
          <p:cNvSpPr>
            <a:spLocks noGrp="1"/>
          </p:cNvSpPr>
          <p:nvPr>
            <p:ph type="sldNum" sz="quarter" idx="7"/>
          </p:nvPr>
        </p:nvSpPr>
        <p:spPr/>
        <p:txBody>
          <a:bodyPr/>
          <a:lstStyle/>
          <a:p>
            <a:fld id="{B6F15528-21DE-4FAA-801E-634DDDAF4B2B}" type="slidenum">
              <a:rPr lang="fr-BE" smtClean="0"/>
              <a:t>10</a:t>
            </a:fld>
            <a:endParaRPr lang="fr-BE"/>
          </a:p>
        </p:txBody>
      </p:sp>
      <p:sp>
        <p:nvSpPr>
          <p:cNvPr id="5" name="ZoneTexte 4">
            <a:extLst>
              <a:ext uri="{FF2B5EF4-FFF2-40B4-BE49-F238E27FC236}">
                <a16:creationId xmlns:a16="http://schemas.microsoft.com/office/drawing/2014/main" id="{B569320A-FC38-F596-5583-97E4A0FFF10E}"/>
              </a:ext>
            </a:extLst>
          </p:cNvPr>
          <p:cNvSpPr txBox="1"/>
          <p:nvPr/>
        </p:nvSpPr>
        <p:spPr>
          <a:xfrm>
            <a:off x="152400" y="104855"/>
            <a:ext cx="11430000" cy="584775"/>
          </a:xfrm>
          <a:prstGeom prst="rect">
            <a:avLst/>
          </a:prstGeom>
          <a:noFill/>
        </p:spPr>
        <p:txBody>
          <a:bodyPr wrap="square" rtlCol="0">
            <a:spAutoFit/>
          </a:bodyPr>
          <a:lstStyle/>
          <a:p>
            <a:pPr algn="ctr"/>
            <a:r>
              <a:rPr lang="fr-BE" sz="3200" b="1" dirty="0">
                <a:solidFill>
                  <a:srgbClr val="840060"/>
                </a:solidFill>
                <a:latin typeface="Arial Narrow" panose="020B0606020202030204" pitchFamily="34" charset="0"/>
                <a:cs typeface="Arial" panose="020B0604020202020204" pitchFamily="34" charset="0"/>
              </a:rPr>
              <a:t>3. BELGIUM: A KEY PLAYER IN RESEARCH IN PHYSICS (1)</a:t>
            </a:r>
          </a:p>
        </p:txBody>
      </p:sp>
      <p:graphicFrame>
        <p:nvGraphicFramePr>
          <p:cNvPr id="2" name="Graphique 1">
            <a:extLst>
              <a:ext uri="{FF2B5EF4-FFF2-40B4-BE49-F238E27FC236}">
                <a16:creationId xmlns:a16="http://schemas.microsoft.com/office/drawing/2014/main" id="{D124A0E8-4A8A-875B-64EE-8D24C2B9A281}"/>
              </a:ext>
            </a:extLst>
          </p:cNvPr>
          <p:cNvGraphicFramePr>
            <a:graphicFrameLocks/>
          </p:cNvGraphicFramePr>
          <p:nvPr>
            <p:extLst>
              <p:ext uri="{D42A27DB-BD31-4B8C-83A1-F6EECF244321}">
                <p14:modId xmlns:p14="http://schemas.microsoft.com/office/powerpoint/2010/main" val="1586693280"/>
              </p:ext>
            </p:extLst>
          </p:nvPr>
        </p:nvGraphicFramePr>
        <p:xfrm>
          <a:off x="2258377" y="1086325"/>
          <a:ext cx="7675246" cy="4685349"/>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a:extLst>
              <a:ext uri="{FF2B5EF4-FFF2-40B4-BE49-F238E27FC236}">
                <a16:creationId xmlns:a16="http://schemas.microsoft.com/office/drawing/2014/main" id="{45686815-DF63-DEB3-5B2C-3C39D6D45A70}"/>
              </a:ext>
            </a:extLst>
          </p:cNvPr>
          <p:cNvSpPr txBox="1"/>
          <p:nvPr/>
        </p:nvSpPr>
        <p:spPr>
          <a:xfrm>
            <a:off x="188739" y="855492"/>
            <a:ext cx="4139275" cy="461665"/>
          </a:xfrm>
          <a:prstGeom prst="rect">
            <a:avLst/>
          </a:prstGeom>
          <a:noFill/>
        </p:spPr>
        <p:txBody>
          <a:bodyPr wrap="none" rtlCol="0">
            <a:spAutoFit/>
          </a:bodyPr>
          <a:lstStyle/>
          <a:p>
            <a:r>
              <a:rPr lang="fr-BE" sz="2400" b="1" dirty="0">
                <a:latin typeface="Arial Narrow" panose="020B0606020202030204" pitchFamily="34" charset="0"/>
              </a:rPr>
              <a:t>WBF publications (% of the total)</a:t>
            </a:r>
          </a:p>
        </p:txBody>
      </p:sp>
    </p:spTree>
    <p:extLst>
      <p:ext uri="{BB962C8B-B14F-4D97-AF65-F5344CB8AC3E}">
        <p14:creationId xmlns:p14="http://schemas.microsoft.com/office/powerpoint/2010/main" val="2661503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EB87A-B2D0-0522-D125-E83DFAA8F0EC}"/>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8FA6E31-9C2D-842D-3AD5-A88C3E59AB6D}"/>
              </a:ext>
            </a:extLst>
          </p:cNvPr>
          <p:cNvSpPr>
            <a:spLocks noGrp="1"/>
          </p:cNvSpPr>
          <p:nvPr>
            <p:ph type="sldNum" sz="quarter" idx="7"/>
          </p:nvPr>
        </p:nvSpPr>
        <p:spPr/>
        <p:txBody>
          <a:bodyPr/>
          <a:lstStyle/>
          <a:p>
            <a:fld id="{B6F15528-21DE-4FAA-801E-634DDDAF4B2B}" type="slidenum">
              <a:rPr lang="fr-BE" smtClean="0"/>
              <a:t>11</a:t>
            </a:fld>
            <a:endParaRPr lang="fr-BE"/>
          </a:p>
        </p:txBody>
      </p:sp>
      <p:sp>
        <p:nvSpPr>
          <p:cNvPr id="5" name="ZoneTexte 4">
            <a:extLst>
              <a:ext uri="{FF2B5EF4-FFF2-40B4-BE49-F238E27FC236}">
                <a16:creationId xmlns:a16="http://schemas.microsoft.com/office/drawing/2014/main" id="{B790EE54-FC19-2AAD-0DE7-AC42486F5A86}"/>
              </a:ext>
            </a:extLst>
          </p:cNvPr>
          <p:cNvSpPr txBox="1"/>
          <p:nvPr/>
        </p:nvSpPr>
        <p:spPr>
          <a:xfrm>
            <a:off x="152400" y="104855"/>
            <a:ext cx="11430000" cy="584775"/>
          </a:xfrm>
          <a:prstGeom prst="rect">
            <a:avLst/>
          </a:prstGeom>
          <a:noFill/>
        </p:spPr>
        <p:txBody>
          <a:bodyPr wrap="square" rtlCol="0">
            <a:spAutoFit/>
          </a:bodyPr>
          <a:lstStyle/>
          <a:p>
            <a:pPr algn="ctr"/>
            <a:r>
              <a:rPr lang="fr-BE" sz="3200" b="1" dirty="0">
                <a:solidFill>
                  <a:srgbClr val="840060"/>
                </a:solidFill>
                <a:latin typeface="Arial Narrow" panose="020B0606020202030204" pitchFamily="34" charset="0"/>
                <a:cs typeface="Arial" panose="020B0604020202020204" pitchFamily="34" charset="0"/>
              </a:rPr>
              <a:t>3. BELGIUM: A KEY PLAYER IN RESEARCH IN PHYSICS (1)</a:t>
            </a:r>
          </a:p>
        </p:txBody>
      </p:sp>
      <p:sp>
        <p:nvSpPr>
          <p:cNvPr id="7" name="ZoneTexte 6">
            <a:extLst>
              <a:ext uri="{FF2B5EF4-FFF2-40B4-BE49-F238E27FC236}">
                <a16:creationId xmlns:a16="http://schemas.microsoft.com/office/drawing/2014/main" id="{A40EA268-1BEB-10D5-7A3F-6FBB90B8AB7B}"/>
              </a:ext>
            </a:extLst>
          </p:cNvPr>
          <p:cNvSpPr txBox="1"/>
          <p:nvPr/>
        </p:nvSpPr>
        <p:spPr>
          <a:xfrm>
            <a:off x="-191610" y="813465"/>
            <a:ext cx="12383610" cy="954107"/>
          </a:xfrm>
          <a:prstGeom prst="rect">
            <a:avLst/>
          </a:prstGeom>
          <a:noFill/>
        </p:spPr>
        <p:txBody>
          <a:bodyPr wrap="square" rtlCol="0">
            <a:spAutoFit/>
          </a:bodyPr>
          <a:lstStyle/>
          <a:p>
            <a:pPr algn="ctr"/>
            <a:r>
              <a:rPr lang="fr-BE" sz="2800" b="1" dirty="0">
                <a:latin typeface="Arial Narrow" panose="020B0606020202030204" pitchFamily="34" charset="0"/>
              </a:rPr>
              <a:t>Publications in </a:t>
            </a:r>
            <a:r>
              <a:rPr lang="fr-BE" sz="2800" b="1" dirty="0" err="1">
                <a:latin typeface="Arial Narrow" panose="020B0606020202030204" pitchFamily="34" charset="0"/>
              </a:rPr>
              <a:t>physics</a:t>
            </a:r>
            <a:r>
              <a:rPr lang="fr-BE" sz="2800" b="1" dirty="0">
                <a:latin typeface="Arial Narrow" panose="020B0606020202030204" pitchFamily="34" charset="0"/>
              </a:rPr>
              <a:t> / </a:t>
            </a:r>
            <a:r>
              <a:rPr lang="fr-BE" sz="2800" b="1" dirty="0" err="1">
                <a:latin typeface="Arial Narrow" panose="020B0606020202030204" pitchFamily="34" charset="0"/>
              </a:rPr>
              <a:t>astronomy</a:t>
            </a:r>
            <a:r>
              <a:rPr lang="fr-BE" sz="2800" b="1" dirty="0">
                <a:latin typeface="Arial Narrow" panose="020B0606020202030204" pitchFamily="34" charset="0"/>
              </a:rPr>
              <a:t> from 2015 to 2024 (</a:t>
            </a:r>
            <a:r>
              <a:rPr lang="fr-BE" sz="2800" b="1" dirty="0" err="1">
                <a:latin typeface="Arial Narrow" panose="020B0606020202030204" pitchFamily="34" charset="0"/>
              </a:rPr>
              <a:t>Scopus</a:t>
            </a:r>
            <a:r>
              <a:rPr lang="fr-BE" sz="2800" b="1" dirty="0">
                <a:latin typeface="Arial Narrow" panose="020B0606020202030204" pitchFamily="34" charset="0"/>
              </a:rPr>
              <a:t>), per 1000 </a:t>
            </a:r>
            <a:r>
              <a:rPr lang="fr-BE" sz="2800" b="1" dirty="0" err="1">
                <a:latin typeface="Arial Narrow" panose="020B0606020202030204" pitchFamily="34" charset="0"/>
              </a:rPr>
              <a:t>inhabitants</a:t>
            </a:r>
            <a:r>
              <a:rPr lang="fr-BE" sz="2800" b="1" dirty="0">
                <a:latin typeface="Arial Narrow" panose="020B0606020202030204" pitchFamily="34" charset="0"/>
              </a:rPr>
              <a:t>: Belgium at </a:t>
            </a:r>
            <a:r>
              <a:rPr lang="fr-BE" sz="2800" b="1" dirty="0" err="1">
                <a:latin typeface="Arial Narrow" panose="020B0606020202030204" pitchFamily="34" charset="0"/>
              </a:rPr>
              <a:t>rank</a:t>
            </a:r>
            <a:r>
              <a:rPr lang="fr-BE" sz="2800" b="1" dirty="0">
                <a:latin typeface="Arial Narrow" panose="020B0606020202030204" pitchFamily="34" charset="0"/>
              </a:rPr>
              <a:t> 7 in Europe</a:t>
            </a:r>
          </a:p>
        </p:txBody>
      </p:sp>
      <p:sp>
        <p:nvSpPr>
          <p:cNvPr id="17" name="ZoneTexte 16">
            <a:extLst>
              <a:ext uri="{FF2B5EF4-FFF2-40B4-BE49-F238E27FC236}">
                <a16:creationId xmlns:a16="http://schemas.microsoft.com/office/drawing/2014/main" id="{CDACCD75-936B-6625-7448-8D7DBA4BAC09}"/>
              </a:ext>
            </a:extLst>
          </p:cNvPr>
          <p:cNvSpPr txBox="1"/>
          <p:nvPr/>
        </p:nvSpPr>
        <p:spPr>
          <a:xfrm>
            <a:off x="787401" y="1997075"/>
            <a:ext cx="3175000" cy="3416320"/>
          </a:xfrm>
          <a:prstGeom prst="rect">
            <a:avLst/>
          </a:prstGeom>
          <a:noFill/>
        </p:spPr>
        <p:txBody>
          <a:bodyPr wrap="square" rtlCol="0">
            <a:spAutoFit/>
          </a:bodyPr>
          <a:lstStyle/>
          <a:p>
            <a:r>
              <a:rPr lang="fr-BE" sz="2400" b="1" dirty="0" err="1">
                <a:solidFill>
                  <a:srgbClr val="2F5598"/>
                </a:solidFill>
                <a:latin typeface="Arial Narrow" panose="020B0606020202030204" pitchFamily="34" charset="0"/>
              </a:rPr>
              <a:t>Comparison</a:t>
            </a:r>
            <a:r>
              <a:rPr lang="fr-BE" sz="2400" b="1" dirty="0">
                <a:solidFill>
                  <a:srgbClr val="2F5598"/>
                </a:solidFill>
                <a:latin typeface="Arial Narrow" panose="020B0606020202030204" pitchFamily="34" charset="0"/>
              </a:rPr>
              <a:t> </a:t>
            </a:r>
            <a:r>
              <a:rPr lang="fr-BE" sz="2400" b="1" dirty="0" err="1">
                <a:solidFill>
                  <a:srgbClr val="2F5598"/>
                </a:solidFill>
                <a:latin typeface="Arial Narrow" panose="020B0606020202030204" pitchFamily="34" charset="0"/>
              </a:rPr>
              <a:t>with</a:t>
            </a:r>
            <a:r>
              <a:rPr lang="fr-BE" sz="2400" b="1" dirty="0">
                <a:solidFill>
                  <a:srgbClr val="2F5598"/>
                </a:solidFill>
                <a:latin typeface="Arial Narrow" panose="020B0606020202030204" pitchFamily="34" charset="0"/>
              </a:rPr>
              <a:t> </a:t>
            </a:r>
            <a:r>
              <a:rPr lang="fr-BE" sz="2400" b="1" dirty="0" err="1">
                <a:solidFill>
                  <a:srgbClr val="2F5598"/>
                </a:solidFill>
                <a:latin typeface="Arial Narrow" panose="020B0606020202030204" pitchFamily="34" charset="0"/>
              </a:rPr>
              <a:t>neighbouring</a:t>
            </a:r>
            <a:r>
              <a:rPr lang="fr-BE" sz="2400" b="1" dirty="0">
                <a:solidFill>
                  <a:srgbClr val="2F5598"/>
                </a:solidFill>
                <a:latin typeface="Arial Narrow" panose="020B0606020202030204" pitchFamily="34" charset="0"/>
              </a:rPr>
              <a:t> countries:</a:t>
            </a:r>
          </a:p>
          <a:p>
            <a:endParaRPr lang="fr-BE" sz="2400" b="1" dirty="0">
              <a:solidFill>
                <a:srgbClr val="2F5598"/>
              </a:solidFill>
              <a:latin typeface="Arial Narrow" panose="020B0606020202030204" pitchFamily="34" charset="0"/>
            </a:endParaRPr>
          </a:p>
          <a:p>
            <a:r>
              <a:rPr lang="fr-BE" sz="2400" dirty="0" err="1">
                <a:solidFill>
                  <a:srgbClr val="2F5598"/>
                </a:solidFill>
                <a:latin typeface="Arial Narrow" panose="020B0606020202030204" pitchFamily="34" charset="0"/>
              </a:rPr>
              <a:t>Switzerland</a:t>
            </a:r>
            <a:r>
              <a:rPr lang="fr-BE" sz="2400" dirty="0">
                <a:solidFill>
                  <a:srgbClr val="2F5598"/>
                </a:solidFill>
                <a:latin typeface="Arial Narrow" panose="020B0606020202030204" pitchFamily="34" charset="0"/>
              </a:rPr>
              <a:t>: 8,2</a:t>
            </a:r>
          </a:p>
          <a:p>
            <a:r>
              <a:rPr lang="fr-BE" sz="2400" b="1" dirty="0">
                <a:solidFill>
                  <a:srgbClr val="2F5598"/>
                </a:solidFill>
                <a:latin typeface="Arial Narrow" panose="020B0606020202030204" pitchFamily="34" charset="0"/>
              </a:rPr>
              <a:t>Belgium: 3,7</a:t>
            </a:r>
          </a:p>
          <a:p>
            <a:r>
              <a:rPr lang="fr-BE" sz="2400" dirty="0" err="1">
                <a:solidFill>
                  <a:srgbClr val="2F5598"/>
                </a:solidFill>
                <a:latin typeface="Arial Narrow" panose="020B0606020202030204" pitchFamily="34" charset="0"/>
              </a:rPr>
              <a:t>Netherlands</a:t>
            </a:r>
            <a:r>
              <a:rPr lang="fr-BE" sz="2400" dirty="0">
                <a:solidFill>
                  <a:srgbClr val="2F5598"/>
                </a:solidFill>
                <a:latin typeface="Arial Narrow" panose="020B0606020202030204" pitchFamily="34" charset="0"/>
              </a:rPr>
              <a:t>: 3,6</a:t>
            </a:r>
          </a:p>
          <a:p>
            <a:r>
              <a:rPr lang="fr-BE" sz="2400" dirty="0">
                <a:solidFill>
                  <a:srgbClr val="2F5598"/>
                </a:solidFill>
                <a:latin typeface="Arial Narrow" panose="020B0606020202030204" pitchFamily="34" charset="0"/>
              </a:rPr>
              <a:t>Germany: 3,5</a:t>
            </a:r>
          </a:p>
          <a:p>
            <a:r>
              <a:rPr lang="fr-BE" sz="2400" dirty="0">
                <a:solidFill>
                  <a:srgbClr val="2F5598"/>
                </a:solidFill>
                <a:latin typeface="Arial Narrow" panose="020B0606020202030204" pitchFamily="34" charset="0"/>
              </a:rPr>
              <a:t>UK: 3,2</a:t>
            </a:r>
          </a:p>
          <a:p>
            <a:r>
              <a:rPr lang="fr-BE" sz="2400" dirty="0">
                <a:solidFill>
                  <a:srgbClr val="2F5598"/>
                </a:solidFill>
                <a:latin typeface="Arial Narrow" panose="020B0606020202030204" pitchFamily="34" charset="0"/>
              </a:rPr>
              <a:t>France: 2,9</a:t>
            </a:r>
          </a:p>
        </p:txBody>
      </p:sp>
      <mc:AlternateContent xmlns:mc="http://schemas.openxmlformats.org/markup-compatibility/2006">
        <mc:Choice xmlns:cx4="http://schemas.microsoft.com/office/drawing/2016/5/10/chartex" Requires="cx4">
          <p:graphicFrame>
            <p:nvGraphicFramePr>
              <p:cNvPr id="8" name="Graphique 7">
                <a:extLst>
                  <a:ext uri="{FF2B5EF4-FFF2-40B4-BE49-F238E27FC236}">
                    <a16:creationId xmlns:a16="http://schemas.microsoft.com/office/drawing/2014/main" id="{21EBA092-64C9-B81A-FBD3-723C7FD1EA96}"/>
                  </a:ext>
                </a:extLst>
              </p:cNvPr>
              <p:cNvGraphicFramePr/>
              <p:nvPr/>
            </p:nvGraphicFramePr>
            <p:xfrm>
              <a:off x="2669539" y="1997075"/>
              <a:ext cx="8735060" cy="4723765"/>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8" name="Graphique 7">
                <a:extLst>
                  <a:ext uri="{FF2B5EF4-FFF2-40B4-BE49-F238E27FC236}">
                    <a16:creationId xmlns:a16="http://schemas.microsoft.com/office/drawing/2014/main" id="{21EBA092-64C9-B81A-FBD3-723C7FD1EA96}"/>
                  </a:ext>
                </a:extLst>
              </p:cNvPr>
              <p:cNvPicPr>
                <a:picLocks noGrp="1" noRot="1" noChangeAspect="1" noMove="1" noResize="1" noEditPoints="1" noAdjustHandles="1" noChangeArrowheads="1" noChangeShapeType="1"/>
              </p:cNvPicPr>
              <p:nvPr/>
            </p:nvPicPr>
            <p:blipFill>
              <a:blip r:embed="rId4"/>
              <a:stretch>
                <a:fillRect/>
              </a:stretch>
            </p:blipFill>
            <p:spPr>
              <a:xfrm>
                <a:off x="2669539" y="1997075"/>
                <a:ext cx="8735060" cy="4723765"/>
              </a:xfrm>
              <a:prstGeom prst="rect">
                <a:avLst/>
              </a:prstGeom>
            </p:spPr>
          </p:pic>
        </mc:Fallback>
      </mc:AlternateContent>
    </p:spTree>
    <p:extLst>
      <p:ext uri="{BB962C8B-B14F-4D97-AF65-F5344CB8AC3E}">
        <p14:creationId xmlns:p14="http://schemas.microsoft.com/office/powerpoint/2010/main" val="170941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075D56D-D8CF-B203-343D-0C0BF23FEDC4}"/>
              </a:ext>
            </a:extLst>
          </p:cNvPr>
          <p:cNvSpPr txBox="1"/>
          <p:nvPr/>
        </p:nvSpPr>
        <p:spPr>
          <a:xfrm>
            <a:off x="0" y="584775"/>
            <a:ext cx="12192000" cy="954107"/>
          </a:xfrm>
          <a:prstGeom prst="rect">
            <a:avLst/>
          </a:prstGeom>
          <a:noFill/>
        </p:spPr>
        <p:txBody>
          <a:bodyPr wrap="square" rtlCol="0">
            <a:spAutoFit/>
          </a:bodyPr>
          <a:lstStyle/>
          <a:p>
            <a:pPr algn="ctr"/>
            <a:r>
              <a:rPr lang="fr-BE" sz="2400" b="1" dirty="0">
                <a:latin typeface="Arial Narrow" panose="020B0606020202030204" pitchFamily="34" charset="0"/>
              </a:rPr>
              <a:t> </a:t>
            </a:r>
            <a:r>
              <a:rPr lang="fr-BE" sz="2800" b="1" dirty="0">
                <a:latin typeface="Arial Narrow" panose="020B0606020202030204" pitchFamily="34" charset="0"/>
              </a:rPr>
              <a:t>Most </a:t>
            </a:r>
            <a:r>
              <a:rPr lang="fr-BE" sz="2800" b="1" dirty="0" err="1">
                <a:latin typeface="Arial Narrow" panose="020B0606020202030204" pitchFamily="34" charset="0"/>
              </a:rPr>
              <a:t>frequently</a:t>
            </a:r>
            <a:r>
              <a:rPr lang="fr-BE" sz="2800" b="1" dirty="0">
                <a:latin typeface="Arial Narrow" panose="020B0606020202030204" pitchFamily="34" charset="0"/>
              </a:rPr>
              <a:t> </a:t>
            </a:r>
            <a:r>
              <a:rPr lang="fr-BE" sz="2800" b="1" dirty="0" err="1">
                <a:latin typeface="Arial Narrow" panose="020B0606020202030204" pitchFamily="34" charset="0"/>
              </a:rPr>
              <a:t>acknowledged</a:t>
            </a:r>
            <a:r>
              <a:rPr lang="fr-BE" sz="2800" b="1" dirty="0">
                <a:latin typeface="Arial Narrow" panose="020B0606020202030204" pitchFamily="34" charset="0"/>
              </a:rPr>
              <a:t> sources of </a:t>
            </a:r>
            <a:r>
              <a:rPr lang="fr-BE" sz="2800" b="1" dirty="0" err="1">
                <a:latin typeface="Arial Narrow" panose="020B0606020202030204" pitchFamily="34" charset="0"/>
              </a:rPr>
              <a:t>funding</a:t>
            </a:r>
            <a:r>
              <a:rPr lang="fr-BE" sz="2800" b="1" dirty="0">
                <a:latin typeface="Arial Narrow" panose="020B0606020202030204" pitchFamily="34" charset="0"/>
              </a:rPr>
              <a:t> in </a:t>
            </a:r>
            <a:r>
              <a:rPr lang="fr-BE" sz="2800" b="1" u="sng" dirty="0">
                <a:solidFill>
                  <a:srgbClr val="840060"/>
                </a:solidFill>
                <a:latin typeface="Arial Narrow" panose="020B0606020202030204" pitchFamily="34" charset="0"/>
              </a:rPr>
              <a:t>Belgian publications </a:t>
            </a:r>
          </a:p>
          <a:p>
            <a:pPr algn="ctr"/>
            <a:r>
              <a:rPr lang="fr-BE" sz="2800" b="1" dirty="0">
                <a:latin typeface="Arial Narrow" panose="020B0606020202030204" pitchFamily="34" charset="0"/>
              </a:rPr>
              <a:t>in </a:t>
            </a:r>
            <a:r>
              <a:rPr lang="fr-BE" sz="2800" b="1" dirty="0" err="1">
                <a:latin typeface="Arial Narrow" panose="020B0606020202030204" pitchFamily="34" charset="0"/>
              </a:rPr>
              <a:t>physics</a:t>
            </a:r>
            <a:r>
              <a:rPr lang="fr-BE" sz="2800" b="1" dirty="0">
                <a:latin typeface="Arial Narrow" panose="020B0606020202030204" pitchFamily="34" charset="0"/>
              </a:rPr>
              <a:t> / </a:t>
            </a:r>
            <a:r>
              <a:rPr lang="fr-BE" sz="2800" b="1" dirty="0" err="1">
                <a:latin typeface="Arial Narrow" panose="020B0606020202030204" pitchFamily="34" charset="0"/>
              </a:rPr>
              <a:t>astronomy</a:t>
            </a:r>
            <a:r>
              <a:rPr lang="fr-BE" sz="2800" b="1" dirty="0">
                <a:latin typeface="Arial Narrow" panose="020B0606020202030204" pitchFamily="34" charset="0"/>
              </a:rPr>
              <a:t> (2015-2024, </a:t>
            </a:r>
            <a:r>
              <a:rPr lang="fr-BE" sz="2800" b="1" dirty="0" err="1">
                <a:latin typeface="Arial Narrow" panose="020B0606020202030204" pitchFamily="34" charset="0"/>
              </a:rPr>
              <a:t>Scopus</a:t>
            </a:r>
            <a:r>
              <a:rPr lang="fr-BE" sz="2800" b="1" dirty="0">
                <a:latin typeface="Arial Narrow" panose="020B0606020202030204" pitchFamily="34" charset="0"/>
              </a:rPr>
              <a:t>)</a:t>
            </a:r>
          </a:p>
        </p:txBody>
      </p:sp>
      <p:sp>
        <p:nvSpPr>
          <p:cNvPr id="6" name="ZoneTexte 5">
            <a:extLst>
              <a:ext uri="{FF2B5EF4-FFF2-40B4-BE49-F238E27FC236}">
                <a16:creationId xmlns:a16="http://schemas.microsoft.com/office/drawing/2014/main" id="{A61E279C-CEE1-41DF-DF6B-A122AA5041FD}"/>
              </a:ext>
            </a:extLst>
          </p:cNvPr>
          <p:cNvSpPr txBox="1"/>
          <p:nvPr/>
        </p:nvSpPr>
        <p:spPr>
          <a:xfrm>
            <a:off x="8686800" y="6005916"/>
            <a:ext cx="1646605" cy="400110"/>
          </a:xfrm>
          <a:prstGeom prst="rect">
            <a:avLst/>
          </a:prstGeom>
          <a:noFill/>
        </p:spPr>
        <p:txBody>
          <a:bodyPr wrap="none" rtlCol="0">
            <a:spAutoFit/>
          </a:bodyPr>
          <a:lstStyle/>
          <a:p>
            <a:r>
              <a:rPr lang="fr-FR" sz="2000" b="1" spc="300" dirty="0">
                <a:latin typeface="Arial Narrow" panose="020B0606020202030204" pitchFamily="34" charset="0"/>
              </a:rPr>
              <a:t># citations</a:t>
            </a:r>
            <a:endParaRPr lang="fr-BE" sz="2000" b="1" spc="300" dirty="0">
              <a:latin typeface="Arial Narrow" panose="020B0606020202030204" pitchFamily="34" charset="0"/>
            </a:endParaRPr>
          </a:p>
        </p:txBody>
      </p:sp>
      <p:sp>
        <p:nvSpPr>
          <p:cNvPr id="7" name="ZoneTexte 6">
            <a:extLst>
              <a:ext uri="{FF2B5EF4-FFF2-40B4-BE49-F238E27FC236}">
                <a16:creationId xmlns:a16="http://schemas.microsoft.com/office/drawing/2014/main" id="{927DED4A-792F-FA73-BFFF-8EF49B5E5FC4}"/>
              </a:ext>
            </a:extLst>
          </p:cNvPr>
          <p:cNvSpPr txBox="1"/>
          <p:nvPr/>
        </p:nvSpPr>
        <p:spPr>
          <a:xfrm>
            <a:off x="612354" y="22034"/>
            <a:ext cx="11430000" cy="584775"/>
          </a:xfrm>
          <a:prstGeom prst="rect">
            <a:avLst/>
          </a:prstGeom>
          <a:noFill/>
        </p:spPr>
        <p:txBody>
          <a:bodyPr wrap="square" rtlCol="0">
            <a:spAutoFit/>
          </a:bodyPr>
          <a:lstStyle/>
          <a:p>
            <a:pPr algn="ctr"/>
            <a:r>
              <a:rPr lang="fr-BE" sz="3200" b="1" dirty="0">
                <a:solidFill>
                  <a:srgbClr val="840060"/>
                </a:solidFill>
                <a:latin typeface="Arial Narrow" panose="020B0606020202030204" pitchFamily="34" charset="0"/>
                <a:cs typeface="Arial" panose="020B0604020202020204" pitchFamily="34" charset="0"/>
              </a:rPr>
              <a:t>3. BELGIUM: A KEY PLAYER IN RESEARCH IN PHYSICS (2)</a:t>
            </a:r>
          </a:p>
        </p:txBody>
      </p:sp>
      <p:graphicFrame>
        <p:nvGraphicFramePr>
          <p:cNvPr id="4" name="Graphique 3">
            <a:extLst>
              <a:ext uri="{FF2B5EF4-FFF2-40B4-BE49-F238E27FC236}">
                <a16:creationId xmlns:a16="http://schemas.microsoft.com/office/drawing/2014/main" id="{E98A2905-969F-B211-0A49-AFAF01875A57}"/>
              </a:ext>
            </a:extLst>
          </p:cNvPr>
          <p:cNvGraphicFramePr/>
          <p:nvPr>
            <p:extLst>
              <p:ext uri="{D42A27DB-BD31-4B8C-83A1-F6EECF244321}">
                <p14:modId xmlns:p14="http://schemas.microsoft.com/office/powerpoint/2010/main" val="3875790165"/>
              </p:ext>
            </p:extLst>
          </p:nvPr>
        </p:nvGraphicFramePr>
        <p:xfrm>
          <a:off x="1460500" y="1574225"/>
          <a:ext cx="9271000" cy="4699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1140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4613D1-2134-DED2-C649-8FE4589D7D94}"/>
            </a:ext>
          </a:extLst>
        </p:cNvPr>
        <p:cNvGrpSpPr/>
        <p:nvPr/>
      </p:nvGrpSpPr>
      <p:grpSpPr>
        <a:xfrm>
          <a:off x="0" y="0"/>
          <a:ext cx="0" cy="0"/>
          <a:chOff x="0" y="0"/>
          <a:chExt cx="0" cy="0"/>
        </a:xfrm>
      </p:grpSpPr>
      <p:grpSp>
        <p:nvGrpSpPr>
          <p:cNvPr id="39" name="Group 11">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0" name="Rectangle 39">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41" name="Oval 13">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42" name="Oval 14">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43" name="Oval 15">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44" name="Oval 16">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45" name="Oval 17">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46"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pPr defTabSz="1219170"/>
              <a:endParaRPr lang="fr-BE" sz="2400">
                <a:solidFill>
                  <a:prstClr val="white"/>
                </a:solidFill>
                <a:latin typeface="Century Gothic" panose="020B0502020202020204"/>
              </a:endParaRPr>
            </a:p>
          </p:txBody>
        </p:sp>
        <p:sp>
          <p:nvSpPr>
            <p:cNvPr id="47"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pPr defTabSz="1219170"/>
              <a:endParaRPr lang="fr-BE" sz="2400">
                <a:solidFill>
                  <a:prstClr val="white"/>
                </a:solidFill>
                <a:latin typeface="Century Gothic" panose="020B0502020202020204"/>
              </a:endParaRPr>
            </a:p>
          </p:txBody>
        </p:sp>
        <p:sp>
          <p:nvSpPr>
            <p:cNvPr id="48"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pPr defTabSz="1219170"/>
              <a:endParaRPr lang="fr-BE" sz="2400">
                <a:solidFill>
                  <a:prstClr val="white"/>
                </a:solidFill>
                <a:latin typeface="Century Gothic" panose="020B0502020202020204"/>
              </a:endParaRPr>
            </a:p>
          </p:txBody>
        </p:sp>
      </p:grpSp>
      <p:sp>
        <p:nvSpPr>
          <p:cNvPr id="49" name="Rectangle 48">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50" name="Rectangle 49">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51"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3"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pPr defTabSz="1219170"/>
            <a:endParaRPr lang="fr-BE" sz="2400">
              <a:solidFill>
                <a:prstClr val="white"/>
              </a:solidFill>
              <a:latin typeface="Century Gothic" panose="020B0502020202020204"/>
            </a:endParaRPr>
          </a:p>
        </p:txBody>
      </p:sp>
      <p:sp>
        <p:nvSpPr>
          <p:cNvPr id="52" name="Freeform: Shape 28">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9" y="638067"/>
            <a:ext cx="6053671" cy="5581867"/>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pPr defTabSz="1219170"/>
            <a:endParaRPr lang="fr-BE" sz="2400">
              <a:solidFill>
                <a:prstClr val="white"/>
              </a:solidFill>
              <a:latin typeface="Century Gothic" panose="020B0502020202020204"/>
            </a:endParaRPr>
          </a:p>
        </p:txBody>
      </p:sp>
      <p:sp>
        <p:nvSpPr>
          <p:cNvPr id="53"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pPr defTabSz="1219170"/>
            <a:endParaRPr lang="fr-BE" sz="2400">
              <a:solidFill>
                <a:prstClr val="white"/>
              </a:solidFill>
              <a:latin typeface="Century Gothic" panose="020B0502020202020204"/>
            </a:endParaRPr>
          </a:p>
        </p:txBody>
      </p:sp>
      <p:pic>
        <p:nvPicPr>
          <p:cNvPr id="4" name="Picture 5">
            <a:extLst>
              <a:ext uri="{FF2B5EF4-FFF2-40B4-BE49-F238E27FC236}">
                <a16:creationId xmlns:a16="http://schemas.microsoft.com/office/drawing/2014/main" id="{60FED316-EADA-6648-C3AC-8D4FBE88899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35510" y="1948994"/>
            <a:ext cx="3537604" cy="2243161"/>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3" name="ZoneTexte 2">
            <a:extLst>
              <a:ext uri="{FF2B5EF4-FFF2-40B4-BE49-F238E27FC236}">
                <a16:creationId xmlns:a16="http://schemas.microsoft.com/office/drawing/2014/main" id="{37008285-4792-7FE8-8D2A-5FAEE48158C3}"/>
              </a:ext>
            </a:extLst>
          </p:cNvPr>
          <p:cNvSpPr txBox="1"/>
          <p:nvPr/>
        </p:nvSpPr>
        <p:spPr>
          <a:xfrm>
            <a:off x="505190" y="709701"/>
            <a:ext cx="5832420" cy="5763867"/>
          </a:xfrm>
          <a:prstGeom prst="rect">
            <a:avLst/>
          </a:prstGeom>
        </p:spPr>
        <p:txBody>
          <a:bodyPr vert="horz" lIns="121920" tIns="60960" rIns="121920" bIns="60960" rtlCol="0" anchor="ctr">
            <a:normAutofit/>
          </a:bodyPr>
          <a:lstStyle/>
          <a:p>
            <a:pPr marL="266693" indent="-266693" defTabSz="609585">
              <a:lnSpc>
                <a:spcPct val="90000"/>
              </a:lnSpc>
              <a:spcBef>
                <a:spcPts val="1333"/>
              </a:spcBef>
              <a:buClr>
                <a:srgbClr val="B31166"/>
              </a:buClr>
              <a:buSzPct val="80000"/>
              <a:buFont typeface="Wingdings 3" charset="2"/>
              <a:buChar char=""/>
            </a:pPr>
            <a:r>
              <a:rPr lang="en-US" sz="2400" b="1" dirty="0">
                <a:solidFill>
                  <a:srgbClr val="FFFFFF"/>
                </a:solidFill>
                <a:latin typeface="Arial Narrow" panose="020B0606020202030204" pitchFamily="34" charset="0"/>
              </a:rPr>
              <a:t>Private foundation </a:t>
            </a:r>
            <a:r>
              <a:rPr lang="en-US" sz="2400" dirty="0">
                <a:solidFill>
                  <a:srgbClr val="FFFFFF"/>
                </a:solidFill>
                <a:latin typeface="Arial Narrow" panose="020B0606020202030204" pitchFamily="34" charset="0"/>
              </a:rPr>
              <a:t>of public interest (1928)</a:t>
            </a:r>
          </a:p>
          <a:p>
            <a:pPr marL="266693" indent="-266693" defTabSz="609585">
              <a:lnSpc>
                <a:spcPct val="90000"/>
              </a:lnSpc>
              <a:spcBef>
                <a:spcPts val="1333"/>
              </a:spcBef>
              <a:buClr>
                <a:srgbClr val="B31166"/>
              </a:buClr>
              <a:buSzPct val="80000"/>
              <a:buFont typeface="Wingdings 3" charset="2"/>
              <a:buChar char=""/>
            </a:pPr>
            <a:r>
              <a:rPr lang="en-US" sz="2400" b="1" dirty="0">
                <a:solidFill>
                  <a:srgbClr val="FFFFFF"/>
                </a:solidFill>
                <a:latin typeface="Arial Narrow" panose="020B0606020202030204" pitchFamily="34" charset="0"/>
              </a:rPr>
              <a:t>Fundamental research</a:t>
            </a:r>
            <a:r>
              <a:rPr lang="en-US" sz="2400" dirty="0">
                <a:solidFill>
                  <a:srgbClr val="FFFFFF"/>
                </a:solidFill>
                <a:latin typeface="Arial Narrow" panose="020B0606020202030204" pitchFamily="34" charset="0"/>
              </a:rPr>
              <a:t> in all fields of science (bottom-up) + </a:t>
            </a:r>
            <a:r>
              <a:rPr lang="en-US" sz="2400" b="1" dirty="0">
                <a:solidFill>
                  <a:srgbClr val="FFFFFF"/>
                </a:solidFill>
                <a:latin typeface="Arial Narrow" panose="020B0606020202030204" pitchFamily="34" charset="0"/>
              </a:rPr>
              <a:t>fundamental strategic research </a:t>
            </a:r>
            <a:r>
              <a:rPr lang="en-US" sz="2400" dirty="0">
                <a:solidFill>
                  <a:srgbClr val="FFFFFF"/>
                </a:solidFill>
                <a:latin typeface="Arial Narrow" panose="020B0606020202030204" pitchFamily="34" charset="0"/>
              </a:rPr>
              <a:t>(life sciences, transitions, …)</a:t>
            </a:r>
          </a:p>
          <a:p>
            <a:pPr marL="266693" indent="-266693" defTabSz="609585">
              <a:lnSpc>
                <a:spcPct val="90000"/>
              </a:lnSpc>
              <a:spcBef>
                <a:spcPts val="1333"/>
              </a:spcBef>
              <a:buClr>
                <a:srgbClr val="B31166"/>
              </a:buClr>
              <a:buSzPct val="80000"/>
              <a:buFont typeface="Wingdings 3" charset="2"/>
              <a:buChar char=""/>
            </a:pPr>
            <a:r>
              <a:rPr lang="en-US" sz="2400" dirty="0">
                <a:solidFill>
                  <a:srgbClr val="FFFFFF"/>
                </a:solidFill>
                <a:latin typeface="Arial Narrow" panose="020B0606020202030204" pitchFamily="34" charset="0"/>
              </a:rPr>
              <a:t>Expertise in science administration, policy, and evaluation</a:t>
            </a:r>
          </a:p>
          <a:p>
            <a:pPr marL="704842" indent="-342900" defTabSz="609585">
              <a:lnSpc>
                <a:spcPct val="90000"/>
              </a:lnSpc>
              <a:spcBef>
                <a:spcPts val="1333"/>
              </a:spcBef>
              <a:buClr>
                <a:srgbClr val="B31166"/>
              </a:buClr>
              <a:buSzPct val="80000"/>
              <a:buFont typeface="Wingdings" panose="05000000000000000000" pitchFamily="2" charset="2"/>
              <a:buChar char="Ø"/>
            </a:pPr>
            <a:r>
              <a:rPr lang="en-US" sz="2400" dirty="0">
                <a:solidFill>
                  <a:srgbClr val="FFFFFF"/>
                </a:solidFill>
                <a:latin typeface="Arial Narrow" panose="020B0606020202030204" pitchFamily="34" charset="0"/>
              </a:rPr>
              <a:t>Calls for proposals (interuniversity competitions)</a:t>
            </a:r>
          </a:p>
          <a:p>
            <a:pPr marL="704842" indent="-342900" defTabSz="609585">
              <a:lnSpc>
                <a:spcPct val="90000"/>
              </a:lnSpc>
              <a:spcBef>
                <a:spcPts val="1333"/>
              </a:spcBef>
              <a:buClr>
                <a:srgbClr val="B31166"/>
              </a:buClr>
              <a:buSzPct val="80000"/>
              <a:buFont typeface="Wingdings" panose="05000000000000000000" pitchFamily="2" charset="2"/>
              <a:buChar char="Ø"/>
            </a:pPr>
            <a:r>
              <a:rPr lang="en-US" sz="2400" dirty="0">
                <a:solidFill>
                  <a:srgbClr val="FFFFFF"/>
                </a:solidFill>
                <a:latin typeface="Arial Narrow" panose="020B0606020202030204" pitchFamily="34" charset="0"/>
              </a:rPr>
              <a:t>~ 70 International scientific commissions and </a:t>
            </a:r>
            <a:r>
              <a:rPr lang="en-US" sz="2400" dirty="0" err="1">
                <a:solidFill>
                  <a:srgbClr val="FFFFFF"/>
                </a:solidFill>
                <a:latin typeface="Arial Narrow" panose="020B0606020202030204" pitchFamily="34" charset="0"/>
              </a:rPr>
              <a:t>jurys</a:t>
            </a:r>
            <a:r>
              <a:rPr lang="en-US" sz="2400" dirty="0">
                <a:solidFill>
                  <a:srgbClr val="FFFFFF"/>
                </a:solidFill>
                <a:latin typeface="Arial Narrow" panose="020B0606020202030204" pitchFamily="34" charset="0"/>
              </a:rPr>
              <a:t> (</a:t>
            </a:r>
            <a:r>
              <a:rPr lang="en-US" sz="2400" b="1" dirty="0">
                <a:solidFill>
                  <a:srgbClr val="FFFFFF"/>
                </a:solidFill>
                <a:latin typeface="Arial Narrow" panose="020B0606020202030204" pitchFamily="34" charset="0"/>
              </a:rPr>
              <a:t>almost 20,000 international experts</a:t>
            </a:r>
            <a:r>
              <a:rPr lang="en-US" sz="2400" dirty="0">
                <a:solidFill>
                  <a:srgbClr val="FFFFFF"/>
                </a:solidFill>
                <a:latin typeface="Arial Narrow" panose="020B0606020202030204" pitchFamily="34" charset="0"/>
              </a:rPr>
              <a:t>)</a:t>
            </a:r>
          </a:p>
        </p:txBody>
      </p:sp>
      <p:sp>
        <p:nvSpPr>
          <p:cNvPr id="6" name="Rectangle 5">
            <a:extLst>
              <a:ext uri="{FF2B5EF4-FFF2-40B4-BE49-F238E27FC236}">
                <a16:creationId xmlns:a16="http://schemas.microsoft.com/office/drawing/2014/main" id="{9D9021EC-2679-370B-8FC4-BE2F27238CF8}"/>
              </a:ext>
            </a:extLst>
          </p:cNvPr>
          <p:cNvSpPr/>
          <p:nvPr/>
        </p:nvSpPr>
        <p:spPr>
          <a:xfrm>
            <a:off x="10018713" y="0"/>
            <a:ext cx="1534191" cy="13513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fr-BE" sz="2400">
              <a:solidFill>
                <a:prstClr val="white"/>
              </a:solidFill>
              <a:latin typeface="Century Gothic" panose="020B0502020202020204"/>
            </a:endParaRPr>
          </a:p>
        </p:txBody>
      </p:sp>
      <p:sp>
        <p:nvSpPr>
          <p:cNvPr id="5" name="ZoneTexte 40">
            <a:extLst>
              <a:ext uri="{FF2B5EF4-FFF2-40B4-BE49-F238E27FC236}">
                <a16:creationId xmlns:a16="http://schemas.microsoft.com/office/drawing/2014/main" id="{3D4FFA69-8ADC-57BC-A7A7-68296F1C3FD2}"/>
              </a:ext>
            </a:extLst>
          </p:cNvPr>
          <p:cNvSpPr txBox="1">
            <a:spLocks noChangeArrowheads="1"/>
          </p:cNvSpPr>
          <p:nvPr/>
        </p:nvSpPr>
        <p:spPr bwMode="auto">
          <a:xfrm>
            <a:off x="475668" y="66695"/>
            <a:ext cx="11328107" cy="584775"/>
          </a:xfrm>
          <a:prstGeom prst="rect">
            <a:avLst/>
          </a:prstGeom>
          <a:solidFill>
            <a:schemeClr val="tx1"/>
          </a:solid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450839" indent="-450839" algn="ctr" defTabSz="1219170" eaLnBrk="1" hangingPunct="1"/>
            <a:r>
              <a:rPr lang="fr-BE" sz="3200" b="1" dirty="0">
                <a:solidFill>
                  <a:srgbClr val="840060"/>
                </a:solidFill>
                <a:latin typeface="Arial Narrow" panose="020B0606020202030204" pitchFamily="34" charset="0"/>
              </a:rPr>
              <a:t>4. THE FUND FOR SCIENTIFIC RESEARCH – FNRS (1)</a:t>
            </a:r>
          </a:p>
        </p:txBody>
      </p:sp>
    </p:spTree>
    <p:extLst>
      <p:ext uri="{BB962C8B-B14F-4D97-AF65-F5344CB8AC3E}">
        <p14:creationId xmlns:p14="http://schemas.microsoft.com/office/powerpoint/2010/main" val="37119132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1116C8-2DD3-8A53-316E-74046A865B67}"/>
            </a:ext>
          </a:extLst>
        </p:cNvPr>
        <p:cNvGrpSpPr/>
        <p:nvPr/>
      </p:nvGrpSpPr>
      <p:grpSpPr>
        <a:xfrm>
          <a:off x="0" y="0"/>
          <a:ext cx="0" cy="0"/>
          <a:chOff x="0" y="0"/>
          <a:chExt cx="0" cy="0"/>
        </a:xfrm>
      </p:grpSpPr>
      <p:grpSp>
        <p:nvGrpSpPr>
          <p:cNvPr id="39" name="Group 11">
            <a:extLst>
              <a:ext uri="{FF2B5EF4-FFF2-40B4-BE49-F238E27FC236}">
                <a16:creationId xmlns:a16="http://schemas.microsoft.com/office/drawing/2014/main" id="{F682EFD8-803D-CEB6-E2FD-F42E4F7DAB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0" name="Rectangle 39">
              <a:extLst>
                <a:ext uri="{FF2B5EF4-FFF2-40B4-BE49-F238E27FC236}">
                  <a16:creationId xmlns:a16="http://schemas.microsoft.com/office/drawing/2014/main" id="{D165519B-F118-B585-6426-C7EDD5503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41" name="Oval 13">
              <a:extLst>
                <a:ext uri="{FF2B5EF4-FFF2-40B4-BE49-F238E27FC236}">
                  <a16:creationId xmlns:a16="http://schemas.microsoft.com/office/drawing/2014/main" id="{241EBB06-EF16-5463-8FDB-0D6ECE933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42" name="Oval 14">
              <a:extLst>
                <a:ext uri="{FF2B5EF4-FFF2-40B4-BE49-F238E27FC236}">
                  <a16:creationId xmlns:a16="http://schemas.microsoft.com/office/drawing/2014/main" id="{FEB5412C-81DA-65CE-1550-2BA75729E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43" name="Oval 15">
              <a:extLst>
                <a:ext uri="{FF2B5EF4-FFF2-40B4-BE49-F238E27FC236}">
                  <a16:creationId xmlns:a16="http://schemas.microsoft.com/office/drawing/2014/main" id="{E06FB1F2-2662-F6D9-BEF6-B9FBDE8DE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44" name="Oval 16">
              <a:extLst>
                <a:ext uri="{FF2B5EF4-FFF2-40B4-BE49-F238E27FC236}">
                  <a16:creationId xmlns:a16="http://schemas.microsoft.com/office/drawing/2014/main" id="{481E8A17-822F-D459-BAC7-ED1DB010E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45" name="Oval 17">
              <a:extLst>
                <a:ext uri="{FF2B5EF4-FFF2-40B4-BE49-F238E27FC236}">
                  <a16:creationId xmlns:a16="http://schemas.microsoft.com/office/drawing/2014/main" id="{D07EF5A5-B63D-D2E6-E3F2-5CCB7B4BFA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46" name="Freeform 5">
              <a:extLst>
                <a:ext uri="{FF2B5EF4-FFF2-40B4-BE49-F238E27FC236}">
                  <a16:creationId xmlns:a16="http://schemas.microsoft.com/office/drawing/2014/main" id="{DD695E93-B245-9F6F-4C15-039808036B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pPr defTabSz="1219170"/>
              <a:endParaRPr lang="fr-BE" sz="2400">
                <a:solidFill>
                  <a:prstClr val="white"/>
                </a:solidFill>
                <a:latin typeface="Century Gothic" panose="020B0502020202020204"/>
              </a:endParaRPr>
            </a:p>
          </p:txBody>
        </p:sp>
        <p:sp>
          <p:nvSpPr>
            <p:cNvPr id="47" name="Freeform 5">
              <a:extLst>
                <a:ext uri="{FF2B5EF4-FFF2-40B4-BE49-F238E27FC236}">
                  <a16:creationId xmlns:a16="http://schemas.microsoft.com/office/drawing/2014/main" id="{5EC6EE29-1257-6D74-02FC-6A01C92D4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pPr defTabSz="1219170"/>
              <a:endParaRPr lang="fr-BE" sz="2400">
                <a:solidFill>
                  <a:prstClr val="white"/>
                </a:solidFill>
                <a:latin typeface="Century Gothic" panose="020B0502020202020204"/>
              </a:endParaRPr>
            </a:p>
          </p:txBody>
        </p:sp>
        <p:sp>
          <p:nvSpPr>
            <p:cNvPr id="48" name="Freeform 5">
              <a:extLst>
                <a:ext uri="{FF2B5EF4-FFF2-40B4-BE49-F238E27FC236}">
                  <a16:creationId xmlns:a16="http://schemas.microsoft.com/office/drawing/2014/main" id="{3A2F5F64-A620-A36D-DDD8-4D5192D420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pPr defTabSz="1219170"/>
              <a:endParaRPr lang="fr-BE" sz="2400">
                <a:solidFill>
                  <a:prstClr val="white"/>
                </a:solidFill>
                <a:latin typeface="Century Gothic" panose="020B0502020202020204"/>
              </a:endParaRPr>
            </a:p>
          </p:txBody>
        </p:sp>
      </p:grpSp>
      <p:sp>
        <p:nvSpPr>
          <p:cNvPr id="49" name="Rectangle 48">
            <a:extLst>
              <a:ext uri="{FF2B5EF4-FFF2-40B4-BE49-F238E27FC236}">
                <a16:creationId xmlns:a16="http://schemas.microsoft.com/office/drawing/2014/main" id="{9308098F-DC73-E601-8C82-B7A18E778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50" name="Rectangle 49">
            <a:extLst>
              <a:ext uri="{FF2B5EF4-FFF2-40B4-BE49-F238E27FC236}">
                <a16:creationId xmlns:a16="http://schemas.microsoft.com/office/drawing/2014/main" id="{47766F56-F55E-CC5C-5E46-E4E6FC81F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51" name="Freeform 5">
            <a:extLst>
              <a:ext uri="{FF2B5EF4-FFF2-40B4-BE49-F238E27FC236}">
                <a16:creationId xmlns:a16="http://schemas.microsoft.com/office/drawing/2014/main" id="{0192B5AC-3D92-A62D-B041-7E527EC3F7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3"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pPr defTabSz="1219170"/>
            <a:endParaRPr lang="fr-BE" sz="2400">
              <a:solidFill>
                <a:prstClr val="white"/>
              </a:solidFill>
              <a:latin typeface="Century Gothic" panose="020B0502020202020204"/>
            </a:endParaRPr>
          </a:p>
        </p:txBody>
      </p:sp>
      <p:sp>
        <p:nvSpPr>
          <p:cNvPr id="52" name="Freeform: Shape 28">
            <a:extLst>
              <a:ext uri="{FF2B5EF4-FFF2-40B4-BE49-F238E27FC236}">
                <a16:creationId xmlns:a16="http://schemas.microsoft.com/office/drawing/2014/main" id="{0A8F527A-F2A5-7043-803B-E8C442402D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9" y="638067"/>
            <a:ext cx="6053671" cy="5581867"/>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pPr defTabSz="1219170"/>
            <a:endParaRPr lang="fr-BE" sz="2400">
              <a:solidFill>
                <a:prstClr val="white"/>
              </a:solidFill>
              <a:latin typeface="Century Gothic" panose="020B0502020202020204"/>
            </a:endParaRPr>
          </a:p>
        </p:txBody>
      </p:sp>
      <p:sp>
        <p:nvSpPr>
          <p:cNvPr id="53" name="Freeform 5">
            <a:extLst>
              <a:ext uri="{FF2B5EF4-FFF2-40B4-BE49-F238E27FC236}">
                <a16:creationId xmlns:a16="http://schemas.microsoft.com/office/drawing/2014/main" id="{24EC3298-C39F-F33A-BC64-8EEDE5A7C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pPr defTabSz="1219170"/>
            <a:endParaRPr lang="fr-BE" sz="2400">
              <a:solidFill>
                <a:prstClr val="white"/>
              </a:solidFill>
              <a:latin typeface="Century Gothic" panose="020B0502020202020204"/>
            </a:endParaRPr>
          </a:p>
        </p:txBody>
      </p:sp>
      <p:pic>
        <p:nvPicPr>
          <p:cNvPr id="4" name="Picture 5">
            <a:extLst>
              <a:ext uri="{FF2B5EF4-FFF2-40B4-BE49-F238E27FC236}">
                <a16:creationId xmlns:a16="http://schemas.microsoft.com/office/drawing/2014/main" id="{B06C489B-7840-E6E9-205A-E256C087CF2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35510" y="1948994"/>
            <a:ext cx="3537604" cy="2243161"/>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0EAFFEA9-46D6-E708-FE74-A13C0A23D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defTabSz="1219170"/>
            <a:endParaRPr lang="fr-BE" sz="2400">
              <a:solidFill>
                <a:prstClr val="white"/>
              </a:solidFill>
              <a:latin typeface="Century Gothic" panose="020B0502020202020204"/>
            </a:endParaRPr>
          </a:p>
        </p:txBody>
      </p:sp>
      <p:sp>
        <p:nvSpPr>
          <p:cNvPr id="3" name="ZoneTexte 2">
            <a:extLst>
              <a:ext uri="{FF2B5EF4-FFF2-40B4-BE49-F238E27FC236}">
                <a16:creationId xmlns:a16="http://schemas.microsoft.com/office/drawing/2014/main" id="{4EB5B717-6DB2-33B3-0534-B7EE1E333ABD}"/>
              </a:ext>
            </a:extLst>
          </p:cNvPr>
          <p:cNvSpPr txBox="1"/>
          <p:nvPr/>
        </p:nvSpPr>
        <p:spPr>
          <a:xfrm>
            <a:off x="505190" y="709701"/>
            <a:ext cx="5832420" cy="5763867"/>
          </a:xfrm>
          <a:prstGeom prst="rect">
            <a:avLst/>
          </a:prstGeom>
        </p:spPr>
        <p:txBody>
          <a:bodyPr vert="horz" lIns="121920" tIns="60960" rIns="121920" bIns="60960" rtlCol="0" anchor="ctr">
            <a:normAutofit/>
          </a:bodyPr>
          <a:lstStyle/>
          <a:p>
            <a:pPr marL="266693" indent="-266693" defTabSz="609585">
              <a:lnSpc>
                <a:spcPct val="90000"/>
              </a:lnSpc>
              <a:spcBef>
                <a:spcPts val="1333"/>
              </a:spcBef>
              <a:buClr>
                <a:srgbClr val="B31166"/>
              </a:buClr>
              <a:buSzPct val="80000"/>
              <a:buFont typeface="Wingdings 3" charset="2"/>
              <a:buChar char=""/>
            </a:pPr>
            <a:r>
              <a:rPr lang="en-US" sz="2400" b="1" dirty="0">
                <a:solidFill>
                  <a:srgbClr val="FFFFFF"/>
                </a:solidFill>
                <a:latin typeface="Arial Narrow" panose="020B0606020202030204" pitchFamily="34" charset="0"/>
              </a:rPr>
              <a:t>Private foundation </a:t>
            </a:r>
            <a:r>
              <a:rPr lang="en-US" sz="2400" dirty="0">
                <a:solidFill>
                  <a:srgbClr val="FFFFFF"/>
                </a:solidFill>
                <a:latin typeface="Arial Narrow" panose="020B0606020202030204" pitchFamily="34" charset="0"/>
              </a:rPr>
              <a:t>of public interest (1928)</a:t>
            </a:r>
          </a:p>
          <a:p>
            <a:pPr marL="266693" indent="-266693" defTabSz="609585">
              <a:lnSpc>
                <a:spcPct val="90000"/>
              </a:lnSpc>
              <a:spcBef>
                <a:spcPts val="1333"/>
              </a:spcBef>
              <a:buClr>
                <a:srgbClr val="B31166"/>
              </a:buClr>
              <a:buSzPct val="80000"/>
              <a:buFont typeface="Wingdings 3" charset="2"/>
              <a:buChar char=""/>
            </a:pPr>
            <a:r>
              <a:rPr lang="en-US" sz="2400" b="1" dirty="0">
                <a:solidFill>
                  <a:srgbClr val="FFFFFF"/>
                </a:solidFill>
                <a:latin typeface="Arial Narrow" panose="020B0606020202030204" pitchFamily="34" charset="0"/>
              </a:rPr>
              <a:t>Fundamental research</a:t>
            </a:r>
            <a:r>
              <a:rPr lang="en-US" sz="2400" dirty="0">
                <a:solidFill>
                  <a:srgbClr val="FFFFFF"/>
                </a:solidFill>
                <a:latin typeface="Arial Narrow" panose="020B0606020202030204" pitchFamily="34" charset="0"/>
              </a:rPr>
              <a:t> in all fields of science (bottom-up) + </a:t>
            </a:r>
            <a:r>
              <a:rPr lang="en-US" sz="2400" b="1" dirty="0">
                <a:solidFill>
                  <a:srgbClr val="FFFFFF"/>
                </a:solidFill>
                <a:latin typeface="Arial Narrow" panose="020B0606020202030204" pitchFamily="34" charset="0"/>
              </a:rPr>
              <a:t>fundamental strategic research </a:t>
            </a:r>
            <a:r>
              <a:rPr lang="en-US" sz="2400" dirty="0">
                <a:solidFill>
                  <a:srgbClr val="FFFFFF"/>
                </a:solidFill>
                <a:latin typeface="Arial Narrow" panose="020B0606020202030204" pitchFamily="34" charset="0"/>
              </a:rPr>
              <a:t>(life sciences, transitions, …)</a:t>
            </a:r>
          </a:p>
          <a:p>
            <a:pPr marL="266693" indent="-266693" defTabSz="609585">
              <a:lnSpc>
                <a:spcPct val="90000"/>
              </a:lnSpc>
              <a:spcBef>
                <a:spcPts val="1333"/>
              </a:spcBef>
              <a:buClr>
                <a:srgbClr val="B31166"/>
              </a:buClr>
              <a:buSzPct val="80000"/>
              <a:buFont typeface="Wingdings 3" charset="2"/>
              <a:buChar char=""/>
            </a:pPr>
            <a:r>
              <a:rPr lang="en-US" sz="2400" dirty="0">
                <a:solidFill>
                  <a:srgbClr val="FFFFFF"/>
                </a:solidFill>
                <a:latin typeface="Arial Narrow" panose="020B0606020202030204" pitchFamily="34" charset="0"/>
              </a:rPr>
              <a:t>Expertise in science administration, policy, and evaluation</a:t>
            </a:r>
          </a:p>
          <a:p>
            <a:pPr marL="704842" indent="-342900" defTabSz="609585">
              <a:lnSpc>
                <a:spcPct val="90000"/>
              </a:lnSpc>
              <a:spcBef>
                <a:spcPts val="1333"/>
              </a:spcBef>
              <a:buClr>
                <a:srgbClr val="B31166"/>
              </a:buClr>
              <a:buSzPct val="80000"/>
              <a:buFont typeface="Wingdings" panose="05000000000000000000" pitchFamily="2" charset="2"/>
              <a:buChar char="Ø"/>
            </a:pPr>
            <a:r>
              <a:rPr lang="en-US" sz="2400" dirty="0">
                <a:solidFill>
                  <a:srgbClr val="FFFFFF"/>
                </a:solidFill>
                <a:latin typeface="Arial Narrow" panose="020B0606020202030204" pitchFamily="34" charset="0"/>
              </a:rPr>
              <a:t>Calls for proposals (interuniversity competitions)</a:t>
            </a:r>
          </a:p>
          <a:p>
            <a:pPr marL="704842" indent="-342900" defTabSz="609585">
              <a:lnSpc>
                <a:spcPct val="90000"/>
              </a:lnSpc>
              <a:spcBef>
                <a:spcPts val="1333"/>
              </a:spcBef>
              <a:buClr>
                <a:srgbClr val="B31166"/>
              </a:buClr>
              <a:buSzPct val="80000"/>
              <a:buFont typeface="Wingdings" panose="05000000000000000000" pitchFamily="2" charset="2"/>
              <a:buChar char="Ø"/>
            </a:pPr>
            <a:r>
              <a:rPr lang="en-US" sz="2400" dirty="0">
                <a:solidFill>
                  <a:srgbClr val="FFFFFF"/>
                </a:solidFill>
                <a:latin typeface="Arial Narrow" panose="020B0606020202030204" pitchFamily="34" charset="0"/>
              </a:rPr>
              <a:t>~ 70 International scientific commissions and </a:t>
            </a:r>
            <a:r>
              <a:rPr lang="en-US" sz="2400" dirty="0" err="1">
                <a:solidFill>
                  <a:srgbClr val="FFFFFF"/>
                </a:solidFill>
                <a:latin typeface="Arial Narrow" panose="020B0606020202030204" pitchFamily="34" charset="0"/>
              </a:rPr>
              <a:t>jurys</a:t>
            </a:r>
            <a:r>
              <a:rPr lang="en-US" sz="2400" dirty="0">
                <a:solidFill>
                  <a:srgbClr val="FFFFFF"/>
                </a:solidFill>
                <a:latin typeface="Arial Narrow" panose="020B0606020202030204" pitchFamily="34" charset="0"/>
              </a:rPr>
              <a:t> (</a:t>
            </a:r>
            <a:r>
              <a:rPr lang="en-US" sz="2400" b="1" dirty="0">
                <a:solidFill>
                  <a:srgbClr val="FFFFFF"/>
                </a:solidFill>
                <a:latin typeface="Arial Narrow" panose="020B0606020202030204" pitchFamily="34" charset="0"/>
              </a:rPr>
              <a:t>almost 20,000 international experts</a:t>
            </a:r>
            <a:r>
              <a:rPr lang="en-US" sz="2400" dirty="0">
                <a:solidFill>
                  <a:srgbClr val="FFFFFF"/>
                </a:solidFill>
                <a:latin typeface="Arial Narrow" panose="020B0606020202030204" pitchFamily="34" charset="0"/>
              </a:rPr>
              <a:t>)</a:t>
            </a:r>
          </a:p>
          <a:p>
            <a:pPr marL="266693" indent="-266693" defTabSz="609585">
              <a:lnSpc>
                <a:spcPct val="90000"/>
              </a:lnSpc>
              <a:spcBef>
                <a:spcPts val="1333"/>
              </a:spcBef>
              <a:buClr>
                <a:srgbClr val="B31166"/>
              </a:buClr>
              <a:buSzPct val="80000"/>
              <a:buFont typeface="Wingdings 3" charset="2"/>
              <a:buChar char=""/>
            </a:pPr>
            <a:r>
              <a:rPr lang="en-US" sz="2400" b="1" dirty="0">
                <a:solidFill>
                  <a:srgbClr val="FFFFFF"/>
                </a:solidFill>
                <a:latin typeface="Arial Narrow" panose="020B0606020202030204" pitchFamily="34" charset="0"/>
              </a:rPr>
              <a:t>Employer of ~ 2,000 researchers</a:t>
            </a:r>
            <a:r>
              <a:rPr lang="en-US" sz="2400" dirty="0">
                <a:solidFill>
                  <a:srgbClr val="FFFFFF"/>
                </a:solidFill>
                <a:latin typeface="Arial Narrow" panose="020B0606020202030204" pitchFamily="34" charset="0"/>
              </a:rPr>
              <a:t> at all stages of their scientific careers</a:t>
            </a:r>
          </a:p>
          <a:p>
            <a:pPr marL="266693" indent="-266693" defTabSz="609585">
              <a:lnSpc>
                <a:spcPct val="90000"/>
              </a:lnSpc>
              <a:spcBef>
                <a:spcPts val="1333"/>
              </a:spcBef>
              <a:buClr>
                <a:srgbClr val="B31166"/>
              </a:buClr>
              <a:buSzPct val="80000"/>
              <a:buFont typeface="Wingdings 3" charset="2"/>
              <a:buChar char=""/>
            </a:pPr>
            <a:r>
              <a:rPr lang="en-US" sz="2400" dirty="0">
                <a:solidFill>
                  <a:srgbClr val="FFFFFF"/>
                </a:solidFill>
                <a:latin typeface="Arial Narrow" panose="020B0606020202030204" pitchFamily="34" charset="0"/>
              </a:rPr>
              <a:t>A range of funding instruments</a:t>
            </a:r>
          </a:p>
        </p:txBody>
      </p:sp>
      <p:sp>
        <p:nvSpPr>
          <p:cNvPr id="6" name="Rectangle 5">
            <a:extLst>
              <a:ext uri="{FF2B5EF4-FFF2-40B4-BE49-F238E27FC236}">
                <a16:creationId xmlns:a16="http://schemas.microsoft.com/office/drawing/2014/main" id="{A99ABA46-B205-D93C-7407-9EBA4E299E83}"/>
              </a:ext>
            </a:extLst>
          </p:cNvPr>
          <p:cNvSpPr/>
          <p:nvPr/>
        </p:nvSpPr>
        <p:spPr>
          <a:xfrm>
            <a:off x="10018713" y="0"/>
            <a:ext cx="1534191" cy="135134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endParaRPr lang="fr-BE" sz="2400">
              <a:solidFill>
                <a:prstClr val="white"/>
              </a:solidFill>
              <a:latin typeface="Century Gothic" panose="020B0502020202020204"/>
            </a:endParaRPr>
          </a:p>
        </p:txBody>
      </p:sp>
      <p:sp>
        <p:nvSpPr>
          <p:cNvPr id="5" name="ZoneTexte 40">
            <a:extLst>
              <a:ext uri="{FF2B5EF4-FFF2-40B4-BE49-F238E27FC236}">
                <a16:creationId xmlns:a16="http://schemas.microsoft.com/office/drawing/2014/main" id="{85445C85-08C5-D7F9-9253-4FF228CE3FB9}"/>
              </a:ext>
            </a:extLst>
          </p:cNvPr>
          <p:cNvSpPr txBox="1">
            <a:spLocks noChangeArrowheads="1"/>
          </p:cNvSpPr>
          <p:nvPr/>
        </p:nvSpPr>
        <p:spPr bwMode="auto">
          <a:xfrm>
            <a:off x="475668" y="66695"/>
            <a:ext cx="11328107" cy="584775"/>
          </a:xfrm>
          <a:prstGeom prst="rect">
            <a:avLst/>
          </a:prstGeom>
          <a:solidFill>
            <a:schemeClr val="tx1"/>
          </a:solid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450839" indent="-450839" algn="ctr" defTabSz="1219170" eaLnBrk="1" hangingPunct="1"/>
            <a:r>
              <a:rPr lang="fr-BE" sz="3200" b="1" dirty="0">
                <a:solidFill>
                  <a:srgbClr val="840060"/>
                </a:solidFill>
                <a:latin typeface="Arial Narrow" panose="020B0606020202030204" pitchFamily="34" charset="0"/>
              </a:rPr>
              <a:t>4. THE FUND FOR SCIENTIFIC RESEARCH – FNRS (1)</a:t>
            </a:r>
          </a:p>
        </p:txBody>
      </p:sp>
    </p:spTree>
    <p:extLst>
      <p:ext uri="{BB962C8B-B14F-4D97-AF65-F5344CB8AC3E}">
        <p14:creationId xmlns:p14="http://schemas.microsoft.com/office/powerpoint/2010/main" val="19118973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8922AD1-51A9-D04F-8C06-45CC208B9109}"/>
              </a:ext>
            </a:extLst>
          </p:cNvPr>
          <p:cNvSpPr>
            <a:spLocks noGrp="1"/>
          </p:cNvSpPr>
          <p:nvPr>
            <p:ph type="sldNum" sz="quarter" idx="12"/>
          </p:nvPr>
        </p:nvSpPr>
        <p:spPr/>
        <p:txBody>
          <a:bodyPr/>
          <a:lstStyle/>
          <a:p>
            <a:pPr algn="r" defTabSz="1219170">
              <a:defRPr/>
            </a:pPr>
            <a:fld id="{0D95A63D-C35F-458E-A94E-F89D16007E6C}" type="slidenum">
              <a:rPr lang="fr-BE" sz="1200">
                <a:solidFill>
                  <a:prstClr val="black">
                    <a:tint val="75000"/>
                  </a:prstClr>
                </a:solidFill>
                <a:latin typeface="Century Gothic"/>
              </a:rPr>
              <a:pPr algn="r" defTabSz="1219170">
                <a:defRPr/>
              </a:pPr>
              <a:t>15</a:t>
            </a:fld>
            <a:endParaRPr lang="fr-BE" sz="1200" dirty="0">
              <a:solidFill>
                <a:prstClr val="black">
                  <a:tint val="75000"/>
                </a:prstClr>
              </a:solidFill>
              <a:latin typeface="Century Gothic"/>
            </a:endParaRPr>
          </a:p>
        </p:txBody>
      </p:sp>
      <p:sp>
        <p:nvSpPr>
          <p:cNvPr id="10" name="ZoneTexte 40">
            <a:extLst>
              <a:ext uri="{FF2B5EF4-FFF2-40B4-BE49-F238E27FC236}">
                <a16:creationId xmlns:a16="http://schemas.microsoft.com/office/drawing/2014/main" id="{8338811E-7336-61C4-6056-3E45C77F3AB4}"/>
              </a:ext>
            </a:extLst>
          </p:cNvPr>
          <p:cNvSpPr txBox="1">
            <a:spLocks noChangeArrowheads="1"/>
          </p:cNvSpPr>
          <p:nvPr/>
        </p:nvSpPr>
        <p:spPr bwMode="auto">
          <a:xfrm>
            <a:off x="475668" y="66695"/>
            <a:ext cx="11328107" cy="584775"/>
          </a:xfrm>
          <a:prstGeom prst="rect">
            <a:avLst/>
          </a:prstGeom>
          <a:solidFill>
            <a:schemeClr val="bg1"/>
          </a:solid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450839" indent="-450839" algn="ctr" defTabSz="1219170" eaLnBrk="1" hangingPunct="1"/>
            <a:r>
              <a:rPr lang="fr-BE" sz="3200" b="1" dirty="0">
                <a:solidFill>
                  <a:srgbClr val="840060"/>
                </a:solidFill>
                <a:latin typeface="Arial Narrow" panose="020B0606020202030204" pitchFamily="34" charset="0"/>
              </a:rPr>
              <a:t>4. THE FUND FOR SCIENTIFIC RESEARCH – FNRS (2)</a:t>
            </a:r>
          </a:p>
        </p:txBody>
      </p:sp>
      <p:pic>
        <p:nvPicPr>
          <p:cNvPr id="1026" name="Image 3">
            <a:extLst>
              <a:ext uri="{FF2B5EF4-FFF2-40B4-BE49-F238E27FC236}">
                <a16:creationId xmlns:a16="http://schemas.microsoft.com/office/drawing/2014/main" id="{68900172-9422-C795-CED4-07C5153A1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123" y="829594"/>
            <a:ext cx="4151045" cy="567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041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DB42981F-E2CA-E7C1-D669-B20FAD0CCE2D}"/>
              </a:ext>
            </a:extLst>
          </p:cNvPr>
          <p:cNvSpPr>
            <a:spLocks noGrp="1"/>
          </p:cNvSpPr>
          <p:nvPr>
            <p:ph type="title"/>
          </p:nvPr>
        </p:nvSpPr>
        <p:spPr>
          <a:xfrm>
            <a:off x="0" y="137160"/>
            <a:ext cx="12192000" cy="492443"/>
          </a:xfrm>
        </p:spPr>
        <p:txBody>
          <a:bodyPr/>
          <a:lstStyle/>
          <a:p>
            <a:pPr algn="ctr"/>
            <a:r>
              <a:rPr lang="fr-FR" dirty="0">
                <a:latin typeface="Arial Narrow" panose="020B0606020202030204" pitchFamily="34" charset="0"/>
              </a:rPr>
              <a:t>5. F.R.S.-FNRS SUPPORT TO RESEARCH IN PHYSICS (1)</a:t>
            </a:r>
            <a:endParaRPr lang="fr-BE" dirty="0">
              <a:solidFill>
                <a:schemeClr val="accent5">
                  <a:lumMod val="75000"/>
                </a:schemeClr>
              </a:solidFill>
              <a:latin typeface="Arial Narrow" panose="020B0606020202030204" pitchFamily="34" charset="0"/>
            </a:endParaRPr>
          </a:p>
        </p:txBody>
      </p:sp>
      <p:pic>
        <p:nvPicPr>
          <p:cNvPr id="21" name="Image 20">
            <a:extLst>
              <a:ext uri="{FF2B5EF4-FFF2-40B4-BE49-F238E27FC236}">
                <a16:creationId xmlns:a16="http://schemas.microsoft.com/office/drawing/2014/main" id="{D33E52A3-785A-E055-2DB4-937CD9B098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23" b="29400"/>
          <a:stretch/>
        </p:blipFill>
        <p:spPr>
          <a:xfrm>
            <a:off x="9429771" y="4736335"/>
            <a:ext cx="1600200" cy="865344"/>
          </a:xfrm>
          <a:prstGeom prst="rect">
            <a:avLst/>
          </a:prstGeom>
        </p:spPr>
      </p:pic>
      <p:sp>
        <p:nvSpPr>
          <p:cNvPr id="3" name="ZoneTexte 2">
            <a:extLst>
              <a:ext uri="{FF2B5EF4-FFF2-40B4-BE49-F238E27FC236}">
                <a16:creationId xmlns:a16="http://schemas.microsoft.com/office/drawing/2014/main" id="{AC72352B-8CFC-EC5A-23E7-DD4003F0C74D}"/>
              </a:ext>
            </a:extLst>
          </p:cNvPr>
          <p:cNvSpPr txBox="1"/>
          <p:nvPr/>
        </p:nvSpPr>
        <p:spPr>
          <a:xfrm>
            <a:off x="751561" y="1326626"/>
            <a:ext cx="10971908" cy="1077218"/>
          </a:xfrm>
          <a:prstGeom prst="rect">
            <a:avLst/>
          </a:prstGeom>
          <a:noFill/>
        </p:spPr>
        <p:txBody>
          <a:bodyPr wrap="square">
            <a:spAutoFit/>
          </a:bodyPr>
          <a:lstStyle/>
          <a:p>
            <a:r>
              <a:rPr lang="fr-FR" sz="3200" dirty="0">
                <a:latin typeface="Arial Narrow" panose="020B0606020202030204" pitchFamily="34" charset="0"/>
              </a:rPr>
              <a:t>FNRS total </a:t>
            </a:r>
            <a:r>
              <a:rPr lang="fr-FR" sz="3200" dirty="0" err="1">
                <a:latin typeface="Arial Narrow" panose="020B0606020202030204" pitchFamily="34" charset="0"/>
              </a:rPr>
              <a:t>funding</a:t>
            </a:r>
            <a:r>
              <a:rPr lang="fr-FR" sz="3200" dirty="0">
                <a:latin typeface="Arial Narrow" panose="020B0606020202030204" pitchFamily="34" charset="0"/>
              </a:rPr>
              <a:t> in High-Energy </a:t>
            </a:r>
            <a:r>
              <a:rPr lang="fr-FR" sz="3200" dirty="0" err="1">
                <a:latin typeface="Arial Narrow" panose="020B0606020202030204" pitchFamily="34" charset="0"/>
              </a:rPr>
              <a:t>Physics</a:t>
            </a:r>
            <a:r>
              <a:rPr lang="fr-FR" sz="3200" dirty="0">
                <a:latin typeface="Arial Narrow" panose="020B0606020202030204" pitchFamily="34" charset="0"/>
              </a:rPr>
              <a:t>: </a:t>
            </a:r>
            <a:r>
              <a:rPr lang="fr-FR" sz="3200" b="1" dirty="0">
                <a:latin typeface="Arial Narrow" panose="020B0606020202030204" pitchFamily="34" charset="0"/>
              </a:rPr>
              <a:t>78,5M€ over </a:t>
            </a:r>
            <a:r>
              <a:rPr lang="fr-FR" sz="3200" b="1" dirty="0" err="1">
                <a:latin typeface="Arial Narrow" panose="020B0606020202030204" pitchFamily="34" charset="0"/>
              </a:rPr>
              <a:t>ten</a:t>
            </a:r>
            <a:r>
              <a:rPr lang="fr-FR" sz="3200" b="1" dirty="0">
                <a:latin typeface="Arial Narrow" panose="020B0606020202030204" pitchFamily="34" charset="0"/>
              </a:rPr>
              <a:t> </a:t>
            </a:r>
            <a:r>
              <a:rPr lang="fr-FR" sz="3200" b="1" dirty="0" err="1">
                <a:latin typeface="Arial Narrow" panose="020B0606020202030204" pitchFamily="34" charset="0"/>
              </a:rPr>
              <a:t>years</a:t>
            </a:r>
            <a:endParaRPr lang="fr-FR" sz="3200" b="1" dirty="0">
              <a:latin typeface="Arial Narrow" panose="020B0606020202030204" pitchFamily="34" charset="0"/>
            </a:endParaRPr>
          </a:p>
          <a:p>
            <a:r>
              <a:rPr lang="fr-FR" sz="3200" dirty="0">
                <a:latin typeface="Arial Narrow" panose="020B0606020202030204" pitchFamily="34" charset="0"/>
              </a:rPr>
              <a:t>	</a:t>
            </a:r>
            <a:endParaRPr lang="fr-BE" sz="3200" b="1" dirty="0">
              <a:latin typeface="Arial Narrow" panose="020B0606020202030204" pitchFamily="34" charset="0"/>
            </a:endParaRPr>
          </a:p>
        </p:txBody>
      </p:sp>
      <p:sp>
        <p:nvSpPr>
          <p:cNvPr id="4" name="ZoneTexte 3">
            <a:extLst>
              <a:ext uri="{FF2B5EF4-FFF2-40B4-BE49-F238E27FC236}">
                <a16:creationId xmlns:a16="http://schemas.microsoft.com/office/drawing/2014/main" id="{71D27695-DA81-7336-6767-444A33CA6A44}"/>
              </a:ext>
            </a:extLst>
          </p:cNvPr>
          <p:cNvSpPr txBox="1"/>
          <p:nvPr/>
        </p:nvSpPr>
        <p:spPr>
          <a:xfrm>
            <a:off x="8901158" y="2473305"/>
            <a:ext cx="2128813" cy="461665"/>
          </a:xfrm>
          <a:prstGeom prst="rect">
            <a:avLst/>
          </a:prstGeom>
          <a:noFill/>
          <a:ln>
            <a:noFill/>
          </a:ln>
        </p:spPr>
        <p:txBody>
          <a:bodyPr wrap="square" rtlCol="0">
            <a:spAutoFit/>
          </a:bodyPr>
          <a:lstStyle/>
          <a:p>
            <a:r>
              <a:rPr lang="fr-FR" sz="2400" b="1" i="1" dirty="0">
                <a:latin typeface="Arial Narrow" panose="020B0606020202030204" pitchFamily="34" charset="0"/>
              </a:rPr>
              <a:t>~ 11M€ in 2024</a:t>
            </a:r>
            <a:endParaRPr lang="fr-BE" sz="2400" b="1" i="1" dirty="0">
              <a:latin typeface="Arial Narrow" panose="020B0606020202030204" pitchFamily="34" charset="0"/>
            </a:endParaRPr>
          </a:p>
        </p:txBody>
      </p:sp>
      <p:graphicFrame>
        <p:nvGraphicFramePr>
          <p:cNvPr id="6" name="Graphique 5">
            <a:extLst>
              <a:ext uri="{FF2B5EF4-FFF2-40B4-BE49-F238E27FC236}">
                <a16:creationId xmlns:a16="http://schemas.microsoft.com/office/drawing/2014/main" id="{DD304A9D-5560-D818-F1D2-3CD336F30E17}"/>
              </a:ext>
            </a:extLst>
          </p:cNvPr>
          <p:cNvGraphicFramePr>
            <a:graphicFrameLocks/>
          </p:cNvGraphicFramePr>
          <p:nvPr>
            <p:extLst>
              <p:ext uri="{D42A27DB-BD31-4B8C-83A1-F6EECF244321}">
                <p14:modId xmlns:p14="http://schemas.microsoft.com/office/powerpoint/2010/main" val="4082361831"/>
              </p:ext>
            </p:extLst>
          </p:nvPr>
        </p:nvGraphicFramePr>
        <p:xfrm>
          <a:off x="2317595" y="2158515"/>
          <a:ext cx="6436112" cy="44318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3160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1">
            <a:extLst>
              <a:ext uri="{FF2B5EF4-FFF2-40B4-BE49-F238E27FC236}">
                <a16:creationId xmlns:a16="http://schemas.microsoft.com/office/drawing/2014/main" id="{C464C33E-7C96-39BF-29E8-8910B54C7F0F}"/>
              </a:ext>
            </a:extLst>
          </p:cNvPr>
          <p:cNvSpPr txBox="1">
            <a:spLocks/>
          </p:cNvSpPr>
          <p:nvPr/>
        </p:nvSpPr>
        <p:spPr>
          <a:xfrm>
            <a:off x="562000" y="1637857"/>
            <a:ext cx="11566364" cy="5060000"/>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Wingdings" panose="05000000000000000000" pitchFamily="2" charset="2"/>
              <a:buChar char="§"/>
            </a:pPr>
            <a:r>
              <a:rPr lang="fr-BE" sz="3200" b="1" dirty="0">
                <a:solidFill>
                  <a:srgbClr val="000000"/>
                </a:solidFill>
                <a:latin typeface="Arial Narrow" panose="020B0606020202030204" pitchFamily="34" charset="0"/>
                <a:cs typeface="Arial" charset="0"/>
              </a:rPr>
              <a:t>IISN </a:t>
            </a:r>
            <a:r>
              <a:rPr lang="fr-BE" sz="3200" b="1" dirty="0" err="1">
                <a:solidFill>
                  <a:srgbClr val="000000"/>
                </a:solidFill>
                <a:latin typeface="Arial Narrow" panose="020B0606020202030204" pitchFamily="34" charset="0"/>
                <a:cs typeface="Arial" charset="0"/>
              </a:rPr>
              <a:t>virtual</a:t>
            </a:r>
            <a:r>
              <a:rPr lang="fr-BE" sz="3200" b="1" dirty="0">
                <a:solidFill>
                  <a:srgbClr val="000000"/>
                </a:solidFill>
                <a:latin typeface="Arial Narrow" panose="020B0606020202030204" pitchFamily="34" charset="0"/>
                <a:cs typeface="Arial" charset="0"/>
              </a:rPr>
              <a:t> </a:t>
            </a:r>
            <a:r>
              <a:rPr lang="fr-BE" sz="3200" b="1" dirty="0" err="1">
                <a:solidFill>
                  <a:srgbClr val="000000"/>
                </a:solidFill>
                <a:latin typeface="Arial Narrow" panose="020B0606020202030204" pitchFamily="34" charset="0"/>
                <a:cs typeface="Arial" charset="0"/>
              </a:rPr>
              <a:t>institute</a:t>
            </a:r>
            <a:r>
              <a:rPr lang="fr-BE" sz="3200" b="1" dirty="0">
                <a:solidFill>
                  <a:srgbClr val="000000"/>
                </a:solidFill>
                <a:latin typeface="Arial Narrow" panose="020B0606020202030204" pitchFamily="34" charset="0"/>
                <a:cs typeface="Arial" charset="0"/>
              </a:rPr>
              <a:t> </a:t>
            </a:r>
            <a:r>
              <a:rPr lang="fr-BE" sz="3200" dirty="0">
                <a:solidFill>
                  <a:srgbClr val="000000"/>
                </a:solidFill>
                <a:latin typeface="Arial Narrow" panose="020B0606020202030204" pitchFamily="34" charset="0"/>
                <a:cs typeface="Arial" charset="0"/>
              </a:rPr>
              <a:t> </a:t>
            </a:r>
          </a:p>
          <a:p>
            <a:pPr marL="457200" indent="-457200">
              <a:buFont typeface="Wingdings" panose="05000000000000000000" pitchFamily="2" charset="2"/>
              <a:buChar char="§"/>
            </a:pPr>
            <a:endParaRPr lang="fr-BE" sz="3200" dirty="0">
              <a:solidFill>
                <a:srgbClr val="000000"/>
              </a:solidFill>
              <a:latin typeface="Arial Narrow" panose="020B0606020202030204" pitchFamily="34" charset="0"/>
              <a:cs typeface="Arial" charset="0"/>
            </a:endParaRPr>
          </a:p>
          <a:p>
            <a:pPr marL="914400" lvl="1" indent="-457200">
              <a:lnSpc>
                <a:spcPct val="150000"/>
              </a:lnSpc>
              <a:spcAft>
                <a:spcPts val="600"/>
              </a:spcAft>
              <a:buFont typeface="Wingdings" panose="05000000000000000000" pitchFamily="2" charset="2"/>
              <a:buChar char="ü"/>
            </a:pPr>
            <a:r>
              <a:rPr lang="fr-BE" sz="3200" dirty="0">
                <a:solidFill>
                  <a:srgbClr val="000000"/>
                </a:solidFill>
                <a:latin typeface="Arial Narrow" panose="020B0606020202030204" pitchFamily="34" charset="0"/>
                <a:cs typeface="Arial" charset="0"/>
              </a:rPr>
              <a:t>4 to 7 M€/</a:t>
            </a:r>
            <a:r>
              <a:rPr lang="fr-BE" sz="3200" dirty="0" err="1">
                <a:solidFill>
                  <a:srgbClr val="000000"/>
                </a:solidFill>
                <a:latin typeface="Arial Narrow" panose="020B0606020202030204" pitchFamily="34" charset="0"/>
                <a:cs typeface="Arial" charset="0"/>
              </a:rPr>
              <a:t>year</a:t>
            </a:r>
            <a:r>
              <a:rPr lang="fr-BE" sz="3200" dirty="0">
                <a:solidFill>
                  <a:srgbClr val="000000"/>
                </a:solidFill>
                <a:latin typeface="Arial Narrow" panose="020B0606020202030204" pitchFamily="34" charset="0"/>
                <a:cs typeface="Arial" charset="0"/>
              </a:rPr>
              <a:t> (WBF and </a:t>
            </a:r>
            <a:r>
              <a:rPr lang="fr-BE" sz="3200" dirty="0" err="1">
                <a:solidFill>
                  <a:srgbClr val="000000"/>
                </a:solidFill>
                <a:latin typeface="Arial Narrow" panose="020B0606020202030204" pitchFamily="34" charset="0"/>
                <a:cs typeface="Arial" charset="0"/>
              </a:rPr>
              <a:t>Federal</a:t>
            </a:r>
            <a:r>
              <a:rPr lang="fr-BE" sz="3200" dirty="0">
                <a:solidFill>
                  <a:srgbClr val="000000"/>
                </a:solidFill>
                <a:latin typeface="Arial Narrow" panose="020B0606020202030204" pitchFamily="34" charset="0"/>
                <a:cs typeface="Arial" charset="0"/>
              </a:rPr>
              <a:t> </a:t>
            </a:r>
            <a:r>
              <a:rPr lang="fr-BE" sz="3200" dirty="0" err="1">
                <a:solidFill>
                  <a:srgbClr val="000000"/>
                </a:solidFill>
                <a:latin typeface="Arial Narrow" panose="020B0606020202030204" pitchFamily="34" charset="0"/>
                <a:cs typeface="Arial" charset="0"/>
              </a:rPr>
              <a:t>Funding</a:t>
            </a:r>
            <a:r>
              <a:rPr lang="fr-BE" sz="3200" dirty="0">
                <a:solidFill>
                  <a:srgbClr val="000000"/>
                </a:solidFill>
                <a:latin typeface="Arial Narrow" panose="020B0606020202030204" pitchFamily="34" charset="0"/>
                <a:cs typeface="Arial" charset="0"/>
              </a:rPr>
              <a:t>)</a:t>
            </a:r>
          </a:p>
          <a:p>
            <a:pPr marL="914400" lvl="1" indent="-457200">
              <a:spcAft>
                <a:spcPts val="600"/>
              </a:spcAft>
              <a:buFont typeface="Wingdings" panose="05000000000000000000" pitchFamily="2" charset="2"/>
              <a:buChar char="ü"/>
            </a:pPr>
            <a:r>
              <a:rPr lang="fr-BE" sz="3200" dirty="0">
                <a:solidFill>
                  <a:srgbClr val="000000"/>
                </a:solidFill>
                <a:latin typeface="Arial Narrow" panose="020B0606020202030204" pitchFamily="34" charset="0"/>
                <a:cs typeface="Arial" charset="0"/>
              </a:rPr>
              <a:t>L</a:t>
            </a:r>
            <a:r>
              <a:rPr lang="en-US" sz="3200" dirty="0" err="1">
                <a:solidFill>
                  <a:srgbClr val="000000"/>
                </a:solidFill>
                <a:latin typeface="Arial Narrow" panose="020B0606020202030204" pitchFamily="34" charset="0"/>
                <a:cs typeface="Arial" charset="0"/>
              </a:rPr>
              <a:t>ong</a:t>
            </a:r>
            <a:r>
              <a:rPr lang="en-US" sz="3200" dirty="0">
                <a:solidFill>
                  <a:srgbClr val="000000"/>
                </a:solidFill>
                <a:latin typeface="Arial Narrow" panose="020B0606020202030204" pitchFamily="34" charset="0"/>
                <a:cs typeface="Arial" charset="0"/>
              </a:rPr>
              <a:t>-term funding of recurrent and renewable projects, in particle physics (accelerators, detectors, theoretical studies, …), astro-particle physics</a:t>
            </a:r>
          </a:p>
          <a:p>
            <a:pPr marL="914400" lvl="1" indent="-457200">
              <a:spcAft>
                <a:spcPts val="600"/>
              </a:spcAft>
              <a:buFont typeface="Wingdings" panose="05000000000000000000" pitchFamily="2" charset="2"/>
              <a:buChar char="ü"/>
            </a:pPr>
            <a:r>
              <a:rPr lang="fr-BE" sz="3200" dirty="0">
                <a:solidFill>
                  <a:srgbClr val="000000"/>
                </a:solidFill>
                <a:latin typeface="Arial Narrow" panose="020B0606020202030204" pitchFamily="34" charset="0"/>
                <a:cs typeface="Arial" charset="0"/>
              </a:rPr>
              <a:t>A </a:t>
            </a:r>
            <a:r>
              <a:rPr lang="fr-BE" sz="3200" dirty="0" err="1">
                <a:solidFill>
                  <a:srgbClr val="000000"/>
                </a:solidFill>
                <a:latin typeface="Arial Narrow" panose="020B0606020202030204" pitchFamily="34" charset="0"/>
                <a:cs typeface="Arial" charset="0"/>
              </a:rPr>
              <a:t>dedicated</a:t>
            </a:r>
            <a:r>
              <a:rPr lang="fr-BE" sz="3200" dirty="0">
                <a:solidFill>
                  <a:srgbClr val="000000"/>
                </a:solidFill>
                <a:latin typeface="Arial Narrow" panose="020B0606020202030204" pitchFamily="34" charset="0"/>
                <a:cs typeface="Arial" charset="0"/>
              </a:rPr>
              <a:t> international </a:t>
            </a:r>
            <a:r>
              <a:rPr lang="fr-BE" sz="3200" dirty="0" err="1">
                <a:solidFill>
                  <a:srgbClr val="000000"/>
                </a:solidFill>
                <a:latin typeface="Arial Narrow" panose="020B0606020202030204" pitchFamily="34" charset="0"/>
                <a:cs typeface="Arial" charset="0"/>
              </a:rPr>
              <a:t>scientific</a:t>
            </a:r>
            <a:r>
              <a:rPr lang="fr-BE" sz="3200" dirty="0">
                <a:solidFill>
                  <a:srgbClr val="000000"/>
                </a:solidFill>
                <a:latin typeface="Arial Narrow" panose="020B0606020202030204" pitchFamily="34" charset="0"/>
                <a:cs typeface="Arial" charset="0"/>
              </a:rPr>
              <a:t> </a:t>
            </a:r>
            <a:r>
              <a:rPr lang="fr-BE" sz="3200" dirty="0" err="1">
                <a:solidFill>
                  <a:srgbClr val="000000"/>
                </a:solidFill>
                <a:latin typeface="Arial Narrow" panose="020B0606020202030204" pitchFamily="34" charset="0"/>
                <a:cs typeface="Arial" charset="0"/>
              </a:rPr>
              <a:t>committee</a:t>
            </a:r>
            <a:endParaRPr lang="fr-BE" sz="3200" dirty="0">
              <a:solidFill>
                <a:srgbClr val="000000"/>
              </a:solidFill>
              <a:latin typeface="Arial Narrow" panose="020B0606020202030204" pitchFamily="34" charset="0"/>
              <a:cs typeface="Arial" charset="0"/>
            </a:endParaRPr>
          </a:p>
          <a:p>
            <a:pPr defTabSz="179388"/>
            <a:endParaRPr lang="fr-BE" sz="3200" u="none" dirty="0">
              <a:solidFill>
                <a:srgbClr val="000000"/>
              </a:solidFill>
              <a:highlight>
                <a:srgbClr val="FFFF00"/>
              </a:highlight>
              <a:latin typeface="Arial Narrow" panose="020B0606020202030204" pitchFamily="34" charset="0"/>
              <a:cs typeface="Arial" charset="0"/>
            </a:endParaRPr>
          </a:p>
          <a:p>
            <a:pPr defTabSz="179388"/>
            <a:endParaRPr lang="fr-BE" sz="3200" u="none" dirty="0">
              <a:solidFill>
                <a:srgbClr val="000000"/>
              </a:solidFill>
              <a:latin typeface="Arial Narrow" panose="020B0606020202030204" pitchFamily="34" charset="0"/>
              <a:cs typeface="Arial" charset="0"/>
            </a:endParaRPr>
          </a:p>
        </p:txBody>
      </p:sp>
      <p:sp>
        <p:nvSpPr>
          <p:cNvPr id="2" name="Titre 1">
            <a:extLst>
              <a:ext uri="{FF2B5EF4-FFF2-40B4-BE49-F238E27FC236}">
                <a16:creationId xmlns:a16="http://schemas.microsoft.com/office/drawing/2014/main" id="{0D131CBD-3409-62D7-D86D-740EE630D610}"/>
              </a:ext>
            </a:extLst>
          </p:cNvPr>
          <p:cNvSpPr txBox="1">
            <a:spLocks/>
          </p:cNvSpPr>
          <p:nvPr/>
        </p:nvSpPr>
        <p:spPr>
          <a:xfrm>
            <a:off x="-191144" y="160143"/>
            <a:ext cx="12192000" cy="1046440"/>
          </a:xfrm>
          <a:prstGeom prst="rect">
            <a:avLst/>
          </a:prstGeom>
        </p:spPr>
        <p:txBody>
          <a:bodyPr wrap="square" lIns="0" tIns="0" rIns="0" bIns="0">
            <a:spAutoFit/>
          </a:bodyPr>
          <a:lstStyle>
            <a:lvl1pPr>
              <a:defRPr sz="3200" b="1" i="0">
                <a:solidFill>
                  <a:srgbClr val="8A0066"/>
                </a:solidFill>
                <a:latin typeface="Arial"/>
                <a:ea typeface="+mj-ea"/>
                <a:cs typeface="Arial"/>
              </a:defRPr>
            </a:lvl1pPr>
          </a:lstStyle>
          <a:p>
            <a:pPr algn="ctr"/>
            <a:r>
              <a:rPr lang="fr-FR" dirty="0">
                <a:latin typeface="Arial Narrow" panose="020B0606020202030204" pitchFamily="34" charset="0"/>
              </a:rPr>
              <a:t>5. F.R.S.-FNRS SUPPORT TO RESEARCH IN PHYSICS (2)</a:t>
            </a:r>
          </a:p>
          <a:p>
            <a:pPr algn="ctr"/>
            <a:r>
              <a:rPr lang="fr-FR" sz="3600" kern="0" dirty="0">
                <a:solidFill>
                  <a:srgbClr val="C8007C"/>
                </a:solidFill>
                <a:latin typeface="Arial Narrow" panose="020B0606020202030204" pitchFamily="34" charset="0"/>
              </a:rPr>
              <a:t>1. </a:t>
            </a:r>
            <a:r>
              <a:rPr lang="fr-FR" sz="3600" kern="0" dirty="0" err="1">
                <a:solidFill>
                  <a:srgbClr val="C8007C"/>
                </a:solidFill>
                <a:latin typeface="Arial Narrow" panose="020B0606020202030204" pitchFamily="34" charset="0"/>
              </a:rPr>
              <a:t>IISN.fnrs</a:t>
            </a:r>
            <a:endParaRPr lang="fr-BE" sz="3600" kern="0" dirty="0">
              <a:solidFill>
                <a:srgbClr val="C8007C"/>
              </a:solidFill>
              <a:latin typeface="Arial Narrow" panose="020B0606020202030204" pitchFamily="34" charset="0"/>
            </a:endParaRPr>
          </a:p>
        </p:txBody>
      </p:sp>
      <p:pic>
        <p:nvPicPr>
          <p:cNvPr id="8" name="Image 7">
            <a:extLst>
              <a:ext uri="{FF2B5EF4-FFF2-40B4-BE49-F238E27FC236}">
                <a16:creationId xmlns:a16="http://schemas.microsoft.com/office/drawing/2014/main" id="{D008FE25-6ECC-27F2-D769-EF51A352C5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3613" y="953673"/>
            <a:ext cx="1765164" cy="1728132"/>
          </a:xfrm>
          <a:prstGeom prst="rect">
            <a:avLst/>
          </a:prstGeom>
        </p:spPr>
      </p:pic>
    </p:spTree>
    <p:extLst>
      <p:ext uri="{BB962C8B-B14F-4D97-AF65-F5344CB8AC3E}">
        <p14:creationId xmlns:p14="http://schemas.microsoft.com/office/powerpoint/2010/main" val="2095913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D9EB8BF-2461-7C45-45B0-19F3FDB93CF1}"/>
              </a:ext>
            </a:extLst>
          </p:cNvPr>
          <p:cNvSpPr>
            <a:spLocks noGrp="1"/>
          </p:cNvSpPr>
          <p:nvPr>
            <p:ph type="sldNum" sz="quarter" idx="7"/>
          </p:nvPr>
        </p:nvSpPr>
        <p:spPr/>
        <p:txBody>
          <a:bodyPr/>
          <a:lstStyle/>
          <a:p>
            <a:fld id="{B6F15528-21DE-4FAA-801E-634DDDAF4B2B}" type="slidenum">
              <a:rPr lang="fr-BE" smtClean="0"/>
              <a:t>18</a:t>
            </a:fld>
            <a:endParaRPr lang="fr-BE"/>
          </a:p>
        </p:txBody>
      </p:sp>
      <p:graphicFrame>
        <p:nvGraphicFramePr>
          <p:cNvPr id="2" name="Tableau 1">
            <a:extLst>
              <a:ext uri="{FF2B5EF4-FFF2-40B4-BE49-F238E27FC236}">
                <a16:creationId xmlns:a16="http://schemas.microsoft.com/office/drawing/2014/main" id="{BE3DAF5D-40BF-D104-3954-BC0520F4588F}"/>
              </a:ext>
            </a:extLst>
          </p:cNvPr>
          <p:cNvGraphicFramePr>
            <a:graphicFrameLocks noGrp="1"/>
          </p:cNvGraphicFramePr>
          <p:nvPr>
            <p:extLst>
              <p:ext uri="{D42A27DB-BD31-4B8C-83A1-F6EECF244321}">
                <p14:modId xmlns:p14="http://schemas.microsoft.com/office/powerpoint/2010/main" val="1848825934"/>
              </p:ext>
            </p:extLst>
          </p:nvPr>
        </p:nvGraphicFramePr>
        <p:xfrm>
          <a:off x="229856" y="1931492"/>
          <a:ext cx="11732288" cy="4190998"/>
        </p:xfrm>
        <a:graphic>
          <a:graphicData uri="http://schemas.openxmlformats.org/drawingml/2006/table">
            <a:tbl>
              <a:tblPr>
                <a:tableStyleId>{5C22544A-7EE6-4342-B048-85BDC9FD1C3A}</a:tableStyleId>
              </a:tblPr>
              <a:tblGrid>
                <a:gridCol w="9932742">
                  <a:extLst>
                    <a:ext uri="{9D8B030D-6E8A-4147-A177-3AD203B41FA5}">
                      <a16:colId xmlns:a16="http://schemas.microsoft.com/office/drawing/2014/main" val="1707812944"/>
                    </a:ext>
                  </a:extLst>
                </a:gridCol>
                <a:gridCol w="1799546">
                  <a:extLst>
                    <a:ext uri="{9D8B030D-6E8A-4147-A177-3AD203B41FA5}">
                      <a16:colId xmlns:a16="http://schemas.microsoft.com/office/drawing/2014/main" val="3526104087"/>
                    </a:ext>
                  </a:extLst>
                </a:gridCol>
              </a:tblGrid>
              <a:tr h="918068">
                <a:tc>
                  <a:txBody>
                    <a:bodyPr/>
                    <a:lstStyle/>
                    <a:p>
                      <a:pPr algn="ctr" fontAlgn="b"/>
                      <a:r>
                        <a:rPr lang="fr-FR" sz="2800" b="1" i="0" u="none" strike="noStrike" dirty="0">
                          <a:solidFill>
                            <a:schemeClr val="bg1"/>
                          </a:solidFill>
                          <a:effectLst/>
                          <a:latin typeface="Arial Narrow" panose="020B0606020202030204" pitchFamily="34" charset="0"/>
                        </a:rPr>
                        <a:t>161 Grants and </a:t>
                      </a:r>
                      <a:r>
                        <a:rPr lang="fr-FR" sz="2800" b="1" i="0" u="none" strike="noStrike" dirty="0" err="1">
                          <a:solidFill>
                            <a:schemeClr val="bg1"/>
                          </a:solidFill>
                          <a:effectLst/>
                          <a:latin typeface="Arial Narrow" panose="020B0606020202030204" pitchFamily="34" charset="0"/>
                        </a:rPr>
                        <a:t>Fellowships</a:t>
                      </a:r>
                      <a:r>
                        <a:rPr lang="fr-FR" sz="2800" b="1" i="0" u="none" strike="noStrike" dirty="0">
                          <a:solidFill>
                            <a:schemeClr val="bg1"/>
                          </a:solidFill>
                          <a:effectLst/>
                          <a:latin typeface="Arial Narrow" panose="020B0606020202030204" pitchFamily="34" charset="0"/>
                        </a:rPr>
                        <a:t> </a:t>
                      </a:r>
                      <a:r>
                        <a:rPr lang="fr-FR" sz="2800" b="1" i="0" u="none" strike="noStrike" dirty="0" err="1">
                          <a:solidFill>
                            <a:schemeClr val="bg1"/>
                          </a:solidFill>
                          <a:effectLst/>
                          <a:latin typeface="Arial Narrow" panose="020B0606020202030204" pitchFamily="34" charset="0"/>
                        </a:rPr>
                        <a:t>awarded</a:t>
                      </a:r>
                      <a:r>
                        <a:rPr lang="fr-FR" sz="2800" b="1" i="0" u="none" strike="noStrike" dirty="0">
                          <a:solidFill>
                            <a:schemeClr val="bg1"/>
                          </a:solidFill>
                          <a:effectLst/>
                          <a:latin typeface="Arial Narrow" panose="020B0606020202030204" pitchFamily="34" charset="0"/>
                        </a:rPr>
                        <a:t> </a:t>
                      </a:r>
                      <a:r>
                        <a:rPr lang="fr-FR" sz="2800" b="1" i="0" u="none" strike="noStrike" dirty="0" err="1">
                          <a:solidFill>
                            <a:schemeClr val="bg1"/>
                          </a:solidFill>
                          <a:effectLst/>
                          <a:latin typeface="Arial Narrow" panose="020B0606020202030204" pitchFamily="34" charset="0"/>
                        </a:rPr>
                        <a:t>between</a:t>
                      </a:r>
                      <a:r>
                        <a:rPr lang="fr-FR" sz="2800" b="1" i="0" u="none" strike="noStrike" dirty="0">
                          <a:solidFill>
                            <a:schemeClr val="bg1"/>
                          </a:solidFill>
                          <a:effectLst/>
                          <a:latin typeface="Arial Narrow" panose="020B0606020202030204" pitchFamily="34" charset="0"/>
                        </a:rPr>
                        <a:t> 2015 and 2024</a:t>
                      </a:r>
                    </a:p>
                    <a:p>
                      <a:pPr marL="0" marR="0" lvl="0" indent="0" algn="ctr" defTabSz="914400" eaLnBrk="1" fontAlgn="b" latinLnBrk="0" hangingPunct="1">
                        <a:lnSpc>
                          <a:spcPct val="100000"/>
                        </a:lnSpc>
                        <a:spcBef>
                          <a:spcPts val="0"/>
                        </a:spcBef>
                        <a:spcAft>
                          <a:spcPts val="0"/>
                        </a:spcAft>
                        <a:buClrTx/>
                        <a:buSzTx/>
                        <a:buFontTx/>
                        <a:buNone/>
                        <a:tabLst/>
                        <a:defRPr/>
                      </a:pPr>
                      <a:r>
                        <a:rPr lang="fr-FR" sz="2800" b="1" i="1" u="none" strike="noStrike" dirty="0">
                          <a:solidFill>
                            <a:schemeClr val="bg1"/>
                          </a:solidFill>
                          <a:effectLst/>
                          <a:latin typeface="Arial Narrow" panose="020B0606020202030204" pitchFamily="34" charset="0"/>
                        </a:rPr>
                        <a:t>(</a:t>
                      </a:r>
                      <a:r>
                        <a:rPr lang="fr-FR" sz="2800" b="1" i="1" u="none" strike="noStrike" dirty="0" err="1">
                          <a:solidFill>
                            <a:schemeClr val="bg1"/>
                          </a:solidFill>
                          <a:effectLst/>
                          <a:latin typeface="Arial Narrow" panose="020B0606020202030204" pitchFamily="34" charset="0"/>
                        </a:rPr>
                        <a:t>based</a:t>
                      </a:r>
                      <a:r>
                        <a:rPr lang="fr-FR" sz="2800" b="1" i="1" u="none" strike="noStrike" dirty="0">
                          <a:solidFill>
                            <a:schemeClr val="bg1"/>
                          </a:solidFill>
                          <a:effectLst/>
                          <a:latin typeface="Arial Narrow" panose="020B0606020202030204" pitchFamily="34" charset="0"/>
                        </a:rPr>
                        <a:t> on IISN </a:t>
                      </a:r>
                      <a:r>
                        <a:rPr lang="fr-FR" sz="2800" b="1" i="1" u="none" strike="noStrike" dirty="0" err="1">
                          <a:solidFill>
                            <a:schemeClr val="bg1"/>
                          </a:solidFill>
                          <a:effectLst/>
                          <a:latin typeface="Arial Narrow" panose="020B0606020202030204" pitchFamily="34" charset="0"/>
                        </a:rPr>
                        <a:t>promoters</a:t>
                      </a:r>
                      <a:r>
                        <a:rPr lang="fr-FR" sz="2800" b="1" i="1" u="none" strike="noStrike" dirty="0">
                          <a:solidFill>
                            <a:schemeClr val="bg1"/>
                          </a:solidFill>
                          <a:effectLst/>
                          <a:latin typeface="Arial Narrow" panose="020B0606020202030204" pitchFamily="34" charset="0"/>
                        </a:rPr>
                        <a:t> or </a:t>
                      </a:r>
                      <a:r>
                        <a:rPr lang="fr-FR" sz="2800" b="1" i="1" u="none" strike="noStrike" dirty="0" err="1">
                          <a:solidFill>
                            <a:schemeClr val="bg1"/>
                          </a:solidFill>
                          <a:effectLst/>
                          <a:latin typeface="Arial Narrow" panose="020B0606020202030204" pitchFamily="34" charset="0"/>
                        </a:rPr>
                        <a:t>co-promoters</a:t>
                      </a:r>
                      <a:r>
                        <a:rPr lang="fr-FR" sz="2800" b="1" i="1" u="none" strike="noStrike" dirty="0">
                          <a:solidFill>
                            <a:schemeClr val="bg1"/>
                          </a:solidFill>
                          <a:effectLst/>
                          <a:latin typeface="Arial Narrow" panose="020B0606020202030204" pitchFamily="34" charset="0"/>
                        </a:rPr>
                        <a:t>)</a:t>
                      </a:r>
                      <a:endParaRPr lang="fr-BE" sz="2800" b="1" i="1" u="none" strike="noStrike" dirty="0">
                        <a:solidFill>
                          <a:schemeClr val="bg1"/>
                        </a:solidFill>
                        <a:effectLst/>
                        <a:latin typeface="Arial Narrow" panose="020B0606020202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40060"/>
                    </a:solidFill>
                  </a:tcPr>
                </a:tc>
                <a:tc>
                  <a:txBody>
                    <a:bodyPr/>
                    <a:lstStyle/>
                    <a:p>
                      <a:pPr algn="ctr" fontAlgn="b"/>
                      <a:r>
                        <a:rPr lang="fr-FR" sz="2800" b="1" i="0" u="none" strike="noStrike">
                          <a:solidFill>
                            <a:schemeClr val="bg1"/>
                          </a:solidFill>
                          <a:effectLst/>
                          <a:latin typeface="Arial Narrow" panose="020B0606020202030204" pitchFamily="34" charset="0"/>
                        </a:rPr>
                        <a:t>#</a:t>
                      </a:r>
                      <a:endParaRPr lang="fr-BE" sz="2800" b="1" i="0" u="none" strike="noStrike">
                        <a:solidFill>
                          <a:schemeClr val="bg1"/>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40060"/>
                    </a:solidFill>
                  </a:tcPr>
                </a:tc>
                <a:extLst>
                  <a:ext uri="{0D108BD9-81ED-4DB2-BD59-A6C34878D82A}">
                    <a16:rowId xmlns:a16="http://schemas.microsoft.com/office/drawing/2014/main" val="2477928442"/>
                  </a:ext>
                </a:extLst>
              </a:tr>
              <a:tr h="654586">
                <a:tc>
                  <a:txBody>
                    <a:bodyPr/>
                    <a:lstStyle/>
                    <a:p>
                      <a:pPr algn="ctr" fontAlgn="b"/>
                      <a:r>
                        <a:rPr lang="fr-BE" sz="2800" b="0" u="none" strike="noStrike" dirty="0" err="1">
                          <a:solidFill>
                            <a:schemeClr val="tx1"/>
                          </a:solidFill>
                          <a:effectLst/>
                          <a:latin typeface="Arial Narrow" panose="020B0606020202030204" pitchFamily="34" charset="0"/>
                        </a:rPr>
                        <a:t>Research</a:t>
                      </a:r>
                      <a:r>
                        <a:rPr lang="fr-BE" sz="2800" b="0" u="none" strike="noStrike" dirty="0">
                          <a:solidFill>
                            <a:schemeClr val="tx1"/>
                          </a:solidFill>
                          <a:effectLst/>
                          <a:latin typeface="Arial Narrow" panose="020B0606020202030204" pitchFamily="34" charset="0"/>
                        </a:rPr>
                        <a:t> </a:t>
                      </a:r>
                      <a:r>
                        <a:rPr lang="fr-BE" sz="2800" b="0" u="none" strike="noStrike" dirty="0" err="1">
                          <a:solidFill>
                            <a:schemeClr val="tx1"/>
                          </a:solidFill>
                          <a:effectLst/>
                          <a:latin typeface="Arial Narrow" panose="020B0606020202030204" pitchFamily="34" charset="0"/>
                        </a:rPr>
                        <a:t>Fellows</a:t>
                      </a:r>
                      <a:r>
                        <a:rPr lang="fr-BE" sz="2800" b="0" u="none" strike="noStrike" dirty="0">
                          <a:solidFill>
                            <a:schemeClr val="tx1"/>
                          </a:solidFill>
                          <a:effectLst/>
                          <a:latin typeface="Arial Narrow" panose="020B0606020202030204" pitchFamily="34" charset="0"/>
                        </a:rPr>
                        <a:t> (ASP)</a:t>
                      </a:r>
                      <a:endParaRPr lang="fr-BE" sz="2800" b="0" i="0" u="none" strike="noStrike" dirty="0">
                        <a:solidFill>
                          <a:schemeClr val="tx1"/>
                        </a:solidFill>
                        <a:effectLst/>
                        <a:latin typeface="Arial Narrow" panose="020B0606020202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fr-FR" sz="2800" b="0" i="0" u="none" strike="noStrike" dirty="0">
                          <a:solidFill>
                            <a:schemeClr val="tx1"/>
                          </a:solidFill>
                          <a:effectLst/>
                          <a:latin typeface="Arial Narrow" panose="020B0606020202030204" pitchFamily="34" charset="0"/>
                        </a:rPr>
                        <a:t>31</a:t>
                      </a:r>
                      <a:endParaRPr lang="fr-BE" sz="2800" b="0" i="0" u="none" strike="noStrike" dirty="0">
                        <a:solidFill>
                          <a:schemeClr val="tx1"/>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54378163"/>
                  </a:ext>
                </a:extLst>
              </a:tr>
              <a:tr h="654586">
                <a:tc>
                  <a:txBody>
                    <a:bodyPr/>
                    <a:lstStyle/>
                    <a:p>
                      <a:pPr algn="ctr" fontAlgn="b"/>
                      <a:r>
                        <a:rPr lang="fr-FR" sz="2800" b="0" i="0" u="none" strike="noStrike">
                          <a:solidFill>
                            <a:schemeClr val="tx1"/>
                          </a:solidFill>
                          <a:effectLst/>
                          <a:latin typeface="Arial Narrow" panose="020B0606020202030204" pitchFamily="34" charset="0"/>
                        </a:rPr>
                        <a:t>FRIA doctoral </a:t>
                      </a:r>
                      <a:r>
                        <a:rPr lang="fr-FR" sz="2800" b="0" i="0" u="none" strike="noStrike" err="1">
                          <a:solidFill>
                            <a:schemeClr val="tx1"/>
                          </a:solidFill>
                          <a:effectLst/>
                          <a:latin typeface="Arial Narrow" panose="020B0606020202030204" pitchFamily="34" charset="0"/>
                        </a:rPr>
                        <a:t>grants</a:t>
                      </a:r>
                      <a:r>
                        <a:rPr lang="fr-FR" sz="2800" b="0" i="0" u="none" strike="noStrike">
                          <a:solidFill>
                            <a:schemeClr val="tx1"/>
                          </a:solidFill>
                          <a:effectLst/>
                          <a:latin typeface="Arial Narrow" panose="020B0606020202030204" pitchFamily="34" charset="0"/>
                        </a:rPr>
                        <a:t> (FRIA)</a:t>
                      </a:r>
                      <a:endParaRPr lang="fr-BE" sz="2800" b="0" i="0" u="none" strike="noStrike">
                        <a:solidFill>
                          <a:schemeClr val="tx1"/>
                        </a:solidFill>
                        <a:effectLst/>
                        <a:latin typeface="Arial Narrow" panose="020B0606020202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fr-FR" sz="2800" b="0" i="0" u="none" strike="noStrike" dirty="0">
                          <a:solidFill>
                            <a:schemeClr val="tx1"/>
                          </a:solidFill>
                          <a:effectLst/>
                          <a:latin typeface="Arial Narrow" panose="020B0606020202030204" pitchFamily="34" charset="0"/>
                        </a:rPr>
                        <a:t>54</a:t>
                      </a:r>
                      <a:endParaRPr lang="fr-BE" sz="2800" b="0" i="0" u="none" strike="noStrike" dirty="0">
                        <a:solidFill>
                          <a:schemeClr val="tx1"/>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03882527"/>
                  </a:ext>
                </a:extLst>
              </a:tr>
              <a:tr h="654586">
                <a:tc>
                  <a:txBody>
                    <a:bodyPr/>
                    <a:lstStyle/>
                    <a:p>
                      <a:pPr algn="ctr" fontAlgn="b"/>
                      <a:r>
                        <a:rPr lang="fr-BE" sz="2800" b="0">
                          <a:solidFill>
                            <a:schemeClr val="tx1"/>
                          </a:solidFill>
                          <a:latin typeface="Arial Narrow" panose="020B0606020202030204" pitchFamily="34" charset="0"/>
                        </a:rPr>
                        <a:t>Postdoctoral </a:t>
                      </a:r>
                      <a:r>
                        <a:rPr lang="fr-BE" sz="2800" b="0" err="1">
                          <a:solidFill>
                            <a:schemeClr val="tx1"/>
                          </a:solidFill>
                          <a:latin typeface="Arial Narrow" panose="020B0606020202030204" pitchFamily="34" charset="0"/>
                        </a:rPr>
                        <a:t>Researchers</a:t>
                      </a:r>
                      <a:r>
                        <a:rPr lang="fr-BE" sz="2800" b="0">
                          <a:solidFill>
                            <a:schemeClr val="tx1"/>
                          </a:solidFill>
                          <a:latin typeface="Arial Narrow" panose="020B0606020202030204" pitchFamily="34" charset="0"/>
                        </a:rPr>
                        <a:t> (CR)</a:t>
                      </a:r>
                      <a:endParaRPr lang="fr-BE" sz="2800" b="0" i="0" u="none" strike="noStrike">
                        <a:solidFill>
                          <a:schemeClr val="tx1"/>
                        </a:solidFill>
                        <a:effectLst/>
                        <a:latin typeface="Arial Narrow" panose="020B0606020202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fr-FR" sz="2800" b="0" i="0" u="none" strike="noStrike" dirty="0">
                          <a:solidFill>
                            <a:schemeClr val="tx1"/>
                          </a:solidFill>
                          <a:effectLst/>
                          <a:latin typeface="Arial Narrow" panose="020B0606020202030204" pitchFamily="34" charset="0"/>
                        </a:rPr>
                        <a:t>55</a:t>
                      </a:r>
                      <a:endParaRPr lang="fr-BE" sz="2800" b="0" i="0" u="none" strike="noStrike" dirty="0">
                        <a:solidFill>
                          <a:schemeClr val="tx1"/>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738598222"/>
                  </a:ext>
                </a:extLst>
              </a:tr>
              <a:tr h="654586">
                <a:tc>
                  <a:txBody>
                    <a:bodyPr/>
                    <a:lstStyle/>
                    <a:p>
                      <a:pPr algn="ctr" fontAlgn="b"/>
                      <a:r>
                        <a:rPr lang="fr-BE" sz="2800" b="0" u="none" strike="noStrike" dirty="0">
                          <a:solidFill>
                            <a:schemeClr val="tx1"/>
                          </a:solidFill>
                          <a:effectLst/>
                          <a:latin typeface="Arial Narrow" panose="020B0606020202030204" pitchFamily="34" charset="0"/>
                        </a:rPr>
                        <a:t>Scientific </a:t>
                      </a:r>
                      <a:r>
                        <a:rPr lang="fr-BE" sz="2800" b="0" u="none" strike="noStrike" dirty="0" err="1">
                          <a:solidFill>
                            <a:schemeClr val="tx1"/>
                          </a:solidFill>
                          <a:effectLst/>
                          <a:latin typeface="Arial Narrow" panose="020B0606020202030204" pitchFamily="34" charset="0"/>
                        </a:rPr>
                        <a:t>collaborators</a:t>
                      </a:r>
                      <a:endParaRPr lang="fr-BE" sz="2800" b="0" i="0" u="none" strike="noStrike" dirty="0">
                        <a:solidFill>
                          <a:schemeClr val="tx1"/>
                        </a:solidFill>
                        <a:effectLst/>
                        <a:latin typeface="Arial Narrow" panose="020B0606020202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fr-FR" sz="2800" b="0" i="0" u="none" strike="noStrike" dirty="0">
                          <a:solidFill>
                            <a:schemeClr val="tx1"/>
                          </a:solidFill>
                          <a:effectLst/>
                          <a:latin typeface="Arial Narrow" panose="020B0606020202030204" pitchFamily="34" charset="0"/>
                        </a:rPr>
                        <a:t>8</a:t>
                      </a:r>
                      <a:endParaRPr lang="fr-BE" sz="2800" b="0" i="0" u="none" strike="noStrike" dirty="0">
                        <a:solidFill>
                          <a:schemeClr val="tx1"/>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31615869"/>
                  </a:ext>
                </a:extLst>
              </a:tr>
              <a:tr h="654586">
                <a:tc>
                  <a:txBody>
                    <a:bodyPr/>
                    <a:lstStyle/>
                    <a:p>
                      <a:pPr algn="ctr" fontAlgn="b"/>
                      <a:r>
                        <a:rPr lang="fr-BE" sz="2800" b="1">
                          <a:solidFill>
                            <a:srgbClr val="840060"/>
                          </a:solidFill>
                          <a:latin typeface="Arial Narrow" panose="020B0606020202030204" pitchFamily="34" charset="0"/>
                        </a:rPr>
                        <a:t>Permanent </a:t>
                      </a:r>
                      <a:r>
                        <a:rPr lang="fr-BE" sz="2800" b="1" err="1">
                          <a:solidFill>
                            <a:srgbClr val="840060"/>
                          </a:solidFill>
                          <a:latin typeface="Arial Narrow" panose="020B0606020202030204" pitchFamily="34" charset="0"/>
                        </a:rPr>
                        <a:t>Researchers</a:t>
                      </a:r>
                      <a:r>
                        <a:rPr lang="fr-BE" sz="2800" b="1">
                          <a:solidFill>
                            <a:srgbClr val="840060"/>
                          </a:solidFill>
                          <a:latin typeface="Arial Narrow" panose="020B0606020202030204" pitchFamily="34" charset="0"/>
                        </a:rPr>
                        <a:t> (CQ, MR, DR)</a:t>
                      </a:r>
                      <a:endParaRPr lang="fr-BE" sz="2800" b="1" i="0" u="none" strike="noStrike">
                        <a:solidFill>
                          <a:srgbClr val="840060"/>
                        </a:solidFill>
                        <a:effectLst/>
                        <a:latin typeface="Arial Narrow" panose="020B0606020202030204" pitchFamily="34" charset="0"/>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fr-FR" sz="2800" b="1" i="0" u="none" strike="noStrike" dirty="0">
                          <a:solidFill>
                            <a:srgbClr val="840060"/>
                          </a:solidFill>
                          <a:effectLst/>
                          <a:latin typeface="Arial Narrow" panose="020B0606020202030204" pitchFamily="34" charset="0"/>
                        </a:rPr>
                        <a:t>13</a:t>
                      </a:r>
                      <a:endParaRPr lang="fr-BE" sz="2800" b="1" i="0" u="none" strike="noStrike" dirty="0">
                        <a:solidFill>
                          <a:srgbClr val="840060"/>
                        </a:solidFill>
                        <a:effectLst/>
                        <a:latin typeface="Arial Narrow" panose="020B0606020202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664271418"/>
                  </a:ext>
                </a:extLst>
              </a:tr>
            </a:tbl>
          </a:graphicData>
        </a:graphic>
      </p:graphicFrame>
      <p:sp>
        <p:nvSpPr>
          <p:cNvPr id="8" name="Titre 1">
            <a:extLst>
              <a:ext uri="{FF2B5EF4-FFF2-40B4-BE49-F238E27FC236}">
                <a16:creationId xmlns:a16="http://schemas.microsoft.com/office/drawing/2014/main" id="{D49BEB2E-A2AA-4954-3B56-D1D5ABD817F9}"/>
              </a:ext>
            </a:extLst>
          </p:cNvPr>
          <p:cNvSpPr txBox="1">
            <a:spLocks/>
          </p:cNvSpPr>
          <p:nvPr/>
        </p:nvSpPr>
        <p:spPr>
          <a:xfrm>
            <a:off x="0" y="137160"/>
            <a:ext cx="12192000" cy="1538883"/>
          </a:xfrm>
          <a:prstGeom prst="rect">
            <a:avLst/>
          </a:prstGeom>
        </p:spPr>
        <p:txBody>
          <a:bodyPr wrap="square" lIns="0" tIns="0" rIns="0" bIns="0">
            <a:spAutoFit/>
          </a:bodyPr>
          <a:lstStyle>
            <a:lvl1pPr>
              <a:defRPr sz="3200" b="1" i="0">
                <a:solidFill>
                  <a:srgbClr val="8A0066"/>
                </a:solidFill>
                <a:latin typeface="Arial"/>
                <a:ea typeface="+mj-ea"/>
                <a:cs typeface="Arial"/>
              </a:defRPr>
            </a:lvl1pPr>
          </a:lstStyle>
          <a:p>
            <a:pPr algn="ctr"/>
            <a:r>
              <a:rPr lang="fr-FR" dirty="0">
                <a:latin typeface="Arial Narrow" panose="020B0606020202030204" pitchFamily="34" charset="0"/>
              </a:rPr>
              <a:t>5. F.R.S.-FNRS SUPPORT TO RESEARCH IN PHYSICS (3)</a:t>
            </a:r>
          </a:p>
          <a:p>
            <a:pPr algn="ctr"/>
            <a:r>
              <a:rPr lang="fr-FR" sz="3600" b="1" i="0" kern="0" dirty="0">
                <a:effectLst/>
                <a:latin typeface="Arial Narrow" panose="020B0606020202030204" pitchFamily="34" charset="0"/>
              </a:rPr>
              <a:t>2. </a:t>
            </a:r>
            <a:r>
              <a:rPr lang="en-US" sz="3600" b="1" i="0" dirty="0">
                <a:effectLst/>
                <a:latin typeface="Arial Narrow" panose="020B0606020202030204" pitchFamily="34" charset="0"/>
              </a:rPr>
              <a:t>Other FNRS funding instruments</a:t>
            </a:r>
          </a:p>
          <a:p>
            <a:pPr algn="ctr"/>
            <a:r>
              <a:rPr lang="en-US" b="0" dirty="0">
                <a:latin typeface="Arial Narrow" panose="020B0606020202030204" pitchFamily="34" charset="0"/>
              </a:rPr>
              <a:t>(Inter-university competition in all scientific fields)</a:t>
            </a:r>
          </a:p>
        </p:txBody>
      </p:sp>
    </p:spTree>
    <p:extLst>
      <p:ext uri="{BB962C8B-B14F-4D97-AF65-F5344CB8AC3E}">
        <p14:creationId xmlns:p14="http://schemas.microsoft.com/office/powerpoint/2010/main" val="315277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A32F32-B09D-64A5-16E5-05E1C33364F9}"/>
              </a:ext>
            </a:extLst>
          </p:cNvPr>
          <p:cNvSpPr/>
          <p:nvPr/>
        </p:nvSpPr>
        <p:spPr>
          <a:xfrm>
            <a:off x="10972800" y="6096000"/>
            <a:ext cx="990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contenu 1">
            <a:extLst>
              <a:ext uri="{FF2B5EF4-FFF2-40B4-BE49-F238E27FC236}">
                <a16:creationId xmlns:a16="http://schemas.microsoft.com/office/drawing/2014/main" id="{C464C33E-7C96-39BF-29E8-8910B54C7F0F}"/>
              </a:ext>
            </a:extLst>
          </p:cNvPr>
          <p:cNvSpPr txBox="1">
            <a:spLocks/>
          </p:cNvSpPr>
          <p:nvPr/>
        </p:nvSpPr>
        <p:spPr>
          <a:xfrm>
            <a:off x="187025" y="1201353"/>
            <a:ext cx="11776375" cy="4498025"/>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Wingdings" panose="05000000000000000000" pitchFamily="2" charset="2"/>
              <a:buChar char="§"/>
            </a:pPr>
            <a:r>
              <a:rPr lang="fr-BE" sz="3200" b="1" u="sng" dirty="0" err="1">
                <a:solidFill>
                  <a:srgbClr val="000000"/>
                </a:solidFill>
                <a:latin typeface="Arial Narrow" panose="020B0606020202030204" pitchFamily="34" charset="0"/>
                <a:cs typeface="Arial" charset="0"/>
              </a:rPr>
              <a:t>Examples</a:t>
            </a:r>
            <a:r>
              <a:rPr lang="fr-BE" sz="3200" b="1" dirty="0">
                <a:solidFill>
                  <a:srgbClr val="000000"/>
                </a:solidFill>
                <a:latin typeface="Arial Narrow" panose="020B0606020202030204" pitchFamily="34" charset="0"/>
                <a:cs typeface="Arial" charset="0"/>
              </a:rPr>
              <a:t> of contributions &amp; </a:t>
            </a:r>
            <a:r>
              <a:rPr lang="fr-BE" sz="3200" b="1" dirty="0" err="1">
                <a:solidFill>
                  <a:srgbClr val="000000"/>
                </a:solidFill>
                <a:latin typeface="Arial Narrow" panose="020B0606020202030204" pitchFamily="34" charset="0"/>
                <a:cs typeface="Arial" charset="0"/>
              </a:rPr>
              <a:t>projects</a:t>
            </a:r>
            <a:r>
              <a:rPr lang="fr-BE" sz="3200" b="1" dirty="0">
                <a:solidFill>
                  <a:srgbClr val="000000"/>
                </a:solidFill>
                <a:latin typeface="Arial Narrow" panose="020B0606020202030204" pitchFamily="34" charset="0"/>
                <a:cs typeface="Arial" charset="0"/>
              </a:rPr>
              <a:t> </a:t>
            </a:r>
            <a:r>
              <a:rPr lang="fr-BE" sz="3200" b="1" dirty="0" err="1">
                <a:solidFill>
                  <a:srgbClr val="000000"/>
                </a:solidFill>
                <a:latin typeface="Arial Narrow" panose="020B0606020202030204" pitchFamily="34" charset="0"/>
                <a:cs typeface="Arial" charset="0"/>
              </a:rPr>
              <a:t>funded</a:t>
            </a:r>
            <a:r>
              <a:rPr lang="fr-BE" sz="3200" b="1" dirty="0">
                <a:solidFill>
                  <a:srgbClr val="000000"/>
                </a:solidFill>
                <a:latin typeface="Arial Narrow" panose="020B0606020202030204" pitchFamily="34" charset="0"/>
                <a:cs typeface="Arial" charset="0"/>
              </a:rPr>
              <a:t>:</a:t>
            </a:r>
          </a:p>
          <a:p>
            <a:pPr marL="457200" indent="-457200">
              <a:buFont typeface="Wingdings" panose="05000000000000000000" pitchFamily="2" charset="2"/>
              <a:buChar char="§"/>
            </a:pPr>
            <a:endParaRPr lang="fr-BE" sz="3200" b="1" dirty="0">
              <a:solidFill>
                <a:srgbClr val="000000"/>
              </a:solidFill>
              <a:latin typeface="Arial Narrow" panose="020B0606020202030204" pitchFamily="34" charset="0"/>
              <a:cs typeface="Arial" charset="0"/>
            </a:endParaRPr>
          </a:p>
          <a:p>
            <a:pPr marL="901700" indent="-457200">
              <a:buFontTx/>
              <a:buChar char="-"/>
            </a:pPr>
            <a:r>
              <a:rPr lang="fr-BE" sz="3200" u="none" dirty="0">
                <a:solidFill>
                  <a:srgbClr val="000000"/>
                </a:solidFill>
                <a:latin typeface="Arial Narrow" panose="020B0606020202030204" pitchFamily="34" charset="0"/>
                <a:cs typeface="Arial" charset="0"/>
              </a:rPr>
              <a:t>CERN (CMS, NA62…</a:t>
            </a:r>
            <a:r>
              <a:rPr lang="fr-BE" sz="3200" i="1" u="none" dirty="0">
                <a:solidFill>
                  <a:srgbClr val="000000"/>
                </a:solidFill>
                <a:latin typeface="Arial Narrow" panose="020B0606020202030204" pitchFamily="34" charset="0"/>
                <a:cs typeface="Arial" charset="0"/>
              </a:rPr>
              <a:t>)</a:t>
            </a:r>
            <a:r>
              <a:rPr lang="fr-BE" sz="3200" dirty="0">
                <a:solidFill>
                  <a:srgbClr val="000000"/>
                </a:solidFill>
                <a:latin typeface="Arial Narrow" panose="020B0606020202030204" pitchFamily="34" charset="0"/>
                <a:cs typeface="Arial" charset="0"/>
              </a:rPr>
              <a:t> </a:t>
            </a:r>
          </a:p>
          <a:p>
            <a:pPr marL="444500"/>
            <a:endParaRPr lang="fr-BE" sz="3200" dirty="0">
              <a:solidFill>
                <a:srgbClr val="000000"/>
              </a:solidFill>
              <a:latin typeface="Arial Narrow" panose="020B0606020202030204" pitchFamily="34" charset="0"/>
              <a:cs typeface="Arial" charset="0"/>
            </a:endParaRPr>
          </a:p>
          <a:p>
            <a:pPr marL="901700" indent="-457200">
              <a:buFontTx/>
              <a:buChar char="-"/>
            </a:pPr>
            <a:r>
              <a:rPr lang="fr-BE" sz="3200" dirty="0" err="1">
                <a:solidFill>
                  <a:srgbClr val="000000"/>
                </a:solidFill>
                <a:latin typeface="Arial Narrow" panose="020B0606020202030204" pitchFamily="34" charset="0"/>
                <a:cs typeface="Arial" charset="0"/>
              </a:rPr>
              <a:t>IceCube</a:t>
            </a:r>
            <a:r>
              <a:rPr lang="fr-BE" sz="3200" dirty="0">
                <a:solidFill>
                  <a:srgbClr val="000000"/>
                </a:solidFill>
                <a:latin typeface="Arial Narrow" panose="020B0606020202030204" pitchFamily="34" charset="0"/>
                <a:cs typeface="Arial" charset="0"/>
              </a:rPr>
              <a:t>, KM3Net, JUNO (Neutrino </a:t>
            </a:r>
            <a:r>
              <a:rPr lang="fr-BE" sz="3200" dirty="0" err="1">
                <a:solidFill>
                  <a:srgbClr val="000000"/>
                </a:solidFill>
                <a:latin typeface="Arial Narrow" panose="020B0606020202030204" pitchFamily="34" charset="0"/>
                <a:cs typeface="Arial" charset="0"/>
              </a:rPr>
              <a:t>Physics</a:t>
            </a:r>
            <a:r>
              <a:rPr lang="fr-BE" sz="3200" dirty="0">
                <a:solidFill>
                  <a:srgbClr val="000000"/>
                </a:solidFill>
                <a:latin typeface="Arial Narrow" panose="020B0606020202030204" pitchFamily="34" charset="0"/>
                <a:cs typeface="Arial" charset="0"/>
              </a:rPr>
              <a:t>)</a:t>
            </a:r>
          </a:p>
          <a:p>
            <a:pPr marL="444500"/>
            <a:endParaRPr lang="fr-BE" sz="3200" dirty="0">
              <a:solidFill>
                <a:srgbClr val="000000"/>
              </a:solidFill>
              <a:latin typeface="Arial Narrow" panose="020B0606020202030204" pitchFamily="34" charset="0"/>
              <a:cs typeface="Arial" charset="0"/>
            </a:endParaRPr>
          </a:p>
          <a:p>
            <a:pPr marL="901700" indent="-457200">
              <a:buFontTx/>
              <a:buChar char="-"/>
            </a:pPr>
            <a:r>
              <a:rPr lang="fr-BE" sz="3200" dirty="0">
                <a:solidFill>
                  <a:srgbClr val="000000"/>
                </a:solidFill>
                <a:latin typeface="Arial Narrow" panose="020B0606020202030204" pitchFamily="34" charset="0"/>
                <a:cs typeface="Arial" charset="0"/>
              </a:rPr>
              <a:t>Pierre Auger (</a:t>
            </a:r>
            <a:r>
              <a:rPr lang="fr-BE" sz="3200" dirty="0" err="1">
                <a:solidFill>
                  <a:srgbClr val="000000"/>
                </a:solidFill>
                <a:latin typeface="Arial Narrow" panose="020B0606020202030204" pitchFamily="34" charset="0"/>
                <a:cs typeface="Arial" charset="0"/>
              </a:rPr>
              <a:t>astroparticle</a:t>
            </a:r>
            <a:r>
              <a:rPr lang="fr-BE" sz="3200" dirty="0">
                <a:solidFill>
                  <a:srgbClr val="000000"/>
                </a:solidFill>
                <a:latin typeface="Arial Narrow" panose="020B0606020202030204" pitchFamily="34" charset="0"/>
                <a:cs typeface="Arial" charset="0"/>
              </a:rPr>
              <a:t> </a:t>
            </a:r>
            <a:r>
              <a:rPr lang="fr-BE" sz="3200" dirty="0" err="1">
                <a:solidFill>
                  <a:srgbClr val="000000"/>
                </a:solidFill>
                <a:latin typeface="Arial Narrow" panose="020B0606020202030204" pitchFamily="34" charset="0"/>
                <a:cs typeface="Arial" charset="0"/>
              </a:rPr>
              <a:t>physics</a:t>
            </a:r>
            <a:r>
              <a:rPr lang="fr-BE" sz="3200" dirty="0">
                <a:solidFill>
                  <a:srgbClr val="000000"/>
                </a:solidFill>
                <a:latin typeface="Arial Narrow" panose="020B0606020202030204" pitchFamily="34" charset="0"/>
                <a:cs typeface="Arial" charset="0"/>
              </a:rPr>
              <a:t>)</a:t>
            </a:r>
          </a:p>
          <a:p>
            <a:pPr marL="444500"/>
            <a:endParaRPr lang="fr-BE" sz="3200" dirty="0">
              <a:solidFill>
                <a:srgbClr val="000000"/>
              </a:solidFill>
              <a:latin typeface="Arial Narrow" panose="020B0606020202030204" pitchFamily="34" charset="0"/>
              <a:cs typeface="Arial" charset="0"/>
            </a:endParaRPr>
          </a:p>
          <a:p>
            <a:pPr marL="901700" indent="-457200">
              <a:buFontTx/>
              <a:buChar char="-"/>
            </a:pPr>
            <a:r>
              <a:rPr lang="fr-BE" sz="3200" u="none" dirty="0">
                <a:solidFill>
                  <a:srgbClr val="000000"/>
                </a:solidFill>
                <a:latin typeface="Arial Narrow" panose="020B0606020202030204" pitchFamily="34" charset="0"/>
                <a:cs typeface="Arial" charset="0"/>
              </a:rPr>
              <a:t>Einstein </a:t>
            </a:r>
            <a:r>
              <a:rPr lang="fr-BE" sz="3200" u="none" dirty="0" err="1">
                <a:solidFill>
                  <a:srgbClr val="000000"/>
                </a:solidFill>
                <a:latin typeface="Arial Narrow" panose="020B0606020202030204" pitchFamily="34" charset="0"/>
                <a:cs typeface="Arial" charset="0"/>
              </a:rPr>
              <a:t>Telescope</a:t>
            </a:r>
            <a:r>
              <a:rPr lang="fr-BE" sz="3200" u="none" dirty="0">
                <a:solidFill>
                  <a:srgbClr val="000000"/>
                </a:solidFill>
                <a:latin typeface="Arial Narrow" panose="020B0606020202030204" pitchFamily="34" charset="0"/>
                <a:cs typeface="Arial" charset="0"/>
              </a:rPr>
              <a:t>, VIRGO (</a:t>
            </a:r>
            <a:r>
              <a:rPr lang="fr-BE" sz="3200" dirty="0" err="1">
                <a:solidFill>
                  <a:srgbClr val="000000"/>
                </a:solidFill>
                <a:latin typeface="Arial Narrow" panose="020B0606020202030204" pitchFamily="34" charset="0"/>
                <a:cs typeface="Arial" charset="0"/>
              </a:rPr>
              <a:t>G</a:t>
            </a:r>
            <a:r>
              <a:rPr lang="fr-BE" sz="3200" u="none" dirty="0" err="1">
                <a:solidFill>
                  <a:srgbClr val="000000"/>
                </a:solidFill>
                <a:latin typeface="Arial Narrow" panose="020B0606020202030204" pitchFamily="34" charset="0"/>
                <a:cs typeface="Arial" charset="0"/>
              </a:rPr>
              <a:t>ravitational</a:t>
            </a:r>
            <a:r>
              <a:rPr lang="fr-BE" sz="3200" u="none" dirty="0">
                <a:solidFill>
                  <a:srgbClr val="000000"/>
                </a:solidFill>
                <a:latin typeface="Arial Narrow" panose="020B0606020202030204" pitchFamily="34" charset="0"/>
                <a:cs typeface="Arial" charset="0"/>
              </a:rPr>
              <a:t> </a:t>
            </a:r>
            <a:r>
              <a:rPr lang="fr-BE" sz="3200" dirty="0">
                <a:solidFill>
                  <a:srgbClr val="000000"/>
                </a:solidFill>
                <a:latin typeface="Arial Narrow" panose="020B0606020202030204" pitchFamily="34" charset="0"/>
                <a:cs typeface="Arial" charset="0"/>
              </a:rPr>
              <a:t>W</a:t>
            </a:r>
            <a:r>
              <a:rPr lang="fr-BE" sz="3200" u="none" dirty="0">
                <a:solidFill>
                  <a:srgbClr val="000000"/>
                </a:solidFill>
                <a:latin typeface="Arial Narrow" panose="020B0606020202030204" pitchFamily="34" charset="0"/>
                <a:cs typeface="Arial" charset="0"/>
              </a:rPr>
              <a:t>aves</a:t>
            </a:r>
            <a:r>
              <a:rPr lang="fr-BE" sz="3200" dirty="0">
                <a:solidFill>
                  <a:srgbClr val="000000"/>
                </a:solidFill>
                <a:latin typeface="Arial Narrow" panose="020B0606020202030204" pitchFamily="34" charset="0"/>
                <a:cs typeface="Arial" charset="0"/>
              </a:rPr>
              <a:t>)</a:t>
            </a:r>
          </a:p>
          <a:p>
            <a:pPr marL="457200" indent="-457200" defTabSz="179388">
              <a:buFont typeface="Wingdings" panose="05000000000000000000" pitchFamily="2" charset="2"/>
              <a:buChar char="§"/>
            </a:pPr>
            <a:endParaRPr lang="fr-BE" sz="2000" u="none" dirty="0">
              <a:solidFill>
                <a:srgbClr val="000000"/>
              </a:solidFill>
              <a:highlight>
                <a:srgbClr val="FFFF00"/>
              </a:highlight>
              <a:latin typeface="Arial Narrow" panose="020B0606020202030204" pitchFamily="34" charset="0"/>
              <a:cs typeface="Arial" charset="0"/>
            </a:endParaRPr>
          </a:p>
          <a:p>
            <a:pPr marL="457200" indent="-457200" defTabSz="179388">
              <a:buFont typeface="Wingdings" panose="05000000000000000000" pitchFamily="2" charset="2"/>
              <a:buChar char="§"/>
            </a:pPr>
            <a:endParaRPr lang="fr-BE" sz="3200" u="none" dirty="0">
              <a:solidFill>
                <a:srgbClr val="000000"/>
              </a:solidFill>
              <a:latin typeface="Arial Narrow" panose="020B0606020202030204" pitchFamily="34" charset="0"/>
              <a:cs typeface="Arial" charset="0"/>
            </a:endParaRPr>
          </a:p>
          <a:p>
            <a:pPr marL="901700" indent="-457200">
              <a:buFont typeface="Wingdings" panose="05000000000000000000" pitchFamily="2" charset="2"/>
              <a:buChar char="ü"/>
            </a:pPr>
            <a:endParaRPr lang="fr-BE" sz="3200" u="none" dirty="0">
              <a:solidFill>
                <a:srgbClr val="000000"/>
              </a:solidFill>
              <a:highlight>
                <a:srgbClr val="FFFF00"/>
              </a:highlight>
              <a:latin typeface="Arial Narrow" panose="020B0606020202030204" pitchFamily="34" charset="0"/>
              <a:cs typeface="Arial" charset="0"/>
            </a:endParaRPr>
          </a:p>
          <a:p>
            <a:pPr marL="457200" indent="-457200" algn="just">
              <a:buFont typeface="Wingdings" panose="05000000000000000000" pitchFamily="2" charset="2"/>
              <a:buChar char="§"/>
            </a:pPr>
            <a:endParaRPr lang="fr-BE" sz="3200" kern="0" dirty="0">
              <a:solidFill>
                <a:srgbClr val="000000"/>
              </a:solidFill>
              <a:latin typeface="Arial Narrow" panose="020B0606020202030204" pitchFamily="34" charset="0"/>
              <a:cs typeface="Arial" charset="0"/>
            </a:endParaRPr>
          </a:p>
        </p:txBody>
      </p:sp>
      <p:sp>
        <p:nvSpPr>
          <p:cNvPr id="5" name="Titre 1">
            <a:extLst>
              <a:ext uri="{FF2B5EF4-FFF2-40B4-BE49-F238E27FC236}">
                <a16:creationId xmlns:a16="http://schemas.microsoft.com/office/drawing/2014/main" id="{BBBE2DB6-69DF-8EEF-455B-2F6912095100}"/>
              </a:ext>
            </a:extLst>
          </p:cNvPr>
          <p:cNvSpPr txBox="1">
            <a:spLocks/>
          </p:cNvSpPr>
          <p:nvPr/>
        </p:nvSpPr>
        <p:spPr>
          <a:xfrm>
            <a:off x="0" y="137160"/>
            <a:ext cx="12192000" cy="492443"/>
          </a:xfrm>
          <a:prstGeom prst="rect">
            <a:avLst/>
          </a:prstGeom>
        </p:spPr>
        <p:txBody>
          <a:bodyPr wrap="square" lIns="0" tIns="0" rIns="0" bIns="0">
            <a:spAutoFit/>
          </a:bodyPr>
          <a:lstStyle>
            <a:lvl1pPr>
              <a:defRPr sz="3200" b="1" i="0">
                <a:solidFill>
                  <a:srgbClr val="8A0066"/>
                </a:solidFill>
                <a:latin typeface="Arial"/>
                <a:ea typeface="+mj-ea"/>
                <a:cs typeface="Arial"/>
              </a:defRPr>
            </a:lvl1pPr>
          </a:lstStyle>
          <a:p>
            <a:pPr algn="ctr"/>
            <a:r>
              <a:rPr lang="fr-FR" dirty="0">
                <a:latin typeface="Arial Narrow" panose="020B0606020202030204" pitchFamily="34" charset="0"/>
              </a:rPr>
              <a:t>5. F.R.S.-FNRS SUPPORT TO RESEARCH IN PHYSICS (4)</a:t>
            </a:r>
          </a:p>
        </p:txBody>
      </p:sp>
      <p:pic>
        <p:nvPicPr>
          <p:cNvPr id="1026" name="Picture 2" descr="Einstein Telescope Logo Digital Art by Nikki Sandler - Pixels">
            <a:extLst>
              <a:ext uri="{FF2B5EF4-FFF2-40B4-BE49-F238E27FC236}">
                <a16:creationId xmlns:a16="http://schemas.microsoft.com/office/drawing/2014/main" id="{740A74BE-68E6-D3BB-A047-0EB1DCFC42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3086" y="4983685"/>
            <a:ext cx="1217436"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GO VIRGO Logo Digital Art by Nikki Sandler - Pixels">
            <a:extLst>
              <a:ext uri="{FF2B5EF4-FFF2-40B4-BE49-F238E27FC236}">
                <a16:creationId xmlns:a16="http://schemas.microsoft.com/office/drawing/2014/main" id="{C8D9DB9A-0DBD-E7F0-2291-B76AD0FA1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2983" y="508350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ceCube Logos – IceCube">
            <a:extLst>
              <a:ext uri="{FF2B5EF4-FFF2-40B4-BE49-F238E27FC236}">
                <a16:creationId xmlns:a16="http://schemas.microsoft.com/office/drawing/2014/main" id="{D4872D24-21AB-6853-6859-288E5ABF79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7507" y="2334897"/>
            <a:ext cx="2478314" cy="6972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UNO Experiment Logo Released----Institute of High Energy Physics">
            <a:extLst>
              <a:ext uri="{FF2B5EF4-FFF2-40B4-BE49-F238E27FC236}">
                <a16:creationId xmlns:a16="http://schemas.microsoft.com/office/drawing/2014/main" id="{229D2882-B179-9544-2EEE-F9E20C3B0F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3026" y="3482289"/>
            <a:ext cx="1491697" cy="12430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71DC0E41-1451-0D39-F77B-F6916A33F57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3334" t="3200" r="23285" b="3200"/>
          <a:stretch/>
        </p:blipFill>
        <p:spPr bwMode="auto">
          <a:xfrm>
            <a:off x="8178448" y="1542992"/>
            <a:ext cx="1276105" cy="1243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GER – Pierre Auger Observatory | Osservatorio Astrofisico ...">
            <a:extLst>
              <a:ext uri="{FF2B5EF4-FFF2-40B4-BE49-F238E27FC236}">
                <a16:creationId xmlns:a16="http://schemas.microsoft.com/office/drawing/2014/main" id="{EE429F84-5E7C-1FD3-39A1-C06E589E95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8046" y="3886191"/>
            <a:ext cx="2095040" cy="14288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 KM3NeT">
            <a:extLst>
              <a:ext uri="{FF2B5EF4-FFF2-40B4-BE49-F238E27FC236}">
                <a16:creationId xmlns:a16="http://schemas.microsoft.com/office/drawing/2014/main" id="{467C8BDC-C494-C8ED-776E-047F9FBB58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10856" y="2999578"/>
            <a:ext cx="1150592" cy="119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79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6202D1-3DCA-8673-747D-E534F0739D80}"/>
              </a:ext>
            </a:extLst>
          </p:cNvPr>
          <p:cNvSpPr>
            <a:spLocks noGrp="1"/>
          </p:cNvSpPr>
          <p:nvPr>
            <p:ph type="sldNum" sz="quarter" idx="7"/>
          </p:nvPr>
        </p:nvSpPr>
        <p:spPr/>
        <p:txBody>
          <a:bodyPr/>
          <a:lstStyle/>
          <a:p>
            <a:fld id="{B6F15528-21DE-4FAA-801E-634DDDAF4B2B}" type="slidenum">
              <a:rPr lang="fr-BE" smtClean="0"/>
              <a:t>2</a:t>
            </a:fld>
            <a:endParaRPr lang="fr-BE"/>
          </a:p>
        </p:txBody>
      </p:sp>
      <p:cxnSp>
        <p:nvCxnSpPr>
          <p:cNvPr id="5" name="Connecteur droit 4">
            <a:extLst>
              <a:ext uri="{FF2B5EF4-FFF2-40B4-BE49-F238E27FC236}">
                <a16:creationId xmlns:a16="http://schemas.microsoft.com/office/drawing/2014/main" id="{BCB0BA84-7E01-82C0-1388-09E4B9DC0A4F}"/>
              </a:ext>
            </a:extLst>
          </p:cNvPr>
          <p:cNvCxnSpPr>
            <a:cxnSpLocks/>
          </p:cNvCxnSpPr>
          <p:nvPr/>
        </p:nvCxnSpPr>
        <p:spPr>
          <a:xfrm>
            <a:off x="0" y="4588311"/>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7EE67A13-B669-3236-2F40-4D5B127640CF}"/>
              </a:ext>
            </a:extLst>
          </p:cNvPr>
          <p:cNvSpPr txBox="1"/>
          <p:nvPr/>
        </p:nvSpPr>
        <p:spPr>
          <a:xfrm>
            <a:off x="0" y="155350"/>
            <a:ext cx="12232917" cy="615553"/>
          </a:xfrm>
          <a:prstGeom prst="rect">
            <a:avLst/>
          </a:prstGeom>
          <a:noFill/>
        </p:spPr>
        <p:txBody>
          <a:bodyPr wrap="square" rtlCol="0">
            <a:spAutoFit/>
          </a:bodyPr>
          <a:lstStyle/>
          <a:p>
            <a:pPr algn="ctr"/>
            <a:r>
              <a:rPr lang="fr-FR" sz="3400" b="1" dirty="0">
                <a:solidFill>
                  <a:srgbClr val="840060"/>
                </a:solidFill>
                <a:latin typeface="Arial Narrow" panose="020B0606020202030204" pitchFamily="34" charset="0"/>
                <a:cs typeface="Arial" panose="020B0604020202020204" pitchFamily="34" charset="0"/>
              </a:rPr>
              <a:t>BELGIUM</a:t>
            </a:r>
            <a:r>
              <a:rPr lang="fr-FR" sz="3400" dirty="0">
                <a:solidFill>
                  <a:srgbClr val="840060"/>
                </a:solidFill>
                <a:latin typeface="Arial Narrow" panose="020B0606020202030204" pitchFamily="34" charset="0"/>
                <a:cs typeface="Arial" panose="020B0604020202020204" pitchFamily="34" charset="0"/>
              </a:rPr>
              <a:t> &amp; </a:t>
            </a:r>
            <a:r>
              <a:rPr lang="fr-FR" sz="3400" b="1" dirty="0">
                <a:solidFill>
                  <a:srgbClr val="840060"/>
                </a:solidFill>
                <a:latin typeface="Arial Narrow" panose="020B0606020202030204" pitchFamily="34" charset="0"/>
                <a:cs typeface="Arial" panose="020B0604020202020204" pitchFamily="34" charset="0"/>
              </a:rPr>
              <a:t>HIGH-ENERGY PHYSICS </a:t>
            </a:r>
            <a:r>
              <a:rPr lang="fr-FR" sz="3400" dirty="0">
                <a:solidFill>
                  <a:srgbClr val="840060"/>
                </a:solidFill>
                <a:latin typeface="Arial Narrow" panose="020B0606020202030204" pitchFamily="34" charset="0"/>
                <a:cs typeface="Arial" panose="020B0604020202020204" pitchFamily="34" charset="0"/>
              </a:rPr>
              <a:t>: </a:t>
            </a:r>
            <a:r>
              <a:rPr lang="fr-FR" sz="3400" b="1" dirty="0">
                <a:solidFill>
                  <a:srgbClr val="840060"/>
                </a:solidFill>
                <a:latin typeface="Arial Narrow" panose="020B0606020202030204" pitchFamily="34" charset="0"/>
                <a:cs typeface="Arial" panose="020B0604020202020204" pitchFamily="34" charset="0"/>
              </a:rPr>
              <a:t>A </a:t>
            </a:r>
            <a:r>
              <a:rPr lang="fr-FR" sz="3400" b="1" i="1" dirty="0">
                <a:solidFill>
                  <a:srgbClr val="840060"/>
                </a:solidFill>
                <a:latin typeface="Arial Narrow" panose="020B0606020202030204" pitchFamily="34" charset="0"/>
                <a:cs typeface="Arial" panose="020B0604020202020204" pitchFamily="34" charset="0"/>
              </a:rPr>
              <a:t>PIONEERING ROLE…</a:t>
            </a:r>
            <a:endParaRPr lang="fr-BE" sz="3400" b="1" dirty="0">
              <a:solidFill>
                <a:srgbClr val="840060"/>
              </a:solidFill>
              <a:latin typeface="Arial Narrow" panose="020B0606020202030204" pitchFamily="34" charset="0"/>
              <a:cs typeface="Arial" panose="020B0604020202020204" pitchFamily="34" charset="0"/>
            </a:endParaRPr>
          </a:p>
        </p:txBody>
      </p:sp>
      <p:grpSp>
        <p:nvGrpSpPr>
          <p:cNvPr id="6" name="Groupe 5">
            <a:extLst>
              <a:ext uri="{FF2B5EF4-FFF2-40B4-BE49-F238E27FC236}">
                <a16:creationId xmlns:a16="http://schemas.microsoft.com/office/drawing/2014/main" id="{49B1C443-11AD-DBF2-32CF-4A8B293E8C84}"/>
              </a:ext>
            </a:extLst>
          </p:cNvPr>
          <p:cNvGrpSpPr/>
          <p:nvPr/>
        </p:nvGrpSpPr>
        <p:grpSpPr>
          <a:xfrm>
            <a:off x="2819400" y="1294122"/>
            <a:ext cx="2819400" cy="3289923"/>
            <a:chOff x="2209800" y="770546"/>
            <a:chExt cx="2520000" cy="3864727"/>
          </a:xfrm>
        </p:grpSpPr>
        <p:pic>
          <p:nvPicPr>
            <p:cNvPr id="7" name="Picture 2" descr="undefined">
              <a:extLst>
                <a:ext uri="{FF2B5EF4-FFF2-40B4-BE49-F238E27FC236}">
                  <a16:creationId xmlns:a16="http://schemas.microsoft.com/office/drawing/2014/main" id="{787C0473-F998-D748-E980-E9FAAB85765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6" t="5555" r="5467" b="7000"/>
            <a:stretch/>
          </p:blipFill>
          <p:spPr bwMode="auto">
            <a:xfrm>
              <a:off x="2209800" y="770546"/>
              <a:ext cx="2520000" cy="36589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ndefined">
              <a:extLst>
                <a:ext uri="{FF2B5EF4-FFF2-40B4-BE49-F238E27FC236}">
                  <a16:creationId xmlns:a16="http://schemas.microsoft.com/office/drawing/2014/main" id="{B72C07AC-FE03-80AF-3487-E83A259CCC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54" t="78085" r="6818" b="7014"/>
            <a:stretch/>
          </p:blipFill>
          <p:spPr bwMode="auto">
            <a:xfrm>
              <a:off x="2209800" y="3759322"/>
              <a:ext cx="2520000" cy="87595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ZoneTexte 9">
            <a:extLst>
              <a:ext uri="{FF2B5EF4-FFF2-40B4-BE49-F238E27FC236}">
                <a16:creationId xmlns:a16="http://schemas.microsoft.com/office/drawing/2014/main" id="{C6FA50BD-7C75-2B3E-D1C3-744BCAAE5B07}"/>
              </a:ext>
            </a:extLst>
          </p:cNvPr>
          <p:cNvSpPr txBox="1"/>
          <p:nvPr/>
        </p:nvSpPr>
        <p:spPr>
          <a:xfrm>
            <a:off x="3118329" y="4611007"/>
            <a:ext cx="1072671" cy="646331"/>
          </a:xfrm>
          <a:prstGeom prst="rect">
            <a:avLst/>
          </a:prstGeom>
          <a:noFill/>
        </p:spPr>
        <p:txBody>
          <a:bodyPr wrap="square" rtlCol="0">
            <a:spAutoFit/>
          </a:bodyPr>
          <a:lstStyle/>
          <a:p>
            <a:pPr algn="ctr"/>
            <a:r>
              <a:rPr lang="fr-FR" sz="3600" b="1" dirty="0">
                <a:solidFill>
                  <a:srgbClr val="694D32"/>
                </a:solidFill>
                <a:latin typeface="Arial Narrow" panose="020B0606020202030204" pitchFamily="34" charset="0"/>
                <a:cs typeface="Arial" panose="020B0604020202020204" pitchFamily="34" charset="0"/>
              </a:rPr>
              <a:t>1928</a:t>
            </a:r>
            <a:endParaRPr lang="fr-BE" sz="3600" b="1" dirty="0">
              <a:solidFill>
                <a:srgbClr val="694D32"/>
              </a:solidFill>
              <a:latin typeface="Arial Narrow" panose="020B060602020203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043A45D-0551-6C18-7E89-BBC4BA9D81C1}"/>
              </a:ext>
            </a:extLst>
          </p:cNvPr>
          <p:cNvSpPr txBox="1"/>
          <p:nvPr/>
        </p:nvSpPr>
        <p:spPr>
          <a:xfrm>
            <a:off x="5818634" y="1225777"/>
            <a:ext cx="5856347" cy="2616101"/>
          </a:xfrm>
          <a:prstGeom prst="rect">
            <a:avLst/>
          </a:prstGeom>
          <a:noFill/>
        </p:spPr>
        <p:txBody>
          <a:bodyPr wrap="none" rtlCol="0">
            <a:spAutoFit/>
          </a:bodyPr>
          <a:lstStyle/>
          <a:p>
            <a:r>
              <a:rPr lang="fr-BE" sz="2800" b="1" dirty="0">
                <a:latin typeface="Arial Narrow" panose="020B0606020202030204" pitchFamily="34" charset="0"/>
              </a:rPr>
              <a:t>FNRS </a:t>
            </a:r>
          </a:p>
          <a:p>
            <a:r>
              <a:rPr lang="fr-BE" sz="2400" b="1" dirty="0">
                <a:latin typeface="Arial Narrow" panose="020B0606020202030204" pitchFamily="34" charset="0"/>
              </a:rPr>
              <a:t>National </a:t>
            </a:r>
            <a:r>
              <a:rPr lang="fr-BE" sz="2400" b="1" dirty="0" err="1">
                <a:latin typeface="Arial Narrow" panose="020B0606020202030204" pitchFamily="34" charset="0"/>
              </a:rPr>
              <a:t>Fund</a:t>
            </a:r>
            <a:r>
              <a:rPr lang="fr-BE" sz="2400" b="1" dirty="0">
                <a:latin typeface="Arial Narrow" panose="020B0606020202030204" pitchFamily="34" charset="0"/>
              </a:rPr>
              <a:t> for Scientific </a:t>
            </a:r>
            <a:r>
              <a:rPr lang="fr-BE" sz="2400" b="1" dirty="0" err="1">
                <a:latin typeface="Arial Narrow" panose="020B0606020202030204" pitchFamily="34" charset="0"/>
              </a:rPr>
              <a:t>Research</a:t>
            </a:r>
            <a:r>
              <a:rPr lang="fr-BE" sz="2400" dirty="0">
                <a:latin typeface="Arial Narrow" panose="020B0606020202030204" pitchFamily="34" charset="0"/>
              </a:rPr>
              <a:t> </a:t>
            </a:r>
          </a:p>
          <a:p>
            <a:endParaRPr lang="fr-BE" sz="2800" dirty="0">
              <a:latin typeface="Arial Narrow" panose="020B0606020202030204" pitchFamily="34" charset="0"/>
            </a:endParaRPr>
          </a:p>
          <a:p>
            <a:r>
              <a:rPr lang="fr-BE" sz="2800" i="1" dirty="0">
                <a:latin typeface="Arial Narrow" panose="020B0606020202030204" pitchFamily="34" charset="0"/>
              </a:rPr>
              <a:t>FWO (</a:t>
            </a:r>
            <a:r>
              <a:rPr lang="fr-BE" sz="2800" i="1" dirty="0" err="1">
                <a:latin typeface="Arial Narrow" panose="020B0606020202030204" pitchFamily="34" charset="0"/>
              </a:rPr>
              <a:t>Flanders</a:t>
            </a:r>
            <a:r>
              <a:rPr lang="fr-BE" sz="2800" i="1" dirty="0">
                <a:latin typeface="Arial Narrow" panose="020B0606020202030204" pitchFamily="34" charset="0"/>
              </a:rPr>
              <a:t>)</a:t>
            </a:r>
          </a:p>
          <a:p>
            <a:r>
              <a:rPr lang="fr-BE" sz="2800" i="1" dirty="0">
                <a:latin typeface="Arial Narrow" panose="020B0606020202030204" pitchFamily="34" charset="0"/>
              </a:rPr>
              <a:t>&amp; </a:t>
            </a:r>
          </a:p>
          <a:p>
            <a:r>
              <a:rPr lang="fr-BE" sz="2800" i="1" dirty="0">
                <a:latin typeface="Arial Narrow" panose="020B0606020202030204" pitchFamily="34" charset="0"/>
              </a:rPr>
              <a:t>F.R.S.-FNRS (FNRS – French Community) </a:t>
            </a:r>
          </a:p>
        </p:txBody>
      </p:sp>
    </p:spTree>
    <p:extLst>
      <p:ext uri="{BB962C8B-B14F-4D97-AF65-F5344CB8AC3E}">
        <p14:creationId xmlns:p14="http://schemas.microsoft.com/office/powerpoint/2010/main" val="2371548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6965F-BBEC-B7B4-32AB-A4346C1FC9CB}"/>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522D617-D3A8-764C-2C2E-C53B64EFB674}"/>
              </a:ext>
            </a:extLst>
          </p:cNvPr>
          <p:cNvSpPr>
            <a:spLocks noGrp="1"/>
          </p:cNvSpPr>
          <p:nvPr>
            <p:ph type="sldNum" sz="quarter" idx="7"/>
          </p:nvPr>
        </p:nvSpPr>
        <p:spPr/>
        <p:txBody>
          <a:bodyPr/>
          <a:lstStyle/>
          <a:p>
            <a:fld id="{B6F15528-21DE-4FAA-801E-634DDDAF4B2B}" type="slidenum">
              <a:rPr lang="fr-BE" smtClean="0"/>
              <a:t>20</a:t>
            </a:fld>
            <a:endParaRPr lang="fr-BE"/>
          </a:p>
        </p:txBody>
      </p:sp>
      <p:sp>
        <p:nvSpPr>
          <p:cNvPr id="4" name="Espace réservé du texte 5">
            <a:extLst>
              <a:ext uri="{FF2B5EF4-FFF2-40B4-BE49-F238E27FC236}">
                <a16:creationId xmlns:a16="http://schemas.microsoft.com/office/drawing/2014/main" id="{5A5495CF-3B64-BCCA-443D-5C6A2C2FEA11}"/>
              </a:ext>
            </a:extLst>
          </p:cNvPr>
          <p:cNvSpPr txBox="1">
            <a:spLocks/>
          </p:cNvSpPr>
          <p:nvPr/>
        </p:nvSpPr>
        <p:spPr>
          <a:xfrm>
            <a:off x="247350" y="781720"/>
            <a:ext cx="10405912" cy="653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BE" sz="3400" b="1" u="sng" dirty="0">
              <a:latin typeface="Arial Narrow" panose="020B0606020202030204" pitchFamily="34" charset="0"/>
            </a:endParaRPr>
          </a:p>
        </p:txBody>
      </p:sp>
      <p:sp>
        <p:nvSpPr>
          <p:cNvPr id="6" name="Espace réservé du contenu 1">
            <a:extLst>
              <a:ext uri="{FF2B5EF4-FFF2-40B4-BE49-F238E27FC236}">
                <a16:creationId xmlns:a16="http://schemas.microsoft.com/office/drawing/2014/main" id="{0B0914CD-C842-F40E-F939-1E76A874FC6C}"/>
              </a:ext>
            </a:extLst>
          </p:cNvPr>
          <p:cNvSpPr txBox="1">
            <a:spLocks/>
          </p:cNvSpPr>
          <p:nvPr/>
        </p:nvSpPr>
        <p:spPr>
          <a:xfrm>
            <a:off x="381000" y="902986"/>
            <a:ext cx="11430000" cy="4498025"/>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Wingdings" panose="05000000000000000000" pitchFamily="2" charset="2"/>
              <a:buChar char="ü"/>
            </a:pPr>
            <a:r>
              <a:rPr lang="fr-BE" sz="3200" kern="0" dirty="0">
                <a:solidFill>
                  <a:srgbClr val="000000"/>
                </a:solidFill>
                <a:latin typeface="Arial Narrow" panose="020B0606020202030204" pitchFamily="34" charset="0"/>
                <a:cs typeface="Arial" charset="0"/>
              </a:rPr>
              <a:t>One of the CERN 12 </a:t>
            </a:r>
            <a:r>
              <a:rPr lang="fr-BE" sz="3200" b="1" kern="0" dirty="0" err="1">
                <a:solidFill>
                  <a:srgbClr val="000000"/>
                </a:solidFill>
                <a:latin typeface="Arial Narrow" panose="020B0606020202030204" pitchFamily="34" charset="0"/>
                <a:cs typeface="Arial" charset="0"/>
              </a:rPr>
              <a:t>founding</a:t>
            </a:r>
            <a:r>
              <a:rPr lang="fr-BE" sz="3200" b="1" kern="0" dirty="0">
                <a:solidFill>
                  <a:srgbClr val="000000"/>
                </a:solidFill>
                <a:latin typeface="Arial Narrow" panose="020B0606020202030204" pitchFamily="34" charset="0"/>
                <a:cs typeface="Arial" charset="0"/>
              </a:rPr>
              <a:t> </a:t>
            </a:r>
            <a:r>
              <a:rPr lang="fr-BE" sz="3200" b="1" kern="0" dirty="0" err="1">
                <a:solidFill>
                  <a:srgbClr val="000000"/>
                </a:solidFill>
                <a:latin typeface="Arial Narrow" panose="020B0606020202030204" pitchFamily="34" charset="0"/>
                <a:cs typeface="Arial" charset="0"/>
              </a:rPr>
              <a:t>Member</a:t>
            </a:r>
            <a:r>
              <a:rPr lang="fr-BE" sz="3200" b="1" kern="0" dirty="0">
                <a:solidFill>
                  <a:srgbClr val="000000"/>
                </a:solidFill>
                <a:latin typeface="Arial Narrow" panose="020B0606020202030204" pitchFamily="34" charset="0"/>
                <a:cs typeface="Arial" charset="0"/>
              </a:rPr>
              <a:t> States</a:t>
            </a:r>
          </a:p>
          <a:p>
            <a:pPr marL="457200" indent="-457200">
              <a:buFont typeface="Wingdings" panose="05000000000000000000" pitchFamily="2" charset="2"/>
              <a:buChar char="ü"/>
            </a:pPr>
            <a:endParaRPr lang="fr-BE" sz="3200" b="1" kern="0" dirty="0">
              <a:solidFill>
                <a:srgbClr val="000000"/>
              </a:solidFill>
              <a:latin typeface="Arial Narrow" panose="020B0606020202030204" pitchFamily="34" charset="0"/>
              <a:cs typeface="Arial" charset="0"/>
            </a:endParaRPr>
          </a:p>
          <a:p>
            <a:pPr marL="457200" indent="-457200">
              <a:buFont typeface="Wingdings" panose="05000000000000000000" pitchFamily="2" charset="2"/>
              <a:buChar char="ü"/>
            </a:pPr>
            <a:r>
              <a:rPr lang="fr-BE" sz="3200" kern="0" dirty="0">
                <a:solidFill>
                  <a:srgbClr val="000000"/>
                </a:solidFill>
                <a:latin typeface="Arial Narrow" panose="020B0606020202030204" pitchFamily="34" charset="0"/>
                <a:cs typeface="Arial" charset="0"/>
              </a:rPr>
              <a:t>In 2024: </a:t>
            </a:r>
            <a:r>
              <a:rPr lang="fr-BE" sz="3200" b="1" kern="0" dirty="0">
                <a:solidFill>
                  <a:srgbClr val="000000"/>
                </a:solidFill>
                <a:latin typeface="Arial Narrow" panose="020B0606020202030204" pitchFamily="34" charset="0"/>
                <a:cs typeface="Arial" charset="0"/>
              </a:rPr>
              <a:t>142 CERN </a:t>
            </a:r>
            <a:r>
              <a:rPr lang="fr-BE" sz="3200" b="1" kern="0" dirty="0" err="1">
                <a:solidFill>
                  <a:srgbClr val="000000"/>
                </a:solidFill>
                <a:latin typeface="Arial Narrow" panose="020B0606020202030204" pitchFamily="34" charset="0"/>
                <a:cs typeface="Arial" charset="0"/>
              </a:rPr>
              <a:t>users</a:t>
            </a:r>
            <a:r>
              <a:rPr lang="fr-BE" sz="3200" b="1" kern="0" dirty="0">
                <a:solidFill>
                  <a:srgbClr val="000000"/>
                </a:solidFill>
                <a:latin typeface="Arial Narrow" panose="020B0606020202030204" pitchFamily="34" charset="0"/>
                <a:cs typeface="Arial" charset="0"/>
              </a:rPr>
              <a:t> from Belgian institutions </a:t>
            </a:r>
          </a:p>
          <a:p>
            <a:pPr marL="457200" indent="-457200">
              <a:buFont typeface="Wingdings" panose="05000000000000000000" pitchFamily="2" charset="2"/>
              <a:buChar char="ü"/>
            </a:pPr>
            <a:endParaRPr lang="fr-BE" sz="3200" b="1" kern="0" dirty="0">
              <a:solidFill>
                <a:srgbClr val="000000"/>
              </a:solidFill>
              <a:latin typeface="Arial Narrow" panose="020B0606020202030204" pitchFamily="34" charset="0"/>
              <a:cs typeface="Arial" charset="0"/>
            </a:endParaRPr>
          </a:p>
          <a:p>
            <a:pPr marL="457200" indent="-457200">
              <a:buFont typeface="Wingdings" panose="05000000000000000000" pitchFamily="2" charset="2"/>
              <a:buChar char="ü"/>
            </a:pPr>
            <a:r>
              <a:rPr lang="fr-BE" sz="3200" kern="0" dirty="0">
                <a:solidFill>
                  <a:srgbClr val="000000"/>
                </a:solidFill>
                <a:latin typeface="Arial Narrow" panose="020B0606020202030204" pitchFamily="34" charset="0"/>
                <a:cs typeface="Arial" charset="0"/>
              </a:rPr>
              <a:t>FNRS contribution to </a:t>
            </a:r>
            <a:r>
              <a:rPr lang="fr-BE" sz="3200" b="1" kern="0" dirty="0">
                <a:solidFill>
                  <a:srgbClr val="000000"/>
                </a:solidFill>
                <a:latin typeface="Arial Narrow" panose="020B0606020202030204" pitchFamily="34" charset="0"/>
                <a:cs typeface="Arial" charset="0"/>
              </a:rPr>
              <a:t>Upgrade CMS Phase II: ~6,5M€ (2018 – 2026)</a:t>
            </a:r>
          </a:p>
          <a:p>
            <a:pPr marL="457200" indent="-457200">
              <a:buFont typeface="Wingdings" panose="05000000000000000000" pitchFamily="2" charset="2"/>
              <a:buChar char="ü"/>
            </a:pPr>
            <a:endParaRPr lang="fr-BE" sz="3200" b="1" kern="0" dirty="0">
              <a:solidFill>
                <a:srgbClr val="000000"/>
              </a:solidFill>
              <a:latin typeface="Arial Narrow" panose="020B0606020202030204" pitchFamily="34" charset="0"/>
              <a:cs typeface="Arial" charset="0"/>
            </a:endParaRPr>
          </a:p>
          <a:p>
            <a:pPr marL="457200" indent="-457200">
              <a:buFont typeface="Wingdings" panose="05000000000000000000" pitchFamily="2" charset="2"/>
              <a:buChar char="ü"/>
            </a:pPr>
            <a:r>
              <a:rPr lang="fr-BE" sz="3200" kern="0" dirty="0">
                <a:solidFill>
                  <a:srgbClr val="000000"/>
                </a:solidFill>
                <a:latin typeface="Arial Narrow" panose="020B0606020202030204" pitchFamily="34" charset="0"/>
                <a:cs typeface="Arial" charset="0"/>
              </a:rPr>
              <a:t>Participation in </a:t>
            </a:r>
            <a:r>
              <a:rPr lang="fr-BE" sz="3200" b="1" kern="0" dirty="0">
                <a:solidFill>
                  <a:srgbClr val="000000"/>
                </a:solidFill>
                <a:latin typeface="Arial Narrow" panose="020B0606020202030204" pitchFamily="34" charset="0"/>
                <a:cs typeface="Arial" charset="0"/>
              </a:rPr>
              <a:t>SCOAP3</a:t>
            </a:r>
          </a:p>
          <a:p>
            <a:pPr marL="457200" indent="-457200">
              <a:buFont typeface="Wingdings" panose="05000000000000000000" pitchFamily="2" charset="2"/>
              <a:buChar char="ü"/>
            </a:pPr>
            <a:endParaRPr lang="fr-BE" sz="3200" b="1" kern="0" dirty="0">
              <a:solidFill>
                <a:srgbClr val="000000"/>
              </a:solidFill>
              <a:latin typeface="Arial Narrow" panose="020B0606020202030204" pitchFamily="34" charset="0"/>
              <a:cs typeface="Arial" charset="0"/>
            </a:endParaRPr>
          </a:p>
          <a:p>
            <a:pPr marL="457200" indent="-457200">
              <a:buFont typeface="Wingdings" panose="05000000000000000000" pitchFamily="2" charset="2"/>
              <a:buChar char="ü"/>
            </a:pPr>
            <a:r>
              <a:rPr lang="fr-BE" sz="3200" b="1" kern="0" dirty="0">
                <a:solidFill>
                  <a:srgbClr val="000000"/>
                </a:solidFill>
                <a:latin typeface="Arial Narrow" panose="020B0606020202030204" pitchFamily="34" charset="0"/>
                <a:cs typeface="Arial" charset="0"/>
              </a:rPr>
              <a:t>FCC : </a:t>
            </a:r>
            <a:r>
              <a:rPr lang="fr-BE" sz="3200" kern="0" dirty="0" err="1">
                <a:solidFill>
                  <a:srgbClr val="000000"/>
                </a:solidFill>
                <a:latin typeface="Arial Narrow" panose="020B0606020202030204" pitchFamily="34" charset="0"/>
                <a:cs typeface="Arial" charset="0"/>
              </a:rPr>
              <a:t>feasibility</a:t>
            </a:r>
            <a:r>
              <a:rPr lang="fr-BE" sz="3200" kern="0" dirty="0">
                <a:solidFill>
                  <a:srgbClr val="000000"/>
                </a:solidFill>
                <a:latin typeface="Arial Narrow" panose="020B0606020202030204" pitchFamily="34" charset="0"/>
                <a:cs typeface="Arial" charset="0"/>
              </a:rPr>
              <a:t> </a:t>
            </a:r>
            <a:r>
              <a:rPr lang="fr-BE" sz="3200" kern="0" dirty="0" err="1">
                <a:solidFill>
                  <a:srgbClr val="000000"/>
                </a:solidFill>
                <a:latin typeface="Arial Narrow" panose="020B0606020202030204" pitchFamily="34" charset="0"/>
                <a:cs typeface="Arial" charset="0"/>
              </a:rPr>
              <a:t>study</a:t>
            </a:r>
            <a:r>
              <a:rPr lang="fr-BE" sz="3200" kern="0" dirty="0">
                <a:solidFill>
                  <a:srgbClr val="000000"/>
                </a:solidFill>
                <a:latin typeface="Arial Narrow" panose="020B0606020202030204" pitchFamily="34" charset="0"/>
                <a:cs typeface="Arial" charset="0"/>
              </a:rPr>
              <a:t>, </a:t>
            </a:r>
            <a:r>
              <a:rPr lang="fr-BE" sz="3200" kern="0" dirty="0" err="1">
                <a:solidFill>
                  <a:srgbClr val="000000"/>
                </a:solidFill>
                <a:latin typeface="Arial Narrow" panose="020B0606020202030204" pitchFamily="34" charset="0"/>
                <a:cs typeface="Arial" charset="0"/>
              </a:rPr>
              <a:t>governance</a:t>
            </a:r>
            <a:r>
              <a:rPr lang="fr-BE" sz="3200" kern="0" dirty="0">
                <a:solidFill>
                  <a:srgbClr val="000000"/>
                </a:solidFill>
                <a:latin typeface="Arial Narrow" panose="020B0606020202030204" pitchFamily="34" charset="0"/>
                <a:cs typeface="Arial" charset="0"/>
              </a:rPr>
              <a:t> </a:t>
            </a:r>
            <a:r>
              <a:rPr lang="fr-BE" sz="3200" kern="0" dirty="0" err="1">
                <a:solidFill>
                  <a:srgbClr val="000000"/>
                </a:solidFill>
                <a:latin typeface="Arial Narrow" panose="020B0606020202030204" pitchFamily="34" charset="0"/>
                <a:cs typeface="Arial" charset="0"/>
              </a:rPr>
              <a:t>models</a:t>
            </a:r>
            <a:r>
              <a:rPr lang="fr-BE" sz="3200" kern="0" dirty="0">
                <a:solidFill>
                  <a:srgbClr val="000000"/>
                </a:solidFill>
                <a:latin typeface="Arial Narrow" panose="020B0606020202030204" pitchFamily="34" charset="0"/>
                <a:cs typeface="Arial" charset="0"/>
              </a:rPr>
              <a:t>, </a:t>
            </a:r>
            <a:r>
              <a:rPr lang="fr-BE" sz="3200" kern="0" dirty="0" err="1">
                <a:solidFill>
                  <a:srgbClr val="000000"/>
                </a:solidFill>
                <a:latin typeface="Arial Narrow" panose="020B0606020202030204" pitchFamily="34" charset="0"/>
                <a:cs typeface="Arial" charset="0"/>
              </a:rPr>
              <a:t>funding</a:t>
            </a:r>
            <a:r>
              <a:rPr lang="fr-BE" sz="3200" kern="0" dirty="0">
                <a:solidFill>
                  <a:srgbClr val="000000"/>
                </a:solidFill>
                <a:latin typeface="Arial Narrow" panose="020B0606020202030204" pitchFamily="34" charset="0"/>
                <a:cs typeface="Arial" charset="0"/>
              </a:rPr>
              <a:t> </a:t>
            </a:r>
            <a:r>
              <a:rPr lang="fr-BE" sz="3200" kern="0" dirty="0" err="1">
                <a:solidFill>
                  <a:srgbClr val="000000"/>
                </a:solidFill>
                <a:latin typeface="Arial Narrow" panose="020B0606020202030204" pitchFamily="34" charset="0"/>
                <a:cs typeface="Arial" charset="0"/>
              </a:rPr>
              <a:t>models</a:t>
            </a:r>
            <a:r>
              <a:rPr lang="fr-BE" sz="3200" kern="0" dirty="0">
                <a:solidFill>
                  <a:srgbClr val="000000"/>
                </a:solidFill>
                <a:latin typeface="Arial Narrow" panose="020B0606020202030204" pitchFamily="34" charset="0"/>
                <a:cs typeface="Arial" charset="0"/>
              </a:rPr>
              <a:t>, …</a:t>
            </a:r>
          </a:p>
          <a:p>
            <a:endParaRPr lang="fr-BE" sz="3200" kern="0" dirty="0">
              <a:solidFill>
                <a:srgbClr val="000000"/>
              </a:solidFill>
              <a:latin typeface="Arial Narrow" panose="020B0606020202030204" pitchFamily="34" charset="0"/>
              <a:cs typeface="Arial" charset="0"/>
            </a:endParaRPr>
          </a:p>
        </p:txBody>
      </p:sp>
      <p:pic>
        <p:nvPicPr>
          <p:cNvPr id="1026" name="Picture 2" descr="Résultat de recherche d'images pour &quot;cern logo&quot;">
            <a:extLst>
              <a:ext uri="{FF2B5EF4-FFF2-40B4-BE49-F238E27FC236}">
                <a16:creationId xmlns:a16="http://schemas.microsoft.com/office/drawing/2014/main" id="{FF82E938-1DB5-AA02-A74C-DF5764BBC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0378" y="254131"/>
            <a:ext cx="1720856" cy="17208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COAP3 – The Sponsoring Consortium for Open Access ...">
            <a:extLst>
              <a:ext uri="{FF2B5EF4-FFF2-40B4-BE49-F238E27FC236}">
                <a16:creationId xmlns:a16="http://schemas.microsoft.com/office/drawing/2014/main" id="{13F50F87-2086-6468-03B6-706E47BDD6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8014" y="3918701"/>
            <a:ext cx="1668500" cy="47587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E95B0E8B-2C9A-74B3-007E-9610BE18E08C}"/>
              </a:ext>
            </a:extLst>
          </p:cNvPr>
          <p:cNvSpPr txBox="1"/>
          <p:nvPr/>
        </p:nvSpPr>
        <p:spPr>
          <a:xfrm>
            <a:off x="-94488" y="125394"/>
            <a:ext cx="11430000" cy="584775"/>
          </a:xfrm>
          <a:prstGeom prst="rect">
            <a:avLst/>
          </a:prstGeom>
          <a:noFill/>
        </p:spPr>
        <p:txBody>
          <a:bodyPr wrap="square" rtlCol="0">
            <a:spAutoFit/>
          </a:bodyPr>
          <a:lstStyle/>
          <a:p>
            <a:pPr algn="ctr"/>
            <a:r>
              <a:rPr lang="fr-BE" sz="3200" b="1" dirty="0">
                <a:solidFill>
                  <a:srgbClr val="840060"/>
                </a:solidFill>
                <a:latin typeface="Arial Narrow" panose="020B0606020202030204" pitchFamily="34" charset="0"/>
                <a:cs typeface="Arial" panose="020B0604020202020204" pitchFamily="34" charset="0"/>
              </a:rPr>
              <a:t>6. BELGIAN STRONG LINK WITH CERN</a:t>
            </a:r>
          </a:p>
        </p:txBody>
      </p:sp>
    </p:spTree>
    <p:extLst>
      <p:ext uri="{BB962C8B-B14F-4D97-AF65-F5344CB8AC3E}">
        <p14:creationId xmlns:p14="http://schemas.microsoft.com/office/powerpoint/2010/main" val="217010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CC8AABA-EC36-1F1E-CB86-20748B112321}"/>
              </a:ext>
            </a:extLst>
          </p:cNvPr>
          <p:cNvSpPr>
            <a:spLocks noGrp="1"/>
          </p:cNvSpPr>
          <p:nvPr>
            <p:ph type="sldNum" sz="quarter" idx="7"/>
          </p:nvPr>
        </p:nvSpPr>
        <p:spPr/>
        <p:txBody>
          <a:bodyPr/>
          <a:lstStyle/>
          <a:p>
            <a:fld id="{B6F15528-21DE-4FAA-801E-634DDDAF4B2B}" type="slidenum">
              <a:rPr lang="fr-BE" smtClean="0"/>
              <a:t>21</a:t>
            </a:fld>
            <a:endParaRPr lang="fr-BE"/>
          </a:p>
        </p:txBody>
      </p:sp>
      <p:sp>
        <p:nvSpPr>
          <p:cNvPr id="4" name="Espace réservé du texte 5">
            <a:extLst>
              <a:ext uri="{FF2B5EF4-FFF2-40B4-BE49-F238E27FC236}">
                <a16:creationId xmlns:a16="http://schemas.microsoft.com/office/drawing/2014/main" id="{8CC43513-EC93-B2B5-B64A-8B137160047F}"/>
              </a:ext>
            </a:extLst>
          </p:cNvPr>
          <p:cNvSpPr txBox="1">
            <a:spLocks/>
          </p:cNvSpPr>
          <p:nvPr/>
        </p:nvSpPr>
        <p:spPr>
          <a:xfrm>
            <a:off x="247350" y="781720"/>
            <a:ext cx="10405912" cy="653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BE" sz="3400" b="1" u="sng" dirty="0">
              <a:latin typeface="Arial Narrow" panose="020B0606020202030204" pitchFamily="34" charset="0"/>
            </a:endParaRPr>
          </a:p>
        </p:txBody>
      </p:sp>
      <p:pic>
        <p:nvPicPr>
          <p:cNvPr id="3" name="Image 2">
            <a:extLst>
              <a:ext uri="{FF2B5EF4-FFF2-40B4-BE49-F238E27FC236}">
                <a16:creationId xmlns:a16="http://schemas.microsoft.com/office/drawing/2014/main" id="{249111FA-5C2C-CAA9-A295-D322BBDA988C}"/>
              </a:ext>
            </a:extLst>
          </p:cNvPr>
          <p:cNvPicPr/>
          <p:nvPr/>
        </p:nvPicPr>
        <p:blipFill rotWithShape="1">
          <a:blip r:embed="rId3"/>
          <a:srcRect l="13805" r="16564" b="7751"/>
          <a:stretch/>
        </p:blipFill>
        <p:spPr>
          <a:xfrm>
            <a:off x="3528579" y="137160"/>
            <a:ext cx="3843454" cy="2867140"/>
          </a:xfrm>
          <a:prstGeom prst="rect">
            <a:avLst/>
          </a:prstGeom>
        </p:spPr>
      </p:pic>
      <p:pic>
        <p:nvPicPr>
          <p:cNvPr id="10" name="Image 9">
            <a:extLst>
              <a:ext uri="{FF2B5EF4-FFF2-40B4-BE49-F238E27FC236}">
                <a16:creationId xmlns:a16="http://schemas.microsoft.com/office/drawing/2014/main" id="{D20C48DB-FC89-4071-E838-5BC0608A57AF}"/>
              </a:ext>
            </a:extLst>
          </p:cNvPr>
          <p:cNvPicPr>
            <a:picLocks noChangeAspect="1"/>
          </p:cNvPicPr>
          <p:nvPr/>
        </p:nvPicPr>
        <p:blipFill>
          <a:blip r:embed="rId4"/>
          <a:stretch>
            <a:fillRect/>
          </a:stretch>
        </p:blipFill>
        <p:spPr>
          <a:xfrm>
            <a:off x="1536228" y="3175750"/>
            <a:ext cx="7828156" cy="3373640"/>
          </a:xfrm>
          <a:prstGeom prst="rect">
            <a:avLst/>
          </a:prstGeom>
        </p:spPr>
      </p:pic>
    </p:spTree>
    <p:extLst>
      <p:ext uri="{BB962C8B-B14F-4D97-AF65-F5344CB8AC3E}">
        <p14:creationId xmlns:p14="http://schemas.microsoft.com/office/powerpoint/2010/main" val="1035256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1BEAF-32C4-2A00-84EE-0C3A5F728438}"/>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5C89928-BDD3-8C9A-E630-63E722ABA69B}"/>
              </a:ext>
            </a:extLst>
          </p:cNvPr>
          <p:cNvSpPr>
            <a:spLocks noGrp="1"/>
          </p:cNvSpPr>
          <p:nvPr>
            <p:ph type="sldNum" sz="quarter" idx="7"/>
          </p:nvPr>
        </p:nvSpPr>
        <p:spPr/>
        <p:txBody>
          <a:bodyPr/>
          <a:lstStyle/>
          <a:p>
            <a:fld id="{B6F15528-21DE-4FAA-801E-634DDDAF4B2B}" type="slidenum">
              <a:rPr lang="fr-BE" smtClean="0"/>
              <a:t>22</a:t>
            </a:fld>
            <a:endParaRPr lang="fr-BE"/>
          </a:p>
        </p:txBody>
      </p:sp>
      <p:sp>
        <p:nvSpPr>
          <p:cNvPr id="4" name="Espace réservé du texte 5">
            <a:extLst>
              <a:ext uri="{FF2B5EF4-FFF2-40B4-BE49-F238E27FC236}">
                <a16:creationId xmlns:a16="http://schemas.microsoft.com/office/drawing/2014/main" id="{970D62D4-C495-4FB5-D2BB-56A0C8AB9449}"/>
              </a:ext>
            </a:extLst>
          </p:cNvPr>
          <p:cNvSpPr txBox="1">
            <a:spLocks/>
          </p:cNvSpPr>
          <p:nvPr/>
        </p:nvSpPr>
        <p:spPr>
          <a:xfrm>
            <a:off x="247350" y="781720"/>
            <a:ext cx="10405912" cy="6532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BE" sz="3400" b="1" u="sng" dirty="0">
              <a:latin typeface="Arial Narrow" panose="020B0606020202030204" pitchFamily="34" charset="0"/>
            </a:endParaRPr>
          </a:p>
        </p:txBody>
      </p:sp>
      <p:sp>
        <p:nvSpPr>
          <p:cNvPr id="5" name="ZoneTexte 4">
            <a:extLst>
              <a:ext uri="{FF2B5EF4-FFF2-40B4-BE49-F238E27FC236}">
                <a16:creationId xmlns:a16="http://schemas.microsoft.com/office/drawing/2014/main" id="{44F0953F-9CBD-3F15-8DB5-98E68B6CB025}"/>
              </a:ext>
            </a:extLst>
          </p:cNvPr>
          <p:cNvSpPr txBox="1"/>
          <p:nvPr/>
        </p:nvSpPr>
        <p:spPr>
          <a:xfrm>
            <a:off x="1025912" y="1108369"/>
            <a:ext cx="10556488" cy="5016758"/>
          </a:xfrm>
          <a:prstGeom prst="rect">
            <a:avLst/>
          </a:prstGeom>
          <a:noFill/>
        </p:spPr>
        <p:txBody>
          <a:bodyPr wrap="square" rtlCol="0">
            <a:spAutoFit/>
          </a:bodyPr>
          <a:lstStyle/>
          <a:p>
            <a:pPr algn="ctr"/>
            <a:r>
              <a:rPr lang="en-US" sz="3200" dirty="0">
                <a:latin typeface="Arial Narrow" panose="020B0606020202030204" pitchFamily="34" charset="0"/>
              </a:rPr>
              <a:t>Belgian research in high-energy physics stands out for its excellence, combining cutting-edge theoretical insights with </a:t>
            </a:r>
            <a:r>
              <a:rPr lang="en-US" sz="3200" b="1" dirty="0">
                <a:latin typeface="Arial Narrow" panose="020B0606020202030204" pitchFamily="34" charset="0"/>
              </a:rPr>
              <a:t>world-class experimental contributions.</a:t>
            </a:r>
          </a:p>
          <a:p>
            <a:pPr algn="ctr"/>
            <a:br>
              <a:rPr lang="en-US" sz="3200" dirty="0">
                <a:latin typeface="Arial Narrow" panose="020B0606020202030204" pitchFamily="34" charset="0"/>
              </a:rPr>
            </a:br>
            <a:r>
              <a:rPr lang="en-US" sz="3200" dirty="0">
                <a:latin typeface="Arial Narrow" panose="020B0606020202030204" pitchFamily="34" charset="0"/>
              </a:rPr>
              <a:t>Its scientists play a leading role in major international collaborations, from CERN to advanced detector development.</a:t>
            </a:r>
            <a:br>
              <a:rPr lang="en-US" sz="3200" dirty="0">
                <a:latin typeface="Arial Narrow" panose="020B0606020202030204" pitchFamily="34" charset="0"/>
              </a:rPr>
            </a:br>
            <a:r>
              <a:rPr lang="en-US" sz="3200" dirty="0">
                <a:latin typeface="Arial Narrow" panose="020B0606020202030204" pitchFamily="34" charset="0"/>
              </a:rPr>
              <a:t>This commitment to innovation and precision places </a:t>
            </a:r>
            <a:r>
              <a:rPr lang="en-US" sz="3200" b="1" dirty="0">
                <a:latin typeface="Arial Narrow" panose="020B0606020202030204" pitchFamily="34" charset="0"/>
              </a:rPr>
              <a:t>Belgium at the forefront of global discoveries in fundamental physics</a:t>
            </a:r>
            <a:r>
              <a:rPr lang="en-US" sz="3200" dirty="0">
                <a:latin typeface="Arial Narrow" panose="020B0606020202030204" pitchFamily="34" charset="0"/>
              </a:rPr>
              <a:t>.</a:t>
            </a:r>
          </a:p>
          <a:p>
            <a:pPr algn="ctr"/>
            <a:endParaRPr lang="en-US" sz="3200" dirty="0">
              <a:latin typeface="Arial Narrow" panose="020B0606020202030204" pitchFamily="34" charset="0"/>
            </a:endParaRPr>
          </a:p>
          <a:p>
            <a:pPr algn="ctr"/>
            <a:r>
              <a:rPr lang="en-US" sz="3200" u="sng" dirty="0">
                <a:latin typeface="Arial Narrow" panose="020B0606020202030204" pitchFamily="34" charset="0"/>
              </a:rPr>
              <a:t>CHATGPT</a:t>
            </a:r>
            <a:endParaRPr lang="fr-BE" sz="3200" u="sng" dirty="0">
              <a:latin typeface="Arial Narrow" panose="020B0606020202030204" pitchFamily="34" charset="0"/>
            </a:endParaRPr>
          </a:p>
        </p:txBody>
      </p:sp>
    </p:spTree>
    <p:extLst>
      <p:ext uri="{BB962C8B-B14F-4D97-AF65-F5344CB8AC3E}">
        <p14:creationId xmlns:p14="http://schemas.microsoft.com/office/powerpoint/2010/main" val="61927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6202D1-3DCA-8673-747D-E534F0739D80}"/>
              </a:ext>
            </a:extLst>
          </p:cNvPr>
          <p:cNvSpPr>
            <a:spLocks noGrp="1"/>
          </p:cNvSpPr>
          <p:nvPr>
            <p:ph type="sldNum" sz="quarter" idx="7"/>
          </p:nvPr>
        </p:nvSpPr>
        <p:spPr/>
        <p:txBody>
          <a:bodyPr/>
          <a:lstStyle/>
          <a:p>
            <a:fld id="{B6F15528-21DE-4FAA-801E-634DDDAF4B2B}" type="slidenum">
              <a:rPr lang="fr-BE" smtClean="0"/>
              <a:t>3</a:t>
            </a:fld>
            <a:endParaRPr lang="fr-BE"/>
          </a:p>
        </p:txBody>
      </p:sp>
      <p:pic>
        <p:nvPicPr>
          <p:cNvPr id="7" name="Picture 2" descr="undefined">
            <a:extLst>
              <a:ext uri="{FF2B5EF4-FFF2-40B4-BE49-F238E27FC236}">
                <a16:creationId xmlns:a16="http://schemas.microsoft.com/office/drawing/2014/main" id="{726C46EE-6392-3F01-6410-8FC498671F0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6" t="5555" r="5467" b="7000"/>
          <a:stretch/>
        </p:blipFill>
        <p:spPr bwMode="auto">
          <a:xfrm>
            <a:off x="3005977" y="2540516"/>
            <a:ext cx="1451422" cy="18312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defined">
            <a:extLst>
              <a:ext uri="{FF2B5EF4-FFF2-40B4-BE49-F238E27FC236}">
                <a16:creationId xmlns:a16="http://schemas.microsoft.com/office/drawing/2014/main" id="{812A34CB-2F51-0892-5244-1453B8FA0B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454" t="78085" r="6818" b="7014"/>
          <a:stretch/>
        </p:blipFill>
        <p:spPr bwMode="auto">
          <a:xfrm>
            <a:off x="3005977" y="4140716"/>
            <a:ext cx="1451421" cy="4384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F3537ED3-EAD1-97EA-5820-B9B285583FA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771"/>
          <a:stretch/>
        </p:blipFill>
        <p:spPr bwMode="auto">
          <a:xfrm>
            <a:off x="4688741" y="1828803"/>
            <a:ext cx="2626459" cy="1703225"/>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a:extLst>
              <a:ext uri="{FF2B5EF4-FFF2-40B4-BE49-F238E27FC236}">
                <a16:creationId xmlns:a16="http://schemas.microsoft.com/office/drawing/2014/main" id="{F31F449B-D54A-9BC9-D7A3-2557DB16E2D4}"/>
              </a:ext>
            </a:extLst>
          </p:cNvPr>
          <p:cNvSpPr txBox="1"/>
          <p:nvPr/>
        </p:nvSpPr>
        <p:spPr>
          <a:xfrm>
            <a:off x="3042129" y="4698458"/>
            <a:ext cx="1072671" cy="461665"/>
          </a:xfrm>
          <a:prstGeom prst="rect">
            <a:avLst/>
          </a:prstGeom>
          <a:noFill/>
        </p:spPr>
        <p:txBody>
          <a:bodyPr wrap="square" rtlCol="0">
            <a:spAutoFit/>
          </a:bodyPr>
          <a:lstStyle/>
          <a:p>
            <a:pPr algn="ctr"/>
            <a:r>
              <a:rPr lang="fr-FR" sz="2400" b="1" dirty="0">
                <a:solidFill>
                  <a:srgbClr val="694D32"/>
                </a:solidFill>
                <a:latin typeface="Arial Narrow" panose="020B0606020202030204" pitchFamily="34" charset="0"/>
                <a:cs typeface="Arial" panose="020B0604020202020204" pitchFamily="34" charset="0"/>
              </a:rPr>
              <a:t>1928</a:t>
            </a:r>
            <a:endParaRPr lang="fr-BE" sz="2400" b="1" dirty="0">
              <a:solidFill>
                <a:srgbClr val="694D32"/>
              </a:solidFill>
              <a:latin typeface="Arial Narrow" panose="020B0606020202030204" pitchFamily="34" charset="0"/>
              <a:cs typeface="Arial" panose="020B0604020202020204" pitchFamily="34" charset="0"/>
            </a:endParaRPr>
          </a:p>
        </p:txBody>
      </p:sp>
      <p:sp>
        <p:nvSpPr>
          <p:cNvPr id="21" name="ZoneTexte 20">
            <a:extLst>
              <a:ext uri="{FF2B5EF4-FFF2-40B4-BE49-F238E27FC236}">
                <a16:creationId xmlns:a16="http://schemas.microsoft.com/office/drawing/2014/main" id="{7DA2B7B7-CA09-7D05-3AC0-2322CCF605AB}"/>
              </a:ext>
            </a:extLst>
          </p:cNvPr>
          <p:cNvSpPr txBox="1"/>
          <p:nvPr/>
        </p:nvSpPr>
        <p:spPr>
          <a:xfrm>
            <a:off x="5175729" y="4579116"/>
            <a:ext cx="1072671" cy="646331"/>
          </a:xfrm>
          <a:prstGeom prst="rect">
            <a:avLst/>
          </a:prstGeom>
          <a:noFill/>
        </p:spPr>
        <p:txBody>
          <a:bodyPr wrap="square" rtlCol="0">
            <a:spAutoFit/>
          </a:bodyPr>
          <a:lstStyle/>
          <a:p>
            <a:r>
              <a:rPr lang="fr-FR" sz="3600" b="1" dirty="0">
                <a:latin typeface="Arial Narrow" panose="020B0606020202030204" pitchFamily="34" charset="0"/>
                <a:cs typeface="Arial" panose="020B0604020202020204" pitchFamily="34" charset="0"/>
              </a:rPr>
              <a:t>1947</a:t>
            </a:r>
            <a:endParaRPr lang="fr-BE" sz="3600" b="1" dirty="0">
              <a:latin typeface="Arial Narrow" panose="020B0606020202030204" pitchFamily="34" charset="0"/>
              <a:cs typeface="Arial" panose="020B0604020202020204" pitchFamily="34" charset="0"/>
            </a:endParaRPr>
          </a:p>
        </p:txBody>
      </p:sp>
      <p:sp>
        <p:nvSpPr>
          <p:cNvPr id="25" name="ZoneTexte 24">
            <a:extLst>
              <a:ext uri="{FF2B5EF4-FFF2-40B4-BE49-F238E27FC236}">
                <a16:creationId xmlns:a16="http://schemas.microsoft.com/office/drawing/2014/main" id="{FC28D047-2E1F-1CBB-8FC9-2C709F16652C}"/>
              </a:ext>
            </a:extLst>
          </p:cNvPr>
          <p:cNvSpPr txBox="1"/>
          <p:nvPr/>
        </p:nvSpPr>
        <p:spPr>
          <a:xfrm>
            <a:off x="0" y="155350"/>
            <a:ext cx="12232917" cy="615553"/>
          </a:xfrm>
          <a:prstGeom prst="rect">
            <a:avLst/>
          </a:prstGeom>
          <a:noFill/>
        </p:spPr>
        <p:txBody>
          <a:bodyPr wrap="square" rtlCol="0">
            <a:spAutoFit/>
          </a:bodyPr>
          <a:lstStyle/>
          <a:p>
            <a:pPr algn="ctr"/>
            <a:r>
              <a:rPr lang="fr-FR" sz="3400" b="1" dirty="0">
                <a:solidFill>
                  <a:srgbClr val="840060"/>
                </a:solidFill>
                <a:latin typeface="Arial Narrow" panose="020B0606020202030204" pitchFamily="34" charset="0"/>
                <a:cs typeface="Arial" panose="020B0604020202020204" pitchFamily="34" charset="0"/>
              </a:rPr>
              <a:t>BELGIUM</a:t>
            </a:r>
            <a:r>
              <a:rPr lang="fr-FR" sz="3400" dirty="0">
                <a:solidFill>
                  <a:srgbClr val="840060"/>
                </a:solidFill>
                <a:latin typeface="Arial Narrow" panose="020B0606020202030204" pitchFamily="34" charset="0"/>
                <a:cs typeface="Arial" panose="020B0604020202020204" pitchFamily="34" charset="0"/>
              </a:rPr>
              <a:t> &amp; </a:t>
            </a:r>
            <a:r>
              <a:rPr lang="fr-FR" sz="3400" b="1" dirty="0">
                <a:solidFill>
                  <a:srgbClr val="840060"/>
                </a:solidFill>
                <a:latin typeface="Arial Narrow" panose="020B0606020202030204" pitchFamily="34" charset="0"/>
                <a:cs typeface="Arial" panose="020B0604020202020204" pitchFamily="34" charset="0"/>
              </a:rPr>
              <a:t>HIGH-ENERGY PHYSICS </a:t>
            </a:r>
            <a:r>
              <a:rPr lang="fr-FR" sz="3400" dirty="0">
                <a:solidFill>
                  <a:srgbClr val="840060"/>
                </a:solidFill>
                <a:latin typeface="Arial Narrow" panose="020B0606020202030204" pitchFamily="34" charset="0"/>
                <a:cs typeface="Arial" panose="020B0604020202020204" pitchFamily="34" charset="0"/>
              </a:rPr>
              <a:t>: </a:t>
            </a:r>
            <a:r>
              <a:rPr lang="fr-FR" sz="3400" b="1" dirty="0">
                <a:solidFill>
                  <a:srgbClr val="840060"/>
                </a:solidFill>
                <a:latin typeface="Arial Narrow" panose="020B0606020202030204" pitchFamily="34" charset="0"/>
                <a:cs typeface="Arial" panose="020B0604020202020204" pitchFamily="34" charset="0"/>
              </a:rPr>
              <a:t>A </a:t>
            </a:r>
            <a:r>
              <a:rPr lang="fr-FR" sz="3400" b="1" i="1" dirty="0">
                <a:solidFill>
                  <a:srgbClr val="840060"/>
                </a:solidFill>
                <a:latin typeface="Arial Narrow" panose="020B0606020202030204" pitchFamily="34" charset="0"/>
                <a:cs typeface="Arial" panose="020B0604020202020204" pitchFamily="34" charset="0"/>
              </a:rPr>
              <a:t>PIONEERING ROLE…</a:t>
            </a:r>
            <a:endParaRPr lang="fr-BE" sz="3400" b="1" dirty="0">
              <a:solidFill>
                <a:srgbClr val="840060"/>
              </a:solidFill>
              <a:latin typeface="Arial Narrow" panose="020B0606020202030204" pitchFamily="34" charset="0"/>
              <a:cs typeface="Arial" panose="020B0604020202020204" pitchFamily="34" charset="0"/>
            </a:endParaRPr>
          </a:p>
        </p:txBody>
      </p:sp>
      <p:pic>
        <p:nvPicPr>
          <p:cNvPr id="27" name="Image 26" descr="Une image contenant texte, clipart&#10;&#10;Description générée automatiquement">
            <a:extLst>
              <a:ext uri="{FF2B5EF4-FFF2-40B4-BE49-F238E27FC236}">
                <a16:creationId xmlns:a16="http://schemas.microsoft.com/office/drawing/2014/main" id="{CDE58C29-8F1E-0B7D-C1FF-9229B4041B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9799" y="3377772"/>
            <a:ext cx="2781601" cy="1239861"/>
          </a:xfrm>
          <a:prstGeom prst="rect">
            <a:avLst/>
          </a:prstGeom>
        </p:spPr>
      </p:pic>
      <p:cxnSp>
        <p:nvCxnSpPr>
          <p:cNvPr id="23" name="Connecteur droit 22">
            <a:extLst>
              <a:ext uri="{FF2B5EF4-FFF2-40B4-BE49-F238E27FC236}">
                <a16:creationId xmlns:a16="http://schemas.microsoft.com/office/drawing/2014/main" id="{AB60F63D-4552-0A1D-AFE2-BC519773CF38}"/>
              </a:ext>
            </a:extLst>
          </p:cNvPr>
          <p:cNvCxnSpPr>
            <a:cxnSpLocks/>
          </p:cNvCxnSpPr>
          <p:nvPr/>
        </p:nvCxnSpPr>
        <p:spPr>
          <a:xfrm>
            <a:off x="0" y="4588311"/>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89F11417-846D-F726-07EC-34950A9FC7C9}"/>
              </a:ext>
            </a:extLst>
          </p:cNvPr>
          <p:cNvSpPr txBox="1"/>
          <p:nvPr/>
        </p:nvSpPr>
        <p:spPr>
          <a:xfrm>
            <a:off x="7546542" y="1725499"/>
            <a:ext cx="4519670" cy="954107"/>
          </a:xfrm>
          <a:prstGeom prst="rect">
            <a:avLst/>
          </a:prstGeom>
          <a:noFill/>
        </p:spPr>
        <p:txBody>
          <a:bodyPr wrap="square" rtlCol="0">
            <a:spAutoFit/>
          </a:bodyPr>
          <a:lstStyle/>
          <a:p>
            <a:r>
              <a:rPr lang="fr-BE" sz="2800" b="1" dirty="0" err="1">
                <a:latin typeface="Arial Narrow" panose="020B0606020202030204" pitchFamily="34" charset="0"/>
              </a:rPr>
              <a:t>Interuniversity</a:t>
            </a:r>
            <a:r>
              <a:rPr lang="fr-BE" sz="2800" b="1" dirty="0">
                <a:latin typeface="Arial Narrow" panose="020B0606020202030204" pitchFamily="34" charset="0"/>
              </a:rPr>
              <a:t> Institute for </a:t>
            </a:r>
            <a:r>
              <a:rPr lang="fr-BE" sz="2800" b="1" dirty="0" err="1">
                <a:latin typeface="Arial Narrow" panose="020B0606020202030204" pitchFamily="34" charset="0"/>
              </a:rPr>
              <a:t>Nuclear</a:t>
            </a:r>
            <a:r>
              <a:rPr lang="fr-BE" sz="2800" b="1" dirty="0">
                <a:latin typeface="Arial Narrow" panose="020B0606020202030204" pitchFamily="34" charset="0"/>
              </a:rPr>
              <a:t> Science</a:t>
            </a:r>
            <a:endParaRPr lang="fr-BE" sz="2800" i="1" dirty="0">
              <a:latin typeface="Arial Narrow" panose="020B0606020202030204" pitchFamily="34" charset="0"/>
            </a:endParaRPr>
          </a:p>
        </p:txBody>
      </p:sp>
    </p:spTree>
    <p:extLst>
      <p:ext uri="{BB962C8B-B14F-4D97-AF65-F5344CB8AC3E}">
        <p14:creationId xmlns:p14="http://schemas.microsoft.com/office/powerpoint/2010/main" val="304363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6202D1-3DCA-8673-747D-E534F0739D80}"/>
              </a:ext>
            </a:extLst>
          </p:cNvPr>
          <p:cNvSpPr>
            <a:spLocks noGrp="1"/>
          </p:cNvSpPr>
          <p:nvPr>
            <p:ph type="sldNum" sz="quarter" idx="7"/>
          </p:nvPr>
        </p:nvSpPr>
        <p:spPr/>
        <p:txBody>
          <a:bodyPr/>
          <a:lstStyle/>
          <a:p>
            <a:fld id="{B6F15528-21DE-4FAA-801E-634DDDAF4B2B}" type="slidenum">
              <a:rPr lang="fr-BE" smtClean="0"/>
              <a:t>4</a:t>
            </a:fld>
            <a:endParaRPr lang="fr-BE"/>
          </a:p>
        </p:txBody>
      </p:sp>
      <p:cxnSp>
        <p:nvCxnSpPr>
          <p:cNvPr id="5" name="Connecteur droit 4">
            <a:extLst>
              <a:ext uri="{FF2B5EF4-FFF2-40B4-BE49-F238E27FC236}">
                <a16:creationId xmlns:a16="http://schemas.microsoft.com/office/drawing/2014/main" id="{1FD0E335-5B3B-1EDA-0D00-250AF8F74C29}"/>
              </a:ext>
            </a:extLst>
          </p:cNvPr>
          <p:cNvCxnSpPr>
            <a:cxnSpLocks/>
          </p:cNvCxnSpPr>
          <p:nvPr/>
        </p:nvCxnSpPr>
        <p:spPr>
          <a:xfrm>
            <a:off x="0" y="4648200"/>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2">
            <a:extLst>
              <a:ext uri="{FF2B5EF4-FFF2-40B4-BE49-F238E27FC236}">
                <a16:creationId xmlns:a16="http://schemas.microsoft.com/office/drawing/2014/main" id="{EFE60D76-AC6E-BF2A-E1F6-254FA43502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91" r="22135"/>
          <a:stretch/>
        </p:blipFill>
        <p:spPr bwMode="auto">
          <a:xfrm>
            <a:off x="6477000" y="2077342"/>
            <a:ext cx="2666996" cy="2647058"/>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5FD6A474-C801-FDAE-D983-B55DCD463C88}"/>
              </a:ext>
            </a:extLst>
          </p:cNvPr>
          <p:cNvSpPr txBox="1"/>
          <p:nvPr/>
        </p:nvSpPr>
        <p:spPr>
          <a:xfrm>
            <a:off x="7010400" y="4648200"/>
            <a:ext cx="1072671" cy="646331"/>
          </a:xfrm>
          <a:prstGeom prst="rect">
            <a:avLst/>
          </a:prstGeom>
          <a:noFill/>
        </p:spPr>
        <p:txBody>
          <a:bodyPr wrap="square" rtlCol="0">
            <a:spAutoFit/>
          </a:bodyPr>
          <a:lstStyle/>
          <a:p>
            <a:r>
              <a:rPr lang="fr-FR" sz="3600" b="1" dirty="0">
                <a:latin typeface="Arial Narrow" panose="020B0606020202030204" pitchFamily="34" charset="0"/>
                <a:cs typeface="Arial" panose="020B0604020202020204" pitchFamily="34" charset="0"/>
              </a:rPr>
              <a:t>1954</a:t>
            </a:r>
            <a:endParaRPr lang="fr-BE" sz="3600" b="1" dirty="0">
              <a:latin typeface="Arial Narrow" panose="020B060602020203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5A6D1234-B42A-C561-0334-5498C9D3F200}"/>
              </a:ext>
            </a:extLst>
          </p:cNvPr>
          <p:cNvSpPr txBox="1"/>
          <p:nvPr/>
        </p:nvSpPr>
        <p:spPr>
          <a:xfrm>
            <a:off x="6477000" y="1338413"/>
            <a:ext cx="2667000" cy="830997"/>
          </a:xfrm>
          <a:prstGeom prst="rect">
            <a:avLst/>
          </a:prstGeom>
          <a:noFill/>
        </p:spPr>
        <p:txBody>
          <a:bodyPr wrap="square">
            <a:spAutoFit/>
          </a:bodyPr>
          <a:lstStyle/>
          <a:p>
            <a:r>
              <a:rPr lang="en-US" sz="2400" b="1" i="1">
                <a:latin typeface="Arial Narrow" panose="020B0606020202030204" pitchFamily="34" charset="0"/>
              </a:rPr>
              <a:t>Belgium: one of the </a:t>
            </a:r>
          </a:p>
          <a:p>
            <a:r>
              <a:rPr lang="en-US" sz="2400" b="1" i="1">
                <a:latin typeface="Arial Narrow" panose="020B0606020202030204" pitchFamily="34" charset="0"/>
              </a:rPr>
              <a:t>12 founding States</a:t>
            </a:r>
            <a:endParaRPr lang="fr-BE" sz="2400" b="1" i="1">
              <a:latin typeface="Arial Narrow" panose="020B0606020202030204" pitchFamily="34" charset="0"/>
            </a:endParaRPr>
          </a:p>
        </p:txBody>
      </p:sp>
      <p:sp>
        <p:nvSpPr>
          <p:cNvPr id="13" name="ZoneTexte 12">
            <a:extLst>
              <a:ext uri="{FF2B5EF4-FFF2-40B4-BE49-F238E27FC236}">
                <a16:creationId xmlns:a16="http://schemas.microsoft.com/office/drawing/2014/main" id="{03E1CEA0-4691-4C43-683A-FD86F55FC148}"/>
              </a:ext>
            </a:extLst>
          </p:cNvPr>
          <p:cNvSpPr txBox="1"/>
          <p:nvPr/>
        </p:nvSpPr>
        <p:spPr>
          <a:xfrm>
            <a:off x="0" y="155350"/>
            <a:ext cx="12232917" cy="615553"/>
          </a:xfrm>
          <a:prstGeom prst="rect">
            <a:avLst/>
          </a:prstGeom>
          <a:noFill/>
        </p:spPr>
        <p:txBody>
          <a:bodyPr wrap="square" rtlCol="0">
            <a:spAutoFit/>
          </a:bodyPr>
          <a:lstStyle/>
          <a:p>
            <a:pPr algn="ctr"/>
            <a:r>
              <a:rPr lang="fr-FR" sz="3400" b="1" dirty="0">
                <a:solidFill>
                  <a:srgbClr val="840060"/>
                </a:solidFill>
                <a:latin typeface="Arial Narrow" panose="020B0606020202030204" pitchFamily="34" charset="0"/>
                <a:cs typeface="Arial" panose="020B0604020202020204" pitchFamily="34" charset="0"/>
              </a:rPr>
              <a:t>BELGIUM</a:t>
            </a:r>
            <a:r>
              <a:rPr lang="fr-FR" sz="3400" dirty="0">
                <a:solidFill>
                  <a:srgbClr val="840060"/>
                </a:solidFill>
                <a:latin typeface="Arial Narrow" panose="020B0606020202030204" pitchFamily="34" charset="0"/>
                <a:cs typeface="Arial" panose="020B0604020202020204" pitchFamily="34" charset="0"/>
              </a:rPr>
              <a:t> &amp; </a:t>
            </a:r>
            <a:r>
              <a:rPr lang="fr-FR" sz="3400" b="1" dirty="0">
                <a:solidFill>
                  <a:srgbClr val="840060"/>
                </a:solidFill>
                <a:latin typeface="Arial Narrow" panose="020B0606020202030204" pitchFamily="34" charset="0"/>
                <a:cs typeface="Arial" panose="020B0604020202020204" pitchFamily="34" charset="0"/>
              </a:rPr>
              <a:t>HIGH-ENERGY PHYSICS </a:t>
            </a:r>
            <a:r>
              <a:rPr lang="fr-FR" sz="3400" dirty="0">
                <a:solidFill>
                  <a:srgbClr val="840060"/>
                </a:solidFill>
                <a:latin typeface="Arial Narrow" panose="020B0606020202030204" pitchFamily="34" charset="0"/>
                <a:cs typeface="Arial" panose="020B0604020202020204" pitchFamily="34" charset="0"/>
              </a:rPr>
              <a:t>: </a:t>
            </a:r>
            <a:r>
              <a:rPr lang="fr-FR" sz="3400" b="1" dirty="0">
                <a:solidFill>
                  <a:srgbClr val="840060"/>
                </a:solidFill>
                <a:latin typeface="Arial Narrow" panose="020B0606020202030204" pitchFamily="34" charset="0"/>
                <a:cs typeface="Arial" panose="020B0604020202020204" pitchFamily="34" charset="0"/>
              </a:rPr>
              <a:t>A </a:t>
            </a:r>
            <a:r>
              <a:rPr lang="fr-FR" sz="3400" b="1" i="1" dirty="0">
                <a:solidFill>
                  <a:srgbClr val="840060"/>
                </a:solidFill>
                <a:latin typeface="Arial Narrow" panose="020B0606020202030204" pitchFamily="34" charset="0"/>
                <a:cs typeface="Arial" panose="020B0604020202020204" pitchFamily="34" charset="0"/>
              </a:rPr>
              <a:t>PIONEERING ROLE…</a:t>
            </a:r>
            <a:endParaRPr lang="fr-BE" sz="3400" b="1" dirty="0">
              <a:solidFill>
                <a:srgbClr val="840060"/>
              </a:solidFill>
              <a:latin typeface="Arial Narrow" panose="020B0606020202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A203857-6201-E745-2923-FB7D70BC802E}"/>
              </a:ext>
            </a:extLst>
          </p:cNvPr>
          <p:cNvSpPr/>
          <p:nvPr/>
        </p:nvSpPr>
        <p:spPr>
          <a:xfrm>
            <a:off x="6477000" y="1370323"/>
            <a:ext cx="2667000" cy="327787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Picture 2" descr="undefined">
            <a:extLst>
              <a:ext uri="{FF2B5EF4-FFF2-40B4-BE49-F238E27FC236}">
                <a16:creationId xmlns:a16="http://schemas.microsoft.com/office/drawing/2014/main" id="{7BD1AB4E-9A7D-33E5-164B-80C395FDDD5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6" t="5555" r="5467" b="7000"/>
          <a:stretch/>
        </p:blipFill>
        <p:spPr bwMode="auto">
          <a:xfrm>
            <a:off x="3005977" y="2540516"/>
            <a:ext cx="1451422" cy="18312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undefined">
            <a:extLst>
              <a:ext uri="{FF2B5EF4-FFF2-40B4-BE49-F238E27FC236}">
                <a16:creationId xmlns:a16="http://schemas.microsoft.com/office/drawing/2014/main" id="{758DD2E4-C8A3-C305-CBC3-5A9F5625D1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454" t="78085" r="6818" b="7014"/>
          <a:stretch/>
        </p:blipFill>
        <p:spPr bwMode="auto">
          <a:xfrm>
            <a:off x="3005977" y="4140716"/>
            <a:ext cx="1451421" cy="438400"/>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C9FE28EC-3743-1A5A-EFC3-FB2DACF2C907}"/>
              </a:ext>
            </a:extLst>
          </p:cNvPr>
          <p:cNvSpPr txBox="1"/>
          <p:nvPr/>
        </p:nvSpPr>
        <p:spPr>
          <a:xfrm>
            <a:off x="3042129" y="4698458"/>
            <a:ext cx="1072671" cy="461665"/>
          </a:xfrm>
          <a:prstGeom prst="rect">
            <a:avLst/>
          </a:prstGeom>
          <a:noFill/>
        </p:spPr>
        <p:txBody>
          <a:bodyPr wrap="square" rtlCol="0">
            <a:spAutoFit/>
          </a:bodyPr>
          <a:lstStyle/>
          <a:p>
            <a:pPr algn="ctr"/>
            <a:r>
              <a:rPr lang="fr-FR" sz="2400" b="1" dirty="0">
                <a:solidFill>
                  <a:srgbClr val="694D32"/>
                </a:solidFill>
                <a:latin typeface="Arial Narrow" panose="020B0606020202030204" pitchFamily="34" charset="0"/>
                <a:cs typeface="Arial" panose="020B0604020202020204" pitchFamily="34" charset="0"/>
              </a:rPr>
              <a:t>1928</a:t>
            </a:r>
            <a:endParaRPr lang="fr-BE" sz="2400" b="1" dirty="0">
              <a:solidFill>
                <a:srgbClr val="694D32"/>
              </a:solidFill>
              <a:latin typeface="Arial Narrow" panose="020B0606020202030204" pitchFamily="34" charset="0"/>
              <a:cs typeface="Arial" panose="020B0604020202020204" pitchFamily="34" charset="0"/>
            </a:endParaRPr>
          </a:p>
        </p:txBody>
      </p:sp>
      <p:pic>
        <p:nvPicPr>
          <p:cNvPr id="27" name="Picture 2">
            <a:extLst>
              <a:ext uri="{FF2B5EF4-FFF2-40B4-BE49-F238E27FC236}">
                <a16:creationId xmlns:a16="http://schemas.microsoft.com/office/drawing/2014/main" id="{68732715-86F2-FF52-A178-B2F564F840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3247" y="2557541"/>
            <a:ext cx="1555153" cy="1088607"/>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B240FC5C-9439-77CF-85E0-ACA2D8F9EDF7}"/>
              </a:ext>
            </a:extLst>
          </p:cNvPr>
          <p:cNvSpPr txBox="1"/>
          <p:nvPr/>
        </p:nvSpPr>
        <p:spPr>
          <a:xfrm>
            <a:off x="5035164" y="4693779"/>
            <a:ext cx="1072671" cy="461665"/>
          </a:xfrm>
          <a:prstGeom prst="rect">
            <a:avLst/>
          </a:prstGeom>
          <a:noFill/>
        </p:spPr>
        <p:txBody>
          <a:bodyPr wrap="square" rtlCol="0">
            <a:spAutoFit/>
          </a:bodyPr>
          <a:lstStyle/>
          <a:p>
            <a:r>
              <a:rPr lang="fr-FR" sz="2400" b="1">
                <a:latin typeface="Arial Narrow" panose="020B0606020202030204" pitchFamily="34" charset="0"/>
                <a:cs typeface="Arial" panose="020B0604020202020204" pitchFamily="34" charset="0"/>
              </a:rPr>
              <a:t>1947</a:t>
            </a:r>
            <a:endParaRPr lang="fr-BE" sz="2400" b="1">
              <a:latin typeface="Arial Narrow" panose="020B0606020202030204" pitchFamily="34" charset="0"/>
              <a:cs typeface="Arial" panose="020B0604020202020204" pitchFamily="34" charset="0"/>
            </a:endParaRPr>
          </a:p>
        </p:txBody>
      </p:sp>
      <p:pic>
        <p:nvPicPr>
          <p:cNvPr id="29" name="Image 28" descr="Une image contenant texte, clipart&#10;&#10;Description générée automatiquement">
            <a:extLst>
              <a:ext uri="{FF2B5EF4-FFF2-40B4-BE49-F238E27FC236}">
                <a16:creationId xmlns:a16="http://schemas.microsoft.com/office/drawing/2014/main" id="{4B36E44C-42B0-ADC0-18BC-832DE75113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9447" y="3870542"/>
            <a:ext cx="1402753" cy="625258"/>
          </a:xfrm>
          <a:prstGeom prst="rect">
            <a:avLst/>
          </a:prstGeom>
        </p:spPr>
      </p:pic>
    </p:spTree>
    <p:extLst>
      <p:ext uri="{BB962C8B-B14F-4D97-AF65-F5344CB8AC3E}">
        <p14:creationId xmlns:p14="http://schemas.microsoft.com/office/powerpoint/2010/main" val="146286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36202D1-3DCA-8673-747D-E534F0739D80}"/>
              </a:ext>
            </a:extLst>
          </p:cNvPr>
          <p:cNvSpPr>
            <a:spLocks noGrp="1"/>
          </p:cNvSpPr>
          <p:nvPr>
            <p:ph type="sldNum" sz="quarter" idx="7"/>
          </p:nvPr>
        </p:nvSpPr>
        <p:spPr/>
        <p:txBody>
          <a:bodyPr/>
          <a:lstStyle/>
          <a:p>
            <a:fld id="{B6F15528-21DE-4FAA-801E-634DDDAF4B2B}" type="slidenum">
              <a:rPr lang="fr-BE" smtClean="0"/>
              <a:t>5</a:t>
            </a:fld>
            <a:endParaRPr lang="fr-BE"/>
          </a:p>
        </p:txBody>
      </p:sp>
      <p:cxnSp>
        <p:nvCxnSpPr>
          <p:cNvPr id="5" name="Connecteur droit 4">
            <a:extLst>
              <a:ext uri="{FF2B5EF4-FFF2-40B4-BE49-F238E27FC236}">
                <a16:creationId xmlns:a16="http://schemas.microsoft.com/office/drawing/2014/main" id="{1FD0E335-5B3B-1EDA-0D00-250AF8F74C29}"/>
              </a:ext>
            </a:extLst>
          </p:cNvPr>
          <p:cNvCxnSpPr>
            <a:cxnSpLocks/>
          </p:cNvCxnSpPr>
          <p:nvPr/>
        </p:nvCxnSpPr>
        <p:spPr>
          <a:xfrm>
            <a:off x="0" y="4648200"/>
            <a:ext cx="1219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2">
            <a:extLst>
              <a:ext uri="{FF2B5EF4-FFF2-40B4-BE49-F238E27FC236}">
                <a16:creationId xmlns:a16="http://schemas.microsoft.com/office/drawing/2014/main" id="{EFE60D76-AC6E-BF2A-E1F6-254FA43502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91" r="22135"/>
          <a:stretch/>
        </p:blipFill>
        <p:spPr bwMode="auto">
          <a:xfrm>
            <a:off x="6560448" y="2511496"/>
            <a:ext cx="2217791" cy="2201211"/>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5FD6A474-C801-FDAE-D983-B55DCD463C88}"/>
              </a:ext>
            </a:extLst>
          </p:cNvPr>
          <p:cNvSpPr txBox="1"/>
          <p:nvPr/>
        </p:nvSpPr>
        <p:spPr>
          <a:xfrm>
            <a:off x="7010400" y="4648200"/>
            <a:ext cx="1072671" cy="461665"/>
          </a:xfrm>
          <a:prstGeom prst="rect">
            <a:avLst/>
          </a:prstGeom>
          <a:noFill/>
        </p:spPr>
        <p:txBody>
          <a:bodyPr wrap="square" rtlCol="0">
            <a:spAutoFit/>
          </a:bodyPr>
          <a:lstStyle/>
          <a:p>
            <a:r>
              <a:rPr lang="fr-FR" sz="2400" b="1" dirty="0">
                <a:latin typeface="Arial Narrow" panose="020B0606020202030204" pitchFamily="34" charset="0"/>
                <a:cs typeface="Arial" panose="020B0604020202020204" pitchFamily="34" charset="0"/>
              </a:rPr>
              <a:t>1954</a:t>
            </a:r>
            <a:endParaRPr lang="fr-BE" sz="2400" b="1" dirty="0">
              <a:latin typeface="Arial Narrow" panose="020B060602020203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03E1CEA0-4691-4C43-683A-FD86F55FC148}"/>
              </a:ext>
            </a:extLst>
          </p:cNvPr>
          <p:cNvSpPr txBox="1"/>
          <p:nvPr/>
        </p:nvSpPr>
        <p:spPr>
          <a:xfrm>
            <a:off x="0" y="155350"/>
            <a:ext cx="12232917" cy="615553"/>
          </a:xfrm>
          <a:prstGeom prst="rect">
            <a:avLst/>
          </a:prstGeom>
          <a:noFill/>
        </p:spPr>
        <p:txBody>
          <a:bodyPr wrap="square" rtlCol="0">
            <a:spAutoFit/>
          </a:bodyPr>
          <a:lstStyle/>
          <a:p>
            <a:pPr algn="ctr"/>
            <a:r>
              <a:rPr lang="fr-FR" sz="3400" b="1" dirty="0">
                <a:solidFill>
                  <a:srgbClr val="840060"/>
                </a:solidFill>
                <a:latin typeface="Arial Narrow" panose="020B0606020202030204" pitchFamily="34" charset="0"/>
                <a:cs typeface="Arial" panose="020B0604020202020204" pitchFamily="34" charset="0"/>
              </a:rPr>
              <a:t>BELGIUM</a:t>
            </a:r>
            <a:r>
              <a:rPr lang="fr-FR" sz="3400" dirty="0">
                <a:solidFill>
                  <a:srgbClr val="840060"/>
                </a:solidFill>
                <a:latin typeface="Arial Narrow" panose="020B0606020202030204" pitchFamily="34" charset="0"/>
                <a:cs typeface="Arial" panose="020B0604020202020204" pitchFamily="34" charset="0"/>
              </a:rPr>
              <a:t> &amp; </a:t>
            </a:r>
            <a:r>
              <a:rPr lang="fr-FR" sz="3400" b="1" dirty="0">
                <a:solidFill>
                  <a:srgbClr val="840060"/>
                </a:solidFill>
                <a:latin typeface="Arial Narrow" panose="020B0606020202030204" pitchFamily="34" charset="0"/>
                <a:cs typeface="Arial" panose="020B0604020202020204" pitchFamily="34" charset="0"/>
              </a:rPr>
              <a:t>HIGH-ENERGY PHYSICS </a:t>
            </a:r>
            <a:r>
              <a:rPr lang="fr-FR" sz="3400" dirty="0">
                <a:solidFill>
                  <a:srgbClr val="840060"/>
                </a:solidFill>
                <a:latin typeface="Arial Narrow" panose="020B0606020202030204" pitchFamily="34" charset="0"/>
                <a:cs typeface="Arial" panose="020B0604020202020204" pitchFamily="34" charset="0"/>
              </a:rPr>
              <a:t>: </a:t>
            </a:r>
            <a:r>
              <a:rPr lang="fr-FR" sz="3400" b="1" dirty="0">
                <a:solidFill>
                  <a:srgbClr val="840060"/>
                </a:solidFill>
                <a:latin typeface="Arial Narrow" panose="020B0606020202030204" pitchFamily="34" charset="0"/>
                <a:cs typeface="Arial" panose="020B0604020202020204" pitchFamily="34" charset="0"/>
              </a:rPr>
              <a:t>A </a:t>
            </a:r>
            <a:r>
              <a:rPr lang="fr-FR" sz="3400" b="1" i="1" dirty="0">
                <a:solidFill>
                  <a:srgbClr val="840060"/>
                </a:solidFill>
                <a:latin typeface="Arial Narrow" panose="020B0606020202030204" pitchFamily="34" charset="0"/>
                <a:cs typeface="Arial" panose="020B0604020202020204" pitchFamily="34" charset="0"/>
              </a:rPr>
              <a:t>PIONEERING ROLE…</a:t>
            </a:r>
            <a:endParaRPr lang="fr-BE" sz="3400" b="1" dirty="0">
              <a:solidFill>
                <a:srgbClr val="840060"/>
              </a:solidFill>
              <a:latin typeface="Arial Narrow" panose="020B060602020203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8FDC8AE-D114-28F9-C7AB-ECB0586E4494}"/>
              </a:ext>
            </a:extLst>
          </p:cNvPr>
          <p:cNvSpPr txBox="1"/>
          <p:nvPr/>
        </p:nvSpPr>
        <p:spPr>
          <a:xfrm>
            <a:off x="1267912" y="4703339"/>
            <a:ext cx="1072671" cy="461665"/>
          </a:xfrm>
          <a:prstGeom prst="rect">
            <a:avLst/>
          </a:prstGeom>
          <a:noFill/>
        </p:spPr>
        <p:txBody>
          <a:bodyPr wrap="square" rtlCol="0">
            <a:spAutoFit/>
          </a:bodyPr>
          <a:lstStyle/>
          <a:p>
            <a:pPr algn="ctr"/>
            <a:r>
              <a:rPr lang="fr-FR" sz="2400" b="1">
                <a:solidFill>
                  <a:schemeClr val="tx1">
                    <a:lumMod val="50000"/>
                    <a:lumOff val="50000"/>
                  </a:schemeClr>
                </a:solidFill>
                <a:latin typeface="Arial Narrow" panose="020B0606020202030204" pitchFamily="34" charset="0"/>
                <a:cs typeface="Arial" panose="020B0604020202020204" pitchFamily="34" charset="0"/>
              </a:rPr>
              <a:t>1912</a:t>
            </a:r>
            <a:endParaRPr lang="fr-BE" sz="2400" b="1">
              <a:solidFill>
                <a:schemeClr val="tx1">
                  <a:lumMod val="50000"/>
                  <a:lumOff val="50000"/>
                </a:schemeClr>
              </a:solidFill>
              <a:latin typeface="Arial Narrow" panose="020B0606020202030204" pitchFamily="34" charset="0"/>
              <a:cs typeface="Arial" panose="020B0604020202020204" pitchFamily="34" charset="0"/>
            </a:endParaRPr>
          </a:p>
        </p:txBody>
      </p:sp>
      <p:pic>
        <p:nvPicPr>
          <p:cNvPr id="20" name="Picture 2" descr="undefined">
            <a:extLst>
              <a:ext uri="{FF2B5EF4-FFF2-40B4-BE49-F238E27FC236}">
                <a16:creationId xmlns:a16="http://schemas.microsoft.com/office/drawing/2014/main" id="{7BD1AB4E-9A7D-33E5-164B-80C395FDDD5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6" t="5555" r="5467" b="7000"/>
          <a:stretch/>
        </p:blipFill>
        <p:spPr bwMode="auto">
          <a:xfrm>
            <a:off x="3005977" y="2540516"/>
            <a:ext cx="1451422" cy="18312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undefined">
            <a:extLst>
              <a:ext uri="{FF2B5EF4-FFF2-40B4-BE49-F238E27FC236}">
                <a16:creationId xmlns:a16="http://schemas.microsoft.com/office/drawing/2014/main" id="{758DD2E4-C8A3-C305-CBC3-5A9F5625D13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454" t="78085" r="6818" b="7014"/>
          <a:stretch/>
        </p:blipFill>
        <p:spPr bwMode="auto">
          <a:xfrm>
            <a:off x="3005977" y="4140716"/>
            <a:ext cx="1451421" cy="438400"/>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C9FE28EC-3743-1A5A-EFC3-FB2DACF2C907}"/>
              </a:ext>
            </a:extLst>
          </p:cNvPr>
          <p:cNvSpPr txBox="1"/>
          <p:nvPr/>
        </p:nvSpPr>
        <p:spPr>
          <a:xfrm>
            <a:off x="3042129" y="4698458"/>
            <a:ext cx="1072671" cy="461665"/>
          </a:xfrm>
          <a:prstGeom prst="rect">
            <a:avLst/>
          </a:prstGeom>
          <a:noFill/>
        </p:spPr>
        <p:txBody>
          <a:bodyPr wrap="square" rtlCol="0">
            <a:spAutoFit/>
          </a:bodyPr>
          <a:lstStyle/>
          <a:p>
            <a:pPr algn="ctr"/>
            <a:r>
              <a:rPr lang="fr-FR" sz="2400" b="1" dirty="0">
                <a:solidFill>
                  <a:srgbClr val="694D32"/>
                </a:solidFill>
                <a:latin typeface="Arial Narrow" panose="020B0606020202030204" pitchFamily="34" charset="0"/>
                <a:cs typeface="Arial" panose="020B0604020202020204" pitchFamily="34" charset="0"/>
              </a:rPr>
              <a:t>1928</a:t>
            </a:r>
            <a:endParaRPr lang="fr-BE" sz="2400" b="1" dirty="0">
              <a:solidFill>
                <a:srgbClr val="694D32"/>
              </a:solidFill>
              <a:latin typeface="Arial Narrow" panose="020B0606020202030204" pitchFamily="34" charset="0"/>
              <a:cs typeface="Arial" panose="020B0604020202020204" pitchFamily="34" charset="0"/>
            </a:endParaRPr>
          </a:p>
        </p:txBody>
      </p:sp>
      <p:pic>
        <p:nvPicPr>
          <p:cNvPr id="27" name="Picture 2">
            <a:extLst>
              <a:ext uri="{FF2B5EF4-FFF2-40B4-BE49-F238E27FC236}">
                <a16:creationId xmlns:a16="http://schemas.microsoft.com/office/drawing/2014/main" id="{68732715-86F2-FF52-A178-B2F564F840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3247" y="2557541"/>
            <a:ext cx="1555153" cy="1088607"/>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a:extLst>
              <a:ext uri="{FF2B5EF4-FFF2-40B4-BE49-F238E27FC236}">
                <a16:creationId xmlns:a16="http://schemas.microsoft.com/office/drawing/2014/main" id="{B240FC5C-9439-77CF-85E0-ACA2D8F9EDF7}"/>
              </a:ext>
            </a:extLst>
          </p:cNvPr>
          <p:cNvSpPr txBox="1"/>
          <p:nvPr/>
        </p:nvSpPr>
        <p:spPr>
          <a:xfrm>
            <a:off x="5035164" y="4693779"/>
            <a:ext cx="1072671" cy="461665"/>
          </a:xfrm>
          <a:prstGeom prst="rect">
            <a:avLst/>
          </a:prstGeom>
          <a:noFill/>
        </p:spPr>
        <p:txBody>
          <a:bodyPr wrap="square" rtlCol="0">
            <a:spAutoFit/>
          </a:bodyPr>
          <a:lstStyle/>
          <a:p>
            <a:r>
              <a:rPr lang="fr-FR" sz="2400" b="1">
                <a:latin typeface="Arial Narrow" panose="020B0606020202030204" pitchFamily="34" charset="0"/>
                <a:cs typeface="Arial" panose="020B0604020202020204" pitchFamily="34" charset="0"/>
              </a:rPr>
              <a:t>1947</a:t>
            </a:r>
            <a:endParaRPr lang="fr-BE" sz="2400" b="1">
              <a:latin typeface="Arial Narrow" panose="020B0606020202030204" pitchFamily="34" charset="0"/>
              <a:cs typeface="Arial" panose="020B0604020202020204" pitchFamily="34" charset="0"/>
            </a:endParaRPr>
          </a:p>
        </p:txBody>
      </p:sp>
      <p:pic>
        <p:nvPicPr>
          <p:cNvPr id="29" name="Image 28" descr="Une image contenant texte, clipart&#10;&#10;Description générée automatiquement">
            <a:extLst>
              <a:ext uri="{FF2B5EF4-FFF2-40B4-BE49-F238E27FC236}">
                <a16:creationId xmlns:a16="http://schemas.microsoft.com/office/drawing/2014/main" id="{4B36E44C-42B0-ADC0-18BC-832DE75113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9447" y="3870542"/>
            <a:ext cx="1402753" cy="625258"/>
          </a:xfrm>
          <a:prstGeom prst="rect">
            <a:avLst/>
          </a:prstGeom>
        </p:spPr>
      </p:pic>
      <p:pic>
        <p:nvPicPr>
          <p:cNvPr id="14" name="Image 13">
            <a:extLst>
              <a:ext uri="{FF2B5EF4-FFF2-40B4-BE49-F238E27FC236}">
                <a16:creationId xmlns:a16="http://schemas.microsoft.com/office/drawing/2014/main" id="{D298321A-2FA6-63AE-C701-0CA1428233CB}"/>
              </a:ext>
            </a:extLst>
          </p:cNvPr>
          <p:cNvPicPr>
            <a:picLocks noChangeAspect="1"/>
          </p:cNvPicPr>
          <p:nvPr/>
        </p:nvPicPr>
        <p:blipFill rotWithShape="1">
          <a:blip r:embed="rId8"/>
          <a:srcRect b="3136"/>
          <a:stretch/>
        </p:blipFill>
        <p:spPr>
          <a:xfrm>
            <a:off x="144340" y="2808511"/>
            <a:ext cx="2743711" cy="1775227"/>
          </a:xfrm>
          <a:prstGeom prst="rect">
            <a:avLst/>
          </a:prstGeom>
        </p:spPr>
      </p:pic>
      <p:sp>
        <p:nvSpPr>
          <p:cNvPr id="16" name="ZoneTexte 15">
            <a:extLst>
              <a:ext uri="{FF2B5EF4-FFF2-40B4-BE49-F238E27FC236}">
                <a16:creationId xmlns:a16="http://schemas.microsoft.com/office/drawing/2014/main" id="{A95FCC83-58FC-BDFB-7523-B3D5407DADB7}"/>
              </a:ext>
            </a:extLst>
          </p:cNvPr>
          <p:cNvSpPr txBox="1"/>
          <p:nvPr/>
        </p:nvSpPr>
        <p:spPr>
          <a:xfrm>
            <a:off x="144337" y="1879937"/>
            <a:ext cx="2739724" cy="1015663"/>
          </a:xfrm>
          <a:prstGeom prst="rect">
            <a:avLst/>
          </a:prstGeom>
          <a:solidFill>
            <a:srgbClr val="898989"/>
          </a:solidFill>
        </p:spPr>
        <p:txBody>
          <a:bodyPr wrap="square" rtlCol="0" anchor="ctr">
            <a:spAutoFit/>
          </a:bodyPr>
          <a:lstStyle/>
          <a:p>
            <a:pPr algn="ctr"/>
            <a:r>
              <a:rPr lang="fr-BE" sz="2000" b="1">
                <a:solidFill>
                  <a:schemeClr val="bg1"/>
                </a:solidFill>
                <a:latin typeface="Arial Narrow" panose="020B0606020202030204" pitchFamily="34" charset="0"/>
              </a:rPr>
              <a:t>International Solvay Institutes </a:t>
            </a:r>
          </a:p>
          <a:p>
            <a:pPr algn="ctr"/>
            <a:r>
              <a:rPr lang="fr-BE" sz="2000" b="1">
                <a:solidFill>
                  <a:schemeClr val="bg1"/>
                </a:solidFill>
                <a:latin typeface="Arial Narrow" panose="020B0606020202030204" pitchFamily="34" charset="0"/>
              </a:rPr>
              <a:t>for </a:t>
            </a:r>
            <a:r>
              <a:rPr lang="fr-BE" sz="2000" b="1" err="1">
                <a:solidFill>
                  <a:schemeClr val="bg1"/>
                </a:solidFill>
                <a:latin typeface="Arial Narrow" panose="020B0606020202030204" pitchFamily="34" charset="0"/>
              </a:rPr>
              <a:t>Physics</a:t>
            </a:r>
            <a:endParaRPr lang="fr-BE" sz="2000" b="1">
              <a:solidFill>
                <a:schemeClr val="bg1"/>
              </a:solidFill>
              <a:latin typeface="Arial Narrow" panose="020B0606020202030204" pitchFamily="34" charset="0"/>
            </a:endParaRPr>
          </a:p>
        </p:txBody>
      </p:sp>
    </p:spTree>
    <p:extLst>
      <p:ext uri="{BB962C8B-B14F-4D97-AF65-F5344CB8AC3E}">
        <p14:creationId xmlns:p14="http://schemas.microsoft.com/office/powerpoint/2010/main" val="253205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4">
            <a:extLst>
              <a:ext uri="{FF2B5EF4-FFF2-40B4-BE49-F238E27FC236}">
                <a16:creationId xmlns:a16="http://schemas.microsoft.com/office/drawing/2014/main" id="{CA96F812-0A10-9339-1442-63BC86E7CBE1}"/>
              </a:ext>
            </a:extLst>
          </p:cNvPr>
          <p:cNvSpPr txBox="1">
            <a:spLocks noChangeArrowheads="1"/>
          </p:cNvSpPr>
          <p:nvPr/>
        </p:nvSpPr>
        <p:spPr bwMode="auto">
          <a:xfrm>
            <a:off x="698425" y="843202"/>
            <a:ext cx="112328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1938" indent="-261938"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spcAft>
                <a:spcPts val="600"/>
              </a:spcAft>
            </a:pPr>
            <a:r>
              <a:rPr lang="fr-BE" sz="3200" b="1" dirty="0">
                <a:latin typeface="Arial Narrow" panose="020B0606020202030204" pitchFamily="34" charset="0"/>
              </a:rPr>
              <a:t>Belgium, a </a:t>
            </a:r>
            <a:r>
              <a:rPr lang="fr-BE" sz="3200" b="1" dirty="0" err="1">
                <a:latin typeface="Arial Narrow" panose="020B0606020202030204" pitchFamily="34" charset="0"/>
              </a:rPr>
              <a:t>federal</a:t>
            </a:r>
            <a:r>
              <a:rPr lang="fr-BE" sz="3200" b="1" dirty="0">
                <a:latin typeface="Arial Narrow" panose="020B0606020202030204" pitchFamily="34" charset="0"/>
              </a:rPr>
              <a:t> State: →</a:t>
            </a:r>
            <a:r>
              <a:rPr lang="fr-BE" sz="3200" b="1" i="1" dirty="0">
                <a:latin typeface="Arial Narrow" panose="020B0606020202030204" pitchFamily="34" charset="0"/>
              </a:rPr>
              <a:t> </a:t>
            </a:r>
            <a:r>
              <a:rPr lang="fr-BE" sz="3200" i="1" dirty="0">
                <a:latin typeface="Arial Narrow" panose="020B0606020202030204" pitchFamily="34" charset="0"/>
              </a:rPr>
              <a:t>Belgian contribution to </a:t>
            </a:r>
            <a:r>
              <a:rPr lang="fr-BE" sz="3200" i="1" dirty="0" err="1">
                <a:latin typeface="Arial Narrow" panose="020B0606020202030204" pitchFamily="34" charset="0"/>
              </a:rPr>
              <a:t>Cern</a:t>
            </a:r>
            <a:r>
              <a:rPr lang="fr-BE" sz="3200" i="1" dirty="0">
                <a:latin typeface="Arial Narrow" panose="020B0606020202030204" pitchFamily="34" charset="0"/>
              </a:rPr>
              <a:t>, </a:t>
            </a:r>
            <a:r>
              <a:rPr lang="en-US" sz="3200" i="1" dirty="0">
                <a:latin typeface="Arial Narrow" panose="020B0606020202030204" pitchFamily="34" charset="0"/>
              </a:rPr>
              <a:t>partial exemption from payroll withholding tax for researchers</a:t>
            </a:r>
            <a:endParaRPr lang="fr-BE" sz="3200" i="1" dirty="0">
              <a:latin typeface="Arial Narrow" panose="020B0606020202030204" pitchFamily="34" charset="0"/>
            </a:endParaRPr>
          </a:p>
        </p:txBody>
      </p:sp>
      <p:sp>
        <p:nvSpPr>
          <p:cNvPr id="2" name="ZoneTexte 40">
            <a:extLst>
              <a:ext uri="{FF2B5EF4-FFF2-40B4-BE49-F238E27FC236}">
                <a16:creationId xmlns:a16="http://schemas.microsoft.com/office/drawing/2014/main" id="{C16A9499-87ED-168D-F91D-A5A37211B454}"/>
              </a:ext>
            </a:extLst>
          </p:cNvPr>
          <p:cNvSpPr txBox="1">
            <a:spLocks noChangeArrowheads="1"/>
          </p:cNvSpPr>
          <p:nvPr/>
        </p:nvSpPr>
        <p:spPr bwMode="auto">
          <a:xfrm>
            <a:off x="300120" y="238337"/>
            <a:ext cx="10753195" cy="584775"/>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450839" indent="-450839" algn="ctr" eaLnBrk="1" hangingPunct="1"/>
            <a:r>
              <a:rPr lang="fr-BE" sz="3200" b="1" dirty="0">
                <a:solidFill>
                  <a:srgbClr val="840060"/>
                </a:solidFill>
                <a:latin typeface="Arial Narrow" panose="020B0606020202030204" pitchFamily="34" charset="0"/>
              </a:rPr>
              <a:t>1.  R&amp;I LANDSCAPE IN BELGIUM</a:t>
            </a:r>
          </a:p>
        </p:txBody>
      </p:sp>
      <p:pic>
        <p:nvPicPr>
          <p:cNvPr id="4" name="Image 3">
            <a:extLst>
              <a:ext uri="{FF2B5EF4-FFF2-40B4-BE49-F238E27FC236}">
                <a16:creationId xmlns:a16="http://schemas.microsoft.com/office/drawing/2014/main" id="{E756B4B8-F2DA-1BEA-379A-5527C3C88CCF}"/>
              </a:ext>
            </a:extLst>
          </p:cNvPr>
          <p:cNvPicPr>
            <a:picLocks noChangeAspect="1"/>
          </p:cNvPicPr>
          <p:nvPr/>
        </p:nvPicPr>
        <p:blipFill>
          <a:blip r:embed="rId3"/>
          <a:stretch>
            <a:fillRect/>
          </a:stretch>
        </p:blipFill>
        <p:spPr>
          <a:xfrm>
            <a:off x="535472" y="2368146"/>
            <a:ext cx="4961945" cy="3670788"/>
          </a:xfrm>
          <a:prstGeom prst="rect">
            <a:avLst/>
          </a:prstGeom>
        </p:spPr>
      </p:pic>
      <p:sp>
        <p:nvSpPr>
          <p:cNvPr id="17" name="Rectangle 16">
            <a:extLst>
              <a:ext uri="{FF2B5EF4-FFF2-40B4-BE49-F238E27FC236}">
                <a16:creationId xmlns:a16="http://schemas.microsoft.com/office/drawing/2014/main" id="{004CAF5A-C368-654E-904B-D825DBF60BD4}"/>
              </a:ext>
            </a:extLst>
          </p:cNvPr>
          <p:cNvSpPr/>
          <p:nvPr/>
        </p:nvSpPr>
        <p:spPr>
          <a:xfrm>
            <a:off x="638978" y="4902506"/>
            <a:ext cx="1961003" cy="3194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5" name="Connecteur droit avec flèche 4">
            <a:extLst>
              <a:ext uri="{FF2B5EF4-FFF2-40B4-BE49-F238E27FC236}">
                <a16:creationId xmlns:a16="http://schemas.microsoft.com/office/drawing/2014/main" id="{189F09F6-9111-D3EF-2BBF-B9C226188294}"/>
              </a:ext>
            </a:extLst>
          </p:cNvPr>
          <p:cNvCxnSpPr/>
          <p:nvPr/>
        </p:nvCxnSpPr>
        <p:spPr>
          <a:xfrm>
            <a:off x="13559883" y="823112"/>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6CAB8991-0CAD-4A43-3FBD-C3D2A0ACC4B7}"/>
              </a:ext>
            </a:extLst>
          </p:cNvPr>
          <p:cNvSpPr txBox="1"/>
          <p:nvPr/>
        </p:nvSpPr>
        <p:spPr>
          <a:xfrm>
            <a:off x="6314845" y="3726486"/>
            <a:ext cx="5341683" cy="1384995"/>
          </a:xfrm>
          <a:prstGeom prst="rect">
            <a:avLst/>
          </a:prstGeom>
          <a:noFill/>
        </p:spPr>
        <p:txBody>
          <a:bodyPr wrap="square" rtlCol="0">
            <a:spAutoFit/>
          </a:bodyPr>
          <a:lstStyle/>
          <a:p>
            <a:r>
              <a:rPr lang="fr-BE" sz="2800" b="1" dirty="0" err="1">
                <a:latin typeface="Arial Narrow" panose="020B0606020202030204" pitchFamily="34" charset="0"/>
              </a:rPr>
              <a:t>Regions</a:t>
            </a:r>
            <a:r>
              <a:rPr lang="fr-BE" sz="2800" b="1" dirty="0">
                <a:latin typeface="Arial Narrow" panose="020B0606020202030204" pitchFamily="34" charset="0"/>
              </a:rPr>
              <a:t> and </a:t>
            </a:r>
            <a:r>
              <a:rPr lang="fr-BE" sz="2800" b="1" dirty="0" err="1">
                <a:latin typeface="Arial Narrow" panose="020B0606020202030204" pitchFamily="34" charset="0"/>
              </a:rPr>
              <a:t>Communities</a:t>
            </a:r>
            <a:r>
              <a:rPr lang="fr-BE" sz="2800" b="1" dirty="0">
                <a:latin typeface="Arial Narrow" panose="020B0606020202030204" pitchFamily="34" charset="0"/>
              </a:rPr>
              <a:t> </a:t>
            </a:r>
            <a:r>
              <a:rPr lang="fr-BE" sz="2800" b="1" dirty="0" err="1">
                <a:latin typeface="Arial Narrow" panose="020B0606020202030204" pitchFamily="34" charset="0"/>
              </a:rPr>
              <a:t>responsible</a:t>
            </a:r>
            <a:r>
              <a:rPr lang="fr-BE" sz="2800" b="1" dirty="0">
                <a:latin typeface="Arial Narrow" panose="020B0606020202030204" pitchFamily="34" charset="0"/>
              </a:rPr>
              <a:t> for </a:t>
            </a:r>
            <a:r>
              <a:rPr lang="fr-BE" sz="2800" b="1" dirty="0" err="1">
                <a:latin typeface="Arial Narrow" panose="020B0606020202030204" pitchFamily="34" charset="0"/>
              </a:rPr>
              <a:t>education</a:t>
            </a:r>
            <a:r>
              <a:rPr lang="fr-BE" sz="2800" b="1" dirty="0">
                <a:latin typeface="Arial Narrow" panose="020B0606020202030204" pitchFamily="34" charset="0"/>
              </a:rPr>
              <a:t> and </a:t>
            </a:r>
            <a:r>
              <a:rPr lang="fr-BE" sz="2800" b="1" dirty="0" err="1">
                <a:latin typeface="Arial Narrow" panose="020B0606020202030204" pitchFamily="34" charset="0"/>
              </a:rPr>
              <a:t>research</a:t>
            </a:r>
            <a:endParaRPr lang="fr-BE" sz="2800" b="1" dirty="0">
              <a:latin typeface="Arial Narrow" panose="020B0606020202030204" pitchFamily="34" charset="0"/>
            </a:endParaRPr>
          </a:p>
        </p:txBody>
      </p:sp>
    </p:spTree>
    <p:extLst>
      <p:ext uri="{BB962C8B-B14F-4D97-AF65-F5344CB8AC3E}">
        <p14:creationId xmlns:p14="http://schemas.microsoft.com/office/powerpoint/2010/main" val="50936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7A0EC-AD77-3AFD-54C2-CB64FC0113C1}"/>
            </a:ext>
          </a:extLst>
        </p:cNvPr>
        <p:cNvGrpSpPr/>
        <p:nvPr/>
      </p:nvGrpSpPr>
      <p:grpSpPr>
        <a:xfrm>
          <a:off x="0" y="0"/>
          <a:ext cx="0" cy="0"/>
          <a:chOff x="0" y="0"/>
          <a:chExt cx="0" cy="0"/>
        </a:xfrm>
      </p:grpSpPr>
      <p:sp>
        <p:nvSpPr>
          <p:cNvPr id="6" name="ZoneTexte 4">
            <a:extLst>
              <a:ext uri="{FF2B5EF4-FFF2-40B4-BE49-F238E27FC236}">
                <a16:creationId xmlns:a16="http://schemas.microsoft.com/office/drawing/2014/main" id="{1B62804D-E8B7-3D20-AC86-B19E5D2E7089}"/>
              </a:ext>
            </a:extLst>
          </p:cNvPr>
          <p:cNvSpPr txBox="1">
            <a:spLocks noChangeArrowheads="1"/>
          </p:cNvSpPr>
          <p:nvPr/>
        </p:nvSpPr>
        <p:spPr bwMode="auto">
          <a:xfrm>
            <a:off x="5802217" y="3619811"/>
            <a:ext cx="6129049" cy="37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1938" indent="-261938"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r>
              <a:rPr lang="fr-BE" sz="3200" b="1" dirty="0" err="1">
                <a:latin typeface="Arial Narrow" panose="020B0606020202030204" pitchFamily="34" charset="0"/>
              </a:rPr>
              <a:t>Wallonia</a:t>
            </a:r>
            <a:r>
              <a:rPr lang="fr-BE" sz="3200" b="1" dirty="0">
                <a:latin typeface="Arial Narrow" panose="020B0606020202030204" pitchFamily="34" charset="0"/>
              </a:rPr>
              <a:t> </a:t>
            </a:r>
            <a:r>
              <a:rPr lang="fr-BE" sz="3200" b="1" dirty="0" err="1">
                <a:latin typeface="Arial Narrow" panose="020B0606020202030204" pitchFamily="34" charset="0"/>
              </a:rPr>
              <a:t>region</a:t>
            </a:r>
            <a:endParaRPr lang="fr-BE" sz="3200" dirty="0">
              <a:latin typeface="Arial Narrow" panose="020B0606020202030204" pitchFamily="34" charset="0"/>
            </a:endParaRPr>
          </a:p>
          <a:p>
            <a:pPr marL="0" indent="0" eaLnBrk="1" hangingPunct="1"/>
            <a:r>
              <a:rPr lang="fr-BE" sz="3200" i="1" dirty="0" err="1">
                <a:latin typeface="Arial Narrow" panose="020B0606020202030204" pitchFamily="34" charset="0"/>
              </a:rPr>
              <a:t>applied</a:t>
            </a:r>
            <a:r>
              <a:rPr lang="fr-BE" sz="3200" i="1" dirty="0">
                <a:latin typeface="Arial Narrow" panose="020B0606020202030204" pitchFamily="34" charset="0"/>
              </a:rPr>
              <a:t> </a:t>
            </a:r>
            <a:r>
              <a:rPr lang="fr-BE" sz="3200" i="1" dirty="0" err="1">
                <a:latin typeface="Arial Narrow" panose="020B0606020202030204" pitchFamily="34" charset="0"/>
              </a:rPr>
              <a:t>research</a:t>
            </a:r>
            <a:r>
              <a:rPr lang="fr-BE" sz="3200" i="1" dirty="0">
                <a:latin typeface="Arial Narrow" panose="020B0606020202030204" pitchFamily="34" charset="0"/>
              </a:rPr>
              <a:t> and innovation</a:t>
            </a:r>
          </a:p>
          <a:p>
            <a:pPr marL="0" indent="0" eaLnBrk="1" hangingPunct="1"/>
            <a:endParaRPr lang="fr-BE" sz="3200" dirty="0">
              <a:latin typeface="Arial Narrow" panose="020B0606020202030204" pitchFamily="34" charset="0"/>
            </a:endParaRPr>
          </a:p>
          <a:p>
            <a:pPr marL="0" indent="0" eaLnBrk="1" hangingPunct="1">
              <a:spcAft>
                <a:spcPts val="600"/>
              </a:spcAft>
            </a:pPr>
            <a:r>
              <a:rPr lang="fr-BE" sz="3200" b="1" dirty="0">
                <a:latin typeface="Arial Narrow" panose="020B0606020202030204" pitchFamily="34" charset="0"/>
              </a:rPr>
              <a:t>French </a:t>
            </a:r>
            <a:r>
              <a:rPr lang="fr-BE" sz="3200" b="1" dirty="0" err="1">
                <a:latin typeface="Arial Narrow" panose="020B0606020202030204" pitchFamily="34" charset="0"/>
              </a:rPr>
              <a:t>speaking</a:t>
            </a:r>
            <a:r>
              <a:rPr lang="fr-BE" sz="3200" b="1" dirty="0">
                <a:latin typeface="Arial Narrow" panose="020B0606020202030204" pitchFamily="34" charset="0"/>
              </a:rPr>
              <a:t> </a:t>
            </a:r>
            <a:r>
              <a:rPr lang="fr-BE" sz="3200" b="1" dirty="0" err="1">
                <a:latin typeface="Arial Narrow" panose="020B0606020202030204" pitchFamily="34" charset="0"/>
              </a:rPr>
              <a:t>community</a:t>
            </a:r>
            <a:endParaRPr lang="fr-BE" sz="3200" b="1" dirty="0">
              <a:latin typeface="Arial Narrow" panose="020B0606020202030204" pitchFamily="34" charset="0"/>
            </a:endParaRPr>
          </a:p>
          <a:p>
            <a:pPr marL="0" indent="0" eaLnBrk="1" hangingPunct="1">
              <a:spcAft>
                <a:spcPts val="600"/>
              </a:spcAft>
            </a:pPr>
            <a:r>
              <a:rPr lang="fr-BE" sz="3200" b="1" dirty="0">
                <a:latin typeface="Arial Narrow" panose="020B0606020202030204" pitchFamily="34" charset="0"/>
              </a:rPr>
              <a:t>(</a:t>
            </a:r>
            <a:r>
              <a:rPr lang="fr-BE" sz="3200" b="1" dirty="0" err="1">
                <a:latin typeface="Arial Narrow" panose="020B0606020202030204" pitchFamily="34" charset="0"/>
              </a:rPr>
              <a:t>Wallonia</a:t>
            </a:r>
            <a:r>
              <a:rPr lang="fr-BE" sz="3200" b="1" dirty="0">
                <a:latin typeface="Arial Narrow" panose="020B0606020202030204" pitchFamily="34" charset="0"/>
              </a:rPr>
              <a:t> Brussels </a:t>
            </a:r>
            <a:r>
              <a:rPr lang="fr-BE" sz="3200" b="1" dirty="0" err="1">
                <a:latin typeface="Arial Narrow" panose="020B0606020202030204" pitchFamily="34" charset="0"/>
              </a:rPr>
              <a:t>Federation</a:t>
            </a:r>
            <a:r>
              <a:rPr lang="fr-BE" sz="3200" b="1" dirty="0">
                <a:latin typeface="Arial Narrow" panose="020B0606020202030204" pitchFamily="34" charset="0"/>
              </a:rPr>
              <a:t> WBF)</a:t>
            </a:r>
          </a:p>
          <a:p>
            <a:pPr marL="0" indent="0" eaLnBrk="1" hangingPunct="1">
              <a:spcAft>
                <a:spcPts val="600"/>
              </a:spcAft>
            </a:pPr>
            <a:r>
              <a:rPr lang="fr-BE" sz="3200" i="1" u="sng" dirty="0">
                <a:latin typeface="Arial Narrow" panose="020B0606020202030204" pitchFamily="34" charset="0"/>
              </a:rPr>
              <a:t>basic </a:t>
            </a:r>
            <a:r>
              <a:rPr lang="fr-BE" sz="3200" i="1" u="sng" dirty="0" err="1">
                <a:latin typeface="Arial Narrow" panose="020B0606020202030204" pitchFamily="34" charset="0"/>
              </a:rPr>
              <a:t>research</a:t>
            </a:r>
            <a:r>
              <a:rPr lang="fr-BE" sz="3200" i="1" u="sng" dirty="0">
                <a:latin typeface="Arial Narrow" panose="020B0606020202030204" pitchFamily="34" charset="0"/>
              </a:rPr>
              <a:t> (FNRS, </a:t>
            </a:r>
            <a:r>
              <a:rPr lang="fr-BE" sz="3200" i="1" u="sng" dirty="0" err="1">
                <a:latin typeface="Arial Narrow" panose="020B0606020202030204" pitchFamily="34" charset="0"/>
              </a:rPr>
              <a:t>Universities</a:t>
            </a:r>
            <a:r>
              <a:rPr lang="fr-BE" sz="3200" i="1" u="sng" dirty="0">
                <a:latin typeface="Arial Narrow" panose="020B0606020202030204" pitchFamily="34" charset="0"/>
              </a:rPr>
              <a:t>)</a:t>
            </a:r>
            <a:endParaRPr lang="fr-BE" sz="3200" u="sng" dirty="0">
              <a:latin typeface="Arial Narrow" panose="020B0606020202030204" pitchFamily="34" charset="0"/>
            </a:endParaRPr>
          </a:p>
          <a:p>
            <a:pPr marL="0" indent="0" eaLnBrk="1" hangingPunct="1">
              <a:spcAft>
                <a:spcPts val="600"/>
              </a:spcAft>
            </a:pPr>
            <a:endParaRPr lang="fr-BE" sz="3200" b="1" dirty="0">
              <a:latin typeface="Arial Narrow" panose="020B0606020202030204" pitchFamily="34" charset="0"/>
            </a:endParaRPr>
          </a:p>
        </p:txBody>
      </p:sp>
      <p:sp>
        <p:nvSpPr>
          <p:cNvPr id="16" name="ZoneTexte 4">
            <a:extLst>
              <a:ext uri="{FF2B5EF4-FFF2-40B4-BE49-F238E27FC236}">
                <a16:creationId xmlns:a16="http://schemas.microsoft.com/office/drawing/2014/main" id="{30D4B778-CF52-6232-6F4D-5E96446B76F1}"/>
              </a:ext>
            </a:extLst>
          </p:cNvPr>
          <p:cNvSpPr txBox="1">
            <a:spLocks noChangeArrowheads="1"/>
          </p:cNvSpPr>
          <p:nvPr/>
        </p:nvSpPr>
        <p:spPr bwMode="auto">
          <a:xfrm>
            <a:off x="698425" y="843202"/>
            <a:ext cx="112328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1938" indent="-261938"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0" indent="0" eaLnBrk="1" hangingPunct="1">
              <a:spcAft>
                <a:spcPts val="600"/>
              </a:spcAft>
            </a:pPr>
            <a:r>
              <a:rPr lang="fr-BE" sz="3200" b="1" dirty="0">
                <a:latin typeface="Arial Narrow" panose="020B0606020202030204" pitchFamily="34" charset="0"/>
              </a:rPr>
              <a:t>Belgium, a </a:t>
            </a:r>
            <a:r>
              <a:rPr lang="fr-BE" sz="3200" b="1" dirty="0" err="1">
                <a:latin typeface="Arial Narrow" panose="020B0606020202030204" pitchFamily="34" charset="0"/>
              </a:rPr>
              <a:t>federal</a:t>
            </a:r>
            <a:r>
              <a:rPr lang="fr-BE" sz="3200" b="1" dirty="0">
                <a:latin typeface="Arial Narrow" panose="020B0606020202030204" pitchFamily="34" charset="0"/>
              </a:rPr>
              <a:t> State: →</a:t>
            </a:r>
            <a:r>
              <a:rPr lang="fr-BE" sz="3200" b="1" i="1" dirty="0">
                <a:latin typeface="Arial Narrow" panose="020B0606020202030204" pitchFamily="34" charset="0"/>
              </a:rPr>
              <a:t> </a:t>
            </a:r>
            <a:r>
              <a:rPr lang="fr-BE" sz="3200" i="1" dirty="0">
                <a:latin typeface="Arial Narrow" panose="020B0606020202030204" pitchFamily="34" charset="0"/>
              </a:rPr>
              <a:t>Belgian contribution to </a:t>
            </a:r>
            <a:r>
              <a:rPr lang="fr-BE" sz="3200" i="1" dirty="0" err="1">
                <a:latin typeface="Arial Narrow" panose="020B0606020202030204" pitchFamily="34" charset="0"/>
              </a:rPr>
              <a:t>Cern</a:t>
            </a:r>
            <a:r>
              <a:rPr lang="fr-BE" sz="3200" i="1" dirty="0">
                <a:latin typeface="Arial Narrow" panose="020B0606020202030204" pitchFamily="34" charset="0"/>
              </a:rPr>
              <a:t>, </a:t>
            </a:r>
            <a:r>
              <a:rPr lang="en-US" sz="3200" i="1" dirty="0">
                <a:latin typeface="Arial Narrow" panose="020B0606020202030204" pitchFamily="34" charset="0"/>
              </a:rPr>
              <a:t>partial exemption from payroll withholding tax for researchers</a:t>
            </a:r>
            <a:endParaRPr lang="fr-BE" sz="3200" i="1" dirty="0">
              <a:latin typeface="Arial Narrow" panose="020B0606020202030204" pitchFamily="34" charset="0"/>
            </a:endParaRPr>
          </a:p>
        </p:txBody>
      </p:sp>
      <p:sp>
        <p:nvSpPr>
          <p:cNvPr id="2" name="ZoneTexte 40">
            <a:extLst>
              <a:ext uri="{FF2B5EF4-FFF2-40B4-BE49-F238E27FC236}">
                <a16:creationId xmlns:a16="http://schemas.microsoft.com/office/drawing/2014/main" id="{844FEBC4-E379-8C31-D9F9-31EAA750855A}"/>
              </a:ext>
            </a:extLst>
          </p:cNvPr>
          <p:cNvSpPr txBox="1">
            <a:spLocks noChangeArrowheads="1"/>
          </p:cNvSpPr>
          <p:nvPr/>
        </p:nvSpPr>
        <p:spPr bwMode="auto">
          <a:xfrm>
            <a:off x="300120" y="238337"/>
            <a:ext cx="10753195" cy="584775"/>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450839" indent="-450839" algn="ctr" eaLnBrk="1" hangingPunct="1"/>
            <a:r>
              <a:rPr lang="fr-BE" sz="3200" b="1" dirty="0">
                <a:solidFill>
                  <a:srgbClr val="840060"/>
                </a:solidFill>
                <a:latin typeface="Arial Narrow" panose="020B0606020202030204" pitchFamily="34" charset="0"/>
              </a:rPr>
              <a:t>1.  R&amp;I LANDSCAPE IN BELGIUM</a:t>
            </a:r>
          </a:p>
        </p:txBody>
      </p:sp>
      <p:pic>
        <p:nvPicPr>
          <p:cNvPr id="4" name="Image 3">
            <a:extLst>
              <a:ext uri="{FF2B5EF4-FFF2-40B4-BE49-F238E27FC236}">
                <a16:creationId xmlns:a16="http://schemas.microsoft.com/office/drawing/2014/main" id="{57B11C09-7C44-0AA3-7138-BA3545F40E38}"/>
              </a:ext>
            </a:extLst>
          </p:cNvPr>
          <p:cNvPicPr>
            <a:picLocks noChangeAspect="1"/>
          </p:cNvPicPr>
          <p:nvPr/>
        </p:nvPicPr>
        <p:blipFill>
          <a:blip r:embed="rId3"/>
          <a:stretch>
            <a:fillRect/>
          </a:stretch>
        </p:blipFill>
        <p:spPr>
          <a:xfrm>
            <a:off x="535472" y="2368146"/>
            <a:ext cx="4961945" cy="3670788"/>
          </a:xfrm>
          <a:prstGeom prst="rect">
            <a:avLst/>
          </a:prstGeom>
        </p:spPr>
      </p:pic>
      <p:sp>
        <p:nvSpPr>
          <p:cNvPr id="17" name="Rectangle 16">
            <a:extLst>
              <a:ext uri="{FF2B5EF4-FFF2-40B4-BE49-F238E27FC236}">
                <a16:creationId xmlns:a16="http://schemas.microsoft.com/office/drawing/2014/main" id="{E79553E8-5168-B736-7722-F9D94A4F7640}"/>
              </a:ext>
            </a:extLst>
          </p:cNvPr>
          <p:cNvSpPr/>
          <p:nvPr/>
        </p:nvSpPr>
        <p:spPr>
          <a:xfrm>
            <a:off x="638978" y="4902506"/>
            <a:ext cx="1961003" cy="3194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9" name="Connecteur droit avec flèche 18">
            <a:extLst>
              <a:ext uri="{FF2B5EF4-FFF2-40B4-BE49-F238E27FC236}">
                <a16:creationId xmlns:a16="http://schemas.microsoft.com/office/drawing/2014/main" id="{C4C3CA9E-B24B-831D-9695-D4E527525D48}"/>
              </a:ext>
            </a:extLst>
          </p:cNvPr>
          <p:cNvCxnSpPr/>
          <p:nvPr/>
        </p:nvCxnSpPr>
        <p:spPr>
          <a:xfrm>
            <a:off x="4872485" y="5299113"/>
            <a:ext cx="804232" cy="0"/>
          </a:xfrm>
          <a:prstGeom prst="straightConnector1">
            <a:avLst/>
          </a:prstGeom>
          <a:ln>
            <a:solidFill>
              <a:srgbClr val="DED100"/>
            </a:solidFill>
            <a:tailEnd type="triangle"/>
          </a:ln>
        </p:spPr>
        <p:style>
          <a:lnRef idx="3">
            <a:schemeClr val="accent5"/>
          </a:lnRef>
          <a:fillRef idx="0">
            <a:schemeClr val="accent5"/>
          </a:fillRef>
          <a:effectRef idx="2">
            <a:schemeClr val="accent5"/>
          </a:effectRef>
          <a:fontRef idx="minor">
            <a:schemeClr val="tx1"/>
          </a:fontRef>
        </p:style>
      </p:cxnSp>
      <p:cxnSp>
        <p:nvCxnSpPr>
          <p:cNvPr id="5" name="Connecteur droit avec flèche 4">
            <a:extLst>
              <a:ext uri="{FF2B5EF4-FFF2-40B4-BE49-F238E27FC236}">
                <a16:creationId xmlns:a16="http://schemas.microsoft.com/office/drawing/2014/main" id="{06F9BCAC-B89C-2B55-BBBB-B3AD0005B3DE}"/>
              </a:ext>
            </a:extLst>
          </p:cNvPr>
          <p:cNvCxnSpPr/>
          <p:nvPr/>
        </p:nvCxnSpPr>
        <p:spPr>
          <a:xfrm>
            <a:off x="13559883" y="823112"/>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476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40">
            <a:extLst>
              <a:ext uri="{FF2B5EF4-FFF2-40B4-BE49-F238E27FC236}">
                <a16:creationId xmlns:a16="http://schemas.microsoft.com/office/drawing/2014/main" id="{8D37AB88-7BB1-45DC-87A6-CBED3BCC1486}"/>
              </a:ext>
            </a:extLst>
          </p:cNvPr>
          <p:cNvSpPr txBox="1">
            <a:spLocks noChangeArrowheads="1"/>
          </p:cNvSpPr>
          <p:nvPr/>
        </p:nvSpPr>
        <p:spPr bwMode="auto">
          <a:xfrm>
            <a:off x="246090" y="154785"/>
            <a:ext cx="11817380" cy="584775"/>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450839" indent="-450839" algn="ctr" eaLnBrk="1" hangingPunct="1"/>
            <a:r>
              <a:rPr lang="fr-BE" sz="3200" b="1" dirty="0">
                <a:solidFill>
                  <a:srgbClr val="840060"/>
                </a:solidFill>
                <a:latin typeface="Arial Narrow" panose="020B0606020202030204" pitchFamily="34" charset="0"/>
              </a:rPr>
              <a:t>2. HIGHER EDUCATION AND RESEARCH IN WBF</a:t>
            </a:r>
            <a:r>
              <a:rPr lang="fr-BE" sz="3200" b="1" dirty="0">
                <a:solidFill>
                  <a:schemeClr val="bg1"/>
                </a:solidFill>
                <a:latin typeface="Arial Narrow" panose="020B0606020202030204" pitchFamily="34" charset="0"/>
              </a:rPr>
              <a:t>(</a:t>
            </a:r>
            <a:r>
              <a:rPr lang="fr-BE" sz="2800" b="1" dirty="0">
                <a:solidFill>
                  <a:schemeClr val="bg1"/>
                </a:solidFill>
                <a:latin typeface="Arial Narrow" panose="020B0606020202030204" pitchFamily="34" charset="0"/>
              </a:rPr>
              <a:t>1)  </a:t>
            </a:r>
          </a:p>
        </p:txBody>
      </p:sp>
      <p:sp>
        <p:nvSpPr>
          <p:cNvPr id="13" name="ZoneTexte 12">
            <a:extLst>
              <a:ext uri="{FF2B5EF4-FFF2-40B4-BE49-F238E27FC236}">
                <a16:creationId xmlns:a16="http://schemas.microsoft.com/office/drawing/2014/main" id="{6C3EA795-F6F9-4B8C-B0C3-8DCBD3530B08}"/>
              </a:ext>
            </a:extLst>
          </p:cNvPr>
          <p:cNvSpPr txBox="1"/>
          <p:nvPr/>
        </p:nvSpPr>
        <p:spPr>
          <a:xfrm>
            <a:off x="625102" y="899451"/>
            <a:ext cx="11817380" cy="5262979"/>
          </a:xfrm>
          <a:prstGeom prst="rect">
            <a:avLst/>
          </a:prstGeom>
          <a:noFill/>
        </p:spPr>
        <p:txBody>
          <a:bodyPr wrap="square" rtlCol="0">
            <a:spAutoFit/>
          </a:bodyPr>
          <a:lstStyle/>
          <a:p>
            <a:pPr marL="457200" indent="-457200">
              <a:buFont typeface="Wingdings" panose="05000000000000000000" pitchFamily="2" charset="2"/>
              <a:buChar char="§"/>
              <a:defRPr/>
            </a:pPr>
            <a:r>
              <a:rPr lang="fr-BE" sz="2800" b="1" dirty="0">
                <a:latin typeface="Arial Narrow" panose="020B0606020202030204" pitchFamily="34" charset="0"/>
              </a:rPr>
              <a:t>Population: </a:t>
            </a:r>
            <a:r>
              <a:rPr lang="fr-BE" sz="2800" dirty="0">
                <a:latin typeface="Arial Narrow" panose="020B0606020202030204" pitchFamily="34" charset="0"/>
              </a:rPr>
              <a:t>~ 4,8 million</a:t>
            </a:r>
          </a:p>
          <a:p>
            <a:pPr marL="457200" indent="-457200">
              <a:buFont typeface="Wingdings" panose="05000000000000000000" pitchFamily="2" charset="2"/>
              <a:buChar char="§"/>
              <a:defRPr/>
            </a:pPr>
            <a:endParaRPr lang="fr-BE" sz="2800" b="1" dirty="0">
              <a:latin typeface="Arial Narrow" panose="020B0606020202030204" pitchFamily="34" charset="0"/>
            </a:endParaRPr>
          </a:p>
          <a:p>
            <a:pPr marL="457200" indent="-457200">
              <a:buFont typeface="Wingdings" panose="05000000000000000000" pitchFamily="2" charset="2"/>
              <a:buChar char="§"/>
              <a:defRPr/>
            </a:pPr>
            <a:r>
              <a:rPr lang="fr-BE" sz="2800" b="1" dirty="0">
                <a:latin typeface="Arial Narrow" panose="020B0606020202030204" pitchFamily="34" charset="0"/>
              </a:rPr>
              <a:t>5 </a:t>
            </a:r>
            <a:r>
              <a:rPr lang="fr-BE" sz="2800" b="1" dirty="0" err="1">
                <a:latin typeface="Arial Narrow" panose="020B0606020202030204" pitchFamily="34" charset="0"/>
              </a:rPr>
              <a:t>research</a:t>
            </a:r>
            <a:r>
              <a:rPr lang="fr-BE" sz="2800" b="1" dirty="0">
                <a:latin typeface="Arial Narrow" panose="020B0606020202030204" pitchFamily="34" charset="0"/>
              </a:rPr>
              <a:t> </a:t>
            </a:r>
            <a:r>
              <a:rPr lang="fr-BE" sz="2800" b="1" dirty="0" err="1">
                <a:latin typeface="Arial Narrow" panose="020B0606020202030204" pitchFamily="34" charset="0"/>
              </a:rPr>
              <a:t>based</a:t>
            </a:r>
            <a:r>
              <a:rPr lang="fr-BE" sz="2800" b="1" dirty="0">
                <a:latin typeface="Arial Narrow" panose="020B0606020202030204" pitchFamily="34" charset="0"/>
              </a:rPr>
              <a:t> </a:t>
            </a:r>
            <a:r>
              <a:rPr lang="fr-BE" sz="2800" b="1" dirty="0" err="1">
                <a:latin typeface="Arial Narrow" panose="020B0606020202030204" pitchFamily="34" charset="0"/>
              </a:rPr>
              <a:t>universities</a:t>
            </a:r>
            <a:r>
              <a:rPr lang="fr-BE" sz="2800" b="1" dirty="0">
                <a:latin typeface="Arial Narrow" panose="020B0606020202030204" pitchFamily="34" charset="0"/>
              </a:rPr>
              <a:t> </a:t>
            </a:r>
            <a:r>
              <a:rPr lang="fr-BE" sz="2800" dirty="0">
                <a:latin typeface="Arial Narrow" panose="020B0606020202030204" pitchFamily="34" charset="0"/>
              </a:rPr>
              <a:t>(3 </a:t>
            </a:r>
            <a:r>
              <a:rPr lang="fr-BE" sz="2800" dirty="0" err="1">
                <a:latin typeface="Arial Narrow" panose="020B0606020202030204" pitchFamily="34" charset="0"/>
              </a:rPr>
              <a:t>comprehensive</a:t>
            </a:r>
            <a:r>
              <a:rPr lang="fr-BE" sz="2800" dirty="0">
                <a:latin typeface="Arial Narrow" panose="020B0606020202030204" pitchFamily="34" charset="0"/>
              </a:rPr>
              <a:t> </a:t>
            </a:r>
            <a:r>
              <a:rPr lang="fr-BE" sz="2800" dirty="0" err="1">
                <a:latin typeface="Arial Narrow" panose="020B0606020202030204" pitchFamily="34" charset="0"/>
              </a:rPr>
              <a:t>ones</a:t>
            </a:r>
            <a:r>
              <a:rPr lang="fr-BE" sz="2800" dirty="0">
                <a:latin typeface="Arial Narrow" panose="020B0606020202030204" pitchFamily="34" charset="0"/>
              </a:rPr>
              <a:t>)</a:t>
            </a:r>
          </a:p>
          <a:p>
            <a:pPr>
              <a:defRPr/>
            </a:pPr>
            <a:r>
              <a:rPr lang="fr-BE" sz="2800" dirty="0">
                <a:latin typeface="Arial Narrow" panose="020B0606020202030204" pitchFamily="34" charset="0"/>
              </a:rPr>
              <a:t>      	BA, MA, Doctoral training</a:t>
            </a:r>
          </a:p>
          <a:p>
            <a:pPr>
              <a:defRPr/>
            </a:pPr>
            <a:r>
              <a:rPr lang="fr-BE" sz="2800" dirty="0">
                <a:latin typeface="Arial Narrow" panose="020B0606020202030204" pitchFamily="34" charset="0"/>
              </a:rPr>
              <a:t>	basic and </a:t>
            </a:r>
            <a:r>
              <a:rPr lang="fr-BE" sz="2800" dirty="0" err="1">
                <a:latin typeface="Arial Narrow" panose="020B0606020202030204" pitchFamily="34" charset="0"/>
              </a:rPr>
              <a:t>applied</a:t>
            </a:r>
            <a:r>
              <a:rPr lang="fr-BE" sz="2800" dirty="0">
                <a:latin typeface="Arial Narrow" panose="020B0606020202030204" pitchFamily="34" charset="0"/>
              </a:rPr>
              <a:t> </a:t>
            </a:r>
            <a:r>
              <a:rPr lang="fr-BE" sz="2800" dirty="0" err="1">
                <a:latin typeface="Arial Narrow" panose="020B0606020202030204" pitchFamily="34" charset="0"/>
              </a:rPr>
              <a:t>research</a:t>
            </a:r>
            <a:endParaRPr lang="fr-BE" sz="2800" dirty="0">
              <a:latin typeface="Arial Narrow" panose="020B0606020202030204" pitchFamily="34" charset="0"/>
            </a:endParaRPr>
          </a:p>
          <a:p>
            <a:pPr>
              <a:defRPr/>
            </a:pPr>
            <a:endParaRPr lang="fr-BE" sz="2800" dirty="0">
              <a:latin typeface="Arial Narrow" panose="020B0606020202030204" pitchFamily="34" charset="0"/>
              <a:sym typeface="Symbol"/>
            </a:endParaRPr>
          </a:p>
          <a:p>
            <a:pPr marL="457200" indent="-457200">
              <a:buFont typeface="Wingdings" panose="05000000000000000000" pitchFamily="2" charset="2"/>
              <a:buChar char="§"/>
              <a:defRPr/>
            </a:pPr>
            <a:r>
              <a:rPr lang="fr-BE" sz="2800" dirty="0">
                <a:latin typeface="Arial Narrow" panose="020B0606020202030204" pitchFamily="34" charset="0"/>
                <a:sym typeface="Symbol"/>
              </a:rPr>
              <a:t>1 </a:t>
            </a:r>
            <a:r>
              <a:rPr lang="fr-BE" sz="2800" dirty="0" err="1">
                <a:latin typeface="Arial Narrow" panose="020B0606020202030204" pitchFamily="34" charset="0"/>
                <a:sym typeface="Symbol"/>
              </a:rPr>
              <a:t>funding</a:t>
            </a:r>
            <a:r>
              <a:rPr lang="fr-BE" sz="2800" dirty="0">
                <a:latin typeface="Arial Narrow" panose="020B0606020202030204" pitchFamily="34" charset="0"/>
                <a:sym typeface="Symbol"/>
              </a:rPr>
              <a:t> </a:t>
            </a:r>
            <a:r>
              <a:rPr lang="fr-BE" sz="2800" dirty="0" err="1">
                <a:latin typeface="Arial Narrow" panose="020B0606020202030204" pitchFamily="34" charset="0"/>
                <a:sym typeface="Symbol"/>
              </a:rPr>
              <a:t>agency</a:t>
            </a:r>
            <a:r>
              <a:rPr lang="fr-BE" sz="2800" dirty="0">
                <a:latin typeface="Arial Narrow" panose="020B0606020202030204" pitchFamily="34" charset="0"/>
                <a:sym typeface="Symbol"/>
              </a:rPr>
              <a:t> for </a:t>
            </a:r>
            <a:r>
              <a:rPr lang="fr-BE" sz="2800" b="1" u="sng" dirty="0">
                <a:solidFill>
                  <a:srgbClr val="8B0066"/>
                </a:solidFill>
                <a:latin typeface="Arial Narrow" panose="020B0606020202030204" pitchFamily="34" charset="0"/>
                <a:sym typeface="Symbol"/>
              </a:rPr>
              <a:t>basic</a:t>
            </a:r>
            <a:r>
              <a:rPr lang="fr-BE" sz="2800" b="1" dirty="0">
                <a:solidFill>
                  <a:srgbClr val="8B0066"/>
                </a:solidFill>
                <a:latin typeface="Arial Narrow" panose="020B0606020202030204" pitchFamily="34" charset="0"/>
                <a:sym typeface="Symbol"/>
              </a:rPr>
              <a:t> and </a:t>
            </a:r>
            <a:r>
              <a:rPr lang="fr-BE" sz="2800" b="1" dirty="0" err="1">
                <a:solidFill>
                  <a:srgbClr val="8B0066"/>
                </a:solidFill>
                <a:latin typeface="Arial Narrow" panose="020B0606020202030204" pitchFamily="34" charset="0"/>
                <a:sym typeface="Symbol"/>
              </a:rPr>
              <a:t>strategic</a:t>
            </a:r>
            <a:r>
              <a:rPr lang="fr-BE" sz="2800" b="1" dirty="0">
                <a:solidFill>
                  <a:srgbClr val="8B0066"/>
                </a:solidFill>
                <a:latin typeface="Arial Narrow" panose="020B0606020202030204" pitchFamily="34" charset="0"/>
                <a:sym typeface="Symbol"/>
              </a:rPr>
              <a:t> </a:t>
            </a:r>
            <a:r>
              <a:rPr lang="fr-BE" sz="2800" b="1" dirty="0" err="1">
                <a:solidFill>
                  <a:srgbClr val="8B0066"/>
                </a:solidFill>
                <a:latin typeface="Arial Narrow" panose="020B0606020202030204" pitchFamily="34" charset="0"/>
                <a:sym typeface="Symbol"/>
              </a:rPr>
              <a:t>research</a:t>
            </a:r>
            <a:r>
              <a:rPr lang="fr-BE" sz="2800" dirty="0">
                <a:solidFill>
                  <a:srgbClr val="8B0066"/>
                </a:solidFill>
                <a:latin typeface="Arial Narrow" panose="020B0606020202030204" pitchFamily="34" charset="0"/>
                <a:sym typeface="Symbol"/>
              </a:rPr>
              <a:t>: </a:t>
            </a:r>
            <a:r>
              <a:rPr lang="fr-BE" sz="2800" b="1" dirty="0">
                <a:solidFill>
                  <a:srgbClr val="8B0066"/>
                </a:solidFill>
                <a:effectLst>
                  <a:outerShdw blurRad="38100" dist="38100" dir="2700000" algn="tl">
                    <a:srgbClr val="000000">
                      <a:alpha val="43137"/>
                    </a:srgbClr>
                  </a:outerShdw>
                </a:effectLst>
                <a:latin typeface="Arial Narrow" panose="020B0606020202030204" pitchFamily="34" charset="0"/>
                <a:sym typeface="Symbol"/>
              </a:rPr>
              <a:t>F.R.S.-FNRS</a:t>
            </a:r>
            <a:endParaRPr lang="fr-BE" sz="2800" dirty="0">
              <a:latin typeface="Arial Narrow" panose="020B0606020202030204" pitchFamily="34" charset="0"/>
              <a:sym typeface="Symbol"/>
            </a:endParaRPr>
          </a:p>
          <a:p>
            <a:pPr>
              <a:defRPr/>
            </a:pPr>
            <a:r>
              <a:rPr lang="fr-BE" sz="2800" dirty="0">
                <a:latin typeface="Arial Narrow" panose="020B0606020202030204" pitchFamily="34" charset="0"/>
              </a:rPr>
              <a:t>	</a:t>
            </a:r>
            <a:r>
              <a:rPr lang="fr-BE" sz="2800" b="1" dirty="0">
                <a:latin typeface="Arial Narrow" panose="020B0606020202030204" pitchFamily="34" charset="0"/>
              </a:rPr>
              <a:t>	</a:t>
            </a:r>
          </a:p>
          <a:p>
            <a:pPr marL="1163610" lvl="1" indent="-355591">
              <a:buFont typeface="Wingdings" panose="05000000000000000000" pitchFamily="2" charset="2"/>
              <a:buChar char="§"/>
              <a:defRPr/>
            </a:pPr>
            <a:endParaRPr lang="fr-BE" sz="2800" b="1" dirty="0">
              <a:latin typeface="Arial Narrow" panose="020B0606020202030204" pitchFamily="34" charset="0"/>
              <a:sym typeface="Symbol"/>
            </a:endParaRPr>
          </a:p>
          <a:p>
            <a:pPr marL="1163610" lvl="1" indent="-355591">
              <a:buFont typeface="Wingdings" panose="05000000000000000000" pitchFamily="2" charset="2"/>
              <a:buChar char="§"/>
              <a:defRPr/>
            </a:pPr>
            <a:endParaRPr lang="fr-BE" sz="2800" b="1" dirty="0">
              <a:latin typeface="Arial Narrow" panose="020B0606020202030204" pitchFamily="34" charset="0"/>
              <a:sym typeface="Symbol"/>
            </a:endParaRPr>
          </a:p>
          <a:p>
            <a:pPr marL="1163610" lvl="1" indent="-355591">
              <a:buFont typeface="Wingdings" panose="05000000000000000000" pitchFamily="2" charset="2"/>
              <a:buChar char="§"/>
              <a:defRPr/>
            </a:pPr>
            <a:endParaRPr lang="fr-BE" sz="2800" b="1" dirty="0">
              <a:latin typeface="Arial Narrow" panose="020B0606020202030204" pitchFamily="34" charset="0"/>
              <a:sym typeface="Symbol"/>
            </a:endParaRPr>
          </a:p>
          <a:p>
            <a:pPr marL="1163610" lvl="1" indent="-355591">
              <a:buFont typeface="Wingdings" panose="05000000000000000000" pitchFamily="2" charset="2"/>
              <a:buChar char="§"/>
              <a:defRPr/>
            </a:pPr>
            <a:endParaRPr lang="fr-BE" sz="2800" b="1" dirty="0">
              <a:latin typeface="Arial Narrow" panose="020B0606020202030204" pitchFamily="34" charset="0"/>
              <a:sym typeface="Symbol"/>
            </a:endParaRPr>
          </a:p>
        </p:txBody>
      </p:sp>
      <p:pic>
        <p:nvPicPr>
          <p:cNvPr id="15" name="Image 14" descr="ULB.jpg">
            <a:extLst>
              <a:ext uri="{FF2B5EF4-FFF2-40B4-BE49-F238E27FC236}">
                <a16:creationId xmlns:a16="http://schemas.microsoft.com/office/drawing/2014/main" id="{48FACD07-84AF-45E6-A5BE-C15C06AE3A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127" y="991105"/>
            <a:ext cx="1386096" cy="765623"/>
          </a:xfrm>
          <a:prstGeom prst="rect">
            <a:avLst/>
          </a:prstGeom>
        </p:spPr>
      </p:pic>
      <p:pic>
        <p:nvPicPr>
          <p:cNvPr id="16" name="Image 15" descr="UMONS+txt.png">
            <a:extLst>
              <a:ext uri="{FF2B5EF4-FFF2-40B4-BE49-F238E27FC236}">
                <a16:creationId xmlns:a16="http://schemas.microsoft.com/office/drawing/2014/main" id="{D6E7A562-9921-4E98-BDC4-17920F083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0704" y="2015165"/>
            <a:ext cx="1264941" cy="431539"/>
          </a:xfrm>
          <a:prstGeom prst="rect">
            <a:avLst/>
          </a:prstGeom>
        </p:spPr>
      </p:pic>
      <p:pic>
        <p:nvPicPr>
          <p:cNvPr id="17" name="Image 16" descr="Logo-ULG-test.png">
            <a:extLst>
              <a:ext uri="{FF2B5EF4-FFF2-40B4-BE49-F238E27FC236}">
                <a16:creationId xmlns:a16="http://schemas.microsoft.com/office/drawing/2014/main" id="{173032BD-A3CD-4849-B086-CA37DE35A2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6686" y="958526"/>
            <a:ext cx="1495845" cy="649115"/>
          </a:xfrm>
          <a:prstGeom prst="rect">
            <a:avLst/>
          </a:prstGeom>
        </p:spPr>
      </p:pic>
      <p:pic>
        <p:nvPicPr>
          <p:cNvPr id="18" name="Image 17" descr="unamur.png">
            <a:extLst>
              <a:ext uri="{FF2B5EF4-FFF2-40B4-BE49-F238E27FC236}">
                <a16:creationId xmlns:a16="http://schemas.microsoft.com/office/drawing/2014/main" id="{05A891EA-895E-4C89-9046-DFCA161188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7263" y="1726098"/>
            <a:ext cx="911244" cy="1009672"/>
          </a:xfrm>
          <a:prstGeom prst="rect">
            <a:avLst/>
          </a:prstGeom>
        </p:spPr>
      </p:pic>
      <p:pic>
        <p:nvPicPr>
          <p:cNvPr id="19" name="Image 18">
            <a:extLst>
              <a:ext uri="{FF2B5EF4-FFF2-40B4-BE49-F238E27FC236}">
                <a16:creationId xmlns:a16="http://schemas.microsoft.com/office/drawing/2014/main" id="{734FB6AE-4AA2-48C6-BABF-11027AD789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3081" y="762815"/>
            <a:ext cx="1586559" cy="1269247"/>
          </a:xfrm>
          <a:prstGeom prst="rect">
            <a:avLst/>
          </a:prstGeom>
        </p:spPr>
      </p:pic>
    </p:spTree>
    <p:extLst>
      <p:ext uri="{BB962C8B-B14F-4D97-AF65-F5344CB8AC3E}">
        <p14:creationId xmlns:p14="http://schemas.microsoft.com/office/powerpoint/2010/main" val="56289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F080C-FA5C-26E1-E0AB-BE1291F37CC3}"/>
            </a:ext>
          </a:extLst>
        </p:cNvPr>
        <p:cNvGrpSpPr/>
        <p:nvPr/>
      </p:nvGrpSpPr>
      <p:grpSpPr>
        <a:xfrm>
          <a:off x="0" y="0"/>
          <a:ext cx="0" cy="0"/>
          <a:chOff x="0" y="0"/>
          <a:chExt cx="0" cy="0"/>
        </a:xfrm>
      </p:grpSpPr>
      <p:sp>
        <p:nvSpPr>
          <p:cNvPr id="12" name="ZoneTexte 40">
            <a:extLst>
              <a:ext uri="{FF2B5EF4-FFF2-40B4-BE49-F238E27FC236}">
                <a16:creationId xmlns:a16="http://schemas.microsoft.com/office/drawing/2014/main" id="{7A10F556-86DC-E118-7149-08BB5170D891}"/>
              </a:ext>
            </a:extLst>
          </p:cNvPr>
          <p:cNvSpPr txBox="1">
            <a:spLocks noChangeArrowheads="1"/>
          </p:cNvSpPr>
          <p:nvPr/>
        </p:nvSpPr>
        <p:spPr bwMode="auto">
          <a:xfrm>
            <a:off x="246090" y="154785"/>
            <a:ext cx="11817380" cy="584775"/>
          </a:xfrm>
          <a:prstGeom prst="rect">
            <a:avLst/>
          </a:prstGeom>
          <a:noFill/>
          <a:ln>
            <a:noFill/>
          </a:ln>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450839" indent="-450839" algn="ctr" eaLnBrk="1" hangingPunct="1"/>
            <a:r>
              <a:rPr lang="fr-BE" sz="3200" b="1" dirty="0">
                <a:solidFill>
                  <a:srgbClr val="840060"/>
                </a:solidFill>
                <a:latin typeface="Arial Narrow" panose="020B0606020202030204" pitchFamily="34" charset="0"/>
              </a:rPr>
              <a:t>2. HIGHER EDUCATION AND RESEARCH IN WBF</a:t>
            </a:r>
            <a:r>
              <a:rPr lang="fr-BE" sz="3200" b="1" dirty="0">
                <a:solidFill>
                  <a:schemeClr val="bg1"/>
                </a:solidFill>
                <a:latin typeface="Arial Narrow" panose="020B0606020202030204" pitchFamily="34" charset="0"/>
              </a:rPr>
              <a:t>(</a:t>
            </a:r>
            <a:r>
              <a:rPr lang="fr-BE" sz="2800" b="1" dirty="0">
                <a:solidFill>
                  <a:schemeClr val="bg1"/>
                </a:solidFill>
                <a:latin typeface="Arial Narrow" panose="020B0606020202030204" pitchFamily="34" charset="0"/>
              </a:rPr>
              <a:t>1)  </a:t>
            </a:r>
          </a:p>
        </p:txBody>
      </p:sp>
      <p:sp>
        <p:nvSpPr>
          <p:cNvPr id="13" name="ZoneTexte 12">
            <a:extLst>
              <a:ext uri="{FF2B5EF4-FFF2-40B4-BE49-F238E27FC236}">
                <a16:creationId xmlns:a16="http://schemas.microsoft.com/office/drawing/2014/main" id="{38C81F8D-23ED-79E1-1924-814AB9A92F1F}"/>
              </a:ext>
            </a:extLst>
          </p:cNvPr>
          <p:cNvSpPr txBox="1"/>
          <p:nvPr/>
        </p:nvSpPr>
        <p:spPr>
          <a:xfrm>
            <a:off x="625102" y="899451"/>
            <a:ext cx="11817380" cy="8279190"/>
          </a:xfrm>
          <a:prstGeom prst="rect">
            <a:avLst/>
          </a:prstGeom>
          <a:noFill/>
        </p:spPr>
        <p:txBody>
          <a:bodyPr wrap="square" rtlCol="0">
            <a:spAutoFit/>
          </a:bodyPr>
          <a:lstStyle/>
          <a:p>
            <a:pPr marL="457200" indent="-457200">
              <a:buFont typeface="Wingdings" panose="05000000000000000000" pitchFamily="2" charset="2"/>
              <a:buChar char="§"/>
              <a:defRPr/>
            </a:pPr>
            <a:r>
              <a:rPr lang="fr-BE" sz="2800" b="1" dirty="0">
                <a:latin typeface="Arial Narrow" panose="020B0606020202030204" pitchFamily="34" charset="0"/>
              </a:rPr>
              <a:t>Population: </a:t>
            </a:r>
            <a:r>
              <a:rPr lang="fr-BE" sz="2800" dirty="0">
                <a:latin typeface="Arial Narrow" panose="020B0606020202030204" pitchFamily="34" charset="0"/>
              </a:rPr>
              <a:t>~ 4,8 million</a:t>
            </a:r>
          </a:p>
          <a:p>
            <a:pPr marL="457200" indent="-457200">
              <a:buFont typeface="Wingdings" panose="05000000000000000000" pitchFamily="2" charset="2"/>
              <a:buChar char="§"/>
              <a:defRPr/>
            </a:pPr>
            <a:endParaRPr lang="fr-BE" sz="2000" b="1" dirty="0">
              <a:latin typeface="Arial Narrow" panose="020B0606020202030204" pitchFamily="34" charset="0"/>
            </a:endParaRPr>
          </a:p>
          <a:p>
            <a:pPr marL="457200" indent="-457200">
              <a:buFont typeface="Wingdings" panose="05000000000000000000" pitchFamily="2" charset="2"/>
              <a:buChar char="§"/>
              <a:defRPr/>
            </a:pPr>
            <a:r>
              <a:rPr lang="fr-BE" sz="2800" b="1" dirty="0">
                <a:latin typeface="Arial Narrow" panose="020B0606020202030204" pitchFamily="34" charset="0"/>
              </a:rPr>
              <a:t>5 </a:t>
            </a:r>
            <a:r>
              <a:rPr lang="fr-BE" sz="2800" b="1" dirty="0" err="1">
                <a:latin typeface="Arial Narrow" panose="020B0606020202030204" pitchFamily="34" charset="0"/>
              </a:rPr>
              <a:t>research</a:t>
            </a:r>
            <a:r>
              <a:rPr lang="fr-BE" sz="2800" b="1" dirty="0">
                <a:latin typeface="Arial Narrow" panose="020B0606020202030204" pitchFamily="34" charset="0"/>
              </a:rPr>
              <a:t> </a:t>
            </a:r>
            <a:r>
              <a:rPr lang="fr-BE" sz="2800" b="1" dirty="0" err="1">
                <a:latin typeface="Arial Narrow" panose="020B0606020202030204" pitchFamily="34" charset="0"/>
              </a:rPr>
              <a:t>based</a:t>
            </a:r>
            <a:r>
              <a:rPr lang="fr-BE" sz="2800" b="1" dirty="0">
                <a:latin typeface="Arial Narrow" panose="020B0606020202030204" pitchFamily="34" charset="0"/>
              </a:rPr>
              <a:t> </a:t>
            </a:r>
            <a:r>
              <a:rPr lang="fr-BE" sz="2800" b="1" dirty="0" err="1">
                <a:latin typeface="Arial Narrow" panose="020B0606020202030204" pitchFamily="34" charset="0"/>
              </a:rPr>
              <a:t>universities</a:t>
            </a:r>
            <a:r>
              <a:rPr lang="fr-BE" sz="2800" b="1" dirty="0">
                <a:latin typeface="Arial Narrow" panose="020B0606020202030204" pitchFamily="34" charset="0"/>
              </a:rPr>
              <a:t> </a:t>
            </a:r>
            <a:r>
              <a:rPr lang="fr-BE" sz="2800" dirty="0">
                <a:latin typeface="Arial Narrow" panose="020B0606020202030204" pitchFamily="34" charset="0"/>
              </a:rPr>
              <a:t>(3 </a:t>
            </a:r>
            <a:r>
              <a:rPr lang="fr-BE" sz="2800" dirty="0" err="1">
                <a:latin typeface="Arial Narrow" panose="020B0606020202030204" pitchFamily="34" charset="0"/>
              </a:rPr>
              <a:t>comprehensive</a:t>
            </a:r>
            <a:r>
              <a:rPr lang="fr-BE" sz="2800" dirty="0">
                <a:latin typeface="Arial Narrow" panose="020B0606020202030204" pitchFamily="34" charset="0"/>
              </a:rPr>
              <a:t> </a:t>
            </a:r>
            <a:r>
              <a:rPr lang="fr-BE" sz="2800" dirty="0" err="1">
                <a:latin typeface="Arial Narrow" panose="020B0606020202030204" pitchFamily="34" charset="0"/>
              </a:rPr>
              <a:t>ones</a:t>
            </a:r>
            <a:r>
              <a:rPr lang="fr-BE" sz="2800" dirty="0">
                <a:latin typeface="Arial Narrow" panose="020B0606020202030204" pitchFamily="34" charset="0"/>
              </a:rPr>
              <a:t>)</a:t>
            </a:r>
          </a:p>
          <a:p>
            <a:pPr>
              <a:defRPr/>
            </a:pPr>
            <a:r>
              <a:rPr lang="fr-BE" sz="2800" dirty="0">
                <a:latin typeface="Arial Narrow" panose="020B0606020202030204" pitchFamily="34" charset="0"/>
              </a:rPr>
              <a:t>      	BA, MA, Doctoral training</a:t>
            </a:r>
          </a:p>
          <a:p>
            <a:pPr>
              <a:defRPr/>
            </a:pPr>
            <a:r>
              <a:rPr lang="fr-BE" sz="2800" dirty="0">
                <a:latin typeface="Arial Narrow" panose="020B0606020202030204" pitchFamily="34" charset="0"/>
              </a:rPr>
              <a:t>	basic and </a:t>
            </a:r>
            <a:r>
              <a:rPr lang="fr-BE" sz="2800" dirty="0" err="1">
                <a:latin typeface="Arial Narrow" panose="020B0606020202030204" pitchFamily="34" charset="0"/>
              </a:rPr>
              <a:t>applied</a:t>
            </a:r>
            <a:r>
              <a:rPr lang="fr-BE" sz="2800" dirty="0">
                <a:latin typeface="Arial Narrow" panose="020B0606020202030204" pitchFamily="34" charset="0"/>
              </a:rPr>
              <a:t> </a:t>
            </a:r>
            <a:r>
              <a:rPr lang="fr-BE" sz="2800" dirty="0" err="1">
                <a:latin typeface="Arial Narrow" panose="020B0606020202030204" pitchFamily="34" charset="0"/>
              </a:rPr>
              <a:t>research</a:t>
            </a:r>
            <a:endParaRPr lang="fr-BE" sz="2800" dirty="0">
              <a:latin typeface="Arial Narrow" panose="020B0606020202030204" pitchFamily="34" charset="0"/>
            </a:endParaRPr>
          </a:p>
          <a:p>
            <a:pPr>
              <a:defRPr/>
            </a:pPr>
            <a:endParaRPr lang="fr-BE" sz="2000" dirty="0">
              <a:latin typeface="Arial Narrow" panose="020B0606020202030204" pitchFamily="34" charset="0"/>
              <a:sym typeface="Symbol"/>
            </a:endParaRPr>
          </a:p>
          <a:p>
            <a:pPr marL="457200" indent="-457200">
              <a:buFont typeface="Wingdings" panose="05000000000000000000" pitchFamily="2" charset="2"/>
              <a:buChar char="§"/>
              <a:defRPr/>
            </a:pPr>
            <a:r>
              <a:rPr lang="fr-BE" sz="2800" dirty="0">
                <a:latin typeface="Arial Narrow" panose="020B0606020202030204" pitchFamily="34" charset="0"/>
                <a:sym typeface="Symbol"/>
              </a:rPr>
              <a:t>1 </a:t>
            </a:r>
            <a:r>
              <a:rPr lang="fr-BE" sz="2800" dirty="0" err="1">
                <a:latin typeface="Arial Narrow" panose="020B0606020202030204" pitchFamily="34" charset="0"/>
                <a:sym typeface="Symbol"/>
              </a:rPr>
              <a:t>funding</a:t>
            </a:r>
            <a:r>
              <a:rPr lang="fr-BE" sz="2800" dirty="0">
                <a:latin typeface="Arial Narrow" panose="020B0606020202030204" pitchFamily="34" charset="0"/>
                <a:sym typeface="Symbol"/>
              </a:rPr>
              <a:t> </a:t>
            </a:r>
            <a:r>
              <a:rPr lang="fr-BE" sz="2800" dirty="0" err="1">
                <a:latin typeface="Arial Narrow" panose="020B0606020202030204" pitchFamily="34" charset="0"/>
                <a:sym typeface="Symbol"/>
              </a:rPr>
              <a:t>agency</a:t>
            </a:r>
            <a:r>
              <a:rPr lang="fr-BE" sz="2800" dirty="0">
                <a:latin typeface="Arial Narrow" panose="020B0606020202030204" pitchFamily="34" charset="0"/>
                <a:sym typeface="Symbol"/>
              </a:rPr>
              <a:t> for </a:t>
            </a:r>
            <a:r>
              <a:rPr lang="fr-BE" sz="2800" b="1" u="sng" dirty="0">
                <a:solidFill>
                  <a:srgbClr val="8B0066"/>
                </a:solidFill>
                <a:latin typeface="Arial Narrow" panose="020B0606020202030204" pitchFamily="34" charset="0"/>
                <a:sym typeface="Symbol"/>
              </a:rPr>
              <a:t>basic</a:t>
            </a:r>
            <a:r>
              <a:rPr lang="fr-BE" sz="2800" b="1" dirty="0">
                <a:solidFill>
                  <a:srgbClr val="8B0066"/>
                </a:solidFill>
                <a:latin typeface="Arial Narrow" panose="020B0606020202030204" pitchFamily="34" charset="0"/>
                <a:sym typeface="Symbol"/>
              </a:rPr>
              <a:t> and </a:t>
            </a:r>
            <a:r>
              <a:rPr lang="fr-BE" sz="2800" b="1" dirty="0" err="1">
                <a:solidFill>
                  <a:srgbClr val="8B0066"/>
                </a:solidFill>
                <a:latin typeface="Arial Narrow" panose="020B0606020202030204" pitchFamily="34" charset="0"/>
                <a:sym typeface="Symbol"/>
              </a:rPr>
              <a:t>strategic</a:t>
            </a:r>
            <a:r>
              <a:rPr lang="fr-BE" sz="2800" b="1" dirty="0">
                <a:solidFill>
                  <a:srgbClr val="8B0066"/>
                </a:solidFill>
                <a:latin typeface="Arial Narrow" panose="020B0606020202030204" pitchFamily="34" charset="0"/>
                <a:sym typeface="Symbol"/>
              </a:rPr>
              <a:t> </a:t>
            </a:r>
            <a:r>
              <a:rPr lang="fr-BE" sz="2800" b="1" dirty="0" err="1">
                <a:solidFill>
                  <a:srgbClr val="8B0066"/>
                </a:solidFill>
                <a:latin typeface="Arial Narrow" panose="020B0606020202030204" pitchFamily="34" charset="0"/>
                <a:sym typeface="Symbol"/>
              </a:rPr>
              <a:t>research</a:t>
            </a:r>
            <a:r>
              <a:rPr lang="fr-BE" sz="2800" dirty="0">
                <a:solidFill>
                  <a:srgbClr val="8B0066"/>
                </a:solidFill>
                <a:latin typeface="Arial Narrow" panose="020B0606020202030204" pitchFamily="34" charset="0"/>
                <a:sym typeface="Symbol"/>
              </a:rPr>
              <a:t>: </a:t>
            </a:r>
            <a:r>
              <a:rPr lang="fr-BE" sz="2800" b="1" dirty="0">
                <a:solidFill>
                  <a:srgbClr val="8B0066"/>
                </a:solidFill>
                <a:effectLst>
                  <a:outerShdw blurRad="38100" dist="38100" dir="2700000" algn="tl">
                    <a:srgbClr val="000000">
                      <a:alpha val="43137"/>
                    </a:srgbClr>
                  </a:outerShdw>
                </a:effectLst>
                <a:latin typeface="Arial Narrow" panose="020B0606020202030204" pitchFamily="34" charset="0"/>
                <a:sym typeface="Symbol"/>
              </a:rPr>
              <a:t>F.R.S.-FNRS</a:t>
            </a:r>
            <a:endParaRPr lang="fr-BE" sz="2800" dirty="0">
              <a:latin typeface="Arial Narrow" panose="020B0606020202030204" pitchFamily="34" charset="0"/>
              <a:sym typeface="Symbol"/>
            </a:endParaRPr>
          </a:p>
          <a:p>
            <a:pPr marL="457200" indent="-457200">
              <a:buFont typeface="Wingdings" panose="05000000000000000000" pitchFamily="2" charset="2"/>
              <a:buChar char="§"/>
              <a:defRPr/>
            </a:pPr>
            <a:endParaRPr lang="fr-BE" sz="2800" b="1" dirty="0">
              <a:latin typeface="Arial Narrow" panose="020B0606020202030204" pitchFamily="34" charset="0"/>
            </a:endParaRPr>
          </a:p>
          <a:p>
            <a:pPr marL="457200" indent="-457200">
              <a:buFont typeface="Wingdings" panose="05000000000000000000" pitchFamily="2" charset="2"/>
              <a:buChar char="§"/>
              <a:defRPr/>
            </a:pPr>
            <a:r>
              <a:rPr lang="fr-BE" sz="2800" b="1" dirty="0">
                <a:latin typeface="Arial Narrow" panose="020B0606020202030204" pitchFamily="34" charset="0"/>
              </a:rPr>
              <a:t>2022-2023: 	~100.000 </a:t>
            </a:r>
            <a:r>
              <a:rPr lang="fr-BE" sz="2800" b="1" dirty="0" err="1">
                <a:latin typeface="Arial Narrow" panose="020B0606020202030204" pitchFamily="34" charset="0"/>
              </a:rPr>
              <a:t>students</a:t>
            </a:r>
            <a:r>
              <a:rPr lang="fr-BE" sz="2800" b="1" dirty="0">
                <a:latin typeface="Arial Narrow" panose="020B0606020202030204" pitchFamily="34" charset="0"/>
              </a:rPr>
              <a:t> (BA &amp; MA)</a:t>
            </a:r>
          </a:p>
          <a:p>
            <a:pPr>
              <a:defRPr/>
            </a:pPr>
            <a:r>
              <a:rPr lang="fr-BE" sz="2800" b="1" dirty="0">
                <a:latin typeface="Arial Narrow" panose="020B0606020202030204" pitchFamily="34" charset="0"/>
              </a:rPr>
              <a:t>			~ 13.000 new MA </a:t>
            </a:r>
            <a:r>
              <a:rPr lang="fr-BE" sz="2800" b="1" dirty="0" err="1">
                <a:latin typeface="Arial Narrow" panose="020B0606020202030204" pitchFamily="34" charset="0"/>
              </a:rPr>
              <a:t>graduates</a:t>
            </a:r>
            <a:r>
              <a:rPr lang="fr-BE" sz="2800" b="1" dirty="0">
                <a:latin typeface="Arial Narrow" panose="020B0606020202030204" pitchFamily="34" charset="0"/>
              </a:rPr>
              <a:t> </a:t>
            </a:r>
            <a:r>
              <a:rPr lang="fr-BE" sz="2800" dirty="0">
                <a:latin typeface="Arial Narrow" panose="020B0606020202030204" pitchFamily="34" charset="0"/>
              </a:rPr>
              <a:t>(~20% in STEM)</a:t>
            </a:r>
          </a:p>
          <a:p>
            <a:pPr>
              <a:defRPr/>
            </a:pPr>
            <a:r>
              <a:rPr lang="fr-BE" sz="2800" b="1" dirty="0">
                <a:latin typeface="Arial Narrow" panose="020B0606020202030204" pitchFamily="34" charset="0"/>
              </a:rPr>
              <a:t>			~ 1.000 PhD </a:t>
            </a:r>
            <a:r>
              <a:rPr lang="fr-BE" sz="2800" b="1" dirty="0" err="1">
                <a:latin typeface="Arial Narrow" panose="020B0606020202030204" pitchFamily="34" charset="0"/>
              </a:rPr>
              <a:t>graduates</a:t>
            </a:r>
            <a:r>
              <a:rPr lang="fr-BE" sz="2800" b="1" dirty="0">
                <a:latin typeface="Arial Narrow" panose="020B0606020202030204" pitchFamily="34" charset="0"/>
              </a:rPr>
              <a:t> </a:t>
            </a:r>
            <a:r>
              <a:rPr lang="fr-BE" sz="2800" b="1" dirty="0">
                <a:solidFill>
                  <a:srgbClr val="840060"/>
                </a:solidFill>
                <a:latin typeface="Arial Narrow" panose="020B0606020202030204" pitchFamily="34" charset="0"/>
              </a:rPr>
              <a:t>(~50% in STEM)</a:t>
            </a:r>
          </a:p>
          <a:p>
            <a:pPr>
              <a:defRPr/>
            </a:pPr>
            <a:endParaRPr lang="fr-BE" sz="2800" dirty="0">
              <a:latin typeface="Arial Narrow" panose="020B0606020202030204" pitchFamily="34" charset="0"/>
            </a:endParaRPr>
          </a:p>
          <a:p>
            <a:pPr marL="457200" indent="-457200">
              <a:buFont typeface="Wingdings" panose="05000000000000000000" pitchFamily="2" charset="2"/>
              <a:buChar char="§"/>
              <a:defRPr/>
            </a:pPr>
            <a:r>
              <a:rPr lang="fr-BE" sz="2800" b="1" dirty="0">
                <a:latin typeface="Arial Narrow" panose="020B0606020202030204" pitchFamily="34" charset="0"/>
              </a:rPr>
              <a:t>Small </a:t>
            </a:r>
            <a:r>
              <a:rPr lang="fr-BE" sz="2800" b="1" dirty="0" err="1">
                <a:latin typeface="Arial Narrow" panose="020B0606020202030204" pitchFamily="34" charset="0"/>
              </a:rPr>
              <a:t>scientific</a:t>
            </a:r>
            <a:r>
              <a:rPr lang="fr-BE" sz="2800" b="1" dirty="0">
                <a:latin typeface="Arial Narrow" panose="020B0606020202030204" pitchFamily="34" charset="0"/>
              </a:rPr>
              <a:t> </a:t>
            </a:r>
            <a:r>
              <a:rPr lang="fr-BE" sz="2800" b="1" dirty="0" err="1">
                <a:latin typeface="Arial Narrow" panose="020B0606020202030204" pitchFamily="34" charset="0"/>
              </a:rPr>
              <a:t>communities</a:t>
            </a:r>
            <a:r>
              <a:rPr lang="fr-BE" sz="2800" b="1" dirty="0">
                <a:latin typeface="Arial Narrow" panose="020B0606020202030204" pitchFamily="34" charset="0"/>
              </a:rPr>
              <a:t> (all </a:t>
            </a:r>
            <a:r>
              <a:rPr lang="fr-BE" sz="2800" b="1" dirty="0" err="1">
                <a:latin typeface="Arial Narrow" panose="020B0606020202030204" pitchFamily="34" charset="0"/>
              </a:rPr>
              <a:t>fields</a:t>
            </a:r>
            <a:r>
              <a:rPr lang="fr-BE" sz="2800" b="1" dirty="0">
                <a:latin typeface="Arial Narrow" panose="020B0606020202030204" pitchFamily="34" charset="0"/>
              </a:rPr>
              <a:t>) </a:t>
            </a:r>
            <a:r>
              <a:rPr lang="fr-BE" sz="2800" b="1" dirty="0" err="1">
                <a:latin typeface="Arial Narrow" panose="020B0606020202030204" pitchFamily="34" charset="0"/>
              </a:rPr>
              <a:t>very</a:t>
            </a:r>
            <a:r>
              <a:rPr lang="fr-BE" sz="2800" b="1" dirty="0">
                <a:latin typeface="Arial Narrow" panose="020B0606020202030204" pitchFamily="34" charset="0"/>
              </a:rPr>
              <a:t> open to the world:</a:t>
            </a:r>
          </a:p>
          <a:p>
            <a:pPr marL="914400" lvl="1" indent="-457200">
              <a:buFont typeface="Wingdings" panose="05000000000000000000" pitchFamily="2" charset="2"/>
              <a:buChar char="§"/>
              <a:defRPr/>
            </a:pPr>
            <a:r>
              <a:rPr lang="fr-BE" sz="2800" b="1" dirty="0">
                <a:latin typeface="Arial Narrow" panose="020B0606020202030204" pitchFamily="34" charset="0"/>
              </a:rPr>
              <a:t> </a:t>
            </a:r>
            <a:r>
              <a:rPr lang="fr-BE" sz="2800" dirty="0">
                <a:latin typeface="Arial Narrow" panose="020B0606020202030204" pitchFamily="34" charset="0"/>
              </a:rPr>
              <a:t>68,5% </a:t>
            </a:r>
            <a:r>
              <a:rPr lang="fr-BE" sz="2800" u="sng" dirty="0">
                <a:latin typeface="Arial Narrow" panose="020B0606020202030204" pitchFamily="34" charset="0"/>
              </a:rPr>
              <a:t>WBF </a:t>
            </a:r>
            <a:r>
              <a:rPr lang="fr-BE" sz="2800" u="sng" dirty="0" err="1">
                <a:latin typeface="Arial Narrow" panose="020B0606020202030204" pitchFamily="34" charset="0"/>
              </a:rPr>
              <a:t>scientific</a:t>
            </a:r>
            <a:r>
              <a:rPr lang="fr-BE" sz="2800" u="sng" dirty="0">
                <a:latin typeface="Arial Narrow" panose="020B0606020202030204" pitchFamily="34" charset="0"/>
              </a:rPr>
              <a:t> publications </a:t>
            </a:r>
            <a:r>
              <a:rPr lang="fr-BE" sz="2800" dirty="0" err="1">
                <a:latin typeface="Arial Narrow" panose="020B0606020202030204" pitchFamily="34" charset="0"/>
              </a:rPr>
              <a:t>with</a:t>
            </a:r>
            <a:r>
              <a:rPr lang="fr-BE" sz="2800" dirty="0">
                <a:latin typeface="Arial Narrow" panose="020B0606020202030204" pitchFamily="34" charset="0"/>
              </a:rPr>
              <a:t> international </a:t>
            </a:r>
            <a:r>
              <a:rPr lang="fr-BE" sz="2800" dirty="0" err="1">
                <a:latin typeface="Arial Narrow" panose="020B0606020202030204" pitchFamily="34" charset="0"/>
              </a:rPr>
              <a:t>co-authors</a:t>
            </a:r>
            <a:r>
              <a:rPr lang="fr-BE" sz="2800" dirty="0">
                <a:latin typeface="Arial Narrow" panose="020B0606020202030204" pitchFamily="34" charset="0"/>
              </a:rPr>
              <a:t> (</a:t>
            </a:r>
            <a:r>
              <a:rPr lang="fr-BE" sz="2800" i="1" dirty="0">
                <a:latin typeface="Arial Narrow" panose="020B0606020202030204" pitchFamily="34" charset="0"/>
              </a:rPr>
              <a:t>SCOPUS</a:t>
            </a:r>
            <a:r>
              <a:rPr lang="fr-BE" sz="2800" dirty="0">
                <a:latin typeface="Arial Narrow" panose="020B0606020202030204" pitchFamily="34" charset="0"/>
              </a:rPr>
              <a:t>)	</a:t>
            </a:r>
            <a:r>
              <a:rPr lang="fr-BE" sz="2800" b="1" dirty="0">
                <a:latin typeface="Arial Narrow" panose="020B0606020202030204" pitchFamily="34" charset="0"/>
              </a:rPr>
              <a:t>	</a:t>
            </a:r>
          </a:p>
          <a:p>
            <a:pPr marL="1163610" lvl="1" indent="-355591">
              <a:buFont typeface="Wingdings" panose="05000000000000000000" pitchFamily="2" charset="2"/>
              <a:buChar char="§"/>
              <a:defRPr/>
            </a:pPr>
            <a:endParaRPr lang="fr-BE" sz="2800" b="1" dirty="0">
              <a:latin typeface="Arial Narrow" panose="020B0606020202030204" pitchFamily="34" charset="0"/>
              <a:sym typeface="Symbol"/>
            </a:endParaRPr>
          </a:p>
          <a:p>
            <a:pPr marL="1163610" lvl="1" indent="-355591">
              <a:buFont typeface="Wingdings" panose="05000000000000000000" pitchFamily="2" charset="2"/>
              <a:buChar char="§"/>
              <a:defRPr/>
            </a:pPr>
            <a:endParaRPr lang="fr-BE" sz="2800" b="1" dirty="0">
              <a:latin typeface="Arial Narrow" panose="020B0606020202030204" pitchFamily="34" charset="0"/>
              <a:sym typeface="Symbol"/>
            </a:endParaRPr>
          </a:p>
          <a:p>
            <a:pPr marL="1163610" lvl="1" indent="-355591">
              <a:buFont typeface="Wingdings" panose="05000000000000000000" pitchFamily="2" charset="2"/>
              <a:buChar char="§"/>
              <a:defRPr/>
            </a:pPr>
            <a:endParaRPr lang="fr-BE" sz="2800" b="1" dirty="0">
              <a:latin typeface="Arial Narrow" panose="020B0606020202030204" pitchFamily="34" charset="0"/>
              <a:sym typeface="Symbol"/>
            </a:endParaRPr>
          </a:p>
          <a:p>
            <a:pPr marL="1163610" lvl="1" indent="-355591">
              <a:buFont typeface="Wingdings" panose="05000000000000000000" pitchFamily="2" charset="2"/>
              <a:buChar char="§"/>
              <a:defRPr/>
            </a:pPr>
            <a:endParaRPr lang="fr-BE" sz="2800" b="1" dirty="0">
              <a:latin typeface="Arial Narrow" panose="020B0606020202030204" pitchFamily="34" charset="0"/>
              <a:sym typeface="Symbol"/>
            </a:endParaRPr>
          </a:p>
        </p:txBody>
      </p:sp>
      <p:pic>
        <p:nvPicPr>
          <p:cNvPr id="15" name="Image 14" descr="ULB.jpg">
            <a:extLst>
              <a:ext uri="{FF2B5EF4-FFF2-40B4-BE49-F238E27FC236}">
                <a16:creationId xmlns:a16="http://schemas.microsoft.com/office/drawing/2014/main" id="{9917EF5C-5CCE-6957-030A-FB08CA4F8D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127" y="991105"/>
            <a:ext cx="1386096" cy="765623"/>
          </a:xfrm>
          <a:prstGeom prst="rect">
            <a:avLst/>
          </a:prstGeom>
        </p:spPr>
      </p:pic>
      <p:pic>
        <p:nvPicPr>
          <p:cNvPr id="16" name="Image 15" descr="UMONS+txt.png">
            <a:extLst>
              <a:ext uri="{FF2B5EF4-FFF2-40B4-BE49-F238E27FC236}">
                <a16:creationId xmlns:a16="http://schemas.microsoft.com/office/drawing/2014/main" id="{4053F17E-1494-F1DE-4DE4-E86B899FD7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0704" y="2015165"/>
            <a:ext cx="1264941" cy="431539"/>
          </a:xfrm>
          <a:prstGeom prst="rect">
            <a:avLst/>
          </a:prstGeom>
        </p:spPr>
      </p:pic>
      <p:pic>
        <p:nvPicPr>
          <p:cNvPr id="17" name="Image 16" descr="Logo-ULG-test.png">
            <a:extLst>
              <a:ext uri="{FF2B5EF4-FFF2-40B4-BE49-F238E27FC236}">
                <a16:creationId xmlns:a16="http://schemas.microsoft.com/office/drawing/2014/main" id="{C9E30373-D999-5415-EA49-95DB50FB2E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6686" y="958526"/>
            <a:ext cx="1495845" cy="649115"/>
          </a:xfrm>
          <a:prstGeom prst="rect">
            <a:avLst/>
          </a:prstGeom>
        </p:spPr>
      </p:pic>
      <p:pic>
        <p:nvPicPr>
          <p:cNvPr id="18" name="Image 17" descr="unamur.png">
            <a:extLst>
              <a:ext uri="{FF2B5EF4-FFF2-40B4-BE49-F238E27FC236}">
                <a16:creationId xmlns:a16="http://schemas.microsoft.com/office/drawing/2014/main" id="{7480595F-B1EE-5055-CA41-91C6685BD8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7263" y="1726098"/>
            <a:ext cx="911244" cy="1009672"/>
          </a:xfrm>
          <a:prstGeom prst="rect">
            <a:avLst/>
          </a:prstGeom>
        </p:spPr>
      </p:pic>
      <p:pic>
        <p:nvPicPr>
          <p:cNvPr id="19" name="Image 18">
            <a:extLst>
              <a:ext uri="{FF2B5EF4-FFF2-40B4-BE49-F238E27FC236}">
                <a16:creationId xmlns:a16="http://schemas.microsoft.com/office/drawing/2014/main" id="{CE481484-57F0-33E9-DDC9-7AD3CEF706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3081" y="762815"/>
            <a:ext cx="1586559" cy="1269247"/>
          </a:xfrm>
          <a:prstGeom prst="rect">
            <a:avLst/>
          </a:prstGeom>
        </p:spPr>
      </p:pic>
    </p:spTree>
    <p:extLst>
      <p:ext uri="{BB962C8B-B14F-4D97-AF65-F5344CB8AC3E}">
        <p14:creationId xmlns:p14="http://schemas.microsoft.com/office/powerpoint/2010/main" val="14125723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lle d’ions">
  <a:themeElements>
    <a:clrScheme name="Salle d’ions">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Salle d’ions">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le d’ions">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02CAC855386C4ABBA9119F57003287" ma:contentTypeVersion="17" ma:contentTypeDescription="Create a new document." ma:contentTypeScope="" ma:versionID="83bbcf95af08c3a7de7e057f2f238110">
  <xsd:schema xmlns:xsd="http://www.w3.org/2001/XMLSchema" xmlns:xs="http://www.w3.org/2001/XMLSchema" xmlns:p="http://schemas.microsoft.com/office/2006/metadata/properties" xmlns:ns2="c99bfe35-e0c0-476e-89a0-f2b75314adc0" xmlns:ns3="aa57757a-d1d9-409f-b749-a203c6d3ac7a" targetNamespace="http://schemas.microsoft.com/office/2006/metadata/properties" ma:root="true" ma:fieldsID="1cefaaa4be2f270025d3815478b79829" ns2:_="" ns3:_="">
    <xsd:import namespace="c99bfe35-e0c0-476e-89a0-f2b75314adc0"/>
    <xsd:import namespace="aa57757a-d1d9-409f-b749-a203c6d3ac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OCR"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9bfe35-e0c0-476e-89a0-f2b75314ad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e633d5d-06b0-4044-a9ee-682be97bd5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57757a-d1d9-409f-b749-a203c6d3ac7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b30d2d0c-0bd9-40e3-9837-7c8b94f2be17}" ma:internalName="TaxCatchAll" ma:showField="CatchAllData" ma:web="aa57757a-d1d9-409f-b749-a203c6d3ac7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a57757a-d1d9-409f-b749-a203c6d3ac7a" xsi:nil="true"/>
    <lcf76f155ced4ddcb4097134ff3c332f xmlns="c99bfe35-e0c0-476e-89a0-f2b75314adc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55CEFBD-6476-408D-8C8D-3BA551EFF0DA}">
  <ds:schemaRefs>
    <ds:schemaRef ds:uri="http://schemas.microsoft.com/sharepoint/v3/contenttype/forms"/>
  </ds:schemaRefs>
</ds:datastoreItem>
</file>

<file path=customXml/itemProps2.xml><?xml version="1.0" encoding="utf-8"?>
<ds:datastoreItem xmlns:ds="http://schemas.openxmlformats.org/officeDocument/2006/customXml" ds:itemID="{A6F7085D-5153-407C-B290-937C15CE8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9bfe35-e0c0-476e-89a0-f2b75314adc0"/>
    <ds:schemaRef ds:uri="aa57757a-d1d9-409f-b749-a203c6d3ac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901A09-A652-4070-94CC-CF0077233C0A}">
  <ds:schemaRefs>
    <ds:schemaRef ds:uri="http://schemas.openxmlformats.org/package/2006/metadata/core-properties"/>
    <ds:schemaRef ds:uri="http://purl.org/dc/terms/"/>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c99bfe35-e0c0-476e-89a0-f2b75314adc0"/>
    <ds:schemaRef ds:uri="http://purl.org/dc/elements/1.1/"/>
    <ds:schemaRef ds:uri="aa57757a-d1d9-409f-b749-a203c6d3ac7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2301</TotalTime>
  <Words>2676</Words>
  <Application>Microsoft Office PowerPoint</Application>
  <PresentationFormat>Grand écran</PresentationFormat>
  <Paragraphs>234</Paragraphs>
  <Slides>22</Slides>
  <Notes>22</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22</vt:i4>
      </vt:variant>
    </vt:vector>
  </HeadingPairs>
  <TitlesOfParts>
    <vt:vector size="32" baseType="lpstr">
      <vt:lpstr>Aptos Narrow</vt:lpstr>
      <vt:lpstr>Arial</vt:lpstr>
      <vt:lpstr>Arial Narrow</vt:lpstr>
      <vt:lpstr>Calibri</vt:lpstr>
      <vt:lpstr>Century Gothic</vt:lpstr>
      <vt:lpstr>Police système</vt:lpstr>
      <vt:lpstr>Wingdings</vt:lpstr>
      <vt:lpstr>Wingdings 3</vt:lpstr>
      <vt:lpstr>Office Theme</vt:lpstr>
      <vt:lpstr>Salle d’ions</vt:lpstr>
      <vt:lpstr>RECFA Visit to Belgium  Dr. Ir. Véronique Halloin, F.R.S.-FNRS Secretary General 12 September 2025</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5. F.R.S.-FNRS SUPPORT TO RESEARCH IN PHYSICS (1)</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Véronique Halloin</dc:creator>
  <cp:lastModifiedBy>Véronique Halloin</cp:lastModifiedBy>
  <cp:revision>7</cp:revision>
  <cp:lastPrinted>2025-09-12T05:20:05Z</cp:lastPrinted>
  <dcterms:created xsi:type="dcterms:W3CDTF">2021-09-30T11:21:36Z</dcterms:created>
  <dcterms:modified xsi:type="dcterms:W3CDTF">2025-09-12T05:25:01Z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2020-01-10T00:00:00Z</vt:filetime>
  </property>
  <property fmtid="{D5CDD505-2E9C-101B-9397-08002B2CF9AE}" pid="3" name="Creator">
    <vt:lpwstr>Microsoft® PowerPoint® 2013</vt:lpwstr>
  </property>
  <property fmtid="{D5CDD505-2E9C-101B-9397-08002B2CF9AE}" pid="4" name="LastSaved">
    <vt:filetime>2021-09-30T00:00:00Z</vt:filetime>
  </property>
  <property fmtid="{D5CDD505-2E9C-101B-9397-08002B2CF9AE}" pid="5" name="Order">
    <vt:lpwstr>65400.0000000000</vt:lpwstr>
  </property>
  <property fmtid="{D5CDD505-2E9C-101B-9397-08002B2CF9AE}" pid="6" name="ContentTypeId">
    <vt:lpwstr>0x010100B702CAC855386C4ABBA9119F57003287</vt:lpwstr>
  </property>
  <property fmtid="{D5CDD505-2E9C-101B-9397-08002B2CF9AE}" pid="7" name="MediaServiceImageTags">
    <vt:lpwstr/>
  </property>
</Properties>
</file>