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2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png" ContentType="image/png"/>
  <Override PartName="/ppt/media/image3.svg" ContentType="image/svg"/>
  <Override PartName="/ppt/media/image4.png" ContentType="image/png"/>
  <Override PartName="/ppt/slides/slide1.xml" ContentType="application/vnd.openxmlformats-officedocument.presentationml.slide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fr-BE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move the slide</a:t>
            </a:r>
            <a:endParaRPr b="0" lang="fr-BE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B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fr-B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fr-BE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fr-BE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PlaceHolder 4"/>
          <p:cNvSpPr>
            <a:spLocks noGrp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fr-BE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fr-BE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PlaceHolder 5"/>
          <p:cNvSpPr>
            <a:spLocks noGrp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fr-BE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BE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PlaceHolder 6"/>
          <p:cNvSpPr>
            <a:spLocks noGrp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fr-BE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BDAEF94E-FE8A-4178-97CC-18ED1D7A4D24}" type="slidenum">
              <a:rPr b="0" lang="fr-BE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fr-BE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Espace réservé du numéro de diapositive 6"/>
          <p:cNvSpPr/>
          <p:nvPr/>
        </p:nvSpPr>
        <p:spPr>
          <a:xfrm>
            <a:off x="4279320" y="10157400"/>
            <a:ext cx="327888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DA53BC1B-C0CD-47EB-A764-5797156FA196}" type="slidenum"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4" name="PlaceHolder 1"/>
          <p:cNvSpPr>
            <a:spLocks noGrp="1"/>
          </p:cNvSpPr>
          <p:nvPr>
            <p:ph type="sldImg"/>
          </p:nvPr>
        </p:nvSpPr>
        <p:spPr>
          <a:xfrm>
            <a:off x="720720" y="900000"/>
            <a:ext cx="6118200" cy="3440160"/>
          </a:xfrm>
          <a:prstGeom prst="rect">
            <a:avLst/>
          </a:prstGeom>
          <a:ln w="0">
            <a:noFill/>
          </a:ln>
        </p:spPr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720000" y="4680000"/>
            <a:ext cx="6118560" cy="50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Espace réservé du numéro de diapositive 6"/>
          <p:cNvSpPr/>
          <p:nvPr/>
        </p:nvSpPr>
        <p:spPr>
          <a:xfrm>
            <a:off x="4279320" y="10157400"/>
            <a:ext cx="327888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C3A1A58-C580-4489-B963-0EA1C46B1A0C}" type="slidenum"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7" name="PlaceHolder 1"/>
          <p:cNvSpPr>
            <a:spLocks noGrp="1"/>
          </p:cNvSpPr>
          <p:nvPr>
            <p:ph type="sldImg"/>
          </p:nvPr>
        </p:nvSpPr>
        <p:spPr>
          <a:xfrm>
            <a:off x="720720" y="900000"/>
            <a:ext cx="6118200" cy="3440160"/>
          </a:xfrm>
          <a:prstGeom prst="rect">
            <a:avLst/>
          </a:prstGeom>
          <a:ln w="0">
            <a:noFill/>
          </a:ln>
        </p:spPr>
      </p:sp>
      <p:sp>
        <p:nvSpPr>
          <p:cNvPr id="158" name="PlaceHolder 2"/>
          <p:cNvSpPr>
            <a:spLocks noGrp="1"/>
          </p:cNvSpPr>
          <p:nvPr>
            <p:ph type="body"/>
          </p:nvPr>
        </p:nvSpPr>
        <p:spPr>
          <a:xfrm>
            <a:off x="720000" y="4680000"/>
            <a:ext cx="6118560" cy="50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Espace réservé du numéro de diapositive 6"/>
          <p:cNvSpPr/>
          <p:nvPr/>
        </p:nvSpPr>
        <p:spPr>
          <a:xfrm>
            <a:off x="4279320" y="10157400"/>
            <a:ext cx="3278880" cy="53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b">
            <a:noAutofit/>
          </a:bodyPr>
          <a:p>
            <a:pPr algn="r" defTabSz="914400">
              <a:lnSpc>
                <a:spcPct val="100000"/>
              </a:lnSpc>
              <a:tabLst>
                <a:tab algn="l" pos="0"/>
              </a:tabLst>
            </a:pPr>
            <a:fld id="{6BB75F4B-3F08-4468-9D29-49EF6718ADEF}" type="slidenum"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+mn-lt"/>
                <a:ea typeface="+mn-ea"/>
              </a:rPr>
              <a:t>&lt;number&gt;</a:t>
            </a:fld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sldImg"/>
          </p:nvPr>
        </p:nvSpPr>
        <p:spPr>
          <a:xfrm>
            <a:off x="720720" y="900000"/>
            <a:ext cx="6118200" cy="3440160"/>
          </a:xfrm>
          <a:prstGeom prst="rect">
            <a:avLst/>
          </a:prstGeom>
          <a:ln w="0">
            <a:noFill/>
          </a:ln>
        </p:spPr>
      </p:sp>
      <p:sp>
        <p:nvSpPr>
          <p:cNvPr id="161" name="PlaceHolder 2"/>
          <p:cNvSpPr>
            <a:spLocks noGrp="1"/>
          </p:cNvSpPr>
          <p:nvPr>
            <p:ph type="body"/>
          </p:nvPr>
        </p:nvSpPr>
        <p:spPr>
          <a:xfrm>
            <a:off x="720000" y="4680000"/>
            <a:ext cx="6118560" cy="503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2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3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4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6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289640" y="449280"/>
            <a:ext cx="224820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 vert="eaVer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39640" y="449280"/>
            <a:ext cx="6596280" cy="4499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 vert="eaVer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</a:t>
            </a: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styles du texte du masque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</a:t>
            </a: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</a:t>
            </a: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sldNum" idx="3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35A88FE-37FD-47E3-895C-CFD05E5E0C26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4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14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15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16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17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18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19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1260360" y="928800"/>
            <a:ext cx="7558200" cy="197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 anchorCtr="1">
            <a:noAutofit/>
          </a:bodyPr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6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dt" idx="28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ftr" idx="29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sldNum" idx="30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412E1A5-C342-4578-BD4E-1F2F0A147E46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25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26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27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28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29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30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38560" cy="62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540000" y="1350000"/>
            <a:ext cx="8998560" cy="35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 vert="eaVer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dt" idx="31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ftr" idx="32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5"/>
          <p:cNvSpPr>
            <a:spLocks noGrp="1"/>
          </p:cNvSpPr>
          <p:nvPr>
            <p:ph type="sldNum" idx="33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16E361A-5FEC-4580-A01A-33D389ECD62D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3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4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5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6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7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8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38560" cy="62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40000" y="1350000"/>
            <a:ext cx="8998560" cy="35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4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ftr" idx="5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 type="sldNum" idx="6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9427D55-9698-43F4-A1F6-CDBCCD63E537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4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25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26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27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28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29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30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7240" y="1414440"/>
            <a:ext cx="8693280" cy="2355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60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6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87240" y="3794040"/>
            <a:ext cx="8693280" cy="1239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400" strike="noStrike" u="none">
                <a:solidFill>
                  <a:srgbClr val="76767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7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ftr" idx="8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sldNum" idx="9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0C3700D-CD40-41DE-A651-C9391EA0950E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4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37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38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39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40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41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42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38560" cy="62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539640" y="1349280"/>
            <a:ext cx="4421160" cy="359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5114880" y="1349280"/>
            <a:ext cx="4422960" cy="3598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10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 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ftr" idx="11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 idx="12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88A939C7-7659-4296-BE9B-485BF42954FB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0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1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2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3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4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5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93720" y="301680"/>
            <a:ext cx="8693280" cy="1095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693720" y="1390680"/>
            <a:ext cx="4264200" cy="67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693720" y="2071800"/>
            <a:ext cx="4264200" cy="30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5103720" y="1390680"/>
            <a:ext cx="4283280" cy="679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1" lang="fr-FR" sz="24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5"/>
          <p:cNvSpPr>
            <a:spLocks noGrp="1"/>
          </p:cNvSpPr>
          <p:nvPr>
            <p:ph type="body"/>
          </p:nvPr>
        </p:nvSpPr>
        <p:spPr>
          <a:xfrm>
            <a:off x="5103720" y="2071800"/>
            <a:ext cx="4283280" cy="30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niveau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6"/>
          <p:cNvSpPr>
            <a:spLocks noGrp="1"/>
          </p:cNvSpPr>
          <p:nvPr>
            <p:ph type="dt" idx="13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7"/>
          <p:cNvSpPr>
            <a:spLocks noGrp="1"/>
          </p:cNvSpPr>
          <p:nvPr>
            <p:ph type="ftr" idx="14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8"/>
          <p:cNvSpPr>
            <a:spLocks noGrp="1"/>
          </p:cNvSpPr>
          <p:nvPr>
            <p:ph type="sldNum" idx="15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9BDEB59-2EE9-42A6-8502-3A2007C322F9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65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66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67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68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69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70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38560" cy="62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dt" idx="16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ftr" idx="17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sldNum" idx="18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8FE2D0A-4F53-4B74-9012-AFD060E34B6A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76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77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78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79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80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81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82" name="PlaceHolder 1"/>
          <p:cNvSpPr>
            <a:spLocks noGrp="1"/>
          </p:cNvSpPr>
          <p:nvPr>
            <p:ph type="dt" idx="19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ftr" idx="20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sldNum" idx="21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FE020AA-EEC0-44AC-BEAE-FEF8F3E84FF1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0920" cy="945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800" strike="noStrike" u="none">
                <a:solidFill>
                  <a:schemeClr val="dk1"/>
                </a:solidFill>
                <a:effectLst/>
                <a:uFillTx/>
                <a:latin typeface="Calibri"/>
              </a:rPr>
              <a:t>Click to edit the title text format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0920" cy="32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Second Outline Level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Third Outline Level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Fourth Outline Level</a:t>
            </a: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Fifth Outline Level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Sixth Outline Level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Seventh Outline Level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88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89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90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91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92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93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4972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4286160" y="816120"/>
            <a:ext cx="5100840" cy="4029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8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Deuxième niveau</a:t>
            </a:r>
            <a:endParaRPr b="0" lang="fr-BE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4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Troisième niveau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Quatrième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fr-FR" sz="20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Cinquième niveau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49720" cy="31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dt" idx="22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PlaceHolder 5"/>
          <p:cNvSpPr>
            <a:spLocks noGrp="1"/>
          </p:cNvSpPr>
          <p:nvPr>
            <p:ph type="ftr" idx="23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PlaceHolder 6"/>
          <p:cNvSpPr>
            <a:spLocks noGrp="1"/>
          </p:cNvSpPr>
          <p:nvPr>
            <p:ph type="sldNum" idx="24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030ABC7-BE08-441A-9430-89A71785D126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bg>
      <p:bgPr>
        <a:solidFill>
          <a:srgbClr val="6666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Forme libre : forme 1"/>
          <p:cNvSpPr/>
          <p:nvPr/>
        </p:nvSpPr>
        <p:spPr>
          <a:xfrm rot="16200000">
            <a:off x="43920" y="540360"/>
            <a:ext cx="853560" cy="718560"/>
          </a:xfrm>
          <a:custGeom>
            <a:avLst/>
            <a:gdLst>
              <a:gd name="textAreaLeft" fmla="*/ 162000 w 853560"/>
              <a:gd name="textAreaRight" fmla="*/ 692640 w 853560"/>
              <a:gd name="textAreaTop" fmla="*/ 136440 h 718560"/>
              <a:gd name="textAreaBottom" fmla="*/ 583200 h 71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636" y="0"/>
                </a:moveTo>
                <a:lnTo>
                  <a:pt x="21600" y="0"/>
                </a:lnTo>
                <a:lnTo>
                  <a:pt x="15964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b5e77d">
              <a:alpha val="49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01" name="Forme libre : forme 2"/>
          <p:cNvSpPr/>
          <p:nvPr/>
        </p:nvSpPr>
        <p:spPr>
          <a:xfrm>
            <a:off x="7640280" y="100800"/>
            <a:ext cx="1199880" cy="369360"/>
          </a:xfrm>
          <a:custGeom>
            <a:avLst/>
            <a:gdLst>
              <a:gd name="textAreaLeft" fmla="*/ 234000 w 1199880"/>
              <a:gd name="textAreaRight" fmla="*/ 966960 w 1199880"/>
              <a:gd name="textAreaTop" fmla="*/ 72000 h 369360"/>
              <a:gd name="textAreaBottom" fmla="*/ 298440 h 3693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  <a:gd name="GluePoint5X" fmla=""/>
              <a:gd name="GluePoint5Y" fmla=""/>
              <a:gd name="GluePoint6X" fmla=""/>
              <a:gd name="GluePoint6Y" fmla=""/>
              <a:gd name="GluePoint7X" fmla=""/>
              <a:gd name="GluePoint7Y" fmla=""/>
              <a:gd name="GluePoint8X" fmla=""/>
              <a:gd name="GluePoint8Y" fmla=""/>
              <a:gd name="GluePoint9X" fmla=""/>
              <a:gd name="GluePoint9Y" fmla=""/>
              <a:gd name="GluePoint10X" fmla=""/>
              <a:gd name="GluePoint10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  <a:cxn ang="0">
                <a:pos x="GluePoint6X" y="GluePoint6Y"/>
              </a:cxn>
              <a:cxn ang="0">
                <a:pos x="GluePoint7X" y="GluePoint7Y"/>
              </a:cxn>
              <a:cxn ang="0">
                <a:pos x="GluePoint8X" y="GluePoint8Y"/>
              </a:cxn>
              <a:cxn ang="0">
                <a:pos x="GluePoint9X" y="GluePoint9Y"/>
              </a:cxn>
              <a:cxn ang="0">
                <a:pos x="GluePoint10X" y="GluePoint10Y"/>
              </a:cxn>
            </a:cxnLst>
            <a:rect l="textAreaLeft" t="textAreaTop" r="textAreaRight" b="textAreaBottom"/>
            <a:pathLst>
              <a:path w="21600" h="21600">
                <a:moveTo>
                  <a:pt x="5901" y="0"/>
                </a:moveTo>
                <a:lnTo>
                  <a:pt x="21600" y="0"/>
                </a:lnTo>
                <a:lnTo>
                  <a:pt x="156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1aca6">
              <a:alpha val="39000"/>
            </a:srgbClr>
          </a:solidFill>
          <a:ln w="0">
            <a:noFill/>
          </a:ln>
          <a:effectLst>
            <a:outerShdw algn="tl" dir="0">
              <a:srgbClr val="b2b2b2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02" name="Forme libre : forme 3"/>
          <p:cNvSpPr/>
          <p:nvPr/>
        </p:nvSpPr>
        <p:spPr>
          <a:xfrm>
            <a:off x="270000" y="180000"/>
            <a:ext cx="9538560" cy="4858560"/>
          </a:xfrm>
          <a:custGeom>
            <a:avLst/>
            <a:gdLst>
              <a:gd name="textAreaLeft" fmla="*/ 0 w 9538560"/>
              <a:gd name="textAreaRight" fmla="*/ 9540000 w 9538560"/>
              <a:gd name="textAreaTop" fmla="*/ 0 h 4858560"/>
              <a:gd name="textAreaBottom" fmla="*/ 4860000 h 485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  <a:effectLst>
            <a:outerShdw algn="tl" dir="2700000" dist="101823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400" strike="noStrike" u="none">
              <a:solidFill>
                <a:srgbClr val="eeeeee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03" name="Forme libre : forme 4"/>
          <p:cNvSpPr/>
          <p:nvPr/>
        </p:nvSpPr>
        <p:spPr>
          <a:xfrm>
            <a:off x="7969320" y="162360"/>
            <a:ext cx="903960" cy="1142280"/>
          </a:xfrm>
          <a:custGeom>
            <a:avLst/>
            <a:gdLst>
              <a:gd name="textAreaLeft" fmla="*/ 0 w 903960"/>
              <a:gd name="textAreaRight" fmla="*/ 905400 w 903960"/>
              <a:gd name="textAreaTop" fmla="*/ 0 h 1142280"/>
              <a:gd name="textAreaBottom" fmla="*/ 1143720 h 114228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04" name="Forme libre : forme 5"/>
          <p:cNvSpPr/>
          <p:nvPr/>
        </p:nvSpPr>
        <p:spPr>
          <a:xfrm>
            <a:off x="270000" y="471600"/>
            <a:ext cx="8930160" cy="628560"/>
          </a:xfrm>
          <a:custGeom>
            <a:avLst/>
            <a:gdLst>
              <a:gd name="textAreaLeft" fmla="*/ 0 w 8930160"/>
              <a:gd name="textAreaRight" fmla="*/ 8931600 w 89301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10799">
            <a:solidFill>
              <a:srgbClr val="91d93f"/>
            </a:solidFill>
            <a:miter/>
          </a:ln>
          <a:effectLst>
            <a:outerShdw algn="tl" dir="2700000" dist="16800">
              <a:srgbClr val="b2b2b2">
                <a:alpha val="43000"/>
              </a:srgbClr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05" name="Forme libre : forme 6"/>
          <p:cNvSpPr/>
          <p:nvPr/>
        </p:nvSpPr>
        <p:spPr>
          <a:xfrm>
            <a:off x="111600" y="471600"/>
            <a:ext cx="246960" cy="628560"/>
          </a:xfrm>
          <a:custGeom>
            <a:avLst/>
            <a:gdLst>
              <a:gd name="textAreaLeft" fmla="*/ 0 w 246960"/>
              <a:gd name="textAreaRight" fmla="*/ 248400 w 246960"/>
              <a:gd name="textAreaTop" fmla="*/ 0 h 628560"/>
              <a:gd name="textAreaBottom" fmla="*/ 630000 h 6285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b5e77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06" name="Forme libre : forme 7"/>
          <p:cNvSpPr/>
          <p:nvPr/>
        </p:nvSpPr>
        <p:spPr>
          <a:xfrm>
            <a:off x="7969320" y="100800"/>
            <a:ext cx="903240" cy="77760"/>
          </a:xfrm>
          <a:custGeom>
            <a:avLst/>
            <a:gdLst>
              <a:gd name="textAreaLeft" fmla="*/ 0 w 903240"/>
              <a:gd name="textAreaRight" fmla="*/ 904680 w 903240"/>
              <a:gd name="textAreaTop" fmla="*/ 0 h 77760"/>
              <a:gd name="textAreaBottom" fmla="*/ 79200 h 77760"/>
              <a:gd name="GluePoint1X" fmla=""/>
              <a:gd name="GluePoint1Y" fmla=""/>
              <a:gd name="GluePoint2X" fmla=""/>
              <a:gd name="GluePoint2Y" fmla=""/>
              <a:gd name="GluePoint3X" fmla=""/>
              <a:gd name="GluePoint3Y" fmla=""/>
              <a:gd name="GluePoint4X" fmla=""/>
              <a:gd name="GluePoint4Y" fmla="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81ac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9600" bIns="39600" anchor="ctr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  <a:ea typeface="Noto Sans CJK JP:palt"/>
            </a:endParaRPr>
          </a:p>
        </p:txBody>
      </p:sp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93720" y="378000"/>
            <a:ext cx="3249720" cy="132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Modifiez le style du titre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286160" y="816120"/>
            <a:ext cx="5100840" cy="4029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Click to edit the outline text format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Second Outline Level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Third Outline Level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Fourth Outline Level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Fifth Outline Level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Sixth Outline Level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effectLst/>
                <a:uFillTx/>
                <a:latin typeface="Aptos"/>
              </a:rPr>
              <a:t>Seventh Outline Level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93720" y="1701720"/>
            <a:ext cx="3249720" cy="314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fr-FR" sz="16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Cliquez pour modifier les styles du texte du masque</a:t>
            </a:r>
            <a:endParaRPr b="0" lang="fr-BE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dt" idx="25"/>
          </p:nvPr>
        </p:nvSpPr>
        <p:spPr>
          <a:xfrm>
            <a:off x="504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ftr" idx="26"/>
          </p:nvPr>
        </p:nvSpPr>
        <p:spPr>
          <a:xfrm>
            <a:off x="3447360" y="5164920"/>
            <a:ext cx="319356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BE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sldNum" idx="27"/>
          </p:nvPr>
        </p:nvSpPr>
        <p:spPr>
          <a:xfrm>
            <a:off x="7227000" y="5164920"/>
            <a:ext cx="2346840" cy="389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14946C9-A5B4-478E-9FA1-66E2F14BBB2B}" type="slidenum">
              <a:rPr b="0" lang="fr-BE" sz="1400" strike="noStrike" u="none">
                <a:solidFill>
                  <a:srgbClr val="eeeeee"/>
                </a:solidFill>
                <a:effectLst/>
                <a:uFillTx/>
                <a:latin typeface="Arial"/>
                <a:ea typeface="Noto Sans CJK JP:palt"/>
              </a:rPr>
              <a:t>&lt;number&gt;</a:t>
            </a:fld>
            <a:endParaRPr b="0" lang="fr-BE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slideLayout" Target="../slideLayouts/slideLayout7.xml"/><Relationship Id="rId5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3" Type="http://schemas.openxmlformats.org/officeDocument/2006/relationships/notesSlide" Target="../notesSlides/notesSlide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540000" y="450000"/>
            <a:ext cx="8638560" cy="62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  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subTitle"/>
          </p:nvPr>
        </p:nvSpPr>
        <p:spPr>
          <a:xfrm>
            <a:off x="540000" y="1350000"/>
            <a:ext cx="8998560" cy="359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defTabSz="914400">
              <a:lnSpc>
                <a:spcPct val="100000"/>
              </a:lnSpc>
              <a:spcAft>
                <a:spcPts val="1054"/>
              </a:spcAft>
              <a:buNone/>
              <a:tabLst>
                <a:tab algn="l" pos="0"/>
              </a:tabLst>
            </a:pPr>
            <a:r>
              <a:rPr b="0" lang="en-GB" sz="3200" strike="noStrike" u="none">
                <a:solidFill>
                  <a:srgbClr val="666666"/>
                </a:solidFill>
                <a:effectLst/>
                <a:uFillTx/>
                <a:latin typeface="Arial"/>
              </a:rPr>
              <a:t>Presentation JUNO</a:t>
            </a:r>
            <a:endParaRPr b="0" lang="fr-BE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ZoneTexte 2"/>
          <p:cNvSpPr/>
          <p:nvPr/>
        </p:nvSpPr>
        <p:spPr>
          <a:xfrm flipH="1" flipV="1">
            <a:off x="9115200" y="-266760"/>
            <a:ext cx="44280" cy="921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fr-BE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5" name="Espace réservé du texte 3"/>
          <p:cNvSpPr/>
          <p:nvPr/>
        </p:nvSpPr>
        <p:spPr>
          <a:xfrm>
            <a:off x="468360" y="1260000"/>
            <a:ext cx="4570560" cy="3507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216000" indent="-216000" defTabSz="914400">
              <a:lnSpc>
                <a:spcPct val="100000"/>
              </a:lnSpc>
              <a:spcAft>
                <a:spcPts val="1054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666666"/>
                </a:solidFill>
                <a:effectLst/>
                <a:uFillTx/>
                <a:latin typeface="Arial"/>
              </a:rPr>
              <a:t> Layers’ efficiency of the Top Tracker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  <a:tabLst>
                <a:tab algn="l" pos="0"/>
              </a:tabLs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  <a:tabLst>
                <a:tab algn="l" pos="0"/>
              </a:tabLs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6" name="Titre 1"/>
          <p:cNvSpPr/>
          <p:nvPr/>
        </p:nvSpPr>
        <p:spPr>
          <a:xfrm>
            <a:off x="540000" y="580320"/>
            <a:ext cx="8638560" cy="3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0" lang="en-GB" sz="24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Goal : Determine the contribution of cosmic muons in the detector</a:t>
            </a:r>
            <a:endParaRPr b="0" lang="fr-BE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540000" y="555840"/>
            <a:ext cx="8638560" cy="416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2700" strike="noStrike" u="none">
                <a:solidFill>
                  <a:srgbClr val="000000"/>
                </a:solidFill>
                <a:effectLst/>
                <a:uFillTx/>
                <a:latin typeface="Calibri"/>
              </a:rPr>
              <a:t>Layer’s efficiency of the Top Tracker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48" name="" descr=""/>
          <p:cNvPicPr/>
          <p:nvPr/>
        </p:nvPicPr>
        <p:blipFill>
          <a:blip r:embed="rId1"/>
          <a:stretch/>
        </p:blipFill>
        <p:spPr>
          <a:xfrm>
            <a:off x="5101920" y="1440000"/>
            <a:ext cx="4257000" cy="332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PlaceHolder 3"/>
          <p:cNvSpPr/>
          <p:nvPr/>
        </p:nvSpPr>
        <p:spPr>
          <a:xfrm>
            <a:off x="616320" y="1260360"/>
            <a:ext cx="4422960" cy="359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 marL="432000" indent="-324000" defTabSz="914400">
              <a:lnSpc>
                <a:spcPct val="100000"/>
              </a:lnSpc>
              <a:spcAft>
                <a:spcPts val="1054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666666"/>
                </a:solidFill>
                <a:effectLst/>
                <a:uFillTx/>
                <a:latin typeface="Calibri"/>
              </a:rPr>
              <a:t>Calculated with TT data and CD data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spcAft>
                <a:spcPts val="1054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666666"/>
                </a:solidFill>
                <a:effectLst/>
                <a:uFillTx/>
                <a:latin typeface="Times New Roman"/>
                <a:ea typeface="Times New Roman"/>
              </a:rPr>
              <a:t>Run 9737 : 7021 events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spcAft>
                <a:spcPts val="1054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666666"/>
                </a:solidFill>
                <a:effectLst/>
                <a:uFillTx/>
                <a:latin typeface="Times New Roman"/>
                <a:ea typeface="Times New Roman"/>
              </a:rPr>
              <a:t>Run 9739 : 6984 events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spcAft>
                <a:spcPts val="1054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r>
              <a:rPr b="0" lang="en-GB" sz="2000" strike="noStrike" u="none">
                <a:solidFill>
                  <a:srgbClr val="666666"/>
                </a:solidFill>
                <a:effectLst/>
                <a:uFillTx/>
                <a:latin typeface="Times New Roman"/>
                <a:ea typeface="Times New Roman"/>
              </a:rPr>
              <a:t>Efficiency : </a:t>
            </a: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32000" indent="-324000" defTabSz="914400">
              <a:lnSpc>
                <a:spcPct val="100000"/>
              </a:lnSpc>
              <a:spcAft>
                <a:spcPts val="1054"/>
              </a:spcAft>
              <a:buClr>
                <a:srgbClr val="91d93f"/>
              </a:buClr>
              <a:buSzPct val="45000"/>
              <a:buFont typeface="Wingdings" charset="2"/>
              <a:buChar char=""/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  <a:tabLst>
                <a:tab algn="l" pos="0"/>
              </a:tabLs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  <a:tabLst>
                <a:tab algn="l" pos="0"/>
              </a:tabLs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spcAft>
                <a:spcPts val="1054"/>
              </a:spcAft>
              <a:tabLst>
                <a:tab algn="l" pos="0"/>
              </a:tabLst>
            </a:pPr>
            <a:endParaRPr b="0" lang="fr-BE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0" name="" descr="28§display§\begin{equation*}&#10;\varepsilon_0=\frac{n_{012}}{n_{12}+n_{012}}&#10;\end{equation*}§svg§600§TRUE§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1440000" y="3240000"/>
            <a:ext cx="2455560" cy="7228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540000" y="555840"/>
            <a:ext cx="8638560" cy="416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GB" sz="2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next?</a:t>
            </a:r>
            <a:endParaRPr b="0" lang="fr-BE" sz="27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2" name="Espace réservé du texte 3"/>
          <p:cNvSpPr/>
          <p:nvPr/>
        </p:nvSpPr>
        <p:spPr>
          <a:xfrm>
            <a:off x="540000" y="1462320"/>
            <a:ext cx="8141400" cy="3139560"/>
          </a:xfrm>
          <a:prstGeom prst="rect">
            <a:avLst/>
          </a:pr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</a:pPr>
            <a:r>
              <a:rPr b="0" lang="fr-BE" sz="1800" strike="noStrike" u="none">
                <a:solidFill>
                  <a:srgbClr val="ffffff">
                    <a:alpha val="1000"/>
                  </a:srgbClr>
                </a:solidFill>
                <a:effectLst/>
                <a:uFillTx/>
                <a:latin typeface="Calibri"/>
              </a:rPr>
              <a:t> </a:t>
            </a:r>
            <a:endParaRPr b="0" lang="fr-BE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Inspiratio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Application>LibreOffice/25.2.6.2$Linux_X86_64 LibreOffice_project/520$Build-2</Application>
  <AppVersion>15.0000</AppVersion>
  <Words>141</Words>
  <Paragraphs>27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2025-11-13T00:27:02Z</dcterms:created>
  <dc:creator/>
  <dc:description>This work is licensed under a Creative Commons 0 License.
It makes use of the works of Mateus Machado Luna.</dc:description>
  <dc:language>fr-BE</dc:language>
  <cp:lastModifiedBy/>
  <dcterms:modified xsi:type="dcterms:W3CDTF">2025-11-25T17:52:45Z</dcterms:modified>
  <cp:revision>15</cp:revision>
  <dc:subject/>
  <dc:title>Inspiration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4</vt:i4>
  </property>
  <property fmtid="{D5CDD505-2E9C-101B-9397-08002B2CF9AE}" pid="3" name="PresentationFormat">
    <vt:lpwstr>Personnalisé</vt:lpwstr>
  </property>
  <property fmtid="{D5CDD505-2E9C-101B-9397-08002B2CF9AE}" pid="4" name="Slides">
    <vt:i4>5</vt:i4>
  </property>
</Properties>
</file>