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748" r:id="rId2"/>
    <p:sldId id="849" r:id="rId3"/>
    <p:sldId id="874" r:id="rId4"/>
    <p:sldId id="824" r:id="rId5"/>
    <p:sldId id="812" r:id="rId6"/>
    <p:sldId id="813" r:id="rId7"/>
    <p:sldId id="850" r:id="rId8"/>
    <p:sldId id="725" r:id="rId9"/>
    <p:sldId id="727" r:id="rId10"/>
    <p:sldId id="728" r:id="rId11"/>
    <p:sldId id="729" r:id="rId12"/>
    <p:sldId id="784" r:id="rId13"/>
    <p:sldId id="842" r:id="rId14"/>
    <p:sldId id="837" r:id="rId15"/>
    <p:sldId id="826" r:id="rId16"/>
    <p:sldId id="835" r:id="rId17"/>
    <p:sldId id="884" r:id="rId18"/>
    <p:sldId id="886" r:id="rId19"/>
    <p:sldId id="836" r:id="rId20"/>
    <p:sldId id="828" r:id="rId21"/>
    <p:sldId id="841" r:id="rId22"/>
    <p:sldId id="838" r:id="rId23"/>
    <p:sldId id="839" r:id="rId24"/>
    <p:sldId id="840" r:id="rId25"/>
    <p:sldId id="851" r:id="rId26"/>
    <p:sldId id="852" r:id="rId27"/>
    <p:sldId id="844" r:id="rId28"/>
    <p:sldId id="853" r:id="rId29"/>
    <p:sldId id="854" r:id="rId30"/>
    <p:sldId id="847" r:id="rId31"/>
    <p:sldId id="888" r:id="rId32"/>
    <p:sldId id="887" r:id="rId33"/>
    <p:sldId id="855" r:id="rId34"/>
    <p:sldId id="856" r:id="rId35"/>
    <p:sldId id="799" r:id="rId36"/>
    <p:sldId id="877" r:id="rId37"/>
    <p:sldId id="858" r:id="rId38"/>
    <p:sldId id="859" r:id="rId39"/>
    <p:sldId id="861" r:id="rId40"/>
    <p:sldId id="863" r:id="rId41"/>
    <p:sldId id="864" r:id="rId42"/>
    <p:sldId id="866" r:id="rId43"/>
    <p:sldId id="867" r:id="rId44"/>
    <p:sldId id="868" r:id="rId45"/>
    <p:sldId id="881" r:id="rId46"/>
    <p:sldId id="872" r:id="rId47"/>
    <p:sldId id="882" r:id="rId48"/>
    <p:sldId id="883" r:id="rId49"/>
    <p:sldId id="88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9F6EC"/>
    <a:srgbClr val="FAF7ED"/>
    <a:srgbClr val="F2FBEB"/>
    <a:srgbClr val="4FADD3"/>
    <a:srgbClr val="4ECEE0"/>
    <a:srgbClr val="29E0DD"/>
    <a:srgbClr val="2FF6F2"/>
    <a:srgbClr val="FF0003"/>
    <a:srgbClr val="1F497D"/>
    <a:srgbClr val="BE0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9706" autoAdjust="0"/>
  </p:normalViewPr>
  <p:slideViewPr>
    <p:cSldViewPr snapToGrid="0" snapToObjects="1">
      <p:cViewPr>
        <p:scale>
          <a:sx n="100" d="100"/>
          <a:sy n="100" d="100"/>
        </p:scale>
        <p:origin x="-1088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0A0A3-E680-514A-A0D9-5D56161CA2B6}" type="datetimeFigureOut">
              <a:rPr lang="en-US" smtClean="0"/>
              <a:pPr/>
              <a:t>24/05/14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883A-A103-0047-ADA0-262C0F5B77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B358B-323C-2A4D-B62E-A6954C044CEB}" type="datetimeFigureOut">
              <a:rPr lang="en-US" smtClean="0"/>
              <a:pPr/>
              <a:t>24/05/14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5DDA8-2351-A546-91A9-2672C2503B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758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43555E2-1683-4D4D-9DFD-0E15F96D3C7E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889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880-58BF-124B-A138-38C7FA82790D}" type="datetime1">
              <a:rPr lang="en-US" smtClean="0"/>
              <a:t>24/05/14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A7277-F6CA-6B4B-A9D8-731A6E6A91E1}" type="datetime1">
              <a:rPr lang="en-US" smtClean="0"/>
              <a:t>24/05/14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530D4-236D-9B45-A15A-AF7760095B7A}" type="datetime1">
              <a:rPr lang="en-US" smtClean="0"/>
              <a:t>24/05/14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88473-793A-C544-9BFE-6D7D99A0C9C3}" type="datetime1">
              <a:rPr lang="en-US" smtClean="0"/>
              <a:t>24/05/14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747622"/>
            <a:ext cx="822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8064B-DEC5-C542-A809-25817A9C62B1}" type="datetime1">
              <a:rPr lang="en-US" smtClean="0"/>
              <a:t>24/05/14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11FB-A9CC-5E40-9732-F5B636AC10CE}" type="datetime1">
              <a:rPr lang="en-US" smtClean="0"/>
              <a:t>24/05/14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768106"/>
            <a:ext cx="822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636E6-D169-B047-BE28-861DB4AB4AF8}" type="datetime1">
              <a:rPr lang="en-US" smtClean="0"/>
              <a:t>24/05/14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D592-5527-DD48-9D0F-37DAE1D7A537}" type="datetime1">
              <a:rPr lang="en-US" smtClean="0"/>
              <a:t>24/05/14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747622"/>
            <a:ext cx="8229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16D9C-677B-1743-B661-FCD62DD6035B}" type="datetime1">
              <a:rPr lang="en-US" smtClean="0"/>
              <a:t>24/05/14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D4AB-3B96-A843-832A-9C8A1D0D83AE}" type="datetime1">
              <a:rPr lang="en-US" smtClean="0"/>
              <a:t>24/05/14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BA551-BBBA-404C-80F0-DFBB92D75D00}" type="datetime1">
              <a:rPr lang="en-US" smtClean="0"/>
              <a:t>24/05/14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UWk 21/5/12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587"/>
            <a:ext cx="8229600" cy="798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47622"/>
            <a:ext cx="8229600" cy="56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EE978-91BE-754E-93DA-125030BBD01D}" type="datetime1">
              <a:rPr lang="en-US" smtClean="0"/>
              <a:t>24/05/14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26" y="0"/>
            <a:ext cx="1871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1"/>
            <a:r>
              <a:rPr lang="en-US" smtClean="0"/>
              <a:t>UWk 21/5/12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42083" y="0"/>
            <a:ext cx="1001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9CA62D5A-175C-0146-8DFE-850ADA1B8FD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jpeg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tiff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tif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gif"/><Relationship Id="rId3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indico.cern.ch/conferenceDisplay.py?confId=25204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54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61132" y="2220438"/>
            <a:ext cx="77700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BE0204"/>
                </a:solidFill>
              </a:rPr>
              <a:t>The CMS Experiment Upgrades </a:t>
            </a:r>
            <a:endParaRPr lang="en-US" sz="3600" dirty="0" smtClean="0">
              <a:solidFill>
                <a:srgbClr val="BE0204"/>
              </a:solidFill>
            </a:endParaRPr>
          </a:p>
          <a:p>
            <a:r>
              <a:rPr lang="en-US" sz="3600" dirty="0" smtClean="0">
                <a:solidFill>
                  <a:srgbClr val="BE0204"/>
                </a:solidFill>
              </a:rPr>
              <a:t>for </a:t>
            </a:r>
            <a:r>
              <a:rPr lang="en-US" sz="3600" dirty="0">
                <a:solidFill>
                  <a:srgbClr val="BE0204"/>
                </a:solidFill>
              </a:rPr>
              <a:t>the High Luminosity </a:t>
            </a:r>
            <a:r>
              <a:rPr lang="en-US" sz="3600" dirty="0" smtClean="0">
                <a:solidFill>
                  <a:srgbClr val="BE0204"/>
                </a:solidFill>
              </a:rPr>
              <a:t>LHC</a:t>
            </a:r>
          </a:p>
          <a:p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Bruxelles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April 11, 2014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D.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Contardo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IPN Lyon CNRS/IN2P3</a:t>
            </a:r>
          </a:p>
          <a:p>
            <a:endParaRPr lang="en-US" sz="14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6813"/>
            <a:ext cx="8229600" cy="7982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Vector Boson Scattering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833" y="1077847"/>
            <a:ext cx="532012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000" dirty="0"/>
              <a:t>T</a:t>
            </a:r>
            <a:r>
              <a:rPr lang="en-US" sz="2000" dirty="0" smtClean="0"/>
              <a:t>est </a:t>
            </a:r>
            <a:r>
              <a:rPr lang="en-US" sz="2000" dirty="0"/>
              <a:t>of Higgs role in </a:t>
            </a:r>
            <a:r>
              <a:rPr lang="en-US" sz="2000" dirty="0" smtClean="0"/>
              <a:t>cancelling VBS divergence in SM can </a:t>
            </a:r>
            <a:r>
              <a:rPr lang="en-US" sz="2000" dirty="0"/>
              <a:t>be measured to 30% (10%) with 300 (3000) fb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1</a:t>
            </a:r>
          </a:p>
          <a:p>
            <a:pPr marL="342900" indent="-342900">
              <a:buFont typeface="Courier New"/>
              <a:buChar char="o"/>
            </a:pPr>
            <a:r>
              <a:rPr lang="en-US" sz="2000" dirty="0">
                <a:solidFill>
                  <a:srgbClr val="000000"/>
                </a:solidFill>
              </a:rPr>
              <a:t>If new physics exists: sensitivity </a:t>
            </a:r>
            <a:r>
              <a:rPr lang="en-US" sz="2000" dirty="0" smtClean="0">
                <a:solidFill>
                  <a:srgbClr val="000000"/>
                </a:solidFill>
              </a:rPr>
              <a:t>to anomalous triple or quartic couplings increases </a:t>
            </a:r>
            <a:r>
              <a:rPr lang="en-US" sz="2000" dirty="0">
                <a:solidFill>
                  <a:srgbClr val="000000"/>
                </a:solidFill>
              </a:rPr>
              <a:t>by factor of ~ 2 </a:t>
            </a:r>
            <a:r>
              <a:rPr lang="en-US" sz="2000" dirty="0" smtClean="0">
                <a:solidFill>
                  <a:srgbClr val="000000"/>
                </a:solidFill>
              </a:rPr>
              <a:t>from 300 to </a:t>
            </a:r>
            <a:r>
              <a:rPr lang="en-US" sz="2000" dirty="0">
                <a:solidFill>
                  <a:srgbClr val="000000"/>
                </a:solidFill>
              </a:rPr>
              <a:t>3000 fb</a:t>
            </a:r>
            <a:r>
              <a:rPr lang="en-US" sz="2000" baseline="30000" dirty="0">
                <a:solidFill>
                  <a:srgbClr val="000000"/>
                </a:solidFill>
              </a:rPr>
              <a:t>-1 </a:t>
            </a:r>
          </a:p>
        </p:txBody>
      </p:sp>
      <p:pic>
        <p:nvPicPr>
          <p:cNvPr id="30" name="Picture 29" descr="fig_01a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6" y="3834881"/>
            <a:ext cx="3931018" cy="2703875"/>
          </a:xfrm>
          <a:prstGeom prst="rect">
            <a:avLst/>
          </a:prstGeom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828039" y="3465791"/>
            <a:ext cx="1386177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E0204"/>
                </a:solidFill>
                <a:effectLst/>
              </a:rPr>
              <a:t>VBS ZZ</a:t>
            </a:r>
            <a:r>
              <a:rPr lang="en-US" sz="2000" dirty="0" smtClean="0">
                <a:solidFill>
                  <a:srgbClr val="BE0204"/>
                </a:solidFill>
                <a:effectLst/>
                <a:sym typeface="Wingdings"/>
              </a:rPr>
              <a:t> 4l</a:t>
            </a:r>
            <a:endParaRPr lang="en-US" sz="2000" dirty="0" smtClean="0">
              <a:solidFill>
                <a:srgbClr val="BE0204"/>
              </a:solidFill>
              <a:effectLst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8856" y="5655038"/>
            <a:ext cx="1147657" cy="30777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Background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84046" y="4943368"/>
            <a:ext cx="1534081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effectLst/>
              </a:rPr>
              <a:t>SM (with Higgs)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49255" y="4957220"/>
            <a:ext cx="1225879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effectLst/>
              </a:rPr>
              <a:t>New physics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1" y="3753868"/>
            <a:ext cx="3962400" cy="272138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460513" y="5261549"/>
            <a:ext cx="1857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WW scattering </a:t>
            </a:r>
            <a:r>
              <a:rPr lang="en-US" sz="1400" dirty="0" err="1" smtClean="0"/>
              <a:t>aQGC</a:t>
            </a:r>
            <a:endParaRPr lang="en-US" sz="14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674441" y="5588238"/>
            <a:ext cx="299059" cy="2206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32798" y="3417259"/>
            <a:ext cx="2566161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E0204"/>
                </a:solidFill>
                <a:effectLst/>
              </a:rPr>
              <a:t>VBS WZ</a:t>
            </a:r>
            <a:r>
              <a:rPr lang="en-US" sz="2000" dirty="0" smtClean="0">
                <a:solidFill>
                  <a:srgbClr val="BE0204"/>
                </a:solidFill>
                <a:effectLst/>
                <a:sym typeface="Wingdings"/>
              </a:rPr>
              <a:t> 3l + </a:t>
            </a:r>
            <a:r>
              <a:rPr lang="en-US" sz="2000" dirty="0" err="1" smtClean="0">
                <a:solidFill>
                  <a:srgbClr val="BE0204"/>
                </a:solidFill>
                <a:effectLst/>
                <a:sym typeface="Wingdings"/>
              </a:rPr>
              <a:t>Etmiss</a:t>
            </a:r>
            <a:endParaRPr lang="en-US" sz="2000" dirty="0" smtClean="0">
              <a:solidFill>
                <a:srgbClr val="BE0204"/>
              </a:solidFill>
              <a:effectLst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729083" y="1158528"/>
            <a:ext cx="2464101" cy="1740414"/>
            <a:chOff x="6463995" y="104410"/>
            <a:chExt cx="2464101" cy="1740414"/>
          </a:xfrm>
        </p:grpSpPr>
        <p:pic>
          <p:nvPicPr>
            <p:cNvPr id="40" name="Picture 39" descr="Untitled.pn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995" y="104410"/>
              <a:ext cx="2428485" cy="17404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1" name="Rectangle 40"/>
            <p:cNvSpPr/>
            <p:nvPr/>
          </p:nvSpPr>
          <p:spPr bwMode="auto">
            <a:xfrm>
              <a:off x="8064000" y="943200"/>
              <a:ext cx="864096" cy="7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7812360" y="836712"/>
              <a:ext cx="240030" cy="240030"/>
            </a:xfrm>
            <a:prstGeom prst="ellipse">
              <a:avLst/>
            </a:prstGeom>
            <a:pattFill prst="dkDnDiag">
              <a:fgClr>
                <a:srgbClr val="800000"/>
              </a:fgClr>
              <a:bgClr>
                <a:prstClr val="white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704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ig_02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61" y="5809942"/>
            <a:ext cx="1479971" cy="1042355"/>
          </a:xfrm>
          <a:prstGeom prst="rect">
            <a:avLst/>
          </a:prstGeom>
          <a:ln>
            <a:noFill/>
          </a:ln>
        </p:spPr>
      </p:pic>
      <p:pic>
        <p:nvPicPr>
          <p:cNvPr id="20" name="Picture 19" descr="fig_05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284572"/>
            <a:ext cx="3954073" cy="2658387"/>
          </a:xfrm>
          <a:prstGeom prst="rect">
            <a:avLst/>
          </a:prstGeom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6813"/>
            <a:ext cx="8229600" cy="7982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Search for </a:t>
            </a:r>
            <a:r>
              <a:rPr lang="en-US" dirty="0" err="1" smtClean="0">
                <a:solidFill>
                  <a:srgbClr val="000000"/>
                </a:solidFill>
              </a:rPr>
              <a:t>SUperSYmmetry</a:t>
            </a:r>
            <a:r>
              <a:rPr lang="en-US" dirty="0" smtClean="0">
                <a:solidFill>
                  <a:srgbClr val="000000"/>
                </a:solidFill>
              </a:rPr>
              <a:t> particles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888226"/>
            <a:ext cx="4006601" cy="3005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149" y="879338"/>
            <a:ext cx="1942071" cy="958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76" y="5320890"/>
            <a:ext cx="177401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2927" y="5320890"/>
            <a:ext cx="2039038" cy="1169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6200" y="834150"/>
            <a:ext cx="4261099" cy="245218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6493" y="1000613"/>
            <a:ext cx="2166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0204"/>
                </a:solidFill>
              </a:rPr>
              <a:t>Direct production of </a:t>
            </a:r>
            <a:r>
              <a:rPr lang="en-US" dirty="0" err="1" smtClean="0">
                <a:solidFill>
                  <a:srgbClr val="BE0204"/>
                </a:solidFill>
              </a:rPr>
              <a:t>chargino</a:t>
            </a:r>
            <a:r>
              <a:rPr lang="en-US" dirty="0" smtClean="0">
                <a:solidFill>
                  <a:srgbClr val="BE0204"/>
                </a:solidFill>
              </a:rPr>
              <a:t>/</a:t>
            </a:r>
            <a:r>
              <a:rPr lang="en-US" dirty="0" err="1" smtClean="0">
                <a:solidFill>
                  <a:srgbClr val="BE0204"/>
                </a:solidFill>
              </a:rPr>
              <a:t>neutralino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30801" y="6108966"/>
            <a:ext cx="193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E0204"/>
                </a:solidFill>
              </a:rPr>
              <a:t>P</a:t>
            </a:r>
            <a:r>
              <a:rPr lang="en-US" dirty="0" smtClean="0">
                <a:solidFill>
                  <a:srgbClr val="BE0204"/>
                </a:solidFill>
              </a:rPr>
              <a:t>roduction of stop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286920" y="2247900"/>
            <a:ext cx="1313470" cy="5080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375400" y="2414967"/>
            <a:ext cx="25400" cy="12807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71378" y="6447344"/>
            <a:ext cx="218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E0204"/>
                </a:solidFill>
              </a:rPr>
              <a:t>production of </a:t>
            </a:r>
            <a:r>
              <a:rPr lang="en-US" dirty="0" err="1" smtClean="0">
                <a:solidFill>
                  <a:srgbClr val="BE0204"/>
                </a:solidFill>
              </a:rPr>
              <a:t>gluinos</a:t>
            </a:r>
            <a:endParaRPr lang="en-US" dirty="0" smtClean="0">
              <a:solidFill>
                <a:srgbClr val="BE0204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6615" y="6434386"/>
            <a:ext cx="1726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BE0204"/>
                </a:solidFill>
              </a:rPr>
              <a:t>VBF Dark matter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244" y="488263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also: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5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6813"/>
            <a:ext cx="8229600" cy="798235"/>
          </a:xfrm>
        </p:spPr>
        <p:txBody>
          <a:bodyPr>
            <a:normAutofit/>
          </a:bodyPr>
          <a:lstStyle/>
          <a:p>
            <a:r>
              <a:rPr lang="en-US" dirty="0" smtClean="0"/>
              <a:t>And many </a:t>
            </a:r>
            <a:r>
              <a:rPr lang="en-US" dirty="0" smtClean="0">
                <a:solidFill>
                  <a:srgbClr val="000000"/>
                </a:solidFill>
              </a:rPr>
              <a:t>other studies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10" y="1117602"/>
            <a:ext cx="3008689" cy="5439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209645"/>
            <a:ext cx="5480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Overall mass reach for BSM new particles</a:t>
            </a:r>
            <a:endParaRPr lang="en-US" sz="2000" dirty="0">
              <a:solidFill>
                <a:srgbClr val="000090"/>
              </a:solidFill>
            </a:endParaRPr>
          </a:p>
          <a:p>
            <a:pPr marL="342900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Direct search of BSM Higgs (2HDM description)</a:t>
            </a:r>
          </a:p>
          <a:p>
            <a:pPr marL="342900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Heavy vector-like quarks </a:t>
            </a:r>
            <a:endParaRPr lang="en-US" sz="2000" dirty="0">
              <a:solidFill>
                <a:srgbClr val="000090"/>
              </a:solidFill>
            </a:endParaRPr>
          </a:p>
          <a:p>
            <a:pPr marL="342900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Indirect searches in flavor physics  </a:t>
            </a:r>
            <a:endParaRPr lang="en-US" sz="2000" dirty="0">
              <a:solidFill>
                <a:srgbClr val="000090"/>
              </a:solidFill>
            </a:endParaRPr>
          </a:p>
          <a:p>
            <a:pPr marL="342900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FCNC decays</a:t>
            </a:r>
            <a:endParaRPr lang="en-US" sz="2000" dirty="0">
              <a:solidFill>
                <a:srgbClr val="000090"/>
              </a:solidFill>
            </a:endParaRPr>
          </a:p>
          <a:p>
            <a:pPr marL="342900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Quark Gluon </a:t>
            </a:r>
            <a:r>
              <a:rPr lang="en-US" sz="2000" dirty="0">
                <a:solidFill>
                  <a:srgbClr val="000090"/>
                </a:solidFill>
              </a:rPr>
              <a:t>P</a:t>
            </a:r>
            <a:r>
              <a:rPr lang="en-US" sz="2000" dirty="0" smtClean="0">
                <a:solidFill>
                  <a:srgbClr val="000090"/>
                </a:solidFill>
              </a:rPr>
              <a:t>lasma physics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406" t="11467"/>
          <a:stretch/>
        </p:blipFill>
        <p:spPr>
          <a:xfrm>
            <a:off x="101600" y="3579921"/>
            <a:ext cx="3446842" cy="18946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808" y="3443517"/>
            <a:ext cx="2056580" cy="2120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5714" y="3986836"/>
            <a:ext cx="1913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BR(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d</a:t>
            </a:r>
            <a:r>
              <a:rPr lang="en-US" sz="1400" dirty="0" smtClean="0">
                <a:sym typeface="Wingdings"/>
              </a:rPr>
              <a:t>µµ)/</a:t>
            </a:r>
            <a:r>
              <a:rPr lang="en-US" sz="1400" dirty="0"/>
              <a:t>BR(</a:t>
            </a:r>
            <a:r>
              <a:rPr lang="en-US" sz="1400" dirty="0" err="1" smtClean="0"/>
              <a:t>B</a:t>
            </a:r>
            <a:r>
              <a:rPr lang="en-US" sz="1400" baseline="-25000" dirty="0" err="1" smtClean="0"/>
              <a:t>s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sz="1400" dirty="0">
                <a:sym typeface="Wingdings"/>
              </a:rPr>
              <a:t>µµ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278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idx="4294967295"/>
          </p:nvPr>
        </p:nvSpPr>
        <p:spPr>
          <a:xfrm>
            <a:off x="2279650" y="2990850"/>
            <a:ext cx="4584700" cy="8763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BE0204"/>
                </a:solidFill>
              </a:rPr>
              <a:t>The CMS experiment</a:t>
            </a:r>
          </a:p>
          <a:p>
            <a:pPr marL="0" indent="0" algn="ctr">
              <a:buNone/>
            </a:pPr>
            <a:endParaRPr lang="en-US" sz="4000" dirty="0" smtClean="0">
              <a:solidFill>
                <a:srgbClr val="BE0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0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41" y="-12700"/>
            <a:ext cx="9160164" cy="6858000"/>
          </a:xfrm>
          <a:prstGeom prst="rect">
            <a:avLst/>
          </a:prstGeom>
          <a:gradFill flip="none" rotWithShape="1">
            <a:gsLst>
              <a:gs pos="14000">
                <a:srgbClr val="780000"/>
              </a:gs>
              <a:gs pos="75000">
                <a:schemeClr val="tx1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1"/>
            <a:ext cx="9144000" cy="571500"/>
          </a:xfrm>
        </p:spPr>
        <p:txBody>
          <a:bodyPr>
            <a:normAutofit fontScale="90000"/>
          </a:bodyPr>
          <a:lstStyle/>
          <a:p>
            <a:pPr marL="0" lvl="1" algn="ctr"/>
            <a:r>
              <a:rPr lang="en-US" sz="3200" dirty="0" smtClean="0">
                <a:solidFill>
                  <a:schemeClr val="bg1"/>
                </a:solidFill>
                <a:latin typeface="+mn-lt"/>
              </a:rPr>
              <a:t>The original CMS detector</a:t>
            </a:r>
            <a:endParaRPr lang="en-US" sz="32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598" y="2497544"/>
            <a:ext cx="6536325" cy="4382607"/>
          </a:xfrm>
          <a:prstGeom prst="rect">
            <a:avLst/>
          </a:prstGeom>
          <a:ln>
            <a:noFill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7302500" y="2373785"/>
            <a:ext cx="241300" cy="1106018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067300" y="1435100"/>
            <a:ext cx="660400" cy="1181100"/>
          </a:xfrm>
          <a:prstGeom prst="straightConnector1">
            <a:avLst/>
          </a:prstGeom>
          <a:ln w="190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715651" y="1946892"/>
            <a:ext cx="1377049" cy="2244108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49"/>
          <p:cNvSpPr txBox="1">
            <a:spLocks noChangeArrowheads="1"/>
          </p:cNvSpPr>
          <p:nvPr/>
        </p:nvSpPr>
        <p:spPr bwMode="auto">
          <a:xfrm>
            <a:off x="6897415" y="5985492"/>
            <a:ext cx="2271986" cy="87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latin typeface="Corbel"/>
                <a:ea typeface="ＭＳ Ｐゴシック" charset="-128"/>
                <a:cs typeface="+mn-cs"/>
              </a:rPr>
              <a:t>Total weight 14000 </a:t>
            </a:r>
            <a:r>
              <a:rPr lang="en-US" sz="1700" b="1" dirty="0">
                <a:latin typeface="Corbel"/>
                <a:ea typeface="ＭＳ Ｐゴシック" charset="-128"/>
                <a:cs typeface="+mn-cs"/>
              </a:rPr>
              <a:t>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latin typeface="Corbel"/>
                <a:ea typeface="ＭＳ Ｐゴシック" charset="-128"/>
                <a:cs typeface="+mn-cs"/>
              </a:rPr>
              <a:t>Overall diameter </a:t>
            </a:r>
            <a:r>
              <a:rPr lang="en-US" sz="1700" b="1" dirty="0" smtClean="0">
                <a:latin typeface="Corbel"/>
                <a:ea typeface="ＭＳ Ｐゴシック" charset="-128"/>
                <a:cs typeface="+mn-cs"/>
              </a:rPr>
              <a:t>15 </a:t>
            </a:r>
            <a:r>
              <a:rPr lang="en-US" sz="1700" b="1" dirty="0">
                <a:latin typeface="Corbel"/>
                <a:ea typeface="ＭＳ Ｐゴシック" charset="-128"/>
                <a:cs typeface="+mn-cs"/>
              </a:rPr>
              <a:t>m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latin typeface="Corbel"/>
                <a:ea typeface="ＭＳ Ｐゴシック" charset="-128"/>
                <a:cs typeface="+mn-cs"/>
              </a:rPr>
              <a:t>Overall length </a:t>
            </a:r>
            <a:r>
              <a:rPr lang="en-US" sz="1700" b="1" dirty="0" smtClean="0">
                <a:latin typeface="Corbel"/>
                <a:ea typeface="ＭＳ Ｐゴシック" charset="-128"/>
                <a:cs typeface="+mn-cs"/>
              </a:rPr>
              <a:t>28.7 m</a:t>
            </a: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 flipH="1">
            <a:off x="116726" y="862768"/>
            <a:ext cx="227087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Magnet: 3.8 T Solenoid</a:t>
            </a:r>
            <a:endParaRPr lang="en-US" sz="1700" b="1" dirty="0">
              <a:solidFill>
                <a:srgbClr val="FFFFFF"/>
              </a:solidFill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866900" y="1206500"/>
            <a:ext cx="2732859" cy="26035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139701" y="3585192"/>
            <a:ext cx="2908299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Tracker: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Pixel detector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100x150µm</a:t>
            </a:r>
            <a:r>
              <a:rPr lang="en-US" sz="1700" b="1" baseline="30000" dirty="0" smtClean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 ~ 1 m</a:t>
            </a:r>
            <a:r>
              <a:rPr lang="en-US" sz="1700" b="1" baseline="30000" dirty="0" smtClean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 ~ 66 </a:t>
            </a:r>
            <a:r>
              <a:rPr lang="en-US" sz="1700" b="1" dirty="0" err="1" smtClean="0">
                <a:solidFill>
                  <a:schemeClr val="bg1"/>
                </a:solidFill>
                <a:ea typeface="ＭＳ Ｐゴシック" charset="-128"/>
              </a:rPr>
              <a:t>Mch</a:t>
            </a:r>
            <a:endParaRPr lang="en-US" sz="1700" b="1" dirty="0" smtClean="0">
              <a:solidFill>
                <a:schemeClr val="bg1"/>
              </a:solidFill>
              <a:ea typeface="ＭＳ Ｐゴシック" charset="-128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Strip detector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80-180 </a:t>
            </a: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  <a:cs typeface="Symbol" charset="2"/>
              </a:rPr>
              <a:t>µ</a:t>
            </a: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m ~ 200 m</a:t>
            </a:r>
            <a:r>
              <a:rPr lang="en-US" sz="1700" b="1" baseline="30000" dirty="0" smtClean="0">
                <a:solidFill>
                  <a:schemeClr val="bg1"/>
                </a:solidFill>
                <a:ea typeface="ＭＳ Ｐゴシック" charset="-128"/>
              </a:rPr>
              <a:t>2</a:t>
            </a:r>
            <a:r>
              <a:rPr lang="en-US" sz="1700" b="1" dirty="0" smtClean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1700" b="1" dirty="0" smtClean="0">
                <a:solidFill>
                  <a:srgbClr val="FFFFFF"/>
                </a:solidFill>
                <a:ea typeface="ＭＳ Ｐゴシック" charset="-128"/>
              </a:rPr>
              <a:t>~ 9.6 </a:t>
            </a:r>
            <a:r>
              <a:rPr lang="en-US" sz="1700" b="1" dirty="0" err="1" smtClean="0">
                <a:solidFill>
                  <a:srgbClr val="FFFFFF"/>
                </a:solidFill>
                <a:ea typeface="ＭＳ Ｐゴシック" charset="-128"/>
              </a:rPr>
              <a:t>Mch</a:t>
            </a:r>
            <a:endParaRPr lang="en-US" sz="1700" b="1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35598" y="782543"/>
            <a:ext cx="280600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solidFill>
                  <a:srgbClr val="008000"/>
                </a:solidFill>
              </a:rPr>
              <a:t>Electomagnetic</a:t>
            </a:r>
            <a:r>
              <a:rPr lang="en-US" sz="1700" b="1" dirty="0" smtClean="0">
                <a:solidFill>
                  <a:srgbClr val="008000"/>
                </a:solidFill>
              </a:rPr>
              <a:t> Calorimeter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008000"/>
                </a:solidFill>
              </a:rPr>
              <a:t>Lead </a:t>
            </a:r>
            <a:r>
              <a:rPr lang="en-US" sz="1700" b="1" dirty="0" err="1" smtClean="0">
                <a:solidFill>
                  <a:srgbClr val="008000"/>
                </a:solidFill>
              </a:rPr>
              <a:t>Tungstate</a:t>
            </a:r>
            <a:r>
              <a:rPr lang="en-US" sz="1700" b="1" dirty="0" smtClean="0">
                <a:solidFill>
                  <a:srgbClr val="008000"/>
                </a:solidFill>
              </a:rPr>
              <a:t> (PbWO</a:t>
            </a:r>
            <a:r>
              <a:rPr lang="en-US" sz="1700" b="1" baseline="-25000" dirty="0" smtClean="0">
                <a:solidFill>
                  <a:srgbClr val="008000"/>
                </a:solidFill>
              </a:rPr>
              <a:t>4</a:t>
            </a:r>
            <a:r>
              <a:rPr lang="en-US" sz="1700" b="1" dirty="0" smtClean="0">
                <a:solidFill>
                  <a:srgbClr val="008000"/>
                </a:solidFill>
              </a:rPr>
              <a:t>) </a:t>
            </a:r>
          </a:p>
          <a:p>
            <a:pPr marL="0" lvl="1" indent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008000"/>
                </a:solidFill>
              </a:rPr>
              <a:t>Barrel: 61K crystals </a:t>
            </a:r>
          </a:p>
          <a:p>
            <a:pPr marL="0" lvl="1" indent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solidFill>
                  <a:srgbClr val="008000"/>
                </a:solidFill>
              </a:rPr>
              <a:t>Endcaps</a:t>
            </a:r>
            <a:r>
              <a:rPr lang="en-US" sz="1700" b="1" dirty="0" smtClean="0">
                <a:solidFill>
                  <a:srgbClr val="008000"/>
                </a:solidFill>
              </a:rPr>
              <a:t>: 15K crystals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926" y="1813139"/>
            <a:ext cx="34392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 smtClean="0">
                <a:solidFill>
                  <a:srgbClr val="FF6600"/>
                </a:solidFill>
              </a:rPr>
              <a:t>Hadronic</a:t>
            </a:r>
            <a:r>
              <a:rPr lang="en-US" sz="1700" b="1" dirty="0" smtClean="0">
                <a:solidFill>
                  <a:srgbClr val="FF6600"/>
                </a:solidFill>
              </a:rPr>
              <a:t> Calorimeter</a:t>
            </a:r>
          </a:p>
          <a:p>
            <a:pPr marL="0" lvl="1"/>
            <a:r>
              <a:rPr lang="en-US" sz="1700" b="1" dirty="0" smtClean="0">
                <a:solidFill>
                  <a:srgbClr val="FF6600"/>
                </a:solidFill>
              </a:rPr>
              <a:t>Barrel &amp; </a:t>
            </a:r>
            <a:r>
              <a:rPr lang="en-US" sz="1700" b="1" dirty="0" err="1">
                <a:solidFill>
                  <a:srgbClr val="FF6600"/>
                </a:solidFill>
              </a:rPr>
              <a:t>E</a:t>
            </a:r>
            <a:r>
              <a:rPr lang="en-US" sz="1700" b="1" dirty="0" err="1" smtClean="0">
                <a:solidFill>
                  <a:srgbClr val="FF6600"/>
                </a:solidFill>
              </a:rPr>
              <a:t>ndcaps</a:t>
            </a:r>
            <a:r>
              <a:rPr lang="en-US" sz="1700" b="1" dirty="0" smtClean="0">
                <a:solidFill>
                  <a:srgbClr val="FF6600"/>
                </a:solidFill>
              </a:rPr>
              <a:t>: Brass/Plastic scintillator </a:t>
            </a:r>
            <a:r>
              <a:rPr lang="en-US" sz="1700" b="1" dirty="0">
                <a:solidFill>
                  <a:srgbClr val="FF6600"/>
                </a:solidFill>
              </a:rPr>
              <a:t>t</a:t>
            </a:r>
            <a:r>
              <a:rPr lang="en-US" sz="1700" b="1" dirty="0" smtClean="0">
                <a:solidFill>
                  <a:srgbClr val="FF6600"/>
                </a:solidFill>
              </a:rPr>
              <a:t>iles and WLS fiber 7kCh</a:t>
            </a:r>
          </a:p>
          <a:p>
            <a:pPr marL="0"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6600"/>
                </a:solidFill>
              </a:rPr>
              <a:t>Forward: Steel/Quartz fiber </a:t>
            </a:r>
          </a:p>
          <a:p>
            <a:pPr marL="0"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6600"/>
                </a:solidFill>
              </a:rPr>
              <a:t>Cerenkov </a:t>
            </a:r>
            <a:r>
              <a:rPr lang="en-US" sz="1700" b="1" dirty="0" err="1" smtClean="0">
                <a:solidFill>
                  <a:srgbClr val="FF6600"/>
                </a:solidFill>
              </a:rPr>
              <a:t>calo</a:t>
            </a:r>
            <a:r>
              <a:rPr lang="en-US" sz="1700" b="1" dirty="0" smtClean="0">
                <a:solidFill>
                  <a:srgbClr val="FF6600"/>
                </a:solidFill>
              </a:rPr>
              <a:t>. 2kCh</a:t>
            </a: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5881414" y="804125"/>
            <a:ext cx="322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Barrel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250 Drift Tubes (DT) and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480 Resistive Plate Chambers (RPC)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err="1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Endcaps</a:t>
            </a:r>
            <a:endParaRPr lang="en-US" sz="1700" b="1" dirty="0">
              <a:solidFill>
                <a:srgbClr val="FFFFFF"/>
              </a:solidFill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473 Cathode Strip Chambers (CSC)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432 Resistive Plate Chambers (RPC</a:t>
            </a:r>
            <a:r>
              <a:rPr lang="en-US" sz="1700" b="1" dirty="0" smtClean="0">
                <a:solidFill>
                  <a:srgbClr val="FFFFFF"/>
                </a:solidFill>
                <a:ea typeface="ＭＳ Ｐゴシック" charset="-128"/>
                <a:cs typeface="Arial" pitchFamily="34" charset="0"/>
              </a:rPr>
              <a:t>)</a:t>
            </a:r>
            <a:endParaRPr lang="en-US" sz="1700" b="1" dirty="0">
              <a:solidFill>
                <a:srgbClr val="FFFFFF"/>
              </a:solidFill>
              <a:ea typeface="ＭＳ Ｐゴシック" charset="-128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340" y="5409843"/>
            <a:ext cx="449691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FFFF"/>
                </a:solidFill>
              </a:rPr>
              <a:t>DAQ Trigger:</a:t>
            </a:r>
          </a:p>
          <a:p>
            <a:pPr marL="0" lvl="1"/>
            <a:r>
              <a:rPr lang="en-US" sz="1700" b="1" dirty="0" smtClean="0">
                <a:solidFill>
                  <a:srgbClr val="FFFFFF"/>
                </a:solidFill>
              </a:rPr>
              <a:t>Level 1 hardware (Calorimeters </a:t>
            </a:r>
            <a:r>
              <a:rPr lang="en-US" sz="1700" b="1" dirty="0">
                <a:solidFill>
                  <a:srgbClr val="FFFFFF"/>
                </a:solidFill>
              </a:rPr>
              <a:t>and </a:t>
            </a:r>
            <a:r>
              <a:rPr lang="en-US" sz="1700" b="1" dirty="0" err="1" smtClean="0">
                <a:solidFill>
                  <a:srgbClr val="FFFFFF"/>
                </a:solidFill>
              </a:rPr>
              <a:t>Muons</a:t>
            </a:r>
            <a:r>
              <a:rPr lang="en-US" sz="1700" b="1" dirty="0" smtClean="0">
                <a:solidFill>
                  <a:srgbClr val="FFFFFF"/>
                </a:solidFill>
              </a:rPr>
              <a:t>) </a:t>
            </a:r>
          </a:p>
          <a:p>
            <a:pPr marL="0"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b="1" dirty="0" smtClean="0">
                <a:solidFill>
                  <a:srgbClr val="FFFFFF"/>
                </a:solidFill>
              </a:rPr>
              <a:t>3.2µs latency, 100 kHz output</a:t>
            </a:r>
            <a:endParaRPr lang="en-US" sz="1700" b="1" dirty="0">
              <a:solidFill>
                <a:srgbClr val="FFFFFF"/>
              </a:solidFill>
            </a:endParaRPr>
          </a:p>
          <a:p>
            <a:pPr marL="0" lvl="1"/>
            <a:r>
              <a:rPr lang="en-US" sz="1700" b="1" dirty="0" smtClean="0">
                <a:solidFill>
                  <a:srgbClr val="FFFFFF"/>
                </a:solidFill>
              </a:rPr>
              <a:t>Computing farm (Tracker) </a:t>
            </a:r>
          </a:p>
          <a:p>
            <a:pPr marL="0" lvl="1"/>
            <a:r>
              <a:rPr lang="en-US" sz="1700" b="1" dirty="0" smtClean="0">
                <a:solidFill>
                  <a:srgbClr val="FFFFFF"/>
                </a:solidFill>
              </a:rPr>
              <a:t>~ 200 </a:t>
            </a:r>
            <a:r>
              <a:rPr lang="en-US" sz="1700" b="1" dirty="0" err="1" smtClean="0">
                <a:solidFill>
                  <a:srgbClr val="FFFFFF"/>
                </a:solidFill>
              </a:rPr>
              <a:t>ms</a:t>
            </a:r>
            <a:r>
              <a:rPr lang="en-US" sz="1700" b="1" dirty="0" smtClean="0">
                <a:solidFill>
                  <a:srgbClr val="FFFFFF"/>
                </a:solidFill>
              </a:rPr>
              <a:t> latency, </a:t>
            </a:r>
            <a:r>
              <a:rPr lang="en-US" sz="1700" b="1" dirty="0">
                <a:solidFill>
                  <a:srgbClr val="FFFFFF"/>
                </a:solidFill>
              </a:rPr>
              <a:t>1 </a:t>
            </a:r>
            <a:r>
              <a:rPr lang="en-US" sz="1700" b="1" dirty="0" smtClean="0">
                <a:solidFill>
                  <a:srgbClr val="FFFFFF"/>
                </a:solidFill>
              </a:rPr>
              <a:t>kHz</a:t>
            </a:r>
            <a:r>
              <a:rPr lang="en-US" sz="1700" b="1" dirty="0">
                <a:solidFill>
                  <a:srgbClr val="FFFFFF"/>
                </a:solidFill>
              </a:rPr>
              <a:t> </a:t>
            </a:r>
            <a:r>
              <a:rPr lang="en-US" sz="1700" b="1" dirty="0" smtClean="0">
                <a:solidFill>
                  <a:srgbClr val="FFFFFF"/>
                </a:solidFill>
              </a:rPr>
              <a:t>output of stored data</a:t>
            </a:r>
            <a:endParaRPr lang="en-US" sz="1700" b="1" dirty="0"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2844800" y="2695883"/>
            <a:ext cx="1892300" cy="15713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2146301" y="3026083"/>
            <a:ext cx="4749799" cy="24476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1478370" y="3810000"/>
            <a:ext cx="3614330" cy="787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48535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54333" y="447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6" name="Picture 5" descr="PastedGraphic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821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2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measurements to physics 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1283" y="19050"/>
            <a:ext cx="1001917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meas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28" y="704101"/>
            <a:ext cx="5104300" cy="378575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090872"/>
            <a:ext cx="5245100" cy="231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3810" y="3835214"/>
            <a:ext cx="4052400" cy="2806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</a:rPr>
              <a:t>Sophisticated algorithms combine all information to reconstruct:</a:t>
            </a:r>
          </a:p>
          <a:p>
            <a:pPr marL="633600" lvl="1">
              <a:spcBef>
                <a:spcPts val="0"/>
              </a:spcBef>
              <a:buFont typeface="Lucida Grande"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Physics objects</a:t>
            </a:r>
          </a:p>
          <a:p>
            <a:pPr marL="856800" lvl="2">
              <a:spcBef>
                <a:spcPts val="0"/>
              </a:spcBef>
            </a:pPr>
            <a:r>
              <a:rPr lang="en-US" sz="1800" dirty="0" smtClean="0">
                <a:solidFill>
                  <a:srgbClr val="BE0204"/>
                </a:solidFill>
              </a:rPr>
              <a:t>Identified and isolated particles - Jets - </a:t>
            </a:r>
            <a:r>
              <a:rPr lang="en-US" sz="1800" dirty="0">
                <a:solidFill>
                  <a:srgbClr val="BE0204"/>
                </a:solidFill>
              </a:rPr>
              <a:t>t</a:t>
            </a:r>
            <a:r>
              <a:rPr lang="en-US" sz="1800" dirty="0" smtClean="0">
                <a:solidFill>
                  <a:srgbClr val="BE0204"/>
                </a:solidFill>
              </a:rPr>
              <a:t>otal and missing energy</a:t>
            </a:r>
          </a:p>
          <a:p>
            <a:pPr marL="633600" lvl="1">
              <a:spcBef>
                <a:spcPts val="0"/>
              </a:spcBef>
              <a:buFont typeface="Lucida Grande"/>
              <a:buChar char="-"/>
            </a:pPr>
            <a:r>
              <a:rPr lang="en-US" sz="1800" dirty="0" smtClean="0">
                <a:solidFill>
                  <a:srgbClr val="000000"/>
                </a:solidFill>
              </a:rPr>
              <a:t>Decay of fundamental particles</a:t>
            </a:r>
          </a:p>
          <a:p>
            <a:pPr marL="910800" lvl="2" indent="-285750">
              <a:spcBef>
                <a:spcPts val="0"/>
              </a:spcBef>
              <a:buFont typeface="Lucida Grande"/>
              <a:buChar char="-"/>
            </a:pPr>
            <a:r>
              <a:rPr lang="en-US" sz="1800" dirty="0" smtClean="0">
                <a:solidFill>
                  <a:srgbClr val="BE0204"/>
                </a:solidFill>
              </a:rPr>
              <a:t>W, Z, H, t, </a:t>
            </a:r>
            <a:r>
              <a:rPr lang="en-US" sz="1800" dirty="0" err="1" smtClean="0">
                <a:solidFill>
                  <a:srgbClr val="BE0204"/>
                </a:solidFill>
              </a:rPr>
              <a:t>τ</a:t>
            </a:r>
            <a:r>
              <a:rPr lang="en-US" sz="1800" dirty="0" smtClean="0">
                <a:solidFill>
                  <a:srgbClr val="BE0204"/>
                </a:solidFill>
              </a:rPr>
              <a:t> …</a:t>
            </a:r>
          </a:p>
          <a:p>
            <a:pPr marL="619200" lvl="1">
              <a:spcBef>
                <a:spcPts val="0"/>
              </a:spcBef>
              <a:buFont typeface="Lucida Grande"/>
              <a:buChar char="-"/>
            </a:pPr>
            <a:r>
              <a:rPr lang="en-US" sz="1800" dirty="0" smtClean="0">
                <a:solidFill>
                  <a:schemeClr val="tx1"/>
                </a:solidFill>
              </a:rPr>
              <a:t>Correct apparatus effect with Monte-Carlo simulation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115" y="1393217"/>
            <a:ext cx="42136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Courier New"/>
              <a:buChar char="o"/>
            </a:pPr>
            <a:r>
              <a:rPr lang="en-US" sz="2000" dirty="0" smtClean="0">
                <a:solidFill>
                  <a:srgbClr val="000090"/>
                </a:solidFill>
              </a:rPr>
              <a:t>Detector measures charge deposits: </a:t>
            </a:r>
            <a:endParaRPr lang="en-US" sz="2000" dirty="0">
              <a:solidFill>
                <a:srgbClr val="000090"/>
              </a:solidFill>
            </a:endParaRPr>
          </a:p>
          <a:p>
            <a:pPr marL="597600" lvl="1" indent="-285750">
              <a:spcBef>
                <a:spcPts val="0"/>
              </a:spcBef>
              <a:buFont typeface="Lucida Grande"/>
              <a:buChar char="-"/>
            </a:pPr>
            <a:r>
              <a:rPr lang="en-US" dirty="0"/>
              <a:t>Charged particles (tracker)</a:t>
            </a:r>
          </a:p>
          <a:p>
            <a:pPr marL="597600" lvl="1" indent="-285750">
              <a:spcBef>
                <a:spcPts val="0"/>
              </a:spcBef>
              <a:buFont typeface="Lucida Grande"/>
              <a:buChar char="-"/>
            </a:pPr>
            <a:r>
              <a:rPr lang="en-US" dirty="0"/>
              <a:t>e/</a:t>
            </a:r>
            <a:r>
              <a:rPr lang="en-US" dirty="0" err="1"/>
              <a:t>γ</a:t>
            </a:r>
            <a:r>
              <a:rPr lang="en-US" dirty="0"/>
              <a:t> </a:t>
            </a:r>
            <a:r>
              <a:rPr lang="en-US" dirty="0" smtClean="0"/>
              <a:t>(electromagnetic calorimeter)</a:t>
            </a:r>
            <a:endParaRPr lang="en-US" dirty="0"/>
          </a:p>
          <a:p>
            <a:pPr marL="597600" lvl="1" indent="-285750">
              <a:spcBef>
                <a:spcPts val="0"/>
              </a:spcBef>
              <a:buFont typeface="Lucida Grande"/>
              <a:buChar char="-"/>
            </a:pPr>
            <a:r>
              <a:rPr lang="en-US" dirty="0" smtClean="0"/>
              <a:t>Hadrons π … (</a:t>
            </a:r>
            <a:r>
              <a:rPr lang="en-US" dirty="0" err="1"/>
              <a:t>hadronic</a:t>
            </a:r>
            <a:r>
              <a:rPr lang="en-US" dirty="0"/>
              <a:t> </a:t>
            </a:r>
            <a:r>
              <a:rPr lang="en-US" dirty="0" smtClean="0"/>
              <a:t>calorimeter)</a:t>
            </a:r>
            <a:endParaRPr lang="en-US" dirty="0"/>
          </a:p>
          <a:p>
            <a:pPr marL="597600" lvl="1" indent="-285750">
              <a:spcBef>
                <a:spcPts val="0"/>
              </a:spcBef>
              <a:buFont typeface="Lucida Grande"/>
              <a:buChar char="-"/>
            </a:pPr>
            <a:r>
              <a:rPr lang="en-US" dirty="0"/>
              <a:t>μ (gas chambers)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26479" y="1054663"/>
            <a:ext cx="563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936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7"/>
            <a:ext cx="8229600" cy="798235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/>
              <a:t>luminosity: </a:t>
            </a:r>
            <a:r>
              <a:rPr lang="en-US" dirty="0">
                <a:solidFill>
                  <a:srgbClr val="BE0204"/>
                </a:solidFill>
              </a:rPr>
              <a:t>The experimental challenges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1283" y="19050"/>
            <a:ext cx="1001917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59" t="54294" r="6945"/>
          <a:stretch/>
        </p:blipFill>
        <p:spPr>
          <a:xfrm>
            <a:off x="896239" y="957794"/>
            <a:ext cx="7346061" cy="2846198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57200" y="3875658"/>
            <a:ext cx="8509000" cy="2931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</a:rPr>
              <a:t>Operational issues 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Data volume increases</a:t>
            </a:r>
            <a:endParaRPr lang="en-US" dirty="0" smtClean="0">
              <a:solidFill>
                <a:schemeClr val="tx1"/>
              </a:solidFill>
              <a:sym typeface="Wingdings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BE0204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BE0204"/>
                </a:solidFill>
                <a:sym typeface="Wingdings"/>
              </a:rPr>
              <a:t>      </a:t>
            </a:r>
            <a:r>
              <a:rPr lang="en-US" dirty="0">
                <a:solidFill>
                  <a:srgbClr val="BE0204"/>
                </a:solidFill>
                <a:sym typeface="Wingdings"/>
              </a:rPr>
              <a:t>detector read-out bandwidth becomes insufficient </a:t>
            </a:r>
            <a:endParaRPr lang="en-US" dirty="0" smtClean="0">
              <a:solidFill>
                <a:srgbClr val="BE0204"/>
              </a:solidFill>
              <a:sym typeface="Wingdings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  <a:sym typeface="Wingdings"/>
              </a:rPr>
              <a:t>Performance issues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Number of event passing selection for data acquisition increases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263B86"/>
                </a:solidFill>
                <a:sym typeface="Wingdings"/>
              </a:rPr>
              <a:t>      </a:t>
            </a:r>
            <a:r>
              <a:rPr lang="en-US" dirty="0" smtClean="0">
                <a:solidFill>
                  <a:srgbClr val="BE0204"/>
                </a:solidFill>
                <a:sym typeface="Wingdings"/>
              </a:rPr>
              <a:t> Need to raise thresholds losing acceptance for physics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Occupancy increases and detector granularity </a:t>
            </a:r>
            <a:r>
              <a:rPr lang="en-US" dirty="0" smtClean="0">
                <a:solidFill>
                  <a:srgbClr val="000000"/>
                </a:solidFill>
              </a:rPr>
              <a:t>becomes insufficient</a:t>
            </a:r>
          </a:p>
          <a:p>
            <a:pPr marL="5143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263B86"/>
                </a:solidFill>
              </a:rPr>
              <a:t>     </a:t>
            </a:r>
            <a:r>
              <a:rPr lang="en-US" dirty="0" smtClean="0">
                <a:solidFill>
                  <a:srgbClr val="BE0204"/>
                </a:solidFill>
                <a:sym typeface="Wingdings"/>
              </a:rPr>
              <a:t> Reconstruction </a:t>
            </a:r>
            <a:r>
              <a:rPr lang="en-US" dirty="0">
                <a:solidFill>
                  <a:srgbClr val="BE0204"/>
                </a:solidFill>
                <a:sym typeface="Wingdings"/>
              </a:rPr>
              <a:t>e</a:t>
            </a:r>
            <a:r>
              <a:rPr lang="en-US" dirty="0" smtClean="0">
                <a:solidFill>
                  <a:srgbClr val="BE0204"/>
                </a:solidFill>
              </a:rPr>
              <a:t>fficiencies drop </a:t>
            </a:r>
            <a:r>
              <a:rPr lang="en-US" dirty="0">
                <a:solidFill>
                  <a:srgbClr val="BE0204"/>
                </a:solidFill>
              </a:rPr>
              <a:t>and fake </a:t>
            </a:r>
            <a:r>
              <a:rPr lang="en-US" dirty="0" smtClean="0">
                <a:solidFill>
                  <a:srgbClr val="BE0204"/>
                </a:solidFill>
              </a:rPr>
              <a:t>rates increase degrading </a:t>
            </a:r>
          </a:p>
          <a:p>
            <a:pPr marL="51435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BE0204"/>
                </a:solidFill>
              </a:rPr>
              <a:t> </a:t>
            </a:r>
            <a:r>
              <a:rPr lang="en-US" dirty="0" smtClean="0">
                <a:solidFill>
                  <a:srgbClr val="BE0204"/>
                </a:solidFill>
              </a:rPr>
              <a:t>         association of particles to vertex of origin</a:t>
            </a:r>
          </a:p>
        </p:txBody>
      </p:sp>
    </p:spTree>
    <p:extLst>
      <p:ext uri="{BB962C8B-B14F-4D97-AF65-F5344CB8AC3E}">
        <p14:creationId xmlns:p14="http://schemas.microsoft.com/office/powerpoint/2010/main" val="281254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7"/>
            <a:ext cx="8229600" cy="798235"/>
          </a:xfrm>
        </p:spPr>
        <p:txBody>
          <a:bodyPr/>
          <a:lstStyle/>
          <a:p>
            <a:r>
              <a:rPr lang="en-US" dirty="0" smtClean="0"/>
              <a:t>High </a:t>
            </a:r>
            <a:r>
              <a:rPr lang="en-US" dirty="0"/>
              <a:t>luminosity: </a:t>
            </a:r>
            <a:r>
              <a:rPr lang="en-US" dirty="0">
                <a:solidFill>
                  <a:srgbClr val="BE0204"/>
                </a:solidFill>
              </a:rPr>
              <a:t>The experimental challenges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1283" y="19050"/>
            <a:ext cx="1001917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59" t="54294" r="6945"/>
          <a:stretch/>
        </p:blipFill>
        <p:spPr>
          <a:xfrm>
            <a:off x="896239" y="957794"/>
            <a:ext cx="7346061" cy="2846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340" y="4323834"/>
            <a:ext cx="777786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Improve detector configuration and granularity and use new technologies (not available at construction time)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400" dirty="0" smtClean="0">
                <a:sym typeface="Wingdings"/>
              </a:rPr>
              <a:t>Increased </a:t>
            </a:r>
            <a:r>
              <a:rPr lang="en-US" sz="2400" dirty="0" smtClean="0"/>
              <a:t>processing power and high bandwidth links for data transfer (mostly commercial) 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400" dirty="0" smtClean="0"/>
              <a:t>Develop radiation hard components (needs specific R&amp;Ds)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8890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idx="4294967295"/>
          </p:nvPr>
        </p:nvSpPr>
        <p:spPr>
          <a:xfrm>
            <a:off x="1758950" y="2990850"/>
            <a:ext cx="5626100" cy="87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BE0204"/>
                </a:solidFill>
              </a:rPr>
              <a:t>The LHC Phase 1 upgrades</a:t>
            </a:r>
          </a:p>
          <a:p>
            <a:pPr marL="0" indent="0">
              <a:buNone/>
            </a:pPr>
            <a:endParaRPr lang="en-US" sz="4000" dirty="0" smtClean="0">
              <a:solidFill>
                <a:srgbClr val="BE0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11" y="31287"/>
            <a:ext cx="8104789" cy="678235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sz="1800" dirty="0">
              <a:solidFill>
                <a:srgbClr val="BE020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3200" y="5251708"/>
            <a:ext cx="8801100" cy="1446550"/>
          </a:xfrm>
          <a:prstGeom prst="rect">
            <a:avLst/>
          </a:prstGeom>
          <a:solidFill>
            <a:srgbClr val="F9F6EC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2200" dirty="0">
                <a:solidFill>
                  <a:srgbClr val="000090"/>
                </a:solidFill>
                <a:sym typeface="Wingdings"/>
              </a:rPr>
              <a:t>A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ccelerator and experiments were designed to operate with p-p collisions at 14 </a:t>
            </a:r>
            <a:r>
              <a:rPr lang="en-US" sz="2200" dirty="0" err="1" smtClean="0">
                <a:solidFill>
                  <a:srgbClr val="000090"/>
                </a:solidFill>
                <a:sym typeface="Wingdings"/>
              </a:rPr>
              <a:t>TeV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 cm energy, </a:t>
            </a:r>
            <a:r>
              <a:rPr lang="en-US" sz="2200" dirty="0">
                <a:solidFill>
                  <a:srgbClr val="000090"/>
                </a:solidFill>
                <a:sym typeface="Wingdings"/>
              </a:rPr>
              <a:t>1</a:t>
            </a:r>
            <a:r>
              <a:rPr lang="en-US" sz="2200" dirty="0">
                <a:solidFill>
                  <a:srgbClr val="000090"/>
                </a:solidFill>
              </a:rPr>
              <a:t> x 10</a:t>
            </a:r>
            <a:r>
              <a:rPr lang="en-US" sz="2200" baseline="30000" dirty="0">
                <a:solidFill>
                  <a:srgbClr val="000090"/>
                </a:solidFill>
              </a:rPr>
              <a:t>34 </a:t>
            </a:r>
            <a:r>
              <a:rPr lang="en-US" sz="2200" dirty="0">
                <a:solidFill>
                  <a:srgbClr val="000090"/>
                </a:solidFill>
              </a:rPr>
              <a:t>cm</a:t>
            </a:r>
            <a:r>
              <a:rPr lang="en-US" sz="2200" baseline="30000" dirty="0">
                <a:solidFill>
                  <a:srgbClr val="000090"/>
                </a:solidFill>
              </a:rPr>
              <a:t>-2</a:t>
            </a:r>
            <a:r>
              <a:rPr lang="en-US" sz="2200" dirty="0">
                <a:solidFill>
                  <a:srgbClr val="000090"/>
                </a:solidFill>
              </a:rPr>
              <a:t>s</a:t>
            </a:r>
            <a:r>
              <a:rPr lang="en-US" sz="2200" baseline="30000" dirty="0">
                <a:solidFill>
                  <a:srgbClr val="000090"/>
                </a:solidFill>
              </a:rPr>
              <a:t>-1 </a:t>
            </a:r>
            <a:r>
              <a:rPr lang="en-US" sz="2200" dirty="0" smtClean="0">
                <a:solidFill>
                  <a:srgbClr val="000090"/>
                </a:solidFill>
              </a:rPr>
              <a:t>instantaneous luminosity, and up to 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500 fb</a:t>
            </a:r>
            <a:r>
              <a:rPr lang="en-US" sz="2200" baseline="30000" dirty="0" smtClean="0">
                <a:solidFill>
                  <a:srgbClr val="000090"/>
                </a:solidFill>
                <a:sym typeface="Wingdings"/>
              </a:rPr>
              <a:t>-1 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integrated (∼ 10 years) - </a:t>
            </a:r>
            <a:r>
              <a:rPr lang="en-US" sz="2200" dirty="0" smtClean="0">
                <a:sym typeface="Wingdings"/>
              </a:rPr>
              <a:t>during this period the instantaneous luminosity will already be doubled requiring a first stage of upgrades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9472" y="1729970"/>
            <a:ext cx="8513243" cy="2876724"/>
            <a:chOff x="259472" y="2136370"/>
            <a:chExt cx="8513243" cy="287672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1" t="2587" r="2519" b="19065"/>
            <a:stretch/>
          </p:blipFill>
          <p:spPr bwMode="auto">
            <a:xfrm>
              <a:off x="259472" y="2136370"/>
              <a:ext cx="8513243" cy="2876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5400000">
              <a:off x="1641019" y="3438295"/>
              <a:ext cx="1351652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LS1 2013/14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2264833" y="3458785"/>
              <a:ext cx="2628000" cy="3708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LS2 mid-2018/19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5400000">
              <a:off x="3403528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LS3 2023/mid-25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4570169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LS4 2029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5598869" y="3440918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LS5 2033</a:t>
              </a:r>
            </a:p>
          </p:txBody>
        </p:sp>
      </p:grpSp>
      <p:sp>
        <p:nvSpPr>
          <p:cNvPr id="8" name="Right Brace 7"/>
          <p:cNvSpPr/>
          <p:nvPr/>
        </p:nvSpPr>
        <p:spPr>
          <a:xfrm rot="5400000">
            <a:off x="2773558" y="3461505"/>
            <a:ext cx="412482" cy="3013200"/>
          </a:xfrm>
          <a:prstGeom prst="rightBrace">
            <a:avLst>
              <a:gd name="adj1" fmla="val 8333"/>
              <a:gd name="adj2" fmla="val 47544"/>
            </a:avLst>
          </a:prstGeom>
          <a:ln w="2857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21079" y="4509532"/>
            <a:ext cx="16703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LHC </a:t>
            </a:r>
            <a:r>
              <a:rPr lang="en-US" sz="2000" dirty="0">
                <a:solidFill>
                  <a:srgbClr val="000090"/>
                </a:solidFill>
              </a:rPr>
              <a:t>(</a:t>
            </a:r>
            <a:r>
              <a:rPr lang="en-US" sz="2200" dirty="0">
                <a:solidFill>
                  <a:srgbClr val="000090"/>
                </a:solidFill>
              </a:rPr>
              <a:t>Phase</a:t>
            </a:r>
            <a:r>
              <a:rPr lang="en-US" sz="2000" dirty="0">
                <a:solidFill>
                  <a:srgbClr val="000090"/>
                </a:solidFill>
              </a:rPr>
              <a:t> 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911" y="825500"/>
            <a:ext cx="810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E0204"/>
                </a:solidFill>
              </a:rPr>
              <a:t>Overall LHC operation program from 2010 to 2035 with the Long Shutdown periods (LS) for consolidation and upgrades</a:t>
            </a:r>
            <a:endParaRPr lang="en-US" sz="2400" dirty="0">
              <a:solidFill>
                <a:srgbClr val="BE020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209722" y="2951381"/>
            <a:ext cx="34417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0204"/>
                </a:solidFill>
              </a:rPr>
              <a:t>Instantaneous luminosity (cm</a:t>
            </a:r>
            <a:r>
              <a:rPr lang="en-US" baseline="30000" dirty="0">
                <a:solidFill>
                  <a:srgbClr val="BE0204"/>
                </a:solidFill>
              </a:rPr>
              <a:t>-2</a:t>
            </a:r>
            <a:r>
              <a:rPr lang="en-US" dirty="0">
                <a:solidFill>
                  <a:srgbClr val="BE0204"/>
                </a:solidFill>
              </a:rPr>
              <a:t>s</a:t>
            </a:r>
            <a:r>
              <a:rPr lang="en-US" baseline="30000" dirty="0">
                <a:solidFill>
                  <a:srgbClr val="BE0204"/>
                </a:solidFill>
              </a:rPr>
              <a:t>-</a:t>
            </a:r>
            <a:r>
              <a:rPr lang="en-US" baseline="30000" dirty="0" smtClean="0">
                <a:solidFill>
                  <a:srgbClr val="BE0204"/>
                </a:solidFill>
              </a:rPr>
              <a:t>1</a:t>
            </a:r>
            <a:r>
              <a:rPr lang="en-US" dirty="0" smtClean="0">
                <a:solidFill>
                  <a:srgbClr val="BE0204"/>
                </a:solidFill>
              </a:rPr>
              <a:t>)  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323329" y="3020735"/>
            <a:ext cx="27098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Integrated luminosity (fb</a:t>
            </a:r>
            <a:r>
              <a:rPr lang="en-US" baseline="30000" dirty="0" smtClean="0">
                <a:solidFill>
                  <a:schemeClr val="accent1"/>
                </a:solidFill>
              </a:rPr>
              <a:t>1</a:t>
            </a:r>
            <a:r>
              <a:rPr lang="en-US" dirty="0" smtClean="0">
                <a:solidFill>
                  <a:schemeClr val="accent1"/>
                </a:solidFill>
              </a:rPr>
              <a:t>)  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5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11" y="31287"/>
            <a:ext cx="8432800" cy="6782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LHC Phase 1 upgrades</a:t>
            </a:r>
            <a:endParaRPr lang="en-US" sz="1800" dirty="0">
              <a:solidFill>
                <a:srgbClr val="BE020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9472" y="879070"/>
            <a:ext cx="8513243" cy="2876724"/>
            <a:chOff x="259472" y="2136370"/>
            <a:chExt cx="8513243" cy="287672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1" t="2587" r="2519" b="19065"/>
            <a:stretch/>
          </p:blipFill>
          <p:spPr bwMode="auto">
            <a:xfrm>
              <a:off x="259472" y="2136370"/>
              <a:ext cx="8513243" cy="2876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5400000">
              <a:off x="1641019" y="3438295"/>
              <a:ext cx="1351652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LS1 2013/14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2264833" y="3458785"/>
              <a:ext cx="2628000" cy="3708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LS2 mid-2018/19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5400000">
              <a:off x="3403528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LS3 2023/mid-25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4570169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LS4 2029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5598869" y="3440918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LS5 2033</a:t>
              </a: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 flipV="1">
            <a:off x="2347595" y="3755795"/>
            <a:ext cx="0" cy="5208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4372" y="4289335"/>
            <a:ext cx="4183917" cy="923330"/>
          </a:xfrm>
          <a:prstGeom prst="rect">
            <a:avLst/>
          </a:prstGeom>
          <a:solidFill>
            <a:srgbClr val="F9F6EC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Accelerator upgrade in LS1:</a:t>
            </a:r>
          </a:p>
          <a:p>
            <a:pPr marL="212400" indent="-212400">
              <a:buFont typeface="Arial"/>
              <a:buChar char="•"/>
            </a:pPr>
            <a:r>
              <a:rPr lang="en-US" dirty="0" smtClean="0"/>
              <a:t>CM energy: 8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13-</a:t>
            </a:r>
            <a:r>
              <a:rPr lang="en-US" dirty="0" smtClean="0">
                <a:sym typeface="Wingdings"/>
              </a:rPr>
              <a:t>14 </a:t>
            </a:r>
            <a:r>
              <a:rPr lang="en-US" dirty="0" err="1" smtClean="0">
                <a:sym typeface="Wingdings"/>
              </a:rPr>
              <a:t>TeV</a:t>
            </a:r>
            <a:endParaRPr lang="en-US" dirty="0" smtClean="0">
              <a:sym typeface="Wingdings"/>
            </a:endParaRPr>
          </a:p>
          <a:p>
            <a:pPr marL="212400" indent="-212400">
              <a:buFont typeface="Arial"/>
              <a:buChar char="•"/>
            </a:pPr>
            <a:r>
              <a:rPr lang="en-US" dirty="0">
                <a:sym typeface="Wingdings"/>
              </a:rPr>
              <a:t>bunch </a:t>
            </a:r>
            <a:r>
              <a:rPr lang="en-US" dirty="0" smtClean="0">
                <a:sym typeface="Wingdings"/>
              </a:rPr>
              <a:t>spacing: 50  25 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4174" y="4276600"/>
            <a:ext cx="3898900" cy="646331"/>
          </a:xfrm>
          <a:prstGeom prst="rect">
            <a:avLst/>
          </a:prstGeom>
          <a:solidFill>
            <a:srgbClr val="F9F6EC"/>
          </a:solidFill>
        </p:spPr>
        <p:txBody>
          <a:bodyPr wrap="square" rtlCol="0">
            <a:spAutoFit/>
          </a:bodyPr>
          <a:lstStyle/>
          <a:p>
            <a:pPr marL="182880" indent="-182880"/>
            <a:r>
              <a:rPr lang="en-US" dirty="0" smtClean="0">
                <a:solidFill>
                  <a:srgbClr val="000090"/>
                </a:solidFill>
              </a:rPr>
              <a:t>Accelerator upgrade in LS2: </a:t>
            </a:r>
          </a:p>
          <a:p>
            <a:pPr marL="212400" indent="-212400">
              <a:buFont typeface="Arial"/>
              <a:buChar char="•"/>
            </a:pPr>
            <a:r>
              <a:rPr lang="en-US" dirty="0" smtClean="0"/>
              <a:t>Injection </a:t>
            </a:r>
            <a:r>
              <a:rPr lang="en-US" dirty="0"/>
              <a:t>c</a:t>
            </a:r>
            <a:r>
              <a:rPr lang="en-US" dirty="0" smtClean="0"/>
              <a:t>hain upgrade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617595" y="3755796"/>
            <a:ext cx="946579" cy="5208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16" y="864501"/>
            <a:ext cx="4675832" cy="3148700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</p:pic>
      <p:sp>
        <p:nvSpPr>
          <p:cNvPr id="33" name="Rectangle 32"/>
          <p:cNvSpPr/>
          <p:nvPr/>
        </p:nvSpPr>
        <p:spPr>
          <a:xfrm>
            <a:off x="94372" y="5359806"/>
            <a:ext cx="8986128" cy="1323439"/>
          </a:xfrm>
          <a:prstGeom prst="rect">
            <a:avLst/>
          </a:prstGeom>
          <a:solidFill>
            <a:srgbClr val="F9F6EC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2000" dirty="0" smtClean="0">
                <a:sym typeface="Wingdings"/>
              </a:rPr>
              <a:t>ATLAS and CMS </a:t>
            </a:r>
            <a:r>
              <a:rPr lang="en-US" sz="2000" dirty="0">
                <a:sym typeface="Wingdings"/>
              </a:rPr>
              <a:t>prepare </a:t>
            </a:r>
            <a:r>
              <a:rPr lang="en-US" sz="2000" dirty="0" smtClean="0">
                <a:sym typeface="Wingdings"/>
              </a:rPr>
              <a:t>to operate at </a:t>
            </a:r>
            <a:r>
              <a:rPr lang="en-US" sz="2000" b="1" dirty="0">
                <a:solidFill>
                  <a:srgbClr val="BE0204"/>
                </a:solidFill>
                <a:sym typeface="Wingdings"/>
              </a:rPr>
              <a:t>2</a:t>
            </a:r>
            <a:r>
              <a:rPr lang="en-US" sz="2000" b="1" dirty="0" smtClean="0">
                <a:solidFill>
                  <a:srgbClr val="BE0204"/>
                </a:solidFill>
              </a:rPr>
              <a:t> </a:t>
            </a:r>
            <a:r>
              <a:rPr lang="en-US" sz="2000" b="1" dirty="0">
                <a:solidFill>
                  <a:srgbClr val="BE0204"/>
                </a:solidFill>
              </a:rPr>
              <a:t>x 10</a:t>
            </a:r>
            <a:r>
              <a:rPr lang="en-US" sz="2000" b="1" baseline="30000" dirty="0">
                <a:solidFill>
                  <a:srgbClr val="BE0204"/>
                </a:solidFill>
              </a:rPr>
              <a:t>34 </a:t>
            </a:r>
            <a:r>
              <a:rPr lang="en-US" sz="2000" b="1" dirty="0">
                <a:solidFill>
                  <a:srgbClr val="BE0204"/>
                </a:solidFill>
              </a:rPr>
              <a:t>cm</a:t>
            </a:r>
            <a:r>
              <a:rPr lang="en-US" sz="2000" b="1" baseline="30000" dirty="0">
                <a:solidFill>
                  <a:srgbClr val="BE0204"/>
                </a:solidFill>
              </a:rPr>
              <a:t>-2</a:t>
            </a:r>
            <a:r>
              <a:rPr lang="en-US" sz="2000" b="1" dirty="0">
                <a:solidFill>
                  <a:srgbClr val="BE0204"/>
                </a:solidFill>
              </a:rPr>
              <a:t>s</a:t>
            </a:r>
            <a:r>
              <a:rPr lang="en-US" sz="2000" b="1" baseline="30000" dirty="0">
                <a:solidFill>
                  <a:srgbClr val="BE0204"/>
                </a:solidFill>
              </a:rPr>
              <a:t>-1 </a:t>
            </a:r>
            <a:r>
              <a:rPr lang="en-US" sz="2000" b="1" dirty="0" smtClean="0">
                <a:solidFill>
                  <a:srgbClr val="BE0204"/>
                </a:solidFill>
              </a:rPr>
              <a:t> </a:t>
            </a:r>
            <a:r>
              <a:rPr lang="en-US" sz="2000" b="1" dirty="0" smtClean="0">
                <a:solidFill>
                  <a:srgbClr val="BE0204"/>
                </a:solidFill>
                <a:sym typeface="Wingdings"/>
              </a:rPr>
              <a:t>with ∼50 p-p interactions/crossing (Pile-Up)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and margin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up to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70 PU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-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with ∼300 fb</a:t>
            </a:r>
            <a:r>
              <a:rPr lang="en-US" sz="2000" baseline="30000" dirty="0">
                <a:solidFill>
                  <a:srgbClr val="000000"/>
                </a:solidFill>
                <a:sym typeface="Wingdings"/>
              </a:rPr>
              <a:t>-</a:t>
            </a:r>
            <a:r>
              <a:rPr lang="en-US" sz="2000" baseline="30000" dirty="0" smtClean="0">
                <a:solidFill>
                  <a:srgbClr val="000000"/>
                </a:solidFill>
                <a:sym typeface="Wingdings"/>
              </a:rPr>
              <a:t>1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integrated luminosity by 2023, all detectors can sustain up to 500 fb</a:t>
            </a:r>
            <a:r>
              <a:rPr lang="en-US" sz="2000" baseline="30000" dirty="0" smtClean="0">
                <a:solidFill>
                  <a:srgbClr val="000000"/>
                </a:solidFill>
                <a:sym typeface="Wingdings"/>
              </a:rPr>
              <a:t>-1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 upgrades are mainly in Pixel and hardware trigger and are staged from LS1 to LS2</a:t>
            </a:r>
            <a:endParaRPr lang="en-US" sz="2000" dirty="0">
              <a:solidFill>
                <a:srgbClr val="00009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56470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9160164" cy="6858000"/>
          </a:xfrm>
          <a:prstGeom prst="rect">
            <a:avLst/>
          </a:prstGeom>
          <a:gradFill flip="none" rotWithShape="1">
            <a:gsLst>
              <a:gs pos="14000">
                <a:srgbClr val="780000"/>
              </a:gs>
              <a:gs pos="75000">
                <a:schemeClr val="tx1"/>
              </a:gs>
            </a:gsLst>
            <a:lin ang="108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744443"/>
          </a:xfrm>
        </p:spPr>
        <p:txBody>
          <a:bodyPr>
            <a:normAutofit/>
          </a:bodyPr>
          <a:lstStyle/>
          <a:p>
            <a:pPr marL="0" lvl="1" algn="ctr"/>
            <a:r>
              <a:rPr lang="en-US" sz="3200" dirty="0" smtClean="0">
                <a:solidFill>
                  <a:schemeClr val="bg1"/>
                </a:solidFill>
                <a:latin typeface="+mn-lt"/>
              </a:rPr>
              <a:t>CMS Phase 1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u</a:t>
            </a:r>
            <a:r>
              <a:rPr lang="en-US" sz="3200" dirty="0" smtClean="0">
                <a:solidFill>
                  <a:schemeClr val="bg1"/>
                </a:solidFill>
                <a:latin typeface="+mn-lt"/>
              </a:rPr>
              <a:t>pgrades (are under construction)</a:t>
            </a:r>
            <a:endParaRPr lang="en-US" sz="3200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00" y="2349500"/>
            <a:ext cx="6757123" cy="4530652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87102" y="5431754"/>
            <a:ext cx="336729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sym typeface="Wingdings"/>
              </a:rPr>
              <a:t>C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ommissioning new L1 trigger in parallel to operation in  2015</a:t>
            </a: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sym typeface="Wingdings"/>
              </a:rPr>
              <a:t>High processing power and bandwidth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3301" y="852656"/>
            <a:ext cx="2997200" cy="17543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sym typeface="Wingdings"/>
              </a:rPr>
              <a:t>Muons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in LS1</a:t>
            </a:r>
          </a:p>
          <a:p>
            <a:pPr marL="212400" indent="-1764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sym typeface="Wingdings"/>
              </a:rPr>
              <a:t>Consolidate DT read-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out</a:t>
            </a: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Complete CSC and RPC in forward - 4</a:t>
            </a:r>
            <a:r>
              <a:rPr lang="en-US" baseline="30000" dirty="0" smtClean="0">
                <a:solidFill>
                  <a:schemeClr val="bg1"/>
                </a:solidFill>
                <a:sym typeface="Wingdings"/>
              </a:rPr>
              <a:t>th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station</a:t>
            </a:r>
            <a:endParaRPr lang="en-US" dirty="0">
              <a:solidFill>
                <a:schemeClr val="bg1"/>
              </a:solidFill>
              <a:sym typeface="Wingdings"/>
            </a:endParaRP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Increase granularity in CSC forward 1</a:t>
            </a:r>
            <a:r>
              <a:rPr lang="en-US" baseline="30000" dirty="0" smtClean="0">
                <a:solidFill>
                  <a:schemeClr val="bg1"/>
                </a:solidFill>
                <a:sym typeface="Wingdings"/>
              </a:rPr>
              <a:t>st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station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802" y="1423769"/>
            <a:ext cx="52595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sym typeface="Wingdings"/>
              </a:rPr>
              <a:t>Endcap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Calorimeters upgrades staged from LS1 to LS2</a:t>
            </a:r>
          </a:p>
          <a:p>
            <a:pPr marL="140400" indent="-212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New HF and HCAL Frontend and Backend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802" y="3810001"/>
            <a:ext cx="264519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sym typeface="Wingdings"/>
              </a:rPr>
              <a:t>Install new Pixel detector </a:t>
            </a:r>
          </a:p>
          <a:p>
            <a:r>
              <a:rPr lang="en-US" dirty="0" smtClean="0">
                <a:solidFill>
                  <a:srgbClr val="FFFFFF"/>
                </a:solidFill>
                <a:sym typeface="Wingdings"/>
              </a:rPr>
              <a:t>at the end of 2016</a:t>
            </a:r>
            <a:endParaRPr lang="en-US" dirty="0">
              <a:solidFill>
                <a:srgbClr val="FFFFFF"/>
              </a:solidFill>
              <a:sym typeface="Wingdings"/>
            </a:endParaRP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2744998" y="4133167"/>
            <a:ext cx="2398502" cy="31183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524500" y="1435100"/>
            <a:ext cx="584200" cy="14859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91400" y="2606983"/>
            <a:ext cx="0" cy="101251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375400" y="2606983"/>
            <a:ext cx="1016000" cy="183801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65500" y="2209800"/>
            <a:ext cx="3594100" cy="30988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454400" y="2209800"/>
            <a:ext cx="1358900" cy="19431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09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8" descr="Screen shot 2012-09-19 at 9.10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7" y="972892"/>
            <a:ext cx="5033837" cy="26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9091" y="23871"/>
            <a:ext cx="8229600" cy="718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CMS Phase 1 new Pixel detector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8900" y="3920868"/>
            <a:ext cx="90043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 </a:t>
            </a:r>
            <a:r>
              <a:rPr lang="en-US" sz="2000" b="1" dirty="0" smtClean="0">
                <a:solidFill>
                  <a:srgbClr val="7F7F7F"/>
                </a:solidFill>
              </a:rPr>
              <a:t>layers/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disks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(1 more space-point - extended range from lower to larger radius)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008000"/>
                </a:solidFill>
              </a:rPr>
              <a:t>3 cm to 16 cm radius 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 readout chip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(no data loss)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>
                <a:solidFill>
                  <a:srgbClr val="008000"/>
                </a:solidFill>
                <a:sym typeface="Wingdings" charset="0"/>
              </a:rPr>
              <a:t>Tolerate  rates up to PU </a:t>
            </a:r>
            <a:r>
              <a:rPr lang="en-US" sz="2000" dirty="0" smtClean="0">
                <a:solidFill>
                  <a:srgbClr val="008000"/>
                </a:solidFill>
                <a:sym typeface="Wingdings" charset="0"/>
              </a:rPr>
              <a:t>100</a:t>
            </a:r>
            <a:endParaRPr lang="en-US" sz="20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Less material: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CO2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cooling, new cabling &amp;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DC/DC powering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008000"/>
                </a:solidFill>
              </a:rPr>
              <a:t>Weight divided by a factor 2.5 in barrel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 Reduced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γ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 conversion - higher efficiency, lower fake rate - improved IP resolution</a:t>
            </a:r>
            <a:endParaRPr lang="en-US" sz="2000" dirty="0" smtClean="0">
              <a:solidFill>
                <a:srgbClr val="000090"/>
              </a:solidFill>
              <a:sym typeface="Wingdings" charset="0"/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6865629" y="65344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E16033-E80D-474B-ABFD-42FA6F20C8D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4" name="Picture 13" descr="Screen Shot 2014-02-26 at 12.50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29" y="2797521"/>
            <a:ext cx="3048000" cy="1081344"/>
          </a:xfrm>
          <a:prstGeom prst="rect">
            <a:avLst/>
          </a:prstGeom>
        </p:spPr>
      </p:pic>
      <p:pic>
        <p:nvPicPr>
          <p:cNvPr id="15" name="Picture 14" descr="A9RLkLKtW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727"/>
          <a:stretch/>
        </p:blipFill>
        <p:spPr>
          <a:xfrm>
            <a:off x="5918200" y="911577"/>
            <a:ext cx="2763529" cy="1794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300" y="6270902"/>
            <a:ext cx="7538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ATLAS is implemented similarly an additional inner Pixel layer at 3 cm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045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+mn-lt"/>
              </a:rPr>
              <a:t>CMS Phase 1 HCAL upgrade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1" y="894832"/>
            <a:ext cx="90963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7F7F7F"/>
                </a:solidFill>
              </a:rPr>
              <a:t>Replace </a:t>
            </a:r>
            <a:r>
              <a:rPr lang="en-US" sz="2000" b="1" dirty="0" err="1" smtClean="0">
                <a:solidFill>
                  <a:srgbClr val="7F7F7F"/>
                </a:solidFill>
              </a:rPr>
              <a:t>photosensors</a:t>
            </a:r>
            <a:r>
              <a:rPr lang="en-US" sz="2000" b="1" dirty="0" smtClean="0">
                <a:solidFill>
                  <a:srgbClr val="7F7F7F"/>
                </a:solidFill>
              </a:rPr>
              <a:t> with new technologies</a:t>
            </a:r>
          </a:p>
          <a:p>
            <a:pPr marL="562950" lvl="1" indent="-285750">
              <a:buFont typeface="Wingdings" charset="2"/>
              <a:buChar char="Ø"/>
            </a:pPr>
            <a:r>
              <a:rPr lang="en-US" sz="2000" dirty="0" smtClean="0">
                <a:solidFill>
                  <a:srgbClr val="008000"/>
                </a:solidFill>
              </a:rPr>
              <a:t>Multi-anode PMTs &amp; </a:t>
            </a:r>
            <a:r>
              <a:rPr lang="en-US" sz="2000" dirty="0" err="1" smtClean="0">
                <a:solidFill>
                  <a:srgbClr val="008000"/>
                </a:solidFill>
              </a:rPr>
              <a:t>SiPMs</a:t>
            </a:r>
            <a:r>
              <a:rPr lang="en-US" sz="2000" dirty="0" smtClean="0">
                <a:solidFill>
                  <a:srgbClr val="008000"/>
                </a:solidFill>
              </a:rPr>
              <a:t> (higher granularity of readout - depth segmentation)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7F7F7F"/>
                </a:solidFill>
              </a:rPr>
              <a:t>Replace Front-End and Back-End electronics</a:t>
            </a:r>
          </a:p>
          <a:p>
            <a:pPr marL="525600" lvl="1" indent="-212400">
              <a:buFont typeface="Wingdings" charset="2"/>
              <a:buChar char="Ø"/>
            </a:pPr>
            <a:r>
              <a:rPr lang="en-US" sz="2000" dirty="0" smtClean="0">
                <a:solidFill>
                  <a:srgbClr val="008000"/>
                </a:solidFill>
              </a:rPr>
              <a:t> Improved background rejection with timing in new FE chip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90"/>
                </a:solidFill>
              </a:rPr>
              <a:t>Improved calibration - improved shower reconstruction for neutral energy,  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    improved isolation in trigger and offline analyses </a:t>
            </a:r>
            <a:endParaRPr lang="en-US" sz="2000" baseline="30000" dirty="0">
              <a:solidFill>
                <a:srgbClr val="000090"/>
              </a:solidFill>
              <a:sym typeface="Wingdings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4" y="3380417"/>
            <a:ext cx="10668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81" y="3313742"/>
            <a:ext cx="13716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1" t="18750" r="13275" b="18744"/>
          <a:stretch>
            <a:fillRect/>
          </a:stretch>
        </p:blipFill>
        <p:spPr bwMode="auto">
          <a:xfrm>
            <a:off x="161969" y="5285417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531" t="18750" r="13275" b="187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44" y="4502652"/>
            <a:ext cx="1339850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3851319" y="3707315"/>
            <a:ext cx="2009775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04" rIns="90000" bIns="45000"/>
          <a:lstStyle>
            <a:lvl1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/>
            <a:r>
              <a:rPr lang="en-US" alt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QIE10 (HF)</a:t>
            </a:r>
          </a:p>
          <a:p>
            <a:pPr eaLnBrk="1"/>
            <a:r>
              <a:rPr lang="en-US" alt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QIE11 (HBHE)</a:t>
            </a:r>
          </a:p>
        </p:txBody>
      </p:sp>
      <p:sp>
        <p:nvSpPr>
          <p:cNvPr id="34" name="AutoShape 10"/>
          <p:cNvSpPr>
            <a:spLocks noChangeArrowheads="1"/>
          </p:cNvSpPr>
          <p:nvPr/>
        </p:nvSpPr>
        <p:spPr bwMode="auto">
          <a:xfrm>
            <a:off x="1308144" y="3658229"/>
            <a:ext cx="182562" cy="10064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1" t="18750" r="13275" b="18744"/>
          <a:stretch>
            <a:fillRect/>
          </a:stretch>
        </p:blipFill>
        <p:spPr bwMode="auto">
          <a:xfrm>
            <a:off x="1744706" y="5288592"/>
            <a:ext cx="1143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531" t="18750" r="13275" b="187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2279694" y="5567992"/>
            <a:ext cx="3333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/>
          <a:p>
            <a:pPr>
              <a:buFont typeface="Times New Roman" charset="0"/>
              <a:buNone/>
              <a:defRPr/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889169" y="5560054"/>
            <a:ext cx="3333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/>
          <a:p>
            <a:pPr>
              <a:buFont typeface="Times New Roman" charset="0"/>
              <a:buNone/>
              <a:defRPr/>
            </a:pPr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889169" y="5321929"/>
            <a:ext cx="3333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/>
          <a:p>
            <a:pPr>
              <a:buFont typeface="Times New Roman" charset="0"/>
              <a:buNone/>
              <a:defRPr/>
            </a:pPr>
            <a:r>
              <a:rPr lang="en-US">
                <a:solidFill>
                  <a:srgbClr val="FFFFFF"/>
                </a:solidFill>
                <a:latin typeface="Arial" charset="0"/>
                <a:ea typeface="ＭＳ Ｐゴシック" charset="0"/>
              </a:rPr>
              <a:t>A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2251119" y="5304467"/>
            <a:ext cx="33337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/>
          <a:p>
            <a:pPr>
              <a:buFont typeface="Times New Roman" charset="0"/>
              <a:buNone/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</a:t>
            </a: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339769" y="2996242"/>
            <a:ext cx="923925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04" rIns="90000" bIns="45000"/>
          <a:lstStyle>
            <a:lvl1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/>
            <a:r>
              <a:rPr lang="en-US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HPDs</a:t>
            </a:r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-6306" y="4899654"/>
            <a:ext cx="360045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2640" rIns="90000" bIns="45000"/>
          <a:lstStyle>
            <a:lvl1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/>
            <a:r>
              <a:rPr lang="en-US" alt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Single to dual readout PMTs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1814556" y="2973572"/>
            <a:ext cx="1017588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04" rIns="90000" bIns="45000"/>
          <a:lstStyle>
            <a:lvl1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/>
            <a:r>
              <a:rPr lang="en-US" altLang="en-US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SiPMs</a:t>
            </a:r>
            <a:endParaRPr lang="en-US" alt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43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14" y="4164515"/>
            <a:ext cx="30718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8"/>
          <p:cNvSpPr>
            <a:spLocks noChangeArrowheads="1"/>
          </p:cNvSpPr>
          <p:nvPr/>
        </p:nvSpPr>
        <p:spPr bwMode="auto">
          <a:xfrm>
            <a:off x="5099092" y="5002713"/>
            <a:ext cx="11430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orthographicFront">
              <a:rot lat="0" lon="21299999" rev="54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WenQuanYi Micro Hei" charset="0"/>
            </a:endParaRP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1460544" y="5440992"/>
            <a:ext cx="182562" cy="10064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6" name="AutoShape 8"/>
          <p:cNvSpPr>
            <a:spLocks noChangeArrowheads="1"/>
          </p:cNvSpPr>
          <p:nvPr/>
        </p:nvSpPr>
        <p:spPr bwMode="auto">
          <a:xfrm>
            <a:off x="3175041" y="4023988"/>
            <a:ext cx="676277" cy="5032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orthographicFront">
              <a:rot lat="0" lon="21299999" rev="42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WenQuanYi Micro Hei" charset="0"/>
            </a:endParaRPr>
          </a:p>
        </p:txBody>
      </p:sp>
      <p:sp>
        <p:nvSpPr>
          <p:cNvPr id="47" name="AutoShape 8"/>
          <p:cNvSpPr>
            <a:spLocks noChangeArrowheads="1"/>
          </p:cNvSpPr>
          <p:nvPr/>
        </p:nvSpPr>
        <p:spPr bwMode="auto">
          <a:xfrm>
            <a:off x="3206574" y="5288806"/>
            <a:ext cx="552450" cy="5032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FE7E5"/>
          </a:solidFill>
          <a:ln w="9525">
            <a:solidFill>
              <a:srgbClr val="808080"/>
            </a:solidFill>
            <a:round/>
            <a:headEnd/>
            <a:tailEnd/>
          </a:ln>
          <a:effectLst/>
          <a:scene3d>
            <a:camera prst="orthographicFront">
              <a:rot lat="0" lon="21299999" rev="66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WenQuanYi Micro Hei" charset="0"/>
            </a:endParaRPr>
          </a:p>
        </p:txBody>
      </p:sp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6149065" y="3667627"/>
            <a:ext cx="923925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4404" rIns="90000" bIns="45000"/>
          <a:lstStyle>
            <a:lvl1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/>
            <a:r>
              <a:rPr lang="en-US" alt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New µTCA Back-end</a:t>
            </a:r>
          </a:p>
        </p:txBody>
      </p:sp>
    </p:spTree>
    <p:extLst>
      <p:ext uri="{BB962C8B-B14F-4D97-AF65-F5344CB8AC3E}">
        <p14:creationId xmlns:p14="http://schemas.microsoft.com/office/powerpoint/2010/main" val="416047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4491" y="23871"/>
            <a:ext cx="8229600" cy="718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CMS Phase 1 L1-Trigger upgrade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6719" y="805498"/>
            <a:ext cx="9029699" cy="2572702"/>
          </a:xfrm>
        </p:spPr>
        <p:txBody>
          <a:bodyPr>
            <a:noAutofit/>
          </a:bodyPr>
          <a:lstStyle/>
          <a:p>
            <a:pPr marL="342900" lvl="1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b="1" dirty="0" smtClean="0">
                <a:solidFill>
                  <a:srgbClr val="7F7F7F"/>
                </a:solidFill>
              </a:rPr>
              <a:t>Modern FPGAs and µTCA backplane technology for high bandwidth and processing power - new architecture for calorimeter with a full event in one processor</a:t>
            </a:r>
          </a:p>
          <a:p>
            <a:pPr marL="561600" lvl="2" indent="-248400">
              <a:spcBef>
                <a:spcPts val="0"/>
              </a:spcBef>
              <a:buFont typeface="Wingdings" charset="2"/>
              <a:buChar char="Ø"/>
              <a:defRPr/>
            </a:pPr>
            <a:r>
              <a:rPr lang="en-US" dirty="0" smtClean="0">
                <a:solidFill>
                  <a:srgbClr val="008000"/>
                </a:solidFill>
              </a:rPr>
              <a:t>This allows higher calorimeter granularity and earlier combination of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systems to provide better precision on trigger objects and more sophisticated selection algorithms</a:t>
            </a:r>
          </a:p>
          <a:p>
            <a:pPr marL="256050" lvl="1" indent="-342900">
              <a:spcBef>
                <a:spcPts val="0"/>
              </a:spcBef>
              <a:buFont typeface="Wingdings" charset="0"/>
              <a:buChar char="à"/>
              <a:defRPr/>
            </a:pPr>
            <a:r>
              <a:rPr lang="en-US" dirty="0" smtClean="0">
                <a:solidFill>
                  <a:srgbClr val="000090"/>
                </a:solidFill>
              </a:rPr>
              <a:t>e,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90"/>
                </a:solidFill>
              </a:rPr>
              <a:t> and µ isolation and jet finding with PU subtraction - </a:t>
            </a:r>
            <a:r>
              <a:rPr lang="en-US" dirty="0" err="1" smtClean="0">
                <a:solidFill>
                  <a:srgbClr val="000090"/>
                </a:solidFill>
              </a:rPr>
              <a:t>τ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finding </a:t>
            </a:r>
            <a:r>
              <a:rPr lang="en-US" dirty="0" smtClean="0">
                <a:solidFill>
                  <a:srgbClr val="000090"/>
                </a:solidFill>
              </a:rPr>
              <a:t>with narrower</a:t>
            </a:r>
          </a:p>
          <a:p>
            <a:pPr marL="0" lvl="1" indent="0">
              <a:spcBef>
                <a:spcPts val="0"/>
              </a:spcBef>
              <a:buNone/>
              <a:defRPr/>
            </a:pPr>
            <a:r>
              <a:rPr lang="en-US" dirty="0" smtClean="0">
                <a:solidFill>
                  <a:srgbClr val="000090"/>
                </a:solidFill>
              </a:rPr>
              <a:t>      cone new algorithms with correlated quantities (e.g. invariant mass…)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518" y="4402554"/>
            <a:ext cx="3068329" cy="1845846"/>
          </a:xfrm>
          <a:prstGeom prst="rect">
            <a:avLst/>
          </a:prstGeom>
        </p:spPr>
      </p:pic>
      <p:pic>
        <p:nvPicPr>
          <p:cNvPr id="13" name="Picture 12" descr="demonstrato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18" y="4343400"/>
            <a:ext cx="3052410" cy="19818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3700" y="6413500"/>
            <a:ext cx="4044697" cy="338554"/>
          </a:xfrm>
          <a:prstGeom prst="rect">
            <a:avLst/>
          </a:prstGeom>
          <a:solidFill>
            <a:srgbClr val="F9F6E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MP</a:t>
            </a:r>
            <a:r>
              <a:rPr lang="en-US" sz="1600" dirty="0"/>
              <a:t>7</a:t>
            </a:r>
            <a:r>
              <a:rPr lang="en-US" sz="1600" dirty="0" smtClean="0"/>
              <a:t> board </a:t>
            </a:r>
            <a:r>
              <a:rPr lang="en-US" sz="1600" dirty="0" err="1" smtClean="0"/>
              <a:t>Virtex</a:t>
            </a:r>
            <a:r>
              <a:rPr lang="en-US" sz="1600" dirty="0" smtClean="0"/>
              <a:t> 7 and 72 I/O links at 10Gpbs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711700" y="6414135"/>
            <a:ext cx="4376619" cy="338554"/>
          </a:xfrm>
          <a:prstGeom prst="rect">
            <a:avLst/>
          </a:prstGeom>
          <a:solidFill>
            <a:srgbClr val="F9F6E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Demonstrator of Calorimeter trigger in µTCA crate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12291" y="3403600"/>
            <a:ext cx="770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ATLAS is implementing similar improvements through calorimeter readout and </a:t>
            </a:r>
            <a:r>
              <a:rPr lang="en-US" sz="2000" dirty="0" err="1" smtClean="0"/>
              <a:t>muon</a:t>
            </a:r>
            <a:r>
              <a:rPr lang="en-US" sz="2000" dirty="0" smtClean="0"/>
              <a:t> upgrades and change of trigger backend electronics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481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idx="4294967295"/>
          </p:nvPr>
        </p:nvSpPr>
        <p:spPr>
          <a:xfrm>
            <a:off x="285750" y="2979738"/>
            <a:ext cx="8572500" cy="898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BE0204"/>
                </a:solidFill>
              </a:rPr>
              <a:t>The High Luminosity (Phase 2) upgrades</a:t>
            </a:r>
            <a:endParaRPr lang="en-US" sz="36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1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11" y="31287"/>
            <a:ext cx="8432800" cy="6782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High Luminosity LHC (Phase 2) upgrade</a:t>
            </a:r>
            <a:endParaRPr lang="en-US" sz="1800" dirty="0">
              <a:solidFill>
                <a:srgbClr val="BE020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1572" y="879070"/>
            <a:ext cx="8513243" cy="2876724"/>
            <a:chOff x="259472" y="2136370"/>
            <a:chExt cx="8513243" cy="287672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1" t="2587" r="2519" b="19065"/>
            <a:stretch/>
          </p:blipFill>
          <p:spPr bwMode="auto">
            <a:xfrm>
              <a:off x="259472" y="2136370"/>
              <a:ext cx="8513243" cy="2876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5400000">
              <a:off x="1641019" y="3438295"/>
              <a:ext cx="1351652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LS1 2013/14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2264833" y="3458785"/>
              <a:ext cx="2628000" cy="3708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LS2 mid-2018/19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5400000">
              <a:off x="3403528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LS3 2023/mid-25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4570169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LS4 2029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5598869" y="3440918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LS5 2033</a:t>
              </a:r>
            </a:p>
          </p:txBody>
        </p:sp>
      </p:grpSp>
      <p:pic>
        <p:nvPicPr>
          <p:cNvPr id="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" y="803771"/>
            <a:ext cx="4675832" cy="3148700"/>
          </a:xfrm>
          <a:prstGeom prst="rect">
            <a:avLst/>
          </a:prstGeom>
          <a:solidFill>
            <a:srgbClr val="EEECE1"/>
          </a:solidFill>
          <a:ln>
            <a:noFill/>
          </a:ln>
          <a:extLst/>
        </p:spPr>
      </p:pic>
      <p:sp>
        <p:nvSpPr>
          <p:cNvPr id="19" name="TextBox 18"/>
          <p:cNvSpPr txBox="1"/>
          <p:nvPr/>
        </p:nvSpPr>
        <p:spPr>
          <a:xfrm>
            <a:off x="3568701" y="4092171"/>
            <a:ext cx="5207000" cy="646331"/>
          </a:xfrm>
          <a:prstGeom prst="rect">
            <a:avLst/>
          </a:prstGeom>
          <a:solidFill>
            <a:srgbClr val="F9F6EC"/>
          </a:solidFill>
        </p:spPr>
        <p:txBody>
          <a:bodyPr wrap="square" rtlCol="0">
            <a:spAutoFit/>
          </a:bodyPr>
          <a:lstStyle/>
          <a:p>
            <a:pPr marL="182880" indent="-182880"/>
            <a:r>
              <a:rPr lang="en-US" dirty="0" smtClean="0">
                <a:solidFill>
                  <a:srgbClr val="000090"/>
                </a:solidFill>
              </a:rPr>
              <a:t>HL-LHC upgrade: </a:t>
            </a:r>
          </a:p>
          <a:p>
            <a:pPr indent="-182880"/>
            <a:r>
              <a:rPr lang="en-US" dirty="0" smtClean="0"/>
              <a:t>Improve </a:t>
            </a:r>
            <a:r>
              <a:rPr lang="en-US" dirty="0"/>
              <a:t>beam focus </a:t>
            </a:r>
            <a:r>
              <a:rPr lang="en-US" dirty="0" smtClean="0"/>
              <a:t>and overlap at Interaction Points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5973" y="5118506"/>
            <a:ext cx="8754542" cy="1323439"/>
          </a:xfrm>
          <a:prstGeom prst="rect">
            <a:avLst/>
          </a:prstGeom>
          <a:solidFill>
            <a:srgbClr val="F9F6EC"/>
          </a:solidFill>
        </p:spPr>
        <p:txBody>
          <a:bodyPr wrap="square">
            <a:spAutoFit/>
          </a:bodyPr>
          <a:lstStyle/>
          <a:p>
            <a:pPr marL="0" lvl="1"/>
            <a:r>
              <a:rPr lang="en-US" sz="2000" dirty="0" smtClean="0">
                <a:sym typeface="Wingdings"/>
              </a:rPr>
              <a:t>CMS </a:t>
            </a:r>
            <a:r>
              <a:rPr lang="en-US" sz="2000" dirty="0">
                <a:sym typeface="Wingdings"/>
              </a:rPr>
              <a:t>prepare </a:t>
            </a:r>
            <a:r>
              <a:rPr lang="en-US" sz="2000" dirty="0" smtClean="0">
                <a:sym typeface="Wingdings"/>
              </a:rPr>
              <a:t>to operate at </a:t>
            </a:r>
            <a:r>
              <a:rPr lang="en-US" sz="2000" b="1" dirty="0" smtClean="0">
                <a:solidFill>
                  <a:srgbClr val="BE0204"/>
                </a:solidFill>
              </a:rPr>
              <a:t>5 </a:t>
            </a:r>
            <a:r>
              <a:rPr lang="en-US" sz="2000" b="1" dirty="0">
                <a:solidFill>
                  <a:srgbClr val="BE0204"/>
                </a:solidFill>
              </a:rPr>
              <a:t>x 10</a:t>
            </a:r>
            <a:r>
              <a:rPr lang="en-US" sz="2000" b="1" baseline="30000" dirty="0">
                <a:solidFill>
                  <a:srgbClr val="BE0204"/>
                </a:solidFill>
              </a:rPr>
              <a:t>34 </a:t>
            </a:r>
            <a:r>
              <a:rPr lang="en-US" sz="2000" b="1" dirty="0">
                <a:solidFill>
                  <a:srgbClr val="BE0204"/>
                </a:solidFill>
              </a:rPr>
              <a:t>Hz/cm</a:t>
            </a:r>
            <a:r>
              <a:rPr lang="en-US" sz="2000" b="1" baseline="30000" dirty="0">
                <a:solidFill>
                  <a:srgbClr val="BE0204"/>
                </a:solidFill>
              </a:rPr>
              <a:t>2 </a:t>
            </a:r>
            <a:r>
              <a:rPr lang="en-US" sz="2000" b="1" dirty="0">
                <a:solidFill>
                  <a:srgbClr val="BE0204"/>
                </a:solidFill>
              </a:rPr>
              <a:t>(with leveling), &lt;PU&gt; 125, </a:t>
            </a:r>
            <a:r>
              <a:rPr lang="en-US" sz="2000" b="1" dirty="0" smtClean="0">
                <a:solidFill>
                  <a:srgbClr val="BE0204"/>
                </a:solidFill>
              </a:rPr>
              <a:t>up to ∼ </a:t>
            </a:r>
            <a:r>
              <a:rPr lang="en-US" sz="2000" b="1" dirty="0">
                <a:solidFill>
                  <a:srgbClr val="BE0204"/>
                </a:solidFill>
              </a:rPr>
              <a:t>3000 fb</a:t>
            </a:r>
            <a:r>
              <a:rPr lang="en-US" sz="2000" b="1" baseline="30000" dirty="0">
                <a:solidFill>
                  <a:srgbClr val="BE0204"/>
                </a:solidFill>
              </a:rPr>
              <a:t>-</a:t>
            </a:r>
            <a:r>
              <a:rPr lang="en-US" sz="2000" b="1" baseline="30000" dirty="0" smtClean="0">
                <a:solidFill>
                  <a:srgbClr val="BE0204"/>
                </a:solidFill>
              </a:rPr>
              <a:t>1 </a:t>
            </a:r>
            <a:r>
              <a:rPr lang="en-US" sz="2000" b="1" dirty="0" smtClean="0">
                <a:solidFill>
                  <a:srgbClr val="BE0204"/>
                </a:solidFill>
              </a:rPr>
              <a:t>integrate luminosity, </a:t>
            </a:r>
            <a:r>
              <a:rPr lang="en-US" sz="2000" b="1" dirty="0" smtClean="0">
                <a:solidFill>
                  <a:srgbClr val="BF0000"/>
                </a:solidFill>
              </a:rPr>
              <a:t>with </a:t>
            </a:r>
            <a:r>
              <a:rPr lang="en-US" sz="2000" b="1" dirty="0">
                <a:solidFill>
                  <a:srgbClr val="BF0000"/>
                </a:solidFill>
              </a:rPr>
              <a:t>operation margin up to </a:t>
            </a:r>
            <a:r>
              <a:rPr lang="en-US" sz="2000" b="1" dirty="0" smtClean="0">
                <a:solidFill>
                  <a:srgbClr val="BF0000"/>
                </a:solidFill>
              </a:rPr>
              <a:t>PU∼</a:t>
            </a:r>
            <a:r>
              <a:rPr lang="en-US" sz="2000" b="1" dirty="0">
                <a:solidFill>
                  <a:srgbClr val="BF0000"/>
                </a:solidFill>
              </a:rPr>
              <a:t>200 </a:t>
            </a:r>
            <a:r>
              <a:rPr lang="en-US" sz="2000" b="1" dirty="0" smtClean="0">
                <a:solidFill>
                  <a:srgbClr val="BF0000"/>
                </a:solidFill>
              </a:rPr>
              <a:t>to increase </a:t>
            </a:r>
            <a:r>
              <a:rPr lang="en-US" sz="2000" b="1" dirty="0">
                <a:solidFill>
                  <a:srgbClr val="BF0000"/>
                </a:solidFill>
              </a:rPr>
              <a:t>luminosity if performance </a:t>
            </a:r>
            <a:r>
              <a:rPr lang="en-US" sz="2000" b="1" dirty="0" smtClean="0">
                <a:solidFill>
                  <a:srgbClr val="BF0000"/>
                </a:solidFill>
              </a:rPr>
              <a:t>allows</a:t>
            </a:r>
            <a:r>
              <a:rPr lang="en-US" sz="2000" b="1" baseline="30000" dirty="0" smtClean="0">
                <a:solidFill>
                  <a:srgbClr val="BE0204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- </a:t>
            </a: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US" sz="2000" dirty="0" smtClean="0">
                <a:solidFill>
                  <a:srgbClr val="000000"/>
                </a:solidFill>
              </a:rPr>
              <a:t>eed to solve </a:t>
            </a:r>
            <a:r>
              <a:rPr lang="en-US" sz="2000" dirty="0">
                <a:solidFill>
                  <a:srgbClr val="000000"/>
                </a:solidFill>
              </a:rPr>
              <a:t>detector aging, high </a:t>
            </a:r>
            <a:r>
              <a:rPr lang="en-US" sz="2000" dirty="0" smtClean="0">
                <a:solidFill>
                  <a:srgbClr val="000000"/>
                </a:solidFill>
              </a:rPr>
              <a:t>occupancy, rate and </a:t>
            </a:r>
            <a:r>
              <a:rPr lang="en-US" sz="2000" dirty="0">
                <a:solidFill>
                  <a:srgbClr val="000000"/>
                </a:solidFill>
              </a:rPr>
              <a:t>radiation hardness </a:t>
            </a:r>
            <a:r>
              <a:rPr lang="en-US" sz="2000" dirty="0" smtClean="0">
                <a:solidFill>
                  <a:srgbClr val="000000"/>
                </a:solidFill>
              </a:rPr>
              <a:t>issues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989195" y="3717696"/>
            <a:ext cx="0" cy="3363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14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13" y="957179"/>
            <a:ext cx="4250716" cy="187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7"/>
            <a:ext cx="8229600" cy="79823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Driving requirements for the upgrades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1283" y="19050"/>
            <a:ext cx="1001917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1330" y="991265"/>
            <a:ext cx="535967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400" dirty="0" smtClean="0"/>
              <a:t>Performance</a:t>
            </a:r>
          </a:p>
          <a:p>
            <a:pPr marL="684000" lvl="1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Mitigation </a:t>
            </a:r>
            <a:r>
              <a:rPr lang="en-US" sz="2000" dirty="0">
                <a:solidFill>
                  <a:srgbClr val="000090"/>
                </a:solidFill>
              </a:rPr>
              <a:t>of PU effect -</a:t>
            </a:r>
            <a:r>
              <a:rPr lang="en-US" sz="2000" dirty="0" smtClean="0">
                <a:solidFill>
                  <a:srgbClr val="000090"/>
                </a:solidFill>
              </a:rPr>
              <a:t> critical to fully </a:t>
            </a:r>
            <a:r>
              <a:rPr lang="en-US" sz="2000" dirty="0">
                <a:solidFill>
                  <a:srgbClr val="000090"/>
                </a:solidFill>
              </a:rPr>
              <a:t>exploit High Luminosity potential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  <a:p>
            <a:pPr marL="6840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BF0000"/>
                </a:solidFill>
              </a:rPr>
              <a:t>Need high </a:t>
            </a:r>
            <a:r>
              <a:rPr lang="en-US" sz="2000" dirty="0">
                <a:solidFill>
                  <a:srgbClr val="BF0000"/>
                </a:solidFill>
              </a:rPr>
              <a:t>granularity and </a:t>
            </a:r>
            <a:r>
              <a:rPr lang="en-US" sz="2000" dirty="0" smtClean="0">
                <a:solidFill>
                  <a:srgbClr val="BF0000"/>
                </a:solidFill>
              </a:rPr>
              <a:t>precision </a:t>
            </a:r>
          </a:p>
          <a:p>
            <a:pPr marL="341100" lvl="1"/>
            <a:r>
              <a:rPr lang="en-US" sz="2000" dirty="0" smtClean="0">
                <a:solidFill>
                  <a:srgbClr val="BF0000"/>
                </a:solidFill>
              </a:rPr>
              <a:t>       - Tracker performance is critical</a:t>
            </a:r>
          </a:p>
        </p:txBody>
      </p:sp>
      <p:pic>
        <p:nvPicPr>
          <p:cNvPr id="6" name="Picture 5" descr="trkeffsum_pu_ttb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" y="3139787"/>
            <a:ext cx="2917860" cy="2742891"/>
          </a:xfrm>
          <a:prstGeom prst="rect">
            <a:avLst/>
          </a:prstGeom>
        </p:spPr>
      </p:pic>
      <p:pic>
        <p:nvPicPr>
          <p:cNvPr id="7" name="Picture 6" descr="trkfakesum_pu_ttba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3" y="3161311"/>
            <a:ext cx="2917860" cy="2742891"/>
          </a:xfrm>
          <a:prstGeom prst="rect">
            <a:avLst/>
          </a:prstGeom>
        </p:spPr>
      </p:pic>
      <p:pic>
        <p:nvPicPr>
          <p:cNvPr id="8" name="Picture 7" descr="cputime_alltrk_pu_ttba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015" y="3188967"/>
            <a:ext cx="2888441" cy="2715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9891" y="6119716"/>
            <a:ext cx="8570752" cy="369332"/>
          </a:xfrm>
          <a:prstGeom prst="rect">
            <a:avLst/>
          </a:prstGeom>
          <a:solidFill>
            <a:srgbClr val="F9F6E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tracking performance degradation with Phase 1</a:t>
            </a:r>
            <a:r>
              <a:rPr lang="en-US" dirty="0"/>
              <a:t> </a:t>
            </a:r>
            <a:r>
              <a:rPr lang="en-US" dirty="0" smtClean="0"/>
              <a:t>detector when increasing PU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6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7"/>
            <a:ext cx="8229600" cy="79823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Driving requirements for the upgrades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1283" y="19050"/>
            <a:ext cx="1001917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400" y="991265"/>
            <a:ext cx="9093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400" dirty="0" smtClean="0"/>
              <a:t>Performance</a:t>
            </a:r>
          </a:p>
          <a:p>
            <a:pPr marL="684000" lvl="1" indent="-342900">
              <a:buFont typeface="Lucida Grande"/>
              <a:buChar char="-"/>
            </a:pPr>
            <a:r>
              <a:rPr lang="en-US" sz="2000" dirty="0">
                <a:solidFill>
                  <a:srgbClr val="000090"/>
                </a:solidFill>
              </a:rPr>
              <a:t>Mitigation of PU effect - critical to fully exploit High Luminosity potential:</a:t>
            </a:r>
          </a:p>
          <a:p>
            <a:pPr marL="684000"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BF0000"/>
                </a:solidFill>
              </a:rPr>
              <a:t>Need to maintain/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i</a:t>
            </a:r>
            <a:r>
              <a:rPr lang="en-US" sz="2000" dirty="0" smtClean="0">
                <a:solidFill>
                  <a:srgbClr val="BE0204"/>
                </a:solidFill>
              </a:rPr>
              <a:t>mprove </a:t>
            </a:r>
            <a:r>
              <a:rPr lang="en-US" sz="2000" dirty="0">
                <a:solidFill>
                  <a:srgbClr val="BE0204"/>
                </a:solidFill>
              </a:rPr>
              <a:t>track reconstruction efficiency and resolution on track origin 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(</a:t>
            </a:r>
            <a:r>
              <a:rPr lang="en-US" sz="2000" dirty="0" smtClean="0">
                <a:solidFill>
                  <a:srgbClr val="BE0204"/>
                </a:solidFill>
              </a:rPr>
              <a:t>association </a:t>
            </a:r>
            <a:r>
              <a:rPr lang="en-US" sz="2000" dirty="0">
                <a:solidFill>
                  <a:srgbClr val="BE0204"/>
                </a:solidFill>
              </a:rPr>
              <a:t>of tracks at primary vertex &amp;</a:t>
            </a:r>
            <a:r>
              <a:rPr lang="en-US" sz="2000" dirty="0" smtClean="0">
                <a:solidFill>
                  <a:srgbClr val="BE0204"/>
                </a:solidFill>
              </a:rPr>
              <a:t> identification of secondary vertices)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941916"/>
            <a:ext cx="8229600" cy="769441"/>
          </a:xfrm>
          <a:prstGeom prst="rect">
            <a:avLst/>
          </a:prstGeom>
          <a:solidFill>
            <a:srgbClr val="F9F6EC"/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Example of the benefit with new pixel detector in Phase 1 upgrade:</a:t>
            </a:r>
          </a:p>
          <a:p>
            <a:r>
              <a:rPr lang="en-US" sz="2200" dirty="0" smtClean="0"/>
              <a:t> </a:t>
            </a:r>
            <a:r>
              <a:rPr lang="fr-FR" sz="2200" dirty="0" smtClean="0"/>
              <a:t>~ </a:t>
            </a:r>
            <a:r>
              <a:rPr lang="fr-FR" sz="2200" dirty="0"/>
              <a:t>65% gain in </a:t>
            </a:r>
            <a:r>
              <a:rPr lang="fr-FR" sz="2200" dirty="0" err="1" smtClean="0"/>
              <a:t>statistics</a:t>
            </a:r>
            <a:r>
              <a:rPr lang="fr-FR" sz="2200" dirty="0" smtClean="0"/>
              <a:t> in the ZH </a:t>
            </a:r>
            <a:r>
              <a:rPr lang="fr-FR" sz="2200" dirty="0" smtClean="0">
                <a:sym typeface="Wingdings"/>
              </a:rPr>
              <a:t> 2µ2b </a:t>
            </a:r>
            <a:r>
              <a:rPr lang="fr-FR" sz="2200" dirty="0" err="1" smtClean="0">
                <a:sym typeface="Wingdings"/>
              </a:rPr>
              <a:t>measurement</a:t>
            </a:r>
            <a:endParaRPr lang="fr-FR" sz="2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0081" y="2978893"/>
            <a:ext cx="4227135" cy="2867553"/>
            <a:chOff x="4483933" y="1049704"/>
            <a:chExt cx="4227135" cy="28675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83933" y="1049704"/>
              <a:ext cx="4227135" cy="286755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365452" y="2944648"/>
              <a:ext cx="187360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CMS: ZH</a:t>
              </a:r>
              <a:r>
                <a:rPr lang="fr-FR" dirty="0" smtClean="0">
                  <a:sym typeface="Wingdings"/>
                </a:rPr>
                <a:t> 2μ2b</a:t>
              </a:r>
              <a:endParaRPr lang="fr-FR" dirty="0" smtClean="0"/>
            </a:p>
          </p:txBody>
        </p:sp>
        <p:sp>
          <p:nvSpPr>
            <p:cNvPr id="14" name="Left Brace 13"/>
            <p:cNvSpPr/>
            <p:nvPr/>
          </p:nvSpPr>
          <p:spPr>
            <a:xfrm>
              <a:off x="6882124" y="1511136"/>
              <a:ext cx="112049" cy="411033"/>
            </a:xfrm>
            <a:prstGeom prst="lef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ight Brace 14"/>
            <p:cNvSpPr/>
            <p:nvPr/>
          </p:nvSpPr>
          <p:spPr>
            <a:xfrm flipH="1" flipV="1">
              <a:off x="5171652" y="2655511"/>
              <a:ext cx="101600" cy="500276"/>
            </a:xfrm>
            <a:prstGeom prst="righ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52" y="2994244"/>
            <a:ext cx="3992801" cy="270571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1854200" y="4017720"/>
            <a:ext cx="9525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216400" y="2324100"/>
            <a:ext cx="1092200" cy="2222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3671528">
            <a:off x="4372237" y="3280000"/>
            <a:ext cx="163267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Z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smtClean="0"/>
              <a:t>2 µ selection</a:t>
            </a:r>
            <a:endParaRPr lang="en-US" sz="16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044472" y="2336800"/>
            <a:ext cx="0" cy="965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5939542" y="2854985"/>
            <a:ext cx="1616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</a:t>
            </a:r>
            <a:r>
              <a:rPr lang="en-US" sz="1600" dirty="0" smtClean="0">
                <a:sym typeface="Wingdings"/>
              </a:rPr>
              <a:t> bb</a:t>
            </a:r>
            <a:r>
              <a:rPr lang="en-US" sz="1600" dirty="0" smtClean="0"/>
              <a:t> selection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39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7"/>
            <a:ext cx="8229600" cy="7982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Driving requirements for the upgrades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1283" y="19050"/>
            <a:ext cx="1001917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100" y="882437"/>
            <a:ext cx="8985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400" dirty="0" smtClean="0"/>
              <a:t>Performance</a:t>
            </a:r>
          </a:p>
          <a:p>
            <a:pPr marL="684000" lvl="1" indent="-3429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Physics </a:t>
            </a:r>
            <a:r>
              <a:rPr lang="en-US" sz="2000" dirty="0">
                <a:solidFill>
                  <a:srgbClr val="000090"/>
                </a:solidFill>
              </a:rPr>
              <a:t>events acceptance - critical to measure rare processes: </a:t>
            </a:r>
          </a:p>
          <a:p>
            <a:pPr marL="1008000" lvl="2" indent="-342900">
              <a:buFont typeface="Wingdings" charset="2"/>
              <a:buChar char="Ø"/>
            </a:pPr>
            <a:r>
              <a:rPr lang="en-US" sz="2000" dirty="0" smtClean="0">
                <a:solidFill>
                  <a:srgbClr val="BF0000"/>
                </a:solidFill>
              </a:rPr>
              <a:t>Need improved trigger: increased bandwidth - precision of inputs </a:t>
            </a:r>
            <a:r>
              <a:rPr lang="en-US" sz="2000" dirty="0">
                <a:solidFill>
                  <a:srgbClr val="BF0000"/>
                </a:solidFill>
              </a:rPr>
              <a:t>-</a:t>
            </a:r>
            <a:r>
              <a:rPr lang="en-US" sz="2000" dirty="0" smtClean="0">
                <a:solidFill>
                  <a:srgbClr val="BF0000"/>
                </a:solidFill>
              </a:rPr>
              <a:t> more sophisticated algorithms </a:t>
            </a:r>
            <a:endParaRPr lang="en-US" sz="2000" dirty="0">
              <a:solidFill>
                <a:srgbClr val="B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25763" y="2177119"/>
            <a:ext cx="4615689" cy="2878233"/>
            <a:chOff x="787400" y="2828340"/>
            <a:chExt cx="6952300" cy="38687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2567" y="2828340"/>
              <a:ext cx="6697133" cy="38687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87400" y="2828340"/>
              <a:ext cx="469900" cy="199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42900" y="5224916"/>
            <a:ext cx="8508051" cy="1323439"/>
          </a:xfrm>
          <a:prstGeom prst="rect">
            <a:avLst/>
          </a:prstGeom>
          <a:solidFill>
            <a:srgbClr val="F9F6E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Example of improvements with the CMS hardware trigger level upgrade for Phase 1 and impact on physics channel acceptance 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BF0000"/>
                </a:solidFill>
              </a:rPr>
              <a:t>The present level of thresholds must be maintained at HL-LHC despite the  </a:t>
            </a:r>
          </a:p>
          <a:p>
            <a:r>
              <a:rPr lang="en-US" sz="2000" dirty="0">
                <a:solidFill>
                  <a:srgbClr val="BF0000"/>
                </a:solidFill>
              </a:rPr>
              <a:t> </a:t>
            </a:r>
            <a:r>
              <a:rPr lang="en-US" sz="2000" dirty="0" smtClean="0">
                <a:solidFill>
                  <a:srgbClr val="BF0000"/>
                </a:solidFill>
              </a:rPr>
              <a:t>     higher rates and PU increase</a:t>
            </a:r>
            <a:endParaRPr lang="en-US" sz="2000" dirty="0">
              <a:solidFill>
                <a:srgbClr val="BF0000"/>
              </a:solidFill>
            </a:endParaRPr>
          </a:p>
        </p:txBody>
      </p:sp>
      <p:pic>
        <p:nvPicPr>
          <p:cNvPr id="22" name="Picture 21" descr="thre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r="1"/>
          <a:stretch/>
        </p:blipFill>
        <p:spPr>
          <a:xfrm>
            <a:off x="86102" y="2250608"/>
            <a:ext cx="4424801" cy="26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8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11" y="31287"/>
            <a:ext cx="8104789" cy="678235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sz="1800" dirty="0">
              <a:solidFill>
                <a:srgbClr val="BE020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9472" y="1006070"/>
            <a:ext cx="8513243" cy="2876724"/>
            <a:chOff x="259472" y="2136370"/>
            <a:chExt cx="8513243" cy="287672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1" t="2587" r="2519" b="19065"/>
            <a:stretch/>
          </p:blipFill>
          <p:spPr bwMode="auto">
            <a:xfrm>
              <a:off x="259472" y="2136370"/>
              <a:ext cx="8513243" cy="2876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5400000">
              <a:off x="1641019" y="3438295"/>
              <a:ext cx="1351652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LS1 2013/14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2264833" y="3458785"/>
              <a:ext cx="2628000" cy="3708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LS2 mid-2018/19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5400000">
              <a:off x="3403528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LS3 2023/mid-25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4570169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LS4 2029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5598869" y="3440918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LS5 2033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-1193421" y="2332681"/>
            <a:ext cx="34090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0204"/>
                </a:solidFill>
              </a:rPr>
              <a:t>Instantaneous luminosity (cm</a:t>
            </a:r>
            <a:r>
              <a:rPr lang="en-US" baseline="30000" dirty="0">
                <a:solidFill>
                  <a:srgbClr val="BE0204"/>
                </a:solidFill>
              </a:rPr>
              <a:t>-2</a:t>
            </a:r>
            <a:r>
              <a:rPr lang="en-US" dirty="0">
                <a:solidFill>
                  <a:srgbClr val="BE0204"/>
                </a:solidFill>
              </a:rPr>
              <a:t>s</a:t>
            </a:r>
            <a:r>
              <a:rPr lang="en-US" baseline="30000" dirty="0">
                <a:solidFill>
                  <a:srgbClr val="BE0204"/>
                </a:solidFill>
              </a:rPr>
              <a:t>-</a:t>
            </a:r>
            <a:r>
              <a:rPr lang="en-US" baseline="30000" dirty="0" smtClean="0">
                <a:solidFill>
                  <a:srgbClr val="BE0204"/>
                </a:solidFill>
              </a:rPr>
              <a:t>1</a:t>
            </a:r>
            <a:r>
              <a:rPr lang="en-US" dirty="0" smtClean="0">
                <a:solidFill>
                  <a:srgbClr val="BE0204"/>
                </a:solidFill>
              </a:rPr>
              <a:t>)  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323329" y="2296835"/>
            <a:ext cx="27098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Integrated luminosity (fb</a:t>
            </a:r>
            <a:r>
              <a:rPr lang="en-US" baseline="30000" dirty="0" smtClean="0">
                <a:solidFill>
                  <a:schemeClr val="accent1"/>
                </a:solidFill>
              </a:rPr>
              <a:t>1</a:t>
            </a:r>
            <a:r>
              <a:rPr lang="en-US" dirty="0" smtClean="0">
                <a:solidFill>
                  <a:schemeClr val="accent1"/>
                </a:solidFill>
              </a:rPr>
              <a:t>) 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 rot="5400000">
            <a:off x="6046531" y="2490531"/>
            <a:ext cx="394336" cy="3489202"/>
          </a:xfrm>
          <a:prstGeom prst="rightBrace">
            <a:avLst>
              <a:gd name="adj1" fmla="val 8333"/>
              <a:gd name="adj2" fmla="val 47544"/>
            </a:avLst>
          </a:prstGeom>
          <a:ln w="28575" cmpd="sng">
            <a:solidFill>
              <a:srgbClr val="BE02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400" y="4500236"/>
            <a:ext cx="8887810" cy="2308324"/>
          </a:xfrm>
          <a:prstGeom prst="rect">
            <a:avLst/>
          </a:prstGeom>
          <a:solidFill>
            <a:srgbClr val="F9F6E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U</a:t>
            </a:r>
            <a:r>
              <a:rPr lang="en-US" sz="2000" dirty="0" smtClean="0">
                <a:solidFill>
                  <a:srgbClr val="000090"/>
                </a:solidFill>
              </a:rPr>
              <a:t>pdate to the European Strategy for Particle Physics: </a:t>
            </a:r>
            <a:r>
              <a:rPr lang="en-GB" sz="2000" i="1" dirty="0" smtClean="0"/>
              <a:t>“</a:t>
            </a:r>
            <a:r>
              <a:rPr lang="en-GB" sz="2000" i="1" dirty="0"/>
              <a:t>Europe’s top priority should be the exploitation of the full potential of the LHC, including the high-luminosity upgrade of the machine and detectors with a view to collecting ten times more data than in the initial design, by around 2030”</a:t>
            </a:r>
            <a:r>
              <a:rPr lang="en-GB" sz="2000" dirty="0"/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Adopted by the CERN Council in </a:t>
            </a:r>
            <a:r>
              <a:rPr lang="en-US" sz="2000" dirty="0">
                <a:solidFill>
                  <a:srgbClr val="000090"/>
                </a:solidFill>
              </a:rPr>
              <a:t>B</a:t>
            </a:r>
            <a:r>
              <a:rPr lang="en-US" sz="2000" dirty="0" smtClean="0">
                <a:solidFill>
                  <a:srgbClr val="000090"/>
                </a:solidFill>
              </a:rPr>
              <a:t>russels in May 2013  </a:t>
            </a:r>
          </a:p>
          <a:p>
            <a:pPr marL="0" lvl="1"/>
            <a:r>
              <a:rPr lang="en-US" sz="2200" dirty="0">
                <a:solidFill>
                  <a:srgbClr val="BE0204"/>
                </a:solidFill>
              </a:rPr>
              <a:t>Accelerator and experiments </a:t>
            </a:r>
            <a:r>
              <a:rPr lang="en-US" sz="2200" dirty="0" smtClean="0">
                <a:solidFill>
                  <a:srgbClr val="BE0204"/>
                </a:solidFill>
              </a:rPr>
              <a:t>will upgrade </a:t>
            </a:r>
            <a:r>
              <a:rPr lang="en-US" sz="2200" dirty="0">
                <a:solidFill>
                  <a:srgbClr val="BE0204"/>
                </a:solidFill>
              </a:rPr>
              <a:t>to </a:t>
            </a:r>
            <a:r>
              <a:rPr lang="en-US" sz="2200" dirty="0">
                <a:solidFill>
                  <a:srgbClr val="BE0204"/>
                </a:solidFill>
                <a:sym typeface="Wingdings"/>
              </a:rPr>
              <a:t>operate </a:t>
            </a:r>
            <a:r>
              <a:rPr lang="en-US" sz="2200" dirty="0" smtClean="0">
                <a:solidFill>
                  <a:srgbClr val="BE0204"/>
                </a:solidFill>
                <a:sym typeface="Wingdings"/>
              </a:rPr>
              <a:t>at  </a:t>
            </a:r>
            <a:r>
              <a:rPr lang="en-US" sz="2200" dirty="0">
                <a:solidFill>
                  <a:srgbClr val="BE0204"/>
                </a:solidFill>
                <a:sym typeface="Wingdings"/>
              </a:rPr>
              <a:t>≥ 5</a:t>
            </a:r>
            <a:r>
              <a:rPr lang="en-US" sz="2200" dirty="0">
                <a:solidFill>
                  <a:srgbClr val="BE0204"/>
                </a:solidFill>
              </a:rPr>
              <a:t> x 10</a:t>
            </a:r>
            <a:r>
              <a:rPr lang="en-US" sz="2200" baseline="30000" dirty="0">
                <a:solidFill>
                  <a:srgbClr val="BE0204"/>
                </a:solidFill>
              </a:rPr>
              <a:t>34 </a:t>
            </a:r>
            <a:r>
              <a:rPr lang="en-US" sz="2200" dirty="0">
                <a:solidFill>
                  <a:srgbClr val="BE0204"/>
                </a:solidFill>
              </a:rPr>
              <a:t>cm</a:t>
            </a:r>
            <a:r>
              <a:rPr lang="en-US" sz="2200" baseline="30000" dirty="0">
                <a:solidFill>
                  <a:srgbClr val="BE0204"/>
                </a:solidFill>
              </a:rPr>
              <a:t>-2</a:t>
            </a:r>
            <a:r>
              <a:rPr lang="en-US" sz="2200" dirty="0">
                <a:solidFill>
                  <a:srgbClr val="BE0204"/>
                </a:solidFill>
              </a:rPr>
              <a:t>s</a:t>
            </a:r>
            <a:r>
              <a:rPr lang="en-US" sz="2200" baseline="30000" dirty="0">
                <a:solidFill>
                  <a:srgbClr val="BE0204"/>
                </a:solidFill>
              </a:rPr>
              <a:t>-1 </a:t>
            </a:r>
            <a:r>
              <a:rPr lang="en-US" sz="2200" dirty="0">
                <a:solidFill>
                  <a:srgbClr val="BE0204"/>
                </a:solidFill>
              </a:rPr>
              <a:t>instantaneous luminosity, </a:t>
            </a:r>
            <a:r>
              <a:rPr lang="en-US" sz="2200" dirty="0" smtClean="0">
                <a:solidFill>
                  <a:srgbClr val="BE0204"/>
                </a:solidFill>
              </a:rPr>
              <a:t>and </a:t>
            </a:r>
            <a:r>
              <a:rPr lang="en-US" sz="2200" dirty="0">
                <a:solidFill>
                  <a:srgbClr val="BE0204"/>
                </a:solidFill>
              </a:rPr>
              <a:t>up to </a:t>
            </a:r>
            <a:r>
              <a:rPr lang="en-US" sz="2200" dirty="0">
                <a:solidFill>
                  <a:srgbClr val="BE0204"/>
                </a:solidFill>
                <a:sym typeface="Wingdings"/>
              </a:rPr>
              <a:t>3000 fb</a:t>
            </a:r>
            <a:r>
              <a:rPr lang="en-US" sz="2200" baseline="30000" dirty="0">
                <a:solidFill>
                  <a:srgbClr val="BE0204"/>
                </a:solidFill>
                <a:sym typeface="Wingdings"/>
              </a:rPr>
              <a:t>-1 </a:t>
            </a:r>
            <a:r>
              <a:rPr lang="en-US" sz="2200" dirty="0">
                <a:solidFill>
                  <a:srgbClr val="BE0204"/>
                </a:solidFill>
                <a:sym typeface="Wingdings"/>
              </a:rPr>
              <a:t>integrated (≥ 10 years</a:t>
            </a:r>
            <a:r>
              <a:rPr lang="en-US" sz="2200" dirty="0" smtClean="0">
                <a:solidFill>
                  <a:srgbClr val="BE0204"/>
                </a:solidFill>
                <a:sym typeface="Wingdings"/>
              </a:rPr>
              <a:t>)</a:t>
            </a:r>
            <a:endParaRPr lang="en-US" sz="2200" dirty="0">
              <a:solidFill>
                <a:srgbClr val="BE0204"/>
              </a:solidFill>
              <a:sym typeface="Wingding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0498" y="3761628"/>
            <a:ext cx="36513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BE0204"/>
                </a:solidFill>
              </a:rPr>
              <a:t>High </a:t>
            </a:r>
            <a:r>
              <a:rPr lang="en-US" sz="2200" dirty="0">
                <a:solidFill>
                  <a:srgbClr val="BE0204"/>
                </a:solidFill>
              </a:rPr>
              <a:t>Luminosity </a:t>
            </a:r>
            <a:r>
              <a:rPr lang="en-US" sz="2200" dirty="0" smtClean="0">
                <a:solidFill>
                  <a:srgbClr val="BE0204"/>
                </a:solidFill>
              </a:rPr>
              <a:t>LHC </a:t>
            </a:r>
            <a:r>
              <a:rPr lang="en-US" sz="2200" dirty="0">
                <a:solidFill>
                  <a:srgbClr val="BE0204"/>
                </a:solidFill>
              </a:rPr>
              <a:t>(Phase 2)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11793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87"/>
            <a:ext cx="8229600" cy="7982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Driving requirements for the upgrades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1283" y="19050"/>
            <a:ext cx="1001917" cy="365125"/>
          </a:xfrm>
        </p:spPr>
        <p:txBody>
          <a:bodyPr/>
          <a:lstStyle/>
          <a:p>
            <a:fld id="{9CA62D5A-175C-0146-8DFE-850ADA1B8FD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5914" y="986542"/>
            <a:ext cx="4459886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70000">
              <a:buFont typeface="Courier New"/>
              <a:buChar char="o"/>
            </a:pPr>
            <a:r>
              <a:rPr lang="en-US" sz="2400" dirty="0" smtClean="0"/>
              <a:t>Operation</a:t>
            </a:r>
          </a:p>
          <a:p>
            <a:pPr marL="504000" indent="-2340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Longevity of detector components and radiation tolerance: </a:t>
            </a:r>
          </a:p>
          <a:p>
            <a:pPr marL="694800" indent="-234000">
              <a:buFont typeface="Wingdings" charset="2"/>
              <a:buChar char="Ø"/>
            </a:pPr>
            <a:r>
              <a:rPr lang="en-US" dirty="0" smtClean="0">
                <a:solidFill>
                  <a:srgbClr val="BF0000"/>
                </a:solidFill>
              </a:rPr>
              <a:t>Replace detectors as needed with new technologies </a:t>
            </a:r>
            <a:r>
              <a:rPr lang="en-US" dirty="0">
                <a:solidFill>
                  <a:srgbClr val="BF0000"/>
                </a:solidFill>
              </a:rPr>
              <a:t>-</a:t>
            </a:r>
            <a:r>
              <a:rPr lang="en-US" dirty="0" smtClean="0">
                <a:solidFill>
                  <a:srgbClr val="BF0000"/>
                </a:solidFill>
              </a:rPr>
              <a:t> it is an opportunity to improve the performance</a:t>
            </a:r>
          </a:p>
          <a:p>
            <a:pPr marL="504000" indent="-234000">
              <a:buFont typeface="Lucida Grande"/>
              <a:buChar char="-"/>
            </a:pPr>
            <a:r>
              <a:rPr lang="en-US" sz="2000" dirty="0" smtClean="0">
                <a:solidFill>
                  <a:srgbClr val="000090"/>
                </a:solidFill>
              </a:rPr>
              <a:t>Data flow:</a:t>
            </a:r>
          </a:p>
          <a:p>
            <a:pPr marL="720000" lvl="1" indent="-234000">
              <a:buFont typeface="Wingdings" charset="2"/>
              <a:buChar char="Ø"/>
            </a:pPr>
            <a:r>
              <a:rPr lang="en-US" dirty="0" smtClean="0">
                <a:solidFill>
                  <a:srgbClr val="BF0000"/>
                </a:solidFill>
              </a:rPr>
              <a:t>Need </a:t>
            </a:r>
            <a:r>
              <a:rPr lang="en-US" dirty="0">
                <a:solidFill>
                  <a:srgbClr val="BF0000"/>
                </a:solidFill>
              </a:rPr>
              <a:t>h</a:t>
            </a:r>
            <a:r>
              <a:rPr lang="en-US" dirty="0" smtClean="0">
                <a:solidFill>
                  <a:srgbClr val="BF0000"/>
                </a:solidFill>
              </a:rPr>
              <a:t>igh readout bandwidth and fast processing </a:t>
            </a:r>
            <a:r>
              <a:rPr lang="en-US" dirty="0">
                <a:solidFill>
                  <a:srgbClr val="BF0000"/>
                </a:solidFill>
              </a:rPr>
              <a:t>-</a:t>
            </a:r>
            <a:r>
              <a:rPr lang="en-US" dirty="0" smtClean="0">
                <a:solidFill>
                  <a:srgbClr val="BF0000"/>
                </a:solidFill>
              </a:rPr>
              <a:t> replace large </a:t>
            </a:r>
          </a:p>
          <a:p>
            <a:pPr marL="486000" lvl="1"/>
            <a:r>
              <a:rPr lang="en-US" dirty="0">
                <a:solidFill>
                  <a:srgbClr val="BF0000"/>
                </a:solidFill>
              </a:rPr>
              <a:t> </a:t>
            </a:r>
            <a:r>
              <a:rPr lang="en-US" dirty="0" smtClean="0">
                <a:solidFill>
                  <a:srgbClr val="BF0000"/>
                </a:solidFill>
              </a:rPr>
              <a:t>   fraction of read-out</a:t>
            </a:r>
          </a:p>
          <a:p>
            <a:pPr marL="486000" lvl="1"/>
            <a:endParaRPr lang="en-US" dirty="0" smtClean="0">
              <a:solidFill>
                <a:srgbClr val="BF0000"/>
              </a:solidFill>
            </a:endParaRPr>
          </a:p>
          <a:p>
            <a:pPr marL="371700" indent="-342900">
              <a:buFont typeface="Courier New"/>
              <a:buChar char="o"/>
            </a:pPr>
            <a:r>
              <a:rPr lang="en-US" sz="2400" dirty="0" smtClean="0"/>
              <a:t>And constraints</a:t>
            </a:r>
          </a:p>
          <a:p>
            <a:pPr marL="655200" lvl="1" indent="-248400">
              <a:buFont typeface="Lucida Grande"/>
              <a:buChar char="-"/>
            </a:pPr>
            <a:r>
              <a:rPr lang="en-US" dirty="0" smtClean="0">
                <a:solidFill>
                  <a:srgbClr val="000090"/>
                </a:solidFill>
              </a:rPr>
              <a:t>Integration in present CMS</a:t>
            </a:r>
          </a:p>
          <a:p>
            <a:pPr marL="655200" lvl="1" indent="-248400">
              <a:buFont typeface="Lucida Grande"/>
              <a:buChar char="-"/>
            </a:pPr>
            <a:r>
              <a:rPr lang="en-US" dirty="0" smtClean="0">
                <a:solidFill>
                  <a:srgbClr val="000090"/>
                </a:solidFill>
              </a:rPr>
              <a:t>Duration and logistics of work in LS</a:t>
            </a:r>
          </a:p>
          <a:p>
            <a:pPr marL="655200" lvl="1" indent="-248400">
              <a:buFont typeface="Lucida Grande"/>
              <a:buChar char="-"/>
            </a:pPr>
            <a:r>
              <a:rPr lang="en-US" dirty="0" smtClean="0">
                <a:solidFill>
                  <a:srgbClr val="000090"/>
                </a:solidFill>
              </a:rPr>
              <a:t>Radiation levels in LS </a:t>
            </a:r>
          </a:p>
          <a:p>
            <a:pPr marL="655200" lvl="1" indent="-248400">
              <a:buFont typeface="Lucida Grande"/>
              <a:buChar char="-"/>
            </a:pPr>
            <a:r>
              <a:rPr lang="en-US" dirty="0" smtClean="0">
                <a:solidFill>
                  <a:srgbClr val="000090"/>
                </a:solidFill>
              </a:rPr>
              <a:t>Schedule and cost</a:t>
            </a:r>
          </a:p>
          <a:p>
            <a:pPr marL="655200" lvl="1" indent="-248400">
              <a:buFont typeface="Lucida Grande"/>
              <a:buChar char="-"/>
            </a:pPr>
            <a:r>
              <a:rPr lang="en-US" dirty="0" smtClean="0">
                <a:solidFill>
                  <a:srgbClr val="000090"/>
                </a:solidFill>
              </a:rPr>
              <a:t>Collaboration involved in Phase 1 upgrades, data taking and analyses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6797" y="3224075"/>
            <a:ext cx="4668265" cy="338554"/>
          </a:xfrm>
          <a:prstGeom prst="rect">
            <a:avLst/>
          </a:prstGeom>
          <a:solidFill>
            <a:srgbClr val="F9F6E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Preliminary study of </a:t>
            </a:r>
            <a:r>
              <a:rPr lang="en-US" sz="1600" dirty="0" err="1" smtClean="0"/>
              <a:t>fluence</a:t>
            </a:r>
            <a:r>
              <a:rPr lang="en-US" sz="1600" dirty="0" smtClean="0"/>
              <a:t> in CMS tracker after 3/</a:t>
            </a:r>
            <a:r>
              <a:rPr lang="en-US" sz="1600" dirty="0" err="1" smtClean="0"/>
              <a:t>ab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49992" y="6189585"/>
            <a:ext cx="3571110" cy="584776"/>
          </a:xfrm>
          <a:prstGeom prst="rect">
            <a:avLst/>
          </a:prstGeom>
          <a:solidFill>
            <a:srgbClr val="F9F6E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Preliminary study of dose in CMS tracker </a:t>
            </a:r>
          </a:p>
          <a:p>
            <a:pPr algn="ctr"/>
            <a:r>
              <a:rPr lang="en-US" sz="1600" dirty="0"/>
              <a:t>a</a:t>
            </a:r>
            <a:r>
              <a:rPr lang="en-US" sz="1600" dirty="0" smtClean="0"/>
              <a:t>nd </a:t>
            </a:r>
            <a:r>
              <a:rPr lang="en-US" sz="1600" dirty="0" err="1"/>
              <a:t>E</a:t>
            </a:r>
            <a:r>
              <a:rPr lang="en-US" sz="1600" dirty="0" err="1" smtClean="0"/>
              <a:t>ndcap</a:t>
            </a:r>
            <a:r>
              <a:rPr lang="en-US" sz="1600" dirty="0" smtClean="0"/>
              <a:t> calorimeters after 3/</a:t>
            </a:r>
            <a:r>
              <a:rPr lang="en-US" sz="1600" dirty="0" err="1" smtClean="0"/>
              <a:t>ab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9" name="Picture 8" descr="EE_EB_HE_HB_Dose_3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53" y="3669623"/>
            <a:ext cx="4891540" cy="2610270"/>
          </a:xfrm>
          <a:prstGeom prst="rect">
            <a:avLst/>
          </a:prstGeom>
        </p:spPr>
      </p:pic>
      <p:pic>
        <p:nvPicPr>
          <p:cNvPr id="4" name="Picture 3" descr="Tracker_1MevNeq_3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32" y="821441"/>
            <a:ext cx="4662968" cy="23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9160164" cy="6858000"/>
          </a:xfrm>
          <a:prstGeom prst="rect">
            <a:avLst/>
          </a:prstGeom>
          <a:gradFill flip="none" rotWithShape="1">
            <a:gsLst>
              <a:gs pos="14000">
                <a:srgbClr val="780000"/>
              </a:gs>
              <a:gs pos="75000">
                <a:schemeClr val="tx1"/>
              </a:gs>
            </a:gsLst>
            <a:lin ang="108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88"/>
            <a:ext cx="9144000" cy="469064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CMS Phase 2 Upgrades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13" y="1629191"/>
            <a:ext cx="7831411" cy="5250962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63585" y="5258060"/>
            <a:ext cx="354782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sym typeface="Wingdings"/>
              </a:rPr>
              <a:t>Trigger/DAQ</a:t>
            </a: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sym typeface="Wingdings"/>
              </a:rPr>
              <a:t>L1 (hardware) with tracks and</a:t>
            </a:r>
          </a:p>
          <a:p>
            <a:pPr marL="36000"/>
            <a:r>
              <a:rPr lang="en-US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  rate up 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 ∼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 500 kHz to 1 MHz</a:t>
            </a: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sym typeface="Wingdings"/>
              </a:rPr>
              <a:t>Latency ≥ 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10µs</a:t>
            </a:r>
            <a:endParaRPr lang="en-US" dirty="0" smtClean="0">
              <a:solidFill>
                <a:srgbClr val="FFFFFF"/>
              </a:solidFill>
              <a:sym typeface="Wingdings"/>
            </a:endParaRP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HLT </a:t>
            </a:r>
            <a:r>
              <a:rPr lang="en-US" dirty="0">
                <a:solidFill>
                  <a:srgbClr val="FFFFFF"/>
                </a:solidFill>
              </a:rPr>
              <a:t>output up to </a:t>
            </a:r>
            <a:r>
              <a:rPr lang="en-US" dirty="0" smtClean="0">
                <a:solidFill>
                  <a:srgbClr val="FFFFFF"/>
                </a:solidFill>
              </a:rPr>
              <a:t>10 kHz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72100" y="738356"/>
            <a:ext cx="391412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sym typeface="Wingdings"/>
              </a:rPr>
              <a:t>Muons</a:t>
            </a:r>
            <a:endParaRPr lang="en-US" b="1" dirty="0" smtClean="0">
              <a:solidFill>
                <a:schemeClr val="bg1"/>
              </a:solidFill>
              <a:sym typeface="Wingdings"/>
            </a:endParaRP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Replace DT FE electronics</a:t>
            </a:r>
            <a:endParaRPr lang="en-US" dirty="0">
              <a:solidFill>
                <a:schemeClr val="bg1"/>
              </a:solidFill>
              <a:sym typeface="Wingdings"/>
            </a:endParaRP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Complete RPC coverage in forward region (new GEM/RPC technology)</a:t>
            </a: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sym typeface="Wingdings"/>
              </a:rPr>
              <a:t>Investigate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Muon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-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tagging </a:t>
            </a:r>
            <a:r>
              <a:rPr lang="en-US" dirty="0">
                <a:solidFill>
                  <a:schemeClr val="bg1"/>
                </a:solidFill>
              </a:rPr>
              <a:t>up to </a:t>
            </a:r>
            <a:r>
              <a:rPr lang="en-US" dirty="0" err="1">
                <a:solidFill>
                  <a:schemeClr val="bg1"/>
                </a:solidFill>
                <a:sym typeface="Wingdings"/>
              </a:rPr>
              <a:t>η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 ∼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4</a:t>
            </a:r>
            <a:endParaRPr lang="en-US" dirty="0">
              <a:solidFill>
                <a:schemeClr val="bg1"/>
              </a:solidFill>
              <a:sym typeface="Wingding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02" y="2963559"/>
            <a:ext cx="407497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sym typeface="Wingdings"/>
              </a:rPr>
              <a:t>New </a:t>
            </a:r>
            <a:r>
              <a:rPr lang="en-US" b="1" dirty="0" err="1" smtClean="0">
                <a:solidFill>
                  <a:srgbClr val="FFFFFF"/>
                </a:solidFill>
                <a:sym typeface="Wingdings"/>
              </a:rPr>
              <a:t>Endcap</a:t>
            </a:r>
            <a:r>
              <a:rPr lang="en-US" b="1" dirty="0" smtClean="0">
                <a:solidFill>
                  <a:srgbClr val="FFFFFF"/>
                </a:solidFill>
                <a:sym typeface="Wingdings"/>
              </a:rPr>
              <a:t> Calo</a:t>
            </a:r>
            <a:r>
              <a:rPr lang="en-US" b="1" dirty="0" smtClean="0">
                <a:solidFill>
                  <a:srgbClr val="000000"/>
                </a:solidFill>
                <a:sym typeface="Wingdings"/>
              </a:rPr>
              <a:t>ri</a:t>
            </a:r>
            <a:r>
              <a:rPr lang="en-US" b="1" dirty="0" smtClean="0">
                <a:sym typeface="Wingdings"/>
              </a:rPr>
              <a:t>meters</a:t>
            </a:r>
          </a:p>
          <a:p>
            <a:pPr marL="212400" indent="-1764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sym typeface="Wingdings"/>
              </a:rPr>
              <a:t>R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adiation tole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rant - high granularity </a:t>
            </a: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Investigate co</a:t>
            </a:r>
            <a:r>
              <a:rPr lang="en-US" dirty="0" smtClean="0"/>
              <a:t>v</a:t>
            </a:r>
            <a:r>
              <a:rPr lang="en-US" dirty="0" smtClean="0">
                <a:solidFill>
                  <a:srgbClr val="000000"/>
                </a:solidFill>
              </a:rPr>
              <a:t>erage </a:t>
            </a:r>
            <a:r>
              <a:rPr lang="en-US" dirty="0">
                <a:solidFill>
                  <a:srgbClr val="000000"/>
                </a:solidFill>
              </a:rPr>
              <a:t>up </a:t>
            </a:r>
            <a:r>
              <a:rPr lang="en-US" dirty="0" smtClean="0">
                <a:solidFill>
                  <a:srgbClr val="000000"/>
                </a:solidFill>
              </a:rPr>
              <a:t>to </a:t>
            </a:r>
            <a:r>
              <a:rPr lang="en-US" dirty="0" err="1" smtClean="0">
                <a:solidFill>
                  <a:srgbClr val="000000"/>
                </a:solidFill>
                <a:sym typeface="Wingdings"/>
              </a:rPr>
              <a:t>η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∼ 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769" y="769843"/>
            <a:ext cx="535631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New Tracker </a:t>
            </a:r>
            <a:endParaRPr lang="en-US" b="1" dirty="0">
              <a:solidFill>
                <a:srgbClr val="FFFFFF"/>
              </a:solidFill>
              <a:sym typeface="Wingdings"/>
            </a:endParaRP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sym typeface="Wingdings"/>
              </a:rPr>
              <a:t>Radiation tolerant - high granularity - less material </a:t>
            </a:r>
            <a:endParaRPr lang="en-US" dirty="0">
              <a:solidFill>
                <a:srgbClr val="FFFFFF"/>
              </a:solidFill>
            </a:endParaRP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Tracks in hardware trigger (L1)</a:t>
            </a:r>
          </a:p>
          <a:p>
            <a:pPr marL="212400" indent="-1764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C</a:t>
            </a:r>
            <a:r>
              <a:rPr lang="en-US" dirty="0" smtClean="0">
                <a:solidFill>
                  <a:srgbClr val="FFFFFF"/>
                </a:solidFill>
              </a:rPr>
              <a:t>overage up to </a:t>
            </a:r>
            <a:r>
              <a:rPr lang="en-US" dirty="0" err="1">
                <a:solidFill>
                  <a:srgbClr val="FFFFFF"/>
                </a:solidFill>
                <a:sym typeface="Wingdings"/>
              </a:rPr>
              <a:t>η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 ∼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4</a:t>
            </a:r>
            <a:endParaRPr lang="en-US" dirty="0">
              <a:solidFill>
                <a:srgbClr val="FFFFFF"/>
              </a:solidFill>
              <a:sym typeface="Wingding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551158" y="1763738"/>
            <a:ext cx="1917217" cy="214000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611410" y="3594100"/>
            <a:ext cx="1174455" cy="74469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3"/>
          </p:cNvCxnSpPr>
          <p:nvPr/>
        </p:nvCxnSpPr>
        <p:spPr>
          <a:xfrm flipH="1">
            <a:off x="4785865" y="1370008"/>
            <a:ext cx="623219" cy="95409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338039" y="2324100"/>
            <a:ext cx="608861" cy="157963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550191" y="3927261"/>
            <a:ext cx="1599208" cy="6819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63015" y="6528363"/>
            <a:ext cx="4997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cds.cern.ch</a:t>
            </a:r>
            <a:r>
              <a:rPr lang="en-US" sz="1400" dirty="0"/>
              <a:t>/record/1605208/files/CERN-RRB-2013-124.pdf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611410" y="3594100"/>
            <a:ext cx="1344165" cy="107863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8043" y="3829757"/>
            <a:ext cx="4074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sym typeface="Wingdings"/>
              </a:rPr>
              <a:t>Barrel ECAL</a:t>
            </a:r>
          </a:p>
          <a:p>
            <a:pPr marL="212400" indent="-1764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Replace FE elect</a:t>
            </a:r>
            <a:r>
              <a:rPr lang="en-US" dirty="0" smtClean="0"/>
              <a:t>ronic</a:t>
            </a:r>
            <a:r>
              <a:rPr lang="en-US" dirty="0" smtClean="0">
                <a:solidFill>
                  <a:srgbClr val="000000"/>
                </a:solidFill>
              </a:rPr>
              <a:t>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51158" y="4338795"/>
            <a:ext cx="177954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31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 273"/>
          <p:cNvSpPr/>
          <p:nvPr/>
        </p:nvSpPr>
        <p:spPr>
          <a:xfrm>
            <a:off x="301333" y="1147399"/>
            <a:ext cx="8588663" cy="5015311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Broad-brush steps for Phase 2 completion, based on Dec. 13 schedule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169077"/>
              </p:ext>
            </p:extLst>
          </p:nvPr>
        </p:nvGraphicFramePr>
        <p:xfrm>
          <a:off x="311724" y="811605"/>
          <a:ext cx="8578272" cy="3708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714856"/>
                <a:gridCol w="714856"/>
                <a:gridCol w="714856"/>
                <a:gridCol w="714856"/>
                <a:gridCol w="714856"/>
                <a:gridCol w="714856"/>
                <a:gridCol w="714856"/>
                <a:gridCol w="714856"/>
                <a:gridCol w="714856"/>
                <a:gridCol w="714856"/>
                <a:gridCol w="714856"/>
                <a:gridCol w="7148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2019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72" name="Group 271"/>
          <p:cNvGrpSpPr/>
          <p:nvPr/>
        </p:nvGrpSpPr>
        <p:grpSpPr>
          <a:xfrm>
            <a:off x="301333" y="1090845"/>
            <a:ext cx="8589819" cy="5083822"/>
            <a:chOff x="311722" y="1266188"/>
            <a:chExt cx="8589819" cy="508382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08599" y="1355463"/>
              <a:ext cx="0" cy="495869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1" name="Group 270"/>
            <p:cNvGrpSpPr/>
            <p:nvPr/>
          </p:nvGrpSpPr>
          <p:grpSpPr>
            <a:xfrm>
              <a:off x="311722" y="1266188"/>
              <a:ext cx="8589819" cy="5083822"/>
              <a:chOff x="311722" y="1485543"/>
              <a:chExt cx="8589819" cy="5083822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1027544" y="1582420"/>
                <a:ext cx="0" cy="498694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745672" y="1582420"/>
                <a:ext cx="0" cy="498694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470940" y="1582420"/>
                <a:ext cx="0" cy="498694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177308" y="1582420"/>
                <a:ext cx="0" cy="498694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883889" y="1582420"/>
                <a:ext cx="0" cy="4986944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311725" y="2308962"/>
                <a:ext cx="1788392" cy="369332"/>
              </a:xfrm>
              <a:prstGeom prst="rect">
                <a:avLst/>
              </a:prstGeom>
              <a:solidFill>
                <a:srgbClr val="ABCA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Technology R&amp;D 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1724" y="2909250"/>
                <a:ext cx="3221183" cy="646331"/>
              </a:xfrm>
              <a:prstGeom prst="rect">
                <a:avLst/>
              </a:prstGeom>
              <a:solidFill>
                <a:srgbClr val="ABCA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Technical </a:t>
                </a:r>
                <a:r>
                  <a:rPr lang="en-US" dirty="0" smtClean="0"/>
                  <a:t>Design</a:t>
                </a:r>
              </a:p>
              <a:p>
                <a:pPr algn="ctr"/>
                <a:r>
                  <a:rPr lang="en-US" dirty="0" smtClean="0"/>
                  <a:t>Prototyping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flipH="1">
                <a:off x="311722" y="1720275"/>
                <a:ext cx="715821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TP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flipH="1">
                <a:off x="2294542" y="1728928"/>
                <a:ext cx="718139" cy="3693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TDR</a:t>
                </a:r>
                <a:endParaRPr lang="en-US" dirty="0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4601811" y="1584390"/>
                <a:ext cx="0" cy="4949239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026726" y="1574939"/>
                <a:ext cx="0" cy="495869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6744853" y="1574939"/>
                <a:ext cx="36641" cy="495869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7462833" y="1574939"/>
                <a:ext cx="0" cy="495869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901541" y="1485543"/>
                <a:ext cx="0" cy="508382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176718" y="1574939"/>
                <a:ext cx="0" cy="495869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769949" y="5230313"/>
                <a:ext cx="1732351" cy="646331"/>
              </a:xfrm>
              <a:prstGeom prst="rect">
                <a:avLst/>
              </a:prstGeom>
              <a:solidFill>
                <a:srgbClr val="D0AFDA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Installation </a:t>
                </a:r>
                <a:r>
                  <a:rPr lang="en-US" dirty="0"/>
                  <a:t>C</a:t>
                </a:r>
                <a:r>
                  <a:rPr lang="en-US" dirty="0" smtClean="0"/>
                  <a:t>ommissioning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83889" y="4650995"/>
                <a:ext cx="4292829" cy="369332"/>
              </a:xfrm>
              <a:prstGeom prst="rect">
                <a:avLst/>
              </a:prstGeom>
              <a:solidFill>
                <a:srgbClr val="D0AFDA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Construction/Production</a:t>
                </a:r>
                <a:endParaRPr lang="en-US" dirty="0"/>
              </a:p>
            </p:txBody>
          </p:sp>
          <p:cxnSp>
            <p:nvCxnSpPr>
              <p:cNvPr id="194" name="Straight Connector 193"/>
              <p:cNvCxnSpPr/>
              <p:nvPr/>
            </p:nvCxnSpPr>
            <p:spPr>
              <a:xfrm>
                <a:off x="323065" y="1574939"/>
                <a:ext cx="0" cy="499442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311725" y="6569364"/>
                <a:ext cx="8589816" cy="1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11725" y="5543253"/>
                <a:ext cx="3221182" cy="369332"/>
              </a:xfrm>
              <a:prstGeom prst="rect">
                <a:avLst/>
              </a:prstGeom>
              <a:solidFill>
                <a:srgbClr val="ABCAFF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R&amp;D funds</a:t>
                </a:r>
                <a:endParaRPr lang="en-US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459169" y="3787041"/>
                <a:ext cx="2419925" cy="646331"/>
              </a:xfrm>
              <a:prstGeom prst="rect">
                <a:avLst/>
              </a:prstGeom>
              <a:solidFill>
                <a:srgbClr val="D0AFDA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Engineering Design </a:t>
                </a:r>
              </a:p>
              <a:p>
                <a:pPr algn="ctr"/>
                <a:r>
                  <a:rPr lang="en-US" dirty="0" smtClean="0"/>
                  <a:t>Pre-series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17091" y="6038336"/>
                <a:ext cx="5685209" cy="369332"/>
              </a:xfrm>
              <a:prstGeom prst="rect">
                <a:avLst/>
              </a:prstGeom>
              <a:solidFill>
                <a:srgbClr val="D0AFDA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CORE funds</a:t>
                </a:r>
                <a:endParaRPr lang="en-US" dirty="0"/>
              </a:p>
            </p:txBody>
          </p:sp>
        </p:grpSp>
      </p:grpSp>
      <p:sp>
        <p:nvSpPr>
          <p:cNvPr id="277" name="TextBox 276"/>
          <p:cNvSpPr txBox="1"/>
          <p:nvPr/>
        </p:nvSpPr>
        <p:spPr>
          <a:xfrm flipH="1">
            <a:off x="3533857" y="1325577"/>
            <a:ext cx="105756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LS2</a:t>
            </a:r>
            <a:endParaRPr lang="en-US" dirty="0"/>
          </a:p>
        </p:txBody>
      </p:sp>
      <p:sp>
        <p:nvSpPr>
          <p:cNvPr id="278" name="TextBox 277"/>
          <p:cNvSpPr txBox="1"/>
          <p:nvPr/>
        </p:nvSpPr>
        <p:spPr>
          <a:xfrm flipH="1">
            <a:off x="6734463" y="1325577"/>
            <a:ext cx="175744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LS3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335816" y="6238206"/>
            <a:ext cx="8510161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BF0000"/>
                </a:solidFill>
              </a:rPr>
              <a:t>Note: specific project schedules depend on construction</a:t>
            </a:r>
            <a:r>
              <a:rPr lang="en-US" sz="1600" dirty="0">
                <a:solidFill>
                  <a:srgbClr val="BF0000"/>
                </a:solidFill>
              </a:rPr>
              <a:t> </a:t>
            </a:r>
            <a:r>
              <a:rPr lang="en-US" sz="1600" dirty="0" smtClean="0">
                <a:solidFill>
                  <a:srgbClr val="BF0000"/>
                </a:solidFill>
              </a:rPr>
              <a:t>time and component production is staged  (Off-detector RO, services…</a:t>
            </a:r>
            <a:r>
              <a:rPr lang="en-US" sz="1600" dirty="0">
                <a:solidFill>
                  <a:srgbClr val="BF0000"/>
                </a:solidFill>
              </a:rPr>
              <a:t> </a:t>
            </a:r>
            <a:r>
              <a:rPr lang="en-US" sz="1600" dirty="0" smtClean="0">
                <a:solidFill>
                  <a:srgbClr val="BF0000"/>
                </a:solidFill>
              </a:rPr>
              <a:t>come later) </a:t>
            </a:r>
            <a:r>
              <a:rPr lang="en-US" sz="1600" dirty="0" smtClean="0">
                <a:solidFill>
                  <a:srgbClr val="BF0000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BF0000"/>
                </a:solidFill>
              </a:rPr>
              <a:t> overlaps of the different steps</a:t>
            </a:r>
            <a:endParaRPr lang="en-US" sz="1600" dirty="0">
              <a:solidFill>
                <a:srgbClr val="B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13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8142" y="893627"/>
            <a:ext cx="8783884" cy="4746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noProof="0" dirty="0" smtClean="0">
                <a:solidFill>
                  <a:srgbClr val="BF0000"/>
                </a:solidFill>
              </a:rPr>
              <a:t>CMS </a:t>
            </a:r>
            <a:r>
              <a:rPr lang="en-US" sz="3600" dirty="0" smtClean="0">
                <a:solidFill>
                  <a:srgbClr val="BF0000"/>
                </a:solidFill>
              </a:rPr>
              <a:t>Phase 2 </a:t>
            </a:r>
            <a:r>
              <a:rPr lang="en-US" sz="3600" noProof="0" dirty="0" smtClean="0">
                <a:solidFill>
                  <a:srgbClr val="BF0000"/>
                </a:solidFill>
              </a:rPr>
              <a:t>Tracker </a:t>
            </a:r>
          </a:p>
          <a:p>
            <a:pPr lvl="0">
              <a:spcBef>
                <a:spcPct val="0"/>
              </a:spcBef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672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142" y="3942801"/>
            <a:ext cx="2956625" cy="1553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conceptual design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xfrm>
            <a:off x="0" y="896445"/>
            <a:ext cx="9144000" cy="26214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rgbClr val="263B86"/>
                </a:solidFill>
              </a:rPr>
              <a:t>High </a:t>
            </a:r>
            <a:r>
              <a:rPr lang="en-US" sz="2200" dirty="0" smtClean="0">
                <a:solidFill>
                  <a:srgbClr val="000090"/>
                </a:solidFill>
              </a:rPr>
              <a:t>Granularity with short strips and small pixels</a:t>
            </a:r>
          </a:p>
          <a:p>
            <a:pPr marL="561600" lvl="1" indent="-234000">
              <a:spcBef>
                <a:spcPts val="0"/>
              </a:spcBef>
              <a:buFont typeface="Lucida Grande"/>
              <a:buChar char="-"/>
            </a:pPr>
            <a:r>
              <a:rPr lang="en-US" sz="1800" dirty="0">
                <a:solidFill>
                  <a:schemeClr val="tx1"/>
                </a:solidFill>
              </a:rPr>
              <a:t>Strip pitch ∼ 80-90 µm &amp; length ∼ 2.5 to 5 cm</a:t>
            </a:r>
          </a:p>
          <a:p>
            <a:pPr marL="561600" lvl="1" indent="-234000">
              <a:spcBef>
                <a:spcPts val="0"/>
              </a:spcBef>
              <a:buFont typeface="Lucida Grande"/>
              <a:buChar char="-"/>
            </a:pPr>
            <a:r>
              <a:rPr lang="en-US" sz="1800" dirty="0">
                <a:solidFill>
                  <a:schemeClr val="tx1"/>
                </a:solidFill>
              </a:rPr>
              <a:t>Pixel pitch ∼ 25-30 µm and ∼ 100 µm </a:t>
            </a:r>
            <a:r>
              <a:rPr lang="en-US" sz="1800" dirty="0" smtClean="0">
                <a:solidFill>
                  <a:schemeClr val="tx1"/>
                </a:solidFill>
              </a:rPr>
              <a:t>length</a:t>
            </a:r>
            <a:endParaRPr lang="en-US" sz="1800" dirty="0">
              <a:solidFill>
                <a:srgbClr val="00009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rgbClr val="263B86"/>
                </a:solidFill>
              </a:rPr>
              <a:t>Powerful concept to implement tracks in hardware trigger</a:t>
            </a:r>
          </a:p>
          <a:p>
            <a:pPr marL="561600" lvl="1" indent="-234000">
              <a:spcBef>
                <a:spcPts val="0"/>
              </a:spcBef>
              <a:buFont typeface="Lucida Grande"/>
              <a:buChar char="-"/>
            </a:pPr>
            <a:r>
              <a:rPr lang="en-US" sz="2000" dirty="0" smtClean="0">
                <a:solidFill>
                  <a:srgbClr val="BF0000"/>
                </a:solidFill>
              </a:rPr>
              <a:t>2 sensor modules to select track “stubs” of Pt≥2GeV for trigger readout </a:t>
            </a:r>
            <a:r>
              <a:rPr lang="en-US" sz="2000" dirty="0">
                <a:solidFill>
                  <a:srgbClr val="BF0000"/>
                </a:solidFill>
              </a:rPr>
              <a:t>(</a:t>
            </a:r>
            <a:r>
              <a:rPr lang="en-US" sz="2000" dirty="0" smtClean="0">
                <a:solidFill>
                  <a:srgbClr val="BF0000"/>
                </a:solidFill>
              </a:rPr>
              <a:t>40MHz)</a:t>
            </a:r>
          </a:p>
          <a:p>
            <a:pPr marL="547200" lvl="2" indent="0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BF0000"/>
                </a:solidFill>
              </a:rPr>
              <a:t>Strip-Strip (SS) in outer layers and Macro Pixel-Strip (PS) in inner (z meas.)</a:t>
            </a:r>
          </a:p>
          <a:p>
            <a:pPr marL="211950">
              <a:spcBef>
                <a:spcPts val="0"/>
              </a:spcBef>
            </a:pPr>
            <a:r>
              <a:rPr lang="en-US" dirty="0" smtClean="0">
                <a:solidFill>
                  <a:srgbClr val="263B86"/>
                </a:solidFill>
              </a:rPr>
              <a:t>Extension of Pixel coverage up to ∣</a:t>
            </a:r>
            <a:r>
              <a:rPr lang="en-US" dirty="0" err="1" smtClean="0">
                <a:solidFill>
                  <a:srgbClr val="263B86"/>
                </a:solidFill>
              </a:rPr>
              <a:t>η</a:t>
            </a:r>
            <a:r>
              <a:rPr lang="en-US" dirty="0" smtClean="0">
                <a:solidFill>
                  <a:srgbClr val="263B86"/>
                </a:solidFill>
              </a:rPr>
              <a:t>∣∼ 4</a:t>
            </a:r>
          </a:p>
          <a:p>
            <a:pPr marL="645030" lvl="1" indent="-285750">
              <a:spcBef>
                <a:spcPts val="0"/>
              </a:spcBef>
              <a:buFont typeface="Lucida Grande"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Reduce rate of fake jets due to PU for VBF/VBS physics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 descr="TKlayou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5"/>
          <a:stretch/>
        </p:blipFill>
        <p:spPr>
          <a:xfrm>
            <a:off x="220051" y="3699220"/>
            <a:ext cx="5666983" cy="27783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14411" y="5467008"/>
            <a:ext cx="22753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Concept for on detector selective data readout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018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performance enhancement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idx="4294967295"/>
          </p:nvPr>
        </p:nvSpPr>
        <p:spPr>
          <a:xfrm>
            <a:off x="426524" y="826555"/>
            <a:ext cx="8220075" cy="1027113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219150"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</a:rPr>
              <a:t>Light </a:t>
            </a:r>
            <a:r>
              <a:rPr lang="en-US" dirty="0">
                <a:solidFill>
                  <a:srgbClr val="000090"/>
                </a:solidFill>
              </a:rPr>
              <a:t>materials with DC/DC powering, CO2 cooling, light module assembly </a:t>
            </a:r>
            <a:endParaRPr lang="en-US" dirty="0" smtClean="0">
              <a:solidFill>
                <a:srgbClr val="000090"/>
              </a:solidFill>
            </a:endParaRPr>
          </a:p>
          <a:p>
            <a:pPr marL="333450" lvl="1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BE0204"/>
                </a:solidFill>
                <a:sym typeface="Wingdings"/>
              </a:rPr>
              <a:t>I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mproved track </a:t>
            </a:r>
            <a:r>
              <a:rPr lang="en-US" sz="1800" dirty="0" err="1" smtClean="0">
                <a:solidFill>
                  <a:srgbClr val="BE0204"/>
                </a:solidFill>
                <a:sym typeface="Wingdings"/>
              </a:rPr>
              <a:t>Pt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 resolution &amp; reduce rate of </a:t>
            </a:r>
            <a:r>
              <a:rPr lang="en-US" sz="1800" dirty="0" err="1">
                <a:solidFill>
                  <a:srgbClr val="BE0204"/>
                </a:solidFill>
                <a:sym typeface="Wingdings"/>
              </a:rPr>
              <a:t>γ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 conversion</a:t>
            </a:r>
          </a:p>
          <a:p>
            <a:pPr marL="333450" lvl="1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ex</a:t>
            </a:r>
            <a:r>
              <a:rPr lang="en-US" sz="1800" dirty="0">
                <a:solidFill>
                  <a:srgbClr val="BE0204"/>
                </a:solidFill>
                <a:sym typeface="Wingdings"/>
              </a:rPr>
              <a:t>. HH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 </a:t>
            </a:r>
            <a:r>
              <a:rPr lang="en-US" sz="1800" dirty="0" err="1" smtClean="0">
                <a:solidFill>
                  <a:srgbClr val="BE0204"/>
                </a:solidFill>
                <a:sym typeface="Wingdings"/>
              </a:rPr>
              <a:t>bbγγ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 </a:t>
            </a:r>
            <a:r>
              <a:rPr lang="en-US" sz="1800" dirty="0">
                <a:solidFill>
                  <a:srgbClr val="BE0204"/>
                </a:solidFill>
                <a:sym typeface="Wingdings"/>
              </a:rPr>
              <a:t>-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 </a:t>
            </a:r>
            <a:r>
              <a:rPr lang="en-US" sz="1800" dirty="0" err="1" smtClean="0">
                <a:solidFill>
                  <a:srgbClr val="BE0204"/>
                </a:solidFill>
                <a:sym typeface="Wingdings"/>
              </a:rPr>
              <a:t>ttH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  </a:t>
            </a:r>
            <a:r>
              <a:rPr lang="en-US" sz="1800" dirty="0" err="1" smtClean="0">
                <a:solidFill>
                  <a:srgbClr val="BE0204"/>
                </a:solidFill>
                <a:sym typeface="Wingdings"/>
              </a:rPr>
              <a:t>γγ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 </a:t>
            </a:r>
            <a:r>
              <a:rPr lang="en-US" sz="1800" dirty="0">
                <a:solidFill>
                  <a:srgbClr val="BE0204"/>
                </a:solidFill>
                <a:sym typeface="Wingdings"/>
              </a:rPr>
              <a:t>-</a:t>
            </a: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 H  </a:t>
            </a:r>
            <a:r>
              <a:rPr lang="en-US" sz="1800" dirty="0" smtClean="0">
                <a:solidFill>
                  <a:srgbClr val="BF0000"/>
                </a:solidFill>
                <a:sym typeface="Wingdings"/>
              </a:rPr>
              <a:t>µµ - </a:t>
            </a:r>
            <a:r>
              <a:rPr lang="en-US" sz="1800" dirty="0" err="1" smtClean="0">
                <a:solidFill>
                  <a:srgbClr val="BF0000"/>
                </a:solidFill>
                <a:sym typeface="Wingdings"/>
              </a:rPr>
              <a:t>B</a:t>
            </a:r>
            <a:r>
              <a:rPr lang="en-US" sz="1800" baseline="-25000" dirty="0" err="1" smtClean="0">
                <a:solidFill>
                  <a:srgbClr val="BF0000"/>
                </a:solidFill>
                <a:sym typeface="Wingdings"/>
              </a:rPr>
              <a:t>s</a:t>
            </a:r>
            <a:r>
              <a:rPr lang="en-US" sz="1800" baseline="-25000" dirty="0" err="1">
                <a:solidFill>
                  <a:srgbClr val="BF0000"/>
                </a:solidFill>
                <a:sym typeface="Wingdings"/>
              </a:rPr>
              <a:t>,d</a:t>
            </a:r>
            <a:r>
              <a:rPr lang="en-US" sz="1800" dirty="0" smtClean="0">
                <a:solidFill>
                  <a:srgbClr val="BF0000"/>
                </a:solidFill>
                <a:sym typeface="Wingdings"/>
              </a:rPr>
              <a:t> µµ</a:t>
            </a:r>
            <a:r>
              <a:rPr lang="en-US" sz="1800" dirty="0">
                <a:solidFill>
                  <a:srgbClr val="BF0000"/>
                </a:solidFill>
                <a:sym typeface="Wingdings"/>
              </a:rPr>
              <a:t>… </a:t>
            </a:r>
            <a:endParaRPr lang="en-US" sz="1800" dirty="0"/>
          </a:p>
          <a:p>
            <a:pPr marL="3334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BE0204"/>
                </a:solidFill>
                <a:sym typeface="Wingdings"/>
              </a:rPr>
              <a:t>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836998" y="1860548"/>
            <a:ext cx="2734846" cy="2695283"/>
            <a:chOff x="23" y="3820635"/>
            <a:chExt cx="3211127" cy="2998834"/>
          </a:xfrm>
        </p:grpSpPr>
        <p:pic>
          <p:nvPicPr>
            <p:cNvPr id="33" name="Image 10"/>
            <p:cNvPicPr>
              <a:picLocks noChangeAspect="1"/>
            </p:cNvPicPr>
            <p:nvPr/>
          </p:nvPicPr>
          <p:blipFill rotWithShape="1">
            <a:blip r:embed="rId2"/>
            <a:srcRect l="13720" t="16359" r="5882" b="1"/>
            <a:stretch/>
          </p:blipFill>
          <p:spPr>
            <a:xfrm>
              <a:off x="23" y="3820635"/>
              <a:ext cx="3211127" cy="2998834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flipH="1" flipV="1">
              <a:off x="2794000" y="6426198"/>
              <a:ext cx="203200" cy="3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t="3635"/>
          <a:stretch/>
        </p:blipFill>
        <p:spPr>
          <a:xfrm>
            <a:off x="5946152" y="1594608"/>
            <a:ext cx="2652070" cy="2635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636" y="2370089"/>
            <a:ext cx="117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µ </a:t>
            </a:r>
            <a:r>
              <a:rPr lang="en-US" sz="1400" dirty="0" err="1" smtClean="0"/>
              <a:t>Pt</a:t>
            </a:r>
            <a:r>
              <a:rPr lang="en-US" sz="1400" dirty="0" smtClean="0"/>
              <a:t> = 10 </a:t>
            </a:r>
            <a:r>
              <a:rPr lang="en-US" sz="1400" dirty="0" err="1"/>
              <a:t>G</a:t>
            </a:r>
            <a:r>
              <a:rPr lang="en-US" sz="1400" dirty="0" err="1" smtClean="0"/>
              <a:t>eV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7528235" y="2545941"/>
            <a:ext cx="9495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08900"/>
            <a:r>
              <a:rPr lang="en-US" sz="1600" dirty="0" err="1" smtClean="0">
                <a:solidFill>
                  <a:srgbClr val="BF0000"/>
                </a:solidFill>
                <a:sym typeface="Wingdings"/>
              </a:rPr>
              <a:t>B</a:t>
            </a:r>
            <a:r>
              <a:rPr lang="en-US" sz="1600" baseline="-25000" dirty="0" err="1" smtClean="0">
                <a:solidFill>
                  <a:srgbClr val="BF0000"/>
                </a:solidFill>
                <a:sym typeface="Wingdings"/>
              </a:rPr>
              <a:t>s</a:t>
            </a:r>
            <a:r>
              <a:rPr lang="en-US" sz="1600" baseline="-25000" dirty="0" err="1">
                <a:solidFill>
                  <a:srgbClr val="BF0000"/>
                </a:solidFill>
                <a:sym typeface="Wingdings"/>
              </a:rPr>
              <a:t>,</a:t>
            </a:r>
            <a:r>
              <a:rPr lang="en-US" sz="1600" baseline="-25000" dirty="0" err="1" smtClean="0">
                <a:solidFill>
                  <a:srgbClr val="BF0000"/>
                </a:solidFill>
                <a:sym typeface="Wingdings"/>
              </a:rPr>
              <a:t>d</a:t>
            </a:r>
            <a:r>
              <a:rPr lang="en-US" sz="1600" dirty="0" smtClean="0">
                <a:solidFill>
                  <a:srgbClr val="BF0000"/>
                </a:solidFill>
                <a:sym typeface="Wingdings"/>
              </a:rPr>
              <a:t>µµ</a:t>
            </a:r>
            <a:endParaRPr lang="en-US" sz="1600" dirty="0">
              <a:solidFill>
                <a:srgbClr val="BF0000"/>
              </a:solidFill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403816" y="4492187"/>
            <a:ext cx="5204322" cy="1636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</a:rPr>
              <a:t>Extension of </a:t>
            </a:r>
            <a:r>
              <a:rPr lang="en-US" dirty="0">
                <a:solidFill>
                  <a:srgbClr val="000090"/>
                </a:solidFill>
              </a:rPr>
              <a:t>p</a:t>
            </a:r>
            <a:r>
              <a:rPr lang="en-US" dirty="0" smtClean="0">
                <a:solidFill>
                  <a:srgbClr val="000090"/>
                </a:solidFill>
              </a:rPr>
              <a:t>ixel coverage up to ∣</a:t>
            </a:r>
            <a:r>
              <a:rPr lang="en-US" dirty="0" err="1" smtClean="0">
                <a:solidFill>
                  <a:srgbClr val="000090"/>
                </a:solidFill>
              </a:rPr>
              <a:t>η</a:t>
            </a:r>
            <a:r>
              <a:rPr lang="en-US" dirty="0" smtClean="0">
                <a:solidFill>
                  <a:srgbClr val="000090"/>
                </a:solidFill>
              </a:rPr>
              <a:t>∣∼ 4 </a:t>
            </a:r>
          </a:p>
          <a:p>
            <a:pPr marL="3478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0000"/>
                </a:solidFill>
              </a:rPr>
              <a:t>Associate jets to tracks - vertex to mitigate pile-up effect </a:t>
            </a:r>
          </a:p>
          <a:p>
            <a:pPr marL="347850" lvl="1" indent="0">
              <a:spcBef>
                <a:spcPts val="0"/>
              </a:spcBef>
              <a:buFont typeface="Arial"/>
              <a:buNone/>
            </a:pP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Expect significant improvements for all  VBF </a:t>
            </a:r>
          </a:p>
          <a:p>
            <a:pPr marL="347850" lvl="1" indent="0">
              <a:spcBef>
                <a:spcPts val="0"/>
              </a:spcBef>
              <a:buFont typeface="Arial"/>
              <a:buNone/>
            </a:pPr>
            <a:r>
              <a:rPr lang="en-US" sz="1800" dirty="0" smtClean="0">
                <a:solidFill>
                  <a:srgbClr val="BE0204"/>
                </a:solidFill>
                <a:sym typeface="Wingdings"/>
              </a:rPr>
              <a:t>processes: Higgs - BSM dark matter &amp; for VBS </a:t>
            </a:r>
            <a:endParaRPr lang="en-US" sz="1800" dirty="0">
              <a:solidFill>
                <a:srgbClr val="BE020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80"/>
          <a:stretch/>
        </p:blipFill>
        <p:spPr>
          <a:xfrm>
            <a:off x="5535221" y="4203042"/>
            <a:ext cx="3307463" cy="26569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78661" y="6097525"/>
            <a:ext cx="2322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</a:t>
            </a:r>
            <a:r>
              <a:rPr lang="en-US" sz="1400" dirty="0" smtClean="0"/>
              <a:t>et rate without &amp; with pixel </a:t>
            </a:r>
          </a:p>
          <a:p>
            <a:pPr algn="ctr"/>
            <a:r>
              <a:rPr lang="en-US" sz="1400" dirty="0" smtClean="0"/>
              <a:t>coverage extension at 140 PU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29816" y="5406072"/>
            <a:ext cx="1432863" cy="738178"/>
          </a:xfrm>
          <a:prstGeom prst="straightConnector1">
            <a:avLst/>
          </a:prstGeom>
          <a:ln w="19050" cmpd="sng">
            <a:solidFill>
              <a:srgbClr val="FF000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711080" y="5013938"/>
            <a:ext cx="1921339" cy="1161545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114107" y="4548482"/>
            <a:ext cx="572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0 PU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837327" y="4887036"/>
            <a:ext cx="423346" cy="44304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80791" y="1925588"/>
            <a:ext cx="563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CMS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135767" y="3679384"/>
            <a:ext cx="1302692" cy="0"/>
          </a:xfrm>
          <a:prstGeom prst="straightConnector1">
            <a:avLst/>
          </a:prstGeom>
          <a:ln w="190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KM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" y="1837833"/>
            <a:ext cx="2688157" cy="27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7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dirty="0"/>
              <a:t>&amp;</a:t>
            </a:r>
            <a:r>
              <a:rPr lang="en-US" dirty="0" smtClean="0"/>
              <a:t>D on Silicon sensors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560" y="858484"/>
            <a:ext cx="8784540" cy="392941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For outer tracker sensors have been studied up to 1.5e15n</a:t>
            </a:r>
            <a:r>
              <a:rPr lang="en-US" baseline="-25000" dirty="0" smtClean="0"/>
              <a:t>eq</a:t>
            </a:r>
            <a:r>
              <a:rPr lang="en-US" dirty="0" smtClean="0"/>
              <a:t>/cm²</a:t>
            </a:r>
          </a:p>
          <a:p>
            <a:pPr lvl="1">
              <a:spcBef>
                <a:spcPts val="0"/>
              </a:spcBef>
            </a:pPr>
            <a:r>
              <a:rPr lang="en-US" dirty="0"/>
              <a:t>n</a:t>
            </a:r>
            <a:r>
              <a:rPr lang="en-US" dirty="0" smtClean="0"/>
              <a:t>-in-p sensors show adequate radiation tolerance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Thin (200µm) sensors offer significant advantages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solidFill>
                  <a:srgbClr val="BF0000"/>
                </a:solidFill>
              </a:rPr>
              <a:t>lower bias voltage and less leakage current</a:t>
            </a: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rgbClr val="BF0000"/>
                </a:solidFill>
              </a:rPr>
              <a:t>s</a:t>
            </a:r>
            <a:r>
              <a:rPr lang="en-US" dirty="0" smtClean="0">
                <a:solidFill>
                  <a:srgbClr val="BF0000"/>
                </a:solidFill>
              </a:rPr>
              <a:t>ignal stable </a:t>
            </a:r>
            <a:r>
              <a:rPr lang="en-US" dirty="0" err="1" smtClean="0">
                <a:solidFill>
                  <a:srgbClr val="BF0000"/>
                </a:solidFill>
              </a:rPr>
              <a:t>vs</a:t>
            </a:r>
            <a:r>
              <a:rPr lang="en-US" dirty="0" smtClean="0">
                <a:solidFill>
                  <a:srgbClr val="BF0000"/>
                </a:solidFill>
              </a:rPr>
              <a:t> annealing over long times</a:t>
            </a:r>
            <a:endParaRPr lang="en-US" dirty="0">
              <a:solidFill>
                <a:srgbClr val="BF0000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For Pixels radiation </a:t>
            </a:r>
            <a:r>
              <a:rPr lang="en-US" dirty="0"/>
              <a:t>tolerance up to ≳ 10</a:t>
            </a:r>
            <a:r>
              <a:rPr lang="en-US" baseline="30000" dirty="0"/>
              <a:t>16</a:t>
            </a:r>
            <a:r>
              <a:rPr lang="en-US" dirty="0"/>
              <a:t>n</a:t>
            </a:r>
            <a:r>
              <a:rPr lang="en-US" baseline="-25000" dirty="0"/>
              <a:t>eq</a:t>
            </a:r>
            <a:r>
              <a:rPr lang="en-US" dirty="0"/>
              <a:t>/cm²</a:t>
            </a:r>
          </a:p>
          <a:p>
            <a:pPr lvl="1">
              <a:spcBef>
                <a:spcPts val="0"/>
              </a:spcBef>
            </a:pPr>
            <a:r>
              <a:rPr lang="en-US" dirty="0"/>
              <a:t>Planar n-in-n and n-in-p technologies </a:t>
            </a: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rgbClr val="BF0000"/>
                </a:solidFill>
              </a:rPr>
              <a:t>98% efficiency after 10</a:t>
            </a:r>
            <a:r>
              <a:rPr lang="en-US" baseline="30000" dirty="0">
                <a:solidFill>
                  <a:srgbClr val="BF0000"/>
                </a:solidFill>
              </a:rPr>
              <a:t>16</a:t>
            </a:r>
            <a:r>
              <a:rPr lang="en-US" dirty="0">
                <a:solidFill>
                  <a:srgbClr val="BF0000"/>
                </a:solidFill>
              </a:rPr>
              <a:t>n</a:t>
            </a:r>
            <a:r>
              <a:rPr lang="en-US" baseline="-25000" dirty="0">
                <a:solidFill>
                  <a:srgbClr val="BF0000"/>
                </a:solidFill>
              </a:rPr>
              <a:t>eq</a:t>
            </a:r>
            <a:r>
              <a:rPr lang="en-US" dirty="0">
                <a:solidFill>
                  <a:srgbClr val="BF0000"/>
                </a:solidFill>
              </a:rPr>
              <a:t>/cm²</a:t>
            </a: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rgbClr val="BF0000"/>
                </a:solidFill>
              </a:rPr>
              <a:t>Study pixel geometry and thickness (∼100µm)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3D </a:t>
            </a:r>
            <a:r>
              <a:rPr lang="en-US" dirty="0"/>
              <a:t>sensors</a:t>
            </a: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rgbClr val="BF0000"/>
                </a:solidFill>
              </a:rPr>
              <a:t>ATLAS IBL radiation tolerance up to 5x10</a:t>
            </a:r>
            <a:r>
              <a:rPr lang="en-US" baseline="30000" dirty="0">
                <a:solidFill>
                  <a:srgbClr val="BF0000"/>
                </a:solidFill>
              </a:rPr>
              <a:t>15 </a:t>
            </a:r>
            <a:r>
              <a:rPr lang="en-US" dirty="0" err="1">
                <a:solidFill>
                  <a:srgbClr val="BF0000"/>
                </a:solidFill>
              </a:rPr>
              <a:t>n</a:t>
            </a:r>
            <a:r>
              <a:rPr lang="en-US" baseline="-25000" dirty="0" err="1">
                <a:solidFill>
                  <a:srgbClr val="BF0000"/>
                </a:solidFill>
              </a:rPr>
              <a:t>eq</a:t>
            </a:r>
            <a:endParaRPr lang="en-US" baseline="-25000" dirty="0">
              <a:solidFill>
                <a:srgbClr val="BF0000"/>
              </a:solidFill>
            </a:endParaRPr>
          </a:p>
          <a:p>
            <a:pPr lvl="2">
              <a:spcBef>
                <a:spcPts val="0"/>
              </a:spcBef>
            </a:pPr>
            <a:r>
              <a:rPr lang="en-US" dirty="0">
                <a:solidFill>
                  <a:srgbClr val="BF0000"/>
                </a:solidFill>
              </a:rPr>
              <a:t>Study configuration and thickness (∼</a:t>
            </a:r>
            <a:r>
              <a:rPr lang="en-US" dirty="0" smtClean="0">
                <a:solidFill>
                  <a:srgbClr val="BF0000"/>
                </a:solidFill>
              </a:rPr>
              <a:t>100µm)</a:t>
            </a: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9AA74-C110-4E9A-B45C-75AA57B94A21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06" r="3849"/>
          <a:stretch/>
        </p:blipFill>
        <p:spPr>
          <a:xfrm>
            <a:off x="5935437" y="1267825"/>
            <a:ext cx="3175420" cy="268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752" r="10412"/>
          <a:stretch/>
        </p:blipFill>
        <p:spPr>
          <a:xfrm>
            <a:off x="76201" y="4850424"/>
            <a:ext cx="2463800" cy="1842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752" r="47234"/>
          <a:stretch/>
        </p:blipFill>
        <p:spPr>
          <a:xfrm>
            <a:off x="2781300" y="4807637"/>
            <a:ext cx="2899107" cy="183712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59506" y="4998473"/>
            <a:ext cx="3184494" cy="1413904"/>
            <a:chOff x="3559905" y="3413032"/>
            <a:chExt cx="5584095" cy="304995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6646" y="5058889"/>
              <a:ext cx="2148029" cy="140410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559905" y="3413032"/>
              <a:ext cx="5584095" cy="2862262"/>
              <a:chOff x="3559905" y="3413032"/>
              <a:chExt cx="5584095" cy="2862262"/>
            </a:xfrm>
          </p:grpSpPr>
          <p:pic>
            <p:nvPicPr>
              <p:cNvPr id="12" name="4 Imagen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59905" y="3481294"/>
                <a:ext cx="2986741" cy="2794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5427" y="3413032"/>
                <a:ext cx="2598573" cy="1643995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676146" y="5112873"/>
                <a:ext cx="1268718" cy="522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dense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655369" y="3481294"/>
                <a:ext cx="1289495" cy="522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sparse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5965318" y="6416580"/>
            <a:ext cx="172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CNM 3D sensors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9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970" y="1216804"/>
            <a:ext cx="3272135" cy="24873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153" y="26007"/>
            <a:ext cx="8432800" cy="6782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R&amp;D on readout and modules (outer tracker)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6" descr="C:\Temp\2S_module\2S_module_4,0mm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 b="13437"/>
          <a:stretch>
            <a:fillRect/>
          </a:stretch>
        </p:blipFill>
        <p:spPr bwMode="auto">
          <a:xfrm>
            <a:off x="426183" y="1273505"/>
            <a:ext cx="3814189" cy="230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682" y="3135524"/>
            <a:ext cx="2040167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DC-DC conversion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based on pixel Phase 1</a:t>
            </a:r>
          </a:p>
          <a:p>
            <a:r>
              <a:rPr lang="en-US" sz="1400" dirty="0">
                <a:solidFill>
                  <a:srgbClr val="008000"/>
                </a:solidFill>
              </a:rPr>
              <a:t>c</a:t>
            </a:r>
            <a:r>
              <a:rPr lang="en-US" sz="1400" dirty="0" smtClean="0">
                <a:solidFill>
                  <a:srgbClr val="008000"/>
                </a:solidFill>
              </a:rPr>
              <a:t>ommon dev. with ATLAS 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8837" y="2282502"/>
            <a:ext cx="152303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Concentrator ASIC</a:t>
            </a:r>
          </a:p>
          <a:p>
            <a:r>
              <a:rPr lang="en-US" sz="1400" dirty="0" smtClean="0"/>
              <a:t>130 and/or 65 nm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484" y="1400842"/>
            <a:ext cx="841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CBC ASIC </a:t>
            </a:r>
          </a:p>
          <a:p>
            <a:r>
              <a:rPr lang="en-US" sz="1400" dirty="0" smtClean="0"/>
              <a:t>130 nm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1596" y="1187327"/>
            <a:ext cx="200526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CO2 cooling</a:t>
            </a:r>
          </a:p>
          <a:p>
            <a:r>
              <a:rPr lang="en-US" sz="1400" dirty="0">
                <a:solidFill>
                  <a:srgbClr val="008000"/>
                </a:solidFill>
              </a:rPr>
              <a:t>b</a:t>
            </a:r>
            <a:r>
              <a:rPr lang="en-US" sz="1400" dirty="0" smtClean="0">
                <a:solidFill>
                  <a:srgbClr val="008000"/>
                </a:solidFill>
              </a:rPr>
              <a:t>ased on pixel Phase 1 dev. 100kW power - common with ATLAS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4218" y="2947016"/>
            <a:ext cx="381924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GBT 65 nm &amp; Optical Link</a:t>
            </a:r>
          </a:p>
          <a:p>
            <a:r>
              <a:rPr lang="en-US" sz="1400" dirty="0"/>
              <a:t>d</a:t>
            </a:r>
            <a:r>
              <a:rPr lang="en-US" sz="1400" dirty="0" smtClean="0"/>
              <a:t>ev. </a:t>
            </a:r>
            <a:r>
              <a:rPr lang="en-US" sz="1400" dirty="0"/>
              <a:t>l</a:t>
            </a:r>
            <a:r>
              <a:rPr lang="en-US" sz="1400" dirty="0" smtClean="0"/>
              <a:t>ow power - compact </a:t>
            </a:r>
          </a:p>
          <a:p>
            <a:r>
              <a:rPr lang="en-US" sz="1400" dirty="0" smtClean="0"/>
              <a:t>packaging </a:t>
            </a:r>
            <a:r>
              <a:rPr lang="en-US" sz="1400" dirty="0" err="1" smtClean="0"/>
              <a:t>wo</a:t>
            </a:r>
            <a:r>
              <a:rPr lang="en-US" sz="1400" dirty="0" smtClean="0"/>
              <a:t> connector </a:t>
            </a:r>
            <a:r>
              <a:rPr lang="en-US" sz="1400" dirty="0" smtClean="0">
                <a:solidFill>
                  <a:srgbClr val="008000"/>
                </a:solidFill>
              </a:rPr>
              <a:t>- based on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common dev. for LHC experiments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6007" y="2226646"/>
            <a:ext cx="190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Strip-Strip module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8545178">
            <a:off x="6256695" y="2018464"/>
            <a:ext cx="190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Pixel-Strip module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52676" y="1559399"/>
            <a:ext cx="278327" cy="11340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644711" y="3168929"/>
            <a:ext cx="529042" cy="147420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1"/>
          </p:cNvCxnSpPr>
          <p:nvPr/>
        </p:nvCxnSpPr>
        <p:spPr>
          <a:xfrm flipH="1">
            <a:off x="2704544" y="2544112"/>
            <a:ext cx="1494293" cy="772237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611906" y="3122128"/>
            <a:ext cx="385548" cy="194221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237698" y="1582080"/>
            <a:ext cx="476265" cy="113401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PSmodule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8"/>
          <a:stretch/>
        </p:blipFill>
        <p:spPr>
          <a:xfrm>
            <a:off x="4553614" y="3895080"/>
            <a:ext cx="4576477" cy="8639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821855" y="4749108"/>
            <a:ext cx="533755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Flex </a:t>
            </a:r>
            <a:r>
              <a:rPr lang="en-US" sz="1400" dirty="0"/>
              <a:t>hybrid </a:t>
            </a:r>
            <a:r>
              <a:rPr lang="en-US" sz="1400" dirty="0" smtClean="0"/>
              <a:t>- Flip-Chip assembly - possibly TSV for inter-chip connection</a:t>
            </a:r>
            <a:endParaRPr lang="en-US" sz="14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12" y="3974253"/>
            <a:ext cx="2723674" cy="1775994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>
            <a:off x="2210810" y="3476694"/>
            <a:ext cx="0" cy="441476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038118" y="3313167"/>
            <a:ext cx="13952" cy="322811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4609" y="5763516"/>
            <a:ext cx="602107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dirty="0" smtClean="0"/>
              <a:t> prototypes tested at DESY - 2 CBC chips - FPGA emulation of concentrator and of GBT on GLIB prototype DAQ board - </a:t>
            </a:r>
            <a:r>
              <a:rPr lang="en-US" sz="2000" dirty="0" smtClean="0">
                <a:solidFill>
                  <a:srgbClr val="BF0000"/>
                </a:solidFill>
              </a:rPr>
              <a:t>validate concept of selective RO</a:t>
            </a:r>
            <a:endParaRPr lang="en-US" sz="2000" dirty="0">
              <a:solidFill>
                <a:srgbClr val="BF000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926" y="5095927"/>
            <a:ext cx="2609641" cy="1693070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>
            <a:off x="3833614" y="5518010"/>
            <a:ext cx="1688356" cy="0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611468" y="749824"/>
            <a:ext cx="7807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>
                <a:solidFill>
                  <a:srgbClr val="0000AE"/>
                </a:solidFill>
              </a:rPr>
              <a:t>Light module </a:t>
            </a:r>
            <a:r>
              <a:rPr lang="en-US" sz="2200" dirty="0" smtClean="0">
                <a:solidFill>
                  <a:srgbClr val="0000AE"/>
                </a:solidFill>
              </a:rPr>
              <a:t>assembly </a:t>
            </a:r>
            <a:r>
              <a:rPr lang="en-US" sz="2200" dirty="0" smtClean="0">
                <a:solidFill>
                  <a:srgbClr val="BF0000"/>
                </a:solidFill>
              </a:rPr>
              <a:t>- validated </a:t>
            </a:r>
            <a:r>
              <a:rPr lang="en-US" sz="2200" dirty="0">
                <a:solidFill>
                  <a:srgbClr val="BF0000"/>
                </a:solidFill>
              </a:rPr>
              <a:t>with FEA </a:t>
            </a:r>
            <a:r>
              <a:rPr lang="en-US" sz="2200" dirty="0">
                <a:solidFill>
                  <a:srgbClr val="008000"/>
                </a:solidFill>
              </a:rPr>
              <a:t>-</a:t>
            </a:r>
            <a:r>
              <a:rPr lang="en-US" sz="2200" dirty="0" smtClean="0">
                <a:solidFill>
                  <a:srgbClr val="008000"/>
                </a:solidFill>
              </a:rPr>
              <a:t> building mock-up</a:t>
            </a:r>
            <a:endParaRPr lang="en-US" sz="2200" dirty="0">
              <a:solidFill>
                <a:srgbClr val="008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5251098" y="2805722"/>
            <a:ext cx="393613" cy="141294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71766" y="1202890"/>
            <a:ext cx="1787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SSA/MPA ASIC </a:t>
            </a:r>
          </a:p>
          <a:p>
            <a:r>
              <a:rPr lang="en-US" sz="1400" dirty="0" smtClean="0"/>
              <a:t>65 nm being designed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283170" y="1726110"/>
            <a:ext cx="476265" cy="113401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283170" y="1726110"/>
            <a:ext cx="607534" cy="500536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78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71155" y="802821"/>
            <a:ext cx="8856674" cy="59708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200" dirty="0" smtClean="0">
                <a:solidFill>
                  <a:srgbClr val="0000AE"/>
                </a:solidFill>
              </a:rPr>
              <a:t>Mechanical structures</a:t>
            </a:r>
          </a:p>
          <a:p>
            <a:pPr marL="562950" lvl="1" indent="-285750">
              <a:buFont typeface="Arial"/>
              <a:buChar char="•"/>
            </a:pPr>
            <a:r>
              <a:rPr lang="en-US" sz="2000" dirty="0" smtClean="0"/>
              <a:t>Concept for outer barrel and </a:t>
            </a:r>
            <a:r>
              <a:rPr lang="en-US" sz="2000" dirty="0" err="1" smtClean="0"/>
              <a:t>endcap</a:t>
            </a:r>
            <a:r>
              <a:rPr lang="en-US" sz="2000" dirty="0" smtClean="0"/>
              <a:t> is selected </a:t>
            </a:r>
            <a:endParaRPr lang="en-US" sz="2000" dirty="0"/>
          </a:p>
          <a:p>
            <a:pPr marL="562950" lvl="1" indent="-285750">
              <a:buFont typeface="Arial"/>
              <a:buChar char="•"/>
            </a:pPr>
            <a:r>
              <a:rPr lang="en-US" sz="2000" dirty="0" smtClean="0"/>
              <a:t>Decide inner barrel concept in 2014</a:t>
            </a:r>
          </a:p>
          <a:p>
            <a:pPr marL="562950" lvl="1" indent="-285750">
              <a:buFont typeface="Arial"/>
              <a:buChar char="•"/>
            </a:pPr>
            <a:endParaRPr lang="en-US" sz="2000" dirty="0">
              <a:solidFill>
                <a:srgbClr val="008000"/>
              </a:solidFill>
            </a:endParaRPr>
          </a:p>
          <a:p>
            <a:pPr marL="562950" lvl="1" indent="-285750">
              <a:buFont typeface="Arial"/>
              <a:buChar char="•"/>
            </a:pPr>
            <a:endParaRPr lang="en-US" sz="1700" dirty="0" smtClean="0">
              <a:solidFill>
                <a:srgbClr val="008000"/>
              </a:solidFill>
            </a:endParaRPr>
          </a:p>
          <a:p>
            <a:pPr marL="562950" lvl="1" indent="-285750">
              <a:buFont typeface="Arial"/>
              <a:buChar char="•"/>
            </a:pPr>
            <a:endParaRPr lang="en-US" sz="1700" dirty="0">
              <a:solidFill>
                <a:srgbClr val="008000"/>
              </a:solidFill>
            </a:endParaRPr>
          </a:p>
          <a:p>
            <a:pPr marL="562950" lvl="1" indent="-285750">
              <a:buFont typeface="Arial"/>
              <a:buChar char="•"/>
            </a:pPr>
            <a:endParaRPr lang="en-US" sz="1700" dirty="0" smtClean="0">
              <a:solidFill>
                <a:srgbClr val="008000"/>
              </a:solidFill>
            </a:endParaRPr>
          </a:p>
          <a:p>
            <a:pPr marL="562950" lvl="1" indent="-285750">
              <a:buFont typeface="Arial"/>
              <a:buChar char="•"/>
            </a:pPr>
            <a:endParaRPr lang="en-US" sz="1700" dirty="0" smtClean="0">
              <a:solidFill>
                <a:srgbClr val="008000"/>
              </a:solidFill>
            </a:endParaRPr>
          </a:p>
          <a:p>
            <a:pPr marL="562950" lvl="1" indent="-285750">
              <a:buFont typeface="Arial"/>
              <a:buChar char="•"/>
            </a:pPr>
            <a:endParaRPr lang="en-US" sz="1700" dirty="0" smtClean="0">
              <a:solidFill>
                <a:srgbClr val="008000"/>
              </a:solidFill>
            </a:endParaRPr>
          </a:p>
          <a:p>
            <a:pPr marL="562950" lvl="1" indent="-285750">
              <a:buFont typeface="Arial"/>
              <a:buChar char="•"/>
            </a:pPr>
            <a:endParaRPr lang="en-US" sz="1700" dirty="0" smtClean="0">
              <a:solidFill>
                <a:srgbClr val="008000"/>
              </a:solidFill>
            </a:endParaRPr>
          </a:p>
          <a:p>
            <a:pPr marL="562950" lvl="1" indent="-285750">
              <a:buFont typeface="Arial"/>
              <a:buChar char="•"/>
            </a:pPr>
            <a:endParaRPr lang="en-US" sz="1700" dirty="0">
              <a:solidFill>
                <a:srgbClr val="008000"/>
              </a:solidFill>
            </a:endParaRPr>
          </a:p>
          <a:p>
            <a:pPr marL="277200" lvl="1"/>
            <a:endParaRPr lang="en-US" sz="1700" dirty="0" smtClean="0">
              <a:solidFill>
                <a:srgbClr val="008000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sz="2200" dirty="0">
                <a:solidFill>
                  <a:srgbClr val="000090"/>
                </a:solidFill>
              </a:rPr>
              <a:t>CO2 cooling</a:t>
            </a:r>
          </a:p>
          <a:p>
            <a:pPr marL="525600" lvl="1" indent="-248400">
              <a:buFont typeface="Arial"/>
              <a:buChar char="•"/>
            </a:pPr>
            <a:r>
              <a:rPr lang="en-US" sz="2000" dirty="0" smtClean="0"/>
              <a:t>Need </a:t>
            </a:r>
            <a:r>
              <a:rPr lang="en-US" sz="2000" dirty="0"/>
              <a:t>100kW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- </a:t>
            </a:r>
            <a:r>
              <a:rPr lang="en-US" sz="2000" dirty="0">
                <a:solidFill>
                  <a:srgbClr val="008000"/>
                </a:solidFill>
              </a:rPr>
              <a:t>b</a:t>
            </a:r>
            <a:r>
              <a:rPr lang="en-US" sz="2000" dirty="0" smtClean="0">
                <a:solidFill>
                  <a:srgbClr val="008000"/>
                </a:solidFill>
              </a:rPr>
              <a:t>uild </a:t>
            </a:r>
            <a:r>
              <a:rPr lang="en-US" sz="2000" dirty="0">
                <a:solidFill>
                  <a:srgbClr val="008000"/>
                </a:solidFill>
              </a:rPr>
              <a:t>on pixel Phase </a:t>
            </a:r>
            <a:r>
              <a:rPr lang="en-US" sz="2000" dirty="0" smtClean="0">
                <a:solidFill>
                  <a:srgbClr val="008000"/>
                </a:solidFill>
              </a:rPr>
              <a:t>1 - </a:t>
            </a:r>
            <a:r>
              <a:rPr lang="en-US" sz="2000" dirty="0">
                <a:solidFill>
                  <a:srgbClr val="008000"/>
                </a:solidFill>
              </a:rPr>
              <a:t>common development with </a:t>
            </a:r>
            <a:r>
              <a:rPr lang="en-US" sz="2000" dirty="0" smtClean="0">
                <a:solidFill>
                  <a:srgbClr val="008000"/>
                </a:solidFill>
              </a:rPr>
              <a:t>ATLAS</a:t>
            </a:r>
            <a:endParaRPr lang="en-US" sz="2000" dirty="0" smtClean="0">
              <a:solidFill>
                <a:srgbClr val="BF0000"/>
              </a:solidFill>
            </a:endParaRPr>
          </a:p>
          <a:p>
            <a:pPr marL="105750" indent="-285750">
              <a:buFont typeface="Courier New"/>
              <a:buChar char="o"/>
            </a:pPr>
            <a:r>
              <a:rPr lang="en-US" sz="2200" dirty="0" smtClean="0">
                <a:solidFill>
                  <a:srgbClr val="0000AE"/>
                </a:solidFill>
              </a:rPr>
              <a:t>Back-end electronics for trigger track reconstruction </a:t>
            </a:r>
          </a:p>
          <a:p>
            <a:pPr marL="56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Pattern recognition with Associative Memories or propagation from layer to layer in FPGA followed by fit in FPGA</a:t>
            </a:r>
          </a:p>
          <a:p>
            <a:pPr marL="277200" lvl="1"/>
            <a:r>
              <a:rPr lang="en-US" sz="2000" dirty="0" smtClean="0">
                <a:solidFill>
                  <a:srgbClr val="000000"/>
                </a:solidFill>
              </a:rPr>
              <a:t>     </a:t>
            </a:r>
            <a:r>
              <a:rPr lang="en-US" sz="2000" dirty="0" smtClean="0">
                <a:solidFill>
                  <a:srgbClr val="008000"/>
                </a:solidFill>
              </a:rPr>
              <a:t>- demonstrators being developed - build on ATLAS FTK - existing high BW/ </a:t>
            </a:r>
          </a:p>
          <a:p>
            <a:pPr marL="277200" lvl="1"/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    processing boards - generic R&amp;D on custom AM ASICs</a:t>
            </a:r>
          </a:p>
          <a:p>
            <a:pPr marL="620100" lvl="1" indent="-342900">
              <a:buFont typeface="Arial"/>
              <a:buChar char="•"/>
            </a:pPr>
            <a:r>
              <a:rPr lang="en-US" sz="2000" dirty="0" smtClean="0"/>
              <a:t>DAQ building on Phase 1 board developments for Pixel and Trigger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26056" r="4763" b="21759"/>
          <a:stretch/>
        </p:blipFill>
        <p:spPr>
          <a:xfrm>
            <a:off x="2034282" y="3380500"/>
            <a:ext cx="2714883" cy="5291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62" y="1900030"/>
            <a:ext cx="1594752" cy="2083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153" y="26007"/>
            <a:ext cx="8432800" cy="6782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R&amp;D on Silicon</a:t>
            </a:r>
            <a:r>
              <a:rPr lang="en-US" dirty="0"/>
              <a:t>-Strip Outer Tracker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80589" y="2725251"/>
            <a:ext cx="211659" cy="3057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718"/>
          <a:stretch/>
        </p:blipFill>
        <p:spPr>
          <a:xfrm>
            <a:off x="4749165" y="2091599"/>
            <a:ext cx="4394834" cy="1927061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138630" y="3019207"/>
            <a:ext cx="1622726" cy="6728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798" y="2104570"/>
            <a:ext cx="2641339" cy="120545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233197" y="1900030"/>
            <a:ext cx="1222924" cy="111917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33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8142" y="673100"/>
            <a:ext cx="8783884" cy="5640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noProof="0" dirty="0" smtClean="0">
                <a:solidFill>
                  <a:srgbClr val="BF0000"/>
                </a:solidFill>
              </a:rPr>
              <a:t>CMS </a:t>
            </a:r>
            <a:r>
              <a:rPr lang="en-US" sz="3600" dirty="0" smtClean="0">
                <a:solidFill>
                  <a:srgbClr val="BF0000"/>
                </a:solidFill>
              </a:rPr>
              <a:t>Phase 2 Calorimeter upgrades</a:t>
            </a:r>
          </a:p>
          <a:p>
            <a:pPr marL="342900" indent="-342900">
              <a:spcBef>
                <a:spcPts val="1200"/>
              </a:spcBef>
              <a:buFont typeface="Courier New"/>
              <a:buChar char="o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Endcap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Calorimetry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presently two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concepts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 considered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691200" lvl="3" indent="-342900">
              <a:spcBef>
                <a:spcPct val="0"/>
              </a:spcBef>
              <a:buFont typeface="Lucida Grande"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</a:rPr>
              <a:t>Shashlik</a:t>
            </a:r>
            <a:r>
              <a:rPr lang="en-US" sz="2000" dirty="0">
                <a:solidFill>
                  <a:srgbClr val="000000"/>
                </a:solidFill>
              </a:rPr>
              <a:t> EE + HE-rebuild tower geometry as present CMS 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pPr marL="691200" lvl="3" indent="-342900">
              <a:spcBef>
                <a:spcPct val="0"/>
              </a:spcBef>
              <a:buFont typeface="Lucida Grande"/>
              <a:buChar char="-"/>
              <a:defRPr/>
            </a:pPr>
            <a:r>
              <a:rPr lang="en-US" sz="2000" dirty="0">
                <a:solidFill>
                  <a:srgbClr val="000000"/>
                </a:solidFill>
              </a:rPr>
              <a:t>High </a:t>
            </a:r>
            <a:r>
              <a:rPr lang="en-US" sz="2000" dirty="0" err="1">
                <a:solidFill>
                  <a:srgbClr val="000000"/>
                </a:solidFill>
              </a:rPr>
              <a:t>Granulaity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CALorimeter</a:t>
            </a:r>
            <a:r>
              <a:rPr lang="en-US" sz="2000" dirty="0">
                <a:solidFill>
                  <a:srgbClr val="000000"/>
                </a:solidFill>
              </a:rPr>
              <a:t> (HGCAL) based on CALICE concept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buFont typeface="Courier New"/>
              <a:buChar char="o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 also investigate coverage extension and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benefit of precise </a:t>
            </a: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spcBef>
                <a:spcPct val="0"/>
              </a:spcBef>
              <a:defRPr/>
            </a:pPr>
            <a:endParaRPr lang="en-US" sz="3600" dirty="0" smtClean="0">
              <a:solidFill>
                <a:srgbClr val="BF0000"/>
              </a:solidFill>
            </a:endParaRPr>
          </a:p>
          <a:p>
            <a:pPr lvl="0">
              <a:spcBef>
                <a:spcPct val="0"/>
              </a:spcBef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733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911" y="31287"/>
            <a:ext cx="8432800" cy="678235"/>
          </a:xfrm>
        </p:spPr>
        <p:txBody>
          <a:bodyPr>
            <a:normAutofit/>
          </a:bodyPr>
          <a:lstStyle/>
          <a:p>
            <a:r>
              <a:rPr lang="en-US" dirty="0" smtClean="0"/>
              <a:t>The first three years of LHC operation (2010-2012)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59472" y="879070"/>
            <a:ext cx="8513243" cy="2876724"/>
            <a:chOff x="259472" y="2136370"/>
            <a:chExt cx="8513243" cy="287672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01" t="2587" r="2519" b="19065"/>
            <a:stretch/>
          </p:blipFill>
          <p:spPr bwMode="auto">
            <a:xfrm>
              <a:off x="259472" y="2136370"/>
              <a:ext cx="8513243" cy="2876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5400000">
              <a:off x="1641019" y="3438295"/>
              <a:ext cx="1351652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LS1 2013/14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2264833" y="3458785"/>
              <a:ext cx="2628000" cy="370800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LS2 mid-2018/19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 rot="5400000">
              <a:off x="3403528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LS3 2023/mid-25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4570169" y="3453617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LS4 2029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5598869" y="3440918"/>
              <a:ext cx="2590797" cy="3693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      LS5 2033</a:t>
              </a:r>
            </a:p>
          </p:txBody>
        </p:sp>
      </p:grpSp>
      <p:sp>
        <p:nvSpPr>
          <p:cNvPr id="13" name="Right Brace 12"/>
          <p:cNvSpPr/>
          <p:nvPr/>
        </p:nvSpPr>
        <p:spPr>
          <a:xfrm rot="5400000" flipV="1">
            <a:off x="1615603" y="3597265"/>
            <a:ext cx="299398" cy="558803"/>
          </a:xfrm>
          <a:prstGeom prst="rightBrace">
            <a:avLst>
              <a:gd name="adj1" fmla="val 8333"/>
              <a:gd name="adj2" fmla="val 47544"/>
            </a:avLst>
          </a:prstGeom>
          <a:ln w="28575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50628" b="1"/>
          <a:stretch/>
        </p:blipFill>
        <p:spPr>
          <a:xfrm>
            <a:off x="1054100" y="4084654"/>
            <a:ext cx="7280406" cy="2265345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157578" y="1076193"/>
            <a:ext cx="6630821" cy="2616101"/>
          </a:xfrm>
          <a:prstGeom prst="rect">
            <a:avLst/>
          </a:prstGeom>
          <a:solidFill>
            <a:srgbClr val="F9F6E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solidFill>
                  <a:srgbClr val="000090"/>
                </a:solidFill>
              </a:rPr>
              <a:t>Beam in </a:t>
            </a:r>
            <a:r>
              <a:rPr lang="en-US" sz="2000" dirty="0">
                <a:solidFill>
                  <a:srgbClr val="000090"/>
                </a:solidFill>
              </a:rPr>
              <a:t>2012</a:t>
            </a:r>
            <a:endParaRPr lang="en-US" sz="2000" dirty="0"/>
          </a:p>
          <a:p>
            <a:pPr marL="285750" indent="-285750">
              <a:buFont typeface="Lucida Grande"/>
              <a:buChar char="-"/>
            </a:pPr>
            <a:r>
              <a:rPr lang="en-US" dirty="0" smtClean="0">
                <a:cs typeface="Arial"/>
                <a:sym typeface="Wingdings"/>
              </a:rPr>
              <a:t>1368 </a:t>
            </a:r>
            <a:r>
              <a:rPr lang="en-US" dirty="0">
                <a:sym typeface="Wingdings"/>
              </a:rPr>
              <a:t>b</a:t>
            </a:r>
            <a:r>
              <a:rPr lang="en-US" dirty="0"/>
              <a:t>unches o</a:t>
            </a:r>
            <a:r>
              <a:rPr lang="en-US" dirty="0" smtClean="0"/>
              <a:t>f ∼ 1-2 x10</a:t>
            </a:r>
            <a:r>
              <a:rPr lang="en-US" baseline="30000" dirty="0" smtClean="0"/>
              <a:t>11</a:t>
            </a:r>
            <a:r>
              <a:rPr lang="en-US" dirty="0" smtClean="0"/>
              <a:t> protons spaced </a:t>
            </a:r>
            <a:r>
              <a:rPr lang="en-US" dirty="0"/>
              <a:t>by 50 </a:t>
            </a:r>
            <a:r>
              <a:rPr lang="en-US" dirty="0" smtClean="0"/>
              <a:t>ns</a:t>
            </a:r>
          </a:p>
          <a:p>
            <a:pPr marL="285750" indent="-285750">
              <a:buFont typeface="Lucida Grande"/>
              <a:buChar char="-"/>
            </a:pPr>
            <a:r>
              <a:rPr lang="en-US" dirty="0"/>
              <a:t>CM energy of 8 </a:t>
            </a:r>
            <a:r>
              <a:rPr lang="en-US" dirty="0" err="1" smtClean="0"/>
              <a:t>TeV</a:t>
            </a:r>
            <a:endParaRPr lang="en-US" dirty="0"/>
          </a:p>
          <a:p>
            <a:pPr marL="285750" indent="-285750">
              <a:buFont typeface="Lucida Grande"/>
              <a:buChar char="-"/>
            </a:pPr>
            <a:r>
              <a:rPr lang="en-US" dirty="0"/>
              <a:t>Luminosity reach 8x10</a:t>
            </a:r>
            <a:r>
              <a:rPr lang="en-US" baseline="30000" dirty="0"/>
              <a:t>33 </a:t>
            </a:r>
            <a:r>
              <a:rPr lang="en-US" dirty="0"/>
              <a:t>Hz/cm</a:t>
            </a:r>
            <a:r>
              <a:rPr lang="en-US" baseline="30000" dirty="0"/>
              <a:t>2 </a:t>
            </a:r>
            <a:r>
              <a:rPr lang="en-US" dirty="0" smtClean="0"/>
              <a:t>∼  </a:t>
            </a:r>
            <a:r>
              <a:rPr lang="en-US" dirty="0"/>
              <a:t>20 p-p interactions </a:t>
            </a:r>
            <a:r>
              <a:rPr lang="en-US" dirty="0" smtClean="0"/>
              <a:t>per </a:t>
            </a:r>
            <a:r>
              <a:rPr lang="en-US" dirty="0"/>
              <a:t>crossing</a:t>
            </a:r>
          </a:p>
          <a:p>
            <a:pPr marL="285750" lvl="0" indent="-285750">
              <a:buFont typeface="Lucida Grande"/>
              <a:buChar char="-"/>
            </a:pPr>
            <a:r>
              <a:rPr lang="en-US" dirty="0"/>
              <a:t>Mean fill length </a:t>
            </a:r>
            <a:r>
              <a:rPr lang="en-US" dirty="0">
                <a:cs typeface="Arial"/>
                <a:sym typeface="Wingdings"/>
              </a:rPr>
              <a:t>~ </a:t>
            </a:r>
            <a:r>
              <a:rPr lang="en-US" dirty="0"/>
              <a:t>6 hours </a:t>
            </a:r>
          </a:p>
          <a:p>
            <a:pPr marL="285750" lvl="0" indent="-285750">
              <a:buFont typeface="Lucida Grande"/>
              <a:buChar char="-"/>
            </a:pPr>
            <a:r>
              <a:rPr lang="en-US" dirty="0" smtClean="0"/>
              <a:t>Stable beam 35% of time in 2012</a:t>
            </a:r>
          </a:p>
          <a:p>
            <a:r>
              <a:rPr lang="en-US" dirty="0" smtClean="0">
                <a:solidFill>
                  <a:srgbClr val="000090"/>
                </a:solidFill>
                <a:cs typeface="Gill Sans"/>
              </a:rPr>
              <a:t>Data </a:t>
            </a:r>
            <a:r>
              <a:rPr lang="en-US" dirty="0">
                <a:solidFill>
                  <a:srgbClr val="000090"/>
                </a:solidFill>
                <a:cs typeface="Gill Sans"/>
              </a:rPr>
              <a:t>registered in ATLAS and CMS </a:t>
            </a:r>
          </a:p>
          <a:p>
            <a:pPr marL="342900" indent="-342900">
              <a:buFont typeface="Lucida Grande"/>
              <a:buChar char="-"/>
            </a:pPr>
            <a:r>
              <a:rPr lang="en-US" dirty="0">
                <a:solidFill>
                  <a:srgbClr val="000000"/>
                </a:solidFill>
              </a:rPr>
              <a:t>∼ 98% of detector in operation</a:t>
            </a:r>
            <a:endParaRPr lang="en-US" dirty="0">
              <a:solidFill>
                <a:srgbClr val="000000"/>
              </a:solidFill>
              <a:cs typeface="Gill Sans"/>
            </a:endParaRPr>
          </a:p>
          <a:p>
            <a:pPr marL="342900" indent="-342900">
              <a:buFont typeface="Lucida Grande"/>
              <a:buChar char="-"/>
            </a:pPr>
            <a:r>
              <a:rPr lang="en-US" dirty="0">
                <a:solidFill>
                  <a:srgbClr val="000000"/>
                </a:solidFill>
              </a:rPr>
              <a:t>∼ 94% of delivered luminosity </a:t>
            </a:r>
            <a:r>
              <a:rPr lang="en-US" dirty="0" smtClean="0">
                <a:solidFill>
                  <a:srgbClr val="000000"/>
                </a:solidFill>
              </a:rPr>
              <a:t>recorded </a:t>
            </a:r>
            <a:r>
              <a:rPr lang="en-US" dirty="0" smtClean="0">
                <a:solidFill>
                  <a:srgbClr val="000000"/>
                </a:solidFill>
                <a:cs typeface="Arial"/>
                <a:sym typeface="Wingdings"/>
              </a:rPr>
              <a:t>~ </a:t>
            </a:r>
            <a:r>
              <a:rPr lang="en-US" dirty="0" smtClean="0">
                <a:solidFill>
                  <a:srgbClr val="000000"/>
                </a:solidFill>
              </a:rPr>
              <a:t>30 </a:t>
            </a:r>
            <a:r>
              <a:rPr lang="en-US" dirty="0">
                <a:solidFill>
                  <a:srgbClr val="000000"/>
                </a:solidFill>
              </a:rPr>
              <a:t>fb</a:t>
            </a:r>
            <a:r>
              <a:rPr lang="en-US" baseline="30000" dirty="0">
                <a:solidFill>
                  <a:srgbClr val="000000"/>
                </a:solidFill>
              </a:rPr>
              <a:t>-1 </a:t>
            </a:r>
            <a:r>
              <a:rPr lang="en-US" dirty="0" smtClean="0">
                <a:solidFill>
                  <a:srgbClr val="000000"/>
                </a:solidFill>
              </a:rPr>
              <a:t>(2011+12)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9700" y="6401712"/>
            <a:ext cx="89132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BE0204"/>
                </a:solidFill>
              </a:rPr>
              <a:t>And consolidation of the Standard </a:t>
            </a:r>
            <a:r>
              <a:rPr lang="en-US" sz="2200" dirty="0">
                <a:solidFill>
                  <a:srgbClr val="BE0204"/>
                </a:solidFill>
              </a:rPr>
              <a:t>M</a:t>
            </a:r>
            <a:r>
              <a:rPr lang="en-US" sz="2200" dirty="0" smtClean="0">
                <a:solidFill>
                  <a:srgbClr val="BE0204"/>
                </a:solidFill>
              </a:rPr>
              <a:t>odel but no evidence yet of new physics</a:t>
            </a:r>
            <a:endParaRPr lang="en-US" sz="2200" dirty="0">
              <a:solidFill>
                <a:srgbClr val="BE0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0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86" y="915159"/>
            <a:ext cx="8899014" cy="3428241"/>
          </a:xfrm>
        </p:spPr>
        <p:txBody>
          <a:bodyPr>
            <a:noAutofit/>
          </a:bodyPr>
          <a:lstStyle/>
          <a:p>
            <a:pPr marL="273600" indent="-273600">
              <a:spcBef>
                <a:spcPts val="0"/>
              </a:spcBef>
            </a:pPr>
            <a:r>
              <a:rPr lang="en-US" sz="2200" dirty="0"/>
              <a:t>EE </a:t>
            </a:r>
            <a:r>
              <a:rPr lang="en-US" sz="2200" dirty="0" err="1"/>
              <a:t>Shashlik</a:t>
            </a:r>
            <a:r>
              <a:rPr lang="en-US" sz="2200" dirty="0"/>
              <a:t> </a:t>
            </a:r>
            <a:r>
              <a:rPr lang="en-US" sz="2200" dirty="0" smtClean="0"/>
              <a:t>provides </a:t>
            </a:r>
            <a:r>
              <a:rPr lang="en-US" sz="2200" dirty="0"/>
              <a:t>a similar structure to </a:t>
            </a:r>
            <a:endParaRPr lang="en-US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 </a:t>
            </a:r>
            <a:r>
              <a:rPr lang="en-US" sz="2200" dirty="0" smtClean="0"/>
              <a:t>    the </a:t>
            </a:r>
            <a:r>
              <a:rPr lang="en-US" sz="2200" dirty="0"/>
              <a:t>current </a:t>
            </a:r>
            <a:r>
              <a:rPr lang="en-US" sz="2200" dirty="0" smtClean="0"/>
              <a:t>electromagnetic calorimeters </a:t>
            </a:r>
            <a:endParaRPr lang="en-US" sz="2200" dirty="0"/>
          </a:p>
          <a:p>
            <a:pPr marL="568800" lvl="1" indent="-234000">
              <a:spcBef>
                <a:spcPts val="0"/>
              </a:spcBef>
            </a:pPr>
            <a:r>
              <a:rPr lang="en-US" sz="2000" dirty="0" smtClean="0"/>
              <a:t>With more </a:t>
            </a:r>
            <a:r>
              <a:rPr lang="en-US" sz="2000" dirty="0"/>
              <a:t>compact design -</a:t>
            </a:r>
            <a:r>
              <a:rPr lang="en-US" sz="2000" dirty="0" smtClean="0"/>
              <a:t> </a:t>
            </a:r>
            <a:r>
              <a:rPr lang="en-US" sz="2000" dirty="0"/>
              <a:t>higher </a:t>
            </a:r>
            <a:r>
              <a:rPr lang="en-US" sz="2000" dirty="0" smtClean="0"/>
              <a:t>granularity</a:t>
            </a:r>
            <a:endParaRPr lang="en-US" dirty="0" smtClean="0"/>
          </a:p>
          <a:p>
            <a:pPr marL="60480" indent="0">
              <a:spcBef>
                <a:spcPts val="0"/>
              </a:spcBef>
              <a:buNone/>
            </a:pPr>
            <a:endParaRPr lang="en-US" dirty="0" smtClean="0"/>
          </a:p>
          <a:p>
            <a:pPr marL="403380" indent="-342900">
              <a:spcBef>
                <a:spcPts val="0"/>
              </a:spcBef>
            </a:pPr>
            <a:r>
              <a:rPr lang="en-US" sz="2200" dirty="0" smtClean="0"/>
              <a:t>R&amp;D to demonstrate radiation tolerance </a:t>
            </a:r>
          </a:p>
          <a:p>
            <a:pPr marL="677700" lvl="1" indent="-342900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Crystals </a:t>
            </a:r>
            <a:r>
              <a:rPr lang="en-US" sz="2000" dirty="0" smtClean="0">
                <a:solidFill>
                  <a:srgbClr val="008000"/>
                </a:solidFill>
              </a:rPr>
              <a:t>- LYSO/CeF</a:t>
            </a:r>
            <a:r>
              <a:rPr lang="en-US" dirty="0"/>
              <a:t>3</a:t>
            </a:r>
            <a:endParaRPr lang="en-US" sz="2000" dirty="0" smtClean="0">
              <a:solidFill>
                <a:srgbClr val="008000"/>
              </a:solidFill>
            </a:endParaRPr>
          </a:p>
          <a:p>
            <a:pPr marL="677700" lvl="1" indent="-342900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Wave-Length 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hifter solutions </a:t>
            </a:r>
          </a:p>
          <a:p>
            <a:pPr marL="33480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dirty="0" smtClean="0"/>
              <a:t>- </a:t>
            </a:r>
            <a:r>
              <a:rPr lang="en-US" sz="2000" dirty="0" smtClean="0">
                <a:solidFill>
                  <a:srgbClr val="008000"/>
                </a:solidFill>
              </a:rPr>
              <a:t>Quartz capillaries…</a:t>
            </a:r>
          </a:p>
          <a:p>
            <a:pPr marL="677700" lvl="1" indent="-342900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Scintillating fibers silica fused/crystals doped </a:t>
            </a:r>
          </a:p>
          <a:p>
            <a:pPr marL="334800" lvl="1" indent="0"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sz="2000" dirty="0" smtClean="0">
                <a:solidFill>
                  <a:srgbClr val="000000"/>
                </a:solidFill>
              </a:rPr>
              <a:t>with Ce3</a:t>
            </a:r>
          </a:p>
          <a:p>
            <a:pPr marL="677700" lvl="1" indent="-342900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Photo-detector technology </a:t>
            </a:r>
            <a:r>
              <a:rPr lang="en-US" sz="2000" dirty="0" smtClean="0">
                <a:solidFill>
                  <a:srgbClr val="008000"/>
                </a:solidFill>
              </a:rPr>
              <a:t>- </a:t>
            </a:r>
            <a:r>
              <a:rPr lang="en-US" sz="2000" dirty="0" err="1" smtClean="0">
                <a:solidFill>
                  <a:srgbClr val="008000"/>
                </a:solidFill>
              </a:rPr>
              <a:t>GaInP</a:t>
            </a:r>
            <a:r>
              <a:rPr lang="en-US" sz="2000" dirty="0">
                <a:solidFill>
                  <a:srgbClr val="008000"/>
                </a:solidFill>
              </a:rPr>
              <a:t>/</a:t>
            </a:r>
            <a:r>
              <a:rPr lang="en-US" sz="2000" dirty="0" err="1" smtClean="0">
                <a:solidFill>
                  <a:srgbClr val="008000"/>
                </a:solidFill>
              </a:rPr>
              <a:t>SiPM</a:t>
            </a:r>
            <a:r>
              <a:rPr lang="en-US" sz="2000" dirty="0" smtClean="0">
                <a:solidFill>
                  <a:srgbClr val="008000"/>
                </a:solidFill>
              </a:rPr>
              <a:t>  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6" y="4724883"/>
            <a:ext cx="3798127" cy="17096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Replacement of Electromagnetic calorimeter with </a:t>
            </a:r>
            <a:r>
              <a:rPr lang="en-US" dirty="0" err="1" smtClean="0">
                <a:solidFill>
                  <a:srgbClr val="000000"/>
                </a:solidFill>
              </a:rPr>
              <a:t>Shashlik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" name="IMG_003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503" t="19125" r="16600" b="54304"/>
          <a:stretch/>
        </p:blipFill>
        <p:spPr>
          <a:xfrm>
            <a:off x="4504067" y="5295346"/>
            <a:ext cx="1100224" cy="8120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111" y="4432300"/>
            <a:ext cx="2257700" cy="22152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72411" y="6206512"/>
            <a:ext cx="141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GaInP</a:t>
            </a:r>
            <a:r>
              <a:rPr lang="en-US" dirty="0" smtClean="0">
                <a:solidFill>
                  <a:schemeClr val="bg1"/>
                </a:solidFill>
              </a:rPr>
              <a:t> sensor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Shashlik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863600"/>
            <a:ext cx="3213100" cy="331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1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10 at 11.57.15 PM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b="4728"/>
          <a:stretch/>
        </p:blipFill>
        <p:spPr>
          <a:xfrm>
            <a:off x="5078252" y="3302001"/>
            <a:ext cx="3844660" cy="355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Rebuild of </a:t>
            </a:r>
            <a:r>
              <a:rPr lang="en-US" dirty="0" err="1" smtClean="0"/>
              <a:t>Hadronic</a:t>
            </a:r>
            <a:r>
              <a:rPr lang="en-US" dirty="0" smtClean="0"/>
              <a:t>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98" y="824367"/>
            <a:ext cx="8552301" cy="28586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/>
              <a:t>Rebuild HE with: </a:t>
            </a:r>
            <a:endParaRPr lang="en-US" sz="2200" dirty="0"/>
          </a:p>
          <a:p>
            <a:pPr lvl="1">
              <a:spcBef>
                <a:spcPts val="0"/>
              </a:spcBef>
            </a:pPr>
            <a:r>
              <a:rPr lang="en-US" dirty="0"/>
              <a:t>R</a:t>
            </a:r>
            <a:r>
              <a:rPr lang="en-US" dirty="0" smtClean="0"/>
              <a:t>adiation tolerant material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Higher granularity (</a:t>
            </a:r>
            <a:r>
              <a:rPr lang="en-US" sz="2000" dirty="0" err="1" smtClean="0"/>
              <a:t>η</a:t>
            </a:r>
            <a:r>
              <a:rPr lang="en-US" sz="2000" dirty="0" smtClean="0"/>
              <a:t>/</a:t>
            </a:r>
            <a:r>
              <a:rPr lang="en-US" sz="2000" dirty="0" err="1" smtClean="0"/>
              <a:t>φ</a:t>
            </a:r>
            <a:r>
              <a:rPr lang="en-US" sz="2000" dirty="0" smtClean="0"/>
              <a:t> - longitudinal)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Closer to IP behind EE </a:t>
            </a:r>
            <a:r>
              <a:rPr lang="en-US" sz="2000" dirty="0" err="1"/>
              <a:t>S</a:t>
            </a:r>
            <a:r>
              <a:rPr lang="en-US" sz="2000" dirty="0" err="1" smtClean="0"/>
              <a:t>hashlik</a:t>
            </a:r>
            <a:r>
              <a:rPr lang="en-US" sz="2000" dirty="0" smtClean="0"/>
              <a:t> or HGCAL </a:t>
            </a:r>
            <a:endParaRPr lang="en-US" sz="2200" dirty="0"/>
          </a:p>
          <a:p>
            <a:pPr marL="403380" indent="-342900">
              <a:spcBef>
                <a:spcPts val="0"/>
              </a:spcBef>
            </a:pPr>
            <a:r>
              <a:rPr lang="en-US" sz="2200" dirty="0" smtClean="0"/>
              <a:t>R&amp;D </a:t>
            </a:r>
            <a:r>
              <a:rPr lang="en-US" sz="2200" dirty="0"/>
              <a:t>to demonstrate radiation </a:t>
            </a:r>
            <a:endParaRPr lang="en-US" sz="2200" dirty="0" smtClean="0"/>
          </a:p>
          <a:p>
            <a:pPr marL="730800" lvl="1" indent="-270000">
              <a:spcBef>
                <a:spcPts val="0"/>
              </a:spcBef>
            </a:pPr>
            <a:r>
              <a:rPr lang="en-US" dirty="0" smtClean="0"/>
              <a:t>Different geometry (finger tiles) 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A</a:t>
            </a:r>
            <a:r>
              <a:rPr lang="en-US" sz="2000" dirty="0" smtClean="0"/>
              <a:t>nd different materials </a:t>
            </a:r>
            <a:r>
              <a:rPr lang="en-US" sz="2000" dirty="0" smtClean="0">
                <a:solidFill>
                  <a:srgbClr val="008000"/>
                </a:solidFill>
              </a:rPr>
              <a:t>- liquid scintillator and other options</a:t>
            </a:r>
            <a:endParaRPr lang="en-US" sz="2000" dirty="0" smtClean="0"/>
          </a:p>
          <a:p>
            <a:pPr lvl="2"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2" y="3746500"/>
            <a:ext cx="4167348" cy="279400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60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High-Granularity Calorimeter (HGCAL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72" y="951242"/>
            <a:ext cx="6513928" cy="565739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/>
              <a:t>Silicon-lead ECAL </a:t>
            </a:r>
            <a:r>
              <a:rPr lang="en-US" sz="2200" dirty="0"/>
              <a:t>&amp;</a:t>
            </a:r>
            <a:r>
              <a:rPr lang="en-US" sz="2200" dirty="0" smtClean="0"/>
              <a:t> 4</a:t>
            </a:r>
            <a:r>
              <a:rPr lang="el-GR" sz="2200" dirty="0" smtClean="0"/>
              <a:t>λ</a:t>
            </a:r>
            <a:r>
              <a:rPr lang="en-US" sz="2200" dirty="0" smtClean="0"/>
              <a:t> silicon-brass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/>
              <a:t> </a:t>
            </a:r>
            <a:r>
              <a:rPr lang="en-US" sz="2200" dirty="0" smtClean="0"/>
              <a:t>     shower-max HCAL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Fine-grained pads from 0.9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to 1.8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Fine depth segmentation ∼ 30/12 planes in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/>
              <a:t>     </a:t>
            </a:r>
            <a:r>
              <a:rPr lang="en-US" sz="2000" dirty="0" smtClean="0"/>
              <a:t>ECAL/</a:t>
            </a:r>
            <a:r>
              <a:rPr lang="en-US" sz="2000" dirty="0" err="1" smtClean="0"/>
              <a:t>SiHCAL</a:t>
            </a:r>
            <a:endParaRPr lang="en-US" sz="2000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3.7/1.4 </a:t>
            </a:r>
            <a:r>
              <a:rPr lang="en-US" sz="2000" dirty="0" err="1" smtClean="0"/>
              <a:t>Mchannels</a:t>
            </a:r>
            <a:r>
              <a:rPr lang="en-US" sz="2000" dirty="0" smtClean="0"/>
              <a:t> &amp; 420/250m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of silicon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2000" dirty="0" smtClean="0"/>
              <a:t>sensors in ECAL/</a:t>
            </a:r>
            <a:r>
              <a:rPr lang="en-US" sz="2000" dirty="0" err="1" smtClean="0"/>
              <a:t>SiHCAL</a:t>
            </a:r>
            <a:endParaRPr lang="en-US" sz="2000" dirty="0" smtClean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Full shower topology to mitigate PU effect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Back HCAL as HE-rebuild (lower radiation level) </a:t>
            </a:r>
          </a:p>
          <a:p>
            <a:pPr marL="274320" lvl="1" indent="0">
              <a:spcBef>
                <a:spcPts val="0"/>
              </a:spcBef>
              <a:buNone/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</a:p>
          <a:p>
            <a:pPr>
              <a:spcBef>
                <a:spcPts val="0"/>
              </a:spcBef>
            </a:pPr>
            <a:r>
              <a:rPr lang="en-US" sz="2200" dirty="0" smtClean="0"/>
              <a:t>R&amp;D sensors, cooling, reconstruction &amp; electronics</a:t>
            </a:r>
          </a:p>
          <a:p>
            <a:pPr marL="742950" lvl="2" indent="-342900">
              <a:spcBef>
                <a:spcPts val="0"/>
              </a:spcBef>
              <a:buFont typeface="Lucida Grande"/>
              <a:buChar char="-"/>
            </a:pPr>
            <a:r>
              <a:rPr lang="en-US" dirty="0">
                <a:solidFill>
                  <a:srgbClr val="008000"/>
                </a:solidFill>
              </a:rPr>
              <a:t>Build on ILC/CLIC &amp; CALICE </a:t>
            </a:r>
            <a:r>
              <a:rPr lang="en-US" dirty="0" smtClean="0">
                <a:solidFill>
                  <a:srgbClr val="008000"/>
                </a:solidFill>
              </a:rPr>
              <a:t>developments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Many common areas of R&amp;D with tracker and other systems upgrades </a:t>
            </a:r>
          </a:p>
          <a:p>
            <a:pPr marL="1000800" lvl="2">
              <a:spcBef>
                <a:spcPts val="0"/>
              </a:spcBef>
            </a:pPr>
            <a:r>
              <a:rPr lang="en-US" sz="2000" dirty="0" smtClean="0">
                <a:solidFill>
                  <a:srgbClr val="BF0000"/>
                </a:solidFill>
              </a:rPr>
              <a:t>Si sensors </a:t>
            </a:r>
            <a:r>
              <a:rPr lang="en-US" dirty="0"/>
              <a:t>320µm </a:t>
            </a:r>
            <a:r>
              <a:rPr lang="en-US" dirty="0" smtClean="0"/>
              <a:t>8” wafers </a:t>
            </a:r>
            <a:r>
              <a:rPr lang="en-US" dirty="0"/>
              <a:t>with 200µm &amp; 100µm </a:t>
            </a:r>
            <a:r>
              <a:rPr lang="en-US" dirty="0" smtClean="0"/>
              <a:t>depletion</a:t>
            </a:r>
            <a:endParaRPr lang="en-US" sz="2000" dirty="0" smtClean="0">
              <a:solidFill>
                <a:srgbClr val="BF0000"/>
              </a:solidFill>
            </a:endParaRPr>
          </a:p>
          <a:p>
            <a:pPr marL="1000800" lvl="2">
              <a:spcBef>
                <a:spcPts val="0"/>
              </a:spcBef>
            </a:pPr>
            <a:r>
              <a:rPr lang="en-US" dirty="0">
                <a:solidFill>
                  <a:srgbClr val="BF0000"/>
                </a:solidFill>
              </a:rPr>
              <a:t>R</a:t>
            </a:r>
            <a:r>
              <a:rPr lang="en-US" sz="2000" dirty="0" smtClean="0">
                <a:solidFill>
                  <a:srgbClr val="BF0000"/>
                </a:solidFill>
              </a:rPr>
              <a:t>eadout chain </a:t>
            </a:r>
            <a:r>
              <a:rPr lang="en-US" dirty="0">
                <a:solidFill>
                  <a:srgbClr val="BF0000"/>
                </a:solidFill>
              </a:rPr>
              <a:t>-</a:t>
            </a:r>
            <a:r>
              <a:rPr lang="en-US" sz="2000" dirty="0" smtClean="0">
                <a:solidFill>
                  <a:srgbClr val="BF0000"/>
                </a:solidFill>
              </a:rPr>
              <a:t> service</a:t>
            </a:r>
            <a:endParaRPr lang="en-US" dirty="0" smtClean="0"/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46926" y="6328204"/>
            <a:ext cx="406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Tiling of 8</a:t>
            </a:r>
            <a:r>
              <a:rPr lang="en-US" dirty="0"/>
              <a:t>” hexagonal Si-</a:t>
            </a:r>
            <a:r>
              <a:rPr lang="en-US" dirty="0" smtClean="0"/>
              <a:t>sensors modules</a:t>
            </a:r>
            <a:endParaRPr lang="en-US" dirty="0"/>
          </a:p>
        </p:txBody>
      </p:sp>
      <p:pic>
        <p:nvPicPr>
          <p:cNvPr id="6" name="Picture 5" descr="Pet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83" y="3676776"/>
            <a:ext cx="2768600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083" y="913142"/>
            <a:ext cx="3636217" cy="2339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87235" y="3041134"/>
            <a:ext cx="1619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VBF Jet (no PU)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88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0" y="26007"/>
            <a:ext cx="7632700" cy="678235"/>
          </a:xfrm>
        </p:spPr>
        <p:txBody>
          <a:bodyPr/>
          <a:lstStyle/>
          <a:p>
            <a:pPr algn="ctr"/>
            <a:r>
              <a:rPr lang="en-US" dirty="0" smtClean="0"/>
              <a:t>Precision timing 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64164" y="810821"/>
            <a:ext cx="6004208" cy="4051100"/>
          </a:xfrm>
          <a:noFill/>
        </p:spPr>
        <p:txBody>
          <a:bodyPr>
            <a:noAutofit/>
          </a:bodyPr>
          <a:lstStyle/>
          <a:p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of flight measurement </a:t>
            </a:r>
            <a:r>
              <a:rPr lang="en-US" dirty="0" smtClean="0"/>
              <a:t>could provide PU mitigation for neutrals</a:t>
            </a:r>
          </a:p>
          <a:p>
            <a:pPr lvl="1"/>
            <a:r>
              <a:rPr lang="en-US" dirty="0" smtClean="0"/>
              <a:t>precision </a:t>
            </a:r>
            <a:r>
              <a:rPr lang="en-US" dirty="0"/>
              <a:t>of ∼ 10 </a:t>
            </a:r>
            <a:r>
              <a:rPr lang="en-US" dirty="0" err="1"/>
              <a:t>ps</a:t>
            </a:r>
            <a:r>
              <a:rPr lang="en-US" dirty="0"/>
              <a:t> </a:t>
            </a:r>
            <a:r>
              <a:rPr lang="en-US" dirty="0" smtClean="0"/>
              <a:t>allows </a:t>
            </a:r>
            <a:r>
              <a:rPr lang="en-US" dirty="0"/>
              <a:t>energy deposit </a:t>
            </a:r>
            <a:r>
              <a:rPr lang="en-US" dirty="0" smtClean="0"/>
              <a:t>association </a:t>
            </a:r>
            <a:r>
              <a:rPr lang="en-US" dirty="0"/>
              <a:t>to vertex in the range of ∼ 1 cm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Generic R&amp;D on 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8000"/>
                </a:solidFill>
                <a:latin typeface="Calibri" panose="020F0502020204030204" pitchFamily="34" charset="0"/>
                <a:cs typeface="Arial Black"/>
              </a:rPr>
              <a:t>PMT</a:t>
            </a: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Arial Black"/>
              </a:rPr>
              <a:t>-MCP or</a:t>
            </a: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Arial Black"/>
              </a:rPr>
              <a:t>“Ionization-MCP</a:t>
            </a:r>
            <a:r>
              <a:rPr lang="en-US" dirty="0" smtClean="0">
                <a:solidFill>
                  <a:srgbClr val="008000"/>
                </a:solidFill>
                <a:latin typeface="Calibri" panose="020F0502020204030204" pitchFamily="34" charset="0"/>
              </a:rPr>
              <a:t>”</a:t>
            </a:r>
            <a:endParaRPr lang="it-IT" dirty="0" smtClean="0">
              <a:solidFill>
                <a:srgbClr val="008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8000"/>
                </a:solidFill>
                <a:latin typeface="Calibri" panose="020F0502020204030204" pitchFamily="34" charset="0"/>
                <a:cs typeface="Arial Black"/>
              </a:rPr>
              <a:t>Silicon </a:t>
            </a: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  <a:cs typeface="Arial Black"/>
              </a:rPr>
              <a:t>sensors </a:t>
            </a:r>
            <a:r>
              <a:rPr lang="en-US" dirty="0">
                <a:solidFill>
                  <a:srgbClr val="008000"/>
                </a:solidFill>
                <a:latin typeface="Calibri" panose="020F0502020204030204" pitchFamily="34" charset="0"/>
              </a:rPr>
              <a:t>: highly doped Si </a:t>
            </a:r>
            <a:r>
              <a:rPr lang="en-US" dirty="0" smtClean="0">
                <a:solidFill>
                  <a:srgbClr val="008000"/>
                </a:solidFill>
                <a:latin typeface="Calibri" panose="020F0502020204030204" pitchFamily="34" charset="0"/>
              </a:rPr>
              <a:t>sensor</a:t>
            </a:r>
          </a:p>
          <a:p>
            <a:pPr lvl="1">
              <a:spcBef>
                <a:spcPts val="0"/>
              </a:spcBef>
            </a:pPr>
            <a:r>
              <a:rPr lang="en-US" dirty="0" err="1">
                <a:solidFill>
                  <a:srgbClr val="008000"/>
                </a:solidFill>
              </a:rPr>
              <a:t>SiPM</a:t>
            </a:r>
            <a:r>
              <a:rPr lang="en-US" dirty="0">
                <a:solidFill>
                  <a:srgbClr val="008000"/>
                </a:solidFill>
              </a:rPr>
              <a:t>, </a:t>
            </a:r>
            <a:r>
              <a:rPr lang="en-US" dirty="0" smtClean="0">
                <a:solidFill>
                  <a:srgbClr val="008000"/>
                </a:solidFill>
              </a:rPr>
              <a:t>HAPD</a:t>
            </a:r>
            <a:endParaRPr lang="en-US" dirty="0">
              <a:solidFill>
                <a:srgbClr val="008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000000"/>
                </a:solidFill>
              </a:rPr>
              <a:t>Could allow implementation in </a:t>
            </a:r>
            <a:r>
              <a:rPr lang="en-US" dirty="0" err="1">
                <a:solidFill>
                  <a:srgbClr val="000000"/>
                </a:solidFill>
              </a:rPr>
              <a:t>p</a:t>
            </a:r>
            <a:r>
              <a:rPr lang="en-US" dirty="0" err="1" smtClean="0">
                <a:solidFill>
                  <a:srgbClr val="000000"/>
                </a:solidFill>
              </a:rPr>
              <a:t>reshower</a:t>
            </a:r>
            <a:r>
              <a:rPr lang="en-US" dirty="0" smtClean="0">
                <a:solidFill>
                  <a:srgbClr val="000000"/>
                </a:solidFill>
              </a:rPr>
              <a:t> 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embedded layer </a:t>
            </a:r>
            <a:r>
              <a:rPr lang="en-US" dirty="0">
                <a:solidFill>
                  <a:srgbClr val="000000"/>
                </a:solidFill>
              </a:rPr>
              <a:t>or full calorimeter </a:t>
            </a:r>
            <a:r>
              <a:rPr lang="en-US" dirty="0" smtClean="0">
                <a:solidFill>
                  <a:srgbClr val="000000"/>
                </a:solidFill>
              </a:rPr>
              <a:t>signal</a:t>
            </a:r>
            <a:endParaRPr lang="en-US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Current </a:t>
            </a:r>
            <a:r>
              <a:rPr lang="en-US" dirty="0"/>
              <a:t>ECAL barrel timing performance (∼ 100 </a:t>
            </a:r>
            <a:r>
              <a:rPr lang="en-US" dirty="0" err="1"/>
              <a:t>ps</a:t>
            </a:r>
            <a:r>
              <a:rPr lang="en-US" dirty="0"/>
              <a:t> with APD and 40 ns shaping) </a:t>
            </a:r>
            <a:r>
              <a:rPr lang="en-US" dirty="0" smtClean="0"/>
              <a:t>can </a:t>
            </a:r>
            <a:r>
              <a:rPr lang="en-US" dirty="0"/>
              <a:t>be optimized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with new VFE </a:t>
            </a:r>
            <a:r>
              <a:rPr lang="en-US" dirty="0"/>
              <a:t>electronics</a:t>
            </a:r>
          </a:p>
          <a:p>
            <a:pPr lvl="1">
              <a:spcBef>
                <a:spcPts val="0"/>
              </a:spcBef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B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09577" y="942141"/>
            <a:ext cx="2944424" cy="3243796"/>
            <a:chOff x="4805546" y="2259669"/>
            <a:chExt cx="3942918" cy="412389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5495" y="5693098"/>
              <a:ext cx="3386347" cy="660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535374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50614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65854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8154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353744" y="5991671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5061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6585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810944" y="6019055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9678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1202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2726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64250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5774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7298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68822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034614" y="5661248"/>
              <a:ext cx="186402" cy="33042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9633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1157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2681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4205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5729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9633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8777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1157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0301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681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4205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5729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7253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8777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030144" y="6021288"/>
              <a:ext cx="0" cy="36227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>
              <a:off x="4805546" y="2259669"/>
              <a:ext cx="3942918" cy="3551569"/>
              <a:chOff x="4805546" y="2259669"/>
              <a:chExt cx="3942918" cy="3551569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9"/>
              <a:stretch/>
            </p:blipFill>
            <p:spPr bwMode="auto">
              <a:xfrm>
                <a:off x="4805546" y="2276872"/>
                <a:ext cx="3942918" cy="3534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 rot="16200000">
                <a:off x="4569728" y="2549973"/>
                <a:ext cx="88838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RMS (ns)</a:t>
                </a:r>
                <a:endPara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4" name="Rectangle 43"/>
          <p:cNvSpPr/>
          <p:nvPr/>
        </p:nvSpPr>
        <p:spPr>
          <a:xfrm>
            <a:off x="5807615" y="4291416"/>
            <a:ext cx="33445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GEANT4 simulation </a:t>
            </a:r>
            <a:r>
              <a:rPr lang="en-US" sz="1600" dirty="0" smtClean="0">
                <a:solidFill>
                  <a:srgbClr val="7030A0"/>
                </a:solidFill>
              </a:rPr>
              <a:t>crystals 1cm slices </a:t>
            </a:r>
            <a:endParaRPr lang="en-US" sz="16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1603103" y="5040158"/>
            <a:ext cx="2428997" cy="1458000"/>
            <a:chOff x="6682115" y="1771738"/>
            <a:chExt cx="2428997" cy="1458000"/>
          </a:xfrm>
        </p:grpSpPr>
        <p:pic>
          <p:nvPicPr>
            <p:cNvPr id="46" name="Picture 45" descr="CerenkovMCP-Schematic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32111" y="1771738"/>
              <a:ext cx="1479001" cy="1458000"/>
            </a:xfrm>
            <a:prstGeom prst="rect">
              <a:avLst/>
            </a:prstGeom>
          </p:spPr>
        </p:pic>
        <p:grpSp>
          <p:nvGrpSpPr>
            <p:cNvPr id="47" name="Group 46"/>
            <p:cNvGrpSpPr/>
            <p:nvPr/>
          </p:nvGrpSpPr>
          <p:grpSpPr>
            <a:xfrm>
              <a:off x="6682115" y="1972892"/>
              <a:ext cx="1094142" cy="1154246"/>
              <a:chOff x="6682115" y="1972892"/>
              <a:chExt cx="1094142" cy="1154246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901190" y="1972892"/>
                <a:ext cx="685800" cy="115424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 flipV="1">
                <a:off x="6682115" y="2614548"/>
                <a:ext cx="752475" cy="197711"/>
              </a:xfrm>
              <a:prstGeom prst="line">
                <a:avLst/>
              </a:prstGeom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 flipH="1" flipV="1">
                <a:off x="7355798" y="2396189"/>
                <a:ext cx="273118" cy="189269"/>
              </a:xfrm>
              <a:prstGeom prst="line">
                <a:avLst/>
              </a:prstGeom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397722" y="2627381"/>
                <a:ext cx="378535" cy="1588"/>
              </a:xfrm>
              <a:prstGeom prst="line">
                <a:avLst/>
              </a:prstGeom>
              <a:ln w="63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/>
          <p:cNvGrpSpPr/>
          <p:nvPr/>
        </p:nvGrpSpPr>
        <p:grpSpPr>
          <a:xfrm>
            <a:off x="3984800" y="5040158"/>
            <a:ext cx="2748602" cy="1476375"/>
            <a:chOff x="6550278" y="3478122"/>
            <a:chExt cx="2748602" cy="1476375"/>
          </a:xfrm>
        </p:grpSpPr>
        <p:pic>
          <p:nvPicPr>
            <p:cNvPr id="53" name="Picture 52" descr="IMCP_Schematic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4390" y="3478122"/>
              <a:ext cx="1634490" cy="1476375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7053590" y="3681012"/>
              <a:ext cx="609600" cy="115424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6550278" y="4285880"/>
              <a:ext cx="1019944" cy="124114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7547144" y="3985390"/>
              <a:ext cx="378535" cy="316469"/>
            </a:xfrm>
            <a:prstGeom prst="line">
              <a:avLst/>
            </a:prstGeom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1799415" y="6395958"/>
            <a:ext cx="1930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cs typeface="Arial Black"/>
              </a:rPr>
              <a:t>Classical PMT-MCP</a:t>
            </a:r>
            <a:endParaRPr lang="en-US" sz="1600" dirty="0">
              <a:solidFill>
                <a:srgbClr val="000000"/>
              </a:solidFill>
              <a:cs typeface="Arial Black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31" y="5322903"/>
            <a:ext cx="1261725" cy="115424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5" y="4909894"/>
            <a:ext cx="1951417" cy="1262323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390140" y="6196464"/>
            <a:ext cx="26638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P</a:t>
            </a:r>
            <a:r>
              <a:rPr lang="it-IT" sz="1600" dirty="0" err="1" smtClean="0"/>
              <a:t>rototype</a:t>
            </a:r>
            <a:r>
              <a:rPr lang="it-IT" sz="1600" dirty="0" smtClean="0"/>
              <a:t> waveform digitizer on a LAPPD mockup, 15 GSa/s</a:t>
            </a:r>
            <a:endParaRPr lang="it-IT" sz="1600" dirty="0"/>
          </a:p>
        </p:txBody>
      </p:sp>
      <p:sp>
        <p:nvSpPr>
          <p:cNvPr id="61" name="TextBox 60"/>
          <p:cNvSpPr txBox="1"/>
          <p:nvPr/>
        </p:nvSpPr>
        <p:spPr>
          <a:xfrm>
            <a:off x="4488112" y="6411999"/>
            <a:ext cx="1629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cs typeface="Arial Black"/>
              </a:rPr>
              <a:t>“Ionization-MCP”</a:t>
            </a:r>
            <a:endParaRPr lang="en-US" sz="1600" dirty="0">
              <a:solidFill>
                <a:srgbClr val="000000"/>
              </a:solidFill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5698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025" y="1392516"/>
            <a:ext cx="8280876" cy="43858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noProof="0" dirty="0" smtClean="0">
                <a:solidFill>
                  <a:srgbClr val="BF0000"/>
                </a:solidFill>
              </a:rPr>
              <a:t>CMS </a:t>
            </a:r>
            <a:r>
              <a:rPr lang="en-US" sz="3600" dirty="0" smtClean="0">
                <a:solidFill>
                  <a:srgbClr val="BF0000"/>
                </a:solidFill>
              </a:rPr>
              <a:t>Phase 2 </a:t>
            </a:r>
            <a:r>
              <a:rPr lang="en-US" sz="3600" noProof="0" dirty="0" err="1" smtClean="0">
                <a:solidFill>
                  <a:srgbClr val="BF0000"/>
                </a:solidFill>
              </a:rPr>
              <a:t>Muon</a:t>
            </a:r>
            <a:r>
              <a:rPr lang="en-US" sz="3600" noProof="0" dirty="0" smtClean="0">
                <a:solidFill>
                  <a:srgbClr val="BF0000"/>
                </a:solidFill>
              </a:rPr>
              <a:t> upgrades</a:t>
            </a:r>
          </a:p>
          <a:p>
            <a:pPr>
              <a:spcBef>
                <a:spcPct val="0"/>
              </a:spcBef>
              <a:defRPr/>
            </a:pPr>
            <a:endParaRPr lang="en-US" sz="2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ct val="0"/>
              </a:spcBef>
              <a:buFont typeface="Courier New"/>
              <a:buChar char="o"/>
              <a:defRPr/>
            </a:pPr>
            <a:r>
              <a: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detectors are expected to survive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3000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fb</a:t>
            </a:r>
            <a:r>
              <a:rPr lang="en-US" sz="2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sz="24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55200" lvl="1" indent="-270000">
              <a:spcBef>
                <a:spcPct val="0"/>
              </a:spcBef>
              <a:buFont typeface="Lucida Grande"/>
              <a:buChar char="-"/>
              <a:defRPr/>
            </a:pPr>
            <a:r>
              <a:rPr lang="en-US" sz="2000" dirty="0" smtClean="0"/>
              <a:t>Studies on long term operation &amp; aging mitigations are ongoing </a:t>
            </a:r>
          </a:p>
          <a:p>
            <a:pPr indent="-356400">
              <a:spcBef>
                <a:spcPts val="0"/>
              </a:spcBef>
              <a:buFont typeface="Courier New"/>
              <a:buChar char="o"/>
            </a:pPr>
            <a:r>
              <a:rPr lang="en-US" sz="2200" dirty="0" smtClean="0">
                <a:solidFill>
                  <a:srgbClr val="595959"/>
                </a:solidFill>
              </a:rPr>
              <a:t>New forward </a:t>
            </a:r>
            <a:r>
              <a:rPr lang="en-US" sz="2200" dirty="0" err="1" smtClean="0">
                <a:solidFill>
                  <a:srgbClr val="595959"/>
                </a:solidFill>
              </a:rPr>
              <a:t>Muon</a:t>
            </a:r>
            <a:r>
              <a:rPr lang="en-US" sz="2200" dirty="0" smtClean="0">
                <a:solidFill>
                  <a:srgbClr val="595959"/>
                </a:solidFill>
              </a:rPr>
              <a:t> </a:t>
            </a:r>
            <a:r>
              <a:rPr lang="en-US" sz="2200" dirty="0">
                <a:solidFill>
                  <a:srgbClr val="595959"/>
                </a:solidFill>
              </a:rPr>
              <a:t>d</a:t>
            </a:r>
            <a:r>
              <a:rPr lang="en-US" sz="2200" dirty="0" smtClean="0">
                <a:solidFill>
                  <a:srgbClr val="595959"/>
                </a:solidFill>
              </a:rPr>
              <a:t>etectors </a:t>
            </a:r>
          </a:p>
          <a:p>
            <a:pPr marL="633600" lvl="1" indent="-248400">
              <a:buFont typeface="Lucida Grande"/>
              <a:buChar char="-"/>
            </a:pPr>
            <a:r>
              <a:rPr lang="en-US" sz="2000" dirty="0" smtClean="0">
                <a:solidFill>
                  <a:srgbClr val="000000"/>
                </a:solidFill>
              </a:rPr>
              <a:t>GEM - RPC </a:t>
            </a:r>
            <a:r>
              <a:rPr lang="en-US" sz="2000" dirty="0" err="1" smtClean="0">
                <a:solidFill>
                  <a:srgbClr val="000000"/>
                </a:solidFill>
              </a:rPr>
              <a:t>bakelite</a:t>
            </a:r>
            <a:r>
              <a:rPr lang="en-US" sz="2000" dirty="0">
                <a:solidFill>
                  <a:srgbClr val="000000"/>
                </a:solidFill>
              </a:rPr>
              <a:t>/glass with low resistivity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81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New forward </a:t>
            </a:r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dirty="0" err="1" smtClean="0">
                <a:solidFill>
                  <a:srgbClr val="000000"/>
                </a:solidFill>
              </a:rPr>
              <a:t>uon</a:t>
            </a:r>
            <a:r>
              <a:rPr lang="en-US" dirty="0" smtClean="0">
                <a:solidFill>
                  <a:srgbClr val="000000"/>
                </a:solidFill>
              </a:rPr>
              <a:t> detectors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949" y="816822"/>
            <a:ext cx="5123379" cy="2802677"/>
          </a:xfrm>
        </p:spPr>
        <p:txBody>
          <a:bodyPr>
            <a:normAutofit fontScale="85000" lnSpcReduction="20000"/>
          </a:bodyPr>
          <a:lstStyle/>
          <a:p>
            <a:pPr marL="0" lvl="1" indent="-342900">
              <a:lnSpc>
                <a:spcPct val="12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400" dirty="0" smtClean="0">
                <a:solidFill>
                  <a:srgbClr val="000090"/>
                </a:solidFill>
              </a:rPr>
              <a:t>Complete </a:t>
            </a:r>
            <a:r>
              <a:rPr lang="en-US" sz="2400" dirty="0" err="1" smtClean="0">
                <a:solidFill>
                  <a:srgbClr val="000090"/>
                </a:solidFill>
              </a:rPr>
              <a:t>muon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>
                <a:solidFill>
                  <a:srgbClr val="000090"/>
                </a:solidFill>
              </a:rPr>
              <a:t>stations at 1.6 &lt; |</a:t>
            </a:r>
            <a:r>
              <a:rPr lang="en-US" sz="2400" dirty="0">
                <a:solidFill>
                  <a:srgbClr val="000090"/>
                </a:solidFill>
                <a:latin typeface="Symbol" pitchFamily="18" charset="2"/>
              </a:rPr>
              <a:t>h</a:t>
            </a:r>
            <a:r>
              <a:rPr lang="en-US" sz="2400" dirty="0">
                <a:solidFill>
                  <a:srgbClr val="000090"/>
                </a:solidFill>
              </a:rPr>
              <a:t>| &lt; </a:t>
            </a:r>
            <a:r>
              <a:rPr lang="en-US" sz="2400" dirty="0" smtClean="0">
                <a:solidFill>
                  <a:srgbClr val="000090"/>
                </a:solidFill>
              </a:rPr>
              <a:t>2.4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     to reduce trigger rates </a:t>
            </a:r>
            <a:endParaRPr lang="en-US" sz="2400" dirty="0">
              <a:solidFill>
                <a:srgbClr val="000090"/>
              </a:solidFill>
            </a:endParaRPr>
          </a:p>
          <a:p>
            <a:pPr marL="576000" lvl="3"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/>
              <a:t>GEMs </a:t>
            </a:r>
            <a:r>
              <a:rPr lang="en-US" sz="1600" dirty="0"/>
              <a:t>in 2 first stations  </a:t>
            </a:r>
            <a:r>
              <a:rPr lang="en-US" sz="1600" dirty="0" smtClean="0"/>
              <a:t>(improve </a:t>
            </a:r>
            <a:r>
              <a:rPr lang="en-US" sz="1600" dirty="0" err="1" smtClean="0"/>
              <a:t>Pt</a:t>
            </a:r>
            <a:r>
              <a:rPr lang="en-US" sz="1600" dirty="0" smtClean="0"/>
              <a:t> </a:t>
            </a:r>
            <a:r>
              <a:rPr lang="en-US" sz="1600" dirty="0"/>
              <a:t>resolution</a:t>
            </a:r>
            <a:r>
              <a:rPr lang="en-US" sz="1600" dirty="0" smtClean="0"/>
              <a:t>) </a:t>
            </a:r>
          </a:p>
          <a:p>
            <a:pPr marL="576000" lvl="3">
              <a:lnSpc>
                <a:spcPct val="120000"/>
              </a:lnSpc>
              <a:spcBef>
                <a:spcPts val="0"/>
              </a:spcBef>
            </a:pPr>
            <a:r>
              <a:rPr lang="en-US" sz="1600" dirty="0" smtClean="0"/>
              <a:t>RPCs </a:t>
            </a:r>
            <a:r>
              <a:rPr lang="en-US" sz="1600" dirty="0"/>
              <a:t>in 2 </a:t>
            </a:r>
            <a:r>
              <a:rPr lang="en-US" sz="1600" dirty="0" smtClean="0"/>
              <a:t>last </a:t>
            </a:r>
            <a:r>
              <a:rPr lang="en-US" sz="1600" dirty="0"/>
              <a:t>(timing resolution to </a:t>
            </a:r>
            <a:r>
              <a:rPr lang="en-US" sz="1600" dirty="0" smtClean="0"/>
              <a:t>reduce </a:t>
            </a:r>
            <a:r>
              <a:rPr lang="en-US" sz="1600" dirty="0" err="1" smtClean="0"/>
              <a:t>bgd</a:t>
            </a:r>
            <a:r>
              <a:rPr lang="en-US" sz="1600" dirty="0" smtClean="0"/>
              <a:t>)</a:t>
            </a:r>
            <a:endParaRPr lang="en-US" sz="1600" dirty="0"/>
          </a:p>
          <a:p>
            <a:pPr marL="57150" lvl="1" indent="-342900">
              <a:lnSpc>
                <a:spcPct val="120000"/>
              </a:lnSpc>
              <a:spcBef>
                <a:spcPts val="0"/>
              </a:spcBef>
              <a:buFont typeface="Courier New"/>
              <a:buChar char="o"/>
            </a:pPr>
            <a:r>
              <a:rPr lang="en-US" sz="2400" dirty="0" smtClean="0">
                <a:solidFill>
                  <a:srgbClr val="000090"/>
                </a:solidFill>
              </a:rPr>
              <a:t>Consider </a:t>
            </a:r>
            <a:r>
              <a:rPr lang="en-US" sz="2400" dirty="0">
                <a:solidFill>
                  <a:srgbClr val="000090"/>
                </a:solidFill>
              </a:rPr>
              <a:t>increase of the </a:t>
            </a:r>
            <a:r>
              <a:rPr lang="en-US" sz="2400" dirty="0" err="1">
                <a:solidFill>
                  <a:srgbClr val="000090"/>
                </a:solidFill>
              </a:rPr>
              <a:t>muon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coverage   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     up to </a:t>
            </a:r>
            <a:r>
              <a:rPr lang="en-US" sz="2400" dirty="0">
                <a:solidFill>
                  <a:srgbClr val="000090"/>
                </a:solidFill>
              </a:rPr>
              <a:t>|</a:t>
            </a:r>
            <a:r>
              <a:rPr lang="en-US" sz="2400" dirty="0">
                <a:solidFill>
                  <a:srgbClr val="000090"/>
                </a:solidFill>
                <a:latin typeface="Symbol" pitchFamily="18" charset="2"/>
              </a:rPr>
              <a:t>h</a:t>
            </a:r>
            <a:r>
              <a:rPr lang="en-US" sz="2400" dirty="0">
                <a:solidFill>
                  <a:srgbClr val="000090"/>
                </a:solidFill>
              </a:rPr>
              <a:t>| </a:t>
            </a:r>
            <a:r>
              <a:rPr lang="en-US" sz="2400" dirty="0" smtClean="0">
                <a:solidFill>
                  <a:srgbClr val="000090"/>
                </a:solidFill>
              </a:rPr>
              <a:t>∼ 3-4 coupled to extension of new  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     calorimeter and pixel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BE0204"/>
                </a:solidFill>
                <a:sym typeface="Wingdings"/>
              </a:rPr>
              <a:t> Increase physics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BE0204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BE0204"/>
                </a:solidFill>
                <a:sym typeface="Wingdings"/>
              </a:rPr>
              <a:t>     acceptance for physics channels with multi-   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BE0204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BE0204"/>
                </a:solidFill>
                <a:sym typeface="Wingdings"/>
              </a:rPr>
              <a:t>     lepton final state</a:t>
            </a:r>
          </a:p>
        </p:txBody>
      </p:sp>
      <p:pic>
        <p:nvPicPr>
          <p:cNvPr id="9" name="Picture 8" descr="rates_vs_eta__minpt20__PU100__def_2s_2s1b_2s1bge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7114" y="3041116"/>
            <a:ext cx="3732591" cy="3847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7" t="54280" r="14379"/>
          <a:stretch/>
        </p:blipFill>
        <p:spPr>
          <a:xfrm>
            <a:off x="5321299" y="800100"/>
            <a:ext cx="3670301" cy="233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3703880"/>
            <a:ext cx="3962400" cy="2900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" y="6413500"/>
            <a:ext cx="394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ZZ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(4µ)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without</a:t>
            </a:r>
            <a:r>
              <a:rPr lang="en-US" dirty="0" smtClean="0">
                <a:sym typeface="Wingdings"/>
              </a:rPr>
              <a:t>/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with</a:t>
            </a:r>
            <a:r>
              <a:rPr lang="en-US" dirty="0" smtClean="0">
                <a:sym typeface="Wingdings"/>
              </a:rPr>
              <a:t> ME0 extension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39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Trigger/DAQ upgrades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 descr="rate_neutri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1" y="3926710"/>
            <a:ext cx="2979999" cy="2855089"/>
          </a:xfrm>
          <a:prstGeom prst="rect">
            <a:avLst/>
          </a:prstGeom>
        </p:spPr>
      </p:pic>
      <p:pic>
        <p:nvPicPr>
          <p:cNvPr id="7" name="Picture 6" descr="Rate_Comparison_BE_noIso_lin-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/>
          <a:stretch/>
        </p:blipFill>
        <p:spPr>
          <a:xfrm>
            <a:off x="3175000" y="3937000"/>
            <a:ext cx="3340100" cy="281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77000" y="4756666"/>
            <a:ext cx="237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0204"/>
                </a:solidFill>
              </a:rPr>
              <a:t>Lepton trigger rate </a:t>
            </a:r>
          </a:p>
          <a:p>
            <a:r>
              <a:rPr lang="en-US" dirty="0">
                <a:solidFill>
                  <a:srgbClr val="BE0204"/>
                </a:solidFill>
              </a:rPr>
              <a:t>r</a:t>
            </a:r>
            <a:r>
              <a:rPr lang="en-US" dirty="0" smtClean="0">
                <a:solidFill>
                  <a:srgbClr val="BE0204"/>
                </a:solidFill>
              </a:rPr>
              <a:t>eduction by a factor 5 to 10 with track at L1 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825317"/>
            <a:ext cx="9133087" cy="303548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dirty="0" smtClean="0">
                <a:solidFill>
                  <a:srgbClr val="000090"/>
                </a:solidFill>
              </a:rPr>
              <a:t>Track trigger will reduce rates through</a:t>
            </a:r>
          </a:p>
          <a:p>
            <a:pPr marL="669600" lvl="1"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</a:t>
            </a:r>
            <a:r>
              <a:rPr lang="en-US" sz="1800" dirty="0" smtClean="0">
                <a:solidFill>
                  <a:schemeClr val="tx1"/>
                </a:solidFill>
              </a:rPr>
              <a:t>igh </a:t>
            </a:r>
            <a:r>
              <a:rPr lang="en-US" sz="1800" dirty="0">
                <a:solidFill>
                  <a:schemeClr val="tx1"/>
                </a:solidFill>
              </a:rPr>
              <a:t>momentum resolution </a:t>
            </a:r>
            <a:r>
              <a:rPr lang="en-US" sz="1800" dirty="0" smtClean="0">
                <a:solidFill>
                  <a:schemeClr val="tx1"/>
                </a:solidFill>
              </a:rPr>
              <a:t>of leptons - sharp thresholds </a:t>
            </a:r>
          </a:p>
          <a:p>
            <a:pPr marL="669600" lvl="1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Isolation for </a:t>
            </a: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/</a:t>
            </a:r>
            <a:r>
              <a:rPr lang="en-US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γ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/μ/</a:t>
            </a:r>
            <a:r>
              <a:rPr lang="en-US" sz="18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τ</a:t>
            </a: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cs typeface="Times New Roman"/>
              </a:rPr>
              <a:t>- reduce background</a:t>
            </a:r>
            <a:endParaRPr lang="en-US" sz="1800" dirty="0">
              <a:solidFill>
                <a:schemeClr val="tx1"/>
              </a:solidFill>
            </a:endParaRPr>
          </a:p>
          <a:p>
            <a:pPr marL="669600" lvl="1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Association of particles to same primary or secondary vertex - </a:t>
            </a:r>
            <a:r>
              <a:rPr lang="en-US" sz="1800" dirty="0">
                <a:solidFill>
                  <a:schemeClr val="tx1"/>
                </a:solidFill>
              </a:rPr>
              <a:t>reduce </a:t>
            </a:r>
            <a:r>
              <a:rPr lang="en-US" sz="1800" dirty="0" smtClean="0">
                <a:solidFill>
                  <a:schemeClr val="tx1"/>
                </a:solidFill>
              </a:rPr>
              <a:t>combinatorial effect of PU in multi-particle/jet triggers</a:t>
            </a:r>
          </a:p>
          <a:p>
            <a:pPr marL="669600" lvl="1">
              <a:spcBef>
                <a:spcPts val="0"/>
              </a:spcBef>
              <a:buFont typeface="Wingdings" charset="0"/>
              <a:buChar char="à"/>
            </a:pPr>
            <a:r>
              <a:rPr lang="en-US" dirty="0" smtClean="0">
                <a:solidFill>
                  <a:srgbClr val="BE0204"/>
                </a:solidFill>
              </a:rPr>
              <a:t>Gain ∼ 10 for lepton triggers </a:t>
            </a:r>
            <a:r>
              <a:rPr lang="en-US" dirty="0">
                <a:solidFill>
                  <a:srgbClr val="BE0204"/>
                </a:solidFill>
              </a:rPr>
              <a:t>-</a:t>
            </a:r>
            <a:r>
              <a:rPr lang="en-US" dirty="0" smtClean="0">
                <a:solidFill>
                  <a:srgbClr val="BE0204"/>
                </a:solidFill>
              </a:rPr>
              <a:t> will allow maintaining </a:t>
            </a:r>
            <a:r>
              <a:rPr lang="en-US" dirty="0">
                <a:solidFill>
                  <a:srgbClr val="BE0204"/>
                </a:solidFill>
              </a:rPr>
              <a:t>low trigger thresholds 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</a:rPr>
              <a:t>Increase of L1 bandwidth from 100 kHz to 500/1000 MHz will provide flexibility</a:t>
            </a:r>
          </a:p>
          <a:p>
            <a:pPr marL="633600" lvl="1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Allocate bandwidth to specific triggers - driven by physics or lower track-trigger efficiency</a:t>
            </a:r>
          </a:p>
          <a:p>
            <a:pPr marL="690750" lvl="1" indent="-342900">
              <a:spcBef>
                <a:spcPts val="0"/>
              </a:spcBef>
              <a:buFont typeface="Wingdings" charset="0"/>
              <a:buChar char="à"/>
            </a:pPr>
            <a:r>
              <a:rPr lang="en-US" dirty="0" smtClean="0">
                <a:solidFill>
                  <a:srgbClr val="BE0204"/>
                </a:solidFill>
                <a:sym typeface="Wingdings"/>
              </a:rPr>
              <a:t>Preliminary</a:t>
            </a:r>
            <a:r>
              <a:rPr lang="en-US" dirty="0" smtClean="0">
                <a:solidFill>
                  <a:srgbClr val="BE0204"/>
                </a:solidFill>
              </a:rPr>
              <a:t> ∼ 20-</a:t>
            </a:r>
            <a:r>
              <a:rPr lang="en-US" dirty="0">
                <a:solidFill>
                  <a:srgbClr val="BE0204"/>
                </a:solidFill>
              </a:rPr>
              <a:t>4</a:t>
            </a:r>
            <a:r>
              <a:rPr lang="en-US" dirty="0" smtClean="0">
                <a:solidFill>
                  <a:srgbClr val="BE0204"/>
                </a:solidFill>
              </a:rPr>
              <a:t>0% threshold reduction - may also allow to tolerate higher PU</a:t>
            </a:r>
          </a:p>
          <a:p>
            <a:pPr marL="290700"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</a:rPr>
              <a:t>Computing trigger output at 10 kHz - preserve present rejection rate</a:t>
            </a:r>
          </a:p>
        </p:txBody>
      </p:sp>
    </p:spTree>
    <p:extLst>
      <p:ext uri="{BB962C8B-B14F-4D97-AF65-F5344CB8AC3E}">
        <p14:creationId xmlns:p14="http://schemas.microsoft.com/office/powerpoint/2010/main" val="398915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1287"/>
            <a:ext cx="7874000" cy="678235"/>
          </a:xfrm>
        </p:spPr>
        <p:txBody>
          <a:bodyPr/>
          <a:lstStyle/>
          <a:p>
            <a:r>
              <a:rPr lang="en-US" dirty="0" smtClean="0"/>
              <a:t>Computing and Software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36846" y="1026333"/>
            <a:ext cx="8825560" cy="1970867"/>
          </a:xfrm>
        </p:spPr>
        <p:txBody>
          <a:bodyPr>
            <a:normAutofit/>
          </a:bodyPr>
          <a:lstStyle/>
          <a:p>
            <a:pPr marL="439200" indent="-320400"/>
            <a:r>
              <a:rPr lang="en-US" b="0" dirty="0" smtClean="0">
                <a:solidFill>
                  <a:srgbClr val="000090"/>
                </a:solidFill>
              </a:rPr>
              <a:t>Resources needed for computing at HL-LHC are large </a:t>
            </a:r>
            <a:r>
              <a:rPr lang="en-US" dirty="0" smtClean="0">
                <a:solidFill>
                  <a:srgbClr val="000090"/>
                </a:solidFill>
              </a:rPr>
              <a:t>-</a:t>
            </a:r>
            <a:r>
              <a:rPr lang="en-US" b="0" dirty="0" smtClean="0">
                <a:solidFill>
                  <a:srgbClr val="000090"/>
                </a:solidFill>
              </a:rPr>
              <a:t> but not unprecedented</a:t>
            </a:r>
          </a:p>
          <a:p>
            <a:pPr marL="713520" lvl="1" indent="-320400"/>
            <a:r>
              <a:rPr lang="en-US" dirty="0" smtClean="0">
                <a:solidFill>
                  <a:schemeClr val="tx1"/>
                </a:solidFill>
              </a:rPr>
              <a:t>Flat </a:t>
            </a:r>
            <a:r>
              <a:rPr lang="en-US" dirty="0">
                <a:solidFill>
                  <a:schemeClr val="tx1"/>
                </a:solidFill>
              </a:rPr>
              <a:t>resources will only allow ½ to 10 times less CPU power than </a:t>
            </a:r>
            <a:r>
              <a:rPr lang="en-US" dirty="0" smtClean="0">
                <a:solidFill>
                  <a:schemeClr val="tx1"/>
                </a:solidFill>
              </a:rPr>
              <a:t>needed </a:t>
            </a:r>
          </a:p>
          <a:p>
            <a:pPr marL="734400" lvl="2" indent="-342900">
              <a:buFont typeface="Wingdings" charset="0"/>
              <a:buChar char="à"/>
            </a:pPr>
            <a:r>
              <a:rPr lang="en-US" dirty="0" smtClean="0">
                <a:solidFill>
                  <a:srgbClr val="BE0204"/>
                </a:solidFill>
              </a:rPr>
              <a:t>Cloud </a:t>
            </a:r>
            <a:r>
              <a:rPr lang="en-US" dirty="0">
                <a:solidFill>
                  <a:srgbClr val="BE0204"/>
                </a:solidFill>
              </a:rPr>
              <a:t>federation may be a way to build our next Grid </a:t>
            </a:r>
          </a:p>
          <a:p>
            <a:pPr marL="734400" lvl="2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Will </a:t>
            </a:r>
            <a:r>
              <a:rPr lang="en-US" dirty="0">
                <a:solidFill>
                  <a:srgbClr val="BE0204"/>
                </a:solidFill>
                <a:sym typeface="Wingdings"/>
              </a:rPr>
              <a:t>need major software developments </a:t>
            </a:r>
            <a:r>
              <a:rPr lang="en-US" dirty="0" smtClean="0">
                <a:solidFill>
                  <a:srgbClr val="BE0204"/>
                </a:solidFill>
                <a:sym typeface="Wingdings"/>
              </a:rPr>
              <a:t>for proper 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usage of specialized </a:t>
            </a:r>
            <a:r>
              <a:rPr lang="en-US" sz="2000" dirty="0">
                <a:solidFill>
                  <a:srgbClr val="BE0204"/>
                </a:solidFill>
                <a:sym typeface="Wingdings"/>
              </a:rPr>
              <a:t>track processing (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GPUs) </a:t>
            </a:r>
            <a:r>
              <a:rPr lang="en-US" dirty="0" smtClean="0">
                <a:solidFill>
                  <a:srgbClr val="BE0204"/>
                </a:solidFill>
                <a:sym typeface="Wingdings"/>
              </a:rPr>
              <a:t>and/or 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multi-core processors</a:t>
            </a:r>
            <a:endParaRPr lang="en-US" sz="2000" b="0" dirty="0" smtClean="0">
              <a:solidFill>
                <a:srgbClr val="BE0204"/>
              </a:solidFill>
            </a:endParaRPr>
          </a:p>
        </p:txBody>
      </p:sp>
      <p:pic>
        <p:nvPicPr>
          <p:cNvPr id="9" name="Picture 8" descr="x86-virtualiaiztion-diag-resized-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501" y="3564149"/>
            <a:ext cx="3491675" cy="22156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04984" y="5774688"/>
            <a:ext cx="319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latin typeface="+mn-lt"/>
              </a:rPr>
              <a:t>Virtualization is the key </a:t>
            </a:r>
          </a:p>
          <a:p>
            <a:pPr algn="r"/>
            <a:r>
              <a:rPr lang="en-US" sz="1800" dirty="0" smtClean="0">
                <a:latin typeface="+mn-lt"/>
              </a:rPr>
              <a:t>technology behind the Cloud</a:t>
            </a:r>
            <a:endParaRPr lang="en-US" sz="1800" dirty="0">
              <a:latin typeface="+mn-lt"/>
            </a:endParaRPr>
          </a:p>
        </p:txBody>
      </p:sp>
      <p:pic>
        <p:nvPicPr>
          <p:cNvPr id="3" name="Picture 2" descr="Compne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/>
          <a:stretch/>
        </p:blipFill>
        <p:spPr>
          <a:xfrm>
            <a:off x="177800" y="3303801"/>
            <a:ext cx="5403850" cy="3070186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4446274" y="3782122"/>
            <a:ext cx="211660" cy="17945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4446274" y="5589394"/>
            <a:ext cx="199901" cy="52912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8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31287"/>
            <a:ext cx="8623300" cy="678235"/>
          </a:xfrm>
        </p:spPr>
        <p:txBody>
          <a:bodyPr>
            <a:normAutofit/>
          </a:bodyPr>
          <a:lstStyle/>
          <a:p>
            <a:r>
              <a:rPr lang="en-US" dirty="0" smtClean="0"/>
              <a:t>Infrastructure and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740015"/>
            <a:ext cx="9144000" cy="1910711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rgbClr val="000090"/>
                </a:solidFill>
              </a:rPr>
              <a:t>Infrastructure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Replacement of </a:t>
            </a:r>
            <a:r>
              <a:rPr lang="en-US" dirty="0" err="1" smtClean="0">
                <a:solidFill>
                  <a:schemeClr val="tx1"/>
                </a:solidFill>
              </a:rPr>
              <a:t>quadrupoles</a:t>
            </a:r>
            <a:r>
              <a:rPr lang="en-US" dirty="0" smtClean="0">
                <a:solidFill>
                  <a:schemeClr val="tx1"/>
                </a:solidFill>
              </a:rPr>
              <a:t> at Interaction Region will need new shielding</a:t>
            </a: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After 15 years of operation many systems will be inoperable or unmaintainable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apacity of services for new detectors might not be sufficient</a:t>
            </a:r>
          </a:p>
          <a:p>
            <a:pPr lvl="2">
              <a:spcBef>
                <a:spcPts val="0"/>
              </a:spcBef>
            </a:pPr>
            <a:r>
              <a:rPr lang="en-US" dirty="0" smtClean="0">
                <a:solidFill>
                  <a:srgbClr val="BF0000"/>
                </a:solidFill>
              </a:rPr>
              <a:t>Cooling systems - electrical power</a:t>
            </a:r>
            <a:endParaRPr lang="en-US" dirty="0" smtClean="0">
              <a:solidFill>
                <a:srgbClr val="BF0000"/>
              </a:solidFill>
              <a:sym typeface="Wingdings"/>
            </a:endParaRPr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Civil engineering needed on surface should be planed in advance</a:t>
            </a:r>
            <a:endParaRPr lang="en-US" dirty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</p:txBody>
      </p:sp>
      <p:pic>
        <p:nvPicPr>
          <p:cNvPr id="5" name="Picture 4" descr="dosesHLLH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72" y="3315150"/>
            <a:ext cx="4415023" cy="32625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53" y="2824638"/>
            <a:ext cx="878934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200" dirty="0">
                <a:solidFill>
                  <a:srgbClr val="000090"/>
                </a:solidFill>
              </a:rPr>
              <a:t>Radiation and </a:t>
            </a:r>
            <a:r>
              <a:rPr lang="en-US" sz="2200" dirty="0" smtClean="0">
                <a:solidFill>
                  <a:srgbClr val="000090"/>
                </a:solidFill>
              </a:rPr>
              <a:t>activation issues will become more and more challenging </a:t>
            </a:r>
          </a:p>
          <a:p>
            <a:pPr marL="684000" lvl="2" indent="-342900">
              <a:buFont typeface="Arial"/>
              <a:buChar char="•"/>
            </a:pPr>
            <a:r>
              <a:rPr lang="en-US" sz="2000" dirty="0" smtClean="0"/>
              <a:t>Work in LS3 will need to satisfy safety rules</a:t>
            </a:r>
          </a:p>
          <a:p>
            <a:pPr marL="341100" lvl="2"/>
            <a:r>
              <a:rPr lang="en-US" sz="2000" dirty="0" smtClean="0">
                <a:solidFill>
                  <a:srgbClr val="008000"/>
                </a:solidFill>
              </a:rPr>
              <a:t>     </a:t>
            </a:r>
            <a:r>
              <a:rPr lang="en-US" sz="2000" dirty="0" smtClean="0">
                <a:solidFill>
                  <a:srgbClr val="BE0204"/>
                </a:solidFill>
              </a:rPr>
              <a:t> cooling time </a:t>
            </a:r>
            <a:r>
              <a:rPr lang="en-US" sz="2000" dirty="0">
                <a:solidFill>
                  <a:srgbClr val="BE0204"/>
                </a:solidFill>
              </a:rPr>
              <a:t>- specific procedures </a:t>
            </a:r>
          </a:p>
          <a:p>
            <a:pPr marL="341100" lvl="2"/>
            <a:r>
              <a:rPr lang="en-US" sz="2000" dirty="0" smtClean="0">
                <a:solidFill>
                  <a:srgbClr val="BE0204"/>
                </a:solidFill>
              </a:rPr>
              <a:t>      - </a:t>
            </a:r>
            <a:r>
              <a:rPr lang="en-US" sz="2000" dirty="0">
                <a:solidFill>
                  <a:srgbClr val="BE0204"/>
                </a:solidFill>
              </a:rPr>
              <a:t>shielding </a:t>
            </a:r>
            <a:r>
              <a:rPr lang="en-US" sz="2000" dirty="0" smtClean="0">
                <a:solidFill>
                  <a:srgbClr val="BE0204"/>
                </a:solidFill>
              </a:rPr>
              <a:t>&amp; handling tools</a:t>
            </a:r>
          </a:p>
          <a:p>
            <a:pPr marL="684000" lvl="2" indent="-342900">
              <a:buFont typeface="Arial"/>
              <a:buChar char="•"/>
            </a:pPr>
            <a:r>
              <a:rPr lang="en-US" sz="2000" dirty="0" smtClean="0"/>
              <a:t>First estimates indicate that LS at </a:t>
            </a:r>
          </a:p>
          <a:p>
            <a:pPr marL="341100" lvl="2"/>
            <a:r>
              <a:rPr lang="en-US" sz="2000" dirty="0" smtClean="0"/>
              <a:t>      HL-LHC will be ∼ </a:t>
            </a:r>
            <a:r>
              <a:rPr lang="en-US" sz="2000" dirty="0"/>
              <a:t>LS1 x </a:t>
            </a:r>
            <a:r>
              <a:rPr lang="en-US" sz="2000" dirty="0" smtClean="0"/>
              <a:t>30 in dose</a:t>
            </a:r>
          </a:p>
          <a:p>
            <a:pPr marL="341100" lvl="2"/>
            <a:endParaRPr lang="en-US" sz="2000" dirty="0">
              <a:solidFill>
                <a:srgbClr val="000090"/>
              </a:solidFill>
            </a:endParaRPr>
          </a:p>
          <a:p>
            <a:pPr marL="226800" lvl="1" indent="-342900">
              <a:buFont typeface="Courier New"/>
              <a:buChar char="o"/>
            </a:pPr>
            <a:r>
              <a:rPr lang="en-US" sz="2000" dirty="0" smtClean="0">
                <a:solidFill>
                  <a:srgbClr val="000090"/>
                </a:solidFill>
              </a:rPr>
              <a:t>Duration of LS3 must be minimized</a:t>
            </a:r>
          </a:p>
          <a:p>
            <a:pPr marL="684000" lvl="2" indent="-342900">
              <a:buFont typeface="Arial"/>
              <a:buChar char="•"/>
            </a:pPr>
            <a:r>
              <a:rPr lang="en-US" sz="2000" dirty="0" smtClean="0"/>
              <a:t>Need careful preparation of </a:t>
            </a:r>
          </a:p>
          <a:p>
            <a:pPr marL="341100" lvl="2"/>
            <a:r>
              <a:rPr lang="en-US" sz="2000" dirty="0"/>
              <a:t> </a:t>
            </a:r>
            <a:r>
              <a:rPr lang="en-US" sz="2000" dirty="0" smtClean="0"/>
              <a:t>     sequence of intervention and</a:t>
            </a:r>
          </a:p>
          <a:p>
            <a:pPr marL="341100" lvl="2"/>
            <a:r>
              <a:rPr lang="en-US" sz="2000" dirty="0"/>
              <a:t> </a:t>
            </a:r>
            <a:r>
              <a:rPr lang="en-US" sz="2000" dirty="0" smtClean="0"/>
              <a:t>     important and skilled manpower</a:t>
            </a:r>
          </a:p>
          <a:p>
            <a:pPr marL="684000" lvl="2" indent="-342900">
              <a:buFont typeface="Arial"/>
              <a:buChar char="•"/>
            </a:pPr>
            <a:r>
              <a:rPr lang="en-US" sz="2000" dirty="0" smtClean="0"/>
              <a:t>Present estimates </a:t>
            </a:r>
            <a:r>
              <a:rPr lang="en-US" sz="2000" dirty="0" smtClean="0">
                <a:solidFill>
                  <a:srgbClr val="BE0204"/>
                </a:solidFill>
              </a:rPr>
              <a:t>2 - 3 years</a:t>
            </a:r>
          </a:p>
        </p:txBody>
      </p:sp>
    </p:spTree>
    <p:extLst>
      <p:ext uri="{BB962C8B-B14F-4D97-AF65-F5344CB8AC3E}">
        <p14:creationId xmlns:p14="http://schemas.microsoft.com/office/powerpoint/2010/main" val="148303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12B61-8FBB-43B8-A6DD-B3B75C37806A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3691" y="23871"/>
            <a:ext cx="8229600" cy="718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9401" y="840988"/>
            <a:ext cx="8548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008000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02" y="1487319"/>
            <a:ext cx="859898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en-US" sz="2200" dirty="0" smtClean="0">
                <a:solidFill>
                  <a:srgbClr val="000090"/>
                </a:solidFill>
                <a:effectLst/>
              </a:rPr>
              <a:t>The discovery of a Higgs boson was a </a:t>
            </a:r>
            <a:r>
              <a:rPr lang="en-US" sz="2200" dirty="0" smtClean="0">
                <a:solidFill>
                  <a:srgbClr val="000090"/>
                </a:solidFill>
              </a:rPr>
              <a:t>crucial</a:t>
            </a:r>
            <a:r>
              <a:rPr lang="en-US" sz="2200" dirty="0" smtClean="0">
                <a:solidFill>
                  <a:srgbClr val="000090"/>
                </a:solidFill>
                <a:effectLst/>
              </a:rPr>
              <a:t> step in our understanding of fundamental physics, but </a:t>
            </a:r>
            <a:r>
              <a:rPr lang="en-US" sz="2200" dirty="0" smtClean="0">
                <a:solidFill>
                  <a:srgbClr val="000090"/>
                </a:solidFill>
              </a:rPr>
              <a:t>we know that </a:t>
            </a:r>
            <a:r>
              <a:rPr lang="en-US" sz="2200" dirty="0" smtClean="0">
                <a:solidFill>
                  <a:srgbClr val="000090"/>
                </a:solidFill>
                <a:effectLst/>
              </a:rPr>
              <a:t>the </a:t>
            </a:r>
            <a:r>
              <a:rPr lang="en-US" sz="2200" dirty="0" smtClean="0">
                <a:solidFill>
                  <a:srgbClr val="000090"/>
                </a:solidFill>
              </a:rPr>
              <a:t>SM </a:t>
            </a:r>
            <a:r>
              <a:rPr lang="en-US" sz="2200" dirty="0">
                <a:solidFill>
                  <a:srgbClr val="000090"/>
                </a:solidFill>
              </a:rPr>
              <a:t>is not </a:t>
            </a:r>
            <a:r>
              <a:rPr lang="en-US" sz="2200" dirty="0" smtClean="0">
                <a:solidFill>
                  <a:srgbClr val="000090"/>
                </a:solidFill>
              </a:rPr>
              <a:t>an </a:t>
            </a:r>
            <a:r>
              <a:rPr lang="en-US" sz="2200" dirty="0">
                <a:solidFill>
                  <a:srgbClr val="000090"/>
                </a:solidFill>
              </a:rPr>
              <a:t>ultimate theory of particle </a:t>
            </a:r>
            <a:r>
              <a:rPr lang="en-US" sz="2200" dirty="0" smtClean="0">
                <a:solidFill>
                  <a:srgbClr val="000090"/>
                </a:solidFill>
              </a:rPr>
              <a:t>physics and there is compelling reason to believe that new physics should manifest at the </a:t>
            </a:r>
            <a:r>
              <a:rPr lang="en-US" sz="2200" dirty="0" err="1" smtClean="0">
                <a:solidFill>
                  <a:srgbClr val="000090"/>
                </a:solidFill>
              </a:rPr>
              <a:t>TeV</a:t>
            </a:r>
            <a:r>
              <a:rPr lang="en-US" sz="2200" dirty="0" smtClean="0">
                <a:solidFill>
                  <a:srgbClr val="000090"/>
                </a:solidFill>
              </a:rPr>
              <a:t> scale</a:t>
            </a:r>
          </a:p>
          <a:p>
            <a:pPr marL="342900" indent="-342900">
              <a:buFont typeface="Courier New"/>
              <a:buChar char="o"/>
            </a:pPr>
            <a:endParaRPr lang="en-US" sz="2200" dirty="0" smtClean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Courier New"/>
              <a:buChar char="o"/>
            </a:pP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The LHC at 300 fb</a:t>
            </a:r>
            <a:r>
              <a:rPr lang="en-US" sz="2200" baseline="30000" dirty="0" smtClean="0">
                <a:solidFill>
                  <a:srgbClr val="000090"/>
                </a:solidFill>
                <a:sym typeface="Wingdings"/>
              </a:rPr>
              <a:t>-1 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and then 3000 fb</a:t>
            </a:r>
            <a:r>
              <a:rPr lang="en-US" sz="2200" baseline="30000" dirty="0">
                <a:solidFill>
                  <a:srgbClr val="000090"/>
                </a:solidFill>
                <a:sym typeface="Wingdings"/>
              </a:rPr>
              <a:t>-1 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 will be the unique facility to explore the Higgs properties and search for new particles in the next decades</a:t>
            </a:r>
          </a:p>
          <a:p>
            <a:pPr marL="342900" indent="-342900">
              <a:buFont typeface="Courier New"/>
              <a:buChar char="o"/>
            </a:pPr>
            <a:endParaRPr lang="en-US" sz="2400" dirty="0" smtClean="0">
              <a:solidFill>
                <a:srgbClr val="000000"/>
              </a:solidFill>
              <a:sym typeface="Wingdings"/>
            </a:endParaRPr>
          </a:p>
          <a:p>
            <a:pPr marL="342900" indent="-342900">
              <a:buFont typeface="Courier New"/>
              <a:buChar char="o"/>
            </a:pPr>
            <a:r>
              <a:rPr lang="en-US" sz="2200" dirty="0">
                <a:solidFill>
                  <a:srgbClr val="000090"/>
                </a:solidFill>
                <a:sym typeface="Wingdings"/>
              </a:rPr>
              <a:t>P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reparing</a:t>
            </a:r>
            <a:r>
              <a:rPr lang="en-US" sz="2200" dirty="0" smtClean="0">
                <a:solidFill>
                  <a:srgbClr val="000090"/>
                </a:solidFill>
                <a:effectLst/>
                <a:sym typeface="Wingdings"/>
              </a:rPr>
              <a:t> detectors for the highest luminosity and radiation levels will be a challenge </a:t>
            </a:r>
            <a:r>
              <a:rPr lang="en-US" sz="2200" dirty="0" smtClean="0">
                <a:solidFill>
                  <a:srgbClr val="000090"/>
                </a:solidFill>
                <a:sym typeface="Wingdings"/>
              </a:rPr>
              <a:t>- the</a:t>
            </a:r>
            <a:r>
              <a:rPr lang="en-US" sz="2200" dirty="0" smtClean="0">
                <a:solidFill>
                  <a:srgbClr val="000090"/>
                </a:solidFill>
                <a:effectLst/>
                <a:sym typeface="Wingdings"/>
              </a:rPr>
              <a:t> HL-LHC schedule is tight </a:t>
            </a:r>
            <a:r>
              <a:rPr lang="en-US" sz="2200" dirty="0" smtClean="0">
                <a:solidFill>
                  <a:srgbClr val="000090"/>
                </a:solidFill>
              </a:rPr>
              <a:t>at </a:t>
            </a:r>
            <a:r>
              <a:rPr lang="en-US" sz="2200" dirty="0">
                <a:solidFill>
                  <a:srgbClr val="000090"/>
                </a:solidFill>
              </a:rPr>
              <a:t>the same time the </a:t>
            </a:r>
            <a:r>
              <a:rPr lang="en-US" sz="2200" dirty="0" smtClean="0">
                <a:solidFill>
                  <a:srgbClr val="000090"/>
                </a:solidFill>
              </a:rPr>
              <a:t>collaborations are </a:t>
            </a:r>
            <a:r>
              <a:rPr lang="en-US" sz="2200" dirty="0">
                <a:solidFill>
                  <a:srgbClr val="000090"/>
                </a:solidFill>
              </a:rPr>
              <a:t>analyzing data and </a:t>
            </a:r>
            <a:r>
              <a:rPr lang="en-US" sz="2200" dirty="0" smtClean="0">
                <a:solidFill>
                  <a:srgbClr val="000090"/>
                </a:solidFill>
              </a:rPr>
              <a:t>preparing upgrades </a:t>
            </a:r>
            <a:r>
              <a:rPr lang="en-US" sz="2200" dirty="0">
                <a:solidFill>
                  <a:srgbClr val="000090"/>
                </a:solidFill>
              </a:rPr>
              <a:t>for phase </a:t>
            </a:r>
            <a:r>
              <a:rPr lang="en-US" sz="2200" dirty="0" smtClean="0">
                <a:solidFill>
                  <a:srgbClr val="000090"/>
                </a:solidFill>
              </a:rPr>
              <a:t>1</a:t>
            </a:r>
          </a:p>
          <a:p>
            <a:endParaRPr lang="en-US" sz="22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687"/>
            <a:ext cx="8229600" cy="629113"/>
          </a:xfrm>
        </p:spPr>
        <p:txBody>
          <a:bodyPr/>
          <a:lstStyle/>
          <a:p>
            <a:r>
              <a:rPr lang="en-US" dirty="0" smtClean="0"/>
              <a:t>Higgs boson: </a:t>
            </a:r>
            <a:r>
              <a:rPr lang="en-US" dirty="0" smtClean="0">
                <a:solidFill>
                  <a:srgbClr val="BE0204"/>
                </a:solidFill>
              </a:rPr>
              <a:t>Standard Model prediction</a:t>
            </a:r>
            <a:endParaRPr lang="en-US" dirty="0">
              <a:solidFill>
                <a:srgbClr val="BE0204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356142"/>
            <a:ext cx="3945579" cy="323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67255" y="2564905"/>
            <a:ext cx="54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VBF</a:t>
            </a:r>
          </a:p>
        </p:txBody>
      </p:sp>
      <p:pic>
        <p:nvPicPr>
          <p:cNvPr id="13" name="Picture 1" descr="HiggsBr-1TeV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3069" b="1930"/>
          <a:stretch/>
        </p:blipFill>
        <p:spPr bwMode="auto">
          <a:xfrm>
            <a:off x="4597399" y="2345705"/>
            <a:ext cx="4171049" cy="3296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39699" y="5870477"/>
            <a:ext cx="8915400" cy="8097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urier New"/>
              <a:buNone/>
            </a:pPr>
            <a:r>
              <a:rPr lang="en-US" dirty="0" smtClean="0"/>
              <a:t>Discovery channels: </a:t>
            </a:r>
            <a:r>
              <a:rPr lang="en-US" dirty="0" err="1">
                <a:solidFill>
                  <a:srgbClr val="A800B9"/>
                </a:solidFill>
              </a:rPr>
              <a:t>H</a:t>
            </a:r>
            <a:r>
              <a:rPr lang="en-US" dirty="0" err="1">
                <a:solidFill>
                  <a:srgbClr val="A800B9"/>
                </a:solidFill>
                <a:sym typeface="Wingdings"/>
              </a:rPr>
              <a:t></a:t>
            </a:r>
            <a:r>
              <a:rPr lang="en-US" dirty="0" err="1">
                <a:solidFill>
                  <a:srgbClr val="A800B9"/>
                </a:solidFill>
              </a:rPr>
              <a:t>γγ</a:t>
            </a:r>
            <a:r>
              <a:rPr lang="en-US" dirty="0">
                <a:solidFill>
                  <a:srgbClr val="A800B9"/>
                </a:solidFill>
              </a:rPr>
              <a:t>  </a:t>
            </a:r>
            <a:r>
              <a:rPr lang="en-US" dirty="0"/>
              <a:t>-</a:t>
            </a:r>
            <a:r>
              <a:rPr lang="en-US" dirty="0" smtClean="0">
                <a:solidFill>
                  <a:srgbClr val="A800B9"/>
                </a:solidFill>
              </a:rPr>
              <a:t>  </a:t>
            </a:r>
            <a:r>
              <a:rPr lang="en-US" dirty="0">
                <a:solidFill>
                  <a:srgbClr val="0000FF"/>
                </a:solidFill>
              </a:rPr>
              <a:t>H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ZZ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4l </a:t>
            </a:r>
            <a:r>
              <a:rPr lang="en-US" dirty="0" smtClean="0">
                <a:sym typeface="Wingdings"/>
              </a:rPr>
              <a:t>(v</a:t>
            </a:r>
            <a:r>
              <a:rPr lang="en-US" dirty="0" smtClean="0"/>
              <a:t>ery </a:t>
            </a:r>
            <a:r>
              <a:rPr lang="en-US" dirty="0"/>
              <a:t>good mass resolution </a:t>
            </a:r>
            <a:r>
              <a:rPr lang="en-US" dirty="0" smtClean="0"/>
              <a:t>∼ 1</a:t>
            </a:r>
            <a:r>
              <a:rPr lang="en-US" dirty="0"/>
              <a:t>%</a:t>
            </a:r>
            <a:r>
              <a:rPr lang="en-US" dirty="0" smtClean="0"/>
              <a:t>)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- H WW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Others channels: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b</a:t>
            </a:r>
            <a:r>
              <a:rPr lang="en-US" dirty="0" smtClean="0">
                <a:solidFill>
                  <a:srgbClr val="000000"/>
                </a:solidFill>
                <a:latin typeface="Arial Bar"/>
                <a:cs typeface="Arial Bar"/>
                <a:sym typeface="Wingdings"/>
              </a:rPr>
              <a:t>b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ττ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smtClean="0"/>
              <a:t>decays hard to identify in huge background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43000" y="2320305"/>
            <a:ext cx="127000" cy="384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981200" y="2345705"/>
            <a:ext cx="1346200" cy="11086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552700" y="2269505"/>
            <a:ext cx="2209800" cy="185799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908300" y="2167905"/>
            <a:ext cx="4273850" cy="2581895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9449"/>
          <a:stretch/>
        </p:blipFill>
        <p:spPr>
          <a:xfrm>
            <a:off x="-1" y="812800"/>
            <a:ext cx="9144000" cy="1178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243" y="1900173"/>
            <a:ext cx="141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Gluon Fusion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22643" y="1900173"/>
            <a:ext cx="210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Vector Boson Fusion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45592" y="1900173"/>
            <a:ext cx="228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Associated production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182150" y="1900173"/>
            <a:ext cx="47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8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boson: </a:t>
            </a:r>
            <a:r>
              <a:rPr lang="en-US" dirty="0" smtClean="0">
                <a:solidFill>
                  <a:srgbClr val="BE0204"/>
                </a:solidFill>
              </a:rPr>
              <a:t>Measured </a:t>
            </a:r>
            <a:r>
              <a:rPr lang="en-US" dirty="0">
                <a:solidFill>
                  <a:srgbClr val="BE0204"/>
                </a:solidFill>
              </a:rPr>
              <a:t>p</a:t>
            </a:r>
            <a:r>
              <a:rPr lang="en-US" dirty="0" smtClean="0">
                <a:solidFill>
                  <a:srgbClr val="BE0204"/>
                </a:solidFill>
              </a:rPr>
              <a:t>roperties so far (30 fb</a:t>
            </a:r>
            <a:r>
              <a:rPr lang="en-US" baseline="30000" dirty="0" smtClean="0">
                <a:solidFill>
                  <a:srgbClr val="BE0204"/>
                </a:solidFill>
              </a:rPr>
              <a:t>-1</a:t>
            </a:r>
            <a:r>
              <a:rPr lang="en-US" dirty="0" smtClean="0">
                <a:solidFill>
                  <a:srgbClr val="BE0204"/>
                </a:solidFill>
              </a:rPr>
              <a:t>)</a:t>
            </a:r>
            <a:endParaRPr lang="en-US" dirty="0">
              <a:solidFill>
                <a:srgbClr val="BE020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67255" y="2564905"/>
            <a:ext cx="54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VBF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389" t="1321" r="2500" b="3366"/>
          <a:stretch/>
        </p:blipFill>
        <p:spPr>
          <a:xfrm>
            <a:off x="5613399" y="865376"/>
            <a:ext cx="2921000" cy="26917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52186" y="3385207"/>
            <a:ext cx="263301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 =</a:t>
            </a:r>
            <a:r>
              <a:rPr lang="en-US" dirty="0"/>
              <a:t> </a:t>
            </a:r>
            <a:r>
              <a:rPr lang="en-US" dirty="0" smtClean="0"/>
              <a:t>125.7</a:t>
            </a:r>
            <a:r>
              <a:rPr lang="en-US" dirty="0"/>
              <a:t> </a:t>
            </a:r>
            <a:r>
              <a:rPr lang="en-US" dirty="0" smtClean="0"/>
              <a:t>±</a:t>
            </a:r>
            <a:r>
              <a:rPr lang="en-US" dirty="0"/>
              <a:t> </a:t>
            </a:r>
            <a:r>
              <a:rPr lang="en-US" dirty="0" smtClean="0"/>
              <a:t>0.3 ± 0.3</a:t>
            </a:r>
            <a:r>
              <a:rPr lang="en-US" dirty="0"/>
              <a:t>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356" y="3830739"/>
            <a:ext cx="3230243" cy="282306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32500" y="6451600"/>
            <a:ext cx="276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Spin 0+ it is a scalar particle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14298" y="5623461"/>
            <a:ext cx="5774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Strength of coupling is proportional to the mass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and </a:t>
            </a:r>
            <a:r>
              <a:rPr lang="en-US" sz="2000" dirty="0">
                <a:solidFill>
                  <a:srgbClr val="000090"/>
                </a:solidFill>
              </a:rPr>
              <a:t>spin/parity </a:t>
            </a:r>
            <a:r>
              <a:rPr lang="en-US" sz="2000" dirty="0" smtClean="0">
                <a:solidFill>
                  <a:srgbClr val="000090"/>
                </a:solidFill>
              </a:rPr>
              <a:t>= 0</a:t>
            </a:r>
            <a:r>
              <a:rPr lang="en-US" sz="2000" baseline="30000" dirty="0">
                <a:solidFill>
                  <a:srgbClr val="000090"/>
                </a:solidFill>
              </a:rPr>
              <a:t>+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as expected in Standard Model </a:t>
            </a:r>
          </a:p>
          <a:p>
            <a:r>
              <a:rPr lang="en-US" sz="2000" dirty="0" smtClean="0">
                <a:solidFill>
                  <a:srgbClr val="BE0204"/>
                </a:solidFill>
              </a:rPr>
              <a:t>This is a Higgs boson but it doesn’t exclude non</a:t>
            </a:r>
            <a:r>
              <a:rPr lang="en-US" sz="2000" dirty="0">
                <a:solidFill>
                  <a:srgbClr val="BE0204"/>
                </a:solidFill>
              </a:rPr>
              <a:t>‐</a:t>
            </a:r>
            <a:r>
              <a:rPr lang="en-US" sz="2000" dirty="0" smtClean="0">
                <a:solidFill>
                  <a:srgbClr val="BE0204"/>
                </a:solidFill>
              </a:rPr>
              <a:t>SM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049" y="905722"/>
            <a:ext cx="4817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sym typeface="Wingdings"/>
              </a:rPr>
              <a:t>Today ATLAS+CMS have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∼ 1400 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Higgs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events</a:t>
            </a:r>
            <a:endParaRPr lang="en-US" sz="2000" dirty="0">
              <a:solidFill>
                <a:srgbClr val="000090"/>
              </a:solidFill>
              <a:sym typeface="Wingdings"/>
            </a:endParaRPr>
          </a:p>
        </p:txBody>
      </p:sp>
      <p:pic>
        <p:nvPicPr>
          <p:cNvPr id="7" name="Picture 6" descr="sqr_summary_m6_pv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6"/>
          <a:stretch/>
        </p:blipFill>
        <p:spPr>
          <a:xfrm rot="5400000">
            <a:off x="530661" y="1645535"/>
            <a:ext cx="4099374" cy="367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0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6"/>
          <p:cNvSpPr>
            <a:spLocks noGrp="1"/>
          </p:cNvSpPr>
          <p:nvPr>
            <p:ph idx="4294967295"/>
          </p:nvPr>
        </p:nvSpPr>
        <p:spPr>
          <a:xfrm>
            <a:off x="342900" y="2466974"/>
            <a:ext cx="8572500" cy="2511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rgbClr val="BE0204"/>
                </a:solidFill>
              </a:rPr>
              <a:t>The next steps in the physics program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ECFA workshop Oct. 1-3, 2013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://indico.cern.ch/conferenceDisplay.py?confId=252045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lvl="1">
              <a:buFont typeface="Arial"/>
              <a:buChar char="•"/>
            </a:pP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sz="4000" dirty="0" smtClean="0">
              <a:solidFill>
                <a:srgbClr val="BE0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1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13"/>
            <a:ext cx="8229600" cy="798235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Higgs boson: </a:t>
            </a:r>
            <a:r>
              <a:rPr lang="en-US" sz="2800" dirty="0" smtClean="0">
                <a:solidFill>
                  <a:srgbClr val="BE0204"/>
                </a:solidFill>
                <a:latin typeface="+mj-lt"/>
              </a:rPr>
              <a:t>coupling precise measurements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67255" y="2564905"/>
            <a:ext cx="54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VBF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5600" y="804699"/>
            <a:ext cx="836215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/>
              </a:rPr>
              <a:t>HL</a:t>
            </a:r>
            <a:r>
              <a:rPr lang="en-US" sz="2000" dirty="0">
                <a:effectLst/>
              </a:rPr>
              <a:t>-LHC (3000 fb</a:t>
            </a:r>
            <a:r>
              <a:rPr lang="en-US" sz="2000" baseline="30000" dirty="0">
                <a:effectLst/>
              </a:rPr>
              <a:t>-</a:t>
            </a:r>
            <a:r>
              <a:rPr lang="en-US" sz="2000" baseline="30000" dirty="0" smtClean="0">
                <a:effectLst/>
              </a:rPr>
              <a:t>1</a:t>
            </a:r>
            <a:r>
              <a:rPr lang="en-US" sz="2000" dirty="0" smtClean="0">
                <a:effectLst/>
              </a:rPr>
              <a:t>)</a:t>
            </a:r>
            <a:r>
              <a:rPr lang="en-US" sz="2000" dirty="0"/>
              <a:t> </a:t>
            </a:r>
            <a:r>
              <a:rPr lang="en-US" sz="2000" dirty="0" smtClean="0">
                <a:solidFill>
                  <a:srgbClr val="BE0204"/>
                </a:solidFill>
                <a:effectLst/>
              </a:rPr>
              <a:t>&gt; 3M Higgs for precise measurements</a:t>
            </a:r>
          </a:p>
        </p:txBody>
      </p:sp>
      <p:pic>
        <p:nvPicPr>
          <p:cNvPr id="19" name="Picture 18" descr="Macintosh HD:Users:chill:Desktop:table_couplings.tif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/>
          <a:stretch/>
        </p:blipFill>
        <p:spPr bwMode="auto">
          <a:xfrm>
            <a:off x="342900" y="1234595"/>
            <a:ext cx="8514556" cy="159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9" y="4648281"/>
            <a:ext cx="4996706" cy="169420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6184900" y="2830189"/>
            <a:ext cx="2473416" cy="3840765"/>
            <a:chOff x="5798894" y="2385814"/>
            <a:chExt cx="3097475" cy="5028286"/>
          </a:xfrm>
        </p:grpSpPr>
        <p:pic>
          <p:nvPicPr>
            <p:cNvPr id="25" name="Picture 24" descr="atlas-cou.pn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894" y="2385814"/>
              <a:ext cx="3097475" cy="502828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7478422" y="5148453"/>
              <a:ext cx="1231808" cy="906609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effectLst/>
                </a:rPr>
                <a:t>Dashed: </a:t>
              </a:r>
            </a:p>
            <a:p>
              <a:r>
                <a:rPr lang="en-US" sz="1300" dirty="0" smtClean="0">
                  <a:effectLst/>
                </a:rPr>
                <a:t>theoretical</a:t>
              </a:r>
            </a:p>
            <a:p>
              <a:r>
                <a:rPr lang="en-US" sz="1300" dirty="0" smtClean="0">
                  <a:effectLst/>
                </a:rPr>
                <a:t>Uncertainty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85799" y="2836080"/>
            <a:ext cx="48641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Importance of theory and systematic </a:t>
            </a:r>
            <a:r>
              <a:rPr lang="en-US" sz="2000" dirty="0" smtClean="0">
                <a:solidFill>
                  <a:srgbClr val="000000"/>
                </a:solidFill>
              </a:rPr>
              <a:t>errors</a:t>
            </a:r>
            <a:endParaRPr lang="en-US" sz="2000" dirty="0" smtClean="0">
              <a:solidFill>
                <a:srgbClr val="BE0204"/>
              </a:solidFill>
              <a:effectLst/>
            </a:endParaRPr>
          </a:p>
          <a:p>
            <a:r>
              <a:rPr lang="en-US" sz="2000" dirty="0" smtClean="0">
                <a:solidFill>
                  <a:srgbClr val="BE0204"/>
                </a:solidFill>
                <a:effectLst/>
              </a:rPr>
              <a:t>With</a:t>
            </a:r>
            <a:r>
              <a:rPr lang="en-US" sz="2000" baseline="30000" dirty="0" smtClean="0">
                <a:solidFill>
                  <a:srgbClr val="BE0204"/>
                </a:solidFill>
              </a:rPr>
              <a:t> </a:t>
            </a:r>
            <a:r>
              <a:rPr lang="en-US" sz="2000" dirty="0" smtClean="0">
                <a:solidFill>
                  <a:srgbClr val="BE0204"/>
                </a:solidFill>
                <a:effectLst/>
              </a:rPr>
              <a:t>3000 fb</a:t>
            </a:r>
            <a:r>
              <a:rPr lang="en-US" sz="2000" baseline="30000" dirty="0" smtClean="0">
                <a:solidFill>
                  <a:srgbClr val="BE0204"/>
                </a:solidFill>
                <a:effectLst/>
              </a:rPr>
              <a:t>-1</a:t>
            </a:r>
            <a:r>
              <a:rPr lang="en-US" sz="2000" dirty="0" smtClean="0">
                <a:solidFill>
                  <a:srgbClr val="BE0204"/>
                </a:solidFill>
                <a:effectLst/>
              </a:rPr>
              <a:t>: typical precision 2-8% per  experiment </a:t>
            </a:r>
            <a:r>
              <a:rPr lang="en-US" sz="2000" dirty="0" smtClean="0">
                <a:solidFill>
                  <a:srgbClr val="BE0204"/>
                </a:solidFill>
                <a:effectLst/>
                <a:sym typeface="Wingdings"/>
              </a:rPr>
              <a:t> 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∼ </a:t>
            </a:r>
            <a:r>
              <a:rPr lang="en-US" sz="2000" dirty="0" smtClean="0">
                <a:solidFill>
                  <a:srgbClr val="BE0204"/>
                </a:solidFill>
                <a:effectLst/>
                <a:sym typeface="Wingdings"/>
              </a:rPr>
              <a:t>2x better than with 300 </a:t>
            </a:r>
            <a:r>
              <a:rPr lang="en-US" sz="2000" dirty="0">
                <a:solidFill>
                  <a:srgbClr val="BE0204"/>
                </a:solidFill>
                <a:effectLst/>
              </a:rPr>
              <a:t>fb</a:t>
            </a:r>
            <a:r>
              <a:rPr lang="en-US" sz="2000" baseline="30000" dirty="0">
                <a:solidFill>
                  <a:srgbClr val="BE0204"/>
                </a:solidFill>
                <a:effectLst/>
              </a:rPr>
              <a:t>-1</a:t>
            </a:r>
            <a:r>
              <a:rPr lang="en-US" sz="2000" dirty="0" smtClean="0">
                <a:solidFill>
                  <a:srgbClr val="BE0204"/>
                </a:solidFill>
                <a:effectLst/>
              </a:rPr>
              <a:t> 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Sensitivity </a:t>
            </a:r>
            <a:r>
              <a:rPr lang="en-US" sz="2000" dirty="0">
                <a:solidFill>
                  <a:srgbClr val="000000"/>
                </a:solidFill>
              </a:rPr>
              <a:t>to new physics scenarios with no new particles observable at </a:t>
            </a:r>
            <a:r>
              <a:rPr lang="en-US" sz="2000" dirty="0" smtClean="0">
                <a:solidFill>
                  <a:srgbClr val="000000"/>
                </a:solidFill>
              </a:rPr>
              <a:t>HL-LHC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0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67255" y="2564905"/>
            <a:ext cx="54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VBF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-6813"/>
            <a:ext cx="8229600" cy="79823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Higgs boson: </a:t>
            </a:r>
            <a:r>
              <a:rPr lang="en-US" dirty="0" smtClean="0">
                <a:solidFill>
                  <a:srgbClr val="BE0204"/>
                </a:solidFill>
              </a:rPr>
              <a:t>rare production process</a:t>
            </a:r>
            <a:r>
              <a:rPr lang="en-US" dirty="0">
                <a:solidFill>
                  <a:srgbClr val="BE0204"/>
                </a:solidFill>
              </a:rPr>
              <a:t> </a:t>
            </a:r>
            <a:r>
              <a:rPr lang="en-US" dirty="0" smtClean="0">
                <a:solidFill>
                  <a:srgbClr val="BE0204"/>
                </a:solidFill>
              </a:rPr>
              <a:t>and decay</a:t>
            </a:r>
            <a:endParaRPr lang="en-US" dirty="0">
              <a:solidFill>
                <a:srgbClr val="BE020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983" y="1227581"/>
            <a:ext cx="3093807" cy="2101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386" y="1176128"/>
            <a:ext cx="2340446" cy="2165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88" y="3355959"/>
            <a:ext cx="2459298" cy="2359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237" y="3339575"/>
            <a:ext cx="2270495" cy="23519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484" y="1388032"/>
            <a:ext cx="3452382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BE0204"/>
                </a:solidFill>
                <a:effectLst/>
              </a:rPr>
              <a:t>ttH</a:t>
            </a:r>
            <a:r>
              <a:rPr lang="en-US" sz="2000" dirty="0" smtClean="0">
                <a:solidFill>
                  <a:srgbClr val="BE0204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BE0204"/>
                </a:solidFill>
                <a:effectLst/>
                <a:sym typeface="Wingdings"/>
              </a:rPr>
              <a:t> </a:t>
            </a:r>
            <a:r>
              <a:rPr lang="en-US" sz="2000" dirty="0" err="1" smtClean="0">
                <a:solidFill>
                  <a:srgbClr val="BE0204"/>
                </a:solidFill>
                <a:sym typeface="Wingdings"/>
              </a:rPr>
              <a:t>γγ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 or ZZ</a:t>
            </a:r>
            <a:endParaRPr lang="en-US" sz="2000" dirty="0" smtClean="0">
              <a:solidFill>
                <a:srgbClr val="BE0204"/>
              </a:solidFill>
              <a:effectLst/>
            </a:endParaRPr>
          </a:p>
          <a:p>
            <a:r>
              <a:rPr lang="en-US" dirty="0" smtClean="0"/>
              <a:t>30 fb</a:t>
            </a:r>
            <a:r>
              <a:rPr lang="en-US" baseline="30000" dirty="0" smtClean="0"/>
              <a:t>-1</a:t>
            </a:r>
            <a:r>
              <a:rPr lang="en-US" dirty="0" smtClean="0"/>
              <a:t>: </a:t>
            </a:r>
            <a:r>
              <a:rPr lang="en-US" dirty="0"/>
              <a:t>6xSM cross-</a:t>
            </a:r>
            <a:r>
              <a:rPr lang="en-US" dirty="0" smtClean="0"/>
              <a:t>section</a:t>
            </a:r>
          </a:p>
          <a:p>
            <a:r>
              <a:rPr lang="en-US" dirty="0" smtClean="0"/>
              <a:t>3000 </a:t>
            </a:r>
            <a:r>
              <a:rPr lang="en-US" dirty="0"/>
              <a:t>fb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: expect &gt; </a:t>
            </a:r>
            <a:r>
              <a:rPr lang="en-US" dirty="0"/>
              <a:t>5σ </a:t>
            </a:r>
            <a:r>
              <a:rPr lang="en-US" dirty="0" smtClean="0"/>
              <a:t>sensitivity - Higgs</a:t>
            </a:r>
            <a:r>
              <a:rPr lang="en-US" dirty="0"/>
              <a:t>-top coupling can </a:t>
            </a:r>
            <a:r>
              <a:rPr lang="en-US" dirty="0" smtClean="0"/>
              <a:t>be measured </a:t>
            </a:r>
            <a:r>
              <a:rPr lang="en-US" dirty="0"/>
              <a:t>to about 10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215705" y="2443739"/>
            <a:ext cx="864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γγ</a:t>
            </a:r>
            <a:r>
              <a:rPr lang="en-US" dirty="0">
                <a:sym typeface="Wingdings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162105" y="2443739"/>
            <a:ext cx="875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ZZ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684" y="3609043"/>
            <a:ext cx="4177088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BE0204"/>
                </a:solidFill>
                <a:effectLst/>
              </a:rPr>
              <a:t>H </a:t>
            </a:r>
            <a:r>
              <a:rPr lang="en-US" sz="2000" dirty="0">
                <a:solidFill>
                  <a:srgbClr val="BE0204"/>
                </a:solidFill>
                <a:sym typeface="Wingdings"/>
              </a:rPr>
              <a:t> 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µµ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(coupling to fermions of second generation) </a:t>
            </a:r>
            <a:r>
              <a:rPr lang="en-US" dirty="0">
                <a:sym typeface="Wingdings"/>
              </a:rPr>
              <a:t>∼</a:t>
            </a:r>
            <a:r>
              <a:rPr lang="en-US" dirty="0" smtClean="0">
                <a:sym typeface="Wingdings"/>
              </a:rPr>
              <a:t> 10% precision on production</a:t>
            </a:r>
          </a:p>
          <a:p>
            <a:r>
              <a:rPr lang="en-US" sz="2000" dirty="0" smtClean="0">
                <a:solidFill>
                  <a:srgbClr val="BE0204"/>
                </a:solidFill>
                <a:effectLst/>
              </a:rPr>
              <a:t>H </a:t>
            </a:r>
            <a:r>
              <a:rPr lang="en-US" sz="2000" dirty="0" smtClean="0">
                <a:solidFill>
                  <a:srgbClr val="BE0204"/>
                </a:solidFill>
                <a:effectLst/>
                <a:sym typeface="Wingdings"/>
              </a:rPr>
              <a:t> </a:t>
            </a:r>
            <a:r>
              <a:rPr lang="en-US" sz="2000" dirty="0" err="1" smtClean="0">
                <a:solidFill>
                  <a:srgbClr val="BE0204"/>
                </a:solidFill>
                <a:effectLst/>
                <a:sym typeface="Wingdings"/>
              </a:rPr>
              <a:t>Z</a:t>
            </a:r>
            <a:r>
              <a:rPr lang="en-US" sz="2000" dirty="0" err="1" smtClean="0">
                <a:solidFill>
                  <a:srgbClr val="BE0204"/>
                </a:solidFill>
                <a:sym typeface="Wingdings"/>
              </a:rPr>
              <a:t>γ</a:t>
            </a:r>
            <a:r>
              <a:rPr lang="en-US" sz="2000" dirty="0" smtClean="0">
                <a:solidFill>
                  <a:srgbClr val="BE0204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(compositeness) ∼ </a:t>
            </a:r>
            <a:r>
              <a:rPr lang="en-US" dirty="0" smtClean="0">
                <a:solidFill>
                  <a:srgbClr val="000000"/>
                </a:solidFill>
              </a:rPr>
              <a:t>20% precision on production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496097" y="5754966"/>
            <a:ext cx="2682299" cy="938802"/>
            <a:chOff x="5364088" y="3861048"/>
            <a:chExt cx="2682299" cy="938802"/>
          </a:xfrm>
        </p:grpSpPr>
        <p:pic>
          <p:nvPicPr>
            <p:cNvPr id="25" name="Picture 24" descr="Untitled.png"/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3933056"/>
              <a:ext cx="1821363" cy="866794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6" name="Rectangle 25"/>
            <p:cNvSpPr/>
            <p:nvPr/>
          </p:nvSpPr>
          <p:spPr bwMode="auto">
            <a:xfrm>
              <a:off x="6300192" y="3861048"/>
              <a:ext cx="360040" cy="3600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H="1">
              <a:off x="6732240" y="436510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7092280" y="4221088"/>
              <a:ext cx="954107" cy="3231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none">
              <a:spAutoFit/>
            </a:bodyPr>
            <a:lstStyle/>
            <a:p>
              <a:r>
                <a:rPr lang="en-US" sz="1500" dirty="0" err="1" smtClean="0">
                  <a:solidFill>
                    <a:srgbClr val="990066"/>
                  </a:solidFill>
                  <a:effectLst/>
                </a:rPr>
                <a:t>g</a:t>
              </a:r>
              <a:r>
                <a:rPr lang="en-US" sz="1500" baseline="-25000" dirty="0" err="1" smtClean="0">
                  <a:solidFill>
                    <a:srgbClr val="990066"/>
                  </a:solidFill>
                  <a:effectLst/>
                </a:rPr>
                <a:t>HHH</a:t>
              </a:r>
              <a:r>
                <a:rPr lang="en-US" sz="1500" dirty="0" smtClean="0">
                  <a:solidFill>
                    <a:srgbClr val="990066"/>
                  </a:solidFill>
                  <a:effectLst/>
                </a:rPr>
                <a:t>~ </a:t>
              </a:r>
              <a:r>
                <a:rPr lang="en-US" sz="1500" dirty="0">
                  <a:solidFill>
                    <a:srgbClr val="990066"/>
                  </a:solidFill>
                  <a:effectLst/>
                  <a:sym typeface="Symbol" charset="0"/>
                </a:rPr>
                <a:t>v</a:t>
              </a:r>
              <a:endParaRPr lang="en-US" sz="1500" dirty="0">
                <a:solidFill>
                  <a:srgbClr val="990066"/>
                </a:solidFill>
                <a:effectLst/>
              </a:endParaRPr>
            </a:p>
          </p:txBody>
        </p:sp>
        <p:cxnSp>
          <p:nvCxnSpPr>
            <p:cNvPr id="29" name="Straight Connector 28"/>
            <p:cNvCxnSpPr>
              <a:endCxn id="26" idx="3"/>
            </p:cNvCxnSpPr>
            <p:nvPr/>
          </p:nvCxnSpPr>
          <p:spPr bwMode="auto">
            <a:xfrm>
              <a:off x="6372200" y="3933056"/>
              <a:ext cx="288032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Rectangle 5"/>
          <p:cNvSpPr/>
          <p:nvPr/>
        </p:nvSpPr>
        <p:spPr>
          <a:xfrm>
            <a:off x="137684" y="5536998"/>
            <a:ext cx="41664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BE0204"/>
                </a:solidFill>
              </a:rPr>
              <a:t>HH production </a:t>
            </a:r>
            <a:r>
              <a:rPr lang="en-US" dirty="0" smtClean="0"/>
              <a:t>(probe Higgs potential) </a:t>
            </a:r>
            <a:r>
              <a:rPr lang="en-US" dirty="0" err="1"/>
              <a:t>HH</a:t>
            </a:r>
            <a:r>
              <a:rPr lang="en-US" dirty="0" err="1">
                <a:sym typeface="Wingdings"/>
              </a:rPr>
              <a:t>bbγγ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- </a:t>
            </a:r>
            <a:r>
              <a:rPr lang="en-US" dirty="0" err="1" smtClean="0"/>
              <a:t>HH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 smtClean="0">
                <a:sym typeface="Wingdings"/>
              </a:rPr>
              <a:t>bbττ</a:t>
            </a:r>
            <a:r>
              <a:rPr lang="en-US" dirty="0" smtClean="0">
                <a:sym typeface="Wingdings"/>
              </a:rPr>
              <a:t>… studies </a:t>
            </a:r>
            <a:r>
              <a:rPr lang="en-US" dirty="0">
                <a:sym typeface="Wingdings"/>
              </a:rPr>
              <a:t>on going </a:t>
            </a:r>
            <a:r>
              <a:rPr lang="en-US" dirty="0" smtClean="0">
                <a:sym typeface="Wingdings"/>
              </a:rPr>
              <a:t>t</a:t>
            </a:r>
            <a:r>
              <a:rPr lang="en-US" dirty="0" smtClean="0"/>
              <a:t>ens </a:t>
            </a:r>
            <a:r>
              <a:rPr lang="en-US" dirty="0"/>
              <a:t>of </a:t>
            </a:r>
            <a:r>
              <a:rPr lang="en-US" dirty="0" smtClean="0"/>
              <a:t>events expected ~ 30</a:t>
            </a:r>
            <a:r>
              <a:rPr lang="en-US" dirty="0"/>
              <a:t>% precision </a:t>
            </a:r>
            <a:r>
              <a:rPr lang="en-US" dirty="0" smtClean="0"/>
              <a:t>per experiment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3165" y="792722"/>
            <a:ext cx="7484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Signals only accessible with 3000 fb</a:t>
            </a:r>
            <a:r>
              <a:rPr lang="en-US" sz="2000" baseline="30000" dirty="0">
                <a:solidFill>
                  <a:srgbClr val="000090"/>
                </a:solidFill>
              </a:rPr>
              <a:t>-1 </a:t>
            </a:r>
            <a:r>
              <a:rPr lang="en-US" sz="2000" dirty="0" smtClean="0">
                <a:solidFill>
                  <a:srgbClr val="000090"/>
                </a:solidFill>
              </a:rPr>
              <a:t>with </a:t>
            </a:r>
            <a:r>
              <a:rPr lang="en-US" sz="2000" dirty="0">
                <a:solidFill>
                  <a:srgbClr val="000090"/>
                </a:solidFill>
              </a:rPr>
              <a:t>errors limited by statistics</a:t>
            </a:r>
          </a:p>
        </p:txBody>
      </p:sp>
    </p:spTree>
    <p:extLst>
      <p:ext uri="{BB962C8B-B14F-4D97-AF65-F5344CB8AC3E}">
        <p14:creationId xmlns:p14="http://schemas.microsoft.com/office/powerpoint/2010/main" val="27160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48388</TotalTime>
  <Words>4056</Words>
  <Application>Microsoft Macintosh PowerPoint</Application>
  <PresentationFormat>On-screen Show (4:3)</PresentationFormat>
  <Paragraphs>579</Paragraphs>
  <Slides>49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Outline</vt:lpstr>
      <vt:lpstr>Outline</vt:lpstr>
      <vt:lpstr>The first three years of LHC operation (2010-2012)</vt:lpstr>
      <vt:lpstr>Higgs boson: Standard Model prediction</vt:lpstr>
      <vt:lpstr>Higgs boson: Measured properties so far (30 fb-1)</vt:lpstr>
      <vt:lpstr>PowerPoint Presentation</vt:lpstr>
      <vt:lpstr>Higgs boson: coupling precise measurements</vt:lpstr>
      <vt:lpstr>Higgs boson: rare production process and decay</vt:lpstr>
      <vt:lpstr>Vector Boson Scattering</vt:lpstr>
      <vt:lpstr>Search for SUperSYmmetry particles</vt:lpstr>
      <vt:lpstr>And many other studies</vt:lpstr>
      <vt:lpstr>PowerPoint Presentation</vt:lpstr>
      <vt:lpstr>The original CMS detector</vt:lpstr>
      <vt:lpstr>PowerPoint Presentation</vt:lpstr>
      <vt:lpstr>From measurements to physics results</vt:lpstr>
      <vt:lpstr>High luminosity: The experimental challenges </vt:lpstr>
      <vt:lpstr>High luminosity: The experimental challenges </vt:lpstr>
      <vt:lpstr>PowerPoint Presentation</vt:lpstr>
      <vt:lpstr>The LHC Phase 1 upgrades</vt:lpstr>
      <vt:lpstr>CMS Phase 1 upgrades (are under construction)</vt:lpstr>
      <vt:lpstr>PowerPoint Presentation</vt:lpstr>
      <vt:lpstr>CMS Phase 1 HCAL upgrade</vt:lpstr>
      <vt:lpstr>PowerPoint Presentation</vt:lpstr>
      <vt:lpstr>PowerPoint Presentation</vt:lpstr>
      <vt:lpstr>The High Luminosity LHC (Phase 2) upgrade</vt:lpstr>
      <vt:lpstr>Driving requirements for the upgrades</vt:lpstr>
      <vt:lpstr>Driving requirements for the upgrades</vt:lpstr>
      <vt:lpstr>Driving requirements for the upgrades</vt:lpstr>
      <vt:lpstr>Driving requirements for the upgrades</vt:lpstr>
      <vt:lpstr>CMS Phase 2 Upgrades  </vt:lpstr>
      <vt:lpstr>Broad-brush steps for Phase 2 completion, based on Dec. 13 schedule</vt:lpstr>
      <vt:lpstr>PowerPoint Presentation</vt:lpstr>
      <vt:lpstr>Tracker conceptual design</vt:lpstr>
      <vt:lpstr>Tracker performance enhancement</vt:lpstr>
      <vt:lpstr>R&amp;D on Silicon sensors </vt:lpstr>
      <vt:lpstr>R&amp;D on readout and modules (outer tracker)</vt:lpstr>
      <vt:lpstr> R&amp;D on Silicon-Strip Outer Tracker </vt:lpstr>
      <vt:lpstr>PowerPoint Presentation</vt:lpstr>
      <vt:lpstr>Replacement of Electromagnetic calorimeter with Shashlik</vt:lpstr>
      <vt:lpstr>Rebuild of Hadronic Calorimeter</vt:lpstr>
      <vt:lpstr>High-Granularity Calorimeter (HGCAL)</vt:lpstr>
      <vt:lpstr>Precision timing </vt:lpstr>
      <vt:lpstr>PowerPoint Presentation</vt:lpstr>
      <vt:lpstr>New forward Muon detectors</vt:lpstr>
      <vt:lpstr>Trigger/DAQ upgrades</vt:lpstr>
      <vt:lpstr>Computing and Software upgrade</vt:lpstr>
      <vt:lpstr>Infrastructure and installation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</dc:creator>
  <cp:lastModifiedBy>didiercontardo 2004</cp:lastModifiedBy>
  <cp:revision>4235</cp:revision>
  <cp:lastPrinted>2014-04-10T11:36:52Z</cp:lastPrinted>
  <dcterms:created xsi:type="dcterms:W3CDTF">2012-05-20T06:49:44Z</dcterms:created>
  <dcterms:modified xsi:type="dcterms:W3CDTF">2014-05-24T04:58:50Z</dcterms:modified>
</cp:coreProperties>
</file>